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charts/chart4.xml" ContentType="application/vnd.openxmlformats-officedocument.drawingml.chart+xml"/>
  <Override PartName="/ppt/drawings/drawing1.xml" ContentType="application/vnd.openxmlformats-officedocument.drawingml.chartshapes+xml"/>
  <Override PartName="/ppt/notesSlides/notesSlide20.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notesSlides/notesSlide21.xml" ContentType="application/vnd.openxmlformats-officedocument.presentationml.notesSlide+xml"/>
  <Override PartName="/ppt/charts/chart10.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xml" ContentType="application/vnd.openxmlformats-officedocument.themeOverride+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tags/tag6.xml" ContentType="application/vnd.openxmlformats-officedocument.presentationml.tags+xml"/>
  <Override PartName="/ppt/notesSlides/notesSlide26.xml" ContentType="application/vnd.openxmlformats-officedocument.presentationml.notesSlide+xml"/>
  <Override PartName="/ppt/tags/tag7.xml" ContentType="application/vnd.openxmlformats-officedocument.presentationml.tags+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charts/chart11.xml" ContentType="application/vnd.openxmlformats-officedocument.drawingml.chart+xml"/>
  <Override PartName="/ppt/theme/themeOverride2.xml" ContentType="application/vnd.openxmlformats-officedocument.themeOverride+xml"/>
  <Override PartName="/ppt/charts/chart12.xml" ContentType="application/vnd.openxmlformats-officedocument.drawingml.chart+xml"/>
  <Override PartName="/ppt/theme/themeOverride3.xml" ContentType="application/vnd.openxmlformats-officedocument.themeOverride+xml"/>
  <Override PartName="/ppt/tags/tag9.xml" ContentType="application/vnd.openxmlformats-officedocument.presentationml.tags+xml"/>
  <Override PartName="/ppt/notesSlides/notesSlide29.xml" ContentType="application/vnd.openxmlformats-officedocument.presentationml.notesSlide+xml"/>
  <Override PartName="/ppt/charts/chart13.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0.xml" ContentType="application/vnd.openxmlformats-officedocument.presentationml.tags+xml"/>
  <Override PartName="/ppt/notesSlides/notesSlide33.xml" ContentType="application/vnd.openxmlformats-officedocument.presentationml.notesSlide+xml"/>
  <Override PartName="/ppt/tags/tag1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2.xml" ContentType="application/vnd.openxmlformats-officedocument.presentationml.tags+xml"/>
  <Override PartName="/ppt/notesSlides/notesSlide3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4.xml" ContentType="application/vnd.openxmlformats-officedocument.drawingml.chart+xml"/>
  <Override PartName="/ppt/tags/tag15.xml" ContentType="application/vnd.openxmlformats-officedocument.presentationml.tags+xml"/>
  <Override PartName="/ppt/notesSlides/notesSlide39.xml" ContentType="application/vnd.openxmlformats-officedocument.presentationml.notesSlide+xml"/>
  <Override PartName="/ppt/tags/tag16.xml" ContentType="application/vnd.openxmlformats-officedocument.presentationml.tags+xml"/>
  <Override PartName="/ppt/notesSlides/notesSlide40.xml" ContentType="application/vnd.openxmlformats-officedocument.presentationml.notesSlide+xml"/>
  <Override PartName="/ppt/charts/chart15.xml" ContentType="application/vnd.openxmlformats-officedocument.drawingml.chart+xml"/>
  <Override PartName="/ppt/drawings/drawing2.xml" ContentType="application/vnd.openxmlformats-officedocument.drawingml.chartshapes+xml"/>
  <Override PartName="/ppt/notesSlides/notesSlide41.xml" ContentType="application/vnd.openxmlformats-officedocument.presentationml.notesSlide+xml"/>
  <Override PartName="/ppt/charts/chart16.xml" ContentType="application/vnd.openxmlformats-officedocument.drawingml.chart+xml"/>
  <Override PartName="/ppt/notesSlides/notesSlide42.xml" ContentType="application/vnd.openxmlformats-officedocument.presentationml.notesSlide+xml"/>
  <Override PartName="/ppt/tags/tag17.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8.xml" ContentType="application/vnd.openxmlformats-officedocument.presentationml.tags+xml"/>
  <Override PartName="/ppt/notesSlides/notesSlide45.xml" ContentType="application/vnd.openxmlformats-officedocument.presentationml.notesSlide+xml"/>
  <Override PartName="/ppt/tags/tag19.xml" ContentType="application/vnd.openxmlformats-officedocument.presentationml.tags+xml"/>
  <Override PartName="/ppt/notesSlides/notesSlide46.xml" ContentType="application/vnd.openxmlformats-officedocument.presentationml.notesSlide+xml"/>
  <Override PartName="/ppt/tags/tag20.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21.xml" ContentType="application/vnd.openxmlformats-officedocument.presentationml.tags+xml"/>
  <Override PartName="/ppt/notesSlides/notesSlide51.xml" ContentType="application/vnd.openxmlformats-officedocument.presentationml.notesSlide+xml"/>
  <Override PartName="/ppt/tags/tag22.xml" ContentType="application/vnd.openxmlformats-officedocument.presentationml.tags+xml"/>
  <Override PartName="/ppt/notesSlides/notesSlide52.xml" ContentType="application/vnd.openxmlformats-officedocument.presentationml.notesSlide+xml"/>
  <Override PartName="/ppt/tags/tag23.xml" ContentType="application/vnd.openxmlformats-officedocument.presentationml.tags+xml"/>
  <Override PartName="/ppt/notesSlides/notesSlide53.xml" ContentType="application/vnd.openxmlformats-officedocument.presentationml.notesSlide+xml"/>
  <Override PartName="/ppt/tags/tag24.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25.xml" ContentType="application/vnd.openxmlformats-officedocument.presentationml.tags+xml"/>
  <Override PartName="/ppt/notesSlides/notesSlide56.xml" ContentType="application/vnd.openxmlformats-officedocument.presentationml.notesSlide+xml"/>
  <Override PartName="/ppt/charts/chart19.xml" ContentType="application/vnd.openxmlformats-officedocument.drawingml.chart+xml"/>
  <Override PartName="/ppt/tags/tag26.xml" ContentType="application/vnd.openxmlformats-officedocument.presentationml.tags+xml"/>
  <Override PartName="/ppt/notesSlides/notesSlide57.xml" ContentType="application/vnd.openxmlformats-officedocument.presentationml.notesSlide+xml"/>
  <Override PartName="/ppt/charts/chart20.xml" ContentType="application/vnd.openxmlformats-officedocument.drawingml.chart+xml"/>
  <Override PartName="/ppt/tags/tag27.xml" ContentType="application/vnd.openxmlformats-officedocument.presentationml.tags+xml"/>
  <Override PartName="/ppt/notesSlides/notesSlide58.xml" ContentType="application/vnd.openxmlformats-officedocument.presentationml.notesSlide+xml"/>
  <Override PartName="/ppt/tags/tag28.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29.xml" ContentType="application/vnd.openxmlformats-officedocument.presentationml.tags+xml"/>
  <Override PartName="/ppt/notesSlides/notesSlide61.xml" ContentType="application/vnd.openxmlformats-officedocument.presentationml.notesSlide+xml"/>
  <Override PartName="/ppt/tags/tag30.xml" ContentType="application/vnd.openxmlformats-officedocument.presentationml.tags+xml"/>
  <Override PartName="/ppt/notesSlides/notesSlide62.xml" ContentType="application/vnd.openxmlformats-officedocument.presentationml.notesSlide+xml"/>
  <Override PartName="/ppt/tags/tag31.xml" ContentType="application/vnd.openxmlformats-officedocument.presentationml.tags+xml"/>
  <Override PartName="/ppt/notesSlides/notesSlide63.xml" ContentType="application/vnd.openxmlformats-officedocument.presentationml.notesSlide+xml"/>
  <Override PartName="/ppt/tags/tag32.xml" ContentType="application/vnd.openxmlformats-officedocument.presentationml.tags+xml"/>
  <Override PartName="/ppt/notesSlides/notesSlide64.xml" ContentType="application/vnd.openxmlformats-officedocument.presentationml.notesSlide+xml"/>
  <Override PartName="/ppt/tags/tag33.xml" ContentType="application/vnd.openxmlformats-officedocument.presentationml.tags+xml"/>
  <Override PartName="/ppt/notesSlides/notesSlide65.xml" ContentType="application/vnd.openxmlformats-officedocument.presentationml.notesSlide+xml"/>
  <Override PartName="/ppt/tags/tag34.xml" ContentType="application/vnd.openxmlformats-officedocument.presentationml.tags+xml"/>
  <Override PartName="/ppt/notesSlides/notesSlide66.xml" ContentType="application/vnd.openxmlformats-officedocument.presentationml.notesSlide+xml"/>
  <Override PartName="/ppt/charts/chart21.xml" ContentType="application/vnd.openxmlformats-officedocument.drawingml.chart+xml"/>
  <Override PartName="/ppt/tags/tag35.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36.xml" ContentType="application/vnd.openxmlformats-officedocument.presentationml.tags+xml"/>
  <Override PartName="/ppt/notesSlides/notesSlide69.xml" ContentType="application/vnd.openxmlformats-officedocument.presentationml.notesSlide+xml"/>
  <Override PartName="/ppt/tags/tag37.xml" ContentType="application/vnd.openxmlformats-officedocument.presentationml.tags+xml"/>
  <Override PartName="/ppt/notesSlides/notesSlide70.xml" ContentType="application/vnd.openxmlformats-officedocument.presentationml.notesSlide+xml"/>
  <Override PartName="/ppt/tags/tag38.xml" ContentType="application/vnd.openxmlformats-officedocument.presentationml.tags+xml"/>
  <Override PartName="/ppt/notesSlides/notesSlide71.xml" ContentType="application/vnd.openxmlformats-officedocument.presentationml.notesSlide+xml"/>
  <Override PartName="/ppt/tags/tag39.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40.xml" ContentType="application/vnd.openxmlformats-officedocument.presentationml.tags+xml"/>
  <Override PartName="/ppt/notesSlides/notesSlide74.xml" ContentType="application/vnd.openxmlformats-officedocument.presentationml.notesSlide+xml"/>
  <Override PartName="/ppt/tags/tag41.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6"/>
  </p:sldMasterIdLst>
  <p:notesMasterIdLst>
    <p:notesMasterId r:id="rId93"/>
  </p:notesMasterIdLst>
  <p:handoutMasterIdLst>
    <p:handoutMasterId r:id="rId94"/>
  </p:handoutMasterIdLst>
  <p:sldIdLst>
    <p:sldId id="257" r:id="rId7"/>
    <p:sldId id="332" r:id="rId8"/>
    <p:sldId id="467" r:id="rId9"/>
    <p:sldId id="468" r:id="rId10"/>
    <p:sldId id="469" r:id="rId11"/>
    <p:sldId id="336" r:id="rId12"/>
    <p:sldId id="377" r:id="rId13"/>
    <p:sldId id="581" r:id="rId14"/>
    <p:sldId id="338" r:id="rId15"/>
    <p:sldId id="426" r:id="rId16"/>
    <p:sldId id="359" r:id="rId17"/>
    <p:sldId id="361" r:id="rId18"/>
    <p:sldId id="397" r:id="rId19"/>
    <p:sldId id="398" r:id="rId20"/>
    <p:sldId id="356" r:id="rId21"/>
    <p:sldId id="400" r:id="rId22"/>
    <p:sldId id="401" r:id="rId23"/>
    <p:sldId id="403" r:id="rId24"/>
    <p:sldId id="402" r:id="rId25"/>
    <p:sldId id="404" r:id="rId26"/>
    <p:sldId id="462" r:id="rId27"/>
    <p:sldId id="580" r:id="rId28"/>
    <p:sldId id="437" r:id="rId29"/>
    <p:sldId id="466" r:id="rId30"/>
    <p:sldId id="444" r:id="rId31"/>
    <p:sldId id="260" r:id="rId32"/>
    <p:sldId id="261" r:id="rId33"/>
    <p:sldId id="262" r:id="rId34"/>
    <p:sldId id="293" r:id="rId35"/>
    <p:sldId id="265" r:id="rId36"/>
    <p:sldId id="292" r:id="rId37"/>
    <p:sldId id="310" r:id="rId38"/>
    <p:sldId id="445" r:id="rId39"/>
    <p:sldId id="266" r:id="rId40"/>
    <p:sldId id="448" r:id="rId41"/>
    <p:sldId id="449" r:id="rId42"/>
    <p:sldId id="446" r:id="rId43"/>
    <p:sldId id="318" r:id="rId44"/>
    <p:sldId id="322" r:id="rId45"/>
    <p:sldId id="268" r:id="rId46"/>
    <p:sldId id="271" r:id="rId47"/>
    <p:sldId id="323" r:id="rId48"/>
    <p:sldId id="297" r:id="rId49"/>
    <p:sldId id="374" r:id="rId50"/>
    <p:sldId id="376" r:id="rId51"/>
    <p:sldId id="450" r:id="rId52"/>
    <p:sldId id="451" r:id="rId53"/>
    <p:sldId id="295" r:id="rId54"/>
    <p:sldId id="364" r:id="rId55"/>
    <p:sldId id="363" r:id="rId56"/>
    <p:sldId id="416" r:id="rId57"/>
    <p:sldId id="375" r:id="rId58"/>
    <p:sldId id="452" r:id="rId59"/>
    <p:sldId id="453" r:id="rId60"/>
    <p:sldId id="275" r:id="rId61"/>
    <p:sldId id="365" r:id="rId62"/>
    <p:sldId id="301" r:id="rId63"/>
    <p:sldId id="312" r:id="rId64"/>
    <p:sldId id="276" r:id="rId65"/>
    <p:sldId id="277" r:id="rId66"/>
    <p:sldId id="309" r:id="rId67"/>
    <p:sldId id="281" r:id="rId68"/>
    <p:sldId id="454" r:id="rId69"/>
    <p:sldId id="455" r:id="rId70"/>
    <p:sldId id="283" r:id="rId71"/>
    <p:sldId id="284" r:id="rId72"/>
    <p:sldId id="286" r:id="rId73"/>
    <p:sldId id="456" r:id="rId74"/>
    <p:sldId id="320" r:id="rId75"/>
    <p:sldId id="288" r:id="rId76"/>
    <p:sldId id="458" r:id="rId77"/>
    <p:sldId id="470" r:id="rId78"/>
    <p:sldId id="471" r:id="rId79"/>
    <p:sldId id="459" r:id="rId80"/>
    <p:sldId id="457" r:id="rId81"/>
    <p:sldId id="582" r:id="rId82"/>
    <p:sldId id="339" r:id="rId83"/>
    <p:sldId id="342" r:id="rId84"/>
    <p:sldId id="425" r:id="rId85"/>
    <p:sldId id="341" r:id="rId86"/>
    <p:sldId id="354" r:id="rId87"/>
    <p:sldId id="345" r:id="rId88"/>
    <p:sldId id="464" r:id="rId89"/>
    <p:sldId id="465" r:id="rId90"/>
    <p:sldId id="399" r:id="rId91"/>
    <p:sldId id="461" r:id="rId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9" name="Vivien Brown" initials="VB" lastIdx="13" clrIdx="28">
    <p:extLst>
      <p:ext uri="{19B8F6BF-5375-455C-9EA6-DF929625EA0E}">
        <p15:presenceInfo xmlns:p15="http://schemas.microsoft.com/office/powerpoint/2012/main" userId="623b4db870c1e2bf" providerId="Windows Live"/>
      </p:ext>
    </p:extLst>
  </p:cmAuthor>
  <p:cmAuthor id="1" name="Garbe, Alexandra" initials="GA" lastIdx="12" clrIdx="0">
    <p:extLst/>
  </p:cmAuthor>
  <p:cmAuthor id="2" name="Denis, Chris" initials="DC" lastIdx="78" clrIdx="1">
    <p:extLst/>
  </p:cmAuthor>
  <p:cmAuthor id="3" name="Jennifer Longard Robinson" initials="JLR" lastIdx="126" clrIdx="2">
    <p:extLst/>
  </p:cmAuthor>
  <p:cmAuthor id="4" name="Jeff Habert" initials="JH" lastIdx="84" clrIdx="3">
    <p:extLst/>
  </p:cmAuthor>
  <p:cmAuthor id="5" name="Jeff Habert" initials="JH [2]" lastIdx="1" clrIdx="4">
    <p:extLst/>
  </p:cmAuthor>
  <p:cmAuthor id="6" name="Jeff Habert" initials="JH [3]" lastIdx="1" clrIdx="5">
    <p:extLst/>
  </p:cmAuthor>
  <p:cmAuthor id="7" name="Jeff Habert" initials="JH [4]" lastIdx="1" clrIdx="6">
    <p:extLst/>
  </p:cmAuthor>
  <p:cmAuthor id="8" name="Jeff Habert" initials="JH [5]" lastIdx="1" clrIdx="7">
    <p:extLst/>
  </p:cmAuthor>
  <p:cmAuthor id="9" name="Jeff Habert" initials="JH [6]" lastIdx="1" clrIdx="8">
    <p:extLst/>
  </p:cmAuthor>
  <p:cmAuthor id="10" name="Jeff Habert" initials="JH [7]" lastIdx="1" clrIdx="9">
    <p:extLst/>
  </p:cmAuthor>
  <p:cmAuthor id="11" name="Jeff Habert" initials="JH [8]" lastIdx="1" clrIdx="10">
    <p:extLst/>
  </p:cmAuthor>
  <p:cmAuthor id="12" name="Jeff Habert" initials="JH [9]" lastIdx="1" clrIdx="11">
    <p:extLst/>
  </p:cmAuthor>
  <p:cmAuthor id="13" name="Jeff Habert" initials="JH [10]" lastIdx="1" clrIdx="12">
    <p:extLst/>
  </p:cmAuthor>
  <p:cmAuthor id="14" name="Jeff Habert" initials="JH [11]" lastIdx="1" clrIdx="13">
    <p:extLst/>
  </p:cmAuthor>
  <p:cmAuthor id="15" name="Jeff Habert" initials="JH [12]" lastIdx="1" clrIdx="14">
    <p:extLst/>
  </p:cmAuthor>
  <p:cmAuthor id="16" name="Jeff Habert" initials="JH [13]" lastIdx="1" clrIdx="15">
    <p:extLst/>
  </p:cmAuthor>
  <p:cmAuthor id="17" name="Jeff Habert" initials="JH [14]" lastIdx="1" clrIdx="16">
    <p:extLst/>
  </p:cmAuthor>
  <p:cmAuthor id="18" name="Jeff Habert" initials="JH [15]" lastIdx="1" clrIdx="17">
    <p:extLst/>
  </p:cmAuthor>
  <p:cmAuthor id="19" name="Jeff Habert" initials="JH [16]" lastIdx="1" clrIdx="18">
    <p:extLst/>
  </p:cmAuthor>
  <p:cmAuthor id="20" name="Jeff Habert" initials="JH [17]" lastIdx="1" clrIdx="19">
    <p:extLst/>
  </p:cmAuthor>
  <p:cmAuthor id="21" name="Jeff Habert" initials="JH [18]" lastIdx="1" clrIdx="20">
    <p:extLst/>
  </p:cmAuthor>
  <p:cmAuthor id="22" name="Jeff Habert" initials="JH [19]" lastIdx="1" clrIdx="21">
    <p:extLst/>
  </p:cmAuthor>
  <p:cmAuthor id="23" name="Jeff Habert" initials="JH [20]" lastIdx="1" clrIdx="22">
    <p:extLst/>
  </p:cmAuthor>
  <p:cmAuthor id="24" name="Jeff Habert" initials="JH [21]" lastIdx="1" clrIdx="23">
    <p:extLst/>
  </p:cmAuthor>
  <p:cmAuthor id="25" name="Jeff Habert" initials="JH [22]" lastIdx="1" clrIdx="24">
    <p:extLst/>
  </p:cmAuthor>
  <p:cmAuthor id="26" name="Jeff Habert" initials="JH [23]" lastIdx="1" clrIdx="25">
    <p:extLst/>
  </p:cmAuthor>
  <p:cmAuthor id="27" name="Algis Jovaisas" initials="AJ" lastIdx="13" clrIdx="26">
    <p:extLst/>
  </p:cmAuthor>
  <p:cmAuthor id="28" name="Algis Jovaisas" initials="AVJ" lastIdx="11" clrIdx="27">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DE2"/>
    <a:srgbClr val="FCB627"/>
    <a:srgbClr val="EC008C"/>
    <a:srgbClr val="F4E443"/>
    <a:srgbClr val="017DC3"/>
    <a:srgbClr val="FF7C00"/>
    <a:srgbClr val="1B1839"/>
    <a:srgbClr val="7A72B4"/>
    <a:srgbClr val="1B183A"/>
    <a:srgbClr val="82CD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0" autoAdjust="0"/>
    <p:restoredTop sz="96374" autoAdjust="0"/>
  </p:normalViewPr>
  <p:slideViewPr>
    <p:cSldViewPr snapToGrid="0">
      <p:cViewPr varScale="1">
        <p:scale>
          <a:sx n="59" d="100"/>
          <a:sy n="59" d="100"/>
        </p:scale>
        <p:origin x="1436" y="64"/>
      </p:cViewPr>
      <p:guideLst>
        <p:guide orient="horz" pos="2160"/>
        <p:guide pos="2880"/>
      </p:guideLst>
    </p:cSldViewPr>
  </p:slideViewPr>
  <p:outlineViewPr>
    <p:cViewPr>
      <p:scale>
        <a:sx n="33" d="100"/>
        <a:sy n="33" d="100"/>
      </p:scale>
      <p:origin x="0" y="-560"/>
    </p:cViewPr>
  </p:outlineViewPr>
  <p:notesTextViewPr>
    <p:cViewPr>
      <p:scale>
        <a:sx n="1" d="1"/>
        <a:sy n="1" d="1"/>
      </p:scale>
      <p:origin x="0" y="0"/>
    </p:cViewPr>
  </p:notesTextViewPr>
  <p:sorterViewPr>
    <p:cViewPr varScale="1">
      <p:scale>
        <a:sx n="1" d="1"/>
        <a:sy n="1" d="1"/>
      </p:scale>
      <p:origin x="0" y="-23712"/>
    </p:cViewPr>
  </p:sorterViewPr>
  <p:notesViewPr>
    <p:cSldViewPr snapToGrid="0">
      <p:cViewPr>
        <p:scale>
          <a:sx n="90" d="100"/>
          <a:sy n="90" d="100"/>
        </p:scale>
        <p:origin x="2451" y="-5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customXml" Target="../customXml/item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commentAuthors" Target="commentAuthor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notesMaster" Target="notesMasters/notesMaster1.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6.xlsx"/></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2.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3.xml"/></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5.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11.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oleObject" Target="file:///C:\MICHELLE'S%20C%20DRIVE%20FOLDERS\CURRENT%20PROJECTS\ASBMR%202015\Bone%20289%2010-year%20Late%20Breaker\Abstract\BMD%20Graphs.xls"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MICHELLE'S%20C%20DRIVE%20FOLDERS\CURRENT%20PROJECTS\ASBMR%202015\Bone%20289%2010-year%20Late%20Breaker\Abstract\BMD%20Graphs.xls"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MICHELLE'S%20C%20DRIVE%20FOLDERS\CURRENT%20PROJECTS\ASBMR%202015\Bone%20289%2010-year%20Late%20Breaker\Abstract\BMD%20Graphs.xls" TargetMode="Externa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EC008C"/>
            </a:solidFill>
            <a:ln>
              <a:noFill/>
            </a:ln>
            <a:effectLst/>
          </c:spPr>
          <c:invertIfNegative val="0"/>
          <c:dPt>
            <c:idx val="1"/>
            <c:invertIfNegative val="0"/>
            <c:bubble3D val="0"/>
            <c:spPr>
              <a:solidFill>
                <a:srgbClr val="7A72B4"/>
              </a:solidFill>
              <a:ln>
                <a:noFill/>
              </a:ln>
              <a:effectLst/>
            </c:spPr>
            <c:extLst>
              <c:ext xmlns:c16="http://schemas.microsoft.com/office/drawing/2014/chart" uri="{C3380CC4-5D6E-409C-BE32-E72D297353CC}">
                <c16:uniqueId val="{00000001-D92F-4113-A5F2-63987495CDD4}"/>
              </c:ext>
            </c:extLst>
          </c:dPt>
          <c:cat>
            <c:strRef>
              <c:f>Sheet1!$A$2:$A$3</c:f>
              <c:strCache>
                <c:ptCount val="2"/>
                <c:pt idx="0">
                  <c:v>Osteoporosis Treatment Post Fracture1</c:v>
                </c:pt>
                <c:pt idx="1">
                  <c:v>Beta Blockers Post Heart Attack2 </c:v>
                </c:pt>
              </c:strCache>
            </c:strRef>
          </c:cat>
          <c:val>
            <c:numRef>
              <c:f>Sheet1!$B$2:$B$3</c:f>
              <c:numCache>
                <c:formatCode>General</c:formatCode>
                <c:ptCount val="2"/>
                <c:pt idx="0">
                  <c:v>15</c:v>
                </c:pt>
                <c:pt idx="1">
                  <c:v>80</c:v>
                </c:pt>
              </c:numCache>
            </c:numRef>
          </c:val>
          <c:extLst>
            <c:ext xmlns:c16="http://schemas.microsoft.com/office/drawing/2014/chart" uri="{C3380CC4-5D6E-409C-BE32-E72D297353CC}">
              <c16:uniqueId val="{00000002-D92F-4113-A5F2-63987495CDD4}"/>
            </c:ext>
          </c:extLst>
        </c:ser>
        <c:dLbls>
          <c:showLegendKey val="0"/>
          <c:showVal val="0"/>
          <c:showCatName val="0"/>
          <c:showSerName val="0"/>
          <c:showPercent val="0"/>
          <c:showBubbleSize val="0"/>
        </c:dLbls>
        <c:gapWidth val="91"/>
        <c:overlap val="-31"/>
        <c:axId val="409136352"/>
        <c:axId val="409136744"/>
      </c:barChart>
      <c:catAx>
        <c:axId val="409136352"/>
        <c:scaling>
          <c:orientation val="minMax"/>
        </c:scaling>
        <c:delete val="1"/>
        <c:axPos val="b"/>
        <c:numFmt formatCode="General" sourceLinked="1"/>
        <c:majorTickMark val="none"/>
        <c:minorTickMark val="none"/>
        <c:tickLblPos val="nextTo"/>
        <c:crossAx val="409136744"/>
        <c:crossesAt val="0"/>
        <c:auto val="1"/>
        <c:lblAlgn val="ctr"/>
        <c:lblOffset val="100"/>
        <c:noMultiLvlLbl val="0"/>
      </c:catAx>
      <c:valAx>
        <c:axId val="409136744"/>
        <c:scaling>
          <c:orientation val="minMax"/>
        </c:scaling>
        <c:delete val="0"/>
        <c:axPos val="l"/>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crossAx val="409136352"/>
        <c:crosses val="autoZero"/>
        <c:crossBetween val="between"/>
        <c:majorUnit val="20"/>
        <c:dispUnits>
          <c:builtInUnit val="hundreds"/>
        </c:dispUnits>
      </c:valAx>
      <c:spPr>
        <a:noFill/>
        <a:ln>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4379724869715156E-2"/>
          <c:y val="7.3328173465177254E-2"/>
          <c:w val="0.9305995953085634"/>
          <c:h val="0.89704996181720509"/>
        </c:manualLayout>
      </c:layout>
      <c:barChart>
        <c:barDir val="col"/>
        <c:grouping val="clustered"/>
        <c:varyColors val="0"/>
        <c:ser>
          <c:idx val="0"/>
          <c:order val="0"/>
          <c:tx>
            <c:strRef>
              <c:f>Sheet1!$B$1</c:f>
              <c:strCache>
                <c:ptCount val="1"/>
                <c:pt idx="0">
                  <c:v>Series 1</c:v>
                </c:pt>
              </c:strCache>
            </c:strRef>
          </c:tx>
          <c:spPr>
            <a:solidFill>
              <a:srgbClr val="FFFFFF"/>
            </a:solidFill>
            <a:ln>
              <a:noFill/>
            </a:ln>
            <a:effectLst>
              <a:outerShdw blurRad="50800" dist="38100" algn="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4"/>
                <c:pt idx="0">
                  <c:v>Category 1</c:v>
                </c:pt>
                <c:pt idx="1">
                  <c:v>Category 2</c:v>
                </c:pt>
                <c:pt idx="2">
                  <c:v>Category 3</c:v>
                </c:pt>
                <c:pt idx="3">
                  <c:v>Category 4</c:v>
                </c:pt>
              </c:strCache>
            </c:strRef>
          </c:cat>
          <c:val>
            <c:numRef>
              <c:f>Sheet1!$B$2:$B$11</c:f>
              <c:numCache>
                <c:formatCode>General</c:formatCode>
                <c:ptCount val="10"/>
                <c:pt idx="0">
                  <c:v>0.55000000000000004</c:v>
                </c:pt>
                <c:pt idx="1">
                  <c:v>0.36</c:v>
                </c:pt>
                <c:pt idx="2">
                  <c:v>0.27</c:v>
                </c:pt>
              </c:numCache>
            </c:numRef>
          </c:val>
          <c:extLst>
            <c:ext xmlns:c16="http://schemas.microsoft.com/office/drawing/2014/chart" uri="{C3380CC4-5D6E-409C-BE32-E72D297353CC}">
              <c16:uniqueId val="{00000000-754D-4788-AF98-190EDB1B65B6}"/>
            </c:ext>
          </c:extLst>
        </c:ser>
        <c:ser>
          <c:idx val="1"/>
          <c:order val="1"/>
          <c:tx>
            <c:strRef>
              <c:f>Sheet1!$C$1</c:f>
              <c:strCache>
                <c:ptCount val="1"/>
                <c:pt idx="0">
                  <c:v>Series 2</c:v>
                </c:pt>
              </c:strCache>
            </c:strRef>
          </c:tx>
          <c:spPr>
            <a:solidFill>
              <a:srgbClr val="0077D4">
                <a:lumMod val="40000"/>
                <a:lumOff val="60000"/>
              </a:srgbClr>
            </a:solidFill>
            <a:ln>
              <a:noFill/>
            </a:ln>
            <a:effectLst>
              <a:outerShdw blurRad="50800" dist="38100" algn="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4"/>
                <c:pt idx="0">
                  <c:v>Category 1</c:v>
                </c:pt>
                <c:pt idx="1">
                  <c:v>Category 2</c:v>
                </c:pt>
                <c:pt idx="2">
                  <c:v>Category 3</c:v>
                </c:pt>
                <c:pt idx="3">
                  <c:v>Category 4</c:v>
                </c:pt>
              </c:strCache>
            </c:strRef>
          </c:cat>
          <c:val>
            <c:numRef>
              <c:f>Sheet1!$C$2:$C$11</c:f>
              <c:numCache>
                <c:formatCode>General</c:formatCode>
                <c:ptCount val="10"/>
                <c:pt idx="0">
                  <c:v>0.28999999999999998</c:v>
                </c:pt>
                <c:pt idx="1">
                  <c:v>0.08</c:v>
                </c:pt>
                <c:pt idx="2">
                  <c:v>0.32</c:v>
                </c:pt>
                <c:pt idx="3">
                  <c:v>0.22</c:v>
                </c:pt>
                <c:pt idx="4">
                  <c:v>0.05</c:v>
                </c:pt>
                <c:pt idx="5">
                  <c:v>0.15</c:v>
                </c:pt>
                <c:pt idx="6">
                  <c:v>0.05</c:v>
                </c:pt>
                <c:pt idx="7">
                  <c:v>0.18</c:v>
                </c:pt>
                <c:pt idx="8">
                  <c:v>0</c:v>
                </c:pt>
                <c:pt idx="9">
                  <c:v>0.42</c:v>
                </c:pt>
              </c:numCache>
            </c:numRef>
          </c:val>
          <c:extLst>
            <c:ext xmlns:c16="http://schemas.microsoft.com/office/drawing/2014/chart" uri="{C3380CC4-5D6E-409C-BE32-E72D297353CC}">
              <c16:uniqueId val="{00000001-754D-4788-AF98-190EDB1B65B6}"/>
            </c:ext>
          </c:extLst>
        </c:ser>
        <c:dLbls>
          <c:showLegendKey val="0"/>
          <c:showVal val="0"/>
          <c:showCatName val="0"/>
          <c:showSerName val="0"/>
          <c:showPercent val="0"/>
          <c:showBubbleSize val="0"/>
        </c:dLbls>
        <c:gapWidth val="50"/>
        <c:overlap val="-25"/>
        <c:axId val="411931448"/>
        <c:axId val="411930664"/>
      </c:barChart>
      <c:catAx>
        <c:axId val="411931448"/>
        <c:scaling>
          <c:orientation val="minMax"/>
        </c:scaling>
        <c:delete val="1"/>
        <c:axPos val="b"/>
        <c:numFmt formatCode="General" sourceLinked="1"/>
        <c:majorTickMark val="none"/>
        <c:minorTickMark val="none"/>
        <c:tickLblPos val="nextTo"/>
        <c:crossAx val="411930664"/>
        <c:crosses val="autoZero"/>
        <c:auto val="1"/>
        <c:lblAlgn val="ctr"/>
        <c:lblOffset val="100"/>
        <c:noMultiLvlLbl val="0"/>
      </c:catAx>
      <c:valAx>
        <c:axId val="411930664"/>
        <c:scaling>
          <c:orientation val="minMax"/>
          <c:max val="0.70000000000000007"/>
        </c:scaling>
        <c:delete val="0"/>
        <c:axPos val="l"/>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Arial Narrow" panose="020B0606020202030204" pitchFamily="34" charset="0"/>
                <a:ea typeface="+mn-ea"/>
                <a:cs typeface="+mn-cs"/>
              </a:defRPr>
            </a:pPr>
            <a:endParaRPr lang="en-US"/>
          </a:p>
        </c:txPr>
        <c:crossAx val="411931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7323928258967597E-2"/>
          <c:y val="8.0255044950860499E-2"/>
          <c:w val="0.92267607174103194"/>
          <c:h val="0.80889841797941997"/>
        </c:manualLayout>
      </c:layout>
      <c:barChart>
        <c:barDir val="col"/>
        <c:grouping val="clustered"/>
        <c:varyColors val="0"/>
        <c:ser>
          <c:idx val="0"/>
          <c:order val="0"/>
          <c:tx>
            <c:strRef>
              <c:f>Sheet1!$B$1</c:f>
              <c:strCache>
                <c:ptCount val="1"/>
                <c:pt idx="0">
                  <c:v>Low</c:v>
                </c:pt>
              </c:strCache>
            </c:strRef>
          </c:tx>
          <c:spPr>
            <a:solidFill>
              <a:srgbClr val="AAAAAA"/>
            </a:solidFill>
            <a:ln>
              <a:noFill/>
            </a:ln>
            <a:effectLst/>
          </c:spPr>
          <c:invertIfNegative val="0"/>
          <c:dPt>
            <c:idx val="0"/>
            <c:invertIfNegative val="0"/>
            <c:bubble3D val="0"/>
            <c:extLst>
              <c:ext xmlns:c16="http://schemas.microsoft.com/office/drawing/2014/chart" uri="{C3380CC4-5D6E-409C-BE32-E72D297353CC}">
                <c16:uniqueId val="{00000000-D0F9-49D9-80E7-3B4F1287885B}"/>
              </c:ext>
            </c:extLst>
          </c:dPt>
          <c:dPt>
            <c:idx val="1"/>
            <c:invertIfNegative val="0"/>
            <c:bubble3D val="0"/>
            <c:extLst>
              <c:ext xmlns:c16="http://schemas.microsoft.com/office/drawing/2014/chart" uri="{C3380CC4-5D6E-409C-BE32-E72D297353CC}">
                <c16:uniqueId val="{00000001-DE09-4BC2-B43D-15AF26FACBB8}"/>
              </c:ext>
            </c:extLst>
          </c:dPt>
          <c:dLbls>
            <c:dLbl>
              <c:idx val="0"/>
              <c:layout>
                <c:manualLayout>
                  <c:x val="-1.7332973935710999E-3"/>
                  <c:y val="-4.0740740740740897E-2"/>
                </c:manualLayout>
              </c:layout>
              <c:tx>
                <c:rich>
                  <a:bodyPr/>
                  <a:lstStyle/>
                  <a:p>
                    <a:fld id="{E46D1DF2-477B-48A3-8106-1FDB4C16B4E7}" type="VALUE">
                      <a:rPr lang="en-US" b="0" i="0" smtClean="0">
                        <a:latin typeface="Arial" charset="0"/>
                      </a:rPr>
                      <a:pPr/>
                      <a:t>[VALUE]</a:t>
                    </a:fld>
                    <a:r>
                      <a:rPr lang="en-US" b="0" i="0" dirty="0">
                        <a:latin typeface="Arial" charset="0"/>
                      </a:rPr>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D0F9-49D9-80E7-3B4F1287885B}"/>
                </c:ext>
              </c:extLst>
            </c:dLbl>
            <c:dLbl>
              <c:idx val="1"/>
              <c:layout>
                <c:manualLayout>
                  <c:x val="-9.72951179528631E-4"/>
                  <c:y val="-7.4074074074074098E-2"/>
                </c:manualLayout>
              </c:layout>
              <c:tx>
                <c:rich>
                  <a:bodyPr/>
                  <a:lstStyle/>
                  <a:p>
                    <a:fld id="{72473FB7-64D3-4DEF-9B3A-C14275B14204}" type="VALUE">
                      <a:rPr lang="en-US" b="0" i="0" smtClean="0">
                        <a:latin typeface="Arial" charset="0"/>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E09-4BC2-B43D-15AF26FACBB8}"/>
                </c:ext>
              </c:extLst>
            </c:dLbl>
            <c:spPr>
              <a:noFill/>
              <a:ln>
                <a:noFill/>
              </a:ln>
              <a:effectLst/>
            </c:spPr>
            <c:txPr>
              <a:bodyPr/>
              <a:lstStyle/>
              <a:p>
                <a:pPr>
                  <a:defRPr sz="14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Sheet1!$C$7:$C$8</c:f>
                <c:numCache>
                  <c:formatCode>General</c:formatCode>
                  <c:ptCount val="2"/>
                  <c:pt idx="0">
                    <c:v>0.21</c:v>
                  </c:pt>
                  <c:pt idx="1">
                    <c:v>0.46</c:v>
                  </c:pt>
                </c:numCache>
              </c:numRef>
            </c:plus>
            <c:minus>
              <c:numRef>
                <c:f>Sheet1!$D$7:$D$8</c:f>
                <c:numCache>
                  <c:formatCode>General</c:formatCode>
                  <c:ptCount val="2"/>
                  <c:pt idx="0">
                    <c:v>0.17</c:v>
                  </c:pt>
                  <c:pt idx="1">
                    <c:v>0.35</c:v>
                  </c:pt>
                </c:numCache>
              </c:numRef>
            </c:minus>
            <c:spPr>
              <a:ln w="25400">
                <a:solidFill>
                  <a:srgbClr val="FFFFFF"/>
                </a:solidFill>
              </a:ln>
            </c:spPr>
          </c:errBars>
          <c:cat>
            <c:strRef>
              <c:f>Sheet1!$A$2:$A$3</c:f>
              <c:strCache>
                <c:ptCount val="2"/>
                <c:pt idx="0">
                  <c:v>Hip</c:v>
                </c:pt>
                <c:pt idx="1">
                  <c:v>Spine</c:v>
                </c:pt>
              </c:strCache>
            </c:strRef>
          </c:cat>
          <c:val>
            <c:numRef>
              <c:f>Sheet1!$B$2:$B$3</c:f>
              <c:numCache>
                <c:formatCode>General</c:formatCode>
                <c:ptCount val="2"/>
                <c:pt idx="0">
                  <c:v>0.99</c:v>
                </c:pt>
                <c:pt idx="1">
                  <c:v>1.55</c:v>
                </c:pt>
              </c:numCache>
            </c:numRef>
          </c:val>
          <c:extLst>
            <c:ext xmlns:c16="http://schemas.microsoft.com/office/drawing/2014/chart" uri="{C3380CC4-5D6E-409C-BE32-E72D297353CC}">
              <c16:uniqueId val="{00000002-DE09-4BC2-B43D-15AF26FACBB8}"/>
            </c:ext>
          </c:extLst>
        </c:ser>
        <c:ser>
          <c:idx val="1"/>
          <c:order val="1"/>
          <c:tx>
            <c:strRef>
              <c:f>Sheet1!$C$1</c:f>
              <c:strCache>
                <c:ptCount val="1"/>
                <c:pt idx="0">
                  <c:v>Medium</c:v>
                </c:pt>
              </c:strCache>
            </c:strRef>
          </c:tx>
          <c:spPr>
            <a:solidFill>
              <a:srgbClr val="FCB627"/>
            </a:solidFill>
          </c:spPr>
          <c:invertIfNegative val="0"/>
          <c:dPt>
            <c:idx val="0"/>
            <c:invertIfNegative val="0"/>
            <c:bubble3D val="0"/>
            <c:extLst>
              <c:ext xmlns:c16="http://schemas.microsoft.com/office/drawing/2014/chart" uri="{C3380CC4-5D6E-409C-BE32-E72D297353CC}">
                <c16:uniqueId val="{00000003-D0F9-49D9-80E7-3B4F1287885B}"/>
              </c:ext>
            </c:extLst>
          </c:dPt>
          <c:dPt>
            <c:idx val="1"/>
            <c:invertIfNegative val="0"/>
            <c:bubble3D val="0"/>
            <c:extLst>
              <c:ext xmlns:c16="http://schemas.microsoft.com/office/drawing/2014/chart" uri="{C3380CC4-5D6E-409C-BE32-E72D297353CC}">
                <c16:uniqueId val="{00000005-D0F9-49D9-80E7-3B4F1287885B}"/>
              </c:ext>
            </c:extLst>
          </c:dPt>
          <c:dLbls>
            <c:dLbl>
              <c:idx val="0"/>
              <c:layout>
                <c:manualLayout>
                  <c:x val="0"/>
                  <c:y val="-5.5555555555555698E-2"/>
                </c:manualLayout>
              </c:layout>
              <c:tx>
                <c:rich>
                  <a:bodyPr/>
                  <a:lstStyle/>
                  <a:p>
                    <a:fld id="{DE06F42E-A5E5-4178-9CB0-084C315AA0DB}" type="VALUE">
                      <a:rPr lang="en-US" b="0" i="0" smtClean="0">
                        <a:latin typeface="Arial" charset="0"/>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0F9-49D9-80E7-3B4F1287885B}"/>
                </c:ext>
              </c:extLst>
            </c:dLbl>
            <c:dLbl>
              <c:idx val="1"/>
              <c:layout>
                <c:manualLayout>
                  <c:x val="-1.90045665640412E-4"/>
                  <c:y val="-6.6666666666666693E-2"/>
                </c:manualLayout>
              </c:layout>
              <c:tx>
                <c:rich>
                  <a:bodyPr/>
                  <a:lstStyle/>
                  <a:p>
                    <a:fld id="{B757B5EF-4151-47E2-BB46-73DA8BCB3F26}" type="VALUE">
                      <a:rPr lang="en-US" b="0" i="0" smtClean="0">
                        <a:latin typeface="Arial" charset="0"/>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D0F9-49D9-80E7-3B4F1287885B}"/>
                </c:ext>
              </c:extLst>
            </c:dLbl>
            <c:spPr>
              <a:noFill/>
              <a:ln>
                <a:noFill/>
              </a:ln>
              <a:effectLst/>
            </c:spPr>
            <c:txPr>
              <a:bodyPr/>
              <a:lstStyle/>
              <a:p>
                <a:pPr>
                  <a:defRPr sz="14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Sheet1!$F$7:$F$8</c:f>
                <c:numCache>
                  <c:formatCode>General</c:formatCode>
                  <c:ptCount val="2"/>
                  <c:pt idx="0">
                    <c:v>0.25</c:v>
                  </c:pt>
                  <c:pt idx="1">
                    <c:v>0.51</c:v>
                  </c:pt>
                </c:numCache>
              </c:numRef>
            </c:plus>
            <c:minus>
              <c:numRef>
                <c:f>Sheet1!$G$7:$G$8</c:f>
                <c:numCache>
                  <c:formatCode>General</c:formatCode>
                  <c:ptCount val="2"/>
                  <c:pt idx="0">
                    <c:v>0.22</c:v>
                  </c:pt>
                  <c:pt idx="1">
                    <c:v>0.43</c:v>
                  </c:pt>
                </c:numCache>
              </c:numRef>
            </c:minus>
            <c:spPr>
              <a:ln w="25400">
                <a:solidFill>
                  <a:srgbClr val="FFFFFF"/>
                </a:solidFill>
              </a:ln>
            </c:spPr>
          </c:errBars>
          <c:cat>
            <c:strRef>
              <c:f>Sheet1!$A$2:$A$3</c:f>
              <c:strCache>
                <c:ptCount val="2"/>
                <c:pt idx="0">
                  <c:v>Hip</c:v>
                </c:pt>
                <c:pt idx="1">
                  <c:v>Spine</c:v>
                </c:pt>
              </c:strCache>
            </c:strRef>
          </c:cat>
          <c:val>
            <c:numRef>
              <c:f>Sheet1!$C$2:$C$3</c:f>
              <c:numCache>
                <c:formatCode>General</c:formatCode>
                <c:ptCount val="2"/>
                <c:pt idx="0">
                  <c:v>1.77</c:v>
                </c:pt>
                <c:pt idx="1">
                  <c:v>2.59</c:v>
                </c:pt>
              </c:numCache>
            </c:numRef>
          </c:val>
          <c:extLst>
            <c:ext xmlns:c16="http://schemas.microsoft.com/office/drawing/2014/chart" uri="{C3380CC4-5D6E-409C-BE32-E72D297353CC}">
              <c16:uniqueId val="{00000006-D0F9-49D9-80E7-3B4F1287885B}"/>
            </c:ext>
          </c:extLst>
        </c:ser>
        <c:ser>
          <c:idx val="2"/>
          <c:order val="2"/>
          <c:tx>
            <c:strRef>
              <c:f>Sheet1!$D$1</c:f>
              <c:strCache>
                <c:ptCount val="1"/>
                <c:pt idx="0">
                  <c:v>High</c:v>
                </c:pt>
              </c:strCache>
            </c:strRef>
          </c:tx>
          <c:spPr>
            <a:solidFill>
              <a:srgbClr val="FF7C00"/>
            </a:solidFill>
            <a:ln>
              <a:solidFill>
                <a:srgbClr val="FF7C00"/>
              </a:solidFill>
            </a:ln>
          </c:spPr>
          <c:invertIfNegative val="0"/>
          <c:dLbls>
            <c:dLbl>
              <c:idx val="0"/>
              <c:layout>
                <c:manualLayout>
                  <c:x val="0"/>
                  <c:y val="-5.5555555555555497E-2"/>
                </c:manualLayout>
              </c:layout>
              <c:tx>
                <c:rich>
                  <a:bodyPr/>
                  <a:lstStyle/>
                  <a:p>
                    <a:fld id="{CDBCD9A0-217C-4680-B7B3-E87914400603}" type="VALUE">
                      <a:rPr lang="en-US" b="0" i="0" smtClean="0">
                        <a:latin typeface="Arial"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D0F9-49D9-80E7-3B4F1287885B}"/>
                </c:ext>
              </c:extLst>
            </c:dLbl>
            <c:dLbl>
              <c:idx val="1"/>
              <c:layout>
                <c:manualLayout>
                  <c:x val="4.4395834014311197E-3"/>
                  <c:y val="-0.12962962962963001"/>
                </c:manualLayout>
              </c:layout>
              <c:tx>
                <c:rich>
                  <a:bodyPr/>
                  <a:lstStyle/>
                  <a:p>
                    <a:fld id="{BE5F1042-8375-4024-A504-AF2561B1E83D}" type="VALUE">
                      <a:rPr lang="en-US" b="0" i="0" smtClean="0">
                        <a:latin typeface="Arial"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D0F9-49D9-80E7-3B4F1287885B}"/>
                </c:ext>
              </c:extLst>
            </c:dLbl>
            <c:spPr>
              <a:noFill/>
              <a:ln>
                <a:noFill/>
              </a:ln>
              <a:effectLst/>
            </c:spPr>
            <c:txPr>
              <a:bodyPr/>
              <a:lstStyle/>
              <a:p>
                <a:pPr>
                  <a:defRPr sz="1400" b="1">
                    <a:solidFill>
                      <a:schemeClr val="bg1"/>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Sheet1!$I$7:$I$8</c:f>
                <c:numCache>
                  <c:formatCode>General</c:formatCode>
                  <c:ptCount val="2"/>
                  <c:pt idx="0">
                    <c:v>0.39</c:v>
                  </c:pt>
                  <c:pt idx="1">
                    <c:v>1.1299999999999999</c:v>
                  </c:pt>
                </c:numCache>
              </c:numRef>
            </c:plus>
            <c:minus>
              <c:numRef>
                <c:f>Sheet1!$J$7:$J$8</c:f>
                <c:numCache>
                  <c:formatCode>General</c:formatCode>
                  <c:ptCount val="2"/>
                  <c:pt idx="0">
                    <c:v>0.33</c:v>
                  </c:pt>
                  <c:pt idx="1">
                    <c:v>0.93</c:v>
                  </c:pt>
                </c:numCache>
              </c:numRef>
            </c:minus>
            <c:spPr>
              <a:ln w="25400">
                <a:solidFill>
                  <a:srgbClr val="FFFFFF"/>
                </a:solidFill>
              </a:ln>
            </c:spPr>
          </c:errBars>
          <c:cat>
            <c:strRef>
              <c:f>Sheet1!$A$2:$A$3</c:f>
              <c:strCache>
                <c:ptCount val="2"/>
                <c:pt idx="0">
                  <c:v>Hip</c:v>
                </c:pt>
                <c:pt idx="1">
                  <c:v>Spine</c:v>
                </c:pt>
              </c:strCache>
            </c:strRef>
          </c:cat>
          <c:val>
            <c:numRef>
              <c:f>Sheet1!$D$2:$D$3</c:f>
              <c:numCache>
                <c:formatCode>General</c:formatCode>
                <c:ptCount val="2"/>
                <c:pt idx="0">
                  <c:v>2.27</c:v>
                </c:pt>
                <c:pt idx="1">
                  <c:v>5.18</c:v>
                </c:pt>
              </c:numCache>
            </c:numRef>
          </c:val>
          <c:extLst>
            <c:ext xmlns:c16="http://schemas.microsoft.com/office/drawing/2014/chart" uri="{C3380CC4-5D6E-409C-BE32-E72D297353CC}">
              <c16:uniqueId val="{00000009-D0F9-49D9-80E7-3B4F1287885B}"/>
            </c:ext>
          </c:extLst>
        </c:ser>
        <c:dLbls>
          <c:showLegendKey val="0"/>
          <c:showVal val="0"/>
          <c:showCatName val="0"/>
          <c:showSerName val="0"/>
          <c:showPercent val="0"/>
          <c:showBubbleSize val="0"/>
        </c:dLbls>
        <c:gapWidth val="126"/>
        <c:overlap val="-10"/>
        <c:axId val="656507112"/>
        <c:axId val="656507504"/>
      </c:barChart>
      <c:catAx>
        <c:axId val="656507112"/>
        <c:scaling>
          <c:orientation val="minMax"/>
        </c:scaling>
        <c:delete val="0"/>
        <c:axPos val="b"/>
        <c:numFmt formatCode="General" sourceLinked="1"/>
        <c:majorTickMark val="none"/>
        <c:minorTickMark val="none"/>
        <c:tickLblPos val="nextTo"/>
        <c:spPr>
          <a:noFill/>
          <a:ln w="9525" cap="flat" cmpd="sng" algn="ctr">
            <a:solidFill>
              <a:srgbClr val="FFFFFF"/>
            </a:solidFill>
            <a:round/>
          </a:ln>
          <a:effectLst/>
        </c:spPr>
        <c:txPr>
          <a:bodyPr rot="-60000000" spcFirstLastPara="1" vertOverflow="ellipsis" vert="horz" wrap="square" anchor="ctr" anchorCtr="1"/>
          <a:lstStyle/>
          <a:p>
            <a:pPr>
              <a:defRPr sz="1400" b="1" i="0" u="none" strike="noStrike" kern="1200" baseline="0">
                <a:solidFill>
                  <a:schemeClr val="bg1"/>
                </a:solidFill>
                <a:latin typeface="Arial" charset="0"/>
                <a:ea typeface="Arial" charset="0"/>
                <a:cs typeface="Arial" charset="0"/>
              </a:defRPr>
            </a:pPr>
            <a:endParaRPr lang="en-US"/>
          </a:p>
        </c:txPr>
        <c:crossAx val="656507504"/>
        <c:crosses val="autoZero"/>
        <c:auto val="1"/>
        <c:lblAlgn val="ctr"/>
        <c:lblOffset val="100"/>
        <c:noMultiLvlLbl val="0"/>
      </c:catAx>
      <c:valAx>
        <c:axId val="656507504"/>
        <c:scaling>
          <c:orientation val="minMax"/>
          <c:max val="7"/>
          <c:min val="0"/>
        </c:scaling>
        <c:delete val="0"/>
        <c:axPos val="l"/>
        <c:numFmt formatCode="#,##0" sourceLinked="0"/>
        <c:majorTickMark val="out"/>
        <c:minorTickMark val="none"/>
        <c:tickLblPos val="nextTo"/>
        <c:spPr>
          <a:noFill/>
          <a:ln w="12700">
            <a:solidFill>
              <a:srgbClr val="FFFFFF"/>
            </a:solidFill>
          </a:ln>
          <a:effectLst/>
        </c:spPr>
        <c:txPr>
          <a:bodyPr rot="-60000000" spcFirstLastPara="1" vertOverflow="ellipsis" vert="horz" wrap="square" anchor="ctr" anchorCtr="1"/>
          <a:lstStyle/>
          <a:p>
            <a:pPr>
              <a:defRPr sz="16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656507112"/>
        <c:crosses val="autoZero"/>
        <c:crossBetween val="between"/>
        <c:majorUnit val="1"/>
      </c:valAx>
      <c:spPr>
        <a:noFill/>
        <a:ln>
          <a:noFill/>
        </a:ln>
        <a:effectLst/>
      </c:spPr>
    </c:plotArea>
    <c:plotVisOnly val="1"/>
    <c:dispBlanksAs val="gap"/>
    <c:showDLblsOverMax val="0"/>
  </c:chart>
  <c:spPr>
    <a:noFill/>
    <a:ln w="38100">
      <a:noFill/>
    </a:ln>
    <a:effectLst/>
  </c:spPr>
  <c:txPr>
    <a:bodyPr/>
    <a:lstStyle/>
    <a:p>
      <a:pPr>
        <a:defRPr/>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805388297051099E-2"/>
          <c:y val="8.0255044950860499E-2"/>
          <c:w val="0.88312992125984202"/>
          <c:h val="0.74010991312435204"/>
        </c:manualLayout>
      </c:layout>
      <c:barChart>
        <c:barDir val="col"/>
        <c:grouping val="clustered"/>
        <c:varyColors val="0"/>
        <c:ser>
          <c:idx val="0"/>
          <c:order val="0"/>
          <c:tx>
            <c:strRef>
              <c:f>Sheet1!$B$1</c:f>
              <c:strCache>
                <c:ptCount val="1"/>
                <c:pt idx="0">
                  <c:v>Low risk (prednisolone &lt; 2.5 mg/day)</c:v>
                </c:pt>
              </c:strCache>
            </c:strRef>
          </c:tx>
          <c:spPr>
            <a:solidFill>
              <a:srgbClr val="AAAAAA"/>
            </a:solidFill>
            <a:ln>
              <a:noFill/>
            </a:ln>
            <a:effectLst/>
          </c:spPr>
          <c:invertIfNegative val="0"/>
          <c:dPt>
            <c:idx val="0"/>
            <c:invertIfNegative val="0"/>
            <c:bubble3D val="0"/>
            <c:extLst>
              <c:ext xmlns:c16="http://schemas.microsoft.com/office/drawing/2014/chart" uri="{C3380CC4-5D6E-409C-BE32-E72D297353CC}">
                <c16:uniqueId val="{00000000-8653-46B6-ADCC-EDA3217A4DB0}"/>
              </c:ext>
            </c:extLst>
          </c:dPt>
          <c:dPt>
            <c:idx val="1"/>
            <c:invertIfNegative val="0"/>
            <c:bubble3D val="0"/>
            <c:extLst>
              <c:ext xmlns:c16="http://schemas.microsoft.com/office/drawing/2014/chart" uri="{C3380CC4-5D6E-409C-BE32-E72D297353CC}">
                <c16:uniqueId val="{00000001-DE09-4BC2-B43D-15AF26FACBB8}"/>
              </c:ext>
            </c:extLst>
          </c:dPt>
          <c:errBars>
            <c:errBarType val="plus"/>
            <c:errValType val="cust"/>
            <c:noEndCap val="0"/>
            <c:plus>
              <c:numRef>
                <c:f>Sheet1!$E$2:$E$3</c:f>
                <c:numCache>
                  <c:formatCode>General</c:formatCode>
                  <c:ptCount val="2"/>
                </c:numCache>
              </c:numRef>
            </c:plus>
            <c:minus>
              <c:numLit>
                <c:formatCode>General</c:formatCode>
                <c:ptCount val="1"/>
                <c:pt idx="0">
                  <c:v>1</c:v>
                </c:pt>
              </c:numLit>
            </c:minus>
            <c:spPr>
              <a:noFill/>
              <a:ln w="25400" cap="flat" cmpd="sng" algn="ctr">
                <a:solidFill>
                  <a:schemeClr val="tx1"/>
                </a:solidFill>
                <a:round/>
              </a:ln>
              <a:effectLst/>
            </c:spPr>
          </c:errBars>
          <c:cat>
            <c:strRef>
              <c:f>Sheet1!$A$2:$A$3</c:f>
              <c:strCache>
                <c:ptCount val="2"/>
                <c:pt idx="0">
                  <c:v>Hip</c:v>
                </c:pt>
                <c:pt idx="1">
                  <c:v>Spine</c:v>
                </c:pt>
              </c:strCache>
            </c:strRef>
          </c:cat>
          <c:val>
            <c:numRef>
              <c:f>Sheet1!$B$2:$B$3</c:f>
              <c:numCache>
                <c:formatCode>General</c:formatCode>
                <c:ptCount val="2"/>
              </c:numCache>
            </c:numRef>
          </c:val>
          <c:extLst>
            <c:ext xmlns:c16="http://schemas.microsoft.com/office/drawing/2014/chart" uri="{C3380CC4-5D6E-409C-BE32-E72D297353CC}">
              <c16:uniqueId val="{00000002-DE09-4BC2-B43D-15AF26FACBB8}"/>
            </c:ext>
          </c:extLst>
        </c:ser>
        <c:ser>
          <c:idx val="1"/>
          <c:order val="1"/>
          <c:tx>
            <c:strRef>
              <c:f>Sheet1!$C$1</c:f>
              <c:strCache>
                <c:ptCount val="1"/>
                <c:pt idx="0">
                  <c:v>Medium risk (prednisolone 2.5–7.5 mg/day)</c:v>
                </c:pt>
              </c:strCache>
            </c:strRef>
          </c:tx>
          <c:spPr>
            <a:solidFill>
              <a:srgbClr val="FCB627"/>
            </a:solidFill>
          </c:spPr>
          <c:invertIfNegative val="0"/>
          <c:cat>
            <c:strRef>
              <c:f>Sheet1!$A$2:$A$3</c:f>
              <c:strCache>
                <c:ptCount val="2"/>
                <c:pt idx="0">
                  <c:v>Hip</c:v>
                </c:pt>
                <c:pt idx="1">
                  <c:v>Spine</c:v>
                </c:pt>
              </c:strCache>
            </c:strRef>
          </c:cat>
          <c:val>
            <c:numRef>
              <c:f>Sheet1!$C$2:$C$3</c:f>
              <c:numCache>
                <c:formatCode>General</c:formatCode>
                <c:ptCount val="2"/>
              </c:numCache>
            </c:numRef>
          </c:val>
          <c:extLst>
            <c:ext xmlns:c16="http://schemas.microsoft.com/office/drawing/2014/chart" uri="{C3380CC4-5D6E-409C-BE32-E72D297353CC}">
              <c16:uniqueId val="{00000002-8653-46B6-ADCC-EDA3217A4DB0}"/>
            </c:ext>
          </c:extLst>
        </c:ser>
        <c:ser>
          <c:idx val="2"/>
          <c:order val="2"/>
          <c:tx>
            <c:strRef>
              <c:f>Sheet1!$D$1</c:f>
              <c:strCache>
                <c:ptCount val="1"/>
                <c:pt idx="0">
                  <c:v>High risk (prednisolone ≥ 7.5 mg/day)</c:v>
                </c:pt>
              </c:strCache>
            </c:strRef>
          </c:tx>
          <c:spPr>
            <a:solidFill>
              <a:srgbClr val="FF7C00"/>
            </a:solidFill>
          </c:spPr>
          <c:invertIfNegative val="0"/>
          <c:cat>
            <c:strRef>
              <c:f>Sheet1!$A$2:$A$3</c:f>
              <c:strCache>
                <c:ptCount val="2"/>
                <c:pt idx="0">
                  <c:v>Hip</c:v>
                </c:pt>
                <c:pt idx="1">
                  <c:v>Spine</c:v>
                </c:pt>
              </c:strCache>
            </c:strRef>
          </c:cat>
          <c:val>
            <c:numRef>
              <c:f>Sheet1!$D$2:$D$3</c:f>
              <c:numCache>
                <c:formatCode>General</c:formatCode>
                <c:ptCount val="2"/>
              </c:numCache>
            </c:numRef>
          </c:val>
          <c:extLst>
            <c:ext xmlns:c16="http://schemas.microsoft.com/office/drawing/2014/chart" uri="{C3380CC4-5D6E-409C-BE32-E72D297353CC}">
              <c16:uniqueId val="{00000003-8653-46B6-ADCC-EDA3217A4DB0}"/>
            </c:ext>
          </c:extLst>
        </c:ser>
        <c:dLbls>
          <c:showLegendKey val="0"/>
          <c:showVal val="0"/>
          <c:showCatName val="0"/>
          <c:showSerName val="0"/>
          <c:showPercent val="0"/>
          <c:showBubbleSize val="0"/>
        </c:dLbls>
        <c:gapWidth val="50"/>
        <c:overlap val="-10"/>
        <c:axId val="659439456"/>
        <c:axId val="659439848"/>
      </c:barChart>
      <c:catAx>
        <c:axId val="659439456"/>
        <c:scaling>
          <c:orientation val="minMax"/>
        </c:scaling>
        <c:delete val="1"/>
        <c:axPos val="b"/>
        <c:numFmt formatCode="General" sourceLinked="1"/>
        <c:majorTickMark val="none"/>
        <c:minorTickMark val="none"/>
        <c:tickLblPos val="nextTo"/>
        <c:crossAx val="659439848"/>
        <c:crosses val="autoZero"/>
        <c:auto val="1"/>
        <c:lblAlgn val="ctr"/>
        <c:lblOffset val="100"/>
        <c:noMultiLvlLbl val="0"/>
      </c:catAx>
      <c:valAx>
        <c:axId val="659439848"/>
        <c:scaling>
          <c:orientation val="minMax"/>
          <c:max val="7"/>
          <c:min val="0"/>
        </c:scaling>
        <c:delete val="1"/>
        <c:axPos val="l"/>
        <c:numFmt formatCode="#,##0" sourceLinked="0"/>
        <c:majorTickMark val="out"/>
        <c:minorTickMark val="none"/>
        <c:tickLblPos val="nextTo"/>
        <c:crossAx val="659439456"/>
        <c:crosses val="autoZero"/>
        <c:crossBetween val="between"/>
        <c:majorUnit val="1"/>
      </c:valAx>
      <c:spPr>
        <a:noFill/>
        <a:ln>
          <a:noFill/>
        </a:ln>
        <a:effectLst/>
      </c:spPr>
    </c:plotArea>
    <c:legend>
      <c:legendPos val="r"/>
      <c:legendEntry>
        <c:idx val="0"/>
        <c:txPr>
          <a:bodyPr/>
          <a:lstStyle/>
          <a:p>
            <a:pPr>
              <a:defRPr sz="1200">
                <a:solidFill>
                  <a:schemeClr val="bg1"/>
                </a:solidFill>
                <a:latin typeface="Arial" charset="0"/>
                <a:ea typeface="Arial" charset="0"/>
                <a:cs typeface="Arial" charset="0"/>
              </a:defRPr>
            </a:pPr>
            <a:endParaRPr lang="en-US"/>
          </a:p>
        </c:txPr>
      </c:legendEntry>
      <c:legendEntry>
        <c:idx val="1"/>
        <c:txPr>
          <a:bodyPr/>
          <a:lstStyle/>
          <a:p>
            <a:pPr>
              <a:defRPr sz="1200">
                <a:solidFill>
                  <a:schemeClr val="bg1"/>
                </a:solidFill>
                <a:latin typeface="Arial" charset="0"/>
                <a:ea typeface="Arial" charset="0"/>
                <a:cs typeface="Arial" charset="0"/>
              </a:defRPr>
            </a:pPr>
            <a:endParaRPr lang="en-US"/>
          </a:p>
        </c:txPr>
      </c:legendEntry>
      <c:layout>
        <c:manualLayout>
          <c:xMode val="edge"/>
          <c:yMode val="edge"/>
          <c:x val="0"/>
          <c:y val="0"/>
          <c:w val="0.98983739837398399"/>
          <c:h val="1"/>
        </c:manualLayout>
      </c:layout>
      <c:overlay val="0"/>
      <c:spPr>
        <a:noFill/>
      </c:spPr>
      <c:txPr>
        <a:bodyPr/>
        <a:lstStyle/>
        <a:p>
          <a:pPr>
            <a:defRPr sz="1200">
              <a:solidFill>
                <a:schemeClr val="bg1"/>
              </a:solidFill>
              <a:latin typeface="Arial" charset="0"/>
              <a:ea typeface="Arial" charset="0"/>
              <a:cs typeface="Arial" charset="0"/>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1119212158725401"/>
          <c:y val="4.17052309268581E-2"/>
          <c:w val="0.76030755056717103"/>
          <c:h val="0.79193731786891297"/>
        </c:manualLayout>
      </c:layout>
      <c:barChart>
        <c:barDir val="col"/>
        <c:grouping val="clustered"/>
        <c:varyColors val="0"/>
        <c:ser>
          <c:idx val="0"/>
          <c:order val="0"/>
          <c:tx>
            <c:strRef>
              <c:f>Sheet1!$B$1</c:f>
              <c:strCache>
                <c:ptCount val="1"/>
                <c:pt idx="0">
                  <c:v>Corticosteroid Use</c:v>
                </c:pt>
              </c:strCache>
            </c:strRef>
          </c:tx>
          <c:spPr>
            <a:solidFill>
              <a:srgbClr val="FF7C00"/>
            </a:solidFill>
          </c:spPr>
          <c:invertIfNegative val="0"/>
          <c:errBars>
            <c:errBarType val="both"/>
            <c:errValType val="cust"/>
            <c:noEndCap val="0"/>
            <c:plus>
              <c:numRef>
                <c:f>Sheet1!$K$2:$K$4</c:f>
                <c:numCache>
                  <c:formatCode>General</c:formatCode>
                  <c:ptCount val="3"/>
                  <c:pt idx="0">
                    <c:v>0.21</c:v>
                  </c:pt>
                  <c:pt idx="1">
                    <c:v>0.24</c:v>
                  </c:pt>
                  <c:pt idx="2">
                    <c:v>0.69</c:v>
                  </c:pt>
                </c:numCache>
              </c:numRef>
            </c:plus>
            <c:minus>
              <c:numRef>
                <c:f>Sheet1!$I$2:$I$4</c:f>
                <c:numCache>
                  <c:formatCode>General</c:formatCode>
                  <c:ptCount val="3"/>
                  <c:pt idx="0">
                    <c:v>0.25</c:v>
                  </c:pt>
                  <c:pt idx="1">
                    <c:v>0.28000000000000003</c:v>
                  </c:pt>
                  <c:pt idx="2">
                    <c:v>1.03</c:v>
                  </c:pt>
                </c:numCache>
              </c:numRef>
            </c:minus>
            <c:spPr>
              <a:ln w="19050">
                <a:solidFill>
                  <a:schemeClr val="tx1"/>
                </a:solidFill>
              </a:ln>
            </c:spPr>
          </c:errBars>
          <c:cat>
            <c:strRef>
              <c:f>Sheet1!$A$2:$A$4</c:f>
              <c:strCache>
                <c:ptCount val="3"/>
                <c:pt idx="0">
                  <c:v>Any fracture</c:v>
                </c:pt>
                <c:pt idx="1">
                  <c:v>Osteoporotic fracture</c:v>
                </c:pt>
                <c:pt idx="2">
                  <c:v>Hip fracture</c:v>
                </c:pt>
              </c:strCache>
            </c:strRef>
          </c:cat>
          <c:val>
            <c:numRef>
              <c:f>Sheet1!$B$2:$B$4</c:f>
              <c:numCache>
                <c:formatCode>General</c:formatCode>
                <c:ptCount val="3"/>
                <c:pt idx="0">
                  <c:v>1.39</c:v>
                </c:pt>
                <c:pt idx="1">
                  <c:v>1.42</c:v>
                </c:pt>
                <c:pt idx="2">
                  <c:v>2.0699999999999998</c:v>
                </c:pt>
              </c:numCache>
            </c:numRef>
          </c:val>
          <c:extLst>
            <c:ext xmlns:c16="http://schemas.microsoft.com/office/drawing/2014/chart" uri="{C3380CC4-5D6E-409C-BE32-E72D297353CC}">
              <c16:uniqueId val="{00000000-EDA8-457F-A28C-5D203FC27175}"/>
            </c:ext>
          </c:extLst>
        </c:ser>
        <c:ser>
          <c:idx val="1"/>
          <c:order val="1"/>
          <c:tx>
            <c:strRef>
              <c:f>Sheet1!$C$1</c:f>
              <c:strCache>
                <c:ptCount val="1"/>
                <c:pt idx="0">
                  <c:v>Prior Fracture</c:v>
                </c:pt>
              </c:strCache>
            </c:strRef>
          </c:tx>
          <c:invertIfNegative val="0"/>
          <c:errBars>
            <c:errBarType val="both"/>
            <c:errValType val="cust"/>
            <c:noEndCap val="0"/>
            <c:plus>
              <c:numRef>
                <c:f>Sheet1!$G$2:$G$4</c:f>
                <c:numCache>
                  <c:formatCode>General</c:formatCode>
                  <c:ptCount val="3"/>
                  <c:pt idx="0">
                    <c:v>0.13</c:v>
                  </c:pt>
                  <c:pt idx="1">
                    <c:v>0.15</c:v>
                  </c:pt>
                  <c:pt idx="2">
                    <c:v>0.33</c:v>
                  </c:pt>
                </c:numCache>
              </c:numRef>
            </c:plus>
            <c:minus>
              <c:numRef>
                <c:f>Sheet1!$E$2:$E$4</c:f>
                <c:numCache>
                  <c:formatCode>General</c:formatCode>
                  <c:ptCount val="3"/>
                  <c:pt idx="0">
                    <c:v>0.15</c:v>
                  </c:pt>
                  <c:pt idx="1">
                    <c:v>0.17</c:v>
                  </c:pt>
                  <c:pt idx="2">
                    <c:v>0.4</c:v>
                  </c:pt>
                </c:numCache>
              </c:numRef>
            </c:minus>
            <c:spPr>
              <a:ln w="19050">
                <a:solidFill>
                  <a:schemeClr val="tx1"/>
                </a:solidFill>
              </a:ln>
            </c:spPr>
          </c:errBars>
          <c:cat>
            <c:strRef>
              <c:f>Sheet1!$A$2:$A$4</c:f>
              <c:strCache>
                <c:ptCount val="3"/>
                <c:pt idx="0">
                  <c:v>Any fracture</c:v>
                </c:pt>
                <c:pt idx="1">
                  <c:v>Osteoporotic fracture</c:v>
                </c:pt>
                <c:pt idx="2">
                  <c:v>Hip fracture</c:v>
                </c:pt>
              </c:strCache>
            </c:strRef>
          </c:cat>
          <c:val>
            <c:numRef>
              <c:f>Sheet1!$C$2:$C$4</c:f>
              <c:numCache>
                <c:formatCode>General</c:formatCode>
                <c:ptCount val="3"/>
                <c:pt idx="0">
                  <c:v>1.71</c:v>
                </c:pt>
                <c:pt idx="1">
                  <c:v>1.72</c:v>
                </c:pt>
                <c:pt idx="2">
                  <c:v>1.66</c:v>
                </c:pt>
              </c:numCache>
            </c:numRef>
          </c:val>
          <c:extLst>
            <c:ext xmlns:c16="http://schemas.microsoft.com/office/drawing/2014/chart" uri="{C3380CC4-5D6E-409C-BE32-E72D297353CC}">
              <c16:uniqueId val="{00000001-EDA8-457F-A28C-5D203FC27175}"/>
            </c:ext>
          </c:extLst>
        </c:ser>
        <c:dLbls>
          <c:showLegendKey val="0"/>
          <c:showVal val="0"/>
          <c:showCatName val="0"/>
          <c:showSerName val="0"/>
          <c:showPercent val="0"/>
          <c:showBubbleSize val="0"/>
        </c:dLbls>
        <c:gapWidth val="150"/>
        <c:axId val="659440632"/>
        <c:axId val="659441024"/>
      </c:barChart>
      <c:catAx>
        <c:axId val="659440632"/>
        <c:scaling>
          <c:orientation val="minMax"/>
        </c:scaling>
        <c:delete val="0"/>
        <c:axPos val="b"/>
        <c:numFmt formatCode="General" sourceLinked="1"/>
        <c:majorTickMark val="out"/>
        <c:minorTickMark val="none"/>
        <c:tickLblPos val="nextTo"/>
        <c:spPr>
          <a:ln>
            <a:solidFill>
              <a:schemeClr val="tx1"/>
            </a:solidFill>
          </a:ln>
        </c:spPr>
        <c:txPr>
          <a:bodyPr/>
          <a:lstStyle/>
          <a:p>
            <a:pPr>
              <a:defRPr b="1">
                <a:latin typeface="Arial" charset="0"/>
                <a:ea typeface="Arial" charset="0"/>
                <a:cs typeface="Arial" charset="0"/>
              </a:defRPr>
            </a:pPr>
            <a:endParaRPr lang="en-US"/>
          </a:p>
        </c:txPr>
        <c:crossAx val="659441024"/>
        <c:crosses val="autoZero"/>
        <c:auto val="1"/>
        <c:lblAlgn val="ctr"/>
        <c:lblOffset val="100"/>
        <c:noMultiLvlLbl val="0"/>
      </c:catAx>
      <c:valAx>
        <c:axId val="659441024"/>
        <c:scaling>
          <c:orientation val="minMax"/>
          <c:max val="4"/>
        </c:scaling>
        <c:delete val="0"/>
        <c:axPos val="l"/>
        <c:numFmt formatCode="@" sourceLinked="0"/>
        <c:majorTickMark val="out"/>
        <c:minorTickMark val="none"/>
        <c:tickLblPos val="nextTo"/>
        <c:spPr>
          <a:ln>
            <a:solidFill>
              <a:schemeClr val="tx1"/>
            </a:solidFill>
          </a:ln>
        </c:spPr>
        <c:txPr>
          <a:bodyPr/>
          <a:lstStyle/>
          <a:p>
            <a:pPr>
              <a:defRPr>
                <a:latin typeface="Arial" charset="0"/>
                <a:ea typeface="Arial" charset="0"/>
                <a:cs typeface="Arial" charset="0"/>
              </a:defRPr>
            </a:pPr>
            <a:endParaRPr lang="en-US"/>
          </a:p>
        </c:txPr>
        <c:crossAx val="659440632"/>
        <c:crosses val="autoZero"/>
        <c:crossBetween val="between"/>
      </c:valAx>
      <c:spPr>
        <a:noFill/>
      </c:spPr>
    </c:plotArea>
    <c:plotVisOnly val="1"/>
    <c:dispBlanksAs val="gap"/>
    <c:showDLblsOverMax val="0"/>
  </c:chart>
  <c:txPr>
    <a:bodyPr/>
    <a:lstStyle/>
    <a:p>
      <a:pPr>
        <a:defRPr sz="1199" baseline="0">
          <a:solidFill>
            <a:schemeClr val="tx1"/>
          </a:solidFill>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069389763779796E-2"/>
          <c:y val="0.15790625"/>
          <c:w val="0.87693061023622099"/>
          <c:h val="0.72438558070865999"/>
        </c:manualLayout>
      </c:layout>
      <c:barChart>
        <c:barDir val="col"/>
        <c:grouping val="clustered"/>
        <c:varyColors val="0"/>
        <c:ser>
          <c:idx val="0"/>
          <c:order val="0"/>
          <c:tx>
            <c:strRef>
              <c:f>Sheet1!$B$1</c:f>
              <c:strCache>
                <c:ptCount val="1"/>
                <c:pt idx="0">
                  <c:v>Fragility Fractures and ADT Use</c:v>
                </c:pt>
              </c:strCache>
            </c:strRef>
          </c:tx>
          <c:spPr>
            <a:solidFill>
              <a:srgbClr val="FF7C00"/>
            </a:solidFill>
          </c:spPr>
          <c:invertIfNegative val="0"/>
          <c:errBars>
            <c:errBarType val="both"/>
            <c:errValType val="cust"/>
            <c:noEndCap val="0"/>
            <c:plus>
              <c:numRef>
                <c:f>Sheet1!$F$2:$F$8</c:f>
                <c:numCache>
                  <c:formatCode>General</c:formatCode>
                  <c:ptCount val="7"/>
                </c:numCache>
              </c:numRef>
            </c:plus>
            <c:minus>
              <c:numRef>
                <c:f>Sheet1!$G$2:$G$8</c:f>
                <c:numCache>
                  <c:formatCode>General</c:formatCode>
                  <c:ptCount val="7"/>
                </c:numCache>
              </c:numRef>
            </c:minus>
            <c:spPr>
              <a:ln w="25400"/>
            </c:spPr>
          </c:errBars>
          <c:cat>
            <c:numRef>
              <c:f>Sheet1!$A$2:$A$6</c:f>
              <c:numCache>
                <c:formatCode>General</c:formatCode>
                <c:ptCount val="5"/>
              </c:numCache>
            </c:numRef>
          </c:cat>
          <c:val>
            <c:numRef>
              <c:f>Sheet1!$B$2:$B$6</c:f>
              <c:numCache>
                <c:formatCode>General</c:formatCode>
                <c:ptCount val="5"/>
                <c:pt idx="0">
                  <c:v>0.5</c:v>
                </c:pt>
                <c:pt idx="1">
                  <c:v>2</c:v>
                </c:pt>
                <c:pt idx="2">
                  <c:v>1</c:v>
                </c:pt>
                <c:pt idx="3">
                  <c:v>2.6</c:v>
                </c:pt>
                <c:pt idx="4">
                  <c:v>4.5999999999999996</c:v>
                </c:pt>
              </c:numCache>
            </c:numRef>
          </c:val>
          <c:extLst>
            <c:ext xmlns:c16="http://schemas.microsoft.com/office/drawing/2014/chart" uri="{C3380CC4-5D6E-409C-BE32-E72D297353CC}">
              <c16:uniqueId val="{00000000-98E2-499F-86FE-002902D4AF59}"/>
            </c:ext>
          </c:extLst>
        </c:ser>
        <c:dLbls>
          <c:showLegendKey val="0"/>
          <c:showVal val="0"/>
          <c:showCatName val="0"/>
          <c:showSerName val="0"/>
          <c:showPercent val="0"/>
          <c:showBubbleSize val="0"/>
        </c:dLbls>
        <c:gapWidth val="150"/>
        <c:axId val="659442200"/>
        <c:axId val="659442592"/>
      </c:barChart>
      <c:catAx>
        <c:axId val="659442200"/>
        <c:scaling>
          <c:orientation val="minMax"/>
        </c:scaling>
        <c:delete val="0"/>
        <c:axPos val="b"/>
        <c:numFmt formatCode="General" sourceLinked="1"/>
        <c:majorTickMark val="out"/>
        <c:minorTickMark val="none"/>
        <c:tickLblPos val="nextTo"/>
        <c:crossAx val="659442592"/>
        <c:crosses val="autoZero"/>
        <c:auto val="1"/>
        <c:lblAlgn val="ctr"/>
        <c:lblOffset val="100"/>
        <c:noMultiLvlLbl val="0"/>
      </c:catAx>
      <c:valAx>
        <c:axId val="659442592"/>
        <c:scaling>
          <c:orientation val="minMax"/>
        </c:scaling>
        <c:delete val="0"/>
        <c:axPos val="l"/>
        <c:majorGridlines>
          <c:spPr>
            <a:ln>
              <a:noFill/>
            </a:ln>
          </c:spPr>
        </c:majorGridlines>
        <c:numFmt formatCode="General" sourceLinked="1"/>
        <c:majorTickMark val="out"/>
        <c:minorTickMark val="none"/>
        <c:tickLblPos val="nextTo"/>
        <c:txPr>
          <a:bodyPr/>
          <a:lstStyle/>
          <a:p>
            <a:pPr>
              <a:defRPr sz="1400"/>
            </a:pPr>
            <a:endParaRPr lang="en-US"/>
          </a:p>
        </c:txPr>
        <c:crossAx val="659442200"/>
        <c:crosses val="autoZero"/>
        <c:crossBetween val="between"/>
      </c:valAx>
      <c:spPr>
        <a:noFill/>
        <a:ln w="25410">
          <a:noFill/>
        </a:ln>
      </c:spPr>
    </c:plotArea>
    <c:plotVisOnly val="1"/>
    <c:dispBlanksAs val="gap"/>
    <c:showDLblsOverMax val="0"/>
  </c:chart>
  <c:txPr>
    <a:bodyPr/>
    <a:lstStyle/>
    <a:p>
      <a:pPr>
        <a:defRPr sz="1801">
          <a:latin typeface="Arial" panose="020B0604020202020204" pitchFamily="34" charset="0"/>
          <a:cs typeface="Arial" panose="020B0604020202020204" pitchFamily="34" charset="0"/>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3023645138199"/>
          <c:y val="3.91037144723482E-2"/>
          <c:w val="0.85795223486698602"/>
          <c:h val="0.72319079931289798"/>
        </c:manualLayout>
      </c:layout>
      <c:barChart>
        <c:barDir val="col"/>
        <c:grouping val="clustered"/>
        <c:varyColors val="0"/>
        <c:ser>
          <c:idx val="0"/>
          <c:order val="0"/>
          <c:tx>
            <c:strRef>
              <c:f>Sheet1!$B$1</c:f>
              <c:strCache>
                <c:ptCount val="1"/>
                <c:pt idx="0">
                  <c:v>Aromatase Inhibitor (%)</c:v>
                </c:pt>
              </c:strCache>
            </c:strRef>
          </c:tx>
          <c:spPr>
            <a:solidFill>
              <a:srgbClr val="FF7C00"/>
            </a:solidFill>
          </c:spPr>
          <c:invertIfNegative val="0"/>
          <c:dLbls>
            <c:spPr>
              <a:noFill/>
              <a:ln>
                <a:noFill/>
              </a:ln>
              <a:effectLst/>
            </c:spPr>
            <c:txPr>
              <a:bodyPr wrap="square" lIns="38100" tIns="19050" rIns="38100" bIns="19050" anchor="ctr">
                <a:spAutoFit/>
              </a:bodyPr>
              <a:lstStyle/>
              <a:p>
                <a:pPr>
                  <a:defRPr>
                    <a:latin typeface="Arial" charset="0"/>
                    <a:ea typeface="Arial" charset="0"/>
                    <a:cs typeface="Arial"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ATAC</c:v>
                </c:pt>
                <c:pt idx="1">
                  <c:v>ABCSG8/
ARNO95</c:v>
                </c:pt>
                <c:pt idx="2">
                  <c:v>ABCSG6a</c:v>
                </c:pt>
                <c:pt idx="3">
                  <c:v>BIG 1-98</c:v>
                </c:pt>
                <c:pt idx="4">
                  <c:v>IES</c:v>
                </c:pt>
                <c:pt idx="5">
                  <c:v>MA. 17</c:v>
                </c:pt>
              </c:strCache>
            </c:strRef>
          </c:cat>
          <c:val>
            <c:numRef>
              <c:f>Sheet1!$B$2:$B$7</c:f>
              <c:numCache>
                <c:formatCode>General</c:formatCode>
                <c:ptCount val="6"/>
                <c:pt idx="0">
                  <c:v>2.93</c:v>
                </c:pt>
                <c:pt idx="1">
                  <c:v>2</c:v>
                </c:pt>
                <c:pt idx="2">
                  <c:v>0.8</c:v>
                </c:pt>
                <c:pt idx="3">
                  <c:v>8.6</c:v>
                </c:pt>
                <c:pt idx="4">
                  <c:v>4.3</c:v>
                </c:pt>
                <c:pt idx="5">
                  <c:v>5.3</c:v>
                </c:pt>
              </c:numCache>
            </c:numRef>
          </c:val>
          <c:extLst>
            <c:ext xmlns:c16="http://schemas.microsoft.com/office/drawing/2014/chart" uri="{C3380CC4-5D6E-409C-BE32-E72D297353CC}">
              <c16:uniqueId val="{00000000-CA6E-4E61-A1F4-781BF5374903}"/>
            </c:ext>
          </c:extLst>
        </c:ser>
        <c:ser>
          <c:idx val="1"/>
          <c:order val="1"/>
          <c:tx>
            <c:strRef>
              <c:f>Sheet1!$C$1</c:f>
              <c:strCache>
                <c:ptCount val="1"/>
                <c:pt idx="0">
                  <c:v>Tamoxifen/Placebo (%)</c:v>
                </c:pt>
              </c:strCache>
            </c:strRef>
          </c:tx>
          <c:spPr>
            <a:solidFill>
              <a:srgbClr val="7A72B4"/>
            </a:solidFill>
          </c:spPr>
          <c:invertIfNegative val="0"/>
          <c:dLbls>
            <c:spPr>
              <a:noFill/>
              <a:ln>
                <a:noFill/>
              </a:ln>
              <a:effectLst/>
            </c:spPr>
            <c:txPr>
              <a:bodyPr wrap="square" lIns="38100" tIns="19050" rIns="38100" bIns="19050" anchor="ctr">
                <a:spAutoFit/>
              </a:bodyPr>
              <a:lstStyle/>
              <a:p>
                <a:pPr>
                  <a:defRPr>
                    <a:latin typeface="Arial" charset="0"/>
                    <a:ea typeface="Arial" charset="0"/>
                    <a:cs typeface="Arial"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ATAC</c:v>
                </c:pt>
                <c:pt idx="1">
                  <c:v>ABCSG8/
ARNO95</c:v>
                </c:pt>
                <c:pt idx="2">
                  <c:v>ABCSG6a</c:v>
                </c:pt>
                <c:pt idx="3">
                  <c:v>BIG 1-98</c:v>
                </c:pt>
                <c:pt idx="4">
                  <c:v>IES</c:v>
                </c:pt>
                <c:pt idx="5">
                  <c:v>MA. 17</c:v>
                </c:pt>
              </c:strCache>
            </c:strRef>
          </c:cat>
          <c:val>
            <c:numRef>
              <c:f>Sheet1!$C$2:$C$7</c:f>
              <c:numCache>
                <c:formatCode>General</c:formatCode>
                <c:ptCount val="6"/>
                <c:pt idx="0">
                  <c:v>1.9</c:v>
                </c:pt>
                <c:pt idx="1">
                  <c:v>1</c:v>
                </c:pt>
                <c:pt idx="2">
                  <c:v>1.1000000000000001</c:v>
                </c:pt>
                <c:pt idx="3">
                  <c:v>5.8</c:v>
                </c:pt>
                <c:pt idx="4">
                  <c:v>3.1</c:v>
                </c:pt>
                <c:pt idx="5">
                  <c:v>4.5999999999999996</c:v>
                </c:pt>
              </c:numCache>
            </c:numRef>
          </c:val>
          <c:extLst>
            <c:ext xmlns:c16="http://schemas.microsoft.com/office/drawing/2014/chart" uri="{C3380CC4-5D6E-409C-BE32-E72D297353CC}">
              <c16:uniqueId val="{00000001-CA6E-4E61-A1F4-781BF5374903}"/>
            </c:ext>
          </c:extLst>
        </c:ser>
        <c:dLbls>
          <c:showLegendKey val="0"/>
          <c:showVal val="0"/>
          <c:showCatName val="0"/>
          <c:showSerName val="0"/>
          <c:showPercent val="0"/>
          <c:showBubbleSize val="0"/>
        </c:dLbls>
        <c:gapWidth val="150"/>
        <c:axId val="658760864"/>
        <c:axId val="658761256"/>
      </c:barChart>
      <c:catAx>
        <c:axId val="658760864"/>
        <c:scaling>
          <c:orientation val="minMax"/>
        </c:scaling>
        <c:delete val="0"/>
        <c:axPos val="b"/>
        <c:title>
          <c:tx>
            <c:rich>
              <a:bodyPr/>
              <a:lstStyle/>
              <a:p>
                <a:pPr>
                  <a:defRPr sz="1716" b="1" i="0" u="none" strike="noStrike" baseline="0">
                    <a:solidFill>
                      <a:srgbClr val="FFFFFF"/>
                    </a:solidFill>
                    <a:latin typeface="Arial"/>
                    <a:ea typeface="Arial"/>
                    <a:cs typeface="Arial"/>
                  </a:defRPr>
                </a:pPr>
                <a:r>
                  <a:rPr lang="en-CA"/>
                  <a:t>Study</a:t>
                </a:r>
              </a:p>
            </c:rich>
          </c:tx>
          <c:layout>
            <c:manualLayout>
              <c:xMode val="edge"/>
              <c:yMode val="edge"/>
              <c:x val="0.47799316507723899"/>
              <c:y val="0.861690887241641"/>
            </c:manualLayout>
          </c:layout>
          <c:overlay val="0"/>
        </c:title>
        <c:numFmt formatCode="General" sourceLinked="1"/>
        <c:majorTickMark val="out"/>
        <c:minorTickMark val="none"/>
        <c:tickLblPos val="nextTo"/>
        <c:txPr>
          <a:bodyPr/>
          <a:lstStyle/>
          <a:p>
            <a:pPr>
              <a:defRPr sz="1525">
                <a:latin typeface="Arial" panose="020B0604020202020204" pitchFamily="34" charset="0"/>
                <a:cs typeface="Arial" panose="020B0604020202020204" pitchFamily="34" charset="0"/>
              </a:defRPr>
            </a:pPr>
            <a:endParaRPr lang="en-US"/>
          </a:p>
        </c:txPr>
        <c:crossAx val="658761256"/>
        <c:crosses val="autoZero"/>
        <c:auto val="1"/>
        <c:lblAlgn val="ctr"/>
        <c:lblOffset val="100"/>
        <c:noMultiLvlLbl val="0"/>
      </c:catAx>
      <c:valAx>
        <c:axId val="658761256"/>
        <c:scaling>
          <c:orientation val="minMax"/>
        </c:scaling>
        <c:delete val="0"/>
        <c:axPos val="l"/>
        <c:title>
          <c:tx>
            <c:rich>
              <a:bodyPr/>
              <a:lstStyle/>
              <a:p>
                <a:pPr>
                  <a:defRPr sz="1716" b="1" i="0" u="none" strike="noStrike" baseline="0">
                    <a:solidFill>
                      <a:srgbClr val="FFFFFF"/>
                    </a:solidFill>
                    <a:latin typeface="Arial"/>
                    <a:ea typeface="Arial"/>
                    <a:cs typeface="Arial"/>
                  </a:defRPr>
                </a:pPr>
                <a:r>
                  <a:rPr lang="en-CA" dirty="0"/>
                  <a:t>Patients With Fracture (%)</a:t>
                </a:r>
              </a:p>
            </c:rich>
          </c:tx>
          <c:overlay val="0"/>
        </c:title>
        <c:numFmt formatCode="General" sourceLinked="1"/>
        <c:majorTickMark val="out"/>
        <c:minorTickMark val="none"/>
        <c:tickLblPos val="nextTo"/>
        <c:txPr>
          <a:bodyPr/>
          <a:lstStyle/>
          <a:p>
            <a:pPr>
              <a:defRPr>
                <a:latin typeface="Arial" charset="0"/>
                <a:ea typeface="Arial" charset="0"/>
                <a:cs typeface="Arial" charset="0"/>
              </a:defRPr>
            </a:pPr>
            <a:endParaRPr lang="en-US"/>
          </a:p>
        </c:txPr>
        <c:crossAx val="658760864"/>
        <c:crosses val="autoZero"/>
        <c:crossBetween val="between"/>
      </c:valAx>
      <c:spPr>
        <a:noFill/>
        <a:ln w="25400">
          <a:noFill/>
        </a:ln>
      </c:spPr>
    </c:plotArea>
    <c:legend>
      <c:legendPos val="r"/>
      <c:legendEntry>
        <c:idx val="0"/>
        <c:txPr>
          <a:bodyPr/>
          <a:lstStyle/>
          <a:p>
            <a:pPr>
              <a:defRPr sz="1525" b="0">
                <a:latin typeface="Arial" panose="020B0604020202020204" pitchFamily="34" charset="0"/>
                <a:cs typeface="Arial" panose="020B0604020202020204" pitchFamily="34" charset="0"/>
              </a:defRPr>
            </a:pPr>
            <a:endParaRPr lang="en-US"/>
          </a:p>
        </c:txPr>
      </c:legendEntry>
      <c:layout>
        <c:manualLayout>
          <c:xMode val="edge"/>
          <c:yMode val="edge"/>
          <c:x val="0.11231302098967801"/>
          <c:y val="2.89439864812093E-2"/>
          <c:w val="0.331254861798992"/>
          <c:h val="0.168524638645521"/>
        </c:manualLayout>
      </c:layout>
      <c:overlay val="0"/>
      <c:txPr>
        <a:bodyPr/>
        <a:lstStyle/>
        <a:p>
          <a:pPr>
            <a:defRPr sz="1525">
              <a:latin typeface="Arial" panose="020B0604020202020204" pitchFamily="34" charset="0"/>
              <a:cs typeface="Arial" panose="020B0604020202020204" pitchFamily="34" charset="0"/>
            </a:defRPr>
          </a:pPr>
          <a:endParaRPr lang="en-US"/>
        </a:p>
      </c:txPr>
    </c:legend>
    <c:plotVisOnly val="1"/>
    <c:dispBlanksAs val="gap"/>
    <c:showDLblsOverMax val="0"/>
  </c:chart>
  <c:txPr>
    <a:bodyPr/>
    <a:lstStyle/>
    <a:p>
      <a:pPr>
        <a:defRPr sz="1716"/>
      </a:pPr>
      <a:endParaRPr lang="en-US"/>
    </a:p>
  </c:txPr>
  <c:externalData r:id="rId1">
    <c:autoUpdate val="0"/>
  </c:externalData>
  <c:userShapes r:id="rId2"/>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069389763779796E-2"/>
          <c:y val="0.15790625"/>
          <c:w val="0.87693061023622099"/>
          <c:h val="0.72438558070865999"/>
        </c:manualLayout>
      </c:layout>
      <c:barChart>
        <c:barDir val="col"/>
        <c:grouping val="clustered"/>
        <c:varyColors val="0"/>
        <c:ser>
          <c:idx val="0"/>
          <c:order val="0"/>
          <c:tx>
            <c:strRef>
              <c:f>Sheet1!$B$1</c:f>
              <c:strCache>
                <c:ptCount val="1"/>
                <c:pt idx="0">
                  <c:v>Fragility Fractures and ADT Use</c:v>
                </c:pt>
              </c:strCache>
            </c:strRef>
          </c:tx>
          <c:spPr>
            <a:solidFill>
              <a:srgbClr val="FF7C00"/>
            </a:solidFill>
          </c:spPr>
          <c:invertIfNegative val="0"/>
          <c:errBars>
            <c:errBarType val="both"/>
            <c:errValType val="cust"/>
            <c:noEndCap val="0"/>
            <c:plus>
              <c:numRef>
                <c:f>Sheet1!$F$2:$F$8</c:f>
                <c:numCache>
                  <c:formatCode>General</c:formatCode>
                  <c:ptCount val="7"/>
                  <c:pt idx="0">
                    <c:v>0.28000000000000003</c:v>
                  </c:pt>
                  <c:pt idx="1">
                    <c:v>0.22</c:v>
                  </c:pt>
                </c:numCache>
              </c:numRef>
            </c:plus>
            <c:minus>
              <c:numRef>
                <c:f>Sheet1!$G$2:$G$8</c:f>
                <c:numCache>
                  <c:formatCode>General</c:formatCode>
                  <c:ptCount val="7"/>
                  <c:pt idx="0">
                    <c:v>0.23</c:v>
                  </c:pt>
                  <c:pt idx="1">
                    <c:v>0.18</c:v>
                  </c:pt>
                </c:numCache>
              </c:numRef>
            </c:minus>
            <c:spPr>
              <a:ln w="25400"/>
            </c:spPr>
          </c:errBars>
          <c:cat>
            <c:numRef>
              <c:f>Sheet1!$A$2:$A$3</c:f>
              <c:numCache>
                <c:formatCode>General</c:formatCode>
                <c:ptCount val="2"/>
              </c:numCache>
            </c:numRef>
          </c:cat>
          <c:val>
            <c:numRef>
              <c:f>Sheet1!$B$2:$B$3</c:f>
              <c:numCache>
                <c:formatCode>General</c:formatCode>
                <c:ptCount val="2"/>
                <c:pt idx="0">
                  <c:v>1.27</c:v>
                </c:pt>
                <c:pt idx="1">
                  <c:v>1.21</c:v>
                </c:pt>
              </c:numCache>
            </c:numRef>
          </c:val>
          <c:extLst>
            <c:ext xmlns:c16="http://schemas.microsoft.com/office/drawing/2014/chart" uri="{C3380CC4-5D6E-409C-BE32-E72D297353CC}">
              <c16:uniqueId val="{00000000-03DE-413C-AC37-CEFC9FD4DD5B}"/>
            </c:ext>
          </c:extLst>
        </c:ser>
        <c:dLbls>
          <c:showLegendKey val="0"/>
          <c:showVal val="0"/>
          <c:showCatName val="0"/>
          <c:showSerName val="0"/>
          <c:showPercent val="0"/>
          <c:showBubbleSize val="0"/>
        </c:dLbls>
        <c:gapWidth val="150"/>
        <c:axId val="658762040"/>
        <c:axId val="658762432"/>
      </c:barChart>
      <c:catAx>
        <c:axId val="658762040"/>
        <c:scaling>
          <c:orientation val="minMax"/>
        </c:scaling>
        <c:delete val="0"/>
        <c:axPos val="b"/>
        <c:numFmt formatCode="General" sourceLinked="1"/>
        <c:majorTickMark val="out"/>
        <c:minorTickMark val="none"/>
        <c:tickLblPos val="nextTo"/>
        <c:crossAx val="658762432"/>
        <c:crosses val="autoZero"/>
        <c:auto val="1"/>
        <c:lblAlgn val="ctr"/>
        <c:lblOffset val="100"/>
        <c:noMultiLvlLbl val="0"/>
      </c:catAx>
      <c:valAx>
        <c:axId val="658762432"/>
        <c:scaling>
          <c:orientation val="minMax"/>
        </c:scaling>
        <c:delete val="0"/>
        <c:axPos val="l"/>
        <c:majorGridlines>
          <c:spPr>
            <a:ln>
              <a:noFill/>
            </a:ln>
          </c:spPr>
        </c:majorGridlines>
        <c:numFmt formatCode="General" sourceLinked="1"/>
        <c:majorTickMark val="out"/>
        <c:minorTickMark val="none"/>
        <c:tickLblPos val="nextTo"/>
        <c:crossAx val="658762040"/>
        <c:crosses val="autoZero"/>
        <c:crossBetween val="between"/>
      </c:valAx>
      <c:spPr>
        <a:noFill/>
        <a:ln w="25410">
          <a:noFill/>
        </a:ln>
      </c:spPr>
    </c:plotArea>
    <c:plotVisOnly val="1"/>
    <c:dispBlanksAs val="gap"/>
    <c:showDLblsOverMax val="0"/>
  </c:chart>
  <c:txPr>
    <a:bodyPr/>
    <a:lstStyle/>
    <a:p>
      <a:pPr>
        <a:defRPr sz="1801">
          <a:latin typeface="Arial" panose="020B0604020202020204" pitchFamily="34" charset="0"/>
          <a:cs typeface="Arial" panose="020B0604020202020204" pitchFamily="34" charset="0"/>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069389763779796E-2"/>
          <c:y val="0.15790625"/>
          <c:w val="0.87693061023622099"/>
          <c:h val="0.72438558070865999"/>
        </c:manualLayout>
      </c:layout>
      <c:barChart>
        <c:barDir val="col"/>
        <c:grouping val="clustered"/>
        <c:varyColors val="0"/>
        <c:ser>
          <c:idx val="0"/>
          <c:order val="0"/>
          <c:tx>
            <c:strRef>
              <c:f>Sheet1!$B$1</c:f>
              <c:strCache>
                <c:ptCount val="1"/>
                <c:pt idx="0">
                  <c:v>Fragility Fractures and ADT Use</c:v>
                </c:pt>
              </c:strCache>
            </c:strRef>
          </c:tx>
          <c:spPr>
            <a:solidFill>
              <a:srgbClr val="FF7C00"/>
            </a:solidFill>
          </c:spPr>
          <c:invertIfNegative val="0"/>
          <c:errBars>
            <c:errBarType val="both"/>
            <c:errValType val="cust"/>
            <c:noEndCap val="0"/>
            <c:plus>
              <c:numRef>
                <c:f>Sheet1!$F$6:$F$8</c:f>
                <c:numCache>
                  <c:formatCode>General</c:formatCode>
                  <c:ptCount val="3"/>
                  <c:pt idx="0">
                    <c:v>0.08</c:v>
                  </c:pt>
                  <c:pt idx="1">
                    <c:v>0.3</c:v>
                  </c:pt>
                  <c:pt idx="2">
                    <c:v>0.23</c:v>
                  </c:pt>
                </c:numCache>
              </c:numRef>
            </c:plus>
            <c:minus>
              <c:numRef>
                <c:f>Sheet1!$G$6:$G$8</c:f>
                <c:numCache>
                  <c:formatCode>General</c:formatCode>
                  <c:ptCount val="3"/>
                  <c:pt idx="0">
                    <c:v>7.0000000000000007E-2</c:v>
                  </c:pt>
                  <c:pt idx="1">
                    <c:v>0.26</c:v>
                  </c:pt>
                  <c:pt idx="2">
                    <c:v>0.2</c:v>
                  </c:pt>
                </c:numCache>
              </c:numRef>
            </c:minus>
            <c:spPr>
              <a:ln w="25400"/>
            </c:spPr>
          </c:errBars>
          <c:cat>
            <c:numRef>
              <c:f>Sheet1!$A$6:$A$8</c:f>
              <c:numCache>
                <c:formatCode>General</c:formatCode>
                <c:ptCount val="3"/>
              </c:numCache>
            </c:numRef>
          </c:cat>
          <c:val>
            <c:numRef>
              <c:f>Sheet1!$B$6:$B$8</c:f>
              <c:numCache>
                <c:formatCode>General</c:formatCode>
                <c:ptCount val="3"/>
                <c:pt idx="0">
                  <c:v>1.21</c:v>
                </c:pt>
                <c:pt idx="1">
                  <c:v>1.45</c:v>
                </c:pt>
                <c:pt idx="2">
                  <c:v>1.3</c:v>
                </c:pt>
              </c:numCache>
            </c:numRef>
          </c:val>
          <c:extLst>
            <c:ext xmlns:c16="http://schemas.microsoft.com/office/drawing/2014/chart" uri="{C3380CC4-5D6E-409C-BE32-E72D297353CC}">
              <c16:uniqueId val="{00000000-0F5D-4854-9BB1-CD47E4A77381}"/>
            </c:ext>
          </c:extLst>
        </c:ser>
        <c:dLbls>
          <c:showLegendKey val="0"/>
          <c:showVal val="0"/>
          <c:showCatName val="0"/>
          <c:showSerName val="0"/>
          <c:showPercent val="0"/>
          <c:showBubbleSize val="0"/>
        </c:dLbls>
        <c:gapWidth val="150"/>
        <c:axId val="670910608"/>
        <c:axId val="670911000"/>
      </c:barChart>
      <c:catAx>
        <c:axId val="670910608"/>
        <c:scaling>
          <c:orientation val="minMax"/>
        </c:scaling>
        <c:delete val="0"/>
        <c:axPos val="b"/>
        <c:numFmt formatCode="General" sourceLinked="1"/>
        <c:majorTickMark val="out"/>
        <c:minorTickMark val="none"/>
        <c:tickLblPos val="nextTo"/>
        <c:crossAx val="670911000"/>
        <c:crosses val="autoZero"/>
        <c:auto val="1"/>
        <c:lblAlgn val="ctr"/>
        <c:lblOffset val="100"/>
        <c:noMultiLvlLbl val="0"/>
      </c:catAx>
      <c:valAx>
        <c:axId val="670911000"/>
        <c:scaling>
          <c:orientation val="minMax"/>
          <c:max val="2.5"/>
        </c:scaling>
        <c:delete val="0"/>
        <c:axPos val="l"/>
        <c:majorGridlines>
          <c:spPr>
            <a:ln>
              <a:noFill/>
            </a:ln>
          </c:spPr>
        </c:majorGridlines>
        <c:numFmt formatCode="General" sourceLinked="1"/>
        <c:majorTickMark val="out"/>
        <c:minorTickMark val="none"/>
        <c:tickLblPos val="nextTo"/>
        <c:txPr>
          <a:bodyPr/>
          <a:lstStyle/>
          <a:p>
            <a:pPr>
              <a:defRPr sz="1600"/>
            </a:pPr>
            <a:endParaRPr lang="en-US"/>
          </a:p>
        </c:txPr>
        <c:crossAx val="670910608"/>
        <c:crosses val="autoZero"/>
        <c:crossBetween val="between"/>
      </c:valAx>
      <c:spPr>
        <a:noFill/>
        <a:ln w="25410">
          <a:noFill/>
        </a:ln>
      </c:spPr>
    </c:plotArea>
    <c:plotVisOnly val="1"/>
    <c:dispBlanksAs val="gap"/>
    <c:showDLblsOverMax val="0"/>
  </c:chart>
  <c:txPr>
    <a:bodyPr/>
    <a:lstStyle/>
    <a:p>
      <a:pPr>
        <a:defRPr sz="1801">
          <a:latin typeface="Arial" panose="020B0604020202020204" pitchFamily="34" charset="0"/>
          <a:cs typeface="Arial" panose="020B0604020202020204" pitchFamily="34" charset="0"/>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069389763779796E-2"/>
          <c:y val="0.15790625"/>
          <c:w val="0.87693061023622099"/>
          <c:h val="0.72438558070865999"/>
        </c:manualLayout>
      </c:layout>
      <c:barChart>
        <c:barDir val="col"/>
        <c:grouping val="clustered"/>
        <c:varyColors val="0"/>
        <c:ser>
          <c:idx val="0"/>
          <c:order val="0"/>
          <c:tx>
            <c:strRef>
              <c:f>Sheet1!$B$1</c:f>
              <c:strCache>
                <c:ptCount val="1"/>
                <c:pt idx="0">
                  <c:v>Fragility Fractures and ADT Use</c:v>
                </c:pt>
              </c:strCache>
            </c:strRef>
          </c:tx>
          <c:spPr>
            <a:solidFill>
              <a:srgbClr val="FF7C00"/>
            </a:solidFill>
          </c:spPr>
          <c:invertIfNegative val="0"/>
          <c:errBars>
            <c:errBarType val="both"/>
            <c:errValType val="cust"/>
            <c:noEndCap val="0"/>
            <c:plus>
              <c:numRef>
                <c:f>Sheet1!$F$2:$F$4</c:f>
                <c:numCache>
                  <c:formatCode>General</c:formatCode>
                  <c:ptCount val="3"/>
                  <c:pt idx="0">
                    <c:v>0.13</c:v>
                  </c:pt>
                  <c:pt idx="1">
                    <c:v>0.3</c:v>
                  </c:pt>
                  <c:pt idx="2">
                    <c:v>0.56999999999999995</c:v>
                  </c:pt>
                </c:numCache>
              </c:numRef>
            </c:plus>
            <c:minus>
              <c:numRef>
                <c:f>Sheet1!$G$2:$G$4</c:f>
                <c:numCache>
                  <c:formatCode>General</c:formatCode>
                  <c:ptCount val="3"/>
                  <c:pt idx="0">
                    <c:v>0.12</c:v>
                  </c:pt>
                  <c:pt idx="1">
                    <c:v>0.24</c:v>
                  </c:pt>
                  <c:pt idx="2">
                    <c:v>0.43</c:v>
                  </c:pt>
                </c:numCache>
              </c:numRef>
            </c:minus>
            <c:spPr>
              <a:ln w="25400"/>
            </c:spPr>
          </c:errBars>
          <c:cat>
            <c:numRef>
              <c:f>Sheet1!$A$2:$A$4</c:f>
              <c:numCache>
                <c:formatCode>General</c:formatCode>
                <c:ptCount val="3"/>
              </c:numCache>
            </c:numRef>
          </c:cat>
          <c:val>
            <c:numRef>
              <c:f>Sheet1!$B$2:$B$4</c:f>
              <c:numCache>
                <c:formatCode>General</c:formatCode>
                <c:ptCount val="3"/>
                <c:pt idx="0">
                  <c:v>1.21</c:v>
                </c:pt>
                <c:pt idx="1">
                  <c:v>1.18</c:v>
                </c:pt>
                <c:pt idx="2">
                  <c:v>1.76</c:v>
                </c:pt>
              </c:numCache>
            </c:numRef>
          </c:val>
          <c:extLst>
            <c:ext xmlns:c16="http://schemas.microsoft.com/office/drawing/2014/chart" uri="{C3380CC4-5D6E-409C-BE32-E72D297353CC}">
              <c16:uniqueId val="{00000000-9C71-4813-99B3-579C60F56EDD}"/>
            </c:ext>
          </c:extLst>
        </c:ser>
        <c:dLbls>
          <c:showLegendKey val="0"/>
          <c:showVal val="0"/>
          <c:showCatName val="0"/>
          <c:showSerName val="0"/>
          <c:showPercent val="0"/>
          <c:showBubbleSize val="0"/>
        </c:dLbls>
        <c:gapWidth val="150"/>
        <c:axId val="670911784"/>
        <c:axId val="670912176"/>
      </c:barChart>
      <c:catAx>
        <c:axId val="670911784"/>
        <c:scaling>
          <c:orientation val="minMax"/>
        </c:scaling>
        <c:delete val="0"/>
        <c:axPos val="b"/>
        <c:numFmt formatCode="General" sourceLinked="1"/>
        <c:majorTickMark val="out"/>
        <c:minorTickMark val="none"/>
        <c:tickLblPos val="nextTo"/>
        <c:crossAx val="670912176"/>
        <c:crosses val="autoZero"/>
        <c:auto val="1"/>
        <c:lblAlgn val="ctr"/>
        <c:lblOffset val="100"/>
        <c:noMultiLvlLbl val="0"/>
      </c:catAx>
      <c:valAx>
        <c:axId val="670912176"/>
        <c:scaling>
          <c:orientation val="minMax"/>
        </c:scaling>
        <c:delete val="0"/>
        <c:axPos val="l"/>
        <c:majorGridlines>
          <c:spPr>
            <a:ln>
              <a:noFill/>
            </a:ln>
          </c:spPr>
        </c:majorGridlines>
        <c:numFmt formatCode="General" sourceLinked="1"/>
        <c:majorTickMark val="out"/>
        <c:minorTickMark val="none"/>
        <c:tickLblPos val="nextTo"/>
        <c:txPr>
          <a:bodyPr/>
          <a:lstStyle/>
          <a:p>
            <a:pPr>
              <a:defRPr sz="1600"/>
            </a:pPr>
            <a:endParaRPr lang="en-US"/>
          </a:p>
        </c:txPr>
        <c:crossAx val="670911784"/>
        <c:crosses val="autoZero"/>
        <c:crossBetween val="between"/>
      </c:valAx>
      <c:spPr>
        <a:noFill/>
        <a:ln w="25410">
          <a:noFill/>
        </a:ln>
      </c:spPr>
    </c:plotArea>
    <c:plotVisOnly val="1"/>
    <c:dispBlanksAs val="gap"/>
    <c:showDLblsOverMax val="0"/>
  </c:chart>
  <c:txPr>
    <a:bodyPr/>
    <a:lstStyle/>
    <a:p>
      <a:pPr>
        <a:defRPr sz="1801">
          <a:latin typeface="Arial" panose="020B0604020202020204" pitchFamily="34" charset="0"/>
          <a:cs typeface="Arial" panose="020B0604020202020204" pitchFamily="34" charset="0"/>
        </a:defRPr>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069389763779796E-2"/>
          <c:y val="0.15790625"/>
          <c:w val="0.87693061023622099"/>
          <c:h val="0.72438558070865999"/>
        </c:manualLayout>
      </c:layout>
      <c:barChart>
        <c:barDir val="col"/>
        <c:grouping val="clustered"/>
        <c:varyColors val="0"/>
        <c:ser>
          <c:idx val="0"/>
          <c:order val="0"/>
          <c:tx>
            <c:strRef>
              <c:f>Sheet1!$B$1</c:f>
              <c:strCache>
                <c:ptCount val="1"/>
                <c:pt idx="0">
                  <c:v>Fragility Fractures and SSRI Use</c:v>
                </c:pt>
              </c:strCache>
            </c:strRef>
          </c:tx>
          <c:spPr>
            <a:solidFill>
              <a:srgbClr val="FF7C00"/>
            </a:solidFill>
          </c:spPr>
          <c:invertIfNegative val="0"/>
          <c:errBars>
            <c:errBarType val="both"/>
            <c:errValType val="cust"/>
            <c:noEndCap val="0"/>
            <c:plus>
              <c:numRef>
                <c:f>Sheet1!$F$2:$F$5</c:f>
                <c:numCache>
                  <c:formatCode>General</c:formatCode>
                  <c:ptCount val="4"/>
                  <c:pt idx="0">
                    <c:v>0.21</c:v>
                  </c:pt>
                  <c:pt idx="1">
                    <c:v>0.24</c:v>
                  </c:pt>
                  <c:pt idx="2">
                    <c:v>0.1</c:v>
                  </c:pt>
                </c:numCache>
              </c:numRef>
            </c:plus>
            <c:minus>
              <c:numRef>
                <c:f>Sheet1!$G$2:$G$5</c:f>
                <c:numCache>
                  <c:formatCode>General</c:formatCode>
                  <c:ptCount val="4"/>
                  <c:pt idx="0">
                    <c:v>0.18</c:v>
                  </c:pt>
                  <c:pt idx="1">
                    <c:v>0.2</c:v>
                  </c:pt>
                  <c:pt idx="2">
                    <c:v>0.1</c:v>
                  </c:pt>
                </c:numCache>
              </c:numRef>
            </c:minus>
            <c:spPr>
              <a:ln w="25400"/>
            </c:spPr>
          </c:errBars>
          <c:cat>
            <c:strRef>
              <c:f>Sheet1!$A$2:$A$4</c:f>
              <c:strCache>
                <c:ptCount val="3"/>
                <c:pt idx="0">
                  <c:v>Any</c:v>
                </c:pt>
                <c:pt idx="1">
                  <c:v>Spine </c:v>
                </c:pt>
                <c:pt idx="2">
                  <c:v>Hip </c:v>
                </c:pt>
              </c:strCache>
            </c:strRef>
          </c:cat>
          <c:val>
            <c:numRef>
              <c:f>Sheet1!$B$2:$B$4</c:f>
              <c:numCache>
                <c:formatCode>General</c:formatCode>
                <c:ptCount val="3"/>
                <c:pt idx="0">
                  <c:v>1.33</c:v>
                </c:pt>
                <c:pt idx="1">
                  <c:v>1.58</c:v>
                </c:pt>
                <c:pt idx="2">
                  <c:v>1.26</c:v>
                </c:pt>
              </c:numCache>
            </c:numRef>
          </c:val>
          <c:extLst>
            <c:ext xmlns:c16="http://schemas.microsoft.com/office/drawing/2014/chart" uri="{C3380CC4-5D6E-409C-BE32-E72D297353CC}">
              <c16:uniqueId val="{00000000-4CEB-4A68-B576-91008B9F6C26}"/>
            </c:ext>
          </c:extLst>
        </c:ser>
        <c:dLbls>
          <c:showLegendKey val="0"/>
          <c:showVal val="0"/>
          <c:showCatName val="0"/>
          <c:showSerName val="0"/>
          <c:showPercent val="0"/>
          <c:showBubbleSize val="0"/>
        </c:dLbls>
        <c:gapWidth val="150"/>
        <c:axId val="673842616"/>
        <c:axId val="673843008"/>
      </c:barChart>
      <c:catAx>
        <c:axId val="673842616"/>
        <c:scaling>
          <c:orientation val="minMax"/>
        </c:scaling>
        <c:delete val="0"/>
        <c:axPos val="b"/>
        <c:numFmt formatCode="General" sourceLinked="1"/>
        <c:majorTickMark val="out"/>
        <c:minorTickMark val="none"/>
        <c:tickLblPos val="nextTo"/>
        <c:txPr>
          <a:bodyPr/>
          <a:lstStyle/>
          <a:p>
            <a:pPr>
              <a:defRPr sz="1600" b="1"/>
            </a:pPr>
            <a:endParaRPr lang="en-US"/>
          </a:p>
        </c:txPr>
        <c:crossAx val="673843008"/>
        <c:crosses val="autoZero"/>
        <c:auto val="1"/>
        <c:lblAlgn val="ctr"/>
        <c:lblOffset val="100"/>
        <c:noMultiLvlLbl val="0"/>
      </c:catAx>
      <c:valAx>
        <c:axId val="673843008"/>
        <c:scaling>
          <c:orientation val="minMax"/>
        </c:scaling>
        <c:delete val="0"/>
        <c:axPos val="l"/>
        <c:majorGridlines>
          <c:spPr>
            <a:ln>
              <a:noFill/>
            </a:ln>
          </c:spPr>
        </c:majorGridlines>
        <c:numFmt formatCode="General" sourceLinked="1"/>
        <c:majorTickMark val="out"/>
        <c:minorTickMark val="none"/>
        <c:tickLblPos val="nextTo"/>
        <c:txPr>
          <a:bodyPr/>
          <a:lstStyle/>
          <a:p>
            <a:pPr>
              <a:defRPr sz="1600"/>
            </a:pPr>
            <a:endParaRPr lang="en-US"/>
          </a:p>
        </c:txPr>
        <c:crossAx val="673842616"/>
        <c:crosses val="autoZero"/>
        <c:crossBetween val="between"/>
      </c:valAx>
      <c:spPr>
        <a:noFill/>
        <a:ln w="25410">
          <a:noFill/>
        </a:ln>
      </c:spPr>
    </c:plotArea>
    <c:plotVisOnly val="1"/>
    <c:dispBlanksAs val="gap"/>
    <c:showDLblsOverMax val="0"/>
  </c:chart>
  <c:txPr>
    <a:bodyPr/>
    <a:lstStyle/>
    <a:p>
      <a:pPr>
        <a:defRPr sz="1801">
          <a:latin typeface="Arial" panose="020B0604020202020204" pitchFamily="34" charset="0"/>
          <a:cs typeface="Arial" panose="020B0604020202020204" pitchFamily="34"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Placebo</c:v>
                </c:pt>
              </c:strCache>
            </c:strRef>
          </c:tx>
          <c:spPr>
            <a:solidFill>
              <a:schemeClr val="tx1">
                <a:lumMod val="50000"/>
                <a:lumOff val="50000"/>
              </a:schemeClr>
            </a:solidFill>
            <a:ln>
              <a:noFill/>
            </a:ln>
            <a:effectLst>
              <a:outerShdw blurRad="50800" dist="38100" algn="l" rotWithShape="0">
                <a:prstClr val="black">
                  <a:alpha val="40000"/>
                </a:prstClr>
              </a:outerShdw>
            </a:effectLst>
          </c:spPr>
          <c:invertIfNegative val="0"/>
          <c:cat>
            <c:strRef>
              <c:f>Sheet1!$A$2:$A$4</c:f>
              <c:strCache>
                <c:ptCount val="3"/>
                <c:pt idx="0">
                  <c:v>Vertebral Fracture</c:v>
                </c:pt>
                <c:pt idx="1">
                  <c:v>Non-vertebral Fracture</c:v>
                </c:pt>
                <c:pt idx="2">
                  <c:v>Hip Fracture</c:v>
                </c:pt>
              </c:strCache>
            </c:strRef>
          </c:cat>
          <c:val>
            <c:numRef>
              <c:f>Sheet1!$B$2:$B$4</c:f>
              <c:numCache>
                <c:formatCode>General</c:formatCode>
                <c:ptCount val="3"/>
                <c:pt idx="0" formatCode="0.00">
                  <c:v>7.2</c:v>
                </c:pt>
                <c:pt idx="1">
                  <c:v>8</c:v>
                </c:pt>
                <c:pt idx="2">
                  <c:v>1.2</c:v>
                </c:pt>
              </c:numCache>
            </c:numRef>
          </c:val>
          <c:extLst>
            <c:ext xmlns:c16="http://schemas.microsoft.com/office/drawing/2014/chart" uri="{C3380CC4-5D6E-409C-BE32-E72D297353CC}">
              <c16:uniqueId val="{00000000-3D19-43A9-9EAF-08BF16A9A26F}"/>
            </c:ext>
          </c:extLst>
        </c:ser>
        <c:ser>
          <c:idx val="1"/>
          <c:order val="1"/>
          <c:tx>
            <c:strRef>
              <c:f>Sheet1!$C$1</c:f>
              <c:strCache>
                <c:ptCount val="1"/>
                <c:pt idx="0">
                  <c:v>Dmab</c:v>
                </c:pt>
              </c:strCache>
            </c:strRef>
          </c:tx>
          <c:spPr>
            <a:solidFill>
              <a:srgbClr val="82CD30"/>
            </a:solidFill>
            <a:ln>
              <a:noFill/>
            </a:ln>
            <a:effectLst>
              <a:outerShdw blurRad="50800" dist="38100" algn="l" rotWithShape="0">
                <a:prstClr val="black">
                  <a:alpha val="40000"/>
                </a:prstClr>
              </a:outerShdw>
            </a:effectLst>
          </c:spPr>
          <c:invertIfNegative val="0"/>
          <c:cat>
            <c:strRef>
              <c:f>Sheet1!$A$2:$A$4</c:f>
              <c:strCache>
                <c:ptCount val="3"/>
                <c:pt idx="0">
                  <c:v>Vertebral Fracture</c:v>
                </c:pt>
                <c:pt idx="1">
                  <c:v>Non-vertebral Fracture</c:v>
                </c:pt>
                <c:pt idx="2">
                  <c:v>Hip Fracture</c:v>
                </c:pt>
              </c:strCache>
            </c:strRef>
          </c:cat>
          <c:val>
            <c:numRef>
              <c:f>Sheet1!$C$2:$C$4</c:f>
              <c:numCache>
                <c:formatCode>General</c:formatCode>
                <c:ptCount val="3"/>
                <c:pt idx="0">
                  <c:v>2.2999999999999998</c:v>
                </c:pt>
                <c:pt idx="1">
                  <c:v>6.5</c:v>
                </c:pt>
                <c:pt idx="2">
                  <c:v>0.7</c:v>
                </c:pt>
              </c:numCache>
            </c:numRef>
          </c:val>
          <c:extLst>
            <c:ext xmlns:c16="http://schemas.microsoft.com/office/drawing/2014/chart" uri="{C3380CC4-5D6E-409C-BE32-E72D297353CC}">
              <c16:uniqueId val="{00000001-3D19-43A9-9EAF-08BF16A9A26F}"/>
            </c:ext>
          </c:extLst>
        </c:ser>
        <c:dLbls>
          <c:showLegendKey val="0"/>
          <c:showVal val="0"/>
          <c:showCatName val="0"/>
          <c:showSerName val="0"/>
          <c:showPercent val="0"/>
          <c:showBubbleSize val="0"/>
        </c:dLbls>
        <c:gapWidth val="50"/>
        <c:axId val="653934000"/>
        <c:axId val="653934392"/>
      </c:barChart>
      <c:catAx>
        <c:axId val="653934000"/>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75000"/>
                    <a:lumOff val="25000"/>
                  </a:schemeClr>
                </a:solidFill>
                <a:latin typeface="Arial" charset="0"/>
                <a:ea typeface="Arial" charset="0"/>
                <a:cs typeface="Arial" charset="0"/>
              </a:defRPr>
            </a:pPr>
            <a:endParaRPr lang="en-US"/>
          </a:p>
        </c:txPr>
        <c:crossAx val="653934392"/>
        <c:crosses val="autoZero"/>
        <c:auto val="1"/>
        <c:lblAlgn val="ctr"/>
        <c:lblOffset val="100"/>
        <c:noMultiLvlLbl val="0"/>
      </c:catAx>
      <c:valAx>
        <c:axId val="653934392"/>
        <c:scaling>
          <c:orientation val="minMax"/>
        </c:scaling>
        <c:delete val="0"/>
        <c:axPos val="l"/>
        <c:numFmt formatCode="0.00" sourceLinked="1"/>
        <c:majorTickMark val="out"/>
        <c:minorTickMark val="none"/>
        <c:tickLblPos val="nextTo"/>
        <c:spPr>
          <a:noFill/>
          <a:ln w="12700">
            <a:solidFill>
              <a:schemeClr val="tx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charset="0"/>
                <a:ea typeface="Arial" charset="0"/>
                <a:cs typeface="Arial" charset="0"/>
              </a:defRPr>
            </a:pPr>
            <a:endParaRPr lang="en-US"/>
          </a:p>
        </c:txPr>
        <c:crossAx val="65393400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069389763779796E-2"/>
          <c:y val="0.15790625"/>
          <c:w val="0.87693061023622099"/>
          <c:h val="0.72438558070865999"/>
        </c:manualLayout>
      </c:layout>
      <c:barChart>
        <c:barDir val="col"/>
        <c:grouping val="clustered"/>
        <c:varyColors val="0"/>
        <c:ser>
          <c:idx val="0"/>
          <c:order val="0"/>
          <c:tx>
            <c:strRef>
              <c:f>Sheet1!$B$1</c:f>
              <c:strCache>
                <c:ptCount val="1"/>
                <c:pt idx="0">
                  <c:v>Fragility Fractures and SSRI Use</c:v>
                </c:pt>
              </c:strCache>
            </c:strRef>
          </c:tx>
          <c:spPr>
            <a:solidFill>
              <a:srgbClr val="FF7C00"/>
            </a:solidFill>
          </c:spPr>
          <c:invertIfNegative val="0"/>
          <c:errBars>
            <c:errBarType val="both"/>
            <c:errValType val="cust"/>
            <c:noEndCap val="0"/>
            <c:plus>
              <c:numRef>
                <c:f>Sheet1!$F$2:$F$5</c:f>
                <c:numCache>
                  <c:formatCode>General</c:formatCode>
                  <c:ptCount val="4"/>
                  <c:pt idx="0">
                    <c:v>0.24</c:v>
                  </c:pt>
                  <c:pt idx="1">
                    <c:v>0.95</c:v>
                  </c:pt>
                  <c:pt idx="2">
                    <c:v>0.26</c:v>
                  </c:pt>
                  <c:pt idx="3">
                    <c:v>0.6</c:v>
                  </c:pt>
                </c:numCache>
              </c:numRef>
            </c:plus>
            <c:minus>
              <c:numRef>
                <c:f>Sheet1!$G$2:$G$5</c:f>
                <c:numCache>
                  <c:formatCode>General</c:formatCode>
                  <c:ptCount val="4"/>
                  <c:pt idx="0">
                    <c:v>0.19</c:v>
                  </c:pt>
                  <c:pt idx="1">
                    <c:v>0.56999999999999995</c:v>
                  </c:pt>
                  <c:pt idx="2">
                    <c:v>0.21</c:v>
                  </c:pt>
                  <c:pt idx="3">
                    <c:v>0.28999999999999998</c:v>
                  </c:pt>
                </c:numCache>
              </c:numRef>
            </c:minus>
            <c:spPr>
              <a:ln w="25400"/>
            </c:spPr>
          </c:errBars>
          <c:cat>
            <c:strRef>
              <c:f>Sheet1!$A$2:$A$5</c:f>
              <c:strCache>
                <c:ptCount val="4"/>
                <c:pt idx="0">
                  <c:v>Overall </c:v>
                </c:pt>
                <c:pt idx="1">
                  <c:v>Spine </c:v>
                </c:pt>
                <c:pt idx="2">
                  <c:v>NHNV </c:v>
                </c:pt>
                <c:pt idx="3">
                  <c:v>Hip </c:v>
                </c:pt>
              </c:strCache>
            </c:strRef>
          </c:cat>
          <c:val>
            <c:numRef>
              <c:f>Sheet1!$B$2:$B$5</c:f>
              <c:numCache>
                <c:formatCode>General</c:formatCode>
                <c:ptCount val="4"/>
                <c:pt idx="0">
                  <c:v>1.1599999999999999</c:v>
                </c:pt>
                <c:pt idx="1">
                  <c:v>1.43</c:v>
                </c:pt>
                <c:pt idx="2">
                  <c:v>1.19</c:v>
                </c:pt>
                <c:pt idx="3">
                  <c:v>0.56999999999999995</c:v>
                </c:pt>
              </c:numCache>
            </c:numRef>
          </c:val>
          <c:extLst>
            <c:ext xmlns:c16="http://schemas.microsoft.com/office/drawing/2014/chart" uri="{C3380CC4-5D6E-409C-BE32-E72D297353CC}">
              <c16:uniqueId val="{00000000-001D-49BF-BDFD-39527B138B9C}"/>
            </c:ext>
          </c:extLst>
        </c:ser>
        <c:dLbls>
          <c:showLegendKey val="0"/>
          <c:showVal val="0"/>
          <c:showCatName val="0"/>
          <c:showSerName val="0"/>
          <c:showPercent val="0"/>
          <c:showBubbleSize val="0"/>
        </c:dLbls>
        <c:gapWidth val="150"/>
        <c:axId val="670913352"/>
        <c:axId val="670913744"/>
      </c:barChart>
      <c:catAx>
        <c:axId val="670913352"/>
        <c:scaling>
          <c:orientation val="minMax"/>
        </c:scaling>
        <c:delete val="0"/>
        <c:axPos val="b"/>
        <c:numFmt formatCode="General" sourceLinked="1"/>
        <c:majorTickMark val="out"/>
        <c:minorTickMark val="none"/>
        <c:tickLblPos val="nextTo"/>
        <c:txPr>
          <a:bodyPr/>
          <a:lstStyle/>
          <a:p>
            <a:pPr>
              <a:defRPr sz="1600" b="1"/>
            </a:pPr>
            <a:endParaRPr lang="en-US"/>
          </a:p>
        </c:txPr>
        <c:crossAx val="670913744"/>
        <c:crosses val="autoZero"/>
        <c:auto val="1"/>
        <c:lblAlgn val="ctr"/>
        <c:lblOffset val="100"/>
        <c:noMultiLvlLbl val="0"/>
      </c:catAx>
      <c:valAx>
        <c:axId val="670913744"/>
        <c:scaling>
          <c:orientation val="minMax"/>
        </c:scaling>
        <c:delete val="0"/>
        <c:axPos val="l"/>
        <c:majorGridlines>
          <c:spPr>
            <a:ln>
              <a:noFill/>
            </a:ln>
          </c:spPr>
        </c:majorGridlines>
        <c:numFmt formatCode="General" sourceLinked="1"/>
        <c:majorTickMark val="out"/>
        <c:minorTickMark val="none"/>
        <c:tickLblPos val="nextTo"/>
        <c:txPr>
          <a:bodyPr/>
          <a:lstStyle/>
          <a:p>
            <a:pPr>
              <a:defRPr sz="1600"/>
            </a:pPr>
            <a:endParaRPr lang="en-US"/>
          </a:p>
        </c:txPr>
        <c:crossAx val="670913352"/>
        <c:crosses val="autoZero"/>
        <c:crossBetween val="between"/>
      </c:valAx>
      <c:spPr>
        <a:noFill/>
        <a:ln w="25410">
          <a:noFill/>
        </a:ln>
      </c:spPr>
    </c:plotArea>
    <c:plotVisOnly val="1"/>
    <c:dispBlanksAs val="gap"/>
    <c:showDLblsOverMax val="0"/>
  </c:chart>
  <c:txPr>
    <a:bodyPr/>
    <a:lstStyle/>
    <a:p>
      <a:pPr>
        <a:defRPr sz="1801">
          <a:latin typeface="Arial" panose="020B0604020202020204" pitchFamily="34" charset="0"/>
          <a:cs typeface="Arial" panose="020B0604020202020204" pitchFamily="34" charset="0"/>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069389763779796E-2"/>
          <c:y val="0.15790625"/>
          <c:w val="0.87693061023622099"/>
          <c:h val="0.72438558070865999"/>
        </c:manualLayout>
      </c:layout>
      <c:barChart>
        <c:barDir val="col"/>
        <c:grouping val="clustered"/>
        <c:varyColors val="0"/>
        <c:ser>
          <c:idx val="0"/>
          <c:order val="0"/>
          <c:tx>
            <c:strRef>
              <c:f>Sheet1!$B$1</c:f>
              <c:strCache>
                <c:ptCount val="1"/>
                <c:pt idx="0">
                  <c:v>Fragility Fractures and SSRI Use</c:v>
                </c:pt>
              </c:strCache>
            </c:strRef>
          </c:tx>
          <c:spPr>
            <a:solidFill>
              <a:srgbClr val="FF7C00"/>
            </a:solidFill>
          </c:spPr>
          <c:invertIfNegative val="0"/>
          <c:errBars>
            <c:errBarType val="both"/>
            <c:errValType val="cust"/>
            <c:noEndCap val="0"/>
            <c:plus>
              <c:numRef>
                <c:f>Sheet1!$F$2:$F$5</c:f>
                <c:numCache>
                  <c:formatCode>General</c:formatCode>
                  <c:ptCount val="4"/>
                  <c:pt idx="0">
                    <c:v>0.45</c:v>
                  </c:pt>
                  <c:pt idx="1">
                    <c:v>2.08</c:v>
                  </c:pt>
                  <c:pt idx="2">
                    <c:v>0.49</c:v>
                  </c:pt>
                  <c:pt idx="3">
                    <c:v>1.44</c:v>
                  </c:pt>
                </c:numCache>
              </c:numRef>
            </c:plus>
            <c:minus>
              <c:numRef>
                <c:f>Sheet1!$G$2:$G$5</c:f>
                <c:numCache>
                  <c:formatCode>General</c:formatCode>
                  <c:ptCount val="4"/>
                  <c:pt idx="0">
                    <c:v>0.35</c:v>
                  </c:pt>
                  <c:pt idx="1">
                    <c:v>1.06</c:v>
                  </c:pt>
                  <c:pt idx="2">
                    <c:v>0.37</c:v>
                  </c:pt>
                  <c:pt idx="3">
                    <c:v>0.45</c:v>
                  </c:pt>
                </c:numCache>
              </c:numRef>
            </c:minus>
            <c:spPr>
              <a:ln w="25400"/>
            </c:spPr>
          </c:errBars>
          <c:cat>
            <c:strRef>
              <c:f>Sheet1!$A$2:$A$5</c:f>
              <c:strCache>
                <c:ptCount val="4"/>
                <c:pt idx="0">
                  <c:v>Overall </c:v>
                </c:pt>
                <c:pt idx="1">
                  <c:v>Spine </c:v>
                </c:pt>
                <c:pt idx="2">
                  <c:v>NHNV </c:v>
                </c:pt>
                <c:pt idx="3">
                  <c:v>Hip </c:v>
                </c:pt>
              </c:strCache>
            </c:strRef>
          </c:cat>
          <c:val>
            <c:numRef>
              <c:f>Sheet1!$B$2:$B$5</c:f>
              <c:numCache>
                <c:formatCode>General</c:formatCode>
                <c:ptCount val="4"/>
                <c:pt idx="0">
                  <c:v>1.66</c:v>
                </c:pt>
                <c:pt idx="1">
                  <c:v>2.1800000000000002</c:v>
                </c:pt>
                <c:pt idx="2">
                  <c:v>1.66</c:v>
                </c:pt>
                <c:pt idx="3">
                  <c:v>0.65</c:v>
                </c:pt>
              </c:numCache>
            </c:numRef>
          </c:val>
          <c:extLst>
            <c:ext xmlns:c16="http://schemas.microsoft.com/office/drawing/2014/chart" uri="{C3380CC4-5D6E-409C-BE32-E72D297353CC}">
              <c16:uniqueId val="{00000000-E5F6-472C-9AD3-6827DB9F8754}"/>
            </c:ext>
          </c:extLst>
        </c:ser>
        <c:dLbls>
          <c:showLegendKey val="0"/>
          <c:showVal val="0"/>
          <c:showCatName val="0"/>
          <c:showSerName val="0"/>
          <c:showPercent val="0"/>
          <c:showBubbleSize val="0"/>
        </c:dLbls>
        <c:gapWidth val="150"/>
        <c:axId val="673843792"/>
        <c:axId val="673844184"/>
      </c:barChart>
      <c:catAx>
        <c:axId val="673843792"/>
        <c:scaling>
          <c:orientation val="minMax"/>
        </c:scaling>
        <c:delete val="0"/>
        <c:axPos val="b"/>
        <c:numFmt formatCode="General" sourceLinked="1"/>
        <c:majorTickMark val="out"/>
        <c:minorTickMark val="none"/>
        <c:tickLblPos val="nextTo"/>
        <c:txPr>
          <a:bodyPr/>
          <a:lstStyle/>
          <a:p>
            <a:pPr>
              <a:defRPr sz="1600" b="1"/>
            </a:pPr>
            <a:endParaRPr lang="en-US"/>
          </a:p>
        </c:txPr>
        <c:crossAx val="673844184"/>
        <c:crosses val="autoZero"/>
        <c:auto val="1"/>
        <c:lblAlgn val="ctr"/>
        <c:lblOffset val="100"/>
        <c:noMultiLvlLbl val="0"/>
      </c:catAx>
      <c:valAx>
        <c:axId val="673844184"/>
        <c:scaling>
          <c:orientation val="minMax"/>
        </c:scaling>
        <c:delete val="0"/>
        <c:axPos val="l"/>
        <c:majorGridlines>
          <c:spPr>
            <a:ln>
              <a:noFill/>
            </a:ln>
          </c:spPr>
        </c:majorGridlines>
        <c:numFmt formatCode="General" sourceLinked="1"/>
        <c:majorTickMark val="out"/>
        <c:minorTickMark val="none"/>
        <c:tickLblPos val="nextTo"/>
        <c:txPr>
          <a:bodyPr/>
          <a:lstStyle/>
          <a:p>
            <a:pPr>
              <a:defRPr sz="1600"/>
            </a:pPr>
            <a:endParaRPr lang="en-US"/>
          </a:p>
        </c:txPr>
        <c:crossAx val="673843792"/>
        <c:crosses val="autoZero"/>
        <c:crossBetween val="between"/>
      </c:valAx>
      <c:spPr>
        <a:noFill/>
        <a:ln w="25410">
          <a:noFill/>
        </a:ln>
      </c:spPr>
    </c:plotArea>
    <c:plotVisOnly val="1"/>
    <c:dispBlanksAs val="gap"/>
    <c:showDLblsOverMax val="0"/>
  </c:chart>
  <c:txPr>
    <a:bodyPr/>
    <a:lstStyle/>
    <a:p>
      <a:pPr>
        <a:defRPr sz="1801">
          <a:latin typeface="Arial" panose="020B0604020202020204" pitchFamily="34" charset="0"/>
          <a:cs typeface="Arial" panose="020B0604020202020204" pitchFamily="34"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Placebo</c:v>
                </c:pt>
              </c:strCache>
            </c:strRef>
          </c:tx>
          <c:spPr>
            <a:solidFill>
              <a:schemeClr val="tx1">
                <a:lumMod val="50000"/>
                <a:lumOff val="50000"/>
              </a:schemeClr>
            </a:solidFill>
            <a:ln>
              <a:noFill/>
            </a:ln>
            <a:effectLst>
              <a:outerShdw blurRad="50800" dist="38100" algn="l" rotWithShape="0">
                <a:prstClr val="black">
                  <a:alpha val="40000"/>
                </a:prstClr>
              </a:outerShdw>
            </a:effectLst>
          </c:spPr>
          <c:invertIfNegative val="0"/>
          <c:cat>
            <c:strRef>
              <c:f>Sheet1!$A$2:$A$4</c:f>
              <c:strCache>
                <c:ptCount val="3"/>
                <c:pt idx="0">
                  <c:v>Vertebral Fracture</c:v>
                </c:pt>
                <c:pt idx="1">
                  <c:v>Non-vertebral Fracture</c:v>
                </c:pt>
                <c:pt idx="2">
                  <c:v>Hip Fracture</c:v>
                </c:pt>
              </c:strCache>
            </c:strRef>
          </c:cat>
          <c:val>
            <c:numRef>
              <c:f>Sheet1!$B$2:$B$4</c:f>
              <c:numCache>
                <c:formatCode>General</c:formatCode>
                <c:ptCount val="3"/>
                <c:pt idx="0" formatCode="0.00">
                  <c:v>12.42</c:v>
                </c:pt>
                <c:pt idx="1">
                  <c:v>9.5400000000000009</c:v>
                </c:pt>
                <c:pt idx="2">
                  <c:v>2.67</c:v>
                </c:pt>
              </c:numCache>
            </c:numRef>
          </c:val>
          <c:extLst>
            <c:ext xmlns:c16="http://schemas.microsoft.com/office/drawing/2014/chart" uri="{C3380CC4-5D6E-409C-BE32-E72D297353CC}">
              <c16:uniqueId val="{00000000-51B6-42E7-9A36-55CE978CD669}"/>
            </c:ext>
          </c:extLst>
        </c:ser>
        <c:ser>
          <c:idx val="1"/>
          <c:order val="1"/>
          <c:tx>
            <c:strRef>
              <c:f>Sheet1!$C$1</c:f>
              <c:strCache>
                <c:ptCount val="1"/>
                <c:pt idx="0">
                  <c:v>RIS</c:v>
                </c:pt>
              </c:strCache>
            </c:strRef>
          </c:tx>
          <c:spPr>
            <a:solidFill>
              <a:schemeClr val="accent2"/>
            </a:solidFill>
            <a:ln>
              <a:noFill/>
            </a:ln>
            <a:effectLst>
              <a:outerShdw blurRad="50800" dist="38100" algn="l" rotWithShape="0">
                <a:prstClr val="black">
                  <a:alpha val="40000"/>
                </a:prstClr>
              </a:outerShdw>
            </a:effectLst>
          </c:spPr>
          <c:invertIfNegative val="0"/>
          <c:cat>
            <c:strRef>
              <c:f>Sheet1!$A$2:$A$4</c:f>
              <c:strCache>
                <c:ptCount val="3"/>
                <c:pt idx="0">
                  <c:v>Vertebral Fracture</c:v>
                </c:pt>
                <c:pt idx="1">
                  <c:v>Non-vertebral Fracture</c:v>
                </c:pt>
                <c:pt idx="2">
                  <c:v>Hip Fracture</c:v>
                </c:pt>
              </c:strCache>
            </c:strRef>
          </c:cat>
          <c:val>
            <c:numRef>
              <c:f>Sheet1!$C$2:$C$4</c:f>
              <c:numCache>
                <c:formatCode>General</c:formatCode>
                <c:ptCount val="3"/>
                <c:pt idx="0">
                  <c:v>7.8199999999999976</c:v>
                </c:pt>
                <c:pt idx="1">
                  <c:v>8.01</c:v>
                </c:pt>
                <c:pt idx="2">
                  <c:v>1.63</c:v>
                </c:pt>
              </c:numCache>
            </c:numRef>
          </c:val>
          <c:extLst>
            <c:ext xmlns:c16="http://schemas.microsoft.com/office/drawing/2014/chart" uri="{C3380CC4-5D6E-409C-BE32-E72D297353CC}">
              <c16:uniqueId val="{00000001-51B6-42E7-9A36-55CE978CD669}"/>
            </c:ext>
          </c:extLst>
        </c:ser>
        <c:dLbls>
          <c:showLegendKey val="0"/>
          <c:showVal val="0"/>
          <c:showCatName val="0"/>
          <c:showSerName val="0"/>
          <c:showPercent val="0"/>
          <c:showBubbleSize val="0"/>
        </c:dLbls>
        <c:gapWidth val="50"/>
        <c:axId val="656503976"/>
        <c:axId val="656504368"/>
      </c:barChart>
      <c:catAx>
        <c:axId val="656503976"/>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75000"/>
                    <a:lumOff val="25000"/>
                  </a:schemeClr>
                </a:solidFill>
                <a:latin typeface="Arial" charset="0"/>
                <a:ea typeface="Arial" charset="0"/>
                <a:cs typeface="Arial" charset="0"/>
              </a:defRPr>
            </a:pPr>
            <a:endParaRPr lang="en-US"/>
          </a:p>
        </c:txPr>
        <c:crossAx val="656504368"/>
        <c:crosses val="autoZero"/>
        <c:auto val="1"/>
        <c:lblAlgn val="ctr"/>
        <c:lblOffset val="100"/>
        <c:noMultiLvlLbl val="0"/>
      </c:catAx>
      <c:valAx>
        <c:axId val="656504368"/>
        <c:scaling>
          <c:orientation val="minMax"/>
        </c:scaling>
        <c:delete val="0"/>
        <c:axPos val="l"/>
        <c:numFmt formatCode="0.00" sourceLinked="1"/>
        <c:majorTickMark val="out"/>
        <c:minorTickMark val="none"/>
        <c:tickLblPos val="nextTo"/>
        <c:spPr>
          <a:noFill/>
          <a:ln w="12700">
            <a:solidFill>
              <a:schemeClr val="tx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charset="0"/>
                <a:ea typeface="Arial" charset="0"/>
                <a:cs typeface="Arial" charset="0"/>
              </a:defRPr>
            </a:pPr>
            <a:endParaRPr lang="en-US"/>
          </a:p>
        </c:txPr>
        <c:crossAx val="656503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CA"/>
              <a:t>Total Hip</a:t>
            </a:r>
          </a:p>
        </c:rich>
      </c:tx>
      <c:layout>
        <c:manualLayout>
          <c:xMode val="edge"/>
          <c:yMode val="edge"/>
          <c:x val="5.2767592963872199E-2"/>
          <c:y val="6.3745003922576404E-3"/>
        </c:manualLayout>
      </c:layout>
      <c:overlay val="1"/>
    </c:title>
    <c:autoTitleDeleted val="0"/>
    <c:plotArea>
      <c:layout>
        <c:manualLayout>
          <c:layoutTarget val="inner"/>
          <c:xMode val="edge"/>
          <c:yMode val="edge"/>
          <c:x val="6.8392851666150195E-2"/>
          <c:y val="0.142852427445258"/>
          <c:w val="0.89494010446686201"/>
          <c:h val="0.66658939401857997"/>
        </c:manualLayout>
      </c:layout>
      <c:scatterChart>
        <c:scatterStyle val="lineMarker"/>
        <c:varyColors val="0"/>
        <c:ser>
          <c:idx val="0"/>
          <c:order val="0"/>
          <c:tx>
            <c:strRef>
              <c:f>Sheet1!$B$1</c:f>
              <c:strCache>
                <c:ptCount val="1"/>
                <c:pt idx="0">
                  <c:v>Z9</c:v>
                </c:pt>
              </c:strCache>
            </c:strRef>
          </c:tx>
          <c:spPr>
            <a:ln w="22225">
              <a:solidFill>
                <a:srgbClr val="00B0F0"/>
              </a:solidFill>
              <a:prstDash val="solid"/>
            </a:ln>
          </c:spPr>
          <c:marker>
            <c:symbol val="none"/>
          </c:marker>
          <c:xVal>
            <c:numRef>
              <c:f>Sheet1!$A$2:$A$11</c:f>
              <c:numCache>
                <c:formatCode>General</c:formatCode>
                <c:ptCount val="10"/>
                <c:pt idx="0">
                  <c:v>0</c:v>
                </c:pt>
                <c:pt idx="1">
                  <c:v>1</c:v>
                </c:pt>
                <c:pt idx="2">
                  <c:v>2</c:v>
                </c:pt>
                <c:pt idx="3">
                  <c:v>3</c:v>
                </c:pt>
                <c:pt idx="4">
                  <c:v>4</c:v>
                </c:pt>
                <c:pt idx="5">
                  <c:v>5</c:v>
                </c:pt>
                <c:pt idx="6">
                  <c:v>6</c:v>
                </c:pt>
                <c:pt idx="7">
                  <c:v>7</c:v>
                </c:pt>
                <c:pt idx="8">
                  <c:v>8</c:v>
                </c:pt>
                <c:pt idx="9">
                  <c:v>9</c:v>
                </c:pt>
              </c:numCache>
            </c:numRef>
          </c:xVal>
          <c:yVal>
            <c:numRef>
              <c:f>Sheet1!$B$2:$B$11</c:f>
              <c:numCache>
                <c:formatCode>General</c:formatCode>
                <c:ptCount val="10"/>
                <c:pt idx="0">
                  <c:v>0</c:v>
                </c:pt>
                <c:pt idx="1">
                  <c:v>2.26815642</c:v>
                </c:pt>
                <c:pt idx="2">
                  <c:v>2.9720670400000002</c:v>
                </c:pt>
                <c:pt idx="3">
                  <c:v>4.6927374299999647</c:v>
                </c:pt>
                <c:pt idx="4">
                  <c:v>4.8491620099999997</c:v>
                </c:pt>
                <c:pt idx="5">
                  <c:v>5.9050279300000001</c:v>
                </c:pt>
                <c:pt idx="6">
                  <c:v>5.5642458099999654</c:v>
                </c:pt>
                <c:pt idx="7">
                  <c:v>4.8212290500000003</c:v>
                </c:pt>
                <c:pt idx="8">
                  <c:v>5.3687150799999106</c:v>
                </c:pt>
                <c:pt idx="9">
                  <c:v>4.6480446899999857</c:v>
                </c:pt>
              </c:numCache>
            </c:numRef>
          </c:yVal>
          <c:smooth val="0"/>
          <c:extLst>
            <c:ext xmlns:c16="http://schemas.microsoft.com/office/drawing/2014/chart" uri="{C3380CC4-5D6E-409C-BE32-E72D297353CC}">
              <c16:uniqueId val="{00000000-872E-4CB6-A174-C5794861F725}"/>
            </c:ext>
          </c:extLst>
        </c:ser>
        <c:ser>
          <c:idx val="1"/>
          <c:order val="1"/>
          <c:tx>
            <c:strRef>
              <c:f>Sheet1!$C$1</c:f>
              <c:strCache>
                <c:ptCount val="1"/>
                <c:pt idx="0">
                  <c:v>Z6</c:v>
                </c:pt>
              </c:strCache>
            </c:strRef>
          </c:tx>
          <c:spPr>
            <a:ln w="12700">
              <a:solidFill>
                <a:srgbClr val="00B0F0"/>
              </a:solidFill>
              <a:prstDash val="sysDash"/>
            </a:ln>
          </c:spPr>
          <c:marker>
            <c:symbol val="none"/>
          </c:marker>
          <c:xVal>
            <c:numRef>
              <c:f>Sheet1!$A$2:$A$11</c:f>
              <c:numCache>
                <c:formatCode>General</c:formatCode>
                <c:ptCount val="10"/>
                <c:pt idx="0">
                  <c:v>0</c:v>
                </c:pt>
                <c:pt idx="1">
                  <c:v>1</c:v>
                </c:pt>
                <c:pt idx="2">
                  <c:v>2</c:v>
                </c:pt>
                <c:pt idx="3">
                  <c:v>3</c:v>
                </c:pt>
                <c:pt idx="4">
                  <c:v>4</c:v>
                </c:pt>
                <c:pt idx="5">
                  <c:v>5</c:v>
                </c:pt>
                <c:pt idx="6">
                  <c:v>6</c:v>
                </c:pt>
                <c:pt idx="7">
                  <c:v>7</c:v>
                </c:pt>
                <c:pt idx="8">
                  <c:v>8</c:v>
                </c:pt>
                <c:pt idx="9">
                  <c:v>9</c:v>
                </c:pt>
              </c:numCache>
            </c:numRef>
          </c:xVal>
          <c:yVal>
            <c:numRef>
              <c:f>Sheet1!$C$2:$C$11</c:f>
              <c:numCache>
                <c:formatCode>General</c:formatCode>
                <c:ptCount val="10"/>
                <c:pt idx="0">
                  <c:v>0</c:v>
                </c:pt>
                <c:pt idx="1">
                  <c:v>2.11173184</c:v>
                </c:pt>
                <c:pt idx="2">
                  <c:v>2.6815642500000001</c:v>
                </c:pt>
                <c:pt idx="3">
                  <c:v>3.7653631299999999</c:v>
                </c:pt>
                <c:pt idx="4">
                  <c:v>4.2793296099999996</c:v>
                </c:pt>
                <c:pt idx="5">
                  <c:v>5.3631284900000002</c:v>
                </c:pt>
                <c:pt idx="6">
                  <c:v>5.0055865899999654</c:v>
                </c:pt>
              </c:numCache>
            </c:numRef>
          </c:yVal>
          <c:smooth val="0"/>
          <c:extLst>
            <c:ext xmlns:c16="http://schemas.microsoft.com/office/drawing/2014/chart" uri="{C3380CC4-5D6E-409C-BE32-E72D297353CC}">
              <c16:uniqueId val="{00000001-872E-4CB6-A174-C5794861F725}"/>
            </c:ext>
          </c:extLst>
        </c:ser>
        <c:ser>
          <c:idx val="2"/>
          <c:order val="2"/>
          <c:tx>
            <c:strRef>
              <c:f>Sheet1!$D$1</c:f>
              <c:strCache>
                <c:ptCount val="1"/>
                <c:pt idx="0">
                  <c:v>P3</c:v>
                </c:pt>
              </c:strCache>
            </c:strRef>
          </c:tx>
          <c:spPr>
            <a:ln w="19050">
              <a:solidFill>
                <a:schemeClr val="tx1"/>
              </a:solidFill>
            </a:ln>
          </c:spPr>
          <c:marker>
            <c:symbol val="none"/>
          </c:marker>
          <c:xVal>
            <c:numRef>
              <c:f>Sheet1!$A$2:$A$11</c:f>
              <c:numCache>
                <c:formatCode>General</c:formatCode>
                <c:ptCount val="10"/>
                <c:pt idx="0">
                  <c:v>0</c:v>
                </c:pt>
                <c:pt idx="1">
                  <c:v>1</c:v>
                </c:pt>
                <c:pt idx="2">
                  <c:v>2</c:v>
                </c:pt>
                <c:pt idx="3">
                  <c:v>3</c:v>
                </c:pt>
                <c:pt idx="4">
                  <c:v>4</c:v>
                </c:pt>
                <c:pt idx="5">
                  <c:v>5</c:v>
                </c:pt>
                <c:pt idx="6">
                  <c:v>6</c:v>
                </c:pt>
                <c:pt idx="7">
                  <c:v>7</c:v>
                </c:pt>
                <c:pt idx="8">
                  <c:v>8</c:v>
                </c:pt>
                <c:pt idx="9">
                  <c:v>9</c:v>
                </c:pt>
              </c:numCache>
            </c:numRef>
          </c:xVal>
          <c:yVal>
            <c:numRef>
              <c:f>Sheet1!$D$2:$D$11</c:f>
              <c:numCache>
                <c:formatCode>General</c:formatCode>
                <c:ptCount val="10"/>
                <c:pt idx="6">
                  <c:v>5.0055865899999654</c:v>
                </c:pt>
                <c:pt idx="7">
                  <c:v>3.7430167600000002</c:v>
                </c:pt>
                <c:pt idx="8">
                  <c:v>3.6424580999999971</c:v>
                </c:pt>
                <c:pt idx="9">
                  <c:v>3.6871508400000002</c:v>
                </c:pt>
              </c:numCache>
            </c:numRef>
          </c:yVal>
          <c:smooth val="0"/>
          <c:extLst>
            <c:ext xmlns:c16="http://schemas.microsoft.com/office/drawing/2014/chart" uri="{C3380CC4-5D6E-409C-BE32-E72D297353CC}">
              <c16:uniqueId val="{00000002-872E-4CB6-A174-C5794861F725}"/>
            </c:ext>
          </c:extLst>
        </c:ser>
        <c:dLbls>
          <c:showLegendKey val="0"/>
          <c:showVal val="0"/>
          <c:showCatName val="0"/>
          <c:showSerName val="0"/>
          <c:showPercent val="0"/>
          <c:showBubbleSize val="0"/>
        </c:dLbls>
        <c:axId val="656505152"/>
        <c:axId val="656505544"/>
      </c:scatterChart>
      <c:valAx>
        <c:axId val="656505152"/>
        <c:scaling>
          <c:orientation val="minMax"/>
          <c:max val="9"/>
        </c:scaling>
        <c:delete val="0"/>
        <c:axPos val="b"/>
        <c:numFmt formatCode="General" sourceLinked="1"/>
        <c:majorTickMark val="none"/>
        <c:minorTickMark val="none"/>
        <c:tickLblPos val="low"/>
        <c:spPr>
          <a:ln w="12700">
            <a:solidFill>
              <a:schemeClr val="tx1"/>
            </a:solidFill>
            <a:prstDash val="dash"/>
          </a:ln>
        </c:spPr>
        <c:txPr>
          <a:bodyPr/>
          <a:lstStyle/>
          <a:p>
            <a:pPr>
              <a:defRPr sz="900"/>
            </a:pPr>
            <a:endParaRPr lang="en-US"/>
          </a:p>
        </c:txPr>
        <c:crossAx val="656505544"/>
        <c:crosses val="autoZero"/>
        <c:crossBetween val="midCat"/>
        <c:majorUnit val="1"/>
      </c:valAx>
      <c:valAx>
        <c:axId val="656505544"/>
        <c:scaling>
          <c:orientation val="minMax"/>
          <c:min val="-2"/>
        </c:scaling>
        <c:delete val="0"/>
        <c:axPos val="l"/>
        <c:numFmt formatCode="General" sourceLinked="1"/>
        <c:majorTickMark val="none"/>
        <c:minorTickMark val="none"/>
        <c:tickLblPos val="nextTo"/>
        <c:spPr>
          <a:ln>
            <a:solidFill>
              <a:schemeClr val="tx1"/>
            </a:solidFill>
          </a:ln>
        </c:spPr>
        <c:txPr>
          <a:bodyPr/>
          <a:lstStyle/>
          <a:p>
            <a:pPr>
              <a:defRPr sz="900"/>
            </a:pPr>
            <a:endParaRPr lang="en-US"/>
          </a:p>
        </c:txPr>
        <c:crossAx val="656505152"/>
        <c:crosses val="autoZero"/>
        <c:crossBetween val="midCat"/>
      </c:valAx>
      <c:spPr>
        <a:ln>
          <a:solidFill>
            <a:schemeClr val="tx1"/>
          </a:solidFill>
        </a:ln>
      </c:spPr>
    </c:plotArea>
    <c:legend>
      <c:legendPos val="tr"/>
      <c:legendEntry>
        <c:idx val="0"/>
        <c:txPr>
          <a:bodyPr/>
          <a:lstStyle/>
          <a:p>
            <a:pPr>
              <a:defRPr sz="800"/>
            </a:pPr>
            <a:endParaRPr lang="en-US"/>
          </a:p>
        </c:txPr>
      </c:legendEntry>
      <c:legendEntry>
        <c:idx val="1"/>
        <c:txPr>
          <a:bodyPr/>
          <a:lstStyle/>
          <a:p>
            <a:pPr>
              <a:defRPr sz="800"/>
            </a:pPr>
            <a:endParaRPr lang="en-US"/>
          </a:p>
        </c:txPr>
      </c:legendEntry>
      <c:legendEntry>
        <c:idx val="2"/>
        <c:txPr>
          <a:bodyPr/>
          <a:lstStyle/>
          <a:p>
            <a:pPr>
              <a:defRPr sz="800"/>
            </a:pPr>
            <a:endParaRPr lang="en-US"/>
          </a:p>
        </c:txPr>
      </c:legendEntry>
      <c:layout>
        <c:manualLayout>
          <c:xMode val="edge"/>
          <c:yMode val="edge"/>
          <c:x val="0.50541205465278505"/>
          <c:y val="1.27490007845153E-2"/>
          <c:w val="0.44369595296207598"/>
          <c:h val="0.12796935019748401"/>
        </c:manualLayout>
      </c:layout>
      <c:overlay val="0"/>
    </c:legend>
    <c:plotVisOnly val="1"/>
    <c:dispBlanksAs val="gap"/>
    <c:showDLblsOverMax val="0"/>
  </c:chart>
  <c:txPr>
    <a:bodyPr/>
    <a:lstStyle/>
    <a:p>
      <a:pPr>
        <a:defRPr sz="1050">
          <a:latin typeface="Arial" charset="0"/>
          <a:ea typeface="Arial" charset="0"/>
          <a:cs typeface="Arial" charset="0"/>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80880121396"/>
          <c:y val="0.13333357446031299"/>
          <c:w val="0.85234200988034403"/>
          <c:h val="0.74259393553590802"/>
        </c:manualLayout>
      </c:layout>
      <c:lineChart>
        <c:grouping val="standard"/>
        <c:varyColors val="0"/>
        <c:ser>
          <c:idx val="1"/>
          <c:order val="0"/>
          <c:tx>
            <c:strRef>
              <c:f>'Lumbar Spine'!$D$7</c:f>
              <c:strCache>
                <c:ptCount val="1"/>
                <c:pt idx="0">
                  <c:v>DMAb</c:v>
                </c:pt>
              </c:strCache>
            </c:strRef>
          </c:tx>
          <c:spPr>
            <a:ln w="38100">
              <a:solidFill>
                <a:srgbClr val="70DAFF"/>
              </a:solidFill>
            </a:ln>
          </c:spPr>
          <c:marker>
            <c:symbol val="circle"/>
            <c:size val="5"/>
            <c:spPr>
              <a:solidFill>
                <a:srgbClr val="70DAFF"/>
              </a:solidFill>
              <a:ln>
                <a:solidFill>
                  <a:srgbClr val="70DAFF"/>
                </a:solidFill>
              </a:ln>
            </c:spPr>
          </c:marker>
          <c:errBars>
            <c:errDir val="y"/>
            <c:errBarType val="both"/>
            <c:errValType val="cust"/>
            <c:noEndCap val="0"/>
            <c:plus>
              <c:numRef>
                <c:f>'Lumbar Spine'!$N$8:$N$19</c:f>
                <c:numCache>
                  <c:formatCode>General</c:formatCode>
                  <c:ptCount val="12"/>
                  <c:pt idx="1">
                    <c:v>0</c:v>
                  </c:pt>
                  <c:pt idx="2">
                    <c:v>0.5</c:v>
                  </c:pt>
                  <c:pt idx="3">
                    <c:v>0.5</c:v>
                  </c:pt>
                  <c:pt idx="4">
                    <c:v>0.5</c:v>
                  </c:pt>
                  <c:pt idx="5">
                    <c:v>0.5</c:v>
                  </c:pt>
                  <c:pt idx="6">
                    <c:v>0.20000000000000101</c:v>
                  </c:pt>
                  <c:pt idx="7">
                    <c:v>0.29999999999999899</c:v>
                  </c:pt>
                  <c:pt idx="8">
                    <c:v>0.20000000000000101</c:v>
                  </c:pt>
                  <c:pt idx="9">
                    <c:v>0.30000000000000099</c:v>
                  </c:pt>
                  <c:pt idx="10">
                    <c:v>0.40000000000000202</c:v>
                  </c:pt>
                  <c:pt idx="11">
                    <c:v>0.5</c:v>
                  </c:pt>
                </c:numCache>
              </c:numRef>
            </c:plus>
            <c:minus>
              <c:numRef>
                <c:f>'Lumbar Spine'!$M$8:$M$19</c:f>
                <c:numCache>
                  <c:formatCode>General</c:formatCode>
                  <c:ptCount val="12"/>
                  <c:pt idx="1">
                    <c:v>0</c:v>
                  </c:pt>
                  <c:pt idx="2">
                    <c:v>0.5</c:v>
                  </c:pt>
                  <c:pt idx="3">
                    <c:v>0.4</c:v>
                  </c:pt>
                  <c:pt idx="4">
                    <c:v>0.4</c:v>
                  </c:pt>
                  <c:pt idx="5">
                    <c:v>0.5</c:v>
                  </c:pt>
                  <c:pt idx="6">
                    <c:v>0.19999999999999901</c:v>
                  </c:pt>
                  <c:pt idx="7">
                    <c:v>0.20000000000000101</c:v>
                  </c:pt>
                  <c:pt idx="8">
                    <c:v>0.29999999999999899</c:v>
                  </c:pt>
                  <c:pt idx="9">
                    <c:v>0.29999999999999899</c:v>
                  </c:pt>
                  <c:pt idx="10">
                    <c:v>0.29999999999999699</c:v>
                  </c:pt>
                  <c:pt idx="11">
                    <c:v>0.5</c:v>
                  </c:pt>
                </c:numCache>
              </c:numRef>
            </c:minus>
            <c:spPr>
              <a:ln w="9525">
                <a:solidFill>
                  <a:srgbClr val="70DAFF"/>
                </a:solidFill>
              </a:ln>
            </c:spPr>
          </c:errBars>
          <c:cat>
            <c:numRef>
              <c:f>'Lumbar Spine'!$A$8:$A$19</c:f>
              <c:numCache>
                <c:formatCode>General</c:formatCode>
                <c:ptCount val="12"/>
                <c:pt idx="0">
                  <c:v>0</c:v>
                </c:pt>
                <c:pt idx="1">
                  <c:v>4</c:v>
                </c:pt>
                <c:pt idx="2">
                  <c:v>5</c:v>
                </c:pt>
                <c:pt idx="3">
                  <c:v>10</c:v>
                </c:pt>
                <c:pt idx="4">
                  <c:v>16</c:v>
                </c:pt>
                <c:pt idx="5">
                  <c:v>28</c:v>
                </c:pt>
                <c:pt idx="6">
                  <c:v>40</c:v>
                </c:pt>
                <c:pt idx="7">
                  <c:v>52</c:v>
                </c:pt>
                <c:pt idx="8">
                  <c:v>64</c:v>
                </c:pt>
                <c:pt idx="9">
                  <c:v>76</c:v>
                </c:pt>
                <c:pt idx="10">
                  <c:v>100</c:v>
                </c:pt>
                <c:pt idx="11">
                  <c:v>124</c:v>
                </c:pt>
              </c:numCache>
            </c:numRef>
          </c:cat>
          <c:val>
            <c:numRef>
              <c:f>'Lumbar Spine'!$D$8:$D$19</c:f>
              <c:numCache>
                <c:formatCode>General</c:formatCode>
                <c:ptCount val="12"/>
                <c:pt idx="1">
                  <c:v>0</c:v>
                </c:pt>
                <c:pt idx="2">
                  <c:v>1.1000000000000001</c:v>
                </c:pt>
                <c:pt idx="3">
                  <c:v>3.8</c:v>
                </c:pt>
                <c:pt idx="4">
                  <c:v>5.4</c:v>
                </c:pt>
                <c:pt idx="5">
                  <c:v>8</c:v>
                </c:pt>
                <c:pt idx="6">
                  <c:v>10.1</c:v>
                </c:pt>
                <c:pt idx="7">
                  <c:v>11.9</c:v>
                </c:pt>
                <c:pt idx="8">
                  <c:v>13.7</c:v>
                </c:pt>
                <c:pt idx="9">
                  <c:v>15.2</c:v>
                </c:pt>
                <c:pt idx="10">
                  <c:v>18.399999999999999</c:v>
                </c:pt>
                <c:pt idx="11">
                  <c:v>21.7</c:v>
                </c:pt>
              </c:numCache>
            </c:numRef>
          </c:val>
          <c:smooth val="0"/>
          <c:extLst>
            <c:ext xmlns:c16="http://schemas.microsoft.com/office/drawing/2014/chart" uri="{C3380CC4-5D6E-409C-BE32-E72D297353CC}">
              <c16:uniqueId val="{00000000-4390-47AF-80DB-8CF0831F9E0D}"/>
            </c:ext>
          </c:extLst>
        </c:ser>
        <c:dLbls>
          <c:showLegendKey val="0"/>
          <c:showVal val="0"/>
          <c:showCatName val="0"/>
          <c:showSerName val="0"/>
          <c:showPercent val="0"/>
          <c:showBubbleSize val="0"/>
        </c:dLbls>
        <c:marker val="1"/>
        <c:smooth val="0"/>
        <c:axId val="648504072"/>
        <c:axId val="648506424"/>
      </c:lineChart>
      <c:dateAx>
        <c:axId val="648504072"/>
        <c:scaling>
          <c:orientation val="minMax"/>
          <c:max val="132"/>
        </c:scaling>
        <c:delete val="0"/>
        <c:axPos val="b"/>
        <c:numFmt formatCode="0" sourceLinked="0"/>
        <c:majorTickMark val="none"/>
        <c:minorTickMark val="none"/>
        <c:tickLblPos val="none"/>
        <c:spPr>
          <a:ln w="12700">
            <a:noFill/>
            <a:prstDash val="lgDash"/>
          </a:ln>
        </c:spPr>
        <c:txPr>
          <a:bodyPr rot="0" vert="horz"/>
          <a:lstStyle/>
          <a:p>
            <a:pPr>
              <a:defRPr sz="1200" b="1" i="0" u="none" strike="noStrike" baseline="0">
                <a:solidFill>
                  <a:schemeClr val="tx1"/>
                </a:solidFill>
                <a:latin typeface="Arial"/>
                <a:ea typeface="Arial"/>
                <a:cs typeface="Arial"/>
              </a:defRPr>
            </a:pPr>
            <a:endParaRPr lang="en-US"/>
          </a:p>
        </c:txPr>
        <c:crossAx val="648506424"/>
        <c:crosses val="autoZero"/>
        <c:auto val="0"/>
        <c:lblOffset val="100"/>
        <c:baseTimeUnit val="days"/>
        <c:majorUnit val="12"/>
        <c:majorTimeUnit val="days"/>
        <c:minorUnit val="1"/>
        <c:minorTimeUnit val="days"/>
      </c:dateAx>
      <c:valAx>
        <c:axId val="648506424"/>
        <c:scaling>
          <c:orientation val="minMax"/>
          <c:max val="24"/>
          <c:min val="-2"/>
        </c:scaling>
        <c:delete val="0"/>
        <c:axPos val="l"/>
        <c:numFmt formatCode="General" sourceLinked="1"/>
        <c:majorTickMark val="out"/>
        <c:minorTickMark val="none"/>
        <c:tickLblPos val="nextTo"/>
        <c:spPr>
          <a:ln w="9525">
            <a:solidFill>
              <a:schemeClr val="tx1"/>
            </a:solidFill>
            <a:prstDash val="solid"/>
          </a:ln>
        </c:spPr>
        <c:txPr>
          <a:bodyPr rot="0" vert="horz"/>
          <a:lstStyle/>
          <a:p>
            <a:pPr>
              <a:defRPr sz="1200" b="1" i="0" u="none" strike="noStrike" baseline="0">
                <a:solidFill>
                  <a:schemeClr val="tx1"/>
                </a:solidFill>
                <a:latin typeface="Arial"/>
                <a:ea typeface="Arial"/>
                <a:cs typeface="Arial"/>
              </a:defRPr>
            </a:pPr>
            <a:endParaRPr lang="en-US"/>
          </a:p>
        </c:txPr>
        <c:crossAx val="648504072"/>
        <c:crosses val="autoZero"/>
        <c:crossBetween val="between"/>
        <c:majorUnit val="2"/>
      </c:valAx>
      <c:spPr>
        <a:noFill/>
        <a:ln w="25400">
          <a:noFill/>
        </a:ln>
      </c:spPr>
    </c:plotArea>
    <c:plotVisOnly val="1"/>
    <c:dispBlanksAs val="gap"/>
    <c:showDLblsOverMax val="0"/>
  </c:chart>
  <c:spPr>
    <a:noFill/>
    <a:ln w="9525">
      <a:noFill/>
    </a:ln>
  </c:spPr>
  <c:txPr>
    <a:bodyPr/>
    <a:lstStyle/>
    <a:p>
      <a:pPr>
        <a:defRPr sz="800" b="0" i="0" u="none" strike="noStrike" baseline="0">
          <a:solidFill>
            <a:srgbClr val="000000"/>
          </a:solidFill>
          <a:latin typeface="Arial"/>
          <a:ea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80880121396"/>
          <c:y val="0.13333357446031299"/>
          <c:w val="0.85234200988034403"/>
          <c:h val="0.74259393553590802"/>
        </c:manualLayout>
      </c:layout>
      <c:lineChart>
        <c:grouping val="standard"/>
        <c:varyColors val="0"/>
        <c:ser>
          <c:idx val="0"/>
          <c:order val="0"/>
          <c:tx>
            <c:strRef>
              <c:f>'Lumbar Spine (2)'!$C$7</c:f>
              <c:strCache>
                <c:ptCount val="1"/>
                <c:pt idx="0">
                  <c:v>Placebo</c:v>
                </c:pt>
              </c:strCache>
            </c:strRef>
          </c:tx>
          <c:spPr>
            <a:ln w="38100" cmpd="sng">
              <a:solidFill>
                <a:srgbClr val="0066FF"/>
              </a:solidFill>
              <a:prstDash val="solid"/>
            </a:ln>
          </c:spPr>
          <c:marker>
            <c:symbol val="circle"/>
            <c:size val="5"/>
            <c:spPr>
              <a:solidFill>
                <a:srgbClr val="0066FF"/>
              </a:solidFill>
              <a:ln w="9525">
                <a:solidFill>
                  <a:srgbClr val="0066FF"/>
                </a:solidFill>
                <a:prstDash val="solid"/>
              </a:ln>
            </c:spPr>
          </c:marker>
          <c:dPt>
            <c:idx val="1"/>
            <c:bubble3D val="0"/>
            <c:extLst>
              <c:ext xmlns:c16="http://schemas.microsoft.com/office/drawing/2014/chart" uri="{C3380CC4-5D6E-409C-BE32-E72D297353CC}">
                <c16:uniqueId val="{00000000-70BA-4736-91B9-343C70A0E71F}"/>
              </c:ext>
            </c:extLst>
          </c:dPt>
          <c:dPt>
            <c:idx val="2"/>
            <c:bubble3D val="0"/>
            <c:extLst>
              <c:ext xmlns:c16="http://schemas.microsoft.com/office/drawing/2014/chart" uri="{C3380CC4-5D6E-409C-BE32-E72D297353CC}">
                <c16:uniqueId val="{00000001-70BA-4736-91B9-343C70A0E71F}"/>
              </c:ext>
            </c:extLst>
          </c:dPt>
          <c:dPt>
            <c:idx val="3"/>
            <c:marker>
              <c:spPr>
                <a:solidFill>
                  <a:srgbClr val="0066FF"/>
                </a:solidFill>
                <a:ln w="9525" cmpd="sng">
                  <a:solidFill>
                    <a:srgbClr val="0066FF"/>
                  </a:solidFill>
                  <a:prstDash val="solid"/>
                </a:ln>
              </c:spPr>
            </c:marker>
            <c:bubble3D val="0"/>
            <c:extLst>
              <c:ext xmlns:c16="http://schemas.microsoft.com/office/drawing/2014/chart" uri="{C3380CC4-5D6E-409C-BE32-E72D297353CC}">
                <c16:uniqueId val="{00000002-70BA-4736-91B9-343C70A0E71F}"/>
              </c:ext>
            </c:extLst>
          </c:dPt>
          <c:dPt>
            <c:idx val="4"/>
            <c:bubble3D val="0"/>
            <c:extLst>
              <c:ext xmlns:c16="http://schemas.microsoft.com/office/drawing/2014/chart" uri="{C3380CC4-5D6E-409C-BE32-E72D297353CC}">
                <c16:uniqueId val="{00000003-70BA-4736-91B9-343C70A0E71F}"/>
              </c:ext>
            </c:extLst>
          </c:dPt>
          <c:dPt>
            <c:idx val="5"/>
            <c:bubble3D val="0"/>
            <c:extLst>
              <c:ext xmlns:c16="http://schemas.microsoft.com/office/drawing/2014/chart" uri="{C3380CC4-5D6E-409C-BE32-E72D297353CC}">
                <c16:uniqueId val="{00000004-70BA-4736-91B9-343C70A0E71F}"/>
              </c:ext>
            </c:extLst>
          </c:dPt>
          <c:dPt>
            <c:idx val="6"/>
            <c:bubble3D val="0"/>
            <c:extLst>
              <c:ext xmlns:c16="http://schemas.microsoft.com/office/drawing/2014/chart" uri="{C3380CC4-5D6E-409C-BE32-E72D297353CC}">
                <c16:uniqueId val="{00000005-70BA-4736-91B9-343C70A0E71F}"/>
              </c:ext>
            </c:extLst>
          </c:dPt>
          <c:dPt>
            <c:idx val="7"/>
            <c:bubble3D val="0"/>
            <c:spPr>
              <a:ln w="38100" cmpd="sng">
                <a:solidFill>
                  <a:srgbClr val="0066FF"/>
                </a:solidFill>
                <a:prstDash val="sysDash"/>
              </a:ln>
            </c:spPr>
            <c:extLst>
              <c:ext xmlns:c16="http://schemas.microsoft.com/office/drawing/2014/chart" uri="{C3380CC4-5D6E-409C-BE32-E72D297353CC}">
                <c16:uniqueId val="{00000007-70BA-4736-91B9-343C70A0E71F}"/>
              </c:ext>
            </c:extLst>
          </c:dPt>
          <c:dPt>
            <c:idx val="8"/>
            <c:bubble3D val="0"/>
            <c:spPr>
              <a:ln w="38100" cmpd="sng">
                <a:solidFill>
                  <a:srgbClr val="0066FF"/>
                </a:solidFill>
                <a:prstDash val="sysDash"/>
              </a:ln>
            </c:spPr>
            <c:extLst>
              <c:ext xmlns:c16="http://schemas.microsoft.com/office/drawing/2014/chart" uri="{C3380CC4-5D6E-409C-BE32-E72D297353CC}">
                <c16:uniqueId val="{00000009-70BA-4736-91B9-343C70A0E71F}"/>
              </c:ext>
            </c:extLst>
          </c:dPt>
          <c:dPt>
            <c:idx val="9"/>
            <c:bubble3D val="0"/>
            <c:spPr>
              <a:ln w="38100" cmpd="sng">
                <a:solidFill>
                  <a:srgbClr val="0066FF"/>
                </a:solidFill>
                <a:prstDash val="sysDash"/>
              </a:ln>
            </c:spPr>
            <c:extLst>
              <c:ext xmlns:c16="http://schemas.microsoft.com/office/drawing/2014/chart" uri="{C3380CC4-5D6E-409C-BE32-E72D297353CC}">
                <c16:uniqueId val="{0000000B-70BA-4736-91B9-343C70A0E71F}"/>
              </c:ext>
            </c:extLst>
          </c:dPt>
          <c:dPt>
            <c:idx val="10"/>
            <c:bubble3D val="0"/>
            <c:spPr>
              <a:ln w="38100" cmpd="sng">
                <a:solidFill>
                  <a:srgbClr val="0066FF"/>
                </a:solidFill>
                <a:prstDash val="sysDash"/>
              </a:ln>
            </c:spPr>
            <c:extLst>
              <c:ext xmlns:c16="http://schemas.microsoft.com/office/drawing/2014/chart" uri="{C3380CC4-5D6E-409C-BE32-E72D297353CC}">
                <c16:uniqueId val="{0000000D-70BA-4736-91B9-343C70A0E71F}"/>
              </c:ext>
            </c:extLst>
          </c:dPt>
          <c:dPt>
            <c:idx val="11"/>
            <c:bubble3D val="0"/>
            <c:spPr>
              <a:ln w="38100" cmpd="sng">
                <a:solidFill>
                  <a:srgbClr val="0066FF"/>
                </a:solidFill>
                <a:prstDash val="sysDash"/>
              </a:ln>
            </c:spPr>
            <c:extLst>
              <c:ext xmlns:c16="http://schemas.microsoft.com/office/drawing/2014/chart" uri="{C3380CC4-5D6E-409C-BE32-E72D297353CC}">
                <c16:uniqueId val="{0000000F-70BA-4736-91B9-343C70A0E71F}"/>
              </c:ext>
            </c:extLst>
          </c:dPt>
          <c:errBars>
            <c:errDir val="y"/>
            <c:errBarType val="both"/>
            <c:errValType val="cust"/>
            <c:noEndCap val="0"/>
            <c:plus>
              <c:numRef>
                <c:f>'Lumbar Spine (2)'!$L$8:$L$19</c:f>
                <c:numCache>
                  <c:formatCode>General</c:formatCode>
                  <c:ptCount val="12"/>
                  <c:pt idx="6">
                    <c:v>0.3</c:v>
                  </c:pt>
                  <c:pt idx="7">
                    <c:v>0.19999999999999901</c:v>
                  </c:pt>
                  <c:pt idx="8">
                    <c:v>0.29999999999999899</c:v>
                  </c:pt>
                  <c:pt idx="9">
                    <c:v>0.30000000000000099</c:v>
                  </c:pt>
                  <c:pt idx="10">
                    <c:v>0.29999999999999899</c:v>
                  </c:pt>
                  <c:pt idx="11">
                    <c:v>0.5</c:v>
                  </c:pt>
                </c:numCache>
              </c:numRef>
            </c:plus>
            <c:minus>
              <c:numRef>
                <c:f>'Lumbar Spine (2)'!$K$8:$K$19</c:f>
                <c:numCache>
                  <c:formatCode>General</c:formatCode>
                  <c:ptCount val="12"/>
                  <c:pt idx="6">
                    <c:v>0.2</c:v>
                  </c:pt>
                  <c:pt idx="7">
                    <c:v>0.30000000000000099</c:v>
                  </c:pt>
                  <c:pt idx="8">
                    <c:v>0.30000000000000099</c:v>
                  </c:pt>
                  <c:pt idx="9">
                    <c:v>0.29999999999999899</c:v>
                  </c:pt>
                  <c:pt idx="10">
                    <c:v>0.4</c:v>
                  </c:pt>
                  <c:pt idx="11">
                    <c:v>0.5</c:v>
                  </c:pt>
                </c:numCache>
              </c:numRef>
            </c:minus>
            <c:spPr>
              <a:ln>
                <a:solidFill>
                  <a:srgbClr val="0066FF"/>
                </a:solidFill>
              </a:ln>
            </c:spPr>
          </c:errBars>
          <c:cat>
            <c:numRef>
              <c:f>'Lumbar Spine (2)'!$A$8:$A$19</c:f>
              <c:numCache>
                <c:formatCode>General</c:formatCode>
                <c:ptCount val="12"/>
                <c:pt idx="0">
                  <c:v>0</c:v>
                </c:pt>
                <c:pt idx="1">
                  <c:v>4</c:v>
                </c:pt>
                <c:pt idx="2">
                  <c:v>5</c:v>
                </c:pt>
                <c:pt idx="3">
                  <c:v>10</c:v>
                </c:pt>
                <c:pt idx="4">
                  <c:v>16</c:v>
                </c:pt>
                <c:pt idx="5">
                  <c:v>28</c:v>
                </c:pt>
                <c:pt idx="6">
                  <c:v>40</c:v>
                </c:pt>
                <c:pt idx="7">
                  <c:v>52</c:v>
                </c:pt>
                <c:pt idx="8">
                  <c:v>64</c:v>
                </c:pt>
                <c:pt idx="9">
                  <c:v>76</c:v>
                </c:pt>
                <c:pt idx="10">
                  <c:v>100</c:v>
                </c:pt>
                <c:pt idx="11">
                  <c:v>124</c:v>
                </c:pt>
              </c:numCache>
            </c:numRef>
          </c:cat>
          <c:val>
            <c:numRef>
              <c:f>'Lumbar Spine (2)'!$C$8:$C$19</c:f>
              <c:numCache>
                <c:formatCode>General</c:formatCode>
                <c:ptCount val="12"/>
                <c:pt idx="6">
                  <c:v>0.4</c:v>
                </c:pt>
                <c:pt idx="7">
                  <c:v>5.9</c:v>
                </c:pt>
                <c:pt idx="8">
                  <c:v>8.4</c:v>
                </c:pt>
                <c:pt idx="9">
                  <c:v>10.1</c:v>
                </c:pt>
                <c:pt idx="10">
                  <c:v>13.8</c:v>
                </c:pt>
                <c:pt idx="11">
                  <c:v>17.3</c:v>
                </c:pt>
              </c:numCache>
            </c:numRef>
          </c:val>
          <c:smooth val="0"/>
          <c:extLst>
            <c:ext xmlns:c16="http://schemas.microsoft.com/office/drawing/2014/chart" uri="{C3380CC4-5D6E-409C-BE32-E72D297353CC}">
              <c16:uniqueId val="{00000010-70BA-4736-91B9-343C70A0E71F}"/>
            </c:ext>
          </c:extLst>
        </c:ser>
        <c:dLbls>
          <c:showLegendKey val="0"/>
          <c:showVal val="0"/>
          <c:showCatName val="0"/>
          <c:showSerName val="0"/>
          <c:showPercent val="0"/>
          <c:showBubbleSize val="0"/>
        </c:dLbls>
        <c:marker val="1"/>
        <c:smooth val="0"/>
        <c:axId val="648504856"/>
        <c:axId val="648505640"/>
      </c:lineChart>
      <c:dateAx>
        <c:axId val="648504856"/>
        <c:scaling>
          <c:orientation val="minMax"/>
          <c:max val="132"/>
        </c:scaling>
        <c:delete val="0"/>
        <c:axPos val="b"/>
        <c:numFmt formatCode="0" sourceLinked="0"/>
        <c:majorTickMark val="none"/>
        <c:minorTickMark val="none"/>
        <c:tickLblPos val="none"/>
        <c:spPr>
          <a:ln w="12700">
            <a:noFill/>
            <a:prstDash val="lgDash"/>
          </a:ln>
        </c:spPr>
        <c:txPr>
          <a:bodyPr rot="0" vert="horz"/>
          <a:lstStyle/>
          <a:p>
            <a:pPr>
              <a:defRPr sz="1200" b="1" i="0" u="none" strike="noStrike" baseline="0">
                <a:solidFill>
                  <a:schemeClr val="tx1"/>
                </a:solidFill>
                <a:latin typeface="Arial"/>
                <a:ea typeface="Arial"/>
                <a:cs typeface="Arial"/>
              </a:defRPr>
            </a:pPr>
            <a:endParaRPr lang="en-US"/>
          </a:p>
        </c:txPr>
        <c:crossAx val="648505640"/>
        <c:crosses val="autoZero"/>
        <c:auto val="0"/>
        <c:lblOffset val="100"/>
        <c:baseTimeUnit val="days"/>
        <c:majorUnit val="12"/>
        <c:majorTimeUnit val="days"/>
        <c:minorUnit val="1"/>
        <c:minorTimeUnit val="days"/>
      </c:dateAx>
      <c:valAx>
        <c:axId val="648505640"/>
        <c:scaling>
          <c:orientation val="minMax"/>
          <c:max val="24"/>
          <c:min val="-2"/>
        </c:scaling>
        <c:delete val="1"/>
        <c:axPos val="l"/>
        <c:numFmt formatCode="General" sourceLinked="1"/>
        <c:majorTickMark val="out"/>
        <c:minorTickMark val="none"/>
        <c:tickLblPos val="nextTo"/>
        <c:crossAx val="648504856"/>
        <c:crosses val="autoZero"/>
        <c:crossBetween val="between"/>
        <c:majorUnit val="2"/>
      </c:valAx>
      <c:spPr>
        <a:noFill/>
        <a:ln w="25400">
          <a:noFill/>
        </a:ln>
      </c:spPr>
    </c:plotArea>
    <c:plotVisOnly val="1"/>
    <c:dispBlanksAs val="gap"/>
    <c:showDLblsOverMax val="0"/>
  </c:chart>
  <c:spPr>
    <a:noFill/>
    <a:ln w="9525">
      <a:noFill/>
    </a:ln>
  </c:spPr>
  <c:txPr>
    <a:bodyPr/>
    <a:lstStyle/>
    <a:p>
      <a:pPr>
        <a:defRPr sz="800" b="0" i="0" u="none" strike="noStrike" baseline="0">
          <a:solidFill>
            <a:srgbClr val="000000"/>
          </a:solidFill>
          <a:latin typeface="Arial"/>
          <a:ea typeface="Arial"/>
          <a:cs typeface="Arial"/>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80880121396"/>
          <c:y val="0.13333357446031299"/>
          <c:w val="0.85234200988034403"/>
          <c:h val="0.74259393553590802"/>
        </c:manualLayout>
      </c:layout>
      <c:lineChart>
        <c:grouping val="standard"/>
        <c:varyColors val="0"/>
        <c:ser>
          <c:idx val="0"/>
          <c:order val="0"/>
          <c:tx>
            <c:strRef>
              <c:f>'Lumbar Spine'!$C$7</c:f>
              <c:strCache>
                <c:ptCount val="1"/>
                <c:pt idx="0">
                  <c:v>Placebo</c:v>
                </c:pt>
              </c:strCache>
            </c:strRef>
          </c:tx>
          <c:spPr>
            <a:ln w="19050" cmpd="sng">
              <a:solidFill>
                <a:schemeClr val="tx1"/>
              </a:solidFill>
              <a:prstDash val="solid"/>
            </a:ln>
          </c:spPr>
          <c:marker>
            <c:symbol val="circle"/>
            <c:size val="5"/>
            <c:spPr>
              <a:solidFill>
                <a:schemeClr val="tx1"/>
              </a:solidFill>
              <a:ln w="9525">
                <a:solidFill>
                  <a:schemeClr val="tx1"/>
                </a:solidFill>
                <a:prstDash val="solid"/>
              </a:ln>
            </c:spPr>
          </c:marker>
          <c:dPt>
            <c:idx val="1"/>
            <c:bubble3D val="0"/>
            <c:spPr>
              <a:ln w="38100" cmpd="sng">
                <a:solidFill>
                  <a:schemeClr val="tx1"/>
                </a:solidFill>
                <a:prstDash val="solid"/>
              </a:ln>
            </c:spPr>
            <c:extLst>
              <c:ext xmlns:c16="http://schemas.microsoft.com/office/drawing/2014/chart" uri="{C3380CC4-5D6E-409C-BE32-E72D297353CC}">
                <c16:uniqueId val="{00000001-9B71-44C9-B8C7-16FA52651307}"/>
              </c:ext>
            </c:extLst>
          </c:dPt>
          <c:dPt>
            <c:idx val="2"/>
            <c:bubble3D val="0"/>
            <c:spPr>
              <a:ln w="38100" cmpd="sng">
                <a:solidFill>
                  <a:schemeClr val="tx1"/>
                </a:solidFill>
                <a:prstDash val="solid"/>
              </a:ln>
            </c:spPr>
            <c:extLst>
              <c:ext xmlns:c16="http://schemas.microsoft.com/office/drawing/2014/chart" uri="{C3380CC4-5D6E-409C-BE32-E72D297353CC}">
                <c16:uniqueId val="{00000003-9B71-44C9-B8C7-16FA52651307}"/>
              </c:ext>
            </c:extLst>
          </c:dPt>
          <c:dPt>
            <c:idx val="3"/>
            <c:marker>
              <c:spPr>
                <a:solidFill>
                  <a:schemeClr val="tx1"/>
                </a:solidFill>
                <a:ln w="9525" cmpd="sng">
                  <a:solidFill>
                    <a:schemeClr val="tx1"/>
                  </a:solidFill>
                  <a:prstDash val="solid"/>
                </a:ln>
              </c:spPr>
            </c:marker>
            <c:bubble3D val="0"/>
            <c:spPr>
              <a:ln w="38100" cmpd="sng">
                <a:solidFill>
                  <a:schemeClr val="tx1"/>
                </a:solidFill>
                <a:prstDash val="solid"/>
              </a:ln>
            </c:spPr>
            <c:extLst>
              <c:ext xmlns:c16="http://schemas.microsoft.com/office/drawing/2014/chart" uri="{C3380CC4-5D6E-409C-BE32-E72D297353CC}">
                <c16:uniqueId val="{00000005-9B71-44C9-B8C7-16FA52651307}"/>
              </c:ext>
            </c:extLst>
          </c:dPt>
          <c:dPt>
            <c:idx val="4"/>
            <c:bubble3D val="0"/>
            <c:spPr>
              <a:ln w="38100" cmpd="sng">
                <a:solidFill>
                  <a:schemeClr val="tx1"/>
                </a:solidFill>
                <a:prstDash val="solid"/>
              </a:ln>
            </c:spPr>
            <c:extLst>
              <c:ext xmlns:c16="http://schemas.microsoft.com/office/drawing/2014/chart" uri="{C3380CC4-5D6E-409C-BE32-E72D297353CC}">
                <c16:uniqueId val="{00000007-9B71-44C9-B8C7-16FA52651307}"/>
              </c:ext>
            </c:extLst>
          </c:dPt>
          <c:dPt>
            <c:idx val="5"/>
            <c:bubble3D val="0"/>
            <c:spPr>
              <a:ln w="38100" cmpd="sng">
                <a:solidFill>
                  <a:schemeClr val="tx1"/>
                </a:solidFill>
                <a:prstDash val="solid"/>
              </a:ln>
            </c:spPr>
            <c:extLst>
              <c:ext xmlns:c16="http://schemas.microsoft.com/office/drawing/2014/chart" uri="{C3380CC4-5D6E-409C-BE32-E72D297353CC}">
                <c16:uniqueId val="{00000009-9B71-44C9-B8C7-16FA52651307}"/>
              </c:ext>
            </c:extLst>
          </c:dPt>
          <c:dPt>
            <c:idx val="6"/>
            <c:bubble3D val="0"/>
            <c:spPr>
              <a:ln w="38100" cmpd="sng">
                <a:solidFill>
                  <a:schemeClr val="tx1"/>
                </a:solidFill>
                <a:prstDash val="solid"/>
              </a:ln>
            </c:spPr>
            <c:extLst>
              <c:ext xmlns:c16="http://schemas.microsoft.com/office/drawing/2014/chart" uri="{C3380CC4-5D6E-409C-BE32-E72D297353CC}">
                <c16:uniqueId val="{0000000B-9B71-44C9-B8C7-16FA52651307}"/>
              </c:ext>
            </c:extLst>
          </c:dPt>
          <c:dPt>
            <c:idx val="7"/>
            <c:bubble3D val="0"/>
            <c:spPr>
              <a:ln w="38100" cmpd="sng">
                <a:solidFill>
                  <a:schemeClr val="tx1"/>
                </a:solidFill>
                <a:prstDash val="sysDash"/>
              </a:ln>
            </c:spPr>
            <c:extLst>
              <c:ext xmlns:c16="http://schemas.microsoft.com/office/drawing/2014/chart" uri="{C3380CC4-5D6E-409C-BE32-E72D297353CC}">
                <c16:uniqueId val="{0000000D-9B71-44C9-B8C7-16FA52651307}"/>
              </c:ext>
            </c:extLst>
          </c:dPt>
          <c:dPt>
            <c:idx val="8"/>
            <c:bubble3D val="0"/>
            <c:spPr>
              <a:ln w="38100" cmpd="sng">
                <a:solidFill>
                  <a:schemeClr val="tx1"/>
                </a:solidFill>
                <a:prstDash val="sysDash"/>
              </a:ln>
            </c:spPr>
            <c:extLst>
              <c:ext xmlns:c16="http://schemas.microsoft.com/office/drawing/2014/chart" uri="{C3380CC4-5D6E-409C-BE32-E72D297353CC}">
                <c16:uniqueId val="{0000000F-9B71-44C9-B8C7-16FA52651307}"/>
              </c:ext>
            </c:extLst>
          </c:dPt>
          <c:dPt>
            <c:idx val="9"/>
            <c:bubble3D val="0"/>
            <c:spPr>
              <a:ln w="38100" cmpd="sng">
                <a:solidFill>
                  <a:schemeClr val="tx1"/>
                </a:solidFill>
                <a:prstDash val="sysDash"/>
              </a:ln>
            </c:spPr>
            <c:extLst>
              <c:ext xmlns:c16="http://schemas.microsoft.com/office/drawing/2014/chart" uri="{C3380CC4-5D6E-409C-BE32-E72D297353CC}">
                <c16:uniqueId val="{00000011-9B71-44C9-B8C7-16FA52651307}"/>
              </c:ext>
            </c:extLst>
          </c:dPt>
          <c:dPt>
            <c:idx val="10"/>
            <c:bubble3D val="0"/>
            <c:spPr>
              <a:ln w="38100" cmpd="sng">
                <a:solidFill>
                  <a:schemeClr val="tx1"/>
                </a:solidFill>
                <a:prstDash val="sysDash"/>
              </a:ln>
            </c:spPr>
            <c:extLst>
              <c:ext xmlns:c16="http://schemas.microsoft.com/office/drawing/2014/chart" uri="{C3380CC4-5D6E-409C-BE32-E72D297353CC}">
                <c16:uniqueId val="{00000013-9B71-44C9-B8C7-16FA52651307}"/>
              </c:ext>
            </c:extLst>
          </c:dPt>
          <c:dPt>
            <c:idx val="11"/>
            <c:bubble3D val="0"/>
            <c:spPr>
              <a:ln w="38100" cmpd="sng">
                <a:solidFill>
                  <a:schemeClr val="tx1"/>
                </a:solidFill>
                <a:prstDash val="sysDash"/>
              </a:ln>
            </c:spPr>
            <c:extLst>
              <c:ext xmlns:c16="http://schemas.microsoft.com/office/drawing/2014/chart" uri="{C3380CC4-5D6E-409C-BE32-E72D297353CC}">
                <c16:uniqueId val="{00000015-9B71-44C9-B8C7-16FA52651307}"/>
              </c:ext>
            </c:extLst>
          </c:dPt>
          <c:errBars>
            <c:errDir val="y"/>
            <c:errBarType val="both"/>
            <c:errValType val="cust"/>
            <c:noEndCap val="0"/>
            <c:plus>
              <c:numRef>
                <c:f>'Lumbar Spine'!$L$8:$L$14</c:f>
                <c:numCache>
                  <c:formatCode>General</c:formatCode>
                  <c:ptCount val="7"/>
                  <c:pt idx="1">
                    <c:v>0</c:v>
                  </c:pt>
                  <c:pt idx="2">
                    <c:v>0.5</c:v>
                  </c:pt>
                  <c:pt idx="3">
                    <c:v>0.4</c:v>
                  </c:pt>
                  <c:pt idx="4">
                    <c:v>0.5</c:v>
                  </c:pt>
                  <c:pt idx="5">
                    <c:v>0.5</c:v>
                  </c:pt>
                  <c:pt idx="6">
                    <c:v>0.3</c:v>
                  </c:pt>
                </c:numCache>
              </c:numRef>
            </c:plus>
            <c:minus>
              <c:numRef>
                <c:f>'Lumbar Spine'!$K$8:$K$14</c:f>
                <c:numCache>
                  <c:formatCode>General</c:formatCode>
                  <c:ptCount val="7"/>
                  <c:pt idx="1">
                    <c:v>0</c:v>
                  </c:pt>
                  <c:pt idx="2">
                    <c:v>0.6</c:v>
                  </c:pt>
                  <c:pt idx="3">
                    <c:v>0.5</c:v>
                  </c:pt>
                  <c:pt idx="4">
                    <c:v>0.5</c:v>
                  </c:pt>
                  <c:pt idx="5">
                    <c:v>0.5</c:v>
                  </c:pt>
                  <c:pt idx="6">
                    <c:v>0.2</c:v>
                  </c:pt>
                </c:numCache>
              </c:numRef>
            </c:minus>
            <c:spPr>
              <a:ln>
                <a:solidFill>
                  <a:schemeClr val="tx1"/>
                </a:solidFill>
              </a:ln>
            </c:spPr>
          </c:errBars>
          <c:cat>
            <c:numRef>
              <c:f>'Lumbar Spine'!$A$8:$A$19</c:f>
              <c:numCache>
                <c:formatCode>General</c:formatCode>
                <c:ptCount val="12"/>
                <c:pt idx="0">
                  <c:v>0</c:v>
                </c:pt>
                <c:pt idx="1">
                  <c:v>4</c:v>
                </c:pt>
                <c:pt idx="2">
                  <c:v>5</c:v>
                </c:pt>
                <c:pt idx="3">
                  <c:v>10</c:v>
                </c:pt>
                <c:pt idx="4">
                  <c:v>16</c:v>
                </c:pt>
                <c:pt idx="5">
                  <c:v>28</c:v>
                </c:pt>
                <c:pt idx="6">
                  <c:v>40</c:v>
                </c:pt>
                <c:pt idx="7">
                  <c:v>52</c:v>
                </c:pt>
                <c:pt idx="8">
                  <c:v>64</c:v>
                </c:pt>
                <c:pt idx="9">
                  <c:v>76</c:v>
                </c:pt>
                <c:pt idx="10">
                  <c:v>100</c:v>
                </c:pt>
                <c:pt idx="11">
                  <c:v>124</c:v>
                </c:pt>
              </c:numCache>
            </c:numRef>
          </c:cat>
          <c:val>
            <c:numRef>
              <c:f>'Lumbar Spine'!$C$8:$C$14</c:f>
              <c:numCache>
                <c:formatCode>General</c:formatCode>
                <c:ptCount val="7"/>
                <c:pt idx="1">
                  <c:v>0</c:v>
                </c:pt>
                <c:pt idx="2">
                  <c:v>0</c:v>
                </c:pt>
                <c:pt idx="3">
                  <c:v>0.1</c:v>
                </c:pt>
                <c:pt idx="4">
                  <c:v>0</c:v>
                </c:pt>
                <c:pt idx="5">
                  <c:v>0.5</c:v>
                </c:pt>
                <c:pt idx="6">
                  <c:v>0.4</c:v>
                </c:pt>
              </c:numCache>
            </c:numRef>
          </c:val>
          <c:smooth val="0"/>
          <c:extLst>
            <c:ext xmlns:c16="http://schemas.microsoft.com/office/drawing/2014/chart" uri="{C3380CC4-5D6E-409C-BE32-E72D297353CC}">
              <c16:uniqueId val="{00000016-9B71-44C9-B8C7-16FA52651307}"/>
            </c:ext>
          </c:extLst>
        </c:ser>
        <c:dLbls>
          <c:showLegendKey val="0"/>
          <c:showVal val="0"/>
          <c:showCatName val="0"/>
          <c:showSerName val="0"/>
          <c:showPercent val="0"/>
          <c:showBubbleSize val="0"/>
        </c:dLbls>
        <c:marker val="1"/>
        <c:smooth val="0"/>
        <c:axId val="569769072"/>
        <c:axId val="569768680"/>
      </c:lineChart>
      <c:dateAx>
        <c:axId val="569769072"/>
        <c:scaling>
          <c:orientation val="minMax"/>
          <c:max val="132"/>
        </c:scaling>
        <c:delete val="0"/>
        <c:axPos val="b"/>
        <c:numFmt formatCode="0" sourceLinked="0"/>
        <c:majorTickMark val="none"/>
        <c:minorTickMark val="none"/>
        <c:tickLblPos val="none"/>
        <c:spPr>
          <a:ln w="12700">
            <a:noFill/>
            <a:prstDash val="lgDash"/>
          </a:ln>
        </c:spPr>
        <c:txPr>
          <a:bodyPr rot="0" vert="horz"/>
          <a:lstStyle/>
          <a:p>
            <a:pPr>
              <a:defRPr sz="1200" b="1" i="0" u="none" strike="noStrike" baseline="0">
                <a:solidFill>
                  <a:schemeClr val="tx1"/>
                </a:solidFill>
                <a:latin typeface="Arial"/>
                <a:ea typeface="Arial"/>
                <a:cs typeface="Arial"/>
              </a:defRPr>
            </a:pPr>
            <a:endParaRPr lang="en-US"/>
          </a:p>
        </c:txPr>
        <c:crossAx val="569768680"/>
        <c:crosses val="autoZero"/>
        <c:auto val="0"/>
        <c:lblOffset val="100"/>
        <c:baseTimeUnit val="days"/>
        <c:majorUnit val="12"/>
        <c:majorTimeUnit val="days"/>
        <c:minorUnit val="1"/>
        <c:minorTimeUnit val="days"/>
      </c:dateAx>
      <c:valAx>
        <c:axId val="569768680"/>
        <c:scaling>
          <c:orientation val="minMax"/>
          <c:max val="24"/>
          <c:min val="-2"/>
        </c:scaling>
        <c:delete val="1"/>
        <c:axPos val="l"/>
        <c:numFmt formatCode="General" sourceLinked="1"/>
        <c:majorTickMark val="out"/>
        <c:minorTickMark val="none"/>
        <c:tickLblPos val="nextTo"/>
        <c:crossAx val="569769072"/>
        <c:crosses val="autoZero"/>
        <c:crossBetween val="between"/>
        <c:majorUnit val="2"/>
      </c:valAx>
      <c:spPr>
        <a:noFill/>
        <a:ln w="9525">
          <a:solidFill>
            <a:schemeClr val="tx1">
              <a:tint val="75000"/>
              <a:shade val="95000"/>
              <a:satMod val="105000"/>
            </a:schemeClr>
          </a:solidFill>
        </a:ln>
      </c:spPr>
    </c:plotArea>
    <c:plotVisOnly val="1"/>
    <c:dispBlanksAs val="gap"/>
    <c:showDLblsOverMax val="0"/>
  </c:chart>
  <c:spPr>
    <a:noFill/>
    <a:ln w="9525">
      <a:noFill/>
    </a:ln>
  </c:spPr>
  <c:txPr>
    <a:bodyPr/>
    <a:lstStyle/>
    <a:p>
      <a:pPr>
        <a:defRPr sz="800" b="0" i="0" u="none" strike="noStrike" baseline="0">
          <a:solidFill>
            <a:srgbClr val="000000"/>
          </a:solidFill>
          <a:latin typeface="Arial"/>
          <a:ea typeface="Arial"/>
          <a:cs typeface="Aria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177840980021794E-2"/>
          <c:y val="4.04909426331354E-2"/>
          <c:w val="0.89482901459168296"/>
          <c:h val="0.87157698600170497"/>
        </c:manualLayout>
      </c:layout>
      <c:barChart>
        <c:barDir val="col"/>
        <c:grouping val="clustered"/>
        <c:varyColors val="0"/>
        <c:ser>
          <c:idx val="0"/>
          <c:order val="0"/>
          <c:spPr>
            <a:solidFill>
              <a:schemeClr val="tx1"/>
            </a:solidFill>
            <a:ln>
              <a:noFill/>
            </a:ln>
            <a:scene3d>
              <a:camera prst="orthographicFront"/>
              <a:lightRig rig="balanced" dir="t">
                <a:rot lat="0" lon="0" rev="8700000"/>
              </a:lightRig>
            </a:scene3d>
            <a:sp3d>
              <a:bevelT w="0" h="0"/>
            </a:sp3d>
          </c:spPr>
          <c:invertIfNegative val="0"/>
          <c:dLbls>
            <c:spPr>
              <a:noFill/>
              <a:ln>
                <a:noFill/>
              </a:ln>
              <a:effectLst/>
            </c:spPr>
            <c:txPr>
              <a:bodyPr/>
              <a:lstStyle/>
              <a:p>
                <a:pPr>
                  <a:defRPr sz="900">
                    <a:latin typeface="Arial" charset="0"/>
                    <a:ea typeface="Arial" charset="0"/>
                    <a:cs typeface="Arial"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Sheet1!$B$2:$B$8</c:f>
              <c:numCache>
                <c:formatCode>0.0</c:formatCode>
                <c:ptCount val="7"/>
                <c:pt idx="0">
                  <c:v>2.2000000000000002</c:v>
                </c:pt>
                <c:pt idx="1">
                  <c:v>3.1</c:v>
                </c:pt>
                <c:pt idx="2">
                  <c:v>3.1</c:v>
                </c:pt>
              </c:numCache>
            </c:numRef>
          </c:val>
          <c:extLst>
            <c:ext xmlns:c16="http://schemas.microsoft.com/office/drawing/2014/chart" uri="{C3380CC4-5D6E-409C-BE32-E72D297353CC}">
              <c16:uniqueId val="{00000000-787E-4C43-B062-8CE33AB15EC9}"/>
            </c:ext>
          </c:extLst>
        </c:ser>
        <c:ser>
          <c:idx val="1"/>
          <c:order val="1"/>
          <c:spPr>
            <a:solidFill>
              <a:srgbClr val="70DAFF"/>
            </a:solidFill>
            <a:ln>
              <a:noFill/>
            </a:ln>
            <a:scene3d>
              <a:camera prst="orthographicFront"/>
              <a:lightRig rig="balanced" dir="t">
                <a:rot lat="0" lon="0" rev="8700000"/>
              </a:lightRig>
            </a:scene3d>
            <a:sp3d>
              <a:bevelT w="0" h="0"/>
            </a:sp3d>
          </c:spPr>
          <c:invertIfNegative val="0"/>
          <c:dPt>
            <c:idx val="0"/>
            <c:invertIfNegative val="0"/>
            <c:bubble3D val="0"/>
            <c:extLst>
              <c:ext xmlns:c16="http://schemas.microsoft.com/office/drawing/2014/chart" uri="{C3380CC4-5D6E-409C-BE32-E72D297353CC}">
                <c16:uniqueId val="{00000001-787E-4C43-B062-8CE33AB15EC9}"/>
              </c:ext>
            </c:extLst>
          </c:dPt>
          <c:dPt>
            <c:idx val="1"/>
            <c:invertIfNegative val="0"/>
            <c:bubble3D val="0"/>
            <c:extLst>
              <c:ext xmlns:c16="http://schemas.microsoft.com/office/drawing/2014/chart" uri="{C3380CC4-5D6E-409C-BE32-E72D297353CC}">
                <c16:uniqueId val="{00000002-787E-4C43-B062-8CE33AB15EC9}"/>
              </c:ext>
            </c:extLst>
          </c:dPt>
          <c:dPt>
            <c:idx val="2"/>
            <c:invertIfNegative val="0"/>
            <c:bubble3D val="0"/>
            <c:extLst>
              <c:ext xmlns:c16="http://schemas.microsoft.com/office/drawing/2014/chart" uri="{C3380CC4-5D6E-409C-BE32-E72D297353CC}">
                <c16:uniqueId val="{00000003-787E-4C43-B062-8CE33AB15EC9}"/>
              </c:ext>
            </c:extLst>
          </c:dPt>
          <c:dPt>
            <c:idx val="3"/>
            <c:invertIfNegative val="0"/>
            <c:bubble3D val="0"/>
            <c:spPr>
              <a:solidFill>
                <a:srgbClr val="0066FF"/>
              </a:solidFill>
              <a:ln>
                <a:noFill/>
              </a:ln>
              <a:scene3d>
                <a:camera prst="orthographicFront"/>
                <a:lightRig rig="balanced" dir="t">
                  <a:rot lat="0" lon="0" rev="8700000"/>
                </a:lightRig>
              </a:scene3d>
              <a:sp3d>
                <a:bevelT w="0" h="0"/>
              </a:sp3d>
            </c:spPr>
            <c:extLst>
              <c:ext xmlns:c16="http://schemas.microsoft.com/office/drawing/2014/chart" uri="{C3380CC4-5D6E-409C-BE32-E72D297353CC}">
                <c16:uniqueId val="{00000005-787E-4C43-B062-8CE33AB15EC9}"/>
              </c:ext>
            </c:extLst>
          </c:dPt>
          <c:dPt>
            <c:idx val="4"/>
            <c:invertIfNegative val="0"/>
            <c:bubble3D val="0"/>
            <c:spPr>
              <a:solidFill>
                <a:srgbClr val="0066FF"/>
              </a:solidFill>
              <a:ln>
                <a:noFill/>
              </a:ln>
              <a:scene3d>
                <a:camera prst="orthographicFront"/>
                <a:lightRig rig="balanced" dir="t">
                  <a:rot lat="0" lon="0" rev="8700000"/>
                </a:lightRig>
              </a:scene3d>
              <a:sp3d>
                <a:bevelT w="0" h="0"/>
              </a:sp3d>
            </c:spPr>
            <c:extLst>
              <c:ext xmlns:c16="http://schemas.microsoft.com/office/drawing/2014/chart" uri="{C3380CC4-5D6E-409C-BE32-E72D297353CC}">
                <c16:uniqueId val="{00000007-787E-4C43-B062-8CE33AB15EC9}"/>
              </c:ext>
            </c:extLst>
          </c:dPt>
          <c:dPt>
            <c:idx val="5"/>
            <c:invertIfNegative val="0"/>
            <c:bubble3D val="0"/>
            <c:spPr>
              <a:solidFill>
                <a:srgbClr val="0066FF"/>
              </a:solidFill>
              <a:ln>
                <a:noFill/>
              </a:ln>
              <a:scene3d>
                <a:camera prst="orthographicFront"/>
                <a:lightRig rig="balanced" dir="t">
                  <a:rot lat="0" lon="0" rev="8700000"/>
                </a:lightRig>
              </a:scene3d>
              <a:sp3d>
                <a:bevelT w="0" h="0"/>
              </a:sp3d>
            </c:spPr>
            <c:extLst>
              <c:ext xmlns:c16="http://schemas.microsoft.com/office/drawing/2014/chart" uri="{C3380CC4-5D6E-409C-BE32-E72D297353CC}">
                <c16:uniqueId val="{00000009-787E-4C43-B062-8CE33AB15EC9}"/>
              </c:ext>
            </c:extLst>
          </c:dPt>
          <c:dPt>
            <c:idx val="6"/>
            <c:invertIfNegative val="0"/>
            <c:bubble3D val="0"/>
            <c:spPr>
              <a:solidFill>
                <a:srgbClr val="0066FF"/>
              </a:solidFill>
              <a:ln>
                <a:noFill/>
              </a:ln>
              <a:scene3d>
                <a:camera prst="orthographicFront"/>
                <a:lightRig rig="balanced" dir="t">
                  <a:rot lat="0" lon="0" rev="8700000"/>
                </a:lightRig>
              </a:scene3d>
              <a:sp3d>
                <a:bevelT w="0" h="0"/>
              </a:sp3d>
            </c:spPr>
            <c:extLst>
              <c:ext xmlns:c16="http://schemas.microsoft.com/office/drawing/2014/chart" uri="{C3380CC4-5D6E-409C-BE32-E72D297353CC}">
                <c16:uniqueId val="{0000000B-787E-4C43-B062-8CE33AB15EC9}"/>
              </c:ext>
            </c:extLst>
          </c:dPt>
          <c:dLbls>
            <c:spPr>
              <a:noFill/>
              <a:ln>
                <a:noFill/>
              </a:ln>
              <a:effectLst/>
            </c:spPr>
            <c:txPr>
              <a:bodyPr/>
              <a:lstStyle/>
              <a:p>
                <a:pPr>
                  <a:defRPr sz="900">
                    <a:latin typeface="Arial" charset="0"/>
                    <a:ea typeface="Arial" charset="0"/>
                    <a:cs typeface="Arial"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Sheet1!$C$2:$C$8</c:f>
              <c:numCache>
                <c:formatCode>General</c:formatCode>
                <c:ptCount val="7"/>
                <c:pt idx="3" formatCode="0.0">
                  <c:v>0.9</c:v>
                </c:pt>
                <c:pt idx="4" formatCode="0.0">
                  <c:v>1.5</c:v>
                </c:pt>
                <c:pt idx="5" formatCode="0.0">
                  <c:v>1.9</c:v>
                </c:pt>
                <c:pt idx="6" formatCode="0.0">
                  <c:v>1.6</c:v>
                </c:pt>
              </c:numCache>
            </c:numRef>
          </c:val>
          <c:extLst>
            <c:ext xmlns:c16="http://schemas.microsoft.com/office/drawing/2014/chart" uri="{C3380CC4-5D6E-409C-BE32-E72D297353CC}">
              <c16:uniqueId val="{0000000C-787E-4C43-B062-8CE33AB15EC9}"/>
            </c:ext>
          </c:extLst>
        </c:ser>
        <c:dLbls>
          <c:showLegendKey val="0"/>
          <c:showVal val="1"/>
          <c:showCatName val="0"/>
          <c:showSerName val="0"/>
          <c:showPercent val="0"/>
          <c:showBubbleSize val="0"/>
        </c:dLbls>
        <c:gapWidth val="75"/>
        <c:overlap val="-30"/>
        <c:axId val="569768288"/>
        <c:axId val="565246552"/>
      </c:barChart>
      <c:catAx>
        <c:axId val="569768288"/>
        <c:scaling>
          <c:orientation val="minMax"/>
        </c:scaling>
        <c:delete val="0"/>
        <c:axPos val="b"/>
        <c:numFmt formatCode="General" sourceLinked="1"/>
        <c:majorTickMark val="none"/>
        <c:minorTickMark val="none"/>
        <c:tickLblPos val="none"/>
        <c:spPr>
          <a:ln w="9525"/>
        </c:spPr>
        <c:crossAx val="565246552"/>
        <c:crosses val="autoZero"/>
        <c:auto val="1"/>
        <c:lblAlgn val="ctr"/>
        <c:lblOffset val="100"/>
        <c:noMultiLvlLbl val="0"/>
      </c:catAx>
      <c:valAx>
        <c:axId val="565246552"/>
        <c:scaling>
          <c:orientation val="minMax"/>
          <c:max val="4"/>
        </c:scaling>
        <c:delete val="0"/>
        <c:axPos val="l"/>
        <c:numFmt formatCode="0.0" sourceLinked="1"/>
        <c:majorTickMark val="out"/>
        <c:minorTickMark val="none"/>
        <c:tickLblPos val="nextTo"/>
        <c:spPr>
          <a:ln w="9525"/>
        </c:spPr>
        <c:txPr>
          <a:bodyPr/>
          <a:lstStyle/>
          <a:p>
            <a:pPr>
              <a:defRPr sz="1050">
                <a:latin typeface="Arial" charset="0"/>
                <a:ea typeface="Arial" charset="0"/>
                <a:cs typeface="Arial" charset="0"/>
              </a:defRPr>
            </a:pPr>
            <a:endParaRPr lang="en-US"/>
          </a:p>
        </c:txPr>
        <c:crossAx val="569768288"/>
        <c:crosses val="autoZero"/>
        <c:crossBetween val="between"/>
      </c:valAx>
      <c:spPr>
        <a:noFill/>
        <a:ln>
          <a:solidFill>
            <a:schemeClr val="tx1">
              <a:tint val="75000"/>
              <a:shade val="95000"/>
              <a:satMod val="105000"/>
            </a:schemeClr>
          </a:solidFill>
        </a:ln>
        <a:scene3d>
          <a:camera prst="orthographicFront"/>
          <a:lightRig rig="threePt" dir="t"/>
        </a:scene3d>
        <a:sp3d>
          <a:bevelT/>
        </a:sp3d>
      </c:spPr>
    </c:plotArea>
    <c:plotVisOnly val="1"/>
    <c:dispBlanksAs val="gap"/>
    <c:showDLblsOverMax val="0"/>
  </c:chart>
  <c:spPr>
    <a:scene3d>
      <a:camera prst="orthographicFront"/>
      <a:lightRig rig="threePt" dir="t"/>
    </a:scene3d>
    <a:sp3d>
      <a:bevelT/>
    </a:sp3d>
  </c:spPr>
  <c:txPr>
    <a:bodyPr/>
    <a:lstStyle/>
    <a:p>
      <a:pPr>
        <a:defRPr sz="1200" b="1"/>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177840980021697E-2"/>
          <c:y val="4.04909426331354E-2"/>
          <c:w val="0.89482901459168196"/>
          <c:h val="0.87157698600170497"/>
        </c:manualLayout>
      </c:layout>
      <c:barChart>
        <c:barDir val="col"/>
        <c:grouping val="clustered"/>
        <c:varyColors val="0"/>
        <c:ser>
          <c:idx val="0"/>
          <c:order val="0"/>
          <c:spPr>
            <a:solidFill>
              <a:schemeClr val="tx1"/>
            </a:solidFill>
            <a:ln>
              <a:noFill/>
            </a:ln>
            <a:scene3d>
              <a:camera prst="orthographicFront"/>
              <a:lightRig rig="balanced" dir="t">
                <a:rot lat="0" lon="0" rev="8700000"/>
              </a:lightRig>
            </a:scene3d>
            <a:sp3d>
              <a:bevelT w="0" h="0"/>
            </a:sp3d>
          </c:spPr>
          <c:invertIfNegative val="0"/>
          <c:dLbls>
            <c:spPr>
              <a:noFill/>
              <a:ln>
                <a:noFill/>
              </a:ln>
              <a:effectLst/>
            </c:spPr>
            <c:txPr>
              <a:bodyPr/>
              <a:lstStyle/>
              <a:p>
                <a:pPr>
                  <a:defRPr sz="900">
                    <a:latin typeface="Arial" charset="0"/>
                    <a:ea typeface="Arial" charset="0"/>
                    <a:cs typeface="Arial"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Sheet1!$B$2:$B$8</c:f>
              <c:numCache>
                <c:formatCode>0.0</c:formatCode>
                <c:ptCount val="7"/>
                <c:pt idx="0">
                  <c:v>2.2000000000000002</c:v>
                </c:pt>
                <c:pt idx="1">
                  <c:v>3.1</c:v>
                </c:pt>
                <c:pt idx="2">
                  <c:v>3.1</c:v>
                </c:pt>
              </c:numCache>
            </c:numRef>
          </c:val>
          <c:extLst>
            <c:ext xmlns:c16="http://schemas.microsoft.com/office/drawing/2014/chart" uri="{C3380CC4-5D6E-409C-BE32-E72D297353CC}">
              <c16:uniqueId val="{00000000-6D62-4ADD-B409-48E98C2E347D}"/>
            </c:ext>
          </c:extLst>
        </c:ser>
        <c:ser>
          <c:idx val="1"/>
          <c:order val="1"/>
          <c:spPr>
            <a:solidFill>
              <a:srgbClr val="70DAFF"/>
            </a:solidFill>
            <a:ln>
              <a:noFill/>
            </a:ln>
            <a:scene3d>
              <a:camera prst="orthographicFront"/>
              <a:lightRig rig="balanced" dir="t">
                <a:rot lat="0" lon="0" rev="8700000"/>
              </a:lightRig>
            </a:scene3d>
            <a:sp3d>
              <a:bevelT w="0" h="0"/>
            </a:sp3d>
          </c:spPr>
          <c:invertIfNegative val="0"/>
          <c:dLbls>
            <c:spPr>
              <a:noFill/>
              <a:ln>
                <a:noFill/>
              </a:ln>
              <a:effectLst/>
            </c:spPr>
            <c:txPr>
              <a:bodyPr/>
              <a:lstStyle/>
              <a:p>
                <a:pPr>
                  <a:defRPr sz="900">
                    <a:latin typeface="Arial" charset="0"/>
                    <a:ea typeface="Arial" charset="0"/>
                    <a:cs typeface="Arial"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Sheet1!$C$2:$C$8</c:f>
              <c:numCache>
                <c:formatCode>0.0</c:formatCode>
                <c:ptCount val="7"/>
                <c:pt idx="0">
                  <c:v>0.9</c:v>
                </c:pt>
                <c:pt idx="1">
                  <c:v>0.7</c:v>
                </c:pt>
                <c:pt idx="2">
                  <c:v>1.1000000000000001</c:v>
                </c:pt>
                <c:pt idx="3">
                  <c:v>1.5</c:v>
                </c:pt>
                <c:pt idx="4">
                  <c:v>1.2</c:v>
                </c:pt>
                <c:pt idx="5">
                  <c:v>1.4</c:v>
                </c:pt>
                <c:pt idx="6">
                  <c:v>1.3</c:v>
                </c:pt>
              </c:numCache>
            </c:numRef>
          </c:val>
          <c:extLst>
            <c:ext xmlns:c16="http://schemas.microsoft.com/office/drawing/2014/chart" uri="{C3380CC4-5D6E-409C-BE32-E72D297353CC}">
              <c16:uniqueId val="{00000001-6D62-4ADD-B409-48E98C2E347D}"/>
            </c:ext>
          </c:extLst>
        </c:ser>
        <c:dLbls>
          <c:showLegendKey val="0"/>
          <c:showVal val="1"/>
          <c:showCatName val="0"/>
          <c:showSerName val="0"/>
          <c:showPercent val="0"/>
          <c:showBubbleSize val="0"/>
        </c:dLbls>
        <c:gapWidth val="75"/>
        <c:overlap val="-30"/>
        <c:axId val="565245768"/>
        <c:axId val="565248904"/>
      </c:barChart>
      <c:catAx>
        <c:axId val="565245768"/>
        <c:scaling>
          <c:orientation val="minMax"/>
        </c:scaling>
        <c:delete val="0"/>
        <c:axPos val="b"/>
        <c:numFmt formatCode="General" sourceLinked="1"/>
        <c:majorTickMark val="none"/>
        <c:minorTickMark val="none"/>
        <c:tickLblPos val="none"/>
        <c:spPr>
          <a:ln w="9525"/>
        </c:spPr>
        <c:crossAx val="565248904"/>
        <c:crosses val="autoZero"/>
        <c:auto val="1"/>
        <c:lblAlgn val="ctr"/>
        <c:lblOffset val="100"/>
        <c:noMultiLvlLbl val="0"/>
      </c:catAx>
      <c:valAx>
        <c:axId val="565248904"/>
        <c:scaling>
          <c:orientation val="minMax"/>
          <c:max val="4"/>
        </c:scaling>
        <c:delete val="0"/>
        <c:axPos val="l"/>
        <c:numFmt formatCode="0.0" sourceLinked="1"/>
        <c:majorTickMark val="out"/>
        <c:minorTickMark val="none"/>
        <c:tickLblPos val="nextTo"/>
        <c:spPr>
          <a:ln w="9525"/>
        </c:spPr>
        <c:txPr>
          <a:bodyPr/>
          <a:lstStyle/>
          <a:p>
            <a:pPr>
              <a:defRPr sz="1050">
                <a:latin typeface="Arial" charset="0"/>
                <a:ea typeface="Arial" charset="0"/>
                <a:cs typeface="Arial" charset="0"/>
              </a:defRPr>
            </a:pPr>
            <a:endParaRPr lang="en-US"/>
          </a:p>
        </c:txPr>
        <c:crossAx val="565245768"/>
        <c:crosses val="autoZero"/>
        <c:crossBetween val="between"/>
      </c:valAx>
      <c:spPr>
        <a:ln w="9525">
          <a:solidFill>
            <a:schemeClr val="tx1">
              <a:tint val="75000"/>
              <a:shade val="95000"/>
              <a:satMod val="105000"/>
            </a:schemeClr>
          </a:solidFill>
        </a:ln>
        <a:scene3d>
          <a:camera prst="orthographicFront"/>
          <a:lightRig rig="threePt" dir="t"/>
        </a:scene3d>
        <a:sp3d>
          <a:bevelT/>
        </a:sp3d>
      </c:spPr>
    </c:plotArea>
    <c:plotVisOnly val="1"/>
    <c:dispBlanksAs val="gap"/>
    <c:showDLblsOverMax val="0"/>
  </c:chart>
  <c:spPr>
    <a:scene3d>
      <a:camera prst="orthographicFront"/>
      <a:lightRig rig="threePt" dir="t"/>
    </a:scene3d>
    <a:sp3d>
      <a:bevelT/>
    </a:sp3d>
  </c:spPr>
  <c:txPr>
    <a:bodyPr/>
    <a:lstStyle/>
    <a:p>
      <a:pPr>
        <a:defRPr sz="1200" b="1"/>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drawing1.xml><?xml version="1.0" encoding="utf-8"?>
<c:userShapes xmlns:c="http://schemas.openxmlformats.org/drawingml/2006/chart">
  <cdr:relSizeAnchor xmlns:cdr="http://schemas.openxmlformats.org/drawingml/2006/chartDrawing">
    <cdr:from>
      <cdr:x>0.84528</cdr:x>
      <cdr:y>0.13863</cdr:y>
    </cdr:from>
    <cdr:to>
      <cdr:x>0.97209</cdr:x>
      <cdr:y>0.3313</cdr:y>
    </cdr:to>
    <cdr:sp macro="" textlink="">
      <cdr:nvSpPr>
        <cdr:cNvPr id="2" name="TextBox 1"/>
        <cdr:cNvSpPr txBox="1"/>
      </cdr:nvSpPr>
      <cdr:spPr>
        <a:xfrm xmlns:a="http://schemas.openxmlformats.org/drawingml/2006/main">
          <a:off x="3197067" y="243595"/>
          <a:ext cx="479618" cy="338554"/>
        </a:xfrm>
        <a:prstGeom xmlns:a="http://schemas.openxmlformats.org/drawingml/2006/main" prst="rect">
          <a:avLst/>
        </a:prstGeom>
      </cdr:spPr>
      <cdr:txBody>
        <a:bodyPr xmlns:a="http://schemas.openxmlformats.org/drawingml/2006/main" vertOverflow="clip" wrap="none" rtlCol="0">
          <a:spAutoFit/>
        </a:bodyPr>
        <a:lstStyle xmlns:a="http://schemas.openxmlformats.org/drawingml/2006/main"/>
        <a:p xmlns:a="http://schemas.openxmlformats.org/drawingml/2006/main">
          <a:pPr algn="ctr"/>
          <a:r>
            <a:rPr lang="en-CA" sz="800" dirty="0">
              <a:solidFill>
                <a:schemeClr val="tx1"/>
              </a:solidFill>
              <a:latin typeface="Arial" charset="0"/>
            </a:rPr>
            <a:t>Z9</a:t>
          </a:r>
        </a:p>
        <a:p xmlns:a="http://schemas.openxmlformats.org/drawingml/2006/main">
          <a:pPr algn="ctr"/>
          <a:r>
            <a:rPr lang="en-CA" sz="800" dirty="0">
              <a:solidFill>
                <a:schemeClr val="tx1"/>
              </a:solidFill>
              <a:latin typeface="Arial" charset="0"/>
            </a:rPr>
            <a:t>+4.6%</a:t>
          </a:r>
        </a:p>
      </cdr:txBody>
    </cdr:sp>
  </cdr:relSizeAnchor>
  <cdr:relSizeAnchor xmlns:cdr="http://schemas.openxmlformats.org/drawingml/2006/chartDrawing">
    <cdr:from>
      <cdr:x>0.84688</cdr:x>
      <cdr:y>0.41739</cdr:y>
    </cdr:from>
    <cdr:to>
      <cdr:x>0.97368</cdr:x>
      <cdr:y>0.61006</cdr:y>
    </cdr:to>
    <cdr:sp macro="" textlink="">
      <cdr:nvSpPr>
        <cdr:cNvPr id="3" name="TextBox 1"/>
        <cdr:cNvSpPr txBox="1"/>
      </cdr:nvSpPr>
      <cdr:spPr>
        <a:xfrm xmlns:a="http://schemas.openxmlformats.org/drawingml/2006/main">
          <a:off x="3203100" y="733419"/>
          <a:ext cx="479618" cy="338554"/>
        </a:xfrm>
        <a:prstGeom xmlns:a="http://schemas.openxmlformats.org/drawingml/2006/main" prst="rect">
          <a:avLst/>
        </a:prstGeom>
      </cdr:spPr>
      <cdr:txBody>
        <a:bodyPr xmlns:a="http://schemas.openxmlformats.org/drawingml/2006/main" wrap="non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CA" sz="800" dirty="0">
              <a:solidFill>
                <a:schemeClr val="tx1"/>
              </a:solidFill>
              <a:latin typeface="Arial" charset="0"/>
            </a:rPr>
            <a:t>Z6P3</a:t>
          </a:r>
        </a:p>
        <a:p xmlns:a="http://schemas.openxmlformats.org/drawingml/2006/main">
          <a:pPr algn="ctr"/>
          <a:r>
            <a:rPr lang="en-CA" sz="800" dirty="0">
              <a:solidFill>
                <a:schemeClr val="tx1"/>
              </a:solidFill>
              <a:latin typeface="Arial" charset="0"/>
            </a:rPr>
            <a:t>+3.7%</a:t>
          </a:r>
        </a:p>
      </cdr:txBody>
    </cdr:sp>
  </cdr:relSizeAnchor>
  <cdr:relSizeAnchor xmlns:cdr="http://schemas.openxmlformats.org/drawingml/2006/chartDrawing">
    <cdr:from>
      <cdr:x>0.42068</cdr:x>
      <cdr:y>0.39433</cdr:y>
    </cdr:from>
    <cdr:to>
      <cdr:x>0.86196</cdr:x>
      <cdr:y>0.68334</cdr:y>
    </cdr:to>
    <cdr:sp macro="" textlink="">
      <cdr:nvSpPr>
        <cdr:cNvPr id="4" name="TextBox 49"/>
        <cdr:cNvSpPr txBox="1"/>
      </cdr:nvSpPr>
      <cdr:spPr>
        <a:xfrm xmlns:a="http://schemas.openxmlformats.org/drawingml/2006/main">
          <a:off x="1591108" y="692905"/>
          <a:ext cx="1669047" cy="507831"/>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gn="ctr"/>
          <a:r>
            <a:rPr lang="en-US" sz="900" dirty="0">
              <a:solidFill>
                <a:schemeClr val="tx1"/>
              </a:solidFill>
              <a:latin typeface="Arial" charset="0"/>
            </a:rPr>
            <a:t>Mean %</a:t>
          </a:r>
        </a:p>
        <a:p xmlns:a="http://schemas.openxmlformats.org/drawingml/2006/main">
          <a:pPr algn="ctr"/>
          <a:r>
            <a:rPr lang="en-US" sz="900" dirty="0">
              <a:solidFill>
                <a:schemeClr val="tx1"/>
              </a:solidFill>
              <a:latin typeface="Arial" charset="0"/>
            </a:rPr>
            <a:t>Difference at 9 years,</a:t>
          </a:r>
        </a:p>
        <a:p xmlns:a="http://schemas.openxmlformats.org/drawingml/2006/main">
          <a:pPr algn="ctr"/>
          <a:r>
            <a:rPr lang="en-US" sz="900" dirty="0">
              <a:solidFill>
                <a:schemeClr val="tx1"/>
              </a:solidFill>
              <a:latin typeface="Arial" charset="0"/>
            </a:rPr>
            <a:t>0.96% (-1.07, 2.98), P=0.351</a:t>
          </a:r>
        </a:p>
      </cdr:txBody>
    </cdr:sp>
  </cdr:relSizeAnchor>
  <cdr:relSizeAnchor xmlns:cdr="http://schemas.openxmlformats.org/drawingml/2006/chartDrawing">
    <cdr:from>
      <cdr:x>0.06093</cdr:x>
      <cdr:y>0.14643</cdr:y>
    </cdr:from>
    <cdr:to>
      <cdr:x>0.65627</cdr:x>
      <cdr:y>0.27291</cdr:y>
    </cdr:to>
    <cdr:sp macro="" textlink="">
      <cdr:nvSpPr>
        <cdr:cNvPr id="6" name="TextBox 5"/>
        <cdr:cNvSpPr txBox="1"/>
      </cdr:nvSpPr>
      <cdr:spPr>
        <a:xfrm xmlns:a="http://schemas.openxmlformats.org/drawingml/2006/main">
          <a:off x="230453" y="257300"/>
          <a:ext cx="2251726" cy="22224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CA" sz="1000" b="1" dirty="0">
              <a:solidFill>
                <a:schemeClr val="tx1"/>
              </a:solidFill>
              <a:latin typeface="Arial" charset="0"/>
            </a:rPr>
            <a:t>HORIZON</a:t>
          </a:r>
        </a:p>
      </cdr:txBody>
    </cdr:sp>
  </cdr:relSizeAnchor>
</c:userShapes>
</file>

<file path=ppt/drawings/drawing2.xml><?xml version="1.0" encoding="utf-8"?>
<c:userShapes xmlns:c="http://schemas.openxmlformats.org/drawingml/2006/chart">
  <cdr:relSizeAnchor xmlns:cdr="http://schemas.openxmlformats.org/drawingml/2006/chartDrawing">
    <cdr:from>
      <cdr:x>0.24673</cdr:x>
      <cdr:y>0.46585</cdr:y>
    </cdr:from>
    <cdr:to>
      <cdr:x>0.40194</cdr:x>
      <cdr:y>0.53414</cdr:y>
    </cdr:to>
    <cdr:sp macro="" textlink="">
      <cdr:nvSpPr>
        <cdr:cNvPr id="2" name="TextBox 7"/>
        <cdr:cNvSpPr txBox="1"/>
      </cdr:nvSpPr>
      <cdr:spPr>
        <a:xfrm xmlns:a="http://schemas.openxmlformats.org/drawingml/2006/main">
          <a:off x="2137051" y="2099566"/>
          <a:ext cx="1344336"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xmlns:a="http://schemas.openxmlformats.org/drawingml/2006/main">
          <a:r>
            <a:rPr lang="en-CA" sz="1500" i="1" dirty="0">
              <a:solidFill>
                <a:schemeClr val="tx1"/>
              </a:solidFill>
            </a:rPr>
            <a:t>P</a:t>
          </a:r>
          <a:r>
            <a:rPr lang="en-CA" sz="1500" dirty="0">
              <a:solidFill>
                <a:schemeClr val="tx1"/>
              </a:solidFill>
            </a:rPr>
            <a:t> = 0.015</a:t>
          </a:r>
        </a:p>
      </cdr:txBody>
    </cdr:sp>
  </cdr:relSizeAnchor>
  <cdr:relSizeAnchor xmlns:cdr="http://schemas.openxmlformats.org/drawingml/2006/chartDrawing">
    <cdr:from>
      <cdr:x>0.53482</cdr:x>
      <cdr:y>0</cdr:y>
    </cdr:from>
    <cdr:to>
      <cdr:x>0.69028</cdr:x>
      <cdr:y>0.0683</cdr:y>
    </cdr:to>
    <cdr:sp macro="" textlink="">
      <cdr:nvSpPr>
        <cdr:cNvPr id="5" name="TextBox 7"/>
        <cdr:cNvSpPr txBox="1"/>
      </cdr:nvSpPr>
      <cdr:spPr>
        <a:xfrm xmlns:a="http://schemas.openxmlformats.org/drawingml/2006/main">
          <a:off x="4632325" y="0"/>
          <a:ext cx="1346501" cy="30782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xmlns:a="http://schemas.openxmlformats.org/drawingml/2006/main">
          <a:r>
            <a:rPr lang="en-CA" sz="1500" i="1" dirty="0"/>
            <a:t>P</a:t>
          </a:r>
          <a:r>
            <a:rPr lang="en-CA" sz="1500" dirty="0"/>
            <a:t> &lt; 0.001</a:t>
          </a:r>
        </a:p>
      </cdr:txBody>
    </cdr:sp>
  </cdr:relSizeAnchor>
  <cdr:relSizeAnchor xmlns:cdr="http://schemas.openxmlformats.org/drawingml/2006/chartDrawing">
    <cdr:from>
      <cdr:x>0.69431</cdr:x>
      <cdr:y>0.29003</cdr:y>
    </cdr:from>
    <cdr:to>
      <cdr:x>0.80948</cdr:x>
      <cdr:y>0.36174</cdr:y>
    </cdr:to>
    <cdr:sp macro="" textlink="">
      <cdr:nvSpPr>
        <cdr:cNvPr id="7" name="TextBox 7"/>
        <cdr:cNvSpPr txBox="1"/>
      </cdr:nvSpPr>
      <cdr:spPr>
        <a:xfrm xmlns:a="http://schemas.openxmlformats.org/drawingml/2006/main">
          <a:off x="6013707" y="1307150"/>
          <a:ext cx="997511" cy="3231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xmlns:a="http://schemas.openxmlformats.org/drawingml/2006/main">
          <a:r>
            <a:rPr lang="en-CA" sz="1500" i="1" dirty="0"/>
            <a:t>P</a:t>
          </a:r>
          <a:r>
            <a:rPr lang="en-CA" sz="1500" dirty="0"/>
            <a:t> = 0.03</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4C8C3C-9C6D-429E-B883-3DC34A3EE118}" type="datetimeFigureOut">
              <a:rPr lang="en-CA" smtClean="0">
                <a:latin typeface="Arial" charset="0"/>
              </a:rPr>
              <a:t>2018-11-28</a:t>
            </a:fld>
            <a:endParaRPr lang="en-CA"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2B4AD0-8DBF-4723-A279-DED20A6395F6}" type="slidenum">
              <a:rPr lang="en-CA" smtClean="0">
                <a:latin typeface="Arial" charset="0"/>
              </a:rPr>
              <a:t>‹#›</a:t>
            </a:fld>
            <a:endParaRPr lang="en-CA" dirty="0">
              <a:latin typeface="Arial" charset="0"/>
            </a:endParaRPr>
          </a:p>
        </p:txBody>
      </p:sp>
    </p:spTree>
    <p:extLst>
      <p:ext uri="{BB962C8B-B14F-4D97-AF65-F5344CB8AC3E}">
        <p14:creationId xmlns:p14="http://schemas.microsoft.com/office/powerpoint/2010/main" val="3631368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charset="0"/>
              </a:defRPr>
            </a:lvl1pPr>
          </a:lstStyle>
          <a:p>
            <a:fld id="{EE56A0F5-31A8-42B1-B252-5CE1751DE8DD}" type="datetimeFigureOut">
              <a:rPr lang="en-US" smtClean="0"/>
              <a:pPr/>
              <a:t>11/28/2018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charset="0"/>
              </a:defRPr>
            </a:lvl1pPr>
          </a:lstStyle>
          <a:p>
            <a:fld id="{7862EB8A-0FCD-4DFE-B344-BFD5405639CF}" type="slidenum">
              <a:rPr lang="en-US" smtClean="0"/>
              <a:pPr/>
              <a:t>‹#›</a:t>
            </a:fld>
            <a:endParaRPr lang="en-US" dirty="0"/>
          </a:p>
        </p:txBody>
      </p:sp>
    </p:spTree>
    <p:extLst>
      <p:ext uri="{BB962C8B-B14F-4D97-AF65-F5344CB8AC3E}">
        <p14:creationId xmlns:p14="http://schemas.microsoft.com/office/powerpoint/2010/main" val="300859827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www.cag-acg.org/uploads/position/cag_position_ppi_hip_fracture_2013_rev.pdf"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solidFill>
                <a:srgbClr val="000000"/>
              </a:solidFill>
            </a:endParaRPr>
          </a:p>
        </p:txBody>
      </p:sp>
    </p:spTree>
    <p:extLst>
      <p:ext uri="{BB962C8B-B14F-4D97-AF65-F5344CB8AC3E}">
        <p14:creationId xmlns:p14="http://schemas.microsoft.com/office/powerpoint/2010/main" val="2840256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wrap="square" numCol="1" anchor="t" anchorCtr="0" compatLnSpc="1">
            <a:prstTxWarp prst="textNoShape">
              <a:avLst/>
            </a:prstTxWarp>
            <a:normAutofit fontScale="77500" lnSpcReduction="20000"/>
          </a:bodyPr>
          <a:lstStyle/>
          <a:p>
            <a:pPr marL="278685" indent="-289775" defTabSz="927282">
              <a:lnSpc>
                <a:spcPct val="80000"/>
              </a:lnSpc>
              <a:spcBef>
                <a:spcPct val="0"/>
              </a:spcBef>
              <a:defRPr/>
            </a:pPr>
            <a:r>
              <a:rPr lang="en-US" b="1" dirty="0">
                <a:solidFill>
                  <a:srgbClr val="000000"/>
                </a:solidFill>
              </a:rPr>
              <a:t>Key Points</a:t>
            </a:r>
          </a:p>
          <a:p>
            <a:pPr marL="278685" indent="-289775" defTabSz="927282">
              <a:lnSpc>
                <a:spcPct val="80000"/>
              </a:lnSpc>
              <a:spcBef>
                <a:spcPct val="0"/>
              </a:spcBef>
              <a:defRPr/>
            </a:pPr>
            <a:endParaRPr lang="en-US" dirty="0">
              <a:solidFill>
                <a:srgbClr val="000000"/>
              </a:solidFill>
            </a:endParaRPr>
          </a:p>
          <a:p>
            <a:pPr marL="278685" indent="-289775" defTabSz="927282">
              <a:lnSpc>
                <a:spcPct val="80000"/>
              </a:lnSpc>
              <a:spcBef>
                <a:spcPct val="0"/>
              </a:spcBef>
              <a:defRPr/>
            </a:pPr>
            <a:r>
              <a:rPr lang="en-US" dirty="0">
                <a:solidFill>
                  <a:srgbClr val="000000"/>
                </a:solidFill>
              </a:rPr>
              <a:t>Indications for measuring Bone</a:t>
            </a:r>
            <a:r>
              <a:rPr lang="en-US" baseline="0" dirty="0">
                <a:solidFill>
                  <a:srgbClr val="000000"/>
                </a:solidFill>
              </a:rPr>
              <a:t> Mineral Density (BMD):</a:t>
            </a:r>
          </a:p>
          <a:p>
            <a:pPr marL="278685" indent="-289775" defTabSz="927282">
              <a:lnSpc>
                <a:spcPct val="80000"/>
              </a:lnSpc>
              <a:spcBef>
                <a:spcPct val="0"/>
              </a:spcBef>
              <a:defRPr/>
            </a:pPr>
            <a:endParaRPr lang="en-US" baseline="0" dirty="0">
              <a:solidFill>
                <a:srgbClr val="000000"/>
              </a:solidFill>
            </a:endParaRPr>
          </a:p>
          <a:p>
            <a:pPr marL="278685" indent="-289775" defTabSz="927282">
              <a:lnSpc>
                <a:spcPct val="80000"/>
              </a:lnSpc>
              <a:spcBef>
                <a:spcPct val="0"/>
              </a:spcBef>
              <a:buFont typeface="Arial" pitchFamily="34" charset="0"/>
              <a:buChar char="•"/>
              <a:defRPr/>
            </a:pPr>
            <a:r>
              <a:rPr lang="en-US" baseline="0" dirty="0">
                <a:solidFill>
                  <a:srgbClr val="000000"/>
                </a:solidFill>
              </a:rPr>
              <a:t>Aged </a:t>
            </a:r>
            <a:r>
              <a:rPr lang="en-US" baseline="0" dirty="0">
                <a:solidFill>
                  <a:srgbClr val="000000"/>
                </a:solidFill>
                <a:cs typeface="Arial" charset="0"/>
              </a:rPr>
              <a:t>≥65 years</a:t>
            </a:r>
          </a:p>
          <a:p>
            <a:pPr marL="753416" lvl="1" indent="-289775" defTabSz="927282">
              <a:lnSpc>
                <a:spcPct val="80000"/>
              </a:lnSpc>
              <a:spcBef>
                <a:spcPct val="0"/>
              </a:spcBef>
              <a:buFont typeface="Arial" pitchFamily="34" charset="0"/>
              <a:buChar char="•"/>
              <a:defRPr/>
            </a:pPr>
            <a:r>
              <a:rPr lang="en-US" baseline="0" dirty="0">
                <a:solidFill>
                  <a:srgbClr val="000000"/>
                </a:solidFill>
                <a:cs typeface="Arial" charset="0"/>
              </a:rPr>
              <a:t>Everyone</a:t>
            </a:r>
          </a:p>
          <a:p>
            <a:pPr marL="753416" lvl="1" indent="-289775" defTabSz="927282">
              <a:lnSpc>
                <a:spcPct val="80000"/>
              </a:lnSpc>
              <a:spcBef>
                <a:spcPct val="0"/>
              </a:spcBef>
              <a:defRPr/>
            </a:pPr>
            <a:endParaRPr lang="en-US" baseline="0" dirty="0">
              <a:solidFill>
                <a:srgbClr val="000000"/>
              </a:solidFill>
              <a:cs typeface="Arial" charset="0"/>
            </a:endParaRPr>
          </a:p>
          <a:p>
            <a:pPr marL="278685" indent="-289775" defTabSz="927282">
              <a:lnSpc>
                <a:spcPct val="80000"/>
              </a:lnSpc>
              <a:spcBef>
                <a:spcPct val="0"/>
              </a:spcBef>
              <a:buFont typeface="Arial" pitchFamily="34" charset="0"/>
              <a:buChar char="•"/>
              <a:defRPr/>
            </a:pPr>
            <a:r>
              <a:rPr lang="en-US" baseline="0" dirty="0">
                <a:solidFill>
                  <a:srgbClr val="000000"/>
                </a:solidFill>
                <a:cs typeface="Arial" charset="0"/>
              </a:rPr>
              <a:t>Aged 50-64 years</a:t>
            </a:r>
          </a:p>
          <a:p>
            <a:pPr marL="753416" lvl="1" indent="-289775" defTabSz="927282">
              <a:lnSpc>
                <a:spcPct val="80000"/>
              </a:lnSpc>
              <a:spcBef>
                <a:spcPct val="0"/>
              </a:spcBef>
              <a:buFont typeface="Arial" pitchFamily="34" charset="0"/>
              <a:buChar char="•"/>
              <a:defRPr/>
            </a:pPr>
            <a:r>
              <a:rPr lang="en-US" baseline="0" dirty="0">
                <a:solidFill>
                  <a:srgbClr val="000000"/>
                </a:solidFill>
                <a:cs typeface="Arial" charset="0"/>
              </a:rPr>
              <a:t>Clinical risk factors for fracture (menopausal women, men age 50-64 years)</a:t>
            </a:r>
          </a:p>
          <a:p>
            <a:pPr marL="1228148" lvl="2" indent="-289775" defTabSz="927282">
              <a:lnSpc>
                <a:spcPct val="80000"/>
              </a:lnSpc>
              <a:spcBef>
                <a:spcPct val="0"/>
              </a:spcBef>
              <a:buFont typeface="Arial" pitchFamily="34" charset="0"/>
              <a:buChar char="•"/>
              <a:defRPr/>
            </a:pPr>
            <a:r>
              <a:rPr lang="en-US" baseline="0" dirty="0">
                <a:solidFill>
                  <a:srgbClr val="000000"/>
                </a:solidFill>
                <a:cs typeface="Arial" charset="0"/>
              </a:rPr>
              <a:t>Fragility fracture after age 40 yr</a:t>
            </a:r>
          </a:p>
          <a:p>
            <a:pPr marL="1228148" lvl="2" indent="-289775" defTabSz="927282">
              <a:lnSpc>
                <a:spcPct val="80000"/>
              </a:lnSpc>
              <a:spcBef>
                <a:spcPct val="0"/>
              </a:spcBef>
              <a:buFont typeface="Arial" pitchFamily="34" charset="0"/>
              <a:buChar char="•"/>
              <a:defRPr/>
            </a:pPr>
            <a:r>
              <a:rPr lang="en-US" baseline="0" dirty="0">
                <a:solidFill>
                  <a:srgbClr val="000000"/>
                </a:solidFill>
                <a:cs typeface="Arial" charset="0"/>
              </a:rPr>
              <a:t>Prolonged use of glucocorticoids (at least 3 months cumulative therapy in the previous year at a prednisone-equivalent dose ≥7.5mg daily)</a:t>
            </a:r>
          </a:p>
          <a:p>
            <a:pPr marL="1228148" lvl="2" indent="-289775" defTabSz="927282">
              <a:lnSpc>
                <a:spcPct val="80000"/>
              </a:lnSpc>
              <a:spcBef>
                <a:spcPct val="0"/>
              </a:spcBef>
              <a:buFont typeface="Arial" pitchFamily="34" charset="0"/>
              <a:buChar char="•"/>
              <a:defRPr/>
            </a:pPr>
            <a:r>
              <a:rPr lang="en-US" baseline="0" dirty="0">
                <a:solidFill>
                  <a:srgbClr val="000000"/>
                </a:solidFill>
                <a:cs typeface="Arial" charset="0"/>
              </a:rPr>
              <a:t>Use of other high-risk medications (ie. aromatase inhibitors for breast cancer or androgen deprivation therapy for prostate cancer)</a:t>
            </a:r>
          </a:p>
          <a:p>
            <a:pPr marL="1228148" lvl="2" indent="-289775" defTabSz="927282">
              <a:lnSpc>
                <a:spcPct val="80000"/>
              </a:lnSpc>
              <a:spcBef>
                <a:spcPct val="0"/>
              </a:spcBef>
              <a:buFont typeface="Arial" pitchFamily="34" charset="0"/>
              <a:buChar char="•"/>
              <a:defRPr/>
            </a:pPr>
            <a:r>
              <a:rPr lang="en-US" baseline="0" dirty="0">
                <a:solidFill>
                  <a:srgbClr val="000000"/>
                </a:solidFill>
                <a:cs typeface="Arial" charset="0"/>
              </a:rPr>
              <a:t>Parental hip fracture</a:t>
            </a:r>
          </a:p>
          <a:p>
            <a:pPr marL="1228148" lvl="2" indent="-289775" defTabSz="927282">
              <a:lnSpc>
                <a:spcPct val="80000"/>
              </a:lnSpc>
              <a:spcBef>
                <a:spcPct val="0"/>
              </a:spcBef>
              <a:buFont typeface="Arial" pitchFamily="34" charset="0"/>
              <a:buChar char="•"/>
              <a:defRPr/>
            </a:pPr>
            <a:r>
              <a:rPr lang="en-US" baseline="0" dirty="0">
                <a:solidFill>
                  <a:srgbClr val="000000"/>
                </a:solidFill>
                <a:cs typeface="Arial" charset="0"/>
              </a:rPr>
              <a:t>Vertebral fracture or osteopenia identified on radiography</a:t>
            </a:r>
          </a:p>
          <a:p>
            <a:pPr marL="1228148" lvl="2" indent="-289775" defTabSz="927282">
              <a:lnSpc>
                <a:spcPct val="80000"/>
              </a:lnSpc>
              <a:spcBef>
                <a:spcPct val="0"/>
              </a:spcBef>
              <a:buFont typeface="Arial" pitchFamily="34" charset="0"/>
              <a:buChar char="•"/>
              <a:defRPr/>
            </a:pPr>
            <a:r>
              <a:rPr lang="en-US" baseline="0" dirty="0">
                <a:solidFill>
                  <a:srgbClr val="000000"/>
                </a:solidFill>
                <a:cs typeface="Arial" charset="0"/>
              </a:rPr>
              <a:t>Current smoking</a:t>
            </a:r>
          </a:p>
          <a:p>
            <a:pPr marL="1228148" lvl="2" indent="-289775" defTabSz="927282">
              <a:lnSpc>
                <a:spcPct val="80000"/>
              </a:lnSpc>
              <a:spcBef>
                <a:spcPct val="0"/>
              </a:spcBef>
              <a:buFont typeface="Arial" pitchFamily="34" charset="0"/>
              <a:buChar char="•"/>
              <a:defRPr/>
            </a:pPr>
            <a:r>
              <a:rPr lang="en-US" baseline="0" dirty="0">
                <a:solidFill>
                  <a:srgbClr val="000000"/>
                </a:solidFill>
                <a:cs typeface="Arial" charset="0"/>
              </a:rPr>
              <a:t>High alcohol intake </a:t>
            </a:r>
            <a:r>
              <a:rPr lang="en-US" dirty="0">
                <a:solidFill>
                  <a:srgbClr val="000000"/>
                </a:solidFill>
              </a:rPr>
              <a:t>(≥3 units/day)</a:t>
            </a:r>
            <a:endParaRPr lang="en-US" baseline="0" dirty="0">
              <a:solidFill>
                <a:srgbClr val="000000"/>
              </a:solidFill>
              <a:cs typeface="Arial" charset="0"/>
            </a:endParaRPr>
          </a:p>
          <a:p>
            <a:pPr marL="1228148" lvl="2" indent="-289775" defTabSz="927282">
              <a:lnSpc>
                <a:spcPct val="80000"/>
              </a:lnSpc>
              <a:spcBef>
                <a:spcPct val="0"/>
              </a:spcBef>
              <a:buFont typeface="Arial" pitchFamily="34" charset="0"/>
              <a:buChar char="•"/>
              <a:defRPr/>
            </a:pPr>
            <a:r>
              <a:rPr lang="en-US" baseline="0" dirty="0">
                <a:solidFill>
                  <a:srgbClr val="000000"/>
                </a:solidFill>
                <a:cs typeface="Arial" charset="0"/>
              </a:rPr>
              <a:t>Low body weight (&lt;60kg) or major weight loss (&gt;10% of body weight at age 25 yr)</a:t>
            </a:r>
          </a:p>
          <a:p>
            <a:pPr marL="1228148" lvl="2" indent="-289775" defTabSz="927282">
              <a:lnSpc>
                <a:spcPct val="80000"/>
              </a:lnSpc>
              <a:spcBef>
                <a:spcPct val="0"/>
              </a:spcBef>
              <a:buFont typeface="Arial" pitchFamily="34" charset="0"/>
              <a:buChar char="•"/>
              <a:defRPr/>
            </a:pPr>
            <a:r>
              <a:rPr lang="en-US" baseline="0" dirty="0">
                <a:solidFill>
                  <a:srgbClr val="000000"/>
                </a:solidFill>
                <a:cs typeface="Arial" charset="0"/>
              </a:rPr>
              <a:t>Rheumatoid arthritis</a:t>
            </a:r>
          </a:p>
          <a:p>
            <a:pPr marL="1228148" lvl="2" indent="-289775" defTabSz="927282">
              <a:lnSpc>
                <a:spcPct val="80000"/>
              </a:lnSpc>
              <a:spcBef>
                <a:spcPct val="0"/>
              </a:spcBef>
              <a:buFont typeface="Arial" pitchFamily="34" charset="0"/>
              <a:buChar char="•"/>
              <a:defRPr/>
            </a:pPr>
            <a:r>
              <a:rPr lang="en-US" baseline="0" dirty="0">
                <a:solidFill>
                  <a:srgbClr val="000000"/>
                </a:solidFill>
                <a:cs typeface="Arial" charset="0"/>
              </a:rPr>
              <a:t>Other disorders strongly associated with osteoporosis include: primary hyperparathyroidism, type 1 diabetes, osteogenesis imperfecta, uncontrolled hyperthyroidism, hypogonadism or premature menopause (&lt; 45 years, ), Cushing’s disease, chronic malnutrition or malabsorption, chronic liver disease, COPD and chronic inflammatory conditions (e.g. Inflammatory bowel disease)</a:t>
            </a:r>
          </a:p>
          <a:p>
            <a:pPr marL="1228148" lvl="2" indent="-289775" defTabSz="927282">
              <a:lnSpc>
                <a:spcPct val="80000"/>
              </a:lnSpc>
              <a:spcBef>
                <a:spcPct val="0"/>
              </a:spcBef>
              <a:buFont typeface="Arial" pitchFamily="34" charset="0"/>
              <a:buChar char="•"/>
              <a:defRPr/>
            </a:pPr>
            <a:endParaRPr lang="en-US" baseline="0" dirty="0">
              <a:solidFill>
                <a:srgbClr val="000000"/>
              </a:solidFill>
              <a:cs typeface="Arial" charset="0"/>
            </a:endParaRPr>
          </a:p>
          <a:p>
            <a:pPr marL="278685" indent="-289775" defTabSz="927282">
              <a:lnSpc>
                <a:spcPct val="80000"/>
              </a:lnSpc>
              <a:spcBef>
                <a:spcPct val="0"/>
              </a:spcBef>
              <a:buFont typeface="Arial" pitchFamily="34" charset="0"/>
              <a:buChar char="•"/>
              <a:defRPr/>
            </a:pPr>
            <a:r>
              <a:rPr lang="en-US" baseline="0" dirty="0">
                <a:solidFill>
                  <a:srgbClr val="000000"/>
                </a:solidFill>
                <a:cs typeface="Arial" charset="0"/>
              </a:rPr>
              <a:t>Aged &lt;50 years</a:t>
            </a:r>
          </a:p>
          <a:p>
            <a:pPr marL="753416" lvl="1" indent="-289775" defTabSz="927282">
              <a:lnSpc>
                <a:spcPct val="80000"/>
              </a:lnSpc>
              <a:spcBef>
                <a:spcPct val="0"/>
              </a:spcBef>
              <a:buFont typeface="Arial" pitchFamily="34" charset="0"/>
              <a:buChar char="•"/>
              <a:defRPr/>
            </a:pPr>
            <a:r>
              <a:rPr lang="en-US" baseline="0" dirty="0">
                <a:solidFill>
                  <a:srgbClr val="000000"/>
                </a:solidFill>
                <a:cs typeface="Arial" charset="0"/>
              </a:rPr>
              <a:t>Fragility fracture</a:t>
            </a:r>
          </a:p>
          <a:p>
            <a:pPr marL="753416" lvl="1" indent="-289775" defTabSz="927282">
              <a:lnSpc>
                <a:spcPct val="80000"/>
              </a:lnSpc>
              <a:spcBef>
                <a:spcPct val="0"/>
              </a:spcBef>
              <a:buFont typeface="Arial" pitchFamily="34" charset="0"/>
              <a:buChar char="•"/>
              <a:defRPr/>
            </a:pPr>
            <a:r>
              <a:rPr lang="en-US" baseline="0" dirty="0">
                <a:solidFill>
                  <a:srgbClr val="000000"/>
                </a:solidFill>
                <a:cs typeface="Arial" charset="0"/>
              </a:rPr>
              <a:t>Prolonged use of glucocorticoids (at least 3 months cumulative therapy in the previous year at a prednisone-equivalent dose ≥7.5mg daily)</a:t>
            </a:r>
          </a:p>
          <a:p>
            <a:pPr marL="753416" lvl="1" indent="-289775" defTabSz="927282">
              <a:lnSpc>
                <a:spcPct val="80000"/>
              </a:lnSpc>
              <a:spcBef>
                <a:spcPct val="0"/>
              </a:spcBef>
              <a:buFont typeface="Arial" pitchFamily="34" charset="0"/>
              <a:buChar char="•"/>
              <a:defRPr/>
            </a:pPr>
            <a:r>
              <a:rPr lang="en-US" baseline="0" dirty="0">
                <a:solidFill>
                  <a:srgbClr val="000000"/>
                </a:solidFill>
                <a:cs typeface="Arial" charset="0"/>
              </a:rPr>
              <a:t>Use of other high-risk medications (ie. aromatase inhibitors for breast cancer or androgen deprivation therapy for prostate cancer)</a:t>
            </a:r>
          </a:p>
          <a:p>
            <a:pPr marL="753416" lvl="1" indent="-289775" defTabSz="927282">
              <a:lnSpc>
                <a:spcPct val="80000"/>
              </a:lnSpc>
              <a:spcBef>
                <a:spcPct val="0"/>
              </a:spcBef>
              <a:buFont typeface="Arial" pitchFamily="34" charset="0"/>
              <a:buChar char="•"/>
              <a:defRPr/>
            </a:pPr>
            <a:r>
              <a:rPr lang="en-US" dirty="0">
                <a:solidFill>
                  <a:srgbClr val="000000"/>
                </a:solidFill>
              </a:rPr>
              <a:t>Hypogonadism or premature menopause (age &lt;45 yr)</a:t>
            </a:r>
          </a:p>
          <a:p>
            <a:pPr marL="753416" lvl="1" indent="-289775" defTabSz="927282">
              <a:lnSpc>
                <a:spcPct val="80000"/>
              </a:lnSpc>
              <a:spcBef>
                <a:spcPct val="0"/>
              </a:spcBef>
              <a:buFont typeface="Arial" pitchFamily="34" charset="0"/>
              <a:buChar char="•"/>
              <a:defRPr/>
            </a:pPr>
            <a:r>
              <a:rPr lang="en-US" dirty="0">
                <a:solidFill>
                  <a:srgbClr val="000000"/>
                </a:solidFill>
              </a:rPr>
              <a:t>Malabsorption syndrome</a:t>
            </a:r>
          </a:p>
          <a:p>
            <a:pPr marL="753416" lvl="1" indent="-289775" defTabSz="927282">
              <a:lnSpc>
                <a:spcPct val="80000"/>
              </a:lnSpc>
              <a:spcBef>
                <a:spcPct val="0"/>
              </a:spcBef>
              <a:buFont typeface="Arial" pitchFamily="34" charset="0"/>
              <a:buChar char="•"/>
              <a:defRPr/>
            </a:pPr>
            <a:r>
              <a:rPr lang="en-US" dirty="0">
                <a:solidFill>
                  <a:srgbClr val="000000"/>
                </a:solidFill>
              </a:rPr>
              <a:t>Primary hyperthyroidism</a:t>
            </a:r>
          </a:p>
          <a:p>
            <a:pPr marL="753416" lvl="1" indent="-289775" defTabSz="927282">
              <a:lnSpc>
                <a:spcPct val="80000"/>
              </a:lnSpc>
              <a:spcBef>
                <a:spcPct val="0"/>
              </a:spcBef>
              <a:buFont typeface="Arial" pitchFamily="34" charset="0"/>
              <a:buChar char="•"/>
              <a:defRPr/>
            </a:pPr>
            <a:r>
              <a:rPr lang="en-US" dirty="0">
                <a:solidFill>
                  <a:srgbClr val="000000"/>
                </a:solidFill>
              </a:rPr>
              <a:t>Other disorders strongly associated with rapid bone loss and/or fracture</a:t>
            </a:r>
          </a:p>
          <a:p>
            <a:pPr marL="278685" indent="-289775" defTabSz="927282">
              <a:lnSpc>
                <a:spcPct val="80000"/>
              </a:lnSpc>
              <a:spcBef>
                <a:spcPct val="0"/>
              </a:spcBef>
              <a:defRPr/>
            </a:pPr>
            <a:endParaRPr lang="en-US" dirty="0">
              <a:solidFill>
                <a:srgbClr val="000000"/>
              </a:solidFill>
            </a:endParaRPr>
          </a:p>
          <a:p>
            <a:pPr defTabSz="927282">
              <a:spcBef>
                <a:spcPct val="0"/>
              </a:spcBef>
              <a:defRPr/>
            </a:pPr>
            <a:r>
              <a:rPr lang="en-US" dirty="0">
                <a:solidFill>
                  <a:srgbClr val="000000"/>
                </a:solidFill>
              </a:rPr>
              <a:t>Perform additional biochemical testing to rule out secondary causes of osteoporosis in selected patients.</a:t>
            </a:r>
          </a:p>
          <a:p>
            <a:pPr defTabSz="927282">
              <a:spcBef>
                <a:spcPct val="0"/>
              </a:spcBef>
              <a:defRPr/>
            </a:pPr>
            <a:endParaRPr lang="en-US" dirty="0">
              <a:solidFill>
                <a:srgbClr val="000000"/>
              </a:solidFill>
            </a:endParaRPr>
          </a:p>
          <a:p>
            <a:pPr defTabSz="927282">
              <a:spcBef>
                <a:spcPct val="0"/>
              </a:spcBef>
              <a:defRPr/>
            </a:pPr>
            <a:r>
              <a:rPr lang="en-US" b="1" dirty="0">
                <a:solidFill>
                  <a:srgbClr val="000000"/>
                </a:solidFill>
              </a:rPr>
              <a:t>Reference:</a:t>
            </a:r>
          </a:p>
          <a:p>
            <a:pPr defTabSz="927282">
              <a:spcBef>
                <a:spcPct val="0"/>
              </a:spcBef>
              <a:defRPr/>
            </a:pPr>
            <a:r>
              <a:rPr lang="en-US" altLang="en-US" dirty="0">
                <a:latin typeface="Arial" pitchFamily="34" charset="0"/>
                <a:cs typeface="Arial" pitchFamily="34" charset="0"/>
              </a:rPr>
              <a:t>1. Papaioannou  A, et al</a:t>
            </a:r>
            <a:r>
              <a:rPr lang="en-US" altLang="en-US" i="1" dirty="0">
                <a:latin typeface="Arial" pitchFamily="34" charset="0"/>
                <a:cs typeface="Arial" pitchFamily="34" charset="0"/>
              </a:rPr>
              <a:t> </a:t>
            </a:r>
            <a:r>
              <a:rPr lang="en-US" altLang="en-US" dirty="0">
                <a:latin typeface="Arial" pitchFamily="34" charset="0"/>
                <a:cs typeface="Arial" pitchFamily="34" charset="0"/>
              </a:rPr>
              <a:t>CMAJ</a:t>
            </a:r>
            <a:r>
              <a:rPr lang="en-US" altLang="en-US" i="1" dirty="0">
                <a:latin typeface="Arial" pitchFamily="34" charset="0"/>
                <a:cs typeface="Arial" pitchFamily="34" charset="0"/>
              </a:rPr>
              <a:t> </a:t>
            </a:r>
            <a:r>
              <a:rPr lang="en-US" altLang="en-US" dirty="0">
                <a:latin typeface="Arial" pitchFamily="34" charset="0"/>
                <a:cs typeface="Arial" pitchFamily="34" charset="0"/>
              </a:rPr>
              <a:t>2010;182:1864-1873. 2. Steering Group Communications Feb 9</a:t>
            </a:r>
            <a:r>
              <a:rPr lang="en-US" altLang="en-US" baseline="30000" dirty="0">
                <a:latin typeface="Arial" pitchFamily="34" charset="0"/>
                <a:cs typeface="Arial" pitchFamily="34" charset="0"/>
              </a:rPr>
              <a:t>th</a:t>
            </a:r>
            <a:r>
              <a:rPr lang="en-US" altLang="en-US" dirty="0">
                <a:latin typeface="Arial" pitchFamily="34" charset="0"/>
                <a:cs typeface="Arial" pitchFamily="34" charset="0"/>
              </a:rPr>
              <a:t> 2012.</a:t>
            </a:r>
          </a:p>
          <a:p>
            <a:pPr defTabSz="927282">
              <a:spcBef>
                <a:spcPct val="0"/>
              </a:spcBef>
              <a:defRPr/>
            </a:pPr>
            <a:endParaRPr lang="en-US" b="1" dirty="0">
              <a:solidFill>
                <a:srgbClr val="000000"/>
              </a:solidFill>
            </a:endParaRPr>
          </a:p>
          <a:p>
            <a:pPr defTabSz="927282">
              <a:spcBef>
                <a:spcPct val="0"/>
              </a:spcBef>
              <a:defRPr/>
            </a:pPr>
            <a:endParaRPr lang="en-US" b="1" dirty="0">
              <a:solidFill>
                <a:srgbClr val="000000"/>
              </a:solidFill>
            </a:endParaRPr>
          </a:p>
          <a:p>
            <a:pPr eaLnBrk="1" hangingPunct="1">
              <a:spcBef>
                <a:spcPct val="0"/>
              </a:spcBef>
            </a:pPr>
            <a:endParaRPr lang="en-CA" dirty="0"/>
          </a:p>
        </p:txBody>
      </p:sp>
      <p:sp>
        <p:nvSpPr>
          <p:cNvPr id="757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E9FE50-2675-4DF3-BD43-0D3A54285200}"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632156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marL="233232" indent="-233232">
              <a:spcBef>
                <a:spcPts val="404"/>
              </a:spcBef>
              <a:defRPr/>
            </a:pPr>
            <a:r>
              <a:rPr lang="en-US" sz="1100" dirty="0">
                <a:latin typeface="Arial" pitchFamily="34" charset="0"/>
                <a:ea typeface="Arial" charset="0"/>
                <a:cs typeface="Arial" charset="0"/>
              </a:rPr>
              <a:t>Key Points:</a:t>
            </a:r>
          </a:p>
          <a:p>
            <a:pPr marL="233232" indent="-233232">
              <a:spcBef>
                <a:spcPts val="404"/>
              </a:spcBef>
              <a:buFont typeface="Arial" pitchFamily="34" charset="0"/>
              <a:buChar char="•"/>
              <a:defRPr/>
            </a:pPr>
            <a:r>
              <a:rPr lang="en-US" sz="1100" dirty="0">
                <a:latin typeface="Arial" pitchFamily="34" charset="0"/>
                <a:ea typeface="Arial" charset="0"/>
                <a:cs typeface="Arial" charset="0"/>
              </a:rPr>
              <a:t>Osteoporosis Canada provides a Guidelines Tool which includes:</a:t>
            </a:r>
          </a:p>
          <a:p>
            <a:pPr marL="466531" lvl="1" indent="-233232">
              <a:buFont typeface="Wingdings" pitchFamily="2" charset="2"/>
              <a:buChar char="ü"/>
              <a:defRPr/>
            </a:pPr>
            <a:r>
              <a:rPr lang="en-US" sz="1100" dirty="0">
                <a:latin typeface="Arial" pitchFamily="34" charset="0"/>
                <a:ea typeface="Arial" charset="0"/>
              </a:rPr>
              <a:t>A calculator for assessing the 10-year Fracture</a:t>
            </a:r>
          </a:p>
          <a:p>
            <a:pPr marL="466531" lvl="1" indent="-233232">
              <a:buFont typeface="Wingdings" pitchFamily="2" charset="2"/>
              <a:buChar char="ü"/>
              <a:defRPr/>
            </a:pPr>
            <a:r>
              <a:rPr lang="en-US" sz="1100" dirty="0">
                <a:latin typeface="Arial" pitchFamily="34" charset="0"/>
                <a:ea typeface="Arial" charset="0"/>
              </a:rPr>
              <a:t>2010 Guidelines (Summary and Full-text)</a:t>
            </a:r>
          </a:p>
          <a:p>
            <a:pPr marL="466531" lvl="1" indent="-233232">
              <a:buFont typeface="Wingdings" pitchFamily="2" charset="2"/>
              <a:buChar char="ü"/>
              <a:defRPr/>
            </a:pPr>
            <a:r>
              <a:rPr lang="en-US" sz="1100" dirty="0">
                <a:latin typeface="Arial" pitchFamily="34" charset="0"/>
                <a:ea typeface="Arial" charset="0"/>
              </a:rPr>
              <a:t>Summary of lab investigations/biochemical tests recommended for patients being assessed for osteoporosis</a:t>
            </a:r>
          </a:p>
          <a:p>
            <a:pPr marL="466531" lvl="1" indent="-233232">
              <a:buFont typeface="Wingdings" pitchFamily="2" charset="2"/>
              <a:buChar char="ü"/>
              <a:defRPr/>
            </a:pPr>
            <a:r>
              <a:rPr lang="en-US" sz="1100" dirty="0">
                <a:latin typeface="Arial" pitchFamily="34" charset="0"/>
                <a:ea typeface="Arial" charset="0"/>
              </a:rPr>
              <a:t>Summary of factors warranting consideration of pharmacologic therapy</a:t>
            </a:r>
          </a:p>
          <a:p>
            <a:pPr marL="466531" lvl="1" indent="-233232">
              <a:buFont typeface="Wingdings" pitchFamily="2" charset="2"/>
              <a:buChar char="ü"/>
              <a:defRPr/>
            </a:pPr>
            <a:r>
              <a:rPr lang="en-US" sz="1100" dirty="0">
                <a:latin typeface="Arial" pitchFamily="34" charset="0"/>
                <a:ea typeface="Arial" charset="0"/>
              </a:rPr>
              <a:t>Therapeutic options (exercise, prevention of falls, calcium, vitamin D, pharmacologic therapy)</a:t>
            </a:r>
          </a:p>
          <a:p>
            <a:pPr marL="466531" lvl="1" indent="-233232">
              <a:buFont typeface="Wingdings" pitchFamily="2" charset="2"/>
              <a:buChar char="ü"/>
              <a:defRPr/>
            </a:pPr>
            <a:r>
              <a:rPr lang="en-US" sz="1100" dirty="0">
                <a:latin typeface="Arial" pitchFamily="34" charset="0"/>
                <a:ea typeface="Arial" charset="0"/>
              </a:rPr>
              <a:t>Reference summary of most important recommendations from 2010 Guidelines</a:t>
            </a:r>
          </a:p>
          <a:p>
            <a:pPr marL="466531" lvl="1" indent="-233232">
              <a:buFont typeface="Wingdings" pitchFamily="2" charset="2"/>
              <a:buChar char="ü"/>
              <a:defRPr/>
            </a:pPr>
            <a:endParaRPr lang="en-US" sz="1100" dirty="0">
              <a:latin typeface="Arial" pitchFamily="34" charset="0"/>
              <a:ea typeface="Arial" charset="0"/>
            </a:endParaRPr>
          </a:p>
          <a:p>
            <a:pPr marL="233232" indent="-233232">
              <a:spcBef>
                <a:spcPts val="404"/>
              </a:spcBef>
              <a:buFont typeface="Arial" pitchFamily="34" charset="0"/>
              <a:buChar char="•"/>
              <a:defRPr/>
            </a:pPr>
            <a:r>
              <a:rPr lang="en-US" sz="1100" dirty="0"/>
              <a:t>The FRAX tool is available online to calculate the ten year probability of fracture with BMD.  Treat patients at High Risk: &gt;20% risk for a major osteoporotic fracture or &gt;3% risk for a hip fracture.</a:t>
            </a:r>
            <a:endParaRPr lang="en-US" sz="1100" dirty="0">
              <a:latin typeface="Arial" pitchFamily="34" charset="0"/>
              <a:ea typeface="Arial" charset="0"/>
              <a:cs typeface="Arial" charset="0"/>
            </a:endParaRPr>
          </a:p>
          <a:p>
            <a:pPr marL="233232" indent="-233232">
              <a:spcBef>
                <a:spcPts val="404"/>
              </a:spcBef>
              <a:defRPr/>
            </a:pPr>
            <a:endParaRPr lang="en-US" dirty="0">
              <a:latin typeface="Arial" pitchFamily="34" charset="0"/>
              <a:ea typeface="Arial" charset="0"/>
              <a:cs typeface="Arial" charset="0"/>
            </a:endParaRPr>
          </a:p>
          <a:p>
            <a:pPr eaLnBrk="1" hangingPunct="1">
              <a:defRPr/>
            </a:pPr>
            <a:r>
              <a:rPr lang="en-US" sz="900" dirty="0">
                <a:latin typeface="Arial" pitchFamily="34" charset="0"/>
                <a:ea typeface="Arial" charset="0"/>
                <a:cs typeface="Arial" charset="0"/>
              </a:rPr>
              <a:t>References:</a:t>
            </a:r>
          </a:p>
          <a:p>
            <a:pPr marL="404918" lvl="1" indent="-171686">
              <a:buFontTx/>
              <a:buAutoNum type="arabicPeriod"/>
              <a:defRPr/>
            </a:pPr>
            <a:r>
              <a:rPr lang="en-CA" sz="900" dirty="0"/>
              <a:t>OC Guidelines tool available at: http://www.osteoporosis.ca/multimedia/FractureRiskTool/index.html#/Home</a:t>
            </a:r>
          </a:p>
          <a:p>
            <a:pPr marL="404918" lvl="1" indent="-171686">
              <a:buFontTx/>
              <a:buAutoNum type="arabicPeriod"/>
              <a:defRPr/>
            </a:pPr>
            <a:r>
              <a:rPr lang="en-CA" sz="900" dirty="0"/>
              <a:t>FRAX</a:t>
            </a:r>
            <a:r>
              <a:rPr lang="en-CA" sz="900" baseline="30000" dirty="0"/>
              <a:t>®</a:t>
            </a:r>
            <a:r>
              <a:rPr lang="en-CA" sz="900" dirty="0"/>
              <a:t> tool available at: http://www.shef.ac.uk/FRAX/tool.jsp</a:t>
            </a:r>
          </a:p>
          <a:p>
            <a:pPr marL="404918" lvl="1" indent="-171686" defTabSz="938669">
              <a:buFontTx/>
              <a:buAutoNum type="arabicPeriod"/>
              <a:defRPr/>
            </a:pPr>
            <a:r>
              <a:rPr lang="en-US" sz="800" dirty="0"/>
              <a:t>National Osteoporosis Foundation. Clinician’s guide to prevention and treatment of osteoporosis. 2008. National Osteoporosis Foundation website. Available at: www.nof.org/professionals/NOF_Clinicians_Guide.pdf. </a:t>
            </a:r>
            <a:endParaRPr lang="en-CA" sz="900" dirty="0"/>
          </a:p>
          <a:p>
            <a:pPr marL="404918" lvl="1" indent="-171686">
              <a:buFontTx/>
              <a:buAutoNum type="arabicPeriod"/>
              <a:defRPr/>
            </a:pPr>
            <a:endParaRPr lang="en-US" sz="900" dirty="0">
              <a:latin typeface="Arial" pitchFamily="34" charset="0"/>
              <a:ea typeface="Arial" charset="0"/>
            </a:endParaRPr>
          </a:p>
          <a:p>
            <a:pPr>
              <a:defRPr/>
            </a:pPr>
            <a:endParaRPr lang="en-US" dirty="0"/>
          </a:p>
        </p:txBody>
      </p:sp>
      <p:sp>
        <p:nvSpPr>
          <p:cNvPr id="158724" name="Slide Number Placeholder 3"/>
          <p:cNvSpPr>
            <a:spLocks noGrp="1"/>
          </p:cNvSpPr>
          <p:nvPr>
            <p:ph type="sldNum" sz="quarter" idx="5"/>
          </p:nvPr>
        </p:nvSpPr>
        <p:spPr>
          <a:noFill/>
        </p:spPr>
        <p:txBody>
          <a:bodyPr/>
          <a:lstStyle/>
          <a:p>
            <a:pPr marL="0" marR="0" lvl="0" indent="0" algn="r" defTabSz="919262" rtl="0" eaLnBrk="1" fontAlgn="auto" latinLnBrk="0" hangingPunct="1">
              <a:lnSpc>
                <a:spcPct val="100000"/>
              </a:lnSpc>
              <a:spcBef>
                <a:spcPts val="0"/>
              </a:spcBef>
              <a:spcAft>
                <a:spcPts val="0"/>
              </a:spcAft>
              <a:buClrTx/>
              <a:buSzTx/>
              <a:buFontTx/>
              <a:buNone/>
              <a:tabLst/>
              <a:defRPr/>
            </a:pPr>
            <a:fld id="{F67A4A1D-F352-41DF-9799-2AB2B599721B}" type="slidenum">
              <a:rPr kumimoji="0" lang="en-US" sz="1200" u="none" strike="noStrike" kern="1200" cap="none" spc="0" normalizeH="0" baseline="0" noProof="0" smtClean="0">
                <a:ln>
                  <a:noFill/>
                </a:ln>
                <a:solidFill>
                  <a:prstClr val="black"/>
                </a:solidFill>
                <a:effectLst/>
                <a:uLnTx/>
                <a:uFillTx/>
                <a:ea typeface="Arial" charset="0"/>
                <a:cs typeface="+mn-cs"/>
              </a:rPr>
              <a:pPr marL="0" marR="0" lvl="0" indent="0" algn="r" defTabSz="919262" rtl="0" eaLnBrk="1" fontAlgn="auto" latinLnBrk="0" hangingPunct="1">
                <a:lnSpc>
                  <a:spcPct val="100000"/>
                </a:lnSpc>
                <a:spcBef>
                  <a:spcPts val="0"/>
                </a:spcBef>
                <a:spcAft>
                  <a:spcPts val="0"/>
                </a:spcAft>
                <a:buClrTx/>
                <a:buSzTx/>
                <a:buFontTx/>
                <a:buNone/>
                <a:tabLst/>
                <a:defRPr/>
              </a:pPr>
              <a:t>12</a:t>
            </a:fld>
            <a:endParaRPr kumimoji="0" lang="en-US" sz="1200" u="none" strike="noStrike" kern="1200" cap="none" spc="0" normalizeH="0" baseline="0" noProof="0" dirty="0">
              <a:ln>
                <a:noFill/>
              </a:ln>
              <a:solidFill>
                <a:prstClr val="black"/>
              </a:solidFill>
              <a:effectLst/>
              <a:uLnTx/>
              <a:uFillTx/>
              <a:ea typeface="Arial" charset="0"/>
              <a:cs typeface="+mn-cs"/>
            </a:endParaRPr>
          </a:p>
        </p:txBody>
      </p:sp>
    </p:spTree>
    <p:extLst>
      <p:ext uri="{BB962C8B-B14F-4D97-AF65-F5344CB8AC3E}">
        <p14:creationId xmlns:p14="http://schemas.microsoft.com/office/powerpoint/2010/main" val="1807550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xfrm>
            <a:off x="1214438" y="711200"/>
            <a:ext cx="4737100" cy="3552825"/>
          </a:xfrm>
          <a:ln/>
        </p:spPr>
      </p:sp>
      <p:sp>
        <p:nvSpPr>
          <p:cNvPr id="108547" name="Rectangle 3"/>
          <p:cNvSpPr>
            <a:spLocks noGrp="1" noChangeArrowheads="1"/>
          </p:cNvSpPr>
          <p:nvPr>
            <p:ph type="body" idx="1"/>
          </p:nvPr>
        </p:nvSpPr>
        <p:spPr>
          <a:xfrm>
            <a:off x="955817" y="4501553"/>
            <a:ext cx="5254554" cy="4756087"/>
          </a:xfrm>
          <a:ln/>
        </p:spPr>
        <p:txBody>
          <a:bodyPr lIns="92629" tIns="46314" rIns="92629" bIns="46314"/>
          <a:lstStyle/>
          <a:p>
            <a:pPr marL="232533" indent="-232533">
              <a:spcBef>
                <a:spcPts val="401"/>
              </a:spcBef>
              <a:defRPr/>
            </a:pPr>
            <a:r>
              <a:rPr lang="en-US" sz="1100" b="1" dirty="0"/>
              <a:t>Key Points</a:t>
            </a:r>
            <a:r>
              <a:rPr lang="en-US" sz="1100" b="1" baseline="30000" dirty="0"/>
              <a:t>1,2</a:t>
            </a:r>
            <a:r>
              <a:rPr lang="en-US" sz="1100" b="1" dirty="0"/>
              <a:t>:</a:t>
            </a:r>
          </a:p>
          <a:p>
            <a:pPr marL="232533" indent="-232533">
              <a:spcBef>
                <a:spcPts val="401"/>
              </a:spcBef>
              <a:buFont typeface="Arial" pitchFamily="34" charset="0"/>
              <a:buChar char="•"/>
              <a:defRPr/>
            </a:pPr>
            <a:r>
              <a:rPr lang="en-US" sz="1100" dirty="0"/>
              <a:t>This graph from the CAROC tool can be used to determine the 10-year fracture risk for women over 50 years of age. A similar graph exists for men.</a:t>
            </a:r>
          </a:p>
          <a:p>
            <a:pPr marL="232533" indent="-232533">
              <a:spcBef>
                <a:spcPts val="401"/>
              </a:spcBef>
              <a:buFont typeface="Arial" pitchFamily="34" charset="0"/>
              <a:buChar char="•"/>
              <a:defRPr/>
            </a:pPr>
            <a:r>
              <a:rPr lang="en-US" sz="1100" dirty="0"/>
              <a:t>The BMD T-score from the femoral neck (y-axis) and the age of the patient (x-axis) determine a patient’s risk level (low, moderate or high)</a:t>
            </a:r>
          </a:p>
          <a:p>
            <a:pPr marL="232533" indent="-232533">
              <a:lnSpc>
                <a:spcPct val="90000"/>
              </a:lnSpc>
              <a:spcBef>
                <a:spcPts val="401"/>
              </a:spcBef>
              <a:buFont typeface="Arial" pitchFamily="34" charset="0"/>
              <a:buChar char="•"/>
              <a:defRPr/>
            </a:pPr>
            <a:r>
              <a:rPr lang="en-US" sz="1100" dirty="0"/>
              <a:t>The presence of fragility fractures after age 40 and</a:t>
            </a:r>
            <a:r>
              <a:rPr lang="en-CA" sz="1100" dirty="0"/>
              <a:t> recent prolonged use of systemic glucocorticoids (i.e., at least three months cumulative use during the preceding year at a prednisone-equivalent dose ≥ 7.5 mg daily) raises the individual’s risk to the next risk category (i.e., from low to moderate or from moderate to high). </a:t>
            </a:r>
          </a:p>
          <a:p>
            <a:pPr marL="232533" indent="-232533">
              <a:lnSpc>
                <a:spcPct val="90000"/>
              </a:lnSpc>
              <a:spcBef>
                <a:spcPts val="401"/>
              </a:spcBef>
              <a:buFont typeface="Arial" pitchFamily="34" charset="0"/>
              <a:buChar char="•"/>
              <a:defRPr/>
            </a:pPr>
            <a:r>
              <a:rPr lang="en-CA" sz="1100" dirty="0"/>
              <a:t>When both of the above factors are present, the patient is considered to have a high risk of fracture, regardless of bone mineral density.</a:t>
            </a:r>
          </a:p>
          <a:p>
            <a:pPr marL="232533" indent="-232533">
              <a:lnSpc>
                <a:spcPct val="90000"/>
              </a:lnSpc>
              <a:spcBef>
                <a:spcPts val="401"/>
              </a:spcBef>
              <a:buFont typeface="Arial" pitchFamily="34" charset="0"/>
              <a:buChar char="•"/>
              <a:defRPr/>
            </a:pPr>
            <a:r>
              <a:rPr lang="en-CA" sz="1100" dirty="0"/>
              <a:t>This tool has been calibrated using the same Canadian fracture data and have been directly validated in Canadians. The 2010 version of the Canadian Association of Radiologists and Osteoporosis Canada tool replaces the 2005 version, which used Swedish fracture data.</a:t>
            </a:r>
            <a:endParaRPr lang="en-US" sz="1100" dirty="0"/>
          </a:p>
          <a:p>
            <a:pPr marL="232533" indent="-232533">
              <a:spcBef>
                <a:spcPts val="401"/>
              </a:spcBef>
              <a:buFont typeface="Arial" pitchFamily="34" charset="0"/>
              <a:buChar char="•"/>
              <a:defRPr/>
            </a:pPr>
            <a:endParaRPr lang="en-US" sz="1100" baseline="30000" dirty="0">
              <a:ea typeface="Arial" charset="0"/>
              <a:cs typeface="Arial" charset="0"/>
            </a:endParaRPr>
          </a:p>
          <a:p>
            <a:pPr marL="232533" indent="-232533">
              <a:spcBef>
                <a:spcPts val="401"/>
              </a:spcBef>
              <a:defRPr/>
            </a:pPr>
            <a:endParaRPr lang="en-US" dirty="0">
              <a:ea typeface="Arial" charset="0"/>
              <a:cs typeface="Arial" charset="0"/>
            </a:endParaRPr>
          </a:p>
          <a:p>
            <a:pPr>
              <a:spcBef>
                <a:spcPts val="401"/>
              </a:spcBef>
              <a:defRPr/>
            </a:pPr>
            <a:r>
              <a:rPr lang="en-US" sz="900" dirty="0">
                <a:ea typeface="Arial" charset="0"/>
                <a:cs typeface="Arial" charset="0"/>
              </a:rPr>
              <a:t>References:</a:t>
            </a:r>
          </a:p>
          <a:p>
            <a:pPr marL="233553" lvl="1" indent="-233553">
              <a:spcBef>
                <a:spcPts val="401"/>
              </a:spcBef>
              <a:buFontTx/>
              <a:buAutoNum type="arabicPeriod"/>
              <a:defRPr/>
            </a:pPr>
            <a:r>
              <a:rPr lang="en-US" sz="900" dirty="0">
                <a:ea typeface="Arial" charset="0"/>
              </a:rPr>
              <a:t>Papaioannou A, et al; for the Scientific Advisory Council of Osteoporosis Canada. 2010 clinical practice guidelines for the diagnosis and management of osteoporosis in Canada: summary. CMAJ. 2010;182:1864-1873.</a:t>
            </a:r>
            <a:endParaRPr lang="en-CA" sz="900" dirty="0">
              <a:ea typeface="Arial" charset="0"/>
            </a:endParaRPr>
          </a:p>
          <a:p>
            <a:pPr marL="233553" lvl="1" indent="-233553">
              <a:spcBef>
                <a:spcPts val="401"/>
              </a:spcBef>
              <a:buFontTx/>
              <a:buAutoNum type="arabicPeriod"/>
              <a:defRPr/>
            </a:pPr>
            <a:r>
              <a:rPr lang="en-CA" sz="900" dirty="0">
                <a:ea typeface="Arial" charset="0"/>
              </a:rPr>
              <a:t>Leslie WD, Tsang JF, Lix LM; Manitoba Bone Density Program. </a:t>
            </a:r>
            <a:r>
              <a:rPr lang="en-US" sz="900" dirty="0">
                <a:ea typeface="Arial" charset="0"/>
              </a:rPr>
              <a:t>Simplified system for absolute fracture risk assessment: clinical validation in Canadian women. </a:t>
            </a:r>
            <a:r>
              <a:rPr lang="en-CA" sz="900" dirty="0">
                <a:ea typeface="Arial" charset="0"/>
              </a:rPr>
              <a:t>J Bone Miner Res. 2009;24:353-360.</a:t>
            </a:r>
            <a:endParaRPr lang="en-US" sz="900" dirty="0">
              <a:ea typeface="Arial" charset="0"/>
            </a:endParaRPr>
          </a:p>
          <a:p>
            <a:pPr>
              <a:spcBef>
                <a:spcPct val="60000"/>
              </a:spcBef>
              <a:defRPr/>
            </a:pPr>
            <a:endParaRPr lang="en-US" sz="1600" dirty="0"/>
          </a:p>
        </p:txBody>
      </p:sp>
      <p:sp>
        <p:nvSpPr>
          <p:cNvPr id="160772" name="Slide Number Placeholder 3"/>
          <p:cNvSpPr>
            <a:spLocks noGrp="1"/>
          </p:cNvSpPr>
          <p:nvPr>
            <p:ph type="sldNum" sz="quarter" idx="5"/>
          </p:nvPr>
        </p:nvSpPr>
        <p:spPr>
          <a:noFill/>
        </p:spPr>
        <p:txBody>
          <a:bodyPr/>
          <a:lstStyle/>
          <a:p>
            <a:pPr defTabSz="914431"/>
            <a:fld id="{024DE381-3A65-433A-A0AA-564E70D61864}" type="slidenum">
              <a:rPr lang="en-US" smtClean="0">
                <a:solidFill>
                  <a:srgbClr val="000000"/>
                </a:solidFill>
                <a:ea typeface="Arial" charset="0"/>
                <a:cs typeface="Arial" charset="0"/>
              </a:rPr>
              <a:pPr defTabSz="914431"/>
              <a:t>13</a:t>
            </a:fld>
            <a:endParaRPr lang="en-US" dirty="0">
              <a:solidFill>
                <a:srgbClr val="000000"/>
              </a:solidFill>
              <a:ea typeface="Arial" charset="0"/>
              <a:cs typeface="Arial" charset="0"/>
            </a:endParaRPr>
          </a:p>
        </p:txBody>
      </p:sp>
    </p:spTree>
    <p:extLst>
      <p:ext uri="{BB962C8B-B14F-4D97-AF65-F5344CB8AC3E}">
        <p14:creationId xmlns:p14="http://schemas.microsoft.com/office/powerpoint/2010/main" val="1758630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90132" indent="-90132">
              <a:defRPr/>
            </a:pPr>
            <a:endParaRPr lang="en-US" b="1" dirty="0"/>
          </a:p>
          <a:p>
            <a:pPr marL="90132" indent="-90132">
              <a:buFont typeface="Arial" pitchFamily="34" charset="0"/>
              <a:buChar char="•"/>
              <a:defRPr/>
            </a:pPr>
            <a:r>
              <a:rPr lang="en-US" b="1" dirty="0"/>
              <a:t>Low risk patient:</a:t>
            </a:r>
            <a:r>
              <a:rPr lang="en-US" dirty="0"/>
              <a:t> Pharmacologic therapy is not usually required. Lifestyle measures that include exercise, fall prevention, optimization of calcium and vitamin D intake, and smoking cessation are usually sufficient, unless evidence of risk factors for rapid loss of bone mineral density exists.</a:t>
            </a:r>
          </a:p>
          <a:p>
            <a:pPr marL="90132" indent="-90132">
              <a:buFont typeface="Arial" pitchFamily="34" charset="0"/>
              <a:buChar char="•"/>
              <a:defRPr/>
            </a:pPr>
            <a:r>
              <a:rPr lang="en-US" b="1" dirty="0"/>
              <a:t>High risk patient:</a:t>
            </a:r>
            <a:r>
              <a:rPr lang="en-US" dirty="0"/>
              <a:t> Evidence exists that patients would benefit from pharmacologic treatment.</a:t>
            </a:r>
          </a:p>
          <a:p>
            <a:pPr marL="90132" indent="-90132">
              <a:buFont typeface="Arial" pitchFamily="34" charset="0"/>
              <a:buChar char="•"/>
              <a:defRPr/>
            </a:pPr>
            <a:r>
              <a:rPr lang="en-US" b="1" dirty="0"/>
              <a:t>Moderate risk: </a:t>
            </a:r>
            <a:r>
              <a:rPr lang="en-US" dirty="0"/>
              <a:t>Patients</a:t>
            </a:r>
            <a:r>
              <a:rPr lang="en-US" b="1" dirty="0"/>
              <a:t> </a:t>
            </a:r>
            <a:r>
              <a:rPr lang="en-US" dirty="0"/>
              <a:t>should undergo a careful clinical evaluation to identify additional risk factors. Some of these individuals should be offered pharmacologic therapy. Moderate risk patients may benefit from pharmacotherapy. </a:t>
            </a:r>
          </a:p>
          <a:p>
            <a:pPr marL="90132" indent="-90132">
              <a:defRPr/>
            </a:pPr>
            <a:endParaRPr lang="en-US" dirty="0"/>
          </a:p>
          <a:p>
            <a:pPr marL="91740" indent="-91740">
              <a:defRPr/>
            </a:pPr>
            <a:r>
              <a:rPr lang="en-US" dirty="0"/>
              <a:t>Reference:</a:t>
            </a:r>
          </a:p>
          <a:p>
            <a:pPr marL="231765" lvl="1" indent="-231765">
              <a:spcBef>
                <a:spcPct val="0"/>
              </a:spcBef>
              <a:buFont typeface="+mj-lt"/>
              <a:buAutoNum type="arabicPeriod"/>
              <a:defRPr/>
            </a:pPr>
            <a:r>
              <a:rPr lang="en-CA" sz="900" dirty="0">
                <a:ea typeface="Arial" charset="0"/>
              </a:rPr>
              <a:t>Papaioannou A, Morin S, Cheung AM, et al. 2010 clinical practice guidelines for the diagnosis and management of osteoporosis in Canada: summary. CMAJ. 2010;182(17):1864-1873.</a:t>
            </a:r>
            <a:endParaRPr lang="en-US" sz="900" dirty="0">
              <a:ea typeface="Arial" charset="0"/>
            </a:endParaRPr>
          </a:p>
          <a:p>
            <a:pPr marL="90127" indent="-90127">
              <a:defRPr/>
            </a:pPr>
            <a:endParaRPr lang="en-US" dirty="0"/>
          </a:p>
          <a:p>
            <a:pPr>
              <a:defRPr/>
            </a:pPr>
            <a:endParaRPr lang="en-CA" dirty="0"/>
          </a:p>
        </p:txBody>
      </p:sp>
      <p:sp>
        <p:nvSpPr>
          <p:cNvPr id="70660" name="Slide Number Placeholder 3"/>
          <p:cNvSpPr>
            <a:spLocks noGrp="1"/>
          </p:cNvSpPr>
          <p:nvPr>
            <p:ph type="sldNum" sz="quarter" idx="5"/>
          </p:nvPr>
        </p:nvSpPr>
        <p:spPr>
          <a:noFill/>
        </p:spPr>
        <p:txBody>
          <a:bodyPr/>
          <a:lstStyle/>
          <a:p>
            <a:pPr defTabSz="920871"/>
            <a:fld id="{EFD7F13D-C135-4D22-8F80-CA28817C2DCD}" type="slidenum">
              <a:rPr lang="en-CA" smtClean="0">
                <a:solidFill>
                  <a:srgbClr val="000000"/>
                </a:solidFill>
                <a:ea typeface="Arial" charset="0"/>
              </a:rPr>
              <a:pPr defTabSz="920871"/>
              <a:t>14</a:t>
            </a:fld>
            <a:endParaRPr lang="en-CA" dirty="0">
              <a:solidFill>
                <a:srgbClr val="000000"/>
              </a:solidFill>
              <a:ea typeface="Arial" charset="0"/>
            </a:endParaRPr>
          </a:p>
        </p:txBody>
      </p:sp>
    </p:spTree>
    <p:extLst>
      <p:ext uri="{BB962C8B-B14F-4D97-AF65-F5344CB8AC3E}">
        <p14:creationId xmlns:p14="http://schemas.microsoft.com/office/powerpoint/2010/main" val="1312395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CA" b="1" dirty="0"/>
              <a:t>Key Points:</a:t>
            </a:r>
          </a:p>
          <a:p>
            <a:pPr>
              <a:buFont typeface="Arial" pitchFamily="34" charset="0"/>
              <a:buChar char="•"/>
              <a:defRPr/>
            </a:pPr>
            <a:r>
              <a:rPr lang="en-CA" dirty="0"/>
              <a:t> According to an independent chart audit done by Drug Intelligence, ~13% of patients on anti-</a:t>
            </a:r>
            <a:r>
              <a:rPr lang="en-CA" dirty="0" err="1"/>
              <a:t>resorptive</a:t>
            </a:r>
            <a:r>
              <a:rPr lang="en-CA" dirty="0"/>
              <a:t> therapy report fracturing while on treatment (82/610)</a:t>
            </a:r>
            <a:r>
              <a:rPr lang="en-CA" baseline="30000" dirty="0"/>
              <a:t>1</a:t>
            </a:r>
            <a:r>
              <a:rPr lang="en-CA" dirty="0"/>
              <a:t>  </a:t>
            </a:r>
          </a:p>
          <a:p>
            <a:pPr>
              <a:buFont typeface="Arial" pitchFamily="34" charset="0"/>
              <a:buChar char="•"/>
              <a:defRPr/>
            </a:pPr>
            <a:r>
              <a:rPr lang="en-CA" dirty="0"/>
              <a:t> In this chart audit, treatment included all products – oral BPs, </a:t>
            </a:r>
            <a:r>
              <a:rPr lang="en-CA" dirty="0" err="1"/>
              <a:t>Aclasta</a:t>
            </a:r>
            <a:r>
              <a:rPr lang="en-CA" dirty="0"/>
              <a:t>, </a:t>
            </a:r>
            <a:r>
              <a:rPr lang="en-CA" dirty="0" err="1"/>
              <a:t>Evista</a:t>
            </a:r>
            <a:r>
              <a:rPr lang="en-CA" dirty="0"/>
              <a:t>, </a:t>
            </a:r>
            <a:r>
              <a:rPr lang="en-CA" dirty="0" err="1"/>
              <a:t>Forteo</a:t>
            </a:r>
            <a:r>
              <a:rPr lang="en-CA" dirty="0"/>
              <a:t>, Prolia</a:t>
            </a:r>
            <a:r>
              <a:rPr lang="en-CA" baseline="30000" dirty="0"/>
              <a:t>1</a:t>
            </a:r>
            <a:r>
              <a:rPr lang="en-CA" dirty="0"/>
              <a:t> </a:t>
            </a:r>
          </a:p>
          <a:p>
            <a:pPr>
              <a:buFont typeface="Arial" pitchFamily="34" charset="0"/>
              <a:buChar char="•"/>
              <a:defRPr/>
            </a:pPr>
            <a:r>
              <a:rPr lang="en-CA" dirty="0"/>
              <a:t> Fracturing while on therapy does not necessarily mean that treatment is ineffective; however, in those that do fracture while on therapy, assess whether a change in therapy is appropriate</a:t>
            </a:r>
          </a:p>
          <a:p>
            <a:pPr>
              <a:buFont typeface="Arial" pitchFamily="34" charset="0"/>
              <a:buChar char="•"/>
              <a:defRPr/>
            </a:pPr>
            <a:r>
              <a:rPr lang="en-CA" dirty="0"/>
              <a:t> There is also no evidence-based reason to </a:t>
            </a:r>
            <a:r>
              <a:rPr lang="en-CA" dirty="0" err="1"/>
              <a:t>withold</a:t>
            </a:r>
            <a:r>
              <a:rPr lang="en-CA" dirty="0"/>
              <a:t> OP therapy during fracture healing</a:t>
            </a:r>
            <a:r>
              <a:rPr lang="en-CA" baseline="30000" dirty="0"/>
              <a:t>2</a:t>
            </a:r>
          </a:p>
          <a:p>
            <a:pPr>
              <a:buFont typeface="Arial" pitchFamily="34" charset="0"/>
              <a:buChar char="•"/>
              <a:defRPr/>
            </a:pPr>
            <a:r>
              <a:rPr lang="en-CA" dirty="0"/>
              <a:t> Continued therapy and reassessment should address secondary prevention</a:t>
            </a:r>
            <a:r>
              <a:rPr lang="en-CA" baseline="30000" dirty="0"/>
              <a:t>2</a:t>
            </a:r>
          </a:p>
          <a:p>
            <a:pPr>
              <a:buFont typeface="Arial" pitchFamily="34" charset="0"/>
              <a:buNone/>
              <a:defRPr/>
            </a:pPr>
            <a:endParaRPr lang="en-CA" dirty="0"/>
          </a:p>
          <a:p>
            <a:pPr>
              <a:defRPr/>
            </a:pPr>
            <a:r>
              <a:rPr lang="en-CA" b="1" dirty="0"/>
              <a:t>References:</a:t>
            </a:r>
          </a:p>
          <a:p>
            <a:pPr marL="222208" indent="-222208">
              <a:buFontTx/>
              <a:buAutoNum type="arabicPeriod"/>
              <a:defRPr/>
            </a:pPr>
            <a:r>
              <a:rPr lang="en-CA" dirty="0"/>
              <a:t>Drug Intelligence, Osteoporosis Chart Audit, November 2011 (unpublished).</a:t>
            </a:r>
          </a:p>
          <a:p>
            <a:pPr marL="222208" indent="-222208">
              <a:buFontTx/>
              <a:buAutoNum type="arabicPeriod"/>
              <a:defRPr/>
            </a:pPr>
            <a:r>
              <a:rPr lang="en-CA" dirty="0" err="1"/>
              <a:t>Goldhahn</a:t>
            </a:r>
            <a:r>
              <a:rPr lang="en-CA" dirty="0"/>
              <a:t> J, Little D, Mitchell P, et al. Evidence for anti-osteoporosis therapy in acute fracture situations – recommendations of a multidisciplinary workshop of the International Society for Fracture Repair. Bone 2010;46:267-271.</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3D00A-3C59-AF41-BF4F-C497EA53346A}"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18792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xfrm>
            <a:off x="717269" y="4488748"/>
            <a:ext cx="5731651" cy="4443922"/>
          </a:xfrm>
        </p:spPr>
        <p:txBody>
          <a:bodyPr>
            <a:normAutofit fontScale="85000" lnSpcReduction="20000"/>
          </a:bodyPr>
          <a:lstStyle/>
          <a:p>
            <a:pPr marL="174617" indent="-174617">
              <a:lnSpc>
                <a:spcPct val="120000"/>
              </a:lnSpc>
              <a:spcBef>
                <a:spcPts val="506"/>
              </a:spcBef>
              <a:buFont typeface="Arial" pitchFamily="34" charset="0"/>
              <a:buChar char="•"/>
              <a:defRPr/>
            </a:pPr>
            <a:r>
              <a:rPr lang="en-US" sz="1300" dirty="0">
                <a:cs typeface="Arial" charset="0"/>
              </a:rPr>
              <a:t>A number of therapeutic options are available in Canada, including antiresorptive agents (bisphosphonates, receptor activator for RANK ligand inhibitor, selective estrogen receptor modulator, hormone therapy, calcitonin) and a bone formation agent.</a:t>
            </a:r>
          </a:p>
          <a:p>
            <a:pPr marL="174617" indent="-174617">
              <a:lnSpc>
                <a:spcPct val="120000"/>
              </a:lnSpc>
              <a:spcBef>
                <a:spcPts val="506"/>
              </a:spcBef>
              <a:buFont typeface="Arial" pitchFamily="34" charset="0"/>
              <a:buChar char="•"/>
              <a:defRPr/>
            </a:pPr>
            <a:r>
              <a:rPr lang="en-US" sz="1300" dirty="0">
                <a:cs typeface="Arial" charset="0"/>
              </a:rPr>
              <a:t>These agents cover a range of dosing and administration options.</a:t>
            </a:r>
          </a:p>
          <a:p>
            <a:pPr marL="174617" indent="-174617">
              <a:lnSpc>
                <a:spcPct val="120000"/>
              </a:lnSpc>
              <a:spcBef>
                <a:spcPts val="506"/>
              </a:spcBef>
              <a:buFont typeface="Arial" pitchFamily="34" charset="0"/>
              <a:buChar char="•"/>
              <a:defRPr/>
            </a:pPr>
            <a:r>
              <a:rPr lang="en-US" sz="1300" dirty="0">
                <a:cs typeface="Arial" charset="0"/>
              </a:rPr>
              <a:t>All therapies reduce the risk of vertebral fractures for postmenopausal women with osteoporosis.</a:t>
            </a:r>
          </a:p>
          <a:p>
            <a:pPr marL="174617" indent="-174617">
              <a:lnSpc>
                <a:spcPct val="120000"/>
              </a:lnSpc>
              <a:spcBef>
                <a:spcPts val="506"/>
              </a:spcBef>
              <a:buFont typeface="Arial" pitchFamily="34" charset="0"/>
              <a:buChar char="•"/>
              <a:defRPr/>
            </a:pPr>
            <a:r>
              <a:rPr lang="en-US" sz="1300" dirty="0">
                <a:cs typeface="Arial" charset="0"/>
              </a:rPr>
              <a:t>In general pharmacotherapy reduces vertebral fracture risk by 30-70%; effect on nonvertebral sites is lower and varies by site.</a:t>
            </a:r>
          </a:p>
          <a:p>
            <a:pPr marL="174617" indent="-174617">
              <a:lnSpc>
                <a:spcPct val="120000"/>
              </a:lnSpc>
              <a:spcBef>
                <a:spcPts val="506"/>
              </a:spcBef>
              <a:buFont typeface="Arial" pitchFamily="34" charset="0"/>
              <a:buChar char="•"/>
              <a:defRPr/>
            </a:pPr>
            <a:r>
              <a:rPr lang="en-US" sz="1300" dirty="0">
                <a:cs typeface="Arial" charset="0"/>
              </a:rPr>
              <a:t>Some interventions prevent nonvertebral and/or hip fractures and may reduce mortality among individuals at high risk.</a:t>
            </a:r>
          </a:p>
          <a:p>
            <a:pPr marL="174617" indent="-174617">
              <a:lnSpc>
                <a:spcPct val="120000"/>
              </a:lnSpc>
              <a:spcBef>
                <a:spcPts val="506"/>
              </a:spcBef>
              <a:buFont typeface="Arial" pitchFamily="34" charset="0"/>
              <a:buChar char="•"/>
              <a:defRPr/>
            </a:pPr>
            <a:r>
              <a:rPr lang="en-US" sz="1300" dirty="0">
                <a:cs typeface="Arial" charset="0"/>
              </a:rPr>
              <a:t>Calcitonin and teriparatide may decrease pain associated with vertebral fractures.</a:t>
            </a:r>
          </a:p>
          <a:p>
            <a:pPr marL="174617" indent="-174617">
              <a:lnSpc>
                <a:spcPct val="120000"/>
              </a:lnSpc>
              <a:spcBef>
                <a:spcPts val="506"/>
              </a:spcBef>
              <a:buFont typeface="Arial" pitchFamily="34" charset="0"/>
              <a:buChar char="•"/>
              <a:defRPr/>
            </a:pPr>
            <a:r>
              <a:rPr lang="en-US" sz="1300" dirty="0">
                <a:cs typeface="Arial" charset="0"/>
              </a:rPr>
              <a:t>For men requiring treatment, alendronate, risedronate, and zoledronic acid can be used as first-line therapies for prevention of fractures.</a:t>
            </a:r>
          </a:p>
          <a:p>
            <a:pPr marL="174617" indent="-174617">
              <a:lnSpc>
                <a:spcPct val="120000"/>
              </a:lnSpc>
              <a:spcBef>
                <a:spcPts val="506"/>
              </a:spcBef>
              <a:buFont typeface="Arial" pitchFamily="34" charset="0"/>
              <a:buChar char="•"/>
              <a:defRPr/>
            </a:pPr>
            <a:r>
              <a:rPr lang="en-US" sz="1300" dirty="0">
                <a:cs typeface="Arial" charset="0"/>
              </a:rPr>
              <a:t>Etidronate and calcitonin may be used as second-line therapy for the prevention of vertebral fractures in menopausal women intolerant of first-line therapies.</a:t>
            </a:r>
          </a:p>
          <a:p>
            <a:pPr marL="174617" indent="-174617">
              <a:lnSpc>
                <a:spcPct val="120000"/>
              </a:lnSpc>
              <a:spcBef>
                <a:spcPts val="506"/>
              </a:spcBef>
              <a:buFont typeface="Arial" pitchFamily="34" charset="0"/>
              <a:buChar char="•"/>
              <a:defRPr/>
            </a:pPr>
            <a:r>
              <a:rPr lang="en-US" sz="1300" dirty="0">
                <a:cs typeface="Arial" charset="0"/>
              </a:rPr>
              <a:t>Grade A evidence defined as: Need supportive level 1 (1year randomized controlled trial with adequate power) or 1+ (systematic overview of meta-analysis of randomized controlled trials) evidence plus consensus</a:t>
            </a:r>
          </a:p>
          <a:p>
            <a:pPr marL="89826" indent="-89826">
              <a:buFont typeface="Arial" pitchFamily="34" charset="0"/>
              <a:buChar char="•"/>
              <a:defRPr/>
            </a:pPr>
            <a:endParaRPr lang="en-US" dirty="0">
              <a:cs typeface="Arial" charset="0"/>
            </a:endParaRPr>
          </a:p>
          <a:p>
            <a:pPr marL="91429" indent="-91429">
              <a:defRPr/>
            </a:pPr>
            <a:r>
              <a:rPr lang="en-US" b="1" dirty="0"/>
              <a:t>References:</a:t>
            </a:r>
          </a:p>
          <a:p>
            <a:pPr marL="230976" indent="-230976">
              <a:spcBef>
                <a:spcPct val="0"/>
              </a:spcBef>
              <a:buFont typeface="+mj-lt"/>
              <a:buAutoNum type="arabicPeriod"/>
              <a:defRPr/>
            </a:pPr>
            <a:r>
              <a:rPr lang="en-CA" dirty="0">
                <a:ea typeface="Arial" charset="0"/>
                <a:cs typeface="Arial" charset="0"/>
              </a:rPr>
              <a:t>Papaioannou  A, et al. 2010 clinical practice guidelines for the diagnosis and management of osteoporosis in Canada. CMAJ 2010</a:t>
            </a:r>
            <a:endParaRPr lang="en-US" dirty="0">
              <a:ea typeface="Arial" charset="0"/>
              <a:cs typeface="Arial" charset="0"/>
            </a:endParaRPr>
          </a:p>
          <a:p>
            <a:pPr marL="89826" indent="-89826">
              <a:buFont typeface="Arial" pitchFamily="34" charset="0"/>
              <a:buChar char="•"/>
              <a:defRPr/>
            </a:pPr>
            <a:endParaRPr lang="en-US" dirty="0">
              <a:cs typeface="Arial" charset="0"/>
            </a:endParaRPr>
          </a:p>
          <a:p>
            <a:pPr marL="89826" indent="-89826">
              <a:defRPr/>
            </a:pPr>
            <a:endParaRPr lang="en-US" dirty="0"/>
          </a:p>
        </p:txBody>
      </p:sp>
      <p:sp>
        <p:nvSpPr>
          <p:cNvPr id="26010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pitchFamily="34" charset="0"/>
              </a:defRPr>
            </a:lvl1pPr>
            <a:lvl2pPr marL="750842" indent="-288785" eaLnBrk="0" hangingPunct="0">
              <a:defRPr sz="1200">
                <a:solidFill>
                  <a:schemeClr val="tx1"/>
                </a:solidFill>
                <a:latin typeface="Arial" pitchFamily="34" charset="0"/>
              </a:defRPr>
            </a:lvl2pPr>
            <a:lvl3pPr marL="1155141" indent="-231028" eaLnBrk="0" hangingPunct="0">
              <a:defRPr sz="1200">
                <a:solidFill>
                  <a:schemeClr val="tx1"/>
                </a:solidFill>
                <a:latin typeface="Arial" pitchFamily="34" charset="0"/>
              </a:defRPr>
            </a:lvl3pPr>
            <a:lvl4pPr marL="1617198" indent="-231028" eaLnBrk="0" hangingPunct="0">
              <a:defRPr sz="1200">
                <a:solidFill>
                  <a:schemeClr val="tx1"/>
                </a:solidFill>
                <a:latin typeface="Arial" pitchFamily="34" charset="0"/>
              </a:defRPr>
            </a:lvl4pPr>
            <a:lvl5pPr marL="2079253" indent="-231028" eaLnBrk="0" hangingPunct="0">
              <a:defRPr sz="1200">
                <a:solidFill>
                  <a:schemeClr val="tx1"/>
                </a:solidFill>
                <a:latin typeface="Arial" pitchFamily="34" charset="0"/>
              </a:defRPr>
            </a:lvl5pPr>
            <a:lvl6pPr marL="2541310" indent="-231028" eaLnBrk="0" fontAlgn="base" hangingPunct="0">
              <a:spcBef>
                <a:spcPct val="50000"/>
              </a:spcBef>
              <a:spcAft>
                <a:spcPct val="0"/>
              </a:spcAft>
              <a:defRPr sz="1200">
                <a:solidFill>
                  <a:schemeClr val="tx1"/>
                </a:solidFill>
                <a:latin typeface="Arial" pitchFamily="34" charset="0"/>
              </a:defRPr>
            </a:lvl6pPr>
            <a:lvl7pPr marL="3003366" indent="-231028" eaLnBrk="0" fontAlgn="base" hangingPunct="0">
              <a:spcBef>
                <a:spcPct val="50000"/>
              </a:spcBef>
              <a:spcAft>
                <a:spcPct val="0"/>
              </a:spcAft>
              <a:defRPr sz="1200">
                <a:solidFill>
                  <a:schemeClr val="tx1"/>
                </a:solidFill>
                <a:latin typeface="Arial" pitchFamily="34" charset="0"/>
              </a:defRPr>
            </a:lvl7pPr>
            <a:lvl8pPr marL="3465423" indent="-231028" eaLnBrk="0" fontAlgn="base" hangingPunct="0">
              <a:spcBef>
                <a:spcPct val="50000"/>
              </a:spcBef>
              <a:spcAft>
                <a:spcPct val="0"/>
              </a:spcAft>
              <a:defRPr sz="1200">
                <a:solidFill>
                  <a:schemeClr val="tx1"/>
                </a:solidFill>
                <a:latin typeface="Arial" pitchFamily="34" charset="0"/>
              </a:defRPr>
            </a:lvl8pPr>
            <a:lvl9pPr marL="3927479" indent="-231028" eaLnBrk="0" fontAlgn="base" hangingPunct="0">
              <a:spcBef>
                <a:spcPct val="50000"/>
              </a:spcBef>
              <a:spcAft>
                <a:spcPct val="0"/>
              </a:spcAft>
              <a:defRPr sz="1200">
                <a:solidFill>
                  <a:schemeClr val="tx1"/>
                </a:solidFill>
                <a:latin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6A1C70E-22D4-42DA-A607-4948B2572B79}" type="slidenum">
              <a:rPr kumimoji="0" lang="en-US"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2740814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3D00A-3C59-AF41-BF4F-C497EA53346A}"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91869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a:defRPr/>
            </a:pPr>
            <a:r>
              <a:rPr lang="en-US" sz="900" b="1" dirty="0"/>
              <a:t>Speaker Notes:</a:t>
            </a:r>
          </a:p>
          <a:p>
            <a:pPr marL="171450" indent="-171450">
              <a:buFont typeface="Arial" pitchFamily="34" charset="0"/>
              <a:buChar char="•"/>
              <a:defRPr/>
            </a:pPr>
            <a:r>
              <a:rPr lang="en-CA" sz="900" dirty="0"/>
              <a:t>FREEDOM (</a:t>
            </a:r>
            <a:r>
              <a:rPr lang="en-US" sz="900" dirty="0">
                <a:solidFill>
                  <a:srgbClr val="AFD1EF"/>
                </a:solidFill>
              </a:rPr>
              <a:t>F</a:t>
            </a:r>
            <a:r>
              <a:rPr lang="en-US" sz="900" dirty="0"/>
              <a:t>racture </a:t>
            </a:r>
            <a:r>
              <a:rPr lang="en-US" sz="900" dirty="0" err="1">
                <a:solidFill>
                  <a:srgbClr val="AFD1EF"/>
                </a:solidFill>
              </a:rPr>
              <a:t>RE</a:t>
            </a:r>
            <a:r>
              <a:rPr lang="en-US" sz="900" dirty="0" err="1"/>
              <a:t>duction</a:t>
            </a:r>
            <a:r>
              <a:rPr lang="en-US" sz="900" dirty="0"/>
              <a:t> </a:t>
            </a:r>
            <a:r>
              <a:rPr lang="en-US" sz="900" dirty="0">
                <a:solidFill>
                  <a:srgbClr val="AFD1EF"/>
                </a:solidFill>
              </a:rPr>
              <a:t>E</a:t>
            </a:r>
            <a:r>
              <a:rPr lang="en-US" sz="900" dirty="0"/>
              <a:t>valuation of </a:t>
            </a:r>
            <a:r>
              <a:rPr lang="en-US" sz="900" dirty="0" err="1">
                <a:solidFill>
                  <a:srgbClr val="AFD1EF"/>
                </a:solidFill>
              </a:rPr>
              <a:t>D</a:t>
            </a:r>
            <a:r>
              <a:rPr lang="en-US" sz="900" dirty="0" err="1"/>
              <a:t>enosumab</a:t>
            </a:r>
            <a:r>
              <a:rPr lang="en-US" sz="900" dirty="0"/>
              <a:t> in </a:t>
            </a:r>
            <a:r>
              <a:rPr lang="en-US" sz="900" dirty="0">
                <a:solidFill>
                  <a:srgbClr val="AFD1EF"/>
                </a:solidFill>
              </a:rPr>
              <a:t>O</a:t>
            </a:r>
            <a:r>
              <a:rPr lang="en-US" sz="900" dirty="0"/>
              <a:t>steoporosis Every 6 </a:t>
            </a:r>
            <a:r>
              <a:rPr lang="en-US" sz="900" dirty="0">
                <a:solidFill>
                  <a:srgbClr val="AFD1EF"/>
                </a:solidFill>
              </a:rPr>
              <a:t>M</a:t>
            </a:r>
            <a:r>
              <a:rPr lang="en-US" sz="900" dirty="0"/>
              <a:t>onths)</a:t>
            </a:r>
            <a:r>
              <a:rPr lang="en-CA" sz="900" dirty="0"/>
              <a:t> is the pivotal fracture trial for </a:t>
            </a:r>
            <a:r>
              <a:rPr lang="en-CA" sz="900" dirty="0" err="1"/>
              <a:t>denosumab</a:t>
            </a:r>
            <a:r>
              <a:rPr lang="en-CA" sz="900" dirty="0"/>
              <a:t>. It is a randomized, double-blind, placebo-controlled multicentre, phase 3 study involving women with PMO. </a:t>
            </a:r>
          </a:p>
          <a:p>
            <a:pPr marL="171450" indent="-171450">
              <a:buFont typeface="Arial" pitchFamily="34" charset="0"/>
              <a:buChar char="•"/>
              <a:defRPr/>
            </a:pPr>
            <a:r>
              <a:rPr lang="en-CA" sz="900" dirty="0"/>
              <a:t>A total of 7,868 women with a mean age of 72.3 years were recruited from 214 clinical centres in 32 countries.</a:t>
            </a:r>
            <a:r>
              <a:rPr lang="en-US" sz="900" baseline="30000" dirty="0"/>
              <a:t>1</a:t>
            </a:r>
            <a:endParaRPr lang="en-CA" sz="900" dirty="0"/>
          </a:p>
          <a:p>
            <a:pPr marL="171450" indent="-171450">
              <a:buFont typeface="Arial" pitchFamily="34" charset="0"/>
              <a:buChar char="•"/>
              <a:defRPr/>
            </a:pPr>
            <a:r>
              <a:rPr lang="en-CA" sz="900" dirty="0"/>
              <a:t>Women aged 60 to 90 years with a lumbar spine or total hip T-score &lt; </a:t>
            </a:r>
            <a:r>
              <a:rPr lang="en-CA" sz="900" dirty="0">
                <a:cs typeface="Arial" pitchFamily="34" charset="0"/>
              </a:rPr>
              <a:t>−</a:t>
            </a:r>
            <a:r>
              <a:rPr lang="en-CA" sz="900" dirty="0"/>
              <a:t>2.5 and ≥ </a:t>
            </a:r>
            <a:r>
              <a:rPr lang="en-CA" sz="900" dirty="0">
                <a:cs typeface="Arial" pitchFamily="34" charset="0"/>
              </a:rPr>
              <a:t>−</a:t>
            </a:r>
            <a:r>
              <a:rPr lang="en-CA" sz="900" dirty="0"/>
              <a:t>4.0 were randomly assigned to receive 60 mg of </a:t>
            </a:r>
            <a:r>
              <a:rPr lang="en-CA" sz="900" dirty="0" err="1"/>
              <a:t>denosumab</a:t>
            </a:r>
            <a:r>
              <a:rPr lang="en-CA" sz="900" dirty="0"/>
              <a:t> subcutaneously, or matching placebo, every 6 months for 3 years.</a:t>
            </a:r>
            <a:r>
              <a:rPr lang="en-US" sz="900" baseline="30000" dirty="0"/>
              <a:t>1</a:t>
            </a:r>
            <a:r>
              <a:rPr lang="en-CA" sz="900" dirty="0"/>
              <a:t> </a:t>
            </a:r>
          </a:p>
          <a:p>
            <a:pPr marL="171450" indent="-171450">
              <a:buFont typeface="Arial" pitchFamily="34" charset="0"/>
              <a:buChar char="•"/>
              <a:defRPr/>
            </a:pPr>
            <a:r>
              <a:rPr lang="en-CA" sz="900" dirty="0"/>
              <a:t>All participants received at least 1000 mg/day of elemental calcium and at least 400 to 800 IU/day of vitamin D.</a:t>
            </a:r>
            <a:r>
              <a:rPr lang="en-US" sz="900" baseline="30000" dirty="0"/>
              <a:t>1</a:t>
            </a:r>
            <a:r>
              <a:rPr lang="en-CA" sz="900" dirty="0"/>
              <a:t> </a:t>
            </a:r>
          </a:p>
          <a:p>
            <a:pPr>
              <a:defRPr/>
            </a:pPr>
            <a:endParaRPr lang="en-CA" sz="900" dirty="0"/>
          </a:p>
          <a:p>
            <a:pPr marL="171450" indent="-171450">
              <a:buFont typeface="Arial" pitchFamily="34" charset="0"/>
              <a:buChar char="•"/>
              <a:defRPr/>
            </a:pPr>
            <a:r>
              <a:rPr lang="en-CA" sz="900" dirty="0"/>
              <a:t>The primary outcome measure was the risk of new vertebral fractures while secondary outcomes included the risk of non-vertebral fractures and hip fractures. </a:t>
            </a:r>
          </a:p>
          <a:p>
            <a:pPr>
              <a:defRPr/>
            </a:pPr>
            <a:r>
              <a:rPr lang="en-CA" sz="900" dirty="0"/>
              <a:t>	</a:t>
            </a:r>
          </a:p>
          <a:p>
            <a:pPr marL="171450" indent="-171450">
              <a:spcBef>
                <a:spcPct val="0"/>
              </a:spcBef>
              <a:buFont typeface="Arial" pitchFamily="34" charset="0"/>
              <a:buChar char="•"/>
              <a:defRPr/>
            </a:pPr>
            <a:r>
              <a:rPr lang="en-US" sz="900" dirty="0"/>
              <a:t>At baseline, mean femoral neck T-score -2.15 (</a:t>
            </a:r>
            <a:r>
              <a:rPr lang="en-US" sz="900" dirty="0" err="1"/>
              <a:t>denosumab</a:t>
            </a:r>
            <a:r>
              <a:rPr lang="en-US" sz="900" dirty="0"/>
              <a:t>) and -2.17 (placebo), and 23% had baseline vertebral fractures.</a:t>
            </a:r>
            <a:r>
              <a:rPr lang="en-US" sz="900" baseline="30000" dirty="0"/>
              <a:t>1</a:t>
            </a:r>
            <a:r>
              <a:rPr lang="en-US" sz="900" dirty="0"/>
              <a:t> </a:t>
            </a:r>
          </a:p>
          <a:p>
            <a:pPr marL="171450" indent="-171450">
              <a:buFont typeface="Arial" pitchFamily="34" charset="0"/>
              <a:buChar char="•"/>
              <a:defRPr/>
            </a:pPr>
            <a:endParaRPr lang="en-CA" sz="900" dirty="0"/>
          </a:p>
          <a:p>
            <a:pPr marL="171450" indent="-171450">
              <a:buFont typeface="Arial" pitchFamily="34" charset="0"/>
              <a:buChar char="•"/>
              <a:defRPr/>
            </a:pPr>
            <a:r>
              <a:rPr lang="en-CA" sz="900" dirty="0"/>
              <a:t>Compared with placebo, </a:t>
            </a:r>
            <a:r>
              <a:rPr lang="en-CA" sz="900" dirty="0" err="1"/>
              <a:t>denosumab</a:t>
            </a:r>
            <a:r>
              <a:rPr lang="en-CA" sz="900" dirty="0"/>
              <a:t> reduced the risk of new radiographic vertebral fractures, with a cumulative incidence of 2.3% in the </a:t>
            </a:r>
            <a:r>
              <a:rPr lang="en-CA" sz="900" dirty="0" err="1"/>
              <a:t>denosumab</a:t>
            </a:r>
            <a:r>
              <a:rPr lang="en-CA" sz="900" dirty="0"/>
              <a:t> group, versus 7.2% in the placebo group (risk ratio, 0.32; 95% CI, 0.26 to 0.41; p&lt;0.001)—a relative decrease of 68%.</a:t>
            </a:r>
            <a:r>
              <a:rPr lang="en-US" sz="900" baseline="30000" dirty="0"/>
              <a:t>1</a:t>
            </a:r>
            <a:r>
              <a:rPr lang="en-CA" sz="900" dirty="0"/>
              <a:t> </a:t>
            </a:r>
          </a:p>
          <a:p>
            <a:pPr marL="171450" indent="-171450">
              <a:buFont typeface="Arial" pitchFamily="34" charset="0"/>
              <a:buChar char="•"/>
              <a:defRPr/>
            </a:pPr>
            <a:endParaRPr lang="en-CA" sz="900" dirty="0"/>
          </a:p>
          <a:p>
            <a:pPr marL="171450" indent="-171450">
              <a:buFont typeface="Arial" pitchFamily="34" charset="0"/>
              <a:buChar char="•"/>
              <a:defRPr/>
            </a:pPr>
            <a:r>
              <a:rPr lang="en-US" sz="900" dirty="0"/>
              <a:t>Compared to placebo, </a:t>
            </a:r>
            <a:r>
              <a:rPr lang="en-US" sz="900" dirty="0" err="1"/>
              <a:t>denosumab</a:t>
            </a:r>
            <a:r>
              <a:rPr lang="en-US" sz="900" dirty="0"/>
              <a:t> reduced the risk of clinical vertebral fractures by 69% (95% CI, 53 to 80%); p&lt;0.001.</a:t>
            </a:r>
            <a:r>
              <a:rPr lang="en-US" sz="900" baseline="30000" dirty="0"/>
              <a:t>1</a:t>
            </a:r>
          </a:p>
          <a:p>
            <a:pPr>
              <a:defRPr/>
            </a:pPr>
            <a:endParaRPr lang="en-US" sz="900" dirty="0"/>
          </a:p>
          <a:p>
            <a:pPr>
              <a:defRPr/>
            </a:pPr>
            <a:r>
              <a:rPr lang="en-CA" sz="900" dirty="0"/>
              <a:t>New vertebral fracture – ARR = 4.8; NNT=21</a:t>
            </a:r>
          </a:p>
          <a:p>
            <a:pPr>
              <a:defRPr/>
            </a:pPr>
            <a:r>
              <a:rPr lang="en-CA" sz="900" dirty="0"/>
              <a:t>Non-vertebral fracture ARR = 1.5; NNT=68</a:t>
            </a:r>
          </a:p>
          <a:p>
            <a:pPr>
              <a:defRPr/>
            </a:pPr>
            <a:r>
              <a:rPr lang="en-CA" sz="900" dirty="0"/>
              <a:t>Hip fracture ARR = 0.3%; NNT=205</a:t>
            </a:r>
          </a:p>
          <a:p>
            <a:pPr>
              <a:defRPr/>
            </a:pPr>
            <a:endParaRPr lang="en-CA" sz="900" b="1" dirty="0"/>
          </a:p>
          <a:p>
            <a:pPr>
              <a:defRPr/>
            </a:pPr>
            <a:endParaRPr lang="en-CA" sz="900" b="1" dirty="0"/>
          </a:p>
          <a:p>
            <a:pPr>
              <a:defRPr/>
            </a:pPr>
            <a:r>
              <a:rPr lang="en-CA" sz="900" b="1" dirty="0"/>
              <a:t>Reference:</a:t>
            </a:r>
          </a:p>
          <a:p>
            <a:pPr marL="396875" lvl="1" indent="-168275">
              <a:buFontTx/>
              <a:buAutoNum type="arabicPeriod"/>
              <a:defRPr/>
            </a:pPr>
            <a:r>
              <a:rPr lang="en-US" sz="900" dirty="0"/>
              <a:t>Cummings SR, San Martin J, McClung MR, </a:t>
            </a:r>
            <a:r>
              <a:rPr lang="en-US" sz="900" i="1" dirty="0"/>
              <a:t>et al.</a:t>
            </a:r>
            <a:r>
              <a:rPr lang="en-US" sz="900" dirty="0"/>
              <a:t> </a:t>
            </a:r>
            <a:r>
              <a:rPr lang="en-US" sz="900" dirty="0" err="1"/>
              <a:t>Denosumab</a:t>
            </a:r>
            <a:r>
              <a:rPr lang="en-US" sz="900" dirty="0"/>
              <a:t> for prevention of fractures in postmenopausal women with osteoporosis. </a:t>
            </a:r>
            <a:r>
              <a:rPr lang="en-US" sz="900" i="1" dirty="0"/>
              <a:t>N </a:t>
            </a:r>
            <a:r>
              <a:rPr lang="en-US" sz="900" i="1" dirty="0" err="1"/>
              <a:t>Eng</a:t>
            </a:r>
            <a:r>
              <a:rPr lang="en-US" sz="900" i="1" dirty="0"/>
              <a:t> J Med.</a:t>
            </a:r>
            <a:r>
              <a:rPr lang="en-US" sz="900" dirty="0"/>
              <a:t> 2009;361:756-765.</a:t>
            </a:r>
          </a:p>
          <a:p>
            <a:pPr>
              <a:defRPr/>
            </a:pP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3D00A-3C59-AF41-BF4F-C497EA53346A}"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62959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sz="1100" b="1" dirty="0"/>
              <a:t>Speaker Notes</a:t>
            </a:r>
          </a:p>
          <a:p>
            <a:pPr marL="171450" indent="-171450">
              <a:buFont typeface="Arial" pitchFamily="34" charset="0"/>
              <a:buChar char="•"/>
              <a:defRPr/>
            </a:pPr>
            <a:r>
              <a:rPr lang="en-US" sz="1100" dirty="0"/>
              <a:t>This slide shows the results of a Cochrane meta-analysis of fracture outcomes in women receiving at least 1 year of </a:t>
            </a:r>
            <a:r>
              <a:rPr lang="en-US" sz="1100" dirty="0" err="1"/>
              <a:t>risedronate</a:t>
            </a:r>
            <a:r>
              <a:rPr lang="en-US" sz="1100" dirty="0"/>
              <a:t> for PMO, compared with those receiving placebo or concurrent calcium/vitamin D or both. The outcome was fracture incidence.</a:t>
            </a:r>
            <a:r>
              <a:rPr lang="en-US" sz="1100" baseline="30000" dirty="0"/>
              <a:t>1</a:t>
            </a:r>
            <a:endParaRPr lang="en-US" sz="1100" dirty="0"/>
          </a:p>
          <a:p>
            <a:pPr marL="171450" indent="-171450">
              <a:buFont typeface="Arial" pitchFamily="34" charset="0"/>
              <a:buChar char="•"/>
              <a:defRPr/>
            </a:pPr>
            <a:r>
              <a:rPr lang="en-US" sz="1100" dirty="0"/>
              <a:t>The authors concluded that at 5 mg/day, a statistically significant and clinically important benefit in the secondary prevention of vertebral*, non-vertebral and hip fractures occurred, but not for wrist fractures.</a:t>
            </a:r>
            <a:r>
              <a:rPr lang="en-US" sz="1100" baseline="30000" dirty="0"/>
              <a:t>1</a:t>
            </a:r>
            <a:endParaRPr lang="en-US" sz="1100" dirty="0"/>
          </a:p>
          <a:p>
            <a:pPr marL="171450" indent="-171450">
              <a:buFont typeface="Arial" pitchFamily="34" charset="0"/>
              <a:buChar char="•"/>
              <a:defRPr/>
            </a:pPr>
            <a:r>
              <a:rPr lang="en-US" sz="1100" dirty="0"/>
              <a:t>The authors concluded that there were no statistically significant reductions in the primary prevention of vertebral and non-vertebral fractures.</a:t>
            </a:r>
            <a:r>
              <a:rPr lang="en-US" sz="1100" baseline="30000" dirty="0"/>
              <a:t>1</a:t>
            </a:r>
            <a:endParaRPr lang="en-US" sz="1100" dirty="0"/>
          </a:p>
          <a:p>
            <a:pPr marL="171450" indent="-171450">
              <a:buFont typeface="Arial" pitchFamily="34" charset="0"/>
              <a:buChar char="•"/>
              <a:defRPr/>
            </a:pPr>
            <a:r>
              <a:rPr lang="en-US" sz="1100" dirty="0"/>
              <a:t>* Studies included morphometric vertebral fracture data.</a:t>
            </a:r>
          </a:p>
          <a:p>
            <a:pPr>
              <a:defRPr/>
            </a:pPr>
            <a:endParaRPr lang="en-US" sz="1100" dirty="0"/>
          </a:p>
          <a:p>
            <a:pPr>
              <a:defRPr/>
            </a:pPr>
            <a:r>
              <a:rPr lang="en-CA" sz="1100" dirty="0"/>
              <a:t>Vertebral fractures:</a:t>
            </a:r>
          </a:p>
          <a:p>
            <a:pPr>
              <a:defRPr/>
            </a:pPr>
            <a:r>
              <a:rPr lang="en-CA" sz="1100" dirty="0"/>
              <a:t>    ARR is 4.59% (NNT = 22)</a:t>
            </a:r>
            <a:r>
              <a:rPr lang="en-CA" sz="1100" baseline="30000" dirty="0"/>
              <a:t>+</a:t>
            </a:r>
          </a:p>
          <a:p>
            <a:pPr>
              <a:defRPr/>
            </a:pPr>
            <a:r>
              <a:rPr lang="en-CA" sz="1100" dirty="0"/>
              <a:t>Non-vertebral fractures:</a:t>
            </a:r>
          </a:p>
          <a:p>
            <a:pPr>
              <a:defRPr/>
            </a:pPr>
            <a:r>
              <a:rPr lang="en-CA" sz="1100" dirty="0"/>
              <a:t>    ARR is 1.53% (NNT = 66)</a:t>
            </a:r>
            <a:r>
              <a:rPr lang="en-CA" sz="1100" baseline="30000" dirty="0"/>
              <a:t>+</a:t>
            </a:r>
            <a:r>
              <a:rPr lang="en-CA" sz="1100" dirty="0"/>
              <a:t> </a:t>
            </a:r>
          </a:p>
          <a:p>
            <a:pPr>
              <a:defRPr/>
            </a:pPr>
            <a:r>
              <a:rPr lang="en-CA" sz="1100" dirty="0"/>
              <a:t>Hip fractures:</a:t>
            </a:r>
          </a:p>
          <a:p>
            <a:pPr>
              <a:defRPr/>
            </a:pPr>
            <a:r>
              <a:rPr lang="en-CA" sz="1100" dirty="0"/>
              <a:t>    ARR is 1.04% (NNT = 96)</a:t>
            </a:r>
            <a:r>
              <a:rPr lang="en-CA" sz="1100" baseline="30000" dirty="0"/>
              <a:t>+</a:t>
            </a:r>
          </a:p>
          <a:p>
            <a:pPr>
              <a:defRPr/>
            </a:pPr>
            <a:r>
              <a:rPr lang="en-CA" sz="1100" dirty="0"/>
              <a:t>+ Calculated based on data from Cochrane analysis.</a:t>
            </a:r>
            <a:r>
              <a:rPr lang="en-CA" sz="1100" baseline="30000" dirty="0"/>
              <a:t>1</a:t>
            </a:r>
            <a:endParaRPr lang="en-US" sz="1100" baseline="30000" dirty="0"/>
          </a:p>
          <a:p>
            <a:pPr>
              <a:defRPr/>
            </a:pPr>
            <a:endParaRPr lang="en-US" sz="1100" dirty="0"/>
          </a:p>
          <a:p>
            <a:pPr>
              <a:defRPr/>
            </a:pPr>
            <a:r>
              <a:rPr lang="en-US" sz="1100" b="1" dirty="0"/>
              <a:t>Reference:</a:t>
            </a:r>
          </a:p>
          <a:p>
            <a:pPr marL="398463" lvl="1" indent="-169863">
              <a:buFontTx/>
              <a:buAutoNum type="arabicPeriod"/>
              <a:defRPr/>
            </a:pPr>
            <a:r>
              <a:rPr lang="en-CA" sz="1100" dirty="0"/>
              <a:t>Wells GA, Cranney A, Peterson J, </a:t>
            </a:r>
            <a:r>
              <a:rPr lang="en-CA" sz="1100" i="1" dirty="0"/>
              <a:t>et al</a:t>
            </a:r>
            <a:r>
              <a:rPr lang="en-CA" sz="1100" dirty="0"/>
              <a:t>. </a:t>
            </a:r>
            <a:r>
              <a:rPr lang="en-CA" sz="1100" dirty="0" err="1"/>
              <a:t>Risedronate</a:t>
            </a:r>
            <a:r>
              <a:rPr lang="en-CA" sz="1100" dirty="0"/>
              <a:t> for the primary and secondary prevention of osteoporotic fractures in postmenopausal women. </a:t>
            </a:r>
            <a:r>
              <a:rPr lang="en-CA" sz="1100" i="1" dirty="0"/>
              <a:t>Cochrane Database </a:t>
            </a:r>
            <a:r>
              <a:rPr lang="en-CA" sz="1100" i="1" dirty="0" err="1"/>
              <a:t>Syst</a:t>
            </a:r>
            <a:r>
              <a:rPr lang="en-CA" sz="1100" i="1" dirty="0"/>
              <a:t> Rev.</a:t>
            </a:r>
            <a:r>
              <a:rPr lang="en-CA" sz="1100" dirty="0"/>
              <a:t> 2008;Jan23;(1):CD004523.</a:t>
            </a:r>
          </a:p>
          <a:p>
            <a:endParaRPr lang="en-CA" sz="11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3D00A-3C59-AF41-BF4F-C497EA53346A}"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791343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EB8A-0FCD-4DFE-B344-BFD5405639CF}"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04731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defTabSz="464790">
              <a:defRPr/>
            </a:pPr>
            <a:fld id="{D7F7C0FA-DF9C-5348-ACDE-85BE305CE9D4}" type="slidenum">
              <a:rPr lang="fr-CA">
                <a:solidFill>
                  <a:prstClr val="black"/>
                </a:solidFill>
              </a:rPr>
              <a:pPr defTabSz="464790">
                <a:defRPr/>
              </a:pPr>
              <a:t>2</a:t>
            </a:fld>
            <a:endParaRPr lang="fr-CA" dirty="0">
              <a:solidFill>
                <a:prstClr val="black"/>
              </a:solidFill>
            </a:endParaRPr>
          </a:p>
        </p:txBody>
      </p:sp>
    </p:spTree>
    <p:extLst>
      <p:ext uri="{BB962C8B-B14F-4D97-AF65-F5344CB8AC3E}">
        <p14:creationId xmlns:p14="http://schemas.microsoft.com/office/powerpoint/2010/main" val="2513912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EB8A-0FCD-4DFE-B344-BFD5405639CF}"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039247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F59D5B-F54E-460A-A7E1-8355198E5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350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1146175" y="685800"/>
            <a:ext cx="4572000" cy="3429000"/>
          </a:xfrm>
          <a:ln/>
        </p:spPr>
      </p:sp>
      <p:sp>
        <p:nvSpPr>
          <p:cNvPr id="870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p>
        </p:txBody>
      </p:sp>
      <p:sp>
        <p:nvSpPr>
          <p:cNvPr id="870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6024C8CE-6F00-43AA-9B9C-BAE9F7F4325C}" type="slidenum">
              <a:rPr lang="en-US" altLang="en-US" smtClean="0">
                <a:solidFill>
                  <a:srgbClr val="EEECE1"/>
                </a:solidFill>
              </a:rPr>
              <a:pPr algn="r" eaLnBrk="1" hangingPunct="1">
                <a:spcBef>
                  <a:spcPct val="0"/>
                </a:spcBef>
              </a:pPr>
              <a:t>23</a:t>
            </a:fld>
            <a:endParaRPr lang="en-US" altLang="en-US">
              <a:solidFill>
                <a:srgbClr val="EEECE1"/>
              </a:solidFill>
            </a:endParaRPr>
          </a:p>
        </p:txBody>
      </p:sp>
    </p:spTree>
    <p:extLst>
      <p:ext uri="{BB962C8B-B14F-4D97-AF65-F5344CB8AC3E}">
        <p14:creationId xmlns:p14="http://schemas.microsoft.com/office/powerpoint/2010/main" val="3605933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1146175" y="685800"/>
            <a:ext cx="4572000" cy="3429000"/>
          </a:xfrm>
          <a:ln/>
        </p:spPr>
      </p:sp>
      <p:sp>
        <p:nvSpPr>
          <p:cNvPr id="870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marL="0" marR="0" lvl="0" indent="0" algn="r" defTabSz="889993" rtl="0" eaLnBrk="1" fontAlgn="auto" latinLnBrk="0" hangingPunct="1">
              <a:lnSpc>
                <a:spcPct val="100000"/>
              </a:lnSpc>
              <a:spcBef>
                <a:spcPct val="0"/>
              </a:spcBef>
              <a:spcAft>
                <a:spcPts val="0"/>
              </a:spcAft>
              <a:buClrTx/>
              <a:buSzTx/>
              <a:buFontTx/>
              <a:buNone/>
              <a:tabLst/>
              <a:defRPr/>
            </a:pPr>
            <a:fld id="{6024C8CE-6F00-43AA-9B9C-BAE9F7F4325C}" type="slidenum">
              <a:rPr kumimoji="0" lang="en-US" altLang="en-US" sz="1200" b="0" i="0" u="none" strike="noStrike" kern="1200" cap="none" spc="0" normalizeH="0" baseline="0" noProof="0" smtClean="0">
                <a:ln>
                  <a:noFill/>
                </a:ln>
                <a:solidFill>
                  <a:srgbClr val="EEECE1"/>
                </a:solidFill>
                <a:effectLst/>
                <a:uLnTx/>
                <a:uFillTx/>
                <a:latin typeface="Arial" charset="0"/>
                <a:ea typeface="+mn-ea"/>
                <a:cs typeface="+mn-cs"/>
              </a:rPr>
              <a:pPr marL="0" marR="0" lvl="0" indent="0" algn="r" defTabSz="889993" rtl="0" eaLnBrk="1" fontAlgn="auto" latinLnBrk="0" hangingPunct="1">
                <a:lnSpc>
                  <a:spcPct val="100000"/>
                </a:lnSpc>
                <a:spcBef>
                  <a:spcPct val="0"/>
                </a:spcBef>
                <a:spcAft>
                  <a:spcPts val="0"/>
                </a:spcAft>
                <a:buClrTx/>
                <a:buSzTx/>
                <a:buFontTx/>
                <a:buNone/>
                <a:tabLst/>
                <a:defRPr/>
              </a:pPr>
              <a:t>24</a:t>
            </a:fld>
            <a:endParaRPr kumimoji="0" lang="en-US" altLang="en-US" sz="1200" b="0" i="0" u="none" strike="noStrike" kern="1200" cap="none" spc="0" normalizeH="0" baseline="0" noProof="0">
              <a:ln>
                <a:noFill/>
              </a:ln>
              <a:solidFill>
                <a:srgbClr val="EEECE1"/>
              </a:solidFill>
              <a:effectLst/>
              <a:uLnTx/>
              <a:uFillTx/>
              <a:latin typeface="Arial" charset="0"/>
              <a:ea typeface="+mn-ea"/>
              <a:cs typeface="+mn-cs"/>
            </a:endParaRPr>
          </a:p>
        </p:txBody>
      </p:sp>
      <p:sp>
        <p:nvSpPr>
          <p:cNvPr id="6" name="Notes Placeholder 5">
            <a:hlinkClick r:id="" action="ppaction://noaction"/>
            <a:extLst>
              <a:ext uri="{FF2B5EF4-FFF2-40B4-BE49-F238E27FC236}">
                <a16:creationId xmlns:a16="http://schemas.microsoft.com/office/drawing/2014/main" id="{ABBFC603-72AD-479A-AEF9-00A381BC4469}"/>
              </a:ext>
            </a:extLst>
          </p:cNvPr>
          <p:cNvSpPr txBox="1">
            <a:spLocks noGrp="1"/>
          </p:cNvSpPr>
          <p:nvPr>
            <p:ph type="body" idx="1"/>
          </p:nvPr>
        </p:nvSpPr>
        <p:spPr>
          <a:xfrm>
            <a:off x="685800" y="4343400"/>
            <a:ext cx="5486400" cy="276999"/>
          </a:xfrm>
          <a:prstGeom prst="rect">
            <a:avLst/>
          </a:prstGeom>
          <a:noFill/>
        </p:spPr>
        <p:txBody>
          <a:bodyPr wrap="square" rtlCol="0">
            <a:spAutoFit/>
          </a:bodyPr>
          <a:lstStyle/>
          <a:p>
            <a:r>
              <a:rPr lang="en-CA" dirty="0"/>
              <a:t>The “Finish-line Flag” denotes a hyperlink to the closing slides.</a:t>
            </a:r>
          </a:p>
        </p:txBody>
      </p:sp>
      <p:grpSp>
        <p:nvGrpSpPr>
          <p:cNvPr id="8" name="Group 7">
            <a:extLst>
              <a:ext uri="{FF2B5EF4-FFF2-40B4-BE49-F238E27FC236}">
                <a16:creationId xmlns:a16="http://schemas.microsoft.com/office/drawing/2014/main" id="{6ECD8535-6B1A-47AC-91AD-43E54542A9F8}"/>
              </a:ext>
            </a:extLst>
          </p:cNvPr>
          <p:cNvGrpSpPr>
            <a:grpSpLocks noChangeAspect="1"/>
          </p:cNvGrpSpPr>
          <p:nvPr/>
        </p:nvGrpSpPr>
        <p:grpSpPr>
          <a:xfrm>
            <a:off x="8070241" y="6321876"/>
            <a:ext cx="492294" cy="473644"/>
            <a:chOff x="481013" y="835025"/>
            <a:chExt cx="5782886" cy="5563812"/>
          </a:xfrm>
        </p:grpSpPr>
        <p:sp>
          <p:nvSpPr>
            <p:cNvPr id="9" name="Freeform 14">
              <a:extLst>
                <a:ext uri="{FF2B5EF4-FFF2-40B4-BE49-F238E27FC236}">
                  <a16:creationId xmlns:a16="http://schemas.microsoft.com/office/drawing/2014/main" id="{F183BD58-E416-4A28-BA59-2CDFBD020BF4}"/>
                </a:ext>
              </a:extLst>
            </p:cNvPr>
            <p:cNvSpPr>
              <a:spLocks noChangeArrowheads="1"/>
            </p:cNvSpPr>
            <p:nvPr/>
          </p:nvSpPr>
          <p:spPr bwMode="auto">
            <a:xfrm>
              <a:off x="4349380" y="4530352"/>
              <a:ext cx="1914519" cy="1868485"/>
            </a:xfrm>
            <a:custGeom>
              <a:avLst/>
              <a:gdLst>
                <a:gd name="T0" fmla="*/ 5106 w 5316"/>
                <a:gd name="T1" fmla="*/ 4278 h 5191"/>
                <a:gd name="T2" fmla="*/ 5106 w 5316"/>
                <a:gd name="T3" fmla="*/ 4278 h 5191"/>
                <a:gd name="T4" fmla="*/ 5106 w 5316"/>
                <a:gd name="T5" fmla="*/ 4278 h 5191"/>
                <a:gd name="T6" fmla="*/ 3771 w 5316"/>
                <a:gd name="T7" fmla="*/ 2940 h 5191"/>
                <a:gd name="T8" fmla="*/ 3771 w 5316"/>
                <a:gd name="T9" fmla="*/ 2940 h 5191"/>
                <a:gd name="T10" fmla="*/ 4076 w 5316"/>
                <a:gd name="T11" fmla="*/ 2776 h 5191"/>
                <a:gd name="T12" fmla="*/ 4076 w 5316"/>
                <a:gd name="T13" fmla="*/ 2776 h 5191"/>
                <a:gd name="T14" fmla="*/ 4831 w 5316"/>
                <a:gd name="T15" fmla="*/ 2470 h 5191"/>
                <a:gd name="T16" fmla="*/ 4831 w 5316"/>
                <a:gd name="T17" fmla="*/ 2470 h 5191"/>
                <a:gd name="T18" fmla="*/ 4831 w 5316"/>
                <a:gd name="T19" fmla="*/ 1766 h 5191"/>
                <a:gd name="T20" fmla="*/ 4831 w 5316"/>
                <a:gd name="T21" fmla="*/ 1766 h 5191"/>
                <a:gd name="T22" fmla="*/ 3745 w 5316"/>
                <a:gd name="T23" fmla="*/ 1323 h 5191"/>
                <a:gd name="T24" fmla="*/ 2284 w 5316"/>
                <a:gd name="T25" fmla="*/ 729 h 5191"/>
                <a:gd name="T26" fmla="*/ 666 w 5316"/>
                <a:gd name="T27" fmla="*/ 69 h 5191"/>
                <a:gd name="T28" fmla="*/ 666 w 5316"/>
                <a:gd name="T29" fmla="*/ 69 h 5191"/>
                <a:gd name="T30" fmla="*/ 365 w 5316"/>
                <a:gd name="T31" fmla="*/ 0 h 5191"/>
                <a:gd name="T32" fmla="*/ 148 w 5316"/>
                <a:gd name="T33" fmla="*/ 586 h 5191"/>
                <a:gd name="T34" fmla="*/ 148 w 5316"/>
                <a:gd name="T35" fmla="*/ 586 h 5191"/>
                <a:gd name="T36" fmla="*/ 801 w 5316"/>
                <a:gd name="T37" fmla="*/ 2195 h 5191"/>
                <a:gd name="T38" fmla="*/ 1360 w 5316"/>
                <a:gd name="T39" fmla="*/ 3573 h 5191"/>
                <a:gd name="T40" fmla="*/ 1841 w 5316"/>
                <a:gd name="T41" fmla="*/ 4758 h 5191"/>
                <a:gd name="T42" fmla="*/ 1841 w 5316"/>
                <a:gd name="T43" fmla="*/ 4758 h 5191"/>
                <a:gd name="T44" fmla="*/ 2197 w 5316"/>
                <a:gd name="T45" fmla="*/ 5116 h 5191"/>
                <a:gd name="T46" fmla="*/ 2549 w 5316"/>
                <a:gd name="T47" fmla="*/ 4755 h 5191"/>
                <a:gd name="T48" fmla="*/ 2549 w 5316"/>
                <a:gd name="T49" fmla="*/ 4755 h 5191"/>
                <a:gd name="T50" fmla="*/ 2853 w 5316"/>
                <a:gd name="T51" fmla="*/ 4003 h 5191"/>
                <a:gd name="T52" fmla="*/ 2853 w 5316"/>
                <a:gd name="T53" fmla="*/ 4003 h 5191"/>
                <a:gd name="T54" fmla="*/ 3017 w 5316"/>
                <a:gd name="T55" fmla="*/ 3695 h 5191"/>
                <a:gd name="T56" fmla="*/ 3017 w 5316"/>
                <a:gd name="T57" fmla="*/ 3695 h 5191"/>
                <a:gd name="T58" fmla="*/ 4352 w 5316"/>
                <a:gd name="T59" fmla="*/ 5031 h 5191"/>
                <a:gd name="T60" fmla="*/ 4352 w 5316"/>
                <a:gd name="T61" fmla="*/ 5031 h 5191"/>
                <a:gd name="T62" fmla="*/ 4727 w 5316"/>
                <a:gd name="T63" fmla="*/ 5190 h 5191"/>
                <a:gd name="T64" fmla="*/ 5106 w 5316"/>
                <a:gd name="T65" fmla="*/ 5031 h 5191"/>
                <a:gd name="T66" fmla="*/ 5106 w 5316"/>
                <a:gd name="T67" fmla="*/ 4278 h 5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16" h="5191">
                  <a:moveTo>
                    <a:pt x="5106" y="4278"/>
                  </a:moveTo>
                  <a:lnTo>
                    <a:pt x="5106" y="4278"/>
                  </a:lnTo>
                  <a:lnTo>
                    <a:pt x="5106" y="4278"/>
                  </a:lnTo>
                  <a:lnTo>
                    <a:pt x="3771" y="2940"/>
                  </a:lnTo>
                  <a:lnTo>
                    <a:pt x="3771" y="2940"/>
                  </a:lnTo>
                  <a:cubicBezTo>
                    <a:pt x="3872" y="2874"/>
                    <a:pt x="3975" y="2818"/>
                    <a:pt x="4076" y="2776"/>
                  </a:cubicBezTo>
                  <a:lnTo>
                    <a:pt x="4076" y="2776"/>
                  </a:lnTo>
                  <a:lnTo>
                    <a:pt x="4831" y="2470"/>
                  </a:lnTo>
                  <a:lnTo>
                    <a:pt x="4831" y="2470"/>
                  </a:lnTo>
                  <a:cubicBezTo>
                    <a:pt x="5310" y="2277"/>
                    <a:pt x="5310" y="1959"/>
                    <a:pt x="4831" y="1766"/>
                  </a:cubicBezTo>
                  <a:lnTo>
                    <a:pt x="4831" y="1766"/>
                  </a:lnTo>
                  <a:lnTo>
                    <a:pt x="3745" y="1323"/>
                  </a:lnTo>
                  <a:lnTo>
                    <a:pt x="2284" y="729"/>
                  </a:lnTo>
                  <a:lnTo>
                    <a:pt x="666" y="69"/>
                  </a:lnTo>
                  <a:lnTo>
                    <a:pt x="666" y="69"/>
                  </a:lnTo>
                  <a:cubicBezTo>
                    <a:pt x="550" y="21"/>
                    <a:pt x="450" y="0"/>
                    <a:pt x="365" y="0"/>
                  </a:cubicBezTo>
                  <a:cubicBezTo>
                    <a:pt x="100" y="0"/>
                    <a:pt x="0" y="223"/>
                    <a:pt x="148" y="586"/>
                  </a:cubicBezTo>
                  <a:lnTo>
                    <a:pt x="148" y="586"/>
                  </a:lnTo>
                  <a:lnTo>
                    <a:pt x="801" y="2195"/>
                  </a:lnTo>
                  <a:lnTo>
                    <a:pt x="1360" y="3573"/>
                  </a:lnTo>
                  <a:lnTo>
                    <a:pt x="1841" y="4758"/>
                  </a:lnTo>
                  <a:lnTo>
                    <a:pt x="1841" y="4758"/>
                  </a:lnTo>
                  <a:cubicBezTo>
                    <a:pt x="1940" y="4997"/>
                    <a:pt x="2067" y="5116"/>
                    <a:pt x="2197" y="5116"/>
                  </a:cubicBezTo>
                  <a:cubicBezTo>
                    <a:pt x="2324" y="5116"/>
                    <a:pt x="2451" y="4997"/>
                    <a:pt x="2549" y="4755"/>
                  </a:cubicBezTo>
                  <a:lnTo>
                    <a:pt x="2549" y="4755"/>
                  </a:lnTo>
                  <a:lnTo>
                    <a:pt x="2853" y="4003"/>
                  </a:lnTo>
                  <a:lnTo>
                    <a:pt x="2853" y="4003"/>
                  </a:lnTo>
                  <a:cubicBezTo>
                    <a:pt x="2893" y="3902"/>
                    <a:pt x="2948" y="3799"/>
                    <a:pt x="3017" y="3695"/>
                  </a:cubicBezTo>
                  <a:lnTo>
                    <a:pt x="3017" y="3695"/>
                  </a:lnTo>
                  <a:lnTo>
                    <a:pt x="4352" y="5031"/>
                  </a:lnTo>
                  <a:lnTo>
                    <a:pt x="4352" y="5031"/>
                  </a:lnTo>
                  <a:cubicBezTo>
                    <a:pt x="4455" y="5137"/>
                    <a:pt x="4593" y="5190"/>
                    <a:pt x="4727" y="5190"/>
                  </a:cubicBezTo>
                  <a:cubicBezTo>
                    <a:pt x="4865" y="5190"/>
                    <a:pt x="5003" y="5137"/>
                    <a:pt x="5106" y="5031"/>
                  </a:cubicBezTo>
                  <a:cubicBezTo>
                    <a:pt x="5315" y="4824"/>
                    <a:pt x="5315" y="4485"/>
                    <a:pt x="5106" y="4278"/>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 name="Freeform 15">
              <a:extLst>
                <a:ext uri="{FF2B5EF4-FFF2-40B4-BE49-F238E27FC236}">
                  <a16:creationId xmlns:a16="http://schemas.microsoft.com/office/drawing/2014/main" id="{40CB593B-4BA2-40CA-B4CF-6FF434DB158D}"/>
                </a:ext>
              </a:extLst>
            </p:cNvPr>
            <p:cNvSpPr>
              <a:spLocks noChangeArrowheads="1"/>
            </p:cNvSpPr>
            <p:nvPr/>
          </p:nvSpPr>
          <p:spPr bwMode="auto">
            <a:xfrm>
              <a:off x="2120900" y="4443413"/>
              <a:ext cx="854075" cy="439737"/>
            </a:xfrm>
            <a:custGeom>
              <a:avLst/>
              <a:gdLst>
                <a:gd name="T0" fmla="*/ 0 w 2373"/>
                <a:gd name="T1" fmla="*/ 1220 h 1221"/>
                <a:gd name="T2" fmla="*/ 0 w 2373"/>
                <a:gd name="T3" fmla="*/ 1220 h 1221"/>
                <a:gd name="T4" fmla="*/ 0 w 2373"/>
                <a:gd name="T5" fmla="*/ 1220 h 1221"/>
                <a:gd name="T6" fmla="*/ 0 w 2373"/>
                <a:gd name="T7" fmla="*/ 1220 h 1221"/>
                <a:gd name="T8" fmla="*/ 2372 w 2373"/>
                <a:gd name="T9" fmla="*/ 0 h 1221"/>
                <a:gd name="T10" fmla="*/ 1800 w 2373"/>
                <a:gd name="T11" fmla="*/ 472 h 1221"/>
                <a:gd name="T12" fmla="*/ 0 w 2373"/>
                <a:gd name="T13" fmla="*/ 1220 h 1221"/>
              </a:gdLst>
              <a:ahLst/>
              <a:cxnLst>
                <a:cxn ang="0">
                  <a:pos x="T0" y="T1"/>
                </a:cxn>
                <a:cxn ang="0">
                  <a:pos x="T2" y="T3"/>
                </a:cxn>
                <a:cxn ang="0">
                  <a:pos x="T4" y="T5"/>
                </a:cxn>
                <a:cxn ang="0">
                  <a:pos x="T6" y="T7"/>
                </a:cxn>
                <a:cxn ang="0">
                  <a:pos x="T8" y="T9"/>
                </a:cxn>
                <a:cxn ang="0">
                  <a:pos x="T10" y="T11"/>
                </a:cxn>
                <a:cxn ang="0">
                  <a:pos x="T12" y="T13"/>
                </a:cxn>
              </a:cxnLst>
              <a:rect l="0" t="0" r="r" b="b"/>
              <a:pathLst>
                <a:path w="2373" h="1221">
                  <a:moveTo>
                    <a:pt x="0" y="1220"/>
                  </a:moveTo>
                  <a:lnTo>
                    <a:pt x="0" y="1220"/>
                  </a:lnTo>
                  <a:lnTo>
                    <a:pt x="0" y="1220"/>
                  </a:lnTo>
                  <a:lnTo>
                    <a:pt x="0" y="1220"/>
                  </a:lnTo>
                  <a:cubicBezTo>
                    <a:pt x="952" y="1111"/>
                    <a:pt x="1694" y="618"/>
                    <a:pt x="2372" y="0"/>
                  </a:cubicBezTo>
                  <a:cubicBezTo>
                    <a:pt x="2186" y="167"/>
                    <a:pt x="1999" y="326"/>
                    <a:pt x="1800" y="472"/>
                  </a:cubicBezTo>
                  <a:cubicBezTo>
                    <a:pt x="1274" y="859"/>
                    <a:pt x="693" y="1143"/>
                    <a:pt x="0" y="122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16">
              <a:extLst>
                <a:ext uri="{FF2B5EF4-FFF2-40B4-BE49-F238E27FC236}">
                  <a16:creationId xmlns:a16="http://schemas.microsoft.com/office/drawing/2014/main" id="{5102A204-9A4D-4A0A-92F1-D9324640C8F1}"/>
                </a:ext>
              </a:extLst>
            </p:cNvPr>
            <p:cNvSpPr>
              <a:spLocks noChangeArrowheads="1"/>
            </p:cNvSpPr>
            <p:nvPr/>
          </p:nvSpPr>
          <p:spPr bwMode="auto">
            <a:xfrm>
              <a:off x="2978150" y="3044825"/>
              <a:ext cx="528638" cy="490538"/>
            </a:xfrm>
            <a:custGeom>
              <a:avLst/>
              <a:gdLst>
                <a:gd name="T0" fmla="*/ 0 w 1467"/>
                <a:gd name="T1" fmla="*/ 1362 h 1363"/>
                <a:gd name="T2" fmla="*/ 0 w 1467"/>
                <a:gd name="T3" fmla="*/ 1362 h 1363"/>
                <a:gd name="T4" fmla="*/ 0 w 1467"/>
                <a:gd name="T5" fmla="*/ 1362 h 1363"/>
                <a:gd name="T6" fmla="*/ 0 w 1467"/>
                <a:gd name="T7" fmla="*/ 1362 h 1363"/>
                <a:gd name="T8" fmla="*/ 1466 w 1467"/>
                <a:gd name="T9" fmla="*/ 0 h 1363"/>
                <a:gd name="T10" fmla="*/ 0 w 1467"/>
                <a:gd name="T11" fmla="*/ 1362 h 1363"/>
              </a:gdLst>
              <a:ahLst/>
              <a:cxnLst>
                <a:cxn ang="0">
                  <a:pos x="T0" y="T1"/>
                </a:cxn>
                <a:cxn ang="0">
                  <a:pos x="T2" y="T3"/>
                </a:cxn>
                <a:cxn ang="0">
                  <a:pos x="T4" y="T5"/>
                </a:cxn>
                <a:cxn ang="0">
                  <a:pos x="T6" y="T7"/>
                </a:cxn>
                <a:cxn ang="0">
                  <a:pos x="T8" y="T9"/>
                </a:cxn>
                <a:cxn ang="0">
                  <a:pos x="T10" y="T11"/>
                </a:cxn>
              </a:cxnLst>
              <a:rect l="0" t="0" r="r" b="b"/>
              <a:pathLst>
                <a:path w="1467" h="1363">
                  <a:moveTo>
                    <a:pt x="0" y="1362"/>
                  </a:moveTo>
                  <a:lnTo>
                    <a:pt x="0" y="1362"/>
                  </a:lnTo>
                  <a:lnTo>
                    <a:pt x="0" y="1362"/>
                  </a:lnTo>
                  <a:lnTo>
                    <a:pt x="0" y="1362"/>
                  </a:lnTo>
                  <a:cubicBezTo>
                    <a:pt x="471" y="874"/>
                    <a:pt x="942" y="385"/>
                    <a:pt x="1466" y="0"/>
                  </a:cubicBezTo>
                  <a:cubicBezTo>
                    <a:pt x="942" y="385"/>
                    <a:pt x="471" y="874"/>
                    <a:pt x="0" y="1362"/>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17">
              <a:extLst>
                <a:ext uri="{FF2B5EF4-FFF2-40B4-BE49-F238E27FC236}">
                  <a16:creationId xmlns:a16="http://schemas.microsoft.com/office/drawing/2014/main" id="{134BB9DF-BC5C-4FC2-9EA5-792A8FE208BB}"/>
                </a:ext>
              </a:extLst>
            </p:cNvPr>
            <p:cNvSpPr>
              <a:spLocks noChangeArrowheads="1"/>
            </p:cNvSpPr>
            <p:nvPr/>
          </p:nvSpPr>
          <p:spPr bwMode="auto">
            <a:xfrm>
              <a:off x="1165225" y="3122613"/>
              <a:ext cx="955675" cy="1758950"/>
            </a:xfrm>
            <a:custGeom>
              <a:avLst/>
              <a:gdLst>
                <a:gd name="T0" fmla="*/ 884 w 2656"/>
                <a:gd name="T1" fmla="*/ 1627 h 4886"/>
                <a:gd name="T2" fmla="*/ 884 w 2656"/>
                <a:gd name="T3" fmla="*/ 1627 h 4886"/>
                <a:gd name="T4" fmla="*/ 884 w 2656"/>
                <a:gd name="T5" fmla="*/ 1627 h 4886"/>
                <a:gd name="T6" fmla="*/ 884 w 2656"/>
                <a:gd name="T7" fmla="*/ 1627 h 4886"/>
                <a:gd name="T8" fmla="*/ 0 w 2656"/>
                <a:gd name="T9" fmla="*/ 0 h 4886"/>
                <a:gd name="T10" fmla="*/ 2655 w 2656"/>
                <a:gd name="T11" fmla="*/ 4885 h 4886"/>
                <a:gd name="T12" fmla="*/ 1771 w 2656"/>
                <a:gd name="T13" fmla="*/ 3257 h 4886"/>
                <a:gd name="T14" fmla="*/ 884 w 2656"/>
                <a:gd name="T15" fmla="*/ 1627 h 4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56" h="4886">
                  <a:moveTo>
                    <a:pt x="884" y="1627"/>
                  </a:moveTo>
                  <a:lnTo>
                    <a:pt x="884" y="1627"/>
                  </a:lnTo>
                  <a:lnTo>
                    <a:pt x="884" y="1627"/>
                  </a:lnTo>
                  <a:lnTo>
                    <a:pt x="884" y="1627"/>
                  </a:lnTo>
                  <a:cubicBezTo>
                    <a:pt x="590" y="1087"/>
                    <a:pt x="296" y="544"/>
                    <a:pt x="0" y="0"/>
                  </a:cubicBezTo>
                  <a:cubicBezTo>
                    <a:pt x="884" y="1627"/>
                    <a:pt x="1771" y="3257"/>
                    <a:pt x="2655" y="4885"/>
                  </a:cubicBezTo>
                  <a:cubicBezTo>
                    <a:pt x="2358" y="4341"/>
                    <a:pt x="2065" y="3798"/>
                    <a:pt x="1771" y="3257"/>
                  </a:cubicBezTo>
                  <a:cubicBezTo>
                    <a:pt x="1474" y="2714"/>
                    <a:pt x="1180" y="2170"/>
                    <a:pt x="884" y="1627"/>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Freeform 18">
              <a:extLst>
                <a:ext uri="{FF2B5EF4-FFF2-40B4-BE49-F238E27FC236}">
                  <a16:creationId xmlns:a16="http://schemas.microsoft.com/office/drawing/2014/main" id="{E304AEC4-D4E2-45F7-832C-6BA3A9F05B7E}"/>
                </a:ext>
              </a:extLst>
            </p:cNvPr>
            <p:cNvSpPr>
              <a:spLocks noChangeArrowheads="1"/>
            </p:cNvSpPr>
            <p:nvPr/>
          </p:nvSpPr>
          <p:spPr bwMode="auto">
            <a:xfrm>
              <a:off x="3517900" y="1603375"/>
              <a:ext cx="477838" cy="879475"/>
            </a:xfrm>
            <a:custGeom>
              <a:avLst/>
              <a:gdLst>
                <a:gd name="T0" fmla="*/ 1325 w 1326"/>
                <a:gd name="T1" fmla="*/ 2444 h 2445"/>
                <a:gd name="T2" fmla="*/ 1325 w 1326"/>
                <a:gd name="T3" fmla="*/ 2444 h 2445"/>
                <a:gd name="T4" fmla="*/ 1325 w 1326"/>
                <a:gd name="T5" fmla="*/ 2444 h 2445"/>
                <a:gd name="T6" fmla="*/ 1325 w 1326"/>
                <a:gd name="T7" fmla="*/ 2444 h 2445"/>
                <a:gd name="T8" fmla="*/ 0 w 1326"/>
                <a:gd name="T9" fmla="*/ 0 h 2445"/>
                <a:gd name="T10" fmla="*/ 883 w 1326"/>
                <a:gd name="T11" fmla="*/ 1630 h 2445"/>
                <a:gd name="T12" fmla="*/ 1325 w 1326"/>
                <a:gd name="T13" fmla="*/ 2444 h 2445"/>
              </a:gdLst>
              <a:ahLst/>
              <a:cxnLst>
                <a:cxn ang="0">
                  <a:pos x="T0" y="T1"/>
                </a:cxn>
                <a:cxn ang="0">
                  <a:pos x="T2" y="T3"/>
                </a:cxn>
                <a:cxn ang="0">
                  <a:pos x="T4" y="T5"/>
                </a:cxn>
                <a:cxn ang="0">
                  <a:pos x="T6" y="T7"/>
                </a:cxn>
                <a:cxn ang="0">
                  <a:pos x="T8" y="T9"/>
                </a:cxn>
                <a:cxn ang="0">
                  <a:pos x="T10" y="T11"/>
                </a:cxn>
                <a:cxn ang="0">
                  <a:pos x="T12" y="T13"/>
                </a:cxn>
              </a:cxnLst>
              <a:rect l="0" t="0" r="r" b="b"/>
              <a:pathLst>
                <a:path w="1326" h="2445">
                  <a:moveTo>
                    <a:pt x="1325" y="2444"/>
                  </a:moveTo>
                  <a:lnTo>
                    <a:pt x="1325" y="2444"/>
                  </a:lnTo>
                  <a:lnTo>
                    <a:pt x="1325" y="2444"/>
                  </a:lnTo>
                  <a:lnTo>
                    <a:pt x="1325" y="2444"/>
                  </a:lnTo>
                  <a:cubicBezTo>
                    <a:pt x="883" y="1630"/>
                    <a:pt x="441" y="813"/>
                    <a:pt x="0" y="0"/>
                  </a:cubicBezTo>
                  <a:cubicBezTo>
                    <a:pt x="293" y="543"/>
                    <a:pt x="587" y="1087"/>
                    <a:pt x="883" y="1630"/>
                  </a:cubicBezTo>
                  <a:cubicBezTo>
                    <a:pt x="1029" y="1900"/>
                    <a:pt x="1177" y="2171"/>
                    <a:pt x="1325" y="244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Freeform 19">
              <a:extLst>
                <a:ext uri="{FF2B5EF4-FFF2-40B4-BE49-F238E27FC236}">
                  <a16:creationId xmlns:a16="http://schemas.microsoft.com/office/drawing/2014/main" id="{85B4E3FE-63D7-470B-AF42-854B01900D07}"/>
                </a:ext>
              </a:extLst>
            </p:cNvPr>
            <p:cNvSpPr>
              <a:spLocks noChangeArrowheads="1"/>
            </p:cNvSpPr>
            <p:nvPr/>
          </p:nvSpPr>
          <p:spPr bwMode="auto">
            <a:xfrm>
              <a:off x="3295650" y="3649663"/>
              <a:ext cx="504825" cy="473075"/>
            </a:xfrm>
            <a:custGeom>
              <a:avLst/>
              <a:gdLst>
                <a:gd name="T0" fmla="*/ 0 w 1401"/>
                <a:gd name="T1" fmla="*/ 1314 h 1315"/>
                <a:gd name="T2" fmla="*/ 0 w 1401"/>
                <a:gd name="T3" fmla="*/ 1314 h 1315"/>
                <a:gd name="T4" fmla="*/ 0 w 1401"/>
                <a:gd name="T5" fmla="*/ 1314 h 1315"/>
                <a:gd name="T6" fmla="*/ 0 w 1401"/>
                <a:gd name="T7" fmla="*/ 1314 h 1315"/>
                <a:gd name="T8" fmla="*/ 1400 w 1401"/>
                <a:gd name="T9" fmla="*/ 0 h 1315"/>
                <a:gd name="T10" fmla="*/ 0 w 1401"/>
                <a:gd name="T11" fmla="*/ 1314 h 1315"/>
              </a:gdLst>
              <a:ahLst/>
              <a:cxnLst>
                <a:cxn ang="0">
                  <a:pos x="T0" y="T1"/>
                </a:cxn>
                <a:cxn ang="0">
                  <a:pos x="T2" y="T3"/>
                </a:cxn>
                <a:cxn ang="0">
                  <a:pos x="T4" y="T5"/>
                </a:cxn>
                <a:cxn ang="0">
                  <a:pos x="T6" y="T7"/>
                </a:cxn>
                <a:cxn ang="0">
                  <a:pos x="T8" y="T9"/>
                </a:cxn>
                <a:cxn ang="0">
                  <a:pos x="T10" y="T11"/>
                </a:cxn>
              </a:cxnLst>
              <a:rect l="0" t="0" r="r" b="b"/>
              <a:pathLst>
                <a:path w="1401" h="1315">
                  <a:moveTo>
                    <a:pt x="0" y="1314"/>
                  </a:moveTo>
                  <a:lnTo>
                    <a:pt x="0" y="1314"/>
                  </a:lnTo>
                  <a:lnTo>
                    <a:pt x="0" y="1314"/>
                  </a:lnTo>
                  <a:lnTo>
                    <a:pt x="0" y="1314"/>
                  </a:lnTo>
                  <a:cubicBezTo>
                    <a:pt x="450" y="845"/>
                    <a:pt x="900" y="379"/>
                    <a:pt x="1400" y="0"/>
                  </a:cubicBezTo>
                  <a:cubicBezTo>
                    <a:pt x="900" y="379"/>
                    <a:pt x="450" y="845"/>
                    <a:pt x="0" y="131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Freeform 20">
              <a:extLst>
                <a:ext uri="{FF2B5EF4-FFF2-40B4-BE49-F238E27FC236}">
                  <a16:creationId xmlns:a16="http://schemas.microsoft.com/office/drawing/2014/main" id="{AA205186-D867-4D36-9467-CBDE6C645065}"/>
                </a:ext>
              </a:extLst>
            </p:cNvPr>
            <p:cNvSpPr>
              <a:spLocks noChangeArrowheads="1"/>
            </p:cNvSpPr>
            <p:nvPr/>
          </p:nvSpPr>
          <p:spPr bwMode="auto">
            <a:xfrm>
              <a:off x="2449513" y="3535363"/>
              <a:ext cx="528637" cy="492125"/>
            </a:xfrm>
            <a:custGeom>
              <a:avLst/>
              <a:gdLst>
                <a:gd name="T0" fmla="*/ 0 w 1468"/>
                <a:gd name="T1" fmla="*/ 1365 h 1366"/>
                <a:gd name="T2" fmla="*/ 0 w 1468"/>
                <a:gd name="T3" fmla="*/ 1365 h 1366"/>
                <a:gd name="T4" fmla="*/ 0 w 1468"/>
                <a:gd name="T5" fmla="*/ 1365 h 1366"/>
                <a:gd name="T6" fmla="*/ 0 w 1468"/>
                <a:gd name="T7" fmla="*/ 1365 h 1366"/>
                <a:gd name="T8" fmla="*/ 1467 w 1468"/>
                <a:gd name="T9" fmla="*/ 0 h 1366"/>
                <a:gd name="T10" fmla="*/ 0 w 1468"/>
                <a:gd name="T11" fmla="*/ 1365 h 1366"/>
              </a:gdLst>
              <a:ahLst/>
              <a:cxnLst>
                <a:cxn ang="0">
                  <a:pos x="T0" y="T1"/>
                </a:cxn>
                <a:cxn ang="0">
                  <a:pos x="T2" y="T3"/>
                </a:cxn>
                <a:cxn ang="0">
                  <a:pos x="T4" y="T5"/>
                </a:cxn>
                <a:cxn ang="0">
                  <a:pos x="T6" y="T7"/>
                </a:cxn>
                <a:cxn ang="0">
                  <a:pos x="T8" y="T9"/>
                </a:cxn>
                <a:cxn ang="0">
                  <a:pos x="T10" y="T11"/>
                </a:cxn>
              </a:cxnLst>
              <a:rect l="0" t="0" r="r" b="b"/>
              <a:pathLst>
                <a:path w="1468" h="1366">
                  <a:moveTo>
                    <a:pt x="0" y="1365"/>
                  </a:moveTo>
                  <a:lnTo>
                    <a:pt x="0" y="1365"/>
                  </a:lnTo>
                  <a:lnTo>
                    <a:pt x="0" y="1365"/>
                  </a:lnTo>
                  <a:lnTo>
                    <a:pt x="0" y="1365"/>
                  </a:lnTo>
                  <a:cubicBezTo>
                    <a:pt x="528" y="977"/>
                    <a:pt x="996" y="490"/>
                    <a:pt x="1467" y="0"/>
                  </a:cubicBezTo>
                  <a:cubicBezTo>
                    <a:pt x="996" y="490"/>
                    <a:pt x="528" y="977"/>
                    <a:pt x="0" y="1365"/>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21">
              <a:extLst>
                <a:ext uri="{FF2B5EF4-FFF2-40B4-BE49-F238E27FC236}">
                  <a16:creationId xmlns:a16="http://schemas.microsoft.com/office/drawing/2014/main" id="{D8581D4E-FDA2-4B65-A45C-2B031F81FCC7}"/>
                </a:ext>
              </a:extLst>
            </p:cNvPr>
            <p:cNvSpPr>
              <a:spLocks noChangeArrowheads="1"/>
            </p:cNvSpPr>
            <p:nvPr/>
          </p:nvSpPr>
          <p:spPr bwMode="auto">
            <a:xfrm>
              <a:off x="2132013" y="3240088"/>
              <a:ext cx="239712" cy="201612"/>
            </a:xfrm>
            <a:custGeom>
              <a:avLst/>
              <a:gdLst>
                <a:gd name="T0" fmla="*/ 0 w 665"/>
                <a:gd name="T1" fmla="*/ 557 h 558"/>
                <a:gd name="T2" fmla="*/ 0 w 665"/>
                <a:gd name="T3" fmla="*/ 557 h 558"/>
                <a:gd name="T4" fmla="*/ 0 w 665"/>
                <a:gd name="T5" fmla="*/ 557 h 558"/>
                <a:gd name="T6" fmla="*/ 0 w 665"/>
                <a:gd name="T7" fmla="*/ 557 h 558"/>
                <a:gd name="T8" fmla="*/ 664 w 665"/>
                <a:gd name="T9" fmla="*/ 0 h 558"/>
                <a:gd name="T10" fmla="*/ 0 w 665"/>
                <a:gd name="T11" fmla="*/ 557 h 558"/>
              </a:gdLst>
              <a:ahLst/>
              <a:cxnLst>
                <a:cxn ang="0">
                  <a:pos x="T0" y="T1"/>
                </a:cxn>
                <a:cxn ang="0">
                  <a:pos x="T2" y="T3"/>
                </a:cxn>
                <a:cxn ang="0">
                  <a:pos x="T4" y="T5"/>
                </a:cxn>
                <a:cxn ang="0">
                  <a:pos x="T6" y="T7"/>
                </a:cxn>
                <a:cxn ang="0">
                  <a:pos x="T8" y="T9"/>
                </a:cxn>
                <a:cxn ang="0">
                  <a:pos x="T10" y="T11"/>
                </a:cxn>
              </a:cxnLst>
              <a:rect l="0" t="0" r="r" b="b"/>
              <a:pathLst>
                <a:path w="665" h="558">
                  <a:moveTo>
                    <a:pt x="0" y="557"/>
                  </a:moveTo>
                  <a:lnTo>
                    <a:pt x="0" y="557"/>
                  </a:lnTo>
                  <a:lnTo>
                    <a:pt x="0" y="557"/>
                  </a:lnTo>
                  <a:lnTo>
                    <a:pt x="0" y="557"/>
                  </a:lnTo>
                  <a:cubicBezTo>
                    <a:pt x="230" y="390"/>
                    <a:pt x="449" y="201"/>
                    <a:pt x="664" y="0"/>
                  </a:cubicBezTo>
                  <a:cubicBezTo>
                    <a:pt x="449" y="201"/>
                    <a:pt x="230" y="390"/>
                    <a:pt x="0" y="557"/>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22">
              <a:extLst>
                <a:ext uri="{FF2B5EF4-FFF2-40B4-BE49-F238E27FC236}">
                  <a16:creationId xmlns:a16="http://schemas.microsoft.com/office/drawing/2014/main" id="{5377A499-C361-44AC-BC35-49FEA3E07D57}"/>
                </a:ext>
              </a:extLst>
            </p:cNvPr>
            <p:cNvSpPr>
              <a:spLocks noChangeArrowheads="1"/>
            </p:cNvSpPr>
            <p:nvPr/>
          </p:nvSpPr>
          <p:spPr bwMode="auto">
            <a:xfrm>
              <a:off x="3006725" y="4364038"/>
              <a:ext cx="49213" cy="49212"/>
            </a:xfrm>
            <a:custGeom>
              <a:avLst/>
              <a:gdLst>
                <a:gd name="T0" fmla="*/ 135 w 136"/>
                <a:gd name="T1" fmla="*/ 0 h 135"/>
                <a:gd name="T2" fmla="*/ 135 w 136"/>
                <a:gd name="T3" fmla="*/ 0 h 135"/>
                <a:gd name="T4" fmla="*/ 135 w 136"/>
                <a:gd name="T5" fmla="*/ 0 h 135"/>
                <a:gd name="T6" fmla="*/ 135 w 136"/>
                <a:gd name="T7" fmla="*/ 0 h 135"/>
                <a:gd name="T8" fmla="*/ 0 w 136"/>
                <a:gd name="T9" fmla="*/ 134 h 135"/>
                <a:gd name="T10" fmla="*/ 135 w 136"/>
                <a:gd name="T11" fmla="*/ 0 h 135"/>
              </a:gdLst>
              <a:ahLst/>
              <a:cxnLst>
                <a:cxn ang="0">
                  <a:pos x="T0" y="T1"/>
                </a:cxn>
                <a:cxn ang="0">
                  <a:pos x="T2" y="T3"/>
                </a:cxn>
                <a:cxn ang="0">
                  <a:pos x="T4" y="T5"/>
                </a:cxn>
                <a:cxn ang="0">
                  <a:pos x="T6" y="T7"/>
                </a:cxn>
                <a:cxn ang="0">
                  <a:pos x="T8" y="T9"/>
                </a:cxn>
                <a:cxn ang="0">
                  <a:pos x="T10" y="T11"/>
                </a:cxn>
              </a:cxnLst>
              <a:rect l="0" t="0" r="r" b="b"/>
              <a:pathLst>
                <a:path w="136" h="135">
                  <a:moveTo>
                    <a:pt x="135" y="0"/>
                  </a:moveTo>
                  <a:lnTo>
                    <a:pt x="135" y="0"/>
                  </a:lnTo>
                  <a:lnTo>
                    <a:pt x="135" y="0"/>
                  </a:lnTo>
                  <a:lnTo>
                    <a:pt x="135" y="0"/>
                  </a:lnTo>
                  <a:cubicBezTo>
                    <a:pt x="90" y="45"/>
                    <a:pt x="45" y="91"/>
                    <a:pt x="0" y="134"/>
                  </a:cubicBezTo>
                  <a:cubicBezTo>
                    <a:pt x="45" y="91"/>
                    <a:pt x="90" y="45"/>
                    <a:pt x="135"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23">
              <a:extLst>
                <a:ext uri="{FF2B5EF4-FFF2-40B4-BE49-F238E27FC236}">
                  <a16:creationId xmlns:a16="http://schemas.microsoft.com/office/drawing/2014/main" id="{ED8700BE-5FC6-4C1C-BF8F-7881F41DF5BF}"/>
                </a:ext>
              </a:extLst>
            </p:cNvPr>
            <p:cNvSpPr>
              <a:spLocks noChangeArrowheads="1"/>
            </p:cNvSpPr>
            <p:nvPr/>
          </p:nvSpPr>
          <p:spPr bwMode="auto">
            <a:xfrm>
              <a:off x="3865563" y="3368675"/>
              <a:ext cx="560387" cy="233363"/>
            </a:xfrm>
            <a:custGeom>
              <a:avLst/>
              <a:gdLst>
                <a:gd name="T0" fmla="*/ 1557 w 1558"/>
                <a:gd name="T1" fmla="*/ 0 h 648"/>
                <a:gd name="T2" fmla="*/ 1557 w 1558"/>
                <a:gd name="T3" fmla="*/ 0 h 648"/>
                <a:gd name="T4" fmla="*/ 1557 w 1558"/>
                <a:gd name="T5" fmla="*/ 0 h 648"/>
                <a:gd name="T6" fmla="*/ 1557 w 1558"/>
                <a:gd name="T7" fmla="*/ 0 h 648"/>
                <a:gd name="T8" fmla="*/ 0 w 1558"/>
                <a:gd name="T9" fmla="*/ 647 h 648"/>
                <a:gd name="T10" fmla="*/ 1557 w 1558"/>
                <a:gd name="T11" fmla="*/ 0 h 648"/>
              </a:gdLst>
              <a:ahLst/>
              <a:cxnLst>
                <a:cxn ang="0">
                  <a:pos x="T0" y="T1"/>
                </a:cxn>
                <a:cxn ang="0">
                  <a:pos x="T2" y="T3"/>
                </a:cxn>
                <a:cxn ang="0">
                  <a:pos x="T4" y="T5"/>
                </a:cxn>
                <a:cxn ang="0">
                  <a:pos x="T6" y="T7"/>
                </a:cxn>
                <a:cxn ang="0">
                  <a:pos x="T8" y="T9"/>
                </a:cxn>
                <a:cxn ang="0">
                  <a:pos x="T10" y="T11"/>
                </a:cxn>
              </a:cxnLst>
              <a:rect l="0" t="0" r="r" b="b"/>
              <a:pathLst>
                <a:path w="1558" h="648">
                  <a:moveTo>
                    <a:pt x="1557" y="0"/>
                  </a:moveTo>
                  <a:lnTo>
                    <a:pt x="1557" y="0"/>
                  </a:lnTo>
                  <a:lnTo>
                    <a:pt x="1557" y="0"/>
                  </a:lnTo>
                  <a:lnTo>
                    <a:pt x="1557" y="0"/>
                  </a:lnTo>
                  <a:cubicBezTo>
                    <a:pt x="970" y="88"/>
                    <a:pt x="463" y="327"/>
                    <a:pt x="0" y="647"/>
                  </a:cubicBezTo>
                  <a:cubicBezTo>
                    <a:pt x="463" y="327"/>
                    <a:pt x="970" y="88"/>
                    <a:pt x="1557"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24">
              <a:extLst>
                <a:ext uri="{FF2B5EF4-FFF2-40B4-BE49-F238E27FC236}">
                  <a16:creationId xmlns:a16="http://schemas.microsoft.com/office/drawing/2014/main" id="{151395FE-E498-4D59-B651-BCF42FC98655}"/>
                </a:ext>
              </a:extLst>
            </p:cNvPr>
            <p:cNvSpPr>
              <a:spLocks noChangeArrowheads="1"/>
            </p:cNvSpPr>
            <p:nvPr/>
          </p:nvSpPr>
          <p:spPr bwMode="auto">
            <a:xfrm>
              <a:off x="481013" y="835025"/>
              <a:ext cx="5273675" cy="5280025"/>
            </a:xfrm>
            <a:custGeom>
              <a:avLst/>
              <a:gdLst>
                <a:gd name="T0" fmla="*/ 11993 w 14647"/>
                <a:gd name="T1" fmla="*/ 7501 h 14666"/>
                <a:gd name="T2" fmla="*/ 11993 w 14647"/>
                <a:gd name="T3" fmla="*/ 7501 h 14666"/>
                <a:gd name="T4" fmla="*/ 11993 w 14647"/>
                <a:gd name="T5" fmla="*/ 7501 h 14666"/>
                <a:gd name="T6" fmla="*/ 11993 w 14647"/>
                <a:gd name="T7" fmla="*/ 7501 h 14666"/>
                <a:gd name="T8" fmla="*/ 11358 w 14647"/>
                <a:gd name="T9" fmla="*/ 7514 h 14666"/>
                <a:gd name="T10" fmla="*/ 4823 w 14647"/>
                <a:gd name="T11" fmla="*/ 11736 h 14666"/>
                <a:gd name="T12" fmla="*/ 4191 w 14647"/>
                <a:gd name="T13" fmla="*/ 11750 h 14666"/>
                <a:gd name="T14" fmla="*/ 3921 w 14647"/>
                <a:gd name="T15" fmla="*/ 11254 h 14666"/>
                <a:gd name="T16" fmla="*/ 1268 w 14647"/>
                <a:gd name="T17" fmla="*/ 6369 h 14666"/>
                <a:gd name="T18" fmla="*/ 1000 w 14647"/>
                <a:gd name="T19" fmla="*/ 5874 h 14666"/>
                <a:gd name="T20" fmla="*/ 1634 w 14647"/>
                <a:gd name="T21" fmla="*/ 5860 h 14666"/>
                <a:gd name="T22" fmla="*/ 8169 w 14647"/>
                <a:gd name="T23" fmla="*/ 1638 h 14666"/>
                <a:gd name="T24" fmla="*/ 8801 w 14647"/>
                <a:gd name="T25" fmla="*/ 1625 h 14666"/>
                <a:gd name="T26" fmla="*/ 9071 w 14647"/>
                <a:gd name="T27" fmla="*/ 2121 h 14666"/>
                <a:gd name="T28" fmla="*/ 11723 w 14647"/>
                <a:gd name="T29" fmla="*/ 7005 h 14666"/>
                <a:gd name="T30" fmla="*/ 11723 w 14647"/>
                <a:gd name="T31" fmla="*/ 7005 h 14666"/>
                <a:gd name="T32" fmla="*/ 11993 w 14647"/>
                <a:gd name="T33" fmla="*/ 7501 h 14666"/>
                <a:gd name="T34" fmla="*/ 9465 w 14647"/>
                <a:gd name="T35" fmla="*/ 1039 h 14666"/>
                <a:gd name="T36" fmla="*/ 9465 w 14647"/>
                <a:gd name="T37" fmla="*/ 1039 h 14666"/>
                <a:gd name="T38" fmla="*/ 9465 w 14647"/>
                <a:gd name="T39" fmla="*/ 1039 h 14666"/>
                <a:gd name="T40" fmla="*/ 9465 w 14647"/>
                <a:gd name="T41" fmla="*/ 1039 h 14666"/>
                <a:gd name="T42" fmla="*/ 9465 w 14647"/>
                <a:gd name="T43" fmla="*/ 1039 h 14666"/>
                <a:gd name="T44" fmla="*/ 10271 w 14647"/>
                <a:gd name="T45" fmla="*/ 1277 h 14666"/>
                <a:gd name="T46" fmla="*/ 10271 w 14647"/>
                <a:gd name="T47" fmla="*/ 1277 h 14666"/>
                <a:gd name="T48" fmla="*/ 14458 w 14647"/>
                <a:gd name="T49" fmla="*/ 8985 h 14666"/>
                <a:gd name="T50" fmla="*/ 14458 w 14647"/>
                <a:gd name="T51" fmla="*/ 8985 h 14666"/>
                <a:gd name="T52" fmla="*/ 14646 w 14647"/>
                <a:gd name="T53" fmla="*/ 7332 h 14666"/>
                <a:gd name="T54" fmla="*/ 7322 w 14647"/>
                <a:gd name="T55" fmla="*/ 0 h 14666"/>
                <a:gd name="T56" fmla="*/ 0 w 14647"/>
                <a:gd name="T57" fmla="*/ 7332 h 14666"/>
                <a:gd name="T58" fmla="*/ 7322 w 14647"/>
                <a:gd name="T59" fmla="*/ 14665 h 14666"/>
                <a:gd name="T60" fmla="*/ 11202 w 14647"/>
                <a:gd name="T61" fmla="*/ 13552 h 14666"/>
                <a:gd name="T62" fmla="*/ 11202 w 14647"/>
                <a:gd name="T63" fmla="*/ 13552 h 14666"/>
                <a:gd name="T64" fmla="*/ 10779 w 14647"/>
                <a:gd name="T65" fmla="*/ 12507 h 14666"/>
                <a:gd name="T66" fmla="*/ 10124 w 14647"/>
                <a:gd name="T67" fmla="*/ 10898 h 14666"/>
                <a:gd name="T68" fmla="*/ 10124 w 14647"/>
                <a:gd name="T69" fmla="*/ 10898 h 14666"/>
                <a:gd name="T70" fmla="*/ 10162 w 14647"/>
                <a:gd name="T71" fmla="*/ 9848 h 14666"/>
                <a:gd name="T72" fmla="*/ 10906 w 14647"/>
                <a:gd name="T73" fmla="*/ 9470 h 14666"/>
                <a:gd name="T74" fmla="*/ 11438 w 14647"/>
                <a:gd name="T75" fmla="*/ 9584 h 14666"/>
                <a:gd name="T76" fmla="*/ 11438 w 14647"/>
                <a:gd name="T77" fmla="*/ 9584 h 14666"/>
                <a:gd name="T78" fmla="*/ 13055 w 14647"/>
                <a:gd name="T79" fmla="*/ 10244 h 14666"/>
                <a:gd name="T80" fmla="*/ 13886 w 14647"/>
                <a:gd name="T81" fmla="*/ 10583 h 14666"/>
                <a:gd name="T82" fmla="*/ 13886 w 14647"/>
                <a:gd name="T83" fmla="*/ 10583 h 14666"/>
                <a:gd name="T84" fmla="*/ 13926 w 14647"/>
                <a:gd name="T85" fmla="*/ 10501 h 14666"/>
                <a:gd name="T86" fmla="*/ 13926 w 14647"/>
                <a:gd name="T87" fmla="*/ 10501 h 14666"/>
                <a:gd name="T88" fmla="*/ 9227 w 14647"/>
                <a:gd name="T89" fmla="*/ 1847 h 14666"/>
                <a:gd name="T90" fmla="*/ 9227 w 14647"/>
                <a:gd name="T91" fmla="*/ 1847 h 14666"/>
                <a:gd name="T92" fmla="*/ 9465 w 14647"/>
                <a:gd name="T93" fmla="*/ 1039 h 14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47" h="14666">
                  <a:moveTo>
                    <a:pt x="11993" y="7501"/>
                  </a:moveTo>
                  <a:lnTo>
                    <a:pt x="11993" y="7501"/>
                  </a:lnTo>
                  <a:lnTo>
                    <a:pt x="11993" y="7501"/>
                  </a:lnTo>
                  <a:lnTo>
                    <a:pt x="11993" y="7501"/>
                  </a:lnTo>
                  <a:cubicBezTo>
                    <a:pt x="11771" y="7485"/>
                    <a:pt x="11559" y="7491"/>
                    <a:pt x="11358" y="7514"/>
                  </a:cubicBezTo>
                  <a:cubicBezTo>
                    <a:pt x="8587" y="7827"/>
                    <a:pt x="7597" y="11423"/>
                    <a:pt x="4823" y="11736"/>
                  </a:cubicBezTo>
                  <a:cubicBezTo>
                    <a:pt x="4622" y="11758"/>
                    <a:pt x="4413" y="11763"/>
                    <a:pt x="4191" y="11750"/>
                  </a:cubicBezTo>
                  <a:cubicBezTo>
                    <a:pt x="4101" y="11586"/>
                    <a:pt x="4011" y="11418"/>
                    <a:pt x="3921" y="11254"/>
                  </a:cubicBezTo>
                  <a:cubicBezTo>
                    <a:pt x="3036" y="9626"/>
                    <a:pt x="2152" y="7996"/>
                    <a:pt x="1268" y="6369"/>
                  </a:cubicBezTo>
                  <a:cubicBezTo>
                    <a:pt x="1178" y="6205"/>
                    <a:pt x="1088" y="6041"/>
                    <a:pt x="1000" y="5874"/>
                  </a:cubicBezTo>
                  <a:cubicBezTo>
                    <a:pt x="1221" y="5889"/>
                    <a:pt x="1433" y="5884"/>
                    <a:pt x="1634" y="5860"/>
                  </a:cubicBezTo>
                  <a:cubicBezTo>
                    <a:pt x="4408" y="5551"/>
                    <a:pt x="5395" y="1950"/>
                    <a:pt x="8169" y="1638"/>
                  </a:cubicBezTo>
                  <a:cubicBezTo>
                    <a:pt x="8370" y="1617"/>
                    <a:pt x="8581" y="1612"/>
                    <a:pt x="8801" y="1625"/>
                  </a:cubicBezTo>
                  <a:cubicBezTo>
                    <a:pt x="8891" y="1792"/>
                    <a:pt x="8981" y="1956"/>
                    <a:pt x="9071" y="2121"/>
                  </a:cubicBezTo>
                  <a:cubicBezTo>
                    <a:pt x="9955" y="3748"/>
                    <a:pt x="10840" y="5379"/>
                    <a:pt x="11723" y="7005"/>
                  </a:cubicBezTo>
                  <a:lnTo>
                    <a:pt x="11723" y="7005"/>
                  </a:lnTo>
                  <a:lnTo>
                    <a:pt x="11993" y="7501"/>
                  </a:lnTo>
                  <a:close/>
                  <a:moveTo>
                    <a:pt x="9465" y="1039"/>
                  </a:moveTo>
                  <a:lnTo>
                    <a:pt x="9465" y="1039"/>
                  </a:lnTo>
                  <a:lnTo>
                    <a:pt x="9465" y="1039"/>
                  </a:lnTo>
                  <a:lnTo>
                    <a:pt x="9465" y="1039"/>
                  </a:lnTo>
                  <a:lnTo>
                    <a:pt x="9465" y="1039"/>
                  </a:lnTo>
                  <a:cubicBezTo>
                    <a:pt x="9751" y="883"/>
                    <a:pt x="10113" y="992"/>
                    <a:pt x="10271" y="1277"/>
                  </a:cubicBezTo>
                  <a:lnTo>
                    <a:pt x="10271" y="1277"/>
                  </a:lnTo>
                  <a:lnTo>
                    <a:pt x="14458" y="8985"/>
                  </a:lnTo>
                  <a:lnTo>
                    <a:pt x="14458" y="8985"/>
                  </a:lnTo>
                  <a:cubicBezTo>
                    <a:pt x="14579" y="8455"/>
                    <a:pt x="14646" y="7901"/>
                    <a:pt x="14646" y="7332"/>
                  </a:cubicBezTo>
                  <a:cubicBezTo>
                    <a:pt x="14646" y="3282"/>
                    <a:pt x="11366" y="0"/>
                    <a:pt x="7322" y="0"/>
                  </a:cubicBezTo>
                  <a:cubicBezTo>
                    <a:pt x="3277" y="0"/>
                    <a:pt x="0" y="3282"/>
                    <a:pt x="0" y="7332"/>
                  </a:cubicBezTo>
                  <a:cubicBezTo>
                    <a:pt x="0" y="11381"/>
                    <a:pt x="3277" y="14665"/>
                    <a:pt x="7322" y="14665"/>
                  </a:cubicBezTo>
                  <a:cubicBezTo>
                    <a:pt x="8748" y="14665"/>
                    <a:pt x="10076" y="14257"/>
                    <a:pt x="11202" y="13552"/>
                  </a:cubicBezTo>
                  <a:lnTo>
                    <a:pt x="11202" y="13552"/>
                  </a:lnTo>
                  <a:lnTo>
                    <a:pt x="10779" y="12507"/>
                  </a:lnTo>
                  <a:lnTo>
                    <a:pt x="10124" y="10898"/>
                  </a:lnTo>
                  <a:lnTo>
                    <a:pt x="10124" y="10898"/>
                  </a:lnTo>
                  <a:cubicBezTo>
                    <a:pt x="9918" y="10387"/>
                    <a:pt x="10029" y="10045"/>
                    <a:pt x="10162" y="9848"/>
                  </a:cubicBezTo>
                  <a:cubicBezTo>
                    <a:pt x="10324" y="9608"/>
                    <a:pt x="10596" y="9470"/>
                    <a:pt x="10906" y="9470"/>
                  </a:cubicBezTo>
                  <a:cubicBezTo>
                    <a:pt x="11072" y="9470"/>
                    <a:pt x="11250" y="9510"/>
                    <a:pt x="11438" y="9584"/>
                  </a:cubicBezTo>
                  <a:lnTo>
                    <a:pt x="11438" y="9584"/>
                  </a:lnTo>
                  <a:lnTo>
                    <a:pt x="13055" y="10244"/>
                  </a:lnTo>
                  <a:lnTo>
                    <a:pt x="13886" y="10583"/>
                  </a:lnTo>
                  <a:lnTo>
                    <a:pt x="13886" y="10583"/>
                  </a:lnTo>
                  <a:cubicBezTo>
                    <a:pt x="13902" y="10557"/>
                    <a:pt x="13913" y="10528"/>
                    <a:pt x="13926" y="10501"/>
                  </a:cubicBezTo>
                  <a:lnTo>
                    <a:pt x="13926" y="10501"/>
                  </a:lnTo>
                  <a:lnTo>
                    <a:pt x="9227" y="1847"/>
                  </a:lnTo>
                  <a:lnTo>
                    <a:pt x="9227" y="1847"/>
                  </a:lnTo>
                  <a:cubicBezTo>
                    <a:pt x="9071" y="1559"/>
                    <a:pt x="9177" y="1195"/>
                    <a:pt x="9465" y="1039"/>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25">
              <a:extLst>
                <a:ext uri="{FF2B5EF4-FFF2-40B4-BE49-F238E27FC236}">
                  <a16:creationId xmlns:a16="http://schemas.microsoft.com/office/drawing/2014/main" id="{A086B653-FA7D-4909-BD0A-98268A8AF0DE}"/>
                </a:ext>
              </a:extLst>
            </p:cNvPr>
            <p:cNvSpPr>
              <a:spLocks noChangeArrowheads="1"/>
            </p:cNvSpPr>
            <p:nvPr/>
          </p:nvSpPr>
          <p:spPr bwMode="auto">
            <a:xfrm>
              <a:off x="2663825" y="1603375"/>
              <a:ext cx="855663" cy="439738"/>
            </a:xfrm>
            <a:custGeom>
              <a:avLst/>
              <a:gdLst>
                <a:gd name="T0" fmla="*/ 2374 w 2375"/>
                <a:gd name="T1" fmla="*/ 0 h 1220"/>
                <a:gd name="T2" fmla="*/ 2374 w 2375"/>
                <a:gd name="T3" fmla="*/ 0 h 1220"/>
                <a:gd name="T4" fmla="*/ 2374 w 2375"/>
                <a:gd name="T5" fmla="*/ 0 h 1220"/>
                <a:gd name="T6" fmla="*/ 2374 w 2375"/>
                <a:gd name="T7" fmla="*/ 0 h 1220"/>
                <a:gd name="T8" fmla="*/ 0 w 2375"/>
                <a:gd name="T9" fmla="*/ 1219 h 1220"/>
                <a:gd name="T10" fmla="*/ 572 w 2375"/>
                <a:gd name="T11" fmla="*/ 747 h 1220"/>
                <a:gd name="T12" fmla="*/ 2374 w 2375"/>
                <a:gd name="T13" fmla="*/ 0 h 1220"/>
              </a:gdLst>
              <a:ahLst/>
              <a:cxnLst>
                <a:cxn ang="0">
                  <a:pos x="T0" y="T1"/>
                </a:cxn>
                <a:cxn ang="0">
                  <a:pos x="T2" y="T3"/>
                </a:cxn>
                <a:cxn ang="0">
                  <a:pos x="T4" y="T5"/>
                </a:cxn>
                <a:cxn ang="0">
                  <a:pos x="T6" y="T7"/>
                </a:cxn>
                <a:cxn ang="0">
                  <a:pos x="T8" y="T9"/>
                </a:cxn>
                <a:cxn ang="0">
                  <a:pos x="T10" y="T11"/>
                </a:cxn>
                <a:cxn ang="0">
                  <a:pos x="T12" y="T13"/>
                </a:cxn>
              </a:cxnLst>
              <a:rect l="0" t="0" r="r" b="b"/>
              <a:pathLst>
                <a:path w="2375" h="1220">
                  <a:moveTo>
                    <a:pt x="2374" y="0"/>
                  </a:moveTo>
                  <a:lnTo>
                    <a:pt x="2374" y="0"/>
                  </a:lnTo>
                  <a:lnTo>
                    <a:pt x="2374" y="0"/>
                  </a:lnTo>
                  <a:lnTo>
                    <a:pt x="2374" y="0"/>
                  </a:lnTo>
                  <a:cubicBezTo>
                    <a:pt x="1418" y="109"/>
                    <a:pt x="677" y="604"/>
                    <a:pt x="0" y="1219"/>
                  </a:cubicBezTo>
                  <a:cubicBezTo>
                    <a:pt x="185" y="1053"/>
                    <a:pt x="376" y="893"/>
                    <a:pt x="572" y="747"/>
                  </a:cubicBezTo>
                  <a:cubicBezTo>
                    <a:pt x="1098" y="363"/>
                    <a:pt x="1680" y="79"/>
                    <a:pt x="2374"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26">
              <a:extLst>
                <a:ext uri="{FF2B5EF4-FFF2-40B4-BE49-F238E27FC236}">
                  <a16:creationId xmlns:a16="http://schemas.microsoft.com/office/drawing/2014/main" id="{801D06DD-5C92-4A0B-82A2-07BCFD6E01B1}"/>
                </a:ext>
              </a:extLst>
            </p:cNvPr>
            <p:cNvSpPr>
              <a:spLocks noChangeArrowheads="1"/>
            </p:cNvSpPr>
            <p:nvPr/>
          </p:nvSpPr>
          <p:spPr bwMode="auto">
            <a:xfrm>
              <a:off x="1165225" y="2909888"/>
              <a:ext cx="569913" cy="214312"/>
            </a:xfrm>
            <a:custGeom>
              <a:avLst/>
              <a:gdLst>
                <a:gd name="T0" fmla="*/ 0 w 1582"/>
                <a:gd name="T1" fmla="*/ 594 h 595"/>
                <a:gd name="T2" fmla="*/ 0 w 1582"/>
                <a:gd name="T3" fmla="*/ 594 h 595"/>
                <a:gd name="T4" fmla="*/ 0 w 1582"/>
                <a:gd name="T5" fmla="*/ 594 h 595"/>
                <a:gd name="T6" fmla="*/ 0 w 1582"/>
                <a:gd name="T7" fmla="*/ 594 h 595"/>
                <a:gd name="T8" fmla="*/ 1581 w 1582"/>
                <a:gd name="T9" fmla="*/ 0 h 595"/>
                <a:gd name="T10" fmla="*/ 0 w 1582"/>
                <a:gd name="T11" fmla="*/ 594 h 595"/>
              </a:gdLst>
              <a:ahLst/>
              <a:cxnLst>
                <a:cxn ang="0">
                  <a:pos x="T0" y="T1"/>
                </a:cxn>
                <a:cxn ang="0">
                  <a:pos x="T2" y="T3"/>
                </a:cxn>
                <a:cxn ang="0">
                  <a:pos x="T4" y="T5"/>
                </a:cxn>
                <a:cxn ang="0">
                  <a:pos x="T6" y="T7"/>
                </a:cxn>
                <a:cxn ang="0">
                  <a:pos x="T8" y="T9"/>
                </a:cxn>
                <a:cxn ang="0">
                  <a:pos x="T10" y="T11"/>
                </a:cxn>
              </a:cxnLst>
              <a:rect l="0" t="0" r="r" b="b"/>
              <a:pathLst>
                <a:path w="1582" h="595">
                  <a:moveTo>
                    <a:pt x="0" y="594"/>
                  </a:moveTo>
                  <a:lnTo>
                    <a:pt x="0" y="594"/>
                  </a:lnTo>
                  <a:lnTo>
                    <a:pt x="0" y="594"/>
                  </a:lnTo>
                  <a:lnTo>
                    <a:pt x="0" y="594"/>
                  </a:lnTo>
                  <a:cubicBezTo>
                    <a:pt x="598" y="528"/>
                    <a:pt x="1111" y="308"/>
                    <a:pt x="1581" y="0"/>
                  </a:cubicBezTo>
                  <a:cubicBezTo>
                    <a:pt x="1111" y="308"/>
                    <a:pt x="598" y="528"/>
                    <a:pt x="0" y="59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27">
              <a:extLst>
                <a:ext uri="{FF2B5EF4-FFF2-40B4-BE49-F238E27FC236}">
                  <a16:creationId xmlns:a16="http://schemas.microsoft.com/office/drawing/2014/main" id="{1F335BB4-D631-472B-B634-DC99A327197E}"/>
                </a:ext>
              </a:extLst>
            </p:cNvPr>
            <p:cNvSpPr>
              <a:spLocks noChangeArrowheads="1"/>
            </p:cNvSpPr>
            <p:nvPr/>
          </p:nvSpPr>
          <p:spPr bwMode="auto">
            <a:xfrm>
              <a:off x="3187700" y="2190750"/>
              <a:ext cx="968375" cy="855663"/>
            </a:xfrm>
            <a:custGeom>
              <a:avLst/>
              <a:gdLst>
                <a:gd name="T0" fmla="*/ 0 w 2688"/>
                <a:gd name="T1" fmla="*/ 745 h 2376"/>
                <a:gd name="T2" fmla="*/ 0 w 2688"/>
                <a:gd name="T3" fmla="*/ 745 h 2376"/>
                <a:gd name="T4" fmla="*/ 0 w 2688"/>
                <a:gd name="T5" fmla="*/ 745 h 2376"/>
                <a:gd name="T6" fmla="*/ 0 w 2688"/>
                <a:gd name="T7" fmla="*/ 745 h 2376"/>
                <a:gd name="T8" fmla="*/ 884 w 2688"/>
                <a:gd name="T9" fmla="*/ 2375 h 2376"/>
                <a:gd name="T10" fmla="*/ 2687 w 2688"/>
                <a:gd name="T11" fmla="*/ 1628 h 2376"/>
                <a:gd name="T12" fmla="*/ 2244 w 2688"/>
                <a:gd name="T13" fmla="*/ 814 h 2376"/>
                <a:gd name="T14" fmla="*/ 1802 w 2688"/>
                <a:gd name="T15" fmla="*/ 0 h 2376"/>
                <a:gd name="T16" fmla="*/ 0 w 2688"/>
                <a:gd name="T17" fmla="*/ 745 h 2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8" h="2376">
                  <a:moveTo>
                    <a:pt x="0" y="745"/>
                  </a:moveTo>
                  <a:lnTo>
                    <a:pt x="0" y="745"/>
                  </a:lnTo>
                  <a:lnTo>
                    <a:pt x="0" y="745"/>
                  </a:lnTo>
                  <a:lnTo>
                    <a:pt x="0" y="745"/>
                  </a:lnTo>
                  <a:cubicBezTo>
                    <a:pt x="297" y="1288"/>
                    <a:pt x="590" y="1832"/>
                    <a:pt x="884" y="2375"/>
                  </a:cubicBezTo>
                  <a:cubicBezTo>
                    <a:pt x="1411" y="1988"/>
                    <a:pt x="1993" y="1705"/>
                    <a:pt x="2687" y="1628"/>
                  </a:cubicBezTo>
                  <a:cubicBezTo>
                    <a:pt x="2538" y="1354"/>
                    <a:pt x="2390" y="1085"/>
                    <a:pt x="2244" y="814"/>
                  </a:cubicBezTo>
                  <a:cubicBezTo>
                    <a:pt x="2096" y="541"/>
                    <a:pt x="1948" y="270"/>
                    <a:pt x="1802" y="0"/>
                  </a:cubicBezTo>
                  <a:cubicBezTo>
                    <a:pt x="1109" y="77"/>
                    <a:pt x="527" y="360"/>
                    <a:pt x="0" y="745"/>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28">
              <a:extLst>
                <a:ext uri="{FF2B5EF4-FFF2-40B4-BE49-F238E27FC236}">
                  <a16:creationId xmlns:a16="http://schemas.microsoft.com/office/drawing/2014/main" id="{BE170A21-1CA9-461B-B3F0-CDEC269007B5}"/>
                </a:ext>
              </a:extLst>
            </p:cNvPr>
            <p:cNvSpPr>
              <a:spLocks noChangeArrowheads="1"/>
            </p:cNvSpPr>
            <p:nvPr/>
          </p:nvSpPr>
          <p:spPr bwMode="auto">
            <a:xfrm>
              <a:off x="3505200" y="2776538"/>
              <a:ext cx="649288" cy="269875"/>
            </a:xfrm>
            <a:custGeom>
              <a:avLst/>
              <a:gdLst>
                <a:gd name="T0" fmla="*/ 1803 w 1804"/>
                <a:gd name="T1" fmla="*/ 0 h 748"/>
                <a:gd name="T2" fmla="*/ 1803 w 1804"/>
                <a:gd name="T3" fmla="*/ 0 h 748"/>
                <a:gd name="T4" fmla="*/ 1803 w 1804"/>
                <a:gd name="T5" fmla="*/ 0 h 748"/>
                <a:gd name="T6" fmla="*/ 1803 w 1804"/>
                <a:gd name="T7" fmla="*/ 0 h 748"/>
                <a:gd name="T8" fmla="*/ 1803 w 1804"/>
                <a:gd name="T9" fmla="*/ 0 h 748"/>
                <a:gd name="T10" fmla="*/ 0 w 1804"/>
                <a:gd name="T11" fmla="*/ 747 h 748"/>
                <a:gd name="T12" fmla="*/ 1803 w 1804"/>
                <a:gd name="T13" fmla="*/ 0 h 748"/>
              </a:gdLst>
              <a:ahLst/>
              <a:cxnLst>
                <a:cxn ang="0">
                  <a:pos x="T0" y="T1"/>
                </a:cxn>
                <a:cxn ang="0">
                  <a:pos x="T2" y="T3"/>
                </a:cxn>
                <a:cxn ang="0">
                  <a:pos x="T4" y="T5"/>
                </a:cxn>
                <a:cxn ang="0">
                  <a:pos x="T6" y="T7"/>
                </a:cxn>
                <a:cxn ang="0">
                  <a:pos x="T8" y="T9"/>
                </a:cxn>
                <a:cxn ang="0">
                  <a:pos x="T10" y="T11"/>
                </a:cxn>
                <a:cxn ang="0">
                  <a:pos x="T12" y="T13"/>
                </a:cxn>
              </a:cxnLst>
              <a:rect l="0" t="0" r="r" b="b"/>
              <a:pathLst>
                <a:path w="1804" h="748">
                  <a:moveTo>
                    <a:pt x="1803" y="0"/>
                  </a:moveTo>
                  <a:lnTo>
                    <a:pt x="1803" y="0"/>
                  </a:lnTo>
                  <a:lnTo>
                    <a:pt x="1803" y="0"/>
                  </a:lnTo>
                  <a:lnTo>
                    <a:pt x="1803" y="0"/>
                  </a:lnTo>
                  <a:lnTo>
                    <a:pt x="1803" y="0"/>
                  </a:lnTo>
                  <a:cubicBezTo>
                    <a:pt x="1109" y="77"/>
                    <a:pt x="527" y="360"/>
                    <a:pt x="0" y="747"/>
                  </a:cubicBezTo>
                  <a:cubicBezTo>
                    <a:pt x="527" y="360"/>
                    <a:pt x="1109" y="77"/>
                    <a:pt x="1803"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29">
              <a:extLst>
                <a:ext uri="{FF2B5EF4-FFF2-40B4-BE49-F238E27FC236}">
                  <a16:creationId xmlns:a16="http://schemas.microsoft.com/office/drawing/2014/main" id="{DEA9CCC2-3CFB-482B-8C51-5EAF253E1B68}"/>
                </a:ext>
              </a:extLst>
            </p:cNvPr>
            <p:cNvSpPr>
              <a:spLocks noChangeArrowheads="1"/>
            </p:cNvSpPr>
            <p:nvPr/>
          </p:nvSpPr>
          <p:spPr bwMode="auto">
            <a:xfrm>
              <a:off x="3187700" y="2190750"/>
              <a:ext cx="649288" cy="268288"/>
            </a:xfrm>
            <a:custGeom>
              <a:avLst/>
              <a:gdLst>
                <a:gd name="T0" fmla="*/ 0 w 1803"/>
                <a:gd name="T1" fmla="*/ 745 h 746"/>
                <a:gd name="T2" fmla="*/ 0 w 1803"/>
                <a:gd name="T3" fmla="*/ 745 h 746"/>
                <a:gd name="T4" fmla="*/ 0 w 1803"/>
                <a:gd name="T5" fmla="*/ 745 h 746"/>
                <a:gd name="T6" fmla="*/ 0 w 1803"/>
                <a:gd name="T7" fmla="*/ 745 h 746"/>
                <a:gd name="T8" fmla="*/ 1802 w 1803"/>
                <a:gd name="T9" fmla="*/ 0 h 746"/>
                <a:gd name="T10" fmla="*/ 0 w 1803"/>
                <a:gd name="T11" fmla="*/ 745 h 746"/>
              </a:gdLst>
              <a:ahLst/>
              <a:cxnLst>
                <a:cxn ang="0">
                  <a:pos x="T0" y="T1"/>
                </a:cxn>
                <a:cxn ang="0">
                  <a:pos x="T2" y="T3"/>
                </a:cxn>
                <a:cxn ang="0">
                  <a:pos x="T4" y="T5"/>
                </a:cxn>
                <a:cxn ang="0">
                  <a:pos x="T6" y="T7"/>
                </a:cxn>
                <a:cxn ang="0">
                  <a:pos x="T8" y="T9"/>
                </a:cxn>
                <a:cxn ang="0">
                  <a:pos x="T10" y="T11"/>
                </a:cxn>
              </a:cxnLst>
              <a:rect l="0" t="0" r="r" b="b"/>
              <a:pathLst>
                <a:path w="1803" h="746">
                  <a:moveTo>
                    <a:pt x="0" y="745"/>
                  </a:moveTo>
                  <a:lnTo>
                    <a:pt x="0" y="745"/>
                  </a:lnTo>
                  <a:lnTo>
                    <a:pt x="0" y="745"/>
                  </a:lnTo>
                  <a:lnTo>
                    <a:pt x="0" y="745"/>
                  </a:lnTo>
                  <a:cubicBezTo>
                    <a:pt x="527" y="360"/>
                    <a:pt x="1109" y="77"/>
                    <a:pt x="1802" y="0"/>
                  </a:cubicBezTo>
                  <a:cubicBezTo>
                    <a:pt x="1109" y="77"/>
                    <a:pt x="527" y="360"/>
                    <a:pt x="0" y="745"/>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30">
              <a:extLst>
                <a:ext uri="{FF2B5EF4-FFF2-40B4-BE49-F238E27FC236}">
                  <a16:creationId xmlns:a16="http://schemas.microsoft.com/office/drawing/2014/main" id="{765FA9F1-1C6D-4512-9356-8660A7C5D105}"/>
                </a:ext>
              </a:extLst>
            </p:cNvPr>
            <p:cNvSpPr>
              <a:spLocks noChangeArrowheads="1"/>
            </p:cNvSpPr>
            <p:nvPr/>
          </p:nvSpPr>
          <p:spPr bwMode="auto">
            <a:xfrm>
              <a:off x="2978150" y="3044825"/>
              <a:ext cx="846138" cy="1077913"/>
            </a:xfrm>
            <a:custGeom>
              <a:avLst/>
              <a:gdLst>
                <a:gd name="T0" fmla="*/ 1466 w 2351"/>
                <a:gd name="T1" fmla="*/ 0 h 2992"/>
                <a:gd name="T2" fmla="*/ 1466 w 2351"/>
                <a:gd name="T3" fmla="*/ 0 h 2992"/>
                <a:gd name="T4" fmla="*/ 1466 w 2351"/>
                <a:gd name="T5" fmla="*/ 0 h 2992"/>
                <a:gd name="T6" fmla="*/ 1466 w 2351"/>
                <a:gd name="T7" fmla="*/ 0 h 2992"/>
                <a:gd name="T8" fmla="*/ 0 w 2351"/>
                <a:gd name="T9" fmla="*/ 1362 h 2992"/>
                <a:gd name="T10" fmla="*/ 0 w 2351"/>
                <a:gd name="T11" fmla="*/ 1362 h 2992"/>
                <a:gd name="T12" fmla="*/ 884 w 2351"/>
                <a:gd name="T13" fmla="*/ 2991 h 2992"/>
                <a:gd name="T14" fmla="*/ 884 w 2351"/>
                <a:gd name="T15" fmla="*/ 2991 h 2992"/>
                <a:gd name="T16" fmla="*/ 2284 w 2351"/>
                <a:gd name="T17" fmla="*/ 1677 h 2992"/>
                <a:gd name="T18" fmla="*/ 2350 w 2351"/>
                <a:gd name="T19" fmla="*/ 1627 h 2992"/>
                <a:gd name="T20" fmla="*/ 1466 w 2351"/>
                <a:gd name="T21" fmla="*/ 0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1" h="2992">
                  <a:moveTo>
                    <a:pt x="1466" y="0"/>
                  </a:moveTo>
                  <a:lnTo>
                    <a:pt x="1466" y="0"/>
                  </a:lnTo>
                  <a:lnTo>
                    <a:pt x="1466" y="0"/>
                  </a:lnTo>
                  <a:lnTo>
                    <a:pt x="1466" y="0"/>
                  </a:lnTo>
                  <a:cubicBezTo>
                    <a:pt x="942" y="385"/>
                    <a:pt x="471" y="874"/>
                    <a:pt x="0" y="1362"/>
                  </a:cubicBezTo>
                  <a:lnTo>
                    <a:pt x="0" y="1362"/>
                  </a:lnTo>
                  <a:lnTo>
                    <a:pt x="884" y="2991"/>
                  </a:lnTo>
                  <a:lnTo>
                    <a:pt x="884" y="2991"/>
                  </a:lnTo>
                  <a:cubicBezTo>
                    <a:pt x="1334" y="2522"/>
                    <a:pt x="1784" y="2056"/>
                    <a:pt x="2284" y="1677"/>
                  </a:cubicBezTo>
                  <a:cubicBezTo>
                    <a:pt x="2305" y="1661"/>
                    <a:pt x="2329" y="1643"/>
                    <a:pt x="2350" y="1627"/>
                  </a:cubicBezTo>
                  <a:cubicBezTo>
                    <a:pt x="2056" y="1084"/>
                    <a:pt x="1763" y="544"/>
                    <a:pt x="1466" y="0"/>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31">
              <a:extLst>
                <a:ext uri="{FF2B5EF4-FFF2-40B4-BE49-F238E27FC236}">
                  <a16:creationId xmlns:a16="http://schemas.microsoft.com/office/drawing/2014/main" id="{5E861682-70D8-45C1-A02C-5D2A4A12C291}"/>
                </a:ext>
              </a:extLst>
            </p:cNvPr>
            <p:cNvSpPr>
              <a:spLocks noChangeArrowheads="1"/>
            </p:cNvSpPr>
            <p:nvPr/>
          </p:nvSpPr>
          <p:spPr bwMode="auto">
            <a:xfrm>
              <a:off x="2341563" y="1871663"/>
              <a:ext cx="846137" cy="1077912"/>
            </a:xfrm>
            <a:custGeom>
              <a:avLst/>
              <a:gdLst>
                <a:gd name="T0" fmla="*/ 2350 w 2351"/>
                <a:gd name="T1" fmla="*/ 1628 h 2994"/>
                <a:gd name="T2" fmla="*/ 2350 w 2351"/>
                <a:gd name="T3" fmla="*/ 1628 h 2994"/>
                <a:gd name="T4" fmla="*/ 2350 w 2351"/>
                <a:gd name="T5" fmla="*/ 1628 h 2994"/>
                <a:gd name="T6" fmla="*/ 1467 w 2351"/>
                <a:gd name="T7" fmla="*/ 0 h 2994"/>
                <a:gd name="T8" fmla="*/ 1467 w 2351"/>
                <a:gd name="T9" fmla="*/ 0 h 2994"/>
                <a:gd name="T10" fmla="*/ 895 w 2351"/>
                <a:gd name="T11" fmla="*/ 472 h 2994"/>
                <a:gd name="T12" fmla="*/ 623 w 2351"/>
                <a:gd name="T13" fmla="*/ 732 h 2994"/>
                <a:gd name="T14" fmla="*/ 177 w 2351"/>
                <a:gd name="T15" fmla="*/ 1182 h 2994"/>
                <a:gd name="T16" fmla="*/ 0 w 2351"/>
                <a:gd name="T17" fmla="*/ 1366 h 2994"/>
                <a:gd name="T18" fmla="*/ 884 w 2351"/>
                <a:gd name="T19" fmla="*/ 2993 h 2994"/>
                <a:gd name="T20" fmla="*/ 2350 w 2351"/>
                <a:gd name="T21" fmla="*/ 1628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1" h="2994">
                  <a:moveTo>
                    <a:pt x="2350" y="1628"/>
                  </a:moveTo>
                  <a:lnTo>
                    <a:pt x="2350" y="1628"/>
                  </a:lnTo>
                  <a:lnTo>
                    <a:pt x="2350" y="1628"/>
                  </a:lnTo>
                  <a:lnTo>
                    <a:pt x="1467" y="0"/>
                  </a:lnTo>
                  <a:lnTo>
                    <a:pt x="1467" y="0"/>
                  </a:lnTo>
                  <a:cubicBezTo>
                    <a:pt x="1271" y="146"/>
                    <a:pt x="1080" y="306"/>
                    <a:pt x="895" y="472"/>
                  </a:cubicBezTo>
                  <a:cubicBezTo>
                    <a:pt x="802" y="557"/>
                    <a:pt x="712" y="644"/>
                    <a:pt x="623" y="732"/>
                  </a:cubicBezTo>
                  <a:cubicBezTo>
                    <a:pt x="471" y="878"/>
                    <a:pt x="323" y="1029"/>
                    <a:pt x="177" y="1182"/>
                  </a:cubicBezTo>
                  <a:cubicBezTo>
                    <a:pt x="116" y="1243"/>
                    <a:pt x="58" y="1304"/>
                    <a:pt x="0" y="1366"/>
                  </a:cubicBezTo>
                  <a:cubicBezTo>
                    <a:pt x="293" y="1906"/>
                    <a:pt x="591" y="2449"/>
                    <a:pt x="884" y="2993"/>
                  </a:cubicBezTo>
                  <a:cubicBezTo>
                    <a:pt x="1355" y="2506"/>
                    <a:pt x="1824" y="2015"/>
                    <a:pt x="2350" y="1628"/>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32">
              <a:extLst>
                <a:ext uri="{FF2B5EF4-FFF2-40B4-BE49-F238E27FC236}">
                  <a16:creationId xmlns:a16="http://schemas.microsoft.com/office/drawing/2014/main" id="{604FADF0-9D2A-40D8-A41E-CD59A2E298B9}"/>
                </a:ext>
              </a:extLst>
            </p:cNvPr>
            <p:cNvSpPr>
              <a:spLocks noChangeArrowheads="1"/>
            </p:cNvSpPr>
            <p:nvPr/>
          </p:nvSpPr>
          <p:spPr bwMode="auto">
            <a:xfrm>
              <a:off x="2659063" y="2459038"/>
              <a:ext cx="528637" cy="492125"/>
            </a:xfrm>
            <a:custGeom>
              <a:avLst/>
              <a:gdLst>
                <a:gd name="T0" fmla="*/ 1466 w 1467"/>
                <a:gd name="T1" fmla="*/ 0 h 1366"/>
                <a:gd name="T2" fmla="*/ 1466 w 1467"/>
                <a:gd name="T3" fmla="*/ 0 h 1366"/>
                <a:gd name="T4" fmla="*/ 1466 w 1467"/>
                <a:gd name="T5" fmla="*/ 0 h 1366"/>
                <a:gd name="T6" fmla="*/ 1466 w 1467"/>
                <a:gd name="T7" fmla="*/ 0 h 1366"/>
                <a:gd name="T8" fmla="*/ 0 w 1467"/>
                <a:gd name="T9" fmla="*/ 1365 h 1366"/>
                <a:gd name="T10" fmla="*/ 1466 w 1467"/>
                <a:gd name="T11" fmla="*/ 0 h 1366"/>
              </a:gdLst>
              <a:ahLst/>
              <a:cxnLst>
                <a:cxn ang="0">
                  <a:pos x="T0" y="T1"/>
                </a:cxn>
                <a:cxn ang="0">
                  <a:pos x="T2" y="T3"/>
                </a:cxn>
                <a:cxn ang="0">
                  <a:pos x="T4" y="T5"/>
                </a:cxn>
                <a:cxn ang="0">
                  <a:pos x="T6" y="T7"/>
                </a:cxn>
                <a:cxn ang="0">
                  <a:pos x="T8" y="T9"/>
                </a:cxn>
                <a:cxn ang="0">
                  <a:pos x="T10" y="T11"/>
                </a:cxn>
              </a:cxnLst>
              <a:rect l="0" t="0" r="r" b="b"/>
              <a:pathLst>
                <a:path w="1467" h="1366">
                  <a:moveTo>
                    <a:pt x="1466" y="0"/>
                  </a:moveTo>
                  <a:lnTo>
                    <a:pt x="1466" y="0"/>
                  </a:lnTo>
                  <a:lnTo>
                    <a:pt x="1466" y="0"/>
                  </a:lnTo>
                  <a:lnTo>
                    <a:pt x="1466" y="0"/>
                  </a:lnTo>
                  <a:cubicBezTo>
                    <a:pt x="940" y="387"/>
                    <a:pt x="471" y="878"/>
                    <a:pt x="0" y="1365"/>
                  </a:cubicBezTo>
                  <a:cubicBezTo>
                    <a:pt x="471" y="878"/>
                    <a:pt x="940" y="387"/>
                    <a:pt x="1466"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33">
              <a:extLst>
                <a:ext uri="{FF2B5EF4-FFF2-40B4-BE49-F238E27FC236}">
                  <a16:creationId xmlns:a16="http://schemas.microsoft.com/office/drawing/2014/main" id="{1DFB95CA-C8D5-4F60-BA84-1A7870E24159}"/>
                </a:ext>
              </a:extLst>
            </p:cNvPr>
            <p:cNvSpPr>
              <a:spLocks noChangeArrowheads="1"/>
            </p:cNvSpPr>
            <p:nvPr/>
          </p:nvSpPr>
          <p:spPr bwMode="auto">
            <a:xfrm>
              <a:off x="2132013" y="2949575"/>
              <a:ext cx="846137" cy="1077913"/>
            </a:xfrm>
            <a:custGeom>
              <a:avLst/>
              <a:gdLst>
                <a:gd name="T0" fmla="*/ 754 w 2351"/>
                <a:gd name="T1" fmla="*/ 721 h 2993"/>
                <a:gd name="T2" fmla="*/ 754 w 2351"/>
                <a:gd name="T3" fmla="*/ 721 h 2993"/>
                <a:gd name="T4" fmla="*/ 754 w 2351"/>
                <a:gd name="T5" fmla="*/ 721 h 2993"/>
                <a:gd name="T6" fmla="*/ 754 w 2351"/>
                <a:gd name="T7" fmla="*/ 721 h 2993"/>
                <a:gd name="T8" fmla="*/ 664 w 2351"/>
                <a:gd name="T9" fmla="*/ 806 h 2993"/>
                <a:gd name="T10" fmla="*/ 0 w 2351"/>
                <a:gd name="T11" fmla="*/ 1363 h 2993"/>
                <a:gd name="T12" fmla="*/ 883 w 2351"/>
                <a:gd name="T13" fmla="*/ 2992 h 2993"/>
                <a:gd name="T14" fmla="*/ 2350 w 2351"/>
                <a:gd name="T15" fmla="*/ 1627 h 2993"/>
                <a:gd name="T16" fmla="*/ 1466 w 2351"/>
                <a:gd name="T17" fmla="*/ 0 h 2993"/>
                <a:gd name="T18" fmla="*/ 754 w 2351"/>
                <a:gd name="T19" fmla="*/ 721 h 2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1" h="2993">
                  <a:moveTo>
                    <a:pt x="754" y="721"/>
                  </a:moveTo>
                  <a:lnTo>
                    <a:pt x="754" y="721"/>
                  </a:lnTo>
                  <a:lnTo>
                    <a:pt x="754" y="721"/>
                  </a:lnTo>
                  <a:lnTo>
                    <a:pt x="754" y="721"/>
                  </a:lnTo>
                  <a:cubicBezTo>
                    <a:pt x="725" y="750"/>
                    <a:pt x="693" y="777"/>
                    <a:pt x="664" y="806"/>
                  </a:cubicBezTo>
                  <a:cubicBezTo>
                    <a:pt x="449" y="1007"/>
                    <a:pt x="230" y="1196"/>
                    <a:pt x="0" y="1363"/>
                  </a:cubicBezTo>
                  <a:cubicBezTo>
                    <a:pt x="293" y="1905"/>
                    <a:pt x="590" y="2448"/>
                    <a:pt x="883" y="2992"/>
                  </a:cubicBezTo>
                  <a:cubicBezTo>
                    <a:pt x="1411" y="2604"/>
                    <a:pt x="1879" y="2117"/>
                    <a:pt x="2350" y="1627"/>
                  </a:cubicBezTo>
                  <a:cubicBezTo>
                    <a:pt x="2057" y="1084"/>
                    <a:pt x="1760" y="543"/>
                    <a:pt x="1466" y="0"/>
                  </a:cubicBezTo>
                  <a:cubicBezTo>
                    <a:pt x="1231" y="244"/>
                    <a:pt x="994" y="487"/>
                    <a:pt x="754" y="721"/>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34">
              <a:extLst>
                <a:ext uri="{FF2B5EF4-FFF2-40B4-BE49-F238E27FC236}">
                  <a16:creationId xmlns:a16="http://schemas.microsoft.com/office/drawing/2014/main" id="{90AAE36F-66E5-425D-B7A7-AA08AF1F7714}"/>
                </a:ext>
              </a:extLst>
            </p:cNvPr>
            <p:cNvSpPr>
              <a:spLocks noChangeArrowheads="1"/>
            </p:cNvSpPr>
            <p:nvPr/>
          </p:nvSpPr>
          <p:spPr bwMode="auto">
            <a:xfrm>
              <a:off x="2403475" y="2949575"/>
              <a:ext cx="257175" cy="260350"/>
            </a:xfrm>
            <a:custGeom>
              <a:avLst/>
              <a:gdLst>
                <a:gd name="T0" fmla="*/ 712 w 713"/>
                <a:gd name="T1" fmla="*/ 0 h 722"/>
                <a:gd name="T2" fmla="*/ 712 w 713"/>
                <a:gd name="T3" fmla="*/ 0 h 722"/>
                <a:gd name="T4" fmla="*/ 712 w 713"/>
                <a:gd name="T5" fmla="*/ 0 h 722"/>
                <a:gd name="T6" fmla="*/ 712 w 713"/>
                <a:gd name="T7" fmla="*/ 0 h 722"/>
                <a:gd name="T8" fmla="*/ 0 w 713"/>
                <a:gd name="T9" fmla="*/ 721 h 722"/>
                <a:gd name="T10" fmla="*/ 712 w 713"/>
                <a:gd name="T11" fmla="*/ 0 h 722"/>
              </a:gdLst>
              <a:ahLst/>
              <a:cxnLst>
                <a:cxn ang="0">
                  <a:pos x="T0" y="T1"/>
                </a:cxn>
                <a:cxn ang="0">
                  <a:pos x="T2" y="T3"/>
                </a:cxn>
                <a:cxn ang="0">
                  <a:pos x="T4" y="T5"/>
                </a:cxn>
                <a:cxn ang="0">
                  <a:pos x="T6" y="T7"/>
                </a:cxn>
                <a:cxn ang="0">
                  <a:pos x="T8" y="T9"/>
                </a:cxn>
                <a:cxn ang="0">
                  <a:pos x="T10" y="T11"/>
                </a:cxn>
              </a:cxnLst>
              <a:rect l="0" t="0" r="r" b="b"/>
              <a:pathLst>
                <a:path w="713" h="722">
                  <a:moveTo>
                    <a:pt x="712" y="0"/>
                  </a:moveTo>
                  <a:lnTo>
                    <a:pt x="712" y="0"/>
                  </a:lnTo>
                  <a:lnTo>
                    <a:pt x="712" y="0"/>
                  </a:lnTo>
                  <a:lnTo>
                    <a:pt x="712" y="0"/>
                  </a:lnTo>
                  <a:cubicBezTo>
                    <a:pt x="477" y="244"/>
                    <a:pt x="240" y="487"/>
                    <a:pt x="0" y="721"/>
                  </a:cubicBezTo>
                  <a:cubicBezTo>
                    <a:pt x="240" y="487"/>
                    <a:pt x="477" y="244"/>
                    <a:pt x="712"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35">
              <a:extLst>
                <a:ext uri="{FF2B5EF4-FFF2-40B4-BE49-F238E27FC236}">
                  <a16:creationId xmlns:a16="http://schemas.microsoft.com/office/drawing/2014/main" id="{B1990779-D8C6-4E58-8E20-4A186C8A654D}"/>
                </a:ext>
              </a:extLst>
            </p:cNvPr>
            <p:cNvSpPr>
              <a:spLocks noChangeArrowheads="1"/>
            </p:cNvSpPr>
            <p:nvPr/>
          </p:nvSpPr>
          <p:spPr bwMode="auto">
            <a:xfrm>
              <a:off x="1801813" y="4027488"/>
              <a:ext cx="966787" cy="855662"/>
            </a:xfrm>
            <a:custGeom>
              <a:avLst/>
              <a:gdLst>
                <a:gd name="T0" fmla="*/ 1799 w 2685"/>
                <a:gd name="T1" fmla="*/ 0 h 2376"/>
                <a:gd name="T2" fmla="*/ 1799 w 2685"/>
                <a:gd name="T3" fmla="*/ 0 h 2376"/>
                <a:gd name="T4" fmla="*/ 1799 w 2685"/>
                <a:gd name="T5" fmla="*/ 0 h 2376"/>
                <a:gd name="T6" fmla="*/ 1799 w 2685"/>
                <a:gd name="T7" fmla="*/ 0 h 2376"/>
                <a:gd name="T8" fmla="*/ 0 w 2685"/>
                <a:gd name="T9" fmla="*/ 747 h 2376"/>
                <a:gd name="T10" fmla="*/ 884 w 2685"/>
                <a:gd name="T11" fmla="*/ 2375 h 2376"/>
                <a:gd name="T12" fmla="*/ 2684 w 2685"/>
                <a:gd name="T13" fmla="*/ 1627 h 2376"/>
                <a:gd name="T14" fmla="*/ 1799 w 2685"/>
                <a:gd name="T15" fmla="*/ 0 h 2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5" h="2376">
                  <a:moveTo>
                    <a:pt x="1799" y="0"/>
                  </a:moveTo>
                  <a:lnTo>
                    <a:pt x="1799" y="0"/>
                  </a:lnTo>
                  <a:lnTo>
                    <a:pt x="1799" y="0"/>
                  </a:lnTo>
                  <a:lnTo>
                    <a:pt x="1799" y="0"/>
                  </a:lnTo>
                  <a:cubicBezTo>
                    <a:pt x="1273" y="383"/>
                    <a:pt x="691" y="668"/>
                    <a:pt x="0" y="747"/>
                  </a:cubicBezTo>
                  <a:cubicBezTo>
                    <a:pt x="294" y="1288"/>
                    <a:pt x="587" y="1831"/>
                    <a:pt x="884" y="2375"/>
                  </a:cubicBezTo>
                  <a:cubicBezTo>
                    <a:pt x="1577" y="2298"/>
                    <a:pt x="2158" y="2014"/>
                    <a:pt x="2684" y="1627"/>
                  </a:cubicBezTo>
                  <a:cubicBezTo>
                    <a:pt x="2390" y="1084"/>
                    <a:pt x="2094" y="541"/>
                    <a:pt x="1799" y="0"/>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6">
              <a:extLst>
                <a:ext uri="{FF2B5EF4-FFF2-40B4-BE49-F238E27FC236}">
                  <a16:creationId xmlns:a16="http://schemas.microsoft.com/office/drawing/2014/main" id="{BA3C829C-F71F-40CD-8FD7-3FCE675C21CC}"/>
                </a:ext>
              </a:extLst>
            </p:cNvPr>
            <p:cNvSpPr>
              <a:spLocks noChangeArrowheads="1"/>
            </p:cNvSpPr>
            <p:nvPr/>
          </p:nvSpPr>
          <p:spPr bwMode="auto">
            <a:xfrm>
              <a:off x="1801813" y="4027488"/>
              <a:ext cx="647700" cy="269875"/>
            </a:xfrm>
            <a:custGeom>
              <a:avLst/>
              <a:gdLst>
                <a:gd name="T0" fmla="*/ 1799 w 1800"/>
                <a:gd name="T1" fmla="*/ 0 h 748"/>
                <a:gd name="T2" fmla="*/ 1799 w 1800"/>
                <a:gd name="T3" fmla="*/ 0 h 748"/>
                <a:gd name="T4" fmla="*/ 1799 w 1800"/>
                <a:gd name="T5" fmla="*/ 0 h 748"/>
                <a:gd name="T6" fmla="*/ 1799 w 1800"/>
                <a:gd name="T7" fmla="*/ 0 h 748"/>
                <a:gd name="T8" fmla="*/ 0 w 1800"/>
                <a:gd name="T9" fmla="*/ 747 h 748"/>
                <a:gd name="T10" fmla="*/ 1799 w 1800"/>
                <a:gd name="T11" fmla="*/ 0 h 748"/>
              </a:gdLst>
              <a:ahLst/>
              <a:cxnLst>
                <a:cxn ang="0">
                  <a:pos x="T0" y="T1"/>
                </a:cxn>
                <a:cxn ang="0">
                  <a:pos x="T2" y="T3"/>
                </a:cxn>
                <a:cxn ang="0">
                  <a:pos x="T4" y="T5"/>
                </a:cxn>
                <a:cxn ang="0">
                  <a:pos x="T6" y="T7"/>
                </a:cxn>
                <a:cxn ang="0">
                  <a:pos x="T8" y="T9"/>
                </a:cxn>
                <a:cxn ang="0">
                  <a:pos x="T10" y="T11"/>
                </a:cxn>
              </a:cxnLst>
              <a:rect l="0" t="0" r="r" b="b"/>
              <a:pathLst>
                <a:path w="1800" h="748">
                  <a:moveTo>
                    <a:pt x="1799" y="0"/>
                  </a:moveTo>
                  <a:lnTo>
                    <a:pt x="1799" y="0"/>
                  </a:lnTo>
                  <a:lnTo>
                    <a:pt x="1799" y="0"/>
                  </a:lnTo>
                  <a:lnTo>
                    <a:pt x="1799" y="0"/>
                  </a:lnTo>
                  <a:cubicBezTo>
                    <a:pt x="1273" y="383"/>
                    <a:pt x="691" y="668"/>
                    <a:pt x="0" y="747"/>
                  </a:cubicBezTo>
                  <a:cubicBezTo>
                    <a:pt x="691" y="668"/>
                    <a:pt x="1273" y="383"/>
                    <a:pt x="1799"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7">
              <a:extLst>
                <a:ext uri="{FF2B5EF4-FFF2-40B4-BE49-F238E27FC236}">
                  <a16:creationId xmlns:a16="http://schemas.microsoft.com/office/drawing/2014/main" id="{89C55883-5DA1-4C79-9E94-6C557608BB6B}"/>
                </a:ext>
              </a:extLst>
            </p:cNvPr>
            <p:cNvSpPr>
              <a:spLocks noChangeArrowheads="1"/>
            </p:cNvSpPr>
            <p:nvPr/>
          </p:nvSpPr>
          <p:spPr bwMode="auto">
            <a:xfrm>
              <a:off x="1165225" y="2854325"/>
              <a:ext cx="968375" cy="855663"/>
            </a:xfrm>
            <a:custGeom>
              <a:avLst/>
              <a:gdLst>
                <a:gd name="T0" fmla="*/ 2485 w 2688"/>
                <a:gd name="T1" fmla="*/ 1768 h 2375"/>
                <a:gd name="T2" fmla="*/ 2485 w 2688"/>
                <a:gd name="T3" fmla="*/ 1768 h 2375"/>
                <a:gd name="T4" fmla="*/ 2485 w 2688"/>
                <a:gd name="T5" fmla="*/ 1768 h 2375"/>
                <a:gd name="T6" fmla="*/ 2485 w 2688"/>
                <a:gd name="T7" fmla="*/ 1768 h 2375"/>
                <a:gd name="T8" fmla="*/ 2687 w 2688"/>
                <a:gd name="T9" fmla="*/ 1628 h 2375"/>
                <a:gd name="T10" fmla="*/ 1803 w 2688"/>
                <a:gd name="T11" fmla="*/ 0 h 2375"/>
                <a:gd name="T12" fmla="*/ 1581 w 2688"/>
                <a:gd name="T13" fmla="*/ 153 h 2375"/>
                <a:gd name="T14" fmla="*/ 0 w 2688"/>
                <a:gd name="T15" fmla="*/ 747 h 2375"/>
                <a:gd name="T16" fmla="*/ 884 w 2688"/>
                <a:gd name="T17" fmla="*/ 2374 h 2375"/>
                <a:gd name="T18" fmla="*/ 2485 w 2688"/>
                <a:gd name="T19" fmla="*/ 1768 h 2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8" h="2375">
                  <a:moveTo>
                    <a:pt x="2485" y="1768"/>
                  </a:moveTo>
                  <a:lnTo>
                    <a:pt x="2485" y="1768"/>
                  </a:lnTo>
                  <a:lnTo>
                    <a:pt x="2485" y="1768"/>
                  </a:lnTo>
                  <a:lnTo>
                    <a:pt x="2485" y="1768"/>
                  </a:lnTo>
                  <a:cubicBezTo>
                    <a:pt x="2554" y="1723"/>
                    <a:pt x="2620" y="1678"/>
                    <a:pt x="2687" y="1628"/>
                  </a:cubicBezTo>
                  <a:cubicBezTo>
                    <a:pt x="2393" y="1087"/>
                    <a:pt x="2097" y="543"/>
                    <a:pt x="1803" y="0"/>
                  </a:cubicBezTo>
                  <a:cubicBezTo>
                    <a:pt x="1729" y="53"/>
                    <a:pt x="1655" y="106"/>
                    <a:pt x="1581" y="153"/>
                  </a:cubicBezTo>
                  <a:cubicBezTo>
                    <a:pt x="1111" y="461"/>
                    <a:pt x="598" y="681"/>
                    <a:pt x="0" y="747"/>
                  </a:cubicBezTo>
                  <a:cubicBezTo>
                    <a:pt x="296" y="1291"/>
                    <a:pt x="590" y="1834"/>
                    <a:pt x="884" y="2374"/>
                  </a:cubicBezTo>
                  <a:cubicBezTo>
                    <a:pt x="1493" y="2308"/>
                    <a:pt x="2014" y="2083"/>
                    <a:pt x="2485" y="1768"/>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8">
              <a:extLst>
                <a:ext uri="{FF2B5EF4-FFF2-40B4-BE49-F238E27FC236}">
                  <a16:creationId xmlns:a16="http://schemas.microsoft.com/office/drawing/2014/main" id="{33DD0A27-8F42-48AB-A07C-9CA5AD7AB9B4}"/>
                </a:ext>
              </a:extLst>
            </p:cNvPr>
            <p:cNvSpPr>
              <a:spLocks noChangeArrowheads="1"/>
            </p:cNvSpPr>
            <p:nvPr/>
          </p:nvSpPr>
          <p:spPr bwMode="auto">
            <a:xfrm>
              <a:off x="1482725" y="3490913"/>
              <a:ext cx="576263" cy="219075"/>
            </a:xfrm>
            <a:custGeom>
              <a:avLst/>
              <a:gdLst>
                <a:gd name="T0" fmla="*/ 0 w 1602"/>
                <a:gd name="T1" fmla="*/ 606 h 607"/>
                <a:gd name="T2" fmla="*/ 0 w 1602"/>
                <a:gd name="T3" fmla="*/ 606 h 607"/>
                <a:gd name="T4" fmla="*/ 0 w 1602"/>
                <a:gd name="T5" fmla="*/ 606 h 607"/>
                <a:gd name="T6" fmla="*/ 0 w 1602"/>
                <a:gd name="T7" fmla="*/ 606 h 607"/>
                <a:gd name="T8" fmla="*/ 1601 w 1602"/>
                <a:gd name="T9" fmla="*/ 0 h 607"/>
                <a:gd name="T10" fmla="*/ 0 w 1602"/>
                <a:gd name="T11" fmla="*/ 606 h 607"/>
              </a:gdLst>
              <a:ahLst/>
              <a:cxnLst>
                <a:cxn ang="0">
                  <a:pos x="T0" y="T1"/>
                </a:cxn>
                <a:cxn ang="0">
                  <a:pos x="T2" y="T3"/>
                </a:cxn>
                <a:cxn ang="0">
                  <a:pos x="T4" y="T5"/>
                </a:cxn>
                <a:cxn ang="0">
                  <a:pos x="T6" y="T7"/>
                </a:cxn>
                <a:cxn ang="0">
                  <a:pos x="T8" y="T9"/>
                </a:cxn>
                <a:cxn ang="0">
                  <a:pos x="T10" y="T11"/>
                </a:cxn>
              </a:cxnLst>
              <a:rect l="0" t="0" r="r" b="b"/>
              <a:pathLst>
                <a:path w="1602" h="607">
                  <a:moveTo>
                    <a:pt x="0" y="606"/>
                  </a:moveTo>
                  <a:lnTo>
                    <a:pt x="0" y="606"/>
                  </a:lnTo>
                  <a:lnTo>
                    <a:pt x="0" y="606"/>
                  </a:lnTo>
                  <a:lnTo>
                    <a:pt x="0" y="606"/>
                  </a:lnTo>
                  <a:cubicBezTo>
                    <a:pt x="609" y="540"/>
                    <a:pt x="1130" y="315"/>
                    <a:pt x="1601" y="0"/>
                  </a:cubicBezTo>
                  <a:cubicBezTo>
                    <a:pt x="1130" y="315"/>
                    <a:pt x="609" y="540"/>
                    <a:pt x="0" y="606"/>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39">
              <a:extLst>
                <a:ext uri="{FF2B5EF4-FFF2-40B4-BE49-F238E27FC236}">
                  <a16:creationId xmlns:a16="http://schemas.microsoft.com/office/drawing/2014/main" id="{8AA64EF9-67BE-4470-8778-2FF2FA07B3E7}"/>
                </a:ext>
              </a:extLst>
            </p:cNvPr>
            <p:cNvSpPr>
              <a:spLocks noChangeArrowheads="1"/>
            </p:cNvSpPr>
            <p:nvPr/>
          </p:nvSpPr>
          <p:spPr bwMode="auto">
            <a:xfrm>
              <a:off x="3824288" y="3602038"/>
              <a:ext cx="42862" cy="30162"/>
            </a:xfrm>
            <a:custGeom>
              <a:avLst/>
              <a:gdLst>
                <a:gd name="T0" fmla="*/ 0 w 117"/>
                <a:gd name="T1" fmla="*/ 82 h 83"/>
                <a:gd name="T2" fmla="*/ 0 w 117"/>
                <a:gd name="T3" fmla="*/ 82 h 83"/>
                <a:gd name="T4" fmla="*/ 0 w 117"/>
                <a:gd name="T5" fmla="*/ 82 h 83"/>
                <a:gd name="T6" fmla="*/ 0 w 117"/>
                <a:gd name="T7" fmla="*/ 82 h 83"/>
                <a:gd name="T8" fmla="*/ 116 w 117"/>
                <a:gd name="T9" fmla="*/ 0 h 83"/>
                <a:gd name="T10" fmla="*/ 0 w 117"/>
                <a:gd name="T11" fmla="*/ 82 h 83"/>
              </a:gdLst>
              <a:ahLst/>
              <a:cxnLst>
                <a:cxn ang="0">
                  <a:pos x="T0" y="T1"/>
                </a:cxn>
                <a:cxn ang="0">
                  <a:pos x="T2" y="T3"/>
                </a:cxn>
                <a:cxn ang="0">
                  <a:pos x="T4" y="T5"/>
                </a:cxn>
                <a:cxn ang="0">
                  <a:pos x="T6" y="T7"/>
                </a:cxn>
                <a:cxn ang="0">
                  <a:pos x="T8" y="T9"/>
                </a:cxn>
                <a:cxn ang="0">
                  <a:pos x="T10" y="T11"/>
                </a:cxn>
              </a:cxnLst>
              <a:rect l="0" t="0" r="r" b="b"/>
              <a:pathLst>
                <a:path w="117" h="83">
                  <a:moveTo>
                    <a:pt x="0" y="82"/>
                  </a:moveTo>
                  <a:lnTo>
                    <a:pt x="0" y="82"/>
                  </a:lnTo>
                  <a:lnTo>
                    <a:pt x="0" y="82"/>
                  </a:lnTo>
                  <a:lnTo>
                    <a:pt x="0" y="82"/>
                  </a:lnTo>
                  <a:cubicBezTo>
                    <a:pt x="40" y="55"/>
                    <a:pt x="77" y="26"/>
                    <a:pt x="116" y="0"/>
                  </a:cubicBezTo>
                  <a:cubicBezTo>
                    <a:pt x="77" y="26"/>
                    <a:pt x="40" y="55"/>
                    <a:pt x="0" y="82"/>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40">
              <a:extLst>
                <a:ext uri="{FF2B5EF4-FFF2-40B4-BE49-F238E27FC236}">
                  <a16:creationId xmlns:a16="http://schemas.microsoft.com/office/drawing/2014/main" id="{15CD4E2A-F190-435A-8638-927CF2BEE176}"/>
                </a:ext>
              </a:extLst>
            </p:cNvPr>
            <p:cNvSpPr>
              <a:spLocks noChangeArrowheads="1"/>
            </p:cNvSpPr>
            <p:nvPr/>
          </p:nvSpPr>
          <p:spPr bwMode="auto">
            <a:xfrm>
              <a:off x="4154488" y="2776538"/>
              <a:ext cx="319087" cy="585787"/>
            </a:xfrm>
            <a:custGeom>
              <a:avLst/>
              <a:gdLst>
                <a:gd name="T0" fmla="*/ 884 w 885"/>
                <a:gd name="T1" fmla="*/ 1627 h 1628"/>
                <a:gd name="T2" fmla="*/ 884 w 885"/>
                <a:gd name="T3" fmla="*/ 1627 h 1628"/>
                <a:gd name="T4" fmla="*/ 884 w 885"/>
                <a:gd name="T5" fmla="*/ 1627 h 1628"/>
                <a:gd name="T6" fmla="*/ 884 w 885"/>
                <a:gd name="T7" fmla="*/ 1627 h 1628"/>
                <a:gd name="T8" fmla="*/ 0 w 885"/>
                <a:gd name="T9" fmla="*/ 0 h 1628"/>
                <a:gd name="T10" fmla="*/ 884 w 885"/>
                <a:gd name="T11" fmla="*/ 1627 h 1628"/>
              </a:gdLst>
              <a:ahLst/>
              <a:cxnLst>
                <a:cxn ang="0">
                  <a:pos x="T0" y="T1"/>
                </a:cxn>
                <a:cxn ang="0">
                  <a:pos x="T2" y="T3"/>
                </a:cxn>
                <a:cxn ang="0">
                  <a:pos x="T4" y="T5"/>
                </a:cxn>
                <a:cxn ang="0">
                  <a:pos x="T6" y="T7"/>
                </a:cxn>
                <a:cxn ang="0">
                  <a:pos x="T8" y="T9"/>
                </a:cxn>
                <a:cxn ang="0">
                  <a:pos x="T10" y="T11"/>
                </a:cxn>
              </a:cxnLst>
              <a:rect l="0" t="0" r="r" b="b"/>
              <a:pathLst>
                <a:path w="885" h="1628">
                  <a:moveTo>
                    <a:pt x="884" y="1627"/>
                  </a:moveTo>
                  <a:lnTo>
                    <a:pt x="884" y="1627"/>
                  </a:lnTo>
                  <a:lnTo>
                    <a:pt x="884" y="1627"/>
                  </a:lnTo>
                  <a:lnTo>
                    <a:pt x="884" y="1627"/>
                  </a:lnTo>
                  <a:cubicBezTo>
                    <a:pt x="588" y="1083"/>
                    <a:pt x="294" y="542"/>
                    <a:pt x="0" y="0"/>
                  </a:cubicBezTo>
                  <a:cubicBezTo>
                    <a:pt x="294" y="542"/>
                    <a:pt x="588" y="1083"/>
                    <a:pt x="884" y="1627"/>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41">
              <a:extLst>
                <a:ext uri="{FF2B5EF4-FFF2-40B4-BE49-F238E27FC236}">
                  <a16:creationId xmlns:a16="http://schemas.microsoft.com/office/drawing/2014/main" id="{758C9709-BB87-4390-BC27-4D79AB3C56B3}"/>
                </a:ext>
              </a:extLst>
            </p:cNvPr>
            <p:cNvSpPr>
              <a:spLocks noChangeArrowheads="1"/>
            </p:cNvSpPr>
            <p:nvPr/>
          </p:nvSpPr>
          <p:spPr bwMode="auto">
            <a:xfrm>
              <a:off x="3995738" y="2482850"/>
              <a:ext cx="160337" cy="293688"/>
            </a:xfrm>
            <a:custGeom>
              <a:avLst/>
              <a:gdLst>
                <a:gd name="T0" fmla="*/ 443 w 444"/>
                <a:gd name="T1" fmla="*/ 814 h 815"/>
                <a:gd name="T2" fmla="*/ 443 w 444"/>
                <a:gd name="T3" fmla="*/ 814 h 815"/>
                <a:gd name="T4" fmla="*/ 443 w 444"/>
                <a:gd name="T5" fmla="*/ 814 h 815"/>
                <a:gd name="T6" fmla="*/ 443 w 444"/>
                <a:gd name="T7" fmla="*/ 814 h 815"/>
                <a:gd name="T8" fmla="*/ 443 w 444"/>
                <a:gd name="T9" fmla="*/ 814 h 815"/>
                <a:gd name="T10" fmla="*/ 0 w 444"/>
                <a:gd name="T11" fmla="*/ 0 h 815"/>
                <a:gd name="T12" fmla="*/ 443 w 444"/>
                <a:gd name="T13" fmla="*/ 814 h 815"/>
              </a:gdLst>
              <a:ahLst/>
              <a:cxnLst>
                <a:cxn ang="0">
                  <a:pos x="T0" y="T1"/>
                </a:cxn>
                <a:cxn ang="0">
                  <a:pos x="T2" y="T3"/>
                </a:cxn>
                <a:cxn ang="0">
                  <a:pos x="T4" y="T5"/>
                </a:cxn>
                <a:cxn ang="0">
                  <a:pos x="T6" y="T7"/>
                </a:cxn>
                <a:cxn ang="0">
                  <a:pos x="T8" y="T9"/>
                </a:cxn>
                <a:cxn ang="0">
                  <a:pos x="T10" y="T11"/>
                </a:cxn>
                <a:cxn ang="0">
                  <a:pos x="T12" y="T13"/>
                </a:cxn>
              </a:cxnLst>
              <a:rect l="0" t="0" r="r" b="b"/>
              <a:pathLst>
                <a:path w="444" h="815">
                  <a:moveTo>
                    <a:pt x="443" y="814"/>
                  </a:moveTo>
                  <a:lnTo>
                    <a:pt x="443" y="814"/>
                  </a:lnTo>
                  <a:lnTo>
                    <a:pt x="443" y="814"/>
                  </a:lnTo>
                  <a:lnTo>
                    <a:pt x="443" y="814"/>
                  </a:lnTo>
                  <a:lnTo>
                    <a:pt x="443" y="814"/>
                  </a:lnTo>
                  <a:cubicBezTo>
                    <a:pt x="294" y="540"/>
                    <a:pt x="146" y="271"/>
                    <a:pt x="0" y="0"/>
                  </a:cubicBezTo>
                  <a:cubicBezTo>
                    <a:pt x="146" y="271"/>
                    <a:pt x="294" y="540"/>
                    <a:pt x="443" y="81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42">
              <a:extLst>
                <a:ext uri="{FF2B5EF4-FFF2-40B4-BE49-F238E27FC236}">
                  <a16:creationId xmlns:a16="http://schemas.microsoft.com/office/drawing/2014/main" id="{A1FCA418-474D-43ED-9E20-3EDE548CDC5D}"/>
                </a:ext>
              </a:extLst>
            </p:cNvPr>
            <p:cNvSpPr>
              <a:spLocks noChangeArrowheads="1"/>
            </p:cNvSpPr>
            <p:nvPr/>
          </p:nvSpPr>
          <p:spPr bwMode="auto">
            <a:xfrm>
              <a:off x="4154488" y="2776538"/>
              <a:ext cx="1587"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43">
              <a:extLst>
                <a:ext uri="{FF2B5EF4-FFF2-40B4-BE49-F238E27FC236}">
                  <a16:creationId xmlns:a16="http://schemas.microsoft.com/office/drawing/2014/main" id="{4329CEA9-5E16-48FE-8E1A-F370EB3A3E39}"/>
                </a:ext>
              </a:extLst>
            </p:cNvPr>
            <p:cNvSpPr>
              <a:spLocks noChangeArrowheads="1"/>
            </p:cNvSpPr>
            <p:nvPr/>
          </p:nvSpPr>
          <p:spPr bwMode="auto">
            <a:xfrm>
              <a:off x="3800475" y="3630613"/>
              <a:ext cx="23813" cy="19050"/>
            </a:xfrm>
            <a:custGeom>
              <a:avLst/>
              <a:gdLst>
                <a:gd name="T0" fmla="*/ 0 w 67"/>
                <a:gd name="T1" fmla="*/ 50 h 51"/>
                <a:gd name="T2" fmla="*/ 0 w 67"/>
                <a:gd name="T3" fmla="*/ 50 h 51"/>
                <a:gd name="T4" fmla="*/ 0 w 67"/>
                <a:gd name="T5" fmla="*/ 50 h 51"/>
                <a:gd name="T6" fmla="*/ 0 w 67"/>
                <a:gd name="T7" fmla="*/ 50 h 51"/>
                <a:gd name="T8" fmla="*/ 66 w 67"/>
                <a:gd name="T9" fmla="*/ 0 h 51"/>
                <a:gd name="T10" fmla="*/ 66 w 67"/>
                <a:gd name="T11" fmla="*/ 0 h 51"/>
                <a:gd name="T12" fmla="*/ 66 w 67"/>
                <a:gd name="T13" fmla="*/ 0 h 51"/>
                <a:gd name="T14" fmla="*/ 66 w 67"/>
                <a:gd name="T15" fmla="*/ 0 h 51"/>
                <a:gd name="T16" fmla="*/ 0 w 67"/>
                <a:gd name="T17"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51">
                  <a:moveTo>
                    <a:pt x="0" y="50"/>
                  </a:moveTo>
                  <a:lnTo>
                    <a:pt x="0" y="50"/>
                  </a:lnTo>
                  <a:lnTo>
                    <a:pt x="0" y="50"/>
                  </a:lnTo>
                  <a:lnTo>
                    <a:pt x="0" y="50"/>
                  </a:lnTo>
                  <a:cubicBezTo>
                    <a:pt x="21" y="34"/>
                    <a:pt x="45" y="16"/>
                    <a:pt x="66" y="0"/>
                  </a:cubicBezTo>
                  <a:lnTo>
                    <a:pt x="66" y="0"/>
                  </a:lnTo>
                  <a:lnTo>
                    <a:pt x="66" y="0"/>
                  </a:lnTo>
                  <a:lnTo>
                    <a:pt x="66" y="0"/>
                  </a:lnTo>
                  <a:cubicBezTo>
                    <a:pt x="45" y="16"/>
                    <a:pt x="21" y="34"/>
                    <a:pt x="0" y="5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44">
              <a:extLst>
                <a:ext uri="{FF2B5EF4-FFF2-40B4-BE49-F238E27FC236}">
                  <a16:creationId xmlns:a16="http://schemas.microsoft.com/office/drawing/2014/main" id="{3F92606C-3E68-4722-A8DA-8C958518181F}"/>
                </a:ext>
              </a:extLst>
            </p:cNvPr>
            <p:cNvSpPr>
              <a:spLocks noChangeArrowheads="1"/>
            </p:cNvSpPr>
            <p:nvPr/>
          </p:nvSpPr>
          <p:spPr bwMode="auto">
            <a:xfrm>
              <a:off x="2405063" y="2135188"/>
              <a:ext cx="160337" cy="161925"/>
            </a:xfrm>
            <a:custGeom>
              <a:avLst/>
              <a:gdLst>
                <a:gd name="T0" fmla="*/ 446 w 447"/>
                <a:gd name="T1" fmla="*/ 0 h 451"/>
                <a:gd name="T2" fmla="*/ 446 w 447"/>
                <a:gd name="T3" fmla="*/ 0 h 451"/>
                <a:gd name="T4" fmla="*/ 446 w 447"/>
                <a:gd name="T5" fmla="*/ 0 h 451"/>
                <a:gd name="T6" fmla="*/ 446 w 447"/>
                <a:gd name="T7" fmla="*/ 0 h 451"/>
                <a:gd name="T8" fmla="*/ 0 w 447"/>
                <a:gd name="T9" fmla="*/ 450 h 451"/>
                <a:gd name="T10" fmla="*/ 446 w 447"/>
                <a:gd name="T11" fmla="*/ 0 h 451"/>
              </a:gdLst>
              <a:ahLst/>
              <a:cxnLst>
                <a:cxn ang="0">
                  <a:pos x="T0" y="T1"/>
                </a:cxn>
                <a:cxn ang="0">
                  <a:pos x="T2" y="T3"/>
                </a:cxn>
                <a:cxn ang="0">
                  <a:pos x="T4" y="T5"/>
                </a:cxn>
                <a:cxn ang="0">
                  <a:pos x="T6" y="T7"/>
                </a:cxn>
                <a:cxn ang="0">
                  <a:pos x="T8" y="T9"/>
                </a:cxn>
                <a:cxn ang="0">
                  <a:pos x="T10" y="T11"/>
                </a:cxn>
              </a:cxnLst>
              <a:rect l="0" t="0" r="r" b="b"/>
              <a:pathLst>
                <a:path w="447" h="451">
                  <a:moveTo>
                    <a:pt x="446" y="0"/>
                  </a:moveTo>
                  <a:lnTo>
                    <a:pt x="446" y="0"/>
                  </a:lnTo>
                  <a:lnTo>
                    <a:pt x="446" y="0"/>
                  </a:lnTo>
                  <a:lnTo>
                    <a:pt x="446" y="0"/>
                  </a:lnTo>
                  <a:cubicBezTo>
                    <a:pt x="294" y="146"/>
                    <a:pt x="146" y="297"/>
                    <a:pt x="0" y="450"/>
                  </a:cubicBezTo>
                  <a:cubicBezTo>
                    <a:pt x="146" y="297"/>
                    <a:pt x="294" y="146"/>
                    <a:pt x="446"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45">
              <a:extLst>
                <a:ext uri="{FF2B5EF4-FFF2-40B4-BE49-F238E27FC236}">
                  <a16:creationId xmlns:a16="http://schemas.microsoft.com/office/drawing/2014/main" id="{F5A10AA4-3276-4BF3-BC4C-6BA51377BC3D}"/>
                </a:ext>
              </a:extLst>
            </p:cNvPr>
            <p:cNvSpPr>
              <a:spLocks noChangeArrowheads="1"/>
            </p:cNvSpPr>
            <p:nvPr/>
          </p:nvSpPr>
          <p:spPr bwMode="auto">
            <a:xfrm>
              <a:off x="3055938" y="4154488"/>
              <a:ext cx="209550" cy="209550"/>
            </a:xfrm>
            <a:custGeom>
              <a:avLst/>
              <a:gdLst>
                <a:gd name="T0" fmla="*/ 0 w 581"/>
                <a:gd name="T1" fmla="*/ 583 h 584"/>
                <a:gd name="T2" fmla="*/ 0 w 581"/>
                <a:gd name="T3" fmla="*/ 583 h 584"/>
                <a:gd name="T4" fmla="*/ 0 w 581"/>
                <a:gd name="T5" fmla="*/ 583 h 584"/>
                <a:gd name="T6" fmla="*/ 0 w 581"/>
                <a:gd name="T7" fmla="*/ 583 h 584"/>
                <a:gd name="T8" fmla="*/ 580 w 581"/>
                <a:gd name="T9" fmla="*/ 0 h 584"/>
                <a:gd name="T10" fmla="*/ 0 w 581"/>
                <a:gd name="T11" fmla="*/ 583 h 584"/>
              </a:gdLst>
              <a:ahLst/>
              <a:cxnLst>
                <a:cxn ang="0">
                  <a:pos x="T0" y="T1"/>
                </a:cxn>
                <a:cxn ang="0">
                  <a:pos x="T2" y="T3"/>
                </a:cxn>
                <a:cxn ang="0">
                  <a:pos x="T4" y="T5"/>
                </a:cxn>
                <a:cxn ang="0">
                  <a:pos x="T6" y="T7"/>
                </a:cxn>
                <a:cxn ang="0">
                  <a:pos x="T8" y="T9"/>
                </a:cxn>
                <a:cxn ang="0">
                  <a:pos x="T10" y="T11"/>
                </a:cxn>
              </a:cxnLst>
              <a:rect l="0" t="0" r="r" b="b"/>
              <a:pathLst>
                <a:path w="581" h="584">
                  <a:moveTo>
                    <a:pt x="0" y="583"/>
                  </a:moveTo>
                  <a:lnTo>
                    <a:pt x="0" y="583"/>
                  </a:lnTo>
                  <a:lnTo>
                    <a:pt x="0" y="583"/>
                  </a:lnTo>
                  <a:lnTo>
                    <a:pt x="0" y="583"/>
                  </a:lnTo>
                  <a:cubicBezTo>
                    <a:pt x="196" y="396"/>
                    <a:pt x="389" y="200"/>
                    <a:pt x="580" y="0"/>
                  </a:cubicBezTo>
                  <a:cubicBezTo>
                    <a:pt x="389" y="200"/>
                    <a:pt x="196" y="396"/>
                    <a:pt x="0" y="583"/>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46">
              <a:extLst>
                <a:ext uri="{FF2B5EF4-FFF2-40B4-BE49-F238E27FC236}">
                  <a16:creationId xmlns:a16="http://schemas.microsoft.com/office/drawing/2014/main" id="{FA3758AC-5255-4BF1-9E29-8D389E48C422}"/>
                </a:ext>
              </a:extLst>
            </p:cNvPr>
            <p:cNvSpPr>
              <a:spLocks noChangeArrowheads="1"/>
            </p:cNvSpPr>
            <p:nvPr/>
          </p:nvSpPr>
          <p:spPr bwMode="auto">
            <a:xfrm>
              <a:off x="1812925" y="2363788"/>
              <a:ext cx="528638" cy="490537"/>
            </a:xfrm>
            <a:custGeom>
              <a:avLst/>
              <a:gdLst>
                <a:gd name="T0" fmla="*/ 1466 w 1467"/>
                <a:gd name="T1" fmla="*/ 0 h 1363"/>
                <a:gd name="T2" fmla="*/ 1466 w 1467"/>
                <a:gd name="T3" fmla="*/ 0 h 1363"/>
                <a:gd name="T4" fmla="*/ 1466 w 1467"/>
                <a:gd name="T5" fmla="*/ 0 h 1363"/>
                <a:gd name="T6" fmla="*/ 1466 w 1467"/>
                <a:gd name="T7" fmla="*/ 0 h 1363"/>
                <a:gd name="T8" fmla="*/ 0 w 1467"/>
                <a:gd name="T9" fmla="*/ 1362 h 1363"/>
                <a:gd name="T10" fmla="*/ 0 w 1467"/>
                <a:gd name="T11" fmla="*/ 1362 h 1363"/>
                <a:gd name="T12" fmla="*/ 0 w 1467"/>
                <a:gd name="T13" fmla="*/ 1362 h 1363"/>
                <a:gd name="T14" fmla="*/ 0 w 1467"/>
                <a:gd name="T15" fmla="*/ 1362 h 1363"/>
                <a:gd name="T16" fmla="*/ 1466 w 1467"/>
                <a:gd name="T17" fmla="*/ 0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7" h="1363">
                  <a:moveTo>
                    <a:pt x="1466" y="0"/>
                  </a:moveTo>
                  <a:lnTo>
                    <a:pt x="1466" y="0"/>
                  </a:lnTo>
                  <a:lnTo>
                    <a:pt x="1466" y="0"/>
                  </a:lnTo>
                  <a:lnTo>
                    <a:pt x="1466" y="0"/>
                  </a:lnTo>
                  <a:cubicBezTo>
                    <a:pt x="995" y="487"/>
                    <a:pt x="526" y="975"/>
                    <a:pt x="0" y="1362"/>
                  </a:cubicBezTo>
                  <a:lnTo>
                    <a:pt x="0" y="1362"/>
                  </a:lnTo>
                  <a:lnTo>
                    <a:pt x="0" y="1362"/>
                  </a:lnTo>
                  <a:lnTo>
                    <a:pt x="0" y="1362"/>
                  </a:lnTo>
                  <a:cubicBezTo>
                    <a:pt x="526" y="975"/>
                    <a:pt x="995" y="487"/>
                    <a:pt x="1466"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47">
              <a:extLst>
                <a:ext uri="{FF2B5EF4-FFF2-40B4-BE49-F238E27FC236}">
                  <a16:creationId xmlns:a16="http://schemas.microsoft.com/office/drawing/2014/main" id="{283F8138-593A-436F-8757-4DFACD2FB0E1}"/>
                </a:ext>
              </a:extLst>
            </p:cNvPr>
            <p:cNvSpPr>
              <a:spLocks noChangeArrowheads="1"/>
            </p:cNvSpPr>
            <p:nvPr/>
          </p:nvSpPr>
          <p:spPr bwMode="auto">
            <a:xfrm>
              <a:off x="1733550" y="2854325"/>
              <a:ext cx="80963" cy="55563"/>
            </a:xfrm>
            <a:custGeom>
              <a:avLst/>
              <a:gdLst>
                <a:gd name="T0" fmla="*/ 222 w 223"/>
                <a:gd name="T1" fmla="*/ 0 h 154"/>
                <a:gd name="T2" fmla="*/ 222 w 223"/>
                <a:gd name="T3" fmla="*/ 0 h 154"/>
                <a:gd name="T4" fmla="*/ 222 w 223"/>
                <a:gd name="T5" fmla="*/ 0 h 154"/>
                <a:gd name="T6" fmla="*/ 222 w 223"/>
                <a:gd name="T7" fmla="*/ 0 h 154"/>
                <a:gd name="T8" fmla="*/ 0 w 223"/>
                <a:gd name="T9" fmla="*/ 153 h 154"/>
                <a:gd name="T10" fmla="*/ 222 w 223"/>
                <a:gd name="T11" fmla="*/ 0 h 154"/>
              </a:gdLst>
              <a:ahLst/>
              <a:cxnLst>
                <a:cxn ang="0">
                  <a:pos x="T0" y="T1"/>
                </a:cxn>
                <a:cxn ang="0">
                  <a:pos x="T2" y="T3"/>
                </a:cxn>
                <a:cxn ang="0">
                  <a:pos x="T4" y="T5"/>
                </a:cxn>
                <a:cxn ang="0">
                  <a:pos x="T6" y="T7"/>
                </a:cxn>
                <a:cxn ang="0">
                  <a:pos x="T8" y="T9"/>
                </a:cxn>
                <a:cxn ang="0">
                  <a:pos x="T10" y="T11"/>
                </a:cxn>
              </a:cxnLst>
              <a:rect l="0" t="0" r="r" b="b"/>
              <a:pathLst>
                <a:path w="223" h="154">
                  <a:moveTo>
                    <a:pt x="222" y="0"/>
                  </a:moveTo>
                  <a:lnTo>
                    <a:pt x="222" y="0"/>
                  </a:lnTo>
                  <a:lnTo>
                    <a:pt x="222" y="0"/>
                  </a:lnTo>
                  <a:lnTo>
                    <a:pt x="222" y="0"/>
                  </a:lnTo>
                  <a:cubicBezTo>
                    <a:pt x="148" y="53"/>
                    <a:pt x="74" y="106"/>
                    <a:pt x="0" y="153"/>
                  </a:cubicBezTo>
                  <a:cubicBezTo>
                    <a:pt x="74" y="106"/>
                    <a:pt x="148" y="53"/>
                    <a:pt x="222"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255429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1146175" y="685800"/>
            <a:ext cx="4572000" cy="3429000"/>
          </a:xfrm>
          <a:ln/>
        </p:spPr>
      </p:sp>
      <p:sp>
        <p:nvSpPr>
          <p:cNvPr id="87043" name="Notes Placeholder 2"/>
          <p:cNvSpPr>
            <a:spLocks noGrp="1"/>
          </p:cNvSpPr>
          <p:nvPr>
            <p:ph type="body" idx="1"/>
          </p:nvPr>
        </p:nvSpPr>
        <p:spPr>
          <a:xfrm>
            <a:off x="685800" y="4343400"/>
            <a:ext cx="5486400" cy="47244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R="0" lvl="0" indent="0" fontAlgn="auto">
              <a:lnSpc>
                <a:spcPct val="100000"/>
              </a:lnSpc>
              <a:spcBef>
                <a:spcPts val="0"/>
              </a:spcBef>
              <a:spcAft>
                <a:spcPts val="0"/>
              </a:spcAft>
              <a:buClrTx/>
              <a:buSzTx/>
              <a:buFontTx/>
              <a:buNone/>
              <a:tabLst/>
              <a:defRPr/>
            </a:pPr>
            <a:r>
              <a:rPr lang="en-US" altLang="en-US" sz="1050" b="1" dirty="0"/>
              <a:t>Answer Key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en-US" sz="900" dirty="0"/>
              <a:t>(D) </a:t>
            </a:r>
            <a:r>
              <a:rPr lang="en-CA" sz="800" dirty="0"/>
              <a:t>≥ 3 months cumulative therapy during the preceding year at a prednisone-equivalent dose  ≥ 7.5 mg daily</a:t>
            </a:r>
            <a:endParaRPr lang="en-CA" sz="900" dirty="0"/>
          </a:p>
          <a:p>
            <a:pPr marL="628650" lvl="1" indent="-171450">
              <a:buFont typeface="Arial" panose="020B0604020202020204" pitchFamily="34" charset="0"/>
              <a:buChar char="•"/>
              <a:defRPr/>
            </a:pPr>
            <a:r>
              <a:rPr lang="en-US" altLang="en-US" sz="900" dirty="0"/>
              <a:t>Answers E and F contrast the difference between current Canadian guidelines and the need to be updated to reflect more recent guidelines and expert opinion. </a:t>
            </a:r>
          </a:p>
          <a:p>
            <a:pPr marL="628650" lvl="1" indent="-171450">
              <a:buFont typeface="Arial" panose="020B0604020202020204" pitchFamily="34" charset="0"/>
              <a:buChar char="•"/>
              <a:defRPr/>
            </a:pPr>
            <a:r>
              <a:rPr lang="en-US" altLang="en-US" sz="900" dirty="0"/>
              <a:t>Consider discussing the CAROC which demonstrates that fracture risk category goes up by 1 grade with corticosteroid use</a:t>
            </a:r>
          </a:p>
          <a:p>
            <a:pPr marL="1085850" lvl="2" indent="-171450">
              <a:buFont typeface="Arial" panose="020B0604020202020204" pitchFamily="34" charset="0"/>
              <a:buChar char="•"/>
              <a:defRPr/>
            </a:pPr>
            <a:endParaRPr lang="en-US" altLang="en-US" sz="9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en-US" sz="900" b="0" dirty="0"/>
              <a:t>(E)</a:t>
            </a:r>
            <a:r>
              <a:rPr lang="en-US" sz="900" b="0" dirty="0"/>
              <a:t> </a:t>
            </a:r>
            <a:r>
              <a:rPr lang="en-US" sz="900" dirty="0"/>
              <a:t>A,B,C</a:t>
            </a:r>
          </a:p>
          <a:p>
            <a:pPr marL="628650" lvl="1" indent="-171450">
              <a:buFont typeface="Arial" panose="020B0604020202020204" pitchFamily="34" charset="0"/>
              <a:buChar char="•"/>
              <a:defRPr/>
            </a:pPr>
            <a:r>
              <a:rPr lang="en-US" altLang="en-US" sz="900" dirty="0"/>
              <a:t>At this point, the discussion should be around adequate total calcium intake 1200 mg daily, vitamin D 2000 IU daily and starting therapy to prevent </a:t>
            </a:r>
            <a:r>
              <a:rPr lang="en-US" altLang="en-US" sz="900" dirty="0" err="1"/>
              <a:t>corticosterioid</a:t>
            </a:r>
            <a:r>
              <a:rPr lang="en-US" altLang="en-US" sz="900" dirty="0"/>
              <a:t>-induced osteoporosis and fracture</a:t>
            </a:r>
            <a:endParaRPr lang="en-CA" sz="900" dirty="0"/>
          </a:p>
          <a:p>
            <a:pPr marL="628650" lvl="1" indent="-171450">
              <a:buFont typeface="Arial" panose="020B0604020202020204" pitchFamily="34" charset="0"/>
              <a:buChar char="•"/>
            </a:pPr>
            <a:endParaRPr lang="en-US" altLang="en-US" sz="900" dirty="0"/>
          </a:p>
          <a:p>
            <a:r>
              <a:rPr lang="en-US" altLang="en-US" sz="900" b="1" dirty="0"/>
              <a:t>EXPERT COMMENTARY</a:t>
            </a:r>
          </a:p>
          <a:p>
            <a:r>
              <a:rPr lang="en-US" altLang="en-US" sz="900" dirty="0"/>
              <a:t>Given that current guidelines are due for an update, consensus opinion amongst experts in osteoporosis would be that prophylactic therapy should be initiated at the same time as corticosteroids. Additionally, a bone density could be ordered as well as x-rays of thoracic and lumbar spine to rule out pre-existing fracture. Also, appropriate blood work to rule out other secondary causes to include CBC, creatinine, liver enzymes, calcium, TSH, and if fractures are present, protein electrophoresis. If calcium is abnormal, a serum PTH should be ordered. Further, It would also be recommended to do a baseline fasting glucose as corticosteroids can induce glucose intolerance.</a:t>
            </a:r>
          </a:p>
          <a:p>
            <a:endParaRPr lang="en-US" altLang="en-US" sz="900" dirty="0"/>
          </a:p>
          <a:p>
            <a:r>
              <a:rPr lang="en-US" altLang="en-US" sz="900" b="1" dirty="0"/>
              <a:t>EXPERT PERSPECTIVE ON CASE STUDY: Dr. Jovaisas</a:t>
            </a:r>
          </a:p>
          <a:p>
            <a:r>
              <a:rPr lang="en-CA" altLang="en-US" sz="900" dirty="0"/>
              <a:t>In general, the recommended starting dose of prednisone in PMR is typically between 10 and 20 mg.  If more than 20 mg is required we always state “reconsider your diagnosis.”  I chose 15 mg as a middle ground but in clinical practice typically I will start patient on 10 mg and if they don't respond I will increase the dose but once more if I go beyond 20 mg I need to rethink the diagnosis.</a:t>
            </a:r>
            <a:endParaRPr lang="en-US" altLang="en-US" sz="900" dirty="0"/>
          </a:p>
          <a:p>
            <a:endParaRPr lang="en-US" altLang="en-US" sz="900" dirty="0"/>
          </a:p>
          <a:p>
            <a:endParaRPr lang="en-US" altLang="en-US" sz="1100" b="1" dirty="0"/>
          </a:p>
          <a:p>
            <a:endParaRPr lang="en-US" altLang="en-US" sz="1100" b="1" dirty="0"/>
          </a:p>
          <a:p>
            <a:endParaRPr lang="en-US" altLang="en-US" sz="1100" dirty="0"/>
          </a:p>
          <a:p>
            <a:pPr marL="628650" lvl="1" indent="-171450">
              <a:buFont typeface="Arial" panose="020B0604020202020204" pitchFamily="34" charset="0"/>
              <a:buChar char="•"/>
            </a:pPr>
            <a:endParaRPr lang="en-US" altLang="en-US" sz="1100" dirty="0"/>
          </a:p>
          <a:p>
            <a:pPr marL="628650" lvl="1" indent="-171450">
              <a:buFont typeface="Arial" panose="020B0604020202020204" pitchFamily="34" charset="0"/>
              <a:buChar char="•"/>
            </a:pPr>
            <a:endParaRPr lang="en-US" altLang="en-US" sz="1100" dirty="0"/>
          </a:p>
          <a:p>
            <a:pPr marL="628650" lvl="1" indent="-171450">
              <a:buFont typeface="Arial" panose="020B0604020202020204" pitchFamily="34" charset="0"/>
              <a:buChar char="•"/>
            </a:pPr>
            <a:endParaRPr lang="en-US" altLang="en-US" sz="1100" dirty="0"/>
          </a:p>
        </p:txBody>
      </p:sp>
      <p:sp>
        <p:nvSpPr>
          <p:cNvPr id="870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marL="0" marR="0" lvl="0" indent="0" algn="r" defTabSz="889993" rtl="0" eaLnBrk="1" fontAlgn="auto" latinLnBrk="0" hangingPunct="1">
              <a:lnSpc>
                <a:spcPct val="100000"/>
              </a:lnSpc>
              <a:spcBef>
                <a:spcPct val="0"/>
              </a:spcBef>
              <a:spcAft>
                <a:spcPts val="0"/>
              </a:spcAft>
              <a:buClrTx/>
              <a:buSzTx/>
              <a:buFontTx/>
              <a:buNone/>
              <a:tabLst/>
              <a:defRPr/>
            </a:pPr>
            <a:fld id="{6024C8CE-6F00-43AA-9B9C-BAE9F7F4325C}" type="slidenum">
              <a:rPr kumimoji="0" lang="en-US" altLang="en-US" sz="1200" b="0" i="0" u="none" strike="noStrike" kern="1200" cap="none" spc="0" normalizeH="0" baseline="0" noProof="0" smtClean="0">
                <a:ln>
                  <a:noFill/>
                </a:ln>
                <a:solidFill>
                  <a:srgbClr val="EEECE1"/>
                </a:solidFill>
                <a:effectLst/>
                <a:uLnTx/>
                <a:uFillTx/>
                <a:latin typeface="Arial" charset="0"/>
                <a:ea typeface="+mn-ea"/>
                <a:cs typeface="+mn-cs"/>
              </a:rPr>
              <a:pPr marL="0" marR="0" lvl="0" indent="0" algn="r" defTabSz="889993" rtl="0" eaLnBrk="1" fontAlgn="auto" latinLnBrk="0" hangingPunct="1">
                <a:lnSpc>
                  <a:spcPct val="100000"/>
                </a:lnSpc>
                <a:spcBef>
                  <a:spcPct val="0"/>
                </a:spcBef>
                <a:spcAft>
                  <a:spcPts val="0"/>
                </a:spcAft>
                <a:buClrTx/>
                <a:buSzTx/>
                <a:buFontTx/>
                <a:buNone/>
                <a:tabLst/>
                <a:defRPr/>
              </a:pPr>
              <a:t>25</a:t>
            </a:fld>
            <a:endParaRPr kumimoji="0" lang="en-US" altLang="en-US" sz="1200" b="0" i="0" u="none" strike="noStrike" kern="1200" cap="none" spc="0" normalizeH="0" baseline="0" noProof="0">
              <a:ln>
                <a:noFill/>
              </a:ln>
              <a:solidFill>
                <a:srgbClr val="EEECE1"/>
              </a:solidFill>
              <a:effectLst/>
              <a:uLnTx/>
              <a:uFillTx/>
              <a:latin typeface="Arial" charset="0"/>
              <a:ea typeface="+mn-ea"/>
              <a:cs typeface="+mn-cs"/>
            </a:endParaRPr>
          </a:p>
        </p:txBody>
      </p:sp>
    </p:spTree>
    <p:extLst>
      <p:ext uri="{BB962C8B-B14F-4D97-AF65-F5344CB8AC3E}">
        <p14:creationId xmlns:p14="http://schemas.microsoft.com/office/powerpoint/2010/main" val="706180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CA" b="1" dirty="0"/>
              <a:t>Key Points:</a:t>
            </a:r>
          </a:p>
          <a:p>
            <a:pPr marL="167455" indent="-167455">
              <a:buFont typeface="Arial" panose="020B0604020202020204" pitchFamily="34" charset="0"/>
              <a:buChar char="•"/>
              <a:defRPr/>
            </a:pPr>
            <a:r>
              <a:rPr lang="en-CA" dirty="0"/>
              <a:t>Glucocorticoids (GCs) are widely used to treat a number of inflammatory diseases, including RA, SLE, IBD </a:t>
            </a:r>
            <a:r>
              <a:rPr lang="en-CA" dirty="0" err="1"/>
              <a:t>etc</a:t>
            </a:r>
            <a:r>
              <a:rPr lang="en-CA" dirty="0"/>
              <a:t> (additional diseases shown on slide)</a:t>
            </a:r>
          </a:p>
          <a:p>
            <a:pPr marL="167455" indent="-167455">
              <a:buFont typeface="Arial" panose="020B0604020202020204" pitchFamily="34" charset="0"/>
              <a:buChar char="•"/>
              <a:defRPr/>
            </a:pPr>
            <a:r>
              <a:rPr lang="en-CA" dirty="0"/>
              <a:t>Prolonged use of GCs may lead to glucocorticoid-induced osteoporosis (GIOP) – a form of secondary osteoporosis</a:t>
            </a:r>
          </a:p>
          <a:p>
            <a:pPr>
              <a:buFont typeface="Arial" panose="020B0604020202020204" pitchFamily="34" charset="0"/>
              <a:buNone/>
              <a:defRPr/>
            </a:pPr>
            <a:endParaRPr lang="en-CA" dirty="0"/>
          </a:p>
          <a:p>
            <a:pPr>
              <a:defRPr/>
            </a:pPr>
            <a:r>
              <a:rPr lang="en-CA" b="1" dirty="0"/>
              <a:t>Reference:</a:t>
            </a:r>
          </a:p>
          <a:p>
            <a:pPr>
              <a:defRPr/>
            </a:pPr>
            <a:r>
              <a:rPr lang="en-CA" dirty="0"/>
              <a:t>1. Rizzoli, R. et al. </a:t>
            </a:r>
            <a:r>
              <a:rPr lang="en-US" dirty="0"/>
              <a:t>Management of glucocorticoid-induced osteoporosis.</a:t>
            </a:r>
            <a:r>
              <a:rPr lang="en-CA" dirty="0"/>
              <a:t> </a:t>
            </a:r>
            <a:r>
              <a:rPr lang="en-CA" i="1" dirty="0" err="1"/>
              <a:t>Calcif</a:t>
            </a:r>
            <a:r>
              <a:rPr lang="en-CA" i="1" dirty="0"/>
              <a:t> Tissue Int. </a:t>
            </a:r>
            <a:r>
              <a:rPr lang="en-CA" dirty="0"/>
              <a:t>2012;91:225-243</a:t>
            </a:r>
          </a:p>
          <a:p>
            <a:pPr>
              <a:defRPr/>
            </a:pPr>
            <a:endParaRPr lang="en-CA" b="1" dirty="0"/>
          </a:p>
        </p:txBody>
      </p:sp>
      <p:sp>
        <p:nvSpPr>
          <p:cNvPr id="8806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B420357B-B9BD-408B-A2DD-4C19F4245EC9}" type="slidenum">
              <a:rPr lang="en-US" altLang="en-US" smtClean="0">
                <a:solidFill>
                  <a:prstClr val="black"/>
                </a:solidFill>
              </a:rPr>
              <a:pPr algn="r" eaLnBrk="1" hangingPunct="1">
                <a:spcBef>
                  <a:spcPct val="0"/>
                </a:spcBef>
              </a:pPr>
              <a:t>26</a:t>
            </a:fld>
            <a:endParaRPr lang="en-US" altLang="en-US">
              <a:solidFill>
                <a:prstClr val="black"/>
              </a:solidFill>
            </a:endParaRPr>
          </a:p>
        </p:txBody>
      </p:sp>
    </p:spTree>
    <p:extLst>
      <p:ext uri="{BB962C8B-B14F-4D97-AF65-F5344CB8AC3E}">
        <p14:creationId xmlns:p14="http://schemas.microsoft.com/office/powerpoint/2010/main" val="4063887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3D12988E-A880-4598-8BE6-298DE51498D4}" type="slidenum">
              <a:rPr lang="en-US" altLang="en-US" smtClean="0">
                <a:solidFill>
                  <a:prstClr val="black"/>
                </a:solidFill>
              </a:rPr>
              <a:pPr algn="r" eaLnBrk="1" hangingPunct="1">
                <a:spcBef>
                  <a:spcPct val="0"/>
                </a:spcBef>
              </a:pPr>
              <a:t>27</a:t>
            </a:fld>
            <a:endParaRPr lang="en-US" altLang="en-US">
              <a:solidFill>
                <a:prstClr val="black"/>
              </a:solidFill>
            </a:endParaRPr>
          </a:p>
        </p:txBody>
      </p:sp>
      <p:sp>
        <p:nvSpPr>
          <p:cNvPr id="4" name="Notes Placeholder 3"/>
          <p:cNvSpPr>
            <a:spLocks noGrp="1"/>
          </p:cNvSpPr>
          <p:nvPr>
            <p:ph type="body" sz="quarter" idx="3"/>
          </p:nvPr>
        </p:nvSpPr>
        <p:spPr/>
        <p:txBody>
          <a:bodyPr/>
          <a:lstStyle/>
          <a:p>
            <a:endParaRPr lang="en-CA"/>
          </a:p>
        </p:txBody>
      </p:sp>
    </p:spTree>
    <p:extLst>
      <p:ext uri="{BB962C8B-B14F-4D97-AF65-F5344CB8AC3E}">
        <p14:creationId xmlns:p14="http://schemas.microsoft.com/office/powerpoint/2010/main" val="96983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CA" b="1" dirty="0"/>
              <a:t>Key Points:</a:t>
            </a:r>
          </a:p>
          <a:p>
            <a:pPr marL="167455" indent="-167455">
              <a:buFont typeface="Arial" panose="020B0604020202020204" pitchFamily="34" charset="0"/>
              <a:buChar char="•"/>
              <a:defRPr/>
            </a:pPr>
            <a:r>
              <a:rPr lang="en-CA" dirty="0"/>
              <a:t>GIOP is characterized by reduced bone formation and increased bone </a:t>
            </a:r>
            <a:r>
              <a:rPr lang="en-CA" dirty="0" err="1"/>
              <a:t>resorption</a:t>
            </a:r>
            <a:r>
              <a:rPr lang="en-CA" dirty="0"/>
              <a:t>, driven by increased apoptosis of </a:t>
            </a:r>
            <a:r>
              <a:rPr lang="en-CA" dirty="0" err="1"/>
              <a:t>osteocytes</a:t>
            </a:r>
            <a:r>
              <a:rPr lang="en-CA" dirty="0"/>
              <a:t> and osteoblasts  and decreased apoptosis of osteoclasts</a:t>
            </a:r>
          </a:p>
          <a:p>
            <a:pPr marL="167455" indent="-167455">
              <a:buFont typeface="Arial" panose="020B0604020202020204" pitchFamily="34" charset="0"/>
              <a:buChar char="•"/>
              <a:defRPr/>
            </a:pPr>
            <a:r>
              <a:rPr lang="en-CA" dirty="0"/>
              <a:t>Apoptosis of osteocytes and osteoblasts is initiated through activation of the caspase-3 cascade and </a:t>
            </a:r>
            <a:r>
              <a:rPr lang="en-CA" dirty="0" err="1"/>
              <a:t>Wnt</a:t>
            </a:r>
            <a:r>
              <a:rPr lang="en-CA" dirty="0"/>
              <a:t> pathway (osteoblasts) via glycogen synthase kinase 3</a:t>
            </a:r>
            <a:r>
              <a:rPr lang="el-GR" dirty="0"/>
              <a:t>β</a:t>
            </a:r>
            <a:r>
              <a:rPr lang="en-US" dirty="0"/>
              <a:t> (GSK 3</a:t>
            </a:r>
            <a:r>
              <a:rPr lang="el-GR" dirty="0"/>
              <a:t>β</a:t>
            </a:r>
            <a:r>
              <a:rPr lang="en-US" dirty="0"/>
              <a:t>) and other negative regulators of this pathway, including Dkk-1 and </a:t>
            </a:r>
            <a:r>
              <a:rPr lang="en-US" dirty="0" err="1"/>
              <a:t>sclerostin</a:t>
            </a:r>
            <a:r>
              <a:rPr lang="en-US" dirty="0"/>
              <a:t>. </a:t>
            </a:r>
          </a:p>
          <a:p>
            <a:pPr marL="167455" indent="-167455">
              <a:buFont typeface="Arial" panose="020B0604020202020204" pitchFamily="34" charset="0"/>
              <a:buChar char="•"/>
              <a:defRPr/>
            </a:pPr>
            <a:r>
              <a:rPr lang="en-US" dirty="0"/>
              <a:t>Upregulation of Dkk1 and </a:t>
            </a:r>
            <a:r>
              <a:rPr lang="en-US" dirty="0" err="1"/>
              <a:t>sclerostin</a:t>
            </a:r>
            <a:r>
              <a:rPr lang="en-US" dirty="0"/>
              <a:t> stimulated by GCs suppresses binding of LRP5/6, leading to stabilization of </a:t>
            </a:r>
            <a:r>
              <a:rPr lang="el-GR" dirty="0"/>
              <a:t>β</a:t>
            </a:r>
            <a:r>
              <a:rPr lang="en-US" dirty="0"/>
              <a:t>-catenin and inhibition of gene transcription that leads to bone formation</a:t>
            </a:r>
            <a:endParaRPr lang="en-CA" dirty="0"/>
          </a:p>
          <a:p>
            <a:pPr marL="167455" indent="-167455">
              <a:buFont typeface="Arial" panose="020B0604020202020204" pitchFamily="34" charset="0"/>
              <a:buChar char="•"/>
              <a:defRPr/>
            </a:pPr>
            <a:r>
              <a:rPr lang="en-CA" dirty="0"/>
              <a:t>GCs also stimulate osteoblast differentiation toward </a:t>
            </a:r>
            <a:r>
              <a:rPr lang="en-CA" dirty="0" err="1"/>
              <a:t>adipogenesis</a:t>
            </a:r>
            <a:r>
              <a:rPr lang="en-CA" dirty="0"/>
              <a:t> vs. </a:t>
            </a:r>
            <a:r>
              <a:rPr lang="en-CA" dirty="0" err="1"/>
              <a:t>osteoblastogenesis</a:t>
            </a:r>
            <a:r>
              <a:rPr lang="en-CA" dirty="0"/>
              <a:t>, by suppression of AP-1 and Runx2 and </a:t>
            </a:r>
            <a:r>
              <a:rPr lang="en-CA" dirty="0" err="1"/>
              <a:t>upregulation</a:t>
            </a:r>
            <a:r>
              <a:rPr lang="en-CA" dirty="0"/>
              <a:t> of PPAR</a:t>
            </a:r>
            <a:r>
              <a:rPr lang="el-GR" dirty="0"/>
              <a:t>γ</a:t>
            </a:r>
            <a:r>
              <a:rPr lang="en-US" dirty="0"/>
              <a:t>2</a:t>
            </a:r>
            <a:endParaRPr lang="en-CA" dirty="0"/>
          </a:p>
          <a:p>
            <a:pPr marL="167455" indent="-167455">
              <a:buFont typeface="Arial" panose="020B0604020202020204" pitchFamily="34" charset="0"/>
              <a:buChar char="•"/>
              <a:defRPr/>
            </a:pPr>
            <a:r>
              <a:rPr lang="en-CA" dirty="0"/>
              <a:t>Osteoclast apoptosis is suppressed by GCs, through </a:t>
            </a:r>
            <a:r>
              <a:rPr lang="en-CA" dirty="0" err="1"/>
              <a:t>upregulation</a:t>
            </a:r>
            <a:r>
              <a:rPr lang="en-CA" dirty="0"/>
              <a:t> of RANKL and </a:t>
            </a:r>
            <a:r>
              <a:rPr lang="en-CA" dirty="0" err="1"/>
              <a:t>downregulation</a:t>
            </a:r>
            <a:r>
              <a:rPr lang="en-CA" dirty="0"/>
              <a:t> of OPG (potentially through the </a:t>
            </a:r>
            <a:r>
              <a:rPr lang="en-CA" dirty="0" err="1"/>
              <a:t>Wnt</a:t>
            </a:r>
            <a:r>
              <a:rPr lang="en-CA" dirty="0"/>
              <a:t> signalling pathway)</a:t>
            </a:r>
          </a:p>
          <a:p>
            <a:pPr marL="167455" indent="-167455">
              <a:buFont typeface="Arial" panose="020B0604020202020204" pitchFamily="34" charset="0"/>
              <a:buChar char="•"/>
              <a:defRPr/>
            </a:pPr>
            <a:r>
              <a:rPr lang="en-CA" dirty="0"/>
              <a:t>G</a:t>
            </a:r>
            <a:r>
              <a:rPr lang="en-US" dirty="0"/>
              <a:t>Cs exert indirect effects </a:t>
            </a:r>
            <a:r>
              <a:rPr lang="en-CA" dirty="0"/>
              <a:t>on bone by </a:t>
            </a:r>
            <a:r>
              <a:rPr lang="en-CA" dirty="0">
                <a:sym typeface="Wingdings"/>
              </a:rPr>
              <a:t></a:t>
            </a:r>
            <a:r>
              <a:rPr lang="en-CA" dirty="0"/>
              <a:t> intestinal calcium absorption, </a:t>
            </a:r>
            <a:r>
              <a:rPr lang="en-CA" dirty="0">
                <a:sym typeface="Wingdings"/>
              </a:rPr>
              <a:t></a:t>
            </a:r>
            <a:r>
              <a:rPr lang="en-CA" dirty="0"/>
              <a:t> renal calcium clearance and by affecting gonadal </a:t>
            </a:r>
            <a:r>
              <a:rPr lang="en-US" dirty="0"/>
              <a:t>hormones/neuromuscular system </a:t>
            </a:r>
            <a:endParaRPr lang="en-CA" dirty="0"/>
          </a:p>
          <a:p>
            <a:pPr marL="167455" indent="-167455">
              <a:buFont typeface="Arial" panose="020B0604020202020204" pitchFamily="34" charset="0"/>
              <a:buChar char="•"/>
              <a:defRPr/>
            </a:pPr>
            <a:endParaRPr lang="en-CA" dirty="0"/>
          </a:p>
          <a:p>
            <a:pPr>
              <a:buFont typeface="Arial" panose="020B0604020202020204" pitchFamily="34" charset="0"/>
              <a:buNone/>
              <a:defRPr/>
            </a:pPr>
            <a:r>
              <a:rPr lang="en-CA" b="1" dirty="0"/>
              <a:t>Reference:</a:t>
            </a:r>
          </a:p>
          <a:p>
            <a:pPr>
              <a:defRPr/>
            </a:pPr>
            <a:r>
              <a:rPr lang="en-CA" dirty="0"/>
              <a:t>1. Rizzoli, R. et al. </a:t>
            </a:r>
            <a:r>
              <a:rPr lang="en-US" dirty="0"/>
              <a:t>Management of glucocorticoid-induced osteoporosis.</a:t>
            </a:r>
            <a:r>
              <a:rPr lang="en-CA" dirty="0"/>
              <a:t> </a:t>
            </a:r>
            <a:r>
              <a:rPr lang="en-CA" i="1" dirty="0" err="1"/>
              <a:t>Calcif</a:t>
            </a:r>
            <a:r>
              <a:rPr lang="en-CA" i="1" dirty="0"/>
              <a:t> Tissue Int. </a:t>
            </a:r>
            <a:r>
              <a:rPr lang="en-CA" dirty="0"/>
              <a:t>2012;91:225-243</a:t>
            </a:r>
          </a:p>
          <a:p>
            <a:pPr marL="167455" indent="-167455">
              <a:buFont typeface="Arial" panose="020B0604020202020204" pitchFamily="34" charset="0"/>
              <a:buChar char="•"/>
              <a:defRPr/>
            </a:pPr>
            <a:endParaRPr lang="en-US" dirty="0"/>
          </a:p>
        </p:txBody>
      </p:sp>
      <p:sp>
        <p:nvSpPr>
          <p:cNvPr id="9011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F601AA91-EE02-4DCF-AE79-DB811D9842A0}" type="slidenum">
              <a:rPr lang="en-US" altLang="en-US" smtClean="0">
                <a:solidFill>
                  <a:srgbClr val="000000"/>
                </a:solidFill>
              </a:rPr>
              <a:pPr algn="r" eaLnBrk="1" hangingPunct="1">
                <a:spcBef>
                  <a:spcPct val="0"/>
                </a:spcBef>
              </a:pPr>
              <a:t>28</a:t>
            </a:fld>
            <a:endParaRPr lang="en-US" altLang="en-US">
              <a:solidFill>
                <a:srgbClr val="000000"/>
              </a:solidFill>
            </a:endParaRPr>
          </a:p>
        </p:txBody>
      </p:sp>
    </p:spTree>
    <p:extLst>
      <p:ext uri="{BB962C8B-B14F-4D97-AF65-F5344CB8AC3E}">
        <p14:creationId xmlns:p14="http://schemas.microsoft.com/office/powerpoint/2010/main" val="3026467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C7317AD-3F76-4327-918F-C7CB2E550D85}" type="slidenum">
              <a:rPr lang="en-US" smtClean="0"/>
              <a:pPr/>
              <a:t>29</a:t>
            </a:fld>
            <a:endParaRPr lang="en-US" dirty="0"/>
          </a:p>
        </p:txBody>
      </p:sp>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normAutofit fontScale="85000" lnSpcReduction="20000"/>
          </a:bodyPr>
          <a:lstStyle/>
          <a:p>
            <a:r>
              <a:rPr lang="en-US" dirty="0"/>
              <a:t>A retrospective cohort study was conducted using data from the UK GPRD to evaluate the risk of fracture in 244,235 adult patients using oral glucocorticoids compared to </a:t>
            </a:r>
            <a:br>
              <a:rPr lang="en-US" dirty="0"/>
            </a:br>
            <a:r>
              <a:rPr lang="en-US" dirty="0"/>
              <a:t>244,235 controls</a:t>
            </a:r>
            <a:r>
              <a:rPr lang="en-US" baseline="30000" dirty="0"/>
              <a:t>1</a:t>
            </a:r>
          </a:p>
          <a:p>
            <a:pPr lvl="1"/>
            <a:r>
              <a:rPr lang="en-US" dirty="0"/>
              <a:t>Glucocorticoid users and controls were matched by age (within 5–10 years), gender, and, if possible, medical practice</a:t>
            </a:r>
          </a:p>
          <a:p>
            <a:pPr lvl="1"/>
            <a:r>
              <a:rPr lang="en-US" dirty="0"/>
              <a:t>Mean age of the study population was 57 years and 58.6% were female</a:t>
            </a:r>
          </a:p>
          <a:p>
            <a:pPr lvl="1"/>
            <a:r>
              <a:rPr lang="en-US" dirty="0"/>
              <a:t>There were 3 dose categories for the glucocorticoid users: low dose (&lt; 2.5 mg/day), medium dose (2.5–7.5 mg/day), and high dose (7.5 mg/day or more)</a:t>
            </a:r>
          </a:p>
          <a:p>
            <a:pPr lvl="1"/>
            <a:r>
              <a:rPr lang="en-US" dirty="0"/>
              <a:t>The relative rate (RR) of fractures was adjusted for age, gender, and potential confounding variables (coexisting disease, concomitant drug treatment, and a baseline history of fracture or back pain)</a:t>
            </a:r>
          </a:p>
          <a:p>
            <a:endParaRPr lang="en-US" dirty="0"/>
          </a:p>
          <a:p>
            <a:r>
              <a:rPr lang="en-US" dirty="0"/>
              <a:t>Median duration of treatment with steroids was 31 days, with approximately 4 months of follow-up in the glucocorticoid group and 2.4 years in the control group</a:t>
            </a:r>
            <a:r>
              <a:rPr lang="en-US" baseline="30000" dirty="0"/>
              <a:t>1</a:t>
            </a:r>
            <a:r>
              <a:rPr lang="en-US" dirty="0"/>
              <a:t> </a:t>
            </a:r>
          </a:p>
          <a:p>
            <a:r>
              <a:rPr lang="en-US" dirty="0"/>
              <a:t>A significant dose response was found for nonvertebral, hip, and vertebral fractures</a:t>
            </a:r>
            <a:r>
              <a:rPr lang="en-US" baseline="30000" dirty="0"/>
              <a:t>1</a:t>
            </a:r>
          </a:p>
          <a:p>
            <a:pPr lvl="1"/>
            <a:r>
              <a:rPr lang="en-US" dirty="0"/>
              <a:t>In the low dose group, RR of hip fractures was 0.99 (95% CI: 0.82–1.20) </a:t>
            </a:r>
            <a:br>
              <a:rPr lang="en-US" dirty="0"/>
            </a:br>
            <a:r>
              <a:rPr lang="en-US" dirty="0"/>
              <a:t>and 1.55 (95% CI: 1.20–2.01) for vertebral fractures</a:t>
            </a:r>
          </a:p>
          <a:p>
            <a:pPr lvl="1"/>
            <a:r>
              <a:rPr lang="en-US" dirty="0"/>
              <a:t>In the medium dose group, RR of hip fractures was 1.77 (95% CI: 1.55–2.02) </a:t>
            </a:r>
            <a:br>
              <a:rPr lang="en-US" dirty="0"/>
            </a:br>
            <a:r>
              <a:rPr lang="en-US" dirty="0"/>
              <a:t>and 2.59 (95% CI: 2.16–3.10) for vertebral fractures</a:t>
            </a:r>
          </a:p>
          <a:p>
            <a:pPr lvl="1"/>
            <a:r>
              <a:rPr lang="en-US" dirty="0"/>
              <a:t>In the high dose group, RR of hip fractures was 2.27 (95% CI: 1.94–2.66) </a:t>
            </a:r>
            <a:br>
              <a:rPr lang="en-US" dirty="0"/>
            </a:br>
            <a:r>
              <a:rPr lang="en-US" dirty="0"/>
              <a:t>and 5.18 (95% CI: 4.25–6.31) for vertebral fractures</a:t>
            </a:r>
          </a:p>
          <a:p>
            <a:pPr lvl="1"/>
            <a:r>
              <a:rPr lang="en-US" dirty="0"/>
              <a:t>A significant dose response was not found for forearm fractures</a:t>
            </a:r>
          </a:p>
          <a:p>
            <a:endParaRPr lang="en-US" dirty="0"/>
          </a:p>
          <a:p>
            <a:r>
              <a:rPr lang="en-US" dirty="0"/>
              <a:t>In this study, there was a rapid increase in fracture risk, apparent within the first 3 months </a:t>
            </a:r>
            <a:br>
              <a:rPr lang="en-US" dirty="0"/>
            </a:br>
            <a:r>
              <a:rPr lang="en-US" dirty="0"/>
              <a:t>of initiating a glucocorticoid, that remained stable over the duration of treatment and sharply declined after treatment was stopped</a:t>
            </a:r>
            <a:r>
              <a:rPr lang="en-US" baseline="30000" dirty="0"/>
              <a:t>1</a:t>
            </a:r>
            <a:r>
              <a:rPr lang="en-US" dirty="0"/>
              <a:t> </a:t>
            </a:r>
          </a:p>
          <a:p>
            <a:pPr lvl="0"/>
            <a:endParaRPr lang="en-US" dirty="0">
              <a:solidFill>
                <a:srgbClr val="FF0000"/>
              </a:solidFill>
            </a:endParaRPr>
          </a:p>
          <a:p>
            <a:pPr lvl="0"/>
            <a:r>
              <a:rPr lang="en-US" dirty="0">
                <a:solidFill>
                  <a:srgbClr val="FF0000"/>
                </a:solidFill>
              </a:rPr>
              <a:t>Increase in relative risk of fracture associated with ever use of glucocorticoids was not explained by differences in BMD</a:t>
            </a:r>
            <a:r>
              <a:rPr lang="en-US" baseline="30000" dirty="0">
                <a:solidFill>
                  <a:srgbClr val="FF0000"/>
                </a:solidFill>
              </a:rPr>
              <a:t>2</a:t>
            </a:r>
            <a:endParaRPr lang="en-US" baseline="0" dirty="0">
              <a:solidFill>
                <a:srgbClr val="FF0000"/>
              </a:solidFill>
            </a:endParaRPr>
          </a:p>
          <a:p>
            <a:pPr lvl="0"/>
            <a:endParaRPr lang="en-US" dirty="0"/>
          </a:p>
          <a:p>
            <a:pPr lvl="0"/>
            <a:r>
              <a:rPr lang="en-US" dirty="0"/>
              <a:t>References:</a:t>
            </a:r>
          </a:p>
          <a:p>
            <a:pPr lvl="0"/>
            <a:r>
              <a:rPr lang="nl-NL" dirty="0">
                <a:solidFill>
                  <a:srgbClr val="000000"/>
                </a:solidFill>
              </a:rPr>
              <a:t>van Staa TP, Leufkens HGM, Abenhaim L, Zhang B, Cooper C. Use of oral corticosteroids and risk of fractures. </a:t>
            </a:r>
            <a:r>
              <a:rPr lang="nl-NL" i="1" dirty="0">
                <a:solidFill>
                  <a:srgbClr val="000000"/>
                </a:solidFill>
              </a:rPr>
              <a:t>J Bone Miner Res.</a:t>
            </a:r>
            <a:r>
              <a:rPr lang="nl-NL" dirty="0">
                <a:solidFill>
                  <a:srgbClr val="000000"/>
                </a:solidFill>
              </a:rPr>
              <a:t> 2000;15:993-1000.</a:t>
            </a:r>
          </a:p>
          <a:p>
            <a:pPr lvl="4"/>
            <a:endParaRPr lang="en-US" b="1" dirty="0"/>
          </a:p>
          <a:p>
            <a:pPr lvl="1">
              <a:buNone/>
            </a:pPr>
            <a:endParaRPr lang="en-US" altLang="ko-KR" dirty="0">
              <a:latin typeface="Arial" pitchFamily="34" charset="0"/>
              <a:ea typeface="Arial" charset="0"/>
              <a:cs typeface="Arial" pitchFamily="34" charset="0"/>
            </a:endParaRPr>
          </a:p>
        </p:txBody>
      </p:sp>
    </p:spTree>
    <p:extLst>
      <p:ext uri="{BB962C8B-B14F-4D97-AF65-F5344CB8AC3E}">
        <p14:creationId xmlns:p14="http://schemas.microsoft.com/office/powerpoint/2010/main" val="74201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CA" b="1" dirty="0"/>
              <a:t>Key Points:</a:t>
            </a:r>
            <a:endParaRPr lang="en-CA" dirty="0"/>
          </a:p>
          <a:p>
            <a:pPr marL="167455" indent="-167455">
              <a:buFont typeface="Arial" panose="020B0604020202020204" pitchFamily="34" charset="0"/>
              <a:buChar char="•"/>
              <a:defRPr/>
            </a:pPr>
            <a:r>
              <a:rPr lang="en-US" dirty="0"/>
              <a:t>This meta-analysis examined </a:t>
            </a:r>
            <a:r>
              <a:rPr lang="en-US" dirty="0" err="1"/>
              <a:t>th</a:t>
            </a:r>
            <a:r>
              <a:rPr lang="en-CA" dirty="0"/>
              <a:t>e relationship between use of corticosteroids and fracture risk using data from seven cohort studies of 42,542 men and women followed for 176,286 person-years, including data from the </a:t>
            </a:r>
            <a:r>
              <a:rPr lang="en-CA" dirty="0" err="1"/>
              <a:t>CaMos</a:t>
            </a:r>
            <a:r>
              <a:rPr lang="en-CA" dirty="0"/>
              <a:t> cohort</a:t>
            </a:r>
          </a:p>
          <a:p>
            <a:pPr marL="167455" indent="-167455">
              <a:buFont typeface="Arial" panose="020B0604020202020204" pitchFamily="34" charset="0"/>
              <a:buChar char="•"/>
              <a:defRPr/>
            </a:pPr>
            <a:r>
              <a:rPr lang="en-CA" dirty="0"/>
              <a:t>Previous corticosteroid use was associated with significantly increased risk of any </a:t>
            </a:r>
            <a:r>
              <a:rPr lang="en-CA" dirty="0" err="1"/>
              <a:t>Fx</a:t>
            </a:r>
            <a:r>
              <a:rPr lang="en-CA" dirty="0"/>
              <a:t>, OP </a:t>
            </a:r>
            <a:r>
              <a:rPr lang="en-CA" dirty="0" err="1"/>
              <a:t>Fx</a:t>
            </a:r>
            <a:r>
              <a:rPr lang="en-CA" dirty="0"/>
              <a:t>, and hip </a:t>
            </a:r>
            <a:r>
              <a:rPr lang="en-CA" dirty="0" err="1"/>
              <a:t>Fx</a:t>
            </a:r>
            <a:r>
              <a:rPr lang="en-CA" dirty="0"/>
              <a:t> when adjusted for BMD (table) </a:t>
            </a:r>
          </a:p>
          <a:p>
            <a:pPr marL="167455" indent="-167455">
              <a:buFont typeface="Arial" panose="020B0604020202020204" pitchFamily="34" charset="0"/>
              <a:buChar char="•"/>
              <a:defRPr/>
            </a:pPr>
            <a:r>
              <a:rPr lang="en-CA" dirty="0"/>
              <a:t>Fracture risk was independent of prior fracture (table) </a:t>
            </a:r>
          </a:p>
          <a:p>
            <a:pPr marL="167455" indent="-167455">
              <a:buFont typeface="Arial" panose="020B0604020202020204" pitchFamily="34" charset="0"/>
              <a:buChar char="•"/>
              <a:defRPr/>
            </a:pPr>
            <a:r>
              <a:rPr lang="en-CA" dirty="0"/>
              <a:t>An elevated risk of hip </a:t>
            </a:r>
            <a:r>
              <a:rPr lang="en-CA" dirty="0" err="1"/>
              <a:t>Fx</a:t>
            </a:r>
            <a:r>
              <a:rPr lang="en-CA" dirty="0"/>
              <a:t> remained when data were adjusted for BMD, suggesting that fracture is only partly explained by changes in BMD</a:t>
            </a:r>
          </a:p>
          <a:p>
            <a:pPr marL="167455" indent="-167455">
              <a:buFont typeface="Arial" panose="020B0604020202020204" pitchFamily="34" charset="0"/>
              <a:buChar char="•"/>
              <a:defRPr/>
            </a:pPr>
            <a:endParaRPr lang="en-CA" dirty="0"/>
          </a:p>
          <a:p>
            <a:pPr>
              <a:defRPr/>
            </a:pPr>
            <a:r>
              <a:rPr lang="en-US" b="1" dirty="0"/>
              <a:t>Reference:</a:t>
            </a:r>
            <a:endParaRPr lang="en-US" dirty="0"/>
          </a:p>
          <a:p>
            <a:pPr>
              <a:defRPr/>
            </a:pPr>
            <a:r>
              <a:rPr lang="fi-FI" dirty="0"/>
              <a:t>Kanis JA</a:t>
            </a:r>
            <a:r>
              <a:rPr lang="en-US" dirty="0"/>
              <a:t> et al.</a:t>
            </a:r>
            <a:r>
              <a:rPr lang="en-CA" dirty="0"/>
              <a:t> A meta-analysis of prior corticosteroid use and fracture risk. </a:t>
            </a:r>
            <a:r>
              <a:rPr lang="en-CA" i="1" dirty="0"/>
              <a:t>J Bone Miner Res</a:t>
            </a:r>
            <a:r>
              <a:rPr lang="en-CA" dirty="0"/>
              <a:t>. 2004;19:893–</a:t>
            </a:r>
            <a:r>
              <a:rPr lang="en-US" dirty="0"/>
              <a:t>899</a:t>
            </a:r>
            <a:endParaRPr lang="en-US" b="1" dirty="0"/>
          </a:p>
        </p:txBody>
      </p:sp>
      <p:sp>
        <p:nvSpPr>
          <p:cNvPr id="9318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DE923E98-DF5D-46FA-844D-452F2651A982}" type="slidenum">
              <a:rPr lang="en-US" altLang="en-US" smtClean="0">
                <a:solidFill>
                  <a:srgbClr val="000000"/>
                </a:solidFill>
              </a:rPr>
              <a:pPr algn="r" eaLnBrk="1" hangingPunct="1">
                <a:spcBef>
                  <a:spcPct val="0"/>
                </a:spcBef>
              </a:pPr>
              <a:t>30</a:t>
            </a:fld>
            <a:endParaRPr lang="en-US" altLang="en-US">
              <a:solidFill>
                <a:srgbClr val="000000"/>
              </a:solidFill>
            </a:endParaRPr>
          </a:p>
        </p:txBody>
      </p:sp>
    </p:spTree>
    <p:extLst>
      <p:ext uri="{BB962C8B-B14F-4D97-AF65-F5344CB8AC3E}">
        <p14:creationId xmlns:p14="http://schemas.microsoft.com/office/powerpoint/2010/main" val="1321200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464790" rtl="0" eaLnBrk="1" fontAlgn="auto" latinLnBrk="0" hangingPunct="1">
              <a:lnSpc>
                <a:spcPct val="100000"/>
              </a:lnSpc>
              <a:spcBef>
                <a:spcPts val="0"/>
              </a:spcBef>
              <a:spcAft>
                <a:spcPts val="0"/>
              </a:spcAft>
              <a:buClrTx/>
              <a:buSzTx/>
              <a:buFontTx/>
              <a:buNone/>
              <a:tabLst/>
              <a:defRPr/>
            </a:pPr>
            <a:fld id="{D7F7C0FA-DF9C-5348-ACDE-85BE305CE9D4}" type="slidenum">
              <a:rPr kumimoji="0" lang="fr-CA"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464790" rtl="0" eaLnBrk="1" fontAlgn="auto" latinLnBrk="0" hangingPunct="1">
                <a:lnSpc>
                  <a:spcPct val="100000"/>
                </a:lnSpc>
                <a:spcBef>
                  <a:spcPts val="0"/>
                </a:spcBef>
                <a:spcAft>
                  <a:spcPts val="0"/>
                </a:spcAft>
                <a:buClrTx/>
                <a:buSzTx/>
                <a:buFontTx/>
                <a:buNone/>
                <a:tabLst/>
                <a:defRPr/>
              </a:pPr>
              <a:t>3</a:t>
            </a:fld>
            <a:endParaRPr kumimoji="0" lang="fr-CA"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090000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CE540929-C392-4594-9D9F-FA65E8F2A8BE}" type="slidenum">
              <a:rPr lang="en-US" smtClean="0"/>
              <a:pPr/>
              <a:t>31</a:t>
            </a:fld>
            <a:endParaRPr lang="en-US" dirty="0"/>
          </a:p>
        </p:txBody>
      </p:sp>
      <p:sp>
        <p:nvSpPr>
          <p:cNvPr id="6" name="Notes Placeholder 5"/>
          <p:cNvSpPr>
            <a:spLocks noGrp="1"/>
          </p:cNvSpPr>
          <p:nvPr>
            <p:ph type="body" sz="quarter" idx="3"/>
          </p:nvPr>
        </p:nvSpPr>
        <p:spPr/>
        <p:txBody>
          <a:bodyPr/>
          <a:lstStyle/>
          <a:p>
            <a:endParaRPr lang="en-CA"/>
          </a:p>
        </p:txBody>
      </p:sp>
    </p:spTree>
    <p:extLst>
      <p:ext uri="{BB962C8B-B14F-4D97-AF65-F5344CB8AC3E}">
        <p14:creationId xmlns:p14="http://schemas.microsoft.com/office/powerpoint/2010/main" val="1133011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marL="224612" indent="-224612">
              <a:spcBef>
                <a:spcPts val="389"/>
              </a:spcBef>
              <a:defRPr/>
            </a:pPr>
            <a:r>
              <a:rPr lang="en-US" sz="1100" dirty="0">
                <a:latin typeface="Arial" pitchFamily="34" charset="0"/>
                <a:ea typeface="Arial" charset="0"/>
                <a:cs typeface="Arial" charset="0"/>
              </a:rPr>
              <a:t>Key Points</a:t>
            </a:r>
          </a:p>
          <a:p>
            <a:pPr marL="224612" indent="-224612">
              <a:spcBef>
                <a:spcPts val="389"/>
              </a:spcBef>
              <a:defRPr/>
            </a:pPr>
            <a:endParaRPr lang="en-US" sz="1100" dirty="0">
              <a:latin typeface="Arial" pitchFamily="34" charset="0"/>
              <a:ea typeface="Arial" charset="0"/>
              <a:cs typeface="Arial" charset="0"/>
            </a:endParaRPr>
          </a:p>
          <a:p>
            <a:pPr marL="224612" indent="-224612">
              <a:spcBef>
                <a:spcPts val="389"/>
              </a:spcBef>
              <a:buFont typeface="Arial" pitchFamily="34" charset="0"/>
              <a:buChar char="•"/>
              <a:defRPr/>
            </a:pPr>
            <a:r>
              <a:rPr lang="en-US" sz="1100" dirty="0">
                <a:latin typeface="Arial" pitchFamily="34" charset="0"/>
                <a:ea typeface="Arial" charset="0"/>
                <a:cs typeface="Arial" charset="0"/>
              </a:rPr>
              <a:t>Osteoporosis Canada provides a Guidelines Tool which includes:</a:t>
            </a:r>
          </a:p>
          <a:p>
            <a:pPr marL="449288" lvl="1" indent="-224612">
              <a:buFont typeface="Wingdings" pitchFamily="2" charset="2"/>
              <a:buChar char="ü"/>
              <a:defRPr/>
            </a:pPr>
            <a:r>
              <a:rPr lang="en-US" sz="1100" dirty="0">
                <a:latin typeface="Arial" pitchFamily="34" charset="0"/>
                <a:ea typeface="Arial" charset="0"/>
              </a:rPr>
              <a:t>A calculator for assessing the 10-year Fracture</a:t>
            </a:r>
          </a:p>
          <a:p>
            <a:pPr marL="449288" lvl="1" indent="-224612">
              <a:buFont typeface="Wingdings" pitchFamily="2" charset="2"/>
              <a:buChar char="ü"/>
              <a:defRPr/>
            </a:pPr>
            <a:r>
              <a:rPr lang="en-US" sz="1100" dirty="0">
                <a:latin typeface="Arial" pitchFamily="34" charset="0"/>
                <a:ea typeface="Arial" charset="0"/>
              </a:rPr>
              <a:t>2010 Guidelines (Summary and Full-text)</a:t>
            </a:r>
          </a:p>
          <a:p>
            <a:pPr marL="449288" lvl="1" indent="-224612">
              <a:buFont typeface="Wingdings" pitchFamily="2" charset="2"/>
              <a:buChar char="ü"/>
              <a:defRPr/>
            </a:pPr>
            <a:r>
              <a:rPr lang="en-US" sz="1100" dirty="0">
                <a:latin typeface="Arial" pitchFamily="34" charset="0"/>
                <a:ea typeface="Arial" charset="0"/>
              </a:rPr>
              <a:t>Summary of lab investigations/biochemical tests recommended for patients being assessed for osteoporosis</a:t>
            </a:r>
          </a:p>
          <a:p>
            <a:pPr marL="449288" lvl="1" indent="-224612">
              <a:buFont typeface="Wingdings" pitchFamily="2" charset="2"/>
              <a:buChar char="ü"/>
              <a:defRPr/>
            </a:pPr>
            <a:r>
              <a:rPr lang="en-US" sz="1100" dirty="0">
                <a:latin typeface="Arial" pitchFamily="34" charset="0"/>
                <a:ea typeface="Arial" charset="0"/>
              </a:rPr>
              <a:t>Summary of factors warranting consideration of pharmacologic therapy</a:t>
            </a:r>
          </a:p>
          <a:p>
            <a:pPr marL="449288" lvl="1" indent="-224612">
              <a:buFont typeface="Wingdings" pitchFamily="2" charset="2"/>
              <a:buChar char="ü"/>
              <a:defRPr/>
            </a:pPr>
            <a:r>
              <a:rPr lang="en-US" sz="1100" dirty="0">
                <a:latin typeface="Arial" pitchFamily="34" charset="0"/>
                <a:ea typeface="Arial" charset="0"/>
              </a:rPr>
              <a:t>Therapeutic options (exercise, prevention of falls, calcium, vitamin D, pharmacologic therapy)</a:t>
            </a:r>
          </a:p>
          <a:p>
            <a:pPr marL="449288" lvl="1" indent="-224612">
              <a:buFont typeface="Wingdings" pitchFamily="2" charset="2"/>
              <a:buChar char="ü"/>
              <a:defRPr/>
            </a:pPr>
            <a:r>
              <a:rPr lang="en-US" sz="1100" dirty="0">
                <a:latin typeface="Arial" pitchFamily="34" charset="0"/>
                <a:ea typeface="Arial" charset="0"/>
              </a:rPr>
              <a:t>Reference summary of most important recommendations from 2010 Guidelines</a:t>
            </a:r>
          </a:p>
          <a:p>
            <a:pPr marL="449288" lvl="1" indent="-224612">
              <a:buFont typeface="Wingdings" pitchFamily="2" charset="2"/>
              <a:buChar char="ü"/>
              <a:defRPr/>
            </a:pPr>
            <a:endParaRPr lang="en-US" sz="1100" dirty="0">
              <a:latin typeface="Arial" pitchFamily="34" charset="0"/>
              <a:ea typeface="Arial" charset="0"/>
            </a:endParaRPr>
          </a:p>
          <a:p>
            <a:pPr marL="224612" indent="-224612">
              <a:spcBef>
                <a:spcPts val="389"/>
              </a:spcBef>
              <a:buFont typeface="Arial" pitchFamily="34" charset="0"/>
              <a:buChar char="•"/>
              <a:defRPr/>
            </a:pPr>
            <a:r>
              <a:rPr lang="en-US" sz="1100" dirty="0"/>
              <a:t>The FRAX tool is available online to calculate the ten year probability of fracture with BMD.  Treat patients at High Risk: &gt;20% risk for a major osteoporotic fracture or &gt;3% risk for a hip fracture.</a:t>
            </a:r>
            <a:endParaRPr lang="en-US" sz="1100" dirty="0">
              <a:latin typeface="Arial" pitchFamily="34" charset="0"/>
              <a:ea typeface="Arial" charset="0"/>
              <a:cs typeface="Arial" charset="0"/>
            </a:endParaRPr>
          </a:p>
          <a:p>
            <a:pPr marL="224612" indent="-224612">
              <a:spcBef>
                <a:spcPts val="389"/>
              </a:spcBef>
              <a:defRPr/>
            </a:pPr>
            <a:endParaRPr lang="en-US" dirty="0">
              <a:latin typeface="Arial" pitchFamily="34" charset="0"/>
              <a:ea typeface="Arial" charset="0"/>
              <a:cs typeface="Arial" charset="0"/>
            </a:endParaRPr>
          </a:p>
          <a:p>
            <a:pPr eaLnBrk="1" hangingPunct="1">
              <a:defRPr/>
            </a:pPr>
            <a:r>
              <a:rPr lang="en-US" sz="900" dirty="0">
                <a:latin typeface="Arial" pitchFamily="34" charset="0"/>
                <a:ea typeface="Arial" charset="0"/>
                <a:cs typeface="Arial" charset="0"/>
              </a:rPr>
              <a:t>References:</a:t>
            </a:r>
          </a:p>
          <a:p>
            <a:pPr marL="389952" lvl="1" indent="-165340">
              <a:buFontTx/>
              <a:buAutoNum type="arabicPeriod"/>
              <a:defRPr/>
            </a:pPr>
            <a:r>
              <a:rPr lang="en-CA" sz="900" dirty="0"/>
              <a:t>OC Guidelines tool available at: http://www.osteoporosis.ca/multimedia/FractureRiskTool/index.html#/Home</a:t>
            </a:r>
          </a:p>
          <a:p>
            <a:pPr marL="389952" lvl="1" indent="-165340">
              <a:buFontTx/>
              <a:buAutoNum type="arabicPeriod"/>
              <a:defRPr/>
            </a:pPr>
            <a:r>
              <a:rPr lang="en-CA" sz="900" dirty="0"/>
              <a:t>FRAX</a:t>
            </a:r>
            <a:r>
              <a:rPr lang="en-CA" sz="900" baseline="30000" dirty="0"/>
              <a:t>®</a:t>
            </a:r>
            <a:r>
              <a:rPr lang="en-CA" sz="900" dirty="0"/>
              <a:t> tool available at: http://www.shef.ac.uk/FRAX/tool.jsp</a:t>
            </a:r>
          </a:p>
          <a:p>
            <a:pPr marL="389952" lvl="1" indent="-165340" defTabSz="903976" eaLnBrk="0" fontAlgn="base" hangingPunct="0">
              <a:spcBef>
                <a:spcPct val="30000"/>
              </a:spcBef>
              <a:spcAft>
                <a:spcPct val="0"/>
              </a:spcAft>
              <a:buFontTx/>
              <a:buAutoNum type="arabicPeriod"/>
              <a:defRPr/>
            </a:pPr>
            <a:r>
              <a:rPr lang="en-US" sz="800" dirty="0"/>
              <a:t>National Osteoporosis Foundation. Clinician’s guide to prevention and treatment of osteoporosis. 2008. National Osteoporosis Foundation website. Available at: www.nof.org/professionals/NOF_Clinicians_Guide.pdf. </a:t>
            </a:r>
            <a:endParaRPr lang="en-CA" sz="900" dirty="0"/>
          </a:p>
          <a:p>
            <a:pPr marL="389952" lvl="1" indent="-165340">
              <a:buFontTx/>
              <a:buAutoNum type="arabicPeriod"/>
              <a:defRPr/>
            </a:pPr>
            <a:endParaRPr lang="en-US" sz="900" dirty="0">
              <a:latin typeface="Arial" pitchFamily="34" charset="0"/>
              <a:ea typeface="Arial" charset="0"/>
            </a:endParaRPr>
          </a:p>
          <a:p>
            <a:pPr>
              <a:defRPr/>
            </a:pPr>
            <a:endParaRPr lang="en-US" dirty="0"/>
          </a:p>
        </p:txBody>
      </p:sp>
      <p:sp>
        <p:nvSpPr>
          <p:cNvPr id="158724" name="Slide Number Placeholder 3"/>
          <p:cNvSpPr>
            <a:spLocks noGrp="1"/>
          </p:cNvSpPr>
          <p:nvPr>
            <p:ph type="sldNum" sz="quarter" idx="5"/>
          </p:nvPr>
        </p:nvSpPr>
        <p:spPr>
          <a:noFill/>
        </p:spPr>
        <p:txBody>
          <a:bodyPr/>
          <a:lstStyle/>
          <a:p>
            <a:pPr defTabSz="885286"/>
            <a:fld id="{F67A4A1D-F352-41DF-9799-2AB2B599721B}" type="slidenum">
              <a:rPr lang="en-US" smtClean="0">
                <a:solidFill>
                  <a:prstClr val="black"/>
                </a:solidFill>
                <a:ea typeface="Arial" charset="0"/>
              </a:rPr>
              <a:pPr defTabSz="885286"/>
              <a:t>32</a:t>
            </a:fld>
            <a:endParaRPr lang="en-US" dirty="0">
              <a:solidFill>
                <a:prstClr val="black"/>
              </a:solidFill>
              <a:ea typeface="Arial" charset="0"/>
            </a:endParaRPr>
          </a:p>
        </p:txBody>
      </p:sp>
    </p:spTree>
    <p:extLst>
      <p:ext uri="{BB962C8B-B14F-4D97-AF65-F5344CB8AC3E}">
        <p14:creationId xmlns:p14="http://schemas.microsoft.com/office/powerpoint/2010/main" val="3953412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EB8A-0FCD-4DFE-B344-BFD5405639CF}"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47399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EC289181-E908-4E2A-8382-7E3790A4343E}" type="slidenum">
              <a:rPr lang="en-US" altLang="en-US" smtClean="0">
                <a:solidFill>
                  <a:prstClr val="black"/>
                </a:solidFill>
              </a:rPr>
              <a:pPr algn="r" eaLnBrk="1" hangingPunct="1">
                <a:spcBef>
                  <a:spcPct val="0"/>
                </a:spcBef>
              </a:pPr>
              <a:t>34</a:t>
            </a:fld>
            <a:endParaRPr lang="en-US" altLang="en-US">
              <a:solidFill>
                <a:prstClr val="black"/>
              </a:solidFill>
            </a:endParaRPr>
          </a:p>
        </p:txBody>
      </p:sp>
      <p:sp>
        <p:nvSpPr>
          <p:cNvPr id="4" name="Notes Placeholder 3"/>
          <p:cNvSpPr>
            <a:spLocks noGrp="1"/>
          </p:cNvSpPr>
          <p:nvPr>
            <p:ph type="body" sz="quarter" idx="3"/>
          </p:nvPr>
        </p:nvSpPr>
        <p:spPr/>
        <p:txBody>
          <a:bodyPr/>
          <a:lstStyle/>
          <a:p>
            <a:endParaRPr lang="en-CA"/>
          </a:p>
        </p:txBody>
      </p:sp>
    </p:spTree>
    <p:extLst>
      <p:ext uri="{BB962C8B-B14F-4D97-AF65-F5344CB8AC3E}">
        <p14:creationId xmlns:p14="http://schemas.microsoft.com/office/powerpoint/2010/main" val="3775876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1146175" y="685800"/>
            <a:ext cx="4572000" cy="3429000"/>
          </a:xfrm>
          <a:ln/>
        </p:spPr>
      </p:sp>
      <p:sp>
        <p:nvSpPr>
          <p:cNvPr id="870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marL="0" marR="0" lvl="0" indent="0" algn="r" defTabSz="889993" rtl="0" eaLnBrk="1" fontAlgn="auto" latinLnBrk="0" hangingPunct="1">
              <a:lnSpc>
                <a:spcPct val="100000"/>
              </a:lnSpc>
              <a:spcBef>
                <a:spcPct val="0"/>
              </a:spcBef>
              <a:spcAft>
                <a:spcPts val="0"/>
              </a:spcAft>
              <a:buClrTx/>
              <a:buSzTx/>
              <a:buFontTx/>
              <a:buNone/>
              <a:tabLst/>
              <a:defRPr/>
            </a:pPr>
            <a:fld id="{6024C8CE-6F00-43AA-9B9C-BAE9F7F4325C}" type="slidenum">
              <a:rPr kumimoji="0" lang="en-US" altLang="en-US" sz="1200" b="0" i="0" u="none" strike="noStrike" kern="1200" cap="none" spc="0" normalizeH="0" baseline="0" noProof="0" smtClean="0">
                <a:ln>
                  <a:noFill/>
                </a:ln>
                <a:solidFill>
                  <a:srgbClr val="EEECE1"/>
                </a:solidFill>
                <a:effectLst/>
                <a:uLnTx/>
                <a:uFillTx/>
                <a:latin typeface="Arial" charset="0"/>
                <a:ea typeface="+mn-ea"/>
                <a:cs typeface="+mn-cs"/>
              </a:rPr>
              <a:pPr marL="0" marR="0" lvl="0" indent="0" algn="r" defTabSz="889993" rtl="0" eaLnBrk="1" fontAlgn="auto" latinLnBrk="0" hangingPunct="1">
                <a:lnSpc>
                  <a:spcPct val="100000"/>
                </a:lnSpc>
                <a:spcBef>
                  <a:spcPct val="0"/>
                </a:spcBef>
                <a:spcAft>
                  <a:spcPts val="0"/>
                </a:spcAft>
                <a:buClrTx/>
                <a:buSzTx/>
                <a:buFontTx/>
                <a:buNone/>
                <a:tabLst/>
                <a:defRPr/>
              </a:pPr>
              <a:t>35</a:t>
            </a:fld>
            <a:endParaRPr kumimoji="0" lang="en-US" altLang="en-US" sz="1200" b="0" i="0" u="none" strike="noStrike" kern="1200" cap="none" spc="0" normalizeH="0" baseline="0" noProof="0">
              <a:ln>
                <a:noFill/>
              </a:ln>
              <a:solidFill>
                <a:srgbClr val="EEECE1"/>
              </a:solidFill>
              <a:effectLst/>
              <a:uLnTx/>
              <a:uFillTx/>
              <a:latin typeface="Arial" charset="0"/>
              <a:ea typeface="+mn-ea"/>
              <a:cs typeface="+mn-cs"/>
            </a:endParaRPr>
          </a:p>
        </p:txBody>
      </p:sp>
      <p:sp>
        <p:nvSpPr>
          <p:cNvPr id="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1" dirty="0"/>
              <a:t>Speakers’ Notes</a:t>
            </a:r>
          </a:p>
          <a:p>
            <a:pPr marL="171450" indent="-171450">
              <a:buFont typeface="Arial" panose="020B0604020202020204" pitchFamily="34" charset="0"/>
              <a:buChar char="•"/>
            </a:pPr>
            <a:r>
              <a:rPr lang="en-US" altLang="en-US" dirty="0"/>
              <a:t>Each bullet point is a live hyperlink when viewed in Presentation mode and may be used to poll the audience as to which case studies they’d like to discuss and in what order.</a:t>
            </a:r>
          </a:p>
        </p:txBody>
      </p:sp>
    </p:spTree>
    <p:extLst>
      <p:ext uri="{BB962C8B-B14F-4D97-AF65-F5344CB8AC3E}">
        <p14:creationId xmlns:p14="http://schemas.microsoft.com/office/powerpoint/2010/main" val="30653634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862EB8A-0FCD-4DFE-B344-BFD5405639CF}" type="slidenum">
              <a:rPr lang="en-US" smtClean="0"/>
              <a:t>36</a:t>
            </a:fld>
            <a:endParaRPr lang="en-US"/>
          </a:p>
        </p:txBody>
      </p:sp>
    </p:spTree>
    <p:extLst>
      <p:ext uri="{BB962C8B-B14F-4D97-AF65-F5344CB8AC3E}">
        <p14:creationId xmlns:p14="http://schemas.microsoft.com/office/powerpoint/2010/main" val="2163610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1146175" y="685800"/>
            <a:ext cx="4572000" cy="3429000"/>
          </a:xfrm>
          <a:ln/>
        </p:spPr>
      </p:sp>
      <p:sp>
        <p:nvSpPr>
          <p:cNvPr id="870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dirty="0"/>
              <a:t>ANSWER KEY: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sz="1200" dirty="0"/>
              <a:t>(B) Moderate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sz="1200" dirty="0"/>
              <a:t>(D) B &amp; C</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CA" sz="1200" dirty="0">
              <a:solidFill>
                <a:srgbClr val="F4E443"/>
              </a:solidFill>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CA" sz="1200" dirty="0">
              <a:solidFill>
                <a:srgbClr val="F4E443"/>
              </a:solidFill>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en-US" sz="1200" b="1" dirty="0">
              <a:solidFill>
                <a:schemeClr val="accent2"/>
              </a:solidFill>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en-US" sz="1200" b="1" dirty="0">
              <a:solidFill>
                <a:schemeClr val="accent2"/>
              </a:solidFill>
            </a:endParaRPr>
          </a:p>
        </p:txBody>
      </p:sp>
      <p:sp>
        <p:nvSpPr>
          <p:cNvPr id="870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marL="0" marR="0" lvl="0" indent="0" algn="r" defTabSz="889993" rtl="0" eaLnBrk="1" fontAlgn="auto" latinLnBrk="0" hangingPunct="1">
              <a:lnSpc>
                <a:spcPct val="100000"/>
              </a:lnSpc>
              <a:spcBef>
                <a:spcPct val="0"/>
              </a:spcBef>
              <a:spcAft>
                <a:spcPts val="0"/>
              </a:spcAft>
              <a:buClrTx/>
              <a:buSzTx/>
              <a:buFontTx/>
              <a:buNone/>
              <a:tabLst/>
              <a:defRPr/>
            </a:pPr>
            <a:fld id="{6024C8CE-6F00-43AA-9B9C-BAE9F7F4325C}" type="slidenum">
              <a:rPr kumimoji="0" lang="en-US" altLang="en-US" sz="1200" b="0" i="0" u="none" strike="noStrike" kern="1200" cap="none" spc="0" normalizeH="0" baseline="0" noProof="0" smtClean="0">
                <a:ln>
                  <a:noFill/>
                </a:ln>
                <a:solidFill>
                  <a:srgbClr val="EEECE1"/>
                </a:solidFill>
                <a:effectLst/>
                <a:uLnTx/>
                <a:uFillTx/>
                <a:latin typeface="Arial" charset="0"/>
                <a:ea typeface="+mn-ea"/>
                <a:cs typeface="+mn-cs"/>
              </a:rPr>
              <a:pPr marL="0" marR="0" lvl="0" indent="0" algn="r" defTabSz="889993" rtl="0" eaLnBrk="1" fontAlgn="auto" latinLnBrk="0" hangingPunct="1">
                <a:lnSpc>
                  <a:spcPct val="100000"/>
                </a:lnSpc>
                <a:spcBef>
                  <a:spcPct val="0"/>
                </a:spcBef>
                <a:spcAft>
                  <a:spcPts val="0"/>
                </a:spcAft>
                <a:buClrTx/>
                <a:buSzTx/>
                <a:buFontTx/>
                <a:buNone/>
                <a:tabLst/>
                <a:defRPr/>
              </a:pPr>
              <a:t>37</a:t>
            </a:fld>
            <a:endParaRPr kumimoji="0" lang="en-US" altLang="en-US" sz="1200" b="0" i="0" u="none" strike="noStrike" kern="1200" cap="none" spc="0" normalizeH="0" baseline="0" noProof="0">
              <a:ln>
                <a:noFill/>
              </a:ln>
              <a:solidFill>
                <a:srgbClr val="EEECE1"/>
              </a:solidFill>
              <a:effectLst/>
              <a:uLnTx/>
              <a:uFillTx/>
              <a:latin typeface="Arial" charset="0"/>
              <a:ea typeface="+mn-ea"/>
              <a:cs typeface="+mn-cs"/>
            </a:endParaRPr>
          </a:p>
        </p:txBody>
      </p:sp>
    </p:spTree>
    <p:extLst>
      <p:ext uri="{BB962C8B-B14F-4D97-AF65-F5344CB8AC3E}">
        <p14:creationId xmlns:p14="http://schemas.microsoft.com/office/powerpoint/2010/main" val="36915681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xfrm>
            <a:off x="1143000" y="684213"/>
            <a:ext cx="4573588" cy="3429000"/>
          </a:xfrm>
          <a:ln/>
        </p:spPr>
      </p:sp>
      <p:sp>
        <p:nvSpPr>
          <p:cNvPr id="96259" name="Notes Placeholder 2"/>
          <p:cNvSpPr>
            <a:spLocks noGrp="1"/>
          </p:cNvSpPr>
          <p:nvPr>
            <p:ph type="body" idx="1"/>
          </p:nvPr>
        </p:nvSpPr>
        <p:spPr>
          <a:xfrm>
            <a:off x="894522" y="4242111"/>
            <a:ext cx="5196302" cy="451779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96" tIns="45746" rIns="91496" bIns="45746"/>
          <a:lstStyle/>
          <a:p>
            <a:pPr marL="215522" indent="-215522"/>
            <a:r>
              <a:rPr lang="en-US" altLang="en-US" sz="800" b="1" dirty="0"/>
              <a:t>Key Points</a:t>
            </a:r>
          </a:p>
          <a:p>
            <a:pPr marL="215522" indent="-215522">
              <a:buFontTx/>
              <a:buChar char="•"/>
            </a:pPr>
            <a:r>
              <a:rPr lang="en-US" altLang="en-US" sz="800" dirty="0"/>
              <a:t>Hypogonadism induced by AIs is the primary cause of CTIBL in patients with </a:t>
            </a:r>
            <a:r>
              <a:rPr lang="en-US" altLang="en-US" sz="800" dirty="0" err="1"/>
              <a:t>nonmetastatic</a:t>
            </a:r>
            <a:r>
              <a:rPr lang="en-US" altLang="en-US" sz="800" dirty="0"/>
              <a:t> breast cancer</a:t>
            </a:r>
            <a:r>
              <a:rPr lang="en-US" altLang="en-US" sz="800" baseline="30000" dirty="0"/>
              <a:t>1</a:t>
            </a:r>
            <a:r>
              <a:rPr lang="en-US" altLang="en-US" sz="800" dirty="0"/>
              <a:t> </a:t>
            </a:r>
          </a:p>
          <a:p>
            <a:pPr marL="215522" indent="-215522">
              <a:buFontTx/>
              <a:buChar char="•"/>
            </a:pPr>
            <a:r>
              <a:rPr lang="en-US" altLang="en-US" sz="800" dirty="0"/>
              <a:t>Estrogen and testosterone maintain bone mass through suppression of bone resorption and promotion of </a:t>
            </a:r>
            <a:br>
              <a:rPr lang="en-US" altLang="en-US" sz="800" dirty="0"/>
            </a:br>
            <a:r>
              <a:rPr lang="en-US" altLang="en-US" sz="800" dirty="0"/>
              <a:t>bone formation</a:t>
            </a:r>
            <a:r>
              <a:rPr lang="en-US" altLang="en-US" sz="800" baseline="30000" dirty="0"/>
              <a:t>2</a:t>
            </a:r>
            <a:r>
              <a:rPr lang="en-US" altLang="en-US" sz="800" dirty="0"/>
              <a:t> </a:t>
            </a:r>
          </a:p>
          <a:p>
            <a:pPr marL="215522" indent="-215522">
              <a:buFontTx/>
              <a:buChar char="•"/>
            </a:pPr>
            <a:r>
              <a:rPr lang="en-US" altLang="en-US" sz="800" dirty="0"/>
              <a:t>Estrogen has been shown to suppress RANK ligand-induced osteoclast differentiation</a:t>
            </a:r>
            <a:r>
              <a:rPr lang="en-US" altLang="en-US" sz="800" baseline="30000" dirty="0"/>
              <a:t>3</a:t>
            </a:r>
          </a:p>
          <a:p>
            <a:pPr marL="486861" lvl="1" indent="-215522">
              <a:buFontTx/>
              <a:buChar char="•"/>
            </a:pPr>
            <a:r>
              <a:rPr lang="en-US" altLang="en-US" sz="800" dirty="0"/>
              <a:t>AIs decrease aromatase activity and inhibit the conversion of adrenal androgens to estrogen, </a:t>
            </a:r>
            <a:br>
              <a:rPr lang="en-US" altLang="en-US" sz="800" dirty="0"/>
            </a:br>
            <a:r>
              <a:rPr lang="en-US" altLang="en-US" sz="800" dirty="0"/>
              <a:t>which reduces circulating and tissue levels of estrogen</a:t>
            </a:r>
            <a:r>
              <a:rPr lang="en-US" altLang="en-US" sz="800" baseline="30000" dirty="0"/>
              <a:t>1</a:t>
            </a:r>
            <a:r>
              <a:rPr lang="en-US" altLang="en-US" sz="800" dirty="0"/>
              <a:t> </a:t>
            </a:r>
          </a:p>
          <a:p>
            <a:pPr marL="486861" lvl="1" indent="-215522">
              <a:buFontTx/>
              <a:buChar char="•"/>
            </a:pPr>
            <a:r>
              <a:rPr lang="en-US" altLang="en-US" sz="800" dirty="0"/>
              <a:t>Lack of estrogen leads to increased RANK ligand activity and an overall increase of mature </a:t>
            </a:r>
            <a:br>
              <a:rPr lang="en-US" altLang="en-US" sz="800" dirty="0"/>
            </a:br>
            <a:r>
              <a:rPr lang="en-US" altLang="en-US" sz="800" dirty="0"/>
              <a:t>osteoclasts, which results in increased bone resorption</a:t>
            </a:r>
            <a:r>
              <a:rPr lang="en-US" altLang="en-US" sz="800" baseline="30000" dirty="0"/>
              <a:t>4</a:t>
            </a:r>
          </a:p>
          <a:p>
            <a:pPr marL="215522" indent="-215522">
              <a:buFontTx/>
              <a:buChar char="•"/>
            </a:pPr>
            <a:r>
              <a:rPr lang="en-US" altLang="en-US" sz="800" dirty="0"/>
              <a:t>Decreased bone mass (resulting from increased resorption) and disturbances in the microarchitecture </a:t>
            </a:r>
            <a:br>
              <a:rPr lang="en-US" altLang="en-US" sz="800" dirty="0"/>
            </a:br>
            <a:r>
              <a:rPr lang="en-US" altLang="en-US" sz="800" dirty="0"/>
              <a:t>weaken bone</a:t>
            </a:r>
            <a:r>
              <a:rPr lang="en-US" altLang="en-US" sz="800" baseline="30000" dirty="0"/>
              <a:t>4</a:t>
            </a:r>
            <a:endParaRPr lang="en-US" altLang="en-US" sz="800" dirty="0"/>
          </a:p>
          <a:p>
            <a:pPr marL="215522" indent="-215522"/>
            <a:r>
              <a:rPr lang="en-US" altLang="en-US" sz="800" b="1" dirty="0"/>
              <a:t>Background</a:t>
            </a:r>
            <a:endParaRPr lang="en-US" altLang="en-US" sz="800" b="1" baseline="30000" dirty="0"/>
          </a:p>
          <a:p>
            <a:pPr marL="215522" indent="-215522">
              <a:buFontTx/>
              <a:buChar char="•"/>
            </a:pPr>
            <a:r>
              <a:rPr lang="en-US" altLang="en-US" sz="800" dirty="0"/>
              <a:t>Normal bone remodeling requires a balanced process of breakdown (resorption) and buildup (formation) </a:t>
            </a:r>
            <a:br>
              <a:rPr lang="en-US" altLang="en-US" sz="800" dirty="0"/>
            </a:br>
            <a:r>
              <a:rPr lang="en-US" altLang="en-US" sz="800" dirty="0"/>
              <a:t>of bone</a:t>
            </a:r>
          </a:p>
          <a:p>
            <a:pPr marL="486861" lvl="1" indent="-215522">
              <a:buFontTx/>
              <a:buChar char="•"/>
            </a:pPr>
            <a:r>
              <a:rPr lang="en-US" altLang="en-US" sz="800" dirty="0"/>
              <a:t>Stimulation of bone resorption requires an interaction between cells of the osteoblastic and </a:t>
            </a:r>
            <a:br>
              <a:rPr lang="en-US" altLang="en-US" sz="800" dirty="0"/>
            </a:br>
            <a:r>
              <a:rPr lang="en-US" altLang="en-US" sz="800" dirty="0"/>
              <a:t>osteoclastic lineages</a:t>
            </a:r>
            <a:r>
              <a:rPr lang="en-US" altLang="en-US" sz="800" baseline="30000" dirty="0"/>
              <a:t>4</a:t>
            </a:r>
            <a:r>
              <a:rPr lang="en-US" altLang="en-US" sz="800" dirty="0"/>
              <a:t> </a:t>
            </a:r>
          </a:p>
          <a:p>
            <a:pPr marL="486861" lvl="1" indent="-215522">
              <a:buFontTx/>
              <a:buChar char="•"/>
            </a:pPr>
            <a:r>
              <a:rPr lang="en-US" altLang="en-US" sz="800" dirty="0"/>
              <a:t>Osteoblasts produce RANK ligand, which activates the differentiation of osteoclasts and maintains </a:t>
            </a:r>
            <a:br>
              <a:rPr lang="en-US" altLang="en-US" sz="800" dirty="0"/>
            </a:br>
            <a:r>
              <a:rPr lang="en-US" altLang="en-US" sz="800" dirty="0"/>
              <a:t>their function</a:t>
            </a:r>
            <a:r>
              <a:rPr lang="en-US" altLang="en-US" sz="800" baseline="30000" dirty="0"/>
              <a:t>4</a:t>
            </a:r>
          </a:p>
          <a:p>
            <a:pPr marL="215522" indent="-215522">
              <a:buFontTx/>
              <a:buChar char="•"/>
            </a:pPr>
            <a:r>
              <a:rPr lang="en-US" altLang="en-US" sz="800" dirty="0"/>
              <a:t>Potential sites of action of estrogen have been suggested</a:t>
            </a:r>
            <a:r>
              <a:rPr lang="en-US" altLang="en-US" sz="800" baseline="30000" dirty="0"/>
              <a:t>4</a:t>
            </a:r>
            <a:endParaRPr lang="en-US" altLang="en-US" sz="800" dirty="0"/>
          </a:p>
          <a:p>
            <a:pPr marL="486861" lvl="1" indent="-215522">
              <a:buFontTx/>
              <a:buChar char="•"/>
            </a:pPr>
            <a:r>
              <a:rPr lang="en-US" altLang="en-US" sz="800" dirty="0"/>
              <a:t>Effects on stromal or osteoblastic cells to alter their production of RANK ligand </a:t>
            </a:r>
          </a:p>
          <a:p>
            <a:pPr marL="486861" lvl="1" indent="-215522">
              <a:buFontTx/>
              <a:buChar char="•"/>
            </a:pPr>
            <a:r>
              <a:rPr lang="en-US" altLang="en-US" sz="800" dirty="0"/>
              <a:t>Direct inhibition of differentiated osteoclasts</a:t>
            </a:r>
          </a:p>
          <a:p>
            <a:pPr marL="486861" lvl="1" indent="-215522">
              <a:buFontTx/>
              <a:buChar char="•"/>
            </a:pPr>
            <a:r>
              <a:rPr lang="en-US" altLang="en-US" sz="800" dirty="0"/>
              <a:t>Effects on bone formation mediated by osteoblasts</a:t>
            </a:r>
            <a:endParaRPr lang="en-US" altLang="en-US" sz="800" b="1" dirty="0"/>
          </a:p>
          <a:p>
            <a:pPr marL="215522" indent="-215522"/>
            <a:r>
              <a:rPr lang="en-US" altLang="en-US" sz="800" b="1" dirty="0"/>
              <a:t>References</a:t>
            </a:r>
          </a:p>
          <a:p>
            <a:pPr marL="215522" indent="-215522">
              <a:buFontTx/>
              <a:buAutoNum type="arabicPeriod"/>
            </a:pPr>
            <a:r>
              <a:rPr lang="en-US" altLang="en-US" sz="800" dirty="0"/>
              <a:t>Michaud LB, </a:t>
            </a:r>
            <a:r>
              <a:rPr lang="en-US" altLang="en-US" sz="800" dirty="0" err="1"/>
              <a:t>Goodin</a:t>
            </a:r>
            <a:r>
              <a:rPr lang="en-US" altLang="en-US" sz="800" dirty="0"/>
              <a:t> S. Cancer-treatment-induced bone loss, part 1. </a:t>
            </a:r>
            <a:r>
              <a:rPr lang="en-US" altLang="en-US" sz="800" i="1" dirty="0"/>
              <a:t>Am J Health </a:t>
            </a:r>
            <a:r>
              <a:rPr lang="en-US" altLang="en-US" sz="800" i="1" dirty="0" err="1"/>
              <a:t>Syst</a:t>
            </a:r>
            <a:r>
              <a:rPr lang="en-US" altLang="en-US" sz="800" i="1" dirty="0"/>
              <a:t> Pharm.</a:t>
            </a:r>
            <a:r>
              <a:rPr lang="en-US" altLang="en-US" sz="800" dirty="0"/>
              <a:t> 2006;63:</a:t>
            </a:r>
            <a:br>
              <a:rPr lang="en-US" altLang="en-US" sz="800" dirty="0"/>
            </a:br>
            <a:r>
              <a:rPr lang="en-US" altLang="en-US" sz="800" dirty="0"/>
              <a:t>419-430.</a:t>
            </a:r>
          </a:p>
          <a:p>
            <a:pPr marL="215522" indent="-215522">
              <a:buFontTx/>
              <a:buAutoNum type="arabicPeriod"/>
            </a:pPr>
            <a:r>
              <a:rPr lang="en-US" altLang="en-US" sz="800" dirty="0" err="1"/>
              <a:t>Brufsky</a:t>
            </a:r>
            <a:r>
              <a:rPr lang="en-US" altLang="en-US" sz="800" dirty="0"/>
              <a:t> AM. Cancer treatment-induced bone loss: pathophysiology and clinical perspectives. </a:t>
            </a:r>
            <a:r>
              <a:rPr lang="en-US" altLang="en-US" sz="800" i="1" dirty="0"/>
              <a:t>Oncologist.</a:t>
            </a:r>
            <a:r>
              <a:rPr lang="en-US" altLang="en-US" sz="800" dirty="0"/>
              <a:t> 2008;13:187-195.</a:t>
            </a:r>
          </a:p>
          <a:p>
            <a:pPr marL="215522" indent="-215522">
              <a:buFontTx/>
              <a:buAutoNum type="arabicPeriod"/>
            </a:pPr>
            <a:r>
              <a:rPr lang="en-US" altLang="en-US" sz="800" dirty="0" err="1"/>
              <a:t>Shevde</a:t>
            </a:r>
            <a:r>
              <a:rPr lang="en-US" altLang="en-US" sz="800" dirty="0"/>
              <a:t> NK, </a:t>
            </a:r>
            <a:r>
              <a:rPr lang="en-US" altLang="en-US" sz="800" dirty="0" err="1"/>
              <a:t>Bendixen</a:t>
            </a:r>
            <a:r>
              <a:rPr lang="en-US" altLang="en-US" sz="800" dirty="0"/>
              <a:t> AC, </a:t>
            </a:r>
            <a:r>
              <a:rPr lang="en-US" altLang="en-US" sz="800" dirty="0" err="1"/>
              <a:t>Dienger</a:t>
            </a:r>
            <a:r>
              <a:rPr lang="en-US" altLang="en-US" sz="800" dirty="0"/>
              <a:t> KM, Pike JW. Estrogens suppress RANK ligand-induced osteoclast differentiation via a stromal cell independent mechanism involving c-Jun repression. </a:t>
            </a:r>
            <a:r>
              <a:rPr lang="en-US" altLang="en-US" sz="800" i="1" dirty="0"/>
              <a:t>Proc Natl </a:t>
            </a:r>
            <a:r>
              <a:rPr lang="en-US" altLang="en-US" sz="800" i="1" dirty="0" err="1"/>
              <a:t>Acad</a:t>
            </a:r>
            <a:r>
              <a:rPr lang="en-US" altLang="en-US" sz="800" i="1" dirty="0"/>
              <a:t> </a:t>
            </a:r>
            <a:r>
              <a:rPr lang="en-US" altLang="en-US" sz="800" i="1" dirty="0" err="1"/>
              <a:t>Sci</a:t>
            </a:r>
            <a:r>
              <a:rPr lang="en-US" altLang="en-US" sz="800" i="1" dirty="0"/>
              <a:t> </a:t>
            </a:r>
            <a:br>
              <a:rPr lang="en-US" altLang="en-US" sz="800" i="1" dirty="0"/>
            </a:br>
            <a:r>
              <a:rPr lang="en-US" altLang="en-US" sz="800" i="1" dirty="0"/>
              <a:t>U S A.</a:t>
            </a:r>
            <a:r>
              <a:rPr lang="en-US" altLang="en-US" sz="800" dirty="0"/>
              <a:t> 2000;97:7829-7834.</a:t>
            </a:r>
          </a:p>
          <a:p>
            <a:pPr marL="215522" indent="-215522">
              <a:buFontTx/>
              <a:buAutoNum type="arabicPeriod"/>
            </a:pPr>
            <a:r>
              <a:rPr lang="en-US" altLang="en-US" sz="800" dirty="0" err="1"/>
              <a:t>Raisz</a:t>
            </a:r>
            <a:r>
              <a:rPr lang="en-US" altLang="en-US" sz="800" dirty="0"/>
              <a:t> LG. Pathogenesis of osteoporosis: concepts, conflicts, and prospects. </a:t>
            </a:r>
            <a:r>
              <a:rPr lang="en-US" altLang="en-US" sz="800" i="1" dirty="0"/>
              <a:t>J </a:t>
            </a:r>
            <a:r>
              <a:rPr lang="en-US" altLang="en-US" sz="800" i="1" dirty="0" err="1"/>
              <a:t>Clin</a:t>
            </a:r>
            <a:r>
              <a:rPr lang="en-US" altLang="en-US" sz="800" i="1" dirty="0"/>
              <a:t> Invest.</a:t>
            </a:r>
            <a:r>
              <a:rPr lang="en-US" altLang="en-US" sz="800" dirty="0"/>
              <a:t> 2005;115:</a:t>
            </a:r>
            <a:br>
              <a:rPr lang="en-US" altLang="en-US" sz="800" dirty="0"/>
            </a:br>
            <a:r>
              <a:rPr lang="en-US" altLang="en-US" sz="800" dirty="0"/>
              <a:t>3318-3325.</a:t>
            </a:r>
          </a:p>
        </p:txBody>
      </p:sp>
      <p:sp>
        <p:nvSpPr>
          <p:cNvPr id="96260" name="Rectangle 7"/>
          <p:cNvSpPr>
            <a:spLocks noChangeArrowheads="1"/>
          </p:cNvSpPr>
          <p:nvPr/>
        </p:nvSpPr>
        <p:spPr bwMode="auto">
          <a:xfrm>
            <a:off x="3884027" y="8685561"/>
            <a:ext cx="2972421" cy="456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9367" tIns="44684" rIns="89367" bIns="44684" anchor="b"/>
          <a:lstStyle>
            <a:lvl1pPr algn="l" defTabSz="944563" eaLnBrk="0" hangingPunct="0">
              <a:spcBef>
                <a:spcPct val="30000"/>
              </a:spcBef>
              <a:defRPr sz="1200">
                <a:solidFill>
                  <a:schemeClr val="tx1"/>
                </a:solidFill>
                <a:latin typeface="Arial" charset="0"/>
              </a:defRPr>
            </a:lvl1pPr>
            <a:lvl2pPr marL="742950" indent="-285750" algn="l" defTabSz="944563" eaLnBrk="0" hangingPunct="0">
              <a:spcBef>
                <a:spcPct val="30000"/>
              </a:spcBef>
              <a:defRPr sz="1200">
                <a:solidFill>
                  <a:schemeClr val="tx1"/>
                </a:solidFill>
                <a:latin typeface="Arial" charset="0"/>
              </a:defRPr>
            </a:lvl2pPr>
            <a:lvl3pPr marL="1143000" indent="-228600" algn="l" defTabSz="944563" eaLnBrk="0" hangingPunct="0">
              <a:spcBef>
                <a:spcPct val="30000"/>
              </a:spcBef>
              <a:defRPr sz="1200">
                <a:solidFill>
                  <a:schemeClr val="tx1"/>
                </a:solidFill>
                <a:latin typeface="Arial" charset="0"/>
              </a:defRPr>
            </a:lvl3pPr>
            <a:lvl4pPr marL="1600200" indent="-228600" algn="l" defTabSz="944563" eaLnBrk="0" hangingPunct="0">
              <a:spcBef>
                <a:spcPct val="30000"/>
              </a:spcBef>
              <a:defRPr sz="1200">
                <a:solidFill>
                  <a:schemeClr val="tx1"/>
                </a:solidFill>
                <a:latin typeface="Arial" charset="0"/>
              </a:defRPr>
            </a:lvl4pPr>
            <a:lvl5pPr marL="2057400" indent="-228600" algn="l" defTabSz="944563" eaLnBrk="0" hangingPunct="0">
              <a:spcBef>
                <a:spcPct val="30000"/>
              </a:spcBef>
              <a:defRPr sz="1200">
                <a:solidFill>
                  <a:schemeClr val="tx1"/>
                </a:solidFill>
                <a:latin typeface="Arial" charset="0"/>
              </a:defRPr>
            </a:lvl5pPr>
            <a:lvl6pPr marL="2514600" indent="-228600" defTabSz="944563" eaLnBrk="0" fontAlgn="base" hangingPunct="0">
              <a:spcBef>
                <a:spcPct val="30000"/>
              </a:spcBef>
              <a:spcAft>
                <a:spcPct val="0"/>
              </a:spcAft>
              <a:defRPr sz="1200">
                <a:solidFill>
                  <a:schemeClr val="tx1"/>
                </a:solidFill>
                <a:latin typeface="Arial" charset="0"/>
              </a:defRPr>
            </a:lvl6pPr>
            <a:lvl7pPr marL="2971800" indent="-228600" defTabSz="944563" eaLnBrk="0" fontAlgn="base" hangingPunct="0">
              <a:spcBef>
                <a:spcPct val="30000"/>
              </a:spcBef>
              <a:spcAft>
                <a:spcPct val="0"/>
              </a:spcAft>
              <a:defRPr sz="1200">
                <a:solidFill>
                  <a:schemeClr val="tx1"/>
                </a:solidFill>
                <a:latin typeface="Arial" charset="0"/>
              </a:defRPr>
            </a:lvl7pPr>
            <a:lvl8pPr marL="3429000" indent="-228600" defTabSz="944563" eaLnBrk="0" fontAlgn="base" hangingPunct="0">
              <a:spcBef>
                <a:spcPct val="30000"/>
              </a:spcBef>
              <a:spcAft>
                <a:spcPct val="0"/>
              </a:spcAft>
              <a:defRPr sz="1200">
                <a:solidFill>
                  <a:schemeClr val="tx1"/>
                </a:solidFill>
                <a:latin typeface="Arial" charset="0"/>
              </a:defRPr>
            </a:lvl8pPr>
            <a:lvl9pPr marL="3886200" indent="-228600" defTabSz="944563" eaLnBrk="0" fontAlgn="base" hangingPunct="0">
              <a:spcBef>
                <a:spcPct val="30000"/>
              </a:spcBef>
              <a:spcAft>
                <a:spcPct val="0"/>
              </a:spcAft>
              <a:defRPr sz="1200">
                <a:solidFill>
                  <a:schemeClr val="tx1"/>
                </a:solidFill>
                <a:latin typeface="Arial" charset="0"/>
              </a:defRPr>
            </a:lvl9pPr>
          </a:lstStyle>
          <a:p>
            <a:pPr algn="r" eaLnBrk="1" fontAlgn="base" hangingPunct="1">
              <a:spcBef>
                <a:spcPct val="0"/>
              </a:spcBef>
              <a:spcAft>
                <a:spcPct val="0"/>
              </a:spcAft>
            </a:pPr>
            <a:fld id="{796C2B62-0456-4652-BA48-ECEC51CB331C}" type="slidenum">
              <a:rPr lang="en-US" altLang="en-US" b="1">
                <a:solidFill>
                  <a:srgbClr val="000000"/>
                </a:solidFill>
              </a:rPr>
              <a:pPr algn="r" eaLnBrk="1" fontAlgn="base" hangingPunct="1">
                <a:spcBef>
                  <a:spcPct val="0"/>
                </a:spcBef>
                <a:spcAft>
                  <a:spcPct val="0"/>
                </a:spcAft>
              </a:pPr>
              <a:t>38</a:t>
            </a:fld>
            <a:endParaRPr lang="en-US" altLang="en-US" b="1">
              <a:solidFill>
                <a:srgbClr val="000000"/>
              </a:solidFill>
            </a:endParaRPr>
          </a:p>
        </p:txBody>
      </p:sp>
    </p:spTree>
    <p:extLst>
      <p:ext uri="{BB962C8B-B14F-4D97-AF65-F5344CB8AC3E}">
        <p14:creationId xmlns:p14="http://schemas.microsoft.com/office/powerpoint/2010/main" val="38383678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862EB8A-0FCD-4DFE-B344-BFD5405639CF}" type="slidenum">
              <a:rPr lang="en-US" smtClean="0"/>
              <a:t>39</a:t>
            </a:fld>
            <a:endParaRPr lang="en-US"/>
          </a:p>
        </p:txBody>
      </p:sp>
    </p:spTree>
    <p:extLst>
      <p:ext uri="{BB962C8B-B14F-4D97-AF65-F5344CB8AC3E}">
        <p14:creationId xmlns:p14="http://schemas.microsoft.com/office/powerpoint/2010/main" val="37807162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CA" b="1" dirty="0"/>
              <a:t>Key Points:</a:t>
            </a:r>
          </a:p>
          <a:p>
            <a:pPr marL="167455" indent="-167455">
              <a:buFont typeface="Arial" panose="020B0604020202020204" pitchFamily="34" charset="0"/>
              <a:buChar char="•"/>
              <a:defRPr/>
            </a:pPr>
            <a:r>
              <a:rPr lang="en-CA" dirty="0"/>
              <a:t>This slide outlines key points related to the physiological function of the aromatase enzyme and the impact of aromatase inhibitors (AI) on estrogen levels</a:t>
            </a:r>
          </a:p>
          <a:p>
            <a:pPr marL="167455" indent="-167455">
              <a:buFont typeface="Arial" panose="020B0604020202020204" pitchFamily="34" charset="0"/>
              <a:buChar char="•"/>
              <a:defRPr/>
            </a:pPr>
            <a:r>
              <a:rPr lang="en-CA" dirty="0"/>
              <a:t>AIs (</a:t>
            </a:r>
            <a:r>
              <a:rPr lang="en-CA" dirty="0" err="1"/>
              <a:t>eg</a:t>
            </a:r>
            <a:r>
              <a:rPr lang="en-CA" dirty="0"/>
              <a:t>, </a:t>
            </a:r>
            <a:r>
              <a:rPr lang="en-CA" dirty="0" err="1"/>
              <a:t>anastrozole</a:t>
            </a:r>
            <a:r>
              <a:rPr lang="en-CA" dirty="0"/>
              <a:t> or </a:t>
            </a:r>
            <a:r>
              <a:rPr lang="en-CA" dirty="0" err="1"/>
              <a:t>exemestane</a:t>
            </a:r>
            <a:r>
              <a:rPr lang="en-CA" dirty="0"/>
              <a:t>) inhibit conversion of androgens to estrogen, leading to accelerated bone loss and increased fracture risk</a:t>
            </a:r>
            <a:endParaRPr lang="en-US" dirty="0"/>
          </a:p>
          <a:p>
            <a:pPr>
              <a:defRPr/>
            </a:pPr>
            <a:endParaRPr lang="en-US" dirty="0"/>
          </a:p>
          <a:p>
            <a:pPr>
              <a:defRPr/>
            </a:pPr>
            <a:r>
              <a:rPr lang="en-US" b="1" dirty="0"/>
              <a:t>Reference:</a:t>
            </a:r>
            <a:endParaRPr lang="en-US" dirty="0"/>
          </a:p>
          <a:p>
            <a:pPr>
              <a:defRPr/>
            </a:pPr>
            <a:r>
              <a:rPr lang="pt-BR" dirty="0"/>
              <a:t>Rinaldi RZ. </a:t>
            </a:r>
            <a:r>
              <a:rPr lang="en-CA" dirty="0"/>
              <a:t>Aromatase inhibitor adjuvant chemotherapy of breast cancer results in cancer therapy induced bone loss. </a:t>
            </a:r>
            <a:r>
              <a:rPr lang="pt-BR" i="1" dirty="0"/>
              <a:t>Curr Osteoporos Rep</a:t>
            </a:r>
            <a:r>
              <a:rPr lang="pt-BR" dirty="0"/>
              <a:t>. 2013;11:61–64</a:t>
            </a:r>
            <a:endParaRPr lang="en-US" b="1" dirty="0"/>
          </a:p>
        </p:txBody>
      </p:sp>
      <p:sp>
        <p:nvSpPr>
          <p:cNvPr id="9523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27DA1ED8-F331-4233-9691-4C7218B51A39}" type="slidenum">
              <a:rPr lang="en-US" altLang="en-US" smtClean="0">
                <a:solidFill>
                  <a:prstClr val="black"/>
                </a:solidFill>
              </a:rPr>
              <a:pPr algn="r" eaLnBrk="1" hangingPunct="1">
                <a:spcBef>
                  <a:spcPct val="0"/>
                </a:spcBef>
              </a:pPr>
              <a:t>40</a:t>
            </a:fld>
            <a:endParaRPr lang="en-US" altLang="en-US">
              <a:solidFill>
                <a:prstClr val="black"/>
              </a:solidFill>
            </a:endParaRPr>
          </a:p>
        </p:txBody>
      </p:sp>
    </p:spTree>
    <p:extLst>
      <p:ext uri="{BB962C8B-B14F-4D97-AF65-F5344CB8AC3E}">
        <p14:creationId xmlns:p14="http://schemas.microsoft.com/office/powerpoint/2010/main" val="3887655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F7C0FA-DF9C-5348-ACDE-85BE305CE9D4}" type="slidenum">
              <a:rPr kumimoji="0" lang="fr-CA"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fr-CA"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69734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CA" b="1" dirty="0"/>
              <a:t>Key Points:</a:t>
            </a:r>
          </a:p>
          <a:p>
            <a:pPr marL="167455" indent="-167455">
              <a:buFont typeface="Arial" panose="020B0604020202020204" pitchFamily="34" charset="0"/>
              <a:buChar char="•"/>
              <a:defRPr/>
            </a:pPr>
            <a:r>
              <a:rPr lang="en-CA" dirty="0"/>
              <a:t>In addition to the ATAC trial, several other pivotal studies of aromatase inhibitors have also shown an increased incidence of bone fractures and OP</a:t>
            </a:r>
          </a:p>
          <a:p>
            <a:pPr marL="167455" indent="-167455">
              <a:buFont typeface="Arial" panose="020B0604020202020204" pitchFamily="34" charset="0"/>
              <a:buChar char="•"/>
              <a:defRPr/>
            </a:pPr>
            <a:r>
              <a:rPr lang="en-CA" dirty="0"/>
              <a:t>Overall, fracture and osteoporosis rates were increased regardless of the type of AI used or the specific dosing strategy</a:t>
            </a:r>
          </a:p>
          <a:p>
            <a:pPr marL="167455" indent="-167455">
              <a:buFont typeface="Arial" panose="020B0604020202020204" pitchFamily="34" charset="0"/>
              <a:buChar char="•"/>
              <a:defRPr/>
            </a:pPr>
            <a:r>
              <a:rPr lang="en-CA" dirty="0" err="1"/>
              <a:t>Arimidex</a:t>
            </a:r>
            <a:r>
              <a:rPr lang="en-CA" dirty="0"/>
              <a:t> (</a:t>
            </a:r>
            <a:r>
              <a:rPr lang="en-CA" dirty="0" err="1"/>
              <a:t>anastrozole</a:t>
            </a:r>
            <a:r>
              <a:rPr lang="en-CA" dirty="0"/>
              <a:t>) is an Aromatase Inhibitor (AI)</a:t>
            </a:r>
          </a:p>
          <a:p>
            <a:pPr marL="167455" indent="-167455">
              <a:buFont typeface="Arial" panose="020B0604020202020204" pitchFamily="34" charset="0"/>
              <a:buChar char="•"/>
              <a:defRPr/>
            </a:pPr>
            <a:r>
              <a:rPr lang="en-CA" dirty="0"/>
              <a:t>Tamoxifen is a Selective Estrogen Receptor Modulator (SERM)</a:t>
            </a:r>
          </a:p>
          <a:p>
            <a:pPr>
              <a:defRPr/>
            </a:pPr>
            <a:endParaRPr lang="en-US" dirty="0"/>
          </a:p>
          <a:p>
            <a:pPr>
              <a:defRPr/>
            </a:pPr>
            <a:r>
              <a:rPr lang="en-US" b="1" dirty="0"/>
              <a:t>Reference:</a:t>
            </a:r>
          </a:p>
          <a:p>
            <a:pPr>
              <a:defRPr/>
            </a:pPr>
            <a:r>
              <a:rPr lang="en-CA" dirty="0"/>
              <a:t>Gaillard and Stearns. Aromatase inhibitor-associated bone and musculoskeletal effects: new evidence defining etiology and strategies for management. </a:t>
            </a:r>
            <a:r>
              <a:rPr lang="en-CA" i="1" dirty="0"/>
              <a:t>Breast Cancer Research </a:t>
            </a:r>
            <a:r>
              <a:rPr lang="en-CA" dirty="0"/>
              <a:t>2011;13:205-216</a:t>
            </a:r>
            <a:endParaRPr lang="en-US" dirty="0"/>
          </a:p>
          <a:p>
            <a:pPr>
              <a:defRPr/>
            </a:pPr>
            <a:endParaRPr lang="en-US" dirty="0"/>
          </a:p>
        </p:txBody>
      </p:sp>
      <p:sp>
        <p:nvSpPr>
          <p:cNvPr id="9830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DB385EB0-1DE2-4F72-B776-0667C3E588C6}" type="slidenum">
              <a:rPr lang="en-US" altLang="en-US" smtClean="0">
                <a:solidFill>
                  <a:prstClr val="black"/>
                </a:solidFill>
              </a:rPr>
              <a:pPr algn="r" eaLnBrk="1" hangingPunct="1">
                <a:spcBef>
                  <a:spcPct val="0"/>
                </a:spcBef>
              </a:pPr>
              <a:t>41</a:t>
            </a:fld>
            <a:endParaRPr lang="en-US" altLang="en-US">
              <a:solidFill>
                <a:prstClr val="black"/>
              </a:solidFill>
            </a:endParaRPr>
          </a:p>
        </p:txBody>
      </p:sp>
    </p:spTree>
    <p:extLst>
      <p:ext uri="{BB962C8B-B14F-4D97-AF65-F5344CB8AC3E}">
        <p14:creationId xmlns:p14="http://schemas.microsoft.com/office/powerpoint/2010/main" val="21331051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CA" b="1" dirty="0"/>
              <a:t>Key Points:</a:t>
            </a:r>
          </a:p>
          <a:p>
            <a:pPr marL="167455" indent="-167455">
              <a:buFont typeface="Arial" panose="020B0604020202020204" pitchFamily="34" charset="0"/>
              <a:buChar char="•"/>
              <a:defRPr/>
            </a:pPr>
            <a:r>
              <a:rPr lang="en-CA" dirty="0"/>
              <a:t>Bone loss and fracture risk were also analyzed retrospectively in a patient-claims database of women with early-stage breast cancer and no osteoporosis who received an AI (</a:t>
            </a:r>
            <a:r>
              <a:rPr lang="en-CA" i="1" dirty="0"/>
              <a:t>n=</a:t>
            </a:r>
            <a:r>
              <a:rPr lang="en-CA" dirty="0"/>
              <a:t>1,354) or did not (</a:t>
            </a:r>
            <a:r>
              <a:rPr lang="en-CA" i="1" dirty="0"/>
              <a:t>n </a:t>
            </a:r>
            <a:r>
              <a:rPr lang="en-CA" dirty="0"/>
              <a:t> 11,014) (Jan 1, 1998 through Jan 31, 2005)</a:t>
            </a:r>
            <a:endParaRPr lang="en-US" dirty="0"/>
          </a:p>
          <a:p>
            <a:pPr marL="167455" indent="-167455">
              <a:buFont typeface="Arial" panose="020B0604020202020204" pitchFamily="34" charset="0"/>
              <a:buChar char="•"/>
              <a:defRPr/>
            </a:pPr>
            <a:r>
              <a:rPr lang="en-US" dirty="0"/>
              <a:t>The prevalence of bone loss </a:t>
            </a:r>
            <a:r>
              <a:rPr lang="en-CA" dirty="0"/>
              <a:t>was 8.7% in the AI group versus 7.1% in the control group (univariate analysis </a:t>
            </a:r>
            <a:r>
              <a:rPr lang="en-CA" i="1" dirty="0"/>
              <a:t>p </a:t>
            </a:r>
            <a:r>
              <a:rPr lang="en-CA" dirty="0"/>
              <a:t> .01)</a:t>
            </a:r>
            <a:r>
              <a:rPr lang="en-CA" baseline="0" dirty="0"/>
              <a:t> and the prevalence of clinical fracture was 13.5% in AI group vs 10.3% in controls; univariate p=0.001)</a:t>
            </a:r>
          </a:p>
          <a:p>
            <a:pPr marL="167455" indent="-167455">
              <a:buFont typeface="Arial" panose="020B0604020202020204" pitchFamily="34" charset="0"/>
              <a:buChar char="•"/>
              <a:defRPr/>
            </a:pPr>
            <a:r>
              <a:rPr lang="en-CA" dirty="0"/>
              <a:t>Multivariate</a:t>
            </a:r>
            <a:r>
              <a:rPr lang="en-CA" baseline="0" dirty="0"/>
              <a:t> Cox proportional hazards regression showed risk of bone loss or clinical fracture was </a:t>
            </a:r>
            <a:r>
              <a:rPr lang="en-CA" dirty="0"/>
              <a:t>significantly higher in the AI group than in the control group (27% and 21%, respectively; </a:t>
            </a:r>
            <a:r>
              <a:rPr lang="en-CA" i="1" dirty="0"/>
              <a:t>p </a:t>
            </a:r>
            <a:r>
              <a:rPr lang="en-CA" dirty="0"/>
              <a:t> .02) after adjusting for age and comorbidities.</a:t>
            </a:r>
          </a:p>
          <a:p>
            <a:pPr>
              <a:defRPr/>
            </a:pPr>
            <a:endParaRPr lang="en-US" dirty="0"/>
          </a:p>
          <a:p>
            <a:pPr>
              <a:defRPr/>
            </a:pPr>
            <a:r>
              <a:rPr lang="en-US" b="1" dirty="0"/>
              <a:t>Reference:</a:t>
            </a:r>
          </a:p>
          <a:p>
            <a:pPr>
              <a:defRPr/>
            </a:pPr>
            <a:r>
              <a:rPr lang="en-US" dirty="0" err="1">
                <a:latin typeface="Arial Narrow" pitchFamily="34" charset="0"/>
              </a:rPr>
              <a:t>Brufsky</a:t>
            </a:r>
            <a:r>
              <a:rPr lang="en-US" dirty="0">
                <a:latin typeface="Arial Narrow" pitchFamily="34" charset="0"/>
              </a:rPr>
              <a:t> et al. </a:t>
            </a:r>
            <a:r>
              <a:rPr lang="en-CA" dirty="0"/>
              <a:t>Cancer treatment-induced bone loss: pathophysiology and clinical perspectives.</a:t>
            </a:r>
            <a:r>
              <a:rPr lang="en-US" i="1" dirty="0">
                <a:latin typeface="Arial Narrow" pitchFamily="34" charset="0"/>
              </a:rPr>
              <a:t>The Oncologist .</a:t>
            </a:r>
            <a:r>
              <a:rPr lang="en-US" dirty="0">
                <a:latin typeface="Arial Narrow" pitchFamily="34" charset="0"/>
              </a:rPr>
              <a:t>2008;13:187-195</a:t>
            </a:r>
            <a:endParaRPr lang="en-US" dirty="0"/>
          </a:p>
          <a:p>
            <a:r>
              <a:rPr lang="en-CA" dirty="0" err="1"/>
              <a:t>Mincey</a:t>
            </a:r>
            <a:r>
              <a:rPr lang="en-CA" dirty="0"/>
              <a:t> BA, et al. </a:t>
            </a:r>
            <a:r>
              <a:rPr lang="en-CA" i="0" dirty="0"/>
              <a:t>Risk of cancer treatment-associated bone loss and fractures among women with breast cancer receiving aromatase inhibitors</a:t>
            </a:r>
            <a:r>
              <a:rPr lang="en-CA" i="1" dirty="0"/>
              <a:t>. </a:t>
            </a:r>
            <a:r>
              <a:rPr lang="en-CA" i="1" dirty="0" err="1"/>
              <a:t>Clin</a:t>
            </a:r>
            <a:r>
              <a:rPr lang="en-CA" i="1" dirty="0"/>
              <a:t> Breast Cancer.</a:t>
            </a:r>
            <a:r>
              <a:rPr lang="en-CA" dirty="0"/>
              <a:t> 2006;7(2):127-132. </a:t>
            </a:r>
          </a:p>
        </p:txBody>
      </p:sp>
      <p:sp>
        <p:nvSpPr>
          <p:cNvPr id="4" name="Slide Number Placeholder 3"/>
          <p:cNvSpPr>
            <a:spLocks noGrp="1"/>
          </p:cNvSpPr>
          <p:nvPr>
            <p:ph type="sldNum" sz="quarter" idx="10"/>
          </p:nvPr>
        </p:nvSpPr>
        <p:spPr/>
        <p:txBody>
          <a:bodyPr/>
          <a:lstStyle/>
          <a:p>
            <a:fld id="{7862EB8A-0FCD-4DFE-B344-BFD5405639CF}" type="slidenum">
              <a:rPr lang="en-US" smtClean="0"/>
              <a:t>42</a:t>
            </a:fld>
            <a:endParaRPr lang="en-US"/>
          </a:p>
        </p:txBody>
      </p:sp>
    </p:spTree>
    <p:extLst>
      <p:ext uri="{BB962C8B-B14F-4D97-AF65-F5344CB8AC3E}">
        <p14:creationId xmlns:p14="http://schemas.microsoft.com/office/powerpoint/2010/main" val="3216241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err="1"/>
              <a:t>Papaioannou</a:t>
            </a:r>
            <a:r>
              <a:rPr lang="en-US" sz="1200" dirty="0"/>
              <a:t> A, et al. 2010 clinical practice guidelines for the diagnosis</a:t>
            </a:r>
            <a:r>
              <a:rPr lang="en-US" sz="1200" baseline="0" dirty="0"/>
              <a:t> and management of osteoporosis in Canada: summary. </a:t>
            </a:r>
            <a:r>
              <a:rPr lang="en-US" sz="1200" i="1" dirty="0"/>
              <a:t>CMAJ</a:t>
            </a:r>
            <a:r>
              <a:rPr lang="en-US" sz="1200" dirty="0"/>
              <a:t>. 2010;182:1864-1873.</a:t>
            </a:r>
          </a:p>
          <a:p>
            <a:endParaRPr lang="en-CA" dirty="0"/>
          </a:p>
        </p:txBody>
      </p:sp>
      <p:sp>
        <p:nvSpPr>
          <p:cNvPr id="4" name="Slide Number Placeholder 3"/>
          <p:cNvSpPr>
            <a:spLocks noGrp="1"/>
          </p:cNvSpPr>
          <p:nvPr>
            <p:ph type="sldNum" sz="quarter" idx="10"/>
          </p:nvPr>
        </p:nvSpPr>
        <p:spPr/>
        <p:txBody>
          <a:bodyPr/>
          <a:lstStyle/>
          <a:p>
            <a:fld id="{7862EB8A-0FCD-4DFE-B344-BFD5405639CF}" type="slidenum">
              <a:rPr lang="en-US" smtClean="0"/>
              <a:t>43</a:t>
            </a:fld>
            <a:endParaRPr lang="en-US"/>
          </a:p>
        </p:txBody>
      </p:sp>
    </p:spTree>
    <p:extLst>
      <p:ext uri="{BB962C8B-B14F-4D97-AF65-F5344CB8AC3E}">
        <p14:creationId xmlns:p14="http://schemas.microsoft.com/office/powerpoint/2010/main" val="16573914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marL="0" marR="0" lvl="0" indent="0" algn="r" defTabSz="889993" rtl="0" eaLnBrk="1" fontAlgn="auto" latinLnBrk="0" hangingPunct="1">
              <a:lnSpc>
                <a:spcPct val="100000"/>
              </a:lnSpc>
              <a:spcBef>
                <a:spcPct val="0"/>
              </a:spcBef>
              <a:spcAft>
                <a:spcPts val="0"/>
              </a:spcAft>
              <a:buClrTx/>
              <a:buSzTx/>
              <a:buFontTx/>
              <a:buNone/>
              <a:tabLst/>
              <a:defRPr/>
            </a:pPr>
            <a:fld id="{D43B1CD2-5F55-49E7-84E6-E5F5EF545547}" type="slidenum">
              <a:rPr kumimoji="0" lang="en-US" alt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889993" rtl="0" eaLnBrk="1" fontAlgn="auto" latinLnBrk="0" hangingPunct="1">
                <a:lnSpc>
                  <a:spcPct val="100000"/>
                </a:lnSpc>
                <a:spcBef>
                  <a:spcPct val="0"/>
                </a:spcBef>
                <a:spcAft>
                  <a:spcPts val="0"/>
                </a:spcAft>
                <a:buClrTx/>
                <a:buSzTx/>
                <a:buFontTx/>
                <a:buNone/>
                <a:tabLst/>
                <a:defRPr/>
              </a:pPr>
              <a:t>44</a:t>
            </a:fld>
            <a:endParaRPr kumimoji="0" lang="en-US"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4" name="Notes Placeholder 3"/>
          <p:cNvSpPr>
            <a:spLocks noGrp="1"/>
          </p:cNvSpPr>
          <p:nvPr>
            <p:ph type="body" sz="quarter" idx="3"/>
          </p:nvPr>
        </p:nvSpPr>
        <p:spPr/>
        <p:txBody>
          <a:bodyPr/>
          <a:lstStyle/>
          <a:p>
            <a:endParaRPr lang="en-CA"/>
          </a:p>
        </p:txBody>
      </p:sp>
    </p:spTree>
    <p:extLst>
      <p:ext uri="{BB962C8B-B14F-4D97-AF65-F5344CB8AC3E}">
        <p14:creationId xmlns:p14="http://schemas.microsoft.com/office/powerpoint/2010/main" val="30372400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862EB8A-0FCD-4DFE-B344-BFD5405639CF}" type="slidenum">
              <a:rPr lang="en-US" smtClean="0"/>
              <a:t>45</a:t>
            </a:fld>
            <a:endParaRPr lang="en-US"/>
          </a:p>
        </p:txBody>
      </p:sp>
    </p:spTree>
    <p:extLst>
      <p:ext uri="{BB962C8B-B14F-4D97-AF65-F5344CB8AC3E}">
        <p14:creationId xmlns:p14="http://schemas.microsoft.com/office/powerpoint/2010/main" val="818212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1146175" y="685800"/>
            <a:ext cx="4572000" cy="3429000"/>
          </a:xfrm>
          <a:ln/>
        </p:spPr>
      </p:sp>
      <p:sp>
        <p:nvSpPr>
          <p:cNvPr id="870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p>
        </p:txBody>
      </p:sp>
      <p:sp>
        <p:nvSpPr>
          <p:cNvPr id="870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marL="0" marR="0" lvl="0" indent="0" algn="r" defTabSz="889993" rtl="0" eaLnBrk="1" fontAlgn="auto" latinLnBrk="0" hangingPunct="1">
              <a:lnSpc>
                <a:spcPct val="100000"/>
              </a:lnSpc>
              <a:spcBef>
                <a:spcPct val="0"/>
              </a:spcBef>
              <a:spcAft>
                <a:spcPts val="0"/>
              </a:spcAft>
              <a:buClrTx/>
              <a:buSzTx/>
              <a:buFontTx/>
              <a:buNone/>
              <a:tabLst/>
              <a:defRPr/>
            </a:pPr>
            <a:fld id="{6024C8CE-6F00-43AA-9B9C-BAE9F7F4325C}" type="slidenum">
              <a:rPr kumimoji="0" lang="en-US" altLang="en-US" sz="1200" b="0" i="0" u="none" strike="noStrike" kern="1200" cap="none" spc="0" normalizeH="0" baseline="0" noProof="0" smtClean="0">
                <a:ln>
                  <a:noFill/>
                </a:ln>
                <a:solidFill>
                  <a:srgbClr val="EEECE1"/>
                </a:solidFill>
                <a:effectLst/>
                <a:uLnTx/>
                <a:uFillTx/>
                <a:latin typeface="Arial" charset="0"/>
                <a:ea typeface="+mn-ea"/>
                <a:cs typeface="+mn-cs"/>
              </a:rPr>
              <a:pPr marL="0" marR="0" lvl="0" indent="0" algn="r" defTabSz="889993" rtl="0" eaLnBrk="1" fontAlgn="auto" latinLnBrk="0" hangingPunct="1">
                <a:lnSpc>
                  <a:spcPct val="100000"/>
                </a:lnSpc>
                <a:spcBef>
                  <a:spcPct val="0"/>
                </a:spcBef>
                <a:spcAft>
                  <a:spcPts val="0"/>
                </a:spcAft>
                <a:buClrTx/>
                <a:buSzTx/>
                <a:buFontTx/>
                <a:buNone/>
                <a:tabLst/>
                <a:defRPr/>
              </a:pPr>
              <a:t>46</a:t>
            </a:fld>
            <a:endParaRPr kumimoji="0" lang="en-US" altLang="en-US" sz="1200" b="0" i="0" u="none" strike="noStrike" kern="1200" cap="none" spc="0" normalizeH="0" baseline="0" noProof="0">
              <a:ln>
                <a:noFill/>
              </a:ln>
              <a:solidFill>
                <a:srgbClr val="EEECE1"/>
              </a:solidFill>
              <a:effectLst/>
              <a:uLnTx/>
              <a:uFillTx/>
              <a:latin typeface="Arial" charset="0"/>
              <a:ea typeface="+mn-ea"/>
              <a:cs typeface="+mn-cs"/>
            </a:endParaRPr>
          </a:p>
        </p:txBody>
      </p:sp>
    </p:spTree>
    <p:extLst>
      <p:ext uri="{BB962C8B-B14F-4D97-AF65-F5344CB8AC3E}">
        <p14:creationId xmlns:p14="http://schemas.microsoft.com/office/powerpoint/2010/main" val="18631866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1146175" y="685800"/>
            <a:ext cx="4572000" cy="3429000"/>
          </a:xfrm>
          <a:ln/>
        </p:spPr>
      </p:sp>
      <p:sp>
        <p:nvSpPr>
          <p:cNvPr id="870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dirty="0"/>
              <a:t>ANSWER KEY: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sz="1200" dirty="0"/>
              <a:t>(B) Moderate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sz="1200" dirty="0"/>
              <a:t>(C) Start him on a bisphosphonate or </a:t>
            </a:r>
            <a:r>
              <a:rPr lang="en-CA" sz="1200" dirty="0" err="1"/>
              <a:t>denosumab</a:t>
            </a:r>
            <a:endParaRPr lang="en-CA" sz="12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en-US" dirty="0"/>
          </a:p>
        </p:txBody>
      </p:sp>
      <p:sp>
        <p:nvSpPr>
          <p:cNvPr id="870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marL="0" marR="0" lvl="0" indent="0" algn="r" defTabSz="889993" rtl="0" eaLnBrk="1" fontAlgn="auto" latinLnBrk="0" hangingPunct="1">
              <a:lnSpc>
                <a:spcPct val="100000"/>
              </a:lnSpc>
              <a:spcBef>
                <a:spcPct val="0"/>
              </a:spcBef>
              <a:spcAft>
                <a:spcPts val="0"/>
              </a:spcAft>
              <a:buClrTx/>
              <a:buSzTx/>
              <a:buFontTx/>
              <a:buNone/>
              <a:tabLst/>
              <a:defRPr/>
            </a:pPr>
            <a:fld id="{6024C8CE-6F00-43AA-9B9C-BAE9F7F4325C}" type="slidenum">
              <a:rPr kumimoji="0" lang="en-US" altLang="en-US" sz="1200" b="0" i="0" u="none" strike="noStrike" kern="1200" cap="none" spc="0" normalizeH="0" baseline="0" noProof="0" smtClean="0">
                <a:ln>
                  <a:noFill/>
                </a:ln>
                <a:solidFill>
                  <a:srgbClr val="EEECE1"/>
                </a:solidFill>
                <a:effectLst/>
                <a:uLnTx/>
                <a:uFillTx/>
                <a:latin typeface="Arial" charset="0"/>
                <a:ea typeface="+mn-ea"/>
                <a:cs typeface="+mn-cs"/>
              </a:rPr>
              <a:pPr marL="0" marR="0" lvl="0" indent="0" algn="r" defTabSz="889993" rtl="0" eaLnBrk="1" fontAlgn="auto" latinLnBrk="0" hangingPunct="1">
                <a:lnSpc>
                  <a:spcPct val="100000"/>
                </a:lnSpc>
                <a:spcBef>
                  <a:spcPct val="0"/>
                </a:spcBef>
                <a:spcAft>
                  <a:spcPts val="0"/>
                </a:spcAft>
                <a:buClrTx/>
                <a:buSzTx/>
                <a:buFontTx/>
                <a:buNone/>
                <a:tabLst/>
                <a:defRPr/>
              </a:pPr>
              <a:t>47</a:t>
            </a:fld>
            <a:endParaRPr kumimoji="0" lang="en-US" altLang="en-US" sz="1200" b="0" i="0" u="none" strike="noStrike" kern="1200" cap="none" spc="0" normalizeH="0" baseline="0" noProof="0">
              <a:ln>
                <a:noFill/>
              </a:ln>
              <a:solidFill>
                <a:srgbClr val="EEECE1"/>
              </a:solidFill>
              <a:effectLst/>
              <a:uLnTx/>
              <a:uFillTx/>
              <a:latin typeface="Arial" charset="0"/>
              <a:ea typeface="+mn-ea"/>
              <a:cs typeface="+mn-cs"/>
            </a:endParaRPr>
          </a:p>
        </p:txBody>
      </p:sp>
    </p:spTree>
    <p:extLst>
      <p:ext uri="{BB962C8B-B14F-4D97-AF65-F5344CB8AC3E}">
        <p14:creationId xmlns:p14="http://schemas.microsoft.com/office/powerpoint/2010/main" val="4222974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CA" b="1" dirty="0"/>
              <a:t>Key Points:</a:t>
            </a:r>
          </a:p>
          <a:p>
            <a:pPr>
              <a:defRPr/>
            </a:pPr>
            <a:r>
              <a:rPr lang="en-US" dirty="0"/>
              <a:t>BMD</a:t>
            </a:r>
            <a:r>
              <a:rPr lang="en-US" baseline="0" dirty="0"/>
              <a:t> declines </a:t>
            </a:r>
            <a:r>
              <a:rPr lang="en-US" b="1" baseline="0" dirty="0"/>
              <a:t>up to </a:t>
            </a:r>
            <a:r>
              <a:rPr lang="en-US" b="0" baseline="0" dirty="0"/>
              <a:t>8.5% per year in men receiving ADT compared to 0.5%-1% (Lipton A et al, 2012).</a:t>
            </a:r>
          </a:p>
          <a:p>
            <a:pPr>
              <a:defRPr/>
            </a:pPr>
            <a:endParaRPr lang="en-CA" b="1" dirty="0"/>
          </a:p>
          <a:p>
            <a:pPr>
              <a:defRPr/>
            </a:pPr>
            <a:r>
              <a:rPr lang="en-CA" b="0" dirty="0"/>
              <a:t>Lipton recites Diamond TH et al 2004 to support this statement. Diamond reports that “rates of bone loss ranged from 2% to 8% in the lumbar spine and from 1.8% to 6.5% in the femoral neck during the initial 12 months of continuous ADT. Retrospective data indicated an increased risk of fracture in men with prostate carcinoma who were treated with ADT.” Diamond</a:t>
            </a:r>
            <a:r>
              <a:rPr lang="en-CA" b="0" baseline="0" dirty="0"/>
              <a:t> then discusses that “in longitudinal studies, 5.7–8.5% decreases in lumbar spine cancellous bone mineral (using QCT) and 1.8–2.3% decreases in femoral neck BMD (using DXA) were recorded after 12 months of ADT”</a:t>
            </a:r>
            <a:r>
              <a:rPr lang="en-CA" b="0" dirty="0"/>
              <a:t> </a:t>
            </a:r>
            <a:endParaRPr lang="en-US" b="0" dirty="0"/>
          </a:p>
          <a:p>
            <a:pPr>
              <a:defRPr/>
            </a:pPr>
            <a:endParaRPr lang="en-US" b="1" dirty="0"/>
          </a:p>
          <a:p>
            <a:pPr>
              <a:defRPr/>
            </a:pPr>
            <a:r>
              <a:rPr lang="en-US" b="1" dirty="0"/>
              <a:t>Reference: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altLang="en-US" sz="1200" dirty="0"/>
              <a:t>1. D’</a:t>
            </a:r>
            <a:r>
              <a:rPr lang="pt-BR" altLang="en-US" sz="1200" dirty="0" err="1"/>
              <a:t>Oronzo</a:t>
            </a:r>
            <a:r>
              <a:rPr lang="pt-BR" altLang="en-US" sz="1200" dirty="0"/>
              <a:t> S, et al. </a:t>
            </a:r>
            <a:r>
              <a:rPr lang="pt-BR" altLang="en-US" sz="1200" dirty="0" err="1"/>
              <a:t>Cancer</a:t>
            </a:r>
            <a:r>
              <a:rPr lang="pt-BR" altLang="en-US" sz="1200" dirty="0"/>
              <a:t> </a:t>
            </a:r>
            <a:r>
              <a:rPr lang="pt-BR" altLang="en-US" sz="1200" dirty="0" err="1"/>
              <a:t>treatment-induced</a:t>
            </a:r>
            <a:r>
              <a:rPr lang="pt-BR" altLang="en-US" sz="1200" dirty="0"/>
              <a:t> </a:t>
            </a:r>
            <a:r>
              <a:rPr lang="pt-BR" altLang="en-US" sz="1200" dirty="0" err="1"/>
              <a:t>bone</a:t>
            </a:r>
            <a:r>
              <a:rPr lang="pt-BR" altLang="en-US" sz="1200" dirty="0"/>
              <a:t> </a:t>
            </a:r>
            <a:r>
              <a:rPr lang="pt-BR" altLang="en-US" sz="1200" dirty="0" err="1"/>
              <a:t>loss</a:t>
            </a:r>
            <a:r>
              <a:rPr lang="pt-BR" altLang="en-US" sz="1200" dirty="0"/>
              <a:t> (CTIBL): </a:t>
            </a:r>
            <a:r>
              <a:rPr lang="pt-BR" altLang="en-US" sz="1200" dirty="0" err="1"/>
              <a:t>Pathogenesis</a:t>
            </a:r>
            <a:r>
              <a:rPr lang="pt-BR" altLang="en-US" sz="1200" baseline="0" dirty="0"/>
              <a:t> </a:t>
            </a:r>
            <a:r>
              <a:rPr lang="pt-BR" altLang="en-US" sz="1200" baseline="0" dirty="0" err="1"/>
              <a:t>and</a:t>
            </a:r>
            <a:r>
              <a:rPr lang="pt-BR" altLang="en-US" sz="1200" baseline="0" dirty="0"/>
              <a:t> </a:t>
            </a:r>
            <a:r>
              <a:rPr lang="pt-BR" altLang="en-US" sz="1200" baseline="0" dirty="0" err="1"/>
              <a:t>clinical</a:t>
            </a:r>
            <a:r>
              <a:rPr lang="pt-BR" altLang="en-US" sz="1200" baseline="0" dirty="0"/>
              <a:t> </a:t>
            </a:r>
            <a:r>
              <a:rPr lang="pt-BR" altLang="en-US" sz="1200" baseline="0" dirty="0" err="1"/>
              <a:t>implications</a:t>
            </a:r>
            <a:r>
              <a:rPr lang="pt-BR" altLang="en-US" sz="1200" baseline="0" dirty="0"/>
              <a:t>. </a:t>
            </a:r>
            <a:r>
              <a:rPr lang="pt-BR" altLang="en-US" sz="1200" i="1" dirty="0" err="1"/>
              <a:t>Cancer</a:t>
            </a:r>
            <a:r>
              <a:rPr lang="pt-BR" altLang="en-US" sz="1200" i="1" dirty="0"/>
              <a:t> </a:t>
            </a:r>
            <a:r>
              <a:rPr lang="pt-BR" altLang="en-US" sz="1200" i="1" dirty="0" err="1"/>
              <a:t>Treat</a:t>
            </a:r>
            <a:r>
              <a:rPr lang="pt-BR" altLang="en-US" sz="1200" i="1" dirty="0"/>
              <a:t> Rev</a:t>
            </a:r>
            <a:r>
              <a:rPr lang="pt-BR" altLang="en-US" sz="1200" dirty="0"/>
              <a:t>. 2015;41:798-808. </a:t>
            </a:r>
          </a:p>
          <a:p>
            <a:pPr>
              <a:defRPr/>
            </a:pPr>
            <a:r>
              <a:rPr lang="pt-BR" altLang="en-US" sz="1200" dirty="0"/>
              <a:t>2. </a:t>
            </a:r>
            <a:r>
              <a:rPr lang="en-CA" altLang="en-US" sz="1200" dirty="0"/>
              <a:t>Lipton A, Smith MR, Ellis GK, et al Treatment-induced</a:t>
            </a:r>
            <a:r>
              <a:rPr lang="en-CA" altLang="en-US" sz="1200" baseline="0" dirty="0"/>
              <a:t> bone loss and fractures in cancer patients undergoing hormone ablation therapy: efficacy and safety of </a:t>
            </a:r>
            <a:r>
              <a:rPr lang="en-CA" altLang="en-US" sz="1200" baseline="0" dirty="0" err="1"/>
              <a:t>denosumab</a:t>
            </a:r>
            <a:r>
              <a:rPr lang="en-CA" altLang="en-US" sz="1200" baseline="0" dirty="0"/>
              <a:t>. </a:t>
            </a:r>
            <a:r>
              <a:rPr lang="en-CA" altLang="en-US" sz="1200" i="1" dirty="0" err="1"/>
              <a:t>Clin</a:t>
            </a:r>
            <a:r>
              <a:rPr lang="en-CA" altLang="en-US" sz="1200" i="1" dirty="0"/>
              <a:t> Med Insights </a:t>
            </a:r>
            <a:r>
              <a:rPr lang="en-CA" altLang="en-US" sz="1200" i="1" dirty="0" err="1"/>
              <a:t>Oncol</a:t>
            </a:r>
            <a:r>
              <a:rPr lang="en-CA" altLang="en-US" sz="1200" dirty="0"/>
              <a:t>. 2012;6:287-303 </a:t>
            </a:r>
            <a:endParaRPr lang="pt-BR" altLang="en-US" sz="1200" dirty="0"/>
          </a:p>
          <a:p>
            <a:pPr>
              <a:defRPr/>
            </a:pPr>
            <a:r>
              <a:rPr lang="pt-BR" altLang="en-US" sz="1200" dirty="0"/>
              <a:t>3. Diamond TH, </a:t>
            </a:r>
            <a:r>
              <a:rPr lang="pt-BR" altLang="en-US" sz="1200" dirty="0" err="1"/>
              <a:t>Higano</a:t>
            </a:r>
            <a:r>
              <a:rPr lang="pt-BR" altLang="en-US" sz="1200" baseline="0" dirty="0"/>
              <a:t> CS, Smith MR, et al. </a:t>
            </a:r>
            <a:r>
              <a:rPr lang="pt-BR" altLang="en-US" sz="1200" baseline="0" dirty="0" err="1"/>
              <a:t>Osteoporosis</a:t>
            </a:r>
            <a:r>
              <a:rPr lang="pt-BR" altLang="en-US" sz="1200" baseline="0" dirty="0"/>
              <a:t> in </a:t>
            </a:r>
            <a:r>
              <a:rPr lang="pt-BR" altLang="en-US" sz="1200" baseline="0" dirty="0" err="1"/>
              <a:t>men</a:t>
            </a:r>
            <a:r>
              <a:rPr lang="pt-BR" altLang="en-US" sz="1200" baseline="0" dirty="0"/>
              <a:t> </a:t>
            </a:r>
            <a:r>
              <a:rPr lang="pt-BR" altLang="en-US" sz="1200" baseline="0" dirty="0" err="1"/>
              <a:t>with</a:t>
            </a:r>
            <a:r>
              <a:rPr lang="pt-BR" altLang="en-US" sz="1200" baseline="0" dirty="0"/>
              <a:t> </a:t>
            </a:r>
            <a:r>
              <a:rPr lang="pt-BR" altLang="en-US" sz="1200" baseline="0" dirty="0" err="1"/>
              <a:t>prostate</a:t>
            </a:r>
            <a:r>
              <a:rPr lang="pt-BR" altLang="en-US" sz="1200" baseline="0" dirty="0"/>
              <a:t> carcinoma </a:t>
            </a:r>
            <a:r>
              <a:rPr lang="pt-BR" altLang="en-US" sz="1200" baseline="0" dirty="0" err="1"/>
              <a:t>receiving</a:t>
            </a:r>
            <a:r>
              <a:rPr lang="pt-BR" altLang="en-US" sz="1200" baseline="0" dirty="0"/>
              <a:t> </a:t>
            </a:r>
            <a:r>
              <a:rPr lang="pt-BR" altLang="en-US" sz="1200" baseline="0" dirty="0" err="1"/>
              <a:t>androgen-deprivation</a:t>
            </a:r>
            <a:r>
              <a:rPr lang="pt-BR" altLang="en-US" sz="1200" baseline="0" dirty="0"/>
              <a:t> </a:t>
            </a:r>
            <a:r>
              <a:rPr lang="pt-BR" altLang="en-US" sz="1200" baseline="0" dirty="0" err="1"/>
              <a:t>therapy</a:t>
            </a:r>
            <a:r>
              <a:rPr lang="pt-BR" altLang="en-US" sz="1200" baseline="0" dirty="0"/>
              <a:t>: </a:t>
            </a:r>
            <a:r>
              <a:rPr lang="pt-BR" altLang="en-US" sz="1200" baseline="0" dirty="0" err="1"/>
              <a:t>recommendations</a:t>
            </a:r>
            <a:r>
              <a:rPr lang="pt-BR" altLang="en-US" sz="1200" baseline="0" dirty="0"/>
              <a:t> for </a:t>
            </a:r>
            <a:r>
              <a:rPr lang="pt-BR" altLang="en-US" sz="1200" baseline="0" dirty="0" err="1"/>
              <a:t>diagnosis</a:t>
            </a:r>
            <a:r>
              <a:rPr lang="pt-BR" altLang="en-US" sz="1200" baseline="0" dirty="0"/>
              <a:t> </a:t>
            </a:r>
            <a:r>
              <a:rPr lang="pt-BR" altLang="en-US" sz="1200" baseline="0" dirty="0" err="1"/>
              <a:t>and</a:t>
            </a:r>
            <a:r>
              <a:rPr lang="pt-BR" altLang="en-US" sz="1200" baseline="0" dirty="0"/>
              <a:t> </a:t>
            </a:r>
            <a:r>
              <a:rPr lang="pt-BR" altLang="en-US" sz="1200" baseline="0" dirty="0" err="1"/>
              <a:t>therapies</a:t>
            </a:r>
            <a:r>
              <a:rPr lang="pt-BR" altLang="en-US" sz="1200" baseline="0" dirty="0"/>
              <a:t>. </a:t>
            </a:r>
            <a:r>
              <a:rPr lang="pt-BR" altLang="en-US" sz="1200" i="1" baseline="0" dirty="0" err="1"/>
              <a:t>Cancer</a:t>
            </a:r>
            <a:r>
              <a:rPr lang="pt-BR" altLang="en-US" sz="1200" baseline="0" dirty="0"/>
              <a:t>.  2004;100:892-899.</a:t>
            </a:r>
            <a:endParaRPr lang="pt-BR" altLang="en-US" sz="1200" dirty="0"/>
          </a:p>
          <a:p>
            <a:pPr>
              <a:defRPr/>
            </a:pPr>
            <a:r>
              <a:rPr lang="pt-BR" altLang="en-US" sz="1200" dirty="0"/>
              <a:t>4. </a:t>
            </a:r>
            <a:r>
              <a:rPr lang="pt-BR" altLang="en-US" sz="1200" dirty="0" err="1"/>
              <a:t>Shahinian</a:t>
            </a:r>
            <a:r>
              <a:rPr lang="pt-BR" altLang="en-US" sz="1200" dirty="0"/>
              <a:t> VB, et al </a:t>
            </a:r>
            <a:r>
              <a:rPr lang="en-CA" altLang="en-US" sz="1200" dirty="0"/>
              <a:t>Risk of fracture after androgen deprivation for prostate cancer. </a:t>
            </a:r>
            <a:r>
              <a:rPr lang="pt-BR" altLang="en-US" sz="1200" i="1" dirty="0"/>
              <a:t>N </a:t>
            </a:r>
            <a:r>
              <a:rPr lang="pt-BR" altLang="en-US" sz="1200" i="1" dirty="0" err="1"/>
              <a:t>Engl</a:t>
            </a:r>
            <a:r>
              <a:rPr lang="pt-BR" altLang="en-US" sz="1200" i="1" dirty="0"/>
              <a:t> J Med</a:t>
            </a:r>
            <a:r>
              <a:rPr lang="pt-BR" altLang="en-US" sz="1200" dirty="0"/>
              <a:t>. 2005; 352:3154-164. </a:t>
            </a:r>
          </a:p>
        </p:txBody>
      </p:sp>
      <p:sp>
        <p:nvSpPr>
          <p:cNvPr id="9523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27DA1ED8-F331-4233-9691-4C7218B51A39}" type="slidenum">
              <a:rPr lang="en-US" altLang="en-US" smtClean="0">
                <a:solidFill>
                  <a:prstClr val="black"/>
                </a:solidFill>
              </a:rPr>
              <a:pPr algn="r" eaLnBrk="1" hangingPunct="1">
                <a:spcBef>
                  <a:spcPct val="0"/>
                </a:spcBef>
              </a:pPr>
              <a:t>48</a:t>
            </a:fld>
            <a:endParaRPr lang="en-US" altLang="en-US">
              <a:solidFill>
                <a:prstClr val="black"/>
              </a:solidFill>
            </a:endParaRPr>
          </a:p>
        </p:txBody>
      </p:sp>
    </p:spTree>
    <p:extLst>
      <p:ext uri="{BB962C8B-B14F-4D97-AF65-F5344CB8AC3E}">
        <p14:creationId xmlns:p14="http://schemas.microsoft.com/office/powerpoint/2010/main" val="18757597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endParaRPr lang="en-CA" sz="1200" u="none" strike="noStrike" kern="1200" dirty="0">
              <a:solidFill>
                <a:schemeClr val="tx1"/>
              </a:solidFill>
              <a:effectLst/>
              <a:ea typeface="+mn-ea"/>
              <a:cs typeface="+mn-cs"/>
            </a:endParaRPr>
          </a:p>
          <a:p>
            <a:pPr rtl="0" eaLnBrk="1" fontAlgn="t" latinLnBrk="0" hangingPunct="1"/>
            <a:r>
              <a:rPr lang="en-CA" sz="1200" u="none" strike="noStrike" kern="1200" dirty="0">
                <a:solidFill>
                  <a:schemeClr val="tx1"/>
                </a:solidFill>
                <a:effectLst/>
                <a:ea typeface="+mn-ea"/>
                <a:cs typeface="+mn-cs"/>
              </a:rPr>
              <a:t>Relative</a:t>
            </a:r>
            <a:r>
              <a:rPr lang="en-CA" sz="1200" u="none" strike="noStrike" kern="1200" baseline="0" dirty="0">
                <a:solidFill>
                  <a:schemeClr val="tx1"/>
                </a:solidFill>
                <a:effectLst/>
                <a:ea typeface="+mn-ea"/>
                <a:cs typeface="+mn-cs"/>
              </a:rPr>
              <a:t> risk (95% CI) (n=12,120)</a:t>
            </a:r>
            <a:r>
              <a:rPr lang="en-CA" sz="1200" u="none" strike="noStrike" kern="1200" baseline="30000" dirty="0">
                <a:solidFill>
                  <a:schemeClr val="tx1"/>
                </a:solidFill>
                <a:effectLst/>
                <a:ea typeface="+mn-ea"/>
                <a:cs typeface="+mn-cs"/>
              </a:rPr>
              <a:t>1</a:t>
            </a:r>
            <a:endParaRPr lang="en-CA" sz="1200" u="none" strike="noStrike" kern="1200" dirty="0">
              <a:solidFill>
                <a:schemeClr val="tx1"/>
              </a:solidFill>
              <a:effectLst/>
              <a:ea typeface="+mn-ea"/>
              <a:cs typeface="+mn-cs"/>
            </a:endParaRPr>
          </a:p>
          <a:p>
            <a:pPr rtl="0" eaLnBrk="1" fontAlgn="t" latinLnBrk="0" hangingPunct="1"/>
            <a:r>
              <a:rPr lang="en-CA" sz="1200" u="none" strike="noStrike" kern="1200" dirty="0">
                <a:solidFill>
                  <a:schemeClr val="tx1"/>
                </a:solidFill>
                <a:effectLst/>
                <a:ea typeface="+mn-ea"/>
                <a:cs typeface="+mn-cs"/>
              </a:rPr>
              <a:t>Relative risk (95% CI) (n=11,661)</a:t>
            </a:r>
            <a:r>
              <a:rPr lang="en-CA" sz="1200" u="none" strike="noStrike" kern="1200" baseline="30000" dirty="0">
                <a:solidFill>
                  <a:schemeClr val="tx1"/>
                </a:solidFill>
                <a:effectLst/>
                <a:ea typeface="+mn-ea"/>
                <a:cs typeface="+mn-cs"/>
              </a:rPr>
              <a:t>2</a:t>
            </a:r>
            <a:endParaRPr lang="en-CA" sz="1200" u="none" strike="noStrike" kern="1200" dirty="0">
              <a:solidFill>
                <a:schemeClr val="tx1"/>
              </a:solidFill>
              <a:effectLst/>
              <a:ea typeface="+mn-ea"/>
              <a:cs typeface="+mn-cs"/>
            </a:endParaRPr>
          </a:p>
          <a:p>
            <a:pPr rtl="0" eaLnBrk="1" fontAlgn="t" latinLnBrk="0" hangingPunct="1"/>
            <a:r>
              <a:rPr lang="en-CA" sz="1200" u="none" strike="noStrike" kern="1200" dirty="0">
                <a:solidFill>
                  <a:schemeClr val="tx1"/>
                </a:solidFill>
                <a:effectLst/>
                <a:ea typeface="+mn-ea"/>
                <a:cs typeface="+mn-cs"/>
              </a:rPr>
              <a:t>Any fracture</a:t>
            </a:r>
          </a:p>
          <a:p>
            <a:pPr rtl="0" eaLnBrk="1" fontAlgn="t" latinLnBrk="0" hangingPunct="1"/>
            <a:r>
              <a:rPr lang="en-CA" sz="1200" u="none" strike="noStrike" kern="1200" dirty="0">
                <a:solidFill>
                  <a:schemeClr val="tx1"/>
                </a:solidFill>
                <a:effectLst/>
                <a:ea typeface="+mn-ea"/>
                <a:cs typeface="+mn-cs"/>
              </a:rPr>
              <a:t>1.21</a:t>
            </a:r>
            <a:r>
              <a:rPr lang="en-CA" sz="1200" u="none" strike="noStrike" kern="1200" baseline="0" dirty="0">
                <a:solidFill>
                  <a:schemeClr val="tx1"/>
                </a:solidFill>
                <a:effectLst/>
                <a:ea typeface="+mn-ea"/>
                <a:cs typeface="+mn-cs"/>
              </a:rPr>
              <a:t> (1.09, 1.34)</a:t>
            </a:r>
            <a:endParaRPr lang="en-CA" sz="1200" u="none" strike="noStrike" kern="1200" dirty="0">
              <a:solidFill>
                <a:schemeClr val="tx1"/>
              </a:solidFill>
              <a:effectLst/>
              <a:ea typeface="+mn-ea"/>
              <a:cs typeface="+mn-cs"/>
            </a:endParaRPr>
          </a:p>
          <a:p>
            <a:pPr rtl="0" eaLnBrk="1" fontAlgn="t" latinLnBrk="0" hangingPunct="1"/>
            <a:r>
              <a:rPr lang="en-CA" sz="1200" u="none" strike="noStrike" kern="1200" dirty="0">
                <a:solidFill>
                  <a:schemeClr val="tx1"/>
                </a:solidFill>
                <a:effectLst/>
                <a:ea typeface="+mn-ea"/>
                <a:cs typeface="+mn-cs"/>
              </a:rPr>
              <a:t>1.21 (1.14,</a:t>
            </a:r>
            <a:r>
              <a:rPr lang="en-CA" sz="1200" u="none" strike="noStrike" kern="1200" baseline="0" dirty="0">
                <a:solidFill>
                  <a:schemeClr val="tx1"/>
                </a:solidFill>
                <a:effectLst/>
                <a:ea typeface="+mn-ea"/>
                <a:cs typeface="+mn-cs"/>
              </a:rPr>
              <a:t> </a:t>
            </a:r>
            <a:r>
              <a:rPr lang="en-CA" sz="1200" u="none" strike="noStrike" kern="1200" dirty="0">
                <a:solidFill>
                  <a:schemeClr val="tx1"/>
                </a:solidFill>
                <a:effectLst/>
                <a:ea typeface="+mn-ea"/>
                <a:cs typeface="+mn-cs"/>
              </a:rPr>
              <a:t>1.29)</a:t>
            </a:r>
          </a:p>
          <a:p>
            <a:pPr rtl="0" eaLnBrk="1" fontAlgn="t" latinLnBrk="0" hangingPunct="1"/>
            <a:r>
              <a:rPr lang="en-CA" sz="1200" u="none" strike="noStrike" kern="1200" dirty="0">
                <a:solidFill>
                  <a:schemeClr val="tx1"/>
                </a:solidFill>
                <a:effectLst/>
                <a:ea typeface="+mn-ea"/>
                <a:cs typeface="+mn-cs"/>
              </a:rPr>
              <a:t>Vertebral</a:t>
            </a:r>
          </a:p>
          <a:p>
            <a:pPr rtl="0" eaLnBrk="1" fontAlgn="t" latinLnBrk="0" hangingPunct="1"/>
            <a:r>
              <a:rPr lang="en-CA" sz="1200" u="none" strike="noStrike" kern="1200" dirty="0">
                <a:solidFill>
                  <a:schemeClr val="tx1"/>
                </a:solidFill>
                <a:effectLst/>
                <a:ea typeface="+mn-ea"/>
                <a:cs typeface="+mn-cs"/>
              </a:rPr>
              <a:t>1.18 (0.94,1.48)</a:t>
            </a:r>
          </a:p>
          <a:p>
            <a:pPr rtl="0" eaLnBrk="1" fontAlgn="t" latinLnBrk="0" hangingPunct="1"/>
            <a:r>
              <a:rPr lang="en-CA" sz="1200" u="none" strike="noStrike" kern="1200" dirty="0">
                <a:solidFill>
                  <a:schemeClr val="tx1"/>
                </a:solidFill>
                <a:effectLst/>
                <a:ea typeface="+mn-ea"/>
                <a:cs typeface="+mn-cs"/>
              </a:rPr>
              <a:t>1.45 (1.19,</a:t>
            </a:r>
            <a:r>
              <a:rPr lang="en-CA" sz="1200" u="none" strike="noStrike" kern="1200" baseline="0" dirty="0">
                <a:solidFill>
                  <a:schemeClr val="tx1"/>
                </a:solidFill>
                <a:effectLst/>
                <a:ea typeface="+mn-ea"/>
                <a:cs typeface="+mn-cs"/>
              </a:rPr>
              <a:t> </a:t>
            </a:r>
            <a:r>
              <a:rPr lang="en-CA" sz="1200" u="none" strike="noStrike" kern="1200" dirty="0">
                <a:solidFill>
                  <a:schemeClr val="tx1"/>
                </a:solidFill>
                <a:effectLst/>
                <a:ea typeface="+mn-ea"/>
                <a:cs typeface="+mn-cs"/>
              </a:rPr>
              <a:t>1.75)</a:t>
            </a:r>
            <a:r>
              <a:rPr lang="en-CA" sz="1200" u="none" strike="noStrike" kern="1200" baseline="0" dirty="0">
                <a:solidFill>
                  <a:schemeClr val="tx1"/>
                </a:solidFill>
                <a:effectLst/>
                <a:ea typeface="+mn-ea"/>
                <a:cs typeface="+mn-cs"/>
              </a:rPr>
              <a:t> </a:t>
            </a:r>
          </a:p>
          <a:p>
            <a:pPr rtl="0" eaLnBrk="1" fontAlgn="t" latinLnBrk="0" hangingPunct="1"/>
            <a:r>
              <a:rPr lang="en-CA" sz="1200" u="none" strike="noStrike" kern="1200" dirty="0">
                <a:solidFill>
                  <a:schemeClr val="tx1"/>
                </a:solidFill>
                <a:effectLst/>
                <a:ea typeface="+mn-ea"/>
                <a:cs typeface="+mn-cs"/>
              </a:rPr>
              <a:t>Hip/femur</a:t>
            </a:r>
            <a:r>
              <a:rPr lang="en-CA" sz="1200" u="none" strike="noStrike" kern="1200" baseline="0" dirty="0">
                <a:solidFill>
                  <a:schemeClr val="tx1"/>
                </a:solidFill>
                <a:effectLst/>
                <a:ea typeface="+mn-ea"/>
                <a:cs typeface="+mn-cs"/>
              </a:rPr>
              <a:t> </a:t>
            </a:r>
          </a:p>
          <a:p>
            <a:pPr rtl="0" eaLnBrk="1" fontAlgn="t" latinLnBrk="0" hangingPunct="1"/>
            <a:r>
              <a:rPr lang="en-CA" sz="1200" u="none" strike="noStrike" kern="1200" dirty="0">
                <a:solidFill>
                  <a:schemeClr val="tx1"/>
                </a:solidFill>
                <a:effectLst/>
                <a:ea typeface="+mn-ea"/>
                <a:cs typeface="+mn-cs"/>
              </a:rPr>
              <a:t>1.76 (1.33, 2.33)</a:t>
            </a:r>
            <a:r>
              <a:rPr lang="en-CA" sz="1200" u="none" strike="noStrike" kern="1200" baseline="0" dirty="0">
                <a:solidFill>
                  <a:schemeClr val="tx1"/>
                </a:solidFill>
                <a:effectLst/>
                <a:ea typeface="+mn-ea"/>
                <a:cs typeface="+mn-cs"/>
              </a:rPr>
              <a:t> </a:t>
            </a:r>
          </a:p>
          <a:p>
            <a:pPr rtl="0" eaLnBrk="1" fontAlgn="t" latinLnBrk="0" hangingPunct="1"/>
            <a:r>
              <a:rPr lang="en-CA" sz="1200" u="none" strike="noStrike" kern="1200" dirty="0">
                <a:solidFill>
                  <a:schemeClr val="tx1"/>
                </a:solidFill>
                <a:effectLst/>
                <a:ea typeface="+mn-ea"/>
                <a:cs typeface="+mn-cs"/>
              </a:rPr>
              <a:t>1.30 (1.10,</a:t>
            </a:r>
            <a:r>
              <a:rPr lang="en-CA" sz="1200" u="none" strike="noStrike" kern="1200" baseline="0" dirty="0">
                <a:solidFill>
                  <a:schemeClr val="tx1"/>
                </a:solidFill>
                <a:effectLst/>
                <a:ea typeface="+mn-ea"/>
                <a:cs typeface="+mn-cs"/>
              </a:rPr>
              <a:t> </a:t>
            </a:r>
            <a:r>
              <a:rPr lang="en-CA" sz="1200" u="none" strike="noStrike" kern="1200" dirty="0">
                <a:solidFill>
                  <a:schemeClr val="tx1"/>
                </a:solidFill>
                <a:effectLst/>
                <a:ea typeface="+mn-ea"/>
                <a:cs typeface="+mn-cs"/>
              </a:rPr>
              <a:t>1.53)</a:t>
            </a:r>
          </a:p>
          <a:p>
            <a:pPr>
              <a:defRPr/>
            </a:pPr>
            <a:endParaRPr lang="en-CA" altLang="en-US" sz="1200" dirty="0"/>
          </a:p>
          <a:p>
            <a:pPr>
              <a:defRPr/>
            </a:pPr>
            <a:r>
              <a:rPr lang="en-CA" altLang="en-US" sz="1200" b="1" u="sng" dirty="0"/>
              <a:t>References</a:t>
            </a:r>
          </a:p>
          <a:p>
            <a:pPr>
              <a:defRPr/>
            </a:pPr>
            <a:r>
              <a:rPr lang="en-CA" altLang="en-US" sz="1200" dirty="0"/>
              <a:t>1. Smith MR, et al. Risk of clinical fractures after gonadotropin-releasing hormone agonist therapy for prostate cancer. </a:t>
            </a:r>
            <a:r>
              <a:rPr lang="en-CA" altLang="en-US" sz="1200" i="1" dirty="0"/>
              <a:t>J Urol</a:t>
            </a:r>
            <a:r>
              <a:rPr lang="en-CA" altLang="en-US" sz="1200" dirty="0"/>
              <a:t>. 2006;175:136-139. </a:t>
            </a:r>
          </a:p>
          <a:p>
            <a:pPr>
              <a:defRPr/>
            </a:pPr>
            <a:r>
              <a:rPr lang="pt-BR" altLang="en-US" sz="1200" dirty="0"/>
              <a:t>2. Smith MR, et al </a:t>
            </a:r>
            <a:r>
              <a:rPr lang="en-CA" altLang="en-US" sz="1200" dirty="0"/>
              <a:t>Gonadotropin-Releasing Hormone Agonists and Fracture Risk: A Claims-Based Cohort Study of Men With </a:t>
            </a:r>
            <a:r>
              <a:rPr lang="en-CA" altLang="en-US" sz="1200" dirty="0" err="1"/>
              <a:t>Nonmetastatic</a:t>
            </a:r>
            <a:r>
              <a:rPr lang="en-CA" altLang="en-US" sz="1200" dirty="0"/>
              <a:t> Prostate Cancer. </a:t>
            </a:r>
            <a:r>
              <a:rPr lang="pt-BR" altLang="en-US" sz="1200" i="1" dirty="0"/>
              <a:t>J </a:t>
            </a:r>
            <a:r>
              <a:rPr lang="pt-BR" altLang="en-US" sz="1200" i="1" dirty="0" err="1"/>
              <a:t>Clin</a:t>
            </a:r>
            <a:r>
              <a:rPr lang="pt-BR" altLang="en-US" sz="1200" i="1" dirty="0"/>
              <a:t> </a:t>
            </a:r>
            <a:r>
              <a:rPr lang="pt-BR" altLang="en-US" sz="1200" i="1" dirty="0" err="1"/>
              <a:t>Oncol</a:t>
            </a:r>
            <a:r>
              <a:rPr lang="pt-BR" altLang="en-US" sz="1200" dirty="0"/>
              <a:t>. 2005;23:7897-7903.</a:t>
            </a:r>
            <a:endParaRPr lang="en-US" altLang="en-US" sz="1200"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EB8A-0FCD-4DFE-B344-BFD5405639CF}"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0997029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1"/>
          <p:cNvSpPr>
            <a:spLocks noGrp="1" noRot="1" noChangeAspect="1" noChangeArrowheads="1" noTextEdit="1"/>
          </p:cNvSpPr>
          <p:nvPr>
            <p:ph type="sldImg"/>
          </p:nvPr>
        </p:nvSpPr>
        <p:spPr>
          <a:ln/>
        </p:spPr>
      </p:sp>
      <p:sp>
        <p:nvSpPr>
          <p:cNvPr id="25603" name="Text Box 2"/>
          <p:cNvSpPr txBox="1">
            <a:spLocks noGrp="1" noChangeArrowheads="1"/>
          </p:cNvSpPr>
          <p:nvPr>
            <p:ph type="body" idx="1"/>
          </p:nvPr>
        </p:nvSpPr>
        <p:spPr>
          <a:xfrm>
            <a:off x="1185863" y="4787900"/>
            <a:ext cx="5407025" cy="116724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a:lnSpc>
                <a:spcPct val="97000"/>
              </a:lnSpc>
              <a:spcBef>
                <a:spcPct val="0"/>
              </a:spcBef>
              <a:buSzPct val="45000"/>
              <a:buFont typeface="StarSymbol" charset="0"/>
              <a:buNone/>
              <a:tabLst>
                <a:tab pos="723900" algn="l"/>
                <a:tab pos="1447800" algn="l"/>
                <a:tab pos="2171700" algn="l"/>
                <a:tab pos="2895600" algn="l"/>
                <a:tab pos="3619500" algn="l"/>
                <a:tab pos="4343400" algn="l"/>
                <a:tab pos="5067300" algn="l"/>
              </a:tabLst>
            </a:pPr>
            <a:r>
              <a:rPr lang="en-GB" altLang="en-US" dirty="0">
                <a:latin typeface="Arial" panose="020B0604020202020204" pitchFamily="34" charset="0"/>
                <a:cs typeface="Arial" charset="0"/>
              </a:rPr>
              <a:t>Cumulative Incidence of New Vertebral Fracture at 12, 24, and 36 Months, According to Study Group.</a:t>
            </a:r>
          </a:p>
          <a:p>
            <a:pPr eaLnBrk="1">
              <a:lnSpc>
                <a:spcPct val="97000"/>
              </a:lnSpc>
              <a:spcBef>
                <a:spcPct val="0"/>
              </a:spcBef>
              <a:buSzPct val="45000"/>
              <a:buFont typeface="StarSymbol" charset="0"/>
              <a:buNone/>
              <a:tabLst>
                <a:tab pos="723900" algn="l"/>
                <a:tab pos="1447800" algn="l"/>
                <a:tab pos="2171700" algn="l"/>
                <a:tab pos="2895600" algn="l"/>
                <a:tab pos="3619500" algn="l"/>
                <a:tab pos="4343400" algn="l"/>
                <a:tab pos="5067300" algn="l"/>
              </a:tabLst>
            </a:pPr>
            <a:endParaRPr lang="en-GB" altLang="en-US" dirty="0">
              <a:latin typeface="Arial" panose="020B0604020202020204" pitchFamily="34" charset="0"/>
              <a:cs typeface="Arial" charset="0"/>
            </a:endParaRPr>
          </a:p>
          <a:p>
            <a:pPr eaLnBrk="1">
              <a:lnSpc>
                <a:spcPct val="97000"/>
              </a:lnSpc>
              <a:spcBef>
                <a:spcPct val="0"/>
              </a:spcBef>
              <a:buSzPct val="45000"/>
              <a:buFont typeface="StarSymbol" charset="0"/>
              <a:buNone/>
              <a:tabLst>
                <a:tab pos="723900" algn="l"/>
                <a:tab pos="1447800" algn="l"/>
                <a:tab pos="2171700" algn="l"/>
                <a:tab pos="2895600" algn="l"/>
                <a:tab pos="3619500" algn="l"/>
                <a:tab pos="4343400" algn="l"/>
                <a:tab pos="5067300" algn="l"/>
              </a:tabLst>
            </a:pPr>
            <a:r>
              <a:rPr lang="en-GB" altLang="en-US" dirty="0">
                <a:latin typeface="Arial" panose="020B0604020202020204" pitchFamily="34" charset="0"/>
                <a:cs typeface="Arial" charset="0"/>
              </a:rPr>
              <a:t>The relative risk for vertebral fracture among 679 patients in the </a:t>
            </a:r>
            <a:r>
              <a:rPr lang="en-GB" altLang="en-US" dirty="0" err="1">
                <a:latin typeface="Arial" panose="020B0604020202020204" pitchFamily="34" charset="0"/>
                <a:cs typeface="Arial" charset="0"/>
              </a:rPr>
              <a:t>denosumab</a:t>
            </a:r>
            <a:r>
              <a:rPr lang="en-GB" altLang="en-US" dirty="0">
                <a:latin typeface="Arial" panose="020B0604020202020204" pitchFamily="34" charset="0"/>
                <a:cs typeface="Arial" charset="0"/>
              </a:rPr>
              <a:t> group as compared with 673 patients in the placebo group was 0.15 at 12 months, 0.31 at 24 months, and 0.38 at 36 months.</a:t>
            </a:r>
          </a:p>
        </p:txBody>
      </p:sp>
    </p:spTree>
    <p:extLst>
      <p:ext uri="{BB962C8B-B14F-4D97-AF65-F5344CB8AC3E}">
        <p14:creationId xmlns:p14="http://schemas.microsoft.com/office/powerpoint/2010/main" val="176151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464790" rtl="0" eaLnBrk="1" fontAlgn="auto" latinLnBrk="0" hangingPunct="1">
              <a:lnSpc>
                <a:spcPct val="100000"/>
              </a:lnSpc>
              <a:spcBef>
                <a:spcPts val="0"/>
              </a:spcBef>
              <a:spcAft>
                <a:spcPts val="0"/>
              </a:spcAft>
              <a:buClrTx/>
              <a:buSzTx/>
              <a:buFontTx/>
              <a:buNone/>
              <a:tabLst/>
              <a:defRPr/>
            </a:pPr>
            <a:fld id="{D7F7C0FA-DF9C-5348-ACDE-85BE305CE9D4}" type="slidenum">
              <a:rPr kumimoji="0" lang="fr-CA"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464790" rtl="0" eaLnBrk="1" fontAlgn="auto" latinLnBrk="0" hangingPunct="1">
                <a:lnSpc>
                  <a:spcPct val="100000"/>
                </a:lnSpc>
                <a:spcBef>
                  <a:spcPts val="0"/>
                </a:spcBef>
                <a:spcAft>
                  <a:spcPts val="0"/>
                </a:spcAft>
                <a:buClrTx/>
                <a:buSzTx/>
                <a:buFontTx/>
                <a:buNone/>
                <a:tabLst/>
                <a:defRPr/>
              </a:pPr>
              <a:t>5</a:t>
            </a:fld>
            <a:endParaRPr kumimoji="0" lang="fr-CA"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6965848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l" defTabSz="914400" rtl="0" eaLnBrk="1" fontAlgn="auto" latinLnBrk="0" hangingPunct="1">
              <a:lnSpc>
                <a:spcPct val="100000"/>
              </a:lnSpc>
              <a:spcBef>
                <a:spcPts val="0"/>
              </a:spcBef>
              <a:spcAft>
                <a:spcPts val="0"/>
              </a:spcAft>
              <a:buClrTx/>
              <a:buSzTx/>
              <a:tabLst/>
              <a:defRPr/>
            </a:pPr>
            <a:r>
              <a:rPr lang="en-US" sz="1200" dirty="0"/>
              <a:t>Watts NB, et al. Osteoporosis</a:t>
            </a:r>
            <a:r>
              <a:rPr lang="en-US" sz="1200" baseline="0" dirty="0"/>
              <a:t> in Men: An Endocrine Society Clinical Practice Guideline. </a:t>
            </a:r>
            <a:r>
              <a:rPr lang="en-US" sz="1200" i="1" dirty="0"/>
              <a:t>J </a:t>
            </a:r>
            <a:r>
              <a:rPr lang="en-US" sz="1200" i="1" dirty="0" err="1"/>
              <a:t>Clin</a:t>
            </a:r>
            <a:r>
              <a:rPr lang="en-US" sz="1200" i="1" dirty="0"/>
              <a:t> </a:t>
            </a:r>
            <a:r>
              <a:rPr lang="en-US" sz="1200" i="1" dirty="0" err="1"/>
              <a:t>Endocrinol</a:t>
            </a:r>
            <a:r>
              <a:rPr lang="en-US" sz="1200" i="1" dirty="0"/>
              <a:t> </a:t>
            </a:r>
            <a:r>
              <a:rPr lang="en-US" sz="1200" i="1" dirty="0" err="1"/>
              <a:t>Metab</a:t>
            </a:r>
            <a:r>
              <a:rPr lang="en-US" sz="1200" i="1" dirty="0"/>
              <a:t> </a:t>
            </a:r>
            <a:r>
              <a:rPr lang="en-US" sz="1200" dirty="0"/>
              <a:t>2012;97(6):1802-1822.</a:t>
            </a:r>
            <a:endParaRPr lang="en-CA" sz="1200"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EB8A-0FCD-4DFE-B344-BFD5405639CF}"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698466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CA" b="1" dirty="0"/>
              <a:t>References:</a:t>
            </a:r>
          </a:p>
          <a:p>
            <a:pPr marL="223274" indent="-223274">
              <a:buFontTx/>
              <a:buAutoNum type="arabicPeriod"/>
              <a:defRPr/>
            </a:pPr>
            <a:r>
              <a:rPr lang="pt-BR" dirty="0"/>
              <a:t>Rinaldi RZ. </a:t>
            </a:r>
            <a:r>
              <a:rPr lang="en-CA" dirty="0" err="1"/>
              <a:t>Aromatase</a:t>
            </a:r>
            <a:r>
              <a:rPr lang="en-CA" dirty="0"/>
              <a:t> inhibitor adjuvant chemotherapy of breast cancer results in cancer therapy induced bone loss. </a:t>
            </a:r>
            <a:r>
              <a:rPr lang="pt-BR" i="1" dirty="0"/>
              <a:t>Curr Osteoporos Rep</a:t>
            </a:r>
            <a:r>
              <a:rPr lang="pt-BR" dirty="0"/>
              <a:t>. 2013;11:61–64</a:t>
            </a:r>
            <a:endParaRPr lang="en-US" b="1" dirty="0"/>
          </a:p>
          <a:p>
            <a:pPr marL="223274" indent="-223274">
              <a:buFontTx/>
              <a:buAutoNum type="arabicPeriod"/>
              <a:defRPr/>
            </a:pPr>
            <a:r>
              <a:rPr lang="en-US" dirty="0">
                <a:latin typeface="Arial" pitchFamily="34" charset="0"/>
              </a:rPr>
              <a:t>Michaud LB, </a:t>
            </a:r>
            <a:r>
              <a:rPr lang="en-US" dirty="0" err="1">
                <a:latin typeface="Arial" pitchFamily="34" charset="0"/>
              </a:rPr>
              <a:t>Goodin</a:t>
            </a:r>
            <a:r>
              <a:rPr lang="en-US" dirty="0">
                <a:latin typeface="Arial" pitchFamily="34" charset="0"/>
              </a:rPr>
              <a:t> S. Cancer-treatment-induced bone loss, part 1. </a:t>
            </a:r>
            <a:r>
              <a:rPr lang="en-US" i="1" dirty="0">
                <a:latin typeface="Arial" pitchFamily="34" charset="0"/>
              </a:rPr>
              <a:t>Am J Health </a:t>
            </a:r>
            <a:r>
              <a:rPr lang="en-US" i="1" dirty="0" err="1">
                <a:latin typeface="Arial" pitchFamily="34" charset="0"/>
              </a:rPr>
              <a:t>Syst</a:t>
            </a:r>
            <a:r>
              <a:rPr lang="en-US" i="1" dirty="0">
                <a:latin typeface="Arial" pitchFamily="34" charset="0"/>
              </a:rPr>
              <a:t> Pharm.</a:t>
            </a:r>
            <a:r>
              <a:rPr lang="en-US" dirty="0">
                <a:latin typeface="Arial" pitchFamily="34" charset="0"/>
              </a:rPr>
              <a:t> 2006;63:419-430.</a:t>
            </a:r>
          </a:p>
          <a:p>
            <a:pPr marL="223274" indent="-223274">
              <a:buFontTx/>
              <a:buAutoNum type="arabicPeriod"/>
              <a:defRPr/>
            </a:pPr>
            <a:r>
              <a:rPr lang="en-CA" dirty="0"/>
              <a:t>Gaillard and Stearns. </a:t>
            </a:r>
            <a:r>
              <a:rPr lang="en-CA" dirty="0" err="1"/>
              <a:t>Aromatase</a:t>
            </a:r>
            <a:r>
              <a:rPr lang="en-CA" dirty="0"/>
              <a:t> inhibitor-associated bone and musculoskeletal effects: new evidence defining etiology and strategies for management. </a:t>
            </a:r>
            <a:r>
              <a:rPr lang="en-CA" i="1" dirty="0"/>
              <a:t>Breast Cancer Research </a:t>
            </a:r>
            <a:r>
              <a:rPr lang="en-CA" dirty="0"/>
              <a:t>2011;13:205-216.</a:t>
            </a:r>
          </a:p>
          <a:p>
            <a:pPr marL="223274" indent="-223274">
              <a:buFontTx/>
              <a:buAutoNum type="arabicPeriod"/>
              <a:defRPr/>
            </a:pPr>
            <a:r>
              <a:rPr lang="en-US" dirty="0" err="1">
                <a:latin typeface="Arial Narrow" pitchFamily="34" charset="0"/>
              </a:rPr>
              <a:t>Brufsky</a:t>
            </a:r>
            <a:r>
              <a:rPr lang="en-US" dirty="0">
                <a:latin typeface="Arial Narrow" pitchFamily="34" charset="0"/>
              </a:rPr>
              <a:t> et al. </a:t>
            </a:r>
            <a:r>
              <a:rPr lang="en-CA" dirty="0"/>
              <a:t>Cancer treatment-induced bone loss: </a:t>
            </a:r>
            <a:r>
              <a:rPr lang="en-CA" dirty="0" err="1"/>
              <a:t>pathophysiology</a:t>
            </a:r>
            <a:r>
              <a:rPr lang="en-CA" dirty="0"/>
              <a:t> and clinical perspectives.</a:t>
            </a:r>
            <a:r>
              <a:rPr lang="en-US" i="1" dirty="0">
                <a:latin typeface="Arial Narrow" pitchFamily="34" charset="0"/>
              </a:rPr>
              <a:t>The Oncologist .</a:t>
            </a:r>
            <a:r>
              <a:rPr lang="en-US" dirty="0">
                <a:latin typeface="Arial Narrow" pitchFamily="34" charset="0"/>
              </a:rPr>
              <a:t>2008;13:187-195.</a:t>
            </a:r>
          </a:p>
          <a:p>
            <a:pPr marL="223274" indent="-223274">
              <a:buFontTx/>
              <a:buAutoNum type="arabicPeriod"/>
              <a:defRPr/>
            </a:pPr>
            <a:r>
              <a:rPr lang="pt-BR" altLang="en-US" sz="1200" dirty="0" err="1"/>
              <a:t>Shahinian</a:t>
            </a:r>
            <a:r>
              <a:rPr lang="pt-BR" altLang="en-US" sz="1200" dirty="0"/>
              <a:t> VB, et al </a:t>
            </a:r>
            <a:r>
              <a:rPr lang="pt-BR" altLang="en-US" sz="1200" dirty="0" err="1"/>
              <a:t>Risk</a:t>
            </a:r>
            <a:r>
              <a:rPr lang="pt-BR" altLang="en-US" sz="1200" dirty="0"/>
              <a:t> </a:t>
            </a:r>
            <a:r>
              <a:rPr lang="pt-BR" altLang="en-US" sz="1200" dirty="0" err="1"/>
              <a:t>of</a:t>
            </a:r>
            <a:r>
              <a:rPr lang="pt-BR" altLang="en-US" sz="1200" baseline="0" dirty="0"/>
              <a:t> </a:t>
            </a:r>
            <a:r>
              <a:rPr lang="pt-BR" altLang="en-US" sz="1200" baseline="0" dirty="0" err="1"/>
              <a:t>fracture</a:t>
            </a:r>
            <a:r>
              <a:rPr lang="pt-BR" altLang="en-US" sz="1200" baseline="0" dirty="0"/>
              <a:t> </a:t>
            </a:r>
            <a:r>
              <a:rPr lang="pt-BR" altLang="en-US" sz="1200" baseline="0" dirty="0" err="1"/>
              <a:t>after</a:t>
            </a:r>
            <a:r>
              <a:rPr lang="pt-BR" altLang="en-US" sz="1200" baseline="0" dirty="0"/>
              <a:t> </a:t>
            </a:r>
            <a:r>
              <a:rPr lang="pt-BR" altLang="en-US" sz="1200" baseline="0" dirty="0" err="1"/>
              <a:t>androgen</a:t>
            </a:r>
            <a:r>
              <a:rPr lang="pt-BR" altLang="en-US" sz="1200" baseline="0" dirty="0"/>
              <a:t> </a:t>
            </a:r>
            <a:r>
              <a:rPr lang="pt-BR" altLang="en-US" sz="1200" baseline="0" dirty="0" err="1"/>
              <a:t>deprivation</a:t>
            </a:r>
            <a:r>
              <a:rPr lang="pt-BR" altLang="en-US" sz="1200" baseline="0" dirty="0"/>
              <a:t> </a:t>
            </a:r>
            <a:r>
              <a:rPr lang="pt-BR" altLang="en-US" sz="1200" dirty="0"/>
              <a:t>N </a:t>
            </a:r>
            <a:r>
              <a:rPr lang="pt-BR" altLang="en-US" sz="1200" dirty="0" err="1"/>
              <a:t>Engl</a:t>
            </a:r>
            <a:r>
              <a:rPr lang="pt-BR" altLang="en-US" sz="1200" dirty="0"/>
              <a:t> J Med. 2005; 352:3154-164</a:t>
            </a:r>
            <a:endParaRPr lang="en-US" dirty="0"/>
          </a:p>
          <a:p>
            <a:pPr marL="223274" indent="-223274">
              <a:buFontTx/>
              <a:buAutoNum type="arabicPeriod"/>
              <a:defRPr/>
            </a:pPr>
            <a:endParaRPr lang="en-US" dirty="0"/>
          </a:p>
          <a:p>
            <a:pPr marL="223274" indent="-223274">
              <a:buFontTx/>
              <a:buAutoNum type="arabicPeriod"/>
              <a:defRPr/>
            </a:pPr>
            <a:endParaRPr lang="en-US" dirty="0">
              <a:latin typeface="Arial" pitchFamily="34" charset="0"/>
            </a:endParaRPr>
          </a:p>
          <a:p>
            <a:pPr>
              <a:defRPr/>
            </a:pPr>
            <a:endParaRPr lang="en-CA" dirty="0"/>
          </a:p>
        </p:txBody>
      </p:sp>
      <p:sp>
        <p:nvSpPr>
          <p:cNvPr id="10035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D43B1CD2-5F55-49E7-84E6-E5F5EF545547}" type="slidenum">
              <a:rPr lang="en-US" altLang="en-US" smtClean="0">
                <a:solidFill>
                  <a:prstClr val="black"/>
                </a:solidFill>
              </a:rPr>
              <a:pPr algn="r" eaLnBrk="1" hangingPunct="1">
                <a:spcBef>
                  <a:spcPct val="0"/>
                </a:spcBef>
              </a:pPr>
              <a:t>52</a:t>
            </a:fld>
            <a:endParaRPr lang="en-US" altLang="en-US">
              <a:solidFill>
                <a:prstClr val="black"/>
              </a:solidFill>
            </a:endParaRPr>
          </a:p>
        </p:txBody>
      </p:sp>
    </p:spTree>
    <p:extLst>
      <p:ext uri="{BB962C8B-B14F-4D97-AF65-F5344CB8AC3E}">
        <p14:creationId xmlns:p14="http://schemas.microsoft.com/office/powerpoint/2010/main" val="28909928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1146175" y="685800"/>
            <a:ext cx="4572000" cy="3429000"/>
          </a:xfrm>
          <a:ln/>
        </p:spPr>
      </p:sp>
      <p:sp>
        <p:nvSpPr>
          <p:cNvPr id="870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p>
        </p:txBody>
      </p:sp>
      <p:sp>
        <p:nvSpPr>
          <p:cNvPr id="870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marL="0" marR="0" lvl="0" indent="0" algn="r" defTabSz="889993" rtl="0" eaLnBrk="1" fontAlgn="auto" latinLnBrk="0" hangingPunct="1">
              <a:lnSpc>
                <a:spcPct val="100000"/>
              </a:lnSpc>
              <a:spcBef>
                <a:spcPct val="0"/>
              </a:spcBef>
              <a:spcAft>
                <a:spcPts val="0"/>
              </a:spcAft>
              <a:buClrTx/>
              <a:buSzTx/>
              <a:buFontTx/>
              <a:buNone/>
              <a:tabLst/>
              <a:defRPr/>
            </a:pPr>
            <a:fld id="{6024C8CE-6F00-43AA-9B9C-BAE9F7F4325C}" type="slidenum">
              <a:rPr kumimoji="0" lang="en-US" altLang="en-US" sz="1200" b="0" i="0" u="none" strike="noStrike" kern="1200" cap="none" spc="0" normalizeH="0" baseline="0" noProof="0" smtClean="0">
                <a:ln>
                  <a:noFill/>
                </a:ln>
                <a:solidFill>
                  <a:srgbClr val="EEECE1"/>
                </a:solidFill>
                <a:effectLst/>
                <a:uLnTx/>
                <a:uFillTx/>
                <a:latin typeface="Arial" charset="0"/>
                <a:ea typeface="+mn-ea"/>
                <a:cs typeface="+mn-cs"/>
              </a:rPr>
              <a:pPr marL="0" marR="0" lvl="0" indent="0" algn="r" defTabSz="889993" rtl="0" eaLnBrk="1" fontAlgn="auto" latinLnBrk="0" hangingPunct="1">
                <a:lnSpc>
                  <a:spcPct val="100000"/>
                </a:lnSpc>
                <a:spcBef>
                  <a:spcPct val="0"/>
                </a:spcBef>
                <a:spcAft>
                  <a:spcPts val="0"/>
                </a:spcAft>
                <a:buClrTx/>
                <a:buSzTx/>
                <a:buFontTx/>
                <a:buNone/>
                <a:tabLst/>
                <a:defRPr/>
              </a:pPr>
              <a:t>53</a:t>
            </a:fld>
            <a:endParaRPr kumimoji="0" lang="en-US" altLang="en-US" sz="1200" b="0" i="0" u="none" strike="noStrike" kern="1200" cap="none" spc="0" normalizeH="0" baseline="0" noProof="0">
              <a:ln>
                <a:noFill/>
              </a:ln>
              <a:solidFill>
                <a:srgbClr val="EEECE1"/>
              </a:solidFill>
              <a:effectLst/>
              <a:uLnTx/>
              <a:uFillTx/>
              <a:latin typeface="Arial" charset="0"/>
              <a:ea typeface="+mn-ea"/>
              <a:cs typeface="+mn-cs"/>
            </a:endParaRPr>
          </a:p>
        </p:txBody>
      </p:sp>
    </p:spTree>
    <p:extLst>
      <p:ext uri="{BB962C8B-B14F-4D97-AF65-F5344CB8AC3E}">
        <p14:creationId xmlns:p14="http://schemas.microsoft.com/office/powerpoint/2010/main" val="25971603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1146175" y="685800"/>
            <a:ext cx="4572000" cy="3429000"/>
          </a:xfrm>
          <a:ln/>
        </p:spPr>
      </p:sp>
      <p:sp>
        <p:nvSpPr>
          <p:cNvPr id="870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dirty="0"/>
              <a:t>ANSWER KEY: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sz="1200" dirty="0"/>
              <a:t>(C) High</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sz="1200" dirty="0"/>
              <a:t>(C) Restart PPI and change OP therapy to </a:t>
            </a:r>
            <a:r>
              <a:rPr lang="en-CA" sz="1200" dirty="0" err="1"/>
              <a:t>denosumab</a:t>
            </a:r>
            <a:endParaRPr lang="en-US" altLang="en-US" sz="12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CA" sz="1200" dirty="0">
              <a:solidFill>
                <a:srgbClr val="F4E443"/>
              </a:solidFill>
            </a:endParaRPr>
          </a:p>
          <a:p>
            <a:endParaRPr lang="en-US" altLang="en-US" dirty="0"/>
          </a:p>
        </p:txBody>
      </p:sp>
      <p:sp>
        <p:nvSpPr>
          <p:cNvPr id="870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marL="0" marR="0" lvl="0" indent="0" algn="r" defTabSz="889993" rtl="0" eaLnBrk="1" fontAlgn="auto" latinLnBrk="0" hangingPunct="1">
              <a:lnSpc>
                <a:spcPct val="100000"/>
              </a:lnSpc>
              <a:spcBef>
                <a:spcPct val="0"/>
              </a:spcBef>
              <a:spcAft>
                <a:spcPts val="0"/>
              </a:spcAft>
              <a:buClrTx/>
              <a:buSzTx/>
              <a:buFontTx/>
              <a:buNone/>
              <a:tabLst/>
              <a:defRPr/>
            </a:pPr>
            <a:fld id="{6024C8CE-6F00-43AA-9B9C-BAE9F7F4325C}" type="slidenum">
              <a:rPr kumimoji="0" lang="en-US" altLang="en-US" sz="1200" b="0" i="0" u="none" strike="noStrike" kern="1200" cap="none" spc="0" normalizeH="0" baseline="0" noProof="0" smtClean="0">
                <a:ln>
                  <a:noFill/>
                </a:ln>
                <a:solidFill>
                  <a:srgbClr val="EEECE1"/>
                </a:solidFill>
                <a:effectLst/>
                <a:uLnTx/>
                <a:uFillTx/>
                <a:latin typeface="Arial" charset="0"/>
                <a:ea typeface="+mn-ea"/>
                <a:cs typeface="+mn-cs"/>
              </a:rPr>
              <a:pPr marL="0" marR="0" lvl="0" indent="0" algn="r" defTabSz="889993" rtl="0" eaLnBrk="1" fontAlgn="auto" latinLnBrk="0" hangingPunct="1">
                <a:lnSpc>
                  <a:spcPct val="100000"/>
                </a:lnSpc>
                <a:spcBef>
                  <a:spcPct val="0"/>
                </a:spcBef>
                <a:spcAft>
                  <a:spcPts val="0"/>
                </a:spcAft>
                <a:buClrTx/>
                <a:buSzTx/>
                <a:buFontTx/>
                <a:buNone/>
                <a:tabLst/>
                <a:defRPr/>
              </a:pPr>
              <a:t>54</a:t>
            </a:fld>
            <a:endParaRPr kumimoji="0" lang="en-US" altLang="en-US" sz="1200" b="0" i="0" u="none" strike="noStrike" kern="1200" cap="none" spc="0" normalizeH="0" baseline="0" noProof="0">
              <a:ln>
                <a:noFill/>
              </a:ln>
              <a:solidFill>
                <a:srgbClr val="EEECE1"/>
              </a:solidFill>
              <a:effectLst/>
              <a:uLnTx/>
              <a:uFillTx/>
              <a:latin typeface="Arial" charset="0"/>
              <a:ea typeface="+mn-ea"/>
              <a:cs typeface="+mn-cs"/>
            </a:endParaRPr>
          </a:p>
        </p:txBody>
      </p:sp>
    </p:spTree>
    <p:extLst>
      <p:ext uri="{BB962C8B-B14F-4D97-AF65-F5344CB8AC3E}">
        <p14:creationId xmlns:p14="http://schemas.microsoft.com/office/powerpoint/2010/main" val="28675046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CA" b="1" dirty="0"/>
              <a:t>Key Points:</a:t>
            </a:r>
            <a:endParaRPr lang="en-CA" dirty="0"/>
          </a:p>
          <a:p>
            <a:pPr marL="167455" indent="-167455">
              <a:buFont typeface="Arial" panose="020B0604020202020204" pitchFamily="34" charset="0"/>
              <a:buChar char="•"/>
              <a:defRPr/>
            </a:pPr>
            <a:r>
              <a:rPr lang="en-CA" dirty="0"/>
              <a:t>Proton pump inhibitors (PPIs) have been widely used in treating acid-related conditions (GERD, Barrett’s esophagus, </a:t>
            </a:r>
            <a:r>
              <a:rPr lang="en-CA" dirty="0" err="1"/>
              <a:t>etc</a:t>
            </a:r>
            <a:r>
              <a:rPr lang="en-CA" dirty="0"/>
              <a:t>) since the late 1980s</a:t>
            </a:r>
          </a:p>
          <a:p>
            <a:pPr marL="167455" indent="-167455">
              <a:buFont typeface="Arial" panose="020B0604020202020204" pitchFamily="34" charset="0"/>
              <a:buChar char="•"/>
              <a:defRPr/>
            </a:pPr>
            <a:r>
              <a:rPr lang="en-CA" dirty="0"/>
              <a:t>PPIs are one of the most commonly prescribed classes of medication and have a high prevalence of chronic use that continues to escalate</a:t>
            </a:r>
            <a:endParaRPr lang="en-US" dirty="0"/>
          </a:p>
          <a:p>
            <a:pPr marL="167455" indent="-167455">
              <a:buFont typeface="Arial" panose="020B0604020202020204" pitchFamily="34" charset="0"/>
              <a:buChar char="•"/>
              <a:defRPr/>
            </a:pPr>
            <a:r>
              <a:rPr lang="en-US" dirty="0"/>
              <a:t>Some</a:t>
            </a:r>
            <a:r>
              <a:rPr lang="en-CA" dirty="0"/>
              <a:t> epidemiological studies have suggested a positive association between PPI therapy and the risk of osteoporotic </a:t>
            </a:r>
            <a:r>
              <a:rPr lang="en-US" dirty="0"/>
              <a:t>fractures, potentially due to the effects of chronic acid suppression on calcium metabolism, although other studies have failed to demonstrate effect</a:t>
            </a:r>
          </a:p>
          <a:p>
            <a:pPr>
              <a:buFont typeface="Arial" panose="020B0604020202020204" pitchFamily="34" charset="0"/>
              <a:buNone/>
              <a:defRPr/>
            </a:pPr>
            <a:endParaRPr lang="en-US" dirty="0"/>
          </a:p>
        </p:txBody>
      </p:sp>
      <p:sp>
        <p:nvSpPr>
          <p:cNvPr id="1013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2B5E17FE-AF63-4382-95A8-D29143952A18}" type="slidenum">
              <a:rPr lang="en-US" altLang="en-US" smtClean="0">
                <a:solidFill>
                  <a:prstClr val="black"/>
                </a:solidFill>
              </a:rPr>
              <a:pPr algn="r" eaLnBrk="1" hangingPunct="1">
                <a:spcBef>
                  <a:spcPct val="0"/>
                </a:spcBef>
              </a:pPr>
              <a:t>55</a:t>
            </a:fld>
            <a:endParaRPr lang="en-US" altLang="en-US">
              <a:solidFill>
                <a:prstClr val="black"/>
              </a:solidFill>
            </a:endParaRPr>
          </a:p>
        </p:txBody>
      </p:sp>
    </p:spTree>
    <p:extLst>
      <p:ext uri="{BB962C8B-B14F-4D97-AF65-F5344CB8AC3E}">
        <p14:creationId xmlns:p14="http://schemas.microsoft.com/office/powerpoint/2010/main" val="14371188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100" b="1" dirty="0"/>
              <a:t>With adjusted HR 1.33</a:t>
            </a:r>
          </a:p>
          <a:p>
            <a:r>
              <a:rPr lang="en-CA" sz="1100" b="1" dirty="0"/>
              <a:t>(1.15 – 1.56, p&lt;0.001)</a:t>
            </a:r>
          </a:p>
          <a:p>
            <a:r>
              <a:rPr lang="en-CA" sz="1100" b="1" dirty="0"/>
              <a:t>Key Points:</a:t>
            </a:r>
          </a:p>
          <a:p>
            <a:pPr marL="178024" indent="-178024">
              <a:buFont typeface="Arial" panose="020B0604020202020204" pitchFamily="34" charset="0"/>
              <a:buChar char="•"/>
            </a:pPr>
            <a:r>
              <a:rPr lang="en-CA" sz="1100" dirty="0"/>
              <a:t>9,347 subjects who were never treated with SSRIs, GCs, PPIs, estrogen or AOM</a:t>
            </a:r>
          </a:p>
          <a:p>
            <a:pPr marL="178024" indent="-178024">
              <a:buFont typeface="Arial" panose="020B0604020202020204" pitchFamily="34" charset="0"/>
              <a:buChar char="•"/>
            </a:pPr>
            <a:r>
              <a:rPr lang="en-CA" sz="1100" dirty="0"/>
              <a:t>At baseline: 2,715 subjects were on PPIs; 5,304 were on GCs; 1,149 were on SSRIs</a:t>
            </a:r>
          </a:p>
          <a:p>
            <a:endParaRPr lang="en-CA" sz="1100" dirty="0"/>
          </a:p>
          <a:p>
            <a:r>
              <a:rPr lang="en-CA" sz="1100" b="1" dirty="0"/>
              <a:t>Reference:</a:t>
            </a:r>
          </a:p>
          <a:p>
            <a:r>
              <a:rPr lang="en-CA" sz="1100" dirty="0"/>
              <a:t>Fraser LA, et al. The effect of proton pump inhibitors on fracture risk: report from the Canadian Multicentre Osteoporosis Study. </a:t>
            </a:r>
            <a:r>
              <a:rPr lang="en-CA" sz="1100" dirty="0" err="1"/>
              <a:t>Osteoporos</a:t>
            </a:r>
            <a:r>
              <a:rPr lang="en-CA" sz="1100" dirty="0"/>
              <a:t> Int. 2013;24:1161-1168.</a:t>
            </a:r>
          </a:p>
          <a:p>
            <a:endParaRPr lang="en-CA" sz="1100" dirty="0"/>
          </a:p>
          <a:p>
            <a:endParaRPr lang="en-CA" sz="1100" dirty="0"/>
          </a:p>
          <a:p>
            <a:endParaRPr lang="en-CA" sz="1100" dirty="0"/>
          </a:p>
          <a:p>
            <a:endParaRPr lang="en-CA" sz="11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3D00A-3C59-AF41-BF4F-C497EA53346A}"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8478488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CA" b="1" dirty="0"/>
              <a:t>Key Points:</a:t>
            </a:r>
          </a:p>
          <a:p>
            <a:pPr>
              <a:buFont typeface="Arial" pitchFamily="34" charset="0"/>
              <a:buChar char="•"/>
              <a:defRPr/>
            </a:pPr>
            <a:r>
              <a:rPr lang="en-CA" b="1" dirty="0"/>
              <a:t> </a:t>
            </a:r>
            <a:r>
              <a:rPr lang="en-CA" dirty="0"/>
              <a:t>This international meta-analysis evaluated the association between proton pump inhibitor and risk of fractures. </a:t>
            </a:r>
          </a:p>
          <a:p>
            <a:pPr>
              <a:buFont typeface="Arial" pitchFamily="34" charset="0"/>
              <a:buChar char="•"/>
              <a:defRPr/>
            </a:pPr>
            <a:r>
              <a:rPr lang="en-CA" dirty="0"/>
              <a:t> A systematic search of published literature (up to Feb 2015) was performed in PubMed. 17 publications reporting 18 studies were considered eligible for analysis.</a:t>
            </a:r>
          </a:p>
          <a:p>
            <a:pPr>
              <a:buFont typeface="Arial" pitchFamily="34" charset="0"/>
              <a:buChar char="•"/>
              <a:defRPr/>
            </a:pPr>
            <a:r>
              <a:rPr lang="en-CA" dirty="0"/>
              <a:t> All studies were observational case-control or cohort studies mostly in older adults. </a:t>
            </a:r>
          </a:p>
          <a:p>
            <a:pPr>
              <a:buFont typeface="Arial" pitchFamily="34" charset="0"/>
              <a:buChar char="•"/>
              <a:defRPr/>
            </a:pPr>
            <a:r>
              <a:rPr lang="en-CA" dirty="0"/>
              <a:t> The</a:t>
            </a:r>
            <a:r>
              <a:rPr lang="en-CA" baseline="0" dirty="0"/>
              <a:t> authors combined RRs for fractures using random-effects models and conducted sub-group and stratified analyses</a:t>
            </a:r>
          </a:p>
          <a:p>
            <a:pPr>
              <a:buFont typeface="Arial" pitchFamily="34" charset="0"/>
              <a:buChar char="•"/>
              <a:defRPr/>
            </a:pPr>
            <a:r>
              <a:rPr lang="en-CA" dirty="0"/>
              <a:t>The summary effect estimate for risk of hip fracture increased modestly among individuals taking proton pump inhibitors (relative risk [RR] 1.26, 95% confidence interval [CI], 1.16-1.36). There also was an increase in spine (RR 1.58, 95% CI, 1.38-1.82) and any-site fractures (RR 1.33, 95% CI, 1.15-1.54) among proton pump inhibitor users. </a:t>
            </a:r>
          </a:p>
          <a:p>
            <a:pPr>
              <a:buFont typeface="Arial" pitchFamily="34" charset="0"/>
              <a:buChar char="•"/>
              <a:defRPr/>
            </a:pPr>
            <a:r>
              <a:rPr lang="en-CA" dirty="0"/>
              <a:t>No evidence of duration effect in subgroup analysis (i.e. similar findings after stratification for short vs. long-term use). </a:t>
            </a:r>
          </a:p>
          <a:p>
            <a:pPr>
              <a:defRPr/>
            </a:pPr>
            <a:endParaRPr lang="en-CA" b="1" dirty="0"/>
          </a:p>
          <a:p>
            <a:pPr>
              <a:defRPr/>
            </a:pPr>
            <a:r>
              <a:rPr lang="en-CA" b="1" dirty="0"/>
              <a:t>Reference:</a:t>
            </a:r>
          </a:p>
          <a:p>
            <a:pPr>
              <a:defRPr/>
            </a:pPr>
            <a:r>
              <a:rPr lang="en-CA" dirty="0"/>
              <a:t>Zhou</a:t>
            </a:r>
            <a:r>
              <a:rPr lang="en-CA" baseline="0" dirty="0"/>
              <a:t> B</a:t>
            </a:r>
            <a:r>
              <a:rPr lang="en-CA" dirty="0"/>
              <a:t> et al. Proton Pump Inhibitors and Risk of Fractures: An Update Meta-</a:t>
            </a:r>
            <a:r>
              <a:rPr lang="en-CA" dirty="0" err="1"/>
              <a:t>Analylsis</a:t>
            </a:r>
            <a:r>
              <a:rPr lang="en-CA" dirty="0"/>
              <a:t>. </a:t>
            </a:r>
            <a:r>
              <a:rPr lang="en-CA" i="1" dirty="0" err="1"/>
              <a:t>Osteoporos</a:t>
            </a:r>
            <a:r>
              <a:rPr lang="en-CA" i="1" dirty="0"/>
              <a:t> </a:t>
            </a:r>
            <a:r>
              <a:rPr lang="en-CA" i="1" dirty="0" err="1"/>
              <a:t>Int</a:t>
            </a:r>
            <a:r>
              <a:rPr lang="en-CA" i="1" dirty="0"/>
              <a:t> </a:t>
            </a:r>
            <a:r>
              <a:rPr lang="en-CA" dirty="0"/>
              <a:t>2016;27:339-347.</a:t>
            </a:r>
          </a:p>
        </p:txBody>
      </p:sp>
      <p:sp>
        <p:nvSpPr>
          <p:cNvPr id="10547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11C13829-3C83-4757-84EB-3B601DABC230}" type="slidenum">
              <a:rPr lang="en-US" altLang="en-US" smtClean="0">
                <a:solidFill>
                  <a:prstClr val="black"/>
                </a:solidFill>
              </a:rPr>
              <a:pPr algn="r" eaLnBrk="1" hangingPunct="1">
                <a:spcBef>
                  <a:spcPct val="0"/>
                </a:spcBef>
              </a:pPr>
              <a:t>57</a:t>
            </a:fld>
            <a:endParaRPr lang="en-US" altLang="en-US">
              <a:solidFill>
                <a:prstClr val="black"/>
              </a:solidFill>
            </a:endParaRPr>
          </a:p>
        </p:txBody>
      </p:sp>
    </p:spTree>
    <p:extLst>
      <p:ext uri="{BB962C8B-B14F-4D97-AF65-F5344CB8AC3E}">
        <p14:creationId xmlns:p14="http://schemas.microsoft.com/office/powerpoint/2010/main" val="9062266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US" b="1" dirty="0"/>
              <a:t>Key Points:</a:t>
            </a:r>
          </a:p>
          <a:p>
            <a:pPr marL="167455" indent="-167455">
              <a:buFont typeface="Arial" panose="020B0604020202020204" pitchFamily="34" charset="0"/>
              <a:buChar char="•"/>
              <a:defRPr/>
            </a:pPr>
            <a:r>
              <a:rPr lang="en-US" dirty="0"/>
              <a:t>In this study, subject from the </a:t>
            </a:r>
            <a:r>
              <a:rPr lang="en-US" i="1" dirty="0"/>
              <a:t>Global Longitudinal Study of Osteoporosis in Women </a:t>
            </a:r>
            <a:r>
              <a:rPr lang="en-US" dirty="0"/>
              <a:t>(GLOW) study were used to examine fracture patterns with use of SSRIs, PPIs and glucocorticoids over 5 years.</a:t>
            </a:r>
          </a:p>
          <a:p>
            <a:pPr marL="167455" indent="-167455">
              <a:buFont typeface="Arial" panose="020B0604020202020204" pitchFamily="34" charset="0"/>
              <a:buChar char="•"/>
              <a:defRPr/>
            </a:pPr>
            <a:r>
              <a:rPr lang="en-CA" dirty="0"/>
              <a:t>GLOW comprises women: </a:t>
            </a:r>
          </a:p>
          <a:p>
            <a:pPr marL="614002" lvl="1" indent="-167455">
              <a:buFont typeface="Arial" panose="020B0604020202020204" pitchFamily="34" charset="0"/>
              <a:buChar char="•"/>
              <a:defRPr/>
            </a:pPr>
            <a:r>
              <a:rPr lang="en-CA" dirty="0"/>
              <a:t>≥55 years of age, </a:t>
            </a:r>
          </a:p>
          <a:p>
            <a:pPr marL="614002" lvl="1" indent="-167455">
              <a:buFont typeface="Arial" panose="020B0604020202020204" pitchFamily="34" charset="0"/>
              <a:buChar char="•"/>
              <a:defRPr/>
            </a:pPr>
            <a:r>
              <a:rPr lang="en-CA" dirty="0"/>
              <a:t>615 primary care practices (17 sites, 10 countries). </a:t>
            </a:r>
          </a:p>
          <a:p>
            <a:pPr marL="614002" lvl="1" indent="-167455">
              <a:buFont typeface="Arial" panose="020B0604020202020204" pitchFamily="34" charset="0"/>
              <a:buChar char="•"/>
              <a:defRPr/>
            </a:pPr>
            <a:r>
              <a:rPr lang="en-CA" dirty="0"/>
              <a:t>Self-administered surveys, mailed at baseline, 12, 24, 36 and 60 months</a:t>
            </a:r>
          </a:p>
          <a:p>
            <a:pPr marL="614002" lvl="1" indent="-167455">
              <a:buFont typeface="Arial" panose="020B0604020202020204" pitchFamily="34" charset="0"/>
              <a:buChar char="•"/>
              <a:defRPr/>
            </a:pPr>
            <a:r>
              <a:rPr lang="en-CA" dirty="0"/>
              <a:t>Patient characteristics, risk factors for fracture, and use of estrogens, SSRIs, PPIs, GCs and anti-osteoporosis medication (AOM)</a:t>
            </a:r>
            <a:endParaRPr lang="en-US" dirty="0"/>
          </a:p>
          <a:p>
            <a:pPr marL="167455" indent="-167455">
              <a:buFont typeface="Arial" panose="020B0604020202020204" pitchFamily="34" charset="0"/>
              <a:buChar char="•"/>
              <a:defRPr/>
            </a:pPr>
            <a:r>
              <a:rPr lang="en-CA" dirty="0"/>
              <a:t>Multivariable regression calculated odds ratios (ORs) and 95% confidence intervals (CIs) are shown for PPIs.  Models were adjusted for age, fracture between age 45 and enrollment into the study (baseline), and baseline use of anti-osteoporosis medication.</a:t>
            </a:r>
          </a:p>
          <a:p>
            <a:pPr marL="167455" indent="-167455">
              <a:buFont typeface="Arial" panose="020B0604020202020204" pitchFamily="34" charset="0"/>
              <a:buChar char="•"/>
              <a:defRPr/>
            </a:pPr>
            <a:r>
              <a:rPr lang="en-CA" dirty="0"/>
              <a:t>N=2,715 women were on PPIs at some point between baseline and year 2</a:t>
            </a:r>
          </a:p>
          <a:p>
            <a:pPr marL="167455" indent="-167455">
              <a:buFont typeface="Arial" panose="020B0604020202020204" pitchFamily="34" charset="0"/>
              <a:buChar char="•"/>
              <a:defRPr/>
            </a:pPr>
            <a:r>
              <a:rPr lang="en-CA" dirty="0"/>
              <a:t>Overall fractures=self-reported fracture of any of the following bones: collar bone or clavicle, upper arm, wrist, spine, rib, hip, pelvis, ankle, upper leg or lower leg</a:t>
            </a:r>
          </a:p>
          <a:p>
            <a:pPr marL="167455" indent="-167455">
              <a:buFont typeface="Arial" panose="020B0604020202020204" pitchFamily="34" charset="0"/>
              <a:buChar char="•"/>
              <a:defRPr/>
            </a:pPr>
            <a:r>
              <a:rPr lang="en-CA" dirty="0"/>
              <a:t>NHNV fractures=self-reported fracture of any of the following bones: collar bone or clavicle, upper arm, wrist, rib, pelvis, ankle, upper leg, or lower leg</a:t>
            </a:r>
            <a:endParaRPr lang="en-US" dirty="0"/>
          </a:p>
          <a:p>
            <a:pPr>
              <a:buFont typeface="Arial" panose="020B0604020202020204" pitchFamily="34" charset="0"/>
              <a:buNone/>
              <a:defRPr/>
            </a:pPr>
            <a:endParaRPr lang="en-US" b="1" dirty="0"/>
          </a:p>
          <a:p>
            <a:pPr>
              <a:defRPr/>
            </a:pPr>
            <a:r>
              <a:rPr lang="en-US" b="1" dirty="0"/>
              <a:t>Reference:</a:t>
            </a:r>
          </a:p>
          <a:p>
            <a:pPr>
              <a:defRPr/>
            </a:pPr>
            <a:r>
              <a:rPr lang="en-CA" dirty="0"/>
              <a:t>Adachi JD, et al. </a:t>
            </a:r>
            <a:r>
              <a:rPr lang="en-US" dirty="0"/>
              <a:t>Fracture Patterns with use of Selective Serotonin Receptor Inhibitors, Proton Pump Inhibitors and Glucocorticoids in a Large International Observational Study: GLOW. </a:t>
            </a:r>
            <a:r>
              <a:rPr lang="en-CA" dirty="0"/>
              <a:t>ASBMR 2013. Oral presentation; OP 1049.</a:t>
            </a:r>
            <a:endParaRPr lang="en-US" dirty="0"/>
          </a:p>
          <a:p>
            <a:pPr>
              <a:defRPr/>
            </a:pPr>
            <a:endParaRPr lang="en-US" b="1" dirty="0"/>
          </a:p>
        </p:txBody>
      </p:sp>
      <p:sp>
        <p:nvSpPr>
          <p:cNvPr id="1126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EAD19036-60AB-44A3-B519-7552B958DE2D}" type="slidenum">
              <a:rPr lang="en-US" altLang="en-US" smtClean="0">
                <a:solidFill>
                  <a:prstClr val="black"/>
                </a:solidFill>
              </a:rPr>
              <a:pPr algn="r" eaLnBrk="1" hangingPunct="1">
                <a:spcBef>
                  <a:spcPct val="0"/>
                </a:spcBef>
              </a:pPr>
              <a:t>58</a:t>
            </a:fld>
            <a:endParaRPr lang="en-US" altLang="en-US">
              <a:solidFill>
                <a:prstClr val="black"/>
              </a:solidFill>
            </a:endParaRPr>
          </a:p>
        </p:txBody>
      </p:sp>
    </p:spTree>
    <p:extLst>
      <p:ext uri="{BB962C8B-B14F-4D97-AF65-F5344CB8AC3E}">
        <p14:creationId xmlns:p14="http://schemas.microsoft.com/office/powerpoint/2010/main" val="25001301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CA" b="1" dirty="0"/>
              <a:t>Key Points:</a:t>
            </a:r>
          </a:p>
          <a:p>
            <a:pPr marL="167455" indent="-167455">
              <a:buFont typeface="Arial" pitchFamily="34" charset="0"/>
              <a:buChar char="•"/>
              <a:defRPr/>
            </a:pPr>
            <a:r>
              <a:rPr lang="en-CA" dirty="0"/>
              <a:t>Yang YX</a:t>
            </a:r>
            <a:r>
              <a:rPr lang="en-CA" baseline="30000" dirty="0"/>
              <a:t> </a:t>
            </a:r>
            <a:r>
              <a:rPr lang="en-CA" dirty="0"/>
              <a:t>presents a potential mechanistic link between PPI therapy and decreased bone strength, suggesting that chronic acid suppression associated with PPI treatment impacts calcium metabolism, which ultimately affects bone metabolism and bone strength</a:t>
            </a:r>
          </a:p>
          <a:p>
            <a:pPr marL="167455" indent="-167455">
              <a:buFont typeface="Arial" pitchFamily="34" charset="0"/>
              <a:buChar char="•"/>
              <a:defRPr/>
            </a:pPr>
            <a:r>
              <a:rPr lang="en-CA" dirty="0"/>
              <a:t>The model suggests </a:t>
            </a:r>
            <a:r>
              <a:rPr lang="en-US" dirty="0"/>
              <a:t>chronic </a:t>
            </a:r>
            <a:r>
              <a:rPr lang="en-US" dirty="0" err="1"/>
              <a:t>hypergastrinemia</a:t>
            </a:r>
            <a:r>
              <a:rPr lang="en-US" dirty="0"/>
              <a:t> </a:t>
            </a:r>
            <a:r>
              <a:rPr lang="en-CA" dirty="0"/>
              <a:t>induced by PPI use may lead to parathyroid hyperplasia, resulting in increased loss of calcium from bone (left)</a:t>
            </a:r>
          </a:p>
          <a:p>
            <a:pPr marL="167455" indent="-167455">
              <a:buFont typeface="Arial" pitchFamily="34" charset="0"/>
              <a:buChar char="•"/>
              <a:defRPr/>
            </a:pPr>
            <a:r>
              <a:rPr lang="en-CA" dirty="0"/>
              <a:t>Gastric acid suppression may also reduce the bioavailability of calcium for intestinal absorption (right)</a:t>
            </a:r>
          </a:p>
          <a:p>
            <a:pPr>
              <a:buFont typeface="Arial" pitchFamily="34" charset="0"/>
              <a:buChar char="•"/>
              <a:defRPr/>
            </a:pPr>
            <a:endParaRPr lang="en-CA" dirty="0"/>
          </a:p>
          <a:p>
            <a:pPr>
              <a:defRPr/>
            </a:pPr>
            <a:r>
              <a:rPr lang="en-CA" b="1" dirty="0"/>
              <a:t>References:</a:t>
            </a:r>
          </a:p>
          <a:p>
            <a:pPr>
              <a:defRPr/>
            </a:pPr>
            <a:r>
              <a:rPr lang="en-CA" dirty="0"/>
              <a:t>Yang YX. Chronic proton pump inhibitor therapy and calcium metabolism. </a:t>
            </a:r>
            <a:r>
              <a:rPr lang="en-CA" i="1" dirty="0" err="1"/>
              <a:t>Curr</a:t>
            </a:r>
            <a:r>
              <a:rPr lang="en-CA" i="1" dirty="0"/>
              <a:t> </a:t>
            </a:r>
            <a:r>
              <a:rPr lang="en-CA" i="1" dirty="0" err="1"/>
              <a:t>Gastroenterol</a:t>
            </a:r>
            <a:r>
              <a:rPr lang="en-CA" i="1" dirty="0"/>
              <a:t> Rep. </a:t>
            </a:r>
            <a:r>
              <a:rPr lang="en-CA" dirty="0"/>
              <a:t>2012; 14: 473 – 479. </a:t>
            </a:r>
          </a:p>
        </p:txBody>
      </p:sp>
      <p:sp>
        <p:nvSpPr>
          <p:cNvPr id="10240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1B3C6DB1-5235-4B31-982B-C62CE374F9BC}" type="slidenum">
              <a:rPr lang="en-US" altLang="en-US" smtClean="0">
                <a:solidFill>
                  <a:srgbClr val="000000"/>
                </a:solidFill>
              </a:rPr>
              <a:pPr algn="r" eaLnBrk="1" hangingPunct="1">
                <a:spcBef>
                  <a:spcPct val="0"/>
                </a:spcBef>
              </a:pPr>
              <a:t>59</a:t>
            </a:fld>
            <a:endParaRPr lang="en-US" altLang="en-US">
              <a:solidFill>
                <a:srgbClr val="000000"/>
              </a:solidFill>
            </a:endParaRPr>
          </a:p>
        </p:txBody>
      </p:sp>
    </p:spTree>
    <p:extLst>
      <p:ext uri="{BB962C8B-B14F-4D97-AF65-F5344CB8AC3E}">
        <p14:creationId xmlns:p14="http://schemas.microsoft.com/office/powerpoint/2010/main" val="27710869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CA" sz="1100" b="1" dirty="0"/>
              <a:t>Key Points:</a:t>
            </a:r>
          </a:p>
          <a:p>
            <a:pPr marL="167455" indent="-167455">
              <a:buFont typeface="Arial" panose="020B0604020202020204" pitchFamily="34" charset="0"/>
              <a:buChar char="•"/>
              <a:defRPr/>
            </a:pPr>
            <a:r>
              <a:rPr lang="en-CA" sz="1100" dirty="0"/>
              <a:t>In April 2013, Health Canada issued an alert informing Canadians and Canadian HCPs of the potential risk of bone fractures associated with PPI use</a:t>
            </a:r>
          </a:p>
          <a:p>
            <a:pPr marL="167455" indent="-167455">
              <a:buFont typeface="Arial" panose="020B0604020202020204" pitchFamily="34" charset="0"/>
              <a:buChar char="•"/>
              <a:defRPr/>
            </a:pPr>
            <a:r>
              <a:rPr lang="en-CA" sz="1100" dirty="0"/>
              <a:t>The Health Canada alert notes the following key points: </a:t>
            </a:r>
          </a:p>
          <a:p>
            <a:pPr marL="614002" lvl="1" indent="-167455">
              <a:buFont typeface="Arial" panose="020B0604020202020204" pitchFamily="34" charset="0"/>
              <a:buChar char="•"/>
              <a:defRPr/>
            </a:pPr>
            <a:r>
              <a:rPr lang="en-CA" sz="1100" dirty="0"/>
              <a:t>Several scientific studies suggest that PPI therapy may be associated with a small increased risk for fracture of the hip, wrist, or spine related to osteoporosis, a disease resulting in the weakening of bones </a:t>
            </a:r>
          </a:p>
          <a:p>
            <a:pPr marL="614002" lvl="1" indent="-167455">
              <a:buFont typeface="Arial" panose="020B0604020202020204" pitchFamily="34" charset="0"/>
              <a:buChar char="•"/>
              <a:defRPr/>
            </a:pPr>
            <a:r>
              <a:rPr lang="en-CA" sz="1100" dirty="0"/>
              <a:t>The risk of fracture was higher in patients who received multiple daily doses of PPIs and therapy for a year or longer </a:t>
            </a:r>
          </a:p>
          <a:p>
            <a:pPr marL="614002" lvl="1" indent="-167455">
              <a:buFont typeface="Arial" panose="020B0604020202020204" pitchFamily="34" charset="0"/>
              <a:buChar char="•"/>
              <a:defRPr/>
            </a:pPr>
            <a:r>
              <a:rPr lang="en-CA" sz="1100" dirty="0"/>
              <a:t>Additional risk factors for OP, such as age, gender and the presence of other health conditions, may also contribute to the increased risk of fractures</a:t>
            </a:r>
          </a:p>
          <a:p>
            <a:pPr marL="167455" indent="-167455">
              <a:buFont typeface="Arial" panose="020B0604020202020204" pitchFamily="34" charset="0"/>
              <a:buChar char="•"/>
              <a:defRPr/>
            </a:pPr>
            <a:r>
              <a:rPr lang="en-US" sz="1100" dirty="0"/>
              <a:t>The alert also notes that the following proton pump inhibitors are available in Canada:</a:t>
            </a:r>
          </a:p>
          <a:p>
            <a:pPr marL="614002" lvl="1" indent="-167455">
              <a:buFont typeface="Arial" panose="020B0604020202020204" pitchFamily="34" charset="0"/>
              <a:buChar char="•"/>
              <a:defRPr/>
            </a:pPr>
            <a:r>
              <a:rPr lang="en-US" sz="1100" dirty="0" err="1"/>
              <a:t>Dexlansoprazole</a:t>
            </a:r>
            <a:r>
              <a:rPr lang="en-US" sz="1100" dirty="0"/>
              <a:t> (brand name </a:t>
            </a:r>
            <a:r>
              <a:rPr lang="en-US" sz="1100" dirty="0" err="1"/>
              <a:t>Dexilant</a:t>
            </a:r>
            <a:r>
              <a:rPr lang="en-US" sz="1100" dirty="0"/>
              <a:t>)</a:t>
            </a:r>
          </a:p>
          <a:p>
            <a:pPr marL="614002" lvl="1" indent="-167455">
              <a:buFont typeface="Arial" panose="020B0604020202020204" pitchFamily="34" charset="0"/>
              <a:buChar char="•"/>
              <a:defRPr/>
            </a:pPr>
            <a:r>
              <a:rPr lang="en-US" sz="1100" dirty="0"/>
              <a:t>Esomeprazole (brand name </a:t>
            </a:r>
            <a:r>
              <a:rPr lang="en-US" sz="1100" dirty="0" err="1"/>
              <a:t>Nexium</a:t>
            </a:r>
            <a:r>
              <a:rPr lang="en-US" sz="1100" dirty="0"/>
              <a:t> and its generic equivalent)</a:t>
            </a:r>
          </a:p>
          <a:p>
            <a:pPr marL="614002" lvl="1" indent="-167455">
              <a:buFont typeface="Arial" panose="020B0604020202020204" pitchFamily="34" charset="0"/>
              <a:buChar char="•"/>
              <a:defRPr/>
            </a:pPr>
            <a:r>
              <a:rPr lang="en-US" sz="1100" dirty="0"/>
              <a:t>Omeprazole (brand name </a:t>
            </a:r>
            <a:r>
              <a:rPr lang="en-US" sz="1100" dirty="0" err="1"/>
              <a:t>Losec</a:t>
            </a:r>
            <a:r>
              <a:rPr lang="en-US" sz="1100" dirty="0"/>
              <a:t> and its generic equivalents)</a:t>
            </a:r>
          </a:p>
          <a:p>
            <a:pPr marL="614002" lvl="1" indent="-167455">
              <a:buFont typeface="Arial" panose="020B0604020202020204" pitchFamily="34" charset="0"/>
              <a:buChar char="•"/>
              <a:defRPr/>
            </a:pPr>
            <a:r>
              <a:rPr lang="en-US" sz="1100" dirty="0" err="1"/>
              <a:t>Lansoprazole</a:t>
            </a:r>
            <a:r>
              <a:rPr lang="en-US" sz="1100" dirty="0"/>
              <a:t> (brand name </a:t>
            </a:r>
            <a:r>
              <a:rPr lang="en-US" sz="1100" dirty="0" err="1"/>
              <a:t>Prevacid</a:t>
            </a:r>
            <a:r>
              <a:rPr lang="en-US" sz="1100" dirty="0"/>
              <a:t> and its generic equivalents)</a:t>
            </a:r>
          </a:p>
          <a:p>
            <a:pPr marL="614002" lvl="1" indent="-167455">
              <a:buFont typeface="Arial" panose="020B0604020202020204" pitchFamily="34" charset="0"/>
              <a:buChar char="•"/>
              <a:defRPr/>
            </a:pPr>
            <a:r>
              <a:rPr lang="en-US" sz="1100" dirty="0"/>
              <a:t>Pantoprazole (brand names </a:t>
            </a:r>
            <a:r>
              <a:rPr lang="en-US" sz="1100" dirty="0" err="1"/>
              <a:t>Pantoloc</a:t>
            </a:r>
            <a:r>
              <a:rPr lang="en-US" sz="1100" dirty="0"/>
              <a:t> and </a:t>
            </a:r>
            <a:r>
              <a:rPr lang="en-US" sz="1100" dirty="0" err="1"/>
              <a:t>Panto</a:t>
            </a:r>
            <a:r>
              <a:rPr lang="en-US" sz="1100" dirty="0"/>
              <a:t> IV, and their generic equivalents)</a:t>
            </a:r>
          </a:p>
          <a:p>
            <a:pPr marL="614002" lvl="1" indent="-167455">
              <a:buFont typeface="Arial" panose="020B0604020202020204" pitchFamily="34" charset="0"/>
              <a:buChar char="•"/>
              <a:defRPr/>
            </a:pPr>
            <a:r>
              <a:rPr lang="en-US" sz="1100" dirty="0"/>
              <a:t>Pantoprazole/magnesium (brand name </a:t>
            </a:r>
            <a:r>
              <a:rPr lang="en-US" sz="1100" dirty="0" err="1"/>
              <a:t>Tecta</a:t>
            </a:r>
            <a:r>
              <a:rPr lang="en-US" sz="1100" dirty="0"/>
              <a:t>)</a:t>
            </a:r>
          </a:p>
          <a:p>
            <a:pPr marL="614002" lvl="1" indent="-167455">
              <a:buFont typeface="Arial" panose="020B0604020202020204" pitchFamily="34" charset="0"/>
              <a:buChar char="•"/>
              <a:defRPr/>
            </a:pPr>
            <a:r>
              <a:rPr lang="en-US" sz="1100" dirty="0" err="1"/>
              <a:t>Rabeprazole</a:t>
            </a:r>
            <a:r>
              <a:rPr lang="en-US" sz="1100" dirty="0"/>
              <a:t> (brand name </a:t>
            </a:r>
            <a:r>
              <a:rPr lang="en-US" sz="1100" dirty="0" err="1"/>
              <a:t>Pariet</a:t>
            </a:r>
            <a:r>
              <a:rPr lang="en-US" sz="1100" dirty="0"/>
              <a:t> and its generic equivalents</a:t>
            </a:r>
            <a:endParaRPr lang="en-CA" sz="1100" b="1" dirty="0"/>
          </a:p>
          <a:p>
            <a:pPr>
              <a:buFont typeface="Arial" pitchFamily="34" charset="0"/>
              <a:buNone/>
              <a:defRPr/>
            </a:pPr>
            <a:endParaRPr lang="en-CA" sz="1100" b="1" dirty="0"/>
          </a:p>
          <a:p>
            <a:pPr>
              <a:buFont typeface="Arial" pitchFamily="34" charset="0"/>
              <a:buNone/>
              <a:defRPr/>
            </a:pPr>
            <a:r>
              <a:rPr lang="en-CA" sz="1100" b="1" dirty="0"/>
              <a:t>Reference:</a:t>
            </a:r>
          </a:p>
          <a:p>
            <a:pPr>
              <a:defRPr/>
            </a:pPr>
            <a:r>
              <a:rPr lang="en-CA" sz="1100" dirty="0"/>
              <a:t>Health Canada Alert April 2013. Proton Pump </a:t>
            </a:r>
            <a:r>
              <a:rPr lang="en-CA" sz="1100" dirty="0" err="1"/>
              <a:t>Inhibtors</a:t>
            </a:r>
            <a:r>
              <a:rPr lang="en-CA" sz="1100" dirty="0"/>
              <a:t>: Risk of Bone Fractures. Available at: </a:t>
            </a:r>
          </a:p>
          <a:p>
            <a:pPr>
              <a:defRPr/>
            </a:pPr>
            <a:r>
              <a:rPr lang="en-CA" sz="1100" dirty="0"/>
              <a:t>http://healthycanadians.gc.ca/recall-alert-rappel-avis/hc-sc/2013/26523a-eng.php. Last accessed 12/10/2013.</a:t>
            </a:r>
          </a:p>
        </p:txBody>
      </p:sp>
      <p:sp>
        <p:nvSpPr>
          <p:cNvPr id="10342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D5611748-7AF9-4CFC-946A-EC43349D3900}" type="slidenum">
              <a:rPr lang="en-US" altLang="en-US" smtClean="0">
                <a:solidFill>
                  <a:prstClr val="black"/>
                </a:solidFill>
              </a:rPr>
              <a:pPr algn="r" eaLnBrk="1" hangingPunct="1">
                <a:spcBef>
                  <a:spcPct val="0"/>
                </a:spcBef>
              </a:pPr>
              <a:t>60</a:t>
            </a:fld>
            <a:endParaRPr lang="en-US" altLang="en-US">
              <a:solidFill>
                <a:prstClr val="black"/>
              </a:solidFill>
            </a:endParaRPr>
          </a:p>
        </p:txBody>
      </p:sp>
    </p:spTree>
    <p:extLst>
      <p:ext uri="{BB962C8B-B14F-4D97-AF65-F5344CB8AC3E}">
        <p14:creationId xmlns:p14="http://schemas.microsoft.com/office/powerpoint/2010/main" val="1724971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8E2885F-1FAF-4EEB-8BE4-2301288B37C6}" type="slidenum">
              <a:rPr lang="en-US" smtClean="0"/>
              <a:t>6</a:t>
            </a:fld>
            <a:endParaRPr lang="en-US" dirty="0"/>
          </a:p>
        </p:txBody>
      </p:sp>
    </p:spTree>
    <p:extLst>
      <p:ext uri="{BB962C8B-B14F-4D97-AF65-F5344CB8AC3E}">
        <p14:creationId xmlns:p14="http://schemas.microsoft.com/office/powerpoint/2010/main" val="10224621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862EB8A-0FCD-4DFE-B344-BFD5405639CF}" type="slidenum">
              <a:rPr lang="en-US" smtClean="0"/>
              <a:pPr/>
              <a:t>61</a:t>
            </a:fld>
            <a:endParaRPr lang="en-US" dirty="0"/>
          </a:p>
        </p:txBody>
      </p:sp>
    </p:spTree>
    <p:extLst>
      <p:ext uri="{BB962C8B-B14F-4D97-AF65-F5344CB8AC3E}">
        <p14:creationId xmlns:p14="http://schemas.microsoft.com/office/powerpoint/2010/main" val="17687354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CA" b="1" dirty="0"/>
              <a:t>References:</a:t>
            </a:r>
          </a:p>
          <a:p>
            <a:pPr marL="223274" indent="-223274">
              <a:buFontTx/>
              <a:buAutoNum type="arabicPeriod"/>
              <a:defRPr/>
            </a:pPr>
            <a:r>
              <a:rPr lang="pt-BR" dirty="0"/>
              <a:t>Yang YX. </a:t>
            </a:r>
            <a:r>
              <a:rPr lang="en-CA" dirty="0"/>
              <a:t>Chronic proton pump </a:t>
            </a:r>
            <a:r>
              <a:rPr lang="en-CA" dirty="0" err="1"/>
              <a:t>inihibitor</a:t>
            </a:r>
            <a:r>
              <a:rPr lang="en-CA" dirty="0"/>
              <a:t> therapy and calcium metabolism. </a:t>
            </a:r>
            <a:r>
              <a:rPr lang="sv-SE" i="1" dirty="0"/>
              <a:t>Curr Gastroenterol Rep.</a:t>
            </a:r>
            <a:r>
              <a:rPr lang="sv-SE" dirty="0"/>
              <a:t> 2012;14:473–479.</a:t>
            </a:r>
          </a:p>
          <a:p>
            <a:pPr marL="223274" indent="-223274">
              <a:buFontTx/>
              <a:buAutoNum type="arabicPeriod"/>
              <a:defRPr/>
            </a:pPr>
            <a:r>
              <a:rPr lang="en-CA" dirty="0"/>
              <a:t>CAG Position Statement: Hip Fracture and Proton Pump Inhibitor Therapy – A 2013 update.  Available at: </a:t>
            </a:r>
            <a:r>
              <a:rPr lang="en-CA" dirty="0">
                <a:hlinkClick r:id="rId3"/>
              </a:rPr>
              <a:t>http://www.cag-acg.org/uploads/position/cag_position_ppi_hip_fracture_2013_rev.pdf</a:t>
            </a:r>
            <a:r>
              <a:rPr lang="en-CA" dirty="0"/>
              <a:t>  Last accessed 12/10/2013.</a:t>
            </a:r>
          </a:p>
          <a:p>
            <a:pPr marL="223274" indent="-223274">
              <a:buFontTx/>
              <a:buAutoNum type="arabicPeriod"/>
              <a:defRPr/>
            </a:pPr>
            <a:r>
              <a:rPr lang="en-CA" dirty="0"/>
              <a:t>Health Canada Alert April 2013. Proton Pump </a:t>
            </a:r>
            <a:r>
              <a:rPr lang="en-CA" dirty="0" err="1"/>
              <a:t>Inhibtors</a:t>
            </a:r>
            <a:r>
              <a:rPr lang="en-CA" dirty="0"/>
              <a:t>: Risk of Bone Fractures. Available at: http://healthycanadians.gc.ca/recall-alert-rappel-avis/hc-sc/2013/26523a-eng.php. Last accessed 12/10/2013.</a:t>
            </a:r>
          </a:p>
          <a:p>
            <a:pPr marL="223274" indent="-223274">
              <a:buFontTx/>
              <a:buAutoNum type="arabicPeriod"/>
              <a:defRPr/>
            </a:pPr>
            <a:endParaRPr lang="en-US" b="1" dirty="0"/>
          </a:p>
          <a:p>
            <a:pPr>
              <a:defRPr/>
            </a:pPr>
            <a:endParaRPr lang="en-CA" b="1" dirty="0"/>
          </a:p>
        </p:txBody>
      </p:sp>
      <p:sp>
        <p:nvSpPr>
          <p:cNvPr id="10752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E03A7AEE-C8F7-4F48-BC55-FEE6ECB16EAA}" type="slidenum">
              <a:rPr lang="en-US" altLang="en-US" smtClean="0">
                <a:solidFill>
                  <a:prstClr val="black"/>
                </a:solidFill>
              </a:rPr>
              <a:pPr algn="r" eaLnBrk="1" hangingPunct="1">
                <a:spcBef>
                  <a:spcPct val="0"/>
                </a:spcBef>
              </a:pPr>
              <a:t>62</a:t>
            </a:fld>
            <a:endParaRPr lang="en-US" altLang="en-US">
              <a:solidFill>
                <a:prstClr val="black"/>
              </a:solidFill>
            </a:endParaRPr>
          </a:p>
        </p:txBody>
      </p:sp>
    </p:spTree>
    <p:extLst>
      <p:ext uri="{BB962C8B-B14F-4D97-AF65-F5344CB8AC3E}">
        <p14:creationId xmlns:p14="http://schemas.microsoft.com/office/powerpoint/2010/main" val="35988225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1146175" y="685800"/>
            <a:ext cx="4572000" cy="3429000"/>
          </a:xfrm>
          <a:ln/>
        </p:spPr>
      </p:sp>
      <p:sp>
        <p:nvSpPr>
          <p:cNvPr id="870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p>
        </p:txBody>
      </p:sp>
      <p:sp>
        <p:nvSpPr>
          <p:cNvPr id="870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marL="0" marR="0" lvl="0" indent="0" algn="r" defTabSz="889993" rtl="0" eaLnBrk="1" fontAlgn="auto" latinLnBrk="0" hangingPunct="1">
              <a:lnSpc>
                <a:spcPct val="100000"/>
              </a:lnSpc>
              <a:spcBef>
                <a:spcPct val="0"/>
              </a:spcBef>
              <a:spcAft>
                <a:spcPts val="0"/>
              </a:spcAft>
              <a:buClrTx/>
              <a:buSzTx/>
              <a:buFontTx/>
              <a:buNone/>
              <a:tabLst/>
              <a:defRPr/>
            </a:pPr>
            <a:fld id="{6024C8CE-6F00-43AA-9B9C-BAE9F7F4325C}" type="slidenum">
              <a:rPr kumimoji="0" lang="en-US" altLang="en-US" sz="1200" b="0" i="0" u="none" strike="noStrike" kern="1200" cap="none" spc="0" normalizeH="0" baseline="0" noProof="0" smtClean="0">
                <a:ln>
                  <a:noFill/>
                </a:ln>
                <a:solidFill>
                  <a:srgbClr val="EEECE1"/>
                </a:solidFill>
                <a:effectLst/>
                <a:uLnTx/>
                <a:uFillTx/>
                <a:latin typeface="Arial" charset="0"/>
                <a:ea typeface="+mn-ea"/>
                <a:cs typeface="+mn-cs"/>
              </a:rPr>
              <a:pPr marL="0" marR="0" lvl="0" indent="0" algn="r" defTabSz="889993" rtl="0" eaLnBrk="1" fontAlgn="auto" latinLnBrk="0" hangingPunct="1">
                <a:lnSpc>
                  <a:spcPct val="100000"/>
                </a:lnSpc>
                <a:spcBef>
                  <a:spcPct val="0"/>
                </a:spcBef>
                <a:spcAft>
                  <a:spcPts val="0"/>
                </a:spcAft>
                <a:buClrTx/>
                <a:buSzTx/>
                <a:buFontTx/>
                <a:buNone/>
                <a:tabLst/>
                <a:defRPr/>
              </a:pPr>
              <a:t>63</a:t>
            </a:fld>
            <a:endParaRPr kumimoji="0" lang="en-US" altLang="en-US" sz="1200" b="0" i="0" u="none" strike="noStrike" kern="1200" cap="none" spc="0" normalizeH="0" baseline="0" noProof="0">
              <a:ln>
                <a:noFill/>
              </a:ln>
              <a:solidFill>
                <a:srgbClr val="EEECE1"/>
              </a:solidFill>
              <a:effectLst/>
              <a:uLnTx/>
              <a:uFillTx/>
              <a:latin typeface="Arial" charset="0"/>
              <a:ea typeface="+mn-ea"/>
              <a:cs typeface="+mn-cs"/>
            </a:endParaRPr>
          </a:p>
        </p:txBody>
      </p:sp>
    </p:spTree>
    <p:extLst>
      <p:ext uri="{BB962C8B-B14F-4D97-AF65-F5344CB8AC3E}">
        <p14:creationId xmlns:p14="http://schemas.microsoft.com/office/powerpoint/2010/main" val="9210346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1146175" y="685800"/>
            <a:ext cx="4572000" cy="3429000"/>
          </a:xfrm>
          <a:ln/>
        </p:spPr>
      </p:sp>
      <p:sp>
        <p:nvSpPr>
          <p:cNvPr id="870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dirty="0"/>
              <a:t>ANSWER KEY: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sz="1200" dirty="0"/>
              <a:t>(B) Moderate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CA" sz="1200" dirty="0"/>
              <a:t>(E) A, B, C</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en-US" sz="1200" dirty="0"/>
          </a:p>
          <a:p>
            <a:endParaRPr lang="en-US" altLang="en-US" dirty="0"/>
          </a:p>
        </p:txBody>
      </p:sp>
      <p:sp>
        <p:nvSpPr>
          <p:cNvPr id="870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marL="0" marR="0" lvl="0" indent="0" algn="r" defTabSz="889993" rtl="0" eaLnBrk="1" fontAlgn="auto" latinLnBrk="0" hangingPunct="1">
              <a:lnSpc>
                <a:spcPct val="100000"/>
              </a:lnSpc>
              <a:spcBef>
                <a:spcPct val="0"/>
              </a:spcBef>
              <a:spcAft>
                <a:spcPts val="0"/>
              </a:spcAft>
              <a:buClrTx/>
              <a:buSzTx/>
              <a:buFontTx/>
              <a:buNone/>
              <a:tabLst/>
              <a:defRPr/>
            </a:pPr>
            <a:fld id="{6024C8CE-6F00-43AA-9B9C-BAE9F7F4325C}" type="slidenum">
              <a:rPr kumimoji="0" lang="en-US" altLang="en-US" sz="1200" b="0" i="0" u="none" strike="noStrike" kern="1200" cap="none" spc="0" normalizeH="0" baseline="0" noProof="0" smtClean="0">
                <a:ln>
                  <a:noFill/>
                </a:ln>
                <a:solidFill>
                  <a:srgbClr val="EEECE1"/>
                </a:solidFill>
                <a:effectLst/>
                <a:uLnTx/>
                <a:uFillTx/>
                <a:latin typeface="Arial" charset="0"/>
                <a:ea typeface="+mn-ea"/>
                <a:cs typeface="+mn-cs"/>
              </a:rPr>
              <a:pPr marL="0" marR="0" lvl="0" indent="0" algn="r" defTabSz="889993" rtl="0" eaLnBrk="1" fontAlgn="auto" latinLnBrk="0" hangingPunct="1">
                <a:lnSpc>
                  <a:spcPct val="100000"/>
                </a:lnSpc>
                <a:spcBef>
                  <a:spcPct val="0"/>
                </a:spcBef>
                <a:spcAft>
                  <a:spcPts val="0"/>
                </a:spcAft>
                <a:buClrTx/>
                <a:buSzTx/>
                <a:buFontTx/>
                <a:buNone/>
                <a:tabLst/>
                <a:defRPr/>
              </a:pPr>
              <a:t>64</a:t>
            </a:fld>
            <a:endParaRPr kumimoji="0" lang="en-US" altLang="en-US" sz="1200" b="0" i="0" u="none" strike="noStrike" kern="1200" cap="none" spc="0" normalizeH="0" baseline="0" noProof="0">
              <a:ln>
                <a:noFill/>
              </a:ln>
              <a:solidFill>
                <a:srgbClr val="EEECE1"/>
              </a:solidFill>
              <a:effectLst/>
              <a:uLnTx/>
              <a:uFillTx/>
              <a:latin typeface="Arial" charset="0"/>
              <a:ea typeface="+mn-ea"/>
              <a:cs typeface="+mn-cs"/>
            </a:endParaRPr>
          </a:p>
        </p:txBody>
      </p:sp>
    </p:spTree>
    <p:extLst>
      <p:ext uri="{BB962C8B-B14F-4D97-AF65-F5344CB8AC3E}">
        <p14:creationId xmlns:p14="http://schemas.microsoft.com/office/powerpoint/2010/main" val="36741146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US" b="1" dirty="0"/>
              <a:t>Key Points:</a:t>
            </a:r>
          </a:p>
          <a:p>
            <a:pPr marL="167455" indent="-167455">
              <a:buFont typeface="Arial" panose="020B0604020202020204" pitchFamily="34" charset="0"/>
              <a:buChar char="•"/>
              <a:defRPr/>
            </a:pPr>
            <a:r>
              <a:rPr lang="en-CA" sz="1000" dirty="0"/>
              <a:t>This slide outlines key points related to the use of selective serotonin reuptake inhibitors (SSRIs) and the potential impact on bone health</a:t>
            </a:r>
            <a:r>
              <a:rPr lang="en-CA" sz="1000" baseline="30000" dirty="0"/>
              <a:t>1-3</a:t>
            </a:r>
          </a:p>
          <a:p>
            <a:pPr marL="167455" indent="-167455">
              <a:buFont typeface="Arial" panose="020B0604020202020204" pitchFamily="34" charset="0"/>
              <a:buChar char="•"/>
              <a:defRPr/>
            </a:pPr>
            <a:r>
              <a:rPr lang="en-CA" sz="1000" dirty="0"/>
              <a:t>Although SSRIs have a direct impact on serotonin signalling in the central nervous system, recent evidence has suggested a potential association between antidepressant use and bone health, which is in part supported by evidence that serotonin and serotonin signalling pathways are present in bone cells</a:t>
            </a:r>
            <a:r>
              <a:rPr lang="en-CA" sz="1000" baseline="30000" dirty="0"/>
              <a:t>3</a:t>
            </a:r>
            <a:r>
              <a:rPr lang="en-CA" sz="1000" dirty="0"/>
              <a:t>  </a:t>
            </a:r>
          </a:p>
          <a:p>
            <a:pPr marL="167455" indent="-167455">
              <a:buFont typeface="Arial" panose="020B0604020202020204" pitchFamily="34" charset="0"/>
              <a:buChar char="•"/>
              <a:defRPr/>
            </a:pPr>
            <a:r>
              <a:rPr lang="en-CA" sz="1000" dirty="0"/>
              <a:t>Serotonin (5-HT) receptors have been identified on </a:t>
            </a:r>
            <a:r>
              <a:rPr lang="en-CA" sz="1000" dirty="0" err="1"/>
              <a:t>osteoclast</a:t>
            </a:r>
            <a:r>
              <a:rPr lang="en-CA" sz="1000" dirty="0"/>
              <a:t>, </a:t>
            </a:r>
            <a:r>
              <a:rPr lang="en-CA" sz="1000" dirty="0" err="1"/>
              <a:t>osteoblast</a:t>
            </a:r>
            <a:r>
              <a:rPr lang="en-CA" sz="1000" dirty="0"/>
              <a:t> and </a:t>
            </a:r>
            <a:r>
              <a:rPr lang="en-CA" sz="1000" dirty="0" err="1"/>
              <a:t>osteocyte</a:t>
            </a:r>
            <a:r>
              <a:rPr lang="en-CA" sz="1000" dirty="0"/>
              <a:t> cell lines.  Effects on bone formation and </a:t>
            </a:r>
            <a:r>
              <a:rPr lang="en-CA" sz="1000" dirty="0" err="1"/>
              <a:t>resorption</a:t>
            </a:r>
            <a:r>
              <a:rPr lang="en-CA" sz="1000" dirty="0"/>
              <a:t> may be governed by the activation of a number of 5-HT receptors on </a:t>
            </a:r>
            <a:r>
              <a:rPr lang="en-CA" sz="1000" dirty="0" err="1"/>
              <a:t>osteoblasts</a:t>
            </a:r>
            <a:r>
              <a:rPr lang="en-CA" sz="1000" dirty="0"/>
              <a:t> and </a:t>
            </a:r>
            <a:r>
              <a:rPr lang="en-CA" sz="1000" dirty="0" err="1"/>
              <a:t>osteoclasts</a:t>
            </a:r>
            <a:r>
              <a:rPr lang="en-CA" sz="1000" dirty="0"/>
              <a:t> via endocrine, </a:t>
            </a:r>
            <a:r>
              <a:rPr lang="en-CA" sz="1000" dirty="0" err="1"/>
              <a:t>autocrine</a:t>
            </a:r>
            <a:r>
              <a:rPr lang="en-CA" sz="1000" dirty="0"/>
              <a:t>/</a:t>
            </a:r>
            <a:r>
              <a:rPr lang="en-CA" sz="1000" dirty="0" err="1"/>
              <a:t>paracrine</a:t>
            </a:r>
            <a:r>
              <a:rPr lang="en-CA" sz="1000" dirty="0"/>
              <a:t> and neuronal pathways</a:t>
            </a:r>
            <a:r>
              <a:rPr lang="en-CA" sz="1000" baseline="30000" dirty="0"/>
              <a:t>4</a:t>
            </a:r>
          </a:p>
          <a:p>
            <a:pPr marL="167455" indent="-167455">
              <a:buFont typeface="Arial" panose="020B0604020202020204" pitchFamily="34" charset="0"/>
              <a:buChar char="•"/>
              <a:defRPr/>
            </a:pPr>
            <a:endParaRPr lang="en-CA" dirty="0"/>
          </a:p>
          <a:p>
            <a:pPr>
              <a:buFont typeface="Arial" panose="020B0604020202020204" pitchFamily="34" charset="0"/>
              <a:buNone/>
              <a:defRPr/>
            </a:pPr>
            <a:endParaRPr lang="en-CA" dirty="0"/>
          </a:p>
          <a:p>
            <a:pPr>
              <a:buFont typeface="Arial" panose="020B0604020202020204" pitchFamily="34" charset="0"/>
              <a:buNone/>
              <a:defRPr/>
            </a:pPr>
            <a:r>
              <a:rPr lang="en-CA" b="1" dirty="0"/>
              <a:t>Reference:</a:t>
            </a:r>
          </a:p>
          <a:p>
            <a:pPr marL="223274" indent="-223274">
              <a:buFontTx/>
              <a:buAutoNum type="arabicPeriod"/>
              <a:defRPr/>
            </a:pPr>
            <a:r>
              <a:rPr lang="en-CA" dirty="0"/>
              <a:t>Kennedy SH et al. Canadian Network for Mood and Anxiety Treatments (CANMAT) 2016 Clinical Guidelines for the Management of Adults with Major Depressive Disorder.</a:t>
            </a:r>
            <a:r>
              <a:rPr lang="en-CA" baseline="0" dirty="0"/>
              <a:t> Section 3</a:t>
            </a:r>
            <a:r>
              <a:rPr lang="en-CA" dirty="0"/>
              <a:t>. Pharmacological</a:t>
            </a:r>
            <a:r>
              <a:rPr lang="en-CA" baseline="0" dirty="0"/>
              <a:t> Treatments</a:t>
            </a:r>
            <a:r>
              <a:rPr lang="en-CA" dirty="0"/>
              <a:t>. </a:t>
            </a:r>
            <a:r>
              <a:rPr lang="en-CA" i="1" dirty="0"/>
              <a:t>Can J Psychiatry</a:t>
            </a:r>
            <a:r>
              <a:rPr lang="en-CA" dirty="0"/>
              <a:t>. 2016;61(9):540-560.</a:t>
            </a:r>
          </a:p>
          <a:p>
            <a:pPr marL="223274" indent="-223274">
              <a:buFontTx/>
              <a:buAutoNum type="arabicPeriod"/>
              <a:defRPr/>
            </a:pPr>
            <a:r>
              <a:rPr lang="en-CA" dirty="0"/>
              <a:t>IMSB, </a:t>
            </a:r>
            <a:r>
              <a:rPr lang="en-CA" dirty="0" err="1"/>
              <a:t>Compuscript</a:t>
            </a:r>
            <a:r>
              <a:rPr lang="en-CA" dirty="0"/>
              <a:t> (Feb'14) </a:t>
            </a:r>
          </a:p>
          <a:p>
            <a:pPr marL="223274" indent="-223274">
              <a:buFontTx/>
              <a:buAutoNum type="arabicPeriod"/>
              <a:defRPr/>
            </a:pPr>
            <a:r>
              <a:rPr lang="en-CA" dirty="0" err="1"/>
              <a:t>Chau</a:t>
            </a:r>
            <a:r>
              <a:rPr lang="en-CA" dirty="0"/>
              <a:t> K et al. Are selective serotonin reuptake inhibitors a secondary cause of low bone density? </a:t>
            </a:r>
            <a:r>
              <a:rPr lang="en-CA" i="1" dirty="0"/>
              <a:t>J </a:t>
            </a:r>
            <a:r>
              <a:rPr lang="en-CA" i="1" dirty="0" err="1"/>
              <a:t>Osteoporos</a:t>
            </a:r>
            <a:r>
              <a:rPr lang="en-CA" dirty="0"/>
              <a:t>. 2012;</a:t>
            </a:r>
            <a:r>
              <a:rPr lang="en-CA" sz="1200" dirty="0"/>
              <a:t>2012:323061</a:t>
            </a:r>
          </a:p>
          <a:p>
            <a:pPr marL="223274" indent="-223274">
              <a:buFontTx/>
              <a:buAutoNum type="arabicPeriod"/>
              <a:defRPr/>
            </a:pPr>
            <a:r>
              <a:rPr lang="en-CA" dirty="0" err="1"/>
              <a:t>Tsapakis</a:t>
            </a:r>
            <a:r>
              <a:rPr lang="en-CA" dirty="0"/>
              <a:t> et al.  The adverse skeletal effects of selective serotonin reuptake inhibitors. </a:t>
            </a:r>
            <a:r>
              <a:rPr lang="en-CA" i="1" dirty="0"/>
              <a:t> European Psychiatry.  </a:t>
            </a:r>
            <a:r>
              <a:rPr lang="en-CA" dirty="0"/>
              <a:t>2012;27:156-169.</a:t>
            </a:r>
          </a:p>
        </p:txBody>
      </p:sp>
      <p:sp>
        <p:nvSpPr>
          <p:cNvPr id="10957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89231A91-F587-4929-B616-6EF2DC0A5197}" type="slidenum">
              <a:rPr lang="en-US" altLang="en-US" smtClean="0">
                <a:solidFill>
                  <a:prstClr val="black"/>
                </a:solidFill>
              </a:rPr>
              <a:pPr algn="r" eaLnBrk="1" hangingPunct="1">
                <a:spcBef>
                  <a:spcPct val="0"/>
                </a:spcBef>
              </a:pPr>
              <a:t>65</a:t>
            </a:fld>
            <a:endParaRPr lang="en-US" altLang="en-US">
              <a:solidFill>
                <a:prstClr val="black"/>
              </a:solidFill>
            </a:endParaRPr>
          </a:p>
        </p:txBody>
      </p:sp>
    </p:spTree>
    <p:extLst>
      <p:ext uri="{BB962C8B-B14F-4D97-AF65-F5344CB8AC3E}">
        <p14:creationId xmlns:p14="http://schemas.microsoft.com/office/powerpoint/2010/main" val="38396588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CA" b="1" dirty="0"/>
              <a:t>Key Points:</a:t>
            </a:r>
          </a:p>
          <a:p>
            <a:pPr marL="167455" indent="-167455">
              <a:buFont typeface="Arial" panose="020B0604020202020204" pitchFamily="34" charset="0"/>
              <a:buChar char="•"/>
              <a:defRPr/>
            </a:pPr>
            <a:r>
              <a:rPr lang="en-US" dirty="0"/>
              <a:t>The specific biochemical </a:t>
            </a:r>
            <a:r>
              <a:rPr lang="en-CA" dirty="0"/>
              <a:t>nature of serotonergic pathways and their direct and/or indirect effects on bone metabolism are still unclear, although the effect of SSRIs on bone formation and resorption appears to be governed by activation of 5-HT receptors on osteoblasts and osteoclasts via </a:t>
            </a:r>
            <a:r>
              <a:rPr lang="en-US" dirty="0"/>
              <a:t>endocrine, </a:t>
            </a:r>
            <a:r>
              <a:rPr lang="en-US" dirty="0" err="1"/>
              <a:t>autocrine</a:t>
            </a:r>
            <a:r>
              <a:rPr lang="en-US" dirty="0"/>
              <a:t>/paracrine and neuronal pathways</a:t>
            </a:r>
            <a:r>
              <a:rPr lang="en-CA" baseline="30000" dirty="0"/>
              <a:t>1,2</a:t>
            </a:r>
          </a:p>
          <a:p>
            <a:pPr marL="167455" indent="-167455">
              <a:buFont typeface="Arial" panose="020B0604020202020204" pitchFamily="34" charset="0"/>
              <a:buChar char="•"/>
              <a:defRPr/>
            </a:pPr>
            <a:r>
              <a:rPr lang="en-CA" dirty="0"/>
              <a:t>Stimulation of the 5-HTR1a,b and d receptor inhibits </a:t>
            </a:r>
            <a:r>
              <a:rPr lang="en-CA" dirty="0" err="1"/>
              <a:t>cAMP</a:t>
            </a:r>
            <a:r>
              <a:rPr lang="en-CA" dirty="0"/>
              <a:t> mediated inhibition of protein </a:t>
            </a:r>
            <a:r>
              <a:rPr lang="en-CA" dirty="0" err="1"/>
              <a:t>kinase</a:t>
            </a:r>
            <a:r>
              <a:rPr lang="en-CA" dirty="0"/>
              <a:t> A (PKA) dependent </a:t>
            </a:r>
            <a:r>
              <a:rPr lang="en-CA" dirty="0" err="1"/>
              <a:t>phosphorylation</a:t>
            </a:r>
            <a:r>
              <a:rPr lang="en-CA" dirty="0"/>
              <a:t> pathways.  This reduces the </a:t>
            </a:r>
            <a:r>
              <a:rPr lang="en-CA" dirty="0" err="1"/>
              <a:t>phosphorylation</a:t>
            </a:r>
            <a:r>
              <a:rPr lang="en-CA" dirty="0"/>
              <a:t> of the transcription factor CREB, therefore decreasing </a:t>
            </a:r>
            <a:r>
              <a:rPr lang="en-CA" dirty="0" err="1"/>
              <a:t>osteoblast</a:t>
            </a:r>
            <a:r>
              <a:rPr lang="en-CA" dirty="0"/>
              <a:t> proliferation (figure in above slide)</a:t>
            </a:r>
          </a:p>
          <a:p>
            <a:pPr marL="167455" indent="-167455">
              <a:buFont typeface="Arial" panose="020B0604020202020204" pitchFamily="34" charset="0"/>
              <a:buChar char="•"/>
              <a:defRPr/>
            </a:pPr>
            <a:r>
              <a:rPr lang="en-US" dirty="0"/>
              <a:t>5HTR</a:t>
            </a:r>
            <a:r>
              <a:rPr lang="en-US" baseline="-25000" dirty="0"/>
              <a:t>1B,4 </a:t>
            </a:r>
            <a:r>
              <a:rPr lang="en-US" dirty="0"/>
              <a:t>receptors have been shown to play a role in osteoclast differentiation, although the exact mechanism remains unknown.</a:t>
            </a:r>
          </a:p>
          <a:p>
            <a:pPr marL="167455" indent="-167455">
              <a:buFont typeface="Arial" panose="020B0604020202020204" pitchFamily="34" charset="0"/>
              <a:buChar char="•"/>
              <a:defRPr/>
            </a:pPr>
            <a:r>
              <a:rPr lang="en-US" dirty="0" err="1"/>
              <a:t>Vortioxetine</a:t>
            </a:r>
            <a:r>
              <a:rPr lang="en-US" dirty="0"/>
              <a:t> is an agonist</a:t>
            </a:r>
            <a:r>
              <a:rPr lang="en-US" baseline="0" dirty="0"/>
              <a:t> of 5-HTR1a, partial agonist of 5-HTR1b, and antagonist of 5-HTR 1d, 3a, 7.</a:t>
            </a:r>
            <a:endParaRPr lang="en-US" dirty="0"/>
          </a:p>
          <a:p>
            <a:pPr marL="167455" indent="-167455">
              <a:buFont typeface="Arial" panose="020B0604020202020204" pitchFamily="34" charset="0"/>
              <a:buChar char="•"/>
              <a:defRPr/>
            </a:pPr>
            <a:endParaRPr lang="en-CA" dirty="0"/>
          </a:p>
          <a:p>
            <a:pPr>
              <a:defRPr/>
            </a:pPr>
            <a:r>
              <a:rPr lang="en-CA" altLang="en-US" sz="1200" dirty="0">
                <a:solidFill>
                  <a:srgbClr val="FFFFFF"/>
                </a:solidFill>
              </a:rPr>
              <a:t>.</a:t>
            </a:r>
          </a:p>
          <a:p>
            <a:pPr marL="223274" indent="-223274">
              <a:buFontTx/>
              <a:buAutoNum type="arabicPeriod"/>
              <a:defRPr/>
            </a:pPr>
            <a:endParaRPr lang="en-CA" dirty="0"/>
          </a:p>
        </p:txBody>
      </p:sp>
      <p:sp>
        <p:nvSpPr>
          <p:cNvPr id="11059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6D69A70D-8083-4E69-BF7D-E8021BFE8426}" type="slidenum">
              <a:rPr lang="en-US" altLang="en-US" smtClean="0">
                <a:solidFill>
                  <a:prstClr val="black"/>
                </a:solidFill>
              </a:rPr>
              <a:pPr algn="r" eaLnBrk="1" hangingPunct="1">
                <a:spcBef>
                  <a:spcPct val="0"/>
                </a:spcBef>
              </a:pPr>
              <a:t>66</a:t>
            </a:fld>
            <a:endParaRPr lang="en-US" altLang="en-US">
              <a:solidFill>
                <a:prstClr val="black"/>
              </a:solidFill>
            </a:endParaRPr>
          </a:p>
        </p:txBody>
      </p:sp>
    </p:spTree>
    <p:extLst>
      <p:ext uri="{BB962C8B-B14F-4D97-AF65-F5344CB8AC3E}">
        <p14:creationId xmlns:p14="http://schemas.microsoft.com/office/powerpoint/2010/main" val="29916406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US" sz="1100" b="1" dirty="0"/>
              <a:t>Key Points:</a:t>
            </a:r>
          </a:p>
          <a:p>
            <a:pPr marL="167455" indent="-167455">
              <a:buFont typeface="Arial" panose="020B0604020202020204" pitchFamily="34" charset="0"/>
              <a:buChar char="•"/>
              <a:defRPr/>
            </a:pPr>
            <a:r>
              <a:rPr lang="en-US" sz="1100" dirty="0"/>
              <a:t>In this study, subject from the </a:t>
            </a:r>
            <a:r>
              <a:rPr lang="en-US" sz="1100" i="1" dirty="0"/>
              <a:t>Global Longitudinal Study of Osteoporosis in Women </a:t>
            </a:r>
            <a:r>
              <a:rPr lang="en-US" sz="1100" dirty="0"/>
              <a:t>(GLOW) study were used to examine fracture patterns with use of SSRIs, PPIs and glucocorticoids over 5 years.</a:t>
            </a:r>
          </a:p>
          <a:p>
            <a:pPr marL="167455" indent="-167455">
              <a:buFont typeface="Arial" panose="020B0604020202020204" pitchFamily="34" charset="0"/>
              <a:buChar char="•"/>
              <a:defRPr/>
            </a:pPr>
            <a:r>
              <a:rPr lang="en-CA" sz="1100" dirty="0"/>
              <a:t>GLOW comprises women: </a:t>
            </a:r>
          </a:p>
          <a:p>
            <a:pPr marL="614002" lvl="1" indent="-167455">
              <a:buFont typeface="Arial" panose="020B0604020202020204" pitchFamily="34" charset="0"/>
              <a:buChar char="•"/>
              <a:defRPr/>
            </a:pPr>
            <a:r>
              <a:rPr lang="en-CA" sz="1100" dirty="0"/>
              <a:t>≥55 years of age, </a:t>
            </a:r>
          </a:p>
          <a:p>
            <a:pPr marL="614002" lvl="1" indent="-167455">
              <a:buFont typeface="Arial" panose="020B0604020202020204" pitchFamily="34" charset="0"/>
              <a:buChar char="•"/>
              <a:defRPr/>
            </a:pPr>
            <a:r>
              <a:rPr lang="en-CA" sz="1100" dirty="0"/>
              <a:t>615 primary care practices (17 sites, 10 countries). </a:t>
            </a:r>
          </a:p>
          <a:p>
            <a:pPr marL="614002" lvl="1" indent="-167455">
              <a:buFont typeface="Arial" panose="020B0604020202020204" pitchFamily="34" charset="0"/>
              <a:buChar char="•"/>
              <a:defRPr/>
            </a:pPr>
            <a:r>
              <a:rPr lang="en-CA" sz="1100" dirty="0"/>
              <a:t>Self-administered surveys, mailed at baseline, 12, 24, 36 and 60 months</a:t>
            </a:r>
          </a:p>
          <a:p>
            <a:pPr marL="614002" lvl="1" indent="-167455">
              <a:buFont typeface="Arial" panose="020B0604020202020204" pitchFamily="34" charset="0"/>
              <a:buChar char="•"/>
              <a:defRPr/>
            </a:pPr>
            <a:r>
              <a:rPr lang="en-CA" sz="1100" dirty="0"/>
              <a:t>Patient characteristics, risk factors for fracture, and use of estrogens, SSRIs, PPIs, GCs and anti-osteoporosis medication (AOM)</a:t>
            </a:r>
            <a:endParaRPr lang="en-US" sz="1100" dirty="0"/>
          </a:p>
          <a:p>
            <a:pPr marL="167455" indent="-167455">
              <a:buFont typeface="Arial" panose="020B0604020202020204" pitchFamily="34" charset="0"/>
              <a:buChar char="•"/>
              <a:defRPr/>
            </a:pPr>
            <a:r>
              <a:rPr lang="en-CA" sz="1100" dirty="0"/>
              <a:t>Multivariable regression calculated odds ratios (ORs) and 95% confidence intervals (CIs) are shown for SSRIs.  Models were adjusted for age, fracture between age 45 and enrollment into the study (baseline), and baseline use of anti-osteoporosis medication.</a:t>
            </a:r>
          </a:p>
          <a:p>
            <a:pPr marL="167455" indent="-167455">
              <a:buFont typeface="Arial" panose="020B0604020202020204" pitchFamily="34" charset="0"/>
              <a:buChar char="•"/>
              <a:defRPr/>
            </a:pPr>
            <a:r>
              <a:rPr lang="en-CA" sz="1100" dirty="0"/>
              <a:t>N=1149 women were on SSRIs at some point between baseline and year 2</a:t>
            </a:r>
          </a:p>
          <a:p>
            <a:pPr marL="167455" indent="-167455">
              <a:buFont typeface="Arial" panose="020B0604020202020204" pitchFamily="34" charset="0"/>
              <a:buChar char="•"/>
              <a:defRPr/>
            </a:pPr>
            <a:r>
              <a:rPr lang="en-CA" sz="1100" dirty="0"/>
              <a:t>Overall fractures=self-reported fracture of any of the following bones: collar bone or clavicle, upper arm, wrist, spine, rib, hip, pelvis, ankle, upper leg or lower leg</a:t>
            </a:r>
          </a:p>
          <a:p>
            <a:pPr marL="167455" indent="-167455">
              <a:buFont typeface="Arial" panose="020B0604020202020204" pitchFamily="34" charset="0"/>
              <a:buChar char="•"/>
              <a:defRPr/>
            </a:pPr>
            <a:r>
              <a:rPr lang="en-CA" sz="1100" dirty="0"/>
              <a:t>NHNV fractures=self-reported fracture of any of the following bones: collar bone or clavicle, upper arm, wrist, rib, pelvis, ankle, upper leg, or lower leg</a:t>
            </a:r>
            <a:endParaRPr lang="en-US" sz="1100" dirty="0"/>
          </a:p>
          <a:p>
            <a:pPr>
              <a:buFont typeface="Arial" panose="020B0604020202020204" pitchFamily="34" charset="0"/>
              <a:buNone/>
              <a:defRPr/>
            </a:pPr>
            <a:endParaRPr lang="en-US" sz="1100" b="1" dirty="0"/>
          </a:p>
          <a:p>
            <a:pPr>
              <a:defRPr/>
            </a:pPr>
            <a:r>
              <a:rPr lang="en-US" sz="1100" b="1" dirty="0"/>
              <a:t>Reference:</a:t>
            </a:r>
          </a:p>
          <a:p>
            <a:pPr>
              <a:defRPr/>
            </a:pPr>
            <a:r>
              <a:rPr lang="en-CA" sz="1100" dirty="0"/>
              <a:t>Adachi JD, et al. </a:t>
            </a:r>
            <a:r>
              <a:rPr lang="en-US" sz="1100" dirty="0"/>
              <a:t>Fracture Patterns with use of Selective Serotonin Receptor Inhibitors, Proton Pump Inhibitors and Glucocorticoids in a Large International Observational Study: GLOW. </a:t>
            </a:r>
            <a:r>
              <a:rPr lang="en-CA" sz="1100" dirty="0"/>
              <a:t>ASBMR 2013. Oral presentation; OP 1049.</a:t>
            </a:r>
            <a:endParaRPr lang="en-US" sz="1100" dirty="0"/>
          </a:p>
          <a:p>
            <a:pPr>
              <a:defRPr/>
            </a:pPr>
            <a:endParaRPr lang="en-US" b="1" dirty="0"/>
          </a:p>
        </p:txBody>
      </p:sp>
      <p:sp>
        <p:nvSpPr>
          <p:cNvPr id="1126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EAD19036-60AB-44A3-B519-7552B958DE2D}" type="slidenum">
              <a:rPr lang="en-US" altLang="en-US" smtClean="0">
                <a:solidFill>
                  <a:prstClr val="black"/>
                </a:solidFill>
              </a:rPr>
              <a:pPr algn="r" eaLnBrk="1" hangingPunct="1">
                <a:spcBef>
                  <a:spcPct val="0"/>
                </a:spcBef>
              </a:pPr>
              <a:t>67</a:t>
            </a:fld>
            <a:endParaRPr lang="en-US" altLang="en-US">
              <a:solidFill>
                <a:prstClr val="black"/>
              </a:solidFill>
            </a:endParaRPr>
          </a:p>
        </p:txBody>
      </p:sp>
    </p:spTree>
    <p:extLst>
      <p:ext uri="{BB962C8B-B14F-4D97-AF65-F5344CB8AC3E}">
        <p14:creationId xmlns:p14="http://schemas.microsoft.com/office/powerpoint/2010/main" val="16208700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defRPr/>
                </a:pPr>
                <a:r>
                  <a:rPr lang="en-CA" sz="1050" b="1" dirty="0"/>
                  <a:t>Key Points:</a:t>
                </a:r>
              </a:p>
              <a:p>
                <a:pPr marL="167455" indent="-167455">
                  <a:buFont typeface="Arial" panose="020B0604020202020204" pitchFamily="34" charset="0"/>
                  <a:buChar char="•"/>
                  <a:defRPr/>
                </a:pPr>
                <a:r>
                  <a:rPr lang="en-CA" sz="1050" dirty="0"/>
                  <a:t>In Moura et al,</a:t>
                </a:r>
                <a:r>
                  <a:rPr lang="en-CA" sz="1050" baseline="30000" dirty="0"/>
                  <a:t>2 </a:t>
                </a:r>
                <a:r>
                  <a:rPr lang="en-CA" sz="1050" dirty="0"/>
                  <a:t>the </a:t>
                </a:r>
                <a:r>
                  <a:rPr lang="en-CA" sz="1050" dirty="0" err="1"/>
                  <a:t>CaMos</a:t>
                </a:r>
                <a:r>
                  <a:rPr lang="en-CA" sz="1050" dirty="0"/>
                  <a:t> cohort was used to determine whether the use of SSRIs and SNRIs were associated with increased risk of fragility fracture in adults 50+</a:t>
                </a:r>
              </a:p>
              <a:p>
                <a:pPr marL="167455" indent="-167455">
                  <a:buFont typeface="Arial" panose="020B0604020202020204" pitchFamily="34" charset="0"/>
                  <a:buChar char="•"/>
                  <a:defRPr/>
                </a:pPr>
                <a:r>
                  <a:rPr lang="en-CA" sz="1050" dirty="0"/>
                  <a:t>N=6,645 men and women; 192 (2.9%) were using SSRIs and/or SNRIs at baseline. </a:t>
                </a:r>
                <a:r>
                  <a:rPr lang="en-CA" altLang="en-US" sz="1050" dirty="0">
                    <a:solidFill>
                      <a:srgbClr val="FFFFFF"/>
                    </a:solidFill>
                  </a:rPr>
                  <a:t>011 (60%) completed the full 10 years of follow up.</a:t>
                </a:r>
                <a:endParaRPr lang="en-CA" sz="1050" dirty="0"/>
              </a:p>
              <a:p>
                <a:pPr marL="167455" indent="-167455">
                  <a:buFont typeface="Arial" panose="020B0604020202020204" pitchFamily="34" charset="0"/>
                  <a:buChar char="•"/>
                  <a:defRPr/>
                </a:pPr>
                <a:r>
                  <a:rPr lang="en-CA" sz="1050" dirty="0"/>
                  <a:t>During the 10-year study period, 978 (14.7%) participants experienced at least one fragility fracture. </a:t>
                </a:r>
                <a:endParaRPr lang="en-CA" sz="1050" dirty="0">
                  <a:solidFill>
                    <a:schemeClr val="tx1"/>
                  </a:solidFill>
                </a:endParaRPr>
              </a:p>
              <a:p>
                <a:pPr marL="167455" marR="0" lvl="0" indent="-16745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ltLang="en-US" sz="1050" dirty="0">
                    <a:solidFill>
                      <a:schemeClr val="tx1"/>
                    </a:solidFill>
                  </a:rPr>
                  <a:t>Hazard ratio adjusted for </a:t>
                </a:r>
                <a:r>
                  <a:rPr lang="en-CA" altLang="en-US" sz="1050" dirty="0" err="1">
                    <a:solidFill>
                      <a:schemeClr val="tx1"/>
                    </a:solidFill>
                  </a:rPr>
                  <a:t>Charlson</a:t>
                </a:r>
                <a:r>
                  <a:rPr lang="en-CA" altLang="en-US" sz="1050" dirty="0">
                    <a:solidFill>
                      <a:schemeClr val="tx1"/>
                    </a:solidFill>
                  </a:rPr>
                  <a:t> score, age, sex, education level, fall in previous month, physical activity, depressive symptoms (MCS scale), BMD hip and lumbar, thiazolidinedione use, vitamin D, and previous vertebral deformity (</a:t>
                </a:r>
                <a:r>
                  <a:rPr lang="en-CA" altLang="en-US" sz="1050" dirty="0" err="1">
                    <a:solidFill>
                      <a:schemeClr val="tx1"/>
                    </a:solidFill>
                  </a:rPr>
                  <a:t>Genant</a:t>
                </a:r>
                <a:r>
                  <a:rPr lang="en-CA" altLang="en-US" sz="1050" dirty="0">
                    <a:solidFill>
                      <a:schemeClr val="tx1"/>
                    </a:solidFill>
                  </a:rPr>
                  <a:t> grade </a:t>
                </a:r>
                <a14:m>
                  <m:oMath xmlns:m="http://schemas.openxmlformats.org/officeDocument/2006/math">
                    <m:r>
                      <a:rPr lang="en-CA" altLang="en-US" sz="1050" i="1" smtClean="0">
                        <a:solidFill>
                          <a:schemeClr val="tx1"/>
                        </a:solidFill>
                        <a:latin typeface="Cambria Math" panose="02040503050406030204" pitchFamily="18" charset="0"/>
                      </a:rPr>
                      <m:t>≥</m:t>
                    </m:r>
                  </m:oMath>
                </a14:m>
                <a:r>
                  <a:rPr lang="en-CA" altLang="en-US" sz="1050" dirty="0">
                    <a:solidFill>
                      <a:schemeClr val="tx1"/>
                    </a:solidFill>
                  </a:rPr>
                  <a:t>2). </a:t>
                </a:r>
              </a:p>
              <a:p>
                <a:pPr marL="167455" marR="0" lvl="0" indent="-16745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050" dirty="0"/>
                  <a:t>SSRI/SNRI was associated with a ~70% increased risk of fragility fracture</a:t>
                </a:r>
              </a:p>
              <a:p>
                <a:pPr marL="167455" indent="-167455">
                  <a:buFont typeface="Arial" panose="020B0604020202020204" pitchFamily="34" charset="0"/>
                  <a:buChar char="•"/>
                  <a:defRPr/>
                </a:pPr>
                <a:r>
                  <a:rPr lang="en-CA" sz="1050" dirty="0"/>
                  <a:t>SSRI included citalopram, fluoxetine, fluvoxamine, paroxetine, sertraline. SNRIs included venlafaxine.</a:t>
                </a:r>
              </a:p>
              <a:p>
                <a:pPr marL="167455" indent="-167455">
                  <a:buFont typeface="Arial" panose="020B0604020202020204" pitchFamily="34" charset="0"/>
                  <a:buChar char="•"/>
                  <a:defRPr/>
                </a:pPr>
                <a:r>
                  <a:rPr lang="en-CA" sz="1050" dirty="0"/>
                  <a:t>Univariate and multivariable Cox models were performed using alternative</a:t>
                </a:r>
                <a:r>
                  <a:rPr lang="en-CA" sz="1050" baseline="0" dirty="0"/>
                  <a:t> approaches to SSRI/SNRI exposure. See reference for details.</a:t>
                </a:r>
              </a:p>
              <a:p>
                <a:pPr marL="167455" indent="-167455">
                  <a:buFont typeface="Arial" panose="020B0604020202020204" pitchFamily="34" charset="0"/>
                  <a:buChar char="•"/>
                  <a:defRPr/>
                </a:pPr>
                <a:endParaRPr lang="en-CA" baseline="0" dirty="0"/>
              </a:p>
              <a:p>
                <a:r>
                  <a:rPr lang="en-CA" sz="600" u="none" strike="noStrike" kern="1200" baseline="0" dirty="0">
                    <a:solidFill>
                      <a:schemeClr val="tx1"/>
                    </a:solidFill>
                    <a:ea typeface="+mn-ea"/>
                    <a:cs typeface="+mn-cs"/>
                  </a:rPr>
                  <a:t>“We adopted two alternative assumptions for defining time dependent drug exposure (Fig. 1). For both approaches, if the participant reported being on use of SSRI/SNRI at two adjacent time points (y0 and y5, or y5 and y10), he/she was considered a current user during the entire 5-year period between these two years. In the first approach, drug use was further assumed to be constant for the period covered by each interview; if, for example, a participant reported being on SSRI/SNRI at y0 but neither at y5 nor y10, then he/she was considered current SSRI/SNRI from year 1 to year 4 and a non-user from year 5 to year 10. Using the second approach, if a participant reported being on SSRI/SNRI therapy at the beginning of the 5-year period but not 5 years later, then he/she was considered a user only in the first year of the period and a non-user in the following 4 years. As part of the second approach, if drug use was reported only at the end of the period but not 5 years earlier, the participant was assumed to be exposed only the last (fifth) year of the corresponding</a:t>
                </a:r>
              </a:p>
              <a:p>
                <a:r>
                  <a:rPr lang="en-CA" sz="600" u="none" strike="noStrike" kern="1200" baseline="0" dirty="0">
                    <a:solidFill>
                      <a:schemeClr val="tx1"/>
                    </a:solidFill>
                    <a:ea typeface="+mn-ea"/>
                    <a:cs typeface="+mn-cs"/>
                  </a:rPr>
                  <a:t>period.”</a:t>
                </a:r>
                <a:endParaRPr lang="en-CA" sz="600" baseline="0" dirty="0"/>
              </a:p>
              <a:p>
                <a:pPr marL="167455" indent="-167455">
                  <a:buFont typeface="Arial" panose="020B0604020202020204" pitchFamily="34" charset="0"/>
                  <a:buChar char="•"/>
                  <a:defRPr/>
                </a:pPr>
                <a:r>
                  <a:rPr lang="en-CA" sz="600" baseline="0" dirty="0"/>
                  <a:t>An example: A patient reports use at baseline and year 5 but reports no longer using during their year 10 interview. In definition 1 they would be coded as a current user for baseline to year 9. In definition 2 they would be coded as current for baseline to year 5. Stepwise means they are coded as current for baseline to year 5, then use decreases in increments of 0.2/year in a stepwise function.</a:t>
                </a:r>
              </a:p>
              <a:p>
                <a:pPr marL="167455" indent="-167455">
                  <a:buFont typeface="Arial" panose="020B0604020202020204" pitchFamily="34" charset="0"/>
                  <a:buChar char="•"/>
                  <a:defRPr/>
                </a:pPr>
                <a:endParaRPr lang="en-CA" b="1" baseline="0" dirty="0"/>
              </a:p>
              <a:p>
                <a:pPr marL="0" indent="0">
                  <a:buFont typeface="Arial" panose="020B0604020202020204" pitchFamily="34" charset="0"/>
                  <a:buNone/>
                  <a:defRPr/>
                </a:pPr>
                <a:r>
                  <a:rPr lang="en-CA" b="1" dirty="0"/>
                  <a:t>Reference:</a:t>
                </a:r>
              </a:p>
              <a:p>
                <a:pPr>
                  <a:defRPr/>
                </a:pPr>
                <a:r>
                  <a:rPr lang="en-CA" dirty="0"/>
                  <a:t>Moura C et al. Antidepressant use and 10-year incident fracture risk: the population-based Canadian Multicentre Osteoporosis Study (</a:t>
                </a:r>
                <a:r>
                  <a:rPr lang="en-CA" dirty="0" err="1"/>
                  <a:t>CaMos</a:t>
                </a:r>
                <a:r>
                  <a:rPr lang="en-CA" dirty="0"/>
                  <a:t>) </a:t>
                </a:r>
                <a:r>
                  <a:rPr lang="en-CA" i="1" dirty="0" err="1"/>
                  <a:t>Osteoporos</a:t>
                </a:r>
                <a:r>
                  <a:rPr lang="en-CA" i="1" dirty="0"/>
                  <a:t> </a:t>
                </a:r>
                <a:r>
                  <a:rPr lang="en-CA" i="1" dirty="0" err="1"/>
                  <a:t>Int</a:t>
                </a:r>
                <a:r>
                  <a:rPr lang="en-CA" dirty="0"/>
                  <a:t> . 2014;25:1473–1481.</a:t>
                </a:r>
              </a:p>
              <a:p>
                <a:pPr>
                  <a:defRPr/>
                </a:pPr>
                <a:endParaRPr lang="en-CA" dirty="0"/>
              </a:p>
            </p:txBody>
          </p:sp>
        </mc:Choice>
        <mc:Fallback xmlns="">
          <p:sp>
            <p:nvSpPr>
              <p:cNvPr id="3" name="Notes Placeholder 2"/>
              <p:cNvSpPr>
                <a:spLocks noGrp="1"/>
              </p:cNvSpPr>
              <p:nvPr>
                <p:ph type="body" idx="1"/>
              </p:nvPr>
            </p:nvSpPr>
            <p:spPr/>
            <p:txBody>
              <a:bodyPr/>
              <a:lstStyle/>
              <a:p>
                <a:pPr>
                  <a:defRPr/>
                </a:pPr>
                <a:r>
                  <a:rPr lang="en-CA" b="1" dirty="0"/>
                  <a:t>Key Points:</a:t>
                </a:r>
              </a:p>
              <a:p>
                <a:pPr marL="167455" indent="-167455">
                  <a:buFont typeface="Arial" panose="020B0604020202020204" pitchFamily="34" charset="0"/>
                  <a:buChar char="•"/>
                  <a:defRPr/>
                </a:pPr>
                <a:r>
                  <a:rPr lang="en-CA" dirty="0"/>
                  <a:t>In Moura et al,</a:t>
                </a:r>
                <a:r>
                  <a:rPr lang="en-CA" baseline="30000" dirty="0"/>
                  <a:t>2 </a:t>
                </a:r>
                <a:r>
                  <a:rPr lang="en-CA" dirty="0"/>
                  <a:t>the </a:t>
                </a:r>
                <a:r>
                  <a:rPr lang="en-CA" dirty="0" err="1"/>
                  <a:t>CaMos</a:t>
                </a:r>
                <a:r>
                  <a:rPr lang="en-CA" dirty="0"/>
                  <a:t> cohort was used to determine whether the use of SSRIs and SNRIs were associated with increased risk of fragility fracture in adults 50+</a:t>
                </a:r>
              </a:p>
              <a:p>
                <a:pPr marL="167455" indent="-167455">
                  <a:buFont typeface="Arial" panose="020B0604020202020204" pitchFamily="34" charset="0"/>
                  <a:buChar char="•"/>
                  <a:defRPr/>
                </a:pPr>
                <a:r>
                  <a:rPr lang="en-CA" dirty="0"/>
                  <a:t>N=6,645 men and women; 192 (2.9%) were using SSRIs and/or SNRIs at baseline. </a:t>
                </a:r>
                <a:r>
                  <a:rPr lang="en-CA" altLang="en-US" sz="1200" dirty="0">
                    <a:solidFill>
                      <a:srgbClr val="FFFFFF"/>
                    </a:solidFill>
                  </a:rPr>
                  <a:t>011 (60%) completed the full 10 years of follow up.</a:t>
                </a:r>
                <a:endParaRPr lang="en-CA" dirty="0"/>
              </a:p>
              <a:p>
                <a:pPr marL="167455" indent="-167455">
                  <a:buFont typeface="Arial" panose="020B0604020202020204" pitchFamily="34" charset="0"/>
                  <a:buChar char="•"/>
                  <a:defRPr/>
                </a:pPr>
                <a:r>
                  <a:rPr lang="en-CA" dirty="0"/>
                  <a:t>During the 10-year study period, 978 (14.7%) participants experienced at least one fragility fracture. </a:t>
                </a:r>
                <a:endParaRPr lang="en-CA" dirty="0">
                  <a:solidFill>
                    <a:schemeClr val="tx1"/>
                  </a:solidFill>
                </a:endParaRPr>
              </a:p>
              <a:p>
                <a:pPr marL="167455" marR="0" lvl="0" indent="-16745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ltLang="en-US" sz="1200" dirty="0">
                    <a:solidFill>
                      <a:schemeClr val="tx1"/>
                    </a:solidFill>
                  </a:rPr>
                  <a:t>Hazard ratio adjusted for </a:t>
                </a:r>
                <a:r>
                  <a:rPr lang="en-CA" altLang="en-US" sz="1200" dirty="0" err="1">
                    <a:solidFill>
                      <a:schemeClr val="tx1"/>
                    </a:solidFill>
                  </a:rPr>
                  <a:t>Charlson</a:t>
                </a:r>
                <a:r>
                  <a:rPr lang="en-CA" altLang="en-US" sz="1200" dirty="0">
                    <a:solidFill>
                      <a:schemeClr val="tx1"/>
                    </a:solidFill>
                  </a:rPr>
                  <a:t> score, age, sex, education level, fall in previous month, physical activity, depressive symptoms (MCS scale), BMD hip and lumbar, thiazolidinedione use, vitamin D, and previous vertebral deformity (</a:t>
                </a:r>
                <a:r>
                  <a:rPr lang="en-CA" altLang="en-US" sz="1200" dirty="0" err="1">
                    <a:solidFill>
                      <a:schemeClr val="tx1"/>
                    </a:solidFill>
                  </a:rPr>
                  <a:t>Genant</a:t>
                </a:r>
                <a:r>
                  <a:rPr lang="en-CA" altLang="en-US" sz="1200" dirty="0">
                    <a:solidFill>
                      <a:schemeClr val="tx1"/>
                    </a:solidFill>
                  </a:rPr>
                  <a:t> grade </a:t>
                </a:r>
                <a:r>
                  <a:rPr lang="en-CA" altLang="en-US" sz="1200" i="0" smtClean="0">
                    <a:solidFill>
                      <a:schemeClr val="tx1"/>
                    </a:solidFill>
                    <a:latin typeface="Cambria Math" panose="02040503050406030204" pitchFamily="18" charset="0"/>
                  </a:rPr>
                  <a:t>≥</a:t>
                </a:r>
                <a:r>
                  <a:rPr lang="en-CA" altLang="en-US" sz="1200" dirty="0">
                    <a:solidFill>
                      <a:schemeClr val="tx1"/>
                    </a:solidFill>
                  </a:rPr>
                  <a:t>2). </a:t>
                </a:r>
              </a:p>
              <a:p>
                <a:pPr marL="167455" marR="0" lvl="0" indent="-16745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SSRI/SNRI was associated with a ~70% increased risk of fragility fracture</a:t>
                </a:r>
              </a:p>
              <a:p>
                <a:pPr marL="167455" indent="-167455">
                  <a:buFont typeface="Arial" panose="020B0604020202020204" pitchFamily="34" charset="0"/>
                  <a:buChar char="•"/>
                  <a:defRPr/>
                </a:pPr>
                <a:r>
                  <a:rPr lang="en-CA" dirty="0"/>
                  <a:t>SSRI included citalopram, fluoxetine, fluvoxamine, paroxetine, sertraline. SNRIs included venlafaxine.</a:t>
                </a:r>
              </a:p>
              <a:p>
                <a:pPr marL="167455" indent="-167455">
                  <a:buFont typeface="Arial" panose="020B0604020202020204" pitchFamily="34" charset="0"/>
                  <a:buChar char="•"/>
                  <a:defRPr/>
                </a:pPr>
                <a:r>
                  <a:rPr lang="en-CA" dirty="0"/>
                  <a:t>Univariate and multivariable Cox models were performed using alternative</a:t>
                </a:r>
                <a:r>
                  <a:rPr lang="en-CA" baseline="0" dirty="0"/>
                  <a:t> approaches to SSRI/SNRI exposure. See reference for details.</a:t>
                </a:r>
              </a:p>
              <a:p>
                <a:pPr marL="167455" indent="-167455">
                  <a:buFont typeface="Arial" panose="020B0604020202020204" pitchFamily="34" charset="0"/>
                  <a:buChar char="•"/>
                  <a:defRPr/>
                </a:pPr>
                <a:endParaRPr lang="en-CA" baseline="0" dirty="0"/>
              </a:p>
              <a:p>
                <a:r>
                  <a:rPr lang="en-CA" sz="400" u="none" strike="noStrike" kern="1200" baseline="0" dirty="0">
                    <a:solidFill>
                      <a:schemeClr val="tx1"/>
                    </a:solidFill>
                    <a:ea typeface="+mn-ea"/>
                    <a:cs typeface="+mn-cs"/>
                  </a:rPr>
                  <a:t>“We adopted two alternative assumptions for defining time dependent drug exposure (Fig. 1). For both approaches, if the participant reported being on use of SSRI/SNRI at two adjacent time points (y0 and y5, or y5 and y10), he/she was considered a current user during the entire 5-year period between these two years. In the first approach, drug use was further assumed to be constant for the period covered by each interview; if, for example, a participant reported being on SSRI/SNRI at y0 but neither at y5 nor y10, then he/she was considered current SSRI/SNRI from year 1 to year 4 and a non-user from year 5 to year 10. Using the second approach, if a participant reported being on SSRI/SNRI therapy at the beginning of the 5-year period but not 5 years later, then he/she was considered a user only in the first year of the period and a non-user in the following 4 years. As part of the second approach, if drug use was reported only at the end of the period but not 5 years earlier, the participant was assumed to be exposed only the last (fifth) year of the corresponding</a:t>
                </a:r>
              </a:p>
              <a:p>
                <a:r>
                  <a:rPr lang="en-CA" sz="400" u="none" strike="noStrike" kern="1200" baseline="0" dirty="0">
                    <a:solidFill>
                      <a:schemeClr val="tx1"/>
                    </a:solidFill>
                    <a:ea typeface="+mn-ea"/>
                    <a:cs typeface="+mn-cs"/>
                  </a:rPr>
                  <a:t>period.”</a:t>
                </a:r>
                <a:endParaRPr lang="en-CA" sz="400" baseline="0" dirty="0"/>
              </a:p>
              <a:p>
                <a:pPr marL="167455" indent="-167455">
                  <a:buFont typeface="Arial" panose="020B0604020202020204" pitchFamily="34" charset="0"/>
                  <a:buChar char="•"/>
                  <a:defRPr/>
                </a:pPr>
                <a:r>
                  <a:rPr lang="en-CA" sz="400" baseline="0" dirty="0"/>
                  <a:t>An example: A patient reports use at baseline and year 5 but reports no longer using during their year 10 interview. In definition 1 they would be coded as a current user for baseline to year 9. In definition 2 they would be coded as current for baseline to year 5. Stepwise means they are coded as current for baseline to year 5, then use decreases in increments of 0.2/year in a stepwise function.</a:t>
                </a:r>
              </a:p>
              <a:p>
                <a:pPr marL="167455" indent="-167455">
                  <a:buFont typeface="Arial" panose="020B0604020202020204" pitchFamily="34" charset="0"/>
                  <a:buChar char="•"/>
                  <a:defRPr/>
                </a:pPr>
                <a:endParaRPr lang="en-CA" b="1" baseline="0" dirty="0"/>
              </a:p>
              <a:p>
                <a:pPr marL="0" indent="0">
                  <a:buFont typeface="Arial" panose="020B0604020202020204" pitchFamily="34" charset="0"/>
                  <a:buNone/>
                  <a:defRPr/>
                </a:pPr>
                <a:r>
                  <a:rPr lang="en-CA" b="1" dirty="0"/>
                  <a:t>Reference:</a:t>
                </a:r>
              </a:p>
              <a:p>
                <a:pPr>
                  <a:defRPr/>
                </a:pPr>
                <a:r>
                  <a:rPr lang="en-CA" dirty="0"/>
                  <a:t>Moura C et al. Antidepressant use and 10-year incident fracture risk: the population-based Canadian Multicentre Osteoporosis Study (</a:t>
                </a:r>
                <a:r>
                  <a:rPr lang="en-CA" dirty="0" err="1"/>
                  <a:t>CaMos</a:t>
                </a:r>
                <a:r>
                  <a:rPr lang="en-CA" dirty="0"/>
                  <a:t>) </a:t>
                </a:r>
                <a:r>
                  <a:rPr lang="en-CA" i="1" dirty="0" err="1"/>
                  <a:t>Osteoporos</a:t>
                </a:r>
                <a:r>
                  <a:rPr lang="en-CA" i="1" dirty="0"/>
                  <a:t> </a:t>
                </a:r>
                <a:r>
                  <a:rPr lang="en-CA" i="1" dirty="0" err="1"/>
                  <a:t>Int</a:t>
                </a:r>
                <a:r>
                  <a:rPr lang="en-CA" dirty="0"/>
                  <a:t> . 2014;25:1473–1481.</a:t>
                </a:r>
              </a:p>
              <a:p>
                <a:pPr>
                  <a:defRPr/>
                </a:pPr>
                <a:endParaRPr lang="en-CA" dirty="0"/>
              </a:p>
            </p:txBody>
          </p:sp>
        </mc:Fallback>
      </mc:AlternateContent>
    </p:spTree>
    <p:extLst>
      <p:ext uri="{BB962C8B-B14F-4D97-AF65-F5344CB8AC3E}">
        <p14:creationId xmlns:p14="http://schemas.microsoft.com/office/powerpoint/2010/main" val="16404717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862EB8A-0FCD-4DFE-B344-BFD5405639CF}" type="slidenum">
              <a:rPr lang="en-US" smtClean="0"/>
              <a:t>69</a:t>
            </a:fld>
            <a:endParaRPr lang="en-US"/>
          </a:p>
        </p:txBody>
      </p:sp>
    </p:spTree>
    <p:extLst>
      <p:ext uri="{BB962C8B-B14F-4D97-AF65-F5344CB8AC3E}">
        <p14:creationId xmlns:p14="http://schemas.microsoft.com/office/powerpoint/2010/main" val="19903505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9EA48A5E-F2D8-4B9C-A61F-D214C171AE56}" type="slidenum">
              <a:rPr lang="en-US" altLang="en-US" smtClean="0">
                <a:solidFill>
                  <a:prstClr val="black"/>
                </a:solidFill>
              </a:rPr>
              <a:pPr algn="r" eaLnBrk="1" hangingPunct="1">
                <a:spcBef>
                  <a:spcPct val="0"/>
                </a:spcBef>
              </a:pPr>
              <a:t>70</a:t>
            </a:fld>
            <a:endParaRPr lang="en-US" altLang="en-US">
              <a:solidFill>
                <a:prstClr val="black"/>
              </a:solidFill>
            </a:endParaRPr>
          </a:p>
        </p:txBody>
      </p:sp>
      <p:sp>
        <p:nvSpPr>
          <p:cNvPr id="4" name="Notes Placeholder 3"/>
          <p:cNvSpPr>
            <a:spLocks noGrp="1"/>
          </p:cNvSpPr>
          <p:nvPr>
            <p:ph type="body" sz="quarter" idx="3"/>
          </p:nvPr>
        </p:nvSpPr>
        <p:spPr/>
        <p:txBody>
          <a:bodyPr/>
          <a:lstStyle/>
          <a:p>
            <a:endParaRPr lang="en-CA"/>
          </a:p>
        </p:txBody>
      </p:sp>
    </p:spTree>
    <p:extLst>
      <p:ext uri="{BB962C8B-B14F-4D97-AF65-F5344CB8AC3E}">
        <p14:creationId xmlns:p14="http://schemas.microsoft.com/office/powerpoint/2010/main" val="593463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862EB8A-0FCD-4DFE-B344-BFD5405639CF}" type="slidenum">
              <a:rPr lang="en-US">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624194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CA" b="1" dirty="0"/>
              <a:t>Note</a:t>
            </a:r>
            <a:r>
              <a:rPr lang="en-CA" b="1" baseline="0" dirty="0"/>
              <a:t> regarding Aromatase Inhibitors </a:t>
            </a:r>
          </a:p>
          <a:p>
            <a:pPr>
              <a:defRPr/>
            </a:pPr>
            <a:r>
              <a:rPr lang="en-CA" b="0" baseline="0" dirty="0"/>
              <a:t>“Other risk factors” include two or more of the following: </a:t>
            </a:r>
          </a:p>
          <a:p>
            <a:pPr>
              <a:defRPr/>
            </a:pPr>
            <a:r>
              <a:rPr lang="en-CA" b="0" baseline="0" dirty="0"/>
              <a:t>BMD T-score &lt; -1.5</a:t>
            </a:r>
          </a:p>
          <a:p>
            <a:pPr>
              <a:defRPr/>
            </a:pPr>
            <a:r>
              <a:rPr lang="en-CA" b="0" baseline="0" dirty="0"/>
              <a:t>Age &gt; 65 years</a:t>
            </a:r>
          </a:p>
          <a:p>
            <a:pPr>
              <a:defRPr/>
            </a:pPr>
            <a:r>
              <a:rPr lang="en-CA" b="0" baseline="0" dirty="0"/>
              <a:t>Family history of hip fracture</a:t>
            </a:r>
          </a:p>
          <a:p>
            <a:pPr>
              <a:defRPr/>
            </a:pPr>
            <a:r>
              <a:rPr lang="en-CA" b="0" baseline="0" dirty="0"/>
              <a:t>History of fragility fracture after age 50</a:t>
            </a:r>
          </a:p>
          <a:p>
            <a:pPr>
              <a:defRPr/>
            </a:pPr>
            <a:r>
              <a:rPr lang="en-CA" b="0" baseline="0" dirty="0"/>
              <a:t>Low BMI ( &lt; 20 kg/m2)</a:t>
            </a:r>
          </a:p>
          <a:p>
            <a:pPr>
              <a:defRPr/>
            </a:pPr>
            <a:r>
              <a:rPr lang="en-CA" b="0" baseline="0" dirty="0"/>
              <a:t>Current or prior tobacco use</a:t>
            </a:r>
          </a:p>
          <a:p>
            <a:pPr>
              <a:defRPr/>
            </a:pPr>
            <a:r>
              <a:rPr lang="en-CA" b="0" baseline="0" dirty="0"/>
              <a:t>Oral GC use for &gt; 6 months</a:t>
            </a:r>
            <a:endParaRPr lang="en-CA" b="0" dirty="0"/>
          </a:p>
        </p:txBody>
      </p:sp>
      <p:sp>
        <p:nvSpPr>
          <p:cNvPr id="11469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9EA48A5E-F2D8-4B9C-A61F-D214C171AE56}" type="slidenum">
              <a:rPr lang="en-US" altLang="en-US" smtClean="0">
                <a:solidFill>
                  <a:prstClr val="black"/>
                </a:solidFill>
              </a:rPr>
              <a:pPr algn="r" eaLnBrk="1" hangingPunct="1">
                <a:spcBef>
                  <a:spcPct val="0"/>
                </a:spcBef>
              </a:pPr>
              <a:t>71</a:t>
            </a:fld>
            <a:endParaRPr lang="en-US" altLang="en-US">
              <a:solidFill>
                <a:prstClr val="black"/>
              </a:solidFill>
            </a:endParaRPr>
          </a:p>
        </p:txBody>
      </p:sp>
    </p:spTree>
    <p:extLst>
      <p:ext uri="{BB962C8B-B14F-4D97-AF65-F5344CB8AC3E}">
        <p14:creationId xmlns:p14="http://schemas.microsoft.com/office/powerpoint/2010/main" val="8220167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CA" b="1" dirty="0"/>
              <a:t>Note</a:t>
            </a:r>
            <a:r>
              <a:rPr lang="en-CA" b="1" baseline="0" dirty="0"/>
              <a:t> regarding Aromatase Inhibitors </a:t>
            </a:r>
          </a:p>
          <a:p>
            <a:pPr>
              <a:defRPr/>
            </a:pPr>
            <a:r>
              <a:rPr lang="en-CA" b="0" baseline="0" dirty="0"/>
              <a:t>“Other risk factors” include two or more of the following: </a:t>
            </a:r>
          </a:p>
          <a:p>
            <a:pPr>
              <a:defRPr/>
            </a:pPr>
            <a:r>
              <a:rPr lang="en-CA" b="0" baseline="0" dirty="0"/>
              <a:t>BMD T-score &lt; -1.5</a:t>
            </a:r>
          </a:p>
          <a:p>
            <a:pPr>
              <a:defRPr/>
            </a:pPr>
            <a:r>
              <a:rPr lang="en-CA" b="0" baseline="0" dirty="0"/>
              <a:t>Age &gt; 65 years</a:t>
            </a:r>
          </a:p>
          <a:p>
            <a:pPr>
              <a:defRPr/>
            </a:pPr>
            <a:r>
              <a:rPr lang="en-CA" b="0" baseline="0" dirty="0"/>
              <a:t>Family history of hip fracture</a:t>
            </a:r>
          </a:p>
          <a:p>
            <a:pPr>
              <a:defRPr/>
            </a:pPr>
            <a:r>
              <a:rPr lang="en-CA" b="0" baseline="0" dirty="0"/>
              <a:t>History of fragility fracture after age 50</a:t>
            </a:r>
          </a:p>
          <a:p>
            <a:pPr>
              <a:defRPr/>
            </a:pPr>
            <a:r>
              <a:rPr lang="en-CA" b="0" baseline="0" dirty="0"/>
              <a:t>Low BMI ( &lt; 20 kg/m2)</a:t>
            </a:r>
          </a:p>
          <a:p>
            <a:pPr>
              <a:defRPr/>
            </a:pPr>
            <a:r>
              <a:rPr lang="en-CA" b="0" baseline="0" dirty="0"/>
              <a:t>Current or prior tobacco use</a:t>
            </a:r>
          </a:p>
          <a:p>
            <a:pPr>
              <a:defRPr/>
            </a:pPr>
            <a:r>
              <a:rPr lang="en-CA" b="0" baseline="0" dirty="0"/>
              <a:t>Oral GC use for &gt; 6 months</a:t>
            </a:r>
            <a:endParaRPr lang="en-CA" b="0" dirty="0"/>
          </a:p>
        </p:txBody>
      </p:sp>
      <p:sp>
        <p:nvSpPr>
          <p:cNvPr id="11469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9EA48A5E-F2D8-4B9C-A61F-D214C171AE56}" type="slidenum">
              <a:rPr lang="en-US" altLang="en-US" smtClean="0">
                <a:solidFill>
                  <a:prstClr val="black"/>
                </a:solidFill>
              </a:rPr>
              <a:pPr algn="r" eaLnBrk="1" hangingPunct="1">
                <a:spcBef>
                  <a:spcPct val="0"/>
                </a:spcBef>
              </a:pPr>
              <a:t>72</a:t>
            </a:fld>
            <a:endParaRPr lang="en-US" altLang="en-US">
              <a:solidFill>
                <a:prstClr val="black"/>
              </a:solidFill>
            </a:endParaRPr>
          </a:p>
        </p:txBody>
      </p:sp>
    </p:spTree>
    <p:extLst>
      <p:ext uri="{BB962C8B-B14F-4D97-AF65-F5344CB8AC3E}">
        <p14:creationId xmlns:p14="http://schemas.microsoft.com/office/powerpoint/2010/main" val="41611972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CA" b="1" dirty="0"/>
              <a:t>Note</a:t>
            </a:r>
            <a:r>
              <a:rPr lang="en-CA" b="1" baseline="0" dirty="0"/>
              <a:t> regarding Aromatase Inhibitors </a:t>
            </a:r>
          </a:p>
          <a:p>
            <a:pPr>
              <a:defRPr/>
            </a:pPr>
            <a:r>
              <a:rPr lang="en-CA" b="0" baseline="0" dirty="0"/>
              <a:t>“Other risk factors” include two or more of the following: </a:t>
            </a:r>
          </a:p>
          <a:p>
            <a:pPr>
              <a:defRPr/>
            </a:pPr>
            <a:r>
              <a:rPr lang="en-CA" b="0" baseline="0" dirty="0"/>
              <a:t>BMD T-score &lt; -1.5</a:t>
            </a:r>
          </a:p>
          <a:p>
            <a:pPr>
              <a:defRPr/>
            </a:pPr>
            <a:r>
              <a:rPr lang="en-CA" b="0" baseline="0" dirty="0"/>
              <a:t>Age &gt; 65 years</a:t>
            </a:r>
          </a:p>
          <a:p>
            <a:pPr>
              <a:defRPr/>
            </a:pPr>
            <a:r>
              <a:rPr lang="en-CA" b="0" baseline="0" dirty="0"/>
              <a:t>Family history of hip fracture</a:t>
            </a:r>
          </a:p>
          <a:p>
            <a:pPr>
              <a:defRPr/>
            </a:pPr>
            <a:r>
              <a:rPr lang="en-CA" b="0" baseline="0" dirty="0"/>
              <a:t>History of fragility fracture after age 50</a:t>
            </a:r>
          </a:p>
          <a:p>
            <a:pPr>
              <a:defRPr/>
            </a:pPr>
            <a:r>
              <a:rPr lang="en-CA" b="0" baseline="0" dirty="0"/>
              <a:t>Low BMI ( &lt; 20 kg/m2)</a:t>
            </a:r>
          </a:p>
          <a:p>
            <a:pPr>
              <a:defRPr/>
            </a:pPr>
            <a:r>
              <a:rPr lang="en-CA" b="0" baseline="0" dirty="0"/>
              <a:t>Current or prior tobacco use</a:t>
            </a:r>
          </a:p>
          <a:p>
            <a:pPr>
              <a:defRPr/>
            </a:pPr>
            <a:r>
              <a:rPr lang="en-CA" b="0" baseline="0" dirty="0"/>
              <a:t>Oral GC use for &gt; 6 months</a:t>
            </a:r>
            <a:endParaRPr lang="en-CA" b="0" dirty="0"/>
          </a:p>
        </p:txBody>
      </p:sp>
      <p:sp>
        <p:nvSpPr>
          <p:cNvPr id="11469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9EA48A5E-F2D8-4B9C-A61F-D214C171AE56}" type="slidenum">
              <a:rPr lang="en-US" altLang="en-US" smtClean="0">
                <a:solidFill>
                  <a:prstClr val="black"/>
                </a:solidFill>
              </a:rPr>
              <a:pPr algn="r" eaLnBrk="1" hangingPunct="1">
                <a:spcBef>
                  <a:spcPct val="0"/>
                </a:spcBef>
              </a:pPr>
              <a:t>73</a:t>
            </a:fld>
            <a:endParaRPr lang="en-US" altLang="en-US">
              <a:solidFill>
                <a:prstClr val="black"/>
              </a:solidFill>
            </a:endParaRPr>
          </a:p>
        </p:txBody>
      </p:sp>
    </p:spTree>
    <p:extLst>
      <p:ext uri="{BB962C8B-B14F-4D97-AF65-F5344CB8AC3E}">
        <p14:creationId xmlns:p14="http://schemas.microsoft.com/office/powerpoint/2010/main" val="10631612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862EB8A-0FCD-4DFE-B344-BFD5405639CF}" type="slidenum">
              <a:rPr lang="en-US" smtClean="0"/>
              <a:t>74</a:t>
            </a:fld>
            <a:endParaRPr lang="en-US"/>
          </a:p>
        </p:txBody>
      </p:sp>
    </p:spTree>
    <p:extLst>
      <p:ext uri="{BB962C8B-B14F-4D97-AF65-F5344CB8AC3E}">
        <p14:creationId xmlns:p14="http://schemas.microsoft.com/office/powerpoint/2010/main" val="19283276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CA" b="0" dirty="0"/>
          </a:p>
        </p:txBody>
      </p:sp>
      <p:sp>
        <p:nvSpPr>
          <p:cNvPr id="11469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9EA48A5E-F2D8-4B9C-A61F-D214C171AE56}" type="slidenum">
              <a:rPr lang="en-US" altLang="en-US" smtClean="0">
                <a:solidFill>
                  <a:prstClr val="black"/>
                </a:solidFill>
              </a:rPr>
              <a:pPr algn="r" eaLnBrk="1" hangingPunct="1">
                <a:spcBef>
                  <a:spcPct val="0"/>
                </a:spcBef>
              </a:pPr>
              <a:t>75</a:t>
            </a:fld>
            <a:endParaRPr lang="en-US" altLang="en-US">
              <a:solidFill>
                <a:prstClr val="black"/>
              </a:solidFill>
            </a:endParaRPr>
          </a:p>
        </p:txBody>
      </p:sp>
    </p:spTree>
    <p:extLst>
      <p:ext uri="{BB962C8B-B14F-4D97-AF65-F5344CB8AC3E}">
        <p14:creationId xmlns:p14="http://schemas.microsoft.com/office/powerpoint/2010/main" val="22056538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CA" b="0" dirty="0"/>
          </a:p>
        </p:txBody>
      </p:sp>
      <p:sp>
        <p:nvSpPr>
          <p:cNvPr id="11469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defTabSz="889993" eaLnBrk="0" hangingPunct="0">
              <a:spcBef>
                <a:spcPct val="30000"/>
              </a:spcBef>
              <a:defRPr sz="1200">
                <a:solidFill>
                  <a:schemeClr val="tx1"/>
                </a:solidFill>
                <a:latin typeface="Arial" charset="0"/>
              </a:defRPr>
            </a:lvl1pPr>
            <a:lvl2pPr marL="725639" indent="-279092" algn="l" defTabSz="889993" eaLnBrk="0" hangingPunct="0">
              <a:spcBef>
                <a:spcPct val="30000"/>
              </a:spcBef>
              <a:defRPr sz="1200">
                <a:solidFill>
                  <a:schemeClr val="tx1"/>
                </a:solidFill>
                <a:latin typeface="Arial" charset="0"/>
              </a:defRPr>
            </a:lvl2pPr>
            <a:lvl3pPr marL="1116368" indent="-223274" algn="l" defTabSz="889993" eaLnBrk="0" hangingPunct="0">
              <a:spcBef>
                <a:spcPct val="30000"/>
              </a:spcBef>
              <a:defRPr sz="1200">
                <a:solidFill>
                  <a:schemeClr val="tx1"/>
                </a:solidFill>
                <a:latin typeface="Arial" charset="0"/>
              </a:defRPr>
            </a:lvl3pPr>
            <a:lvl4pPr marL="1562915" indent="-223274" algn="l" defTabSz="889993" eaLnBrk="0" hangingPunct="0">
              <a:spcBef>
                <a:spcPct val="30000"/>
              </a:spcBef>
              <a:defRPr sz="1200">
                <a:solidFill>
                  <a:schemeClr val="tx1"/>
                </a:solidFill>
                <a:latin typeface="Arial" charset="0"/>
              </a:defRPr>
            </a:lvl4pPr>
            <a:lvl5pPr marL="2009463" indent="-223274" algn="l" defTabSz="889993" eaLnBrk="0" hangingPunct="0">
              <a:spcBef>
                <a:spcPct val="30000"/>
              </a:spcBef>
              <a:defRPr sz="1200">
                <a:solidFill>
                  <a:schemeClr val="tx1"/>
                </a:solidFill>
                <a:latin typeface="Arial" charset="0"/>
              </a:defRPr>
            </a:lvl5pPr>
            <a:lvl6pPr marL="2456010" indent="-223274" defTabSz="889993" eaLnBrk="0" fontAlgn="base" hangingPunct="0">
              <a:spcBef>
                <a:spcPct val="30000"/>
              </a:spcBef>
              <a:spcAft>
                <a:spcPct val="0"/>
              </a:spcAft>
              <a:defRPr sz="1200">
                <a:solidFill>
                  <a:schemeClr val="tx1"/>
                </a:solidFill>
                <a:latin typeface="Arial" charset="0"/>
              </a:defRPr>
            </a:lvl6pPr>
            <a:lvl7pPr marL="2902557" indent="-223274" defTabSz="889993" eaLnBrk="0" fontAlgn="base" hangingPunct="0">
              <a:spcBef>
                <a:spcPct val="30000"/>
              </a:spcBef>
              <a:spcAft>
                <a:spcPct val="0"/>
              </a:spcAft>
              <a:defRPr sz="1200">
                <a:solidFill>
                  <a:schemeClr val="tx1"/>
                </a:solidFill>
                <a:latin typeface="Arial" charset="0"/>
              </a:defRPr>
            </a:lvl7pPr>
            <a:lvl8pPr marL="3349104" indent="-223274" defTabSz="889993" eaLnBrk="0" fontAlgn="base" hangingPunct="0">
              <a:spcBef>
                <a:spcPct val="30000"/>
              </a:spcBef>
              <a:spcAft>
                <a:spcPct val="0"/>
              </a:spcAft>
              <a:defRPr sz="1200">
                <a:solidFill>
                  <a:schemeClr val="tx1"/>
                </a:solidFill>
                <a:latin typeface="Arial" charset="0"/>
              </a:defRPr>
            </a:lvl8pPr>
            <a:lvl9pPr marL="3795652" indent="-223274" defTabSz="889993"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9EA48A5E-F2D8-4B9C-A61F-D214C171AE56}" type="slidenum">
              <a:rPr lang="en-US" altLang="en-US" smtClean="0">
                <a:solidFill>
                  <a:prstClr val="black"/>
                </a:solidFill>
              </a:rPr>
              <a:pPr algn="r" eaLnBrk="1" hangingPunct="1">
                <a:spcBef>
                  <a:spcPct val="0"/>
                </a:spcBef>
              </a:pPr>
              <a:t>76</a:t>
            </a:fld>
            <a:endParaRPr lang="en-US" altLang="en-US">
              <a:solidFill>
                <a:prstClr val="black"/>
              </a:solidFill>
            </a:endParaRPr>
          </a:p>
        </p:txBody>
      </p:sp>
    </p:spTree>
    <p:extLst>
      <p:ext uri="{BB962C8B-B14F-4D97-AF65-F5344CB8AC3E}">
        <p14:creationId xmlns:p14="http://schemas.microsoft.com/office/powerpoint/2010/main" val="21851561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3D00A-3C59-AF41-BF4F-C497EA53346A}"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u="none" strike="noStrike" kern="1200" cap="none" spc="0" normalizeH="0" baseline="0" noProof="0" dirty="0">
              <a:ln>
                <a:noFill/>
              </a:ln>
              <a:solidFill>
                <a:prstClr val="black"/>
              </a:solidFill>
              <a:effectLst/>
              <a:uLnTx/>
              <a:uFillTx/>
              <a:ea typeface="+mn-ea"/>
              <a:cs typeface="+mn-cs"/>
            </a:endParaRPr>
          </a:p>
        </p:txBody>
      </p:sp>
      <p:pic>
        <p:nvPicPr>
          <p:cNvPr id="5" name="Picture 4"/>
          <p:cNvPicPr>
            <a:picLocks noChangeAspect="1"/>
          </p:cNvPicPr>
          <p:nvPr/>
        </p:nvPicPr>
        <p:blipFill rotWithShape="1">
          <a:blip r:embed="rId3"/>
          <a:srcRect l="8028" t="31778" r="64997" b="34148"/>
          <a:stretch/>
        </p:blipFill>
        <p:spPr>
          <a:xfrm>
            <a:off x="1387052" y="4572000"/>
            <a:ext cx="4083896" cy="1695480"/>
          </a:xfrm>
          <a:prstGeom prst="rect">
            <a:avLst/>
          </a:prstGeom>
        </p:spPr>
      </p:pic>
    </p:spTree>
    <p:extLst>
      <p:ext uri="{BB962C8B-B14F-4D97-AF65-F5344CB8AC3E}">
        <p14:creationId xmlns:p14="http://schemas.microsoft.com/office/powerpoint/2010/main" val="26057727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Image Placeholder 16"/>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540929-C392-4594-9D9F-FA65E8F2A8BE}"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u="none" strike="noStrike" kern="1200" cap="none" spc="0" normalizeH="0" baseline="0" noProof="0" dirty="0">
              <a:ln>
                <a:noFill/>
              </a:ln>
              <a:solidFill>
                <a:prstClr val="black"/>
              </a:solidFill>
              <a:effectLst/>
              <a:uLnTx/>
              <a:uFillTx/>
              <a:ea typeface="+mn-ea"/>
              <a:cs typeface="+mn-cs"/>
            </a:endParaRPr>
          </a:p>
        </p:txBody>
      </p:sp>
      <p:sp>
        <p:nvSpPr>
          <p:cNvPr id="3" name="Notes Placeholder 2"/>
          <p:cNvSpPr>
            <a:spLocks noGrp="1"/>
          </p:cNvSpPr>
          <p:nvPr>
            <p:ph type="body" sz="quarter" idx="3"/>
          </p:nvPr>
        </p:nvSpPr>
        <p:spPr/>
        <p:txBody>
          <a:bodyPr/>
          <a:lstStyle/>
          <a:p>
            <a:endParaRPr lang="en-CA"/>
          </a:p>
        </p:txBody>
      </p:sp>
    </p:spTree>
    <p:extLst>
      <p:ext uri="{BB962C8B-B14F-4D97-AF65-F5344CB8AC3E}">
        <p14:creationId xmlns:p14="http://schemas.microsoft.com/office/powerpoint/2010/main" val="13661092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Image Placeholder 16"/>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540929-C392-4594-9D9F-FA65E8F2A8BE}"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u="none" strike="noStrike" kern="1200" cap="none" spc="0" normalizeH="0" baseline="0" noProof="0" dirty="0">
              <a:ln>
                <a:noFill/>
              </a:ln>
              <a:solidFill>
                <a:prstClr val="black"/>
              </a:solidFill>
              <a:effectLst/>
              <a:uLnTx/>
              <a:uFillTx/>
              <a:ea typeface="+mn-ea"/>
              <a:cs typeface="+mn-cs"/>
            </a:endParaRPr>
          </a:p>
        </p:txBody>
      </p:sp>
      <p:sp>
        <p:nvSpPr>
          <p:cNvPr id="3" name="Notes Placeholder 2"/>
          <p:cNvSpPr>
            <a:spLocks noGrp="1"/>
          </p:cNvSpPr>
          <p:nvPr>
            <p:ph type="body" sz="quarter" idx="3"/>
          </p:nvPr>
        </p:nvSpPr>
        <p:spPr/>
        <p:txBody>
          <a:bodyPr/>
          <a:lstStyle/>
          <a:p>
            <a:endParaRPr lang="en-CA"/>
          </a:p>
        </p:txBody>
      </p:sp>
    </p:spTree>
    <p:extLst>
      <p:ext uri="{BB962C8B-B14F-4D97-AF65-F5344CB8AC3E}">
        <p14:creationId xmlns:p14="http://schemas.microsoft.com/office/powerpoint/2010/main" val="29850435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txBox="1">
            <a:spLocks noGrp="1" noChangeArrowheads="1"/>
          </p:cNvSpPr>
          <p:nvPr/>
        </p:nvSpPr>
        <p:spPr bwMode="auto">
          <a:xfrm>
            <a:off x="4103452" y="8975876"/>
            <a:ext cx="3138992" cy="4738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4624" tIns="47313" rIns="94624" bIns="47313" anchor="b"/>
          <a:lstStyle>
            <a:lvl1pPr defTabSz="927100" eaLnBrk="0" hangingPunct="0">
              <a:defRPr sz="1200">
                <a:solidFill>
                  <a:schemeClr val="tx1"/>
                </a:solidFill>
                <a:latin typeface="Arial" pitchFamily="34" charset="0"/>
              </a:defRPr>
            </a:lvl1pPr>
            <a:lvl2pPr marL="742950" indent="-285750" defTabSz="927100" eaLnBrk="0" hangingPunct="0">
              <a:defRPr sz="1200">
                <a:solidFill>
                  <a:schemeClr val="tx1"/>
                </a:solidFill>
                <a:latin typeface="Arial" pitchFamily="34" charset="0"/>
              </a:defRPr>
            </a:lvl2pPr>
            <a:lvl3pPr marL="1143000" indent="-228600" defTabSz="927100" eaLnBrk="0" hangingPunct="0">
              <a:defRPr sz="1200">
                <a:solidFill>
                  <a:schemeClr val="tx1"/>
                </a:solidFill>
                <a:latin typeface="Arial" pitchFamily="34" charset="0"/>
              </a:defRPr>
            </a:lvl3pPr>
            <a:lvl4pPr marL="1600200" indent="-228600" defTabSz="927100" eaLnBrk="0" hangingPunct="0">
              <a:defRPr sz="1200">
                <a:solidFill>
                  <a:schemeClr val="tx1"/>
                </a:solidFill>
                <a:latin typeface="Arial" pitchFamily="34" charset="0"/>
              </a:defRPr>
            </a:lvl4pPr>
            <a:lvl5pPr marL="2057400" indent="-228600" defTabSz="927100" eaLnBrk="0" hangingPunct="0">
              <a:defRPr sz="1200">
                <a:solidFill>
                  <a:schemeClr val="tx1"/>
                </a:solidFill>
                <a:latin typeface="Arial" pitchFamily="34" charset="0"/>
              </a:defRPr>
            </a:lvl5pPr>
            <a:lvl6pPr marL="2514600" indent="-228600" algn="ctr" defTabSz="927100" eaLnBrk="0" fontAlgn="base" hangingPunct="0">
              <a:lnSpc>
                <a:spcPct val="90000"/>
              </a:lnSpc>
              <a:spcBef>
                <a:spcPct val="50000"/>
              </a:spcBef>
              <a:spcAft>
                <a:spcPct val="0"/>
              </a:spcAft>
              <a:defRPr sz="1200">
                <a:solidFill>
                  <a:schemeClr val="tx1"/>
                </a:solidFill>
                <a:latin typeface="Arial" pitchFamily="34" charset="0"/>
              </a:defRPr>
            </a:lvl6pPr>
            <a:lvl7pPr marL="2971800" indent="-228600" algn="ctr" defTabSz="927100" eaLnBrk="0" fontAlgn="base" hangingPunct="0">
              <a:lnSpc>
                <a:spcPct val="90000"/>
              </a:lnSpc>
              <a:spcBef>
                <a:spcPct val="50000"/>
              </a:spcBef>
              <a:spcAft>
                <a:spcPct val="0"/>
              </a:spcAft>
              <a:defRPr sz="1200">
                <a:solidFill>
                  <a:schemeClr val="tx1"/>
                </a:solidFill>
                <a:latin typeface="Arial" pitchFamily="34" charset="0"/>
              </a:defRPr>
            </a:lvl7pPr>
            <a:lvl8pPr marL="3429000" indent="-228600" algn="ctr" defTabSz="927100" eaLnBrk="0" fontAlgn="base" hangingPunct="0">
              <a:lnSpc>
                <a:spcPct val="90000"/>
              </a:lnSpc>
              <a:spcBef>
                <a:spcPct val="50000"/>
              </a:spcBef>
              <a:spcAft>
                <a:spcPct val="0"/>
              </a:spcAft>
              <a:defRPr sz="1200">
                <a:solidFill>
                  <a:schemeClr val="tx1"/>
                </a:solidFill>
                <a:latin typeface="Arial" pitchFamily="34" charset="0"/>
              </a:defRPr>
            </a:lvl8pPr>
            <a:lvl9pPr marL="3886200" indent="-228600" algn="ctr" defTabSz="927100" eaLnBrk="0" fontAlgn="base" hangingPunct="0">
              <a:lnSpc>
                <a:spcPct val="90000"/>
              </a:lnSpc>
              <a:spcBef>
                <a:spcPct val="50000"/>
              </a:spcBef>
              <a:spcAft>
                <a:spcPct val="0"/>
              </a:spcAft>
              <a:defRPr sz="1200">
                <a:solidFill>
                  <a:schemeClr val="tx1"/>
                </a:solidFill>
                <a:latin typeface="Arial" pitchFamily="34" charset="0"/>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F662D6D9-78C4-4757-A768-4894F39DCF67}"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271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92163" name="Slide Image Placeholder 1"/>
          <p:cNvSpPr>
            <a:spLocks noGrp="1" noRot="1" noChangeAspect="1" noTextEdit="1"/>
          </p:cNvSpPr>
          <p:nvPr>
            <p:ph type="sldImg"/>
          </p:nvPr>
        </p:nvSpPr>
        <p:spPr>
          <a:ln/>
        </p:spPr>
      </p:sp>
      <p:sp>
        <p:nvSpPr>
          <p:cNvPr id="92164" name="Notes Placeholder 2"/>
          <p:cNvSpPr>
            <a:spLocks noGrp="1"/>
          </p:cNvSpPr>
          <p:nvPr>
            <p:ph type="body" idx="1"/>
          </p:nvPr>
        </p:nvSpPr>
        <p:spPr>
          <a:xfrm>
            <a:off x="966099" y="4488744"/>
            <a:ext cx="5311889" cy="425503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4624" tIns="47313" rIns="94624" bIns="47313"/>
          <a:lstStyle/>
          <a:p>
            <a:pPr marL="231969" indent="-231969" defTabSz="947565">
              <a:defRPr/>
            </a:pPr>
            <a:r>
              <a:rPr lang="en-US" sz="1100" b="1" dirty="0">
                <a:latin typeface="Arial" pitchFamily="34" charset="0"/>
              </a:rPr>
              <a:t>Key Points:</a:t>
            </a:r>
          </a:p>
          <a:p>
            <a:pPr marL="231969" indent="-231969" defTabSz="947565">
              <a:buFont typeface="Arial" pitchFamily="34" charset="0"/>
              <a:buChar char="•"/>
              <a:defRPr/>
            </a:pPr>
            <a:r>
              <a:rPr lang="en-US" sz="1100" dirty="0">
                <a:latin typeface="Arial" pitchFamily="34" charset="0"/>
              </a:rPr>
              <a:t>The ROCQ results demonstrated that fragility fractures were often not appropriately recognized and linked to osteoporosis by either patients or their healthcare practitioners</a:t>
            </a:r>
          </a:p>
          <a:p>
            <a:pPr marL="231969" indent="-231969" defTabSz="947565">
              <a:buFont typeface="Arial" pitchFamily="34" charset="0"/>
              <a:buChar char="•"/>
              <a:defRPr/>
            </a:pPr>
            <a:r>
              <a:rPr lang="en-US" sz="1100" dirty="0">
                <a:latin typeface="Arial" pitchFamily="34" charset="0"/>
              </a:rPr>
              <a:t>It is important to fully understand the definition of the fragility fracture</a:t>
            </a:r>
          </a:p>
          <a:p>
            <a:pPr marL="231969" indent="-231969" defTabSz="947565">
              <a:buFont typeface="Arial" pitchFamily="34" charset="0"/>
              <a:buChar char="•"/>
              <a:defRPr/>
            </a:pPr>
            <a:r>
              <a:rPr lang="en-US" sz="1100" dirty="0">
                <a:latin typeface="Arial" pitchFamily="34" charset="0"/>
              </a:rPr>
              <a:t>still really important...when in doubt, assume fragility #</a:t>
            </a:r>
          </a:p>
          <a:p>
            <a:pPr marL="231969" indent="-231969" defTabSz="947565">
              <a:defRPr/>
            </a:pPr>
            <a:endParaRPr lang="en-US" sz="1100" dirty="0">
              <a:latin typeface="Arial" pitchFamily="34" charset="0"/>
            </a:endParaRPr>
          </a:p>
          <a:p>
            <a:pPr marL="231969" indent="-231969"/>
            <a:r>
              <a:rPr lang="en-US" sz="1100" b="1" dirty="0"/>
              <a:t>References:</a:t>
            </a:r>
          </a:p>
          <a:p>
            <a:pPr marL="231969" indent="-231969"/>
            <a:r>
              <a:rPr lang="en-US" sz="1100" dirty="0"/>
              <a:t>1. Bessette L, et al. Recognizing osteoporosis and its consequences in Quebec (ROCQ): Background, rationale, and methods of an anti-fracture patient health-management programme. Contemp Clin Trials 2008; 29:194-210.</a:t>
            </a:r>
          </a:p>
          <a:p>
            <a:pPr marL="231969" indent="-231969"/>
            <a:r>
              <a:rPr lang="en-US" sz="1100" dirty="0"/>
              <a:t>2. Brown JP, et al. Validation of a clinical definition of fragility fracture. </a:t>
            </a:r>
            <a:r>
              <a:rPr lang="en-CA" sz="1100" dirty="0"/>
              <a:t>J Bone Miner Res. 2007;23(Suppl 1):M350.</a:t>
            </a:r>
          </a:p>
          <a:p>
            <a:pPr marL="231969" indent="-231969"/>
            <a:endParaRPr lang="en-CA" sz="1100" dirty="0"/>
          </a:p>
        </p:txBody>
      </p:sp>
      <p:sp>
        <p:nvSpPr>
          <p:cNvPr id="92165" name="Slide Number Placeholder 3"/>
          <p:cNvSpPr txBox="1">
            <a:spLocks noGrp="1"/>
          </p:cNvSpPr>
          <p:nvPr/>
        </p:nvSpPr>
        <p:spPr bwMode="auto">
          <a:xfrm>
            <a:off x="4105089" y="8977486"/>
            <a:ext cx="3138991" cy="4738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4624" tIns="47313" rIns="94624" bIns="47313" anchor="b"/>
          <a:lstStyle>
            <a:lvl1pPr defTabSz="927100" eaLnBrk="0" hangingPunct="0">
              <a:defRPr sz="1200">
                <a:solidFill>
                  <a:schemeClr val="tx1"/>
                </a:solidFill>
                <a:latin typeface="Arial" pitchFamily="34" charset="0"/>
              </a:defRPr>
            </a:lvl1pPr>
            <a:lvl2pPr marL="742950" indent="-285750" defTabSz="927100" eaLnBrk="0" hangingPunct="0">
              <a:defRPr sz="1200">
                <a:solidFill>
                  <a:schemeClr val="tx1"/>
                </a:solidFill>
                <a:latin typeface="Arial" pitchFamily="34" charset="0"/>
              </a:defRPr>
            </a:lvl2pPr>
            <a:lvl3pPr marL="1143000" indent="-228600" defTabSz="927100" eaLnBrk="0" hangingPunct="0">
              <a:defRPr sz="1200">
                <a:solidFill>
                  <a:schemeClr val="tx1"/>
                </a:solidFill>
                <a:latin typeface="Arial" pitchFamily="34" charset="0"/>
              </a:defRPr>
            </a:lvl3pPr>
            <a:lvl4pPr marL="1600200" indent="-228600" defTabSz="927100" eaLnBrk="0" hangingPunct="0">
              <a:defRPr sz="1200">
                <a:solidFill>
                  <a:schemeClr val="tx1"/>
                </a:solidFill>
                <a:latin typeface="Arial" pitchFamily="34" charset="0"/>
              </a:defRPr>
            </a:lvl4pPr>
            <a:lvl5pPr marL="2057400" indent="-228600" defTabSz="927100" eaLnBrk="0" hangingPunct="0">
              <a:defRPr sz="1200">
                <a:solidFill>
                  <a:schemeClr val="tx1"/>
                </a:solidFill>
                <a:latin typeface="Arial" pitchFamily="34" charset="0"/>
              </a:defRPr>
            </a:lvl5pPr>
            <a:lvl6pPr marL="2514600" indent="-228600" algn="ctr" defTabSz="927100" eaLnBrk="0" fontAlgn="base" hangingPunct="0">
              <a:lnSpc>
                <a:spcPct val="90000"/>
              </a:lnSpc>
              <a:spcBef>
                <a:spcPct val="50000"/>
              </a:spcBef>
              <a:spcAft>
                <a:spcPct val="0"/>
              </a:spcAft>
              <a:defRPr sz="1200">
                <a:solidFill>
                  <a:schemeClr val="tx1"/>
                </a:solidFill>
                <a:latin typeface="Arial" pitchFamily="34" charset="0"/>
              </a:defRPr>
            </a:lvl6pPr>
            <a:lvl7pPr marL="2971800" indent="-228600" algn="ctr" defTabSz="927100" eaLnBrk="0" fontAlgn="base" hangingPunct="0">
              <a:lnSpc>
                <a:spcPct val="90000"/>
              </a:lnSpc>
              <a:spcBef>
                <a:spcPct val="50000"/>
              </a:spcBef>
              <a:spcAft>
                <a:spcPct val="0"/>
              </a:spcAft>
              <a:defRPr sz="1200">
                <a:solidFill>
                  <a:schemeClr val="tx1"/>
                </a:solidFill>
                <a:latin typeface="Arial" pitchFamily="34" charset="0"/>
              </a:defRPr>
            </a:lvl7pPr>
            <a:lvl8pPr marL="3429000" indent="-228600" algn="ctr" defTabSz="927100" eaLnBrk="0" fontAlgn="base" hangingPunct="0">
              <a:lnSpc>
                <a:spcPct val="90000"/>
              </a:lnSpc>
              <a:spcBef>
                <a:spcPct val="50000"/>
              </a:spcBef>
              <a:spcAft>
                <a:spcPct val="0"/>
              </a:spcAft>
              <a:defRPr sz="1200">
                <a:solidFill>
                  <a:schemeClr val="tx1"/>
                </a:solidFill>
                <a:latin typeface="Arial" pitchFamily="34" charset="0"/>
              </a:defRPr>
            </a:lvl8pPr>
            <a:lvl9pPr marL="3886200" indent="-228600" algn="ctr" defTabSz="927100" eaLnBrk="0" fontAlgn="base" hangingPunct="0">
              <a:lnSpc>
                <a:spcPct val="90000"/>
              </a:lnSpc>
              <a:spcBef>
                <a:spcPct val="50000"/>
              </a:spcBef>
              <a:spcAft>
                <a:spcPct val="0"/>
              </a:spcAft>
              <a:defRPr sz="1200">
                <a:solidFill>
                  <a:schemeClr val="tx1"/>
                </a:solidFill>
                <a:latin typeface="Arial" pitchFamily="34" charset="0"/>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35BBE8CC-56CD-4193-A3F0-7633956E78A7}" type="slidenum">
              <a:rPr kumimoji="0" lang="fr-CA"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27100" rtl="0" eaLnBrk="1" fontAlgn="auto" latinLnBrk="0" hangingPunct="1">
                <a:lnSpc>
                  <a:spcPct val="100000"/>
                </a:lnSpc>
                <a:spcBef>
                  <a:spcPts val="0"/>
                </a:spcBef>
                <a:spcAft>
                  <a:spcPts val="0"/>
                </a:spcAft>
                <a:buClrTx/>
                <a:buSzTx/>
                <a:buFontTx/>
                <a:buNone/>
                <a:tabLst/>
                <a:defRPr/>
              </a:pPr>
              <a:t>80</a:t>
            </a:fld>
            <a:endParaRPr kumimoji="0" lang="fr-CA"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431880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100" dirty="0">
              <a:latin typeface="Arial" pitchFamily="34" charset="0"/>
              <a:ea typeface="Arial" charset="0"/>
              <a:cs typeface="Arial" charset="0"/>
            </a:endParaRPr>
          </a:p>
          <a:p>
            <a:pPr>
              <a:defRPr/>
            </a:pPr>
            <a:r>
              <a:rPr lang="en-US" sz="1100" dirty="0">
                <a:latin typeface="Arial" pitchFamily="34" charset="0"/>
                <a:ea typeface="Arial" charset="0"/>
                <a:cs typeface="Arial" charset="0"/>
              </a:rPr>
              <a:t>Ten years ago patients who experienced a heart attack/myocardial infarction (MI) were undertreated with available pharmacotherapy post event. Treatment guidelines and strong evidence showing benefit of post-MI treatment has changed clinical standards. Analysis of Ontario data shows that about 80% of patients filled prescriptions for beta-blockers, angiotensin-modifying drugs, or statins after discharge for an MI.</a:t>
            </a:r>
            <a:r>
              <a:rPr lang="en-CA" sz="1100" baseline="30000" dirty="0">
                <a:latin typeface="Arial" pitchFamily="34" charset="0"/>
                <a:ea typeface="Arial" charset="0"/>
                <a:cs typeface="Arial" charset="0"/>
              </a:rPr>
              <a:t>1</a:t>
            </a:r>
          </a:p>
          <a:p>
            <a:pPr>
              <a:defRPr/>
            </a:pPr>
            <a:endParaRPr lang="en-US" sz="1100" dirty="0">
              <a:latin typeface="Arial" pitchFamily="34" charset="0"/>
              <a:ea typeface="Arial" charset="0"/>
              <a:cs typeface="Arial" charset="0"/>
            </a:endParaRPr>
          </a:p>
          <a:p>
            <a:pPr>
              <a:defRPr/>
            </a:pPr>
            <a:r>
              <a:rPr lang="en-US" sz="1100" dirty="0">
                <a:latin typeface="Arial" pitchFamily="34" charset="0"/>
                <a:ea typeface="Arial" charset="0"/>
                <a:cs typeface="Arial" charset="0"/>
              </a:rPr>
              <a:t>The Recognizing Osteoporosis and its Consequences in Quebec (ROCQ) data showed that in </a:t>
            </a:r>
            <a:r>
              <a:rPr lang="en-CA" sz="1100" dirty="0">
                <a:latin typeface="Arial" pitchFamily="34" charset="0"/>
                <a:ea typeface="Arial" charset="0"/>
                <a:cs typeface="Arial" charset="0"/>
              </a:rPr>
              <a:t>2008, only 15% of women received pharmacological treatment 8 months after a fragility fracture.</a:t>
            </a:r>
            <a:r>
              <a:rPr lang="en-CA" sz="1100" baseline="30000" dirty="0">
                <a:latin typeface="Arial" pitchFamily="34" charset="0"/>
                <a:ea typeface="Arial" charset="0"/>
                <a:cs typeface="Arial" charset="0"/>
              </a:rPr>
              <a:t>2</a:t>
            </a:r>
            <a:r>
              <a:rPr lang="en-CA" sz="1100" dirty="0">
                <a:latin typeface="Arial" pitchFamily="34" charset="0"/>
                <a:ea typeface="Arial" charset="0"/>
                <a:cs typeface="Arial" charset="0"/>
              </a:rPr>
              <a:t> </a:t>
            </a:r>
          </a:p>
          <a:p>
            <a:pPr>
              <a:defRPr/>
            </a:pPr>
            <a:endParaRPr lang="en-CA" sz="1100" dirty="0">
              <a:latin typeface="Arial" pitchFamily="34" charset="0"/>
              <a:ea typeface="Arial" charset="0"/>
              <a:cs typeface="Arial" charset="0"/>
            </a:endParaRPr>
          </a:p>
          <a:p>
            <a:pPr>
              <a:defRPr/>
            </a:pPr>
            <a:r>
              <a:rPr lang="en-US" sz="1100" dirty="0">
                <a:latin typeface="Arial" pitchFamily="34" charset="0"/>
                <a:ea typeface="Arial" charset="0"/>
                <a:cs typeface="Arial" charset="0"/>
              </a:rPr>
              <a:t>ROCQ is a patient health-management </a:t>
            </a:r>
            <a:r>
              <a:rPr lang="en-US" sz="1100" dirty="0" err="1">
                <a:latin typeface="Arial" pitchFamily="34" charset="0"/>
                <a:ea typeface="Arial" charset="0"/>
                <a:cs typeface="Arial" charset="0"/>
              </a:rPr>
              <a:t>programme</a:t>
            </a:r>
            <a:r>
              <a:rPr lang="en-US" sz="1100" dirty="0">
                <a:latin typeface="Arial" pitchFamily="34" charset="0"/>
                <a:ea typeface="Arial" charset="0"/>
                <a:cs typeface="Arial" charset="0"/>
              </a:rPr>
              <a:t> and prospective cohort study in Quebec aimed at evaluating the diagnostic and treatment care gaps for osteoporosis following a fragility fracture. ROCQ also initiated and measured interventions to decrease these gaps in women aged 50 years of age and over.</a:t>
            </a:r>
            <a:r>
              <a:rPr lang="en-CA" sz="1100" baseline="30000" dirty="0">
                <a:latin typeface="Arial" pitchFamily="34" charset="0"/>
                <a:ea typeface="Arial" charset="0"/>
                <a:cs typeface="Arial" charset="0"/>
              </a:rPr>
              <a:t>2</a:t>
            </a:r>
            <a:endParaRPr lang="en-US" sz="1100" dirty="0">
              <a:latin typeface="Arial" pitchFamily="34" charset="0"/>
              <a:ea typeface="Arial" charset="0"/>
              <a:cs typeface="Arial" charset="0"/>
            </a:endParaRPr>
          </a:p>
          <a:p>
            <a:pPr>
              <a:defRPr/>
            </a:pPr>
            <a:endParaRPr lang="en-US" dirty="0">
              <a:latin typeface="Arial" pitchFamily="34" charset="0"/>
              <a:ea typeface="Arial" charset="0"/>
              <a:cs typeface="Arial" charset="0"/>
            </a:endParaRPr>
          </a:p>
          <a:p>
            <a:pPr>
              <a:defRPr/>
            </a:pPr>
            <a:r>
              <a:rPr lang="en-US" sz="1100" b="1" dirty="0">
                <a:latin typeface="Arial" pitchFamily="34" charset="0"/>
                <a:ea typeface="Arial" charset="0"/>
                <a:cs typeface="Arial" charset="0"/>
              </a:rPr>
              <a:t>Facilitation Notes</a:t>
            </a:r>
          </a:p>
          <a:p>
            <a:pPr>
              <a:defRPr/>
            </a:pPr>
            <a:r>
              <a:rPr lang="en-US" sz="1100" dirty="0">
                <a:latin typeface="Arial" pitchFamily="34" charset="0"/>
                <a:ea typeface="Arial" charset="0"/>
                <a:cs typeface="Arial" charset="0"/>
              </a:rPr>
              <a:t>This is Canadian data and thus reflects current practice in Canada.</a:t>
            </a:r>
          </a:p>
          <a:p>
            <a:pPr marL="172239" indent="-172239">
              <a:defRPr/>
            </a:pPr>
            <a:endParaRPr lang="en-US" dirty="0">
              <a:latin typeface="Arial" pitchFamily="34" charset="0"/>
              <a:ea typeface="Arial" charset="0"/>
              <a:cs typeface="Arial" charset="0"/>
            </a:endParaRPr>
          </a:p>
          <a:p>
            <a:pPr marL="233620" indent="-233620">
              <a:spcBef>
                <a:spcPts val="401"/>
              </a:spcBef>
              <a:defRPr/>
            </a:pPr>
            <a:r>
              <a:rPr lang="en-US" sz="900" dirty="0">
                <a:latin typeface="Arial" pitchFamily="34" charset="0"/>
                <a:ea typeface="Arial" charset="0"/>
                <a:cs typeface="Arial" charset="0"/>
              </a:rPr>
              <a:t>References:</a:t>
            </a:r>
          </a:p>
          <a:p>
            <a:pPr marL="233620" lvl="1" indent="-233620">
              <a:spcBef>
                <a:spcPts val="401"/>
              </a:spcBef>
              <a:buFontTx/>
              <a:buAutoNum type="arabicPeriod"/>
              <a:defRPr/>
            </a:pPr>
            <a:r>
              <a:rPr lang="en-US" sz="900" dirty="0">
                <a:latin typeface="Arial" pitchFamily="34" charset="0"/>
                <a:ea typeface="Arial" charset="0"/>
              </a:rPr>
              <a:t>Austin PC, </a:t>
            </a:r>
            <a:r>
              <a:rPr lang="en-US" sz="900" dirty="0" err="1">
                <a:latin typeface="Arial" pitchFamily="34" charset="0"/>
                <a:ea typeface="Arial" charset="0"/>
              </a:rPr>
              <a:t>Tu</a:t>
            </a:r>
            <a:r>
              <a:rPr lang="en-US" sz="900" dirty="0">
                <a:latin typeface="Arial" pitchFamily="34" charset="0"/>
                <a:ea typeface="Arial" charset="0"/>
              </a:rPr>
              <a:t> JV, </a:t>
            </a:r>
            <a:r>
              <a:rPr lang="en-US" sz="900" dirty="0" err="1">
                <a:latin typeface="Arial" pitchFamily="34" charset="0"/>
                <a:ea typeface="Arial" charset="0"/>
              </a:rPr>
              <a:t>Ko</a:t>
            </a:r>
            <a:r>
              <a:rPr lang="en-US" sz="900" dirty="0">
                <a:latin typeface="Arial" pitchFamily="34" charset="0"/>
                <a:ea typeface="Arial" charset="0"/>
              </a:rPr>
              <a:t> DT, </a:t>
            </a:r>
            <a:r>
              <a:rPr lang="fr-CA" sz="900" dirty="0">
                <a:latin typeface="Arial" pitchFamily="34" charset="0"/>
                <a:ea typeface="Arial" charset="0"/>
              </a:rPr>
              <a:t>Alter DA. </a:t>
            </a:r>
            <a:r>
              <a:rPr lang="en-US" sz="900" dirty="0">
                <a:latin typeface="Arial" pitchFamily="34" charset="0"/>
                <a:ea typeface="Arial" charset="0"/>
              </a:rPr>
              <a:t>Use of evidence-based therapies after discharge among elderly patients with acute myocardial infarction. CMAJ. 2008;179:895-900.</a:t>
            </a:r>
          </a:p>
          <a:p>
            <a:pPr marL="233620" lvl="1" indent="-233620">
              <a:spcBef>
                <a:spcPts val="401"/>
              </a:spcBef>
              <a:buFontTx/>
              <a:buAutoNum type="arabicPeriod"/>
              <a:defRPr/>
            </a:pPr>
            <a:r>
              <a:rPr lang="fr-CA" sz="900" dirty="0">
                <a:latin typeface="Arial" pitchFamily="34" charset="0"/>
                <a:ea typeface="Arial" charset="0"/>
              </a:rPr>
              <a:t>Bessette L, </a:t>
            </a:r>
            <a:r>
              <a:rPr lang="en-US" sz="900" dirty="0">
                <a:latin typeface="Arial" pitchFamily="34" charset="0"/>
                <a:ea typeface="Arial" charset="0"/>
              </a:rPr>
              <a:t>Ste-Marie LG, Jean S, </a:t>
            </a:r>
            <a:r>
              <a:rPr lang="fr-CA" sz="900" dirty="0">
                <a:latin typeface="Arial" pitchFamily="34" charset="0"/>
                <a:ea typeface="Arial" charset="0"/>
              </a:rPr>
              <a:t>et al. The care gap in </a:t>
            </a:r>
            <a:r>
              <a:rPr lang="fr-CA" sz="900" dirty="0" err="1">
                <a:latin typeface="Arial" pitchFamily="34" charset="0"/>
                <a:ea typeface="Arial" charset="0"/>
              </a:rPr>
              <a:t>diagnosis</a:t>
            </a:r>
            <a:r>
              <a:rPr lang="fr-CA" sz="900" dirty="0">
                <a:latin typeface="Arial" pitchFamily="34" charset="0"/>
                <a:ea typeface="Arial" charset="0"/>
              </a:rPr>
              <a:t> and </a:t>
            </a:r>
            <a:r>
              <a:rPr lang="fr-CA" sz="900" dirty="0" err="1">
                <a:latin typeface="Arial" pitchFamily="34" charset="0"/>
                <a:ea typeface="Arial" charset="0"/>
              </a:rPr>
              <a:t>treatment</a:t>
            </a:r>
            <a:r>
              <a:rPr lang="fr-CA" sz="900" dirty="0">
                <a:latin typeface="Arial" pitchFamily="34" charset="0"/>
                <a:ea typeface="Arial" charset="0"/>
              </a:rPr>
              <a:t> of </a:t>
            </a:r>
            <a:r>
              <a:rPr lang="fr-CA" sz="900" dirty="0" err="1">
                <a:latin typeface="Arial" pitchFamily="34" charset="0"/>
                <a:ea typeface="Arial" charset="0"/>
              </a:rPr>
              <a:t>women</a:t>
            </a:r>
            <a:r>
              <a:rPr lang="fr-CA" sz="900" dirty="0">
                <a:latin typeface="Arial" pitchFamily="34" charset="0"/>
                <a:ea typeface="Arial" charset="0"/>
              </a:rPr>
              <a:t> </a:t>
            </a:r>
            <a:r>
              <a:rPr lang="fr-CA" sz="900" dirty="0" err="1">
                <a:latin typeface="Arial" pitchFamily="34" charset="0"/>
                <a:ea typeface="Arial" charset="0"/>
              </a:rPr>
              <a:t>with</a:t>
            </a:r>
            <a:r>
              <a:rPr lang="fr-CA" sz="900" dirty="0">
                <a:latin typeface="Arial" pitchFamily="34" charset="0"/>
                <a:ea typeface="Arial" charset="0"/>
              </a:rPr>
              <a:t> a </a:t>
            </a:r>
            <a:r>
              <a:rPr lang="fr-CA" sz="900" dirty="0" err="1">
                <a:latin typeface="Arial" pitchFamily="34" charset="0"/>
                <a:ea typeface="Arial" charset="0"/>
              </a:rPr>
              <a:t>fragility</a:t>
            </a:r>
            <a:r>
              <a:rPr lang="fr-CA" sz="900" dirty="0">
                <a:latin typeface="Arial" pitchFamily="34" charset="0"/>
                <a:ea typeface="Arial" charset="0"/>
              </a:rPr>
              <a:t> fracture. </a:t>
            </a:r>
            <a:r>
              <a:rPr lang="fr-CA" sz="900" dirty="0" err="1">
                <a:latin typeface="Arial" pitchFamily="34" charset="0"/>
                <a:ea typeface="Arial" charset="0"/>
              </a:rPr>
              <a:t>Osteoporos</a:t>
            </a:r>
            <a:r>
              <a:rPr lang="fr-CA" sz="900" dirty="0">
                <a:latin typeface="Arial" pitchFamily="34" charset="0"/>
                <a:ea typeface="Arial" charset="0"/>
              </a:rPr>
              <a:t> Int. </a:t>
            </a:r>
            <a:r>
              <a:rPr lang="en-US" sz="900" dirty="0">
                <a:latin typeface="Arial" pitchFamily="34" charset="0"/>
                <a:ea typeface="Arial" charset="0"/>
              </a:rPr>
              <a:t>2008;19(1):79-86.</a:t>
            </a:r>
          </a:p>
          <a:p>
            <a:pPr marL="0" lvl="1">
              <a:spcBef>
                <a:spcPts val="401"/>
              </a:spcBef>
              <a:defRPr/>
            </a:pPr>
            <a:endParaRPr lang="en-US" sz="900" dirty="0">
              <a:latin typeface="Arial" pitchFamily="34" charset="0"/>
              <a:ea typeface="Arial" charset="0"/>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DF73F-EEDD-2E4F-88FB-960CE6F206F5}"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3504080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400">
              <a:spcBef>
                <a:spcPct val="0"/>
              </a:spcBef>
            </a:pPr>
            <a:r>
              <a:rPr lang="en-US" altLang="en-US" sz="1100" b="1" dirty="0">
                <a:solidFill>
                  <a:srgbClr val="000000"/>
                </a:solidFill>
                <a:ea typeface="Arial" charset="0"/>
                <a:cs typeface="Arial" panose="020B0604020202020204" pitchFamily="34" charset="0"/>
              </a:rPr>
              <a:t>Key Points:</a:t>
            </a:r>
          </a:p>
          <a:p>
            <a:pPr defTabSz="914400">
              <a:spcBef>
                <a:spcPct val="0"/>
              </a:spcBef>
              <a:buFontTx/>
              <a:buChar char="•"/>
            </a:pPr>
            <a:r>
              <a:rPr lang="en-US" altLang="en-US" sz="1100" dirty="0">
                <a:solidFill>
                  <a:srgbClr val="000000"/>
                </a:solidFill>
                <a:ea typeface="Arial" charset="0"/>
                <a:cs typeface="Arial" panose="020B0604020202020204" pitchFamily="34" charset="0"/>
              </a:rPr>
              <a:t>Wrist fractures are usually the first fragility fracture, with vertebral fractures occurring next. </a:t>
            </a:r>
          </a:p>
          <a:p>
            <a:pPr defTabSz="914400">
              <a:spcBef>
                <a:spcPct val="0"/>
              </a:spcBef>
              <a:buFontTx/>
              <a:buChar char="•"/>
            </a:pPr>
            <a:r>
              <a:rPr lang="en-CA" altLang="en-US" sz="1100" dirty="0">
                <a:ea typeface="Arial" charset="0"/>
              </a:rPr>
              <a:t>Preventative therapy is effective and safe.</a:t>
            </a:r>
          </a:p>
          <a:p>
            <a:pPr defTabSz="914400">
              <a:spcBef>
                <a:spcPct val="0"/>
              </a:spcBef>
            </a:pPr>
            <a:endParaRPr lang="en-US" altLang="en-US" sz="1100" dirty="0">
              <a:solidFill>
                <a:srgbClr val="000000"/>
              </a:solidFill>
              <a:ea typeface="Arial" charset="0"/>
              <a:cs typeface="Arial" panose="020B0604020202020204" pitchFamily="34" charset="0"/>
            </a:endParaRPr>
          </a:p>
          <a:p>
            <a:endParaRPr lang="en-CA" sz="1100" dirty="0"/>
          </a:p>
          <a:p>
            <a:endParaRPr lang="en-CA" sz="1100" dirty="0"/>
          </a:p>
          <a:p>
            <a:endParaRPr lang="en-CA" sz="11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3D00A-3C59-AF41-BF4F-C497EA53346A}"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2763694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971" indent="-169971" defTabSz="923618">
              <a:defRPr/>
            </a:pPr>
            <a:r>
              <a:rPr lang="en-CA" b="1" dirty="0"/>
              <a:t>Speaker notes:</a:t>
            </a:r>
          </a:p>
          <a:p>
            <a:pPr marL="169971" indent="-169971"/>
            <a:endParaRPr lang="en-US" dirty="0">
              <a:latin typeface="Arial" pitchFamily="34" charset="0"/>
              <a:ea typeface="Arial" charset="0"/>
              <a:cs typeface="Arial" charset="0"/>
            </a:endParaRPr>
          </a:p>
          <a:p>
            <a:pPr marL="169971" indent="-169971">
              <a:buFontTx/>
              <a:buChar char="•"/>
            </a:pPr>
            <a:r>
              <a:rPr lang="en-US" dirty="0">
                <a:latin typeface="Arial" pitchFamily="34" charset="0"/>
                <a:ea typeface="Arial" charset="0"/>
                <a:cs typeface="Arial" charset="0"/>
              </a:rPr>
              <a:t>BMD alone is not an indication of fracture risk.</a:t>
            </a:r>
          </a:p>
          <a:p>
            <a:pPr marL="169971" indent="-169971">
              <a:buFontTx/>
              <a:buChar char="•"/>
            </a:pPr>
            <a:r>
              <a:rPr lang="en-US" dirty="0">
                <a:latin typeface="Arial" pitchFamily="34" charset="0"/>
                <a:ea typeface="Arial" charset="0"/>
                <a:cs typeface="Arial" charset="0"/>
              </a:rPr>
              <a:t>Fracture rates are higher in those with low T-scores.</a:t>
            </a:r>
          </a:p>
          <a:p>
            <a:pPr marL="169971" indent="-169971">
              <a:buFontTx/>
              <a:buChar char="•"/>
            </a:pPr>
            <a:r>
              <a:rPr lang="en-US" dirty="0">
                <a:latin typeface="Arial" pitchFamily="34" charset="0"/>
                <a:ea typeface="Arial" charset="0"/>
                <a:cs typeface="Arial" charset="0"/>
              </a:rPr>
              <a:t>Population BMD demonstrates that a higher proportion of the population has a BMD in the middle range (-2.0 to  -0.5)</a:t>
            </a:r>
          </a:p>
          <a:p>
            <a:pPr marL="169971" indent="-169971">
              <a:buFontTx/>
              <a:buChar char="•"/>
            </a:pPr>
            <a:r>
              <a:rPr lang="en-US" dirty="0">
                <a:latin typeface="Arial" pitchFamily="34" charset="0"/>
                <a:ea typeface="Arial" charset="0"/>
                <a:cs typeface="Arial" charset="0"/>
              </a:rPr>
              <a:t>Fracture rate shows that there is  higher rate of fracture in those with OP or a T-score &lt;-2.5, however the number of fractures shows that most fractures occur at T-scores of -2.5 to -0.5. </a:t>
            </a:r>
          </a:p>
          <a:p>
            <a:pPr marL="169971" indent="-169971">
              <a:buFontTx/>
              <a:buChar char="•"/>
            </a:pPr>
            <a:r>
              <a:rPr lang="en-US" dirty="0">
                <a:latin typeface="Arial" pitchFamily="34" charset="0"/>
                <a:ea typeface="Arial" charset="0"/>
                <a:cs typeface="Arial" charset="0"/>
              </a:rPr>
              <a:t>Data demonstrates that BMD alone cannot be used to assess fracture risk.</a:t>
            </a:r>
          </a:p>
          <a:p>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3D00A-3C59-AF41-BF4F-C497EA53346A}"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5112171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862EB8A-0FCD-4DFE-B344-BFD5405639CF}" type="slidenum">
              <a:rPr lang="en-US" smtClean="0"/>
              <a:pPr/>
              <a:t>83</a:t>
            </a:fld>
            <a:endParaRPr lang="en-US" dirty="0"/>
          </a:p>
        </p:txBody>
      </p:sp>
    </p:spTree>
    <p:extLst>
      <p:ext uri="{BB962C8B-B14F-4D97-AF65-F5344CB8AC3E}">
        <p14:creationId xmlns:p14="http://schemas.microsoft.com/office/powerpoint/2010/main" val="11811351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marL="239155" indent="-239155">
              <a:spcBef>
                <a:spcPts val="414"/>
              </a:spcBef>
              <a:defRPr/>
            </a:pPr>
            <a:r>
              <a:rPr lang="en-US" sz="1100" b="1" dirty="0"/>
              <a:t>Key Point:</a:t>
            </a:r>
          </a:p>
          <a:p>
            <a:pPr marL="239155" indent="-239155">
              <a:spcBef>
                <a:spcPts val="414"/>
              </a:spcBef>
              <a:buFont typeface="Arial" pitchFamily="34" charset="0"/>
              <a:buChar char="•"/>
              <a:defRPr/>
            </a:pPr>
            <a:r>
              <a:rPr lang="en-US" sz="1100" dirty="0"/>
              <a:t>Pharmacological therapy should be offered to those with a high risk of fracture</a:t>
            </a:r>
          </a:p>
          <a:p>
            <a:pPr marL="239155" indent="-239155">
              <a:spcBef>
                <a:spcPts val="414"/>
              </a:spcBef>
              <a:buFont typeface="Arial" pitchFamily="34" charset="0"/>
              <a:buChar char="•"/>
              <a:defRPr/>
            </a:pPr>
            <a:endParaRPr lang="en-US" sz="1100" baseline="30000" dirty="0">
              <a:ea typeface="Arial" charset="0"/>
              <a:cs typeface="Arial" charset="0"/>
            </a:endParaRPr>
          </a:p>
          <a:p>
            <a:pPr marL="239155" indent="-239155">
              <a:spcBef>
                <a:spcPts val="414"/>
              </a:spcBef>
              <a:defRPr/>
            </a:pPr>
            <a:endParaRPr lang="en-US" sz="1100" dirty="0">
              <a:ea typeface="Arial" charset="0"/>
              <a:cs typeface="Arial" charset="0"/>
            </a:endParaRPr>
          </a:p>
          <a:p>
            <a:pPr>
              <a:spcBef>
                <a:spcPts val="414"/>
              </a:spcBef>
              <a:defRPr/>
            </a:pPr>
            <a:r>
              <a:rPr lang="en-US" sz="1100" dirty="0">
                <a:ea typeface="Arial" charset="0"/>
                <a:cs typeface="Arial" charset="0"/>
              </a:rPr>
              <a:t>References:</a:t>
            </a:r>
          </a:p>
          <a:p>
            <a:pPr marL="240205" lvl="1" indent="-240205">
              <a:spcBef>
                <a:spcPts val="414"/>
              </a:spcBef>
              <a:buFontTx/>
              <a:buAutoNum type="arabicPeriod"/>
              <a:defRPr/>
            </a:pPr>
            <a:r>
              <a:rPr lang="en-US" sz="1100" dirty="0">
                <a:ea typeface="Arial" charset="0"/>
              </a:rPr>
              <a:t>Papaioannou A, et al; for the Scientific Advisory Council of Osteoporosis Canada. 2010 clinical practice guidelines for the diagnosis and management of osteoporosis in Canada: summary. CMAJ. 2010;182:1864-1873.</a:t>
            </a:r>
            <a:endParaRPr lang="en-CA" sz="1100" dirty="0">
              <a:ea typeface="Arial" charset="0"/>
            </a:endParaRPr>
          </a:p>
          <a:p>
            <a:pPr>
              <a:defRPr/>
            </a:pPr>
            <a:endParaRPr lang="en-US" dirty="0"/>
          </a:p>
          <a:p>
            <a:endParaRPr lang="en-CA" dirty="0"/>
          </a:p>
        </p:txBody>
      </p:sp>
      <p:sp>
        <p:nvSpPr>
          <p:cNvPr id="4" name="Slide Number Placeholder 3"/>
          <p:cNvSpPr>
            <a:spLocks noGrp="1"/>
          </p:cNvSpPr>
          <p:nvPr>
            <p:ph type="sldNum" sz="quarter" idx="10"/>
          </p:nvPr>
        </p:nvSpPr>
        <p:spPr/>
        <p:txBody>
          <a:bodyPr/>
          <a:lstStyle/>
          <a:p>
            <a:fld id="{4BA36930-1040-4C1C-A055-D5C869D23EBA}" type="slidenum">
              <a:rPr lang="en-CA" smtClean="0"/>
              <a:pPr/>
              <a:t>85</a:t>
            </a:fld>
            <a:endParaRPr lang="en-CA" dirty="0"/>
          </a:p>
        </p:txBody>
      </p:sp>
    </p:spTree>
    <p:extLst>
      <p:ext uri="{BB962C8B-B14F-4D97-AF65-F5344CB8AC3E}">
        <p14:creationId xmlns:p14="http://schemas.microsoft.com/office/powerpoint/2010/main" val="37966121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EB8A-0FCD-4DFE-B344-BFD5405639CF}"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089245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862EB8A-0FCD-4DFE-B344-BFD5405639CF}" type="slidenum">
              <a:rPr lang="en-US" smtClean="0"/>
              <a:t>10</a:t>
            </a:fld>
            <a:endParaRPr lang="en-US"/>
          </a:p>
        </p:txBody>
      </p:sp>
    </p:spTree>
    <p:extLst>
      <p:ext uri="{BB962C8B-B14F-4D97-AF65-F5344CB8AC3E}">
        <p14:creationId xmlns:p14="http://schemas.microsoft.com/office/powerpoint/2010/main" val="35732987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71198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12750"/>
            <a:ext cx="2057400" cy="58658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12750"/>
            <a:ext cx="6019800" cy="58658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271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3" y="1752600"/>
            <a:ext cx="8193549" cy="4525963"/>
          </a:xfrm>
        </p:spPr>
        <p:txBody>
          <a:bodyPr/>
          <a:lstStyle>
            <a:lvl1pPr>
              <a:defRPr>
                <a:solidFill>
                  <a:schemeClr val="tx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678814"/>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hlinkClick r:id="" action="ppaction://noaction" highlightClick="1"/>
          </p:cNvPr>
          <p:cNvSpPr txBox="1"/>
          <p:nvPr userDrawn="1"/>
        </p:nvSpPr>
        <p:spPr>
          <a:xfrm>
            <a:off x="7966416" y="-256938"/>
            <a:ext cx="1019562" cy="517919"/>
          </a:xfrm>
          <a:prstGeom prst="roundRect">
            <a:avLst>
              <a:gd name="adj" fmla="val 29419"/>
            </a:avLst>
          </a:prstGeom>
          <a:solidFill>
            <a:srgbClr val="4895DB"/>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0"/>
            </a:lightRig>
          </a:scene3d>
          <a:sp3d extrusionH="76200">
            <a:bevelT w="88900" h="57150"/>
            <a:bevelB w="0" h="0"/>
            <a:extrusionClr>
              <a:srgbClr val="FFFFFF"/>
            </a:extrusionClr>
          </a:sp3d>
        </p:spPr>
        <p:txBody>
          <a:bodyPr wrap="square" lIns="0" tIns="27432" rIns="0" bIns="27432" anchor="b"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rgbClr val="FFFFFF"/>
                </a:solidFill>
                <a:effectLst/>
                <a:uLnTx/>
                <a:uFillTx/>
                <a:latin typeface="Arial"/>
                <a:cs typeface="Arial" pitchFamily="34" charset="0"/>
              </a:rPr>
              <a:t>Main Menu</a:t>
            </a:r>
          </a:p>
        </p:txBody>
      </p:sp>
      <p:sp>
        <p:nvSpPr>
          <p:cNvPr id="7" name="Title 6"/>
          <p:cNvSpPr>
            <a:spLocks noGrp="1"/>
          </p:cNvSpPr>
          <p:nvPr>
            <p:ph type="title"/>
          </p:nvPr>
        </p:nvSpPr>
        <p:spPr/>
        <p:txBody>
          <a:bodyPr/>
          <a:lstStyle/>
          <a:p>
            <a:r>
              <a:rPr lang="en-US"/>
              <a:t>Click to edit Master title style</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0"/>
            <a:ext cx="9158578" cy="6858001"/>
          </a:xfrm>
          <a:prstGeom prst="rect">
            <a:avLst/>
          </a:prstGeom>
          <a:gradFill flip="none" rotWithShape="1">
            <a:gsLst>
              <a:gs pos="1000">
                <a:srgbClr val="131218"/>
              </a:gs>
              <a:gs pos="87000">
                <a:srgbClr val="252061"/>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12" name="Rectangle 11"/>
          <p:cNvSpPr/>
          <p:nvPr userDrawn="1"/>
        </p:nvSpPr>
        <p:spPr>
          <a:xfrm>
            <a:off x="0" y="2667000"/>
            <a:ext cx="9158578" cy="2874264"/>
          </a:xfrm>
          <a:prstGeom prst="rect">
            <a:avLst/>
          </a:prstGeom>
          <a:gradFill flip="none" rotWithShape="1">
            <a:gsLst>
              <a:gs pos="4000">
                <a:schemeClr val="bg1"/>
              </a:gs>
              <a:gs pos="100000">
                <a:srgbClr val="252061"/>
              </a:gs>
            </a:gsLst>
            <a:lin ang="1800000" scaled="0"/>
            <a:tileRect/>
          </a:gradFill>
          <a:ln>
            <a:noFill/>
          </a:ln>
          <a:effectLst>
            <a:outerShdw blurRad="1524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667000"/>
            <a:ext cx="2039112" cy="2874264"/>
          </a:xfrm>
          <a:prstGeom prst="rect">
            <a:avLst/>
          </a:prstGeom>
        </p:spPr>
      </p:pic>
      <p:sp>
        <p:nvSpPr>
          <p:cNvPr id="2" name="Title 1"/>
          <p:cNvSpPr>
            <a:spLocks noGrp="1"/>
          </p:cNvSpPr>
          <p:nvPr>
            <p:ph type="title"/>
          </p:nvPr>
        </p:nvSpPr>
        <p:spPr>
          <a:xfrm>
            <a:off x="1562285" y="3157870"/>
            <a:ext cx="7050087" cy="1964628"/>
          </a:xfrm>
        </p:spPr>
        <p:txBody>
          <a:bodyPr anchor="b"/>
          <a:lstStyle>
            <a:lvl1pPr algn="l">
              <a:defRPr sz="3600" b="1" cap="all"/>
            </a:lvl1pPr>
          </a:lstStyle>
          <a:p>
            <a:r>
              <a:rPr lang="en-US" dirty="0"/>
              <a:t>Click to edit Master title style</a:t>
            </a:r>
          </a:p>
        </p:txBody>
      </p:sp>
      <p:sp>
        <p:nvSpPr>
          <p:cNvPr id="15" name="TextBox 14"/>
          <p:cNvSpPr txBox="1"/>
          <p:nvPr userDrawn="1"/>
        </p:nvSpPr>
        <p:spPr>
          <a:xfrm>
            <a:off x="8686800" y="6462347"/>
            <a:ext cx="457200" cy="276999"/>
          </a:xfrm>
          <a:prstGeom prst="rect">
            <a:avLst/>
          </a:prstGeom>
          <a:solidFill>
            <a:schemeClr val="tx2"/>
          </a:solidFill>
        </p:spPr>
        <p:txBody>
          <a:bodyPr wrap="square" rtlCol="0">
            <a:spAutoFit/>
          </a:bodyPr>
          <a:lstStyle/>
          <a:p>
            <a:fld id="{62C673BE-335C-824C-865C-ACB612A3638E}" type="slidenum">
              <a:rPr lang="en-US" sz="1200" smtClean="0">
                <a:solidFill>
                  <a:srgbClr val="002060"/>
                </a:solidFill>
                <a:latin typeface="Arial" charset="0"/>
                <a:ea typeface="Arial" charset="0"/>
                <a:cs typeface="Arial" charset="0"/>
              </a:rPr>
              <a:t>‹#›</a:t>
            </a:fld>
            <a:endParaRPr lang="en-US" sz="1200" dirty="0">
              <a:solidFill>
                <a:srgbClr val="002060"/>
              </a:solidFill>
              <a:latin typeface="Arial" charset="0"/>
              <a:ea typeface="Arial" charset="0"/>
              <a:cs typeface="Arial" charset="0"/>
            </a:endParaRPr>
          </a:p>
        </p:txBody>
      </p:sp>
    </p:spTree>
    <p:extLst>
      <p:ext uri="{BB962C8B-B14F-4D97-AF65-F5344CB8AC3E}">
        <p14:creationId xmlns:p14="http://schemas.microsoft.com/office/powerpoint/2010/main" val="3215456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526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526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2540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3339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919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no banner">
    <p:spTree>
      <p:nvGrpSpPr>
        <p:cNvPr id="1" name=""/>
        <p:cNvGrpSpPr/>
        <p:nvPr/>
      </p:nvGrpSpPr>
      <p:grpSpPr>
        <a:xfrm>
          <a:off x="0" y="0"/>
          <a:ext cx="0" cy="0"/>
          <a:chOff x="0" y="0"/>
          <a:chExt cx="0" cy="0"/>
        </a:xfrm>
      </p:grpSpPr>
      <p:sp>
        <p:nvSpPr>
          <p:cNvPr id="2" name="Rectangle 1"/>
          <p:cNvSpPr/>
          <p:nvPr userDrawn="1"/>
        </p:nvSpPr>
        <p:spPr>
          <a:xfrm>
            <a:off x="0" y="0"/>
            <a:ext cx="9158578" cy="6858001"/>
          </a:xfrm>
          <a:prstGeom prst="rect">
            <a:avLst/>
          </a:prstGeom>
          <a:gradFill flip="none" rotWithShape="1">
            <a:gsLst>
              <a:gs pos="1000">
                <a:srgbClr val="131218"/>
              </a:gs>
              <a:gs pos="87000">
                <a:srgbClr val="252061"/>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3" name="TextBox 2"/>
          <p:cNvSpPr txBox="1"/>
          <p:nvPr userDrawn="1"/>
        </p:nvSpPr>
        <p:spPr>
          <a:xfrm>
            <a:off x="8686800" y="6462347"/>
            <a:ext cx="457200" cy="276999"/>
          </a:xfrm>
          <a:prstGeom prst="rect">
            <a:avLst/>
          </a:prstGeom>
          <a:solidFill>
            <a:schemeClr val="tx2"/>
          </a:solidFill>
        </p:spPr>
        <p:txBody>
          <a:bodyPr wrap="square" rtlCol="0">
            <a:spAutoFit/>
          </a:bodyPr>
          <a:lstStyle/>
          <a:p>
            <a:fld id="{62C673BE-335C-824C-865C-ACB612A3638E}" type="slidenum">
              <a:rPr lang="en-US" sz="1200" smtClean="0">
                <a:solidFill>
                  <a:srgbClr val="002060"/>
                </a:solidFill>
                <a:latin typeface="Arial" charset="0"/>
                <a:ea typeface="Arial" charset="0"/>
                <a:cs typeface="Arial" charset="0"/>
              </a:rPr>
              <a:t>‹#›</a:t>
            </a:fld>
            <a:endParaRPr lang="en-US" sz="1200" dirty="0">
              <a:solidFill>
                <a:srgbClr val="002060"/>
              </a:solidFill>
              <a:latin typeface="Arial" charset="0"/>
              <a:ea typeface="Arial" charset="0"/>
              <a:cs typeface="Arial"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58578" cy="6858001"/>
          </a:xfrm>
          <a:prstGeom prst="rect">
            <a:avLst/>
          </a:prstGeom>
          <a:gradFill flip="none" rotWithShape="1">
            <a:gsLst>
              <a:gs pos="1000">
                <a:srgbClr val="131218"/>
              </a:gs>
              <a:gs pos="87000">
                <a:srgbClr val="252061"/>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Rectangle 6"/>
          <p:cNvSpPr/>
          <p:nvPr userDrawn="1"/>
        </p:nvSpPr>
        <p:spPr>
          <a:xfrm>
            <a:off x="0" y="0"/>
            <a:ext cx="9158578" cy="1524000"/>
          </a:xfrm>
          <a:prstGeom prst="rect">
            <a:avLst/>
          </a:prstGeom>
          <a:gradFill flip="none" rotWithShape="1">
            <a:gsLst>
              <a:gs pos="1000">
                <a:srgbClr val="131218"/>
              </a:gs>
              <a:gs pos="87000">
                <a:srgbClr val="252061"/>
              </a:gs>
            </a:gsLst>
            <a:lin ang="1800000" scaled="0"/>
            <a:tileRect/>
          </a:gradFill>
          <a:ln>
            <a:noFill/>
          </a:ln>
          <a:effectLst>
            <a:outerShdw blurRad="1524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1026" name="Rectangle 2"/>
          <p:cNvSpPr>
            <a:spLocks noGrp="1" noChangeArrowheads="1"/>
          </p:cNvSpPr>
          <p:nvPr>
            <p:ph type="title"/>
          </p:nvPr>
        </p:nvSpPr>
        <p:spPr bwMode="auto">
          <a:xfrm>
            <a:off x="468313" y="188913"/>
            <a:ext cx="8523287" cy="1295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27" name="Rectangle 3"/>
          <p:cNvSpPr>
            <a:spLocks noGrp="1" noChangeArrowheads="1"/>
          </p:cNvSpPr>
          <p:nvPr>
            <p:ph type="body" idx="1"/>
          </p:nvPr>
        </p:nvSpPr>
        <p:spPr bwMode="auto">
          <a:xfrm>
            <a:off x="468313" y="1752600"/>
            <a:ext cx="8523287"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26" name="TextBox 25"/>
          <p:cNvSpPr txBox="1"/>
          <p:nvPr userDrawn="1"/>
        </p:nvSpPr>
        <p:spPr>
          <a:xfrm>
            <a:off x="8686800" y="6462347"/>
            <a:ext cx="457200" cy="276999"/>
          </a:xfrm>
          <a:prstGeom prst="rect">
            <a:avLst/>
          </a:prstGeom>
          <a:solidFill>
            <a:schemeClr val="tx2"/>
          </a:solidFill>
        </p:spPr>
        <p:txBody>
          <a:bodyPr wrap="square" rtlCol="0">
            <a:spAutoFit/>
          </a:bodyPr>
          <a:lstStyle/>
          <a:p>
            <a:fld id="{62C673BE-335C-824C-865C-ACB612A3638E}" type="slidenum">
              <a:rPr lang="en-US" sz="1200" smtClean="0">
                <a:solidFill>
                  <a:srgbClr val="002060"/>
                </a:solidFill>
                <a:latin typeface="Arial" charset="0"/>
                <a:ea typeface="Arial" charset="0"/>
                <a:cs typeface="Arial" charset="0"/>
              </a:rPr>
              <a:t>‹#›</a:t>
            </a:fld>
            <a:endParaRPr lang="en-US" sz="1200" dirty="0">
              <a:solidFill>
                <a:srgbClr val="002060"/>
              </a:solidFill>
              <a:latin typeface="Arial" charset="0"/>
              <a:ea typeface="Arial" charset="0"/>
              <a:cs typeface="Arial" charset="0"/>
            </a:endParaRPr>
          </a:p>
        </p:txBody>
      </p:sp>
    </p:spTree>
    <p:extLst>
      <p:ext uri="{BB962C8B-B14F-4D97-AF65-F5344CB8AC3E}">
        <p14:creationId xmlns:p14="http://schemas.microsoft.com/office/powerpoint/2010/main" val="3675484329"/>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978" r:id="rId3"/>
    <p:sldLayoutId id="2147483663" r:id="rId4"/>
    <p:sldLayoutId id="2147483664" r:id="rId5"/>
    <p:sldLayoutId id="2147483665" r:id="rId6"/>
    <p:sldLayoutId id="2147483666" r:id="rId7"/>
    <p:sldLayoutId id="2147483980" r:id="rId8"/>
    <p:sldLayoutId id="2147483979" r:id="rId9"/>
    <p:sldLayoutId id="2147483671" r:id="rId10"/>
  </p:sldLayoutIdLst>
  <p:hf sldNum="0" hdr="0" ftr="0" dt="0"/>
  <p:txStyles>
    <p:titleStyle>
      <a:lvl1pPr algn="l" rtl="0" eaLnBrk="0" fontAlgn="base" hangingPunct="0">
        <a:spcBef>
          <a:spcPct val="0"/>
        </a:spcBef>
        <a:spcAft>
          <a:spcPct val="0"/>
        </a:spcAft>
        <a:defRPr sz="3200" b="1">
          <a:solidFill>
            <a:schemeClr val="tx2"/>
          </a:solidFill>
          <a:latin typeface="Arial" pitchFamily="34" charset="0"/>
          <a:ea typeface="+mj-ea"/>
          <a:cs typeface="+mj-cs"/>
        </a:defRPr>
      </a:lvl1pPr>
      <a:lvl2pPr algn="l" rtl="0" eaLnBrk="0" fontAlgn="base" hangingPunct="0">
        <a:spcBef>
          <a:spcPct val="0"/>
        </a:spcBef>
        <a:spcAft>
          <a:spcPct val="0"/>
        </a:spcAft>
        <a:defRPr sz="2800">
          <a:solidFill>
            <a:schemeClr val="tx1"/>
          </a:solidFill>
          <a:latin typeface="Arial" pitchFamily="34" charset="0"/>
        </a:defRPr>
      </a:lvl2pPr>
      <a:lvl3pPr algn="l" rtl="0" eaLnBrk="0" fontAlgn="base" hangingPunct="0">
        <a:spcBef>
          <a:spcPct val="0"/>
        </a:spcBef>
        <a:spcAft>
          <a:spcPct val="0"/>
        </a:spcAft>
        <a:defRPr sz="2800">
          <a:solidFill>
            <a:schemeClr val="tx1"/>
          </a:solidFill>
          <a:latin typeface="Arial" pitchFamily="34" charset="0"/>
        </a:defRPr>
      </a:lvl3pPr>
      <a:lvl4pPr algn="l" rtl="0" eaLnBrk="0" fontAlgn="base" hangingPunct="0">
        <a:spcBef>
          <a:spcPct val="0"/>
        </a:spcBef>
        <a:spcAft>
          <a:spcPct val="0"/>
        </a:spcAft>
        <a:defRPr sz="2800">
          <a:solidFill>
            <a:schemeClr val="tx1"/>
          </a:solidFill>
          <a:latin typeface="Arial" pitchFamily="34" charset="0"/>
        </a:defRPr>
      </a:lvl4pPr>
      <a:lvl5pPr algn="l" rtl="0" eaLnBrk="0" fontAlgn="base" hangingPunct="0">
        <a:spcBef>
          <a:spcPct val="0"/>
        </a:spcBef>
        <a:spcAft>
          <a:spcPct val="0"/>
        </a:spcAft>
        <a:defRPr sz="2800">
          <a:solidFill>
            <a:schemeClr val="tx1"/>
          </a:solidFill>
          <a:latin typeface="Arial" pitchFamily="34" charset="0"/>
        </a:defRPr>
      </a:lvl5pPr>
      <a:lvl6pPr marL="457200" algn="l" rtl="0" fontAlgn="base">
        <a:spcBef>
          <a:spcPct val="0"/>
        </a:spcBef>
        <a:spcAft>
          <a:spcPct val="0"/>
        </a:spcAft>
        <a:defRPr sz="2800">
          <a:solidFill>
            <a:srgbClr val="BDDEB1"/>
          </a:solidFill>
          <a:latin typeface="Trebuchet MS" pitchFamily="80" charset="0"/>
        </a:defRPr>
      </a:lvl6pPr>
      <a:lvl7pPr marL="914400" algn="l" rtl="0" fontAlgn="base">
        <a:spcBef>
          <a:spcPct val="0"/>
        </a:spcBef>
        <a:spcAft>
          <a:spcPct val="0"/>
        </a:spcAft>
        <a:defRPr sz="2800">
          <a:solidFill>
            <a:srgbClr val="BDDEB1"/>
          </a:solidFill>
          <a:latin typeface="Trebuchet MS" pitchFamily="80" charset="0"/>
        </a:defRPr>
      </a:lvl7pPr>
      <a:lvl8pPr marL="1371600" algn="l" rtl="0" fontAlgn="base">
        <a:spcBef>
          <a:spcPct val="0"/>
        </a:spcBef>
        <a:spcAft>
          <a:spcPct val="0"/>
        </a:spcAft>
        <a:defRPr sz="2800">
          <a:solidFill>
            <a:srgbClr val="BDDEB1"/>
          </a:solidFill>
          <a:latin typeface="Trebuchet MS" pitchFamily="80" charset="0"/>
        </a:defRPr>
      </a:lvl8pPr>
      <a:lvl9pPr marL="1828800" algn="l" rtl="0" fontAlgn="base">
        <a:spcBef>
          <a:spcPct val="0"/>
        </a:spcBef>
        <a:spcAft>
          <a:spcPct val="0"/>
        </a:spcAft>
        <a:defRPr sz="2800">
          <a:solidFill>
            <a:srgbClr val="BDDEB1"/>
          </a:solidFill>
          <a:latin typeface="Trebuchet MS" pitchFamily="80" charset="0"/>
        </a:defRPr>
      </a:lvl9pPr>
    </p:titleStyle>
    <p:body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400">
          <a:solidFill>
            <a:schemeClr val="tx1"/>
          </a:solidFill>
          <a:latin typeface="+mn-lt"/>
        </a:defRPr>
      </a:lvl6pPr>
      <a:lvl7pPr marL="2805113" indent="-176213" algn="l" rtl="0" fontAlgn="base">
        <a:spcBef>
          <a:spcPct val="20000"/>
        </a:spcBef>
        <a:spcAft>
          <a:spcPct val="0"/>
        </a:spcAft>
        <a:buChar char="»"/>
        <a:defRPr sz="1400">
          <a:solidFill>
            <a:schemeClr val="tx1"/>
          </a:solidFill>
          <a:latin typeface="+mn-lt"/>
        </a:defRPr>
      </a:lvl7pPr>
      <a:lvl8pPr marL="3262313" indent="-176213" algn="l" rtl="0" fontAlgn="base">
        <a:spcBef>
          <a:spcPct val="20000"/>
        </a:spcBef>
        <a:spcAft>
          <a:spcPct val="0"/>
        </a:spcAft>
        <a:buChar char="»"/>
        <a:defRPr sz="1400">
          <a:solidFill>
            <a:schemeClr val="tx1"/>
          </a:solidFill>
          <a:latin typeface="+mn-lt"/>
        </a:defRPr>
      </a:lvl8pPr>
      <a:lvl9pPr marL="3719513" indent="-176213" algn="l" rtl="0" fontAlgn="base">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05" userDrawn="1">
          <p15:clr>
            <a:srgbClr val="F26B43"/>
          </p15:clr>
        </p15:guide>
        <p15:guide id="2" orient="horz" pos="935" userDrawn="1">
          <p15:clr>
            <a:srgbClr val="F26B43"/>
          </p15:clr>
        </p15:guide>
        <p15:guide id="3" orient="horz" pos="119" userDrawn="1">
          <p15:clr>
            <a:srgbClr val="F26B43"/>
          </p15:clr>
        </p15:guide>
        <p15:guide id="4" pos="295" userDrawn="1">
          <p15:clr>
            <a:srgbClr val="F26B43"/>
          </p15:clr>
        </p15:guide>
        <p15:guide id="5" orient="horz" pos="42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osteoporosis.ca/multimedia/FractureRiskTool/index.html" TargetMode="External"/><Relationship Id="rId7"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hyperlink" Target="http://www.nof.org/professionals/NOF_Clinicians_Guide.pdf" TargetMode="External"/><Relationship Id="rId4" Type="http://schemas.openxmlformats.org/officeDocument/2006/relationships/hyperlink" Target="http://www.shef.ac.uk/FRAX/tool.jsp"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chart" Target="../charts/chart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2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4.xml.rels><?xml version="1.0" encoding="UTF-8" standalone="yes"?>
<Relationships xmlns="http://schemas.openxmlformats.org/package/2006/relationships"><Relationship Id="rId8" Type="http://schemas.openxmlformats.org/officeDocument/2006/relationships/slide" Target="slide64.xml"/><Relationship Id="rId3" Type="http://schemas.openxmlformats.org/officeDocument/2006/relationships/notesSlide" Target="../notesSlides/notesSlide23.xml"/><Relationship Id="rId7" Type="http://schemas.openxmlformats.org/officeDocument/2006/relationships/slide" Target="slide54.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slide" Target="slide47.xml"/><Relationship Id="rId5" Type="http://schemas.openxmlformats.org/officeDocument/2006/relationships/slide" Target="slide37.xml"/><Relationship Id="rId4" Type="http://schemas.openxmlformats.org/officeDocument/2006/relationships/slide" Target="slide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slide" Target="slide3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chart" Target="../charts/chart12.xml"/><Relationship Id="rId4" Type="http://schemas.openxmlformats.org/officeDocument/2006/relationships/chart" Target="../charts/char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chart" Target="../charts/char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osteoporosis.ca/multimedia/FractureRiskTool/index.html" TargetMode="External"/><Relationship Id="rId7" Type="http://schemas.openxmlformats.org/officeDocument/2006/relationships/image" Target="../media/image18.jp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hyperlink" Target="http://www.nof.org/professionals/NOF_Clinicians_Guide.pdf" TargetMode="External"/><Relationship Id="rId4" Type="http://schemas.openxmlformats.org/officeDocument/2006/relationships/hyperlink" Target="http://www.shef.ac.uk/FRAX/tool.jsp"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slide" Target="slide27.xml"/></Relationships>
</file>

<file path=ppt/slides/_rels/slide35.xml.rels><?xml version="1.0" encoding="UTF-8" standalone="yes"?>
<Relationships xmlns="http://schemas.openxmlformats.org/package/2006/relationships"><Relationship Id="rId8" Type="http://schemas.openxmlformats.org/officeDocument/2006/relationships/slide" Target="slide64.xml"/><Relationship Id="rId3" Type="http://schemas.openxmlformats.org/officeDocument/2006/relationships/notesSlide" Target="../notesSlides/notesSlide34.xml"/><Relationship Id="rId7" Type="http://schemas.openxmlformats.org/officeDocument/2006/relationships/slide" Target="slide54.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slide" Target="slide47.xml"/><Relationship Id="rId5" Type="http://schemas.openxmlformats.org/officeDocument/2006/relationships/slide" Target="slide37.xml"/><Relationship Id="rId4" Type="http://schemas.openxmlformats.org/officeDocument/2006/relationships/slide" Target="slide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notesSlide" Target="../notesSlides/notesSlide37.xml"/><Relationship Id="rId9" Type="http://schemas.openxmlformats.org/officeDocument/2006/relationships/image" Target="../media/image23.png"/><Relationship Id="rId14" Type="http://schemas.openxmlformats.org/officeDocument/2006/relationships/image" Target="../media/image28.jpeg"/></Relationships>
</file>

<file path=ppt/slides/_rels/slide39.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chart" Target="../charts/chart15.xml"/></Relationships>
</file>

<file path=ppt/slides/_rels/slide42.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45.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slide" Target="slide64.xml"/><Relationship Id="rId3" Type="http://schemas.openxmlformats.org/officeDocument/2006/relationships/notesSlide" Target="../notesSlides/notesSlide45.xml"/><Relationship Id="rId7" Type="http://schemas.openxmlformats.org/officeDocument/2006/relationships/slide" Target="slide54.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slide" Target="slide47.xml"/><Relationship Id="rId5" Type="http://schemas.openxmlformats.org/officeDocument/2006/relationships/slide" Target="slide37.xml"/><Relationship Id="rId4" Type="http://schemas.openxmlformats.org/officeDocument/2006/relationships/slide" Target="slide2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49.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chart" Target="../charts/char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slide" Target="slide46.xml"/></Relationships>
</file>

<file path=ppt/slides/_rels/slide53.xml.rels><?xml version="1.0" encoding="UTF-8" standalone="yes"?>
<Relationships xmlns="http://schemas.openxmlformats.org/package/2006/relationships"><Relationship Id="rId8" Type="http://schemas.openxmlformats.org/officeDocument/2006/relationships/slide" Target="slide64.xml"/><Relationship Id="rId3" Type="http://schemas.openxmlformats.org/officeDocument/2006/relationships/notesSlide" Target="../notesSlides/notesSlide52.xml"/><Relationship Id="rId7" Type="http://schemas.openxmlformats.org/officeDocument/2006/relationships/slide" Target="slide54.xml"/><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slide" Target="slide47.xml"/><Relationship Id="rId5" Type="http://schemas.openxmlformats.org/officeDocument/2006/relationships/slide" Target="slide37.xml"/><Relationship Id="rId4" Type="http://schemas.openxmlformats.org/officeDocument/2006/relationships/slide" Target="slide2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chart" Target="../charts/chart19.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chart" Target="../charts/chart2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hyperlink" Target="http://healthycanadians.gc.ca/recall-alert-rappel-avis/hc-sc/2013/26523a-eng.php.%20Last%20accessed%20March%2017"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slide" Target="slide53.xml"/></Relationships>
</file>

<file path=ppt/slides/_rels/slide63.xml.rels><?xml version="1.0" encoding="UTF-8" standalone="yes"?>
<Relationships xmlns="http://schemas.openxmlformats.org/package/2006/relationships"><Relationship Id="rId8" Type="http://schemas.openxmlformats.org/officeDocument/2006/relationships/slide" Target="slide64.xml"/><Relationship Id="rId3" Type="http://schemas.openxmlformats.org/officeDocument/2006/relationships/notesSlide" Target="../notesSlides/notesSlide62.xml"/><Relationship Id="rId7" Type="http://schemas.openxmlformats.org/officeDocument/2006/relationships/slide" Target="slide54.xml"/><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slide" Target="slide47.xml"/><Relationship Id="rId5" Type="http://schemas.openxmlformats.org/officeDocument/2006/relationships/slide" Target="slide37.xml"/><Relationship Id="rId4" Type="http://schemas.openxmlformats.org/officeDocument/2006/relationships/slide" Target="slide2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17.png"/><Relationship Id="rId4" Type="http://schemas.openxmlformats.org/officeDocument/2006/relationships/image" Target="../media/image16.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chart" Target="../charts/chart2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osteoporosis.ca/wp-content/uploads/Osteo-Annual-Report-2012-2013Web-Version.pdf?utm_source=Home+Page&amp;utm_medium=Featured+Post&amp;utm_campaign=Annual+Report+2012+2013"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slide" Target="slide6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hyperlink" Target="http://www.osteoporosis.ca/osteoporosis-and-you/osteoporosis-facts-and-statistics/"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28405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44600"/>
          </a:xfrm>
        </p:spPr>
        <p:txBody>
          <a:bodyPr/>
          <a:lstStyle/>
          <a:p>
            <a:r>
              <a:rPr lang="en-CA" dirty="0"/>
              <a:t>Drug Therapy and the Media:</a:t>
            </a:r>
            <a:br>
              <a:rPr lang="en-CA" dirty="0"/>
            </a:br>
            <a:r>
              <a:rPr lang="en-CA" dirty="0"/>
              <a:t>A Crisis in the Treatment of Osteoporosis</a:t>
            </a:r>
          </a:p>
        </p:txBody>
      </p:sp>
      <p:sp>
        <p:nvSpPr>
          <p:cNvPr id="5" name="Text Placeholder 4"/>
          <p:cNvSpPr>
            <a:spLocks noGrp="1"/>
          </p:cNvSpPr>
          <p:nvPr>
            <p:ph type="body" sz="quarter" idx="4294967295"/>
          </p:nvPr>
        </p:nvSpPr>
        <p:spPr>
          <a:xfrm>
            <a:off x="457200" y="5781368"/>
            <a:ext cx="8519652" cy="943282"/>
          </a:xfrm>
        </p:spPr>
        <p:txBody>
          <a:bodyPr anchor="b">
            <a:noAutofit/>
          </a:bodyPr>
          <a:lstStyle/>
          <a:p>
            <a:pPr marL="0" lvl="0" indent="0" defTabSz="342900">
              <a:lnSpc>
                <a:spcPct val="100000"/>
              </a:lnSpc>
              <a:spcBef>
                <a:spcPts val="0"/>
              </a:spcBef>
              <a:buNone/>
              <a:defRPr/>
            </a:pPr>
            <a:endParaRPr lang="en-CA" sz="900" dirty="0"/>
          </a:p>
          <a:p>
            <a:pPr marL="0" lvl="0" indent="0" defTabSz="342900">
              <a:lnSpc>
                <a:spcPct val="100000"/>
              </a:lnSpc>
              <a:spcBef>
                <a:spcPts val="0"/>
              </a:spcBef>
              <a:buNone/>
              <a:defRPr/>
            </a:pPr>
            <a:endParaRPr lang="en-CA" sz="900" dirty="0"/>
          </a:p>
          <a:p>
            <a:pPr marL="0" lvl="0" indent="0" defTabSz="342900">
              <a:lnSpc>
                <a:spcPct val="100000"/>
              </a:lnSpc>
              <a:spcBef>
                <a:spcPts val="0"/>
              </a:spcBef>
              <a:buNone/>
              <a:defRPr/>
            </a:pPr>
            <a:endParaRPr lang="en-CA" sz="900" baseline="30000" dirty="0"/>
          </a:p>
          <a:p>
            <a:pPr marL="0" lvl="0" indent="0" defTabSz="342900">
              <a:lnSpc>
                <a:spcPct val="100000"/>
              </a:lnSpc>
              <a:spcBef>
                <a:spcPts val="0"/>
              </a:spcBef>
              <a:buNone/>
              <a:defRPr/>
            </a:pPr>
            <a:br>
              <a:rPr lang="en-CA" sz="900" baseline="30000" dirty="0"/>
            </a:br>
            <a:r>
              <a:rPr lang="en-CA" sz="900" dirty="0" err="1"/>
              <a:t>Sundeep</a:t>
            </a:r>
            <a:r>
              <a:rPr lang="en-CA" sz="900" dirty="0"/>
              <a:t> Khosla, M.D and Elizabeth Shane MD. A Crisis in the Treatment of Osteoporosis</a:t>
            </a:r>
          </a:p>
          <a:p>
            <a:pPr marL="0" lvl="0" indent="0" defTabSz="342900">
              <a:lnSpc>
                <a:spcPct val="100000"/>
              </a:lnSpc>
              <a:spcBef>
                <a:spcPts val="0"/>
              </a:spcBef>
              <a:buNone/>
              <a:defRPr/>
            </a:pPr>
            <a:r>
              <a:rPr lang="en-CA" sz="900" dirty="0"/>
              <a:t>Date Submitted June 15, 2016; Date Revision Submitted June 16, 2016; Date Final Disposition Set June 17, 2016 </a:t>
            </a:r>
          </a:p>
          <a:p>
            <a:pPr marL="0" lvl="0" indent="0" defTabSz="342900">
              <a:lnSpc>
                <a:spcPct val="100000"/>
              </a:lnSpc>
              <a:spcBef>
                <a:spcPts val="0"/>
              </a:spcBef>
              <a:buNone/>
              <a:defRPr/>
            </a:pPr>
            <a:r>
              <a:rPr lang="en-CA" sz="900" b="1" dirty="0">
                <a:latin typeface="Arial" panose="020B0604020202020204" pitchFamily="34" charset="0"/>
              </a:rPr>
              <a:t>Journal of Bone and Mineral Research </a:t>
            </a:r>
            <a:r>
              <a:rPr lang="en-CA" sz="900" dirty="0">
                <a:latin typeface="Arial" panose="020B0604020202020204" pitchFamily="34" charset="0"/>
              </a:rPr>
              <a:t> </a:t>
            </a:r>
            <a:r>
              <a:rPr lang="en-CA" sz="900" b="1" dirty="0">
                <a:latin typeface="Arial" panose="020B0604020202020204" pitchFamily="34" charset="0"/>
              </a:rPr>
              <a:t>This article is protected by copyright. All rights reserved. </a:t>
            </a:r>
            <a:r>
              <a:rPr lang="en-CA" sz="900" dirty="0">
                <a:latin typeface="Arial" panose="020B0604020202020204" pitchFamily="34" charset="0"/>
              </a:rPr>
              <a:t> </a:t>
            </a:r>
            <a:r>
              <a:rPr lang="en-CA" sz="900" b="1" dirty="0">
                <a:latin typeface="Arial" panose="020B0604020202020204" pitchFamily="34" charset="0"/>
              </a:rPr>
              <a:t>DOI 10.1002/jbmr.2888 </a:t>
            </a:r>
            <a:endParaRPr lang="en-CA" sz="900" dirty="0"/>
          </a:p>
        </p:txBody>
      </p:sp>
      <p:pic>
        <p:nvPicPr>
          <p:cNvPr id="17" name="Picture 16"/>
          <p:cNvPicPr>
            <a:picLocks noChangeAspect="1"/>
          </p:cNvPicPr>
          <p:nvPr/>
        </p:nvPicPr>
        <p:blipFill>
          <a:blip r:embed="rId3" cstate="print">
            <a:alphaModFix amt="78000"/>
            <a:extLst>
              <a:ext uri="{BEBA8EAE-BF5A-486C-A8C5-ECC9F3942E4B}">
                <a14:imgProps xmlns:a14="http://schemas.microsoft.com/office/drawing/2010/main">
                  <a14:imgLayer r:embed="rId4">
                    <a14:imgEffect>
                      <a14:brightnessContrast bright="-14000" contrast="-44000"/>
                    </a14:imgEffect>
                  </a14:imgLayer>
                </a14:imgProps>
              </a:ext>
              <a:ext uri="{28A0092B-C50C-407E-A947-70E740481C1C}">
                <a14:useLocalDpi xmlns:a14="http://schemas.microsoft.com/office/drawing/2010/main" val="0"/>
              </a:ext>
            </a:extLst>
          </a:blip>
          <a:stretch>
            <a:fillRect/>
          </a:stretch>
        </p:blipFill>
        <p:spPr>
          <a:xfrm rot="21274267">
            <a:off x="2800732" y="1344603"/>
            <a:ext cx="6595630" cy="4861459"/>
          </a:xfrm>
          <a:prstGeom prst="rect">
            <a:avLst/>
          </a:prstGeom>
        </p:spPr>
      </p:pic>
      <p:sp>
        <p:nvSpPr>
          <p:cNvPr id="3" name="Content Placeholder 2"/>
          <p:cNvSpPr>
            <a:spLocks noGrp="1"/>
          </p:cNvSpPr>
          <p:nvPr>
            <p:ph idx="1"/>
          </p:nvPr>
        </p:nvSpPr>
        <p:spPr>
          <a:xfrm>
            <a:off x="457200" y="1842777"/>
            <a:ext cx="2414016" cy="1106767"/>
          </a:xfrm>
        </p:spPr>
        <p:txBody>
          <a:bodyPr>
            <a:noAutofit/>
          </a:bodyPr>
          <a:lstStyle/>
          <a:p>
            <a:pPr marL="0" indent="0">
              <a:buNone/>
            </a:pPr>
            <a:r>
              <a:rPr lang="en-CA" sz="1400" dirty="0"/>
              <a:t>An article appeared in the </a:t>
            </a:r>
            <a:br>
              <a:rPr lang="en-CA" sz="1400" dirty="0"/>
            </a:br>
            <a:r>
              <a:rPr lang="en-CA" sz="1400" dirty="0"/>
              <a:t>New York Times entitled </a:t>
            </a:r>
            <a:r>
              <a:rPr lang="en-CA" sz="1400" b="1" dirty="0">
                <a:solidFill>
                  <a:schemeClr val="tx2"/>
                </a:solidFill>
              </a:rPr>
              <a:t>Fearing Rare Side Effects, Millions Take Their Chances with Osteoporosis</a:t>
            </a:r>
            <a:endParaRPr lang="en-CA" sz="1400" b="1" dirty="0"/>
          </a:p>
          <a:p>
            <a:endParaRPr lang="en-CA" sz="1800" b="1" dirty="0"/>
          </a:p>
          <a:p>
            <a:endParaRPr lang="en-CA" sz="1800" b="1" dirty="0"/>
          </a:p>
          <a:p>
            <a:endParaRPr lang="en-CA" sz="1800" b="1" dirty="0"/>
          </a:p>
          <a:p>
            <a:pPr marL="0" indent="0">
              <a:buNone/>
            </a:pPr>
            <a:endParaRPr lang="en-CA" sz="1800" b="1" dirty="0"/>
          </a:p>
          <a:p>
            <a:endParaRPr lang="en-CA" sz="1800" b="1" dirty="0"/>
          </a:p>
        </p:txBody>
      </p:sp>
      <p:pic>
        <p:nvPicPr>
          <p:cNvPr id="18" name="Picture 17"/>
          <p:cNvPicPr>
            <a:picLocks noChangeAspect="1"/>
          </p:cNvPicPr>
          <p:nvPr/>
        </p:nvPicPr>
        <p:blipFill rotWithShape="1">
          <a:blip r:embed="rId5" cstate="print">
            <a:extLst>
              <a:ext uri="{28A0092B-C50C-407E-A947-70E740481C1C}">
                <a14:useLocalDpi xmlns:a14="http://schemas.microsoft.com/office/drawing/2010/main" val="0"/>
              </a:ext>
            </a:extLst>
          </a:blip>
          <a:srcRect l="3620" t="-562" r="4387" b="562"/>
          <a:stretch/>
        </p:blipFill>
        <p:spPr>
          <a:xfrm rot="10800000">
            <a:off x="0" y="2765636"/>
            <a:ext cx="9171432" cy="3426106"/>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384" y="3018219"/>
            <a:ext cx="8409432" cy="2746986"/>
          </a:xfrm>
          <a:prstGeom prst="rect">
            <a:avLst/>
          </a:prstGeom>
        </p:spPr>
      </p:pic>
    </p:spTree>
    <p:extLst>
      <p:ext uri="{BB962C8B-B14F-4D97-AF65-F5344CB8AC3E}">
        <p14:creationId xmlns:p14="http://schemas.microsoft.com/office/powerpoint/2010/main" val="296566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0" name="TextBox 8"/>
          <p:cNvSpPr txBox="1">
            <a:spLocks noChangeArrowheads="1"/>
          </p:cNvSpPr>
          <p:nvPr/>
        </p:nvSpPr>
        <p:spPr bwMode="auto">
          <a:xfrm>
            <a:off x="457200" y="6512817"/>
            <a:ext cx="5577168" cy="216982"/>
          </a:xfrm>
          <a:prstGeom prst="rect">
            <a:avLst/>
          </a:prstGeom>
          <a:noFill/>
          <a:ln w="9525">
            <a:noFill/>
            <a:miter lim="800000"/>
            <a:headEnd/>
            <a:tailEnd/>
          </a:ln>
        </p:spPr>
        <p:txBody>
          <a:bodyPr wrap="none" lIns="0">
            <a:spAutoFit/>
          </a:bodyPr>
          <a:lstStyle/>
          <a:p>
            <a:pPr marL="171450" indent="-171450" defTabSz="685800" eaLnBrk="0" hangingPunct="0">
              <a:lnSpc>
                <a:spcPct val="90000"/>
              </a:lnSpc>
            </a:pPr>
            <a:r>
              <a:rPr lang="en-US" altLang="en-US" sz="900" dirty="0">
                <a:latin typeface="Arial" pitchFamily="34" charset="0"/>
                <a:cs typeface="Arial" pitchFamily="34" charset="0"/>
              </a:rPr>
              <a:t>1. </a:t>
            </a:r>
            <a:r>
              <a:rPr lang="en-US" altLang="en-US" sz="900" dirty="0" err="1">
                <a:latin typeface="Arial" pitchFamily="34" charset="0"/>
                <a:cs typeface="Arial" pitchFamily="34" charset="0"/>
              </a:rPr>
              <a:t>Papaioannou</a:t>
            </a:r>
            <a:r>
              <a:rPr lang="en-US" altLang="en-US" sz="900" dirty="0">
                <a:latin typeface="Arial" pitchFamily="34" charset="0"/>
                <a:cs typeface="Arial" pitchFamily="34" charset="0"/>
              </a:rPr>
              <a:t>  A, et al</a:t>
            </a:r>
            <a:r>
              <a:rPr lang="en-US" altLang="en-US" sz="900" i="1" dirty="0">
                <a:latin typeface="Arial" pitchFamily="34" charset="0"/>
                <a:cs typeface="Arial" pitchFamily="34" charset="0"/>
              </a:rPr>
              <a:t> (</a:t>
            </a:r>
            <a:r>
              <a:rPr lang="en-US" altLang="en-US" sz="900" dirty="0">
                <a:latin typeface="Arial" pitchFamily="34" charset="0"/>
                <a:cs typeface="Arial" pitchFamily="34" charset="0"/>
              </a:rPr>
              <a:t>2010) </a:t>
            </a:r>
            <a:r>
              <a:rPr lang="en-US" altLang="en-US" sz="900" i="1" dirty="0">
                <a:latin typeface="Arial" pitchFamily="34" charset="0"/>
                <a:cs typeface="Arial" pitchFamily="34" charset="0"/>
              </a:rPr>
              <a:t>CMAJ</a:t>
            </a:r>
            <a:r>
              <a:rPr lang="en-US" altLang="en-US" sz="900" dirty="0">
                <a:latin typeface="Arial" pitchFamily="34" charset="0"/>
                <a:cs typeface="Arial" pitchFamily="34" charset="0"/>
              </a:rPr>
              <a:t>,</a:t>
            </a:r>
            <a:r>
              <a:rPr lang="en-US" altLang="en-US" sz="900" i="1" dirty="0">
                <a:latin typeface="Arial" pitchFamily="34" charset="0"/>
                <a:cs typeface="Arial" pitchFamily="34" charset="0"/>
              </a:rPr>
              <a:t> </a:t>
            </a:r>
            <a:r>
              <a:rPr lang="en-US" altLang="en-US" sz="900" dirty="0">
                <a:latin typeface="Arial" pitchFamily="34" charset="0"/>
                <a:cs typeface="Arial" pitchFamily="34" charset="0"/>
              </a:rPr>
              <a:t>182, 1864-1873. 2. Steering Group Communications Feb 9</a:t>
            </a:r>
            <a:r>
              <a:rPr lang="en-US" altLang="en-US" sz="900" baseline="30000" dirty="0">
                <a:latin typeface="Arial" pitchFamily="34" charset="0"/>
                <a:cs typeface="Arial" pitchFamily="34" charset="0"/>
              </a:rPr>
              <a:t>th</a:t>
            </a:r>
            <a:r>
              <a:rPr lang="en-US" altLang="en-US" sz="900" dirty="0">
                <a:latin typeface="Arial" pitchFamily="34" charset="0"/>
                <a:cs typeface="Arial" pitchFamily="34" charset="0"/>
              </a:rPr>
              <a:t> 2012.</a:t>
            </a:r>
          </a:p>
        </p:txBody>
      </p:sp>
      <p:sp>
        <p:nvSpPr>
          <p:cNvPr id="8" name="TextBox 7"/>
          <p:cNvSpPr txBox="1"/>
          <p:nvPr/>
        </p:nvSpPr>
        <p:spPr>
          <a:xfrm>
            <a:off x="468313" y="5512993"/>
            <a:ext cx="8153400" cy="830997"/>
          </a:xfrm>
          <a:prstGeom prst="rect">
            <a:avLst/>
          </a:prstGeom>
          <a:solidFill>
            <a:schemeClr val="tx2"/>
          </a:solidFill>
          <a:effectLst/>
          <a:scene3d>
            <a:camera prst="orthographicFront"/>
            <a:lightRig rig="threePt" dir="t"/>
          </a:scene3d>
          <a:sp3d>
            <a:bevelT w="0" h="0" prst="coolSlant"/>
          </a:sp3d>
        </p:spPr>
        <p:txBody>
          <a:bodyPr wrap="square" rtlCol="0">
            <a:spAutoFit/>
          </a:bodyPr>
          <a:lstStyle/>
          <a:p>
            <a:pPr algn="ctr" defTabSz="685800"/>
            <a:r>
              <a:rPr lang="en-CA" sz="1600" dirty="0">
                <a:solidFill>
                  <a:srgbClr val="1B183A"/>
                </a:solidFill>
                <a:latin typeface="Arial" charset="0"/>
                <a:cs typeface="Arial" charset="0"/>
              </a:rPr>
              <a:t>Clinical Note:</a:t>
            </a:r>
          </a:p>
          <a:p>
            <a:pPr marL="0" lvl="4" algn="ctr" defTabSz="685800"/>
            <a:r>
              <a:rPr lang="en-CA" sz="1600" dirty="0">
                <a:solidFill>
                  <a:srgbClr val="1B183A"/>
                </a:solidFill>
                <a:latin typeface="Arial" charset="0"/>
                <a:cs typeface="Arial" charset="0"/>
              </a:rPr>
              <a:t>If you are ordering unrelated imaging (e.g. chest x-ray) for your patient, consider adding “rule out vertebral fracture” on the order</a:t>
            </a:r>
            <a:r>
              <a:rPr lang="en-CA" sz="1600" baseline="30000" dirty="0">
                <a:solidFill>
                  <a:srgbClr val="1B183A"/>
                </a:solidFill>
                <a:latin typeface="Arial" charset="0"/>
                <a:cs typeface="Arial" charset="0"/>
              </a:rPr>
              <a:t>2</a:t>
            </a:r>
            <a:r>
              <a:rPr lang="en-CA" sz="1600" dirty="0">
                <a:solidFill>
                  <a:srgbClr val="1B183A"/>
                </a:solidFill>
                <a:latin typeface="Arial" charset="0"/>
                <a:cs typeface="Arial" charset="0"/>
              </a:rPr>
              <a:t>.</a:t>
            </a:r>
          </a:p>
        </p:txBody>
      </p:sp>
      <p:sp>
        <p:nvSpPr>
          <p:cNvPr id="2" name="Title 1"/>
          <p:cNvSpPr>
            <a:spLocks noGrp="1"/>
          </p:cNvSpPr>
          <p:nvPr>
            <p:ph type="title"/>
          </p:nvPr>
        </p:nvSpPr>
        <p:spPr/>
        <p:txBody>
          <a:bodyPr/>
          <a:lstStyle/>
          <a:p>
            <a:r>
              <a:rPr lang="en-US" dirty="0"/>
              <a:t>Screening for Osteoporosis:</a:t>
            </a:r>
            <a:br>
              <a:rPr lang="en-US" dirty="0"/>
            </a:br>
            <a:r>
              <a:rPr lang="en-US" dirty="0"/>
              <a:t>When to do a BMD</a:t>
            </a:r>
            <a:r>
              <a:rPr lang="en-US" baseline="30000" dirty="0"/>
              <a:t>1</a:t>
            </a:r>
          </a:p>
        </p:txBody>
      </p:sp>
      <p:graphicFrame>
        <p:nvGraphicFramePr>
          <p:cNvPr id="9" name="object 4"/>
          <p:cNvGraphicFramePr>
            <a:graphicFrameLocks noGrp="1"/>
          </p:cNvGraphicFramePr>
          <p:nvPr>
            <p:extLst/>
          </p:nvPr>
        </p:nvGraphicFramePr>
        <p:xfrm>
          <a:off x="468313" y="1754188"/>
          <a:ext cx="8153400" cy="3616485"/>
        </p:xfrm>
        <a:graphic>
          <a:graphicData uri="http://schemas.openxmlformats.org/drawingml/2006/table">
            <a:tbl>
              <a:tblPr firstRow="1" bandRow="1">
                <a:tableStyleId>{2D5ABB26-0587-4C30-8999-92F81FD0307C}</a:tableStyleId>
              </a:tblPr>
              <a:tblGrid>
                <a:gridCol w="20574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344957">
                <a:tc>
                  <a:txBody>
                    <a:bodyPr/>
                    <a:lstStyle/>
                    <a:p>
                      <a:pPr marL="0" marR="0" lvl="0" indent="0" algn="l" defTabSz="914400" rtl="0" eaLnBrk="1" fontAlgn="auto" latinLnBrk="0" hangingPunct="1">
                        <a:lnSpc>
                          <a:spcPct val="100000"/>
                        </a:lnSpc>
                        <a:spcBef>
                          <a:spcPts val="145"/>
                        </a:spcBef>
                        <a:spcAft>
                          <a:spcPts val="0"/>
                        </a:spcAft>
                        <a:buClrTx/>
                        <a:buSzTx/>
                        <a:buFontTx/>
                        <a:buNone/>
                        <a:tabLst/>
                        <a:defRPr/>
                      </a:pPr>
                      <a:r>
                        <a:rPr lang="en-US" sz="1700" b="1" spc="0" dirty="0">
                          <a:solidFill>
                            <a:srgbClr val="002060"/>
                          </a:solidFill>
                          <a:latin typeface="Arial"/>
                          <a:cs typeface="Arial"/>
                        </a:rPr>
                        <a:t>Aged ≥ 65 years</a:t>
                      </a:r>
                    </a:p>
                  </a:txBody>
                  <a:tcPr anchor="b">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algn="l">
                        <a:lnSpc>
                          <a:spcPct val="100000"/>
                        </a:lnSpc>
                        <a:spcBef>
                          <a:spcPts val="145"/>
                        </a:spcBef>
                      </a:pPr>
                      <a:r>
                        <a:rPr lang="en-US" sz="1700" b="1" spc="0" dirty="0">
                          <a:solidFill>
                            <a:srgbClr val="002060"/>
                          </a:solidFill>
                          <a:latin typeface="Arial"/>
                          <a:cs typeface="Arial"/>
                        </a:rPr>
                        <a:t>Aged 50–64 years</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algn="l">
                        <a:lnSpc>
                          <a:spcPct val="100000"/>
                        </a:lnSpc>
                        <a:spcBef>
                          <a:spcPts val="145"/>
                        </a:spcBef>
                      </a:pPr>
                      <a:r>
                        <a:rPr lang="en-US" sz="1700" b="1" spc="0" dirty="0">
                          <a:solidFill>
                            <a:srgbClr val="002060"/>
                          </a:solidFill>
                          <a:latin typeface="Arial"/>
                          <a:cs typeface="Arial"/>
                        </a:rPr>
                        <a:t>Aged &lt;50 years</a:t>
                      </a:r>
                    </a:p>
                  </a:txBody>
                  <a:tcPr anchor="b">
                    <a:lnL w="3175"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3265965">
                <a:tc>
                  <a:txBody>
                    <a:bodyPr/>
                    <a:lstStyle/>
                    <a:p>
                      <a:pPr marL="0" marR="0" lvl="0" indent="0" algn="l" defTabSz="914400" rtl="0" eaLnBrk="1" fontAlgn="base" latinLnBrk="0" hangingPunct="1">
                        <a:lnSpc>
                          <a:spcPct val="100000"/>
                        </a:lnSpc>
                        <a:spcBef>
                          <a:spcPct val="0"/>
                        </a:spcBef>
                        <a:spcAft>
                          <a:spcPct val="0"/>
                        </a:spcAft>
                        <a:buClr>
                          <a:srgbClr val="C68FD5"/>
                        </a:buClr>
                        <a:buSzPct val="80000"/>
                        <a:buFont typeface="Wingdings" pitchFamily="2" charset="2"/>
                        <a:buNone/>
                        <a:tabLst>
                          <a:tab pos="95250" algn="l"/>
                        </a:tabLst>
                      </a:pPr>
                      <a:r>
                        <a:rPr lang="en-US" sz="1700" spc="0" dirty="0">
                          <a:solidFill>
                            <a:schemeClr val="tx1"/>
                          </a:solidFill>
                          <a:latin typeface="Arial"/>
                          <a:cs typeface="Arial"/>
                        </a:rPr>
                        <a:t>Everyone</a:t>
                      </a: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algn="l">
                        <a:lnSpc>
                          <a:spcPct val="100000"/>
                        </a:lnSpc>
                        <a:spcBef>
                          <a:spcPts val="200"/>
                        </a:spcBef>
                      </a:pPr>
                      <a:r>
                        <a:rPr lang="en-US" sz="1700" spc="0" dirty="0">
                          <a:solidFill>
                            <a:schemeClr val="tx1"/>
                          </a:solidFill>
                          <a:latin typeface="Arial"/>
                          <a:cs typeface="Arial"/>
                        </a:rPr>
                        <a:t>One or more risk factors for</a:t>
                      </a:r>
                      <a:r>
                        <a:rPr lang="en-US" sz="1700" spc="0" baseline="0" dirty="0">
                          <a:solidFill>
                            <a:schemeClr val="tx1"/>
                          </a:solidFill>
                          <a:latin typeface="Arial"/>
                          <a:cs typeface="Arial"/>
                        </a:rPr>
                        <a:t> </a:t>
                      </a:r>
                      <a:r>
                        <a:rPr lang="en-US" sz="1700" spc="0" dirty="0">
                          <a:solidFill>
                            <a:schemeClr val="tx1"/>
                          </a:solidFill>
                          <a:latin typeface="Arial"/>
                          <a:cs typeface="Arial"/>
                        </a:rPr>
                        <a:t>fracture:</a:t>
                      </a:r>
                    </a:p>
                    <a:p>
                      <a:pPr marL="285750" indent="-285750" algn="l">
                        <a:lnSpc>
                          <a:spcPct val="100000"/>
                        </a:lnSpc>
                        <a:spcBef>
                          <a:spcPts val="200"/>
                        </a:spcBef>
                        <a:buFont typeface="Arial" charset="0"/>
                        <a:buChar char="•"/>
                      </a:pPr>
                      <a:r>
                        <a:rPr lang="en-US" sz="1700" spc="0" dirty="0">
                          <a:solidFill>
                            <a:schemeClr val="tx1"/>
                          </a:solidFill>
                          <a:latin typeface="Arial"/>
                          <a:cs typeface="Arial"/>
                        </a:rPr>
                        <a:t>Fragility fracture after age 40</a:t>
                      </a:r>
                    </a:p>
                    <a:p>
                      <a:pPr marL="285750" indent="-285750" algn="l">
                        <a:lnSpc>
                          <a:spcPct val="100000"/>
                        </a:lnSpc>
                        <a:spcBef>
                          <a:spcPts val="200"/>
                        </a:spcBef>
                        <a:buFont typeface="Arial" charset="0"/>
                        <a:buChar char="•"/>
                      </a:pPr>
                      <a:r>
                        <a:rPr lang="en-US" sz="1700" spc="0" dirty="0">
                          <a:solidFill>
                            <a:schemeClr val="tx1"/>
                          </a:solidFill>
                          <a:latin typeface="Arial"/>
                          <a:cs typeface="Arial"/>
                        </a:rPr>
                        <a:t>Parental hip fracture</a:t>
                      </a:r>
                    </a:p>
                    <a:p>
                      <a:pPr marL="285750" indent="-285750" algn="l">
                        <a:lnSpc>
                          <a:spcPct val="100000"/>
                        </a:lnSpc>
                        <a:spcBef>
                          <a:spcPts val="200"/>
                        </a:spcBef>
                        <a:buFont typeface="Arial" charset="0"/>
                        <a:buChar char="•"/>
                      </a:pPr>
                      <a:r>
                        <a:rPr lang="en-US" sz="1700" spc="0" dirty="0">
                          <a:solidFill>
                            <a:schemeClr val="tx1"/>
                          </a:solidFill>
                          <a:latin typeface="Arial"/>
                          <a:cs typeface="Arial"/>
                        </a:rPr>
                        <a:t>Vertebral fracture or osteopenia identified on radiography</a:t>
                      </a:r>
                    </a:p>
                    <a:p>
                      <a:pPr marL="285750" indent="-285750" algn="l">
                        <a:lnSpc>
                          <a:spcPct val="100000"/>
                        </a:lnSpc>
                        <a:spcBef>
                          <a:spcPts val="200"/>
                        </a:spcBef>
                        <a:buFont typeface="Arial" charset="0"/>
                        <a:buChar char="•"/>
                      </a:pPr>
                      <a:r>
                        <a:rPr lang="en-US" sz="1700" spc="0" dirty="0">
                          <a:solidFill>
                            <a:schemeClr val="tx1"/>
                          </a:solidFill>
                          <a:latin typeface="Arial"/>
                          <a:cs typeface="Arial"/>
                        </a:rPr>
                        <a:t>Medication with high risk of bone loss (i.e. steroids)</a:t>
                      </a:r>
                    </a:p>
                    <a:p>
                      <a:pPr marL="285750" indent="-285750" algn="l">
                        <a:lnSpc>
                          <a:spcPct val="100000"/>
                        </a:lnSpc>
                        <a:spcBef>
                          <a:spcPts val="200"/>
                        </a:spcBef>
                        <a:buFont typeface="Arial" charset="0"/>
                        <a:buChar char="•"/>
                      </a:pPr>
                      <a:r>
                        <a:rPr lang="en-US" sz="1700" spc="0" dirty="0">
                          <a:solidFill>
                            <a:schemeClr val="tx1"/>
                          </a:solidFill>
                          <a:latin typeface="Arial"/>
                          <a:cs typeface="Arial"/>
                        </a:rPr>
                        <a:t>Smoking, alcohol (≥3/d)</a:t>
                      </a:r>
                    </a:p>
                    <a:p>
                      <a:pPr marL="285750" indent="-285750" algn="l">
                        <a:lnSpc>
                          <a:spcPct val="100000"/>
                        </a:lnSpc>
                        <a:spcBef>
                          <a:spcPts val="200"/>
                        </a:spcBef>
                        <a:buFont typeface="Arial" charset="0"/>
                        <a:buChar char="•"/>
                      </a:pPr>
                      <a:r>
                        <a:rPr lang="en-US" sz="1700" spc="0" dirty="0">
                          <a:solidFill>
                            <a:schemeClr val="tx1"/>
                          </a:solidFill>
                          <a:latin typeface="Arial"/>
                          <a:cs typeface="Arial"/>
                        </a:rPr>
                        <a:t>Disorders associated with osteoporosis (i.e. RA)</a:t>
                      </a:r>
                    </a:p>
                    <a:p>
                      <a:pPr marL="285750" indent="-285750" algn="l">
                        <a:lnSpc>
                          <a:spcPct val="100000"/>
                        </a:lnSpc>
                        <a:spcBef>
                          <a:spcPts val="200"/>
                        </a:spcBef>
                        <a:buFont typeface="Arial" charset="0"/>
                        <a:buChar char="•"/>
                      </a:pPr>
                      <a:r>
                        <a:rPr lang="en-US" sz="1700" spc="0" dirty="0">
                          <a:solidFill>
                            <a:schemeClr val="tx1"/>
                          </a:solidFill>
                          <a:latin typeface="Arial"/>
                          <a:cs typeface="Arial"/>
                        </a:rPr>
                        <a:t>Low weight or major weight loss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0" hangingPunct="1">
                        <a:lnSpc>
                          <a:spcPct val="100000"/>
                        </a:lnSpc>
                        <a:spcBef>
                          <a:spcPts val="185"/>
                        </a:spcBef>
                        <a:spcAft>
                          <a:spcPts val="0"/>
                        </a:spcAft>
                        <a:buClrTx/>
                        <a:buSzTx/>
                        <a:buFontTx/>
                        <a:buNone/>
                        <a:tabLst/>
                        <a:defRPr/>
                      </a:pPr>
                      <a:r>
                        <a:rPr lang="en-US" sz="1700" spc="0" dirty="0">
                          <a:solidFill>
                            <a:schemeClr val="tx1"/>
                          </a:solidFill>
                          <a:latin typeface="Arial"/>
                          <a:cs typeface="Arial"/>
                        </a:rPr>
                        <a:t>2°causes of osteoporosis</a:t>
                      </a:r>
                    </a:p>
                    <a:p>
                      <a:pPr marL="0" marR="0" lvl="0" indent="0" algn="l" defTabSz="914400" rtl="0" eaLnBrk="1" fontAlgn="auto" latinLnBrk="0" hangingPunct="1">
                        <a:lnSpc>
                          <a:spcPct val="100000"/>
                        </a:lnSpc>
                        <a:spcBef>
                          <a:spcPts val="185"/>
                        </a:spcBef>
                        <a:spcAft>
                          <a:spcPts val="0"/>
                        </a:spcAft>
                        <a:buClrTx/>
                        <a:buSzTx/>
                        <a:buFontTx/>
                        <a:buNone/>
                        <a:tabLst/>
                        <a:defRPr/>
                      </a:pPr>
                      <a:r>
                        <a:rPr lang="en-US" sz="1700" spc="0" dirty="0">
                          <a:solidFill>
                            <a:schemeClr val="tx1"/>
                          </a:solidFill>
                          <a:latin typeface="Arial"/>
                          <a:cs typeface="Arial"/>
                        </a:rPr>
                        <a:t>(i.e. malabsorption)</a:t>
                      </a:r>
                    </a:p>
                    <a:p>
                      <a:pPr marL="0" marR="0" lvl="0" indent="0" algn="l" defTabSz="914400" rtl="0" eaLnBrk="1" fontAlgn="auto" latinLnBrk="0" hangingPunct="1">
                        <a:lnSpc>
                          <a:spcPct val="100000"/>
                        </a:lnSpc>
                        <a:spcBef>
                          <a:spcPts val="185"/>
                        </a:spcBef>
                        <a:spcAft>
                          <a:spcPts val="0"/>
                        </a:spcAft>
                        <a:buClrTx/>
                        <a:buSzTx/>
                        <a:buFontTx/>
                        <a:buNone/>
                        <a:tabLst/>
                        <a:defRPr/>
                      </a:pPr>
                      <a:endParaRPr lang="en-US" sz="1700" spc="0" dirty="0">
                        <a:solidFill>
                          <a:schemeClr val="tx1"/>
                        </a:solidFill>
                        <a:latin typeface="Arial"/>
                        <a:cs typeface="Arial"/>
                      </a:endParaRPr>
                    </a:p>
                    <a:p>
                      <a:pPr marL="0" marR="0" lvl="0" indent="0" algn="l" defTabSz="914400" rtl="0" eaLnBrk="1" fontAlgn="auto" latinLnBrk="0" hangingPunct="1">
                        <a:lnSpc>
                          <a:spcPct val="100000"/>
                        </a:lnSpc>
                        <a:spcBef>
                          <a:spcPts val="185"/>
                        </a:spcBef>
                        <a:spcAft>
                          <a:spcPts val="0"/>
                        </a:spcAft>
                        <a:buClrTx/>
                        <a:buSzTx/>
                        <a:buFontTx/>
                        <a:buNone/>
                        <a:tabLst/>
                        <a:defRPr/>
                      </a:pPr>
                      <a:r>
                        <a:rPr lang="en-US" sz="1700" spc="0" dirty="0">
                          <a:solidFill>
                            <a:schemeClr val="tx1"/>
                          </a:solidFill>
                          <a:latin typeface="Arial"/>
                          <a:cs typeface="Arial"/>
                        </a:rPr>
                        <a:t>Prior fragility fracture </a:t>
                      </a:r>
                    </a:p>
                    <a:p>
                      <a:pPr marL="0" marR="0" lvl="0" indent="0" algn="l" defTabSz="914400" rtl="0" eaLnBrk="1" fontAlgn="auto" latinLnBrk="0" hangingPunct="1">
                        <a:lnSpc>
                          <a:spcPct val="100000"/>
                        </a:lnSpc>
                        <a:spcBef>
                          <a:spcPts val="185"/>
                        </a:spcBef>
                        <a:spcAft>
                          <a:spcPts val="0"/>
                        </a:spcAft>
                        <a:buClrTx/>
                        <a:buSzTx/>
                        <a:buFontTx/>
                        <a:buNone/>
                        <a:tabLst/>
                        <a:defRPr/>
                      </a:pPr>
                      <a:endParaRPr lang="en-US" sz="1700" spc="0" dirty="0">
                        <a:solidFill>
                          <a:schemeClr val="tx1"/>
                        </a:solidFill>
                        <a:latin typeface="Arial"/>
                        <a:cs typeface="Arial"/>
                      </a:endParaRPr>
                    </a:p>
                    <a:p>
                      <a:pPr marL="0" marR="0" lvl="0" indent="0" algn="l" defTabSz="914400" rtl="0" eaLnBrk="1" fontAlgn="auto" latinLnBrk="0" hangingPunct="1">
                        <a:lnSpc>
                          <a:spcPct val="100000"/>
                        </a:lnSpc>
                        <a:spcBef>
                          <a:spcPts val="185"/>
                        </a:spcBef>
                        <a:spcAft>
                          <a:spcPts val="0"/>
                        </a:spcAft>
                        <a:buClrTx/>
                        <a:buSzTx/>
                        <a:buFontTx/>
                        <a:buNone/>
                        <a:tabLst/>
                        <a:defRPr/>
                      </a:pPr>
                      <a:r>
                        <a:rPr lang="en-US" sz="1700" spc="0" dirty="0">
                          <a:solidFill>
                            <a:schemeClr val="tx1"/>
                          </a:solidFill>
                          <a:latin typeface="Arial"/>
                          <a:cs typeface="Arial"/>
                        </a:rPr>
                        <a:t>Medication with high risk of bone loss</a:t>
                      </a:r>
                    </a:p>
                  </a:txBody>
                  <a:tcPr>
                    <a:lnL w="3175"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01744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7200" y="228600"/>
            <a:ext cx="8229600" cy="1244600"/>
          </a:xfrm>
        </p:spPr>
        <p:txBody>
          <a:bodyPr>
            <a:noAutofit/>
          </a:bodyPr>
          <a:lstStyle/>
          <a:p>
            <a:r>
              <a:rPr lang="en-CA" dirty="0">
                <a:latin typeface="Arial" charset="0"/>
                <a:ea typeface="Arial" charset="0"/>
                <a:cs typeface="Arial" charset="0"/>
              </a:rPr>
              <a:t>There are Two Tools Available for Fracture Risk Assessment </a:t>
            </a:r>
          </a:p>
        </p:txBody>
      </p:sp>
      <p:sp>
        <p:nvSpPr>
          <p:cNvPr id="38916" name="TextBox 4"/>
          <p:cNvSpPr txBox="1">
            <a:spLocks noChangeArrowheads="1"/>
          </p:cNvSpPr>
          <p:nvPr/>
        </p:nvSpPr>
        <p:spPr bwMode="auto">
          <a:xfrm>
            <a:off x="468314" y="6216819"/>
            <a:ext cx="7417158" cy="507831"/>
          </a:xfrm>
          <a:prstGeom prst="rect">
            <a:avLst/>
          </a:prstGeom>
          <a:noFill/>
          <a:ln w="9525">
            <a:noFill/>
            <a:miter lim="800000"/>
            <a:headEnd/>
            <a:tailEnd/>
          </a:ln>
        </p:spPr>
        <p:txBody>
          <a:bodyPr wrap="square" lIns="0">
            <a:spAutoFit/>
          </a:bodyPr>
          <a:lstStyle/>
          <a:p>
            <a:pPr defTabSz="685800"/>
            <a:r>
              <a:rPr lang="en-CA" sz="900" dirty="0">
                <a:latin typeface="Arial" charset="0"/>
                <a:ea typeface="Arial" charset="0"/>
                <a:cs typeface="Arial" charset="0"/>
              </a:rPr>
              <a:t>1. OC Guidelines tool available at: </a:t>
            </a:r>
            <a:r>
              <a:rPr lang="en-CA" sz="900" dirty="0">
                <a:latin typeface="Arial" charset="0"/>
                <a:ea typeface="Arial" charset="0"/>
                <a:cs typeface="Arial" charset="0"/>
                <a:hlinkClick r:id="rId3"/>
              </a:rPr>
              <a:t>http://www.osteoporosis.ca/multimedia/FractureRiskTool/index.html#/Home</a:t>
            </a:r>
            <a:r>
              <a:rPr lang="en-CA" sz="900" dirty="0">
                <a:latin typeface="Arial" charset="0"/>
                <a:ea typeface="Arial" charset="0"/>
                <a:cs typeface="Arial" charset="0"/>
              </a:rPr>
              <a:t> accessed on May 4th </a:t>
            </a:r>
            <a:br>
              <a:rPr lang="en-CA" sz="900" dirty="0">
                <a:latin typeface="Arial" charset="0"/>
                <a:ea typeface="Arial" charset="0"/>
                <a:cs typeface="Arial" charset="0"/>
              </a:rPr>
            </a:br>
            <a:r>
              <a:rPr lang="en-CA" sz="900" dirty="0">
                <a:latin typeface="Arial" charset="0"/>
                <a:ea typeface="Arial" charset="0"/>
                <a:cs typeface="Arial" charset="0"/>
              </a:rPr>
              <a:t>2. FRAX</a:t>
            </a:r>
            <a:r>
              <a:rPr lang="en-CA" sz="900" baseline="30000" dirty="0">
                <a:latin typeface="Arial" charset="0"/>
                <a:ea typeface="Arial" charset="0"/>
                <a:cs typeface="Arial" charset="0"/>
              </a:rPr>
              <a:t>®</a:t>
            </a:r>
            <a:r>
              <a:rPr lang="en-CA" sz="900" dirty="0">
                <a:latin typeface="Arial" charset="0"/>
                <a:ea typeface="Arial" charset="0"/>
                <a:cs typeface="Arial" charset="0"/>
              </a:rPr>
              <a:t> tool available at: </a:t>
            </a:r>
            <a:r>
              <a:rPr lang="en-CA" sz="900" dirty="0">
                <a:latin typeface="Arial" charset="0"/>
                <a:ea typeface="Arial" charset="0"/>
                <a:cs typeface="Arial" charset="0"/>
                <a:hlinkClick r:id="rId4"/>
              </a:rPr>
              <a:t>http://www.shef.ac.uk/FRAX/tool.jsp</a:t>
            </a:r>
            <a:r>
              <a:rPr lang="en-CA" sz="900" dirty="0">
                <a:latin typeface="Arial" charset="0"/>
                <a:ea typeface="Arial" charset="0"/>
                <a:cs typeface="Arial" charset="0"/>
              </a:rPr>
              <a:t>  accessed on May 4</a:t>
            </a:r>
            <a:r>
              <a:rPr lang="en-CA" sz="900" baseline="30000" dirty="0">
                <a:latin typeface="Arial" charset="0"/>
                <a:ea typeface="Arial" charset="0"/>
                <a:cs typeface="Arial" charset="0"/>
              </a:rPr>
              <a:t>th</a:t>
            </a:r>
            <a:r>
              <a:rPr lang="en-CA" sz="900" dirty="0">
                <a:latin typeface="Arial" charset="0"/>
                <a:ea typeface="Arial" charset="0"/>
                <a:cs typeface="Arial" charset="0"/>
              </a:rPr>
              <a:t> 3. National Osteoporosis Foundation guidelines: </a:t>
            </a:r>
            <a:r>
              <a:rPr lang="en-CA" sz="900" dirty="0">
                <a:latin typeface="Arial" charset="0"/>
                <a:ea typeface="Arial" charset="0"/>
                <a:cs typeface="Arial" charset="0"/>
                <a:hlinkClick r:id="rId5"/>
              </a:rPr>
              <a:t>www.nof.org/professionals/NOF_Clinicians_Guide.pdf</a:t>
            </a:r>
            <a:r>
              <a:rPr lang="en-CA" sz="900" dirty="0">
                <a:latin typeface="Arial" charset="0"/>
                <a:ea typeface="Arial" charset="0"/>
                <a:cs typeface="Arial" charset="0"/>
              </a:rPr>
              <a:t>  accessed on May 4</a:t>
            </a:r>
            <a:r>
              <a:rPr lang="en-CA" sz="900" baseline="30000" dirty="0">
                <a:latin typeface="Arial" charset="0"/>
                <a:ea typeface="Arial" charset="0"/>
                <a:cs typeface="Arial" charset="0"/>
              </a:rPr>
              <a:t>th</a:t>
            </a:r>
            <a:r>
              <a:rPr lang="en-CA" sz="900" dirty="0">
                <a:latin typeface="Arial" charset="0"/>
                <a:ea typeface="Arial" charset="0"/>
                <a:cs typeface="Arial" charset="0"/>
              </a:rPr>
              <a:t>.</a:t>
            </a:r>
          </a:p>
        </p:txBody>
      </p:sp>
      <p:pic>
        <p:nvPicPr>
          <p:cNvPr id="8" name="Picture 2"/>
          <p:cNvPicPr>
            <a:picLocks noChangeAspect="1" noChangeArrowheads="1"/>
          </p:cNvPicPr>
          <p:nvPr/>
        </p:nvPicPr>
        <p:blipFill>
          <a:blip r:embed="rId6" cstate="print"/>
          <a:srcRect l="664" t="403" r="664" b="403"/>
          <a:stretch>
            <a:fillRect/>
          </a:stretch>
        </p:blipFill>
        <p:spPr bwMode="auto">
          <a:xfrm>
            <a:off x="465666" y="2133600"/>
            <a:ext cx="2331281" cy="386281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9" name="Picture 7"/>
          <p:cNvPicPr>
            <a:picLocks noChangeAspect="1" noChangeArrowheads="1"/>
          </p:cNvPicPr>
          <p:nvPr/>
        </p:nvPicPr>
        <p:blipFill>
          <a:blip r:embed="rId7" cstate="print"/>
          <a:srcRect l="316" t="478" r="316" b="478"/>
          <a:stretch>
            <a:fillRect/>
          </a:stretch>
        </p:blipFill>
        <p:spPr bwMode="auto">
          <a:xfrm>
            <a:off x="2827866" y="2133600"/>
            <a:ext cx="5858933" cy="386281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6" name="TextBox 5"/>
          <p:cNvSpPr txBox="1"/>
          <p:nvPr/>
        </p:nvSpPr>
        <p:spPr>
          <a:xfrm>
            <a:off x="465666" y="1752600"/>
            <a:ext cx="8221134" cy="338554"/>
          </a:xfrm>
          <a:prstGeom prst="rect">
            <a:avLst/>
          </a:prstGeom>
          <a:solidFill>
            <a:schemeClr val="tx2"/>
          </a:solidFill>
        </p:spPr>
        <p:txBody>
          <a:bodyPr wrap="square" rtlCol="0">
            <a:spAutoFit/>
          </a:bodyPr>
          <a:lstStyle/>
          <a:p>
            <a:pPr algn="ctr" defTabSz="685800"/>
            <a:r>
              <a:rPr lang="en-CA" sz="1600" b="1" dirty="0">
                <a:solidFill>
                  <a:srgbClr val="1B183A"/>
                </a:solidFill>
                <a:latin typeface="Arial" charset="0"/>
                <a:ea typeface="Arial" charset="0"/>
                <a:cs typeface="Arial" charset="0"/>
              </a:rPr>
              <a:t>These tools incorporate other clinical risk factors for fracture in addition to BMD</a:t>
            </a:r>
          </a:p>
        </p:txBody>
      </p:sp>
      <p:sp>
        <p:nvSpPr>
          <p:cNvPr id="14" name="TextBox 13"/>
          <p:cNvSpPr txBox="1"/>
          <p:nvPr/>
        </p:nvSpPr>
        <p:spPr>
          <a:xfrm>
            <a:off x="5105400" y="5304854"/>
            <a:ext cx="1757560" cy="523220"/>
          </a:xfrm>
          <a:prstGeom prst="rect">
            <a:avLst/>
          </a:prstGeom>
          <a:solidFill>
            <a:schemeClr val="tx2"/>
          </a:solidFill>
        </p:spPr>
        <p:txBody>
          <a:bodyPr wrap="square" rtlCol="0">
            <a:spAutoFit/>
          </a:bodyPr>
          <a:lstStyle/>
          <a:p>
            <a:pPr algn="ctr" defTabSz="685800"/>
            <a:r>
              <a:rPr lang="en-CA" sz="1400" b="1" dirty="0">
                <a:solidFill>
                  <a:srgbClr val="1B183A"/>
                </a:solidFill>
                <a:latin typeface="Arial" charset="0"/>
                <a:ea typeface="Arial" charset="0"/>
                <a:cs typeface="Arial" charset="0"/>
              </a:rPr>
              <a:t>FRAX can be used without a BMD</a:t>
            </a:r>
          </a:p>
        </p:txBody>
      </p:sp>
    </p:spTree>
    <p:extLst>
      <p:ext uri="{BB962C8B-B14F-4D97-AF65-F5344CB8AC3E}">
        <p14:creationId xmlns:p14="http://schemas.microsoft.com/office/powerpoint/2010/main" val="161051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33"/>
          <p:cNvSpPr txBox="1">
            <a:spLocks noChangeArrowheads="1"/>
          </p:cNvSpPr>
          <p:nvPr/>
        </p:nvSpPr>
        <p:spPr bwMode="auto">
          <a:xfrm>
            <a:off x="468312" y="6479150"/>
            <a:ext cx="7075487" cy="249953"/>
          </a:xfrm>
          <a:prstGeom prst="rect">
            <a:avLst/>
          </a:prstGeom>
          <a:noFill/>
          <a:ln w="9525">
            <a:noFill/>
            <a:miter lim="800000"/>
            <a:headEnd/>
            <a:tailEnd/>
          </a:ln>
        </p:spPr>
        <p:txBody>
          <a:bodyPr lIns="0" anchor="b"/>
          <a:lstStyle/>
          <a:p>
            <a:pPr marL="7938" eaLnBrk="0" hangingPunct="0">
              <a:lnSpc>
                <a:spcPct val="90000"/>
              </a:lnSpc>
            </a:pPr>
            <a:r>
              <a:rPr lang="en-US" sz="900" dirty="0">
                <a:solidFill>
                  <a:schemeClr val="tx1">
                    <a:lumMod val="65000"/>
                    <a:lumOff val="35000"/>
                  </a:schemeClr>
                </a:solidFill>
                <a:latin typeface="Arial" charset="0"/>
                <a:ea typeface="Arial" charset="0"/>
                <a:cs typeface="Arial" charset="0"/>
              </a:rPr>
              <a:t>1. </a:t>
            </a:r>
            <a:r>
              <a:rPr lang="en-US" sz="900" dirty="0" err="1">
                <a:solidFill>
                  <a:schemeClr val="tx1">
                    <a:lumMod val="65000"/>
                    <a:lumOff val="35000"/>
                  </a:schemeClr>
                </a:solidFill>
                <a:latin typeface="Arial" charset="0"/>
                <a:ea typeface="Arial" charset="0"/>
                <a:cs typeface="Arial" charset="0"/>
              </a:rPr>
              <a:t>Papaioannou</a:t>
            </a:r>
            <a:r>
              <a:rPr lang="en-US" sz="900" dirty="0">
                <a:solidFill>
                  <a:schemeClr val="tx1">
                    <a:lumMod val="65000"/>
                    <a:lumOff val="35000"/>
                  </a:schemeClr>
                </a:solidFill>
                <a:latin typeface="Arial" charset="0"/>
                <a:ea typeface="Arial" charset="0"/>
                <a:cs typeface="Arial" charset="0"/>
              </a:rPr>
              <a:t> A, et al. (2010) </a:t>
            </a:r>
            <a:r>
              <a:rPr lang="en-US" sz="900" i="1" dirty="0">
                <a:solidFill>
                  <a:schemeClr val="tx1">
                    <a:lumMod val="65000"/>
                    <a:lumOff val="35000"/>
                  </a:schemeClr>
                </a:solidFill>
                <a:latin typeface="Arial" charset="0"/>
                <a:ea typeface="Arial" charset="0"/>
                <a:cs typeface="Arial" charset="0"/>
              </a:rPr>
              <a:t>CMAJ</a:t>
            </a:r>
            <a:r>
              <a:rPr lang="en-US" sz="900" dirty="0">
                <a:solidFill>
                  <a:schemeClr val="tx1">
                    <a:lumMod val="65000"/>
                    <a:lumOff val="35000"/>
                  </a:schemeClr>
                </a:solidFill>
                <a:latin typeface="Arial" charset="0"/>
                <a:ea typeface="Arial" charset="0"/>
                <a:cs typeface="Arial" charset="0"/>
              </a:rPr>
              <a:t>, 182, 1864-1873</a:t>
            </a:r>
            <a:r>
              <a:rPr lang="en-US" sz="900" b="1" dirty="0">
                <a:solidFill>
                  <a:schemeClr val="tx1">
                    <a:lumMod val="65000"/>
                    <a:lumOff val="35000"/>
                  </a:schemeClr>
                </a:solidFill>
                <a:latin typeface="Arial" charset="0"/>
                <a:ea typeface="Arial" charset="0"/>
                <a:cs typeface="Arial" charset="0"/>
              </a:rPr>
              <a:t>.</a:t>
            </a:r>
            <a:r>
              <a:rPr lang="en-US" sz="900" dirty="0">
                <a:solidFill>
                  <a:schemeClr val="tx1">
                    <a:lumMod val="65000"/>
                    <a:lumOff val="35000"/>
                  </a:schemeClr>
                </a:solidFill>
                <a:latin typeface="Arial" charset="0"/>
                <a:ea typeface="Arial" charset="0"/>
                <a:cs typeface="Arial" charset="0"/>
              </a:rPr>
              <a:t>  2. Leslie WD, et al. (2009) </a:t>
            </a:r>
            <a:r>
              <a:rPr lang="en-US" sz="900" i="1" dirty="0">
                <a:solidFill>
                  <a:schemeClr val="tx1">
                    <a:lumMod val="65000"/>
                    <a:lumOff val="35000"/>
                  </a:schemeClr>
                </a:solidFill>
                <a:latin typeface="Arial" charset="0"/>
                <a:ea typeface="Arial" charset="0"/>
                <a:cs typeface="Arial" charset="0"/>
              </a:rPr>
              <a:t>J Bone Miner Res</a:t>
            </a:r>
            <a:r>
              <a:rPr lang="en-US" sz="900" dirty="0">
                <a:solidFill>
                  <a:schemeClr val="tx1">
                    <a:lumMod val="65000"/>
                    <a:lumOff val="35000"/>
                  </a:schemeClr>
                </a:solidFill>
                <a:latin typeface="Arial" charset="0"/>
                <a:ea typeface="Arial" charset="0"/>
                <a:cs typeface="Arial" charset="0"/>
              </a:rPr>
              <a:t>., 2009 24, 353-360.</a:t>
            </a:r>
          </a:p>
        </p:txBody>
      </p:sp>
      <p:graphicFrame>
        <p:nvGraphicFramePr>
          <p:cNvPr id="3074" name="Object 2"/>
          <p:cNvGraphicFramePr>
            <a:graphicFrameLocks noChangeAspect="1"/>
          </p:cNvGraphicFramePr>
          <p:nvPr>
            <p:extLst/>
          </p:nvPr>
        </p:nvGraphicFramePr>
        <p:xfrm>
          <a:off x="1169194" y="-75010"/>
          <a:ext cx="1191" cy="1191"/>
        </p:xfrm>
        <a:graphic>
          <a:graphicData uri="http://schemas.openxmlformats.org/presentationml/2006/ole">
            <mc:AlternateContent xmlns:mc="http://schemas.openxmlformats.org/markup-compatibility/2006">
              <mc:Choice xmlns:v="urn:schemas-microsoft-com:vml" Requires="v">
                <p:oleObj spid="_x0000_s3078" name="Chart" r:id="rId4" imgW="5181515" imgH="3343397" progId="MSGraph.Chart.8">
                  <p:embed followColorScheme="full"/>
                </p:oleObj>
              </mc:Choice>
              <mc:Fallback>
                <p:oleObj name="Chart" r:id="rId4" imgW="5181515" imgH="3343397" progId="MSGraph.Chart.8">
                  <p:embed followColorScheme="full"/>
                  <p:pic>
                    <p:nvPicPr>
                      <p:cNvPr id="3074" name="Object 2"/>
                      <p:cNvPicPr>
                        <a:picLocks noChangeAspect="1" noChangeArrowheads="1"/>
                      </p:cNvPicPr>
                      <p:nvPr/>
                    </p:nvPicPr>
                    <p:blipFill>
                      <a:blip r:embed="rId5"/>
                      <a:srcRect/>
                      <a:stretch>
                        <a:fillRect/>
                      </a:stretch>
                    </p:blipFill>
                    <p:spPr bwMode="auto">
                      <a:xfrm>
                        <a:off x="1169194" y="-75010"/>
                        <a:ext cx="1191" cy="1191"/>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077" name="TextBox 22"/>
          <p:cNvSpPr txBox="1">
            <a:spLocks noChangeArrowheads="1"/>
          </p:cNvSpPr>
          <p:nvPr/>
        </p:nvSpPr>
        <p:spPr bwMode="auto">
          <a:xfrm>
            <a:off x="2299340" y="5981622"/>
            <a:ext cx="4743450" cy="230832"/>
          </a:xfrm>
          <a:prstGeom prst="rect">
            <a:avLst/>
          </a:prstGeom>
          <a:noFill/>
          <a:ln w="19050">
            <a:noFill/>
            <a:prstDash val="solid"/>
            <a:miter lim="800000"/>
            <a:headEnd/>
            <a:tailEnd/>
          </a:ln>
        </p:spPr>
        <p:txBody>
          <a:bodyPr>
            <a:spAutoFit/>
          </a:bodyPr>
          <a:lstStyle/>
          <a:p>
            <a:r>
              <a:rPr lang="en-CA" sz="900" dirty="0">
                <a:solidFill>
                  <a:schemeClr val="tx1">
                    <a:lumMod val="65000"/>
                    <a:lumOff val="35000"/>
                  </a:schemeClr>
                </a:solidFill>
                <a:latin typeface="Arial" charset="0"/>
                <a:ea typeface="Arial" charset="0"/>
                <a:cs typeface="Arial" charset="0"/>
              </a:rPr>
              <a:t>Calibrated using Canadian fracture data and have been directly validated in Canadians</a:t>
            </a:r>
            <a:r>
              <a:rPr lang="en-CA" sz="900" baseline="30000" dirty="0">
                <a:solidFill>
                  <a:schemeClr val="tx1">
                    <a:lumMod val="65000"/>
                    <a:lumOff val="35000"/>
                  </a:schemeClr>
                </a:solidFill>
                <a:latin typeface="Arial" charset="0"/>
                <a:ea typeface="Arial" charset="0"/>
                <a:cs typeface="Arial" charset="0"/>
              </a:rPr>
              <a:t>2</a:t>
            </a:r>
            <a:endParaRPr lang="en-US" sz="1500" baseline="30000" dirty="0">
              <a:solidFill>
                <a:schemeClr val="tx1">
                  <a:lumMod val="65000"/>
                  <a:lumOff val="35000"/>
                </a:schemeClr>
              </a:solidFill>
              <a:latin typeface="Arial" charset="0"/>
              <a:ea typeface="Arial" charset="0"/>
              <a:cs typeface="Arial" charset="0"/>
            </a:endParaRPr>
          </a:p>
        </p:txBody>
      </p:sp>
      <p:sp>
        <p:nvSpPr>
          <p:cNvPr id="3078" name="Rectangle 8"/>
          <p:cNvSpPr>
            <a:spLocks noChangeArrowheads="1"/>
          </p:cNvSpPr>
          <p:nvPr/>
        </p:nvSpPr>
        <p:spPr bwMode="auto">
          <a:xfrm>
            <a:off x="382250" y="6310086"/>
            <a:ext cx="6643688" cy="210058"/>
          </a:xfrm>
          <a:prstGeom prst="rect">
            <a:avLst/>
          </a:prstGeom>
          <a:noFill/>
          <a:ln w="9525" algn="ctr">
            <a:noFill/>
            <a:miter lim="800000"/>
            <a:headEnd/>
            <a:tailEnd/>
          </a:ln>
        </p:spPr>
        <p:txBody>
          <a:bodyPr>
            <a:spAutoFit/>
          </a:bodyPr>
          <a:lstStyle/>
          <a:p>
            <a:pPr>
              <a:lnSpc>
                <a:spcPct val="85000"/>
              </a:lnSpc>
            </a:pPr>
            <a:r>
              <a:rPr lang="fr-CA" sz="900" dirty="0">
                <a:solidFill>
                  <a:schemeClr val="tx1">
                    <a:lumMod val="65000"/>
                    <a:lumOff val="35000"/>
                  </a:schemeClr>
                </a:solidFill>
                <a:latin typeface="Arial" charset="0"/>
                <a:ea typeface="Arial" charset="0"/>
                <a:cs typeface="Arial" charset="0"/>
                <a:sym typeface="Symbol" pitchFamily="18" charset="2"/>
              </a:rPr>
              <a:t>*</a:t>
            </a:r>
            <a:r>
              <a:rPr lang="en-CA" sz="900" dirty="0">
                <a:solidFill>
                  <a:schemeClr val="tx1">
                    <a:lumMod val="65000"/>
                    <a:lumOff val="35000"/>
                  </a:schemeClr>
                </a:solidFill>
                <a:latin typeface="Arial" charset="0"/>
                <a:ea typeface="Arial" charset="0"/>
                <a:cs typeface="Arial" charset="0"/>
                <a:sym typeface="Symbol" pitchFamily="18" charset="2"/>
              </a:rPr>
              <a:t>A</a:t>
            </a:r>
            <a:r>
              <a:rPr lang="en-CA" sz="900" dirty="0">
                <a:solidFill>
                  <a:schemeClr val="tx1">
                    <a:lumMod val="65000"/>
                    <a:lumOff val="35000"/>
                  </a:schemeClr>
                </a:solidFill>
                <a:latin typeface="Arial" charset="0"/>
                <a:ea typeface="Arial" charset="0"/>
                <a:cs typeface="Arial" charset="0"/>
              </a:rPr>
              <a:t>t least three months cumulative use during the preceding year at a prednisone-equivalent dose ≥ 7.5 mg daily</a:t>
            </a:r>
            <a:endParaRPr lang="fr-CA" sz="900" baseline="30000" dirty="0">
              <a:solidFill>
                <a:schemeClr val="tx1">
                  <a:lumMod val="65000"/>
                  <a:lumOff val="35000"/>
                </a:schemeClr>
              </a:solidFill>
              <a:latin typeface="Arial" charset="0"/>
              <a:ea typeface="Arial" charset="0"/>
              <a:cs typeface="Arial" charset="0"/>
            </a:endParaRPr>
          </a:p>
        </p:txBody>
      </p:sp>
      <p:grpSp>
        <p:nvGrpSpPr>
          <p:cNvPr id="2" name="Group 61"/>
          <p:cNvGrpSpPr>
            <a:grpSpLocks noChangeAspect="1"/>
          </p:cNvGrpSpPr>
          <p:nvPr/>
        </p:nvGrpSpPr>
        <p:grpSpPr bwMode="auto">
          <a:xfrm>
            <a:off x="1789011" y="2346477"/>
            <a:ext cx="6044028" cy="3255649"/>
            <a:chOff x="377523" y="2109788"/>
            <a:chExt cx="5440848" cy="2929068"/>
          </a:xfrm>
        </p:grpSpPr>
        <p:sp>
          <p:nvSpPr>
            <p:cNvPr id="3098" name="Rectangle 61"/>
            <p:cNvSpPr>
              <a:spLocks noChangeArrowheads="1"/>
            </p:cNvSpPr>
            <p:nvPr/>
          </p:nvSpPr>
          <p:spPr bwMode="auto">
            <a:xfrm>
              <a:off x="1084262" y="2217738"/>
              <a:ext cx="4313237" cy="1516062"/>
            </a:xfrm>
            <a:prstGeom prst="rect">
              <a:avLst/>
            </a:prstGeom>
            <a:solidFill>
              <a:srgbClr val="00B050"/>
            </a:solidFill>
            <a:ln w="9525" algn="ctr">
              <a:solidFill>
                <a:schemeClr val="bg1"/>
              </a:solidFill>
              <a:round/>
              <a:headEnd/>
              <a:tailEnd/>
            </a:ln>
          </p:spPr>
          <p:txBody>
            <a:bodyPr/>
            <a:lstStyle/>
            <a:p>
              <a:endParaRPr lang="en-CA" sz="2400" b="1" dirty="0">
                <a:solidFill>
                  <a:schemeClr val="tx1">
                    <a:lumMod val="65000"/>
                    <a:lumOff val="35000"/>
                  </a:schemeClr>
                </a:solidFill>
                <a:latin typeface="Arial" charset="0"/>
                <a:ea typeface="Arial" charset="0"/>
                <a:cs typeface="Arial" charset="0"/>
              </a:endParaRPr>
            </a:p>
          </p:txBody>
        </p:sp>
        <p:sp>
          <p:nvSpPr>
            <p:cNvPr id="3099" name="Freeform 301"/>
            <p:cNvSpPr>
              <a:spLocks/>
            </p:cNvSpPr>
            <p:nvPr/>
          </p:nvSpPr>
          <p:spPr bwMode="auto">
            <a:xfrm>
              <a:off x="1085850" y="2241550"/>
              <a:ext cx="4330700" cy="2247900"/>
            </a:xfrm>
            <a:custGeom>
              <a:avLst/>
              <a:gdLst>
                <a:gd name="T0" fmla="*/ 0 w 2728"/>
                <a:gd name="T1" fmla="*/ 2147483647 h 1416"/>
                <a:gd name="T2" fmla="*/ 2147483647 w 2728"/>
                <a:gd name="T3" fmla="*/ 2147483647 h 1416"/>
                <a:gd name="T4" fmla="*/ 2147483647 w 2728"/>
                <a:gd name="T5" fmla="*/ 2147483647 h 1416"/>
                <a:gd name="T6" fmla="*/ 2147483647 w 2728"/>
                <a:gd name="T7" fmla="*/ 2147483647 h 1416"/>
                <a:gd name="T8" fmla="*/ 2147483647 w 2728"/>
                <a:gd name="T9" fmla="*/ 2147483647 h 1416"/>
                <a:gd name="T10" fmla="*/ 2147483647 w 2728"/>
                <a:gd name="T11" fmla="*/ 2147483647 h 1416"/>
                <a:gd name="T12" fmla="*/ 2147483647 w 2728"/>
                <a:gd name="T13" fmla="*/ 2147483647 h 1416"/>
                <a:gd name="T14" fmla="*/ 2147483647 w 2728"/>
                <a:gd name="T15" fmla="*/ 2147483647 h 1416"/>
                <a:gd name="T16" fmla="*/ 2147483647 w 2728"/>
                <a:gd name="T17" fmla="*/ 0 h 1416"/>
                <a:gd name="T18" fmla="*/ 2147483647 w 2728"/>
                <a:gd name="T19" fmla="*/ 2147483647 h 1416"/>
                <a:gd name="T20" fmla="*/ 2147483647 w 2728"/>
                <a:gd name="T21" fmla="*/ 2147483647 h 1416"/>
                <a:gd name="T22" fmla="*/ 2147483647 w 2728"/>
                <a:gd name="T23" fmla="*/ 2147483647 h 1416"/>
                <a:gd name="T24" fmla="*/ 2147483647 w 2728"/>
                <a:gd name="T25" fmla="*/ 2147483647 h 1416"/>
                <a:gd name="T26" fmla="*/ 2147483647 w 2728"/>
                <a:gd name="T27" fmla="*/ 2147483647 h 1416"/>
                <a:gd name="T28" fmla="*/ 0 w 2728"/>
                <a:gd name="T29" fmla="*/ 2147483647 h 1416"/>
                <a:gd name="T30" fmla="*/ 0 w 2728"/>
                <a:gd name="T31" fmla="*/ 2147483647 h 14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28"/>
                <a:gd name="T49" fmla="*/ 0 h 1416"/>
                <a:gd name="T50" fmla="*/ 2728 w 2728"/>
                <a:gd name="T51" fmla="*/ 1416 h 14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28" h="1416">
                  <a:moveTo>
                    <a:pt x="0" y="936"/>
                  </a:moveTo>
                  <a:lnTo>
                    <a:pt x="516" y="936"/>
                  </a:lnTo>
                  <a:lnTo>
                    <a:pt x="1110" y="811"/>
                  </a:lnTo>
                  <a:lnTo>
                    <a:pt x="1215" y="777"/>
                  </a:lnTo>
                  <a:lnTo>
                    <a:pt x="1319" y="747"/>
                  </a:lnTo>
                  <a:lnTo>
                    <a:pt x="1833" y="595"/>
                  </a:lnTo>
                  <a:lnTo>
                    <a:pt x="2010" y="494"/>
                  </a:lnTo>
                  <a:lnTo>
                    <a:pt x="2321" y="264"/>
                  </a:lnTo>
                  <a:lnTo>
                    <a:pt x="2728" y="0"/>
                  </a:lnTo>
                  <a:lnTo>
                    <a:pt x="2728" y="835"/>
                  </a:lnTo>
                  <a:lnTo>
                    <a:pt x="2192" y="1013"/>
                  </a:lnTo>
                  <a:lnTo>
                    <a:pt x="1392" y="1291"/>
                  </a:lnTo>
                  <a:lnTo>
                    <a:pt x="1200" y="1353"/>
                  </a:lnTo>
                  <a:lnTo>
                    <a:pt x="928" y="1416"/>
                  </a:lnTo>
                  <a:lnTo>
                    <a:pt x="0" y="1416"/>
                  </a:lnTo>
                  <a:lnTo>
                    <a:pt x="0" y="936"/>
                  </a:lnTo>
                  <a:close/>
                </a:path>
              </a:pathLst>
            </a:custGeom>
            <a:solidFill>
              <a:srgbClr val="FFC000"/>
            </a:solidFill>
            <a:ln w="9525">
              <a:no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3100" name="Freeform 302"/>
            <p:cNvSpPr>
              <a:spLocks/>
            </p:cNvSpPr>
            <p:nvPr/>
          </p:nvSpPr>
          <p:spPr bwMode="auto">
            <a:xfrm>
              <a:off x="1079500" y="3559175"/>
              <a:ext cx="4329113" cy="1036638"/>
            </a:xfrm>
            <a:custGeom>
              <a:avLst/>
              <a:gdLst>
                <a:gd name="T0" fmla="*/ 2147483647 w 2727"/>
                <a:gd name="T1" fmla="*/ 2147483647 h 653"/>
                <a:gd name="T2" fmla="*/ 2147483647 w 2727"/>
                <a:gd name="T3" fmla="*/ 2147483647 h 653"/>
                <a:gd name="T4" fmla="*/ 2147483647 w 2727"/>
                <a:gd name="T5" fmla="*/ 2147483647 h 653"/>
                <a:gd name="T6" fmla="*/ 2147483647 w 2727"/>
                <a:gd name="T7" fmla="*/ 2147483647 h 653"/>
                <a:gd name="T8" fmla="*/ 2147483647 w 2727"/>
                <a:gd name="T9" fmla="*/ 2147483647 h 653"/>
                <a:gd name="T10" fmla="*/ 2147483647 w 2727"/>
                <a:gd name="T11" fmla="*/ 2147483647 h 653"/>
                <a:gd name="T12" fmla="*/ 2147483647 w 2727"/>
                <a:gd name="T13" fmla="*/ 0 h 653"/>
                <a:gd name="T14" fmla="*/ 2147483647 w 2727"/>
                <a:gd name="T15" fmla="*/ 2147483647 h 653"/>
                <a:gd name="T16" fmla="*/ 0 w 2727"/>
                <a:gd name="T17" fmla="*/ 2147483647 h 653"/>
                <a:gd name="T18" fmla="*/ 2147483647 w 2727"/>
                <a:gd name="T19" fmla="*/ 2147483647 h 6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27"/>
                <a:gd name="T31" fmla="*/ 0 h 653"/>
                <a:gd name="T32" fmla="*/ 2727 w 2727"/>
                <a:gd name="T33" fmla="*/ 653 h 6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27" h="653">
                  <a:moveTo>
                    <a:pt x="2" y="583"/>
                  </a:moveTo>
                  <a:lnTo>
                    <a:pt x="944" y="584"/>
                  </a:lnTo>
                  <a:lnTo>
                    <a:pt x="1210" y="528"/>
                  </a:lnTo>
                  <a:lnTo>
                    <a:pt x="1748" y="336"/>
                  </a:lnTo>
                  <a:lnTo>
                    <a:pt x="2074" y="221"/>
                  </a:lnTo>
                  <a:lnTo>
                    <a:pt x="2405" y="101"/>
                  </a:lnTo>
                  <a:lnTo>
                    <a:pt x="2727" y="0"/>
                  </a:lnTo>
                  <a:lnTo>
                    <a:pt x="2727" y="653"/>
                  </a:lnTo>
                  <a:lnTo>
                    <a:pt x="0" y="653"/>
                  </a:lnTo>
                  <a:lnTo>
                    <a:pt x="2" y="583"/>
                  </a:lnTo>
                  <a:close/>
                </a:path>
              </a:pathLst>
            </a:custGeom>
            <a:solidFill>
              <a:srgbClr val="FF7C00"/>
            </a:solidFill>
            <a:ln w="9525" cap="flat" cmpd="sng">
              <a:noFill/>
              <a:prstDash val="solid"/>
              <a:round/>
              <a:headEnd type="none" w="med" len="med"/>
              <a:tailEnd type="none" w="med" len="me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3101" name="Rectangle 251"/>
            <p:cNvSpPr>
              <a:spLocks noChangeArrowheads="1"/>
            </p:cNvSpPr>
            <p:nvPr/>
          </p:nvSpPr>
          <p:spPr bwMode="auto">
            <a:xfrm>
              <a:off x="631826" y="4476749"/>
              <a:ext cx="238100" cy="151185"/>
            </a:xfrm>
            <a:prstGeom prst="rect">
              <a:avLst/>
            </a:prstGeom>
            <a:noFill/>
            <a:ln w="9525">
              <a:noFill/>
              <a:miter lim="800000"/>
              <a:headEnd/>
              <a:tailEnd/>
            </a:ln>
          </p:spPr>
          <p:txBody>
            <a:bodyPr wrap="none" lIns="0" tIns="0" rIns="0" bIns="0">
              <a:spAutoFit/>
            </a:bodyPr>
            <a:lstStyle/>
            <a:p>
              <a:r>
                <a:rPr lang="en-US" sz="1200" dirty="0">
                  <a:solidFill>
                    <a:schemeClr val="tx1">
                      <a:lumMod val="65000"/>
                      <a:lumOff val="35000"/>
                    </a:schemeClr>
                  </a:solidFill>
                  <a:latin typeface="Arial" charset="0"/>
                  <a:ea typeface="Arial" charset="0"/>
                  <a:cs typeface="Arial" charset="0"/>
                </a:rPr>
                <a:t>-4.0</a:t>
              </a:r>
              <a:endParaRPr lang="en-US" sz="3600" dirty="0">
                <a:solidFill>
                  <a:schemeClr val="tx1">
                    <a:lumMod val="65000"/>
                    <a:lumOff val="35000"/>
                  </a:schemeClr>
                </a:solidFill>
                <a:latin typeface="Arial" charset="0"/>
                <a:ea typeface="Arial" charset="0"/>
                <a:cs typeface="Arial" charset="0"/>
              </a:endParaRPr>
            </a:p>
          </p:txBody>
        </p:sp>
        <p:sp>
          <p:nvSpPr>
            <p:cNvPr id="3102" name="Rectangle 252"/>
            <p:cNvSpPr>
              <a:spLocks noChangeArrowheads="1"/>
            </p:cNvSpPr>
            <p:nvPr/>
          </p:nvSpPr>
          <p:spPr bwMode="auto">
            <a:xfrm>
              <a:off x="631826" y="4202112"/>
              <a:ext cx="238100" cy="151185"/>
            </a:xfrm>
            <a:prstGeom prst="rect">
              <a:avLst/>
            </a:prstGeom>
            <a:noFill/>
            <a:ln w="9525">
              <a:noFill/>
              <a:miter lim="800000"/>
              <a:headEnd/>
              <a:tailEnd/>
            </a:ln>
          </p:spPr>
          <p:txBody>
            <a:bodyPr wrap="none" lIns="0" tIns="0" rIns="0" bIns="0">
              <a:spAutoFit/>
            </a:bodyPr>
            <a:lstStyle/>
            <a:p>
              <a:r>
                <a:rPr lang="en-US" sz="1200" dirty="0">
                  <a:solidFill>
                    <a:schemeClr val="tx1">
                      <a:lumMod val="65000"/>
                      <a:lumOff val="35000"/>
                    </a:schemeClr>
                  </a:solidFill>
                  <a:latin typeface="Arial" charset="0"/>
                  <a:ea typeface="Arial" charset="0"/>
                  <a:cs typeface="Arial" charset="0"/>
                </a:rPr>
                <a:t>-3.5</a:t>
              </a:r>
              <a:endParaRPr lang="en-US" sz="3600" dirty="0">
                <a:solidFill>
                  <a:schemeClr val="tx1">
                    <a:lumMod val="65000"/>
                    <a:lumOff val="35000"/>
                  </a:schemeClr>
                </a:solidFill>
                <a:latin typeface="Arial" charset="0"/>
                <a:ea typeface="Arial" charset="0"/>
                <a:cs typeface="Arial" charset="0"/>
              </a:endParaRPr>
            </a:p>
          </p:txBody>
        </p:sp>
        <p:sp>
          <p:nvSpPr>
            <p:cNvPr id="3103" name="Rectangle 256"/>
            <p:cNvSpPr>
              <a:spLocks noChangeArrowheads="1"/>
            </p:cNvSpPr>
            <p:nvPr/>
          </p:nvSpPr>
          <p:spPr bwMode="auto">
            <a:xfrm>
              <a:off x="631826" y="3006725"/>
              <a:ext cx="238100" cy="151185"/>
            </a:xfrm>
            <a:prstGeom prst="rect">
              <a:avLst/>
            </a:prstGeom>
            <a:noFill/>
            <a:ln w="9525">
              <a:noFill/>
              <a:miter lim="800000"/>
              <a:headEnd/>
              <a:tailEnd/>
            </a:ln>
          </p:spPr>
          <p:txBody>
            <a:bodyPr wrap="none" lIns="0" tIns="0" rIns="0" bIns="0">
              <a:spAutoFit/>
            </a:bodyPr>
            <a:lstStyle/>
            <a:p>
              <a:r>
                <a:rPr lang="en-US" sz="1200" dirty="0">
                  <a:solidFill>
                    <a:schemeClr val="tx1">
                      <a:lumMod val="65000"/>
                      <a:lumOff val="35000"/>
                    </a:schemeClr>
                  </a:solidFill>
                  <a:latin typeface="Arial" charset="0"/>
                  <a:ea typeface="Arial" charset="0"/>
                  <a:cs typeface="Arial" charset="0"/>
                </a:rPr>
                <a:t>-1.5</a:t>
              </a:r>
              <a:endParaRPr lang="en-US" sz="3600" dirty="0">
                <a:solidFill>
                  <a:schemeClr val="tx1">
                    <a:lumMod val="65000"/>
                    <a:lumOff val="35000"/>
                  </a:schemeClr>
                </a:solidFill>
                <a:latin typeface="Arial" charset="0"/>
                <a:ea typeface="Arial" charset="0"/>
                <a:cs typeface="Arial" charset="0"/>
              </a:endParaRPr>
            </a:p>
          </p:txBody>
        </p:sp>
        <p:sp>
          <p:nvSpPr>
            <p:cNvPr id="3104" name="Rectangle 257"/>
            <p:cNvSpPr>
              <a:spLocks noChangeArrowheads="1"/>
            </p:cNvSpPr>
            <p:nvPr/>
          </p:nvSpPr>
          <p:spPr bwMode="auto">
            <a:xfrm>
              <a:off x="631826" y="2706688"/>
              <a:ext cx="238100" cy="151185"/>
            </a:xfrm>
            <a:prstGeom prst="rect">
              <a:avLst/>
            </a:prstGeom>
            <a:noFill/>
            <a:ln w="9525">
              <a:noFill/>
              <a:miter lim="800000"/>
              <a:headEnd/>
              <a:tailEnd/>
            </a:ln>
          </p:spPr>
          <p:txBody>
            <a:bodyPr wrap="none" lIns="0" tIns="0" rIns="0" bIns="0">
              <a:spAutoFit/>
            </a:bodyPr>
            <a:lstStyle/>
            <a:p>
              <a:r>
                <a:rPr lang="en-US" sz="1200" dirty="0">
                  <a:solidFill>
                    <a:schemeClr val="tx1">
                      <a:lumMod val="65000"/>
                      <a:lumOff val="35000"/>
                    </a:schemeClr>
                  </a:solidFill>
                  <a:latin typeface="Arial" charset="0"/>
                  <a:ea typeface="Arial" charset="0"/>
                  <a:cs typeface="Arial" charset="0"/>
                </a:rPr>
                <a:t>-1.0</a:t>
              </a:r>
              <a:endParaRPr lang="en-US" sz="3600" dirty="0">
                <a:solidFill>
                  <a:schemeClr val="tx1">
                    <a:lumMod val="65000"/>
                    <a:lumOff val="35000"/>
                  </a:schemeClr>
                </a:solidFill>
                <a:latin typeface="Arial" charset="0"/>
                <a:ea typeface="Arial" charset="0"/>
                <a:cs typeface="Arial" charset="0"/>
              </a:endParaRPr>
            </a:p>
          </p:txBody>
        </p:sp>
        <p:sp>
          <p:nvSpPr>
            <p:cNvPr id="3105" name="Rectangle 258"/>
            <p:cNvSpPr>
              <a:spLocks noChangeArrowheads="1"/>
            </p:cNvSpPr>
            <p:nvPr/>
          </p:nvSpPr>
          <p:spPr bwMode="auto">
            <a:xfrm>
              <a:off x="631826" y="2408238"/>
              <a:ext cx="238100" cy="151185"/>
            </a:xfrm>
            <a:prstGeom prst="rect">
              <a:avLst/>
            </a:prstGeom>
            <a:noFill/>
            <a:ln w="9525">
              <a:noFill/>
              <a:miter lim="800000"/>
              <a:headEnd/>
              <a:tailEnd/>
            </a:ln>
          </p:spPr>
          <p:txBody>
            <a:bodyPr wrap="none" lIns="0" tIns="0" rIns="0" bIns="0">
              <a:spAutoFit/>
            </a:bodyPr>
            <a:lstStyle/>
            <a:p>
              <a:r>
                <a:rPr lang="en-US" sz="1200" dirty="0">
                  <a:solidFill>
                    <a:schemeClr val="tx1">
                      <a:lumMod val="65000"/>
                      <a:lumOff val="35000"/>
                    </a:schemeClr>
                  </a:solidFill>
                  <a:latin typeface="Arial" charset="0"/>
                  <a:ea typeface="Arial" charset="0"/>
                  <a:cs typeface="Arial" charset="0"/>
                </a:rPr>
                <a:t>-0.5</a:t>
              </a:r>
              <a:endParaRPr lang="en-US" sz="3600" dirty="0">
                <a:solidFill>
                  <a:schemeClr val="tx1">
                    <a:lumMod val="65000"/>
                    <a:lumOff val="35000"/>
                  </a:schemeClr>
                </a:solidFill>
                <a:latin typeface="Arial" charset="0"/>
                <a:ea typeface="Arial" charset="0"/>
                <a:cs typeface="Arial" charset="0"/>
              </a:endParaRPr>
            </a:p>
          </p:txBody>
        </p:sp>
        <p:sp>
          <p:nvSpPr>
            <p:cNvPr id="3106" name="Rectangle 259"/>
            <p:cNvSpPr>
              <a:spLocks noChangeArrowheads="1"/>
            </p:cNvSpPr>
            <p:nvPr/>
          </p:nvSpPr>
          <p:spPr bwMode="auto">
            <a:xfrm>
              <a:off x="698500" y="2109788"/>
              <a:ext cx="191923" cy="151185"/>
            </a:xfrm>
            <a:prstGeom prst="rect">
              <a:avLst/>
            </a:prstGeom>
            <a:noFill/>
            <a:ln w="9525">
              <a:noFill/>
              <a:miter lim="800000"/>
              <a:headEnd/>
              <a:tailEnd/>
            </a:ln>
          </p:spPr>
          <p:txBody>
            <a:bodyPr wrap="none" lIns="0" tIns="0" rIns="0" bIns="0">
              <a:spAutoFit/>
            </a:bodyPr>
            <a:lstStyle/>
            <a:p>
              <a:r>
                <a:rPr lang="en-US" sz="1200" dirty="0">
                  <a:solidFill>
                    <a:schemeClr val="tx1">
                      <a:lumMod val="65000"/>
                      <a:lumOff val="35000"/>
                    </a:schemeClr>
                  </a:solidFill>
                  <a:latin typeface="Arial" charset="0"/>
                  <a:ea typeface="Arial" charset="0"/>
                  <a:cs typeface="Arial" charset="0"/>
                </a:rPr>
                <a:t>0.0</a:t>
              </a:r>
              <a:endParaRPr lang="en-US" sz="3600" dirty="0">
                <a:solidFill>
                  <a:schemeClr val="tx1">
                    <a:lumMod val="65000"/>
                    <a:lumOff val="35000"/>
                  </a:schemeClr>
                </a:solidFill>
                <a:latin typeface="Arial" charset="0"/>
                <a:ea typeface="Arial" charset="0"/>
                <a:cs typeface="Arial" charset="0"/>
              </a:endParaRPr>
            </a:p>
          </p:txBody>
        </p:sp>
        <p:sp>
          <p:nvSpPr>
            <p:cNvPr id="3107" name="Rectangle 261"/>
            <p:cNvSpPr>
              <a:spLocks noChangeArrowheads="1"/>
            </p:cNvSpPr>
            <p:nvPr/>
          </p:nvSpPr>
          <p:spPr bwMode="auto">
            <a:xfrm rot="16200000">
              <a:off x="-192735" y="3490625"/>
              <a:ext cx="1306754" cy="166237"/>
            </a:xfrm>
            <a:prstGeom prst="rect">
              <a:avLst/>
            </a:prstGeom>
            <a:noFill/>
            <a:ln w="9525">
              <a:noFill/>
              <a:miter lim="800000"/>
              <a:headEnd/>
              <a:tailEnd/>
            </a:ln>
          </p:spPr>
          <p:txBody>
            <a:bodyPr wrap="none" lIns="0" tIns="0" rIns="0" bIns="0">
              <a:spAutoFit/>
            </a:bodyPr>
            <a:lstStyle/>
            <a:p>
              <a:r>
                <a:rPr lang="en-US" sz="1200" b="1" dirty="0">
                  <a:solidFill>
                    <a:schemeClr val="tx1">
                      <a:lumMod val="65000"/>
                      <a:lumOff val="35000"/>
                    </a:schemeClr>
                  </a:solidFill>
                  <a:latin typeface="Arial" charset="0"/>
                  <a:ea typeface="Arial" charset="0"/>
                  <a:cs typeface="Arial" charset="0"/>
                </a:rPr>
                <a:t>Femoral Neck T-score</a:t>
              </a:r>
              <a:endParaRPr lang="en-US" sz="2000" b="1" dirty="0">
                <a:solidFill>
                  <a:schemeClr val="tx1">
                    <a:lumMod val="65000"/>
                    <a:lumOff val="35000"/>
                  </a:schemeClr>
                </a:solidFill>
                <a:latin typeface="Arial" charset="0"/>
                <a:ea typeface="Arial" charset="0"/>
                <a:cs typeface="Arial" charset="0"/>
              </a:endParaRPr>
            </a:p>
          </p:txBody>
        </p:sp>
        <p:sp>
          <p:nvSpPr>
            <p:cNvPr id="3108" name="Freeform 265"/>
            <p:cNvSpPr>
              <a:spLocks/>
            </p:cNvSpPr>
            <p:nvPr/>
          </p:nvSpPr>
          <p:spPr bwMode="auto">
            <a:xfrm>
              <a:off x="1087438" y="2241550"/>
              <a:ext cx="4330700" cy="1485900"/>
            </a:xfrm>
            <a:custGeom>
              <a:avLst/>
              <a:gdLst>
                <a:gd name="T0" fmla="*/ 0 w 2728"/>
                <a:gd name="T1" fmla="*/ 2147483647 h 936"/>
                <a:gd name="T2" fmla="*/ 2147483647 w 2728"/>
                <a:gd name="T3" fmla="*/ 2147483647 h 936"/>
                <a:gd name="T4" fmla="*/ 2147483647 w 2728"/>
                <a:gd name="T5" fmla="*/ 2147483647 h 936"/>
                <a:gd name="T6" fmla="*/ 2147483647 w 2728"/>
                <a:gd name="T7" fmla="*/ 2147483647 h 936"/>
                <a:gd name="T8" fmla="*/ 2147483647 w 2728"/>
                <a:gd name="T9" fmla="*/ 2147483647 h 936"/>
                <a:gd name="T10" fmla="*/ 2147483647 w 2728"/>
                <a:gd name="T11" fmla="*/ 2147483647 h 936"/>
                <a:gd name="T12" fmla="*/ 2147483647 w 2728"/>
                <a:gd name="T13" fmla="*/ 2147483647 h 936"/>
                <a:gd name="T14" fmla="*/ 2147483647 w 2728"/>
                <a:gd name="T15" fmla="*/ 2147483647 h 936"/>
                <a:gd name="T16" fmla="*/ 2147483647 w 2728"/>
                <a:gd name="T17" fmla="*/ 2147483647 h 936"/>
                <a:gd name="T18" fmla="*/ 2147483647 w 2728"/>
                <a:gd name="T19" fmla="*/ 2147483647 h 936"/>
                <a:gd name="T20" fmla="*/ 2147483647 w 2728"/>
                <a:gd name="T21" fmla="*/ 0 h 9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28"/>
                <a:gd name="T34" fmla="*/ 0 h 936"/>
                <a:gd name="T35" fmla="*/ 2728 w 2728"/>
                <a:gd name="T36" fmla="*/ 936 h 9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28" h="936">
                  <a:moveTo>
                    <a:pt x="0" y="936"/>
                  </a:moveTo>
                  <a:lnTo>
                    <a:pt x="504" y="936"/>
                  </a:lnTo>
                  <a:lnTo>
                    <a:pt x="916" y="856"/>
                  </a:lnTo>
                  <a:lnTo>
                    <a:pt x="1224" y="776"/>
                  </a:lnTo>
                  <a:lnTo>
                    <a:pt x="1375" y="729"/>
                  </a:lnTo>
                  <a:lnTo>
                    <a:pt x="1756" y="616"/>
                  </a:lnTo>
                  <a:lnTo>
                    <a:pt x="1844" y="588"/>
                  </a:lnTo>
                  <a:lnTo>
                    <a:pt x="1984" y="512"/>
                  </a:lnTo>
                  <a:lnTo>
                    <a:pt x="2140" y="400"/>
                  </a:lnTo>
                  <a:lnTo>
                    <a:pt x="2320" y="264"/>
                  </a:lnTo>
                  <a:lnTo>
                    <a:pt x="2728" y="0"/>
                  </a:lnTo>
                </a:path>
              </a:pathLst>
            </a:custGeom>
            <a:noFill/>
            <a:ln w="38100" cmpd="sng">
              <a:solidFill>
                <a:schemeClr val="bg1"/>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3109" name="Freeform 266"/>
            <p:cNvSpPr>
              <a:spLocks/>
            </p:cNvSpPr>
            <p:nvPr/>
          </p:nvSpPr>
          <p:spPr bwMode="auto">
            <a:xfrm>
              <a:off x="1104588" y="3549651"/>
              <a:ext cx="4311651" cy="927100"/>
            </a:xfrm>
            <a:custGeom>
              <a:avLst/>
              <a:gdLst>
                <a:gd name="T0" fmla="*/ 0 w 2716"/>
                <a:gd name="T1" fmla="*/ 2147483647 h 584"/>
                <a:gd name="T2" fmla="*/ 2147483647 w 2716"/>
                <a:gd name="T3" fmla="*/ 2147483647 h 584"/>
                <a:gd name="T4" fmla="*/ 2147483647 w 2716"/>
                <a:gd name="T5" fmla="*/ 2147483647 h 584"/>
                <a:gd name="T6" fmla="*/ 2147483647 w 2716"/>
                <a:gd name="T7" fmla="*/ 2147483647 h 584"/>
                <a:gd name="T8" fmla="*/ 2147483647 w 2716"/>
                <a:gd name="T9" fmla="*/ 2147483647 h 584"/>
                <a:gd name="T10" fmla="*/ 2147483647 w 2716"/>
                <a:gd name="T11" fmla="*/ 2147483647 h 584"/>
                <a:gd name="T12" fmla="*/ 2147483647 w 2716"/>
                <a:gd name="T13" fmla="*/ 2147483647 h 584"/>
                <a:gd name="T14" fmla="*/ 2147483647 w 2716"/>
                <a:gd name="T15" fmla="*/ 0 h 584"/>
                <a:gd name="T16" fmla="*/ 0 60000 65536"/>
                <a:gd name="T17" fmla="*/ 0 60000 65536"/>
                <a:gd name="T18" fmla="*/ 0 60000 65536"/>
                <a:gd name="T19" fmla="*/ 0 60000 65536"/>
                <a:gd name="T20" fmla="*/ 0 60000 65536"/>
                <a:gd name="T21" fmla="*/ 0 60000 65536"/>
                <a:gd name="T22" fmla="*/ 0 60000 65536"/>
                <a:gd name="T23" fmla="*/ 0 60000 65536"/>
                <a:gd name="T24" fmla="*/ 0 w 2716"/>
                <a:gd name="T25" fmla="*/ 0 h 584"/>
                <a:gd name="T26" fmla="*/ 2716 w 2716"/>
                <a:gd name="T27" fmla="*/ 584 h 5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16" h="584">
                  <a:moveTo>
                    <a:pt x="0" y="584"/>
                  </a:moveTo>
                  <a:lnTo>
                    <a:pt x="925" y="581"/>
                  </a:lnTo>
                  <a:lnTo>
                    <a:pt x="1193" y="521"/>
                  </a:lnTo>
                  <a:lnTo>
                    <a:pt x="1637" y="369"/>
                  </a:lnTo>
                  <a:lnTo>
                    <a:pt x="1889" y="285"/>
                  </a:lnTo>
                  <a:lnTo>
                    <a:pt x="2249" y="153"/>
                  </a:lnTo>
                  <a:lnTo>
                    <a:pt x="2653" y="17"/>
                  </a:lnTo>
                  <a:lnTo>
                    <a:pt x="2716" y="0"/>
                  </a:lnTo>
                </a:path>
              </a:pathLst>
            </a:custGeom>
            <a:noFill/>
            <a:ln w="38100" cmpd="sng">
              <a:solidFill>
                <a:schemeClr val="bg1"/>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3110" name="Rectangle 267"/>
            <p:cNvSpPr>
              <a:spLocks noChangeArrowheads="1"/>
            </p:cNvSpPr>
            <p:nvPr/>
          </p:nvSpPr>
          <p:spPr bwMode="auto">
            <a:xfrm>
              <a:off x="1028421" y="4702175"/>
              <a:ext cx="152961" cy="151185"/>
            </a:xfrm>
            <a:prstGeom prst="rect">
              <a:avLst/>
            </a:prstGeom>
            <a:noFill/>
            <a:ln w="9525">
              <a:noFill/>
              <a:miter lim="800000"/>
              <a:headEnd/>
              <a:tailEnd/>
            </a:ln>
          </p:spPr>
          <p:txBody>
            <a:bodyPr wrap="none" lIns="0" tIns="0" rIns="0" bIns="0">
              <a:spAutoFit/>
            </a:bodyPr>
            <a:lstStyle/>
            <a:p>
              <a:pPr algn="ctr"/>
              <a:r>
                <a:rPr lang="en-US" sz="1200" dirty="0">
                  <a:solidFill>
                    <a:schemeClr val="tx1">
                      <a:lumMod val="65000"/>
                      <a:lumOff val="35000"/>
                    </a:schemeClr>
                  </a:solidFill>
                  <a:latin typeface="Arial" charset="0"/>
                  <a:ea typeface="Arial" charset="0"/>
                  <a:cs typeface="Arial" charset="0"/>
                </a:rPr>
                <a:t>50</a:t>
              </a:r>
              <a:endParaRPr lang="en-US" sz="3600" dirty="0">
                <a:solidFill>
                  <a:schemeClr val="tx1">
                    <a:lumMod val="65000"/>
                    <a:lumOff val="35000"/>
                  </a:schemeClr>
                </a:solidFill>
                <a:latin typeface="Arial" charset="0"/>
                <a:ea typeface="Arial" charset="0"/>
                <a:cs typeface="Arial" charset="0"/>
              </a:endParaRPr>
            </a:p>
          </p:txBody>
        </p:sp>
        <p:sp>
          <p:nvSpPr>
            <p:cNvPr id="3111" name="Rectangle 268"/>
            <p:cNvSpPr>
              <a:spLocks noChangeArrowheads="1"/>
            </p:cNvSpPr>
            <p:nvPr/>
          </p:nvSpPr>
          <p:spPr bwMode="auto">
            <a:xfrm>
              <a:off x="1644371" y="4702175"/>
              <a:ext cx="152961" cy="151185"/>
            </a:xfrm>
            <a:prstGeom prst="rect">
              <a:avLst/>
            </a:prstGeom>
            <a:noFill/>
            <a:ln w="9525">
              <a:noFill/>
              <a:miter lim="800000"/>
              <a:headEnd/>
              <a:tailEnd/>
            </a:ln>
          </p:spPr>
          <p:txBody>
            <a:bodyPr wrap="none" lIns="0" tIns="0" rIns="0" bIns="0">
              <a:spAutoFit/>
            </a:bodyPr>
            <a:lstStyle/>
            <a:p>
              <a:pPr algn="ctr"/>
              <a:r>
                <a:rPr lang="en-US" sz="1200" dirty="0">
                  <a:solidFill>
                    <a:schemeClr val="tx1">
                      <a:lumMod val="65000"/>
                      <a:lumOff val="35000"/>
                    </a:schemeClr>
                  </a:solidFill>
                  <a:latin typeface="Arial" charset="0"/>
                  <a:ea typeface="Arial" charset="0"/>
                  <a:cs typeface="Arial" charset="0"/>
                </a:rPr>
                <a:t>55</a:t>
              </a:r>
              <a:endParaRPr lang="en-US" sz="3600" dirty="0">
                <a:solidFill>
                  <a:schemeClr val="tx1">
                    <a:lumMod val="65000"/>
                    <a:lumOff val="35000"/>
                  </a:schemeClr>
                </a:solidFill>
                <a:latin typeface="Arial" charset="0"/>
                <a:ea typeface="Arial" charset="0"/>
                <a:cs typeface="Arial" charset="0"/>
              </a:endParaRPr>
            </a:p>
          </p:txBody>
        </p:sp>
        <p:sp>
          <p:nvSpPr>
            <p:cNvPr id="3112" name="Rectangle 269"/>
            <p:cNvSpPr>
              <a:spLocks noChangeArrowheads="1"/>
            </p:cNvSpPr>
            <p:nvPr/>
          </p:nvSpPr>
          <p:spPr bwMode="auto">
            <a:xfrm>
              <a:off x="2260321" y="4702175"/>
              <a:ext cx="152961" cy="151185"/>
            </a:xfrm>
            <a:prstGeom prst="rect">
              <a:avLst/>
            </a:prstGeom>
            <a:noFill/>
            <a:ln w="9525">
              <a:noFill/>
              <a:miter lim="800000"/>
              <a:headEnd/>
              <a:tailEnd/>
            </a:ln>
          </p:spPr>
          <p:txBody>
            <a:bodyPr wrap="none" lIns="0" tIns="0" rIns="0" bIns="0">
              <a:spAutoFit/>
            </a:bodyPr>
            <a:lstStyle/>
            <a:p>
              <a:pPr algn="ctr"/>
              <a:r>
                <a:rPr lang="en-US" sz="1200" dirty="0">
                  <a:solidFill>
                    <a:schemeClr val="tx1">
                      <a:lumMod val="65000"/>
                      <a:lumOff val="35000"/>
                    </a:schemeClr>
                  </a:solidFill>
                  <a:latin typeface="Arial" charset="0"/>
                  <a:ea typeface="Arial" charset="0"/>
                  <a:cs typeface="Arial" charset="0"/>
                </a:rPr>
                <a:t>60</a:t>
              </a:r>
              <a:endParaRPr lang="en-US" sz="3600" dirty="0">
                <a:solidFill>
                  <a:schemeClr val="tx1">
                    <a:lumMod val="65000"/>
                    <a:lumOff val="35000"/>
                  </a:schemeClr>
                </a:solidFill>
                <a:latin typeface="Arial" charset="0"/>
                <a:ea typeface="Arial" charset="0"/>
                <a:cs typeface="Arial" charset="0"/>
              </a:endParaRPr>
            </a:p>
          </p:txBody>
        </p:sp>
        <p:sp>
          <p:nvSpPr>
            <p:cNvPr id="3113" name="Rectangle 270"/>
            <p:cNvSpPr>
              <a:spLocks noChangeArrowheads="1"/>
            </p:cNvSpPr>
            <p:nvPr/>
          </p:nvSpPr>
          <p:spPr bwMode="auto">
            <a:xfrm>
              <a:off x="2876269" y="4702175"/>
              <a:ext cx="152961" cy="151185"/>
            </a:xfrm>
            <a:prstGeom prst="rect">
              <a:avLst/>
            </a:prstGeom>
            <a:noFill/>
            <a:ln w="9525">
              <a:noFill/>
              <a:miter lim="800000"/>
              <a:headEnd/>
              <a:tailEnd/>
            </a:ln>
          </p:spPr>
          <p:txBody>
            <a:bodyPr wrap="none" lIns="0" tIns="0" rIns="0" bIns="0">
              <a:spAutoFit/>
            </a:bodyPr>
            <a:lstStyle/>
            <a:p>
              <a:pPr algn="ctr"/>
              <a:r>
                <a:rPr lang="en-US" sz="1200" dirty="0">
                  <a:solidFill>
                    <a:schemeClr val="tx1">
                      <a:lumMod val="65000"/>
                      <a:lumOff val="35000"/>
                    </a:schemeClr>
                  </a:solidFill>
                  <a:latin typeface="Arial" charset="0"/>
                  <a:ea typeface="Arial" charset="0"/>
                  <a:cs typeface="Arial" charset="0"/>
                </a:rPr>
                <a:t>65</a:t>
              </a:r>
              <a:endParaRPr lang="en-US" sz="3600" dirty="0">
                <a:solidFill>
                  <a:schemeClr val="tx1">
                    <a:lumMod val="65000"/>
                    <a:lumOff val="35000"/>
                  </a:schemeClr>
                </a:solidFill>
                <a:latin typeface="Arial" charset="0"/>
                <a:ea typeface="Arial" charset="0"/>
                <a:cs typeface="Arial" charset="0"/>
              </a:endParaRPr>
            </a:p>
          </p:txBody>
        </p:sp>
        <p:sp>
          <p:nvSpPr>
            <p:cNvPr id="3114" name="Rectangle 271"/>
            <p:cNvSpPr>
              <a:spLocks noChangeArrowheads="1"/>
            </p:cNvSpPr>
            <p:nvPr/>
          </p:nvSpPr>
          <p:spPr bwMode="auto">
            <a:xfrm>
              <a:off x="3493806" y="4702175"/>
              <a:ext cx="152961" cy="151185"/>
            </a:xfrm>
            <a:prstGeom prst="rect">
              <a:avLst/>
            </a:prstGeom>
            <a:noFill/>
            <a:ln w="9525">
              <a:noFill/>
              <a:miter lim="800000"/>
              <a:headEnd/>
              <a:tailEnd/>
            </a:ln>
          </p:spPr>
          <p:txBody>
            <a:bodyPr wrap="none" lIns="0" tIns="0" rIns="0" bIns="0">
              <a:spAutoFit/>
            </a:bodyPr>
            <a:lstStyle/>
            <a:p>
              <a:pPr algn="ctr"/>
              <a:r>
                <a:rPr lang="en-US" sz="1200" dirty="0">
                  <a:solidFill>
                    <a:schemeClr val="tx1">
                      <a:lumMod val="65000"/>
                      <a:lumOff val="35000"/>
                    </a:schemeClr>
                  </a:solidFill>
                  <a:latin typeface="Arial" charset="0"/>
                  <a:ea typeface="Arial" charset="0"/>
                  <a:cs typeface="Arial" charset="0"/>
                </a:rPr>
                <a:t>70</a:t>
              </a:r>
              <a:endParaRPr lang="en-US" sz="3600" dirty="0">
                <a:solidFill>
                  <a:schemeClr val="tx1">
                    <a:lumMod val="65000"/>
                    <a:lumOff val="35000"/>
                  </a:schemeClr>
                </a:solidFill>
                <a:latin typeface="Arial" charset="0"/>
                <a:ea typeface="Arial" charset="0"/>
                <a:cs typeface="Arial" charset="0"/>
              </a:endParaRPr>
            </a:p>
          </p:txBody>
        </p:sp>
        <p:sp>
          <p:nvSpPr>
            <p:cNvPr id="3115" name="Rectangle 272"/>
            <p:cNvSpPr>
              <a:spLocks noChangeArrowheads="1"/>
            </p:cNvSpPr>
            <p:nvPr/>
          </p:nvSpPr>
          <p:spPr bwMode="auto">
            <a:xfrm>
              <a:off x="4128809" y="4702175"/>
              <a:ext cx="152961" cy="151185"/>
            </a:xfrm>
            <a:prstGeom prst="rect">
              <a:avLst/>
            </a:prstGeom>
            <a:noFill/>
            <a:ln w="9525">
              <a:noFill/>
              <a:miter lim="800000"/>
              <a:headEnd/>
              <a:tailEnd/>
            </a:ln>
          </p:spPr>
          <p:txBody>
            <a:bodyPr wrap="none" lIns="0" tIns="0" rIns="0" bIns="0">
              <a:spAutoFit/>
            </a:bodyPr>
            <a:lstStyle/>
            <a:p>
              <a:pPr algn="ctr"/>
              <a:r>
                <a:rPr lang="en-US" sz="1200" dirty="0">
                  <a:solidFill>
                    <a:schemeClr val="tx1">
                      <a:lumMod val="65000"/>
                      <a:lumOff val="35000"/>
                    </a:schemeClr>
                  </a:solidFill>
                  <a:latin typeface="Arial" charset="0"/>
                  <a:ea typeface="Arial" charset="0"/>
                  <a:cs typeface="Arial" charset="0"/>
                </a:rPr>
                <a:t>75</a:t>
              </a:r>
              <a:endParaRPr lang="en-US" sz="3600" dirty="0">
                <a:solidFill>
                  <a:schemeClr val="tx1">
                    <a:lumMod val="65000"/>
                    <a:lumOff val="35000"/>
                  </a:schemeClr>
                </a:solidFill>
                <a:latin typeface="Arial" charset="0"/>
                <a:ea typeface="Arial" charset="0"/>
                <a:cs typeface="Arial" charset="0"/>
              </a:endParaRPr>
            </a:p>
          </p:txBody>
        </p:sp>
        <p:sp>
          <p:nvSpPr>
            <p:cNvPr id="3116" name="Rectangle 273"/>
            <p:cNvSpPr>
              <a:spLocks noChangeArrowheads="1"/>
            </p:cNvSpPr>
            <p:nvPr/>
          </p:nvSpPr>
          <p:spPr bwMode="auto">
            <a:xfrm>
              <a:off x="4744758" y="4702175"/>
              <a:ext cx="152961" cy="151185"/>
            </a:xfrm>
            <a:prstGeom prst="rect">
              <a:avLst/>
            </a:prstGeom>
            <a:noFill/>
            <a:ln w="9525">
              <a:noFill/>
              <a:miter lim="800000"/>
              <a:headEnd/>
              <a:tailEnd/>
            </a:ln>
          </p:spPr>
          <p:txBody>
            <a:bodyPr wrap="none" lIns="0" tIns="0" rIns="0" bIns="0">
              <a:spAutoFit/>
            </a:bodyPr>
            <a:lstStyle/>
            <a:p>
              <a:pPr algn="ctr"/>
              <a:r>
                <a:rPr lang="en-US" sz="1200" dirty="0">
                  <a:solidFill>
                    <a:schemeClr val="tx1">
                      <a:lumMod val="65000"/>
                      <a:lumOff val="35000"/>
                    </a:schemeClr>
                  </a:solidFill>
                  <a:latin typeface="Arial" charset="0"/>
                  <a:ea typeface="Arial" charset="0"/>
                  <a:cs typeface="Arial" charset="0"/>
                </a:rPr>
                <a:t>80</a:t>
              </a:r>
              <a:endParaRPr lang="en-US" sz="3600" dirty="0">
                <a:solidFill>
                  <a:schemeClr val="tx1">
                    <a:lumMod val="65000"/>
                    <a:lumOff val="35000"/>
                  </a:schemeClr>
                </a:solidFill>
                <a:latin typeface="Arial" charset="0"/>
                <a:ea typeface="Arial" charset="0"/>
                <a:cs typeface="Arial" charset="0"/>
              </a:endParaRPr>
            </a:p>
          </p:txBody>
        </p:sp>
        <p:sp>
          <p:nvSpPr>
            <p:cNvPr id="3117" name="Rectangle 274"/>
            <p:cNvSpPr>
              <a:spLocks noChangeArrowheads="1"/>
            </p:cNvSpPr>
            <p:nvPr/>
          </p:nvSpPr>
          <p:spPr bwMode="auto">
            <a:xfrm>
              <a:off x="5343245" y="4702175"/>
              <a:ext cx="152961" cy="151185"/>
            </a:xfrm>
            <a:prstGeom prst="rect">
              <a:avLst/>
            </a:prstGeom>
            <a:noFill/>
            <a:ln w="9525">
              <a:noFill/>
              <a:miter lim="800000"/>
              <a:headEnd/>
              <a:tailEnd/>
            </a:ln>
          </p:spPr>
          <p:txBody>
            <a:bodyPr wrap="none" lIns="0" tIns="0" rIns="0" bIns="0">
              <a:spAutoFit/>
            </a:bodyPr>
            <a:lstStyle/>
            <a:p>
              <a:pPr algn="ctr"/>
              <a:r>
                <a:rPr lang="en-US" sz="1200" dirty="0">
                  <a:solidFill>
                    <a:schemeClr val="tx1">
                      <a:lumMod val="65000"/>
                      <a:lumOff val="35000"/>
                    </a:schemeClr>
                  </a:solidFill>
                  <a:latin typeface="Arial" charset="0"/>
                  <a:ea typeface="Arial" charset="0"/>
                  <a:cs typeface="Arial" charset="0"/>
                </a:rPr>
                <a:t>85</a:t>
              </a:r>
              <a:endParaRPr lang="en-US" sz="3600" dirty="0">
                <a:solidFill>
                  <a:schemeClr val="tx1">
                    <a:lumMod val="65000"/>
                    <a:lumOff val="35000"/>
                  </a:schemeClr>
                </a:solidFill>
                <a:latin typeface="Arial" charset="0"/>
                <a:ea typeface="Arial" charset="0"/>
                <a:cs typeface="Arial" charset="0"/>
              </a:endParaRPr>
            </a:p>
          </p:txBody>
        </p:sp>
        <p:sp>
          <p:nvSpPr>
            <p:cNvPr id="3118" name="Rectangle 275"/>
            <p:cNvSpPr>
              <a:spLocks noChangeArrowheads="1"/>
            </p:cNvSpPr>
            <p:nvPr/>
          </p:nvSpPr>
          <p:spPr bwMode="auto">
            <a:xfrm>
              <a:off x="2808551" y="4887671"/>
              <a:ext cx="751817" cy="151185"/>
            </a:xfrm>
            <a:prstGeom prst="rect">
              <a:avLst/>
            </a:prstGeom>
            <a:noFill/>
            <a:ln w="9525">
              <a:noFill/>
              <a:miter lim="800000"/>
              <a:headEnd/>
              <a:tailEnd/>
            </a:ln>
          </p:spPr>
          <p:txBody>
            <a:bodyPr wrap="none" lIns="0" tIns="0" rIns="0" bIns="0">
              <a:spAutoFit/>
            </a:bodyPr>
            <a:lstStyle/>
            <a:p>
              <a:r>
                <a:rPr lang="en-US" sz="1200" b="1" dirty="0">
                  <a:solidFill>
                    <a:schemeClr val="tx1">
                      <a:lumMod val="65000"/>
                      <a:lumOff val="35000"/>
                    </a:schemeClr>
                  </a:solidFill>
                  <a:latin typeface="Arial" charset="0"/>
                  <a:ea typeface="Arial" charset="0"/>
                  <a:cs typeface="Arial" charset="0"/>
                </a:rPr>
                <a:t>Age (years)</a:t>
              </a:r>
              <a:endParaRPr lang="en-US" sz="2000" b="1" dirty="0">
                <a:solidFill>
                  <a:schemeClr val="tx1">
                    <a:lumMod val="65000"/>
                    <a:lumOff val="35000"/>
                  </a:schemeClr>
                </a:solidFill>
                <a:latin typeface="Arial" charset="0"/>
                <a:ea typeface="Arial" charset="0"/>
                <a:cs typeface="Arial" charset="0"/>
              </a:endParaRPr>
            </a:p>
          </p:txBody>
        </p:sp>
        <p:sp>
          <p:nvSpPr>
            <p:cNvPr id="3119" name="Line 280"/>
            <p:cNvSpPr>
              <a:spLocks noChangeShapeType="1"/>
            </p:cNvSpPr>
            <p:nvPr/>
          </p:nvSpPr>
          <p:spPr bwMode="auto">
            <a:xfrm>
              <a:off x="1012825" y="3133725"/>
              <a:ext cx="69850" cy="0"/>
            </a:xfrm>
            <a:prstGeom prst="line">
              <a:avLst/>
            </a:prstGeom>
            <a:noFill/>
            <a:ln w="9525">
              <a:solidFill>
                <a:schemeClr val="tx2"/>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3120" name="Line 281"/>
            <p:cNvSpPr>
              <a:spLocks noChangeShapeType="1"/>
            </p:cNvSpPr>
            <p:nvPr/>
          </p:nvSpPr>
          <p:spPr bwMode="auto">
            <a:xfrm>
              <a:off x="1012825" y="2844800"/>
              <a:ext cx="69850" cy="0"/>
            </a:xfrm>
            <a:prstGeom prst="line">
              <a:avLst/>
            </a:prstGeom>
            <a:noFill/>
            <a:ln w="9525">
              <a:solidFill>
                <a:schemeClr val="tx2"/>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3121" name="Line 282"/>
            <p:cNvSpPr>
              <a:spLocks noChangeShapeType="1"/>
            </p:cNvSpPr>
            <p:nvPr/>
          </p:nvSpPr>
          <p:spPr bwMode="auto">
            <a:xfrm>
              <a:off x="1012825" y="2530475"/>
              <a:ext cx="69850" cy="0"/>
            </a:xfrm>
            <a:prstGeom prst="line">
              <a:avLst/>
            </a:prstGeom>
            <a:noFill/>
            <a:ln w="9525">
              <a:solidFill>
                <a:schemeClr val="tx2"/>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3122" name="Line 293"/>
            <p:cNvSpPr>
              <a:spLocks noChangeShapeType="1"/>
            </p:cNvSpPr>
            <p:nvPr/>
          </p:nvSpPr>
          <p:spPr bwMode="auto">
            <a:xfrm flipV="1">
              <a:off x="1714500" y="4602163"/>
              <a:ext cx="0" cy="73025"/>
            </a:xfrm>
            <a:prstGeom prst="line">
              <a:avLst/>
            </a:prstGeom>
            <a:noFill/>
            <a:ln w="9525">
              <a:solidFill>
                <a:schemeClr val="tx2"/>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3123" name="Line 294"/>
            <p:cNvSpPr>
              <a:spLocks noChangeShapeType="1"/>
            </p:cNvSpPr>
            <p:nvPr/>
          </p:nvSpPr>
          <p:spPr bwMode="auto">
            <a:xfrm flipV="1">
              <a:off x="2324100" y="4602163"/>
              <a:ext cx="0" cy="73025"/>
            </a:xfrm>
            <a:prstGeom prst="line">
              <a:avLst/>
            </a:prstGeom>
            <a:noFill/>
            <a:ln w="9525">
              <a:solidFill>
                <a:schemeClr val="tx2"/>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3124" name="Line 295"/>
            <p:cNvSpPr>
              <a:spLocks noChangeShapeType="1"/>
            </p:cNvSpPr>
            <p:nvPr/>
          </p:nvSpPr>
          <p:spPr bwMode="auto">
            <a:xfrm flipV="1">
              <a:off x="2933700" y="4602163"/>
              <a:ext cx="0" cy="73025"/>
            </a:xfrm>
            <a:prstGeom prst="line">
              <a:avLst/>
            </a:prstGeom>
            <a:noFill/>
            <a:ln w="9525">
              <a:solidFill>
                <a:schemeClr val="tx2"/>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3125" name="Line 296"/>
            <p:cNvSpPr>
              <a:spLocks noChangeShapeType="1"/>
            </p:cNvSpPr>
            <p:nvPr/>
          </p:nvSpPr>
          <p:spPr bwMode="auto">
            <a:xfrm flipV="1">
              <a:off x="3548063" y="4602163"/>
              <a:ext cx="0" cy="73025"/>
            </a:xfrm>
            <a:prstGeom prst="line">
              <a:avLst/>
            </a:prstGeom>
            <a:noFill/>
            <a:ln w="9525">
              <a:solidFill>
                <a:schemeClr val="tx2"/>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3126" name="Line 297"/>
            <p:cNvSpPr>
              <a:spLocks noChangeShapeType="1"/>
            </p:cNvSpPr>
            <p:nvPr/>
          </p:nvSpPr>
          <p:spPr bwMode="auto">
            <a:xfrm flipV="1">
              <a:off x="4176713" y="4602163"/>
              <a:ext cx="0" cy="73025"/>
            </a:xfrm>
            <a:prstGeom prst="line">
              <a:avLst/>
            </a:prstGeom>
            <a:noFill/>
            <a:ln w="9525">
              <a:solidFill>
                <a:schemeClr val="tx2"/>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3127" name="Line 298"/>
            <p:cNvSpPr>
              <a:spLocks noChangeShapeType="1"/>
            </p:cNvSpPr>
            <p:nvPr/>
          </p:nvSpPr>
          <p:spPr bwMode="auto">
            <a:xfrm flipV="1">
              <a:off x="4805363" y="4602163"/>
              <a:ext cx="0" cy="73025"/>
            </a:xfrm>
            <a:prstGeom prst="line">
              <a:avLst/>
            </a:prstGeom>
            <a:noFill/>
            <a:ln w="9525">
              <a:solidFill>
                <a:schemeClr val="tx2"/>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3128" name="Line 299"/>
            <p:cNvSpPr>
              <a:spLocks noChangeShapeType="1"/>
            </p:cNvSpPr>
            <p:nvPr/>
          </p:nvSpPr>
          <p:spPr bwMode="auto">
            <a:xfrm flipV="1">
              <a:off x="5400901" y="4602163"/>
              <a:ext cx="0" cy="73025"/>
            </a:xfrm>
            <a:prstGeom prst="line">
              <a:avLst/>
            </a:prstGeom>
            <a:noFill/>
            <a:ln w="9525">
              <a:solidFill>
                <a:schemeClr val="tx2"/>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25647" name="Rectangle 3"/>
            <p:cNvSpPr>
              <a:spLocks noChangeArrowheads="1"/>
            </p:cNvSpPr>
            <p:nvPr/>
          </p:nvSpPr>
          <p:spPr bwMode="auto">
            <a:xfrm>
              <a:off x="1104587" y="2758111"/>
              <a:ext cx="1368637" cy="327568"/>
            </a:xfrm>
            <a:prstGeom prst="rect">
              <a:avLst/>
            </a:prstGeom>
            <a:noFill/>
            <a:ln w="9525">
              <a:noFill/>
              <a:miter lim="800000"/>
              <a:headEnd/>
              <a:tailEnd/>
            </a:ln>
            <a:effectLst/>
          </p:spPr>
          <p:txBody>
            <a:bodyPr>
              <a:spAutoFit/>
            </a:bodyPr>
            <a:lstStyle/>
            <a:p>
              <a:pPr algn="ctr">
                <a:spcBef>
                  <a:spcPct val="50000"/>
                </a:spcBef>
                <a:defRPr/>
              </a:pPr>
              <a:r>
                <a:rPr lang="en-US" sz="2000" b="1" dirty="0">
                  <a:solidFill>
                    <a:schemeClr val="bg1"/>
                  </a:solidFill>
                  <a:latin typeface="Arial" charset="0"/>
                  <a:ea typeface="Arial" charset="0"/>
                  <a:cs typeface="Arial" charset="0"/>
                </a:rPr>
                <a:t>Low Risk </a:t>
              </a:r>
            </a:p>
          </p:txBody>
        </p:sp>
        <p:sp>
          <p:nvSpPr>
            <p:cNvPr id="25648" name="Text Box 13"/>
            <p:cNvSpPr txBox="1">
              <a:spLocks noChangeArrowheads="1"/>
            </p:cNvSpPr>
            <p:nvPr/>
          </p:nvSpPr>
          <p:spPr bwMode="auto">
            <a:xfrm>
              <a:off x="1038275" y="3037879"/>
              <a:ext cx="1412846" cy="277172"/>
            </a:xfrm>
            <a:prstGeom prst="rect">
              <a:avLst/>
            </a:prstGeom>
            <a:noFill/>
            <a:ln w="9525">
              <a:noFill/>
              <a:miter lim="800000"/>
              <a:headEnd/>
              <a:tailEnd/>
            </a:ln>
            <a:effectLst/>
          </p:spPr>
          <p:txBody>
            <a:bodyPr>
              <a:spAutoFit/>
            </a:bodyPr>
            <a:lstStyle/>
            <a:p>
              <a:pPr algn="ctr">
                <a:spcBef>
                  <a:spcPct val="50000"/>
                </a:spcBef>
                <a:defRPr/>
              </a:pPr>
              <a:r>
                <a:rPr lang="en-US" sz="1600" b="1" dirty="0">
                  <a:solidFill>
                    <a:schemeClr val="bg1"/>
                  </a:solidFill>
                  <a:latin typeface="Arial" charset="0"/>
                  <a:ea typeface="Arial" charset="0"/>
                  <a:cs typeface="Arial" charset="0"/>
                </a:rPr>
                <a:t>&lt; 10%</a:t>
              </a:r>
            </a:p>
          </p:txBody>
        </p:sp>
        <p:sp>
          <p:nvSpPr>
            <p:cNvPr id="3131" name="Rectangle 3"/>
            <p:cNvSpPr>
              <a:spLocks noChangeArrowheads="1"/>
            </p:cNvSpPr>
            <p:nvPr/>
          </p:nvSpPr>
          <p:spPr bwMode="auto">
            <a:xfrm>
              <a:off x="3588750" y="3928219"/>
              <a:ext cx="2229621" cy="327568"/>
            </a:xfrm>
            <a:prstGeom prst="rect">
              <a:avLst/>
            </a:prstGeom>
            <a:noFill/>
            <a:ln w="9525">
              <a:noFill/>
              <a:miter lim="800000"/>
              <a:headEnd/>
              <a:tailEnd/>
            </a:ln>
          </p:spPr>
          <p:txBody>
            <a:bodyPr>
              <a:spAutoFit/>
            </a:bodyPr>
            <a:lstStyle/>
            <a:p>
              <a:pPr algn="ctr">
                <a:spcBef>
                  <a:spcPct val="50000"/>
                </a:spcBef>
              </a:pPr>
              <a:r>
                <a:rPr lang="en-US" sz="2000" b="1" dirty="0">
                  <a:solidFill>
                    <a:schemeClr val="bg1"/>
                  </a:solidFill>
                  <a:latin typeface="Arial" charset="0"/>
                  <a:ea typeface="Arial" charset="0"/>
                  <a:cs typeface="Arial" charset="0"/>
                </a:rPr>
                <a:t>High Risk </a:t>
              </a:r>
            </a:p>
          </p:txBody>
        </p:sp>
        <p:sp>
          <p:nvSpPr>
            <p:cNvPr id="3132" name="Text Box 13"/>
            <p:cNvSpPr txBox="1">
              <a:spLocks noChangeArrowheads="1"/>
            </p:cNvSpPr>
            <p:nvPr/>
          </p:nvSpPr>
          <p:spPr bwMode="auto">
            <a:xfrm>
              <a:off x="3997174" y="4210549"/>
              <a:ext cx="1410917" cy="277172"/>
            </a:xfrm>
            <a:prstGeom prst="rect">
              <a:avLst/>
            </a:prstGeom>
            <a:noFill/>
            <a:ln w="9525">
              <a:noFill/>
              <a:miter lim="800000"/>
              <a:headEnd/>
              <a:tailEnd/>
            </a:ln>
          </p:spPr>
          <p:txBody>
            <a:bodyPr>
              <a:spAutoFit/>
            </a:bodyPr>
            <a:lstStyle/>
            <a:p>
              <a:pPr algn="ctr">
                <a:spcBef>
                  <a:spcPct val="50000"/>
                </a:spcBef>
              </a:pPr>
              <a:r>
                <a:rPr lang="en-US" sz="1600" b="1" dirty="0">
                  <a:solidFill>
                    <a:schemeClr val="bg1"/>
                  </a:solidFill>
                  <a:latin typeface="Arial" charset="0"/>
                  <a:ea typeface="Arial" charset="0"/>
                  <a:cs typeface="Arial" charset="0"/>
                </a:rPr>
                <a:t>&gt;20%</a:t>
              </a:r>
            </a:p>
          </p:txBody>
        </p:sp>
        <p:sp>
          <p:nvSpPr>
            <p:cNvPr id="3133" name="Rectangle 253"/>
            <p:cNvSpPr>
              <a:spLocks noChangeArrowheads="1"/>
            </p:cNvSpPr>
            <p:nvPr/>
          </p:nvSpPr>
          <p:spPr bwMode="auto">
            <a:xfrm>
              <a:off x="631824" y="3903662"/>
              <a:ext cx="238100" cy="151185"/>
            </a:xfrm>
            <a:prstGeom prst="rect">
              <a:avLst/>
            </a:prstGeom>
            <a:noFill/>
            <a:ln w="9525">
              <a:noFill/>
              <a:miter lim="800000"/>
              <a:headEnd/>
              <a:tailEnd/>
            </a:ln>
          </p:spPr>
          <p:txBody>
            <a:bodyPr wrap="none" lIns="0" tIns="0" rIns="0" bIns="0">
              <a:spAutoFit/>
            </a:bodyPr>
            <a:lstStyle/>
            <a:p>
              <a:r>
                <a:rPr lang="en-US" sz="1200" dirty="0">
                  <a:solidFill>
                    <a:schemeClr val="tx1">
                      <a:lumMod val="65000"/>
                      <a:lumOff val="35000"/>
                    </a:schemeClr>
                  </a:solidFill>
                  <a:latin typeface="Arial" charset="0"/>
                  <a:ea typeface="Arial" charset="0"/>
                  <a:cs typeface="Arial" charset="0"/>
                </a:rPr>
                <a:t>-3.0</a:t>
              </a:r>
              <a:endParaRPr lang="en-US" sz="3600" dirty="0">
                <a:solidFill>
                  <a:schemeClr val="tx1">
                    <a:lumMod val="65000"/>
                    <a:lumOff val="35000"/>
                  </a:schemeClr>
                </a:solidFill>
                <a:latin typeface="Arial" charset="0"/>
                <a:ea typeface="Arial" charset="0"/>
                <a:cs typeface="Arial" charset="0"/>
              </a:endParaRPr>
            </a:p>
          </p:txBody>
        </p:sp>
        <p:sp>
          <p:nvSpPr>
            <p:cNvPr id="3134" name="Rectangle 254"/>
            <p:cNvSpPr>
              <a:spLocks noChangeArrowheads="1"/>
            </p:cNvSpPr>
            <p:nvPr/>
          </p:nvSpPr>
          <p:spPr bwMode="auto">
            <a:xfrm>
              <a:off x="631824" y="3603625"/>
              <a:ext cx="238100" cy="151185"/>
            </a:xfrm>
            <a:prstGeom prst="rect">
              <a:avLst/>
            </a:prstGeom>
            <a:noFill/>
            <a:ln w="9525">
              <a:noFill/>
              <a:miter lim="800000"/>
              <a:headEnd/>
              <a:tailEnd/>
            </a:ln>
          </p:spPr>
          <p:txBody>
            <a:bodyPr wrap="none" lIns="0" tIns="0" rIns="0" bIns="0">
              <a:spAutoFit/>
            </a:bodyPr>
            <a:lstStyle/>
            <a:p>
              <a:r>
                <a:rPr lang="en-US" sz="1200" dirty="0">
                  <a:solidFill>
                    <a:schemeClr val="tx1">
                      <a:lumMod val="65000"/>
                      <a:lumOff val="35000"/>
                    </a:schemeClr>
                  </a:solidFill>
                  <a:latin typeface="Arial" charset="0"/>
                  <a:ea typeface="Arial" charset="0"/>
                  <a:cs typeface="Arial" charset="0"/>
                </a:rPr>
                <a:t>-2.5</a:t>
              </a:r>
              <a:endParaRPr lang="en-US" sz="3600" dirty="0">
                <a:solidFill>
                  <a:schemeClr val="tx1">
                    <a:lumMod val="65000"/>
                    <a:lumOff val="35000"/>
                  </a:schemeClr>
                </a:solidFill>
                <a:latin typeface="Arial" charset="0"/>
                <a:ea typeface="Arial" charset="0"/>
                <a:cs typeface="Arial" charset="0"/>
              </a:endParaRPr>
            </a:p>
          </p:txBody>
        </p:sp>
        <p:sp>
          <p:nvSpPr>
            <p:cNvPr id="3135" name="Rectangle 255"/>
            <p:cNvSpPr>
              <a:spLocks noChangeArrowheads="1"/>
            </p:cNvSpPr>
            <p:nvPr/>
          </p:nvSpPr>
          <p:spPr bwMode="auto">
            <a:xfrm>
              <a:off x="631824" y="3305175"/>
              <a:ext cx="238100" cy="151185"/>
            </a:xfrm>
            <a:prstGeom prst="rect">
              <a:avLst/>
            </a:prstGeom>
            <a:noFill/>
            <a:ln w="9525">
              <a:noFill/>
              <a:miter lim="800000"/>
              <a:headEnd/>
              <a:tailEnd/>
            </a:ln>
          </p:spPr>
          <p:txBody>
            <a:bodyPr wrap="none" lIns="0" tIns="0" rIns="0" bIns="0">
              <a:spAutoFit/>
            </a:bodyPr>
            <a:lstStyle/>
            <a:p>
              <a:r>
                <a:rPr lang="en-US" sz="1200" dirty="0">
                  <a:solidFill>
                    <a:schemeClr val="tx1">
                      <a:lumMod val="65000"/>
                      <a:lumOff val="35000"/>
                    </a:schemeClr>
                  </a:solidFill>
                  <a:latin typeface="Arial" charset="0"/>
                  <a:ea typeface="Arial" charset="0"/>
                  <a:cs typeface="Arial" charset="0"/>
                </a:rPr>
                <a:t>-2.0</a:t>
              </a:r>
              <a:endParaRPr lang="en-US" sz="3600" dirty="0">
                <a:solidFill>
                  <a:schemeClr val="tx1">
                    <a:lumMod val="65000"/>
                    <a:lumOff val="35000"/>
                  </a:schemeClr>
                </a:solidFill>
                <a:latin typeface="Arial" charset="0"/>
                <a:ea typeface="Arial" charset="0"/>
                <a:cs typeface="Arial" charset="0"/>
              </a:endParaRPr>
            </a:p>
          </p:txBody>
        </p:sp>
        <p:sp>
          <p:nvSpPr>
            <p:cNvPr id="3136" name="Line 276"/>
            <p:cNvSpPr>
              <a:spLocks noChangeShapeType="1"/>
            </p:cNvSpPr>
            <p:nvPr/>
          </p:nvSpPr>
          <p:spPr bwMode="auto">
            <a:xfrm>
              <a:off x="1012825" y="4333875"/>
              <a:ext cx="69850" cy="0"/>
            </a:xfrm>
            <a:prstGeom prst="line">
              <a:avLst/>
            </a:prstGeom>
            <a:noFill/>
            <a:ln w="9525">
              <a:solidFill>
                <a:schemeClr val="tx2"/>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3137" name="Line 277"/>
            <p:cNvSpPr>
              <a:spLocks noChangeShapeType="1"/>
            </p:cNvSpPr>
            <p:nvPr/>
          </p:nvSpPr>
          <p:spPr bwMode="auto">
            <a:xfrm>
              <a:off x="1012825" y="4019550"/>
              <a:ext cx="69850" cy="0"/>
            </a:xfrm>
            <a:prstGeom prst="line">
              <a:avLst/>
            </a:prstGeom>
            <a:noFill/>
            <a:ln w="9525">
              <a:solidFill>
                <a:schemeClr val="tx2"/>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3138" name="Line 278"/>
            <p:cNvSpPr>
              <a:spLocks noChangeShapeType="1"/>
            </p:cNvSpPr>
            <p:nvPr/>
          </p:nvSpPr>
          <p:spPr bwMode="auto">
            <a:xfrm>
              <a:off x="1012825" y="3730625"/>
              <a:ext cx="69850" cy="0"/>
            </a:xfrm>
            <a:prstGeom prst="line">
              <a:avLst/>
            </a:prstGeom>
            <a:noFill/>
            <a:ln w="9525">
              <a:solidFill>
                <a:schemeClr val="tx2"/>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3139" name="Line 279"/>
            <p:cNvSpPr>
              <a:spLocks noChangeShapeType="1"/>
            </p:cNvSpPr>
            <p:nvPr/>
          </p:nvSpPr>
          <p:spPr bwMode="auto">
            <a:xfrm>
              <a:off x="1012825" y="3422650"/>
              <a:ext cx="69850" cy="0"/>
            </a:xfrm>
            <a:prstGeom prst="line">
              <a:avLst/>
            </a:prstGeom>
            <a:noFill/>
            <a:ln w="9525">
              <a:solidFill>
                <a:schemeClr val="tx2"/>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3140" name="Rectangle 3"/>
            <p:cNvSpPr>
              <a:spLocks noChangeArrowheads="1"/>
            </p:cNvSpPr>
            <p:nvPr/>
          </p:nvSpPr>
          <p:spPr bwMode="auto">
            <a:xfrm>
              <a:off x="982264" y="3744333"/>
              <a:ext cx="2229621" cy="359974"/>
            </a:xfrm>
            <a:prstGeom prst="rect">
              <a:avLst/>
            </a:prstGeom>
            <a:noFill/>
            <a:ln w="9525">
              <a:noFill/>
              <a:miter lim="800000"/>
              <a:headEnd/>
              <a:tailEnd/>
            </a:ln>
          </p:spPr>
          <p:txBody>
            <a:bodyPr>
              <a:spAutoFit/>
            </a:bodyPr>
            <a:lstStyle/>
            <a:p>
              <a:pPr algn="ctr">
                <a:spcBef>
                  <a:spcPct val="50000"/>
                </a:spcBef>
              </a:pPr>
              <a:r>
                <a:rPr lang="en-US" sz="2000" b="1" dirty="0">
                  <a:solidFill>
                    <a:schemeClr val="bg1"/>
                  </a:solidFill>
                  <a:latin typeface="Arial" charset="0"/>
                  <a:ea typeface="Arial" charset="0"/>
                  <a:cs typeface="Arial" charset="0"/>
                </a:rPr>
                <a:t>Moderate Risk </a:t>
              </a:r>
            </a:p>
          </p:txBody>
        </p:sp>
        <p:sp>
          <p:nvSpPr>
            <p:cNvPr id="3141" name="Text Box 13"/>
            <p:cNvSpPr txBox="1">
              <a:spLocks noChangeArrowheads="1"/>
            </p:cNvSpPr>
            <p:nvPr/>
          </p:nvSpPr>
          <p:spPr bwMode="auto">
            <a:xfrm>
              <a:off x="1210612" y="4039666"/>
              <a:ext cx="1553866" cy="304593"/>
            </a:xfrm>
            <a:prstGeom prst="rect">
              <a:avLst/>
            </a:prstGeom>
            <a:noFill/>
            <a:ln w="9525">
              <a:noFill/>
              <a:miter lim="800000"/>
              <a:headEnd/>
              <a:tailEnd/>
            </a:ln>
          </p:spPr>
          <p:txBody>
            <a:bodyPr>
              <a:spAutoFit/>
            </a:bodyPr>
            <a:lstStyle/>
            <a:p>
              <a:pPr algn="ctr">
                <a:spcBef>
                  <a:spcPct val="50000"/>
                </a:spcBef>
              </a:pPr>
              <a:r>
                <a:rPr lang="en-US" sz="1600" b="1" dirty="0">
                  <a:solidFill>
                    <a:schemeClr val="bg1"/>
                  </a:solidFill>
                  <a:latin typeface="Arial" charset="0"/>
                  <a:ea typeface="Arial" charset="0"/>
                  <a:cs typeface="Arial" charset="0"/>
                </a:rPr>
                <a:t>10%–20%</a:t>
              </a:r>
            </a:p>
          </p:txBody>
        </p:sp>
        <p:sp>
          <p:nvSpPr>
            <p:cNvPr id="3142" name="Freeform 262"/>
            <p:cNvSpPr>
              <a:spLocks/>
            </p:cNvSpPr>
            <p:nvPr/>
          </p:nvSpPr>
          <p:spPr bwMode="auto">
            <a:xfrm>
              <a:off x="1084263" y="2225675"/>
              <a:ext cx="4321175" cy="2376488"/>
            </a:xfrm>
            <a:custGeom>
              <a:avLst/>
              <a:gdLst>
                <a:gd name="T0" fmla="*/ 0 w 2722"/>
                <a:gd name="T1" fmla="*/ 0 h 1497"/>
                <a:gd name="T2" fmla="*/ 0 w 2722"/>
                <a:gd name="T3" fmla="*/ 2147483647 h 1497"/>
                <a:gd name="T4" fmla="*/ 2147483647 w 2722"/>
                <a:gd name="T5" fmla="*/ 2147483647 h 1497"/>
                <a:gd name="T6" fmla="*/ 0 60000 65536"/>
                <a:gd name="T7" fmla="*/ 0 60000 65536"/>
                <a:gd name="T8" fmla="*/ 0 60000 65536"/>
                <a:gd name="T9" fmla="*/ 0 w 2722"/>
                <a:gd name="T10" fmla="*/ 0 h 1497"/>
                <a:gd name="T11" fmla="*/ 2722 w 2722"/>
                <a:gd name="T12" fmla="*/ 1497 h 1497"/>
              </a:gdLst>
              <a:ahLst/>
              <a:cxnLst>
                <a:cxn ang="T6">
                  <a:pos x="T0" y="T1"/>
                </a:cxn>
                <a:cxn ang="T7">
                  <a:pos x="T2" y="T3"/>
                </a:cxn>
                <a:cxn ang="T8">
                  <a:pos x="T4" y="T5"/>
                </a:cxn>
              </a:cxnLst>
              <a:rect l="T9" t="T10" r="T11" b="T12"/>
              <a:pathLst>
                <a:path w="2722" h="1497">
                  <a:moveTo>
                    <a:pt x="0" y="0"/>
                  </a:moveTo>
                  <a:lnTo>
                    <a:pt x="0" y="1497"/>
                  </a:lnTo>
                  <a:lnTo>
                    <a:pt x="2722" y="1497"/>
                  </a:lnTo>
                </a:path>
              </a:pathLst>
            </a:custGeom>
            <a:noFill/>
            <a:ln w="9525">
              <a:solidFill>
                <a:schemeClr val="tx2"/>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70" name="Line 293"/>
            <p:cNvSpPr>
              <a:spLocks noChangeShapeType="1"/>
            </p:cNvSpPr>
            <p:nvPr/>
          </p:nvSpPr>
          <p:spPr bwMode="auto">
            <a:xfrm flipV="1">
              <a:off x="1085850" y="4602163"/>
              <a:ext cx="0" cy="73025"/>
            </a:xfrm>
            <a:prstGeom prst="line">
              <a:avLst/>
            </a:prstGeom>
            <a:noFill/>
            <a:ln w="9525">
              <a:solidFill>
                <a:schemeClr val="tx2"/>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125" name="Line 276"/>
            <p:cNvSpPr>
              <a:spLocks noChangeShapeType="1"/>
            </p:cNvSpPr>
            <p:nvPr/>
          </p:nvSpPr>
          <p:spPr bwMode="auto">
            <a:xfrm>
              <a:off x="1012825" y="4602163"/>
              <a:ext cx="69850" cy="0"/>
            </a:xfrm>
            <a:prstGeom prst="line">
              <a:avLst/>
            </a:prstGeom>
            <a:noFill/>
            <a:ln w="9525">
              <a:solidFill>
                <a:schemeClr val="tx2"/>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126" name="Line 276"/>
            <p:cNvSpPr>
              <a:spLocks noChangeShapeType="1"/>
            </p:cNvSpPr>
            <p:nvPr/>
          </p:nvSpPr>
          <p:spPr bwMode="auto">
            <a:xfrm>
              <a:off x="1020871" y="2225675"/>
              <a:ext cx="69850" cy="0"/>
            </a:xfrm>
            <a:prstGeom prst="line">
              <a:avLst/>
            </a:prstGeom>
            <a:noFill/>
            <a:ln w="9525">
              <a:solidFill>
                <a:schemeClr val="tx2"/>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grpSp>
      <p:sp>
        <p:nvSpPr>
          <p:cNvPr id="3085" name="Text Box 9"/>
          <p:cNvSpPr txBox="1">
            <a:spLocks noChangeArrowheads="1"/>
          </p:cNvSpPr>
          <p:nvPr/>
        </p:nvSpPr>
        <p:spPr bwMode="auto">
          <a:xfrm>
            <a:off x="1169194" y="1767822"/>
            <a:ext cx="7654742" cy="646331"/>
          </a:xfrm>
          <a:prstGeom prst="rect">
            <a:avLst/>
          </a:prstGeom>
          <a:noFill/>
          <a:ln w="9525">
            <a:noFill/>
            <a:miter lim="800000"/>
            <a:headEnd/>
            <a:tailEnd/>
          </a:ln>
        </p:spPr>
        <p:txBody>
          <a:bodyPr wrap="square">
            <a:spAutoFit/>
          </a:bodyPr>
          <a:lstStyle/>
          <a:p>
            <a:pPr algn="ctr">
              <a:spcBef>
                <a:spcPct val="50000"/>
              </a:spcBef>
            </a:pPr>
            <a:r>
              <a:rPr lang="en-US" b="1" dirty="0">
                <a:solidFill>
                  <a:schemeClr val="tx1">
                    <a:lumMod val="65000"/>
                    <a:lumOff val="35000"/>
                  </a:schemeClr>
                </a:solidFill>
                <a:latin typeface="Arial" charset="0"/>
                <a:ea typeface="Arial" charset="0"/>
                <a:cs typeface="Arial" charset="0"/>
              </a:rPr>
              <a:t>10-year absolute fracture risk in treatment naïve women </a:t>
            </a:r>
            <a:br>
              <a:rPr lang="en-US" b="1" dirty="0">
                <a:solidFill>
                  <a:schemeClr val="tx1">
                    <a:lumMod val="65000"/>
                    <a:lumOff val="35000"/>
                  </a:schemeClr>
                </a:solidFill>
                <a:latin typeface="Arial" charset="0"/>
                <a:ea typeface="Arial" charset="0"/>
                <a:cs typeface="Arial" charset="0"/>
              </a:rPr>
            </a:br>
            <a:r>
              <a:rPr lang="en-US" b="1" dirty="0">
                <a:solidFill>
                  <a:schemeClr val="tx1">
                    <a:lumMod val="65000"/>
                    <a:lumOff val="35000"/>
                  </a:schemeClr>
                </a:solidFill>
                <a:latin typeface="Arial" charset="0"/>
                <a:ea typeface="Arial" charset="0"/>
                <a:cs typeface="Arial" charset="0"/>
              </a:rPr>
              <a:t>combining femoral neck T-score and age</a:t>
            </a:r>
            <a:r>
              <a:rPr lang="en-US" b="1" baseline="30000" dirty="0">
                <a:solidFill>
                  <a:schemeClr val="tx1">
                    <a:lumMod val="65000"/>
                    <a:lumOff val="35000"/>
                  </a:schemeClr>
                </a:solidFill>
                <a:latin typeface="Arial" charset="0"/>
                <a:ea typeface="Arial" charset="0"/>
                <a:cs typeface="Arial" charset="0"/>
              </a:rPr>
              <a:t>1</a:t>
            </a:r>
            <a:endParaRPr lang="en-US" b="1" dirty="0">
              <a:solidFill>
                <a:schemeClr val="tx1">
                  <a:lumMod val="65000"/>
                  <a:lumOff val="35000"/>
                </a:schemeClr>
              </a:solidFill>
              <a:latin typeface="Arial" charset="0"/>
              <a:ea typeface="Arial" charset="0"/>
              <a:cs typeface="Arial" charset="0"/>
            </a:endParaRPr>
          </a:p>
        </p:txBody>
      </p:sp>
      <p:sp>
        <p:nvSpPr>
          <p:cNvPr id="69" name="Rectangle 68"/>
          <p:cNvSpPr/>
          <p:nvPr/>
        </p:nvSpPr>
        <p:spPr bwMode="auto">
          <a:xfrm>
            <a:off x="811119" y="5731491"/>
            <a:ext cx="7719893" cy="189918"/>
          </a:xfrm>
          <a:prstGeom prst="rect">
            <a:avLst/>
          </a:prstGeom>
          <a:solidFill>
            <a:srgbClr val="F6B740"/>
          </a:solidFill>
          <a:ln w="9525" cap="flat" cmpd="sng" algn="ctr">
            <a:noFill/>
            <a:prstDash val="solid"/>
            <a:round/>
            <a:headEnd type="none" w="med" len="med"/>
            <a:tailEnd type="none" w="med" len="med"/>
          </a:ln>
          <a:effectLst/>
          <a:scene3d>
            <a:camera prst="orthographicFront"/>
            <a:lightRig rig="threePt" dir="t"/>
          </a:scene3d>
          <a:sp3d>
            <a:bevelT w="0" h="0" prst="coolSlant"/>
          </a:sp3d>
        </p:spPr>
        <p:txBody>
          <a:bodyPr anchor="ctr"/>
          <a:lstStyle/>
          <a:p>
            <a:pPr algn="ctr">
              <a:spcBef>
                <a:spcPts val="450"/>
              </a:spcBef>
              <a:spcAft>
                <a:spcPts val="450"/>
              </a:spcAft>
              <a:buSzPct val="80000"/>
              <a:defRPr/>
            </a:pPr>
            <a:r>
              <a:rPr lang="en-GB" sz="1200" b="1" dirty="0">
                <a:solidFill>
                  <a:srgbClr val="1B183A"/>
                </a:solidFill>
                <a:latin typeface="Arial" charset="0"/>
                <a:ea typeface="Arial" charset="0"/>
                <a:cs typeface="Arial" charset="0"/>
              </a:rPr>
              <a:t>Lumbar spine or total hip T-score ≤ -2.5: consider the individual to be at least at moderate risk</a:t>
            </a:r>
            <a:endParaRPr lang="en-GB" sz="1050" dirty="0">
              <a:solidFill>
                <a:srgbClr val="1B183A"/>
              </a:solidFill>
              <a:latin typeface="Arial" charset="0"/>
              <a:ea typeface="Arial" charset="0"/>
              <a:cs typeface="Arial" charset="0"/>
            </a:endParaRPr>
          </a:p>
        </p:txBody>
      </p:sp>
      <p:grpSp>
        <p:nvGrpSpPr>
          <p:cNvPr id="3" name="Group 76"/>
          <p:cNvGrpSpPr>
            <a:grpSpLocks/>
          </p:cNvGrpSpPr>
          <p:nvPr/>
        </p:nvGrpSpPr>
        <p:grpSpPr bwMode="auto">
          <a:xfrm>
            <a:off x="656470" y="2737312"/>
            <a:ext cx="1064429" cy="2372374"/>
            <a:chOff x="540254" y="2150986"/>
            <a:chExt cx="1418046" cy="3163891"/>
          </a:xfrm>
        </p:grpSpPr>
        <p:sp>
          <p:nvSpPr>
            <p:cNvPr id="71" name="Rectangle 31"/>
            <p:cNvSpPr>
              <a:spLocks noChangeArrowheads="1"/>
            </p:cNvSpPr>
            <p:nvPr/>
          </p:nvSpPr>
          <p:spPr bwMode="auto">
            <a:xfrm>
              <a:off x="540254" y="4609907"/>
              <a:ext cx="1418046" cy="704970"/>
            </a:xfrm>
            <a:prstGeom prst="rect">
              <a:avLst/>
            </a:prstGeom>
            <a:solidFill>
              <a:srgbClr val="009BDF"/>
            </a:solidFill>
            <a:ln w="9525">
              <a:noFill/>
              <a:miter lim="800000"/>
              <a:headEnd/>
              <a:tailEnd/>
            </a:ln>
            <a:effectLst/>
          </p:spPr>
          <p:txBody>
            <a:bodyPr wrap="square" rIns="0" anchor="ctr">
              <a:spAutoFit/>
            </a:bodyPr>
            <a:lstStyle/>
            <a:p>
              <a:pPr>
                <a:lnSpc>
                  <a:spcPct val="90000"/>
                </a:lnSpc>
              </a:pPr>
              <a:r>
                <a:rPr lang="en-CA" sz="1050" dirty="0">
                  <a:solidFill>
                    <a:srgbClr val="FFFFFF"/>
                  </a:solidFill>
                  <a:latin typeface="Arial" charset="0"/>
                  <a:ea typeface="Arial" charset="0"/>
                  <a:cs typeface="Arial" charset="0"/>
                </a:rPr>
                <a:t>Prolonged </a:t>
              </a:r>
              <a:r>
                <a:rPr lang="en-CA" sz="1050" dirty="0">
                  <a:solidFill>
                    <a:srgbClr val="FFFF00"/>
                  </a:solidFill>
                  <a:latin typeface="Arial" charset="0"/>
                  <a:ea typeface="Arial" charset="0"/>
                  <a:cs typeface="Arial" charset="0"/>
                </a:rPr>
                <a:t>corticosteroid therapy*</a:t>
              </a:r>
              <a:endParaRPr lang="fr-CA" sz="1050" dirty="0">
                <a:solidFill>
                  <a:srgbClr val="FFFFFF"/>
                </a:solidFill>
                <a:latin typeface="Arial" charset="0"/>
                <a:ea typeface="Arial" charset="0"/>
                <a:cs typeface="Arial" charset="0"/>
              </a:endParaRPr>
            </a:p>
          </p:txBody>
        </p:sp>
        <p:sp>
          <p:nvSpPr>
            <p:cNvPr id="72" name="Rectangle 40"/>
            <p:cNvSpPr>
              <a:spLocks noChangeArrowheads="1"/>
            </p:cNvSpPr>
            <p:nvPr/>
          </p:nvSpPr>
          <p:spPr bwMode="auto">
            <a:xfrm>
              <a:off x="540254" y="3799929"/>
              <a:ext cx="1418046" cy="704970"/>
            </a:xfrm>
            <a:prstGeom prst="rect">
              <a:avLst/>
            </a:prstGeom>
            <a:solidFill>
              <a:srgbClr val="009BDF"/>
            </a:solidFill>
            <a:ln w="9525">
              <a:noFill/>
              <a:miter lim="800000"/>
              <a:headEnd/>
              <a:tailEnd/>
            </a:ln>
            <a:effectLst/>
          </p:spPr>
          <p:txBody>
            <a:bodyPr wrap="square" anchor="ctr">
              <a:spAutoFit/>
            </a:bodyPr>
            <a:lstStyle/>
            <a:p>
              <a:pPr>
                <a:lnSpc>
                  <a:spcPct val="90000"/>
                </a:lnSpc>
              </a:pPr>
              <a:r>
                <a:rPr lang="en-CA" sz="1050" dirty="0">
                  <a:solidFill>
                    <a:srgbClr val="FFFFFF"/>
                  </a:solidFill>
                  <a:latin typeface="Arial" charset="0"/>
                  <a:ea typeface="Arial" charset="0"/>
                  <a:cs typeface="Arial" charset="0"/>
                </a:rPr>
                <a:t>Prior </a:t>
              </a:r>
              <a:r>
                <a:rPr lang="en-CA" sz="1050" dirty="0">
                  <a:solidFill>
                    <a:srgbClr val="FFFF00"/>
                  </a:solidFill>
                  <a:latin typeface="Arial" charset="0"/>
                  <a:ea typeface="Arial" charset="0"/>
                  <a:cs typeface="Arial" charset="0"/>
                </a:rPr>
                <a:t>fragility fracture </a:t>
              </a:r>
              <a:r>
                <a:rPr lang="en-CA" sz="1050" dirty="0">
                  <a:latin typeface="Arial" charset="0"/>
                  <a:ea typeface="Arial" charset="0"/>
                  <a:cs typeface="Arial" charset="0"/>
                </a:rPr>
                <a:t>after age 40 </a:t>
              </a:r>
            </a:p>
          </p:txBody>
        </p:sp>
        <p:sp>
          <p:nvSpPr>
            <p:cNvPr id="73" name="Rectangle 65"/>
            <p:cNvSpPr>
              <a:spLocks noChangeArrowheads="1"/>
            </p:cNvSpPr>
            <p:nvPr/>
          </p:nvSpPr>
          <p:spPr bwMode="auto">
            <a:xfrm>
              <a:off x="643347" y="2150986"/>
              <a:ext cx="1211602" cy="985111"/>
            </a:xfrm>
            <a:prstGeom prst="rect">
              <a:avLst/>
            </a:prstGeom>
            <a:noFill/>
            <a:ln w="9525">
              <a:noFill/>
              <a:miter lim="800000"/>
              <a:headEnd/>
              <a:tailEnd/>
            </a:ln>
          </p:spPr>
          <p:txBody>
            <a:bodyPr wrap="square">
              <a:spAutoFit/>
            </a:bodyPr>
            <a:lstStyle/>
            <a:p>
              <a:pPr algn="ctr"/>
              <a:r>
                <a:rPr lang="en-GB" sz="1050" b="1" dirty="0">
                  <a:solidFill>
                    <a:schemeClr val="tx1">
                      <a:lumMod val="65000"/>
                      <a:lumOff val="35000"/>
                    </a:schemeClr>
                  </a:solidFill>
                  <a:latin typeface="Arial" charset="0"/>
                  <a:ea typeface="Arial" charset="0"/>
                  <a:cs typeface="Arial" charset="0"/>
                </a:rPr>
                <a:t>Increases to the </a:t>
              </a:r>
              <a:br>
                <a:rPr lang="en-GB" sz="1050" b="1" dirty="0">
                  <a:solidFill>
                    <a:schemeClr val="tx1">
                      <a:lumMod val="65000"/>
                      <a:lumOff val="35000"/>
                    </a:schemeClr>
                  </a:solidFill>
                  <a:latin typeface="Arial" charset="0"/>
                  <a:ea typeface="Arial" charset="0"/>
                  <a:cs typeface="Arial" charset="0"/>
                </a:rPr>
              </a:br>
              <a:r>
                <a:rPr lang="en-GB" sz="1050" b="1" dirty="0">
                  <a:solidFill>
                    <a:schemeClr val="tx1">
                      <a:lumMod val="65000"/>
                      <a:lumOff val="35000"/>
                    </a:schemeClr>
                  </a:solidFill>
                  <a:latin typeface="Arial" charset="0"/>
                  <a:ea typeface="Arial" charset="0"/>
                  <a:cs typeface="Arial" charset="0"/>
                </a:rPr>
                <a:t>next risk category</a:t>
              </a:r>
            </a:p>
          </p:txBody>
        </p:sp>
        <p:sp>
          <p:nvSpPr>
            <p:cNvPr id="74" name="Right Arrow 73"/>
            <p:cNvSpPr/>
            <p:nvPr/>
          </p:nvSpPr>
          <p:spPr bwMode="auto">
            <a:xfrm rot="5400000">
              <a:off x="984769" y="3201510"/>
              <a:ext cx="528759" cy="504401"/>
            </a:xfrm>
            <a:prstGeom prst="rightArrow">
              <a:avLst>
                <a:gd name="adj1" fmla="val 50000"/>
                <a:gd name="adj2" fmla="val 48504"/>
              </a:avLst>
            </a:prstGeom>
            <a:solidFill>
              <a:srgbClr val="009BDF"/>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ormAutofit fontScale="92500" lnSpcReduction="20000"/>
            </a:bodyPr>
            <a:lstStyle/>
            <a:p>
              <a:pPr>
                <a:spcBef>
                  <a:spcPts val="450"/>
                </a:spcBef>
                <a:spcAft>
                  <a:spcPts val="450"/>
                </a:spcAft>
                <a:buSzPct val="80000"/>
                <a:defRPr/>
              </a:pPr>
              <a:endParaRPr lang="en-GB" sz="825" b="1" dirty="0">
                <a:solidFill>
                  <a:srgbClr val="000000"/>
                </a:solidFill>
                <a:latin typeface="Arial" charset="0"/>
                <a:ea typeface="Arial" charset="0"/>
                <a:cs typeface="Arial" charset="0"/>
              </a:endParaRPr>
            </a:p>
          </p:txBody>
        </p:sp>
      </p:grpSp>
      <p:grpSp>
        <p:nvGrpSpPr>
          <p:cNvPr id="4" name="Group 66"/>
          <p:cNvGrpSpPr>
            <a:grpSpLocks/>
          </p:cNvGrpSpPr>
          <p:nvPr/>
        </p:nvGrpSpPr>
        <p:grpSpPr bwMode="auto">
          <a:xfrm>
            <a:off x="7429340" y="3906214"/>
            <a:ext cx="1248187" cy="1110304"/>
            <a:chOff x="6559392" y="3673474"/>
            <a:chExt cx="1664710" cy="1220083"/>
          </a:xfrm>
        </p:grpSpPr>
        <p:sp>
          <p:nvSpPr>
            <p:cNvPr id="78" name="Right Arrow 77"/>
            <p:cNvSpPr/>
            <p:nvPr/>
          </p:nvSpPr>
          <p:spPr bwMode="auto">
            <a:xfrm rot="10800000">
              <a:off x="6559392" y="4023728"/>
              <a:ext cx="528784" cy="505021"/>
            </a:xfrm>
            <a:prstGeom prst="rightArrow">
              <a:avLst>
                <a:gd name="adj1" fmla="val 50000"/>
                <a:gd name="adj2" fmla="val 48504"/>
              </a:avLst>
            </a:prstGeom>
            <a:solidFill>
              <a:srgbClr val="009BDF"/>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ormAutofit/>
            </a:bodyPr>
            <a:lstStyle/>
            <a:p>
              <a:pPr>
                <a:spcBef>
                  <a:spcPts val="450"/>
                </a:spcBef>
                <a:spcAft>
                  <a:spcPts val="450"/>
                </a:spcAft>
                <a:buSzPct val="80000"/>
                <a:defRPr/>
              </a:pPr>
              <a:endParaRPr lang="en-GB" sz="825" b="1" dirty="0">
                <a:solidFill>
                  <a:srgbClr val="000000"/>
                </a:solidFill>
                <a:latin typeface="Arial" charset="0"/>
                <a:ea typeface="Arial" charset="0"/>
                <a:cs typeface="Arial" charset="0"/>
              </a:endParaRPr>
            </a:p>
          </p:txBody>
        </p:sp>
        <p:sp>
          <p:nvSpPr>
            <p:cNvPr id="79" name="Rectangle 31"/>
            <p:cNvSpPr>
              <a:spLocks noChangeArrowheads="1"/>
            </p:cNvSpPr>
            <p:nvPr/>
          </p:nvSpPr>
          <p:spPr bwMode="auto">
            <a:xfrm>
              <a:off x="6951048" y="3673474"/>
              <a:ext cx="1273054" cy="1220083"/>
            </a:xfrm>
            <a:prstGeom prst="rect">
              <a:avLst/>
            </a:prstGeom>
            <a:solidFill>
              <a:srgbClr val="009BDF"/>
            </a:solidFill>
            <a:ln w="9525">
              <a:noFill/>
              <a:miter lim="800000"/>
              <a:headEnd/>
              <a:tailEnd/>
            </a:ln>
            <a:effectLst/>
          </p:spPr>
          <p:txBody>
            <a:bodyPr wrap="square" anchor="ctr">
              <a:spAutoFit/>
            </a:bodyPr>
            <a:lstStyle/>
            <a:p>
              <a:pPr>
                <a:lnSpc>
                  <a:spcPct val="90000"/>
                </a:lnSpc>
              </a:pPr>
              <a:r>
                <a:rPr lang="en-CA" sz="1050" b="1" dirty="0">
                  <a:solidFill>
                    <a:srgbClr val="FFFFFF"/>
                  </a:solidFill>
                  <a:latin typeface="Arial" charset="0"/>
                  <a:ea typeface="Arial" charset="0"/>
                  <a:cs typeface="Arial" charset="0"/>
                </a:rPr>
                <a:t>Prior</a:t>
              </a:r>
              <a:r>
                <a:rPr lang="en-CA" sz="1050" b="1" dirty="0">
                  <a:solidFill>
                    <a:srgbClr val="FFFF00"/>
                  </a:solidFill>
                  <a:latin typeface="Arial" charset="0"/>
                  <a:ea typeface="Arial" charset="0"/>
                  <a:cs typeface="Arial" charset="0"/>
                </a:rPr>
                <a:t> hip or vertebral fracture, </a:t>
              </a:r>
              <a:r>
                <a:rPr lang="en-CA" sz="1050" b="1" dirty="0">
                  <a:latin typeface="Arial" charset="0"/>
                  <a:ea typeface="Arial" charset="0"/>
                  <a:cs typeface="Arial" charset="0"/>
                </a:rPr>
                <a:t>or</a:t>
              </a:r>
              <a:r>
                <a:rPr lang="en-CA" sz="1050" b="1" dirty="0">
                  <a:solidFill>
                    <a:srgbClr val="FFFF00"/>
                  </a:solidFill>
                  <a:latin typeface="Arial" charset="0"/>
                  <a:ea typeface="Arial" charset="0"/>
                  <a:cs typeface="Arial" charset="0"/>
                </a:rPr>
                <a:t> &gt;1 non-vertebral fragility fracture</a:t>
              </a:r>
            </a:p>
          </p:txBody>
        </p:sp>
      </p:grpSp>
      <p:sp>
        <p:nvSpPr>
          <p:cNvPr id="66" name="Rectangle 65"/>
          <p:cNvSpPr/>
          <p:nvPr/>
        </p:nvSpPr>
        <p:spPr>
          <a:xfrm>
            <a:off x="468313" y="1754189"/>
            <a:ext cx="8398773" cy="4501807"/>
          </a:xfrm>
          <a:prstGeom prst="rect">
            <a:avLst/>
          </a:prstGeom>
          <a:noFill/>
          <a:ln w="25400">
            <a:solidFill>
              <a:srgbClr val="1B1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5" name="Title 4"/>
          <p:cNvSpPr>
            <a:spLocks noGrp="1"/>
          </p:cNvSpPr>
          <p:nvPr>
            <p:ph type="title"/>
          </p:nvPr>
        </p:nvSpPr>
        <p:spPr/>
        <p:txBody>
          <a:bodyPr/>
          <a:lstStyle/>
          <a:p>
            <a:r>
              <a:rPr lang="en-US" dirty="0"/>
              <a:t>Calculating 10-Year Absolute Fracture Risk for Postmenopausal Women: CAROC</a:t>
            </a:r>
          </a:p>
        </p:txBody>
      </p:sp>
    </p:spTree>
    <p:extLst>
      <p:ext uri="{BB962C8B-B14F-4D97-AF65-F5344CB8AC3E}">
        <p14:creationId xmlns:p14="http://schemas.microsoft.com/office/powerpoint/2010/main" val="322225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right)">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4"/>
          <p:cNvSpPr>
            <a:spLocks noGrp="1"/>
          </p:cNvSpPr>
          <p:nvPr>
            <p:ph type="title"/>
          </p:nvPr>
        </p:nvSpPr>
        <p:spPr>
          <a:xfrm>
            <a:off x="457200" y="228600"/>
            <a:ext cx="8229600" cy="1244600"/>
          </a:xfrm>
        </p:spPr>
        <p:txBody>
          <a:bodyPr>
            <a:noAutofit/>
          </a:bodyPr>
          <a:lstStyle/>
          <a:p>
            <a:r>
              <a:rPr lang="en-US" sz="2700" dirty="0">
                <a:latin typeface="Arial" charset="0"/>
                <a:ea typeface="Arial" charset="0"/>
                <a:cs typeface="Arial" charset="0"/>
              </a:rPr>
              <a:t>Treatment Guidelines:</a:t>
            </a:r>
            <a:br>
              <a:rPr lang="en-US" sz="2700" dirty="0">
                <a:latin typeface="Arial" charset="0"/>
                <a:ea typeface="Arial" charset="0"/>
                <a:cs typeface="Arial" charset="0"/>
              </a:rPr>
            </a:br>
            <a:r>
              <a:rPr lang="en-US" sz="2700" dirty="0">
                <a:latin typeface="Arial" charset="0"/>
                <a:ea typeface="Arial" charset="0"/>
                <a:cs typeface="Arial" charset="0"/>
              </a:rPr>
              <a:t>The Challenge of the Moderate Risk Patient</a:t>
            </a:r>
            <a:endParaRPr lang="en-CA" sz="2700" dirty="0">
              <a:latin typeface="Arial" charset="0"/>
              <a:ea typeface="Arial" charset="0"/>
              <a:cs typeface="Arial" charset="0"/>
            </a:endParaRPr>
          </a:p>
        </p:txBody>
      </p:sp>
      <p:sp>
        <p:nvSpPr>
          <p:cNvPr id="21" name="Content Placeholder 7"/>
          <p:cNvSpPr>
            <a:spLocks noGrp="1"/>
          </p:cNvSpPr>
          <p:nvPr>
            <p:ph idx="1"/>
          </p:nvPr>
        </p:nvSpPr>
        <p:spPr>
          <a:xfrm>
            <a:off x="468313" y="6543902"/>
            <a:ext cx="4089173" cy="177958"/>
          </a:xfrm>
        </p:spPr>
        <p:txBody>
          <a:bodyPr anchor="b">
            <a:normAutofit/>
          </a:bodyPr>
          <a:lstStyle/>
          <a:p>
            <a:pPr marL="0" indent="0">
              <a:buNone/>
              <a:defRPr/>
            </a:pPr>
            <a:r>
              <a:rPr lang="en-US" sz="900" dirty="0" err="1"/>
              <a:t>Papaioannou</a:t>
            </a:r>
            <a:r>
              <a:rPr lang="en-US" sz="900" dirty="0"/>
              <a:t> A,  et al. (2010) </a:t>
            </a:r>
            <a:r>
              <a:rPr lang="en-US" sz="900" i="1" dirty="0"/>
              <a:t>CMAJ</a:t>
            </a:r>
            <a:r>
              <a:rPr lang="en-US" sz="900" dirty="0"/>
              <a:t>, 182, 1864-1873.</a:t>
            </a:r>
            <a:endParaRPr lang="en-US" altLang="en-US" sz="900" dirty="0"/>
          </a:p>
        </p:txBody>
      </p:sp>
      <p:sp>
        <p:nvSpPr>
          <p:cNvPr id="65" name="Rectangle 64"/>
          <p:cNvSpPr/>
          <p:nvPr/>
        </p:nvSpPr>
        <p:spPr>
          <a:xfrm>
            <a:off x="6219530" y="3493770"/>
            <a:ext cx="2307613" cy="866491"/>
          </a:xfrm>
          <a:prstGeom prst="rect">
            <a:avLst/>
          </a:prstGeom>
          <a:solidFill>
            <a:srgbClr val="FF7C00"/>
          </a:solidFill>
          <a:ln w="6350" cap="flat" cmpd="sng" algn="ctr">
            <a:noFill/>
            <a:prstDash val="solid"/>
          </a:ln>
          <a:effectLst>
            <a:innerShdw blurRad="114300">
              <a:prstClr val="black"/>
            </a:innerShdw>
          </a:effectLst>
        </p:spPr>
        <p:txBody>
          <a:bodyPr anchor="ctr"/>
          <a:lstStyle/>
          <a:p>
            <a:pPr algn="ctr">
              <a:defRPr/>
            </a:pPr>
            <a:r>
              <a:rPr lang="en-GB" sz="2800" b="1" kern="0" dirty="0">
                <a:effectLst>
                  <a:outerShdw blurRad="50800" dist="38100" dir="2700000" algn="tl" rotWithShape="0">
                    <a:prstClr val="black">
                      <a:alpha val="40000"/>
                    </a:prstClr>
                  </a:outerShdw>
                </a:effectLst>
                <a:latin typeface="Arial" charset="0"/>
                <a:ea typeface="Arial" charset="0"/>
                <a:cs typeface="Arial" charset="0"/>
              </a:rPr>
              <a:t>Treat </a:t>
            </a:r>
            <a:endParaRPr lang="en-GB" sz="900" b="1" kern="0" dirty="0">
              <a:effectLst>
                <a:outerShdw blurRad="50800" dist="38100" dir="2700000" algn="tl" rotWithShape="0">
                  <a:prstClr val="black">
                    <a:alpha val="40000"/>
                  </a:prstClr>
                </a:outerShdw>
              </a:effectLst>
              <a:latin typeface="Arial" charset="0"/>
              <a:ea typeface="Arial" charset="0"/>
              <a:cs typeface="Arial" charset="0"/>
            </a:endParaRPr>
          </a:p>
        </p:txBody>
      </p:sp>
      <p:sp>
        <p:nvSpPr>
          <p:cNvPr id="66" name="Rectangle 65"/>
          <p:cNvSpPr/>
          <p:nvPr/>
        </p:nvSpPr>
        <p:spPr>
          <a:xfrm>
            <a:off x="6212114" y="2115178"/>
            <a:ext cx="2315030" cy="866541"/>
          </a:xfrm>
          <a:prstGeom prst="rect">
            <a:avLst/>
          </a:prstGeom>
          <a:solidFill>
            <a:srgbClr val="74B743"/>
          </a:solidFill>
          <a:ln w="6350" cap="flat" cmpd="sng" algn="ctr">
            <a:noFill/>
            <a:prstDash val="solid"/>
          </a:ln>
          <a:effectLst>
            <a:innerShdw blurRad="114300">
              <a:prstClr val="black"/>
            </a:innerShdw>
          </a:effectLst>
        </p:spPr>
        <p:txBody>
          <a:bodyPr anchor="ctr"/>
          <a:lstStyle/>
          <a:p>
            <a:pPr algn="ctr">
              <a:defRPr/>
            </a:pPr>
            <a:r>
              <a:rPr lang="en-GB" sz="2400" b="1" kern="0" dirty="0">
                <a:effectLst>
                  <a:outerShdw blurRad="50800" dist="38100" dir="2700000" algn="tl" rotWithShape="0">
                    <a:prstClr val="black">
                      <a:alpha val="40000"/>
                    </a:prstClr>
                  </a:outerShdw>
                </a:effectLst>
                <a:latin typeface="Arial" charset="0"/>
                <a:ea typeface="Arial" charset="0"/>
                <a:cs typeface="Arial" charset="0"/>
              </a:rPr>
              <a:t>Lifestyle </a:t>
            </a:r>
            <a:br>
              <a:rPr lang="en-GB" sz="2400" b="1" kern="0" dirty="0">
                <a:effectLst>
                  <a:outerShdw blurRad="50800" dist="38100" dir="2700000" algn="tl" rotWithShape="0">
                    <a:prstClr val="black">
                      <a:alpha val="40000"/>
                    </a:prstClr>
                  </a:outerShdw>
                </a:effectLst>
                <a:latin typeface="Arial" charset="0"/>
                <a:ea typeface="Arial" charset="0"/>
                <a:cs typeface="Arial" charset="0"/>
              </a:rPr>
            </a:br>
            <a:r>
              <a:rPr lang="en-GB" sz="2400" b="1" kern="0" dirty="0">
                <a:effectLst>
                  <a:outerShdw blurRad="50800" dist="38100" dir="2700000" algn="tl" rotWithShape="0">
                    <a:prstClr val="black">
                      <a:alpha val="40000"/>
                    </a:prstClr>
                  </a:outerShdw>
                </a:effectLst>
                <a:latin typeface="Arial" charset="0"/>
                <a:ea typeface="Arial" charset="0"/>
                <a:cs typeface="Arial" charset="0"/>
              </a:rPr>
              <a:t>Modification</a:t>
            </a:r>
          </a:p>
        </p:txBody>
      </p:sp>
      <p:grpSp>
        <p:nvGrpSpPr>
          <p:cNvPr id="9" name="Group 8"/>
          <p:cNvGrpSpPr/>
          <p:nvPr/>
        </p:nvGrpSpPr>
        <p:grpSpPr>
          <a:xfrm>
            <a:off x="468314" y="2115178"/>
            <a:ext cx="5997800" cy="866541"/>
            <a:chOff x="468314" y="2115178"/>
            <a:chExt cx="5598657" cy="866541"/>
          </a:xfrm>
        </p:grpSpPr>
        <p:sp>
          <p:nvSpPr>
            <p:cNvPr id="4" name="Pentagon 3"/>
            <p:cNvSpPr/>
            <p:nvPr/>
          </p:nvSpPr>
          <p:spPr>
            <a:xfrm>
              <a:off x="468314" y="2115178"/>
              <a:ext cx="5598657" cy="866541"/>
            </a:xfrm>
            <a:prstGeom prst="homePlate">
              <a:avLst/>
            </a:prstGeom>
            <a:solidFill>
              <a:srgbClr val="74B743"/>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6" name="TextBox 5"/>
            <p:cNvSpPr txBox="1"/>
            <p:nvPr/>
          </p:nvSpPr>
          <p:spPr>
            <a:xfrm>
              <a:off x="1177916" y="2115178"/>
              <a:ext cx="3684739" cy="866541"/>
            </a:xfrm>
            <a:prstGeom prst="rect">
              <a:avLst/>
            </a:prstGeom>
            <a:noFill/>
            <a:ln>
              <a:noFill/>
            </a:ln>
          </p:spPr>
          <p:txBody>
            <a:bodyPr wrap="square" rtlCol="0" anchor="ctr">
              <a:noAutofit/>
            </a:bodyPr>
            <a:lstStyle/>
            <a:p>
              <a:r>
                <a:rPr lang="en-CA" sz="2800" b="1" dirty="0">
                  <a:effectLst>
                    <a:outerShdw blurRad="50800" dist="38100" dir="2700000" algn="tl" rotWithShape="0">
                      <a:prstClr val="black">
                        <a:alpha val="40000"/>
                      </a:prstClr>
                    </a:outerShdw>
                  </a:effectLst>
                  <a:latin typeface="Arial" charset="0"/>
                  <a:ea typeface="Arial" charset="0"/>
                  <a:cs typeface="Arial" charset="0"/>
                </a:rPr>
                <a:t>LOW RISK (&lt;10%)</a:t>
              </a:r>
            </a:p>
          </p:txBody>
        </p:sp>
      </p:grpSp>
      <p:grpSp>
        <p:nvGrpSpPr>
          <p:cNvPr id="13" name="Group 12"/>
          <p:cNvGrpSpPr/>
          <p:nvPr/>
        </p:nvGrpSpPr>
        <p:grpSpPr>
          <a:xfrm>
            <a:off x="6212114" y="4605650"/>
            <a:ext cx="2315030" cy="1200329"/>
            <a:chOff x="8336832" y="2315660"/>
            <a:chExt cx="2697186" cy="1600438"/>
          </a:xfrm>
        </p:grpSpPr>
        <p:sp>
          <p:nvSpPr>
            <p:cNvPr id="25" name="Rounded Rectangle 24"/>
            <p:cNvSpPr/>
            <p:nvPr/>
          </p:nvSpPr>
          <p:spPr>
            <a:xfrm>
              <a:off x="8336832" y="2580787"/>
              <a:ext cx="2697186" cy="1161000"/>
            </a:xfrm>
            <a:prstGeom prst="rect">
              <a:avLst/>
            </a:prstGeom>
            <a:solidFill>
              <a:schemeClr val="tx2"/>
            </a:solidFill>
            <a:ln w="6350" cap="flat" cmpd="sng" algn="ctr">
              <a:noFill/>
              <a:prstDash val="solid"/>
            </a:ln>
            <a:effectLst>
              <a:innerShdw blurRad="114300">
                <a:prstClr val="black"/>
              </a:innerShdw>
            </a:effectLst>
          </p:spPr>
          <p:txBody>
            <a:bodyPr anchor="ctr"/>
            <a:lstStyle/>
            <a:p>
              <a:pPr algn="ctr">
                <a:defRPr/>
              </a:pPr>
              <a:r>
                <a:rPr lang="en-GB" sz="1500" b="1" kern="0" dirty="0">
                  <a:solidFill>
                    <a:srgbClr val="1B183A"/>
                  </a:solidFill>
                  <a:effectLst>
                    <a:outerShdw blurRad="50800" dist="38100" dir="2700000" algn="tl" rotWithShape="0">
                      <a:prstClr val="black">
                        <a:alpha val="40000"/>
                      </a:prstClr>
                    </a:outerShdw>
                  </a:effectLst>
                  <a:latin typeface="Arial" charset="0"/>
                  <a:ea typeface="Arial" charset="0"/>
                  <a:cs typeface="Arial" charset="0"/>
                </a:rPr>
                <a:t> </a:t>
              </a:r>
            </a:p>
          </p:txBody>
        </p:sp>
        <p:sp>
          <p:nvSpPr>
            <p:cNvPr id="26" name="TextBox 21"/>
            <p:cNvSpPr txBox="1">
              <a:spLocks noChangeArrowheads="1"/>
            </p:cNvSpPr>
            <p:nvPr/>
          </p:nvSpPr>
          <p:spPr bwMode="auto">
            <a:xfrm>
              <a:off x="8548211" y="2718588"/>
              <a:ext cx="1185785" cy="430886"/>
            </a:xfrm>
            <a:prstGeom prst="rect">
              <a:avLst/>
            </a:prstGeom>
            <a:noFill/>
            <a:ln w="9525">
              <a:noFill/>
              <a:miter lim="800000"/>
              <a:headEnd/>
              <a:tailEnd/>
            </a:ln>
          </p:spPr>
          <p:txBody>
            <a:bodyPr wrap="square">
              <a:spAutoFit/>
            </a:bodyPr>
            <a:lstStyle/>
            <a:p>
              <a:r>
                <a:rPr lang="en-CA" sz="1500" b="1" dirty="0">
                  <a:effectLst>
                    <a:outerShdw blurRad="50800" dist="38100" dir="2700000" algn="tl" rotWithShape="0">
                      <a:prstClr val="black">
                        <a:alpha val="40000"/>
                      </a:prstClr>
                    </a:outerShdw>
                  </a:effectLst>
                  <a:latin typeface="Arial" charset="0"/>
                  <a:ea typeface="Arial" charset="0"/>
                  <a:cs typeface="Arial" charset="0"/>
                </a:rPr>
                <a:t>Lifestyle</a:t>
              </a:r>
            </a:p>
          </p:txBody>
        </p:sp>
        <p:cxnSp>
          <p:nvCxnSpPr>
            <p:cNvPr id="8" name="Straight Connector 7"/>
            <p:cNvCxnSpPr/>
            <p:nvPr/>
          </p:nvCxnSpPr>
          <p:spPr>
            <a:xfrm flipV="1">
              <a:off x="8465456" y="2718588"/>
              <a:ext cx="2413741" cy="913328"/>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9476059" y="2315660"/>
              <a:ext cx="1223528" cy="1600438"/>
            </a:xfrm>
            <a:prstGeom prst="rect">
              <a:avLst/>
            </a:prstGeom>
            <a:noFill/>
          </p:spPr>
          <p:txBody>
            <a:bodyPr wrap="square" rtlCol="0">
              <a:spAutoFit/>
            </a:bodyPr>
            <a:lstStyle/>
            <a:p>
              <a:r>
                <a:rPr lang="en-GB" sz="7200" b="1" kern="0" dirty="0">
                  <a:ln w="19050">
                    <a:solidFill>
                      <a:schemeClr val="tx2"/>
                    </a:solidFill>
                  </a:ln>
                  <a:effectLst>
                    <a:outerShdw blurRad="50800" dist="38100" dir="2700000" algn="tl" rotWithShape="0">
                      <a:prstClr val="black">
                        <a:alpha val="40000"/>
                      </a:prstClr>
                    </a:outerShdw>
                  </a:effectLst>
                  <a:latin typeface="Arial" charset="0"/>
                  <a:ea typeface="Arial" charset="0"/>
                  <a:cs typeface="Arial" charset="0"/>
                </a:rPr>
                <a:t>?</a:t>
              </a:r>
              <a:endParaRPr lang="en-CA" sz="7200" dirty="0">
                <a:ln w="19050">
                  <a:solidFill>
                    <a:schemeClr val="tx2"/>
                  </a:solidFill>
                </a:ln>
                <a:effectLst>
                  <a:outerShdw blurRad="50800" dist="38100" dir="2700000" algn="tl" rotWithShape="0">
                    <a:prstClr val="black">
                      <a:alpha val="40000"/>
                    </a:prstClr>
                  </a:outerShdw>
                </a:effectLst>
                <a:latin typeface="Arial" charset="0"/>
                <a:ea typeface="Arial" charset="0"/>
                <a:cs typeface="Arial" charset="0"/>
              </a:endParaRPr>
            </a:p>
          </p:txBody>
        </p:sp>
      </p:grpSp>
      <p:sp>
        <p:nvSpPr>
          <p:cNvPr id="27" name="TextBox 21"/>
          <p:cNvSpPr txBox="1">
            <a:spLocks noChangeArrowheads="1"/>
          </p:cNvSpPr>
          <p:nvPr/>
        </p:nvSpPr>
        <p:spPr bwMode="auto">
          <a:xfrm>
            <a:off x="7597462" y="5213571"/>
            <a:ext cx="740870" cy="323165"/>
          </a:xfrm>
          <a:prstGeom prst="rect">
            <a:avLst/>
          </a:prstGeom>
          <a:noFill/>
          <a:ln w="9525">
            <a:noFill/>
            <a:miter lim="800000"/>
            <a:headEnd/>
            <a:tailEnd/>
          </a:ln>
        </p:spPr>
        <p:txBody>
          <a:bodyPr wrap="square">
            <a:spAutoFit/>
          </a:bodyPr>
          <a:lstStyle/>
          <a:p>
            <a:pPr algn="r"/>
            <a:r>
              <a:rPr lang="en-CA" sz="1500" b="1" dirty="0">
                <a:effectLst>
                  <a:outerShdw blurRad="50800" dist="38100" dir="2700000" algn="tl" rotWithShape="0">
                    <a:prstClr val="black">
                      <a:alpha val="40000"/>
                    </a:prstClr>
                  </a:outerShdw>
                </a:effectLst>
                <a:latin typeface="Arial" charset="0"/>
                <a:ea typeface="Arial" charset="0"/>
                <a:cs typeface="Arial" charset="0"/>
              </a:rPr>
              <a:t>Treat</a:t>
            </a:r>
          </a:p>
        </p:txBody>
      </p:sp>
      <p:grpSp>
        <p:nvGrpSpPr>
          <p:cNvPr id="11" name="Group 10"/>
          <p:cNvGrpSpPr/>
          <p:nvPr/>
        </p:nvGrpSpPr>
        <p:grpSpPr>
          <a:xfrm>
            <a:off x="468314" y="4804495"/>
            <a:ext cx="5997800" cy="866541"/>
            <a:chOff x="468314" y="4840780"/>
            <a:chExt cx="5598657" cy="866541"/>
          </a:xfrm>
        </p:grpSpPr>
        <p:sp>
          <p:nvSpPr>
            <p:cNvPr id="24" name="Pentagon 23"/>
            <p:cNvSpPr/>
            <p:nvPr/>
          </p:nvSpPr>
          <p:spPr>
            <a:xfrm>
              <a:off x="468314" y="4840780"/>
              <a:ext cx="5598657" cy="866541"/>
            </a:xfrm>
            <a:prstGeom prst="homePlate">
              <a:avLst/>
            </a:prstGeom>
            <a:solidFill>
              <a:schemeClr val="tx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latin typeface="Arial" charset="0"/>
              </a:endParaRPr>
            </a:p>
          </p:txBody>
        </p:sp>
        <p:sp>
          <p:nvSpPr>
            <p:cNvPr id="32" name="TextBox 31"/>
            <p:cNvSpPr txBox="1"/>
            <p:nvPr/>
          </p:nvSpPr>
          <p:spPr>
            <a:xfrm>
              <a:off x="1177916" y="4840780"/>
              <a:ext cx="3684739" cy="866541"/>
            </a:xfrm>
            <a:prstGeom prst="rect">
              <a:avLst/>
            </a:prstGeom>
            <a:noFill/>
            <a:ln>
              <a:noFill/>
            </a:ln>
          </p:spPr>
          <p:txBody>
            <a:bodyPr wrap="square" rtlCol="0" anchor="ctr">
              <a:noAutofit/>
            </a:bodyPr>
            <a:lstStyle/>
            <a:p>
              <a:r>
                <a:rPr lang="en-CA" sz="2800" b="1" dirty="0">
                  <a:effectLst>
                    <a:outerShdw blurRad="50800" dist="38100" dir="2700000" algn="tl" rotWithShape="0">
                      <a:prstClr val="black">
                        <a:alpha val="40000"/>
                      </a:prstClr>
                    </a:outerShdw>
                  </a:effectLst>
                  <a:latin typeface="Arial" charset="0"/>
                  <a:ea typeface="Arial" charset="0"/>
                  <a:cs typeface="Arial" charset="0"/>
                </a:rPr>
                <a:t>MODERATE RISK</a:t>
              </a:r>
            </a:p>
          </p:txBody>
        </p:sp>
      </p:grpSp>
      <p:grpSp>
        <p:nvGrpSpPr>
          <p:cNvPr id="10" name="Group 9"/>
          <p:cNvGrpSpPr/>
          <p:nvPr/>
        </p:nvGrpSpPr>
        <p:grpSpPr>
          <a:xfrm>
            <a:off x="468314" y="3493770"/>
            <a:ext cx="5997800" cy="866541"/>
            <a:chOff x="468314" y="3530055"/>
            <a:chExt cx="5598657" cy="866541"/>
          </a:xfrm>
          <a:solidFill>
            <a:srgbClr val="FF7C00"/>
          </a:solidFill>
        </p:grpSpPr>
        <p:sp>
          <p:nvSpPr>
            <p:cNvPr id="23" name="Pentagon 22"/>
            <p:cNvSpPr/>
            <p:nvPr/>
          </p:nvSpPr>
          <p:spPr>
            <a:xfrm>
              <a:off x="468314" y="3530055"/>
              <a:ext cx="5598657" cy="866541"/>
            </a:xfrm>
            <a:prstGeom prst="homePlate">
              <a:avLst/>
            </a:prstGeom>
            <a:gr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latin typeface="Arial" charset="0"/>
              </a:endParaRPr>
            </a:p>
          </p:txBody>
        </p:sp>
        <p:sp>
          <p:nvSpPr>
            <p:cNvPr id="35" name="TextBox 34"/>
            <p:cNvSpPr txBox="1"/>
            <p:nvPr/>
          </p:nvSpPr>
          <p:spPr>
            <a:xfrm>
              <a:off x="1177916" y="3530055"/>
              <a:ext cx="3951370" cy="866491"/>
            </a:xfrm>
            <a:prstGeom prst="rect">
              <a:avLst/>
            </a:prstGeom>
            <a:noFill/>
            <a:ln>
              <a:noFill/>
            </a:ln>
          </p:spPr>
          <p:txBody>
            <a:bodyPr wrap="square" rtlCol="0" anchor="ctr">
              <a:noAutofit/>
            </a:bodyPr>
            <a:lstStyle/>
            <a:p>
              <a:r>
                <a:rPr lang="en-CA" sz="2800" b="1" dirty="0">
                  <a:effectLst>
                    <a:outerShdw blurRad="50800" dist="38100" dir="2700000" algn="tl" rotWithShape="0">
                      <a:prstClr val="black">
                        <a:alpha val="40000"/>
                      </a:prstClr>
                    </a:outerShdw>
                  </a:effectLst>
                  <a:latin typeface="Arial" charset="0"/>
                  <a:ea typeface="Arial" charset="0"/>
                  <a:cs typeface="Arial" charset="0"/>
                </a:rPr>
                <a:t>HIGH RISK (&gt;20%)</a:t>
              </a:r>
            </a:p>
          </p:txBody>
        </p:sp>
      </p:grpSp>
    </p:spTree>
    <p:extLst>
      <p:ext uri="{BB962C8B-B14F-4D97-AF65-F5344CB8AC3E}">
        <p14:creationId xmlns:p14="http://schemas.microsoft.com/office/powerpoint/2010/main" val="290409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4"/>
          <p:cNvSpPr>
            <a:spLocks noGrp="1"/>
          </p:cNvSpPr>
          <p:nvPr>
            <p:ph idx="1"/>
          </p:nvPr>
        </p:nvSpPr>
        <p:spPr>
          <a:xfrm>
            <a:off x="468314" y="6327166"/>
            <a:ext cx="7931408" cy="404235"/>
          </a:xfrm>
          <a:prstGeom prst="rect">
            <a:avLst/>
          </a:prstGeom>
        </p:spPr>
        <p:txBody>
          <a:bodyPr>
            <a:noAutofit/>
          </a:bodyPr>
          <a:lstStyle/>
          <a:p>
            <a:pPr marL="0" indent="0">
              <a:spcBef>
                <a:spcPct val="0"/>
              </a:spcBef>
              <a:buNone/>
            </a:pPr>
            <a:r>
              <a:rPr lang="en-US" sz="900" dirty="0">
                <a:solidFill>
                  <a:schemeClr val="tx1">
                    <a:lumMod val="75000"/>
                    <a:lumOff val="25000"/>
                  </a:schemeClr>
                </a:solidFill>
              </a:rPr>
              <a:t>1. </a:t>
            </a:r>
            <a:r>
              <a:rPr lang="en-US" sz="900" dirty="0" err="1">
                <a:solidFill>
                  <a:schemeClr val="tx1">
                    <a:lumMod val="75000"/>
                    <a:lumOff val="25000"/>
                  </a:schemeClr>
                </a:solidFill>
              </a:rPr>
              <a:t>Papaioannou</a:t>
            </a:r>
            <a:r>
              <a:rPr lang="en-US" sz="900" dirty="0">
                <a:solidFill>
                  <a:schemeClr val="tx1">
                    <a:lumMod val="75000"/>
                    <a:lumOff val="25000"/>
                  </a:schemeClr>
                </a:solidFill>
              </a:rPr>
              <a:t>, A., et al. (2010) CMAJ</a:t>
            </a:r>
            <a:r>
              <a:rPr lang="en-US" sz="900" dirty="0"/>
              <a:t>, 1</a:t>
            </a:r>
            <a:r>
              <a:rPr lang="en-US" sz="900" dirty="0">
                <a:solidFill>
                  <a:schemeClr val="tx1">
                    <a:lumMod val="75000"/>
                    <a:lumOff val="25000"/>
                  </a:schemeClr>
                </a:solidFill>
              </a:rPr>
              <a:t>82, 1864-1873. 2</a:t>
            </a:r>
            <a:r>
              <a:rPr lang="en-CA" sz="900" dirty="0">
                <a:solidFill>
                  <a:schemeClr val="tx1">
                    <a:lumMod val="75000"/>
                    <a:lumOff val="25000"/>
                  </a:schemeClr>
                </a:solidFill>
              </a:rPr>
              <a:t>. </a:t>
            </a:r>
            <a:r>
              <a:rPr lang="en-CA" sz="900" dirty="0" err="1">
                <a:solidFill>
                  <a:schemeClr val="tx1">
                    <a:lumMod val="75000"/>
                    <a:lumOff val="25000"/>
                  </a:schemeClr>
                </a:solidFill>
              </a:rPr>
              <a:t>Nikitovic</a:t>
            </a:r>
            <a:r>
              <a:rPr lang="en-CA" sz="900" dirty="0">
                <a:solidFill>
                  <a:schemeClr val="tx1">
                    <a:lumMod val="75000"/>
                    <a:lumOff val="25000"/>
                  </a:schemeClr>
                </a:solidFill>
              </a:rPr>
              <a:t>, M., et al. (2013) </a:t>
            </a:r>
            <a:r>
              <a:rPr lang="en-CA" sz="900" i="1" dirty="0" err="1">
                <a:solidFill>
                  <a:schemeClr val="tx1">
                    <a:lumMod val="75000"/>
                    <a:lumOff val="25000"/>
                  </a:schemeClr>
                </a:solidFill>
              </a:rPr>
              <a:t>Osteoporos</a:t>
            </a:r>
            <a:r>
              <a:rPr lang="en-CA" sz="900" i="1" dirty="0">
                <a:solidFill>
                  <a:schemeClr val="tx1">
                    <a:lumMod val="75000"/>
                    <a:lumOff val="25000"/>
                  </a:schemeClr>
                </a:solidFill>
              </a:rPr>
              <a:t> Int</a:t>
            </a:r>
            <a:r>
              <a:rPr lang="en-CA" sz="900" dirty="0">
                <a:solidFill>
                  <a:schemeClr val="tx1">
                    <a:lumMod val="75000"/>
                    <a:lumOff val="25000"/>
                  </a:schemeClr>
                </a:solidFill>
              </a:rPr>
              <a:t>., 24, 659-669. 3. </a:t>
            </a:r>
            <a:r>
              <a:rPr lang="en-CA" sz="900" dirty="0" err="1">
                <a:solidFill>
                  <a:schemeClr val="tx1">
                    <a:lumMod val="75000"/>
                    <a:lumOff val="25000"/>
                  </a:schemeClr>
                </a:solidFill>
              </a:rPr>
              <a:t>Bolland</a:t>
            </a:r>
            <a:r>
              <a:rPr lang="en-CA" sz="900" dirty="0">
                <a:solidFill>
                  <a:schemeClr val="tx1">
                    <a:lumMod val="75000"/>
                    <a:lumOff val="25000"/>
                  </a:schemeClr>
                </a:solidFill>
              </a:rPr>
              <a:t>, M.J., et al. (2010) </a:t>
            </a:r>
            <a:r>
              <a:rPr lang="it-IT" sz="900" i="1" dirty="0">
                <a:solidFill>
                  <a:schemeClr val="tx1">
                    <a:lumMod val="75000"/>
                    <a:lumOff val="25000"/>
                  </a:schemeClr>
                </a:solidFill>
              </a:rPr>
              <a:t>J Clin Endocrinol Metab</a:t>
            </a:r>
            <a:r>
              <a:rPr lang="it-IT" sz="900" dirty="0">
                <a:solidFill>
                  <a:schemeClr val="tx1">
                    <a:lumMod val="75000"/>
                    <a:lumOff val="25000"/>
                  </a:schemeClr>
                </a:solidFill>
              </a:rPr>
              <a:t>., 95, 1174–1181. </a:t>
            </a:r>
            <a:r>
              <a:rPr lang="en-CA" sz="900" kern="0" dirty="0">
                <a:solidFill>
                  <a:schemeClr val="tx1">
                    <a:lumMod val="75000"/>
                    <a:lumOff val="25000"/>
                  </a:schemeClr>
                </a:solidFill>
              </a:rPr>
              <a:t>4. Hopkins, R.B., et al. </a:t>
            </a:r>
            <a:r>
              <a:rPr lang="en-CA" sz="900" kern="0" dirty="0"/>
              <a:t>(2016) </a:t>
            </a:r>
            <a:r>
              <a:rPr lang="en-CA" sz="900" i="1" kern="0" dirty="0" err="1">
                <a:solidFill>
                  <a:schemeClr val="tx1">
                    <a:lumMod val="75000"/>
                    <a:lumOff val="25000"/>
                  </a:schemeClr>
                </a:solidFill>
              </a:rPr>
              <a:t>Osteoporos</a:t>
            </a:r>
            <a:r>
              <a:rPr lang="en-CA" sz="900" i="1" kern="0" dirty="0">
                <a:solidFill>
                  <a:schemeClr val="tx1">
                    <a:lumMod val="75000"/>
                    <a:lumOff val="25000"/>
                  </a:schemeClr>
                </a:solidFill>
              </a:rPr>
              <a:t> Int</a:t>
            </a:r>
            <a:r>
              <a:rPr lang="en-CA" sz="900" kern="0" dirty="0">
                <a:solidFill>
                  <a:schemeClr val="tx1">
                    <a:lumMod val="75000"/>
                    <a:lumOff val="25000"/>
                  </a:schemeClr>
                </a:solidFill>
              </a:rPr>
              <a:t>., </a:t>
            </a:r>
            <a:r>
              <a:rPr lang="en-US" sz="900" dirty="0">
                <a:solidFill>
                  <a:schemeClr val="tx1">
                    <a:lumMod val="75000"/>
                    <a:lumOff val="25000"/>
                  </a:schemeClr>
                </a:solidFill>
              </a:rPr>
              <a:t>DOI: 10.1007/s00198-016-3631-6. 5.</a:t>
            </a:r>
            <a:r>
              <a:rPr lang="en-CA" sz="900" dirty="0"/>
              <a:t> Drug Intelligence. Osteoporosis Chart Audit, November 2011 (unpublished). 6. </a:t>
            </a:r>
            <a:r>
              <a:rPr lang="en-CA" sz="900" dirty="0">
                <a:solidFill>
                  <a:schemeClr val="tx1">
                    <a:lumMod val="75000"/>
                    <a:lumOff val="25000"/>
                  </a:schemeClr>
                </a:solidFill>
              </a:rPr>
              <a:t>Adapted from </a:t>
            </a:r>
            <a:r>
              <a:rPr lang="en-US" sz="900" dirty="0">
                <a:solidFill>
                  <a:schemeClr val="tx1">
                    <a:lumMod val="75000"/>
                    <a:lumOff val="25000"/>
                  </a:schemeClr>
                </a:solidFill>
              </a:rPr>
              <a:t>Brown JP, et al.(2014) </a:t>
            </a:r>
            <a:r>
              <a:rPr lang="en-US" sz="900" i="1" dirty="0">
                <a:solidFill>
                  <a:schemeClr val="tx1">
                    <a:lumMod val="75000"/>
                    <a:lumOff val="25000"/>
                  </a:schemeClr>
                </a:solidFill>
              </a:rPr>
              <a:t>Can Fam Physician</a:t>
            </a:r>
            <a:r>
              <a:rPr lang="en-US" sz="900" dirty="0">
                <a:solidFill>
                  <a:schemeClr val="tx1">
                    <a:lumMod val="75000"/>
                    <a:lumOff val="25000"/>
                  </a:schemeClr>
                </a:solidFill>
              </a:rPr>
              <a:t>., 60, 325-333.</a:t>
            </a:r>
            <a:endParaRPr lang="en-CA" sz="900" dirty="0">
              <a:solidFill>
                <a:schemeClr val="tx1">
                  <a:lumMod val="75000"/>
                  <a:lumOff val="25000"/>
                </a:schemeClr>
              </a:solidFill>
            </a:endParaRPr>
          </a:p>
          <a:p>
            <a:pPr marL="0" indent="0">
              <a:spcBef>
                <a:spcPct val="0"/>
              </a:spcBef>
              <a:buNone/>
            </a:pPr>
            <a:endParaRPr lang="en-CA" sz="900" dirty="0">
              <a:solidFill>
                <a:schemeClr val="tx1">
                  <a:lumMod val="75000"/>
                  <a:lumOff val="25000"/>
                </a:schemeClr>
              </a:solidFill>
            </a:endParaRPr>
          </a:p>
        </p:txBody>
      </p:sp>
      <p:sp>
        <p:nvSpPr>
          <p:cNvPr id="13" name="Content Placeholder 2"/>
          <p:cNvSpPr txBox="1">
            <a:spLocks/>
          </p:cNvSpPr>
          <p:nvPr/>
        </p:nvSpPr>
        <p:spPr>
          <a:xfrm>
            <a:off x="4279692" y="1566474"/>
            <a:ext cx="4360820" cy="663098"/>
          </a:xfrm>
          <a:prstGeom prst="rect">
            <a:avLst/>
          </a:prstGeom>
          <a:effectLst>
            <a:outerShdw blurRad="50800" dist="38100" dir="2700000" algn="tl" rotWithShape="0">
              <a:prstClr val="black">
                <a:alpha val="40000"/>
              </a:prstClr>
            </a:outerShdw>
          </a:effectLst>
        </p:spPr>
        <p:txBody>
          <a:bodyPr vert="horz" lIns="68580" tIns="34290" rIns="68580" bIns="34290" rtlCol="0" anchor="ctr">
            <a:noAutofit/>
          </a:bodyPr>
          <a:lstStyle/>
          <a:p>
            <a:pPr marL="0" marR="0" lvl="0" indent="0" algn="l" defTabSz="685800" rtl="0" eaLnBrk="1" fontAlgn="auto" latinLnBrk="0" hangingPunct="1">
              <a:lnSpc>
                <a:spcPct val="100000"/>
              </a:lnSpc>
              <a:spcBef>
                <a:spcPts val="0"/>
              </a:spcBef>
              <a:spcAft>
                <a:spcPts val="750"/>
              </a:spcAft>
              <a:buClr>
                <a:srgbClr val="F93482"/>
              </a:buClr>
              <a:buSzTx/>
              <a:buFontTx/>
              <a:buNone/>
              <a:tabLst/>
              <a:defRPr/>
            </a:pPr>
            <a:r>
              <a:rPr kumimoji="0" lang="en-US" sz="3600" b="1" i="0" u="none" strike="noStrike" kern="1200" cap="none" spc="0" normalizeH="0" baseline="0" noProof="0" dirty="0">
                <a:ln>
                  <a:noFill/>
                </a:ln>
                <a:solidFill>
                  <a:srgbClr val="017DC3"/>
                </a:solidFill>
                <a:effectLst/>
                <a:uLnTx/>
                <a:uFillTx/>
                <a:latin typeface="Arial" charset="0"/>
                <a:ea typeface="Arial" charset="0"/>
                <a:cs typeface="Arial" charset="0"/>
              </a:rPr>
              <a:t>BENEFIT</a:t>
            </a:r>
          </a:p>
        </p:txBody>
      </p:sp>
      <p:sp>
        <p:nvSpPr>
          <p:cNvPr id="17" name="Rectangle 16"/>
          <p:cNvSpPr/>
          <p:nvPr/>
        </p:nvSpPr>
        <p:spPr>
          <a:xfrm>
            <a:off x="6368093" y="2290159"/>
            <a:ext cx="2303447" cy="41549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7C00"/>
                </a:solidFill>
                <a:effectLst/>
                <a:uLnTx/>
                <a:uFillTx/>
                <a:latin typeface="Arial" charset="0"/>
                <a:ea typeface="Arial" charset="0"/>
                <a:cs typeface="Arial" charset="0"/>
              </a:rPr>
              <a:t>*Reduces vertebral fracture risk by 30-70%</a:t>
            </a:r>
            <a:r>
              <a:rPr kumimoji="0" lang="en-US" sz="1050" b="1" i="0" u="none" strike="noStrike" kern="0" cap="none" spc="0" normalizeH="0" baseline="30000" noProof="0" dirty="0">
                <a:ln>
                  <a:noFill/>
                </a:ln>
                <a:solidFill>
                  <a:srgbClr val="FF7C00"/>
                </a:solidFill>
                <a:effectLst/>
                <a:uLnTx/>
                <a:uFillTx/>
                <a:latin typeface="Arial" charset="0"/>
                <a:ea typeface="Arial" charset="0"/>
                <a:cs typeface="Arial" charset="0"/>
              </a:rPr>
              <a:t>1</a:t>
            </a:r>
            <a:endParaRPr kumimoji="0" lang="en-CA" sz="1050" b="1" i="0" u="none" strike="noStrike" kern="1200" cap="none" spc="0" normalizeH="0" baseline="0" noProof="0" dirty="0">
              <a:ln>
                <a:noFill/>
              </a:ln>
              <a:solidFill>
                <a:srgbClr val="FF7C00"/>
              </a:solidFill>
              <a:effectLst/>
              <a:uLnTx/>
              <a:uFillTx/>
              <a:latin typeface="Arial" charset="0"/>
              <a:ea typeface="Arial" charset="0"/>
              <a:cs typeface="Arial" charset="0"/>
            </a:endParaRPr>
          </a:p>
        </p:txBody>
      </p:sp>
      <p:sp>
        <p:nvSpPr>
          <p:cNvPr id="18" name="Rectangle 17"/>
          <p:cNvSpPr/>
          <p:nvPr/>
        </p:nvSpPr>
        <p:spPr>
          <a:xfrm>
            <a:off x="6381747" y="2930054"/>
            <a:ext cx="2288917" cy="41549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Arial" charset="0"/>
                <a:ea typeface="Arial" charset="0"/>
                <a:cs typeface="Arial" charset="0"/>
              </a:rPr>
              <a:t>In women with hip fracture: </a:t>
            </a:r>
            <a:br>
              <a:rPr kumimoji="0" lang="en-US" sz="1050" b="1" i="0" u="none" strike="noStrike" kern="0" cap="none" spc="0" normalizeH="0" baseline="0" noProof="0" dirty="0">
                <a:ln>
                  <a:noFill/>
                </a:ln>
                <a:solidFill>
                  <a:srgbClr val="FFFFFF"/>
                </a:solidFill>
                <a:effectLst/>
                <a:uLnTx/>
                <a:uFillTx/>
                <a:latin typeface="Arial" charset="0"/>
                <a:ea typeface="Arial" charset="0"/>
                <a:cs typeface="Arial" charset="0"/>
              </a:rPr>
            </a:br>
            <a:r>
              <a:rPr kumimoji="0" lang="en-US" sz="1050" b="1" i="0" u="none" strike="noStrike" kern="0" cap="none" spc="0" normalizeH="0" baseline="0" noProof="0" dirty="0">
                <a:ln>
                  <a:noFill/>
                </a:ln>
                <a:solidFill>
                  <a:srgbClr val="FFFFFF"/>
                </a:solidFill>
                <a:effectLst/>
                <a:uLnTx/>
                <a:uFillTx/>
                <a:latin typeface="Arial" charset="0"/>
                <a:ea typeface="Arial" charset="0"/>
                <a:cs typeface="Arial" charset="0"/>
              </a:rPr>
              <a:t>24% enter LTC</a:t>
            </a:r>
            <a:r>
              <a:rPr kumimoji="0" lang="en-US" sz="1050" b="1" i="0" u="none" strike="noStrike" kern="0" cap="none" spc="0" normalizeH="0" baseline="30000" noProof="0" dirty="0">
                <a:ln>
                  <a:noFill/>
                </a:ln>
                <a:solidFill>
                  <a:srgbClr val="FFFFFF"/>
                </a:solidFill>
                <a:effectLst/>
                <a:uLnTx/>
                <a:uFillTx/>
                <a:latin typeface="Arial" charset="0"/>
                <a:ea typeface="Arial" charset="0"/>
                <a:cs typeface="Arial" charset="0"/>
              </a:rPr>
              <a:t>2</a:t>
            </a:r>
          </a:p>
        </p:txBody>
      </p:sp>
      <p:sp>
        <p:nvSpPr>
          <p:cNvPr id="20" name="Rectangle 19"/>
          <p:cNvSpPr/>
          <p:nvPr/>
        </p:nvSpPr>
        <p:spPr>
          <a:xfrm>
            <a:off x="6373207" y="3523548"/>
            <a:ext cx="2685068" cy="57708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050" b="1" i="0" u="none" strike="noStrike" kern="1200" cap="none" spc="0" normalizeH="0" baseline="0" noProof="0" dirty="0">
                <a:ln>
                  <a:noFill/>
                </a:ln>
                <a:solidFill>
                  <a:srgbClr val="FFFFFF"/>
                </a:solidFill>
                <a:effectLst/>
                <a:uLnTx/>
                <a:uFillTx/>
                <a:latin typeface="Arial" charset="0"/>
                <a:ea typeface="Arial" charset="0"/>
                <a:cs typeface="Arial" charset="0"/>
              </a:rPr>
              <a:t>P</a:t>
            </a:r>
            <a:r>
              <a:rPr kumimoji="0" lang="en-US" sz="1050" b="1" i="0" u="none" strike="noStrike" kern="0" cap="none" spc="0" normalizeH="0" baseline="0" noProof="0" dirty="0" err="1">
                <a:ln>
                  <a:noFill/>
                </a:ln>
                <a:solidFill>
                  <a:srgbClr val="FFFFFF"/>
                </a:solidFill>
                <a:effectLst/>
                <a:uLnTx/>
                <a:uFillTx/>
                <a:latin typeface="Arial" charset="0"/>
                <a:ea typeface="Arial" charset="0"/>
                <a:cs typeface="Arial" charset="0"/>
              </a:rPr>
              <a:t>revent</a:t>
            </a:r>
            <a:r>
              <a:rPr kumimoji="0" lang="en-US" sz="1050" b="1" i="0" u="none" strike="noStrike" kern="0" cap="none" spc="0" normalizeH="0" baseline="0" noProof="0" dirty="0">
                <a:ln>
                  <a:noFill/>
                </a:ln>
                <a:solidFill>
                  <a:srgbClr val="FFFFFF"/>
                </a:solidFill>
                <a:effectLst/>
                <a:uLnTx/>
                <a:uFillTx/>
                <a:latin typeface="Arial" charset="0"/>
                <a:ea typeface="Arial" charset="0"/>
                <a:cs typeface="Arial" charset="0"/>
              </a:rPr>
              <a:t> nonvertebral and/or hip fractures and reduce mortality among individuals at high risk by 11%</a:t>
            </a:r>
            <a:r>
              <a:rPr kumimoji="0" lang="en-US" sz="1050" b="1" i="0" u="none" strike="noStrike" kern="0" cap="none" spc="0" normalizeH="0" baseline="30000" noProof="0" dirty="0">
                <a:ln>
                  <a:noFill/>
                </a:ln>
                <a:solidFill>
                  <a:srgbClr val="FFFFFF"/>
                </a:solidFill>
                <a:effectLst/>
                <a:uLnTx/>
                <a:uFillTx/>
                <a:latin typeface="Arial" charset="0"/>
                <a:ea typeface="Arial" charset="0"/>
                <a:cs typeface="Arial" charset="0"/>
              </a:rPr>
              <a:t>1,3</a:t>
            </a:r>
            <a:endParaRPr kumimoji="0" lang="en-CA" sz="1050" b="1"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sp>
        <p:nvSpPr>
          <p:cNvPr id="26" name="Rectangle 25"/>
          <p:cNvSpPr/>
          <p:nvPr/>
        </p:nvSpPr>
        <p:spPr>
          <a:xfrm>
            <a:off x="6395724" y="4268920"/>
            <a:ext cx="2573687" cy="41549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dirty="0">
                <a:ln>
                  <a:noFill/>
                </a:ln>
                <a:solidFill>
                  <a:srgbClr val="FFFFFF"/>
                </a:solidFill>
                <a:effectLst/>
                <a:uLnTx/>
                <a:uFillTx/>
                <a:latin typeface="Arial" charset="0"/>
                <a:ea typeface="Arial" charset="0"/>
                <a:cs typeface="Arial" charset="0"/>
              </a:rPr>
              <a:t>Acute care costs associated </a:t>
            </a:r>
            <a:br>
              <a:rPr kumimoji="0" lang="en-CA" sz="1050" b="1" i="0" u="none" strike="noStrike" kern="0" cap="none" spc="0" normalizeH="0" baseline="0" noProof="0" dirty="0">
                <a:ln>
                  <a:noFill/>
                </a:ln>
                <a:solidFill>
                  <a:srgbClr val="FFFFFF"/>
                </a:solidFill>
                <a:effectLst/>
                <a:uLnTx/>
                <a:uFillTx/>
                <a:latin typeface="Arial" charset="0"/>
                <a:ea typeface="Arial" charset="0"/>
                <a:cs typeface="Arial" charset="0"/>
              </a:rPr>
            </a:br>
            <a:r>
              <a:rPr kumimoji="0" lang="en-CA" sz="1050" b="1" i="0" u="none" strike="noStrike" kern="0" cap="none" spc="0" normalizeH="0" baseline="0" noProof="0" dirty="0">
                <a:ln>
                  <a:noFill/>
                </a:ln>
                <a:solidFill>
                  <a:srgbClr val="FFFFFF"/>
                </a:solidFill>
                <a:effectLst/>
                <a:uLnTx/>
                <a:uFillTx/>
                <a:latin typeface="Arial" charset="0"/>
                <a:ea typeface="Arial" charset="0"/>
                <a:cs typeface="Arial" charset="0"/>
              </a:rPr>
              <a:t>with fracture $1.5 billion</a:t>
            </a:r>
            <a:r>
              <a:rPr kumimoji="0" lang="en-CA" sz="1050" b="1" i="0" u="none" strike="noStrike" kern="0" cap="none" spc="0" normalizeH="0" baseline="30000" noProof="0" dirty="0">
                <a:ln>
                  <a:noFill/>
                </a:ln>
                <a:solidFill>
                  <a:srgbClr val="FFFFFF"/>
                </a:solidFill>
                <a:effectLst/>
                <a:uLnTx/>
                <a:uFillTx/>
                <a:latin typeface="Arial" charset="0"/>
                <a:ea typeface="Arial" charset="0"/>
                <a:cs typeface="Arial" charset="0"/>
              </a:rPr>
              <a:t>4</a:t>
            </a:r>
            <a:endParaRPr kumimoji="0" lang="en-CA" sz="1050" b="1" i="0" u="none" strike="noStrike" kern="0" cap="none" spc="0" normalizeH="0" baseline="0" noProof="0" dirty="0">
              <a:ln>
                <a:noFill/>
              </a:ln>
              <a:solidFill>
                <a:srgbClr val="FFFFFF"/>
              </a:solidFill>
              <a:effectLst/>
              <a:uLnTx/>
              <a:uFillTx/>
              <a:latin typeface="Arial" charset="0"/>
              <a:ea typeface="Arial" charset="0"/>
              <a:cs typeface="Arial" charset="0"/>
            </a:endParaRPr>
          </a:p>
        </p:txBody>
      </p:sp>
      <p:sp>
        <p:nvSpPr>
          <p:cNvPr id="28" name="TextBox 27"/>
          <p:cNvSpPr txBox="1"/>
          <p:nvPr/>
        </p:nvSpPr>
        <p:spPr>
          <a:xfrm>
            <a:off x="174621" y="3588043"/>
            <a:ext cx="1520331" cy="415498"/>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dirty="0">
                <a:ln>
                  <a:noFill/>
                </a:ln>
                <a:solidFill>
                  <a:srgbClr val="FFFFFF"/>
                </a:solidFill>
                <a:effectLst/>
                <a:uLnTx/>
                <a:uFillTx/>
                <a:latin typeface="Arial" charset="0"/>
                <a:ea typeface="Arial" charset="0"/>
                <a:cs typeface="Arial" charset="0"/>
              </a:rPr>
              <a:t>Risk of ONJ from </a:t>
            </a:r>
            <a:br>
              <a:rPr kumimoji="0" lang="en-CA" sz="1050" b="1" i="0" u="none" strike="noStrike" kern="0" cap="none" spc="0" normalizeH="0" baseline="0" noProof="0" dirty="0">
                <a:ln>
                  <a:noFill/>
                </a:ln>
                <a:solidFill>
                  <a:srgbClr val="FFFFFF"/>
                </a:solidFill>
                <a:effectLst/>
                <a:uLnTx/>
                <a:uFillTx/>
                <a:latin typeface="Arial" charset="0"/>
                <a:ea typeface="Arial" charset="0"/>
                <a:cs typeface="Arial" charset="0"/>
              </a:rPr>
            </a:br>
            <a:r>
              <a:rPr kumimoji="0" lang="en-CA" sz="1050" b="1" i="0" u="none" strike="noStrike" kern="0" cap="none" spc="0" normalizeH="0" baseline="0" noProof="0" dirty="0">
                <a:ln>
                  <a:noFill/>
                </a:ln>
                <a:solidFill>
                  <a:srgbClr val="FFFFFF"/>
                </a:solidFill>
                <a:effectLst/>
                <a:uLnTx/>
                <a:uFillTx/>
                <a:latin typeface="Arial" charset="0"/>
                <a:ea typeface="Arial" charset="0"/>
                <a:cs typeface="Arial" charset="0"/>
              </a:rPr>
              <a:t>BP use: 1/100,000</a:t>
            </a:r>
            <a:endParaRPr kumimoji="0" lang="en-CA" altLang="en-US" sz="1050" b="1" i="0" u="none" strike="noStrike" kern="0" cap="none" spc="0" normalizeH="0" baseline="30000" noProof="0" dirty="0">
              <a:ln>
                <a:noFill/>
              </a:ln>
              <a:solidFill>
                <a:srgbClr val="FFFFFF"/>
              </a:solidFill>
              <a:effectLst/>
              <a:uLnTx/>
              <a:uFillTx/>
              <a:latin typeface="Arial" charset="0"/>
              <a:ea typeface="Arial" charset="0"/>
              <a:cs typeface="Arial" charset="0"/>
            </a:endParaRPr>
          </a:p>
        </p:txBody>
      </p:sp>
      <p:sp>
        <p:nvSpPr>
          <p:cNvPr id="30" name="TextBox 29"/>
          <p:cNvSpPr txBox="1"/>
          <p:nvPr/>
        </p:nvSpPr>
        <p:spPr>
          <a:xfrm>
            <a:off x="-133616" y="4076969"/>
            <a:ext cx="1866163" cy="738664"/>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CA" altLang="en-US" sz="1050" b="1" i="0" u="none" strike="noStrike" kern="0" cap="none" spc="0" normalizeH="0" baseline="0" noProof="0" dirty="0">
                <a:ln>
                  <a:noFill/>
                </a:ln>
                <a:solidFill>
                  <a:srgbClr val="FFFFFF"/>
                </a:solidFill>
                <a:effectLst/>
                <a:uLnTx/>
                <a:uFillTx/>
                <a:latin typeface="Arial" charset="0"/>
                <a:ea typeface="Arial" charset="0"/>
                <a:cs typeface="Arial" charset="0"/>
              </a:rPr>
              <a:t>Risk of atypical </a:t>
            </a:r>
            <a:br>
              <a:rPr kumimoji="0" lang="en-CA" altLang="en-US" sz="1050" b="1" i="0" u="none" strike="noStrike" kern="0" cap="none" spc="0" normalizeH="0" baseline="0" noProof="0" dirty="0">
                <a:ln>
                  <a:noFill/>
                </a:ln>
                <a:solidFill>
                  <a:srgbClr val="FFFFFF"/>
                </a:solidFill>
                <a:effectLst/>
                <a:uLnTx/>
                <a:uFillTx/>
                <a:latin typeface="Arial" charset="0"/>
                <a:ea typeface="Arial" charset="0"/>
                <a:cs typeface="Arial" charset="0"/>
              </a:rPr>
            </a:br>
            <a:r>
              <a:rPr kumimoji="0" lang="en-CA" altLang="en-US" sz="1050" b="1" i="0" u="none" strike="noStrike" kern="0" cap="none" spc="0" normalizeH="0" baseline="0" noProof="0" dirty="0">
                <a:ln>
                  <a:noFill/>
                </a:ln>
                <a:solidFill>
                  <a:srgbClr val="FFFFFF"/>
                </a:solidFill>
                <a:effectLst/>
                <a:uLnTx/>
                <a:uFillTx/>
                <a:latin typeface="Arial" charset="0"/>
                <a:ea typeface="Arial" charset="0"/>
                <a:cs typeface="Arial" charset="0"/>
              </a:rPr>
              <a:t>fracture from BP use: </a:t>
            </a:r>
            <a:br>
              <a:rPr kumimoji="0" lang="en-CA" altLang="en-US" sz="1050" b="1" i="0" u="none" strike="noStrike" kern="0" cap="none" spc="0" normalizeH="0" baseline="0" noProof="0" dirty="0">
                <a:ln>
                  <a:noFill/>
                </a:ln>
                <a:solidFill>
                  <a:srgbClr val="FFFFFF"/>
                </a:solidFill>
                <a:effectLst/>
                <a:uLnTx/>
                <a:uFillTx/>
                <a:latin typeface="Arial" charset="0"/>
                <a:ea typeface="Arial" charset="0"/>
                <a:cs typeface="Arial" charset="0"/>
              </a:rPr>
            </a:br>
            <a:r>
              <a:rPr kumimoji="0" lang="en-CA" altLang="en-US" sz="1050" b="1" i="0" u="none" strike="noStrike" kern="0" cap="none" spc="0" normalizeH="0" baseline="0" noProof="0" dirty="0">
                <a:ln>
                  <a:noFill/>
                </a:ln>
                <a:solidFill>
                  <a:srgbClr val="FFFFFF"/>
                </a:solidFill>
                <a:effectLst/>
                <a:uLnTx/>
                <a:uFillTx/>
                <a:latin typeface="Arial" charset="0"/>
                <a:ea typeface="Arial" charset="0"/>
                <a:cs typeface="Arial" charset="0"/>
              </a:rPr>
              <a:t>2/100,000 (2 </a:t>
            </a:r>
            <a:r>
              <a:rPr kumimoji="0" lang="en-CA" altLang="en-US" sz="1050" b="1" i="0" u="none" strike="noStrike" kern="0" cap="none" spc="0" normalizeH="0" baseline="0" noProof="0" dirty="0" err="1">
                <a:ln>
                  <a:noFill/>
                </a:ln>
                <a:solidFill>
                  <a:srgbClr val="FFFFFF"/>
                </a:solidFill>
                <a:effectLst/>
                <a:uLnTx/>
                <a:uFillTx/>
                <a:latin typeface="Arial" charset="0"/>
                <a:ea typeface="Arial" charset="0"/>
                <a:cs typeface="Arial" charset="0"/>
              </a:rPr>
              <a:t>yrs</a:t>
            </a:r>
            <a:r>
              <a:rPr kumimoji="0" lang="en-CA" altLang="en-US" sz="1050" b="1" i="0" u="none" strike="noStrike" kern="0" cap="none" spc="0" normalizeH="0" baseline="0" noProof="0" dirty="0">
                <a:ln>
                  <a:noFill/>
                </a:ln>
                <a:solidFill>
                  <a:srgbClr val="FFFFFF"/>
                </a:solidFill>
                <a:effectLst/>
                <a:uLnTx/>
                <a:uFillTx/>
                <a:latin typeface="Arial" charset="0"/>
                <a:ea typeface="Arial" charset="0"/>
                <a:cs typeface="Arial" charset="0"/>
              </a:rPr>
              <a:t> of use), </a:t>
            </a:r>
            <a:br>
              <a:rPr kumimoji="0" lang="en-CA" altLang="en-US" sz="1050" b="1" i="0" u="none" strike="noStrike" kern="0" cap="none" spc="0" normalizeH="0" baseline="0" noProof="0" dirty="0">
                <a:ln>
                  <a:noFill/>
                </a:ln>
                <a:solidFill>
                  <a:srgbClr val="FFFFFF"/>
                </a:solidFill>
                <a:effectLst/>
                <a:uLnTx/>
                <a:uFillTx/>
                <a:latin typeface="Arial" charset="0"/>
                <a:ea typeface="Arial" charset="0"/>
                <a:cs typeface="Arial" charset="0"/>
              </a:rPr>
            </a:br>
            <a:r>
              <a:rPr kumimoji="0" lang="en-CA" altLang="en-US" sz="1050" b="1" i="0" u="none" strike="noStrike" kern="0" cap="none" spc="0" normalizeH="0" baseline="0" noProof="0" dirty="0">
                <a:ln>
                  <a:noFill/>
                </a:ln>
                <a:solidFill>
                  <a:srgbClr val="FFFFFF"/>
                </a:solidFill>
                <a:effectLst/>
                <a:uLnTx/>
                <a:uFillTx/>
                <a:latin typeface="Arial" charset="0"/>
                <a:ea typeface="Arial" charset="0"/>
                <a:cs typeface="Arial" charset="0"/>
              </a:rPr>
              <a:t>78/100,000 (8 </a:t>
            </a:r>
            <a:r>
              <a:rPr kumimoji="0" lang="en-CA" altLang="en-US" sz="1050" b="1" i="0" u="none" strike="noStrike" kern="0" cap="none" spc="0" normalizeH="0" baseline="0" noProof="0" dirty="0" err="1">
                <a:ln>
                  <a:noFill/>
                </a:ln>
                <a:solidFill>
                  <a:srgbClr val="FFFFFF"/>
                </a:solidFill>
                <a:effectLst/>
                <a:uLnTx/>
                <a:uFillTx/>
                <a:latin typeface="Arial" charset="0"/>
                <a:ea typeface="Arial" charset="0"/>
                <a:cs typeface="Arial" charset="0"/>
              </a:rPr>
              <a:t>yrs</a:t>
            </a:r>
            <a:r>
              <a:rPr kumimoji="0" lang="en-CA" altLang="en-US" sz="1050" b="1" i="0" u="none" strike="noStrike" kern="0" cap="none" spc="0" normalizeH="0" baseline="0" noProof="0" dirty="0">
                <a:ln>
                  <a:noFill/>
                </a:ln>
                <a:solidFill>
                  <a:srgbClr val="FFFFFF"/>
                </a:solidFill>
                <a:effectLst/>
                <a:uLnTx/>
                <a:uFillTx/>
                <a:latin typeface="Arial" charset="0"/>
                <a:ea typeface="Arial" charset="0"/>
                <a:cs typeface="Arial" charset="0"/>
              </a:rPr>
              <a:t> of use)</a:t>
            </a:r>
          </a:p>
        </p:txBody>
      </p:sp>
      <p:sp>
        <p:nvSpPr>
          <p:cNvPr id="72" name="Content Placeholder 2"/>
          <p:cNvSpPr txBox="1">
            <a:spLocks/>
          </p:cNvSpPr>
          <p:nvPr/>
        </p:nvSpPr>
        <p:spPr>
          <a:xfrm>
            <a:off x="597535" y="1566474"/>
            <a:ext cx="3353979" cy="663098"/>
          </a:xfrm>
          <a:prstGeom prst="rect">
            <a:avLst/>
          </a:prstGeom>
          <a:effectLst>
            <a:outerShdw blurRad="50800" dist="38100" dir="2700000" algn="tl" rotWithShape="0">
              <a:prstClr val="black">
                <a:alpha val="40000"/>
              </a:prstClr>
            </a:outerShdw>
          </a:effectLst>
        </p:spPr>
        <p:txBody>
          <a:bodyPr vert="horz" lIns="68580" tIns="34290" rIns="68580" bIns="34290" rtlCol="0" anchor="ctr">
            <a:noAutofit/>
          </a:bodyPr>
          <a:lstStyle/>
          <a:p>
            <a:pPr marL="0" marR="0" lvl="0" indent="0" algn="r" defTabSz="685800" rtl="0" eaLnBrk="1" fontAlgn="auto" latinLnBrk="0" hangingPunct="1">
              <a:lnSpc>
                <a:spcPct val="100000"/>
              </a:lnSpc>
              <a:spcBef>
                <a:spcPts val="0"/>
              </a:spcBef>
              <a:spcAft>
                <a:spcPts val="750"/>
              </a:spcAft>
              <a:buClr>
                <a:srgbClr val="F93482"/>
              </a:buClr>
              <a:buSzTx/>
              <a:buFontTx/>
              <a:buNone/>
              <a:tabLst/>
              <a:defRPr/>
            </a:pPr>
            <a:r>
              <a:rPr kumimoji="0" lang="en-US" sz="3600" b="1" i="0" u="none" strike="noStrike" kern="1200" cap="none" spc="0" normalizeH="0" baseline="0" noProof="0" dirty="0">
                <a:ln>
                  <a:noFill/>
                </a:ln>
                <a:solidFill>
                  <a:srgbClr val="FCB627"/>
                </a:solidFill>
                <a:effectLst/>
                <a:uLnTx/>
                <a:uFillTx/>
                <a:latin typeface="Arial" charset="0"/>
                <a:ea typeface="Arial" charset="0"/>
                <a:cs typeface="Arial" charset="0"/>
              </a:rPr>
              <a:t>RISK</a:t>
            </a:r>
          </a:p>
        </p:txBody>
      </p:sp>
      <p:sp>
        <p:nvSpPr>
          <p:cNvPr id="11" name="TextBox 10"/>
          <p:cNvSpPr txBox="1"/>
          <p:nvPr/>
        </p:nvSpPr>
        <p:spPr>
          <a:xfrm>
            <a:off x="389937" y="5692212"/>
            <a:ext cx="33150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FFFFFF"/>
                </a:solidFill>
                <a:effectLst/>
                <a:uLnTx/>
                <a:uFillTx/>
                <a:latin typeface="Arial" charset="0"/>
                <a:ea typeface="Arial" charset="0"/>
                <a:cs typeface="Arial" charset="0"/>
              </a:rPr>
              <a:t>ONJ = osteonecrosis of the jaw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FFFFFF"/>
                </a:solidFill>
                <a:effectLst/>
                <a:uLnTx/>
                <a:uFillTx/>
                <a:latin typeface="Arial" charset="0"/>
                <a:ea typeface="Arial" charset="0"/>
                <a:cs typeface="Arial" charset="0"/>
              </a:rPr>
              <a:t>BP = bisphosphonate</a:t>
            </a:r>
          </a:p>
        </p:txBody>
      </p:sp>
      <p:sp>
        <p:nvSpPr>
          <p:cNvPr id="21" name="TextBox 20"/>
          <p:cNvSpPr txBox="1"/>
          <p:nvPr/>
        </p:nvSpPr>
        <p:spPr>
          <a:xfrm>
            <a:off x="7028909" y="5288101"/>
            <a:ext cx="1761344" cy="646331"/>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FFFFFF"/>
                </a:solidFill>
                <a:effectLst/>
                <a:uLnTx/>
                <a:uFillTx/>
                <a:latin typeface="Arial" charset="0"/>
                <a:ea typeface="Arial" charset="0"/>
                <a:cs typeface="Arial" charset="0"/>
              </a:rPr>
              <a:t>*~13% of patients fracture while on </a:t>
            </a:r>
            <a:r>
              <a:rPr kumimoji="0" lang="en-CA" sz="900" b="0" i="0" u="none" strike="noStrike" kern="1200" cap="none" spc="0" normalizeH="0" baseline="0" noProof="0" dirty="0" err="1">
                <a:ln>
                  <a:noFill/>
                </a:ln>
                <a:solidFill>
                  <a:srgbClr val="FFFFFF"/>
                </a:solidFill>
                <a:effectLst/>
                <a:uLnTx/>
                <a:uFillTx/>
                <a:latin typeface="Arial" charset="0"/>
                <a:ea typeface="Arial" charset="0"/>
                <a:cs typeface="Arial" charset="0"/>
              </a:rPr>
              <a:t>antiresorptive</a:t>
            </a:r>
            <a:r>
              <a:rPr kumimoji="0" lang="en-CA" sz="900" b="0" i="0" u="none" strike="noStrike" kern="1200" cap="none" spc="0" normalizeH="0" baseline="0" noProof="0" dirty="0">
                <a:ln>
                  <a:noFill/>
                </a:ln>
                <a:solidFill>
                  <a:srgbClr val="FFFFFF"/>
                </a:solidFill>
                <a:effectLst/>
                <a:uLnTx/>
                <a:uFillTx/>
                <a:latin typeface="Arial" charset="0"/>
                <a:ea typeface="Arial" charset="0"/>
                <a:cs typeface="Arial" charset="0"/>
              </a:rPr>
              <a:t> therapy; this does not mean that treatment is ineffective.</a:t>
            </a:r>
            <a:r>
              <a:rPr kumimoji="0" lang="en-CA" sz="900" b="0" i="0" u="none" strike="noStrike" kern="1200" cap="none" spc="0" normalizeH="0" baseline="30000" noProof="0" dirty="0">
                <a:ln>
                  <a:noFill/>
                </a:ln>
                <a:solidFill>
                  <a:srgbClr val="FFFFFF"/>
                </a:solidFill>
                <a:effectLst/>
                <a:uLnTx/>
                <a:uFillTx/>
                <a:latin typeface="Arial" charset="0"/>
                <a:ea typeface="Arial" charset="0"/>
                <a:cs typeface="Arial" charset="0"/>
              </a:rPr>
              <a:t>5</a:t>
            </a:r>
          </a:p>
        </p:txBody>
      </p:sp>
      <p:sp>
        <p:nvSpPr>
          <p:cNvPr id="62" name="Title 61"/>
          <p:cNvSpPr>
            <a:spLocks noGrp="1"/>
          </p:cNvSpPr>
          <p:nvPr>
            <p:ph type="title"/>
          </p:nvPr>
        </p:nvSpPr>
        <p:spPr/>
        <p:txBody>
          <a:bodyPr/>
          <a:lstStyle/>
          <a:p>
            <a:r>
              <a:rPr lang="en-US" dirty="0"/>
              <a:t>Weighing the Benefits of Osteoporosis Therapy (Good to the Bone)</a:t>
            </a:r>
          </a:p>
        </p:txBody>
      </p:sp>
      <p:sp>
        <p:nvSpPr>
          <p:cNvPr id="70" name="Freeform 69"/>
          <p:cNvSpPr>
            <a:spLocks noChangeArrowheads="1"/>
          </p:cNvSpPr>
          <p:nvPr/>
        </p:nvSpPr>
        <p:spPr bwMode="auto">
          <a:xfrm>
            <a:off x="1732547" y="4838705"/>
            <a:ext cx="5125453" cy="1215873"/>
          </a:xfrm>
          <a:custGeom>
            <a:avLst/>
            <a:gdLst>
              <a:gd name="T0" fmla="*/ 13583 w 13880"/>
              <a:gd name="T1" fmla="*/ 3087 h 4713"/>
              <a:gd name="T2" fmla="*/ 13583 w 13880"/>
              <a:gd name="T3" fmla="*/ 3087 h 4713"/>
              <a:gd name="T4" fmla="*/ 13583 w 13880"/>
              <a:gd name="T5" fmla="*/ 3087 h 4713"/>
              <a:gd name="T6" fmla="*/ 13583 w 13880"/>
              <a:gd name="T7" fmla="*/ 3087 h 4713"/>
              <a:gd name="T8" fmla="*/ 13739 w 13880"/>
              <a:gd name="T9" fmla="*/ 3445 h 4713"/>
              <a:gd name="T10" fmla="*/ 13852 w 13880"/>
              <a:gd name="T11" fmla="*/ 3688 h 4713"/>
              <a:gd name="T12" fmla="*/ 13811 w 13880"/>
              <a:gd name="T13" fmla="*/ 4259 h 4713"/>
              <a:gd name="T14" fmla="*/ 13218 w 13880"/>
              <a:gd name="T15" fmla="*/ 4711 h 4713"/>
              <a:gd name="T16" fmla="*/ 12486 w 13880"/>
              <a:gd name="T17" fmla="*/ 4411 h 4713"/>
              <a:gd name="T18" fmla="*/ 11388 w 13880"/>
              <a:gd name="T19" fmla="*/ 3744 h 4713"/>
              <a:gd name="T20" fmla="*/ 10169 w 13880"/>
              <a:gd name="T21" fmla="*/ 3477 h 4713"/>
              <a:gd name="T22" fmla="*/ 9022 w 13880"/>
              <a:gd name="T23" fmla="*/ 3271 h 4713"/>
              <a:gd name="T24" fmla="*/ 5320 w 13880"/>
              <a:gd name="T25" fmla="*/ 2642 h 4713"/>
              <a:gd name="T26" fmla="*/ 3496 w 13880"/>
              <a:gd name="T27" fmla="*/ 2332 h 4713"/>
              <a:gd name="T28" fmla="*/ 2515 w 13880"/>
              <a:gd name="T29" fmla="*/ 2231 h 4713"/>
              <a:gd name="T30" fmla="*/ 1752 w 13880"/>
              <a:gd name="T31" fmla="*/ 2267 h 4713"/>
              <a:gd name="T32" fmla="*/ 1306 w 13880"/>
              <a:gd name="T33" fmla="*/ 2534 h 4713"/>
              <a:gd name="T34" fmla="*/ 286 w 13880"/>
              <a:gd name="T35" fmla="*/ 2751 h 4713"/>
              <a:gd name="T36" fmla="*/ 29 w 13880"/>
              <a:gd name="T37" fmla="*/ 2369 h 4713"/>
              <a:gd name="T38" fmla="*/ 162 w 13880"/>
              <a:gd name="T39" fmla="*/ 1812 h 4713"/>
              <a:gd name="T40" fmla="*/ 226 w 13880"/>
              <a:gd name="T41" fmla="*/ 1475 h 4713"/>
              <a:gd name="T42" fmla="*/ 129 w 13880"/>
              <a:gd name="T43" fmla="*/ 1205 h 4713"/>
              <a:gd name="T44" fmla="*/ 33 w 13880"/>
              <a:gd name="T45" fmla="*/ 616 h 4713"/>
              <a:gd name="T46" fmla="*/ 384 w 13880"/>
              <a:gd name="T47" fmla="*/ 144 h 4713"/>
              <a:gd name="T48" fmla="*/ 1361 w 13880"/>
              <a:gd name="T49" fmla="*/ 334 h 4713"/>
              <a:gd name="T50" fmla="*/ 2023 w 13880"/>
              <a:gd name="T51" fmla="*/ 769 h 4713"/>
              <a:gd name="T52" fmla="*/ 3923 w 13880"/>
              <a:gd name="T53" fmla="*/ 1327 h 4713"/>
              <a:gd name="T54" fmla="*/ 7018 w 13880"/>
              <a:gd name="T55" fmla="*/ 1840 h 4713"/>
              <a:gd name="T56" fmla="*/ 10101 w 13880"/>
              <a:gd name="T57" fmla="*/ 2362 h 4713"/>
              <a:gd name="T58" fmla="*/ 11426 w 13880"/>
              <a:gd name="T59" fmla="*/ 2454 h 4713"/>
              <a:gd name="T60" fmla="*/ 12253 w 13880"/>
              <a:gd name="T61" fmla="*/ 2231 h 4713"/>
              <a:gd name="T62" fmla="*/ 12522 w 13880"/>
              <a:gd name="T63" fmla="*/ 1914 h 4713"/>
              <a:gd name="T64" fmla="*/ 13400 w 13880"/>
              <a:gd name="T65" fmla="*/ 1630 h 4713"/>
              <a:gd name="T66" fmla="*/ 13671 w 13880"/>
              <a:gd name="T67" fmla="*/ 1874 h 4713"/>
              <a:gd name="T68" fmla="*/ 13814 w 13880"/>
              <a:gd name="T69" fmla="*/ 2225 h 4713"/>
              <a:gd name="T70" fmla="*/ 13714 w 13880"/>
              <a:gd name="T71" fmla="*/ 2637 h 4713"/>
              <a:gd name="T72" fmla="*/ 13583 w 13880"/>
              <a:gd name="T73" fmla="*/ 2893 h 4713"/>
              <a:gd name="T74" fmla="*/ 13583 w 13880"/>
              <a:gd name="T75" fmla="*/ 3087 h 4713"/>
              <a:gd name="connsiteX0" fmla="*/ 9771 w 9975"/>
              <a:gd name="connsiteY0" fmla="*/ 6426 h 9872"/>
              <a:gd name="connsiteX1" fmla="*/ 9771 w 9975"/>
              <a:gd name="connsiteY1" fmla="*/ 6426 h 9872"/>
              <a:gd name="connsiteX2" fmla="*/ 9771 w 9975"/>
              <a:gd name="connsiteY2" fmla="*/ 6426 h 9872"/>
              <a:gd name="connsiteX3" fmla="*/ 9771 w 9975"/>
              <a:gd name="connsiteY3" fmla="*/ 6426 h 9872"/>
              <a:gd name="connsiteX4" fmla="*/ 9883 w 9975"/>
              <a:gd name="connsiteY4" fmla="*/ 7186 h 9872"/>
              <a:gd name="connsiteX5" fmla="*/ 9965 w 9975"/>
              <a:gd name="connsiteY5" fmla="*/ 7701 h 9872"/>
              <a:gd name="connsiteX6" fmla="*/ 9935 w 9975"/>
              <a:gd name="connsiteY6" fmla="*/ 8913 h 9872"/>
              <a:gd name="connsiteX7" fmla="*/ 9508 w 9975"/>
              <a:gd name="connsiteY7" fmla="*/ 9872 h 9872"/>
              <a:gd name="connsiteX8" fmla="*/ 8981 w 9975"/>
              <a:gd name="connsiteY8" fmla="*/ 9235 h 9872"/>
              <a:gd name="connsiteX9" fmla="*/ 8190 w 9975"/>
              <a:gd name="connsiteY9" fmla="*/ 7820 h 9872"/>
              <a:gd name="connsiteX10" fmla="*/ 7311 w 9975"/>
              <a:gd name="connsiteY10" fmla="*/ 7253 h 9872"/>
              <a:gd name="connsiteX11" fmla="*/ 6485 w 9975"/>
              <a:gd name="connsiteY11" fmla="*/ 6816 h 9872"/>
              <a:gd name="connsiteX12" fmla="*/ 3818 w 9975"/>
              <a:gd name="connsiteY12" fmla="*/ 5482 h 9872"/>
              <a:gd name="connsiteX13" fmla="*/ 2504 w 9975"/>
              <a:gd name="connsiteY13" fmla="*/ 4824 h 9872"/>
              <a:gd name="connsiteX14" fmla="*/ 1797 w 9975"/>
              <a:gd name="connsiteY14" fmla="*/ 4610 h 9872"/>
              <a:gd name="connsiteX15" fmla="*/ 1247 w 9975"/>
              <a:gd name="connsiteY15" fmla="*/ 4686 h 9872"/>
              <a:gd name="connsiteX16" fmla="*/ 926 w 9975"/>
              <a:gd name="connsiteY16" fmla="*/ 5253 h 9872"/>
              <a:gd name="connsiteX17" fmla="*/ 191 w 9975"/>
              <a:gd name="connsiteY17" fmla="*/ 5713 h 9872"/>
              <a:gd name="connsiteX18" fmla="*/ 6 w 9975"/>
              <a:gd name="connsiteY18" fmla="*/ 4903 h 9872"/>
              <a:gd name="connsiteX19" fmla="*/ 102 w 9975"/>
              <a:gd name="connsiteY19" fmla="*/ 3721 h 9872"/>
              <a:gd name="connsiteX20" fmla="*/ 148 w 9975"/>
              <a:gd name="connsiteY20" fmla="*/ 3006 h 9872"/>
              <a:gd name="connsiteX21" fmla="*/ 78 w 9975"/>
              <a:gd name="connsiteY21" fmla="*/ 2433 h 9872"/>
              <a:gd name="connsiteX22" fmla="*/ 9 w 9975"/>
              <a:gd name="connsiteY22" fmla="*/ 1183 h 9872"/>
              <a:gd name="connsiteX23" fmla="*/ 262 w 9975"/>
              <a:gd name="connsiteY23" fmla="*/ 182 h 9872"/>
              <a:gd name="connsiteX24" fmla="*/ 966 w 9975"/>
              <a:gd name="connsiteY24" fmla="*/ 585 h 9872"/>
              <a:gd name="connsiteX25" fmla="*/ 1442 w 9975"/>
              <a:gd name="connsiteY25" fmla="*/ 1508 h 9872"/>
              <a:gd name="connsiteX26" fmla="*/ 2811 w 9975"/>
              <a:gd name="connsiteY26" fmla="*/ 2692 h 9872"/>
              <a:gd name="connsiteX27" fmla="*/ 5041 w 9975"/>
              <a:gd name="connsiteY27" fmla="*/ 3780 h 9872"/>
              <a:gd name="connsiteX28" fmla="*/ 7262 w 9975"/>
              <a:gd name="connsiteY28" fmla="*/ 4888 h 9872"/>
              <a:gd name="connsiteX29" fmla="*/ 8217 w 9975"/>
              <a:gd name="connsiteY29" fmla="*/ 5083 h 9872"/>
              <a:gd name="connsiteX30" fmla="*/ 8813 w 9975"/>
              <a:gd name="connsiteY30" fmla="*/ 4610 h 9872"/>
              <a:gd name="connsiteX31" fmla="*/ 9007 w 9975"/>
              <a:gd name="connsiteY31" fmla="*/ 3937 h 9872"/>
              <a:gd name="connsiteX32" fmla="*/ 9639 w 9975"/>
              <a:gd name="connsiteY32" fmla="*/ 3335 h 9872"/>
              <a:gd name="connsiteX33" fmla="*/ 9834 w 9975"/>
              <a:gd name="connsiteY33" fmla="*/ 3852 h 9872"/>
              <a:gd name="connsiteX34" fmla="*/ 9937 w 9975"/>
              <a:gd name="connsiteY34" fmla="*/ 4597 h 9872"/>
              <a:gd name="connsiteX35" fmla="*/ 9865 w 9975"/>
              <a:gd name="connsiteY35" fmla="*/ 5471 h 9872"/>
              <a:gd name="connsiteX36" fmla="*/ 9771 w 9975"/>
              <a:gd name="connsiteY36" fmla="*/ 6014 h 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975" h="9872">
                <a:moveTo>
                  <a:pt x="9771" y="6426"/>
                </a:moveTo>
                <a:lnTo>
                  <a:pt x="9771" y="6426"/>
                </a:lnTo>
                <a:lnTo>
                  <a:pt x="9771" y="6426"/>
                </a:lnTo>
                <a:lnTo>
                  <a:pt x="9771" y="6426"/>
                </a:lnTo>
                <a:cubicBezTo>
                  <a:pt x="9782" y="6715"/>
                  <a:pt x="9816" y="6963"/>
                  <a:pt x="9883" y="7186"/>
                </a:cubicBezTo>
                <a:cubicBezTo>
                  <a:pt x="9926" y="7321"/>
                  <a:pt x="9957" y="7521"/>
                  <a:pt x="9965" y="7701"/>
                </a:cubicBezTo>
                <a:cubicBezTo>
                  <a:pt x="9984" y="8106"/>
                  <a:pt x="9979" y="8516"/>
                  <a:pt x="9935" y="8913"/>
                </a:cubicBezTo>
                <a:cubicBezTo>
                  <a:pt x="9883" y="9401"/>
                  <a:pt x="9709" y="9872"/>
                  <a:pt x="9508" y="9872"/>
                </a:cubicBezTo>
                <a:cubicBezTo>
                  <a:pt x="9301" y="9874"/>
                  <a:pt x="9119" y="9723"/>
                  <a:pt x="8981" y="9235"/>
                </a:cubicBezTo>
                <a:cubicBezTo>
                  <a:pt x="8770" y="8503"/>
                  <a:pt x="8488" y="8119"/>
                  <a:pt x="8190" y="7820"/>
                </a:cubicBezTo>
                <a:cubicBezTo>
                  <a:pt x="7904" y="7536"/>
                  <a:pt x="7607" y="7406"/>
                  <a:pt x="7311" y="7253"/>
                </a:cubicBezTo>
                <a:cubicBezTo>
                  <a:pt x="7036" y="7111"/>
                  <a:pt x="6762" y="6956"/>
                  <a:pt x="6485" y="6816"/>
                </a:cubicBezTo>
                <a:lnTo>
                  <a:pt x="3818" y="5482"/>
                </a:lnTo>
                <a:cubicBezTo>
                  <a:pt x="3379" y="5263"/>
                  <a:pt x="2943" y="5019"/>
                  <a:pt x="2504" y="4824"/>
                </a:cubicBezTo>
                <a:cubicBezTo>
                  <a:pt x="2270" y="4716"/>
                  <a:pt x="2033" y="4688"/>
                  <a:pt x="1797" y="4610"/>
                </a:cubicBezTo>
                <a:cubicBezTo>
                  <a:pt x="1612" y="4550"/>
                  <a:pt x="1430" y="4595"/>
                  <a:pt x="1247" y="4686"/>
                </a:cubicBezTo>
                <a:cubicBezTo>
                  <a:pt x="1115" y="4750"/>
                  <a:pt x="1015" y="4945"/>
                  <a:pt x="926" y="5253"/>
                </a:cubicBezTo>
                <a:cubicBezTo>
                  <a:pt x="757" y="5845"/>
                  <a:pt x="458" y="6112"/>
                  <a:pt x="191" y="5713"/>
                </a:cubicBezTo>
                <a:cubicBezTo>
                  <a:pt x="86" y="5556"/>
                  <a:pt x="18" y="5263"/>
                  <a:pt x="6" y="4903"/>
                </a:cubicBezTo>
                <a:cubicBezTo>
                  <a:pt x="-7" y="4478"/>
                  <a:pt x="-1" y="4069"/>
                  <a:pt x="102" y="3721"/>
                </a:cubicBezTo>
                <a:cubicBezTo>
                  <a:pt x="161" y="3519"/>
                  <a:pt x="179" y="3269"/>
                  <a:pt x="148" y="3006"/>
                </a:cubicBezTo>
                <a:cubicBezTo>
                  <a:pt x="125" y="2813"/>
                  <a:pt x="103" y="2624"/>
                  <a:pt x="78" y="2433"/>
                </a:cubicBezTo>
                <a:cubicBezTo>
                  <a:pt x="24" y="2030"/>
                  <a:pt x="-15" y="1614"/>
                  <a:pt x="9" y="1183"/>
                </a:cubicBezTo>
                <a:cubicBezTo>
                  <a:pt x="34" y="733"/>
                  <a:pt x="107" y="349"/>
                  <a:pt x="262" y="182"/>
                </a:cubicBezTo>
                <a:cubicBezTo>
                  <a:pt x="545" y="-124"/>
                  <a:pt x="732" y="-75"/>
                  <a:pt x="966" y="585"/>
                </a:cubicBezTo>
                <a:cubicBezTo>
                  <a:pt x="1106" y="981"/>
                  <a:pt x="1270" y="1259"/>
                  <a:pt x="1442" y="1508"/>
                </a:cubicBezTo>
                <a:cubicBezTo>
                  <a:pt x="1875" y="2140"/>
                  <a:pt x="2337" y="2465"/>
                  <a:pt x="2811" y="2692"/>
                </a:cubicBezTo>
                <a:lnTo>
                  <a:pt x="5041" y="3780"/>
                </a:lnTo>
                <a:lnTo>
                  <a:pt x="7262" y="4888"/>
                </a:lnTo>
                <a:cubicBezTo>
                  <a:pt x="7578" y="5038"/>
                  <a:pt x="7896" y="5130"/>
                  <a:pt x="8217" y="5083"/>
                </a:cubicBezTo>
                <a:cubicBezTo>
                  <a:pt x="8426" y="5049"/>
                  <a:pt x="8625" y="4909"/>
                  <a:pt x="8813" y="4610"/>
                </a:cubicBezTo>
                <a:cubicBezTo>
                  <a:pt x="8910" y="4459"/>
                  <a:pt x="8960" y="4200"/>
                  <a:pt x="9007" y="3937"/>
                </a:cubicBezTo>
                <a:cubicBezTo>
                  <a:pt x="9134" y="3231"/>
                  <a:pt x="9446" y="3046"/>
                  <a:pt x="9639" y="3335"/>
                </a:cubicBezTo>
                <a:cubicBezTo>
                  <a:pt x="9718" y="3455"/>
                  <a:pt x="9786" y="3615"/>
                  <a:pt x="9834" y="3852"/>
                </a:cubicBezTo>
                <a:cubicBezTo>
                  <a:pt x="9883" y="4086"/>
                  <a:pt x="9927" y="4313"/>
                  <a:pt x="9937" y="4597"/>
                </a:cubicBezTo>
                <a:cubicBezTo>
                  <a:pt x="9950" y="4924"/>
                  <a:pt x="9932" y="5202"/>
                  <a:pt x="9865" y="5471"/>
                </a:cubicBezTo>
                <a:cubicBezTo>
                  <a:pt x="9825" y="5635"/>
                  <a:pt x="9802" y="5832"/>
                  <a:pt x="9771" y="6014"/>
                </a:cubicBezTo>
              </a:path>
            </a:pathLst>
          </a:custGeom>
          <a:solidFill>
            <a:schemeClr val="tx1"/>
          </a:solidFill>
          <a:ln w="12700">
            <a:noFill/>
          </a:ln>
          <a:effectLst>
            <a:innerShdw blurRad="63500" dist="25400" dir="13500000">
              <a:prstClr val="black">
                <a:alpha val="50000"/>
              </a:prstClr>
            </a:inn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71" name="Freeform 70"/>
          <p:cNvSpPr>
            <a:spLocks noChangeArrowheads="1"/>
          </p:cNvSpPr>
          <p:nvPr/>
        </p:nvSpPr>
        <p:spPr bwMode="auto">
          <a:xfrm>
            <a:off x="4208597" y="5605040"/>
            <a:ext cx="118197" cy="334927"/>
          </a:xfrm>
          <a:custGeom>
            <a:avLst/>
            <a:gdLst>
              <a:gd name="T0" fmla="*/ 5967 w 5968"/>
              <a:gd name="T1" fmla="*/ 2785 h 2792"/>
              <a:gd name="T2" fmla="*/ 5967 w 5968"/>
              <a:gd name="T3" fmla="*/ 2785 h 2792"/>
              <a:gd name="T4" fmla="*/ 5967 w 5968"/>
              <a:gd name="T5" fmla="*/ 2785 h 2792"/>
              <a:gd name="T6" fmla="*/ 5967 w 5968"/>
              <a:gd name="T7" fmla="*/ 2785 h 2792"/>
              <a:gd name="T8" fmla="*/ 5851 w 5968"/>
              <a:gd name="T9" fmla="*/ 2790 h 2792"/>
              <a:gd name="T10" fmla="*/ 65 w 5968"/>
              <a:gd name="T11" fmla="*/ 2790 h 2792"/>
              <a:gd name="T12" fmla="*/ 0 w 5968"/>
              <a:gd name="T13" fmla="*/ 2788 h 2792"/>
              <a:gd name="T14" fmla="*/ 141 w 5968"/>
              <a:gd name="T15" fmla="*/ 2642 h 2792"/>
              <a:gd name="T16" fmla="*/ 1301 w 5968"/>
              <a:gd name="T17" fmla="*/ 2062 h 2792"/>
              <a:gd name="T18" fmla="*/ 2687 w 5968"/>
              <a:gd name="T19" fmla="*/ 1828 h 2792"/>
              <a:gd name="T20" fmla="*/ 2774 w 5968"/>
              <a:gd name="T21" fmla="*/ 1814 h 2792"/>
              <a:gd name="T22" fmla="*/ 2788 w 5968"/>
              <a:gd name="T23" fmla="*/ 1663 h 2792"/>
              <a:gd name="T24" fmla="*/ 2786 w 5968"/>
              <a:gd name="T25" fmla="*/ 495 h 2792"/>
              <a:gd name="T26" fmla="*/ 2908 w 5968"/>
              <a:gd name="T27" fmla="*/ 125 h 2792"/>
              <a:gd name="T28" fmla="*/ 2986 w 5968"/>
              <a:gd name="T29" fmla="*/ 0 h 2792"/>
              <a:gd name="T30" fmla="*/ 3092 w 5968"/>
              <a:gd name="T31" fmla="*/ 112 h 2792"/>
              <a:gd name="T32" fmla="*/ 3197 w 5968"/>
              <a:gd name="T33" fmla="*/ 273 h 2792"/>
              <a:gd name="T34" fmla="*/ 3231 w 5968"/>
              <a:gd name="T35" fmla="*/ 447 h 2792"/>
              <a:gd name="T36" fmla="*/ 3232 w 5968"/>
              <a:gd name="T37" fmla="*/ 1653 h 2792"/>
              <a:gd name="T38" fmla="*/ 3241 w 5968"/>
              <a:gd name="T39" fmla="*/ 1815 h 2792"/>
              <a:gd name="T40" fmla="*/ 3528 w 5968"/>
              <a:gd name="T41" fmla="*/ 1851 h 2792"/>
              <a:gd name="T42" fmla="*/ 4974 w 5968"/>
              <a:gd name="T43" fmla="*/ 2173 h 2792"/>
              <a:gd name="T44" fmla="*/ 5897 w 5968"/>
              <a:gd name="T45" fmla="*/ 2708 h 2792"/>
              <a:gd name="T46" fmla="*/ 5967 w 5968"/>
              <a:gd name="T47" fmla="*/ 2785 h 2792"/>
              <a:gd name="connsiteX0" fmla="*/ 9998 w 9998"/>
              <a:gd name="connsiteY0" fmla="*/ 9975 h 9993"/>
              <a:gd name="connsiteX1" fmla="*/ 9998 w 9998"/>
              <a:gd name="connsiteY1" fmla="*/ 9975 h 9993"/>
              <a:gd name="connsiteX2" fmla="*/ 9998 w 9998"/>
              <a:gd name="connsiteY2" fmla="*/ 9975 h 9993"/>
              <a:gd name="connsiteX3" fmla="*/ 9998 w 9998"/>
              <a:gd name="connsiteY3" fmla="*/ 9975 h 9993"/>
              <a:gd name="connsiteX4" fmla="*/ 9804 w 9998"/>
              <a:gd name="connsiteY4" fmla="*/ 9993 h 9993"/>
              <a:gd name="connsiteX5" fmla="*/ 109 w 9998"/>
              <a:gd name="connsiteY5" fmla="*/ 9993 h 9993"/>
              <a:gd name="connsiteX6" fmla="*/ 0 w 9998"/>
              <a:gd name="connsiteY6" fmla="*/ 9986 h 9993"/>
              <a:gd name="connsiteX7" fmla="*/ 2180 w 9998"/>
              <a:gd name="connsiteY7" fmla="*/ 7385 h 9993"/>
              <a:gd name="connsiteX8" fmla="*/ 4502 w 9998"/>
              <a:gd name="connsiteY8" fmla="*/ 6547 h 9993"/>
              <a:gd name="connsiteX9" fmla="*/ 4648 w 9998"/>
              <a:gd name="connsiteY9" fmla="*/ 6497 h 9993"/>
              <a:gd name="connsiteX10" fmla="*/ 4672 w 9998"/>
              <a:gd name="connsiteY10" fmla="*/ 5956 h 9993"/>
              <a:gd name="connsiteX11" fmla="*/ 4668 w 9998"/>
              <a:gd name="connsiteY11" fmla="*/ 1773 h 9993"/>
              <a:gd name="connsiteX12" fmla="*/ 4873 w 9998"/>
              <a:gd name="connsiteY12" fmla="*/ 448 h 9993"/>
              <a:gd name="connsiteX13" fmla="*/ 5003 w 9998"/>
              <a:gd name="connsiteY13" fmla="*/ 0 h 9993"/>
              <a:gd name="connsiteX14" fmla="*/ 5181 w 9998"/>
              <a:gd name="connsiteY14" fmla="*/ 401 h 9993"/>
              <a:gd name="connsiteX15" fmla="*/ 5357 w 9998"/>
              <a:gd name="connsiteY15" fmla="*/ 978 h 9993"/>
              <a:gd name="connsiteX16" fmla="*/ 5414 w 9998"/>
              <a:gd name="connsiteY16" fmla="*/ 1601 h 9993"/>
              <a:gd name="connsiteX17" fmla="*/ 5416 w 9998"/>
              <a:gd name="connsiteY17" fmla="*/ 5920 h 9993"/>
              <a:gd name="connsiteX18" fmla="*/ 5431 w 9998"/>
              <a:gd name="connsiteY18" fmla="*/ 6501 h 9993"/>
              <a:gd name="connsiteX19" fmla="*/ 5912 w 9998"/>
              <a:gd name="connsiteY19" fmla="*/ 6630 h 9993"/>
              <a:gd name="connsiteX20" fmla="*/ 8334 w 9998"/>
              <a:gd name="connsiteY20" fmla="*/ 7783 h 9993"/>
              <a:gd name="connsiteX21" fmla="*/ 9881 w 9998"/>
              <a:gd name="connsiteY21" fmla="*/ 9699 h 9993"/>
              <a:gd name="connsiteX22" fmla="*/ 9998 w 9998"/>
              <a:gd name="connsiteY22" fmla="*/ 9975 h 9993"/>
              <a:gd name="connsiteX0" fmla="*/ 10234 w 10234"/>
              <a:gd name="connsiteY0" fmla="*/ 9982 h 10193"/>
              <a:gd name="connsiteX1" fmla="*/ 10234 w 10234"/>
              <a:gd name="connsiteY1" fmla="*/ 9982 h 10193"/>
              <a:gd name="connsiteX2" fmla="*/ 10234 w 10234"/>
              <a:gd name="connsiteY2" fmla="*/ 9982 h 10193"/>
              <a:gd name="connsiteX3" fmla="*/ 10234 w 10234"/>
              <a:gd name="connsiteY3" fmla="*/ 9982 h 10193"/>
              <a:gd name="connsiteX4" fmla="*/ 10040 w 10234"/>
              <a:gd name="connsiteY4" fmla="*/ 10000 h 10193"/>
              <a:gd name="connsiteX5" fmla="*/ 343 w 10234"/>
              <a:gd name="connsiteY5" fmla="*/ 10000 h 10193"/>
              <a:gd name="connsiteX6" fmla="*/ 2414 w 10234"/>
              <a:gd name="connsiteY6" fmla="*/ 7390 h 10193"/>
              <a:gd name="connsiteX7" fmla="*/ 4737 w 10234"/>
              <a:gd name="connsiteY7" fmla="*/ 6552 h 10193"/>
              <a:gd name="connsiteX8" fmla="*/ 4883 w 10234"/>
              <a:gd name="connsiteY8" fmla="*/ 6502 h 10193"/>
              <a:gd name="connsiteX9" fmla="*/ 4907 w 10234"/>
              <a:gd name="connsiteY9" fmla="*/ 5960 h 10193"/>
              <a:gd name="connsiteX10" fmla="*/ 4903 w 10234"/>
              <a:gd name="connsiteY10" fmla="*/ 1774 h 10193"/>
              <a:gd name="connsiteX11" fmla="*/ 5108 w 10234"/>
              <a:gd name="connsiteY11" fmla="*/ 448 h 10193"/>
              <a:gd name="connsiteX12" fmla="*/ 5238 w 10234"/>
              <a:gd name="connsiteY12" fmla="*/ 0 h 10193"/>
              <a:gd name="connsiteX13" fmla="*/ 5416 w 10234"/>
              <a:gd name="connsiteY13" fmla="*/ 401 h 10193"/>
              <a:gd name="connsiteX14" fmla="*/ 5592 w 10234"/>
              <a:gd name="connsiteY14" fmla="*/ 979 h 10193"/>
              <a:gd name="connsiteX15" fmla="*/ 5649 w 10234"/>
              <a:gd name="connsiteY15" fmla="*/ 1602 h 10193"/>
              <a:gd name="connsiteX16" fmla="*/ 5651 w 10234"/>
              <a:gd name="connsiteY16" fmla="*/ 5924 h 10193"/>
              <a:gd name="connsiteX17" fmla="*/ 5666 w 10234"/>
              <a:gd name="connsiteY17" fmla="*/ 6506 h 10193"/>
              <a:gd name="connsiteX18" fmla="*/ 6147 w 10234"/>
              <a:gd name="connsiteY18" fmla="*/ 6635 h 10193"/>
              <a:gd name="connsiteX19" fmla="*/ 8570 w 10234"/>
              <a:gd name="connsiteY19" fmla="*/ 7788 h 10193"/>
              <a:gd name="connsiteX20" fmla="*/ 10117 w 10234"/>
              <a:gd name="connsiteY20" fmla="*/ 9706 h 10193"/>
              <a:gd name="connsiteX21" fmla="*/ 10234 w 10234"/>
              <a:gd name="connsiteY21" fmla="*/ 9982 h 10193"/>
              <a:gd name="connsiteX0" fmla="*/ 8012 w 8435"/>
              <a:gd name="connsiteY0" fmla="*/ 9982 h 10188"/>
              <a:gd name="connsiteX1" fmla="*/ 8012 w 8435"/>
              <a:gd name="connsiteY1" fmla="*/ 9982 h 10188"/>
              <a:gd name="connsiteX2" fmla="*/ 8012 w 8435"/>
              <a:gd name="connsiteY2" fmla="*/ 9982 h 10188"/>
              <a:gd name="connsiteX3" fmla="*/ 8012 w 8435"/>
              <a:gd name="connsiteY3" fmla="*/ 9982 h 10188"/>
              <a:gd name="connsiteX4" fmla="*/ 7818 w 8435"/>
              <a:gd name="connsiteY4" fmla="*/ 10000 h 10188"/>
              <a:gd name="connsiteX5" fmla="*/ 192 w 8435"/>
              <a:gd name="connsiteY5" fmla="*/ 7390 h 10188"/>
              <a:gd name="connsiteX6" fmla="*/ 2515 w 8435"/>
              <a:gd name="connsiteY6" fmla="*/ 6552 h 10188"/>
              <a:gd name="connsiteX7" fmla="*/ 2661 w 8435"/>
              <a:gd name="connsiteY7" fmla="*/ 6502 h 10188"/>
              <a:gd name="connsiteX8" fmla="*/ 2685 w 8435"/>
              <a:gd name="connsiteY8" fmla="*/ 5960 h 10188"/>
              <a:gd name="connsiteX9" fmla="*/ 2681 w 8435"/>
              <a:gd name="connsiteY9" fmla="*/ 1774 h 10188"/>
              <a:gd name="connsiteX10" fmla="*/ 2886 w 8435"/>
              <a:gd name="connsiteY10" fmla="*/ 448 h 10188"/>
              <a:gd name="connsiteX11" fmla="*/ 3016 w 8435"/>
              <a:gd name="connsiteY11" fmla="*/ 0 h 10188"/>
              <a:gd name="connsiteX12" fmla="*/ 3194 w 8435"/>
              <a:gd name="connsiteY12" fmla="*/ 401 h 10188"/>
              <a:gd name="connsiteX13" fmla="*/ 3370 w 8435"/>
              <a:gd name="connsiteY13" fmla="*/ 979 h 10188"/>
              <a:gd name="connsiteX14" fmla="*/ 3427 w 8435"/>
              <a:gd name="connsiteY14" fmla="*/ 1602 h 10188"/>
              <a:gd name="connsiteX15" fmla="*/ 3429 w 8435"/>
              <a:gd name="connsiteY15" fmla="*/ 5924 h 10188"/>
              <a:gd name="connsiteX16" fmla="*/ 3444 w 8435"/>
              <a:gd name="connsiteY16" fmla="*/ 6506 h 10188"/>
              <a:gd name="connsiteX17" fmla="*/ 3925 w 8435"/>
              <a:gd name="connsiteY17" fmla="*/ 6635 h 10188"/>
              <a:gd name="connsiteX18" fmla="*/ 6348 w 8435"/>
              <a:gd name="connsiteY18" fmla="*/ 7788 h 10188"/>
              <a:gd name="connsiteX19" fmla="*/ 7895 w 8435"/>
              <a:gd name="connsiteY19" fmla="*/ 9706 h 10188"/>
              <a:gd name="connsiteX20" fmla="*/ 8012 w 8435"/>
              <a:gd name="connsiteY20" fmla="*/ 9982 h 10188"/>
              <a:gd name="connsiteX0" fmla="*/ 6517 w 6815"/>
              <a:gd name="connsiteY0" fmla="*/ 9798 h 10061"/>
              <a:gd name="connsiteX1" fmla="*/ 6517 w 6815"/>
              <a:gd name="connsiteY1" fmla="*/ 9798 h 10061"/>
              <a:gd name="connsiteX2" fmla="*/ 6517 w 6815"/>
              <a:gd name="connsiteY2" fmla="*/ 9798 h 10061"/>
              <a:gd name="connsiteX3" fmla="*/ 6517 w 6815"/>
              <a:gd name="connsiteY3" fmla="*/ 9798 h 10061"/>
              <a:gd name="connsiteX4" fmla="*/ 6287 w 6815"/>
              <a:gd name="connsiteY4" fmla="*/ 9815 h 10061"/>
              <a:gd name="connsiteX5" fmla="*/ 0 w 6815"/>
              <a:gd name="connsiteY5" fmla="*/ 6431 h 10061"/>
              <a:gd name="connsiteX6" fmla="*/ 173 w 6815"/>
              <a:gd name="connsiteY6" fmla="*/ 6382 h 10061"/>
              <a:gd name="connsiteX7" fmla="*/ 201 w 6815"/>
              <a:gd name="connsiteY7" fmla="*/ 5850 h 10061"/>
              <a:gd name="connsiteX8" fmla="*/ 196 w 6815"/>
              <a:gd name="connsiteY8" fmla="*/ 1741 h 10061"/>
              <a:gd name="connsiteX9" fmla="*/ 439 w 6815"/>
              <a:gd name="connsiteY9" fmla="*/ 440 h 10061"/>
              <a:gd name="connsiteX10" fmla="*/ 594 w 6815"/>
              <a:gd name="connsiteY10" fmla="*/ 0 h 10061"/>
              <a:gd name="connsiteX11" fmla="*/ 805 w 6815"/>
              <a:gd name="connsiteY11" fmla="*/ 394 h 10061"/>
              <a:gd name="connsiteX12" fmla="*/ 1013 w 6815"/>
              <a:gd name="connsiteY12" fmla="*/ 961 h 10061"/>
              <a:gd name="connsiteX13" fmla="*/ 1081 w 6815"/>
              <a:gd name="connsiteY13" fmla="*/ 1572 h 10061"/>
              <a:gd name="connsiteX14" fmla="*/ 1083 w 6815"/>
              <a:gd name="connsiteY14" fmla="*/ 5815 h 10061"/>
              <a:gd name="connsiteX15" fmla="*/ 1101 w 6815"/>
              <a:gd name="connsiteY15" fmla="*/ 6386 h 10061"/>
              <a:gd name="connsiteX16" fmla="*/ 1671 w 6815"/>
              <a:gd name="connsiteY16" fmla="*/ 6513 h 10061"/>
              <a:gd name="connsiteX17" fmla="*/ 4544 w 6815"/>
              <a:gd name="connsiteY17" fmla="*/ 7644 h 10061"/>
              <a:gd name="connsiteX18" fmla="*/ 6378 w 6815"/>
              <a:gd name="connsiteY18" fmla="*/ 9527 h 10061"/>
              <a:gd name="connsiteX19" fmla="*/ 6517 w 6815"/>
              <a:gd name="connsiteY19" fmla="*/ 9798 h 10061"/>
              <a:gd name="connsiteX0" fmla="*/ 9563 w 10001"/>
              <a:gd name="connsiteY0" fmla="*/ 9739 h 10000"/>
              <a:gd name="connsiteX1" fmla="*/ 9563 w 10001"/>
              <a:gd name="connsiteY1" fmla="*/ 9739 h 10000"/>
              <a:gd name="connsiteX2" fmla="*/ 9563 w 10001"/>
              <a:gd name="connsiteY2" fmla="*/ 9739 h 10000"/>
              <a:gd name="connsiteX3" fmla="*/ 9563 w 10001"/>
              <a:gd name="connsiteY3" fmla="*/ 9739 h 10000"/>
              <a:gd name="connsiteX4" fmla="*/ 9225 w 10001"/>
              <a:gd name="connsiteY4" fmla="*/ 9755 h 10000"/>
              <a:gd name="connsiteX5" fmla="*/ 0 w 10001"/>
              <a:gd name="connsiteY5" fmla="*/ 6392 h 10000"/>
              <a:gd name="connsiteX6" fmla="*/ 254 w 10001"/>
              <a:gd name="connsiteY6" fmla="*/ 6343 h 10000"/>
              <a:gd name="connsiteX7" fmla="*/ 295 w 10001"/>
              <a:gd name="connsiteY7" fmla="*/ 5815 h 10000"/>
              <a:gd name="connsiteX8" fmla="*/ 288 w 10001"/>
              <a:gd name="connsiteY8" fmla="*/ 1730 h 10000"/>
              <a:gd name="connsiteX9" fmla="*/ 644 w 10001"/>
              <a:gd name="connsiteY9" fmla="*/ 437 h 10000"/>
              <a:gd name="connsiteX10" fmla="*/ 872 w 10001"/>
              <a:gd name="connsiteY10" fmla="*/ 0 h 10000"/>
              <a:gd name="connsiteX11" fmla="*/ 1181 w 10001"/>
              <a:gd name="connsiteY11" fmla="*/ 392 h 10000"/>
              <a:gd name="connsiteX12" fmla="*/ 1486 w 10001"/>
              <a:gd name="connsiteY12" fmla="*/ 955 h 10000"/>
              <a:gd name="connsiteX13" fmla="*/ 1586 w 10001"/>
              <a:gd name="connsiteY13" fmla="*/ 1562 h 10000"/>
              <a:gd name="connsiteX14" fmla="*/ 1589 w 10001"/>
              <a:gd name="connsiteY14" fmla="*/ 5780 h 10000"/>
              <a:gd name="connsiteX15" fmla="*/ 1616 w 10001"/>
              <a:gd name="connsiteY15" fmla="*/ 6347 h 10000"/>
              <a:gd name="connsiteX16" fmla="*/ 2452 w 10001"/>
              <a:gd name="connsiteY16" fmla="*/ 6474 h 10000"/>
              <a:gd name="connsiteX17" fmla="*/ 6668 w 10001"/>
              <a:gd name="connsiteY17" fmla="*/ 7598 h 10000"/>
              <a:gd name="connsiteX18" fmla="*/ 9359 w 10001"/>
              <a:gd name="connsiteY18" fmla="*/ 9469 h 10000"/>
              <a:gd name="connsiteX0" fmla="*/ 9563 w 10001"/>
              <a:gd name="connsiteY0" fmla="*/ 9739 h 10000"/>
              <a:gd name="connsiteX1" fmla="*/ 9563 w 10001"/>
              <a:gd name="connsiteY1" fmla="*/ 9739 h 10000"/>
              <a:gd name="connsiteX2" fmla="*/ 9563 w 10001"/>
              <a:gd name="connsiteY2" fmla="*/ 9739 h 10000"/>
              <a:gd name="connsiteX3" fmla="*/ 9563 w 10001"/>
              <a:gd name="connsiteY3" fmla="*/ 9739 h 10000"/>
              <a:gd name="connsiteX4" fmla="*/ 9225 w 10001"/>
              <a:gd name="connsiteY4" fmla="*/ 9755 h 10000"/>
              <a:gd name="connsiteX5" fmla="*/ 0 w 10001"/>
              <a:gd name="connsiteY5" fmla="*/ 6392 h 10000"/>
              <a:gd name="connsiteX6" fmla="*/ 254 w 10001"/>
              <a:gd name="connsiteY6" fmla="*/ 6343 h 10000"/>
              <a:gd name="connsiteX7" fmla="*/ 295 w 10001"/>
              <a:gd name="connsiteY7" fmla="*/ 5815 h 10000"/>
              <a:gd name="connsiteX8" fmla="*/ 288 w 10001"/>
              <a:gd name="connsiteY8" fmla="*/ 1730 h 10000"/>
              <a:gd name="connsiteX9" fmla="*/ 644 w 10001"/>
              <a:gd name="connsiteY9" fmla="*/ 437 h 10000"/>
              <a:gd name="connsiteX10" fmla="*/ 872 w 10001"/>
              <a:gd name="connsiteY10" fmla="*/ 0 h 10000"/>
              <a:gd name="connsiteX11" fmla="*/ 1181 w 10001"/>
              <a:gd name="connsiteY11" fmla="*/ 392 h 10000"/>
              <a:gd name="connsiteX12" fmla="*/ 1486 w 10001"/>
              <a:gd name="connsiteY12" fmla="*/ 955 h 10000"/>
              <a:gd name="connsiteX13" fmla="*/ 1586 w 10001"/>
              <a:gd name="connsiteY13" fmla="*/ 1562 h 10000"/>
              <a:gd name="connsiteX14" fmla="*/ 1589 w 10001"/>
              <a:gd name="connsiteY14" fmla="*/ 5780 h 10000"/>
              <a:gd name="connsiteX15" fmla="*/ 1616 w 10001"/>
              <a:gd name="connsiteY15" fmla="*/ 6347 h 10000"/>
              <a:gd name="connsiteX16" fmla="*/ 2452 w 10001"/>
              <a:gd name="connsiteY16" fmla="*/ 6474 h 10000"/>
              <a:gd name="connsiteX17" fmla="*/ 9359 w 10001"/>
              <a:gd name="connsiteY17" fmla="*/ 9469 h 10000"/>
              <a:gd name="connsiteX0" fmla="*/ 9563 w 10001"/>
              <a:gd name="connsiteY0" fmla="*/ 9739 h 10000"/>
              <a:gd name="connsiteX1" fmla="*/ 9563 w 10001"/>
              <a:gd name="connsiteY1" fmla="*/ 9739 h 10000"/>
              <a:gd name="connsiteX2" fmla="*/ 9563 w 10001"/>
              <a:gd name="connsiteY2" fmla="*/ 9739 h 10000"/>
              <a:gd name="connsiteX3" fmla="*/ 9563 w 10001"/>
              <a:gd name="connsiteY3" fmla="*/ 9739 h 10000"/>
              <a:gd name="connsiteX4" fmla="*/ 9225 w 10001"/>
              <a:gd name="connsiteY4" fmla="*/ 9755 h 10000"/>
              <a:gd name="connsiteX5" fmla="*/ 0 w 10001"/>
              <a:gd name="connsiteY5" fmla="*/ 6392 h 10000"/>
              <a:gd name="connsiteX6" fmla="*/ 254 w 10001"/>
              <a:gd name="connsiteY6" fmla="*/ 6343 h 10000"/>
              <a:gd name="connsiteX7" fmla="*/ 295 w 10001"/>
              <a:gd name="connsiteY7" fmla="*/ 5815 h 10000"/>
              <a:gd name="connsiteX8" fmla="*/ 288 w 10001"/>
              <a:gd name="connsiteY8" fmla="*/ 1730 h 10000"/>
              <a:gd name="connsiteX9" fmla="*/ 644 w 10001"/>
              <a:gd name="connsiteY9" fmla="*/ 437 h 10000"/>
              <a:gd name="connsiteX10" fmla="*/ 872 w 10001"/>
              <a:gd name="connsiteY10" fmla="*/ 0 h 10000"/>
              <a:gd name="connsiteX11" fmla="*/ 1181 w 10001"/>
              <a:gd name="connsiteY11" fmla="*/ 392 h 10000"/>
              <a:gd name="connsiteX12" fmla="*/ 1486 w 10001"/>
              <a:gd name="connsiteY12" fmla="*/ 955 h 10000"/>
              <a:gd name="connsiteX13" fmla="*/ 1586 w 10001"/>
              <a:gd name="connsiteY13" fmla="*/ 1562 h 10000"/>
              <a:gd name="connsiteX14" fmla="*/ 1589 w 10001"/>
              <a:gd name="connsiteY14" fmla="*/ 5780 h 10000"/>
              <a:gd name="connsiteX15" fmla="*/ 1616 w 10001"/>
              <a:gd name="connsiteY15" fmla="*/ 6347 h 10000"/>
              <a:gd name="connsiteX16" fmla="*/ 2452 w 10001"/>
              <a:gd name="connsiteY16" fmla="*/ 6474 h 10000"/>
              <a:gd name="connsiteX0" fmla="*/ 9563 w 9563"/>
              <a:gd name="connsiteY0" fmla="*/ 9739 h 9739"/>
              <a:gd name="connsiteX1" fmla="*/ 9563 w 9563"/>
              <a:gd name="connsiteY1" fmla="*/ 9739 h 9739"/>
              <a:gd name="connsiteX2" fmla="*/ 9563 w 9563"/>
              <a:gd name="connsiteY2" fmla="*/ 9739 h 9739"/>
              <a:gd name="connsiteX3" fmla="*/ 9563 w 9563"/>
              <a:gd name="connsiteY3" fmla="*/ 9739 h 9739"/>
              <a:gd name="connsiteX4" fmla="*/ 0 w 9563"/>
              <a:gd name="connsiteY4" fmla="*/ 6392 h 9739"/>
              <a:gd name="connsiteX5" fmla="*/ 254 w 9563"/>
              <a:gd name="connsiteY5" fmla="*/ 6343 h 9739"/>
              <a:gd name="connsiteX6" fmla="*/ 295 w 9563"/>
              <a:gd name="connsiteY6" fmla="*/ 5815 h 9739"/>
              <a:gd name="connsiteX7" fmla="*/ 288 w 9563"/>
              <a:gd name="connsiteY7" fmla="*/ 1730 h 9739"/>
              <a:gd name="connsiteX8" fmla="*/ 644 w 9563"/>
              <a:gd name="connsiteY8" fmla="*/ 437 h 9739"/>
              <a:gd name="connsiteX9" fmla="*/ 872 w 9563"/>
              <a:gd name="connsiteY9" fmla="*/ 0 h 9739"/>
              <a:gd name="connsiteX10" fmla="*/ 1181 w 9563"/>
              <a:gd name="connsiteY10" fmla="*/ 392 h 9739"/>
              <a:gd name="connsiteX11" fmla="*/ 1486 w 9563"/>
              <a:gd name="connsiteY11" fmla="*/ 955 h 9739"/>
              <a:gd name="connsiteX12" fmla="*/ 1586 w 9563"/>
              <a:gd name="connsiteY12" fmla="*/ 1562 h 9739"/>
              <a:gd name="connsiteX13" fmla="*/ 1589 w 9563"/>
              <a:gd name="connsiteY13" fmla="*/ 5780 h 9739"/>
              <a:gd name="connsiteX14" fmla="*/ 1616 w 9563"/>
              <a:gd name="connsiteY14" fmla="*/ 6347 h 9739"/>
              <a:gd name="connsiteX15" fmla="*/ 2452 w 9563"/>
              <a:gd name="connsiteY15" fmla="*/ 6474 h 9739"/>
              <a:gd name="connsiteX0" fmla="*/ 10000 w 10000"/>
              <a:gd name="connsiteY0" fmla="*/ 10000 h 10000"/>
              <a:gd name="connsiteX1" fmla="*/ 10000 w 10000"/>
              <a:gd name="connsiteY1" fmla="*/ 10000 h 10000"/>
              <a:gd name="connsiteX2" fmla="*/ 10000 w 10000"/>
              <a:gd name="connsiteY2" fmla="*/ 10000 h 10000"/>
              <a:gd name="connsiteX3" fmla="*/ 0 w 10000"/>
              <a:gd name="connsiteY3" fmla="*/ 6563 h 10000"/>
              <a:gd name="connsiteX4" fmla="*/ 266 w 10000"/>
              <a:gd name="connsiteY4" fmla="*/ 6513 h 10000"/>
              <a:gd name="connsiteX5" fmla="*/ 308 w 10000"/>
              <a:gd name="connsiteY5" fmla="*/ 5971 h 10000"/>
              <a:gd name="connsiteX6" fmla="*/ 301 w 10000"/>
              <a:gd name="connsiteY6" fmla="*/ 1776 h 10000"/>
              <a:gd name="connsiteX7" fmla="*/ 673 w 10000"/>
              <a:gd name="connsiteY7" fmla="*/ 449 h 10000"/>
              <a:gd name="connsiteX8" fmla="*/ 912 w 10000"/>
              <a:gd name="connsiteY8" fmla="*/ 0 h 10000"/>
              <a:gd name="connsiteX9" fmla="*/ 1235 w 10000"/>
              <a:gd name="connsiteY9" fmla="*/ 403 h 10000"/>
              <a:gd name="connsiteX10" fmla="*/ 1554 w 10000"/>
              <a:gd name="connsiteY10" fmla="*/ 981 h 10000"/>
              <a:gd name="connsiteX11" fmla="*/ 1658 w 10000"/>
              <a:gd name="connsiteY11" fmla="*/ 1604 h 10000"/>
              <a:gd name="connsiteX12" fmla="*/ 1662 w 10000"/>
              <a:gd name="connsiteY12" fmla="*/ 5935 h 10000"/>
              <a:gd name="connsiteX13" fmla="*/ 1690 w 10000"/>
              <a:gd name="connsiteY13" fmla="*/ 6517 h 10000"/>
              <a:gd name="connsiteX14" fmla="*/ 2564 w 10000"/>
              <a:gd name="connsiteY14" fmla="*/ 6647 h 10000"/>
              <a:gd name="connsiteX0" fmla="*/ 10000 w 10000"/>
              <a:gd name="connsiteY0" fmla="*/ 10000 h 10000"/>
              <a:gd name="connsiteX1" fmla="*/ 10000 w 10000"/>
              <a:gd name="connsiteY1" fmla="*/ 10000 h 10000"/>
              <a:gd name="connsiteX2" fmla="*/ 0 w 10000"/>
              <a:gd name="connsiteY2" fmla="*/ 6563 h 10000"/>
              <a:gd name="connsiteX3" fmla="*/ 266 w 10000"/>
              <a:gd name="connsiteY3" fmla="*/ 6513 h 10000"/>
              <a:gd name="connsiteX4" fmla="*/ 308 w 10000"/>
              <a:gd name="connsiteY4" fmla="*/ 5971 h 10000"/>
              <a:gd name="connsiteX5" fmla="*/ 301 w 10000"/>
              <a:gd name="connsiteY5" fmla="*/ 1776 h 10000"/>
              <a:gd name="connsiteX6" fmla="*/ 673 w 10000"/>
              <a:gd name="connsiteY6" fmla="*/ 449 h 10000"/>
              <a:gd name="connsiteX7" fmla="*/ 912 w 10000"/>
              <a:gd name="connsiteY7" fmla="*/ 0 h 10000"/>
              <a:gd name="connsiteX8" fmla="*/ 1235 w 10000"/>
              <a:gd name="connsiteY8" fmla="*/ 403 h 10000"/>
              <a:gd name="connsiteX9" fmla="*/ 1554 w 10000"/>
              <a:gd name="connsiteY9" fmla="*/ 981 h 10000"/>
              <a:gd name="connsiteX10" fmla="*/ 1658 w 10000"/>
              <a:gd name="connsiteY10" fmla="*/ 1604 h 10000"/>
              <a:gd name="connsiteX11" fmla="*/ 1662 w 10000"/>
              <a:gd name="connsiteY11" fmla="*/ 5935 h 10000"/>
              <a:gd name="connsiteX12" fmla="*/ 1690 w 10000"/>
              <a:gd name="connsiteY12" fmla="*/ 6517 h 10000"/>
              <a:gd name="connsiteX13" fmla="*/ 2564 w 10000"/>
              <a:gd name="connsiteY13" fmla="*/ 6647 h 10000"/>
              <a:gd name="connsiteX0" fmla="*/ 10000 w 10000"/>
              <a:gd name="connsiteY0" fmla="*/ 10000 h 10000"/>
              <a:gd name="connsiteX1" fmla="*/ 0 w 10000"/>
              <a:gd name="connsiteY1" fmla="*/ 6563 h 10000"/>
              <a:gd name="connsiteX2" fmla="*/ 266 w 10000"/>
              <a:gd name="connsiteY2" fmla="*/ 6513 h 10000"/>
              <a:gd name="connsiteX3" fmla="*/ 308 w 10000"/>
              <a:gd name="connsiteY3" fmla="*/ 5971 h 10000"/>
              <a:gd name="connsiteX4" fmla="*/ 301 w 10000"/>
              <a:gd name="connsiteY4" fmla="*/ 1776 h 10000"/>
              <a:gd name="connsiteX5" fmla="*/ 673 w 10000"/>
              <a:gd name="connsiteY5" fmla="*/ 449 h 10000"/>
              <a:gd name="connsiteX6" fmla="*/ 912 w 10000"/>
              <a:gd name="connsiteY6" fmla="*/ 0 h 10000"/>
              <a:gd name="connsiteX7" fmla="*/ 1235 w 10000"/>
              <a:gd name="connsiteY7" fmla="*/ 403 h 10000"/>
              <a:gd name="connsiteX8" fmla="*/ 1554 w 10000"/>
              <a:gd name="connsiteY8" fmla="*/ 981 h 10000"/>
              <a:gd name="connsiteX9" fmla="*/ 1658 w 10000"/>
              <a:gd name="connsiteY9" fmla="*/ 1604 h 10000"/>
              <a:gd name="connsiteX10" fmla="*/ 1662 w 10000"/>
              <a:gd name="connsiteY10" fmla="*/ 5935 h 10000"/>
              <a:gd name="connsiteX11" fmla="*/ 1690 w 10000"/>
              <a:gd name="connsiteY11" fmla="*/ 6517 h 10000"/>
              <a:gd name="connsiteX12" fmla="*/ 2564 w 10000"/>
              <a:gd name="connsiteY12" fmla="*/ 6647 h 10000"/>
              <a:gd name="connsiteX0" fmla="*/ 0 w 2564"/>
              <a:gd name="connsiteY0" fmla="*/ 6563 h 6647"/>
              <a:gd name="connsiteX1" fmla="*/ 266 w 2564"/>
              <a:gd name="connsiteY1" fmla="*/ 6513 h 6647"/>
              <a:gd name="connsiteX2" fmla="*/ 308 w 2564"/>
              <a:gd name="connsiteY2" fmla="*/ 5971 h 6647"/>
              <a:gd name="connsiteX3" fmla="*/ 301 w 2564"/>
              <a:gd name="connsiteY3" fmla="*/ 1776 h 6647"/>
              <a:gd name="connsiteX4" fmla="*/ 673 w 2564"/>
              <a:gd name="connsiteY4" fmla="*/ 449 h 6647"/>
              <a:gd name="connsiteX5" fmla="*/ 912 w 2564"/>
              <a:gd name="connsiteY5" fmla="*/ 0 h 6647"/>
              <a:gd name="connsiteX6" fmla="*/ 1235 w 2564"/>
              <a:gd name="connsiteY6" fmla="*/ 403 h 6647"/>
              <a:gd name="connsiteX7" fmla="*/ 1554 w 2564"/>
              <a:gd name="connsiteY7" fmla="*/ 981 h 6647"/>
              <a:gd name="connsiteX8" fmla="*/ 1658 w 2564"/>
              <a:gd name="connsiteY8" fmla="*/ 1604 h 6647"/>
              <a:gd name="connsiteX9" fmla="*/ 1662 w 2564"/>
              <a:gd name="connsiteY9" fmla="*/ 5935 h 6647"/>
              <a:gd name="connsiteX10" fmla="*/ 1690 w 2564"/>
              <a:gd name="connsiteY10" fmla="*/ 6517 h 6647"/>
              <a:gd name="connsiteX11" fmla="*/ 2564 w 2564"/>
              <a:gd name="connsiteY11" fmla="*/ 6647 h 6647"/>
              <a:gd name="connsiteX0" fmla="*/ 0 w 6591"/>
              <a:gd name="connsiteY0" fmla="*/ 9874 h 9874"/>
              <a:gd name="connsiteX1" fmla="*/ 1037 w 6591"/>
              <a:gd name="connsiteY1" fmla="*/ 9798 h 9874"/>
              <a:gd name="connsiteX2" fmla="*/ 1201 w 6591"/>
              <a:gd name="connsiteY2" fmla="*/ 8983 h 9874"/>
              <a:gd name="connsiteX3" fmla="*/ 1174 w 6591"/>
              <a:gd name="connsiteY3" fmla="*/ 2672 h 9874"/>
              <a:gd name="connsiteX4" fmla="*/ 2625 w 6591"/>
              <a:gd name="connsiteY4" fmla="*/ 675 h 9874"/>
              <a:gd name="connsiteX5" fmla="*/ 3557 w 6591"/>
              <a:gd name="connsiteY5" fmla="*/ 0 h 9874"/>
              <a:gd name="connsiteX6" fmla="*/ 4817 w 6591"/>
              <a:gd name="connsiteY6" fmla="*/ 606 h 9874"/>
              <a:gd name="connsiteX7" fmla="*/ 6061 w 6591"/>
              <a:gd name="connsiteY7" fmla="*/ 1476 h 9874"/>
              <a:gd name="connsiteX8" fmla="*/ 6466 w 6591"/>
              <a:gd name="connsiteY8" fmla="*/ 2413 h 9874"/>
              <a:gd name="connsiteX9" fmla="*/ 6482 w 6591"/>
              <a:gd name="connsiteY9" fmla="*/ 8929 h 9874"/>
              <a:gd name="connsiteX10" fmla="*/ 6591 w 6591"/>
              <a:gd name="connsiteY10" fmla="*/ 9804 h 9874"/>
              <a:gd name="connsiteX0" fmla="*/ 0 w 8427"/>
              <a:gd name="connsiteY0" fmla="*/ 9923 h 9929"/>
              <a:gd name="connsiteX1" fmla="*/ 249 w 8427"/>
              <a:gd name="connsiteY1" fmla="*/ 9098 h 9929"/>
              <a:gd name="connsiteX2" fmla="*/ 208 w 8427"/>
              <a:gd name="connsiteY2" fmla="*/ 2706 h 9929"/>
              <a:gd name="connsiteX3" fmla="*/ 2410 w 8427"/>
              <a:gd name="connsiteY3" fmla="*/ 684 h 9929"/>
              <a:gd name="connsiteX4" fmla="*/ 3824 w 8427"/>
              <a:gd name="connsiteY4" fmla="*/ 0 h 9929"/>
              <a:gd name="connsiteX5" fmla="*/ 5735 w 8427"/>
              <a:gd name="connsiteY5" fmla="*/ 614 h 9929"/>
              <a:gd name="connsiteX6" fmla="*/ 7623 w 8427"/>
              <a:gd name="connsiteY6" fmla="*/ 1495 h 9929"/>
              <a:gd name="connsiteX7" fmla="*/ 8237 w 8427"/>
              <a:gd name="connsiteY7" fmla="*/ 2444 h 9929"/>
              <a:gd name="connsiteX8" fmla="*/ 8262 w 8427"/>
              <a:gd name="connsiteY8" fmla="*/ 9043 h 9929"/>
              <a:gd name="connsiteX9" fmla="*/ 8427 w 8427"/>
              <a:gd name="connsiteY9" fmla="*/ 9929 h 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7" h="9929">
                <a:moveTo>
                  <a:pt x="0" y="9923"/>
                </a:moveTo>
                <a:cubicBezTo>
                  <a:pt x="90" y="9637"/>
                  <a:pt x="249" y="9370"/>
                  <a:pt x="249" y="9098"/>
                </a:cubicBezTo>
                <a:cubicBezTo>
                  <a:pt x="261" y="6969"/>
                  <a:pt x="314" y="4845"/>
                  <a:pt x="208" y="2706"/>
                </a:cubicBezTo>
                <a:cubicBezTo>
                  <a:pt x="196" y="1941"/>
                  <a:pt x="700" y="1271"/>
                  <a:pt x="2410" y="684"/>
                </a:cubicBezTo>
                <a:cubicBezTo>
                  <a:pt x="2918" y="508"/>
                  <a:pt x="3250" y="290"/>
                  <a:pt x="3824" y="0"/>
                </a:cubicBezTo>
                <a:cubicBezTo>
                  <a:pt x="4528" y="214"/>
                  <a:pt x="5209" y="393"/>
                  <a:pt x="5735" y="614"/>
                </a:cubicBezTo>
                <a:cubicBezTo>
                  <a:pt x="6415" y="891"/>
                  <a:pt x="7150" y="1176"/>
                  <a:pt x="7623" y="1495"/>
                </a:cubicBezTo>
                <a:cubicBezTo>
                  <a:pt x="8025" y="1789"/>
                  <a:pt x="8215" y="2127"/>
                  <a:pt x="8237" y="2444"/>
                </a:cubicBezTo>
                <a:cubicBezTo>
                  <a:pt x="8297" y="4646"/>
                  <a:pt x="8262" y="6842"/>
                  <a:pt x="8262" y="9043"/>
                </a:cubicBezTo>
                <a:cubicBezTo>
                  <a:pt x="8262" y="9321"/>
                  <a:pt x="8374" y="9600"/>
                  <a:pt x="8427" y="9929"/>
                </a:cubicBezTo>
              </a:path>
            </a:pathLst>
          </a:custGeom>
          <a:solidFill>
            <a:srgbClr val="0070C0"/>
          </a:solidFill>
          <a:ln>
            <a:noFill/>
          </a:ln>
          <a:effectLst>
            <a:innerShdw blurRad="63500" dist="12700" dir="5400000">
              <a:prstClr val="black">
                <a:alpha val="50000"/>
              </a:prstClr>
            </a:inn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mn-ea"/>
              <a:cs typeface="+mn-cs"/>
            </a:endParaRPr>
          </a:p>
        </p:txBody>
      </p:sp>
      <p:grpSp>
        <p:nvGrpSpPr>
          <p:cNvPr id="83" name="Group 82"/>
          <p:cNvGrpSpPr/>
          <p:nvPr/>
        </p:nvGrpSpPr>
        <p:grpSpPr>
          <a:xfrm>
            <a:off x="4279692" y="2183508"/>
            <a:ext cx="2147914" cy="601398"/>
            <a:chOff x="468314" y="2115178"/>
            <a:chExt cx="5598657" cy="866541"/>
          </a:xfrm>
        </p:grpSpPr>
        <p:sp>
          <p:nvSpPr>
            <p:cNvPr id="84" name="Pentagon 83"/>
            <p:cNvSpPr/>
            <p:nvPr/>
          </p:nvSpPr>
          <p:spPr>
            <a:xfrm>
              <a:off x="468314" y="2115178"/>
              <a:ext cx="5598657" cy="866541"/>
            </a:xfrm>
            <a:prstGeom prst="homePlate">
              <a:avLst/>
            </a:prstGeom>
            <a:solidFill>
              <a:srgbClr val="017DC3"/>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85" name="TextBox 84"/>
            <p:cNvSpPr txBox="1"/>
            <p:nvPr/>
          </p:nvSpPr>
          <p:spPr>
            <a:xfrm>
              <a:off x="728644" y="2115178"/>
              <a:ext cx="4843199" cy="866541"/>
            </a:xfrm>
            <a:prstGeom prst="rect">
              <a:avLst/>
            </a:prstGeom>
            <a:no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charset="0"/>
                  <a:ea typeface="Arial" charset="0"/>
                  <a:cs typeface="Arial" charset="0"/>
                </a:rPr>
                <a:t>Fraction Risk</a:t>
              </a:r>
              <a:br>
                <a:rPr kumimoji="0" lang="en-CA" sz="14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charset="0"/>
                  <a:ea typeface="Arial" charset="0"/>
                  <a:cs typeface="Arial" charset="0"/>
                </a:rPr>
              </a:br>
              <a:r>
                <a:rPr kumimoji="0" lang="en-CA" sz="14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charset="0"/>
                  <a:ea typeface="Arial" charset="0"/>
                  <a:cs typeface="Arial" charset="0"/>
                </a:rPr>
                <a:t>Reduction</a:t>
              </a:r>
            </a:p>
          </p:txBody>
        </p:sp>
      </p:grpSp>
      <p:grpSp>
        <p:nvGrpSpPr>
          <p:cNvPr id="95" name="Group 94"/>
          <p:cNvGrpSpPr/>
          <p:nvPr/>
        </p:nvGrpSpPr>
        <p:grpSpPr>
          <a:xfrm>
            <a:off x="4279692" y="2840677"/>
            <a:ext cx="2147914" cy="601398"/>
            <a:chOff x="468314" y="2115178"/>
            <a:chExt cx="5598657" cy="866541"/>
          </a:xfrm>
        </p:grpSpPr>
        <p:sp>
          <p:nvSpPr>
            <p:cNvPr id="96" name="Pentagon 95"/>
            <p:cNvSpPr/>
            <p:nvPr/>
          </p:nvSpPr>
          <p:spPr>
            <a:xfrm>
              <a:off x="468314" y="2115178"/>
              <a:ext cx="5598657" cy="866541"/>
            </a:xfrm>
            <a:prstGeom prst="homePlate">
              <a:avLst/>
            </a:prstGeom>
            <a:solidFill>
              <a:srgbClr val="017DC3"/>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97" name="TextBox 96"/>
            <p:cNvSpPr txBox="1"/>
            <p:nvPr/>
          </p:nvSpPr>
          <p:spPr>
            <a:xfrm>
              <a:off x="728644" y="2115178"/>
              <a:ext cx="4843199" cy="866541"/>
            </a:xfrm>
            <a:prstGeom prst="rect">
              <a:avLst/>
            </a:prstGeom>
            <a:no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charset="0"/>
                  <a:ea typeface="Arial" charset="0"/>
                  <a:cs typeface="Arial" charset="0"/>
                </a:rPr>
                <a:t>Independent</a:t>
              </a:r>
              <a:br>
                <a:rPr kumimoji="0" lang="en-CA" sz="14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charset="0"/>
                  <a:ea typeface="Arial" charset="0"/>
                  <a:cs typeface="Arial" charset="0"/>
                </a:rPr>
              </a:br>
              <a:r>
                <a:rPr kumimoji="0" lang="en-CA" sz="14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charset="0"/>
                  <a:ea typeface="Arial" charset="0"/>
                  <a:cs typeface="Arial" charset="0"/>
                </a:rPr>
                <a:t>Living</a:t>
              </a:r>
            </a:p>
          </p:txBody>
        </p:sp>
      </p:grpSp>
      <p:grpSp>
        <p:nvGrpSpPr>
          <p:cNvPr id="98" name="Group 97"/>
          <p:cNvGrpSpPr/>
          <p:nvPr/>
        </p:nvGrpSpPr>
        <p:grpSpPr>
          <a:xfrm>
            <a:off x="4279692" y="3497846"/>
            <a:ext cx="2147914" cy="601398"/>
            <a:chOff x="468314" y="2115178"/>
            <a:chExt cx="5598657" cy="866541"/>
          </a:xfrm>
        </p:grpSpPr>
        <p:sp>
          <p:nvSpPr>
            <p:cNvPr id="99" name="Pentagon 98"/>
            <p:cNvSpPr/>
            <p:nvPr/>
          </p:nvSpPr>
          <p:spPr>
            <a:xfrm>
              <a:off x="468314" y="2115178"/>
              <a:ext cx="5598657" cy="866541"/>
            </a:xfrm>
            <a:prstGeom prst="homePlate">
              <a:avLst/>
            </a:prstGeom>
            <a:solidFill>
              <a:srgbClr val="017DC3"/>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00" name="TextBox 99"/>
            <p:cNvSpPr txBox="1"/>
            <p:nvPr/>
          </p:nvSpPr>
          <p:spPr>
            <a:xfrm>
              <a:off x="728644" y="2115178"/>
              <a:ext cx="4843199" cy="866541"/>
            </a:xfrm>
            <a:prstGeom prst="rect">
              <a:avLst/>
            </a:prstGeom>
            <a:no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charset="0"/>
                  <a:ea typeface="Arial" charset="0"/>
                  <a:cs typeface="Arial" charset="0"/>
                </a:rPr>
                <a:t>Decreased Morbidity/Mortality</a:t>
              </a:r>
            </a:p>
          </p:txBody>
        </p:sp>
      </p:grpSp>
      <p:grpSp>
        <p:nvGrpSpPr>
          <p:cNvPr id="101" name="Group 100"/>
          <p:cNvGrpSpPr/>
          <p:nvPr/>
        </p:nvGrpSpPr>
        <p:grpSpPr>
          <a:xfrm>
            <a:off x="4279692" y="4155015"/>
            <a:ext cx="2147914" cy="601398"/>
            <a:chOff x="468314" y="2115178"/>
            <a:chExt cx="5598657" cy="866541"/>
          </a:xfrm>
        </p:grpSpPr>
        <p:sp>
          <p:nvSpPr>
            <p:cNvPr id="102" name="Pentagon 101"/>
            <p:cNvSpPr/>
            <p:nvPr/>
          </p:nvSpPr>
          <p:spPr>
            <a:xfrm>
              <a:off x="468314" y="2115178"/>
              <a:ext cx="5598657" cy="866541"/>
            </a:xfrm>
            <a:prstGeom prst="homePlate">
              <a:avLst/>
            </a:prstGeom>
            <a:solidFill>
              <a:srgbClr val="017DC3"/>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03" name="TextBox 102"/>
            <p:cNvSpPr txBox="1"/>
            <p:nvPr/>
          </p:nvSpPr>
          <p:spPr>
            <a:xfrm>
              <a:off x="728644" y="2115178"/>
              <a:ext cx="4843199" cy="866541"/>
            </a:xfrm>
            <a:prstGeom prst="rect">
              <a:avLst/>
            </a:prstGeom>
            <a:no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charset="0"/>
                  <a:ea typeface="Arial" charset="0"/>
                  <a:cs typeface="Arial" charset="0"/>
                </a:rPr>
                <a:t>Decreased Healthcare Costs</a:t>
              </a:r>
            </a:p>
          </p:txBody>
        </p:sp>
      </p:grpSp>
      <p:grpSp>
        <p:nvGrpSpPr>
          <p:cNvPr id="105" name="Group 104"/>
          <p:cNvGrpSpPr/>
          <p:nvPr/>
        </p:nvGrpSpPr>
        <p:grpSpPr>
          <a:xfrm flipH="1">
            <a:off x="2094762" y="3497846"/>
            <a:ext cx="2147914" cy="601398"/>
            <a:chOff x="468314" y="2115178"/>
            <a:chExt cx="5598657" cy="866541"/>
          </a:xfrm>
        </p:grpSpPr>
        <p:sp>
          <p:nvSpPr>
            <p:cNvPr id="106" name="Pentagon 105"/>
            <p:cNvSpPr/>
            <p:nvPr/>
          </p:nvSpPr>
          <p:spPr>
            <a:xfrm>
              <a:off x="468314" y="2115178"/>
              <a:ext cx="5598657" cy="866541"/>
            </a:xfrm>
            <a:prstGeom prst="homePlate">
              <a:avLst/>
            </a:prstGeom>
            <a:solidFill>
              <a:schemeClr val="tx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07" name="TextBox 106"/>
            <p:cNvSpPr txBox="1"/>
            <p:nvPr/>
          </p:nvSpPr>
          <p:spPr>
            <a:xfrm>
              <a:off x="728644" y="2115178"/>
              <a:ext cx="4843199" cy="866541"/>
            </a:xfrm>
            <a:prstGeom prst="rect">
              <a:avLst/>
            </a:prstGeom>
            <a:no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charset="0"/>
                  <a:ea typeface="Arial" charset="0"/>
                  <a:cs typeface="Arial" charset="0"/>
                </a:rPr>
                <a:t>ONJ</a:t>
              </a:r>
            </a:p>
          </p:txBody>
        </p:sp>
      </p:grpSp>
      <p:grpSp>
        <p:nvGrpSpPr>
          <p:cNvPr id="109" name="Group 108"/>
          <p:cNvGrpSpPr/>
          <p:nvPr/>
        </p:nvGrpSpPr>
        <p:grpSpPr>
          <a:xfrm flipH="1">
            <a:off x="2094762" y="4155015"/>
            <a:ext cx="2147914" cy="601398"/>
            <a:chOff x="468314" y="2115178"/>
            <a:chExt cx="5598657" cy="866541"/>
          </a:xfrm>
        </p:grpSpPr>
        <p:sp>
          <p:nvSpPr>
            <p:cNvPr id="110" name="Pentagon 109"/>
            <p:cNvSpPr/>
            <p:nvPr/>
          </p:nvSpPr>
          <p:spPr>
            <a:xfrm>
              <a:off x="468314" y="2115178"/>
              <a:ext cx="5598657" cy="866541"/>
            </a:xfrm>
            <a:prstGeom prst="homePlate">
              <a:avLst/>
            </a:prstGeom>
            <a:solidFill>
              <a:schemeClr val="tx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11" name="TextBox 110"/>
            <p:cNvSpPr txBox="1"/>
            <p:nvPr/>
          </p:nvSpPr>
          <p:spPr>
            <a:xfrm>
              <a:off x="728644" y="2115178"/>
              <a:ext cx="4843199" cy="866541"/>
            </a:xfrm>
            <a:prstGeom prst="rect">
              <a:avLst/>
            </a:prstGeom>
            <a:no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charset="0"/>
                  <a:ea typeface="Arial" charset="0"/>
                  <a:cs typeface="Arial" charset="0"/>
                </a:rPr>
                <a:t>Atypical</a:t>
              </a:r>
              <a:br>
                <a:rPr kumimoji="0" lang="en-CA" sz="14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charset="0"/>
                  <a:ea typeface="Arial" charset="0"/>
                  <a:cs typeface="Arial" charset="0"/>
                </a:rPr>
              </a:br>
              <a:r>
                <a:rPr kumimoji="0" lang="en-CA" sz="14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charset="0"/>
                  <a:ea typeface="Arial" charset="0"/>
                  <a:cs typeface="Arial" charset="0"/>
                </a:rPr>
                <a:t>Fracture</a:t>
              </a:r>
            </a:p>
          </p:txBody>
        </p:sp>
      </p:grpSp>
      <p:sp>
        <p:nvSpPr>
          <p:cNvPr id="2" name="Round Same Side Corner Rectangle 1"/>
          <p:cNvSpPr/>
          <p:nvPr/>
        </p:nvSpPr>
        <p:spPr>
          <a:xfrm>
            <a:off x="3500694" y="5883968"/>
            <a:ext cx="1584485" cy="276315"/>
          </a:xfrm>
          <a:prstGeom prst="round2SameRect">
            <a:avLst>
              <a:gd name="adj1" fmla="val 50000"/>
              <a:gd name="adj2" fmla="val 0"/>
            </a:avLst>
          </a:prstGeom>
          <a:solidFill>
            <a:srgbClr val="0070C0"/>
          </a:solidFill>
          <a:ln>
            <a:noFill/>
          </a:ln>
          <a:effectLst>
            <a:innerShdw blurRad="63500" dist="12700" dir="5400000">
              <a:prstClr val="black">
                <a:alpha val="50000"/>
              </a:prstClr>
            </a:inn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charset="0"/>
              <a:ea typeface="+mn-ea"/>
              <a:cs typeface="+mn-cs"/>
            </a:endParaRPr>
          </a:p>
        </p:txBody>
      </p:sp>
      <p:sp>
        <p:nvSpPr>
          <p:cNvPr id="35" name="TextBox 34"/>
          <p:cNvSpPr txBox="1"/>
          <p:nvPr/>
        </p:nvSpPr>
        <p:spPr>
          <a:xfrm>
            <a:off x="389937" y="6084616"/>
            <a:ext cx="331507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FFFFFF"/>
                </a:solidFill>
                <a:effectLst/>
                <a:uLnTx/>
                <a:uFillTx/>
                <a:latin typeface="Arial" charset="0"/>
                <a:ea typeface="Arial" charset="0"/>
                <a:cs typeface="Arial" charset="0"/>
              </a:rPr>
              <a:t>Per 100,000 patient years</a:t>
            </a:r>
            <a:r>
              <a:rPr kumimoji="0" lang="en-US" sz="900" b="1" i="0" u="none" strike="noStrike" kern="0" cap="none" spc="0" normalizeH="0" baseline="30000" noProof="0" dirty="0">
                <a:ln>
                  <a:noFill/>
                </a:ln>
                <a:solidFill>
                  <a:srgbClr val="FFFFFF"/>
                </a:solidFill>
                <a:effectLst/>
                <a:uLnTx/>
                <a:uFillTx/>
                <a:latin typeface="Arial" charset="0"/>
                <a:ea typeface="Arial" charset="0"/>
                <a:cs typeface="Arial" charset="0"/>
              </a:rPr>
              <a:t>6</a:t>
            </a:r>
            <a:endParaRPr kumimoji="0" lang="en-CA" sz="900" b="0"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386717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auto">
          <a:xfrm>
            <a:off x="479821" y="6222445"/>
            <a:ext cx="8469446" cy="24622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65000"/>
                    <a:lumOff val="35000"/>
                  </a:srgbClr>
                </a:solidFill>
                <a:effectLst/>
                <a:uLnTx/>
                <a:uFillTx/>
                <a:latin typeface="Arial" charset="0"/>
                <a:ea typeface="Arial" charset="0"/>
                <a:cs typeface="Arial" charset="0"/>
              </a:rPr>
              <a:t>*Can be used as first-line therapy in women with menopausal symptoms.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dirty="0">
                <a:ln>
                  <a:noFill/>
                </a:ln>
                <a:solidFill>
                  <a:srgbClr val="FFFFFF">
                    <a:lumMod val="65000"/>
                    <a:lumOff val="35000"/>
                  </a:srgbClr>
                </a:solidFill>
                <a:effectLst/>
                <a:uLnTx/>
                <a:uFillTx/>
                <a:latin typeface="Arial" charset="0"/>
                <a:ea typeface="Arial" charset="0"/>
                <a:cs typeface="Arial" charset="0"/>
              </a:rPr>
              <a:t>† </a:t>
            </a:r>
            <a:r>
              <a:rPr kumimoji="0" lang="en-US" sz="800" b="0" i="0" u="none" strike="noStrike" kern="1200" cap="none" spc="0" normalizeH="0" baseline="0" noProof="0" dirty="0">
                <a:ln>
                  <a:noFill/>
                </a:ln>
                <a:solidFill>
                  <a:srgbClr val="FFFFFF">
                    <a:lumMod val="65000"/>
                    <a:lumOff val="35000"/>
                  </a:srgbClr>
                </a:solidFill>
                <a:effectLst/>
                <a:uLnTx/>
                <a:uFillTx/>
                <a:latin typeface="Arial" charset="0"/>
                <a:ea typeface="Arial" charset="0"/>
                <a:cs typeface="Arial" charset="0"/>
              </a:rPr>
              <a:t>Non-vertebral fractures are a composite endpoint including hip, femur, pelvis, tibia, humerus, radius, and clavicle.</a:t>
            </a:r>
            <a:endParaRPr kumimoji="0" lang="en-CA" sz="800" b="0" i="0" u="none" strike="noStrike" kern="1200" cap="none" spc="0" normalizeH="0" baseline="0" noProof="0" dirty="0">
              <a:ln>
                <a:noFill/>
              </a:ln>
              <a:solidFill>
                <a:srgbClr val="FFFFFF">
                  <a:lumMod val="65000"/>
                  <a:lumOff val="35000"/>
                </a:srgbClr>
              </a:solidFill>
              <a:effectLst/>
              <a:uLnTx/>
              <a:uFillTx/>
              <a:latin typeface="Arial" charset="0"/>
              <a:ea typeface="Arial" charset="0"/>
              <a:cs typeface="Arial" charset="0"/>
            </a:endParaRPr>
          </a:p>
        </p:txBody>
      </p:sp>
      <p:graphicFrame>
        <p:nvGraphicFramePr>
          <p:cNvPr id="60549" name="Group 133"/>
          <p:cNvGraphicFramePr>
            <a:graphicFrameLocks noGrp="1"/>
          </p:cNvGraphicFramePr>
          <p:nvPr>
            <p:extLst/>
          </p:nvPr>
        </p:nvGraphicFramePr>
        <p:xfrm>
          <a:off x="479821" y="2785684"/>
          <a:ext cx="8343336" cy="2349318"/>
        </p:xfrm>
        <a:graphic>
          <a:graphicData uri="http://schemas.openxmlformats.org/drawingml/2006/table">
            <a:tbl>
              <a:tblPr>
                <a:effectLst/>
              </a:tblPr>
              <a:tblGrid>
                <a:gridCol w="1428472">
                  <a:extLst>
                    <a:ext uri="{9D8B030D-6E8A-4147-A177-3AD203B41FA5}">
                      <a16:colId xmlns:a16="http://schemas.microsoft.com/office/drawing/2014/main" val="20000"/>
                    </a:ext>
                  </a:extLst>
                </a:gridCol>
                <a:gridCol w="1008443">
                  <a:extLst>
                    <a:ext uri="{9D8B030D-6E8A-4147-A177-3AD203B41FA5}">
                      <a16:colId xmlns:a16="http://schemas.microsoft.com/office/drawing/2014/main" val="20001"/>
                    </a:ext>
                  </a:extLst>
                </a:gridCol>
                <a:gridCol w="978080">
                  <a:extLst>
                    <a:ext uri="{9D8B030D-6E8A-4147-A177-3AD203B41FA5}">
                      <a16:colId xmlns:a16="http://schemas.microsoft.com/office/drawing/2014/main" val="20002"/>
                    </a:ext>
                  </a:extLst>
                </a:gridCol>
                <a:gridCol w="970734">
                  <a:extLst>
                    <a:ext uri="{9D8B030D-6E8A-4147-A177-3AD203B41FA5}">
                      <a16:colId xmlns:a16="http://schemas.microsoft.com/office/drawing/2014/main" val="20003"/>
                    </a:ext>
                  </a:extLst>
                </a:gridCol>
                <a:gridCol w="1035450">
                  <a:extLst>
                    <a:ext uri="{9D8B030D-6E8A-4147-A177-3AD203B41FA5}">
                      <a16:colId xmlns:a16="http://schemas.microsoft.com/office/drawing/2014/main" val="20004"/>
                    </a:ext>
                  </a:extLst>
                </a:gridCol>
                <a:gridCol w="939206">
                  <a:extLst>
                    <a:ext uri="{9D8B030D-6E8A-4147-A177-3AD203B41FA5}">
                      <a16:colId xmlns:a16="http://schemas.microsoft.com/office/drawing/2014/main" val="20005"/>
                    </a:ext>
                  </a:extLst>
                </a:gridCol>
                <a:gridCol w="945843">
                  <a:extLst>
                    <a:ext uri="{9D8B030D-6E8A-4147-A177-3AD203B41FA5}">
                      <a16:colId xmlns:a16="http://schemas.microsoft.com/office/drawing/2014/main" val="20006"/>
                    </a:ext>
                  </a:extLst>
                </a:gridCol>
                <a:gridCol w="1037108">
                  <a:extLst>
                    <a:ext uri="{9D8B030D-6E8A-4147-A177-3AD203B41FA5}">
                      <a16:colId xmlns:a16="http://schemas.microsoft.com/office/drawing/2014/main" val="20007"/>
                    </a:ext>
                  </a:extLst>
                </a:gridCol>
              </a:tblGrid>
              <a:tr h="221440">
                <a:tc gridSpan="8">
                  <a:txBody>
                    <a:bodyPr/>
                    <a:lstStyle/>
                    <a:p>
                      <a:pPr marL="0" marR="0" lvl="0" indent="0" algn="ctr" defTabSz="914400" rtl="0" eaLnBrk="1" fontAlgn="base" latinLnBrk="0" hangingPunct="1">
                        <a:lnSpc>
                          <a:spcPct val="100000"/>
                        </a:lnSpc>
                        <a:spcBef>
                          <a:spcPct val="0"/>
                        </a:spcBef>
                        <a:spcAft>
                          <a:spcPct val="0"/>
                        </a:spcAft>
                        <a:buClrTx/>
                        <a:buSzTx/>
                        <a:buFontTx/>
                        <a:buNone/>
                        <a:tabLst>
                          <a:tab pos="1527175" algn="l"/>
                        </a:tabLst>
                      </a:pPr>
                      <a:r>
                        <a:rPr kumimoji="0" lang="en-US" sz="1400" b="1" i="0" u="none" strike="noStrike" cap="none" normalizeH="0" baseline="0" dirty="0">
                          <a:ln>
                            <a:noFill/>
                          </a:ln>
                          <a:solidFill>
                            <a:srgbClr val="1B183A"/>
                          </a:solidFill>
                          <a:effectLst/>
                          <a:latin typeface="Arial" charset="0"/>
                          <a:ea typeface="Arial" charset="0"/>
                          <a:cs typeface="Arial" charset="0"/>
                        </a:rPr>
                        <a:t>Based on GRADE A evidence</a:t>
                      </a:r>
                      <a:endParaRPr kumimoji="0" lang="en-CA" sz="1400" b="1" i="0" u="none" strike="noStrike" cap="none" normalizeH="0" baseline="0" dirty="0">
                        <a:ln>
                          <a:noFill/>
                        </a:ln>
                        <a:solidFill>
                          <a:srgbClr val="1B183A"/>
                        </a:solidFill>
                        <a:effectLst/>
                        <a:latin typeface="Arial" charset="0"/>
                        <a:ea typeface="Arial" charset="0"/>
                        <a:cs typeface="Arial" charset="0"/>
                      </a:endParaRPr>
                    </a:p>
                  </a:txBody>
                  <a:tcPr marL="36000" marR="36000" marT="34290" marB="34290" horzOverflow="overflow">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tx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03857">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050" b="1" i="0" u="none" strike="noStrike" kern="1200" cap="none" spc="0" normalizeH="0" baseline="0" noProof="0" dirty="0">
                        <a:ln>
                          <a:noFill/>
                        </a:ln>
                        <a:solidFill>
                          <a:srgbClr val="1B183A"/>
                        </a:solidFill>
                        <a:effectLst/>
                        <a:uLnTx/>
                        <a:uFillTx/>
                        <a:latin typeface="Arial" charset="0"/>
                        <a:ea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cap="none" normalizeH="0" baseline="0" dirty="0">
                          <a:ln>
                            <a:noFill/>
                          </a:ln>
                          <a:solidFill>
                            <a:schemeClr val="tx1"/>
                          </a:solidFill>
                          <a:effectLst/>
                          <a:latin typeface="Arial" charset="0"/>
                          <a:ea typeface="Arial" charset="0"/>
                          <a:cs typeface="Arial" charset="0"/>
                        </a:rPr>
                        <a:t>Type of Fracture</a:t>
                      </a:r>
                    </a:p>
                  </a:txBody>
                  <a:tcPr marL="36000" marR="36000" marT="36000" marB="36000" anchor="b" horzOverflow="overflow">
                    <a:lnL w="381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02060"/>
                    </a:solidFill>
                  </a:tcPr>
                </a:tc>
                <a:tc gridSpan="6">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Arial" charset="0"/>
                          <a:cs typeface="Arial" charset="0"/>
                        </a:rPr>
                        <a:t>Antiresorptive Therapy</a:t>
                      </a:r>
                      <a:endParaRPr kumimoji="0" lang="en-CA" sz="1100" b="1" i="0" u="none" strike="noStrike" cap="none" normalizeH="0" baseline="0" dirty="0">
                        <a:ln>
                          <a:noFill/>
                        </a:ln>
                        <a:solidFill>
                          <a:schemeClr val="tx1"/>
                        </a:solidFill>
                        <a:effectLst/>
                        <a:latin typeface="Arial" charset="0"/>
                        <a:ea typeface="Arial" charset="0"/>
                        <a:cs typeface="Arial" charset="0"/>
                      </a:endParaRPr>
                    </a:p>
                  </a:txBody>
                  <a:tcPr marL="36000" marR="36000" marT="36000" marB="36000" anchor="b"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0206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chemeClr val="tx1"/>
                          </a:solidFill>
                          <a:effectLst/>
                          <a:latin typeface="Arial" charset="0"/>
                          <a:ea typeface="Arial" charset="0"/>
                          <a:cs typeface="Arial" charset="0"/>
                        </a:rPr>
                        <a:t>Bone Formation Therapy</a:t>
                      </a:r>
                      <a:endParaRPr kumimoji="0" lang="en-CA" sz="1050" b="1" i="0" u="none" strike="noStrike" cap="none" normalizeH="0" baseline="0" dirty="0">
                        <a:ln>
                          <a:noFill/>
                        </a:ln>
                        <a:solidFill>
                          <a:schemeClr val="tx1"/>
                        </a:solidFill>
                        <a:effectLst/>
                        <a:latin typeface="Arial" charset="0"/>
                        <a:ea typeface="Arial" charset="0"/>
                        <a:cs typeface="Arial" charset="0"/>
                      </a:endParaRPr>
                    </a:p>
                  </a:txBody>
                  <a:tcPr marL="36000" marR="36000" marT="36000" marB="36000" anchor="b" horzOverflow="overflow">
                    <a:lnL w="635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02060"/>
                    </a:solidFill>
                  </a:tcPr>
                </a:tc>
                <a:extLst>
                  <a:ext uri="{0D108BD9-81ED-4DB2-BD59-A6C34878D82A}">
                    <a16:rowId xmlns:a16="http://schemas.microsoft.com/office/drawing/2014/main" val="10001"/>
                  </a:ext>
                </a:extLst>
              </a:tr>
              <a:tr h="98615">
                <a:tc vMerge="1">
                  <a:txBody>
                    <a:bodyPr/>
                    <a:lstStyle/>
                    <a:p>
                      <a:endParaRPr lang="en-US"/>
                    </a:p>
                  </a:txBody>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chemeClr val="tx1"/>
                          </a:solidFill>
                          <a:effectLst/>
                          <a:latin typeface="Arial" charset="0"/>
                          <a:ea typeface="Arial" charset="0"/>
                          <a:cs typeface="Arial" charset="0"/>
                        </a:rPr>
                        <a:t>Bisphosphonates</a:t>
                      </a:r>
                      <a:endParaRPr kumimoji="0" lang="en-CA" sz="1050" b="1" i="0" u="none" strike="noStrike" cap="none" normalizeH="0" baseline="0" dirty="0">
                        <a:ln>
                          <a:noFill/>
                        </a:ln>
                        <a:solidFill>
                          <a:schemeClr val="tx1"/>
                        </a:solidFill>
                        <a:effectLst/>
                        <a:latin typeface="Arial" charset="0"/>
                        <a:ea typeface="Arial" charset="0"/>
                        <a:cs typeface="Arial" charset="0"/>
                      </a:endParaRPr>
                    </a:p>
                  </a:txBody>
                  <a:tcPr marL="36000" marR="36000" marT="36000" marB="36000" anchor="b"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02060"/>
                    </a:solidFill>
                  </a:tcPr>
                </a:tc>
                <a:tc hMerge="1">
                  <a:txBody>
                    <a:bodyPr/>
                    <a:lstStyle/>
                    <a:p>
                      <a:endParaRPr lang="en-US"/>
                    </a:p>
                  </a:txBody>
                  <a:tcPr/>
                </a:tc>
                <a:tc hMerge="1">
                  <a:txBody>
                    <a:bodyPr/>
                    <a:lstStyle/>
                    <a:p>
                      <a:endParaRPr 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chemeClr val="tx1"/>
                          </a:solidFill>
                          <a:effectLst/>
                          <a:latin typeface="Arial" charset="0"/>
                          <a:ea typeface="Arial" charset="0"/>
                          <a:cs typeface="Arial" charset="0"/>
                        </a:rPr>
                        <a:t>Denosumab</a:t>
                      </a:r>
                      <a:endParaRPr kumimoji="0" lang="en-CA" sz="1050" b="1" i="0" u="none" strike="noStrike" cap="none" normalizeH="0" baseline="0" dirty="0">
                        <a:ln>
                          <a:noFill/>
                        </a:ln>
                        <a:solidFill>
                          <a:schemeClr val="tx1"/>
                        </a:solidFill>
                        <a:effectLst/>
                        <a:latin typeface="Arial" charset="0"/>
                        <a:ea typeface="Arial" charset="0"/>
                        <a:cs typeface="Arial" charset="0"/>
                      </a:endParaRPr>
                    </a:p>
                  </a:txBody>
                  <a:tcPr marL="36000" marR="36000" marT="36000" marB="36000" anchor="b"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0206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chemeClr val="tx1"/>
                          </a:solidFill>
                          <a:effectLst/>
                          <a:latin typeface="Arial" charset="0"/>
                          <a:ea typeface="Arial" charset="0"/>
                          <a:cs typeface="Arial" charset="0"/>
                        </a:rPr>
                        <a:t>Raloxifene</a:t>
                      </a:r>
                      <a:endParaRPr kumimoji="0" lang="en-CA" sz="1050" b="1" i="0" u="none" strike="noStrike" cap="none" normalizeH="0" baseline="0" dirty="0">
                        <a:ln>
                          <a:noFill/>
                        </a:ln>
                        <a:solidFill>
                          <a:schemeClr val="tx1"/>
                        </a:solidFill>
                        <a:effectLst/>
                        <a:latin typeface="Arial" charset="0"/>
                        <a:ea typeface="Arial" charset="0"/>
                        <a:cs typeface="Arial" charset="0"/>
                      </a:endParaRPr>
                    </a:p>
                  </a:txBody>
                  <a:tcPr marL="36000" marR="36000" marT="36000" marB="36000" anchor="b"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0206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chemeClr val="tx1"/>
                          </a:solidFill>
                          <a:effectLst/>
                          <a:latin typeface="Arial" charset="0"/>
                          <a:ea typeface="Arial" charset="0"/>
                          <a:cs typeface="Arial" charset="0"/>
                        </a:rPr>
                        <a:t>Estrogen * (Hormone Therapy)</a:t>
                      </a:r>
                      <a:endParaRPr kumimoji="0" lang="en-CA" sz="1050" b="1" i="0" u="none" strike="noStrike" cap="none" normalizeH="0" baseline="0" dirty="0">
                        <a:ln>
                          <a:noFill/>
                        </a:ln>
                        <a:solidFill>
                          <a:schemeClr val="tx1"/>
                        </a:solidFill>
                        <a:effectLst/>
                        <a:latin typeface="Arial" charset="0"/>
                        <a:ea typeface="Arial" charset="0"/>
                        <a:cs typeface="Arial" charset="0"/>
                      </a:endParaRPr>
                    </a:p>
                  </a:txBody>
                  <a:tcPr marL="36000" marR="36000" marT="36000" marB="36000" anchor="b"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0206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chemeClr val="tx1"/>
                          </a:solidFill>
                          <a:effectLst/>
                          <a:latin typeface="Arial" charset="0"/>
                          <a:ea typeface="Arial" charset="0"/>
                          <a:cs typeface="Arial" charset="0"/>
                        </a:rPr>
                        <a:t>Teriparatide</a:t>
                      </a:r>
                      <a:endParaRPr kumimoji="0" lang="en-CA" sz="1050" b="1" i="0" u="none" strike="noStrike" cap="none" normalizeH="0" baseline="0" dirty="0">
                        <a:ln>
                          <a:noFill/>
                        </a:ln>
                        <a:solidFill>
                          <a:schemeClr val="tx1"/>
                        </a:solidFill>
                        <a:effectLst/>
                        <a:latin typeface="Arial" charset="0"/>
                        <a:ea typeface="Arial" charset="0"/>
                        <a:cs typeface="Arial" charset="0"/>
                      </a:endParaRPr>
                    </a:p>
                  </a:txBody>
                  <a:tcPr marL="36000" marR="36000" marT="36000" marB="36000" anchor="b" horzOverflow="overflow">
                    <a:lnL w="635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02060"/>
                    </a:solidFill>
                  </a:tcPr>
                </a:tc>
                <a:extLst>
                  <a:ext uri="{0D108BD9-81ED-4DB2-BD59-A6C34878D82A}">
                    <a16:rowId xmlns:a16="http://schemas.microsoft.com/office/drawing/2014/main" val="10002"/>
                  </a:ext>
                </a:extLst>
              </a:tr>
              <a:tr h="106875">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chemeClr val="tx1"/>
                          </a:solidFill>
                          <a:effectLst/>
                          <a:latin typeface="Arial" charset="0"/>
                          <a:ea typeface="Arial" charset="0"/>
                          <a:cs typeface="Arial" charset="0"/>
                        </a:rPr>
                        <a:t>Alendronate </a:t>
                      </a:r>
                      <a:endParaRPr kumimoji="0" lang="en-CA" sz="1050" b="1" i="0" u="none" strike="noStrike" cap="none" normalizeH="0" baseline="0" dirty="0">
                        <a:ln>
                          <a:noFill/>
                        </a:ln>
                        <a:solidFill>
                          <a:schemeClr val="tx1"/>
                        </a:solidFill>
                        <a:effectLst/>
                        <a:latin typeface="Arial" charset="0"/>
                        <a:ea typeface="Arial" charset="0"/>
                        <a:cs typeface="Arial" charset="0"/>
                      </a:endParaRPr>
                    </a:p>
                  </a:txBody>
                  <a:tcPr marL="36000" marR="36000" marT="36000" marB="36000" anchor="b"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0206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chemeClr val="tx1"/>
                          </a:solidFill>
                          <a:effectLst/>
                          <a:latin typeface="Arial" charset="0"/>
                          <a:ea typeface="Arial" charset="0"/>
                          <a:cs typeface="Arial" charset="0"/>
                        </a:rPr>
                        <a:t>Risedronate</a:t>
                      </a:r>
                      <a:endParaRPr kumimoji="0" lang="en-CA" sz="1050" b="1" i="0" u="none" strike="noStrike" cap="none" normalizeH="0" baseline="0" dirty="0">
                        <a:ln>
                          <a:noFill/>
                        </a:ln>
                        <a:solidFill>
                          <a:schemeClr val="tx1"/>
                        </a:solidFill>
                        <a:effectLst/>
                        <a:latin typeface="Arial" charset="0"/>
                        <a:ea typeface="Arial" charset="0"/>
                        <a:cs typeface="Arial" charset="0"/>
                      </a:endParaRPr>
                    </a:p>
                  </a:txBody>
                  <a:tcPr marL="36000" marR="36000" marT="36000" marB="36000" anchor="b"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0206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chemeClr val="tx1"/>
                          </a:solidFill>
                          <a:effectLst/>
                          <a:latin typeface="Arial" charset="0"/>
                          <a:ea typeface="Arial" charset="0"/>
                          <a:cs typeface="Arial" charset="0"/>
                        </a:rPr>
                        <a:t>Zoledronic Acid</a:t>
                      </a:r>
                      <a:endParaRPr kumimoji="0" lang="en-CA" sz="1050" b="1" i="0" u="none" strike="noStrike" cap="none" normalizeH="0" baseline="0" dirty="0">
                        <a:ln>
                          <a:noFill/>
                        </a:ln>
                        <a:solidFill>
                          <a:schemeClr val="tx1"/>
                        </a:solidFill>
                        <a:effectLst/>
                        <a:latin typeface="Arial" charset="0"/>
                        <a:ea typeface="Arial" charset="0"/>
                        <a:cs typeface="Arial" charset="0"/>
                      </a:endParaRPr>
                    </a:p>
                  </a:txBody>
                  <a:tcPr marL="36000" marR="36000" marT="36000" marB="36000" anchor="b"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0206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29708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1B183A"/>
                          </a:solidFill>
                          <a:effectLst/>
                          <a:latin typeface="Arial" charset="0"/>
                          <a:ea typeface="Arial" charset="0"/>
                          <a:cs typeface="Arial" charset="0"/>
                        </a:rPr>
                        <a:t>Vertebral</a:t>
                      </a:r>
                      <a:endParaRPr kumimoji="0" lang="en-CA" sz="1050" b="1" i="0" u="none" strike="noStrike" cap="none" normalizeH="0" baseline="0" dirty="0">
                        <a:ln>
                          <a:noFill/>
                        </a:ln>
                        <a:solidFill>
                          <a:srgbClr val="1B183A"/>
                        </a:solidFill>
                        <a:effectLst/>
                        <a:latin typeface="Arial" charset="0"/>
                        <a:ea typeface="Arial" charset="0"/>
                        <a:cs typeface="Arial" charset="0"/>
                      </a:endParaRPr>
                    </a:p>
                  </a:txBody>
                  <a:tcPr marL="36000" marR="36000" marT="36000" marB="36000" anchor="ctr" horzOverflow="overflow">
                    <a:lnL w="381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1B183A"/>
                          </a:solidFill>
                          <a:effectLst/>
                          <a:latin typeface="Arial" charset="0"/>
                          <a:ea typeface="Arial" charset="0"/>
                          <a:cs typeface="Arial" charset="0"/>
                          <a:sym typeface="Wingdings" pitchFamily="2" charset="2"/>
                        </a:rPr>
                        <a:t></a:t>
                      </a:r>
                      <a:endParaRPr kumimoji="0" lang="en-CA" sz="1400" b="0" i="0" u="none" strike="noStrike" cap="none" normalizeH="0" baseline="0" dirty="0">
                        <a:ln>
                          <a:noFill/>
                        </a:ln>
                        <a:solidFill>
                          <a:srgbClr val="1B183A"/>
                        </a:solidFill>
                        <a:effectLst/>
                        <a:latin typeface="Arial" charset="0"/>
                        <a:ea typeface="Arial" charset="0"/>
                        <a:cs typeface="Arial" charset="0"/>
                      </a:endParaRPr>
                    </a:p>
                  </a:txBody>
                  <a:tcPr marL="36000" marR="36000" marT="36000" marB="36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1B183A"/>
                          </a:solidFill>
                          <a:effectLst/>
                          <a:latin typeface="Arial" charset="0"/>
                          <a:ea typeface="Arial" charset="0"/>
                          <a:cs typeface="Arial" charset="0"/>
                          <a:sym typeface="Wingdings" pitchFamily="2" charset="2"/>
                        </a:rPr>
                        <a:t></a:t>
                      </a:r>
                      <a:endParaRPr kumimoji="0" lang="en-CA" sz="1400" b="0" i="0" u="none" strike="noStrike" cap="none" normalizeH="0" baseline="0" dirty="0">
                        <a:ln>
                          <a:noFill/>
                        </a:ln>
                        <a:solidFill>
                          <a:srgbClr val="1B183A"/>
                        </a:solidFill>
                        <a:effectLst/>
                        <a:latin typeface="Arial" charset="0"/>
                        <a:ea typeface="Arial" charset="0"/>
                        <a:cs typeface="Arial" charset="0"/>
                      </a:endParaRPr>
                    </a:p>
                  </a:txBody>
                  <a:tcPr marL="36000" marR="36000" marT="36000" marB="36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1B183A"/>
                          </a:solidFill>
                          <a:effectLst/>
                          <a:latin typeface="Arial" charset="0"/>
                          <a:ea typeface="Arial" charset="0"/>
                          <a:cs typeface="Arial" charset="0"/>
                          <a:sym typeface="Wingdings" pitchFamily="2" charset="2"/>
                        </a:rPr>
                        <a:t></a:t>
                      </a:r>
                      <a:endParaRPr kumimoji="0" lang="en-CA" sz="1400" b="0" i="0" u="none" strike="noStrike" cap="none" normalizeH="0" baseline="0" dirty="0">
                        <a:ln>
                          <a:noFill/>
                        </a:ln>
                        <a:solidFill>
                          <a:srgbClr val="1B183A"/>
                        </a:solidFill>
                        <a:effectLst/>
                        <a:latin typeface="Arial" charset="0"/>
                        <a:ea typeface="Arial" charset="0"/>
                        <a:cs typeface="Arial" charset="0"/>
                      </a:endParaRPr>
                    </a:p>
                  </a:txBody>
                  <a:tcPr marL="36000" marR="36000" marT="36000" marB="36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1B183A"/>
                          </a:solidFill>
                          <a:effectLst/>
                          <a:latin typeface="Arial" charset="0"/>
                          <a:ea typeface="Arial" charset="0"/>
                          <a:cs typeface="Arial" charset="0"/>
                          <a:sym typeface="Wingdings" pitchFamily="2" charset="2"/>
                        </a:rPr>
                        <a:t></a:t>
                      </a:r>
                      <a:endParaRPr kumimoji="0" lang="en-CA" sz="1400" b="0" i="0" u="none" strike="noStrike" cap="none" normalizeH="0" baseline="0" dirty="0">
                        <a:ln>
                          <a:noFill/>
                        </a:ln>
                        <a:solidFill>
                          <a:srgbClr val="1B183A"/>
                        </a:solidFill>
                        <a:effectLst/>
                        <a:latin typeface="Arial" charset="0"/>
                        <a:ea typeface="Arial" charset="0"/>
                        <a:cs typeface="Arial" charset="0"/>
                      </a:endParaRPr>
                    </a:p>
                  </a:txBody>
                  <a:tcPr marL="36000" marR="36000" marT="36000" marB="36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1B183A"/>
                          </a:solidFill>
                          <a:effectLst/>
                          <a:latin typeface="Arial" charset="0"/>
                          <a:ea typeface="Arial" charset="0"/>
                          <a:cs typeface="Arial" charset="0"/>
                          <a:sym typeface="Wingdings" pitchFamily="2" charset="2"/>
                        </a:rPr>
                        <a:t></a:t>
                      </a:r>
                      <a:endParaRPr kumimoji="0" lang="en-CA" sz="1400" b="0" i="0" u="none" strike="noStrike" cap="none" normalizeH="0" baseline="0" dirty="0">
                        <a:ln>
                          <a:noFill/>
                        </a:ln>
                        <a:solidFill>
                          <a:srgbClr val="1B183A"/>
                        </a:solidFill>
                        <a:effectLst/>
                        <a:latin typeface="Arial" charset="0"/>
                        <a:ea typeface="Arial" charset="0"/>
                        <a:cs typeface="Arial" charset="0"/>
                      </a:endParaRPr>
                    </a:p>
                  </a:txBody>
                  <a:tcPr marL="36000" marR="36000" marT="36000" marB="36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1B183A"/>
                          </a:solidFill>
                          <a:effectLst/>
                          <a:latin typeface="Arial" charset="0"/>
                          <a:ea typeface="Arial" charset="0"/>
                          <a:cs typeface="Arial" charset="0"/>
                          <a:sym typeface="Wingdings" pitchFamily="2" charset="2"/>
                        </a:rPr>
                        <a:t></a:t>
                      </a:r>
                      <a:endParaRPr kumimoji="0" lang="en-CA" sz="1400" b="0" i="0" u="none" strike="noStrike" cap="none" normalizeH="0" baseline="0" dirty="0">
                        <a:ln>
                          <a:noFill/>
                        </a:ln>
                        <a:solidFill>
                          <a:srgbClr val="1B183A"/>
                        </a:solidFill>
                        <a:effectLst/>
                        <a:latin typeface="Arial" charset="0"/>
                        <a:ea typeface="Arial" charset="0"/>
                        <a:cs typeface="Arial" charset="0"/>
                      </a:endParaRPr>
                    </a:p>
                  </a:txBody>
                  <a:tcPr marL="36000" marR="36000" marT="36000" marB="36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1B183A"/>
                          </a:solidFill>
                          <a:effectLst/>
                          <a:latin typeface="Arial" charset="0"/>
                          <a:ea typeface="Arial" charset="0"/>
                          <a:cs typeface="Arial" charset="0"/>
                          <a:sym typeface="Wingdings" pitchFamily="2" charset="2"/>
                        </a:rPr>
                        <a:t></a:t>
                      </a:r>
                      <a:endParaRPr kumimoji="0" lang="en-CA" sz="1400" b="0" i="0" u="none" strike="noStrike" cap="none" normalizeH="0" baseline="0" dirty="0">
                        <a:ln>
                          <a:noFill/>
                        </a:ln>
                        <a:solidFill>
                          <a:srgbClr val="1B183A"/>
                        </a:solidFill>
                        <a:effectLst/>
                        <a:latin typeface="Arial" charset="0"/>
                        <a:ea typeface="Arial" charset="0"/>
                        <a:cs typeface="Arial" charset="0"/>
                      </a:endParaRPr>
                    </a:p>
                  </a:txBody>
                  <a:tcPr marL="36000" marR="36000" marT="36000" marB="36000" anchor="ctr" horzOverflow="overflow">
                    <a:lnL w="635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extLst>
                  <a:ext uri="{0D108BD9-81ED-4DB2-BD59-A6C34878D82A}">
                    <a16:rowId xmlns:a16="http://schemas.microsoft.com/office/drawing/2014/main" val="10004"/>
                  </a:ext>
                </a:extLst>
              </a:tr>
              <a:tr h="29708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1B183A"/>
                          </a:solidFill>
                          <a:effectLst/>
                          <a:latin typeface="Arial" charset="0"/>
                          <a:ea typeface="Arial" charset="0"/>
                          <a:cs typeface="Arial" charset="0"/>
                        </a:rPr>
                        <a:t>Hip</a:t>
                      </a:r>
                      <a:endParaRPr kumimoji="0" lang="en-CA" sz="1050" b="1" i="0" u="none" strike="noStrike" cap="none" normalizeH="0" baseline="0" dirty="0">
                        <a:ln>
                          <a:noFill/>
                        </a:ln>
                        <a:solidFill>
                          <a:srgbClr val="1B183A"/>
                        </a:solidFill>
                        <a:effectLst/>
                        <a:latin typeface="Arial" charset="0"/>
                        <a:ea typeface="Arial" charset="0"/>
                        <a:cs typeface="Arial" charset="0"/>
                      </a:endParaRPr>
                    </a:p>
                  </a:txBody>
                  <a:tcPr marL="36000" marR="36000" marT="36000" marB="36000" anchor="ctr" horzOverflow="overflow">
                    <a:lnL w="381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1B183A"/>
                          </a:solidFill>
                          <a:effectLst/>
                          <a:latin typeface="Arial" charset="0"/>
                          <a:ea typeface="Arial" charset="0"/>
                          <a:cs typeface="Arial" charset="0"/>
                          <a:sym typeface="Wingdings" pitchFamily="2" charset="2"/>
                        </a:rPr>
                        <a:t></a:t>
                      </a:r>
                      <a:endParaRPr kumimoji="0" lang="en-CA" sz="1400" b="0" i="0" u="none" strike="noStrike" cap="none" normalizeH="0" baseline="0" dirty="0">
                        <a:ln>
                          <a:noFill/>
                        </a:ln>
                        <a:solidFill>
                          <a:srgbClr val="1B183A"/>
                        </a:solidFill>
                        <a:effectLst/>
                        <a:latin typeface="Arial" charset="0"/>
                        <a:ea typeface="Arial" charset="0"/>
                        <a:cs typeface="Arial" charset="0"/>
                      </a:endParaRPr>
                    </a:p>
                  </a:txBody>
                  <a:tcPr marL="36000" marR="36000" marT="36000" marB="36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1B183A"/>
                          </a:solidFill>
                          <a:effectLst/>
                          <a:latin typeface="Arial" charset="0"/>
                          <a:ea typeface="Arial" charset="0"/>
                          <a:cs typeface="Arial" charset="0"/>
                          <a:sym typeface="Wingdings" pitchFamily="2" charset="2"/>
                        </a:rPr>
                        <a:t></a:t>
                      </a:r>
                      <a:endParaRPr kumimoji="0" lang="en-CA" sz="1400" b="0" i="0" u="none" strike="noStrike" cap="none" normalizeH="0" baseline="0" dirty="0">
                        <a:ln>
                          <a:noFill/>
                        </a:ln>
                        <a:solidFill>
                          <a:srgbClr val="1B183A"/>
                        </a:solidFill>
                        <a:effectLst/>
                        <a:latin typeface="Arial" charset="0"/>
                        <a:ea typeface="Arial" charset="0"/>
                        <a:cs typeface="Arial" charset="0"/>
                      </a:endParaRPr>
                    </a:p>
                  </a:txBody>
                  <a:tcPr marL="36000" marR="36000" marT="36000" marB="36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1B183A"/>
                          </a:solidFill>
                          <a:effectLst/>
                          <a:latin typeface="Arial" charset="0"/>
                          <a:ea typeface="Arial" charset="0"/>
                          <a:cs typeface="Arial" charset="0"/>
                          <a:sym typeface="Wingdings" pitchFamily="2" charset="2"/>
                        </a:rPr>
                        <a:t></a:t>
                      </a:r>
                      <a:endParaRPr kumimoji="0" lang="en-CA" sz="1400" b="0" i="0" u="none" strike="noStrike" cap="none" normalizeH="0" baseline="0" dirty="0">
                        <a:ln>
                          <a:noFill/>
                        </a:ln>
                        <a:solidFill>
                          <a:srgbClr val="1B183A"/>
                        </a:solidFill>
                        <a:effectLst/>
                        <a:latin typeface="Arial" charset="0"/>
                        <a:ea typeface="Arial" charset="0"/>
                        <a:cs typeface="Arial" charset="0"/>
                      </a:endParaRPr>
                    </a:p>
                  </a:txBody>
                  <a:tcPr marL="36000" marR="36000" marT="36000" marB="36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1B183A"/>
                          </a:solidFill>
                          <a:effectLst/>
                          <a:latin typeface="Arial" charset="0"/>
                          <a:ea typeface="Arial" charset="0"/>
                          <a:cs typeface="Arial" charset="0"/>
                          <a:sym typeface="Wingdings" pitchFamily="2" charset="2"/>
                        </a:rPr>
                        <a:t></a:t>
                      </a:r>
                      <a:endParaRPr kumimoji="0" lang="en-CA" sz="1400" b="0" i="0" u="none" strike="noStrike" cap="none" normalizeH="0" baseline="0" dirty="0">
                        <a:ln>
                          <a:noFill/>
                        </a:ln>
                        <a:solidFill>
                          <a:srgbClr val="1B183A"/>
                        </a:solidFill>
                        <a:effectLst/>
                        <a:latin typeface="Arial" charset="0"/>
                        <a:ea typeface="Arial" charset="0"/>
                        <a:cs typeface="Arial" charset="0"/>
                      </a:endParaRPr>
                    </a:p>
                  </a:txBody>
                  <a:tcPr marL="36000" marR="36000" marT="36000" marB="36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rgbClr val="1B183A"/>
                          </a:solidFill>
                          <a:effectLst/>
                          <a:latin typeface="Arial" charset="0"/>
                          <a:ea typeface="Arial" charset="0"/>
                          <a:cs typeface="Arial" charset="0"/>
                        </a:rPr>
                        <a:t>—</a:t>
                      </a:r>
                    </a:p>
                  </a:txBody>
                  <a:tcPr marL="36000" marR="36000" marT="36000" marB="36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1B183A"/>
                          </a:solidFill>
                          <a:effectLst/>
                          <a:latin typeface="Arial" charset="0"/>
                          <a:ea typeface="Arial" charset="0"/>
                          <a:cs typeface="Arial" charset="0"/>
                          <a:sym typeface="Wingdings" pitchFamily="2" charset="2"/>
                        </a:rPr>
                        <a:t></a:t>
                      </a:r>
                      <a:endParaRPr kumimoji="0" lang="en-CA" sz="1400" b="0" i="0" u="none" strike="noStrike" cap="none" normalizeH="0" baseline="0" dirty="0">
                        <a:ln>
                          <a:noFill/>
                        </a:ln>
                        <a:solidFill>
                          <a:srgbClr val="1B183A"/>
                        </a:solidFill>
                        <a:effectLst/>
                        <a:latin typeface="Arial" charset="0"/>
                        <a:ea typeface="Arial" charset="0"/>
                        <a:cs typeface="Arial" charset="0"/>
                      </a:endParaRPr>
                    </a:p>
                  </a:txBody>
                  <a:tcPr marL="36000" marR="36000" marT="36000" marB="36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rgbClr val="1B183A"/>
                          </a:solidFill>
                          <a:effectLst/>
                          <a:latin typeface="Arial" charset="0"/>
                          <a:ea typeface="Arial" charset="0"/>
                          <a:cs typeface="Arial" charset="0"/>
                        </a:rPr>
                        <a:t>—</a:t>
                      </a:r>
                    </a:p>
                  </a:txBody>
                  <a:tcPr marL="36000" marR="36000" marT="36000" marB="36000" anchor="ctr" horzOverflow="overflow">
                    <a:lnL w="635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extLst>
                  <a:ext uri="{0D108BD9-81ED-4DB2-BD59-A6C34878D82A}">
                    <a16:rowId xmlns:a16="http://schemas.microsoft.com/office/drawing/2014/main" val="10005"/>
                  </a:ext>
                </a:extLst>
              </a:tr>
              <a:tr h="29708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1B183A"/>
                          </a:solidFill>
                          <a:effectLst/>
                          <a:latin typeface="Arial" charset="0"/>
                          <a:ea typeface="Arial" charset="0"/>
                          <a:cs typeface="Arial" charset="0"/>
                        </a:rPr>
                        <a:t>Non-vertebral</a:t>
                      </a:r>
                      <a:r>
                        <a:rPr kumimoji="0" lang="en-US" sz="1050" b="1" i="0" u="none" strike="noStrike" cap="none" normalizeH="0" baseline="30000" dirty="0">
                          <a:ln>
                            <a:noFill/>
                          </a:ln>
                          <a:solidFill>
                            <a:srgbClr val="1B183A"/>
                          </a:solidFill>
                          <a:effectLst/>
                          <a:latin typeface="Arial" charset="0"/>
                          <a:ea typeface="Arial" charset="0"/>
                          <a:cs typeface="Arial" charset="0"/>
                        </a:rPr>
                        <a:t>† </a:t>
                      </a:r>
                      <a:endParaRPr kumimoji="0" lang="en-CA" sz="1050" b="1" i="0" u="none" strike="noStrike" cap="none" normalizeH="0" baseline="0" dirty="0">
                        <a:ln>
                          <a:noFill/>
                        </a:ln>
                        <a:solidFill>
                          <a:srgbClr val="1B183A"/>
                        </a:solidFill>
                        <a:effectLst/>
                        <a:latin typeface="Arial" charset="0"/>
                        <a:ea typeface="Arial" charset="0"/>
                        <a:cs typeface="Arial" charset="0"/>
                      </a:endParaRPr>
                    </a:p>
                  </a:txBody>
                  <a:tcPr marL="36000" marR="36000" marT="36000" marB="36000" anchor="ctr" horzOverflow="overflow">
                    <a:lnL w="381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1B183A"/>
                          </a:solidFill>
                          <a:effectLst/>
                          <a:latin typeface="Arial" charset="0"/>
                          <a:ea typeface="Arial" charset="0"/>
                          <a:cs typeface="Arial" charset="0"/>
                          <a:sym typeface="Wingdings" pitchFamily="2" charset="2"/>
                        </a:rPr>
                        <a:t></a:t>
                      </a:r>
                      <a:endParaRPr kumimoji="0" lang="en-CA" sz="1400" b="0" i="0" u="none" strike="noStrike" cap="none" normalizeH="0" baseline="0" dirty="0">
                        <a:ln>
                          <a:noFill/>
                        </a:ln>
                        <a:solidFill>
                          <a:srgbClr val="1B183A"/>
                        </a:solidFill>
                        <a:effectLst/>
                        <a:latin typeface="Arial" charset="0"/>
                        <a:ea typeface="Arial" charset="0"/>
                        <a:cs typeface="Arial" charset="0"/>
                      </a:endParaRPr>
                    </a:p>
                  </a:txBody>
                  <a:tcPr marL="36000" marR="36000" marT="36000" marB="36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1B183A"/>
                          </a:solidFill>
                          <a:effectLst/>
                          <a:latin typeface="Arial" charset="0"/>
                          <a:ea typeface="Arial" charset="0"/>
                          <a:cs typeface="Arial" charset="0"/>
                          <a:sym typeface="Wingdings" pitchFamily="2" charset="2"/>
                        </a:rPr>
                        <a:t></a:t>
                      </a:r>
                      <a:endParaRPr kumimoji="0" lang="en-CA" sz="1400" b="0" i="0" u="none" strike="noStrike" cap="none" normalizeH="0" baseline="0" dirty="0">
                        <a:ln>
                          <a:noFill/>
                        </a:ln>
                        <a:solidFill>
                          <a:srgbClr val="1B183A"/>
                        </a:solidFill>
                        <a:effectLst/>
                        <a:latin typeface="Arial" charset="0"/>
                        <a:ea typeface="Arial" charset="0"/>
                        <a:cs typeface="Arial" charset="0"/>
                      </a:endParaRPr>
                    </a:p>
                  </a:txBody>
                  <a:tcPr marL="36000" marR="36000" marT="36000" marB="36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1B183A"/>
                          </a:solidFill>
                          <a:effectLst/>
                          <a:latin typeface="Arial" charset="0"/>
                          <a:ea typeface="Arial" charset="0"/>
                          <a:cs typeface="Arial" charset="0"/>
                          <a:sym typeface="Wingdings" pitchFamily="2" charset="2"/>
                        </a:rPr>
                        <a:t></a:t>
                      </a:r>
                      <a:endParaRPr kumimoji="0" lang="en-CA" sz="1400" b="0" i="0" u="none" strike="noStrike" cap="none" normalizeH="0" baseline="0" dirty="0">
                        <a:ln>
                          <a:noFill/>
                        </a:ln>
                        <a:solidFill>
                          <a:srgbClr val="1B183A"/>
                        </a:solidFill>
                        <a:effectLst/>
                        <a:latin typeface="Arial" charset="0"/>
                        <a:ea typeface="Arial" charset="0"/>
                        <a:cs typeface="Arial" charset="0"/>
                      </a:endParaRPr>
                    </a:p>
                  </a:txBody>
                  <a:tcPr marL="36000" marR="36000" marT="36000" marB="36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1B183A"/>
                          </a:solidFill>
                          <a:effectLst/>
                          <a:latin typeface="Arial" charset="0"/>
                          <a:ea typeface="Arial" charset="0"/>
                          <a:cs typeface="Arial" charset="0"/>
                          <a:sym typeface="Wingdings" pitchFamily="2" charset="2"/>
                        </a:rPr>
                        <a:t></a:t>
                      </a:r>
                      <a:endParaRPr kumimoji="0" lang="en-CA" sz="1400" b="0" i="0" u="none" strike="noStrike" cap="none" normalizeH="0" baseline="0" dirty="0">
                        <a:ln>
                          <a:noFill/>
                        </a:ln>
                        <a:solidFill>
                          <a:srgbClr val="1B183A"/>
                        </a:solidFill>
                        <a:effectLst/>
                        <a:latin typeface="Arial" charset="0"/>
                        <a:ea typeface="Arial" charset="0"/>
                        <a:cs typeface="Arial" charset="0"/>
                      </a:endParaRPr>
                    </a:p>
                  </a:txBody>
                  <a:tcPr marL="36000" marR="36000" marT="36000" marB="36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a:ln>
                            <a:noFill/>
                          </a:ln>
                          <a:solidFill>
                            <a:srgbClr val="1B183A"/>
                          </a:solidFill>
                          <a:effectLst/>
                          <a:latin typeface="Arial" charset="0"/>
                          <a:ea typeface="Arial" charset="0"/>
                          <a:cs typeface="Arial" charset="0"/>
                        </a:rPr>
                        <a:t>—</a:t>
                      </a:r>
                    </a:p>
                  </a:txBody>
                  <a:tcPr marL="36000" marR="36000" marT="36000" marB="36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1B183A"/>
                          </a:solidFill>
                          <a:effectLst/>
                          <a:latin typeface="Arial" charset="0"/>
                          <a:ea typeface="Arial" charset="0"/>
                          <a:cs typeface="Arial" charset="0"/>
                          <a:sym typeface="Wingdings" pitchFamily="2" charset="2"/>
                        </a:rPr>
                        <a:t></a:t>
                      </a:r>
                      <a:endParaRPr kumimoji="0" lang="en-CA" sz="1400" b="0" i="0" u="none" strike="noStrike" cap="none" normalizeH="0" baseline="0" dirty="0">
                        <a:ln>
                          <a:noFill/>
                        </a:ln>
                        <a:solidFill>
                          <a:srgbClr val="1B183A"/>
                        </a:solidFill>
                        <a:effectLst/>
                        <a:latin typeface="Arial" charset="0"/>
                        <a:ea typeface="Arial" charset="0"/>
                        <a:cs typeface="Arial" charset="0"/>
                      </a:endParaRPr>
                    </a:p>
                  </a:txBody>
                  <a:tcPr marL="36000" marR="36000" marT="36000" marB="36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1B183A"/>
                          </a:solidFill>
                          <a:effectLst/>
                          <a:latin typeface="Arial" charset="0"/>
                          <a:ea typeface="Arial" charset="0"/>
                          <a:cs typeface="Arial" charset="0"/>
                          <a:sym typeface="Wingdings" pitchFamily="2" charset="2"/>
                        </a:rPr>
                        <a:t></a:t>
                      </a:r>
                      <a:endParaRPr kumimoji="0" lang="en-CA" sz="1400" b="0" i="0" u="none" strike="noStrike" cap="none" normalizeH="0" baseline="0" dirty="0">
                        <a:ln>
                          <a:noFill/>
                        </a:ln>
                        <a:solidFill>
                          <a:srgbClr val="1B183A"/>
                        </a:solidFill>
                        <a:effectLst/>
                        <a:latin typeface="Arial" charset="0"/>
                        <a:ea typeface="Arial" charset="0"/>
                        <a:cs typeface="Arial" charset="0"/>
                      </a:endParaRPr>
                    </a:p>
                  </a:txBody>
                  <a:tcPr marL="36000" marR="36000" marT="36000" marB="36000" anchor="ctr" horzOverflow="overflow">
                    <a:lnL w="635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rgbClr val="BAD3F8"/>
                    </a:solidFill>
                  </a:tcPr>
                </a:tc>
                <a:extLst>
                  <a:ext uri="{0D108BD9-81ED-4DB2-BD59-A6C34878D82A}">
                    <a16:rowId xmlns:a16="http://schemas.microsoft.com/office/drawing/2014/main" val="10006"/>
                  </a:ext>
                </a:extLst>
              </a:tr>
            </a:tbl>
          </a:graphicData>
        </a:graphic>
      </p:graphicFrame>
      <p:sp>
        <p:nvSpPr>
          <p:cNvPr id="184380" name="Rectangle 7"/>
          <p:cNvSpPr>
            <a:spLocks noChangeArrowheads="1"/>
          </p:cNvSpPr>
          <p:nvPr/>
        </p:nvSpPr>
        <p:spPr bwMode="auto">
          <a:xfrm>
            <a:off x="479822" y="2399024"/>
            <a:ext cx="8126768"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65000"/>
                    <a:lumOff val="35000"/>
                  </a:srgbClr>
                </a:solidFill>
                <a:effectLst/>
                <a:uLnTx/>
                <a:uFillTx/>
                <a:latin typeface="Arial" charset="0"/>
                <a:ea typeface="Arial" charset="0"/>
                <a:cs typeface="Arial" charset="0"/>
              </a:rPr>
              <a:t>Osteoporosis Canada 2010 Clinical Practice Guidelines</a:t>
            </a:r>
            <a:endParaRPr kumimoji="0" lang="en-CA" sz="1400" b="1" i="0" u="none" strike="noStrike" kern="1200" cap="none" spc="0" normalizeH="0" baseline="0" noProof="0" dirty="0">
              <a:ln>
                <a:noFill/>
              </a:ln>
              <a:solidFill>
                <a:srgbClr val="FFFFFF">
                  <a:lumMod val="65000"/>
                  <a:lumOff val="35000"/>
                </a:srgbClr>
              </a:solidFill>
              <a:effectLst/>
              <a:uLnTx/>
              <a:uFillTx/>
              <a:latin typeface="Arial" charset="0"/>
              <a:ea typeface="Arial" charset="0"/>
              <a:cs typeface="Arial" charset="0"/>
            </a:endParaRPr>
          </a:p>
        </p:txBody>
      </p:sp>
      <p:sp>
        <p:nvSpPr>
          <p:cNvPr id="10" name="Text Box 33"/>
          <p:cNvSpPr txBox="1">
            <a:spLocks noChangeArrowheads="1"/>
          </p:cNvSpPr>
          <p:nvPr/>
        </p:nvSpPr>
        <p:spPr bwMode="auto">
          <a:xfrm>
            <a:off x="479822" y="6468666"/>
            <a:ext cx="5874544" cy="255984"/>
          </a:xfrm>
          <a:prstGeom prst="rect">
            <a:avLst/>
          </a:prstGeom>
          <a:noFill/>
          <a:ln w="9525">
            <a:noFill/>
            <a:miter lim="800000"/>
            <a:headEnd/>
            <a:tailEnd/>
          </a:ln>
        </p:spPr>
        <p:txBody>
          <a:bodyPr lIns="0" tIns="0" rIns="0" bIns="0" anchor="b"/>
          <a:lstStyle/>
          <a:p>
            <a:pPr marL="7938" marR="0" lvl="0" indent="0" algn="l" defTabSz="914400" rtl="0" eaLnBrk="0" fontAlgn="auto" latinLnBrk="0" hangingPunct="0">
              <a:lnSpc>
                <a:spcPct val="9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FFFFFF">
                    <a:lumMod val="65000"/>
                    <a:lumOff val="35000"/>
                  </a:srgbClr>
                </a:solidFill>
                <a:effectLst/>
                <a:uLnTx/>
                <a:uFillTx/>
                <a:latin typeface="Arial" charset="0"/>
                <a:ea typeface="Arial" charset="0"/>
                <a:cs typeface="Arial" charset="0"/>
              </a:rPr>
              <a:t>Papaioannou</a:t>
            </a:r>
            <a:r>
              <a:rPr kumimoji="0" lang="en-US" sz="900" b="0" i="0" u="none" strike="noStrike" kern="1200" cap="none" spc="0" normalizeH="0" baseline="0" noProof="0" dirty="0">
                <a:ln>
                  <a:noFill/>
                </a:ln>
                <a:solidFill>
                  <a:srgbClr val="FFFFFF">
                    <a:lumMod val="65000"/>
                    <a:lumOff val="35000"/>
                  </a:srgbClr>
                </a:solidFill>
                <a:effectLst/>
                <a:uLnTx/>
                <a:uFillTx/>
                <a:latin typeface="Arial" charset="0"/>
                <a:ea typeface="Arial" charset="0"/>
                <a:cs typeface="Arial" charset="0"/>
              </a:rPr>
              <a:t> A, et al. (2010) </a:t>
            </a:r>
            <a:r>
              <a:rPr kumimoji="0" lang="en-US" sz="900" b="0" i="1" u="none" strike="noStrike" kern="1200" cap="none" spc="0" normalizeH="0" baseline="0" noProof="0" dirty="0">
                <a:ln>
                  <a:noFill/>
                </a:ln>
                <a:solidFill>
                  <a:srgbClr val="FFFFFF">
                    <a:lumMod val="65000"/>
                    <a:lumOff val="35000"/>
                  </a:srgbClr>
                </a:solidFill>
                <a:effectLst/>
                <a:uLnTx/>
                <a:uFillTx/>
                <a:latin typeface="Arial" charset="0"/>
                <a:ea typeface="Arial" charset="0"/>
                <a:cs typeface="Arial" charset="0"/>
              </a:rPr>
              <a:t>CMAJ</a:t>
            </a:r>
            <a:r>
              <a:rPr kumimoji="0" lang="en-US" sz="900" b="0" i="0" u="none" strike="noStrike" kern="1200" cap="none" spc="0" normalizeH="0" baseline="0" noProof="0" dirty="0">
                <a:ln>
                  <a:noFill/>
                </a:ln>
                <a:solidFill>
                  <a:srgbClr val="FFFFFF">
                    <a:lumMod val="65000"/>
                    <a:lumOff val="35000"/>
                  </a:srgbClr>
                </a:solidFill>
                <a:effectLst/>
                <a:uLnTx/>
                <a:uFillTx/>
                <a:latin typeface="Arial" charset="0"/>
                <a:ea typeface="Arial" charset="0"/>
                <a:cs typeface="Arial" charset="0"/>
              </a:rPr>
              <a:t>, 182, 1864-1873.</a:t>
            </a:r>
            <a:endParaRPr kumimoji="0" lang="en-US" altLang="en-US" sz="900" b="0" i="0" u="none" strike="noStrike" kern="1200" cap="none" spc="0" normalizeH="0" baseline="0" noProof="0" dirty="0">
              <a:ln>
                <a:noFill/>
              </a:ln>
              <a:solidFill>
                <a:srgbClr val="FFFFFF">
                  <a:lumMod val="65000"/>
                  <a:lumOff val="35000"/>
                </a:srgbClr>
              </a:solidFill>
              <a:effectLst/>
              <a:uLnTx/>
              <a:uFillTx/>
              <a:latin typeface="Arial" charset="0"/>
              <a:ea typeface="Arial" charset="0"/>
              <a:cs typeface="Arial" charset="0"/>
            </a:endParaRPr>
          </a:p>
        </p:txBody>
      </p:sp>
      <p:sp>
        <p:nvSpPr>
          <p:cNvPr id="2" name="TextBox 1"/>
          <p:cNvSpPr txBox="1"/>
          <p:nvPr/>
        </p:nvSpPr>
        <p:spPr>
          <a:xfrm>
            <a:off x="2781245" y="6434213"/>
            <a:ext cx="18466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9068" y="1694633"/>
            <a:ext cx="1747978" cy="625536"/>
          </a:xfrm>
          <a:prstGeom prst="rect">
            <a:avLst/>
          </a:prstGeom>
        </p:spPr>
      </p:pic>
      <p:sp>
        <p:nvSpPr>
          <p:cNvPr id="8" name="Title 7"/>
          <p:cNvSpPr>
            <a:spLocks noGrp="1"/>
          </p:cNvSpPr>
          <p:nvPr>
            <p:ph type="title"/>
          </p:nvPr>
        </p:nvSpPr>
        <p:spPr/>
        <p:txBody>
          <a:bodyPr/>
          <a:lstStyle/>
          <a:p>
            <a:r>
              <a:rPr lang="en-US" dirty="0">
                <a:latin typeface="Arial" charset="0"/>
                <a:ea typeface="Arial" charset="0"/>
                <a:cs typeface="Arial" charset="0"/>
              </a:rPr>
              <a:t>There are Several Therapies with Proven </a:t>
            </a:r>
            <a:br>
              <a:rPr lang="en-US" dirty="0">
                <a:latin typeface="Arial" charset="0"/>
                <a:ea typeface="Arial" charset="0"/>
                <a:cs typeface="Arial" charset="0"/>
              </a:rPr>
            </a:br>
            <a:r>
              <a:rPr lang="en-US" dirty="0">
                <a:latin typeface="Arial" charset="0"/>
                <a:ea typeface="Arial" charset="0"/>
                <a:cs typeface="Arial" charset="0"/>
              </a:rPr>
              <a:t>Fracture Prevention</a:t>
            </a:r>
            <a:endParaRPr lang="en-US" dirty="0"/>
          </a:p>
        </p:txBody>
      </p:sp>
    </p:spTree>
    <p:extLst>
      <p:ext uri="{BB962C8B-B14F-4D97-AF65-F5344CB8AC3E}">
        <p14:creationId xmlns:p14="http://schemas.microsoft.com/office/powerpoint/2010/main" val="854871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BMD Responses to </a:t>
            </a:r>
            <a:r>
              <a:rPr lang="en-CA" dirty="0" err="1"/>
              <a:t>Antiresorptive</a:t>
            </a:r>
            <a:r>
              <a:rPr lang="en-CA" dirty="0"/>
              <a:t> Therapy at 3 years in Pivotal Clinical Trials</a:t>
            </a:r>
          </a:p>
        </p:txBody>
      </p:sp>
      <p:sp>
        <p:nvSpPr>
          <p:cNvPr id="3" name="Text Placeholder 2"/>
          <p:cNvSpPr>
            <a:spLocks noGrp="1"/>
          </p:cNvSpPr>
          <p:nvPr>
            <p:ph idx="4294967295"/>
          </p:nvPr>
        </p:nvSpPr>
        <p:spPr>
          <a:xfrm>
            <a:off x="468313" y="6233458"/>
            <a:ext cx="8084016" cy="491191"/>
          </a:xfrm>
          <a:prstGeom prst="rect">
            <a:avLst/>
          </a:prstGeom>
        </p:spPr>
        <p:txBody>
          <a:bodyPr anchor="b">
            <a:normAutofit/>
          </a:bodyPr>
          <a:lstStyle/>
          <a:p>
            <a:pPr marL="0" indent="0" eaLnBrk="0" hangingPunct="0">
              <a:buClr>
                <a:srgbClr val="EDE047"/>
              </a:buClr>
              <a:buNone/>
              <a:defRPr/>
            </a:pPr>
            <a:r>
              <a:rPr lang="en-CA" sz="900" kern="0" dirty="0"/>
              <a:t>1. </a:t>
            </a:r>
            <a:r>
              <a:rPr lang="en-CA" sz="900" kern="0" dirty="0" err="1"/>
              <a:t>Reginster</a:t>
            </a:r>
            <a:r>
              <a:rPr lang="en-CA" sz="900" kern="0" dirty="0"/>
              <a:t>, J., et al. (2000) </a:t>
            </a:r>
            <a:r>
              <a:rPr lang="en-CA" sz="900" i="1" kern="0" dirty="0" err="1"/>
              <a:t>Osteoporos</a:t>
            </a:r>
            <a:r>
              <a:rPr lang="en-CA" sz="900" i="1" kern="0" dirty="0"/>
              <a:t> Int</a:t>
            </a:r>
            <a:r>
              <a:rPr lang="en-CA" sz="900" kern="0" dirty="0"/>
              <a:t>., 11(1), 83-91. (VERT-MN) 2. Black, D.M., et al. (1996) </a:t>
            </a:r>
            <a:r>
              <a:rPr lang="en-CA" sz="900" i="1" kern="0" dirty="0"/>
              <a:t>Lancet</a:t>
            </a:r>
            <a:r>
              <a:rPr lang="en-CA" sz="900" kern="0" dirty="0"/>
              <a:t>, 348, 1535-1541. (FIT 1) 3.</a:t>
            </a:r>
            <a:r>
              <a:rPr lang="en-CA" sz="900" dirty="0"/>
              <a:t> Actonel/</a:t>
            </a:r>
            <a:r>
              <a:rPr lang="en-CA" sz="900" dirty="0" err="1"/>
              <a:t>Actone</a:t>
            </a:r>
            <a:r>
              <a:rPr lang="en-CA" sz="900" dirty="0"/>
              <a:t> DR (</a:t>
            </a:r>
            <a:r>
              <a:rPr lang="en-CA" sz="900" dirty="0" err="1"/>
              <a:t>risedronate</a:t>
            </a:r>
            <a:r>
              <a:rPr lang="en-CA" sz="900" dirty="0"/>
              <a:t> sodium). Product Monograph. </a:t>
            </a:r>
            <a:r>
              <a:rPr lang="en-CA" sz="900" dirty="0" err="1"/>
              <a:t>sanofi-aventis</a:t>
            </a:r>
            <a:r>
              <a:rPr lang="en-CA" sz="900" dirty="0"/>
              <a:t> Canada Inc. Laval, QC. (July 15, 2011) 4. </a:t>
            </a:r>
            <a:r>
              <a:rPr lang="en-CA" sz="900" kern="0" dirty="0"/>
              <a:t>Black, D.M., et al. (2007) </a:t>
            </a:r>
            <a:r>
              <a:rPr lang="en-CA" sz="900" i="1" kern="0" dirty="0"/>
              <a:t>N </a:t>
            </a:r>
            <a:r>
              <a:rPr lang="en-CA" sz="900" i="1" kern="0" dirty="0" err="1"/>
              <a:t>Engl</a:t>
            </a:r>
            <a:r>
              <a:rPr lang="en-CA" sz="900" i="1" kern="0" dirty="0"/>
              <a:t> J Med</a:t>
            </a:r>
            <a:r>
              <a:rPr lang="en-CA" sz="900" kern="0" dirty="0"/>
              <a:t>., 356, 1809-1822. (HORIZON) 5. Cummings, S.R., et al. (2009) </a:t>
            </a:r>
            <a:r>
              <a:rPr lang="en-CA" sz="900" i="1" kern="0" dirty="0"/>
              <a:t>N </a:t>
            </a:r>
            <a:r>
              <a:rPr lang="en-CA" sz="900" i="1" kern="0" dirty="0" err="1"/>
              <a:t>Eng</a:t>
            </a:r>
            <a:r>
              <a:rPr lang="en-CA" sz="900" i="1" kern="0" dirty="0"/>
              <a:t> J Med</a:t>
            </a:r>
            <a:r>
              <a:rPr lang="en-CA" sz="900" kern="0" dirty="0"/>
              <a:t>., 361, 756-765. (FREEDOM).</a:t>
            </a:r>
          </a:p>
        </p:txBody>
      </p:sp>
      <p:graphicFrame>
        <p:nvGraphicFramePr>
          <p:cNvPr id="6" name="Group 133"/>
          <p:cNvGraphicFramePr>
            <a:graphicFrameLocks noGrp="1"/>
          </p:cNvGraphicFramePr>
          <p:nvPr>
            <p:extLst/>
          </p:nvPr>
        </p:nvGraphicFramePr>
        <p:xfrm>
          <a:off x="479820" y="2265770"/>
          <a:ext cx="8194843" cy="2607328"/>
        </p:xfrm>
        <a:graphic>
          <a:graphicData uri="http://schemas.openxmlformats.org/drawingml/2006/table">
            <a:tbl>
              <a:tblPr>
                <a:effectLst/>
              </a:tblPr>
              <a:tblGrid>
                <a:gridCol w="1831392">
                  <a:extLst>
                    <a:ext uri="{9D8B030D-6E8A-4147-A177-3AD203B41FA5}">
                      <a16:colId xmlns:a16="http://schemas.microsoft.com/office/drawing/2014/main" val="20000"/>
                    </a:ext>
                  </a:extLst>
                </a:gridCol>
                <a:gridCol w="1292888">
                  <a:extLst>
                    <a:ext uri="{9D8B030D-6E8A-4147-A177-3AD203B41FA5}">
                      <a16:colId xmlns:a16="http://schemas.microsoft.com/office/drawing/2014/main" val="20001"/>
                    </a:ext>
                  </a:extLst>
                </a:gridCol>
                <a:gridCol w="1253962">
                  <a:extLst>
                    <a:ext uri="{9D8B030D-6E8A-4147-A177-3AD203B41FA5}">
                      <a16:colId xmlns:a16="http://schemas.microsoft.com/office/drawing/2014/main" val="20002"/>
                    </a:ext>
                  </a:extLst>
                </a:gridCol>
                <a:gridCol w="1244544">
                  <a:extLst>
                    <a:ext uri="{9D8B030D-6E8A-4147-A177-3AD203B41FA5}">
                      <a16:colId xmlns:a16="http://schemas.microsoft.com/office/drawing/2014/main" val="20003"/>
                    </a:ext>
                  </a:extLst>
                </a:gridCol>
                <a:gridCol w="1244544">
                  <a:extLst>
                    <a:ext uri="{9D8B030D-6E8A-4147-A177-3AD203B41FA5}">
                      <a16:colId xmlns:a16="http://schemas.microsoft.com/office/drawing/2014/main" val="20005"/>
                    </a:ext>
                  </a:extLst>
                </a:gridCol>
                <a:gridCol w="1327513">
                  <a:extLst>
                    <a:ext uri="{9D8B030D-6E8A-4147-A177-3AD203B41FA5}">
                      <a16:colId xmlns:a16="http://schemas.microsoft.com/office/drawing/2014/main" val="20004"/>
                    </a:ext>
                  </a:extLst>
                </a:gridCol>
              </a:tblGrid>
              <a:tr h="250853">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400" b="1" i="0" u="none" strike="noStrike" kern="1200" cap="none" spc="0" normalizeH="0" baseline="0" noProof="0" dirty="0">
                        <a:ln>
                          <a:noFill/>
                        </a:ln>
                        <a:solidFill>
                          <a:srgbClr val="1B183A"/>
                        </a:solidFill>
                        <a:effectLst/>
                        <a:uLnTx/>
                        <a:uFillTx/>
                        <a:latin typeface="Arial" charset="0"/>
                        <a:ea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400" b="1" i="0" u="none" strike="noStrike" cap="none" spc="0" normalizeH="0" baseline="0" dirty="0">
                          <a:ln>
                            <a:noFill/>
                          </a:ln>
                          <a:solidFill>
                            <a:schemeClr val="tx1"/>
                          </a:solidFill>
                          <a:effectLst/>
                          <a:latin typeface="Arial" charset="0"/>
                          <a:ea typeface="Arial" charset="0"/>
                          <a:cs typeface="Arial" charset="0"/>
                        </a:rPr>
                        <a:t>vs. Placebo from Baseline</a:t>
                      </a:r>
                    </a:p>
                  </a:txBody>
                  <a:tcPr marL="36000" marR="36000" marT="36000" marB="36000" anchor="b" horzOverflow="overflow">
                    <a:lnL w="381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02060"/>
                    </a:solidFill>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spc="0" normalizeH="0" baseline="0" dirty="0">
                          <a:ln>
                            <a:noFill/>
                          </a:ln>
                          <a:solidFill>
                            <a:srgbClr val="1B183A"/>
                          </a:solidFill>
                          <a:effectLst/>
                          <a:latin typeface="Arial" charset="0"/>
                          <a:ea typeface="Arial" charset="0"/>
                          <a:cs typeface="Arial" charset="0"/>
                        </a:rPr>
                        <a:t>Antiresorptive Therapy</a:t>
                      </a:r>
                      <a:endParaRPr kumimoji="0" lang="en-CA" sz="1400" b="1" i="0" u="none" strike="noStrike" cap="none" spc="0" normalizeH="0" baseline="0" dirty="0">
                        <a:ln>
                          <a:noFill/>
                        </a:ln>
                        <a:solidFill>
                          <a:srgbClr val="1B183A"/>
                        </a:solidFill>
                        <a:effectLst/>
                        <a:latin typeface="Arial" charset="0"/>
                        <a:ea typeface="Arial" charset="0"/>
                        <a:cs typeface="Arial" charset="0"/>
                      </a:endParaRPr>
                    </a:p>
                  </a:txBody>
                  <a:tcPr marL="36000" marR="36000" marT="36000" marB="36000" anchor="b"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00162">
                <a:tc vMerge="1">
                  <a:txBody>
                    <a:bodyPr/>
                    <a:lstStyle/>
                    <a:p>
                      <a:endParaRPr lang="en-US"/>
                    </a:p>
                  </a:txBody>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spc="0" normalizeH="0" baseline="0" dirty="0">
                          <a:ln>
                            <a:noFill/>
                          </a:ln>
                          <a:solidFill>
                            <a:schemeClr val="tx1"/>
                          </a:solidFill>
                          <a:effectLst/>
                          <a:latin typeface="Arial" charset="0"/>
                          <a:ea typeface="Arial" charset="0"/>
                          <a:cs typeface="Arial" charset="0"/>
                        </a:rPr>
                        <a:t>Bisphosphonates</a:t>
                      </a:r>
                      <a:endParaRPr kumimoji="0" lang="en-CA" sz="1400" b="1" i="0" u="none" strike="noStrike" cap="none" spc="0" normalizeH="0" baseline="0" dirty="0">
                        <a:ln>
                          <a:noFill/>
                        </a:ln>
                        <a:solidFill>
                          <a:schemeClr val="tx1"/>
                        </a:solidFill>
                        <a:effectLst/>
                        <a:latin typeface="Arial" charset="0"/>
                        <a:ea typeface="Arial" charset="0"/>
                        <a:cs typeface="Arial" charset="0"/>
                      </a:endParaRPr>
                    </a:p>
                  </a:txBody>
                  <a:tcPr marL="36000" marR="36000" marT="36000" marB="36000" anchor="b"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02060"/>
                    </a:solidFill>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sz="1050" b="1" i="0" u="none" strike="noStrike" cap="none" normalizeH="0" baseline="0" dirty="0">
                        <a:ln>
                          <a:noFill/>
                        </a:ln>
                        <a:solidFill>
                          <a:schemeClr val="tx1"/>
                        </a:solidFill>
                        <a:effectLst/>
                        <a:latin typeface="Arial" charset="0"/>
                        <a:ea typeface="Arial" charset="0"/>
                        <a:cs typeface="Arial" charset="0"/>
                      </a:endParaRPr>
                    </a:p>
                  </a:txBody>
                  <a:tcPr marL="36000" marR="36000" marT="36000" marB="36000" anchor="b"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0206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spc="0" normalizeH="0" baseline="0" dirty="0" err="1">
                          <a:ln>
                            <a:noFill/>
                          </a:ln>
                          <a:solidFill>
                            <a:schemeClr val="tx1"/>
                          </a:solidFill>
                          <a:effectLst/>
                          <a:latin typeface="Arial" charset="0"/>
                          <a:ea typeface="Arial" charset="0"/>
                          <a:cs typeface="Arial" charset="0"/>
                        </a:rPr>
                        <a:t>Denosumab</a:t>
                      </a:r>
                      <a:endParaRPr kumimoji="0" lang="en-US" sz="1400" b="1" i="0" u="none" strike="noStrike" cap="none" spc="0" normalizeH="0" baseline="0" dirty="0">
                        <a:ln>
                          <a:noFill/>
                        </a:ln>
                        <a:solidFill>
                          <a:schemeClr val="tx1"/>
                        </a:solidFill>
                        <a:effectLst/>
                        <a:latin typeface="Arial" charset="0"/>
                        <a:ea typeface="Arial"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spc="0" normalizeH="0" baseline="0" dirty="0">
                          <a:ln>
                            <a:noFill/>
                          </a:ln>
                          <a:solidFill>
                            <a:schemeClr val="tx1"/>
                          </a:solidFill>
                          <a:effectLst/>
                          <a:latin typeface="Arial" charset="0"/>
                          <a:ea typeface="Arial" charset="0"/>
                          <a:cs typeface="Arial" charset="0"/>
                        </a:rPr>
                        <a:t>(FREEDOM)</a:t>
                      </a:r>
                      <a:r>
                        <a:rPr kumimoji="0" lang="en-US" sz="1400" b="1" i="0" u="none" strike="noStrike" cap="none" spc="0" normalizeH="0" baseline="30000" dirty="0">
                          <a:ln>
                            <a:noFill/>
                          </a:ln>
                          <a:solidFill>
                            <a:schemeClr val="tx1"/>
                          </a:solidFill>
                          <a:effectLst/>
                          <a:latin typeface="Arial" charset="0"/>
                          <a:ea typeface="Arial" charset="0"/>
                          <a:cs typeface="Arial" charset="0"/>
                        </a:rPr>
                        <a:t>5</a:t>
                      </a:r>
                    </a:p>
                  </a:txBody>
                  <a:tcPr marL="36000" marR="36000" marT="36000" marB="36000" anchor="b"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02060"/>
                    </a:solidFill>
                  </a:tcPr>
                </a:tc>
                <a:extLst>
                  <a:ext uri="{0D108BD9-81ED-4DB2-BD59-A6C34878D82A}">
                    <a16:rowId xmlns:a16="http://schemas.microsoft.com/office/drawing/2014/main" val="10002"/>
                  </a:ext>
                </a:extLst>
              </a:tr>
              <a:tr h="562165">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cap="none" spc="0" normalizeH="0" baseline="0" dirty="0">
                          <a:ln>
                            <a:noFill/>
                          </a:ln>
                          <a:solidFill>
                            <a:schemeClr val="tx1"/>
                          </a:solidFill>
                          <a:effectLst/>
                          <a:latin typeface="Arial" charset="0"/>
                          <a:ea typeface="Arial" charset="0"/>
                          <a:cs typeface="Arial" charset="0"/>
                        </a:rPr>
                        <a:t>Alendronate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cap="none" spc="0" normalizeH="0" baseline="0" dirty="0">
                          <a:ln>
                            <a:noFill/>
                          </a:ln>
                          <a:solidFill>
                            <a:schemeClr val="tx1"/>
                          </a:solidFill>
                          <a:effectLst/>
                          <a:latin typeface="Arial" charset="0"/>
                          <a:ea typeface="Arial" charset="0"/>
                          <a:cs typeface="Arial" charset="0"/>
                        </a:rPr>
                        <a:t>(FIT 1)</a:t>
                      </a:r>
                      <a:r>
                        <a:rPr kumimoji="0" lang="en-US" sz="1400" b="1" i="0" u="none" strike="noStrike" cap="none" spc="0" normalizeH="0" baseline="30000" dirty="0">
                          <a:ln>
                            <a:noFill/>
                          </a:ln>
                          <a:solidFill>
                            <a:schemeClr val="tx1"/>
                          </a:solidFill>
                          <a:effectLst/>
                          <a:latin typeface="Arial" charset="0"/>
                          <a:ea typeface="Arial" charset="0"/>
                          <a:cs typeface="Arial" charset="0"/>
                        </a:rPr>
                        <a:t>1</a:t>
                      </a:r>
                    </a:p>
                  </a:txBody>
                  <a:tcPr marL="36000" marR="36000" marT="36000" marB="36000" anchor="b"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0206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spc="0" normalizeH="0" baseline="0" dirty="0" err="1">
                          <a:ln>
                            <a:noFill/>
                          </a:ln>
                          <a:solidFill>
                            <a:schemeClr val="tx1"/>
                          </a:solidFill>
                          <a:effectLst/>
                          <a:latin typeface="Arial" charset="0"/>
                          <a:ea typeface="Arial" charset="0"/>
                          <a:cs typeface="Arial" charset="0"/>
                        </a:rPr>
                        <a:t>Risedronate</a:t>
                      </a:r>
                      <a:br>
                        <a:rPr kumimoji="0" lang="en-US" sz="1400" b="1" i="0" u="none" strike="noStrike" cap="none" spc="0" normalizeH="0" baseline="0" dirty="0">
                          <a:ln>
                            <a:noFill/>
                          </a:ln>
                          <a:solidFill>
                            <a:schemeClr val="tx1"/>
                          </a:solidFill>
                          <a:effectLst/>
                          <a:latin typeface="Arial" charset="0"/>
                          <a:ea typeface="Arial" charset="0"/>
                          <a:cs typeface="Arial" charset="0"/>
                        </a:rPr>
                      </a:br>
                      <a:r>
                        <a:rPr kumimoji="0" lang="en-US" sz="1400" b="1" i="0" u="none" strike="noStrike" cap="none" spc="0" normalizeH="0" baseline="0" dirty="0">
                          <a:ln>
                            <a:noFill/>
                          </a:ln>
                          <a:solidFill>
                            <a:schemeClr val="tx1"/>
                          </a:solidFill>
                          <a:effectLst/>
                          <a:latin typeface="Arial" charset="0"/>
                          <a:ea typeface="Arial" charset="0"/>
                          <a:cs typeface="Arial" charset="0"/>
                        </a:rPr>
                        <a:t>Daily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spc="0" normalizeH="0" baseline="0" dirty="0">
                          <a:ln>
                            <a:noFill/>
                          </a:ln>
                          <a:solidFill>
                            <a:schemeClr val="tx1"/>
                          </a:solidFill>
                          <a:effectLst/>
                          <a:latin typeface="Arial" charset="0"/>
                          <a:ea typeface="Arial" charset="0"/>
                          <a:cs typeface="Arial" charset="0"/>
                        </a:rPr>
                        <a:t>(VERT-MN)</a:t>
                      </a:r>
                      <a:r>
                        <a:rPr kumimoji="0" lang="en-US" sz="1400" b="1" i="0" u="none" strike="noStrike" cap="none" spc="0" normalizeH="0" baseline="30000" dirty="0">
                          <a:ln>
                            <a:noFill/>
                          </a:ln>
                          <a:solidFill>
                            <a:schemeClr val="tx1"/>
                          </a:solidFill>
                          <a:effectLst/>
                          <a:latin typeface="Arial" charset="0"/>
                          <a:ea typeface="Arial" charset="0"/>
                          <a:cs typeface="Arial" charset="0"/>
                        </a:rPr>
                        <a:t>2</a:t>
                      </a:r>
                    </a:p>
                  </a:txBody>
                  <a:tcPr marL="36000" marR="36000" marT="36000" marB="36000" anchor="b"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0206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spc="0" normalizeH="0" baseline="0" dirty="0" err="1">
                          <a:ln>
                            <a:noFill/>
                          </a:ln>
                          <a:solidFill>
                            <a:schemeClr val="tx1"/>
                          </a:solidFill>
                          <a:effectLst/>
                          <a:latin typeface="Arial" charset="0"/>
                          <a:ea typeface="Arial" charset="0"/>
                          <a:cs typeface="Arial" charset="0"/>
                        </a:rPr>
                        <a:t>Risedronate</a:t>
                      </a:r>
                      <a:endParaRPr kumimoji="0" lang="en-US" sz="1400" b="1" i="0" u="none" strike="noStrike" cap="none" spc="0" normalizeH="0" baseline="0" dirty="0">
                        <a:ln>
                          <a:noFill/>
                        </a:ln>
                        <a:solidFill>
                          <a:schemeClr val="tx1"/>
                        </a:solidFill>
                        <a:effectLst/>
                        <a:latin typeface="Arial" charset="0"/>
                        <a:ea typeface="Arial"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spc="0" normalizeH="0" baseline="0" dirty="0">
                          <a:ln>
                            <a:noFill/>
                          </a:ln>
                          <a:solidFill>
                            <a:schemeClr val="tx1"/>
                          </a:solidFill>
                          <a:effectLst/>
                          <a:latin typeface="Arial" charset="0"/>
                          <a:ea typeface="Arial" charset="0"/>
                          <a:cs typeface="Arial" charset="0"/>
                        </a:rPr>
                        <a:t>Weekly</a:t>
                      </a:r>
                      <a:r>
                        <a:rPr kumimoji="0" lang="en-US" sz="1400" b="1" i="0" u="none" strike="noStrike" cap="none" spc="0" normalizeH="0" baseline="30000" dirty="0">
                          <a:ln>
                            <a:noFill/>
                          </a:ln>
                          <a:solidFill>
                            <a:schemeClr val="tx1"/>
                          </a:solidFill>
                          <a:effectLst/>
                          <a:latin typeface="Arial" charset="0"/>
                          <a:ea typeface="Arial" charset="0"/>
                          <a:cs typeface="Arial" charset="0"/>
                        </a:rPr>
                        <a:t>3</a:t>
                      </a:r>
                    </a:p>
                  </a:txBody>
                  <a:tcPr marL="36000" marR="36000" marT="36000" marB="36000" anchor="b"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0206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spc="0" normalizeH="0" baseline="0">
                          <a:ln>
                            <a:noFill/>
                          </a:ln>
                          <a:solidFill>
                            <a:schemeClr val="tx1"/>
                          </a:solidFill>
                          <a:effectLst/>
                          <a:latin typeface="Arial" charset="0"/>
                          <a:ea typeface="Arial" charset="0"/>
                          <a:cs typeface="Arial" charset="0"/>
                        </a:rPr>
                        <a:t>Zoledronic Acid</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400" b="1" i="0" u="none" strike="noStrike" cap="none" spc="0" normalizeH="0" baseline="0">
                          <a:ln>
                            <a:noFill/>
                          </a:ln>
                          <a:solidFill>
                            <a:schemeClr val="tx1"/>
                          </a:solidFill>
                          <a:effectLst/>
                          <a:latin typeface="Arial" charset="0"/>
                          <a:ea typeface="Arial" charset="0"/>
                          <a:cs typeface="Arial" charset="0"/>
                        </a:rPr>
                        <a:t>(HORIZON)</a:t>
                      </a:r>
                      <a:r>
                        <a:rPr kumimoji="0" lang="en-CA" sz="1400" b="1" i="0" u="none" strike="noStrike" cap="none" spc="0" normalizeH="0" baseline="30000">
                          <a:ln>
                            <a:noFill/>
                          </a:ln>
                          <a:solidFill>
                            <a:schemeClr val="tx1"/>
                          </a:solidFill>
                          <a:effectLst/>
                          <a:latin typeface="Arial" charset="0"/>
                          <a:ea typeface="Arial" charset="0"/>
                          <a:cs typeface="Arial" charset="0"/>
                        </a:rPr>
                        <a:t>4</a:t>
                      </a:r>
                    </a:p>
                  </a:txBody>
                  <a:tcPr marL="36000" marR="36000" marT="36000" marB="36000" anchor="b"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02060"/>
                    </a:solidFill>
                  </a:tcPr>
                </a:tc>
                <a:tc vMerge="1">
                  <a:txBody>
                    <a:bodyPr/>
                    <a:lstStyle/>
                    <a:p>
                      <a:endParaRPr lang="en-US"/>
                    </a:p>
                  </a:txBody>
                  <a:tcPr/>
                </a:tc>
                <a:extLst>
                  <a:ext uri="{0D108BD9-81ED-4DB2-BD59-A6C34878D82A}">
                    <a16:rowId xmlns:a16="http://schemas.microsoft.com/office/drawing/2014/main" val="10003"/>
                  </a:ext>
                </a:extLst>
              </a:tr>
              <a:tr h="66226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400" b="0" i="0" u="none" strike="noStrike" cap="none" spc="0" normalizeH="0" baseline="0" dirty="0">
                          <a:ln>
                            <a:noFill/>
                          </a:ln>
                          <a:solidFill>
                            <a:srgbClr val="1B183A"/>
                          </a:solidFill>
                          <a:effectLst/>
                          <a:latin typeface="Arial" charset="0"/>
                          <a:ea typeface="Arial" charset="0"/>
                          <a:cs typeface="Arial" charset="0"/>
                        </a:rPr>
                        <a:t>Change in Lumbar Spine BMD</a:t>
                      </a:r>
                    </a:p>
                  </a:txBody>
                  <a:tcPr marL="64046" marR="64046" marT="34290" marB="34290" anchor="ctr" horzOverflow="overflow">
                    <a:lnL w="381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spc="0" normalizeH="0" baseline="0" dirty="0">
                          <a:ln>
                            <a:noFill/>
                          </a:ln>
                          <a:solidFill>
                            <a:srgbClr val="1B183A"/>
                          </a:solidFill>
                          <a:effectLst/>
                          <a:latin typeface="Arial" charset="0"/>
                          <a:ea typeface="Arial" charset="0"/>
                          <a:cs typeface="Arial" charset="0"/>
                        </a:rPr>
                        <a:t>6.2%</a:t>
                      </a:r>
                    </a:p>
                  </a:txBody>
                  <a:tcPr marL="64046" marR="64046" marT="34290" marB="34290"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spc="0" normalizeH="0" baseline="0" dirty="0">
                          <a:ln>
                            <a:noFill/>
                          </a:ln>
                          <a:solidFill>
                            <a:srgbClr val="1B183A"/>
                          </a:solidFill>
                          <a:effectLst/>
                          <a:latin typeface="Arial" charset="0"/>
                          <a:ea typeface="Arial" charset="0"/>
                          <a:cs typeface="Arial" charset="0"/>
                        </a:rPr>
                        <a:t>5.9%</a:t>
                      </a:r>
                    </a:p>
                  </a:txBody>
                  <a:tcPr marL="64046" marR="64046" marT="34290" marB="34290"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CA" sz="1600" spc="0" dirty="0">
                          <a:solidFill>
                            <a:srgbClr val="1B183A"/>
                          </a:solidFill>
                          <a:latin typeface="Arial" charset="0"/>
                          <a:ea typeface="Arial" charset="0"/>
                          <a:cs typeface="Arial" charset="0"/>
                        </a:rPr>
                        <a:t>5.2% at </a:t>
                      </a:r>
                      <a:br>
                        <a:rPr lang="en-CA" sz="1600" spc="0" dirty="0">
                          <a:solidFill>
                            <a:srgbClr val="1B183A"/>
                          </a:solidFill>
                          <a:latin typeface="Arial" charset="0"/>
                          <a:ea typeface="Arial" charset="0"/>
                          <a:cs typeface="Arial" charset="0"/>
                        </a:rPr>
                      </a:br>
                      <a:r>
                        <a:rPr lang="en-CA" sz="1600" spc="0" dirty="0">
                          <a:solidFill>
                            <a:srgbClr val="1B183A"/>
                          </a:solidFill>
                          <a:latin typeface="Arial" charset="0"/>
                          <a:ea typeface="Arial" charset="0"/>
                          <a:cs typeface="Arial" charset="0"/>
                        </a:rPr>
                        <a:t>24</a:t>
                      </a:r>
                      <a:r>
                        <a:rPr lang="en-CA" sz="1600" spc="0" baseline="0" dirty="0">
                          <a:solidFill>
                            <a:srgbClr val="1B183A"/>
                          </a:solidFill>
                          <a:latin typeface="Arial" charset="0"/>
                          <a:ea typeface="Arial" charset="0"/>
                          <a:cs typeface="Arial" charset="0"/>
                        </a:rPr>
                        <a:t> months</a:t>
                      </a:r>
                      <a:endParaRPr kumimoji="0" lang="en-CA" sz="1600" b="0" i="0" u="none" strike="noStrike" cap="none" spc="0" normalizeH="0" baseline="0" dirty="0">
                        <a:ln>
                          <a:noFill/>
                        </a:ln>
                        <a:solidFill>
                          <a:srgbClr val="1B183A"/>
                        </a:solidFill>
                        <a:effectLst/>
                        <a:latin typeface="Arial" charset="0"/>
                        <a:ea typeface="Arial" charset="0"/>
                        <a:cs typeface="Arial" charset="0"/>
                      </a:endParaRPr>
                    </a:p>
                  </a:txBody>
                  <a:tcPr marL="64046" marR="64046" marT="34290" marB="34290"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0" i="0" u="none" strike="noStrike" cap="none" spc="0" normalizeH="0" baseline="0" dirty="0">
                          <a:ln>
                            <a:noFill/>
                          </a:ln>
                          <a:solidFill>
                            <a:srgbClr val="1B183A"/>
                          </a:solidFill>
                          <a:effectLst/>
                          <a:latin typeface="Arial" charset="0"/>
                          <a:ea typeface="Arial" charset="0"/>
                          <a:cs typeface="Arial" charset="0"/>
                        </a:rPr>
                        <a:t>6.7%</a:t>
                      </a:r>
                    </a:p>
                  </a:txBody>
                  <a:tcPr marL="64046" marR="64046" marT="34290" marB="34290"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spc="0" normalizeH="0" baseline="0" dirty="0">
                          <a:ln>
                            <a:noFill/>
                          </a:ln>
                          <a:solidFill>
                            <a:srgbClr val="1B183A"/>
                          </a:solidFill>
                          <a:effectLst/>
                          <a:latin typeface="Arial" charset="0"/>
                          <a:ea typeface="Arial" charset="0"/>
                          <a:cs typeface="Arial" charset="0"/>
                        </a:rPr>
                        <a:t>8.8%</a:t>
                      </a:r>
                    </a:p>
                  </a:txBody>
                  <a:tcPr marL="64046" marR="64046" marT="34290" marB="34290" anchor="ctr" anchorCtr="1"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extLst>
                  <a:ext uri="{0D108BD9-81ED-4DB2-BD59-A6C34878D82A}">
                    <a16:rowId xmlns:a16="http://schemas.microsoft.com/office/drawing/2014/main" val="10004"/>
                  </a:ext>
                </a:extLst>
              </a:tr>
              <a:tr h="66226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400" b="0" i="0" u="none" strike="noStrike" cap="none" spc="0" normalizeH="0" baseline="0" dirty="0">
                          <a:ln>
                            <a:noFill/>
                          </a:ln>
                          <a:solidFill>
                            <a:srgbClr val="1B183A"/>
                          </a:solidFill>
                          <a:effectLst/>
                          <a:latin typeface="Arial" charset="0"/>
                          <a:ea typeface="Arial" charset="0"/>
                          <a:cs typeface="Arial" charset="0"/>
                        </a:rPr>
                        <a:t>Change in femoral neck</a:t>
                      </a:r>
                    </a:p>
                  </a:txBody>
                  <a:tcPr marL="64046" marR="64046" marT="34290" marB="34290" anchor="ctr" horzOverflow="overflow">
                    <a:lnL w="381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spc="0" normalizeH="0" baseline="0" dirty="0">
                          <a:ln>
                            <a:noFill/>
                          </a:ln>
                          <a:solidFill>
                            <a:srgbClr val="1B183A"/>
                          </a:solidFill>
                          <a:effectLst/>
                          <a:latin typeface="Arial" charset="0"/>
                          <a:ea typeface="Arial" charset="0"/>
                          <a:cs typeface="Arial" charset="0"/>
                        </a:rPr>
                        <a:t>4.1%</a:t>
                      </a:r>
                    </a:p>
                  </a:txBody>
                  <a:tcPr marL="64046" marR="64046" marT="34290" marB="34290"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600" b="0" i="0" u="none" strike="noStrike" cap="none" spc="0" normalizeH="0" baseline="0" dirty="0">
                          <a:ln>
                            <a:noFill/>
                          </a:ln>
                          <a:solidFill>
                            <a:srgbClr val="1B183A"/>
                          </a:solidFill>
                          <a:effectLst/>
                          <a:latin typeface="Arial" charset="0"/>
                          <a:ea typeface="Arial" charset="0"/>
                          <a:cs typeface="Arial" charset="0"/>
                        </a:rPr>
                        <a:t>2.4%</a:t>
                      </a:r>
                    </a:p>
                  </a:txBody>
                  <a:tcPr marL="64046" marR="64046" marT="34290" marB="34290"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600" b="0" i="0" u="none" strike="noStrike" cap="none" spc="0" normalizeH="0" baseline="0" dirty="0">
                          <a:ln>
                            <a:noFill/>
                          </a:ln>
                          <a:solidFill>
                            <a:srgbClr val="1B183A"/>
                          </a:solidFill>
                          <a:effectLst/>
                          <a:latin typeface="Arial" charset="0"/>
                          <a:ea typeface="Arial" charset="0"/>
                          <a:cs typeface="Arial" charset="0"/>
                        </a:rPr>
                        <a:t>N/A</a:t>
                      </a:r>
                    </a:p>
                  </a:txBody>
                  <a:tcPr marL="64046" marR="64046" marT="34290" marB="34290"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600" b="0" i="0" u="none" strike="noStrike" cap="none" spc="0" normalizeH="0" baseline="0" dirty="0">
                          <a:ln>
                            <a:noFill/>
                          </a:ln>
                          <a:solidFill>
                            <a:srgbClr val="1B183A"/>
                          </a:solidFill>
                          <a:effectLst/>
                          <a:latin typeface="Arial" charset="0"/>
                          <a:ea typeface="Arial" charset="0"/>
                          <a:cs typeface="Arial" charset="0"/>
                        </a:rPr>
                        <a:t>5.1%</a:t>
                      </a:r>
                    </a:p>
                  </a:txBody>
                  <a:tcPr marL="64046" marR="64046" marT="34290" marB="34290" anchor="ctr" anchorCtr="1"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600" b="0" i="0" u="none" strike="noStrike" cap="none" spc="0" normalizeH="0" baseline="0" dirty="0">
                          <a:ln>
                            <a:noFill/>
                          </a:ln>
                          <a:solidFill>
                            <a:srgbClr val="1B183A"/>
                          </a:solidFill>
                          <a:effectLst/>
                          <a:latin typeface="Arial" charset="0"/>
                          <a:ea typeface="Arial" charset="0"/>
                          <a:cs typeface="Arial" charset="0"/>
                        </a:rPr>
                        <a:t>5.2%</a:t>
                      </a:r>
                    </a:p>
                  </a:txBody>
                  <a:tcPr marL="64046" marR="64046" marT="34290" marB="34290" anchor="ctr" anchorCtr="1" horzOverflow="overflow">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BAD3F8"/>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98359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6"/>
          <p:cNvSpPr>
            <a:spLocks noChangeArrowheads="1"/>
          </p:cNvSpPr>
          <p:nvPr/>
        </p:nvSpPr>
        <p:spPr bwMode="auto">
          <a:xfrm>
            <a:off x="856211" y="1885836"/>
            <a:ext cx="782227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en-US" sz="2000" b="1" i="0" u="none" strike="noStrike" kern="0" cap="none" spc="0" normalizeH="0" baseline="0" noProof="0" dirty="0">
                <a:ln>
                  <a:noFill/>
                </a:ln>
                <a:solidFill>
                  <a:srgbClr val="FFFFFF"/>
                </a:solidFill>
                <a:effectLst/>
                <a:uLnTx/>
                <a:uFillTx/>
                <a:latin typeface="Arial" charset="0"/>
                <a:ea typeface="+mn-ea"/>
                <a:cs typeface="+mn-cs"/>
              </a:rPr>
              <a:t>RCT: FREEDOM 3 year Pivotal Fracture Trial in PMO women</a:t>
            </a:r>
          </a:p>
        </p:txBody>
      </p:sp>
      <p:sp>
        <p:nvSpPr>
          <p:cNvPr id="3" name="Text Placeholder 2"/>
          <p:cNvSpPr>
            <a:spLocks noGrp="1"/>
          </p:cNvSpPr>
          <p:nvPr>
            <p:ph idx="4294967295"/>
          </p:nvPr>
        </p:nvSpPr>
        <p:spPr>
          <a:xfrm>
            <a:off x="468313" y="6273580"/>
            <a:ext cx="7405909" cy="454859"/>
          </a:xfrm>
          <a:prstGeom prst="rect">
            <a:avLst/>
          </a:prstGeom>
        </p:spPr>
        <p:txBody>
          <a:bodyPr anchor="b">
            <a:normAutofit/>
          </a:bodyPr>
          <a:lstStyle/>
          <a:p>
            <a:pPr marL="0" indent="0">
              <a:spcBef>
                <a:spcPct val="0"/>
              </a:spcBef>
              <a:buClrTx/>
              <a:buNone/>
            </a:pPr>
            <a:r>
              <a:rPr lang="en-US" altLang="en-US" sz="900" dirty="0"/>
              <a:t>*Crude incidence; </a:t>
            </a:r>
            <a:r>
              <a:rPr lang="en-US" altLang="en-US" sz="900" baseline="30000" dirty="0"/>
              <a:t>†</a:t>
            </a:r>
            <a:r>
              <a:rPr lang="en-US" altLang="en-US" sz="900" dirty="0"/>
              <a:t>Kaplan-Meier estimate of incidence. </a:t>
            </a:r>
          </a:p>
          <a:p>
            <a:pPr marL="0" indent="0">
              <a:buNone/>
            </a:pPr>
            <a:r>
              <a:rPr lang="en-US" altLang="en-US" sz="900" dirty="0"/>
              <a:t>Cummings, S.R., et al. (2009) </a:t>
            </a:r>
            <a:r>
              <a:rPr lang="en-US" altLang="en-US" sz="900" i="1" dirty="0"/>
              <a:t>N </a:t>
            </a:r>
            <a:r>
              <a:rPr lang="en-US" altLang="en-US" sz="900" i="1" dirty="0" err="1"/>
              <a:t>Eng</a:t>
            </a:r>
            <a:r>
              <a:rPr lang="en-US" altLang="en-US" sz="900" i="1" dirty="0"/>
              <a:t> J Med., </a:t>
            </a:r>
            <a:r>
              <a:rPr lang="en-US" altLang="en-US" sz="900" dirty="0"/>
              <a:t>361, 56-765.</a:t>
            </a:r>
            <a:endParaRPr lang="da-DK" altLang="en-US" sz="900" dirty="0"/>
          </a:p>
        </p:txBody>
      </p:sp>
      <p:grpSp>
        <p:nvGrpSpPr>
          <p:cNvPr id="6" name="Group 5"/>
          <p:cNvGrpSpPr/>
          <p:nvPr/>
        </p:nvGrpSpPr>
        <p:grpSpPr>
          <a:xfrm>
            <a:off x="972920" y="2451249"/>
            <a:ext cx="7369622" cy="3782574"/>
            <a:chOff x="1422964" y="2740164"/>
            <a:chExt cx="6243835" cy="3204745"/>
          </a:xfrm>
        </p:grpSpPr>
        <p:graphicFrame>
          <p:nvGraphicFramePr>
            <p:cNvPr id="31" name="Chart 30"/>
            <p:cNvGraphicFramePr/>
            <p:nvPr>
              <p:extLst/>
            </p:nvPr>
          </p:nvGraphicFramePr>
          <p:xfrm>
            <a:off x="1867137" y="2809755"/>
            <a:ext cx="5780613" cy="2856309"/>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 Box 42"/>
            <p:cNvSpPr txBox="1">
              <a:spLocks noChangeArrowheads="1"/>
            </p:cNvSpPr>
            <p:nvPr/>
          </p:nvSpPr>
          <p:spPr bwMode="auto">
            <a:xfrm>
              <a:off x="2542223" y="3274357"/>
              <a:ext cx="704480" cy="312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7.2%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n= 264/3691</a:t>
              </a:r>
            </a:p>
          </p:txBody>
        </p:sp>
        <p:sp>
          <p:nvSpPr>
            <p:cNvPr id="10" name="Text Box 55"/>
            <p:cNvSpPr txBox="1">
              <a:spLocks noChangeArrowheads="1"/>
            </p:cNvSpPr>
            <p:nvPr/>
          </p:nvSpPr>
          <p:spPr bwMode="auto">
            <a:xfrm>
              <a:off x="4243462" y="3088860"/>
              <a:ext cx="76495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8.0%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n= 84/3875</a:t>
              </a:r>
            </a:p>
          </p:txBody>
        </p:sp>
        <p:sp>
          <p:nvSpPr>
            <p:cNvPr id="11" name="Text Box 56"/>
            <p:cNvSpPr txBox="1">
              <a:spLocks noChangeArrowheads="1"/>
            </p:cNvSpPr>
            <p:nvPr/>
          </p:nvSpPr>
          <p:spPr bwMode="auto">
            <a:xfrm>
              <a:off x="5914480" y="4713784"/>
              <a:ext cx="761558" cy="312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n= 388/3875</a:t>
              </a:r>
            </a:p>
          </p:txBody>
        </p:sp>
        <p:sp>
          <p:nvSpPr>
            <p:cNvPr id="12" name="Rectangle 14"/>
            <p:cNvSpPr>
              <a:spLocks noChangeArrowheads="1"/>
            </p:cNvSpPr>
            <p:nvPr/>
          </p:nvSpPr>
          <p:spPr bwMode="auto">
            <a:xfrm>
              <a:off x="2507264" y="5575577"/>
              <a:ext cx="1552028" cy="346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altLang="en-US" sz="825" b="0" i="0" u="none" strike="noStrike" kern="0" cap="none" spc="0" normalizeH="0" baseline="0" noProof="0" dirty="0">
                  <a:ln>
                    <a:noFill/>
                  </a:ln>
                  <a:solidFill>
                    <a:srgbClr val="FFFFFF">
                      <a:lumMod val="75000"/>
                      <a:lumOff val="25000"/>
                    </a:srgbClr>
                  </a:solidFill>
                  <a:effectLst/>
                  <a:uLnTx/>
                  <a:uFillTx/>
                  <a:latin typeface="Arial" charset="0"/>
                  <a:ea typeface="Arial" charset="0"/>
                  <a:cs typeface="Arial" charset="0"/>
                </a:rPr>
                <a:t>RR 0.32 (95% CI, 0.26–0.41)</a:t>
              </a:r>
              <a:br>
                <a:rPr kumimoji="0" lang="fr-FR" altLang="en-US" sz="825" b="0" i="0" u="none" strike="noStrike" kern="0" cap="none" spc="0" normalizeH="0" baseline="0" noProof="0" dirty="0">
                  <a:ln>
                    <a:noFill/>
                  </a:ln>
                  <a:solidFill>
                    <a:srgbClr val="FFFFFF">
                      <a:lumMod val="75000"/>
                      <a:lumOff val="25000"/>
                    </a:srgbClr>
                  </a:solidFill>
                  <a:effectLst/>
                  <a:uLnTx/>
                  <a:uFillTx/>
                  <a:latin typeface="Arial" charset="0"/>
                  <a:ea typeface="Arial" charset="0"/>
                  <a:cs typeface="Arial" charset="0"/>
                </a:rPr>
              </a:br>
              <a:r>
                <a:rPr kumimoji="0" lang="fr-FR" altLang="en-US" sz="825" b="0" i="0" u="none" strike="noStrike" kern="0" cap="none" spc="0" normalizeH="0" baseline="0" noProof="0" dirty="0">
                  <a:ln>
                    <a:noFill/>
                  </a:ln>
                  <a:solidFill>
                    <a:srgbClr val="FFFFFF">
                      <a:lumMod val="75000"/>
                      <a:lumOff val="25000"/>
                    </a:srgbClr>
                  </a:solidFill>
                  <a:effectLst/>
                  <a:uLnTx/>
                  <a:uFillTx/>
                  <a:latin typeface="Arial" charset="0"/>
                  <a:ea typeface="Arial" charset="0"/>
                  <a:cs typeface="Arial" charset="0"/>
                </a:rPr>
                <a:t>p&lt;0.001 vs placebo</a:t>
              </a:r>
            </a:p>
          </p:txBody>
        </p:sp>
        <p:sp>
          <p:nvSpPr>
            <p:cNvPr id="13" name="Rectangle 14"/>
            <p:cNvSpPr>
              <a:spLocks noChangeArrowheads="1"/>
            </p:cNvSpPr>
            <p:nvPr/>
          </p:nvSpPr>
          <p:spPr bwMode="auto">
            <a:xfrm>
              <a:off x="4152715" y="5575577"/>
              <a:ext cx="167225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altLang="en-US" sz="900" b="0" i="0" u="none" strike="noStrike" kern="0" cap="none" spc="0" normalizeH="0" baseline="0" noProof="0" dirty="0">
                  <a:ln>
                    <a:noFill/>
                  </a:ln>
                  <a:solidFill>
                    <a:srgbClr val="FFFFFF">
                      <a:lumMod val="75000"/>
                      <a:lumOff val="25000"/>
                    </a:srgbClr>
                  </a:solidFill>
                  <a:effectLst/>
                  <a:uLnTx/>
                  <a:uFillTx/>
                  <a:latin typeface="Arial" charset="0"/>
                  <a:ea typeface="Arial" charset="0"/>
                  <a:cs typeface="Arial" charset="0"/>
                </a:rPr>
                <a:t>RR 0.80 (95% CI, 0.67–0.95)</a:t>
              </a:r>
              <a:br>
                <a:rPr kumimoji="0" lang="fr-FR" altLang="en-US" sz="900" b="0" i="0" u="none" strike="noStrike" kern="0" cap="none" spc="0" normalizeH="0" baseline="0" noProof="0" dirty="0">
                  <a:ln>
                    <a:noFill/>
                  </a:ln>
                  <a:solidFill>
                    <a:srgbClr val="FFFFFF">
                      <a:lumMod val="75000"/>
                      <a:lumOff val="25000"/>
                    </a:srgbClr>
                  </a:solidFill>
                  <a:effectLst/>
                  <a:uLnTx/>
                  <a:uFillTx/>
                  <a:latin typeface="Arial" charset="0"/>
                  <a:ea typeface="Arial" charset="0"/>
                  <a:cs typeface="Arial" charset="0"/>
                </a:rPr>
              </a:br>
              <a:r>
                <a:rPr kumimoji="0" lang="fr-FR" altLang="en-US" sz="900" b="0" i="0" u="none" strike="noStrike" kern="0" cap="none" spc="0" normalizeH="0" baseline="0" noProof="0" dirty="0">
                  <a:ln>
                    <a:noFill/>
                  </a:ln>
                  <a:solidFill>
                    <a:srgbClr val="FFFFFF">
                      <a:lumMod val="75000"/>
                      <a:lumOff val="25000"/>
                    </a:srgbClr>
                  </a:solidFill>
                  <a:effectLst/>
                  <a:uLnTx/>
                  <a:uFillTx/>
                  <a:latin typeface="Arial" charset="0"/>
                  <a:ea typeface="Arial" charset="0"/>
                  <a:cs typeface="Arial" charset="0"/>
                </a:rPr>
                <a:t>p=0.01 vs placebo</a:t>
              </a:r>
            </a:p>
          </p:txBody>
        </p:sp>
        <p:sp>
          <p:nvSpPr>
            <p:cNvPr id="14" name="Rectangle 14"/>
            <p:cNvSpPr>
              <a:spLocks noChangeArrowheads="1"/>
            </p:cNvSpPr>
            <p:nvPr/>
          </p:nvSpPr>
          <p:spPr bwMode="auto">
            <a:xfrm>
              <a:off x="5887535" y="5575577"/>
              <a:ext cx="1552028" cy="346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altLang="en-US" sz="825" b="0" i="0" u="none" strike="noStrike" kern="0" cap="none" spc="0" normalizeH="0" baseline="0" noProof="0" dirty="0">
                  <a:ln>
                    <a:noFill/>
                  </a:ln>
                  <a:solidFill>
                    <a:srgbClr val="FFFFFF">
                      <a:lumMod val="75000"/>
                      <a:lumOff val="25000"/>
                    </a:srgbClr>
                  </a:solidFill>
                  <a:effectLst/>
                  <a:uLnTx/>
                  <a:uFillTx/>
                  <a:latin typeface="Arial" charset="0"/>
                  <a:ea typeface="Arial" charset="0"/>
                  <a:cs typeface="Arial" charset="0"/>
                </a:rPr>
                <a:t>RR 0.60 (95% CI, 0.37–0.97)</a:t>
              </a:r>
              <a:br>
                <a:rPr kumimoji="0" lang="fr-FR" altLang="en-US" sz="825" b="0" i="0" u="none" strike="noStrike" kern="0" cap="none" spc="0" normalizeH="0" baseline="0" noProof="0" dirty="0">
                  <a:ln>
                    <a:noFill/>
                  </a:ln>
                  <a:solidFill>
                    <a:srgbClr val="FFFFFF">
                      <a:lumMod val="75000"/>
                      <a:lumOff val="25000"/>
                    </a:srgbClr>
                  </a:solidFill>
                  <a:effectLst/>
                  <a:uLnTx/>
                  <a:uFillTx/>
                  <a:latin typeface="Arial" charset="0"/>
                  <a:ea typeface="Arial" charset="0"/>
                  <a:cs typeface="Arial" charset="0"/>
                </a:rPr>
              </a:br>
              <a:r>
                <a:rPr kumimoji="0" lang="fr-FR" altLang="en-US" sz="825" b="0" i="0" u="none" strike="noStrike" kern="0" cap="none" spc="0" normalizeH="0" baseline="0" noProof="0" dirty="0">
                  <a:ln>
                    <a:noFill/>
                  </a:ln>
                  <a:solidFill>
                    <a:srgbClr val="FFFFFF">
                      <a:lumMod val="75000"/>
                      <a:lumOff val="25000"/>
                    </a:srgbClr>
                  </a:solidFill>
                  <a:effectLst/>
                  <a:uLnTx/>
                  <a:uFillTx/>
                  <a:latin typeface="Arial" charset="0"/>
                  <a:ea typeface="Arial" charset="0"/>
                  <a:cs typeface="Arial" charset="0"/>
                </a:rPr>
                <a:t>p=0.04 vs placebo</a:t>
              </a:r>
            </a:p>
          </p:txBody>
        </p:sp>
        <p:grpSp>
          <p:nvGrpSpPr>
            <p:cNvPr id="39" name="Group 38"/>
            <p:cNvGrpSpPr/>
            <p:nvPr/>
          </p:nvGrpSpPr>
          <p:grpSpPr>
            <a:xfrm>
              <a:off x="6140608" y="2740164"/>
              <a:ext cx="1526191" cy="138499"/>
              <a:chOff x="5937568" y="2537527"/>
              <a:chExt cx="2034921" cy="184665"/>
            </a:xfrm>
          </p:grpSpPr>
          <p:sp>
            <p:nvSpPr>
              <p:cNvPr id="25" name="Rectangle 56"/>
              <p:cNvSpPr>
                <a:spLocks noChangeArrowheads="1"/>
              </p:cNvSpPr>
              <p:nvPr/>
            </p:nvSpPr>
            <p:spPr bwMode="auto">
              <a:xfrm>
                <a:off x="5937568" y="2564832"/>
                <a:ext cx="125412" cy="123825"/>
              </a:xfrm>
              <a:prstGeom prst="rect">
                <a:avLst/>
              </a:prstGeom>
              <a:solidFill>
                <a:schemeClr val="tx1">
                  <a:lumMod val="50000"/>
                  <a:lumOff val="50000"/>
                </a:schemeClr>
              </a:solidFill>
              <a:ln w="9525">
                <a:no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altLang="en-US" sz="1350" b="0" i="0" u="none" strike="noStrike" kern="0" cap="none" spc="0" normalizeH="0" baseline="0" noProof="0" dirty="0">
                  <a:ln>
                    <a:noFill/>
                  </a:ln>
                  <a:solidFill>
                    <a:srgbClr val="FFFFFF"/>
                  </a:solidFill>
                  <a:effectLst/>
                  <a:uLnTx/>
                  <a:uFillTx/>
                  <a:latin typeface="Arial" charset="0"/>
                  <a:ea typeface="+mn-ea"/>
                  <a:cs typeface="+mn-cs"/>
                </a:endParaRPr>
              </a:p>
            </p:txBody>
          </p:sp>
          <p:sp>
            <p:nvSpPr>
              <p:cNvPr id="26" name="Rectangle 57"/>
              <p:cNvSpPr>
                <a:spLocks noChangeArrowheads="1"/>
              </p:cNvSpPr>
              <p:nvPr/>
            </p:nvSpPr>
            <p:spPr bwMode="auto">
              <a:xfrm>
                <a:off x="6161405" y="2537527"/>
                <a:ext cx="559983" cy="184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Placebo</a:t>
                </a:r>
                <a:endParaRPr kumimoji="0" lang="en-US" altLang="en-US" sz="1050" b="0" i="0" u="none" strike="noStrike" kern="0" cap="none" spc="0" normalizeH="0" baseline="0" noProof="0" dirty="0">
                  <a:ln>
                    <a:noFill/>
                  </a:ln>
                  <a:solidFill>
                    <a:srgbClr val="FFFFFF">
                      <a:lumMod val="75000"/>
                      <a:lumOff val="25000"/>
                    </a:srgbClr>
                  </a:solidFill>
                  <a:effectLst/>
                  <a:uLnTx/>
                  <a:uFillTx/>
                  <a:latin typeface="Arial" charset="0"/>
                  <a:ea typeface="+mn-ea"/>
                  <a:cs typeface="+mn-cs"/>
                </a:endParaRPr>
              </a:p>
            </p:txBody>
          </p:sp>
          <p:sp>
            <p:nvSpPr>
              <p:cNvPr id="27" name="Rectangle 58"/>
              <p:cNvSpPr>
                <a:spLocks noChangeArrowheads="1"/>
              </p:cNvSpPr>
              <p:nvPr/>
            </p:nvSpPr>
            <p:spPr bwMode="auto">
              <a:xfrm>
                <a:off x="6959600" y="2564832"/>
                <a:ext cx="123825" cy="123825"/>
              </a:xfrm>
              <a:prstGeom prst="rect">
                <a:avLst/>
              </a:prstGeom>
              <a:solidFill>
                <a:srgbClr val="82CD30"/>
              </a:solidFill>
              <a:ln w="9525">
                <a:solidFill>
                  <a:srgbClr val="54B948"/>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altLang="en-US" sz="1350" b="0" i="0" u="none" strike="noStrike" kern="0" cap="none" spc="0" normalizeH="0" baseline="0" noProof="0" dirty="0">
                  <a:ln>
                    <a:noFill/>
                  </a:ln>
                  <a:solidFill>
                    <a:srgbClr val="FFFFFF"/>
                  </a:solidFill>
                  <a:effectLst/>
                  <a:uLnTx/>
                  <a:uFillTx/>
                  <a:latin typeface="Arial" charset="0"/>
                  <a:ea typeface="+mn-ea"/>
                  <a:cs typeface="+mn-cs"/>
                </a:endParaRPr>
              </a:p>
            </p:txBody>
          </p:sp>
          <p:sp>
            <p:nvSpPr>
              <p:cNvPr id="28" name="Rectangle 59"/>
              <p:cNvSpPr>
                <a:spLocks noChangeArrowheads="1"/>
              </p:cNvSpPr>
              <p:nvPr/>
            </p:nvSpPr>
            <p:spPr bwMode="auto">
              <a:xfrm>
                <a:off x="7145338" y="2537527"/>
                <a:ext cx="827151" cy="184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Denosumab</a:t>
                </a:r>
              </a:p>
            </p:txBody>
          </p:sp>
        </p:grpSp>
        <p:grpSp>
          <p:nvGrpSpPr>
            <p:cNvPr id="42" name="Group 41"/>
            <p:cNvGrpSpPr/>
            <p:nvPr/>
          </p:nvGrpSpPr>
          <p:grpSpPr>
            <a:xfrm>
              <a:off x="6287896" y="4343031"/>
              <a:ext cx="1066800" cy="308419"/>
              <a:chOff x="6746754" y="4284761"/>
              <a:chExt cx="1422400" cy="411225"/>
            </a:xfrm>
          </p:grpSpPr>
          <p:sp>
            <p:nvSpPr>
              <p:cNvPr id="40" name="Right Arrow 39"/>
              <p:cNvSpPr/>
              <p:nvPr/>
            </p:nvSpPr>
            <p:spPr>
              <a:xfrm rot="1800000">
                <a:off x="6746754" y="4490802"/>
                <a:ext cx="1422400" cy="205184"/>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350" b="1"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41" name="Freeform 74"/>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chemeClr val="tx2"/>
              </a:solidFill>
              <a:ln w="9525">
                <a:solidFill>
                  <a:schemeClr val="tx2"/>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350" b="1" i="0" u="none" strike="noStrike" kern="0" cap="none" spc="0" normalizeH="0" baseline="0" noProof="0" dirty="0">
                  <a:ln>
                    <a:noFill/>
                  </a:ln>
                  <a:solidFill>
                    <a:srgbClr val="FFFFFF">
                      <a:lumMod val="75000"/>
                      <a:lumOff val="25000"/>
                    </a:srgbClr>
                  </a:solidFill>
                  <a:effectLst/>
                  <a:uLnTx/>
                  <a:uFillTx/>
                  <a:latin typeface="Arial" charset="0"/>
                  <a:ea typeface="+mn-ea"/>
                  <a:cs typeface="+mn-cs"/>
                </a:endParaRPr>
              </a:p>
            </p:txBody>
          </p:sp>
          <p:sp>
            <p:nvSpPr>
              <p:cNvPr id="23" name="Text Box 75"/>
              <p:cNvSpPr txBox="1">
                <a:spLocks noChangeArrowheads="1"/>
              </p:cNvSpPr>
              <p:nvPr/>
            </p:nvSpPr>
            <p:spPr bwMode="auto">
              <a:xfrm>
                <a:off x="7228350" y="4284761"/>
                <a:ext cx="930169" cy="307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0" cap="none" spc="0" normalizeH="0" baseline="0" noProof="0" dirty="0">
                    <a:ln>
                      <a:noFill/>
                    </a:ln>
                    <a:solidFill>
                      <a:srgbClr val="000000"/>
                    </a:solidFill>
                    <a:effectLst/>
                    <a:uLnTx/>
                    <a:uFillTx/>
                    <a:latin typeface="Arial" charset="0"/>
                    <a:ea typeface="+mn-ea"/>
                    <a:cs typeface="+mn-cs"/>
                  </a:rPr>
                  <a:t>RRR 40%</a:t>
                </a:r>
              </a:p>
            </p:txBody>
          </p:sp>
        </p:grpSp>
        <p:grpSp>
          <p:nvGrpSpPr>
            <p:cNvPr id="43" name="Group 42"/>
            <p:cNvGrpSpPr/>
            <p:nvPr/>
          </p:nvGrpSpPr>
          <p:grpSpPr>
            <a:xfrm>
              <a:off x="4412874" y="2856375"/>
              <a:ext cx="1066800" cy="308419"/>
              <a:chOff x="6746754" y="4284761"/>
              <a:chExt cx="1422400" cy="411225"/>
            </a:xfrm>
          </p:grpSpPr>
          <p:sp>
            <p:nvSpPr>
              <p:cNvPr id="44" name="Right Arrow 43"/>
              <p:cNvSpPr/>
              <p:nvPr/>
            </p:nvSpPr>
            <p:spPr>
              <a:xfrm rot="1800000">
                <a:off x="6746754" y="4490802"/>
                <a:ext cx="1422400" cy="205184"/>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350" b="1"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45" name="Freeform 74"/>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chemeClr val="tx2"/>
              </a:solidFill>
              <a:ln w="9525">
                <a:solidFill>
                  <a:schemeClr val="tx2"/>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350" b="1" i="0" u="none" strike="noStrike" kern="0" cap="none" spc="0" normalizeH="0" baseline="0" noProof="0" dirty="0">
                  <a:ln>
                    <a:noFill/>
                  </a:ln>
                  <a:solidFill>
                    <a:srgbClr val="FFFFFF">
                      <a:lumMod val="75000"/>
                      <a:lumOff val="25000"/>
                    </a:srgbClr>
                  </a:solidFill>
                  <a:effectLst/>
                  <a:uLnTx/>
                  <a:uFillTx/>
                  <a:latin typeface="Arial" charset="0"/>
                  <a:ea typeface="+mn-ea"/>
                  <a:cs typeface="+mn-cs"/>
                </a:endParaRPr>
              </a:p>
            </p:txBody>
          </p:sp>
          <p:sp>
            <p:nvSpPr>
              <p:cNvPr id="46" name="Text Box 75"/>
              <p:cNvSpPr txBox="1">
                <a:spLocks noChangeArrowheads="1"/>
              </p:cNvSpPr>
              <p:nvPr/>
            </p:nvSpPr>
            <p:spPr bwMode="auto">
              <a:xfrm>
                <a:off x="7228350" y="4284761"/>
                <a:ext cx="930169" cy="307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0" cap="none" spc="0" normalizeH="0" baseline="0" noProof="0" dirty="0">
                    <a:ln>
                      <a:noFill/>
                    </a:ln>
                    <a:solidFill>
                      <a:srgbClr val="000000"/>
                    </a:solidFill>
                    <a:effectLst/>
                    <a:uLnTx/>
                    <a:uFillTx/>
                    <a:latin typeface="Arial" charset="0"/>
                    <a:ea typeface="+mn-ea"/>
                    <a:cs typeface="+mn-cs"/>
                  </a:rPr>
                  <a:t>RRR 20%</a:t>
                </a:r>
              </a:p>
            </p:txBody>
          </p:sp>
        </p:grpSp>
        <p:grpSp>
          <p:nvGrpSpPr>
            <p:cNvPr id="47" name="Group 46"/>
            <p:cNvGrpSpPr/>
            <p:nvPr/>
          </p:nvGrpSpPr>
          <p:grpSpPr>
            <a:xfrm>
              <a:off x="2885507" y="3155013"/>
              <a:ext cx="1066800" cy="308419"/>
              <a:chOff x="6746754" y="4284761"/>
              <a:chExt cx="1422400" cy="411225"/>
            </a:xfrm>
          </p:grpSpPr>
          <p:sp>
            <p:nvSpPr>
              <p:cNvPr id="48" name="Right Arrow 47"/>
              <p:cNvSpPr/>
              <p:nvPr/>
            </p:nvSpPr>
            <p:spPr>
              <a:xfrm rot="1800000">
                <a:off x="6746754" y="4490802"/>
                <a:ext cx="1422400" cy="205184"/>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350" b="1"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49" name="Freeform 74"/>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chemeClr val="tx2"/>
              </a:solidFill>
              <a:ln w="9525">
                <a:solidFill>
                  <a:schemeClr val="tx2"/>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350" b="1" i="0" u="none" strike="noStrike" kern="0" cap="none" spc="0" normalizeH="0" baseline="0" noProof="0" dirty="0">
                  <a:ln>
                    <a:noFill/>
                  </a:ln>
                  <a:solidFill>
                    <a:srgbClr val="FFFFFF">
                      <a:lumMod val="75000"/>
                      <a:lumOff val="25000"/>
                    </a:srgbClr>
                  </a:solidFill>
                  <a:effectLst/>
                  <a:uLnTx/>
                  <a:uFillTx/>
                  <a:latin typeface="Arial" charset="0"/>
                  <a:ea typeface="+mn-ea"/>
                  <a:cs typeface="+mn-cs"/>
                </a:endParaRPr>
              </a:p>
            </p:txBody>
          </p:sp>
          <p:sp>
            <p:nvSpPr>
              <p:cNvPr id="50" name="Text Box 75"/>
              <p:cNvSpPr txBox="1">
                <a:spLocks noChangeArrowheads="1"/>
              </p:cNvSpPr>
              <p:nvPr/>
            </p:nvSpPr>
            <p:spPr bwMode="auto">
              <a:xfrm>
                <a:off x="7228350" y="4284761"/>
                <a:ext cx="930169" cy="307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0" cap="none" spc="0" normalizeH="0" baseline="0" noProof="0" dirty="0">
                    <a:ln>
                      <a:noFill/>
                    </a:ln>
                    <a:solidFill>
                      <a:srgbClr val="000000"/>
                    </a:solidFill>
                    <a:effectLst/>
                    <a:uLnTx/>
                    <a:uFillTx/>
                    <a:latin typeface="Arial" charset="0"/>
                    <a:ea typeface="+mn-ea"/>
                    <a:cs typeface="+mn-cs"/>
                  </a:rPr>
                  <a:t>RRR 68%</a:t>
                </a:r>
              </a:p>
            </p:txBody>
          </p:sp>
        </p:grpSp>
        <p:sp>
          <p:nvSpPr>
            <p:cNvPr id="32" name="Text Box 41"/>
            <p:cNvSpPr txBox="1">
              <a:spLocks noChangeArrowheads="1"/>
            </p:cNvSpPr>
            <p:nvPr/>
          </p:nvSpPr>
          <p:spPr bwMode="auto">
            <a:xfrm rot="16200000">
              <a:off x="445393" y="3909740"/>
              <a:ext cx="2450585" cy="49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en-US" sz="1600" b="1"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Fracture Incidence </a:t>
              </a:r>
              <a:br>
                <a:rPr kumimoji="0" lang="en-CA" altLang="en-US" sz="1600" b="1" i="0" u="none" strike="noStrike" kern="0" cap="none" spc="0" normalizeH="0" baseline="0" noProof="0" dirty="0">
                  <a:ln>
                    <a:noFill/>
                  </a:ln>
                  <a:solidFill>
                    <a:srgbClr val="FFFFFF">
                      <a:lumMod val="75000"/>
                      <a:lumOff val="25000"/>
                    </a:srgbClr>
                  </a:solidFill>
                  <a:effectLst/>
                  <a:uLnTx/>
                  <a:uFillTx/>
                  <a:latin typeface="Arial" charset="0"/>
                  <a:ea typeface="+mn-ea"/>
                  <a:cs typeface="+mn-cs"/>
                </a:rPr>
              </a:br>
              <a:r>
                <a:rPr kumimoji="0" lang="en-CA" altLang="en-US" sz="1600" b="1"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at Month 36 (%)</a:t>
              </a:r>
            </a:p>
          </p:txBody>
        </p:sp>
        <p:sp>
          <p:nvSpPr>
            <p:cNvPr id="34" name="Text Box 42"/>
            <p:cNvSpPr txBox="1">
              <a:spLocks noChangeArrowheads="1"/>
            </p:cNvSpPr>
            <p:nvPr/>
          </p:nvSpPr>
          <p:spPr bwMode="auto">
            <a:xfrm>
              <a:off x="3250721" y="4458447"/>
              <a:ext cx="668597" cy="312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2.3%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n= 82/3702</a:t>
              </a:r>
            </a:p>
          </p:txBody>
        </p:sp>
        <p:sp>
          <p:nvSpPr>
            <p:cNvPr id="36" name="Text Box 55"/>
            <p:cNvSpPr txBox="1">
              <a:spLocks noChangeArrowheads="1"/>
            </p:cNvSpPr>
            <p:nvPr/>
          </p:nvSpPr>
          <p:spPr bwMode="auto">
            <a:xfrm>
              <a:off x="4905347" y="3454807"/>
              <a:ext cx="81814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n= 19/3861</a:t>
              </a:r>
            </a:p>
          </p:txBody>
        </p:sp>
        <p:sp>
          <p:nvSpPr>
            <p:cNvPr id="37" name="Text Box 56"/>
            <p:cNvSpPr txBox="1">
              <a:spLocks noChangeArrowheads="1"/>
            </p:cNvSpPr>
            <p:nvPr/>
          </p:nvSpPr>
          <p:spPr bwMode="auto">
            <a:xfrm>
              <a:off x="6583369" y="4838138"/>
              <a:ext cx="82907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0.7%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n= 292/2861</a:t>
              </a:r>
            </a:p>
          </p:txBody>
        </p:sp>
        <p:sp>
          <p:nvSpPr>
            <p:cNvPr id="4" name="TextBox 3"/>
            <p:cNvSpPr txBox="1"/>
            <p:nvPr/>
          </p:nvSpPr>
          <p:spPr>
            <a:xfrm>
              <a:off x="3710401" y="5406612"/>
              <a:ext cx="296333" cy="2216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FFFFF">
                      <a:lumMod val="75000"/>
                      <a:lumOff val="25000"/>
                    </a:srgbClr>
                  </a:solidFill>
                  <a:effectLst/>
                  <a:uLnTx/>
                  <a:uFillTx/>
                  <a:latin typeface="Arial" charset="0"/>
                  <a:ea typeface="Arial" charset="0"/>
                  <a:cs typeface="+mn-cs"/>
                </a:rPr>
                <a:t>*</a:t>
              </a:r>
              <a:endParaRPr kumimoji="0" lang="en-CA" sz="1100" b="0" i="0" u="none" strike="noStrike" kern="1200" cap="none" spc="0" normalizeH="0" baseline="0" noProof="0" dirty="0">
                <a:ln>
                  <a:noFill/>
                </a:ln>
                <a:solidFill>
                  <a:srgbClr val="FFFFFF">
                    <a:lumMod val="75000"/>
                    <a:lumOff val="25000"/>
                  </a:srgbClr>
                </a:solidFill>
                <a:effectLst/>
                <a:uLnTx/>
                <a:uFillTx/>
                <a:latin typeface="Arial" charset="0"/>
                <a:ea typeface="+mn-ea"/>
                <a:cs typeface="+mn-cs"/>
              </a:endParaRPr>
            </a:p>
          </p:txBody>
        </p:sp>
        <p:sp>
          <p:nvSpPr>
            <p:cNvPr id="38" name="TextBox 37"/>
            <p:cNvSpPr txBox="1"/>
            <p:nvPr/>
          </p:nvSpPr>
          <p:spPr>
            <a:xfrm>
              <a:off x="5569994" y="5402019"/>
              <a:ext cx="296333" cy="2346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30000" noProof="0" dirty="0">
                  <a:ln>
                    <a:noFill/>
                  </a:ln>
                  <a:solidFill>
                    <a:srgbClr val="FFFFFF"/>
                  </a:solidFill>
                  <a:effectLst/>
                  <a:uLnTx/>
                  <a:uFillTx/>
                  <a:latin typeface="Arial" charset="0"/>
                  <a:ea typeface="Arial" charset="0"/>
                  <a:cs typeface="+mn-cs"/>
                </a:rPr>
                <a:t>†</a:t>
              </a:r>
              <a:endParaRPr kumimoji="0" lang="en-CA" sz="1200" b="0" i="0" u="none" strike="noStrike" kern="1200" cap="none" spc="0" normalizeH="0" baseline="0" noProof="0" dirty="0">
                <a:ln>
                  <a:noFill/>
                </a:ln>
                <a:solidFill>
                  <a:srgbClr val="FFFFFF">
                    <a:lumMod val="75000"/>
                    <a:lumOff val="25000"/>
                  </a:srgbClr>
                </a:solidFill>
                <a:effectLst/>
                <a:uLnTx/>
                <a:uFillTx/>
                <a:latin typeface="Arial" charset="0"/>
                <a:ea typeface="+mn-ea"/>
                <a:cs typeface="+mn-cs"/>
              </a:endParaRPr>
            </a:p>
          </p:txBody>
        </p:sp>
      </p:grpSp>
      <p:sp>
        <p:nvSpPr>
          <p:cNvPr id="5" name="Title 4"/>
          <p:cNvSpPr>
            <a:spLocks noGrp="1"/>
          </p:cNvSpPr>
          <p:nvPr>
            <p:ph type="title"/>
          </p:nvPr>
        </p:nvSpPr>
        <p:spPr>
          <a:xfrm>
            <a:off x="468314" y="188913"/>
            <a:ext cx="8409680" cy="1295399"/>
          </a:xfrm>
        </p:spPr>
        <p:txBody>
          <a:bodyPr/>
          <a:lstStyle/>
          <a:p>
            <a:r>
              <a:rPr lang="en-US" dirty="0" err="1"/>
              <a:t>Denosumab</a:t>
            </a:r>
            <a:r>
              <a:rPr lang="en-US" dirty="0"/>
              <a:t> Reduces Vertebral, Non-vertebral, and Hip Fractures in Women With PMO</a:t>
            </a:r>
          </a:p>
        </p:txBody>
      </p:sp>
      <p:sp>
        <p:nvSpPr>
          <p:cNvPr id="51" name="Rectangle 50"/>
          <p:cNvSpPr/>
          <p:nvPr/>
        </p:nvSpPr>
        <p:spPr>
          <a:xfrm>
            <a:off x="468313" y="1674369"/>
            <a:ext cx="8398773" cy="4589271"/>
          </a:xfrm>
          <a:prstGeom prst="rect">
            <a:avLst/>
          </a:prstGeom>
          <a:noFill/>
          <a:ln w="25400">
            <a:solidFill>
              <a:srgbClr val="1B1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mn-ea"/>
              <a:cs typeface="+mn-cs"/>
            </a:endParaRPr>
          </a:p>
        </p:txBody>
      </p:sp>
    </p:spTree>
    <p:extLst>
      <p:ext uri="{BB962C8B-B14F-4D97-AF65-F5344CB8AC3E}">
        <p14:creationId xmlns:p14="http://schemas.microsoft.com/office/powerpoint/2010/main" val="2419235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6"/>
          <p:cNvSpPr>
            <a:spLocks noChangeArrowheads="1"/>
          </p:cNvSpPr>
          <p:nvPr/>
        </p:nvSpPr>
        <p:spPr bwMode="auto">
          <a:xfrm>
            <a:off x="678075" y="1872147"/>
            <a:ext cx="8103761"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0" cap="none" spc="0" normalizeH="0" baseline="0" noProof="0" dirty="0">
                <a:ln>
                  <a:noFill/>
                </a:ln>
                <a:solidFill>
                  <a:srgbClr val="FFFFFF"/>
                </a:solidFill>
                <a:effectLst/>
                <a:uLnTx/>
                <a:uFillTx/>
                <a:latin typeface="Arial" charset="0"/>
                <a:ea typeface="+mn-ea"/>
                <a:cs typeface="+mn-cs"/>
              </a:rPr>
              <a:t>Cochrane meta-analysis: Patients’ incidence of fracture and weighted relative risk for fractures after treatment with 5 mg risedronate</a:t>
            </a:r>
          </a:p>
        </p:txBody>
      </p:sp>
      <p:sp>
        <p:nvSpPr>
          <p:cNvPr id="2" name="Title 1"/>
          <p:cNvSpPr>
            <a:spLocks noGrp="1"/>
          </p:cNvSpPr>
          <p:nvPr>
            <p:ph type="title"/>
          </p:nvPr>
        </p:nvSpPr>
        <p:spPr/>
        <p:txBody>
          <a:bodyPr/>
          <a:lstStyle/>
          <a:p>
            <a:r>
              <a:rPr lang="en-US" altLang="en-US" dirty="0"/>
              <a:t>Risedronate Reduces </a:t>
            </a:r>
            <a:r>
              <a:rPr lang="en-US" altLang="en-US"/>
              <a:t>Vertebral, Non-vertebral</a:t>
            </a:r>
            <a:r>
              <a:rPr lang="en-US" altLang="en-US" dirty="0"/>
              <a:t>, and </a:t>
            </a:r>
            <a:r>
              <a:rPr lang="en-US" altLang="en-US"/>
              <a:t>Hip Fractures</a:t>
            </a:r>
            <a:r>
              <a:rPr lang="en-US"/>
              <a:t> in Women</a:t>
            </a:r>
            <a:br>
              <a:rPr lang="en-US"/>
            </a:br>
            <a:r>
              <a:rPr lang="en-US"/>
              <a:t>With PMO</a:t>
            </a:r>
            <a:endParaRPr lang="en-CA" dirty="0"/>
          </a:p>
        </p:txBody>
      </p:sp>
      <p:sp>
        <p:nvSpPr>
          <p:cNvPr id="3" name="Text Placeholder 2"/>
          <p:cNvSpPr>
            <a:spLocks noGrp="1"/>
          </p:cNvSpPr>
          <p:nvPr>
            <p:ph idx="4294967295"/>
          </p:nvPr>
        </p:nvSpPr>
        <p:spPr>
          <a:xfrm>
            <a:off x="468313" y="6543124"/>
            <a:ext cx="8012878" cy="193365"/>
          </a:xfrm>
          <a:prstGeom prst="rect">
            <a:avLst/>
          </a:prstGeom>
        </p:spPr>
        <p:txBody>
          <a:bodyPr anchor="b">
            <a:normAutofit/>
          </a:bodyPr>
          <a:lstStyle/>
          <a:p>
            <a:pPr marL="0" indent="0">
              <a:buNone/>
            </a:pPr>
            <a:r>
              <a:rPr lang="en-US" altLang="en-US" sz="900" dirty="0"/>
              <a:t>Wells, G.A., et al. (2008) </a:t>
            </a:r>
            <a:r>
              <a:rPr lang="en-CA" altLang="en-US" sz="900" i="1" dirty="0"/>
              <a:t>Cochrane Database </a:t>
            </a:r>
            <a:r>
              <a:rPr lang="en-CA" altLang="en-US" sz="900" i="1" dirty="0" err="1"/>
              <a:t>Syst</a:t>
            </a:r>
            <a:r>
              <a:rPr lang="en-CA" altLang="en-US" sz="900" i="1" dirty="0"/>
              <a:t> Rev., </a:t>
            </a:r>
            <a:r>
              <a:rPr lang="en-CA" altLang="en-US" sz="900" dirty="0"/>
              <a:t>23(1), CD004523.</a:t>
            </a:r>
            <a:endParaRPr lang="pt-BR" altLang="en-US" sz="900" dirty="0"/>
          </a:p>
        </p:txBody>
      </p:sp>
      <p:grpSp>
        <p:nvGrpSpPr>
          <p:cNvPr id="4" name="Group 3"/>
          <p:cNvGrpSpPr/>
          <p:nvPr/>
        </p:nvGrpSpPr>
        <p:grpSpPr>
          <a:xfrm>
            <a:off x="977926" y="2693408"/>
            <a:ext cx="7188488" cy="3486806"/>
            <a:chOff x="1244263" y="2823452"/>
            <a:chExt cx="6512692" cy="3159007"/>
          </a:xfrm>
        </p:grpSpPr>
        <p:graphicFrame>
          <p:nvGraphicFramePr>
            <p:cNvPr id="31" name="Chart 30"/>
            <p:cNvGraphicFramePr/>
            <p:nvPr>
              <p:extLst/>
            </p:nvPr>
          </p:nvGraphicFramePr>
          <p:xfrm>
            <a:off x="1867137" y="2823452"/>
            <a:ext cx="5780613" cy="285630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 Box 41"/>
            <p:cNvSpPr txBox="1">
              <a:spLocks noChangeArrowheads="1"/>
            </p:cNvSpPr>
            <p:nvPr/>
          </p:nvSpPr>
          <p:spPr bwMode="auto">
            <a:xfrm rot="16200000">
              <a:off x="311358" y="3878772"/>
              <a:ext cx="245058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Percentage of Patients </a:t>
              </a:r>
              <a:br>
                <a:rPr kumimoji="0" lang="en-US" altLang="en-US" sz="1600" b="1" i="0" u="none" strike="noStrike" kern="0" cap="none" spc="0" normalizeH="0" baseline="0" noProof="0" dirty="0">
                  <a:ln>
                    <a:noFill/>
                  </a:ln>
                  <a:solidFill>
                    <a:srgbClr val="FFFFFF">
                      <a:lumMod val="75000"/>
                      <a:lumOff val="25000"/>
                    </a:srgbClr>
                  </a:solidFill>
                  <a:effectLst/>
                  <a:uLnTx/>
                  <a:uFillTx/>
                  <a:latin typeface="Arial" charset="0"/>
                  <a:ea typeface="+mn-ea"/>
                  <a:cs typeface="+mn-cs"/>
                </a:rPr>
              </a:br>
              <a:r>
                <a:rPr kumimoji="0" lang="en-US" altLang="en-US" sz="1600" b="1"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With Fractures (%)</a:t>
              </a:r>
              <a:endParaRPr kumimoji="0" lang="en-US" altLang="en-US" sz="1600" b="1" i="0" u="none" strike="noStrike" kern="0" cap="none" spc="0" normalizeH="0" baseline="0" noProof="0" dirty="0">
                <a:ln>
                  <a:noFill/>
                </a:ln>
                <a:solidFill>
                  <a:srgbClr val="FFFFFF">
                    <a:lumMod val="75000"/>
                    <a:lumOff val="25000"/>
                  </a:srgbClr>
                </a:solidFill>
                <a:effectLst/>
                <a:uLnTx/>
                <a:uFillTx/>
                <a:latin typeface="Arial" charset="0"/>
                <a:ea typeface="+mn-ea"/>
                <a:cs typeface="Arial" panose="020B0604020202020204" pitchFamily="34" charset="0"/>
              </a:endParaRPr>
            </a:p>
          </p:txBody>
        </p:sp>
        <p:sp>
          <p:nvSpPr>
            <p:cNvPr id="9" name="Text Box 42"/>
            <p:cNvSpPr txBox="1">
              <a:spLocks noChangeArrowheads="1"/>
            </p:cNvSpPr>
            <p:nvPr/>
          </p:nvSpPr>
          <p:spPr bwMode="auto">
            <a:xfrm>
              <a:off x="2644656" y="3036485"/>
              <a:ext cx="625492"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n= 3066</a:t>
              </a:r>
            </a:p>
          </p:txBody>
        </p:sp>
        <p:sp>
          <p:nvSpPr>
            <p:cNvPr id="10" name="Text Box 55"/>
            <p:cNvSpPr txBox="1">
              <a:spLocks noChangeArrowheads="1"/>
            </p:cNvSpPr>
            <p:nvPr/>
          </p:nvSpPr>
          <p:spPr bwMode="auto">
            <a:xfrm>
              <a:off x="4277908" y="3508408"/>
              <a:ext cx="72808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n= 12 397</a:t>
              </a:r>
            </a:p>
          </p:txBody>
        </p:sp>
        <p:sp>
          <p:nvSpPr>
            <p:cNvPr id="11" name="Text Box 56"/>
            <p:cNvSpPr txBox="1">
              <a:spLocks noChangeArrowheads="1"/>
            </p:cNvSpPr>
            <p:nvPr/>
          </p:nvSpPr>
          <p:spPr bwMode="auto">
            <a:xfrm>
              <a:off x="5914790" y="4645377"/>
              <a:ext cx="76652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n= 11 786</a:t>
              </a:r>
            </a:p>
          </p:txBody>
        </p:sp>
        <p:sp>
          <p:nvSpPr>
            <p:cNvPr id="12" name="Rectangle 14"/>
            <p:cNvSpPr>
              <a:spLocks noChangeArrowheads="1"/>
            </p:cNvSpPr>
            <p:nvPr/>
          </p:nvSpPr>
          <p:spPr bwMode="auto">
            <a:xfrm>
              <a:off x="2505760" y="5613127"/>
              <a:ext cx="1552028" cy="346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dirty="0">
                  <a:ln>
                    <a:noFill/>
                  </a:ln>
                  <a:solidFill>
                    <a:srgbClr val="FFFFFF">
                      <a:lumMod val="75000"/>
                      <a:lumOff val="25000"/>
                    </a:srgbClr>
                  </a:solidFill>
                  <a:effectLst/>
                  <a:uLnTx/>
                  <a:uFillTx/>
                  <a:latin typeface="Arial" charset="0"/>
                  <a:ea typeface="Arial" charset="0"/>
                  <a:cs typeface="Arial" charset="0"/>
                </a:rPr>
                <a:t>RR 0.63 (95% CI, 0.51–0.77)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p&lt;0.0001</a:t>
              </a:r>
            </a:p>
          </p:txBody>
        </p:sp>
        <p:sp>
          <p:nvSpPr>
            <p:cNvPr id="13" name="Rectangle 14"/>
            <p:cNvSpPr>
              <a:spLocks noChangeArrowheads="1"/>
            </p:cNvSpPr>
            <p:nvPr/>
          </p:nvSpPr>
          <p:spPr bwMode="auto">
            <a:xfrm>
              <a:off x="4143908" y="5613127"/>
              <a:ext cx="167545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Arial" charset="0"/>
                  <a:cs typeface="Arial" charset="0"/>
                </a:rPr>
                <a:t>RR 0.80 (95% CI, 0.72</a:t>
              </a: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a:t>
              </a: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Arial" charset="0"/>
                  <a:cs typeface="Arial" charset="0"/>
                </a:rPr>
                <a:t>0.90)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Arial" charset="0"/>
                  <a:cs typeface="Arial" charset="0"/>
                </a:rPr>
                <a:t>p=0.0002</a:t>
              </a:r>
            </a:p>
          </p:txBody>
        </p:sp>
        <p:sp>
          <p:nvSpPr>
            <p:cNvPr id="14" name="Rectangle 14"/>
            <p:cNvSpPr>
              <a:spLocks noChangeArrowheads="1"/>
            </p:cNvSpPr>
            <p:nvPr/>
          </p:nvSpPr>
          <p:spPr bwMode="auto">
            <a:xfrm>
              <a:off x="5883379" y="5613127"/>
              <a:ext cx="1552028" cy="346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dirty="0">
                  <a:ln>
                    <a:noFill/>
                  </a:ln>
                  <a:solidFill>
                    <a:srgbClr val="FFFFFF">
                      <a:lumMod val="75000"/>
                      <a:lumOff val="25000"/>
                    </a:srgbClr>
                  </a:solidFill>
                  <a:effectLst/>
                  <a:uLnTx/>
                  <a:uFillTx/>
                  <a:latin typeface="Arial" charset="0"/>
                  <a:ea typeface="Arial" charset="0"/>
                  <a:cs typeface="Arial" charset="0"/>
                </a:rPr>
                <a:t>RR 0.74 (95% CI, 0.59–0.94)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dirty="0">
                  <a:ln>
                    <a:noFill/>
                  </a:ln>
                  <a:solidFill>
                    <a:srgbClr val="FFFFFF">
                      <a:lumMod val="75000"/>
                      <a:lumOff val="25000"/>
                    </a:srgbClr>
                  </a:solidFill>
                  <a:effectLst/>
                  <a:uLnTx/>
                  <a:uFillTx/>
                  <a:latin typeface="Arial" charset="0"/>
                  <a:ea typeface="Arial" charset="0"/>
                  <a:cs typeface="Arial" charset="0"/>
                </a:rPr>
                <a:t>p=0.01</a:t>
              </a:r>
            </a:p>
          </p:txBody>
        </p:sp>
        <p:grpSp>
          <p:nvGrpSpPr>
            <p:cNvPr id="39" name="Group 38"/>
            <p:cNvGrpSpPr/>
            <p:nvPr/>
          </p:nvGrpSpPr>
          <p:grpSpPr>
            <a:xfrm>
              <a:off x="5911767" y="3013402"/>
              <a:ext cx="1845188" cy="138499"/>
              <a:chOff x="5937568" y="2537527"/>
              <a:chExt cx="2460250" cy="184665"/>
            </a:xfrm>
          </p:grpSpPr>
          <p:sp>
            <p:nvSpPr>
              <p:cNvPr id="25" name="Rectangle 56"/>
              <p:cNvSpPr>
                <a:spLocks noChangeArrowheads="1"/>
              </p:cNvSpPr>
              <p:nvPr/>
            </p:nvSpPr>
            <p:spPr bwMode="auto">
              <a:xfrm>
                <a:off x="5937568" y="2564832"/>
                <a:ext cx="125412" cy="123825"/>
              </a:xfrm>
              <a:prstGeom prst="rect">
                <a:avLst/>
              </a:prstGeom>
              <a:solidFill>
                <a:schemeClr val="tx1">
                  <a:lumMod val="50000"/>
                  <a:lumOff val="50000"/>
                </a:schemeClr>
              </a:solidFill>
              <a:ln w="9525">
                <a:no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altLang="en-US" sz="1350" b="0" i="0" u="none" strike="noStrike" kern="0" cap="none" spc="0" normalizeH="0" baseline="0" noProof="0" dirty="0">
                  <a:ln>
                    <a:noFill/>
                  </a:ln>
                  <a:solidFill>
                    <a:srgbClr val="FFFFFF"/>
                  </a:solidFill>
                  <a:effectLst/>
                  <a:uLnTx/>
                  <a:uFillTx/>
                  <a:latin typeface="Arial" charset="0"/>
                  <a:ea typeface="+mn-ea"/>
                  <a:cs typeface="+mn-cs"/>
                </a:endParaRPr>
              </a:p>
            </p:txBody>
          </p:sp>
          <p:sp>
            <p:nvSpPr>
              <p:cNvPr id="26" name="Rectangle 57"/>
              <p:cNvSpPr>
                <a:spLocks noChangeArrowheads="1"/>
              </p:cNvSpPr>
              <p:nvPr/>
            </p:nvSpPr>
            <p:spPr bwMode="auto">
              <a:xfrm>
                <a:off x="6161405" y="2537527"/>
                <a:ext cx="559982" cy="184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Placebo</a:t>
                </a:r>
                <a:endParaRPr kumimoji="0" lang="en-US" altLang="en-US" sz="1050" b="0" i="0" u="none" strike="noStrike" kern="0" cap="none" spc="0" normalizeH="0" baseline="0" noProof="0" dirty="0">
                  <a:ln>
                    <a:noFill/>
                  </a:ln>
                  <a:solidFill>
                    <a:srgbClr val="FFFFFF">
                      <a:lumMod val="75000"/>
                      <a:lumOff val="25000"/>
                    </a:srgbClr>
                  </a:solidFill>
                  <a:effectLst/>
                  <a:uLnTx/>
                  <a:uFillTx/>
                  <a:latin typeface="Arial" charset="0"/>
                  <a:ea typeface="+mn-ea"/>
                  <a:cs typeface="+mn-cs"/>
                </a:endParaRPr>
              </a:p>
            </p:txBody>
          </p:sp>
          <p:sp>
            <p:nvSpPr>
              <p:cNvPr id="27" name="Rectangle 58"/>
              <p:cNvSpPr>
                <a:spLocks noChangeArrowheads="1"/>
              </p:cNvSpPr>
              <p:nvPr/>
            </p:nvSpPr>
            <p:spPr bwMode="auto">
              <a:xfrm>
                <a:off x="6959600" y="2564832"/>
                <a:ext cx="123825" cy="123825"/>
              </a:xfrm>
              <a:prstGeom prst="rect">
                <a:avLst/>
              </a:prstGeom>
              <a:solidFill>
                <a:schemeClr val="accent2"/>
              </a:solidFill>
              <a:ln w="9525">
                <a:no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altLang="en-US" sz="1350" b="0" i="0" u="none" strike="noStrike" kern="0" cap="none" spc="0" normalizeH="0" baseline="0" noProof="0" dirty="0">
                  <a:ln>
                    <a:noFill/>
                  </a:ln>
                  <a:solidFill>
                    <a:srgbClr val="FFFFFF"/>
                  </a:solidFill>
                  <a:effectLst/>
                  <a:uLnTx/>
                  <a:uFillTx/>
                  <a:latin typeface="Arial" charset="0"/>
                  <a:ea typeface="+mn-ea"/>
                  <a:cs typeface="+mn-cs"/>
                </a:endParaRPr>
              </a:p>
            </p:txBody>
          </p:sp>
          <p:sp>
            <p:nvSpPr>
              <p:cNvPr id="28" name="Rectangle 59"/>
              <p:cNvSpPr>
                <a:spLocks noChangeArrowheads="1"/>
              </p:cNvSpPr>
              <p:nvPr/>
            </p:nvSpPr>
            <p:spPr bwMode="auto">
              <a:xfrm>
                <a:off x="7145338" y="2537527"/>
                <a:ext cx="1252480" cy="184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FFFFFF">
                        <a:lumMod val="75000"/>
                        <a:lumOff val="25000"/>
                      </a:srgbClr>
                    </a:solidFill>
                    <a:effectLst/>
                    <a:uLnTx/>
                    <a:uFillTx/>
                    <a:latin typeface="Arial" charset="0"/>
                    <a:ea typeface="+mn-ea"/>
                    <a:cs typeface="+mn-cs"/>
                  </a:rPr>
                  <a:t>Risedronate 5 mg</a:t>
                </a:r>
                <a:endParaRPr kumimoji="0" lang="en-US" altLang="en-US" sz="1050" b="0" i="0" u="none" strike="noStrike" kern="0" cap="none" spc="0" normalizeH="0" baseline="0" noProof="0" dirty="0">
                  <a:ln>
                    <a:noFill/>
                  </a:ln>
                  <a:solidFill>
                    <a:srgbClr val="FFFFFF">
                      <a:lumMod val="75000"/>
                      <a:lumOff val="25000"/>
                    </a:srgbClr>
                  </a:solidFill>
                  <a:effectLst/>
                  <a:uLnTx/>
                  <a:uFillTx/>
                  <a:latin typeface="Arial" charset="0"/>
                  <a:ea typeface="+mn-ea"/>
                  <a:cs typeface="+mn-cs"/>
                </a:endParaRPr>
              </a:p>
            </p:txBody>
          </p:sp>
        </p:grpSp>
        <p:grpSp>
          <p:nvGrpSpPr>
            <p:cNvPr id="42" name="Group 41"/>
            <p:cNvGrpSpPr/>
            <p:nvPr/>
          </p:nvGrpSpPr>
          <p:grpSpPr>
            <a:xfrm>
              <a:off x="6203066" y="4395147"/>
              <a:ext cx="1066800" cy="308419"/>
              <a:chOff x="6746754" y="4284761"/>
              <a:chExt cx="1422400" cy="411225"/>
            </a:xfrm>
          </p:grpSpPr>
          <p:sp>
            <p:nvSpPr>
              <p:cNvPr id="40" name="Right Arrow 39"/>
              <p:cNvSpPr/>
              <p:nvPr/>
            </p:nvSpPr>
            <p:spPr>
              <a:xfrm rot="1800000">
                <a:off x="6746754" y="4490802"/>
                <a:ext cx="1422400" cy="205184"/>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41" name="Freeform 74"/>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chemeClr val="tx2"/>
              </a:solidFill>
              <a:ln w="9525">
                <a:solidFill>
                  <a:schemeClr val="tx2"/>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dirty="0">
                  <a:ln>
                    <a:noFill/>
                  </a:ln>
                  <a:solidFill>
                    <a:srgbClr val="FFFFFF">
                      <a:lumMod val="75000"/>
                      <a:lumOff val="25000"/>
                    </a:srgbClr>
                  </a:solidFill>
                  <a:effectLst/>
                  <a:uLnTx/>
                  <a:uFillTx/>
                  <a:latin typeface="Arial" charset="0"/>
                  <a:ea typeface="+mn-ea"/>
                  <a:cs typeface="+mn-cs"/>
                </a:endParaRPr>
              </a:p>
            </p:txBody>
          </p:sp>
          <p:sp>
            <p:nvSpPr>
              <p:cNvPr id="23" name="Text Box 75"/>
              <p:cNvSpPr txBox="1">
                <a:spLocks noChangeArrowheads="1"/>
              </p:cNvSpPr>
              <p:nvPr/>
            </p:nvSpPr>
            <p:spPr bwMode="auto">
              <a:xfrm>
                <a:off x="7228350" y="4284761"/>
                <a:ext cx="930169" cy="307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000000"/>
                    </a:solidFill>
                    <a:effectLst/>
                    <a:uLnTx/>
                    <a:uFillTx/>
                    <a:latin typeface="Arial" charset="0"/>
                    <a:ea typeface="+mn-ea"/>
                    <a:cs typeface="+mn-cs"/>
                  </a:rPr>
                  <a:t>RRR 26%</a:t>
                </a:r>
              </a:p>
            </p:txBody>
          </p:sp>
        </p:grpSp>
        <p:grpSp>
          <p:nvGrpSpPr>
            <p:cNvPr id="43" name="Group 42"/>
            <p:cNvGrpSpPr/>
            <p:nvPr/>
          </p:nvGrpSpPr>
          <p:grpSpPr>
            <a:xfrm>
              <a:off x="4524496" y="3313011"/>
              <a:ext cx="1066800" cy="308419"/>
              <a:chOff x="6746754" y="4284761"/>
              <a:chExt cx="1422400" cy="411225"/>
            </a:xfrm>
          </p:grpSpPr>
          <p:sp>
            <p:nvSpPr>
              <p:cNvPr id="44" name="Right Arrow 43"/>
              <p:cNvSpPr/>
              <p:nvPr/>
            </p:nvSpPr>
            <p:spPr>
              <a:xfrm rot="1800000">
                <a:off x="6746754" y="4490802"/>
                <a:ext cx="1422400" cy="205184"/>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45" name="Freeform 74"/>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chemeClr val="tx2"/>
              </a:solidFill>
              <a:ln w="9525">
                <a:solidFill>
                  <a:schemeClr val="tx2"/>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dirty="0">
                  <a:ln>
                    <a:noFill/>
                  </a:ln>
                  <a:solidFill>
                    <a:srgbClr val="FFFFFF">
                      <a:lumMod val="75000"/>
                      <a:lumOff val="25000"/>
                    </a:srgbClr>
                  </a:solidFill>
                  <a:effectLst/>
                  <a:uLnTx/>
                  <a:uFillTx/>
                  <a:latin typeface="Arial" charset="0"/>
                  <a:ea typeface="+mn-ea"/>
                  <a:cs typeface="+mn-cs"/>
                </a:endParaRPr>
              </a:p>
            </p:txBody>
          </p:sp>
          <p:sp>
            <p:nvSpPr>
              <p:cNvPr id="46" name="Text Box 75"/>
              <p:cNvSpPr txBox="1">
                <a:spLocks noChangeArrowheads="1"/>
              </p:cNvSpPr>
              <p:nvPr/>
            </p:nvSpPr>
            <p:spPr bwMode="auto">
              <a:xfrm>
                <a:off x="7228350" y="4284761"/>
                <a:ext cx="930169" cy="307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000000"/>
                    </a:solidFill>
                    <a:effectLst/>
                    <a:uLnTx/>
                    <a:uFillTx/>
                    <a:latin typeface="Arial" charset="0"/>
                    <a:ea typeface="+mn-ea"/>
                    <a:cs typeface="+mn-cs"/>
                  </a:rPr>
                  <a:t>RRR 20%</a:t>
                </a:r>
              </a:p>
            </p:txBody>
          </p:sp>
        </p:grpSp>
        <p:grpSp>
          <p:nvGrpSpPr>
            <p:cNvPr id="47" name="Group 46"/>
            <p:cNvGrpSpPr/>
            <p:nvPr/>
          </p:nvGrpSpPr>
          <p:grpSpPr>
            <a:xfrm>
              <a:off x="2899325" y="2934321"/>
              <a:ext cx="1066800" cy="308419"/>
              <a:chOff x="6746754" y="4284761"/>
              <a:chExt cx="1422400" cy="411225"/>
            </a:xfrm>
          </p:grpSpPr>
          <p:sp>
            <p:nvSpPr>
              <p:cNvPr id="48" name="Right Arrow 47"/>
              <p:cNvSpPr/>
              <p:nvPr/>
            </p:nvSpPr>
            <p:spPr>
              <a:xfrm rot="1800000">
                <a:off x="6746754" y="4490802"/>
                <a:ext cx="1422400" cy="205184"/>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49" name="Freeform 74"/>
              <p:cNvSpPr>
                <a:spLocks/>
              </p:cNvSpPr>
              <p:nvPr/>
            </p:nvSpPr>
            <p:spPr bwMode="auto">
              <a:xfrm>
                <a:off x="6873402" y="4314108"/>
                <a:ext cx="1200966" cy="287337"/>
              </a:xfrm>
              <a:custGeom>
                <a:avLst/>
                <a:gdLst>
                  <a:gd name="T0" fmla="*/ 0 w 635"/>
                  <a:gd name="T1" fmla="*/ 0 h 181"/>
                  <a:gd name="T2" fmla="*/ 635 w 635"/>
                  <a:gd name="T3" fmla="*/ 0 h 181"/>
                  <a:gd name="T4" fmla="*/ 635 w 635"/>
                  <a:gd name="T5" fmla="*/ 181 h 181"/>
                  <a:gd name="T6" fmla="*/ 384 w 635"/>
                  <a:gd name="T7" fmla="*/ 181 h 181"/>
                  <a:gd name="T8" fmla="*/ 0 w 635"/>
                  <a:gd name="T9" fmla="*/ 0 h 181"/>
                  <a:gd name="T10" fmla="*/ 0 60000 65536"/>
                  <a:gd name="T11" fmla="*/ 0 60000 65536"/>
                  <a:gd name="T12" fmla="*/ 0 60000 65536"/>
                  <a:gd name="T13" fmla="*/ 0 60000 65536"/>
                  <a:gd name="T14" fmla="*/ 0 60000 65536"/>
                  <a:gd name="T15" fmla="*/ 0 w 635"/>
                  <a:gd name="T16" fmla="*/ 0 h 181"/>
                  <a:gd name="T17" fmla="*/ 635 w 635"/>
                  <a:gd name="T18" fmla="*/ 181 h 181"/>
                </a:gdLst>
                <a:ahLst/>
                <a:cxnLst>
                  <a:cxn ang="T10">
                    <a:pos x="T0" y="T1"/>
                  </a:cxn>
                  <a:cxn ang="T11">
                    <a:pos x="T2" y="T3"/>
                  </a:cxn>
                  <a:cxn ang="T12">
                    <a:pos x="T4" y="T5"/>
                  </a:cxn>
                  <a:cxn ang="T13">
                    <a:pos x="T6" y="T7"/>
                  </a:cxn>
                  <a:cxn ang="T14">
                    <a:pos x="T8" y="T9"/>
                  </a:cxn>
                </a:cxnLst>
                <a:rect l="T15" t="T16" r="T17" b="T18"/>
                <a:pathLst>
                  <a:path w="635" h="181">
                    <a:moveTo>
                      <a:pt x="0" y="0"/>
                    </a:moveTo>
                    <a:lnTo>
                      <a:pt x="635" y="0"/>
                    </a:lnTo>
                    <a:lnTo>
                      <a:pt x="635" y="181"/>
                    </a:lnTo>
                    <a:lnTo>
                      <a:pt x="384" y="181"/>
                    </a:lnTo>
                    <a:lnTo>
                      <a:pt x="0" y="0"/>
                    </a:lnTo>
                    <a:close/>
                  </a:path>
                </a:pathLst>
              </a:custGeom>
              <a:solidFill>
                <a:schemeClr val="tx2"/>
              </a:solidFill>
              <a:ln w="9525">
                <a:solidFill>
                  <a:schemeClr val="tx2"/>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dirty="0">
                  <a:ln>
                    <a:noFill/>
                  </a:ln>
                  <a:solidFill>
                    <a:srgbClr val="FFFFFF">
                      <a:lumMod val="75000"/>
                      <a:lumOff val="25000"/>
                    </a:srgbClr>
                  </a:solidFill>
                  <a:effectLst/>
                  <a:uLnTx/>
                  <a:uFillTx/>
                  <a:latin typeface="Arial" charset="0"/>
                  <a:ea typeface="+mn-ea"/>
                  <a:cs typeface="+mn-cs"/>
                </a:endParaRPr>
              </a:p>
            </p:txBody>
          </p:sp>
          <p:sp>
            <p:nvSpPr>
              <p:cNvPr id="50" name="Text Box 75"/>
              <p:cNvSpPr txBox="1">
                <a:spLocks noChangeArrowheads="1"/>
              </p:cNvSpPr>
              <p:nvPr/>
            </p:nvSpPr>
            <p:spPr bwMode="auto">
              <a:xfrm>
                <a:off x="7228350" y="4284761"/>
                <a:ext cx="930169" cy="307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srgbClr val="000000"/>
                    </a:solidFill>
                    <a:effectLst/>
                    <a:uLnTx/>
                    <a:uFillTx/>
                    <a:latin typeface="Arial" charset="0"/>
                    <a:ea typeface="+mn-ea"/>
                    <a:cs typeface="+mn-cs"/>
                  </a:rPr>
                  <a:t>RRR 37%</a:t>
                </a:r>
              </a:p>
            </p:txBody>
          </p:sp>
        </p:grpSp>
      </p:grpSp>
      <p:sp>
        <p:nvSpPr>
          <p:cNvPr id="32" name="Rectangle 31"/>
          <p:cNvSpPr/>
          <p:nvPr/>
        </p:nvSpPr>
        <p:spPr>
          <a:xfrm>
            <a:off x="468313" y="1674369"/>
            <a:ext cx="8398773" cy="4589271"/>
          </a:xfrm>
          <a:prstGeom prst="rect">
            <a:avLst/>
          </a:prstGeom>
          <a:noFill/>
          <a:ln w="25400">
            <a:solidFill>
              <a:srgbClr val="1B1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mn-ea"/>
              <a:cs typeface="+mn-cs"/>
            </a:endParaRPr>
          </a:p>
        </p:txBody>
      </p:sp>
    </p:spTree>
    <p:extLst>
      <p:ext uri="{BB962C8B-B14F-4D97-AF65-F5344CB8AC3E}">
        <p14:creationId xmlns:p14="http://schemas.microsoft.com/office/powerpoint/2010/main" val="2607216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Scientific Planning Committee</a:t>
            </a:r>
          </a:p>
        </p:txBody>
      </p:sp>
      <p:sp>
        <p:nvSpPr>
          <p:cNvPr id="14" name="Content Placeholder 1"/>
          <p:cNvSpPr txBox="1">
            <a:spLocks/>
          </p:cNvSpPr>
          <p:nvPr/>
        </p:nvSpPr>
        <p:spPr bwMode="auto">
          <a:xfrm>
            <a:off x="1437896" y="2624036"/>
            <a:ext cx="3271379" cy="174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800">
                <a:solidFill>
                  <a:schemeClr val="tx1"/>
                </a:solidFill>
                <a:latin typeface="+mn-lt"/>
              </a:defRPr>
            </a:lvl6pPr>
            <a:lvl7pPr marL="2805113" indent="-176213" algn="l" rtl="0" fontAlgn="base">
              <a:spcBef>
                <a:spcPct val="20000"/>
              </a:spcBef>
              <a:spcAft>
                <a:spcPct val="0"/>
              </a:spcAft>
              <a:buChar char="»"/>
              <a:defRPr sz="1800">
                <a:solidFill>
                  <a:schemeClr val="tx1"/>
                </a:solidFill>
                <a:latin typeface="+mn-lt"/>
              </a:defRPr>
            </a:lvl7pPr>
            <a:lvl8pPr marL="3262313" indent="-176213" algn="l" rtl="0" fontAlgn="base">
              <a:spcBef>
                <a:spcPct val="20000"/>
              </a:spcBef>
              <a:spcAft>
                <a:spcPct val="0"/>
              </a:spcAft>
              <a:buChar char="»"/>
              <a:defRPr sz="1800">
                <a:solidFill>
                  <a:schemeClr val="tx1"/>
                </a:solidFill>
                <a:latin typeface="+mn-lt"/>
              </a:defRPr>
            </a:lvl8pPr>
            <a:lvl9pPr marL="3719513" indent="-176213" algn="l" rtl="0" fontAlgn="base">
              <a:spcBef>
                <a:spcPct val="20000"/>
              </a:spcBef>
              <a:spcAft>
                <a:spcPct val="0"/>
              </a:spcAft>
              <a:buChar char="»"/>
              <a:defRPr sz="1800">
                <a:solidFill>
                  <a:schemeClr val="tx1"/>
                </a:solidFill>
                <a:latin typeface="+mn-lt"/>
              </a:defRPr>
            </a:lvl9pPr>
          </a:lstStyle>
          <a:p>
            <a:pPr marL="182563" indent="-182563"/>
            <a:r>
              <a:rPr lang="en-US" sz="1200" kern="0" dirty="0"/>
              <a:t>Assistant Professor, University of Toronto, </a:t>
            </a:r>
            <a:br>
              <a:rPr lang="en-US" sz="1200" kern="0" dirty="0"/>
            </a:br>
            <a:r>
              <a:rPr lang="en-US" sz="1200" kern="0" dirty="0"/>
              <a:t>Dept. of Family and Community Medicine </a:t>
            </a:r>
          </a:p>
          <a:p>
            <a:pPr marL="182563" indent="-182563"/>
            <a:r>
              <a:rPr lang="en-US" sz="1200" kern="0" dirty="0"/>
              <a:t>Investigating Coroner Toronto</a:t>
            </a:r>
          </a:p>
          <a:p>
            <a:pPr marL="182563" indent="-182563"/>
            <a:r>
              <a:rPr lang="en-US" sz="1200" kern="0" dirty="0"/>
              <a:t>CPSO Peer Assessor</a:t>
            </a:r>
          </a:p>
          <a:p>
            <a:pPr marL="182563" indent="-182563"/>
            <a:r>
              <a:rPr lang="en-US" sz="1200" kern="0" dirty="0"/>
              <a:t>Member of 2016 Canadian Stroke </a:t>
            </a:r>
            <a:br>
              <a:rPr lang="en-US" sz="1200" kern="0" dirty="0"/>
            </a:br>
            <a:r>
              <a:rPr lang="en-US" sz="1200" kern="0" dirty="0"/>
              <a:t>Prevention Guidelines </a:t>
            </a:r>
          </a:p>
          <a:p>
            <a:pPr marL="182563" indent="-182563"/>
            <a:r>
              <a:rPr lang="en-US" sz="1200" kern="0" dirty="0"/>
              <a:t>Co-Chair Thrombosis Canada Clinical Guides </a:t>
            </a:r>
          </a:p>
        </p:txBody>
      </p:sp>
      <p:sp>
        <p:nvSpPr>
          <p:cNvPr id="11" name="Rectangle 10"/>
          <p:cNvSpPr/>
          <p:nvPr/>
        </p:nvSpPr>
        <p:spPr>
          <a:xfrm rot="5400000">
            <a:off x="1930615" y="856952"/>
            <a:ext cx="785253" cy="2675709"/>
          </a:xfrm>
          <a:prstGeom prst="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accent1"/>
              </a:solidFill>
              <a:effectLst>
                <a:outerShdw blurRad="38100" dist="25400" dir="5400000" algn="ctr" rotWithShape="0">
                  <a:srgbClr val="6E747A">
                    <a:alpha val="43000"/>
                  </a:srgbClr>
                </a:outerShdw>
              </a:effectLst>
              <a:latin typeface="Arial" charset="0"/>
            </a:endParaRPr>
          </a:p>
        </p:txBody>
      </p:sp>
      <p:sp>
        <p:nvSpPr>
          <p:cNvPr id="12" name="Content Placeholder 1"/>
          <p:cNvSpPr txBox="1">
            <a:spLocks/>
          </p:cNvSpPr>
          <p:nvPr/>
        </p:nvSpPr>
        <p:spPr bwMode="auto">
          <a:xfrm>
            <a:off x="1441178" y="1950107"/>
            <a:ext cx="2368874" cy="673542"/>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800">
                <a:solidFill>
                  <a:schemeClr val="tx1"/>
                </a:solidFill>
                <a:latin typeface="+mn-lt"/>
              </a:defRPr>
            </a:lvl6pPr>
            <a:lvl7pPr marL="2805113" indent="-176213" algn="l" rtl="0" fontAlgn="base">
              <a:spcBef>
                <a:spcPct val="20000"/>
              </a:spcBef>
              <a:spcAft>
                <a:spcPct val="0"/>
              </a:spcAft>
              <a:buChar char="»"/>
              <a:defRPr sz="1800">
                <a:solidFill>
                  <a:schemeClr val="tx1"/>
                </a:solidFill>
                <a:latin typeface="+mn-lt"/>
              </a:defRPr>
            </a:lvl7pPr>
            <a:lvl8pPr marL="3262313" indent="-176213" algn="l" rtl="0" fontAlgn="base">
              <a:spcBef>
                <a:spcPct val="20000"/>
              </a:spcBef>
              <a:spcAft>
                <a:spcPct val="0"/>
              </a:spcAft>
              <a:buChar char="»"/>
              <a:defRPr sz="1800">
                <a:solidFill>
                  <a:schemeClr val="tx1"/>
                </a:solidFill>
                <a:latin typeface="+mn-lt"/>
              </a:defRPr>
            </a:lvl8pPr>
            <a:lvl9pPr marL="3719513" indent="-176213" algn="l" rtl="0" fontAlgn="base">
              <a:spcBef>
                <a:spcPct val="20000"/>
              </a:spcBef>
              <a:spcAft>
                <a:spcPct val="0"/>
              </a:spcAft>
              <a:buChar char="»"/>
              <a:defRPr sz="1800">
                <a:solidFill>
                  <a:schemeClr val="tx1"/>
                </a:solidFill>
                <a:latin typeface="+mn-lt"/>
              </a:defRPr>
            </a:lvl9pPr>
          </a:lstStyle>
          <a:p>
            <a:pPr marL="0" indent="0">
              <a:buNone/>
            </a:pPr>
            <a:r>
              <a:rPr lang="en-CA" sz="1600" b="1" dirty="0"/>
              <a:t>Jeffrey </a:t>
            </a:r>
            <a:r>
              <a:rPr lang="en-CA" sz="1600" b="1" dirty="0" err="1"/>
              <a:t>Habert</a:t>
            </a:r>
            <a:r>
              <a:rPr lang="en-CA" sz="1600" b="1" dirty="0"/>
              <a:t> - Chair </a:t>
            </a:r>
            <a:r>
              <a:rPr lang="en-CA" sz="1200" dirty="0"/>
              <a:t>MD CCFP FCFP</a:t>
            </a:r>
            <a:endParaRPr lang="en-CA" sz="1600" dirty="0"/>
          </a:p>
        </p:txBody>
      </p:sp>
      <p:pic>
        <p:nvPicPr>
          <p:cNvPr id="4" name="Picture 3"/>
          <p:cNvPicPr>
            <a:picLocks/>
          </p:cNvPicPr>
          <p:nvPr/>
        </p:nvPicPr>
        <p:blipFill rotWithShape="1">
          <a:blip r:embed="rId3">
            <a:extLst>
              <a:ext uri="{28A0092B-C50C-407E-A947-70E740481C1C}">
                <a14:useLocalDpi xmlns:a14="http://schemas.microsoft.com/office/drawing/2010/main" val="0"/>
              </a:ext>
            </a:extLst>
          </a:blip>
          <a:srcRect l="9411" t="1301" r="6912" b="11757"/>
          <a:stretch/>
        </p:blipFill>
        <p:spPr>
          <a:xfrm>
            <a:off x="170625" y="1691912"/>
            <a:ext cx="1193982" cy="1177529"/>
          </a:xfrm>
          <a:prstGeom prst="rect">
            <a:avLst/>
          </a:prstGeom>
          <a:ln>
            <a:noFill/>
          </a:ln>
          <a:effectLst>
            <a:outerShdw blurRad="190500" algn="tl" rotWithShape="0">
              <a:srgbClr val="000000">
                <a:alpha val="70000"/>
              </a:srgbClr>
            </a:outerShdw>
          </a:effectLst>
        </p:spPr>
      </p:pic>
      <p:sp>
        <p:nvSpPr>
          <p:cNvPr id="17" name="Rectangle 16">
            <a:extLst>
              <a:ext uri="{FF2B5EF4-FFF2-40B4-BE49-F238E27FC236}">
                <a16:creationId xmlns:a16="http://schemas.microsoft.com/office/drawing/2014/main" id="{17237230-7D60-4D2B-B52F-BFB395E330DE}"/>
              </a:ext>
            </a:extLst>
          </p:cNvPr>
          <p:cNvSpPr/>
          <p:nvPr/>
        </p:nvSpPr>
        <p:spPr>
          <a:xfrm rot="5400000">
            <a:off x="1844534" y="3486350"/>
            <a:ext cx="785253" cy="3014566"/>
          </a:xfrm>
          <a:prstGeom prst="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accent1"/>
              </a:solidFill>
              <a:effectLst>
                <a:outerShdw blurRad="38100" dist="25400" dir="5400000" algn="ctr" rotWithShape="0">
                  <a:srgbClr val="6E747A">
                    <a:alpha val="43000"/>
                  </a:srgbClr>
                </a:outerShdw>
              </a:effectLst>
              <a:latin typeface="Arial" charset="0"/>
            </a:endParaRPr>
          </a:p>
        </p:txBody>
      </p:sp>
      <p:sp>
        <p:nvSpPr>
          <p:cNvPr id="18" name="Content Placeholder 1">
            <a:extLst>
              <a:ext uri="{FF2B5EF4-FFF2-40B4-BE49-F238E27FC236}">
                <a16:creationId xmlns:a16="http://schemas.microsoft.com/office/drawing/2014/main" id="{4D64602C-CB97-48BB-BBD2-97065D0AC872}"/>
              </a:ext>
            </a:extLst>
          </p:cNvPr>
          <p:cNvSpPr txBox="1">
            <a:spLocks/>
          </p:cNvSpPr>
          <p:nvPr/>
        </p:nvSpPr>
        <p:spPr bwMode="auto">
          <a:xfrm>
            <a:off x="1150611" y="4753047"/>
            <a:ext cx="2368874" cy="673542"/>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800">
                <a:solidFill>
                  <a:schemeClr val="tx1"/>
                </a:solidFill>
                <a:latin typeface="+mn-lt"/>
              </a:defRPr>
            </a:lvl6pPr>
            <a:lvl7pPr marL="2805113" indent="-176213" algn="l" rtl="0" fontAlgn="base">
              <a:spcBef>
                <a:spcPct val="20000"/>
              </a:spcBef>
              <a:spcAft>
                <a:spcPct val="0"/>
              </a:spcAft>
              <a:buChar char="»"/>
              <a:defRPr sz="1800">
                <a:solidFill>
                  <a:schemeClr val="tx1"/>
                </a:solidFill>
                <a:latin typeface="+mn-lt"/>
              </a:defRPr>
            </a:lvl7pPr>
            <a:lvl8pPr marL="3262313" indent="-176213" algn="l" rtl="0" fontAlgn="base">
              <a:spcBef>
                <a:spcPct val="20000"/>
              </a:spcBef>
              <a:spcAft>
                <a:spcPct val="0"/>
              </a:spcAft>
              <a:buChar char="»"/>
              <a:defRPr sz="1800">
                <a:solidFill>
                  <a:schemeClr val="tx1"/>
                </a:solidFill>
                <a:latin typeface="+mn-lt"/>
              </a:defRPr>
            </a:lvl8pPr>
            <a:lvl9pPr marL="3719513" indent="-176213" algn="l" rtl="0" fontAlgn="base">
              <a:spcBef>
                <a:spcPct val="20000"/>
              </a:spcBef>
              <a:spcAft>
                <a:spcPct val="0"/>
              </a:spcAft>
              <a:buChar char="»"/>
              <a:defRPr sz="1800">
                <a:solidFill>
                  <a:schemeClr val="tx1"/>
                </a:solidFill>
                <a:latin typeface="+mn-lt"/>
              </a:defRPr>
            </a:lvl9pPr>
          </a:lstStyle>
          <a:p>
            <a:pPr marL="0" indent="0">
              <a:buNone/>
            </a:pPr>
            <a:r>
              <a:rPr lang="en-CA" sz="1600" b="1" dirty="0"/>
              <a:t>André </a:t>
            </a:r>
            <a:r>
              <a:rPr lang="en-CA" sz="1600" b="1" dirty="0" err="1"/>
              <a:t>Bélanger</a:t>
            </a:r>
            <a:br>
              <a:rPr lang="en-CA" sz="1800" b="1" dirty="0"/>
            </a:br>
            <a:r>
              <a:rPr lang="en-CA" sz="1200" dirty="0"/>
              <a:t>MD CCFP</a:t>
            </a:r>
            <a:endParaRPr lang="en-CA" sz="1600" dirty="0"/>
          </a:p>
        </p:txBody>
      </p:sp>
      <p:sp>
        <p:nvSpPr>
          <p:cNvPr id="19" name="Rectangle 18">
            <a:extLst>
              <a:ext uri="{FF2B5EF4-FFF2-40B4-BE49-F238E27FC236}">
                <a16:creationId xmlns:a16="http://schemas.microsoft.com/office/drawing/2014/main" id="{E51D053E-9585-47EF-9E92-8C0EAAE82BF8}"/>
              </a:ext>
            </a:extLst>
          </p:cNvPr>
          <p:cNvSpPr/>
          <p:nvPr/>
        </p:nvSpPr>
        <p:spPr>
          <a:xfrm rot="5400000">
            <a:off x="4458778" y="3679084"/>
            <a:ext cx="785253" cy="2629097"/>
          </a:xfrm>
          <a:prstGeom prst="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accent1"/>
              </a:solidFill>
              <a:effectLst>
                <a:outerShdw blurRad="38100" dist="25400" dir="5400000" algn="ctr" rotWithShape="0">
                  <a:srgbClr val="6E747A">
                    <a:alpha val="43000"/>
                  </a:srgbClr>
                </a:outerShdw>
              </a:effectLst>
              <a:latin typeface="Arial" charset="0"/>
            </a:endParaRPr>
          </a:p>
        </p:txBody>
      </p:sp>
      <p:sp>
        <p:nvSpPr>
          <p:cNvPr id="20" name="Content Placeholder 1">
            <a:extLst>
              <a:ext uri="{FF2B5EF4-FFF2-40B4-BE49-F238E27FC236}">
                <a16:creationId xmlns:a16="http://schemas.microsoft.com/office/drawing/2014/main" id="{AEB8B5CE-E470-4F22-A459-52C9A3109608}"/>
              </a:ext>
            </a:extLst>
          </p:cNvPr>
          <p:cNvSpPr txBox="1">
            <a:spLocks/>
          </p:cNvSpPr>
          <p:nvPr/>
        </p:nvSpPr>
        <p:spPr bwMode="auto">
          <a:xfrm>
            <a:off x="4049712" y="4712716"/>
            <a:ext cx="2360853" cy="673542"/>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800">
                <a:solidFill>
                  <a:schemeClr val="tx1"/>
                </a:solidFill>
                <a:latin typeface="+mn-lt"/>
              </a:defRPr>
            </a:lvl6pPr>
            <a:lvl7pPr marL="2805113" indent="-176213" algn="l" rtl="0" fontAlgn="base">
              <a:spcBef>
                <a:spcPct val="20000"/>
              </a:spcBef>
              <a:spcAft>
                <a:spcPct val="0"/>
              </a:spcAft>
              <a:buChar char="»"/>
              <a:defRPr sz="1800">
                <a:solidFill>
                  <a:schemeClr val="tx1"/>
                </a:solidFill>
                <a:latin typeface="+mn-lt"/>
              </a:defRPr>
            </a:lvl7pPr>
            <a:lvl8pPr marL="3262313" indent="-176213" algn="l" rtl="0" fontAlgn="base">
              <a:spcBef>
                <a:spcPct val="20000"/>
              </a:spcBef>
              <a:spcAft>
                <a:spcPct val="0"/>
              </a:spcAft>
              <a:buChar char="»"/>
              <a:defRPr sz="1800">
                <a:solidFill>
                  <a:schemeClr val="tx1"/>
                </a:solidFill>
                <a:latin typeface="+mn-lt"/>
              </a:defRPr>
            </a:lvl8pPr>
            <a:lvl9pPr marL="3719513" indent="-176213" algn="l" rtl="0" fontAlgn="base">
              <a:spcBef>
                <a:spcPct val="20000"/>
              </a:spcBef>
              <a:spcAft>
                <a:spcPct val="0"/>
              </a:spcAft>
              <a:buChar char="»"/>
              <a:defRPr sz="1800">
                <a:solidFill>
                  <a:schemeClr val="tx1"/>
                </a:solidFill>
                <a:latin typeface="+mn-lt"/>
              </a:defRPr>
            </a:lvl9pPr>
          </a:lstStyle>
          <a:p>
            <a:pPr marL="0" indent="0">
              <a:buNone/>
            </a:pPr>
            <a:r>
              <a:rPr lang="en-CA" sz="1600" b="1" dirty="0"/>
              <a:t>Vivien Brown </a:t>
            </a:r>
          </a:p>
          <a:p>
            <a:pPr marL="0" indent="0">
              <a:buNone/>
            </a:pPr>
            <a:r>
              <a:rPr lang="en-CA" sz="1200" dirty="0"/>
              <a:t>MDCM CCFP FCFP NCMP </a:t>
            </a:r>
            <a:endParaRPr lang="en-CA" sz="1400" dirty="0"/>
          </a:p>
        </p:txBody>
      </p:sp>
      <p:sp>
        <p:nvSpPr>
          <p:cNvPr id="21" name="Content Placeholder 1">
            <a:extLst>
              <a:ext uri="{FF2B5EF4-FFF2-40B4-BE49-F238E27FC236}">
                <a16:creationId xmlns:a16="http://schemas.microsoft.com/office/drawing/2014/main" id="{BA06DD66-A864-4E2A-8AC6-7E8046DC1978}"/>
              </a:ext>
            </a:extLst>
          </p:cNvPr>
          <p:cNvSpPr txBox="1">
            <a:spLocks/>
          </p:cNvSpPr>
          <p:nvPr/>
        </p:nvSpPr>
        <p:spPr bwMode="auto">
          <a:xfrm>
            <a:off x="423325" y="5612385"/>
            <a:ext cx="2818340" cy="7822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800">
                <a:solidFill>
                  <a:schemeClr val="tx1"/>
                </a:solidFill>
                <a:latin typeface="+mn-lt"/>
              </a:defRPr>
            </a:lvl6pPr>
            <a:lvl7pPr marL="2805113" indent="-176213" algn="l" rtl="0" fontAlgn="base">
              <a:spcBef>
                <a:spcPct val="20000"/>
              </a:spcBef>
              <a:spcAft>
                <a:spcPct val="0"/>
              </a:spcAft>
              <a:buChar char="»"/>
              <a:defRPr sz="1800">
                <a:solidFill>
                  <a:schemeClr val="tx1"/>
                </a:solidFill>
                <a:latin typeface="+mn-lt"/>
              </a:defRPr>
            </a:lvl7pPr>
            <a:lvl8pPr marL="3262313" indent="-176213" algn="l" rtl="0" fontAlgn="base">
              <a:spcBef>
                <a:spcPct val="20000"/>
              </a:spcBef>
              <a:spcAft>
                <a:spcPct val="0"/>
              </a:spcAft>
              <a:buChar char="»"/>
              <a:defRPr sz="1800">
                <a:solidFill>
                  <a:schemeClr val="tx1"/>
                </a:solidFill>
                <a:latin typeface="+mn-lt"/>
              </a:defRPr>
            </a:lvl8pPr>
            <a:lvl9pPr marL="3719513" indent="-176213" algn="l" rtl="0" fontAlgn="base">
              <a:spcBef>
                <a:spcPct val="20000"/>
              </a:spcBef>
              <a:spcAft>
                <a:spcPct val="0"/>
              </a:spcAft>
              <a:buChar char="»"/>
              <a:defRPr sz="1800">
                <a:solidFill>
                  <a:schemeClr val="tx1"/>
                </a:solidFill>
                <a:latin typeface="+mn-lt"/>
              </a:defRPr>
            </a:lvl9pPr>
          </a:lstStyle>
          <a:p>
            <a:pPr marL="168275" indent="-168275"/>
            <a:r>
              <a:rPr lang="en-CA" sz="1200" dirty="0"/>
              <a:t>Clinique </a:t>
            </a:r>
            <a:r>
              <a:rPr lang="en-CA" sz="1200" dirty="0" err="1"/>
              <a:t>medicale</a:t>
            </a:r>
            <a:r>
              <a:rPr lang="en-CA" sz="1200" dirty="0"/>
              <a:t> Valcartier </a:t>
            </a:r>
            <a:endParaRPr lang="en-US" sz="1200" dirty="0"/>
          </a:p>
          <a:p>
            <a:pPr marL="168275" indent="-168275"/>
            <a:r>
              <a:rPr lang="en-CA" sz="1200" dirty="0"/>
              <a:t>Clinique </a:t>
            </a:r>
            <a:r>
              <a:rPr lang="en-CA" sz="1200" dirty="0" err="1"/>
              <a:t>antidouleur</a:t>
            </a:r>
            <a:r>
              <a:rPr lang="en-CA" sz="1200" dirty="0"/>
              <a:t> de HD de </a:t>
            </a:r>
            <a:r>
              <a:rPr lang="en-CA" sz="1200" dirty="0" err="1"/>
              <a:t>Lévis</a:t>
            </a:r>
            <a:endParaRPr lang="en-US" sz="1200" dirty="0"/>
          </a:p>
        </p:txBody>
      </p:sp>
      <p:sp>
        <p:nvSpPr>
          <p:cNvPr id="22" name="Content Placeholder 1">
            <a:extLst>
              <a:ext uri="{FF2B5EF4-FFF2-40B4-BE49-F238E27FC236}">
                <a16:creationId xmlns:a16="http://schemas.microsoft.com/office/drawing/2014/main" id="{A6A2AF2F-C293-46FB-9A16-2E8B0908DBAB}"/>
              </a:ext>
            </a:extLst>
          </p:cNvPr>
          <p:cNvSpPr txBox="1">
            <a:spLocks/>
          </p:cNvSpPr>
          <p:nvPr/>
        </p:nvSpPr>
        <p:spPr bwMode="auto">
          <a:xfrm>
            <a:off x="3992671" y="5471038"/>
            <a:ext cx="2173282" cy="11362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800">
                <a:solidFill>
                  <a:schemeClr val="tx1"/>
                </a:solidFill>
                <a:latin typeface="+mn-lt"/>
              </a:defRPr>
            </a:lvl6pPr>
            <a:lvl7pPr marL="2805113" indent="-176213" algn="l" rtl="0" fontAlgn="base">
              <a:spcBef>
                <a:spcPct val="20000"/>
              </a:spcBef>
              <a:spcAft>
                <a:spcPct val="0"/>
              </a:spcAft>
              <a:buChar char="»"/>
              <a:defRPr sz="1800">
                <a:solidFill>
                  <a:schemeClr val="tx1"/>
                </a:solidFill>
                <a:latin typeface="+mn-lt"/>
              </a:defRPr>
            </a:lvl7pPr>
            <a:lvl8pPr marL="3262313" indent="-176213" algn="l" rtl="0" fontAlgn="base">
              <a:spcBef>
                <a:spcPct val="20000"/>
              </a:spcBef>
              <a:spcAft>
                <a:spcPct val="0"/>
              </a:spcAft>
              <a:buChar char="»"/>
              <a:defRPr sz="1800">
                <a:solidFill>
                  <a:schemeClr val="tx1"/>
                </a:solidFill>
                <a:latin typeface="+mn-lt"/>
              </a:defRPr>
            </a:lvl8pPr>
            <a:lvl9pPr marL="3719513" indent="-176213" algn="l" rtl="0" fontAlgn="base">
              <a:spcBef>
                <a:spcPct val="20000"/>
              </a:spcBef>
              <a:spcAft>
                <a:spcPct val="0"/>
              </a:spcAft>
              <a:buChar char="»"/>
              <a:defRPr sz="1800">
                <a:solidFill>
                  <a:schemeClr val="tx1"/>
                </a:solidFill>
                <a:latin typeface="+mn-lt"/>
              </a:defRPr>
            </a:lvl9pPr>
          </a:lstStyle>
          <a:p>
            <a:pPr marL="233363" indent="-233363"/>
            <a:r>
              <a:rPr lang="en-CA" sz="1200" dirty="0"/>
              <a:t>Assistant Professor</a:t>
            </a:r>
            <a:endParaRPr lang="en-US" sz="1200" dirty="0"/>
          </a:p>
          <a:p>
            <a:pPr marL="233363" indent="0">
              <a:buNone/>
            </a:pPr>
            <a:r>
              <a:rPr lang="en-CA" sz="1200" dirty="0"/>
              <a:t>Department of Family and </a:t>
            </a:r>
          </a:p>
          <a:p>
            <a:pPr marL="227013" indent="-227013">
              <a:buNone/>
            </a:pPr>
            <a:r>
              <a:rPr lang="en-CA" sz="1200" dirty="0"/>
              <a:t>	Community Medicine </a:t>
            </a:r>
            <a:endParaRPr lang="en-US" sz="1200" dirty="0"/>
          </a:p>
          <a:p>
            <a:pPr marL="233363" indent="-233363"/>
            <a:r>
              <a:rPr lang="en-CA" sz="1200" dirty="0"/>
              <a:t>University of Toronto</a:t>
            </a:r>
            <a:endParaRPr lang="en-US" sz="700" kern="0" dirty="0"/>
          </a:p>
        </p:txBody>
      </p:sp>
      <p:sp>
        <p:nvSpPr>
          <p:cNvPr id="15" name="Rectangle 14">
            <a:extLst>
              <a:ext uri="{FF2B5EF4-FFF2-40B4-BE49-F238E27FC236}">
                <a16:creationId xmlns:a16="http://schemas.microsoft.com/office/drawing/2014/main" id="{C42264EA-9D34-4570-BFDC-144942C13195}"/>
              </a:ext>
            </a:extLst>
          </p:cNvPr>
          <p:cNvSpPr/>
          <p:nvPr/>
        </p:nvSpPr>
        <p:spPr>
          <a:xfrm rot="5400000">
            <a:off x="6786796" y="1124525"/>
            <a:ext cx="785253" cy="2274761"/>
          </a:xfrm>
          <a:prstGeom prst="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accent1"/>
              </a:solidFill>
              <a:effectLst>
                <a:outerShdw blurRad="38100" dist="25400" dir="5400000" algn="ctr" rotWithShape="0">
                  <a:srgbClr val="6E747A">
                    <a:alpha val="43000"/>
                  </a:srgbClr>
                </a:outerShdw>
              </a:effectLst>
              <a:latin typeface="Arial" charset="0"/>
            </a:endParaRPr>
          </a:p>
        </p:txBody>
      </p:sp>
      <p:sp>
        <p:nvSpPr>
          <p:cNvPr id="23" name="Content Placeholder 1">
            <a:extLst>
              <a:ext uri="{FF2B5EF4-FFF2-40B4-BE49-F238E27FC236}">
                <a16:creationId xmlns:a16="http://schemas.microsoft.com/office/drawing/2014/main" id="{D1347157-1615-4D61-A8A8-32EBBA2ED25F}"/>
              </a:ext>
            </a:extLst>
          </p:cNvPr>
          <p:cNvSpPr txBox="1">
            <a:spLocks/>
          </p:cNvSpPr>
          <p:nvPr/>
        </p:nvSpPr>
        <p:spPr bwMode="auto">
          <a:xfrm>
            <a:off x="6402816" y="1946369"/>
            <a:ext cx="2368874" cy="673542"/>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800">
                <a:solidFill>
                  <a:schemeClr val="tx1"/>
                </a:solidFill>
                <a:latin typeface="+mn-lt"/>
              </a:defRPr>
            </a:lvl6pPr>
            <a:lvl7pPr marL="2805113" indent="-176213" algn="l" rtl="0" fontAlgn="base">
              <a:spcBef>
                <a:spcPct val="20000"/>
              </a:spcBef>
              <a:spcAft>
                <a:spcPct val="0"/>
              </a:spcAft>
              <a:buChar char="»"/>
              <a:defRPr sz="1800">
                <a:solidFill>
                  <a:schemeClr val="tx1"/>
                </a:solidFill>
                <a:latin typeface="+mn-lt"/>
              </a:defRPr>
            </a:lvl7pPr>
            <a:lvl8pPr marL="3262313" indent="-176213" algn="l" rtl="0" fontAlgn="base">
              <a:spcBef>
                <a:spcPct val="20000"/>
              </a:spcBef>
              <a:spcAft>
                <a:spcPct val="0"/>
              </a:spcAft>
              <a:buChar char="»"/>
              <a:defRPr sz="1800">
                <a:solidFill>
                  <a:schemeClr val="tx1"/>
                </a:solidFill>
                <a:latin typeface="+mn-lt"/>
              </a:defRPr>
            </a:lvl8pPr>
            <a:lvl9pPr marL="3719513" indent="-176213" algn="l" rtl="0" fontAlgn="base">
              <a:spcBef>
                <a:spcPct val="20000"/>
              </a:spcBef>
              <a:spcAft>
                <a:spcPct val="0"/>
              </a:spcAft>
              <a:buChar char="»"/>
              <a:defRPr sz="1800">
                <a:solidFill>
                  <a:schemeClr val="tx1"/>
                </a:solidFill>
                <a:latin typeface="+mn-lt"/>
              </a:defRPr>
            </a:lvl9pPr>
          </a:lstStyle>
          <a:p>
            <a:pPr marL="0" indent="0">
              <a:buNone/>
            </a:pPr>
            <a:r>
              <a:rPr lang="en-CA" sz="1600" b="1" dirty="0"/>
              <a:t>Rick Adachi </a:t>
            </a:r>
          </a:p>
          <a:p>
            <a:pPr marL="0" indent="0">
              <a:buNone/>
            </a:pPr>
            <a:r>
              <a:rPr lang="en-CA" sz="1200" dirty="0"/>
              <a:t>MD FRCPC</a:t>
            </a:r>
            <a:endParaRPr lang="en-CA" sz="1400" dirty="0"/>
          </a:p>
        </p:txBody>
      </p:sp>
      <p:sp>
        <p:nvSpPr>
          <p:cNvPr id="24" name="Content Placeholder 1">
            <a:extLst>
              <a:ext uri="{FF2B5EF4-FFF2-40B4-BE49-F238E27FC236}">
                <a16:creationId xmlns:a16="http://schemas.microsoft.com/office/drawing/2014/main" id="{9E8AC51C-5DF8-439A-A132-35AE4D775679}"/>
              </a:ext>
            </a:extLst>
          </p:cNvPr>
          <p:cNvSpPr txBox="1">
            <a:spLocks/>
          </p:cNvSpPr>
          <p:nvPr/>
        </p:nvSpPr>
        <p:spPr bwMode="auto">
          <a:xfrm>
            <a:off x="6396869" y="2715350"/>
            <a:ext cx="2274762" cy="11362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800">
                <a:solidFill>
                  <a:schemeClr val="tx1"/>
                </a:solidFill>
                <a:latin typeface="+mn-lt"/>
              </a:defRPr>
            </a:lvl6pPr>
            <a:lvl7pPr marL="2805113" indent="-176213" algn="l" rtl="0" fontAlgn="base">
              <a:spcBef>
                <a:spcPct val="20000"/>
              </a:spcBef>
              <a:spcAft>
                <a:spcPct val="0"/>
              </a:spcAft>
              <a:buChar char="»"/>
              <a:defRPr sz="1800">
                <a:solidFill>
                  <a:schemeClr val="tx1"/>
                </a:solidFill>
                <a:latin typeface="+mn-lt"/>
              </a:defRPr>
            </a:lvl7pPr>
            <a:lvl8pPr marL="3262313" indent="-176213" algn="l" rtl="0" fontAlgn="base">
              <a:spcBef>
                <a:spcPct val="20000"/>
              </a:spcBef>
              <a:spcAft>
                <a:spcPct val="0"/>
              </a:spcAft>
              <a:buChar char="»"/>
              <a:defRPr sz="1800">
                <a:solidFill>
                  <a:schemeClr val="tx1"/>
                </a:solidFill>
                <a:latin typeface="+mn-lt"/>
              </a:defRPr>
            </a:lvl8pPr>
            <a:lvl9pPr marL="3719513" indent="-176213" algn="l" rtl="0" fontAlgn="base">
              <a:spcBef>
                <a:spcPct val="20000"/>
              </a:spcBef>
              <a:spcAft>
                <a:spcPct val="0"/>
              </a:spcAft>
              <a:buChar char="»"/>
              <a:defRPr sz="1800">
                <a:solidFill>
                  <a:schemeClr val="tx1"/>
                </a:solidFill>
                <a:latin typeface="+mn-lt"/>
              </a:defRPr>
            </a:lvl9pPr>
          </a:lstStyle>
          <a:p>
            <a:pPr marL="233363" indent="-233363"/>
            <a:r>
              <a:rPr lang="en-CA" sz="1200" dirty="0"/>
              <a:t>Professor of Medicine</a:t>
            </a:r>
            <a:endParaRPr lang="en-US" sz="1200" dirty="0"/>
          </a:p>
          <a:p>
            <a:pPr marL="227013" indent="-227013">
              <a:buNone/>
            </a:pPr>
            <a:r>
              <a:rPr lang="en-CA" sz="1200" dirty="0"/>
              <a:t>	McMaster University</a:t>
            </a:r>
          </a:p>
          <a:p>
            <a:pPr marL="233363" indent="-233363"/>
            <a:r>
              <a:rPr lang="en-CA" sz="1200" dirty="0"/>
              <a:t>Rheumatologist</a:t>
            </a:r>
          </a:p>
          <a:p>
            <a:pPr marL="233363" indent="-233363">
              <a:buNone/>
            </a:pPr>
            <a:r>
              <a:rPr lang="en-CA" sz="1200" kern="0" dirty="0"/>
              <a:t>	St. Joseph’s Healthcare</a:t>
            </a:r>
            <a:endParaRPr lang="en-US" sz="700" kern="0" dirty="0"/>
          </a:p>
        </p:txBody>
      </p:sp>
      <p:pic>
        <p:nvPicPr>
          <p:cNvPr id="16" name="Picture 15">
            <a:extLst>
              <a:ext uri="{FF2B5EF4-FFF2-40B4-BE49-F238E27FC236}">
                <a16:creationId xmlns:a16="http://schemas.microsoft.com/office/drawing/2014/main" id="{36C23C46-647E-4ED2-B855-FB680DDF84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70460" y="4446911"/>
            <a:ext cx="874907" cy="1312360"/>
          </a:xfrm>
          <a:prstGeom prst="rect">
            <a:avLst/>
          </a:prstGeom>
        </p:spPr>
      </p:pic>
      <p:pic>
        <p:nvPicPr>
          <p:cNvPr id="8" name="Picture 7">
            <a:extLst>
              <a:ext uri="{FF2B5EF4-FFF2-40B4-BE49-F238E27FC236}">
                <a16:creationId xmlns:a16="http://schemas.microsoft.com/office/drawing/2014/main" id="{5E436B70-020B-4756-BACF-853A671D23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048" y="4443601"/>
            <a:ext cx="874907" cy="1104252"/>
          </a:xfrm>
          <a:prstGeom prst="rect">
            <a:avLst/>
          </a:prstGeom>
        </p:spPr>
      </p:pic>
      <p:pic>
        <p:nvPicPr>
          <p:cNvPr id="3" name="Picture 2">
            <a:extLst>
              <a:ext uri="{FF2B5EF4-FFF2-40B4-BE49-F238E27FC236}">
                <a16:creationId xmlns:a16="http://schemas.microsoft.com/office/drawing/2014/main" id="{1C3726E8-55EA-44B5-B09F-88D16BD583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8227" y="1723487"/>
            <a:ext cx="846329" cy="1269840"/>
          </a:xfrm>
          <a:prstGeom prst="rect">
            <a:avLst/>
          </a:prstGeom>
        </p:spPr>
      </p:pic>
      <p:sp>
        <p:nvSpPr>
          <p:cNvPr id="26" name="Rectangle 25">
            <a:extLst>
              <a:ext uri="{FF2B5EF4-FFF2-40B4-BE49-F238E27FC236}">
                <a16:creationId xmlns:a16="http://schemas.microsoft.com/office/drawing/2014/main" id="{64CA3788-0702-4EBF-BBD8-7CF20DF6A1BA}"/>
              </a:ext>
            </a:extLst>
          </p:cNvPr>
          <p:cNvSpPr/>
          <p:nvPr/>
        </p:nvSpPr>
        <p:spPr>
          <a:xfrm rot="5400000">
            <a:off x="7627775" y="4067418"/>
            <a:ext cx="785253" cy="1921669"/>
          </a:xfrm>
          <a:prstGeom prst="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w="0"/>
              <a:solidFill>
                <a:schemeClr val="accent1"/>
              </a:solidFill>
              <a:effectLst>
                <a:outerShdw blurRad="38100" dist="25400" dir="5400000" algn="ctr" rotWithShape="0">
                  <a:srgbClr val="6E747A">
                    <a:alpha val="43000"/>
                  </a:srgbClr>
                </a:outerShdw>
              </a:effectLst>
              <a:latin typeface="Arial" charset="0"/>
            </a:endParaRPr>
          </a:p>
        </p:txBody>
      </p:sp>
      <p:sp>
        <p:nvSpPr>
          <p:cNvPr id="27" name="Content Placeholder 1">
            <a:extLst>
              <a:ext uri="{FF2B5EF4-FFF2-40B4-BE49-F238E27FC236}">
                <a16:creationId xmlns:a16="http://schemas.microsoft.com/office/drawing/2014/main" id="{A76AF0F9-0CB6-4E05-A41B-F4E95EA1A761}"/>
              </a:ext>
            </a:extLst>
          </p:cNvPr>
          <p:cNvSpPr txBox="1">
            <a:spLocks/>
          </p:cNvSpPr>
          <p:nvPr/>
        </p:nvSpPr>
        <p:spPr bwMode="auto">
          <a:xfrm>
            <a:off x="7240463" y="4712716"/>
            <a:ext cx="1859581" cy="673542"/>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800">
                <a:solidFill>
                  <a:schemeClr val="tx1"/>
                </a:solidFill>
                <a:latin typeface="+mn-lt"/>
              </a:defRPr>
            </a:lvl6pPr>
            <a:lvl7pPr marL="2805113" indent="-176213" algn="l" rtl="0" fontAlgn="base">
              <a:spcBef>
                <a:spcPct val="20000"/>
              </a:spcBef>
              <a:spcAft>
                <a:spcPct val="0"/>
              </a:spcAft>
              <a:buChar char="»"/>
              <a:defRPr sz="1800">
                <a:solidFill>
                  <a:schemeClr val="tx1"/>
                </a:solidFill>
                <a:latin typeface="+mn-lt"/>
              </a:defRPr>
            </a:lvl7pPr>
            <a:lvl8pPr marL="3262313" indent="-176213" algn="l" rtl="0" fontAlgn="base">
              <a:spcBef>
                <a:spcPct val="20000"/>
              </a:spcBef>
              <a:spcAft>
                <a:spcPct val="0"/>
              </a:spcAft>
              <a:buChar char="»"/>
              <a:defRPr sz="1800">
                <a:solidFill>
                  <a:schemeClr val="tx1"/>
                </a:solidFill>
                <a:latin typeface="+mn-lt"/>
              </a:defRPr>
            </a:lvl8pPr>
            <a:lvl9pPr marL="3719513" indent="-176213" algn="l" rtl="0" fontAlgn="base">
              <a:spcBef>
                <a:spcPct val="20000"/>
              </a:spcBef>
              <a:spcAft>
                <a:spcPct val="0"/>
              </a:spcAft>
              <a:buChar char="»"/>
              <a:defRPr sz="1800">
                <a:solidFill>
                  <a:schemeClr val="tx1"/>
                </a:solidFill>
                <a:latin typeface="+mn-lt"/>
              </a:defRPr>
            </a:lvl9pPr>
          </a:lstStyle>
          <a:p>
            <a:pPr marL="0" indent="0">
              <a:buNone/>
            </a:pPr>
            <a:r>
              <a:rPr lang="en-CA" sz="1600" b="1" dirty="0" err="1"/>
              <a:t>Algis</a:t>
            </a:r>
            <a:r>
              <a:rPr lang="en-CA" sz="1600" b="1" dirty="0"/>
              <a:t> </a:t>
            </a:r>
            <a:r>
              <a:rPr lang="en-CA" sz="1600" b="1" dirty="0" err="1"/>
              <a:t>Jovaisas</a:t>
            </a:r>
            <a:r>
              <a:rPr lang="en-CA" sz="1600" b="1" dirty="0"/>
              <a:t> </a:t>
            </a:r>
          </a:p>
          <a:p>
            <a:pPr marL="0" indent="0">
              <a:buNone/>
            </a:pPr>
            <a:r>
              <a:rPr lang="en-CA" sz="1200" dirty="0"/>
              <a:t>MD FRCPC</a:t>
            </a:r>
            <a:endParaRPr lang="en-CA" sz="1400" dirty="0"/>
          </a:p>
        </p:txBody>
      </p:sp>
      <p:pic>
        <p:nvPicPr>
          <p:cNvPr id="2" name="Picture 1">
            <a:extLst>
              <a:ext uri="{FF2B5EF4-FFF2-40B4-BE49-F238E27FC236}">
                <a16:creationId xmlns:a16="http://schemas.microsoft.com/office/drawing/2014/main" id="{F5B3EFE2-0071-417E-AFEB-6A0380D20DD0}"/>
              </a:ext>
            </a:extLst>
          </p:cNvPr>
          <p:cNvPicPr>
            <a:picLocks noChangeAspect="1"/>
          </p:cNvPicPr>
          <p:nvPr/>
        </p:nvPicPr>
        <p:blipFill>
          <a:blip r:embed="rId7"/>
          <a:stretch>
            <a:fillRect/>
          </a:stretch>
        </p:blipFill>
        <p:spPr>
          <a:xfrm>
            <a:off x="6185715" y="4485352"/>
            <a:ext cx="1008772" cy="985686"/>
          </a:xfrm>
          <a:prstGeom prst="rect">
            <a:avLst/>
          </a:prstGeom>
        </p:spPr>
      </p:pic>
      <p:sp>
        <p:nvSpPr>
          <p:cNvPr id="25" name="Content Placeholder 1">
            <a:extLst>
              <a:ext uri="{FF2B5EF4-FFF2-40B4-BE49-F238E27FC236}">
                <a16:creationId xmlns:a16="http://schemas.microsoft.com/office/drawing/2014/main" id="{F3DB0EAF-70A7-487B-A641-1B076CCE20A7}"/>
              </a:ext>
            </a:extLst>
          </p:cNvPr>
          <p:cNvSpPr txBox="1">
            <a:spLocks/>
          </p:cNvSpPr>
          <p:nvPr/>
        </p:nvSpPr>
        <p:spPr bwMode="auto">
          <a:xfrm>
            <a:off x="6441304" y="5471038"/>
            <a:ext cx="2173282" cy="11362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800">
                <a:solidFill>
                  <a:schemeClr val="tx1"/>
                </a:solidFill>
                <a:latin typeface="+mn-lt"/>
              </a:defRPr>
            </a:lvl6pPr>
            <a:lvl7pPr marL="2805113" indent="-176213" algn="l" rtl="0" fontAlgn="base">
              <a:spcBef>
                <a:spcPct val="20000"/>
              </a:spcBef>
              <a:spcAft>
                <a:spcPct val="0"/>
              </a:spcAft>
              <a:buChar char="»"/>
              <a:defRPr sz="1800">
                <a:solidFill>
                  <a:schemeClr val="tx1"/>
                </a:solidFill>
                <a:latin typeface="+mn-lt"/>
              </a:defRPr>
            </a:lvl7pPr>
            <a:lvl8pPr marL="3262313" indent="-176213" algn="l" rtl="0" fontAlgn="base">
              <a:spcBef>
                <a:spcPct val="20000"/>
              </a:spcBef>
              <a:spcAft>
                <a:spcPct val="0"/>
              </a:spcAft>
              <a:buChar char="»"/>
              <a:defRPr sz="1800">
                <a:solidFill>
                  <a:schemeClr val="tx1"/>
                </a:solidFill>
                <a:latin typeface="+mn-lt"/>
              </a:defRPr>
            </a:lvl8pPr>
            <a:lvl9pPr marL="3719513" indent="-176213" algn="l" rtl="0" fontAlgn="base">
              <a:spcBef>
                <a:spcPct val="20000"/>
              </a:spcBef>
              <a:spcAft>
                <a:spcPct val="0"/>
              </a:spcAft>
              <a:buChar char="»"/>
              <a:defRPr sz="1800">
                <a:solidFill>
                  <a:schemeClr val="tx1"/>
                </a:solidFill>
                <a:latin typeface="+mn-lt"/>
              </a:defRPr>
            </a:lvl9pPr>
          </a:lstStyle>
          <a:p>
            <a:pPr marL="233363" indent="-233363"/>
            <a:r>
              <a:rPr lang="en-CA" sz="1200" dirty="0"/>
              <a:t>Rheumatologist</a:t>
            </a:r>
          </a:p>
          <a:p>
            <a:pPr marL="233363" indent="-233363"/>
            <a:r>
              <a:rPr lang="en-CA" sz="1200" dirty="0"/>
              <a:t>Capital North Therapeutics Research Inc</a:t>
            </a:r>
            <a:endParaRPr lang="en-US" sz="1200" dirty="0"/>
          </a:p>
          <a:p>
            <a:pPr marL="233363" indent="-233363"/>
            <a:r>
              <a:rPr lang="en-CA" sz="1200" dirty="0"/>
              <a:t>President/Medical Director</a:t>
            </a:r>
          </a:p>
          <a:p>
            <a:pPr marL="233363" indent="-233363"/>
            <a:r>
              <a:rPr lang="en-CA" sz="1200" kern="0" dirty="0"/>
              <a:t>Medical Lead Fracture </a:t>
            </a:r>
            <a:r>
              <a:rPr lang="en-CA" sz="1200" kern="0" dirty="0" err="1"/>
              <a:t>Liason</a:t>
            </a:r>
            <a:r>
              <a:rPr lang="en-CA" sz="1200" kern="0" dirty="0"/>
              <a:t> Service Ottawa</a:t>
            </a:r>
            <a:endParaRPr lang="en-US" sz="700" kern="0" dirty="0"/>
          </a:p>
        </p:txBody>
      </p:sp>
    </p:spTree>
    <p:extLst>
      <p:ext uri="{BB962C8B-B14F-4D97-AF65-F5344CB8AC3E}">
        <p14:creationId xmlns:p14="http://schemas.microsoft.com/office/powerpoint/2010/main" val="138286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7" grpId="0" animBg="1"/>
      <p:bldP spid="18" grpId="0"/>
      <p:bldP spid="19" grpId="0" animBg="1"/>
      <p:bldP spid="20" grpId="0"/>
      <p:bldP spid="15" grpId="0" animBg="1"/>
      <p:bldP spid="23" grpId="0"/>
      <p:bldP spid="26" grpId="0" animBg="1"/>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468313" y="6262985"/>
            <a:ext cx="7838030" cy="461665"/>
          </a:xfrm>
          <a:prstGeom prst="rect">
            <a:avLst/>
          </a:prstGeom>
        </p:spPr>
        <p:txBody>
          <a:bodyPr wrap="square" l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900" b="0" i="0" u="none" strike="noStrike" kern="1200" cap="none" spc="0" normalizeH="0" baseline="0" noProof="0" dirty="0">
                <a:ln>
                  <a:noFill/>
                </a:ln>
                <a:solidFill>
                  <a:srgbClr val="FFFFFF"/>
                </a:solidFill>
                <a:effectLst/>
                <a:uLnTx/>
                <a:uFillTx/>
                <a:latin typeface="Arial" charset="0"/>
                <a:ea typeface="+mn-ea"/>
                <a:cs typeface="Arial" charset="0"/>
              </a:rPr>
              <a:t>The same </a:t>
            </a:r>
            <a:r>
              <a:rPr kumimoji="0" lang="da-DK" sz="900" b="0" i="0" u="none" strike="noStrike" kern="1200" cap="none" spc="0" normalizeH="0" baseline="0" noProof="0" dirty="0" err="1">
                <a:ln>
                  <a:noFill/>
                </a:ln>
                <a:solidFill>
                  <a:srgbClr val="FFFFFF"/>
                </a:solidFill>
                <a:effectLst/>
                <a:uLnTx/>
                <a:uFillTx/>
                <a:latin typeface="Arial" charset="0"/>
                <a:ea typeface="+mn-ea"/>
                <a:cs typeface="Arial" charset="0"/>
              </a:rPr>
              <a:t>effect</a:t>
            </a:r>
            <a:r>
              <a:rPr kumimoji="0" lang="da-DK" sz="900" b="0" i="0" u="none" strike="noStrike" kern="1200" cap="none" spc="0" normalizeH="0" baseline="0" noProof="0" dirty="0">
                <a:ln>
                  <a:noFill/>
                </a:ln>
                <a:solidFill>
                  <a:srgbClr val="FFFFFF"/>
                </a:solidFill>
                <a:effectLst/>
                <a:uLnTx/>
                <a:uFillTx/>
                <a:latin typeface="Arial" charset="0"/>
                <a:ea typeface="+mn-ea"/>
                <a:cs typeface="Arial" charset="0"/>
              </a:rPr>
              <a:t> is </a:t>
            </a:r>
            <a:r>
              <a:rPr kumimoji="0" lang="da-DK" sz="900" b="0" i="0" u="none" strike="noStrike" kern="1200" cap="none" spc="0" normalizeH="0" baseline="0" noProof="0" dirty="0" err="1">
                <a:ln>
                  <a:noFill/>
                </a:ln>
                <a:solidFill>
                  <a:srgbClr val="FFFFFF"/>
                </a:solidFill>
                <a:effectLst/>
                <a:uLnTx/>
                <a:uFillTx/>
                <a:latin typeface="Arial" charset="0"/>
                <a:ea typeface="+mn-ea"/>
                <a:cs typeface="Arial" charset="0"/>
              </a:rPr>
              <a:t>seen</a:t>
            </a:r>
            <a:r>
              <a:rPr kumimoji="0" lang="da-DK" sz="900" b="0" i="0" u="none" strike="noStrike" kern="1200" cap="none" spc="0" normalizeH="0" baseline="0" noProof="0" dirty="0">
                <a:ln>
                  <a:noFill/>
                </a:ln>
                <a:solidFill>
                  <a:srgbClr val="FFFFFF"/>
                </a:solidFill>
                <a:effectLst/>
                <a:uLnTx/>
                <a:uFillTx/>
                <a:latin typeface="Arial" charset="0"/>
                <a:ea typeface="+mn-ea"/>
                <a:cs typeface="Arial" charset="0"/>
              </a:rPr>
              <a:t> for </a:t>
            </a:r>
            <a:r>
              <a:rPr kumimoji="0" lang="da-DK" sz="900" b="0" i="0" u="none" strike="noStrike" kern="1200" cap="none" spc="0" normalizeH="0" baseline="0" noProof="0" dirty="0" err="1">
                <a:ln>
                  <a:noFill/>
                </a:ln>
                <a:solidFill>
                  <a:srgbClr val="FFFFFF"/>
                </a:solidFill>
                <a:effectLst/>
                <a:uLnTx/>
                <a:uFillTx/>
                <a:latin typeface="Arial" charset="0"/>
                <a:ea typeface="+mn-ea"/>
                <a:cs typeface="Arial" charset="0"/>
              </a:rPr>
              <a:t>risedronate</a:t>
            </a:r>
            <a:r>
              <a:rPr kumimoji="0" lang="da-DK" sz="900" b="0" i="0" u="none" strike="noStrike" kern="1200" cap="none" spc="0" normalizeH="0" baseline="0" noProof="0" dirty="0">
                <a:ln>
                  <a:noFill/>
                </a:ln>
                <a:solidFill>
                  <a:srgbClr val="FFFFFF"/>
                </a:solidFill>
                <a:effectLst/>
                <a:uLnTx/>
                <a:uFillTx/>
                <a:latin typeface="Arial" charset="0"/>
                <a:ea typeface="+mn-ea"/>
                <a:cs typeface="Arial" charset="0"/>
              </a:rPr>
              <a:t> (data not </a:t>
            </a:r>
            <a:r>
              <a:rPr kumimoji="0" lang="da-DK" sz="900" b="0" i="0" u="none" strike="noStrike" kern="1200" cap="none" spc="0" normalizeH="0" baseline="0" noProof="0" dirty="0" err="1">
                <a:ln>
                  <a:noFill/>
                </a:ln>
                <a:solidFill>
                  <a:srgbClr val="FFFFFF"/>
                </a:solidFill>
                <a:effectLst/>
                <a:uLnTx/>
                <a:uFillTx/>
                <a:latin typeface="Arial" charset="0"/>
                <a:ea typeface="+mn-ea"/>
                <a:cs typeface="Arial" charset="0"/>
              </a:rPr>
              <a:t>shown</a:t>
            </a:r>
            <a:r>
              <a:rPr kumimoji="0" lang="da-DK" sz="900" b="0" i="0" u="none" strike="noStrike" kern="1200" cap="none" spc="0" normalizeH="0" baseline="0" noProof="0" dirty="0">
                <a:ln>
                  <a:noFill/>
                </a:ln>
                <a:solidFill>
                  <a:srgbClr val="FFFFFF"/>
                </a:solidFill>
                <a:effectLst/>
                <a:uLnTx/>
                <a:uFillTx/>
                <a:latin typeface="Arial" charset="0"/>
                <a:ea typeface="+mn-ea"/>
                <a:cs typeface="Arial" charset="0"/>
              </a:rPr>
              <a:t>)</a:t>
            </a:r>
            <a:r>
              <a:rPr kumimoji="0" lang="da-DK" sz="900" b="0" i="0" u="none" strike="noStrike" kern="1200" cap="none" spc="0" normalizeH="0" baseline="30000" noProof="0" dirty="0">
                <a:ln>
                  <a:noFill/>
                </a:ln>
                <a:solidFill>
                  <a:srgbClr val="FFFFFF"/>
                </a:solidFill>
                <a:effectLst/>
                <a:uLnTx/>
                <a:uFillTx/>
                <a:latin typeface="Arial" charset="0"/>
                <a:ea typeface="+mn-ea"/>
                <a:cs typeface="Arial" charset="0"/>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900" b="0" i="0" u="none" strike="noStrike" kern="1200" cap="none" spc="0" normalizeH="0" baseline="0" noProof="0" dirty="0" err="1">
                <a:ln>
                  <a:noFill/>
                </a:ln>
                <a:solidFill>
                  <a:srgbClr val="FFFFFF"/>
                </a:solidFill>
                <a:effectLst/>
                <a:uLnTx/>
                <a:uFillTx/>
                <a:latin typeface="Arial" charset="0"/>
                <a:ea typeface="+mn-ea"/>
                <a:cs typeface="Arial" charset="0"/>
              </a:rPr>
              <a:t>Adapted</a:t>
            </a:r>
            <a:r>
              <a:rPr kumimoji="0" lang="da-DK" sz="900" b="0" i="0" u="none" strike="noStrike" kern="1200" cap="none" spc="0" normalizeH="0" baseline="0" noProof="0" dirty="0">
                <a:ln>
                  <a:noFill/>
                </a:ln>
                <a:solidFill>
                  <a:srgbClr val="FFFFFF"/>
                </a:solidFill>
                <a:effectLst/>
                <a:uLnTx/>
                <a:uFillTx/>
                <a:latin typeface="Arial" charset="0"/>
                <a:ea typeface="+mn-ea"/>
                <a:cs typeface="Arial" charset="0"/>
              </a:rPr>
              <a:t> from: 1. Black DM, et al. (2006) </a:t>
            </a:r>
            <a:r>
              <a:rPr kumimoji="0" lang="da-DK" sz="900" b="0" i="1" u="none" strike="noStrike" kern="1200" cap="none" spc="0" normalizeH="0" baseline="0" noProof="0" dirty="0">
                <a:ln>
                  <a:noFill/>
                </a:ln>
                <a:solidFill>
                  <a:srgbClr val="FFFFFF"/>
                </a:solidFill>
                <a:effectLst/>
                <a:uLnTx/>
                <a:uFillTx/>
                <a:latin typeface="Arial" charset="0"/>
                <a:ea typeface="+mn-ea"/>
                <a:cs typeface="Arial" charset="0"/>
              </a:rPr>
              <a:t>JAMA</a:t>
            </a:r>
            <a:r>
              <a:rPr kumimoji="0" lang="da-DK" sz="900" b="0" i="0" u="none" strike="noStrike" kern="1200" cap="none" spc="0" normalizeH="0" baseline="0" noProof="0" dirty="0">
                <a:ln>
                  <a:noFill/>
                </a:ln>
                <a:solidFill>
                  <a:srgbClr val="FFFFFF"/>
                </a:solidFill>
                <a:effectLst/>
                <a:uLnTx/>
                <a:uFillTx/>
                <a:latin typeface="Arial" charset="0"/>
                <a:ea typeface="+mn-ea"/>
                <a:cs typeface="Arial" charset="0"/>
              </a:rPr>
              <a:t>, 296, 2927-2938 2. Black DM, et al. (2012) </a:t>
            </a:r>
            <a:r>
              <a:rPr kumimoji="0" lang="da-DK" sz="900" b="0" i="1" u="none" strike="noStrike" kern="1200" cap="none" spc="0" normalizeH="0" baseline="0" noProof="0" dirty="0">
                <a:ln>
                  <a:noFill/>
                </a:ln>
                <a:solidFill>
                  <a:srgbClr val="FFFFFF"/>
                </a:solidFill>
                <a:effectLst/>
                <a:uLnTx/>
                <a:uFillTx/>
                <a:latin typeface="Arial" charset="0"/>
                <a:ea typeface="+mn-ea"/>
                <a:cs typeface="Arial" charset="0"/>
              </a:rPr>
              <a:t>J Bone Miner Res</a:t>
            </a:r>
            <a:r>
              <a:rPr kumimoji="0" lang="da-DK" sz="900" b="0" i="0" u="none" strike="noStrike" kern="1200" cap="none" spc="0" normalizeH="0" baseline="0" noProof="0" dirty="0">
                <a:ln>
                  <a:noFill/>
                </a:ln>
                <a:solidFill>
                  <a:srgbClr val="FFFFFF"/>
                </a:solidFill>
                <a:effectLst/>
                <a:uLnTx/>
                <a:uFillTx/>
                <a:latin typeface="Arial" charset="0"/>
                <a:ea typeface="+mn-ea"/>
                <a:cs typeface="Arial" charset="0"/>
              </a:rPr>
              <a:t>. 27, 243-254.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FFFFFF"/>
                </a:solidFill>
                <a:effectLst/>
                <a:uLnTx/>
                <a:uFillTx/>
                <a:latin typeface="Arial"/>
                <a:ea typeface="+mn-ea"/>
                <a:cs typeface="Arial"/>
              </a:rPr>
              <a:t>3. Black DM, et al. (2014) </a:t>
            </a:r>
            <a:r>
              <a:rPr kumimoji="0" lang="en-CA" sz="900" b="0" i="1" u="none" strike="noStrike" kern="1200" cap="none" spc="0" normalizeH="0" baseline="0" noProof="0" dirty="0">
                <a:ln>
                  <a:noFill/>
                </a:ln>
                <a:solidFill>
                  <a:srgbClr val="FFFFFF"/>
                </a:solidFill>
                <a:effectLst/>
                <a:uLnTx/>
                <a:uFillTx/>
                <a:latin typeface="Arial"/>
                <a:ea typeface="+mn-ea"/>
                <a:cs typeface="Arial"/>
              </a:rPr>
              <a:t>J Bone Miner Res.</a:t>
            </a:r>
            <a:r>
              <a:rPr kumimoji="0" lang="en-US" sz="900" b="0" i="0" u="none" strike="noStrike" kern="1200" cap="none" spc="0" normalizeH="0" baseline="0" noProof="0" dirty="0">
                <a:ln>
                  <a:noFill/>
                </a:ln>
                <a:solidFill>
                  <a:srgbClr val="FFFFFF"/>
                </a:solidFill>
                <a:effectLst/>
                <a:uLnTx/>
                <a:uFillTx/>
                <a:latin typeface="Arial"/>
                <a:ea typeface="+mn-ea"/>
                <a:cs typeface="Arial"/>
              </a:rPr>
              <a:t> DOI 10.1002/jbmr.2442,</a:t>
            </a:r>
            <a:r>
              <a:rPr kumimoji="0" lang="en-CA" sz="900" b="0" i="0" u="none" strike="noStrike" kern="1200" cap="none" spc="0" normalizeH="0" baseline="0" noProof="0" dirty="0">
                <a:ln>
                  <a:noFill/>
                </a:ln>
                <a:solidFill>
                  <a:srgbClr val="FFFFFF"/>
                </a:solidFill>
                <a:effectLst/>
                <a:uLnTx/>
                <a:uFillTx/>
                <a:latin typeface="Arial"/>
                <a:ea typeface="+mn-ea"/>
                <a:cs typeface="Arial"/>
              </a:rPr>
              <a:t>  4</a:t>
            </a:r>
            <a:r>
              <a:rPr kumimoji="0" lang="da-DK" sz="900" b="0" i="0" u="none" strike="noStrike" kern="1200" cap="none" spc="0" normalizeH="0" baseline="0" noProof="0" dirty="0">
                <a:ln>
                  <a:noFill/>
                </a:ln>
                <a:solidFill>
                  <a:srgbClr val="FFFFFF"/>
                </a:solidFill>
                <a:effectLst/>
                <a:uLnTx/>
                <a:uFillTx/>
                <a:latin typeface="Arial" charset="0"/>
                <a:ea typeface="+mn-ea"/>
                <a:cs typeface="Arial" charset="0"/>
              </a:rPr>
              <a:t>. </a:t>
            </a:r>
            <a:r>
              <a:rPr kumimoji="0" lang="da-DK" sz="900" b="0" i="0" u="none" strike="noStrike" kern="1200" cap="none" spc="0" normalizeH="0" baseline="0" noProof="0" dirty="0" err="1">
                <a:ln>
                  <a:noFill/>
                </a:ln>
                <a:solidFill>
                  <a:srgbClr val="FFFFFF"/>
                </a:solidFill>
                <a:effectLst/>
                <a:uLnTx/>
                <a:uFillTx/>
                <a:latin typeface="Arial" charset="0"/>
                <a:ea typeface="+mn-ea"/>
                <a:cs typeface="Arial" charset="0"/>
              </a:rPr>
              <a:t>Mellstrom</a:t>
            </a:r>
            <a:r>
              <a:rPr kumimoji="0" lang="da-DK" sz="900" b="0" i="0" u="none" strike="noStrike" kern="1200" cap="none" spc="0" normalizeH="0" baseline="0" noProof="0" dirty="0">
                <a:ln>
                  <a:noFill/>
                </a:ln>
                <a:solidFill>
                  <a:srgbClr val="FFFFFF"/>
                </a:solidFill>
                <a:effectLst/>
                <a:uLnTx/>
                <a:uFillTx/>
                <a:latin typeface="Arial" charset="0"/>
                <a:ea typeface="+mn-ea"/>
                <a:cs typeface="Arial" charset="0"/>
              </a:rPr>
              <a:t> DD, et al. (2004) </a:t>
            </a:r>
            <a:r>
              <a:rPr kumimoji="0" lang="da-DK" sz="900" b="0" i="1" u="none" strike="noStrike" kern="1200" cap="none" spc="0" normalizeH="0" baseline="0" noProof="0" dirty="0" err="1">
                <a:ln>
                  <a:noFill/>
                </a:ln>
                <a:solidFill>
                  <a:srgbClr val="FFFFFF"/>
                </a:solidFill>
                <a:effectLst/>
                <a:uLnTx/>
                <a:uFillTx/>
                <a:latin typeface="Arial" charset="0"/>
                <a:ea typeface="+mn-ea"/>
                <a:cs typeface="Arial" charset="0"/>
              </a:rPr>
              <a:t>Calcif</a:t>
            </a:r>
            <a:r>
              <a:rPr kumimoji="0" lang="da-DK" sz="900" b="0" i="1" u="none" strike="noStrike" kern="1200" cap="none" spc="0" normalizeH="0" baseline="0" noProof="0" dirty="0">
                <a:ln>
                  <a:noFill/>
                </a:ln>
                <a:solidFill>
                  <a:srgbClr val="FFFFFF"/>
                </a:solidFill>
                <a:effectLst/>
                <a:uLnTx/>
                <a:uFillTx/>
                <a:latin typeface="Arial" charset="0"/>
                <a:ea typeface="+mn-ea"/>
                <a:cs typeface="Arial" charset="0"/>
              </a:rPr>
              <a:t> </a:t>
            </a:r>
            <a:r>
              <a:rPr kumimoji="0" lang="da-DK" sz="900" b="0" i="1" u="none" strike="noStrike" kern="1200" cap="none" spc="0" normalizeH="0" baseline="0" noProof="0" dirty="0" err="1">
                <a:ln>
                  <a:noFill/>
                </a:ln>
                <a:solidFill>
                  <a:srgbClr val="FFFFFF"/>
                </a:solidFill>
                <a:effectLst/>
                <a:uLnTx/>
                <a:uFillTx/>
                <a:latin typeface="Arial" charset="0"/>
                <a:ea typeface="+mn-ea"/>
                <a:cs typeface="Arial" charset="0"/>
              </a:rPr>
              <a:t>Tissue</a:t>
            </a:r>
            <a:r>
              <a:rPr kumimoji="0" lang="da-DK" sz="900" b="0" i="1" u="none" strike="noStrike" kern="1200" cap="none" spc="0" normalizeH="0" baseline="0" noProof="0" dirty="0">
                <a:ln>
                  <a:noFill/>
                </a:ln>
                <a:solidFill>
                  <a:srgbClr val="FFFFFF"/>
                </a:solidFill>
                <a:effectLst/>
                <a:uLnTx/>
                <a:uFillTx/>
                <a:latin typeface="Arial" charset="0"/>
                <a:ea typeface="+mn-ea"/>
                <a:cs typeface="Arial" charset="0"/>
              </a:rPr>
              <a:t> Int</a:t>
            </a:r>
            <a:r>
              <a:rPr kumimoji="0" lang="da-DK" sz="900" b="0" i="0" u="none" strike="noStrike" kern="1200" cap="none" spc="0" normalizeH="0" baseline="0" noProof="0" dirty="0">
                <a:ln>
                  <a:noFill/>
                </a:ln>
                <a:solidFill>
                  <a:srgbClr val="FFFFFF"/>
                </a:solidFill>
                <a:effectLst/>
                <a:uLnTx/>
                <a:uFillTx/>
                <a:latin typeface="Arial" charset="0"/>
                <a:ea typeface="+mn-ea"/>
                <a:cs typeface="Arial" charset="0"/>
              </a:rPr>
              <a:t>., 75, 462-468. </a:t>
            </a:r>
          </a:p>
        </p:txBody>
      </p:sp>
      <p:sp>
        <p:nvSpPr>
          <p:cNvPr id="163" name="Rectangle 162"/>
          <p:cNvSpPr/>
          <p:nvPr/>
        </p:nvSpPr>
        <p:spPr>
          <a:xfrm>
            <a:off x="7468668" y="4574859"/>
            <a:ext cx="1154458" cy="1154242"/>
          </a:xfrm>
          <a:prstGeom prst="rect">
            <a:avLst/>
          </a:prstGeom>
          <a:solidFill>
            <a:srgbClr val="7A72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charset="0"/>
              <a:ea typeface="+mn-ea"/>
              <a:cs typeface="+mn-cs"/>
            </a:endParaRPr>
          </a:p>
        </p:txBody>
      </p:sp>
      <p:graphicFrame>
        <p:nvGraphicFramePr>
          <p:cNvPr id="2" name="Chart 1"/>
          <p:cNvGraphicFramePr/>
          <p:nvPr>
            <p:extLst/>
          </p:nvPr>
        </p:nvGraphicFramePr>
        <p:xfrm>
          <a:off x="4933772" y="4328096"/>
          <a:ext cx="3831339" cy="1723625"/>
        </p:xfrm>
        <a:graphic>
          <a:graphicData uri="http://schemas.openxmlformats.org/drawingml/2006/chart">
            <c:chart xmlns:c="http://schemas.openxmlformats.org/drawingml/2006/chart" xmlns:r="http://schemas.openxmlformats.org/officeDocument/2006/relationships" r:id="rId3"/>
          </a:graphicData>
        </a:graphic>
      </p:graphicFrame>
      <p:sp>
        <p:nvSpPr>
          <p:cNvPr id="45" name="Rectangle 44"/>
          <p:cNvSpPr/>
          <p:nvPr/>
        </p:nvSpPr>
        <p:spPr>
          <a:xfrm>
            <a:off x="2958571" y="2438150"/>
            <a:ext cx="1640634" cy="1155268"/>
          </a:xfrm>
          <a:prstGeom prst="rect">
            <a:avLst/>
          </a:prstGeom>
          <a:solidFill>
            <a:srgbClr val="7A72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 name="Rectangle 5"/>
          <p:cNvSpPr/>
          <p:nvPr/>
        </p:nvSpPr>
        <p:spPr>
          <a:xfrm>
            <a:off x="1174742" y="2438151"/>
            <a:ext cx="3424462" cy="115424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solidFill>
                  <a:prstClr val="black"/>
                </a:solidFill>
              </a:ln>
              <a:solidFill>
                <a:srgbClr val="FFFFFF"/>
              </a:solidFill>
              <a:effectLst/>
              <a:uLnTx/>
              <a:uFillTx/>
              <a:latin typeface="Arial" charset="0"/>
              <a:ea typeface="+mn-ea"/>
              <a:cs typeface="+mn-cs"/>
            </a:endParaRPr>
          </a:p>
        </p:txBody>
      </p:sp>
      <p:sp>
        <p:nvSpPr>
          <p:cNvPr id="7" name="TextBox 6"/>
          <p:cNvSpPr txBox="1"/>
          <p:nvPr/>
        </p:nvSpPr>
        <p:spPr>
          <a:xfrm>
            <a:off x="1121577" y="2178860"/>
            <a:ext cx="1448189" cy="33581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charset="0"/>
                <a:ea typeface="+mn-ea"/>
                <a:cs typeface="+mn-cs"/>
              </a:rPr>
              <a:t>Lumbar spine</a:t>
            </a:r>
          </a:p>
        </p:txBody>
      </p:sp>
      <p:sp>
        <p:nvSpPr>
          <p:cNvPr id="8" name="TextBox 7"/>
          <p:cNvSpPr txBox="1"/>
          <p:nvPr/>
        </p:nvSpPr>
        <p:spPr>
          <a:xfrm>
            <a:off x="1940075" y="2430260"/>
            <a:ext cx="385042"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charset="0"/>
                <a:ea typeface="+mn-ea"/>
                <a:cs typeface="+mn-cs"/>
              </a:rPr>
              <a:t>FIT</a:t>
            </a:r>
          </a:p>
        </p:txBody>
      </p:sp>
      <p:sp>
        <p:nvSpPr>
          <p:cNvPr id="9" name="TextBox 8"/>
          <p:cNvSpPr txBox="1"/>
          <p:nvPr/>
        </p:nvSpPr>
        <p:spPr>
          <a:xfrm>
            <a:off x="3570639" y="2430260"/>
            <a:ext cx="479618"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Arial" charset="0"/>
                <a:ea typeface="+mn-ea"/>
                <a:cs typeface="+mn-cs"/>
              </a:rPr>
              <a:t>FLEX</a:t>
            </a:r>
          </a:p>
        </p:txBody>
      </p:sp>
      <p:sp>
        <p:nvSpPr>
          <p:cNvPr id="11" name="TextBox 10"/>
          <p:cNvSpPr txBox="1"/>
          <p:nvPr/>
        </p:nvSpPr>
        <p:spPr>
          <a:xfrm>
            <a:off x="2958571" y="2884201"/>
            <a:ext cx="1651635"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Mean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Difference at 10 years,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3.61%, </a:t>
            </a:r>
            <a:r>
              <a:rPr kumimoji="0" lang="en-US" sz="900" b="0" i="1" u="none" strike="noStrike" kern="1200" cap="none" spc="0" normalizeH="0" baseline="0" noProof="0" dirty="0">
                <a:ln>
                  <a:noFill/>
                </a:ln>
                <a:solidFill>
                  <a:srgbClr val="FFFFFF"/>
                </a:solidFill>
                <a:effectLst/>
                <a:uLnTx/>
                <a:uFillTx/>
                <a:latin typeface="Arial" charset="0"/>
                <a:ea typeface="+mn-ea"/>
                <a:cs typeface="+mn-cs"/>
              </a:rPr>
              <a:t>P</a:t>
            </a:r>
            <a:r>
              <a:rPr kumimoji="0" lang="en-US" sz="900" b="0" i="0" u="none" strike="noStrike" kern="1200" cap="none" spc="0" normalizeH="0" baseline="0" noProof="0" dirty="0">
                <a:ln>
                  <a:noFill/>
                </a:ln>
                <a:solidFill>
                  <a:srgbClr val="FFFFFF"/>
                </a:solidFill>
                <a:effectLst/>
                <a:uLnTx/>
                <a:uFillTx/>
                <a:latin typeface="Arial" charset="0"/>
                <a:ea typeface="+mn-ea"/>
                <a:cs typeface="+mn-cs"/>
              </a:rPr>
              <a:t>&lt;0.001</a:t>
            </a:r>
          </a:p>
        </p:txBody>
      </p:sp>
      <p:sp>
        <p:nvSpPr>
          <p:cNvPr id="12" name="TextBox 11"/>
          <p:cNvSpPr txBox="1"/>
          <p:nvPr/>
        </p:nvSpPr>
        <p:spPr>
          <a:xfrm>
            <a:off x="2716119" y="3738496"/>
            <a:ext cx="519264"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Year</a:t>
            </a:r>
          </a:p>
        </p:txBody>
      </p:sp>
      <p:sp>
        <p:nvSpPr>
          <p:cNvPr id="13" name="TextBox 12"/>
          <p:cNvSpPr txBox="1"/>
          <p:nvPr/>
        </p:nvSpPr>
        <p:spPr>
          <a:xfrm>
            <a:off x="1551373" y="359341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1</a:t>
            </a:r>
          </a:p>
        </p:txBody>
      </p:sp>
      <p:sp>
        <p:nvSpPr>
          <p:cNvPr id="14" name="TextBox 13"/>
          <p:cNvSpPr txBox="1"/>
          <p:nvPr/>
        </p:nvSpPr>
        <p:spPr>
          <a:xfrm>
            <a:off x="1886738" y="359341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2</a:t>
            </a:r>
          </a:p>
        </p:txBody>
      </p:sp>
      <p:sp>
        <p:nvSpPr>
          <p:cNvPr id="15" name="TextBox 14"/>
          <p:cNvSpPr txBox="1"/>
          <p:nvPr/>
        </p:nvSpPr>
        <p:spPr>
          <a:xfrm>
            <a:off x="2198149" y="359341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3</a:t>
            </a:r>
          </a:p>
        </p:txBody>
      </p:sp>
      <p:sp>
        <p:nvSpPr>
          <p:cNvPr id="16" name="TextBox 15"/>
          <p:cNvSpPr txBox="1"/>
          <p:nvPr/>
        </p:nvSpPr>
        <p:spPr>
          <a:xfrm>
            <a:off x="2552140" y="359341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4</a:t>
            </a:r>
          </a:p>
        </p:txBody>
      </p:sp>
      <p:sp>
        <p:nvSpPr>
          <p:cNvPr id="17" name="TextBox 16"/>
          <p:cNvSpPr txBox="1"/>
          <p:nvPr/>
        </p:nvSpPr>
        <p:spPr>
          <a:xfrm>
            <a:off x="2882972" y="359341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5</a:t>
            </a:r>
          </a:p>
        </p:txBody>
      </p:sp>
      <p:sp>
        <p:nvSpPr>
          <p:cNvPr id="18" name="TextBox 17"/>
          <p:cNvSpPr txBox="1"/>
          <p:nvPr/>
        </p:nvSpPr>
        <p:spPr>
          <a:xfrm>
            <a:off x="3182362" y="359341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6</a:t>
            </a:r>
          </a:p>
        </p:txBody>
      </p:sp>
      <p:sp>
        <p:nvSpPr>
          <p:cNvPr id="19" name="TextBox 18"/>
          <p:cNvSpPr txBox="1"/>
          <p:nvPr/>
        </p:nvSpPr>
        <p:spPr>
          <a:xfrm>
            <a:off x="3514160" y="359341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7</a:t>
            </a:r>
          </a:p>
        </p:txBody>
      </p:sp>
      <p:sp>
        <p:nvSpPr>
          <p:cNvPr id="20" name="TextBox 19"/>
          <p:cNvSpPr txBox="1"/>
          <p:nvPr/>
        </p:nvSpPr>
        <p:spPr>
          <a:xfrm>
            <a:off x="3845879" y="359341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8</a:t>
            </a:r>
          </a:p>
        </p:txBody>
      </p:sp>
      <p:sp>
        <p:nvSpPr>
          <p:cNvPr id="21" name="TextBox 20"/>
          <p:cNvSpPr txBox="1"/>
          <p:nvPr/>
        </p:nvSpPr>
        <p:spPr>
          <a:xfrm>
            <a:off x="4163425" y="359341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9</a:t>
            </a:r>
          </a:p>
        </p:txBody>
      </p:sp>
      <p:sp>
        <p:nvSpPr>
          <p:cNvPr id="22" name="TextBox 21"/>
          <p:cNvSpPr txBox="1"/>
          <p:nvPr/>
        </p:nvSpPr>
        <p:spPr>
          <a:xfrm>
            <a:off x="4522188" y="3593419"/>
            <a:ext cx="379343"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10</a:t>
            </a:r>
          </a:p>
        </p:txBody>
      </p:sp>
      <p:sp>
        <p:nvSpPr>
          <p:cNvPr id="23" name="TextBox 22"/>
          <p:cNvSpPr txBox="1"/>
          <p:nvPr/>
        </p:nvSpPr>
        <p:spPr>
          <a:xfrm>
            <a:off x="1219384" y="359341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0</a:t>
            </a:r>
          </a:p>
        </p:txBody>
      </p:sp>
      <p:sp>
        <p:nvSpPr>
          <p:cNvPr id="24" name="TextBox 23"/>
          <p:cNvSpPr txBox="1"/>
          <p:nvPr/>
        </p:nvSpPr>
        <p:spPr>
          <a:xfrm>
            <a:off x="902531" y="2336042"/>
            <a:ext cx="367683"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18</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5" name="TextBox 24"/>
          <p:cNvSpPr txBox="1"/>
          <p:nvPr/>
        </p:nvSpPr>
        <p:spPr>
          <a:xfrm>
            <a:off x="902531" y="2435360"/>
            <a:ext cx="367683"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16</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6" name="TextBox 25"/>
          <p:cNvSpPr txBox="1"/>
          <p:nvPr/>
        </p:nvSpPr>
        <p:spPr>
          <a:xfrm>
            <a:off x="902531" y="2535328"/>
            <a:ext cx="367683"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14</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7" name="TextBox 26"/>
          <p:cNvSpPr txBox="1"/>
          <p:nvPr/>
        </p:nvSpPr>
        <p:spPr>
          <a:xfrm>
            <a:off x="902531" y="2644758"/>
            <a:ext cx="367683"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12</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8" name="TextBox 27"/>
          <p:cNvSpPr txBox="1"/>
          <p:nvPr/>
        </p:nvSpPr>
        <p:spPr>
          <a:xfrm>
            <a:off x="902531" y="2749504"/>
            <a:ext cx="367683"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10</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9" name="TextBox 28"/>
          <p:cNvSpPr txBox="1"/>
          <p:nvPr/>
        </p:nvSpPr>
        <p:spPr>
          <a:xfrm>
            <a:off x="963917" y="2859830"/>
            <a:ext cx="295780"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8</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31" name="TextBox 30"/>
          <p:cNvSpPr txBox="1"/>
          <p:nvPr/>
        </p:nvSpPr>
        <p:spPr>
          <a:xfrm>
            <a:off x="963917" y="2958996"/>
            <a:ext cx="295780"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6</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32" name="TextBox 31"/>
          <p:cNvSpPr txBox="1"/>
          <p:nvPr/>
        </p:nvSpPr>
        <p:spPr>
          <a:xfrm>
            <a:off x="963917" y="3069322"/>
            <a:ext cx="295780"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4</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33" name="TextBox 32"/>
          <p:cNvSpPr txBox="1"/>
          <p:nvPr/>
        </p:nvSpPr>
        <p:spPr>
          <a:xfrm>
            <a:off x="963917" y="3176857"/>
            <a:ext cx="295780"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2</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34" name="TextBox 33"/>
          <p:cNvSpPr txBox="1"/>
          <p:nvPr/>
        </p:nvSpPr>
        <p:spPr>
          <a:xfrm>
            <a:off x="963917" y="3287184"/>
            <a:ext cx="295780"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0</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35" name="TextBox 34"/>
          <p:cNvSpPr txBox="1"/>
          <p:nvPr/>
        </p:nvSpPr>
        <p:spPr>
          <a:xfrm>
            <a:off x="938457" y="3403522"/>
            <a:ext cx="338534"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-2</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36" name="TextBox 35"/>
          <p:cNvSpPr txBox="1"/>
          <p:nvPr/>
        </p:nvSpPr>
        <p:spPr>
          <a:xfrm rot="16200000">
            <a:off x="221163" y="2905465"/>
            <a:ext cx="1172117"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Arial" charset="0"/>
                <a:ea typeface="+mn-ea"/>
                <a:cs typeface="+mn-cs"/>
              </a:rPr>
              <a:t>Change in BMD %</a:t>
            </a:r>
            <a:endParaRPr kumimoji="0" lang="en-US" sz="1100" b="1" i="0" u="none" strike="noStrike" kern="1200" cap="none" spc="0" normalizeH="0" baseline="0" noProof="0" dirty="0">
              <a:ln>
                <a:noFill/>
              </a:ln>
              <a:solidFill>
                <a:srgbClr val="FFFFFF"/>
              </a:solidFill>
              <a:effectLst/>
              <a:uLnTx/>
              <a:uFillTx/>
              <a:latin typeface="Arial" charset="0"/>
              <a:ea typeface="+mn-ea"/>
              <a:cs typeface="+mn-cs"/>
            </a:endParaRPr>
          </a:p>
        </p:txBody>
      </p:sp>
      <p:cxnSp>
        <p:nvCxnSpPr>
          <p:cNvPr id="38" name="Straight Connector 37"/>
          <p:cNvCxnSpPr/>
          <p:nvPr/>
        </p:nvCxnSpPr>
        <p:spPr>
          <a:xfrm>
            <a:off x="1174742" y="3383558"/>
            <a:ext cx="3424462" cy="0"/>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4" name="Freeform 43"/>
          <p:cNvSpPr/>
          <p:nvPr/>
        </p:nvSpPr>
        <p:spPr>
          <a:xfrm>
            <a:off x="1309821" y="2793524"/>
            <a:ext cx="3294023" cy="594803"/>
          </a:xfrm>
          <a:custGeom>
            <a:avLst/>
            <a:gdLst>
              <a:gd name="connsiteX0" fmla="*/ 0 w 5634842"/>
              <a:gd name="connsiteY0" fmla="*/ 920338 h 920338"/>
              <a:gd name="connsiteX1" fmla="*/ 581891 w 5634842"/>
              <a:gd name="connsiteY1" fmla="*/ 593766 h 920338"/>
              <a:gd name="connsiteX2" fmla="*/ 1698171 w 5634842"/>
              <a:gd name="connsiteY2" fmla="*/ 267195 h 920338"/>
              <a:gd name="connsiteX3" fmla="*/ 2297875 w 5634842"/>
              <a:gd name="connsiteY3" fmla="*/ 195943 h 920338"/>
              <a:gd name="connsiteX4" fmla="*/ 2826327 w 5634842"/>
              <a:gd name="connsiteY4" fmla="*/ 160317 h 920338"/>
              <a:gd name="connsiteX5" fmla="*/ 4476997 w 5634842"/>
              <a:gd name="connsiteY5" fmla="*/ 83127 h 920338"/>
              <a:gd name="connsiteX6" fmla="*/ 5634842 w 5634842"/>
              <a:gd name="connsiteY6" fmla="*/ 0 h 920338"/>
              <a:gd name="connsiteX0" fmla="*/ 0 w 5634842"/>
              <a:gd name="connsiteY0" fmla="*/ 920338 h 1015340"/>
              <a:gd name="connsiteX1" fmla="*/ 11875 w 5634842"/>
              <a:gd name="connsiteY1" fmla="*/ 1015340 h 1015340"/>
              <a:gd name="connsiteX2" fmla="*/ 581891 w 5634842"/>
              <a:gd name="connsiteY2" fmla="*/ 593766 h 1015340"/>
              <a:gd name="connsiteX3" fmla="*/ 1698171 w 5634842"/>
              <a:gd name="connsiteY3" fmla="*/ 267195 h 1015340"/>
              <a:gd name="connsiteX4" fmla="*/ 2297875 w 5634842"/>
              <a:gd name="connsiteY4" fmla="*/ 195943 h 1015340"/>
              <a:gd name="connsiteX5" fmla="*/ 2826327 w 5634842"/>
              <a:gd name="connsiteY5" fmla="*/ 160317 h 1015340"/>
              <a:gd name="connsiteX6" fmla="*/ 4476997 w 5634842"/>
              <a:gd name="connsiteY6" fmla="*/ 83127 h 1015340"/>
              <a:gd name="connsiteX7" fmla="*/ 5634842 w 5634842"/>
              <a:gd name="connsiteY7" fmla="*/ 0 h 1015340"/>
              <a:gd name="connsiteX0" fmla="*/ 0 w 5622967"/>
              <a:gd name="connsiteY0" fmla="*/ 1007202 h 1015340"/>
              <a:gd name="connsiteX1" fmla="*/ 0 w 5622967"/>
              <a:gd name="connsiteY1" fmla="*/ 1015340 h 1015340"/>
              <a:gd name="connsiteX2" fmla="*/ 570016 w 5622967"/>
              <a:gd name="connsiteY2" fmla="*/ 593766 h 1015340"/>
              <a:gd name="connsiteX3" fmla="*/ 1686296 w 5622967"/>
              <a:gd name="connsiteY3" fmla="*/ 267195 h 1015340"/>
              <a:gd name="connsiteX4" fmla="*/ 2286000 w 5622967"/>
              <a:gd name="connsiteY4" fmla="*/ 195943 h 1015340"/>
              <a:gd name="connsiteX5" fmla="*/ 2814452 w 5622967"/>
              <a:gd name="connsiteY5" fmla="*/ 160317 h 1015340"/>
              <a:gd name="connsiteX6" fmla="*/ 4465122 w 5622967"/>
              <a:gd name="connsiteY6" fmla="*/ 83127 h 1015340"/>
              <a:gd name="connsiteX7" fmla="*/ 5622967 w 5622967"/>
              <a:gd name="connsiteY7" fmla="*/ 0 h 101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2967" h="1015340">
                <a:moveTo>
                  <a:pt x="0" y="1007202"/>
                </a:moveTo>
                <a:lnTo>
                  <a:pt x="0" y="1015340"/>
                </a:lnTo>
                <a:lnTo>
                  <a:pt x="570016" y="593766"/>
                </a:lnTo>
                <a:lnTo>
                  <a:pt x="1686296" y="267195"/>
                </a:lnTo>
                <a:lnTo>
                  <a:pt x="2286000" y="195943"/>
                </a:lnTo>
                <a:lnTo>
                  <a:pt x="2814452" y="160317"/>
                </a:lnTo>
                <a:lnTo>
                  <a:pt x="4465122" y="83127"/>
                </a:lnTo>
                <a:lnTo>
                  <a:pt x="5622967" y="0"/>
                </a:lnTo>
              </a:path>
            </a:pathLst>
          </a:custGeom>
          <a:ln w="1905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43" name="Freeform 42"/>
          <p:cNvSpPr/>
          <p:nvPr/>
        </p:nvSpPr>
        <p:spPr>
          <a:xfrm>
            <a:off x="1309821" y="2595257"/>
            <a:ext cx="3290544" cy="793070"/>
          </a:xfrm>
          <a:custGeom>
            <a:avLst/>
            <a:gdLst>
              <a:gd name="connsiteX0" fmla="*/ 0 w 5617029"/>
              <a:gd name="connsiteY0" fmla="*/ 1353787 h 1353787"/>
              <a:gd name="connsiteX1" fmla="*/ 587829 w 5617029"/>
              <a:gd name="connsiteY1" fmla="*/ 944088 h 1353787"/>
              <a:gd name="connsiteX2" fmla="*/ 1680359 w 5617029"/>
              <a:gd name="connsiteY2" fmla="*/ 647205 h 1353787"/>
              <a:gd name="connsiteX3" fmla="*/ 2291938 w 5617029"/>
              <a:gd name="connsiteY3" fmla="*/ 528452 h 1353787"/>
              <a:gd name="connsiteX4" fmla="*/ 2820390 w 5617029"/>
              <a:gd name="connsiteY4" fmla="*/ 558140 h 1353787"/>
              <a:gd name="connsiteX5" fmla="*/ 4465122 w 5617029"/>
              <a:gd name="connsiteY5" fmla="*/ 190005 h 1353787"/>
              <a:gd name="connsiteX6" fmla="*/ 5617029 w 5617029"/>
              <a:gd name="connsiteY6" fmla="*/ 0 h 135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029" h="1353787">
                <a:moveTo>
                  <a:pt x="0" y="1353787"/>
                </a:moveTo>
                <a:lnTo>
                  <a:pt x="587829" y="944088"/>
                </a:lnTo>
                <a:lnTo>
                  <a:pt x="1680359" y="647205"/>
                </a:lnTo>
                <a:lnTo>
                  <a:pt x="2291938" y="528452"/>
                </a:lnTo>
                <a:lnTo>
                  <a:pt x="2820390" y="558140"/>
                </a:lnTo>
                <a:lnTo>
                  <a:pt x="4465122" y="190005"/>
                </a:lnTo>
                <a:lnTo>
                  <a:pt x="5617029" y="0"/>
                </a:lnTo>
              </a:path>
            </a:pathLst>
          </a:custGeom>
          <a:ln w="19050">
            <a:solidFill>
              <a:srgbClr val="EC008C"/>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66" name="Rectangle 165"/>
          <p:cNvSpPr/>
          <p:nvPr/>
        </p:nvSpPr>
        <p:spPr>
          <a:xfrm>
            <a:off x="6980729" y="2438150"/>
            <a:ext cx="1640634" cy="1155268"/>
          </a:xfrm>
          <a:prstGeom prst="rect">
            <a:avLst/>
          </a:prstGeom>
          <a:solidFill>
            <a:srgbClr val="7A72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29" name="TextBox 128"/>
          <p:cNvSpPr txBox="1"/>
          <p:nvPr/>
        </p:nvSpPr>
        <p:spPr>
          <a:xfrm>
            <a:off x="6733638" y="3738496"/>
            <a:ext cx="519264"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Year</a:t>
            </a:r>
          </a:p>
        </p:txBody>
      </p:sp>
      <p:sp>
        <p:nvSpPr>
          <p:cNvPr id="124" name="Rectangle 123"/>
          <p:cNvSpPr/>
          <p:nvPr/>
        </p:nvSpPr>
        <p:spPr>
          <a:xfrm>
            <a:off x="5192264" y="2438150"/>
            <a:ext cx="3424461" cy="115424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26" name="TextBox 125"/>
          <p:cNvSpPr txBox="1"/>
          <p:nvPr/>
        </p:nvSpPr>
        <p:spPr>
          <a:xfrm>
            <a:off x="5957594" y="2430260"/>
            <a:ext cx="385042"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charset="0"/>
                <a:ea typeface="+mn-ea"/>
                <a:cs typeface="+mn-cs"/>
              </a:rPr>
              <a:t>FIT</a:t>
            </a:r>
          </a:p>
        </p:txBody>
      </p:sp>
      <p:sp>
        <p:nvSpPr>
          <p:cNvPr id="127" name="TextBox 126"/>
          <p:cNvSpPr txBox="1"/>
          <p:nvPr/>
        </p:nvSpPr>
        <p:spPr>
          <a:xfrm>
            <a:off x="7588158" y="2430260"/>
            <a:ext cx="479618"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Arial" charset="0"/>
                <a:ea typeface="+mn-ea"/>
                <a:cs typeface="+mn-cs"/>
              </a:rPr>
              <a:t>FLEX</a:t>
            </a:r>
          </a:p>
        </p:txBody>
      </p:sp>
      <p:sp>
        <p:nvSpPr>
          <p:cNvPr id="128" name="TextBox 127"/>
          <p:cNvSpPr txBox="1"/>
          <p:nvPr/>
        </p:nvSpPr>
        <p:spPr>
          <a:xfrm>
            <a:off x="6986303" y="2605523"/>
            <a:ext cx="1642370"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Mean % difference </a:t>
            </a:r>
            <a:br>
              <a:rPr kumimoji="0" lang="en-US" sz="900" b="0" i="0" u="none" strike="noStrike" kern="1200" cap="none" spc="0" normalizeH="0" baseline="0" noProof="0" dirty="0">
                <a:ln>
                  <a:noFill/>
                </a:ln>
                <a:solidFill>
                  <a:srgbClr val="FFFFFF"/>
                </a:solidFill>
                <a:effectLst/>
                <a:uLnTx/>
                <a:uFillTx/>
                <a:latin typeface="Arial" charset="0"/>
                <a:ea typeface="+mn-ea"/>
                <a:cs typeface="+mn-cs"/>
              </a:rPr>
            </a:br>
            <a:r>
              <a:rPr kumimoji="0" lang="en-US" sz="900" b="0" i="0" u="none" strike="noStrike" kern="1200" cap="none" spc="0" normalizeH="0" baseline="0" noProof="0" dirty="0">
                <a:ln>
                  <a:noFill/>
                </a:ln>
                <a:solidFill>
                  <a:srgbClr val="FFFFFF"/>
                </a:solidFill>
                <a:effectLst/>
                <a:uLnTx/>
                <a:uFillTx/>
                <a:latin typeface="Arial" charset="0"/>
                <a:ea typeface="+mn-ea"/>
                <a:cs typeface="+mn-cs"/>
              </a:rPr>
              <a:t>at 10 years,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2.57%, </a:t>
            </a:r>
            <a:r>
              <a:rPr kumimoji="0" lang="en-US" sz="900" b="0" i="1" u="none" strike="noStrike" kern="1200" cap="none" spc="0" normalizeH="0" baseline="0" noProof="0" dirty="0">
                <a:ln>
                  <a:noFill/>
                </a:ln>
                <a:solidFill>
                  <a:srgbClr val="FFFFFF"/>
                </a:solidFill>
                <a:effectLst/>
                <a:uLnTx/>
                <a:uFillTx/>
                <a:latin typeface="Arial" charset="0"/>
                <a:ea typeface="+mn-ea"/>
                <a:cs typeface="+mn-cs"/>
              </a:rPr>
              <a:t>P</a:t>
            </a:r>
            <a:r>
              <a:rPr kumimoji="0" lang="en-US" sz="900" b="0" i="0" u="none" strike="noStrike" kern="1200" cap="none" spc="0" normalizeH="0" baseline="0" noProof="0" dirty="0">
                <a:ln>
                  <a:noFill/>
                </a:ln>
                <a:solidFill>
                  <a:srgbClr val="FFFFFF"/>
                </a:solidFill>
                <a:effectLst/>
                <a:uLnTx/>
                <a:uFillTx/>
                <a:latin typeface="Arial" charset="0"/>
                <a:ea typeface="+mn-ea"/>
                <a:cs typeface="+mn-cs"/>
              </a:rPr>
              <a:t>&lt;0.001</a:t>
            </a:r>
          </a:p>
        </p:txBody>
      </p:sp>
      <p:sp>
        <p:nvSpPr>
          <p:cNvPr id="130" name="TextBox 129"/>
          <p:cNvSpPr txBox="1"/>
          <p:nvPr/>
        </p:nvSpPr>
        <p:spPr>
          <a:xfrm>
            <a:off x="5568894" y="359341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1</a:t>
            </a:r>
          </a:p>
        </p:txBody>
      </p:sp>
      <p:sp>
        <p:nvSpPr>
          <p:cNvPr id="131" name="TextBox 130"/>
          <p:cNvSpPr txBox="1"/>
          <p:nvPr/>
        </p:nvSpPr>
        <p:spPr>
          <a:xfrm>
            <a:off x="5904258" y="359341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2</a:t>
            </a:r>
          </a:p>
        </p:txBody>
      </p:sp>
      <p:sp>
        <p:nvSpPr>
          <p:cNvPr id="132" name="TextBox 131"/>
          <p:cNvSpPr txBox="1"/>
          <p:nvPr/>
        </p:nvSpPr>
        <p:spPr>
          <a:xfrm>
            <a:off x="6215669" y="359341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3</a:t>
            </a:r>
          </a:p>
        </p:txBody>
      </p:sp>
      <p:sp>
        <p:nvSpPr>
          <p:cNvPr id="133" name="TextBox 132"/>
          <p:cNvSpPr txBox="1"/>
          <p:nvPr/>
        </p:nvSpPr>
        <p:spPr>
          <a:xfrm>
            <a:off x="6569661" y="359341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4</a:t>
            </a:r>
          </a:p>
        </p:txBody>
      </p:sp>
      <p:sp>
        <p:nvSpPr>
          <p:cNvPr id="134" name="TextBox 133"/>
          <p:cNvSpPr txBox="1"/>
          <p:nvPr/>
        </p:nvSpPr>
        <p:spPr>
          <a:xfrm>
            <a:off x="6900491" y="359341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5</a:t>
            </a:r>
          </a:p>
        </p:txBody>
      </p:sp>
      <p:sp>
        <p:nvSpPr>
          <p:cNvPr id="135" name="TextBox 134"/>
          <p:cNvSpPr txBox="1"/>
          <p:nvPr/>
        </p:nvSpPr>
        <p:spPr>
          <a:xfrm>
            <a:off x="7199881" y="359341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6</a:t>
            </a:r>
          </a:p>
        </p:txBody>
      </p:sp>
      <p:sp>
        <p:nvSpPr>
          <p:cNvPr id="136" name="TextBox 135"/>
          <p:cNvSpPr txBox="1"/>
          <p:nvPr/>
        </p:nvSpPr>
        <p:spPr>
          <a:xfrm>
            <a:off x="7531678" y="359341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7</a:t>
            </a:r>
          </a:p>
        </p:txBody>
      </p:sp>
      <p:sp>
        <p:nvSpPr>
          <p:cNvPr id="137" name="TextBox 136"/>
          <p:cNvSpPr txBox="1"/>
          <p:nvPr/>
        </p:nvSpPr>
        <p:spPr>
          <a:xfrm>
            <a:off x="7863399" y="359341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8</a:t>
            </a:r>
          </a:p>
        </p:txBody>
      </p:sp>
      <p:sp>
        <p:nvSpPr>
          <p:cNvPr id="138" name="TextBox 137"/>
          <p:cNvSpPr txBox="1"/>
          <p:nvPr/>
        </p:nvSpPr>
        <p:spPr>
          <a:xfrm>
            <a:off x="8180944" y="359341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9</a:t>
            </a:r>
          </a:p>
        </p:txBody>
      </p:sp>
      <p:sp>
        <p:nvSpPr>
          <p:cNvPr id="139" name="TextBox 138"/>
          <p:cNvSpPr txBox="1"/>
          <p:nvPr/>
        </p:nvSpPr>
        <p:spPr>
          <a:xfrm>
            <a:off x="8487743" y="3593419"/>
            <a:ext cx="379343"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10</a:t>
            </a:r>
          </a:p>
        </p:txBody>
      </p:sp>
      <p:sp>
        <p:nvSpPr>
          <p:cNvPr id="140" name="TextBox 139"/>
          <p:cNvSpPr txBox="1"/>
          <p:nvPr/>
        </p:nvSpPr>
        <p:spPr>
          <a:xfrm>
            <a:off x="5236903" y="359341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0</a:t>
            </a:r>
          </a:p>
        </p:txBody>
      </p:sp>
      <p:cxnSp>
        <p:nvCxnSpPr>
          <p:cNvPr id="141" name="Straight Connector 140"/>
          <p:cNvCxnSpPr/>
          <p:nvPr/>
        </p:nvCxnSpPr>
        <p:spPr>
          <a:xfrm>
            <a:off x="5192264" y="3396313"/>
            <a:ext cx="3424461" cy="0"/>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144" name="TextBox 143"/>
          <p:cNvSpPr txBox="1"/>
          <p:nvPr/>
        </p:nvSpPr>
        <p:spPr>
          <a:xfrm>
            <a:off x="5139098" y="2178860"/>
            <a:ext cx="991267" cy="33581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charset="0"/>
                <a:ea typeface="+mn-ea"/>
                <a:cs typeface="+mn-cs"/>
              </a:rPr>
              <a:t>Total hip</a:t>
            </a:r>
          </a:p>
        </p:txBody>
      </p:sp>
      <p:sp>
        <p:nvSpPr>
          <p:cNvPr id="145" name="TextBox 144"/>
          <p:cNvSpPr txBox="1"/>
          <p:nvPr/>
        </p:nvSpPr>
        <p:spPr>
          <a:xfrm>
            <a:off x="4953530" y="2345612"/>
            <a:ext cx="367683"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10</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46" name="TextBox 145"/>
          <p:cNvSpPr txBox="1"/>
          <p:nvPr/>
        </p:nvSpPr>
        <p:spPr>
          <a:xfrm>
            <a:off x="5014910" y="2516742"/>
            <a:ext cx="295780"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8</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47" name="TextBox 146"/>
          <p:cNvSpPr txBox="1"/>
          <p:nvPr/>
        </p:nvSpPr>
        <p:spPr>
          <a:xfrm>
            <a:off x="5009336" y="2705187"/>
            <a:ext cx="295780"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6</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48" name="TextBox 147"/>
          <p:cNvSpPr txBox="1"/>
          <p:nvPr/>
        </p:nvSpPr>
        <p:spPr>
          <a:xfrm>
            <a:off x="5014916" y="2886778"/>
            <a:ext cx="295780"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4</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49" name="TextBox 148"/>
          <p:cNvSpPr txBox="1"/>
          <p:nvPr/>
        </p:nvSpPr>
        <p:spPr>
          <a:xfrm>
            <a:off x="5014916" y="3083592"/>
            <a:ext cx="295780"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2</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50" name="TextBox 149"/>
          <p:cNvSpPr txBox="1"/>
          <p:nvPr/>
        </p:nvSpPr>
        <p:spPr>
          <a:xfrm>
            <a:off x="5014916" y="3296749"/>
            <a:ext cx="295780"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0</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51" name="TextBox 150"/>
          <p:cNvSpPr txBox="1"/>
          <p:nvPr/>
        </p:nvSpPr>
        <p:spPr>
          <a:xfrm>
            <a:off x="4983877" y="3460914"/>
            <a:ext cx="338534"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-2</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54" name="Freeform 153"/>
          <p:cNvSpPr/>
          <p:nvPr/>
        </p:nvSpPr>
        <p:spPr>
          <a:xfrm>
            <a:off x="5319858" y="3043968"/>
            <a:ext cx="3301000" cy="367411"/>
          </a:xfrm>
          <a:custGeom>
            <a:avLst/>
            <a:gdLst>
              <a:gd name="connsiteX0" fmla="*/ 0 w 5660572"/>
              <a:gd name="connsiteY0" fmla="*/ 478971 h 478971"/>
              <a:gd name="connsiteX1" fmla="*/ 609600 w 5660572"/>
              <a:gd name="connsiteY1" fmla="*/ 250371 h 478971"/>
              <a:gd name="connsiteX2" fmla="*/ 1175657 w 5660572"/>
              <a:gd name="connsiteY2" fmla="*/ 87085 h 478971"/>
              <a:gd name="connsiteX3" fmla="*/ 1709057 w 5660572"/>
              <a:gd name="connsiteY3" fmla="*/ 10885 h 478971"/>
              <a:gd name="connsiteX4" fmla="*/ 2329543 w 5660572"/>
              <a:gd name="connsiteY4" fmla="*/ 0 h 478971"/>
              <a:gd name="connsiteX5" fmla="*/ 2852057 w 5660572"/>
              <a:gd name="connsiteY5" fmla="*/ 43542 h 478971"/>
              <a:gd name="connsiteX6" fmla="*/ 3374572 w 5660572"/>
              <a:gd name="connsiteY6" fmla="*/ 163285 h 478971"/>
              <a:gd name="connsiteX7" fmla="*/ 3940629 w 5660572"/>
              <a:gd name="connsiteY7" fmla="*/ 87085 h 478971"/>
              <a:gd name="connsiteX8" fmla="*/ 4495800 w 5660572"/>
              <a:gd name="connsiteY8" fmla="*/ 185057 h 478971"/>
              <a:gd name="connsiteX9" fmla="*/ 5072743 w 5660572"/>
              <a:gd name="connsiteY9" fmla="*/ 152400 h 478971"/>
              <a:gd name="connsiteX10" fmla="*/ 5660572 w 5660572"/>
              <a:gd name="connsiteY10" fmla="*/ 174171 h 478971"/>
              <a:gd name="connsiteX0" fmla="*/ 0 w 5634878"/>
              <a:gd name="connsiteY0" fmla="*/ 555171 h 555171"/>
              <a:gd name="connsiteX1" fmla="*/ 583906 w 5634878"/>
              <a:gd name="connsiteY1" fmla="*/ 250371 h 555171"/>
              <a:gd name="connsiteX2" fmla="*/ 1149963 w 5634878"/>
              <a:gd name="connsiteY2" fmla="*/ 87085 h 555171"/>
              <a:gd name="connsiteX3" fmla="*/ 1683363 w 5634878"/>
              <a:gd name="connsiteY3" fmla="*/ 10885 h 555171"/>
              <a:gd name="connsiteX4" fmla="*/ 2303849 w 5634878"/>
              <a:gd name="connsiteY4" fmla="*/ 0 h 555171"/>
              <a:gd name="connsiteX5" fmla="*/ 2826363 w 5634878"/>
              <a:gd name="connsiteY5" fmla="*/ 43542 h 555171"/>
              <a:gd name="connsiteX6" fmla="*/ 3348878 w 5634878"/>
              <a:gd name="connsiteY6" fmla="*/ 163285 h 555171"/>
              <a:gd name="connsiteX7" fmla="*/ 3914935 w 5634878"/>
              <a:gd name="connsiteY7" fmla="*/ 87085 h 555171"/>
              <a:gd name="connsiteX8" fmla="*/ 4470106 w 5634878"/>
              <a:gd name="connsiteY8" fmla="*/ 185057 h 555171"/>
              <a:gd name="connsiteX9" fmla="*/ 5047049 w 5634878"/>
              <a:gd name="connsiteY9" fmla="*/ 152400 h 555171"/>
              <a:gd name="connsiteX10" fmla="*/ 5634878 w 5634878"/>
              <a:gd name="connsiteY10" fmla="*/ 174171 h 555171"/>
              <a:gd name="connsiteX0" fmla="*/ 0 w 5634878"/>
              <a:gd name="connsiteY0" fmla="*/ 555171 h 627179"/>
              <a:gd name="connsiteX1" fmla="*/ 0 w 5634878"/>
              <a:gd name="connsiteY1" fmla="*/ 627179 h 627179"/>
              <a:gd name="connsiteX2" fmla="*/ 583906 w 5634878"/>
              <a:gd name="connsiteY2" fmla="*/ 250371 h 627179"/>
              <a:gd name="connsiteX3" fmla="*/ 1149963 w 5634878"/>
              <a:gd name="connsiteY3" fmla="*/ 87085 h 627179"/>
              <a:gd name="connsiteX4" fmla="*/ 1683363 w 5634878"/>
              <a:gd name="connsiteY4" fmla="*/ 10885 h 627179"/>
              <a:gd name="connsiteX5" fmla="*/ 2303849 w 5634878"/>
              <a:gd name="connsiteY5" fmla="*/ 0 h 627179"/>
              <a:gd name="connsiteX6" fmla="*/ 2826363 w 5634878"/>
              <a:gd name="connsiteY6" fmla="*/ 43542 h 627179"/>
              <a:gd name="connsiteX7" fmla="*/ 3348878 w 5634878"/>
              <a:gd name="connsiteY7" fmla="*/ 163285 h 627179"/>
              <a:gd name="connsiteX8" fmla="*/ 3914935 w 5634878"/>
              <a:gd name="connsiteY8" fmla="*/ 87085 h 627179"/>
              <a:gd name="connsiteX9" fmla="*/ 4470106 w 5634878"/>
              <a:gd name="connsiteY9" fmla="*/ 185057 h 627179"/>
              <a:gd name="connsiteX10" fmla="*/ 5047049 w 5634878"/>
              <a:gd name="connsiteY10" fmla="*/ 152400 h 627179"/>
              <a:gd name="connsiteX11" fmla="*/ 5634878 w 5634878"/>
              <a:gd name="connsiteY11" fmla="*/ 174171 h 62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4878" h="627179">
                <a:moveTo>
                  <a:pt x="0" y="555171"/>
                </a:moveTo>
                <a:lnTo>
                  <a:pt x="0" y="627179"/>
                </a:lnTo>
                <a:lnTo>
                  <a:pt x="583906" y="250371"/>
                </a:lnTo>
                <a:lnTo>
                  <a:pt x="1149963" y="87085"/>
                </a:lnTo>
                <a:lnTo>
                  <a:pt x="1683363" y="10885"/>
                </a:lnTo>
                <a:lnTo>
                  <a:pt x="2303849" y="0"/>
                </a:lnTo>
                <a:lnTo>
                  <a:pt x="2826363" y="43542"/>
                </a:lnTo>
                <a:lnTo>
                  <a:pt x="3348878" y="163285"/>
                </a:lnTo>
                <a:lnTo>
                  <a:pt x="3914935" y="87085"/>
                </a:lnTo>
                <a:lnTo>
                  <a:pt x="4470106" y="185057"/>
                </a:lnTo>
                <a:lnTo>
                  <a:pt x="5047049" y="152400"/>
                </a:lnTo>
                <a:lnTo>
                  <a:pt x="5634878" y="174171"/>
                </a:lnTo>
              </a:path>
            </a:pathLst>
          </a:custGeom>
          <a:ln w="19050">
            <a:solidFill>
              <a:srgbClr val="EC008C"/>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55" name="Freeform 154"/>
          <p:cNvSpPr/>
          <p:nvPr/>
        </p:nvSpPr>
        <p:spPr>
          <a:xfrm>
            <a:off x="5319861" y="3063099"/>
            <a:ext cx="3294623" cy="348281"/>
          </a:xfrm>
          <a:custGeom>
            <a:avLst/>
            <a:gdLst>
              <a:gd name="connsiteX0" fmla="*/ 0 w 5649686"/>
              <a:gd name="connsiteY0" fmla="*/ 413657 h 576943"/>
              <a:gd name="connsiteX1" fmla="*/ 609600 w 5649686"/>
              <a:gd name="connsiteY1" fmla="*/ 239485 h 576943"/>
              <a:gd name="connsiteX2" fmla="*/ 1186543 w 5649686"/>
              <a:gd name="connsiteY2" fmla="*/ 87085 h 576943"/>
              <a:gd name="connsiteX3" fmla="*/ 1730829 w 5649686"/>
              <a:gd name="connsiteY3" fmla="*/ 0 h 576943"/>
              <a:gd name="connsiteX4" fmla="*/ 2307772 w 5649686"/>
              <a:gd name="connsiteY4" fmla="*/ 10885 h 576943"/>
              <a:gd name="connsiteX5" fmla="*/ 2841172 w 5649686"/>
              <a:gd name="connsiteY5" fmla="*/ 32657 h 576943"/>
              <a:gd name="connsiteX6" fmla="*/ 3385457 w 5649686"/>
              <a:gd name="connsiteY6" fmla="*/ 272143 h 576943"/>
              <a:gd name="connsiteX7" fmla="*/ 3940629 w 5649686"/>
              <a:gd name="connsiteY7" fmla="*/ 348343 h 576943"/>
              <a:gd name="connsiteX8" fmla="*/ 4506686 w 5649686"/>
              <a:gd name="connsiteY8" fmla="*/ 446314 h 576943"/>
              <a:gd name="connsiteX9" fmla="*/ 5072743 w 5649686"/>
              <a:gd name="connsiteY9" fmla="*/ 478971 h 576943"/>
              <a:gd name="connsiteX10" fmla="*/ 5649686 w 5649686"/>
              <a:gd name="connsiteY10" fmla="*/ 576943 h 576943"/>
              <a:gd name="connsiteX0" fmla="*/ 0 w 5649686"/>
              <a:gd name="connsiteY0" fmla="*/ 413657 h 594522"/>
              <a:gd name="connsiteX1" fmla="*/ 32525 w 5649686"/>
              <a:gd name="connsiteY1" fmla="*/ 594522 h 594522"/>
              <a:gd name="connsiteX2" fmla="*/ 609600 w 5649686"/>
              <a:gd name="connsiteY2" fmla="*/ 239485 h 594522"/>
              <a:gd name="connsiteX3" fmla="*/ 1186543 w 5649686"/>
              <a:gd name="connsiteY3" fmla="*/ 87085 h 594522"/>
              <a:gd name="connsiteX4" fmla="*/ 1730829 w 5649686"/>
              <a:gd name="connsiteY4" fmla="*/ 0 h 594522"/>
              <a:gd name="connsiteX5" fmla="*/ 2307772 w 5649686"/>
              <a:gd name="connsiteY5" fmla="*/ 10885 h 594522"/>
              <a:gd name="connsiteX6" fmla="*/ 2841172 w 5649686"/>
              <a:gd name="connsiteY6" fmla="*/ 32657 h 594522"/>
              <a:gd name="connsiteX7" fmla="*/ 3385457 w 5649686"/>
              <a:gd name="connsiteY7" fmla="*/ 272143 h 594522"/>
              <a:gd name="connsiteX8" fmla="*/ 3940629 w 5649686"/>
              <a:gd name="connsiteY8" fmla="*/ 348343 h 594522"/>
              <a:gd name="connsiteX9" fmla="*/ 4506686 w 5649686"/>
              <a:gd name="connsiteY9" fmla="*/ 446314 h 594522"/>
              <a:gd name="connsiteX10" fmla="*/ 5072743 w 5649686"/>
              <a:gd name="connsiteY10" fmla="*/ 478971 h 594522"/>
              <a:gd name="connsiteX11" fmla="*/ 5649686 w 5649686"/>
              <a:gd name="connsiteY11" fmla="*/ 576943 h 594522"/>
              <a:gd name="connsiteX0" fmla="*/ 0 w 5623992"/>
              <a:gd name="connsiteY0" fmla="*/ 594522 h 594522"/>
              <a:gd name="connsiteX1" fmla="*/ 6831 w 5623992"/>
              <a:gd name="connsiteY1" fmla="*/ 594522 h 594522"/>
              <a:gd name="connsiteX2" fmla="*/ 583906 w 5623992"/>
              <a:gd name="connsiteY2" fmla="*/ 239485 h 594522"/>
              <a:gd name="connsiteX3" fmla="*/ 1160849 w 5623992"/>
              <a:gd name="connsiteY3" fmla="*/ 87085 h 594522"/>
              <a:gd name="connsiteX4" fmla="*/ 1705135 w 5623992"/>
              <a:gd name="connsiteY4" fmla="*/ 0 h 594522"/>
              <a:gd name="connsiteX5" fmla="*/ 2282078 w 5623992"/>
              <a:gd name="connsiteY5" fmla="*/ 10885 h 594522"/>
              <a:gd name="connsiteX6" fmla="*/ 2815478 w 5623992"/>
              <a:gd name="connsiteY6" fmla="*/ 32657 h 594522"/>
              <a:gd name="connsiteX7" fmla="*/ 3359763 w 5623992"/>
              <a:gd name="connsiteY7" fmla="*/ 272143 h 594522"/>
              <a:gd name="connsiteX8" fmla="*/ 3914935 w 5623992"/>
              <a:gd name="connsiteY8" fmla="*/ 348343 h 594522"/>
              <a:gd name="connsiteX9" fmla="*/ 4480992 w 5623992"/>
              <a:gd name="connsiteY9" fmla="*/ 446314 h 594522"/>
              <a:gd name="connsiteX10" fmla="*/ 5047049 w 5623992"/>
              <a:gd name="connsiteY10" fmla="*/ 478971 h 594522"/>
              <a:gd name="connsiteX11" fmla="*/ 5623992 w 5623992"/>
              <a:gd name="connsiteY11" fmla="*/ 576943 h 59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23992" h="594522">
                <a:moveTo>
                  <a:pt x="0" y="594522"/>
                </a:moveTo>
                <a:lnTo>
                  <a:pt x="6831" y="594522"/>
                </a:lnTo>
                <a:lnTo>
                  <a:pt x="583906" y="239485"/>
                </a:lnTo>
                <a:lnTo>
                  <a:pt x="1160849" y="87085"/>
                </a:lnTo>
                <a:lnTo>
                  <a:pt x="1705135" y="0"/>
                </a:lnTo>
                <a:lnTo>
                  <a:pt x="2282078" y="10885"/>
                </a:lnTo>
                <a:lnTo>
                  <a:pt x="2815478" y="32657"/>
                </a:lnTo>
                <a:lnTo>
                  <a:pt x="3359763" y="272143"/>
                </a:lnTo>
                <a:lnTo>
                  <a:pt x="3914935" y="348343"/>
                </a:lnTo>
                <a:lnTo>
                  <a:pt x="4480992" y="446314"/>
                </a:lnTo>
                <a:lnTo>
                  <a:pt x="5047049" y="478971"/>
                </a:lnTo>
                <a:lnTo>
                  <a:pt x="5623992" y="576943"/>
                </a:lnTo>
              </a:path>
            </a:pathLst>
          </a:custGeom>
          <a:ln w="1905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56" name="TextBox 155"/>
          <p:cNvSpPr txBox="1"/>
          <p:nvPr/>
        </p:nvSpPr>
        <p:spPr>
          <a:xfrm>
            <a:off x="6846622" y="2237125"/>
            <a:ext cx="1300494" cy="2589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err="1">
                <a:ln>
                  <a:noFill/>
                </a:ln>
                <a:solidFill>
                  <a:srgbClr val="FFFFFF"/>
                </a:solidFill>
                <a:effectLst/>
                <a:uLnTx/>
                <a:uFillTx/>
                <a:latin typeface="Arial" charset="0"/>
                <a:ea typeface="+mn-ea"/>
                <a:cs typeface="+mn-cs"/>
              </a:rPr>
              <a:t>Alendronate</a:t>
            </a:r>
            <a:r>
              <a:rPr kumimoji="0" lang="en-US" sz="788" b="0" i="0" u="none" strike="noStrike" kern="1200" cap="none" spc="0" normalizeH="0" baseline="0" noProof="0" dirty="0">
                <a:ln>
                  <a:noFill/>
                </a:ln>
                <a:solidFill>
                  <a:srgbClr val="FFFFFF"/>
                </a:solidFill>
                <a:effectLst/>
                <a:uLnTx/>
                <a:uFillTx/>
                <a:latin typeface="Arial" charset="0"/>
                <a:ea typeface="+mn-ea"/>
                <a:cs typeface="+mn-cs"/>
              </a:rPr>
              <a:t> pooled</a:t>
            </a:r>
          </a:p>
        </p:txBody>
      </p:sp>
      <p:sp>
        <p:nvSpPr>
          <p:cNvPr id="157" name="TextBox 156"/>
          <p:cNvSpPr txBox="1"/>
          <p:nvPr/>
        </p:nvSpPr>
        <p:spPr>
          <a:xfrm>
            <a:off x="8127308" y="2237125"/>
            <a:ext cx="666960" cy="2589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srgbClr val="FFFFFF"/>
                </a:solidFill>
                <a:effectLst/>
                <a:uLnTx/>
                <a:uFillTx/>
                <a:latin typeface="Arial" charset="0"/>
                <a:ea typeface="+mn-ea"/>
                <a:cs typeface="+mn-cs"/>
              </a:rPr>
              <a:t>Placebo</a:t>
            </a:r>
          </a:p>
        </p:txBody>
      </p:sp>
      <p:sp>
        <p:nvSpPr>
          <p:cNvPr id="84" name="Rectangle 83"/>
          <p:cNvSpPr/>
          <p:nvPr/>
        </p:nvSpPr>
        <p:spPr>
          <a:xfrm>
            <a:off x="2885535" y="4581121"/>
            <a:ext cx="1713668" cy="1155268"/>
          </a:xfrm>
          <a:prstGeom prst="rect">
            <a:avLst/>
          </a:prstGeom>
          <a:solidFill>
            <a:srgbClr val="7A72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46" name="Rectangle 45"/>
          <p:cNvSpPr/>
          <p:nvPr/>
        </p:nvSpPr>
        <p:spPr>
          <a:xfrm>
            <a:off x="1174742" y="4581122"/>
            <a:ext cx="3424461" cy="115424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47" name="TextBox 46"/>
          <p:cNvSpPr txBox="1"/>
          <p:nvPr/>
        </p:nvSpPr>
        <p:spPr>
          <a:xfrm>
            <a:off x="1121577" y="4321832"/>
            <a:ext cx="1448189" cy="33581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charset="0"/>
                <a:ea typeface="+mn-ea"/>
                <a:cs typeface="+mn-cs"/>
              </a:rPr>
              <a:t>Lumbar spine</a:t>
            </a:r>
          </a:p>
        </p:txBody>
      </p:sp>
      <p:sp>
        <p:nvSpPr>
          <p:cNvPr id="50" name="TextBox 49"/>
          <p:cNvSpPr txBox="1"/>
          <p:nvPr/>
        </p:nvSpPr>
        <p:spPr>
          <a:xfrm>
            <a:off x="2882972" y="5128509"/>
            <a:ext cx="1720480"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Mean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Difference at 6 years,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2.06% (-1.05, 5.17), </a:t>
            </a:r>
            <a:r>
              <a:rPr kumimoji="0" lang="en-US" sz="900" b="0" i="1" u="none" strike="noStrike" kern="1200" cap="none" spc="0" normalizeH="0" baseline="0" noProof="0" dirty="0">
                <a:ln>
                  <a:noFill/>
                </a:ln>
                <a:solidFill>
                  <a:srgbClr val="FFFFFF"/>
                </a:solidFill>
                <a:effectLst/>
                <a:uLnTx/>
                <a:uFillTx/>
                <a:latin typeface="Arial" charset="0"/>
                <a:ea typeface="+mn-ea"/>
                <a:cs typeface="+mn-cs"/>
              </a:rPr>
              <a:t>P</a:t>
            </a:r>
            <a:r>
              <a:rPr kumimoji="0" lang="en-US" sz="900" b="0" i="0" u="none" strike="noStrike" kern="1200" cap="none" spc="0" normalizeH="0" baseline="0" noProof="0" dirty="0">
                <a:ln>
                  <a:noFill/>
                </a:ln>
                <a:solidFill>
                  <a:srgbClr val="FFFFFF"/>
                </a:solidFill>
                <a:effectLst/>
                <a:uLnTx/>
                <a:uFillTx/>
                <a:latin typeface="Arial" charset="0"/>
                <a:ea typeface="+mn-ea"/>
                <a:cs typeface="+mn-cs"/>
              </a:rPr>
              <a:t>=0.19</a:t>
            </a:r>
          </a:p>
        </p:txBody>
      </p:sp>
      <p:sp>
        <p:nvSpPr>
          <p:cNvPr id="51" name="TextBox 50"/>
          <p:cNvSpPr txBox="1"/>
          <p:nvPr/>
        </p:nvSpPr>
        <p:spPr>
          <a:xfrm>
            <a:off x="2587702" y="5881467"/>
            <a:ext cx="519264"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Year</a:t>
            </a:r>
          </a:p>
        </p:txBody>
      </p:sp>
      <p:sp>
        <p:nvSpPr>
          <p:cNvPr id="52" name="TextBox 51"/>
          <p:cNvSpPr txBox="1"/>
          <p:nvPr/>
        </p:nvSpPr>
        <p:spPr>
          <a:xfrm>
            <a:off x="1674132" y="574754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1</a:t>
            </a:r>
          </a:p>
        </p:txBody>
      </p:sp>
      <p:sp>
        <p:nvSpPr>
          <p:cNvPr id="54" name="TextBox 53"/>
          <p:cNvSpPr txBox="1"/>
          <p:nvPr/>
        </p:nvSpPr>
        <p:spPr>
          <a:xfrm>
            <a:off x="2259527" y="574754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2</a:t>
            </a:r>
          </a:p>
        </p:txBody>
      </p:sp>
      <p:sp>
        <p:nvSpPr>
          <p:cNvPr id="56" name="TextBox 55"/>
          <p:cNvSpPr txBox="1"/>
          <p:nvPr/>
        </p:nvSpPr>
        <p:spPr>
          <a:xfrm>
            <a:off x="2804852" y="574754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3</a:t>
            </a:r>
          </a:p>
        </p:txBody>
      </p:sp>
      <p:sp>
        <p:nvSpPr>
          <p:cNvPr id="58" name="TextBox 57"/>
          <p:cNvSpPr txBox="1"/>
          <p:nvPr/>
        </p:nvSpPr>
        <p:spPr>
          <a:xfrm>
            <a:off x="3380240" y="574754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4</a:t>
            </a:r>
          </a:p>
        </p:txBody>
      </p:sp>
      <p:sp>
        <p:nvSpPr>
          <p:cNvPr id="60" name="TextBox 59"/>
          <p:cNvSpPr txBox="1"/>
          <p:nvPr/>
        </p:nvSpPr>
        <p:spPr>
          <a:xfrm>
            <a:off x="3951389" y="574754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5</a:t>
            </a:r>
          </a:p>
        </p:txBody>
      </p:sp>
      <p:sp>
        <p:nvSpPr>
          <p:cNvPr id="61" name="TextBox 60"/>
          <p:cNvSpPr txBox="1"/>
          <p:nvPr/>
        </p:nvSpPr>
        <p:spPr>
          <a:xfrm>
            <a:off x="4509283" y="574754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6</a:t>
            </a:r>
          </a:p>
        </p:txBody>
      </p:sp>
      <p:sp>
        <p:nvSpPr>
          <p:cNvPr id="62" name="TextBox 61"/>
          <p:cNvSpPr txBox="1"/>
          <p:nvPr/>
        </p:nvSpPr>
        <p:spPr>
          <a:xfrm>
            <a:off x="1091045" y="5747549"/>
            <a:ext cx="301609" cy="2798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mn-ea"/>
                <a:cs typeface="+mn-cs"/>
              </a:rPr>
              <a:t>0</a:t>
            </a:r>
          </a:p>
        </p:txBody>
      </p:sp>
      <p:sp>
        <p:nvSpPr>
          <p:cNvPr id="63" name="TextBox 62"/>
          <p:cNvSpPr txBox="1"/>
          <p:nvPr/>
        </p:nvSpPr>
        <p:spPr>
          <a:xfrm>
            <a:off x="902531" y="4479014"/>
            <a:ext cx="367683"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18</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4" name="TextBox 63"/>
          <p:cNvSpPr txBox="1"/>
          <p:nvPr/>
        </p:nvSpPr>
        <p:spPr>
          <a:xfrm>
            <a:off x="902531" y="4578332"/>
            <a:ext cx="367683"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16</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5" name="TextBox 64"/>
          <p:cNvSpPr txBox="1"/>
          <p:nvPr/>
        </p:nvSpPr>
        <p:spPr>
          <a:xfrm>
            <a:off x="902531" y="4678299"/>
            <a:ext cx="367683"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14</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6" name="TextBox 65"/>
          <p:cNvSpPr txBox="1"/>
          <p:nvPr/>
        </p:nvSpPr>
        <p:spPr>
          <a:xfrm>
            <a:off x="902531" y="4787731"/>
            <a:ext cx="367683"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12</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7" name="TextBox 66"/>
          <p:cNvSpPr txBox="1"/>
          <p:nvPr/>
        </p:nvSpPr>
        <p:spPr>
          <a:xfrm>
            <a:off x="902531" y="4892475"/>
            <a:ext cx="367683"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10</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8" name="TextBox 67"/>
          <p:cNvSpPr txBox="1"/>
          <p:nvPr/>
        </p:nvSpPr>
        <p:spPr>
          <a:xfrm>
            <a:off x="963916" y="5002803"/>
            <a:ext cx="295780"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8</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9" name="TextBox 68"/>
          <p:cNvSpPr txBox="1"/>
          <p:nvPr/>
        </p:nvSpPr>
        <p:spPr>
          <a:xfrm>
            <a:off x="963916" y="5101967"/>
            <a:ext cx="295780"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6</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70" name="TextBox 69"/>
          <p:cNvSpPr txBox="1"/>
          <p:nvPr/>
        </p:nvSpPr>
        <p:spPr>
          <a:xfrm>
            <a:off x="963916" y="5212293"/>
            <a:ext cx="295780"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4</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71" name="TextBox 70"/>
          <p:cNvSpPr txBox="1"/>
          <p:nvPr/>
        </p:nvSpPr>
        <p:spPr>
          <a:xfrm>
            <a:off x="963916" y="5319830"/>
            <a:ext cx="295780"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2</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72" name="TextBox 71"/>
          <p:cNvSpPr txBox="1"/>
          <p:nvPr/>
        </p:nvSpPr>
        <p:spPr>
          <a:xfrm>
            <a:off x="963916" y="5430155"/>
            <a:ext cx="295780"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0</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73" name="TextBox 72"/>
          <p:cNvSpPr txBox="1"/>
          <p:nvPr/>
        </p:nvSpPr>
        <p:spPr>
          <a:xfrm>
            <a:off x="938457" y="5546493"/>
            <a:ext cx="338534" cy="2658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Arial" charset="0"/>
                <a:ea typeface="+mn-ea"/>
                <a:cs typeface="+mn-cs"/>
              </a:rPr>
              <a:t>-2</a:t>
            </a:r>
            <a:endParaRPr kumimoji="0" lang="en-US" sz="105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74" name="TextBox 73"/>
          <p:cNvSpPr txBox="1"/>
          <p:nvPr/>
        </p:nvSpPr>
        <p:spPr>
          <a:xfrm rot="16200000">
            <a:off x="221161" y="5048436"/>
            <a:ext cx="1172117"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Arial" charset="0"/>
                <a:ea typeface="+mn-ea"/>
                <a:cs typeface="+mn-cs"/>
              </a:rPr>
              <a:t>Change in </a:t>
            </a:r>
            <a:r>
              <a:rPr kumimoji="0" lang="en-US" sz="900" b="1" i="0" u="none" strike="noStrike" kern="1200" cap="none" spc="0" normalizeH="0" baseline="0" noProof="0">
                <a:ln>
                  <a:noFill/>
                </a:ln>
                <a:solidFill>
                  <a:srgbClr val="FFFFFF"/>
                </a:solidFill>
                <a:effectLst/>
                <a:uLnTx/>
                <a:uFillTx/>
                <a:latin typeface="Arial" charset="0"/>
                <a:ea typeface="+mn-ea"/>
                <a:cs typeface="+mn-cs"/>
              </a:rPr>
              <a:t>BMD %</a:t>
            </a:r>
            <a:endParaRPr kumimoji="0" lang="en-US" sz="1100" b="1" i="0" u="none" strike="noStrike" kern="1200" cap="none" spc="0" normalizeH="0" baseline="0" noProof="0" dirty="0">
              <a:ln>
                <a:noFill/>
              </a:ln>
              <a:solidFill>
                <a:srgbClr val="FFFFFF"/>
              </a:solidFill>
              <a:effectLst/>
              <a:uLnTx/>
              <a:uFillTx/>
              <a:latin typeface="Arial" charset="0"/>
              <a:ea typeface="+mn-ea"/>
              <a:cs typeface="+mn-cs"/>
            </a:endParaRPr>
          </a:p>
        </p:txBody>
      </p:sp>
      <p:cxnSp>
        <p:nvCxnSpPr>
          <p:cNvPr id="75" name="Straight Connector 74"/>
          <p:cNvCxnSpPr/>
          <p:nvPr/>
        </p:nvCxnSpPr>
        <p:spPr>
          <a:xfrm>
            <a:off x="1174742" y="5621388"/>
            <a:ext cx="3424461" cy="0"/>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4134451" y="4637774"/>
            <a:ext cx="475755"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charset="0"/>
                <a:ea typeface="+mn-ea"/>
                <a:cs typeface="+mn-cs"/>
              </a:rPr>
              <a:t>Z6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charset="0"/>
                <a:ea typeface="+mn-ea"/>
                <a:cs typeface="+mn-cs"/>
              </a:rPr>
              <a:t>+12.1 %</a:t>
            </a:r>
          </a:p>
        </p:txBody>
      </p:sp>
      <p:sp>
        <p:nvSpPr>
          <p:cNvPr id="83" name="TextBox 82"/>
          <p:cNvSpPr txBox="1"/>
          <p:nvPr/>
        </p:nvSpPr>
        <p:spPr>
          <a:xfrm>
            <a:off x="4102985" y="5079173"/>
            <a:ext cx="500467"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charset="0"/>
                <a:ea typeface="+mn-ea"/>
                <a:cs typeface="+mn-cs"/>
              </a:rPr>
              <a:t>Z3P3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charset="0"/>
                <a:ea typeface="+mn-ea"/>
                <a:cs typeface="+mn-cs"/>
              </a:rPr>
              <a:t>+10.1 %</a:t>
            </a:r>
          </a:p>
        </p:txBody>
      </p:sp>
      <p:sp>
        <p:nvSpPr>
          <p:cNvPr id="158" name="Freeform 157"/>
          <p:cNvSpPr/>
          <p:nvPr/>
        </p:nvSpPr>
        <p:spPr>
          <a:xfrm>
            <a:off x="1170493" y="4922518"/>
            <a:ext cx="3426054" cy="703067"/>
          </a:xfrm>
          <a:custGeom>
            <a:avLst/>
            <a:gdLst>
              <a:gd name="connsiteX0" fmla="*/ 0 w 5848350"/>
              <a:gd name="connsiteY0" fmla="*/ 1200150 h 1200150"/>
              <a:gd name="connsiteX1" fmla="*/ 1016000 w 5848350"/>
              <a:gd name="connsiteY1" fmla="*/ 698500 h 1200150"/>
              <a:gd name="connsiteX2" fmla="*/ 2019300 w 5848350"/>
              <a:gd name="connsiteY2" fmla="*/ 450850 h 1200150"/>
              <a:gd name="connsiteX3" fmla="*/ 2952750 w 5848350"/>
              <a:gd name="connsiteY3" fmla="*/ 368300 h 1200150"/>
              <a:gd name="connsiteX4" fmla="*/ 4413250 w 5848350"/>
              <a:gd name="connsiteY4" fmla="*/ 82550 h 1200150"/>
              <a:gd name="connsiteX5" fmla="*/ 5848350 w 5848350"/>
              <a:gd name="connsiteY5" fmla="*/ 0 h 120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8350" h="1200150">
                <a:moveTo>
                  <a:pt x="0" y="1200150"/>
                </a:moveTo>
                <a:lnTo>
                  <a:pt x="1016000" y="698500"/>
                </a:lnTo>
                <a:lnTo>
                  <a:pt x="2019300" y="450850"/>
                </a:lnTo>
                <a:lnTo>
                  <a:pt x="2952750" y="368300"/>
                </a:lnTo>
                <a:lnTo>
                  <a:pt x="4413250" y="82550"/>
                </a:lnTo>
                <a:lnTo>
                  <a:pt x="5848350" y="0"/>
                </a:lnTo>
              </a:path>
            </a:pathLst>
          </a:custGeom>
          <a:ln w="19050">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59" name="Freeform 158"/>
          <p:cNvSpPr/>
          <p:nvPr/>
        </p:nvSpPr>
        <p:spPr>
          <a:xfrm>
            <a:off x="1174213" y="5130834"/>
            <a:ext cx="1726047" cy="507311"/>
          </a:xfrm>
          <a:custGeom>
            <a:avLst/>
            <a:gdLst>
              <a:gd name="connsiteX0" fmla="*/ 0 w 2946400"/>
              <a:gd name="connsiteY0" fmla="*/ 755650 h 755650"/>
              <a:gd name="connsiteX1" fmla="*/ 1009650 w 2946400"/>
              <a:gd name="connsiteY1" fmla="*/ 298450 h 755650"/>
              <a:gd name="connsiteX2" fmla="*/ 2006600 w 2946400"/>
              <a:gd name="connsiteY2" fmla="*/ 0 h 755650"/>
              <a:gd name="connsiteX3" fmla="*/ 2946400 w 2946400"/>
              <a:gd name="connsiteY3" fmla="*/ 6350 h 755650"/>
              <a:gd name="connsiteX0" fmla="*/ 0 w 2946400"/>
              <a:gd name="connsiteY0" fmla="*/ 755650 h 844550"/>
              <a:gd name="connsiteX1" fmla="*/ 0 w 2946400"/>
              <a:gd name="connsiteY1" fmla="*/ 844550 h 844550"/>
              <a:gd name="connsiteX2" fmla="*/ 1009650 w 2946400"/>
              <a:gd name="connsiteY2" fmla="*/ 298450 h 844550"/>
              <a:gd name="connsiteX3" fmla="*/ 2006600 w 2946400"/>
              <a:gd name="connsiteY3" fmla="*/ 0 h 844550"/>
              <a:gd name="connsiteX4" fmla="*/ 2946400 w 2946400"/>
              <a:gd name="connsiteY4" fmla="*/ 6350 h 844550"/>
              <a:gd name="connsiteX0" fmla="*/ 907 w 2946400"/>
              <a:gd name="connsiteY0" fmla="*/ 865990 h 865990"/>
              <a:gd name="connsiteX1" fmla="*/ 0 w 2946400"/>
              <a:gd name="connsiteY1" fmla="*/ 844550 h 865990"/>
              <a:gd name="connsiteX2" fmla="*/ 1009650 w 2946400"/>
              <a:gd name="connsiteY2" fmla="*/ 298450 h 865990"/>
              <a:gd name="connsiteX3" fmla="*/ 2006600 w 2946400"/>
              <a:gd name="connsiteY3" fmla="*/ 0 h 865990"/>
              <a:gd name="connsiteX4" fmla="*/ 2946400 w 2946400"/>
              <a:gd name="connsiteY4" fmla="*/ 6350 h 865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0" h="865990">
                <a:moveTo>
                  <a:pt x="907" y="865990"/>
                </a:moveTo>
                <a:cubicBezTo>
                  <a:pt x="605" y="858843"/>
                  <a:pt x="302" y="851697"/>
                  <a:pt x="0" y="844550"/>
                </a:cubicBezTo>
                <a:lnTo>
                  <a:pt x="1009650" y="298450"/>
                </a:lnTo>
                <a:lnTo>
                  <a:pt x="2006600" y="0"/>
                </a:lnTo>
                <a:lnTo>
                  <a:pt x="2946400" y="6350"/>
                </a:lnTo>
              </a:path>
            </a:pathLst>
          </a:custGeom>
          <a:ln w="19050">
            <a:solidFill>
              <a:srgbClr val="00B0F0"/>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60" name="Freeform 159"/>
          <p:cNvSpPr/>
          <p:nvPr/>
        </p:nvSpPr>
        <p:spPr>
          <a:xfrm>
            <a:off x="2896538" y="5034116"/>
            <a:ext cx="1700008" cy="104158"/>
          </a:xfrm>
          <a:custGeom>
            <a:avLst/>
            <a:gdLst>
              <a:gd name="connsiteX0" fmla="*/ 2901950 w 2901950"/>
              <a:gd name="connsiteY0" fmla="*/ 25400 h 177800"/>
              <a:gd name="connsiteX1" fmla="*/ 1466850 w 2901950"/>
              <a:gd name="connsiteY1" fmla="*/ 0 h 177800"/>
              <a:gd name="connsiteX2" fmla="*/ 0 w 2901950"/>
              <a:gd name="connsiteY2" fmla="*/ 171450 h 177800"/>
              <a:gd name="connsiteX3" fmla="*/ 0 w 2901950"/>
              <a:gd name="connsiteY3" fmla="*/ 177800 h 177800"/>
            </a:gdLst>
            <a:ahLst/>
            <a:cxnLst>
              <a:cxn ang="0">
                <a:pos x="connsiteX0" y="connsiteY0"/>
              </a:cxn>
              <a:cxn ang="0">
                <a:pos x="connsiteX1" y="connsiteY1"/>
              </a:cxn>
              <a:cxn ang="0">
                <a:pos x="connsiteX2" y="connsiteY2"/>
              </a:cxn>
              <a:cxn ang="0">
                <a:pos x="connsiteX3" y="connsiteY3"/>
              </a:cxn>
            </a:cxnLst>
            <a:rect l="l" t="t" r="r" b="b"/>
            <a:pathLst>
              <a:path w="2901950" h="177800">
                <a:moveTo>
                  <a:pt x="2901950" y="25400"/>
                </a:moveTo>
                <a:lnTo>
                  <a:pt x="1466850" y="0"/>
                </a:lnTo>
                <a:lnTo>
                  <a:pt x="0" y="171450"/>
                </a:lnTo>
                <a:lnTo>
                  <a:pt x="0" y="177800"/>
                </a:lnTo>
              </a:path>
            </a:pathLst>
          </a:custGeom>
          <a:ln w="1905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69" name="TextBox 168"/>
          <p:cNvSpPr txBox="1"/>
          <p:nvPr/>
        </p:nvSpPr>
        <p:spPr>
          <a:xfrm>
            <a:off x="3544280" y="1833323"/>
            <a:ext cx="2678385"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err="1">
                <a:ln>
                  <a:noFill/>
                </a:ln>
                <a:solidFill>
                  <a:srgbClr val="FFFFFF"/>
                </a:solidFill>
                <a:effectLst/>
                <a:uLnTx/>
                <a:uFillTx/>
                <a:latin typeface="Arial" charset="0"/>
                <a:ea typeface="+mn-ea"/>
                <a:cs typeface="Arial" charset="0"/>
              </a:rPr>
              <a:t>Alendronate</a:t>
            </a:r>
            <a:endParaRPr kumimoji="0" lang="en-CA" sz="1800" b="1" i="0" u="none" strike="noStrike" kern="1200" cap="none" spc="0" normalizeH="0" baseline="0" noProof="0" dirty="0">
              <a:ln>
                <a:noFill/>
              </a:ln>
              <a:solidFill>
                <a:srgbClr val="FFFFFF"/>
              </a:solidFill>
              <a:effectLst/>
              <a:uLnTx/>
              <a:uFillTx/>
              <a:latin typeface="Arial" charset="0"/>
              <a:ea typeface="+mn-ea"/>
              <a:cs typeface="Arial" charset="0"/>
            </a:endParaRPr>
          </a:p>
        </p:txBody>
      </p:sp>
      <p:sp>
        <p:nvSpPr>
          <p:cNvPr id="170" name="TextBox 169"/>
          <p:cNvSpPr txBox="1"/>
          <p:nvPr/>
        </p:nvSpPr>
        <p:spPr>
          <a:xfrm>
            <a:off x="3505462" y="3990523"/>
            <a:ext cx="2756021"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err="1">
                <a:ln>
                  <a:noFill/>
                </a:ln>
                <a:solidFill>
                  <a:srgbClr val="FFFFFF"/>
                </a:solidFill>
                <a:effectLst/>
                <a:uLnTx/>
                <a:uFillTx/>
                <a:latin typeface="Arial" charset="0"/>
                <a:ea typeface="+mn-ea"/>
                <a:cs typeface="Arial" charset="0"/>
              </a:rPr>
              <a:t>Zoledronic</a:t>
            </a:r>
            <a:r>
              <a:rPr kumimoji="0" lang="en-CA" sz="1800" b="1" i="0" u="none" strike="noStrike" kern="1200" cap="none" spc="0" normalizeH="0" baseline="0" noProof="0" dirty="0">
                <a:ln>
                  <a:noFill/>
                </a:ln>
                <a:solidFill>
                  <a:srgbClr val="FFFFFF"/>
                </a:solidFill>
                <a:effectLst/>
                <a:uLnTx/>
                <a:uFillTx/>
                <a:latin typeface="Arial" charset="0"/>
                <a:ea typeface="+mn-ea"/>
                <a:cs typeface="Arial" charset="0"/>
              </a:rPr>
              <a:t> Acid</a:t>
            </a:r>
          </a:p>
        </p:txBody>
      </p:sp>
      <p:cxnSp>
        <p:nvCxnSpPr>
          <p:cNvPr id="174" name="Straight Connector 173"/>
          <p:cNvCxnSpPr/>
          <p:nvPr/>
        </p:nvCxnSpPr>
        <p:spPr>
          <a:xfrm>
            <a:off x="6618765" y="2353362"/>
            <a:ext cx="247089" cy="0"/>
          </a:xfrm>
          <a:prstGeom prst="line">
            <a:avLst/>
          </a:prstGeom>
          <a:ln w="19050">
            <a:solidFill>
              <a:srgbClr val="EC008C"/>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7903532" y="2353362"/>
            <a:ext cx="247089" cy="0"/>
          </a:xfrm>
          <a:prstGeom prst="line">
            <a:avLst/>
          </a:prstGeom>
          <a:ln w="1905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42" name="TextBox 141"/>
          <p:cNvSpPr txBox="1"/>
          <p:nvPr/>
        </p:nvSpPr>
        <p:spPr>
          <a:xfrm>
            <a:off x="3382529" y="4371178"/>
            <a:ext cx="359909" cy="25185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Arial" charset="0"/>
                <a:ea typeface="+mn-ea"/>
                <a:cs typeface="+mn-cs"/>
              </a:rPr>
              <a:t>Z6</a:t>
            </a:r>
          </a:p>
        </p:txBody>
      </p:sp>
      <p:sp>
        <p:nvSpPr>
          <p:cNvPr id="143" name="TextBox 142"/>
          <p:cNvSpPr txBox="1"/>
          <p:nvPr/>
        </p:nvSpPr>
        <p:spPr>
          <a:xfrm>
            <a:off x="3813031" y="4371177"/>
            <a:ext cx="359909" cy="25185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Arial" charset="0"/>
                <a:ea typeface="+mn-ea"/>
                <a:cs typeface="+mn-cs"/>
              </a:rPr>
              <a:t>Z3</a:t>
            </a:r>
          </a:p>
        </p:txBody>
      </p:sp>
      <p:sp>
        <p:nvSpPr>
          <p:cNvPr id="152" name="TextBox 151"/>
          <p:cNvSpPr txBox="1"/>
          <p:nvPr/>
        </p:nvSpPr>
        <p:spPr>
          <a:xfrm>
            <a:off x="4272846" y="4371178"/>
            <a:ext cx="365741" cy="25185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Arial" charset="0"/>
                <a:ea typeface="+mn-ea"/>
                <a:cs typeface="+mn-cs"/>
              </a:rPr>
              <a:t>P3</a:t>
            </a:r>
          </a:p>
        </p:txBody>
      </p:sp>
      <p:cxnSp>
        <p:nvCxnSpPr>
          <p:cNvPr id="153" name="Straight Connector 152"/>
          <p:cNvCxnSpPr/>
          <p:nvPr/>
        </p:nvCxnSpPr>
        <p:spPr>
          <a:xfrm>
            <a:off x="4117392" y="4490913"/>
            <a:ext cx="247089" cy="0"/>
          </a:xfrm>
          <a:prstGeom prst="line">
            <a:avLst/>
          </a:prstGeom>
          <a:ln w="1905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3686886" y="4490913"/>
            <a:ext cx="215999" cy="0"/>
          </a:xfrm>
          <a:prstGeom prst="line">
            <a:avLst/>
          </a:prstGeom>
          <a:ln w="19050">
            <a:solidFill>
              <a:srgbClr val="00B0F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3222564" y="4490913"/>
            <a:ext cx="247089" cy="0"/>
          </a:xfrm>
          <a:prstGeom prst="line">
            <a:avLst/>
          </a:prstGeom>
          <a:ln w="19050">
            <a:solidFill>
              <a:srgbClr val="00B0F0"/>
            </a:solidFill>
          </a:ln>
          <a:effectLst/>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1769412" y="4614193"/>
            <a:ext cx="776175"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1" i="0" u="none" strike="noStrike" kern="1200" cap="none" spc="0" normalizeH="0" baseline="0" noProof="0" dirty="0">
                <a:ln>
                  <a:noFill/>
                </a:ln>
                <a:solidFill>
                  <a:srgbClr val="FFFFFF"/>
                </a:solidFill>
                <a:effectLst/>
                <a:uLnTx/>
                <a:uFillTx/>
                <a:latin typeface="Arial" charset="0"/>
                <a:ea typeface="+mn-ea"/>
                <a:cs typeface="+mn-cs"/>
              </a:rPr>
              <a:t>HORIZON</a:t>
            </a:r>
          </a:p>
        </p:txBody>
      </p:sp>
      <p:sp>
        <p:nvSpPr>
          <p:cNvPr id="111" name="Rectangle 110"/>
          <p:cNvSpPr/>
          <p:nvPr/>
        </p:nvSpPr>
        <p:spPr>
          <a:xfrm>
            <a:off x="468313" y="1674369"/>
            <a:ext cx="8398773" cy="4522391"/>
          </a:xfrm>
          <a:prstGeom prst="rect">
            <a:avLst/>
          </a:prstGeom>
          <a:noFill/>
          <a:ln w="25400">
            <a:solidFill>
              <a:srgbClr val="1B1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4" name="Title 3"/>
          <p:cNvSpPr>
            <a:spLocks noGrp="1"/>
          </p:cNvSpPr>
          <p:nvPr>
            <p:ph type="title"/>
          </p:nvPr>
        </p:nvSpPr>
        <p:spPr/>
        <p:txBody>
          <a:bodyPr/>
          <a:lstStyle/>
          <a:p>
            <a:r>
              <a:rPr lang="en-US" dirty="0"/>
              <a:t>BMD is Sustained with Long-Term Bisphosphonate Therapy</a:t>
            </a:r>
          </a:p>
        </p:txBody>
      </p:sp>
    </p:spTree>
    <p:extLst>
      <p:ext uri="{BB962C8B-B14F-4D97-AF65-F5344CB8AC3E}">
        <p14:creationId xmlns:p14="http://schemas.microsoft.com/office/powerpoint/2010/main" val="2709852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218269" y="2227503"/>
            <a:ext cx="2716533" cy="3065162"/>
            <a:chOff x="793876" y="2333832"/>
            <a:chExt cx="2716533" cy="3086301"/>
          </a:xfrm>
        </p:grpSpPr>
        <p:sp>
          <p:nvSpPr>
            <p:cNvPr id="184" name="Rectangle 183"/>
            <p:cNvSpPr/>
            <p:nvPr/>
          </p:nvSpPr>
          <p:spPr bwMode="auto">
            <a:xfrm>
              <a:off x="800557" y="2333832"/>
              <a:ext cx="2709852" cy="3084499"/>
            </a:xfrm>
            <a:prstGeom prst="rect">
              <a:avLst/>
            </a:prstGeom>
            <a:solidFill>
              <a:srgbClr val="080808"/>
            </a:solidFill>
            <a:ln w="9525" cap="flat" cmpd="sng" algn="ctr">
              <a:solidFill>
                <a:srgbClr val="080808"/>
              </a:solid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body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Arial" charset="0"/>
              </a:endParaRPr>
            </a:p>
          </p:txBody>
        </p:sp>
        <p:grpSp>
          <p:nvGrpSpPr>
            <p:cNvPr id="7" name="Group 6"/>
            <p:cNvGrpSpPr/>
            <p:nvPr/>
          </p:nvGrpSpPr>
          <p:grpSpPr>
            <a:xfrm>
              <a:off x="793876" y="2335635"/>
              <a:ext cx="2043564" cy="3084498"/>
              <a:chOff x="793876" y="2335635"/>
              <a:chExt cx="2043564" cy="3084498"/>
            </a:xfrm>
          </p:grpSpPr>
          <p:sp>
            <p:nvSpPr>
              <p:cNvPr id="6" name="Rectangle 5"/>
              <p:cNvSpPr/>
              <p:nvPr/>
            </p:nvSpPr>
            <p:spPr bwMode="auto">
              <a:xfrm>
                <a:off x="793876" y="2335635"/>
                <a:ext cx="833878" cy="3084498"/>
              </a:xfrm>
              <a:prstGeom prst="rect">
                <a:avLst/>
              </a:prstGeom>
              <a:solidFill>
                <a:srgbClr val="333333"/>
              </a:solidFill>
              <a:ln w="9525" cap="flat" cmpd="sng" algn="ctr">
                <a:no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body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00" name="Rectangle 4269"/>
              <p:cNvSpPr>
                <a:spLocks noChangeArrowheads="1"/>
              </p:cNvSpPr>
              <p:nvPr/>
            </p:nvSpPr>
            <p:spPr bwMode="auto">
              <a:xfrm>
                <a:off x="848877" y="2358765"/>
                <a:ext cx="706925" cy="169277"/>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charset="0"/>
                  </a:rPr>
                  <a:t>FREEDOM</a:t>
                </a:r>
              </a:p>
            </p:txBody>
          </p:sp>
          <p:sp>
            <p:nvSpPr>
              <p:cNvPr id="101" name="Rectangle 4270"/>
              <p:cNvSpPr>
                <a:spLocks noChangeArrowheads="1"/>
              </p:cNvSpPr>
              <p:nvPr/>
            </p:nvSpPr>
            <p:spPr bwMode="auto">
              <a:xfrm>
                <a:off x="2217077" y="2358765"/>
                <a:ext cx="620363" cy="169277"/>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charset="0"/>
                  </a:rPr>
                  <a:t>Extension</a:t>
                </a:r>
              </a:p>
            </p:txBody>
          </p:sp>
        </p:grpSp>
      </p:grpSp>
      <p:sp>
        <p:nvSpPr>
          <p:cNvPr id="105" name="Rectangle 104"/>
          <p:cNvSpPr/>
          <p:nvPr/>
        </p:nvSpPr>
        <p:spPr>
          <a:xfrm>
            <a:off x="468313" y="1674370"/>
            <a:ext cx="8398773" cy="4508726"/>
          </a:xfrm>
          <a:prstGeom prst="rect">
            <a:avLst/>
          </a:prstGeom>
          <a:noFill/>
          <a:ln w="25400">
            <a:solidFill>
              <a:srgbClr val="1B1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26" name="Rectangle 507"/>
          <p:cNvSpPr>
            <a:spLocks noChangeArrowheads="1"/>
          </p:cNvSpPr>
          <p:nvPr/>
        </p:nvSpPr>
        <p:spPr bwMode="auto">
          <a:xfrm>
            <a:off x="468313" y="6271941"/>
            <a:ext cx="7698534" cy="3139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Arial" charset="0"/>
                <a:cs typeface="Arial" pitchFamily="34" charset="0"/>
              </a:rPr>
              <a:t>BMD data are </a:t>
            </a:r>
            <a:r>
              <a:rPr kumimoji="0" lang="en-US" sz="800" b="0" i="0" u="none" strike="noStrike" kern="1200" cap="none" spc="0" normalizeH="0" baseline="0" noProof="0" dirty="0" err="1">
                <a:ln>
                  <a:noFill/>
                </a:ln>
                <a:solidFill>
                  <a:srgbClr val="FFFFFF"/>
                </a:solidFill>
                <a:effectLst/>
                <a:uLnTx/>
                <a:uFillTx/>
                <a:latin typeface="Arial"/>
                <a:ea typeface="Arial" charset="0"/>
                <a:cs typeface="Arial" pitchFamily="34" charset="0"/>
              </a:rPr>
              <a:t>LS</a:t>
            </a:r>
            <a:r>
              <a:rPr kumimoji="0" lang="en-US" sz="800" b="0" i="0" u="none" strike="noStrike" kern="1200" cap="none" spc="0" normalizeH="0" baseline="0" noProof="0" dirty="0">
                <a:ln>
                  <a:noFill/>
                </a:ln>
                <a:solidFill>
                  <a:srgbClr val="FFFFFF"/>
                </a:solidFill>
                <a:effectLst/>
                <a:uLnTx/>
                <a:uFillTx/>
                <a:latin typeface="Arial"/>
                <a:ea typeface="Arial" charset="0"/>
                <a:cs typeface="Arial" pitchFamily="34" charset="0"/>
              </a:rPr>
              <a:t> means and 95% confidence intervals. </a:t>
            </a:r>
            <a:r>
              <a:rPr kumimoji="0" lang="en-US" sz="800" b="0" i="0" u="none" strike="noStrike" kern="1200" cap="none" spc="0" normalizeH="0" baseline="30000" noProof="0" dirty="0" err="1">
                <a:ln>
                  <a:noFill/>
                </a:ln>
                <a:solidFill>
                  <a:srgbClr val="FFFFFF"/>
                </a:solidFill>
                <a:effectLst/>
                <a:uLnTx/>
                <a:uFillTx/>
                <a:latin typeface="Arial"/>
                <a:ea typeface="+mn-ea"/>
                <a:cs typeface="Arial" charset="0"/>
              </a:rPr>
              <a:t>a</a:t>
            </a:r>
            <a:r>
              <a:rPr kumimoji="0" lang="en-US" sz="800" b="0" i="1" u="none" strike="noStrike" kern="1200" cap="none" spc="0" normalizeH="0" baseline="0" noProof="0" dirty="0" err="1">
                <a:ln>
                  <a:noFill/>
                </a:ln>
                <a:solidFill>
                  <a:srgbClr val="FFFFFF"/>
                </a:solidFill>
                <a:effectLst/>
                <a:uLnTx/>
                <a:uFillTx/>
                <a:latin typeface="Arial"/>
                <a:ea typeface="+mn-ea"/>
                <a:cs typeface="Arial" charset="0"/>
              </a:rPr>
              <a:t>P</a:t>
            </a:r>
            <a:r>
              <a:rPr kumimoji="0" lang="en-US" sz="800" b="0" i="0" u="none" strike="noStrike" kern="1200" cap="none" spc="0" normalizeH="0" baseline="0" noProof="0" dirty="0">
                <a:ln>
                  <a:noFill/>
                </a:ln>
                <a:solidFill>
                  <a:srgbClr val="FFFFFF"/>
                </a:solidFill>
                <a:effectLst/>
                <a:uLnTx/>
                <a:uFillTx/>
                <a:latin typeface="Arial"/>
                <a:ea typeface="+mn-ea"/>
                <a:cs typeface="Arial" charset="0"/>
              </a:rPr>
              <a:t> &lt; 0.05 vs FREEDOM baseline.  </a:t>
            </a:r>
            <a:r>
              <a:rPr kumimoji="0" lang="en-US" sz="800" b="0" i="0" u="none" strike="noStrike" kern="1200" cap="none" spc="0" normalizeH="0" baseline="30000" noProof="0" dirty="0" err="1">
                <a:ln>
                  <a:noFill/>
                </a:ln>
                <a:solidFill>
                  <a:srgbClr val="FFFFFF"/>
                </a:solidFill>
                <a:effectLst/>
                <a:uLnTx/>
                <a:uFillTx/>
                <a:latin typeface="Arial"/>
                <a:ea typeface="+mn-ea"/>
                <a:cs typeface="Arial" charset="0"/>
              </a:rPr>
              <a:t>b</a:t>
            </a:r>
            <a:r>
              <a:rPr kumimoji="0" lang="en-US" sz="800" b="0" i="1" u="none" strike="noStrike" kern="1200" cap="none" spc="0" normalizeH="0" baseline="0" noProof="0" dirty="0" err="1">
                <a:ln>
                  <a:noFill/>
                </a:ln>
                <a:solidFill>
                  <a:srgbClr val="FFFFFF"/>
                </a:solidFill>
                <a:effectLst/>
                <a:uLnTx/>
                <a:uFillTx/>
                <a:latin typeface="Arial"/>
                <a:ea typeface="+mn-ea"/>
                <a:cs typeface="Arial" charset="0"/>
              </a:rPr>
              <a:t>P</a:t>
            </a:r>
            <a:r>
              <a:rPr kumimoji="0" lang="en-US" sz="800" b="0" i="0" u="none" strike="noStrike" kern="1200" cap="none" spc="0" normalizeH="0" baseline="0" noProof="0" dirty="0">
                <a:ln>
                  <a:noFill/>
                </a:ln>
                <a:solidFill>
                  <a:srgbClr val="FFFFFF"/>
                </a:solidFill>
                <a:effectLst/>
                <a:uLnTx/>
                <a:uFillTx/>
                <a:latin typeface="Arial"/>
                <a:ea typeface="+mn-ea"/>
                <a:cs typeface="Arial" charset="0"/>
              </a:rPr>
              <a:t> &lt; 0.05 vs FREEDOM and Extension baselines.  </a:t>
            </a:r>
            <a:r>
              <a:rPr kumimoji="0" lang="en-US" sz="800" b="0" i="0" u="none" strike="noStrike" kern="1200" cap="none" spc="0" normalizeH="0" baseline="30000" noProof="0" dirty="0" err="1">
                <a:ln>
                  <a:noFill/>
                </a:ln>
                <a:solidFill>
                  <a:srgbClr val="FFFFFF"/>
                </a:solidFill>
                <a:effectLst/>
                <a:uLnTx/>
                <a:uFillTx/>
                <a:latin typeface="Arial"/>
                <a:ea typeface="+mn-ea"/>
                <a:cs typeface="Arial" charset="0"/>
              </a:rPr>
              <a:t>c</a:t>
            </a:r>
            <a:r>
              <a:rPr kumimoji="0" lang="en-US" sz="800" b="0" i="0" u="none" strike="noStrike" kern="1200" cap="none" spc="0" normalizeH="0" baseline="0" noProof="0" dirty="0" err="1">
                <a:ln>
                  <a:noFill/>
                </a:ln>
                <a:solidFill>
                  <a:srgbClr val="FFFFFF"/>
                </a:solidFill>
                <a:effectLst/>
                <a:uLnTx/>
                <a:uFillTx/>
                <a:latin typeface="Arial"/>
                <a:ea typeface="+mn-ea"/>
                <a:cs typeface="Arial" charset="0"/>
              </a:rPr>
              <a:t>Percentage</a:t>
            </a:r>
            <a:r>
              <a:rPr kumimoji="0" lang="en-US" sz="800" b="0" i="0" u="none" strike="noStrike" kern="1200" cap="none" spc="0" normalizeH="0" baseline="0" noProof="0" dirty="0">
                <a:ln>
                  <a:noFill/>
                </a:ln>
                <a:solidFill>
                  <a:srgbClr val="FFFFFF"/>
                </a:solidFill>
                <a:effectLst/>
                <a:uLnTx/>
                <a:uFillTx/>
                <a:latin typeface="Arial"/>
                <a:ea typeface="+mn-ea"/>
                <a:cs typeface="Arial" charset="0"/>
              </a:rPr>
              <a:t> change while on denosumab treatment.  </a:t>
            </a:r>
            <a:r>
              <a:rPr kumimoji="0" lang="en-US" sz="800" b="0" i="0" u="none" strike="noStrike" kern="1200" cap="none" spc="0" normalizeH="0" baseline="30000" noProof="0" dirty="0" err="1">
                <a:ln>
                  <a:noFill/>
                </a:ln>
                <a:solidFill>
                  <a:srgbClr val="FFFFFF"/>
                </a:solidFill>
                <a:effectLst/>
                <a:uLnTx/>
                <a:uFillTx/>
                <a:latin typeface="Arial"/>
                <a:ea typeface="+mn-ea"/>
                <a:cs typeface="Arial" charset="0"/>
              </a:rPr>
              <a:t>d</a:t>
            </a:r>
            <a:r>
              <a:rPr kumimoji="0" lang="en-US" sz="800" b="0" i="0" u="none" strike="noStrike" kern="1200" cap="none" spc="0" normalizeH="0" baseline="0" noProof="0" dirty="0" err="1">
                <a:ln>
                  <a:noFill/>
                </a:ln>
                <a:solidFill>
                  <a:srgbClr val="FFFFFF"/>
                </a:solidFill>
                <a:effectLst/>
                <a:uLnTx/>
                <a:uFillTx/>
                <a:latin typeface="Arial"/>
                <a:ea typeface="+mn-ea"/>
                <a:cs typeface="Arial" charset="0"/>
              </a:rPr>
              <a:t>Annualized</a:t>
            </a:r>
            <a:r>
              <a:rPr kumimoji="0" lang="en-US" sz="800" b="0" i="0" u="none" strike="noStrike" kern="1200" cap="none" spc="0" normalizeH="0" baseline="0" noProof="0" dirty="0">
                <a:ln>
                  <a:noFill/>
                </a:ln>
                <a:solidFill>
                  <a:srgbClr val="FFFFFF"/>
                </a:solidFill>
                <a:effectLst/>
                <a:uLnTx/>
                <a:uFillTx/>
                <a:latin typeface="Arial"/>
                <a:ea typeface="+mn-ea"/>
                <a:cs typeface="Arial" charset="0"/>
              </a:rPr>
              <a:t> incidence: (2-year incidence) / 2.  Lateral radiographs (lumbar and thoracic) were not obtained at years 4, 7, and 9 (years 1, 4, and 6 of the Extension). </a:t>
            </a:r>
            <a:endParaRPr kumimoji="0" lang="en-US" sz="800" b="0" i="0" u="none" strike="noStrike" kern="1200" cap="none" spc="0" normalizeH="0" baseline="0" noProof="0" dirty="0">
              <a:ln>
                <a:noFill/>
              </a:ln>
              <a:solidFill>
                <a:srgbClr val="FFFFFF"/>
              </a:solidFill>
              <a:effectLst/>
              <a:uLnTx/>
              <a:uFillTx/>
              <a:latin typeface="Arial"/>
              <a:ea typeface="Arial" charset="0"/>
              <a:cs typeface="Arial" pitchFamily="34" charset="0"/>
            </a:endParaRPr>
          </a:p>
        </p:txBody>
      </p:sp>
      <p:graphicFrame>
        <p:nvGraphicFramePr>
          <p:cNvPr id="166" name="Chart 165"/>
          <p:cNvGraphicFramePr>
            <a:graphicFrameLocks/>
          </p:cNvGraphicFramePr>
          <p:nvPr>
            <p:extLst/>
          </p:nvPr>
        </p:nvGraphicFramePr>
        <p:xfrm>
          <a:off x="839409" y="1703426"/>
          <a:ext cx="3204416" cy="40984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3" name="Chart 102"/>
          <p:cNvGraphicFramePr>
            <a:graphicFrameLocks/>
          </p:cNvGraphicFramePr>
          <p:nvPr>
            <p:extLst/>
          </p:nvPr>
        </p:nvGraphicFramePr>
        <p:xfrm>
          <a:off x="839409" y="1703426"/>
          <a:ext cx="3204416" cy="40984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6" name="Chart 95"/>
          <p:cNvGraphicFramePr>
            <a:graphicFrameLocks/>
          </p:cNvGraphicFramePr>
          <p:nvPr>
            <p:extLst/>
          </p:nvPr>
        </p:nvGraphicFramePr>
        <p:xfrm>
          <a:off x="839409" y="1703426"/>
          <a:ext cx="3204416" cy="4098474"/>
        </p:xfrm>
        <a:graphic>
          <a:graphicData uri="http://schemas.openxmlformats.org/drawingml/2006/chart">
            <c:chart xmlns:c="http://schemas.openxmlformats.org/drawingml/2006/chart" xmlns:r="http://schemas.openxmlformats.org/officeDocument/2006/relationships" r:id="rId5"/>
          </a:graphicData>
        </a:graphic>
      </p:graphicFrame>
      <p:sp>
        <p:nvSpPr>
          <p:cNvPr id="32" name="Rectangle 507"/>
          <p:cNvSpPr>
            <a:spLocks noChangeArrowheads="1"/>
          </p:cNvSpPr>
          <p:nvPr/>
        </p:nvSpPr>
        <p:spPr bwMode="auto">
          <a:xfrm>
            <a:off x="2238579" y="3468885"/>
            <a:ext cx="55396"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mn-ea"/>
                <a:cs typeface="Arial" charset="0"/>
              </a:rPr>
              <a:t>b</a:t>
            </a:r>
            <a:endParaRPr kumimoji="0" lang="en-US" sz="700" b="0" i="0" u="none" strike="noStrike" kern="1200" cap="none" spc="0" normalizeH="0" baseline="0" noProof="0" dirty="0">
              <a:ln>
                <a:noFill/>
              </a:ln>
              <a:solidFill>
                <a:srgbClr val="FFFFFF"/>
              </a:solidFill>
              <a:effectLst/>
              <a:uLnTx/>
              <a:uFillTx/>
              <a:latin typeface="Arial"/>
              <a:ea typeface="Arial" charset="0"/>
              <a:cs typeface="Arial" pitchFamily="34" charset="0"/>
            </a:endParaRPr>
          </a:p>
        </p:txBody>
      </p:sp>
      <p:sp>
        <p:nvSpPr>
          <p:cNvPr id="33" name="TextBox 32"/>
          <p:cNvSpPr txBox="1"/>
          <p:nvPr/>
        </p:nvSpPr>
        <p:spPr>
          <a:xfrm>
            <a:off x="3381599" y="2206097"/>
            <a:ext cx="694674" cy="25391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CB627"/>
                </a:solidFill>
                <a:effectLst/>
                <a:uLnTx/>
                <a:uFillTx/>
                <a:latin typeface="Arial"/>
                <a:ea typeface="+mn-ea"/>
                <a:cs typeface="Arial" charset="0"/>
              </a:rPr>
              <a:t>21.7%</a:t>
            </a:r>
            <a:r>
              <a:rPr kumimoji="0" lang="en-US" sz="1050" b="1" i="0" u="none" strike="noStrike" kern="1200" cap="none" spc="0" normalizeH="0" baseline="30000" noProof="0" dirty="0">
                <a:ln>
                  <a:noFill/>
                </a:ln>
                <a:solidFill>
                  <a:srgbClr val="FCB627"/>
                </a:solidFill>
                <a:effectLst/>
                <a:uLnTx/>
                <a:uFillTx/>
                <a:latin typeface="Arial"/>
                <a:ea typeface="+mn-ea"/>
                <a:cs typeface="Arial" charset="0"/>
              </a:rPr>
              <a:t>c</a:t>
            </a:r>
          </a:p>
        </p:txBody>
      </p:sp>
      <p:sp>
        <p:nvSpPr>
          <p:cNvPr id="34" name="Rectangle 507"/>
          <p:cNvSpPr>
            <a:spLocks noChangeArrowheads="1"/>
          </p:cNvSpPr>
          <p:nvPr/>
        </p:nvSpPr>
        <p:spPr bwMode="auto">
          <a:xfrm>
            <a:off x="2499751" y="3268475"/>
            <a:ext cx="55396"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mn-ea"/>
                <a:cs typeface="Arial" charset="0"/>
              </a:rPr>
              <a:t>b</a:t>
            </a:r>
            <a:endParaRPr kumimoji="0" lang="en-US" sz="700" b="0" i="0" u="none" strike="noStrike" kern="1200" cap="none" spc="0" normalizeH="0" baseline="0" noProof="0" dirty="0">
              <a:ln>
                <a:noFill/>
              </a:ln>
              <a:solidFill>
                <a:srgbClr val="FFFFFF"/>
              </a:solidFill>
              <a:effectLst/>
              <a:uLnTx/>
              <a:uFillTx/>
              <a:latin typeface="Arial"/>
              <a:ea typeface="Arial" charset="0"/>
              <a:cs typeface="Arial" pitchFamily="34" charset="0"/>
            </a:endParaRPr>
          </a:p>
        </p:txBody>
      </p:sp>
      <p:sp>
        <p:nvSpPr>
          <p:cNvPr id="35" name="Rectangle 507"/>
          <p:cNvSpPr>
            <a:spLocks noChangeArrowheads="1"/>
          </p:cNvSpPr>
          <p:nvPr/>
        </p:nvSpPr>
        <p:spPr bwMode="auto">
          <a:xfrm>
            <a:off x="2758660" y="3069990"/>
            <a:ext cx="55396"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mn-ea"/>
                <a:cs typeface="Arial" charset="0"/>
              </a:rPr>
              <a:t>b</a:t>
            </a:r>
            <a:endParaRPr kumimoji="0" lang="en-US" sz="700" b="0" i="0" u="none" strike="noStrike" kern="1200" cap="none" spc="0" normalizeH="0" baseline="0" noProof="0" dirty="0">
              <a:ln>
                <a:noFill/>
              </a:ln>
              <a:solidFill>
                <a:srgbClr val="FFFFFF"/>
              </a:solidFill>
              <a:effectLst/>
              <a:uLnTx/>
              <a:uFillTx/>
              <a:latin typeface="Arial"/>
              <a:ea typeface="Arial" charset="0"/>
              <a:cs typeface="Arial" pitchFamily="34" charset="0"/>
            </a:endParaRPr>
          </a:p>
        </p:txBody>
      </p:sp>
      <p:sp>
        <p:nvSpPr>
          <p:cNvPr id="42" name="Rectangle 507"/>
          <p:cNvSpPr>
            <a:spLocks noChangeArrowheads="1"/>
          </p:cNvSpPr>
          <p:nvPr/>
        </p:nvSpPr>
        <p:spPr bwMode="auto">
          <a:xfrm>
            <a:off x="1342445" y="4504714"/>
            <a:ext cx="55396" cy="11285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30000" noProof="0" dirty="0">
                <a:ln>
                  <a:noFill/>
                </a:ln>
                <a:solidFill>
                  <a:srgbClr val="FFFFFF"/>
                </a:solidFill>
                <a:effectLst/>
                <a:uLnTx/>
                <a:uFillTx/>
                <a:latin typeface="Arial"/>
                <a:ea typeface="+mn-ea"/>
                <a:cs typeface="Arial" charset="0"/>
              </a:rPr>
              <a:t>a</a:t>
            </a:r>
            <a:endParaRPr kumimoji="0" lang="en-US" sz="1100" b="0" i="0" u="none" strike="noStrike" kern="1200" cap="none" spc="0" normalizeH="0" baseline="30000" noProof="0" dirty="0">
              <a:ln>
                <a:noFill/>
              </a:ln>
              <a:solidFill>
                <a:srgbClr val="FFFFFF"/>
              </a:solidFill>
              <a:effectLst/>
              <a:uLnTx/>
              <a:uFillTx/>
              <a:latin typeface="Arial"/>
              <a:ea typeface="Arial" charset="0"/>
              <a:cs typeface="Arial" pitchFamily="34" charset="0"/>
            </a:endParaRPr>
          </a:p>
        </p:txBody>
      </p:sp>
      <p:sp>
        <p:nvSpPr>
          <p:cNvPr id="43" name="Rectangle 507"/>
          <p:cNvSpPr>
            <a:spLocks noChangeArrowheads="1"/>
          </p:cNvSpPr>
          <p:nvPr/>
        </p:nvSpPr>
        <p:spPr bwMode="auto">
          <a:xfrm>
            <a:off x="1471953" y="4297927"/>
            <a:ext cx="55396" cy="11285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30000" noProof="0" dirty="0">
                <a:ln>
                  <a:noFill/>
                </a:ln>
                <a:solidFill>
                  <a:srgbClr val="FFFFFF"/>
                </a:solidFill>
                <a:effectLst/>
                <a:uLnTx/>
                <a:uFillTx/>
                <a:latin typeface="Arial"/>
                <a:ea typeface="+mn-ea"/>
                <a:cs typeface="Arial" charset="0"/>
              </a:rPr>
              <a:t>a</a:t>
            </a:r>
            <a:endParaRPr kumimoji="0" lang="en-US" sz="1100" b="0" i="0" u="none" strike="noStrike" kern="1200" cap="none" spc="0" normalizeH="0" baseline="30000" noProof="0" dirty="0">
              <a:ln>
                <a:noFill/>
              </a:ln>
              <a:solidFill>
                <a:srgbClr val="FFFFFF"/>
              </a:solidFill>
              <a:effectLst/>
              <a:uLnTx/>
              <a:uFillTx/>
              <a:latin typeface="Arial"/>
              <a:ea typeface="Arial" charset="0"/>
              <a:cs typeface="Arial" pitchFamily="34" charset="0"/>
            </a:endParaRPr>
          </a:p>
        </p:txBody>
      </p:sp>
      <p:sp>
        <p:nvSpPr>
          <p:cNvPr id="44" name="Rectangle 507"/>
          <p:cNvSpPr>
            <a:spLocks noChangeArrowheads="1"/>
          </p:cNvSpPr>
          <p:nvPr/>
        </p:nvSpPr>
        <p:spPr bwMode="auto">
          <a:xfrm>
            <a:off x="1726620" y="3997370"/>
            <a:ext cx="55396" cy="11285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30000" noProof="0" dirty="0">
                <a:ln>
                  <a:noFill/>
                </a:ln>
                <a:solidFill>
                  <a:srgbClr val="FFFFFF"/>
                </a:solidFill>
                <a:effectLst/>
                <a:uLnTx/>
                <a:uFillTx/>
                <a:latin typeface="Arial"/>
                <a:ea typeface="+mn-ea"/>
                <a:cs typeface="Arial" charset="0"/>
              </a:rPr>
              <a:t>a</a:t>
            </a:r>
            <a:endParaRPr kumimoji="0" lang="en-US" sz="1100" b="0" i="0" u="none" strike="noStrike" kern="1200" cap="none" spc="0" normalizeH="0" baseline="30000" noProof="0" dirty="0">
              <a:ln>
                <a:noFill/>
              </a:ln>
              <a:solidFill>
                <a:srgbClr val="FFFFFF"/>
              </a:solidFill>
              <a:effectLst/>
              <a:uLnTx/>
              <a:uFillTx/>
              <a:latin typeface="Arial"/>
              <a:ea typeface="Arial" charset="0"/>
              <a:cs typeface="Arial" pitchFamily="34" charset="0"/>
            </a:endParaRPr>
          </a:p>
        </p:txBody>
      </p:sp>
      <p:sp>
        <p:nvSpPr>
          <p:cNvPr id="54" name="Rectangle 507"/>
          <p:cNvSpPr>
            <a:spLocks noChangeArrowheads="1"/>
          </p:cNvSpPr>
          <p:nvPr/>
        </p:nvSpPr>
        <p:spPr bwMode="auto">
          <a:xfrm>
            <a:off x="1977096" y="3752187"/>
            <a:ext cx="55396" cy="11285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30000" noProof="0" dirty="0">
                <a:ln>
                  <a:noFill/>
                </a:ln>
                <a:solidFill>
                  <a:srgbClr val="FFFFFF"/>
                </a:solidFill>
                <a:effectLst/>
                <a:uLnTx/>
                <a:uFillTx/>
                <a:latin typeface="Arial"/>
                <a:ea typeface="+mn-ea"/>
                <a:cs typeface="Arial" charset="0"/>
              </a:rPr>
              <a:t>a</a:t>
            </a:r>
            <a:endParaRPr kumimoji="0" lang="en-US" sz="1100" b="0" i="0" u="none" strike="noStrike" kern="1200" cap="none" spc="0" normalizeH="0" baseline="30000" noProof="0" dirty="0">
              <a:ln>
                <a:noFill/>
              </a:ln>
              <a:solidFill>
                <a:srgbClr val="FFFFFF"/>
              </a:solidFill>
              <a:effectLst/>
              <a:uLnTx/>
              <a:uFillTx/>
              <a:latin typeface="Arial"/>
              <a:ea typeface="Arial" charset="0"/>
              <a:cs typeface="Arial" pitchFamily="34" charset="0"/>
            </a:endParaRPr>
          </a:p>
        </p:txBody>
      </p:sp>
      <p:sp>
        <p:nvSpPr>
          <p:cNvPr id="58" name="Rectangle 507"/>
          <p:cNvSpPr>
            <a:spLocks noChangeArrowheads="1"/>
          </p:cNvSpPr>
          <p:nvPr/>
        </p:nvSpPr>
        <p:spPr bwMode="auto">
          <a:xfrm>
            <a:off x="2238579" y="4207589"/>
            <a:ext cx="55396"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mn-ea"/>
                <a:cs typeface="Arial" charset="0"/>
              </a:rPr>
              <a:t>b</a:t>
            </a:r>
            <a:endParaRPr kumimoji="0" lang="en-US" sz="700" b="0" i="0" u="none" strike="noStrike" kern="1200" cap="none" spc="0" normalizeH="0" baseline="0" noProof="0" dirty="0">
              <a:ln>
                <a:noFill/>
              </a:ln>
              <a:solidFill>
                <a:srgbClr val="FFFFFF"/>
              </a:solidFill>
              <a:effectLst/>
              <a:uLnTx/>
              <a:uFillTx/>
              <a:latin typeface="Arial"/>
              <a:ea typeface="Arial" charset="0"/>
              <a:cs typeface="Arial" pitchFamily="34" charset="0"/>
            </a:endParaRPr>
          </a:p>
        </p:txBody>
      </p:sp>
      <p:sp>
        <p:nvSpPr>
          <p:cNvPr id="59" name="Rectangle 507"/>
          <p:cNvSpPr>
            <a:spLocks noChangeArrowheads="1"/>
          </p:cNvSpPr>
          <p:nvPr/>
        </p:nvSpPr>
        <p:spPr bwMode="auto">
          <a:xfrm>
            <a:off x="2499751" y="3890874"/>
            <a:ext cx="55396"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mn-ea"/>
                <a:cs typeface="Arial" charset="0"/>
              </a:rPr>
              <a:t>b</a:t>
            </a:r>
            <a:endParaRPr kumimoji="0" lang="en-US" sz="700" b="0" i="0" u="none" strike="noStrike" kern="1200" cap="none" spc="0" normalizeH="0" baseline="0" noProof="0" dirty="0">
              <a:ln>
                <a:noFill/>
              </a:ln>
              <a:solidFill>
                <a:srgbClr val="FFFFFF"/>
              </a:solidFill>
              <a:effectLst/>
              <a:uLnTx/>
              <a:uFillTx/>
              <a:latin typeface="Arial"/>
              <a:ea typeface="Arial" charset="0"/>
              <a:cs typeface="Arial" pitchFamily="34" charset="0"/>
            </a:endParaRPr>
          </a:p>
        </p:txBody>
      </p:sp>
      <p:sp>
        <p:nvSpPr>
          <p:cNvPr id="60" name="Rectangle 507"/>
          <p:cNvSpPr>
            <a:spLocks noChangeArrowheads="1"/>
          </p:cNvSpPr>
          <p:nvPr/>
        </p:nvSpPr>
        <p:spPr bwMode="auto">
          <a:xfrm>
            <a:off x="2758660" y="3679354"/>
            <a:ext cx="55396"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mn-ea"/>
                <a:cs typeface="Arial" charset="0"/>
              </a:rPr>
              <a:t>b</a:t>
            </a:r>
            <a:endParaRPr kumimoji="0" lang="en-US" sz="700" b="0" i="0" u="none" strike="noStrike" kern="1200" cap="none" spc="0" normalizeH="0" baseline="0" noProof="0" dirty="0">
              <a:ln>
                <a:noFill/>
              </a:ln>
              <a:solidFill>
                <a:srgbClr val="FFFFFF"/>
              </a:solidFill>
              <a:effectLst/>
              <a:uLnTx/>
              <a:uFillTx/>
              <a:latin typeface="Arial"/>
              <a:ea typeface="Arial" charset="0"/>
              <a:cs typeface="Arial" pitchFamily="34" charset="0"/>
            </a:endParaRPr>
          </a:p>
        </p:txBody>
      </p:sp>
      <p:sp>
        <p:nvSpPr>
          <p:cNvPr id="70" name="TextBox 69"/>
          <p:cNvSpPr txBox="1"/>
          <p:nvPr/>
        </p:nvSpPr>
        <p:spPr>
          <a:xfrm>
            <a:off x="3395506" y="2704150"/>
            <a:ext cx="711512" cy="253916"/>
          </a:xfrm>
          <a:prstGeom prst="rect">
            <a:avLst/>
          </a:prstGeom>
          <a:noFill/>
          <a:ln>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CB627"/>
                </a:solidFill>
                <a:effectLst/>
                <a:uLnTx/>
                <a:uFillTx/>
                <a:latin typeface="Arial"/>
                <a:ea typeface="+mn-ea"/>
                <a:cs typeface="Arial" charset="0"/>
              </a:rPr>
              <a:t>16.5%</a:t>
            </a:r>
            <a:r>
              <a:rPr kumimoji="0" lang="en-US" sz="1050" b="1" i="0" u="none" strike="noStrike" kern="1200" cap="none" spc="0" normalizeH="0" baseline="30000" noProof="0" dirty="0">
                <a:ln>
                  <a:noFill/>
                </a:ln>
                <a:solidFill>
                  <a:srgbClr val="FCB627"/>
                </a:solidFill>
                <a:effectLst/>
                <a:uLnTx/>
                <a:uFillTx/>
                <a:latin typeface="Arial"/>
                <a:ea typeface="+mn-ea"/>
                <a:cs typeface="Arial" charset="0"/>
              </a:rPr>
              <a:t>c</a:t>
            </a:r>
          </a:p>
        </p:txBody>
      </p:sp>
      <p:sp>
        <p:nvSpPr>
          <p:cNvPr id="97" name="Rectangle 10"/>
          <p:cNvSpPr>
            <a:spLocks noChangeArrowheads="1"/>
          </p:cNvSpPr>
          <p:nvPr/>
        </p:nvSpPr>
        <p:spPr bwMode="auto">
          <a:xfrm>
            <a:off x="2065241" y="1980441"/>
            <a:ext cx="1069450" cy="184666"/>
          </a:xfrm>
          <a:prstGeom prst="rect">
            <a:avLst/>
          </a:prstGeom>
          <a:noFill/>
          <a:ln w="9525">
            <a:noFill/>
            <a:miter lim="800000"/>
            <a:headEnd/>
            <a:tailEnd/>
          </a:ln>
        </p:spPr>
        <p:txBody>
          <a:bodyPr wrap="square" lIns="0" tIns="0" rIns="0" bIns="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CB627"/>
                </a:solidFill>
                <a:effectLst/>
                <a:uLnTx/>
                <a:uFillTx/>
                <a:latin typeface="Arial"/>
                <a:ea typeface="Arial" charset="0"/>
                <a:cs typeface="Arial" charset="0"/>
              </a:rPr>
              <a:t>Lumbar Spine</a:t>
            </a:r>
          </a:p>
        </p:txBody>
      </p:sp>
      <p:sp>
        <p:nvSpPr>
          <p:cNvPr id="98" name="Rectangle 4229"/>
          <p:cNvSpPr>
            <a:spLocks noChangeArrowheads="1"/>
          </p:cNvSpPr>
          <p:nvPr/>
        </p:nvSpPr>
        <p:spPr bwMode="auto">
          <a:xfrm rot="16200000">
            <a:off x="-417951" y="3685303"/>
            <a:ext cx="2235850" cy="161583"/>
          </a:xfrm>
          <a:prstGeom prst="rect">
            <a:avLst/>
          </a:prstGeom>
          <a:noFill/>
          <a:ln w="9525">
            <a:noFill/>
            <a:miter lim="800000"/>
            <a:headEnd/>
            <a:tailEnd/>
          </a:ln>
        </p:spPr>
        <p:txBody>
          <a:bodyPr wrap="squar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Arial" charset="0"/>
              </a:rPr>
              <a:t>Percentage Change From Baseline</a:t>
            </a:r>
          </a:p>
        </p:txBody>
      </p:sp>
      <p:sp>
        <p:nvSpPr>
          <p:cNvPr id="117" name="Rectangle 507"/>
          <p:cNvSpPr>
            <a:spLocks noChangeArrowheads="1"/>
          </p:cNvSpPr>
          <p:nvPr/>
        </p:nvSpPr>
        <p:spPr bwMode="auto">
          <a:xfrm>
            <a:off x="3275026" y="2686499"/>
            <a:ext cx="55396"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mn-ea"/>
                <a:cs typeface="Arial" charset="0"/>
              </a:rPr>
              <a:t>b</a:t>
            </a:r>
            <a:endParaRPr kumimoji="0" lang="en-US" sz="700" b="0" i="0" u="none" strike="noStrike" kern="1200" cap="none" spc="0" normalizeH="0" baseline="0" noProof="0" dirty="0">
              <a:ln>
                <a:noFill/>
              </a:ln>
              <a:solidFill>
                <a:srgbClr val="FFFFFF"/>
              </a:solidFill>
              <a:effectLst/>
              <a:uLnTx/>
              <a:uFillTx/>
              <a:latin typeface="Arial"/>
              <a:ea typeface="Arial" charset="0"/>
              <a:cs typeface="Arial" pitchFamily="34" charset="0"/>
            </a:endParaRPr>
          </a:p>
        </p:txBody>
      </p:sp>
      <p:sp>
        <p:nvSpPr>
          <p:cNvPr id="118" name="Rectangle 507"/>
          <p:cNvSpPr>
            <a:spLocks noChangeArrowheads="1"/>
          </p:cNvSpPr>
          <p:nvPr/>
        </p:nvSpPr>
        <p:spPr bwMode="auto">
          <a:xfrm>
            <a:off x="3275026" y="3242019"/>
            <a:ext cx="55396"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mn-ea"/>
                <a:cs typeface="Arial" charset="0"/>
              </a:rPr>
              <a:t>b</a:t>
            </a:r>
            <a:endParaRPr kumimoji="0" lang="en-US" sz="700" b="0" i="0" u="none" strike="noStrike" kern="1200" cap="none" spc="0" normalizeH="0" baseline="0" noProof="0" dirty="0">
              <a:ln>
                <a:noFill/>
              </a:ln>
              <a:solidFill>
                <a:srgbClr val="FFFFFF"/>
              </a:solidFill>
              <a:effectLst/>
              <a:uLnTx/>
              <a:uFillTx/>
              <a:latin typeface="Arial"/>
              <a:ea typeface="Arial" charset="0"/>
              <a:cs typeface="Arial" pitchFamily="34" charset="0"/>
            </a:endParaRPr>
          </a:p>
        </p:txBody>
      </p:sp>
      <p:sp>
        <p:nvSpPr>
          <p:cNvPr id="161" name="Rectangle 507"/>
          <p:cNvSpPr>
            <a:spLocks noChangeArrowheads="1"/>
          </p:cNvSpPr>
          <p:nvPr/>
        </p:nvSpPr>
        <p:spPr bwMode="auto">
          <a:xfrm>
            <a:off x="1217040" y="4825618"/>
            <a:ext cx="55396" cy="11285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30000" noProof="0" dirty="0">
                <a:ln>
                  <a:noFill/>
                </a:ln>
                <a:solidFill>
                  <a:srgbClr val="FFFFFF"/>
                </a:solidFill>
                <a:effectLst/>
                <a:uLnTx/>
                <a:uFillTx/>
                <a:latin typeface="Arial"/>
                <a:ea typeface="+mn-ea"/>
                <a:cs typeface="Arial" charset="0"/>
              </a:rPr>
              <a:t>a</a:t>
            </a:r>
            <a:endParaRPr kumimoji="0" lang="en-US" sz="1100" b="0" i="0" u="none" strike="noStrike" kern="1200" cap="none" spc="0" normalizeH="0" baseline="30000" noProof="0" dirty="0">
              <a:ln>
                <a:noFill/>
              </a:ln>
              <a:solidFill>
                <a:srgbClr val="FFFFFF"/>
              </a:solidFill>
              <a:effectLst/>
              <a:uLnTx/>
              <a:uFillTx/>
              <a:latin typeface="Arial"/>
              <a:ea typeface="Arial" charset="0"/>
              <a:cs typeface="Arial" pitchFamily="34" charset="0"/>
            </a:endParaRPr>
          </a:p>
        </p:txBody>
      </p:sp>
      <p:sp>
        <p:nvSpPr>
          <p:cNvPr id="162" name="Rectangle 507"/>
          <p:cNvSpPr>
            <a:spLocks noChangeArrowheads="1"/>
          </p:cNvSpPr>
          <p:nvPr/>
        </p:nvSpPr>
        <p:spPr bwMode="auto">
          <a:xfrm>
            <a:off x="1966463" y="4926901"/>
            <a:ext cx="55396" cy="11285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30000" noProof="0" dirty="0">
                <a:ln>
                  <a:noFill/>
                </a:ln>
                <a:solidFill>
                  <a:srgbClr val="FFFFFF"/>
                </a:solidFill>
                <a:effectLst/>
                <a:uLnTx/>
                <a:uFillTx/>
                <a:latin typeface="Arial"/>
                <a:ea typeface="+mn-ea"/>
                <a:cs typeface="Arial" charset="0"/>
              </a:rPr>
              <a:t>a</a:t>
            </a:r>
            <a:endParaRPr kumimoji="0" lang="en-US" sz="1100" b="0" i="0" u="none" strike="noStrike" kern="1200" cap="none" spc="0" normalizeH="0" baseline="30000" noProof="0" dirty="0">
              <a:ln>
                <a:noFill/>
              </a:ln>
              <a:solidFill>
                <a:srgbClr val="FFFFFF"/>
              </a:solidFill>
              <a:effectLst/>
              <a:uLnTx/>
              <a:uFillTx/>
              <a:latin typeface="Arial"/>
              <a:ea typeface="Arial" charset="0"/>
              <a:cs typeface="Arial" pitchFamily="34" charset="0"/>
            </a:endParaRPr>
          </a:p>
        </p:txBody>
      </p:sp>
      <p:sp>
        <p:nvSpPr>
          <p:cNvPr id="163" name="Title 1"/>
          <p:cNvSpPr>
            <a:spLocks noGrp="1"/>
          </p:cNvSpPr>
          <p:nvPr>
            <p:ph type="title"/>
          </p:nvPr>
        </p:nvSpPr>
        <p:spPr/>
        <p:txBody>
          <a:bodyPr anchor="ctr"/>
          <a:lstStyle/>
          <a:p>
            <a:r>
              <a:rPr lang="en-US" sz="2800" dirty="0"/>
              <a:t>Effects of Denosumab Treatment on </a:t>
            </a:r>
            <a:br>
              <a:rPr lang="en-US" sz="2800" dirty="0"/>
            </a:br>
            <a:r>
              <a:rPr lang="en-US" sz="2800" dirty="0"/>
              <a:t>Lumbar Spine BMD and New Vertebral Fractures Through 10 Years</a:t>
            </a:r>
          </a:p>
        </p:txBody>
      </p:sp>
      <p:sp>
        <p:nvSpPr>
          <p:cNvPr id="187" name="Rectangle 507"/>
          <p:cNvSpPr>
            <a:spLocks noChangeArrowheads="1"/>
          </p:cNvSpPr>
          <p:nvPr/>
        </p:nvSpPr>
        <p:spPr bwMode="auto">
          <a:xfrm>
            <a:off x="3696514" y="2386750"/>
            <a:ext cx="55396"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mn-ea"/>
                <a:cs typeface="Arial" charset="0"/>
              </a:rPr>
              <a:t>b</a:t>
            </a:r>
            <a:endParaRPr kumimoji="0" lang="en-US" sz="700" b="0" i="0" u="none" strike="noStrike" kern="1200" cap="none" spc="0" normalizeH="0" baseline="0" noProof="0" dirty="0">
              <a:ln>
                <a:noFill/>
              </a:ln>
              <a:solidFill>
                <a:srgbClr val="FFFFFF"/>
              </a:solidFill>
              <a:effectLst/>
              <a:uLnTx/>
              <a:uFillTx/>
              <a:latin typeface="Arial"/>
              <a:ea typeface="Arial" charset="0"/>
              <a:cs typeface="Arial" pitchFamily="34" charset="0"/>
            </a:endParaRPr>
          </a:p>
        </p:txBody>
      </p:sp>
      <p:sp>
        <p:nvSpPr>
          <p:cNvPr id="188" name="Rectangle 507"/>
          <p:cNvSpPr>
            <a:spLocks noChangeArrowheads="1"/>
          </p:cNvSpPr>
          <p:nvPr/>
        </p:nvSpPr>
        <p:spPr bwMode="auto">
          <a:xfrm>
            <a:off x="3696514" y="2952459"/>
            <a:ext cx="55396"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mn-ea"/>
                <a:cs typeface="Arial" charset="0"/>
              </a:rPr>
              <a:t>b</a:t>
            </a:r>
            <a:endParaRPr kumimoji="0" lang="en-US" sz="700" b="0" i="0" u="none" strike="noStrike" kern="1200" cap="none" spc="0" normalizeH="0" baseline="0" noProof="0" dirty="0">
              <a:ln>
                <a:noFill/>
              </a:ln>
              <a:solidFill>
                <a:srgbClr val="FFFFFF"/>
              </a:solidFill>
              <a:effectLst/>
              <a:uLnTx/>
              <a:uFillTx/>
              <a:latin typeface="Arial"/>
              <a:ea typeface="Arial" charset="0"/>
              <a:cs typeface="Arial" pitchFamily="34" charset="0"/>
            </a:endParaRPr>
          </a:p>
        </p:txBody>
      </p:sp>
      <p:grpSp>
        <p:nvGrpSpPr>
          <p:cNvPr id="4" name="Group 3"/>
          <p:cNvGrpSpPr/>
          <p:nvPr/>
        </p:nvGrpSpPr>
        <p:grpSpPr>
          <a:xfrm>
            <a:off x="4108721" y="1967120"/>
            <a:ext cx="4738862" cy="4182389"/>
            <a:chOff x="4048596" y="1771311"/>
            <a:chExt cx="4936639" cy="4639149"/>
          </a:xfrm>
        </p:grpSpPr>
        <p:grpSp>
          <p:nvGrpSpPr>
            <p:cNvPr id="20" name="Group 19"/>
            <p:cNvGrpSpPr/>
            <p:nvPr/>
          </p:nvGrpSpPr>
          <p:grpSpPr>
            <a:xfrm>
              <a:off x="4831112" y="4201217"/>
              <a:ext cx="4046606" cy="1824482"/>
              <a:chOff x="4831112" y="4201217"/>
              <a:chExt cx="4046606" cy="1824482"/>
            </a:xfrm>
          </p:grpSpPr>
          <p:grpSp>
            <p:nvGrpSpPr>
              <p:cNvPr id="18" name="Group 17"/>
              <p:cNvGrpSpPr/>
              <p:nvPr/>
            </p:nvGrpSpPr>
            <p:grpSpPr>
              <a:xfrm>
                <a:off x="4831112" y="4224331"/>
                <a:ext cx="4046606" cy="1801368"/>
                <a:chOff x="4831112" y="4164956"/>
                <a:chExt cx="4046606" cy="1828800"/>
              </a:xfrm>
            </p:grpSpPr>
            <p:sp>
              <p:nvSpPr>
                <p:cNvPr id="129" name="Rectangle 128"/>
                <p:cNvSpPr/>
                <p:nvPr/>
              </p:nvSpPr>
              <p:spPr bwMode="auto">
                <a:xfrm>
                  <a:off x="4835929" y="4164956"/>
                  <a:ext cx="4041789" cy="1828800"/>
                </a:xfrm>
                <a:prstGeom prst="rect">
                  <a:avLst/>
                </a:prstGeom>
                <a:solidFill>
                  <a:srgbClr val="080808"/>
                </a:solidFill>
                <a:ln w="9525" cap="flat" cmpd="sng" algn="ctr">
                  <a:solidFill>
                    <a:srgbClr val="080808"/>
                  </a:solid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body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30" name="Rectangle 129"/>
                <p:cNvSpPr/>
                <p:nvPr/>
              </p:nvSpPr>
              <p:spPr bwMode="auto">
                <a:xfrm>
                  <a:off x="4831112" y="4164956"/>
                  <a:ext cx="1837944" cy="1828800"/>
                </a:xfrm>
                <a:prstGeom prst="rect">
                  <a:avLst/>
                </a:prstGeom>
                <a:solidFill>
                  <a:srgbClr val="333333"/>
                </a:solidFill>
                <a:ln w="9525" cap="flat" cmpd="sng" algn="ctr">
                  <a:no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body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Arial" charset="0"/>
                  </a:endParaRPr>
                </a:p>
              </p:txBody>
            </p:sp>
          </p:grpSp>
          <p:sp>
            <p:nvSpPr>
              <p:cNvPr id="136" name="TextBox 59"/>
              <p:cNvSpPr txBox="1">
                <a:spLocks noChangeArrowheads="1"/>
              </p:cNvSpPr>
              <p:nvPr/>
            </p:nvSpPr>
            <p:spPr bwMode="auto">
              <a:xfrm>
                <a:off x="5199838" y="4201217"/>
                <a:ext cx="954107" cy="276999"/>
              </a:xfrm>
              <a:prstGeom prst="rect">
                <a:avLst/>
              </a:prstGeom>
              <a:noFill/>
              <a:ln w="9525">
                <a:noFill/>
                <a:miter lim="800000"/>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Arial" charset="0"/>
                    <a:cs typeface="Arial" charset="0"/>
                  </a:rPr>
                  <a:t>FREEDOM</a:t>
                </a:r>
              </a:p>
            </p:txBody>
          </p:sp>
          <p:sp>
            <p:nvSpPr>
              <p:cNvPr id="137" name="TextBox 60"/>
              <p:cNvSpPr txBox="1">
                <a:spLocks noChangeArrowheads="1"/>
              </p:cNvSpPr>
              <p:nvPr/>
            </p:nvSpPr>
            <p:spPr bwMode="auto">
              <a:xfrm>
                <a:off x="7331963" y="4201934"/>
                <a:ext cx="857927" cy="276999"/>
              </a:xfrm>
              <a:prstGeom prst="rect">
                <a:avLst/>
              </a:prstGeom>
              <a:noFill/>
              <a:ln w="9525">
                <a:noFill/>
                <a:miter lim="800000"/>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Arial" charset="0"/>
                    <a:cs typeface="Arial" charset="0"/>
                  </a:rPr>
                  <a:t>Extension</a:t>
                </a:r>
              </a:p>
            </p:txBody>
          </p:sp>
        </p:grpSp>
        <p:grpSp>
          <p:nvGrpSpPr>
            <p:cNvPr id="19" name="Group 18"/>
            <p:cNvGrpSpPr/>
            <p:nvPr/>
          </p:nvGrpSpPr>
          <p:grpSpPr>
            <a:xfrm>
              <a:off x="4831112" y="1828230"/>
              <a:ext cx="4046606" cy="1840931"/>
              <a:chOff x="4831112" y="1828230"/>
              <a:chExt cx="4046606" cy="1840931"/>
            </a:xfrm>
          </p:grpSpPr>
          <p:grpSp>
            <p:nvGrpSpPr>
              <p:cNvPr id="17" name="Group 16"/>
              <p:cNvGrpSpPr/>
              <p:nvPr/>
            </p:nvGrpSpPr>
            <p:grpSpPr>
              <a:xfrm>
                <a:off x="4831112" y="1840361"/>
                <a:ext cx="4046606" cy="1828800"/>
                <a:chOff x="4831112" y="1745361"/>
                <a:chExt cx="4046606" cy="1828800"/>
              </a:xfrm>
            </p:grpSpPr>
            <p:sp>
              <p:nvSpPr>
                <p:cNvPr id="138" name="Rectangle 137"/>
                <p:cNvSpPr/>
                <p:nvPr/>
              </p:nvSpPr>
              <p:spPr bwMode="auto">
                <a:xfrm>
                  <a:off x="4835929" y="1745361"/>
                  <a:ext cx="4041789" cy="1828800"/>
                </a:xfrm>
                <a:prstGeom prst="rect">
                  <a:avLst/>
                </a:prstGeom>
                <a:solidFill>
                  <a:srgbClr val="080808"/>
                </a:solidFill>
                <a:ln w="9525" cap="flat" cmpd="sng" algn="ctr">
                  <a:solidFill>
                    <a:srgbClr val="080808"/>
                  </a:solid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body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39" name="Rectangle 138"/>
                <p:cNvSpPr/>
                <p:nvPr/>
              </p:nvSpPr>
              <p:spPr bwMode="auto">
                <a:xfrm>
                  <a:off x="4831112" y="1745361"/>
                  <a:ext cx="1837322" cy="1828800"/>
                </a:xfrm>
                <a:prstGeom prst="rect">
                  <a:avLst/>
                </a:prstGeom>
                <a:solidFill>
                  <a:srgbClr val="333333"/>
                </a:solidFill>
                <a:ln w="9525" cap="flat" cmpd="sng" algn="ctr">
                  <a:no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bodyPr>
                <a:lstStyle/>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a:ea typeface="+mn-ea"/>
                    <a:cs typeface="Arial" charset="0"/>
                  </a:endParaRPr>
                </a:p>
              </p:txBody>
            </p:sp>
          </p:grpSp>
          <p:sp>
            <p:nvSpPr>
              <p:cNvPr id="149" name="TextBox 59"/>
              <p:cNvSpPr txBox="1">
                <a:spLocks noChangeArrowheads="1"/>
              </p:cNvSpPr>
              <p:nvPr/>
            </p:nvSpPr>
            <p:spPr bwMode="auto">
              <a:xfrm>
                <a:off x="5199838" y="1828230"/>
                <a:ext cx="954107" cy="276999"/>
              </a:xfrm>
              <a:prstGeom prst="rect">
                <a:avLst/>
              </a:prstGeom>
              <a:noFill/>
              <a:ln w="9525">
                <a:noFill/>
                <a:miter lim="800000"/>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Arial" charset="0"/>
                    <a:cs typeface="Arial" charset="0"/>
                  </a:rPr>
                  <a:t>FREEDOM</a:t>
                </a:r>
              </a:p>
            </p:txBody>
          </p:sp>
          <p:sp>
            <p:nvSpPr>
              <p:cNvPr id="150" name="TextBox 60"/>
              <p:cNvSpPr txBox="1">
                <a:spLocks noChangeArrowheads="1"/>
              </p:cNvSpPr>
              <p:nvPr/>
            </p:nvSpPr>
            <p:spPr bwMode="auto">
              <a:xfrm>
                <a:off x="7331963" y="1828947"/>
                <a:ext cx="857927" cy="276999"/>
              </a:xfrm>
              <a:prstGeom prst="rect">
                <a:avLst/>
              </a:prstGeom>
              <a:noFill/>
              <a:ln w="9525">
                <a:noFill/>
                <a:miter lim="800000"/>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Arial" charset="0"/>
                    <a:cs typeface="Arial" charset="0"/>
                  </a:rPr>
                  <a:t>Extension</a:t>
                </a:r>
              </a:p>
            </p:txBody>
          </p:sp>
        </p:grpSp>
        <p:graphicFrame>
          <p:nvGraphicFramePr>
            <p:cNvPr id="131" name="Content Placeholder 3"/>
            <p:cNvGraphicFramePr>
              <a:graphicFrameLocks/>
            </p:cNvGraphicFramePr>
            <p:nvPr>
              <p:extLst/>
            </p:nvPr>
          </p:nvGraphicFramePr>
          <p:xfrm>
            <a:off x="4433978" y="4146530"/>
            <a:ext cx="4519742" cy="2057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0" name="Content Placeholder 3"/>
            <p:cNvGraphicFramePr>
              <a:graphicFrameLocks/>
            </p:cNvGraphicFramePr>
            <p:nvPr>
              <p:extLst/>
            </p:nvPr>
          </p:nvGraphicFramePr>
          <p:xfrm>
            <a:off x="4433978" y="1771311"/>
            <a:ext cx="4519742" cy="2060569"/>
          </p:xfrm>
          <a:graphic>
            <a:graphicData uri="http://schemas.openxmlformats.org/drawingml/2006/chart">
              <c:chart xmlns:c="http://schemas.openxmlformats.org/drawingml/2006/chart" xmlns:r="http://schemas.openxmlformats.org/officeDocument/2006/relationships" r:id="rId7"/>
            </a:graphicData>
          </a:graphic>
        </p:graphicFrame>
        <p:sp>
          <p:nvSpPr>
            <p:cNvPr id="200" name="Rectangle 4471"/>
            <p:cNvSpPr>
              <a:spLocks noChangeArrowheads="1"/>
            </p:cNvSpPr>
            <p:nvPr/>
          </p:nvSpPr>
          <p:spPr bwMode="auto">
            <a:xfrm>
              <a:off x="6783878" y="6241183"/>
              <a:ext cx="2123979" cy="169277"/>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Arial" charset="0"/>
                </a:rPr>
                <a:t>Years of Denosumab Treatment</a:t>
              </a:r>
            </a:p>
          </p:txBody>
        </p:sp>
        <p:sp>
          <p:nvSpPr>
            <p:cNvPr id="132" name="TextBox 131"/>
            <p:cNvSpPr txBox="1"/>
            <p:nvPr/>
          </p:nvSpPr>
          <p:spPr>
            <a:xfrm>
              <a:off x="6784226" y="6029382"/>
              <a:ext cx="444529" cy="26451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Arial" charset="0"/>
                </a:rPr>
                <a:t>1/2</a:t>
              </a:r>
              <a:r>
                <a:rPr kumimoji="0" lang="en-US" sz="1050" b="1" i="0" u="none" strike="noStrike" kern="1200" cap="none" spc="0" normalizeH="0" baseline="30000" noProof="0" dirty="0">
                  <a:ln>
                    <a:noFill/>
                  </a:ln>
                  <a:solidFill>
                    <a:srgbClr val="FFFFFF"/>
                  </a:solidFill>
                  <a:effectLst/>
                  <a:uLnTx/>
                  <a:uFillTx/>
                  <a:latin typeface="Arial"/>
                  <a:ea typeface="+mn-ea"/>
                  <a:cs typeface="Arial" charset="0"/>
                </a:rPr>
                <a:t>d</a:t>
              </a:r>
              <a:endParaRPr kumimoji="0" lang="en-US" sz="1050" b="1" i="0" u="none" strike="noStrike" kern="1200" cap="none" spc="0" normalizeH="0" baseline="0" noProof="0" dirty="0">
                <a:ln>
                  <a:noFill/>
                </a:ln>
                <a:solidFill>
                  <a:srgbClr val="FFFFFF"/>
                </a:solidFill>
                <a:effectLst/>
                <a:uLnTx/>
                <a:uFillTx/>
                <a:latin typeface="Arial"/>
                <a:ea typeface="+mn-ea"/>
                <a:cs typeface="Arial" charset="0"/>
              </a:endParaRPr>
            </a:p>
          </p:txBody>
        </p:sp>
        <p:sp>
          <p:nvSpPr>
            <p:cNvPr id="133" name="TextBox 132"/>
            <p:cNvSpPr txBox="1"/>
            <p:nvPr/>
          </p:nvSpPr>
          <p:spPr>
            <a:xfrm>
              <a:off x="7922076" y="6029382"/>
              <a:ext cx="444529" cy="26451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Arial" charset="0"/>
                </a:rPr>
                <a:t>4/5</a:t>
              </a:r>
              <a:r>
                <a:rPr kumimoji="0" lang="en-US" sz="1050" b="1" i="0" u="none" strike="noStrike" kern="1200" cap="none" spc="0" normalizeH="0" baseline="30000" noProof="0" dirty="0">
                  <a:ln>
                    <a:noFill/>
                  </a:ln>
                  <a:solidFill>
                    <a:srgbClr val="FFFFFF"/>
                  </a:solidFill>
                  <a:effectLst/>
                  <a:uLnTx/>
                  <a:uFillTx/>
                  <a:latin typeface="Arial"/>
                  <a:ea typeface="+mn-ea"/>
                  <a:cs typeface="Arial" charset="0"/>
                </a:rPr>
                <a:t>d</a:t>
              </a:r>
              <a:endParaRPr kumimoji="0" lang="en-US" sz="1050" b="1" i="0" u="none" strike="noStrike" kern="1200" cap="none" spc="0" normalizeH="0" baseline="0" noProof="0" dirty="0">
                <a:ln>
                  <a:noFill/>
                </a:ln>
                <a:solidFill>
                  <a:srgbClr val="FFFFFF"/>
                </a:solidFill>
                <a:effectLst/>
                <a:uLnTx/>
                <a:uFillTx/>
                <a:latin typeface="Arial"/>
                <a:ea typeface="+mn-ea"/>
                <a:cs typeface="Arial" charset="0"/>
              </a:endParaRPr>
            </a:p>
          </p:txBody>
        </p:sp>
        <p:sp>
          <p:nvSpPr>
            <p:cNvPr id="134" name="TextBox 133"/>
            <p:cNvSpPr txBox="1"/>
            <p:nvPr/>
          </p:nvSpPr>
          <p:spPr>
            <a:xfrm>
              <a:off x="7417842" y="6029382"/>
              <a:ext cx="270859" cy="26451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Arial" charset="0"/>
                </a:rPr>
                <a:t>3</a:t>
              </a:r>
            </a:p>
          </p:txBody>
        </p:sp>
        <p:sp>
          <p:nvSpPr>
            <p:cNvPr id="141" name="TextBox 140"/>
            <p:cNvSpPr txBox="1"/>
            <p:nvPr/>
          </p:nvSpPr>
          <p:spPr>
            <a:xfrm>
              <a:off x="4980198" y="3672971"/>
              <a:ext cx="270859" cy="26451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Arial" charset="0"/>
                </a:rPr>
                <a:t>1</a:t>
              </a:r>
            </a:p>
          </p:txBody>
        </p:sp>
        <p:sp>
          <p:nvSpPr>
            <p:cNvPr id="142" name="TextBox 141"/>
            <p:cNvSpPr txBox="1"/>
            <p:nvPr/>
          </p:nvSpPr>
          <p:spPr>
            <a:xfrm>
              <a:off x="5574446" y="3672971"/>
              <a:ext cx="270859" cy="26451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Arial" charset="0"/>
                </a:rPr>
                <a:t>2</a:t>
              </a:r>
            </a:p>
          </p:txBody>
        </p:sp>
        <p:sp>
          <p:nvSpPr>
            <p:cNvPr id="143" name="TextBox 142"/>
            <p:cNvSpPr txBox="1"/>
            <p:nvPr/>
          </p:nvSpPr>
          <p:spPr>
            <a:xfrm>
              <a:off x="6155155" y="3672971"/>
              <a:ext cx="270859" cy="26451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Arial" charset="0"/>
                </a:rPr>
                <a:t>3</a:t>
              </a:r>
            </a:p>
          </p:txBody>
        </p:sp>
        <p:sp>
          <p:nvSpPr>
            <p:cNvPr id="144" name="TextBox 143"/>
            <p:cNvSpPr txBox="1"/>
            <p:nvPr/>
          </p:nvSpPr>
          <p:spPr>
            <a:xfrm>
              <a:off x="6784226" y="3672971"/>
              <a:ext cx="444529" cy="26451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Arial" charset="0"/>
                </a:rPr>
                <a:t>4/5</a:t>
              </a:r>
              <a:r>
                <a:rPr kumimoji="0" lang="en-US" sz="1050" b="1" i="0" u="none" strike="noStrike" kern="1200" cap="none" spc="0" normalizeH="0" baseline="30000" noProof="0" dirty="0">
                  <a:ln>
                    <a:noFill/>
                  </a:ln>
                  <a:solidFill>
                    <a:srgbClr val="FFFFFF"/>
                  </a:solidFill>
                  <a:effectLst/>
                  <a:uLnTx/>
                  <a:uFillTx/>
                  <a:latin typeface="Arial"/>
                  <a:ea typeface="+mn-ea"/>
                  <a:cs typeface="Arial" charset="0"/>
                </a:rPr>
                <a:t>d</a:t>
              </a:r>
            </a:p>
          </p:txBody>
        </p:sp>
        <p:sp>
          <p:nvSpPr>
            <p:cNvPr id="145" name="TextBox 144"/>
            <p:cNvSpPr txBox="1"/>
            <p:nvPr/>
          </p:nvSpPr>
          <p:spPr>
            <a:xfrm>
              <a:off x="7922076" y="3672971"/>
              <a:ext cx="444529" cy="26451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Arial" charset="0"/>
                </a:rPr>
                <a:t>7/8</a:t>
              </a:r>
              <a:r>
                <a:rPr kumimoji="0" lang="en-US" sz="1050" b="1" i="0" u="none" strike="noStrike" kern="1200" cap="none" spc="0" normalizeH="0" baseline="30000" noProof="0" dirty="0">
                  <a:ln>
                    <a:noFill/>
                  </a:ln>
                  <a:solidFill>
                    <a:srgbClr val="FFFFFF"/>
                  </a:solidFill>
                  <a:effectLst/>
                  <a:uLnTx/>
                  <a:uFillTx/>
                  <a:latin typeface="Arial"/>
                  <a:ea typeface="+mn-ea"/>
                  <a:cs typeface="Arial" charset="0"/>
                </a:rPr>
                <a:t>d</a:t>
              </a:r>
              <a:endParaRPr kumimoji="0" lang="en-US" sz="1050" b="1" i="0" u="none" strike="noStrike" kern="1200" cap="none" spc="0" normalizeH="0" baseline="0" noProof="0" dirty="0">
                <a:ln>
                  <a:noFill/>
                </a:ln>
                <a:solidFill>
                  <a:srgbClr val="FFFFFF"/>
                </a:solidFill>
                <a:effectLst/>
                <a:uLnTx/>
                <a:uFillTx/>
                <a:latin typeface="Arial"/>
                <a:ea typeface="+mn-ea"/>
                <a:cs typeface="Arial" charset="0"/>
              </a:endParaRPr>
            </a:p>
          </p:txBody>
        </p:sp>
        <p:sp>
          <p:nvSpPr>
            <p:cNvPr id="146" name="TextBox 145"/>
            <p:cNvSpPr txBox="1"/>
            <p:nvPr/>
          </p:nvSpPr>
          <p:spPr>
            <a:xfrm>
              <a:off x="7417842" y="3672971"/>
              <a:ext cx="270859" cy="26451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Arial" charset="0"/>
                </a:rPr>
                <a:t>6</a:t>
              </a:r>
            </a:p>
          </p:txBody>
        </p:sp>
        <p:sp>
          <p:nvSpPr>
            <p:cNvPr id="164" name="TextBox 163"/>
            <p:cNvSpPr txBox="1"/>
            <p:nvPr/>
          </p:nvSpPr>
          <p:spPr>
            <a:xfrm>
              <a:off x="8462220" y="3672971"/>
              <a:ext cx="523015" cy="26451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Arial" charset="0"/>
                </a:rPr>
                <a:t>9/10</a:t>
              </a:r>
              <a:r>
                <a:rPr kumimoji="0" lang="en-US" sz="1050" b="1" i="0" u="none" strike="noStrike" kern="1200" cap="none" spc="0" normalizeH="0" baseline="30000" noProof="0" dirty="0">
                  <a:ln>
                    <a:noFill/>
                  </a:ln>
                  <a:solidFill>
                    <a:srgbClr val="FFFFFF"/>
                  </a:solidFill>
                  <a:effectLst/>
                  <a:uLnTx/>
                  <a:uFillTx/>
                  <a:latin typeface="Arial"/>
                  <a:ea typeface="+mn-ea"/>
                  <a:cs typeface="Arial" charset="0"/>
                </a:rPr>
                <a:t>d</a:t>
              </a:r>
              <a:endParaRPr kumimoji="0" lang="en-US" sz="1050" b="1" i="0" u="none" strike="noStrike" kern="1200" cap="none" spc="0" normalizeH="0" baseline="0" noProof="0" dirty="0">
                <a:ln>
                  <a:noFill/>
                </a:ln>
                <a:solidFill>
                  <a:srgbClr val="FFFFFF"/>
                </a:solidFill>
                <a:effectLst/>
                <a:uLnTx/>
                <a:uFillTx/>
                <a:latin typeface="Arial"/>
                <a:ea typeface="+mn-ea"/>
                <a:cs typeface="Arial" charset="0"/>
              </a:endParaRPr>
            </a:p>
          </p:txBody>
        </p:sp>
        <p:sp>
          <p:nvSpPr>
            <p:cNvPr id="165" name="TextBox 164"/>
            <p:cNvSpPr txBox="1"/>
            <p:nvPr/>
          </p:nvSpPr>
          <p:spPr>
            <a:xfrm>
              <a:off x="8523180" y="6029382"/>
              <a:ext cx="444529" cy="26451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Arial" charset="0"/>
                </a:rPr>
                <a:t>6/7</a:t>
              </a:r>
              <a:r>
                <a:rPr kumimoji="0" lang="en-US" sz="1050" b="1" i="0" u="none" strike="noStrike" kern="1200" cap="none" spc="0" normalizeH="0" baseline="30000" noProof="0" dirty="0">
                  <a:ln>
                    <a:noFill/>
                  </a:ln>
                  <a:solidFill>
                    <a:srgbClr val="FFFFFF"/>
                  </a:solidFill>
                  <a:effectLst/>
                  <a:uLnTx/>
                  <a:uFillTx/>
                  <a:latin typeface="Arial"/>
                  <a:ea typeface="+mn-ea"/>
                  <a:cs typeface="Arial" charset="0"/>
                </a:rPr>
                <a:t>d</a:t>
              </a:r>
              <a:endParaRPr kumimoji="0" lang="en-US" sz="1050" b="1" i="0" u="none" strike="noStrike" kern="1200" cap="none" spc="0" normalizeH="0" baseline="0" noProof="0" dirty="0">
                <a:ln>
                  <a:noFill/>
                </a:ln>
                <a:solidFill>
                  <a:srgbClr val="FFFFFF"/>
                </a:solidFill>
                <a:effectLst/>
                <a:uLnTx/>
                <a:uFillTx/>
                <a:latin typeface="Arial"/>
                <a:ea typeface="+mn-ea"/>
                <a:cs typeface="Arial" charset="0"/>
              </a:endParaRPr>
            </a:p>
          </p:txBody>
        </p:sp>
        <p:sp>
          <p:nvSpPr>
            <p:cNvPr id="199" name="Rectangle 4471"/>
            <p:cNvSpPr>
              <a:spLocks noChangeArrowheads="1"/>
            </p:cNvSpPr>
            <p:nvPr/>
          </p:nvSpPr>
          <p:spPr bwMode="auto">
            <a:xfrm>
              <a:off x="5944020" y="3906041"/>
              <a:ext cx="2123979" cy="169277"/>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Arial" charset="0"/>
                </a:rPr>
                <a:t>Years of Denosumab Treatment</a:t>
              </a:r>
            </a:p>
          </p:txBody>
        </p:sp>
        <p:sp>
          <p:nvSpPr>
            <p:cNvPr id="201" name="Rectangle 4471"/>
            <p:cNvSpPr>
              <a:spLocks noChangeArrowheads="1"/>
            </p:cNvSpPr>
            <p:nvPr/>
          </p:nvSpPr>
          <p:spPr bwMode="auto">
            <a:xfrm rot="16200000">
              <a:off x="3279314" y="4961716"/>
              <a:ext cx="1877117" cy="338554"/>
            </a:xfrm>
            <a:prstGeom prst="rect">
              <a:avLst/>
            </a:prstGeom>
            <a:noFill/>
            <a:ln w="9525">
              <a:noFill/>
              <a:miter lim="800000"/>
              <a:headEnd/>
              <a:tailEnd/>
            </a:ln>
          </p:spPr>
          <p:txBody>
            <a:bodyPr wrap="none" lIns="0" tIns="0" rIns="0" bIns="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Arial" charset="0"/>
                </a:rPr>
                <a:t>Yearly Incidence of</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Arial" charset="0"/>
                </a:rPr>
                <a:t>New Vertebral Fractures (%)</a:t>
              </a:r>
            </a:p>
          </p:txBody>
        </p:sp>
        <p:sp>
          <p:nvSpPr>
            <p:cNvPr id="202" name="Rectangle 4471"/>
            <p:cNvSpPr>
              <a:spLocks noChangeArrowheads="1"/>
            </p:cNvSpPr>
            <p:nvPr/>
          </p:nvSpPr>
          <p:spPr bwMode="auto">
            <a:xfrm rot="16200000">
              <a:off x="3285742" y="2580608"/>
              <a:ext cx="1877117" cy="338554"/>
            </a:xfrm>
            <a:prstGeom prst="rect">
              <a:avLst/>
            </a:prstGeom>
            <a:noFill/>
            <a:ln w="9525">
              <a:noFill/>
              <a:miter lim="800000"/>
              <a:headEnd/>
              <a:tailEnd/>
            </a:ln>
          </p:spPr>
          <p:txBody>
            <a:bodyPr wrap="none" lIns="0" tIns="0" rIns="0" bIns="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Arial" charset="0"/>
                </a:rPr>
                <a:t>Yearly Incidence of</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Arial" charset="0"/>
                </a:rPr>
                <a:t>New Vertebral Fractures (%)</a:t>
              </a:r>
            </a:p>
          </p:txBody>
        </p:sp>
      </p:grpSp>
      <p:grpSp>
        <p:nvGrpSpPr>
          <p:cNvPr id="10" name="Group 9"/>
          <p:cNvGrpSpPr/>
          <p:nvPr/>
        </p:nvGrpSpPr>
        <p:grpSpPr>
          <a:xfrm>
            <a:off x="1265367" y="5295787"/>
            <a:ext cx="2581433" cy="449627"/>
            <a:chOff x="786981" y="5494270"/>
            <a:chExt cx="2689168" cy="468391"/>
          </a:xfrm>
        </p:grpSpPr>
        <p:sp>
          <p:nvSpPr>
            <p:cNvPr id="99" name="Rectangle 4471"/>
            <p:cNvSpPr>
              <a:spLocks noChangeArrowheads="1"/>
            </p:cNvSpPr>
            <p:nvPr/>
          </p:nvSpPr>
          <p:spPr bwMode="auto">
            <a:xfrm>
              <a:off x="1789235" y="5793384"/>
              <a:ext cx="737381" cy="169277"/>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Arial" charset="0"/>
                </a:rPr>
                <a:t>Study Year</a:t>
              </a:r>
            </a:p>
          </p:txBody>
        </p:sp>
        <p:sp>
          <p:nvSpPr>
            <p:cNvPr id="11" name="Line 346"/>
            <p:cNvSpPr>
              <a:spLocks noChangeShapeType="1"/>
            </p:cNvSpPr>
            <p:nvPr/>
          </p:nvSpPr>
          <p:spPr bwMode="auto">
            <a:xfrm>
              <a:off x="828623" y="5494270"/>
              <a:ext cx="0" cy="54610"/>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Arial" charset="0"/>
                <a:cs typeface="Arial" charset="0"/>
              </a:endParaRPr>
            </a:p>
          </p:txBody>
        </p:sp>
        <p:sp>
          <p:nvSpPr>
            <p:cNvPr id="12" name="Line 347"/>
            <p:cNvSpPr>
              <a:spLocks noChangeShapeType="1"/>
            </p:cNvSpPr>
            <p:nvPr/>
          </p:nvSpPr>
          <p:spPr bwMode="auto">
            <a:xfrm>
              <a:off x="1339916" y="5494270"/>
              <a:ext cx="0" cy="54610"/>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Arial" charset="0"/>
                <a:cs typeface="Arial" charset="0"/>
              </a:endParaRPr>
            </a:p>
          </p:txBody>
        </p:sp>
        <p:sp>
          <p:nvSpPr>
            <p:cNvPr id="13" name="Line 348"/>
            <p:cNvSpPr>
              <a:spLocks noChangeShapeType="1"/>
            </p:cNvSpPr>
            <p:nvPr/>
          </p:nvSpPr>
          <p:spPr bwMode="auto">
            <a:xfrm>
              <a:off x="1593014" y="5494270"/>
              <a:ext cx="0" cy="54610"/>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Arial" charset="0"/>
                <a:cs typeface="Arial" charset="0"/>
              </a:endParaRPr>
            </a:p>
          </p:txBody>
        </p:sp>
        <p:sp>
          <p:nvSpPr>
            <p:cNvPr id="14" name="Line 349"/>
            <p:cNvSpPr>
              <a:spLocks noChangeShapeType="1"/>
            </p:cNvSpPr>
            <p:nvPr/>
          </p:nvSpPr>
          <p:spPr bwMode="auto">
            <a:xfrm>
              <a:off x="1850656" y="5494270"/>
              <a:ext cx="0" cy="54610"/>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Arial" charset="0"/>
                <a:cs typeface="Arial" charset="0"/>
              </a:endParaRPr>
            </a:p>
          </p:txBody>
        </p:sp>
        <p:sp>
          <p:nvSpPr>
            <p:cNvPr id="15" name="Line 350"/>
            <p:cNvSpPr>
              <a:spLocks noChangeShapeType="1"/>
            </p:cNvSpPr>
            <p:nvPr/>
          </p:nvSpPr>
          <p:spPr bwMode="auto">
            <a:xfrm>
              <a:off x="2107201" y="5494270"/>
              <a:ext cx="0" cy="54610"/>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Arial" charset="0"/>
                <a:cs typeface="Arial" charset="0"/>
              </a:endParaRPr>
            </a:p>
          </p:txBody>
        </p:sp>
        <p:sp>
          <p:nvSpPr>
            <p:cNvPr id="16" name="Line 351"/>
            <p:cNvSpPr>
              <a:spLocks noChangeShapeType="1"/>
            </p:cNvSpPr>
            <p:nvPr/>
          </p:nvSpPr>
          <p:spPr bwMode="auto">
            <a:xfrm>
              <a:off x="2352593" y="5494270"/>
              <a:ext cx="0" cy="54610"/>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Arial" charset="0"/>
                <a:cs typeface="Arial" charset="0"/>
              </a:endParaRPr>
            </a:p>
          </p:txBody>
        </p:sp>
        <p:sp>
          <p:nvSpPr>
            <p:cNvPr id="71" name="Line 350"/>
            <p:cNvSpPr>
              <a:spLocks noChangeShapeType="1"/>
            </p:cNvSpPr>
            <p:nvPr/>
          </p:nvSpPr>
          <p:spPr bwMode="auto">
            <a:xfrm>
              <a:off x="2629426" y="5501137"/>
              <a:ext cx="0" cy="54610"/>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Arial" charset="0"/>
                <a:cs typeface="Arial" charset="0"/>
              </a:endParaRPr>
            </a:p>
          </p:txBody>
        </p:sp>
        <p:sp>
          <p:nvSpPr>
            <p:cNvPr id="72" name="Line 351"/>
            <p:cNvSpPr>
              <a:spLocks noChangeShapeType="1"/>
            </p:cNvSpPr>
            <p:nvPr/>
          </p:nvSpPr>
          <p:spPr bwMode="auto">
            <a:xfrm>
              <a:off x="2870002" y="5494270"/>
              <a:ext cx="0" cy="54610"/>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Arial" charset="0"/>
                <a:cs typeface="Arial" charset="0"/>
              </a:endParaRPr>
            </a:p>
          </p:txBody>
        </p:sp>
        <p:sp>
          <p:nvSpPr>
            <p:cNvPr id="152" name="Rectangle 4464"/>
            <p:cNvSpPr>
              <a:spLocks noChangeArrowheads="1"/>
            </p:cNvSpPr>
            <p:nvPr/>
          </p:nvSpPr>
          <p:spPr bwMode="auto">
            <a:xfrm>
              <a:off x="1027774" y="5600639"/>
              <a:ext cx="81826" cy="176341"/>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a:ea typeface="+mn-ea"/>
                  <a:cs typeface="Arial" charset="0"/>
                </a:rPr>
                <a:t>1</a:t>
              </a:r>
            </a:p>
          </p:txBody>
        </p:sp>
        <p:sp>
          <p:nvSpPr>
            <p:cNvPr id="153" name="Rectangle 4465"/>
            <p:cNvSpPr>
              <a:spLocks noChangeArrowheads="1"/>
            </p:cNvSpPr>
            <p:nvPr/>
          </p:nvSpPr>
          <p:spPr bwMode="auto">
            <a:xfrm>
              <a:off x="1300101" y="5600639"/>
              <a:ext cx="81826" cy="176341"/>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a:ea typeface="+mn-ea"/>
                  <a:cs typeface="Arial" charset="0"/>
                </a:rPr>
                <a:t>2</a:t>
              </a:r>
            </a:p>
          </p:txBody>
        </p:sp>
        <p:sp>
          <p:nvSpPr>
            <p:cNvPr id="154" name="Rectangle 4466"/>
            <p:cNvSpPr>
              <a:spLocks noChangeArrowheads="1"/>
            </p:cNvSpPr>
            <p:nvPr/>
          </p:nvSpPr>
          <p:spPr bwMode="auto">
            <a:xfrm>
              <a:off x="1551242" y="5600639"/>
              <a:ext cx="81826" cy="176341"/>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a:ea typeface="+mn-ea"/>
                  <a:cs typeface="Arial" charset="0"/>
                </a:rPr>
                <a:t>3</a:t>
              </a:r>
            </a:p>
          </p:txBody>
        </p:sp>
        <p:sp>
          <p:nvSpPr>
            <p:cNvPr id="155" name="Rectangle 4467"/>
            <p:cNvSpPr>
              <a:spLocks noChangeArrowheads="1"/>
            </p:cNvSpPr>
            <p:nvPr/>
          </p:nvSpPr>
          <p:spPr bwMode="auto">
            <a:xfrm>
              <a:off x="1813803" y="5600639"/>
              <a:ext cx="81826" cy="176341"/>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a:ea typeface="+mn-ea"/>
                  <a:cs typeface="Arial" charset="0"/>
                </a:rPr>
                <a:t>4</a:t>
              </a:r>
            </a:p>
          </p:txBody>
        </p:sp>
        <p:sp>
          <p:nvSpPr>
            <p:cNvPr id="156" name="Rectangle 4468"/>
            <p:cNvSpPr>
              <a:spLocks noChangeArrowheads="1"/>
            </p:cNvSpPr>
            <p:nvPr/>
          </p:nvSpPr>
          <p:spPr bwMode="auto">
            <a:xfrm>
              <a:off x="2064641" y="5600639"/>
              <a:ext cx="81826" cy="176341"/>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a:ea typeface="+mn-ea"/>
                  <a:cs typeface="Arial" charset="0"/>
                </a:rPr>
                <a:t>5</a:t>
              </a:r>
            </a:p>
          </p:txBody>
        </p:sp>
        <p:sp>
          <p:nvSpPr>
            <p:cNvPr id="157" name="Rectangle 4469"/>
            <p:cNvSpPr>
              <a:spLocks noChangeArrowheads="1"/>
            </p:cNvSpPr>
            <p:nvPr/>
          </p:nvSpPr>
          <p:spPr bwMode="auto">
            <a:xfrm>
              <a:off x="786981" y="5600639"/>
              <a:ext cx="81826" cy="176341"/>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a:ea typeface="+mn-ea"/>
                  <a:cs typeface="Arial" charset="0"/>
                </a:rPr>
                <a:t>0</a:t>
              </a:r>
            </a:p>
          </p:txBody>
        </p:sp>
        <p:sp>
          <p:nvSpPr>
            <p:cNvPr id="158" name="Rectangle 4468"/>
            <p:cNvSpPr>
              <a:spLocks noChangeArrowheads="1"/>
            </p:cNvSpPr>
            <p:nvPr/>
          </p:nvSpPr>
          <p:spPr bwMode="auto">
            <a:xfrm>
              <a:off x="2310521" y="5600639"/>
              <a:ext cx="81826" cy="176341"/>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a:ea typeface="+mn-ea"/>
                  <a:cs typeface="Arial" charset="0"/>
                </a:rPr>
                <a:t>6</a:t>
              </a:r>
            </a:p>
          </p:txBody>
        </p:sp>
        <p:sp>
          <p:nvSpPr>
            <p:cNvPr id="159" name="Rectangle 4468"/>
            <p:cNvSpPr>
              <a:spLocks noChangeArrowheads="1"/>
            </p:cNvSpPr>
            <p:nvPr/>
          </p:nvSpPr>
          <p:spPr bwMode="auto">
            <a:xfrm>
              <a:off x="2578240" y="5600639"/>
              <a:ext cx="81826" cy="176341"/>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a:ea typeface="+mn-ea"/>
                  <a:cs typeface="Arial" charset="0"/>
                </a:rPr>
                <a:t>7</a:t>
              </a:r>
            </a:p>
          </p:txBody>
        </p:sp>
        <p:sp>
          <p:nvSpPr>
            <p:cNvPr id="160" name="Rectangle 4468"/>
            <p:cNvSpPr>
              <a:spLocks noChangeArrowheads="1"/>
            </p:cNvSpPr>
            <p:nvPr/>
          </p:nvSpPr>
          <p:spPr bwMode="auto">
            <a:xfrm>
              <a:off x="2830427" y="5600639"/>
              <a:ext cx="81826" cy="176341"/>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a:ea typeface="+mn-ea"/>
                  <a:cs typeface="Arial" charset="0"/>
                </a:rPr>
                <a:t>8</a:t>
              </a:r>
            </a:p>
          </p:txBody>
        </p:sp>
        <p:sp>
          <p:nvSpPr>
            <p:cNvPr id="167" name="Line 351"/>
            <p:cNvSpPr>
              <a:spLocks noChangeShapeType="1"/>
            </p:cNvSpPr>
            <p:nvPr/>
          </p:nvSpPr>
          <p:spPr bwMode="auto">
            <a:xfrm>
              <a:off x="3136174" y="5494270"/>
              <a:ext cx="0" cy="54610"/>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Arial" charset="0"/>
                <a:cs typeface="Arial" charset="0"/>
              </a:endParaRPr>
            </a:p>
          </p:txBody>
        </p:sp>
        <p:sp>
          <p:nvSpPr>
            <p:cNvPr id="168" name="Line 351"/>
            <p:cNvSpPr>
              <a:spLocks noChangeShapeType="1"/>
            </p:cNvSpPr>
            <p:nvPr/>
          </p:nvSpPr>
          <p:spPr bwMode="auto">
            <a:xfrm>
              <a:off x="3397794" y="5494270"/>
              <a:ext cx="0" cy="54610"/>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Arial" charset="0"/>
                <a:cs typeface="Arial" charset="0"/>
              </a:endParaRPr>
            </a:p>
          </p:txBody>
        </p:sp>
        <p:sp>
          <p:nvSpPr>
            <p:cNvPr id="169" name="Rectangle 4468"/>
            <p:cNvSpPr>
              <a:spLocks noChangeArrowheads="1"/>
            </p:cNvSpPr>
            <p:nvPr/>
          </p:nvSpPr>
          <p:spPr bwMode="auto">
            <a:xfrm>
              <a:off x="3081359" y="5600639"/>
              <a:ext cx="81826" cy="176341"/>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a:ea typeface="+mn-ea"/>
                  <a:cs typeface="Arial" charset="0"/>
                </a:rPr>
                <a:t>9</a:t>
              </a:r>
            </a:p>
          </p:txBody>
        </p:sp>
        <p:sp>
          <p:nvSpPr>
            <p:cNvPr id="170" name="Rectangle 4468"/>
            <p:cNvSpPr>
              <a:spLocks noChangeArrowheads="1"/>
            </p:cNvSpPr>
            <p:nvPr/>
          </p:nvSpPr>
          <p:spPr bwMode="auto">
            <a:xfrm>
              <a:off x="3312499" y="5600639"/>
              <a:ext cx="163650" cy="176341"/>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a:ea typeface="+mn-ea"/>
                  <a:cs typeface="Arial" charset="0"/>
                </a:rPr>
                <a:t>10</a:t>
              </a:r>
            </a:p>
          </p:txBody>
        </p:sp>
        <p:sp>
          <p:nvSpPr>
            <p:cNvPr id="186" name="Line 346"/>
            <p:cNvSpPr>
              <a:spLocks noChangeShapeType="1"/>
            </p:cNvSpPr>
            <p:nvPr/>
          </p:nvSpPr>
          <p:spPr bwMode="auto">
            <a:xfrm>
              <a:off x="1077543" y="5494270"/>
              <a:ext cx="0" cy="54610"/>
            </a:xfrm>
            <a:prstGeom prst="line">
              <a:avLst/>
            </a:prstGeom>
            <a:no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Arial" charset="0"/>
                <a:cs typeface="Arial" charset="0"/>
              </a:endParaRPr>
            </a:p>
          </p:txBody>
        </p:sp>
      </p:grpSp>
      <p:grpSp>
        <p:nvGrpSpPr>
          <p:cNvPr id="3" name="Group 2"/>
          <p:cNvGrpSpPr/>
          <p:nvPr/>
        </p:nvGrpSpPr>
        <p:grpSpPr>
          <a:xfrm>
            <a:off x="1912823" y="1738164"/>
            <a:ext cx="5306506" cy="169277"/>
            <a:chOff x="1678312" y="1343304"/>
            <a:chExt cx="5621740" cy="179332"/>
          </a:xfrm>
        </p:grpSpPr>
        <p:sp>
          <p:nvSpPr>
            <p:cNvPr id="112" name="Rectangle 618"/>
            <p:cNvSpPr>
              <a:spLocks noChangeArrowheads="1"/>
            </p:cNvSpPr>
            <p:nvPr/>
          </p:nvSpPr>
          <p:spPr bwMode="auto">
            <a:xfrm>
              <a:off x="1906133" y="1343304"/>
              <a:ext cx="541735" cy="179332"/>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Arial" charset="0"/>
                </a:rPr>
                <a:t>Placebo</a:t>
              </a:r>
            </a:p>
          </p:txBody>
        </p:sp>
        <p:sp>
          <p:nvSpPr>
            <p:cNvPr id="110" name="Rectangle 619"/>
            <p:cNvSpPr>
              <a:spLocks noChangeArrowheads="1"/>
            </p:cNvSpPr>
            <p:nvPr/>
          </p:nvSpPr>
          <p:spPr bwMode="auto">
            <a:xfrm>
              <a:off x="5722396" y="1343304"/>
              <a:ext cx="1577656" cy="179332"/>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Arial" charset="0"/>
                </a:rPr>
                <a:t>Cross-over Denosumab</a:t>
              </a:r>
            </a:p>
          </p:txBody>
        </p:sp>
        <p:sp>
          <p:nvSpPr>
            <p:cNvPr id="108" name="Rectangle 619"/>
            <p:cNvSpPr>
              <a:spLocks noChangeArrowheads="1"/>
            </p:cNvSpPr>
            <p:nvPr/>
          </p:nvSpPr>
          <p:spPr bwMode="auto">
            <a:xfrm>
              <a:off x="3253160" y="1343304"/>
              <a:ext cx="1526709" cy="179332"/>
            </a:xfrm>
            <a:prstGeom prst="rect">
              <a:avLst/>
            </a:prstGeom>
            <a:noFill/>
            <a:ln w="9525">
              <a:noFill/>
              <a:miter lim="800000"/>
              <a:headEnd/>
              <a:tailEnd/>
            </a:ln>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Arial" charset="0"/>
                </a:rPr>
                <a:t>Long-term Denosumab</a:t>
              </a:r>
            </a:p>
          </p:txBody>
        </p:sp>
        <p:sp>
          <p:nvSpPr>
            <p:cNvPr id="122" name="Rectangle 40"/>
            <p:cNvSpPr>
              <a:spLocks noChangeAspect="1" noChangeArrowheads="1"/>
            </p:cNvSpPr>
            <p:nvPr/>
          </p:nvSpPr>
          <p:spPr bwMode="auto">
            <a:xfrm>
              <a:off x="5502256" y="1379921"/>
              <a:ext cx="128278" cy="128016"/>
            </a:xfrm>
            <a:prstGeom prst="rect">
              <a:avLst/>
            </a:prstGeom>
            <a:solidFill>
              <a:srgbClr val="0066FF"/>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0" h="0"/>
            </a:sp3d>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100" b="0" i="0" u="none" strike="noStrike" kern="1200" cap="none" spc="0" normalizeH="0" baseline="0" noProof="0" dirty="0">
                <a:ln>
                  <a:noFill/>
                </a:ln>
                <a:solidFill>
                  <a:srgbClr val="FFFFFF"/>
                </a:solidFill>
                <a:effectLst/>
                <a:uLnTx/>
                <a:uFillTx/>
                <a:latin typeface="Arial"/>
                <a:ea typeface="Arial" charset="0"/>
                <a:cs typeface="Arial" charset="0"/>
              </a:endParaRPr>
            </a:p>
          </p:txBody>
        </p:sp>
        <p:sp>
          <p:nvSpPr>
            <p:cNvPr id="123" name="Rectangle 40"/>
            <p:cNvSpPr>
              <a:spLocks noChangeAspect="1" noChangeArrowheads="1"/>
            </p:cNvSpPr>
            <p:nvPr/>
          </p:nvSpPr>
          <p:spPr bwMode="auto">
            <a:xfrm>
              <a:off x="3016063" y="1379921"/>
              <a:ext cx="128278" cy="128016"/>
            </a:xfrm>
            <a:prstGeom prst="rect">
              <a:avLst/>
            </a:prstGeom>
            <a:solidFill>
              <a:srgbClr val="70DAFF"/>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0" h="0"/>
            </a:sp3d>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100" b="0" i="0" u="none" strike="noStrike" kern="1200" cap="none" spc="0" normalizeH="0" baseline="0" noProof="0" dirty="0">
                <a:ln>
                  <a:noFill/>
                </a:ln>
                <a:solidFill>
                  <a:srgbClr val="FFFFFF"/>
                </a:solidFill>
                <a:effectLst/>
                <a:uLnTx/>
                <a:uFillTx/>
                <a:latin typeface="Arial"/>
                <a:ea typeface="Arial" charset="0"/>
                <a:cs typeface="Arial" charset="0"/>
              </a:endParaRPr>
            </a:p>
          </p:txBody>
        </p:sp>
        <p:sp>
          <p:nvSpPr>
            <p:cNvPr id="125" name="Rectangle 40"/>
            <p:cNvSpPr>
              <a:spLocks noChangeAspect="1" noChangeArrowheads="1"/>
            </p:cNvSpPr>
            <p:nvPr/>
          </p:nvSpPr>
          <p:spPr bwMode="auto">
            <a:xfrm>
              <a:off x="1678312" y="1379921"/>
              <a:ext cx="128278" cy="128016"/>
            </a:xfrm>
            <a:prstGeom prst="rect">
              <a:avLst/>
            </a:prstGeom>
            <a:solidFill>
              <a:schemeClr val="tx1"/>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0" h="0"/>
            </a:sp3d>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100" b="0" i="0" u="none" strike="noStrike" kern="1200" cap="none" spc="0" normalizeH="0" baseline="0" noProof="0" dirty="0">
                <a:ln>
                  <a:noFill/>
                </a:ln>
                <a:solidFill>
                  <a:srgbClr val="FFFFFF"/>
                </a:solidFill>
                <a:effectLst/>
                <a:uLnTx/>
                <a:uFillTx/>
                <a:latin typeface="Arial"/>
                <a:ea typeface="Arial" charset="0"/>
                <a:cs typeface="Arial" charset="0"/>
              </a:endParaRPr>
            </a:p>
          </p:txBody>
        </p:sp>
      </p:grpSp>
      <p:sp>
        <p:nvSpPr>
          <p:cNvPr id="104" name="Rectangle 507"/>
          <p:cNvSpPr>
            <a:spLocks noChangeArrowheads="1"/>
          </p:cNvSpPr>
          <p:nvPr/>
        </p:nvSpPr>
        <p:spPr bwMode="auto">
          <a:xfrm>
            <a:off x="1738863" y="4901177"/>
            <a:ext cx="55396" cy="11285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30000" noProof="0" dirty="0">
                <a:ln>
                  <a:noFill/>
                </a:ln>
                <a:solidFill>
                  <a:srgbClr val="FFFFFF"/>
                </a:solidFill>
                <a:effectLst/>
                <a:uLnTx/>
                <a:uFillTx/>
                <a:latin typeface="Arial"/>
                <a:ea typeface="+mn-ea"/>
                <a:cs typeface="Arial" charset="0"/>
              </a:rPr>
              <a:t>a</a:t>
            </a:r>
            <a:endParaRPr kumimoji="0" lang="en-US" sz="1100" b="0" i="0" u="none" strike="noStrike" kern="1200" cap="none" spc="0" normalizeH="0" baseline="30000" noProof="0" dirty="0">
              <a:ln>
                <a:noFill/>
              </a:ln>
              <a:solidFill>
                <a:srgbClr val="FFFFFF"/>
              </a:solidFill>
              <a:effectLst/>
              <a:uLnTx/>
              <a:uFillTx/>
              <a:latin typeface="Arial"/>
              <a:ea typeface="Arial" charset="0"/>
              <a:cs typeface="Arial" pitchFamily="34" charset="0"/>
            </a:endParaRPr>
          </a:p>
        </p:txBody>
      </p:sp>
      <p:cxnSp>
        <p:nvCxnSpPr>
          <p:cNvPr id="90" name="Straight Connector 601"/>
          <p:cNvCxnSpPr>
            <a:cxnSpLocks noChangeShapeType="1"/>
          </p:cNvCxnSpPr>
          <p:nvPr/>
        </p:nvCxnSpPr>
        <p:spPr bwMode="auto">
          <a:xfrm>
            <a:off x="1208903" y="5052213"/>
            <a:ext cx="2725898" cy="0"/>
          </a:xfrm>
          <a:prstGeom prst="line">
            <a:avLst/>
          </a:prstGeom>
          <a:noFill/>
          <a:ln w="6350" algn="ctr">
            <a:solidFill>
              <a:schemeClr val="tx1"/>
            </a:solidFill>
            <a:prstDash val="dash"/>
            <a:round/>
            <a:headEnd/>
            <a:tailEnd/>
          </a:ln>
        </p:spPr>
      </p:cxnSp>
      <p:sp>
        <p:nvSpPr>
          <p:cNvPr id="102" name="Rectangle 101"/>
          <p:cNvSpPr/>
          <p:nvPr/>
        </p:nvSpPr>
        <p:spPr>
          <a:xfrm>
            <a:off x="468313" y="6550165"/>
            <a:ext cx="8070850" cy="215444"/>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Arial" charset="0"/>
                <a:cs typeface="Arial" pitchFamily="34" charset="0"/>
              </a:rPr>
              <a:t>Adapted from Bone HG, et al</a:t>
            </a:r>
            <a:r>
              <a:rPr kumimoji="0" lang="en-US" sz="800" b="0" i="1" u="none" strike="noStrike" kern="1200" cap="none" spc="0" normalizeH="0" baseline="0" noProof="0" dirty="0">
                <a:ln>
                  <a:noFill/>
                </a:ln>
                <a:solidFill>
                  <a:srgbClr val="FFFFFF"/>
                </a:solidFill>
                <a:effectLst/>
                <a:uLnTx/>
                <a:uFillTx/>
                <a:latin typeface="Arial"/>
                <a:ea typeface="Arial" charset="0"/>
                <a:cs typeface="Arial" pitchFamily="34" charset="0"/>
              </a:rPr>
              <a:t>. (</a:t>
            </a:r>
            <a:r>
              <a:rPr kumimoji="0" lang="en-US" sz="800" b="0" i="0" u="none" strike="noStrike" kern="1200" cap="none" spc="0" normalizeH="0" baseline="0" noProof="0" dirty="0">
                <a:ln>
                  <a:noFill/>
                </a:ln>
                <a:solidFill>
                  <a:srgbClr val="FFFFFF"/>
                </a:solidFill>
                <a:effectLst/>
                <a:uLnTx/>
                <a:uFillTx/>
                <a:latin typeface="Arial"/>
                <a:ea typeface="Arial" charset="0"/>
                <a:cs typeface="Arial" pitchFamily="34" charset="0"/>
              </a:rPr>
              <a:t>2017).</a:t>
            </a:r>
            <a:r>
              <a:rPr kumimoji="0" lang="en-US" sz="800" b="0" i="1" u="none" strike="noStrike" kern="1200" cap="none" spc="0" normalizeH="0" baseline="0" noProof="0" dirty="0">
                <a:ln>
                  <a:noFill/>
                </a:ln>
                <a:solidFill>
                  <a:srgbClr val="FFFFFF"/>
                </a:solidFill>
                <a:effectLst/>
                <a:uLnTx/>
                <a:uFillTx/>
                <a:latin typeface="Arial"/>
                <a:ea typeface="Arial" charset="0"/>
                <a:cs typeface="Arial" pitchFamily="34" charset="0"/>
              </a:rPr>
              <a:t> Lancet Diabetes Endocrinol . </a:t>
            </a:r>
            <a:r>
              <a:rPr kumimoji="0" lang="en-US" sz="800" b="0" i="0" u="none" strike="noStrike" kern="1200" cap="none" spc="0" normalizeH="0" baseline="0" noProof="0" dirty="0">
                <a:ln>
                  <a:noFill/>
                </a:ln>
                <a:solidFill>
                  <a:srgbClr val="FFFFFF"/>
                </a:solidFill>
                <a:effectLst/>
                <a:uLnTx/>
                <a:uFillTx/>
                <a:latin typeface="Arial"/>
                <a:ea typeface="Arial" charset="0"/>
                <a:cs typeface="Arial" pitchFamily="34" charset="0"/>
              </a:rPr>
              <a:t> </a:t>
            </a:r>
            <a:r>
              <a:rPr kumimoji="0" lang="en-CA" sz="800" b="0" i="0" u="none" strike="noStrike" kern="1200" cap="none" spc="0" normalizeH="0" baseline="0" noProof="0" dirty="0">
                <a:ln>
                  <a:noFill/>
                </a:ln>
                <a:solidFill>
                  <a:srgbClr val="FFFFFF"/>
                </a:solidFill>
                <a:effectLst/>
                <a:uLnTx/>
                <a:uFillTx/>
                <a:latin typeface="Arial"/>
                <a:ea typeface="Arial" charset="0"/>
                <a:cs typeface="Arial" pitchFamily="34" charset="0"/>
              </a:rPr>
              <a:t>Published Online May 22, 2017 http://dx.doi.org/10.1016/ S2213-8587(17)30138-9.</a:t>
            </a:r>
            <a:r>
              <a:rPr kumimoji="0" lang="en-US" sz="800" b="0" i="0" u="none" strike="noStrike" kern="1200" cap="none" spc="0" normalizeH="0" baseline="0" noProof="0" dirty="0">
                <a:ln>
                  <a:noFill/>
                </a:ln>
                <a:solidFill>
                  <a:srgbClr val="FFFFFF"/>
                </a:solidFill>
                <a:effectLst/>
                <a:uLnTx/>
                <a:uFillTx/>
                <a:latin typeface="Arial"/>
                <a:ea typeface="Arial" charset="0"/>
                <a:cs typeface="Arial" pitchFamily="34" charset="0"/>
              </a:rPr>
              <a:t> </a:t>
            </a:r>
            <a:endParaRPr kumimoji="0" lang="en-CA" sz="800" b="0"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155834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28">
            <a:extLst>
              <a:ext uri="{FF2B5EF4-FFF2-40B4-BE49-F238E27FC236}">
                <a16:creationId xmlns:a16="http://schemas.microsoft.com/office/drawing/2014/main" id="{66BF3BFE-2CC6-4908-80AC-6777CFD69CBB}"/>
              </a:ext>
            </a:extLst>
          </p:cNvPr>
          <p:cNvSpPr>
            <a:spLocks noChangeArrowheads="1"/>
          </p:cNvSpPr>
          <p:nvPr/>
        </p:nvSpPr>
        <p:spPr bwMode="auto">
          <a:xfrm>
            <a:off x="3906299" y="2273976"/>
            <a:ext cx="4692967" cy="2700337"/>
          </a:xfrm>
          <a:prstGeom prst="rect">
            <a:avLst/>
          </a:prstGeom>
          <a:solidFill>
            <a:schemeClr val="bg1"/>
          </a:solidFill>
          <a:ln>
            <a:noFill/>
          </a:ln>
          <a:effectLst/>
          <a:extLst/>
        </p:spPr>
        <p:txBody>
          <a:bodyPr wrap="none" anchor="ct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fontAlgn="base">
              <a:lnSpc>
                <a:spcPct val="100000"/>
              </a:lnSpc>
              <a:spcBef>
                <a:spcPct val="0"/>
              </a:spcBef>
              <a:spcAft>
                <a:spcPct val="0"/>
              </a:spcAft>
              <a:buClrTx/>
              <a:buNone/>
              <a:defRPr/>
            </a:pPr>
            <a:endParaRPr lang="en-CA" altLang="en-US" sz="1800" b="1" kern="0">
              <a:solidFill>
                <a:schemeClr val="bg1"/>
              </a:solidFill>
              <a:latin typeface="Arial Narrow" panose="020B0606020202030204" pitchFamily="34" charset="0"/>
            </a:endParaRPr>
          </a:p>
        </p:txBody>
      </p:sp>
      <p:sp>
        <p:nvSpPr>
          <p:cNvPr id="60" name="Rectangle 28">
            <a:extLst>
              <a:ext uri="{FF2B5EF4-FFF2-40B4-BE49-F238E27FC236}">
                <a16:creationId xmlns:a16="http://schemas.microsoft.com/office/drawing/2014/main" id="{DAEE19C9-F804-4C80-8C19-036FB52906FB}"/>
              </a:ext>
            </a:extLst>
          </p:cNvPr>
          <p:cNvSpPr>
            <a:spLocks noChangeArrowheads="1"/>
          </p:cNvSpPr>
          <p:nvPr/>
        </p:nvSpPr>
        <p:spPr bwMode="auto">
          <a:xfrm>
            <a:off x="1314748" y="2273976"/>
            <a:ext cx="2582218" cy="2700337"/>
          </a:xfrm>
          <a:prstGeom prst="rect">
            <a:avLst/>
          </a:prstGeom>
          <a:solidFill>
            <a:schemeClr val="bg1">
              <a:lumMod val="75000"/>
              <a:lumOff val="25000"/>
            </a:schemeClr>
          </a:solidFill>
          <a:ln>
            <a:noFill/>
          </a:ln>
          <a:effectLst/>
          <a:extLst/>
        </p:spPr>
        <p:txBody>
          <a:bodyPr wrap="none" anchor="ct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fontAlgn="base">
              <a:lnSpc>
                <a:spcPct val="100000"/>
              </a:lnSpc>
              <a:spcBef>
                <a:spcPct val="0"/>
              </a:spcBef>
              <a:spcAft>
                <a:spcPct val="0"/>
              </a:spcAft>
              <a:buClrTx/>
              <a:buNone/>
              <a:defRPr/>
            </a:pPr>
            <a:endParaRPr lang="en-CA" altLang="en-US" sz="1800" b="1" kern="0">
              <a:solidFill>
                <a:schemeClr val="bg1"/>
              </a:solidFill>
              <a:latin typeface="Arial Narrow" panose="020B0606020202030204" pitchFamily="34" charset="0"/>
            </a:endParaRPr>
          </a:p>
        </p:txBody>
      </p:sp>
      <p:sp>
        <p:nvSpPr>
          <p:cNvPr id="2" name="Rectangle 1">
            <a:extLst>
              <a:ext uri="{FF2B5EF4-FFF2-40B4-BE49-F238E27FC236}">
                <a16:creationId xmlns:a16="http://schemas.microsoft.com/office/drawing/2014/main" id="{55010D92-732B-4721-81BC-6342B1C2838D}"/>
              </a:ext>
            </a:extLst>
          </p:cNvPr>
          <p:cNvSpPr/>
          <p:nvPr/>
        </p:nvSpPr>
        <p:spPr>
          <a:xfrm>
            <a:off x="0" y="3"/>
            <a:ext cx="9144000" cy="12750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Roboto"/>
            </a:endParaRPr>
          </a:p>
        </p:txBody>
      </p:sp>
      <p:sp>
        <p:nvSpPr>
          <p:cNvPr id="3" name="Title 3">
            <a:extLst>
              <a:ext uri="{FF2B5EF4-FFF2-40B4-BE49-F238E27FC236}">
                <a16:creationId xmlns:a16="http://schemas.microsoft.com/office/drawing/2014/main" id="{CA73525E-F6CA-47AD-8DFE-ED50315FA2E6}"/>
              </a:ext>
            </a:extLst>
          </p:cNvPr>
          <p:cNvSpPr txBox="1">
            <a:spLocks/>
          </p:cNvSpPr>
          <p:nvPr/>
        </p:nvSpPr>
        <p:spPr>
          <a:xfrm>
            <a:off x="42531" y="87100"/>
            <a:ext cx="9058939" cy="1032887"/>
          </a:xfrm>
          <a:prstGeom prst="rect">
            <a:avLst/>
          </a:prstGeom>
        </p:spPr>
        <p:txBody>
          <a:bodyPr/>
          <a:lstStyle>
            <a:lvl1pPr algn="l" defTabSz="685800" rtl="0" eaLnBrk="1" latinLnBrk="0" hangingPunct="1">
              <a:lnSpc>
                <a:spcPct val="90000"/>
              </a:lnSpc>
              <a:spcBef>
                <a:spcPct val="0"/>
              </a:spcBef>
              <a:buNone/>
              <a:defRPr sz="2100" b="1" kern="1200">
                <a:solidFill>
                  <a:schemeClr val="tx1">
                    <a:lumMod val="75000"/>
                    <a:lumOff val="25000"/>
                  </a:schemeClr>
                </a:solidFill>
                <a:latin typeface="+mj-lt"/>
                <a:ea typeface="+mj-ea"/>
                <a:cs typeface="+mj-cs"/>
              </a:defRPr>
            </a:lvl1pPr>
          </a:lstStyle>
          <a:p>
            <a:pPr algn="ctr">
              <a:lnSpc>
                <a:spcPct val="100000"/>
              </a:lnSpc>
            </a:pPr>
            <a:r>
              <a:rPr lang="en-CA" sz="3600" dirty="0">
                <a:solidFill>
                  <a:schemeClr val="tx2"/>
                </a:solidFill>
                <a:latin typeface="Arial Narrow" panose="020B0606020202030204" pitchFamily="34" charset="0"/>
              </a:rPr>
              <a:t>Yearly Incidence of Hip Fractures Through </a:t>
            </a:r>
            <a:br>
              <a:rPr lang="en-CA" sz="3600" dirty="0">
                <a:solidFill>
                  <a:schemeClr val="tx2"/>
                </a:solidFill>
                <a:latin typeface="Arial Narrow" panose="020B0606020202030204" pitchFamily="34" charset="0"/>
              </a:rPr>
            </a:br>
            <a:r>
              <a:rPr lang="en-CA" sz="3600" dirty="0">
                <a:solidFill>
                  <a:schemeClr val="tx2"/>
                </a:solidFill>
                <a:latin typeface="Arial Narrow" panose="020B0606020202030204" pitchFamily="34" charset="0"/>
              </a:rPr>
              <a:t>10 Years: Long-term Denosumab Group</a:t>
            </a:r>
            <a:endParaRPr lang="en-US" sz="3600" i="1" baseline="30000" dirty="0">
              <a:solidFill>
                <a:schemeClr val="tx2"/>
              </a:solidFill>
              <a:latin typeface="Arial Narrow" panose="020B0606020202030204" pitchFamily="34" charset="0"/>
            </a:endParaRPr>
          </a:p>
        </p:txBody>
      </p:sp>
      <p:sp>
        <p:nvSpPr>
          <p:cNvPr id="7" name="Text Placeholder 3">
            <a:extLst>
              <a:ext uri="{FF2B5EF4-FFF2-40B4-BE49-F238E27FC236}">
                <a16:creationId xmlns:a16="http://schemas.microsoft.com/office/drawing/2014/main" id="{3180CEAF-9C2E-4204-9BA5-B96D3C6C0C7B}"/>
              </a:ext>
            </a:extLst>
          </p:cNvPr>
          <p:cNvSpPr txBox="1">
            <a:spLocks/>
          </p:cNvSpPr>
          <p:nvPr/>
        </p:nvSpPr>
        <p:spPr>
          <a:xfrm>
            <a:off x="50716" y="6408735"/>
            <a:ext cx="8229600" cy="514278"/>
          </a:xfrm>
          <a:prstGeom prst="rect">
            <a:avLst/>
          </a:prstGeom>
        </p:spPr>
        <p:txBody>
          <a:bodyPr vert="horz" lIns="91440" tIns="45720" rIns="91440" bIns="45720" rtlCol="0" anchor="b" anchorCtr="0">
            <a:noAutofit/>
          </a:bodyPr>
          <a:lstStyle>
            <a:lvl1pPr marL="0" indent="0" algn="l" defTabSz="457200" rtl="0" eaLnBrk="1" latinLnBrk="0" hangingPunct="1">
              <a:spcBef>
                <a:spcPts val="0"/>
              </a:spcBef>
              <a:spcAft>
                <a:spcPts val="0"/>
              </a:spcAft>
              <a:buClr>
                <a:schemeClr val="accent1"/>
              </a:buClr>
              <a:buFont typeface="Arial"/>
              <a:buNone/>
              <a:defRPr sz="1100" kern="1200">
                <a:solidFill>
                  <a:schemeClr val="tx1">
                    <a:lumMod val="75000"/>
                    <a:lumOff val="25000"/>
                  </a:schemeClr>
                </a:solidFill>
                <a:latin typeface="Verdana"/>
                <a:ea typeface="+mn-ea"/>
                <a:cs typeface="Verdana"/>
              </a:defRPr>
            </a:lvl1pPr>
            <a:lvl2pPr marL="457200" indent="0" algn="l" defTabSz="457200" rtl="0" eaLnBrk="1" latinLnBrk="0" hangingPunct="1">
              <a:spcBef>
                <a:spcPts val="0"/>
              </a:spcBef>
              <a:spcAft>
                <a:spcPts val="1000"/>
              </a:spcAft>
              <a:buFont typeface="Arial"/>
              <a:buNone/>
              <a:defRPr sz="1100" kern="1200">
                <a:solidFill>
                  <a:schemeClr val="tx1">
                    <a:lumMod val="75000"/>
                    <a:lumOff val="25000"/>
                  </a:schemeClr>
                </a:solidFill>
                <a:latin typeface="Verdana"/>
                <a:ea typeface="+mn-ea"/>
                <a:cs typeface="Verdana"/>
              </a:defRPr>
            </a:lvl2pPr>
            <a:lvl3pPr marL="1097280" indent="-182880" algn="l" defTabSz="457200" rtl="0" eaLnBrk="1" latinLnBrk="0" hangingPunct="1">
              <a:spcBef>
                <a:spcPts val="0"/>
              </a:spcBef>
              <a:spcAft>
                <a:spcPts val="1000"/>
              </a:spcAft>
              <a:buClr>
                <a:schemeClr val="accent2"/>
              </a:buClr>
              <a:buFont typeface="Arial"/>
              <a:buChar char="•"/>
              <a:defRPr sz="1800" kern="1200">
                <a:solidFill>
                  <a:schemeClr val="tx1">
                    <a:lumMod val="75000"/>
                    <a:lumOff val="25000"/>
                  </a:schemeClr>
                </a:solidFill>
                <a:latin typeface="Verdana"/>
                <a:ea typeface="+mn-ea"/>
                <a:cs typeface="Verdana"/>
              </a:defRPr>
            </a:lvl3pPr>
            <a:lvl4pPr marL="1600200" indent="-228600" algn="l" defTabSz="457200" rtl="0" eaLnBrk="1" latinLnBrk="0" hangingPunct="1">
              <a:spcBef>
                <a:spcPts val="0"/>
              </a:spcBef>
              <a:spcAft>
                <a:spcPts val="1000"/>
              </a:spcAft>
              <a:buFont typeface="Arial"/>
              <a:buChar char="–"/>
              <a:defRPr sz="1600" kern="1200">
                <a:solidFill>
                  <a:schemeClr val="tx1">
                    <a:lumMod val="75000"/>
                    <a:lumOff val="25000"/>
                  </a:schemeClr>
                </a:solidFill>
                <a:latin typeface="Verdana"/>
                <a:ea typeface="+mn-ea"/>
                <a:cs typeface="Verdana"/>
              </a:defRPr>
            </a:lvl4pPr>
            <a:lvl5pPr marL="2057400" indent="-228600" algn="l" defTabSz="457200" rtl="0" eaLnBrk="1" latinLnBrk="0" hangingPunct="1">
              <a:spcBef>
                <a:spcPts val="0"/>
              </a:spcBef>
              <a:spcAft>
                <a:spcPts val="1000"/>
              </a:spcAft>
              <a:buFont typeface="Arial"/>
              <a:buChar char="»"/>
              <a:defRPr sz="1400" kern="1200">
                <a:solidFill>
                  <a:schemeClr val="tx1">
                    <a:lumMod val="75000"/>
                    <a:lumOff val="25000"/>
                  </a:schemeClr>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0"/>
              </a:spcBef>
              <a:buClrTx/>
            </a:pPr>
            <a:r>
              <a:rPr lang="en-US" altLang="en-US" sz="800" dirty="0">
                <a:solidFill>
                  <a:schemeClr val="tx1"/>
                </a:solidFill>
                <a:latin typeface="Arial" panose="020B0604020202020204" pitchFamily="34" charset="0"/>
                <a:cs typeface="Arial" panose="020B0604020202020204" pitchFamily="34" charset="0"/>
              </a:rPr>
              <a:t>n = number of subject with ≥ 1 fracture; N = number of randomized subjects who remain on study at the beginning of each period. </a:t>
            </a:r>
          </a:p>
          <a:p>
            <a:pPr>
              <a:spcBef>
                <a:spcPct val="0"/>
              </a:spcBef>
              <a:buClrTx/>
            </a:pPr>
            <a:r>
              <a:rPr lang="en-US" altLang="en-US" sz="800" dirty="0">
                <a:solidFill>
                  <a:schemeClr val="tx1"/>
                </a:solidFill>
                <a:latin typeface="Arial" panose="020B0604020202020204" pitchFamily="34" charset="0"/>
                <a:cs typeface="Arial" panose="020B0604020202020204" pitchFamily="34" charset="0"/>
              </a:rPr>
              <a:t>Percentages for nonvertebral fracture are Kaplan Meier estimates.</a:t>
            </a:r>
          </a:p>
          <a:p>
            <a:pPr>
              <a:spcBef>
                <a:spcPct val="0"/>
              </a:spcBef>
              <a:buClrTx/>
            </a:pPr>
            <a:r>
              <a:rPr lang="en-CA" sz="800" dirty="0">
                <a:solidFill>
                  <a:schemeClr val="tx1"/>
                </a:solidFill>
                <a:latin typeface="Arial" panose="020B0604020202020204" pitchFamily="34" charset="0"/>
                <a:cs typeface="Arial" panose="020B0604020202020204" pitchFamily="34" charset="0"/>
              </a:rPr>
              <a:t>Bone, Henry G, et al. </a:t>
            </a:r>
            <a:r>
              <a:rPr lang="en-CA" sz="800" i="1" dirty="0">
                <a:solidFill>
                  <a:schemeClr val="tx1"/>
                </a:solidFill>
                <a:latin typeface="Arial" panose="020B0604020202020204" pitchFamily="34" charset="0"/>
                <a:cs typeface="Arial" panose="020B0604020202020204" pitchFamily="34" charset="0"/>
              </a:rPr>
              <a:t>Lancet</a:t>
            </a:r>
            <a:r>
              <a:rPr lang="en-US" sz="800" dirty="0">
                <a:solidFill>
                  <a:schemeClr val="tx1"/>
                </a:solidFill>
                <a:latin typeface="Arial" panose="020B0604020202020204" pitchFamily="34" charset="0"/>
                <a:cs typeface="Arial" panose="020B0604020202020204" pitchFamily="34" charset="0"/>
              </a:rPr>
              <a:t>. 2017;</a:t>
            </a:r>
            <a:r>
              <a:rPr lang="en-CA" sz="800" dirty="0">
                <a:solidFill>
                  <a:schemeClr val="tx1"/>
                </a:solidFill>
                <a:latin typeface="Arial" panose="020B0604020202020204" pitchFamily="34" charset="0"/>
                <a:cs typeface="Arial" panose="020B0604020202020204" pitchFamily="34" charset="0"/>
              </a:rPr>
              <a:t>5(7):513-23. </a:t>
            </a:r>
          </a:p>
          <a:p>
            <a:pPr>
              <a:buClr>
                <a:srgbClr val="00ADF1"/>
              </a:buClr>
            </a:pPr>
            <a:endParaRPr lang="en-CA" sz="800" dirty="0">
              <a:solidFill>
                <a:schemeClr val="tx1"/>
              </a:solidFill>
              <a:latin typeface="Arial" panose="020B0604020202020204" pitchFamily="34" charset="0"/>
              <a:cs typeface="Arial" panose="020B0604020202020204" pitchFamily="34" charset="0"/>
            </a:endParaRPr>
          </a:p>
        </p:txBody>
      </p:sp>
      <p:graphicFrame>
        <p:nvGraphicFramePr>
          <p:cNvPr id="21" name="Chart 20">
            <a:extLst>
              <a:ext uri="{FF2B5EF4-FFF2-40B4-BE49-F238E27FC236}">
                <a16:creationId xmlns:a16="http://schemas.microsoft.com/office/drawing/2014/main" id="{C43D6215-BC41-4C42-8E07-809135418206}"/>
              </a:ext>
            </a:extLst>
          </p:cNvPr>
          <p:cNvGraphicFramePr/>
          <p:nvPr>
            <p:extLst/>
          </p:nvPr>
        </p:nvGraphicFramePr>
        <p:xfrm>
          <a:off x="1067308" y="2129482"/>
          <a:ext cx="7613702" cy="2905759"/>
        </p:xfrm>
        <a:graphic>
          <a:graphicData uri="http://schemas.openxmlformats.org/drawingml/2006/chart">
            <c:chart xmlns:c="http://schemas.openxmlformats.org/drawingml/2006/chart" xmlns:r="http://schemas.openxmlformats.org/officeDocument/2006/relationships" r:id="rId3"/>
          </a:graphicData>
        </a:graphic>
      </p:graphicFrame>
      <p:grpSp>
        <p:nvGrpSpPr>
          <p:cNvPr id="22" name="Group 1">
            <a:extLst>
              <a:ext uri="{FF2B5EF4-FFF2-40B4-BE49-F238E27FC236}">
                <a16:creationId xmlns:a16="http://schemas.microsoft.com/office/drawing/2014/main" id="{41823AE6-D4D8-4B22-ABA8-85A764E91EEA}"/>
              </a:ext>
            </a:extLst>
          </p:cNvPr>
          <p:cNvGrpSpPr>
            <a:grpSpLocks/>
          </p:cNvGrpSpPr>
          <p:nvPr/>
        </p:nvGrpSpPr>
        <p:grpSpPr bwMode="auto">
          <a:xfrm>
            <a:off x="462344" y="1902140"/>
            <a:ext cx="8136920" cy="3597423"/>
            <a:chOff x="640083" y="2181222"/>
            <a:chExt cx="8137225" cy="3597423"/>
          </a:xfrm>
        </p:grpSpPr>
        <p:sp>
          <p:nvSpPr>
            <p:cNvPr id="23" name="TextBox 299">
              <a:extLst>
                <a:ext uri="{FF2B5EF4-FFF2-40B4-BE49-F238E27FC236}">
                  <a16:creationId xmlns:a16="http://schemas.microsoft.com/office/drawing/2014/main" id="{1981CD30-BA08-4521-9C79-FCF3BAE013F5}"/>
                </a:ext>
              </a:extLst>
            </p:cNvPr>
            <p:cNvSpPr txBox="1">
              <a:spLocks noChangeArrowheads="1"/>
            </p:cNvSpPr>
            <p:nvPr/>
          </p:nvSpPr>
          <p:spPr bwMode="auto">
            <a:xfrm>
              <a:off x="1835288" y="5264150"/>
              <a:ext cx="255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fontAlgn="base">
                <a:lnSpc>
                  <a:spcPct val="100000"/>
                </a:lnSpc>
                <a:spcBef>
                  <a:spcPct val="0"/>
                </a:spcBef>
                <a:spcAft>
                  <a:spcPct val="0"/>
                </a:spcAft>
                <a:buClrTx/>
                <a:buNone/>
                <a:defRPr/>
              </a:pPr>
              <a:r>
                <a:rPr lang="en-US" altLang="en-US" sz="1200" b="1" kern="0" dirty="0">
                  <a:latin typeface="Arial Narrow" panose="020B0606020202030204" pitchFamily="34" charset="0"/>
                  <a:cs typeface="Arial" pitchFamily="34" charset="0"/>
                </a:rPr>
                <a:t>1</a:t>
              </a:r>
            </a:p>
          </p:txBody>
        </p:sp>
        <p:sp>
          <p:nvSpPr>
            <p:cNvPr id="24" name="TextBox 300">
              <a:extLst>
                <a:ext uri="{FF2B5EF4-FFF2-40B4-BE49-F238E27FC236}">
                  <a16:creationId xmlns:a16="http://schemas.microsoft.com/office/drawing/2014/main" id="{66CC08E3-128E-479F-8E6B-7A300696F0E9}"/>
                </a:ext>
              </a:extLst>
            </p:cNvPr>
            <p:cNvSpPr txBox="1">
              <a:spLocks noChangeArrowheads="1"/>
            </p:cNvSpPr>
            <p:nvPr/>
          </p:nvSpPr>
          <p:spPr bwMode="auto">
            <a:xfrm>
              <a:off x="2549067" y="5264150"/>
              <a:ext cx="255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fontAlgn="base">
                <a:lnSpc>
                  <a:spcPct val="100000"/>
                </a:lnSpc>
                <a:spcBef>
                  <a:spcPct val="0"/>
                </a:spcBef>
                <a:spcAft>
                  <a:spcPct val="0"/>
                </a:spcAft>
                <a:buClrTx/>
                <a:buNone/>
                <a:defRPr/>
              </a:pPr>
              <a:r>
                <a:rPr lang="en-US" altLang="en-US" sz="1200" b="1" kern="0" dirty="0">
                  <a:latin typeface="Arial Narrow" panose="020B0606020202030204" pitchFamily="34" charset="0"/>
                  <a:cs typeface="Arial" pitchFamily="34" charset="0"/>
                </a:rPr>
                <a:t>2</a:t>
              </a:r>
            </a:p>
          </p:txBody>
        </p:sp>
        <p:sp>
          <p:nvSpPr>
            <p:cNvPr id="25" name="TextBox 301">
              <a:extLst>
                <a:ext uri="{FF2B5EF4-FFF2-40B4-BE49-F238E27FC236}">
                  <a16:creationId xmlns:a16="http://schemas.microsoft.com/office/drawing/2014/main" id="{3558D773-53DA-4E66-AA63-71C88B882A5D}"/>
                </a:ext>
              </a:extLst>
            </p:cNvPr>
            <p:cNvSpPr txBox="1">
              <a:spLocks noChangeArrowheads="1"/>
            </p:cNvSpPr>
            <p:nvPr/>
          </p:nvSpPr>
          <p:spPr bwMode="auto">
            <a:xfrm>
              <a:off x="3227199" y="5264150"/>
              <a:ext cx="255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fontAlgn="base">
                <a:lnSpc>
                  <a:spcPct val="100000"/>
                </a:lnSpc>
                <a:spcBef>
                  <a:spcPct val="0"/>
                </a:spcBef>
                <a:spcAft>
                  <a:spcPct val="0"/>
                </a:spcAft>
                <a:buClrTx/>
                <a:buNone/>
                <a:defRPr/>
              </a:pPr>
              <a:r>
                <a:rPr lang="en-US" altLang="en-US" sz="1200" b="1" kern="0" dirty="0">
                  <a:latin typeface="Arial Narrow" panose="020B0606020202030204" pitchFamily="34" charset="0"/>
                  <a:cs typeface="Arial" pitchFamily="34" charset="0"/>
                </a:rPr>
                <a:t>3</a:t>
              </a:r>
            </a:p>
          </p:txBody>
        </p:sp>
        <p:sp>
          <p:nvSpPr>
            <p:cNvPr id="26" name="TextBox 302">
              <a:extLst>
                <a:ext uri="{FF2B5EF4-FFF2-40B4-BE49-F238E27FC236}">
                  <a16:creationId xmlns:a16="http://schemas.microsoft.com/office/drawing/2014/main" id="{C9CAFBEA-77F6-416C-8EE6-9DD0A742BDAD}"/>
                </a:ext>
              </a:extLst>
            </p:cNvPr>
            <p:cNvSpPr txBox="1">
              <a:spLocks noChangeArrowheads="1"/>
            </p:cNvSpPr>
            <p:nvPr/>
          </p:nvSpPr>
          <p:spPr bwMode="auto">
            <a:xfrm>
              <a:off x="4084165" y="5264150"/>
              <a:ext cx="255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fontAlgn="base">
                <a:lnSpc>
                  <a:spcPct val="100000"/>
                </a:lnSpc>
                <a:spcBef>
                  <a:spcPct val="0"/>
                </a:spcBef>
                <a:spcAft>
                  <a:spcPct val="0"/>
                </a:spcAft>
                <a:buClrTx/>
                <a:buNone/>
                <a:defRPr/>
              </a:pPr>
              <a:r>
                <a:rPr lang="en-US" altLang="en-US" sz="1200" b="1" kern="0" dirty="0">
                  <a:latin typeface="Arial Narrow" panose="020B0606020202030204" pitchFamily="34" charset="0"/>
                  <a:cs typeface="Arial" pitchFamily="34" charset="0"/>
                </a:rPr>
                <a:t>4</a:t>
              </a:r>
            </a:p>
          </p:txBody>
        </p:sp>
        <p:sp>
          <p:nvSpPr>
            <p:cNvPr id="27" name="TextBox 303">
              <a:extLst>
                <a:ext uri="{FF2B5EF4-FFF2-40B4-BE49-F238E27FC236}">
                  <a16:creationId xmlns:a16="http://schemas.microsoft.com/office/drawing/2014/main" id="{39F3B02C-CD77-4A9F-A70A-4D64C8C24F9F}"/>
                </a:ext>
              </a:extLst>
            </p:cNvPr>
            <p:cNvSpPr txBox="1">
              <a:spLocks noChangeArrowheads="1"/>
            </p:cNvSpPr>
            <p:nvPr/>
          </p:nvSpPr>
          <p:spPr bwMode="auto">
            <a:xfrm>
              <a:off x="6213574" y="5264150"/>
              <a:ext cx="255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fontAlgn="base">
                <a:lnSpc>
                  <a:spcPct val="100000"/>
                </a:lnSpc>
                <a:spcBef>
                  <a:spcPct val="0"/>
                </a:spcBef>
                <a:spcAft>
                  <a:spcPct val="0"/>
                </a:spcAft>
                <a:buClrTx/>
                <a:buNone/>
                <a:defRPr/>
              </a:pPr>
              <a:r>
                <a:rPr lang="en-US" altLang="en-US" sz="1200" b="1" kern="0" dirty="0">
                  <a:latin typeface="Arial Narrow" panose="020B0606020202030204" pitchFamily="34" charset="0"/>
                  <a:cs typeface="Arial" pitchFamily="34" charset="0"/>
                </a:rPr>
                <a:t>7</a:t>
              </a:r>
            </a:p>
          </p:txBody>
        </p:sp>
        <p:sp>
          <p:nvSpPr>
            <p:cNvPr id="28" name="TextBox 304">
              <a:extLst>
                <a:ext uri="{FF2B5EF4-FFF2-40B4-BE49-F238E27FC236}">
                  <a16:creationId xmlns:a16="http://schemas.microsoft.com/office/drawing/2014/main" id="{749F78C9-30AC-40DD-B3A4-C4964297AD96}"/>
                </a:ext>
              </a:extLst>
            </p:cNvPr>
            <p:cNvSpPr txBox="1">
              <a:spLocks noChangeArrowheads="1"/>
            </p:cNvSpPr>
            <p:nvPr/>
          </p:nvSpPr>
          <p:spPr bwMode="auto">
            <a:xfrm>
              <a:off x="4823473" y="5264150"/>
              <a:ext cx="255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fontAlgn="base">
                <a:lnSpc>
                  <a:spcPct val="100000"/>
                </a:lnSpc>
                <a:spcBef>
                  <a:spcPct val="0"/>
                </a:spcBef>
                <a:spcAft>
                  <a:spcPct val="0"/>
                </a:spcAft>
                <a:buClrTx/>
                <a:buNone/>
                <a:defRPr/>
              </a:pPr>
              <a:r>
                <a:rPr lang="en-US" altLang="en-US" sz="1200" b="1" kern="0" dirty="0">
                  <a:latin typeface="Arial Narrow" panose="020B0606020202030204" pitchFamily="34" charset="0"/>
                  <a:cs typeface="Arial" pitchFamily="34" charset="0"/>
                </a:rPr>
                <a:t>5</a:t>
              </a:r>
            </a:p>
          </p:txBody>
        </p:sp>
        <p:sp>
          <p:nvSpPr>
            <p:cNvPr id="29" name="Rectangle 305">
              <a:extLst>
                <a:ext uri="{FF2B5EF4-FFF2-40B4-BE49-F238E27FC236}">
                  <a16:creationId xmlns:a16="http://schemas.microsoft.com/office/drawing/2014/main" id="{4841015A-7576-4E6C-B402-86356FA80853}"/>
                </a:ext>
              </a:extLst>
            </p:cNvPr>
            <p:cNvSpPr>
              <a:spLocks noChangeArrowheads="1"/>
            </p:cNvSpPr>
            <p:nvPr/>
          </p:nvSpPr>
          <p:spPr bwMode="auto">
            <a:xfrm>
              <a:off x="3621357" y="5470868"/>
              <a:ext cx="23648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fontAlgn="base">
                <a:lnSpc>
                  <a:spcPct val="100000"/>
                </a:lnSpc>
                <a:spcBef>
                  <a:spcPct val="0"/>
                </a:spcBef>
                <a:spcAft>
                  <a:spcPct val="0"/>
                </a:spcAft>
                <a:buClrTx/>
                <a:buNone/>
                <a:defRPr/>
              </a:pPr>
              <a:r>
                <a:rPr lang="en-US" altLang="en-US" sz="1400" b="1" kern="0" dirty="0">
                  <a:latin typeface="Arial Narrow" panose="020B0606020202030204" pitchFamily="34" charset="0"/>
                </a:rPr>
                <a:t>Years of Denosumab treatment</a:t>
              </a:r>
            </a:p>
          </p:txBody>
        </p:sp>
        <p:sp>
          <p:nvSpPr>
            <p:cNvPr id="30" name="Rectangle 306">
              <a:extLst>
                <a:ext uri="{FF2B5EF4-FFF2-40B4-BE49-F238E27FC236}">
                  <a16:creationId xmlns:a16="http://schemas.microsoft.com/office/drawing/2014/main" id="{B80361BF-7C41-4920-9EBF-13FA4252D439}"/>
                </a:ext>
              </a:extLst>
            </p:cNvPr>
            <p:cNvSpPr>
              <a:spLocks noChangeArrowheads="1"/>
            </p:cNvSpPr>
            <p:nvPr/>
          </p:nvSpPr>
          <p:spPr bwMode="auto">
            <a:xfrm rot="16200000">
              <a:off x="136910" y="3605654"/>
              <a:ext cx="1529585" cy="52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fontAlgn="base">
                <a:lnSpc>
                  <a:spcPct val="100000"/>
                </a:lnSpc>
                <a:spcBef>
                  <a:spcPct val="0"/>
                </a:spcBef>
                <a:spcAft>
                  <a:spcPct val="0"/>
                </a:spcAft>
                <a:buClrTx/>
                <a:buNone/>
                <a:defRPr/>
              </a:pPr>
              <a:r>
                <a:rPr lang="en-US" altLang="en-US" sz="1400" b="1" kern="0" dirty="0">
                  <a:latin typeface="Arial Narrow" panose="020B0606020202030204" pitchFamily="34" charset="0"/>
                </a:rPr>
                <a:t>Yearly incidence of</a:t>
              </a:r>
              <a:br>
                <a:rPr lang="en-US" altLang="en-US" sz="1400" b="1" kern="0" dirty="0">
                  <a:latin typeface="Arial Narrow" panose="020B0606020202030204" pitchFamily="34" charset="0"/>
                </a:rPr>
              </a:br>
              <a:r>
                <a:rPr lang="en-US" altLang="en-US" sz="1400" b="1" kern="0" dirty="0">
                  <a:latin typeface="Arial Narrow" panose="020B0606020202030204" pitchFamily="34" charset="0"/>
                </a:rPr>
                <a:t>hip fractures (%)</a:t>
              </a:r>
            </a:p>
          </p:txBody>
        </p:sp>
        <p:sp>
          <p:nvSpPr>
            <p:cNvPr id="31" name="TextBox 59">
              <a:extLst>
                <a:ext uri="{FF2B5EF4-FFF2-40B4-BE49-F238E27FC236}">
                  <a16:creationId xmlns:a16="http://schemas.microsoft.com/office/drawing/2014/main" id="{D955629F-5394-480C-BBA7-200F7D007B3F}"/>
                </a:ext>
              </a:extLst>
            </p:cNvPr>
            <p:cNvSpPr txBox="1">
              <a:spLocks noChangeArrowheads="1"/>
            </p:cNvSpPr>
            <p:nvPr/>
          </p:nvSpPr>
          <p:spPr bwMode="auto">
            <a:xfrm>
              <a:off x="2286006" y="2186252"/>
              <a:ext cx="10262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fontAlgn="base">
                <a:lnSpc>
                  <a:spcPct val="100000"/>
                </a:lnSpc>
                <a:spcBef>
                  <a:spcPct val="0"/>
                </a:spcBef>
                <a:spcAft>
                  <a:spcPct val="0"/>
                </a:spcAft>
                <a:buClrTx/>
                <a:buNone/>
                <a:defRPr/>
              </a:pPr>
              <a:r>
                <a:rPr lang="en-US" altLang="en-US" sz="1600" b="1" kern="0" dirty="0">
                  <a:latin typeface="Arial Narrow" panose="020B0606020202030204" pitchFamily="34" charset="0"/>
                  <a:ea typeface="MS PGothic" pitchFamily="34" charset="-128"/>
                  <a:cs typeface="Arial" pitchFamily="34" charset="0"/>
                </a:rPr>
                <a:t>FREEDOM</a:t>
              </a:r>
            </a:p>
          </p:txBody>
        </p:sp>
        <p:sp>
          <p:nvSpPr>
            <p:cNvPr id="32" name="TextBox 60">
              <a:extLst>
                <a:ext uri="{FF2B5EF4-FFF2-40B4-BE49-F238E27FC236}">
                  <a16:creationId xmlns:a16="http://schemas.microsoft.com/office/drawing/2014/main" id="{DD4612A5-9ECB-40BE-93EE-654E3F9D54B7}"/>
                </a:ext>
              </a:extLst>
            </p:cNvPr>
            <p:cNvSpPr txBox="1">
              <a:spLocks noChangeArrowheads="1"/>
            </p:cNvSpPr>
            <p:nvPr/>
          </p:nvSpPr>
          <p:spPr bwMode="auto">
            <a:xfrm>
              <a:off x="4084165" y="2181222"/>
              <a:ext cx="4693143" cy="3385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fontAlgn="base">
                <a:lnSpc>
                  <a:spcPct val="100000"/>
                </a:lnSpc>
                <a:spcBef>
                  <a:spcPct val="0"/>
                </a:spcBef>
                <a:spcAft>
                  <a:spcPct val="0"/>
                </a:spcAft>
                <a:buClrTx/>
                <a:buNone/>
                <a:defRPr/>
              </a:pPr>
              <a:r>
                <a:rPr lang="en-US" altLang="en-US" sz="1600" b="1" kern="0" dirty="0">
                  <a:latin typeface="Arial Narrow" panose="020B0606020202030204" pitchFamily="34" charset="0"/>
                  <a:ea typeface="MS PGothic" pitchFamily="34" charset="-128"/>
                  <a:cs typeface="Arial" pitchFamily="34" charset="0"/>
                </a:rPr>
                <a:t>EXTENSION</a:t>
              </a:r>
            </a:p>
          </p:txBody>
        </p:sp>
        <p:sp>
          <p:nvSpPr>
            <p:cNvPr id="33" name="TextBox 303">
              <a:extLst>
                <a:ext uri="{FF2B5EF4-FFF2-40B4-BE49-F238E27FC236}">
                  <a16:creationId xmlns:a16="http://schemas.microsoft.com/office/drawing/2014/main" id="{1EA327E5-C3CA-44E4-B233-991B13233C34}"/>
                </a:ext>
              </a:extLst>
            </p:cNvPr>
            <p:cNvSpPr txBox="1">
              <a:spLocks noChangeArrowheads="1"/>
            </p:cNvSpPr>
            <p:nvPr/>
          </p:nvSpPr>
          <p:spPr bwMode="auto">
            <a:xfrm>
              <a:off x="7876508" y="5264150"/>
              <a:ext cx="184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fontAlgn="base">
                <a:lnSpc>
                  <a:spcPct val="100000"/>
                </a:lnSpc>
                <a:spcBef>
                  <a:spcPct val="0"/>
                </a:spcBef>
                <a:spcAft>
                  <a:spcPct val="0"/>
                </a:spcAft>
                <a:buClrTx/>
                <a:buNone/>
                <a:defRPr/>
              </a:pPr>
              <a:endParaRPr lang="en-US" altLang="en-US" sz="1200" b="1" kern="0" dirty="0">
                <a:solidFill>
                  <a:srgbClr val="000000">
                    <a:lumMod val="75000"/>
                    <a:lumOff val="25000"/>
                  </a:srgbClr>
                </a:solidFill>
                <a:latin typeface="Arial Narrow" panose="020B0606020202030204" pitchFamily="34" charset="0"/>
                <a:cs typeface="Arial" pitchFamily="34" charset="0"/>
              </a:endParaRPr>
            </a:p>
          </p:txBody>
        </p:sp>
        <p:sp>
          <p:nvSpPr>
            <p:cNvPr id="34" name="TextBox 304">
              <a:extLst>
                <a:ext uri="{FF2B5EF4-FFF2-40B4-BE49-F238E27FC236}">
                  <a16:creationId xmlns:a16="http://schemas.microsoft.com/office/drawing/2014/main" id="{C3203F42-7A88-4FE8-8C6E-B943BB45862A}"/>
                </a:ext>
              </a:extLst>
            </p:cNvPr>
            <p:cNvSpPr txBox="1">
              <a:spLocks noChangeArrowheads="1"/>
            </p:cNvSpPr>
            <p:nvPr/>
          </p:nvSpPr>
          <p:spPr bwMode="auto">
            <a:xfrm>
              <a:off x="5504245" y="5264150"/>
              <a:ext cx="255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fontAlgn="base">
                <a:lnSpc>
                  <a:spcPct val="100000"/>
                </a:lnSpc>
                <a:spcBef>
                  <a:spcPct val="0"/>
                </a:spcBef>
                <a:spcAft>
                  <a:spcPct val="0"/>
                </a:spcAft>
                <a:buClrTx/>
                <a:buNone/>
                <a:defRPr/>
              </a:pPr>
              <a:r>
                <a:rPr lang="en-US" altLang="en-US" sz="1200" b="1" kern="0" dirty="0">
                  <a:latin typeface="Arial Narrow" panose="020B0606020202030204" pitchFamily="34" charset="0"/>
                  <a:cs typeface="Arial" pitchFamily="34" charset="0"/>
                </a:rPr>
                <a:t>6</a:t>
              </a:r>
            </a:p>
          </p:txBody>
        </p:sp>
        <p:sp>
          <p:nvSpPr>
            <p:cNvPr id="35" name="TextBox 303">
              <a:extLst>
                <a:ext uri="{FF2B5EF4-FFF2-40B4-BE49-F238E27FC236}">
                  <a16:creationId xmlns:a16="http://schemas.microsoft.com/office/drawing/2014/main" id="{35751B61-3785-4C7D-BAB5-7EDAE11EE6BB}"/>
                </a:ext>
              </a:extLst>
            </p:cNvPr>
            <p:cNvSpPr txBox="1">
              <a:spLocks noChangeArrowheads="1"/>
            </p:cNvSpPr>
            <p:nvPr/>
          </p:nvSpPr>
          <p:spPr bwMode="auto">
            <a:xfrm>
              <a:off x="6898200" y="5264150"/>
              <a:ext cx="255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fontAlgn="base">
                <a:lnSpc>
                  <a:spcPct val="100000"/>
                </a:lnSpc>
                <a:spcBef>
                  <a:spcPct val="0"/>
                </a:spcBef>
                <a:spcAft>
                  <a:spcPct val="0"/>
                </a:spcAft>
                <a:buClrTx/>
                <a:buNone/>
                <a:defRPr/>
              </a:pPr>
              <a:r>
                <a:rPr lang="en-US" altLang="en-US" sz="1200" b="1" kern="0" dirty="0">
                  <a:latin typeface="Arial Narrow" panose="020B0606020202030204" pitchFamily="34" charset="0"/>
                  <a:cs typeface="Arial" pitchFamily="34" charset="0"/>
                </a:rPr>
                <a:t>8</a:t>
              </a:r>
            </a:p>
          </p:txBody>
        </p:sp>
        <p:sp>
          <p:nvSpPr>
            <p:cNvPr id="36" name="TextBox 303">
              <a:extLst>
                <a:ext uri="{FF2B5EF4-FFF2-40B4-BE49-F238E27FC236}">
                  <a16:creationId xmlns:a16="http://schemas.microsoft.com/office/drawing/2014/main" id="{6ABDA917-E08E-42B2-91D2-72115B27CD4A}"/>
                </a:ext>
              </a:extLst>
            </p:cNvPr>
            <p:cNvSpPr txBox="1">
              <a:spLocks noChangeArrowheads="1"/>
            </p:cNvSpPr>
            <p:nvPr/>
          </p:nvSpPr>
          <p:spPr bwMode="auto">
            <a:xfrm>
              <a:off x="7631434" y="5264150"/>
              <a:ext cx="255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fontAlgn="base">
                <a:lnSpc>
                  <a:spcPct val="100000"/>
                </a:lnSpc>
                <a:spcBef>
                  <a:spcPct val="0"/>
                </a:spcBef>
                <a:spcAft>
                  <a:spcPct val="0"/>
                </a:spcAft>
                <a:buClrTx/>
                <a:buNone/>
                <a:defRPr/>
              </a:pPr>
              <a:r>
                <a:rPr lang="en-US" altLang="en-US" sz="1200" b="1" kern="0" dirty="0">
                  <a:latin typeface="Arial Narrow" panose="020B0606020202030204" pitchFamily="34" charset="0"/>
                  <a:cs typeface="Arial" pitchFamily="34" charset="0"/>
                </a:rPr>
                <a:t>9</a:t>
              </a:r>
            </a:p>
          </p:txBody>
        </p:sp>
        <p:sp>
          <p:nvSpPr>
            <p:cNvPr id="37" name="TextBox 303">
              <a:extLst>
                <a:ext uri="{FF2B5EF4-FFF2-40B4-BE49-F238E27FC236}">
                  <a16:creationId xmlns:a16="http://schemas.microsoft.com/office/drawing/2014/main" id="{EA57E5C7-30E3-4BB4-B5D9-B930C5FDB7DD}"/>
                </a:ext>
              </a:extLst>
            </p:cNvPr>
            <p:cNvSpPr txBox="1">
              <a:spLocks noChangeArrowheads="1"/>
            </p:cNvSpPr>
            <p:nvPr/>
          </p:nvSpPr>
          <p:spPr bwMode="auto">
            <a:xfrm>
              <a:off x="8247009" y="5264150"/>
              <a:ext cx="3257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fontAlgn="base">
                <a:lnSpc>
                  <a:spcPct val="100000"/>
                </a:lnSpc>
                <a:spcBef>
                  <a:spcPct val="0"/>
                </a:spcBef>
                <a:spcAft>
                  <a:spcPct val="0"/>
                </a:spcAft>
                <a:buClrTx/>
                <a:buNone/>
                <a:defRPr/>
              </a:pPr>
              <a:r>
                <a:rPr lang="en-US" altLang="en-US" sz="1200" b="1" kern="0" dirty="0">
                  <a:latin typeface="Arial Narrow" panose="020B0606020202030204" pitchFamily="34" charset="0"/>
                  <a:cs typeface="Arial" pitchFamily="34" charset="0"/>
                </a:rPr>
                <a:t>10</a:t>
              </a:r>
            </a:p>
          </p:txBody>
        </p:sp>
      </p:grpSp>
      <p:cxnSp>
        <p:nvCxnSpPr>
          <p:cNvPr id="38" name="Straight Connector 37">
            <a:extLst>
              <a:ext uri="{FF2B5EF4-FFF2-40B4-BE49-F238E27FC236}">
                <a16:creationId xmlns:a16="http://schemas.microsoft.com/office/drawing/2014/main" id="{CF487132-2A85-4915-9BEF-B5385951B197}"/>
              </a:ext>
            </a:extLst>
          </p:cNvPr>
          <p:cNvCxnSpPr/>
          <p:nvPr/>
        </p:nvCxnSpPr>
        <p:spPr bwMode="auto">
          <a:xfrm>
            <a:off x="1354558" y="2273976"/>
            <a:ext cx="0" cy="2700337"/>
          </a:xfrm>
          <a:prstGeom prst="line">
            <a:avLst/>
          </a:prstGeom>
          <a:noFill/>
          <a:ln w="1905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cxnSp>
      <p:cxnSp>
        <p:nvCxnSpPr>
          <p:cNvPr id="39" name="Straight Connector 38">
            <a:extLst>
              <a:ext uri="{FF2B5EF4-FFF2-40B4-BE49-F238E27FC236}">
                <a16:creationId xmlns:a16="http://schemas.microsoft.com/office/drawing/2014/main" id="{D6357214-A64E-4952-A8D3-7B0A66A647DB}"/>
              </a:ext>
            </a:extLst>
          </p:cNvPr>
          <p:cNvCxnSpPr/>
          <p:nvPr/>
        </p:nvCxnSpPr>
        <p:spPr bwMode="auto">
          <a:xfrm>
            <a:off x="1324078" y="4957039"/>
            <a:ext cx="7275186" cy="0"/>
          </a:xfrm>
          <a:prstGeom prst="line">
            <a:avLst/>
          </a:prstGeom>
          <a:noFill/>
          <a:ln w="19050">
            <a:solidFill>
              <a:sysClr val="windowText" lastClr="000000">
                <a:lumMod val="65000"/>
                <a:lumOff val="35000"/>
              </a:sysClr>
            </a:solidFill>
            <a:round/>
            <a:headEnd/>
            <a:tailEnd/>
          </a:ln>
          <a:extLst>
            <a:ext uri="{909E8E84-426E-40DD-AFC4-6F175D3DCCD1}">
              <a14:hiddenFill xmlns:a14="http://schemas.microsoft.com/office/drawing/2010/main">
                <a:noFill/>
              </a14:hiddenFill>
            </a:ext>
          </a:extLst>
        </p:spPr>
      </p:cxnSp>
      <p:grpSp>
        <p:nvGrpSpPr>
          <p:cNvPr id="40" name="Group 39">
            <a:extLst>
              <a:ext uri="{FF2B5EF4-FFF2-40B4-BE49-F238E27FC236}">
                <a16:creationId xmlns:a16="http://schemas.microsoft.com/office/drawing/2014/main" id="{D40E6EEB-5D83-40DF-A08C-E67D04D833D0}"/>
              </a:ext>
            </a:extLst>
          </p:cNvPr>
          <p:cNvGrpSpPr/>
          <p:nvPr/>
        </p:nvGrpSpPr>
        <p:grpSpPr>
          <a:xfrm>
            <a:off x="6598204" y="2372904"/>
            <a:ext cx="969887" cy="436818"/>
            <a:chOff x="6776226" y="2287496"/>
            <a:chExt cx="969887" cy="436818"/>
          </a:xfrm>
        </p:grpSpPr>
        <p:sp>
          <p:nvSpPr>
            <p:cNvPr id="41" name="Rectangle 10">
              <a:extLst>
                <a:ext uri="{FF2B5EF4-FFF2-40B4-BE49-F238E27FC236}">
                  <a16:creationId xmlns:a16="http://schemas.microsoft.com/office/drawing/2014/main" id="{A1E7F2FC-80CF-4FB2-870A-CF1380A28159}"/>
                </a:ext>
              </a:extLst>
            </p:cNvPr>
            <p:cNvSpPr>
              <a:spLocks noChangeArrowheads="1"/>
            </p:cNvSpPr>
            <p:nvPr/>
          </p:nvSpPr>
          <p:spPr bwMode="auto">
            <a:xfrm>
              <a:off x="7063234" y="2539648"/>
              <a:ext cx="68287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fontAlgn="base">
                <a:lnSpc>
                  <a:spcPct val="100000"/>
                </a:lnSpc>
                <a:spcBef>
                  <a:spcPct val="0"/>
                </a:spcBef>
                <a:spcAft>
                  <a:spcPct val="0"/>
                </a:spcAft>
                <a:buClrTx/>
                <a:buNone/>
                <a:defRPr/>
              </a:pPr>
              <a:r>
                <a:rPr lang="en-US" altLang="en-US" sz="1200" kern="0" dirty="0">
                  <a:latin typeface="Arial Narrow" panose="020B0606020202030204" pitchFamily="34" charset="0"/>
                  <a:ea typeface="MS PGothic" pitchFamily="34" charset="-128"/>
                  <a:cs typeface="Arial" pitchFamily="34" charset="0"/>
                </a:rPr>
                <a:t>Denosumab</a:t>
              </a:r>
            </a:p>
          </p:txBody>
        </p:sp>
        <p:sp>
          <p:nvSpPr>
            <p:cNvPr id="42" name="Rectangle 40">
              <a:extLst>
                <a:ext uri="{FF2B5EF4-FFF2-40B4-BE49-F238E27FC236}">
                  <a16:creationId xmlns:a16="http://schemas.microsoft.com/office/drawing/2014/main" id="{C74C7C5C-4177-487B-B2CB-1C2FFC7291E9}"/>
                </a:ext>
              </a:extLst>
            </p:cNvPr>
            <p:cNvSpPr>
              <a:spLocks noChangeAspect="1" noChangeArrowheads="1"/>
            </p:cNvSpPr>
            <p:nvPr/>
          </p:nvSpPr>
          <p:spPr bwMode="auto">
            <a:xfrm>
              <a:off x="6778805" y="2550049"/>
              <a:ext cx="152400" cy="150812"/>
            </a:xfrm>
            <a:prstGeom prst="rect">
              <a:avLst/>
            </a:prstGeom>
            <a:noFill/>
            <a:ln>
              <a:noFill/>
            </a:ln>
            <a:effectLst/>
            <a:extLst/>
          </p:spPr>
          <p:txBody>
            <a:bodyPr/>
            <a:lstStyle/>
            <a:p>
              <a:pPr algn="ctr" fontAlgn="base">
                <a:spcBef>
                  <a:spcPct val="0"/>
                </a:spcBef>
                <a:spcAft>
                  <a:spcPct val="0"/>
                </a:spcAft>
                <a:defRPr/>
              </a:pPr>
              <a:endParaRPr lang="fr-FR" sz="1600" b="1" kern="0" dirty="0">
                <a:solidFill>
                  <a:srgbClr val="000000">
                    <a:lumMod val="75000"/>
                    <a:lumOff val="25000"/>
                  </a:srgbClr>
                </a:solidFill>
                <a:latin typeface="Arial Narrow" panose="020B0606020202030204" pitchFamily="34" charset="0"/>
                <a:ea typeface="ＭＳ Ｐゴシック" pitchFamily="34" charset="-128"/>
                <a:cs typeface="Arial" charset="0"/>
              </a:endParaRPr>
            </a:p>
          </p:txBody>
        </p:sp>
        <p:sp>
          <p:nvSpPr>
            <p:cNvPr id="43" name="Rectangle 8">
              <a:extLst>
                <a:ext uri="{FF2B5EF4-FFF2-40B4-BE49-F238E27FC236}">
                  <a16:creationId xmlns:a16="http://schemas.microsoft.com/office/drawing/2014/main" id="{4F49C9E1-1FDB-47FC-87CD-98DD0101FEDF}"/>
                </a:ext>
              </a:extLst>
            </p:cNvPr>
            <p:cNvSpPr>
              <a:spLocks noChangeArrowheads="1"/>
            </p:cNvSpPr>
            <p:nvPr/>
          </p:nvSpPr>
          <p:spPr bwMode="auto">
            <a:xfrm>
              <a:off x="7039990" y="2287496"/>
              <a:ext cx="4568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5000"/>
                </a:lnSpc>
                <a:spcBef>
                  <a:spcPct val="50000"/>
                </a:spcBef>
                <a:buClr>
                  <a:schemeClr val="accent1"/>
                </a:buClr>
                <a:buChar char="•"/>
                <a:defRPr sz="2400">
                  <a:solidFill>
                    <a:schemeClr val="tx1"/>
                  </a:solidFill>
                  <a:latin typeface="Arial" pitchFamily="34" charset="0"/>
                </a:defRPr>
              </a:lvl1pPr>
              <a:lvl2pPr marL="742950" indent="-285750">
                <a:lnSpc>
                  <a:spcPct val="95000"/>
                </a:lnSpc>
                <a:spcBef>
                  <a:spcPct val="25000"/>
                </a:spcBef>
                <a:buClr>
                  <a:schemeClr val="accent1"/>
                </a:buClr>
                <a:buChar char="–"/>
                <a:defRPr sz="2000">
                  <a:solidFill>
                    <a:schemeClr val="tx1"/>
                  </a:solidFill>
                  <a:latin typeface="Arial" pitchFamily="34" charset="0"/>
                </a:defRPr>
              </a:lvl2pPr>
              <a:lvl3pPr marL="1143000" indent="-228600">
                <a:lnSpc>
                  <a:spcPct val="95000"/>
                </a:lnSpc>
                <a:spcBef>
                  <a:spcPct val="25000"/>
                </a:spcBef>
                <a:buClr>
                  <a:schemeClr val="accent1"/>
                </a:buClr>
                <a:buChar char="•"/>
                <a:defRPr>
                  <a:solidFill>
                    <a:schemeClr val="tx1"/>
                  </a:solidFill>
                  <a:latin typeface="Arial" pitchFamily="34" charset="0"/>
                </a:defRPr>
              </a:lvl3pPr>
              <a:lvl4pPr marL="1600200" indent="-228600">
                <a:lnSpc>
                  <a:spcPct val="95000"/>
                </a:lnSpc>
                <a:spcBef>
                  <a:spcPct val="25000"/>
                </a:spcBef>
                <a:buClr>
                  <a:schemeClr val="accent1"/>
                </a:buClr>
                <a:buChar char="–"/>
                <a:defRPr>
                  <a:solidFill>
                    <a:schemeClr val="tx1"/>
                  </a:solidFill>
                  <a:latin typeface="Arial" pitchFamily="34" charset="0"/>
                </a:defRPr>
              </a:lvl4pPr>
              <a:lvl5pPr marL="2057400" indent="-228600">
                <a:lnSpc>
                  <a:spcPct val="95000"/>
                </a:lnSpc>
                <a:spcBef>
                  <a:spcPct val="25000"/>
                </a:spcBef>
                <a:buClr>
                  <a:schemeClr val="accent1"/>
                </a:buClr>
                <a:buChar char="»"/>
                <a:defRPr>
                  <a:solidFill>
                    <a:schemeClr val="tx1"/>
                  </a:solidFill>
                  <a:latin typeface="Arial" pitchFamily="34" charset="0"/>
                </a:defRPr>
              </a:lvl5pPr>
              <a:lvl6pPr marL="25146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6pPr>
              <a:lvl7pPr marL="29718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7pPr>
              <a:lvl8pPr marL="34290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8pPr>
              <a:lvl9pPr marL="3886200" indent="-228600" eaLnBrk="0" fontAlgn="base" hangingPunct="0">
                <a:lnSpc>
                  <a:spcPct val="95000"/>
                </a:lnSpc>
                <a:spcBef>
                  <a:spcPct val="25000"/>
                </a:spcBef>
                <a:spcAft>
                  <a:spcPct val="0"/>
                </a:spcAft>
                <a:buClr>
                  <a:schemeClr val="accent1"/>
                </a:buClr>
                <a:buChar char="»"/>
                <a:defRPr>
                  <a:solidFill>
                    <a:schemeClr val="tx1"/>
                  </a:solidFill>
                  <a:latin typeface="Arial" pitchFamily="34" charset="0"/>
                </a:defRPr>
              </a:lvl9pPr>
            </a:lstStyle>
            <a:p>
              <a:pPr algn="ctr" fontAlgn="base">
                <a:lnSpc>
                  <a:spcPct val="100000"/>
                </a:lnSpc>
                <a:spcBef>
                  <a:spcPct val="0"/>
                </a:spcBef>
                <a:spcAft>
                  <a:spcPct val="0"/>
                </a:spcAft>
                <a:buClrTx/>
                <a:buNone/>
                <a:defRPr/>
              </a:pPr>
              <a:r>
                <a:rPr lang="en-US" altLang="en-US" sz="1200" kern="0" dirty="0">
                  <a:latin typeface="Arial Narrow" panose="020B0606020202030204" pitchFamily="34" charset="0"/>
                  <a:ea typeface="MS PGothic" pitchFamily="34" charset="-128"/>
                  <a:cs typeface="Arial" pitchFamily="34" charset="0"/>
                </a:rPr>
                <a:t>Placebo</a:t>
              </a:r>
            </a:p>
          </p:txBody>
        </p:sp>
        <p:sp>
          <p:nvSpPr>
            <p:cNvPr id="44" name="Rectangle 42">
              <a:extLst>
                <a:ext uri="{FF2B5EF4-FFF2-40B4-BE49-F238E27FC236}">
                  <a16:creationId xmlns:a16="http://schemas.microsoft.com/office/drawing/2014/main" id="{F0B4C929-CE9B-4E7E-B221-B930480CE90F}"/>
                </a:ext>
              </a:extLst>
            </p:cNvPr>
            <p:cNvSpPr>
              <a:spLocks noChangeAspect="1" noChangeArrowheads="1"/>
            </p:cNvSpPr>
            <p:nvPr/>
          </p:nvSpPr>
          <p:spPr bwMode="auto">
            <a:xfrm>
              <a:off x="6776226" y="2304423"/>
              <a:ext cx="150813" cy="150812"/>
            </a:xfrm>
            <a:prstGeom prst="rect">
              <a:avLst/>
            </a:prstGeom>
            <a:solidFill>
              <a:schemeClr val="tx1"/>
            </a:solidFill>
            <a:ln>
              <a:noFill/>
            </a:ln>
            <a:effectLst/>
            <a:extLst/>
          </p:spPr>
          <p:txBody>
            <a:bodyPr/>
            <a:lstStyle/>
            <a:p>
              <a:pPr algn="ctr" fontAlgn="base">
                <a:spcBef>
                  <a:spcPct val="0"/>
                </a:spcBef>
                <a:spcAft>
                  <a:spcPct val="0"/>
                </a:spcAft>
                <a:defRPr/>
              </a:pPr>
              <a:endParaRPr lang="fr-FR" sz="1600" b="1" kern="0" dirty="0">
                <a:solidFill>
                  <a:srgbClr val="000000">
                    <a:lumMod val="75000"/>
                    <a:lumOff val="25000"/>
                  </a:srgbClr>
                </a:solidFill>
                <a:latin typeface="Arial Narrow" panose="020B0606020202030204" pitchFamily="34" charset="0"/>
                <a:ea typeface="ＭＳ Ｐゴシック" pitchFamily="34" charset="-128"/>
                <a:cs typeface="Arial" charset="0"/>
              </a:endParaRPr>
            </a:p>
          </p:txBody>
        </p:sp>
        <p:sp>
          <p:nvSpPr>
            <p:cNvPr id="45" name="Rectangle 42">
              <a:extLst>
                <a:ext uri="{FF2B5EF4-FFF2-40B4-BE49-F238E27FC236}">
                  <a16:creationId xmlns:a16="http://schemas.microsoft.com/office/drawing/2014/main" id="{E87EF08F-2C40-4A6B-98FA-AD9AF087C783}"/>
                </a:ext>
              </a:extLst>
            </p:cNvPr>
            <p:cNvSpPr>
              <a:spLocks noChangeAspect="1" noChangeArrowheads="1"/>
            </p:cNvSpPr>
            <p:nvPr/>
          </p:nvSpPr>
          <p:spPr bwMode="auto">
            <a:xfrm>
              <a:off x="6776226" y="2559609"/>
              <a:ext cx="150813" cy="150812"/>
            </a:xfrm>
            <a:prstGeom prst="rect">
              <a:avLst/>
            </a:prstGeom>
            <a:solidFill>
              <a:schemeClr val="bg2">
                <a:lumMod val="40000"/>
                <a:lumOff val="60000"/>
              </a:schemeClr>
            </a:solidFill>
            <a:ln>
              <a:noFill/>
            </a:ln>
            <a:effectLst/>
            <a:extLst/>
          </p:spPr>
          <p:txBody>
            <a:bodyPr/>
            <a:lstStyle/>
            <a:p>
              <a:pPr algn="ctr" fontAlgn="base">
                <a:spcBef>
                  <a:spcPct val="0"/>
                </a:spcBef>
                <a:spcAft>
                  <a:spcPct val="0"/>
                </a:spcAft>
                <a:defRPr/>
              </a:pPr>
              <a:endParaRPr lang="fr-FR" sz="1600" b="1" kern="0" dirty="0">
                <a:solidFill>
                  <a:srgbClr val="000000">
                    <a:lumMod val="75000"/>
                    <a:lumOff val="25000"/>
                  </a:srgbClr>
                </a:solidFill>
                <a:latin typeface="Arial Narrow" panose="020B0606020202030204" pitchFamily="34" charset="0"/>
                <a:ea typeface="ＭＳ Ｐゴシック" pitchFamily="34" charset="-128"/>
                <a:cs typeface="Arial" charset="0"/>
              </a:endParaRPr>
            </a:p>
          </p:txBody>
        </p:sp>
      </p:grpSp>
      <p:graphicFrame>
        <p:nvGraphicFramePr>
          <p:cNvPr id="46" name="Group 312">
            <a:extLst>
              <a:ext uri="{FF2B5EF4-FFF2-40B4-BE49-F238E27FC236}">
                <a16:creationId xmlns:a16="http://schemas.microsoft.com/office/drawing/2014/main" id="{CF98CC7E-32A5-4793-AA17-9B0C200456E0}"/>
              </a:ext>
            </a:extLst>
          </p:cNvPr>
          <p:cNvGraphicFramePr>
            <a:graphicFrameLocks noGrp="1"/>
          </p:cNvGraphicFramePr>
          <p:nvPr>
            <p:extLst/>
          </p:nvPr>
        </p:nvGraphicFramePr>
        <p:xfrm>
          <a:off x="3653616" y="5535768"/>
          <a:ext cx="790575" cy="492125"/>
        </p:xfrm>
        <a:graphic>
          <a:graphicData uri="http://schemas.openxmlformats.org/drawingml/2006/table">
            <a:tbl>
              <a:tblPr/>
              <a:tblGrid>
                <a:gridCol w="790575">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6</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2343</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7" name="Group 313">
            <a:extLst>
              <a:ext uri="{FF2B5EF4-FFF2-40B4-BE49-F238E27FC236}">
                <a16:creationId xmlns:a16="http://schemas.microsoft.com/office/drawing/2014/main" id="{5AC841CD-4603-4DD7-9558-8DE97EAEAAC1}"/>
              </a:ext>
            </a:extLst>
          </p:cNvPr>
          <p:cNvGraphicFramePr>
            <a:graphicFrameLocks noGrp="1"/>
          </p:cNvGraphicFramePr>
          <p:nvPr>
            <p:extLst/>
          </p:nvPr>
        </p:nvGraphicFramePr>
        <p:xfrm>
          <a:off x="3120615" y="5531005"/>
          <a:ext cx="611188" cy="492125"/>
        </p:xfrm>
        <a:graphic>
          <a:graphicData uri="http://schemas.openxmlformats.org/drawingml/2006/table">
            <a:tbl>
              <a:tblPr/>
              <a:tblGrid>
                <a:gridCol w="611188">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lumMod val="75000"/>
                              <a:lumOff val="25000"/>
                            </a:schemeClr>
                          </a:solidFill>
                          <a:effectLst/>
                          <a:latin typeface="Arial Narrow" panose="020B0606020202030204" pitchFamily="34" charset="0"/>
                        </a:rPr>
                        <a:t>11</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3487</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8" name="Group 314">
            <a:extLst>
              <a:ext uri="{FF2B5EF4-FFF2-40B4-BE49-F238E27FC236}">
                <a16:creationId xmlns:a16="http://schemas.microsoft.com/office/drawing/2014/main" id="{837427B1-AE91-4815-8FCE-CA0C4EC984B8}"/>
              </a:ext>
            </a:extLst>
          </p:cNvPr>
          <p:cNvGraphicFramePr>
            <a:graphicFrameLocks noGrp="1"/>
          </p:cNvGraphicFramePr>
          <p:nvPr>
            <p:extLst/>
          </p:nvPr>
        </p:nvGraphicFramePr>
        <p:xfrm>
          <a:off x="2711010" y="5535768"/>
          <a:ext cx="576262" cy="492125"/>
        </p:xfrm>
        <a:graphic>
          <a:graphicData uri="http://schemas.openxmlformats.org/drawingml/2006/table">
            <a:tbl>
              <a:tblPr/>
              <a:tblGrid>
                <a:gridCol w="576262">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9</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3454</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9" name="Group 315">
            <a:extLst>
              <a:ext uri="{FF2B5EF4-FFF2-40B4-BE49-F238E27FC236}">
                <a16:creationId xmlns:a16="http://schemas.microsoft.com/office/drawing/2014/main" id="{C7BB69DF-10BF-4170-AA26-44ACF302234E}"/>
              </a:ext>
            </a:extLst>
          </p:cNvPr>
          <p:cNvGraphicFramePr>
            <a:graphicFrameLocks noGrp="1"/>
          </p:cNvGraphicFramePr>
          <p:nvPr>
            <p:extLst/>
          </p:nvPr>
        </p:nvGraphicFramePr>
        <p:xfrm>
          <a:off x="2338896" y="5535768"/>
          <a:ext cx="523875" cy="492125"/>
        </p:xfrm>
        <a:graphic>
          <a:graphicData uri="http://schemas.openxmlformats.org/drawingml/2006/table">
            <a:tbl>
              <a:tblPr/>
              <a:tblGrid>
                <a:gridCol w="523875">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3</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3682</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0" name="Group 316">
            <a:extLst>
              <a:ext uri="{FF2B5EF4-FFF2-40B4-BE49-F238E27FC236}">
                <a16:creationId xmlns:a16="http://schemas.microsoft.com/office/drawing/2014/main" id="{BB8C3D80-5729-4A64-A779-22F8D1434253}"/>
              </a:ext>
            </a:extLst>
          </p:cNvPr>
          <p:cNvGraphicFramePr>
            <a:graphicFrameLocks noGrp="1"/>
          </p:cNvGraphicFramePr>
          <p:nvPr>
            <p:extLst/>
          </p:nvPr>
        </p:nvGraphicFramePr>
        <p:xfrm>
          <a:off x="2026159" y="5535768"/>
          <a:ext cx="504825" cy="492125"/>
        </p:xfrm>
        <a:graphic>
          <a:graphicData uri="http://schemas.openxmlformats.org/drawingml/2006/table">
            <a:tbl>
              <a:tblPr/>
              <a:tblGrid>
                <a:gridCol w="504825">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13</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3688</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1" name="Group 317">
            <a:extLst>
              <a:ext uri="{FF2B5EF4-FFF2-40B4-BE49-F238E27FC236}">
                <a16:creationId xmlns:a16="http://schemas.microsoft.com/office/drawing/2014/main" id="{6043CDC7-C07C-4438-87AE-4A6349705482}"/>
              </a:ext>
            </a:extLst>
          </p:cNvPr>
          <p:cNvGraphicFramePr>
            <a:graphicFrameLocks noGrp="1"/>
          </p:cNvGraphicFramePr>
          <p:nvPr>
            <p:extLst/>
          </p:nvPr>
        </p:nvGraphicFramePr>
        <p:xfrm>
          <a:off x="1634828" y="5535768"/>
          <a:ext cx="541338" cy="492125"/>
        </p:xfrm>
        <a:graphic>
          <a:graphicData uri="http://schemas.openxmlformats.org/drawingml/2006/table">
            <a:tbl>
              <a:tblPr/>
              <a:tblGrid>
                <a:gridCol w="541338">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11</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3902</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2" name="Group 318">
            <a:extLst>
              <a:ext uri="{FF2B5EF4-FFF2-40B4-BE49-F238E27FC236}">
                <a16:creationId xmlns:a16="http://schemas.microsoft.com/office/drawing/2014/main" id="{36096082-F547-4073-9BA0-91E8F98679FB}"/>
              </a:ext>
            </a:extLst>
          </p:cNvPr>
          <p:cNvGraphicFramePr>
            <a:graphicFrameLocks noGrp="1"/>
          </p:cNvGraphicFramePr>
          <p:nvPr>
            <p:extLst/>
          </p:nvPr>
        </p:nvGraphicFramePr>
        <p:xfrm>
          <a:off x="1322091" y="5535768"/>
          <a:ext cx="539750" cy="492125"/>
        </p:xfrm>
        <a:graphic>
          <a:graphicData uri="http://schemas.openxmlformats.org/drawingml/2006/table">
            <a:tbl>
              <a:tblPr/>
              <a:tblGrid>
                <a:gridCol w="539750">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21</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3906</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3" name="Group 319">
            <a:extLst>
              <a:ext uri="{FF2B5EF4-FFF2-40B4-BE49-F238E27FC236}">
                <a16:creationId xmlns:a16="http://schemas.microsoft.com/office/drawing/2014/main" id="{1919E463-F5FA-4716-9EAE-10D14EC4397A}"/>
              </a:ext>
            </a:extLst>
          </p:cNvPr>
          <p:cNvGraphicFramePr>
            <a:graphicFrameLocks noGrp="1"/>
          </p:cNvGraphicFramePr>
          <p:nvPr>
            <p:extLst/>
          </p:nvPr>
        </p:nvGraphicFramePr>
        <p:xfrm>
          <a:off x="733151" y="5527828"/>
          <a:ext cx="504825" cy="487368"/>
        </p:xfrm>
        <a:graphic>
          <a:graphicData uri="http://schemas.openxmlformats.org/drawingml/2006/table">
            <a:tbl>
              <a:tblPr/>
              <a:tblGrid>
                <a:gridCol w="504825">
                  <a:extLst>
                    <a:ext uri="{9D8B030D-6E8A-4147-A177-3AD203B41FA5}">
                      <a16:colId xmlns:a16="http://schemas.microsoft.com/office/drawing/2014/main" val="20000"/>
                    </a:ext>
                  </a:extLst>
                </a:gridCol>
              </a:tblGrid>
              <a:tr h="243682">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n</a:t>
                      </a:r>
                      <a:endParaRPr kumimoji="0" lang="en-US" altLang="en-US" sz="1000" b="0" i="0" u="none" strike="noStrike" cap="none" normalizeH="0" baseline="30000" dirty="0">
                        <a:ln>
                          <a:noFill/>
                        </a:ln>
                        <a:solidFill>
                          <a:schemeClr val="tx1">
                            <a:lumMod val="75000"/>
                            <a:lumOff val="25000"/>
                          </a:schemeClr>
                        </a:solidFill>
                        <a:effectLst/>
                        <a:latin typeface="Arial Narrow" panose="020B0606020202030204" pitchFamily="34" charset="0"/>
                      </a:endParaRPr>
                    </a:p>
                  </a:txBody>
                  <a:tcPr marT="45642" marB="45642"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3682">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panose="020B0604020202020204" pitchFamily="34" charset="0"/>
                        </a:rPr>
                        <a:t>N</a:t>
                      </a:r>
                    </a:p>
                  </a:txBody>
                  <a:tcPr marT="45642" marB="45642"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4" name="Group 320">
            <a:extLst>
              <a:ext uri="{FF2B5EF4-FFF2-40B4-BE49-F238E27FC236}">
                <a16:creationId xmlns:a16="http://schemas.microsoft.com/office/drawing/2014/main" id="{F9FCE702-F5CF-4B3A-95E8-4B705515A390}"/>
              </a:ext>
            </a:extLst>
          </p:cNvPr>
          <p:cNvGraphicFramePr>
            <a:graphicFrameLocks noGrp="1"/>
          </p:cNvGraphicFramePr>
          <p:nvPr>
            <p:extLst/>
          </p:nvPr>
        </p:nvGraphicFramePr>
        <p:xfrm>
          <a:off x="4400280" y="5535768"/>
          <a:ext cx="790575" cy="492125"/>
        </p:xfrm>
        <a:graphic>
          <a:graphicData uri="http://schemas.openxmlformats.org/drawingml/2006/table">
            <a:tbl>
              <a:tblPr/>
              <a:tblGrid>
                <a:gridCol w="790575">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1</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2244</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5" name="Group 321">
            <a:extLst>
              <a:ext uri="{FF2B5EF4-FFF2-40B4-BE49-F238E27FC236}">
                <a16:creationId xmlns:a16="http://schemas.microsoft.com/office/drawing/2014/main" id="{FC9F7D10-AA67-425E-9BD8-C059525A3F0E}"/>
              </a:ext>
            </a:extLst>
          </p:cNvPr>
          <p:cNvGraphicFramePr>
            <a:graphicFrameLocks noGrp="1"/>
          </p:cNvGraphicFramePr>
          <p:nvPr>
            <p:extLst/>
          </p:nvPr>
        </p:nvGraphicFramePr>
        <p:xfrm>
          <a:off x="5099127" y="5535768"/>
          <a:ext cx="790575" cy="492125"/>
        </p:xfrm>
        <a:graphic>
          <a:graphicData uri="http://schemas.openxmlformats.org/drawingml/2006/table">
            <a:tbl>
              <a:tblPr/>
              <a:tblGrid>
                <a:gridCol w="790575">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3</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2067</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6" name="Group 322">
            <a:extLst>
              <a:ext uri="{FF2B5EF4-FFF2-40B4-BE49-F238E27FC236}">
                <a16:creationId xmlns:a16="http://schemas.microsoft.com/office/drawing/2014/main" id="{79E57F79-3D1E-48A7-9BC3-27EB543E9674}"/>
              </a:ext>
            </a:extLst>
          </p:cNvPr>
          <p:cNvGraphicFramePr>
            <a:graphicFrameLocks noGrp="1"/>
          </p:cNvGraphicFramePr>
          <p:nvPr>
            <p:extLst/>
          </p:nvPr>
        </p:nvGraphicFramePr>
        <p:xfrm>
          <a:off x="5784827" y="5535768"/>
          <a:ext cx="790575" cy="492125"/>
        </p:xfrm>
        <a:graphic>
          <a:graphicData uri="http://schemas.openxmlformats.org/drawingml/2006/table">
            <a:tbl>
              <a:tblPr/>
              <a:tblGrid>
                <a:gridCol w="790575">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2</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1867</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7" name="Group 323">
            <a:extLst>
              <a:ext uri="{FF2B5EF4-FFF2-40B4-BE49-F238E27FC236}">
                <a16:creationId xmlns:a16="http://schemas.microsoft.com/office/drawing/2014/main" id="{2310E25A-4543-45BC-8B59-9F1275961C91}"/>
              </a:ext>
            </a:extLst>
          </p:cNvPr>
          <p:cNvGraphicFramePr>
            <a:graphicFrameLocks noGrp="1"/>
          </p:cNvGraphicFramePr>
          <p:nvPr>
            <p:extLst/>
          </p:nvPr>
        </p:nvGraphicFramePr>
        <p:xfrm>
          <a:off x="6534742" y="5561168"/>
          <a:ext cx="790575" cy="492125"/>
        </p:xfrm>
        <a:graphic>
          <a:graphicData uri="http://schemas.openxmlformats.org/drawingml/2006/table">
            <a:tbl>
              <a:tblPr/>
              <a:tblGrid>
                <a:gridCol w="790575">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3</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1742</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58" name="Group 324">
            <a:extLst>
              <a:ext uri="{FF2B5EF4-FFF2-40B4-BE49-F238E27FC236}">
                <a16:creationId xmlns:a16="http://schemas.microsoft.com/office/drawing/2014/main" id="{829373B8-523C-4F14-BCAA-178F261254EC}"/>
              </a:ext>
            </a:extLst>
          </p:cNvPr>
          <p:cNvGraphicFramePr>
            <a:graphicFrameLocks noGrp="1"/>
          </p:cNvGraphicFramePr>
          <p:nvPr>
            <p:extLst/>
          </p:nvPr>
        </p:nvGraphicFramePr>
        <p:xfrm>
          <a:off x="7220442" y="5561168"/>
          <a:ext cx="790575" cy="492125"/>
        </p:xfrm>
        <a:graphic>
          <a:graphicData uri="http://schemas.openxmlformats.org/drawingml/2006/table">
            <a:tbl>
              <a:tblPr/>
              <a:tblGrid>
                <a:gridCol w="790575">
                  <a:extLst>
                    <a:ext uri="{9D8B030D-6E8A-4147-A177-3AD203B41FA5}">
                      <a16:colId xmlns:a16="http://schemas.microsoft.com/office/drawing/2014/main" val="20000"/>
                    </a:ext>
                  </a:extLst>
                </a:gridCol>
              </a:tblGrid>
              <a:tr h="244155">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1</a:t>
                      </a:r>
                    </a:p>
                  </a:txBody>
                  <a:tcPr marT="45779" marB="45779"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47970">
                <a:tc>
                  <a:txBody>
                    <a:bodyPr/>
                    <a:lstStyle>
                      <a:lvl1pPr marL="0" algn="l" defTabSz="685800" rtl="0" eaLnBrk="0" latinLnBrk="0" hangingPunct="0">
                        <a:lnSpc>
                          <a:spcPct val="95000"/>
                        </a:lnSpc>
                        <a:spcBef>
                          <a:spcPct val="50000"/>
                        </a:spcBef>
                        <a:buClr>
                          <a:schemeClr val="accent1"/>
                        </a:buClr>
                        <a:defRPr sz="2000" kern="1200">
                          <a:solidFill>
                            <a:schemeClr val="tx1"/>
                          </a:solidFill>
                          <a:latin typeface="Arial" panose="020B0604020202020204" pitchFamily="34" charset="0"/>
                        </a:defRPr>
                      </a:lvl1pPr>
                      <a:lvl2pPr marL="342900" algn="l" defTabSz="685800" rtl="0" eaLnBrk="0" latinLnBrk="0" hangingPunct="0">
                        <a:lnSpc>
                          <a:spcPct val="95000"/>
                        </a:lnSpc>
                        <a:spcBef>
                          <a:spcPct val="25000"/>
                        </a:spcBef>
                        <a:buClr>
                          <a:schemeClr val="accent1"/>
                        </a:buClr>
                        <a:defRPr sz="1350" kern="1200">
                          <a:solidFill>
                            <a:schemeClr val="tx1"/>
                          </a:solidFill>
                          <a:latin typeface="Arial" panose="020B0604020202020204" pitchFamily="34" charset="0"/>
                        </a:defRPr>
                      </a:lvl2pPr>
                      <a:lvl3pPr marL="6858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3pPr>
                      <a:lvl4pPr marL="10287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4pPr>
                      <a:lvl5pPr marL="1371600" algn="l" defTabSz="685800" rtl="0" eaLnBrk="0" latinLnBrk="0" hangingPunct="0">
                        <a:lnSpc>
                          <a:spcPct val="95000"/>
                        </a:lnSpc>
                        <a:spcBef>
                          <a:spcPct val="25000"/>
                        </a:spcBef>
                        <a:buClr>
                          <a:schemeClr val="accent1"/>
                        </a:buClr>
                        <a:defRPr sz="1600" kern="1200">
                          <a:solidFill>
                            <a:schemeClr val="tx1"/>
                          </a:solidFill>
                          <a:latin typeface="Arial" panose="020B0604020202020204" pitchFamily="34" charset="0"/>
                        </a:defRPr>
                      </a:lvl5pPr>
                      <a:lvl6pPr marL="17145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6pPr>
                      <a:lvl7pPr marL="20574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7pPr>
                      <a:lvl8pPr marL="24003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8pPr>
                      <a:lvl9pPr marL="2743200" algn="l" defTabSz="685800" rtl="0" eaLnBrk="0" fontAlgn="base" latinLnBrk="0" hangingPunct="0">
                        <a:lnSpc>
                          <a:spcPct val="95000"/>
                        </a:lnSpc>
                        <a:spcBef>
                          <a:spcPct val="25000"/>
                        </a:spcBef>
                        <a:spcAft>
                          <a:spcPct val="0"/>
                        </a:spcAft>
                        <a:buClr>
                          <a:schemeClr val="accent1"/>
                        </a:buClr>
                        <a:defRPr sz="1600"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lumMod val="75000"/>
                              <a:lumOff val="25000"/>
                            </a:schemeClr>
                          </a:solidFill>
                          <a:effectLst/>
                          <a:latin typeface="Arial Narrow" panose="020B0606020202030204" pitchFamily="34" charset="0"/>
                        </a:rPr>
                        <a:t>1583</a:t>
                      </a:r>
                    </a:p>
                  </a:txBody>
                  <a:tcPr marT="45779" marB="45779"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93390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4"/>
          <p:cNvSpPr>
            <a:spLocks noGrp="1"/>
          </p:cNvSpPr>
          <p:nvPr>
            <p:ph type="title"/>
          </p:nvPr>
        </p:nvSpPr>
        <p:spPr>
          <a:xfrm>
            <a:off x="457200" y="228600"/>
            <a:ext cx="8229600" cy="1244600"/>
          </a:xfrm>
        </p:spPr>
        <p:txBody>
          <a:bodyPr/>
          <a:lstStyle/>
          <a:p>
            <a:r>
              <a:rPr lang="en-US" altLang="en-US" dirty="0">
                <a:latin typeface="Arial" charset="0"/>
              </a:rPr>
              <a:t>Common Medications Associated with</a:t>
            </a:r>
            <a:br>
              <a:rPr lang="en-US" altLang="en-US" dirty="0">
                <a:latin typeface="Arial" charset="0"/>
              </a:rPr>
            </a:br>
            <a:r>
              <a:rPr lang="en-US" altLang="en-US" dirty="0">
                <a:latin typeface="Arial" charset="0"/>
              </a:rPr>
              <a:t>Bone Loss and Increased Fracture Risk </a:t>
            </a:r>
          </a:p>
        </p:txBody>
      </p:sp>
      <p:sp>
        <p:nvSpPr>
          <p:cNvPr id="3" name="Content Placeholder 2"/>
          <p:cNvSpPr>
            <a:spLocks noGrp="1"/>
          </p:cNvSpPr>
          <p:nvPr>
            <p:ph idx="1"/>
          </p:nvPr>
        </p:nvSpPr>
        <p:spPr/>
        <p:txBody>
          <a:bodyPr/>
          <a:lstStyle/>
          <a:p>
            <a:pPr marL="0" indent="0">
              <a:buNone/>
            </a:pPr>
            <a:r>
              <a:rPr lang="en-US" dirty="0"/>
              <a:t>Include:</a:t>
            </a:r>
          </a:p>
          <a:p>
            <a:r>
              <a:rPr lang="en-US" dirty="0"/>
              <a:t>Glucocorticoids (GIOP) </a:t>
            </a:r>
          </a:p>
          <a:p>
            <a:r>
              <a:rPr lang="en-US" dirty="0"/>
              <a:t>Hormone Ablation Therapies in Cancer (AI/ADT)</a:t>
            </a:r>
          </a:p>
          <a:p>
            <a:r>
              <a:rPr lang="en-US" dirty="0"/>
              <a:t>Proton Pump Inhibitors (PPIs)</a:t>
            </a:r>
          </a:p>
          <a:p>
            <a:r>
              <a:rPr lang="en-US" dirty="0"/>
              <a:t>Selective Serotonin Reuptake Inhibitors (SSRIs)</a:t>
            </a:r>
          </a:p>
          <a:p>
            <a:r>
              <a:rPr lang="en-US" dirty="0"/>
              <a:t>Antiepileptic Drugs (AEDs)</a:t>
            </a:r>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903443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 Same Side Corner Rectangle 21"/>
          <p:cNvSpPr/>
          <p:nvPr/>
        </p:nvSpPr>
        <p:spPr>
          <a:xfrm rot="5400000">
            <a:off x="4646340" y="-2064634"/>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27" name="Round Same Side Corner Rectangle 26"/>
          <p:cNvSpPr/>
          <p:nvPr/>
        </p:nvSpPr>
        <p:spPr>
          <a:xfrm rot="5400000">
            <a:off x="4646340" y="-1308982"/>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28" name="Round Same Side Corner Rectangle 27"/>
          <p:cNvSpPr/>
          <p:nvPr/>
        </p:nvSpPr>
        <p:spPr>
          <a:xfrm rot="5400000">
            <a:off x="4646340" y="-553330"/>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29" name="Round Same Side Corner Rectangle 28"/>
          <p:cNvSpPr/>
          <p:nvPr/>
        </p:nvSpPr>
        <p:spPr>
          <a:xfrm rot="5400000">
            <a:off x="4646340" y="202322"/>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30" name="Round Same Side Corner Rectangle 29"/>
          <p:cNvSpPr/>
          <p:nvPr/>
        </p:nvSpPr>
        <p:spPr>
          <a:xfrm rot="5400000">
            <a:off x="4646340" y="957974"/>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2" name="Content Placeholder 1"/>
          <p:cNvSpPr>
            <a:spLocks noGrp="1"/>
          </p:cNvSpPr>
          <p:nvPr>
            <p:ph idx="1"/>
          </p:nvPr>
        </p:nvSpPr>
        <p:spPr>
          <a:xfrm>
            <a:off x="1145451" y="1821031"/>
            <a:ext cx="7772400" cy="4525963"/>
          </a:xfrm>
          <a:effectLst>
            <a:outerShdw blurRad="50800" dist="38100" dir="2700000" algn="tl" rotWithShape="0">
              <a:prstClr val="black">
                <a:alpha val="40000"/>
              </a:prstClr>
            </a:outerShdw>
          </a:effectLst>
        </p:spPr>
        <p:txBody>
          <a:bodyPr/>
          <a:lstStyle/>
          <a:p>
            <a:pPr marL="457200" indent="-457200">
              <a:lnSpc>
                <a:spcPct val="150000"/>
              </a:lnSpc>
              <a:buFont typeface="+mj-lt"/>
              <a:buAutoNum type="arabicPeriod"/>
            </a:pPr>
            <a:r>
              <a:rPr lang="en-CA" sz="2600" dirty="0"/>
              <a:t>Glucocorticoids (GIOP)</a:t>
            </a:r>
          </a:p>
          <a:p>
            <a:pPr marL="457200" indent="-457200">
              <a:lnSpc>
                <a:spcPct val="150000"/>
              </a:lnSpc>
              <a:buFont typeface="+mj-lt"/>
              <a:buAutoNum type="arabicPeriod"/>
            </a:pPr>
            <a:r>
              <a:rPr lang="en-CA" sz="2600" dirty="0"/>
              <a:t>Aromatase Inhibitors (AI)</a:t>
            </a:r>
          </a:p>
          <a:p>
            <a:pPr marL="457200" indent="-457200">
              <a:lnSpc>
                <a:spcPct val="150000"/>
              </a:lnSpc>
              <a:buFont typeface="+mj-lt"/>
              <a:buAutoNum type="arabicPeriod"/>
            </a:pPr>
            <a:r>
              <a:rPr lang="en-CA" sz="2600" dirty="0"/>
              <a:t>Androgen Deprivation Therapy (ADT)</a:t>
            </a:r>
          </a:p>
          <a:p>
            <a:pPr marL="457200" indent="-457200">
              <a:lnSpc>
                <a:spcPct val="150000"/>
              </a:lnSpc>
              <a:buFont typeface="+mj-lt"/>
              <a:buAutoNum type="arabicPeriod"/>
            </a:pPr>
            <a:r>
              <a:rPr lang="en-CA" sz="2600" dirty="0"/>
              <a:t>Proton Pump Inhibitors (PPI)</a:t>
            </a:r>
          </a:p>
          <a:p>
            <a:pPr marL="457200" indent="-457200">
              <a:lnSpc>
                <a:spcPct val="150000"/>
              </a:lnSpc>
              <a:buFont typeface="+mj-lt"/>
              <a:buAutoNum type="arabicPeriod"/>
            </a:pPr>
            <a:r>
              <a:rPr lang="en-CA" sz="2600" dirty="0"/>
              <a:t>Selective Serotonin Reuptake Inhibitors (SSRI)</a:t>
            </a:r>
          </a:p>
          <a:p>
            <a:pPr marL="457200" indent="-457200">
              <a:lnSpc>
                <a:spcPct val="150000"/>
              </a:lnSpc>
              <a:buFont typeface="+mj-lt"/>
              <a:buAutoNum type="arabicPeriod"/>
            </a:pPr>
            <a:endParaRPr lang="en-CA" sz="2600" dirty="0">
              <a:solidFill>
                <a:srgbClr val="F4E443"/>
              </a:solidFill>
            </a:endParaRPr>
          </a:p>
        </p:txBody>
      </p:sp>
      <p:sp>
        <p:nvSpPr>
          <p:cNvPr id="52226" name="Title 4"/>
          <p:cNvSpPr>
            <a:spLocks noGrp="1"/>
          </p:cNvSpPr>
          <p:nvPr>
            <p:ph type="title"/>
          </p:nvPr>
        </p:nvSpPr>
        <p:spPr>
          <a:xfrm>
            <a:off x="457199" y="228600"/>
            <a:ext cx="8602133" cy="1244600"/>
          </a:xfrm>
        </p:spPr>
        <p:txBody>
          <a:bodyPr/>
          <a:lstStyle/>
          <a:p>
            <a:r>
              <a:rPr lang="en-US" altLang="en-US" b="1" dirty="0">
                <a:solidFill>
                  <a:schemeClr val="tx1"/>
                </a:solidFill>
                <a:latin typeface="Arial" charset="0"/>
              </a:rPr>
              <a:t>Case Studies:</a:t>
            </a:r>
            <a:br>
              <a:rPr lang="en-US" altLang="en-US" b="1" dirty="0">
                <a:solidFill>
                  <a:schemeClr val="tx1"/>
                </a:solidFill>
                <a:latin typeface="Arial" charset="0"/>
              </a:rPr>
            </a:br>
            <a:r>
              <a:rPr lang="en-US" altLang="en-US" sz="2000" b="1" dirty="0">
                <a:latin typeface="Arial" charset="0"/>
              </a:rPr>
              <a:t>Medications Associated With Bone Loss and Increased Fracture Risk</a:t>
            </a:r>
            <a:endParaRPr lang="en-US" altLang="en-US" sz="2000" dirty="0">
              <a:latin typeface="Arial" charset="0"/>
            </a:endParaRPr>
          </a:p>
        </p:txBody>
      </p:sp>
      <p:grpSp>
        <p:nvGrpSpPr>
          <p:cNvPr id="17" name="Group 16"/>
          <p:cNvGrpSpPr/>
          <p:nvPr/>
        </p:nvGrpSpPr>
        <p:grpSpPr>
          <a:xfrm>
            <a:off x="470575" y="1856763"/>
            <a:ext cx="542392" cy="651236"/>
            <a:chOff x="7970412" y="1752600"/>
            <a:chExt cx="656379" cy="788098"/>
          </a:xfrm>
        </p:grpSpPr>
        <p:sp>
          <p:nvSpPr>
            <p:cNvPr id="13" name="Freeform 12"/>
            <p:cNvSpPr>
              <a:spLocks noChangeArrowheads="1"/>
            </p:cNvSpPr>
            <p:nvPr/>
          </p:nvSpPr>
          <p:spPr bwMode="auto">
            <a:xfrm>
              <a:off x="8298602" y="2408978"/>
              <a:ext cx="444" cy="44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E59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Freeform 13"/>
            <p:cNvSpPr>
              <a:spLocks noChangeArrowheads="1"/>
            </p:cNvSpPr>
            <p:nvPr/>
          </p:nvSpPr>
          <p:spPr bwMode="auto">
            <a:xfrm>
              <a:off x="8154465" y="1839082"/>
              <a:ext cx="288275" cy="322867"/>
            </a:xfrm>
            <a:custGeom>
              <a:avLst/>
              <a:gdLst>
                <a:gd name="T0" fmla="*/ 249 w 2867"/>
                <a:gd name="T1" fmla="*/ 1902 h 3210"/>
                <a:gd name="T2" fmla="*/ 249 w 2867"/>
                <a:gd name="T3" fmla="*/ 1902 h 3210"/>
                <a:gd name="T4" fmla="*/ 878 w 2867"/>
                <a:gd name="T5" fmla="*/ 447 h 3210"/>
                <a:gd name="T6" fmla="*/ 927 w 2867"/>
                <a:gd name="T7" fmla="*/ 436 h 3210"/>
                <a:gd name="T8" fmla="*/ 937 w 2867"/>
                <a:gd name="T9" fmla="*/ 387 h 3210"/>
                <a:gd name="T10" fmla="*/ 1433 w 2867"/>
                <a:gd name="T11" fmla="*/ 202 h 3210"/>
                <a:gd name="T12" fmla="*/ 1442 w 2867"/>
                <a:gd name="T13" fmla="*/ 202 h 3210"/>
                <a:gd name="T14" fmla="*/ 2661 w 2867"/>
                <a:gd name="T15" fmla="*/ 1638 h 3210"/>
                <a:gd name="T16" fmla="*/ 2690 w 2867"/>
                <a:gd name="T17" fmla="*/ 2722 h 3210"/>
                <a:gd name="T18" fmla="*/ 1872 w 2867"/>
                <a:gd name="T19" fmla="*/ 2714 h 3210"/>
                <a:gd name="T20" fmla="*/ 2321 w 2867"/>
                <a:gd name="T21" fmla="*/ 2090 h 3210"/>
                <a:gd name="T22" fmla="*/ 2327 w 2867"/>
                <a:gd name="T23" fmla="*/ 2059 h 3210"/>
                <a:gd name="T24" fmla="*/ 2344 w 2867"/>
                <a:gd name="T25" fmla="*/ 1939 h 3210"/>
                <a:gd name="T26" fmla="*/ 2367 w 2867"/>
                <a:gd name="T27" fmla="*/ 1729 h 3210"/>
                <a:gd name="T28" fmla="*/ 2332 w 2867"/>
                <a:gd name="T29" fmla="*/ 1663 h 3210"/>
                <a:gd name="T30" fmla="*/ 2101 w 2867"/>
                <a:gd name="T31" fmla="*/ 1357 h 3210"/>
                <a:gd name="T32" fmla="*/ 1938 w 2867"/>
                <a:gd name="T33" fmla="*/ 1097 h 3210"/>
                <a:gd name="T34" fmla="*/ 1932 w 2867"/>
                <a:gd name="T35" fmla="*/ 1090 h 3210"/>
                <a:gd name="T36" fmla="*/ 1086 w 2867"/>
                <a:gd name="T37" fmla="*/ 735 h 3210"/>
                <a:gd name="T38" fmla="*/ 993 w 2867"/>
                <a:gd name="T39" fmla="*/ 614 h 3210"/>
                <a:gd name="T40" fmla="*/ 948 w 2867"/>
                <a:gd name="T41" fmla="*/ 759 h 3210"/>
                <a:gd name="T42" fmla="*/ 499 w 2867"/>
                <a:gd name="T43" fmla="*/ 1589 h 3210"/>
                <a:gd name="T44" fmla="*/ 497 w 2867"/>
                <a:gd name="T45" fmla="*/ 1606 h 3210"/>
                <a:gd name="T46" fmla="*/ 584 w 2867"/>
                <a:gd name="T47" fmla="*/ 2091 h 3210"/>
                <a:gd name="T48" fmla="*/ 623 w 2867"/>
                <a:gd name="T49" fmla="*/ 3046 h 3210"/>
                <a:gd name="T50" fmla="*/ 249 w 2867"/>
                <a:gd name="T51" fmla="*/ 1902 h 3210"/>
                <a:gd name="T52" fmla="*/ 591 w 2867"/>
                <a:gd name="T53" fmla="*/ 3200 h 3210"/>
                <a:gd name="T54" fmla="*/ 610 w 2867"/>
                <a:gd name="T55" fmla="*/ 3209 h 3210"/>
                <a:gd name="T56" fmla="*/ 632 w 2867"/>
                <a:gd name="T57" fmla="*/ 3204 h 3210"/>
                <a:gd name="T58" fmla="*/ 1184 w 2867"/>
                <a:gd name="T59" fmla="*/ 2675 h 3210"/>
                <a:gd name="T60" fmla="*/ 1155 w 2867"/>
                <a:gd name="T61" fmla="*/ 2614 h 3210"/>
                <a:gd name="T62" fmla="*/ 731 w 2867"/>
                <a:gd name="T63" fmla="*/ 2037 h 3210"/>
                <a:gd name="T64" fmla="*/ 722 w 2867"/>
                <a:gd name="T65" fmla="*/ 2016 h 3210"/>
                <a:gd name="T66" fmla="*/ 654 w 2867"/>
                <a:gd name="T67" fmla="*/ 1614 h 3210"/>
                <a:gd name="T68" fmla="*/ 1056 w 2867"/>
                <a:gd name="T69" fmla="*/ 932 h 3210"/>
                <a:gd name="T70" fmla="*/ 1829 w 2867"/>
                <a:gd name="T71" fmla="*/ 1211 h 3210"/>
                <a:gd name="T72" fmla="*/ 2209 w 2867"/>
                <a:gd name="T73" fmla="*/ 1769 h 3210"/>
                <a:gd name="T74" fmla="*/ 2170 w 2867"/>
                <a:gd name="T75" fmla="*/ 2041 h 3210"/>
                <a:gd name="T76" fmla="*/ 1744 w 2867"/>
                <a:gd name="T77" fmla="*/ 2619 h 3210"/>
                <a:gd name="T78" fmla="*/ 1721 w 2867"/>
                <a:gd name="T79" fmla="*/ 2661 h 3210"/>
                <a:gd name="T80" fmla="*/ 2235 w 2867"/>
                <a:gd name="T81" fmla="*/ 3204 h 3210"/>
                <a:gd name="T82" fmla="*/ 2255 w 2867"/>
                <a:gd name="T83" fmla="*/ 3209 h 3210"/>
                <a:gd name="T84" fmla="*/ 2276 w 2867"/>
                <a:gd name="T85" fmla="*/ 3200 h 3210"/>
                <a:gd name="T86" fmla="*/ 2854 w 2867"/>
                <a:gd name="T87" fmla="*/ 2743 h 3210"/>
                <a:gd name="T88" fmla="*/ 2846 w 2867"/>
                <a:gd name="T89" fmla="*/ 2674 h 3210"/>
                <a:gd name="T90" fmla="*/ 2777 w 2867"/>
                <a:gd name="T91" fmla="*/ 1883 h 3210"/>
                <a:gd name="T92" fmla="*/ 2385 w 2867"/>
                <a:gd name="T93" fmla="*/ 397 h 3210"/>
                <a:gd name="T94" fmla="*/ 797 w 2867"/>
                <a:gd name="T95" fmla="*/ 305 h 3210"/>
                <a:gd name="T96" fmla="*/ 93 w 2867"/>
                <a:gd name="T97" fmla="*/ 1926 h 3210"/>
                <a:gd name="T98" fmla="*/ 16 w 2867"/>
                <a:gd name="T99" fmla="*/ 2680 h 3210"/>
                <a:gd name="T100" fmla="*/ 11 w 2867"/>
                <a:gd name="T101" fmla="*/ 2743 h 3210"/>
                <a:gd name="T102" fmla="*/ 591 w 2867"/>
                <a:gd name="T103" fmla="*/ 320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7" h="3210">
                  <a:moveTo>
                    <a:pt x="249" y="1902"/>
                  </a:moveTo>
                  <a:lnTo>
                    <a:pt x="249" y="1902"/>
                  </a:lnTo>
                  <a:lnTo>
                    <a:pt x="249" y="1902"/>
                  </a:lnTo>
                  <a:lnTo>
                    <a:pt x="249" y="1902"/>
                  </a:lnTo>
                  <a:cubicBezTo>
                    <a:pt x="228" y="1761"/>
                    <a:pt x="206" y="1615"/>
                    <a:pt x="206" y="1434"/>
                  </a:cubicBezTo>
                  <a:cubicBezTo>
                    <a:pt x="165" y="1035"/>
                    <a:pt x="406" y="556"/>
                    <a:pt x="878" y="447"/>
                  </a:cubicBezTo>
                  <a:lnTo>
                    <a:pt x="878" y="447"/>
                  </a:lnTo>
                  <a:lnTo>
                    <a:pt x="927" y="436"/>
                  </a:lnTo>
                  <a:lnTo>
                    <a:pt x="937" y="387"/>
                  </a:lnTo>
                  <a:lnTo>
                    <a:pt x="937" y="387"/>
                  </a:lnTo>
                  <a:cubicBezTo>
                    <a:pt x="967" y="234"/>
                    <a:pt x="1224" y="202"/>
                    <a:pt x="1433" y="202"/>
                  </a:cubicBezTo>
                  <a:lnTo>
                    <a:pt x="1433" y="202"/>
                  </a:lnTo>
                  <a:lnTo>
                    <a:pt x="1442" y="202"/>
                  </a:lnTo>
                  <a:lnTo>
                    <a:pt x="1442" y="202"/>
                  </a:lnTo>
                  <a:cubicBezTo>
                    <a:pt x="1750" y="162"/>
                    <a:pt x="2093" y="327"/>
                    <a:pt x="2278" y="511"/>
                  </a:cubicBezTo>
                  <a:cubicBezTo>
                    <a:pt x="2587" y="787"/>
                    <a:pt x="2704" y="1135"/>
                    <a:pt x="2661" y="1638"/>
                  </a:cubicBezTo>
                  <a:cubicBezTo>
                    <a:pt x="2653" y="1706"/>
                    <a:pt x="2638" y="1777"/>
                    <a:pt x="2623" y="1852"/>
                  </a:cubicBezTo>
                  <a:cubicBezTo>
                    <a:pt x="2570" y="2118"/>
                    <a:pt x="2510" y="2419"/>
                    <a:pt x="2690" y="2722"/>
                  </a:cubicBezTo>
                  <a:cubicBezTo>
                    <a:pt x="2652" y="2784"/>
                    <a:pt x="2538" y="2933"/>
                    <a:pt x="2243" y="3046"/>
                  </a:cubicBezTo>
                  <a:cubicBezTo>
                    <a:pt x="1880" y="2969"/>
                    <a:pt x="1853" y="2837"/>
                    <a:pt x="1872" y="2714"/>
                  </a:cubicBezTo>
                  <a:cubicBezTo>
                    <a:pt x="2032" y="2552"/>
                    <a:pt x="2196" y="2382"/>
                    <a:pt x="2321" y="2090"/>
                  </a:cubicBezTo>
                  <a:lnTo>
                    <a:pt x="2321" y="2090"/>
                  </a:lnTo>
                  <a:lnTo>
                    <a:pt x="2327" y="2075"/>
                  </a:lnTo>
                  <a:lnTo>
                    <a:pt x="2327" y="2059"/>
                  </a:lnTo>
                  <a:lnTo>
                    <a:pt x="2327" y="2059"/>
                  </a:lnTo>
                  <a:cubicBezTo>
                    <a:pt x="2327" y="2029"/>
                    <a:pt x="2335" y="1986"/>
                    <a:pt x="2344" y="1939"/>
                  </a:cubicBezTo>
                  <a:cubicBezTo>
                    <a:pt x="2355" y="1875"/>
                    <a:pt x="2367" y="1803"/>
                    <a:pt x="2367" y="1729"/>
                  </a:cubicBezTo>
                  <a:lnTo>
                    <a:pt x="2367" y="1729"/>
                  </a:lnTo>
                  <a:lnTo>
                    <a:pt x="2367" y="1687"/>
                  </a:lnTo>
                  <a:lnTo>
                    <a:pt x="2332" y="1663"/>
                  </a:lnTo>
                  <a:lnTo>
                    <a:pt x="2332" y="1663"/>
                  </a:lnTo>
                  <a:cubicBezTo>
                    <a:pt x="2209" y="1580"/>
                    <a:pt x="2158" y="1470"/>
                    <a:pt x="2101" y="1357"/>
                  </a:cubicBezTo>
                  <a:cubicBezTo>
                    <a:pt x="2059" y="1267"/>
                    <a:pt x="2015" y="1176"/>
                    <a:pt x="1938" y="1097"/>
                  </a:cubicBezTo>
                  <a:lnTo>
                    <a:pt x="1938" y="1097"/>
                  </a:lnTo>
                  <a:lnTo>
                    <a:pt x="1932" y="1090"/>
                  </a:lnTo>
                  <a:lnTo>
                    <a:pt x="1932" y="1090"/>
                  </a:lnTo>
                  <a:cubicBezTo>
                    <a:pt x="1833" y="1012"/>
                    <a:pt x="1716" y="998"/>
                    <a:pt x="1592" y="980"/>
                  </a:cubicBezTo>
                  <a:cubicBezTo>
                    <a:pt x="1420" y="958"/>
                    <a:pt x="1240" y="933"/>
                    <a:pt x="1086" y="735"/>
                  </a:cubicBezTo>
                  <a:lnTo>
                    <a:pt x="1086" y="735"/>
                  </a:lnTo>
                  <a:lnTo>
                    <a:pt x="993" y="614"/>
                  </a:lnTo>
                  <a:lnTo>
                    <a:pt x="948" y="759"/>
                  </a:lnTo>
                  <a:lnTo>
                    <a:pt x="948" y="759"/>
                  </a:lnTo>
                  <a:cubicBezTo>
                    <a:pt x="870" y="1017"/>
                    <a:pt x="786" y="1107"/>
                    <a:pt x="704" y="1193"/>
                  </a:cubicBezTo>
                  <a:cubicBezTo>
                    <a:pt x="621" y="1283"/>
                    <a:pt x="542" y="1368"/>
                    <a:pt x="499" y="1589"/>
                  </a:cubicBezTo>
                  <a:lnTo>
                    <a:pt x="499" y="1589"/>
                  </a:lnTo>
                  <a:lnTo>
                    <a:pt x="497" y="1606"/>
                  </a:lnTo>
                  <a:lnTo>
                    <a:pt x="497" y="1606"/>
                  </a:lnTo>
                  <a:cubicBezTo>
                    <a:pt x="497" y="1775"/>
                    <a:pt x="497" y="1951"/>
                    <a:pt x="584" y="2091"/>
                  </a:cubicBezTo>
                  <a:cubicBezTo>
                    <a:pt x="666" y="2367"/>
                    <a:pt x="815" y="2537"/>
                    <a:pt x="1027" y="2712"/>
                  </a:cubicBezTo>
                  <a:cubicBezTo>
                    <a:pt x="1019" y="2843"/>
                    <a:pt x="964" y="2974"/>
                    <a:pt x="623" y="3046"/>
                  </a:cubicBezTo>
                  <a:cubicBezTo>
                    <a:pt x="321" y="2932"/>
                    <a:pt x="209" y="2779"/>
                    <a:pt x="174" y="2719"/>
                  </a:cubicBezTo>
                  <a:cubicBezTo>
                    <a:pt x="328" y="2414"/>
                    <a:pt x="291" y="2177"/>
                    <a:pt x="249" y="1902"/>
                  </a:cubicBezTo>
                  <a:close/>
                  <a:moveTo>
                    <a:pt x="591" y="3200"/>
                  </a:moveTo>
                  <a:lnTo>
                    <a:pt x="591" y="3200"/>
                  </a:lnTo>
                  <a:lnTo>
                    <a:pt x="591" y="3200"/>
                  </a:lnTo>
                  <a:lnTo>
                    <a:pt x="610" y="3209"/>
                  </a:lnTo>
                  <a:lnTo>
                    <a:pt x="632" y="3204"/>
                  </a:lnTo>
                  <a:lnTo>
                    <a:pt x="632" y="3204"/>
                  </a:lnTo>
                  <a:cubicBezTo>
                    <a:pt x="1019" y="3127"/>
                    <a:pt x="1184" y="2969"/>
                    <a:pt x="1184" y="2675"/>
                  </a:cubicBezTo>
                  <a:lnTo>
                    <a:pt x="1184" y="2675"/>
                  </a:lnTo>
                  <a:lnTo>
                    <a:pt x="1184" y="2639"/>
                  </a:lnTo>
                  <a:lnTo>
                    <a:pt x="1155" y="2614"/>
                  </a:lnTo>
                  <a:lnTo>
                    <a:pt x="1155" y="2614"/>
                  </a:lnTo>
                  <a:cubicBezTo>
                    <a:pt x="948" y="2448"/>
                    <a:pt x="805" y="2294"/>
                    <a:pt x="731" y="2037"/>
                  </a:cubicBezTo>
                  <a:lnTo>
                    <a:pt x="731" y="2037"/>
                  </a:lnTo>
                  <a:lnTo>
                    <a:pt x="722" y="2016"/>
                  </a:lnTo>
                  <a:lnTo>
                    <a:pt x="722" y="2016"/>
                  </a:lnTo>
                  <a:cubicBezTo>
                    <a:pt x="656" y="1914"/>
                    <a:pt x="654" y="1767"/>
                    <a:pt x="654" y="1614"/>
                  </a:cubicBezTo>
                  <a:cubicBezTo>
                    <a:pt x="690" y="1440"/>
                    <a:pt x="745" y="1381"/>
                    <a:pt x="820" y="1301"/>
                  </a:cubicBezTo>
                  <a:cubicBezTo>
                    <a:pt x="890" y="1224"/>
                    <a:pt x="977" y="1132"/>
                    <a:pt x="1056" y="932"/>
                  </a:cubicBezTo>
                  <a:cubicBezTo>
                    <a:pt x="1227" y="1090"/>
                    <a:pt x="1415" y="1116"/>
                    <a:pt x="1570" y="1137"/>
                  </a:cubicBezTo>
                  <a:cubicBezTo>
                    <a:pt x="1675" y="1150"/>
                    <a:pt x="1766" y="1163"/>
                    <a:pt x="1829" y="1211"/>
                  </a:cubicBezTo>
                  <a:cubicBezTo>
                    <a:pt x="1887" y="1270"/>
                    <a:pt x="1922" y="1346"/>
                    <a:pt x="1960" y="1424"/>
                  </a:cubicBezTo>
                  <a:cubicBezTo>
                    <a:pt x="2015" y="1538"/>
                    <a:pt x="2076" y="1665"/>
                    <a:pt x="2209" y="1769"/>
                  </a:cubicBezTo>
                  <a:cubicBezTo>
                    <a:pt x="2206" y="1815"/>
                    <a:pt x="2198" y="1864"/>
                    <a:pt x="2190" y="1912"/>
                  </a:cubicBezTo>
                  <a:cubicBezTo>
                    <a:pt x="2180" y="1958"/>
                    <a:pt x="2172" y="2001"/>
                    <a:pt x="2170" y="2041"/>
                  </a:cubicBezTo>
                  <a:cubicBezTo>
                    <a:pt x="2053" y="2308"/>
                    <a:pt x="1896" y="2467"/>
                    <a:pt x="1744" y="2619"/>
                  </a:cubicBezTo>
                  <a:lnTo>
                    <a:pt x="1744" y="2619"/>
                  </a:lnTo>
                  <a:lnTo>
                    <a:pt x="1726" y="2637"/>
                  </a:lnTo>
                  <a:lnTo>
                    <a:pt x="1721" y="2661"/>
                  </a:lnTo>
                  <a:lnTo>
                    <a:pt x="1721" y="2661"/>
                  </a:lnTo>
                  <a:cubicBezTo>
                    <a:pt x="1667" y="2948"/>
                    <a:pt x="1833" y="3125"/>
                    <a:pt x="2235" y="3204"/>
                  </a:cubicBezTo>
                  <a:lnTo>
                    <a:pt x="2235" y="3204"/>
                  </a:lnTo>
                  <a:lnTo>
                    <a:pt x="2255" y="3209"/>
                  </a:lnTo>
                  <a:lnTo>
                    <a:pt x="2276" y="3200"/>
                  </a:lnTo>
                  <a:lnTo>
                    <a:pt x="2276" y="3200"/>
                  </a:lnTo>
                  <a:cubicBezTo>
                    <a:pt x="2756" y="3027"/>
                    <a:pt x="2850" y="2754"/>
                    <a:pt x="2854" y="2743"/>
                  </a:cubicBezTo>
                  <a:lnTo>
                    <a:pt x="2854" y="2743"/>
                  </a:lnTo>
                  <a:lnTo>
                    <a:pt x="2866" y="2706"/>
                  </a:lnTo>
                  <a:lnTo>
                    <a:pt x="2846" y="2674"/>
                  </a:lnTo>
                  <a:lnTo>
                    <a:pt x="2846" y="2674"/>
                  </a:lnTo>
                  <a:cubicBezTo>
                    <a:pt x="2672" y="2411"/>
                    <a:pt x="2725" y="2143"/>
                    <a:pt x="2777" y="1883"/>
                  </a:cubicBezTo>
                  <a:cubicBezTo>
                    <a:pt x="2792" y="1809"/>
                    <a:pt x="2807" y="1730"/>
                    <a:pt x="2817" y="1654"/>
                  </a:cubicBezTo>
                  <a:cubicBezTo>
                    <a:pt x="2866" y="1103"/>
                    <a:pt x="2729" y="702"/>
                    <a:pt x="2385" y="397"/>
                  </a:cubicBezTo>
                  <a:cubicBezTo>
                    <a:pt x="2186" y="196"/>
                    <a:pt x="1801" y="0"/>
                    <a:pt x="1428" y="45"/>
                  </a:cubicBezTo>
                  <a:cubicBezTo>
                    <a:pt x="1073" y="47"/>
                    <a:pt x="862" y="133"/>
                    <a:pt x="797" y="305"/>
                  </a:cubicBezTo>
                  <a:cubicBezTo>
                    <a:pt x="271" y="454"/>
                    <a:pt x="3" y="996"/>
                    <a:pt x="48" y="1442"/>
                  </a:cubicBezTo>
                  <a:cubicBezTo>
                    <a:pt x="48" y="1628"/>
                    <a:pt x="73" y="1787"/>
                    <a:pt x="93" y="1926"/>
                  </a:cubicBezTo>
                  <a:cubicBezTo>
                    <a:pt x="134" y="2192"/>
                    <a:pt x="165" y="2403"/>
                    <a:pt x="16" y="2680"/>
                  </a:cubicBezTo>
                  <a:lnTo>
                    <a:pt x="16" y="2680"/>
                  </a:lnTo>
                  <a:lnTo>
                    <a:pt x="0" y="2709"/>
                  </a:lnTo>
                  <a:lnTo>
                    <a:pt x="11" y="2743"/>
                  </a:lnTo>
                  <a:lnTo>
                    <a:pt x="11" y="2743"/>
                  </a:lnTo>
                  <a:cubicBezTo>
                    <a:pt x="15" y="2754"/>
                    <a:pt x="110" y="3027"/>
                    <a:pt x="591" y="3200"/>
                  </a:cubicBezTo>
                  <a:close/>
                </a:path>
              </a:pathLst>
            </a:custGeom>
            <a:solidFill>
              <a:schemeClr val="tx1"/>
            </a:solidFill>
            <a:ln>
              <a:noFill/>
            </a:ln>
            <a:effectLst/>
          </p:spPr>
          <p:txBody>
            <a:bodyPr wrap="none" anchor="ctr"/>
            <a:lstStyle/>
            <a:p>
              <a:endParaRPr lang="en-US"/>
            </a:p>
          </p:txBody>
        </p:sp>
        <p:sp>
          <p:nvSpPr>
            <p:cNvPr id="15" name="Freeform 14"/>
            <p:cNvSpPr>
              <a:spLocks noChangeArrowheads="1"/>
            </p:cNvSpPr>
            <p:nvPr/>
          </p:nvSpPr>
          <p:spPr bwMode="auto">
            <a:xfrm>
              <a:off x="7970412" y="1752600"/>
              <a:ext cx="656379" cy="656378"/>
            </a:xfrm>
            <a:custGeom>
              <a:avLst/>
              <a:gdLst>
                <a:gd name="T0" fmla="*/ 157 w 6528"/>
                <a:gd name="T1" fmla="*/ 3265 h 6528"/>
                <a:gd name="T2" fmla="*/ 157 w 6528"/>
                <a:gd name="T3" fmla="*/ 3265 h 6528"/>
                <a:gd name="T4" fmla="*/ 6370 w 6528"/>
                <a:gd name="T5" fmla="*/ 3265 h 6528"/>
                <a:gd name="T6" fmla="*/ 5494 w 6528"/>
                <a:gd name="T7" fmla="*/ 5419 h 6528"/>
                <a:gd name="T8" fmla="*/ 5474 w 6528"/>
                <a:gd name="T9" fmla="*/ 5310 h 6528"/>
                <a:gd name="T10" fmla="*/ 5445 w 6528"/>
                <a:gd name="T11" fmla="*/ 5188 h 6528"/>
                <a:gd name="T12" fmla="*/ 5405 w 6528"/>
                <a:gd name="T13" fmla="*/ 5065 h 6528"/>
                <a:gd name="T14" fmla="*/ 5353 w 6528"/>
                <a:gd name="T15" fmla="*/ 4943 h 6528"/>
                <a:gd name="T16" fmla="*/ 5289 w 6528"/>
                <a:gd name="T17" fmla="*/ 4826 h 6528"/>
                <a:gd name="T18" fmla="*/ 5214 w 6528"/>
                <a:gd name="T19" fmla="*/ 4715 h 6528"/>
                <a:gd name="T20" fmla="*/ 5124 w 6528"/>
                <a:gd name="T21" fmla="*/ 4617 h 6528"/>
                <a:gd name="T22" fmla="*/ 5023 w 6528"/>
                <a:gd name="T23" fmla="*/ 4533 h 6528"/>
                <a:gd name="T24" fmla="*/ 5012 w 6528"/>
                <a:gd name="T25" fmla="*/ 4526 h 6528"/>
                <a:gd name="T26" fmla="*/ 4112 w 6528"/>
                <a:gd name="T27" fmla="*/ 4154 h 6528"/>
                <a:gd name="T28" fmla="*/ 4035 w 6528"/>
                <a:gd name="T29" fmla="*/ 4118 h 6528"/>
                <a:gd name="T30" fmla="*/ 4006 w 6528"/>
                <a:gd name="T31" fmla="*/ 4198 h 6528"/>
                <a:gd name="T32" fmla="*/ 2521 w 6528"/>
                <a:gd name="T33" fmla="*/ 4198 h 6528"/>
                <a:gd name="T34" fmla="*/ 2492 w 6528"/>
                <a:gd name="T35" fmla="*/ 4118 h 6528"/>
                <a:gd name="T36" fmla="*/ 2415 w 6528"/>
                <a:gd name="T37" fmla="*/ 4154 h 6528"/>
                <a:gd name="T38" fmla="*/ 1514 w 6528"/>
                <a:gd name="T39" fmla="*/ 4526 h 6528"/>
                <a:gd name="T40" fmla="*/ 1502 w 6528"/>
                <a:gd name="T41" fmla="*/ 4533 h 6528"/>
                <a:gd name="T42" fmla="*/ 1403 w 6528"/>
                <a:gd name="T43" fmla="*/ 4617 h 6528"/>
                <a:gd name="T44" fmla="*/ 1313 w 6528"/>
                <a:gd name="T45" fmla="*/ 4717 h 6528"/>
                <a:gd name="T46" fmla="*/ 1238 w 6528"/>
                <a:gd name="T47" fmla="*/ 4826 h 6528"/>
                <a:gd name="T48" fmla="*/ 1174 w 6528"/>
                <a:gd name="T49" fmla="*/ 4943 h 6528"/>
                <a:gd name="T50" fmla="*/ 1122 w 6528"/>
                <a:gd name="T51" fmla="*/ 5065 h 6528"/>
                <a:gd name="T52" fmla="*/ 1082 w 6528"/>
                <a:gd name="T53" fmla="*/ 5188 h 6528"/>
                <a:gd name="T54" fmla="*/ 1054 w 6528"/>
                <a:gd name="T55" fmla="*/ 5310 h 6528"/>
                <a:gd name="T56" fmla="*/ 1033 w 6528"/>
                <a:gd name="T57" fmla="*/ 5418 h 6528"/>
                <a:gd name="T58" fmla="*/ 157 w 6528"/>
                <a:gd name="T59" fmla="*/ 3265 h 6528"/>
                <a:gd name="T60" fmla="*/ 3264 w 6528"/>
                <a:gd name="T61" fmla="*/ 6370 h 6528"/>
                <a:gd name="T62" fmla="*/ 3264 w 6528"/>
                <a:gd name="T63" fmla="*/ 6370 h 6528"/>
                <a:gd name="T64" fmla="*/ 1183 w 6528"/>
                <a:gd name="T65" fmla="*/ 5564 h 6528"/>
                <a:gd name="T66" fmla="*/ 1589 w 6528"/>
                <a:gd name="T67" fmla="*/ 4664 h 6528"/>
                <a:gd name="T68" fmla="*/ 2101 w 6528"/>
                <a:gd name="T69" fmla="*/ 4454 h 6528"/>
                <a:gd name="T70" fmla="*/ 2210 w 6528"/>
                <a:gd name="T71" fmla="*/ 4411 h 6528"/>
                <a:gd name="T72" fmla="*/ 2327 w 6528"/>
                <a:gd name="T73" fmla="*/ 4364 h 6528"/>
                <a:gd name="T74" fmla="*/ 2407 w 6528"/>
                <a:gd name="T75" fmla="*/ 4329 h 6528"/>
                <a:gd name="T76" fmla="*/ 4120 w 6528"/>
                <a:gd name="T77" fmla="*/ 4329 h 6528"/>
                <a:gd name="T78" fmla="*/ 4198 w 6528"/>
                <a:gd name="T79" fmla="*/ 4362 h 6528"/>
                <a:gd name="T80" fmla="*/ 4317 w 6528"/>
                <a:gd name="T81" fmla="*/ 4411 h 6528"/>
                <a:gd name="T82" fmla="*/ 4429 w 6528"/>
                <a:gd name="T83" fmla="*/ 4456 h 6528"/>
                <a:gd name="T84" fmla="*/ 4936 w 6528"/>
                <a:gd name="T85" fmla="*/ 4664 h 6528"/>
                <a:gd name="T86" fmla="*/ 5347 w 6528"/>
                <a:gd name="T87" fmla="*/ 5535 h 6528"/>
                <a:gd name="T88" fmla="*/ 5531 w 6528"/>
                <a:gd name="T89" fmla="*/ 5610 h 6528"/>
                <a:gd name="T90" fmla="*/ 6527 w 6528"/>
                <a:gd name="T91" fmla="*/ 3265 h 6528"/>
                <a:gd name="T92" fmla="*/ 0 w 6528"/>
                <a:gd name="T93" fmla="*/ 3265 h 6528"/>
                <a:gd name="T94" fmla="*/ 1034 w 6528"/>
                <a:gd name="T95" fmla="*/ 5647 h 6528"/>
                <a:gd name="T96" fmla="*/ 1055 w 6528"/>
                <a:gd name="T97" fmla="*/ 5668 h 6528"/>
                <a:gd name="T98" fmla="*/ 1214 w 6528"/>
                <a:gd name="T99" fmla="*/ 5802 h 6528"/>
                <a:gd name="T100" fmla="*/ 3264 w 6528"/>
                <a:gd name="T101" fmla="*/ 6527 h 6528"/>
                <a:gd name="T102" fmla="*/ 3735 w 6528"/>
                <a:gd name="T103" fmla="*/ 6494 h 6528"/>
                <a:gd name="T104" fmla="*/ 3674 w 6528"/>
                <a:gd name="T105" fmla="*/ 6343 h 6528"/>
                <a:gd name="T106" fmla="*/ 3264 w 6528"/>
                <a:gd name="T107" fmla="*/ 6370 h 6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28" h="6528">
                  <a:moveTo>
                    <a:pt x="157" y="3265"/>
                  </a:moveTo>
                  <a:lnTo>
                    <a:pt x="157" y="3265"/>
                  </a:lnTo>
                  <a:lnTo>
                    <a:pt x="157" y="3265"/>
                  </a:lnTo>
                  <a:lnTo>
                    <a:pt x="157" y="3265"/>
                  </a:lnTo>
                  <a:cubicBezTo>
                    <a:pt x="157" y="1552"/>
                    <a:pt x="1551" y="157"/>
                    <a:pt x="3264" y="157"/>
                  </a:cubicBezTo>
                  <a:cubicBezTo>
                    <a:pt x="4977" y="157"/>
                    <a:pt x="6370" y="1552"/>
                    <a:pt x="6370" y="3265"/>
                  </a:cubicBezTo>
                  <a:cubicBezTo>
                    <a:pt x="6370" y="4069"/>
                    <a:pt x="6054" y="4848"/>
                    <a:pt x="5494" y="5425"/>
                  </a:cubicBezTo>
                  <a:cubicBezTo>
                    <a:pt x="5494" y="5422"/>
                    <a:pt x="5494" y="5421"/>
                    <a:pt x="5494" y="5419"/>
                  </a:cubicBezTo>
                  <a:cubicBezTo>
                    <a:pt x="5488" y="5384"/>
                    <a:pt x="5482" y="5347"/>
                    <a:pt x="5474" y="5310"/>
                  </a:cubicBezTo>
                  <a:lnTo>
                    <a:pt x="5474" y="5310"/>
                  </a:lnTo>
                  <a:cubicBezTo>
                    <a:pt x="5467" y="5273"/>
                    <a:pt x="5457" y="5236"/>
                    <a:pt x="5446" y="5198"/>
                  </a:cubicBezTo>
                  <a:cubicBezTo>
                    <a:pt x="5446" y="5194"/>
                    <a:pt x="5445" y="5191"/>
                    <a:pt x="5445" y="5188"/>
                  </a:cubicBezTo>
                  <a:cubicBezTo>
                    <a:pt x="5434" y="5153"/>
                    <a:pt x="5422" y="5116"/>
                    <a:pt x="5409" y="5079"/>
                  </a:cubicBezTo>
                  <a:cubicBezTo>
                    <a:pt x="5408" y="5074"/>
                    <a:pt x="5406" y="5070"/>
                    <a:pt x="5405" y="5065"/>
                  </a:cubicBezTo>
                  <a:cubicBezTo>
                    <a:pt x="5392" y="5030"/>
                    <a:pt x="5377" y="4994"/>
                    <a:pt x="5362" y="4960"/>
                  </a:cubicBezTo>
                  <a:cubicBezTo>
                    <a:pt x="5358" y="4954"/>
                    <a:pt x="5357" y="4948"/>
                    <a:pt x="5353" y="4943"/>
                  </a:cubicBezTo>
                  <a:cubicBezTo>
                    <a:pt x="5337" y="4908"/>
                    <a:pt x="5320" y="4874"/>
                    <a:pt x="5299" y="4842"/>
                  </a:cubicBezTo>
                  <a:cubicBezTo>
                    <a:pt x="5295" y="4836"/>
                    <a:pt x="5292" y="4831"/>
                    <a:pt x="5289" y="4826"/>
                  </a:cubicBezTo>
                  <a:cubicBezTo>
                    <a:pt x="5270" y="4792"/>
                    <a:pt x="5248" y="4760"/>
                    <a:pt x="5223" y="4728"/>
                  </a:cubicBezTo>
                  <a:cubicBezTo>
                    <a:pt x="5220" y="4725"/>
                    <a:pt x="5217" y="4720"/>
                    <a:pt x="5214" y="4715"/>
                  </a:cubicBezTo>
                  <a:cubicBezTo>
                    <a:pt x="5188" y="4685"/>
                    <a:pt x="5161" y="4653"/>
                    <a:pt x="5132" y="4623"/>
                  </a:cubicBezTo>
                  <a:cubicBezTo>
                    <a:pt x="5129" y="4622"/>
                    <a:pt x="5127" y="4619"/>
                    <a:pt x="5124" y="4617"/>
                  </a:cubicBezTo>
                  <a:cubicBezTo>
                    <a:pt x="5092" y="4587"/>
                    <a:pt x="5060" y="4558"/>
                    <a:pt x="5023" y="4533"/>
                  </a:cubicBezTo>
                  <a:lnTo>
                    <a:pt x="5023" y="4533"/>
                  </a:lnTo>
                  <a:lnTo>
                    <a:pt x="5012" y="4526"/>
                  </a:lnTo>
                  <a:lnTo>
                    <a:pt x="5012" y="4526"/>
                  </a:lnTo>
                  <a:cubicBezTo>
                    <a:pt x="4881" y="4460"/>
                    <a:pt x="4744" y="4407"/>
                    <a:pt x="4585" y="4346"/>
                  </a:cubicBezTo>
                  <a:cubicBezTo>
                    <a:pt x="4446" y="4293"/>
                    <a:pt x="4287" y="4232"/>
                    <a:pt x="4112" y="4154"/>
                  </a:cubicBezTo>
                  <a:lnTo>
                    <a:pt x="4112" y="4154"/>
                  </a:lnTo>
                  <a:lnTo>
                    <a:pt x="4035" y="4118"/>
                  </a:lnTo>
                  <a:lnTo>
                    <a:pt x="4006" y="4198"/>
                  </a:lnTo>
                  <a:lnTo>
                    <a:pt x="4006" y="4198"/>
                  </a:lnTo>
                  <a:cubicBezTo>
                    <a:pt x="3887" y="4519"/>
                    <a:pt x="3416" y="4930"/>
                    <a:pt x="3264" y="4930"/>
                  </a:cubicBezTo>
                  <a:cubicBezTo>
                    <a:pt x="3113" y="4930"/>
                    <a:pt x="2641" y="4519"/>
                    <a:pt x="2521" y="4198"/>
                  </a:cubicBezTo>
                  <a:lnTo>
                    <a:pt x="2521" y="4198"/>
                  </a:lnTo>
                  <a:lnTo>
                    <a:pt x="2492" y="4118"/>
                  </a:lnTo>
                  <a:lnTo>
                    <a:pt x="2415" y="4154"/>
                  </a:lnTo>
                  <a:lnTo>
                    <a:pt x="2415" y="4154"/>
                  </a:lnTo>
                  <a:cubicBezTo>
                    <a:pt x="2241" y="4232"/>
                    <a:pt x="2080" y="4293"/>
                    <a:pt x="1941" y="4348"/>
                  </a:cubicBezTo>
                  <a:cubicBezTo>
                    <a:pt x="1782" y="4409"/>
                    <a:pt x="1644" y="4460"/>
                    <a:pt x="1514" y="4526"/>
                  </a:cubicBezTo>
                  <a:lnTo>
                    <a:pt x="1514" y="4526"/>
                  </a:lnTo>
                  <a:lnTo>
                    <a:pt x="1502" y="4533"/>
                  </a:lnTo>
                  <a:lnTo>
                    <a:pt x="1502" y="4533"/>
                  </a:lnTo>
                  <a:cubicBezTo>
                    <a:pt x="1467" y="4558"/>
                    <a:pt x="1434" y="4587"/>
                    <a:pt x="1403" y="4617"/>
                  </a:cubicBezTo>
                  <a:cubicBezTo>
                    <a:pt x="1400" y="4619"/>
                    <a:pt x="1397" y="4622"/>
                    <a:pt x="1395" y="4623"/>
                  </a:cubicBezTo>
                  <a:cubicBezTo>
                    <a:pt x="1365" y="4654"/>
                    <a:pt x="1339" y="4685"/>
                    <a:pt x="1313" y="4717"/>
                  </a:cubicBezTo>
                  <a:cubicBezTo>
                    <a:pt x="1310" y="4720"/>
                    <a:pt x="1307" y="4725"/>
                    <a:pt x="1303" y="4728"/>
                  </a:cubicBezTo>
                  <a:cubicBezTo>
                    <a:pt x="1280" y="4760"/>
                    <a:pt x="1257" y="4792"/>
                    <a:pt x="1238" y="4826"/>
                  </a:cubicBezTo>
                  <a:cubicBezTo>
                    <a:pt x="1235" y="4831"/>
                    <a:pt x="1231" y="4836"/>
                    <a:pt x="1228" y="4842"/>
                  </a:cubicBezTo>
                  <a:cubicBezTo>
                    <a:pt x="1209" y="4874"/>
                    <a:pt x="1190" y="4909"/>
                    <a:pt x="1174" y="4943"/>
                  </a:cubicBezTo>
                  <a:cubicBezTo>
                    <a:pt x="1172" y="4950"/>
                    <a:pt x="1169" y="4954"/>
                    <a:pt x="1167" y="4959"/>
                  </a:cubicBezTo>
                  <a:cubicBezTo>
                    <a:pt x="1151" y="4994"/>
                    <a:pt x="1137" y="5030"/>
                    <a:pt x="1122" y="5065"/>
                  </a:cubicBezTo>
                  <a:cubicBezTo>
                    <a:pt x="1121" y="5070"/>
                    <a:pt x="1119" y="5074"/>
                    <a:pt x="1117" y="5079"/>
                  </a:cubicBezTo>
                  <a:cubicBezTo>
                    <a:pt x="1105" y="5116"/>
                    <a:pt x="1094" y="5153"/>
                    <a:pt x="1082" y="5188"/>
                  </a:cubicBezTo>
                  <a:cubicBezTo>
                    <a:pt x="1082" y="5191"/>
                    <a:pt x="1081" y="5194"/>
                    <a:pt x="1081" y="5198"/>
                  </a:cubicBezTo>
                  <a:cubicBezTo>
                    <a:pt x="1070" y="5236"/>
                    <a:pt x="1062" y="5273"/>
                    <a:pt x="1054" y="5310"/>
                  </a:cubicBezTo>
                  <a:lnTo>
                    <a:pt x="1054" y="5310"/>
                  </a:lnTo>
                  <a:cubicBezTo>
                    <a:pt x="1045" y="5347"/>
                    <a:pt x="1039" y="5384"/>
                    <a:pt x="1033" y="5418"/>
                  </a:cubicBezTo>
                  <a:cubicBezTo>
                    <a:pt x="1033" y="5421"/>
                    <a:pt x="1033" y="5422"/>
                    <a:pt x="1033" y="5425"/>
                  </a:cubicBezTo>
                  <a:cubicBezTo>
                    <a:pt x="473" y="4848"/>
                    <a:pt x="157" y="4071"/>
                    <a:pt x="157" y="3265"/>
                  </a:cubicBezTo>
                  <a:close/>
                  <a:moveTo>
                    <a:pt x="3264" y="6370"/>
                  </a:moveTo>
                  <a:lnTo>
                    <a:pt x="3264" y="6370"/>
                  </a:lnTo>
                  <a:lnTo>
                    <a:pt x="3264" y="6370"/>
                  </a:lnTo>
                  <a:lnTo>
                    <a:pt x="3264" y="6370"/>
                  </a:lnTo>
                  <a:cubicBezTo>
                    <a:pt x="2492" y="6370"/>
                    <a:pt x="1756" y="6087"/>
                    <a:pt x="1183" y="5572"/>
                  </a:cubicBezTo>
                  <a:cubicBezTo>
                    <a:pt x="1183" y="5568"/>
                    <a:pt x="1183" y="5567"/>
                    <a:pt x="1183" y="5564"/>
                  </a:cubicBezTo>
                  <a:cubicBezTo>
                    <a:pt x="1180" y="5544"/>
                    <a:pt x="1180" y="5525"/>
                    <a:pt x="1180" y="5507"/>
                  </a:cubicBezTo>
                  <a:cubicBezTo>
                    <a:pt x="1208" y="5281"/>
                    <a:pt x="1299" y="4879"/>
                    <a:pt x="1589" y="4664"/>
                  </a:cubicBezTo>
                  <a:cubicBezTo>
                    <a:pt x="1711" y="4603"/>
                    <a:pt x="1844" y="4553"/>
                    <a:pt x="1996" y="4494"/>
                  </a:cubicBezTo>
                  <a:cubicBezTo>
                    <a:pt x="2030" y="4481"/>
                    <a:pt x="2065" y="4468"/>
                    <a:pt x="2101" y="4454"/>
                  </a:cubicBezTo>
                  <a:cubicBezTo>
                    <a:pt x="2107" y="4452"/>
                    <a:pt x="2114" y="4449"/>
                    <a:pt x="2120" y="4446"/>
                  </a:cubicBezTo>
                  <a:cubicBezTo>
                    <a:pt x="2150" y="4434"/>
                    <a:pt x="2179" y="4423"/>
                    <a:pt x="2210" y="4411"/>
                  </a:cubicBezTo>
                  <a:cubicBezTo>
                    <a:pt x="2223" y="4406"/>
                    <a:pt x="2234" y="4401"/>
                    <a:pt x="2247" y="4396"/>
                  </a:cubicBezTo>
                  <a:cubicBezTo>
                    <a:pt x="2273" y="4386"/>
                    <a:pt x="2300" y="4375"/>
                    <a:pt x="2327" y="4364"/>
                  </a:cubicBezTo>
                  <a:cubicBezTo>
                    <a:pt x="2341" y="4357"/>
                    <a:pt x="2354" y="4351"/>
                    <a:pt x="2368" y="4346"/>
                  </a:cubicBezTo>
                  <a:cubicBezTo>
                    <a:pt x="2381" y="4340"/>
                    <a:pt x="2395" y="4335"/>
                    <a:pt x="2407" y="4329"/>
                  </a:cubicBezTo>
                  <a:cubicBezTo>
                    <a:pt x="2576" y="4670"/>
                    <a:pt x="3038" y="5087"/>
                    <a:pt x="3264" y="5087"/>
                  </a:cubicBezTo>
                  <a:cubicBezTo>
                    <a:pt x="3490" y="5087"/>
                    <a:pt x="3952" y="4670"/>
                    <a:pt x="4120" y="4329"/>
                  </a:cubicBezTo>
                  <a:cubicBezTo>
                    <a:pt x="4134" y="4335"/>
                    <a:pt x="4146" y="4340"/>
                    <a:pt x="4160" y="4346"/>
                  </a:cubicBezTo>
                  <a:cubicBezTo>
                    <a:pt x="4173" y="4351"/>
                    <a:pt x="4186" y="4357"/>
                    <a:pt x="4198" y="4362"/>
                  </a:cubicBezTo>
                  <a:cubicBezTo>
                    <a:pt x="4227" y="4374"/>
                    <a:pt x="4253" y="4385"/>
                    <a:pt x="4280" y="4396"/>
                  </a:cubicBezTo>
                  <a:cubicBezTo>
                    <a:pt x="4293" y="4401"/>
                    <a:pt x="4306" y="4406"/>
                    <a:pt x="4317" y="4411"/>
                  </a:cubicBezTo>
                  <a:cubicBezTo>
                    <a:pt x="4344" y="4422"/>
                    <a:pt x="4370" y="4431"/>
                    <a:pt x="4396" y="4442"/>
                  </a:cubicBezTo>
                  <a:cubicBezTo>
                    <a:pt x="4407" y="4446"/>
                    <a:pt x="4418" y="4451"/>
                    <a:pt x="4429" y="4456"/>
                  </a:cubicBezTo>
                  <a:cubicBezTo>
                    <a:pt x="4463" y="4468"/>
                    <a:pt x="4497" y="4481"/>
                    <a:pt x="4529" y="4494"/>
                  </a:cubicBezTo>
                  <a:cubicBezTo>
                    <a:pt x="4681" y="4551"/>
                    <a:pt x="4814" y="4603"/>
                    <a:pt x="4936" y="4664"/>
                  </a:cubicBezTo>
                  <a:cubicBezTo>
                    <a:pt x="5230" y="4879"/>
                    <a:pt x="5320" y="5281"/>
                    <a:pt x="5347" y="5507"/>
                  </a:cubicBezTo>
                  <a:cubicBezTo>
                    <a:pt x="5347" y="5517"/>
                    <a:pt x="5347" y="5525"/>
                    <a:pt x="5347" y="5535"/>
                  </a:cubicBezTo>
                  <a:lnTo>
                    <a:pt x="5347" y="5535"/>
                  </a:lnTo>
                  <a:lnTo>
                    <a:pt x="5531" y="5610"/>
                  </a:lnTo>
                  <a:lnTo>
                    <a:pt x="5531" y="5610"/>
                  </a:lnTo>
                  <a:cubicBezTo>
                    <a:pt x="6165" y="4997"/>
                    <a:pt x="6527" y="4148"/>
                    <a:pt x="6527" y="3265"/>
                  </a:cubicBezTo>
                  <a:cubicBezTo>
                    <a:pt x="6527" y="1465"/>
                    <a:pt x="5063" y="0"/>
                    <a:pt x="3264" y="0"/>
                  </a:cubicBezTo>
                  <a:cubicBezTo>
                    <a:pt x="1464" y="0"/>
                    <a:pt x="0" y="1465"/>
                    <a:pt x="0" y="3265"/>
                  </a:cubicBezTo>
                  <a:cubicBezTo>
                    <a:pt x="0" y="4165"/>
                    <a:pt x="377" y="5031"/>
                    <a:pt x="1034" y="5647"/>
                  </a:cubicBezTo>
                  <a:lnTo>
                    <a:pt x="1034" y="5647"/>
                  </a:lnTo>
                  <a:lnTo>
                    <a:pt x="1034" y="5648"/>
                  </a:lnTo>
                  <a:lnTo>
                    <a:pt x="1055" y="5668"/>
                  </a:lnTo>
                  <a:lnTo>
                    <a:pt x="1216" y="5815"/>
                  </a:lnTo>
                  <a:lnTo>
                    <a:pt x="1214" y="5802"/>
                  </a:lnTo>
                  <a:lnTo>
                    <a:pt x="1214" y="5802"/>
                  </a:lnTo>
                  <a:cubicBezTo>
                    <a:pt x="1793" y="6271"/>
                    <a:pt x="2513" y="6527"/>
                    <a:pt x="3264" y="6527"/>
                  </a:cubicBezTo>
                  <a:lnTo>
                    <a:pt x="3264" y="6527"/>
                  </a:lnTo>
                  <a:cubicBezTo>
                    <a:pt x="3423" y="6527"/>
                    <a:pt x="3580" y="6517"/>
                    <a:pt x="3735" y="6494"/>
                  </a:cubicBezTo>
                  <a:lnTo>
                    <a:pt x="3735" y="6494"/>
                  </a:lnTo>
                  <a:lnTo>
                    <a:pt x="3674" y="6343"/>
                  </a:lnTo>
                  <a:lnTo>
                    <a:pt x="3674" y="6343"/>
                  </a:lnTo>
                  <a:cubicBezTo>
                    <a:pt x="3538" y="6361"/>
                    <a:pt x="3401" y="6370"/>
                    <a:pt x="3264" y="6370"/>
                  </a:cubicBezTo>
                  <a:close/>
                </a:path>
              </a:pathLst>
            </a:custGeom>
            <a:solidFill>
              <a:schemeClr val="tx2"/>
            </a:solidFill>
            <a:ln>
              <a:noFill/>
            </a:ln>
            <a:effectLst/>
          </p:spPr>
          <p:txBody>
            <a:bodyPr wrap="none" anchor="ctr"/>
            <a:lstStyle/>
            <a:p>
              <a:endParaRPr lang="en-US"/>
            </a:p>
          </p:txBody>
        </p:sp>
        <p:sp>
          <p:nvSpPr>
            <p:cNvPr id="16" name="Freeform 15"/>
            <p:cNvSpPr>
              <a:spLocks noChangeArrowheads="1"/>
            </p:cNvSpPr>
            <p:nvPr/>
          </p:nvSpPr>
          <p:spPr bwMode="auto">
            <a:xfrm>
              <a:off x="8330977" y="2279477"/>
              <a:ext cx="267874" cy="261221"/>
            </a:xfrm>
            <a:custGeom>
              <a:avLst/>
              <a:gdLst>
                <a:gd name="T0" fmla="*/ 1888 w 2662"/>
                <a:gd name="T1" fmla="*/ 1471 h 2596"/>
                <a:gd name="T2" fmla="*/ 1888 w 2662"/>
                <a:gd name="T3" fmla="*/ 1471 h 2596"/>
                <a:gd name="T4" fmla="*/ 1888 w 2662"/>
                <a:gd name="T5" fmla="*/ 1471 h 2596"/>
                <a:gd name="T6" fmla="*/ 1888 w 2662"/>
                <a:gd name="T7" fmla="*/ 1471 h 2596"/>
                <a:gd name="T8" fmla="*/ 2042 w 2662"/>
                <a:gd name="T9" fmla="*/ 1389 h 2596"/>
                <a:gd name="T10" fmla="*/ 2042 w 2662"/>
                <a:gd name="T11" fmla="*/ 1389 h 2596"/>
                <a:gd name="T12" fmla="*/ 2419 w 2662"/>
                <a:gd name="T13" fmla="*/ 1237 h 2596"/>
                <a:gd name="T14" fmla="*/ 2419 w 2662"/>
                <a:gd name="T15" fmla="*/ 1237 h 2596"/>
                <a:gd name="T16" fmla="*/ 2419 w 2662"/>
                <a:gd name="T17" fmla="*/ 884 h 2596"/>
                <a:gd name="T18" fmla="*/ 2419 w 2662"/>
                <a:gd name="T19" fmla="*/ 884 h 2596"/>
                <a:gd name="T20" fmla="*/ 333 w 2662"/>
                <a:gd name="T21" fmla="*/ 33 h 2596"/>
                <a:gd name="T22" fmla="*/ 333 w 2662"/>
                <a:gd name="T23" fmla="*/ 33 h 2596"/>
                <a:gd name="T24" fmla="*/ 183 w 2662"/>
                <a:gd name="T25" fmla="*/ 0 h 2596"/>
                <a:gd name="T26" fmla="*/ 74 w 2662"/>
                <a:gd name="T27" fmla="*/ 293 h 2596"/>
                <a:gd name="T28" fmla="*/ 74 w 2662"/>
                <a:gd name="T29" fmla="*/ 293 h 2596"/>
                <a:gd name="T30" fmla="*/ 923 w 2662"/>
                <a:gd name="T31" fmla="*/ 2380 h 2596"/>
                <a:gd name="T32" fmla="*/ 923 w 2662"/>
                <a:gd name="T33" fmla="*/ 2380 h 2596"/>
                <a:gd name="T34" fmla="*/ 1099 w 2662"/>
                <a:gd name="T35" fmla="*/ 2560 h 2596"/>
                <a:gd name="T36" fmla="*/ 1276 w 2662"/>
                <a:gd name="T37" fmla="*/ 2380 h 2596"/>
                <a:gd name="T38" fmla="*/ 1276 w 2662"/>
                <a:gd name="T39" fmla="*/ 2380 h 2596"/>
                <a:gd name="T40" fmla="*/ 1428 w 2662"/>
                <a:gd name="T41" fmla="*/ 2002 h 2596"/>
                <a:gd name="T42" fmla="*/ 1428 w 2662"/>
                <a:gd name="T43" fmla="*/ 2002 h 2596"/>
                <a:gd name="T44" fmla="*/ 1511 w 2662"/>
                <a:gd name="T45" fmla="*/ 1850 h 2596"/>
                <a:gd name="T46" fmla="*/ 1511 w 2662"/>
                <a:gd name="T47" fmla="*/ 1850 h 2596"/>
                <a:gd name="T48" fmla="*/ 2178 w 2662"/>
                <a:gd name="T49" fmla="*/ 2518 h 2596"/>
                <a:gd name="T50" fmla="*/ 2178 w 2662"/>
                <a:gd name="T51" fmla="*/ 2518 h 2596"/>
                <a:gd name="T52" fmla="*/ 2368 w 2662"/>
                <a:gd name="T53" fmla="*/ 2595 h 2596"/>
                <a:gd name="T54" fmla="*/ 2557 w 2662"/>
                <a:gd name="T55" fmla="*/ 2518 h 2596"/>
                <a:gd name="T56" fmla="*/ 2557 w 2662"/>
                <a:gd name="T57" fmla="*/ 2139 h 2596"/>
                <a:gd name="T58" fmla="*/ 2557 w 2662"/>
                <a:gd name="T59" fmla="*/ 2139 h 2596"/>
                <a:gd name="T60" fmla="*/ 1888 w 2662"/>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2" h="2596">
                  <a:moveTo>
                    <a:pt x="1888" y="1471"/>
                  </a:moveTo>
                  <a:lnTo>
                    <a:pt x="1888" y="1471"/>
                  </a:lnTo>
                  <a:lnTo>
                    <a:pt x="1888" y="1471"/>
                  </a:lnTo>
                  <a:lnTo>
                    <a:pt x="1888" y="1471"/>
                  </a:lnTo>
                  <a:cubicBezTo>
                    <a:pt x="1939" y="1437"/>
                    <a:pt x="1991" y="1410"/>
                    <a:pt x="2042" y="1389"/>
                  </a:cubicBezTo>
                  <a:lnTo>
                    <a:pt x="2042" y="1389"/>
                  </a:lnTo>
                  <a:lnTo>
                    <a:pt x="2419" y="1237"/>
                  </a:lnTo>
                  <a:lnTo>
                    <a:pt x="2419" y="1237"/>
                  </a:lnTo>
                  <a:cubicBezTo>
                    <a:pt x="2660" y="1140"/>
                    <a:pt x="2660" y="980"/>
                    <a:pt x="2419" y="884"/>
                  </a:cubicBezTo>
                  <a:lnTo>
                    <a:pt x="2419" y="884"/>
                  </a:lnTo>
                  <a:lnTo>
                    <a:pt x="333" y="33"/>
                  </a:lnTo>
                  <a:lnTo>
                    <a:pt x="333" y="33"/>
                  </a:lnTo>
                  <a:cubicBezTo>
                    <a:pt x="275" y="11"/>
                    <a:pt x="225" y="0"/>
                    <a:pt x="183" y="0"/>
                  </a:cubicBezTo>
                  <a:cubicBezTo>
                    <a:pt x="49" y="0"/>
                    <a:pt x="0" y="110"/>
                    <a:pt x="74" y="293"/>
                  </a:cubicBezTo>
                  <a:lnTo>
                    <a:pt x="74" y="293"/>
                  </a:lnTo>
                  <a:lnTo>
                    <a:pt x="923" y="2380"/>
                  </a:lnTo>
                  <a:lnTo>
                    <a:pt x="923" y="2380"/>
                  </a:lnTo>
                  <a:cubicBezTo>
                    <a:pt x="971" y="2501"/>
                    <a:pt x="1035" y="2560"/>
                    <a:pt x="1099" y="2560"/>
                  </a:cubicBezTo>
                  <a:cubicBezTo>
                    <a:pt x="1164" y="2560"/>
                    <a:pt x="1227" y="2501"/>
                    <a:pt x="1276" y="2380"/>
                  </a:cubicBezTo>
                  <a:lnTo>
                    <a:pt x="1276" y="2380"/>
                  </a:lnTo>
                  <a:lnTo>
                    <a:pt x="1428" y="2002"/>
                  </a:lnTo>
                  <a:lnTo>
                    <a:pt x="1428" y="2002"/>
                  </a:lnTo>
                  <a:cubicBezTo>
                    <a:pt x="1448" y="1952"/>
                    <a:pt x="1478" y="1900"/>
                    <a:pt x="1511" y="1850"/>
                  </a:cubicBezTo>
                  <a:lnTo>
                    <a:pt x="1511" y="1850"/>
                  </a:lnTo>
                  <a:lnTo>
                    <a:pt x="2178" y="2518"/>
                  </a:lnTo>
                  <a:lnTo>
                    <a:pt x="2178" y="2518"/>
                  </a:lnTo>
                  <a:cubicBezTo>
                    <a:pt x="2232" y="2570"/>
                    <a:pt x="2300" y="2595"/>
                    <a:pt x="2368" y="2595"/>
                  </a:cubicBezTo>
                  <a:cubicBezTo>
                    <a:pt x="2436" y="2595"/>
                    <a:pt x="2506" y="2570"/>
                    <a:pt x="2557" y="2518"/>
                  </a:cubicBezTo>
                  <a:cubicBezTo>
                    <a:pt x="2661" y="2414"/>
                    <a:pt x="2661" y="2244"/>
                    <a:pt x="2557" y="2139"/>
                  </a:cubicBezTo>
                  <a:lnTo>
                    <a:pt x="2557" y="2139"/>
                  </a:lnTo>
                  <a:lnTo>
                    <a:pt x="1888" y="1471"/>
                  </a:lnTo>
                </a:path>
              </a:pathLst>
            </a:custGeom>
            <a:solidFill>
              <a:schemeClr val="tx1"/>
            </a:solidFill>
            <a:ln>
              <a:noFill/>
            </a:ln>
            <a:effectLst/>
          </p:spPr>
          <p:txBody>
            <a:bodyPr wrap="none" anchor="ctr"/>
            <a:lstStyle/>
            <a:p>
              <a:endParaRPr lang="en-US"/>
            </a:p>
          </p:txBody>
        </p:sp>
      </p:grpSp>
      <p:grpSp>
        <p:nvGrpSpPr>
          <p:cNvPr id="52" name="Group 51"/>
          <p:cNvGrpSpPr/>
          <p:nvPr/>
        </p:nvGrpSpPr>
        <p:grpSpPr>
          <a:xfrm>
            <a:off x="470575" y="3378720"/>
            <a:ext cx="542392" cy="651236"/>
            <a:chOff x="470575" y="3378720"/>
            <a:chExt cx="542392" cy="651236"/>
          </a:xfrm>
        </p:grpSpPr>
        <p:sp>
          <p:nvSpPr>
            <p:cNvPr id="32" name="Freeform 31"/>
            <p:cNvSpPr>
              <a:spLocks noChangeArrowheads="1"/>
            </p:cNvSpPr>
            <p:nvPr/>
          </p:nvSpPr>
          <p:spPr bwMode="auto">
            <a:xfrm>
              <a:off x="470575" y="3378720"/>
              <a:ext cx="542392" cy="469095"/>
            </a:xfrm>
            <a:custGeom>
              <a:avLst/>
              <a:gdLst>
                <a:gd name="T0" fmla="*/ 2290 w 6528"/>
                <a:gd name="T1" fmla="*/ 2373 h 5646"/>
                <a:gd name="T2" fmla="*/ 2290 w 6528"/>
                <a:gd name="T3" fmla="*/ 2373 h 5646"/>
                <a:gd name="T4" fmla="*/ 2361 w 6528"/>
                <a:gd name="T5" fmla="*/ 2900 h 5646"/>
                <a:gd name="T6" fmla="*/ 2409 w 6528"/>
                <a:gd name="T7" fmla="*/ 2900 h 5646"/>
                <a:gd name="T8" fmla="*/ 2431 w 6528"/>
                <a:gd name="T9" fmla="*/ 2943 h 5646"/>
                <a:gd name="T10" fmla="*/ 2503 w 6528"/>
                <a:gd name="T11" fmla="*/ 3139 h 5646"/>
                <a:gd name="T12" fmla="*/ 2516 w 6528"/>
                <a:gd name="T13" fmla="*/ 3152 h 5646"/>
                <a:gd name="T14" fmla="*/ 2521 w 6528"/>
                <a:gd name="T15" fmla="*/ 3170 h 5646"/>
                <a:gd name="T16" fmla="*/ 4184 w 6528"/>
                <a:gd name="T17" fmla="*/ 3176 h 5646"/>
                <a:gd name="T18" fmla="*/ 4228 w 6528"/>
                <a:gd name="T19" fmla="*/ 2980 h 5646"/>
                <a:gd name="T20" fmla="*/ 4228 w 6528"/>
                <a:gd name="T21" fmla="*/ 2900 h 5646"/>
                <a:gd name="T22" fmla="*/ 4306 w 6528"/>
                <a:gd name="T23" fmla="*/ 2900 h 5646"/>
                <a:gd name="T24" fmla="*/ 4412 w 6528"/>
                <a:gd name="T25" fmla="*/ 2373 h 5646"/>
                <a:gd name="T26" fmla="*/ 4314 w 6528"/>
                <a:gd name="T27" fmla="*/ 2373 h 5646"/>
                <a:gd name="T28" fmla="*/ 4314 w 6528"/>
                <a:gd name="T29" fmla="*/ 2294 h 5646"/>
                <a:gd name="T30" fmla="*/ 3355 w 6528"/>
                <a:gd name="T31" fmla="*/ 1259 h 5646"/>
                <a:gd name="T32" fmla="*/ 2651 w 6528"/>
                <a:gd name="T33" fmla="*/ 1553 h 5646"/>
                <a:gd name="T34" fmla="*/ 2590 w 6528"/>
                <a:gd name="T35" fmla="*/ 1601 h 5646"/>
                <a:gd name="T36" fmla="*/ 2394 w 6528"/>
                <a:gd name="T37" fmla="*/ 2283 h 5646"/>
                <a:gd name="T38" fmla="*/ 2408 w 6528"/>
                <a:gd name="T39" fmla="*/ 2373 h 5646"/>
                <a:gd name="T40" fmla="*/ 3355 w 6528"/>
                <a:gd name="T41" fmla="*/ 4085 h 5646"/>
                <a:gd name="T42" fmla="*/ 3355 w 6528"/>
                <a:gd name="T43" fmla="*/ 4085 h 5646"/>
                <a:gd name="T44" fmla="*/ 2377 w 6528"/>
                <a:gd name="T45" fmla="*/ 3234 h 5646"/>
                <a:gd name="T46" fmla="*/ 2306 w 6528"/>
                <a:gd name="T47" fmla="*/ 3050 h 5646"/>
                <a:gd name="T48" fmla="*/ 2231 w 6528"/>
                <a:gd name="T49" fmla="*/ 2227 h 5646"/>
                <a:gd name="T50" fmla="*/ 3355 w 6528"/>
                <a:gd name="T51" fmla="*/ 1102 h 5646"/>
                <a:gd name="T52" fmla="*/ 4470 w 6528"/>
                <a:gd name="T53" fmla="*/ 2223 h 5646"/>
                <a:gd name="T54" fmla="*/ 4470 w 6528"/>
                <a:gd name="T55" fmla="*/ 2223 h 5646"/>
                <a:gd name="T56" fmla="*/ 4641 w 6528"/>
                <a:gd name="T57" fmla="*/ 2700 h 5646"/>
                <a:gd name="T58" fmla="*/ 4354 w 6528"/>
                <a:gd name="T59" fmla="*/ 3144 h 5646"/>
                <a:gd name="T60" fmla="*/ 4342 w 6528"/>
                <a:gd name="T61" fmla="*/ 3196 h 5646"/>
                <a:gd name="T62" fmla="*/ 4335 w 6528"/>
                <a:gd name="T63" fmla="*/ 3225 h 5646"/>
                <a:gd name="T64" fmla="*/ 3355 w 6528"/>
                <a:gd name="T65" fmla="*/ 4085 h 5646"/>
                <a:gd name="T66" fmla="*/ 3263 w 6528"/>
                <a:gd name="T67" fmla="*/ 157 h 5646"/>
                <a:gd name="T68" fmla="*/ 3263 w 6528"/>
                <a:gd name="T69" fmla="*/ 157 h 5646"/>
                <a:gd name="T70" fmla="*/ 927 w 6528"/>
                <a:gd name="T71" fmla="*/ 5310 h 5646"/>
                <a:gd name="T72" fmla="*/ 1312 w 6528"/>
                <a:gd name="T73" fmla="*/ 4423 h 5646"/>
                <a:gd name="T74" fmla="*/ 1318 w 6528"/>
                <a:gd name="T75" fmla="*/ 4417 h 5646"/>
                <a:gd name="T76" fmla="*/ 2451 w 6528"/>
                <a:gd name="T77" fmla="*/ 3939 h 5646"/>
                <a:gd name="T78" fmla="*/ 2531 w 6528"/>
                <a:gd name="T79" fmla="*/ 3892 h 5646"/>
                <a:gd name="T80" fmla="*/ 2565 w 6528"/>
                <a:gd name="T81" fmla="*/ 3979 h 5646"/>
                <a:gd name="T82" fmla="*/ 4102 w 6528"/>
                <a:gd name="T83" fmla="*/ 3979 h 5646"/>
                <a:gd name="T84" fmla="*/ 4136 w 6528"/>
                <a:gd name="T85" fmla="*/ 3892 h 5646"/>
                <a:gd name="T86" fmla="*/ 4216 w 6528"/>
                <a:gd name="T87" fmla="*/ 3939 h 5646"/>
                <a:gd name="T88" fmla="*/ 5347 w 6528"/>
                <a:gd name="T89" fmla="*/ 4417 h 5646"/>
                <a:gd name="T90" fmla="*/ 5353 w 6528"/>
                <a:gd name="T91" fmla="*/ 4423 h 5646"/>
                <a:gd name="T92" fmla="*/ 5727 w 6528"/>
                <a:gd name="T93" fmla="*/ 5154 h 5646"/>
                <a:gd name="T94" fmla="*/ 3263 w 6528"/>
                <a:gd name="T95" fmla="*/ 157 h 5646"/>
                <a:gd name="T96" fmla="*/ 1026 w 6528"/>
                <a:gd name="T97" fmla="*/ 5645 h 5646"/>
                <a:gd name="T98" fmla="*/ 919 w 6528"/>
                <a:gd name="T99" fmla="*/ 5535 h 5646"/>
                <a:gd name="T100" fmla="*/ 0 w 6528"/>
                <a:gd name="T101" fmla="*/ 3265 h 5646"/>
                <a:gd name="T102" fmla="*/ 6527 w 6528"/>
                <a:gd name="T103" fmla="*/ 3265 h 5646"/>
                <a:gd name="T104" fmla="*/ 5735 w 6528"/>
                <a:gd name="T105" fmla="*/ 5393 h 5646"/>
                <a:gd name="T106" fmla="*/ 5599 w 6528"/>
                <a:gd name="T107" fmla="*/ 5352 h 5646"/>
                <a:gd name="T108" fmla="*/ 5246 w 6528"/>
                <a:gd name="T109" fmla="*/ 4537 h 5646"/>
                <a:gd name="T110" fmla="*/ 4213 w 6528"/>
                <a:gd name="T111" fmla="*/ 4117 h 5646"/>
                <a:gd name="T112" fmla="*/ 2454 w 6528"/>
                <a:gd name="T113" fmla="*/ 4117 h 5646"/>
                <a:gd name="T114" fmla="*/ 1420 w 6528"/>
                <a:gd name="T115" fmla="*/ 4537 h 5646"/>
                <a:gd name="T116" fmla="*/ 1060 w 6528"/>
                <a:gd name="T117" fmla="*/ 5453 h 5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28" h="5646">
                  <a:moveTo>
                    <a:pt x="2290" y="2373"/>
                  </a:moveTo>
                  <a:lnTo>
                    <a:pt x="2290" y="2373"/>
                  </a:lnTo>
                  <a:lnTo>
                    <a:pt x="2290" y="2373"/>
                  </a:lnTo>
                  <a:lnTo>
                    <a:pt x="2290" y="2373"/>
                  </a:lnTo>
                  <a:cubicBezTo>
                    <a:pt x="2210" y="2408"/>
                    <a:pt x="2146" y="2530"/>
                    <a:pt x="2178" y="2662"/>
                  </a:cubicBezTo>
                  <a:cubicBezTo>
                    <a:pt x="2217" y="2811"/>
                    <a:pt x="2324" y="2900"/>
                    <a:pt x="2361" y="2900"/>
                  </a:cubicBezTo>
                  <a:lnTo>
                    <a:pt x="2361" y="2900"/>
                  </a:lnTo>
                  <a:lnTo>
                    <a:pt x="2409" y="2900"/>
                  </a:lnTo>
                  <a:lnTo>
                    <a:pt x="2431" y="2943"/>
                  </a:lnTo>
                  <a:lnTo>
                    <a:pt x="2431" y="2943"/>
                  </a:lnTo>
                  <a:cubicBezTo>
                    <a:pt x="2454" y="2989"/>
                    <a:pt x="2466" y="3034"/>
                    <a:pt x="2476" y="3069"/>
                  </a:cubicBezTo>
                  <a:cubicBezTo>
                    <a:pt x="2486" y="3099"/>
                    <a:pt x="2494" y="3130"/>
                    <a:pt x="2503" y="3139"/>
                  </a:cubicBezTo>
                  <a:lnTo>
                    <a:pt x="2503" y="3139"/>
                  </a:lnTo>
                  <a:lnTo>
                    <a:pt x="2516" y="3152"/>
                  </a:lnTo>
                  <a:lnTo>
                    <a:pt x="2521" y="3170"/>
                  </a:lnTo>
                  <a:lnTo>
                    <a:pt x="2521" y="3170"/>
                  </a:lnTo>
                  <a:cubicBezTo>
                    <a:pt x="2680" y="3638"/>
                    <a:pt x="3078" y="3928"/>
                    <a:pt x="3355" y="3928"/>
                  </a:cubicBezTo>
                  <a:cubicBezTo>
                    <a:pt x="3568" y="3928"/>
                    <a:pt x="3974" y="3667"/>
                    <a:pt x="4184" y="3176"/>
                  </a:cubicBezTo>
                  <a:cubicBezTo>
                    <a:pt x="4188" y="3152"/>
                    <a:pt x="4196" y="3127"/>
                    <a:pt x="4204" y="3097"/>
                  </a:cubicBezTo>
                  <a:cubicBezTo>
                    <a:pt x="4215" y="3061"/>
                    <a:pt x="4228" y="3017"/>
                    <a:pt x="4228" y="2980"/>
                  </a:cubicBezTo>
                  <a:lnTo>
                    <a:pt x="4228" y="2980"/>
                  </a:lnTo>
                  <a:lnTo>
                    <a:pt x="4228" y="2900"/>
                  </a:lnTo>
                  <a:lnTo>
                    <a:pt x="4306" y="2900"/>
                  </a:lnTo>
                  <a:lnTo>
                    <a:pt x="4306" y="2900"/>
                  </a:lnTo>
                  <a:cubicBezTo>
                    <a:pt x="4420" y="2900"/>
                    <a:pt x="4474" y="2717"/>
                    <a:pt x="4487" y="2662"/>
                  </a:cubicBezTo>
                  <a:cubicBezTo>
                    <a:pt x="4521" y="2533"/>
                    <a:pt x="4462" y="2411"/>
                    <a:pt x="4412" y="2373"/>
                  </a:cubicBezTo>
                  <a:lnTo>
                    <a:pt x="4412" y="2373"/>
                  </a:lnTo>
                  <a:lnTo>
                    <a:pt x="4314" y="2373"/>
                  </a:lnTo>
                  <a:lnTo>
                    <a:pt x="4314" y="2294"/>
                  </a:lnTo>
                  <a:lnTo>
                    <a:pt x="4314" y="2294"/>
                  </a:lnTo>
                  <a:cubicBezTo>
                    <a:pt x="4314" y="2023"/>
                    <a:pt x="4265" y="1746"/>
                    <a:pt x="4192" y="1601"/>
                  </a:cubicBezTo>
                  <a:cubicBezTo>
                    <a:pt x="4122" y="1462"/>
                    <a:pt x="3761" y="1259"/>
                    <a:pt x="3355" y="1259"/>
                  </a:cubicBezTo>
                  <a:cubicBezTo>
                    <a:pt x="2829" y="1259"/>
                    <a:pt x="2702" y="1426"/>
                    <a:pt x="2651" y="1553"/>
                  </a:cubicBezTo>
                  <a:lnTo>
                    <a:pt x="2651" y="1553"/>
                  </a:lnTo>
                  <a:lnTo>
                    <a:pt x="2635" y="1595"/>
                  </a:lnTo>
                  <a:lnTo>
                    <a:pt x="2590" y="1601"/>
                  </a:lnTo>
                  <a:lnTo>
                    <a:pt x="2590" y="1601"/>
                  </a:lnTo>
                  <a:cubicBezTo>
                    <a:pt x="2394" y="1634"/>
                    <a:pt x="2358" y="2020"/>
                    <a:pt x="2394" y="2283"/>
                  </a:cubicBezTo>
                  <a:lnTo>
                    <a:pt x="2394" y="2283"/>
                  </a:lnTo>
                  <a:lnTo>
                    <a:pt x="2408" y="2373"/>
                  </a:lnTo>
                  <a:lnTo>
                    <a:pt x="2290" y="2373"/>
                  </a:lnTo>
                  <a:close/>
                  <a:moveTo>
                    <a:pt x="3355" y="4085"/>
                  </a:moveTo>
                  <a:lnTo>
                    <a:pt x="3355" y="4085"/>
                  </a:lnTo>
                  <a:lnTo>
                    <a:pt x="3355" y="4085"/>
                  </a:lnTo>
                  <a:lnTo>
                    <a:pt x="3355" y="4085"/>
                  </a:lnTo>
                  <a:cubicBezTo>
                    <a:pt x="3019" y="4085"/>
                    <a:pt x="2563" y="3768"/>
                    <a:pt x="2377" y="3234"/>
                  </a:cubicBezTo>
                  <a:cubicBezTo>
                    <a:pt x="2349" y="3199"/>
                    <a:pt x="2338" y="3156"/>
                    <a:pt x="2326" y="3112"/>
                  </a:cubicBezTo>
                  <a:cubicBezTo>
                    <a:pt x="2319" y="3091"/>
                    <a:pt x="2314" y="3071"/>
                    <a:pt x="2306" y="3050"/>
                  </a:cubicBezTo>
                  <a:cubicBezTo>
                    <a:pt x="2188" y="3013"/>
                    <a:pt x="2068" y="2868"/>
                    <a:pt x="2026" y="2700"/>
                  </a:cubicBezTo>
                  <a:cubicBezTo>
                    <a:pt x="1976" y="2501"/>
                    <a:pt x="2068" y="2294"/>
                    <a:pt x="2231" y="2227"/>
                  </a:cubicBezTo>
                  <a:cubicBezTo>
                    <a:pt x="2199" y="1888"/>
                    <a:pt x="2276" y="1532"/>
                    <a:pt x="2523" y="1457"/>
                  </a:cubicBezTo>
                  <a:cubicBezTo>
                    <a:pt x="2640" y="1215"/>
                    <a:pt x="2906" y="1102"/>
                    <a:pt x="3355" y="1102"/>
                  </a:cubicBezTo>
                  <a:cubicBezTo>
                    <a:pt x="3811" y="1102"/>
                    <a:pt x="4229" y="1324"/>
                    <a:pt x="4332" y="1530"/>
                  </a:cubicBezTo>
                  <a:cubicBezTo>
                    <a:pt x="4425" y="1714"/>
                    <a:pt x="4464" y="2002"/>
                    <a:pt x="4470" y="2223"/>
                  </a:cubicBezTo>
                  <a:lnTo>
                    <a:pt x="4470" y="2223"/>
                  </a:lnTo>
                  <a:lnTo>
                    <a:pt x="4470" y="2223"/>
                  </a:lnTo>
                  <a:lnTo>
                    <a:pt x="4470" y="2223"/>
                  </a:lnTo>
                  <a:cubicBezTo>
                    <a:pt x="4591" y="2285"/>
                    <a:pt x="4693" y="2496"/>
                    <a:pt x="4641" y="2700"/>
                  </a:cubicBezTo>
                  <a:cubicBezTo>
                    <a:pt x="4593" y="2891"/>
                    <a:pt x="4501" y="3014"/>
                    <a:pt x="4378" y="3048"/>
                  </a:cubicBezTo>
                  <a:cubicBezTo>
                    <a:pt x="4372" y="3084"/>
                    <a:pt x="4362" y="3116"/>
                    <a:pt x="4354" y="3144"/>
                  </a:cubicBezTo>
                  <a:cubicBezTo>
                    <a:pt x="4350" y="3162"/>
                    <a:pt x="4342" y="3186"/>
                    <a:pt x="4342" y="3196"/>
                  </a:cubicBezTo>
                  <a:lnTo>
                    <a:pt x="4342" y="3196"/>
                  </a:lnTo>
                  <a:lnTo>
                    <a:pt x="4340" y="3208"/>
                  </a:lnTo>
                  <a:lnTo>
                    <a:pt x="4335" y="3225"/>
                  </a:lnTo>
                  <a:lnTo>
                    <a:pt x="4335" y="3225"/>
                  </a:lnTo>
                  <a:cubicBezTo>
                    <a:pt x="4112" y="3757"/>
                    <a:pt x="3652" y="4085"/>
                    <a:pt x="3355" y="4085"/>
                  </a:cubicBezTo>
                  <a:close/>
                  <a:moveTo>
                    <a:pt x="3263" y="157"/>
                  </a:moveTo>
                  <a:lnTo>
                    <a:pt x="3263" y="157"/>
                  </a:lnTo>
                  <a:lnTo>
                    <a:pt x="3263" y="157"/>
                  </a:lnTo>
                  <a:lnTo>
                    <a:pt x="3263" y="157"/>
                  </a:lnTo>
                  <a:cubicBezTo>
                    <a:pt x="1551" y="157"/>
                    <a:pt x="157" y="1552"/>
                    <a:pt x="157" y="3265"/>
                  </a:cubicBezTo>
                  <a:cubicBezTo>
                    <a:pt x="157" y="4022"/>
                    <a:pt x="428" y="4742"/>
                    <a:pt x="927" y="5310"/>
                  </a:cubicBezTo>
                  <a:cubicBezTo>
                    <a:pt x="999" y="4920"/>
                    <a:pt x="1063" y="4670"/>
                    <a:pt x="1312" y="4423"/>
                  </a:cubicBezTo>
                  <a:lnTo>
                    <a:pt x="1312" y="4423"/>
                  </a:lnTo>
                  <a:lnTo>
                    <a:pt x="1318" y="4417"/>
                  </a:lnTo>
                  <a:lnTo>
                    <a:pt x="1318" y="4417"/>
                  </a:lnTo>
                  <a:cubicBezTo>
                    <a:pt x="1434" y="4325"/>
                    <a:pt x="1604" y="4271"/>
                    <a:pt x="1801" y="4208"/>
                  </a:cubicBezTo>
                  <a:cubicBezTo>
                    <a:pt x="2003" y="4143"/>
                    <a:pt x="2234" y="4069"/>
                    <a:pt x="2451" y="3939"/>
                  </a:cubicBezTo>
                  <a:lnTo>
                    <a:pt x="2451" y="3939"/>
                  </a:lnTo>
                  <a:lnTo>
                    <a:pt x="2531" y="3892"/>
                  </a:lnTo>
                  <a:lnTo>
                    <a:pt x="2565" y="3979"/>
                  </a:lnTo>
                  <a:lnTo>
                    <a:pt x="2565" y="3979"/>
                  </a:lnTo>
                  <a:cubicBezTo>
                    <a:pt x="2686" y="4303"/>
                    <a:pt x="3183" y="4699"/>
                    <a:pt x="3355" y="4699"/>
                  </a:cubicBezTo>
                  <a:cubicBezTo>
                    <a:pt x="3485" y="4699"/>
                    <a:pt x="3982" y="4298"/>
                    <a:pt x="4102" y="3979"/>
                  </a:cubicBezTo>
                  <a:lnTo>
                    <a:pt x="4102" y="3979"/>
                  </a:lnTo>
                  <a:lnTo>
                    <a:pt x="4136" y="3892"/>
                  </a:lnTo>
                  <a:lnTo>
                    <a:pt x="4216" y="3939"/>
                  </a:lnTo>
                  <a:lnTo>
                    <a:pt x="4216" y="3939"/>
                  </a:lnTo>
                  <a:cubicBezTo>
                    <a:pt x="4433" y="4069"/>
                    <a:pt x="4664" y="4143"/>
                    <a:pt x="4866" y="4208"/>
                  </a:cubicBezTo>
                  <a:cubicBezTo>
                    <a:pt x="5063" y="4271"/>
                    <a:pt x="5233" y="4325"/>
                    <a:pt x="5347" y="4417"/>
                  </a:cubicBezTo>
                  <a:lnTo>
                    <a:pt x="5347" y="4417"/>
                  </a:lnTo>
                  <a:lnTo>
                    <a:pt x="5353" y="4423"/>
                  </a:lnTo>
                  <a:lnTo>
                    <a:pt x="5353" y="4423"/>
                  </a:lnTo>
                  <a:cubicBezTo>
                    <a:pt x="5559" y="4625"/>
                    <a:pt x="5668" y="4834"/>
                    <a:pt x="5727" y="5154"/>
                  </a:cubicBezTo>
                  <a:cubicBezTo>
                    <a:pt x="6144" y="4614"/>
                    <a:pt x="6370" y="3948"/>
                    <a:pt x="6370" y="3265"/>
                  </a:cubicBezTo>
                  <a:cubicBezTo>
                    <a:pt x="6370" y="1552"/>
                    <a:pt x="4976" y="157"/>
                    <a:pt x="3263" y="157"/>
                  </a:cubicBezTo>
                  <a:close/>
                  <a:moveTo>
                    <a:pt x="1026" y="5645"/>
                  </a:moveTo>
                  <a:lnTo>
                    <a:pt x="1026" y="5645"/>
                  </a:lnTo>
                  <a:lnTo>
                    <a:pt x="1026" y="5645"/>
                  </a:lnTo>
                  <a:lnTo>
                    <a:pt x="919" y="5535"/>
                  </a:lnTo>
                  <a:lnTo>
                    <a:pt x="919" y="5535"/>
                  </a:lnTo>
                  <a:cubicBezTo>
                    <a:pt x="325" y="4922"/>
                    <a:pt x="0" y="4115"/>
                    <a:pt x="0" y="3265"/>
                  </a:cubicBezTo>
                  <a:cubicBezTo>
                    <a:pt x="0" y="1465"/>
                    <a:pt x="1464" y="0"/>
                    <a:pt x="3263" y="0"/>
                  </a:cubicBezTo>
                  <a:cubicBezTo>
                    <a:pt x="5063" y="0"/>
                    <a:pt x="6527" y="1465"/>
                    <a:pt x="6527" y="3265"/>
                  </a:cubicBezTo>
                  <a:cubicBezTo>
                    <a:pt x="6527" y="4045"/>
                    <a:pt x="6247" y="4802"/>
                    <a:pt x="5735" y="5393"/>
                  </a:cubicBezTo>
                  <a:lnTo>
                    <a:pt x="5735" y="5393"/>
                  </a:lnTo>
                  <a:lnTo>
                    <a:pt x="5619" y="5528"/>
                  </a:lnTo>
                  <a:lnTo>
                    <a:pt x="5599" y="5352"/>
                  </a:lnTo>
                  <a:lnTo>
                    <a:pt x="5599" y="5352"/>
                  </a:lnTo>
                  <a:cubicBezTo>
                    <a:pt x="5551" y="4962"/>
                    <a:pt x="5459" y="4749"/>
                    <a:pt x="5246" y="4537"/>
                  </a:cubicBezTo>
                  <a:cubicBezTo>
                    <a:pt x="5155" y="4465"/>
                    <a:pt x="4998" y="4415"/>
                    <a:pt x="4818" y="4357"/>
                  </a:cubicBezTo>
                  <a:cubicBezTo>
                    <a:pt x="4630" y="4297"/>
                    <a:pt x="4420" y="4229"/>
                    <a:pt x="4213" y="4117"/>
                  </a:cubicBezTo>
                  <a:cubicBezTo>
                    <a:pt x="4034" y="4463"/>
                    <a:pt x="3560" y="4856"/>
                    <a:pt x="3355" y="4856"/>
                  </a:cubicBezTo>
                  <a:cubicBezTo>
                    <a:pt x="3106" y="4856"/>
                    <a:pt x="2632" y="4457"/>
                    <a:pt x="2454" y="4117"/>
                  </a:cubicBezTo>
                  <a:cubicBezTo>
                    <a:pt x="2247" y="4229"/>
                    <a:pt x="2037" y="4297"/>
                    <a:pt x="1849" y="4357"/>
                  </a:cubicBezTo>
                  <a:cubicBezTo>
                    <a:pt x="1668" y="4415"/>
                    <a:pt x="1512" y="4465"/>
                    <a:pt x="1420" y="4537"/>
                  </a:cubicBezTo>
                  <a:cubicBezTo>
                    <a:pt x="1185" y="4773"/>
                    <a:pt x="1144" y="5000"/>
                    <a:pt x="1060" y="5453"/>
                  </a:cubicBezTo>
                  <a:lnTo>
                    <a:pt x="1060" y="5453"/>
                  </a:lnTo>
                  <a:lnTo>
                    <a:pt x="1026" y="5645"/>
                  </a:lnTo>
                  <a:close/>
                </a:path>
              </a:pathLst>
            </a:custGeom>
            <a:solidFill>
              <a:schemeClr val="tx2"/>
            </a:solidFill>
            <a:ln>
              <a:noFill/>
            </a:ln>
            <a:effectLst/>
          </p:spPr>
          <p:txBody>
            <a:bodyPr wrap="none" anchor="ctr"/>
            <a:lstStyle/>
            <a:p>
              <a:endParaRPr lang="en-US"/>
            </a:p>
          </p:txBody>
        </p:sp>
        <p:sp>
          <p:nvSpPr>
            <p:cNvPr id="34" name="Freeform 33"/>
            <p:cNvSpPr>
              <a:spLocks noChangeArrowheads="1"/>
            </p:cNvSpPr>
            <p:nvPr/>
          </p:nvSpPr>
          <p:spPr bwMode="auto">
            <a:xfrm>
              <a:off x="634759" y="3470340"/>
              <a:ext cx="225753" cy="248107"/>
            </a:xfrm>
            <a:custGeom>
              <a:avLst/>
              <a:gdLst>
                <a:gd name="T0" fmla="*/ 314 w 2718"/>
                <a:gd name="T1" fmla="*/ 1271 h 2984"/>
                <a:gd name="T2" fmla="*/ 314 w 2718"/>
                <a:gd name="T3" fmla="*/ 1271 h 2984"/>
                <a:gd name="T4" fmla="*/ 385 w 2718"/>
                <a:gd name="T5" fmla="*/ 1798 h 2984"/>
                <a:gd name="T6" fmla="*/ 433 w 2718"/>
                <a:gd name="T7" fmla="*/ 1798 h 2984"/>
                <a:gd name="T8" fmla="*/ 455 w 2718"/>
                <a:gd name="T9" fmla="*/ 1841 h 2984"/>
                <a:gd name="T10" fmla="*/ 527 w 2718"/>
                <a:gd name="T11" fmla="*/ 2037 h 2984"/>
                <a:gd name="T12" fmla="*/ 540 w 2718"/>
                <a:gd name="T13" fmla="*/ 2050 h 2984"/>
                <a:gd name="T14" fmla="*/ 545 w 2718"/>
                <a:gd name="T15" fmla="*/ 2068 h 2984"/>
                <a:gd name="T16" fmla="*/ 2208 w 2718"/>
                <a:gd name="T17" fmla="*/ 2074 h 2984"/>
                <a:gd name="T18" fmla="*/ 2252 w 2718"/>
                <a:gd name="T19" fmla="*/ 1878 h 2984"/>
                <a:gd name="T20" fmla="*/ 2252 w 2718"/>
                <a:gd name="T21" fmla="*/ 1798 h 2984"/>
                <a:gd name="T22" fmla="*/ 2330 w 2718"/>
                <a:gd name="T23" fmla="*/ 1798 h 2984"/>
                <a:gd name="T24" fmla="*/ 2436 w 2718"/>
                <a:gd name="T25" fmla="*/ 1271 h 2984"/>
                <a:gd name="T26" fmla="*/ 2338 w 2718"/>
                <a:gd name="T27" fmla="*/ 1271 h 2984"/>
                <a:gd name="T28" fmla="*/ 2338 w 2718"/>
                <a:gd name="T29" fmla="*/ 1192 h 2984"/>
                <a:gd name="T30" fmla="*/ 1379 w 2718"/>
                <a:gd name="T31" fmla="*/ 157 h 2984"/>
                <a:gd name="T32" fmla="*/ 675 w 2718"/>
                <a:gd name="T33" fmla="*/ 451 h 2984"/>
                <a:gd name="T34" fmla="*/ 614 w 2718"/>
                <a:gd name="T35" fmla="*/ 499 h 2984"/>
                <a:gd name="T36" fmla="*/ 418 w 2718"/>
                <a:gd name="T37" fmla="*/ 1181 h 2984"/>
                <a:gd name="T38" fmla="*/ 432 w 2718"/>
                <a:gd name="T39" fmla="*/ 1271 h 2984"/>
                <a:gd name="T40" fmla="*/ 1379 w 2718"/>
                <a:gd name="T41" fmla="*/ 2983 h 2984"/>
                <a:gd name="T42" fmla="*/ 1379 w 2718"/>
                <a:gd name="T43" fmla="*/ 2983 h 2984"/>
                <a:gd name="T44" fmla="*/ 401 w 2718"/>
                <a:gd name="T45" fmla="*/ 2132 h 2984"/>
                <a:gd name="T46" fmla="*/ 330 w 2718"/>
                <a:gd name="T47" fmla="*/ 1948 h 2984"/>
                <a:gd name="T48" fmla="*/ 255 w 2718"/>
                <a:gd name="T49" fmla="*/ 1125 h 2984"/>
                <a:gd name="T50" fmla="*/ 1379 w 2718"/>
                <a:gd name="T51" fmla="*/ 0 h 2984"/>
                <a:gd name="T52" fmla="*/ 2494 w 2718"/>
                <a:gd name="T53" fmla="*/ 1121 h 2984"/>
                <a:gd name="T54" fmla="*/ 2494 w 2718"/>
                <a:gd name="T55" fmla="*/ 1121 h 2984"/>
                <a:gd name="T56" fmla="*/ 2665 w 2718"/>
                <a:gd name="T57" fmla="*/ 1598 h 2984"/>
                <a:gd name="T58" fmla="*/ 2378 w 2718"/>
                <a:gd name="T59" fmla="*/ 2042 h 2984"/>
                <a:gd name="T60" fmla="*/ 2366 w 2718"/>
                <a:gd name="T61" fmla="*/ 2094 h 2984"/>
                <a:gd name="T62" fmla="*/ 2359 w 2718"/>
                <a:gd name="T63" fmla="*/ 2123 h 2984"/>
                <a:gd name="T64" fmla="*/ 1379 w 2718"/>
                <a:gd name="T65" fmla="*/ 2983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8" h="2984">
                  <a:moveTo>
                    <a:pt x="314" y="1271"/>
                  </a:moveTo>
                  <a:lnTo>
                    <a:pt x="314" y="1271"/>
                  </a:lnTo>
                  <a:lnTo>
                    <a:pt x="314" y="1271"/>
                  </a:lnTo>
                  <a:lnTo>
                    <a:pt x="314" y="1271"/>
                  </a:lnTo>
                  <a:cubicBezTo>
                    <a:pt x="234" y="1306"/>
                    <a:pt x="170" y="1428"/>
                    <a:pt x="202" y="1560"/>
                  </a:cubicBezTo>
                  <a:cubicBezTo>
                    <a:pt x="241" y="1709"/>
                    <a:pt x="348" y="1798"/>
                    <a:pt x="385" y="1798"/>
                  </a:cubicBezTo>
                  <a:lnTo>
                    <a:pt x="385" y="1798"/>
                  </a:lnTo>
                  <a:lnTo>
                    <a:pt x="433" y="1798"/>
                  </a:lnTo>
                  <a:lnTo>
                    <a:pt x="455" y="1841"/>
                  </a:lnTo>
                  <a:lnTo>
                    <a:pt x="455" y="1841"/>
                  </a:lnTo>
                  <a:cubicBezTo>
                    <a:pt x="478" y="1887"/>
                    <a:pt x="490" y="1932"/>
                    <a:pt x="500" y="1967"/>
                  </a:cubicBezTo>
                  <a:cubicBezTo>
                    <a:pt x="510" y="1997"/>
                    <a:pt x="518" y="2028"/>
                    <a:pt x="527" y="2037"/>
                  </a:cubicBezTo>
                  <a:lnTo>
                    <a:pt x="527" y="2037"/>
                  </a:lnTo>
                  <a:lnTo>
                    <a:pt x="540" y="2050"/>
                  </a:lnTo>
                  <a:lnTo>
                    <a:pt x="545" y="2068"/>
                  </a:lnTo>
                  <a:lnTo>
                    <a:pt x="545" y="2068"/>
                  </a:lnTo>
                  <a:cubicBezTo>
                    <a:pt x="704" y="2536"/>
                    <a:pt x="1102" y="2826"/>
                    <a:pt x="1379" y="2826"/>
                  </a:cubicBezTo>
                  <a:cubicBezTo>
                    <a:pt x="1592" y="2826"/>
                    <a:pt x="1998" y="2565"/>
                    <a:pt x="2208" y="2074"/>
                  </a:cubicBezTo>
                  <a:cubicBezTo>
                    <a:pt x="2212" y="2050"/>
                    <a:pt x="2220" y="2025"/>
                    <a:pt x="2228" y="1995"/>
                  </a:cubicBezTo>
                  <a:cubicBezTo>
                    <a:pt x="2239" y="1959"/>
                    <a:pt x="2252" y="1915"/>
                    <a:pt x="2252" y="1878"/>
                  </a:cubicBezTo>
                  <a:lnTo>
                    <a:pt x="2252" y="1878"/>
                  </a:lnTo>
                  <a:lnTo>
                    <a:pt x="2252" y="1798"/>
                  </a:lnTo>
                  <a:lnTo>
                    <a:pt x="2330" y="1798"/>
                  </a:lnTo>
                  <a:lnTo>
                    <a:pt x="2330" y="1798"/>
                  </a:lnTo>
                  <a:cubicBezTo>
                    <a:pt x="2444" y="1798"/>
                    <a:pt x="2498" y="1615"/>
                    <a:pt x="2511" y="1560"/>
                  </a:cubicBezTo>
                  <a:cubicBezTo>
                    <a:pt x="2545" y="1431"/>
                    <a:pt x="2486" y="1309"/>
                    <a:pt x="2436" y="1271"/>
                  </a:cubicBezTo>
                  <a:lnTo>
                    <a:pt x="2436" y="1271"/>
                  </a:lnTo>
                  <a:lnTo>
                    <a:pt x="2338" y="1271"/>
                  </a:lnTo>
                  <a:lnTo>
                    <a:pt x="2338" y="1192"/>
                  </a:lnTo>
                  <a:lnTo>
                    <a:pt x="2338" y="1192"/>
                  </a:lnTo>
                  <a:cubicBezTo>
                    <a:pt x="2338" y="921"/>
                    <a:pt x="2289" y="644"/>
                    <a:pt x="2216" y="499"/>
                  </a:cubicBezTo>
                  <a:cubicBezTo>
                    <a:pt x="2146" y="360"/>
                    <a:pt x="1785" y="157"/>
                    <a:pt x="1379" y="157"/>
                  </a:cubicBezTo>
                  <a:cubicBezTo>
                    <a:pt x="853" y="157"/>
                    <a:pt x="726" y="324"/>
                    <a:pt x="675" y="451"/>
                  </a:cubicBezTo>
                  <a:lnTo>
                    <a:pt x="675" y="451"/>
                  </a:lnTo>
                  <a:lnTo>
                    <a:pt x="659" y="493"/>
                  </a:lnTo>
                  <a:lnTo>
                    <a:pt x="614" y="499"/>
                  </a:lnTo>
                  <a:lnTo>
                    <a:pt x="614" y="499"/>
                  </a:lnTo>
                  <a:cubicBezTo>
                    <a:pt x="418" y="532"/>
                    <a:pt x="382" y="918"/>
                    <a:pt x="418" y="1181"/>
                  </a:cubicBezTo>
                  <a:lnTo>
                    <a:pt x="418" y="1181"/>
                  </a:lnTo>
                  <a:lnTo>
                    <a:pt x="432" y="1271"/>
                  </a:lnTo>
                  <a:lnTo>
                    <a:pt x="314" y="1271"/>
                  </a:lnTo>
                  <a:close/>
                  <a:moveTo>
                    <a:pt x="1379" y="2983"/>
                  </a:moveTo>
                  <a:lnTo>
                    <a:pt x="1379" y="2983"/>
                  </a:lnTo>
                  <a:lnTo>
                    <a:pt x="1379" y="2983"/>
                  </a:lnTo>
                  <a:lnTo>
                    <a:pt x="1379" y="2983"/>
                  </a:lnTo>
                  <a:cubicBezTo>
                    <a:pt x="1043" y="2983"/>
                    <a:pt x="587" y="2666"/>
                    <a:pt x="401" y="2132"/>
                  </a:cubicBezTo>
                  <a:cubicBezTo>
                    <a:pt x="373" y="2097"/>
                    <a:pt x="362" y="2054"/>
                    <a:pt x="350" y="2010"/>
                  </a:cubicBezTo>
                  <a:cubicBezTo>
                    <a:pt x="343" y="1989"/>
                    <a:pt x="338" y="1969"/>
                    <a:pt x="330" y="1948"/>
                  </a:cubicBezTo>
                  <a:cubicBezTo>
                    <a:pt x="212" y="1911"/>
                    <a:pt x="92" y="1766"/>
                    <a:pt x="50" y="1598"/>
                  </a:cubicBezTo>
                  <a:cubicBezTo>
                    <a:pt x="0" y="1399"/>
                    <a:pt x="92" y="1192"/>
                    <a:pt x="255" y="1125"/>
                  </a:cubicBezTo>
                  <a:cubicBezTo>
                    <a:pt x="223" y="786"/>
                    <a:pt x="300" y="430"/>
                    <a:pt x="547" y="355"/>
                  </a:cubicBezTo>
                  <a:cubicBezTo>
                    <a:pt x="664" y="113"/>
                    <a:pt x="930" y="0"/>
                    <a:pt x="1379" y="0"/>
                  </a:cubicBezTo>
                  <a:cubicBezTo>
                    <a:pt x="1835" y="0"/>
                    <a:pt x="2253" y="222"/>
                    <a:pt x="2356" y="428"/>
                  </a:cubicBezTo>
                  <a:cubicBezTo>
                    <a:pt x="2449" y="612"/>
                    <a:pt x="2488" y="900"/>
                    <a:pt x="2494" y="1121"/>
                  </a:cubicBezTo>
                  <a:lnTo>
                    <a:pt x="2494" y="1121"/>
                  </a:lnTo>
                  <a:lnTo>
                    <a:pt x="2494" y="1121"/>
                  </a:lnTo>
                  <a:lnTo>
                    <a:pt x="2494" y="1121"/>
                  </a:lnTo>
                  <a:cubicBezTo>
                    <a:pt x="2615" y="1183"/>
                    <a:pt x="2717" y="1394"/>
                    <a:pt x="2665" y="1598"/>
                  </a:cubicBezTo>
                  <a:cubicBezTo>
                    <a:pt x="2617" y="1789"/>
                    <a:pt x="2525" y="1912"/>
                    <a:pt x="2402" y="1946"/>
                  </a:cubicBezTo>
                  <a:cubicBezTo>
                    <a:pt x="2396" y="1982"/>
                    <a:pt x="2386" y="2014"/>
                    <a:pt x="2378" y="2042"/>
                  </a:cubicBezTo>
                  <a:cubicBezTo>
                    <a:pt x="2374" y="2060"/>
                    <a:pt x="2366" y="2084"/>
                    <a:pt x="2366" y="2094"/>
                  </a:cubicBezTo>
                  <a:lnTo>
                    <a:pt x="2366" y="2094"/>
                  </a:lnTo>
                  <a:lnTo>
                    <a:pt x="2364" y="2106"/>
                  </a:lnTo>
                  <a:lnTo>
                    <a:pt x="2359" y="2123"/>
                  </a:lnTo>
                  <a:lnTo>
                    <a:pt x="2359" y="2123"/>
                  </a:lnTo>
                  <a:cubicBezTo>
                    <a:pt x="2136" y="2655"/>
                    <a:pt x="1676" y="2983"/>
                    <a:pt x="1379" y="2983"/>
                  </a:cubicBezTo>
                  <a:close/>
                </a:path>
              </a:pathLst>
            </a:custGeom>
            <a:solidFill>
              <a:schemeClr val="tx1"/>
            </a:solidFill>
            <a:ln>
              <a:noFill/>
            </a:ln>
            <a:effectLst/>
          </p:spPr>
          <p:txBody>
            <a:bodyPr wrap="none" anchor="ctr"/>
            <a:lstStyle/>
            <a:p>
              <a:endParaRPr lang="en-US"/>
            </a:p>
          </p:txBody>
        </p:sp>
        <p:sp>
          <p:nvSpPr>
            <p:cNvPr id="35" name="Freeform 34"/>
            <p:cNvSpPr>
              <a:spLocks noChangeArrowheads="1"/>
            </p:cNvSpPr>
            <p:nvPr/>
          </p:nvSpPr>
          <p:spPr bwMode="auto">
            <a:xfrm>
              <a:off x="778786" y="3814099"/>
              <a:ext cx="221355" cy="215857"/>
            </a:xfrm>
            <a:custGeom>
              <a:avLst/>
              <a:gdLst>
                <a:gd name="T0" fmla="*/ 1889 w 2663"/>
                <a:gd name="T1" fmla="*/ 1471 h 2596"/>
                <a:gd name="T2" fmla="*/ 1889 w 2663"/>
                <a:gd name="T3" fmla="*/ 1471 h 2596"/>
                <a:gd name="T4" fmla="*/ 1889 w 2663"/>
                <a:gd name="T5" fmla="*/ 1471 h 2596"/>
                <a:gd name="T6" fmla="*/ 1889 w 2663"/>
                <a:gd name="T7" fmla="*/ 1471 h 2596"/>
                <a:gd name="T8" fmla="*/ 2041 w 2663"/>
                <a:gd name="T9" fmla="*/ 1389 h 2596"/>
                <a:gd name="T10" fmla="*/ 2041 w 2663"/>
                <a:gd name="T11" fmla="*/ 1389 h 2596"/>
                <a:gd name="T12" fmla="*/ 2418 w 2663"/>
                <a:gd name="T13" fmla="*/ 1237 h 2596"/>
                <a:gd name="T14" fmla="*/ 2418 w 2663"/>
                <a:gd name="T15" fmla="*/ 1237 h 2596"/>
                <a:gd name="T16" fmla="*/ 2420 w 2663"/>
                <a:gd name="T17" fmla="*/ 884 h 2596"/>
                <a:gd name="T18" fmla="*/ 2420 w 2663"/>
                <a:gd name="T19" fmla="*/ 884 h 2596"/>
                <a:gd name="T20" fmla="*/ 333 w 2663"/>
                <a:gd name="T21" fmla="*/ 33 h 2596"/>
                <a:gd name="T22" fmla="*/ 333 w 2663"/>
                <a:gd name="T23" fmla="*/ 33 h 2596"/>
                <a:gd name="T24" fmla="*/ 183 w 2663"/>
                <a:gd name="T25" fmla="*/ 0 h 2596"/>
                <a:gd name="T26" fmla="*/ 73 w 2663"/>
                <a:gd name="T27" fmla="*/ 293 h 2596"/>
                <a:gd name="T28" fmla="*/ 73 w 2663"/>
                <a:gd name="T29" fmla="*/ 293 h 2596"/>
                <a:gd name="T30" fmla="*/ 921 w 2663"/>
                <a:gd name="T31" fmla="*/ 2380 h 2596"/>
                <a:gd name="T32" fmla="*/ 921 w 2663"/>
                <a:gd name="T33" fmla="*/ 2380 h 2596"/>
                <a:gd name="T34" fmla="*/ 1100 w 2663"/>
                <a:gd name="T35" fmla="*/ 2560 h 2596"/>
                <a:gd name="T36" fmla="*/ 1276 w 2663"/>
                <a:gd name="T37" fmla="*/ 2380 h 2596"/>
                <a:gd name="T38" fmla="*/ 1276 w 2663"/>
                <a:gd name="T39" fmla="*/ 2380 h 2596"/>
                <a:gd name="T40" fmla="*/ 1429 w 2663"/>
                <a:gd name="T41" fmla="*/ 2002 h 2596"/>
                <a:gd name="T42" fmla="*/ 1429 w 2663"/>
                <a:gd name="T43" fmla="*/ 2002 h 2596"/>
                <a:gd name="T44" fmla="*/ 1511 w 2663"/>
                <a:gd name="T45" fmla="*/ 1850 h 2596"/>
                <a:gd name="T46" fmla="*/ 1511 w 2663"/>
                <a:gd name="T47" fmla="*/ 1850 h 2596"/>
                <a:gd name="T48" fmla="*/ 2179 w 2663"/>
                <a:gd name="T49" fmla="*/ 2518 h 2596"/>
                <a:gd name="T50" fmla="*/ 2179 w 2663"/>
                <a:gd name="T51" fmla="*/ 2518 h 2596"/>
                <a:gd name="T52" fmla="*/ 2368 w 2663"/>
                <a:gd name="T53" fmla="*/ 2595 h 2596"/>
                <a:gd name="T54" fmla="*/ 2557 w 2663"/>
                <a:gd name="T55" fmla="*/ 2518 h 2596"/>
                <a:gd name="T56" fmla="*/ 2557 w 2663"/>
                <a:gd name="T57" fmla="*/ 2139 h 2596"/>
                <a:gd name="T58" fmla="*/ 2557 w 2663"/>
                <a:gd name="T59" fmla="*/ 2139 h 2596"/>
                <a:gd name="T60" fmla="*/ 1889 w 2663"/>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3" h="2596">
                  <a:moveTo>
                    <a:pt x="1889" y="1471"/>
                  </a:moveTo>
                  <a:lnTo>
                    <a:pt x="1889" y="1471"/>
                  </a:lnTo>
                  <a:lnTo>
                    <a:pt x="1889" y="1471"/>
                  </a:lnTo>
                  <a:lnTo>
                    <a:pt x="1889" y="1471"/>
                  </a:lnTo>
                  <a:cubicBezTo>
                    <a:pt x="1940" y="1437"/>
                    <a:pt x="1991" y="1410"/>
                    <a:pt x="2041" y="1389"/>
                  </a:cubicBezTo>
                  <a:lnTo>
                    <a:pt x="2041" y="1389"/>
                  </a:lnTo>
                  <a:lnTo>
                    <a:pt x="2418" y="1237"/>
                  </a:lnTo>
                  <a:lnTo>
                    <a:pt x="2418" y="1237"/>
                  </a:lnTo>
                  <a:cubicBezTo>
                    <a:pt x="2659" y="1140"/>
                    <a:pt x="2659" y="980"/>
                    <a:pt x="2420" y="884"/>
                  </a:cubicBezTo>
                  <a:lnTo>
                    <a:pt x="2420" y="884"/>
                  </a:lnTo>
                  <a:lnTo>
                    <a:pt x="333" y="33"/>
                  </a:lnTo>
                  <a:lnTo>
                    <a:pt x="333" y="33"/>
                  </a:lnTo>
                  <a:cubicBezTo>
                    <a:pt x="275" y="11"/>
                    <a:pt x="224" y="0"/>
                    <a:pt x="183" y="0"/>
                  </a:cubicBezTo>
                  <a:cubicBezTo>
                    <a:pt x="49" y="0"/>
                    <a:pt x="0" y="110"/>
                    <a:pt x="73" y="293"/>
                  </a:cubicBezTo>
                  <a:lnTo>
                    <a:pt x="73" y="293"/>
                  </a:lnTo>
                  <a:lnTo>
                    <a:pt x="921" y="2380"/>
                  </a:lnTo>
                  <a:lnTo>
                    <a:pt x="921" y="2380"/>
                  </a:lnTo>
                  <a:cubicBezTo>
                    <a:pt x="972" y="2501"/>
                    <a:pt x="1035" y="2560"/>
                    <a:pt x="1100" y="2560"/>
                  </a:cubicBezTo>
                  <a:cubicBezTo>
                    <a:pt x="1164" y="2560"/>
                    <a:pt x="1228" y="2501"/>
                    <a:pt x="1276" y="2380"/>
                  </a:cubicBezTo>
                  <a:lnTo>
                    <a:pt x="1276" y="2380"/>
                  </a:lnTo>
                  <a:lnTo>
                    <a:pt x="1429" y="2002"/>
                  </a:lnTo>
                  <a:lnTo>
                    <a:pt x="1429" y="2002"/>
                  </a:lnTo>
                  <a:cubicBezTo>
                    <a:pt x="1448" y="1952"/>
                    <a:pt x="1477" y="1900"/>
                    <a:pt x="1511" y="1850"/>
                  </a:cubicBezTo>
                  <a:lnTo>
                    <a:pt x="1511" y="1850"/>
                  </a:lnTo>
                  <a:lnTo>
                    <a:pt x="2179" y="2518"/>
                  </a:lnTo>
                  <a:lnTo>
                    <a:pt x="2179" y="2518"/>
                  </a:lnTo>
                  <a:cubicBezTo>
                    <a:pt x="2231" y="2570"/>
                    <a:pt x="2299" y="2595"/>
                    <a:pt x="2368" y="2595"/>
                  </a:cubicBezTo>
                  <a:cubicBezTo>
                    <a:pt x="2436" y="2595"/>
                    <a:pt x="2505" y="2570"/>
                    <a:pt x="2557" y="2518"/>
                  </a:cubicBezTo>
                  <a:cubicBezTo>
                    <a:pt x="2662" y="2414"/>
                    <a:pt x="2662" y="2244"/>
                    <a:pt x="2557" y="2139"/>
                  </a:cubicBezTo>
                  <a:lnTo>
                    <a:pt x="2557" y="2139"/>
                  </a:lnTo>
                  <a:lnTo>
                    <a:pt x="1889" y="1471"/>
                  </a:lnTo>
                </a:path>
              </a:pathLst>
            </a:custGeom>
            <a:solidFill>
              <a:schemeClr val="tx1"/>
            </a:solidFill>
            <a:ln>
              <a:noFill/>
            </a:ln>
            <a:effectLst/>
          </p:spPr>
          <p:txBody>
            <a:bodyPr wrap="none" anchor="ctr"/>
            <a:lstStyle/>
            <a:p>
              <a:endParaRPr lang="en-US"/>
            </a:p>
          </p:txBody>
        </p:sp>
        <p:sp>
          <p:nvSpPr>
            <p:cNvPr id="36" name="Freeform 35"/>
            <p:cNvSpPr>
              <a:spLocks noChangeArrowheads="1"/>
            </p:cNvSpPr>
            <p:nvPr/>
          </p:nvSpPr>
          <p:spPr bwMode="auto">
            <a:xfrm>
              <a:off x="544604" y="3702323"/>
              <a:ext cx="404596" cy="219156"/>
            </a:xfrm>
            <a:custGeom>
              <a:avLst/>
              <a:gdLst>
                <a:gd name="T0" fmla="*/ 2898 w 4868"/>
                <a:gd name="T1" fmla="*/ 2434 h 2636"/>
                <a:gd name="T2" fmla="*/ 2898 w 4868"/>
                <a:gd name="T3" fmla="*/ 2434 h 2636"/>
                <a:gd name="T4" fmla="*/ 2898 w 4868"/>
                <a:gd name="T5" fmla="*/ 2434 h 2636"/>
                <a:gd name="T6" fmla="*/ 2898 w 4868"/>
                <a:gd name="T7" fmla="*/ 2434 h 2636"/>
                <a:gd name="T8" fmla="*/ 2405 w 4868"/>
                <a:gd name="T9" fmla="*/ 2478 h 2636"/>
                <a:gd name="T10" fmla="*/ 2186 w 4868"/>
                <a:gd name="T11" fmla="*/ 2472 h 2636"/>
                <a:gd name="T12" fmla="*/ 168 w 4868"/>
                <a:gd name="T13" fmla="*/ 1561 h 2636"/>
                <a:gd name="T14" fmla="*/ 528 w 4868"/>
                <a:gd name="T15" fmla="*/ 645 h 2636"/>
                <a:gd name="T16" fmla="*/ 957 w 4868"/>
                <a:gd name="T17" fmla="*/ 465 h 2636"/>
                <a:gd name="T18" fmla="*/ 1562 w 4868"/>
                <a:gd name="T19" fmla="*/ 225 h 2636"/>
                <a:gd name="T20" fmla="*/ 2463 w 4868"/>
                <a:gd name="T21" fmla="*/ 964 h 2636"/>
                <a:gd name="T22" fmla="*/ 3321 w 4868"/>
                <a:gd name="T23" fmla="*/ 225 h 2636"/>
                <a:gd name="T24" fmla="*/ 3926 w 4868"/>
                <a:gd name="T25" fmla="*/ 465 h 2636"/>
                <a:gd name="T26" fmla="*/ 4354 w 4868"/>
                <a:gd name="T27" fmla="*/ 645 h 2636"/>
                <a:gd name="T28" fmla="*/ 4702 w 4868"/>
                <a:gd name="T29" fmla="*/ 1426 h 2636"/>
                <a:gd name="T30" fmla="*/ 4516 w 4868"/>
                <a:gd name="T31" fmla="*/ 1619 h 2636"/>
                <a:gd name="T32" fmla="*/ 4516 w 4868"/>
                <a:gd name="T33" fmla="*/ 1619 h 2636"/>
                <a:gd name="T34" fmla="*/ 4675 w 4868"/>
                <a:gd name="T35" fmla="*/ 1683 h 2636"/>
                <a:gd name="T36" fmla="*/ 4675 w 4868"/>
                <a:gd name="T37" fmla="*/ 1683 h 2636"/>
                <a:gd name="T38" fmla="*/ 4843 w 4868"/>
                <a:gd name="T39" fmla="*/ 1501 h 2636"/>
                <a:gd name="T40" fmla="*/ 4843 w 4868"/>
                <a:gd name="T41" fmla="*/ 1501 h 2636"/>
                <a:gd name="T42" fmla="*/ 4867 w 4868"/>
                <a:gd name="T43" fmla="*/ 1476 h 2636"/>
                <a:gd name="T44" fmla="*/ 4863 w 4868"/>
                <a:gd name="T45" fmla="*/ 1441 h 2636"/>
                <a:gd name="T46" fmla="*/ 4863 w 4868"/>
                <a:gd name="T47" fmla="*/ 1441 h 2636"/>
                <a:gd name="T48" fmla="*/ 4461 w 4868"/>
                <a:gd name="T49" fmla="*/ 531 h 2636"/>
                <a:gd name="T50" fmla="*/ 4461 w 4868"/>
                <a:gd name="T51" fmla="*/ 531 h 2636"/>
                <a:gd name="T52" fmla="*/ 4455 w 4868"/>
                <a:gd name="T53" fmla="*/ 525 h 2636"/>
                <a:gd name="T54" fmla="*/ 4455 w 4868"/>
                <a:gd name="T55" fmla="*/ 525 h 2636"/>
                <a:gd name="T56" fmla="*/ 3974 w 4868"/>
                <a:gd name="T57" fmla="*/ 316 h 2636"/>
                <a:gd name="T58" fmla="*/ 3324 w 4868"/>
                <a:gd name="T59" fmla="*/ 47 h 2636"/>
                <a:gd name="T60" fmla="*/ 3324 w 4868"/>
                <a:gd name="T61" fmla="*/ 47 h 2636"/>
                <a:gd name="T62" fmla="*/ 3244 w 4868"/>
                <a:gd name="T63" fmla="*/ 0 h 2636"/>
                <a:gd name="T64" fmla="*/ 3210 w 4868"/>
                <a:gd name="T65" fmla="*/ 87 h 2636"/>
                <a:gd name="T66" fmla="*/ 3210 w 4868"/>
                <a:gd name="T67" fmla="*/ 87 h 2636"/>
                <a:gd name="T68" fmla="*/ 2463 w 4868"/>
                <a:gd name="T69" fmla="*/ 807 h 2636"/>
                <a:gd name="T70" fmla="*/ 1673 w 4868"/>
                <a:gd name="T71" fmla="*/ 87 h 2636"/>
                <a:gd name="T72" fmla="*/ 1673 w 4868"/>
                <a:gd name="T73" fmla="*/ 87 h 2636"/>
                <a:gd name="T74" fmla="*/ 1639 w 4868"/>
                <a:gd name="T75" fmla="*/ 0 h 2636"/>
                <a:gd name="T76" fmla="*/ 1559 w 4868"/>
                <a:gd name="T77" fmla="*/ 47 h 2636"/>
                <a:gd name="T78" fmla="*/ 1559 w 4868"/>
                <a:gd name="T79" fmla="*/ 47 h 2636"/>
                <a:gd name="T80" fmla="*/ 909 w 4868"/>
                <a:gd name="T81" fmla="*/ 316 h 2636"/>
                <a:gd name="T82" fmla="*/ 426 w 4868"/>
                <a:gd name="T83" fmla="*/ 525 h 2636"/>
                <a:gd name="T84" fmla="*/ 426 w 4868"/>
                <a:gd name="T85" fmla="*/ 525 h 2636"/>
                <a:gd name="T86" fmla="*/ 420 w 4868"/>
                <a:gd name="T87" fmla="*/ 531 h 2636"/>
                <a:gd name="T88" fmla="*/ 420 w 4868"/>
                <a:gd name="T89" fmla="*/ 531 h 2636"/>
                <a:gd name="T90" fmla="*/ 12 w 4868"/>
                <a:gd name="T91" fmla="*/ 1533 h 2636"/>
                <a:gd name="T92" fmla="*/ 12 w 4868"/>
                <a:gd name="T93" fmla="*/ 1533 h 2636"/>
                <a:gd name="T94" fmla="*/ 9 w 4868"/>
                <a:gd name="T95" fmla="*/ 1556 h 2636"/>
                <a:gd name="T96" fmla="*/ 9 w 4868"/>
                <a:gd name="T97" fmla="*/ 1556 h 2636"/>
                <a:gd name="T98" fmla="*/ 6 w 4868"/>
                <a:gd name="T99" fmla="*/ 1574 h 2636"/>
                <a:gd name="T100" fmla="*/ 6 w 4868"/>
                <a:gd name="T101" fmla="*/ 1574 h 2636"/>
                <a:gd name="T102" fmla="*/ 0 w 4868"/>
                <a:gd name="T103" fmla="*/ 1614 h 2636"/>
                <a:gd name="T104" fmla="*/ 27 w 4868"/>
                <a:gd name="T105" fmla="*/ 1643 h 2636"/>
                <a:gd name="T106" fmla="*/ 27 w 4868"/>
                <a:gd name="T107" fmla="*/ 1643 h 2636"/>
                <a:gd name="T108" fmla="*/ 2177 w 4868"/>
                <a:gd name="T109" fmla="*/ 2629 h 2636"/>
                <a:gd name="T110" fmla="*/ 2405 w 4868"/>
                <a:gd name="T111" fmla="*/ 2635 h 2636"/>
                <a:gd name="T112" fmla="*/ 2957 w 4868"/>
                <a:gd name="T113" fmla="*/ 2581 h 2636"/>
                <a:gd name="T114" fmla="*/ 2957 w 4868"/>
                <a:gd name="T115" fmla="*/ 2581 h 2636"/>
                <a:gd name="T116" fmla="*/ 2898 w 4868"/>
                <a:gd name="T117" fmla="*/ 2434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68" h="2636">
                  <a:moveTo>
                    <a:pt x="2898" y="2434"/>
                  </a:moveTo>
                  <a:lnTo>
                    <a:pt x="2898" y="2434"/>
                  </a:lnTo>
                  <a:lnTo>
                    <a:pt x="2898" y="2434"/>
                  </a:lnTo>
                  <a:lnTo>
                    <a:pt x="2898" y="2434"/>
                  </a:lnTo>
                  <a:cubicBezTo>
                    <a:pt x="2736" y="2461"/>
                    <a:pt x="2571" y="2477"/>
                    <a:pt x="2405" y="2478"/>
                  </a:cubicBezTo>
                  <a:cubicBezTo>
                    <a:pt x="2330" y="2477"/>
                    <a:pt x="2256" y="2475"/>
                    <a:pt x="2186" y="2472"/>
                  </a:cubicBezTo>
                  <a:cubicBezTo>
                    <a:pt x="1422" y="2427"/>
                    <a:pt x="707" y="2104"/>
                    <a:pt x="168" y="1561"/>
                  </a:cubicBezTo>
                  <a:cubicBezTo>
                    <a:pt x="252" y="1108"/>
                    <a:pt x="293" y="879"/>
                    <a:pt x="528" y="645"/>
                  </a:cubicBezTo>
                  <a:cubicBezTo>
                    <a:pt x="620" y="573"/>
                    <a:pt x="776" y="523"/>
                    <a:pt x="957" y="465"/>
                  </a:cubicBezTo>
                  <a:cubicBezTo>
                    <a:pt x="1145" y="405"/>
                    <a:pt x="1355" y="337"/>
                    <a:pt x="1562" y="225"/>
                  </a:cubicBezTo>
                  <a:cubicBezTo>
                    <a:pt x="1740" y="565"/>
                    <a:pt x="2214" y="964"/>
                    <a:pt x="2463" y="964"/>
                  </a:cubicBezTo>
                  <a:cubicBezTo>
                    <a:pt x="2668" y="964"/>
                    <a:pt x="3142" y="571"/>
                    <a:pt x="3321" y="225"/>
                  </a:cubicBezTo>
                  <a:cubicBezTo>
                    <a:pt x="3528" y="337"/>
                    <a:pt x="3738" y="405"/>
                    <a:pt x="3926" y="465"/>
                  </a:cubicBezTo>
                  <a:cubicBezTo>
                    <a:pt x="4106" y="523"/>
                    <a:pt x="4263" y="573"/>
                    <a:pt x="4354" y="645"/>
                  </a:cubicBezTo>
                  <a:cubicBezTo>
                    <a:pt x="4561" y="850"/>
                    <a:pt x="4654" y="1058"/>
                    <a:pt x="4702" y="1426"/>
                  </a:cubicBezTo>
                  <a:cubicBezTo>
                    <a:pt x="4643" y="1493"/>
                    <a:pt x="4580" y="1556"/>
                    <a:pt x="4516" y="1619"/>
                  </a:cubicBezTo>
                  <a:lnTo>
                    <a:pt x="4516" y="1619"/>
                  </a:lnTo>
                  <a:lnTo>
                    <a:pt x="4675" y="1683"/>
                  </a:lnTo>
                  <a:lnTo>
                    <a:pt x="4675" y="1683"/>
                  </a:lnTo>
                  <a:cubicBezTo>
                    <a:pt x="4732" y="1625"/>
                    <a:pt x="4791" y="1566"/>
                    <a:pt x="4843" y="1501"/>
                  </a:cubicBezTo>
                  <a:lnTo>
                    <a:pt x="4843" y="1501"/>
                  </a:lnTo>
                  <a:lnTo>
                    <a:pt x="4867" y="1476"/>
                  </a:lnTo>
                  <a:lnTo>
                    <a:pt x="4863" y="1441"/>
                  </a:lnTo>
                  <a:lnTo>
                    <a:pt x="4863" y="1441"/>
                  </a:lnTo>
                  <a:cubicBezTo>
                    <a:pt x="4811" y="1014"/>
                    <a:pt x="4702" y="767"/>
                    <a:pt x="4461" y="531"/>
                  </a:cubicBezTo>
                  <a:lnTo>
                    <a:pt x="4461" y="531"/>
                  </a:lnTo>
                  <a:lnTo>
                    <a:pt x="4455" y="525"/>
                  </a:lnTo>
                  <a:lnTo>
                    <a:pt x="4455" y="525"/>
                  </a:lnTo>
                  <a:cubicBezTo>
                    <a:pt x="4341" y="433"/>
                    <a:pt x="4171" y="379"/>
                    <a:pt x="3974" y="316"/>
                  </a:cubicBezTo>
                  <a:cubicBezTo>
                    <a:pt x="3772" y="251"/>
                    <a:pt x="3541" y="177"/>
                    <a:pt x="3324" y="47"/>
                  </a:cubicBezTo>
                  <a:lnTo>
                    <a:pt x="3324" y="47"/>
                  </a:lnTo>
                  <a:lnTo>
                    <a:pt x="3244" y="0"/>
                  </a:lnTo>
                  <a:lnTo>
                    <a:pt x="3210" y="87"/>
                  </a:lnTo>
                  <a:lnTo>
                    <a:pt x="3210" y="87"/>
                  </a:lnTo>
                  <a:cubicBezTo>
                    <a:pt x="3090" y="406"/>
                    <a:pt x="2593" y="807"/>
                    <a:pt x="2463" y="807"/>
                  </a:cubicBezTo>
                  <a:cubicBezTo>
                    <a:pt x="2291" y="807"/>
                    <a:pt x="1794" y="411"/>
                    <a:pt x="1673" y="87"/>
                  </a:cubicBezTo>
                  <a:lnTo>
                    <a:pt x="1673" y="87"/>
                  </a:lnTo>
                  <a:lnTo>
                    <a:pt x="1639" y="0"/>
                  </a:lnTo>
                  <a:lnTo>
                    <a:pt x="1559" y="47"/>
                  </a:lnTo>
                  <a:lnTo>
                    <a:pt x="1559" y="47"/>
                  </a:lnTo>
                  <a:cubicBezTo>
                    <a:pt x="1342" y="177"/>
                    <a:pt x="1111" y="251"/>
                    <a:pt x="909" y="316"/>
                  </a:cubicBezTo>
                  <a:cubicBezTo>
                    <a:pt x="712" y="379"/>
                    <a:pt x="542" y="433"/>
                    <a:pt x="426" y="525"/>
                  </a:cubicBezTo>
                  <a:lnTo>
                    <a:pt x="426" y="525"/>
                  </a:lnTo>
                  <a:lnTo>
                    <a:pt x="420" y="531"/>
                  </a:lnTo>
                  <a:lnTo>
                    <a:pt x="420" y="531"/>
                  </a:lnTo>
                  <a:cubicBezTo>
                    <a:pt x="148" y="801"/>
                    <a:pt x="96" y="1076"/>
                    <a:pt x="12" y="1533"/>
                  </a:cubicBezTo>
                  <a:lnTo>
                    <a:pt x="12" y="1533"/>
                  </a:lnTo>
                  <a:lnTo>
                    <a:pt x="9" y="1556"/>
                  </a:lnTo>
                  <a:lnTo>
                    <a:pt x="9" y="1556"/>
                  </a:lnTo>
                  <a:cubicBezTo>
                    <a:pt x="8" y="1561"/>
                    <a:pt x="6" y="1567"/>
                    <a:pt x="6" y="1574"/>
                  </a:cubicBezTo>
                  <a:lnTo>
                    <a:pt x="6" y="1574"/>
                  </a:lnTo>
                  <a:lnTo>
                    <a:pt x="0" y="1614"/>
                  </a:lnTo>
                  <a:lnTo>
                    <a:pt x="27" y="1643"/>
                  </a:lnTo>
                  <a:lnTo>
                    <a:pt x="27" y="1643"/>
                  </a:lnTo>
                  <a:cubicBezTo>
                    <a:pt x="598" y="2231"/>
                    <a:pt x="1360" y="2581"/>
                    <a:pt x="2177" y="2629"/>
                  </a:cubicBezTo>
                  <a:cubicBezTo>
                    <a:pt x="2251" y="2632"/>
                    <a:pt x="2327" y="2634"/>
                    <a:pt x="2405" y="2635"/>
                  </a:cubicBezTo>
                  <a:cubicBezTo>
                    <a:pt x="2591" y="2634"/>
                    <a:pt x="2776" y="2615"/>
                    <a:pt x="2957" y="2581"/>
                  </a:cubicBezTo>
                  <a:lnTo>
                    <a:pt x="2957" y="2581"/>
                  </a:lnTo>
                  <a:lnTo>
                    <a:pt x="2898" y="2434"/>
                  </a:lnTo>
                </a:path>
              </a:pathLst>
            </a:custGeom>
            <a:solidFill>
              <a:schemeClr val="tx2"/>
            </a:solidFill>
            <a:ln>
              <a:noFill/>
            </a:ln>
            <a:effectLst/>
          </p:spPr>
          <p:txBody>
            <a:bodyPr wrap="none" anchor="ctr"/>
            <a:lstStyle/>
            <a:p>
              <a:endParaRPr lang="en-US"/>
            </a:p>
          </p:txBody>
        </p:sp>
      </p:grpSp>
      <p:grpSp>
        <p:nvGrpSpPr>
          <p:cNvPr id="37" name="Group 36"/>
          <p:cNvGrpSpPr/>
          <p:nvPr/>
        </p:nvGrpSpPr>
        <p:grpSpPr>
          <a:xfrm>
            <a:off x="470575" y="2617742"/>
            <a:ext cx="542392" cy="651236"/>
            <a:chOff x="7970412" y="1752600"/>
            <a:chExt cx="656379" cy="788098"/>
          </a:xfrm>
        </p:grpSpPr>
        <p:sp>
          <p:nvSpPr>
            <p:cNvPr id="38" name="Freeform 37"/>
            <p:cNvSpPr>
              <a:spLocks noChangeArrowheads="1"/>
            </p:cNvSpPr>
            <p:nvPr/>
          </p:nvSpPr>
          <p:spPr bwMode="auto">
            <a:xfrm>
              <a:off x="8298602" y="2408978"/>
              <a:ext cx="444" cy="44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E59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38"/>
            <p:cNvSpPr>
              <a:spLocks noChangeArrowheads="1"/>
            </p:cNvSpPr>
            <p:nvPr/>
          </p:nvSpPr>
          <p:spPr bwMode="auto">
            <a:xfrm>
              <a:off x="8154465" y="1839082"/>
              <a:ext cx="288275" cy="322867"/>
            </a:xfrm>
            <a:custGeom>
              <a:avLst/>
              <a:gdLst>
                <a:gd name="T0" fmla="*/ 249 w 2867"/>
                <a:gd name="T1" fmla="*/ 1902 h 3210"/>
                <a:gd name="T2" fmla="*/ 249 w 2867"/>
                <a:gd name="T3" fmla="*/ 1902 h 3210"/>
                <a:gd name="T4" fmla="*/ 878 w 2867"/>
                <a:gd name="T5" fmla="*/ 447 h 3210"/>
                <a:gd name="T6" fmla="*/ 927 w 2867"/>
                <a:gd name="T7" fmla="*/ 436 h 3210"/>
                <a:gd name="T8" fmla="*/ 937 w 2867"/>
                <a:gd name="T9" fmla="*/ 387 h 3210"/>
                <a:gd name="T10" fmla="*/ 1433 w 2867"/>
                <a:gd name="T11" fmla="*/ 202 h 3210"/>
                <a:gd name="T12" fmla="*/ 1442 w 2867"/>
                <a:gd name="T13" fmla="*/ 202 h 3210"/>
                <a:gd name="T14" fmla="*/ 2661 w 2867"/>
                <a:gd name="T15" fmla="*/ 1638 h 3210"/>
                <a:gd name="T16" fmla="*/ 2690 w 2867"/>
                <a:gd name="T17" fmla="*/ 2722 h 3210"/>
                <a:gd name="T18" fmla="*/ 1872 w 2867"/>
                <a:gd name="T19" fmla="*/ 2714 h 3210"/>
                <a:gd name="T20" fmla="*/ 2321 w 2867"/>
                <a:gd name="T21" fmla="*/ 2090 h 3210"/>
                <a:gd name="T22" fmla="*/ 2327 w 2867"/>
                <a:gd name="T23" fmla="*/ 2059 h 3210"/>
                <a:gd name="T24" fmla="*/ 2344 w 2867"/>
                <a:gd name="T25" fmla="*/ 1939 h 3210"/>
                <a:gd name="T26" fmla="*/ 2367 w 2867"/>
                <a:gd name="T27" fmla="*/ 1729 h 3210"/>
                <a:gd name="T28" fmla="*/ 2332 w 2867"/>
                <a:gd name="T29" fmla="*/ 1663 h 3210"/>
                <a:gd name="T30" fmla="*/ 2101 w 2867"/>
                <a:gd name="T31" fmla="*/ 1357 h 3210"/>
                <a:gd name="T32" fmla="*/ 1938 w 2867"/>
                <a:gd name="T33" fmla="*/ 1097 h 3210"/>
                <a:gd name="T34" fmla="*/ 1932 w 2867"/>
                <a:gd name="T35" fmla="*/ 1090 h 3210"/>
                <a:gd name="T36" fmla="*/ 1086 w 2867"/>
                <a:gd name="T37" fmla="*/ 735 h 3210"/>
                <a:gd name="T38" fmla="*/ 993 w 2867"/>
                <a:gd name="T39" fmla="*/ 614 h 3210"/>
                <a:gd name="T40" fmla="*/ 948 w 2867"/>
                <a:gd name="T41" fmla="*/ 759 h 3210"/>
                <a:gd name="T42" fmla="*/ 499 w 2867"/>
                <a:gd name="T43" fmla="*/ 1589 h 3210"/>
                <a:gd name="T44" fmla="*/ 497 w 2867"/>
                <a:gd name="T45" fmla="*/ 1606 h 3210"/>
                <a:gd name="T46" fmla="*/ 584 w 2867"/>
                <a:gd name="T47" fmla="*/ 2091 h 3210"/>
                <a:gd name="T48" fmla="*/ 623 w 2867"/>
                <a:gd name="T49" fmla="*/ 3046 h 3210"/>
                <a:gd name="T50" fmla="*/ 249 w 2867"/>
                <a:gd name="T51" fmla="*/ 1902 h 3210"/>
                <a:gd name="T52" fmla="*/ 591 w 2867"/>
                <a:gd name="T53" fmla="*/ 3200 h 3210"/>
                <a:gd name="T54" fmla="*/ 610 w 2867"/>
                <a:gd name="T55" fmla="*/ 3209 h 3210"/>
                <a:gd name="T56" fmla="*/ 632 w 2867"/>
                <a:gd name="T57" fmla="*/ 3204 h 3210"/>
                <a:gd name="T58" fmla="*/ 1184 w 2867"/>
                <a:gd name="T59" fmla="*/ 2675 h 3210"/>
                <a:gd name="T60" fmla="*/ 1155 w 2867"/>
                <a:gd name="T61" fmla="*/ 2614 h 3210"/>
                <a:gd name="T62" fmla="*/ 731 w 2867"/>
                <a:gd name="T63" fmla="*/ 2037 h 3210"/>
                <a:gd name="T64" fmla="*/ 722 w 2867"/>
                <a:gd name="T65" fmla="*/ 2016 h 3210"/>
                <a:gd name="T66" fmla="*/ 654 w 2867"/>
                <a:gd name="T67" fmla="*/ 1614 h 3210"/>
                <a:gd name="T68" fmla="*/ 1056 w 2867"/>
                <a:gd name="T69" fmla="*/ 932 h 3210"/>
                <a:gd name="T70" fmla="*/ 1829 w 2867"/>
                <a:gd name="T71" fmla="*/ 1211 h 3210"/>
                <a:gd name="T72" fmla="*/ 2209 w 2867"/>
                <a:gd name="T73" fmla="*/ 1769 h 3210"/>
                <a:gd name="T74" fmla="*/ 2170 w 2867"/>
                <a:gd name="T75" fmla="*/ 2041 h 3210"/>
                <a:gd name="T76" fmla="*/ 1744 w 2867"/>
                <a:gd name="T77" fmla="*/ 2619 h 3210"/>
                <a:gd name="T78" fmla="*/ 1721 w 2867"/>
                <a:gd name="T79" fmla="*/ 2661 h 3210"/>
                <a:gd name="T80" fmla="*/ 2235 w 2867"/>
                <a:gd name="T81" fmla="*/ 3204 h 3210"/>
                <a:gd name="T82" fmla="*/ 2255 w 2867"/>
                <a:gd name="T83" fmla="*/ 3209 h 3210"/>
                <a:gd name="T84" fmla="*/ 2276 w 2867"/>
                <a:gd name="T85" fmla="*/ 3200 h 3210"/>
                <a:gd name="T86" fmla="*/ 2854 w 2867"/>
                <a:gd name="T87" fmla="*/ 2743 h 3210"/>
                <a:gd name="T88" fmla="*/ 2846 w 2867"/>
                <a:gd name="T89" fmla="*/ 2674 h 3210"/>
                <a:gd name="T90" fmla="*/ 2777 w 2867"/>
                <a:gd name="T91" fmla="*/ 1883 h 3210"/>
                <a:gd name="T92" fmla="*/ 2385 w 2867"/>
                <a:gd name="T93" fmla="*/ 397 h 3210"/>
                <a:gd name="T94" fmla="*/ 797 w 2867"/>
                <a:gd name="T95" fmla="*/ 305 h 3210"/>
                <a:gd name="T96" fmla="*/ 93 w 2867"/>
                <a:gd name="T97" fmla="*/ 1926 h 3210"/>
                <a:gd name="T98" fmla="*/ 16 w 2867"/>
                <a:gd name="T99" fmla="*/ 2680 h 3210"/>
                <a:gd name="T100" fmla="*/ 11 w 2867"/>
                <a:gd name="T101" fmla="*/ 2743 h 3210"/>
                <a:gd name="T102" fmla="*/ 591 w 2867"/>
                <a:gd name="T103" fmla="*/ 320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7" h="3210">
                  <a:moveTo>
                    <a:pt x="249" y="1902"/>
                  </a:moveTo>
                  <a:lnTo>
                    <a:pt x="249" y="1902"/>
                  </a:lnTo>
                  <a:lnTo>
                    <a:pt x="249" y="1902"/>
                  </a:lnTo>
                  <a:lnTo>
                    <a:pt x="249" y="1902"/>
                  </a:lnTo>
                  <a:cubicBezTo>
                    <a:pt x="228" y="1761"/>
                    <a:pt x="206" y="1615"/>
                    <a:pt x="206" y="1434"/>
                  </a:cubicBezTo>
                  <a:cubicBezTo>
                    <a:pt x="165" y="1035"/>
                    <a:pt x="406" y="556"/>
                    <a:pt x="878" y="447"/>
                  </a:cubicBezTo>
                  <a:lnTo>
                    <a:pt x="878" y="447"/>
                  </a:lnTo>
                  <a:lnTo>
                    <a:pt x="927" y="436"/>
                  </a:lnTo>
                  <a:lnTo>
                    <a:pt x="937" y="387"/>
                  </a:lnTo>
                  <a:lnTo>
                    <a:pt x="937" y="387"/>
                  </a:lnTo>
                  <a:cubicBezTo>
                    <a:pt x="967" y="234"/>
                    <a:pt x="1224" y="202"/>
                    <a:pt x="1433" y="202"/>
                  </a:cubicBezTo>
                  <a:lnTo>
                    <a:pt x="1433" y="202"/>
                  </a:lnTo>
                  <a:lnTo>
                    <a:pt x="1442" y="202"/>
                  </a:lnTo>
                  <a:lnTo>
                    <a:pt x="1442" y="202"/>
                  </a:lnTo>
                  <a:cubicBezTo>
                    <a:pt x="1750" y="162"/>
                    <a:pt x="2093" y="327"/>
                    <a:pt x="2278" y="511"/>
                  </a:cubicBezTo>
                  <a:cubicBezTo>
                    <a:pt x="2587" y="787"/>
                    <a:pt x="2704" y="1135"/>
                    <a:pt x="2661" y="1638"/>
                  </a:cubicBezTo>
                  <a:cubicBezTo>
                    <a:pt x="2653" y="1706"/>
                    <a:pt x="2638" y="1777"/>
                    <a:pt x="2623" y="1852"/>
                  </a:cubicBezTo>
                  <a:cubicBezTo>
                    <a:pt x="2570" y="2118"/>
                    <a:pt x="2510" y="2419"/>
                    <a:pt x="2690" y="2722"/>
                  </a:cubicBezTo>
                  <a:cubicBezTo>
                    <a:pt x="2652" y="2784"/>
                    <a:pt x="2538" y="2933"/>
                    <a:pt x="2243" y="3046"/>
                  </a:cubicBezTo>
                  <a:cubicBezTo>
                    <a:pt x="1880" y="2969"/>
                    <a:pt x="1853" y="2837"/>
                    <a:pt x="1872" y="2714"/>
                  </a:cubicBezTo>
                  <a:cubicBezTo>
                    <a:pt x="2032" y="2552"/>
                    <a:pt x="2196" y="2382"/>
                    <a:pt x="2321" y="2090"/>
                  </a:cubicBezTo>
                  <a:lnTo>
                    <a:pt x="2321" y="2090"/>
                  </a:lnTo>
                  <a:lnTo>
                    <a:pt x="2327" y="2075"/>
                  </a:lnTo>
                  <a:lnTo>
                    <a:pt x="2327" y="2059"/>
                  </a:lnTo>
                  <a:lnTo>
                    <a:pt x="2327" y="2059"/>
                  </a:lnTo>
                  <a:cubicBezTo>
                    <a:pt x="2327" y="2029"/>
                    <a:pt x="2335" y="1986"/>
                    <a:pt x="2344" y="1939"/>
                  </a:cubicBezTo>
                  <a:cubicBezTo>
                    <a:pt x="2355" y="1875"/>
                    <a:pt x="2367" y="1803"/>
                    <a:pt x="2367" y="1729"/>
                  </a:cubicBezTo>
                  <a:lnTo>
                    <a:pt x="2367" y="1729"/>
                  </a:lnTo>
                  <a:lnTo>
                    <a:pt x="2367" y="1687"/>
                  </a:lnTo>
                  <a:lnTo>
                    <a:pt x="2332" y="1663"/>
                  </a:lnTo>
                  <a:lnTo>
                    <a:pt x="2332" y="1663"/>
                  </a:lnTo>
                  <a:cubicBezTo>
                    <a:pt x="2209" y="1580"/>
                    <a:pt x="2158" y="1470"/>
                    <a:pt x="2101" y="1357"/>
                  </a:cubicBezTo>
                  <a:cubicBezTo>
                    <a:pt x="2059" y="1267"/>
                    <a:pt x="2015" y="1176"/>
                    <a:pt x="1938" y="1097"/>
                  </a:cubicBezTo>
                  <a:lnTo>
                    <a:pt x="1938" y="1097"/>
                  </a:lnTo>
                  <a:lnTo>
                    <a:pt x="1932" y="1090"/>
                  </a:lnTo>
                  <a:lnTo>
                    <a:pt x="1932" y="1090"/>
                  </a:lnTo>
                  <a:cubicBezTo>
                    <a:pt x="1833" y="1012"/>
                    <a:pt x="1716" y="998"/>
                    <a:pt x="1592" y="980"/>
                  </a:cubicBezTo>
                  <a:cubicBezTo>
                    <a:pt x="1420" y="958"/>
                    <a:pt x="1240" y="933"/>
                    <a:pt x="1086" y="735"/>
                  </a:cubicBezTo>
                  <a:lnTo>
                    <a:pt x="1086" y="735"/>
                  </a:lnTo>
                  <a:lnTo>
                    <a:pt x="993" y="614"/>
                  </a:lnTo>
                  <a:lnTo>
                    <a:pt x="948" y="759"/>
                  </a:lnTo>
                  <a:lnTo>
                    <a:pt x="948" y="759"/>
                  </a:lnTo>
                  <a:cubicBezTo>
                    <a:pt x="870" y="1017"/>
                    <a:pt x="786" y="1107"/>
                    <a:pt x="704" y="1193"/>
                  </a:cubicBezTo>
                  <a:cubicBezTo>
                    <a:pt x="621" y="1283"/>
                    <a:pt x="542" y="1368"/>
                    <a:pt x="499" y="1589"/>
                  </a:cubicBezTo>
                  <a:lnTo>
                    <a:pt x="499" y="1589"/>
                  </a:lnTo>
                  <a:lnTo>
                    <a:pt x="497" y="1606"/>
                  </a:lnTo>
                  <a:lnTo>
                    <a:pt x="497" y="1606"/>
                  </a:lnTo>
                  <a:cubicBezTo>
                    <a:pt x="497" y="1775"/>
                    <a:pt x="497" y="1951"/>
                    <a:pt x="584" y="2091"/>
                  </a:cubicBezTo>
                  <a:cubicBezTo>
                    <a:pt x="666" y="2367"/>
                    <a:pt x="815" y="2537"/>
                    <a:pt x="1027" y="2712"/>
                  </a:cubicBezTo>
                  <a:cubicBezTo>
                    <a:pt x="1019" y="2843"/>
                    <a:pt x="964" y="2974"/>
                    <a:pt x="623" y="3046"/>
                  </a:cubicBezTo>
                  <a:cubicBezTo>
                    <a:pt x="321" y="2932"/>
                    <a:pt x="209" y="2779"/>
                    <a:pt x="174" y="2719"/>
                  </a:cubicBezTo>
                  <a:cubicBezTo>
                    <a:pt x="328" y="2414"/>
                    <a:pt x="291" y="2177"/>
                    <a:pt x="249" y="1902"/>
                  </a:cubicBezTo>
                  <a:close/>
                  <a:moveTo>
                    <a:pt x="591" y="3200"/>
                  </a:moveTo>
                  <a:lnTo>
                    <a:pt x="591" y="3200"/>
                  </a:lnTo>
                  <a:lnTo>
                    <a:pt x="591" y="3200"/>
                  </a:lnTo>
                  <a:lnTo>
                    <a:pt x="610" y="3209"/>
                  </a:lnTo>
                  <a:lnTo>
                    <a:pt x="632" y="3204"/>
                  </a:lnTo>
                  <a:lnTo>
                    <a:pt x="632" y="3204"/>
                  </a:lnTo>
                  <a:cubicBezTo>
                    <a:pt x="1019" y="3127"/>
                    <a:pt x="1184" y="2969"/>
                    <a:pt x="1184" y="2675"/>
                  </a:cubicBezTo>
                  <a:lnTo>
                    <a:pt x="1184" y="2675"/>
                  </a:lnTo>
                  <a:lnTo>
                    <a:pt x="1184" y="2639"/>
                  </a:lnTo>
                  <a:lnTo>
                    <a:pt x="1155" y="2614"/>
                  </a:lnTo>
                  <a:lnTo>
                    <a:pt x="1155" y="2614"/>
                  </a:lnTo>
                  <a:cubicBezTo>
                    <a:pt x="948" y="2448"/>
                    <a:pt x="805" y="2294"/>
                    <a:pt x="731" y="2037"/>
                  </a:cubicBezTo>
                  <a:lnTo>
                    <a:pt x="731" y="2037"/>
                  </a:lnTo>
                  <a:lnTo>
                    <a:pt x="722" y="2016"/>
                  </a:lnTo>
                  <a:lnTo>
                    <a:pt x="722" y="2016"/>
                  </a:lnTo>
                  <a:cubicBezTo>
                    <a:pt x="656" y="1914"/>
                    <a:pt x="654" y="1767"/>
                    <a:pt x="654" y="1614"/>
                  </a:cubicBezTo>
                  <a:cubicBezTo>
                    <a:pt x="690" y="1440"/>
                    <a:pt x="745" y="1381"/>
                    <a:pt x="820" y="1301"/>
                  </a:cubicBezTo>
                  <a:cubicBezTo>
                    <a:pt x="890" y="1224"/>
                    <a:pt x="977" y="1132"/>
                    <a:pt x="1056" y="932"/>
                  </a:cubicBezTo>
                  <a:cubicBezTo>
                    <a:pt x="1227" y="1090"/>
                    <a:pt x="1415" y="1116"/>
                    <a:pt x="1570" y="1137"/>
                  </a:cubicBezTo>
                  <a:cubicBezTo>
                    <a:pt x="1675" y="1150"/>
                    <a:pt x="1766" y="1163"/>
                    <a:pt x="1829" y="1211"/>
                  </a:cubicBezTo>
                  <a:cubicBezTo>
                    <a:pt x="1887" y="1270"/>
                    <a:pt x="1922" y="1346"/>
                    <a:pt x="1960" y="1424"/>
                  </a:cubicBezTo>
                  <a:cubicBezTo>
                    <a:pt x="2015" y="1538"/>
                    <a:pt x="2076" y="1665"/>
                    <a:pt x="2209" y="1769"/>
                  </a:cubicBezTo>
                  <a:cubicBezTo>
                    <a:pt x="2206" y="1815"/>
                    <a:pt x="2198" y="1864"/>
                    <a:pt x="2190" y="1912"/>
                  </a:cubicBezTo>
                  <a:cubicBezTo>
                    <a:pt x="2180" y="1958"/>
                    <a:pt x="2172" y="2001"/>
                    <a:pt x="2170" y="2041"/>
                  </a:cubicBezTo>
                  <a:cubicBezTo>
                    <a:pt x="2053" y="2308"/>
                    <a:pt x="1896" y="2467"/>
                    <a:pt x="1744" y="2619"/>
                  </a:cubicBezTo>
                  <a:lnTo>
                    <a:pt x="1744" y="2619"/>
                  </a:lnTo>
                  <a:lnTo>
                    <a:pt x="1726" y="2637"/>
                  </a:lnTo>
                  <a:lnTo>
                    <a:pt x="1721" y="2661"/>
                  </a:lnTo>
                  <a:lnTo>
                    <a:pt x="1721" y="2661"/>
                  </a:lnTo>
                  <a:cubicBezTo>
                    <a:pt x="1667" y="2948"/>
                    <a:pt x="1833" y="3125"/>
                    <a:pt x="2235" y="3204"/>
                  </a:cubicBezTo>
                  <a:lnTo>
                    <a:pt x="2235" y="3204"/>
                  </a:lnTo>
                  <a:lnTo>
                    <a:pt x="2255" y="3209"/>
                  </a:lnTo>
                  <a:lnTo>
                    <a:pt x="2276" y="3200"/>
                  </a:lnTo>
                  <a:lnTo>
                    <a:pt x="2276" y="3200"/>
                  </a:lnTo>
                  <a:cubicBezTo>
                    <a:pt x="2756" y="3027"/>
                    <a:pt x="2850" y="2754"/>
                    <a:pt x="2854" y="2743"/>
                  </a:cubicBezTo>
                  <a:lnTo>
                    <a:pt x="2854" y="2743"/>
                  </a:lnTo>
                  <a:lnTo>
                    <a:pt x="2866" y="2706"/>
                  </a:lnTo>
                  <a:lnTo>
                    <a:pt x="2846" y="2674"/>
                  </a:lnTo>
                  <a:lnTo>
                    <a:pt x="2846" y="2674"/>
                  </a:lnTo>
                  <a:cubicBezTo>
                    <a:pt x="2672" y="2411"/>
                    <a:pt x="2725" y="2143"/>
                    <a:pt x="2777" y="1883"/>
                  </a:cubicBezTo>
                  <a:cubicBezTo>
                    <a:pt x="2792" y="1809"/>
                    <a:pt x="2807" y="1730"/>
                    <a:pt x="2817" y="1654"/>
                  </a:cubicBezTo>
                  <a:cubicBezTo>
                    <a:pt x="2866" y="1103"/>
                    <a:pt x="2729" y="702"/>
                    <a:pt x="2385" y="397"/>
                  </a:cubicBezTo>
                  <a:cubicBezTo>
                    <a:pt x="2186" y="196"/>
                    <a:pt x="1801" y="0"/>
                    <a:pt x="1428" y="45"/>
                  </a:cubicBezTo>
                  <a:cubicBezTo>
                    <a:pt x="1073" y="47"/>
                    <a:pt x="862" y="133"/>
                    <a:pt x="797" y="305"/>
                  </a:cubicBezTo>
                  <a:cubicBezTo>
                    <a:pt x="271" y="454"/>
                    <a:pt x="3" y="996"/>
                    <a:pt x="48" y="1442"/>
                  </a:cubicBezTo>
                  <a:cubicBezTo>
                    <a:pt x="48" y="1628"/>
                    <a:pt x="73" y="1787"/>
                    <a:pt x="93" y="1926"/>
                  </a:cubicBezTo>
                  <a:cubicBezTo>
                    <a:pt x="134" y="2192"/>
                    <a:pt x="165" y="2403"/>
                    <a:pt x="16" y="2680"/>
                  </a:cubicBezTo>
                  <a:lnTo>
                    <a:pt x="16" y="2680"/>
                  </a:lnTo>
                  <a:lnTo>
                    <a:pt x="0" y="2709"/>
                  </a:lnTo>
                  <a:lnTo>
                    <a:pt x="11" y="2743"/>
                  </a:lnTo>
                  <a:lnTo>
                    <a:pt x="11" y="2743"/>
                  </a:lnTo>
                  <a:cubicBezTo>
                    <a:pt x="15" y="2754"/>
                    <a:pt x="110" y="3027"/>
                    <a:pt x="591" y="3200"/>
                  </a:cubicBezTo>
                  <a:close/>
                </a:path>
              </a:pathLst>
            </a:custGeom>
            <a:solidFill>
              <a:schemeClr val="tx1"/>
            </a:solidFill>
            <a:ln>
              <a:noFill/>
            </a:ln>
            <a:effectLst/>
          </p:spPr>
          <p:txBody>
            <a:bodyPr wrap="none" anchor="ctr"/>
            <a:lstStyle/>
            <a:p>
              <a:endParaRPr lang="en-US"/>
            </a:p>
          </p:txBody>
        </p:sp>
        <p:sp>
          <p:nvSpPr>
            <p:cNvPr id="40" name="Freeform 39"/>
            <p:cNvSpPr>
              <a:spLocks noChangeArrowheads="1"/>
            </p:cNvSpPr>
            <p:nvPr/>
          </p:nvSpPr>
          <p:spPr bwMode="auto">
            <a:xfrm>
              <a:off x="7970412" y="1752600"/>
              <a:ext cx="656379" cy="656378"/>
            </a:xfrm>
            <a:custGeom>
              <a:avLst/>
              <a:gdLst>
                <a:gd name="T0" fmla="*/ 157 w 6528"/>
                <a:gd name="T1" fmla="*/ 3265 h 6528"/>
                <a:gd name="T2" fmla="*/ 157 w 6528"/>
                <a:gd name="T3" fmla="*/ 3265 h 6528"/>
                <a:gd name="T4" fmla="*/ 6370 w 6528"/>
                <a:gd name="T5" fmla="*/ 3265 h 6528"/>
                <a:gd name="T6" fmla="*/ 5494 w 6528"/>
                <a:gd name="T7" fmla="*/ 5419 h 6528"/>
                <a:gd name="T8" fmla="*/ 5474 w 6528"/>
                <a:gd name="T9" fmla="*/ 5310 h 6528"/>
                <a:gd name="T10" fmla="*/ 5445 w 6528"/>
                <a:gd name="T11" fmla="*/ 5188 h 6528"/>
                <a:gd name="T12" fmla="*/ 5405 w 6528"/>
                <a:gd name="T13" fmla="*/ 5065 h 6528"/>
                <a:gd name="T14" fmla="*/ 5353 w 6528"/>
                <a:gd name="T15" fmla="*/ 4943 h 6528"/>
                <a:gd name="T16" fmla="*/ 5289 w 6528"/>
                <a:gd name="T17" fmla="*/ 4826 h 6528"/>
                <a:gd name="T18" fmla="*/ 5214 w 6528"/>
                <a:gd name="T19" fmla="*/ 4715 h 6528"/>
                <a:gd name="T20" fmla="*/ 5124 w 6528"/>
                <a:gd name="T21" fmla="*/ 4617 h 6528"/>
                <a:gd name="T22" fmla="*/ 5023 w 6528"/>
                <a:gd name="T23" fmla="*/ 4533 h 6528"/>
                <a:gd name="T24" fmla="*/ 5012 w 6528"/>
                <a:gd name="T25" fmla="*/ 4526 h 6528"/>
                <a:gd name="T26" fmla="*/ 4112 w 6528"/>
                <a:gd name="T27" fmla="*/ 4154 h 6528"/>
                <a:gd name="T28" fmla="*/ 4035 w 6528"/>
                <a:gd name="T29" fmla="*/ 4118 h 6528"/>
                <a:gd name="T30" fmla="*/ 4006 w 6528"/>
                <a:gd name="T31" fmla="*/ 4198 h 6528"/>
                <a:gd name="T32" fmla="*/ 2521 w 6528"/>
                <a:gd name="T33" fmla="*/ 4198 h 6528"/>
                <a:gd name="T34" fmla="*/ 2492 w 6528"/>
                <a:gd name="T35" fmla="*/ 4118 h 6528"/>
                <a:gd name="T36" fmla="*/ 2415 w 6528"/>
                <a:gd name="T37" fmla="*/ 4154 h 6528"/>
                <a:gd name="T38" fmla="*/ 1514 w 6528"/>
                <a:gd name="T39" fmla="*/ 4526 h 6528"/>
                <a:gd name="T40" fmla="*/ 1502 w 6528"/>
                <a:gd name="T41" fmla="*/ 4533 h 6528"/>
                <a:gd name="T42" fmla="*/ 1403 w 6528"/>
                <a:gd name="T43" fmla="*/ 4617 h 6528"/>
                <a:gd name="T44" fmla="*/ 1313 w 6528"/>
                <a:gd name="T45" fmla="*/ 4717 h 6528"/>
                <a:gd name="T46" fmla="*/ 1238 w 6528"/>
                <a:gd name="T47" fmla="*/ 4826 h 6528"/>
                <a:gd name="T48" fmla="*/ 1174 w 6528"/>
                <a:gd name="T49" fmla="*/ 4943 h 6528"/>
                <a:gd name="T50" fmla="*/ 1122 w 6528"/>
                <a:gd name="T51" fmla="*/ 5065 h 6528"/>
                <a:gd name="T52" fmla="*/ 1082 w 6528"/>
                <a:gd name="T53" fmla="*/ 5188 h 6528"/>
                <a:gd name="T54" fmla="*/ 1054 w 6528"/>
                <a:gd name="T55" fmla="*/ 5310 h 6528"/>
                <a:gd name="T56" fmla="*/ 1033 w 6528"/>
                <a:gd name="T57" fmla="*/ 5418 h 6528"/>
                <a:gd name="T58" fmla="*/ 157 w 6528"/>
                <a:gd name="T59" fmla="*/ 3265 h 6528"/>
                <a:gd name="T60" fmla="*/ 3264 w 6528"/>
                <a:gd name="T61" fmla="*/ 6370 h 6528"/>
                <a:gd name="T62" fmla="*/ 3264 w 6528"/>
                <a:gd name="T63" fmla="*/ 6370 h 6528"/>
                <a:gd name="T64" fmla="*/ 1183 w 6528"/>
                <a:gd name="T65" fmla="*/ 5564 h 6528"/>
                <a:gd name="T66" fmla="*/ 1589 w 6528"/>
                <a:gd name="T67" fmla="*/ 4664 h 6528"/>
                <a:gd name="T68" fmla="*/ 2101 w 6528"/>
                <a:gd name="T69" fmla="*/ 4454 h 6528"/>
                <a:gd name="T70" fmla="*/ 2210 w 6528"/>
                <a:gd name="T71" fmla="*/ 4411 h 6528"/>
                <a:gd name="T72" fmla="*/ 2327 w 6528"/>
                <a:gd name="T73" fmla="*/ 4364 h 6528"/>
                <a:gd name="T74" fmla="*/ 2407 w 6528"/>
                <a:gd name="T75" fmla="*/ 4329 h 6528"/>
                <a:gd name="T76" fmla="*/ 4120 w 6528"/>
                <a:gd name="T77" fmla="*/ 4329 h 6528"/>
                <a:gd name="T78" fmla="*/ 4198 w 6528"/>
                <a:gd name="T79" fmla="*/ 4362 h 6528"/>
                <a:gd name="T80" fmla="*/ 4317 w 6528"/>
                <a:gd name="T81" fmla="*/ 4411 h 6528"/>
                <a:gd name="T82" fmla="*/ 4429 w 6528"/>
                <a:gd name="T83" fmla="*/ 4456 h 6528"/>
                <a:gd name="T84" fmla="*/ 4936 w 6528"/>
                <a:gd name="T85" fmla="*/ 4664 h 6528"/>
                <a:gd name="T86" fmla="*/ 5347 w 6528"/>
                <a:gd name="T87" fmla="*/ 5535 h 6528"/>
                <a:gd name="T88" fmla="*/ 5531 w 6528"/>
                <a:gd name="T89" fmla="*/ 5610 h 6528"/>
                <a:gd name="T90" fmla="*/ 6527 w 6528"/>
                <a:gd name="T91" fmla="*/ 3265 h 6528"/>
                <a:gd name="T92" fmla="*/ 0 w 6528"/>
                <a:gd name="T93" fmla="*/ 3265 h 6528"/>
                <a:gd name="T94" fmla="*/ 1034 w 6528"/>
                <a:gd name="T95" fmla="*/ 5647 h 6528"/>
                <a:gd name="T96" fmla="*/ 1055 w 6528"/>
                <a:gd name="T97" fmla="*/ 5668 h 6528"/>
                <a:gd name="T98" fmla="*/ 1214 w 6528"/>
                <a:gd name="T99" fmla="*/ 5802 h 6528"/>
                <a:gd name="T100" fmla="*/ 3264 w 6528"/>
                <a:gd name="T101" fmla="*/ 6527 h 6528"/>
                <a:gd name="T102" fmla="*/ 3735 w 6528"/>
                <a:gd name="T103" fmla="*/ 6494 h 6528"/>
                <a:gd name="T104" fmla="*/ 3674 w 6528"/>
                <a:gd name="T105" fmla="*/ 6343 h 6528"/>
                <a:gd name="T106" fmla="*/ 3264 w 6528"/>
                <a:gd name="T107" fmla="*/ 6370 h 6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28" h="6528">
                  <a:moveTo>
                    <a:pt x="157" y="3265"/>
                  </a:moveTo>
                  <a:lnTo>
                    <a:pt x="157" y="3265"/>
                  </a:lnTo>
                  <a:lnTo>
                    <a:pt x="157" y="3265"/>
                  </a:lnTo>
                  <a:lnTo>
                    <a:pt x="157" y="3265"/>
                  </a:lnTo>
                  <a:cubicBezTo>
                    <a:pt x="157" y="1552"/>
                    <a:pt x="1551" y="157"/>
                    <a:pt x="3264" y="157"/>
                  </a:cubicBezTo>
                  <a:cubicBezTo>
                    <a:pt x="4977" y="157"/>
                    <a:pt x="6370" y="1552"/>
                    <a:pt x="6370" y="3265"/>
                  </a:cubicBezTo>
                  <a:cubicBezTo>
                    <a:pt x="6370" y="4069"/>
                    <a:pt x="6054" y="4848"/>
                    <a:pt x="5494" y="5425"/>
                  </a:cubicBezTo>
                  <a:cubicBezTo>
                    <a:pt x="5494" y="5422"/>
                    <a:pt x="5494" y="5421"/>
                    <a:pt x="5494" y="5419"/>
                  </a:cubicBezTo>
                  <a:cubicBezTo>
                    <a:pt x="5488" y="5384"/>
                    <a:pt x="5482" y="5347"/>
                    <a:pt x="5474" y="5310"/>
                  </a:cubicBezTo>
                  <a:lnTo>
                    <a:pt x="5474" y="5310"/>
                  </a:lnTo>
                  <a:cubicBezTo>
                    <a:pt x="5467" y="5273"/>
                    <a:pt x="5457" y="5236"/>
                    <a:pt x="5446" y="5198"/>
                  </a:cubicBezTo>
                  <a:cubicBezTo>
                    <a:pt x="5446" y="5194"/>
                    <a:pt x="5445" y="5191"/>
                    <a:pt x="5445" y="5188"/>
                  </a:cubicBezTo>
                  <a:cubicBezTo>
                    <a:pt x="5434" y="5153"/>
                    <a:pt x="5422" y="5116"/>
                    <a:pt x="5409" y="5079"/>
                  </a:cubicBezTo>
                  <a:cubicBezTo>
                    <a:pt x="5408" y="5074"/>
                    <a:pt x="5406" y="5070"/>
                    <a:pt x="5405" y="5065"/>
                  </a:cubicBezTo>
                  <a:cubicBezTo>
                    <a:pt x="5392" y="5030"/>
                    <a:pt x="5377" y="4994"/>
                    <a:pt x="5362" y="4960"/>
                  </a:cubicBezTo>
                  <a:cubicBezTo>
                    <a:pt x="5358" y="4954"/>
                    <a:pt x="5357" y="4948"/>
                    <a:pt x="5353" y="4943"/>
                  </a:cubicBezTo>
                  <a:cubicBezTo>
                    <a:pt x="5337" y="4908"/>
                    <a:pt x="5320" y="4874"/>
                    <a:pt x="5299" y="4842"/>
                  </a:cubicBezTo>
                  <a:cubicBezTo>
                    <a:pt x="5295" y="4836"/>
                    <a:pt x="5292" y="4831"/>
                    <a:pt x="5289" y="4826"/>
                  </a:cubicBezTo>
                  <a:cubicBezTo>
                    <a:pt x="5270" y="4792"/>
                    <a:pt x="5248" y="4760"/>
                    <a:pt x="5223" y="4728"/>
                  </a:cubicBezTo>
                  <a:cubicBezTo>
                    <a:pt x="5220" y="4725"/>
                    <a:pt x="5217" y="4720"/>
                    <a:pt x="5214" y="4715"/>
                  </a:cubicBezTo>
                  <a:cubicBezTo>
                    <a:pt x="5188" y="4685"/>
                    <a:pt x="5161" y="4653"/>
                    <a:pt x="5132" y="4623"/>
                  </a:cubicBezTo>
                  <a:cubicBezTo>
                    <a:pt x="5129" y="4622"/>
                    <a:pt x="5127" y="4619"/>
                    <a:pt x="5124" y="4617"/>
                  </a:cubicBezTo>
                  <a:cubicBezTo>
                    <a:pt x="5092" y="4587"/>
                    <a:pt x="5060" y="4558"/>
                    <a:pt x="5023" y="4533"/>
                  </a:cubicBezTo>
                  <a:lnTo>
                    <a:pt x="5023" y="4533"/>
                  </a:lnTo>
                  <a:lnTo>
                    <a:pt x="5012" y="4526"/>
                  </a:lnTo>
                  <a:lnTo>
                    <a:pt x="5012" y="4526"/>
                  </a:lnTo>
                  <a:cubicBezTo>
                    <a:pt x="4881" y="4460"/>
                    <a:pt x="4744" y="4407"/>
                    <a:pt x="4585" y="4346"/>
                  </a:cubicBezTo>
                  <a:cubicBezTo>
                    <a:pt x="4446" y="4293"/>
                    <a:pt x="4287" y="4232"/>
                    <a:pt x="4112" y="4154"/>
                  </a:cubicBezTo>
                  <a:lnTo>
                    <a:pt x="4112" y="4154"/>
                  </a:lnTo>
                  <a:lnTo>
                    <a:pt x="4035" y="4118"/>
                  </a:lnTo>
                  <a:lnTo>
                    <a:pt x="4006" y="4198"/>
                  </a:lnTo>
                  <a:lnTo>
                    <a:pt x="4006" y="4198"/>
                  </a:lnTo>
                  <a:cubicBezTo>
                    <a:pt x="3887" y="4519"/>
                    <a:pt x="3416" y="4930"/>
                    <a:pt x="3264" y="4930"/>
                  </a:cubicBezTo>
                  <a:cubicBezTo>
                    <a:pt x="3113" y="4930"/>
                    <a:pt x="2641" y="4519"/>
                    <a:pt x="2521" y="4198"/>
                  </a:cubicBezTo>
                  <a:lnTo>
                    <a:pt x="2521" y="4198"/>
                  </a:lnTo>
                  <a:lnTo>
                    <a:pt x="2492" y="4118"/>
                  </a:lnTo>
                  <a:lnTo>
                    <a:pt x="2415" y="4154"/>
                  </a:lnTo>
                  <a:lnTo>
                    <a:pt x="2415" y="4154"/>
                  </a:lnTo>
                  <a:cubicBezTo>
                    <a:pt x="2241" y="4232"/>
                    <a:pt x="2080" y="4293"/>
                    <a:pt x="1941" y="4348"/>
                  </a:cubicBezTo>
                  <a:cubicBezTo>
                    <a:pt x="1782" y="4409"/>
                    <a:pt x="1644" y="4460"/>
                    <a:pt x="1514" y="4526"/>
                  </a:cubicBezTo>
                  <a:lnTo>
                    <a:pt x="1514" y="4526"/>
                  </a:lnTo>
                  <a:lnTo>
                    <a:pt x="1502" y="4533"/>
                  </a:lnTo>
                  <a:lnTo>
                    <a:pt x="1502" y="4533"/>
                  </a:lnTo>
                  <a:cubicBezTo>
                    <a:pt x="1467" y="4558"/>
                    <a:pt x="1434" y="4587"/>
                    <a:pt x="1403" y="4617"/>
                  </a:cubicBezTo>
                  <a:cubicBezTo>
                    <a:pt x="1400" y="4619"/>
                    <a:pt x="1397" y="4622"/>
                    <a:pt x="1395" y="4623"/>
                  </a:cubicBezTo>
                  <a:cubicBezTo>
                    <a:pt x="1365" y="4654"/>
                    <a:pt x="1339" y="4685"/>
                    <a:pt x="1313" y="4717"/>
                  </a:cubicBezTo>
                  <a:cubicBezTo>
                    <a:pt x="1310" y="4720"/>
                    <a:pt x="1307" y="4725"/>
                    <a:pt x="1303" y="4728"/>
                  </a:cubicBezTo>
                  <a:cubicBezTo>
                    <a:pt x="1280" y="4760"/>
                    <a:pt x="1257" y="4792"/>
                    <a:pt x="1238" y="4826"/>
                  </a:cubicBezTo>
                  <a:cubicBezTo>
                    <a:pt x="1235" y="4831"/>
                    <a:pt x="1231" y="4836"/>
                    <a:pt x="1228" y="4842"/>
                  </a:cubicBezTo>
                  <a:cubicBezTo>
                    <a:pt x="1209" y="4874"/>
                    <a:pt x="1190" y="4909"/>
                    <a:pt x="1174" y="4943"/>
                  </a:cubicBezTo>
                  <a:cubicBezTo>
                    <a:pt x="1172" y="4950"/>
                    <a:pt x="1169" y="4954"/>
                    <a:pt x="1167" y="4959"/>
                  </a:cubicBezTo>
                  <a:cubicBezTo>
                    <a:pt x="1151" y="4994"/>
                    <a:pt x="1137" y="5030"/>
                    <a:pt x="1122" y="5065"/>
                  </a:cubicBezTo>
                  <a:cubicBezTo>
                    <a:pt x="1121" y="5070"/>
                    <a:pt x="1119" y="5074"/>
                    <a:pt x="1117" y="5079"/>
                  </a:cubicBezTo>
                  <a:cubicBezTo>
                    <a:pt x="1105" y="5116"/>
                    <a:pt x="1094" y="5153"/>
                    <a:pt x="1082" y="5188"/>
                  </a:cubicBezTo>
                  <a:cubicBezTo>
                    <a:pt x="1082" y="5191"/>
                    <a:pt x="1081" y="5194"/>
                    <a:pt x="1081" y="5198"/>
                  </a:cubicBezTo>
                  <a:cubicBezTo>
                    <a:pt x="1070" y="5236"/>
                    <a:pt x="1062" y="5273"/>
                    <a:pt x="1054" y="5310"/>
                  </a:cubicBezTo>
                  <a:lnTo>
                    <a:pt x="1054" y="5310"/>
                  </a:lnTo>
                  <a:cubicBezTo>
                    <a:pt x="1045" y="5347"/>
                    <a:pt x="1039" y="5384"/>
                    <a:pt x="1033" y="5418"/>
                  </a:cubicBezTo>
                  <a:cubicBezTo>
                    <a:pt x="1033" y="5421"/>
                    <a:pt x="1033" y="5422"/>
                    <a:pt x="1033" y="5425"/>
                  </a:cubicBezTo>
                  <a:cubicBezTo>
                    <a:pt x="473" y="4848"/>
                    <a:pt x="157" y="4071"/>
                    <a:pt x="157" y="3265"/>
                  </a:cubicBezTo>
                  <a:close/>
                  <a:moveTo>
                    <a:pt x="3264" y="6370"/>
                  </a:moveTo>
                  <a:lnTo>
                    <a:pt x="3264" y="6370"/>
                  </a:lnTo>
                  <a:lnTo>
                    <a:pt x="3264" y="6370"/>
                  </a:lnTo>
                  <a:lnTo>
                    <a:pt x="3264" y="6370"/>
                  </a:lnTo>
                  <a:cubicBezTo>
                    <a:pt x="2492" y="6370"/>
                    <a:pt x="1756" y="6087"/>
                    <a:pt x="1183" y="5572"/>
                  </a:cubicBezTo>
                  <a:cubicBezTo>
                    <a:pt x="1183" y="5568"/>
                    <a:pt x="1183" y="5567"/>
                    <a:pt x="1183" y="5564"/>
                  </a:cubicBezTo>
                  <a:cubicBezTo>
                    <a:pt x="1180" y="5544"/>
                    <a:pt x="1180" y="5525"/>
                    <a:pt x="1180" y="5507"/>
                  </a:cubicBezTo>
                  <a:cubicBezTo>
                    <a:pt x="1208" y="5281"/>
                    <a:pt x="1299" y="4879"/>
                    <a:pt x="1589" y="4664"/>
                  </a:cubicBezTo>
                  <a:cubicBezTo>
                    <a:pt x="1711" y="4603"/>
                    <a:pt x="1844" y="4553"/>
                    <a:pt x="1996" y="4494"/>
                  </a:cubicBezTo>
                  <a:cubicBezTo>
                    <a:pt x="2030" y="4481"/>
                    <a:pt x="2065" y="4468"/>
                    <a:pt x="2101" y="4454"/>
                  </a:cubicBezTo>
                  <a:cubicBezTo>
                    <a:pt x="2107" y="4452"/>
                    <a:pt x="2114" y="4449"/>
                    <a:pt x="2120" y="4446"/>
                  </a:cubicBezTo>
                  <a:cubicBezTo>
                    <a:pt x="2150" y="4434"/>
                    <a:pt x="2179" y="4423"/>
                    <a:pt x="2210" y="4411"/>
                  </a:cubicBezTo>
                  <a:cubicBezTo>
                    <a:pt x="2223" y="4406"/>
                    <a:pt x="2234" y="4401"/>
                    <a:pt x="2247" y="4396"/>
                  </a:cubicBezTo>
                  <a:cubicBezTo>
                    <a:pt x="2273" y="4386"/>
                    <a:pt x="2300" y="4375"/>
                    <a:pt x="2327" y="4364"/>
                  </a:cubicBezTo>
                  <a:cubicBezTo>
                    <a:pt x="2341" y="4357"/>
                    <a:pt x="2354" y="4351"/>
                    <a:pt x="2368" y="4346"/>
                  </a:cubicBezTo>
                  <a:cubicBezTo>
                    <a:pt x="2381" y="4340"/>
                    <a:pt x="2395" y="4335"/>
                    <a:pt x="2407" y="4329"/>
                  </a:cubicBezTo>
                  <a:cubicBezTo>
                    <a:pt x="2576" y="4670"/>
                    <a:pt x="3038" y="5087"/>
                    <a:pt x="3264" y="5087"/>
                  </a:cubicBezTo>
                  <a:cubicBezTo>
                    <a:pt x="3490" y="5087"/>
                    <a:pt x="3952" y="4670"/>
                    <a:pt x="4120" y="4329"/>
                  </a:cubicBezTo>
                  <a:cubicBezTo>
                    <a:pt x="4134" y="4335"/>
                    <a:pt x="4146" y="4340"/>
                    <a:pt x="4160" y="4346"/>
                  </a:cubicBezTo>
                  <a:cubicBezTo>
                    <a:pt x="4173" y="4351"/>
                    <a:pt x="4186" y="4357"/>
                    <a:pt x="4198" y="4362"/>
                  </a:cubicBezTo>
                  <a:cubicBezTo>
                    <a:pt x="4227" y="4374"/>
                    <a:pt x="4253" y="4385"/>
                    <a:pt x="4280" y="4396"/>
                  </a:cubicBezTo>
                  <a:cubicBezTo>
                    <a:pt x="4293" y="4401"/>
                    <a:pt x="4306" y="4406"/>
                    <a:pt x="4317" y="4411"/>
                  </a:cubicBezTo>
                  <a:cubicBezTo>
                    <a:pt x="4344" y="4422"/>
                    <a:pt x="4370" y="4431"/>
                    <a:pt x="4396" y="4442"/>
                  </a:cubicBezTo>
                  <a:cubicBezTo>
                    <a:pt x="4407" y="4446"/>
                    <a:pt x="4418" y="4451"/>
                    <a:pt x="4429" y="4456"/>
                  </a:cubicBezTo>
                  <a:cubicBezTo>
                    <a:pt x="4463" y="4468"/>
                    <a:pt x="4497" y="4481"/>
                    <a:pt x="4529" y="4494"/>
                  </a:cubicBezTo>
                  <a:cubicBezTo>
                    <a:pt x="4681" y="4551"/>
                    <a:pt x="4814" y="4603"/>
                    <a:pt x="4936" y="4664"/>
                  </a:cubicBezTo>
                  <a:cubicBezTo>
                    <a:pt x="5230" y="4879"/>
                    <a:pt x="5320" y="5281"/>
                    <a:pt x="5347" y="5507"/>
                  </a:cubicBezTo>
                  <a:cubicBezTo>
                    <a:pt x="5347" y="5517"/>
                    <a:pt x="5347" y="5525"/>
                    <a:pt x="5347" y="5535"/>
                  </a:cubicBezTo>
                  <a:lnTo>
                    <a:pt x="5347" y="5535"/>
                  </a:lnTo>
                  <a:lnTo>
                    <a:pt x="5531" y="5610"/>
                  </a:lnTo>
                  <a:lnTo>
                    <a:pt x="5531" y="5610"/>
                  </a:lnTo>
                  <a:cubicBezTo>
                    <a:pt x="6165" y="4997"/>
                    <a:pt x="6527" y="4148"/>
                    <a:pt x="6527" y="3265"/>
                  </a:cubicBezTo>
                  <a:cubicBezTo>
                    <a:pt x="6527" y="1465"/>
                    <a:pt x="5063" y="0"/>
                    <a:pt x="3264" y="0"/>
                  </a:cubicBezTo>
                  <a:cubicBezTo>
                    <a:pt x="1464" y="0"/>
                    <a:pt x="0" y="1465"/>
                    <a:pt x="0" y="3265"/>
                  </a:cubicBezTo>
                  <a:cubicBezTo>
                    <a:pt x="0" y="4165"/>
                    <a:pt x="377" y="5031"/>
                    <a:pt x="1034" y="5647"/>
                  </a:cubicBezTo>
                  <a:lnTo>
                    <a:pt x="1034" y="5647"/>
                  </a:lnTo>
                  <a:lnTo>
                    <a:pt x="1034" y="5648"/>
                  </a:lnTo>
                  <a:lnTo>
                    <a:pt x="1055" y="5668"/>
                  </a:lnTo>
                  <a:lnTo>
                    <a:pt x="1216" y="5815"/>
                  </a:lnTo>
                  <a:lnTo>
                    <a:pt x="1214" y="5802"/>
                  </a:lnTo>
                  <a:lnTo>
                    <a:pt x="1214" y="5802"/>
                  </a:lnTo>
                  <a:cubicBezTo>
                    <a:pt x="1793" y="6271"/>
                    <a:pt x="2513" y="6527"/>
                    <a:pt x="3264" y="6527"/>
                  </a:cubicBezTo>
                  <a:lnTo>
                    <a:pt x="3264" y="6527"/>
                  </a:lnTo>
                  <a:cubicBezTo>
                    <a:pt x="3423" y="6527"/>
                    <a:pt x="3580" y="6517"/>
                    <a:pt x="3735" y="6494"/>
                  </a:cubicBezTo>
                  <a:lnTo>
                    <a:pt x="3735" y="6494"/>
                  </a:lnTo>
                  <a:lnTo>
                    <a:pt x="3674" y="6343"/>
                  </a:lnTo>
                  <a:lnTo>
                    <a:pt x="3674" y="6343"/>
                  </a:lnTo>
                  <a:cubicBezTo>
                    <a:pt x="3538" y="6361"/>
                    <a:pt x="3401" y="6370"/>
                    <a:pt x="3264" y="6370"/>
                  </a:cubicBezTo>
                  <a:close/>
                </a:path>
              </a:pathLst>
            </a:custGeom>
            <a:solidFill>
              <a:schemeClr val="tx2"/>
            </a:solidFill>
            <a:ln>
              <a:noFill/>
            </a:ln>
            <a:effectLst/>
          </p:spPr>
          <p:txBody>
            <a:bodyPr wrap="none" anchor="ctr"/>
            <a:lstStyle/>
            <a:p>
              <a:endParaRPr lang="en-US"/>
            </a:p>
          </p:txBody>
        </p:sp>
        <p:sp>
          <p:nvSpPr>
            <p:cNvPr id="41" name="Freeform 40"/>
            <p:cNvSpPr>
              <a:spLocks noChangeArrowheads="1"/>
            </p:cNvSpPr>
            <p:nvPr/>
          </p:nvSpPr>
          <p:spPr bwMode="auto">
            <a:xfrm>
              <a:off x="8330977" y="2279477"/>
              <a:ext cx="267874" cy="261221"/>
            </a:xfrm>
            <a:custGeom>
              <a:avLst/>
              <a:gdLst>
                <a:gd name="T0" fmla="*/ 1888 w 2662"/>
                <a:gd name="T1" fmla="*/ 1471 h 2596"/>
                <a:gd name="T2" fmla="*/ 1888 w 2662"/>
                <a:gd name="T3" fmla="*/ 1471 h 2596"/>
                <a:gd name="T4" fmla="*/ 1888 w 2662"/>
                <a:gd name="T5" fmla="*/ 1471 h 2596"/>
                <a:gd name="T6" fmla="*/ 1888 w 2662"/>
                <a:gd name="T7" fmla="*/ 1471 h 2596"/>
                <a:gd name="T8" fmla="*/ 2042 w 2662"/>
                <a:gd name="T9" fmla="*/ 1389 h 2596"/>
                <a:gd name="T10" fmla="*/ 2042 w 2662"/>
                <a:gd name="T11" fmla="*/ 1389 h 2596"/>
                <a:gd name="T12" fmla="*/ 2419 w 2662"/>
                <a:gd name="T13" fmla="*/ 1237 h 2596"/>
                <a:gd name="T14" fmla="*/ 2419 w 2662"/>
                <a:gd name="T15" fmla="*/ 1237 h 2596"/>
                <a:gd name="T16" fmla="*/ 2419 w 2662"/>
                <a:gd name="T17" fmla="*/ 884 h 2596"/>
                <a:gd name="T18" fmla="*/ 2419 w 2662"/>
                <a:gd name="T19" fmla="*/ 884 h 2596"/>
                <a:gd name="T20" fmla="*/ 333 w 2662"/>
                <a:gd name="T21" fmla="*/ 33 h 2596"/>
                <a:gd name="T22" fmla="*/ 333 w 2662"/>
                <a:gd name="T23" fmla="*/ 33 h 2596"/>
                <a:gd name="T24" fmla="*/ 183 w 2662"/>
                <a:gd name="T25" fmla="*/ 0 h 2596"/>
                <a:gd name="T26" fmla="*/ 74 w 2662"/>
                <a:gd name="T27" fmla="*/ 293 h 2596"/>
                <a:gd name="T28" fmla="*/ 74 w 2662"/>
                <a:gd name="T29" fmla="*/ 293 h 2596"/>
                <a:gd name="T30" fmla="*/ 923 w 2662"/>
                <a:gd name="T31" fmla="*/ 2380 h 2596"/>
                <a:gd name="T32" fmla="*/ 923 w 2662"/>
                <a:gd name="T33" fmla="*/ 2380 h 2596"/>
                <a:gd name="T34" fmla="*/ 1099 w 2662"/>
                <a:gd name="T35" fmla="*/ 2560 h 2596"/>
                <a:gd name="T36" fmla="*/ 1276 w 2662"/>
                <a:gd name="T37" fmla="*/ 2380 h 2596"/>
                <a:gd name="T38" fmla="*/ 1276 w 2662"/>
                <a:gd name="T39" fmla="*/ 2380 h 2596"/>
                <a:gd name="T40" fmla="*/ 1428 w 2662"/>
                <a:gd name="T41" fmla="*/ 2002 h 2596"/>
                <a:gd name="T42" fmla="*/ 1428 w 2662"/>
                <a:gd name="T43" fmla="*/ 2002 h 2596"/>
                <a:gd name="T44" fmla="*/ 1511 w 2662"/>
                <a:gd name="T45" fmla="*/ 1850 h 2596"/>
                <a:gd name="T46" fmla="*/ 1511 w 2662"/>
                <a:gd name="T47" fmla="*/ 1850 h 2596"/>
                <a:gd name="T48" fmla="*/ 2178 w 2662"/>
                <a:gd name="T49" fmla="*/ 2518 h 2596"/>
                <a:gd name="T50" fmla="*/ 2178 w 2662"/>
                <a:gd name="T51" fmla="*/ 2518 h 2596"/>
                <a:gd name="T52" fmla="*/ 2368 w 2662"/>
                <a:gd name="T53" fmla="*/ 2595 h 2596"/>
                <a:gd name="T54" fmla="*/ 2557 w 2662"/>
                <a:gd name="T55" fmla="*/ 2518 h 2596"/>
                <a:gd name="T56" fmla="*/ 2557 w 2662"/>
                <a:gd name="T57" fmla="*/ 2139 h 2596"/>
                <a:gd name="T58" fmla="*/ 2557 w 2662"/>
                <a:gd name="T59" fmla="*/ 2139 h 2596"/>
                <a:gd name="T60" fmla="*/ 1888 w 2662"/>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2" h="2596">
                  <a:moveTo>
                    <a:pt x="1888" y="1471"/>
                  </a:moveTo>
                  <a:lnTo>
                    <a:pt x="1888" y="1471"/>
                  </a:lnTo>
                  <a:lnTo>
                    <a:pt x="1888" y="1471"/>
                  </a:lnTo>
                  <a:lnTo>
                    <a:pt x="1888" y="1471"/>
                  </a:lnTo>
                  <a:cubicBezTo>
                    <a:pt x="1939" y="1437"/>
                    <a:pt x="1991" y="1410"/>
                    <a:pt x="2042" y="1389"/>
                  </a:cubicBezTo>
                  <a:lnTo>
                    <a:pt x="2042" y="1389"/>
                  </a:lnTo>
                  <a:lnTo>
                    <a:pt x="2419" y="1237"/>
                  </a:lnTo>
                  <a:lnTo>
                    <a:pt x="2419" y="1237"/>
                  </a:lnTo>
                  <a:cubicBezTo>
                    <a:pt x="2660" y="1140"/>
                    <a:pt x="2660" y="980"/>
                    <a:pt x="2419" y="884"/>
                  </a:cubicBezTo>
                  <a:lnTo>
                    <a:pt x="2419" y="884"/>
                  </a:lnTo>
                  <a:lnTo>
                    <a:pt x="333" y="33"/>
                  </a:lnTo>
                  <a:lnTo>
                    <a:pt x="333" y="33"/>
                  </a:lnTo>
                  <a:cubicBezTo>
                    <a:pt x="275" y="11"/>
                    <a:pt x="225" y="0"/>
                    <a:pt x="183" y="0"/>
                  </a:cubicBezTo>
                  <a:cubicBezTo>
                    <a:pt x="49" y="0"/>
                    <a:pt x="0" y="110"/>
                    <a:pt x="74" y="293"/>
                  </a:cubicBezTo>
                  <a:lnTo>
                    <a:pt x="74" y="293"/>
                  </a:lnTo>
                  <a:lnTo>
                    <a:pt x="923" y="2380"/>
                  </a:lnTo>
                  <a:lnTo>
                    <a:pt x="923" y="2380"/>
                  </a:lnTo>
                  <a:cubicBezTo>
                    <a:pt x="971" y="2501"/>
                    <a:pt x="1035" y="2560"/>
                    <a:pt x="1099" y="2560"/>
                  </a:cubicBezTo>
                  <a:cubicBezTo>
                    <a:pt x="1164" y="2560"/>
                    <a:pt x="1227" y="2501"/>
                    <a:pt x="1276" y="2380"/>
                  </a:cubicBezTo>
                  <a:lnTo>
                    <a:pt x="1276" y="2380"/>
                  </a:lnTo>
                  <a:lnTo>
                    <a:pt x="1428" y="2002"/>
                  </a:lnTo>
                  <a:lnTo>
                    <a:pt x="1428" y="2002"/>
                  </a:lnTo>
                  <a:cubicBezTo>
                    <a:pt x="1448" y="1952"/>
                    <a:pt x="1478" y="1900"/>
                    <a:pt x="1511" y="1850"/>
                  </a:cubicBezTo>
                  <a:lnTo>
                    <a:pt x="1511" y="1850"/>
                  </a:lnTo>
                  <a:lnTo>
                    <a:pt x="2178" y="2518"/>
                  </a:lnTo>
                  <a:lnTo>
                    <a:pt x="2178" y="2518"/>
                  </a:lnTo>
                  <a:cubicBezTo>
                    <a:pt x="2232" y="2570"/>
                    <a:pt x="2300" y="2595"/>
                    <a:pt x="2368" y="2595"/>
                  </a:cubicBezTo>
                  <a:cubicBezTo>
                    <a:pt x="2436" y="2595"/>
                    <a:pt x="2506" y="2570"/>
                    <a:pt x="2557" y="2518"/>
                  </a:cubicBezTo>
                  <a:cubicBezTo>
                    <a:pt x="2661" y="2414"/>
                    <a:pt x="2661" y="2244"/>
                    <a:pt x="2557" y="2139"/>
                  </a:cubicBezTo>
                  <a:lnTo>
                    <a:pt x="2557" y="2139"/>
                  </a:lnTo>
                  <a:lnTo>
                    <a:pt x="1888" y="1471"/>
                  </a:lnTo>
                </a:path>
              </a:pathLst>
            </a:custGeom>
            <a:solidFill>
              <a:schemeClr val="tx1"/>
            </a:solidFill>
            <a:ln>
              <a:noFill/>
            </a:ln>
            <a:effectLst/>
          </p:spPr>
          <p:txBody>
            <a:bodyPr wrap="none" anchor="ctr"/>
            <a:lstStyle/>
            <a:p>
              <a:endParaRPr lang="en-US"/>
            </a:p>
          </p:txBody>
        </p:sp>
      </p:grpSp>
      <p:grpSp>
        <p:nvGrpSpPr>
          <p:cNvPr id="42" name="Group 41"/>
          <p:cNvGrpSpPr/>
          <p:nvPr/>
        </p:nvGrpSpPr>
        <p:grpSpPr>
          <a:xfrm>
            <a:off x="470575" y="4139698"/>
            <a:ext cx="542392" cy="651236"/>
            <a:chOff x="7970412" y="1752600"/>
            <a:chExt cx="656379" cy="788098"/>
          </a:xfrm>
        </p:grpSpPr>
        <p:sp>
          <p:nvSpPr>
            <p:cNvPr id="43" name="Freeform 42"/>
            <p:cNvSpPr>
              <a:spLocks noChangeArrowheads="1"/>
            </p:cNvSpPr>
            <p:nvPr/>
          </p:nvSpPr>
          <p:spPr bwMode="auto">
            <a:xfrm>
              <a:off x="8298602" y="2408978"/>
              <a:ext cx="444" cy="44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E59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43"/>
            <p:cNvSpPr>
              <a:spLocks noChangeArrowheads="1"/>
            </p:cNvSpPr>
            <p:nvPr/>
          </p:nvSpPr>
          <p:spPr bwMode="auto">
            <a:xfrm>
              <a:off x="8154465" y="1839082"/>
              <a:ext cx="288275" cy="322867"/>
            </a:xfrm>
            <a:custGeom>
              <a:avLst/>
              <a:gdLst>
                <a:gd name="T0" fmla="*/ 249 w 2867"/>
                <a:gd name="T1" fmla="*/ 1902 h 3210"/>
                <a:gd name="T2" fmla="*/ 249 w 2867"/>
                <a:gd name="T3" fmla="*/ 1902 h 3210"/>
                <a:gd name="T4" fmla="*/ 878 w 2867"/>
                <a:gd name="T5" fmla="*/ 447 h 3210"/>
                <a:gd name="T6" fmla="*/ 927 w 2867"/>
                <a:gd name="T7" fmla="*/ 436 h 3210"/>
                <a:gd name="T8" fmla="*/ 937 w 2867"/>
                <a:gd name="T9" fmla="*/ 387 h 3210"/>
                <a:gd name="T10" fmla="*/ 1433 w 2867"/>
                <a:gd name="T11" fmla="*/ 202 h 3210"/>
                <a:gd name="T12" fmla="*/ 1442 w 2867"/>
                <a:gd name="T13" fmla="*/ 202 h 3210"/>
                <a:gd name="T14" fmla="*/ 2661 w 2867"/>
                <a:gd name="T15" fmla="*/ 1638 h 3210"/>
                <a:gd name="T16" fmla="*/ 2690 w 2867"/>
                <a:gd name="T17" fmla="*/ 2722 h 3210"/>
                <a:gd name="T18" fmla="*/ 1872 w 2867"/>
                <a:gd name="T19" fmla="*/ 2714 h 3210"/>
                <a:gd name="T20" fmla="*/ 2321 w 2867"/>
                <a:gd name="T21" fmla="*/ 2090 h 3210"/>
                <a:gd name="T22" fmla="*/ 2327 w 2867"/>
                <a:gd name="T23" fmla="*/ 2059 h 3210"/>
                <a:gd name="T24" fmla="*/ 2344 w 2867"/>
                <a:gd name="T25" fmla="*/ 1939 h 3210"/>
                <a:gd name="T26" fmla="*/ 2367 w 2867"/>
                <a:gd name="T27" fmla="*/ 1729 h 3210"/>
                <a:gd name="T28" fmla="*/ 2332 w 2867"/>
                <a:gd name="T29" fmla="*/ 1663 h 3210"/>
                <a:gd name="T30" fmla="*/ 2101 w 2867"/>
                <a:gd name="T31" fmla="*/ 1357 h 3210"/>
                <a:gd name="T32" fmla="*/ 1938 w 2867"/>
                <a:gd name="T33" fmla="*/ 1097 h 3210"/>
                <a:gd name="T34" fmla="*/ 1932 w 2867"/>
                <a:gd name="T35" fmla="*/ 1090 h 3210"/>
                <a:gd name="T36" fmla="*/ 1086 w 2867"/>
                <a:gd name="T37" fmla="*/ 735 h 3210"/>
                <a:gd name="T38" fmla="*/ 993 w 2867"/>
                <a:gd name="T39" fmla="*/ 614 h 3210"/>
                <a:gd name="T40" fmla="*/ 948 w 2867"/>
                <a:gd name="T41" fmla="*/ 759 h 3210"/>
                <a:gd name="T42" fmla="*/ 499 w 2867"/>
                <a:gd name="T43" fmla="*/ 1589 h 3210"/>
                <a:gd name="T44" fmla="*/ 497 w 2867"/>
                <a:gd name="T45" fmla="*/ 1606 h 3210"/>
                <a:gd name="T46" fmla="*/ 584 w 2867"/>
                <a:gd name="T47" fmla="*/ 2091 h 3210"/>
                <a:gd name="T48" fmla="*/ 623 w 2867"/>
                <a:gd name="T49" fmla="*/ 3046 h 3210"/>
                <a:gd name="T50" fmla="*/ 249 w 2867"/>
                <a:gd name="T51" fmla="*/ 1902 h 3210"/>
                <a:gd name="T52" fmla="*/ 591 w 2867"/>
                <a:gd name="T53" fmla="*/ 3200 h 3210"/>
                <a:gd name="T54" fmla="*/ 610 w 2867"/>
                <a:gd name="T55" fmla="*/ 3209 h 3210"/>
                <a:gd name="T56" fmla="*/ 632 w 2867"/>
                <a:gd name="T57" fmla="*/ 3204 h 3210"/>
                <a:gd name="T58" fmla="*/ 1184 w 2867"/>
                <a:gd name="T59" fmla="*/ 2675 h 3210"/>
                <a:gd name="T60" fmla="*/ 1155 w 2867"/>
                <a:gd name="T61" fmla="*/ 2614 h 3210"/>
                <a:gd name="T62" fmla="*/ 731 w 2867"/>
                <a:gd name="T63" fmla="*/ 2037 h 3210"/>
                <a:gd name="T64" fmla="*/ 722 w 2867"/>
                <a:gd name="T65" fmla="*/ 2016 h 3210"/>
                <a:gd name="T66" fmla="*/ 654 w 2867"/>
                <a:gd name="T67" fmla="*/ 1614 h 3210"/>
                <a:gd name="T68" fmla="*/ 1056 w 2867"/>
                <a:gd name="T69" fmla="*/ 932 h 3210"/>
                <a:gd name="T70" fmla="*/ 1829 w 2867"/>
                <a:gd name="T71" fmla="*/ 1211 h 3210"/>
                <a:gd name="T72" fmla="*/ 2209 w 2867"/>
                <a:gd name="T73" fmla="*/ 1769 h 3210"/>
                <a:gd name="T74" fmla="*/ 2170 w 2867"/>
                <a:gd name="T75" fmla="*/ 2041 h 3210"/>
                <a:gd name="T76" fmla="*/ 1744 w 2867"/>
                <a:gd name="T77" fmla="*/ 2619 h 3210"/>
                <a:gd name="T78" fmla="*/ 1721 w 2867"/>
                <a:gd name="T79" fmla="*/ 2661 h 3210"/>
                <a:gd name="T80" fmla="*/ 2235 w 2867"/>
                <a:gd name="T81" fmla="*/ 3204 h 3210"/>
                <a:gd name="T82" fmla="*/ 2255 w 2867"/>
                <a:gd name="T83" fmla="*/ 3209 h 3210"/>
                <a:gd name="T84" fmla="*/ 2276 w 2867"/>
                <a:gd name="T85" fmla="*/ 3200 h 3210"/>
                <a:gd name="T86" fmla="*/ 2854 w 2867"/>
                <a:gd name="T87" fmla="*/ 2743 h 3210"/>
                <a:gd name="T88" fmla="*/ 2846 w 2867"/>
                <a:gd name="T89" fmla="*/ 2674 h 3210"/>
                <a:gd name="T90" fmla="*/ 2777 w 2867"/>
                <a:gd name="T91" fmla="*/ 1883 h 3210"/>
                <a:gd name="T92" fmla="*/ 2385 w 2867"/>
                <a:gd name="T93" fmla="*/ 397 h 3210"/>
                <a:gd name="T94" fmla="*/ 797 w 2867"/>
                <a:gd name="T95" fmla="*/ 305 h 3210"/>
                <a:gd name="T96" fmla="*/ 93 w 2867"/>
                <a:gd name="T97" fmla="*/ 1926 h 3210"/>
                <a:gd name="T98" fmla="*/ 16 w 2867"/>
                <a:gd name="T99" fmla="*/ 2680 h 3210"/>
                <a:gd name="T100" fmla="*/ 11 w 2867"/>
                <a:gd name="T101" fmla="*/ 2743 h 3210"/>
                <a:gd name="T102" fmla="*/ 591 w 2867"/>
                <a:gd name="T103" fmla="*/ 320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7" h="3210">
                  <a:moveTo>
                    <a:pt x="249" y="1902"/>
                  </a:moveTo>
                  <a:lnTo>
                    <a:pt x="249" y="1902"/>
                  </a:lnTo>
                  <a:lnTo>
                    <a:pt x="249" y="1902"/>
                  </a:lnTo>
                  <a:lnTo>
                    <a:pt x="249" y="1902"/>
                  </a:lnTo>
                  <a:cubicBezTo>
                    <a:pt x="228" y="1761"/>
                    <a:pt x="206" y="1615"/>
                    <a:pt x="206" y="1434"/>
                  </a:cubicBezTo>
                  <a:cubicBezTo>
                    <a:pt x="165" y="1035"/>
                    <a:pt x="406" y="556"/>
                    <a:pt x="878" y="447"/>
                  </a:cubicBezTo>
                  <a:lnTo>
                    <a:pt x="878" y="447"/>
                  </a:lnTo>
                  <a:lnTo>
                    <a:pt x="927" y="436"/>
                  </a:lnTo>
                  <a:lnTo>
                    <a:pt x="937" y="387"/>
                  </a:lnTo>
                  <a:lnTo>
                    <a:pt x="937" y="387"/>
                  </a:lnTo>
                  <a:cubicBezTo>
                    <a:pt x="967" y="234"/>
                    <a:pt x="1224" y="202"/>
                    <a:pt x="1433" y="202"/>
                  </a:cubicBezTo>
                  <a:lnTo>
                    <a:pt x="1433" y="202"/>
                  </a:lnTo>
                  <a:lnTo>
                    <a:pt x="1442" y="202"/>
                  </a:lnTo>
                  <a:lnTo>
                    <a:pt x="1442" y="202"/>
                  </a:lnTo>
                  <a:cubicBezTo>
                    <a:pt x="1750" y="162"/>
                    <a:pt x="2093" y="327"/>
                    <a:pt x="2278" y="511"/>
                  </a:cubicBezTo>
                  <a:cubicBezTo>
                    <a:pt x="2587" y="787"/>
                    <a:pt x="2704" y="1135"/>
                    <a:pt x="2661" y="1638"/>
                  </a:cubicBezTo>
                  <a:cubicBezTo>
                    <a:pt x="2653" y="1706"/>
                    <a:pt x="2638" y="1777"/>
                    <a:pt x="2623" y="1852"/>
                  </a:cubicBezTo>
                  <a:cubicBezTo>
                    <a:pt x="2570" y="2118"/>
                    <a:pt x="2510" y="2419"/>
                    <a:pt x="2690" y="2722"/>
                  </a:cubicBezTo>
                  <a:cubicBezTo>
                    <a:pt x="2652" y="2784"/>
                    <a:pt x="2538" y="2933"/>
                    <a:pt x="2243" y="3046"/>
                  </a:cubicBezTo>
                  <a:cubicBezTo>
                    <a:pt x="1880" y="2969"/>
                    <a:pt x="1853" y="2837"/>
                    <a:pt x="1872" y="2714"/>
                  </a:cubicBezTo>
                  <a:cubicBezTo>
                    <a:pt x="2032" y="2552"/>
                    <a:pt x="2196" y="2382"/>
                    <a:pt x="2321" y="2090"/>
                  </a:cubicBezTo>
                  <a:lnTo>
                    <a:pt x="2321" y="2090"/>
                  </a:lnTo>
                  <a:lnTo>
                    <a:pt x="2327" y="2075"/>
                  </a:lnTo>
                  <a:lnTo>
                    <a:pt x="2327" y="2059"/>
                  </a:lnTo>
                  <a:lnTo>
                    <a:pt x="2327" y="2059"/>
                  </a:lnTo>
                  <a:cubicBezTo>
                    <a:pt x="2327" y="2029"/>
                    <a:pt x="2335" y="1986"/>
                    <a:pt x="2344" y="1939"/>
                  </a:cubicBezTo>
                  <a:cubicBezTo>
                    <a:pt x="2355" y="1875"/>
                    <a:pt x="2367" y="1803"/>
                    <a:pt x="2367" y="1729"/>
                  </a:cubicBezTo>
                  <a:lnTo>
                    <a:pt x="2367" y="1729"/>
                  </a:lnTo>
                  <a:lnTo>
                    <a:pt x="2367" y="1687"/>
                  </a:lnTo>
                  <a:lnTo>
                    <a:pt x="2332" y="1663"/>
                  </a:lnTo>
                  <a:lnTo>
                    <a:pt x="2332" y="1663"/>
                  </a:lnTo>
                  <a:cubicBezTo>
                    <a:pt x="2209" y="1580"/>
                    <a:pt x="2158" y="1470"/>
                    <a:pt x="2101" y="1357"/>
                  </a:cubicBezTo>
                  <a:cubicBezTo>
                    <a:pt x="2059" y="1267"/>
                    <a:pt x="2015" y="1176"/>
                    <a:pt x="1938" y="1097"/>
                  </a:cubicBezTo>
                  <a:lnTo>
                    <a:pt x="1938" y="1097"/>
                  </a:lnTo>
                  <a:lnTo>
                    <a:pt x="1932" y="1090"/>
                  </a:lnTo>
                  <a:lnTo>
                    <a:pt x="1932" y="1090"/>
                  </a:lnTo>
                  <a:cubicBezTo>
                    <a:pt x="1833" y="1012"/>
                    <a:pt x="1716" y="998"/>
                    <a:pt x="1592" y="980"/>
                  </a:cubicBezTo>
                  <a:cubicBezTo>
                    <a:pt x="1420" y="958"/>
                    <a:pt x="1240" y="933"/>
                    <a:pt x="1086" y="735"/>
                  </a:cubicBezTo>
                  <a:lnTo>
                    <a:pt x="1086" y="735"/>
                  </a:lnTo>
                  <a:lnTo>
                    <a:pt x="993" y="614"/>
                  </a:lnTo>
                  <a:lnTo>
                    <a:pt x="948" y="759"/>
                  </a:lnTo>
                  <a:lnTo>
                    <a:pt x="948" y="759"/>
                  </a:lnTo>
                  <a:cubicBezTo>
                    <a:pt x="870" y="1017"/>
                    <a:pt x="786" y="1107"/>
                    <a:pt x="704" y="1193"/>
                  </a:cubicBezTo>
                  <a:cubicBezTo>
                    <a:pt x="621" y="1283"/>
                    <a:pt x="542" y="1368"/>
                    <a:pt x="499" y="1589"/>
                  </a:cubicBezTo>
                  <a:lnTo>
                    <a:pt x="499" y="1589"/>
                  </a:lnTo>
                  <a:lnTo>
                    <a:pt x="497" y="1606"/>
                  </a:lnTo>
                  <a:lnTo>
                    <a:pt x="497" y="1606"/>
                  </a:lnTo>
                  <a:cubicBezTo>
                    <a:pt x="497" y="1775"/>
                    <a:pt x="497" y="1951"/>
                    <a:pt x="584" y="2091"/>
                  </a:cubicBezTo>
                  <a:cubicBezTo>
                    <a:pt x="666" y="2367"/>
                    <a:pt x="815" y="2537"/>
                    <a:pt x="1027" y="2712"/>
                  </a:cubicBezTo>
                  <a:cubicBezTo>
                    <a:pt x="1019" y="2843"/>
                    <a:pt x="964" y="2974"/>
                    <a:pt x="623" y="3046"/>
                  </a:cubicBezTo>
                  <a:cubicBezTo>
                    <a:pt x="321" y="2932"/>
                    <a:pt x="209" y="2779"/>
                    <a:pt x="174" y="2719"/>
                  </a:cubicBezTo>
                  <a:cubicBezTo>
                    <a:pt x="328" y="2414"/>
                    <a:pt x="291" y="2177"/>
                    <a:pt x="249" y="1902"/>
                  </a:cubicBezTo>
                  <a:close/>
                  <a:moveTo>
                    <a:pt x="591" y="3200"/>
                  </a:moveTo>
                  <a:lnTo>
                    <a:pt x="591" y="3200"/>
                  </a:lnTo>
                  <a:lnTo>
                    <a:pt x="591" y="3200"/>
                  </a:lnTo>
                  <a:lnTo>
                    <a:pt x="610" y="3209"/>
                  </a:lnTo>
                  <a:lnTo>
                    <a:pt x="632" y="3204"/>
                  </a:lnTo>
                  <a:lnTo>
                    <a:pt x="632" y="3204"/>
                  </a:lnTo>
                  <a:cubicBezTo>
                    <a:pt x="1019" y="3127"/>
                    <a:pt x="1184" y="2969"/>
                    <a:pt x="1184" y="2675"/>
                  </a:cubicBezTo>
                  <a:lnTo>
                    <a:pt x="1184" y="2675"/>
                  </a:lnTo>
                  <a:lnTo>
                    <a:pt x="1184" y="2639"/>
                  </a:lnTo>
                  <a:lnTo>
                    <a:pt x="1155" y="2614"/>
                  </a:lnTo>
                  <a:lnTo>
                    <a:pt x="1155" y="2614"/>
                  </a:lnTo>
                  <a:cubicBezTo>
                    <a:pt x="948" y="2448"/>
                    <a:pt x="805" y="2294"/>
                    <a:pt x="731" y="2037"/>
                  </a:cubicBezTo>
                  <a:lnTo>
                    <a:pt x="731" y="2037"/>
                  </a:lnTo>
                  <a:lnTo>
                    <a:pt x="722" y="2016"/>
                  </a:lnTo>
                  <a:lnTo>
                    <a:pt x="722" y="2016"/>
                  </a:lnTo>
                  <a:cubicBezTo>
                    <a:pt x="656" y="1914"/>
                    <a:pt x="654" y="1767"/>
                    <a:pt x="654" y="1614"/>
                  </a:cubicBezTo>
                  <a:cubicBezTo>
                    <a:pt x="690" y="1440"/>
                    <a:pt x="745" y="1381"/>
                    <a:pt x="820" y="1301"/>
                  </a:cubicBezTo>
                  <a:cubicBezTo>
                    <a:pt x="890" y="1224"/>
                    <a:pt x="977" y="1132"/>
                    <a:pt x="1056" y="932"/>
                  </a:cubicBezTo>
                  <a:cubicBezTo>
                    <a:pt x="1227" y="1090"/>
                    <a:pt x="1415" y="1116"/>
                    <a:pt x="1570" y="1137"/>
                  </a:cubicBezTo>
                  <a:cubicBezTo>
                    <a:pt x="1675" y="1150"/>
                    <a:pt x="1766" y="1163"/>
                    <a:pt x="1829" y="1211"/>
                  </a:cubicBezTo>
                  <a:cubicBezTo>
                    <a:pt x="1887" y="1270"/>
                    <a:pt x="1922" y="1346"/>
                    <a:pt x="1960" y="1424"/>
                  </a:cubicBezTo>
                  <a:cubicBezTo>
                    <a:pt x="2015" y="1538"/>
                    <a:pt x="2076" y="1665"/>
                    <a:pt x="2209" y="1769"/>
                  </a:cubicBezTo>
                  <a:cubicBezTo>
                    <a:pt x="2206" y="1815"/>
                    <a:pt x="2198" y="1864"/>
                    <a:pt x="2190" y="1912"/>
                  </a:cubicBezTo>
                  <a:cubicBezTo>
                    <a:pt x="2180" y="1958"/>
                    <a:pt x="2172" y="2001"/>
                    <a:pt x="2170" y="2041"/>
                  </a:cubicBezTo>
                  <a:cubicBezTo>
                    <a:pt x="2053" y="2308"/>
                    <a:pt x="1896" y="2467"/>
                    <a:pt x="1744" y="2619"/>
                  </a:cubicBezTo>
                  <a:lnTo>
                    <a:pt x="1744" y="2619"/>
                  </a:lnTo>
                  <a:lnTo>
                    <a:pt x="1726" y="2637"/>
                  </a:lnTo>
                  <a:lnTo>
                    <a:pt x="1721" y="2661"/>
                  </a:lnTo>
                  <a:lnTo>
                    <a:pt x="1721" y="2661"/>
                  </a:lnTo>
                  <a:cubicBezTo>
                    <a:pt x="1667" y="2948"/>
                    <a:pt x="1833" y="3125"/>
                    <a:pt x="2235" y="3204"/>
                  </a:cubicBezTo>
                  <a:lnTo>
                    <a:pt x="2235" y="3204"/>
                  </a:lnTo>
                  <a:lnTo>
                    <a:pt x="2255" y="3209"/>
                  </a:lnTo>
                  <a:lnTo>
                    <a:pt x="2276" y="3200"/>
                  </a:lnTo>
                  <a:lnTo>
                    <a:pt x="2276" y="3200"/>
                  </a:lnTo>
                  <a:cubicBezTo>
                    <a:pt x="2756" y="3027"/>
                    <a:pt x="2850" y="2754"/>
                    <a:pt x="2854" y="2743"/>
                  </a:cubicBezTo>
                  <a:lnTo>
                    <a:pt x="2854" y="2743"/>
                  </a:lnTo>
                  <a:lnTo>
                    <a:pt x="2866" y="2706"/>
                  </a:lnTo>
                  <a:lnTo>
                    <a:pt x="2846" y="2674"/>
                  </a:lnTo>
                  <a:lnTo>
                    <a:pt x="2846" y="2674"/>
                  </a:lnTo>
                  <a:cubicBezTo>
                    <a:pt x="2672" y="2411"/>
                    <a:pt x="2725" y="2143"/>
                    <a:pt x="2777" y="1883"/>
                  </a:cubicBezTo>
                  <a:cubicBezTo>
                    <a:pt x="2792" y="1809"/>
                    <a:pt x="2807" y="1730"/>
                    <a:pt x="2817" y="1654"/>
                  </a:cubicBezTo>
                  <a:cubicBezTo>
                    <a:pt x="2866" y="1103"/>
                    <a:pt x="2729" y="702"/>
                    <a:pt x="2385" y="397"/>
                  </a:cubicBezTo>
                  <a:cubicBezTo>
                    <a:pt x="2186" y="196"/>
                    <a:pt x="1801" y="0"/>
                    <a:pt x="1428" y="45"/>
                  </a:cubicBezTo>
                  <a:cubicBezTo>
                    <a:pt x="1073" y="47"/>
                    <a:pt x="862" y="133"/>
                    <a:pt x="797" y="305"/>
                  </a:cubicBezTo>
                  <a:cubicBezTo>
                    <a:pt x="271" y="454"/>
                    <a:pt x="3" y="996"/>
                    <a:pt x="48" y="1442"/>
                  </a:cubicBezTo>
                  <a:cubicBezTo>
                    <a:pt x="48" y="1628"/>
                    <a:pt x="73" y="1787"/>
                    <a:pt x="93" y="1926"/>
                  </a:cubicBezTo>
                  <a:cubicBezTo>
                    <a:pt x="134" y="2192"/>
                    <a:pt x="165" y="2403"/>
                    <a:pt x="16" y="2680"/>
                  </a:cubicBezTo>
                  <a:lnTo>
                    <a:pt x="16" y="2680"/>
                  </a:lnTo>
                  <a:lnTo>
                    <a:pt x="0" y="2709"/>
                  </a:lnTo>
                  <a:lnTo>
                    <a:pt x="11" y="2743"/>
                  </a:lnTo>
                  <a:lnTo>
                    <a:pt x="11" y="2743"/>
                  </a:lnTo>
                  <a:cubicBezTo>
                    <a:pt x="15" y="2754"/>
                    <a:pt x="110" y="3027"/>
                    <a:pt x="591" y="3200"/>
                  </a:cubicBezTo>
                  <a:close/>
                </a:path>
              </a:pathLst>
            </a:custGeom>
            <a:solidFill>
              <a:schemeClr val="tx1"/>
            </a:solidFill>
            <a:ln>
              <a:noFill/>
            </a:ln>
            <a:effectLst/>
          </p:spPr>
          <p:txBody>
            <a:bodyPr wrap="none" anchor="ctr"/>
            <a:lstStyle/>
            <a:p>
              <a:endParaRPr lang="en-US"/>
            </a:p>
          </p:txBody>
        </p:sp>
        <p:sp>
          <p:nvSpPr>
            <p:cNvPr id="45" name="Freeform 44"/>
            <p:cNvSpPr>
              <a:spLocks noChangeArrowheads="1"/>
            </p:cNvSpPr>
            <p:nvPr/>
          </p:nvSpPr>
          <p:spPr bwMode="auto">
            <a:xfrm>
              <a:off x="7970412" y="1752600"/>
              <a:ext cx="656379" cy="656378"/>
            </a:xfrm>
            <a:custGeom>
              <a:avLst/>
              <a:gdLst>
                <a:gd name="T0" fmla="*/ 157 w 6528"/>
                <a:gd name="T1" fmla="*/ 3265 h 6528"/>
                <a:gd name="T2" fmla="*/ 157 w 6528"/>
                <a:gd name="T3" fmla="*/ 3265 h 6528"/>
                <a:gd name="T4" fmla="*/ 6370 w 6528"/>
                <a:gd name="T5" fmla="*/ 3265 h 6528"/>
                <a:gd name="T6" fmla="*/ 5494 w 6528"/>
                <a:gd name="T7" fmla="*/ 5419 h 6528"/>
                <a:gd name="T8" fmla="*/ 5474 w 6528"/>
                <a:gd name="T9" fmla="*/ 5310 h 6528"/>
                <a:gd name="T10" fmla="*/ 5445 w 6528"/>
                <a:gd name="T11" fmla="*/ 5188 h 6528"/>
                <a:gd name="T12" fmla="*/ 5405 w 6528"/>
                <a:gd name="T13" fmla="*/ 5065 h 6528"/>
                <a:gd name="T14" fmla="*/ 5353 w 6528"/>
                <a:gd name="T15" fmla="*/ 4943 h 6528"/>
                <a:gd name="T16" fmla="*/ 5289 w 6528"/>
                <a:gd name="T17" fmla="*/ 4826 h 6528"/>
                <a:gd name="T18" fmla="*/ 5214 w 6528"/>
                <a:gd name="T19" fmla="*/ 4715 h 6528"/>
                <a:gd name="T20" fmla="*/ 5124 w 6528"/>
                <a:gd name="T21" fmla="*/ 4617 h 6528"/>
                <a:gd name="T22" fmla="*/ 5023 w 6528"/>
                <a:gd name="T23" fmla="*/ 4533 h 6528"/>
                <a:gd name="T24" fmla="*/ 5012 w 6528"/>
                <a:gd name="T25" fmla="*/ 4526 h 6528"/>
                <a:gd name="T26" fmla="*/ 4112 w 6528"/>
                <a:gd name="T27" fmla="*/ 4154 h 6528"/>
                <a:gd name="T28" fmla="*/ 4035 w 6528"/>
                <a:gd name="T29" fmla="*/ 4118 h 6528"/>
                <a:gd name="T30" fmla="*/ 4006 w 6528"/>
                <a:gd name="T31" fmla="*/ 4198 h 6528"/>
                <a:gd name="T32" fmla="*/ 2521 w 6528"/>
                <a:gd name="T33" fmla="*/ 4198 h 6528"/>
                <a:gd name="T34" fmla="*/ 2492 w 6528"/>
                <a:gd name="T35" fmla="*/ 4118 h 6528"/>
                <a:gd name="T36" fmla="*/ 2415 w 6528"/>
                <a:gd name="T37" fmla="*/ 4154 h 6528"/>
                <a:gd name="T38" fmla="*/ 1514 w 6528"/>
                <a:gd name="T39" fmla="*/ 4526 h 6528"/>
                <a:gd name="T40" fmla="*/ 1502 w 6528"/>
                <a:gd name="T41" fmla="*/ 4533 h 6528"/>
                <a:gd name="T42" fmla="*/ 1403 w 6528"/>
                <a:gd name="T43" fmla="*/ 4617 h 6528"/>
                <a:gd name="T44" fmla="*/ 1313 w 6528"/>
                <a:gd name="T45" fmla="*/ 4717 h 6528"/>
                <a:gd name="T46" fmla="*/ 1238 w 6528"/>
                <a:gd name="T47" fmla="*/ 4826 h 6528"/>
                <a:gd name="T48" fmla="*/ 1174 w 6528"/>
                <a:gd name="T49" fmla="*/ 4943 h 6528"/>
                <a:gd name="T50" fmla="*/ 1122 w 6528"/>
                <a:gd name="T51" fmla="*/ 5065 h 6528"/>
                <a:gd name="T52" fmla="*/ 1082 w 6528"/>
                <a:gd name="T53" fmla="*/ 5188 h 6528"/>
                <a:gd name="T54" fmla="*/ 1054 w 6528"/>
                <a:gd name="T55" fmla="*/ 5310 h 6528"/>
                <a:gd name="T56" fmla="*/ 1033 w 6528"/>
                <a:gd name="T57" fmla="*/ 5418 h 6528"/>
                <a:gd name="T58" fmla="*/ 157 w 6528"/>
                <a:gd name="T59" fmla="*/ 3265 h 6528"/>
                <a:gd name="T60" fmla="*/ 3264 w 6528"/>
                <a:gd name="T61" fmla="*/ 6370 h 6528"/>
                <a:gd name="T62" fmla="*/ 3264 w 6528"/>
                <a:gd name="T63" fmla="*/ 6370 h 6528"/>
                <a:gd name="T64" fmla="*/ 1183 w 6528"/>
                <a:gd name="T65" fmla="*/ 5564 h 6528"/>
                <a:gd name="T66" fmla="*/ 1589 w 6528"/>
                <a:gd name="T67" fmla="*/ 4664 h 6528"/>
                <a:gd name="T68" fmla="*/ 2101 w 6528"/>
                <a:gd name="T69" fmla="*/ 4454 h 6528"/>
                <a:gd name="T70" fmla="*/ 2210 w 6528"/>
                <a:gd name="T71" fmla="*/ 4411 h 6528"/>
                <a:gd name="T72" fmla="*/ 2327 w 6528"/>
                <a:gd name="T73" fmla="*/ 4364 h 6528"/>
                <a:gd name="T74" fmla="*/ 2407 w 6528"/>
                <a:gd name="T75" fmla="*/ 4329 h 6528"/>
                <a:gd name="T76" fmla="*/ 4120 w 6528"/>
                <a:gd name="T77" fmla="*/ 4329 h 6528"/>
                <a:gd name="T78" fmla="*/ 4198 w 6528"/>
                <a:gd name="T79" fmla="*/ 4362 h 6528"/>
                <a:gd name="T80" fmla="*/ 4317 w 6528"/>
                <a:gd name="T81" fmla="*/ 4411 h 6528"/>
                <a:gd name="T82" fmla="*/ 4429 w 6528"/>
                <a:gd name="T83" fmla="*/ 4456 h 6528"/>
                <a:gd name="T84" fmla="*/ 4936 w 6528"/>
                <a:gd name="T85" fmla="*/ 4664 h 6528"/>
                <a:gd name="T86" fmla="*/ 5347 w 6528"/>
                <a:gd name="T87" fmla="*/ 5535 h 6528"/>
                <a:gd name="T88" fmla="*/ 5531 w 6528"/>
                <a:gd name="T89" fmla="*/ 5610 h 6528"/>
                <a:gd name="T90" fmla="*/ 6527 w 6528"/>
                <a:gd name="T91" fmla="*/ 3265 h 6528"/>
                <a:gd name="T92" fmla="*/ 0 w 6528"/>
                <a:gd name="T93" fmla="*/ 3265 h 6528"/>
                <a:gd name="T94" fmla="*/ 1034 w 6528"/>
                <a:gd name="T95" fmla="*/ 5647 h 6528"/>
                <a:gd name="T96" fmla="*/ 1055 w 6528"/>
                <a:gd name="T97" fmla="*/ 5668 h 6528"/>
                <a:gd name="T98" fmla="*/ 1214 w 6528"/>
                <a:gd name="T99" fmla="*/ 5802 h 6528"/>
                <a:gd name="T100" fmla="*/ 3264 w 6528"/>
                <a:gd name="T101" fmla="*/ 6527 h 6528"/>
                <a:gd name="T102" fmla="*/ 3735 w 6528"/>
                <a:gd name="T103" fmla="*/ 6494 h 6528"/>
                <a:gd name="T104" fmla="*/ 3674 w 6528"/>
                <a:gd name="T105" fmla="*/ 6343 h 6528"/>
                <a:gd name="T106" fmla="*/ 3264 w 6528"/>
                <a:gd name="T107" fmla="*/ 6370 h 6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28" h="6528">
                  <a:moveTo>
                    <a:pt x="157" y="3265"/>
                  </a:moveTo>
                  <a:lnTo>
                    <a:pt x="157" y="3265"/>
                  </a:lnTo>
                  <a:lnTo>
                    <a:pt x="157" y="3265"/>
                  </a:lnTo>
                  <a:lnTo>
                    <a:pt x="157" y="3265"/>
                  </a:lnTo>
                  <a:cubicBezTo>
                    <a:pt x="157" y="1552"/>
                    <a:pt x="1551" y="157"/>
                    <a:pt x="3264" y="157"/>
                  </a:cubicBezTo>
                  <a:cubicBezTo>
                    <a:pt x="4977" y="157"/>
                    <a:pt x="6370" y="1552"/>
                    <a:pt x="6370" y="3265"/>
                  </a:cubicBezTo>
                  <a:cubicBezTo>
                    <a:pt x="6370" y="4069"/>
                    <a:pt x="6054" y="4848"/>
                    <a:pt x="5494" y="5425"/>
                  </a:cubicBezTo>
                  <a:cubicBezTo>
                    <a:pt x="5494" y="5422"/>
                    <a:pt x="5494" y="5421"/>
                    <a:pt x="5494" y="5419"/>
                  </a:cubicBezTo>
                  <a:cubicBezTo>
                    <a:pt x="5488" y="5384"/>
                    <a:pt x="5482" y="5347"/>
                    <a:pt x="5474" y="5310"/>
                  </a:cubicBezTo>
                  <a:lnTo>
                    <a:pt x="5474" y="5310"/>
                  </a:lnTo>
                  <a:cubicBezTo>
                    <a:pt x="5467" y="5273"/>
                    <a:pt x="5457" y="5236"/>
                    <a:pt x="5446" y="5198"/>
                  </a:cubicBezTo>
                  <a:cubicBezTo>
                    <a:pt x="5446" y="5194"/>
                    <a:pt x="5445" y="5191"/>
                    <a:pt x="5445" y="5188"/>
                  </a:cubicBezTo>
                  <a:cubicBezTo>
                    <a:pt x="5434" y="5153"/>
                    <a:pt x="5422" y="5116"/>
                    <a:pt x="5409" y="5079"/>
                  </a:cubicBezTo>
                  <a:cubicBezTo>
                    <a:pt x="5408" y="5074"/>
                    <a:pt x="5406" y="5070"/>
                    <a:pt x="5405" y="5065"/>
                  </a:cubicBezTo>
                  <a:cubicBezTo>
                    <a:pt x="5392" y="5030"/>
                    <a:pt x="5377" y="4994"/>
                    <a:pt x="5362" y="4960"/>
                  </a:cubicBezTo>
                  <a:cubicBezTo>
                    <a:pt x="5358" y="4954"/>
                    <a:pt x="5357" y="4948"/>
                    <a:pt x="5353" y="4943"/>
                  </a:cubicBezTo>
                  <a:cubicBezTo>
                    <a:pt x="5337" y="4908"/>
                    <a:pt x="5320" y="4874"/>
                    <a:pt x="5299" y="4842"/>
                  </a:cubicBezTo>
                  <a:cubicBezTo>
                    <a:pt x="5295" y="4836"/>
                    <a:pt x="5292" y="4831"/>
                    <a:pt x="5289" y="4826"/>
                  </a:cubicBezTo>
                  <a:cubicBezTo>
                    <a:pt x="5270" y="4792"/>
                    <a:pt x="5248" y="4760"/>
                    <a:pt x="5223" y="4728"/>
                  </a:cubicBezTo>
                  <a:cubicBezTo>
                    <a:pt x="5220" y="4725"/>
                    <a:pt x="5217" y="4720"/>
                    <a:pt x="5214" y="4715"/>
                  </a:cubicBezTo>
                  <a:cubicBezTo>
                    <a:pt x="5188" y="4685"/>
                    <a:pt x="5161" y="4653"/>
                    <a:pt x="5132" y="4623"/>
                  </a:cubicBezTo>
                  <a:cubicBezTo>
                    <a:pt x="5129" y="4622"/>
                    <a:pt x="5127" y="4619"/>
                    <a:pt x="5124" y="4617"/>
                  </a:cubicBezTo>
                  <a:cubicBezTo>
                    <a:pt x="5092" y="4587"/>
                    <a:pt x="5060" y="4558"/>
                    <a:pt x="5023" y="4533"/>
                  </a:cubicBezTo>
                  <a:lnTo>
                    <a:pt x="5023" y="4533"/>
                  </a:lnTo>
                  <a:lnTo>
                    <a:pt x="5012" y="4526"/>
                  </a:lnTo>
                  <a:lnTo>
                    <a:pt x="5012" y="4526"/>
                  </a:lnTo>
                  <a:cubicBezTo>
                    <a:pt x="4881" y="4460"/>
                    <a:pt x="4744" y="4407"/>
                    <a:pt x="4585" y="4346"/>
                  </a:cubicBezTo>
                  <a:cubicBezTo>
                    <a:pt x="4446" y="4293"/>
                    <a:pt x="4287" y="4232"/>
                    <a:pt x="4112" y="4154"/>
                  </a:cubicBezTo>
                  <a:lnTo>
                    <a:pt x="4112" y="4154"/>
                  </a:lnTo>
                  <a:lnTo>
                    <a:pt x="4035" y="4118"/>
                  </a:lnTo>
                  <a:lnTo>
                    <a:pt x="4006" y="4198"/>
                  </a:lnTo>
                  <a:lnTo>
                    <a:pt x="4006" y="4198"/>
                  </a:lnTo>
                  <a:cubicBezTo>
                    <a:pt x="3887" y="4519"/>
                    <a:pt x="3416" y="4930"/>
                    <a:pt x="3264" y="4930"/>
                  </a:cubicBezTo>
                  <a:cubicBezTo>
                    <a:pt x="3113" y="4930"/>
                    <a:pt x="2641" y="4519"/>
                    <a:pt x="2521" y="4198"/>
                  </a:cubicBezTo>
                  <a:lnTo>
                    <a:pt x="2521" y="4198"/>
                  </a:lnTo>
                  <a:lnTo>
                    <a:pt x="2492" y="4118"/>
                  </a:lnTo>
                  <a:lnTo>
                    <a:pt x="2415" y="4154"/>
                  </a:lnTo>
                  <a:lnTo>
                    <a:pt x="2415" y="4154"/>
                  </a:lnTo>
                  <a:cubicBezTo>
                    <a:pt x="2241" y="4232"/>
                    <a:pt x="2080" y="4293"/>
                    <a:pt x="1941" y="4348"/>
                  </a:cubicBezTo>
                  <a:cubicBezTo>
                    <a:pt x="1782" y="4409"/>
                    <a:pt x="1644" y="4460"/>
                    <a:pt x="1514" y="4526"/>
                  </a:cubicBezTo>
                  <a:lnTo>
                    <a:pt x="1514" y="4526"/>
                  </a:lnTo>
                  <a:lnTo>
                    <a:pt x="1502" y="4533"/>
                  </a:lnTo>
                  <a:lnTo>
                    <a:pt x="1502" y="4533"/>
                  </a:lnTo>
                  <a:cubicBezTo>
                    <a:pt x="1467" y="4558"/>
                    <a:pt x="1434" y="4587"/>
                    <a:pt x="1403" y="4617"/>
                  </a:cubicBezTo>
                  <a:cubicBezTo>
                    <a:pt x="1400" y="4619"/>
                    <a:pt x="1397" y="4622"/>
                    <a:pt x="1395" y="4623"/>
                  </a:cubicBezTo>
                  <a:cubicBezTo>
                    <a:pt x="1365" y="4654"/>
                    <a:pt x="1339" y="4685"/>
                    <a:pt x="1313" y="4717"/>
                  </a:cubicBezTo>
                  <a:cubicBezTo>
                    <a:pt x="1310" y="4720"/>
                    <a:pt x="1307" y="4725"/>
                    <a:pt x="1303" y="4728"/>
                  </a:cubicBezTo>
                  <a:cubicBezTo>
                    <a:pt x="1280" y="4760"/>
                    <a:pt x="1257" y="4792"/>
                    <a:pt x="1238" y="4826"/>
                  </a:cubicBezTo>
                  <a:cubicBezTo>
                    <a:pt x="1235" y="4831"/>
                    <a:pt x="1231" y="4836"/>
                    <a:pt x="1228" y="4842"/>
                  </a:cubicBezTo>
                  <a:cubicBezTo>
                    <a:pt x="1209" y="4874"/>
                    <a:pt x="1190" y="4909"/>
                    <a:pt x="1174" y="4943"/>
                  </a:cubicBezTo>
                  <a:cubicBezTo>
                    <a:pt x="1172" y="4950"/>
                    <a:pt x="1169" y="4954"/>
                    <a:pt x="1167" y="4959"/>
                  </a:cubicBezTo>
                  <a:cubicBezTo>
                    <a:pt x="1151" y="4994"/>
                    <a:pt x="1137" y="5030"/>
                    <a:pt x="1122" y="5065"/>
                  </a:cubicBezTo>
                  <a:cubicBezTo>
                    <a:pt x="1121" y="5070"/>
                    <a:pt x="1119" y="5074"/>
                    <a:pt x="1117" y="5079"/>
                  </a:cubicBezTo>
                  <a:cubicBezTo>
                    <a:pt x="1105" y="5116"/>
                    <a:pt x="1094" y="5153"/>
                    <a:pt x="1082" y="5188"/>
                  </a:cubicBezTo>
                  <a:cubicBezTo>
                    <a:pt x="1082" y="5191"/>
                    <a:pt x="1081" y="5194"/>
                    <a:pt x="1081" y="5198"/>
                  </a:cubicBezTo>
                  <a:cubicBezTo>
                    <a:pt x="1070" y="5236"/>
                    <a:pt x="1062" y="5273"/>
                    <a:pt x="1054" y="5310"/>
                  </a:cubicBezTo>
                  <a:lnTo>
                    <a:pt x="1054" y="5310"/>
                  </a:lnTo>
                  <a:cubicBezTo>
                    <a:pt x="1045" y="5347"/>
                    <a:pt x="1039" y="5384"/>
                    <a:pt x="1033" y="5418"/>
                  </a:cubicBezTo>
                  <a:cubicBezTo>
                    <a:pt x="1033" y="5421"/>
                    <a:pt x="1033" y="5422"/>
                    <a:pt x="1033" y="5425"/>
                  </a:cubicBezTo>
                  <a:cubicBezTo>
                    <a:pt x="473" y="4848"/>
                    <a:pt x="157" y="4071"/>
                    <a:pt x="157" y="3265"/>
                  </a:cubicBezTo>
                  <a:close/>
                  <a:moveTo>
                    <a:pt x="3264" y="6370"/>
                  </a:moveTo>
                  <a:lnTo>
                    <a:pt x="3264" y="6370"/>
                  </a:lnTo>
                  <a:lnTo>
                    <a:pt x="3264" y="6370"/>
                  </a:lnTo>
                  <a:lnTo>
                    <a:pt x="3264" y="6370"/>
                  </a:lnTo>
                  <a:cubicBezTo>
                    <a:pt x="2492" y="6370"/>
                    <a:pt x="1756" y="6087"/>
                    <a:pt x="1183" y="5572"/>
                  </a:cubicBezTo>
                  <a:cubicBezTo>
                    <a:pt x="1183" y="5568"/>
                    <a:pt x="1183" y="5567"/>
                    <a:pt x="1183" y="5564"/>
                  </a:cubicBezTo>
                  <a:cubicBezTo>
                    <a:pt x="1180" y="5544"/>
                    <a:pt x="1180" y="5525"/>
                    <a:pt x="1180" y="5507"/>
                  </a:cubicBezTo>
                  <a:cubicBezTo>
                    <a:pt x="1208" y="5281"/>
                    <a:pt x="1299" y="4879"/>
                    <a:pt x="1589" y="4664"/>
                  </a:cubicBezTo>
                  <a:cubicBezTo>
                    <a:pt x="1711" y="4603"/>
                    <a:pt x="1844" y="4553"/>
                    <a:pt x="1996" y="4494"/>
                  </a:cubicBezTo>
                  <a:cubicBezTo>
                    <a:pt x="2030" y="4481"/>
                    <a:pt x="2065" y="4468"/>
                    <a:pt x="2101" y="4454"/>
                  </a:cubicBezTo>
                  <a:cubicBezTo>
                    <a:pt x="2107" y="4452"/>
                    <a:pt x="2114" y="4449"/>
                    <a:pt x="2120" y="4446"/>
                  </a:cubicBezTo>
                  <a:cubicBezTo>
                    <a:pt x="2150" y="4434"/>
                    <a:pt x="2179" y="4423"/>
                    <a:pt x="2210" y="4411"/>
                  </a:cubicBezTo>
                  <a:cubicBezTo>
                    <a:pt x="2223" y="4406"/>
                    <a:pt x="2234" y="4401"/>
                    <a:pt x="2247" y="4396"/>
                  </a:cubicBezTo>
                  <a:cubicBezTo>
                    <a:pt x="2273" y="4386"/>
                    <a:pt x="2300" y="4375"/>
                    <a:pt x="2327" y="4364"/>
                  </a:cubicBezTo>
                  <a:cubicBezTo>
                    <a:pt x="2341" y="4357"/>
                    <a:pt x="2354" y="4351"/>
                    <a:pt x="2368" y="4346"/>
                  </a:cubicBezTo>
                  <a:cubicBezTo>
                    <a:pt x="2381" y="4340"/>
                    <a:pt x="2395" y="4335"/>
                    <a:pt x="2407" y="4329"/>
                  </a:cubicBezTo>
                  <a:cubicBezTo>
                    <a:pt x="2576" y="4670"/>
                    <a:pt x="3038" y="5087"/>
                    <a:pt x="3264" y="5087"/>
                  </a:cubicBezTo>
                  <a:cubicBezTo>
                    <a:pt x="3490" y="5087"/>
                    <a:pt x="3952" y="4670"/>
                    <a:pt x="4120" y="4329"/>
                  </a:cubicBezTo>
                  <a:cubicBezTo>
                    <a:pt x="4134" y="4335"/>
                    <a:pt x="4146" y="4340"/>
                    <a:pt x="4160" y="4346"/>
                  </a:cubicBezTo>
                  <a:cubicBezTo>
                    <a:pt x="4173" y="4351"/>
                    <a:pt x="4186" y="4357"/>
                    <a:pt x="4198" y="4362"/>
                  </a:cubicBezTo>
                  <a:cubicBezTo>
                    <a:pt x="4227" y="4374"/>
                    <a:pt x="4253" y="4385"/>
                    <a:pt x="4280" y="4396"/>
                  </a:cubicBezTo>
                  <a:cubicBezTo>
                    <a:pt x="4293" y="4401"/>
                    <a:pt x="4306" y="4406"/>
                    <a:pt x="4317" y="4411"/>
                  </a:cubicBezTo>
                  <a:cubicBezTo>
                    <a:pt x="4344" y="4422"/>
                    <a:pt x="4370" y="4431"/>
                    <a:pt x="4396" y="4442"/>
                  </a:cubicBezTo>
                  <a:cubicBezTo>
                    <a:pt x="4407" y="4446"/>
                    <a:pt x="4418" y="4451"/>
                    <a:pt x="4429" y="4456"/>
                  </a:cubicBezTo>
                  <a:cubicBezTo>
                    <a:pt x="4463" y="4468"/>
                    <a:pt x="4497" y="4481"/>
                    <a:pt x="4529" y="4494"/>
                  </a:cubicBezTo>
                  <a:cubicBezTo>
                    <a:pt x="4681" y="4551"/>
                    <a:pt x="4814" y="4603"/>
                    <a:pt x="4936" y="4664"/>
                  </a:cubicBezTo>
                  <a:cubicBezTo>
                    <a:pt x="5230" y="4879"/>
                    <a:pt x="5320" y="5281"/>
                    <a:pt x="5347" y="5507"/>
                  </a:cubicBezTo>
                  <a:cubicBezTo>
                    <a:pt x="5347" y="5517"/>
                    <a:pt x="5347" y="5525"/>
                    <a:pt x="5347" y="5535"/>
                  </a:cubicBezTo>
                  <a:lnTo>
                    <a:pt x="5347" y="5535"/>
                  </a:lnTo>
                  <a:lnTo>
                    <a:pt x="5531" y="5610"/>
                  </a:lnTo>
                  <a:lnTo>
                    <a:pt x="5531" y="5610"/>
                  </a:lnTo>
                  <a:cubicBezTo>
                    <a:pt x="6165" y="4997"/>
                    <a:pt x="6527" y="4148"/>
                    <a:pt x="6527" y="3265"/>
                  </a:cubicBezTo>
                  <a:cubicBezTo>
                    <a:pt x="6527" y="1465"/>
                    <a:pt x="5063" y="0"/>
                    <a:pt x="3264" y="0"/>
                  </a:cubicBezTo>
                  <a:cubicBezTo>
                    <a:pt x="1464" y="0"/>
                    <a:pt x="0" y="1465"/>
                    <a:pt x="0" y="3265"/>
                  </a:cubicBezTo>
                  <a:cubicBezTo>
                    <a:pt x="0" y="4165"/>
                    <a:pt x="377" y="5031"/>
                    <a:pt x="1034" y="5647"/>
                  </a:cubicBezTo>
                  <a:lnTo>
                    <a:pt x="1034" y="5647"/>
                  </a:lnTo>
                  <a:lnTo>
                    <a:pt x="1034" y="5648"/>
                  </a:lnTo>
                  <a:lnTo>
                    <a:pt x="1055" y="5668"/>
                  </a:lnTo>
                  <a:lnTo>
                    <a:pt x="1216" y="5815"/>
                  </a:lnTo>
                  <a:lnTo>
                    <a:pt x="1214" y="5802"/>
                  </a:lnTo>
                  <a:lnTo>
                    <a:pt x="1214" y="5802"/>
                  </a:lnTo>
                  <a:cubicBezTo>
                    <a:pt x="1793" y="6271"/>
                    <a:pt x="2513" y="6527"/>
                    <a:pt x="3264" y="6527"/>
                  </a:cubicBezTo>
                  <a:lnTo>
                    <a:pt x="3264" y="6527"/>
                  </a:lnTo>
                  <a:cubicBezTo>
                    <a:pt x="3423" y="6527"/>
                    <a:pt x="3580" y="6517"/>
                    <a:pt x="3735" y="6494"/>
                  </a:cubicBezTo>
                  <a:lnTo>
                    <a:pt x="3735" y="6494"/>
                  </a:lnTo>
                  <a:lnTo>
                    <a:pt x="3674" y="6343"/>
                  </a:lnTo>
                  <a:lnTo>
                    <a:pt x="3674" y="6343"/>
                  </a:lnTo>
                  <a:cubicBezTo>
                    <a:pt x="3538" y="6361"/>
                    <a:pt x="3401" y="6370"/>
                    <a:pt x="3264" y="6370"/>
                  </a:cubicBezTo>
                  <a:close/>
                </a:path>
              </a:pathLst>
            </a:custGeom>
            <a:solidFill>
              <a:schemeClr val="tx2"/>
            </a:solidFill>
            <a:ln>
              <a:noFill/>
            </a:ln>
            <a:effectLst/>
          </p:spPr>
          <p:txBody>
            <a:bodyPr wrap="none" anchor="ctr"/>
            <a:lstStyle/>
            <a:p>
              <a:endParaRPr lang="en-US"/>
            </a:p>
          </p:txBody>
        </p:sp>
        <p:sp>
          <p:nvSpPr>
            <p:cNvPr id="46" name="Freeform 45"/>
            <p:cNvSpPr>
              <a:spLocks noChangeArrowheads="1"/>
            </p:cNvSpPr>
            <p:nvPr/>
          </p:nvSpPr>
          <p:spPr bwMode="auto">
            <a:xfrm>
              <a:off x="8330977" y="2279477"/>
              <a:ext cx="267874" cy="261221"/>
            </a:xfrm>
            <a:custGeom>
              <a:avLst/>
              <a:gdLst>
                <a:gd name="T0" fmla="*/ 1888 w 2662"/>
                <a:gd name="T1" fmla="*/ 1471 h 2596"/>
                <a:gd name="T2" fmla="*/ 1888 w 2662"/>
                <a:gd name="T3" fmla="*/ 1471 h 2596"/>
                <a:gd name="T4" fmla="*/ 1888 w 2662"/>
                <a:gd name="T5" fmla="*/ 1471 h 2596"/>
                <a:gd name="T6" fmla="*/ 1888 w 2662"/>
                <a:gd name="T7" fmla="*/ 1471 h 2596"/>
                <a:gd name="T8" fmla="*/ 2042 w 2662"/>
                <a:gd name="T9" fmla="*/ 1389 h 2596"/>
                <a:gd name="T10" fmla="*/ 2042 w 2662"/>
                <a:gd name="T11" fmla="*/ 1389 h 2596"/>
                <a:gd name="T12" fmla="*/ 2419 w 2662"/>
                <a:gd name="T13" fmla="*/ 1237 h 2596"/>
                <a:gd name="T14" fmla="*/ 2419 w 2662"/>
                <a:gd name="T15" fmla="*/ 1237 h 2596"/>
                <a:gd name="T16" fmla="*/ 2419 w 2662"/>
                <a:gd name="T17" fmla="*/ 884 h 2596"/>
                <a:gd name="T18" fmla="*/ 2419 w 2662"/>
                <a:gd name="T19" fmla="*/ 884 h 2596"/>
                <a:gd name="T20" fmla="*/ 333 w 2662"/>
                <a:gd name="T21" fmla="*/ 33 h 2596"/>
                <a:gd name="T22" fmla="*/ 333 w 2662"/>
                <a:gd name="T23" fmla="*/ 33 h 2596"/>
                <a:gd name="T24" fmla="*/ 183 w 2662"/>
                <a:gd name="T25" fmla="*/ 0 h 2596"/>
                <a:gd name="T26" fmla="*/ 74 w 2662"/>
                <a:gd name="T27" fmla="*/ 293 h 2596"/>
                <a:gd name="T28" fmla="*/ 74 w 2662"/>
                <a:gd name="T29" fmla="*/ 293 h 2596"/>
                <a:gd name="T30" fmla="*/ 923 w 2662"/>
                <a:gd name="T31" fmla="*/ 2380 h 2596"/>
                <a:gd name="T32" fmla="*/ 923 w 2662"/>
                <a:gd name="T33" fmla="*/ 2380 h 2596"/>
                <a:gd name="T34" fmla="*/ 1099 w 2662"/>
                <a:gd name="T35" fmla="*/ 2560 h 2596"/>
                <a:gd name="T36" fmla="*/ 1276 w 2662"/>
                <a:gd name="T37" fmla="*/ 2380 h 2596"/>
                <a:gd name="T38" fmla="*/ 1276 w 2662"/>
                <a:gd name="T39" fmla="*/ 2380 h 2596"/>
                <a:gd name="T40" fmla="*/ 1428 w 2662"/>
                <a:gd name="T41" fmla="*/ 2002 h 2596"/>
                <a:gd name="T42" fmla="*/ 1428 w 2662"/>
                <a:gd name="T43" fmla="*/ 2002 h 2596"/>
                <a:gd name="T44" fmla="*/ 1511 w 2662"/>
                <a:gd name="T45" fmla="*/ 1850 h 2596"/>
                <a:gd name="T46" fmla="*/ 1511 w 2662"/>
                <a:gd name="T47" fmla="*/ 1850 h 2596"/>
                <a:gd name="T48" fmla="*/ 2178 w 2662"/>
                <a:gd name="T49" fmla="*/ 2518 h 2596"/>
                <a:gd name="T50" fmla="*/ 2178 w 2662"/>
                <a:gd name="T51" fmla="*/ 2518 h 2596"/>
                <a:gd name="T52" fmla="*/ 2368 w 2662"/>
                <a:gd name="T53" fmla="*/ 2595 h 2596"/>
                <a:gd name="T54" fmla="*/ 2557 w 2662"/>
                <a:gd name="T55" fmla="*/ 2518 h 2596"/>
                <a:gd name="T56" fmla="*/ 2557 w 2662"/>
                <a:gd name="T57" fmla="*/ 2139 h 2596"/>
                <a:gd name="T58" fmla="*/ 2557 w 2662"/>
                <a:gd name="T59" fmla="*/ 2139 h 2596"/>
                <a:gd name="T60" fmla="*/ 1888 w 2662"/>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2" h="2596">
                  <a:moveTo>
                    <a:pt x="1888" y="1471"/>
                  </a:moveTo>
                  <a:lnTo>
                    <a:pt x="1888" y="1471"/>
                  </a:lnTo>
                  <a:lnTo>
                    <a:pt x="1888" y="1471"/>
                  </a:lnTo>
                  <a:lnTo>
                    <a:pt x="1888" y="1471"/>
                  </a:lnTo>
                  <a:cubicBezTo>
                    <a:pt x="1939" y="1437"/>
                    <a:pt x="1991" y="1410"/>
                    <a:pt x="2042" y="1389"/>
                  </a:cubicBezTo>
                  <a:lnTo>
                    <a:pt x="2042" y="1389"/>
                  </a:lnTo>
                  <a:lnTo>
                    <a:pt x="2419" y="1237"/>
                  </a:lnTo>
                  <a:lnTo>
                    <a:pt x="2419" y="1237"/>
                  </a:lnTo>
                  <a:cubicBezTo>
                    <a:pt x="2660" y="1140"/>
                    <a:pt x="2660" y="980"/>
                    <a:pt x="2419" y="884"/>
                  </a:cubicBezTo>
                  <a:lnTo>
                    <a:pt x="2419" y="884"/>
                  </a:lnTo>
                  <a:lnTo>
                    <a:pt x="333" y="33"/>
                  </a:lnTo>
                  <a:lnTo>
                    <a:pt x="333" y="33"/>
                  </a:lnTo>
                  <a:cubicBezTo>
                    <a:pt x="275" y="11"/>
                    <a:pt x="225" y="0"/>
                    <a:pt x="183" y="0"/>
                  </a:cubicBezTo>
                  <a:cubicBezTo>
                    <a:pt x="49" y="0"/>
                    <a:pt x="0" y="110"/>
                    <a:pt x="74" y="293"/>
                  </a:cubicBezTo>
                  <a:lnTo>
                    <a:pt x="74" y="293"/>
                  </a:lnTo>
                  <a:lnTo>
                    <a:pt x="923" y="2380"/>
                  </a:lnTo>
                  <a:lnTo>
                    <a:pt x="923" y="2380"/>
                  </a:lnTo>
                  <a:cubicBezTo>
                    <a:pt x="971" y="2501"/>
                    <a:pt x="1035" y="2560"/>
                    <a:pt x="1099" y="2560"/>
                  </a:cubicBezTo>
                  <a:cubicBezTo>
                    <a:pt x="1164" y="2560"/>
                    <a:pt x="1227" y="2501"/>
                    <a:pt x="1276" y="2380"/>
                  </a:cubicBezTo>
                  <a:lnTo>
                    <a:pt x="1276" y="2380"/>
                  </a:lnTo>
                  <a:lnTo>
                    <a:pt x="1428" y="2002"/>
                  </a:lnTo>
                  <a:lnTo>
                    <a:pt x="1428" y="2002"/>
                  </a:lnTo>
                  <a:cubicBezTo>
                    <a:pt x="1448" y="1952"/>
                    <a:pt x="1478" y="1900"/>
                    <a:pt x="1511" y="1850"/>
                  </a:cubicBezTo>
                  <a:lnTo>
                    <a:pt x="1511" y="1850"/>
                  </a:lnTo>
                  <a:lnTo>
                    <a:pt x="2178" y="2518"/>
                  </a:lnTo>
                  <a:lnTo>
                    <a:pt x="2178" y="2518"/>
                  </a:lnTo>
                  <a:cubicBezTo>
                    <a:pt x="2232" y="2570"/>
                    <a:pt x="2300" y="2595"/>
                    <a:pt x="2368" y="2595"/>
                  </a:cubicBezTo>
                  <a:cubicBezTo>
                    <a:pt x="2436" y="2595"/>
                    <a:pt x="2506" y="2570"/>
                    <a:pt x="2557" y="2518"/>
                  </a:cubicBezTo>
                  <a:cubicBezTo>
                    <a:pt x="2661" y="2414"/>
                    <a:pt x="2661" y="2244"/>
                    <a:pt x="2557" y="2139"/>
                  </a:cubicBezTo>
                  <a:lnTo>
                    <a:pt x="2557" y="2139"/>
                  </a:lnTo>
                  <a:lnTo>
                    <a:pt x="1888" y="1471"/>
                  </a:lnTo>
                </a:path>
              </a:pathLst>
            </a:custGeom>
            <a:solidFill>
              <a:schemeClr val="tx1"/>
            </a:solidFill>
            <a:ln>
              <a:noFill/>
            </a:ln>
            <a:effectLst/>
          </p:spPr>
          <p:txBody>
            <a:bodyPr wrap="none" anchor="ctr"/>
            <a:lstStyle/>
            <a:p>
              <a:endParaRPr lang="en-US"/>
            </a:p>
          </p:txBody>
        </p:sp>
      </p:grpSp>
      <p:grpSp>
        <p:nvGrpSpPr>
          <p:cNvPr id="47" name="Group 46"/>
          <p:cNvGrpSpPr/>
          <p:nvPr/>
        </p:nvGrpSpPr>
        <p:grpSpPr>
          <a:xfrm>
            <a:off x="470575" y="4900677"/>
            <a:ext cx="542392" cy="651236"/>
            <a:chOff x="7970412" y="1752600"/>
            <a:chExt cx="656379" cy="788098"/>
          </a:xfrm>
        </p:grpSpPr>
        <p:sp>
          <p:nvSpPr>
            <p:cNvPr id="48" name="Freeform 47"/>
            <p:cNvSpPr>
              <a:spLocks noChangeArrowheads="1"/>
            </p:cNvSpPr>
            <p:nvPr/>
          </p:nvSpPr>
          <p:spPr bwMode="auto">
            <a:xfrm>
              <a:off x="8298602" y="2408978"/>
              <a:ext cx="444" cy="44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E59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48"/>
            <p:cNvSpPr>
              <a:spLocks noChangeArrowheads="1"/>
            </p:cNvSpPr>
            <p:nvPr/>
          </p:nvSpPr>
          <p:spPr bwMode="auto">
            <a:xfrm>
              <a:off x="8154465" y="1839082"/>
              <a:ext cx="288275" cy="322867"/>
            </a:xfrm>
            <a:custGeom>
              <a:avLst/>
              <a:gdLst>
                <a:gd name="T0" fmla="*/ 249 w 2867"/>
                <a:gd name="T1" fmla="*/ 1902 h 3210"/>
                <a:gd name="T2" fmla="*/ 249 w 2867"/>
                <a:gd name="T3" fmla="*/ 1902 h 3210"/>
                <a:gd name="T4" fmla="*/ 878 w 2867"/>
                <a:gd name="T5" fmla="*/ 447 h 3210"/>
                <a:gd name="T6" fmla="*/ 927 w 2867"/>
                <a:gd name="T7" fmla="*/ 436 h 3210"/>
                <a:gd name="T8" fmla="*/ 937 w 2867"/>
                <a:gd name="T9" fmla="*/ 387 h 3210"/>
                <a:gd name="T10" fmla="*/ 1433 w 2867"/>
                <a:gd name="T11" fmla="*/ 202 h 3210"/>
                <a:gd name="T12" fmla="*/ 1442 w 2867"/>
                <a:gd name="T13" fmla="*/ 202 h 3210"/>
                <a:gd name="T14" fmla="*/ 2661 w 2867"/>
                <a:gd name="T15" fmla="*/ 1638 h 3210"/>
                <a:gd name="T16" fmla="*/ 2690 w 2867"/>
                <a:gd name="T17" fmla="*/ 2722 h 3210"/>
                <a:gd name="T18" fmla="*/ 1872 w 2867"/>
                <a:gd name="T19" fmla="*/ 2714 h 3210"/>
                <a:gd name="T20" fmla="*/ 2321 w 2867"/>
                <a:gd name="T21" fmla="*/ 2090 h 3210"/>
                <a:gd name="T22" fmla="*/ 2327 w 2867"/>
                <a:gd name="T23" fmla="*/ 2059 h 3210"/>
                <a:gd name="T24" fmla="*/ 2344 w 2867"/>
                <a:gd name="T25" fmla="*/ 1939 h 3210"/>
                <a:gd name="T26" fmla="*/ 2367 w 2867"/>
                <a:gd name="T27" fmla="*/ 1729 h 3210"/>
                <a:gd name="T28" fmla="*/ 2332 w 2867"/>
                <a:gd name="T29" fmla="*/ 1663 h 3210"/>
                <a:gd name="T30" fmla="*/ 2101 w 2867"/>
                <a:gd name="T31" fmla="*/ 1357 h 3210"/>
                <a:gd name="T32" fmla="*/ 1938 w 2867"/>
                <a:gd name="T33" fmla="*/ 1097 h 3210"/>
                <a:gd name="T34" fmla="*/ 1932 w 2867"/>
                <a:gd name="T35" fmla="*/ 1090 h 3210"/>
                <a:gd name="T36" fmla="*/ 1086 w 2867"/>
                <a:gd name="T37" fmla="*/ 735 h 3210"/>
                <a:gd name="T38" fmla="*/ 993 w 2867"/>
                <a:gd name="T39" fmla="*/ 614 h 3210"/>
                <a:gd name="T40" fmla="*/ 948 w 2867"/>
                <a:gd name="T41" fmla="*/ 759 h 3210"/>
                <a:gd name="T42" fmla="*/ 499 w 2867"/>
                <a:gd name="T43" fmla="*/ 1589 h 3210"/>
                <a:gd name="T44" fmla="*/ 497 w 2867"/>
                <a:gd name="T45" fmla="*/ 1606 h 3210"/>
                <a:gd name="T46" fmla="*/ 584 w 2867"/>
                <a:gd name="T47" fmla="*/ 2091 h 3210"/>
                <a:gd name="T48" fmla="*/ 623 w 2867"/>
                <a:gd name="T49" fmla="*/ 3046 h 3210"/>
                <a:gd name="T50" fmla="*/ 249 w 2867"/>
                <a:gd name="T51" fmla="*/ 1902 h 3210"/>
                <a:gd name="T52" fmla="*/ 591 w 2867"/>
                <a:gd name="T53" fmla="*/ 3200 h 3210"/>
                <a:gd name="T54" fmla="*/ 610 w 2867"/>
                <a:gd name="T55" fmla="*/ 3209 h 3210"/>
                <a:gd name="T56" fmla="*/ 632 w 2867"/>
                <a:gd name="T57" fmla="*/ 3204 h 3210"/>
                <a:gd name="T58" fmla="*/ 1184 w 2867"/>
                <a:gd name="T59" fmla="*/ 2675 h 3210"/>
                <a:gd name="T60" fmla="*/ 1155 w 2867"/>
                <a:gd name="T61" fmla="*/ 2614 h 3210"/>
                <a:gd name="T62" fmla="*/ 731 w 2867"/>
                <a:gd name="T63" fmla="*/ 2037 h 3210"/>
                <a:gd name="T64" fmla="*/ 722 w 2867"/>
                <a:gd name="T65" fmla="*/ 2016 h 3210"/>
                <a:gd name="T66" fmla="*/ 654 w 2867"/>
                <a:gd name="T67" fmla="*/ 1614 h 3210"/>
                <a:gd name="T68" fmla="*/ 1056 w 2867"/>
                <a:gd name="T69" fmla="*/ 932 h 3210"/>
                <a:gd name="T70" fmla="*/ 1829 w 2867"/>
                <a:gd name="T71" fmla="*/ 1211 h 3210"/>
                <a:gd name="T72" fmla="*/ 2209 w 2867"/>
                <a:gd name="T73" fmla="*/ 1769 h 3210"/>
                <a:gd name="T74" fmla="*/ 2170 w 2867"/>
                <a:gd name="T75" fmla="*/ 2041 h 3210"/>
                <a:gd name="T76" fmla="*/ 1744 w 2867"/>
                <a:gd name="T77" fmla="*/ 2619 h 3210"/>
                <a:gd name="T78" fmla="*/ 1721 w 2867"/>
                <a:gd name="T79" fmla="*/ 2661 h 3210"/>
                <a:gd name="T80" fmla="*/ 2235 w 2867"/>
                <a:gd name="T81" fmla="*/ 3204 h 3210"/>
                <a:gd name="T82" fmla="*/ 2255 w 2867"/>
                <a:gd name="T83" fmla="*/ 3209 h 3210"/>
                <a:gd name="T84" fmla="*/ 2276 w 2867"/>
                <a:gd name="T85" fmla="*/ 3200 h 3210"/>
                <a:gd name="T86" fmla="*/ 2854 w 2867"/>
                <a:gd name="T87" fmla="*/ 2743 h 3210"/>
                <a:gd name="T88" fmla="*/ 2846 w 2867"/>
                <a:gd name="T89" fmla="*/ 2674 h 3210"/>
                <a:gd name="T90" fmla="*/ 2777 w 2867"/>
                <a:gd name="T91" fmla="*/ 1883 h 3210"/>
                <a:gd name="T92" fmla="*/ 2385 w 2867"/>
                <a:gd name="T93" fmla="*/ 397 h 3210"/>
                <a:gd name="T94" fmla="*/ 797 w 2867"/>
                <a:gd name="T95" fmla="*/ 305 h 3210"/>
                <a:gd name="T96" fmla="*/ 93 w 2867"/>
                <a:gd name="T97" fmla="*/ 1926 h 3210"/>
                <a:gd name="T98" fmla="*/ 16 w 2867"/>
                <a:gd name="T99" fmla="*/ 2680 h 3210"/>
                <a:gd name="T100" fmla="*/ 11 w 2867"/>
                <a:gd name="T101" fmla="*/ 2743 h 3210"/>
                <a:gd name="T102" fmla="*/ 591 w 2867"/>
                <a:gd name="T103" fmla="*/ 320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7" h="3210">
                  <a:moveTo>
                    <a:pt x="249" y="1902"/>
                  </a:moveTo>
                  <a:lnTo>
                    <a:pt x="249" y="1902"/>
                  </a:lnTo>
                  <a:lnTo>
                    <a:pt x="249" y="1902"/>
                  </a:lnTo>
                  <a:lnTo>
                    <a:pt x="249" y="1902"/>
                  </a:lnTo>
                  <a:cubicBezTo>
                    <a:pt x="228" y="1761"/>
                    <a:pt x="206" y="1615"/>
                    <a:pt x="206" y="1434"/>
                  </a:cubicBezTo>
                  <a:cubicBezTo>
                    <a:pt x="165" y="1035"/>
                    <a:pt x="406" y="556"/>
                    <a:pt x="878" y="447"/>
                  </a:cubicBezTo>
                  <a:lnTo>
                    <a:pt x="878" y="447"/>
                  </a:lnTo>
                  <a:lnTo>
                    <a:pt x="927" y="436"/>
                  </a:lnTo>
                  <a:lnTo>
                    <a:pt x="937" y="387"/>
                  </a:lnTo>
                  <a:lnTo>
                    <a:pt x="937" y="387"/>
                  </a:lnTo>
                  <a:cubicBezTo>
                    <a:pt x="967" y="234"/>
                    <a:pt x="1224" y="202"/>
                    <a:pt x="1433" y="202"/>
                  </a:cubicBezTo>
                  <a:lnTo>
                    <a:pt x="1433" y="202"/>
                  </a:lnTo>
                  <a:lnTo>
                    <a:pt x="1442" y="202"/>
                  </a:lnTo>
                  <a:lnTo>
                    <a:pt x="1442" y="202"/>
                  </a:lnTo>
                  <a:cubicBezTo>
                    <a:pt x="1750" y="162"/>
                    <a:pt x="2093" y="327"/>
                    <a:pt x="2278" y="511"/>
                  </a:cubicBezTo>
                  <a:cubicBezTo>
                    <a:pt x="2587" y="787"/>
                    <a:pt x="2704" y="1135"/>
                    <a:pt x="2661" y="1638"/>
                  </a:cubicBezTo>
                  <a:cubicBezTo>
                    <a:pt x="2653" y="1706"/>
                    <a:pt x="2638" y="1777"/>
                    <a:pt x="2623" y="1852"/>
                  </a:cubicBezTo>
                  <a:cubicBezTo>
                    <a:pt x="2570" y="2118"/>
                    <a:pt x="2510" y="2419"/>
                    <a:pt x="2690" y="2722"/>
                  </a:cubicBezTo>
                  <a:cubicBezTo>
                    <a:pt x="2652" y="2784"/>
                    <a:pt x="2538" y="2933"/>
                    <a:pt x="2243" y="3046"/>
                  </a:cubicBezTo>
                  <a:cubicBezTo>
                    <a:pt x="1880" y="2969"/>
                    <a:pt x="1853" y="2837"/>
                    <a:pt x="1872" y="2714"/>
                  </a:cubicBezTo>
                  <a:cubicBezTo>
                    <a:pt x="2032" y="2552"/>
                    <a:pt x="2196" y="2382"/>
                    <a:pt x="2321" y="2090"/>
                  </a:cubicBezTo>
                  <a:lnTo>
                    <a:pt x="2321" y="2090"/>
                  </a:lnTo>
                  <a:lnTo>
                    <a:pt x="2327" y="2075"/>
                  </a:lnTo>
                  <a:lnTo>
                    <a:pt x="2327" y="2059"/>
                  </a:lnTo>
                  <a:lnTo>
                    <a:pt x="2327" y="2059"/>
                  </a:lnTo>
                  <a:cubicBezTo>
                    <a:pt x="2327" y="2029"/>
                    <a:pt x="2335" y="1986"/>
                    <a:pt x="2344" y="1939"/>
                  </a:cubicBezTo>
                  <a:cubicBezTo>
                    <a:pt x="2355" y="1875"/>
                    <a:pt x="2367" y="1803"/>
                    <a:pt x="2367" y="1729"/>
                  </a:cubicBezTo>
                  <a:lnTo>
                    <a:pt x="2367" y="1729"/>
                  </a:lnTo>
                  <a:lnTo>
                    <a:pt x="2367" y="1687"/>
                  </a:lnTo>
                  <a:lnTo>
                    <a:pt x="2332" y="1663"/>
                  </a:lnTo>
                  <a:lnTo>
                    <a:pt x="2332" y="1663"/>
                  </a:lnTo>
                  <a:cubicBezTo>
                    <a:pt x="2209" y="1580"/>
                    <a:pt x="2158" y="1470"/>
                    <a:pt x="2101" y="1357"/>
                  </a:cubicBezTo>
                  <a:cubicBezTo>
                    <a:pt x="2059" y="1267"/>
                    <a:pt x="2015" y="1176"/>
                    <a:pt x="1938" y="1097"/>
                  </a:cubicBezTo>
                  <a:lnTo>
                    <a:pt x="1938" y="1097"/>
                  </a:lnTo>
                  <a:lnTo>
                    <a:pt x="1932" y="1090"/>
                  </a:lnTo>
                  <a:lnTo>
                    <a:pt x="1932" y="1090"/>
                  </a:lnTo>
                  <a:cubicBezTo>
                    <a:pt x="1833" y="1012"/>
                    <a:pt x="1716" y="998"/>
                    <a:pt x="1592" y="980"/>
                  </a:cubicBezTo>
                  <a:cubicBezTo>
                    <a:pt x="1420" y="958"/>
                    <a:pt x="1240" y="933"/>
                    <a:pt x="1086" y="735"/>
                  </a:cubicBezTo>
                  <a:lnTo>
                    <a:pt x="1086" y="735"/>
                  </a:lnTo>
                  <a:lnTo>
                    <a:pt x="993" y="614"/>
                  </a:lnTo>
                  <a:lnTo>
                    <a:pt x="948" y="759"/>
                  </a:lnTo>
                  <a:lnTo>
                    <a:pt x="948" y="759"/>
                  </a:lnTo>
                  <a:cubicBezTo>
                    <a:pt x="870" y="1017"/>
                    <a:pt x="786" y="1107"/>
                    <a:pt x="704" y="1193"/>
                  </a:cubicBezTo>
                  <a:cubicBezTo>
                    <a:pt x="621" y="1283"/>
                    <a:pt x="542" y="1368"/>
                    <a:pt x="499" y="1589"/>
                  </a:cubicBezTo>
                  <a:lnTo>
                    <a:pt x="499" y="1589"/>
                  </a:lnTo>
                  <a:lnTo>
                    <a:pt x="497" y="1606"/>
                  </a:lnTo>
                  <a:lnTo>
                    <a:pt x="497" y="1606"/>
                  </a:lnTo>
                  <a:cubicBezTo>
                    <a:pt x="497" y="1775"/>
                    <a:pt x="497" y="1951"/>
                    <a:pt x="584" y="2091"/>
                  </a:cubicBezTo>
                  <a:cubicBezTo>
                    <a:pt x="666" y="2367"/>
                    <a:pt x="815" y="2537"/>
                    <a:pt x="1027" y="2712"/>
                  </a:cubicBezTo>
                  <a:cubicBezTo>
                    <a:pt x="1019" y="2843"/>
                    <a:pt x="964" y="2974"/>
                    <a:pt x="623" y="3046"/>
                  </a:cubicBezTo>
                  <a:cubicBezTo>
                    <a:pt x="321" y="2932"/>
                    <a:pt x="209" y="2779"/>
                    <a:pt x="174" y="2719"/>
                  </a:cubicBezTo>
                  <a:cubicBezTo>
                    <a:pt x="328" y="2414"/>
                    <a:pt x="291" y="2177"/>
                    <a:pt x="249" y="1902"/>
                  </a:cubicBezTo>
                  <a:close/>
                  <a:moveTo>
                    <a:pt x="591" y="3200"/>
                  </a:moveTo>
                  <a:lnTo>
                    <a:pt x="591" y="3200"/>
                  </a:lnTo>
                  <a:lnTo>
                    <a:pt x="591" y="3200"/>
                  </a:lnTo>
                  <a:lnTo>
                    <a:pt x="610" y="3209"/>
                  </a:lnTo>
                  <a:lnTo>
                    <a:pt x="632" y="3204"/>
                  </a:lnTo>
                  <a:lnTo>
                    <a:pt x="632" y="3204"/>
                  </a:lnTo>
                  <a:cubicBezTo>
                    <a:pt x="1019" y="3127"/>
                    <a:pt x="1184" y="2969"/>
                    <a:pt x="1184" y="2675"/>
                  </a:cubicBezTo>
                  <a:lnTo>
                    <a:pt x="1184" y="2675"/>
                  </a:lnTo>
                  <a:lnTo>
                    <a:pt x="1184" y="2639"/>
                  </a:lnTo>
                  <a:lnTo>
                    <a:pt x="1155" y="2614"/>
                  </a:lnTo>
                  <a:lnTo>
                    <a:pt x="1155" y="2614"/>
                  </a:lnTo>
                  <a:cubicBezTo>
                    <a:pt x="948" y="2448"/>
                    <a:pt x="805" y="2294"/>
                    <a:pt x="731" y="2037"/>
                  </a:cubicBezTo>
                  <a:lnTo>
                    <a:pt x="731" y="2037"/>
                  </a:lnTo>
                  <a:lnTo>
                    <a:pt x="722" y="2016"/>
                  </a:lnTo>
                  <a:lnTo>
                    <a:pt x="722" y="2016"/>
                  </a:lnTo>
                  <a:cubicBezTo>
                    <a:pt x="656" y="1914"/>
                    <a:pt x="654" y="1767"/>
                    <a:pt x="654" y="1614"/>
                  </a:cubicBezTo>
                  <a:cubicBezTo>
                    <a:pt x="690" y="1440"/>
                    <a:pt x="745" y="1381"/>
                    <a:pt x="820" y="1301"/>
                  </a:cubicBezTo>
                  <a:cubicBezTo>
                    <a:pt x="890" y="1224"/>
                    <a:pt x="977" y="1132"/>
                    <a:pt x="1056" y="932"/>
                  </a:cubicBezTo>
                  <a:cubicBezTo>
                    <a:pt x="1227" y="1090"/>
                    <a:pt x="1415" y="1116"/>
                    <a:pt x="1570" y="1137"/>
                  </a:cubicBezTo>
                  <a:cubicBezTo>
                    <a:pt x="1675" y="1150"/>
                    <a:pt x="1766" y="1163"/>
                    <a:pt x="1829" y="1211"/>
                  </a:cubicBezTo>
                  <a:cubicBezTo>
                    <a:pt x="1887" y="1270"/>
                    <a:pt x="1922" y="1346"/>
                    <a:pt x="1960" y="1424"/>
                  </a:cubicBezTo>
                  <a:cubicBezTo>
                    <a:pt x="2015" y="1538"/>
                    <a:pt x="2076" y="1665"/>
                    <a:pt x="2209" y="1769"/>
                  </a:cubicBezTo>
                  <a:cubicBezTo>
                    <a:pt x="2206" y="1815"/>
                    <a:pt x="2198" y="1864"/>
                    <a:pt x="2190" y="1912"/>
                  </a:cubicBezTo>
                  <a:cubicBezTo>
                    <a:pt x="2180" y="1958"/>
                    <a:pt x="2172" y="2001"/>
                    <a:pt x="2170" y="2041"/>
                  </a:cubicBezTo>
                  <a:cubicBezTo>
                    <a:pt x="2053" y="2308"/>
                    <a:pt x="1896" y="2467"/>
                    <a:pt x="1744" y="2619"/>
                  </a:cubicBezTo>
                  <a:lnTo>
                    <a:pt x="1744" y="2619"/>
                  </a:lnTo>
                  <a:lnTo>
                    <a:pt x="1726" y="2637"/>
                  </a:lnTo>
                  <a:lnTo>
                    <a:pt x="1721" y="2661"/>
                  </a:lnTo>
                  <a:lnTo>
                    <a:pt x="1721" y="2661"/>
                  </a:lnTo>
                  <a:cubicBezTo>
                    <a:pt x="1667" y="2948"/>
                    <a:pt x="1833" y="3125"/>
                    <a:pt x="2235" y="3204"/>
                  </a:cubicBezTo>
                  <a:lnTo>
                    <a:pt x="2235" y="3204"/>
                  </a:lnTo>
                  <a:lnTo>
                    <a:pt x="2255" y="3209"/>
                  </a:lnTo>
                  <a:lnTo>
                    <a:pt x="2276" y="3200"/>
                  </a:lnTo>
                  <a:lnTo>
                    <a:pt x="2276" y="3200"/>
                  </a:lnTo>
                  <a:cubicBezTo>
                    <a:pt x="2756" y="3027"/>
                    <a:pt x="2850" y="2754"/>
                    <a:pt x="2854" y="2743"/>
                  </a:cubicBezTo>
                  <a:lnTo>
                    <a:pt x="2854" y="2743"/>
                  </a:lnTo>
                  <a:lnTo>
                    <a:pt x="2866" y="2706"/>
                  </a:lnTo>
                  <a:lnTo>
                    <a:pt x="2846" y="2674"/>
                  </a:lnTo>
                  <a:lnTo>
                    <a:pt x="2846" y="2674"/>
                  </a:lnTo>
                  <a:cubicBezTo>
                    <a:pt x="2672" y="2411"/>
                    <a:pt x="2725" y="2143"/>
                    <a:pt x="2777" y="1883"/>
                  </a:cubicBezTo>
                  <a:cubicBezTo>
                    <a:pt x="2792" y="1809"/>
                    <a:pt x="2807" y="1730"/>
                    <a:pt x="2817" y="1654"/>
                  </a:cubicBezTo>
                  <a:cubicBezTo>
                    <a:pt x="2866" y="1103"/>
                    <a:pt x="2729" y="702"/>
                    <a:pt x="2385" y="397"/>
                  </a:cubicBezTo>
                  <a:cubicBezTo>
                    <a:pt x="2186" y="196"/>
                    <a:pt x="1801" y="0"/>
                    <a:pt x="1428" y="45"/>
                  </a:cubicBezTo>
                  <a:cubicBezTo>
                    <a:pt x="1073" y="47"/>
                    <a:pt x="862" y="133"/>
                    <a:pt x="797" y="305"/>
                  </a:cubicBezTo>
                  <a:cubicBezTo>
                    <a:pt x="271" y="454"/>
                    <a:pt x="3" y="996"/>
                    <a:pt x="48" y="1442"/>
                  </a:cubicBezTo>
                  <a:cubicBezTo>
                    <a:pt x="48" y="1628"/>
                    <a:pt x="73" y="1787"/>
                    <a:pt x="93" y="1926"/>
                  </a:cubicBezTo>
                  <a:cubicBezTo>
                    <a:pt x="134" y="2192"/>
                    <a:pt x="165" y="2403"/>
                    <a:pt x="16" y="2680"/>
                  </a:cubicBezTo>
                  <a:lnTo>
                    <a:pt x="16" y="2680"/>
                  </a:lnTo>
                  <a:lnTo>
                    <a:pt x="0" y="2709"/>
                  </a:lnTo>
                  <a:lnTo>
                    <a:pt x="11" y="2743"/>
                  </a:lnTo>
                  <a:lnTo>
                    <a:pt x="11" y="2743"/>
                  </a:lnTo>
                  <a:cubicBezTo>
                    <a:pt x="15" y="2754"/>
                    <a:pt x="110" y="3027"/>
                    <a:pt x="591" y="3200"/>
                  </a:cubicBezTo>
                  <a:close/>
                </a:path>
              </a:pathLst>
            </a:custGeom>
            <a:solidFill>
              <a:schemeClr val="tx1"/>
            </a:solidFill>
            <a:ln>
              <a:noFill/>
            </a:ln>
            <a:effectLst/>
          </p:spPr>
          <p:txBody>
            <a:bodyPr wrap="none" anchor="ctr"/>
            <a:lstStyle/>
            <a:p>
              <a:endParaRPr lang="en-US"/>
            </a:p>
          </p:txBody>
        </p:sp>
        <p:sp>
          <p:nvSpPr>
            <p:cNvPr id="50" name="Freeform 49"/>
            <p:cNvSpPr>
              <a:spLocks noChangeArrowheads="1"/>
            </p:cNvSpPr>
            <p:nvPr/>
          </p:nvSpPr>
          <p:spPr bwMode="auto">
            <a:xfrm>
              <a:off x="7970412" y="1752600"/>
              <a:ext cx="656379" cy="656378"/>
            </a:xfrm>
            <a:custGeom>
              <a:avLst/>
              <a:gdLst>
                <a:gd name="T0" fmla="*/ 157 w 6528"/>
                <a:gd name="T1" fmla="*/ 3265 h 6528"/>
                <a:gd name="T2" fmla="*/ 157 w 6528"/>
                <a:gd name="T3" fmla="*/ 3265 h 6528"/>
                <a:gd name="T4" fmla="*/ 6370 w 6528"/>
                <a:gd name="T5" fmla="*/ 3265 h 6528"/>
                <a:gd name="T6" fmla="*/ 5494 w 6528"/>
                <a:gd name="T7" fmla="*/ 5419 h 6528"/>
                <a:gd name="T8" fmla="*/ 5474 w 6528"/>
                <a:gd name="T9" fmla="*/ 5310 h 6528"/>
                <a:gd name="T10" fmla="*/ 5445 w 6528"/>
                <a:gd name="T11" fmla="*/ 5188 h 6528"/>
                <a:gd name="T12" fmla="*/ 5405 w 6528"/>
                <a:gd name="T13" fmla="*/ 5065 h 6528"/>
                <a:gd name="T14" fmla="*/ 5353 w 6528"/>
                <a:gd name="T15" fmla="*/ 4943 h 6528"/>
                <a:gd name="T16" fmla="*/ 5289 w 6528"/>
                <a:gd name="T17" fmla="*/ 4826 h 6528"/>
                <a:gd name="T18" fmla="*/ 5214 w 6528"/>
                <a:gd name="T19" fmla="*/ 4715 h 6528"/>
                <a:gd name="T20" fmla="*/ 5124 w 6528"/>
                <a:gd name="T21" fmla="*/ 4617 h 6528"/>
                <a:gd name="T22" fmla="*/ 5023 w 6528"/>
                <a:gd name="T23" fmla="*/ 4533 h 6528"/>
                <a:gd name="T24" fmla="*/ 5012 w 6528"/>
                <a:gd name="T25" fmla="*/ 4526 h 6528"/>
                <a:gd name="T26" fmla="*/ 4112 w 6528"/>
                <a:gd name="T27" fmla="*/ 4154 h 6528"/>
                <a:gd name="T28" fmla="*/ 4035 w 6528"/>
                <a:gd name="T29" fmla="*/ 4118 h 6528"/>
                <a:gd name="T30" fmla="*/ 4006 w 6528"/>
                <a:gd name="T31" fmla="*/ 4198 h 6528"/>
                <a:gd name="T32" fmla="*/ 2521 w 6528"/>
                <a:gd name="T33" fmla="*/ 4198 h 6528"/>
                <a:gd name="T34" fmla="*/ 2492 w 6528"/>
                <a:gd name="T35" fmla="*/ 4118 h 6528"/>
                <a:gd name="T36" fmla="*/ 2415 w 6528"/>
                <a:gd name="T37" fmla="*/ 4154 h 6528"/>
                <a:gd name="T38" fmla="*/ 1514 w 6528"/>
                <a:gd name="T39" fmla="*/ 4526 h 6528"/>
                <a:gd name="T40" fmla="*/ 1502 w 6528"/>
                <a:gd name="T41" fmla="*/ 4533 h 6528"/>
                <a:gd name="T42" fmla="*/ 1403 w 6528"/>
                <a:gd name="T43" fmla="*/ 4617 h 6528"/>
                <a:gd name="T44" fmla="*/ 1313 w 6528"/>
                <a:gd name="T45" fmla="*/ 4717 h 6528"/>
                <a:gd name="T46" fmla="*/ 1238 w 6528"/>
                <a:gd name="T47" fmla="*/ 4826 h 6528"/>
                <a:gd name="T48" fmla="*/ 1174 w 6528"/>
                <a:gd name="T49" fmla="*/ 4943 h 6528"/>
                <a:gd name="T50" fmla="*/ 1122 w 6528"/>
                <a:gd name="T51" fmla="*/ 5065 h 6528"/>
                <a:gd name="T52" fmla="*/ 1082 w 6528"/>
                <a:gd name="T53" fmla="*/ 5188 h 6528"/>
                <a:gd name="T54" fmla="*/ 1054 w 6528"/>
                <a:gd name="T55" fmla="*/ 5310 h 6528"/>
                <a:gd name="T56" fmla="*/ 1033 w 6528"/>
                <a:gd name="T57" fmla="*/ 5418 h 6528"/>
                <a:gd name="T58" fmla="*/ 157 w 6528"/>
                <a:gd name="T59" fmla="*/ 3265 h 6528"/>
                <a:gd name="T60" fmla="*/ 3264 w 6528"/>
                <a:gd name="T61" fmla="*/ 6370 h 6528"/>
                <a:gd name="T62" fmla="*/ 3264 w 6528"/>
                <a:gd name="T63" fmla="*/ 6370 h 6528"/>
                <a:gd name="T64" fmla="*/ 1183 w 6528"/>
                <a:gd name="T65" fmla="*/ 5564 h 6528"/>
                <a:gd name="T66" fmla="*/ 1589 w 6528"/>
                <a:gd name="T67" fmla="*/ 4664 h 6528"/>
                <a:gd name="T68" fmla="*/ 2101 w 6528"/>
                <a:gd name="T69" fmla="*/ 4454 h 6528"/>
                <a:gd name="T70" fmla="*/ 2210 w 6528"/>
                <a:gd name="T71" fmla="*/ 4411 h 6528"/>
                <a:gd name="T72" fmla="*/ 2327 w 6528"/>
                <a:gd name="T73" fmla="*/ 4364 h 6528"/>
                <a:gd name="T74" fmla="*/ 2407 w 6528"/>
                <a:gd name="T75" fmla="*/ 4329 h 6528"/>
                <a:gd name="T76" fmla="*/ 4120 w 6528"/>
                <a:gd name="T77" fmla="*/ 4329 h 6528"/>
                <a:gd name="T78" fmla="*/ 4198 w 6528"/>
                <a:gd name="T79" fmla="*/ 4362 h 6528"/>
                <a:gd name="T80" fmla="*/ 4317 w 6528"/>
                <a:gd name="T81" fmla="*/ 4411 h 6528"/>
                <a:gd name="T82" fmla="*/ 4429 w 6528"/>
                <a:gd name="T83" fmla="*/ 4456 h 6528"/>
                <a:gd name="T84" fmla="*/ 4936 w 6528"/>
                <a:gd name="T85" fmla="*/ 4664 h 6528"/>
                <a:gd name="T86" fmla="*/ 5347 w 6528"/>
                <a:gd name="T87" fmla="*/ 5535 h 6528"/>
                <a:gd name="T88" fmla="*/ 5531 w 6528"/>
                <a:gd name="T89" fmla="*/ 5610 h 6528"/>
                <a:gd name="T90" fmla="*/ 6527 w 6528"/>
                <a:gd name="T91" fmla="*/ 3265 h 6528"/>
                <a:gd name="T92" fmla="*/ 0 w 6528"/>
                <a:gd name="T93" fmla="*/ 3265 h 6528"/>
                <a:gd name="T94" fmla="*/ 1034 w 6528"/>
                <a:gd name="T95" fmla="*/ 5647 h 6528"/>
                <a:gd name="T96" fmla="*/ 1055 w 6528"/>
                <a:gd name="T97" fmla="*/ 5668 h 6528"/>
                <a:gd name="T98" fmla="*/ 1214 w 6528"/>
                <a:gd name="T99" fmla="*/ 5802 h 6528"/>
                <a:gd name="T100" fmla="*/ 3264 w 6528"/>
                <a:gd name="T101" fmla="*/ 6527 h 6528"/>
                <a:gd name="T102" fmla="*/ 3735 w 6528"/>
                <a:gd name="T103" fmla="*/ 6494 h 6528"/>
                <a:gd name="T104" fmla="*/ 3674 w 6528"/>
                <a:gd name="T105" fmla="*/ 6343 h 6528"/>
                <a:gd name="T106" fmla="*/ 3264 w 6528"/>
                <a:gd name="T107" fmla="*/ 6370 h 6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28" h="6528">
                  <a:moveTo>
                    <a:pt x="157" y="3265"/>
                  </a:moveTo>
                  <a:lnTo>
                    <a:pt x="157" y="3265"/>
                  </a:lnTo>
                  <a:lnTo>
                    <a:pt x="157" y="3265"/>
                  </a:lnTo>
                  <a:lnTo>
                    <a:pt x="157" y="3265"/>
                  </a:lnTo>
                  <a:cubicBezTo>
                    <a:pt x="157" y="1552"/>
                    <a:pt x="1551" y="157"/>
                    <a:pt x="3264" y="157"/>
                  </a:cubicBezTo>
                  <a:cubicBezTo>
                    <a:pt x="4977" y="157"/>
                    <a:pt x="6370" y="1552"/>
                    <a:pt x="6370" y="3265"/>
                  </a:cubicBezTo>
                  <a:cubicBezTo>
                    <a:pt x="6370" y="4069"/>
                    <a:pt x="6054" y="4848"/>
                    <a:pt x="5494" y="5425"/>
                  </a:cubicBezTo>
                  <a:cubicBezTo>
                    <a:pt x="5494" y="5422"/>
                    <a:pt x="5494" y="5421"/>
                    <a:pt x="5494" y="5419"/>
                  </a:cubicBezTo>
                  <a:cubicBezTo>
                    <a:pt x="5488" y="5384"/>
                    <a:pt x="5482" y="5347"/>
                    <a:pt x="5474" y="5310"/>
                  </a:cubicBezTo>
                  <a:lnTo>
                    <a:pt x="5474" y="5310"/>
                  </a:lnTo>
                  <a:cubicBezTo>
                    <a:pt x="5467" y="5273"/>
                    <a:pt x="5457" y="5236"/>
                    <a:pt x="5446" y="5198"/>
                  </a:cubicBezTo>
                  <a:cubicBezTo>
                    <a:pt x="5446" y="5194"/>
                    <a:pt x="5445" y="5191"/>
                    <a:pt x="5445" y="5188"/>
                  </a:cubicBezTo>
                  <a:cubicBezTo>
                    <a:pt x="5434" y="5153"/>
                    <a:pt x="5422" y="5116"/>
                    <a:pt x="5409" y="5079"/>
                  </a:cubicBezTo>
                  <a:cubicBezTo>
                    <a:pt x="5408" y="5074"/>
                    <a:pt x="5406" y="5070"/>
                    <a:pt x="5405" y="5065"/>
                  </a:cubicBezTo>
                  <a:cubicBezTo>
                    <a:pt x="5392" y="5030"/>
                    <a:pt x="5377" y="4994"/>
                    <a:pt x="5362" y="4960"/>
                  </a:cubicBezTo>
                  <a:cubicBezTo>
                    <a:pt x="5358" y="4954"/>
                    <a:pt x="5357" y="4948"/>
                    <a:pt x="5353" y="4943"/>
                  </a:cubicBezTo>
                  <a:cubicBezTo>
                    <a:pt x="5337" y="4908"/>
                    <a:pt x="5320" y="4874"/>
                    <a:pt x="5299" y="4842"/>
                  </a:cubicBezTo>
                  <a:cubicBezTo>
                    <a:pt x="5295" y="4836"/>
                    <a:pt x="5292" y="4831"/>
                    <a:pt x="5289" y="4826"/>
                  </a:cubicBezTo>
                  <a:cubicBezTo>
                    <a:pt x="5270" y="4792"/>
                    <a:pt x="5248" y="4760"/>
                    <a:pt x="5223" y="4728"/>
                  </a:cubicBezTo>
                  <a:cubicBezTo>
                    <a:pt x="5220" y="4725"/>
                    <a:pt x="5217" y="4720"/>
                    <a:pt x="5214" y="4715"/>
                  </a:cubicBezTo>
                  <a:cubicBezTo>
                    <a:pt x="5188" y="4685"/>
                    <a:pt x="5161" y="4653"/>
                    <a:pt x="5132" y="4623"/>
                  </a:cubicBezTo>
                  <a:cubicBezTo>
                    <a:pt x="5129" y="4622"/>
                    <a:pt x="5127" y="4619"/>
                    <a:pt x="5124" y="4617"/>
                  </a:cubicBezTo>
                  <a:cubicBezTo>
                    <a:pt x="5092" y="4587"/>
                    <a:pt x="5060" y="4558"/>
                    <a:pt x="5023" y="4533"/>
                  </a:cubicBezTo>
                  <a:lnTo>
                    <a:pt x="5023" y="4533"/>
                  </a:lnTo>
                  <a:lnTo>
                    <a:pt x="5012" y="4526"/>
                  </a:lnTo>
                  <a:lnTo>
                    <a:pt x="5012" y="4526"/>
                  </a:lnTo>
                  <a:cubicBezTo>
                    <a:pt x="4881" y="4460"/>
                    <a:pt x="4744" y="4407"/>
                    <a:pt x="4585" y="4346"/>
                  </a:cubicBezTo>
                  <a:cubicBezTo>
                    <a:pt x="4446" y="4293"/>
                    <a:pt x="4287" y="4232"/>
                    <a:pt x="4112" y="4154"/>
                  </a:cubicBezTo>
                  <a:lnTo>
                    <a:pt x="4112" y="4154"/>
                  </a:lnTo>
                  <a:lnTo>
                    <a:pt x="4035" y="4118"/>
                  </a:lnTo>
                  <a:lnTo>
                    <a:pt x="4006" y="4198"/>
                  </a:lnTo>
                  <a:lnTo>
                    <a:pt x="4006" y="4198"/>
                  </a:lnTo>
                  <a:cubicBezTo>
                    <a:pt x="3887" y="4519"/>
                    <a:pt x="3416" y="4930"/>
                    <a:pt x="3264" y="4930"/>
                  </a:cubicBezTo>
                  <a:cubicBezTo>
                    <a:pt x="3113" y="4930"/>
                    <a:pt x="2641" y="4519"/>
                    <a:pt x="2521" y="4198"/>
                  </a:cubicBezTo>
                  <a:lnTo>
                    <a:pt x="2521" y="4198"/>
                  </a:lnTo>
                  <a:lnTo>
                    <a:pt x="2492" y="4118"/>
                  </a:lnTo>
                  <a:lnTo>
                    <a:pt x="2415" y="4154"/>
                  </a:lnTo>
                  <a:lnTo>
                    <a:pt x="2415" y="4154"/>
                  </a:lnTo>
                  <a:cubicBezTo>
                    <a:pt x="2241" y="4232"/>
                    <a:pt x="2080" y="4293"/>
                    <a:pt x="1941" y="4348"/>
                  </a:cubicBezTo>
                  <a:cubicBezTo>
                    <a:pt x="1782" y="4409"/>
                    <a:pt x="1644" y="4460"/>
                    <a:pt x="1514" y="4526"/>
                  </a:cubicBezTo>
                  <a:lnTo>
                    <a:pt x="1514" y="4526"/>
                  </a:lnTo>
                  <a:lnTo>
                    <a:pt x="1502" y="4533"/>
                  </a:lnTo>
                  <a:lnTo>
                    <a:pt x="1502" y="4533"/>
                  </a:lnTo>
                  <a:cubicBezTo>
                    <a:pt x="1467" y="4558"/>
                    <a:pt x="1434" y="4587"/>
                    <a:pt x="1403" y="4617"/>
                  </a:cubicBezTo>
                  <a:cubicBezTo>
                    <a:pt x="1400" y="4619"/>
                    <a:pt x="1397" y="4622"/>
                    <a:pt x="1395" y="4623"/>
                  </a:cubicBezTo>
                  <a:cubicBezTo>
                    <a:pt x="1365" y="4654"/>
                    <a:pt x="1339" y="4685"/>
                    <a:pt x="1313" y="4717"/>
                  </a:cubicBezTo>
                  <a:cubicBezTo>
                    <a:pt x="1310" y="4720"/>
                    <a:pt x="1307" y="4725"/>
                    <a:pt x="1303" y="4728"/>
                  </a:cubicBezTo>
                  <a:cubicBezTo>
                    <a:pt x="1280" y="4760"/>
                    <a:pt x="1257" y="4792"/>
                    <a:pt x="1238" y="4826"/>
                  </a:cubicBezTo>
                  <a:cubicBezTo>
                    <a:pt x="1235" y="4831"/>
                    <a:pt x="1231" y="4836"/>
                    <a:pt x="1228" y="4842"/>
                  </a:cubicBezTo>
                  <a:cubicBezTo>
                    <a:pt x="1209" y="4874"/>
                    <a:pt x="1190" y="4909"/>
                    <a:pt x="1174" y="4943"/>
                  </a:cubicBezTo>
                  <a:cubicBezTo>
                    <a:pt x="1172" y="4950"/>
                    <a:pt x="1169" y="4954"/>
                    <a:pt x="1167" y="4959"/>
                  </a:cubicBezTo>
                  <a:cubicBezTo>
                    <a:pt x="1151" y="4994"/>
                    <a:pt x="1137" y="5030"/>
                    <a:pt x="1122" y="5065"/>
                  </a:cubicBezTo>
                  <a:cubicBezTo>
                    <a:pt x="1121" y="5070"/>
                    <a:pt x="1119" y="5074"/>
                    <a:pt x="1117" y="5079"/>
                  </a:cubicBezTo>
                  <a:cubicBezTo>
                    <a:pt x="1105" y="5116"/>
                    <a:pt x="1094" y="5153"/>
                    <a:pt x="1082" y="5188"/>
                  </a:cubicBezTo>
                  <a:cubicBezTo>
                    <a:pt x="1082" y="5191"/>
                    <a:pt x="1081" y="5194"/>
                    <a:pt x="1081" y="5198"/>
                  </a:cubicBezTo>
                  <a:cubicBezTo>
                    <a:pt x="1070" y="5236"/>
                    <a:pt x="1062" y="5273"/>
                    <a:pt x="1054" y="5310"/>
                  </a:cubicBezTo>
                  <a:lnTo>
                    <a:pt x="1054" y="5310"/>
                  </a:lnTo>
                  <a:cubicBezTo>
                    <a:pt x="1045" y="5347"/>
                    <a:pt x="1039" y="5384"/>
                    <a:pt x="1033" y="5418"/>
                  </a:cubicBezTo>
                  <a:cubicBezTo>
                    <a:pt x="1033" y="5421"/>
                    <a:pt x="1033" y="5422"/>
                    <a:pt x="1033" y="5425"/>
                  </a:cubicBezTo>
                  <a:cubicBezTo>
                    <a:pt x="473" y="4848"/>
                    <a:pt x="157" y="4071"/>
                    <a:pt x="157" y="3265"/>
                  </a:cubicBezTo>
                  <a:close/>
                  <a:moveTo>
                    <a:pt x="3264" y="6370"/>
                  </a:moveTo>
                  <a:lnTo>
                    <a:pt x="3264" y="6370"/>
                  </a:lnTo>
                  <a:lnTo>
                    <a:pt x="3264" y="6370"/>
                  </a:lnTo>
                  <a:lnTo>
                    <a:pt x="3264" y="6370"/>
                  </a:lnTo>
                  <a:cubicBezTo>
                    <a:pt x="2492" y="6370"/>
                    <a:pt x="1756" y="6087"/>
                    <a:pt x="1183" y="5572"/>
                  </a:cubicBezTo>
                  <a:cubicBezTo>
                    <a:pt x="1183" y="5568"/>
                    <a:pt x="1183" y="5567"/>
                    <a:pt x="1183" y="5564"/>
                  </a:cubicBezTo>
                  <a:cubicBezTo>
                    <a:pt x="1180" y="5544"/>
                    <a:pt x="1180" y="5525"/>
                    <a:pt x="1180" y="5507"/>
                  </a:cubicBezTo>
                  <a:cubicBezTo>
                    <a:pt x="1208" y="5281"/>
                    <a:pt x="1299" y="4879"/>
                    <a:pt x="1589" y="4664"/>
                  </a:cubicBezTo>
                  <a:cubicBezTo>
                    <a:pt x="1711" y="4603"/>
                    <a:pt x="1844" y="4553"/>
                    <a:pt x="1996" y="4494"/>
                  </a:cubicBezTo>
                  <a:cubicBezTo>
                    <a:pt x="2030" y="4481"/>
                    <a:pt x="2065" y="4468"/>
                    <a:pt x="2101" y="4454"/>
                  </a:cubicBezTo>
                  <a:cubicBezTo>
                    <a:pt x="2107" y="4452"/>
                    <a:pt x="2114" y="4449"/>
                    <a:pt x="2120" y="4446"/>
                  </a:cubicBezTo>
                  <a:cubicBezTo>
                    <a:pt x="2150" y="4434"/>
                    <a:pt x="2179" y="4423"/>
                    <a:pt x="2210" y="4411"/>
                  </a:cubicBezTo>
                  <a:cubicBezTo>
                    <a:pt x="2223" y="4406"/>
                    <a:pt x="2234" y="4401"/>
                    <a:pt x="2247" y="4396"/>
                  </a:cubicBezTo>
                  <a:cubicBezTo>
                    <a:pt x="2273" y="4386"/>
                    <a:pt x="2300" y="4375"/>
                    <a:pt x="2327" y="4364"/>
                  </a:cubicBezTo>
                  <a:cubicBezTo>
                    <a:pt x="2341" y="4357"/>
                    <a:pt x="2354" y="4351"/>
                    <a:pt x="2368" y="4346"/>
                  </a:cubicBezTo>
                  <a:cubicBezTo>
                    <a:pt x="2381" y="4340"/>
                    <a:pt x="2395" y="4335"/>
                    <a:pt x="2407" y="4329"/>
                  </a:cubicBezTo>
                  <a:cubicBezTo>
                    <a:pt x="2576" y="4670"/>
                    <a:pt x="3038" y="5087"/>
                    <a:pt x="3264" y="5087"/>
                  </a:cubicBezTo>
                  <a:cubicBezTo>
                    <a:pt x="3490" y="5087"/>
                    <a:pt x="3952" y="4670"/>
                    <a:pt x="4120" y="4329"/>
                  </a:cubicBezTo>
                  <a:cubicBezTo>
                    <a:pt x="4134" y="4335"/>
                    <a:pt x="4146" y="4340"/>
                    <a:pt x="4160" y="4346"/>
                  </a:cubicBezTo>
                  <a:cubicBezTo>
                    <a:pt x="4173" y="4351"/>
                    <a:pt x="4186" y="4357"/>
                    <a:pt x="4198" y="4362"/>
                  </a:cubicBezTo>
                  <a:cubicBezTo>
                    <a:pt x="4227" y="4374"/>
                    <a:pt x="4253" y="4385"/>
                    <a:pt x="4280" y="4396"/>
                  </a:cubicBezTo>
                  <a:cubicBezTo>
                    <a:pt x="4293" y="4401"/>
                    <a:pt x="4306" y="4406"/>
                    <a:pt x="4317" y="4411"/>
                  </a:cubicBezTo>
                  <a:cubicBezTo>
                    <a:pt x="4344" y="4422"/>
                    <a:pt x="4370" y="4431"/>
                    <a:pt x="4396" y="4442"/>
                  </a:cubicBezTo>
                  <a:cubicBezTo>
                    <a:pt x="4407" y="4446"/>
                    <a:pt x="4418" y="4451"/>
                    <a:pt x="4429" y="4456"/>
                  </a:cubicBezTo>
                  <a:cubicBezTo>
                    <a:pt x="4463" y="4468"/>
                    <a:pt x="4497" y="4481"/>
                    <a:pt x="4529" y="4494"/>
                  </a:cubicBezTo>
                  <a:cubicBezTo>
                    <a:pt x="4681" y="4551"/>
                    <a:pt x="4814" y="4603"/>
                    <a:pt x="4936" y="4664"/>
                  </a:cubicBezTo>
                  <a:cubicBezTo>
                    <a:pt x="5230" y="4879"/>
                    <a:pt x="5320" y="5281"/>
                    <a:pt x="5347" y="5507"/>
                  </a:cubicBezTo>
                  <a:cubicBezTo>
                    <a:pt x="5347" y="5517"/>
                    <a:pt x="5347" y="5525"/>
                    <a:pt x="5347" y="5535"/>
                  </a:cubicBezTo>
                  <a:lnTo>
                    <a:pt x="5347" y="5535"/>
                  </a:lnTo>
                  <a:lnTo>
                    <a:pt x="5531" y="5610"/>
                  </a:lnTo>
                  <a:lnTo>
                    <a:pt x="5531" y="5610"/>
                  </a:lnTo>
                  <a:cubicBezTo>
                    <a:pt x="6165" y="4997"/>
                    <a:pt x="6527" y="4148"/>
                    <a:pt x="6527" y="3265"/>
                  </a:cubicBezTo>
                  <a:cubicBezTo>
                    <a:pt x="6527" y="1465"/>
                    <a:pt x="5063" y="0"/>
                    <a:pt x="3264" y="0"/>
                  </a:cubicBezTo>
                  <a:cubicBezTo>
                    <a:pt x="1464" y="0"/>
                    <a:pt x="0" y="1465"/>
                    <a:pt x="0" y="3265"/>
                  </a:cubicBezTo>
                  <a:cubicBezTo>
                    <a:pt x="0" y="4165"/>
                    <a:pt x="377" y="5031"/>
                    <a:pt x="1034" y="5647"/>
                  </a:cubicBezTo>
                  <a:lnTo>
                    <a:pt x="1034" y="5647"/>
                  </a:lnTo>
                  <a:lnTo>
                    <a:pt x="1034" y="5648"/>
                  </a:lnTo>
                  <a:lnTo>
                    <a:pt x="1055" y="5668"/>
                  </a:lnTo>
                  <a:lnTo>
                    <a:pt x="1216" y="5815"/>
                  </a:lnTo>
                  <a:lnTo>
                    <a:pt x="1214" y="5802"/>
                  </a:lnTo>
                  <a:lnTo>
                    <a:pt x="1214" y="5802"/>
                  </a:lnTo>
                  <a:cubicBezTo>
                    <a:pt x="1793" y="6271"/>
                    <a:pt x="2513" y="6527"/>
                    <a:pt x="3264" y="6527"/>
                  </a:cubicBezTo>
                  <a:lnTo>
                    <a:pt x="3264" y="6527"/>
                  </a:lnTo>
                  <a:cubicBezTo>
                    <a:pt x="3423" y="6527"/>
                    <a:pt x="3580" y="6517"/>
                    <a:pt x="3735" y="6494"/>
                  </a:cubicBezTo>
                  <a:lnTo>
                    <a:pt x="3735" y="6494"/>
                  </a:lnTo>
                  <a:lnTo>
                    <a:pt x="3674" y="6343"/>
                  </a:lnTo>
                  <a:lnTo>
                    <a:pt x="3674" y="6343"/>
                  </a:lnTo>
                  <a:cubicBezTo>
                    <a:pt x="3538" y="6361"/>
                    <a:pt x="3401" y="6370"/>
                    <a:pt x="3264" y="6370"/>
                  </a:cubicBezTo>
                  <a:close/>
                </a:path>
              </a:pathLst>
            </a:custGeom>
            <a:solidFill>
              <a:schemeClr val="tx2"/>
            </a:solidFill>
            <a:ln>
              <a:noFill/>
            </a:ln>
            <a:effectLst/>
          </p:spPr>
          <p:txBody>
            <a:bodyPr wrap="none" anchor="ctr"/>
            <a:lstStyle/>
            <a:p>
              <a:endParaRPr lang="en-US"/>
            </a:p>
          </p:txBody>
        </p:sp>
        <p:sp>
          <p:nvSpPr>
            <p:cNvPr id="51" name="Freeform 50"/>
            <p:cNvSpPr>
              <a:spLocks noChangeArrowheads="1"/>
            </p:cNvSpPr>
            <p:nvPr/>
          </p:nvSpPr>
          <p:spPr bwMode="auto">
            <a:xfrm>
              <a:off x="8330977" y="2279477"/>
              <a:ext cx="267874" cy="261221"/>
            </a:xfrm>
            <a:custGeom>
              <a:avLst/>
              <a:gdLst>
                <a:gd name="T0" fmla="*/ 1888 w 2662"/>
                <a:gd name="T1" fmla="*/ 1471 h 2596"/>
                <a:gd name="T2" fmla="*/ 1888 w 2662"/>
                <a:gd name="T3" fmla="*/ 1471 h 2596"/>
                <a:gd name="T4" fmla="*/ 1888 w 2662"/>
                <a:gd name="T5" fmla="*/ 1471 h 2596"/>
                <a:gd name="T6" fmla="*/ 1888 w 2662"/>
                <a:gd name="T7" fmla="*/ 1471 h 2596"/>
                <a:gd name="T8" fmla="*/ 2042 w 2662"/>
                <a:gd name="T9" fmla="*/ 1389 h 2596"/>
                <a:gd name="T10" fmla="*/ 2042 w 2662"/>
                <a:gd name="T11" fmla="*/ 1389 h 2596"/>
                <a:gd name="T12" fmla="*/ 2419 w 2662"/>
                <a:gd name="T13" fmla="*/ 1237 h 2596"/>
                <a:gd name="T14" fmla="*/ 2419 w 2662"/>
                <a:gd name="T15" fmla="*/ 1237 h 2596"/>
                <a:gd name="T16" fmla="*/ 2419 w 2662"/>
                <a:gd name="T17" fmla="*/ 884 h 2596"/>
                <a:gd name="T18" fmla="*/ 2419 w 2662"/>
                <a:gd name="T19" fmla="*/ 884 h 2596"/>
                <a:gd name="T20" fmla="*/ 333 w 2662"/>
                <a:gd name="T21" fmla="*/ 33 h 2596"/>
                <a:gd name="T22" fmla="*/ 333 w 2662"/>
                <a:gd name="T23" fmla="*/ 33 h 2596"/>
                <a:gd name="T24" fmla="*/ 183 w 2662"/>
                <a:gd name="T25" fmla="*/ 0 h 2596"/>
                <a:gd name="T26" fmla="*/ 74 w 2662"/>
                <a:gd name="T27" fmla="*/ 293 h 2596"/>
                <a:gd name="T28" fmla="*/ 74 w 2662"/>
                <a:gd name="T29" fmla="*/ 293 h 2596"/>
                <a:gd name="T30" fmla="*/ 923 w 2662"/>
                <a:gd name="T31" fmla="*/ 2380 h 2596"/>
                <a:gd name="T32" fmla="*/ 923 w 2662"/>
                <a:gd name="T33" fmla="*/ 2380 h 2596"/>
                <a:gd name="T34" fmla="*/ 1099 w 2662"/>
                <a:gd name="T35" fmla="*/ 2560 h 2596"/>
                <a:gd name="T36" fmla="*/ 1276 w 2662"/>
                <a:gd name="T37" fmla="*/ 2380 h 2596"/>
                <a:gd name="T38" fmla="*/ 1276 w 2662"/>
                <a:gd name="T39" fmla="*/ 2380 h 2596"/>
                <a:gd name="T40" fmla="*/ 1428 w 2662"/>
                <a:gd name="T41" fmla="*/ 2002 h 2596"/>
                <a:gd name="T42" fmla="*/ 1428 w 2662"/>
                <a:gd name="T43" fmla="*/ 2002 h 2596"/>
                <a:gd name="T44" fmla="*/ 1511 w 2662"/>
                <a:gd name="T45" fmla="*/ 1850 h 2596"/>
                <a:gd name="T46" fmla="*/ 1511 w 2662"/>
                <a:gd name="T47" fmla="*/ 1850 h 2596"/>
                <a:gd name="T48" fmla="*/ 2178 w 2662"/>
                <a:gd name="T49" fmla="*/ 2518 h 2596"/>
                <a:gd name="T50" fmla="*/ 2178 w 2662"/>
                <a:gd name="T51" fmla="*/ 2518 h 2596"/>
                <a:gd name="T52" fmla="*/ 2368 w 2662"/>
                <a:gd name="T53" fmla="*/ 2595 h 2596"/>
                <a:gd name="T54" fmla="*/ 2557 w 2662"/>
                <a:gd name="T55" fmla="*/ 2518 h 2596"/>
                <a:gd name="T56" fmla="*/ 2557 w 2662"/>
                <a:gd name="T57" fmla="*/ 2139 h 2596"/>
                <a:gd name="T58" fmla="*/ 2557 w 2662"/>
                <a:gd name="T59" fmla="*/ 2139 h 2596"/>
                <a:gd name="T60" fmla="*/ 1888 w 2662"/>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2" h="2596">
                  <a:moveTo>
                    <a:pt x="1888" y="1471"/>
                  </a:moveTo>
                  <a:lnTo>
                    <a:pt x="1888" y="1471"/>
                  </a:lnTo>
                  <a:lnTo>
                    <a:pt x="1888" y="1471"/>
                  </a:lnTo>
                  <a:lnTo>
                    <a:pt x="1888" y="1471"/>
                  </a:lnTo>
                  <a:cubicBezTo>
                    <a:pt x="1939" y="1437"/>
                    <a:pt x="1991" y="1410"/>
                    <a:pt x="2042" y="1389"/>
                  </a:cubicBezTo>
                  <a:lnTo>
                    <a:pt x="2042" y="1389"/>
                  </a:lnTo>
                  <a:lnTo>
                    <a:pt x="2419" y="1237"/>
                  </a:lnTo>
                  <a:lnTo>
                    <a:pt x="2419" y="1237"/>
                  </a:lnTo>
                  <a:cubicBezTo>
                    <a:pt x="2660" y="1140"/>
                    <a:pt x="2660" y="980"/>
                    <a:pt x="2419" y="884"/>
                  </a:cubicBezTo>
                  <a:lnTo>
                    <a:pt x="2419" y="884"/>
                  </a:lnTo>
                  <a:lnTo>
                    <a:pt x="333" y="33"/>
                  </a:lnTo>
                  <a:lnTo>
                    <a:pt x="333" y="33"/>
                  </a:lnTo>
                  <a:cubicBezTo>
                    <a:pt x="275" y="11"/>
                    <a:pt x="225" y="0"/>
                    <a:pt x="183" y="0"/>
                  </a:cubicBezTo>
                  <a:cubicBezTo>
                    <a:pt x="49" y="0"/>
                    <a:pt x="0" y="110"/>
                    <a:pt x="74" y="293"/>
                  </a:cubicBezTo>
                  <a:lnTo>
                    <a:pt x="74" y="293"/>
                  </a:lnTo>
                  <a:lnTo>
                    <a:pt x="923" y="2380"/>
                  </a:lnTo>
                  <a:lnTo>
                    <a:pt x="923" y="2380"/>
                  </a:lnTo>
                  <a:cubicBezTo>
                    <a:pt x="971" y="2501"/>
                    <a:pt x="1035" y="2560"/>
                    <a:pt x="1099" y="2560"/>
                  </a:cubicBezTo>
                  <a:cubicBezTo>
                    <a:pt x="1164" y="2560"/>
                    <a:pt x="1227" y="2501"/>
                    <a:pt x="1276" y="2380"/>
                  </a:cubicBezTo>
                  <a:lnTo>
                    <a:pt x="1276" y="2380"/>
                  </a:lnTo>
                  <a:lnTo>
                    <a:pt x="1428" y="2002"/>
                  </a:lnTo>
                  <a:lnTo>
                    <a:pt x="1428" y="2002"/>
                  </a:lnTo>
                  <a:cubicBezTo>
                    <a:pt x="1448" y="1952"/>
                    <a:pt x="1478" y="1900"/>
                    <a:pt x="1511" y="1850"/>
                  </a:cubicBezTo>
                  <a:lnTo>
                    <a:pt x="1511" y="1850"/>
                  </a:lnTo>
                  <a:lnTo>
                    <a:pt x="2178" y="2518"/>
                  </a:lnTo>
                  <a:lnTo>
                    <a:pt x="2178" y="2518"/>
                  </a:lnTo>
                  <a:cubicBezTo>
                    <a:pt x="2232" y="2570"/>
                    <a:pt x="2300" y="2595"/>
                    <a:pt x="2368" y="2595"/>
                  </a:cubicBezTo>
                  <a:cubicBezTo>
                    <a:pt x="2436" y="2595"/>
                    <a:pt x="2506" y="2570"/>
                    <a:pt x="2557" y="2518"/>
                  </a:cubicBezTo>
                  <a:cubicBezTo>
                    <a:pt x="2661" y="2414"/>
                    <a:pt x="2661" y="2244"/>
                    <a:pt x="2557" y="2139"/>
                  </a:cubicBezTo>
                  <a:lnTo>
                    <a:pt x="2557" y="2139"/>
                  </a:lnTo>
                  <a:lnTo>
                    <a:pt x="1888" y="1471"/>
                  </a:lnTo>
                </a:path>
              </a:pathLst>
            </a:custGeom>
            <a:solidFill>
              <a:schemeClr val="tx1"/>
            </a:solidFill>
            <a:ln>
              <a:noFill/>
            </a:ln>
            <a:effectLst/>
          </p:spPr>
          <p:txBody>
            <a:bodyPr wrap="none" anchor="ctr"/>
            <a:lstStyle/>
            <a:p>
              <a:endParaRPr lang="en-US"/>
            </a:p>
          </p:txBody>
        </p:sp>
      </p:grpSp>
      <p:sp>
        <p:nvSpPr>
          <p:cNvPr id="19" name="Rectangle 18">
            <a:hlinkClick r:id="rId4" action="ppaction://hlinksldjump"/>
          </p:cNvPr>
          <p:cNvSpPr/>
          <p:nvPr/>
        </p:nvSpPr>
        <p:spPr>
          <a:xfrm>
            <a:off x="0" y="1830175"/>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hlinkClick r:id="rId5" action="ppaction://hlinksldjump"/>
          </p:cNvPr>
          <p:cNvSpPr/>
          <p:nvPr/>
        </p:nvSpPr>
        <p:spPr>
          <a:xfrm>
            <a:off x="0" y="2591399"/>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hlinkClick r:id="rId6" action="ppaction://hlinksldjump"/>
          </p:cNvPr>
          <p:cNvSpPr/>
          <p:nvPr/>
        </p:nvSpPr>
        <p:spPr>
          <a:xfrm>
            <a:off x="0" y="3359041"/>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hlinkClick r:id="rId7" action="ppaction://hlinksldjump"/>
          </p:cNvPr>
          <p:cNvSpPr/>
          <p:nvPr/>
        </p:nvSpPr>
        <p:spPr>
          <a:xfrm>
            <a:off x="0" y="4117568"/>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hlinkClick r:id="rId8" action="ppaction://hlinksldjump"/>
          </p:cNvPr>
          <p:cNvSpPr/>
          <p:nvPr/>
        </p:nvSpPr>
        <p:spPr>
          <a:xfrm>
            <a:off x="0" y="4856797"/>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a:grpSpLocks noChangeAspect="1"/>
          </p:cNvGrpSpPr>
          <p:nvPr/>
        </p:nvGrpSpPr>
        <p:grpSpPr>
          <a:xfrm>
            <a:off x="8070241" y="6321876"/>
            <a:ext cx="492294" cy="473644"/>
            <a:chOff x="481013" y="835025"/>
            <a:chExt cx="5782886" cy="5563812"/>
          </a:xfrm>
        </p:grpSpPr>
        <p:sp>
          <p:nvSpPr>
            <p:cNvPr id="58" name="Freeform 14"/>
            <p:cNvSpPr>
              <a:spLocks noChangeArrowheads="1"/>
            </p:cNvSpPr>
            <p:nvPr/>
          </p:nvSpPr>
          <p:spPr bwMode="auto">
            <a:xfrm>
              <a:off x="4349380" y="4530352"/>
              <a:ext cx="1914519" cy="1868485"/>
            </a:xfrm>
            <a:custGeom>
              <a:avLst/>
              <a:gdLst>
                <a:gd name="T0" fmla="*/ 5106 w 5316"/>
                <a:gd name="T1" fmla="*/ 4278 h 5191"/>
                <a:gd name="T2" fmla="*/ 5106 w 5316"/>
                <a:gd name="T3" fmla="*/ 4278 h 5191"/>
                <a:gd name="T4" fmla="*/ 5106 w 5316"/>
                <a:gd name="T5" fmla="*/ 4278 h 5191"/>
                <a:gd name="T6" fmla="*/ 3771 w 5316"/>
                <a:gd name="T7" fmla="*/ 2940 h 5191"/>
                <a:gd name="T8" fmla="*/ 3771 w 5316"/>
                <a:gd name="T9" fmla="*/ 2940 h 5191"/>
                <a:gd name="T10" fmla="*/ 4076 w 5316"/>
                <a:gd name="T11" fmla="*/ 2776 h 5191"/>
                <a:gd name="T12" fmla="*/ 4076 w 5316"/>
                <a:gd name="T13" fmla="*/ 2776 h 5191"/>
                <a:gd name="T14" fmla="*/ 4831 w 5316"/>
                <a:gd name="T15" fmla="*/ 2470 h 5191"/>
                <a:gd name="T16" fmla="*/ 4831 w 5316"/>
                <a:gd name="T17" fmla="*/ 2470 h 5191"/>
                <a:gd name="T18" fmla="*/ 4831 w 5316"/>
                <a:gd name="T19" fmla="*/ 1766 h 5191"/>
                <a:gd name="T20" fmla="*/ 4831 w 5316"/>
                <a:gd name="T21" fmla="*/ 1766 h 5191"/>
                <a:gd name="T22" fmla="*/ 3745 w 5316"/>
                <a:gd name="T23" fmla="*/ 1323 h 5191"/>
                <a:gd name="T24" fmla="*/ 2284 w 5316"/>
                <a:gd name="T25" fmla="*/ 729 h 5191"/>
                <a:gd name="T26" fmla="*/ 666 w 5316"/>
                <a:gd name="T27" fmla="*/ 69 h 5191"/>
                <a:gd name="T28" fmla="*/ 666 w 5316"/>
                <a:gd name="T29" fmla="*/ 69 h 5191"/>
                <a:gd name="T30" fmla="*/ 365 w 5316"/>
                <a:gd name="T31" fmla="*/ 0 h 5191"/>
                <a:gd name="T32" fmla="*/ 148 w 5316"/>
                <a:gd name="T33" fmla="*/ 586 h 5191"/>
                <a:gd name="T34" fmla="*/ 148 w 5316"/>
                <a:gd name="T35" fmla="*/ 586 h 5191"/>
                <a:gd name="T36" fmla="*/ 801 w 5316"/>
                <a:gd name="T37" fmla="*/ 2195 h 5191"/>
                <a:gd name="T38" fmla="*/ 1360 w 5316"/>
                <a:gd name="T39" fmla="*/ 3573 h 5191"/>
                <a:gd name="T40" fmla="*/ 1841 w 5316"/>
                <a:gd name="T41" fmla="*/ 4758 h 5191"/>
                <a:gd name="T42" fmla="*/ 1841 w 5316"/>
                <a:gd name="T43" fmla="*/ 4758 h 5191"/>
                <a:gd name="T44" fmla="*/ 2197 w 5316"/>
                <a:gd name="T45" fmla="*/ 5116 h 5191"/>
                <a:gd name="T46" fmla="*/ 2549 w 5316"/>
                <a:gd name="T47" fmla="*/ 4755 h 5191"/>
                <a:gd name="T48" fmla="*/ 2549 w 5316"/>
                <a:gd name="T49" fmla="*/ 4755 h 5191"/>
                <a:gd name="T50" fmla="*/ 2853 w 5316"/>
                <a:gd name="T51" fmla="*/ 4003 h 5191"/>
                <a:gd name="T52" fmla="*/ 2853 w 5316"/>
                <a:gd name="T53" fmla="*/ 4003 h 5191"/>
                <a:gd name="T54" fmla="*/ 3017 w 5316"/>
                <a:gd name="T55" fmla="*/ 3695 h 5191"/>
                <a:gd name="T56" fmla="*/ 3017 w 5316"/>
                <a:gd name="T57" fmla="*/ 3695 h 5191"/>
                <a:gd name="T58" fmla="*/ 4352 w 5316"/>
                <a:gd name="T59" fmla="*/ 5031 h 5191"/>
                <a:gd name="T60" fmla="*/ 4352 w 5316"/>
                <a:gd name="T61" fmla="*/ 5031 h 5191"/>
                <a:gd name="T62" fmla="*/ 4727 w 5316"/>
                <a:gd name="T63" fmla="*/ 5190 h 5191"/>
                <a:gd name="T64" fmla="*/ 5106 w 5316"/>
                <a:gd name="T65" fmla="*/ 5031 h 5191"/>
                <a:gd name="T66" fmla="*/ 5106 w 5316"/>
                <a:gd name="T67" fmla="*/ 4278 h 5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16" h="5191">
                  <a:moveTo>
                    <a:pt x="5106" y="4278"/>
                  </a:moveTo>
                  <a:lnTo>
                    <a:pt x="5106" y="4278"/>
                  </a:lnTo>
                  <a:lnTo>
                    <a:pt x="5106" y="4278"/>
                  </a:lnTo>
                  <a:lnTo>
                    <a:pt x="3771" y="2940"/>
                  </a:lnTo>
                  <a:lnTo>
                    <a:pt x="3771" y="2940"/>
                  </a:lnTo>
                  <a:cubicBezTo>
                    <a:pt x="3872" y="2874"/>
                    <a:pt x="3975" y="2818"/>
                    <a:pt x="4076" y="2776"/>
                  </a:cubicBezTo>
                  <a:lnTo>
                    <a:pt x="4076" y="2776"/>
                  </a:lnTo>
                  <a:lnTo>
                    <a:pt x="4831" y="2470"/>
                  </a:lnTo>
                  <a:lnTo>
                    <a:pt x="4831" y="2470"/>
                  </a:lnTo>
                  <a:cubicBezTo>
                    <a:pt x="5310" y="2277"/>
                    <a:pt x="5310" y="1959"/>
                    <a:pt x="4831" y="1766"/>
                  </a:cubicBezTo>
                  <a:lnTo>
                    <a:pt x="4831" y="1766"/>
                  </a:lnTo>
                  <a:lnTo>
                    <a:pt x="3745" y="1323"/>
                  </a:lnTo>
                  <a:lnTo>
                    <a:pt x="2284" y="729"/>
                  </a:lnTo>
                  <a:lnTo>
                    <a:pt x="666" y="69"/>
                  </a:lnTo>
                  <a:lnTo>
                    <a:pt x="666" y="69"/>
                  </a:lnTo>
                  <a:cubicBezTo>
                    <a:pt x="550" y="21"/>
                    <a:pt x="450" y="0"/>
                    <a:pt x="365" y="0"/>
                  </a:cubicBezTo>
                  <a:cubicBezTo>
                    <a:pt x="100" y="0"/>
                    <a:pt x="0" y="223"/>
                    <a:pt x="148" y="586"/>
                  </a:cubicBezTo>
                  <a:lnTo>
                    <a:pt x="148" y="586"/>
                  </a:lnTo>
                  <a:lnTo>
                    <a:pt x="801" y="2195"/>
                  </a:lnTo>
                  <a:lnTo>
                    <a:pt x="1360" y="3573"/>
                  </a:lnTo>
                  <a:lnTo>
                    <a:pt x="1841" y="4758"/>
                  </a:lnTo>
                  <a:lnTo>
                    <a:pt x="1841" y="4758"/>
                  </a:lnTo>
                  <a:cubicBezTo>
                    <a:pt x="1940" y="4997"/>
                    <a:pt x="2067" y="5116"/>
                    <a:pt x="2197" y="5116"/>
                  </a:cubicBezTo>
                  <a:cubicBezTo>
                    <a:pt x="2324" y="5116"/>
                    <a:pt x="2451" y="4997"/>
                    <a:pt x="2549" y="4755"/>
                  </a:cubicBezTo>
                  <a:lnTo>
                    <a:pt x="2549" y="4755"/>
                  </a:lnTo>
                  <a:lnTo>
                    <a:pt x="2853" y="4003"/>
                  </a:lnTo>
                  <a:lnTo>
                    <a:pt x="2853" y="4003"/>
                  </a:lnTo>
                  <a:cubicBezTo>
                    <a:pt x="2893" y="3902"/>
                    <a:pt x="2948" y="3799"/>
                    <a:pt x="3017" y="3695"/>
                  </a:cubicBezTo>
                  <a:lnTo>
                    <a:pt x="3017" y="3695"/>
                  </a:lnTo>
                  <a:lnTo>
                    <a:pt x="4352" y="5031"/>
                  </a:lnTo>
                  <a:lnTo>
                    <a:pt x="4352" y="5031"/>
                  </a:lnTo>
                  <a:cubicBezTo>
                    <a:pt x="4455" y="5137"/>
                    <a:pt x="4593" y="5190"/>
                    <a:pt x="4727" y="5190"/>
                  </a:cubicBezTo>
                  <a:cubicBezTo>
                    <a:pt x="4865" y="5190"/>
                    <a:pt x="5003" y="5137"/>
                    <a:pt x="5106" y="5031"/>
                  </a:cubicBezTo>
                  <a:cubicBezTo>
                    <a:pt x="5315" y="4824"/>
                    <a:pt x="5315" y="4485"/>
                    <a:pt x="5106" y="4278"/>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15"/>
            <p:cNvSpPr>
              <a:spLocks noChangeArrowheads="1"/>
            </p:cNvSpPr>
            <p:nvPr/>
          </p:nvSpPr>
          <p:spPr bwMode="auto">
            <a:xfrm>
              <a:off x="2120900" y="4443413"/>
              <a:ext cx="854075" cy="439737"/>
            </a:xfrm>
            <a:custGeom>
              <a:avLst/>
              <a:gdLst>
                <a:gd name="T0" fmla="*/ 0 w 2373"/>
                <a:gd name="T1" fmla="*/ 1220 h 1221"/>
                <a:gd name="T2" fmla="*/ 0 w 2373"/>
                <a:gd name="T3" fmla="*/ 1220 h 1221"/>
                <a:gd name="T4" fmla="*/ 0 w 2373"/>
                <a:gd name="T5" fmla="*/ 1220 h 1221"/>
                <a:gd name="T6" fmla="*/ 0 w 2373"/>
                <a:gd name="T7" fmla="*/ 1220 h 1221"/>
                <a:gd name="T8" fmla="*/ 2372 w 2373"/>
                <a:gd name="T9" fmla="*/ 0 h 1221"/>
                <a:gd name="T10" fmla="*/ 1800 w 2373"/>
                <a:gd name="T11" fmla="*/ 472 h 1221"/>
                <a:gd name="T12" fmla="*/ 0 w 2373"/>
                <a:gd name="T13" fmla="*/ 1220 h 1221"/>
              </a:gdLst>
              <a:ahLst/>
              <a:cxnLst>
                <a:cxn ang="0">
                  <a:pos x="T0" y="T1"/>
                </a:cxn>
                <a:cxn ang="0">
                  <a:pos x="T2" y="T3"/>
                </a:cxn>
                <a:cxn ang="0">
                  <a:pos x="T4" y="T5"/>
                </a:cxn>
                <a:cxn ang="0">
                  <a:pos x="T6" y="T7"/>
                </a:cxn>
                <a:cxn ang="0">
                  <a:pos x="T8" y="T9"/>
                </a:cxn>
                <a:cxn ang="0">
                  <a:pos x="T10" y="T11"/>
                </a:cxn>
                <a:cxn ang="0">
                  <a:pos x="T12" y="T13"/>
                </a:cxn>
              </a:cxnLst>
              <a:rect l="0" t="0" r="r" b="b"/>
              <a:pathLst>
                <a:path w="2373" h="1221">
                  <a:moveTo>
                    <a:pt x="0" y="1220"/>
                  </a:moveTo>
                  <a:lnTo>
                    <a:pt x="0" y="1220"/>
                  </a:lnTo>
                  <a:lnTo>
                    <a:pt x="0" y="1220"/>
                  </a:lnTo>
                  <a:lnTo>
                    <a:pt x="0" y="1220"/>
                  </a:lnTo>
                  <a:cubicBezTo>
                    <a:pt x="952" y="1111"/>
                    <a:pt x="1694" y="618"/>
                    <a:pt x="2372" y="0"/>
                  </a:cubicBezTo>
                  <a:cubicBezTo>
                    <a:pt x="2186" y="167"/>
                    <a:pt x="1999" y="326"/>
                    <a:pt x="1800" y="472"/>
                  </a:cubicBezTo>
                  <a:cubicBezTo>
                    <a:pt x="1274" y="859"/>
                    <a:pt x="693" y="1143"/>
                    <a:pt x="0" y="122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16"/>
            <p:cNvSpPr>
              <a:spLocks noChangeArrowheads="1"/>
            </p:cNvSpPr>
            <p:nvPr/>
          </p:nvSpPr>
          <p:spPr bwMode="auto">
            <a:xfrm>
              <a:off x="2978150" y="3044825"/>
              <a:ext cx="528638" cy="490538"/>
            </a:xfrm>
            <a:custGeom>
              <a:avLst/>
              <a:gdLst>
                <a:gd name="T0" fmla="*/ 0 w 1467"/>
                <a:gd name="T1" fmla="*/ 1362 h 1363"/>
                <a:gd name="T2" fmla="*/ 0 w 1467"/>
                <a:gd name="T3" fmla="*/ 1362 h 1363"/>
                <a:gd name="T4" fmla="*/ 0 w 1467"/>
                <a:gd name="T5" fmla="*/ 1362 h 1363"/>
                <a:gd name="T6" fmla="*/ 0 w 1467"/>
                <a:gd name="T7" fmla="*/ 1362 h 1363"/>
                <a:gd name="T8" fmla="*/ 1466 w 1467"/>
                <a:gd name="T9" fmla="*/ 0 h 1363"/>
                <a:gd name="T10" fmla="*/ 0 w 1467"/>
                <a:gd name="T11" fmla="*/ 1362 h 1363"/>
              </a:gdLst>
              <a:ahLst/>
              <a:cxnLst>
                <a:cxn ang="0">
                  <a:pos x="T0" y="T1"/>
                </a:cxn>
                <a:cxn ang="0">
                  <a:pos x="T2" y="T3"/>
                </a:cxn>
                <a:cxn ang="0">
                  <a:pos x="T4" y="T5"/>
                </a:cxn>
                <a:cxn ang="0">
                  <a:pos x="T6" y="T7"/>
                </a:cxn>
                <a:cxn ang="0">
                  <a:pos x="T8" y="T9"/>
                </a:cxn>
                <a:cxn ang="0">
                  <a:pos x="T10" y="T11"/>
                </a:cxn>
              </a:cxnLst>
              <a:rect l="0" t="0" r="r" b="b"/>
              <a:pathLst>
                <a:path w="1467" h="1363">
                  <a:moveTo>
                    <a:pt x="0" y="1362"/>
                  </a:moveTo>
                  <a:lnTo>
                    <a:pt x="0" y="1362"/>
                  </a:lnTo>
                  <a:lnTo>
                    <a:pt x="0" y="1362"/>
                  </a:lnTo>
                  <a:lnTo>
                    <a:pt x="0" y="1362"/>
                  </a:lnTo>
                  <a:cubicBezTo>
                    <a:pt x="471" y="874"/>
                    <a:pt x="942" y="385"/>
                    <a:pt x="1466" y="0"/>
                  </a:cubicBezTo>
                  <a:cubicBezTo>
                    <a:pt x="942" y="385"/>
                    <a:pt x="471" y="874"/>
                    <a:pt x="0" y="1362"/>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17"/>
            <p:cNvSpPr>
              <a:spLocks noChangeArrowheads="1"/>
            </p:cNvSpPr>
            <p:nvPr/>
          </p:nvSpPr>
          <p:spPr bwMode="auto">
            <a:xfrm>
              <a:off x="1165225" y="3122613"/>
              <a:ext cx="955675" cy="1758950"/>
            </a:xfrm>
            <a:custGeom>
              <a:avLst/>
              <a:gdLst>
                <a:gd name="T0" fmla="*/ 884 w 2656"/>
                <a:gd name="T1" fmla="*/ 1627 h 4886"/>
                <a:gd name="T2" fmla="*/ 884 w 2656"/>
                <a:gd name="T3" fmla="*/ 1627 h 4886"/>
                <a:gd name="T4" fmla="*/ 884 w 2656"/>
                <a:gd name="T5" fmla="*/ 1627 h 4886"/>
                <a:gd name="T6" fmla="*/ 884 w 2656"/>
                <a:gd name="T7" fmla="*/ 1627 h 4886"/>
                <a:gd name="T8" fmla="*/ 0 w 2656"/>
                <a:gd name="T9" fmla="*/ 0 h 4886"/>
                <a:gd name="T10" fmla="*/ 2655 w 2656"/>
                <a:gd name="T11" fmla="*/ 4885 h 4886"/>
                <a:gd name="T12" fmla="*/ 1771 w 2656"/>
                <a:gd name="T13" fmla="*/ 3257 h 4886"/>
                <a:gd name="T14" fmla="*/ 884 w 2656"/>
                <a:gd name="T15" fmla="*/ 1627 h 4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56" h="4886">
                  <a:moveTo>
                    <a:pt x="884" y="1627"/>
                  </a:moveTo>
                  <a:lnTo>
                    <a:pt x="884" y="1627"/>
                  </a:lnTo>
                  <a:lnTo>
                    <a:pt x="884" y="1627"/>
                  </a:lnTo>
                  <a:lnTo>
                    <a:pt x="884" y="1627"/>
                  </a:lnTo>
                  <a:cubicBezTo>
                    <a:pt x="590" y="1087"/>
                    <a:pt x="296" y="544"/>
                    <a:pt x="0" y="0"/>
                  </a:cubicBezTo>
                  <a:cubicBezTo>
                    <a:pt x="884" y="1627"/>
                    <a:pt x="1771" y="3257"/>
                    <a:pt x="2655" y="4885"/>
                  </a:cubicBezTo>
                  <a:cubicBezTo>
                    <a:pt x="2358" y="4341"/>
                    <a:pt x="2065" y="3798"/>
                    <a:pt x="1771" y="3257"/>
                  </a:cubicBezTo>
                  <a:cubicBezTo>
                    <a:pt x="1474" y="2714"/>
                    <a:pt x="1180" y="2170"/>
                    <a:pt x="884" y="1627"/>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18"/>
            <p:cNvSpPr>
              <a:spLocks noChangeArrowheads="1"/>
            </p:cNvSpPr>
            <p:nvPr/>
          </p:nvSpPr>
          <p:spPr bwMode="auto">
            <a:xfrm>
              <a:off x="3517900" y="1603375"/>
              <a:ext cx="477838" cy="879475"/>
            </a:xfrm>
            <a:custGeom>
              <a:avLst/>
              <a:gdLst>
                <a:gd name="T0" fmla="*/ 1325 w 1326"/>
                <a:gd name="T1" fmla="*/ 2444 h 2445"/>
                <a:gd name="T2" fmla="*/ 1325 w 1326"/>
                <a:gd name="T3" fmla="*/ 2444 h 2445"/>
                <a:gd name="T4" fmla="*/ 1325 w 1326"/>
                <a:gd name="T5" fmla="*/ 2444 h 2445"/>
                <a:gd name="T6" fmla="*/ 1325 w 1326"/>
                <a:gd name="T7" fmla="*/ 2444 h 2445"/>
                <a:gd name="T8" fmla="*/ 0 w 1326"/>
                <a:gd name="T9" fmla="*/ 0 h 2445"/>
                <a:gd name="T10" fmla="*/ 883 w 1326"/>
                <a:gd name="T11" fmla="*/ 1630 h 2445"/>
                <a:gd name="T12" fmla="*/ 1325 w 1326"/>
                <a:gd name="T13" fmla="*/ 2444 h 2445"/>
              </a:gdLst>
              <a:ahLst/>
              <a:cxnLst>
                <a:cxn ang="0">
                  <a:pos x="T0" y="T1"/>
                </a:cxn>
                <a:cxn ang="0">
                  <a:pos x="T2" y="T3"/>
                </a:cxn>
                <a:cxn ang="0">
                  <a:pos x="T4" y="T5"/>
                </a:cxn>
                <a:cxn ang="0">
                  <a:pos x="T6" y="T7"/>
                </a:cxn>
                <a:cxn ang="0">
                  <a:pos x="T8" y="T9"/>
                </a:cxn>
                <a:cxn ang="0">
                  <a:pos x="T10" y="T11"/>
                </a:cxn>
                <a:cxn ang="0">
                  <a:pos x="T12" y="T13"/>
                </a:cxn>
              </a:cxnLst>
              <a:rect l="0" t="0" r="r" b="b"/>
              <a:pathLst>
                <a:path w="1326" h="2445">
                  <a:moveTo>
                    <a:pt x="1325" y="2444"/>
                  </a:moveTo>
                  <a:lnTo>
                    <a:pt x="1325" y="2444"/>
                  </a:lnTo>
                  <a:lnTo>
                    <a:pt x="1325" y="2444"/>
                  </a:lnTo>
                  <a:lnTo>
                    <a:pt x="1325" y="2444"/>
                  </a:lnTo>
                  <a:cubicBezTo>
                    <a:pt x="883" y="1630"/>
                    <a:pt x="441" y="813"/>
                    <a:pt x="0" y="0"/>
                  </a:cubicBezTo>
                  <a:cubicBezTo>
                    <a:pt x="293" y="543"/>
                    <a:pt x="587" y="1087"/>
                    <a:pt x="883" y="1630"/>
                  </a:cubicBezTo>
                  <a:cubicBezTo>
                    <a:pt x="1029" y="1900"/>
                    <a:pt x="1177" y="2171"/>
                    <a:pt x="1325" y="244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19"/>
            <p:cNvSpPr>
              <a:spLocks noChangeArrowheads="1"/>
            </p:cNvSpPr>
            <p:nvPr/>
          </p:nvSpPr>
          <p:spPr bwMode="auto">
            <a:xfrm>
              <a:off x="3295650" y="3649663"/>
              <a:ext cx="504825" cy="473075"/>
            </a:xfrm>
            <a:custGeom>
              <a:avLst/>
              <a:gdLst>
                <a:gd name="T0" fmla="*/ 0 w 1401"/>
                <a:gd name="T1" fmla="*/ 1314 h 1315"/>
                <a:gd name="T2" fmla="*/ 0 w 1401"/>
                <a:gd name="T3" fmla="*/ 1314 h 1315"/>
                <a:gd name="T4" fmla="*/ 0 w 1401"/>
                <a:gd name="T5" fmla="*/ 1314 h 1315"/>
                <a:gd name="T6" fmla="*/ 0 w 1401"/>
                <a:gd name="T7" fmla="*/ 1314 h 1315"/>
                <a:gd name="T8" fmla="*/ 1400 w 1401"/>
                <a:gd name="T9" fmla="*/ 0 h 1315"/>
                <a:gd name="T10" fmla="*/ 0 w 1401"/>
                <a:gd name="T11" fmla="*/ 1314 h 1315"/>
              </a:gdLst>
              <a:ahLst/>
              <a:cxnLst>
                <a:cxn ang="0">
                  <a:pos x="T0" y="T1"/>
                </a:cxn>
                <a:cxn ang="0">
                  <a:pos x="T2" y="T3"/>
                </a:cxn>
                <a:cxn ang="0">
                  <a:pos x="T4" y="T5"/>
                </a:cxn>
                <a:cxn ang="0">
                  <a:pos x="T6" y="T7"/>
                </a:cxn>
                <a:cxn ang="0">
                  <a:pos x="T8" y="T9"/>
                </a:cxn>
                <a:cxn ang="0">
                  <a:pos x="T10" y="T11"/>
                </a:cxn>
              </a:cxnLst>
              <a:rect l="0" t="0" r="r" b="b"/>
              <a:pathLst>
                <a:path w="1401" h="1315">
                  <a:moveTo>
                    <a:pt x="0" y="1314"/>
                  </a:moveTo>
                  <a:lnTo>
                    <a:pt x="0" y="1314"/>
                  </a:lnTo>
                  <a:lnTo>
                    <a:pt x="0" y="1314"/>
                  </a:lnTo>
                  <a:lnTo>
                    <a:pt x="0" y="1314"/>
                  </a:lnTo>
                  <a:cubicBezTo>
                    <a:pt x="450" y="845"/>
                    <a:pt x="900" y="379"/>
                    <a:pt x="1400" y="0"/>
                  </a:cubicBezTo>
                  <a:cubicBezTo>
                    <a:pt x="900" y="379"/>
                    <a:pt x="450" y="845"/>
                    <a:pt x="0" y="131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20"/>
            <p:cNvSpPr>
              <a:spLocks noChangeArrowheads="1"/>
            </p:cNvSpPr>
            <p:nvPr/>
          </p:nvSpPr>
          <p:spPr bwMode="auto">
            <a:xfrm>
              <a:off x="2449513" y="3535363"/>
              <a:ext cx="528637" cy="492125"/>
            </a:xfrm>
            <a:custGeom>
              <a:avLst/>
              <a:gdLst>
                <a:gd name="T0" fmla="*/ 0 w 1468"/>
                <a:gd name="T1" fmla="*/ 1365 h 1366"/>
                <a:gd name="T2" fmla="*/ 0 w 1468"/>
                <a:gd name="T3" fmla="*/ 1365 h 1366"/>
                <a:gd name="T4" fmla="*/ 0 w 1468"/>
                <a:gd name="T5" fmla="*/ 1365 h 1366"/>
                <a:gd name="T6" fmla="*/ 0 w 1468"/>
                <a:gd name="T7" fmla="*/ 1365 h 1366"/>
                <a:gd name="T8" fmla="*/ 1467 w 1468"/>
                <a:gd name="T9" fmla="*/ 0 h 1366"/>
                <a:gd name="T10" fmla="*/ 0 w 1468"/>
                <a:gd name="T11" fmla="*/ 1365 h 1366"/>
              </a:gdLst>
              <a:ahLst/>
              <a:cxnLst>
                <a:cxn ang="0">
                  <a:pos x="T0" y="T1"/>
                </a:cxn>
                <a:cxn ang="0">
                  <a:pos x="T2" y="T3"/>
                </a:cxn>
                <a:cxn ang="0">
                  <a:pos x="T4" y="T5"/>
                </a:cxn>
                <a:cxn ang="0">
                  <a:pos x="T6" y="T7"/>
                </a:cxn>
                <a:cxn ang="0">
                  <a:pos x="T8" y="T9"/>
                </a:cxn>
                <a:cxn ang="0">
                  <a:pos x="T10" y="T11"/>
                </a:cxn>
              </a:cxnLst>
              <a:rect l="0" t="0" r="r" b="b"/>
              <a:pathLst>
                <a:path w="1468" h="1366">
                  <a:moveTo>
                    <a:pt x="0" y="1365"/>
                  </a:moveTo>
                  <a:lnTo>
                    <a:pt x="0" y="1365"/>
                  </a:lnTo>
                  <a:lnTo>
                    <a:pt x="0" y="1365"/>
                  </a:lnTo>
                  <a:lnTo>
                    <a:pt x="0" y="1365"/>
                  </a:lnTo>
                  <a:cubicBezTo>
                    <a:pt x="528" y="977"/>
                    <a:pt x="996" y="490"/>
                    <a:pt x="1467" y="0"/>
                  </a:cubicBezTo>
                  <a:cubicBezTo>
                    <a:pt x="996" y="490"/>
                    <a:pt x="528" y="977"/>
                    <a:pt x="0" y="1365"/>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21"/>
            <p:cNvSpPr>
              <a:spLocks noChangeArrowheads="1"/>
            </p:cNvSpPr>
            <p:nvPr/>
          </p:nvSpPr>
          <p:spPr bwMode="auto">
            <a:xfrm>
              <a:off x="2132013" y="3240088"/>
              <a:ext cx="239712" cy="201612"/>
            </a:xfrm>
            <a:custGeom>
              <a:avLst/>
              <a:gdLst>
                <a:gd name="T0" fmla="*/ 0 w 665"/>
                <a:gd name="T1" fmla="*/ 557 h 558"/>
                <a:gd name="T2" fmla="*/ 0 w 665"/>
                <a:gd name="T3" fmla="*/ 557 h 558"/>
                <a:gd name="T4" fmla="*/ 0 w 665"/>
                <a:gd name="T5" fmla="*/ 557 h 558"/>
                <a:gd name="T6" fmla="*/ 0 w 665"/>
                <a:gd name="T7" fmla="*/ 557 h 558"/>
                <a:gd name="T8" fmla="*/ 664 w 665"/>
                <a:gd name="T9" fmla="*/ 0 h 558"/>
                <a:gd name="T10" fmla="*/ 0 w 665"/>
                <a:gd name="T11" fmla="*/ 557 h 558"/>
              </a:gdLst>
              <a:ahLst/>
              <a:cxnLst>
                <a:cxn ang="0">
                  <a:pos x="T0" y="T1"/>
                </a:cxn>
                <a:cxn ang="0">
                  <a:pos x="T2" y="T3"/>
                </a:cxn>
                <a:cxn ang="0">
                  <a:pos x="T4" y="T5"/>
                </a:cxn>
                <a:cxn ang="0">
                  <a:pos x="T6" y="T7"/>
                </a:cxn>
                <a:cxn ang="0">
                  <a:pos x="T8" y="T9"/>
                </a:cxn>
                <a:cxn ang="0">
                  <a:pos x="T10" y="T11"/>
                </a:cxn>
              </a:cxnLst>
              <a:rect l="0" t="0" r="r" b="b"/>
              <a:pathLst>
                <a:path w="665" h="558">
                  <a:moveTo>
                    <a:pt x="0" y="557"/>
                  </a:moveTo>
                  <a:lnTo>
                    <a:pt x="0" y="557"/>
                  </a:lnTo>
                  <a:lnTo>
                    <a:pt x="0" y="557"/>
                  </a:lnTo>
                  <a:lnTo>
                    <a:pt x="0" y="557"/>
                  </a:lnTo>
                  <a:cubicBezTo>
                    <a:pt x="230" y="390"/>
                    <a:pt x="449" y="201"/>
                    <a:pt x="664" y="0"/>
                  </a:cubicBezTo>
                  <a:cubicBezTo>
                    <a:pt x="449" y="201"/>
                    <a:pt x="230" y="390"/>
                    <a:pt x="0" y="557"/>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 name="Freeform 22"/>
            <p:cNvSpPr>
              <a:spLocks noChangeArrowheads="1"/>
            </p:cNvSpPr>
            <p:nvPr/>
          </p:nvSpPr>
          <p:spPr bwMode="auto">
            <a:xfrm>
              <a:off x="3006725" y="4364038"/>
              <a:ext cx="49213" cy="49212"/>
            </a:xfrm>
            <a:custGeom>
              <a:avLst/>
              <a:gdLst>
                <a:gd name="T0" fmla="*/ 135 w 136"/>
                <a:gd name="T1" fmla="*/ 0 h 135"/>
                <a:gd name="T2" fmla="*/ 135 w 136"/>
                <a:gd name="T3" fmla="*/ 0 h 135"/>
                <a:gd name="T4" fmla="*/ 135 w 136"/>
                <a:gd name="T5" fmla="*/ 0 h 135"/>
                <a:gd name="T6" fmla="*/ 135 w 136"/>
                <a:gd name="T7" fmla="*/ 0 h 135"/>
                <a:gd name="T8" fmla="*/ 0 w 136"/>
                <a:gd name="T9" fmla="*/ 134 h 135"/>
                <a:gd name="T10" fmla="*/ 135 w 136"/>
                <a:gd name="T11" fmla="*/ 0 h 135"/>
              </a:gdLst>
              <a:ahLst/>
              <a:cxnLst>
                <a:cxn ang="0">
                  <a:pos x="T0" y="T1"/>
                </a:cxn>
                <a:cxn ang="0">
                  <a:pos x="T2" y="T3"/>
                </a:cxn>
                <a:cxn ang="0">
                  <a:pos x="T4" y="T5"/>
                </a:cxn>
                <a:cxn ang="0">
                  <a:pos x="T6" y="T7"/>
                </a:cxn>
                <a:cxn ang="0">
                  <a:pos x="T8" y="T9"/>
                </a:cxn>
                <a:cxn ang="0">
                  <a:pos x="T10" y="T11"/>
                </a:cxn>
              </a:cxnLst>
              <a:rect l="0" t="0" r="r" b="b"/>
              <a:pathLst>
                <a:path w="136" h="135">
                  <a:moveTo>
                    <a:pt x="135" y="0"/>
                  </a:moveTo>
                  <a:lnTo>
                    <a:pt x="135" y="0"/>
                  </a:lnTo>
                  <a:lnTo>
                    <a:pt x="135" y="0"/>
                  </a:lnTo>
                  <a:lnTo>
                    <a:pt x="135" y="0"/>
                  </a:lnTo>
                  <a:cubicBezTo>
                    <a:pt x="90" y="45"/>
                    <a:pt x="45" y="91"/>
                    <a:pt x="0" y="134"/>
                  </a:cubicBezTo>
                  <a:cubicBezTo>
                    <a:pt x="45" y="91"/>
                    <a:pt x="90" y="45"/>
                    <a:pt x="135"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23"/>
            <p:cNvSpPr>
              <a:spLocks noChangeArrowheads="1"/>
            </p:cNvSpPr>
            <p:nvPr/>
          </p:nvSpPr>
          <p:spPr bwMode="auto">
            <a:xfrm>
              <a:off x="3865563" y="3368675"/>
              <a:ext cx="560387" cy="233363"/>
            </a:xfrm>
            <a:custGeom>
              <a:avLst/>
              <a:gdLst>
                <a:gd name="T0" fmla="*/ 1557 w 1558"/>
                <a:gd name="T1" fmla="*/ 0 h 648"/>
                <a:gd name="T2" fmla="*/ 1557 w 1558"/>
                <a:gd name="T3" fmla="*/ 0 h 648"/>
                <a:gd name="T4" fmla="*/ 1557 w 1558"/>
                <a:gd name="T5" fmla="*/ 0 h 648"/>
                <a:gd name="T6" fmla="*/ 1557 w 1558"/>
                <a:gd name="T7" fmla="*/ 0 h 648"/>
                <a:gd name="T8" fmla="*/ 0 w 1558"/>
                <a:gd name="T9" fmla="*/ 647 h 648"/>
                <a:gd name="T10" fmla="*/ 1557 w 1558"/>
                <a:gd name="T11" fmla="*/ 0 h 648"/>
              </a:gdLst>
              <a:ahLst/>
              <a:cxnLst>
                <a:cxn ang="0">
                  <a:pos x="T0" y="T1"/>
                </a:cxn>
                <a:cxn ang="0">
                  <a:pos x="T2" y="T3"/>
                </a:cxn>
                <a:cxn ang="0">
                  <a:pos x="T4" y="T5"/>
                </a:cxn>
                <a:cxn ang="0">
                  <a:pos x="T6" y="T7"/>
                </a:cxn>
                <a:cxn ang="0">
                  <a:pos x="T8" y="T9"/>
                </a:cxn>
                <a:cxn ang="0">
                  <a:pos x="T10" y="T11"/>
                </a:cxn>
              </a:cxnLst>
              <a:rect l="0" t="0" r="r" b="b"/>
              <a:pathLst>
                <a:path w="1558" h="648">
                  <a:moveTo>
                    <a:pt x="1557" y="0"/>
                  </a:moveTo>
                  <a:lnTo>
                    <a:pt x="1557" y="0"/>
                  </a:lnTo>
                  <a:lnTo>
                    <a:pt x="1557" y="0"/>
                  </a:lnTo>
                  <a:lnTo>
                    <a:pt x="1557" y="0"/>
                  </a:lnTo>
                  <a:cubicBezTo>
                    <a:pt x="970" y="88"/>
                    <a:pt x="463" y="327"/>
                    <a:pt x="0" y="647"/>
                  </a:cubicBezTo>
                  <a:cubicBezTo>
                    <a:pt x="463" y="327"/>
                    <a:pt x="970" y="88"/>
                    <a:pt x="1557"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24"/>
            <p:cNvSpPr>
              <a:spLocks noChangeArrowheads="1"/>
            </p:cNvSpPr>
            <p:nvPr/>
          </p:nvSpPr>
          <p:spPr bwMode="auto">
            <a:xfrm>
              <a:off x="481013" y="835025"/>
              <a:ext cx="5273675" cy="5280025"/>
            </a:xfrm>
            <a:custGeom>
              <a:avLst/>
              <a:gdLst>
                <a:gd name="T0" fmla="*/ 11993 w 14647"/>
                <a:gd name="T1" fmla="*/ 7501 h 14666"/>
                <a:gd name="T2" fmla="*/ 11993 w 14647"/>
                <a:gd name="T3" fmla="*/ 7501 h 14666"/>
                <a:gd name="T4" fmla="*/ 11993 w 14647"/>
                <a:gd name="T5" fmla="*/ 7501 h 14666"/>
                <a:gd name="T6" fmla="*/ 11993 w 14647"/>
                <a:gd name="T7" fmla="*/ 7501 h 14666"/>
                <a:gd name="T8" fmla="*/ 11358 w 14647"/>
                <a:gd name="T9" fmla="*/ 7514 h 14666"/>
                <a:gd name="T10" fmla="*/ 4823 w 14647"/>
                <a:gd name="T11" fmla="*/ 11736 h 14666"/>
                <a:gd name="T12" fmla="*/ 4191 w 14647"/>
                <a:gd name="T13" fmla="*/ 11750 h 14666"/>
                <a:gd name="T14" fmla="*/ 3921 w 14647"/>
                <a:gd name="T15" fmla="*/ 11254 h 14666"/>
                <a:gd name="T16" fmla="*/ 1268 w 14647"/>
                <a:gd name="T17" fmla="*/ 6369 h 14666"/>
                <a:gd name="T18" fmla="*/ 1000 w 14647"/>
                <a:gd name="T19" fmla="*/ 5874 h 14666"/>
                <a:gd name="T20" fmla="*/ 1634 w 14647"/>
                <a:gd name="T21" fmla="*/ 5860 h 14666"/>
                <a:gd name="T22" fmla="*/ 8169 w 14647"/>
                <a:gd name="T23" fmla="*/ 1638 h 14666"/>
                <a:gd name="T24" fmla="*/ 8801 w 14647"/>
                <a:gd name="T25" fmla="*/ 1625 h 14666"/>
                <a:gd name="T26" fmla="*/ 9071 w 14647"/>
                <a:gd name="T27" fmla="*/ 2121 h 14666"/>
                <a:gd name="T28" fmla="*/ 11723 w 14647"/>
                <a:gd name="T29" fmla="*/ 7005 h 14666"/>
                <a:gd name="T30" fmla="*/ 11723 w 14647"/>
                <a:gd name="T31" fmla="*/ 7005 h 14666"/>
                <a:gd name="T32" fmla="*/ 11993 w 14647"/>
                <a:gd name="T33" fmla="*/ 7501 h 14666"/>
                <a:gd name="T34" fmla="*/ 9465 w 14647"/>
                <a:gd name="T35" fmla="*/ 1039 h 14666"/>
                <a:gd name="T36" fmla="*/ 9465 w 14647"/>
                <a:gd name="T37" fmla="*/ 1039 h 14666"/>
                <a:gd name="T38" fmla="*/ 9465 w 14647"/>
                <a:gd name="T39" fmla="*/ 1039 h 14666"/>
                <a:gd name="T40" fmla="*/ 9465 w 14647"/>
                <a:gd name="T41" fmla="*/ 1039 h 14666"/>
                <a:gd name="T42" fmla="*/ 9465 w 14647"/>
                <a:gd name="T43" fmla="*/ 1039 h 14666"/>
                <a:gd name="T44" fmla="*/ 10271 w 14647"/>
                <a:gd name="T45" fmla="*/ 1277 h 14666"/>
                <a:gd name="T46" fmla="*/ 10271 w 14647"/>
                <a:gd name="T47" fmla="*/ 1277 h 14666"/>
                <a:gd name="T48" fmla="*/ 14458 w 14647"/>
                <a:gd name="T49" fmla="*/ 8985 h 14666"/>
                <a:gd name="T50" fmla="*/ 14458 w 14647"/>
                <a:gd name="T51" fmla="*/ 8985 h 14666"/>
                <a:gd name="T52" fmla="*/ 14646 w 14647"/>
                <a:gd name="T53" fmla="*/ 7332 h 14666"/>
                <a:gd name="T54" fmla="*/ 7322 w 14647"/>
                <a:gd name="T55" fmla="*/ 0 h 14666"/>
                <a:gd name="T56" fmla="*/ 0 w 14647"/>
                <a:gd name="T57" fmla="*/ 7332 h 14666"/>
                <a:gd name="T58" fmla="*/ 7322 w 14647"/>
                <a:gd name="T59" fmla="*/ 14665 h 14666"/>
                <a:gd name="T60" fmla="*/ 11202 w 14647"/>
                <a:gd name="T61" fmla="*/ 13552 h 14666"/>
                <a:gd name="T62" fmla="*/ 11202 w 14647"/>
                <a:gd name="T63" fmla="*/ 13552 h 14666"/>
                <a:gd name="T64" fmla="*/ 10779 w 14647"/>
                <a:gd name="T65" fmla="*/ 12507 h 14666"/>
                <a:gd name="T66" fmla="*/ 10124 w 14647"/>
                <a:gd name="T67" fmla="*/ 10898 h 14666"/>
                <a:gd name="T68" fmla="*/ 10124 w 14647"/>
                <a:gd name="T69" fmla="*/ 10898 h 14666"/>
                <a:gd name="T70" fmla="*/ 10162 w 14647"/>
                <a:gd name="T71" fmla="*/ 9848 h 14666"/>
                <a:gd name="T72" fmla="*/ 10906 w 14647"/>
                <a:gd name="T73" fmla="*/ 9470 h 14666"/>
                <a:gd name="T74" fmla="*/ 11438 w 14647"/>
                <a:gd name="T75" fmla="*/ 9584 h 14666"/>
                <a:gd name="T76" fmla="*/ 11438 w 14647"/>
                <a:gd name="T77" fmla="*/ 9584 h 14666"/>
                <a:gd name="T78" fmla="*/ 13055 w 14647"/>
                <a:gd name="T79" fmla="*/ 10244 h 14666"/>
                <a:gd name="T80" fmla="*/ 13886 w 14647"/>
                <a:gd name="T81" fmla="*/ 10583 h 14666"/>
                <a:gd name="T82" fmla="*/ 13886 w 14647"/>
                <a:gd name="T83" fmla="*/ 10583 h 14666"/>
                <a:gd name="T84" fmla="*/ 13926 w 14647"/>
                <a:gd name="T85" fmla="*/ 10501 h 14666"/>
                <a:gd name="T86" fmla="*/ 13926 w 14647"/>
                <a:gd name="T87" fmla="*/ 10501 h 14666"/>
                <a:gd name="T88" fmla="*/ 9227 w 14647"/>
                <a:gd name="T89" fmla="*/ 1847 h 14666"/>
                <a:gd name="T90" fmla="*/ 9227 w 14647"/>
                <a:gd name="T91" fmla="*/ 1847 h 14666"/>
                <a:gd name="T92" fmla="*/ 9465 w 14647"/>
                <a:gd name="T93" fmla="*/ 1039 h 14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47" h="14666">
                  <a:moveTo>
                    <a:pt x="11993" y="7501"/>
                  </a:moveTo>
                  <a:lnTo>
                    <a:pt x="11993" y="7501"/>
                  </a:lnTo>
                  <a:lnTo>
                    <a:pt x="11993" y="7501"/>
                  </a:lnTo>
                  <a:lnTo>
                    <a:pt x="11993" y="7501"/>
                  </a:lnTo>
                  <a:cubicBezTo>
                    <a:pt x="11771" y="7485"/>
                    <a:pt x="11559" y="7491"/>
                    <a:pt x="11358" y="7514"/>
                  </a:cubicBezTo>
                  <a:cubicBezTo>
                    <a:pt x="8587" y="7827"/>
                    <a:pt x="7597" y="11423"/>
                    <a:pt x="4823" y="11736"/>
                  </a:cubicBezTo>
                  <a:cubicBezTo>
                    <a:pt x="4622" y="11758"/>
                    <a:pt x="4413" y="11763"/>
                    <a:pt x="4191" y="11750"/>
                  </a:cubicBezTo>
                  <a:cubicBezTo>
                    <a:pt x="4101" y="11586"/>
                    <a:pt x="4011" y="11418"/>
                    <a:pt x="3921" y="11254"/>
                  </a:cubicBezTo>
                  <a:cubicBezTo>
                    <a:pt x="3036" y="9626"/>
                    <a:pt x="2152" y="7996"/>
                    <a:pt x="1268" y="6369"/>
                  </a:cubicBezTo>
                  <a:cubicBezTo>
                    <a:pt x="1178" y="6205"/>
                    <a:pt x="1088" y="6041"/>
                    <a:pt x="1000" y="5874"/>
                  </a:cubicBezTo>
                  <a:cubicBezTo>
                    <a:pt x="1221" y="5889"/>
                    <a:pt x="1433" y="5884"/>
                    <a:pt x="1634" y="5860"/>
                  </a:cubicBezTo>
                  <a:cubicBezTo>
                    <a:pt x="4408" y="5551"/>
                    <a:pt x="5395" y="1950"/>
                    <a:pt x="8169" y="1638"/>
                  </a:cubicBezTo>
                  <a:cubicBezTo>
                    <a:pt x="8370" y="1617"/>
                    <a:pt x="8581" y="1612"/>
                    <a:pt x="8801" y="1625"/>
                  </a:cubicBezTo>
                  <a:cubicBezTo>
                    <a:pt x="8891" y="1792"/>
                    <a:pt x="8981" y="1956"/>
                    <a:pt x="9071" y="2121"/>
                  </a:cubicBezTo>
                  <a:cubicBezTo>
                    <a:pt x="9955" y="3748"/>
                    <a:pt x="10840" y="5379"/>
                    <a:pt x="11723" y="7005"/>
                  </a:cubicBezTo>
                  <a:lnTo>
                    <a:pt x="11723" y="7005"/>
                  </a:lnTo>
                  <a:lnTo>
                    <a:pt x="11993" y="7501"/>
                  </a:lnTo>
                  <a:close/>
                  <a:moveTo>
                    <a:pt x="9465" y="1039"/>
                  </a:moveTo>
                  <a:lnTo>
                    <a:pt x="9465" y="1039"/>
                  </a:lnTo>
                  <a:lnTo>
                    <a:pt x="9465" y="1039"/>
                  </a:lnTo>
                  <a:lnTo>
                    <a:pt x="9465" y="1039"/>
                  </a:lnTo>
                  <a:lnTo>
                    <a:pt x="9465" y="1039"/>
                  </a:lnTo>
                  <a:cubicBezTo>
                    <a:pt x="9751" y="883"/>
                    <a:pt x="10113" y="992"/>
                    <a:pt x="10271" y="1277"/>
                  </a:cubicBezTo>
                  <a:lnTo>
                    <a:pt x="10271" y="1277"/>
                  </a:lnTo>
                  <a:lnTo>
                    <a:pt x="14458" y="8985"/>
                  </a:lnTo>
                  <a:lnTo>
                    <a:pt x="14458" y="8985"/>
                  </a:lnTo>
                  <a:cubicBezTo>
                    <a:pt x="14579" y="8455"/>
                    <a:pt x="14646" y="7901"/>
                    <a:pt x="14646" y="7332"/>
                  </a:cubicBezTo>
                  <a:cubicBezTo>
                    <a:pt x="14646" y="3282"/>
                    <a:pt x="11366" y="0"/>
                    <a:pt x="7322" y="0"/>
                  </a:cubicBezTo>
                  <a:cubicBezTo>
                    <a:pt x="3277" y="0"/>
                    <a:pt x="0" y="3282"/>
                    <a:pt x="0" y="7332"/>
                  </a:cubicBezTo>
                  <a:cubicBezTo>
                    <a:pt x="0" y="11381"/>
                    <a:pt x="3277" y="14665"/>
                    <a:pt x="7322" y="14665"/>
                  </a:cubicBezTo>
                  <a:cubicBezTo>
                    <a:pt x="8748" y="14665"/>
                    <a:pt x="10076" y="14257"/>
                    <a:pt x="11202" y="13552"/>
                  </a:cubicBezTo>
                  <a:lnTo>
                    <a:pt x="11202" y="13552"/>
                  </a:lnTo>
                  <a:lnTo>
                    <a:pt x="10779" y="12507"/>
                  </a:lnTo>
                  <a:lnTo>
                    <a:pt x="10124" y="10898"/>
                  </a:lnTo>
                  <a:lnTo>
                    <a:pt x="10124" y="10898"/>
                  </a:lnTo>
                  <a:cubicBezTo>
                    <a:pt x="9918" y="10387"/>
                    <a:pt x="10029" y="10045"/>
                    <a:pt x="10162" y="9848"/>
                  </a:cubicBezTo>
                  <a:cubicBezTo>
                    <a:pt x="10324" y="9608"/>
                    <a:pt x="10596" y="9470"/>
                    <a:pt x="10906" y="9470"/>
                  </a:cubicBezTo>
                  <a:cubicBezTo>
                    <a:pt x="11072" y="9470"/>
                    <a:pt x="11250" y="9510"/>
                    <a:pt x="11438" y="9584"/>
                  </a:cubicBezTo>
                  <a:lnTo>
                    <a:pt x="11438" y="9584"/>
                  </a:lnTo>
                  <a:lnTo>
                    <a:pt x="13055" y="10244"/>
                  </a:lnTo>
                  <a:lnTo>
                    <a:pt x="13886" y="10583"/>
                  </a:lnTo>
                  <a:lnTo>
                    <a:pt x="13886" y="10583"/>
                  </a:lnTo>
                  <a:cubicBezTo>
                    <a:pt x="13902" y="10557"/>
                    <a:pt x="13913" y="10528"/>
                    <a:pt x="13926" y="10501"/>
                  </a:cubicBezTo>
                  <a:lnTo>
                    <a:pt x="13926" y="10501"/>
                  </a:lnTo>
                  <a:lnTo>
                    <a:pt x="9227" y="1847"/>
                  </a:lnTo>
                  <a:lnTo>
                    <a:pt x="9227" y="1847"/>
                  </a:lnTo>
                  <a:cubicBezTo>
                    <a:pt x="9071" y="1559"/>
                    <a:pt x="9177" y="1195"/>
                    <a:pt x="9465" y="1039"/>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25"/>
            <p:cNvSpPr>
              <a:spLocks noChangeArrowheads="1"/>
            </p:cNvSpPr>
            <p:nvPr/>
          </p:nvSpPr>
          <p:spPr bwMode="auto">
            <a:xfrm>
              <a:off x="2663825" y="1603375"/>
              <a:ext cx="855663" cy="439738"/>
            </a:xfrm>
            <a:custGeom>
              <a:avLst/>
              <a:gdLst>
                <a:gd name="T0" fmla="*/ 2374 w 2375"/>
                <a:gd name="T1" fmla="*/ 0 h 1220"/>
                <a:gd name="T2" fmla="*/ 2374 w 2375"/>
                <a:gd name="T3" fmla="*/ 0 h 1220"/>
                <a:gd name="T4" fmla="*/ 2374 w 2375"/>
                <a:gd name="T5" fmla="*/ 0 h 1220"/>
                <a:gd name="T6" fmla="*/ 2374 w 2375"/>
                <a:gd name="T7" fmla="*/ 0 h 1220"/>
                <a:gd name="T8" fmla="*/ 0 w 2375"/>
                <a:gd name="T9" fmla="*/ 1219 h 1220"/>
                <a:gd name="T10" fmla="*/ 572 w 2375"/>
                <a:gd name="T11" fmla="*/ 747 h 1220"/>
                <a:gd name="T12" fmla="*/ 2374 w 2375"/>
                <a:gd name="T13" fmla="*/ 0 h 1220"/>
              </a:gdLst>
              <a:ahLst/>
              <a:cxnLst>
                <a:cxn ang="0">
                  <a:pos x="T0" y="T1"/>
                </a:cxn>
                <a:cxn ang="0">
                  <a:pos x="T2" y="T3"/>
                </a:cxn>
                <a:cxn ang="0">
                  <a:pos x="T4" y="T5"/>
                </a:cxn>
                <a:cxn ang="0">
                  <a:pos x="T6" y="T7"/>
                </a:cxn>
                <a:cxn ang="0">
                  <a:pos x="T8" y="T9"/>
                </a:cxn>
                <a:cxn ang="0">
                  <a:pos x="T10" y="T11"/>
                </a:cxn>
                <a:cxn ang="0">
                  <a:pos x="T12" y="T13"/>
                </a:cxn>
              </a:cxnLst>
              <a:rect l="0" t="0" r="r" b="b"/>
              <a:pathLst>
                <a:path w="2375" h="1220">
                  <a:moveTo>
                    <a:pt x="2374" y="0"/>
                  </a:moveTo>
                  <a:lnTo>
                    <a:pt x="2374" y="0"/>
                  </a:lnTo>
                  <a:lnTo>
                    <a:pt x="2374" y="0"/>
                  </a:lnTo>
                  <a:lnTo>
                    <a:pt x="2374" y="0"/>
                  </a:lnTo>
                  <a:cubicBezTo>
                    <a:pt x="1418" y="109"/>
                    <a:pt x="677" y="604"/>
                    <a:pt x="0" y="1219"/>
                  </a:cubicBezTo>
                  <a:cubicBezTo>
                    <a:pt x="185" y="1053"/>
                    <a:pt x="376" y="893"/>
                    <a:pt x="572" y="747"/>
                  </a:cubicBezTo>
                  <a:cubicBezTo>
                    <a:pt x="1098" y="363"/>
                    <a:pt x="1680" y="79"/>
                    <a:pt x="2374"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26"/>
            <p:cNvSpPr>
              <a:spLocks noChangeArrowheads="1"/>
            </p:cNvSpPr>
            <p:nvPr/>
          </p:nvSpPr>
          <p:spPr bwMode="auto">
            <a:xfrm>
              <a:off x="1165225" y="2909888"/>
              <a:ext cx="569913" cy="214312"/>
            </a:xfrm>
            <a:custGeom>
              <a:avLst/>
              <a:gdLst>
                <a:gd name="T0" fmla="*/ 0 w 1582"/>
                <a:gd name="T1" fmla="*/ 594 h 595"/>
                <a:gd name="T2" fmla="*/ 0 w 1582"/>
                <a:gd name="T3" fmla="*/ 594 h 595"/>
                <a:gd name="T4" fmla="*/ 0 w 1582"/>
                <a:gd name="T5" fmla="*/ 594 h 595"/>
                <a:gd name="T6" fmla="*/ 0 w 1582"/>
                <a:gd name="T7" fmla="*/ 594 h 595"/>
                <a:gd name="T8" fmla="*/ 1581 w 1582"/>
                <a:gd name="T9" fmla="*/ 0 h 595"/>
                <a:gd name="T10" fmla="*/ 0 w 1582"/>
                <a:gd name="T11" fmla="*/ 594 h 595"/>
              </a:gdLst>
              <a:ahLst/>
              <a:cxnLst>
                <a:cxn ang="0">
                  <a:pos x="T0" y="T1"/>
                </a:cxn>
                <a:cxn ang="0">
                  <a:pos x="T2" y="T3"/>
                </a:cxn>
                <a:cxn ang="0">
                  <a:pos x="T4" y="T5"/>
                </a:cxn>
                <a:cxn ang="0">
                  <a:pos x="T6" y="T7"/>
                </a:cxn>
                <a:cxn ang="0">
                  <a:pos x="T8" y="T9"/>
                </a:cxn>
                <a:cxn ang="0">
                  <a:pos x="T10" y="T11"/>
                </a:cxn>
              </a:cxnLst>
              <a:rect l="0" t="0" r="r" b="b"/>
              <a:pathLst>
                <a:path w="1582" h="595">
                  <a:moveTo>
                    <a:pt x="0" y="594"/>
                  </a:moveTo>
                  <a:lnTo>
                    <a:pt x="0" y="594"/>
                  </a:lnTo>
                  <a:lnTo>
                    <a:pt x="0" y="594"/>
                  </a:lnTo>
                  <a:lnTo>
                    <a:pt x="0" y="594"/>
                  </a:lnTo>
                  <a:cubicBezTo>
                    <a:pt x="598" y="528"/>
                    <a:pt x="1111" y="308"/>
                    <a:pt x="1581" y="0"/>
                  </a:cubicBezTo>
                  <a:cubicBezTo>
                    <a:pt x="1111" y="308"/>
                    <a:pt x="598" y="528"/>
                    <a:pt x="0" y="59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 name="Freeform 27"/>
            <p:cNvSpPr>
              <a:spLocks noChangeArrowheads="1"/>
            </p:cNvSpPr>
            <p:nvPr/>
          </p:nvSpPr>
          <p:spPr bwMode="auto">
            <a:xfrm>
              <a:off x="3187700" y="2190750"/>
              <a:ext cx="968375" cy="855663"/>
            </a:xfrm>
            <a:custGeom>
              <a:avLst/>
              <a:gdLst>
                <a:gd name="T0" fmla="*/ 0 w 2688"/>
                <a:gd name="T1" fmla="*/ 745 h 2376"/>
                <a:gd name="T2" fmla="*/ 0 w 2688"/>
                <a:gd name="T3" fmla="*/ 745 h 2376"/>
                <a:gd name="T4" fmla="*/ 0 w 2688"/>
                <a:gd name="T5" fmla="*/ 745 h 2376"/>
                <a:gd name="T6" fmla="*/ 0 w 2688"/>
                <a:gd name="T7" fmla="*/ 745 h 2376"/>
                <a:gd name="T8" fmla="*/ 884 w 2688"/>
                <a:gd name="T9" fmla="*/ 2375 h 2376"/>
                <a:gd name="T10" fmla="*/ 2687 w 2688"/>
                <a:gd name="T11" fmla="*/ 1628 h 2376"/>
                <a:gd name="T12" fmla="*/ 2244 w 2688"/>
                <a:gd name="T13" fmla="*/ 814 h 2376"/>
                <a:gd name="T14" fmla="*/ 1802 w 2688"/>
                <a:gd name="T15" fmla="*/ 0 h 2376"/>
                <a:gd name="T16" fmla="*/ 0 w 2688"/>
                <a:gd name="T17" fmla="*/ 745 h 2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8" h="2376">
                  <a:moveTo>
                    <a:pt x="0" y="745"/>
                  </a:moveTo>
                  <a:lnTo>
                    <a:pt x="0" y="745"/>
                  </a:lnTo>
                  <a:lnTo>
                    <a:pt x="0" y="745"/>
                  </a:lnTo>
                  <a:lnTo>
                    <a:pt x="0" y="745"/>
                  </a:lnTo>
                  <a:cubicBezTo>
                    <a:pt x="297" y="1288"/>
                    <a:pt x="590" y="1832"/>
                    <a:pt x="884" y="2375"/>
                  </a:cubicBezTo>
                  <a:cubicBezTo>
                    <a:pt x="1411" y="1988"/>
                    <a:pt x="1993" y="1705"/>
                    <a:pt x="2687" y="1628"/>
                  </a:cubicBezTo>
                  <a:cubicBezTo>
                    <a:pt x="2538" y="1354"/>
                    <a:pt x="2390" y="1085"/>
                    <a:pt x="2244" y="814"/>
                  </a:cubicBezTo>
                  <a:cubicBezTo>
                    <a:pt x="2096" y="541"/>
                    <a:pt x="1948" y="270"/>
                    <a:pt x="1802" y="0"/>
                  </a:cubicBezTo>
                  <a:cubicBezTo>
                    <a:pt x="1109" y="77"/>
                    <a:pt x="527" y="360"/>
                    <a:pt x="0" y="745"/>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28"/>
            <p:cNvSpPr>
              <a:spLocks noChangeArrowheads="1"/>
            </p:cNvSpPr>
            <p:nvPr/>
          </p:nvSpPr>
          <p:spPr bwMode="auto">
            <a:xfrm>
              <a:off x="3505200" y="2776538"/>
              <a:ext cx="649288" cy="269875"/>
            </a:xfrm>
            <a:custGeom>
              <a:avLst/>
              <a:gdLst>
                <a:gd name="T0" fmla="*/ 1803 w 1804"/>
                <a:gd name="T1" fmla="*/ 0 h 748"/>
                <a:gd name="T2" fmla="*/ 1803 w 1804"/>
                <a:gd name="T3" fmla="*/ 0 h 748"/>
                <a:gd name="T4" fmla="*/ 1803 w 1804"/>
                <a:gd name="T5" fmla="*/ 0 h 748"/>
                <a:gd name="T6" fmla="*/ 1803 w 1804"/>
                <a:gd name="T7" fmla="*/ 0 h 748"/>
                <a:gd name="T8" fmla="*/ 1803 w 1804"/>
                <a:gd name="T9" fmla="*/ 0 h 748"/>
                <a:gd name="T10" fmla="*/ 0 w 1804"/>
                <a:gd name="T11" fmla="*/ 747 h 748"/>
                <a:gd name="T12" fmla="*/ 1803 w 1804"/>
                <a:gd name="T13" fmla="*/ 0 h 748"/>
              </a:gdLst>
              <a:ahLst/>
              <a:cxnLst>
                <a:cxn ang="0">
                  <a:pos x="T0" y="T1"/>
                </a:cxn>
                <a:cxn ang="0">
                  <a:pos x="T2" y="T3"/>
                </a:cxn>
                <a:cxn ang="0">
                  <a:pos x="T4" y="T5"/>
                </a:cxn>
                <a:cxn ang="0">
                  <a:pos x="T6" y="T7"/>
                </a:cxn>
                <a:cxn ang="0">
                  <a:pos x="T8" y="T9"/>
                </a:cxn>
                <a:cxn ang="0">
                  <a:pos x="T10" y="T11"/>
                </a:cxn>
                <a:cxn ang="0">
                  <a:pos x="T12" y="T13"/>
                </a:cxn>
              </a:cxnLst>
              <a:rect l="0" t="0" r="r" b="b"/>
              <a:pathLst>
                <a:path w="1804" h="748">
                  <a:moveTo>
                    <a:pt x="1803" y="0"/>
                  </a:moveTo>
                  <a:lnTo>
                    <a:pt x="1803" y="0"/>
                  </a:lnTo>
                  <a:lnTo>
                    <a:pt x="1803" y="0"/>
                  </a:lnTo>
                  <a:lnTo>
                    <a:pt x="1803" y="0"/>
                  </a:lnTo>
                  <a:lnTo>
                    <a:pt x="1803" y="0"/>
                  </a:lnTo>
                  <a:cubicBezTo>
                    <a:pt x="1109" y="77"/>
                    <a:pt x="527" y="360"/>
                    <a:pt x="0" y="747"/>
                  </a:cubicBezTo>
                  <a:cubicBezTo>
                    <a:pt x="527" y="360"/>
                    <a:pt x="1109" y="77"/>
                    <a:pt x="1803"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29"/>
            <p:cNvSpPr>
              <a:spLocks noChangeArrowheads="1"/>
            </p:cNvSpPr>
            <p:nvPr/>
          </p:nvSpPr>
          <p:spPr bwMode="auto">
            <a:xfrm>
              <a:off x="3187700" y="2190750"/>
              <a:ext cx="649288" cy="268288"/>
            </a:xfrm>
            <a:custGeom>
              <a:avLst/>
              <a:gdLst>
                <a:gd name="T0" fmla="*/ 0 w 1803"/>
                <a:gd name="T1" fmla="*/ 745 h 746"/>
                <a:gd name="T2" fmla="*/ 0 w 1803"/>
                <a:gd name="T3" fmla="*/ 745 h 746"/>
                <a:gd name="T4" fmla="*/ 0 w 1803"/>
                <a:gd name="T5" fmla="*/ 745 h 746"/>
                <a:gd name="T6" fmla="*/ 0 w 1803"/>
                <a:gd name="T7" fmla="*/ 745 h 746"/>
                <a:gd name="T8" fmla="*/ 1802 w 1803"/>
                <a:gd name="T9" fmla="*/ 0 h 746"/>
                <a:gd name="T10" fmla="*/ 0 w 1803"/>
                <a:gd name="T11" fmla="*/ 745 h 746"/>
              </a:gdLst>
              <a:ahLst/>
              <a:cxnLst>
                <a:cxn ang="0">
                  <a:pos x="T0" y="T1"/>
                </a:cxn>
                <a:cxn ang="0">
                  <a:pos x="T2" y="T3"/>
                </a:cxn>
                <a:cxn ang="0">
                  <a:pos x="T4" y="T5"/>
                </a:cxn>
                <a:cxn ang="0">
                  <a:pos x="T6" y="T7"/>
                </a:cxn>
                <a:cxn ang="0">
                  <a:pos x="T8" y="T9"/>
                </a:cxn>
                <a:cxn ang="0">
                  <a:pos x="T10" y="T11"/>
                </a:cxn>
              </a:cxnLst>
              <a:rect l="0" t="0" r="r" b="b"/>
              <a:pathLst>
                <a:path w="1803" h="746">
                  <a:moveTo>
                    <a:pt x="0" y="745"/>
                  </a:moveTo>
                  <a:lnTo>
                    <a:pt x="0" y="745"/>
                  </a:lnTo>
                  <a:lnTo>
                    <a:pt x="0" y="745"/>
                  </a:lnTo>
                  <a:lnTo>
                    <a:pt x="0" y="745"/>
                  </a:lnTo>
                  <a:cubicBezTo>
                    <a:pt x="527" y="360"/>
                    <a:pt x="1109" y="77"/>
                    <a:pt x="1802" y="0"/>
                  </a:cubicBezTo>
                  <a:cubicBezTo>
                    <a:pt x="1109" y="77"/>
                    <a:pt x="527" y="360"/>
                    <a:pt x="0" y="745"/>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Freeform 30"/>
            <p:cNvSpPr>
              <a:spLocks noChangeArrowheads="1"/>
            </p:cNvSpPr>
            <p:nvPr/>
          </p:nvSpPr>
          <p:spPr bwMode="auto">
            <a:xfrm>
              <a:off x="2978150" y="3044825"/>
              <a:ext cx="846138" cy="1077913"/>
            </a:xfrm>
            <a:custGeom>
              <a:avLst/>
              <a:gdLst>
                <a:gd name="T0" fmla="*/ 1466 w 2351"/>
                <a:gd name="T1" fmla="*/ 0 h 2992"/>
                <a:gd name="T2" fmla="*/ 1466 w 2351"/>
                <a:gd name="T3" fmla="*/ 0 h 2992"/>
                <a:gd name="T4" fmla="*/ 1466 w 2351"/>
                <a:gd name="T5" fmla="*/ 0 h 2992"/>
                <a:gd name="T6" fmla="*/ 1466 w 2351"/>
                <a:gd name="T7" fmla="*/ 0 h 2992"/>
                <a:gd name="T8" fmla="*/ 0 w 2351"/>
                <a:gd name="T9" fmla="*/ 1362 h 2992"/>
                <a:gd name="T10" fmla="*/ 0 w 2351"/>
                <a:gd name="T11" fmla="*/ 1362 h 2992"/>
                <a:gd name="T12" fmla="*/ 884 w 2351"/>
                <a:gd name="T13" fmla="*/ 2991 h 2992"/>
                <a:gd name="T14" fmla="*/ 884 w 2351"/>
                <a:gd name="T15" fmla="*/ 2991 h 2992"/>
                <a:gd name="T16" fmla="*/ 2284 w 2351"/>
                <a:gd name="T17" fmla="*/ 1677 h 2992"/>
                <a:gd name="T18" fmla="*/ 2350 w 2351"/>
                <a:gd name="T19" fmla="*/ 1627 h 2992"/>
                <a:gd name="T20" fmla="*/ 1466 w 2351"/>
                <a:gd name="T21" fmla="*/ 0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1" h="2992">
                  <a:moveTo>
                    <a:pt x="1466" y="0"/>
                  </a:moveTo>
                  <a:lnTo>
                    <a:pt x="1466" y="0"/>
                  </a:lnTo>
                  <a:lnTo>
                    <a:pt x="1466" y="0"/>
                  </a:lnTo>
                  <a:lnTo>
                    <a:pt x="1466" y="0"/>
                  </a:lnTo>
                  <a:cubicBezTo>
                    <a:pt x="942" y="385"/>
                    <a:pt x="471" y="874"/>
                    <a:pt x="0" y="1362"/>
                  </a:cubicBezTo>
                  <a:lnTo>
                    <a:pt x="0" y="1362"/>
                  </a:lnTo>
                  <a:lnTo>
                    <a:pt x="884" y="2991"/>
                  </a:lnTo>
                  <a:lnTo>
                    <a:pt x="884" y="2991"/>
                  </a:lnTo>
                  <a:cubicBezTo>
                    <a:pt x="1334" y="2522"/>
                    <a:pt x="1784" y="2056"/>
                    <a:pt x="2284" y="1677"/>
                  </a:cubicBezTo>
                  <a:cubicBezTo>
                    <a:pt x="2305" y="1661"/>
                    <a:pt x="2329" y="1643"/>
                    <a:pt x="2350" y="1627"/>
                  </a:cubicBezTo>
                  <a:cubicBezTo>
                    <a:pt x="2056" y="1084"/>
                    <a:pt x="1763" y="544"/>
                    <a:pt x="1466" y="0"/>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 name="Freeform 31"/>
            <p:cNvSpPr>
              <a:spLocks noChangeArrowheads="1"/>
            </p:cNvSpPr>
            <p:nvPr/>
          </p:nvSpPr>
          <p:spPr bwMode="auto">
            <a:xfrm>
              <a:off x="2341563" y="1871663"/>
              <a:ext cx="846137" cy="1077912"/>
            </a:xfrm>
            <a:custGeom>
              <a:avLst/>
              <a:gdLst>
                <a:gd name="T0" fmla="*/ 2350 w 2351"/>
                <a:gd name="T1" fmla="*/ 1628 h 2994"/>
                <a:gd name="T2" fmla="*/ 2350 w 2351"/>
                <a:gd name="T3" fmla="*/ 1628 h 2994"/>
                <a:gd name="T4" fmla="*/ 2350 w 2351"/>
                <a:gd name="T5" fmla="*/ 1628 h 2994"/>
                <a:gd name="T6" fmla="*/ 1467 w 2351"/>
                <a:gd name="T7" fmla="*/ 0 h 2994"/>
                <a:gd name="T8" fmla="*/ 1467 w 2351"/>
                <a:gd name="T9" fmla="*/ 0 h 2994"/>
                <a:gd name="T10" fmla="*/ 895 w 2351"/>
                <a:gd name="T11" fmla="*/ 472 h 2994"/>
                <a:gd name="T12" fmla="*/ 623 w 2351"/>
                <a:gd name="T13" fmla="*/ 732 h 2994"/>
                <a:gd name="T14" fmla="*/ 177 w 2351"/>
                <a:gd name="T15" fmla="*/ 1182 h 2994"/>
                <a:gd name="T16" fmla="*/ 0 w 2351"/>
                <a:gd name="T17" fmla="*/ 1366 h 2994"/>
                <a:gd name="T18" fmla="*/ 884 w 2351"/>
                <a:gd name="T19" fmla="*/ 2993 h 2994"/>
                <a:gd name="T20" fmla="*/ 2350 w 2351"/>
                <a:gd name="T21" fmla="*/ 1628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1" h="2994">
                  <a:moveTo>
                    <a:pt x="2350" y="1628"/>
                  </a:moveTo>
                  <a:lnTo>
                    <a:pt x="2350" y="1628"/>
                  </a:lnTo>
                  <a:lnTo>
                    <a:pt x="2350" y="1628"/>
                  </a:lnTo>
                  <a:lnTo>
                    <a:pt x="1467" y="0"/>
                  </a:lnTo>
                  <a:lnTo>
                    <a:pt x="1467" y="0"/>
                  </a:lnTo>
                  <a:cubicBezTo>
                    <a:pt x="1271" y="146"/>
                    <a:pt x="1080" y="306"/>
                    <a:pt x="895" y="472"/>
                  </a:cubicBezTo>
                  <a:cubicBezTo>
                    <a:pt x="802" y="557"/>
                    <a:pt x="712" y="644"/>
                    <a:pt x="623" y="732"/>
                  </a:cubicBezTo>
                  <a:cubicBezTo>
                    <a:pt x="471" y="878"/>
                    <a:pt x="323" y="1029"/>
                    <a:pt x="177" y="1182"/>
                  </a:cubicBezTo>
                  <a:cubicBezTo>
                    <a:pt x="116" y="1243"/>
                    <a:pt x="58" y="1304"/>
                    <a:pt x="0" y="1366"/>
                  </a:cubicBezTo>
                  <a:cubicBezTo>
                    <a:pt x="293" y="1906"/>
                    <a:pt x="591" y="2449"/>
                    <a:pt x="884" y="2993"/>
                  </a:cubicBezTo>
                  <a:cubicBezTo>
                    <a:pt x="1355" y="2506"/>
                    <a:pt x="1824" y="2015"/>
                    <a:pt x="2350" y="1628"/>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 name="Freeform 32"/>
            <p:cNvSpPr>
              <a:spLocks noChangeArrowheads="1"/>
            </p:cNvSpPr>
            <p:nvPr/>
          </p:nvSpPr>
          <p:spPr bwMode="auto">
            <a:xfrm>
              <a:off x="2659063" y="2459038"/>
              <a:ext cx="528637" cy="492125"/>
            </a:xfrm>
            <a:custGeom>
              <a:avLst/>
              <a:gdLst>
                <a:gd name="T0" fmla="*/ 1466 w 1467"/>
                <a:gd name="T1" fmla="*/ 0 h 1366"/>
                <a:gd name="T2" fmla="*/ 1466 w 1467"/>
                <a:gd name="T3" fmla="*/ 0 h 1366"/>
                <a:gd name="T4" fmla="*/ 1466 w 1467"/>
                <a:gd name="T5" fmla="*/ 0 h 1366"/>
                <a:gd name="T6" fmla="*/ 1466 w 1467"/>
                <a:gd name="T7" fmla="*/ 0 h 1366"/>
                <a:gd name="T8" fmla="*/ 0 w 1467"/>
                <a:gd name="T9" fmla="*/ 1365 h 1366"/>
                <a:gd name="T10" fmla="*/ 1466 w 1467"/>
                <a:gd name="T11" fmla="*/ 0 h 1366"/>
              </a:gdLst>
              <a:ahLst/>
              <a:cxnLst>
                <a:cxn ang="0">
                  <a:pos x="T0" y="T1"/>
                </a:cxn>
                <a:cxn ang="0">
                  <a:pos x="T2" y="T3"/>
                </a:cxn>
                <a:cxn ang="0">
                  <a:pos x="T4" y="T5"/>
                </a:cxn>
                <a:cxn ang="0">
                  <a:pos x="T6" y="T7"/>
                </a:cxn>
                <a:cxn ang="0">
                  <a:pos x="T8" y="T9"/>
                </a:cxn>
                <a:cxn ang="0">
                  <a:pos x="T10" y="T11"/>
                </a:cxn>
              </a:cxnLst>
              <a:rect l="0" t="0" r="r" b="b"/>
              <a:pathLst>
                <a:path w="1467" h="1366">
                  <a:moveTo>
                    <a:pt x="1466" y="0"/>
                  </a:moveTo>
                  <a:lnTo>
                    <a:pt x="1466" y="0"/>
                  </a:lnTo>
                  <a:lnTo>
                    <a:pt x="1466" y="0"/>
                  </a:lnTo>
                  <a:lnTo>
                    <a:pt x="1466" y="0"/>
                  </a:lnTo>
                  <a:cubicBezTo>
                    <a:pt x="940" y="387"/>
                    <a:pt x="471" y="878"/>
                    <a:pt x="0" y="1365"/>
                  </a:cubicBezTo>
                  <a:cubicBezTo>
                    <a:pt x="471" y="878"/>
                    <a:pt x="940" y="387"/>
                    <a:pt x="1466"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 name="Freeform 33"/>
            <p:cNvSpPr>
              <a:spLocks noChangeArrowheads="1"/>
            </p:cNvSpPr>
            <p:nvPr/>
          </p:nvSpPr>
          <p:spPr bwMode="auto">
            <a:xfrm>
              <a:off x="2132013" y="2949575"/>
              <a:ext cx="846137" cy="1077913"/>
            </a:xfrm>
            <a:custGeom>
              <a:avLst/>
              <a:gdLst>
                <a:gd name="T0" fmla="*/ 754 w 2351"/>
                <a:gd name="T1" fmla="*/ 721 h 2993"/>
                <a:gd name="T2" fmla="*/ 754 w 2351"/>
                <a:gd name="T3" fmla="*/ 721 h 2993"/>
                <a:gd name="T4" fmla="*/ 754 w 2351"/>
                <a:gd name="T5" fmla="*/ 721 h 2993"/>
                <a:gd name="T6" fmla="*/ 754 w 2351"/>
                <a:gd name="T7" fmla="*/ 721 h 2993"/>
                <a:gd name="T8" fmla="*/ 664 w 2351"/>
                <a:gd name="T9" fmla="*/ 806 h 2993"/>
                <a:gd name="T10" fmla="*/ 0 w 2351"/>
                <a:gd name="T11" fmla="*/ 1363 h 2993"/>
                <a:gd name="T12" fmla="*/ 883 w 2351"/>
                <a:gd name="T13" fmla="*/ 2992 h 2993"/>
                <a:gd name="T14" fmla="*/ 2350 w 2351"/>
                <a:gd name="T15" fmla="*/ 1627 h 2993"/>
                <a:gd name="T16" fmla="*/ 1466 w 2351"/>
                <a:gd name="T17" fmla="*/ 0 h 2993"/>
                <a:gd name="T18" fmla="*/ 754 w 2351"/>
                <a:gd name="T19" fmla="*/ 721 h 2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1" h="2993">
                  <a:moveTo>
                    <a:pt x="754" y="721"/>
                  </a:moveTo>
                  <a:lnTo>
                    <a:pt x="754" y="721"/>
                  </a:lnTo>
                  <a:lnTo>
                    <a:pt x="754" y="721"/>
                  </a:lnTo>
                  <a:lnTo>
                    <a:pt x="754" y="721"/>
                  </a:lnTo>
                  <a:cubicBezTo>
                    <a:pt x="725" y="750"/>
                    <a:pt x="693" y="777"/>
                    <a:pt x="664" y="806"/>
                  </a:cubicBezTo>
                  <a:cubicBezTo>
                    <a:pt x="449" y="1007"/>
                    <a:pt x="230" y="1196"/>
                    <a:pt x="0" y="1363"/>
                  </a:cubicBezTo>
                  <a:cubicBezTo>
                    <a:pt x="293" y="1905"/>
                    <a:pt x="590" y="2448"/>
                    <a:pt x="883" y="2992"/>
                  </a:cubicBezTo>
                  <a:cubicBezTo>
                    <a:pt x="1411" y="2604"/>
                    <a:pt x="1879" y="2117"/>
                    <a:pt x="2350" y="1627"/>
                  </a:cubicBezTo>
                  <a:cubicBezTo>
                    <a:pt x="2057" y="1084"/>
                    <a:pt x="1760" y="543"/>
                    <a:pt x="1466" y="0"/>
                  </a:cubicBezTo>
                  <a:cubicBezTo>
                    <a:pt x="1231" y="244"/>
                    <a:pt x="994" y="487"/>
                    <a:pt x="754" y="721"/>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 name="Freeform 34"/>
            <p:cNvSpPr>
              <a:spLocks noChangeArrowheads="1"/>
            </p:cNvSpPr>
            <p:nvPr/>
          </p:nvSpPr>
          <p:spPr bwMode="auto">
            <a:xfrm>
              <a:off x="2403475" y="2949575"/>
              <a:ext cx="257175" cy="260350"/>
            </a:xfrm>
            <a:custGeom>
              <a:avLst/>
              <a:gdLst>
                <a:gd name="T0" fmla="*/ 712 w 713"/>
                <a:gd name="T1" fmla="*/ 0 h 722"/>
                <a:gd name="T2" fmla="*/ 712 w 713"/>
                <a:gd name="T3" fmla="*/ 0 h 722"/>
                <a:gd name="T4" fmla="*/ 712 w 713"/>
                <a:gd name="T5" fmla="*/ 0 h 722"/>
                <a:gd name="T6" fmla="*/ 712 w 713"/>
                <a:gd name="T7" fmla="*/ 0 h 722"/>
                <a:gd name="T8" fmla="*/ 0 w 713"/>
                <a:gd name="T9" fmla="*/ 721 h 722"/>
                <a:gd name="T10" fmla="*/ 712 w 713"/>
                <a:gd name="T11" fmla="*/ 0 h 722"/>
              </a:gdLst>
              <a:ahLst/>
              <a:cxnLst>
                <a:cxn ang="0">
                  <a:pos x="T0" y="T1"/>
                </a:cxn>
                <a:cxn ang="0">
                  <a:pos x="T2" y="T3"/>
                </a:cxn>
                <a:cxn ang="0">
                  <a:pos x="T4" y="T5"/>
                </a:cxn>
                <a:cxn ang="0">
                  <a:pos x="T6" y="T7"/>
                </a:cxn>
                <a:cxn ang="0">
                  <a:pos x="T8" y="T9"/>
                </a:cxn>
                <a:cxn ang="0">
                  <a:pos x="T10" y="T11"/>
                </a:cxn>
              </a:cxnLst>
              <a:rect l="0" t="0" r="r" b="b"/>
              <a:pathLst>
                <a:path w="713" h="722">
                  <a:moveTo>
                    <a:pt x="712" y="0"/>
                  </a:moveTo>
                  <a:lnTo>
                    <a:pt x="712" y="0"/>
                  </a:lnTo>
                  <a:lnTo>
                    <a:pt x="712" y="0"/>
                  </a:lnTo>
                  <a:lnTo>
                    <a:pt x="712" y="0"/>
                  </a:lnTo>
                  <a:cubicBezTo>
                    <a:pt x="477" y="244"/>
                    <a:pt x="240" y="487"/>
                    <a:pt x="0" y="721"/>
                  </a:cubicBezTo>
                  <a:cubicBezTo>
                    <a:pt x="240" y="487"/>
                    <a:pt x="477" y="244"/>
                    <a:pt x="712"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Freeform 35"/>
            <p:cNvSpPr>
              <a:spLocks noChangeArrowheads="1"/>
            </p:cNvSpPr>
            <p:nvPr/>
          </p:nvSpPr>
          <p:spPr bwMode="auto">
            <a:xfrm>
              <a:off x="1801813" y="4027488"/>
              <a:ext cx="966787" cy="855662"/>
            </a:xfrm>
            <a:custGeom>
              <a:avLst/>
              <a:gdLst>
                <a:gd name="T0" fmla="*/ 1799 w 2685"/>
                <a:gd name="T1" fmla="*/ 0 h 2376"/>
                <a:gd name="T2" fmla="*/ 1799 w 2685"/>
                <a:gd name="T3" fmla="*/ 0 h 2376"/>
                <a:gd name="T4" fmla="*/ 1799 w 2685"/>
                <a:gd name="T5" fmla="*/ 0 h 2376"/>
                <a:gd name="T6" fmla="*/ 1799 w 2685"/>
                <a:gd name="T7" fmla="*/ 0 h 2376"/>
                <a:gd name="T8" fmla="*/ 0 w 2685"/>
                <a:gd name="T9" fmla="*/ 747 h 2376"/>
                <a:gd name="T10" fmla="*/ 884 w 2685"/>
                <a:gd name="T11" fmla="*/ 2375 h 2376"/>
                <a:gd name="T12" fmla="*/ 2684 w 2685"/>
                <a:gd name="T13" fmla="*/ 1627 h 2376"/>
                <a:gd name="T14" fmla="*/ 1799 w 2685"/>
                <a:gd name="T15" fmla="*/ 0 h 2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5" h="2376">
                  <a:moveTo>
                    <a:pt x="1799" y="0"/>
                  </a:moveTo>
                  <a:lnTo>
                    <a:pt x="1799" y="0"/>
                  </a:lnTo>
                  <a:lnTo>
                    <a:pt x="1799" y="0"/>
                  </a:lnTo>
                  <a:lnTo>
                    <a:pt x="1799" y="0"/>
                  </a:lnTo>
                  <a:cubicBezTo>
                    <a:pt x="1273" y="383"/>
                    <a:pt x="691" y="668"/>
                    <a:pt x="0" y="747"/>
                  </a:cubicBezTo>
                  <a:cubicBezTo>
                    <a:pt x="294" y="1288"/>
                    <a:pt x="587" y="1831"/>
                    <a:pt x="884" y="2375"/>
                  </a:cubicBezTo>
                  <a:cubicBezTo>
                    <a:pt x="1577" y="2298"/>
                    <a:pt x="2158" y="2014"/>
                    <a:pt x="2684" y="1627"/>
                  </a:cubicBezTo>
                  <a:cubicBezTo>
                    <a:pt x="2390" y="1084"/>
                    <a:pt x="2094" y="541"/>
                    <a:pt x="1799" y="0"/>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 name="Freeform 36"/>
            <p:cNvSpPr>
              <a:spLocks noChangeArrowheads="1"/>
            </p:cNvSpPr>
            <p:nvPr/>
          </p:nvSpPr>
          <p:spPr bwMode="auto">
            <a:xfrm>
              <a:off x="1801813" y="4027488"/>
              <a:ext cx="647700" cy="269875"/>
            </a:xfrm>
            <a:custGeom>
              <a:avLst/>
              <a:gdLst>
                <a:gd name="T0" fmla="*/ 1799 w 1800"/>
                <a:gd name="T1" fmla="*/ 0 h 748"/>
                <a:gd name="T2" fmla="*/ 1799 w 1800"/>
                <a:gd name="T3" fmla="*/ 0 h 748"/>
                <a:gd name="T4" fmla="*/ 1799 w 1800"/>
                <a:gd name="T5" fmla="*/ 0 h 748"/>
                <a:gd name="T6" fmla="*/ 1799 w 1800"/>
                <a:gd name="T7" fmla="*/ 0 h 748"/>
                <a:gd name="T8" fmla="*/ 0 w 1800"/>
                <a:gd name="T9" fmla="*/ 747 h 748"/>
                <a:gd name="T10" fmla="*/ 1799 w 1800"/>
                <a:gd name="T11" fmla="*/ 0 h 748"/>
              </a:gdLst>
              <a:ahLst/>
              <a:cxnLst>
                <a:cxn ang="0">
                  <a:pos x="T0" y="T1"/>
                </a:cxn>
                <a:cxn ang="0">
                  <a:pos x="T2" y="T3"/>
                </a:cxn>
                <a:cxn ang="0">
                  <a:pos x="T4" y="T5"/>
                </a:cxn>
                <a:cxn ang="0">
                  <a:pos x="T6" y="T7"/>
                </a:cxn>
                <a:cxn ang="0">
                  <a:pos x="T8" y="T9"/>
                </a:cxn>
                <a:cxn ang="0">
                  <a:pos x="T10" y="T11"/>
                </a:cxn>
              </a:cxnLst>
              <a:rect l="0" t="0" r="r" b="b"/>
              <a:pathLst>
                <a:path w="1800" h="748">
                  <a:moveTo>
                    <a:pt x="1799" y="0"/>
                  </a:moveTo>
                  <a:lnTo>
                    <a:pt x="1799" y="0"/>
                  </a:lnTo>
                  <a:lnTo>
                    <a:pt x="1799" y="0"/>
                  </a:lnTo>
                  <a:lnTo>
                    <a:pt x="1799" y="0"/>
                  </a:lnTo>
                  <a:cubicBezTo>
                    <a:pt x="1273" y="383"/>
                    <a:pt x="691" y="668"/>
                    <a:pt x="0" y="747"/>
                  </a:cubicBezTo>
                  <a:cubicBezTo>
                    <a:pt x="691" y="668"/>
                    <a:pt x="1273" y="383"/>
                    <a:pt x="1799"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 name="Freeform 37"/>
            <p:cNvSpPr>
              <a:spLocks noChangeArrowheads="1"/>
            </p:cNvSpPr>
            <p:nvPr/>
          </p:nvSpPr>
          <p:spPr bwMode="auto">
            <a:xfrm>
              <a:off x="1165225" y="2854325"/>
              <a:ext cx="968375" cy="855663"/>
            </a:xfrm>
            <a:custGeom>
              <a:avLst/>
              <a:gdLst>
                <a:gd name="T0" fmla="*/ 2485 w 2688"/>
                <a:gd name="T1" fmla="*/ 1768 h 2375"/>
                <a:gd name="T2" fmla="*/ 2485 w 2688"/>
                <a:gd name="T3" fmla="*/ 1768 h 2375"/>
                <a:gd name="T4" fmla="*/ 2485 w 2688"/>
                <a:gd name="T5" fmla="*/ 1768 h 2375"/>
                <a:gd name="T6" fmla="*/ 2485 w 2688"/>
                <a:gd name="T7" fmla="*/ 1768 h 2375"/>
                <a:gd name="T8" fmla="*/ 2687 w 2688"/>
                <a:gd name="T9" fmla="*/ 1628 h 2375"/>
                <a:gd name="T10" fmla="*/ 1803 w 2688"/>
                <a:gd name="T11" fmla="*/ 0 h 2375"/>
                <a:gd name="T12" fmla="*/ 1581 w 2688"/>
                <a:gd name="T13" fmla="*/ 153 h 2375"/>
                <a:gd name="T14" fmla="*/ 0 w 2688"/>
                <a:gd name="T15" fmla="*/ 747 h 2375"/>
                <a:gd name="T16" fmla="*/ 884 w 2688"/>
                <a:gd name="T17" fmla="*/ 2374 h 2375"/>
                <a:gd name="T18" fmla="*/ 2485 w 2688"/>
                <a:gd name="T19" fmla="*/ 1768 h 2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8" h="2375">
                  <a:moveTo>
                    <a:pt x="2485" y="1768"/>
                  </a:moveTo>
                  <a:lnTo>
                    <a:pt x="2485" y="1768"/>
                  </a:lnTo>
                  <a:lnTo>
                    <a:pt x="2485" y="1768"/>
                  </a:lnTo>
                  <a:lnTo>
                    <a:pt x="2485" y="1768"/>
                  </a:lnTo>
                  <a:cubicBezTo>
                    <a:pt x="2554" y="1723"/>
                    <a:pt x="2620" y="1678"/>
                    <a:pt x="2687" y="1628"/>
                  </a:cubicBezTo>
                  <a:cubicBezTo>
                    <a:pt x="2393" y="1087"/>
                    <a:pt x="2097" y="543"/>
                    <a:pt x="1803" y="0"/>
                  </a:cubicBezTo>
                  <a:cubicBezTo>
                    <a:pt x="1729" y="53"/>
                    <a:pt x="1655" y="106"/>
                    <a:pt x="1581" y="153"/>
                  </a:cubicBezTo>
                  <a:cubicBezTo>
                    <a:pt x="1111" y="461"/>
                    <a:pt x="598" y="681"/>
                    <a:pt x="0" y="747"/>
                  </a:cubicBezTo>
                  <a:cubicBezTo>
                    <a:pt x="296" y="1291"/>
                    <a:pt x="590" y="1834"/>
                    <a:pt x="884" y="2374"/>
                  </a:cubicBezTo>
                  <a:cubicBezTo>
                    <a:pt x="1493" y="2308"/>
                    <a:pt x="2014" y="2083"/>
                    <a:pt x="2485" y="1768"/>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 name="Freeform 38"/>
            <p:cNvSpPr>
              <a:spLocks noChangeArrowheads="1"/>
            </p:cNvSpPr>
            <p:nvPr/>
          </p:nvSpPr>
          <p:spPr bwMode="auto">
            <a:xfrm>
              <a:off x="1482725" y="3490913"/>
              <a:ext cx="576263" cy="219075"/>
            </a:xfrm>
            <a:custGeom>
              <a:avLst/>
              <a:gdLst>
                <a:gd name="T0" fmla="*/ 0 w 1602"/>
                <a:gd name="T1" fmla="*/ 606 h 607"/>
                <a:gd name="T2" fmla="*/ 0 w 1602"/>
                <a:gd name="T3" fmla="*/ 606 h 607"/>
                <a:gd name="T4" fmla="*/ 0 w 1602"/>
                <a:gd name="T5" fmla="*/ 606 h 607"/>
                <a:gd name="T6" fmla="*/ 0 w 1602"/>
                <a:gd name="T7" fmla="*/ 606 h 607"/>
                <a:gd name="T8" fmla="*/ 1601 w 1602"/>
                <a:gd name="T9" fmla="*/ 0 h 607"/>
                <a:gd name="T10" fmla="*/ 0 w 1602"/>
                <a:gd name="T11" fmla="*/ 606 h 607"/>
              </a:gdLst>
              <a:ahLst/>
              <a:cxnLst>
                <a:cxn ang="0">
                  <a:pos x="T0" y="T1"/>
                </a:cxn>
                <a:cxn ang="0">
                  <a:pos x="T2" y="T3"/>
                </a:cxn>
                <a:cxn ang="0">
                  <a:pos x="T4" y="T5"/>
                </a:cxn>
                <a:cxn ang="0">
                  <a:pos x="T6" y="T7"/>
                </a:cxn>
                <a:cxn ang="0">
                  <a:pos x="T8" y="T9"/>
                </a:cxn>
                <a:cxn ang="0">
                  <a:pos x="T10" y="T11"/>
                </a:cxn>
              </a:cxnLst>
              <a:rect l="0" t="0" r="r" b="b"/>
              <a:pathLst>
                <a:path w="1602" h="607">
                  <a:moveTo>
                    <a:pt x="0" y="606"/>
                  </a:moveTo>
                  <a:lnTo>
                    <a:pt x="0" y="606"/>
                  </a:lnTo>
                  <a:lnTo>
                    <a:pt x="0" y="606"/>
                  </a:lnTo>
                  <a:lnTo>
                    <a:pt x="0" y="606"/>
                  </a:lnTo>
                  <a:cubicBezTo>
                    <a:pt x="609" y="540"/>
                    <a:pt x="1130" y="315"/>
                    <a:pt x="1601" y="0"/>
                  </a:cubicBezTo>
                  <a:cubicBezTo>
                    <a:pt x="1130" y="315"/>
                    <a:pt x="609" y="540"/>
                    <a:pt x="0" y="606"/>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 name="Freeform 39"/>
            <p:cNvSpPr>
              <a:spLocks noChangeArrowheads="1"/>
            </p:cNvSpPr>
            <p:nvPr/>
          </p:nvSpPr>
          <p:spPr bwMode="auto">
            <a:xfrm>
              <a:off x="3824288" y="3602038"/>
              <a:ext cx="42862" cy="30162"/>
            </a:xfrm>
            <a:custGeom>
              <a:avLst/>
              <a:gdLst>
                <a:gd name="T0" fmla="*/ 0 w 117"/>
                <a:gd name="T1" fmla="*/ 82 h 83"/>
                <a:gd name="T2" fmla="*/ 0 w 117"/>
                <a:gd name="T3" fmla="*/ 82 h 83"/>
                <a:gd name="T4" fmla="*/ 0 w 117"/>
                <a:gd name="T5" fmla="*/ 82 h 83"/>
                <a:gd name="T6" fmla="*/ 0 w 117"/>
                <a:gd name="T7" fmla="*/ 82 h 83"/>
                <a:gd name="T8" fmla="*/ 116 w 117"/>
                <a:gd name="T9" fmla="*/ 0 h 83"/>
                <a:gd name="T10" fmla="*/ 0 w 117"/>
                <a:gd name="T11" fmla="*/ 82 h 83"/>
              </a:gdLst>
              <a:ahLst/>
              <a:cxnLst>
                <a:cxn ang="0">
                  <a:pos x="T0" y="T1"/>
                </a:cxn>
                <a:cxn ang="0">
                  <a:pos x="T2" y="T3"/>
                </a:cxn>
                <a:cxn ang="0">
                  <a:pos x="T4" y="T5"/>
                </a:cxn>
                <a:cxn ang="0">
                  <a:pos x="T6" y="T7"/>
                </a:cxn>
                <a:cxn ang="0">
                  <a:pos x="T8" y="T9"/>
                </a:cxn>
                <a:cxn ang="0">
                  <a:pos x="T10" y="T11"/>
                </a:cxn>
              </a:cxnLst>
              <a:rect l="0" t="0" r="r" b="b"/>
              <a:pathLst>
                <a:path w="117" h="83">
                  <a:moveTo>
                    <a:pt x="0" y="82"/>
                  </a:moveTo>
                  <a:lnTo>
                    <a:pt x="0" y="82"/>
                  </a:lnTo>
                  <a:lnTo>
                    <a:pt x="0" y="82"/>
                  </a:lnTo>
                  <a:lnTo>
                    <a:pt x="0" y="82"/>
                  </a:lnTo>
                  <a:cubicBezTo>
                    <a:pt x="40" y="55"/>
                    <a:pt x="77" y="26"/>
                    <a:pt x="116" y="0"/>
                  </a:cubicBezTo>
                  <a:cubicBezTo>
                    <a:pt x="77" y="26"/>
                    <a:pt x="40" y="55"/>
                    <a:pt x="0" y="82"/>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4" name="Freeform 40"/>
            <p:cNvSpPr>
              <a:spLocks noChangeArrowheads="1"/>
            </p:cNvSpPr>
            <p:nvPr/>
          </p:nvSpPr>
          <p:spPr bwMode="auto">
            <a:xfrm>
              <a:off x="4154488" y="2776538"/>
              <a:ext cx="319087" cy="585787"/>
            </a:xfrm>
            <a:custGeom>
              <a:avLst/>
              <a:gdLst>
                <a:gd name="T0" fmla="*/ 884 w 885"/>
                <a:gd name="T1" fmla="*/ 1627 h 1628"/>
                <a:gd name="T2" fmla="*/ 884 w 885"/>
                <a:gd name="T3" fmla="*/ 1627 h 1628"/>
                <a:gd name="T4" fmla="*/ 884 w 885"/>
                <a:gd name="T5" fmla="*/ 1627 h 1628"/>
                <a:gd name="T6" fmla="*/ 884 w 885"/>
                <a:gd name="T7" fmla="*/ 1627 h 1628"/>
                <a:gd name="T8" fmla="*/ 0 w 885"/>
                <a:gd name="T9" fmla="*/ 0 h 1628"/>
                <a:gd name="T10" fmla="*/ 884 w 885"/>
                <a:gd name="T11" fmla="*/ 1627 h 1628"/>
              </a:gdLst>
              <a:ahLst/>
              <a:cxnLst>
                <a:cxn ang="0">
                  <a:pos x="T0" y="T1"/>
                </a:cxn>
                <a:cxn ang="0">
                  <a:pos x="T2" y="T3"/>
                </a:cxn>
                <a:cxn ang="0">
                  <a:pos x="T4" y="T5"/>
                </a:cxn>
                <a:cxn ang="0">
                  <a:pos x="T6" y="T7"/>
                </a:cxn>
                <a:cxn ang="0">
                  <a:pos x="T8" y="T9"/>
                </a:cxn>
                <a:cxn ang="0">
                  <a:pos x="T10" y="T11"/>
                </a:cxn>
              </a:cxnLst>
              <a:rect l="0" t="0" r="r" b="b"/>
              <a:pathLst>
                <a:path w="885" h="1628">
                  <a:moveTo>
                    <a:pt x="884" y="1627"/>
                  </a:moveTo>
                  <a:lnTo>
                    <a:pt x="884" y="1627"/>
                  </a:lnTo>
                  <a:lnTo>
                    <a:pt x="884" y="1627"/>
                  </a:lnTo>
                  <a:lnTo>
                    <a:pt x="884" y="1627"/>
                  </a:lnTo>
                  <a:cubicBezTo>
                    <a:pt x="588" y="1083"/>
                    <a:pt x="294" y="542"/>
                    <a:pt x="0" y="0"/>
                  </a:cubicBezTo>
                  <a:cubicBezTo>
                    <a:pt x="294" y="542"/>
                    <a:pt x="588" y="1083"/>
                    <a:pt x="884" y="1627"/>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5" name="Freeform 41"/>
            <p:cNvSpPr>
              <a:spLocks noChangeArrowheads="1"/>
            </p:cNvSpPr>
            <p:nvPr/>
          </p:nvSpPr>
          <p:spPr bwMode="auto">
            <a:xfrm>
              <a:off x="3995738" y="2482850"/>
              <a:ext cx="160337" cy="293688"/>
            </a:xfrm>
            <a:custGeom>
              <a:avLst/>
              <a:gdLst>
                <a:gd name="T0" fmla="*/ 443 w 444"/>
                <a:gd name="T1" fmla="*/ 814 h 815"/>
                <a:gd name="T2" fmla="*/ 443 w 444"/>
                <a:gd name="T3" fmla="*/ 814 h 815"/>
                <a:gd name="T4" fmla="*/ 443 w 444"/>
                <a:gd name="T5" fmla="*/ 814 h 815"/>
                <a:gd name="T6" fmla="*/ 443 w 444"/>
                <a:gd name="T7" fmla="*/ 814 h 815"/>
                <a:gd name="T8" fmla="*/ 443 w 444"/>
                <a:gd name="T9" fmla="*/ 814 h 815"/>
                <a:gd name="T10" fmla="*/ 0 w 444"/>
                <a:gd name="T11" fmla="*/ 0 h 815"/>
                <a:gd name="T12" fmla="*/ 443 w 444"/>
                <a:gd name="T13" fmla="*/ 814 h 815"/>
              </a:gdLst>
              <a:ahLst/>
              <a:cxnLst>
                <a:cxn ang="0">
                  <a:pos x="T0" y="T1"/>
                </a:cxn>
                <a:cxn ang="0">
                  <a:pos x="T2" y="T3"/>
                </a:cxn>
                <a:cxn ang="0">
                  <a:pos x="T4" y="T5"/>
                </a:cxn>
                <a:cxn ang="0">
                  <a:pos x="T6" y="T7"/>
                </a:cxn>
                <a:cxn ang="0">
                  <a:pos x="T8" y="T9"/>
                </a:cxn>
                <a:cxn ang="0">
                  <a:pos x="T10" y="T11"/>
                </a:cxn>
                <a:cxn ang="0">
                  <a:pos x="T12" y="T13"/>
                </a:cxn>
              </a:cxnLst>
              <a:rect l="0" t="0" r="r" b="b"/>
              <a:pathLst>
                <a:path w="444" h="815">
                  <a:moveTo>
                    <a:pt x="443" y="814"/>
                  </a:moveTo>
                  <a:lnTo>
                    <a:pt x="443" y="814"/>
                  </a:lnTo>
                  <a:lnTo>
                    <a:pt x="443" y="814"/>
                  </a:lnTo>
                  <a:lnTo>
                    <a:pt x="443" y="814"/>
                  </a:lnTo>
                  <a:lnTo>
                    <a:pt x="443" y="814"/>
                  </a:lnTo>
                  <a:cubicBezTo>
                    <a:pt x="294" y="540"/>
                    <a:pt x="146" y="271"/>
                    <a:pt x="0" y="0"/>
                  </a:cubicBezTo>
                  <a:cubicBezTo>
                    <a:pt x="146" y="271"/>
                    <a:pt x="294" y="540"/>
                    <a:pt x="443" y="81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6" name="Freeform 42"/>
            <p:cNvSpPr>
              <a:spLocks noChangeArrowheads="1"/>
            </p:cNvSpPr>
            <p:nvPr/>
          </p:nvSpPr>
          <p:spPr bwMode="auto">
            <a:xfrm>
              <a:off x="4154488" y="2776538"/>
              <a:ext cx="1587"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 name="Freeform 43"/>
            <p:cNvSpPr>
              <a:spLocks noChangeArrowheads="1"/>
            </p:cNvSpPr>
            <p:nvPr/>
          </p:nvSpPr>
          <p:spPr bwMode="auto">
            <a:xfrm>
              <a:off x="3800475" y="3630613"/>
              <a:ext cx="23813" cy="19050"/>
            </a:xfrm>
            <a:custGeom>
              <a:avLst/>
              <a:gdLst>
                <a:gd name="T0" fmla="*/ 0 w 67"/>
                <a:gd name="T1" fmla="*/ 50 h 51"/>
                <a:gd name="T2" fmla="*/ 0 w 67"/>
                <a:gd name="T3" fmla="*/ 50 h 51"/>
                <a:gd name="T4" fmla="*/ 0 w 67"/>
                <a:gd name="T5" fmla="*/ 50 h 51"/>
                <a:gd name="T6" fmla="*/ 0 w 67"/>
                <a:gd name="T7" fmla="*/ 50 h 51"/>
                <a:gd name="T8" fmla="*/ 66 w 67"/>
                <a:gd name="T9" fmla="*/ 0 h 51"/>
                <a:gd name="T10" fmla="*/ 66 w 67"/>
                <a:gd name="T11" fmla="*/ 0 h 51"/>
                <a:gd name="T12" fmla="*/ 66 w 67"/>
                <a:gd name="T13" fmla="*/ 0 h 51"/>
                <a:gd name="T14" fmla="*/ 66 w 67"/>
                <a:gd name="T15" fmla="*/ 0 h 51"/>
                <a:gd name="T16" fmla="*/ 0 w 67"/>
                <a:gd name="T17"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51">
                  <a:moveTo>
                    <a:pt x="0" y="50"/>
                  </a:moveTo>
                  <a:lnTo>
                    <a:pt x="0" y="50"/>
                  </a:lnTo>
                  <a:lnTo>
                    <a:pt x="0" y="50"/>
                  </a:lnTo>
                  <a:lnTo>
                    <a:pt x="0" y="50"/>
                  </a:lnTo>
                  <a:cubicBezTo>
                    <a:pt x="21" y="34"/>
                    <a:pt x="45" y="16"/>
                    <a:pt x="66" y="0"/>
                  </a:cubicBezTo>
                  <a:lnTo>
                    <a:pt x="66" y="0"/>
                  </a:lnTo>
                  <a:lnTo>
                    <a:pt x="66" y="0"/>
                  </a:lnTo>
                  <a:lnTo>
                    <a:pt x="66" y="0"/>
                  </a:lnTo>
                  <a:cubicBezTo>
                    <a:pt x="45" y="16"/>
                    <a:pt x="21" y="34"/>
                    <a:pt x="0" y="5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 name="Freeform 44"/>
            <p:cNvSpPr>
              <a:spLocks noChangeArrowheads="1"/>
            </p:cNvSpPr>
            <p:nvPr/>
          </p:nvSpPr>
          <p:spPr bwMode="auto">
            <a:xfrm>
              <a:off x="2405063" y="2135188"/>
              <a:ext cx="160337" cy="161925"/>
            </a:xfrm>
            <a:custGeom>
              <a:avLst/>
              <a:gdLst>
                <a:gd name="T0" fmla="*/ 446 w 447"/>
                <a:gd name="T1" fmla="*/ 0 h 451"/>
                <a:gd name="T2" fmla="*/ 446 w 447"/>
                <a:gd name="T3" fmla="*/ 0 h 451"/>
                <a:gd name="T4" fmla="*/ 446 w 447"/>
                <a:gd name="T5" fmla="*/ 0 h 451"/>
                <a:gd name="T6" fmla="*/ 446 w 447"/>
                <a:gd name="T7" fmla="*/ 0 h 451"/>
                <a:gd name="T8" fmla="*/ 0 w 447"/>
                <a:gd name="T9" fmla="*/ 450 h 451"/>
                <a:gd name="T10" fmla="*/ 446 w 447"/>
                <a:gd name="T11" fmla="*/ 0 h 451"/>
              </a:gdLst>
              <a:ahLst/>
              <a:cxnLst>
                <a:cxn ang="0">
                  <a:pos x="T0" y="T1"/>
                </a:cxn>
                <a:cxn ang="0">
                  <a:pos x="T2" y="T3"/>
                </a:cxn>
                <a:cxn ang="0">
                  <a:pos x="T4" y="T5"/>
                </a:cxn>
                <a:cxn ang="0">
                  <a:pos x="T6" y="T7"/>
                </a:cxn>
                <a:cxn ang="0">
                  <a:pos x="T8" y="T9"/>
                </a:cxn>
                <a:cxn ang="0">
                  <a:pos x="T10" y="T11"/>
                </a:cxn>
              </a:cxnLst>
              <a:rect l="0" t="0" r="r" b="b"/>
              <a:pathLst>
                <a:path w="447" h="451">
                  <a:moveTo>
                    <a:pt x="446" y="0"/>
                  </a:moveTo>
                  <a:lnTo>
                    <a:pt x="446" y="0"/>
                  </a:lnTo>
                  <a:lnTo>
                    <a:pt x="446" y="0"/>
                  </a:lnTo>
                  <a:lnTo>
                    <a:pt x="446" y="0"/>
                  </a:lnTo>
                  <a:cubicBezTo>
                    <a:pt x="294" y="146"/>
                    <a:pt x="146" y="297"/>
                    <a:pt x="0" y="450"/>
                  </a:cubicBezTo>
                  <a:cubicBezTo>
                    <a:pt x="146" y="297"/>
                    <a:pt x="294" y="146"/>
                    <a:pt x="446"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 name="Freeform 45"/>
            <p:cNvSpPr>
              <a:spLocks noChangeArrowheads="1"/>
            </p:cNvSpPr>
            <p:nvPr/>
          </p:nvSpPr>
          <p:spPr bwMode="auto">
            <a:xfrm>
              <a:off x="3055938" y="4154488"/>
              <a:ext cx="209550" cy="209550"/>
            </a:xfrm>
            <a:custGeom>
              <a:avLst/>
              <a:gdLst>
                <a:gd name="T0" fmla="*/ 0 w 581"/>
                <a:gd name="T1" fmla="*/ 583 h 584"/>
                <a:gd name="T2" fmla="*/ 0 w 581"/>
                <a:gd name="T3" fmla="*/ 583 h 584"/>
                <a:gd name="T4" fmla="*/ 0 w 581"/>
                <a:gd name="T5" fmla="*/ 583 h 584"/>
                <a:gd name="T6" fmla="*/ 0 w 581"/>
                <a:gd name="T7" fmla="*/ 583 h 584"/>
                <a:gd name="T8" fmla="*/ 580 w 581"/>
                <a:gd name="T9" fmla="*/ 0 h 584"/>
                <a:gd name="T10" fmla="*/ 0 w 581"/>
                <a:gd name="T11" fmla="*/ 583 h 584"/>
              </a:gdLst>
              <a:ahLst/>
              <a:cxnLst>
                <a:cxn ang="0">
                  <a:pos x="T0" y="T1"/>
                </a:cxn>
                <a:cxn ang="0">
                  <a:pos x="T2" y="T3"/>
                </a:cxn>
                <a:cxn ang="0">
                  <a:pos x="T4" y="T5"/>
                </a:cxn>
                <a:cxn ang="0">
                  <a:pos x="T6" y="T7"/>
                </a:cxn>
                <a:cxn ang="0">
                  <a:pos x="T8" y="T9"/>
                </a:cxn>
                <a:cxn ang="0">
                  <a:pos x="T10" y="T11"/>
                </a:cxn>
              </a:cxnLst>
              <a:rect l="0" t="0" r="r" b="b"/>
              <a:pathLst>
                <a:path w="581" h="584">
                  <a:moveTo>
                    <a:pt x="0" y="583"/>
                  </a:moveTo>
                  <a:lnTo>
                    <a:pt x="0" y="583"/>
                  </a:lnTo>
                  <a:lnTo>
                    <a:pt x="0" y="583"/>
                  </a:lnTo>
                  <a:lnTo>
                    <a:pt x="0" y="583"/>
                  </a:lnTo>
                  <a:cubicBezTo>
                    <a:pt x="196" y="396"/>
                    <a:pt x="389" y="200"/>
                    <a:pt x="580" y="0"/>
                  </a:cubicBezTo>
                  <a:cubicBezTo>
                    <a:pt x="389" y="200"/>
                    <a:pt x="196" y="396"/>
                    <a:pt x="0" y="583"/>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 name="Freeform 46"/>
            <p:cNvSpPr>
              <a:spLocks noChangeArrowheads="1"/>
            </p:cNvSpPr>
            <p:nvPr/>
          </p:nvSpPr>
          <p:spPr bwMode="auto">
            <a:xfrm>
              <a:off x="1812925" y="2363788"/>
              <a:ext cx="528638" cy="490537"/>
            </a:xfrm>
            <a:custGeom>
              <a:avLst/>
              <a:gdLst>
                <a:gd name="T0" fmla="*/ 1466 w 1467"/>
                <a:gd name="T1" fmla="*/ 0 h 1363"/>
                <a:gd name="T2" fmla="*/ 1466 w 1467"/>
                <a:gd name="T3" fmla="*/ 0 h 1363"/>
                <a:gd name="T4" fmla="*/ 1466 w 1467"/>
                <a:gd name="T5" fmla="*/ 0 h 1363"/>
                <a:gd name="T6" fmla="*/ 1466 w 1467"/>
                <a:gd name="T7" fmla="*/ 0 h 1363"/>
                <a:gd name="T8" fmla="*/ 0 w 1467"/>
                <a:gd name="T9" fmla="*/ 1362 h 1363"/>
                <a:gd name="T10" fmla="*/ 0 w 1467"/>
                <a:gd name="T11" fmla="*/ 1362 h 1363"/>
                <a:gd name="T12" fmla="*/ 0 w 1467"/>
                <a:gd name="T13" fmla="*/ 1362 h 1363"/>
                <a:gd name="T14" fmla="*/ 0 w 1467"/>
                <a:gd name="T15" fmla="*/ 1362 h 1363"/>
                <a:gd name="T16" fmla="*/ 1466 w 1467"/>
                <a:gd name="T17" fmla="*/ 0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7" h="1363">
                  <a:moveTo>
                    <a:pt x="1466" y="0"/>
                  </a:moveTo>
                  <a:lnTo>
                    <a:pt x="1466" y="0"/>
                  </a:lnTo>
                  <a:lnTo>
                    <a:pt x="1466" y="0"/>
                  </a:lnTo>
                  <a:lnTo>
                    <a:pt x="1466" y="0"/>
                  </a:lnTo>
                  <a:cubicBezTo>
                    <a:pt x="995" y="487"/>
                    <a:pt x="526" y="975"/>
                    <a:pt x="0" y="1362"/>
                  </a:cubicBezTo>
                  <a:lnTo>
                    <a:pt x="0" y="1362"/>
                  </a:lnTo>
                  <a:lnTo>
                    <a:pt x="0" y="1362"/>
                  </a:lnTo>
                  <a:lnTo>
                    <a:pt x="0" y="1362"/>
                  </a:lnTo>
                  <a:cubicBezTo>
                    <a:pt x="526" y="975"/>
                    <a:pt x="995" y="487"/>
                    <a:pt x="1466"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 name="Freeform 47"/>
            <p:cNvSpPr>
              <a:spLocks noChangeArrowheads="1"/>
            </p:cNvSpPr>
            <p:nvPr/>
          </p:nvSpPr>
          <p:spPr bwMode="auto">
            <a:xfrm>
              <a:off x="1733550" y="2854325"/>
              <a:ext cx="80963" cy="55563"/>
            </a:xfrm>
            <a:custGeom>
              <a:avLst/>
              <a:gdLst>
                <a:gd name="T0" fmla="*/ 222 w 223"/>
                <a:gd name="T1" fmla="*/ 0 h 154"/>
                <a:gd name="T2" fmla="*/ 222 w 223"/>
                <a:gd name="T3" fmla="*/ 0 h 154"/>
                <a:gd name="T4" fmla="*/ 222 w 223"/>
                <a:gd name="T5" fmla="*/ 0 h 154"/>
                <a:gd name="T6" fmla="*/ 222 w 223"/>
                <a:gd name="T7" fmla="*/ 0 h 154"/>
                <a:gd name="T8" fmla="*/ 0 w 223"/>
                <a:gd name="T9" fmla="*/ 153 h 154"/>
                <a:gd name="T10" fmla="*/ 222 w 223"/>
                <a:gd name="T11" fmla="*/ 0 h 154"/>
              </a:gdLst>
              <a:ahLst/>
              <a:cxnLst>
                <a:cxn ang="0">
                  <a:pos x="T0" y="T1"/>
                </a:cxn>
                <a:cxn ang="0">
                  <a:pos x="T2" y="T3"/>
                </a:cxn>
                <a:cxn ang="0">
                  <a:pos x="T4" y="T5"/>
                </a:cxn>
                <a:cxn ang="0">
                  <a:pos x="T6" y="T7"/>
                </a:cxn>
                <a:cxn ang="0">
                  <a:pos x="T8" y="T9"/>
                </a:cxn>
                <a:cxn ang="0">
                  <a:pos x="T10" y="T11"/>
                </a:cxn>
              </a:cxnLst>
              <a:rect l="0" t="0" r="r" b="b"/>
              <a:pathLst>
                <a:path w="223" h="154">
                  <a:moveTo>
                    <a:pt x="222" y="0"/>
                  </a:moveTo>
                  <a:lnTo>
                    <a:pt x="222" y="0"/>
                  </a:lnTo>
                  <a:lnTo>
                    <a:pt x="222" y="0"/>
                  </a:lnTo>
                  <a:lnTo>
                    <a:pt x="222" y="0"/>
                  </a:lnTo>
                  <a:cubicBezTo>
                    <a:pt x="148" y="53"/>
                    <a:pt x="74" y="106"/>
                    <a:pt x="0" y="153"/>
                  </a:cubicBezTo>
                  <a:cubicBezTo>
                    <a:pt x="74" y="106"/>
                    <a:pt x="148" y="53"/>
                    <a:pt x="222"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92" name="TextBox 91">
            <a:hlinkClick r:id="" action="ppaction://noaction"/>
          </p:cNvPr>
          <p:cNvSpPr txBox="1"/>
          <p:nvPr/>
        </p:nvSpPr>
        <p:spPr>
          <a:xfrm>
            <a:off x="8036529" y="6295224"/>
            <a:ext cx="583446" cy="504321"/>
          </a:xfrm>
          <a:prstGeom prst="rect">
            <a:avLst/>
          </a:prstGeom>
          <a:noFill/>
        </p:spPr>
        <p:txBody>
          <a:bodyPr wrap="square" rtlCol="0">
            <a:spAutoFit/>
          </a:bodyPr>
          <a:lstStyle/>
          <a:p>
            <a:endParaRPr lang="en-US" dirty="0"/>
          </a:p>
        </p:txBody>
      </p:sp>
    </p:spTree>
    <p:custDataLst>
      <p:tags r:id="rId1"/>
    </p:custDataLst>
    <p:extLst>
      <p:ext uri="{BB962C8B-B14F-4D97-AF65-F5344CB8AC3E}">
        <p14:creationId xmlns:p14="http://schemas.microsoft.com/office/powerpoint/2010/main" val="3868741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ound Same Side Corner Rectangle 89"/>
          <p:cNvSpPr/>
          <p:nvPr/>
        </p:nvSpPr>
        <p:spPr>
          <a:xfrm rot="5400000">
            <a:off x="1665507" y="1289376"/>
            <a:ext cx="726233" cy="1664569"/>
          </a:xfrm>
          <a:prstGeom prst="round2SameRect">
            <a:avLst/>
          </a:prstGeom>
          <a:gradFill flip="none" rotWithShape="1">
            <a:gsLst>
              <a:gs pos="100000">
                <a:srgbClr val="7A72B4"/>
              </a:gs>
              <a:gs pos="0">
                <a:srgbClr val="7A72B4">
                  <a:alpha val="0"/>
                </a:srgbClr>
              </a:gs>
              <a:gs pos="13000">
                <a:srgbClr val="7A72B4">
                  <a:alpha val="19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2" name="Content Placeholder 1"/>
          <p:cNvSpPr>
            <a:spLocks noGrp="1"/>
          </p:cNvSpPr>
          <p:nvPr>
            <p:ph idx="1"/>
          </p:nvPr>
        </p:nvSpPr>
        <p:spPr>
          <a:xfrm>
            <a:off x="495745" y="2810031"/>
            <a:ext cx="2365164" cy="3784275"/>
          </a:xfrm>
        </p:spPr>
        <p:txBody>
          <a:bodyPr>
            <a:normAutofit/>
          </a:bodyPr>
          <a:lstStyle/>
          <a:p>
            <a:pPr marL="180975" indent="-180975"/>
            <a:r>
              <a:rPr lang="en-CA" sz="1400" dirty="0"/>
              <a:t>Diagnosed with polymyalgia rheumatica (PMR), presented in typical fashion, and was started on prednisone 15 mg/day 2 months ago </a:t>
            </a:r>
          </a:p>
          <a:p>
            <a:pPr marL="180975" indent="-180975"/>
            <a:r>
              <a:rPr lang="en-CA" sz="1400" dirty="0"/>
              <a:t>Comorbidities include hypertension, osteoarthritis and known degenerative disc disease</a:t>
            </a:r>
          </a:p>
          <a:p>
            <a:pPr marL="180975" indent="-180975"/>
            <a:r>
              <a:rPr lang="en-CA" sz="1400" dirty="0"/>
              <a:t>Her other </a:t>
            </a:r>
            <a:br>
              <a:rPr lang="en-CA" sz="1400" dirty="0"/>
            </a:br>
            <a:r>
              <a:rPr lang="en-CA" sz="1400" dirty="0"/>
              <a:t>medications include hydrochlorothiazide, amlodipine and intermittent use of acetaminophen</a:t>
            </a:r>
          </a:p>
        </p:txBody>
      </p:sp>
      <p:sp>
        <p:nvSpPr>
          <p:cNvPr id="52226" name="Title 4"/>
          <p:cNvSpPr>
            <a:spLocks noGrp="1"/>
          </p:cNvSpPr>
          <p:nvPr>
            <p:ph type="title"/>
          </p:nvPr>
        </p:nvSpPr>
        <p:spPr>
          <a:xfrm>
            <a:off x="468313" y="228600"/>
            <a:ext cx="8103761" cy="1244600"/>
          </a:xfrm>
        </p:spPr>
        <p:txBody>
          <a:bodyPr/>
          <a:lstStyle/>
          <a:p>
            <a:r>
              <a:rPr lang="en-US" altLang="en-US" sz="3600" dirty="0">
                <a:solidFill>
                  <a:schemeClr val="tx1"/>
                </a:solidFill>
                <a:latin typeface="Arial" charset="0"/>
              </a:rPr>
              <a:t>Case Study #1:</a:t>
            </a:r>
            <a:br>
              <a:rPr lang="en-US" altLang="en-US" dirty="0">
                <a:latin typeface="Arial" charset="0"/>
              </a:rPr>
            </a:br>
            <a:r>
              <a:rPr lang="en-US" altLang="en-US" sz="2800" dirty="0">
                <a:latin typeface="Arial" charset="0"/>
              </a:rPr>
              <a:t>Glucocorticoid-Induced Osteoporosis</a:t>
            </a:r>
          </a:p>
        </p:txBody>
      </p:sp>
      <p:sp>
        <p:nvSpPr>
          <p:cNvPr id="89" name="Content Placeholder 1"/>
          <p:cNvSpPr txBox="1">
            <a:spLocks/>
          </p:cNvSpPr>
          <p:nvPr/>
        </p:nvSpPr>
        <p:spPr bwMode="auto">
          <a:xfrm>
            <a:off x="3289886" y="1752599"/>
            <a:ext cx="5667178" cy="4908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92500" lnSpcReduction="10000"/>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400">
                <a:solidFill>
                  <a:schemeClr val="tx1"/>
                </a:solidFill>
                <a:latin typeface="+mn-lt"/>
              </a:defRPr>
            </a:lvl6pPr>
            <a:lvl7pPr marL="2805113" indent="-176213" algn="l" rtl="0" fontAlgn="base">
              <a:spcBef>
                <a:spcPct val="20000"/>
              </a:spcBef>
              <a:spcAft>
                <a:spcPct val="0"/>
              </a:spcAft>
              <a:buChar char="»"/>
              <a:defRPr sz="1400">
                <a:solidFill>
                  <a:schemeClr val="tx1"/>
                </a:solidFill>
                <a:latin typeface="+mn-lt"/>
              </a:defRPr>
            </a:lvl7pPr>
            <a:lvl8pPr marL="3262313" indent="-176213" algn="l" rtl="0" fontAlgn="base">
              <a:spcBef>
                <a:spcPct val="20000"/>
              </a:spcBef>
              <a:spcAft>
                <a:spcPct val="0"/>
              </a:spcAft>
              <a:buChar char="»"/>
              <a:defRPr sz="1400">
                <a:solidFill>
                  <a:schemeClr val="tx1"/>
                </a:solidFill>
                <a:latin typeface="+mn-lt"/>
              </a:defRPr>
            </a:lvl8pPr>
            <a:lvl9pPr marL="3719513" indent="-176213" algn="l" rtl="0" fontAlgn="base">
              <a:spcBef>
                <a:spcPct val="20000"/>
              </a:spcBef>
              <a:spcAft>
                <a:spcPct val="0"/>
              </a:spcAft>
              <a:buChar char="»"/>
              <a:defRPr sz="1400">
                <a:solidFill>
                  <a:schemeClr val="tx1"/>
                </a:solidFill>
                <a:latin typeface="+mn-lt"/>
              </a:defRPr>
            </a:lvl9pPr>
          </a:lstStyle>
          <a:p>
            <a:pPr marL="0" indent="0">
              <a:lnSpc>
                <a:spcPct val="110000"/>
              </a:lnSpc>
              <a:buFont typeface="Arial" charset="0"/>
              <a:buNone/>
            </a:pPr>
            <a:r>
              <a:rPr lang="en-CA" sz="1800" b="1" kern="0" dirty="0">
                <a:solidFill>
                  <a:schemeClr val="tx2"/>
                </a:solidFill>
              </a:rPr>
              <a:t>Interactive Questions</a:t>
            </a:r>
          </a:p>
          <a:p>
            <a:pPr marL="342900" indent="-342900">
              <a:lnSpc>
                <a:spcPct val="110000"/>
              </a:lnSpc>
              <a:buFont typeface="+mj-lt"/>
              <a:buAutoNum type="arabicPeriod"/>
            </a:pPr>
            <a:r>
              <a:rPr lang="en-CA" sz="1600" b="1" kern="0" dirty="0"/>
              <a:t>How much prednisone would she have to take to increase her fracture risk?</a:t>
            </a:r>
          </a:p>
          <a:p>
            <a:pPr marL="800100" lvl="1" indent="-342900">
              <a:lnSpc>
                <a:spcPct val="110000"/>
              </a:lnSpc>
              <a:buFont typeface="+mj-lt"/>
              <a:buAutoNum type="alphaUcPeriod"/>
            </a:pPr>
            <a:r>
              <a:rPr lang="en-CA" sz="1300" kern="0" dirty="0">
                <a:solidFill>
                  <a:schemeClr val="tx2"/>
                </a:solidFill>
              </a:rPr>
              <a:t>≥ 2 months cumulative therapy during the preceding year at a prednisone-equivalent dose ≥ 10 mg daily </a:t>
            </a:r>
          </a:p>
          <a:p>
            <a:pPr marL="800100" lvl="1" indent="-342900">
              <a:lnSpc>
                <a:spcPct val="110000"/>
              </a:lnSpc>
              <a:buFont typeface="+mj-lt"/>
              <a:buAutoNum type="alphaUcPeriod"/>
            </a:pPr>
            <a:r>
              <a:rPr lang="en-CA" sz="1300" kern="0" dirty="0">
                <a:solidFill>
                  <a:schemeClr val="tx2"/>
                </a:solidFill>
              </a:rPr>
              <a:t>≥ 3 months cumulative therapy during the preceding year at a prednisone-equivalent dose ≥ 5 mg daily </a:t>
            </a:r>
          </a:p>
          <a:p>
            <a:pPr marL="800100" lvl="1" indent="-342900">
              <a:lnSpc>
                <a:spcPct val="110000"/>
              </a:lnSpc>
              <a:buFont typeface="+mj-lt"/>
              <a:buAutoNum type="alphaUcPeriod"/>
            </a:pPr>
            <a:r>
              <a:rPr lang="en-CA" sz="1300" kern="0" dirty="0">
                <a:solidFill>
                  <a:schemeClr val="tx2"/>
                </a:solidFill>
              </a:rPr>
              <a:t>≥ 1 month cumulative therapy during the preceding year at a prednisone-equivalent dose ≥ 7.5 mg daily </a:t>
            </a:r>
          </a:p>
          <a:p>
            <a:pPr marL="800100" lvl="1" indent="-342900">
              <a:lnSpc>
                <a:spcPct val="110000"/>
              </a:lnSpc>
              <a:buFont typeface="+mj-lt"/>
              <a:buAutoNum type="alphaUcPeriod"/>
            </a:pPr>
            <a:r>
              <a:rPr lang="en-CA" sz="1300" kern="0" dirty="0">
                <a:solidFill>
                  <a:schemeClr val="tx2"/>
                </a:solidFill>
              </a:rPr>
              <a:t>≥ 3 months cumulative therapy during the preceding year at a prednisone-equivalent dose  ≥ 7.5 mg daily</a:t>
            </a:r>
          </a:p>
          <a:p>
            <a:pPr marL="342900" indent="-342900">
              <a:lnSpc>
                <a:spcPct val="110000"/>
              </a:lnSpc>
              <a:buFont typeface="+mj-lt"/>
              <a:buAutoNum type="arabicPeriod"/>
            </a:pPr>
            <a:r>
              <a:rPr lang="en-CA" sz="1600" b="1" kern="0" dirty="0"/>
              <a:t>What treatment plan/options would you discuss with her?</a:t>
            </a:r>
            <a:endParaRPr lang="en-CA" sz="1800" b="1" kern="0" dirty="0"/>
          </a:p>
          <a:p>
            <a:pPr marL="800100" lvl="1" indent="-342900">
              <a:lnSpc>
                <a:spcPct val="110000"/>
              </a:lnSpc>
              <a:buFont typeface="+mj-lt"/>
              <a:buAutoNum type="alphaUcPeriod"/>
            </a:pPr>
            <a:r>
              <a:rPr lang="en-CA" sz="1300" kern="0" dirty="0">
                <a:solidFill>
                  <a:schemeClr val="tx2"/>
                </a:solidFill>
              </a:rPr>
              <a:t>Explain to her that taking prednisone increases her risk for a fragility fracture and send her for a BMD</a:t>
            </a:r>
          </a:p>
          <a:p>
            <a:pPr marL="800100" lvl="1" indent="-342900">
              <a:lnSpc>
                <a:spcPct val="110000"/>
              </a:lnSpc>
              <a:buFont typeface="+mj-lt"/>
              <a:buAutoNum type="alphaUcPeriod"/>
            </a:pPr>
            <a:r>
              <a:rPr lang="en-CA" sz="1300" kern="0" dirty="0">
                <a:solidFill>
                  <a:schemeClr val="tx2"/>
                </a:solidFill>
              </a:rPr>
              <a:t>Start her on a bisphosphonate or </a:t>
            </a:r>
            <a:r>
              <a:rPr lang="en-CA" sz="1300" kern="0" dirty="0" err="1">
                <a:solidFill>
                  <a:schemeClr val="tx2"/>
                </a:solidFill>
              </a:rPr>
              <a:t>denosumab</a:t>
            </a:r>
            <a:endParaRPr lang="en-CA" sz="1300" kern="0" dirty="0">
              <a:solidFill>
                <a:schemeClr val="tx2"/>
              </a:solidFill>
            </a:endParaRPr>
          </a:p>
          <a:p>
            <a:pPr marL="800100" lvl="1" indent="-342900">
              <a:lnSpc>
                <a:spcPct val="110000"/>
              </a:lnSpc>
              <a:buFont typeface="+mj-lt"/>
              <a:buAutoNum type="alphaUcPeriod"/>
            </a:pPr>
            <a:r>
              <a:rPr lang="en-US" altLang="en-US" sz="1300" kern="0" dirty="0">
                <a:solidFill>
                  <a:schemeClr val="tx2"/>
                </a:solidFill>
              </a:rPr>
              <a:t>Ensure she is getting adequate calcium and vitamin D daily</a:t>
            </a:r>
          </a:p>
          <a:p>
            <a:pPr marL="800100" lvl="1" indent="-342900">
              <a:lnSpc>
                <a:spcPct val="110000"/>
              </a:lnSpc>
              <a:buFont typeface="+mj-lt"/>
              <a:buAutoNum type="alphaUcPeriod"/>
            </a:pPr>
            <a:r>
              <a:rPr lang="en-US" altLang="en-US" sz="1300" kern="0" dirty="0">
                <a:solidFill>
                  <a:schemeClr val="tx2"/>
                </a:solidFill>
              </a:rPr>
              <a:t>Send her home with a PPI to protect her stomach from the prednisone, and no osteoporosis therapy is indicated as she does not have known osteoporosis</a:t>
            </a:r>
          </a:p>
          <a:p>
            <a:pPr marL="800100" lvl="1" indent="-342900">
              <a:lnSpc>
                <a:spcPct val="110000"/>
              </a:lnSpc>
              <a:buFont typeface="+mj-lt"/>
              <a:buAutoNum type="alphaUcPeriod"/>
            </a:pPr>
            <a:r>
              <a:rPr lang="en-US" sz="1300" kern="0" dirty="0">
                <a:solidFill>
                  <a:schemeClr val="tx2"/>
                </a:solidFill>
              </a:rPr>
              <a:t>A,B,C</a:t>
            </a:r>
            <a:endParaRPr lang="en-CA" sz="1300" kern="0" dirty="0">
              <a:solidFill>
                <a:schemeClr val="tx2"/>
              </a:solidFill>
            </a:endParaRPr>
          </a:p>
          <a:p>
            <a:pPr marL="800100" lvl="1" indent="-342900">
              <a:lnSpc>
                <a:spcPct val="110000"/>
              </a:lnSpc>
              <a:buFont typeface="+mj-lt"/>
              <a:buAutoNum type="alphaUcPeriod"/>
            </a:pPr>
            <a:r>
              <a:rPr lang="en-CA" sz="1300" kern="0" dirty="0">
                <a:solidFill>
                  <a:schemeClr val="tx2"/>
                </a:solidFill>
              </a:rPr>
              <a:t>A &amp; C</a:t>
            </a:r>
            <a:endParaRPr lang="en-CA" sz="2000" kern="0" dirty="0"/>
          </a:p>
        </p:txBody>
      </p:sp>
      <p:grpSp>
        <p:nvGrpSpPr>
          <p:cNvPr id="71" name="Group 70"/>
          <p:cNvGrpSpPr/>
          <p:nvPr/>
        </p:nvGrpSpPr>
        <p:grpSpPr>
          <a:xfrm>
            <a:off x="348280" y="1623008"/>
            <a:ext cx="999338" cy="849256"/>
            <a:chOff x="4950981" y="256650"/>
            <a:chExt cx="706004" cy="599973"/>
          </a:xfrm>
          <a:solidFill>
            <a:schemeClr val="tx1"/>
          </a:solidFill>
        </p:grpSpPr>
        <p:sp>
          <p:nvSpPr>
            <p:cNvPr id="73" name="Freeform 72"/>
            <p:cNvSpPr>
              <a:spLocks noChangeArrowheads="1"/>
            </p:cNvSpPr>
            <p:nvPr/>
          </p:nvSpPr>
          <p:spPr bwMode="auto">
            <a:xfrm>
              <a:off x="4950981" y="256650"/>
              <a:ext cx="706004" cy="599973"/>
            </a:xfrm>
            <a:custGeom>
              <a:avLst/>
              <a:gdLst>
                <a:gd name="T0" fmla="*/ 0 w 7135"/>
                <a:gd name="T1" fmla="*/ 3577 h 6065"/>
                <a:gd name="T2" fmla="*/ 0 w 7135"/>
                <a:gd name="T3" fmla="*/ 3577 h 6065"/>
                <a:gd name="T4" fmla="*/ 7134 w 7135"/>
                <a:gd name="T5" fmla="*/ 3577 h 6065"/>
                <a:gd name="T6" fmla="*/ 6127 w 7135"/>
                <a:gd name="T7" fmla="*/ 6055 h 6065"/>
                <a:gd name="T8" fmla="*/ 6117 w 7135"/>
                <a:gd name="T9" fmla="*/ 5997 h 6065"/>
                <a:gd name="T10" fmla="*/ 5934 w 7135"/>
                <a:gd name="T11" fmla="*/ 5444 h 6065"/>
                <a:gd name="T12" fmla="*/ 5894 w 7135"/>
                <a:gd name="T13" fmla="*/ 5374 h 6065"/>
                <a:gd name="T14" fmla="*/ 5846 w 7135"/>
                <a:gd name="T15" fmla="*/ 5301 h 6065"/>
                <a:gd name="T16" fmla="*/ 5798 w 7135"/>
                <a:gd name="T17" fmla="*/ 5240 h 6065"/>
                <a:gd name="T18" fmla="*/ 5754 w 7135"/>
                <a:gd name="T19" fmla="*/ 5186 h 6065"/>
                <a:gd name="T20" fmla="*/ 5701 w 7135"/>
                <a:gd name="T21" fmla="*/ 5132 h 6065"/>
                <a:gd name="T22" fmla="*/ 5649 w 7135"/>
                <a:gd name="T23" fmla="*/ 5084 h 6065"/>
                <a:gd name="T24" fmla="*/ 5586 w 7135"/>
                <a:gd name="T25" fmla="*/ 5036 h 6065"/>
                <a:gd name="T26" fmla="*/ 5576 w 7135"/>
                <a:gd name="T27" fmla="*/ 5028 h 6065"/>
                <a:gd name="T28" fmla="*/ 5403 w 7135"/>
                <a:gd name="T29" fmla="*/ 4949 h 6065"/>
                <a:gd name="T30" fmla="*/ 5073 w 7135"/>
                <a:gd name="T31" fmla="*/ 4817 h 6065"/>
                <a:gd name="T32" fmla="*/ 5199 w 7135"/>
                <a:gd name="T33" fmla="*/ 4240 h 6065"/>
                <a:gd name="T34" fmla="*/ 5199 w 7135"/>
                <a:gd name="T35" fmla="*/ 4238 h 6065"/>
                <a:gd name="T36" fmla="*/ 5190 w 7135"/>
                <a:gd name="T37" fmla="*/ 4159 h 6065"/>
                <a:gd name="T38" fmla="*/ 5113 w 7135"/>
                <a:gd name="T39" fmla="*/ 4018 h 6065"/>
                <a:gd name="T40" fmla="*/ 5084 w 7135"/>
                <a:gd name="T41" fmla="*/ 3931 h 6065"/>
                <a:gd name="T42" fmla="*/ 5110 w 7135"/>
                <a:gd name="T43" fmla="*/ 3250 h 6065"/>
                <a:gd name="T44" fmla="*/ 5158 w 7135"/>
                <a:gd name="T45" fmla="*/ 2988 h 6065"/>
                <a:gd name="T46" fmla="*/ 5158 w 7135"/>
                <a:gd name="T47" fmla="*/ 2986 h 6065"/>
                <a:gd name="T48" fmla="*/ 4661 w 7135"/>
                <a:gd name="T49" fmla="*/ 1536 h 6065"/>
                <a:gd name="T50" fmla="*/ 3562 w 7135"/>
                <a:gd name="T51" fmla="*/ 1134 h 6065"/>
                <a:gd name="T52" fmla="*/ 2838 w 7135"/>
                <a:gd name="T53" fmla="*/ 1433 h 6065"/>
                <a:gd name="T54" fmla="*/ 2036 w 7135"/>
                <a:gd name="T55" fmla="*/ 2241 h 6065"/>
                <a:gd name="T56" fmla="*/ 1973 w 7135"/>
                <a:gd name="T57" fmla="*/ 2644 h 6065"/>
                <a:gd name="T58" fmla="*/ 1978 w 7135"/>
                <a:gd name="T59" fmla="*/ 2746 h 6065"/>
                <a:gd name="T60" fmla="*/ 2031 w 7135"/>
                <a:gd name="T61" fmla="*/ 3299 h 6065"/>
                <a:gd name="T62" fmla="*/ 1942 w 7135"/>
                <a:gd name="T63" fmla="*/ 4166 h 6065"/>
                <a:gd name="T64" fmla="*/ 1924 w 7135"/>
                <a:gd name="T65" fmla="*/ 4201 h 6065"/>
                <a:gd name="T66" fmla="*/ 1935 w 7135"/>
                <a:gd name="T67" fmla="*/ 4238 h 6065"/>
                <a:gd name="T68" fmla="*/ 2403 w 7135"/>
                <a:gd name="T69" fmla="*/ 4682 h 6065"/>
                <a:gd name="T70" fmla="*/ 1558 w 7135"/>
                <a:gd name="T71" fmla="*/ 5028 h 6065"/>
                <a:gd name="T72" fmla="*/ 1556 w 7135"/>
                <a:gd name="T73" fmla="*/ 5030 h 6065"/>
                <a:gd name="T74" fmla="*/ 1549 w 7135"/>
                <a:gd name="T75" fmla="*/ 5034 h 6065"/>
                <a:gd name="T76" fmla="*/ 1546 w 7135"/>
                <a:gd name="T77" fmla="*/ 5036 h 6065"/>
                <a:gd name="T78" fmla="*/ 1480 w 7135"/>
                <a:gd name="T79" fmla="*/ 5090 h 6065"/>
                <a:gd name="T80" fmla="*/ 1416 w 7135"/>
                <a:gd name="T81" fmla="*/ 5148 h 6065"/>
                <a:gd name="T82" fmla="*/ 1360 w 7135"/>
                <a:gd name="T83" fmla="*/ 5211 h 6065"/>
                <a:gd name="T84" fmla="*/ 1309 w 7135"/>
                <a:gd name="T85" fmla="*/ 5274 h 6065"/>
                <a:gd name="T86" fmla="*/ 1266 w 7135"/>
                <a:gd name="T87" fmla="*/ 5334 h 6065"/>
                <a:gd name="T88" fmla="*/ 1228 w 7135"/>
                <a:gd name="T89" fmla="*/ 5397 h 6065"/>
                <a:gd name="T90" fmla="*/ 1195 w 7135"/>
                <a:gd name="T91" fmla="*/ 5456 h 6065"/>
                <a:gd name="T92" fmla="*/ 1016 w 7135"/>
                <a:gd name="T93" fmla="*/ 6002 h 6065"/>
                <a:gd name="T94" fmla="*/ 1005 w 7135"/>
                <a:gd name="T95" fmla="*/ 6064 h 6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5" h="6065">
                  <a:moveTo>
                    <a:pt x="0" y="3577"/>
                  </a:moveTo>
                  <a:lnTo>
                    <a:pt x="0" y="3577"/>
                  </a:lnTo>
                  <a:lnTo>
                    <a:pt x="0" y="3577"/>
                  </a:lnTo>
                  <a:lnTo>
                    <a:pt x="0" y="3577"/>
                  </a:lnTo>
                  <a:cubicBezTo>
                    <a:pt x="0" y="1603"/>
                    <a:pt x="1601" y="0"/>
                    <a:pt x="3568" y="0"/>
                  </a:cubicBezTo>
                  <a:cubicBezTo>
                    <a:pt x="5534" y="0"/>
                    <a:pt x="7134" y="1603"/>
                    <a:pt x="7134" y="3577"/>
                  </a:cubicBezTo>
                  <a:cubicBezTo>
                    <a:pt x="7134" y="4503"/>
                    <a:pt x="6770" y="5398"/>
                    <a:pt x="6128" y="6064"/>
                  </a:cubicBezTo>
                  <a:cubicBezTo>
                    <a:pt x="6128" y="6061"/>
                    <a:pt x="6128" y="6057"/>
                    <a:pt x="6127" y="6055"/>
                  </a:cubicBezTo>
                  <a:cubicBezTo>
                    <a:pt x="6125" y="6036"/>
                    <a:pt x="6121" y="6019"/>
                    <a:pt x="6119" y="6002"/>
                  </a:cubicBezTo>
                  <a:cubicBezTo>
                    <a:pt x="6119" y="6000"/>
                    <a:pt x="6117" y="5999"/>
                    <a:pt x="6117" y="5997"/>
                  </a:cubicBezTo>
                  <a:cubicBezTo>
                    <a:pt x="6078" y="5775"/>
                    <a:pt x="6014" y="5598"/>
                    <a:pt x="5941" y="5456"/>
                  </a:cubicBezTo>
                  <a:cubicBezTo>
                    <a:pt x="5939" y="5453"/>
                    <a:pt x="5936" y="5449"/>
                    <a:pt x="5934" y="5444"/>
                  </a:cubicBezTo>
                  <a:cubicBezTo>
                    <a:pt x="5924" y="5427"/>
                    <a:pt x="5915" y="5412"/>
                    <a:pt x="5905" y="5395"/>
                  </a:cubicBezTo>
                  <a:cubicBezTo>
                    <a:pt x="5902" y="5389"/>
                    <a:pt x="5898" y="5382"/>
                    <a:pt x="5894" y="5374"/>
                  </a:cubicBezTo>
                  <a:cubicBezTo>
                    <a:pt x="5885" y="5360"/>
                    <a:pt x="5878" y="5348"/>
                    <a:pt x="5868" y="5334"/>
                  </a:cubicBezTo>
                  <a:cubicBezTo>
                    <a:pt x="5861" y="5324"/>
                    <a:pt x="5853" y="5312"/>
                    <a:pt x="5846" y="5301"/>
                  </a:cubicBezTo>
                  <a:cubicBezTo>
                    <a:pt x="5840" y="5292"/>
                    <a:pt x="5832" y="5284"/>
                    <a:pt x="5827" y="5274"/>
                  </a:cubicBezTo>
                  <a:cubicBezTo>
                    <a:pt x="5817" y="5263"/>
                    <a:pt x="5808" y="5252"/>
                    <a:pt x="5798" y="5240"/>
                  </a:cubicBezTo>
                  <a:cubicBezTo>
                    <a:pt x="5791" y="5229"/>
                    <a:pt x="5783" y="5220"/>
                    <a:pt x="5774" y="5208"/>
                  </a:cubicBezTo>
                  <a:cubicBezTo>
                    <a:pt x="5767" y="5201"/>
                    <a:pt x="5761" y="5193"/>
                    <a:pt x="5754" y="5186"/>
                  </a:cubicBezTo>
                  <a:cubicBezTo>
                    <a:pt x="5742" y="5173"/>
                    <a:pt x="5731" y="5161"/>
                    <a:pt x="5718" y="5148"/>
                  </a:cubicBezTo>
                  <a:cubicBezTo>
                    <a:pt x="5713" y="5143"/>
                    <a:pt x="5707" y="5137"/>
                    <a:pt x="5701" y="5132"/>
                  </a:cubicBezTo>
                  <a:cubicBezTo>
                    <a:pt x="5686" y="5116"/>
                    <a:pt x="5671" y="5103"/>
                    <a:pt x="5654" y="5090"/>
                  </a:cubicBezTo>
                  <a:cubicBezTo>
                    <a:pt x="5652" y="5088"/>
                    <a:pt x="5650" y="5086"/>
                    <a:pt x="5649" y="5084"/>
                  </a:cubicBezTo>
                  <a:cubicBezTo>
                    <a:pt x="5628" y="5066"/>
                    <a:pt x="5608" y="5051"/>
                    <a:pt x="5586" y="5036"/>
                  </a:cubicBezTo>
                  <a:lnTo>
                    <a:pt x="5586" y="5036"/>
                  </a:lnTo>
                  <a:lnTo>
                    <a:pt x="5586" y="5036"/>
                  </a:lnTo>
                  <a:lnTo>
                    <a:pt x="5576" y="5028"/>
                  </a:lnTo>
                  <a:lnTo>
                    <a:pt x="5576" y="5028"/>
                  </a:lnTo>
                  <a:cubicBezTo>
                    <a:pt x="5519" y="4999"/>
                    <a:pt x="5461" y="4973"/>
                    <a:pt x="5403" y="4949"/>
                  </a:cubicBezTo>
                  <a:cubicBezTo>
                    <a:pt x="5304" y="4906"/>
                    <a:pt x="5199" y="4867"/>
                    <a:pt x="5084" y="4823"/>
                  </a:cubicBezTo>
                  <a:cubicBezTo>
                    <a:pt x="5081" y="4821"/>
                    <a:pt x="5077" y="4819"/>
                    <a:pt x="5073" y="4817"/>
                  </a:cubicBezTo>
                  <a:cubicBezTo>
                    <a:pt x="4968" y="4778"/>
                    <a:pt x="4854" y="4733"/>
                    <a:pt x="4732" y="4682"/>
                  </a:cubicBezTo>
                  <a:cubicBezTo>
                    <a:pt x="5101" y="4494"/>
                    <a:pt x="5190" y="4265"/>
                    <a:pt x="5199" y="4240"/>
                  </a:cubicBezTo>
                  <a:cubicBezTo>
                    <a:pt x="5199" y="4238"/>
                    <a:pt x="5199" y="4238"/>
                    <a:pt x="5199" y="4238"/>
                  </a:cubicBezTo>
                  <a:lnTo>
                    <a:pt x="5199" y="4238"/>
                  </a:lnTo>
                  <a:lnTo>
                    <a:pt x="5212" y="4196"/>
                  </a:lnTo>
                  <a:lnTo>
                    <a:pt x="5190" y="4159"/>
                  </a:lnTo>
                  <a:lnTo>
                    <a:pt x="5190" y="4159"/>
                  </a:lnTo>
                  <a:cubicBezTo>
                    <a:pt x="5158" y="4112"/>
                    <a:pt x="5133" y="4065"/>
                    <a:pt x="5113" y="4018"/>
                  </a:cubicBezTo>
                  <a:cubicBezTo>
                    <a:pt x="5105" y="3999"/>
                    <a:pt x="5100" y="3980"/>
                    <a:pt x="5092" y="3960"/>
                  </a:cubicBezTo>
                  <a:cubicBezTo>
                    <a:pt x="5090" y="3950"/>
                    <a:pt x="5086" y="3941"/>
                    <a:pt x="5084" y="3931"/>
                  </a:cubicBezTo>
                  <a:cubicBezTo>
                    <a:pt x="5041" y="3779"/>
                    <a:pt x="5047" y="3627"/>
                    <a:pt x="5069" y="3475"/>
                  </a:cubicBezTo>
                  <a:cubicBezTo>
                    <a:pt x="5081" y="3400"/>
                    <a:pt x="5096" y="3325"/>
                    <a:pt x="5110" y="3250"/>
                  </a:cubicBezTo>
                  <a:cubicBezTo>
                    <a:pt x="5124" y="3186"/>
                    <a:pt x="5137" y="3120"/>
                    <a:pt x="5148" y="3055"/>
                  </a:cubicBezTo>
                  <a:cubicBezTo>
                    <a:pt x="5150" y="3032"/>
                    <a:pt x="5154" y="3011"/>
                    <a:pt x="5158" y="2988"/>
                  </a:cubicBezTo>
                  <a:lnTo>
                    <a:pt x="5158" y="2988"/>
                  </a:lnTo>
                  <a:lnTo>
                    <a:pt x="5158" y="2986"/>
                  </a:lnTo>
                  <a:lnTo>
                    <a:pt x="5158" y="2986"/>
                  </a:lnTo>
                  <a:cubicBezTo>
                    <a:pt x="5212" y="2353"/>
                    <a:pt x="5054" y="1892"/>
                    <a:pt x="4661" y="1536"/>
                  </a:cubicBezTo>
                  <a:cubicBezTo>
                    <a:pt x="4451" y="1328"/>
                    <a:pt x="4070" y="1125"/>
                    <a:pt x="3682" y="1126"/>
                  </a:cubicBezTo>
                  <a:cubicBezTo>
                    <a:pt x="3643" y="1126"/>
                    <a:pt x="3601" y="1129"/>
                    <a:pt x="3562" y="1134"/>
                  </a:cubicBezTo>
                  <a:cubicBezTo>
                    <a:pt x="3461" y="1134"/>
                    <a:pt x="3369" y="1140"/>
                    <a:pt x="3288" y="1153"/>
                  </a:cubicBezTo>
                  <a:cubicBezTo>
                    <a:pt x="3045" y="1190"/>
                    <a:pt x="2895" y="1285"/>
                    <a:pt x="2838" y="1433"/>
                  </a:cubicBezTo>
                  <a:cubicBezTo>
                    <a:pt x="2467" y="1539"/>
                    <a:pt x="2207" y="1815"/>
                    <a:pt x="2075" y="2135"/>
                  </a:cubicBezTo>
                  <a:cubicBezTo>
                    <a:pt x="2061" y="2170"/>
                    <a:pt x="2048" y="2206"/>
                    <a:pt x="2036" y="2241"/>
                  </a:cubicBezTo>
                  <a:cubicBezTo>
                    <a:pt x="2034" y="2244"/>
                    <a:pt x="2034" y="2244"/>
                    <a:pt x="2034" y="2246"/>
                  </a:cubicBezTo>
                  <a:cubicBezTo>
                    <a:pt x="1993" y="2375"/>
                    <a:pt x="1973" y="2512"/>
                    <a:pt x="1973" y="2644"/>
                  </a:cubicBezTo>
                  <a:lnTo>
                    <a:pt x="1973" y="2646"/>
                  </a:lnTo>
                  <a:cubicBezTo>
                    <a:pt x="1973" y="2680"/>
                    <a:pt x="1974" y="2714"/>
                    <a:pt x="1978" y="2746"/>
                  </a:cubicBezTo>
                  <a:cubicBezTo>
                    <a:pt x="1978" y="2804"/>
                    <a:pt x="1980" y="2861"/>
                    <a:pt x="1984" y="2915"/>
                  </a:cubicBezTo>
                  <a:cubicBezTo>
                    <a:pt x="1993" y="3056"/>
                    <a:pt x="2012" y="3184"/>
                    <a:pt x="2031" y="3299"/>
                  </a:cubicBezTo>
                  <a:cubicBezTo>
                    <a:pt x="2078" y="3607"/>
                    <a:pt x="2113" y="3849"/>
                    <a:pt x="1942" y="4166"/>
                  </a:cubicBezTo>
                  <a:lnTo>
                    <a:pt x="1942" y="4166"/>
                  </a:lnTo>
                  <a:lnTo>
                    <a:pt x="1933" y="4184"/>
                  </a:lnTo>
                  <a:lnTo>
                    <a:pt x="1924" y="4201"/>
                  </a:lnTo>
                  <a:lnTo>
                    <a:pt x="1935" y="4238"/>
                  </a:lnTo>
                  <a:lnTo>
                    <a:pt x="1935" y="4238"/>
                  </a:lnTo>
                  <a:cubicBezTo>
                    <a:pt x="1935" y="4238"/>
                    <a:pt x="1937" y="4238"/>
                    <a:pt x="1937" y="4240"/>
                  </a:cubicBezTo>
                  <a:cubicBezTo>
                    <a:pt x="1944" y="4265"/>
                    <a:pt x="2034" y="4494"/>
                    <a:pt x="2403" y="4682"/>
                  </a:cubicBezTo>
                  <a:cubicBezTo>
                    <a:pt x="2276" y="4736"/>
                    <a:pt x="2156" y="4781"/>
                    <a:pt x="2048" y="4823"/>
                  </a:cubicBezTo>
                  <a:cubicBezTo>
                    <a:pt x="1866" y="4893"/>
                    <a:pt x="1708" y="4953"/>
                    <a:pt x="1558" y="5028"/>
                  </a:cubicBezTo>
                  <a:lnTo>
                    <a:pt x="1558" y="5028"/>
                  </a:lnTo>
                  <a:lnTo>
                    <a:pt x="1556" y="5030"/>
                  </a:lnTo>
                  <a:lnTo>
                    <a:pt x="1553" y="5031"/>
                  </a:lnTo>
                  <a:lnTo>
                    <a:pt x="1549" y="5034"/>
                  </a:lnTo>
                  <a:lnTo>
                    <a:pt x="1546" y="5036"/>
                  </a:lnTo>
                  <a:lnTo>
                    <a:pt x="1546" y="5036"/>
                  </a:lnTo>
                  <a:cubicBezTo>
                    <a:pt x="1526" y="5051"/>
                    <a:pt x="1506" y="5066"/>
                    <a:pt x="1485" y="5084"/>
                  </a:cubicBezTo>
                  <a:cubicBezTo>
                    <a:pt x="1483" y="5086"/>
                    <a:pt x="1482" y="5088"/>
                    <a:pt x="1480" y="5090"/>
                  </a:cubicBezTo>
                  <a:cubicBezTo>
                    <a:pt x="1463" y="5103"/>
                    <a:pt x="1448" y="5116"/>
                    <a:pt x="1433" y="5133"/>
                  </a:cubicBezTo>
                  <a:cubicBezTo>
                    <a:pt x="1427" y="5137"/>
                    <a:pt x="1422" y="5143"/>
                    <a:pt x="1416" y="5148"/>
                  </a:cubicBezTo>
                  <a:cubicBezTo>
                    <a:pt x="1405" y="5161"/>
                    <a:pt x="1393" y="5173"/>
                    <a:pt x="1380" y="5186"/>
                  </a:cubicBezTo>
                  <a:cubicBezTo>
                    <a:pt x="1375" y="5193"/>
                    <a:pt x="1367" y="5201"/>
                    <a:pt x="1360" y="5211"/>
                  </a:cubicBezTo>
                  <a:cubicBezTo>
                    <a:pt x="1352" y="5220"/>
                    <a:pt x="1343" y="5229"/>
                    <a:pt x="1335" y="5238"/>
                  </a:cubicBezTo>
                  <a:cubicBezTo>
                    <a:pt x="1326" y="5252"/>
                    <a:pt x="1317" y="5263"/>
                    <a:pt x="1309" y="5274"/>
                  </a:cubicBezTo>
                  <a:cubicBezTo>
                    <a:pt x="1302" y="5284"/>
                    <a:pt x="1296" y="5292"/>
                    <a:pt x="1290" y="5301"/>
                  </a:cubicBezTo>
                  <a:cubicBezTo>
                    <a:pt x="1283" y="5312"/>
                    <a:pt x="1273" y="5324"/>
                    <a:pt x="1266" y="5334"/>
                  </a:cubicBezTo>
                  <a:cubicBezTo>
                    <a:pt x="1259" y="5348"/>
                    <a:pt x="1249" y="5360"/>
                    <a:pt x="1242" y="5374"/>
                  </a:cubicBezTo>
                  <a:cubicBezTo>
                    <a:pt x="1238" y="5382"/>
                    <a:pt x="1232" y="5389"/>
                    <a:pt x="1228" y="5397"/>
                  </a:cubicBezTo>
                  <a:cubicBezTo>
                    <a:pt x="1219" y="5412"/>
                    <a:pt x="1210" y="5427"/>
                    <a:pt x="1202" y="5444"/>
                  </a:cubicBezTo>
                  <a:cubicBezTo>
                    <a:pt x="1198" y="5449"/>
                    <a:pt x="1196" y="5453"/>
                    <a:pt x="1195" y="5456"/>
                  </a:cubicBezTo>
                  <a:cubicBezTo>
                    <a:pt x="1122" y="5600"/>
                    <a:pt x="1058" y="5776"/>
                    <a:pt x="1016" y="5997"/>
                  </a:cubicBezTo>
                  <a:cubicBezTo>
                    <a:pt x="1016" y="5999"/>
                    <a:pt x="1016" y="6000"/>
                    <a:pt x="1016" y="6002"/>
                  </a:cubicBezTo>
                  <a:cubicBezTo>
                    <a:pt x="1013" y="6019"/>
                    <a:pt x="1011" y="6038"/>
                    <a:pt x="1007" y="6055"/>
                  </a:cubicBezTo>
                  <a:cubicBezTo>
                    <a:pt x="1007" y="6058"/>
                    <a:pt x="1007" y="6061"/>
                    <a:pt x="1005" y="6064"/>
                  </a:cubicBezTo>
                  <a:cubicBezTo>
                    <a:pt x="364" y="5400"/>
                    <a:pt x="0" y="4503"/>
                    <a:pt x="0" y="357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 name="Freeform 74"/>
            <p:cNvSpPr>
              <a:spLocks noChangeArrowheads="1"/>
            </p:cNvSpPr>
            <p:nvPr/>
          </p:nvSpPr>
          <p:spPr bwMode="auto">
            <a:xfrm>
              <a:off x="5215405" y="469586"/>
              <a:ext cx="176719" cy="330312"/>
            </a:xfrm>
            <a:custGeom>
              <a:avLst/>
              <a:gdLst>
                <a:gd name="T0" fmla="*/ 610 w 1787"/>
                <a:gd name="T1" fmla="*/ 2006 h 3340"/>
                <a:gd name="T2" fmla="*/ 610 w 1787"/>
                <a:gd name="T3" fmla="*/ 2006 h 3340"/>
                <a:gd name="T4" fmla="*/ 610 w 1787"/>
                <a:gd name="T5" fmla="*/ 2006 h 3340"/>
                <a:gd name="T6" fmla="*/ 610 w 1787"/>
                <a:gd name="T7" fmla="*/ 1962 h 3340"/>
                <a:gd name="T8" fmla="*/ 576 w 1787"/>
                <a:gd name="T9" fmla="*/ 1936 h 3340"/>
                <a:gd name="T10" fmla="*/ 576 w 1787"/>
                <a:gd name="T11" fmla="*/ 1936 h 3340"/>
                <a:gd name="T12" fmla="*/ 90 w 1787"/>
                <a:gd name="T13" fmla="*/ 1273 h 3340"/>
                <a:gd name="T14" fmla="*/ 90 w 1787"/>
                <a:gd name="T15" fmla="*/ 1273 h 3340"/>
                <a:gd name="T16" fmla="*/ 87 w 1787"/>
                <a:gd name="T17" fmla="*/ 1261 h 3340"/>
                <a:gd name="T18" fmla="*/ 80 w 1787"/>
                <a:gd name="T19" fmla="*/ 1249 h 3340"/>
                <a:gd name="T20" fmla="*/ 80 w 1787"/>
                <a:gd name="T21" fmla="*/ 1249 h 3340"/>
                <a:gd name="T22" fmla="*/ 0 w 1787"/>
                <a:gd name="T23" fmla="*/ 784 h 3340"/>
                <a:gd name="T24" fmla="*/ 192 w 1787"/>
                <a:gd name="T25" fmla="*/ 423 h 3340"/>
                <a:gd name="T26" fmla="*/ 462 w 1787"/>
                <a:gd name="T27" fmla="*/ 0 h 3340"/>
                <a:gd name="T28" fmla="*/ 1052 w 1787"/>
                <a:gd name="T29" fmla="*/ 235 h 3340"/>
                <a:gd name="T30" fmla="*/ 1351 w 1787"/>
                <a:gd name="T31" fmla="*/ 322 h 3340"/>
                <a:gd name="T32" fmla="*/ 1500 w 1787"/>
                <a:gd name="T33" fmla="*/ 566 h 3340"/>
                <a:gd name="T34" fmla="*/ 1786 w 1787"/>
                <a:gd name="T35" fmla="*/ 963 h 3340"/>
                <a:gd name="T36" fmla="*/ 1763 w 1787"/>
                <a:gd name="T37" fmla="*/ 1127 h 3340"/>
                <a:gd name="T38" fmla="*/ 1742 w 1787"/>
                <a:gd name="T39" fmla="*/ 1277 h 3340"/>
                <a:gd name="T40" fmla="*/ 1251 w 1787"/>
                <a:gd name="T41" fmla="*/ 1942 h 3340"/>
                <a:gd name="T42" fmla="*/ 1251 w 1787"/>
                <a:gd name="T43" fmla="*/ 1942 h 3340"/>
                <a:gd name="T44" fmla="*/ 1232 w 1787"/>
                <a:gd name="T45" fmla="*/ 1962 h 3340"/>
                <a:gd name="T46" fmla="*/ 1227 w 1787"/>
                <a:gd name="T47" fmla="*/ 1989 h 3340"/>
                <a:gd name="T48" fmla="*/ 1227 w 1787"/>
                <a:gd name="T49" fmla="*/ 1989 h 3340"/>
                <a:gd name="T50" fmla="*/ 1705 w 1787"/>
                <a:gd name="T51" fmla="*/ 2591 h 3340"/>
                <a:gd name="T52" fmla="*/ 895 w 1787"/>
                <a:gd name="T53" fmla="*/ 3339 h 3340"/>
                <a:gd name="T54" fmla="*/ 85 w 1787"/>
                <a:gd name="T55" fmla="*/ 2591 h 3340"/>
                <a:gd name="T56" fmla="*/ 610 w 1787"/>
                <a:gd name="T57" fmla="*/ 2006 h 3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87" h="3340">
                  <a:moveTo>
                    <a:pt x="610" y="2006"/>
                  </a:moveTo>
                  <a:lnTo>
                    <a:pt x="610" y="2006"/>
                  </a:lnTo>
                  <a:lnTo>
                    <a:pt x="610" y="2006"/>
                  </a:lnTo>
                  <a:lnTo>
                    <a:pt x="610" y="1962"/>
                  </a:lnTo>
                  <a:lnTo>
                    <a:pt x="576" y="1936"/>
                  </a:lnTo>
                  <a:lnTo>
                    <a:pt x="576" y="1936"/>
                  </a:lnTo>
                  <a:cubicBezTo>
                    <a:pt x="338" y="1744"/>
                    <a:pt x="175" y="1566"/>
                    <a:pt x="90" y="1273"/>
                  </a:cubicBezTo>
                  <a:lnTo>
                    <a:pt x="90" y="1273"/>
                  </a:lnTo>
                  <a:lnTo>
                    <a:pt x="87" y="1261"/>
                  </a:lnTo>
                  <a:lnTo>
                    <a:pt x="80" y="1249"/>
                  </a:lnTo>
                  <a:lnTo>
                    <a:pt x="80" y="1249"/>
                  </a:lnTo>
                  <a:cubicBezTo>
                    <a:pt x="2" y="1131"/>
                    <a:pt x="0" y="963"/>
                    <a:pt x="0" y="784"/>
                  </a:cubicBezTo>
                  <a:cubicBezTo>
                    <a:pt x="42" y="585"/>
                    <a:pt x="104" y="517"/>
                    <a:pt x="192" y="423"/>
                  </a:cubicBezTo>
                  <a:cubicBezTo>
                    <a:pt x="272" y="337"/>
                    <a:pt x="372" y="231"/>
                    <a:pt x="462" y="0"/>
                  </a:cubicBezTo>
                  <a:cubicBezTo>
                    <a:pt x="659" y="182"/>
                    <a:pt x="875" y="211"/>
                    <a:pt x="1052" y="235"/>
                  </a:cubicBezTo>
                  <a:cubicBezTo>
                    <a:pt x="1172" y="251"/>
                    <a:pt x="1277" y="266"/>
                    <a:pt x="1351" y="322"/>
                  </a:cubicBezTo>
                  <a:cubicBezTo>
                    <a:pt x="1416" y="389"/>
                    <a:pt x="1457" y="476"/>
                    <a:pt x="1500" y="566"/>
                  </a:cubicBezTo>
                  <a:cubicBezTo>
                    <a:pt x="1562" y="696"/>
                    <a:pt x="1632" y="843"/>
                    <a:pt x="1786" y="963"/>
                  </a:cubicBezTo>
                  <a:cubicBezTo>
                    <a:pt x="1781" y="1018"/>
                    <a:pt x="1772" y="1074"/>
                    <a:pt x="1763" y="1127"/>
                  </a:cubicBezTo>
                  <a:cubicBezTo>
                    <a:pt x="1754" y="1182"/>
                    <a:pt x="1744" y="1232"/>
                    <a:pt x="1742" y="1277"/>
                  </a:cubicBezTo>
                  <a:cubicBezTo>
                    <a:pt x="1607" y="1583"/>
                    <a:pt x="1435" y="1758"/>
                    <a:pt x="1251" y="1942"/>
                  </a:cubicBezTo>
                  <a:lnTo>
                    <a:pt x="1251" y="1942"/>
                  </a:lnTo>
                  <a:lnTo>
                    <a:pt x="1232" y="1962"/>
                  </a:lnTo>
                  <a:lnTo>
                    <a:pt x="1227" y="1989"/>
                  </a:lnTo>
                  <a:lnTo>
                    <a:pt x="1227" y="1989"/>
                  </a:lnTo>
                  <a:cubicBezTo>
                    <a:pt x="1152" y="2377"/>
                    <a:pt x="1436" y="2521"/>
                    <a:pt x="1705" y="2591"/>
                  </a:cubicBezTo>
                  <a:cubicBezTo>
                    <a:pt x="1521" y="2943"/>
                    <a:pt x="1055" y="3339"/>
                    <a:pt x="895" y="3339"/>
                  </a:cubicBezTo>
                  <a:cubicBezTo>
                    <a:pt x="736" y="3339"/>
                    <a:pt x="269" y="2943"/>
                    <a:pt x="85" y="2591"/>
                  </a:cubicBezTo>
                  <a:cubicBezTo>
                    <a:pt x="451" y="2495"/>
                    <a:pt x="610" y="2316"/>
                    <a:pt x="610" y="200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6" name="TextBox 85"/>
          <p:cNvSpPr txBox="1"/>
          <p:nvPr/>
        </p:nvSpPr>
        <p:spPr>
          <a:xfrm>
            <a:off x="1408371" y="1798454"/>
            <a:ext cx="1530169" cy="646331"/>
          </a:xfrm>
          <a:prstGeom prst="rect">
            <a:avLst/>
          </a:prstGeom>
          <a:noFill/>
          <a:ln>
            <a:noFill/>
          </a:ln>
        </p:spPr>
        <p:txBody>
          <a:bodyPr wrap="square" rtlCol="0">
            <a:spAutoFit/>
          </a:bodyPr>
          <a:lstStyle/>
          <a:p>
            <a:pPr lvl="0" eaLnBrk="0" fontAlgn="base" hangingPunct="0">
              <a:spcBef>
                <a:spcPct val="40000"/>
              </a:spcBef>
              <a:spcAft>
                <a:spcPct val="0"/>
              </a:spcAft>
              <a:buClr>
                <a:srgbClr val="FCB627"/>
              </a:buClr>
            </a:pPr>
            <a:r>
              <a:rPr lang="en-CA" kern="0" dirty="0">
                <a:solidFill>
                  <a:srgbClr val="FFFFFF"/>
                </a:solidFill>
                <a:latin typeface="Arial" charset="0"/>
                <a:ea typeface="Arial" charset="0"/>
                <a:cs typeface="Arial" charset="0"/>
              </a:rPr>
              <a:t>71 year-old female</a:t>
            </a:r>
          </a:p>
        </p:txBody>
      </p:sp>
      <p:cxnSp>
        <p:nvCxnSpPr>
          <p:cNvPr id="92" name="Straight Connector 91"/>
          <p:cNvCxnSpPr/>
          <p:nvPr/>
        </p:nvCxnSpPr>
        <p:spPr>
          <a:xfrm>
            <a:off x="3056084" y="1781840"/>
            <a:ext cx="0" cy="4534267"/>
          </a:xfrm>
          <a:prstGeom prst="line">
            <a:avLst/>
          </a:prstGeom>
          <a:ln w="25400" cap="rnd">
            <a:solidFill>
              <a:schemeClr val="tx1">
                <a:alpha val="17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070278" y="6316107"/>
            <a:ext cx="467023" cy="475218"/>
            <a:chOff x="3387725" y="987425"/>
            <a:chExt cx="5426075" cy="5521325"/>
          </a:xfrm>
          <a:solidFill>
            <a:schemeClr val="tx2"/>
          </a:solidFill>
        </p:grpSpPr>
        <p:sp>
          <p:nvSpPr>
            <p:cNvPr id="33" name="Freeform 1"/>
            <p:cNvSpPr>
              <a:spLocks noChangeArrowheads="1"/>
            </p:cNvSpPr>
            <p:nvPr/>
          </p:nvSpPr>
          <p:spPr bwMode="auto">
            <a:xfrm>
              <a:off x="5478463" y="3865563"/>
              <a:ext cx="452437" cy="450850"/>
            </a:xfrm>
            <a:custGeom>
              <a:avLst/>
              <a:gdLst>
                <a:gd name="T0" fmla="*/ 629 w 1255"/>
                <a:gd name="T1" fmla="*/ 0 h 1254"/>
                <a:gd name="T2" fmla="*/ 629 w 1255"/>
                <a:gd name="T3" fmla="*/ 0 h 1254"/>
                <a:gd name="T4" fmla="*/ 629 w 1255"/>
                <a:gd name="T5" fmla="*/ 0 h 1254"/>
                <a:gd name="T6" fmla="*/ 629 w 1255"/>
                <a:gd name="T7" fmla="*/ 0 h 1254"/>
                <a:gd name="T8" fmla="*/ 0 w 1255"/>
                <a:gd name="T9" fmla="*/ 628 h 1254"/>
                <a:gd name="T10" fmla="*/ 629 w 1255"/>
                <a:gd name="T11" fmla="*/ 1253 h 1254"/>
                <a:gd name="T12" fmla="*/ 1254 w 1255"/>
                <a:gd name="T13" fmla="*/ 628 h 1254"/>
                <a:gd name="T14" fmla="*/ 629 w 1255"/>
                <a:gd name="T15" fmla="*/ 0 h 1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5" h="1254">
                  <a:moveTo>
                    <a:pt x="629" y="0"/>
                  </a:moveTo>
                  <a:lnTo>
                    <a:pt x="629" y="0"/>
                  </a:lnTo>
                  <a:lnTo>
                    <a:pt x="629" y="0"/>
                  </a:lnTo>
                  <a:lnTo>
                    <a:pt x="629" y="0"/>
                  </a:lnTo>
                  <a:cubicBezTo>
                    <a:pt x="281" y="0"/>
                    <a:pt x="0" y="281"/>
                    <a:pt x="0" y="628"/>
                  </a:cubicBezTo>
                  <a:cubicBezTo>
                    <a:pt x="0" y="973"/>
                    <a:pt x="281" y="1253"/>
                    <a:pt x="629" y="1253"/>
                  </a:cubicBezTo>
                  <a:cubicBezTo>
                    <a:pt x="973" y="1253"/>
                    <a:pt x="1254" y="973"/>
                    <a:pt x="1254" y="628"/>
                  </a:cubicBezTo>
                  <a:cubicBezTo>
                    <a:pt x="1254" y="281"/>
                    <a:pt x="973" y="0"/>
                    <a:pt x="629"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2"/>
            <p:cNvSpPr>
              <a:spLocks noChangeArrowheads="1"/>
            </p:cNvSpPr>
            <p:nvPr/>
          </p:nvSpPr>
          <p:spPr bwMode="auto">
            <a:xfrm>
              <a:off x="6154738" y="3865563"/>
              <a:ext cx="452437" cy="450850"/>
            </a:xfrm>
            <a:custGeom>
              <a:avLst/>
              <a:gdLst>
                <a:gd name="T0" fmla="*/ 629 w 1255"/>
                <a:gd name="T1" fmla="*/ 0 h 1254"/>
                <a:gd name="T2" fmla="*/ 629 w 1255"/>
                <a:gd name="T3" fmla="*/ 0 h 1254"/>
                <a:gd name="T4" fmla="*/ 629 w 1255"/>
                <a:gd name="T5" fmla="*/ 0 h 1254"/>
                <a:gd name="T6" fmla="*/ 629 w 1255"/>
                <a:gd name="T7" fmla="*/ 0 h 1254"/>
                <a:gd name="T8" fmla="*/ 0 w 1255"/>
                <a:gd name="T9" fmla="*/ 628 h 1254"/>
                <a:gd name="T10" fmla="*/ 629 w 1255"/>
                <a:gd name="T11" fmla="*/ 1253 h 1254"/>
                <a:gd name="T12" fmla="*/ 1254 w 1255"/>
                <a:gd name="T13" fmla="*/ 628 h 1254"/>
                <a:gd name="T14" fmla="*/ 629 w 1255"/>
                <a:gd name="T15" fmla="*/ 0 h 1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5" h="1254">
                  <a:moveTo>
                    <a:pt x="629" y="0"/>
                  </a:moveTo>
                  <a:lnTo>
                    <a:pt x="629" y="0"/>
                  </a:lnTo>
                  <a:lnTo>
                    <a:pt x="629" y="0"/>
                  </a:lnTo>
                  <a:lnTo>
                    <a:pt x="629" y="0"/>
                  </a:lnTo>
                  <a:cubicBezTo>
                    <a:pt x="281" y="0"/>
                    <a:pt x="0" y="281"/>
                    <a:pt x="0" y="628"/>
                  </a:cubicBezTo>
                  <a:cubicBezTo>
                    <a:pt x="0" y="973"/>
                    <a:pt x="281" y="1253"/>
                    <a:pt x="629" y="1253"/>
                  </a:cubicBezTo>
                  <a:cubicBezTo>
                    <a:pt x="974" y="1253"/>
                    <a:pt x="1254" y="973"/>
                    <a:pt x="1254" y="628"/>
                  </a:cubicBezTo>
                  <a:cubicBezTo>
                    <a:pt x="1254" y="281"/>
                    <a:pt x="974" y="0"/>
                    <a:pt x="629"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3"/>
            <p:cNvSpPr>
              <a:spLocks noChangeArrowheads="1"/>
            </p:cNvSpPr>
            <p:nvPr/>
          </p:nvSpPr>
          <p:spPr bwMode="auto">
            <a:xfrm>
              <a:off x="6154738" y="4541838"/>
              <a:ext cx="452437" cy="450850"/>
            </a:xfrm>
            <a:custGeom>
              <a:avLst/>
              <a:gdLst>
                <a:gd name="T0" fmla="*/ 629 w 1255"/>
                <a:gd name="T1" fmla="*/ 0 h 1254"/>
                <a:gd name="T2" fmla="*/ 629 w 1255"/>
                <a:gd name="T3" fmla="*/ 0 h 1254"/>
                <a:gd name="T4" fmla="*/ 629 w 1255"/>
                <a:gd name="T5" fmla="*/ 0 h 1254"/>
                <a:gd name="T6" fmla="*/ 629 w 1255"/>
                <a:gd name="T7" fmla="*/ 0 h 1254"/>
                <a:gd name="T8" fmla="*/ 0 w 1255"/>
                <a:gd name="T9" fmla="*/ 628 h 1254"/>
                <a:gd name="T10" fmla="*/ 629 w 1255"/>
                <a:gd name="T11" fmla="*/ 1253 h 1254"/>
                <a:gd name="T12" fmla="*/ 1254 w 1255"/>
                <a:gd name="T13" fmla="*/ 628 h 1254"/>
                <a:gd name="T14" fmla="*/ 629 w 1255"/>
                <a:gd name="T15" fmla="*/ 0 h 1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5" h="1254">
                  <a:moveTo>
                    <a:pt x="629" y="0"/>
                  </a:moveTo>
                  <a:lnTo>
                    <a:pt x="629" y="0"/>
                  </a:lnTo>
                  <a:lnTo>
                    <a:pt x="629" y="0"/>
                  </a:lnTo>
                  <a:lnTo>
                    <a:pt x="629" y="0"/>
                  </a:lnTo>
                  <a:cubicBezTo>
                    <a:pt x="281" y="0"/>
                    <a:pt x="0" y="281"/>
                    <a:pt x="0" y="628"/>
                  </a:cubicBezTo>
                  <a:cubicBezTo>
                    <a:pt x="0" y="973"/>
                    <a:pt x="281" y="1253"/>
                    <a:pt x="629" y="1253"/>
                  </a:cubicBezTo>
                  <a:cubicBezTo>
                    <a:pt x="974" y="1253"/>
                    <a:pt x="1254" y="973"/>
                    <a:pt x="1254" y="628"/>
                  </a:cubicBezTo>
                  <a:cubicBezTo>
                    <a:pt x="1254" y="281"/>
                    <a:pt x="974" y="0"/>
                    <a:pt x="629"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4"/>
            <p:cNvSpPr>
              <a:spLocks noChangeArrowheads="1"/>
            </p:cNvSpPr>
            <p:nvPr/>
          </p:nvSpPr>
          <p:spPr bwMode="auto">
            <a:xfrm>
              <a:off x="5478463" y="4541838"/>
              <a:ext cx="452437" cy="450850"/>
            </a:xfrm>
            <a:custGeom>
              <a:avLst/>
              <a:gdLst>
                <a:gd name="T0" fmla="*/ 629 w 1255"/>
                <a:gd name="T1" fmla="*/ 0 h 1254"/>
                <a:gd name="T2" fmla="*/ 629 w 1255"/>
                <a:gd name="T3" fmla="*/ 0 h 1254"/>
                <a:gd name="T4" fmla="*/ 629 w 1255"/>
                <a:gd name="T5" fmla="*/ 0 h 1254"/>
                <a:gd name="T6" fmla="*/ 629 w 1255"/>
                <a:gd name="T7" fmla="*/ 0 h 1254"/>
                <a:gd name="T8" fmla="*/ 0 w 1255"/>
                <a:gd name="T9" fmla="*/ 628 h 1254"/>
                <a:gd name="T10" fmla="*/ 629 w 1255"/>
                <a:gd name="T11" fmla="*/ 1253 h 1254"/>
                <a:gd name="T12" fmla="*/ 1254 w 1255"/>
                <a:gd name="T13" fmla="*/ 628 h 1254"/>
                <a:gd name="T14" fmla="*/ 629 w 1255"/>
                <a:gd name="T15" fmla="*/ 0 h 1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5" h="1254">
                  <a:moveTo>
                    <a:pt x="629" y="0"/>
                  </a:moveTo>
                  <a:lnTo>
                    <a:pt x="629" y="0"/>
                  </a:lnTo>
                  <a:lnTo>
                    <a:pt x="629" y="0"/>
                  </a:lnTo>
                  <a:lnTo>
                    <a:pt x="629" y="0"/>
                  </a:lnTo>
                  <a:cubicBezTo>
                    <a:pt x="281" y="0"/>
                    <a:pt x="0" y="281"/>
                    <a:pt x="0" y="628"/>
                  </a:cubicBezTo>
                  <a:cubicBezTo>
                    <a:pt x="0" y="973"/>
                    <a:pt x="281" y="1253"/>
                    <a:pt x="629" y="1253"/>
                  </a:cubicBezTo>
                  <a:cubicBezTo>
                    <a:pt x="973" y="1253"/>
                    <a:pt x="1254" y="973"/>
                    <a:pt x="1254" y="628"/>
                  </a:cubicBezTo>
                  <a:cubicBezTo>
                    <a:pt x="1254" y="281"/>
                    <a:pt x="973" y="0"/>
                    <a:pt x="629"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5"/>
            <p:cNvSpPr>
              <a:spLocks noChangeArrowheads="1"/>
            </p:cNvSpPr>
            <p:nvPr/>
          </p:nvSpPr>
          <p:spPr bwMode="auto">
            <a:xfrm>
              <a:off x="4800600" y="4541838"/>
              <a:ext cx="452438" cy="450850"/>
            </a:xfrm>
            <a:custGeom>
              <a:avLst/>
              <a:gdLst>
                <a:gd name="T0" fmla="*/ 625 w 1255"/>
                <a:gd name="T1" fmla="*/ 0 h 1254"/>
                <a:gd name="T2" fmla="*/ 625 w 1255"/>
                <a:gd name="T3" fmla="*/ 0 h 1254"/>
                <a:gd name="T4" fmla="*/ 625 w 1255"/>
                <a:gd name="T5" fmla="*/ 0 h 1254"/>
                <a:gd name="T6" fmla="*/ 625 w 1255"/>
                <a:gd name="T7" fmla="*/ 0 h 1254"/>
                <a:gd name="T8" fmla="*/ 0 w 1255"/>
                <a:gd name="T9" fmla="*/ 628 h 1254"/>
                <a:gd name="T10" fmla="*/ 625 w 1255"/>
                <a:gd name="T11" fmla="*/ 1253 h 1254"/>
                <a:gd name="T12" fmla="*/ 1254 w 1255"/>
                <a:gd name="T13" fmla="*/ 628 h 1254"/>
                <a:gd name="T14" fmla="*/ 625 w 1255"/>
                <a:gd name="T15" fmla="*/ 0 h 1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5" h="1254">
                  <a:moveTo>
                    <a:pt x="625" y="0"/>
                  </a:moveTo>
                  <a:lnTo>
                    <a:pt x="625" y="0"/>
                  </a:lnTo>
                  <a:lnTo>
                    <a:pt x="625" y="0"/>
                  </a:lnTo>
                  <a:lnTo>
                    <a:pt x="625" y="0"/>
                  </a:lnTo>
                  <a:cubicBezTo>
                    <a:pt x="281" y="0"/>
                    <a:pt x="0" y="281"/>
                    <a:pt x="0" y="628"/>
                  </a:cubicBezTo>
                  <a:cubicBezTo>
                    <a:pt x="0" y="973"/>
                    <a:pt x="281" y="1253"/>
                    <a:pt x="625" y="1253"/>
                  </a:cubicBezTo>
                  <a:cubicBezTo>
                    <a:pt x="973" y="1253"/>
                    <a:pt x="1254" y="973"/>
                    <a:pt x="1254" y="628"/>
                  </a:cubicBezTo>
                  <a:cubicBezTo>
                    <a:pt x="1254" y="281"/>
                    <a:pt x="973" y="0"/>
                    <a:pt x="625"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6"/>
            <p:cNvSpPr>
              <a:spLocks noChangeArrowheads="1"/>
            </p:cNvSpPr>
            <p:nvPr/>
          </p:nvSpPr>
          <p:spPr bwMode="auto">
            <a:xfrm>
              <a:off x="4800600" y="3865563"/>
              <a:ext cx="452438" cy="450850"/>
            </a:xfrm>
            <a:custGeom>
              <a:avLst/>
              <a:gdLst>
                <a:gd name="T0" fmla="*/ 625 w 1255"/>
                <a:gd name="T1" fmla="*/ 0 h 1254"/>
                <a:gd name="T2" fmla="*/ 625 w 1255"/>
                <a:gd name="T3" fmla="*/ 0 h 1254"/>
                <a:gd name="T4" fmla="*/ 625 w 1255"/>
                <a:gd name="T5" fmla="*/ 0 h 1254"/>
                <a:gd name="T6" fmla="*/ 625 w 1255"/>
                <a:gd name="T7" fmla="*/ 0 h 1254"/>
                <a:gd name="T8" fmla="*/ 0 w 1255"/>
                <a:gd name="T9" fmla="*/ 628 h 1254"/>
                <a:gd name="T10" fmla="*/ 625 w 1255"/>
                <a:gd name="T11" fmla="*/ 1253 h 1254"/>
                <a:gd name="T12" fmla="*/ 1254 w 1255"/>
                <a:gd name="T13" fmla="*/ 628 h 1254"/>
                <a:gd name="T14" fmla="*/ 625 w 1255"/>
                <a:gd name="T15" fmla="*/ 0 h 1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5" h="1254">
                  <a:moveTo>
                    <a:pt x="625" y="0"/>
                  </a:moveTo>
                  <a:lnTo>
                    <a:pt x="625" y="0"/>
                  </a:lnTo>
                  <a:lnTo>
                    <a:pt x="625" y="0"/>
                  </a:lnTo>
                  <a:lnTo>
                    <a:pt x="625" y="0"/>
                  </a:lnTo>
                  <a:cubicBezTo>
                    <a:pt x="281" y="0"/>
                    <a:pt x="0" y="281"/>
                    <a:pt x="0" y="628"/>
                  </a:cubicBezTo>
                  <a:cubicBezTo>
                    <a:pt x="0" y="973"/>
                    <a:pt x="281" y="1253"/>
                    <a:pt x="625" y="1253"/>
                  </a:cubicBezTo>
                  <a:cubicBezTo>
                    <a:pt x="973" y="1253"/>
                    <a:pt x="1254" y="973"/>
                    <a:pt x="1254" y="628"/>
                  </a:cubicBezTo>
                  <a:cubicBezTo>
                    <a:pt x="1254" y="281"/>
                    <a:pt x="973" y="0"/>
                    <a:pt x="625"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7"/>
            <p:cNvSpPr>
              <a:spLocks noChangeArrowheads="1"/>
            </p:cNvSpPr>
            <p:nvPr/>
          </p:nvSpPr>
          <p:spPr bwMode="auto">
            <a:xfrm>
              <a:off x="4800600" y="2286000"/>
              <a:ext cx="2482850" cy="1127125"/>
            </a:xfrm>
            <a:custGeom>
              <a:avLst/>
              <a:gdLst>
                <a:gd name="T0" fmla="*/ 5013 w 6898"/>
                <a:gd name="T1" fmla="*/ 1254 h 3133"/>
                <a:gd name="T2" fmla="*/ 5013 w 6898"/>
                <a:gd name="T3" fmla="*/ 1254 h 3133"/>
                <a:gd name="T4" fmla="*/ 5013 w 6898"/>
                <a:gd name="T5" fmla="*/ 1254 h 3133"/>
                <a:gd name="T6" fmla="*/ 5013 w 6898"/>
                <a:gd name="T7" fmla="*/ 1254 h 3133"/>
                <a:gd name="T8" fmla="*/ 5642 w 6898"/>
                <a:gd name="T9" fmla="*/ 625 h 3133"/>
                <a:gd name="T10" fmla="*/ 6268 w 6898"/>
                <a:gd name="T11" fmla="*/ 1254 h 3133"/>
                <a:gd name="T12" fmla="*/ 6268 w 6898"/>
                <a:gd name="T13" fmla="*/ 1254 h 3133"/>
                <a:gd name="T14" fmla="*/ 6268 w 6898"/>
                <a:gd name="T15" fmla="*/ 1879 h 3133"/>
                <a:gd name="T16" fmla="*/ 6268 w 6898"/>
                <a:gd name="T17" fmla="*/ 1879 h 3133"/>
                <a:gd name="T18" fmla="*/ 5642 w 6898"/>
                <a:gd name="T19" fmla="*/ 2507 h 3133"/>
                <a:gd name="T20" fmla="*/ 5013 w 6898"/>
                <a:gd name="T21" fmla="*/ 1879 h 3133"/>
                <a:gd name="T22" fmla="*/ 5013 w 6898"/>
                <a:gd name="T23" fmla="*/ 1879 h 3133"/>
                <a:gd name="T24" fmla="*/ 5013 w 6898"/>
                <a:gd name="T25" fmla="*/ 1254 h 3133"/>
                <a:gd name="T26" fmla="*/ 625 w 6898"/>
                <a:gd name="T27" fmla="*/ 3132 h 3133"/>
                <a:gd name="T28" fmla="*/ 625 w 6898"/>
                <a:gd name="T29" fmla="*/ 3132 h 3133"/>
                <a:gd name="T30" fmla="*/ 625 w 6898"/>
                <a:gd name="T31" fmla="*/ 3132 h 3133"/>
                <a:gd name="T32" fmla="*/ 6268 w 6898"/>
                <a:gd name="T33" fmla="*/ 3132 h 3133"/>
                <a:gd name="T34" fmla="*/ 6268 w 6898"/>
                <a:gd name="T35" fmla="*/ 3132 h 3133"/>
                <a:gd name="T36" fmla="*/ 6897 w 6898"/>
                <a:gd name="T37" fmla="*/ 2507 h 3133"/>
                <a:gd name="T38" fmla="*/ 6897 w 6898"/>
                <a:gd name="T39" fmla="*/ 2507 h 3133"/>
                <a:gd name="T40" fmla="*/ 6897 w 6898"/>
                <a:gd name="T41" fmla="*/ 625 h 3133"/>
                <a:gd name="T42" fmla="*/ 6897 w 6898"/>
                <a:gd name="T43" fmla="*/ 625 h 3133"/>
                <a:gd name="T44" fmla="*/ 6268 w 6898"/>
                <a:gd name="T45" fmla="*/ 0 h 3133"/>
                <a:gd name="T46" fmla="*/ 6268 w 6898"/>
                <a:gd name="T47" fmla="*/ 0 h 3133"/>
                <a:gd name="T48" fmla="*/ 625 w 6898"/>
                <a:gd name="T49" fmla="*/ 0 h 3133"/>
                <a:gd name="T50" fmla="*/ 625 w 6898"/>
                <a:gd name="T51" fmla="*/ 0 h 3133"/>
                <a:gd name="T52" fmla="*/ 0 w 6898"/>
                <a:gd name="T53" fmla="*/ 625 h 3133"/>
                <a:gd name="T54" fmla="*/ 0 w 6898"/>
                <a:gd name="T55" fmla="*/ 625 h 3133"/>
                <a:gd name="T56" fmla="*/ 0 w 6898"/>
                <a:gd name="T57" fmla="*/ 2507 h 3133"/>
                <a:gd name="T58" fmla="*/ 0 w 6898"/>
                <a:gd name="T59" fmla="*/ 2507 h 3133"/>
                <a:gd name="T60" fmla="*/ 625 w 6898"/>
                <a:gd name="T61" fmla="*/ 3132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98" h="3133">
                  <a:moveTo>
                    <a:pt x="5013" y="1254"/>
                  </a:moveTo>
                  <a:lnTo>
                    <a:pt x="5013" y="1254"/>
                  </a:lnTo>
                  <a:lnTo>
                    <a:pt x="5013" y="1254"/>
                  </a:lnTo>
                  <a:lnTo>
                    <a:pt x="5013" y="1254"/>
                  </a:lnTo>
                  <a:cubicBezTo>
                    <a:pt x="5013" y="909"/>
                    <a:pt x="5297" y="625"/>
                    <a:pt x="5642" y="625"/>
                  </a:cubicBezTo>
                  <a:cubicBezTo>
                    <a:pt x="5986" y="625"/>
                    <a:pt x="6268" y="909"/>
                    <a:pt x="6268" y="1254"/>
                  </a:cubicBezTo>
                  <a:lnTo>
                    <a:pt x="6268" y="1254"/>
                  </a:lnTo>
                  <a:lnTo>
                    <a:pt x="6268" y="1879"/>
                  </a:lnTo>
                  <a:lnTo>
                    <a:pt x="6268" y="1879"/>
                  </a:lnTo>
                  <a:cubicBezTo>
                    <a:pt x="6268" y="2223"/>
                    <a:pt x="5986" y="2507"/>
                    <a:pt x="5642" y="2507"/>
                  </a:cubicBezTo>
                  <a:cubicBezTo>
                    <a:pt x="5297" y="2507"/>
                    <a:pt x="5013" y="2223"/>
                    <a:pt x="5013" y="1879"/>
                  </a:cubicBezTo>
                  <a:lnTo>
                    <a:pt x="5013" y="1879"/>
                  </a:lnTo>
                  <a:lnTo>
                    <a:pt x="5013" y="1254"/>
                  </a:lnTo>
                  <a:close/>
                  <a:moveTo>
                    <a:pt x="625" y="3132"/>
                  </a:moveTo>
                  <a:lnTo>
                    <a:pt x="625" y="3132"/>
                  </a:lnTo>
                  <a:lnTo>
                    <a:pt x="625" y="3132"/>
                  </a:lnTo>
                  <a:lnTo>
                    <a:pt x="6268" y="3132"/>
                  </a:lnTo>
                  <a:lnTo>
                    <a:pt x="6268" y="3132"/>
                  </a:lnTo>
                  <a:cubicBezTo>
                    <a:pt x="6613" y="3132"/>
                    <a:pt x="6897" y="2851"/>
                    <a:pt x="6897" y="2507"/>
                  </a:cubicBezTo>
                  <a:lnTo>
                    <a:pt x="6897" y="2507"/>
                  </a:lnTo>
                  <a:lnTo>
                    <a:pt x="6897" y="625"/>
                  </a:lnTo>
                  <a:lnTo>
                    <a:pt x="6897" y="625"/>
                  </a:lnTo>
                  <a:cubicBezTo>
                    <a:pt x="6897" y="281"/>
                    <a:pt x="6613" y="0"/>
                    <a:pt x="6268" y="0"/>
                  </a:cubicBezTo>
                  <a:lnTo>
                    <a:pt x="6268" y="0"/>
                  </a:lnTo>
                  <a:lnTo>
                    <a:pt x="625" y="0"/>
                  </a:lnTo>
                  <a:lnTo>
                    <a:pt x="625" y="0"/>
                  </a:lnTo>
                  <a:cubicBezTo>
                    <a:pt x="281" y="0"/>
                    <a:pt x="0" y="281"/>
                    <a:pt x="0" y="625"/>
                  </a:cubicBezTo>
                  <a:lnTo>
                    <a:pt x="0" y="625"/>
                  </a:lnTo>
                  <a:lnTo>
                    <a:pt x="0" y="2507"/>
                  </a:lnTo>
                  <a:lnTo>
                    <a:pt x="0" y="2507"/>
                  </a:lnTo>
                  <a:cubicBezTo>
                    <a:pt x="0" y="2851"/>
                    <a:pt x="281" y="3132"/>
                    <a:pt x="625" y="3132"/>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8"/>
            <p:cNvSpPr>
              <a:spLocks noChangeArrowheads="1"/>
            </p:cNvSpPr>
            <p:nvPr/>
          </p:nvSpPr>
          <p:spPr bwMode="auto">
            <a:xfrm>
              <a:off x="3387725" y="987425"/>
              <a:ext cx="5311775" cy="5305425"/>
            </a:xfrm>
            <a:custGeom>
              <a:avLst/>
              <a:gdLst>
                <a:gd name="T0" fmla="*/ 4553 w 14753"/>
                <a:gd name="T1" fmla="*/ 12379 h 14738"/>
                <a:gd name="T2" fmla="*/ 4553 w 14753"/>
                <a:gd name="T3" fmla="*/ 12379 h 14738"/>
                <a:gd name="T4" fmla="*/ 4553 w 14753"/>
                <a:gd name="T5" fmla="*/ 12379 h 14738"/>
                <a:gd name="T6" fmla="*/ 4553 w 14753"/>
                <a:gd name="T7" fmla="*/ 12379 h 14738"/>
                <a:gd name="T8" fmla="*/ 2673 w 14753"/>
                <a:gd name="T9" fmla="*/ 10500 h 14738"/>
                <a:gd name="T10" fmla="*/ 2673 w 14753"/>
                <a:gd name="T11" fmla="*/ 10500 h 14738"/>
                <a:gd name="T12" fmla="*/ 2673 w 14753"/>
                <a:gd name="T13" fmla="*/ 4234 h 14738"/>
                <a:gd name="T14" fmla="*/ 2673 w 14753"/>
                <a:gd name="T15" fmla="*/ 4234 h 14738"/>
                <a:gd name="T16" fmla="*/ 4553 w 14753"/>
                <a:gd name="T17" fmla="*/ 2356 h 14738"/>
                <a:gd name="T18" fmla="*/ 4553 w 14753"/>
                <a:gd name="T19" fmla="*/ 2356 h 14738"/>
                <a:gd name="T20" fmla="*/ 10196 w 14753"/>
                <a:gd name="T21" fmla="*/ 2356 h 14738"/>
                <a:gd name="T22" fmla="*/ 10196 w 14753"/>
                <a:gd name="T23" fmla="*/ 2356 h 14738"/>
                <a:gd name="T24" fmla="*/ 12078 w 14753"/>
                <a:gd name="T25" fmla="*/ 4234 h 14738"/>
                <a:gd name="T26" fmla="*/ 12078 w 14753"/>
                <a:gd name="T27" fmla="*/ 4234 h 14738"/>
                <a:gd name="T28" fmla="*/ 12078 w 14753"/>
                <a:gd name="T29" fmla="*/ 10132 h 14738"/>
                <a:gd name="T30" fmla="*/ 13871 w 14753"/>
                <a:gd name="T31" fmla="*/ 10861 h 14738"/>
                <a:gd name="T32" fmla="*/ 13871 w 14753"/>
                <a:gd name="T33" fmla="*/ 10861 h 14738"/>
                <a:gd name="T34" fmla="*/ 14752 w 14753"/>
                <a:gd name="T35" fmla="*/ 7370 h 14738"/>
                <a:gd name="T36" fmla="*/ 7375 w 14753"/>
                <a:gd name="T37" fmla="*/ 0 h 14738"/>
                <a:gd name="T38" fmla="*/ 0 w 14753"/>
                <a:gd name="T39" fmla="*/ 7370 h 14738"/>
                <a:gd name="T40" fmla="*/ 7375 w 14753"/>
                <a:gd name="T41" fmla="*/ 14737 h 14738"/>
                <a:gd name="T42" fmla="*/ 10485 w 14753"/>
                <a:gd name="T43" fmla="*/ 14050 h 14738"/>
                <a:gd name="T44" fmla="*/ 10485 w 14753"/>
                <a:gd name="T45" fmla="*/ 14050 h 14738"/>
                <a:gd name="T46" fmla="*/ 9803 w 14753"/>
                <a:gd name="T47" fmla="*/ 12379 h 14738"/>
                <a:gd name="T48" fmla="*/ 4553 w 14753"/>
                <a:gd name="T49" fmla="*/ 12379 h 14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53" h="14738">
                  <a:moveTo>
                    <a:pt x="4553" y="12379"/>
                  </a:moveTo>
                  <a:lnTo>
                    <a:pt x="4553" y="12379"/>
                  </a:lnTo>
                  <a:lnTo>
                    <a:pt x="4553" y="12379"/>
                  </a:lnTo>
                  <a:lnTo>
                    <a:pt x="4553" y="12379"/>
                  </a:lnTo>
                  <a:cubicBezTo>
                    <a:pt x="3519" y="12379"/>
                    <a:pt x="2673" y="11534"/>
                    <a:pt x="2673" y="10500"/>
                  </a:cubicBezTo>
                  <a:lnTo>
                    <a:pt x="2673" y="10500"/>
                  </a:lnTo>
                  <a:lnTo>
                    <a:pt x="2673" y="4234"/>
                  </a:lnTo>
                  <a:lnTo>
                    <a:pt x="2673" y="4234"/>
                  </a:lnTo>
                  <a:cubicBezTo>
                    <a:pt x="2673" y="3202"/>
                    <a:pt x="3519" y="2356"/>
                    <a:pt x="4553" y="2356"/>
                  </a:cubicBezTo>
                  <a:lnTo>
                    <a:pt x="4553" y="2356"/>
                  </a:lnTo>
                  <a:lnTo>
                    <a:pt x="10196" y="2356"/>
                  </a:lnTo>
                  <a:lnTo>
                    <a:pt x="10196" y="2356"/>
                  </a:lnTo>
                  <a:cubicBezTo>
                    <a:pt x="11230" y="2356"/>
                    <a:pt x="12078" y="3202"/>
                    <a:pt x="12078" y="4234"/>
                  </a:cubicBezTo>
                  <a:lnTo>
                    <a:pt x="12078" y="4234"/>
                  </a:lnTo>
                  <a:lnTo>
                    <a:pt x="12078" y="10132"/>
                  </a:lnTo>
                  <a:lnTo>
                    <a:pt x="13871" y="10861"/>
                  </a:lnTo>
                  <a:lnTo>
                    <a:pt x="13871" y="10861"/>
                  </a:lnTo>
                  <a:cubicBezTo>
                    <a:pt x="14434" y="9819"/>
                    <a:pt x="14752" y="8632"/>
                    <a:pt x="14752" y="7370"/>
                  </a:cubicBezTo>
                  <a:cubicBezTo>
                    <a:pt x="14752" y="3297"/>
                    <a:pt x="11448" y="0"/>
                    <a:pt x="7375" y="0"/>
                  </a:cubicBezTo>
                  <a:cubicBezTo>
                    <a:pt x="3301" y="0"/>
                    <a:pt x="0" y="3297"/>
                    <a:pt x="0" y="7370"/>
                  </a:cubicBezTo>
                  <a:cubicBezTo>
                    <a:pt x="0" y="11438"/>
                    <a:pt x="3301" y="14737"/>
                    <a:pt x="7375" y="14737"/>
                  </a:cubicBezTo>
                  <a:cubicBezTo>
                    <a:pt x="8485" y="14737"/>
                    <a:pt x="9541" y="14491"/>
                    <a:pt x="10485" y="14050"/>
                  </a:cubicBezTo>
                  <a:lnTo>
                    <a:pt x="10485" y="14050"/>
                  </a:lnTo>
                  <a:lnTo>
                    <a:pt x="9803" y="12379"/>
                  </a:lnTo>
                  <a:lnTo>
                    <a:pt x="4553" y="12379"/>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9"/>
            <p:cNvSpPr>
              <a:spLocks noChangeArrowheads="1"/>
            </p:cNvSpPr>
            <p:nvPr/>
          </p:nvSpPr>
          <p:spPr bwMode="auto">
            <a:xfrm>
              <a:off x="6719888" y="2625725"/>
              <a:ext cx="225425" cy="450850"/>
            </a:xfrm>
            <a:custGeom>
              <a:avLst/>
              <a:gdLst>
                <a:gd name="T0" fmla="*/ 313 w 627"/>
                <a:gd name="T1" fmla="*/ 1253 h 1254"/>
                <a:gd name="T2" fmla="*/ 313 w 627"/>
                <a:gd name="T3" fmla="*/ 1253 h 1254"/>
                <a:gd name="T4" fmla="*/ 313 w 627"/>
                <a:gd name="T5" fmla="*/ 1253 h 1254"/>
                <a:gd name="T6" fmla="*/ 313 w 627"/>
                <a:gd name="T7" fmla="*/ 1253 h 1254"/>
                <a:gd name="T8" fmla="*/ 626 w 627"/>
                <a:gd name="T9" fmla="*/ 938 h 1254"/>
                <a:gd name="T10" fmla="*/ 626 w 627"/>
                <a:gd name="T11" fmla="*/ 938 h 1254"/>
                <a:gd name="T12" fmla="*/ 626 w 627"/>
                <a:gd name="T13" fmla="*/ 313 h 1254"/>
                <a:gd name="T14" fmla="*/ 626 w 627"/>
                <a:gd name="T15" fmla="*/ 313 h 1254"/>
                <a:gd name="T16" fmla="*/ 313 w 627"/>
                <a:gd name="T17" fmla="*/ 0 h 1254"/>
                <a:gd name="T18" fmla="*/ 0 w 627"/>
                <a:gd name="T19" fmla="*/ 313 h 1254"/>
                <a:gd name="T20" fmla="*/ 0 w 627"/>
                <a:gd name="T21" fmla="*/ 313 h 1254"/>
                <a:gd name="T22" fmla="*/ 0 w 627"/>
                <a:gd name="T23" fmla="*/ 938 h 1254"/>
                <a:gd name="T24" fmla="*/ 0 w 627"/>
                <a:gd name="T25" fmla="*/ 938 h 1254"/>
                <a:gd name="T26" fmla="*/ 313 w 627"/>
                <a:gd name="T27" fmla="*/ 1253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1254">
                  <a:moveTo>
                    <a:pt x="313" y="1253"/>
                  </a:moveTo>
                  <a:lnTo>
                    <a:pt x="313" y="1253"/>
                  </a:lnTo>
                  <a:lnTo>
                    <a:pt x="313" y="1253"/>
                  </a:lnTo>
                  <a:lnTo>
                    <a:pt x="313" y="1253"/>
                  </a:lnTo>
                  <a:cubicBezTo>
                    <a:pt x="485" y="1253"/>
                    <a:pt x="626" y="1110"/>
                    <a:pt x="626" y="938"/>
                  </a:cubicBezTo>
                  <a:lnTo>
                    <a:pt x="626" y="938"/>
                  </a:lnTo>
                  <a:lnTo>
                    <a:pt x="626" y="313"/>
                  </a:lnTo>
                  <a:lnTo>
                    <a:pt x="626" y="313"/>
                  </a:lnTo>
                  <a:cubicBezTo>
                    <a:pt x="626" y="141"/>
                    <a:pt x="485" y="0"/>
                    <a:pt x="313" y="0"/>
                  </a:cubicBezTo>
                  <a:cubicBezTo>
                    <a:pt x="140" y="0"/>
                    <a:pt x="0" y="141"/>
                    <a:pt x="0" y="313"/>
                  </a:cubicBezTo>
                  <a:lnTo>
                    <a:pt x="0" y="313"/>
                  </a:lnTo>
                  <a:lnTo>
                    <a:pt x="0" y="938"/>
                  </a:lnTo>
                  <a:lnTo>
                    <a:pt x="0" y="938"/>
                  </a:lnTo>
                  <a:cubicBezTo>
                    <a:pt x="0" y="1110"/>
                    <a:pt x="140" y="1253"/>
                    <a:pt x="313" y="125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10"/>
            <p:cNvSpPr>
              <a:spLocks noChangeArrowheads="1"/>
            </p:cNvSpPr>
            <p:nvPr/>
          </p:nvSpPr>
          <p:spPr bwMode="auto">
            <a:xfrm>
              <a:off x="6832600" y="3865563"/>
              <a:ext cx="452438" cy="450850"/>
            </a:xfrm>
            <a:custGeom>
              <a:avLst/>
              <a:gdLst>
                <a:gd name="T0" fmla="*/ 626 w 1256"/>
                <a:gd name="T1" fmla="*/ 0 h 1254"/>
                <a:gd name="T2" fmla="*/ 626 w 1256"/>
                <a:gd name="T3" fmla="*/ 0 h 1254"/>
                <a:gd name="T4" fmla="*/ 626 w 1256"/>
                <a:gd name="T5" fmla="*/ 0 h 1254"/>
                <a:gd name="T6" fmla="*/ 626 w 1256"/>
                <a:gd name="T7" fmla="*/ 0 h 1254"/>
                <a:gd name="T8" fmla="*/ 0 w 1256"/>
                <a:gd name="T9" fmla="*/ 628 h 1254"/>
                <a:gd name="T10" fmla="*/ 626 w 1256"/>
                <a:gd name="T11" fmla="*/ 1253 h 1254"/>
                <a:gd name="T12" fmla="*/ 1255 w 1256"/>
                <a:gd name="T13" fmla="*/ 628 h 1254"/>
                <a:gd name="T14" fmla="*/ 626 w 1256"/>
                <a:gd name="T15" fmla="*/ 0 h 1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6" h="1254">
                  <a:moveTo>
                    <a:pt x="626" y="0"/>
                  </a:moveTo>
                  <a:lnTo>
                    <a:pt x="626" y="0"/>
                  </a:lnTo>
                  <a:lnTo>
                    <a:pt x="626" y="0"/>
                  </a:lnTo>
                  <a:lnTo>
                    <a:pt x="626" y="0"/>
                  </a:lnTo>
                  <a:cubicBezTo>
                    <a:pt x="281" y="0"/>
                    <a:pt x="0" y="281"/>
                    <a:pt x="0" y="628"/>
                  </a:cubicBezTo>
                  <a:cubicBezTo>
                    <a:pt x="0" y="973"/>
                    <a:pt x="281" y="1253"/>
                    <a:pt x="626" y="1253"/>
                  </a:cubicBezTo>
                  <a:cubicBezTo>
                    <a:pt x="973" y="1253"/>
                    <a:pt x="1255" y="973"/>
                    <a:pt x="1255" y="628"/>
                  </a:cubicBezTo>
                  <a:cubicBezTo>
                    <a:pt x="1255" y="281"/>
                    <a:pt x="973" y="0"/>
                    <a:pt x="626"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11"/>
            <p:cNvSpPr>
              <a:spLocks noChangeArrowheads="1"/>
            </p:cNvSpPr>
            <p:nvPr/>
          </p:nvSpPr>
          <p:spPr bwMode="auto">
            <a:xfrm>
              <a:off x="6897688" y="4641850"/>
              <a:ext cx="1916112" cy="1866900"/>
            </a:xfrm>
            <a:custGeom>
              <a:avLst/>
              <a:gdLst>
                <a:gd name="T0" fmla="*/ 5116 w 5324"/>
                <a:gd name="T1" fmla="*/ 4276 h 5186"/>
                <a:gd name="T2" fmla="*/ 5116 w 5324"/>
                <a:gd name="T3" fmla="*/ 4276 h 5186"/>
                <a:gd name="T4" fmla="*/ 5116 w 5324"/>
                <a:gd name="T5" fmla="*/ 4276 h 5186"/>
                <a:gd name="T6" fmla="*/ 3780 w 5324"/>
                <a:gd name="T7" fmla="*/ 2938 h 5186"/>
                <a:gd name="T8" fmla="*/ 3780 w 5324"/>
                <a:gd name="T9" fmla="*/ 2938 h 5186"/>
                <a:gd name="T10" fmla="*/ 4084 w 5324"/>
                <a:gd name="T11" fmla="*/ 2774 h 5186"/>
                <a:gd name="T12" fmla="*/ 4084 w 5324"/>
                <a:gd name="T13" fmla="*/ 2774 h 5186"/>
                <a:gd name="T14" fmla="*/ 4840 w 5324"/>
                <a:gd name="T15" fmla="*/ 2469 h 5186"/>
                <a:gd name="T16" fmla="*/ 4840 w 5324"/>
                <a:gd name="T17" fmla="*/ 2469 h 5186"/>
                <a:gd name="T18" fmla="*/ 4840 w 5324"/>
                <a:gd name="T19" fmla="*/ 1764 h 5186"/>
                <a:gd name="T20" fmla="*/ 4840 w 5324"/>
                <a:gd name="T21" fmla="*/ 1764 h 5186"/>
                <a:gd name="T22" fmla="*/ 3753 w 5324"/>
                <a:gd name="T23" fmla="*/ 1321 h 5186"/>
                <a:gd name="T24" fmla="*/ 2289 w 5324"/>
                <a:gd name="T25" fmla="*/ 728 h 5186"/>
                <a:gd name="T26" fmla="*/ 666 w 5324"/>
                <a:gd name="T27" fmla="*/ 68 h 5186"/>
                <a:gd name="T28" fmla="*/ 666 w 5324"/>
                <a:gd name="T29" fmla="*/ 68 h 5186"/>
                <a:gd name="T30" fmla="*/ 366 w 5324"/>
                <a:gd name="T31" fmla="*/ 0 h 5186"/>
                <a:gd name="T32" fmla="*/ 148 w 5324"/>
                <a:gd name="T33" fmla="*/ 584 h 5186"/>
                <a:gd name="T34" fmla="*/ 148 w 5324"/>
                <a:gd name="T35" fmla="*/ 584 h 5186"/>
                <a:gd name="T36" fmla="*/ 804 w 5324"/>
                <a:gd name="T37" fmla="*/ 2193 h 5186"/>
                <a:gd name="T38" fmla="*/ 1363 w 5324"/>
                <a:gd name="T39" fmla="*/ 3571 h 5186"/>
                <a:gd name="T40" fmla="*/ 1846 w 5324"/>
                <a:gd name="T41" fmla="*/ 4755 h 5186"/>
                <a:gd name="T42" fmla="*/ 1846 w 5324"/>
                <a:gd name="T43" fmla="*/ 4755 h 5186"/>
                <a:gd name="T44" fmla="*/ 2199 w 5324"/>
                <a:gd name="T45" fmla="*/ 5113 h 5186"/>
                <a:gd name="T46" fmla="*/ 2554 w 5324"/>
                <a:gd name="T47" fmla="*/ 4752 h 5186"/>
                <a:gd name="T48" fmla="*/ 2554 w 5324"/>
                <a:gd name="T49" fmla="*/ 4752 h 5186"/>
                <a:gd name="T50" fmla="*/ 2860 w 5324"/>
                <a:gd name="T51" fmla="*/ 4000 h 5186"/>
                <a:gd name="T52" fmla="*/ 2860 w 5324"/>
                <a:gd name="T53" fmla="*/ 4000 h 5186"/>
                <a:gd name="T54" fmla="*/ 3024 w 5324"/>
                <a:gd name="T55" fmla="*/ 3693 h 5186"/>
                <a:gd name="T56" fmla="*/ 3024 w 5324"/>
                <a:gd name="T57" fmla="*/ 3693 h 5186"/>
                <a:gd name="T58" fmla="*/ 4360 w 5324"/>
                <a:gd name="T59" fmla="*/ 5029 h 5186"/>
                <a:gd name="T60" fmla="*/ 4360 w 5324"/>
                <a:gd name="T61" fmla="*/ 5029 h 5186"/>
                <a:gd name="T62" fmla="*/ 4737 w 5324"/>
                <a:gd name="T63" fmla="*/ 5185 h 5186"/>
                <a:gd name="T64" fmla="*/ 5116 w 5324"/>
                <a:gd name="T65" fmla="*/ 5029 h 5186"/>
                <a:gd name="T66" fmla="*/ 5116 w 5324"/>
                <a:gd name="T67" fmla="*/ 4276 h 5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24" h="5186">
                  <a:moveTo>
                    <a:pt x="5116" y="4276"/>
                  </a:moveTo>
                  <a:lnTo>
                    <a:pt x="5116" y="4276"/>
                  </a:lnTo>
                  <a:lnTo>
                    <a:pt x="5116" y="4276"/>
                  </a:lnTo>
                  <a:lnTo>
                    <a:pt x="3780" y="2938"/>
                  </a:lnTo>
                  <a:lnTo>
                    <a:pt x="3780" y="2938"/>
                  </a:lnTo>
                  <a:cubicBezTo>
                    <a:pt x="3880" y="2872"/>
                    <a:pt x="3983" y="2816"/>
                    <a:pt x="4084" y="2774"/>
                  </a:cubicBezTo>
                  <a:lnTo>
                    <a:pt x="4084" y="2774"/>
                  </a:lnTo>
                  <a:lnTo>
                    <a:pt x="4840" y="2469"/>
                  </a:lnTo>
                  <a:lnTo>
                    <a:pt x="4840" y="2469"/>
                  </a:lnTo>
                  <a:cubicBezTo>
                    <a:pt x="5320" y="2275"/>
                    <a:pt x="5320" y="1957"/>
                    <a:pt x="4840" y="1764"/>
                  </a:cubicBezTo>
                  <a:lnTo>
                    <a:pt x="4840" y="1764"/>
                  </a:lnTo>
                  <a:lnTo>
                    <a:pt x="3753" y="1321"/>
                  </a:lnTo>
                  <a:lnTo>
                    <a:pt x="2289" y="728"/>
                  </a:lnTo>
                  <a:lnTo>
                    <a:pt x="666" y="68"/>
                  </a:lnTo>
                  <a:lnTo>
                    <a:pt x="666" y="68"/>
                  </a:lnTo>
                  <a:cubicBezTo>
                    <a:pt x="552" y="21"/>
                    <a:pt x="451" y="0"/>
                    <a:pt x="366" y="0"/>
                  </a:cubicBezTo>
                  <a:cubicBezTo>
                    <a:pt x="101" y="0"/>
                    <a:pt x="0" y="222"/>
                    <a:pt x="148" y="584"/>
                  </a:cubicBezTo>
                  <a:lnTo>
                    <a:pt x="148" y="584"/>
                  </a:lnTo>
                  <a:lnTo>
                    <a:pt x="804" y="2193"/>
                  </a:lnTo>
                  <a:lnTo>
                    <a:pt x="1363" y="3571"/>
                  </a:lnTo>
                  <a:lnTo>
                    <a:pt x="1846" y="4755"/>
                  </a:lnTo>
                  <a:lnTo>
                    <a:pt x="1846" y="4755"/>
                  </a:lnTo>
                  <a:cubicBezTo>
                    <a:pt x="1945" y="4994"/>
                    <a:pt x="2072" y="5113"/>
                    <a:pt x="2199" y="5113"/>
                  </a:cubicBezTo>
                  <a:cubicBezTo>
                    <a:pt x="2328" y="5113"/>
                    <a:pt x="2456" y="4994"/>
                    <a:pt x="2554" y="4752"/>
                  </a:cubicBezTo>
                  <a:lnTo>
                    <a:pt x="2554" y="4752"/>
                  </a:lnTo>
                  <a:lnTo>
                    <a:pt x="2860" y="4000"/>
                  </a:lnTo>
                  <a:lnTo>
                    <a:pt x="2860" y="4000"/>
                  </a:lnTo>
                  <a:cubicBezTo>
                    <a:pt x="2899" y="3899"/>
                    <a:pt x="2955" y="3796"/>
                    <a:pt x="3024" y="3693"/>
                  </a:cubicBezTo>
                  <a:lnTo>
                    <a:pt x="3024" y="3693"/>
                  </a:lnTo>
                  <a:lnTo>
                    <a:pt x="4360" y="5029"/>
                  </a:lnTo>
                  <a:lnTo>
                    <a:pt x="4360" y="5029"/>
                  </a:lnTo>
                  <a:cubicBezTo>
                    <a:pt x="4463" y="5134"/>
                    <a:pt x="4602" y="5185"/>
                    <a:pt x="4737" y="5185"/>
                  </a:cubicBezTo>
                  <a:cubicBezTo>
                    <a:pt x="4875" y="5185"/>
                    <a:pt x="5009" y="5134"/>
                    <a:pt x="5116" y="5029"/>
                  </a:cubicBezTo>
                  <a:cubicBezTo>
                    <a:pt x="5323" y="4822"/>
                    <a:pt x="5323" y="4482"/>
                    <a:pt x="5116" y="427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31" name="TextBox 30">
            <a:hlinkClick r:id="rId4" action="ppaction://hlinksldjump"/>
          </p:cNvPr>
          <p:cNvSpPr txBox="1"/>
          <p:nvPr/>
        </p:nvSpPr>
        <p:spPr>
          <a:xfrm>
            <a:off x="8045055" y="6292264"/>
            <a:ext cx="583446" cy="504321"/>
          </a:xfrm>
          <a:prstGeom prst="rect">
            <a:avLst/>
          </a:prstGeom>
          <a:noFill/>
        </p:spPr>
        <p:txBody>
          <a:bodyPr wrap="square" rtlCol="0">
            <a:spAutoFit/>
          </a:bodyPr>
          <a:lstStyle/>
          <a:p>
            <a:endParaRPr lang="en-US" dirty="0"/>
          </a:p>
        </p:txBody>
      </p:sp>
      <p:sp>
        <p:nvSpPr>
          <p:cNvPr id="54" name="Freeform 18"/>
          <p:cNvSpPr>
            <a:spLocks noChangeArrowheads="1"/>
          </p:cNvSpPr>
          <p:nvPr/>
        </p:nvSpPr>
        <p:spPr bwMode="auto">
          <a:xfrm>
            <a:off x="7996732" y="616235"/>
            <a:ext cx="243400" cy="210808"/>
          </a:xfrm>
          <a:custGeom>
            <a:avLst/>
            <a:gdLst>
              <a:gd name="T0" fmla="*/ 259 w 1550"/>
              <a:gd name="T1" fmla="*/ 1080 h 1340"/>
              <a:gd name="T2" fmla="*/ 259 w 1550"/>
              <a:gd name="T3" fmla="*/ 1080 h 1340"/>
              <a:gd name="T4" fmla="*/ 259 w 1550"/>
              <a:gd name="T5" fmla="*/ 1080 h 1340"/>
              <a:gd name="T6" fmla="*/ 1290 w 1550"/>
              <a:gd name="T7" fmla="*/ 1080 h 1340"/>
              <a:gd name="T8" fmla="*/ 1290 w 1550"/>
              <a:gd name="T9" fmla="*/ 260 h 1340"/>
              <a:gd name="T10" fmla="*/ 259 w 1550"/>
              <a:gd name="T11" fmla="*/ 260 h 1340"/>
              <a:gd name="T12" fmla="*/ 259 w 1550"/>
              <a:gd name="T13" fmla="*/ 1080 h 1340"/>
              <a:gd name="T14" fmla="*/ 1549 w 1550"/>
              <a:gd name="T15" fmla="*/ 1339 h 1340"/>
              <a:gd name="T16" fmla="*/ 1549 w 1550"/>
              <a:gd name="T17" fmla="*/ 1339 h 1340"/>
              <a:gd name="T18" fmla="*/ 1549 w 1550"/>
              <a:gd name="T19" fmla="*/ 1339 h 1340"/>
              <a:gd name="T20" fmla="*/ 0 w 1550"/>
              <a:gd name="T21" fmla="*/ 1339 h 1340"/>
              <a:gd name="T22" fmla="*/ 0 w 1550"/>
              <a:gd name="T23" fmla="*/ 0 h 1340"/>
              <a:gd name="T24" fmla="*/ 1549 w 1550"/>
              <a:gd name="T25" fmla="*/ 0 h 1340"/>
              <a:gd name="T26" fmla="*/ 1549 w 1550"/>
              <a:gd name="T27" fmla="*/ 1339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0" h="1340">
                <a:moveTo>
                  <a:pt x="259" y="1080"/>
                </a:moveTo>
                <a:lnTo>
                  <a:pt x="259" y="1080"/>
                </a:lnTo>
                <a:lnTo>
                  <a:pt x="259" y="1080"/>
                </a:lnTo>
                <a:lnTo>
                  <a:pt x="1290" y="1080"/>
                </a:lnTo>
                <a:lnTo>
                  <a:pt x="1290" y="260"/>
                </a:lnTo>
                <a:lnTo>
                  <a:pt x="259" y="260"/>
                </a:lnTo>
                <a:lnTo>
                  <a:pt x="259" y="1080"/>
                </a:lnTo>
                <a:close/>
                <a:moveTo>
                  <a:pt x="1549" y="1339"/>
                </a:moveTo>
                <a:lnTo>
                  <a:pt x="1549" y="1339"/>
                </a:lnTo>
                <a:lnTo>
                  <a:pt x="1549" y="1339"/>
                </a:lnTo>
                <a:lnTo>
                  <a:pt x="0" y="1339"/>
                </a:lnTo>
                <a:lnTo>
                  <a:pt x="0" y="0"/>
                </a:lnTo>
                <a:lnTo>
                  <a:pt x="1549" y="0"/>
                </a:lnTo>
                <a:lnTo>
                  <a:pt x="1549" y="1339"/>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 name="Freeform 19"/>
          <p:cNvSpPr>
            <a:spLocks noChangeArrowheads="1"/>
          </p:cNvSpPr>
          <p:nvPr/>
        </p:nvSpPr>
        <p:spPr bwMode="auto">
          <a:xfrm>
            <a:off x="8312944" y="651602"/>
            <a:ext cx="431324" cy="42300"/>
          </a:xfrm>
          <a:custGeom>
            <a:avLst/>
            <a:gdLst>
              <a:gd name="T0" fmla="*/ 2606 w 2742"/>
              <a:gd name="T1" fmla="*/ 268 h 269"/>
              <a:gd name="T2" fmla="*/ 2606 w 2742"/>
              <a:gd name="T3" fmla="*/ 268 h 269"/>
              <a:gd name="T4" fmla="*/ 2606 w 2742"/>
              <a:gd name="T5" fmla="*/ 268 h 269"/>
              <a:gd name="T6" fmla="*/ 134 w 2742"/>
              <a:gd name="T7" fmla="*/ 268 h 269"/>
              <a:gd name="T8" fmla="*/ 134 w 2742"/>
              <a:gd name="T9" fmla="*/ 268 h 269"/>
              <a:gd name="T10" fmla="*/ 0 w 2742"/>
              <a:gd name="T11" fmla="*/ 134 h 269"/>
              <a:gd name="T12" fmla="*/ 134 w 2742"/>
              <a:gd name="T13" fmla="*/ 0 h 269"/>
              <a:gd name="T14" fmla="*/ 134 w 2742"/>
              <a:gd name="T15" fmla="*/ 0 h 269"/>
              <a:gd name="T16" fmla="*/ 2606 w 2742"/>
              <a:gd name="T17" fmla="*/ 0 h 269"/>
              <a:gd name="T18" fmla="*/ 2606 w 2742"/>
              <a:gd name="T19" fmla="*/ 0 h 269"/>
              <a:gd name="T20" fmla="*/ 2741 w 2742"/>
              <a:gd name="T21" fmla="*/ 134 h 269"/>
              <a:gd name="T22" fmla="*/ 2606 w 2742"/>
              <a:gd name="T23" fmla="*/ 26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2" h="269">
                <a:moveTo>
                  <a:pt x="2606" y="268"/>
                </a:moveTo>
                <a:lnTo>
                  <a:pt x="2606" y="268"/>
                </a:lnTo>
                <a:lnTo>
                  <a:pt x="2606" y="268"/>
                </a:lnTo>
                <a:lnTo>
                  <a:pt x="134" y="268"/>
                </a:lnTo>
                <a:lnTo>
                  <a:pt x="134" y="268"/>
                </a:lnTo>
                <a:cubicBezTo>
                  <a:pt x="61" y="268"/>
                  <a:pt x="0" y="209"/>
                  <a:pt x="0" y="134"/>
                </a:cubicBezTo>
                <a:cubicBezTo>
                  <a:pt x="0" y="60"/>
                  <a:pt x="61" y="0"/>
                  <a:pt x="134" y="0"/>
                </a:cubicBezTo>
                <a:lnTo>
                  <a:pt x="134" y="0"/>
                </a:lnTo>
                <a:lnTo>
                  <a:pt x="2606" y="0"/>
                </a:lnTo>
                <a:lnTo>
                  <a:pt x="2606" y="0"/>
                </a:lnTo>
                <a:cubicBezTo>
                  <a:pt x="2680" y="0"/>
                  <a:pt x="2741" y="60"/>
                  <a:pt x="2741" y="134"/>
                </a:cubicBezTo>
                <a:cubicBezTo>
                  <a:pt x="2741" y="209"/>
                  <a:pt x="2680" y="268"/>
                  <a:pt x="2606" y="26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 name="Freeform 20"/>
          <p:cNvSpPr>
            <a:spLocks noChangeArrowheads="1"/>
          </p:cNvSpPr>
          <p:nvPr/>
        </p:nvSpPr>
        <p:spPr bwMode="auto">
          <a:xfrm>
            <a:off x="8312944" y="748684"/>
            <a:ext cx="298875" cy="42300"/>
          </a:xfrm>
          <a:custGeom>
            <a:avLst/>
            <a:gdLst>
              <a:gd name="T0" fmla="*/ 1765 w 1900"/>
              <a:gd name="T1" fmla="*/ 269 h 270"/>
              <a:gd name="T2" fmla="*/ 1765 w 1900"/>
              <a:gd name="T3" fmla="*/ 269 h 270"/>
              <a:gd name="T4" fmla="*/ 1765 w 1900"/>
              <a:gd name="T5" fmla="*/ 269 h 270"/>
              <a:gd name="T6" fmla="*/ 134 w 1900"/>
              <a:gd name="T7" fmla="*/ 269 h 270"/>
              <a:gd name="T8" fmla="*/ 134 w 1900"/>
              <a:gd name="T9" fmla="*/ 269 h 270"/>
              <a:gd name="T10" fmla="*/ 0 w 1900"/>
              <a:gd name="T11" fmla="*/ 134 h 270"/>
              <a:gd name="T12" fmla="*/ 134 w 1900"/>
              <a:gd name="T13" fmla="*/ 0 h 270"/>
              <a:gd name="T14" fmla="*/ 134 w 1900"/>
              <a:gd name="T15" fmla="*/ 0 h 270"/>
              <a:gd name="T16" fmla="*/ 1765 w 1900"/>
              <a:gd name="T17" fmla="*/ 0 h 270"/>
              <a:gd name="T18" fmla="*/ 1765 w 1900"/>
              <a:gd name="T19" fmla="*/ 0 h 270"/>
              <a:gd name="T20" fmla="*/ 1899 w 1900"/>
              <a:gd name="T21" fmla="*/ 134 h 270"/>
              <a:gd name="T22" fmla="*/ 1765 w 1900"/>
              <a:gd name="T23" fmla="*/ 26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00" h="270">
                <a:moveTo>
                  <a:pt x="1765" y="269"/>
                </a:moveTo>
                <a:lnTo>
                  <a:pt x="1765" y="269"/>
                </a:lnTo>
                <a:lnTo>
                  <a:pt x="1765" y="269"/>
                </a:lnTo>
                <a:lnTo>
                  <a:pt x="134" y="269"/>
                </a:lnTo>
                <a:lnTo>
                  <a:pt x="134" y="269"/>
                </a:lnTo>
                <a:cubicBezTo>
                  <a:pt x="61" y="269"/>
                  <a:pt x="0" y="209"/>
                  <a:pt x="0" y="134"/>
                </a:cubicBezTo>
                <a:cubicBezTo>
                  <a:pt x="0" y="61"/>
                  <a:pt x="61" y="0"/>
                  <a:pt x="134" y="0"/>
                </a:cubicBezTo>
                <a:lnTo>
                  <a:pt x="134" y="0"/>
                </a:lnTo>
                <a:lnTo>
                  <a:pt x="1765" y="0"/>
                </a:lnTo>
                <a:lnTo>
                  <a:pt x="1765" y="0"/>
                </a:lnTo>
                <a:cubicBezTo>
                  <a:pt x="1840" y="0"/>
                  <a:pt x="1899" y="61"/>
                  <a:pt x="1899" y="134"/>
                </a:cubicBezTo>
                <a:cubicBezTo>
                  <a:pt x="1899" y="209"/>
                  <a:pt x="1840" y="269"/>
                  <a:pt x="1765" y="26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 name="Freeform 21"/>
          <p:cNvSpPr>
            <a:spLocks noChangeArrowheads="1"/>
          </p:cNvSpPr>
          <p:nvPr/>
        </p:nvSpPr>
        <p:spPr bwMode="auto">
          <a:xfrm>
            <a:off x="8312944" y="957411"/>
            <a:ext cx="431324" cy="42300"/>
          </a:xfrm>
          <a:custGeom>
            <a:avLst/>
            <a:gdLst>
              <a:gd name="T0" fmla="*/ 2606 w 2742"/>
              <a:gd name="T1" fmla="*/ 268 h 269"/>
              <a:gd name="T2" fmla="*/ 2606 w 2742"/>
              <a:gd name="T3" fmla="*/ 268 h 269"/>
              <a:gd name="T4" fmla="*/ 2606 w 2742"/>
              <a:gd name="T5" fmla="*/ 268 h 269"/>
              <a:gd name="T6" fmla="*/ 134 w 2742"/>
              <a:gd name="T7" fmla="*/ 268 h 269"/>
              <a:gd name="T8" fmla="*/ 134 w 2742"/>
              <a:gd name="T9" fmla="*/ 268 h 269"/>
              <a:gd name="T10" fmla="*/ 0 w 2742"/>
              <a:gd name="T11" fmla="*/ 133 h 269"/>
              <a:gd name="T12" fmla="*/ 134 w 2742"/>
              <a:gd name="T13" fmla="*/ 0 h 269"/>
              <a:gd name="T14" fmla="*/ 134 w 2742"/>
              <a:gd name="T15" fmla="*/ 0 h 269"/>
              <a:gd name="T16" fmla="*/ 2606 w 2742"/>
              <a:gd name="T17" fmla="*/ 0 h 269"/>
              <a:gd name="T18" fmla="*/ 2606 w 2742"/>
              <a:gd name="T19" fmla="*/ 0 h 269"/>
              <a:gd name="T20" fmla="*/ 2741 w 2742"/>
              <a:gd name="T21" fmla="*/ 133 h 269"/>
              <a:gd name="T22" fmla="*/ 2606 w 2742"/>
              <a:gd name="T23" fmla="*/ 26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2" h="269">
                <a:moveTo>
                  <a:pt x="2606" y="268"/>
                </a:moveTo>
                <a:lnTo>
                  <a:pt x="2606" y="268"/>
                </a:lnTo>
                <a:lnTo>
                  <a:pt x="2606" y="268"/>
                </a:lnTo>
                <a:lnTo>
                  <a:pt x="134" y="268"/>
                </a:lnTo>
                <a:lnTo>
                  <a:pt x="134" y="268"/>
                </a:lnTo>
                <a:cubicBezTo>
                  <a:pt x="61" y="268"/>
                  <a:pt x="0" y="208"/>
                  <a:pt x="0" y="133"/>
                </a:cubicBezTo>
                <a:cubicBezTo>
                  <a:pt x="0" y="60"/>
                  <a:pt x="61" y="0"/>
                  <a:pt x="134" y="0"/>
                </a:cubicBezTo>
                <a:lnTo>
                  <a:pt x="134" y="0"/>
                </a:lnTo>
                <a:lnTo>
                  <a:pt x="2606" y="0"/>
                </a:lnTo>
                <a:lnTo>
                  <a:pt x="2606" y="0"/>
                </a:lnTo>
                <a:cubicBezTo>
                  <a:pt x="2680" y="0"/>
                  <a:pt x="2741" y="60"/>
                  <a:pt x="2741" y="133"/>
                </a:cubicBezTo>
                <a:cubicBezTo>
                  <a:pt x="2741" y="208"/>
                  <a:pt x="2680" y="268"/>
                  <a:pt x="2606" y="26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 name="Freeform 22"/>
          <p:cNvSpPr>
            <a:spLocks noChangeArrowheads="1"/>
          </p:cNvSpPr>
          <p:nvPr/>
        </p:nvSpPr>
        <p:spPr bwMode="auto">
          <a:xfrm>
            <a:off x="8312944" y="1053801"/>
            <a:ext cx="298875" cy="42300"/>
          </a:xfrm>
          <a:custGeom>
            <a:avLst/>
            <a:gdLst>
              <a:gd name="T0" fmla="*/ 1765 w 1900"/>
              <a:gd name="T1" fmla="*/ 269 h 270"/>
              <a:gd name="T2" fmla="*/ 1765 w 1900"/>
              <a:gd name="T3" fmla="*/ 269 h 270"/>
              <a:gd name="T4" fmla="*/ 1765 w 1900"/>
              <a:gd name="T5" fmla="*/ 269 h 270"/>
              <a:gd name="T6" fmla="*/ 134 w 1900"/>
              <a:gd name="T7" fmla="*/ 269 h 270"/>
              <a:gd name="T8" fmla="*/ 134 w 1900"/>
              <a:gd name="T9" fmla="*/ 269 h 270"/>
              <a:gd name="T10" fmla="*/ 0 w 1900"/>
              <a:gd name="T11" fmla="*/ 135 h 270"/>
              <a:gd name="T12" fmla="*/ 134 w 1900"/>
              <a:gd name="T13" fmla="*/ 0 h 270"/>
              <a:gd name="T14" fmla="*/ 134 w 1900"/>
              <a:gd name="T15" fmla="*/ 0 h 270"/>
              <a:gd name="T16" fmla="*/ 1765 w 1900"/>
              <a:gd name="T17" fmla="*/ 0 h 270"/>
              <a:gd name="T18" fmla="*/ 1765 w 1900"/>
              <a:gd name="T19" fmla="*/ 0 h 270"/>
              <a:gd name="T20" fmla="*/ 1899 w 1900"/>
              <a:gd name="T21" fmla="*/ 135 h 270"/>
              <a:gd name="T22" fmla="*/ 1765 w 1900"/>
              <a:gd name="T23" fmla="*/ 26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00" h="270">
                <a:moveTo>
                  <a:pt x="1765" y="269"/>
                </a:moveTo>
                <a:lnTo>
                  <a:pt x="1765" y="269"/>
                </a:lnTo>
                <a:lnTo>
                  <a:pt x="1765" y="269"/>
                </a:lnTo>
                <a:lnTo>
                  <a:pt x="134" y="269"/>
                </a:lnTo>
                <a:lnTo>
                  <a:pt x="134" y="269"/>
                </a:lnTo>
                <a:cubicBezTo>
                  <a:pt x="61" y="269"/>
                  <a:pt x="0" y="209"/>
                  <a:pt x="0" y="135"/>
                </a:cubicBezTo>
                <a:cubicBezTo>
                  <a:pt x="0" y="61"/>
                  <a:pt x="61" y="0"/>
                  <a:pt x="134" y="0"/>
                </a:cubicBezTo>
                <a:lnTo>
                  <a:pt x="134" y="0"/>
                </a:lnTo>
                <a:lnTo>
                  <a:pt x="1765" y="0"/>
                </a:lnTo>
                <a:lnTo>
                  <a:pt x="1765" y="0"/>
                </a:lnTo>
                <a:cubicBezTo>
                  <a:pt x="1840" y="0"/>
                  <a:pt x="1899" y="61"/>
                  <a:pt x="1899" y="135"/>
                </a:cubicBezTo>
                <a:cubicBezTo>
                  <a:pt x="1899" y="209"/>
                  <a:pt x="1840" y="269"/>
                  <a:pt x="1765" y="26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 name="Freeform 25"/>
          <p:cNvSpPr>
            <a:spLocks noChangeArrowheads="1"/>
          </p:cNvSpPr>
          <p:nvPr/>
        </p:nvSpPr>
        <p:spPr bwMode="auto">
          <a:xfrm>
            <a:off x="7801099" y="161413"/>
            <a:ext cx="1192377" cy="1284876"/>
          </a:xfrm>
          <a:custGeom>
            <a:avLst/>
            <a:gdLst>
              <a:gd name="T0" fmla="*/ 1567 w 5946"/>
              <a:gd name="T1" fmla="*/ 5559 h 5618"/>
              <a:gd name="T2" fmla="*/ 1567 w 5946"/>
              <a:gd name="T3" fmla="*/ 5559 h 5618"/>
              <a:gd name="T4" fmla="*/ 1567 w 5946"/>
              <a:gd name="T5" fmla="*/ 5559 h 5618"/>
              <a:gd name="T6" fmla="*/ 1567 w 5946"/>
              <a:gd name="T7" fmla="*/ 5559 h 5618"/>
              <a:gd name="T8" fmla="*/ 1568 w 5946"/>
              <a:gd name="T9" fmla="*/ 5363 h 5618"/>
              <a:gd name="T10" fmla="*/ 1869 w 5946"/>
              <a:gd name="T11" fmla="*/ 4848 h 5618"/>
              <a:gd name="T12" fmla="*/ 728 w 5946"/>
              <a:gd name="T13" fmla="*/ 4847 h 5618"/>
              <a:gd name="T14" fmla="*/ 332 w 5946"/>
              <a:gd name="T15" fmla="*/ 4747 h 5618"/>
              <a:gd name="T16" fmla="*/ 4 w 5946"/>
              <a:gd name="T17" fmla="*/ 4178 h 5618"/>
              <a:gd name="T18" fmla="*/ 0 w 5946"/>
              <a:gd name="T19" fmla="*/ 675 h 5618"/>
              <a:gd name="T20" fmla="*/ 674 w 5946"/>
              <a:gd name="T21" fmla="*/ 0 h 5618"/>
              <a:gd name="T22" fmla="*/ 721 w 5946"/>
              <a:gd name="T23" fmla="*/ 0 h 5618"/>
              <a:gd name="T24" fmla="*/ 5215 w 5946"/>
              <a:gd name="T25" fmla="*/ 0 h 5618"/>
              <a:gd name="T26" fmla="*/ 5803 w 5946"/>
              <a:gd name="T27" fmla="*/ 286 h 5618"/>
              <a:gd name="T28" fmla="*/ 5943 w 5946"/>
              <a:gd name="T29" fmla="*/ 723 h 5618"/>
              <a:gd name="T30" fmla="*/ 5943 w 5946"/>
              <a:gd name="T31" fmla="*/ 2819 h 5618"/>
              <a:gd name="T32" fmla="*/ 5942 w 5946"/>
              <a:gd name="T33" fmla="*/ 4117 h 5618"/>
              <a:gd name="T34" fmla="*/ 5561 w 5946"/>
              <a:gd name="T35" fmla="*/ 4772 h 5618"/>
              <a:gd name="T36" fmla="*/ 5207 w 5946"/>
              <a:gd name="T37" fmla="*/ 4847 h 5618"/>
              <a:gd name="T38" fmla="*/ 4263 w 5946"/>
              <a:gd name="T39" fmla="*/ 4845 h 5618"/>
              <a:gd name="T40" fmla="*/ 3733 w 5946"/>
              <a:gd name="T41" fmla="*/ 4932 h 5618"/>
              <a:gd name="T42" fmla="*/ 2726 w 5946"/>
              <a:gd name="T43" fmla="*/ 5270 h 5618"/>
              <a:gd name="T44" fmla="*/ 1851 w 5946"/>
              <a:gd name="T45" fmla="*/ 5557 h 5618"/>
              <a:gd name="T46" fmla="*/ 1567 w 5946"/>
              <a:gd name="T47" fmla="*/ 5559 h 5618"/>
              <a:gd name="connsiteX0" fmla="*/ 2635 w 9995"/>
              <a:gd name="connsiteY0" fmla="*/ 9895 h 9953"/>
              <a:gd name="connsiteX1" fmla="*/ 2635 w 9995"/>
              <a:gd name="connsiteY1" fmla="*/ 9895 h 9953"/>
              <a:gd name="connsiteX2" fmla="*/ 2635 w 9995"/>
              <a:gd name="connsiteY2" fmla="*/ 9895 h 9953"/>
              <a:gd name="connsiteX3" fmla="*/ 2635 w 9995"/>
              <a:gd name="connsiteY3" fmla="*/ 9895 h 9953"/>
              <a:gd name="connsiteX4" fmla="*/ 2637 w 9995"/>
              <a:gd name="connsiteY4" fmla="*/ 9546 h 9953"/>
              <a:gd name="connsiteX5" fmla="*/ 3143 w 9995"/>
              <a:gd name="connsiteY5" fmla="*/ 8629 h 9953"/>
              <a:gd name="connsiteX6" fmla="*/ 1224 w 9995"/>
              <a:gd name="connsiteY6" fmla="*/ 8628 h 9953"/>
              <a:gd name="connsiteX7" fmla="*/ 558 w 9995"/>
              <a:gd name="connsiteY7" fmla="*/ 8450 h 9953"/>
              <a:gd name="connsiteX8" fmla="*/ 7 w 9995"/>
              <a:gd name="connsiteY8" fmla="*/ 7437 h 9953"/>
              <a:gd name="connsiteX9" fmla="*/ 0 w 9995"/>
              <a:gd name="connsiteY9" fmla="*/ 1201 h 9953"/>
              <a:gd name="connsiteX10" fmla="*/ 1134 w 9995"/>
              <a:gd name="connsiteY10" fmla="*/ 0 h 9953"/>
              <a:gd name="connsiteX11" fmla="*/ 1213 w 9995"/>
              <a:gd name="connsiteY11" fmla="*/ 0 h 9953"/>
              <a:gd name="connsiteX12" fmla="*/ 8771 w 9995"/>
              <a:gd name="connsiteY12" fmla="*/ 0 h 9953"/>
              <a:gd name="connsiteX13" fmla="*/ 9760 w 9995"/>
              <a:gd name="connsiteY13" fmla="*/ 509 h 9953"/>
              <a:gd name="connsiteX14" fmla="*/ 9995 w 9995"/>
              <a:gd name="connsiteY14" fmla="*/ 1287 h 9953"/>
              <a:gd name="connsiteX15" fmla="*/ 9995 w 9995"/>
              <a:gd name="connsiteY15" fmla="*/ 5018 h 9953"/>
              <a:gd name="connsiteX16" fmla="*/ 9993 w 9995"/>
              <a:gd name="connsiteY16" fmla="*/ 7328 h 9953"/>
              <a:gd name="connsiteX17" fmla="*/ 9353 w 9995"/>
              <a:gd name="connsiteY17" fmla="*/ 8494 h 9953"/>
              <a:gd name="connsiteX18" fmla="*/ 8757 w 9995"/>
              <a:gd name="connsiteY18" fmla="*/ 8628 h 9953"/>
              <a:gd name="connsiteX19" fmla="*/ 7170 w 9995"/>
              <a:gd name="connsiteY19" fmla="*/ 8624 h 9953"/>
              <a:gd name="connsiteX20" fmla="*/ 6278 w 9995"/>
              <a:gd name="connsiteY20" fmla="*/ 8779 h 9953"/>
              <a:gd name="connsiteX21" fmla="*/ 4585 w 9995"/>
              <a:gd name="connsiteY21" fmla="*/ 9381 h 9953"/>
              <a:gd name="connsiteX22" fmla="*/ 3113 w 9995"/>
              <a:gd name="connsiteY22" fmla="*/ 9891 h 9953"/>
              <a:gd name="connsiteX23" fmla="*/ 2635 w 9995"/>
              <a:gd name="connsiteY23" fmla="*/ 9895 h 9953"/>
              <a:gd name="connsiteX24" fmla="*/ 2635 w 9995"/>
              <a:gd name="connsiteY24" fmla="*/ 9895 h 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95" h="9953">
                <a:moveTo>
                  <a:pt x="2635" y="9895"/>
                </a:moveTo>
                <a:lnTo>
                  <a:pt x="2635" y="9895"/>
                </a:lnTo>
                <a:lnTo>
                  <a:pt x="2635" y="9895"/>
                </a:lnTo>
                <a:lnTo>
                  <a:pt x="2635" y="9895"/>
                </a:lnTo>
                <a:cubicBezTo>
                  <a:pt x="2548" y="9797"/>
                  <a:pt x="2580" y="9660"/>
                  <a:pt x="2637" y="9546"/>
                </a:cubicBezTo>
                <a:cubicBezTo>
                  <a:pt x="2703" y="9420"/>
                  <a:pt x="3298" y="8631"/>
                  <a:pt x="3143" y="8629"/>
                </a:cubicBezTo>
                <a:lnTo>
                  <a:pt x="1224" y="8628"/>
                </a:lnTo>
                <a:cubicBezTo>
                  <a:pt x="991" y="8624"/>
                  <a:pt x="765" y="8588"/>
                  <a:pt x="558" y="8450"/>
                </a:cubicBezTo>
                <a:cubicBezTo>
                  <a:pt x="203" y="8208"/>
                  <a:pt x="7" y="7878"/>
                  <a:pt x="7" y="7437"/>
                </a:cubicBezTo>
                <a:cubicBezTo>
                  <a:pt x="5" y="5358"/>
                  <a:pt x="12" y="3279"/>
                  <a:pt x="0" y="1201"/>
                </a:cubicBezTo>
                <a:cubicBezTo>
                  <a:pt x="0" y="643"/>
                  <a:pt x="434" y="27"/>
                  <a:pt x="1134" y="0"/>
                </a:cubicBezTo>
                <a:lnTo>
                  <a:pt x="1213" y="0"/>
                </a:lnTo>
                <a:lnTo>
                  <a:pt x="8771" y="0"/>
                </a:lnTo>
                <a:cubicBezTo>
                  <a:pt x="9186" y="0"/>
                  <a:pt x="9521" y="162"/>
                  <a:pt x="9760" y="509"/>
                </a:cubicBezTo>
                <a:cubicBezTo>
                  <a:pt x="9919" y="740"/>
                  <a:pt x="9995" y="1004"/>
                  <a:pt x="9995" y="1287"/>
                </a:cubicBezTo>
                <a:lnTo>
                  <a:pt x="9995" y="5018"/>
                </a:lnTo>
                <a:cubicBezTo>
                  <a:pt x="9995" y="5787"/>
                  <a:pt x="9998" y="6559"/>
                  <a:pt x="9993" y="7328"/>
                </a:cubicBezTo>
                <a:cubicBezTo>
                  <a:pt x="9992" y="7839"/>
                  <a:pt x="9788" y="8236"/>
                  <a:pt x="9353" y="8494"/>
                </a:cubicBezTo>
                <a:cubicBezTo>
                  <a:pt x="9168" y="8604"/>
                  <a:pt x="8962" y="8624"/>
                  <a:pt x="8757" y="8628"/>
                </a:cubicBezTo>
                <a:lnTo>
                  <a:pt x="7170" y="8624"/>
                </a:lnTo>
                <a:cubicBezTo>
                  <a:pt x="6858" y="8615"/>
                  <a:pt x="6567" y="8674"/>
                  <a:pt x="6278" y="8779"/>
                </a:cubicBezTo>
                <a:lnTo>
                  <a:pt x="4585" y="9381"/>
                </a:lnTo>
                <a:lnTo>
                  <a:pt x="3113" y="9891"/>
                </a:lnTo>
                <a:cubicBezTo>
                  <a:pt x="2955" y="9945"/>
                  <a:pt x="2787" y="9998"/>
                  <a:pt x="2635" y="9895"/>
                </a:cubicBezTo>
                <a:lnTo>
                  <a:pt x="2635" y="9895"/>
                </a:lnTo>
                <a:close/>
              </a:path>
            </a:pathLst>
          </a:custGeom>
          <a:noFill/>
          <a:ln w="31750" cap="flat">
            <a:solidFill>
              <a:srgbClr val="7A72B4">
                <a:alpha val="72000"/>
              </a:srgbClr>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 name="Freeform 59"/>
          <p:cNvSpPr>
            <a:spLocks noChangeArrowheads="1"/>
          </p:cNvSpPr>
          <p:nvPr/>
        </p:nvSpPr>
        <p:spPr bwMode="auto">
          <a:xfrm>
            <a:off x="7995397" y="920642"/>
            <a:ext cx="243400" cy="210808"/>
          </a:xfrm>
          <a:custGeom>
            <a:avLst/>
            <a:gdLst>
              <a:gd name="T0" fmla="*/ 259 w 1550"/>
              <a:gd name="T1" fmla="*/ 1080 h 1340"/>
              <a:gd name="T2" fmla="*/ 259 w 1550"/>
              <a:gd name="T3" fmla="*/ 1080 h 1340"/>
              <a:gd name="T4" fmla="*/ 259 w 1550"/>
              <a:gd name="T5" fmla="*/ 1080 h 1340"/>
              <a:gd name="T6" fmla="*/ 1290 w 1550"/>
              <a:gd name="T7" fmla="*/ 1080 h 1340"/>
              <a:gd name="T8" fmla="*/ 1290 w 1550"/>
              <a:gd name="T9" fmla="*/ 260 h 1340"/>
              <a:gd name="T10" fmla="*/ 259 w 1550"/>
              <a:gd name="T11" fmla="*/ 260 h 1340"/>
              <a:gd name="T12" fmla="*/ 259 w 1550"/>
              <a:gd name="T13" fmla="*/ 1080 h 1340"/>
              <a:gd name="T14" fmla="*/ 1549 w 1550"/>
              <a:gd name="T15" fmla="*/ 1339 h 1340"/>
              <a:gd name="T16" fmla="*/ 1549 w 1550"/>
              <a:gd name="T17" fmla="*/ 1339 h 1340"/>
              <a:gd name="T18" fmla="*/ 1549 w 1550"/>
              <a:gd name="T19" fmla="*/ 1339 h 1340"/>
              <a:gd name="T20" fmla="*/ 0 w 1550"/>
              <a:gd name="T21" fmla="*/ 1339 h 1340"/>
              <a:gd name="T22" fmla="*/ 0 w 1550"/>
              <a:gd name="T23" fmla="*/ 0 h 1340"/>
              <a:gd name="T24" fmla="*/ 1549 w 1550"/>
              <a:gd name="T25" fmla="*/ 0 h 1340"/>
              <a:gd name="T26" fmla="*/ 1549 w 1550"/>
              <a:gd name="T27" fmla="*/ 1339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0" h="1340">
                <a:moveTo>
                  <a:pt x="259" y="1080"/>
                </a:moveTo>
                <a:lnTo>
                  <a:pt x="259" y="1080"/>
                </a:lnTo>
                <a:lnTo>
                  <a:pt x="259" y="1080"/>
                </a:lnTo>
                <a:lnTo>
                  <a:pt x="1290" y="1080"/>
                </a:lnTo>
                <a:lnTo>
                  <a:pt x="1290" y="260"/>
                </a:lnTo>
                <a:lnTo>
                  <a:pt x="259" y="260"/>
                </a:lnTo>
                <a:lnTo>
                  <a:pt x="259" y="1080"/>
                </a:lnTo>
                <a:close/>
                <a:moveTo>
                  <a:pt x="1549" y="1339"/>
                </a:moveTo>
                <a:lnTo>
                  <a:pt x="1549" y="1339"/>
                </a:lnTo>
                <a:lnTo>
                  <a:pt x="1549" y="1339"/>
                </a:lnTo>
                <a:lnTo>
                  <a:pt x="0" y="1339"/>
                </a:lnTo>
                <a:lnTo>
                  <a:pt x="0" y="0"/>
                </a:lnTo>
                <a:lnTo>
                  <a:pt x="1549" y="0"/>
                </a:lnTo>
                <a:lnTo>
                  <a:pt x="1549" y="1339"/>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Freeform 60"/>
          <p:cNvSpPr/>
          <p:nvPr/>
        </p:nvSpPr>
        <p:spPr>
          <a:xfrm>
            <a:off x="8143318" y="866567"/>
            <a:ext cx="172801" cy="194921"/>
          </a:xfrm>
          <a:custGeom>
            <a:avLst/>
            <a:gdLst>
              <a:gd name="connsiteX0" fmla="*/ 202173 w 210810"/>
              <a:gd name="connsiteY0" fmla="*/ 0 h 246855"/>
              <a:gd name="connsiteX1" fmla="*/ 209788 w 210810"/>
              <a:gd name="connsiteY1" fmla="*/ 3692 h 246855"/>
              <a:gd name="connsiteX2" fmla="*/ 195428 w 210810"/>
              <a:gd name="connsiteY2" fmla="*/ 27368 h 246855"/>
              <a:gd name="connsiteX3" fmla="*/ 97305 w 210810"/>
              <a:gd name="connsiteY3" fmla="*/ 114466 h 246855"/>
              <a:gd name="connsiteX4" fmla="*/ 30730 w 210810"/>
              <a:gd name="connsiteY4" fmla="*/ 215683 h 246855"/>
              <a:gd name="connsiteX5" fmla="*/ 14630 w 210810"/>
              <a:gd name="connsiteY5" fmla="*/ 238055 h 246855"/>
              <a:gd name="connsiteX6" fmla="*/ 2881 w 210810"/>
              <a:gd name="connsiteY6" fmla="*/ 245440 h 246855"/>
              <a:gd name="connsiteX7" fmla="*/ 0 w 210810"/>
              <a:gd name="connsiteY7" fmla="*/ 246855 h 246855"/>
              <a:gd name="connsiteX8" fmla="*/ 0 w 210810"/>
              <a:gd name="connsiteY8" fmla="*/ 183959 h 246855"/>
              <a:gd name="connsiteX9" fmla="*/ 5927 w 210810"/>
              <a:gd name="connsiteY9" fmla="*/ 177672 h 246855"/>
              <a:gd name="connsiteX10" fmla="*/ 85557 w 210810"/>
              <a:gd name="connsiteY10" fmla="*/ 81017 h 246855"/>
              <a:gd name="connsiteX11" fmla="*/ 181286 w 210810"/>
              <a:gd name="connsiteY11" fmla="*/ 8254 h 246855"/>
              <a:gd name="connsiteX12" fmla="*/ 202173 w 210810"/>
              <a:gd name="connsiteY12" fmla="*/ 0 h 2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810" h="246855">
                <a:moveTo>
                  <a:pt x="202173" y="0"/>
                </a:moveTo>
                <a:cubicBezTo>
                  <a:pt x="206959" y="0"/>
                  <a:pt x="208918" y="2172"/>
                  <a:pt x="209788" y="3692"/>
                </a:cubicBezTo>
                <a:cubicBezTo>
                  <a:pt x="215009" y="11729"/>
                  <a:pt x="198692" y="24761"/>
                  <a:pt x="195428" y="27368"/>
                </a:cubicBezTo>
                <a:cubicBezTo>
                  <a:pt x="194558" y="27585"/>
                  <a:pt x="131899" y="74935"/>
                  <a:pt x="97305" y="114466"/>
                </a:cubicBezTo>
                <a:cubicBezTo>
                  <a:pt x="62712" y="154431"/>
                  <a:pt x="30947" y="214814"/>
                  <a:pt x="30730" y="215683"/>
                </a:cubicBezTo>
                <a:cubicBezTo>
                  <a:pt x="30295" y="216334"/>
                  <a:pt x="20722" y="234362"/>
                  <a:pt x="14630" y="238055"/>
                </a:cubicBezTo>
                <a:cubicBezTo>
                  <a:pt x="12454" y="239575"/>
                  <a:pt x="7015" y="242833"/>
                  <a:pt x="2881" y="245440"/>
                </a:cubicBezTo>
                <a:lnTo>
                  <a:pt x="0" y="246855"/>
                </a:lnTo>
                <a:lnTo>
                  <a:pt x="0" y="183959"/>
                </a:lnTo>
                <a:lnTo>
                  <a:pt x="5927" y="177672"/>
                </a:lnTo>
                <a:cubicBezTo>
                  <a:pt x="7668" y="175066"/>
                  <a:pt x="50311" y="115118"/>
                  <a:pt x="85557" y="81017"/>
                </a:cubicBezTo>
                <a:cubicBezTo>
                  <a:pt x="121020" y="46916"/>
                  <a:pt x="178676" y="9991"/>
                  <a:pt x="181286" y="8254"/>
                </a:cubicBezTo>
                <a:cubicBezTo>
                  <a:pt x="189336" y="3258"/>
                  <a:pt x="197169" y="0"/>
                  <a:pt x="202173" y="0"/>
                </a:cubicBezTo>
                <a:close/>
              </a:path>
            </a:pathLst>
          </a:custGeom>
          <a:solidFill>
            <a:srgbClr val="FCB627"/>
          </a:solidFill>
          <a:ln w="38100" cap="flat" cmpd="sng" algn="ctr">
            <a:solidFill>
              <a:srgbClr val="002060"/>
            </a:solidFill>
            <a:prstDash val="solid"/>
            <a:miter lim="800000"/>
          </a:ln>
          <a:effectLst/>
        </p:spPr>
        <p:txBody>
          <a:bodyPr rtlCol="0" anchor="ctr"/>
          <a:lstStyle/>
          <a:p>
            <a:pPr algn="ctr"/>
            <a:endParaRPr lang="en-US" kern="0">
              <a:solidFill>
                <a:prstClr val="white"/>
              </a:solidFill>
              <a:latin typeface="Calibri" panose="020F0502020204030204"/>
            </a:endParaRPr>
          </a:p>
        </p:txBody>
      </p:sp>
      <p:sp>
        <p:nvSpPr>
          <p:cNvPr id="62" name="Freeform 61"/>
          <p:cNvSpPr/>
          <p:nvPr/>
        </p:nvSpPr>
        <p:spPr>
          <a:xfrm>
            <a:off x="8133344" y="836858"/>
            <a:ext cx="210810" cy="246855"/>
          </a:xfrm>
          <a:custGeom>
            <a:avLst/>
            <a:gdLst>
              <a:gd name="connsiteX0" fmla="*/ 202173 w 210810"/>
              <a:gd name="connsiteY0" fmla="*/ 0 h 246855"/>
              <a:gd name="connsiteX1" fmla="*/ 209788 w 210810"/>
              <a:gd name="connsiteY1" fmla="*/ 3692 h 246855"/>
              <a:gd name="connsiteX2" fmla="*/ 195428 w 210810"/>
              <a:gd name="connsiteY2" fmla="*/ 27368 h 246855"/>
              <a:gd name="connsiteX3" fmla="*/ 97305 w 210810"/>
              <a:gd name="connsiteY3" fmla="*/ 114466 h 246855"/>
              <a:gd name="connsiteX4" fmla="*/ 30730 w 210810"/>
              <a:gd name="connsiteY4" fmla="*/ 215683 h 246855"/>
              <a:gd name="connsiteX5" fmla="*/ 14630 w 210810"/>
              <a:gd name="connsiteY5" fmla="*/ 238055 h 246855"/>
              <a:gd name="connsiteX6" fmla="*/ 2881 w 210810"/>
              <a:gd name="connsiteY6" fmla="*/ 245440 h 246855"/>
              <a:gd name="connsiteX7" fmla="*/ 0 w 210810"/>
              <a:gd name="connsiteY7" fmla="*/ 246855 h 246855"/>
              <a:gd name="connsiteX8" fmla="*/ 0 w 210810"/>
              <a:gd name="connsiteY8" fmla="*/ 183959 h 246855"/>
              <a:gd name="connsiteX9" fmla="*/ 5927 w 210810"/>
              <a:gd name="connsiteY9" fmla="*/ 177672 h 246855"/>
              <a:gd name="connsiteX10" fmla="*/ 85557 w 210810"/>
              <a:gd name="connsiteY10" fmla="*/ 81017 h 246855"/>
              <a:gd name="connsiteX11" fmla="*/ 181286 w 210810"/>
              <a:gd name="connsiteY11" fmla="*/ 8254 h 246855"/>
              <a:gd name="connsiteX12" fmla="*/ 202173 w 210810"/>
              <a:gd name="connsiteY12" fmla="*/ 0 h 2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810" h="246855">
                <a:moveTo>
                  <a:pt x="202173" y="0"/>
                </a:moveTo>
                <a:cubicBezTo>
                  <a:pt x="206959" y="0"/>
                  <a:pt x="208918" y="2172"/>
                  <a:pt x="209788" y="3692"/>
                </a:cubicBezTo>
                <a:cubicBezTo>
                  <a:pt x="215009" y="11729"/>
                  <a:pt x="198692" y="24761"/>
                  <a:pt x="195428" y="27368"/>
                </a:cubicBezTo>
                <a:cubicBezTo>
                  <a:pt x="194558" y="27585"/>
                  <a:pt x="131899" y="74935"/>
                  <a:pt x="97305" y="114466"/>
                </a:cubicBezTo>
                <a:cubicBezTo>
                  <a:pt x="62712" y="154431"/>
                  <a:pt x="30947" y="214814"/>
                  <a:pt x="30730" y="215683"/>
                </a:cubicBezTo>
                <a:cubicBezTo>
                  <a:pt x="30295" y="216334"/>
                  <a:pt x="20722" y="234362"/>
                  <a:pt x="14630" y="238055"/>
                </a:cubicBezTo>
                <a:cubicBezTo>
                  <a:pt x="12454" y="239575"/>
                  <a:pt x="7015" y="242833"/>
                  <a:pt x="2881" y="245440"/>
                </a:cubicBezTo>
                <a:lnTo>
                  <a:pt x="0" y="246855"/>
                </a:lnTo>
                <a:lnTo>
                  <a:pt x="0" y="183959"/>
                </a:lnTo>
                <a:lnTo>
                  <a:pt x="5927" y="177672"/>
                </a:lnTo>
                <a:cubicBezTo>
                  <a:pt x="7668" y="175066"/>
                  <a:pt x="50311" y="115118"/>
                  <a:pt x="85557" y="81017"/>
                </a:cubicBezTo>
                <a:cubicBezTo>
                  <a:pt x="121020" y="46916"/>
                  <a:pt x="178676" y="9991"/>
                  <a:pt x="181286" y="8254"/>
                </a:cubicBezTo>
                <a:cubicBezTo>
                  <a:pt x="189336" y="3258"/>
                  <a:pt x="197169" y="0"/>
                  <a:pt x="202173" y="0"/>
                </a:cubicBezTo>
                <a:close/>
              </a:path>
            </a:pathLst>
          </a:custGeom>
          <a:solidFill>
            <a:srgbClr val="FCB627"/>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sp>
        <p:nvSpPr>
          <p:cNvPr id="63" name="Freeform 62"/>
          <p:cNvSpPr/>
          <p:nvPr/>
        </p:nvSpPr>
        <p:spPr>
          <a:xfrm>
            <a:off x="8060435" y="970438"/>
            <a:ext cx="72910" cy="117507"/>
          </a:xfrm>
          <a:custGeom>
            <a:avLst/>
            <a:gdLst>
              <a:gd name="connsiteX0" fmla="*/ 25316 w 72910"/>
              <a:gd name="connsiteY0" fmla="*/ 0 h 117507"/>
              <a:gd name="connsiteX1" fmla="*/ 58168 w 72910"/>
              <a:gd name="connsiteY1" fmla="*/ 28236 h 117507"/>
              <a:gd name="connsiteX2" fmla="*/ 71875 w 72910"/>
              <a:gd name="connsiteY2" fmla="*/ 51477 h 117507"/>
              <a:gd name="connsiteX3" fmla="*/ 72910 w 72910"/>
              <a:gd name="connsiteY3" fmla="*/ 50379 h 117507"/>
              <a:gd name="connsiteX4" fmla="*/ 72910 w 72910"/>
              <a:gd name="connsiteY4" fmla="*/ 113275 h 117507"/>
              <a:gd name="connsiteX5" fmla="*/ 69047 w 72910"/>
              <a:gd name="connsiteY5" fmla="*/ 115172 h 117507"/>
              <a:gd name="connsiteX6" fmla="*/ 59691 w 72910"/>
              <a:gd name="connsiteY6" fmla="*/ 117507 h 117507"/>
              <a:gd name="connsiteX7" fmla="*/ 52294 w 72910"/>
              <a:gd name="connsiteY7" fmla="*/ 112728 h 117507"/>
              <a:gd name="connsiteX8" fmla="*/ 43591 w 72910"/>
              <a:gd name="connsiteY8" fmla="*/ 91442 h 117507"/>
              <a:gd name="connsiteX9" fmla="*/ 32713 w 72910"/>
              <a:gd name="connsiteY9" fmla="*/ 68202 h 117507"/>
              <a:gd name="connsiteX10" fmla="*/ 14872 w 72910"/>
              <a:gd name="connsiteY10" fmla="*/ 37142 h 117507"/>
              <a:gd name="connsiteX11" fmla="*/ 8345 w 72910"/>
              <a:gd name="connsiteY11" fmla="*/ 28671 h 117507"/>
              <a:gd name="connsiteX12" fmla="*/ 78 w 72910"/>
              <a:gd name="connsiteY12" fmla="*/ 19331 h 117507"/>
              <a:gd name="connsiteX13" fmla="*/ 9651 w 72910"/>
              <a:gd name="connsiteY13" fmla="*/ 3692 h 117507"/>
              <a:gd name="connsiteX14" fmla="*/ 25316 w 72910"/>
              <a:gd name="connsiteY14" fmla="*/ 0 h 11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910" h="117507">
                <a:moveTo>
                  <a:pt x="25316" y="0"/>
                </a:moveTo>
                <a:cubicBezTo>
                  <a:pt x="29014" y="0"/>
                  <a:pt x="41633" y="1955"/>
                  <a:pt x="58168" y="28236"/>
                </a:cubicBezTo>
                <a:cubicBezTo>
                  <a:pt x="63390" y="36490"/>
                  <a:pt x="69047" y="46264"/>
                  <a:pt x="71875" y="51477"/>
                </a:cubicBezTo>
                <a:lnTo>
                  <a:pt x="72910" y="50379"/>
                </a:lnTo>
                <a:lnTo>
                  <a:pt x="72910" y="113275"/>
                </a:lnTo>
                <a:lnTo>
                  <a:pt x="69047" y="115172"/>
                </a:lnTo>
                <a:cubicBezTo>
                  <a:pt x="66055" y="116421"/>
                  <a:pt x="62628" y="117507"/>
                  <a:pt x="59691" y="117507"/>
                </a:cubicBezTo>
                <a:cubicBezTo>
                  <a:pt x="55340" y="117507"/>
                  <a:pt x="53164" y="114900"/>
                  <a:pt x="52294" y="112728"/>
                </a:cubicBezTo>
                <a:cubicBezTo>
                  <a:pt x="51206" y="109470"/>
                  <a:pt x="45114" y="94701"/>
                  <a:pt x="43591" y="91442"/>
                </a:cubicBezTo>
                <a:cubicBezTo>
                  <a:pt x="42286" y="88402"/>
                  <a:pt x="37282" y="77759"/>
                  <a:pt x="32713" y="68202"/>
                </a:cubicBezTo>
                <a:cubicBezTo>
                  <a:pt x="32495" y="67985"/>
                  <a:pt x="21834" y="46047"/>
                  <a:pt x="14872" y="37142"/>
                </a:cubicBezTo>
                <a:lnTo>
                  <a:pt x="8345" y="28671"/>
                </a:lnTo>
                <a:cubicBezTo>
                  <a:pt x="3776" y="26716"/>
                  <a:pt x="948" y="23458"/>
                  <a:pt x="78" y="19331"/>
                </a:cubicBezTo>
                <a:cubicBezTo>
                  <a:pt x="-575" y="13901"/>
                  <a:pt x="2906" y="8036"/>
                  <a:pt x="9651" y="3692"/>
                </a:cubicBezTo>
                <a:cubicBezTo>
                  <a:pt x="10521" y="3041"/>
                  <a:pt x="15743" y="0"/>
                  <a:pt x="25316" y="0"/>
                </a:cubicBezTo>
                <a:close/>
              </a:path>
            </a:pathLst>
          </a:custGeom>
          <a:solidFill>
            <a:srgbClr val="FCB627"/>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grpSp>
        <p:nvGrpSpPr>
          <p:cNvPr id="64" name="Group 63"/>
          <p:cNvGrpSpPr/>
          <p:nvPr/>
        </p:nvGrpSpPr>
        <p:grpSpPr>
          <a:xfrm>
            <a:off x="7897621" y="185566"/>
            <a:ext cx="846647" cy="461665"/>
            <a:chOff x="5678019" y="1233527"/>
            <a:chExt cx="846647" cy="461665"/>
          </a:xfrm>
        </p:grpSpPr>
        <p:sp>
          <p:nvSpPr>
            <p:cNvPr id="65" name="TextBox 64"/>
            <p:cNvSpPr txBox="1"/>
            <p:nvPr/>
          </p:nvSpPr>
          <p:spPr>
            <a:xfrm>
              <a:off x="5678019" y="1233527"/>
              <a:ext cx="321869" cy="461665"/>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2"/>
                  </a:solidFill>
                  <a:effectLst/>
                  <a:uLnTx/>
                  <a:uFillTx/>
                  <a:latin typeface="Arial" charset="0"/>
                  <a:ea typeface="Arial" charset="0"/>
                  <a:cs typeface="Arial" charset="0"/>
                </a:rPr>
                <a:t>Q</a:t>
              </a:r>
            </a:p>
          </p:txBody>
        </p:sp>
        <p:sp>
          <p:nvSpPr>
            <p:cNvPr id="66" name="Freeform 19"/>
            <p:cNvSpPr>
              <a:spLocks noChangeArrowheads="1"/>
            </p:cNvSpPr>
            <p:nvPr/>
          </p:nvSpPr>
          <p:spPr bwMode="auto">
            <a:xfrm>
              <a:off x="6093342" y="1402422"/>
              <a:ext cx="431324" cy="42300"/>
            </a:xfrm>
            <a:custGeom>
              <a:avLst/>
              <a:gdLst>
                <a:gd name="T0" fmla="*/ 2606 w 2742"/>
                <a:gd name="T1" fmla="*/ 268 h 269"/>
                <a:gd name="T2" fmla="*/ 2606 w 2742"/>
                <a:gd name="T3" fmla="*/ 268 h 269"/>
                <a:gd name="T4" fmla="*/ 2606 w 2742"/>
                <a:gd name="T5" fmla="*/ 268 h 269"/>
                <a:gd name="T6" fmla="*/ 134 w 2742"/>
                <a:gd name="T7" fmla="*/ 268 h 269"/>
                <a:gd name="T8" fmla="*/ 134 w 2742"/>
                <a:gd name="T9" fmla="*/ 268 h 269"/>
                <a:gd name="T10" fmla="*/ 0 w 2742"/>
                <a:gd name="T11" fmla="*/ 134 h 269"/>
                <a:gd name="T12" fmla="*/ 134 w 2742"/>
                <a:gd name="T13" fmla="*/ 0 h 269"/>
                <a:gd name="T14" fmla="*/ 134 w 2742"/>
                <a:gd name="T15" fmla="*/ 0 h 269"/>
                <a:gd name="T16" fmla="*/ 2606 w 2742"/>
                <a:gd name="T17" fmla="*/ 0 h 269"/>
                <a:gd name="T18" fmla="*/ 2606 w 2742"/>
                <a:gd name="T19" fmla="*/ 0 h 269"/>
                <a:gd name="T20" fmla="*/ 2741 w 2742"/>
                <a:gd name="T21" fmla="*/ 134 h 269"/>
                <a:gd name="T22" fmla="*/ 2606 w 2742"/>
                <a:gd name="T23" fmla="*/ 26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2" h="269">
                  <a:moveTo>
                    <a:pt x="2606" y="268"/>
                  </a:moveTo>
                  <a:lnTo>
                    <a:pt x="2606" y="268"/>
                  </a:lnTo>
                  <a:lnTo>
                    <a:pt x="2606" y="268"/>
                  </a:lnTo>
                  <a:lnTo>
                    <a:pt x="134" y="268"/>
                  </a:lnTo>
                  <a:lnTo>
                    <a:pt x="134" y="268"/>
                  </a:lnTo>
                  <a:cubicBezTo>
                    <a:pt x="61" y="268"/>
                    <a:pt x="0" y="209"/>
                    <a:pt x="0" y="134"/>
                  </a:cubicBezTo>
                  <a:cubicBezTo>
                    <a:pt x="0" y="60"/>
                    <a:pt x="61" y="0"/>
                    <a:pt x="134" y="0"/>
                  </a:cubicBezTo>
                  <a:lnTo>
                    <a:pt x="134" y="0"/>
                  </a:lnTo>
                  <a:lnTo>
                    <a:pt x="2606" y="0"/>
                  </a:lnTo>
                  <a:lnTo>
                    <a:pt x="2606" y="0"/>
                  </a:lnTo>
                  <a:cubicBezTo>
                    <a:pt x="2680" y="0"/>
                    <a:pt x="2741" y="60"/>
                    <a:pt x="2741" y="134"/>
                  </a:cubicBezTo>
                  <a:cubicBezTo>
                    <a:pt x="2741" y="209"/>
                    <a:pt x="2680" y="268"/>
                    <a:pt x="2606" y="268"/>
                  </a:cubicBezTo>
                </a:path>
              </a:pathLst>
            </a:custGeom>
            <a:solidFill>
              <a:schemeClr val="accent2"/>
            </a:solidFill>
            <a:ln w="9525" cap="flat">
              <a:noFill/>
              <a:bevel/>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7" name="Freeform 20"/>
            <p:cNvSpPr>
              <a:spLocks noChangeArrowheads="1"/>
            </p:cNvSpPr>
            <p:nvPr/>
          </p:nvSpPr>
          <p:spPr bwMode="auto">
            <a:xfrm>
              <a:off x="6093342" y="1499504"/>
              <a:ext cx="298875" cy="42300"/>
            </a:xfrm>
            <a:custGeom>
              <a:avLst/>
              <a:gdLst>
                <a:gd name="T0" fmla="*/ 1765 w 1900"/>
                <a:gd name="T1" fmla="*/ 269 h 270"/>
                <a:gd name="T2" fmla="*/ 1765 w 1900"/>
                <a:gd name="T3" fmla="*/ 269 h 270"/>
                <a:gd name="T4" fmla="*/ 1765 w 1900"/>
                <a:gd name="T5" fmla="*/ 269 h 270"/>
                <a:gd name="T6" fmla="*/ 134 w 1900"/>
                <a:gd name="T7" fmla="*/ 269 h 270"/>
                <a:gd name="T8" fmla="*/ 134 w 1900"/>
                <a:gd name="T9" fmla="*/ 269 h 270"/>
                <a:gd name="T10" fmla="*/ 0 w 1900"/>
                <a:gd name="T11" fmla="*/ 134 h 270"/>
                <a:gd name="T12" fmla="*/ 134 w 1900"/>
                <a:gd name="T13" fmla="*/ 0 h 270"/>
                <a:gd name="T14" fmla="*/ 134 w 1900"/>
                <a:gd name="T15" fmla="*/ 0 h 270"/>
                <a:gd name="T16" fmla="*/ 1765 w 1900"/>
                <a:gd name="T17" fmla="*/ 0 h 270"/>
                <a:gd name="T18" fmla="*/ 1765 w 1900"/>
                <a:gd name="T19" fmla="*/ 0 h 270"/>
                <a:gd name="T20" fmla="*/ 1899 w 1900"/>
                <a:gd name="T21" fmla="*/ 134 h 270"/>
                <a:gd name="T22" fmla="*/ 1765 w 1900"/>
                <a:gd name="T23" fmla="*/ 26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00" h="270">
                  <a:moveTo>
                    <a:pt x="1765" y="269"/>
                  </a:moveTo>
                  <a:lnTo>
                    <a:pt x="1765" y="269"/>
                  </a:lnTo>
                  <a:lnTo>
                    <a:pt x="1765" y="269"/>
                  </a:lnTo>
                  <a:lnTo>
                    <a:pt x="134" y="269"/>
                  </a:lnTo>
                  <a:lnTo>
                    <a:pt x="134" y="269"/>
                  </a:lnTo>
                  <a:cubicBezTo>
                    <a:pt x="61" y="269"/>
                    <a:pt x="0" y="209"/>
                    <a:pt x="0" y="134"/>
                  </a:cubicBezTo>
                  <a:cubicBezTo>
                    <a:pt x="0" y="61"/>
                    <a:pt x="61" y="0"/>
                    <a:pt x="134" y="0"/>
                  </a:cubicBezTo>
                  <a:lnTo>
                    <a:pt x="134" y="0"/>
                  </a:lnTo>
                  <a:lnTo>
                    <a:pt x="1765" y="0"/>
                  </a:lnTo>
                  <a:lnTo>
                    <a:pt x="1765" y="0"/>
                  </a:lnTo>
                  <a:cubicBezTo>
                    <a:pt x="1840" y="0"/>
                    <a:pt x="1899" y="61"/>
                    <a:pt x="1899" y="134"/>
                  </a:cubicBezTo>
                  <a:cubicBezTo>
                    <a:pt x="1899" y="209"/>
                    <a:pt x="1840" y="269"/>
                    <a:pt x="1765" y="269"/>
                  </a:cubicBezTo>
                </a:path>
              </a:pathLst>
            </a:custGeom>
            <a:solidFill>
              <a:schemeClr val="accent2"/>
            </a:solidFill>
            <a:ln w="9525" cap="flat">
              <a:noFill/>
              <a:bevel/>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custDataLst>
      <p:tags r:id="rId1"/>
    </p:custDataLst>
    <p:extLst>
      <p:ext uri="{BB962C8B-B14F-4D97-AF65-F5344CB8AC3E}">
        <p14:creationId xmlns:p14="http://schemas.microsoft.com/office/powerpoint/2010/main" val="242986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64"/>
                                        </p:tgtEl>
                                      </p:cBhvr>
                                    </p:animEffect>
                                    <p:animScale>
                                      <p:cBhvr>
                                        <p:cTn id="7" dur="500" autoRev="1" fill="hold"/>
                                        <p:tgtEl>
                                          <p:spTgt spid="64"/>
                                        </p:tgtEl>
                                      </p:cBhvr>
                                      <p:by x="105000" y="105000"/>
                                    </p:animScale>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left)">
                                      <p:cBhvr>
                                        <p:cTn id="11" dur="200"/>
                                        <p:tgtEl>
                                          <p:spTgt spid="63"/>
                                        </p:tgtEl>
                                      </p:cBhvr>
                                    </p:animEffect>
                                  </p:childTnLst>
                                </p:cTn>
                              </p:par>
                            </p:childTnLst>
                          </p:cTn>
                        </p:par>
                        <p:par>
                          <p:cTn id="12" fill="hold">
                            <p:stCondLst>
                              <p:cond delay="1200"/>
                            </p:stCondLst>
                            <p:childTnLst>
                              <p:par>
                                <p:cTn id="13" presetID="22" presetClass="entr" presetSubtype="4"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down)">
                                      <p:cBhvr>
                                        <p:cTn id="15" dur="200"/>
                                        <p:tgtEl>
                                          <p:spTgt spid="6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2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Content Placeholder 2"/>
          <p:cNvSpPr>
            <a:spLocks noGrp="1"/>
          </p:cNvSpPr>
          <p:nvPr>
            <p:ph idx="1"/>
          </p:nvPr>
        </p:nvSpPr>
        <p:spPr>
          <a:xfrm>
            <a:off x="468313" y="1752602"/>
            <a:ext cx="8193549" cy="1990239"/>
          </a:xfrm>
        </p:spPr>
        <p:txBody>
          <a:bodyPr>
            <a:normAutofit lnSpcReduction="10000"/>
          </a:bodyPr>
          <a:lstStyle/>
          <a:p>
            <a:pPr>
              <a:spcAft>
                <a:spcPts val="600"/>
              </a:spcAft>
            </a:pPr>
            <a:r>
              <a:rPr lang="en-CA" altLang="en-US" sz="2400" dirty="0">
                <a:latin typeface="Arial" charset="0"/>
              </a:rPr>
              <a:t>Glucocorticoids (GCs) are widely used to suppress inflammation and to treat various immune-mediated diseases</a:t>
            </a:r>
            <a:endParaRPr lang="en-CA" altLang="en-US" sz="2400" baseline="30000" dirty="0">
              <a:latin typeface="Arial" charset="0"/>
            </a:endParaRPr>
          </a:p>
          <a:p>
            <a:r>
              <a:rPr lang="en-CA" altLang="en-US" sz="2400" dirty="0">
                <a:latin typeface="Arial" charset="0"/>
              </a:rPr>
              <a:t>Glucocorticoid use is associated with deleterious effects on bone, leading to GIOP</a:t>
            </a:r>
            <a:endParaRPr lang="en-CA" altLang="en-US" sz="2400" baseline="30000" dirty="0">
              <a:latin typeface="Arial" charset="0"/>
            </a:endParaRPr>
          </a:p>
          <a:p>
            <a:pPr>
              <a:spcAft>
                <a:spcPts val="1200"/>
              </a:spcAft>
            </a:pPr>
            <a:endParaRPr lang="en-CA" altLang="en-US" sz="2400" dirty="0">
              <a:latin typeface="Arial" charset="0"/>
            </a:endParaRPr>
          </a:p>
        </p:txBody>
      </p:sp>
      <p:sp>
        <p:nvSpPr>
          <p:cNvPr id="54276" name="Rectangle 1"/>
          <p:cNvSpPr>
            <a:spLocks noChangeArrowheads="1"/>
          </p:cNvSpPr>
          <p:nvPr/>
        </p:nvSpPr>
        <p:spPr bwMode="auto">
          <a:xfrm>
            <a:off x="468313" y="6493818"/>
            <a:ext cx="5213350"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anchor="b">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0"/>
              </a:spcBef>
              <a:spcAft>
                <a:spcPct val="0"/>
              </a:spcAft>
              <a:buClrTx/>
              <a:buFontTx/>
              <a:buNone/>
            </a:pPr>
            <a:r>
              <a:rPr lang="en-CA" altLang="en-US" sz="900" dirty="0">
                <a:solidFill>
                  <a:srgbClr val="FFFFFF"/>
                </a:solidFill>
              </a:rPr>
              <a:t>Rizzoli, R et al. (2012) </a:t>
            </a:r>
            <a:r>
              <a:rPr lang="en-CA" altLang="en-US" sz="900" i="1" dirty="0" err="1">
                <a:solidFill>
                  <a:srgbClr val="FFFFFF"/>
                </a:solidFill>
              </a:rPr>
              <a:t>Calcif</a:t>
            </a:r>
            <a:r>
              <a:rPr lang="en-CA" altLang="en-US" sz="900" i="1" dirty="0">
                <a:solidFill>
                  <a:srgbClr val="FFFFFF"/>
                </a:solidFill>
              </a:rPr>
              <a:t> Tissue Int., </a:t>
            </a:r>
            <a:r>
              <a:rPr lang="en-CA" altLang="en-US" sz="900" dirty="0">
                <a:solidFill>
                  <a:srgbClr val="FFFFFF"/>
                </a:solidFill>
              </a:rPr>
              <a:t>9, 225-243.</a:t>
            </a:r>
          </a:p>
        </p:txBody>
      </p:sp>
      <p:sp>
        <p:nvSpPr>
          <p:cNvPr id="2" name="Title 1"/>
          <p:cNvSpPr>
            <a:spLocks noGrp="1"/>
          </p:cNvSpPr>
          <p:nvPr>
            <p:ph type="title"/>
          </p:nvPr>
        </p:nvSpPr>
        <p:spPr/>
        <p:txBody>
          <a:bodyPr/>
          <a:lstStyle/>
          <a:p>
            <a:r>
              <a:rPr lang="en-US" sz="2800" dirty="0">
                <a:solidFill>
                  <a:schemeClr val="tx1"/>
                </a:solidFill>
              </a:rPr>
              <a:t>Case Study #1: </a:t>
            </a:r>
            <a:br>
              <a:rPr lang="en-US" sz="2800" dirty="0"/>
            </a:br>
            <a:r>
              <a:rPr lang="en-US" sz="2800" dirty="0"/>
              <a:t>Glucocorticoid-induced Osteoporosis(GIOP)</a:t>
            </a:r>
          </a:p>
        </p:txBody>
      </p:sp>
      <p:graphicFrame>
        <p:nvGraphicFramePr>
          <p:cNvPr id="11" name="Table 10"/>
          <p:cNvGraphicFramePr>
            <a:graphicFrameLocks noGrp="1"/>
          </p:cNvGraphicFramePr>
          <p:nvPr>
            <p:extLst>
              <p:ext uri="{D42A27DB-BD31-4B8C-83A1-F6EECF244321}">
                <p14:modId xmlns:p14="http://schemas.microsoft.com/office/powerpoint/2010/main" val="1890456765"/>
              </p:ext>
            </p:extLst>
          </p:nvPr>
        </p:nvGraphicFramePr>
        <p:xfrm>
          <a:off x="815008" y="3742841"/>
          <a:ext cx="7678063" cy="2499146"/>
        </p:xfrm>
        <a:graphic>
          <a:graphicData uri="http://schemas.openxmlformats.org/drawingml/2006/table">
            <a:tbl>
              <a:tblPr firstRow="1" bandRow="1">
                <a:tableStyleId>{F2DE63D5-997A-4646-A377-4702673A728D}</a:tableStyleId>
              </a:tblPr>
              <a:tblGrid>
                <a:gridCol w="3744954">
                  <a:extLst>
                    <a:ext uri="{9D8B030D-6E8A-4147-A177-3AD203B41FA5}">
                      <a16:colId xmlns:a16="http://schemas.microsoft.com/office/drawing/2014/main" val="20000"/>
                    </a:ext>
                  </a:extLst>
                </a:gridCol>
                <a:gridCol w="3933109">
                  <a:extLst>
                    <a:ext uri="{9D8B030D-6E8A-4147-A177-3AD203B41FA5}">
                      <a16:colId xmlns:a16="http://schemas.microsoft.com/office/drawing/2014/main" val="20001"/>
                    </a:ext>
                  </a:extLst>
                </a:gridCol>
              </a:tblGrid>
              <a:tr h="330346">
                <a:tc gridSpan="2">
                  <a:txBody>
                    <a:bodyPr/>
                    <a:lstStyle/>
                    <a:p>
                      <a:pPr algn="l"/>
                      <a:r>
                        <a:rPr lang="en-US" sz="2000" dirty="0">
                          <a:latin typeface="Arial" panose="020B0604020202020204" pitchFamily="34" charset="0"/>
                          <a:cs typeface="Arial" panose="020B0604020202020204" pitchFamily="34" charset="0"/>
                        </a:rPr>
                        <a:t>Immune-mediated</a:t>
                      </a:r>
                      <a:r>
                        <a:rPr lang="en-US" sz="2000" baseline="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Diseases Treated With Glucocorticoids</a:t>
                      </a:r>
                      <a:r>
                        <a:rPr lang="en-US" sz="2000" baseline="30000" dirty="0">
                          <a:latin typeface="Arial" panose="020B0604020202020204" pitchFamily="34" charset="0"/>
                          <a:cs typeface="Arial" panose="020B0604020202020204" pitchFamily="34" charset="0"/>
                        </a:rPr>
                        <a:t>1</a:t>
                      </a:r>
                    </a:p>
                  </a:txBody>
                  <a:tcPr marL="91443" marR="91443" marT="45693" marB="45693">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accent2"/>
                    </a:solidFill>
                  </a:tcPr>
                </a:tc>
                <a:tc hMerge="1">
                  <a:txBody>
                    <a:bodyPr/>
                    <a:lstStyle/>
                    <a:p>
                      <a:endParaRPr lang="en-US"/>
                    </a:p>
                  </a:txBody>
                  <a:tcPr/>
                </a:tc>
                <a:extLst>
                  <a:ext uri="{0D108BD9-81ED-4DB2-BD59-A6C34878D82A}">
                    <a16:rowId xmlns:a16="http://schemas.microsoft.com/office/drawing/2014/main" val="10000"/>
                  </a:ext>
                </a:extLst>
              </a:tr>
              <a:tr h="523096">
                <a:tc>
                  <a:txBody>
                    <a:bodyPr/>
                    <a:lstStyle/>
                    <a:p>
                      <a:pPr marL="142875" marR="0" indent="-134938"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sz="1800" kern="1200" dirty="0">
                          <a:solidFill>
                            <a:schemeClr val="tx1"/>
                          </a:solidFill>
                          <a:latin typeface="Arial" panose="020B0604020202020204" pitchFamily="34" charset="0"/>
                          <a:ea typeface="+mn-ea"/>
                          <a:cs typeface="Arial" panose="020B0604020202020204" pitchFamily="34" charset="0"/>
                        </a:rPr>
                        <a:t>Rheumatoid Arthritis</a:t>
                      </a:r>
                    </a:p>
                  </a:txBody>
                  <a:tcPr marL="91433" marR="91433" marT="45704" marB="45704">
                    <a:lnL w="12700" cap="flat" cmpd="sng" algn="ctr">
                      <a:noFill/>
                      <a:prstDash val="solid"/>
                      <a:round/>
                      <a:headEnd type="none" w="med" len="med"/>
                      <a:tailEnd type="none" w="med" len="med"/>
                    </a:lnL>
                  </a:tcPr>
                </a:tc>
                <a:tc>
                  <a:txBody>
                    <a:bodyPr/>
                    <a:lstStyle/>
                    <a:p>
                      <a:pPr marL="142875" marR="0" indent="-134938"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sz="1800" kern="1200" dirty="0">
                          <a:solidFill>
                            <a:schemeClr val="tx1"/>
                          </a:solidFill>
                          <a:latin typeface="Arial" panose="020B0604020202020204" pitchFamily="34" charset="0"/>
                          <a:ea typeface="+mn-ea"/>
                          <a:cs typeface="Arial" panose="020B0604020202020204" pitchFamily="34" charset="0"/>
                        </a:rPr>
                        <a:t>Lung Diseases (</a:t>
                      </a:r>
                      <a:r>
                        <a:rPr lang="en-US" sz="1800" kern="1200" dirty="0" err="1">
                          <a:solidFill>
                            <a:schemeClr val="tx1"/>
                          </a:solidFill>
                          <a:latin typeface="Arial" panose="020B0604020202020204" pitchFamily="34" charset="0"/>
                          <a:ea typeface="+mn-ea"/>
                          <a:cs typeface="Arial" panose="020B0604020202020204" pitchFamily="34" charset="0"/>
                        </a:rPr>
                        <a:t>eg</a:t>
                      </a:r>
                      <a:r>
                        <a:rPr lang="en-US" sz="1800" kern="1200" dirty="0">
                          <a:solidFill>
                            <a:schemeClr val="tx1"/>
                          </a:solidFill>
                          <a:latin typeface="Arial" panose="020B0604020202020204" pitchFamily="34" charset="0"/>
                          <a:ea typeface="+mn-ea"/>
                          <a:cs typeface="Arial" panose="020B0604020202020204" pitchFamily="34" charset="0"/>
                        </a:rPr>
                        <a:t>, COPD,</a:t>
                      </a:r>
                      <a:r>
                        <a:rPr lang="en-US" sz="1800" kern="1200" baseline="0" dirty="0">
                          <a:solidFill>
                            <a:schemeClr val="tx1"/>
                          </a:solidFill>
                          <a:latin typeface="Arial" panose="020B0604020202020204" pitchFamily="34" charset="0"/>
                          <a:ea typeface="+mn-ea"/>
                          <a:cs typeface="Arial" panose="020B0604020202020204" pitchFamily="34" charset="0"/>
                        </a:rPr>
                        <a:t> </a:t>
                      </a:r>
                      <a:r>
                        <a:rPr lang="en-US" sz="1800" kern="1200" dirty="0">
                          <a:solidFill>
                            <a:schemeClr val="tx1"/>
                          </a:solidFill>
                          <a:latin typeface="Arial" panose="020B0604020202020204" pitchFamily="34" charset="0"/>
                          <a:ea typeface="+mn-ea"/>
                          <a:cs typeface="Arial" panose="020B0604020202020204" pitchFamily="34" charset="0"/>
                        </a:rPr>
                        <a:t>Emphysema, Asthma)</a:t>
                      </a:r>
                    </a:p>
                  </a:txBody>
                  <a:tcPr marL="91433" marR="91433" marT="45704" marB="45704">
                    <a:lnR w="12700" cap="flat" cmpd="sng" algn="ctr">
                      <a:noFill/>
                      <a:prstDash val="solid"/>
                      <a:round/>
                      <a:headEnd type="none" w="med" len="med"/>
                      <a:tailEnd type="none" w="med" len="med"/>
                    </a:lnR>
                  </a:tcPr>
                </a:tc>
                <a:extLst>
                  <a:ext uri="{0D108BD9-81ED-4DB2-BD59-A6C34878D82A}">
                    <a16:rowId xmlns:a16="http://schemas.microsoft.com/office/drawing/2014/main" val="10001"/>
                  </a:ext>
                </a:extLst>
              </a:tr>
              <a:tr h="302833">
                <a:tc>
                  <a:txBody>
                    <a:bodyPr/>
                    <a:lstStyle/>
                    <a:p>
                      <a:pPr marL="142875" marR="0" indent="-134938"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sz="1800" kern="1200" dirty="0">
                          <a:solidFill>
                            <a:schemeClr val="tx1"/>
                          </a:solidFill>
                          <a:latin typeface="Arial" panose="020B0604020202020204" pitchFamily="34" charset="0"/>
                          <a:ea typeface="+mn-ea"/>
                          <a:cs typeface="Arial" panose="020B0604020202020204" pitchFamily="34" charset="0"/>
                        </a:rPr>
                        <a:t>Polymyalgia </a:t>
                      </a:r>
                      <a:r>
                        <a:rPr lang="en-US" sz="1800" kern="1200" dirty="0" err="1">
                          <a:solidFill>
                            <a:schemeClr val="tx1"/>
                          </a:solidFill>
                          <a:latin typeface="Arial" panose="020B0604020202020204" pitchFamily="34" charset="0"/>
                          <a:ea typeface="+mn-ea"/>
                          <a:cs typeface="Arial" panose="020B0604020202020204" pitchFamily="34" charset="0"/>
                        </a:rPr>
                        <a:t>Rheumatica</a:t>
                      </a:r>
                      <a:endParaRPr lang="en-US" sz="1800" kern="1200" dirty="0">
                        <a:solidFill>
                          <a:schemeClr val="tx1"/>
                        </a:solidFill>
                        <a:latin typeface="Arial" panose="020B0604020202020204" pitchFamily="34" charset="0"/>
                        <a:ea typeface="+mn-ea"/>
                        <a:cs typeface="Arial" panose="020B0604020202020204" pitchFamily="34" charset="0"/>
                      </a:endParaRPr>
                    </a:p>
                  </a:txBody>
                  <a:tcPr marL="91433" marR="91433" marT="45704" marB="45704">
                    <a:lnL w="12700" cap="flat" cmpd="sng" algn="ctr">
                      <a:noFill/>
                      <a:prstDash val="solid"/>
                      <a:round/>
                      <a:headEnd type="none" w="med" len="med"/>
                      <a:tailEnd type="none" w="med" len="med"/>
                    </a:lnL>
                  </a:tcPr>
                </a:tc>
                <a:tc>
                  <a:txBody>
                    <a:bodyPr/>
                    <a:lstStyle/>
                    <a:p>
                      <a:pPr marL="142875" marR="0" indent="-134938"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sz="1800" kern="1200" dirty="0">
                          <a:solidFill>
                            <a:schemeClr val="tx1"/>
                          </a:solidFill>
                          <a:latin typeface="Arial" panose="020B0604020202020204" pitchFamily="34" charset="0"/>
                          <a:ea typeface="+mn-ea"/>
                          <a:cs typeface="Arial" panose="020B0604020202020204" pitchFamily="34" charset="0"/>
                        </a:rPr>
                        <a:t>Inflammatory Bowel Diseases</a:t>
                      </a:r>
                    </a:p>
                  </a:txBody>
                  <a:tcPr marL="91433" marR="91433" marT="45704" marB="45704">
                    <a:lnR w="12700" cap="flat" cmpd="sng" algn="ctr">
                      <a:noFill/>
                      <a:prstDash val="solid"/>
                      <a:round/>
                      <a:headEnd type="none" w="med" len="med"/>
                      <a:tailEnd type="none" w="med" len="med"/>
                    </a:lnR>
                  </a:tcPr>
                </a:tc>
                <a:extLst>
                  <a:ext uri="{0D108BD9-81ED-4DB2-BD59-A6C34878D82A}">
                    <a16:rowId xmlns:a16="http://schemas.microsoft.com/office/drawing/2014/main" val="10002"/>
                  </a:ext>
                </a:extLst>
              </a:tr>
              <a:tr h="302833">
                <a:tc>
                  <a:txBody>
                    <a:bodyPr/>
                    <a:lstStyle/>
                    <a:p>
                      <a:pPr marL="142875" marR="0" indent="-134938"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sz="1800" kern="1200" dirty="0">
                          <a:solidFill>
                            <a:schemeClr val="tx1"/>
                          </a:solidFill>
                          <a:latin typeface="Arial" panose="020B0604020202020204" pitchFamily="34" charset="0"/>
                          <a:ea typeface="+mn-ea"/>
                          <a:cs typeface="Arial" panose="020B0604020202020204" pitchFamily="34" charset="0"/>
                        </a:rPr>
                        <a:t>Systemic Lupus </a:t>
                      </a:r>
                      <a:r>
                        <a:rPr lang="en-US" sz="1800" kern="1200" dirty="0" err="1">
                          <a:solidFill>
                            <a:schemeClr val="tx1"/>
                          </a:solidFill>
                          <a:latin typeface="Arial" panose="020B0604020202020204" pitchFamily="34" charset="0"/>
                          <a:ea typeface="+mn-ea"/>
                          <a:cs typeface="Arial" panose="020B0604020202020204" pitchFamily="34" charset="0"/>
                        </a:rPr>
                        <a:t>Erythematosus</a:t>
                      </a:r>
                      <a:endParaRPr lang="en-US" sz="1800" kern="1200" dirty="0">
                        <a:solidFill>
                          <a:schemeClr val="tx1"/>
                        </a:solidFill>
                        <a:latin typeface="Arial" panose="020B0604020202020204" pitchFamily="34" charset="0"/>
                        <a:ea typeface="+mn-ea"/>
                        <a:cs typeface="Arial" panose="020B0604020202020204" pitchFamily="34" charset="0"/>
                      </a:endParaRPr>
                    </a:p>
                  </a:txBody>
                  <a:tcPr marL="91433" marR="91433" marT="45704" marB="45704">
                    <a:lnL w="12700" cap="flat" cmpd="sng" algn="ctr">
                      <a:noFill/>
                      <a:prstDash val="solid"/>
                      <a:round/>
                      <a:headEnd type="none" w="med" len="med"/>
                      <a:tailEnd type="none" w="med" len="med"/>
                    </a:lnL>
                  </a:tcPr>
                </a:tc>
                <a:tc>
                  <a:txBody>
                    <a:bodyPr/>
                    <a:lstStyle/>
                    <a:p>
                      <a:pPr marL="142875" marR="0" indent="-134938"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sz="1800" dirty="0">
                          <a:latin typeface="Arial" panose="020B0604020202020204" pitchFamily="34" charset="0"/>
                          <a:cs typeface="Arial" panose="020B0604020202020204" pitchFamily="34" charset="0"/>
                        </a:rPr>
                        <a:t>Chronic Liver Disease</a:t>
                      </a:r>
                    </a:p>
                  </a:txBody>
                  <a:tcPr marL="91443" marR="91443" marT="45693" marB="45693">
                    <a:lnR w="12700" cap="flat" cmpd="sng" algn="ctr">
                      <a:noFill/>
                      <a:prstDash val="solid"/>
                      <a:round/>
                      <a:headEnd type="none" w="med" len="med"/>
                      <a:tailEnd type="none" w="med" len="med"/>
                    </a:lnR>
                  </a:tcPr>
                </a:tc>
                <a:extLst>
                  <a:ext uri="{0D108BD9-81ED-4DB2-BD59-A6C34878D82A}">
                    <a16:rowId xmlns:a16="http://schemas.microsoft.com/office/drawing/2014/main" val="10003"/>
                  </a:ext>
                </a:extLst>
              </a:tr>
              <a:tr h="302833">
                <a:tc>
                  <a:txBody>
                    <a:bodyPr/>
                    <a:lstStyle/>
                    <a:p>
                      <a:pPr marL="142875" marR="0" indent="-134938"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sz="1800" kern="1200" dirty="0" err="1">
                          <a:solidFill>
                            <a:schemeClr val="tx1"/>
                          </a:solidFill>
                          <a:latin typeface="Arial" panose="020B0604020202020204" pitchFamily="34" charset="0"/>
                          <a:ea typeface="+mn-ea"/>
                          <a:cs typeface="Arial" panose="020B0604020202020204" pitchFamily="34" charset="0"/>
                        </a:rPr>
                        <a:t>Vasculitis</a:t>
                      </a:r>
                      <a:endParaRPr lang="en-US" sz="1800" kern="1200" dirty="0">
                        <a:solidFill>
                          <a:schemeClr val="tx1"/>
                        </a:solidFill>
                        <a:latin typeface="Arial" panose="020B0604020202020204" pitchFamily="34" charset="0"/>
                        <a:ea typeface="+mn-ea"/>
                        <a:cs typeface="Arial" panose="020B0604020202020204" pitchFamily="34" charset="0"/>
                      </a:endParaRPr>
                    </a:p>
                  </a:txBody>
                  <a:tcPr marL="91433" marR="91433" marT="45704" marB="45704">
                    <a:lnL w="12700" cap="flat" cmpd="sng" algn="ctr">
                      <a:noFill/>
                      <a:prstDash val="solid"/>
                      <a:round/>
                      <a:headEnd type="none" w="med" len="med"/>
                      <a:tailEnd type="none" w="med" len="med"/>
                    </a:lnL>
                  </a:tcPr>
                </a:tc>
                <a:tc>
                  <a:txBody>
                    <a:bodyPr/>
                    <a:lstStyle/>
                    <a:p>
                      <a:pPr marL="142875" marR="0" indent="-134938"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sz="1800">
                          <a:latin typeface="Arial" panose="020B0604020202020204" pitchFamily="34" charset="0"/>
                          <a:cs typeface="Arial" panose="020B0604020202020204" pitchFamily="34" charset="0"/>
                        </a:rPr>
                        <a:t>Skin Diseases</a:t>
                      </a:r>
                    </a:p>
                  </a:txBody>
                  <a:tcPr marL="91443" marR="91443" marT="45693" marB="45693">
                    <a:lnR w="12700" cap="flat" cmpd="sng" algn="ctr">
                      <a:noFill/>
                      <a:prstDash val="solid"/>
                      <a:round/>
                      <a:headEnd type="none" w="med" len="med"/>
                      <a:tailEnd type="none" w="med" len="med"/>
                    </a:lnR>
                  </a:tcPr>
                </a:tc>
                <a:extLst>
                  <a:ext uri="{0D108BD9-81ED-4DB2-BD59-A6C34878D82A}">
                    <a16:rowId xmlns:a16="http://schemas.microsoft.com/office/drawing/2014/main" val="10004"/>
                  </a:ext>
                </a:extLst>
              </a:tr>
              <a:tr h="302833">
                <a:tc>
                  <a:txBody>
                    <a:bodyPr/>
                    <a:lstStyle/>
                    <a:p>
                      <a:pPr marL="142875" marR="0" indent="-134938"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sz="1800" kern="1200" dirty="0">
                          <a:solidFill>
                            <a:schemeClr val="tx1"/>
                          </a:solidFill>
                          <a:latin typeface="Arial" panose="020B0604020202020204" pitchFamily="34" charset="0"/>
                          <a:ea typeface="+mn-ea"/>
                          <a:cs typeface="Arial" panose="020B0604020202020204" pitchFamily="34" charset="0"/>
                        </a:rPr>
                        <a:t>Organ Transplantation</a:t>
                      </a:r>
                    </a:p>
                  </a:txBody>
                  <a:tcPr marL="91433" marR="91433" marT="45704" marB="45704">
                    <a:lnL w="12700" cap="flat" cmpd="sng" algn="ctr">
                      <a:noFill/>
                      <a:prstDash val="solid"/>
                      <a:round/>
                      <a:headEnd type="none" w="med" len="med"/>
                      <a:tailEnd type="none" w="med" len="med"/>
                    </a:lnL>
                  </a:tcPr>
                </a:tc>
                <a:tc>
                  <a:txBody>
                    <a:bodyPr/>
                    <a:lstStyle/>
                    <a:p>
                      <a:pPr marL="142875" marR="0" indent="-134938"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endParaRPr lang="en-US" sz="1800" dirty="0">
                        <a:latin typeface="Arial" panose="020B0604020202020204" pitchFamily="34" charset="0"/>
                        <a:cs typeface="Arial" panose="020B0604020202020204" pitchFamily="34" charset="0"/>
                      </a:endParaRPr>
                    </a:p>
                  </a:txBody>
                  <a:tcPr marL="91443" marR="91443" marT="45693" marB="45693">
                    <a:lnR w="12700" cap="flat" cmpd="sng" algn="ctr">
                      <a:noFill/>
                      <a:prstDash val="solid"/>
                      <a:round/>
                      <a:headEnd type="none" w="med" len="med"/>
                      <a:tailEnd type="none" w="med" len="med"/>
                    </a:lnR>
                  </a:tcP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3008637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457200" y="228600"/>
            <a:ext cx="8229600" cy="1244600"/>
          </a:xfrm>
        </p:spPr>
        <p:txBody>
          <a:bodyPr/>
          <a:lstStyle/>
          <a:p>
            <a:r>
              <a:rPr lang="en-US" dirty="0">
                <a:solidFill>
                  <a:schemeClr val="tx1"/>
                </a:solidFill>
              </a:rPr>
              <a:t>Case Study #1:</a:t>
            </a:r>
            <a:br>
              <a:rPr lang="en-US" dirty="0">
                <a:solidFill>
                  <a:schemeClr val="tx1"/>
                </a:solidFill>
              </a:rPr>
            </a:br>
            <a:r>
              <a:rPr lang="en-CA" altLang="en-US" dirty="0">
                <a:latin typeface="Arial" charset="0"/>
              </a:rPr>
              <a:t>Epidemiology of GIOP</a:t>
            </a:r>
            <a:endParaRPr lang="en-US" altLang="en-US" dirty="0">
              <a:latin typeface="Arial" charset="0"/>
            </a:endParaRPr>
          </a:p>
        </p:txBody>
      </p:sp>
      <p:sp>
        <p:nvSpPr>
          <p:cNvPr id="55299" name="Content Placeholder 2"/>
          <p:cNvSpPr>
            <a:spLocks noGrp="1"/>
          </p:cNvSpPr>
          <p:nvPr>
            <p:ph idx="1"/>
          </p:nvPr>
        </p:nvSpPr>
        <p:spPr/>
        <p:txBody>
          <a:bodyPr/>
          <a:lstStyle/>
          <a:p>
            <a:pPr>
              <a:spcBef>
                <a:spcPts val="600"/>
              </a:spcBef>
              <a:spcAft>
                <a:spcPts val="600"/>
              </a:spcAft>
            </a:pPr>
            <a:r>
              <a:rPr lang="en-CA" altLang="en-US" dirty="0">
                <a:latin typeface="Arial" charset="0"/>
              </a:rPr>
              <a:t>GIOP is the most common form of secondary osteoporosis</a:t>
            </a:r>
            <a:r>
              <a:rPr lang="en-CA" altLang="en-US" baseline="30000" dirty="0">
                <a:latin typeface="Arial" charset="0"/>
              </a:rPr>
              <a:t>1</a:t>
            </a:r>
          </a:p>
          <a:p>
            <a:pPr>
              <a:spcBef>
                <a:spcPts val="600"/>
              </a:spcBef>
              <a:spcAft>
                <a:spcPts val="600"/>
              </a:spcAft>
            </a:pPr>
            <a:endParaRPr lang="en-CA" altLang="en-US" sz="1400" baseline="30000" dirty="0">
              <a:latin typeface="Arial" charset="0"/>
            </a:endParaRPr>
          </a:p>
          <a:p>
            <a:pPr>
              <a:spcBef>
                <a:spcPts val="600"/>
              </a:spcBef>
              <a:spcAft>
                <a:spcPts val="600"/>
              </a:spcAft>
            </a:pPr>
            <a:r>
              <a:rPr lang="en-CA" altLang="en-US" dirty="0">
                <a:latin typeface="Arial" charset="0"/>
              </a:rPr>
              <a:t>An estimated 3.6% of Canadian postmenopausal women currently </a:t>
            </a:r>
            <a:r>
              <a:rPr lang="en-US" altLang="en-US" dirty="0">
                <a:latin typeface="Arial" charset="0"/>
              </a:rPr>
              <a:t>take oral glucocorticoids</a:t>
            </a:r>
            <a:r>
              <a:rPr lang="en-US" altLang="en-US" baseline="30000" dirty="0">
                <a:latin typeface="Arial" charset="0"/>
              </a:rPr>
              <a:t>2</a:t>
            </a:r>
          </a:p>
          <a:p>
            <a:pPr>
              <a:spcBef>
                <a:spcPts val="600"/>
              </a:spcBef>
              <a:spcAft>
                <a:spcPts val="600"/>
              </a:spcAft>
            </a:pPr>
            <a:endParaRPr lang="en-US" altLang="en-US" sz="1400" baseline="30000" dirty="0">
              <a:latin typeface="Arial" charset="0"/>
            </a:endParaRPr>
          </a:p>
          <a:p>
            <a:pPr>
              <a:spcBef>
                <a:spcPts val="600"/>
              </a:spcBef>
              <a:spcAft>
                <a:spcPts val="600"/>
              </a:spcAft>
            </a:pPr>
            <a:r>
              <a:rPr lang="en-CA" altLang="en-US" dirty="0">
                <a:latin typeface="Arial" charset="0"/>
              </a:rPr>
              <a:t>Long-term glucocorticoid therapy causes osteoporotic fractures in ~30–50% of treated adult patients</a:t>
            </a:r>
            <a:r>
              <a:rPr lang="en-CA" altLang="en-US" baseline="30000" dirty="0">
                <a:latin typeface="Arial" charset="0"/>
              </a:rPr>
              <a:t>3-5</a:t>
            </a:r>
            <a:endParaRPr lang="en-US" altLang="en-US" baseline="30000" dirty="0">
              <a:latin typeface="Arial" charset="0"/>
            </a:endParaRPr>
          </a:p>
        </p:txBody>
      </p:sp>
      <p:sp>
        <p:nvSpPr>
          <p:cNvPr id="55300" name="Rectangle 4"/>
          <p:cNvSpPr>
            <a:spLocks noChangeArrowheads="1"/>
          </p:cNvSpPr>
          <p:nvPr/>
        </p:nvSpPr>
        <p:spPr bwMode="auto">
          <a:xfrm>
            <a:off x="468313" y="6347025"/>
            <a:ext cx="767884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fontAlgn="base">
              <a:spcAft>
                <a:spcPct val="0"/>
              </a:spcAft>
              <a:buFontTx/>
              <a:buNone/>
            </a:pPr>
            <a:r>
              <a:rPr lang="en-US" altLang="en-US" sz="900" dirty="0">
                <a:solidFill>
                  <a:srgbClr val="FFFFFF"/>
                </a:solidFill>
              </a:rPr>
              <a:t>1. </a:t>
            </a:r>
            <a:r>
              <a:rPr lang="en-US" altLang="en-US" sz="900" dirty="0" err="1">
                <a:solidFill>
                  <a:srgbClr val="FFFFFF"/>
                </a:solidFill>
              </a:rPr>
              <a:t>Mazziotti</a:t>
            </a:r>
            <a:r>
              <a:rPr lang="en-US" altLang="en-US" sz="900" dirty="0">
                <a:solidFill>
                  <a:srgbClr val="FFFFFF"/>
                </a:solidFill>
              </a:rPr>
              <a:t> G, et al. (2010) </a:t>
            </a:r>
            <a:r>
              <a:rPr lang="en-US" altLang="en-US" sz="900" i="1" dirty="0">
                <a:solidFill>
                  <a:srgbClr val="FFFFFF"/>
                </a:solidFill>
              </a:rPr>
              <a:t>Am J Med</a:t>
            </a:r>
            <a:r>
              <a:rPr lang="en-US" altLang="en-US" sz="900" dirty="0">
                <a:solidFill>
                  <a:srgbClr val="FFFFFF"/>
                </a:solidFill>
              </a:rPr>
              <a:t>.,123, 877-884. 2. </a:t>
            </a:r>
            <a:r>
              <a:rPr lang="en-US" altLang="en-US" sz="900" dirty="0" err="1">
                <a:solidFill>
                  <a:srgbClr val="FFFFFF"/>
                </a:solidFill>
              </a:rPr>
              <a:t>Diez</a:t>
            </a:r>
            <a:r>
              <a:rPr lang="en-US" altLang="en-US" sz="900" dirty="0">
                <a:solidFill>
                  <a:srgbClr val="FFFFFF"/>
                </a:solidFill>
              </a:rPr>
              <a:t>-Perez A, et al (2011) </a:t>
            </a:r>
            <a:r>
              <a:rPr lang="de-DE" altLang="en-US" sz="900" i="1" dirty="0" err="1">
                <a:solidFill>
                  <a:srgbClr val="FFFFFF"/>
                </a:solidFill>
              </a:rPr>
              <a:t>Bone</a:t>
            </a:r>
            <a:r>
              <a:rPr lang="de-DE" altLang="en-US" sz="900" i="1" dirty="0">
                <a:solidFill>
                  <a:srgbClr val="FFFFFF"/>
                </a:solidFill>
              </a:rPr>
              <a:t>,</a:t>
            </a:r>
            <a:r>
              <a:rPr lang="de-DE" altLang="en-US" sz="900" dirty="0">
                <a:solidFill>
                  <a:srgbClr val="FFFFFF"/>
                </a:solidFill>
              </a:rPr>
              <a:t> 49, 493-498. 3. </a:t>
            </a:r>
            <a:r>
              <a:rPr lang="de-DE" altLang="en-US" sz="900" dirty="0" err="1">
                <a:solidFill>
                  <a:srgbClr val="FFFFFF"/>
                </a:solidFill>
              </a:rPr>
              <a:t>Canalis</a:t>
            </a:r>
            <a:r>
              <a:rPr lang="de-DE" altLang="en-US" sz="900" dirty="0">
                <a:solidFill>
                  <a:srgbClr val="FFFFFF"/>
                </a:solidFill>
              </a:rPr>
              <a:t> </a:t>
            </a:r>
            <a:r>
              <a:rPr lang="it-IT" altLang="en-US" sz="900" dirty="0">
                <a:solidFill>
                  <a:srgbClr val="FFFFFF"/>
                </a:solidFill>
              </a:rPr>
              <a:t>E, et al. (2007) </a:t>
            </a:r>
            <a:r>
              <a:rPr lang="en-CA" altLang="en-US" sz="900" i="1" dirty="0">
                <a:solidFill>
                  <a:srgbClr val="FFFFFF"/>
                </a:solidFill>
              </a:rPr>
              <a:t>Osteoporosis Int.,</a:t>
            </a:r>
            <a:r>
              <a:rPr lang="en-CA" altLang="en-US" sz="900" dirty="0">
                <a:solidFill>
                  <a:srgbClr val="FFFFFF"/>
                </a:solidFill>
              </a:rPr>
              <a:t> 18, 1319–1328.</a:t>
            </a:r>
            <a:r>
              <a:rPr lang="en-US" altLang="en-US" sz="900" dirty="0">
                <a:solidFill>
                  <a:srgbClr val="FFFFFF"/>
                </a:solidFill>
              </a:rPr>
              <a:t> 4. Van </a:t>
            </a:r>
            <a:r>
              <a:rPr lang="en-US" altLang="en-US" sz="900" dirty="0" err="1">
                <a:solidFill>
                  <a:srgbClr val="FFFFFF"/>
                </a:solidFill>
              </a:rPr>
              <a:t>Staa</a:t>
            </a:r>
            <a:r>
              <a:rPr lang="en-US" altLang="en-US" sz="900" dirty="0">
                <a:solidFill>
                  <a:srgbClr val="FFFFFF"/>
                </a:solidFill>
              </a:rPr>
              <a:t> TP, et al. (2003) </a:t>
            </a:r>
            <a:r>
              <a:rPr lang="en-US" altLang="en-US" sz="900" i="1" dirty="0">
                <a:solidFill>
                  <a:srgbClr val="FFFFFF"/>
                </a:solidFill>
              </a:rPr>
              <a:t>Arthritis Rheum</a:t>
            </a:r>
            <a:r>
              <a:rPr lang="en-US" altLang="en-US" sz="900" dirty="0">
                <a:solidFill>
                  <a:srgbClr val="FFFFFF"/>
                </a:solidFill>
              </a:rPr>
              <a:t>. 48, 3224-3229. 5. </a:t>
            </a:r>
            <a:r>
              <a:rPr lang="en-US" altLang="en-US" sz="900" dirty="0" err="1">
                <a:solidFill>
                  <a:srgbClr val="FFFFFF"/>
                </a:solidFill>
              </a:rPr>
              <a:t>Papaioannou</a:t>
            </a:r>
            <a:r>
              <a:rPr lang="en-US" altLang="en-US" sz="900" dirty="0">
                <a:solidFill>
                  <a:srgbClr val="FFFFFF"/>
                </a:solidFill>
              </a:rPr>
              <a:t> A, et al. (2010) </a:t>
            </a:r>
            <a:r>
              <a:rPr lang="en-US" altLang="en-US" sz="900" i="1" dirty="0">
                <a:solidFill>
                  <a:srgbClr val="FFFFFF"/>
                </a:solidFill>
              </a:rPr>
              <a:t>CMAJ</a:t>
            </a:r>
            <a:r>
              <a:rPr lang="en-US" altLang="en-US" sz="900" dirty="0">
                <a:solidFill>
                  <a:srgbClr val="FFFFFF"/>
                </a:solidFill>
              </a:rPr>
              <a:t>, 182, 1864-1873.</a:t>
            </a:r>
            <a:endParaRPr lang="en-US" altLang="en-US" sz="1100" dirty="0">
              <a:solidFill>
                <a:srgbClr val="FFFFFF"/>
              </a:solidFill>
            </a:endParaRPr>
          </a:p>
        </p:txBody>
      </p:sp>
    </p:spTree>
    <p:custDataLst>
      <p:tags r:id="rId1"/>
    </p:custDataLst>
    <p:extLst>
      <p:ext uri="{BB962C8B-B14F-4D97-AF65-F5344CB8AC3E}">
        <p14:creationId xmlns:p14="http://schemas.microsoft.com/office/powerpoint/2010/main" val="3702834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1277" y="2465521"/>
            <a:ext cx="8870537" cy="3057804"/>
            <a:chOff x="121277" y="2749296"/>
            <a:chExt cx="8870537" cy="3057804"/>
          </a:xfrm>
        </p:grpSpPr>
        <p:sp>
          <p:nvSpPr>
            <p:cNvPr id="41" name="Freeform 40"/>
            <p:cNvSpPr>
              <a:spLocks noChangeAspect="1" noChangeArrowheads="1"/>
            </p:cNvSpPr>
            <p:nvPr/>
          </p:nvSpPr>
          <p:spPr bwMode="auto">
            <a:xfrm>
              <a:off x="121277" y="2749296"/>
              <a:ext cx="8870537" cy="3057804"/>
            </a:xfrm>
            <a:custGeom>
              <a:avLst/>
              <a:gdLst>
                <a:gd name="T0" fmla="*/ 20104 w 20282"/>
                <a:gd name="T1" fmla="*/ 1938 h 7250"/>
                <a:gd name="T2" fmla="*/ 20245 w 20282"/>
                <a:gd name="T3" fmla="*/ 2657 h 7250"/>
                <a:gd name="T4" fmla="*/ 19349 w 20282"/>
                <a:gd name="T5" fmla="*/ 3810 h 7250"/>
                <a:gd name="T6" fmla="*/ 18625 w 20282"/>
                <a:gd name="T7" fmla="*/ 4105 h 7250"/>
                <a:gd name="T8" fmla="*/ 18437 w 20282"/>
                <a:gd name="T9" fmla="*/ 4841 h 7250"/>
                <a:gd name="T10" fmla="*/ 18482 w 20282"/>
                <a:gd name="T11" fmla="*/ 4941 h 7250"/>
                <a:gd name="T12" fmla="*/ 18546 w 20282"/>
                <a:gd name="T13" fmla="*/ 6378 h 7250"/>
                <a:gd name="T14" fmla="*/ 16967 w 20282"/>
                <a:gd name="T15" fmla="*/ 6689 h 7250"/>
                <a:gd name="T16" fmla="*/ 16742 w 20282"/>
                <a:gd name="T17" fmla="*/ 6637 h 7250"/>
                <a:gd name="T18" fmla="*/ 12888 w 20282"/>
                <a:gd name="T19" fmla="*/ 6092 h 7250"/>
                <a:gd name="T20" fmla="*/ 5340 w 20282"/>
                <a:gd name="T21" fmla="*/ 6087 h 7250"/>
                <a:gd name="T22" fmla="*/ 2803 w 20282"/>
                <a:gd name="T23" fmla="*/ 6772 h 7250"/>
                <a:gd name="T24" fmla="*/ 714 w 20282"/>
                <a:gd name="T25" fmla="*/ 6332 h 7250"/>
                <a:gd name="T26" fmla="*/ 577 w 20282"/>
                <a:gd name="T27" fmla="*/ 4247 h 7250"/>
                <a:gd name="T28" fmla="*/ 850 w 20282"/>
                <a:gd name="T29" fmla="*/ 3960 h 7250"/>
                <a:gd name="T30" fmla="*/ 934 w 20282"/>
                <a:gd name="T31" fmla="*/ 3192 h 7250"/>
                <a:gd name="T32" fmla="*/ 1463 w 20282"/>
                <a:gd name="T33" fmla="*/ 297 h 7250"/>
                <a:gd name="T34" fmla="*/ 3134 w 20282"/>
                <a:gd name="T35" fmla="*/ 485 h 7250"/>
                <a:gd name="T36" fmla="*/ 3705 w 20282"/>
                <a:gd name="T37" fmla="*/ 1055 h 7250"/>
                <a:gd name="T38" fmla="*/ 6745 w 20282"/>
                <a:gd name="T39" fmla="*/ 2456 h 7250"/>
                <a:gd name="T40" fmla="*/ 14359 w 20282"/>
                <a:gd name="T41" fmla="*/ 2400 h 7250"/>
                <a:gd name="T42" fmla="*/ 16558 w 20282"/>
                <a:gd name="T43" fmla="*/ 778 h 7250"/>
                <a:gd name="T44" fmla="*/ 17657 w 20282"/>
                <a:gd name="T45" fmla="*/ 151 h 7250"/>
                <a:gd name="T46" fmla="*/ 19171 w 20282"/>
                <a:gd name="T47" fmla="*/ 772 h 7250"/>
                <a:gd name="T48" fmla="*/ 20104 w 20282"/>
                <a:gd name="T49" fmla="*/ 1938 h 7250"/>
                <a:gd name="connsiteX0" fmla="*/ 9824 w 9895"/>
                <a:gd name="connsiteY0" fmla="*/ 2517 h 9541"/>
                <a:gd name="connsiteX1" fmla="*/ 9894 w 9895"/>
                <a:gd name="connsiteY1" fmla="*/ 3509 h 9541"/>
                <a:gd name="connsiteX2" fmla="*/ 9452 w 9895"/>
                <a:gd name="connsiteY2" fmla="*/ 5099 h 9541"/>
                <a:gd name="connsiteX3" fmla="*/ 9095 w 9895"/>
                <a:gd name="connsiteY3" fmla="*/ 5506 h 9541"/>
                <a:gd name="connsiteX4" fmla="*/ 9002 w 9895"/>
                <a:gd name="connsiteY4" fmla="*/ 6521 h 9541"/>
                <a:gd name="connsiteX5" fmla="*/ 9025 w 9895"/>
                <a:gd name="connsiteY5" fmla="*/ 6659 h 9541"/>
                <a:gd name="connsiteX6" fmla="*/ 9056 w 9895"/>
                <a:gd name="connsiteY6" fmla="*/ 8641 h 9541"/>
                <a:gd name="connsiteX7" fmla="*/ 8278 w 9895"/>
                <a:gd name="connsiteY7" fmla="*/ 9070 h 9541"/>
                <a:gd name="connsiteX8" fmla="*/ 8167 w 9895"/>
                <a:gd name="connsiteY8" fmla="*/ 8998 h 9541"/>
                <a:gd name="connsiteX9" fmla="*/ 6266 w 9895"/>
                <a:gd name="connsiteY9" fmla="*/ 8247 h 9541"/>
                <a:gd name="connsiteX10" fmla="*/ 2545 w 9895"/>
                <a:gd name="connsiteY10" fmla="*/ 8240 h 9541"/>
                <a:gd name="connsiteX11" fmla="*/ 1294 w 9895"/>
                <a:gd name="connsiteY11" fmla="*/ 9185 h 9541"/>
                <a:gd name="connsiteX12" fmla="*/ 264 w 9895"/>
                <a:gd name="connsiteY12" fmla="*/ 8578 h 9541"/>
                <a:gd name="connsiteX13" fmla="*/ 196 w 9895"/>
                <a:gd name="connsiteY13" fmla="*/ 5702 h 9541"/>
                <a:gd name="connsiteX14" fmla="*/ 331 w 9895"/>
                <a:gd name="connsiteY14" fmla="*/ 5306 h 9541"/>
                <a:gd name="connsiteX15" fmla="*/ 373 w 9895"/>
                <a:gd name="connsiteY15" fmla="*/ 4247 h 9541"/>
                <a:gd name="connsiteX16" fmla="*/ 633 w 9895"/>
                <a:gd name="connsiteY16" fmla="*/ 254 h 9541"/>
                <a:gd name="connsiteX17" fmla="*/ 1457 w 9895"/>
                <a:gd name="connsiteY17" fmla="*/ 513 h 9541"/>
                <a:gd name="connsiteX18" fmla="*/ 1739 w 9895"/>
                <a:gd name="connsiteY18" fmla="*/ 1299 h 9541"/>
                <a:gd name="connsiteX19" fmla="*/ 3238 w 9895"/>
                <a:gd name="connsiteY19" fmla="*/ 3232 h 9541"/>
                <a:gd name="connsiteX20" fmla="*/ 6992 w 9895"/>
                <a:gd name="connsiteY20" fmla="*/ 3154 h 9541"/>
                <a:gd name="connsiteX21" fmla="*/ 8076 w 9895"/>
                <a:gd name="connsiteY21" fmla="*/ 917 h 9541"/>
                <a:gd name="connsiteX22" fmla="*/ 8618 w 9895"/>
                <a:gd name="connsiteY22" fmla="*/ 52 h 9541"/>
                <a:gd name="connsiteX23" fmla="*/ 9364 w 9895"/>
                <a:gd name="connsiteY23" fmla="*/ 909 h 9541"/>
                <a:gd name="connsiteX24" fmla="*/ 9824 w 9895"/>
                <a:gd name="connsiteY24" fmla="*/ 2517 h 954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098 w 10000"/>
                <a:gd name="connsiteY4" fmla="*/ 6835 h 10001"/>
                <a:gd name="connsiteX5" fmla="*/ 9121 w 10000"/>
                <a:gd name="connsiteY5" fmla="*/ 6979 h 10001"/>
                <a:gd name="connsiteX6" fmla="*/ 9152 w 10000"/>
                <a:gd name="connsiteY6" fmla="*/ 9057 h 10001"/>
                <a:gd name="connsiteX7" fmla="*/ 8366 w 10000"/>
                <a:gd name="connsiteY7" fmla="*/ 9506 h 10001"/>
                <a:gd name="connsiteX8" fmla="*/ 8254 w 10000"/>
                <a:gd name="connsiteY8" fmla="*/ 9431 h 10001"/>
                <a:gd name="connsiteX9" fmla="*/ 6332 w 10000"/>
                <a:gd name="connsiteY9" fmla="*/ 8644 h 10001"/>
                <a:gd name="connsiteX10" fmla="*/ 2572 w 10000"/>
                <a:gd name="connsiteY10" fmla="*/ 8636 h 10001"/>
                <a:gd name="connsiteX11" fmla="*/ 1308 w 10000"/>
                <a:gd name="connsiteY11" fmla="*/ 9627 h 10001"/>
                <a:gd name="connsiteX12" fmla="*/ 267 w 10000"/>
                <a:gd name="connsiteY12" fmla="*/ 8991 h 10001"/>
                <a:gd name="connsiteX13" fmla="*/ 198 w 10000"/>
                <a:gd name="connsiteY13" fmla="*/ 5976 h 10001"/>
                <a:gd name="connsiteX14" fmla="*/ 335 w 10000"/>
                <a:gd name="connsiteY14" fmla="*/ 5561 h 10001"/>
                <a:gd name="connsiteX15" fmla="*/ 377 w 10000"/>
                <a:gd name="connsiteY15" fmla="*/ 4451 h 10001"/>
                <a:gd name="connsiteX16" fmla="*/ 640 w 10000"/>
                <a:gd name="connsiteY16" fmla="*/ 266 h 10001"/>
                <a:gd name="connsiteX17" fmla="*/ 1472 w 10000"/>
                <a:gd name="connsiteY17" fmla="*/ 538 h 10001"/>
                <a:gd name="connsiteX18" fmla="*/ 1757 w 10000"/>
                <a:gd name="connsiteY18" fmla="*/ 1361 h 10001"/>
                <a:gd name="connsiteX19" fmla="*/ 3272 w 10000"/>
                <a:gd name="connsiteY19" fmla="*/ 3387 h 10001"/>
                <a:gd name="connsiteX20" fmla="*/ 7066 w 10000"/>
                <a:gd name="connsiteY20" fmla="*/ 3306 h 10001"/>
                <a:gd name="connsiteX21" fmla="*/ 8162 w 10000"/>
                <a:gd name="connsiteY21" fmla="*/ 961 h 10001"/>
                <a:gd name="connsiteX22" fmla="*/ 8709 w 10000"/>
                <a:gd name="connsiteY22" fmla="*/ 55 h 10001"/>
                <a:gd name="connsiteX23" fmla="*/ 9463 w 10000"/>
                <a:gd name="connsiteY23" fmla="*/ 953 h 10001"/>
                <a:gd name="connsiteX24" fmla="*/ 9928 w 10000"/>
                <a:gd name="connsiteY24" fmla="*/ 2638 h 1000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098 w 10000"/>
                <a:gd name="connsiteY4" fmla="*/ 6835 h 10001"/>
                <a:gd name="connsiteX5" fmla="*/ 9121 w 10000"/>
                <a:gd name="connsiteY5" fmla="*/ 6979 h 10001"/>
                <a:gd name="connsiteX6" fmla="*/ 9152 w 10000"/>
                <a:gd name="connsiteY6" fmla="*/ 9057 h 10001"/>
                <a:gd name="connsiteX7" fmla="*/ 8366 w 10000"/>
                <a:gd name="connsiteY7" fmla="*/ 9506 h 10001"/>
                <a:gd name="connsiteX8" fmla="*/ 8254 w 10000"/>
                <a:gd name="connsiteY8" fmla="*/ 9431 h 10001"/>
                <a:gd name="connsiteX9" fmla="*/ 6332 w 10000"/>
                <a:gd name="connsiteY9" fmla="*/ 8644 h 10001"/>
                <a:gd name="connsiteX10" fmla="*/ 2572 w 10000"/>
                <a:gd name="connsiteY10" fmla="*/ 8636 h 10001"/>
                <a:gd name="connsiteX11" fmla="*/ 1308 w 10000"/>
                <a:gd name="connsiteY11" fmla="*/ 9627 h 10001"/>
                <a:gd name="connsiteX12" fmla="*/ 267 w 10000"/>
                <a:gd name="connsiteY12" fmla="*/ 8991 h 10001"/>
                <a:gd name="connsiteX13" fmla="*/ 198 w 10000"/>
                <a:gd name="connsiteY13" fmla="*/ 5976 h 10001"/>
                <a:gd name="connsiteX14" fmla="*/ 335 w 10000"/>
                <a:gd name="connsiteY14" fmla="*/ 5561 h 10001"/>
                <a:gd name="connsiteX15" fmla="*/ 377 w 10000"/>
                <a:gd name="connsiteY15" fmla="*/ 4451 h 10001"/>
                <a:gd name="connsiteX16" fmla="*/ 640 w 10000"/>
                <a:gd name="connsiteY16" fmla="*/ 266 h 10001"/>
                <a:gd name="connsiteX17" fmla="*/ 1472 w 10000"/>
                <a:gd name="connsiteY17" fmla="*/ 538 h 10001"/>
                <a:gd name="connsiteX18" fmla="*/ 1757 w 10000"/>
                <a:gd name="connsiteY18" fmla="*/ 1361 h 10001"/>
                <a:gd name="connsiteX19" fmla="*/ 3272 w 10000"/>
                <a:gd name="connsiteY19" fmla="*/ 3387 h 10001"/>
                <a:gd name="connsiteX20" fmla="*/ 7066 w 10000"/>
                <a:gd name="connsiteY20" fmla="*/ 3306 h 10001"/>
                <a:gd name="connsiteX21" fmla="*/ 8162 w 10000"/>
                <a:gd name="connsiteY21" fmla="*/ 961 h 10001"/>
                <a:gd name="connsiteX22" fmla="*/ 8709 w 10000"/>
                <a:gd name="connsiteY22" fmla="*/ 55 h 10001"/>
                <a:gd name="connsiteX23" fmla="*/ 9545 w 10000"/>
                <a:gd name="connsiteY23" fmla="*/ 858 h 10001"/>
                <a:gd name="connsiteX24" fmla="*/ 9928 w 10000"/>
                <a:gd name="connsiteY24" fmla="*/ 2638 h 1000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098 w 10000"/>
                <a:gd name="connsiteY4" fmla="*/ 6835 h 10001"/>
                <a:gd name="connsiteX5" fmla="*/ 9121 w 10000"/>
                <a:gd name="connsiteY5" fmla="*/ 6979 h 10001"/>
                <a:gd name="connsiteX6" fmla="*/ 9152 w 10000"/>
                <a:gd name="connsiteY6" fmla="*/ 9057 h 10001"/>
                <a:gd name="connsiteX7" fmla="*/ 8366 w 10000"/>
                <a:gd name="connsiteY7" fmla="*/ 9506 h 10001"/>
                <a:gd name="connsiteX8" fmla="*/ 8254 w 10000"/>
                <a:gd name="connsiteY8" fmla="*/ 9431 h 10001"/>
                <a:gd name="connsiteX9" fmla="*/ 6332 w 10000"/>
                <a:gd name="connsiteY9" fmla="*/ 8644 h 10001"/>
                <a:gd name="connsiteX10" fmla="*/ 2572 w 10000"/>
                <a:gd name="connsiteY10" fmla="*/ 8636 h 10001"/>
                <a:gd name="connsiteX11" fmla="*/ 1308 w 10000"/>
                <a:gd name="connsiteY11" fmla="*/ 9627 h 10001"/>
                <a:gd name="connsiteX12" fmla="*/ 267 w 10000"/>
                <a:gd name="connsiteY12" fmla="*/ 8991 h 10001"/>
                <a:gd name="connsiteX13" fmla="*/ 198 w 10000"/>
                <a:gd name="connsiteY13" fmla="*/ 5976 h 10001"/>
                <a:gd name="connsiteX14" fmla="*/ 335 w 10000"/>
                <a:gd name="connsiteY14" fmla="*/ 5561 h 10001"/>
                <a:gd name="connsiteX15" fmla="*/ 377 w 10000"/>
                <a:gd name="connsiteY15" fmla="*/ 4451 h 10001"/>
                <a:gd name="connsiteX16" fmla="*/ 640 w 10000"/>
                <a:gd name="connsiteY16" fmla="*/ 266 h 10001"/>
                <a:gd name="connsiteX17" fmla="*/ 1472 w 10000"/>
                <a:gd name="connsiteY17" fmla="*/ 538 h 10001"/>
                <a:gd name="connsiteX18" fmla="*/ 1757 w 10000"/>
                <a:gd name="connsiteY18" fmla="*/ 1361 h 10001"/>
                <a:gd name="connsiteX19" fmla="*/ 3272 w 10000"/>
                <a:gd name="connsiteY19" fmla="*/ 3387 h 10001"/>
                <a:gd name="connsiteX20" fmla="*/ 7066 w 10000"/>
                <a:gd name="connsiteY20" fmla="*/ 3306 h 10001"/>
                <a:gd name="connsiteX21" fmla="*/ 8162 w 10000"/>
                <a:gd name="connsiteY21" fmla="*/ 961 h 10001"/>
                <a:gd name="connsiteX22" fmla="*/ 8709 w 10000"/>
                <a:gd name="connsiteY22" fmla="*/ 55 h 10001"/>
                <a:gd name="connsiteX23" fmla="*/ 9545 w 10000"/>
                <a:gd name="connsiteY23" fmla="*/ 858 h 10001"/>
                <a:gd name="connsiteX24" fmla="*/ 9928 w 10000"/>
                <a:gd name="connsiteY24" fmla="*/ 2638 h 1000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098 w 10000"/>
                <a:gd name="connsiteY4" fmla="*/ 6835 h 10001"/>
                <a:gd name="connsiteX5" fmla="*/ 9121 w 10000"/>
                <a:gd name="connsiteY5" fmla="*/ 6979 h 10001"/>
                <a:gd name="connsiteX6" fmla="*/ 9152 w 10000"/>
                <a:gd name="connsiteY6" fmla="*/ 9057 h 10001"/>
                <a:gd name="connsiteX7" fmla="*/ 8366 w 10000"/>
                <a:gd name="connsiteY7" fmla="*/ 9506 h 10001"/>
                <a:gd name="connsiteX8" fmla="*/ 8254 w 10000"/>
                <a:gd name="connsiteY8" fmla="*/ 9431 h 10001"/>
                <a:gd name="connsiteX9" fmla="*/ 6332 w 10000"/>
                <a:gd name="connsiteY9" fmla="*/ 8644 h 10001"/>
                <a:gd name="connsiteX10" fmla="*/ 2572 w 10000"/>
                <a:gd name="connsiteY10" fmla="*/ 8636 h 10001"/>
                <a:gd name="connsiteX11" fmla="*/ 1308 w 10000"/>
                <a:gd name="connsiteY11" fmla="*/ 9627 h 10001"/>
                <a:gd name="connsiteX12" fmla="*/ 267 w 10000"/>
                <a:gd name="connsiteY12" fmla="*/ 8991 h 10001"/>
                <a:gd name="connsiteX13" fmla="*/ 198 w 10000"/>
                <a:gd name="connsiteY13" fmla="*/ 5976 h 10001"/>
                <a:gd name="connsiteX14" fmla="*/ 335 w 10000"/>
                <a:gd name="connsiteY14" fmla="*/ 5561 h 10001"/>
                <a:gd name="connsiteX15" fmla="*/ 377 w 10000"/>
                <a:gd name="connsiteY15" fmla="*/ 4451 h 10001"/>
                <a:gd name="connsiteX16" fmla="*/ 640 w 10000"/>
                <a:gd name="connsiteY16" fmla="*/ 266 h 10001"/>
                <a:gd name="connsiteX17" fmla="*/ 1472 w 10000"/>
                <a:gd name="connsiteY17" fmla="*/ 538 h 10001"/>
                <a:gd name="connsiteX18" fmla="*/ 1757 w 10000"/>
                <a:gd name="connsiteY18" fmla="*/ 1361 h 10001"/>
                <a:gd name="connsiteX19" fmla="*/ 3272 w 10000"/>
                <a:gd name="connsiteY19" fmla="*/ 3387 h 10001"/>
                <a:gd name="connsiteX20" fmla="*/ 7066 w 10000"/>
                <a:gd name="connsiteY20" fmla="*/ 3306 h 10001"/>
                <a:gd name="connsiteX21" fmla="*/ 8162 w 10000"/>
                <a:gd name="connsiteY21" fmla="*/ 961 h 10001"/>
                <a:gd name="connsiteX22" fmla="*/ 8709 w 10000"/>
                <a:gd name="connsiteY22" fmla="*/ 55 h 10001"/>
                <a:gd name="connsiteX23" fmla="*/ 9545 w 10000"/>
                <a:gd name="connsiteY23" fmla="*/ 858 h 10001"/>
                <a:gd name="connsiteX24" fmla="*/ 9928 w 10000"/>
                <a:gd name="connsiteY24" fmla="*/ 2638 h 1000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121 w 10000"/>
                <a:gd name="connsiteY4" fmla="*/ 6979 h 10001"/>
                <a:gd name="connsiteX5" fmla="*/ 9152 w 10000"/>
                <a:gd name="connsiteY5" fmla="*/ 9057 h 10001"/>
                <a:gd name="connsiteX6" fmla="*/ 8366 w 10000"/>
                <a:gd name="connsiteY6" fmla="*/ 9506 h 10001"/>
                <a:gd name="connsiteX7" fmla="*/ 8254 w 10000"/>
                <a:gd name="connsiteY7" fmla="*/ 9431 h 10001"/>
                <a:gd name="connsiteX8" fmla="*/ 6332 w 10000"/>
                <a:gd name="connsiteY8" fmla="*/ 8644 h 10001"/>
                <a:gd name="connsiteX9" fmla="*/ 2572 w 10000"/>
                <a:gd name="connsiteY9" fmla="*/ 8636 h 10001"/>
                <a:gd name="connsiteX10" fmla="*/ 1308 w 10000"/>
                <a:gd name="connsiteY10" fmla="*/ 9627 h 10001"/>
                <a:gd name="connsiteX11" fmla="*/ 267 w 10000"/>
                <a:gd name="connsiteY11" fmla="*/ 8991 h 10001"/>
                <a:gd name="connsiteX12" fmla="*/ 198 w 10000"/>
                <a:gd name="connsiteY12" fmla="*/ 5976 h 10001"/>
                <a:gd name="connsiteX13" fmla="*/ 335 w 10000"/>
                <a:gd name="connsiteY13" fmla="*/ 5561 h 10001"/>
                <a:gd name="connsiteX14" fmla="*/ 377 w 10000"/>
                <a:gd name="connsiteY14" fmla="*/ 4451 h 10001"/>
                <a:gd name="connsiteX15" fmla="*/ 640 w 10000"/>
                <a:gd name="connsiteY15" fmla="*/ 266 h 10001"/>
                <a:gd name="connsiteX16" fmla="*/ 1472 w 10000"/>
                <a:gd name="connsiteY16" fmla="*/ 538 h 10001"/>
                <a:gd name="connsiteX17" fmla="*/ 1757 w 10000"/>
                <a:gd name="connsiteY17" fmla="*/ 1361 h 10001"/>
                <a:gd name="connsiteX18" fmla="*/ 3272 w 10000"/>
                <a:gd name="connsiteY18" fmla="*/ 3387 h 10001"/>
                <a:gd name="connsiteX19" fmla="*/ 7066 w 10000"/>
                <a:gd name="connsiteY19" fmla="*/ 3306 h 10001"/>
                <a:gd name="connsiteX20" fmla="*/ 8162 w 10000"/>
                <a:gd name="connsiteY20" fmla="*/ 961 h 10001"/>
                <a:gd name="connsiteX21" fmla="*/ 8709 w 10000"/>
                <a:gd name="connsiteY21" fmla="*/ 55 h 10001"/>
                <a:gd name="connsiteX22" fmla="*/ 9545 w 10000"/>
                <a:gd name="connsiteY22" fmla="*/ 858 h 10001"/>
                <a:gd name="connsiteX23" fmla="*/ 9928 w 10000"/>
                <a:gd name="connsiteY23" fmla="*/ 2638 h 1000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121 w 10000"/>
                <a:gd name="connsiteY4" fmla="*/ 6979 h 10001"/>
                <a:gd name="connsiteX5" fmla="*/ 9152 w 10000"/>
                <a:gd name="connsiteY5" fmla="*/ 9057 h 10001"/>
                <a:gd name="connsiteX6" fmla="*/ 8366 w 10000"/>
                <a:gd name="connsiteY6" fmla="*/ 9506 h 10001"/>
                <a:gd name="connsiteX7" fmla="*/ 8254 w 10000"/>
                <a:gd name="connsiteY7" fmla="*/ 9431 h 10001"/>
                <a:gd name="connsiteX8" fmla="*/ 6332 w 10000"/>
                <a:gd name="connsiteY8" fmla="*/ 8644 h 10001"/>
                <a:gd name="connsiteX9" fmla="*/ 2572 w 10000"/>
                <a:gd name="connsiteY9" fmla="*/ 8636 h 10001"/>
                <a:gd name="connsiteX10" fmla="*/ 1308 w 10000"/>
                <a:gd name="connsiteY10" fmla="*/ 9627 h 10001"/>
                <a:gd name="connsiteX11" fmla="*/ 267 w 10000"/>
                <a:gd name="connsiteY11" fmla="*/ 8991 h 10001"/>
                <a:gd name="connsiteX12" fmla="*/ 198 w 10000"/>
                <a:gd name="connsiteY12" fmla="*/ 5976 h 10001"/>
                <a:gd name="connsiteX13" fmla="*/ 335 w 10000"/>
                <a:gd name="connsiteY13" fmla="*/ 5561 h 10001"/>
                <a:gd name="connsiteX14" fmla="*/ 377 w 10000"/>
                <a:gd name="connsiteY14" fmla="*/ 4451 h 10001"/>
                <a:gd name="connsiteX15" fmla="*/ 640 w 10000"/>
                <a:gd name="connsiteY15" fmla="*/ 266 h 10001"/>
                <a:gd name="connsiteX16" fmla="*/ 1472 w 10000"/>
                <a:gd name="connsiteY16" fmla="*/ 538 h 10001"/>
                <a:gd name="connsiteX17" fmla="*/ 1757 w 10000"/>
                <a:gd name="connsiteY17" fmla="*/ 1361 h 10001"/>
                <a:gd name="connsiteX18" fmla="*/ 3272 w 10000"/>
                <a:gd name="connsiteY18" fmla="*/ 3387 h 10001"/>
                <a:gd name="connsiteX19" fmla="*/ 7066 w 10000"/>
                <a:gd name="connsiteY19" fmla="*/ 3306 h 10001"/>
                <a:gd name="connsiteX20" fmla="*/ 8162 w 10000"/>
                <a:gd name="connsiteY20" fmla="*/ 961 h 10001"/>
                <a:gd name="connsiteX21" fmla="*/ 8709 w 10000"/>
                <a:gd name="connsiteY21" fmla="*/ 55 h 10001"/>
                <a:gd name="connsiteX22" fmla="*/ 9545 w 10000"/>
                <a:gd name="connsiteY22" fmla="*/ 858 h 10001"/>
                <a:gd name="connsiteX23" fmla="*/ 9928 w 10000"/>
                <a:gd name="connsiteY23" fmla="*/ 2638 h 1000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121 w 10000"/>
                <a:gd name="connsiteY4" fmla="*/ 6979 h 10001"/>
                <a:gd name="connsiteX5" fmla="*/ 9152 w 10000"/>
                <a:gd name="connsiteY5" fmla="*/ 9057 h 10001"/>
                <a:gd name="connsiteX6" fmla="*/ 8254 w 10000"/>
                <a:gd name="connsiteY6" fmla="*/ 9431 h 10001"/>
                <a:gd name="connsiteX7" fmla="*/ 6332 w 10000"/>
                <a:gd name="connsiteY7" fmla="*/ 8644 h 10001"/>
                <a:gd name="connsiteX8" fmla="*/ 2572 w 10000"/>
                <a:gd name="connsiteY8" fmla="*/ 8636 h 10001"/>
                <a:gd name="connsiteX9" fmla="*/ 1308 w 10000"/>
                <a:gd name="connsiteY9" fmla="*/ 9627 h 10001"/>
                <a:gd name="connsiteX10" fmla="*/ 267 w 10000"/>
                <a:gd name="connsiteY10" fmla="*/ 8991 h 10001"/>
                <a:gd name="connsiteX11" fmla="*/ 198 w 10000"/>
                <a:gd name="connsiteY11" fmla="*/ 5976 h 10001"/>
                <a:gd name="connsiteX12" fmla="*/ 335 w 10000"/>
                <a:gd name="connsiteY12" fmla="*/ 5561 h 10001"/>
                <a:gd name="connsiteX13" fmla="*/ 377 w 10000"/>
                <a:gd name="connsiteY13" fmla="*/ 4451 h 10001"/>
                <a:gd name="connsiteX14" fmla="*/ 640 w 10000"/>
                <a:gd name="connsiteY14" fmla="*/ 266 h 10001"/>
                <a:gd name="connsiteX15" fmla="*/ 1472 w 10000"/>
                <a:gd name="connsiteY15" fmla="*/ 538 h 10001"/>
                <a:gd name="connsiteX16" fmla="*/ 1757 w 10000"/>
                <a:gd name="connsiteY16" fmla="*/ 1361 h 10001"/>
                <a:gd name="connsiteX17" fmla="*/ 3272 w 10000"/>
                <a:gd name="connsiteY17" fmla="*/ 3387 h 10001"/>
                <a:gd name="connsiteX18" fmla="*/ 7066 w 10000"/>
                <a:gd name="connsiteY18" fmla="*/ 3306 h 10001"/>
                <a:gd name="connsiteX19" fmla="*/ 8162 w 10000"/>
                <a:gd name="connsiteY19" fmla="*/ 961 h 10001"/>
                <a:gd name="connsiteX20" fmla="*/ 8709 w 10000"/>
                <a:gd name="connsiteY20" fmla="*/ 55 h 10001"/>
                <a:gd name="connsiteX21" fmla="*/ 9545 w 10000"/>
                <a:gd name="connsiteY21" fmla="*/ 858 h 10001"/>
                <a:gd name="connsiteX22" fmla="*/ 9928 w 10000"/>
                <a:gd name="connsiteY22" fmla="*/ 2638 h 1000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121 w 10000"/>
                <a:gd name="connsiteY4" fmla="*/ 6979 h 10001"/>
                <a:gd name="connsiteX5" fmla="*/ 9152 w 10000"/>
                <a:gd name="connsiteY5" fmla="*/ 9057 h 10001"/>
                <a:gd name="connsiteX6" fmla="*/ 8254 w 10000"/>
                <a:gd name="connsiteY6" fmla="*/ 9431 h 10001"/>
                <a:gd name="connsiteX7" fmla="*/ 6332 w 10000"/>
                <a:gd name="connsiteY7" fmla="*/ 8644 h 10001"/>
                <a:gd name="connsiteX8" fmla="*/ 2572 w 10000"/>
                <a:gd name="connsiteY8" fmla="*/ 8636 h 10001"/>
                <a:gd name="connsiteX9" fmla="*/ 1308 w 10000"/>
                <a:gd name="connsiteY9" fmla="*/ 9627 h 10001"/>
                <a:gd name="connsiteX10" fmla="*/ 267 w 10000"/>
                <a:gd name="connsiteY10" fmla="*/ 8991 h 10001"/>
                <a:gd name="connsiteX11" fmla="*/ 198 w 10000"/>
                <a:gd name="connsiteY11" fmla="*/ 5976 h 10001"/>
                <a:gd name="connsiteX12" fmla="*/ 335 w 10000"/>
                <a:gd name="connsiteY12" fmla="*/ 5561 h 10001"/>
                <a:gd name="connsiteX13" fmla="*/ 377 w 10000"/>
                <a:gd name="connsiteY13" fmla="*/ 4451 h 10001"/>
                <a:gd name="connsiteX14" fmla="*/ 640 w 10000"/>
                <a:gd name="connsiteY14" fmla="*/ 266 h 10001"/>
                <a:gd name="connsiteX15" fmla="*/ 1472 w 10000"/>
                <a:gd name="connsiteY15" fmla="*/ 538 h 10001"/>
                <a:gd name="connsiteX16" fmla="*/ 1757 w 10000"/>
                <a:gd name="connsiteY16" fmla="*/ 1361 h 10001"/>
                <a:gd name="connsiteX17" fmla="*/ 3272 w 10000"/>
                <a:gd name="connsiteY17" fmla="*/ 3387 h 10001"/>
                <a:gd name="connsiteX18" fmla="*/ 7066 w 10000"/>
                <a:gd name="connsiteY18" fmla="*/ 3306 h 10001"/>
                <a:gd name="connsiteX19" fmla="*/ 8162 w 10000"/>
                <a:gd name="connsiteY19" fmla="*/ 961 h 10001"/>
                <a:gd name="connsiteX20" fmla="*/ 8709 w 10000"/>
                <a:gd name="connsiteY20" fmla="*/ 55 h 10001"/>
                <a:gd name="connsiteX21" fmla="*/ 9545 w 10000"/>
                <a:gd name="connsiteY21" fmla="*/ 858 h 10001"/>
                <a:gd name="connsiteX22" fmla="*/ 9928 w 10000"/>
                <a:gd name="connsiteY22" fmla="*/ 2638 h 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10001">
                  <a:moveTo>
                    <a:pt x="9928" y="2638"/>
                  </a:moveTo>
                  <a:cubicBezTo>
                    <a:pt x="9953" y="2972"/>
                    <a:pt x="9988" y="3329"/>
                    <a:pt x="9999" y="3678"/>
                  </a:cubicBezTo>
                  <a:cubicBezTo>
                    <a:pt x="10017" y="4592"/>
                    <a:pt x="9861" y="5099"/>
                    <a:pt x="9552" y="5344"/>
                  </a:cubicBezTo>
                  <a:cubicBezTo>
                    <a:pt x="9427" y="5427"/>
                    <a:pt x="9272" y="5528"/>
                    <a:pt x="9192" y="5771"/>
                  </a:cubicBezTo>
                  <a:cubicBezTo>
                    <a:pt x="9120" y="6043"/>
                    <a:pt x="9029" y="6312"/>
                    <a:pt x="9121" y="6979"/>
                  </a:cubicBezTo>
                  <a:cubicBezTo>
                    <a:pt x="9213" y="7646"/>
                    <a:pt x="9364" y="8360"/>
                    <a:pt x="9152" y="9057"/>
                  </a:cubicBezTo>
                  <a:cubicBezTo>
                    <a:pt x="9008" y="9466"/>
                    <a:pt x="8769" y="10055"/>
                    <a:pt x="8254" y="9431"/>
                  </a:cubicBezTo>
                  <a:cubicBezTo>
                    <a:pt x="7952" y="9065"/>
                    <a:pt x="6991" y="8656"/>
                    <a:pt x="6332" y="8644"/>
                  </a:cubicBezTo>
                  <a:lnTo>
                    <a:pt x="2572" y="8636"/>
                  </a:lnTo>
                  <a:cubicBezTo>
                    <a:pt x="2118" y="8622"/>
                    <a:pt x="1694" y="8836"/>
                    <a:pt x="1308" y="9627"/>
                  </a:cubicBezTo>
                  <a:cubicBezTo>
                    <a:pt x="974" y="10317"/>
                    <a:pt x="574" y="10023"/>
                    <a:pt x="267" y="8991"/>
                  </a:cubicBezTo>
                  <a:cubicBezTo>
                    <a:pt x="-62" y="7943"/>
                    <a:pt x="-89" y="6936"/>
                    <a:pt x="198" y="5976"/>
                  </a:cubicBezTo>
                  <a:cubicBezTo>
                    <a:pt x="240" y="5836"/>
                    <a:pt x="282" y="5679"/>
                    <a:pt x="335" y="5561"/>
                  </a:cubicBezTo>
                  <a:cubicBezTo>
                    <a:pt x="499" y="5229"/>
                    <a:pt x="520" y="4955"/>
                    <a:pt x="377" y="4451"/>
                  </a:cubicBezTo>
                  <a:cubicBezTo>
                    <a:pt x="-19" y="3163"/>
                    <a:pt x="123" y="1136"/>
                    <a:pt x="640" y="266"/>
                  </a:cubicBezTo>
                  <a:cubicBezTo>
                    <a:pt x="892" y="-164"/>
                    <a:pt x="1237" y="-71"/>
                    <a:pt x="1472" y="538"/>
                  </a:cubicBezTo>
                  <a:cubicBezTo>
                    <a:pt x="1581" y="783"/>
                    <a:pt x="1689" y="1030"/>
                    <a:pt x="1757" y="1361"/>
                  </a:cubicBezTo>
                  <a:cubicBezTo>
                    <a:pt x="2102" y="3005"/>
                    <a:pt x="2656" y="3426"/>
                    <a:pt x="3272" y="3387"/>
                  </a:cubicBezTo>
                  <a:cubicBezTo>
                    <a:pt x="4535" y="3401"/>
                    <a:pt x="5797" y="3352"/>
                    <a:pt x="7066" y="3306"/>
                  </a:cubicBezTo>
                  <a:cubicBezTo>
                    <a:pt x="7744" y="3290"/>
                    <a:pt x="7954" y="2828"/>
                    <a:pt x="8162" y="961"/>
                  </a:cubicBezTo>
                  <a:cubicBezTo>
                    <a:pt x="8249" y="221"/>
                    <a:pt x="8479" y="72"/>
                    <a:pt x="8709" y="55"/>
                  </a:cubicBezTo>
                  <a:cubicBezTo>
                    <a:pt x="8940" y="38"/>
                    <a:pt x="9332" y="272"/>
                    <a:pt x="9545" y="858"/>
                  </a:cubicBezTo>
                  <a:cubicBezTo>
                    <a:pt x="9758" y="1444"/>
                    <a:pt x="9806" y="1623"/>
                    <a:pt x="9928" y="2638"/>
                  </a:cubicBezTo>
                </a:path>
              </a:pathLst>
            </a:custGeom>
            <a:gradFill flip="none" rotWithShape="1">
              <a:gsLst>
                <a:gs pos="0">
                  <a:srgbClr val="017DC3">
                    <a:alpha val="38000"/>
                  </a:srgbClr>
                </a:gs>
                <a:gs pos="100000">
                  <a:srgbClr val="002060"/>
                </a:gs>
              </a:gsLst>
              <a:path path="shape">
                <a:fillToRect l="50000" t="50000" r="50000" b="50000"/>
              </a:path>
              <a:tileRect/>
            </a:gradFill>
            <a:ln>
              <a:noFill/>
            </a:ln>
            <a:effectLst>
              <a:outerShdw blurRad="50800" dist="38100" dir="2700000" algn="tl" rotWithShape="0">
                <a:prstClr val="black">
                  <a:alpha val="40000"/>
                </a:prstClr>
              </a:outerShdw>
            </a:effectLst>
          </p:spPr>
          <p:txBody>
            <a:bodyPr wrap="none" anchor="ctr"/>
            <a:lstStyle/>
            <a:p>
              <a:endParaRPr lang="en-US" dirty="0">
                <a:latin typeface="Arial" charset="0"/>
              </a:endParaRPr>
            </a:p>
          </p:txBody>
        </p:sp>
        <p:sp>
          <p:nvSpPr>
            <p:cNvPr id="42" name="TextBox 1"/>
            <p:cNvSpPr txBox="1">
              <a:spLocks noChangeArrowheads="1"/>
            </p:cNvSpPr>
            <p:nvPr/>
          </p:nvSpPr>
          <p:spPr bwMode="auto">
            <a:xfrm rot="16200000">
              <a:off x="22921" y="3973348"/>
              <a:ext cx="1766673" cy="6463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3600" b="1" dirty="0">
                  <a:solidFill>
                    <a:schemeClr val="tx1">
                      <a:alpha val="40000"/>
                    </a:schemeClr>
                  </a:solidFill>
                </a:rPr>
                <a:t>BONE</a:t>
              </a:r>
            </a:p>
          </p:txBody>
        </p:sp>
      </p:grpSp>
      <p:sp>
        <p:nvSpPr>
          <p:cNvPr id="56326" name="Title 1"/>
          <p:cNvSpPr>
            <a:spLocks noGrp="1"/>
          </p:cNvSpPr>
          <p:nvPr>
            <p:ph type="title"/>
          </p:nvPr>
        </p:nvSpPr>
        <p:spPr>
          <a:xfrm>
            <a:off x="457200" y="228600"/>
            <a:ext cx="8229600" cy="1244600"/>
          </a:xfrm>
        </p:spPr>
        <p:txBody>
          <a:bodyPr/>
          <a:lstStyle/>
          <a:p>
            <a:r>
              <a:rPr lang="en-US" dirty="0">
                <a:solidFill>
                  <a:schemeClr val="tx1"/>
                </a:solidFill>
              </a:rPr>
              <a:t>Case Study #1:</a:t>
            </a:r>
            <a:br>
              <a:rPr lang="en-US" dirty="0">
                <a:solidFill>
                  <a:schemeClr val="tx1"/>
                </a:solidFill>
              </a:rPr>
            </a:br>
            <a:r>
              <a:rPr lang="en-US" altLang="en-US" dirty="0">
                <a:latin typeface="Arial" charset="0"/>
              </a:rPr>
              <a:t>Pathophysiology of Bone Loss in GIOP</a:t>
            </a:r>
          </a:p>
        </p:txBody>
      </p:sp>
      <p:sp>
        <p:nvSpPr>
          <p:cNvPr id="56327" name="Rectangle 3"/>
          <p:cNvSpPr>
            <a:spLocks noChangeArrowheads="1"/>
          </p:cNvSpPr>
          <p:nvPr/>
        </p:nvSpPr>
        <p:spPr bwMode="auto">
          <a:xfrm>
            <a:off x="468313" y="6582138"/>
            <a:ext cx="5236824" cy="138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0"/>
              </a:spcBef>
              <a:spcAft>
                <a:spcPct val="0"/>
              </a:spcAft>
              <a:buClrTx/>
              <a:buFontTx/>
              <a:buNone/>
            </a:pPr>
            <a:r>
              <a:rPr lang="en-CA" altLang="en-US" sz="900" dirty="0">
                <a:solidFill>
                  <a:srgbClr val="FFFFFF"/>
                </a:solidFill>
              </a:rPr>
              <a:t>Adapted from Rizzoli, R, et al. (2012) </a:t>
            </a:r>
            <a:r>
              <a:rPr lang="en-CA" altLang="en-US" sz="900" i="1" dirty="0" err="1">
                <a:solidFill>
                  <a:srgbClr val="FFFFFF"/>
                </a:solidFill>
              </a:rPr>
              <a:t>Calcif</a:t>
            </a:r>
            <a:r>
              <a:rPr lang="en-CA" altLang="en-US" sz="900" i="1" dirty="0">
                <a:solidFill>
                  <a:srgbClr val="FFFFFF"/>
                </a:solidFill>
              </a:rPr>
              <a:t> Tissue Int., </a:t>
            </a:r>
            <a:r>
              <a:rPr lang="en-CA" altLang="en-US" sz="900" dirty="0">
                <a:solidFill>
                  <a:srgbClr val="FFFFFF"/>
                </a:solidFill>
              </a:rPr>
              <a:t>91, 225-243.</a:t>
            </a:r>
          </a:p>
        </p:txBody>
      </p:sp>
      <p:pic>
        <p:nvPicPr>
          <p:cNvPr id="9" name="Picture 3" descr="osteoblast_01"/>
          <p:cNvPicPr>
            <a:picLocks noChangeAspect="1" noChangeArrowheads="1"/>
          </p:cNvPicPr>
          <p:nvPr/>
        </p:nvPicPr>
        <p:blipFill>
          <a:blip r:embed="rId4"/>
          <a:srcRect/>
          <a:stretch>
            <a:fillRect/>
          </a:stretch>
        </p:blipFill>
        <p:spPr bwMode="auto">
          <a:xfrm>
            <a:off x="4037983" y="3446413"/>
            <a:ext cx="1174750" cy="871537"/>
          </a:xfrm>
          <a:prstGeom prst="rect">
            <a:avLst/>
          </a:prstGeom>
          <a:noFill/>
          <a:ln>
            <a:noFill/>
          </a:ln>
          <a:effectLst>
            <a:outerShdw blurRad="50800" dist="38100" dir="5400000" algn="t" rotWithShape="0">
              <a:prstClr val="black">
                <a:alpha val="40000"/>
              </a:prstClr>
            </a:outerShdw>
          </a:effectLst>
          <a:extLst/>
        </p:spPr>
      </p:pic>
      <p:pic>
        <p:nvPicPr>
          <p:cNvPr id="10" name="Picture 37" descr="osteoclast"/>
          <p:cNvPicPr>
            <a:picLocks noChangeAspect="1" noChangeArrowheads="1"/>
          </p:cNvPicPr>
          <p:nvPr/>
        </p:nvPicPr>
        <p:blipFill>
          <a:blip r:embed="rId5"/>
          <a:srcRect/>
          <a:stretch>
            <a:fillRect/>
          </a:stretch>
        </p:blipFill>
        <p:spPr bwMode="auto">
          <a:xfrm>
            <a:off x="6029331" y="3487124"/>
            <a:ext cx="1426339" cy="799229"/>
          </a:xfrm>
          <a:prstGeom prst="rect">
            <a:avLst/>
          </a:prstGeom>
          <a:noFill/>
          <a:ln>
            <a:noFill/>
          </a:ln>
          <a:effectLst>
            <a:outerShdw blurRad="50800" dist="38100" dir="2700000" algn="tl" rotWithShape="0">
              <a:prstClr val="black">
                <a:alpha val="40000"/>
              </a:prstClr>
            </a:outerShdw>
          </a:effectLst>
          <a:extLst/>
        </p:spPr>
      </p:pic>
      <p:cxnSp>
        <p:nvCxnSpPr>
          <p:cNvPr id="27" name="Straight Arrow Connector 26"/>
          <p:cNvCxnSpPr>
            <a:stCxn id="1043" idx="6"/>
            <a:endCxn id="17" idx="0"/>
          </p:cNvCxnSpPr>
          <p:nvPr/>
        </p:nvCxnSpPr>
        <p:spPr>
          <a:xfrm>
            <a:off x="5884803" y="1715862"/>
            <a:ext cx="818897" cy="504769"/>
          </a:xfrm>
          <a:prstGeom prst="bentConnector2">
            <a:avLst/>
          </a:prstGeom>
          <a:ln w="38100">
            <a:solidFill>
              <a:srgbClr val="FF7C00"/>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370" name="TextBox 1040"/>
          <p:cNvSpPr txBox="1">
            <a:spLocks noChangeArrowheads="1"/>
          </p:cNvSpPr>
          <p:nvPr/>
        </p:nvSpPr>
        <p:spPr bwMode="auto">
          <a:xfrm>
            <a:off x="3499430" y="5770829"/>
            <a:ext cx="2072082" cy="646331"/>
          </a:xfrm>
          <a:prstGeom prst="rect">
            <a:avLst/>
          </a:prstGeom>
          <a:solidFill>
            <a:srgbClr val="FF7C00"/>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800" b="1" dirty="0">
                <a:sym typeface="Wingdings" panose="05000000000000000000" pitchFamily="2" charset="2"/>
              </a:rPr>
              <a:t></a:t>
            </a:r>
            <a:r>
              <a:rPr lang="en-CA" altLang="en-US" sz="1800" dirty="0">
                <a:solidFill>
                  <a:srgbClr val="FFFFFF"/>
                </a:solidFill>
              </a:rPr>
              <a:t> Bone Mass</a:t>
            </a:r>
          </a:p>
          <a:p>
            <a:pPr algn="ctr" eaLnBrk="1" fontAlgn="base" hangingPunct="1">
              <a:spcBef>
                <a:spcPct val="0"/>
              </a:spcBef>
              <a:spcAft>
                <a:spcPct val="0"/>
              </a:spcAft>
              <a:buClrTx/>
              <a:buFontTx/>
              <a:buNone/>
            </a:pPr>
            <a:r>
              <a:rPr lang="en-CA" altLang="en-US" sz="1800" b="1" dirty="0">
                <a:sym typeface="Wingdings" panose="05000000000000000000" pitchFamily="2" charset="2"/>
              </a:rPr>
              <a:t></a:t>
            </a:r>
            <a:r>
              <a:rPr lang="en-CA" altLang="en-US" sz="1800" dirty="0">
                <a:solidFill>
                  <a:srgbClr val="FFFFFF"/>
                </a:solidFill>
              </a:rPr>
              <a:t> Bone Strength</a:t>
            </a:r>
          </a:p>
        </p:txBody>
      </p:sp>
      <p:grpSp>
        <p:nvGrpSpPr>
          <p:cNvPr id="21" name="Group 20"/>
          <p:cNvGrpSpPr/>
          <p:nvPr/>
        </p:nvGrpSpPr>
        <p:grpSpPr>
          <a:xfrm>
            <a:off x="1516911" y="3345939"/>
            <a:ext cx="1538288" cy="1093787"/>
            <a:chOff x="1387702" y="3509963"/>
            <a:chExt cx="1538288" cy="1093787"/>
          </a:xfrm>
        </p:grpSpPr>
        <p:sp>
          <p:nvSpPr>
            <p:cNvPr id="40" name="Freeform 55"/>
            <p:cNvSpPr>
              <a:spLocks/>
            </p:cNvSpPr>
            <p:nvPr/>
          </p:nvSpPr>
          <p:spPr bwMode="auto">
            <a:xfrm rot="1404956" flipH="1">
              <a:off x="1387702" y="3509963"/>
              <a:ext cx="1538288" cy="1093787"/>
            </a:xfrm>
            <a:custGeom>
              <a:avLst/>
              <a:gdLst>
                <a:gd name="T0" fmla="*/ 2147483647 w 1029"/>
                <a:gd name="T1" fmla="*/ 2147483647 h 888"/>
                <a:gd name="T2" fmla="*/ 2147483647 w 1029"/>
                <a:gd name="T3" fmla="*/ 2147483647 h 888"/>
                <a:gd name="T4" fmla="*/ 2147483647 w 1029"/>
                <a:gd name="T5" fmla="*/ 2147483647 h 888"/>
                <a:gd name="T6" fmla="*/ 2147483647 w 1029"/>
                <a:gd name="T7" fmla="*/ 2147483647 h 888"/>
                <a:gd name="T8" fmla="*/ 2147483647 w 1029"/>
                <a:gd name="T9" fmla="*/ 2147483647 h 888"/>
                <a:gd name="T10" fmla="*/ 2147483647 w 1029"/>
                <a:gd name="T11" fmla="*/ 2147483647 h 888"/>
                <a:gd name="T12" fmla="*/ 2147483647 w 1029"/>
                <a:gd name="T13" fmla="*/ 2147483647 h 888"/>
                <a:gd name="T14" fmla="*/ 2147483647 w 1029"/>
                <a:gd name="T15" fmla="*/ 2147483647 h 888"/>
                <a:gd name="T16" fmla="*/ 2147483647 w 1029"/>
                <a:gd name="T17" fmla="*/ 2147483647 h 888"/>
                <a:gd name="T18" fmla="*/ 2147483647 w 1029"/>
                <a:gd name="T19" fmla="*/ 2147483647 h 888"/>
                <a:gd name="T20" fmla="*/ 2147483647 w 1029"/>
                <a:gd name="T21" fmla="*/ 2147483647 h 888"/>
                <a:gd name="T22" fmla="*/ 2147483647 w 1029"/>
                <a:gd name="T23" fmla="*/ 2147483647 h 888"/>
                <a:gd name="T24" fmla="*/ 2147483647 w 1029"/>
                <a:gd name="T25" fmla="*/ 2147483647 h 888"/>
                <a:gd name="T26" fmla="*/ 2147483647 w 1029"/>
                <a:gd name="T27" fmla="*/ 2147483647 h 888"/>
                <a:gd name="T28" fmla="*/ 2147483647 w 1029"/>
                <a:gd name="T29" fmla="*/ 2147483647 h 888"/>
                <a:gd name="T30" fmla="*/ 2147483647 w 1029"/>
                <a:gd name="T31" fmla="*/ 2147483647 h 888"/>
                <a:gd name="T32" fmla="*/ 2147483647 w 1029"/>
                <a:gd name="T33" fmla="*/ 2147483647 h 888"/>
                <a:gd name="T34" fmla="*/ 2147483647 w 1029"/>
                <a:gd name="T35" fmla="*/ 2147483647 h 888"/>
                <a:gd name="T36" fmla="*/ 2147483647 w 1029"/>
                <a:gd name="T37" fmla="*/ 2147483647 h 888"/>
                <a:gd name="T38" fmla="*/ 2147483647 w 1029"/>
                <a:gd name="T39" fmla="*/ 2147483647 h 888"/>
                <a:gd name="T40" fmla="*/ 2147483647 w 1029"/>
                <a:gd name="T41" fmla="*/ 2147483647 h 888"/>
                <a:gd name="T42" fmla="*/ 2147483647 w 1029"/>
                <a:gd name="T43" fmla="*/ 2147483647 h 888"/>
                <a:gd name="T44" fmla="*/ 2147483647 w 1029"/>
                <a:gd name="T45" fmla="*/ 2147483647 h 888"/>
                <a:gd name="T46" fmla="*/ 2147483647 w 1029"/>
                <a:gd name="T47" fmla="*/ 2147483647 h 888"/>
                <a:gd name="T48" fmla="*/ 2147483647 w 1029"/>
                <a:gd name="T49" fmla="*/ 2147483647 h 888"/>
                <a:gd name="T50" fmla="*/ 2147483647 w 1029"/>
                <a:gd name="T51" fmla="*/ 2147483647 h 888"/>
                <a:gd name="T52" fmla="*/ 2147483647 w 1029"/>
                <a:gd name="T53" fmla="*/ 2147483647 h 888"/>
                <a:gd name="T54" fmla="*/ 2147483647 w 1029"/>
                <a:gd name="T55" fmla="*/ 2147483647 h 888"/>
                <a:gd name="T56" fmla="*/ 2147483647 w 1029"/>
                <a:gd name="T57" fmla="*/ 2147483647 h 888"/>
                <a:gd name="T58" fmla="*/ 2147483647 w 1029"/>
                <a:gd name="T59" fmla="*/ 2147483647 h 888"/>
                <a:gd name="T60" fmla="*/ 2147483647 w 1029"/>
                <a:gd name="T61" fmla="*/ 2147483647 h 888"/>
                <a:gd name="T62" fmla="*/ 2147483647 w 1029"/>
                <a:gd name="T63" fmla="*/ 2147483647 h 888"/>
                <a:gd name="T64" fmla="*/ 2147483647 w 1029"/>
                <a:gd name="T65" fmla="*/ 2147483647 h 888"/>
                <a:gd name="T66" fmla="*/ 2147483647 w 1029"/>
                <a:gd name="T67" fmla="*/ 2147483647 h 888"/>
                <a:gd name="T68" fmla="*/ 2147483647 w 1029"/>
                <a:gd name="T69" fmla="*/ 2147483647 h 888"/>
                <a:gd name="T70" fmla="*/ 2147483647 w 1029"/>
                <a:gd name="T71" fmla="*/ 2147483647 h 888"/>
                <a:gd name="T72" fmla="*/ 2147483647 w 1029"/>
                <a:gd name="T73" fmla="*/ 2147483647 h 888"/>
                <a:gd name="T74" fmla="*/ 2147483647 w 1029"/>
                <a:gd name="T75" fmla="*/ 2147483647 h 888"/>
                <a:gd name="T76" fmla="*/ 2147483647 w 1029"/>
                <a:gd name="T77" fmla="*/ 2147483647 h 888"/>
                <a:gd name="T78" fmla="*/ 2147483647 w 1029"/>
                <a:gd name="T79" fmla="*/ 2147483647 h 888"/>
                <a:gd name="T80" fmla="*/ 2147483647 w 1029"/>
                <a:gd name="T81" fmla="*/ 2147483647 h 888"/>
                <a:gd name="T82" fmla="*/ 2147483647 w 1029"/>
                <a:gd name="T83" fmla="*/ 2147483647 h 888"/>
                <a:gd name="T84" fmla="*/ 2147483647 w 1029"/>
                <a:gd name="T85" fmla="*/ 2147483647 h 888"/>
                <a:gd name="T86" fmla="*/ 2147483647 w 1029"/>
                <a:gd name="T87" fmla="*/ 2147483647 h 888"/>
                <a:gd name="T88" fmla="*/ 2147483647 w 1029"/>
                <a:gd name="T89" fmla="*/ 2147483647 h 888"/>
                <a:gd name="T90" fmla="*/ 2147483647 w 1029"/>
                <a:gd name="T91" fmla="*/ 2147483647 h 888"/>
                <a:gd name="T92" fmla="*/ 2147483647 w 1029"/>
                <a:gd name="T93" fmla="*/ 2147483647 h 888"/>
                <a:gd name="T94" fmla="*/ 2147483647 w 1029"/>
                <a:gd name="T95" fmla="*/ 2147483647 h 888"/>
                <a:gd name="T96" fmla="*/ 2147483647 w 1029"/>
                <a:gd name="T97" fmla="*/ 2147483647 h 88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29"/>
                <a:gd name="T148" fmla="*/ 0 h 888"/>
                <a:gd name="T149" fmla="*/ 1029 w 1029"/>
                <a:gd name="T150" fmla="*/ 888 h 88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29" h="888">
                  <a:moveTo>
                    <a:pt x="635" y="352"/>
                  </a:moveTo>
                  <a:cubicBezTo>
                    <a:pt x="659" y="350"/>
                    <a:pt x="704" y="348"/>
                    <a:pt x="740" y="337"/>
                  </a:cubicBezTo>
                  <a:cubicBezTo>
                    <a:pt x="776" y="326"/>
                    <a:pt x="811" y="299"/>
                    <a:pt x="854" y="286"/>
                  </a:cubicBezTo>
                  <a:cubicBezTo>
                    <a:pt x="897" y="273"/>
                    <a:pt x="970" y="262"/>
                    <a:pt x="998" y="259"/>
                  </a:cubicBezTo>
                  <a:cubicBezTo>
                    <a:pt x="1026" y="256"/>
                    <a:pt x="1029" y="260"/>
                    <a:pt x="1025" y="265"/>
                  </a:cubicBezTo>
                  <a:cubicBezTo>
                    <a:pt x="1021" y="270"/>
                    <a:pt x="998" y="282"/>
                    <a:pt x="974" y="289"/>
                  </a:cubicBezTo>
                  <a:cubicBezTo>
                    <a:pt x="950" y="296"/>
                    <a:pt x="913" y="296"/>
                    <a:pt x="881" y="307"/>
                  </a:cubicBezTo>
                  <a:cubicBezTo>
                    <a:pt x="849" y="318"/>
                    <a:pt x="814" y="342"/>
                    <a:pt x="785" y="355"/>
                  </a:cubicBezTo>
                  <a:cubicBezTo>
                    <a:pt x="756" y="368"/>
                    <a:pt x="728" y="375"/>
                    <a:pt x="704" y="385"/>
                  </a:cubicBezTo>
                  <a:cubicBezTo>
                    <a:pt x="680" y="395"/>
                    <a:pt x="652" y="406"/>
                    <a:pt x="644" y="415"/>
                  </a:cubicBezTo>
                  <a:cubicBezTo>
                    <a:pt x="636" y="424"/>
                    <a:pt x="644" y="435"/>
                    <a:pt x="656" y="439"/>
                  </a:cubicBezTo>
                  <a:cubicBezTo>
                    <a:pt x="668" y="443"/>
                    <a:pt x="700" y="437"/>
                    <a:pt x="719" y="439"/>
                  </a:cubicBezTo>
                  <a:cubicBezTo>
                    <a:pt x="738" y="441"/>
                    <a:pt x="761" y="443"/>
                    <a:pt x="770" y="448"/>
                  </a:cubicBezTo>
                  <a:cubicBezTo>
                    <a:pt x="779" y="453"/>
                    <a:pt x="785" y="465"/>
                    <a:pt x="776" y="469"/>
                  </a:cubicBezTo>
                  <a:cubicBezTo>
                    <a:pt x="767" y="473"/>
                    <a:pt x="739" y="469"/>
                    <a:pt x="716" y="469"/>
                  </a:cubicBezTo>
                  <a:cubicBezTo>
                    <a:pt x="693" y="469"/>
                    <a:pt x="653" y="462"/>
                    <a:pt x="638" y="469"/>
                  </a:cubicBezTo>
                  <a:cubicBezTo>
                    <a:pt x="623" y="476"/>
                    <a:pt x="620" y="498"/>
                    <a:pt x="623" y="511"/>
                  </a:cubicBezTo>
                  <a:cubicBezTo>
                    <a:pt x="626" y="524"/>
                    <a:pt x="640" y="536"/>
                    <a:pt x="659" y="547"/>
                  </a:cubicBezTo>
                  <a:cubicBezTo>
                    <a:pt x="678" y="558"/>
                    <a:pt x="716" y="565"/>
                    <a:pt x="740" y="577"/>
                  </a:cubicBezTo>
                  <a:cubicBezTo>
                    <a:pt x="764" y="589"/>
                    <a:pt x="794" y="605"/>
                    <a:pt x="803" y="616"/>
                  </a:cubicBezTo>
                  <a:cubicBezTo>
                    <a:pt x="812" y="627"/>
                    <a:pt x="807" y="643"/>
                    <a:pt x="794" y="643"/>
                  </a:cubicBezTo>
                  <a:cubicBezTo>
                    <a:pt x="781" y="643"/>
                    <a:pt x="749" y="625"/>
                    <a:pt x="725" y="616"/>
                  </a:cubicBezTo>
                  <a:cubicBezTo>
                    <a:pt x="701" y="607"/>
                    <a:pt x="673" y="596"/>
                    <a:pt x="650" y="586"/>
                  </a:cubicBezTo>
                  <a:cubicBezTo>
                    <a:pt x="627" y="576"/>
                    <a:pt x="600" y="559"/>
                    <a:pt x="587" y="556"/>
                  </a:cubicBezTo>
                  <a:cubicBezTo>
                    <a:pt x="574" y="553"/>
                    <a:pt x="575" y="566"/>
                    <a:pt x="569" y="568"/>
                  </a:cubicBezTo>
                  <a:cubicBezTo>
                    <a:pt x="563" y="570"/>
                    <a:pt x="558" y="568"/>
                    <a:pt x="551" y="571"/>
                  </a:cubicBezTo>
                  <a:cubicBezTo>
                    <a:pt x="544" y="574"/>
                    <a:pt x="529" y="570"/>
                    <a:pt x="524" y="586"/>
                  </a:cubicBezTo>
                  <a:cubicBezTo>
                    <a:pt x="519" y="602"/>
                    <a:pt x="520" y="644"/>
                    <a:pt x="521" y="670"/>
                  </a:cubicBezTo>
                  <a:cubicBezTo>
                    <a:pt x="522" y="696"/>
                    <a:pt x="528" y="717"/>
                    <a:pt x="533" y="742"/>
                  </a:cubicBezTo>
                  <a:cubicBezTo>
                    <a:pt x="538" y="767"/>
                    <a:pt x="548" y="799"/>
                    <a:pt x="554" y="820"/>
                  </a:cubicBezTo>
                  <a:cubicBezTo>
                    <a:pt x="560" y="841"/>
                    <a:pt x="567" y="858"/>
                    <a:pt x="566" y="868"/>
                  </a:cubicBezTo>
                  <a:cubicBezTo>
                    <a:pt x="565" y="878"/>
                    <a:pt x="550" y="888"/>
                    <a:pt x="545" y="883"/>
                  </a:cubicBezTo>
                  <a:cubicBezTo>
                    <a:pt x="540" y="878"/>
                    <a:pt x="536" y="855"/>
                    <a:pt x="533" y="838"/>
                  </a:cubicBezTo>
                  <a:cubicBezTo>
                    <a:pt x="530" y="821"/>
                    <a:pt x="533" y="799"/>
                    <a:pt x="527" y="778"/>
                  </a:cubicBezTo>
                  <a:cubicBezTo>
                    <a:pt x="521" y="757"/>
                    <a:pt x="503" y="734"/>
                    <a:pt x="497" y="709"/>
                  </a:cubicBezTo>
                  <a:cubicBezTo>
                    <a:pt x="491" y="684"/>
                    <a:pt x="490" y="652"/>
                    <a:pt x="488" y="628"/>
                  </a:cubicBezTo>
                  <a:cubicBezTo>
                    <a:pt x="486" y="604"/>
                    <a:pt x="494" y="577"/>
                    <a:pt x="488" y="565"/>
                  </a:cubicBezTo>
                  <a:cubicBezTo>
                    <a:pt x="482" y="553"/>
                    <a:pt x="463" y="546"/>
                    <a:pt x="452" y="556"/>
                  </a:cubicBezTo>
                  <a:cubicBezTo>
                    <a:pt x="441" y="566"/>
                    <a:pt x="428" y="615"/>
                    <a:pt x="419" y="628"/>
                  </a:cubicBezTo>
                  <a:cubicBezTo>
                    <a:pt x="410" y="641"/>
                    <a:pt x="398" y="651"/>
                    <a:pt x="395" y="637"/>
                  </a:cubicBezTo>
                  <a:cubicBezTo>
                    <a:pt x="392" y="623"/>
                    <a:pt x="403" y="555"/>
                    <a:pt x="398" y="544"/>
                  </a:cubicBezTo>
                  <a:cubicBezTo>
                    <a:pt x="393" y="533"/>
                    <a:pt x="374" y="567"/>
                    <a:pt x="365" y="571"/>
                  </a:cubicBezTo>
                  <a:cubicBezTo>
                    <a:pt x="356" y="575"/>
                    <a:pt x="342" y="577"/>
                    <a:pt x="341" y="568"/>
                  </a:cubicBezTo>
                  <a:cubicBezTo>
                    <a:pt x="340" y="559"/>
                    <a:pt x="369" y="525"/>
                    <a:pt x="362" y="517"/>
                  </a:cubicBezTo>
                  <a:cubicBezTo>
                    <a:pt x="355" y="509"/>
                    <a:pt x="330" y="507"/>
                    <a:pt x="299" y="517"/>
                  </a:cubicBezTo>
                  <a:cubicBezTo>
                    <a:pt x="268" y="527"/>
                    <a:pt x="207" y="568"/>
                    <a:pt x="179" y="577"/>
                  </a:cubicBezTo>
                  <a:cubicBezTo>
                    <a:pt x="151" y="586"/>
                    <a:pt x="138" y="579"/>
                    <a:pt x="131" y="574"/>
                  </a:cubicBezTo>
                  <a:cubicBezTo>
                    <a:pt x="124" y="569"/>
                    <a:pt x="121" y="561"/>
                    <a:pt x="140" y="550"/>
                  </a:cubicBezTo>
                  <a:cubicBezTo>
                    <a:pt x="159" y="539"/>
                    <a:pt x="218" y="521"/>
                    <a:pt x="242" y="508"/>
                  </a:cubicBezTo>
                  <a:cubicBezTo>
                    <a:pt x="266" y="495"/>
                    <a:pt x="286" y="480"/>
                    <a:pt x="287" y="472"/>
                  </a:cubicBezTo>
                  <a:cubicBezTo>
                    <a:pt x="288" y="464"/>
                    <a:pt x="268" y="459"/>
                    <a:pt x="251" y="460"/>
                  </a:cubicBezTo>
                  <a:cubicBezTo>
                    <a:pt x="234" y="461"/>
                    <a:pt x="206" y="474"/>
                    <a:pt x="185" y="475"/>
                  </a:cubicBezTo>
                  <a:cubicBezTo>
                    <a:pt x="164" y="476"/>
                    <a:pt x="141" y="469"/>
                    <a:pt x="122" y="469"/>
                  </a:cubicBezTo>
                  <a:cubicBezTo>
                    <a:pt x="103" y="469"/>
                    <a:pt x="85" y="475"/>
                    <a:pt x="68" y="475"/>
                  </a:cubicBezTo>
                  <a:cubicBezTo>
                    <a:pt x="51" y="475"/>
                    <a:pt x="19" y="476"/>
                    <a:pt x="17" y="472"/>
                  </a:cubicBezTo>
                  <a:cubicBezTo>
                    <a:pt x="15" y="468"/>
                    <a:pt x="32" y="455"/>
                    <a:pt x="56" y="448"/>
                  </a:cubicBezTo>
                  <a:cubicBezTo>
                    <a:pt x="80" y="441"/>
                    <a:pt x="133" y="439"/>
                    <a:pt x="161" y="430"/>
                  </a:cubicBezTo>
                  <a:cubicBezTo>
                    <a:pt x="189" y="421"/>
                    <a:pt x="214" y="403"/>
                    <a:pt x="227" y="391"/>
                  </a:cubicBezTo>
                  <a:cubicBezTo>
                    <a:pt x="240" y="379"/>
                    <a:pt x="250" y="371"/>
                    <a:pt x="242" y="361"/>
                  </a:cubicBezTo>
                  <a:cubicBezTo>
                    <a:pt x="234" y="351"/>
                    <a:pt x="202" y="338"/>
                    <a:pt x="179" y="331"/>
                  </a:cubicBezTo>
                  <a:cubicBezTo>
                    <a:pt x="156" y="324"/>
                    <a:pt x="122" y="320"/>
                    <a:pt x="104" y="316"/>
                  </a:cubicBezTo>
                  <a:cubicBezTo>
                    <a:pt x="86" y="312"/>
                    <a:pt x="83" y="308"/>
                    <a:pt x="71" y="307"/>
                  </a:cubicBezTo>
                  <a:cubicBezTo>
                    <a:pt x="59" y="306"/>
                    <a:pt x="40" y="313"/>
                    <a:pt x="29" y="310"/>
                  </a:cubicBezTo>
                  <a:cubicBezTo>
                    <a:pt x="18" y="307"/>
                    <a:pt x="0" y="290"/>
                    <a:pt x="5" y="286"/>
                  </a:cubicBezTo>
                  <a:cubicBezTo>
                    <a:pt x="10" y="282"/>
                    <a:pt x="39" y="285"/>
                    <a:pt x="59" y="286"/>
                  </a:cubicBezTo>
                  <a:cubicBezTo>
                    <a:pt x="79" y="287"/>
                    <a:pt x="107" y="290"/>
                    <a:pt x="128" y="292"/>
                  </a:cubicBezTo>
                  <a:cubicBezTo>
                    <a:pt x="149" y="294"/>
                    <a:pt x="166" y="296"/>
                    <a:pt x="185" y="298"/>
                  </a:cubicBezTo>
                  <a:cubicBezTo>
                    <a:pt x="204" y="300"/>
                    <a:pt x="230" y="309"/>
                    <a:pt x="245" y="307"/>
                  </a:cubicBezTo>
                  <a:cubicBezTo>
                    <a:pt x="260" y="305"/>
                    <a:pt x="274" y="301"/>
                    <a:pt x="278" y="286"/>
                  </a:cubicBezTo>
                  <a:cubicBezTo>
                    <a:pt x="282" y="271"/>
                    <a:pt x="275" y="235"/>
                    <a:pt x="272" y="217"/>
                  </a:cubicBezTo>
                  <a:cubicBezTo>
                    <a:pt x="269" y="199"/>
                    <a:pt x="263" y="195"/>
                    <a:pt x="257" y="175"/>
                  </a:cubicBezTo>
                  <a:cubicBezTo>
                    <a:pt x="251" y="155"/>
                    <a:pt x="241" y="113"/>
                    <a:pt x="236" y="94"/>
                  </a:cubicBezTo>
                  <a:cubicBezTo>
                    <a:pt x="231" y="75"/>
                    <a:pt x="224" y="57"/>
                    <a:pt x="227" y="58"/>
                  </a:cubicBezTo>
                  <a:cubicBezTo>
                    <a:pt x="230" y="59"/>
                    <a:pt x="245" y="76"/>
                    <a:pt x="254" y="97"/>
                  </a:cubicBezTo>
                  <a:cubicBezTo>
                    <a:pt x="263" y="118"/>
                    <a:pt x="275" y="162"/>
                    <a:pt x="284" y="184"/>
                  </a:cubicBezTo>
                  <a:cubicBezTo>
                    <a:pt x="293" y="206"/>
                    <a:pt x="298" y="218"/>
                    <a:pt x="308" y="229"/>
                  </a:cubicBezTo>
                  <a:cubicBezTo>
                    <a:pt x="318" y="240"/>
                    <a:pt x="338" y="253"/>
                    <a:pt x="347" y="253"/>
                  </a:cubicBezTo>
                  <a:cubicBezTo>
                    <a:pt x="356" y="253"/>
                    <a:pt x="354" y="232"/>
                    <a:pt x="362" y="232"/>
                  </a:cubicBezTo>
                  <a:cubicBezTo>
                    <a:pt x="370" y="232"/>
                    <a:pt x="383" y="257"/>
                    <a:pt x="398" y="253"/>
                  </a:cubicBezTo>
                  <a:cubicBezTo>
                    <a:pt x="413" y="249"/>
                    <a:pt x="437" y="234"/>
                    <a:pt x="452" y="211"/>
                  </a:cubicBezTo>
                  <a:cubicBezTo>
                    <a:pt x="467" y="188"/>
                    <a:pt x="479" y="141"/>
                    <a:pt x="491" y="115"/>
                  </a:cubicBezTo>
                  <a:cubicBezTo>
                    <a:pt x="503" y="89"/>
                    <a:pt x="518" y="57"/>
                    <a:pt x="524" y="55"/>
                  </a:cubicBezTo>
                  <a:cubicBezTo>
                    <a:pt x="530" y="53"/>
                    <a:pt x="535" y="78"/>
                    <a:pt x="530" y="100"/>
                  </a:cubicBezTo>
                  <a:cubicBezTo>
                    <a:pt x="525" y="122"/>
                    <a:pt x="502" y="164"/>
                    <a:pt x="494" y="190"/>
                  </a:cubicBezTo>
                  <a:cubicBezTo>
                    <a:pt x="486" y="216"/>
                    <a:pt x="478" y="243"/>
                    <a:pt x="482" y="259"/>
                  </a:cubicBezTo>
                  <a:cubicBezTo>
                    <a:pt x="486" y="275"/>
                    <a:pt x="498" y="289"/>
                    <a:pt x="515" y="286"/>
                  </a:cubicBezTo>
                  <a:cubicBezTo>
                    <a:pt x="532" y="283"/>
                    <a:pt x="566" y="263"/>
                    <a:pt x="587" y="241"/>
                  </a:cubicBezTo>
                  <a:cubicBezTo>
                    <a:pt x="608" y="219"/>
                    <a:pt x="627" y="177"/>
                    <a:pt x="644" y="151"/>
                  </a:cubicBezTo>
                  <a:cubicBezTo>
                    <a:pt x="661" y="125"/>
                    <a:pt x="670" y="107"/>
                    <a:pt x="689" y="85"/>
                  </a:cubicBezTo>
                  <a:cubicBezTo>
                    <a:pt x="708" y="63"/>
                    <a:pt x="741" y="33"/>
                    <a:pt x="758" y="19"/>
                  </a:cubicBezTo>
                  <a:cubicBezTo>
                    <a:pt x="775" y="5"/>
                    <a:pt x="786" y="0"/>
                    <a:pt x="791" y="1"/>
                  </a:cubicBezTo>
                  <a:cubicBezTo>
                    <a:pt x="796" y="2"/>
                    <a:pt x="799" y="9"/>
                    <a:pt x="788" y="25"/>
                  </a:cubicBezTo>
                  <a:cubicBezTo>
                    <a:pt x="777" y="41"/>
                    <a:pt x="742" y="72"/>
                    <a:pt x="725" y="97"/>
                  </a:cubicBezTo>
                  <a:cubicBezTo>
                    <a:pt x="708" y="122"/>
                    <a:pt x="699" y="152"/>
                    <a:pt x="683" y="175"/>
                  </a:cubicBezTo>
                  <a:cubicBezTo>
                    <a:pt x="667" y="198"/>
                    <a:pt x="645" y="215"/>
                    <a:pt x="629" y="235"/>
                  </a:cubicBezTo>
                  <a:cubicBezTo>
                    <a:pt x="613" y="255"/>
                    <a:pt x="589" y="279"/>
                    <a:pt x="584" y="298"/>
                  </a:cubicBezTo>
                  <a:cubicBezTo>
                    <a:pt x="579" y="317"/>
                    <a:pt x="586" y="340"/>
                    <a:pt x="596" y="349"/>
                  </a:cubicBezTo>
                  <a:cubicBezTo>
                    <a:pt x="606" y="358"/>
                    <a:pt x="611" y="354"/>
                    <a:pt x="635" y="352"/>
                  </a:cubicBezTo>
                  <a:close/>
                </a:path>
              </a:pathLst>
            </a:custGeom>
            <a:gradFill rotWithShape="1">
              <a:gsLst>
                <a:gs pos="0">
                  <a:srgbClr val="00CCFF"/>
                </a:gs>
                <a:gs pos="100000">
                  <a:srgbClr val="0066FF">
                    <a:alpha val="48000"/>
                  </a:srgbClr>
                </a:gs>
              </a:gsLst>
              <a:path path="rect">
                <a:fillToRect l="50000" t="50000" r="50000" b="50000"/>
              </a:path>
            </a:gradFill>
            <a:ln w="3175">
              <a:solidFill>
                <a:srgbClr val="3690F2"/>
              </a:solidFill>
              <a:round/>
              <a:headEnd/>
              <a:tailEnd/>
            </a:ln>
            <a:effectLst>
              <a:outerShdw blurRad="50800" dist="38100" dir="2700000" algn="tl" rotWithShape="0">
                <a:prstClr val="black">
                  <a:alpha val="40000"/>
                </a:prstClr>
              </a:outerShdw>
            </a:effectLst>
          </p:spPr>
          <p:txBody>
            <a:bodyPr/>
            <a:lstStyle/>
            <a:p>
              <a:pPr algn="ctr" fontAlgn="base">
                <a:spcBef>
                  <a:spcPct val="0"/>
                </a:spcBef>
                <a:spcAft>
                  <a:spcPct val="0"/>
                </a:spcAft>
                <a:defRPr/>
              </a:pPr>
              <a:endParaRPr lang="en-CA">
                <a:solidFill>
                  <a:srgbClr val="FFFFFF"/>
                </a:solidFill>
                <a:latin typeface="Arial" pitchFamily="34" charset="0"/>
              </a:endParaRPr>
            </a:p>
          </p:txBody>
        </p:sp>
        <p:sp>
          <p:nvSpPr>
            <p:cNvPr id="56377" name="Freeform 12"/>
            <p:cNvSpPr>
              <a:spLocks/>
            </p:cNvSpPr>
            <p:nvPr/>
          </p:nvSpPr>
          <p:spPr bwMode="auto">
            <a:xfrm rot="6900000">
              <a:off x="2162175" y="3929063"/>
              <a:ext cx="239713" cy="255587"/>
            </a:xfrm>
            <a:custGeom>
              <a:avLst/>
              <a:gdLst>
                <a:gd name="T0" fmla="*/ 2147483647 w 249"/>
                <a:gd name="T1" fmla="*/ 2147483647 h 190"/>
                <a:gd name="T2" fmla="*/ 2147483647 w 249"/>
                <a:gd name="T3" fmla="*/ 2147483647 h 190"/>
                <a:gd name="T4" fmla="*/ 2147483647 w 249"/>
                <a:gd name="T5" fmla="*/ 2147483647 h 190"/>
                <a:gd name="T6" fmla="*/ 2147483647 w 249"/>
                <a:gd name="T7" fmla="*/ 2147483647 h 190"/>
                <a:gd name="T8" fmla="*/ 2147483647 w 249"/>
                <a:gd name="T9" fmla="*/ 2147483647 h 190"/>
                <a:gd name="T10" fmla="*/ 2147483647 w 249"/>
                <a:gd name="T11" fmla="*/ 0 h 190"/>
                <a:gd name="T12" fmla="*/ 2147483647 w 249"/>
                <a:gd name="T13" fmla="*/ 2147483647 h 190"/>
                <a:gd name="T14" fmla="*/ 2147483647 w 249"/>
                <a:gd name="T15" fmla="*/ 2147483647 h 190"/>
                <a:gd name="T16" fmla="*/ 2147483647 w 249"/>
                <a:gd name="T17" fmla="*/ 2147483647 h 190"/>
                <a:gd name="T18" fmla="*/ 2147483647 w 249"/>
                <a:gd name="T19" fmla="*/ 2147483647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9"/>
                <a:gd name="T31" fmla="*/ 0 h 190"/>
                <a:gd name="T32" fmla="*/ 249 w 249"/>
                <a:gd name="T33" fmla="*/ 190 h 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9" h="190">
                  <a:moveTo>
                    <a:pt x="88" y="147"/>
                  </a:moveTo>
                  <a:cubicBezTo>
                    <a:pt x="114" y="161"/>
                    <a:pt x="145" y="188"/>
                    <a:pt x="169" y="189"/>
                  </a:cubicBezTo>
                  <a:cubicBezTo>
                    <a:pt x="193" y="190"/>
                    <a:pt x="223" y="170"/>
                    <a:pt x="235" y="153"/>
                  </a:cubicBezTo>
                  <a:cubicBezTo>
                    <a:pt x="247" y="136"/>
                    <a:pt x="249" y="105"/>
                    <a:pt x="244" y="84"/>
                  </a:cubicBezTo>
                  <a:cubicBezTo>
                    <a:pt x="239" y="63"/>
                    <a:pt x="224" y="38"/>
                    <a:pt x="205" y="24"/>
                  </a:cubicBezTo>
                  <a:cubicBezTo>
                    <a:pt x="186" y="10"/>
                    <a:pt x="150" y="0"/>
                    <a:pt x="127" y="0"/>
                  </a:cubicBezTo>
                  <a:cubicBezTo>
                    <a:pt x="104" y="0"/>
                    <a:pt x="82" y="21"/>
                    <a:pt x="64" y="27"/>
                  </a:cubicBezTo>
                  <a:cubicBezTo>
                    <a:pt x="46" y="33"/>
                    <a:pt x="25" y="23"/>
                    <a:pt x="16" y="36"/>
                  </a:cubicBezTo>
                  <a:cubicBezTo>
                    <a:pt x="7" y="49"/>
                    <a:pt x="0" y="87"/>
                    <a:pt x="10" y="105"/>
                  </a:cubicBezTo>
                  <a:cubicBezTo>
                    <a:pt x="20" y="123"/>
                    <a:pt x="62" y="133"/>
                    <a:pt x="88" y="147"/>
                  </a:cubicBezTo>
                  <a:close/>
                </a:path>
              </a:pathLst>
            </a:custGeom>
            <a:gradFill rotWithShape="1">
              <a:gsLst>
                <a:gs pos="0">
                  <a:srgbClr val="0066FF"/>
                </a:gs>
                <a:gs pos="100000">
                  <a:srgbClr val="002F76"/>
                </a:gs>
              </a:gsLst>
              <a:path path="rect">
                <a:fillToRect l="50000" t="50000" r="50000" b="50000"/>
              </a:path>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lang="en-CA">
                <a:solidFill>
                  <a:srgbClr val="FFFFFF"/>
                </a:solidFill>
                <a:latin typeface="Arial" charset="0"/>
              </a:endParaRPr>
            </a:p>
          </p:txBody>
        </p:sp>
      </p:grpSp>
      <p:cxnSp>
        <p:nvCxnSpPr>
          <p:cNvPr id="58" name="Straight Arrow Connector 26"/>
          <p:cNvCxnSpPr>
            <a:endCxn id="7" idx="0"/>
          </p:cNvCxnSpPr>
          <p:nvPr/>
        </p:nvCxnSpPr>
        <p:spPr>
          <a:xfrm rot="10800000" flipV="1">
            <a:off x="2375434" y="1715862"/>
            <a:ext cx="1056279" cy="508910"/>
          </a:xfrm>
          <a:prstGeom prst="bentConnector2">
            <a:avLst/>
          </a:prstGeom>
          <a:ln w="38100">
            <a:solidFill>
              <a:srgbClr val="FF7C00"/>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1" name="Straight Arrow Connector 26"/>
          <p:cNvCxnSpPr>
            <a:stCxn id="7" idx="2"/>
          </p:cNvCxnSpPr>
          <p:nvPr/>
        </p:nvCxnSpPr>
        <p:spPr>
          <a:xfrm rot="16200000" flipH="1">
            <a:off x="2110593" y="3286247"/>
            <a:ext cx="529682" cy="2"/>
          </a:xfrm>
          <a:prstGeom prst="bentConnector3">
            <a:avLst>
              <a:gd name="adj1" fmla="val 62994"/>
            </a:avLst>
          </a:prstGeom>
          <a:ln w="38100">
            <a:solidFill>
              <a:srgbClr val="FF7C00"/>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Straight Arrow Connector 26"/>
          <p:cNvCxnSpPr/>
          <p:nvPr/>
        </p:nvCxnSpPr>
        <p:spPr>
          <a:xfrm rot="16200000" flipH="1">
            <a:off x="6441259" y="3128715"/>
            <a:ext cx="529682" cy="2"/>
          </a:xfrm>
          <a:prstGeom prst="bentConnector3">
            <a:avLst>
              <a:gd name="adj1" fmla="val 62994"/>
            </a:avLst>
          </a:prstGeom>
          <a:ln w="38100">
            <a:solidFill>
              <a:srgbClr val="FF7C00"/>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799369" y="2224772"/>
            <a:ext cx="1152128" cy="796635"/>
            <a:chOff x="1640006" y="2351015"/>
            <a:chExt cx="1152128" cy="796635"/>
          </a:xfrm>
        </p:grpSpPr>
        <p:sp>
          <p:nvSpPr>
            <p:cNvPr id="7" name="Rectangle 6"/>
            <p:cNvSpPr/>
            <p:nvPr/>
          </p:nvSpPr>
          <p:spPr>
            <a:xfrm>
              <a:off x="1640006" y="2351015"/>
              <a:ext cx="1152128" cy="796635"/>
            </a:xfrm>
            <a:prstGeom prst="rect">
              <a:avLst/>
            </a:prstGeom>
            <a:scene3d>
              <a:camera prst="orthographicFront">
                <a:rot lat="0" lon="0" rev="0"/>
              </a:camera>
              <a:lightRig rig="threePt" dir="t">
                <a:rot lat="0" lon="0" rev="1200000"/>
              </a:lightRig>
            </a:scene3d>
            <a:sp3d>
              <a:bevelT w="0" h="0"/>
            </a:sp3d>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defRPr/>
              </a:pPr>
              <a:endParaRPr lang="en-CA" dirty="0">
                <a:solidFill>
                  <a:srgbClr val="000000"/>
                </a:solidFill>
                <a:latin typeface="Arial" charset="0"/>
              </a:endParaRPr>
            </a:p>
          </p:txBody>
        </p:sp>
        <p:sp>
          <p:nvSpPr>
            <p:cNvPr id="56334" name="TextBox 4"/>
            <p:cNvSpPr txBox="1">
              <a:spLocks noChangeArrowheads="1"/>
            </p:cNvSpPr>
            <p:nvPr/>
          </p:nvSpPr>
          <p:spPr bwMode="auto">
            <a:xfrm>
              <a:off x="1640006" y="2492564"/>
              <a:ext cx="115212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200" dirty="0">
                  <a:solidFill>
                    <a:srgbClr val="000000"/>
                  </a:solidFill>
                </a:rPr>
                <a:t>Caspase 3 Activation</a:t>
              </a:r>
            </a:p>
          </p:txBody>
        </p:sp>
      </p:grpSp>
      <p:grpSp>
        <p:nvGrpSpPr>
          <p:cNvPr id="5" name="Group 4"/>
          <p:cNvGrpSpPr/>
          <p:nvPr/>
        </p:nvGrpSpPr>
        <p:grpSpPr>
          <a:xfrm>
            <a:off x="6124391" y="2220631"/>
            <a:ext cx="1155373" cy="800776"/>
            <a:chOff x="5965028" y="2346874"/>
            <a:chExt cx="1155373" cy="800776"/>
          </a:xfrm>
        </p:grpSpPr>
        <p:sp>
          <p:nvSpPr>
            <p:cNvPr id="17" name="Rectangle 16"/>
            <p:cNvSpPr/>
            <p:nvPr/>
          </p:nvSpPr>
          <p:spPr>
            <a:xfrm>
              <a:off x="5968273" y="2346874"/>
              <a:ext cx="1152128" cy="800776"/>
            </a:xfrm>
            <a:prstGeom prst="rect">
              <a:avLst/>
            </a:prstGeom>
            <a:scene3d>
              <a:camera prst="orthographicFront">
                <a:rot lat="0" lon="0" rev="0"/>
              </a:camera>
              <a:lightRig rig="threePt" dir="t">
                <a:rot lat="0" lon="0" rev="1200000"/>
              </a:lightRig>
            </a:scene3d>
            <a:sp3d>
              <a:bevelT w="0" h="0"/>
            </a:sp3d>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defRPr/>
              </a:pPr>
              <a:endParaRPr lang="en-CA" dirty="0">
                <a:solidFill>
                  <a:schemeClr val="bg1"/>
                </a:solidFill>
                <a:latin typeface="Arial" charset="0"/>
              </a:endParaRPr>
            </a:p>
          </p:txBody>
        </p:sp>
        <p:sp>
          <p:nvSpPr>
            <p:cNvPr id="56346" name="TextBox 19"/>
            <p:cNvSpPr txBox="1">
              <a:spLocks noChangeArrowheads="1"/>
            </p:cNvSpPr>
            <p:nvPr/>
          </p:nvSpPr>
          <p:spPr bwMode="auto">
            <a:xfrm>
              <a:off x="5965028" y="2489200"/>
              <a:ext cx="115537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200" b="1" dirty="0">
                  <a:solidFill>
                    <a:schemeClr val="bg1"/>
                  </a:solidFill>
                  <a:sym typeface="Wingdings" panose="05000000000000000000" pitchFamily="2" charset="2"/>
                </a:rPr>
                <a:t></a:t>
              </a:r>
              <a:r>
                <a:rPr lang="en-CA" altLang="en-US" sz="1200" dirty="0">
                  <a:solidFill>
                    <a:schemeClr val="bg1"/>
                  </a:solidFill>
                </a:rPr>
                <a:t> RANKL</a:t>
              </a:r>
            </a:p>
            <a:p>
              <a:pPr algn="ctr" eaLnBrk="1" fontAlgn="base" hangingPunct="1">
                <a:spcBef>
                  <a:spcPct val="0"/>
                </a:spcBef>
                <a:spcAft>
                  <a:spcPct val="0"/>
                </a:spcAft>
                <a:buClrTx/>
                <a:buFontTx/>
                <a:buNone/>
              </a:pPr>
              <a:r>
                <a:rPr lang="en-CA" altLang="en-US" sz="1200" b="1" dirty="0">
                  <a:solidFill>
                    <a:schemeClr val="bg1"/>
                  </a:solidFill>
                  <a:sym typeface="Wingdings" panose="05000000000000000000" pitchFamily="2" charset="2"/>
                </a:rPr>
                <a:t></a:t>
              </a:r>
              <a:r>
                <a:rPr lang="en-CA" altLang="en-US" sz="1200" dirty="0">
                  <a:solidFill>
                    <a:schemeClr val="bg1"/>
                  </a:solidFill>
                </a:rPr>
                <a:t> OPG</a:t>
              </a:r>
            </a:p>
          </p:txBody>
        </p:sp>
      </p:grpSp>
      <p:cxnSp>
        <p:nvCxnSpPr>
          <p:cNvPr id="65" name="Straight Arrow Connector 26"/>
          <p:cNvCxnSpPr/>
          <p:nvPr/>
        </p:nvCxnSpPr>
        <p:spPr>
          <a:xfrm flipH="1">
            <a:off x="4271942" y="1754420"/>
            <a:ext cx="6037" cy="469120"/>
          </a:xfrm>
          <a:prstGeom prst="straightConnector1">
            <a:avLst/>
          </a:prstGeom>
          <a:ln w="38100">
            <a:solidFill>
              <a:srgbClr val="FF7C00"/>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Straight Arrow Connector 26"/>
          <p:cNvCxnSpPr/>
          <p:nvPr/>
        </p:nvCxnSpPr>
        <p:spPr>
          <a:xfrm>
            <a:off x="4844356" y="1807952"/>
            <a:ext cx="2849" cy="415588"/>
          </a:xfrm>
          <a:prstGeom prst="straightConnector1">
            <a:avLst/>
          </a:prstGeom>
          <a:ln w="38100">
            <a:solidFill>
              <a:srgbClr val="FF7C00"/>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3332166" y="1490485"/>
            <a:ext cx="2653297" cy="450754"/>
            <a:chOff x="3312288" y="1412465"/>
            <a:chExt cx="2653297" cy="450754"/>
          </a:xfrm>
        </p:grpSpPr>
        <p:sp>
          <p:nvSpPr>
            <p:cNvPr id="56328" name="TextBox 2"/>
            <p:cNvSpPr txBox="1">
              <a:spLocks noChangeArrowheads="1"/>
            </p:cNvSpPr>
            <p:nvPr/>
          </p:nvSpPr>
          <p:spPr bwMode="auto">
            <a:xfrm>
              <a:off x="3412538" y="1450602"/>
              <a:ext cx="255304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800" b="1">
                  <a:solidFill>
                    <a:srgbClr val="FFFFFF"/>
                  </a:solidFill>
                </a:rPr>
                <a:t>Glucocorticoids</a:t>
              </a:r>
            </a:p>
          </p:txBody>
        </p:sp>
        <p:sp>
          <p:nvSpPr>
            <p:cNvPr id="1043" name="Oval 1042"/>
            <p:cNvSpPr/>
            <p:nvPr/>
          </p:nvSpPr>
          <p:spPr>
            <a:xfrm>
              <a:off x="3312288" y="1412465"/>
              <a:ext cx="2552637" cy="450754"/>
            </a:xfrm>
            <a:prstGeom prst="ellipse">
              <a:avLst/>
            </a:prstGeom>
            <a:solidFill>
              <a:srgbClr val="00B0F0"/>
            </a:solidFill>
            <a:scene3d>
              <a:camera prst="orthographicFront">
                <a:rot lat="0" lon="0" rev="0"/>
              </a:camera>
              <a:lightRig rig="threePt" dir="t">
                <a:rot lat="0" lon="0" rev="1200000"/>
              </a:lightRig>
            </a:scene3d>
            <a:sp3d>
              <a:bevelT w="0" h="0"/>
            </a:sp3d>
          </p:spPr>
          <p:style>
            <a:lnRef idx="0">
              <a:schemeClr val="accent2"/>
            </a:lnRef>
            <a:fillRef idx="3">
              <a:schemeClr val="accent2"/>
            </a:fillRef>
            <a:effectRef idx="3">
              <a:schemeClr val="accent2"/>
            </a:effectRef>
            <a:fontRef idx="minor">
              <a:schemeClr val="lt1"/>
            </a:fontRef>
          </p:style>
          <p:txBody>
            <a:bodyPr anchor="ctr"/>
            <a:lstStyle/>
            <a:p>
              <a:pPr algn="ctr" fontAlgn="base">
                <a:spcBef>
                  <a:spcPct val="0"/>
                </a:spcBef>
                <a:spcAft>
                  <a:spcPct val="0"/>
                </a:spcAft>
                <a:defRPr/>
              </a:pPr>
              <a:endParaRPr lang="en-CA" b="1" dirty="0">
                <a:solidFill>
                  <a:srgbClr val="FFFFFF"/>
                </a:solidFill>
                <a:latin typeface="Arial" charset="0"/>
              </a:endParaRPr>
            </a:p>
          </p:txBody>
        </p:sp>
        <p:sp>
          <p:nvSpPr>
            <p:cNvPr id="56374" name="TextBox 1044"/>
            <p:cNvSpPr txBox="1">
              <a:spLocks noChangeArrowheads="1"/>
            </p:cNvSpPr>
            <p:nvPr/>
          </p:nvSpPr>
          <p:spPr bwMode="auto">
            <a:xfrm>
              <a:off x="3446260" y="1450602"/>
              <a:ext cx="229793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800" b="1" dirty="0">
                  <a:solidFill>
                    <a:srgbClr val="FFFFFF"/>
                  </a:solidFill>
                </a:rPr>
                <a:t>Glucocorticoids</a:t>
              </a:r>
            </a:p>
          </p:txBody>
        </p:sp>
      </p:grpSp>
      <p:cxnSp>
        <p:nvCxnSpPr>
          <p:cNvPr id="79" name="Straight Arrow Connector 26"/>
          <p:cNvCxnSpPr>
            <a:stCxn id="54" idx="2"/>
            <a:endCxn id="56370" idx="3"/>
          </p:cNvCxnSpPr>
          <p:nvPr/>
        </p:nvCxnSpPr>
        <p:spPr>
          <a:xfrm rot="5400000">
            <a:off x="5890006" y="5214712"/>
            <a:ext cx="560789" cy="1197776"/>
          </a:xfrm>
          <a:prstGeom prst="bentConnector2">
            <a:avLst/>
          </a:prstGeom>
          <a:ln w="38100">
            <a:solidFill>
              <a:schemeClr val="tx1"/>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Straight Arrow Connector 26"/>
          <p:cNvCxnSpPr>
            <a:stCxn id="1040" idx="2"/>
            <a:endCxn id="56370" idx="1"/>
          </p:cNvCxnSpPr>
          <p:nvPr/>
        </p:nvCxnSpPr>
        <p:spPr>
          <a:xfrm rot="16200000" flipH="1">
            <a:off x="2653469" y="5248034"/>
            <a:ext cx="562402" cy="1129520"/>
          </a:xfrm>
          <a:prstGeom prst="bentConnector2">
            <a:avLst/>
          </a:prstGeom>
          <a:ln w="38100">
            <a:solidFill>
              <a:schemeClr val="tx1"/>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1409244" y="4379593"/>
            <a:ext cx="1921332" cy="1152000"/>
            <a:chOff x="1261952" y="4573679"/>
            <a:chExt cx="1810954" cy="877504"/>
          </a:xfrm>
        </p:grpSpPr>
        <p:sp>
          <p:nvSpPr>
            <p:cNvPr id="1040" name="Rectangle 1039"/>
            <p:cNvSpPr/>
            <p:nvPr/>
          </p:nvSpPr>
          <p:spPr>
            <a:xfrm>
              <a:off x="1261952" y="4573679"/>
              <a:ext cx="1810954" cy="877504"/>
            </a:xfrm>
            <a:prstGeom prst="rect">
              <a:avLst/>
            </a:prstGeom>
            <a:solidFill>
              <a:srgbClr val="7030A0"/>
            </a:solidFill>
            <a:scene3d>
              <a:camera prst="orthographicFront">
                <a:rot lat="0" lon="0" rev="0"/>
              </a:camera>
              <a:lightRig rig="threePt" dir="t">
                <a:rot lat="0" lon="0" rev="1200000"/>
              </a:lightRig>
            </a:scene3d>
            <a:sp3d>
              <a:bevelT w="0" h="0"/>
            </a:sp3d>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56358" name="TextBox 1037"/>
            <p:cNvSpPr txBox="1">
              <a:spLocks noChangeArrowheads="1"/>
            </p:cNvSpPr>
            <p:nvPr/>
          </p:nvSpPr>
          <p:spPr bwMode="auto">
            <a:xfrm>
              <a:off x="1261952" y="4745953"/>
              <a:ext cx="1792625" cy="5626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400" b="1" dirty="0">
                  <a:solidFill>
                    <a:srgbClr val="FFFFFF"/>
                  </a:solidFill>
                </a:rPr>
                <a:t>Osteocytes</a:t>
              </a:r>
            </a:p>
            <a:p>
              <a:pPr algn="ctr" eaLnBrk="1" fontAlgn="base" hangingPunct="1">
                <a:spcBef>
                  <a:spcPct val="0"/>
                </a:spcBef>
                <a:spcAft>
                  <a:spcPct val="0"/>
                </a:spcAft>
                <a:buClrTx/>
                <a:buFontTx/>
                <a:buNone/>
              </a:pPr>
              <a:r>
                <a:rPr lang="en-CA" altLang="en-US" sz="1400" b="1" dirty="0">
                  <a:sym typeface="Wingdings" panose="05000000000000000000" pitchFamily="2" charset="2"/>
                </a:rPr>
                <a:t></a:t>
              </a:r>
              <a:r>
                <a:rPr lang="en-CA" altLang="en-US" sz="1400" dirty="0"/>
                <a:t> Apoptosis</a:t>
              </a:r>
            </a:p>
            <a:p>
              <a:pPr algn="ctr" eaLnBrk="1" fontAlgn="base" hangingPunct="1">
                <a:spcBef>
                  <a:spcPct val="0"/>
                </a:spcBef>
                <a:spcAft>
                  <a:spcPct val="0"/>
                </a:spcAft>
                <a:buClrTx/>
                <a:buFontTx/>
                <a:buNone/>
              </a:pPr>
              <a:r>
                <a:rPr lang="en-CA" altLang="en-US" sz="1400" b="1" dirty="0">
                  <a:solidFill>
                    <a:schemeClr val="accent1">
                      <a:lumMod val="20000"/>
                      <a:lumOff val="80000"/>
                    </a:schemeClr>
                  </a:solidFill>
                  <a:sym typeface="Wingdings" panose="05000000000000000000" pitchFamily="2" charset="2"/>
                </a:rPr>
                <a:t></a:t>
              </a:r>
              <a:r>
                <a:rPr lang="en-CA" altLang="en-US" sz="1400" b="1" dirty="0">
                  <a:solidFill>
                    <a:schemeClr val="accent1">
                      <a:lumMod val="20000"/>
                      <a:lumOff val="80000"/>
                    </a:schemeClr>
                  </a:solidFill>
                </a:rPr>
                <a:t> Bone formation</a:t>
              </a:r>
            </a:p>
          </p:txBody>
        </p:sp>
      </p:grpSp>
      <p:grpSp>
        <p:nvGrpSpPr>
          <p:cNvPr id="12" name="Group 11"/>
          <p:cNvGrpSpPr/>
          <p:nvPr/>
        </p:nvGrpSpPr>
        <p:grpSpPr>
          <a:xfrm>
            <a:off x="5733045" y="4382899"/>
            <a:ext cx="2138746" cy="1150307"/>
            <a:chOff x="5844293" y="4573679"/>
            <a:chExt cx="2138746" cy="1084156"/>
          </a:xfrm>
        </p:grpSpPr>
        <p:sp>
          <p:nvSpPr>
            <p:cNvPr id="54" name="Rectangle 53"/>
            <p:cNvSpPr/>
            <p:nvPr/>
          </p:nvSpPr>
          <p:spPr>
            <a:xfrm>
              <a:off x="5844293" y="4573679"/>
              <a:ext cx="2072485" cy="1084156"/>
            </a:xfrm>
            <a:prstGeom prst="rect">
              <a:avLst/>
            </a:prstGeom>
            <a:solidFill>
              <a:srgbClr val="7030A0"/>
            </a:solidFill>
            <a:scene3d>
              <a:camera prst="orthographicFront">
                <a:rot lat="0" lon="0" rev="0"/>
              </a:camera>
              <a:lightRig rig="threePt" dir="t">
                <a:rot lat="0" lon="0" rev="1200000"/>
              </a:lightRig>
            </a:scene3d>
            <a:sp3d>
              <a:bevelT w="0" h="0"/>
            </a:sp3d>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56366" name="TextBox 49"/>
            <p:cNvSpPr txBox="1">
              <a:spLocks noChangeArrowheads="1"/>
            </p:cNvSpPr>
            <p:nvPr/>
          </p:nvSpPr>
          <p:spPr bwMode="auto">
            <a:xfrm>
              <a:off x="5844293" y="4667138"/>
              <a:ext cx="2138746" cy="899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400" b="1" dirty="0">
                  <a:solidFill>
                    <a:srgbClr val="FFFFFF"/>
                  </a:solidFill>
                </a:rPr>
                <a:t>Osteoclasts</a:t>
              </a:r>
            </a:p>
            <a:p>
              <a:pPr algn="ctr" eaLnBrk="1" fontAlgn="base" hangingPunct="1">
                <a:spcBef>
                  <a:spcPct val="0"/>
                </a:spcBef>
                <a:spcAft>
                  <a:spcPct val="0"/>
                </a:spcAft>
                <a:buClrTx/>
                <a:buFontTx/>
                <a:buNone/>
              </a:pPr>
              <a:r>
                <a:rPr lang="en-CA" altLang="en-US" sz="1400" b="1" dirty="0">
                  <a:sym typeface="Wingdings" panose="05000000000000000000" pitchFamily="2" charset="2"/>
                </a:rPr>
                <a:t></a:t>
              </a:r>
              <a:r>
                <a:rPr lang="en-CA" altLang="en-US" sz="1400" dirty="0"/>
                <a:t> Apoptosis</a:t>
              </a:r>
            </a:p>
            <a:p>
              <a:pPr algn="ctr" eaLnBrk="1" fontAlgn="base" hangingPunct="1">
                <a:spcBef>
                  <a:spcPct val="0"/>
                </a:spcBef>
                <a:spcAft>
                  <a:spcPct val="0"/>
                </a:spcAft>
                <a:buClrTx/>
                <a:buFontTx/>
                <a:buNone/>
              </a:pPr>
              <a:r>
                <a:rPr lang="en-CA" altLang="en-US" sz="1400" b="1" dirty="0">
                  <a:solidFill>
                    <a:schemeClr val="accent1">
                      <a:lumMod val="20000"/>
                      <a:lumOff val="80000"/>
                    </a:schemeClr>
                  </a:solidFill>
                  <a:sym typeface="Wingdings" panose="05000000000000000000" pitchFamily="2" charset="2"/>
                </a:rPr>
                <a:t></a:t>
              </a:r>
              <a:r>
                <a:rPr lang="en-CA" altLang="en-US" sz="1400" dirty="0">
                  <a:solidFill>
                    <a:srgbClr val="FFFFFF"/>
                  </a:solidFill>
                </a:rPr>
                <a:t> </a:t>
              </a:r>
              <a:r>
                <a:rPr lang="en-CA" altLang="en-US" sz="1400" b="1" dirty="0">
                  <a:solidFill>
                    <a:schemeClr val="accent1">
                      <a:lumMod val="20000"/>
                      <a:lumOff val="80000"/>
                    </a:schemeClr>
                  </a:solidFill>
                </a:rPr>
                <a:t>Resorption </a:t>
              </a:r>
            </a:p>
            <a:p>
              <a:pPr algn="ctr" eaLnBrk="1" fontAlgn="base" hangingPunct="1">
                <a:spcBef>
                  <a:spcPct val="0"/>
                </a:spcBef>
                <a:spcAft>
                  <a:spcPct val="0"/>
                </a:spcAft>
                <a:buClrTx/>
                <a:buFontTx/>
                <a:buNone/>
              </a:pPr>
              <a:r>
                <a:rPr lang="en-CA" altLang="en-US" sz="1400" b="1" dirty="0">
                  <a:solidFill>
                    <a:schemeClr val="accent1">
                      <a:lumMod val="20000"/>
                      <a:lumOff val="80000"/>
                    </a:schemeClr>
                  </a:solidFill>
                </a:rPr>
                <a:t>(early, transient)</a:t>
              </a:r>
              <a:endParaRPr lang="en-CA" altLang="en-US" sz="1400" dirty="0">
                <a:solidFill>
                  <a:srgbClr val="FFFFFF"/>
                </a:solidFill>
              </a:endParaRPr>
            </a:p>
          </p:txBody>
        </p:sp>
      </p:grpSp>
      <p:cxnSp>
        <p:nvCxnSpPr>
          <p:cNvPr id="85" name="Straight Arrow Connector 26"/>
          <p:cNvCxnSpPr>
            <a:stCxn id="56362" idx="2"/>
          </p:cNvCxnSpPr>
          <p:nvPr/>
        </p:nvCxnSpPr>
        <p:spPr>
          <a:xfrm>
            <a:off x="4532459" y="5532714"/>
            <a:ext cx="3012" cy="223051"/>
          </a:xfrm>
          <a:prstGeom prst="straightConnector1">
            <a:avLst/>
          </a:prstGeom>
          <a:ln w="38100">
            <a:solidFill>
              <a:schemeClr val="tx1"/>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3499429" y="4363163"/>
            <a:ext cx="2066060" cy="1170041"/>
            <a:chOff x="3584200" y="4337261"/>
            <a:chExt cx="2066060" cy="1170041"/>
          </a:xfrm>
        </p:grpSpPr>
        <p:sp>
          <p:nvSpPr>
            <p:cNvPr id="53" name="Rectangle 52"/>
            <p:cNvSpPr/>
            <p:nvPr/>
          </p:nvSpPr>
          <p:spPr>
            <a:xfrm>
              <a:off x="3584200" y="4356995"/>
              <a:ext cx="2066060" cy="1150307"/>
            </a:xfrm>
            <a:prstGeom prst="rect">
              <a:avLst/>
            </a:prstGeom>
            <a:solidFill>
              <a:srgbClr val="7030A0"/>
            </a:solidFill>
            <a:scene3d>
              <a:camera prst="orthographicFront">
                <a:rot lat="0" lon="0" rev="0"/>
              </a:camera>
              <a:lightRig rig="threePt" dir="t">
                <a:rot lat="0" lon="0" rev="1200000"/>
              </a:lightRig>
            </a:scene3d>
            <a:sp3d>
              <a:bevelT w="0" h="0"/>
            </a:sp3d>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56362" name="TextBox 47"/>
            <p:cNvSpPr txBox="1">
              <a:spLocks noChangeArrowheads="1"/>
            </p:cNvSpPr>
            <p:nvPr/>
          </p:nvSpPr>
          <p:spPr bwMode="auto">
            <a:xfrm>
              <a:off x="3584200" y="4337261"/>
              <a:ext cx="2066060" cy="116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400" b="1" dirty="0">
                  <a:solidFill>
                    <a:srgbClr val="FFFFFF"/>
                  </a:solidFill>
                </a:rPr>
                <a:t>Osteoblasts</a:t>
              </a:r>
            </a:p>
            <a:p>
              <a:pPr algn="ctr" eaLnBrk="1" fontAlgn="base" hangingPunct="1">
                <a:spcBef>
                  <a:spcPct val="0"/>
                </a:spcBef>
                <a:spcAft>
                  <a:spcPct val="0"/>
                </a:spcAft>
                <a:buClrTx/>
                <a:buFontTx/>
                <a:buNone/>
              </a:pPr>
              <a:r>
                <a:rPr lang="en-CA" altLang="en-US" sz="1400" b="1" dirty="0">
                  <a:sym typeface="Wingdings" panose="05000000000000000000" pitchFamily="2" charset="2"/>
                </a:rPr>
                <a:t></a:t>
              </a:r>
              <a:r>
                <a:rPr lang="en-CA" altLang="en-US" sz="1400" dirty="0"/>
                <a:t> Apoptosis</a:t>
              </a:r>
            </a:p>
            <a:p>
              <a:pPr algn="ctr" eaLnBrk="1" fontAlgn="base" hangingPunct="1">
                <a:spcBef>
                  <a:spcPct val="0"/>
                </a:spcBef>
                <a:spcAft>
                  <a:spcPct val="0"/>
                </a:spcAft>
                <a:buClrTx/>
                <a:buFontTx/>
                <a:buNone/>
              </a:pPr>
              <a:r>
                <a:rPr lang="en-CA" altLang="en-US" sz="1400" b="1" dirty="0">
                  <a:sym typeface="Wingdings" panose="05000000000000000000" pitchFamily="2" charset="2"/>
                </a:rPr>
                <a:t></a:t>
              </a:r>
              <a:r>
                <a:rPr lang="en-CA" altLang="en-US" sz="1400" dirty="0"/>
                <a:t> Proliferation</a:t>
              </a:r>
            </a:p>
            <a:p>
              <a:pPr algn="ctr" eaLnBrk="1" fontAlgn="base" hangingPunct="1">
                <a:spcBef>
                  <a:spcPct val="0"/>
                </a:spcBef>
                <a:spcAft>
                  <a:spcPct val="0"/>
                </a:spcAft>
                <a:buClrTx/>
                <a:buFontTx/>
                <a:buNone/>
              </a:pPr>
              <a:r>
                <a:rPr lang="en-CA" altLang="en-US" sz="1400" b="1" dirty="0">
                  <a:sym typeface="Wingdings" panose="05000000000000000000" pitchFamily="2" charset="2"/>
                </a:rPr>
                <a:t></a:t>
              </a:r>
              <a:r>
                <a:rPr lang="en-CA" altLang="en-US" sz="1400" dirty="0"/>
                <a:t> Differentiation</a:t>
              </a:r>
            </a:p>
            <a:p>
              <a:pPr algn="ctr" eaLnBrk="1" fontAlgn="base" hangingPunct="1">
                <a:spcBef>
                  <a:spcPct val="0"/>
                </a:spcBef>
                <a:spcAft>
                  <a:spcPct val="0"/>
                </a:spcAft>
                <a:buClrTx/>
                <a:buFontTx/>
                <a:buNone/>
              </a:pPr>
              <a:r>
                <a:rPr lang="en-CA" altLang="en-US" sz="1400" b="1" dirty="0">
                  <a:solidFill>
                    <a:schemeClr val="accent1">
                      <a:lumMod val="20000"/>
                      <a:lumOff val="80000"/>
                    </a:schemeClr>
                  </a:solidFill>
                  <a:sym typeface="Wingdings" panose="05000000000000000000" pitchFamily="2" charset="2"/>
                </a:rPr>
                <a:t></a:t>
              </a:r>
              <a:r>
                <a:rPr lang="en-CA" altLang="en-US" sz="1400" b="1" dirty="0">
                  <a:solidFill>
                    <a:schemeClr val="accent1">
                      <a:lumMod val="20000"/>
                      <a:lumOff val="80000"/>
                    </a:schemeClr>
                  </a:solidFill>
                </a:rPr>
                <a:t> Bone formation</a:t>
              </a:r>
            </a:p>
          </p:txBody>
        </p:sp>
      </p:grpSp>
      <p:cxnSp>
        <p:nvCxnSpPr>
          <p:cNvPr id="92" name="Straight Arrow Connector 26"/>
          <p:cNvCxnSpPr/>
          <p:nvPr/>
        </p:nvCxnSpPr>
        <p:spPr>
          <a:xfrm>
            <a:off x="4277980" y="2860062"/>
            <a:ext cx="0" cy="541138"/>
          </a:xfrm>
          <a:prstGeom prst="straightConnector1">
            <a:avLst/>
          </a:prstGeom>
          <a:ln w="38100">
            <a:solidFill>
              <a:srgbClr val="FF7C00"/>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3" name="Straight Arrow Connector 26"/>
          <p:cNvCxnSpPr/>
          <p:nvPr/>
        </p:nvCxnSpPr>
        <p:spPr>
          <a:xfrm>
            <a:off x="4844356" y="2905951"/>
            <a:ext cx="0" cy="495249"/>
          </a:xfrm>
          <a:prstGeom prst="straightConnector1">
            <a:avLst/>
          </a:prstGeom>
          <a:ln w="38100">
            <a:solidFill>
              <a:srgbClr val="FF7C00"/>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3121030" y="2224772"/>
            <a:ext cx="1512168" cy="796635"/>
            <a:chOff x="2936129" y="2351015"/>
            <a:chExt cx="1512168" cy="796635"/>
          </a:xfrm>
        </p:grpSpPr>
        <p:sp>
          <p:nvSpPr>
            <p:cNvPr id="15" name="Rectangle 14"/>
            <p:cNvSpPr/>
            <p:nvPr/>
          </p:nvSpPr>
          <p:spPr>
            <a:xfrm>
              <a:off x="2936129" y="2351015"/>
              <a:ext cx="1512168" cy="796635"/>
            </a:xfrm>
            <a:prstGeom prst="rect">
              <a:avLst/>
            </a:prstGeom>
            <a:scene3d>
              <a:camera prst="orthographicFront">
                <a:rot lat="0" lon="0" rev="0"/>
              </a:camera>
              <a:lightRig rig="threePt" dir="t">
                <a:rot lat="0" lon="0" rev="1200000"/>
              </a:lightRig>
            </a:scene3d>
            <a:sp3d>
              <a:bevelT w="0" h="0"/>
            </a:sp3d>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18" name="TextBox 17"/>
            <p:cNvSpPr txBox="1"/>
            <p:nvPr/>
          </p:nvSpPr>
          <p:spPr>
            <a:xfrm>
              <a:off x="2936129" y="2362200"/>
              <a:ext cx="1512168" cy="738664"/>
            </a:xfrm>
            <a:prstGeom prst="rect">
              <a:avLst/>
            </a:prstGeom>
            <a:noFill/>
          </p:spPr>
          <p:txBody>
            <a:bodyPr wrap="square">
              <a:spAutoFit/>
            </a:bodyPr>
            <a:lstStyle/>
            <a:p>
              <a:pPr algn="ctr" fontAlgn="base">
                <a:spcBef>
                  <a:spcPct val="0"/>
                </a:spcBef>
                <a:spcAft>
                  <a:spcPct val="0"/>
                </a:spcAft>
                <a:defRPr/>
              </a:pPr>
              <a:r>
                <a:rPr lang="en-CA" sz="1050" dirty="0" err="1">
                  <a:solidFill>
                    <a:schemeClr val="bg1"/>
                  </a:solidFill>
                  <a:latin typeface="Arial" pitchFamily="34" charset="0"/>
                </a:rPr>
                <a:t>Caspase</a:t>
              </a:r>
              <a:r>
                <a:rPr lang="en-CA" sz="1050" dirty="0">
                  <a:solidFill>
                    <a:schemeClr val="bg1"/>
                  </a:solidFill>
                  <a:latin typeface="Arial" pitchFamily="34" charset="0"/>
                </a:rPr>
                <a:t> 3 Activation</a:t>
              </a:r>
            </a:p>
            <a:p>
              <a:pPr algn="ctr" fontAlgn="base">
                <a:spcBef>
                  <a:spcPct val="0"/>
                </a:spcBef>
                <a:spcAft>
                  <a:spcPct val="0"/>
                </a:spcAft>
                <a:defRPr/>
              </a:pPr>
              <a:r>
                <a:rPr lang="en-CA" altLang="en-US" sz="1050" b="1" dirty="0">
                  <a:solidFill>
                    <a:schemeClr val="bg1"/>
                  </a:solidFill>
                  <a:sym typeface="Wingdings" panose="05000000000000000000" pitchFamily="2" charset="2"/>
                </a:rPr>
                <a:t></a:t>
              </a:r>
              <a:r>
                <a:rPr lang="en-CA" sz="1050" dirty="0">
                  <a:solidFill>
                    <a:schemeClr val="bg1"/>
                  </a:solidFill>
                  <a:latin typeface="Arial" pitchFamily="34" charset="0"/>
                </a:rPr>
                <a:t> BMP2</a:t>
              </a:r>
            </a:p>
            <a:p>
              <a:pPr algn="ctr" fontAlgn="base">
                <a:spcBef>
                  <a:spcPct val="0"/>
                </a:spcBef>
                <a:spcAft>
                  <a:spcPct val="0"/>
                </a:spcAft>
                <a:defRPr/>
              </a:pPr>
              <a:r>
                <a:rPr lang="en-CA" altLang="en-US" sz="1050" b="1" dirty="0">
                  <a:solidFill>
                    <a:schemeClr val="bg1"/>
                  </a:solidFill>
                  <a:sym typeface="Wingdings" panose="05000000000000000000" pitchFamily="2" charset="2"/>
                </a:rPr>
                <a:t></a:t>
              </a:r>
              <a:r>
                <a:rPr lang="en-CA" altLang="en-US" sz="1050" dirty="0">
                  <a:solidFill>
                    <a:schemeClr val="bg1"/>
                  </a:solidFill>
                  <a:latin typeface="Arial" charset="0"/>
                  <a:ea typeface="Arial" charset="0"/>
                  <a:cs typeface="Arial" charset="0"/>
                </a:rPr>
                <a:t> </a:t>
              </a:r>
              <a:r>
                <a:rPr lang="en-CA" sz="1050" dirty="0" err="1">
                  <a:solidFill>
                    <a:schemeClr val="bg1"/>
                  </a:solidFill>
                  <a:latin typeface="Arial" pitchFamily="34" charset="0"/>
                </a:rPr>
                <a:t>Wnt</a:t>
              </a:r>
              <a:r>
                <a:rPr lang="en-CA" sz="1050" dirty="0">
                  <a:solidFill>
                    <a:schemeClr val="bg1"/>
                  </a:solidFill>
                  <a:latin typeface="Arial" pitchFamily="34" charset="0"/>
                </a:rPr>
                <a:t> signalling</a:t>
              </a:r>
            </a:p>
            <a:p>
              <a:pPr algn="ctr" fontAlgn="base">
                <a:spcBef>
                  <a:spcPct val="0"/>
                </a:spcBef>
                <a:spcAft>
                  <a:spcPct val="0"/>
                </a:spcAft>
                <a:defRPr/>
              </a:pPr>
              <a:r>
                <a:rPr lang="en-CA" altLang="en-US" sz="1050" b="1" dirty="0">
                  <a:solidFill>
                    <a:schemeClr val="bg1"/>
                  </a:solidFill>
                  <a:sym typeface="Wingdings" panose="05000000000000000000" pitchFamily="2" charset="2"/>
                </a:rPr>
                <a:t></a:t>
              </a:r>
              <a:r>
                <a:rPr lang="en-CA" sz="1050" dirty="0">
                  <a:solidFill>
                    <a:schemeClr val="bg1"/>
                  </a:solidFill>
                  <a:latin typeface="Arial" pitchFamily="34" charset="0"/>
                </a:rPr>
                <a:t> Dkk-1</a:t>
              </a:r>
            </a:p>
          </p:txBody>
        </p:sp>
      </p:grpSp>
      <p:grpSp>
        <p:nvGrpSpPr>
          <p:cNvPr id="6" name="Group 5"/>
          <p:cNvGrpSpPr/>
          <p:nvPr/>
        </p:nvGrpSpPr>
        <p:grpSpPr>
          <a:xfrm>
            <a:off x="4802731" y="2224771"/>
            <a:ext cx="1152128" cy="796636"/>
            <a:chOff x="4664320" y="2351014"/>
            <a:chExt cx="1152128" cy="796636"/>
          </a:xfrm>
        </p:grpSpPr>
        <p:sp>
          <p:nvSpPr>
            <p:cNvPr id="16" name="Rectangle 15"/>
            <p:cNvSpPr/>
            <p:nvPr/>
          </p:nvSpPr>
          <p:spPr>
            <a:xfrm>
              <a:off x="4664320" y="2351014"/>
              <a:ext cx="1152128" cy="796636"/>
            </a:xfrm>
            <a:prstGeom prst="rect">
              <a:avLst/>
            </a:prstGeom>
            <a:scene3d>
              <a:camera prst="orthographicFront">
                <a:rot lat="0" lon="0" rev="0"/>
              </a:camera>
              <a:lightRig rig="threePt" dir="t">
                <a:rot lat="0" lon="0" rev="1200000"/>
              </a:lightRig>
            </a:scene3d>
            <a:sp3d>
              <a:bevelT w="0" h="0"/>
            </a:sp3d>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defRPr/>
              </a:pPr>
              <a:endParaRPr lang="en-CA" dirty="0">
                <a:solidFill>
                  <a:schemeClr val="bg1"/>
                </a:solidFill>
                <a:latin typeface="Arial" charset="0"/>
              </a:endParaRPr>
            </a:p>
          </p:txBody>
        </p:sp>
        <p:sp>
          <p:nvSpPr>
            <p:cNvPr id="56345" name="TextBox 18"/>
            <p:cNvSpPr txBox="1">
              <a:spLocks noChangeArrowheads="1"/>
            </p:cNvSpPr>
            <p:nvPr/>
          </p:nvSpPr>
          <p:spPr bwMode="auto">
            <a:xfrm>
              <a:off x="4667564" y="2438400"/>
              <a:ext cx="114888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200" b="1" dirty="0">
                  <a:solidFill>
                    <a:schemeClr val="bg1"/>
                  </a:solidFill>
                  <a:sym typeface="Wingdings" panose="05000000000000000000" pitchFamily="2" charset="2"/>
                </a:rPr>
                <a:t></a:t>
              </a:r>
              <a:r>
                <a:rPr lang="en-CA" altLang="en-US" sz="1200" dirty="0">
                  <a:solidFill>
                    <a:schemeClr val="bg1"/>
                  </a:solidFill>
                </a:rPr>
                <a:t> PPAR</a:t>
              </a:r>
              <a:r>
                <a:rPr lang="el-GR" altLang="en-US" sz="1200" dirty="0">
                  <a:solidFill>
                    <a:schemeClr val="bg1"/>
                  </a:solidFill>
                </a:rPr>
                <a:t>γ</a:t>
              </a:r>
              <a:r>
                <a:rPr lang="en-CA" altLang="en-US" sz="1200" dirty="0">
                  <a:solidFill>
                    <a:schemeClr val="bg1"/>
                  </a:solidFill>
                </a:rPr>
                <a:t>2</a:t>
              </a:r>
            </a:p>
            <a:p>
              <a:pPr algn="ctr" eaLnBrk="1" fontAlgn="base" hangingPunct="1">
                <a:spcBef>
                  <a:spcPct val="0"/>
                </a:spcBef>
                <a:spcAft>
                  <a:spcPct val="0"/>
                </a:spcAft>
                <a:buClrTx/>
                <a:buFontTx/>
                <a:buNone/>
              </a:pPr>
              <a:r>
                <a:rPr lang="en-CA" altLang="en-US" sz="1200" b="1" dirty="0">
                  <a:solidFill>
                    <a:schemeClr val="bg1"/>
                  </a:solidFill>
                  <a:sym typeface="Wingdings" panose="05000000000000000000" pitchFamily="2" charset="2"/>
                </a:rPr>
                <a:t></a:t>
              </a:r>
              <a:r>
                <a:rPr lang="en-CA" altLang="en-US" sz="1200" dirty="0">
                  <a:solidFill>
                    <a:schemeClr val="bg1"/>
                  </a:solidFill>
                </a:rPr>
                <a:t> Runx2</a:t>
              </a:r>
            </a:p>
            <a:p>
              <a:pPr algn="ctr" eaLnBrk="1" fontAlgn="base" hangingPunct="1">
                <a:spcBef>
                  <a:spcPct val="0"/>
                </a:spcBef>
                <a:spcAft>
                  <a:spcPct val="0"/>
                </a:spcAft>
                <a:buClrTx/>
                <a:buFontTx/>
                <a:buNone/>
              </a:pPr>
              <a:r>
                <a:rPr lang="en-CA" altLang="en-US" sz="1200" b="1" dirty="0">
                  <a:solidFill>
                    <a:schemeClr val="bg1"/>
                  </a:solidFill>
                  <a:sym typeface="Wingdings" panose="05000000000000000000" pitchFamily="2" charset="2"/>
                </a:rPr>
                <a:t></a:t>
              </a:r>
              <a:r>
                <a:rPr lang="en-CA" altLang="en-US" sz="1200" dirty="0">
                  <a:solidFill>
                    <a:schemeClr val="bg1"/>
                  </a:solidFill>
                </a:rPr>
                <a:t> AP-1</a:t>
              </a:r>
            </a:p>
          </p:txBody>
        </p:sp>
      </p:grpSp>
    </p:spTree>
    <p:custDataLst>
      <p:tags r:id="rId1"/>
    </p:custDataLst>
    <p:extLst>
      <p:ext uri="{BB962C8B-B14F-4D97-AF65-F5344CB8AC3E}">
        <p14:creationId xmlns:p14="http://schemas.microsoft.com/office/powerpoint/2010/main" val="3951528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Chart 37"/>
          <p:cNvGraphicFramePr/>
          <p:nvPr>
            <p:extLst>
              <p:ext uri="{D42A27DB-BD31-4B8C-83A1-F6EECF244321}">
                <p14:modId xmlns:p14="http://schemas.microsoft.com/office/powerpoint/2010/main" val="939371210"/>
              </p:ext>
            </p:extLst>
          </p:nvPr>
        </p:nvGraphicFramePr>
        <p:xfrm>
          <a:off x="1051437" y="2402409"/>
          <a:ext cx="7425051" cy="2947454"/>
        </p:xfrm>
        <a:graphic>
          <a:graphicData uri="http://schemas.openxmlformats.org/drawingml/2006/chart">
            <c:chart xmlns:c="http://schemas.openxmlformats.org/drawingml/2006/chart" xmlns:r="http://schemas.openxmlformats.org/officeDocument/2006/relationships" r:id="rId4"/>
          </a:graphicData>
        </a:graphic>
      </p:graphicFrame>
      <p:sp>
        <p:nvSpPr>
          <p:cNvPr id="6146" name="Title 1"/>
          <p:cNvSpPr>
            <a:spLocks noGrp="1"/>
          </p:cNvSpPr>
          <p:nvPr>
            <p:ph type="title"/>
          </p:nvPr>
        </p:nvSpPr>
        <p:spPr>
          <a:xfrm>
            <a:off x="457200" y="228600"/>
            <a:ext cx="8229600" cy="1244600"/>
          </a:xfrm>
        </p:spPr>
        <p:txBody>
          <a:bodyPr/>
          <a:lstStyle/>
          <a:p>
            <a:pPr eaLnBrk="1" hangingPunct="1"/>
            <a:r>
              <a:rPr lang="en-US" dirty="0">
                <a:solidFill>
                  <a:schemeClr val="tx1"/>
                </a:solidFill>
              </a:rPr>
              <a:t>Case Study #1:</a:t>
            </a:r>
            <a:br>
              <a:rPr lang="en-US" dirty="0">
                <a:solidFill>
                  <a:schemeClr val="tx1"/>
                </a:solidFill>
              </a:rPr>
            </a:br>
            <a:r>
              <a:rPr lang="en-US" sz="2800" dirty="0"/>
              <a:t>Effect of Oral Glucocorticoids on Fracture Risk</a:t>
            </a:r>
            <a:endParaRPr lang="en-US" baseline="30000" dirty="0"/>
          </a:p>
        </p:txBody>
      </p:sp>
      <p:sp>
        <p:nvSpPr>
          <p:cNvPr id="10" name="Rectangle 25"/>
          <p:cNvSpPr>
            <a:spLocks noGrp="1" noChangeArrowheads="1"/>
          </p:cNvSpPr>
          <p:nvPr>
            <p:ph idx="1"/>
          </p:nvPr>
        </p:nvSpPr>
        <p:spPr>
          <a:xfrm>
            <a:off x="633210" y="5465851"/>
            <a:ext cx="8231783" cy="834398"/>
          </a:xfrm>
        </p:spPr>
        <p:txBody>
          <a:bodyPr/>
          <a:lstStyle/>
          <a:p>
            <a:pPr marL="231775" lvl="2" indent="-223838">
              <a:spcAft>
                <a:spcPts val="0"/>
              </a:spcAft>
            </a:pPr>
            <a:r>
              <a:rPr lang="en-US" sz="1400" dirty="0"/>
              <a:t>Glucocorticoid users matched by age, gender, and clinical practice to non-users </a:t>
            </a:r>
            <a:br>
              <a:rPr lang="en-US" sz="1400" dirty="0"/>
            </a:br>
            <a:r>
              <a:rPr lang="en-US" sz="1400" dirty="0"/>
              <a:t>(n = 244,235 in each arm)</a:t>
            </a:r>
            <a:endParaRPr lang="en-US" sz="1400" baseline="30000" dirty="0"/>
          </a:p>
          <a:p>
            <a:pPr marL="231775" lvl="2" indent="-223838">
              <a:spcAft>
                <a:spcPts val="600"/>
              </a:spcAft>
            </a:pPr>
            <a:r>
              <a:rPr lang="en-US" sz="1400" dirty="0"/>
              <a:t>Increased risk of vertebral and nonvertebral fractures occurred within the first 3 months of treatment</a:t>
            </a:r>
            <a:endParaRPr lang="en-US" sz="1400" baseline="30000" dirty="0"/>
          </a:p>
          <a:p>
            <a:pPr>
              <a:spcBef>
                <a:spcPts val="0"/>
              </a:spcBef>
            </a:pPr>
            <a:endParaRPr lang="en-US" sz="1600" dirty="0"/>
          </a:p>
        </p:txBody>
      </p:sp>
      <p:sp>
        <p:nvSpPr>
          <p:cNvPr id="134" name="Text Placeholder 3"/>
          <p:cNvSpPr>
            <a:spLocks noGrp="1"/>
          </p:cNvSpPr>
          <p:nvPr>
            <p:ph type="body" sz="quarter" idx="4294967295"/>
          </p:nvPr>
        </p:nvSpPr>
        <p:spPr>
          <a:xfrm>
            <a:off x="468313" y="6416629"/>
            <a:ext cx="3524250" cy="309563"/>
          </a:xfrm>
        </p:spPr>
        <p:txBody>
          <a:bodyPr anchor="b"/>
          <a:lstStyle/>
          <a:p>
            <a:pPr marL="0" indent="0">
              <a:buNone/>
            </a:pPr>
            <a:endParaRPr lang="nl-NL" sz="1000" dirty="0">
              <a:solidFill>
                <a:schemeClr val="bg1"/>
              </a:solidFill>
            </a:endParaRPr>
          </a:p>
          <a:p>
            <a:pPr marL="0" indent="0">
              <a:buNone/>
            </a:pPr>
            <a:r>
              <a:rPr lang="nl-NL" sz="900" dirty="0"/>
              <a:t>van </a:t>
            </a:r>
            <a:r>
              <a:rPr lang="nl-NL" sz="900" dirty="0" err="1"/>
              <a:t>Staa</a:t>
            </a:r>
            <a:r>
              <a:rPr lang="nl-NL" sz="900" dirty="0"/>
              <a:t> TP, et al. (2000) </a:t>
            </a:r>
            <a:r>
              <a:rPr lang="nl-NL" sz="900" i="1" dirty="0"/>
              <a:t>J </a:t>
            </a:r>
            <a:r>
              <a:rPr lang="nl-NL" sz="900" i="1" dirty="0" err="1"/>
              <a:t>Bone</a:t>
            </a:r>
            <a:r>
              <a:rPr lang="nl-NL" sz="900" i="1" dirty="0"/>
              <a:t> </a:t>
            </a:r>
            <a:r>
              <a:rPr lang="nl-NL" sz="900" i="1" dirty="0" err="1"/>
              <a:t>Miner</a:t>
            </a:r>
            <a:r>
              <a:rPr lang="nl-NL" sz="900" i="1" dirty="0"/>
              <a:t> </a:t>
            </a:r>
            <a:r>
              <a:rPr lang="nl-NL" sz="900" i="1" dirty="0" err="1"/>
              <a:t>Res</a:t>
            </a:r>
            <a:r>
              <a:rPr lang="nl-NL" sz="900" dirty="0"/>
              <a:t>., 15, 993-1000.</a:t>
            </a:r>
          </a:p>
        </p:txBody>
      </p:sp>
      <p:sp>
        <p:nvSpPr>
          <p:cNvPr id="133" name="Rectangle 132"/>
          <p:cNvSpPr/>
          <p:nvPr/>
        </p:nvSpPr>
        <p:spPr>
          <a:xfrm>
            <a:off x="642354" y="1767750"/>
            <a:ext cx="7834134" cy="707886"/>
          </a:xfrm>
          <a:prstGeom prst="rect">
            <a:avLst/>
          </a:prstGeom>
        </p:spPr>
        <p:txBody>
          <a:bodyPr wrap="square">
            <a:spAutoFit/>
          </a:bodyPr>
          <a:lstStyle/>
          <a:p>
            <a:pPr algn="ctr">
              <a:lnSpc>
                <a:spcPct val="100000"/>
              </a:lnSpc>
              <a:spcBef>
                <a:spcPts val="0"/>
              </a:spcBef>
            </a:pPr>
            <a:r>
              <a:rPr lang="en-US" sz="2000" b="1" dirty="0">
                <a:latin typeface="Arial" charset="0"/>
              </a:rPr>
              <a:t>United Kingdom General Practice Research Database</a:t>
            </a:r>
            <a:endParaRPr lang="en-US" sz="2000" b="1" baseline="30000" dirty="0">
              <a:latin typeface="Arial" charset="0"/>
            </a:endParaRPr>
          </a:p>
          <a:p>
            <a:pPr algn="ctr">
              <a:lnSpc>
                <a:spcPct val="100000"/>
              </a:lnSpc>
              <a:spcBef>
                <a:spcPts val="0"/>
              </a:spcBef>
            </a:pPr>
            <a:r>
              <a:rPr lang="en-US" sz="2000" b="1" baseline="30000" dirty="0">
                <a:latin typeface="Arial" charset="0"/>
              </a:rPr>
              <a:t>(N=488,470; n=244,235)</a:t>
            </a:r>
            <a:endParaRPr lang="en-US" sz="2000" b="1" dirty="0">
              <a:latin typeface="Arial" charset="0"/>
            </a:endParaRPr>
          </a:p>
        </p:txBody>
      </p:sp>
      <p:graphicFrame>
        <p:nvGraphicFramePr>
          <p:cNvPr id="39" name="Chart 38"/>
          <p:cNvGraphicFramePr/>
          <p:nvPr>
            <p:extLst>
              <p:ext uri="{D42A27DB-BD31-4B8C-83A1-F6EECF244321}">
                <p14:modId xmlns:p14="http://schemas.microsoft.com/office/powerpoint/2010/main" val="1859637373"/>
              </p:ext>
            </p:extLst>
          </p:nvPr>
        </p:nvGraphicFramePr>
        <p:xfrm>
          <a:off x="1633649" y="2517622"/>
          <a:ext cx="3898583" cy="854275"/>
        </p:xfrm>
        <a:graphic>
          <a:graphicData uri="http://schemas.openxmlformats.org/drawingml/2006/chart">
            <c:chart xmlns:c="http://schemas.openxmlformats.org/drawingml/2006/chart" xmlns:r="http://schemas.openxmlformats.org/officeDocument/2006/relationships" r:id="rId5"/>
          </a:graphicData>
        </a:graphic>
      </p:graphicFrame>
      <p:sp>
        <p:nvSpPr>
          <p:cNvPr id="15" name="Line 46"/>
          <p:cNvSpPr>
            <a:spLocks noChangeShapeType="1"/>
          </p:cNvSpPr>
          <p:nvPr/>
        </p:nvSpPr>
        <p:spPr bwMode="auto">
          <a:xfrm>
            <a:off x="1661036" y="4691076"/>
            <a:ext cx="6815452" cy="0"/>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lgn="ctr" fontAlgn="base">
              <a:spcBef>
                <a:spcPct val="0"/>
              </a:spcBef>
              <a:spcAft>
                <a:spcPct val="0"/>
              </a:spcAft>
            </a:pPr>
            <a:endParaRPr lang="en-CA">
              <a:ln>
                <a:solidFill>
                  <a:schemeClr val="tx1"/>
                </a:solidFill>
              </a:ln>
              <a:solidFill>
                <a:srgbClr val="FFFFFF"/>
              </a:solidFill>
              <a:latin typeface="Arial" charset="0"/>
            </a:endParaRPr>
          </a:p>
        </p:txBody>
      </p:sp>
      <p:sp>
        <p:nvSpPr>
          <p:cNvPr id="11" name="Rectangle 10"/>
          <p:cNvSpPr>
            <a:spLocks noChangeArrowheads="1"/>
          </p:cNvSpPr>
          <p:nvPr/>
        </p:nvSpPr>
        <p:spPr bwMode="auto">
          <a:xfrm rot="16200000">
            <a:off x="-391260" y="3554798"/>
            <a:ext cx="2521425" cy="5822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fontAlgn="base" hangingPunct="1">
              <a:spcBef>
                <a:spcPct val="0"/>
              </a:spcBef>
              <a:spcAft>
                <a:spcPct val="0"/>
              </a:spcAft>
              <a:buClrTx/>
              <a:buFontTx/>
              <a:buNone/>
            </a:pPr>
            <a:r>
              <a:rPr lang="en-US" altLang="en-US" sz="1600" b="1" dirty="0">
                <a:solidFill>
                  <a:srgbClr val="FFFFFF"/>
                </a:solidFill>
                <a:latin typeface="Arial" charset="0"/>
              </a:rPr>
              <a:t>Relative Risk of Fracture (95% CI)</a:t>
            </a:r>
          </a:p>
        </p:txBody>
      </p:sp>
      <p:sp>
        <p:nvSpPr>
          <p:cNvPr id="2" name="TextBox 1"/>
          <p:cNvSpPr txBox="1"/>
          <p:nvPr/>
        </p:nvSpPr>
        <p:spPr>
          <a:xfrm>
            <a:off x="475364" y="6291105"/>
            <a:ext cx="1030090" cy="253916"/>
          </a:xfrm>
          <a:prstGeom prst="rect">
            <a:avLst/>
          </a:prstGeom>
          <a:noFill/>
        </p:spPr>
        <p:txBody>
          <a:bodyPr wrap="none" lIns="0" rtlCol="0">
            <a:spAutoFit/>
          </a:bodyPr>
          <a:lstStyle/>
          <a:p>
            <a:r>
              <a:rPr lang="en-CA" sz="1050" dirty="0">
                <a:latin typeface="Arial" charset="0"/>
              </a:rPr>
              <a:t>* Not significant</a:t>
            </a:r>
          </a:p>
        </p:txBody>
      </p:sp>
      <p:sp>
        <p:nvSpPr>
          <p:cNvPr id="12" name="Rectangle 11"/>
          <p:cNvSpPr/>
          <p:nvPr/>
        </p:nvSpPr>
        <p:spPr>
          <a:xfrm>
            <a:off x="468313" y="1674369"/>
            <a:ext cx="8398773" cy="4598840"/>
          </a:xfrm>
          <a:prstGeom prst="rect">
            <a:avLst/>
          </a:prstGeom>
          <a:noFill/>
          <a:ln w="25400">
            <a:solidFill>
              <a:srgbClr val="1B1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Tree>
    <p:custDataLst>
      <p:tags r:id="rId1"/>
    </p:custDataLst>
    <p:extLst>
      <p:ext uri="{BB962C8B-B14F-4D97-AF65-F5344CB8AC3E}">
        <p14:creationId xmlns:p14="http://schemas.microsoft.com/office/powerpoint/2010/main" val="646787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prstGeom prst="rect">
            <a:avLst/>
          </a:prstGeom>
        </p:spPr>
        <p:txBody>
          <a:bodyPr/>
          <a:lstStyle/>
          <a:p>
            <a:pPr>
              <a:spcAft>
                <a:spcPts val="450"/>
              </a:spcAft>
            </a:pPr>
            <a:r>
              <a:rPr lang="en-US" b="1" dirty="0"/>
              <a:t>Presenter: </a:t>
            </a:r>
            <a:br>
              <a:rPr lang="en-US" dirty="0"/>
            </a:br>
            <a:endParaRPr lang="en-US" dirty="0"/>
          </a:p>
          <a:p>
            <a:pPr>
              <a:spcAft>
                <a:spcPts val="450"/>
              </a:spcAft>
            </a:pPr>
            <a:r>
              <a:rPr lang="en-US" b="1" dirty="0"/>
              <a:t>Relationships with commercial interests:</a:t>
            </a:r>
          </a:p>
          <a:p>
            <a:pPr lvl="1">
              <a:spcAft>
                <a:spcPts val="450"/>
              </a:spcAft>
            </a:pPr>
            <a:r>
              <a:rPr lang="en-US" dirty="0"/>
              <a:t>Grants/research support: </a:t>
            </a:r>
          </a:p>
          <a:p>
            <a:pPr lvl="1">
              <a:spcAft>
                <a:spcPts val="450"/>
              </a:spcAft>
            </a:pPr>
            <a:r>
              <a:rPr lang="en-US" dirty="0"/>
              <a:t>Speakers bureau/honoraria: </a:t>
            </a:r>
          </a:p>
          <a:p>
            <a:pPr lvl="1">
              <a:spcAft>
                <a:spcPts val="450"/>
              </a:spcAft>
            </a:pPr>
            <a:r>
              <a:rPr lang="en-US" dirty="0"/>
              <a:t>Consulting fees: </a:t>
            </a:r>
          </a:p>
          <a:p>
            <a:pPr lvl="1">
              <a:spcAft>
                <a:spcPts val="450"/>
              </a:spcAft>
            </a:pPr>
            <a:r>
              <a:rPr lang="en-US" dirty="0"/>
              <a:t>Patents:</a:t>
            </a:r>
          </a:p>
          <a:p>
            <a:pPr lvl="1">
              <a:spcAft>
                <a:spcPts val="450"/>
              </a:spcAft>
            </a:pPr>
            <a:r>
              <a:rPr lang="en-US" dirty="0"/>
              <a:t>Other:</a:t>
            </a:r>
          </a:p>
          <a:p>
            <a:pPr lvl="1">
              <a:spcAft>
                <a:spcPts val="450"/>
              </a:spcAft>
            </a:pPr>
            <a:endParaRPr lang="en-US" dirty="0"/>
          </a:p>
        </p:txBody>
      </p:sp>
      <p:sp>
        <p:nvSpPr>
          <p:cNvPr id="6" name="Title 5"/>
          <p:cNvSpPr>
            <a:spLocks noGrp="1"/>
          </p:cNvSpPr>
          <p:nvPr>
            <p:ph type="title"/>
          </p:nvPr>
        </p:nvSpPr>
        <p:spPr/>
        <p:txBody>
          <a:bodyPr>
            <a:normAutofit/>
          </a:bodyPr>
          <a:lstStyle/>
          <a:p>
            <a:r>
              <a:rPr lang="en-US" b="1" dirty="0"/>
              <a:t>Declaration of Conflict of Interest</a:t>
            </a:r>
            <a:endParaRPr lang="en-CA" b="1" dirty="0"/>
          </a:p>
        </p:txBody>
      </p:sp>
    </p:spTree>
    <p:extLst>
      <p:ext uri="{BB962C8B-B14F-4D97-AF65-F5344CB8AC3E}">
        <p14:creationId xmlns:p14="http://schemas.microsoft.com/office/powerpoint/2010/main" val="1321002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457200" y="228600"/>
            <a:ext cx="8229600" cy="1244600"/>
          </a:xfrm>
        </p:spPr>
        <p:txBody>
          <a:bodyPr>
            <a:normAutofit fontScale="90000"/>
          </a:bodyPr>
          <a:lstStyle/>
          <a:p>
            <a:r>
              <a:rPr lang="en-US" dirty="0">
                <a:solidFill>
                  <a:schemeClr val="tx1"/>
                </a:solidFill>
              </a:rPr>
              <a:t>Case Study #1:</a:t>
            </a:r>
            <a:br>
              <a:rPr lang="en-US" dirty="0">
                <a:solidFill>
                  <a:schemeClr val="tx1"/>
                </a:solidFill>
              </a:rPr>
            </a:br>
            <a:r>
              <a:rPr lang="en-US" altLang="en-US" dirty="0">
                <a:latin typeface="Arial" charset="0"/>
              </a:rPr>
              <a:t>GC Use is Associated With Increased Fracture Risk Independent of BMD and Prior Fracture</a:t>
            </a:r>
          </a:p>
        </p:txBody>
      </p:sp>
      <p:sp>
        <p:nvSpPr>
          <p:cNvPr id="59396" name="Content Placeholder 2"/>
          <p:cNvSpPr>
            <a:spLocks noGrp="1"/>
          </p:cNvSpPr>
          <p:nvPr>
            <p:ph idx="1"/>
          </p:nvPr>
        </p:nvSpPr>
        <p:spPr>
          <a:xfrm>
            <a:off x="667511" y="2484660"/>
            <a:ext cx="4149757" cy="307777"/>
          </a:xfrm>
        </p:spPr>
        <p:txBody>
          <a:bodyPr wrap="square">
            <a:spAutoFit/>
          </a:bodyPr>
          <a:lstStyle/>
          <a:p>
            <a:pPr marL="0" indent="0" algn="ctr">
              <a:spcBef>
                <a:spcPts val="600"/>
              </a:spcBef>
              <a:spcAft>
                <a:spcPts val="600"/>
              </a:spcAft>
              <a:buFont typeface="Arial" charset="0"/>
              <a:buNone/>
            </a:pPr>
            <a:r>
              <a:rPr lang="en-CA" altLang="en-US" sz="2000" b="1" dirty="0">
                <a:latin typeface="Arial" charset="0"/>
              </a:rPr>
              <a:t>BMD </a:t>
            </a:r>
            <a:endParaRPr lang="en-US" altLang="en-US" sz="2000" b="1" baseline="30000" dirty="0">
              <a:latin typeface="Arial" charset="0"/>
            </a:endParaRPr>
          </a:p>
        </p:txBody>
      </p:sp>
      <p:sp>
        <p:nvSpPr>
          <p:cNvPr id="59395" name="Rectangle 3"/>
          <p:cNvSpPr>
            <a:spLocks noChangeArrowheads="1"/>
          </p:cNvSpPr>
          <p:nvPr/>
        </p:nvSpPr>
        <p:spPr bwMode="auto">
          <a:xfrm>
            <a:off x="468313" y="6502401"/>
            <a:ext cx="7251320"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0"/>
              </a:spcBef>
              <a:spcAft>
                <a:spcPct val="0"/>
              </a:spcAft>
              <a:buClrTx/>
              <a:buFontTx/>
              <a:buNone/>
            </a:pPr>
            <a:r>
              <a:rPr lang="fi-FI" altLang="en-US" sz="900" dirty="0" err="1">
                <a:solidFill>
                  <a:srgbClr val="FFFFFF"/>
                </a:solidFill>
              </a:rPr>
              <a:t>Adapted</a:t>
            </a:r>
            <a:r>
              <a:rPr lang="fi-FI" altLang="en-US" sz="900" dirty="0">
                <a:solidFill>
                  <a:srgbClr val="FFFFFF"/>
                </a:solidFill>
              </a:rPr>
              <a:t> </a:t>
            </a:r>
            <a:r>
              <a:rPr lang="fi-FI" altLang="en-US" sz="900" dirty="0" err="1">
                <a:solidFill>
                  <a:srgbClr val="FFFFFF"/>
                </a:solidFill>
              </a:rPr>
              <a:t>from</a:t>
            </a:r>
            <a:r>
              <a:rPr lang="fi-FI" altLang="en-US" sz="900" dirty="0">
                <a:solidFill>
                  <a:srgbClr val="FFFFFF"/>
                </a:solidFill>
              </a:rPr>
              <a:t> </a:t>
            </a:r>
            <a:r>
              <a:rPr lang="fi-FI" altLang="en-US" sz="900" dirty="0" err="1">
                <a:solidFill>
                  <a:srgbClr val="FFFFFF"/>
                </a:solidFill>
              </a:rPr>
              <a:t>Kanis</a:t>
            </a:r>
            <a:r>
              <a:rPr lang="fi-FI" altLang="en-US" sz="900" dirty="0">
                <a:solidFill>
                  <a:srgbClr val="FFFFFF"/>
                </a:solidFill>
              </a:rPr>
              <a:t> JA,</a:t>
            </a:r>
            <a:r>
              <a:rPr lang="en-US" altLang="en-US" sz="900" dirty="0">
                <a:solidFill>
                  <a:srgbClr val="FFFFFF"/>
                </a:solidFill>
              </a:rPr>
              <a:t> et al. (2004)</a:t>
            </a:r>
            <a:r>
              <a:rPr lang="en-CA" altLang="en-US" sz="900" dirty="0">
                <a:solidFill>
                  <a:srgbClr val="FFFFFF"/>
                </a:solidFill>
              </a:rPr>
              <a:t> </a:t>
            </a:r>
            <a:r>
              <a:rPr lang="en-CA" altLang="en-US" sz="900" i="1" dirty="0">
                <a:solidFill>
                  <a:srgbClr val="FFFFFF"/>
                </a:solidFill>
              </a:rPr>
              <a:t>J Bone Miner Res</a:t>
            </a:r>
            <a:r>
              <a:rPr lang="en-CA" altLang="en-US" sz="900" dirty="0">
                <a:solidFill>
                  <a:srgbClr val="FFFFFF"/>
                </a:solidFill>
              </a:rPr>
              <a:t>., 19, 893–</a:t>
            </a:r>
            <a:r>
              <a:rPr lang="en-US" altLang="en-US" sz="900" dirty="0">
                <a:solidFill>
                  <a:srgbClr val="FFFFFF"/>
                </a:solidFill>
              </a:rPr>
              <a:t>899.</a:t>
            </a:r>
          </a:p>
        </p:txBody>
      </p:sp>
      <p:sp>
        <p:nvSpPr>
          <p:cNvPr id="113" name="Content Placeholder 2"/>
          <p:cNvSpPr txBox="1">
            <a:spLocks/>
          </p:cNvSpPr>
          <p:nvPr/>
        </p:nvSpPr>
        <p:spPr bwMode="auto">
          <a:xfrm>
            <a:off x="468312" y="1885499"/>
            <a:ext cx="8398191" cy="5623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8600" indent="-228600" algn="l" rtl="0" eaLnBrk="0" fontAlgn="base" hangingPunct="0">
              <a:spcBef>
                <a:spcPct val="40000"/>
              </a:spcBef>
              <a:spcAft>
                <a:spcPct val="0"/>
              </a:spcAft>
              <a:buClr>
                <a:srgbClr val="BDDEB1"/>
              </a:buClr>
              <a:buFont typeface="Arial" charset="0"/>
              <a:buChar char="»"/>
              <a:defRPr sz="2200">
                <a:solidFill>
                  <a:schemeClr val="tx1"/>
                </a:solidFill>
                <a:latin typeface="Arial" pitchFamily="34" charset="0"/>
                <a:ea typeface="+mn-ea"/>
                <a:cs typeface="+mn-cs"/>
              </a:defRPr>
            </a:lvl1pPr>
            <a:lvl2pPr marL="685800" indent="-228600" algn="l" rtl="0" eaLnBrk="0" fontAlgn="base" hangingPunct="0">
              <a:spcBef>
                <a:spcPct val="20000"/>
              </a:spcBef>
              <a:spcAft>
                <a:spcPct val="0"/>
              </a:spcAft>
              <a:buChar char="–"/>
              <a:defRPr sz="2000">
                <a:solidFill>
                  <a:schemeClr val="tx1"/>
                </a:solidFill>
                <a:latin typeface="Arial" pitchFamily="34" charset="0"/>
              </a:defRPr>
            </a:lvl2pPr>
            <a:lvl3pPr marL="1090613" indent="-176213" algn="l" rtl="0" eaLnBrk="0" fontAlgn="base" hangingPunct="0">
              <a:spcBef>
                <a:spcPct val="20000"/>
              </a:spcBef>
              <a:spcAft>
                <a:spcPct val="0"/>
              </a:spcAft>
              <a:buChar char="•"/>
              <a:defRPr sz="2400">
                <a:solidFill>
                  <a:schemeClr val="tx1"/>
                </a:solidFill>
                <a:latin typeface="Arial" pitchFamily="34" charset="0"/>
              </a:defRPr>
            </a:lvl3pPr>
            <a:lvl4pPr marL="1485900" indent="-228600" algn="l" rtl="0" eaLnBrk="0" fontAlgn="base" hangingPunct="0">
              <a:spcBef>
                <a:spcPct val="20000"/>
              </a:spcBef>
              <a:spcAft>
                <a:spcPct val="0"/>
              </a:spcAft>
              <a:buChar char="–"/>
              <a:defRPr sz="1600">
                <a:solidFill>
                  <a:schemeClr val="tx1"/>
                </a:solidFill>
                <a:latin typeface="Arial" pitchFamily="34" charset="0"/>
              </a:defRPr>
            </a:lvl4pPr>
            <a:lvl5pPr marL="1890713" indent="-176213" algn="l" rtl="0" eaLnBrk="0" fontAlgn="base" hangingPunct="0">
              <a:spcBef>
                <a:spcPct val="20000"/>
              </a:spcBef>
              <a:spcAft>
                <a:spcPct val="0"/>
              </a:spcAft>
              <a:buChar char="»"/>
              <a:defRPr sz="1400">
                <a:solidFill>
                  <a:schemeClr val="tx1"/>
                </a:solidFill>
                <a:latin typeface="+mn-lt"/>
              </a:defRPr>
            </a:lvl5pPr>
            <a:lvl6pPr marL="2347913" indent="-176213" algn="l" rtl="0" fontAlgn="base">
              <a:spcBef>
                <a:spcPct val="20000"/>
              </a:spcBef>
              <a:spcAft>
                <a:spcPct val="0"/>
              </a:spcAft>
              <a:buChar char="»"/>
              <a:defRPr sz="1400">
                <a:solidFill>
                  <a:schemeClr val="tx1"/>
                </a:solidFill>
                <a:latin typeface="+mn-lt"/>
              </a:defRPr>
            </a:lvl6pPr>
            <a:lvl7pPr marL="2805113" indent="-176213" algn="l" rtl="0" fontAlgn="base">
              <a:spcBef>
                <a:spcPct val="20000"/>
              </a:spcBef>
              <a:spcAft>
                <a:spcPct val="0"/>
              </a:spcAft>
              <a:buChar char="»"/>
              <a:defRPr sz="1400">
                <a:solidFill>
                  <a:schemeClr val="tx1"/>
                </a:solidFill>
                <a:latin typeface="+mn-lt"/>
              </a:defRPr>
            </a:lvl7pPr>
            <a:lvl8pPr marL="3262313" indent="-176213" algn="l" rtl="0" fontAlgn="base">
              <a:spcBef>
                <a:spcPct val="20000"/>
              </a:spcBef>
              <a:spcAft>
                <a:spcPct val="0"/>
              </a:spcAft>
              <a:buChar char="»"/>
              <a:defRPr sz="1400">
                <a:solidFill>
                  <a:schemeClr val="tx1"/>
                </a:solidFill>
                <a:latin typeface="+mn-lt"/>
              </a:defRPr>
            </a:lvl8pPr>
            <a:lvl9pPr marL="3719513" indent="-176213" algn="l" rtl="0" fontAlgn="base">
              <a:spcBef>
                <a:spcPct val="20000"/>
              </a:spcBef>
              <a:spcAft>
                <a:spcPct val="0"/>
              </a:spcAft>
              <a:buChar char="»"/>
              <a:defRPr sz="1400">
                <a:solidFill>
                  <a:schemeClr val="tx1"/>
                </a:solidFill>
                <a:latin typeface="+mn-lt"/>
              </a:defRPr>
            </a:lvl9pPr>
          </a:lstStyle>
          <a:p>
            <a:pPr marL="0" indent="0" algn="ctr">
              <a:spcBef>
                <a:spcPts val="600"/>
              </a:spcBef>
              <a:spcAft>
                <a:spcPts val="600"/>
              </a:spcAft>
              <a:buFont typeface="Arial" charset="0"/>
              <a:buNone/>
            </a:pPr>
            <a:r>
              <a:rPr lang="en-CA" altLang="en-US" b="1" kern="0" dirty="0">
                <a:latin typeface="Arial" charset="0"/>
              </a:rPr>
              <a:t>Meta-analysis of 7 cohort studies (3,682 fractures)</a:t>
            </a:r>
            <a:endParaRPr lang="en-US" altLang="en-US" b="1" kern="0" baseline="30000" dirty="0">
              <a:latin typeface="Arial" charset="0"/>
            </a:endParaRPr>
          </a:p>
        </p:txBody>
      </p:sp>
      <p:graphicFrame>
        <p:nvGraphicFramePr>
          <p:cNvPr id="2" name="Chart 12"/>
          <p:cNvGraphicFramePr>
            <a:graphicFrameLocks/>
          </p:cNvGraphicFramePr>
          <p:nvPr>
            <p:extLst>
              <p:ext uri="{D42A27DB-BD31-4B8C-83A1-F6EECF244321}">
                <p14:modId xmlns:p14="http://schemas.microsoft.com/office/powerpoint/2010/main" val="448329573"/>
              </p:ext>
            </p:extLst>
          </p:nvPr>
        </p:nvGraphicFramePr>
        <p:xfrm>
          <a:off x="4609490" y="2926083"/>
          <a:ext cx="4197238" cy="3053773"/>
        </p:xfrm>
        <a:graphic>
          <a:graphicData uri="http://schemas.openxmlformats.org/drawingml/2006/chart">
            <c:chart xmlns:c="http://schemas.openxmlformats.org/drawingml/2006/chart" xmlns:r="http://schemas.openxmlformats.org/officeDocument/2006/relationships" r:id="rId4"/>
          </a:graphicData>
        </a:graphic>
      </p:graphicFrame>
      <p:sp>
        <p:nvSpPr>
          <p:cNvPr id="59398" name="TextBox 14"/>
          <p:cNvSpPr txBox="1">
            <a:spLocks noChangeArrowheads="1"/>
          </p:cNvSpPr>
          <p:nvPr/>
        </p:nvSpPr>
        <p:spPr bwMode="auto">
          <a:xfrm rot="16200000">
            <a:off x="3755049" y="4112228"/>
            <a:ext cx="2432217"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400" b="1" dirty="0"/>
              <a:t>RR of  Fracture  (95% CI)</a:t>
            </a:r>
          </a:p>
        </p:txBody>
      </p:sp>
      <p:grpSp>
        <p:nvGrpSpPr>
          <p:cNvPr id="59399" name="Group 78"/>
          <p:cNvGrpSpPr>
            <a:grpSpLocks/>
          </p:cNvGrpSpPr>
          <p:nvPr/>
        </p:nvGrpSpPr>
        <p:grpSpPr bwMode="auto">
          <a:xfrm>
            <a:off x="583442" y="2926082"/>
            <a:ext cx="4145697" cy="3069589"/>
            <a:chOff x="-306215" y="2479770"/>
            <a:chExt cx="4839086" cy="3584355"/>
          </a:xfrm>
        </p:grpSpPr>
        <p:sp>
          <p:nvSpPr>
            <p:cNvPr id="81" name="Rectangle 80"/>
            <p:cNvSpPr/>
            <p:nvPr/>
          </p:nvSpPr>
          <p:spPr>
            <a:xfrm>
              <a:off x="533485" y="3843571"/>
              <a:ext cx="144423" cy="1605125"/>
            </a:xfrm>
            <a:prstGeom prst="rect">
              <a:avLst/>
            </a:prstGeom>
            <a:solidFill>
              <a:srgbClr val="FF7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82" name="Rectangle 81"/>
            <p:cNvSpPr/>
            <p:nvPr/>
          </p:nvSpPr>
          <p:spPr>
            <a:xfrm>
              <a:off x="987384" y="3848334"/>
              <a:ext cx="142835" cy="1605126"/>
            </a:xfrm>
            <a:prstGeom prst="rect">
              <a:avLst/>
            </a:prstGeom>
            <a:solidFill>
              <a:srgbClr val="FF7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83" name="Rectangle 82"/>
            <p:cNvSpPr/>
            <p:nvPr/>
          </p:nvSpPr>
          <p:spPr>
            <a:xfrm>
              <a:off x="1476198" y="3848334"/>
              <a:ext cx="142835" cy="1605126"/>
            </a:xfrm>
            <a:prstGeom prst="rect">
              <a:avLst/>
            </a:prstGeom>
            <a:solidFill>
              <a:srgbClr val="FF7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84" name="Rectangle 83"/>
            <p:cNvSpPr/>
            <p:nvPr/>
          </p:nvSpPr>
          <p:spPr>
            <a:xfrm>
              <a:off x="1980882" y="3942006"/>
              <a:ext cx="144423" cy="1508278"/>
            </a:xfrm>
            <a:prstGeom prst="rect">
              <a:avLst/>
            </a:prstGeom>
            <a:solidFill>
              <a:srgbClr val="FF7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85" name="Rectangle 84"/>
            <p:cNvSpPr/>
            <p:nvPr/>
          </p:nvSpPr>
          <p:spPr>
            <a:xfrm>
              <a:off x="2412562" y="3995987"/>
              <a:ext cx="144423" cy="1459060"/>
            </a:xfrm>
            <a:prstGeom prst="rect">
              <a:avLst/>
            </a:prstGeom>
            <a:solidFill>
              <a:srgbClr val="FF7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86" name="Rectangle 85"/>
            <p:cNvSpPr/>
            <p:nvPr/>
          </p:nvSpPr>
          <p:spPr>
            <a:xfrm>
              <a:off x="2952161" y="4046792"/>
              <a:ext cx="144423" cy="1409843"/>
            </a:xfrm>
            <a:prstGeom prst="rect">
              <a:avLst/>
            </a:prstGeom>
            <a:solidFill>
              <a:srgbClr val="FF7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87" name="Rectangle 86"/>
            <p:cNvSpPr/>
            <p:nvPr/>
          </p:nvSpPr>
          <p:spPr>
            <a:xfrm>
              <a:off x="3404473" y="4038853"/>
              <a:ext cx="144422" cy="1409843"/>
            </a:xfrm>
            <a:prstGeom prst="rect">
              <a:avLst/>
            </a:prstGeom>
            <a:solidFill>
              <a:srgbClr val="FF7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88" name="Rectangle 87"/>
            <p:cNvSpPr/>
            <p:nvPr/>
          </p:nvSpPr>
          <p:spPr>
            <a:xfrm>
              <a:off x="3923441" y="3997574"/>
              <a:ext cx="144423" cy="1459061"/>
            </a:xfrm>
            <a:prstGeom prst="rect">
              <a:avLst/>
            </a:prstGeom>
            <a:solidFill>
              <a:srgbClr val="FF7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89" name="Rectangle 88"/>
            <p:cNvSpPr/>
            <p:nvPr/>
          </p:nvSpPr>
          <p:spPr>
            <a:xfrm>
              <a:off x="658864" y="3794353"/>
              <a:ext cx="144422" cy="16543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90" name="Rectangle 89"/>
            <p:cNvSpPr/>
            <p:nvPr/>
          </p:nvSpPr>
          <p:spPr>
            <a:xfrm>
              <a:off x="1130219" y="3797529"/>
              <a:ext cx="144423" cy="16543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91" name="Rectangle 90"/>
            <p:cNvSpPr/>
            <p:nvPr/>
          </p:nvSpPr>
          <p:spPr>
            <a:xfrm>
              <a:off x="1611098" y="3845159"/>
              <a:ext cx="144422" cy="16051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92" name="Rectangle 91"/>
            <p:cNvSpPr/>
            <p:nvPr/>
          </p:nvSpPr>
          <p:spPr>
            <a:xfrm>
              <a:off x="2125305" y="3942006"/>
              <a:ext cx="144422" cy="15082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93" name="Rectangle 92"/>
            <p:cNvSpPr/>
            <p:nvPr/>
          </p:nvSpPr>
          <p:spPr>
            <a:xfrm>
              <a:off x="2555397" y="4043617"/>
              <a:ext cx="144423" cy="14098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94" name="Rectangle 93"/>
            <p:cNvSpPr/>
            <p:nvPr/>
          </p:nvSpPr>
          <p:spPr>
            <a:xfrm>
              <a:off x="3088648" y="4086483"/>
              <a:ext cx="142835" cy="13669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95" name="Rectangle 94"/>
            <p:cNvSpPr/>
            <p:nvPr/>
          </p:nvSpPr>
          <p:spPr>
            <a:xfrm>
              <a:off x="3548895" y="4038853"/>
              <a:ext cx="144423" cy="14114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96" name="Rectangle 95"/>
            <p:cNvSpPr/>
            <p:nvPr/>
          </p:nvSpPr>
          <p:spPr>
            <a:xfrm>
              <a:off x="4067864" y="3992812"/>
              <a:ext cx="144422" cy="14590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cxnSp>
          <p:nvCxnSpPr>
            <p:cNvPr id="97" name="Straight Connector 96"/>
            <p:cNvCxnSpPr/>
            <p:nvPr/>
          </p:nvCxnSpPr>
          <p:spPr>
            <a:xfrm>
              <a:off x="598555" y="3218033"/>
              <a:ext cx="0" cy="11526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058802" y="3414903"/>
              <a:ext cx="0" cy="924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542854" y="3478409"/>
              <a:ext cx="0" cy="7303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052300" y="3761013"/>
              <a:ext cx="0" cy="485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2496676" y="3826107"/>
              <a:ext cx="0" cy="4366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3006121" y="3859448"/>
              <a:ext cx="0" cy="3889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3477478" y="3838808"/>
              <a:ext cx="0" cy="2905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3980575" y="3843571"/>
              <a:ext cx="0" cy="339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30281" y="3211682"/>
              <a:ext cx="0" cy="11526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187353" y="3351396"/>
              <a:ext cx="0" cy="8271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679341" y="3508574"/>
              <a:ext cx="0" cy="6811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196722" y="3673691"/>
              <a:ext cx="0" cy="5842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2620467" y="3754662"/>
              <a:ext cx="0" cy="5350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3153718" y="3829282"/>
              <a:ext cx="0" cy="4381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3620313" y="3845159"/>
              <a:ext cx="0" cy="339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4124998" y="3822931"/>
              <a:ext cx="0" cy="339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466" name="Group 112"/>
            <p:cNvGrpSpPr>
              <a:grpSpLocks/>
            </p:cNvGrpSpPr>
            <p:nvPr/>
          </p:nvGrpSpPr>
          <p:grpSpPr bwMode="auto">
            <a:xfrm>
              <a:off x="389135" y="2643272"/>
              <a:ext cx="4104000" cy="2820855"/>
              <a:chOff x="267216" y="2977520"/>
              <a:chExt cx="4104000" cy="2088000"/>
            </a:xfrm>
          </p:grpSpPr>
          <p:cxnSp>
            <p:nvCxnSpPr>
              <p:cNvPr id="133" name="Straight Connector 132"/>
              <p:cNvCxnSpPr/>
              <p:nvPr/>
            </p:nvCxnSpPr>
            <p:spPr>
              <a:xfrm>
                <a:off x="313169" y="2977541"/>
                <a:ext cx="0" cy="20883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5400000">
                <a:off x="2319211" y="3003209"/>
                <a:ext cx="0" cy="41041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467" name="Rectangle 26"/>
            <p:cNvSpPr>
              <a:spLocks noChangeArrowheads="1"/>
            </p:cNvSpPr>
            <p:nvPr/>
          </p:nvSpPr>
          <p:spPr bwMode="auto">
            <a:xfrm>
              <a:off x="208589" y="3273440"/>
              <a:ext cx="157050" cy="1692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1100" b="1" dirty="0"/>
                <a:t>10</a:t>
              </a:r>
            </a:p>
          </p:txBody>
        </p:sp>
        <p:sp>
          <p:nvSpPr>
            <p:cNvPr id="59468" name="Line 46"/>
            <p:cNvSpPr>
              <a:spLocks noChangeShapeType="1"/>
            </p:cNvSpPr>
            <p:nvPr/>
          </p:nvSpPr>
          <p:spPr bwMode="auto">
            <a:xfrm>
              <a:off x="392871" y="3397832"/>
              <a:ext cx="95250"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pPr algn="ctr" fontAlgn="base">
                <a:spcBef>
                  <a:spcPct val="0"/>
                </a:spcBef>
                <a:spcAft>
                  <a:spcPct val="0"/>
                </a:spcAft>
              </a:pPr>
              <a:endParaRPr lang="en-CA">
                <a:solidFill>
                  <a:schemeClr val="bg1"/>
                </a:solidFill>
                <a:latin typeface="Arial" charset="0"/>
              </a:endParaRPr>
            </a:p>
          </p:txBody>
        </p:sp>
        <p:sp>
          <p:nvSpPr>
            <p:cNvPr id="59469" name="Rectangle 26"/>
            <p:cNvSpPr>
              <a:spLocks noChangeArrowheads="1"/>
            </p:cNvSpPr>
            <p:nvPr/>
          </p:nvSpPr>
          <p:spPr bwMode="auto">
            <a:xfrm>
              <a:off x="274898" y="4328445"/>
              <a:ext cx="78526" cy="1886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o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1100" b="1"/>
                <a:t>1</a:t>
              </a:r>
            </a:p>
          </p:txBody>
        </p:sp>
        <p:sp>
          <p:nvSpPr>
            <p:cNvPr id="59470" name="Rectangle 26"/>
            <p:cNvSpPr>
              <a:spLocks noChangeArrowheads="1"/>
            </p:cNvSpPr>
            <p:nvPr/>
          </p:nvSpPr>
          <p:spPr bwMode="auto">
            <a:xfrm>
              <a:off x="113001" y="5282060"/>
              <a:ext cx="217918" cy="1886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1100" b="1" dirty="0"/>
                <a:t>0.1</a:t>
              </a:r>
            </a:p>
          </p:txBody>
        </p:sp>
        <p:sp>
          <p:nvSpPr>
            <p:cNvPr id="59471" name="TextBox 117"/>
            <p:cNvSpPr txBox="1">
              <a:spLocks noChangeArrowheads="1"/>
            </p:cNvSpPr>
            <p:nvPr/>
          </p:nvSpPr>
          <p:spPr bwMode="auto">
            <a:xfrm>
              <a:off x="1295503" y="5740674"/>
              <a:ext cx="2088232" cy="323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200" b="1" dirty="0"/>
                <a:t>Age (Years)</a:t>
              </a:r>
            </a:p>
          </p:txBody>
        </p:sp>
        <p:sp>
          <p:nvSpPr>
            <p:cNvPr id="59472" name="TextBox 118"/>
            <p:cNvSpPr txBox="1">
              <a:spLocks noChangeArrowheads="1"/>
            </p:cNvSpPr>
            <p:nvPr/>
          </p:nvSpPr>
          <p:spPr bwMode="auto">
            <a:xfrm rot="16200000">
              <a:off x="-1688598" y="3862153"/>
              <a:ext cx="3107719" cy="342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400" b="1" dirty="0"/>
                <a:t>RR of Hip Fracture (95% CI)</a:t>
              </a:r>
            </a:p>
          </p:txBody>
        </p:sp>
        <p:grpSp>
          <p:nvGrpSpPr>
            <p:cNvPr id="59473" name="Group 119"/>
            <p:cNvGrpSpPr>
              <a:grpSpLocks/>
            </p:cNvGrpSpPr>
            <p:nvPr/>
          </p:nvGrpSpPr>
          <p:grpSpPr bwMode="auto">
            <a:xfrm>
              <a:off x="452304" y="2624478"/>
              <a:ext cx="3831664" cy="3108774"/>
              <a:chOff x="452304" y="2670068"/>
              <a:chExt cx="3831664" cy="3108774"/>
            </a:xfrm>
          </p:grpSpPr>
          <p:sp>
            <p:nvSpPr>
              <p:cNvPr id="121" name="Rectangle 120"/>
              <p:cNvSpPr/>
              <p:nvPr/>
            </p:nvSpPr>
            <p:spPr>
              <a:xfrm>
                <a:off x="998813" y="2719285"/>
                <a:ext cx="209492" cy="209571"/>
              </a:xfrm>
              <a:prstGeom prst="rect">
                <a:avLst/>
              </a:prstGeom>
              <a:solidFill>
                <a:srgbClr val="FF7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122" name="Rectangle 121"/>
              <p:cNvSpPr/>
              <p:nvPr/>
            </p:nvSpPr>
            <p:spPr>
              <a:xfrm>
                <a:off x="2797645" y="2719285"/>
                <a:ext cx="207905" cy="2095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59476" name="TextBox 122"/>
              <p:cNvSpPr txBox="1">
                <a:spLocks noChangeArrowheads="1"/>
              </p:cNvSpPr>
              <p:nvPr/>
            </p:nvSpPr>
            <p:spPr bwMode="auto">
              <a:xfrm>
                <a:off x="1187623" y="2670068"/>
                <a:ext cx="1296145" cy="3087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0"/>
                  </a:spcBef>
                  <a:spcAft>
                    <a:spcPct val="0"/>
                  </a:spcAft>
                  <a:buClrTx/>
                  <a:buFontTx/>
                  <a:buNone/>
                </a:pPr>
                <a:r>
                  <a:rPr lang="en-CA" altLang="en-US" sz="1200" dirty="0"/>
                  <a:t>Without BMD</a:t>
                </a:r>
              </a:p>
            </p:txBody>
          </p:sp>
          <p:sp>
            <p:nvSpPr>
              <p:cNvPr id="59477" name="TextBox 123"/>
              <p:cNvSpPr txBox="1">
                <a:spLocks noChangeArrowheads="1"/>
              </p:cNvSpPr>
              <p:nvPr/>
            </p:nvSpPr>
            <p:spPr bwMode="auto">
              <a:xfrm>
                <a:off x="2987823" y="2670068"/>
                <a:ext cx="1296145" cy="3087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0"/>
                  </a:spcBef>
                  <a:spcAft>
                    <a:spcPct val="0"/>
                  </a:spcAft>
                  <a:buClrTx/>
                  <a:buFontTx/>
                  <a:buNone/>
                </a:pPr>
                <a:r>
                  <a:rPr lang="en-CA" altLang="en-US" sz="1200" dirty="0"/>
                  <a:t>With BMD</a:t>
                </a:r>
              </a:p>
            </p:txBody>
          </p:sp>
          <p:sp>
            <p:nvSpPr>
              <p:cNvPr id="59478" name="TextBox 124"/>
              <p:cNvSpPr txBox="1">
                <a:spLocks noChangeArrowheads="1"/>
              </p:cNvSpPr>
              <p:nvPr/>
            </p:nvSpPr>
            <p:spPr bwMode="auto">
              <a:xfrm>
                <a:off x="902257" y="5517232"/>
                <a:ext cx="429383"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100"/>
                  <a:t>55</a:t>
                </a:r>
              </a:p>
            </p:txBody>
          </p:sp>
          <p:sp>
            <p:nvSpPr>
              <p:cNvPr id="59479" name="TextBox 125"/>
              <p:cNvSpPr txBox="1">
                <a:spLocks noChangeArrowheads="1"/>
              </p:cNvSpPr>
              <p:nvPr/>
            </p:nvSpPr>
            <p:spPr bwMode="auto">
              <a:xfrm>
                <a:off x="1403648" y="5517232"/>
                <a:ext cx="429383"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100"/>
                  <a:t>60</a:t>
                </a:r>
              </a:p>
            </p:txBody>
          </p:sp>
          <p:sp>
            <p:nvSpPr>
              <p:cNvPr id="59480" name="TextBox 126"/>
              <p:cNvSpPr txBox="1">
                <a:spLocks noChangeArrowheads="1"/>
              </p:cNvSpPr>
              <p:nvPr/>
            </p:nvSpPr>
            <p:spPr bwMode="auto">
              <a:xfrm>
                <a:off x="1910369" y="5517232"/>
                <a:ext cx="429383"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100"/>
                  <a:t>65</a:t>
                </a:r>
              </a:p>
            </p:txBody>
          </p:sp>
          <p:sp>
            <p:nvSpPr>
              <p:cNvPr id="59481" name="TextBox 127"/>
              <p:cNvSpPr txBox="1">
                <a:spLocks noChangeArrowheads="1"/>
              </p:cNvSpPr>
              <p:nvPr/>
            </p:nvSpPr>
            <p:spPr bwMode="auto">
              <a:xfrm>
                <a:off x="2342417" y="5517232"/>
                <a:ext cx="429383"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100"/>
                  <a:t>70</a:t>
                </a:r>
              </a:p>
            </p:txBody>
          </p:sp>
          <p:sp>
            <p:nvSpPr>
              <p:cNvPr id="59482" name="TextBox 128"/>
              <p:cNvSpPr txBox="1">
                <a:spLocks noChangeArrowheads="1"/>
              </p:cNvSpPr>
              <p:nvPr/>
            </p:nvSpPr>
            <p:spPr bwMode="auto">
              <a:xfrm>
                <a:off x="2846473" y="5517232"/>
                <a:ext cx="429383"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100"/>
                  <a:t>75</a:t>
                </a:r>
              </a:p>
            </p:txBody>
          </p:sp>
          <p:sp>
            <p:nvSpPr>
              <p:cNvPr id="59483" name="TextBox 129"/>
              <p:cNvSpPr txBox="1">
                <a:spLocks noChangeArrowheads="1"/>
              </p:cNvSpPr>
              <p:nvPr/>
            </p:nvSpPr>
            <p:spPr bwMode="auto">
              <a:xfrm>
                <a:off x="3350529" y="5517232"/>
                <a:ext cx="429383"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100"/>
                  <a:t>80</a:t>
                </a:r>
              </a:p>
            </p:txBody>
          </p:sp>
          <p:sp>
            <p:nvSpPr>
              <p:cNvPr id="59484" name="TextBox 130"/>
              <p:cNvSpPr txBox="1">
                <a:spLocks noChangeArrowheads="1"/>
              </p:cNvSpPr>
              <p:nvPr/>
            </p:nvSpPr>
            <p:spPr bwMode="auto">
              <a:xfrm>
                <a:off x="3854585" y="5517232"/>
                <a:ext cx="429383"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100"/>
                  <a:t>85</a:t>
                </a:r>
              </a:p>
            </p:txBody>
          </p:sp>
          <p:sp>
            <p:nvSpPr>
              <p:cNvPr id="59485" name="TextBox 131"/>
              <p:cNvSpPr txBox="1">
                <a:spLocks noChangeArrowheads="1"/>
              </p:cNvSpPr>
              <p:nvPr/>
            </p:nvSpPr>
            <p:spPr bwMode="auto">
              <a:xfrm>
                <a:off x="452304" y="5517232"/>
                <a:ext cx="429383"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100"/>
                  <a:t>50</a:t>
                </a:r>
              </a:p>
            </p:txBody>
          </p:sp>
        </p:grpSp>
        <p:sp>
          <p:nvSpPr>
            <p:cNvPr id="59433" name="Line 46"/>
            <p:cNvSpPr>
              <a:spLocks noChangeShapeType="1"/>
            </p:cNvSpPr>
            <p:nvPr/>
          </p:nvSpPr>
          <p:spPr bwMode="auto">
            <a:xfrm>
              <a:off x="392871" y="4432248"/>
              <a:ext cx="4140000" cy="0"/>
            </a:xfrm>
            <a:prstGeom prst="line">
              <a:avLst/>
            </a:prstGeom>
            <a:noFill/>
            <a:ln w="19050">
              <a:solidFill>
                <a:schemeClr val="tx1"/>
              </a:solidFill>
              <a:prstDash val="sysDash"/>
              <a:round/>
              <a:headEnd/>
              <a:tailEnd/>
            </a:ln>
            <a:extLst>
              <a:ext uri="{909E8E84-426E-40dd-AFC4-6F175D3DCCD1}">
                <a14:hiddenFill xmlns="" xmlns:a14="http://schemas.microsoft.com/office/drawing/2010/main">
                  <a:noFill/>
                </a14:hiddenFill>
              </a:ext>
            </a:extLst>
          </p:spPr>
          <p:txBody>
            <a:bodyPr/>
            <a:lstStyle/>
            <a:p>
              <a:pPr algn="ctr" fontAlgn="base">
                <a:spcBef>
                  <a:spcPct val="0"/>
                </a:spcBef>
                <a:spcAft>
                  <a:spcPct val="0"/>
                </a:spcAft>
              </a:pPr>
              <a:endParaRPr lang="en-CA">
                <a:solidFill>
                  <a:srgbClr val="FFFFFF"/>
                </a:solidFill>
                <a:latin typeface="Arial" charset="0"/>
              </a:endParaRPr>
            </a:p>
          </p:txBody>
        </p:sp>
      </p:grpSp>
      <p:cxnSp>
        <p:nvCxnSpPr>
          <p:cNvPr id="5" name="Straight Connector 4"/>
          <p:cNvCxnSpPr/>
          <p:nvPr/>
        </p:nvCxnSpPr>
        <p:spPr>
          <a:xfrm>
            <a:off x="1331375" y="3551522"/>
            <a:ext cx="557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438787" y="3555602"/>
            <a:ext cx="611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336814" y="4545426"/>
            <a:ext cx="557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444226" y="4539988"/>
            <a:ext cx="557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725674" y="3726917"/>
            <a:ext cx="5438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725674" y="4514154"/>
            <a:ext cx="557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833086" y="3672531"/>
            <a:ext cx="557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835805" y="4389066"/>
            <a:ext cx="557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137647" y="3781303"/>
            <a:ext cx="611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253218" y="3805777"/>
            <a:ext cx="611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253218" y="4383628"/>
            <a:ext cx="611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2141726" y="4405382"/>
            <a:ext cx="598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574095" y="4017882"/>
            <a:ext cx="611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74095" y="4440733"/>
            <a:ext cx="611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697823" y="3948540"/>
            <a:ext cx="598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2701902" y="4443452"/>
            <a:ext cx="611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2953437" y="4081785"/>
            <a:ext cx="611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3059489" y="4021961"/>
            <a:ext cx="611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953437" y="4455690"/>
            <a:ext cx="611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3059489" y="4480163"/>
            <a:ext cx="611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3392604" y="4106259"/>
            <a:ext cx="598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3395323" y="4438014"/>
            <a:ext cx="611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3516332" y="4081785"/>
            <a:ext cx="611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3516332" y="4458409"/>
            <a:ext cx="611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3793700" y="4088584"/>
            <a:ext cx="611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3917429" y="4094023"/>
            <a:ext cx="598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3793700" y="4336040"/>
            <a:ext cx="611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3921507" y="4386347"/>
            <a:ext cx="611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4230148" y="4098101"/>
            <a:ext cx="611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4348437" y="4081785"/>
            <a:ext cx="611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4235587" y="4390426"/>
            <a:ext cx="598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4353876" y="4364593"/>
            <a:ext cx="598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Line 46"/>
          <p:cNvSpPr>
            <a:spLocks noChangeShapeType="1"/>
          </p:cNvSpPr>
          <p:nvPr/>
        </p:nvSpPr>
        <p:spPr bwMode="auto">
          <a:xfrm flipV="1">
            <a:off x="5507401" y="4876462"/>
            <a:ext cx="3220467" cy="3438"/>
          </a:xfrm>
          <a:prstGeom prst="line">
            <a:avLst/>
          </a:prstGeom>
          <a:noFill/>
          <a:ln w="19050">
            <a:solidFill>
              <a:schemeClr val="tx1"/>
            </a:solidFill>
            <a:prstDash val="sysDash"/>
            <a:round/>
            <a:headEnd/>
            <a:tailEnd/>
          </a:ln>
          <a:extLst>
            <a:ext uri="{909E8E84-426E-40dd-AFC4-6F175D3DCCD1}">
              <a14:hiddenFill xmlns="" xmlns:a14="http://schemas.microsoft.com/office/drawing/2010/main">
                <a:noFill/>
              </a14:hiddenFill>
            </a:ext>
          </a:extLst>
        </p:spPr>
        <p:txBody>
          <a:bodyPr/>
          <a:lstStyle/>
          <a:p>
            <a:pPr algn="ctr" fontAlgn="base">
              <a:spcBef>
                <a:spcPct val="0"/>
              </a:spcBef>
              <a:spcAft>
                <a:spcPct val="0"/>
              </a:spcAft>
            </a:pPr>
            <a:endParaRPr lang="en-CA">
              <a:ln>
                <a:solidFill>
                  <a:schemeClr val="bg1"/>
                </a:solidFill>
              </a:ln>
              <a:solidFill>
                <a:srgbClr val="FFFFFF"/>
              </a:solidFill>
              <a:latin typeface="Arial" charset="0"/>
            </a:endParaRPr>
          </a:p>
        </p:txBody>
      </p:sp>
      <p:sp>
        <p:nvSpPr>
          <p:cNvPr id="114" name="Rectangle 113"/>
          <p:cNvSpPr/>
          <p:nvPr/>
        </p:nvSpPr>
        <p:spPr bwMode="auto">
          <a:xfrm>
            <a:off x="5713911" y="3094680"/>
            <a:ext cx="179474" cy="179474"/>
          </a:xfrm>
          <a:prstGeom prst="rect">
            <a:avLst/>
          </a:prstGeom>
          <a:solidFill>
            <a:srgbClr val="FF7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116" name="Rectangle 115"/>
          <p:cNvSpPr/>
          <p:nvPr/>
        </p:nvSpPr>
        <p:spPr bwMode="auto">
          <a:xfrm>
            <a:off x="7412113" y="3094680"/>
            <a:ext cx="178115" cy="1794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117" name="TextBox 122"/>
          <p:cNvSpPr txBox="1">
            <a:spLocks noChangeArrowheads="1"/>
          </p:cNvSpPr>
          <p:nvPr/>
        </p:nvSpPr>
        <p:spPr bwMode="auto">
          <a:xfrm>
            <a:off x="5874577" y="3052531"/>
            <a:ext cx="1424909" cy="2636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0"/>
              </a:spcBef>
              <a:spcAft>
                <a:spcPct val="0"/>
              </a:spcAft>
              <a:buClrTx/>
              <a:buFontTx/>
              <a:buNone/>
            </a:pPr>
            <a:r>
              <a:rPr lang="en-CA" altLang="en-US" sz="1200" dirty="0"/>
              <a:t>Corticosteroid use</a:t>
            </a:r>
          </a:p>
        </p:txBody>
      </p:sp>
      <p:sp>
        <p:nvSpPr>
          <p:cNvPr id="118" name="TextBox 123"/>
          <p:cNvSpPr txBox="1">
            <a:spLocks noChangeArrowheads="1"/>
          </p:cNvSpPr>
          <p:nvPr/>
        </p:nvSpPr>
        <p:spPr bwMode="auto">
          <a:xfrm>
            <a:off x="7570472" y="3052531"/>
            <a:ext cx="1296031"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0"/>
              </a:spcBef>
              <a:spcAft>
                <a:spcPct val="0"/>
              </a:spcAft>
              <a:buClrTx/>
              <a:buFontTx/>
              <a:buNone/>
            </a:pPr>
            <a:r>
              <a:rPr lang="en-CA" altLang="en-US" sz="1200" dirty="0"/>
              <a:t>Prior Fracture</a:t>
            </a:r>
          </a:p>
        </p:txBody>
      </p:sp>
      <p:sp>
        <p:nvSpPr>
          <p:cNvPr id="119" name="Content Placeholder 2"/>
          <p:cNvSpPr txBox="1">
            <a:spLocks/>
          </p:cNvSpPr>
          <p:nvPr/>
        </p:nvSpPr>
        <p:spPr bwMode="auto">
          <a:xfrm>
            <a:off x="4892040" y="2484660"/>
            <a:ext cx="379475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400">
                <a:solidFill>
                  <a:schemeClr val="tx1"/>
                </a:solidFill>
                <a:latin typeface="+mn-lt"/>
              </a:defRPr>
            </a:lvl6pPr>
            <a:lvl7pPr marL="2805113" indent="-176213" algn="l" rtl="0" fontAlgn="base">
              <a:spcBef>
                <a:spcPct val="20000"/>
              </a:spcBef>
              <a:spcAft>
                <a:spcPct val="0"/>
              </a:spcAft>
              <a:buChar char="»"/>
              <a:defRPr sz="1400">
                <a:solidFill>
                  <a:schemeClr val="tx1"/>
                </a:solidFill>
                <a:latin typeface="+mn-lt"/>
              </a:defRPr>
            </a:lvl7pPr>
            <a:lvl8pPr marL="3262313" indent="-176213" algn="l" rtl="0" fontAlgn="base">
              <a:spcBef>
                <a:spcPct val="20000"/>
              </a:spcBef>
              <a:spcAft>
                <a:spcPct val="0"/>
              </a:spcAft>
              <a:buChar char="»"/>
              <a:defRPr sz="1400">
                <a:solidFill>
                  <a:schemeClr val="tx1"/>
                </a:solidFill>
                <a:latin typeface="+mn-lt"/>
              </a:defRPr>
            </a:lvl8pPr>
            <a:lvl9pPr marL="3719513" indent="-176213" algn="l" rtl="0" fontAlgn="base">
              <a:spcBef>
                <a:spcPct val="20000"/>
              </a:spcBef>
              <a:spcAft>
                <a:spcPct val="0"/>
              </a:spcAft>
              <a:buChar char="»"/>
              <a:defRPr sz="1400">
                <a:solidFill>
                  <a:schemeClr val="tx1"/>
                </a:solidFill>
                <a:latin typeface="+mn-lt"/>
              </a:defRPr>
            </a:lvl9pPr>
          </a:lstStyle>
          <a:p>
            <a:pPr marL="0" indent="0" algn="ctr">
              <a:spcBef>
                <a:spcPts val="600"/>
              </a:spcBef>
              <a:spcAft>
                <a:spcPts val="600"/>
              </a:spcAft>
              <a:buFont typeface="Arial" charset="0"/>
              <a:buNone/>
            </a:pPr>
            <a:r>
              <a:rPr lang="en-CA" altLang="en-US" sz="2000" b="1" kern="0" dirty="0"/>
              <a:t>Prior fracture</a:t>
            </a:r>
            <a:endParaRPr lang="en-US" altLang="en-US" sz="2000" b="1" kern="0" baseline="30000" dirty="0"/>
          </a:p>
        </p:txBody>
      </p:sp>
      <p:sp>
        <p:nvSpPr>
          <p:cNvPr id="120" name="Rectangle 119"/>
          <p:cNvSpPr/>
          <p:nvPr/>
        </p:nvSpPr>
        <p:spPr>
          <a:xfrm>
            <a:off x="468313" y="1674369"/>
            <a:ext cx="8398773" cy="4598840"/>
          </a:xfrm>
          <a:prstGeom prst="rect">
            <a:avLst/>
          </a:prstGeom>
          <a:noFill/>
          <a:ln w="25400">
            <a:solidFill>
              <a:srgbClr val="1B1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Tree>
    <p:custDataLst>
      <p:tags r:id="rId1"/>
    </p:custDataLst>
    <p:extLst>
      <p:ext uri="{BB962C8B-B14F-4D97-AF65-F5344CB8AC3E}">
        <p14:creationId xmlns:p14="http://schemas.microsoft.com/office/powerpoint/2010/main" val="3104119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44600"/>
          </a:xfrm>
        </p:spPr>
        <p:txBody>
          <a:bodyPr/>
          <a:lstStyle/>
          <a:p>
            <a:r>
              <a:rPr lang="en-US" dirty="0">
                <a:solidFill>
                  <a:schemeClr val="tx1"/>
                </a:solidFill>
              </a:rPr>
              <a:t>Case Study #1:</a:t>
            </a:r>
            <a:br>
              <a:rPr lang="en-US" dirty="0">
                <a:solidFill>
                  <a:schemeClr val="tx1"/>
                </a:solidFill>
              </a:rPr>
            </a:br>
            <a:r>
              <a:rPr lang="en-US" dirty="0"/>
              <a:t>Increased Fracture Risk in Glucocorticoid Users</a:t>
            </a:r>
          </a:p>
        </p:txBody>
      </p:sp>
      <p:sp>
        <p:nvSpPr>
          <p:cNvPr id="3" name="Content Placeholder 2"/>
          <p:cNvSpPr>
            <a:spLocks noGrp="1"/>
          </p:cNvSpPr>
          <p:nvPr>
            <p:ph idx="1"/>
          </p:nvPr>
        </p:nvSpPr>
        <p:spPr>
          <a:xfrm>
            <a:off x="468313" y="1752600"/>
            <a:ext cx="8193549" cy="493547"/>
          </a:xfrm>
        </p:spPr>
        <p:txBody>
          <a:bodyPr anchor="t"/>
          <a:lstStyle/>
          <a:p>
            <a:pPr marL="285750" lvl="2" indent="-285750">
              <a:spcAft>
                <a:spcPts val="600"/>
              </a:spcAft>
            </a:pPr>
            <a:r>
              <a:rPr lang="en-US" sz="2400" dirty="0"/>
              <a:t>Fractures occur in 30%–50% of patients taking chronic glucocorticoid therapy</a:t>
            </a:r>
            <a:r>
              <a:rPr lang="en-US" sz="2400" baseline="30000" dirty="0"/>
              <a:t>1</a:t>
            </a:r>
            <a:endParaRPr lang="en-US" sz="2400" dirty="0"/>
          </a:p>
        </p:txBody>
      </p:sp>
      <p:sp>
        <p:nvSpPr>
          <p:cNvPr id="4" name="Text Placeholder 3"/>
          <p:cNvSpPr>
            <a:spLocks noGrp="1"/>
          </p:cNvSpPr>
          <p:nvPr>
            <p:ph type="body" sz="quarter" idx="4294967295"/>
          </p:nvPr>
        </p:nvSpPr>
        <p:spPr>
          <a:xfrm>
            <a:off x="468313" y="6312255"/>
            <a:ext cx="7707992" cy="424167"/>
          </a:xfrm>
        </p:spPr>
        <p:txBody>
          <a:bodyPr anchor="b"/>
          <a:lstStyle/>
          <a:p>
            <a:pPr marL="0" indent="0">
              <a:buNone/>
            </a:pPr>
            <a:endParaRPr lang="nl-NL" sz="900" dirty="0">
              <a:solidFill>
                <a:schemeClr val="bg1"/>
              </a:solidFill>
            </a:endParaRPr>
          </a:p>
          <a:p>
            <a:pPr marL="0" indent="0">
              <a:spcBef>
                <a:spcPts val="0"/>
              </a:spcBef>
              <a:buNone/>
            </a:pPr>
            <a:r>
              <a:rPr lang="nl-NL" sz="900" dirty="0"/>
              <a:t>1. </a:t>
            </a:r>
            <a:r>
              <a:rPr lang="en-US" sz="900" dirty="0" err="1"/>
              <a:t>Canalis</a:t>
            </a:r>
            <a:r>
              <a:rPr lang="en-US" sz="900" dirty="0"/>
              <a:t> E, et al. (2007) </a:t>
            </a:r>
            <a:r>
              <a:rPr lang="en-US" sz="900" i="1" dirty="0" err="1"/>
              <a:t>Osteoporos</a:t>
            </a:r>
            <a:r>
              <a:rPr lang="en-US" sz="900" i="1" dirty="0"/>
              <a:t> Int</a:t>
            </a:r>
            <a:r>
              <a:rPr lang="en-US" sz="900" dirty="0"/>
              <a:t>., 18, 1319-1328.  2. </a:t>
            </a:r>
            <a:r>
              <a:rPr lang="en-US" sz="900" dirty="0" err="1"/>
              <a:t>Buehring</a:t>
            </a:r>
            <a:r>
              <a:rPr lang="en-US" sz="900" dirty="0"/>
              <a:t> B, et al</a:t>
            </a:r>
            <a:r>
              <a:rPr lang="en-US" sz="900" i="1" dirty="0"/>
              <a:t>. </a:t>
            </a:r>
            <a:r>
              <a:rPr lang="en-US" sz="900" dirty="0"/>
              <a:t>(2013</a:t>
            </a:r>
            <a:r>
              <a:rPr lang="en-US" sz="900" i="1" dirty="0"/>
              <a:t>) J Allergy </a:t>
            </a:r>
            <a:r>
              <a:rPr lang="en-US" sz="900" i="1" dirty="0" err="1"/>
              <a:t>Clin</a:t>
            </a:r>
            <a:r>
              <a:rPr lang="en-US" sz="900" i="1" dirty="0"/>
              <a:t> </a:t>
            </a:r>
            <a:r>
              <a:rPr lang="en-US" sz="900" i="1" dirty="0" err="1"/>
              <a:t>Immunol</a:t>
            </a:r>
            <a:r>
              <a:rPr lang="en-US" sz="900" dirty="0"/>
              <a:t>., 132, 1019-1030.  3. van </a:t>
            </a:r>
            <a:r>
              <a:rPr lang="en-US" sz="900" dirty="0" err="1"/>
              <a:t>Staa</a:t>
            </a:r>
            <a:r>
              <a:rPr lang="en-US" sz="900" dirty="0"/>
              <a:t> TP, et al. (2002) </a:t>
            </a:r>
            <a:r>
              <a:rPr lang="en-US" sz="900" i="1" dirty="0" err="1"/>
              <a:t>Osteoporos</a:t>
            </a:r>
            <a:r>
              <a:rPr lang="en-US" sz="900" i="1" dirty="0"/>
              <a:t> Int</a:t>
            </a:r>
            <a:r>
              <a:rPr lang="en-US" sz="900" dirty="0"/>
              <a:t>., 13, 777-787.  </a:t>
            </a:r>
          </a:p>
        </p:txBody>
      </p:sp>
      <p:sp>
        <p:nvSpPr>
          <p:cNvPr id="17" name="Freeform 16"/>
          <p:cNvSpPr/>
          <p:nvPr/>
        </p:nvSpPr>
        <p:spPr>
          <a:xfrm>
            <a:off x="2943320" y="2057400"/>
            <a:ext cx="3104624" cy="1774071"/>
          </a:xfrm>
          <a:custGeom>
            <a:avLst/>
            <a:gdLst>
              <a:gd name="connsiteX0" fmla="*/ 0 w 3413760"/>
              <a:gd name="connsiteY0" fmla="*/ 0 h 1950720"/>
              <a:gd name="connsiteX1" fmla="*/ 3413760 w 3413760"/>
              <a:gd name="connsiteY1" fmla="*/ 0 h 1950720"/>
              <a:gd name="connsiteX2" fmla="*/ 3413760 w 3413760"/>
              <a:gd name="connsiteY2" fmla="*/ 1950720 h 1950720"/>
              <a:gd name="connsiteX3" fmla="*/ 0 w 3413760"/>
              <a:gd name="connsiteY3" fmla="*/ 1950720 h 1950720"/>
              <a:gd name="connsiteX4" fmla="*/ 0 w 3413760"/>
              <a:gd name="connsiteY4" fmla="*/ 0 h 1950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760" h="1950720">
                <a:moveTo>
                  <a:pt x="0" y="0"/>
                </a:moveTo>
                <a:lnTo>
                  <a:pt x="3413760" y="0"/>
                </a:lnTo>
                <a:lnTo>
                  <a:pt x="3413760" y="1950720"/>
                </a:lnTo>
                <a:lnTo>
                  <a:pt x="0" y="19507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0" rIns="142240" bIns="142240" numCol="1" spcCol="1270" anchor="ctr" anchorCtr="0">
            <a:noAutofit/>
          </a:bodyPr>
          <a:lstStyle/>
          <a:p>
            <a:pPr lvl="0" algn="l" defTabSz="889000">
              <a:lnSpc>
                <a:spcPct val="90000"/>
              </a:lnSpc>
              <a:spcBef>
                <a:spcPct val="0"/>
              </a:spcBef>
              <a:spcAft>
                <a:spcPct val="35000"/>
              </a:spcAft>
            </a:pPr>
            <a:endParaRPr lang="en-US" sz="2000" kern="1200" dirty="0">
              <a:solidFill>
                <a:schemeClr val="bg1"/>
              </a:solidFill>
              <a:latin typeface="Arial" charset="0"/>
            </a:endParaRPr>
          </a:p>
        </p:txBody>
      </p:sp>
      <p:sp>
        <p:nvSpPr>
          <p:cNvPr id="19" name="Freeform 18"/>
          <p:cNvSpPr/>
          <p:nvPr/>
        </p:nvSpPr>
        <p:spPr>
          <a:xfrm>
            <a:off x="3492173" y="3979310"/>
            <a:ext cx="3104624" cy="1774071"/>
          </a:xfrm>
          <a:custGeom>
            <a:avLst/>
            <a:gdLst>
              <a:gd name="connsiteX0" fmla="*/ 0 w 3413760"/>
              <a:gd name="connsiteY0" fmla="*/ 0 h 1950720"/>
              <a:gd name="connsiteX1" fmla="*/ 3413760 w 3413760"/>
              <a:gd name="connsiteY1" fmla="*/ 0 h 1950720"/>
              <a:gd name="connsiteX2" fmla="*/ 3413760 w 3413760"/>
              <a:gd name="connsiteY2" fmla="*/ 1950720 h 1950720"/>
              <a:gd name="connsiteX3" fmla="*/ 0 w 3413760"/>
              <a:gd name="connsiteY3" fmla="*/ 1950720 h 1950720"/>
              <a:gd name="connsiteX4" fmla="*/ 0 w 3413760"/>
              <a:gd name="connsiteY4" fmla="*/ 0 h 1950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760" h="1950720">
                <a:moveTo>
                  <a:pt x="0" y="0"/>
                </a:moveTo>
                <a:lnTo>
                  <a:pt x="3413760" y="0"/>
                </a:lnTo>
                <a:lnTo>
                  <a:pt x="3413760" y="1950720"/>
                </a:lnTo>
                <a:lnTo>
                  <a:pt x="0" y="19507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2280" tIns="0" rIns="462280" bIns="462280" numCol="1" spcCol="1270" anchor="ctr" anchorCtr="0">
            <a:noAutofit/>
          </a:bodyPr>
          <a:lstStyle/>
          <a:p>
            <a:pPr lvl="0" algn="l" defTabSz="2889250">
              <a:lnSpc>
                <a:spcPct val="90000"/>
              </a:lnSpc>
              <a:spcBef>
                <a:spcPct val="0"/>
              </a:spcBef>
              <a:spcAft>
                <a:spcPct val="35000"/>
              </a:spcAft>
            </a:pPr>
            <a:endParaRPr lang="en-US" sz="6500" kern="1200" dirty="0">
              <a:solidFill>
                <a:schemeClr val="bg1"/>
              </a:solidFill>
              <a:latin typeface="Arial" charset="0"/>
            </a:endParaRPr>
          </a:p>
        </p:txBody>
      </p:sp>
      <p:sp>
        <p:nvSpPr>
          <p:cNvPr id="7" name="Rectangle 6"/>
          <p:cNvSpPr/>
          <p:nvPr/>
        </p:nvSpPr>
        <p:spPr>
          <a:xfrm>
            <a:off x="1779044" y="2989216"/>
            <a:ext cx="7106066" cy="1785104"/>
          </a:xfrm>
          <a:prstGeom prst="rect">
            <a:avLst/>
          </a:prstGeom>
        </p:spPr>
        <p:txBody>
          <a:bodyPr wrap="square">
            <a:spAutoFit/>
          </a:bodyPr>
          <a:lstStyle/>
          <a:p>
            <a:pPr marL="285750" lvl="0" indent="-285750">
              <a:spcBef>
                <a:spcPts val="300"/>
              </a:spcBef>
              <a:buClr>
                <a:schemeClr val="tx2"/>
              </a:buClr>
              <a:buFont typeface="Arial" panose="020B0604020202020204" pitchFamily="34" charset="0"/>
              <a:buChar char="•"/>
            </a:pPr>
            <a:r>
              <a:rPr lang="en-US" sz="2000" dirty="0">
                <a:latin typeface="Arial" charset="0"/>
              </a:rPr>
              <a:t>7-fold higher hip fracture risk</a:t>
            </a:r>
            <a:r>
              <a:rPr lang="en-US" sz="2000" baseline="30000" dirty="0">
                <a:latin typeface="Arial" charset="0"/>
              </a:rPr>
              <a:t>2</a:t>
            </a:r>
            <a:r>
              <a:rPr lang="en-US" sz="2000" dirty="0">
                <a:latin typeface="Arial" charset="0"/>
              </a:rPr>
              <a:t>* </a:t>
            </a:r>
          </a:p>
          <a:p>
            <a:pPr marL="285750" lvl="0" indent="-285750">
              <a:spcBef>
                <a:spcPts val="300"/>
              </a:spcBef>
              <a:buClr>
                <a:schemeClr val="tx2"/>
              </a:buClr>
              <a:buFont typeface="Arial" panose="020B0604020202020204" pitchFamily="34" charset="0"/>
              <a:buChar char="•"/>
            </a:pPr>
            <a:r>
              <a:rPr lang="en-US" sz="2000" dirty="0">
                <a:latin typeface="Arial" charset="0"/>
              </a:rPr>
              <a:t>17-fold higher vertebral fracture risk</a:t>
            </a:r>
            <a:r>
              <a:rPr lang="en-US" sz="2000" baseline="30000" dirty="0">
                <a:latin typeface="Arial" charset="0"/>
              </a:rPr>
              <a:t>2</a:t>
            </a:r>
            <a:r>
              <a:rPr lang="en-US" sz="2000" dirty="0">
                <a:latin typeface="Arial" charset="0"/>
              </a:rPr>
              <a:t>*</a:t>
            </a:r>
          </a:p>
          <a:p>
            <a:pPr marL="285750" indent="-285750">
              <a:spcBef>
                <a:spcPts val="300"/>
              </a:spcBef>
              <a:buClr>
                <a:schemeClr val="tx2"/>
              </a:buClr>
              <a:buFont typeface="Arial" panose="020B0604020202020204" pitchFamily="34" charset="0"/>
              <a:buChar char="•"/>
            </a:pPr>
            <a:r>
              <a:rPr lang="en-US" sz="2000" dirty="0">
                <a:latin typeface="Arial" charset="0"/>
              </a:rPr>
              <a:t>Risk independent of underlying disease, age, and gender</a:t>
            </a:r>
            <a:r>
              <a:rPr lang="en-US" sz="2000" baseline="30000" dirty="0">
                <a:latin typeface="Arial" charset="0"/>
              </a:rPr>
              <a:t>3</a:t>
            </a:r>
          </a:p>
          <a:p>
            <a:pPr marL="285750" indent="-285750">
              <a:spcBef>
                <a:spcPts val="300"/>
              </a:spcBef>
              <a:buClr>
                <a:schemeClr val="tx2"/>
              </a:buClr>
              <a:buFont typeface="Arial" panose="020B0604020202020204" pitchFamily="34" charset="0"/>
              <a:buChar char="•"/>
            </a:pPr>
            <a:r>
              <a:rPr lang="en-US" sz="2000" dirty="0">
                <a:latin typeface="Arial" charset="0"/>
              </a:rPr>
              <a:t>Morbidity, mortality, and healthcare costs</a:t>
            </a:r>
            <a:r>
              <a:rPr lang="en-US" sz="2000" baseline="30000" dirty="0">
                <a:latin typeface="Arial" charset="0"/>
              </a:rPr>
              <a:t>2</a:t>
            </a:r>
          </a:p>
          <a:p>
            <a:pPr marL="285750" indent="-285750">
              <a:spcBef>
                <a:spcPts val="300"/>
              </a:spcBef>
              <a:buClr>
                <a:schemeClr val="tx2"/>
              </a:buClr>
              <a:buFont typeface="Arial" panose="020B0604020202020204" pitchFamily="34" charset="0"/>
              <a:buChar char="•"/>
            </a:pPr>
            <a:r>
              <a:rPr lang="en-US" sz="2000" dirty="0">
                <a:latin typeface="Arial" charset="0"/>
              </a:rPr>
              <a:t>Decreased quality of life</a:t>
            </a:r>
            <a:r>
              <a:rPr lang="en-US" sz="2000" baseline="30000" dirty="0">
                <a:latin typeface="Arial" charset="0"/>
              </a:rPr>
              <a:t>2</a:t>
            </a:r>
          </a:p>
        </p:txBody>
      </p:sp>
      <p:sp>
        <p:nvSpPr>
          <p:cNvPr id="21" name="Rectangle 20"/>
          <p:cNvSpPr/>
          <p:nvPr/>
        </p:nvSpPr>
        <p:spPr>
          <a:xfrm>
            <a:off x="2286000" y="4128673"/>
            <a:ext cx="5431537" cy="276999"/>
          </a:xfrm>
          <a:prstGeom prst="rect">
            <a:avLst/>
          </a:prstGeom>
        </p:spPr>
        <p:txBody>
          <a:bodyPr wrap="square">
            <a:spAutoFit/>
          </a:bodyPr>
          <a:lstStyle/>
          <a:p>
            <a:pPr marL="285750" indent="-285750">
              <a:spcBef>
                <a:spcPts val="300"/>
              </a:spcBef>
              <a:buFont typeface="Arial" panose="020B0604020202020204" pitchFamily="34" charset="0"/>
              <a:buChar char="•"/>
            </a:pPr>
            <a:endParaRPr lang="en-US" baseline="30000" dirty="0">
              <a:solidFill>
                <a:schemeClr val="bg1"/>
              </a:solidFill>
              <a:latin typeface="Arial" charset="0"/>
            </a:endParaRPr>
          </a:p>
        </p:txBody>
      </p:sp>
      <p:sp>
        <p:nvSpPr>
          <p:cNvPr id="8" name="Rectangle 7"/>
          <p:cNvSpPr/>
          <p:nvPr/>
        </p:nvSpPr>
        <p:spPr>
          <a:xfrm>
            <a:off x="457200" y="6117170"/>
            <a:ext cx="8501062" cy="276999"/>
          </a:xfrm>
          <a:prstGeom prst="rect">
            <a:avLst/>
          </a:prstGeom>
        </p:spPr>
        <p:txBody>
          <a:bodyPr wrap="square" lIns="0">
            <a:spAutoFit/>
          </a:bodyPr>
          <a:lstStyle/>
          <a:p>
            <a:r>
              <a:rPr lang="nl-NL" sz="1200" dirty="0">
                <a:latin typeface="Arial" charset="0"/>
              </a:rPr>
              <a:t>*With prednisone equivalent doses of 10–12 mg/day for &gt; 3 months in the past year</a:t>
            </a:r>
          </a:p>
        </p:txBody>
      </p:sp>
      <p:sp>
        <p:nvSpPr>
          <p:cNvPr id="13" name="Pentagon 12"/>
          <p:cNvSpPr/>
          <p:nvPr/>
        </p:nvSpPr>
        <p:spPr>
          <a:xfrm rot="16200000">
            <a:off x="-272150" y="3771304"/>
            <a:ext cx="3036295" cy="927860"/>
          </a:xfrm>
          <a:prstGeom prst="homePlate">
            <a:avLst>
              <a:gd name="adj" fmla="val 20738"/>
            </a:avLst>
          </a:prstGeom>
          <a:gradFill flip="none" rotWithShape="1">
            <a:gsLst>
              <a:gs pos="56000">
                <a:srgbClr val="FF7C00"/>
              </a:gs>
              <a:gs pos="0">
                <a:srgbClr val="FF7C00">
                  <a:alpha val="0"/>
                </a:srgbClr>
              </a:gs>
            </a:gsLst>
            <a:lin ang="0" scaled="0"/>
            <a:tileRect/>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latin typeface="Arial" charset="0"/>
            </a:endParaRPr>
          </a:p>
        </p:txBody>
      </p:sp>
      <p:sp>
        <p:nvSpPr>
          <p:cNvPr id="5" name="Rectangle 4"/>
          <p:cNvSpPr/>
          <p:nvPr/>
        </p:nvSpPr>
        <p:spPr>
          <a:xfrm rot="16200000">
            <a:off x="-49730" y="4083639"/>
            <a:ext cx="2569818" cy="492443"/>
          </a:xfrm>
          <a:prstGeom prst="rect">
            <a:avLst/>
          </a:prstGeom>
          <a:noFill/>
        </p:spPr>
        <p:txBody>
          <a:bodyPr wrap="square">
            <a:spAutoFit/>
          </a:bodyPr>
          <a:lstStyle/>
          <a:p>
            <a:pPr algn="r"/>
            <a:r>
              <a:rPr lang="en-US" sz="2600" b="1" dirty="0">
                <a:latin typeface="Arial" charset="0"/>
              </a:rPr>
              <a:t>Fracture Risk</a:t>
            </a:r>
          </a:p>
        </p:txBody>
      </p:sp>
    </p:spTree>
    <p:extLst>
      <p:ext uri="{BB962C8B-B14F-4D97-AF65-F5344CB8AC3E}">
        <p14:creationId xmlns:p14="http://schemas.microsoft.com/office/powerpoint/2010/main" val="940152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7200" y="228600"/>
            <a:ext cx="8229600" cy="1244600"/>
          </a:xfrm>
        </p:spPr>
        <p:txBody>
          <a:bodyPr/>
          <a:lstStyle/>
          <a:p>
            <a:r>
              <a:rPr lang="en-US" dirty="0">
                <a:solidFill>
                  <a:schemeClr val="tx1"/>
                </a:solidFill>
              </a:rPr>
              <a:t>Case Study #1: </a:t>
            </a:r>
            <a:r>
              <a:rPr lang="en-CA" dirty="0"/>
              <a:t>CAROC &amp; FRAX Fracture Risk Calculators Both Incorporate GC Use</a:t>
            </a:r>
          </a:p>
        </p:txBody>
      </p:sp>
      <p:sp>
        <p:nvSpPr>
          <p:cNvPr id="38916" name="TextBox 4"/>
          <p:cNvSpPr txBox="1">
            <a:spLocks noChangeArrowheads="1"/>
          </p:cNvSpPr>
          <p:nvPr/>
        </p:nvSpPr>
        <p:spPr bwMode="auto">
          <a:xfrm>
            <a:off x="468312" y="6216819"/>
            <a:ext cx="8218487" cy="507831"/>
          </a:xfrm>
          <a:prstGeom prst="rect">
            <a:avLst/>
          </a:prstGeom>
          <a:noFill/>
          <a:ln w="9525">
            <a:noFill/>
            <a:miter lim="800000"/>
            <a:headEnd/>
            <a:tailEnd/>
          </a:ln>
        </p:spPr>
        <p:txBody>
          <a:bodyPr wrap="square" lIns="0">
            <a:spAutoFit/>
          </a:bodyPr>
          <a:lstStyle/>
          <a:p>
            <a:r>
              <a:rPr lang="en-CA" sz="900" dirty="0">
                <a:solidFill>
                  <a:srgbClr val="FFFFFF"/>
                </a:solidFill>
                <a:latin typeface="Arial" charset="0"/>
                <a:cs typeface="Arial" pitchFamily="34" charset="0"/>
              </a:rPr>
              <a:t>1. OC Guidelines tool available at: </a:t>
            </a:r>
            <a:r>
              <a:rPr lang="en-CA" sz="900" dirty="0">
                <a:solidFill>
                  <a:srgbClr val="FFFFFF"/>
                </a:solidFill>
                <a:latin typeface="Arial" charset="0"/>
                <a:cs typeface="Arial" pitchFamily="34" charset="0"/>
                <a:hlinkClick r:id="rId3"/>
              </a:rPr>
              <a:t>http://www.osteoporosis.ca/multimedia/FractureRiskTool/index.html#/Home</a:t>
            </a:r>
            <a:r>
              <a:rPr lang="en-CA" sz="900" dirty="0">
                <a:solidFill>
                  <a:srgbClr val="FFFFFF"/>
                </a:solidFill>
                <a:latin typeface="Arial" charset="0"/>
                <a:cs typeface="Arial" pitchFamily="34" charset="0"/>
              </a:rPr>
              <a:t> accessed on May 10th, 2017. </a:t>
            </a:r>
            <a:br>
              <a:rPr lang="en-CA" sz="900" dirty="0">
                <a:solidFill>
                  <a:srgbClr val="FFFFFF"/>
                </a:solidFill>
                <a:latin typeface="Arial" charset="0"/>
                <a:cs typeface="Arial" pitchFamily="34" charset="0"/>
              </a:rPr>
            </a:br>
            <a:r>
              <a:rPr lang="en-CA" sz="900" dirty="0">
                <a:solidFill>
                  <a:srgbClr val="FFFFFF"/>
                </a:solidFill>
                <a:latin typeface="Arial" charset="0"/>
                <a:cs typeface="Arial" pitchFamily="34" charset="0"/>
              </a:rPr>
              <a:t>2. FRAX</a:t>
            </a:r>
            <a:r>
              <a:rPr lang="en-CA" sz="900" baseline="30000" dirty="0">
                <a:solidFill>
                  <a:srgbClr val="FFFFFF"/>
                </a:solidFill>
                <a:latin typeface="Arial" charset="0"/>
                <a:cs typeface="Arial" pitchFamily="34" charset="0"/>
              </a:rPr>
              <a:t>®</a:t>
            </a:r>
            <a:r>
              <a:rPr lang="en-CA" sz="900" dirty="0">
                <a:solidFill>
                  <a:srgbClr val="FFFFFF"/>
                </a:solidFill>
                <a:latin typeface="Arial" charset="0"/>
                <a:cs typeface="Arial" pitchFamily="34" charset="0"/>
              </a:rPr>
              <a:t> tool available at: </a:t>
            </a:r>
            <a:r>
              <a:rPr lang="en-CA" sz="900" dirty="0">
                <a:solidFill>
                  <a:srgbClr val="FFFFFF"/>
                </a:solidFill>
                <a:latin typeface="Arial" charset="0"/>
                <a:cs typeface="Arial" pitchFamily="34" charset="0"/>
                <a:hlinkClick r:id="rId4"/>
              </a:rPr>
              <a:t>http://www.shef.ac.uk/FRAX/tool.jsp</a:t>
            </a:r>
            <a:r>
              <a:rPr lang="en-CA" sz="900" dirty="0">
                <a:solidFill>
                  <a:srgbClr val="FFFFFF"/>
                </a:solidFill>
                <a:latin typeface="Arial" charset="0"/>
                <a:cs typeface="Arial" pitchFamily="34" charset="0"/>
              </a:rPr>
              <a:t> accessed on May 10</a:t>
            </a:r>
            <a:r>
              <a:rPr lang="en-CA" sz="900" baseline="30000" dirty="0">
                <a:solidFill>
                  <a:srgbClr val="FFFFFF"/>
                </a:solidFill>
                <a:latin typeface="Arial" charset="0"/>
                <a:cs typeface="Arial" pitchFamily="34" charset="0"/>
              </a:rPr>
              <a:t>th</a:t>
            </a:r>
            <a:r>
              <a:rPr lang="en-CA" sz="900" dirty="0">
                <a:solidFill>
                  <a:srgbClr val="FFFFFF"/>
                </a:solidFill>
                <a:latin typeface="Arial" charset="0"/>
                <a:cs typeface="Arial" pitchFamily="34" charset="0"/>
              </a:rPr>
              <a:t>, 2017 3. National Osteoporosis Foundation guidelines: </a:t>
            </a:r>
            <a:r>
              <a:rPr lang="en-CA" sz="900" dirty="0">
                <a:solidFill>
                  <a:srgbClr val="FFFFFF"/>
                </a:solidFill>
                <a:latin typeface="Arial" charset="0"/>
                <a:cs typeface="Arial" pitchFamily="34" charset="0"/>
                <a:hlinkClick r:id="rId5"/>
              </a:rPr>
              <a:t>www.nof.org/professionals/NOF_Clinicians_Gu`ide.pdf</a:t>
            </a:r>
            <a:r>
              <a:rPr lang="en-CA" sz="900" dirty="0">
                <a:solidFill>
                  <a:srgbClr val="FFFFFF"/>
                </a:solidFill>
                <a:latin typeface="Arial" charset="0"/>
                <a:cs typeface="Arial" pitchFamily="34" charset="0"/>
              </a:rPr>
              <a:t> accessed on May 10</a:t>
            </a:r>
            <a:r>
              <a:rPr lang="en-CA" sz="900" baseline="30000" dirty="0">
                <a:solidFill>
                  <a:srgbClr val="FFFFFF"/>
                </a:solidFill>
                <a:latin typeface="Arial" charset="0"/>
                <a:cs typeface="Arial" pitchFamily="34" charset="0"/>
              </a:rPr>
              <a:t>th</a:t>
            </a:r>
            <a:r>
              <a:rPr lang="en-CA" sz="900" dirty="0">
                <a:solidFill>
                  <a:srgbClr val="FFFFFF"/>
                </a:solidFill>
                <a:latin typeface="Arial" charset="0"/>
                <a:cs typeface="Arial" pitchFamily="34" charset="0"/>
              </a:rPr>
              <a:t>, 2017</a:t>
            </a:r>
          </a:p>
        </p:txBody>
      </p:sp>
      <p:pic>
        <p:nvPicPr>
          <p:cNvPr id="9" name="Picture 7"/>
          <p:cNvPicPr>
            <a:picLocks noChangeAspect="1" noChangeArrowheads="1"/>
          </p:cNvPicPr>
          <p:nvPr/>
        </p:nvPicPr>
        <p:blipFill>
          <a:blip r:embed="rId6" cstate="print"/>
          <a:srcRect l="316" t="478" r="316" b="478"/>
          <a:stretch>
            <a:fillRect/>
          </a:stretch>
        </p:blipFill>
        <p:spPr bwMode="auto">
          <a:xfrm>
            <a:off x="2902254" y="1769086"/>
            <a:ext cx="5999459" cy="3955058"/>
          </a:xfrm>
          <a:prstGeom prst="rect">
            <a:avLst/>
          </a:prstGeom>
          <a:noFill/>
          <a:ln w="9525">
            <a:noFill/>
            <a:miter lim="800000"/>
            <a:headEnd/>
            <a:tailEnd/>
          </a:ln>
          <a:effectLst>
            <a:outerShdw blurRad="292100" dist="139700" dir="2700000" algn="tl" rotWithShape="0">
              <a:srgbClr val="333333">
                <a:alpha val="65000"/>
              </a:srgbClr>
            </a:outerShdw>
          </a:effectLst>
        </p:spPr>
      </p:pic>
      <p:sp>
        <p:nvSpPr>
          <p:cNvPr id="2" name="Rectangle 1"/>
          <p:cNvSpPr/>
          <p:nvPr/>
        </p:nvSpPr>
        <p:spPr>
          <a:xfrm>
            <a:off x="3099343" y="5257800"/>
            <a:ext cx="1656514" cy="16230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Arial" charset="0"/>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313" y="1754188"/>
            <a:ext cx="2320468" cy="3969956"/>
          </a:xfrm>
          <a:prstGeom prst="rect">
            <a:avLst/>
          </a:prstGeom>
        </p:spPr>
      </p:pic>
      <p:sp>
        <p:nvSpPr>
          <p:cNvPr id="10" name="Rectangle 9"/>
          <p:cNvSpPr/>
          <p:nvPr/>
        </p:nvSpPr>
        <p:spPr>
          <a:xfrm>
            <a:off x="468181" y="3611880"/>
            <a:ext cx="2320599" cy="29098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Arial" charset="0"/>
            </a:endParaRPr>
          </a:p>
        </p:txBody>
      </p:sp>
    </p:spTree>
    <p:extLst>
      <p:ext uri="{BB962C8B-B14F-4D97-AF65-F5344CB8AC3E}">
        <p14:creationId xmlns:p14="http://schemas.microsoft.com/office/powerpoint/2010/main" val="1792000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44600"/>
          </a:xfrm>
        </p:spPr>
        <p:txBody>
          <a:bodyPr/>
          <a:lstStyle/>
          <a:p>
            <a:r>
              <a:rPr lang="en-US" sz="2400" dirty="0">
                <a:solidFill>
                  <a:schemeClr val="tx1"/>
                </a:solidFill>
              </a:rPr>
              <a:t>Case Study #1:</a:t>
            </a:r>
            <a:br>
              <a:rPr lang="en-US" sz="2400" dirty="0">
                <a:solidFill>
                  <a:schemeClr val="tx1"/>
                </a:solidFill>
              </a:rPr>
            </a:br>
            <a:r>
              <a:rPr lang="en-CA" sz="2400" dirty="0"/>
              <a:t>Canadian Guidelines (2010) Recommend Treatment for Patients Requiring Long-term GC Therapy</a:t>
            </a:r>
          </a:p>
        </p:txBody>
      </p:sp>
      <p:sp>
        <p:nvSpPr>
          <p:cNvPr id="3" name="Content Placeholder 2"/>
          <p:cNvSpPr>
            <a:spLocks noGrp="1"/>
          </p:cNvSpPr>
          <p:nvPr>
            <p:ph idx="1"/>
          </p:nvPr>
        </p:nvSpPr>
        <p:spPr>
          <a:xfrm>
            <a:off x="468313" y="1615970"/>
            <a:ext cx="8193549" cy="3723285"/>
          </a:xfrm>
        </p:spPr>
        <p:txBody>
          <a:bodyPr/>
          <a:lstStyle/>
          <a:p>
            <a:pPr marL="457200" indent="-457200">
              <a:buFont typeface="+mj-lt"/>
              <a:buAutoNum type="arabicPeriod"/>
            </a:pPr>
            <a:r>
              <a:rPr lang="en-CA" sz="2000" dirty="0"/>
              <a:t>For individuals over age 50 who are on long-term glucocorticoid therapy (≥ three months cumulative therapy during the preceding year at a prednisone-equivalent dose  ≥ 7.5 mg daily), a bisphosphonate or </a:t>
            </a:r>
            <a:r>
              <a:rPr lang="en-CA" sz="2000" dirty="0" err="1"/>
              <a:t>denosumab</a:t>
            </a:r>
            <a:r>
              <a:rPr lang="en-CA" sz="2000" b="1" dirty="0"/>
              <a:t>*</a:t>
            </a:r>
            <a:r>
              <a:rPr lang="en-CA" sz="2000" dirty="0"/>
              <a:t> should be initiated at the outset and should be continued for at least the duration of the glucocorticoid therapy. </a:t>
            </a:r>
            <a:r>
              <a:rPr lang="en-CA" sz="2000" dirty="0">
                <a:solidFill>
                  <a:schemeClr val="tx2"/>
                </a:solidFill>
              </a:rPr>
              <a:t>(Grade A)</a:t>
            </a:r>
            <a:r>
              <a:rPr lang="en-CA" sz="2000" baseline="30000" dirty="0">
                <a:solidFill>
                  <a:schemeClr val="tx2"/>
                </a:solidFill>
              </a:rPr>
              <a:t>1,2</a:t>
            </a:r>
          </a:p>
          <a:p>
            <a:pPr marL="457200" indent="-457200">
              <a:spcBef>
                <a:spcPts val="1200"/>
              </a:spcBef>
              <a:buFont typeface="+mj-lt"/>
              <a:buAutoNum type="arabicPeriod"/>
            </a:pPr>
            <a:r>
              <a:rPr lang="en-CA" sz="2000" dirty="0"/>
              <a:t>Teriparatide should be considered for those at high risk for fracture who are taking glucocorticoids (≥ three months cumulative therapy during the preceding year at a prednisone-equivalent dose ≥ 7.5 mg daily). </a:t>
            </a:r>
            <a:r>
              <a:rPr lang="en-CA" sz="2000" dirty="0">
                <a:solidFill>
                  <a:schemeClr val="tx2"/>
                </a:solidFill>
              </a:rPr>
              <a:t>(Grade A)</a:t>
            </a:r>
            <a:r>
              <a:rPr lang="en-CA" sz="2000" baseline="30000" dirty="0">
                <a:solidFill>
                  <a:schemeClr val="tx2"/>
                </a:solidFill>
              </a:rPr>
              <a:t>1</a:t>
            </a:r>
            <a:endParaRPr lang="en-CA" sz="2000" dirty="0">
              <a:solidFill>
                <a:schemeClr val="tx2"/>
              </a:solidFill>
            </a:endParaRPr>
          </a:p>
          <a:p>
            <a:pPr marL="0" indent="0">
              <a:spcBef>
                <a:spcPts val="1200"/>
              </a:spcBef>
              <a:buNone/>
            </a:pPr>
            <a:r>
              <a:rPr lang="en-CA" sz="2000" dirty="0">
                <a:solidFill>
                  <a:schemeClr val="tx2"/>
                </a:solidFill>
              </a:rPr>
              <a:t>*</a:t>
            </a:r>
            <a:r>
              <a:rPr lang="en-CA" sz="1600" dirty="0">
                <a:solidFill>
                  <a:schemeClr val="tx2"/>
                </a:solidFill>
              </a:rPr>
              <a:t>Recommendation #1 has been updated to reflect current guidelines and expert opinion</a:t>
            </a:r>
          </a:p>
          <a:p>
            <a:pPr marL="0" indent="0">
              <a:spcBef>
                <a:spcPts val="1200"/>
              </a:spcBef>
              <a:buNone/>
            </a:pPr>
            <a:endParaRPr lang="en-CA" sz="2000" dirty="0">
              <a:solidFill>
                <a:schemeClr val="tx2"/>
              </a:solidFill>
            </a:endParaRPr>
          </a:p>
        </p:txBody>
      </p:sp>
      <p:sp>
        <p:nvSpPr>
          <p:cNvPr id="5" name="TextBox 4"/>
          <p:cNvSpPr txBox="1"/>
          <p:nvPr/>
        </p:nvSpPr>
        <p:spPr>
          <a:xfrm>
            <a:off x="468313" y="6290389"/>
            <a:ext cx="8049522" cy="507831"/>
          </a:xfrm>
          <a:prstGeom prst="rect">
            <a:avLst/>
          </a:prstGeom>
          <a:noFill/>
        </p:spPr>
        <p:txBody>
          <a:bodyPr wrap="square" l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dirty="0">
                <a:ln>
                  <a:noFill/>
                </a:ln>
                <a:solidFill>
                  <a:srgbClr val="FFFFFF"/>
                </a:solidFill>
                <a:effectLst/>
                <a:uLnTx/>
                <a:uFillTx/>
                <a:latin typeface="Arial" charset="0"/>
              </a:rPr>
              <a:t>Adapted from: 1. </a:t>
            </a:r>
            <a:r>
              <a:rPr kumimoji="0" lang="en-US" sz="900" u="none" strike="noStrike" kern="1200" cap="none" spc="0" normalizeH="0" baseline="0" noProof="0" dirty="0" err="1">
                <a:ln>
                  <a:noFill/>
                </a:ln>
                <a:solidFill>
                  <a:srgbClr val="FFFFFF"/>
                </a:solidFill>
                <a:effectLst/>
                <a:uLnTx/>
                <a:uFillTx/>
                <a:latin typeface="Arial" charset="0"/>
              </a:rPr>
              <a:t>Papaioannou</a:t>
            </a:r>
            <a:r>
              <a:rPr kumimoji="0" lang="en-US" sz="900" u="none" strike="noStrike" kern="1200" cap="none" spc="0" normalizeH="0" baseline="0" noProof="0" dirty="0">
                <a:ln>
                  <a:noFill/>
                </a:ln>
                <a:solidFill>
                  <a:srgbClr val="FFFFFF"/>
                </a:solidFill>
                <a:effectLst/>
                <a:uLnTx/>
                <a:uFillTx/>
                <a:latin typeface="Arial" charset="0"/>
              </a:rPr>
              <a:t> A, et al. (2010) </a:t>
            </a:r>
            <a:r>
              <a:rPr kumimoji="0" lang="en-US" sz="900" i="1" u="none" strike="noStrike" kern="1200" cap="none" spc="0" normalizeH="0" baseline="0" noProof="0" dirty="0">
                <a:ln>
                  <a:noFill/>
                </a:ln>
                <a:solidFill>
                  <a:srgbClr val="FFFFFF"/>
                </a:solidFill>
                <a:effectLst/>
                <a:uLnTx/>
                <a:uFillTx/>
                <a:latin typeface="Arial" charset="0"/>
              </a:rPr>
              <a:t>CMAJ</a:t>
            </a:r>
            <a:r>
              <a:rPr lang="en-US" sz="900" dirty="0">
                <a:solidFill>
                  <a:srgbClr val="FFFFFF"/>
                </a:solidFill>
                <a:latin typeface="Arial" charset="0"/>
              </a:rPr>
              <a:t>,</a:t>
            </a:r>
            <a:r>
              <a:rPr kumimoji="0" lang="en-US" sz="900" u="none" strike="noStrike" kern="1200" cap="none" spc="0" normalizeH="0" baseline="0" noProof="0" dirty="0">
                <a:ln>
                  <a:noFill/>
                </a:ln>
                <a:solidFill>
                  <a:srgbClr val="FFFFFF"/>
                </a:solidFill>
                <a:effectLst/>
                <a:uLnTx/>
                <a:uFillTx/>
                <a:latin typeface="Arial" charset="0"/>
              </a:rPr>
              <a:t> 182</a:t>
            </a:r>
            <a:r>
              <a:rPr lang="en-US" sz="900" dirty="0">
                <a:solidFill>
                  <a:srgbClr val="FFFFFF"/>
                </a:solidFill>
                <a:latin typeface="Arial" charset="0"/>
              </a:rPr>
              <a:t>, </a:t>
            </a:r>
            <a:r>
              <a:rPr kumimoji="0" lang="en-US" sz="900" u="none" strike="noStrike" kern="1200" cap="none" spc="0" normalizeH="0" baseline="0" noProof="0" dirty="0">
                <a:ln>
                  <a:noFill/>
                </a:ln>
                <a:solidFill>
                  <a:srgbClr val="FFFFFF"/>
                </a:solidFill>
                <a:effectLst/>
                <a:uLnTx/>
                <a:uFillTx/>
                <a:latin typeface="Arial" charset="0"/>
              </a:rPr>
              <a:t>1864-1873. 2.</a:t>
            </a:r>
            <a:r>
              <a:rPr kumimoji="0" lang="en-CA" sz="900" u="none" strike="noStrike" kern="1200" cap="none" spc="0" normalizeH="0" baseline="0" noProof="0" dirty="0">
                <a:ln>
                  <a:noFill/>
                </a:ln>
                <a:solidFill>
                  <a:srgbClr val="FFFFFF"/>
                </a:solidFill>
                <a:effectLst/>
                <a:uLnTx/>
                <a:uFillTx/>
                <a:latin typeface="Arial" charset="0"/>
              </a:rPr>
              <a:t> Ann Intern Med. doi:10.7326/M15-1361 </a:t>
            </a:r>
            <a:r>
              <a:rPr kumimoji="0" lang="en-CA" sz="900" u="none" strike="noStrike" kern="1200" cap="none" spc="0" normalizeH="0" baseline="0" noProof="0" dirty="0" err="1">
                <a:ln>
                  <a:noFill/>
                </a:ln>
                <a:solidFill>
                  <a:srgbClr val="FFFFFF"/>
                </a:solidFill>
                <a:effectLst/>
                <a:uLnTx/>
                <a:uFillTx/>
                <a:latin typeface="Arial" charset="0"/>
              </a:rPr>
              <a:t>Annals.org</a:t>
            </a:r>
            <a:r>
              <a:rPr kumimoji="0" lang="en-CA" sz="900" u="none" strike="noStrike" kern="1200" cap="none" spc="0" normalizeH="0" baseline="0" noProof="0" dirty="0">
                <a:ln>
                  <a:noFill/>
                </a:ln>
                <a:solidFill>
                  <a:srgbClr val="FFFFFF"/>
                </a:solidFill>
                <a:effectLst/>
                <a:uLnTx/>
                <a:uFillTx/>
                <a:latin typeface="Arial" charset="0"/>
              </a:rPr>
              <a:t>. </a:t>
            </a:r>
            <a:br>
              <a:rPr kumimoji="0" lang="en-CA" sz="900" u="none" strike="noStrike" kern="1200" cap="none" spc="0" normalizeH="0" baseline="0" noProof="0" dirty="0">
                <a:ln>
                  <a:noFill/>
                </a:ln>
                <a:solidFill>
                  <a:srgbClr val="FFFFFF"/>
                </a:solidFill>
                <a:effectLst/>
                <a:uLnTx/>
                <a:uFillTx/>
                <a:latin typeface="Arial" charset="0"/>
              </a:rPr>
            </a:br>
            <a:r>
              <a:rPr kumimoji="0" lang="en-CA" sz="900" u="none" strike="noStrike" kern="1200" cap="none" spc="0" normalizeH="0" baseline="0" noProof="0" dirty="0">
                <a:ln>
                  <a:noFill/>
                </a:ln>
                <a:solidFill>
                  <a:srgbClr val="FFFFFF"/>
                </a:solidFill>
                <a:effectLst/>
                <a:uLnTx/>
                <a:uFillTx/>
                <a:latin typeface="Arial" charset="0"/>
              </a:rPr>
              <a:t>This article was published at Annals.org on 9 May 2017 and accessed on May 9, 2017.</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900" dirty="0">
                <a:solidFill>
                  <a:srgbClr val="FFFFFF"/>
                </a:solidFill>
                <a:latin typeface="Arial" charset="0"/>
              </a:rPr>
              <a:t>3. Amgen Canada Inc. Prolia (denosumab) Product Monograph. February 13, 2018.</a:t>
            </a:r>
            <a:endParaRPr kumimoji="0" lang="en-CA" sz="900" u="none" strike="noStrike" kern="1200" cap="none" spc="0" normalizeH="0" baseline="0" noProof="0" dirty="0">
              <a:ln>
                <a:noFill/>
              </a:ln>
              <a:solidFill>
                <a:srgbClr val="FFFFFF"/>
              </a:solidFill>
              <a:effectLst/>
              <a:uLnTx/>
              <a:uFillTx/>
              <a:latin typeface="Arial" charset="0"/>
            </a:endParaRPr>
          </a:p>
        </p:txBody>
      </p:sp>
      <p:sp>
        <p:nvSpPr>
          <p:cNvPr id="4" name="TextBox 3">
            <a:extLst>
              <a:ext uri="{FF2B5EF4-FFF2-40B4-BE49-F238E27FC236}">
                <a16:creationId xmlns:a16="http://schemas.microsoft.com/office/drawing/2014/main" id="{3BE0221E-0CB0-4F10-860C-2BF3884B2E2B}"/>
              </a:ext>
            </a:extLst>
          </p:cNvPr>
          <p:cNvSpPr txBox="1"/>
          <p:nvPr/>
        </p:nvSpPr>
        <p:spPr>
          <a:xfrm>
            <a:off x="396299" y="5283765"/>
            <a:ext cx="8747701" cy="1015663"/>
          </a:xfrm>
          <a:prstGeom prst="rect">
            <a:avLst/>
          </a:prstGeom>
          <a:noFill/>
        </p:spPr>
        <p:txBody>
          <a:bodyPr wrap="square" rtlCol="0">
            <a:spAutoFit/>
          </a:bodyPr>
          <a:lstStyle/>
          <a:p>
            <a:r>
              <a:rPr lang="en-CA" sz="1000" b="1" baseline="30000" dirty="0">
                <a:latin typeface="Arial" panose="020B0604020202020204" pitchFamily="34" charset="0"/>
                <a:cs typeface="Arial" panose="020B0604020202020204" pitchFamily="34" charset="0"/>
              </a:rPr>
              <a:t>3</a:t>
            </a:r>
            <a:r>
              <a:rPr lang="en-CA" sz="1000" b="1" dirty="0">
                <a:latin typeface="Arial" panose="020B0604020202020204" pitchFamily="34" charset="0"/>
                <a:cs typeface="Arial" panose="020B0604020202020204" pitchFamily="34" charset="0"/>
              </a:rPr>
              <a:t>Treatment to Increase Bone Mass for the Treatment and Prevention of Glucocorticoid-Induced Osteoporosis in Women and Men at High Risk for Fracture</a:t>
            </a:r>
            <a:endParaRPr lang="en-US" sz="1000" dirty="0">
              <a:latin typeface="Arial" panose="020B0604020202020204" pitchFamily="34" charset="0"/>
              <a:cs typeface="Arial" panose="020B0604020202020204" pitchFamily="34" charset="0"/>
            </a:endParaRPr>
          </a:p>
          <a:p>
            <a:r>
              <a:rPr lang="en-CA" sz="1000" dirty="0">
                <a:latin typeface="Arial" panose="020B0604020202020204" pitchFamily="34" charset="0"/>
                <a:cs typeface="Arial" panose="020B0604020202020204" pitchFamily="34" charset="0"/>
              </a:rPr>
              <a:t>PROLIA is indicated as a treatment to increase bone mass in women and men at high risk for fracture due to sustained systemic glucocorticoid therapy (see </a:t>
            </a:r>
            <a:r>
              <a:rPr lang="en-CA" sz="1000" b="1" dirty="0">
                <a:latin typeface="Arial" panose="020B0604020202020204" pitchFamily="34" charset="0"/>
                <a:cs typeface="Arial" panose="020B0604020202020204" pitchFamily="34" charset="0"/>
              </a:rPr>
              <a:t>CLINICAL TRIALS</a:t>
            </a:r>
            <a:r>
              <a:rPr lang="en-CA" sz="1000" dirty="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p>
            <a:r>
              <a:rPr lang="en-CA" sz="1000" dirty="0">
                <a:latin typeface="Arial" panose="020B0604020202020204" pitchFamily="34" charset="0"/>
                <a:cs typeface="Arial" panose="020B0604020202020204" pitchFamily="34" charset="0"/>
              </a:rPr>
              <a:t>PROLIA is indicated as a treatment to increase bone mass in women and men at high risk for fracture who are starting or have recently started long term glucocorticoid therapy (see </a:t>
            </a:r>
            <a:r>
              <a:rPr lang="en-CA" sz="1000" b="1" dirty="0">
                <a:latin typeface="Arial" panose="020B0604020202020204" pitchFamily="34" charset="0"/>
                <a:cs typeface="Arial" panose="020B0604020202020204" pitchFamily="34" charset="0"/>
              </a:rPr>
              <a:t>CLINICAL TRIALS</a:t>
            </a:r>
            <a:r>
              <a:rPr lang="en-CA" sz="1000" dirty="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398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457200" y="228600"/>
            <a:ext cx="8229600" cy="1244600"/>
          </a:xfrm>
        </p:spPr>
        <p:txBody>
          <a:bodyPr/>
          <a:lstStyle/>
          <a:p>
            <a:r>
              <a:rPr lang="en-US" altLang="en-US" dirty="0">
                <a:solidFill>
                  <a:schemeClr val="tx1"/>
                </a:solidFill>
                <a:latin typeface="Arial" charset="0"/>
              </a:rPr>
              <a:t>Case Study #1:</a:t>
            </a:r>
            <a:br>
              <a:rPr lang="en-US" altLang="en-US" dirty="0">
                <a:solidFill>
                  <a:schemeClr val="tx1"/>
                </a:solidFill>
                <a:latin typeface="Arial" charset="0"/>
              </a:rPr>
            </a:br>
            <a:r>
              <a:rPr lang="en-CA" altLang="en-US" dirty="0">
                <a:latin typeface="Arial" charset="0"/>
              </a:rPr>
              <a:t>Summary: GIOP</a:t>
            </a:r>
          </a:p>
        </p:txBody>
      </p:sp>
      <p:sp>
        <p:nvSpPr>
          <p:cNvPr id="60419" name="Content Placeholder 2"/>
          <p:cNvSpPr>
            <a:spLocks noGrp="1"/>
          </p:cNvSpPr>
          <p:nvPr>
            <p:ph idx="1"/>
          </p:nvPr>
        </p:nvSpPr>
        <p:spPr>
          <a:xfrm>
            <a:off x="452363" y="1576799"/>
            <a:ext cx="8193549" cy="4525963"/>
          </a:xfrm>
        </p:spPr>
        <p:txBody>
          <a:bodyPr>
            <a:normAutofit fontScale="85000" lnSpcReduction="20000"/>
          </a:bodyPr>
          <a:lstStyle/>
          <a:p>
            <a:pPr>
              <a:spcBef>
                <a:spcPct val="0"/>
              </a:spcBef>
            </a:pPr>
            <a:r>
              <a:rPr lang="en-CA" altLang="en-US" dirty="0">
                <a:latin typeface="Arial" charset="0"/>
              </a:rPr>
              <a:t>GIOP is the most common form of secondary osteoporosis</a:t>
            </a:r>
            <a:r>
              <a:rPr lang="en-CA" altLang="en-US" baseline="30000" dirty="0">
                <a:latin typeface="Arial" charset="0"/>
              </a:rPr>
              <a:t>1</a:t>
            </a:r>
          </a:p>
          <a:p>
            <a:pPr>
              <a:spcBef>
                <a:spcPct val="0"/>
              </a:spcBef>
            </a:pPr>
            <a:endParaRPr lang="en-CA" altLang="en-US" sz="1200" dirty="0">
              <a:latin typeface="Arial" charset="0"/>
            </a:endParaRPr>
          </a:p>
          <a:p>
            <a:pPr>
              <a:spcBef>
                <a:spcPct val="0"/>
              </a:spcBef>
            </a:pPr>
            <a:r>
              <a:rPr lang="en-CA" altLang="en-US" dirty="0">
                <a:latin typeface="Arial" charset="0"/>
              </a:rPr>
              <a:t>An estimated 3.6% of Canadian postmenopausal women currently </a:t>
            </a:r>
            <a:r>
              <a:rPr lang="en-US" altLang="en-US" dirty="0">
                <a:latin typeface="Arial" charset="0"/>
              </a:rPr>
              <a:t>take oral glucocorticoids</a:t>
            </a:r>
            <a:r>
              <a:rPr lang="en-US" altLang="en-US" baseline="30000" dirty="0">
                <a:latin typeface="Arial" charset="0"/>
              </a:rPr>
              <a:t>2,3</a:t>
            </a:r>
          </a:p>
          <a:p>
            <a:pPr>
              <a:spcBef>
                <a:spcPct val="0"/>
              </a:spcBef>
            </a:pPr>
            <a:endParaRPr lang="en-US" altLang="en-US" baseline="30000" dirty="0">
              <a:latin typeface="Arial" charset="0"/>
            </a:endParaRPr>
          </a:p>
          <a:p>
            <a:pPr>
              <a:spcBef>
                <a:spcPct val="0"/>
              </a:spcBef>
            </a:pPr>
            <a:r>
              <a:rPr lang="en-CA" altLang="en-US" dirty="0"/>
              <a:t>GC use is associated with increased fracture risk independent of BMD and prior fracture</a:t>
            </a:r>
            <a:r>
              <a:rPr lang="en-CA" altLang="en-US" baseline="30000" dirty="0"/>
              <a:t>5</a:t>
            </a:r>
          </a:p>
          <a:p>
            <a:pPr>
              <a:spcBef>
                <a:spcPct val="0"/>
              </a:spcBef>
            </a:pPr>
            <a:endParaRPr lang="en-US" altLang="en-US" baseline="30000" dirty="0">
              <a:latin typeface="Arial" charset="0"/>
            </a:endParaRPr>
          </a:p>
          <a:p>
            <a:pPr>
              <a:spcBef>
                <a:spcPct val="0"/>
              </a:spcBef>
            </a:pPr>
            <a:endParaRPr lang="en-CA" altLang="en-US" sz="1200" dirty="0">
              <a:latin typeface="Arial" charset="0"/>
            </a:endParaRPr>
          </a:p>
          <a:p>
            <a:pPr>
              <a:spcBef>
                <a:spcPct val="0"/>
              </a:spcBef>
            </a:pPr>
            <a:endParaRPr lang="en-CA" altLang="en-US" sz="1200" dirty="0">
              <a:latin typeface="Arial" charset="0"/>
            </a:endParaRPr>
          </a:p>
          <a:p>
            <a:pPr>
              <a:spcBef>
                <a:spcPct val="0"/>
              </a:spcBef>
            </a:pPr>
            <a:r>
              <a:rPr lang="en-CA" altLang="en-US" dirty="0">
                <a:latin typeface="Arial" charset="0"/>
              </a:rPr>
              <a:t>Fracture risk increases with increasing daily dose of steroids</a:t>
            </a:r>
            <a:r>
              <a:rPr lang="en-CA" altLang="en-US" baseline="30000" dirty="0">
                <a:latin typeface="Arial" charset="0"/>
              </a:rPr>
              <a:t>4 </a:t>
            </a:r>
            <a:r>
              <a:rPr lang="en-CA" altLang="en-US" dirty="0"/>
              <a:t>(&gt;7.5mg daily is typical threshold) </a:t>
            </a:r>
          </a:p>
          <a:p>
            <a:pPr>
              <a:spcBef>
                <a:spcPct val="0"/>
              </a:spcBef>
            </a:pPr>
            <a:endParaRPr lang="en-CA" altLang="en-US" sz="1200" dirty="0">
              <a:latin typeface="Arial" charset="0"/>
            </a:endParaRPr>
          </a:p>
          <a:p>
            <a:pPr>
              <a:spcBef>
                <a:spcPct val="0"/>
              </a:spcBef>
            </a:pPr>
            <a:endParaRPr lang="en-CA" altLang="en-US" baseline="30000" dirty="0">
              <a:latin typeface="Arial" charset="0"/>
            </a:endParaRPr>
          </a:p>
          <a:p>
            <a:pPr>
              <a:spcBef>
                <a:spcPct val="0"/>
              </a:spcBef>
            </a:pPr>
            <a:r>
              <a:rPr lang="en-CA" altLang="en-US" dirty="0">
                <a:latin typeface="Arial" charset="0"/>
              </a:rPr>
              <a:t>Treatment to prevent bone loss is recommended in the vast majority of patients, if not all, on long-term GC therapy</a:t>
            </a:r>
            <a:r>
              <a:rPr lang="en-CA" altLang="en-US" baseline="30000" dirty="0">
                <a:latin typeface="Arial" charset="0"/>
              </a:rPr>
              <a:t>6</a:t>
            </a:r>
          </a:p>
          <a:p>
            <a:pPr>
              <a:spcBef>
                <a:spcPct val="0"/>
              </a:spcBef>
            </a:pPr>
            <a:endParaRPr lang="en-CA" altLang="en-US" dirty="0">
              <a:latin typeface="Arial" charset="0"/>
            </a:endParaRPr>
          </a:p>
          <a:p>
            <a:pPr>
              <a:spcBef>
                <a:spcPct val="0"/>
              </a:spcBef>
            </a:pPr>
            <a:endParaRPr lang="en-CA" altLang="en-US" dirty="0">
              <a:latin typeface="Arial" charset="0"/>
            </a:endParaRPr>
          </a:p>
        </p:txBody>
      </p:sp>
      <p:sp>
        <p:nvSpPr>
          <p:cNvPr id="60420" name="Rectangle 3"/>
          <p:cNvSpPr>
            <a:spLocks noChangeArrowheads="1"/>
          </p:cNvSpPr>
          <p:nvPr/>
        </p:nvSpPr>
        <p:spPr bwMode="auto">
          <a:xfrm>
            <a:off x="468313" y="6278563"/>
            <a:ext cx="7711411"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marL="228600" indent="-228600"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indent="0" eaLnBrk="1" fontAlgn="base" hangingPunct="1">
              <a:spcBef>
                <a:spcPct val="0"/>
              </a:spcBef>
              <a:spcAft>
                <a:spcPct val="0"/>
              </a:spcAft>
              <a:buClrTx/>
              <a:buFontTx/>
              <a:buNone/>
            </a:pPr>
            <a:r>
              <a:rPr lang="en-US" altLang="en-US" sz="900" dirty="0">
                <a:solidFill>
                  <a:srgbClr val="FFFFFF"/>
                </a:solidFill>
              </a:rPr>
              <a:t>1. </a:t>
            </a:r>
            <a:r>
              <a:rPr lang="en-US" altLang="en-US" sz="900" dirty="0" err="1">
                <a:solidFill>
                  <a:srgbClr val="FFFFFF"/>
                </a:solidFill>
              </a:rPr>
              <a:t>Lekamwasam</a:t>
            </a:r>
            <a:r>
              <a:rPr lang="en-US" altLang="en-US" sz="900" dirty="0">
                <a:solidFill>
                  <a:srgbClr val="FFFFFF"/>
                </a:solidFill>
              </a:rPr>
              <a:t> S et al. (2012)</a:t>
            </a:r>
            <a:r>
              <a:rPr lang="en-CA" altLang="en-US" sz="900" dirty="0">
                <a:solidFill>
                  <a:srgbClr val="FFFFFF"/>
                </a:solidFill>
              </a:rPr>
              <a:t> </a:t>
            </a:r>
            <a:r>
              <a:rPr lang="de-DE" altLang="en-US" sz="900" i="1" dirty="0" err="1">
                <a:solidFill>
                  <a:srgbClr val="FFFFFF"/>
                </a:solidFill>
              </a:rPr>
              <a:t>Osteoporosis</a:t>
            </a:r>
            <a:r>
              <a:rPr lang="de-DE" altLang="en-US" sz="900" i="1" dirty="0">
                <a:solidFill>
                  <a:srgbClr val="FFFFFF"/>
                </a:solidFill>
              </a:rPr>
              <a:t> Int</a:t>
            </a:r>
            <a:r>
              <a:rPr lang="de-DE" altLang="en-US" sz="900" dirty="0">
                <a:solidFill>
                  <a:srgbClr val="FFFFFF"/>
                </a:solidFill>
              </a:rPr>
              <a:t>., 23(9), 2257-76. 2. </a:t>
            </a:r>
            <a:r>
              <a:rPr lang="en-CA" altLang="en-US" sz="900" dirty="0">
                <a:solidFill>
                  <a:srgbClr val="FFFFFF"/>
                </a:solidFill>
              </a:rPr>
              <a:t>Rizzoli, R. et al. (2012) </a:t>
            </a:r>
            <a:r>
              <a:rPr lang="en-CA" altLang="en-US" sz="900" i="1" dirty="0" err="1">
                <a:solidFill>
                  <a:srgbClr val="FFFFFF"/>
                </a:solidFill>
              </a:rPr>
              <a:t>Calcif</a:t>
            </a:r>
            <a:r>
              <a:rPr lang="en-CA" altLang="en-US" sz="900" i="1" dirty="0">
                <a:solidFill>
                  <a:srgbClr val="FFFFFF"/>
                </a:solidFill>
              </a:rPr>
              <a:t> Tissue Int., </a:t>
            </a:r>
            <a:r>
              <a:rPr lang="en-CA" altLang="en-US" sz="900" dirty="0">
                <a:solidFill>
                  <a:srgbClr val="FFFFFF"/>
                </a:solidFill>
              </a:rPr>
              <a:t>91, 225-243. </a:t>
            </a:r>
            <a:br>
              <a:rPr lang="en-CA" altLang="en-US" sz="900" dirty="0">
                <a:solidFill>
                  <a:srgbClr val="FFFFFF"/>
                </a:solidFill>
              </a:rPr>
            </a:br>
            <a:r>
              <a:rPr lang="en-CA" altLang="en-US" sz="900" dirty="0">
                <a:solidFill>
                  <a:srgbClr val="FFFFFF"/>
                </a:solidFill>
              </a:rPr>
              <a:t>3. </a:t>
            </a:r>
            <a:r>
              <a:rPr lang="en-US" altLang="en-US" sz="900" dirty="0" err="1">
                <a:solidFill>
                  <a:srgbClr val="FFFFFF"/>
                </a:solidFill>
              </a:rPr>
              <a:t>Diez</a:t>
            </a:r>
            <a:r>
              <a:rPr lang="en-US" altLang="en-US" sz="900" dirty="0">
                <a:solidFill>
                  <a:srgbClr val="FFFFFF"/>
                </a:solidFill>
              </a:rPr>
              <a:t>-Perez A, et al (2011) </a:t>
            </a:r>
            <a:r>
              <a:rPr lang="de-DE" altLang="en-US" sz="900" i="1" dirty="0" err="1">
                <a:solidFill>
                  <a:srgbClr val="FFFFFF"/>
                </a:solidFill>
              </a:rPr>
              <a:t>Bone</a:t>
            </a:r>
            <a:r>
              <a:rPr lang="de-DE" altLang="en-US" sz="900" i="1" dirty="0">
                <a:solidFill>
                  <a:srgbClr val="FFFFFF"/>
                </a:solidFill>
              </a:rPr>
              <a:t>,</a:t>
            </a:r>
            <a:r>
              <a:rPr lang="de-DE" altLang="en-US" sz="900" dirty="0">
                <a:solidFill>
                  <a:srgbClr val="FFFFFF"/>
                </a:solidFill>
              </a:rPr>
              <a:t> 49, 493-498. </a:t>
            </a:r>
            <a:r>
              <a:rPr lang="en-CA" altLang="en-US" sz="900" dirty="0">
                <a:solidFill>
                  <a:srgbClr val="FFFFFF"/>
                </a:solidFill>
              </a:rPr>
              <a:t>4. </a:t>
            </a:r>
            <a:r>
              <a:rPr lang="en-US" altLang="en-US" sz="900" dirty="0">
                <a:solidFill>
                  <a:srgbClr val="FFFFFF"/>
                </a:solidFill>
              </a:rPr>
              <a:t>van </a:t>
            </a:r>
            <a:r>
              <a:rPr lang="en-US" altLang="en-US" sz="900" dirty="0" err="1">
                <a:solidFill>
                  <a:srgbClr val="FFFFFF"/>
                </a:solidFill>
              </a:rPr>
              <a:t>Staa</a:t>
            </a:r>
            <a:r>
              <a:rPr lang="en-US" altLang="en-US" sz="900" dirty="0">
                <a:solidFill>
                  <a:srgbClr val="FFFFFF"/>
                </a:solidFill>
              </a:rPr>
              <a:t> TP et al</a:t>
            </a:r>
            <a:r>
              <a:rPr lang="en-CA" altLang="en-US" sz="900" dirty="0">
                <a:solidFill>
                  <a:srgbClr val="FFFFFF"/>
                </a:solidFill>
              </a:rPr>
              <a:t>. (2000) </a:t>
            </a:r>
            <a:r>
              <a:rPr lang="en-CA" altLang="en-US" sz="900" i="1" dirty="0">
                <a:solidFill>
                  <a:srgbClr val="FFFFFF"/>
                </a:solidFill>
              </a:rPr>
              <a:t>J Bone </a:t>
            </a:r>
            <a:r>
              <a:rPr lang="en-US" altLang="en-US" sz="900" i="1" dirty="0">
                <a:solidFill>
                  <a:srgbClr val="FFFFFF"/>
                </a:solidFill>
              </a:rPr>
              <a:t>Miner Res.,</a:t>
            </a:r>
            <a:r>
              <a:rPr lang="en-US" altLang="en-US" sz="900" dirty="0">
                <a:solidFill>
                  <a:srgbClr val="FFFFFF"/>
                </a:solidFill>
              </a:rPr>
              <a:t> 15, 933–1000. </a:t>
            </a:r>
            <a:br>
              <a:rPr lang="en-US" altLang="en-US" sz="900" dirty="0">
                <a:solidFill>
                  <a:srgbClr val="FFFFFF"/>
                </a:solidFill>
              </a:rPr>
            </a:br>
            <a:r>
              <a:rPr lang="en-US" altLang="en-US" sz="900" dirty="0">
                <a:solidFill>
                  <a:srgbClr val="FFFFFF"/>
                </a:solidFill>
              </a:rPr>
              <a:t>5. </a:t>
            </a:r>
            <a:r>
              <a:rPr lang="fi-FI" altLang="en-US" sz="900" dirty="0" err="1">
                <a:solidFill>
                  <a:srgbClr val="FFFFFF"/>
                </a:solidFill>
              </a:rPr>
              <a:t>Kanis</a:t>
            </a:r>
            <a:r>
              <a:rPr lang="fi-FI" altLang="en-US" sz="900" dirty="0">
                <a:solidFill>
                  <a:srgbClr val="FFFFFF"/>
                </a:solidFill>
              </a:rPr>
              <a:t> JA</a:t>
            </a:r>
            <a:r>
              <a:rPr lang="en-US" altLang="en-US" sz="900" dirty="0">
                <a:solidFill>
                  <a:srgbClr val="FFFFFF"/>
                </a:solidFill>
              </a:rPr>
              <a:t> et al. (2004)</a:t>
            </a:r>
            <a:r>
              <a:rPr lang="en-CA" altLang="en-US" sz="900" dirty="0">
                <a:solidFill>
                  <a:srgbClr val="FFFFFF"/>
                </a:solidFill>
              </a:rPr>
              <a:t> </a:t>
            </a:r>
            <a:r>
              <a:rPr lang="en-CA" altLang="en-US" sz="900" i="1" dirty="0">
                <a:solidFill>
                  <a:srgbClr val="FFFFFF"/>
                </a:solidFill>
              </a:rPr>
              <a:t>J Bone Miner Res</a:t>
            </a:r>
            <a:r>
              <a:rPr lang="en-CA" altLang="en-US" sz="900" dirty="0">
                <a:solidFill>
                  <a:srgbClr val="FFFFFF"/>
                </a:solidFill>
              </a:rPr>
              <a:t>., 19, 893–</a:t>
            </a:r>
            <a:r>
              <a:rPr lang="en-US" altLang="en-US" sz="900" dirty="0">
                <a:solidFill>
                  <a:srgbClr val="FFFFFF"/>
                </a:solidFill>
              </a:rPr>
              <a:t>899. 6. </a:t>
            </a:r>
            <a:r>
              <a:rPr lang="en-US" sz="900" dirty="0" err="1"/>
              <a:t>Papaioannou</a:t>
            </a:r>
            <a:r>
              <a:rPr lang="en-US" sz="900" dirty="0"/>
              <a:t> A, et al. (2010) </a:t>
            </a:r>
            <a:r>
              <a:rPr lang="en-US" sz="900" i="1" dirty="0"/>
              <a:t>CMAJ</a:t>
            </a:r>
            <a:r>
              <a:rPr lang="en-US" sz="900" dirty="0"/>
              <a:t>, 182, 1864-1873.</a:t>
            </a:r>
            <a:endParaRPr lang="en-CA" altLang="en-US" sz="900" dirty="0"/>
          </a:p>
        </p:txBody>
      </p:sp>
      <p:sp>
        <p:nvSpPr>
          <p:cNvPr id="5" name="Freeform 4"/>
          <p:cNvSpPr>
            <a:spLocks noChangeArrowheads="1"/>
          </p:cNvSpPr>
          <p:nvPr/>
        </p:nvSpPr>
        <p:spPr bwMode="auto">
          <a:xfrm>
            <a:off x="8661862" y="5926961"/>
            <a:ext cx="381020" cy="351602"/>
          </a:xfrm>
          <a:custGeom>
            <a:avLst/>
            <a:gdLst>
              <a:gd name="T0" fmla="*/ 2288 w 3599"/>
              <a:gd name="T1" fmla="*/ 2097 h 3322"/>
              <a:gd name="T2" fmla="*/ 1922 w 3599"/>
              <a:gd name="T3" fmla="*/ 2097 h 3322"/>
              <a:gd name="T4" fmla="*/ 2166 w 3599"/>
              <a:gd name="T5" fmla="*/ 1731 h 3322"/>
              <a:gd name="T6" fmla="*/ 2288 w 3599"/>
              <a:gd name="T7" fmla="*/ 1854 h 3322"/>
              <a:gd name="T8" fmla="*/ 2288 w 3599"/>
              <a:gd name="T9" fmla="*/ 2097 h 3322"/>
              <a:gd name="T10" fmla="*/ 2288 w 3599"/>
              <a:gd name="T11" fmla="*/ 2587 h 3322"/>
              <a:gd name="T12" fmla="*/ 2288 w 3599"/>
              <a:gd name="T13" fmla="*/ 2587 h 3322"/>
              <a:gd name="T14" fmla="*/ 2166 w 3599"/>
              <a:gd name="T15" fmla="*/ 2711 h 3322"/>
              <a:gd name="T16" fmla="*/ 1922 w 3599"/>
              <a:gd name="T17" fmla="*/ 2343 h 3322"/>
              <a:gd name="T18" fmla="*/ 2288 w 3599"/>
              <a:gd name="T19" fmla="*/ 2587 h 3322"/>
              <a:gd name="T20" fmla="*/ 1676 w 3599"/>
              <a:gd name="T21" fmla="*/ 2097 h 3322"/>
              <a:gd name="T22" fmla="*/ 1309 w 3599"/>
              <a:gd name="T23" fmla="*/ 2097 h 3322"/>
              <a:gd name="T24" fmla="*/ 1309 w 3599"/>
              <a:gd name="T25" fmla="*/ 1854 h 3322"/>
              <a:gd name="T26" fmla="*/ 1433 w 3599"/>
              <a:gd name="T27" fmla="*/ 1731 h 3322"/>
              <a:gd name="T28" fmla="*/ 1676 w 3599"/>
              <a:gd name="T29" fmla="*/ 2097 h 3322"/>
              <a:gd name="T30" fmla="*/ 1676 w 3599"/>
              <a:gd name="T31" fmla="*/ 2711 h 3322"/>
              <a:gd name="T32" fmla="*/ 1433 w 3599"/>
              <a:gd name="T33" fmla="*/ 2711 h 3322"/>
              <a:gd name="T34" fmla="*/ 1309 w 3599"/>
              <a:gd name="T35" fmla="*/ 2587 h 3322"/>
              <a:gd name="T36" fmla="*/ 1309 w 3599"/>
              <a:gd name="T37" fmla="*/ 2343 h 3322"/>
              <a:gd name="T38" fmla="*/ 1676 w 3599"/>
              <a:gd name="T39" fmla="*/ 2711 h 3322"/>
              <a:gd name="T40" fmla="*/ 3426 w 3599"/>
              <a:gd name="T41" fmla="*/ 1311 h 3322"/>
              <a:gd name="T42" fmla="*/ 3022 w 3599"/>
              <a:gd name="T43" fmla="*/ 971 h 3322"/>
              <a:gd name="T44" fmla="*/ 3022 w 3599"/>
              <a:gd name="T45" fmla="*/ 385 h 3322"/>
              <a:gd name="T46" fmla="*/ 2899 w 3599"/>
              <a:gd name="T47" fmla="*/ 262 h 3322"/>
              <a:gd name="T48" fmla="*/ 2655 w 3599"/>
              <a:gd name="T49" fmla="*/ 262 h 3322"/>
              <a:gd name="T50" fmla="*/ 2532 w 3599"/>
              <a:gd name="T51" fmla="*/ 385 h 3322"/>
              <a:gd name="T52" fmla="*/ 1951 w 3599"/>
              <a:gd name="T53" fmla="*/ 74 h 3322"/>
              <a:gd name="T54" fmla="*/ 1646 w 3599"/>
              <a:gd name="T55" fmla="*/ 74 h 3322"/>
              <a:gd name="T56" fmla="*/ 171 w 3599"/>
              <a:gd name="T57" fmla="*/ 1311 h 3322"/>
              <a:gd name="T58" fmla="*/ 322 w 3599"/>
              <a:gd name="T59" fmla="*/ 1731 h 3322"/>
              <a:gd name="T60" fmla="*/ 576 w 3599"/>
              <a:gd name="T61" fmla="*/ 1731 h 3322"/>
              <a:gd name="T62" fmla="*/ 576 w 3599"/>
              <a:gd name="T63" fmla="*/ 2955 h 3322"/>
              <a:gd name="T64" fmla="*/ 942 w 3599"/>
              <a:gd name="T65" fmla="*/ 3321 h 3322"/>
              <a:gd name="T66" fmla="*/ 2655 w 3599"/>
              <a:gd name="T67" fmla="*/ 3321 h 3322"/>
              <a:gd name="T68" fmla="*/ 3022 w 3599"/>
              <a:gd name="T69" fmla="*/ 2955 h 3322"/>
              <a:gd name="T70" fmla="*/ 3277 w 3599"/>
              <a:gd name="T71" fmla="*/ 1731 h 3322"/>
              <a:gd name="T72" fmla="*/ 3426 w 3599"/>
              <a:gd name="T73" fmla="*/ 1311 h 3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99" h="3322">
                <a:moveTo>
                  <a:pt x="2288" y="2097"/>
                </a:moveTo>
                <a:lnTo>
                  <a:pt x="2288" y="2097"/>
                </a:lnTo>
                <a:lnTo>
                  <a:pt x="2288" y="2097"/>
                </a:lnTo>
                <a:lnTo>
                  <a:pt x="1922" y="2097"/>
                </a:lnTo>
                <a:lnTo>
                  <a:pt x="1922" y="1731"/>
                </a:lnTo>
                <a:lnTo>
                  <a:pt x="2166" y="1731"/>
                </a:lnTo>
                <a:lnTo>
                  <a:pt x="2166" y="1731"/>
                </a:lnTo>
                <a:cubicBezTo>
                  <a:pt x="2232" y="1731"/>
                  <a:pt x="2288" y="1784"/>
                  <a:pt x="2288" y="1854"/>
                </a:cubicBezTo>
                <a:lnTo>
                  <a:pt x="2288" y="1854"/>
                </a:lnTo>
                <a:lnTo>
                  <a:pt x="2288" y="2097"/>
                </a:lnTo>
                <a:close/>
                <a:moveTo>
                  <a:pt x="2288" y="2587"/>
                </a:moveTo>
                <a:lnTo>
                  <a:pt x="2288" y="2587"/>
                </a:lnTo>
                <a:lnTo>
                  <a:pt x="2288" y="2587"/>
                </a:lnTo>
                <a:lnTo>
                  <a:pt x="2288" y="2587"/>
                </a:lnTo>
                <a:cubicBezTo>
                  <a:pt x="2288" y="2654"/>
                  <a:pt x="2232" y="2711"/>
                  <a:pt x="2166" y="2711"/>
                </a:cubicBezTo>
                <a:lnTo>
                  <a:pt x="2166" y="2711"/>
                </a:lnTo>
                <a:lnTo>
                  <a:pt x="1922" y="2711"/>
                </a:lnTo>
                <a:lnTo>
                  <a:pt x="1922" y="2343"/>
                </a:lnTo>
                <a:lnTo>
                  <a:pt x="2288" y="2343"/>
                </a:lnTo>
                <a:lnTo>
                  <a:pt x="2288" y="2587"/>
                </a:lnTo>
                <a:close/>
                <a:moveTo>
                  <a:pt x="1676" y="2097"/>
                </a:moveTo>
                <a:lnTo>
                  <a:pt x="1676" y="2097"/>
                </a:lnTo>
                <a:lnTo>
                  <a:pt x="1676" y="2097"/>
                </a:lnTo>
                <a:lnTo>
                  <a:pt x="1309" y="2097"/>
                </a:lnTo>
                <a:lnTo>
                  <a:pt x="1309" y="1854"/>
                </a:lnTo>
                <a:lnTo>
                  <a:pt x="1309" y="1854"/>
                </a:lnTo>
                <a:cubicBezTo>
                  <a:pt x="1309" y="1784"/>
                  <a:pt x="1365" y="1731"/>
                  <a:pt x="1433" y="1731"/>
                </a:cubicBezTo>
                <a:lnTo>
                  <a:pt x="1433" y="1731"/>
                </a:lnTo>
                <a:lnTo>
                  <a:pt x="1676" y="1731"/>
                </a:lnTo>
                <a:lnTo>
                  <a:pt x="1676" y="2097"/>
                </a:lnTo>
                <a:close/>
                <a:moveTo>
                  <a:pt x="1676" y="2711"/>
                </a:moveTo>
                <a:lnTo>
                  <a:pt x="1676" y="2711"/>
                </a:lnTo>
                <a:lnTo>
                  <a:pt x="1676" y="2711"/>
                </a:lnTo>
                <a:lnTo>
                  <a:pt x="1433" y="2711"/>
                </a:lnTo>
                <a:lnTo>
                  <a:pt x="1433" y="2711"/>
                </a:lnTo>
                <a:cubicBezTo>
                  <a:pt x="1365" y="2711"/>
                  <a:pt x="1309" y="2654"/>
                  <a:pt x="1309" y="2587"/>
                </a:cubicBezTo>
                <a:lnTo>
                  <a:pt x="1309" y="2587"/>
                </a:lnTo>
                <a:lnTo>
                  <a:pt x="1309" y="2343"/>
                </a:lnTo>
                <a:lnTo>
                  <a:pt x="1676" y="2343"/>
                </a:lnTo>
                <a:lnTo>
                  <a:pt x="1676" y="2711"/>
                </a:lnTo>
                <a:close/>
                <a:moveTo>
                  <a:pt x="3426" y="1311"/>
                </a:moveTo>
                <a:lnTo>
                  <a:pt x="3426" y="1311"/>
                </a:lnTo>
                <a:lnTo>
                  <a:pt x="3426" y="1311"/>
                </a:lnTo>
                <a:lnTo>
                  <a:pt x="3022" y="971"/>
                </a:lnTo>
                <a:lnTo>
                  <a:pt x="3022" y="385"/>
                </a:lnTo>
                <a:lnTo>
                  <a:pt x="3022" y="385"/>
                </a:lnTo>
                <a:cubicBezTo>
                  <a:pt x="3022" y="318"/>
                  <a:pt x="2968" y="262"/>
                  <a:pt x="2899" y="262"/>
                </a:cubicBezTo>
                <a:lnTo>
                  <a:pt x="2899" y="262"/>
                </a:lnTo>
                <a:lnTo>
                  <a:pt x="2655" y="262"/>
                </a:lnTo>
                <a:lnTo>
                  <a:pt x="2655" y="262"/>
                </a:lnTo>
                <a:cubicBezTo>
                  <a:pt x="2589" y="262"/>
                  <a:pt x="2532" y="318"/>
                  <a:pt x="2532" y="385"/>
                </a:cubicBezTo>
                <a:lnTo>
                  <a:pt x="2532" y="385"/>
                </a:lnTo>
                <a:lnTo>
                  <a:pt x="2532" y="561"/>
                </a:lnTo>
                <a:lnTo>
                  <a:pt x="1951" y="74"/>
                </a:lnTo>
                <a:lnTo>
                  <a:pt x="1951" y="74"/>
                </a:lnTo>
                <a:cubicBezTo>
                  <a:pt x="1863" y="0"/>
                  <a:pt x="1735" y="0"/>
                  <a:pt x="1646" y="74"/>
                </a:cubicBezTo>
                <a:lnTo>
                  <a:pt x="1646" y="74"/>
                </a:lnTo>
                <a:lnTo>
                  <a:pt x="171" y="1311"/>
                </a:lnTo>
                <a:lnTo>
                  <a:pt x="171" y="1311"/>
                </a:lnTo>
                <a:cubicBezTo>
                  <a:pt x="0" y="1453"/>
                  <a:pt x="102" y="1731"/>
                  <a:pt x="322" y="1731"/>
                </a:cubicBezTo>
                <a:lnTo>
                  <a:pt x="322" y="1731"/>
                </a:lnTo>
                <a:lnTo>
                  <a:pt x="576" y="1731"/>
                </a:lnTo>
                <a:lnTo>
                  <a:pt x="576" y="2955"/>
                </a:lnTo>
                <a:lnTo>
                  <a:pt x="576" y="2955"/>
                </a:lnTo>
                <a:cubicBezTo>
                  <a:pt x="576" y="3158"/>
                  <a:pt x="739" y="3321"/>
                  <a:pt x="942" y="3321"/>
                </a:cubicBezTo>
                <a:lnTo>
                  <a:pt x="942" y="3321"/>
                </a:lnTo>
                <a:lnTo>
                  <a:pt x="2655" y="3321"/>
                </a:lnTo>
                <a:lnTo>
                  <a:pt x="2655" y="3321"/>
                </a:lnTo>
                <a:cubicBezTo>
                  <a:pt x="2859" y="3321"/>
                  <a:pt x="3022" y="3158"/>
                  <a:pt x="3022" y="2955"/>
                </a:cubicBezTo>
                <a:lnTo>
                  <a:pt x="3022" y="2955"/>
                </a:lnTo>
                <a:lnTo>
                  <a:pt x="3022" y="1731"/>
                </a:lnTo>
                <a:lnTo>
                  <a:pt x="3277" y="1731"/>
                </a:lnTo>
                <a:lnTo>
                  <a:pt x="3277" y="1731"/>
                </a:lnTo>
                <a:cubicBezTo>
                  <a:pt x="3496" y="1731"/>
                  <a:pt x="3598" y="1453"/>
                  <a:pt x="3426" y="1311"/>
                </a:cubicBezTo>
                <a:close/>
              </a:path>
            </a:pathLst>
          </a:custGeom>
          <a:solidFill>
            <a:schemeClr val="tx1"/>
          </a:solidFill>
          <a:ln>
            <a:noFill/>
          </a:ln>
          <a:effectLst/>
        </p:spPr>
        <p:txBody>
          <a:bodyPr wrap="none" anchor="ctr"/>
          <a:lstStyle/>
          <a:p>
            <a:endParaRPr lang="en-US"/>
          </a:p>
        </p:txBody>
      </p:sp>
      <p:sp>
        <p:nvSpPr>
          <p:cNvPr id="3" name="Rectangle 2">
            <a:hlinkClick r:id="rId4" action="ppaction://hlinksldjump"/>
          </p:cNvPr>
          <p:cNvSpPr/>
          <p:nvPr/>
        </p:nvSpPr>
        <p:spPr>
          <a:xfrm>
            <a:off x="8629963" y="5926962"/>
            <a:ext cx="482138" cy="351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09901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ound Same Side Corner Rectangle 80"/>
          <p:cNvSpPr/>
          <p:nvPr/>
        </p:nvSpPr>
        <p:spPr>
          <a:xfrm rot="5400000">
            <a:off x="4646340" y="-2064634"/>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82" name="Round Same Side Corner Rectangle 81"/>
          <p:cNvSpPr/>
          <p:nvPr/>
        </p:nvSpPr>
        <p:spPr>
          <a:xfrm rot="5400000">
            <a:off x="4646340" y="-1308982"/>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83" name="Round Same Side Corner Rectangle 82"/>
          <p:cNvSpPr/>
          <p:nvPr/>
        </p:nvSpPr>
        <p:spPr>
          <a:xfrm rot="5400000">
            <a:off x="4646340" y="-553330"/>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84" name="Round Same Side Corner Rectangle 83"/>
          <p:cNvSpPr/>
          <p:nvPr/>
        </p:nvSpPr>
        <p:spPr>
          <a:xfrm rot="5400000">
            <a:off x="4646340" y="202322"/>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85" name="Round Same Side Corner Rectangle 84"/>
          <p:cNvSpPr/>
          <p:nvPr/>
        </p:nvSpPr>
        <p:spPr>
          <a:xfrm rot="5400000">
            <a:off x="4646340" y="957974"/>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86" name="Content Placeholder 1"/>
          <p:cNvSpPr>
            <a:spLocks noGrp="1"/>
          </p:cNvSpPr>
          <p:nvPr>
            <p:ph idx="1"/>
          </p:nvPr>
        </p:nvSpPr>
        <p:spPr>
          <a:xfrm>
            <a:off x="1145451" y="1821031"/>
            <a:ext cx="7772400" cy="4525963"/>
          </a:xfrm>
          <a:effectLst>
            <a:outerShdw blurRad="50800" dist="38100" dir="2700000" algn="tl" rotWithShape="0">
              <a:prstClr val="black">
                <a:alpha val="40000"/>
              </a:prstClr>
            </a:outerShdw>
          </a:effectLst>
        </p:spPr>
        <p:txBody>
          <a:bodyPr/>
          <a:lstStyle/>
          <a:p>
            <a:pPr marL="457200" indent="-457200">
              <a:lnSpc>
                <a:spcPct val="150000"/>
              </a:lnSpc>
              <a:buFont typeface="+mj-lt"/>
              <a:buAutoNum type="arabicPeriod"/>
            </a:pPr>
            <a:r>
              <a:rPr lang="en-CA" sz="2600" dirty="0"/>
              <a:t>Glucocorticoids (GIOP)</a:t>
            </a:r>
          </a:p>
          <a:p>
            <a:pPr marL="457200" indent="-457200">
              <a:lnSpc>
                <a:spcPct val="150000"/>
              </a:lnSpc>
              <a:buFont typeface="+mj-lt"/>
              <a:buAutoNum type="arabicPeriod"/>
            </a:pPr>
            <a:r>
              <a:rPr lang="en-CA" sz="2600" dirty="0"/>
              <a:t>Aromatase Inhibitors (AI)</a:t>
            </a:r>
          </a:p>
          <a:p>
            <a:pPr marL="457200" indent="-457200">
              <a:lnSpc>
                <a:spcPct val="150000"/>
              </a:lnSpc>
              <a:buFont typeface="+mj-lt"/>
              <a:buAutoNum type="arabicPeriod"/>
            </a:pPr>
            <a:r>
              <a:rPr lang="en-CA" sz="2600" dirty="0"/>
              <a:t>Androgen Deprivation Therapy (ADT)</a:t>
            </a:r>
          </a:p>
          <a:p>
            <a:pPr marL="457200" indent="-457200">
              <a:lnSpc>
                <a:spcPct val="150000"/>
              </a:lnSpc>
              <a:buFont typeface="+mj-lt"/>
              <a:buAutoNum type="arabicPeriod"/>
            </a:pPr>
            <a:r>
              <a:rPr lang="en-CA" sz="2600" dirty="0"/>
              <a:t>Proton Pump Inhibitors (PPI)</a:t>
            </a:r>
          </a:p>
          <a:p>
            <a:pPr marL="457200" indent="-457200">
              <a:lnSpc>
                <a:spcPct val="150000"/>
              </a:lnSpc>
              <a:buFont typeface="+mj-lt"/>
              <a:buAutoNum type="arabicPeriod"/>
            </a:pPr>
            <a:r>
              <a:rPr lang="en-CA" sz="2600" dirty="0"/>
              <a:t>Selective Serotonin Reuptake Inhibitors (SSRI)</a:t>
            </a:r>
          </a:p>
          <a:p>
            <a:pPr marL="457200" indent="-457200">
              <a:lnSpc>
                <a:spcPct val="150000"/>
              </a:lnSpc>
              <a:buFont typeface="+mj-lt"/>
              <a:buAutoNum type="arabicPeriod"/>
            </a:pPr>
            <a:endParaRPr lang="en-CA" sz="2600" dirty="0">
              <a:solidFill>
                <a:srgbClr val="F4E443"/>
              </a:solidFill>
            </a:endParaRPr>
          </a:p>
        </p:txBody>
      </p:sp>
      <p:sp>
        <p:nvSpPr>
          <p:cNvPr id="87" name="Title 4"/>
          <p:cNvSpPr>
            <a:spLocks noGrp="1"/>
          </p:cNvSpPr>
          <p:nvPr>
            <p:ph type="title"/>
          </p:nvPr>
        </p:nvSpPr>
        <p:spPr>
          <a:xfrm>
            <a:off x="457199" y="228600"/>
            <a:ext cx="8602133" cy="1244600"/>
          </a:xfrm>
        </p:spPr>
        <p:txBody>
          <a:bodyPr/>
          <a:lstStyle/>
          <a:p>
            <a:r>
              <a:rPr lang="en-US" altLang="en-US" b="1" dirty="0">
                <a:solidFill>
                  <a:schemeClr val="tx1"/>
                </a:solidFill>
                <a:latin typeface="Arial" charset="0"/>
              </a:rPr>
              <a:t>Case Studies:</a:t>
            </a:r>
            <a:br>
              <a:rPr lang="en-US" altLang="en-US" b="1" dirty="0">
                <a:solidFill>
                  <a:schemeClr val="tx1"/>
                </a:solidFill>
                <a:latin typeface="Arial" charset="0"/>
              </a:rPr>
            </a:br>
            <a:r>
              <a:rPr lang="en-US" altLang="en-US" sz="2000" b="1" dirty="0">
                <a:latin typeface="Arial" charset="0"/>
              </a:rPr>
              <a:t>Medications Associated With Bone Loss and Increased Fracture Risk</a:t>
            </a:r>
            <a:endParaRPr lang="en-US" altLang="en-US" sz="2000" dirty="0">
              <a:latin typeface="Arial" charset="0"/>
            </a:endParaRPr>
          </a:p>
        </p:txBody>
      </p:sp>
      <p:grpSp>
        <p:nvGrpSpPr>
          <p:cNvPr id="88" name="Group 87"/>
          <p:cNvGrpSpPr/>
          <p:nvPr/>
        </p:nvGrpSpPr>
        <p:grpSpPr>
          <a:xfrm>
            <a:off x="470575" y="1856763"/>
            <a:ext cx="542392" cy="651236"/>
            <a:chOff x="7970412" y="1752600"/>
            <a:chExt cx="656379" cy="788098"/>
          </a:xfrm>
        </p:grpSpPr>
        <p:sp>
          <p:nvSpPr>
            <p:cNvPr id="89" name="Freeform 88"/>
            <p:cNvSpPr>
              <a:spLocks noChangeArrowheads="1"/>
            </p:cNvSpPr>
            <p:nvPr/>
          </p:nvSpPr>
          <p:spPr bwMode="auto">
            <a:xfrm>
              <a:off x="8298602" y="2408978"/>
              <a:ext cx="444" cy="44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E59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 name="Freeform 89"/>
            <p:cNvSpPr>
              <a:spLocks noChangeArrowheads="1"/>
            </p:cNvSpPr>
            <p:nvPr/>
          </p:nvSpPr>
          <p:spPr bwMode="auto">
            <a:xfrm>
              <a:off x="8154465" y="1839082"/>
              <a:ext cx="288275" cy="322867"/>
            </a:xfrm>
            <a:custGeom>
              <a:avLst/>
              <a:gdLst>
                <a:gd name="T0" fmla="*/ 249 w 2867"/>
                <a:gd name="T1" fmla="*/ 1902 h 3210"/>
                <a:gd name="T2" fmla="*/ 249 w 2867"/>
                <a:gd name="T3" fmla="*/ 1902 h 3210"/>
                <a:gd name="T4" fmla="*/ 878 w 2867"/>
                <a:gd name="T5" fmla="*/ 447 h 3210"/>
                <a:gd name="T6" fmla="*/ 927 w 2867"/>
                <a:gd name="T7" fmla="*/ 436 h 3210"/>
                <a:gd name="T8" fmla="*/ 937 w 2867"/>
                <a:gd name="T9" fmla="*/ 387 h 3210"/>
                <a:gd name="T10" fmla="*/ 1433 w 2867"/>
                <a:gd name="T11" fmla="*/ 202 h 3210"/>
                <a:gd name="T12" fmla="*/ 1442 w 2867"/>
                <a:gd name="T13" fmla="*/ 202 h 3210"/>
                <a:gd name="T14" fmla="*/ 2661 w 2867"/>
                <a:gd name="T15" fmla="*/ 1638 h 3210"/>
                <a:gd name="T16" fmla="*/ 2690 w 2867"/>
                <a:gd name="T17" fmla="*/ 2722 h 3210"/>
                <a:gd name="T18" fmla="*/ 1872 w 2867"/>
                <a:gd name="T19" fmla="*/ 2714 h 3210"/>
                <a:gd name="T20" fmla="*/ 2321 w 2867"/>
                <a:gd name="T21" fmla="*/ 2090 h 3210"/>
                <a:gd name="T22" fmla="*/ 2327 w 2867"/>
                <a:gd name="T23" fmla="*/ 2059 h 3210"/>
                <a:gd name="T24" fmla="*/ 2344 w 2867"/>
                <a:gd name="T25" fmla="*/ 1939 h 3210"/>
                <a:gd name="T26" fmla="*/ 2367 w 2867"/>
                <a:gd name="T27" fmla="*/ 1729 h 3210"/>
                <a:gd name="T28" fmla="*/ 2332 w 2867"/>
                <a:gd name="T29" fmla="*/ 1663 h 3210"/>
                <a:gd name="T30" fmla="*/ 2101 w 2867"/>
                <a:gd name="T31" fmla="*/ 1357 h 3210"/>
                <a:gd name="T32" fmla="*/ 1938 w 2867"/>
                <a:gd name="T33" fmla="*/ 1097 h 3210"/>
                <a:gd name="T34" fmla="*/ 1932 w 2867"/>
                <a:gd name="T35" fmla="*/ 1090 h 3210"/>
                <a:gd name="T36" fmla="*/ 1086 w 2867"/>
                <a:gd name="T37" fmla="*/ 735 h 3210"/>
                <a:gd name="T38" fmla="*/ 993 w 2867"/>
                <a:gd name="T39" fmla="*/ 614 h 3210"/>
                <a:gd name="T40" fmla="*/ 948 w 2867"/>
                <a:gd name="T41" fmla="*/ 759 h 3210"/>
                <a:gd name="T42" fmla="*/ 499 w 2867"/>
                <a:gd name="T43" fmla="*/ 1589 h 3210"/>
                <a:gd name="T44" fmla="*/ 497 w 2867"/>
                <a:gd name="T45" fmla="*/ 1606 h 3210"/>
                <a:gd name="T46" fmla="*/ 584 w 2867"/>
                <a:gd name="T47" fmla="*/ 2091 h 3210"/>
                <a:gd name="T48" fmla="*/ 623 w 2867"/>
                <a:gd name="T49" fmla="*/ 3046 h 3210"/>
                <a:gd name="T50" fmla="*/ 249 w 2867"/>
                <a:gd name="T51" fmla="*/ 1902 h 3210"/>
                <a:gd name="T52" fmla="*/ 591 w 2867"/>
                <a:gd name="T53" fmla="*/ 3200 h 3210"/>
                <a:gd name="T54" fmla="*/ 610 w 2867"/>
                <a:gd name="T55" fmla="*/ 3209 h 3210"/>
                <a:gd name="T56" fmla="*/ 632 w 2867"/>
                <a:gd name="T57" fmla="*/ 3204 h 3210"/>
                <a:gd name="T58" fmla="*/ 1184 w 2867"/>
                <a:gd name="T59" fmla="*/ 2675 h 3210"/>
                <a:gd name="T60" fmla="*/ 1155 w 2867"/>
                <a:gd name="T61" fmla="*/ 2614 h 3210"/>
                <a:gd name="T62" fmla="*/ 731 w 2867"/>
                <a:gd name="T63" fmla="*/ 2037 h 3210"/>
                <a:gd name="T64" fmla="*/ 722 w 2867"/>
                <a:gd name="T65" fmla="*/ 2016 h 3210"/>
                <a:gd name="T66" fmla="*/ 654 w 2867"/>
                <a:gd name="T67" fmla="*/ 1614 h 3210"/>
                <a:gd name="T68" fmla="*/ 1056 w 2867"/>
                <a:gd name="T69" fmla="*/ 932 h 3210"/>
                <a:gd name="T70" fmla="*/ 1829 w 2867"/>
                <a:gd name="T71" fmla="*/ 1211 h 3210"/>
                <a:gd name="T72" fmla="*/ 2209 w 2867"/>
                <a:gd name="T73" fmla="*/ 1769 h 3210"/>
                <a:gd name="T74" fmla="*/ 2170 w 2867"/>
                <a:gd name="T75" fmla="*/ 2041 h 3210"/>
                <a:gd name="T76" fmla="*/ 1744 w 2867"/>
                <a:gd name="T77" fmla="*/ 2619 h 3210"/>
                <a:gd name="T78" fmla="*/ 1721 w 2867"/>
                <a:gd name="T79" fmla="*/ 2661 h 3210"/>
                <a:gd name="T80" fmla="*/ 2235 w 2867"/>
                <a:gd name="T81" fmla="*/ 3204 h 3210"/>
                <a:gd name="T82" fmla="*/ 2255 w 2867"/>
                <a:gd name="T83" fmla="*/ 3209 h 3210"/>
                <a:gd name="T84" fmla="*/ 2276 w 2867"/>
                <a:gd name="T85" fmla="*/ 3200 h 3210"/>
                <a:gd name="T86" fmla="*/ 2854 w 2867"/>
                <a:gd name="T87" fmla="*/ 2743 h 3210"/>
                <a:gd name="T88" fmla="*/ 2846 w 2867"/>
                <a:gd name="T89" fmla="*/ 2674 h 3210"/>
                <a:gd name="T90" fmla="*/ 2777 w 2867"/>
                <a:gd name="T91" fmla="*/ 1883 h 3210"/>
                <a:gd name="T92" fmla="*/ 2385 w 2867"/>
                <a:gd name="T93" fmla="*/ 397 h 3210"/>
                <a:gd name="T94" fmla="*/ 797 w 2867"/>
                <a:gd name="T95" fmla="*/ 305 h 3210"/>
                <a:gd name="T96" fmla="*/ 93 w 2867"/>
                <a:gd name="T97" fmla="*/ 1926 h 3210"/>
                <a:gd name="T98" fmla="*/ 16 w 2867"/>
                <a:gd name="T99" fmla="*/ 2680 h 3210"/>
                <a:gd name="T100" fmla="*/ 11 w 2867"/>
                <a:gd name="T101" fmla="*/ 2743 h 3210"/>
                <a:gd name="T102" fmla="*/ 591 w 2867"/>
                <a:gd name="T103" fmla="*/ 320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7" h="3210">
                  <a:moveTo>
                    <a:pt x="249" y="1902"/>
                  </a:moveTo>
                  <a:lnTo>
                    <a:pt x="249" y="1902"/>
                  </a:lnTo>
                  <a:lnTo>
                    <a:pt x="249" y="1902"/>
                  </a:lnTo>
                  <a:lnTo>
                    <a:pt x="249" y="1902"/>
                  </a:lnTo>
                  <a:cubicBezTo>
                    <a:pt x="228" y="1761"/>
                    <a:pt x="206" y="1615"/>
                    <a:pt x="206" y="1434"/>
                  </a:cubicBezTo>
                  <a:cubicBezTo>
                    <a:pt x="165" y="1035"/>
                    <a:pt x="406" y="556"/>
                    <a:pt x="878" y="447"/>
                  </a:cubicBezTo>
                  <a:lnTo>
                    <a:pt x="878" y="447"/>
                  </a:lnTo>
                  <a:lnTo>
                    <a:pt x="927" y="436"/>
                  </a:lnTo>
                  <a:lnTo>
                    <a:pt x="937" y="387"/>
                  </a:lnTo>
                  <a:lnTo>
                    <a:pt x="937" y="387"/>
                  </a:lnTo>
                  <a:cubicBezTo>
                    <a:pt x="967" y="234"/>
                    <a:pt x="1224" y="202"/>
                    <a:pt x="1433" y="202"/>
                  </a:cubicBezTo>
                  <a:lnTo>
                    <a:pt x="1433" y="202"/>
                  </a:lnTo>
                  <a:lnTo>
                    <a:pt x="1442" y="202"/>
                  </a:lnTo>
                  <a:lnTo>
                    <a:pt x="1442" y="202"/>
                  </a:lnTo>
                  <a:cubicBezTo>
                    <a:pt x="1750" y="162"/>
                    <a:pt x="2093" y="327"/>
                    <a:pt x="2278" y="511"/>
                  </a:cubicBezTo>
                  <a:cubicBezTo>
                    <a:pt x="2587" y="787"/>
                    <a:pt x="2704" y="1135"/>
                    <a:pt x="2661" y="1638"/>
                  </a:cubicBezTo>
                  <a:cubicBezTo>
                    <a:pt x="2653" y="1706"/>
                    <a:pt x="2638" y="1777"/>
                    <a:pt x="2623" y="1852"/>
                  </a:cubicBezTo>
                  <a:cubicBezTo>
                    <a:pt x="2570" y="2118"/>
                    <a:pt x="2510" y="2419"/>
                    <a:pt x="2690" y="2722"/>
                  </a:cubicBezTo>
                  <a:cubicBezTo>
                    <a:pt x="2652" y="2784"/>
                    <a:pt x="2538" y="2933"/>
                    <a:pt x="2243" y="3046"/>
                  </a:cubicBezTo>
                  <a:cubicBezTo>
                    <a:pt x="1880" y="2969"/>
                    <a:pt x="1853" y="2837"/>
                    <a:pt x="1872" y="2714"/>
                  </a:cubicBezTo>
                  <a:cubicBezTo>
                    <a:pt x="2032" y="2552"/>
                    <a:pt x="2196" y="2382"/>
                    <a:pt x="2321" y="2090"/>
                  </a:cubicBezTo>
                  <a:lnTo>
                    <a:pt x="2321" y="2090"/>
                  </a:lnTo>
                  <a:lnTo>
                    <a:pt x="2327" y="2075"/>
                  </a:lnTo>
                  <a:lnTo>
                    <a:pt x="2327" y="2059"/>
                  </a:lnTo>
                  <a:lnTo>
                    <a:pt x="2327" y="2059"/>
                  </a:lnTo>
                  <a:cubicBezTo>
                    <a:pt x="2327" y="2029"/>
                    <a:pt x="2335" y="1986"/>
                    <a:pt x="2344" y="1939"/>
                  </a:cubicBezTo>
                  <a:cubicBezTo>
                    <a:pt x="2355" y="1875"/>
                    <a:pt x="2367" y="1803"/>
                    <a:pt x="2367" y="1729"/>
                  </a:cubicBezTo>
                  <a:lnTo>
                    <a:pt x="2367" y="1729"/>
                  </a:lnTo>
                  <a:lnTo>
                    <a:pt x="2367" y="1687"/>
                  </a:lnTo>
                  <a:lnTo>
                    <a:pt x="2332" y="1663"/>
                  </a:lnTo>
                  <a:lnTo>
                    <a:pt x="2332" y="1663"/>
                  </a:lnTo>
                  <a:cubicBezTo>
                    <a:pt x="2209" y="1580"/>
                    <a:pt x="2158" y="1470"/>
                    <a:pt x="2101" y="1357"/>
                  </a:cubicBezTo>
                  <a:cubicBezTo>
                    <a:pt x="2059" y="1267"/>
                    <a:pt x="2015" y="1176"/>
                    <a:pt x="1938" y="1097"/>
                  </a:cubicBezTo>
                  <a:lnTo>
                    <a:pt x="1938" y="1097"/>
                  </a:lnTo>
                  <a:lnTo>
                    <a:pt x="1932" y="1090"/>
                  </a:lnTo>
                  <a:lnTo>
                    <a:pt x="1932" y="1090"/>
                  </a:lnTo>
                  <a:cubicBezTo>
                    <a:pt x="1833" y="1012"/>
                    <a:pt x="1716" y="998"/>
                    <a:pt x="1592" y="980"/>
                  </a:cubicBezTo>
                  <a:cubicBezTo>
                    <a:pt x="1420" y="958"/>
                    <a:pt x="1240" y="933"/>
                    <a:pt x="1086" y="735"/>
                  </a:cubicBezTo>
                  <a:lnTo>
                    <a:pt x="1086" y="735"/>
                  </a:lnTo>
                  <a:lnTo>
                    <a:pt x="993" y="614"/>
                  </a:lnTo>
                  <a:lnTo>
                    <a:pt x="948" y="759"/>
                  </a:lnTo>
                  <a:lnTo>
                    <a:pt x="948" y="759"/>
                  </a:lnTo>
                  <a:cubicBezTo>
                    <a:pt x="870" y="1017"/>
                    <a:pt x="786" y="1107"/>
                    <a:pt x="704" y="1193"/>
                  </a:cubicBezTo>
                  <a:cubicBezTo>
                    <a:pt x="621" y="1283"/>
                    <a:pt x="542" y="1368"/>
                    <a:pt x="499" y="1589"/>
                  </a:cubicBezTo>
                  <a:lnTo>
                    <a:pt x="499" y="1589"/>
                  </a:lnTo>
                  <a:lnTo>
                    <a:pt x="497" y="1606"/>
                  </a:lnTo>
                  <a:lnTo>
                    <a:pt x="497" y="1606"/>
                  </a:lnTo>
                  <a:cubicBezTo>
                    <a:pt x="497" y="1775"/>
                    <a:pt x="497" y="1951"/>
                    <a:pt x="584" y="2091"/>
                  </a:cubicBezTo>
                  <a:cubicBezTo>
                    <a:pt x="666" y="2367"/>
                    <a:pt x="815" y="2537"/>
                    <a:pt x="1027" y="2712"/>
                  </a:cubicBezTo>
                  <a:cubicBezTo>
                    <a:pt x="1019" y="2843"/>
                    <a:pt x="964" y="2974"/>
                    <a:pt x="623" y="3046"/>
                  </a:cubicBezTo>
                  <a:cubicBezTo>
                    <a:pt x="321" y="2932"/>
                    <a:pt x="209" y="2779"/>
                    <a:pt x="174" y="2719"/>
                  </a:cubicBezTo>
                  <a:cubicBezTo>
                    <a:pt x="328" y="2414"/>
                    <a:pt x="291" y="2177"/>
                    <a:pt x="249" y="1902"/>
                  </a:cubicBezTo>
                  <a:close/>
                  <a:moveTo>
                    <a:pt x="591" y="3200"/>
                  </a:moveTo>
                  <a:lnTo>
                    <a:pt x="591" y="3200"/>
                  </a:lnTo>
                  <a:lnTo>
                    <a:pt x="591" y="3200"/>
                  </a:lnTo>
                  <a:lnTo>
                    <a:pt x="610" y="3209"/>
                  </a:lnTo>
                  <a:lnTo>
                    <a:pt x="632" y="3204"/>
                  </a:lnTo>
                  <a:lnTo>
                    <a:pt x="632" y="3204"/>
                  </a:lnTo>
                  <a:cubicBezTo>
                    <a:pt x="1019" y="3127"/>
                    <a:pt x="1184" y="2969"/>
                    <a:pt x="1184" y="2675"/>
                  </a:cubicBezTo>
                  <a:lnTo>
                    <a:pt x="1184" y="2675"/>
                  </a:lnTo>
                  <a:lnTo>
                    <a:pt x="1184" y="2639"/>
                  </a:lnTo>
                  <a:lnTo>
                    <a:pt x="1155" y="2614"/>
                  </a:lnTo>
                  <a:lnTo>
                    <a:pt x="1155" y="2614"/>
                  </a:lnTo>
                  <a:cubicBezTo>
                    <a:pt x="948" y="2448"/>
                    <a:pt x="805" y="2294"/>
                    <a:pt x="731" y="2037"/>
                  </a:cubicBezTo>
                  <a:lnTo>
                    <a:pt x="731" y="2037"/>
                  </a:lnTo>
                  <a:lnTo>
                    <a:pt x="722" y="2016"/>
                  </a:lnTo>
                  <a:lnTo>
                    <a:pt x="722" y="2016"/>
                  </a:lnTo>
                  <a:cubicBezTo>
                    <a:pt x="656" y="1914"/>
                    <a:pt x="654" y="1767"/>
                    <a:pt x="654" y="1614"/>
                  </a:cubicBezTo>
                  <a:cubicBezTo>
                    <a:pt x="690" y="1440"/>
                    <a:pt x="745" y="1381"/>
                    <a:pt x="820" y="1301"/>
                  </a:cubicBezTo>
                  <a:cubicBezTo>
                    <a:pt x="890" y="1224"/>
                    <a:pt x="977" y="1132"/>
                    <a:pt x="1056" y="932"/>
                  </a:cubicBezTo>
                  <a:cubicBezTo>
                    <a:pt x="1227" y="1090"/>
                    <a:pt x="1415" y="1116"/>
                    <a:pt x="1570" y="1137"/>
                  </a:cubicBezTo>
                  <a:cubicBezTo>
                    <a:pt x="1675" y="1150"/>
                    <a:pt x="1766" y="1163"/>
                    <a:pt x="1829" y="1211"/>
                  </a:cubicBezTo>
                  <a:cubicBezTo>
                    <a:pt x="1887" y="1270"/>
                    <a:pt x="1922" y="1346"/>
                    <a:pt x="1960" y="1424"/>
                  </a:cubicBezTo>
                  <a:cubicBezTo>
                    <a:pt x="2015" y="1538"/>
                    <a:pt x="2076" y="1665"/>
                    <a:pt x="2209" y="1769"/>
                  </a:cubicBezTo>
                  <a:cubicBezTo>
                    <a:pt x="2206" y="1815"/>
                    <a:pt x="2198" y="1864"/>
                    <a:pt x="2190" y="1912"/>
                  </a:cubicBezTo>
                  <a:cubicBezTo>
                    <a:pt x="2180" y="1958"/>
                    <a:pt x="2172" y="2001"/>
                    <a:pt x="2170" y="2041"/>
                  </a:cubicBezTo>
                  <a:cubicBezTo>
                    <a:pt x="2053" y="2308"/>
                    <a:pt x="1896" y="2467"/>
                    <a:pt x="1744" y="2619"/>
                  </a:cubicBezTo>
                  <a:lnTo>
                    <a:pt x="1744" y="2619"/>
                  </a:lnTo>
                  <a:lnTo>
                    <a:pt x="1726" y="2637"/>
                  </a:lnTo>
                  <a:lnTo>
                    <a:pt x="1721" y="2661"/>
                  </a:lnTo>
                  <a:lnTo>
                    <a:pt x="1721" y="2661"/>
                  </a:lnTo>
                  <a:cubicBezTo>
                    <a:pt x="1667" y="2948"/>
                    <a:pt x="1833" y="3125"/>
                    <a:pt x="2235" y="3204"/>
                  </a:cubicBezTo>
                  <a:lnTo>
                    <a:pt x="2235" y="3204"/>
                  </a:lnTo>
                  <a:lnTo>
                    <a:pt x="2255" y="3209"/>
                  </a:lnTo>
                  <a:lnTo>
                    <a:pt x="2276" y="3200"/>
                  </a:lnTo>
                  <a:lnTo>
                    <a:pt x="2276" y="3200"/>
                  </a:lnTo>
                  <a:cubicBezTo>
                    <a:pt x="2756" y="3027"/>
                    <a:pt x="2850" y="2754"/>
                    <a:pt x="2854" y="2743"/>
                  </a:cubicBezTo>
                  <a:lnTo>
                    <a:pt x="2854" y="2743"/>
                  </a:lnTo>
                  <a:lnTo>
                    <a:pt x="2866" y="2706"/>
                  </a:lnTo>
                  <a:lnTo>
                    <a:pt x="2846" y="2674"/>
                  </a:lnTo>
                  <a:lnTo>
                    <a:pt x="2846" y="2674"/>
                  </a:lnTo>
                  <a:cubicBezTo>
                    <a:pt x="2672" y="2411"/>
                    <a:pt x="2725" y="2143"/>
                    <a:pt x="2777" y="1883"/>
                  </a:cubicBezTo>
                  <a:cubicBezTo>
                    <a:pt x="2792" y="1809"/>
                    <a:pt x="2807" y="1730"/>
                    <a:pt x="2817" y="1654"/>
                  </a:cubicBezTo>
                  <a:cubicBezTo>
                    <a:pt x="2866" y="1103"/>
                    <a:pt x="2729" y="702"/>
                    <a:pt x="2385" y="397"/>
                  </a:cubicBezTo>
                  <a:cubicBezTo>
                    <a:pt x="2186" y="196"/>
                    <a:pt x="1801" y="0"/>
                    <a:pt x="1428" y="45"/>
                  </a:cubicBezTo>
                  <a:cubicBezTo>
                    <a:pt x="1073" y="47"/>
                    <a:pt x="862" y="133"/>
                    <a:pt x="797" y="305"/>
                  </a:cubicBezTo>
                  <a:cubicBezTo>
                    <a:pt x="271" y="454"/>
                    <a:pt x="3" y="996"/>
                    <a:pt x="48" y="1442"/>
                  </a:cubicBezTo>
                  <a:cubicBezTo>
                    <a:pt x="48" y="1628"/>
                    <a:pt x="73" y="1787"/>
                    <a:pt x="93" y="1926"/>
                  </a:cubicBezTo>
                  <a:cubicBezTo>
                    <a:pt x="134" y="2192"/>
                    <a:pt x="165" y="2403"/>
                    <a:pt x="16" y="2680"/>
                  </a:cubicBezTo>
                  <a:lnTo>
                    <a:pt x="16" y="2680"/>
                  </a:lnTo>
                  <a:lnTo>
                    <a:pt x="0" y="2709"/>
                  </a:lnTo>
                  <a:lnTo>
                    <a:pt x="11" y="2743"/>
                  </a:lnTo>
                  <a:lnTo>
                    <a:pt x="11" y="2743"/>
                  </a:lnTo>
                  <a:cubicBezTo>
                    <a:pt x="15" y="2754"/>
                    <a:pt x="110" y="3027"/>
                    <a:pt x="591" y="3200"/>
                  </a:cubicBezTo>
                  <a:close/>
                </a:path>
              </a:pathLst>
            </a:custGeom>
            <a:solidFill>
              <a:schemeClr val="tx1"/>
            </a:solidFill>
            <a:ln>
              <a:noFill/>
            </a:ln>
            <a:effectLst/>
          </p:spPr>
          <p:txBody>
            <a:bodyPr wrap="none" anchor="ctr"/>
            <a:lstStyle/>
            <a:p>
              <a:endParaRPr lang="en-US"/>
            </a:p>
          </p:txBody>
        </p:sp>
        <p:sp>
          <p:nvSpPr>
            <p:cNvPr id="91" name="Freeform 90"/>
            <p:cNvSpPr>
              <a:spLocks noChangeArrowheads="1"/>
            </p:cNvSpPr>
            <p:nvPr/>
          </p:nvSpPr>
          <p:spPr bwMode="auto">
            <a:xfrm>
              <a:off x="7970412" y="1752600"/>
              <a:ext cx="656379" cy="656378"/>
            </a:xfrm>
            <a:custGeom>
              <a:avLst/>
              <a:gdLst>
                <a:gd name="T0" fmla="*/ 157 w 6528"/>
                <a:gd name="T1" fmla="*/ 3265 h 6528"/>
                <a:gd name="T2" fmla="*/ 157 w 6528"/>
                <a:gd name="T3" fmla="*/ 3265 h 6528"/>
                <a:gd name="T4" fmla="*/ 6370 w 6528"/>
                <a:gd name="T5" fmla="*/ 3265 h 6528"/>
                <a:gd name="T6" fmla="*/ 5494 w 6528"/>
                <a:gd name="T7" fmla="*/ 5419 h 6528"/>
                <a:gd name="T8" fmla="*/ 5474 w 6528"/>
                <a:gd name="T9" fmla="*/ 5310 h 6528"/>
                <a:gd name="T10" fmla="*/ 5445 w 6528"/>
                <a:gd name="T11" fmla="*/ 5188 h 6528"/>
                <a:gd name="T12" fmla="*/ 5405 w 6528"/>
                <a:gd name="T13" fmla="*/ 5065 h 6528"/>
                <a:gd name="T14" fmla="*/ 5353 w 6528"/>
                <a:gd name="T15" fmla="*/ 4943 h 6528"/>
                <a:gd name="T16" fmla="*/ 5289 w 6528"/>
                <a:gd name="T17" fmla="*/ 4826 h 6528"/>
                <a:gd name="T18" fmla="*/ 5214 w 6528"/>
                <a:gd name="T19" fmla="*/ 4715 h 6528"/>
                <a:gd name="T20" fmla="*/ 5124 w 6528"/>
                <a:gd name="T21" fmla="*/ 4617 h 6528"/>
                <a:gd name="T22" fmla="*/ 5023 w 6528"/>
                <a:gd name="T23" fmla="*/ 4533 h 6528"/>
                <a:gd name="T24" fmla="*/ 5012 w 6528"/>
                <a:gd name="T25" fmla="*/ 4526 h 6528"/>
                <a:gd name="T26" fmla="*/ 4112 w 6528"/>
                <a:gd name="T27" fmla="*/ 4154 h 6528"/>
                <a:gd name="T28" fmla="*/ 4035 w 6528"/>
                <a:gd name="T29" fmla="*/ 4118 h 6528"/>
                <a:gd name="T30" fmla="*/ 4006 w 6528"/>
                <a:gd name="T31" fmla="*/ 4198 h 6528"/>
                <a:gd name="T32" fmla="*/ 2521 w 6528"/>
                <a:gd name="T33" fmla="*/ 4198 h 6528"/>
                <a:gd name="T34" fmla="*/ 2492 w 6528"/>
                <a:gd name="T35" fmla="*/ 4118 h 6528"/>
                <a:gd name="T36" fmla="*/ 2415 w 6528"/>
                <a:gd name="T37" fmla="*/ 4154 h 6528"/>
                <a:gd name="T38" fmla="*/ 1514 w 6528"/>
                <a:gd name="T39" fmla="*/ 4526 h 6528"/>
                <a:gd name="T40" fmla="*/ 1502 w 6528"/>
                <a:gd name="T41" fmla="*/ 4533 h 6528"/>
                <a:gd name="T42" fmla="*/ 1403 w 6528"/>
                <a:gd name="T43" fmla="*/ 4617 h 6528"/>
                <a:gd name="T44" fmla="*/ 1313 w 6528"/>
                <a:gd name="T45" fmla="*/ 4717 h 6528"/>
                <a:gd name="T46" fmla="*/ 1238 w 6528"/>
                <a:gd name="T47" fmla="*/ 4826 h 6528"/>
                <a:gd name="T48" fmla="*/ 1174 w 6528"/>
                <a:gd name="T49" fmla="*/ 4943 h 6528"/>
                <a:gd name="T50" fmla="*/ 1122 w 6528"/>
                <a:gd name="T51" fmla="*/ 5065 h 6528"/>
                <a:gd name="T52" fmla="*/ 1082 w 6528"/>
                <a:gd name="T53" fmla="*/ 5188 h 6528"/>
                <a:gd name="T54" fmla="*/ 1054 w 6528"/>
                <a:gd name="T55" fmla="*/ 5310 h 6528"/>
                <a:gd name="T56" fmla="*/ 1033 w 6528"/>
                <a:gd name="T57" fmla="*/ 5418 h 6528"/>
                <a:gd name="T58" fmla="*/ 157 w 6528"/>
                <a:gd name="T59" fmla="*/ 3265 h 6528"/>
                <a:gd name="T60" fmla="*/ 3264 w 6528"/>
                <a:gd name="T61" fmla="*/ 6370 h 6528"/>
                <a:gd name="T62" fmla="*/ 3264 w 6528"/>
                <a:gd name="T63" fmla="*/ 6370 h 6528"/>
                <a:gd name="T64" fmla="*/ 1183 w 6528"/>
                <a:gd name="T65" fmla="*/ 5564 h 6528"/>
                <a:gd name="T66" fmla="*/ 1589 w 6528"/>
                <a:gd name="T67" fmla="*/ 4664 h 6528"/>
                <a:gd name="T68" fmla="*/ 2101 w 6528"/>
                <a:gd name="T69" fmla="*/ 4454 h 6528"/>
                <a:gd name="T70" fmla="*/ 2210 w 6528"/>
                <a:gd name="T71" fmla="*/ 4411 h 6528"/>
                <a:gd name="T72" fmla="*/ 2327 w 6528"/>
                <a:gd name="T73" fmla="*/ 4364 h 6528"/>
                <a:gd name="T74" fmla="*/ 2407 w 6528"/>
                <a:gd name="T75" fmla="*/ 4329 h 6528"/>
                <a:gd name="T76" fmla="*/ 4120 w 6528"/>
                <a:gd name="T77" fmla="*/ 4329 h 6528"/>
                <a:gd name="T78" fmla="*/ 4198 w 6528"/>
                <a:gd name="T79" fmla="*/ 4362 h 6528"/>
                <a:gd name="T80" fmla="*/ 4317 w 6528"/>
                <a:gd name="T81" fmla="*/ 4411 h 6528"/>
                <a:gd name="T82" fmla="*/ 4429 w 6528"/>
                <a:gd name="T83" fmla="*/ 4456 h 6528"/>
                <a:gd name="T84" fmla="*/ 4936 w 6528"/>
                <a:gd name="T85" fmla="*/ 4664 h 6528"/>
                <a:gd name="T86" fmla="*/ 5347 w 6528"/>
                <a:gd name="T87" fmla="*/ 5535 h 6528"/>
                <a:gd name="T88" fmla="*/ 5531 w 6528"/>
                <a:gd name="T89" fmla="*/ 5610 h 6528"/>
                <a:gd name="T90" fmla="*/ 6527 w 6528"/>
                <a:gd name="T91" fmla="*/ 3265 h 6528"/>
                <a:gd name="T92" fmla="*/ 0 w 6528"/>
                <a:gd name="T93" fmla="*/ 3265 h 6528"/>
                <a:gd name="T94" fmla="*/ 1034 w 6528"/>
                <a:gd name="T95" fmla="*/ 5647 h 6528"/>
                <a:gd name="T96" fmla="*/ 1055 w 6528"/>
                <a:gd name="T97" fmla="*/ 5668 h 6528"/>
                <a:gd name="T98" fmla="*/ 1214 w 6528"/>
                <a:gd name="T99" fmla="*/ 5802 h 6528"/>
                <a:gd name="T100" fmla="*/ 3264 w 6528"/>
                <a:gd name="T101" fmla="*/ 6527 h 6528"/>
                <a:gd name="T102" fmla="*/ 3735 w 6528"/>
                <a:gd name="T103" fmla="*/ 6494 h 6528"/>
                <a:gd name="T104" fmla="*/ 3674 w 6528"/>
                <a:gd name="T105" fmla="*/ 6343 h 6528"/>
                <a:gd name="T106" fmla="*/ 3264 w 6528"/>
                <a:gd name="T107" fmla="*/ 6370 h 6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28" h="6528">
                  <a:moveTo>
                    <a:pt x="157" y="3265"/>
                  </a:moveTo>
                  <a:lnTo>
                    <a:pt x="157" y="3265"/>
                  </a:lnTo>
                  <a:lnTo>
                    <a:pt x="157" y="3265"/>
                  </a:lnTo>
                  <a:lnTo>
                    <a:pt x="157" y="3265"/>
                  </a:lnTo>
                  <a:cubicBezTo>
                    <a:pt x="157" y="1552"/>
                    <a:pt x="1551" y="157"/>
                    <a:pt x="3264" y="157"/>
                  </a:cubicBezTo>
                  <a:cubicBezTo>
                    <a:pt x="4977" y="157"/>
                    <a:pt x="6370" y="1552"/>
                    <a:pt x="6370" y="3265"/>
                  </a:cubicBezTo>
                  <a:cubicBezTo>
                    <a:pt x="6370" y="4069"/>
                    <a:pt x="6054" y="4848"/>
                    <a:pt x="5494" y="5425"/>
                  </a:cubicBezTo>
                  <a:cubicBezTo>
                    <a:pt x="5494" y="5422"/>
                    <a:pt x="5494" y="5421"/>
                    <a:pt x="5494" y="5419"/>
                  </a:cubicBezTo>
                  <a:cubicBezTo>
                    <a:pt x="5488" y="5384"/>
                    <a:pt x="5482" y="5347"/>
                    <a:pt x="5474" y="5310"/>
                  </a:cubicBezTo>
                  <a:lnTo>
                    <a:pt x="5474" y="5310"/>
                  </a:lnTo>
                  <a:cubicBezTo>
                    <a:pt x="5467" y="5273"/>
                    <a:pt x="5457" y="5236"/>
                    <a:pt x="5446" y="5198"/>
                  </a:cubicBezTo>
                  <a:cubicBezTo>
                    <a:pt x="5446" y="5194"/>
                    <a:pt x="5445" y="5191"/>
                    <a:pt x="5445" y="5188"/>
                  </a:cubicBezTo>
                  <a:cubicBezTo>
                    <a:pt x="5434" y="5153"/>
                    <a:pt x="5422" y="5116"/>
                    <a:pt x="5409" y="5079"/>
                  </a:cubicBezTo>
                  <a:cubicBezTo>
                    <a:pt x="5408" y="5074"/>
                    <a:pt x="5406" y="5070"/>
                    <a:pt x="5405" y="5065"/>
                  </a:cubicBezTo>
                  <a:cubicBezTo>
                    <a:pt x="5392" y="5030"/>
                    <a:pt x="5377" y="4994"/>
                    <a:pt x="5362" y="4960"/>
                  </a:cubicBezTo>
                  <a:cubicBezTo>
                    <a:pt x="5358" y="4954"/>
                    <a:pt x="5357" y="4948"/>
                    <a:pt x="5353" y="4943"/>
                  </a:cubicBezTo>
                  <a:cubicBezTo>
                    <a:pt x="5337" y="4908"/>
                    <a:pt x="5320" y="4874"/>
                    <a:pt x="5299" y="4842"/>
                  </a:cubicBezTo>
                  <a:cubicBezTo>
                    <a:pt x="5295" y="4836"/>
                    <a:pt x="5292" y="4831"/>
                    <a:pt x="5289" y="4826"/>
                  </a:cubicBezTo>
                  <a:cubicBezTo>
                    <a:pt x="5270" y="4792"/>
                    <a:pt x="5248" y="4760"/>
                    <a:pt x="5223" y="4728"/>
                  </a:cubicBezTo>
                  <a:cubicBezTo>
                    <a:pt x="5220" y="4725"/>
                    <a:pt x="5217" y="4720"/>
                    <a:pt x="5214" y="4715"/>
                  </a:cubicBezTo>
                  <a:cubicBezTo>
                    <a:pt x="5188" y="4685"/>
                    <a:pt x="5161" y="4653"/>
                    <a:pt x="5132" y="4623"/>
                  </a:cubicBezTo>
                  <a:cubicBezTo>
                    <a:pt x="5129" y="4622"/>
                    <a:pt x="5127" y="4619"/>
                    <a:pt x="5124" y="4617"/>
                  </a:cubicBezTo>
                  <a:cubicBezTo>
                    <a:pt x="5092" y="4587"/>
                    <a:pt x="5060" y="4558"/>
                    <a:pt x="5023" y="4533"/>
                  </a:cubicBezTo>
                  <a:lnTo>
                    <a:pt x="5023" y="4533"/>
                  </a:lnTo>
                  <a:lnTo>
                    <a:pt x="5012" y="4526"/>
                  </a:lnTo>
                  <a:lnTo>
                    <a:pt x="5012" y="4526"/>
                  </a:lnTo>
                  <a:cubicBezTo>
                    <a:pt x="4881" y="4460"/>
                    <a:pt x="4744" y="4407"/>
                    <a:pt x="4585" y="4346"/>
                  </a:cubicBezTo>
                  <a:cubicBezTo>
                    <a:pt x="4446" y="4293"/>
                    <a:pt x="4287" y="4232"/>
                    <a:pt x="4112" y="4154"/>
                  </a:cubicBezTo>
                  <a:lnTo>
                    <a:pt x="4112" y="4154"/>
                  </a:lnTo>
                  <a:lnTo>
                    <a:pt x="4035" y="4118"/>
                  </a:lnTo>
                  <a:lnTo>
                    <a:pt x="4006" y="4198"/>
                  </a:lnTo>
                  <a:lnTo>
                    <a:pt x="4006" y="4198"/>
                  </a:lnTo>
                  <a:cubicBezTo>
                    <a:pt x="3887" y="4519"/>
                    <a:pt x="3416" y="4930"/>
                    <a:pt x="3264" y="4930"/>
                  </a:cubicBezTo>
                  <a:cubicBezTo>
                    <a:pt x="3113" y="4930"/>
                    <a:pt x="2641" y="4519"/>
                    <a:pt x="2521" y="4198"/>
                  </a:cubicBezTo>
                  <a:lnTo>
                    <a:pt x="2521" y="4198"/>
                  </a:lnTo>
                  <a:lnTo>
                    <a:pt x="2492" y="4118"/>
                  </a:lnTo>
                  <a:lnTo>
                    <a:pt x="2415" y="4154"/>
                  </a:lnTo>
                  <a:lnTo>
                    <a:pt x="2415" y="4154"/>
                  </a:lnTo>
                  <a:cubicBezTo>
                    <a:pt x="2241" y="4232"/>
                    <a:pt x="2080" y="4293"/>
                    <a:pt x="1941" y="4348"/>
                  </a:cubicBezTo>
                  <a:cubicBezTo>
                    <a:pt x="1782" y="4409"/>
                    <a:pt x="1644" y="4460"/>
                    <a:pt x="1514" y="4526"/>
                  </a:cubicBezTo>
                  <a:lnTo>
                    <a:pt x="1514" y="4526"/>
                  </a:lnTo>
                  <a:lnTo>
                    <a:pt x="1502" y="4533"/>
                  </a:lnTo>
                  <a:lnTo>
                    <a:pt x="1502" y="4533"/>
                  </a:lnTo>
                  <a:cubicBezTo>
                    <a:pt x="1467" y="4558"/>
                    <a:pt x="1434" y="4587"/>
                    <a:pt x="1403" y="4617"/>
                  </a:cubicBezTo>
                  <a:cubicBezTo>
                    <a:pt x="1400" y="4619"/>
                    <a:pt x="1397" y="4622"/>
                    <a:pt x="1395" y="4623"/>
                  </a:cubicBezTo>
                  <a:cubicBezTo>
                    <a:pt x="1365" y="4654"/>
                    <a:pt x="1339" y="4685"/>
                    <a:pt x="1313" y="4717"/>
                  </a:cubicBezTo>
                  <a:cubicBezTo>
                    <a:pt x="1310" y="4720"/>
                    <a:pt x="1307" y="4725"/>
                    <a:pt x="1303" y="4728"/>
                  </a:cubicBezTo>
                  <a:cubicBezTo>
                    <a:pt x="1280" y="4760"/>
                    <a:pt x="1257" y="4792"/>
                    <a:pt x="1238" y="4826"/>
                  </a:cubicBezTo>
                  <a:cubicBezTo>
                    <a:pt x="1235" y="4831"/>
                    <a:pt x="1231" y="4836"/>
                    <a:pt x="1228" y="4842"/>
                  </a:cubicBezTo>
                  <a:cubicBezTo>
                    <a:pt x="1209" y="4874"/>
                    <a:pt x="1190" y="4909"/>
                    <a:pt x="1174" y="4943"/>
                  </a:cubicBezTo>
                  <a:cubicBezTo>
                    <a:pt x="1172" y="4950"/>
                    <a:pt x="1169" y="4954"/>
                    <a:pt x="1167" y="4959"/>
                  </a:cubicBezTo>
                  <a:cubicBezTo>
                    <a:pt x="1151" y="4994"/>
                    <a:pt x="1137" y="5030"/>
                    <a:pt x="1122" y="5065"/>
                  </a:cubicBezTo>
                  <a:cubicBezTo>
                    <a:pt x="1121" y="5070"/>
                    <a:pt x="1119" y="5074"/>
                    <a:pt x="1117" y="5079"/>
                  </a:cubicBezTo>
                  <a:cubicBezTo>
                    <a:pt x="1105" y="5116"/>
                    <a:pt x="1094" y="5153"/>
                    <a:pt x="1082" y="5188"/>
                  </a:cubicBezTo>
                  <a:cubicBezTo>
                    <a:pt x="1082" y="5191"/>
                    <a:pt x="1081" y="5194"/>
                    <a:pt x="1081" y="5198"/>
                  </a:cubicBezTo>
                  <a:cubicBezTo>
                    <a:pt x="1070" y="5236"/>
                    <a:pt x="1062" y="5273"/>
                    <a:pt x="1054" y="5310"/>
                  </a:cubicBezTo>
                  <a:lnTo>
                    <a:pt x="1054" y="5310"/>
                  </a:lnTo>
                  <a:cubicBezTo>
                    <a:pt x="1045" y="5347"/>
                    <a:pt x="1039" y="5384"/>
                    <a:pt x="1033" y="5418"/>
                  </a:cubicBezTo>
                  <a:cubicBezTo>
                    <a:pt x="1033" y="5421"/>
                    <a:pt x="1033" y="5422"/>
                    <a:pt x="1033" y="5425"/>
                  </a:cubicBezTo>
                  <a:cubicBezTo>
                    <a:pt x="473" y="4848"/>
                    <a:pt x="157" y="4071"/>
                    <a:pt x="157" y="3265"/>
                  </a:cubicBezTo>
                  <a:close/>
                  <a:moveTo>
                    <a:pt x="3264" y="6370"/>
                  </a:moveTo>
                  <a:lnTo>
                    <a:pt x="3264" y="6370"/>
                  </a:lnTo>
                  <a:lnTo>
                    <a:pt x="3264" y="6370"/>
                  </a:lnTo>
                  <a:lnTo>
                    <a:pt x="3264" y="6370"/>
                  </a:lnTo>
                  <a:cubicBezTo>
                    <a:pt x="2492" y="6370"/>
                    <a:pt x="1756" y="6087"/>
                    <a:pt x="1183" y="5572"/>
                  </a:cubicBezTo>
                  <a:cubicBezTo>
                    <a:pt x="1183" y="5568"/>
                    <a:pt x="1183" y="5567"/>
                    <a:pt x="1183" y="5564"/>
                  </a:cubicBezTo>
                  <a:cubicBezTo>
                    <a:pt x="1180" y="5544"/>
                    <a:pt x="1180" y="5525"/>
                    <a:pt x="1180" y="5507"/>
                  </a:cubicBezTo>
                  <a:cubicBezTo>
                    <a:pt x="1208" y="5281"/>
                    <a:pt x="1299" y="4879"/>
                    <a:pt x="1589" y="4664"/>
                  </a:cubicBezTo>
                  <a:cubicBezTo>
                    <a:pt x="1711" y="4603"/>
                    <a:pt x="1844" y="4553"/>
                    <a:pt x="1996" y="4494"/>
                  </a:cubicBezTo>
                  <a:cubicBezTo>
                    <a:pt x="2030" y="4481"/>
                    <a:pt x="2065" y="4468"/>
                    <a:pt x="2101" y="4454"/>
                  </a:cubicBezTo>
                  <a:cubicBezTo>
                    <a:pt x="2107" y="4452"/>
                    <a:pt x="2114" y="4449"/>
                    <a:pt x="2120" y="4446"/>
                  </a:cubicBezTo>
                  <a:cubicBezTo>
                    <a:pt x="2150" y="4434"/>
                    <a:pt x="2179" y="4423"/>
                    <a:pt x="2210" y="4411"/>
                  </a:cubicBezTo>
                  <a:cubicBezTo>
                    <a:pt x="2223" y="4406"/>
                    <a:pt x="2234" y="4401"/>
                    <a:pt x="2247" y="4396"/>
                  </a:cubicBezTo>
                  <a:cubicBezTo>
                    <a:pt x="2273" y="4386"/>
                    <a:pt x="2300" y="4375"/>
                    <a:pt x="2327" y="4364"/>
                  </a:cubicBezTo>
                  <a:cubicBezTo>
                    <a:pt x="2341" y="4357"/>
                    <a:pt x="2354" y="4351"/>
                    <a:pt x="2368" y="4346"/>
                  </a:cubicBezTo>
                  <a:cubicBezTo>
                    <a:pt x="2381" y="4340"/>
                    <a:pt x="2395" y="4335"/>
                    <a:pt x="2407" y="4329"/>
                  </a:cubicBezTo>
                  <a:cubicBezTo>
                    <a:pt x="2576" y="4670"/>
                    <a:pt x="3038" y="5087"/>
                    <a:pt x="3264" y="5087"/>
                  </a:cubicBezTo>
                  <a:cubicBezTo>
                    <a:pt x="3490" y="5087"/>
                    <a:pt x="3952" y="4670"/>
                    <a:pt x="4120" y="4329"/>
                  </a:cubicBezTo>
                  <a:cubicBezTo>
                    <a:pt x="4134" y="4335"/>
                    <a:pt x="4146" y="4340"/>
                    <a:pt x="4160" y="4346"/>
                  </a:cubicBezTo>
                  <a:cubicBezTo>
                    <a:pt x="4173" y="4351"/>
                    <a:pt x="4186" y="4357"/>
                    <a:pt x="4198" y="4362"/>
                  </a:cubicBezTo>
                  <a:cubicBezTo>
                    <a:pt x="4227" y="4374"/>
                    <a:pt x="4253" y="4385"/>
                    <a:pt x="4280" y="4396"/>
                  </a:cubicBezTo>
                  <a:cubicBezTo>
                    <a:pt x="4293" y="4401"/>
                    <a:pt x="4306" y="4406"/>
                    <a:pt x="4317" y="4411"/>
                  </a:cubicBezTo>
                  <a:cubicBezTo>
                    <a:pt x="4344" y="4422"/>
                    <a:pt x="4370" y="4431"/>
                    <a:pt x="4396" y="4442"/>
                  </a:cubicBezTo>
                  <a:cubicBezTo>
                    <a:pt x="4407" y="4446"/>
                    <a:pt x="4418" y="4451"/>
                    <a:pt x="4429" y="4456"/>
                  </a:cubicBezTo>
                  <a:cubicBezTo>
                    <a:pt x="4463" y="4468"/>
                    <a:pt x="4497" y="4481"/>
                    <a:pt x="4529" y="4494"/>
                  </a:cubicBezTo>
                  <a:cubicBezTo>
                    <a:pt x="4681" y="4551"/>
                    <a:pt x="4814" y="4603"/>
                    <a:pt x="4936" y="4664"/>
                  </a:cubicBezTo>
                  <a:cubicBezTo>
                    <a:pt x="5230" y="4879"/>
                    <a:pt x="5320" y="5281"/>
                    <a:pt x="5347" y="5507"/>
                  </a:cubicBezTo>
                  <a:cubicBezTo>
                    <a:pt x="5347" y="5517"/>
                    <a:pt x="5347" y="5525"/>
                    <a:pt x="5347" y="5535"/>
                  </a:cubicBezTo>
                  <a:lnTo>
                    <a:pt x="5347" y="5535"/>
                  </a:lnTo>
                  <a:lnTo>
                    <a:pt x="5531" y="5610"/>
                  </a:lnTo>
                  <a:lnTo>
                    <a:pt x="5531" y="5610"/>
                  </a:lnTo>
                  <a:cubicBezTo>
                    <a:pt x="6165" y="4997"/>
                    <a:pt x="6527" y="4148"/>
                    <a:pt x="6527" y="3265"/>
                  </a:cubicBezTo>
                  <a:cubicBezTo>
                    <a:pt x="6527" y="1465"/>
                    <a:pt x="5063" y="0"/>
                    <a:pt x="3264" y="0"/>
                  </a:cubicBezTo>
                  <a:cubicBezTo>
                    <a:pt x="1464" y="0"/>
                    <a:pt x="0" y="1465"/>
                    <a:pt x="0" y="3265"/>
                  </a:cubicBezTo>
                  <a:cubicBezTo>
                    <a:pt x="0" y="4165"/>
                    <a:pt x="377" y="5031"/>
                    <a:pt x="1034" y="5647"/>
                  </a:cubicBezTo>
                  <a:lnTo>
                    <a:pt x="1034" y="5647"/>
                  </a:lnTo>
                  <a:lnTo>
                    <a:pt x="1034" y="5648"/>
                  </a:lnTo>
                  <a:lnTo>
                    <a:pt x="1055" y="5668"/>
                  </a:lnTo>
                  <a:lnTo>
                    <a:pt x="1216" y="5815"/>
                  </a:lnTo>
                  <a:lnTo>
                    <a:pt x="1214" y="5802"/>
                  </a:lnTo>
                  <a:lnTo>
                    <a:pt x="1214" y="5802"/>
                  </a:lnTo>
                  <a:cubicBezTo>
                    <a:pt x="1793" y="6271"/>
                    <a:pt x="2513" y="6527"/>
                    <a:pt x="3264" y="6527"/>
                  </a:cubicBezTo>
                  <a:lnTo>
                    <a:pt x="3264" y="6527"/>
                  </a:lnTo>
                  <a:cubicBezTo>
                    <a:pt x="3423" y="6527"/>
                    <a:pt x="3580" y="6517"/>
                    <a:pt x="3735" y="6494"/>
                  </a:cubicBezTo>
                  <a:lnTo>
                    <a:pt x="3735" y="6494"/>
                  </a:lnTo>
                  <a:lnTo>
                    <a:pt x="3674" y="6343"/>
                  </a:lnTo>
                  <a:lnTo>
                    <a:pt x="3674" y="6343"/>
                  </a:lnTo>
                  <a:cubicBezTo>
                    <a:pt x="3538" y="6361"/>
                    <a:pt x="3401" y="6370"/>
                    <a:pt x="3264" y="6370"/>
                  </a:cubicBezTo>
                  <a:close/>
                </a:path>
              </a:pathLst>
            </a:custGeom>
            <a:solidFill>
              <a:schemeClr val="tx2"/>
            </a:solidFill>
            <a:ln>
              <a:noFill/>
            </a:ln>
            <a:effectLst/>
          </p:spPr>
          <p:txBody>
            <a:bodyPr wrap="none" anchor="ctr"/>
            <a:lstStyle/>
            <a:p>
              <a:endParaRPr lang="en-US"/>
            </a:p>
          </p:txBody>
        </p:sp>
        <p:sp>
          <p:nvSpPr>
            <p:cNvPr id="92" name="Freeform 91"/>
            <p:cNvSpPr>
              <a:spLocks noChangeArrowheads="1"/>
            </p:cNvSpPr>
            <p:nvPr/>
          </p:nvSpPr>
          <p:spPr bwMode="auto">
            <a:xfrm>
              <a:off x="8330977" y="2279477"/>
              <a:ext cx="267874" cy="261221"/>
            </a:xfrm>
            <a:custGeom>
              <a:avLst/>
              <a:gdLst>
                <a:gd name="T0" fmla="*/ 1888 w 2662"/>
                <a:gd name="T1" fmla="*/ 1471 h 2596"/>
                <a:gd name="T2" fmla="*/ 1888 w 2662"/>
                <a:gd name="T3" fmla="*/ 1471 h 2596"/>
                <a:gd name="T4" fmla="*/ 1888 w 2662"/>
                <a:gd name="T5" fmla="*/ 1471 h 2596"/>
                <a:gd name="T6" fmla="*/ 1888 w 2662"/>
                <a:gd name="T7" fmla="*/ 1471 h 2596"/>
                <a:gd name="T8" fmla="*/ 2042 w 2662"/>
                <a:gd name="T9" fmla="*/ 1389 h 2596"/>
                <a:gd name="T10" fmla="*/ 2042 w 2662"/>
                <a:gd name="T11" fmla="*/ 1389 h 2596"/>
                <a:gd name="T12" fmla="*/ 2419 w 2662"/>
                <a:gd name="T13" fmla="*/ 1237 h 2596"/>
                <a:gd name="T14" fmla="*/ 2419 w 2662"/>
                <a:gd name="T15" fmla="*/ 1237 h 2596"/>
                <a:gd name="T16" fmla="*/ 2419 w 2662"/>
                <a:gd name="T17" fmla="*/ 884 h 2596"/>
                <a:gd name="T18" fmla="*/ 2419 w 2662"/>
                <a:gd name="T19" fmla="*/ 884 h 2596"/>
                <a:gd name="T20" fmla="*/ 333 w 2662"/>
                <a:gd name="T21" fmla="*/ 33 h 2596"/>
                <a:gd name="T22" fmla="*/ 333 w 2662"/>
                <a:gd name="T23" fmla="*/ 33 h 2596"/>
                <a:gd name="T24" fmla="*/ 183 w 2662"/>
                <a:gd name="T25" fmla="*/ 0 h 2596"/>
                <a:gd name="T26" fmla="*/ 74 w 2662"/>
                <a:gd name="T27" fmla="*/ 293 h 2596"/>
                <a:gd name="T28" fmla="*/ 74 w 2662"/>
                <a:gd name="T29" fmla="*/ 293 h 2596"/>
                <a:gd name="T30" fmla="*/ 923 w 2662"/>
                <a:gd name="T31" fmla="*/ 2380 h 2596"/>
                <a:gd name="T32" fmla="*/ 923 w 2662"/>
                <a:gd name="T33" fmla="*/ 2380 h 2596"/>
                <a:gd name="T34" fmla="*/ 1099 w 2662"/>
                <a:gd name="T35" fmla="*/ 2560 h 2596"/>
                <a:gd name="T36" fmla="*/ 1276 w 2662"/>
                <a:gd name="T37" fmla="*/ 2380 h 2596"/>
                <a:gd name="T38" fmla="*/ 1276 w 2662"/>
                <a:gd name="T39" fmla="*/ 2380 h 2596"/>
                <a:gd name="T40" fmla="*/ 1428 w 2662"/>
                <a:gd name="T41" fmla="*/ 2002 h 2596"/>
                <a:gd name="T42" fmla="*/ 1428 w 2662"/>
                <a:gd name="T43" fmla="*/ 2002 h 2596"/>
                <a:gd name="T44" fmla="*/ 1511 w 2662"/>
                <a:gd name="T45" fmla="*/ 1850 h 2596"/>
                <a:gd name="T46" fmla="*/ 1511 w 2662"/>
                <a:gd name="T47" fmla="*/ 1850 h 2596"/>
                <a:gd name="T48" fmla="*/ 2178 w 2662"/>
                <a:gd name="T49" fmla="*/ 2518 h 2596"/>
                <a:gd name="T50" fmla="*/ 2178 w 2662"/>
                <a:gd name="T51" fmla="*/ 2518 h 2596"/>
                <a:gd name="T52" fmla="*/ 2368 w 2662"/>
                <a:gd name="T53" fmla="*/ 2595 h 2596"/>
                <a:gd name="T54" fmla="*/ 2557 w 2662"/>
                <a:gd name="T55" fmla="*/ 2518 h 2596"/>
                <a:gd name="T56" fmla="*/ 2557 w 2662"/>
                <a:gd name="T57" fmla="*/ 2139 h 2596"/>
                <a:gd name="T58" fmla="*/ 2557 w 2662"/>
                <a:gd name="T59" fmla="*/ 2139 h 2596"/>
                <a:gd name="T60" fmla="*/ 1888 w 2662"/>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2" h="2596">
                  <a:moveTo>
                    <a:pt x="1888" y="1471"/>
                  </a:moveTo>
                  <a:lnTo>
                    <a:pt x="1888" y="1471"/>
                  </a:lnTo>
                  <a:lnTo>
                    <a:pt x="1888" y="1471"/>
                  </a:lnTo>
                  <a:lnTo>
                    <a:pt x="1888" y="1471"/>
                  </a:lnTo>
                  <a:cubicBezTo>
                    <a:pt x="1939" y="1437"/>
                    <a:pt x="1991" y="1410"/>
                    <a:pt x="2042" y="1389"/>
                  </a:cubicBezTo>
                  <a:lnTo>
                    <a:pt x="2042" y="1389"/>
                  </a:lnTo>
                  <a:lnTo>
                    <a:pt x="2419" y="1237"/>
                  </a:lnTo>
                  <a:lnTo>
                    <a:pt x="2419" y="1237"/>
                  </a:lnTo>
                  <a:cubicBezTo>
                    <a:pt x="2660" y="1140"/>
                    <a:pt x="2660" y="980"/>
                    <a:pt x="2419" y="884"/>
                  </a:cubicBezTo>
                  <a:lnTo>
                    <a:pt x="2419" y="884"/>
                  </a:lnTo>
                  <a:lnTo>
                    <a:pt x="333" y="33"/>
                  </a:lnTo>
                  <a:lnTo>
                    <a:pt x="333" y="33"/>
                  </a:lnTo>
                  <a:cubicBezTo>
                    <a:pt x="275" y="11"/>
                    <a:pt x="225" y="0"/>
                    <a:pt x="183" y="0"/>
                  </a:cubicBezTo>
                  <a:cubicBezTo>
                    <a:pt x="49" y="0"/>
                    <a:pt x="0" y="110"/>
                    <a:pt x="74" y="293"/>
                  </a:cubicBezTo>
                  <a:lnTo>
                    <a:pt x="74" y="293"/>
                  </a:lnTo>
                  <a:lnTo>
                    <a:pt x="923" y="2380"/>
                  </a:lnTo>
                  <a:lnTo>
                    <a:pt x="923" y="2380"/>
                  </a:lnTo>
                  <a:cubicBezTo>
                    <a:pt x="971" y="2501"/>
                    <a:pt x="1035" y="2560"/>
                    <a:pt x="1099" y="2560"/>
                  </a:cubicBezTo>
                  <a:cubicBezTo>
                    <a:pt x="1164" y="2560"/>
                    <a:pt x="1227" y="2501"/>
                    <a:pt x="1276" y="2380"/>
                  </a:cubicBezTo>
                  <a:lnTo>
                    <a:pt x="1276" y="2380"/>
                  </a:lnTo>
                  <a:lnTo>
                    <a:pt x="1428" y="2002"/>
                  </a:lnTo>
                  <a:lnTo>
                    <a:pt x="1428" y="2002"/>
                  </a:lnTo>
                  <a:cubicBezTo>
                    <a:pt x="1448" y="1952"/>
                    <a:pt x="1478" y="1900"/>
                    <a:pt x="1511" y="1850"/>
                  </a:cubicBezTo>
                  <a:lnTo>
                    <a:pt x="1511" y="1850"/>
                  </a:lnTo>
                  <a:lnTo>
                    <a:pt x="2178" y="2518"/>
                  </a:lnTo>
                  <a:lnTo>
                    <a:pt x="2178" y="2518"/>
                  </a:lnTo>
                  <a:cubicBezTo>
                    <a:pt x="2232" y="2570"/>
                    <a:pt x="2300" y="2595"/>
                    <a:pt x="2368" y="2595"/>
                  </a:cubicBezTo>
                  <a:cubicBezTo>
                    <a:pt x="2436" y="2595"/>
                    <a:pt x="2506" y="2570"/>
                    <a:pt x="2557" y="2518"/>
                  </a:cubicBezTo>
                  <a:cubicBezTo>
                    <a:pt x="2661" y="2414"/>
                    <a:pt x="2661" y="2244"/>
                    <a:pt x="2557" y="2139"/>
                  </a:cubicBezTo>
                  <a:lnTo>
                    <a:pt x="2557" y="2139"/>
                  </a:lnTo>
                  <a:lnTo>
                    <a:pt x="1888" y="1471"/>
                  </a:lnTo>
                </a:path>
              </a:pathLst>
            </a:custGeom>
            <a:solidFill>
              <a:schemeClr val="tx1"/>
            </a:solidFill>
            <a:ln>
              <a:noFill/>
            </a:ln>
            <a:effectLst/>
          </p:spPr>
          <p:txBody>
            <a:bodyPr wrap="none" anchor="ctr"/>
            <a:lstStyle/>
            <a:p>
              <a:endParaRPr lang="en-US"/>
            </a:p>
          </p:txBody>
        </p:sp>
      </p:grpSp>
      <p:grpSp>
        <p:nvGrpSpPr>
          <p:cNvPr id="6" name="Group 5"/>
          <p:cNvGrpSpPr/>
          <p:nvPr/>
        </p:nvGrpSpPr>
        <p:grpSpPr>
          <a:xfrm>
            <a:off x="470575" y="3378720"/>
            <a:ext cx="542392" cy="651236"/>
            <a:chOff x="470575" y="3378720"/>
            <a:chExt cx="542392" cy="651236"/>
          </a:xfrm>
        </p:grpSpPr>
        <p:sp>
          <p:nvSpPr>
            <p:cNvPr id="94" name="Freeform 93"/>
            <p:cNvSpPr>
              <a:spLocks noChangeArrowheads="1"/>
            </p:cNvSpPr>
            <p:nvPr/>
          </p:nvSpPr>
          <p:spPr bwMode="auto">
            <a:xfrm>
              <a:off x="470575" y="3378720"/>
              <a:ext cx="542392" cy="469095"/>
            </a:xfrm>
            <a:custGeom>
              <a:avLst/>
              <a:gdLst>
                <a:gd name="T0" fmla="*/ 2290 w 6528"/>
                <a:gd name="T1" fmla="*/ 2373 h 5646"/>
                <a:gd name="T2" fmla="*/ 2290 w 6528"/>
                <a:gd name="T3" fmla="*/ 2373 h 5646"/>
                <a:gd name="T4" fmla="*/ 2361 w 6528"/>
                <a:gd name="T5" fmla="*/ 2900 h 5646"/>
                <a:gd name="T6" fmla="*/ 2409 w 6528"/>
                <a:gd name="T7" fmla="*/ 2900 h 5646"/>
                <a:gd name="T8" fmla="*/ 2431 w 6528"/>
                <a:gd name="T9" fmla="*/ 2943 h 5646"/>
                <a:gd name="T10" fmla="*/ 2503 w 6528"/>
                <a:gd name="T11" fmla="*/ 3139 h 5646"/>
                <a:gd name="T12" fmla="*/ 2516 w 6528"/>
                <a:gd name="T13" fmla="*/ 3152 h 5646"/>
                <a:gd name="T14" fmla="*/ 2521 w 6528"/>
                <a:gd name="T15" fmla="*/ 3170 h 5646"/>
                <a:gd name="T16" fmla="*/ 4184 w 6528"/>
                <a:gd name="T17" fmla="*/ 3176 h 5646"/>
                <a:gd name="T18" fmla="*/ 4228 w 6528"/>
                <a:gd name="T19" fmla="*/ 2980 h 5646"/>
                <a:gd name="T20" fmla="*/ 4228 w 6528"/>
                <a:gd name="T21" fmla="*/ 2900 h 5646"/>
                <a:gd name="T22" fmla="*/ 4306 w 6528"/>
                <a:gd name="T23" fmla="*/ 2900 h 5646"/>
                <a:gd name="T24" fmla="*/ 4412 w 6528"/>
                <a:gd name="T25" fmla="*/ 2373 h 5646"/>
                <a:gd name="T26" fmla="*/ 4314 w 6528"/>
                <a:gd name="T27" fmla="*/ 2373 h 5646"/>
                <a:gd name="T28" fmla="*/ 4314 w 6528"/>
                <a:gd name="T29" fmla="*/ 2294 h 5646"/>
                <a:gd name="T30" fmla="*/ 3355 w 6528"/>
                <a:gd name="T31" fmla="*/ 1259 h 5646"/>
                <a:gd name="T32" fmla="*/ 2651 w 6528"/>
                <a:gd name="T33" fmla="*/ 1553 h 5646"/>
                <a:gd name="T34" fmla="*/ 2590 w 6528"/>
                <a:gd name="T35" fmla="*/ 1601 h 5646"/>
                <a:gd name="T36" fmla="*/ 2394 w 6528"/>
                <a:gd name="T37" fmla="*/ 2283 h 5646"/>
                <a:gd name="T38" fmla="*/ 2408 w 6528"/>
                <a:gd name="T39" fmla="*/ 2373 h 5646"/>
                <a:gd name="T40" fmla="*/ 3355 w 6528"/>
                <a:gd name="T41" fmla="*/ 4085 h 5646"/>
                <a:gd name="T42" fmla="*/ 3355 w 6528"/>
                <a:gd name="T43" fmla="*/ 4085 h 5646"/>
                <a:gd name="T44" fmla="*/ 2377 w 6528"/>
                <a:gd name="T45" fmla="*/ 3234 h 5646"/>
                <a:gd name="T46" fmla="*/ 2306 w 6528"/>
                <a:gd name="T47" fmla="*/ 3050 h 5646"/>
                <a:gd name="T48" fmla="*/ 2231 w 6528"/>
                <a:gd name="T49" fmla="*/ 2227 h 5646"/>
                <a:gd name="T50" fmla="*/ 3355 w 6528"/>
                <a:gd name="T51" fmla="*/ 1102 h 5646"/>
                <a:gd name="T52" fmla="*/ 4470 w 6528"/>
                <a:gd name="T53" fmla="*/ 2223 h 5646"/>
                <a:gd name="T54" fmla="*/ 4470 w 6528"/>
                <a:gd name="T55" fmla="*/ 2223 h 5646"/>
                <a:gd name="T56" fmla="*/ 4641 w 6528"/>
                <a:gd name="T57" fmla="*/ 2700 h 5646"/>
                <a:gd name="T58" fmla="*/ 4354 w 6528"/>
                <a:gd name="T59" fmla="*/ 3144 h 5646"/>
                <a:gd name="T60" fmla="*/ 4342 w 6528"/>
                <a:gd name="T61" fmla="*/ 3196 h 5646"/>
                <a:gd name="T62" fmla="*/ 4335 w 6528"/>
                <a:gd name="T63" fmla="*/ 3225 h 5646"/>
                <a:gd name="T64" fmla="*/ 3355 w 6528"/>
                <a:gd name="T65" fmla="*/ 4085 h 5646"/>
                <a:gd name="T66" fmla="*/ 3263 w 6528"/>
                <a:gd name="T67" fmla="*/ 157 h 5646"/>
                <a:gd name="T68" fmla="*/ 3263 w 6528"/>
                <a:gd name="T69" fmla="*/ 157 h 5646"/>
                <a:gd name="T70" fmla="*/ 927 w 6528"/>
                <a:gd name="T71" fmla="*/ 5310 h 5646"/>
                <a:gd name="T72" fmla="*/ 1312 w 6528"/>
                <a:gd name="T73" fmla="*/ 4423 h 5646"/>
                <a:gd name="T74" fmla="*/ 1318 w 6528"/>
                <a:gd name="T75" fmla="*/ 4417 h 5646"/>
                <a:gd name="T76" fmla="*/ 2451 w 6528"/>
                <a:gd name="T77" fmla="*/ 3939 h 5646"/>
                <a:gd name="T78" fmla="*/ 2531 w 6528"/>
                <a:gd name="T79" fmla="*/ 3892 h 5646"/>
                <a:gd name="T80" fmla="*/ 2565 w 6528"/>
                <a:gd name="T81" fmla="*/ 3979 h 5646"/>
                <a:gd name="T82" fmla="*/ 4102 w 6528"/>
                <a:gd name="T83" fmla="*/ 3979 h 5646"/>
                <a:gd name="T84" fmla="*/ 4136 w 6528"/>
                <a:gd name="T85" fmla="*/ 3892 h 5646"/>
                <a:gd name="T86" fmla="*/ 4216 w 6528"/>
                <a:gd name="T87" fmla="*/ 3939 h 5646"/>
                <a:gd name="T88" fmla="*/ 5347 w 6528"/>
                <a:gd name="T89" fmla="*/ 4417 h 5646"/>
                <a:gd name="T90" fmla="*/ 5353 w 6528"/>
                <a:gd name="T91" fmla="*/ 4423 h 5646"/>
                <a:gd name="T92" fmla="*/ 5727 w 6528"/>
                <a:gd name="T93" fmla="*/ 5154 h 5646"/>
                <a:gd name="T94" fmla="*/ 3263 w 6528"/>
                <a:gd name="T95" fmla="*/ 157 h 5646"/>
                <a:gd name="T96" fmla="*/ 1026 w 6528"/>
                <a:gd name="T97" fmla="*/ 5645 h 5646"/>
                <a:gd name="T98" fmla="*/ 919 w 6528"/>
                <a:gd name="T99" fmla="*/ 5535 h 5646"/>
                <a:gd name="T100" fmla="*/ 0 w 6528"/>
                <a:gd name="T101" fmla="*/ 3265 h 5646"/>
                <a:gd name="T102" fmla="*/ 6527 w 6528"/>
                <a:gd name="T103" fmla="*/ 3265 h 5646"/>
                <a:gd name="T104" fmla="*/ 5735 w 6528"/>
                <a:gd name="T105" fmla="*/ 5393 h 5646"/>
                <a:gd name="T106" fmla="*/ 5599 w 6528"/>
                <a:gd name="T107" fmla="*/ 5352 h 5646"/>
                <a:gd name="T108" fmla="*/ 5246 w 6528"/>
                <a:gd name="T109" fmla="*/ 4537 h 5646"/>
                <a:gd name="T110" fmla="*/ 4213 w 6528"/>
                <a:gd name="T111" fmla="*/ 4117 h 5646"/>
                <a:gd name="T112" fmla="*/ 2454 w 6528"/>
                <a:gd name="T113" fmla="*/ 4117 h 5646"/>
                <a:gd name="T114" fmla="*/ 1420 w 6528"/>
                <a:gd name="T115" fmla="*/ 4537 h 5646"/>
                <a:gd name="T116" fmla="*/ 1060 w 6528"/>
                <a:gd name="T117" fmla="*/ 5453 h 5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28" h="5646">
                  <a:moveTo>
                    <a:pt x="2290" y="2373"/>
                  </a:moveTo>
                  <a:lnTo>
                    <a:pt x="2290" y="2373"/>
                  </a:lnTo>
                  <a:lnTo>
                    <a:pt x="2290" y="2373"/>
                  </a:lnTo>
                  <a:lnTo>
                    <a:pt x="2290" y="2373"/>
                  </a:lnTo>
                  <a:cubicBezTo>
                    <a:pt x="2210" y="2408"/>
                    <a:pt x="2146" y="2530"/>
                    <a:pt x="2178" y="2662"/>
                  </a:cubicBezTo>
                  <a:cubicBezTo>
                    <a:pt x="2217" y="2811"/>
                    <a:pt x="2324" y="2900"/>
                    <a:pt x="2361" y="2900"/>
                  </a:cubicBezTo>
                  <a:lnTo>
                    <a:pt x="2361" y="2900"/>
                  </a:lnTo>
                  <a:lnTo>
                    <a:pt x="2409" y="2900"/>
                  </a:lnTo>
                  <a:lnTo>
                    <a:pt x="2431" y="2943"/>
                  </a:lnTo>
                  <a:lnTo>
                    <a:pt x="2431" y="2943"/>
                  </a:lnTo>
                  <a:cubicBezTo>
                    <a:pt x="2454" y="2989"/>
                    <a:pt x="2466" y="3034"/>
                    <a:pt x="2476" y="3069"/>
                  </a:cubicBezTo>
                  <a:cubicBezTo>
                    <a:pt x="2486" y="3099"/>
                    <a:pt x="2494" y="3130"/>
                    <a:pt x="2503" y="3139"/>
                  </a:cubicBezTo>
                  <a:lnTo>
                    <a:pt x="2503" y="3139"/>
                  </a:lnTo>
                  <a:lnTo>
                    <a:pt x="2516" y="3152"/>
                  </a:lnTo>
                  <a:lnTo>
                    <a:pt x="2521" y="3170"/>
                  </a:lnTo>
                  <a:lnTo>
                    <a:pt x="2521" y="3170"/>
                  </a:lnTo>
                  <a:cubicBezTo>
                    <a:pt x="2680" y="3638"/>
                    <a:pt x="3078" y="3928"/>
                    <a:pt x="3355" y="3928"/>
                  </a:cubicBezTo>
                  <a:cubicBezTo>
                    <a:pt x="3568" y="3928"/>
                    <a:pt x="3974" y="3667"/>
                    <a:pt x="4184" y="3176"/>
                  </a:cubicBezTo>
                  <a:cubicBezTo>
                    <a:pt x="4188" y="3152"/>
                    <a:pt x="4196" y="3127"/>
                    <a:pt x="4204" y="3097"/>
                  </a:cubicBezTo>
                  <a:cubicBezTo>
                    <a:pt x="4215" y="3061"/>
                    <a:pt x="4228" y="3017"/>
                    <a:pt x="4228" y="2980"/>
                  </a:cubicBezTo>
                  <a:lnTo>
                    <a:pt x="4228" y="2980"/>
                  </a:lnTo>
                  <a:lnTo>
                    <a:pt x="4228" y="2900"/>
                  </a:lnTo>
                  <a:lnTo>
                    <a:pt x="4306" y="2900"/>
                  </a:lnTo>
                  <a:lnTo>
                    <a:pt x="4306" y="2900"/>
                  </a:lnTo>
                  <a:cubicBezTo>
                    <a:pt x="4420" y="2900"/>
                    <a:pt x="4474" y="2717"/>
                    <a:pt x="4487" y="2662"/>
                  </a:cubicBezTo>
                  <a:cubicBezTo>
                    <a:pt x="4521" y="2533"/>
                    <a:pt x="4462" y="2411"/>
                    <a:pt x="4412" y="2373"/>
                  </a:cubicBezTo>
                  <a:lnTo>
                    <a:pt x="4412" y="2373"/>
                  </a:lnTo>
                  <a:lnTo>
                    <a:pt x="4314" y="2373"/>
                  </a:lnTo>
                  <a:lnTo>
                    <a:pt x="4314" y="2294"/>
                  </a:lnTo>
                  <a:lnTo>
                    <a:pt x="4314" y="2294"/>
                  </a:lnTo>
                  <a:cubicBezTo>
                    <a:pt x="4314" y="2023"/>
                    <a:pt x="4265" y="1746"/>
                    <a:pt x="4192" y="1601"/>
                  </a:cubicBezTo>
                  <a:cubicBezTo>
                    <a:pt x="4122" y="1462"/>
                    <a:pt x="3761" y="1259"/>
                    <a:pt x="3355" y="1259"/>
                  </a:cubicBezTo>
                  <a:cubicBezTo>
                    <a:pt x="2829" y="1259"/>
                    <a:pt x="2702" y="1426"/>
                    <a:pt x="2651" y="1553"/>
                  </a:cubicBezTo>
                  <a:lnTo>
                    <a:pt x="2651" y="1553"/>
                  </a:lnTo>
                  <a:lnTo>
                    <a:pt x="2635" y="1595"/>
                  </a:lnTo>
                  <a:lnTo>
                    <a:pt x="2590" y="1601"/>
                  </a:lnTo>
                  <a:lnTo>
                    <a:pt x="2590" y="1601"/>
                  </a:lnTo>
                  <a:cubicBezTo>
                    <a:pt x="2394" y="1634"/>
                    <a:pt x="2358" y="2020"/>
                    <a:pt x="2394" y="2283"/>
                  </a:cubicBezTo>
                  <a:lnTo>
                    <a:pt x="2394" y="2283"/>
                  </a:lnTo>
                  <a:lnTo>
                    <a:pt x="2408" y="2373"/>
                  </a:lnTo>
                  <a:lnTo>
                    <a:pt x="2290" y="2373"/>
                  </a:lnTo>
                  <a:close/>
                  <a:moveTo>
                    <a:pt x="3355" y="4085"/>
                  </a:moveTo>
                  <a:lnTo>
                    <a:pt x="3355" y="4085"/>
                  </a:lnTo>
                  <a:lnTo>
                    <a:pt x="3355" y="4085"/>
                  </a:lnTo>
                  <a:lnTo>
                    <a:pt x="3355" y="4085"/>
                  </a:lnTo>
                  <a:cubicBezTo>
                    <a:pt x="3019" y="4085"/>
                    <a:pt x="2563" y="3768"/>
                    <a:pt x="2377" y="3234"/>
                  </a:cubicBezTo>
                  <a:cubicBezTo>
                    <a:pt x="2349" y="3199"/>
                    <a:pt x="2338" y="3156"/>
                    <a:pt x="2326" y="3112"/>
                  </a:cubicBezTo>
                  <a:cubicBezTo>
                    <a:pt x="2319" y="3091"/>
                    <a:pt x="2314" y="3071"/>
                    <a:pt x="2306" y="3050"/>
                  </a:cubicBezTo>
                  <a:cubicBezTo>
                    <a:pt x="2188" y="3013"/>
                    <a:pt x="2068" y="2868"/>
                    <a:pt x="2026" y="2700"/>
                  </a:cubicBezTo>
                  <a:cubicBezTo>
                    <a:pt x="1976" y="2501"/>
                    <a:pt x="2068" y="2294"/>
                    <a:pt x="2231" y="2227"/>
                  </a:cubicBezTo>
                  <a:cubicBezTo>
                    <a:pt x="2199" y="1888"/>
                    <a:pt x="2276" y="1532"/>
                    <a:pt x="2523" y="1457"/>
                  </a:cubicBezTo>
                  <a:cubicBezTo>
                    <a:pt x="2640" y="1215"/>
                    <a:pt x="2906" y="1102"/>
                    <a:pt x="3355" y="1102"/>
                  </a:cubicBezTo>
                  <a:cubicBezTo>
                    <a:pt x="3811" y="1102"/>
                    <a:pt x="4229" y="1324"/>
                    <a:pt x="4332" y="1530"/>
                  </a:cubicBezTo>
                  <a:cubicBezTo>
                    <a:pt x="4425" y="1714"/>
                    <a:pt x="4464" y="2002"/>
                    <a:pt x="4470" y="2223"/>
                  </a:cubicBezTo>
                  <a:lnTo>
                    <a:pt x="4470" y="2223"/>
                  </a:lnTo>
                  <a:lnTo>
                    <a:pt x="4470" y="2223"/>
                  </a:lnTo>
                  <a:lnTo>
                    <a:pt x="4470" y="2223"/>
                  </a:lnTo>
                  <a:cubicBezTo>
                    <a:pt x="4591" y="2285"/>
                    <a:pt x="4693" y="2496"/>
                    <a:pt x="4641" y="2700"/>
                  </a:cubicBezTo>
                  <a:cubicBezTo>
                    <a:pt x="4593" y="2891"/>
                    <a:pt x="4501" y="3014"/>
                    <a:pt x="4378" y="3048"/>
                  </a:cubicBezTo>
                  <a:cubicBezTo>
                    <a:pt x="4372" y="3084"/>
                    <a:pt x="4362" y="3116"/>
                    <a:pt x="4354" y="3144"/>
                  </a:cubicBezTo>
                  <a:cubicBezTo>
                    <a:pt x="4350" y="3162"/>
                    <a:pt x="4342" y="3186"/>
                    <a:pt x="4342" y="3196"/>
                  </a:cubicBezTo>
                  <a:lnTo>
                    <a:pt x="4342" y="3196"/>
                  </a:lnTo>
                  <a:lnTo>
                    <a:pt x="4340" y="3208"/>
                  </a:lnTo>
                  <a:lnTo>
                    <a:pt x="4335" y="3225"/>
                  </a:lnTo>
                  <a:lnTo>
                    <a:pt x="4335" y="3225"/>
                  </a:lnTo>
                  <a:cubicBezTo>
                    <a:pt x="4112" y="3757"/>
                    <a:pt x="3652" y="4085"/>
                    <a:pt x="3355" y="4085"/>
                  </a:cubicBezTo>
                  <a:close/>
                  <a:moveTo>
                    <a:pt x="3263" y="157"/>
                  </a:moveTo>
                  <a:lnTo>
                    <a:pt x="3263" y="157"/>
                  </a:lnTo>
                  <a:lnTo>
                    <a:pt x="3263" y="157"/>
                  </a:lnTo>
                  <a:lnTo>
                    <a:pt x="3263" y="157"/>
                  </a:lnTo>
                  <a:cubicBezTo>
                    <a:pt x="1551" y="157"/>
                    <a:pt x="157" y="1552"/>
                    <a:pt x="157" y="3265"/>
                  </a:cubicBezTo>
                  <a:cubicBezTo>
                    <a:pt x="157" y="4022"/>
                    <a:pt x="428" y="4742"/>
                    <a:pt x="927" y="5310"/>
                  </a:cubicBezTo>
                  <a:cubicBezTo>
                    <a:pt x="999" y="4920"/>
                    <a:pt x="1063" y="4670"/>
                    <a:pt x="1312" y="4423"/>
                  </a:cubicBezTo>
                  <a:lnTo>
                    <a:pt x="1312" y="4423"/>
                  </a:lnTo>
                  <a:lnTo>
                    <a:pt x="1318" y="4417"/>
                  </a:lnTo>
                  <a:lnTo>
                    <a:pt x="1318" y="4417"/>
                  </a:lnTo>
                  <a:cubicBezTo>
                    <a:pt x="1434" y="4325"/>
                    <a:pt x="1604" y="4271"/>
                    <a:pt x="1801" y="4208"/>
                  </a:cubicBezTo>
                  <a:cubicBezTo>
                    <a:pt x="2003" y="4143"/>
                    <a:pt x="2234" y="4069"/>
                    <a:pt x="2451" y="3939"/>
                  </a:cubicBezTo>
                  <a:lnTo>
                    <a:pt x="2451" y="3939"/>
                  </a:lnTo>
                  <a:lnTo>
                    <a:pt x="2531" y="3892"/>
                  </a:lnTo>
                  <a:lnTo>
                    <a:pt x="2565" y="3979"/>
                  </a:lnTo>
                  <a:lnTo>
                    <a:pt x="2565" y="3979"/>
                  </a:lnTo>
                  <a:cubicBezTo>
                    <a:pt x="2686" y="4303"/>
                    <a:pt x="3183" y="4699"/>
                    <a:pt x="3355" y="4699"/>
                  </a:cubicBezTo>
                  <a:cubicBezTo>
                    <a:pt x="3485" y="4699"/>
                    <a:pt x="3982" y="4298"/>
                    <a:pt x="4102" y="3979"/>
                  </a:cubicBezTo>
                  <a:lnTo>
                    <a:pt x="4102" y="3979"/>
                  </a:lnTo>
                  <a:lnTo>
                    <a:pt x="4136" y="3892"/>
                  </a:lnTo>
                  <a:lnTo>
                    <a:pt x="4216" y="3939"/>
                  </a:lnTo>
                  <a:lnTo>
                    <a:pt x="4216" y="3939"/>
                  </a:lnTo>
                  <a:cubicBezTo>
                    <a:pt x="4433" y="4069"/>
                    <a:pt x="4664" y="4143"/>
                    <a:pt x="4866" y="4208"/>
                  </a:cubicBezTo>
                  <a:cubicBezTo>
                    <a:pt x="5063" y="4271"/>
                    <a:pt x="5233" y="4325"/>
                    <a:pt x="5347" y="4417"/>
                  </a:cubicBezTo>
                  <a:lnTo>
                    <a:pt x="5347" y="4417"/>
                  </a:lnTo>
                  <a:lnTo>
                    <a:pt x="5353" y="4423"/>
                  </a:lnTo>
                  <a:lnTo>
                    <a:pt x="5353" y="4423"/>
                  </a:lnTo>
                  <a:cubicBezTo>
                    <a:pt x="5559" y="4625"/>
                    <a:pt x="5668" y="4834"/>
                    <a:pt x="5727" y="5154"/>
                  </a:cubicBezTo>
                  <a:cubicBezTo>
                    <a:pt x="6144" y="4614"/>
                    <a:pt x="6370" y="3948"/>
                    <a:pt x="6370" y="3265"/>
                  </a:cubicBezTo>
                  <a:cubicBezTo>
                    <a:pt x="6370" y="1552"/>
                    <a:pt x="4976" y="157"/>
                    <a:pt x="3263" y="157"/>
                  </a:cubicBezTo>
                  <a:close/>
                  <a:moveTo>
                    <a:pt x="1026" y="5645"/>
                  </a:moveTo>
                  <a:lnTo>
                    <a:pt x="1026" y="5645"/>
                  </a:lnTo>
                  <a:lnTo>
                    <a:pt x="1026" y="5645"/>
                  </a:lnTo>
                  <a:lnTo>
                    <a:pt x="919" y="5535"/>
                  </a:lnTo>
                  <a:lnTo>
                    <a:pt x="919" y="5535"/>
                  </a:lnTo>
                  <a:cubicBezTo>
                    <a:pt x="325" y="4922"/>
                    <a:pt x="0" y="4115"/>
                    <a:pt x="0" y="3265"/>
                  </a:cubicBezTo>
                  <a:cubicBezTo>
                    <a:pt x="0" y="1465"/>
                    <a:pt x="1464" y="0"/>
                    <a:pt x="3263" y="0"/>
                  </a:cubicBezTo>
                  <a:cubicBezTo>
                    <a:pt x="5063" y="0"/>
                    <a:pt x="6527" y="1465"/>
                    <a:pt x="6527" y="3265"/>
                  </a:cubicBezTo>
                  <a:cubicBezTo>
                    <a:pt x="6527" y="4045"/>
                    <a:pt x="6247" y="4802"/>
                    <a:pt x="5735" y="5393"/>
                  </a:cubicBezTo>
                  <a:lnTo>
                    <a:pt x="5735" y="5393"/>
                  </a:lnTo>
                  <a:lnTo>
                    <a:pt x="5619" y="5528"/>
                  </a:lnTo>
                  <a:lnTo>
                    <a:pt x="5599" y="5352"/>
                  </a:lnTo>
                  <a:lnTo>
                    <a:pt x="5599" y="5352"/>
                  </a:lnTo>
                  <a:cubicBezTo>
                    <a:pt x="5551" y="4962"/>
                    <a:pt x="5459" y="4749"/>
                    <a:pt x="5246" y="4537"/>
                  </a:cubicBezTo>
                  <a:cubicBezTo>
                    <a:pt x="5155" y="4465"/>
                    <a:pt x="4998" y="4415"/>
                    <a:pt x="4818" y="4357"/>
                  </a:cubicBezTo>
                  <a:cubicBezTo>
                    <a:pt x="4630" y="4297"/>
                    <a:pt x="4420" y="4229"/>
                    <a:pt x="4213" y="4117"/>
                  </a:cubicBezTo>
                  <a:cubicBezTo>
                    <a:pt x="4034" y="4463"/>
                    <a:pt x="3560" y="4856"/>
                    <a:pt x="3355" y="4856"/>
                  </a:cubicBezTo>
                  <a:cubicBezTo>
                    <a:pt x="3106" y="4856"/>
                    <a:pt x="2632" y="4457"/>
                    <a:pt x="2454" y="4117"/>
                  </a:cubicBezTo>
                  <a:cubicBezTo>
                    <a:pt x="2247" y="4229"/>
                    <a:pt x="2037" y="4297"/>
                    <a:pt x="1849" y="4357"/>
                  </a:cubicBezTo>
                  <a:cubicBezTo>
                    <a:pt x="1668" y="4415"/>
                    <a:pt x="1512" y="4465"/>
                    <a:pt x="1420" y="4537"/>
                  </a:cubicBezTo>
                  <a:cubicBezTo>
                    <a:pt x="1185" y="4773"/>
                    <a:pt x="1144" y="5000"/>
                    <a:pt x="1060" y="5453"/>
                  </a:cubicBezTo>
                  <a:lnTo>
                    <a:pt x="1060" y="5453"/>
                  </a:lnTo>
                  <a:lnTo>
                    <a:pt x="1026" y="5645"/>
                  </a:lnTo>
                  <a:close/>
                </a:path>
              </a:pathLst>
            </a:custGeom>
            <a:solidFill>
              <a:schemeClr val="tx2"/>
            </a:solidFill>
            <a:ln>
              <a:noFill/>
            </a:ln>
            <a:effectLst/>
          </p:spPr>
          <p:txBody>
            <a:bodyPr wrap="none" anchor="ctr"/>
            <a:lstStyle/>
            <a:p>
              <a:endParaRPr lang="en-US"/>
            </a:p>
          </p:txBody>
        </p:sp>
        <p:sp>
          <p:nvSpPr>
            <p:cNvPr id="96" name="Freeform 95"/>
            <p:cNvSpPr>
              <a:spLocks noChangeArrowheads="1"/>
            </p:cNvSpPr>
            <p:nvPr/>
          </p:nvSpPr>
          <p:spPr bwMode="auto">
            <a:xfrm>
              <a:off x="634759" y="3470340"/>
              <a:ext cx="225753" cy="248107"/>
            </a:xfrm>
            <a:custGeom>
              <a:avLst/>
              <a:gdLst>
                <a:gd name="T0" fmla="*/ 314 w 2718"/>
                <a:gd name="T1" fmla="*/ 1271 h 2984"/>
                <a:gd name="T2" fmla="*/ 314 w 2718"/>
                <a:gd name="T3" fmla="*/ 1271 h 2984"/>
                <a:gd name="T4" fmla="*/ 385 w 2718"/>
                <a:gd name="T5" fmla="*/ 1798 h 2984"/>
                <a:gd name="T6" fmla="*/ 433 w 2718"/>
                <a:gd name="T7" fmla="*/ 1798 h 2984"/>
                <a:gd name="T8" fmla="*/ 455 w 2718"/>
                <a:gd name="T9" fmla="*/ 1841 h 2984"/>
                <a:gd name="T10" fmla="*/ 527 w 2718"/>
                <a:gd name="T11" fmla="*/ 2037 h 2984"/>
                <a:gd name="T12" fmla="*/ 540 w 2718"/>
                <a:gd name="T13" fmla="*/ 2050 h 2984"/>
                <a:gd name="T14" fmla="*/ 545 w 2718"/>
                <a:gd name="T15" fmla="*/ 2068 h 2984"/>
                <a:gd name="T16" fmla="*/ 2208 w 2718"/>
                <a:gd name="T17" fmla="*/ 2074 h 2984"/>
                <a:gd name="T18" fmla="*/ 2252 w 2718"/>
                <a:gd name="T19" fmla="*/ 1878 h 2984"/>
                <a:gd name="T20" fmla="*/ 2252 w 2718"/>
                <a:gd name="T21" fmla="*/ 1798 h 2984"/>
                <a:gd name="T22" fmla="*/ 2330 w 2718"/>
                <a:gd name="T23" fmla="*/ 1798 h 2984"/>
                <a:gd name="T24" fmla="*/ 2436 w 2718"/>
                <a:gd name="T25" fmla="*/ 1271 h 2984"/>
                <a:gd name="T26" fmla="*/ 2338 w 2718"/>
                <a:gd name="T27" fmla="*/ 1271 h 2984"/>
                <a:gd name="T28" fmla="*/ 2338 w 2718"/>
                <a:gd name="T29" fmla="*/ 1192 h 2984"/>
                <a:gd name="T30" fmla="*/ 1379 w 2718"/>
                <a:gd name="T31" fmla="*/ 157 h 2984"/>
                <a:gd name="T32" fmla="*/ 675 w 2718"/>
                <a:gd name="T33" fmla="*/ 451 h 2984"/>
                <a:gd name="T34" fmla="*/ 614 w 2718"/>
                <a:gd name="T35" fmla="*/ 499 h 2984"/>
                <a:gd name="T36" fmla="*/ 418 w 2718"/>
                <a:gd name="T37" fmla="*/ 1181 h 2984"/>
                <a:gd name="T38" fmla="*/ 432 w 2718"/>
                <a:gd name="T39" fmla="*/ 1271 h 2984"/>
                <a:gd name="T40" fmla="*/ 1379 w 2718"/>
                <a:gd name="T41" fmla="*/ 2983 h 2984"/>
                <a:gd name="T42" fmla="*/ 1379 w 2718"/>
                <a:gd name="T43" fmla="*/ 2983 h 2984"/>
                <a:gd name="T44" fmla="*/ 401 w 2718"/>
                <a:gd name="T45" fmla="*/ 2132 h 2984"/>
                <a:gd name="T46" fmla="*/ 330 w 2718"/>
                <a:gd name="T47" fmla="*/ 1948 h 2984"/>
                <a:gd name="T48" fmla="*/ 255 w 2718"/>
                <a:gd name="T49" fmla="*/ 1125 h 2984"/>
                <a:gd name="T50" fmla="*/ 1379 w 2718"/>
                <a:gd name="T51" fmla="*/ 0 h 2984"/>
                <a:gd name="T52" fmla="*/ 2494 w 2718"/>
                <a:gd name="T53" fmla="*/ 1121 h 2984"/>
                <a:gd name="T54" fmla="*/ 2494 w 2718"/>
                <a:gd name="T55" fmla="*/ 1121 h 2984"/>
                <a:gd name="T56" fmla="*/ 2665 w 2718"/>
                <a:gd name="T57" fmla="*/ 1598 h 2984"/>
                <a:gd name="T58" fmla="*/ 2378 w 2718"/>
                <a:gd name="T59" fmla="*/ 2042 h 2984"/>
                <a:gd name="T60" fmla="*/ 2366 w 2718"/>
                <a:gd name="T61" fmla="*/ 2094 h 2984"/>
                <a:gd name="T62" fmla="*/ 2359 w 2718"/>
                <a:gd name="T63" fmla="*/ 2123 h 2984"/>
                <a:gd name="T64" fmla="*/ 1379 w 2718"/>
                <a:gd name="T65" fmla="*/ 2983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8" h="2984">
                  <a:moveTo>
                    <a:pt x="314" y="1271"/>
                  </a:moveTo>
                  <a:lnTo>
                    <a:pt x="314" y="1271"/>
                  </a:lnTo>
                  <a:lnTo>
                    <a:pt x="314" y="1271"/>
                  </a:lnTo>
                  <a:lnTo>
                    <a:pt x="314" y="1271"/>
                  </a:lnTo>
                  <a:cubicBezTo>
                    <a:pt x="234" y="1306"/>
                    <a:pt x="170" y="1428"/>
                    <a:pt x="202" y="1560"/>
                  </a:cubicBezTo>
                  <a:cubicBezTo>
                    <a:pt x="241" y="1709"/>
                    <a:pt x="348" y="1798"/>
                    <a:pt x="385" y="1798"/>
                  </a:cubicBezTo>
                  <a:lnTo>
                    <a:pt x="385" y="1798"/>
                  </a:lnTo>
                  <a:lnTo>
                    <a:pt x="433" y="1798"/>
                  </a:lnTo>
                  <a:lnTo>
                    <a:pt x="455" y="1841"/>
                  </a:lnTo>
                  <a:lnTo>
                    <a:pt x="455" y="1841"/>
                  </a:lnTo>
                  <a:cubicBezTo>
                    <a:pt x="478" y="1887"/>
                    <a:pt x="490" y="1932"/>
                    <a:pt x="500" y="1967"/>
                  </a:cubicBezTo>
                  <a:cubicBezTo>
                    <a:pt x="510" y="1997"/>
                    <a:pt x="518" y="2028"/>
                    <a:pt x="527" y="2037"/>
                  </a:cubicBezTo>
                  <a:lnTo>
                    <a:pt x="527" y="2037"/>
                  </a:lnTo>
                  <a:lnTo>
                    <a:pt x="540" y="2050"/>
                  </a:lnTo>
                  <a:lnTo>
                    <a:pt x="545" y="2068"/>
                  </a:lnTo>
                  <a:lnTo>
                    <a:pt x="545" y="2068"/>
                  </a:lnTo>
                  <a:cubicBezTo>
                    <a:pt x="704" y="2536"/>
                    <a:pt x="1102" y="2826"/>
                    <a:pt x="1379" y="2826"/>
                  </a:cubicBezTo>
                  <a:cubicBezTo>
                    <a:pt x="1592" y="2826"/>
                    <a:pt x="1998" y="2565"/>
                    <a:pt x="2208" y="2074"/>
                  </a:cubicBezTo>
                  <a:cubicBezTo>
                    <a:pt x="2212" y="2050"/>
                    <a:pt x="2220" y="2025"/>
                    <a:pt x="2228" y="1995"/>
                  </a:cubicBezTo>
                  <a:cubicBezTo>
                    <a:pt x="2239" y="1959"/>
                    <a:pt x="2252" y="1915"/>
                    <a:pt x="2252" y="1878"/>
                  </a:cubicBezTo>
                  <a:lnTo>
                    <a:pt x="2252" y="1878"/>
                  </a:lnTo>
                  <a:lnTo>
                    <a:pt x="2252" y="1798"/>
                  </a:lnTo>
                  <a:lnTo>
                    <a:pt x="2330" y="1798"/>
                  </a:lnTo>
                  <a:lnTo>
                    <a:pt x="2330" y="1798"/>
                  </a:lnTo>
                  <a:cubicBezTo>
                    <a:pt x="2444" y="1798"/>
                    <a:pt x="2498" y="1615"/>
                    <a:pt x="2511" y="1560"/>
                  </a:cubicBezTo>
                  <a:cubicBezTo>
                    <a:pt x="2545" y="1431"/>
                    <a:pt x="2486" y="1309"/>
                    <a:pt x="2436" y="1271"/>
                  </a:cubicBezTo>
                  <a:lnTo>
                    <a:pt x="2436" y="1271"/>
                  </a:lnTo>
                  <a:lnTo>
                    <a:pt x="2338" y="1271"/>
                  </a:lnTo>
                  <a:lnTo>
                    <a:pt x="2338" y="1192"/>
                  </a:lnTo>
                  <a:lnTo>
                    <a:pt x="2338" y="1192"/>
                  </a:lnTo>
                  <a:cubicBezTo>
                    <a:pt x="2338" y="921"/>
                    <a:pt x="2289" y="644"/>
                    <a:pt x="2216" y="499"/>
                  </a:cubicBezTo>
                  <a:cubicBezTo>
                    <a:pt x="2146" y="360"/>
                    <a:pt x="1785" y="157"/>
                    <a:pt x="1379" y="157"/>
                  </a:cubicBezTo>
                  <a:cubicBezTo>
                    <a:pt x="853" y="157"/>
                    <a:pt x="726" y="324"/>
                    <a:pt x="675" y="451"/>
                  </a:cubicBezTo>
                  <a:lnTo>
                    <a:pt x="675" y="451"/>
                  </a:lnTo>
                  <a:lnTo>
                    <a:pt x="659" y="493"/>
                  </a:lnTo>
                  <a:lnTo>
                    <a:pt x="614" y="499"/>
                  </a:lnTo>
                  <a:lnTo>
                    <a:pt x="614" y="499"/>
                  </a:lnTo>
                  <a:cubicBezTo>
                    <a:pt x="418" y="532"/>
                    <a:pt x="382" y="918"/>
                    <a:pt x="418" y="1181"/>
                  </a:cubicBezTo>
                  <a:lnTo>
                    <a:pt x="418" y="1181"/>
                  </a:lnTo>
                  <a:lnTo>
                    <a:pt x="432" y="1271"/>
                  </a:lnTo>
                  <a:lnTo>
                    <a:pt x="314" y="1271"/>
                  </a:lnTo>
                  <a:close/>
                  <a:moveTo>
                    <a:pt x="1379" y="2983"/>
                  </a:moveTo>
                  <a:lnTo>
                    <a:pt x="1379" y="2983"/>
                  </a:lnTo>
                  <a:lnTo>
                    <a:pt x="1379" y="2983"/>
                  </a:lnTo>
                  <a:lnTo>
                    <a:pt x="1379" y="2983"/>
                  </a:lnTo>
                  <a:cubicBezTo>
                    <a:pt x="1043" y="2983"/>
                    <a:pt x="587" y="2666"/>
                    <a:pt x="401" y="2132"/>
                  </a:cubicBezTo>
                  <a:cubicBezTo>
                    <a:pt x="373" y="2097"/>
                    <a:pt x="362" y="2054"/>
                    <a:pt x="350" y="2010"/>
                  </a:cubicBezTo>
                  <a:cubicBezTo>
                    <a:pt x="343" y="1989"/>
                    <a:pt x="338" y="1969"/>
                    <a:pt x="330" y="1948"/>
                  </a:cubicBezTo>
                  <a:cubicBezTo>
                    <a:pt x="212" y="1911"/>
                    <a:pt x="92" y="1766"/>
                    <a:pt x="50" y="1598"/>
                  </a:cubicBezTo>
                  <a:cubicBezTo>
                    <a:pt x="0" y="1399"/>
                    <a:pt x="92" y="1192"/>
                    <a:pt x="255" y="1125"/>
                  </a:cubicBezTo>
                  <a:cubicBezTo>
                    <a:pt x="223" y="786"/>
                    <a:pt x="300" y="430"/>
                    <a:pt x="547" y="355"/>
                  </a:cubicBezTo>
                  <a:cubicBezTo>
                    <a:pt x="664" y="113"/>
                    <a:pt x="930" y="0"/>
                    <a:pt x="1379" y="0"/>
                  </a:cubicBezTo>
                  <a:cubicBezTo>
                    <a:pt x="1835" y="0"/>
                    <a:pt x="2253" y="222"/>
                    <a:pt x="2356" y="428"/>
                  </a:cubicBezTo>
                  <a:cubicBezTo>
                    <a:pt x="2449" y="612"/>
                    <a:pt x="2488" y="900"/>
                    <a:pt x="2494" y="1121"/>
                  </a:cubicBezTo>
                  <a:lnTo>
                    <a:pt x="2494" y="1121"/>
                  </a:lnTo>
                  <a:lnTo>
                    <a:pt x="2494" y="1121"/>
                  </a:lnTo>
                  <a:lnTo>
                    <a:pt x="2494" y="1121"/>
                  </a:lnTo>
                  <a:cubicBezTo>
                    <a:pt x="2615" y="1183"/>
                    <a:pt x="2717" y="1394"/>
                    <a:pt x="2665" y="1598"/>
                  </a:cubicBezTo>
                  <a:cubicBezTo>
                    <a:pt x="2617" y="1789"/>
                    <a:pt x="2525" y="1912"/>
                    <a:pt x="2402" y="1946"/>
                  </a:cubicBezTo>
                  <a:cubicBezTo>
                    <a:pt x="2396" y="1982"/>
                    <a:pt x="2386" y="2014"/>
                    <a:pt x="2378" y="2042"/>
                  </a:cubicBezTo>
                  <a:cubicBezTo>
                    <a:pt x="2374" y="2060"/>
                    <a:pt x="2366" y="2084"/>
                    <a:pt x="2366" y="2094"/>
                  </a:cubicBezTo>
                  <a:lnTo>
                    <a:pt x="2366" y="2094"/>
                  </a:lnTo>
                  <a:lnTo>
                    <a:pt x="2364" y="2106"/>
                  </a:lnTo>
                  <a:lnTo>
                    <a:pt x="2359" y="2123"/>
                  </a:lnTo>
                  <a:lnTo>
                    <a:pt x="2359" y="2123"/>
                  </a:lnTo>
                  <a:cubicBezTo>
                    <a:pt x="2136" y="2655"/>
                    <a:pt x="1676" y="2983"/>
                    <a:pt x="1379" y="2983"/>
                  </a:cubicBezTo>
                  <a:close/>
                </a:path>
              </a:pathLst>
            </a:custGeom>
            <a:solidFill>
              <a:schemeClr val="tx1"/>
            </a:solidFill>
            <a:ln>
              <a:noFill/>
            </a:ln>
            <a:effectLst/>
          </p:spPr>
          <p:txBody>
            <a:bodyPr wrap="none" anchor="ctr"/>
            <a:lstStyle/>
            <a:p>
              <a:endParaRPr lang="en-US"/>
            </a:p>
          </p:txBody>
        </p:sp>
        <p:sp>
          <p:nvSpPr>
            <p:cNvPr id="97" name="Freeform 96"/>
            <p:cNvSpPr>
              <a:spLocks noChangeArrowheads="1"/>
            </p:cNvSpPr>
            <p:nvPr/>
          </p:nvSpPr>
          <p:spPr bwMode="auto">
            <a:xfrm>
              <a:off x="778786" y="3814099"/>
              <a:ext cx="221355" cy="215857"/>
            </a:xfrm>
            <a:custGeom>
              <a:avLst/>
              <a:gdLst>
                <a:gd name="T0" fmla="*/ 1889 w 2663"/>
                <a:gd name="T1" fmla="*/ 1471 h 2596"/>
                <a:gd name="T2" fmla="*/ 1889 w 2663"/>
                <a:gd name="T3" fmla="*/ 1471 h 2596"/>
                <a:gd name="T4" fmla="*/ 1889 w 2663"/>
                <a:gd name="T5" fmla="*/ 1471 h 2596"/>
                <a:gd name="T6" fmla="*/ 1889 w 2663"/>
                <a:gd name="T7" fmla="*/ 1471 h 2596"/>
                <a:gd name="T8" fmla="*/ 2041 w 2663"/>
                <a:gd name="T9" fmla="*/ 1389 h 2596"/>
                <a:gd name="T10" fmla="*/ 2041 w 2663"/>
                <a:gd name="T11" fmla="*/ 1389 h 2596"/>
                <a:gd name="T12" fmla="*/ 2418 w 2663"/>
                <a:gd name="T13" fmla="*/ 1237 h 2596"/>
                <a:gd name="T14" fmla="*/ 2418 w 2663"/>
                <a:gd name="T15" fmla="*/ 1237 h 2596"/>
                <a:gd name="T16" fmla="*/ 2420 w 2663"/>
                <a:gd name="T17" fmla="*/ 884 h 2596"/>
                <a:gd name="T18" fmla="*/ 2420 w 2663"/>
                <a:gd name="T19" fmla="*/ 884 h 2596"/>
                <a:gd name="T20" fmla="*/ 333 w 2663"/>
                <a:gd name="T21" fmla="*/ 33 h 2596"/>
                <a:gd name="T22" fmla="*/ 333 w 2663"/>
                <a:gd name="T23" fmla="*/ 33 h 2596"/>
                <a:gd name="T24" fmla="*/ 183 w 2663"/>
                <a:gd name="T25" fmla="*/ 0 h 2596"/>
                <a:gd name="T26" fmla="*/ 73 w 2663"/>
                <a:gd name="T27" fmla="*/ 293 h 2596"/>
                <a:gd name="T28" fmla="*/ 73 w 2663"/>
                <a:gd name="T29" fmla="*/ 293 h 2596"/>
                <a:gd name="T30" fmla="*/ 921 w 2663"/>
                <a:gd name="T31" fmla="*/ 2380 h 2596"/>
                <a:gd name="T32" fmla="*/ 921 w 2663"/>
                <a:gd name="T33" fmla="*/ 2380 h 2596"/>
                <a:gd name="T34" fmla="*/ 1100 w 2663"/>
                <a:gd name="T35" fmla="*/ 2560 h 2596"/>
                <a:gd name="T36" fmla="*/ 1276 w 2663"/>
                <a:gd name="T37" fmla="*/ 2380 h 2596"/>
                <a:gd name="T38" fmla="*/ 1276 w 2663"/>
                <a:gd name="T39" fmla="*/ 2380 h 2596"/>
                <a:gd name="T40" fmla="*/ 1429 w 2663"/>
                <a:gd name="T41" fmla="*/ 2002 h 2596"/>
                <a:gd name="T42" fmla="*/ 1429 w 2663"/>
                <a:gd name="T43" fmla="*/ 2002 h 2596"/>
                <a:gd name="T44" fmla="*/ 1511 w 2663"/>
                <a:gd name="T45" fmla="*/ 1850 h 2596"/>
                <a:gd name="T46" fmla="*/ 1511 w 2663"/>
                <a:gd name="T47" fmla="*/ 1850 h 2596"/>
                <a:gd name="T48" fmla="*/ 2179 w 2663"/>
                <a:gd name="T49" fmla="*/ 2518 h 2596"/>
                <a:gd name="T50" fmla="*/ 2179 w 2663"/>
                <a:gd name="T51" fmla="*/ 2518 h 2596"/>
                <a:gd name="T52" fmla="*/ 2368 w 2663"/>
                <a:gd name="T53" fmla="*/ 2595 h 2596"/>
                <a:gd name="T54" fmla="*/ 2557 w 2663"/>
                <a:gd name="T55" fmla="*/ 2518 h 2596"/>
                <a:gd name="T56" fmla="*/ 2557 w 2663"/>
                <a:gd name="T57" fmla="*/ 2139 h 2596"/>
                <a:gd name="T58" fmla="*/ 2557 w 2663"/>
                <a:gd name="T59" fmla="*/ 2139 h 2596"/>
                <a:gd name="T60" fmla="*/ 1889 w 2663"/>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3" h="2596">
                  <a:moveTo>
                    <a:pt x="1889" y="1471"/>
                  </a:moveTo>
                  <a:lnTo>
                    <a:pt x="1889" y="1471"/>
                  </a:lnTo>
                  <a:lnTo>
                    <a:pt x="1889" y="1471"/>
                  </a:lnTo>
                  <a:lnTo>
                    <a:pt x="1889" y="1471"/>
                  </a:lnTo>
                  <a:cubicBezTo>
                    <a:pt x="1940" y="1437"/>
                    <a:pt x="1991" y="1410"/>
                    <a:pt x="2041" y="1389"/>
                  </a:cubicBezTo>
                  <a:lnTo>
                    <a:pt x="2041" y="1389"/>
                  </a:lnTo>
                  <a:lnTo>
                    <a:pt x="2418" y="1237"/>
                  </a:lnTo>
                  <a:lnTo>
                    <a:pt x="2418" y="1237"/>
                  </a:lnTo>
                  <a:cubicBezTo>
                    <a:pt x="2659" y="1140"/>
                    <a:pt x="2659" y="980"/>
                    <a:pt x="2420" y="884"/>
                  </a:cubicBezTo>
                  <a:lnTo>
                    <a:pt x="2420" y="884"/>
                  </a:lnTo>
                  <a:lnTo>
                    <a:pt x="333" y="33"/>
                  </a:lnTo>
                  <a:lnTo>
                    <a:pt x="333" y="33"/>
                  </a:lnTo>
                  <a:cubicBezTo>
                    <a:pt x="275" y="11"/>
                    <a:pt x="224" y="0"/>
                    <a:pt x="183" y="0"/>
                  </a:cubicBezTo>
                  <a:cubicBezTo>
                    <a:pt x="49" y="0"/>
                    <a:pt x="0" y="110"/>
                    <a:pt x="73" y="293"/>
                  </a:cubicBezTo>
                  <a:lnTo>
                    <a:pt x="73" y="293"/>
                  </a:lnTo>
                  <a:lnTo>
                    <a:pt x="921" y="2380"/>
                  </a:lnTo>
                  <a:lnTo>
                    <a:pt x="921" y="2380"/>
                  </a:lnTo>
                  <a:cubicBezTo>
                    <a:pt x="972" y="2501"/>
                    <a:pt x="1035" y="2560"/>
                    <a:pt x="1100" y="2560"/>
                  </a:cubicBezTo>
                  <a:cubicBezTo>
                    <a:pt x="1164" y="2560"/>
                    <a:pt x="1228" y="2501"/>
                    <a:pt x="1276" y="2380"/>
                  </a:cubicBezTo>
                  <a:lnTo>
                    <a:pt x="1276" y="2380"/>
                  </a:lnTo>
                  <a:lnTo>
                    <a:pt x="1429" y="2002"/>
                  </a:lnTo>
                  <a:lnTo>
                    <a:pt x="1429" y="2002"/>
                  </a:lnTo>
                  <a:cubicBezTo>
                    <a:pt x="1448" y="1952"/>
                    <a:pt x="1477" y="1900"/>
                    <a:pt x="1511" y="1850"/>
                  </a:cubicBezTo>
                  <a:lnTo>
                    <a:pt x="1511" y="1850"/>
                  </a:lnTo>
                  <a:lnTo>
                    <a:pt x="2179" y="2518"/>
                  </a:lnTo>
                  <a:lnTo>
                    <a:pt x="2179" y="2518"/>
                  </a:lnTo>
                  <a:cubicBezTo>
                    <a:pt x="2231" y="2570"/>
                    <a:pt x="2299" y="2595"/>
                    <a:pt x="2368" y="2595"/>
                  </a:cubicBezTo>
                  <a:cubicBezTo>
                    <a:pt x="2436" y="2595"/>
                    <a:pt x="2505" y="2570"/>
                    <a:pt x="2557" y="2518"/>
                  </a:cubicBezTo>
                  <a:cubicBezTo>
                    <a:pt x="2662" y="2414"/>
                    <a:pt x="2662" y="2244"/>
                    <a:pt x="2557" y="2139"/>
                  </a:cubicBezTo>
                  <a:lnTo>
                    <a:pt x="2557" y="2139"/>
                  </a:lnTo>
                  <a:lnTo>
                    <a:pt x="1889" y="1471"/>
                  </a:lnTo>
                </a:path>
              </a:pathLst>
            </a:custGeom>
            <a:solidFill>
              <a:schemeClr val="tx1"/>
            </a:solidFill>
            <a:ln>
              <a:noFill/>
            </a:ln>
            <a:effectLst/>
          </p:spPr>
          <p:txBody>
            <a:bodyPr wrap="none" anchor="ctr"/>
            <a:lstStyle/>
            <a:p>
              <a:endParaRPr lang="en-US"/>
            </a:p>
          </p:txBody>
        </p:sp>
        <p:sp>
          <p:nvSpPr>
            <p:cNvPr id="98" name="Freeform 97"/>
            <p:cNvSpPr>
              <a:spLocks noChangeArrowheads="1"/>
            </p:cNvSpPr>
            <p:nvPr/>
          </p:nvSpPr>
          <p:spPr bwMode="auto">
            <a:xfrm>
              <a:off x="544604" y="3702323"/>
              <a:ext cx="404596" cy="219156"/>
            </a:xfrm>
            <a:custGeom>
              <a:avLst/>
              <a:gdLst>
                <a:gd name="T0" fmla="*/ 2898 w 4868"/>
                <a:gd name="T1" fmla="*/ 2434 h 2636"/>
                <a:gd name="T2" fmla="*/ 2898 w 4868"/>
                <a:gd name="T3" fmla="*/ 2434 h 2636"/>
                <a:gd name="T4" fmla="*/ 2898 w 4868"/>
                <a:gd name="T5" fmla="*/ 2434 h 2636"/>
                <a:gd name="T6" fmla="*/ 2898 w 4868"/>
                <a:gd name="T7" fmla="*/ 2434 h 2636"/>
                <a:gd name="T8" fmla="*/ 2405 w 4868"/>
                <a:gd name="T9" fmla="*/ 2478 h 2636"/>
                <a:gd name="T10" fmla="*/ 2186 w 4868"/>
                <a:gd name="T11" fmla="*/ 2472 h 2636"/>
                <a:gd name="T12" fmla="*/ 168 w 4868"/>
                <a:gd name="T13" fmla="*/ 1561 h 2636"/>
                <a:gd name="T14" fmla="*/ 528 w 4868"/>
                <a:gd name="T15" fmla="*/ 645 h 2636"/>
                <a:gd name="T16" fmla="*/ 957 w 4868"/>
                <a:gd name="T17" fmla="*/ 465 h 2636"/>
                <a:gd name="T18" fmla="*/ 1562 w 4868"/>
                <a:gd name="T19" fmla="*/ 225 h 2636"/>
                <a:gd name="T20" fmla="*/ 2463 w 4868"/>
                <a:gd name="T21" fmla="*/ 964 h 2636"/>
                <a:gd name="T22" fmla="*/ 3321 w 4868"/>
                <a:gd name="T23" fmla="*/ 225 h 2636"/>
                <a:gd name="T24" fmla="*/ 3926 w 4868"/>
                <a:gd name="T25" fmla="*/ 465 h 2636"/>
                <a:gd name="T26" fmla="*/ 4354 w 4868"/>
                <a:gd name="T27" fmla="*/ 645 h 2636"/>
                <a:gd name="T28" fmla="*/ 4702 w 4868"/>
                <a:gd name="T29" fmla="*/ 1426 h 2636"/>
                <a:gd name="T30" fmla="*/ 4516 w 4868"/>
                <a:gd name="T31" fmla="*/ 1619 h 2636"/>
                <a:gd name="T32" fmla="*/ 4516 w 4868"/>
                <a:gd name="T33" fmla="*/ 1619 h 2636"/>
                <a:gd name="T34" fmla="*/ 4675 w 4868"/>
                <a:gd name="T35" fmla="*/ 1683 h 2636"/>
                <a:gd name="T36" fmla="*/ 4675 w 4868"/>
                <a:gd name="T37" fmla="*/ 1683 h 2636"/>
                <a:gd name="T38" fmla="*/ 4843 w 4868"/>
                <a:gd name="T39" fmla="*/ 1501 h 2636"/>
                <a:gd name="T40" fmla="*/ 4843 w 4868"/>
                <a:gd name="T41" fmla="*/ 1501 h 2636"/>
                <a:gd name="T42" fmla="*/ 4867 w 4868"/>
                <a:gd name="T43" fmla="*/ 1476 h 2636"/>
                <a:gd name="T44" fmla="*/ 4863 w 4868"/>
                <a:gd name="T45" fmla="*/ 1441 h 2636"/>
                <a:gd name="T46" fmla="*/ 4863 w 4868"/>
                <a:gd name="T47" fmla="*/ 1441 h 2636"/>
                <a:gd name="T48" fmla="*/ 4461 w 4868"/>
                <a:gd name="T49" fmla="*/ 531 h 2636"/>
                <a:gd name="T50" fmla="*/ 4461 w 4868"/>
                <a:gd name="T51" fmla="*/ 531 h 2636"/>
                <a:gd name="T52" fmla="*/ 4455 w 4868"/>
                <a:gd name="T53" fmla="*/ 525 h 2636"/>
                <a:gd name="T54" fmla="*/ 4455 w 4868"/>
                <a:gd name="T55" fmla="*/ 525 h 2636"/>
                <a:gd name="T56" fmla="*/ 3974 w 4868"/>
                <a:gd name="T57" fmla="*/ 316 h 2636"/>
                <a:gd name="T58" fmla="*/ 3324 w 4868"/>
                <a:gd name="T59" fmla="*/ 47 h 2636"/>
                <a:gd name="T60" fmla="*/ 3324 w 4868"/>
                <a:gd name="T61" fmla="*/ 47 h 2636"/>
                <a:gd name="T62" fmla="*/ 3244 w 4868"/>
                <a:gd name="T63" fmla="*/ 0 h 2636"/>
                <a:gd name="T64" fmla="*/ 3210 w 4868"/>
                <a:gd name="T65" fmla="*/ 87 h 2636"/>
                <a:gd name="T66" fmla="*/ 3210 w 4868"/>
                <a:gd name="T67" fmla="*/ 87 h 2636"/>
                <a:gd name="T68" fmla="*/ 2463 w 4868"/>
                <a:gd name="T69" fmla="*/ 807 h 2636"/>
                <a:gd name="T70" fmla="*/ 1673 w 4868"/>
                <a:gd name="T71" fmla="*/ 87 h 2636"/>
                <a:gd name="T72" fmla="*/ 1673 w 4868"/>
                <a:gd name="T73" fmla="*/ 87 h 2636"/>
                <a:gd name="T74" fmla="*/ 1639 w 4868"/>
                <a:gd name="T75" fmla="*/ 0 h 2636"/>
                <a:gd name="T76" fmla="*/ 1559 w 4868"/>
                <a:gd name="T77" fmla="*/ 47 h 2636"/>
                <a:gd name="T78" fmla="*/ 1559 w 4868"/>
                <a:gd name="T79" fmla="*/ 47 h 2636"/>
                <a:gd name="T80" fmla="*/ 909 w 4868"/>
                <a:gd name="T81" fmla="*/ 316 h 2636"/>
                <a:gd name="T82" fmla="*/ 426 w 4868"/>
                <a:gd name="T83" fmla="*/ 525 h 2636"/>
                <a:gd name="T84" fmla="*/ 426 w 4868"/>
                <a:gd name="T85" fmla="*/ 525 h 2636"/>
                <a:gd name="T86" fmla="*/ 420 w 4868"/>
                <a:gd name="T87" fmla="*/ 531 h 2636"/>
                <a:gd name="T88" fmla="*/ 420 w 4868"/>
                <a:gd name="T89" fmla="*/ 531 h 2636"/>
                <a:gd name="T90" fmla="*/ 12 w 4868"/>
                <a:gd name="T91" fmla="*/ 1533 h 2636"/>
                <a:gd name="T92" fmla="*/ 12 w 4868"/>
                <a:gd name="T93" fmla="*/ 1533 h 2636"/>
                <a:gd name="T94" fmla="*/ 9 w 4868"/>
                <a:gd name="T95" fmla="*/ 1556 h 2636"/>
                <a:gd name="T96" fmla="*/ 9 w 4868"/>
                <a:gd name="T97" fmla="*/ 1556 h 2636"/>
                <a:gd name="T98" fmla="*/ 6 w 4868"/>
                <a:gd name="T99" fmla="*/ 1574 h 2636"/>
                <a:gd name="T100" fmla="*/ 6 w 4868"/>
                <a:gd name="T101" fmla="*/ 1574 h 2636"/>
                <a:gd name="T102" fmla="*/ 0 w 4868"/>
                <a:gd name="T103" fmla="*/ 1614 h 2636"/>
                <a:gd name="T104" fmla="*/ 27 w 4868"/>
                <a:gd name="T105" fmla="*/ 1643 h 2636"/>
                <a:gd name="T106" fmla="*/ 27 w 4868"/>
                <a:gd name="T107" fmla="*/ 1643 h 2636"/>
                <a:gd name="T108" fmla="*/ 2177 w 4868"/>
                <a:gd name="T109" fmla="*/ 2629 h 2636"/>
                <a:gd name="T110" fmla="*/ 2405 w 4868"/>
                <a:gd name="T111" fmla="*/ 2635 h 2636"/>
                <a:gd name="T112" fmla="*/ 2957 w 4868"/>
                <a:gd name="T113" fmla="*/ 2581 h 2636"/>
                <a:gd name="T114" fmla="*/ 2957 w 4868"/>
                <a:gd name="T115" fmla="*/ 2581 h 2636"/>
                <a:gd name="T116" fmla="*/ 2898 w 4868"/>
                <a:gd name="T117" fmla="*/ 2434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68" h="2636">
                  <a:moveTo>
                    <a:pt x="2898" y="2434"/>
                  </a:moveTo>
                  <a:lnTo>
                    <a:pt x="2898" y="2434"/>
                  </a:lnTo>
                  <a:lnTo>
                    <a:pt x="2898" y="2434"/>
                  </a:lnTo>
                  <a:lnTo>
                    <a:pt x="2898" y="2434"/>
                  </a:lnTo>
                  <a:cubicBezTo>
                    <a:pt x="2736" y="2461"/>
                    <a:pt x="2571" y="2477"/>
                    <a:pt x="2405" y="2478"/>
                  </a:cubicBezTo>
                  <a:cubicBezTo>
                    <a:pt x="2330" y="2477"/>
                    <a:pt x="2256" y="2475"/>
                    <a:pt x="2186" y="2472"/>
                  </a:cubicBezTo>
                  <a:cubicBezTo>
                    <a:pt x="1422" y="2427"/>
                    <a:pt x="707" y="2104"/>
                    <a:pt x="168" y="1561"/>
                  </a:cubicBezTo>
                  <a:cubicBezTo>
                    <a:pt x="252" y="1108"/>
                    <a:pt x="293" y="879"/>
                    <a:pt x="528" y="645"/>
                  </a:cubicBezTo>
                  <a:cubicBezTo>
                    <a:pt x="620" y="573"/>
                    <a:pt x="776" y="523"/>
                    <a:pt x="957" y="465"/>
                  </a:cubicBezTo>
                  <a:cubicBezTo>
                    <a:pt x="1145" y="405"/>
                    <a:pt x="1355" y="337"/>
                    <a:pt x="1562" y="225"/>
                  </a:cubicBezTo>
                  <a:cubicBezTo>
                    <a:pt x="1740" y="565"/>
                    <a:pt x="2214" y="964"/>
                    <a:pt x="2463" y="964"/>
                  </a:cubicBezTo>
                  <a:cubicBezTo>
                    <a:pt x="2668" y="964"/>
                    <a:pt x="3142" y="571"/>
                    <a:pt x="3321" y="225"/>
                  </a:cubicBezTo>
                  <a:cubicBezTo>
                    <a:pt x="3528" y="337"/>
                    <a:pt x="3738" y="405"/>
                    <a:pt x="3926" y="465"/>
                  </a:cubicBezTo>
                  <a:cubicBezTo>
                    <a:pt x="4106" y="523"/>
                    <a:pt x="4263" y="573"/>
                    <a:pt x="4354" y="645"/>
                  </a:cubicBezTo>
                  <a:cubicBezTo>
                    <a:pt x="4561" y="850"/>
                    <a:pt x="4654" y="1058"/>
                    <a:pt x="4702" y="1426"/>
                  </a:cubicBezTo>
                  <a:cubicBezTo>
                    <a:pt x="4643" y="1493"/>
                    <a:pt x="4580" y="1556"/>
                    <a:pt x="4516" y="1619"/>
                  </a:cubicBezTo>
                  <a:lnTo>
                    <a:pt x="4516" y="1619"/>
                  </a:lnTo>
                  <a:lnTo>
                    <a:pt x="4675" y="1683"/>
                  </a:lnTo>
                  <a:lnTo>
                    <a:pt x="4675" y="1683"/>
                  </a:lnTo>
                  <a:cubicBezTo>
                    <a:pt x="4732" y="1625"/>
                    <a:pt x="4791" y="1566"/>
                    <a:pt x="4843" y="1501"/>
                  </a:cubicBezTo>
                  <a:lnTo>
                    <a:pt x="4843" y="1501"/>
                  </a:lnTo>
                  <a:lnTo>
                    <a:pt x="4867" y="1476"/>
                  </a:lnTo>
                  <a:lnTo>
                    <a:pt x="4863" y="1441"/>
                  </a:lnTo>
                  <a:lnTo>
                    <a:pt x="4863" y="1441"/>
                  </a:lnTo>
                  <a:cubicBezTo>
                    <a:pt x="4811" y="1014"/>
                    <a:pt x="4702" y="767"/>
                    <a:pt x="4461" y="531"/>
                  </a:cubicBezTo>
                  <a:lnTo>
                    <a:pt x="4461" y="531"/>
                  </a:lnTo>
                  <a:lnTo>
                    <a:pt x="4455" y="525"/>
                  </a:lnTo>
                  <a:lnTo>
                    <a:pt x="4455" y="525"/>
                  </a:lnTo>
                  <a:cubicBezTo>
                    <a:pt x="4341" y="433"/>
                    <a:pt x="4171" y="379"/>
                    <a:pt x="3974" y="316"/>
                  </a:cubicBezTo>
                  <a:cubicBezTo>
                    <a:pt x="3772" y="251"/>
                    <a:pt x="3541" y="177"/>
                    <a:pt x="3324" y="47"/>
                  </a:cubicBezTo>
                  <a:lnTo>
                    <a:pt x="3324" y="47"/>
                  </a:lnTo>
                  <a:lnTo>
                    <a:pt x="3244" y="0"/>
                  </a:lnTo>
                  <a:lnTo>
                    <a:pt x="3210" y="87"/>
                  </a:lnTo>
                  <a:lnTo>
                    <a:pt x="3210" y="87"/>
                  </a:lnTo>
                  <a:cubicBezTo>
                    <a:pt x="3090" y="406"/>
                    <a:pt x="2593" y="807"/>
                    <a:pt x="2463" y="807"/>
                  </a:cubicBezTo>
                  <a:cubicBezTo>
                    <a:pt x="2291" y="807"/>
                    <a:pt x="1794" y="411"/>
                    <a:pt x="1673" y="87"/>
                  </a:cubicBezTo>
                  <a:lnTo>
                    <a:pt x="1673" y="87"/>
                  </a:lnTo>
                  <a:lnTo>
                    <a:pt x="1639" y="0"/>
                  </a:lnTo>
                  <a:lnTo>
                    <a:pt x="1559" y="47"/>
                  </a:lnTo>
                  <a:lnTo>
                    <a:pt x="1559" y="47"/>
                  </a:lnTo>
                  <a:cubicBezTo>
                    <a:pt x="1342" y="177"/>
                    <a:pt x="1111" y="251"/>
                    <a:pt x="909" y="316"/>
                  </a:cubicBezTo>
                  <a:cubicBezTo>
                    <a:pt x="712" y="379"/>
                    <a:pt x="542" y="433"/>
                    <a:pt x="426" y="525"/>
                  </a:cubicBezTo>
                  <a:lnTo>
                    <a:pt x="426" y="525"/>
                  </a:lnTo>
                  <a:lnTo>
                    <a:pt x="420" y="531"/>
                  </a:lnTo>
                  <a:lnTo>
                    <a:pt x="420" y="531"/>
                  </a:lnTo>
                  <a:cubicBezTo>
                    <a:pt x="148" y="801"/>
                    <a:pt x="96" y="1076"/>
                    <a:pt x="12" y="1533"/>
                  </a:cubicBezTo>
                  <a:lnTo>
                    <a:pt x="12" y="1533"/>
                  </a:lnTo>
                  <a:lnTo>
                    <a:pt x="9" y="1556"/>
                  </a:lnTo>
                  <a:lnTo>
                    <a:pt x="9" y="1556"/>
                  </a:lnTo>
                  <a:cubicBezTo>
                    <a:pt x="8" y="1561"/>
                    <a:pt x="6" y="1567"/>
                    <a:pt x="6" y="1574"/>
                  </a:cubicBezTo>
                  <a:lnTo>
                    <a:pt x="6" y="1574"/>
                  </a:lnTo>
                  <a:lnTo>
                    <a:pt x="0" y="1614"/>
                  </a:lnTo>
                  <a:lnTo>
                    <a:pt x="27" y="1643"/>
                  </a:lnTo>
                  <a:lnTo>
                    <a:pt x="27" y="1643"/>
                  </a:lnTo>
                  <a:cubicBezTo>
                    <a:pt x="598" y="2231"/>
                    <a:pt x="1360" y="2581"/>
                    <a:pt x="2177" y="2629"/>
                  </a:cubicBezTo>
                  <a:cubicBezTo>
                    <a:pt x="2251" y="2632"/>
                    <a:pt x="2327" y="2634"/>
                    <a:pt x="2405" y="2635"/>
                  </a:cubicBezTo>
                  <a:cubicBezTo>
                    <a:pt x="2591" y="2634"/>
                    <a:pt x="2776" y="2615"/>
                    <a:pt x="2957" y="2581"/>
                  </a:cubicBezTo>
                  <a:lnTo>
                    <a:pt x="2957" y="2581"/>
                  </a:lnTo>
                  <a:lnTo>
                    <a:pt x="2898" y="2434"/>
                  </a:lnTo>
                </a:path>
              </a:pathLst>
            </a:custGeom>
            <a:solidFill>
              <a:schemeClr val="tx2"/>
            </a:solidFill>
            <a:ln>
              <a:noFill/>
            </a:ln>
            <a:effectLst/>
          </p:spPr>
          <p:txBody>
            <a:bodyPr wrap="none" anchor="ctr"/>
            <a:lstStyle/>
            <a:p>
              <a:endParaRPr lang="en-US"/>
            </a:p>
          </p:txBody>
        </p:sp>
      </p:grpSp>
      <p:grpSp>
        <p:nvGrpSpPr>
          <p:cNvPr id="99" name="Group 98"/>
          <p:cNvGrpSpPr/>
          <p:nvPr/>
        </p:nvGrpSpPr>
        <p:grpSpPr>
          <a:xfrm>
            <a:off x="470575" y="2617742"/>
            <a:ext cx="542392" cy="651236"/>
            <a:chOff x="7970412" y="1752600"/>
            <a:chExt cx="656379" cy="788098"/>
          </a:xfrm>
        </p:grpSpPr>
        <p:sp>
          <p:nvSpPr>
            <p:cNvPr id="100" name="Freeform 99"/>
            <p:cNvSpPr>
              <a:spLocks noChangeArrowheads="1"/>
            </p:cNvSpPr>
            <p:nvPr/>
          </p:nvSpPr>
          <p:spPr bwMode="auto">
            <a:xfrm>
              <a:off x="8298602" y="2408978"/>
              <a:ext cx="444" cy="44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E59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 name="Freeform 100"/>
            <p:cNvSpPr>
              <a:spLocks noChangeArrowheads="1"/>
            </p:cNvSpPr>
            <p:nvPr/>
          </p:nvSpPr>
          <p:spPr bwMode="auto">
            <a:xfrm>
              <a:off x="8154465" y="1839082"/>
              <a:ext cx="288275" cy="322867"/>
            </a:xfrm>
            <a:custGeom>
              <a:avLst/>
              <a:gdLst>
                <a:gd name="T0" fmla="*/ 249 w 2867"/>
                <a:gd name="T1" fmla="*/ 1902 h 3210"/>
                <a:gd name="T2" fmla="*/ 249 w 2867"/>
                <a:gd name="T3" fmla="*/ 1902 h 3210"/>
                <a:gd name="T4" fmla="*/ 878 w 2867"/>
                <a:gd name="T5" fmla="*/ 447 h 3210"/>
                <a:gd name="T6" fmla="*/ 927 w 2867"/>
                <a:gd name="T7" fmla="*/ 436 h 3210"/>
                <a:gd name="T8" fmla="*/ 937 w 2867"/>
                <a:gd name="T9" fmla="*/ 387 h 3210"/>
                <a:gd name="T10" fmla="*/ 1433 w 2867"/>
                <a:gd name="T11" fmla="*/ 202 h 3210"/>
                <a:gd name="T12" fmla="*/ 1442 w 2867"/>
                <a:gd name="T13" fmla="*/ 202 h 3210"/>
                <a:gd name="T14" fmla="*/ 2661 w 2867"/>
                <a:gd name="T15" fmla="*/ 1638 h 3210"/>
                <a:gd name="T16" fmla="*/ 2690 w 2867"/>
                <a:gd name="T17" fmla="*/ 2722 h 3210"/>
                <a:gd name="T18" fmla="*/ 1872 w 2867"/>
                <a:gd name="T19" fmla="*/ 2714 h 3210"/>
                <a:gd name="T20" fmla="*/ 2321 w 2867"/>
                <a:gd name="T21" fmla="*/ 2090 h 3210"/>
                <a:gd name="T22" fmla="*/ 2327 w 2867"/>
                <a:gd name="T23" fmla="*/ 2059 h 3210"/>
                <a:gd name="T24" fmla="*/ 2344 w 2867"/>
                <a:gd name="T25" fmla="*/ 1939 h 3210"/>
                <a:gd name="T26" fmla="*/ 2367 w 2867"/>
                <a:gd name="T27" fmla="*/ 1729 h 3210"/>
                <a:gd name="T28" fmla="*/ 2332 w 2867"/>
                <a:gd name="T29" fmla="*/ 1663 h 3210"/>
                <a:gd name="T30" fmla="*/ 2101 w 2867"/>
                <a:gd name="T31" fmla="*/ 1357 h 3210"/>
                <a:gd name="T32" fmla="*/ 1938 w 2867"/>
                <a:gd name="T33" fmla="*/ 1097 h 3210"/>
                <a:gd name="T34" fmla="*/ 1932 w 2867"/>
                <a:gd name="T35" fmla="*/ 1090 h 3210"/>
                <a:gd name="T36" fmla="*/ 1086 w 2867"/>
                <a:gd name="T37" fmla="*/ 735 h 3210"/>
                <a:gd name="T38" fmla="*/ 993 w 2867"/>
                <a:gd name="T39" fmla="*/ 614 h 3210"/>
                <a:gd name="T40" fmla="*/ 948 w 2867"/>
                <a:gd name="T41" fmla="*/ 759 h 3210"/>
                <a:gd name="T42" fmla="*/ 499 w 2867"/>
                <a:gd name="T43" fmla="*/ 1589 h 3210"/>
                <a:gd name="T44" fmla="*/ 497 w 2867"/>
                <a:gd name="T45" fmla="*/ 1606 h 3210"/>
                <a:gd name="T46" fmla="*/ 584 w 2867"/>
                <a:gd name="T47" fmla="*/ 2091 h 3210"/>
                <a:gd name="T48" fmla="*/ 623 w 2867"/>
                <a:gd name="T49" fmla="*/ 3046 h 3210"/>
                <a:gd name="T50" fmla="*/ 249 w 2867"/>
                <a:gd name="T51" fmla="*/ 1902 h 3210"/>
                <a:gd name="T52" fmla="*/ 591 w 2867"/>
                <a:gd name="T53" fmla="*/ 3200 h 3210"/>
                <a:gd name="T54" fmla="*/ 610 w 2867"/>
                <a:gd name="T55" fmla="*/ 3209 h 3210"/>
                <a:gd name="T56" fmla="*/ 632 w 2867"/>
                <a:gd name="T57" fmla="*/ 3204 h 3210"/>
                <a:gd name="T58" fmla="*/ 1184 w 2867"/>
                <a:gd name="T59" fmla="*/ 2675 h 3210"/>
                <a:gd name="T60" fmla="*/ 1155 w 2867"/>
                <a:gd name="T61" fmla="*/ 2614 h 3210"/>
                <a:gd name="T62" fmla="*/ 731 w 2867"/>
                <a:gd name="T63" fmla="*/ 2037 h 3210"/>
                <a:gd name="T64" fmla="*/ 722 w 2867"/>
                <a:gd name="T65" fmla="*/ 2016 h 3210"/>
                <a:gd name="T66" fmla="*/ 654 w 2867"/>
                <a:gd name="T67" fmla="*/ 1614 h 3210"/>
                <a:gd name="T68" fmla="*/ 1056 w 2867"/>
                <a:gd name="T69" fmla="*/ 932 h 3210"/>
                <a:gd name="T70" fmla="*/ 1829 w 2867"/>
                <a:gd name="T71" fmla="*/ 1211 h 3210"/>
                <a:gd name="T72" fmla="*/ 2209 w 2867"/>
                <a:gd name="T73" fmla="*/ 1769 h 3210"/>
                <a:gd name="T74" fmla="*/ 2170 w 2867"/>
                <a:gd name="T75" fmla="*/ 2041 h 3210"/>
                <a:gd name="T76" fmla="*/ 1744 w 2867"/>
                <a:gd name="T77" fmla="*/ 2619 h 3210"/>
                <a:gd name="T78" fmla="*/ 1721 w 2867"/>
                <a:gd name="T79" fmla="*/ 2661 h 3210"/>
                <a:gd name="T80" fmla="*/ 2235 w 2867"/>
                <a:gd name="T81" fmla="*/ 3204 h 3210"/>
                <a:gd name="T82" fmla="*/ 2255 w 2867"/>
                <a:gd name="T83" fmla="*/ 3209 h 3210"/>
                <a:gd name="T84" fmla="*/ 2276 w 2867"/>
                <a:gd name="T85" fmla="*/ 3200 h 3210"/>
                <a:gd name="T86" fmla="*/ 2854 w 2867"/>
                <a:gd name="T87" fmla="*/ 2743 h 3210"/>
                <a:gd name="T88" fmla="*/ 2846 w 2867"/>
                <a:gd name="T89" fmla="*/ 2674 h 3210"/>
                <a:gd name="T90" fmla="*/ 2777 w 2867"/>
                <a:gd name="T91" fmla="*/ 1883 h 3210"/>
                <a:gd name="T92" fmla="*/ 2385 w 2867"/>
                <a:gd name="T93" fmla="*/ 397 h 3210"/>
                <a:gd name="T94" fmla="*/ 797 w 2867"/>
                <a:gd name="T95" fmla="*/ 305 h 3210"/>
                <a:gd name="T96" fmla="*/ 93 w 2867"/>
                <a:gd name="T97" fmla="*/ 1926 h 3210"/>
                <a:gd name="T98" fmla="*/ 16 w 2867"/>
                <a:gd name="T99" fmla="*/ 2680 h 3210"/>
                <a:gd name="T100" fmla="*/ 11 w 2867"/>
                <a:gd name="T101" fmla="*/ 2743 h 3210"/>
                <a:gd name="T102" fmla="*/ 591 w 2867"/>
                <a:gd name="T103" fmla="*/ 320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7" h="3210">
                  <a:moveTo>
                    <a:pt x="249" y="1902"/>
                  </a:moveTo>
                  <a:lnTo>
                    <a:pt x="249" y="1902"/>
                  </a:lnTo>
                  <a:lnTo>
                    <a:pt x="249" y="1902"/>
                  </a:lnTo>
                  <a:lnTo>
                    <a:pt x="249" y="1902"/>
                  </a:lnTo>
                  <a:cubicBezTo>
                    <a:pt x="228" y="1761"/>
                    <a:pt x="206" y="1615"/>
                    <a:pt x="206" y="1434"/>
                  </a:cubicBezTo>
                  <a:cubicBezTo>
                    <a:pt x="165" y="1035"/>
                    <a:pt x="406" y="556"/>
                    <a:pt x="878" y="447"/>
                  </a:cubicBezTo>
                  <a:lnTo>
                    <a:pt x="878" y="447"/>
                  </a:lnTo>
                  <a:lnTo>
                    <a:pt x="927" y="436"/>
                  </a:lnTo>
                  <a:lnTo>
                    <a:pt x="937" y="387"/>
                  </a:lnTo>
                  <a:lnTo>
                    <a:pt x="937" y="387"/>
                  </a:lnTo>
                  <a:cubicBezTo>
                    <a:pt x="967" y="234"/>
                    <a:pt x="1224" y="202"/>
                    <a:pt x="1433" y="202"/>
                  </a:cubicBezTo>
                  <a:lnTo>
                    <a:pt x="1433" y="202"/>
                  </a:lnTo>
                  <a:lnTo>
                    <a:pt x="1442" y="202"/>
                  </a:lnTo>
                  <a:lnTo>
                    <a:pt x="1442" y="202"/>
                  </a:lnTo>
                  <a:cubicBezTo>
                    <a:pt x="1750" y="162"/>
                    <a:pt x="2093" y="327"/>
                    <a:pt x="2278" y="511"/>
                  </a:cubicBezTo>
                  <a:cubicBezTo>
                    <a:pt x="2587" y="787"/>
                    <a:pt x="2704" y="1135"/>
                    <a:pt x="2661" y="1638"/>
                  </a:cubicBezTo>
                  <a:cubicBezTo>
                    <a:pt x="2653" y="1706"/>
                    <a:pt x="2638" y="1777"/>
                    <a:pt x="2623" y="1852"/>
                  </a:cubicBezTo>
                  <a:cubicBezTo>
                    <a:pt x="2570" y="2118"/>
                    <a:pt x="2510" y="2419"/>
                    <a:pt x="2690" y="2722"/>
                  </a:cubicBezTo>
                  <a:cubicBezTo>
                    <a:pt x="2652" y="2784"/>
                    <a:pt x="2538" y="2933"/>
                    <a:pt x="2243" y="3046"/>
                  </a:cubicBezTo>
                  <a:cubicBezTo>
                    <a:pt x="1880" y="2969"/>
                    <a:pt x="1853" y="2837"/>
                    <a:pt x="1872" y="2714"/>
                  </a:cubicBezTo>
                  <a:cubicBezTo>
                    <a:pt x="2032" y="2552"/>
                    <a:pt x="2196" y="2382"/>
                    <a:pt x="2321" y="2090"/>
                  </a:cubicBezTo>
                  <a:lnTo>
                    <a:pt x="2321" y="2090"/>
                  </a:lnTo>
                  <a:lnTo>
                    <a:pt x="2327" y="2075"/>
                  </a:lnTo>
                  <a:lnTo>
                    <a:pt x="2327" y="2059"/>
                  </a:lnTo>
                  <a:lnTo>
                    <a:pt x="2327" y="2059"/>
                  </a:lnTo>
                  <a:cubicBezTo>
                    <a:pt x="2327" y="2029"/>
                    <a:pt x="2335" y="1986"/>
                    <a:pt x="2344" y="1939"/>
                  </a:cubicBezTo>
                  <a:cubicBezTo>
                    <a:pt x="2355" y="1875"/>
                    <a:pt x="2367" y="1803"/>
                    <a:pt x="2367" y="1729"/>
                  </a:cubicBezTo>
                  <a:lnTo>
                    <a:pt x="2367" y="1729"/>
                  </a:lnTo>
                  <a:lnTo>
                    <a:pt x="2367" y="1687"/>
                  </a:lnTo>
                  <a:lnTo>
                    <a:pt x="2332" y="1663"/>
                  </a:lnTo>
                  <a:lnTo>
                    <a:pt x="2332" y="1663"/>
                  </a:lnTo>
                  <a:cubicBezTo>
                    <a:pt x="2209" y="1580"/>
                    <a:pt x="2158" y="1470"/>
                    <a:pt x="2101" y="1357"/>
                  </a:cubicBezTo>
                  <a:cubicBezTo>
                    <a:pt x="2059" y="1267"/>
                    <a:pt x="2015" y="1176"/>
                    <a:pt x="1938" y="1097"/>
                  </a:cubicBezTo>
                  <a:lnTo>
                    <a:pt x="1938" y="1097"/>
                  </a:lnTo>
                  <a:lnTo>
                    <a:pt x="1932" y="1090"/>
                  </a:lnTo>
                  <a:lnTo>
                    <a:pt x="1932" y="1090"/>
                  </a:lnTo>
                  <a:cubicBezTo>
                    <a:pt x="1833" y="1012"/>
                    <a:pt x="1716" y="998"/>
                    <a:pt x="1592" y="980"/>
                  </a:cubicBezTo>
                  <a:cubicBezTo>
                    <a:pt x="1420" y="958"/>
                    <a:pt x="1240" y="933"/>
                    <a:pt x="1086" y="735"/>
                  </a:cubicBezTo>
                  <a:lnTo>
                    <a:pt x="1086" y="735"/>
                  </a:lnTo>
                  <a:lnTo>
                    <a:pt x="993" y="614"/>
                  </a:lnTo>
                  <a:lnTo>
                    <a:pt x="948" y="759"/>
                  </a:lnTo>
                  <a:lnTo>
                    <a:pt x="948" y="759"/>
                  </a:lnTo>
                  <a:cubicBezTo>
                    <a:pt x="870" y="1017"/>
                    <a:pt x="786" y="1107"/>
                    <a:pt x="704" y="1193"/>
                  </a:cubicBezTo>
                  <a:cubicBezTo>
                    <a:pt x="621" y="1283"/>
                    <a:pt x="542" y="1368"/>
                    <a:pt x="499" y="1589"/>
                  </a:cubicBezTo>
                  <a:lnTo>
                    <a:pt x="499" y="1589"/>
                  </a:lnTo>
                  <a:lnTo>
                    <a:pt x="497" y="1606"/>
                  </a:lnTo>
                  <a:lnTo>
                    <a:pt x="497" y="1606"/>
                  </a:lnTo>
                  <a:cubicBezTo>
                    <a:pt x="497" y="1775"/>
                    <a:pt x="497" y="1951"/>
                    <a:pt x="584" y="2091"/>
                  </a:cubicBezTo>
                  <a:cubicBezTo>
                    <a:pt x="666" y="2367"/>
                    <a:pt x="815" y="2537"/>
                    <a:pt x="1027" y="2712"/>
                  </a:cubicBezTo>
                  <a:cubicBezTo>
                    <a:pt x="1019" y="2843"/>
                    <a:pt x="964" y="2974"/>
                    <a:pt x="623" y="3046"/>
                  </a:cubicBezTo>
                  <a:cubicBezTo>
                    <a:pt x="321" y="2932"/>
                    <a:pt x="209" y="2779"/>
                    <a:pt x="174" y="2719"/>
                  </a:cubicBezTo>
                  <a:cubicBezTo>
                    <a:pt x="328" y="2414"/>
                    <a:pt x="291" y="2177"/>
                    <a:pt x="249" y="1902"/>
                  </a:cubicBezTo>
                  <a:close/>
                  <a:moveTo>
                    <a:pt x="591" y="3200"/>
                  </a:moveTo>
                  <a:lnTo>
                    <a:pt x="591" y="3200"/>
                  </a:lnTo>
                  <a:lnTo>
                    <a:pt x="591" y="3200"/>
                  </a:lnTo>
                  <a:lnTo>
                    <a:pt x="610" y="3209"/>
                  </a:lnTo>
                  <a:lnTo>
                    <a:pt x="632" y="3204"/>
                  </a:lnTo>
                  <a:lnTo>
                    <a:pt x="632" y="3204"/>
                  </a:lnTo>
                  <a:cubicBezTo>
                    <a:pt x="1019" y="3127"/>
                    <a:pt x="1184" y="2969"/>
                    <a:pt x="1184" y="2675"/>
                  </a:cubicBezTo>
                  <a:lnTo>
                    <a:pt x="1184" y="2675"/>
                  </a:lnTo>
                  <a:lnTo>
                    <a:pt x="1184" y="2639"/>
                  </a:lnTo>
                  <a:lnTo>
                    <a:pt x="1155" y="2614"/>
                  </a:lnTo>
                  <a:lnTo>
                    <a:pt x="1155" y="2614"/>
                  </a:lnTo>
                  <a:cubicBezTo>
                    <a:pt x="948" y="2448"/>
                    <a:pt x="805" y="2294"/>
                    <a:pt x="731" y="2037"/>
                  </a:cubicBezTo>
                  <a:lnTo>
                    <a:pt x="731" y="2037"/>
                  </a:lnTo>
                  <a:lnTo>
                    <a:pt x="722" y="2016"/>
                  </a:lnTo>
                  <a:lnTo>
                    <a:pt x="722" y="2016"/>
                  </a:lnTo>
                  <a:cubicBezTo>
                    <a:pt x="656" y="1914"/>
                    <a:pt x="654" y="1767"/>
                    <a:pt x="654" y="1614"/>
                  </a:cubicBezTo>
                  <a:cubicBezTo>
                    <a:pt x="690" y="1440"/>
                    <a:pt x="745" y="1381"/>
                    <a:pt x="820" y="1301"/>
                  </a:cubicBezTo>
                  <a:cubicBezTo>
                    <a:pt x="890" y="1224"/>
                    <a:pt x="977" y="1132"/>
                    <a:pt x="1056" y="932"/>
                  </a:cubicBezTo>
                  <a:cubicBezTo>
                    <a:pt x="1227" y="1090"/>
                    <a:pt x="1415" y="1116"/>
                    <a:pt x="1570" y="1137"/>
                  </a:cubicBezTo>
                  <a:cubicBezTo>
                    <a:pt x="1675" y="1150"/>
                    <a:pt x="1766" y="1163"/>
                    <a:pt x="1829" y="1211"/>
                  </a:cubicBezTo>
                  <a:cubicBezTo>
                    <a:pt x="1887" y="1270"/>
                    <a:pt x="1922" y="1346"/>
                    <a:pt x="1960" y="1424"/>
                  </a:cubicBezTo>
                  <a:cubicBezTo>
                    <a:pt x="2015" y="1538"/>
                    <a:pt x="2076" y="1665"/>
                    <a:pt x="2209" y="1769"/>
                  </a:cubicBezTo>
                  <a:cubicBezTo>
                    <a:pt x="2206" y="1815"/>
                    <a:pt x="2198" y="1864"/>
                    <a:pt x="2190" y="1912"/>
                  </a:cubicBezTo>
                  <a:cubicBezTo>
                    <a:pt x="2180" y="1958"/>
                    <a:pt x="2172" y="2001"/>
                    <a:pt x="2170" y="2041"/>
                  </a:cubicBezTo>
                  <a:cubicBezTo>
                    <a:pt x="2053" y="2308"/>
                    <a:pt x="1896" y="2467"/>
                    <a:pt x="1744" y="2619"/>
                  </a:cubicBezTo>
                  <a:lnTo>
                    <a:pt x="1744" y="2619"/>
                  </a:lnTo>
                  <a:lnTo>
                    <a:pt x="1726" y="2637"/>
                  </a:lnTo>
                  <a:lnTo>
                    <a:pt x="1721" y="2661"/>
                  </a:lnTo>
                  <a:lnTo>
                    <a:pt x="1721" y="2661"/>
                  </a:lnTo>
                  <a:cubicBezTo>
                    <a:pt x="1667" y="2948"/>
                    <a:pt x="1833" y="3125"/>
                    <a:pt x="2235" y="3204"/>
                  </a:cubicBezTo>
                  <a:lnTo>
                    <a:pt x="2235" y="3204"/>
                  </a:lnTo>
                  <a:lnTo>
                    <a:pt x="2255" y="3209"/>
                  </a:lnTo>
                  <a:lnTo>
                    <a:pt x="2276" y="3200"/>
                  </a:lnTo>
                  <a:lnTo>
                    <a:pt x="2276" y="3200"/>
                  </a:lnTo>
                  <a:cubicBezTo>
                    <a:pt x="2756" y="3027"/>
                    <a:pt x="2850" y="2754"/>
                    <a:pt x="2854" y="2743"/>
                  </a:cubicBezTo>
                  <a:lnTo>
                    <a:pt x="2854" y="2743"/>
                  </a:lnTo>
                  <a:lnTo>
                    <a:pt x="2866" y="2706"/>
                  </a:lnTo>
                  <a:lnTo>
                    <a:pt x="2846" y="2674"/>
                  </a:lnTo>
                  <a:lnTo>
                    <a:pt x="2846" y="2674"/>
                  </a:lnTo>
                  <a:cubicBezTo>
                    <a:pt x="2672" y="2411"/>
                    <a:pt x="2725" y="2143"/>
                    <a:pt x="2777" y="1883"/>
                  </a:cubicBezTo>
                  <a:cubicBezTo>
                    <a:pt x="2792" y="1809"/>
                    <a:pt x="2807" y="1730"/>
                    <a:pt x="2817" y="1654"/>
                  </a:cubicBezTo>
                  <a:cubicBezTo>
                    <a:pt x="2866" y="1103"/>
                    <a:pt x="2729" y="702"/>
                    <a:pt x="2385" y="397"/>
                  </a:cubicBezTo>
                  <a:cubicBezTo>
                    <a:pt x="2186" y="196"/>
                    <a:pt x="1801" y="0"/>
                    <a:pt x="1428" y="45"/>
                  </a:cubicBezTo>
                  <a:cubicBezTo>
                    <a:pt x="1073" y="47"/>
                    <a:pt x="862" y="133"/>
                    <a:pt x="797" y="305"/>
                  </a:cubicBezTo>
                  <a:cubicBezTo>
                    <a:pt x="271" y="454"/>
                    <a:pt x="3" y="996"/>
                    <a:pt x="48" y="1442"/>
                  </a:cubicBezTo>
                  <a:cubicBezTo>
                    <a:pt x="48" y="1628"/>
                    <a:pt x="73" y="1787"/>
                    <a:pt x="93" y="1926"/>
                  </a:cubicBezTo>
                  <a:cubicBezTo>
                    <a:pt x="134" y="2192"/>
                    <a:pt x="165" y="2403"/>
                    <a:pt x="16" y="2680"/>
                  </a:cubicBezTo>
                  <a:lnTo>
                    <a:pt x="16" y="2680"/>
                  </a:lnTo>
                  <a:lnTo>
                    <a:pt x="0" y="2709"/>
                  </a:lnTo>
                  <a:lnTo>
                    <a:pt x="11" y="2743"/>
                  </a:lnTo>
                  <a:lnTo>
                    <a:pt x="11" y="2743"/>
                  </a:lnTo>
                  <a:cubicBezTo>
                    <a:pt x="15" y="2754"/>
                    <a:pt x="110" y="3027"/>
                    <a:pt x="591" y="3200"/>
                  </a:cubicBezTo>
                  <a:close/>
                </a:path>
              </a:pathLst>
            </a:custGeom>
            <a:solidFill>
              <a:schemeClr val="tx1"/>
            </a:solidFill>
            <a:ln>
              <a:noFill/>
            </a:ln>
            <a:effectLst/>
          </p:spPr>
          <p:txBody>
            <a:bodyPr wrap="none" anchor="ctr"/>
            <a:lstStyle/>
            <a:p>
              <a:endParaRPr lang="en-US"/>
            </a:p>
          </p:txBody>
        </p:sp>
        <p:sp>
          <p:nvSpPr>
            <p:cNvPr id="102" name="Freeform 101"/>
            <p:cNvSpPr>
              <a:spLocks noChangeArrowheads="1"/>
            </p:cNvSpPr>
            <p:nvPr/>
          </p:nvSpPr>
          <p:spPr bwMode="auto">
            <a:xfrm>
              <a:off x="7970412" y="1752600"/>
              <a:ext cx="656379" cy="656378"/>
            </a:xfrm>
            <a:custGeom>
              <a:avLst/>
              <a:gdLst>
                <a:gd name="T0" fmla="*/ 157 w 6528"/>
                <a:gd name="T1" fmla="*/ 3265 h 6528"/>
                <a:gd name="T2" fmla="*/ 157 w 6528"/>
                <a:gd name="T3" fmla="*/ 3265 h 6528"/>
                <a:gd name="T4" fmla="*/ 6370 w 6528"/>
                <a:gd name="T5" fmla="*/ 3265 h 6528"/>
                <a:gd name="T6" fmla="*/ 5494 w 6528"/>
                <a:gd name="T7" fmla="*/ 5419 h 6528"/>
                <a:gd name="T8" fmla="*/ 5474 w 6528"/>
                <a:gd name="T9" fmla="*/ 5310 h 6528"/>
                <a:gd name="T10" fmla="*/ 5445 w 6528"/>
                <a:gd name="T11" fmla="*/ 5188 h 6528"/>
                <a:gd name="T12" fmla="*/ 5405 w 6528"/>
                <a:gd name="T13" fmla="*/ 5065 h 6528"/>
                <a:gd name="T14" fmla="*/ 5353 w 6528"/>
                <a:gd name="T15" fmla="*/ 4943 h 6528"/>
                <a:gd name="T16" fmla="*/ 5289 w 6528"/>
                <a:gd name="T17" fmla="*/ 4826 h 6528"/>
                <a:gd name="T18" fmla="*/ 5214 w 6528"/>
                <a:gd name="T19" fmla="*/ 4715 h 6528"/>
                <a:gd name="T20" fmla="*/ 5124 w 6528"/>
                <a:gd name="T21" fmla="*/ 4617 h 6528"/>
                <a:gd name="T22" fmla="*/ 5023 w 6528"/>
                <a:gd name="T23" fmla="*/ 4533 h 6528"/>
                <a:gd name="T24" fmla="*/ 5012 w 6528"/>
                <a:gd name="T25" fmla="*/ 4526 h 6528"/>
                <a:gd name="T26" fmla="*/ 4112 w 6528"/>
                <a:gd name="T27" fmla="*/ 4154 h 6528"/>
                <a:gd name="T28" fmla="*/ 4035 w 6528"/>
                <a:gd name="T29" fmla="*/ 4118 h 6528"/>
                <a:gd name="T30" fmla="*/ 4006 w 6528"/>
                <a:gd name="T31" fmla="*/ 4198 h 6528"/>
                <a:gd name="T32" fmla="*/ 2521 w 6528"/>
                <a:gd name="T33" fmla="*/ 4198 h 6528"/>
                <a:gd name="T34" fmla="*/ 2492 w 6528"/>
                <a:gd name="T35" fmla="*/ 4118 h 6528"/>
                <a:gd name="T36" fmla="*/ 2415 w 6528"/>
                <a:gd name="T37" fmla="*/ 4154 h 6528"/>
                <a:gd name="T38" fmla="*/ 1514 w 6528"/>
                <a:gd name="T39" fmla="*/ 4526 h 6528"/>
                <a:gd name="T40" fmla="*/ 1502 w 6528"/>
                <a:gd name="T41" fmla="*/ 4533 h 6528"/>
                <a:gd name="T42" fmla="*/ 1403 w 6528"/>
                <a:gd name="T43" fmla="*/ 4617 h 6528"/>
                <a:gd name="T44" fmla="*/ 1313 w 6528"/>
                <a:gd name="T45" fmla="*/ 4717 h 6528"/>
                <a:gd name="T46" fmla="*/ 1238 w 6528"/>
                <a:gd name="T47" fmla="*/ 4826 h 6528"/>
                <a:gd name="T48" fmla="*/ 1174 w 6528"/>
                <a:gd name="T49" fmla="*/ 4943 h 6528"/>
                <a:gd name="T50" fmla="*/ 1122 w 6528"/>
                <a:gd name="T51" fmla="*/ 5065 h 6528"/>
                <a:gd name="T52" fmla="*/ 1082 w 6528"/>
                <a:gd name="T53" fmla="*/ 5188 h 6528"/>
                <a:gd name="T54" fmla="*/ 1054 w 6528"/>
                <a:gd name="T55" fmla="*/ 5310 h 6528"/>
                <a:gd name="T56" fmla="*/ 1033 w 6528"/>
                <a:gd name="T57" fmla="*/ 5418 h 6528"/>
                <a:gd name="T58" fmla="*/ 157 w 6528"/>
                <a:gd name="T59" fmla="*/ 3265 h 6528"/>
                <a:gd name="T60" fmla="*/ 3264 w 6528"/>
                <a:gd name="T61" fmla="*/ 6370 h 6528"/>
                <a:gd name="T62" fmla="*/ 3264 w 6528"/>
                <a:gd name="T63" fmla="*/ 6370 h 6528"/>
                <a:gd name="T64" fmla="*/ 1183 w 6528"/>
                <a:gd name="T65" fmla="*/ 5564 h 6528"/>
                <a:gd name="T66" fmla="*/ 1589 w 6528"/>
                <a:gd name="T67" fmla="*/ 4664 h 6528"/>
                <a:gd name="T68" fmla="*/ 2101 w 6528"/>
                <a:gd name="T69" fmla="*/ 4454 h 6528"/>
                <a:gd name="T70" fmla="*/ 2210 w 6528"/>
                <a:gd name="T71" fmla="*/ 4411 h 6528"/>
                <a:gd name="T72" fmla="*/ 2327 w 6528"/>
                <a:gd name="T73" fmla="*/ 4364 h 6528"/>
                <a:gd name="T74" fmla="*/ 2407 w 6528"/>
                <a:gd name="T75" fmla="*/ 4329 h 6528"/>
                <a:gd name="T76" fmla="*/ 4120 w 6528"/>
                <a:gd name="T77" fmla="*/ 4329 h 6528"/>
                <a:gd name="T78" fmla="*/ 4198 w 6528"/>
                <a:gd name="T79" fmla="*/ 4362 h 6528"/>
                <a:gd name="T80" fmla="*/ 4317 w 6528"/>
                <a:gd name="T81" fmla="*/ 4411 h 6528"/>
                <a:gd name="T82" fmla="*/ 4429 w 6528"/>
                <a:gd name="T83" fmla="*/ 4456 h 6528"/>
                <a:gd name="T84" fmla="*/ 4936 w 6528"/>
                <a:gd name="T85" fmla="*/ 4664 h 6528"/>
                <a:gd name="T86" fmla="*/ 5347 w 6528"/>
                <a:gd name="T87" fmla="*/ 5535 h 6528"/>
                <a:gd name="T88" fmla="*/ 5531 w 6528"/>
                <a:gd name="T89" fmla="*/ 5610 h 6528"/>
                <a:gd name="T90" fmla="*/ 6527 w 6528"/>
                <a:gd name="T91" fmla="*/ 3265 h 6528"/>
                <a:gd name="T92" fmla="*/ 0 w 6528"/>
                <a:gd name="T93" fmla="*/ 3265 h 6528"/>
                <a:gd name="T94" fmla="*/ 1034 w 6528"/>
                <a:gd name="T95" fmla="*/ 5647 h 6528"/>
                <a:gd name="T96" fmla="*/ 1055 w 6528"/>
                <a:gd name="T97" fmla="*/ 5668 h 6528"/>
                <a:gd name="T98" fmla="*/ 1214 w 6528"/>
                <a:gd name="T99" fmla="*/ 5802 h 6528"/>
                <a:gd name="T100" fmla="*/ 3264 w 6528"/>
                <a:gd name="T101" fmla="*/ 6527 h 6528"/>
                <a:gd name="T102" fmla="*/ 3735 w 6528"/>
                <a:gd name="T103" fmla="*/ 6494 h 6528"/>
                <a:gd name="T104" fmla="*/ 3674 w 6528"/>
                <a:gd name="T105" fmla="*/ 6343 h 6528"/>
                <a:gd name="T106" fmla="*/ 3264 w 6528"/>
                <a:gd name="T107" fmla="*/ 6370 h 6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28" h="6528">
                  <a:moveTo>
                    <a:pt x="157" y="3265"/>
                  </a:moveTo>
                  <a:lnTo>
                    <a:pt x="157" y="3265"/>
                  </a:lnTo>
                  <a:lnTo>
                    <a:pt x="157" y="3265"/>
                  </a:lnTo>
                  <a:lnTo>
                    <a:pt x="157" y="3265"/>
                  </a:lnTo>
                  <a:cubicBezTo>
                    <a:pt x="157" y="1552"/>
                    <a:pt x="1551" y="157"/>
                    <a:pt x="3264" y="157"/>
                  </a:cubicBezTo>
                  <a:cubicBezTo>
                    <a:pt x="4977" y="157"/>
                    <a:pt x="6370" y="1552"/>
                    <a:pt x="6370" y="3265"/>
                  </a:cubicBezTo>
                  <a:cubicBezTo>
                    <a:pt x="6370" y="4069"/>
                    <a:pt x="6054" y="4848"/>
                    <a:pt x="5494" y="5425"/>
                  </a:cubicBezTo>
                  <a:cubicBezTo>
                    <a:pt x="5494" y="5422"/>
                    <a:pt x="5494" y="5421"/>
                    <a:pt x="5494" y="5419"/>
                  </a:cubicBezTo>
                  <a:cubicBezTo>
                    <a:pt x="5488" y="5384"/>
                    <a:pt x="5482" y="5347"/>
                    <a:pt x="5474" y="5310"/>
                  </a:cubicBezTo>
                  <a:lnTo>
                    <a:pt x="5474" y="5310"/>
                  </a:lnTo>
                  <a:cubicBezTo>
                    <a:pt x="5467" y="5273"/>
                    <a:pt x="5457" y="5236"/>
                    <a:pt x="5446" y="5198"/>
                  </a:cubicBezTo>
                  <a:cubicBezTo>
                    <a:pt x="5446" y="5194"/>
                    <a:pt x="5445" y="5191"/>
                    <a:pt x="5445" y="5188"/>
                  </a:cubicBezTo>
                  <a:cubicBezTo>
                    <a:pt x="5434" y="5153"/>
                    <a:pt x="5422" y="5116"/>
                    <a:pt x="5409" y="5079"/>
                  </a:cubicBezTo>
                  <a:cubicBezTo>
                    <a:pt x="5408" y="5074"/>
                    <a:pt x="5406" y="5070"/>
                    <a:pt x="5405" y="5065"/>
                  </a:cubicBezTo>
                  <a:cubicBezTo>
                    <a:pt x="5392" y="5030"/>
                    <a:pt x="5377" y="4994"/>
                    <a:pt x="5362" y="4960"/>
                  </a:cubicBezTo>
                  <a:cubicBezTo>
                    <a:pt x="5358" y="4954"/>
                    <a:pt x="5357" y="4948"/>
                    <a:pt x="5353" y="4943"/>
                  </a:cubicBezTo>
                  <a:cubicBezTo>
                    <a:pt x="5337" y="4908"/>
                    <a:pt x="5320" y="4874"/>
                    <a:pt x="5299" y="4842"/>
                  </a:cubicBezTo>
                  <a:cubicBezTo>
                    <a:pt x="5295" y="4836"/>
                    <a:pt x="5292" y="4831"/>
                    <a:pt x="5289" y="4826"/>
                  </a:cubicBezTo>
                  <a:cubicBezTo>
                    <a:pt x="5270" y="4792"/>
                    <a:pt x="5248" y="4760"/>
                    <a:pt x="5223" y="4728"/>
                  </a:cubicBezTo>
                  <a:cubicBezTo>
                    <a:pt x="5220" y="4725"/>
                    <a:pt x="5217" y="4720"/>
                    <a:pt x="5214" y="4715"/>
                  </a:cubicBezTo>
                  <a:cubicBezTo>
                    <a:pt x="5188" y="4685"/>
                    <a:pt x="5161" y="4653"/>
                    <a:pt x="5132" y="4623"/>
                  </a:cubicBezTo>
                  <a:cubicBezTo>
                    <a:pt x="5129" y="4622"/>
                    <a:pt x="5127" y="4619"/>
                    <a:pt x="5124" y="4617"/>
                  </a:cubicBezTo>
                  <a:cubicBezTo>
                    <a:pt x="5092" y="4587"/>
                    <a:pt x="5060" y="4558"/>
                    <a:pt x="5023" y="4533"/>
                  </a:cubicBezTo>
                  <a:lnTo>
                    <a:pt x="5023" y="4533"/>
                  </a:lnTo>
                  <a:lnTo>
                    <a:pt x="5012" y="4526"/>
                  </a:lnTo>
                  <a:lnTo>
                    <a:pt x="5012" y="4526"/>
                  </a:lnTo>
                  <a:cubicBezTo>
                    <a:pt x="4881" y="4460"/>
                    <a:pt x="4744" y="4407"/>
                    <a:pt x="4585" y="4346"/>
                  </a:cubicBezTo>
                  <a:cubicBezTo>
                    <a:pt x="4446" y="4293"/>
                    <a:pt x="4287" y="4232"/>
                    <a:pt x="4112" y="4154"/>
                  </a:cubicBezTo>
                  <a:lnTo>
                    <a:pt x="4112" y="4154"/>
                  </a:lnTo>
                  <a:lnTo>
                    <a:pt x="4035" y="4118"/>
                  </a:lnTo>
                  <a:lnTo>
                    <a:pt x="4006" y="4198"/>
                  </a:lnTo>
                  <a:lnTo>
                    <a:pt x="4006" y="4198"/>
                  </a:lnTo>
                  <a:cubicBezTo>
                    <a:pt x="3887" y="4519"/>
                    <a:pt x="3416" y="4930"/>
                    <a:pt x="3264" y="4930"/>
                  </a:cubicBezTo>
                  <a:cubicBezTo>
                    <a:pt x="3113" y="4930"/>
                    <a:pt x="2641" y="4519"/>
                    <a:pt x="2521" y="4198"/>
                  </a:cubicBezTo>
                  <a:lnTo>
                    <a:pt x="2521" y="4198"/>
                  </a:lnTo>
                  <a:lnTo>
                    <a:pt x="2492" y="4118"/>
                  </a:lnTo>
                  <a:lnTo>
                    <a:pt x="2415" y="4154"/>
                  </a:lnTo>
                  <a:lnTo>
                    <a:pt x="2415" y="4154"/>
                  </a:lnTo>
                  <a:cubicBezTo>
                    <a:pt x="2241" y="4232"/>
                    <a:pt x="2080" y="4293"/>
                    <a:pt x="1941" y="4348"/>
                  </a:cubicBezTo>
                  <a:cubicBezTo>
                    <a:pt x="1782" y="4409"/>
                    <a:pt x="1644" y="4460"/>
                    <a:pt x="1514" y="4526"/>
                  </a:cubicBezTo>
                  <a:lnTo>
                    <a:pt x="1514" y="4526"/>
                  </a:lnTo>
                  <a:lnTo>
                    <a:pt x="1502" y="4533"/>
                  </a:lnTo>
                  <a:lnTo>
                    <a:pt x="1502" y="4533"/>
                  </a:lnTo>
                  <a:cubicBezTo>
                    <a:pt x="1467" y="4558"/>
                    <a:pt x="1434" y="4587"/>
                    <a:pt x="1403" y="4617"/>
                  </a:cubicBezTo>
                  <a:cubicBezTo>
                    <a:pt x="1400" y="4619"/>
                    <a:pt x="1397" y="4622"/>
                    <a:pt x="1395" y="4623"/>
                  </a:cubicBezTo>
                  <a:cubicBezTo>
                    <a:pt x="1365" y="4654"/>
                    <a:pt x="1339" y="4685"/>
                    <a:pt x="1313" y="4717"/>
                  </a:cubicBezTo>
                  <a:cubicBezTo>
                    <a:pt x="1310" y="4720"/>
                    <a:pt x="1307" y="4725"/>
                    <a:pt x="1303" y="4728"/>
                  </a:cubicBezTo>
                  <a:cubicBezTo>
                    <a:pt x="1280" y="4760"/>
                    <a:pt x="1257" y="4792"/>
                    <a:pt x="1238" y="4826"/>
                  </a:cubicBezTo>
                  <a:cubicBezTo>
                    <a:pt x="1235" y="4831"/>
                    <a:pt x="1231" y="4836"/>
                    <a:pt x="1228" y="4842"/>
                  </a:cubicBezTo>
                  <a:cubicBezTo>
                    <a:pt x="1209" y="4874"/>
                    <a:pt x="1190" y="4909"/>
                    <a:pt x="1174" y="4943"/>
                  </a:cubicBezTo>
                  <a:cubicBezTo>
                    <a:pt x="1172" y="4950"/>
                    <a:pt x="1169" y="4954"/>
                    <a:pt x="1167" y="4959"/>
                  </a:cubicBezTo>
                  <a:cubicBezTo>
                    <a:pt x="1151" y="4994"/>
                    <a:pt x="1137" y="5030"/>
                    <a:pt x="1122" y="5065"/>
                  </a:cubicBezTo>
                  <a:cubicBezTo>
                    <a:pt x="1121" y="5070"/>
                    <a:pt x="1119" y="5074"/>
                    <a:pt x="1117" y="5079"/>
                  </a:cubicBezTo>
                  <a:cubicBezTo>
                    <a:pt x="1105" y="5116"/>
                    <a:pt x="1094" y="5153"/>
                    <a:pt x="1082" y="5188"/>
                  </a:cubicBezTo>
                  <a:cubicBezTo>
                    <a:pt x="1082" y="5191"/>
                    <a:pt x="1081" y="5194"/>
                    <a:pt x="1081" y="5198"/>
                  </a:cubicBezTo>
                  <a:cubicBezTo>
                    <a:pt x="1070" y="5236"/>
                    <a:pt x="1062" y="5273"/>
                    <a:pt x="1054" y="5310"/>
                  </a:cubicBezTo>
                  <a:lnTo>
                    <a:pt x="1054" y="5310"/>
                  </a:lnTo>
                  <a:cubicBezTo>
                    <a:pt x="1045" y="5347"/>
                    <a:pt x="1039" y="5384"/>
                    <a:pt x="1033" y="5418"/>
                  </a:cubicBezTo>
                  <a:cubicBezTo>
                    <a:pt x="1033" y="5421"/>
                    <a:pt x="1033" y="5422"/>
                    <a:pt x="1033" y="5425"/>
                  </a:cubicBezTo>
                  <a:cubicBezTo>
                    <a:pt x="473" y="4848"/>
                    <a:pt x="157" y="4071"/>
                    <a:pt x="157" y="3265"/>
                  </a:cubicBezTo>
                  <a:close/>
                  <a:moveTo>
                    <a:pt x="3264" y="6370"/>
                  </a:moveTo>
                  <a:lnTo>
                    <a:pt x="3264" y="6370"/>
                  </a:lnTo>
                  <a:lnTo>
                    <a:pt x="3264" y="6370"/>
                  </a:lnTo>
                  <a:lnTo>
                    <a:pt x="3264" y="6370"/>
                  </a:lnTo>
                  <a:cubicBezTo>
                    <a:pt x="2492" y="6370"/>
                    <a:pt x="1756" y="6087"/>
                    <a:pt x="1183" y="5572"/>
                  </a:cubicBezTo>
                  <a:cubicBezTo>
                    <a:pt x="1183" y="5568"/>
                    <a:pt x="1183" y="5567"/>
                    <a:pt x="1183" y="5564"/>
                  </a:cubicBezTo>
                  <a:cubicBezTo>
                    <a:pt x="1180" y="5544"/>
                    <a:pt x="1180" y="5525"/>
                    <a:pt x="1180" y="5507"/>
                  </a:cubicBezTo>
                  <a:cubicBezTo>
                    <a:pt x="1208" y="5281"/>
                    <a:pt x="1299" y="4879"/>
                    <a:pt x="1589" y="4664"/>
                  </a:cubicBezTo>
                  <a:cubicBezTo>
                    <a:pt x="1711" y="4603"/>
                    <a:pt x="1844" y="4553"/>
                    <a:pt x="1996" y="4494"/>
                  </a:cubicBezTo>
                  <a:cubicBezTo>
                    <a:pt x="2030" y="4481"/>
                    <a:pt x="2065" y="4468"/>
                    <a:pt x="2101" y="4454"/>
                  </a:cubicBezTo>
                  <a:cubicBezTo>
                    <a:pt x="2107" y="4452"/>
                    <a:pt x="2114" y="4449"/>
                    <a:pt x="2120" y="4446"/>
                  </a:cubicBezTo>
                  <a:cubicBezTo>
                    <a:pt x="2150" y="4434"/>
                    <a:pt x="2179" y="4423"/>
                    <a:pt x="2210" y="4411"/>
                  </a:cubicBezTo>
                  <a:cubicBezTo>
                    <a:pt x="2223" y="4406"/>
                    <a:pt x="2234" y="4401"/>
                    <a:pt x="2247" y="4396"/>
                  </a:cubicBezTo>
                  <a:cubicBezTo>
                    <a:pt x="2273" y="4386"/>
                    <a:pt x="2300" y="4375"/>
                    <a:pt x="2327" y="4364"/>
                  </a:cubicBezTo>
                  <a:cubicBezTo>
                    <a:pt x="2341" y="4357"/>
                    <a:pt x="2354" y="4351"/>
                    <a:pt x="2368" y="4346"/>
                  </a:cubicBezTo>
                  <a:cubicBezTo>
                    <a:pt x="2381" y="4340"/>
                    <a:pt x="2395" y="4335"/>
                    <a:pt x="2407" y="4329"/>
                  </a:cubicBezTo>
                  <a:cubicBezTo>
                    <a:pt x="2576" y="4670"/>
                    <a:pt x="3038" y="5087"/>
                    <a:pt x="3264" y="5087"/>
                  </a:cubicBezTo>
                  <a:cubicBezTo>
                    <a:pt x="3490" y="5087"/>
                    <a:pt x="3952" y="4670"/>
                    <a:pt x="4120" y="4329"/>
                  </a:cubicBezTo>
                  <a:cubicBezTo>
                    <a:pt x="4134" y="4335"/>
                    <a:pt x="4146" y="4340"/>
                    <a:pt x="4160" y="4346"/>
                  </a:cubicBezTo>
                  <a:cubicBezTo>
                    <a:pt x="4173" y="4351"/>
                    <a:pt x="4186" y="4357"/>
                    <a:pt x="4198" y="4362"/>
                  </a:cubicBezTo>
                  <a:cubicBezTo>
                    <a:pt x="4227" y="4374"/>
                    <a:pt x="4253" y="4385"/>
                    <a:pt x="4280" y="4396"/>
                  </a:cubicBezTo>
                  <a:cubicBezTo>
                    <a:pt x="4293" y="4401"/>
                    <a:pt x="4306" y="4406"/>
                    <a:pt x="4317" y="4411"/>
                  </a:cubicBezTo>
                  <a:cubicBezTo>
                    <a:pt x="4344" y="4422"/>
                    <a:pt x="4370" y="4431"/>
                    <a:pt x="4396" y="4442"/>
                  </a:cubicBezTo>
                  <a:cubicBezTo>
                    <a:pt x="4407" y="4446"/>
                    <a:pt x="4418" y="4451"/>
                    <a:pt x="4429" y="4456"/>
                  </a:cubicBezTo>
                  <a:cubicBezTo>
                    <a:pt x="4463" y="4468"/>
                    <a:pt x="4497" y="4481"/>
                    <a:pt x="4529" y="4494"/>
                  </a:cubicBezTo>
                  <a:cubicBezTo>
                    <a:pt x="4681" y="4551"/>
                    <a:pt x="4814" y="4603"/>
                    <a:pt x="4936" y="4664"/>
                  </a:cubicBezTo>
                  <a:cubicBezTo>
                    <a:pt x="5230" y="4879"/>
                    <a:pt x="5320" y="5281"/>
                    <a:pt x="5347" y="5507"/>
                  </a:cubicBezTo>
                  <a:cubicBezTo>
                    <a:pt x="5347" y="5517"/>
                    <a:pt x="5347" y="5525"/>
                    <a:pt x="5347" y="5535"/>
                  </a:cubicBezTo>
                  <a:lnTo>
                    <a:pt x="5347" y="5535"/>
                  </a:lnTo>
                  <a:lnTo>
                    <a:pt x="5531" y="5610"/>
                  </a:lnTo>
                  <a:lnTo>
                    <a:pt x="5531" y="5610"/>
                  </a:lnTo>
                  <a:cubicBezTo>
                    <a:pt x="6165" y="4997"/>
                    <a:pt x="6527" y="4148"/>
                    <a:pt x="6527" y="3265"/>
                  </a:cubicBezTo>
                  <a:cubicBezTo>
                    <a:pt x="6527" y="1465"/>
                    <a:pt x="5063" y="0"/>
                    <a:pt x="3264" y="0"/>
                  </a:cubicBezTo>
                  <a:cubicBezTo>
                    <a:pt x="1464" y="0"/>
                    <a:pt x="0" y="1465"/>
                    <a:pt x="0" y="3265"/>
                  </a:cubicBezTo>
                  <a:cubicBezTo>
                    <a:pt x="0" y="4165"/>
                    <a:pt x="377" y="5031"/>
                    <a:pt x="1034" y="5647"/>
                  </a:cubicBezTo>
                  <a:lnTo>
                    <a:pt x="1034" y="5647"/>
                  </a:lnTo>
                  <a:lnTo>
                    <a:pt x="1034" y="5648"/>
                  </a:lnTo>
                  <a:lnTo>
                    <a:pt x="1055" y="5668"/>
                  </a:lnTo>
                  <a:lnTo>
                    <a:pt x="1216" y="5815"/>
                  </a:lnTo>
                  <a:lnTo>
                    <a:pt x="1214" y="5802"/>
                  </a:lnTo>
                  <a:lnTo>
                    <a:pt x="1214" y="5802"/>
                  </a:lnTo>
                  <a:cubicBezTo>
                    <a:pt x="1793" y="6271"/>
                    <a:pt x="2513" y="6527"/>
                    <a:pt x="3264" y="6527"/>
                  </a:cubicBezTo>
                  <a:lnTo>
                    <a:pt x="3264" y="6527"/>
                  </a:lnTo>
                  <a:cubicBezTo>
                    <a:pt x="3423" y="6527"/>
                    <a:pt x="3580" y="6517"/>
                    <a:pt x="3735" y="6494"/>
                  </a:cubicBezTo>
                  <a:lnTo>
                    <a:pt x="3735" y="6494"/>
                  </a:lnTo>
                  <a:lnTo>
                    <a:pt x="3674" y="6343"/>
                  </a:lnTo>
                  <a:lnTo>
                    <a:pt x="3674" y="6343"/>
                  </a:lnTo>
                  <a:cubicBezTo>
                    <a:pt x="3538" y="6361"/>
                    <a:pt x="3401" y="6370"/>
                    <a:pt x="3264" y="6370"/>
                  </a:cubicBezTo>
                  <a:close/>
                </a:path>
              </a:pathLst>
            </a:custGeom>
            <a:solidFill>
              <a:schemeClr val="tx2"/>
            </a:solidFill>
            <a:ln>
              <a:noFill/>
            </a:ln>
            <a:effectLst/>
          </p:spPr>
          <p:txBody>
            <a:bodyPr wrap="none" anchor="ctr"/>
            <a:lstStyle/>
            <a:p>
              <a:endParaRPr lang="en-US"/>
            </a:p>
          </p:txBody>
        </p:sp>
        <p:sp>
          <p:nvSpPr>
            <p:cNvPr id="103" name="Freeform 102"/>
            <p:cNvSpPr>
              <a:spLocks noChangeArrowheads="1"/>
            </p:cNvSpPr>
            <p:nvPr/>
          </p:nvSpPr>
          <p:spPr bwMode="auto">
            <a:xfrm>
              <a:off x="8330977" y="2279477"/>
              <a:ext cx="267874" cy="261221"/>
            </a:xfrm>
            <a:custGeom>
              <a:avLst/>
              <a:gdLst>
                <a:gd name="T0" fmla="*/ 1888 w 2662"/>
                <a:gd name="T1" fmla="*/ 1471 h 2596"/>
                <a:gd name="T2" fmla="*/ 1888 w 2662"/>
                <a:gd name="T3" fmla="*/ 1471 h 2596"/>
                <a:gd name="T4" fmla="*/ 1888 w 2662"/>
                <a:gd name="T5" fmla="*/ 1471 h 2596"/>
                <a:gd name="T6" fmla="*/ 1888 w 2662"/>
                <a:gd name="T7" fmla="*/ 1471 h 2596"/>
                <a:gd name="T8" fmla="*/ 2042 w 2662"/>
                <a:gd name="T9" fmla="*/ 1389 h 2596"/>
                <a:gd name="T10" fmla="*/ 2042 w 2662"/>
                <a:gd name="T11" fmla="*/ 1389 h 2596"/>
                <a:gd name="T12" fmla="*/ 2419 w 2662"/>
                <a:gd name="T13" fmla="*/ 1237 h 2596"/>
                <a:gd name="T14" fmla="*/ 2419 w 2662"/>
                <a:gd name="T15" fmla="*/ 1237 h 2596"/>
                <a:gd name="T16" fmla="*/ 2419 w 2662"/>
                <a:gd name="T17" fmla="*/ 884 h 2596"/>
                <a:gd name="T18" fmla="*/ 2419 w 2662"/>
                <a:gd name="T19" fmla="*/ 884 h 2596"/>
                <a:gd name="T20" fmla="*/ 333 w 2662"/>
                <a:gd name="T21" fmla="*/ 33 h 2596"/>
                <a:gd name="T22" fmla="*/ 333 w 2662"/>
                <a:gd name="T23" fmla="*/ 33 h 2596"/>
                <a:gd name="T24" fmla="*/ 183 w 2662"/>
                <a:gd name="T25" fmla="*/ 0 h 2596"/>
                <a:gd name="T26" fmla="*/ 74 w 2662"/>
                <a:gd name="T27" fmla="*/ 293 h 2596"/>
                <a:gd name="T28" fmla="*/ 74 w 2662"/>
                <a:gd name="T29" fmla="*/ 293 h 2596"/>
                <a:gd name="T30" fmla="*/ 923 w 2662"/>
                <a:gd name="T31" fmla="*/ 2380 h 2596"/>
                <a:gd name="T32" fmla="*/ 923 w 2662"/>
                <a:gd name="T33" fmla="*/ 2380 h 2596"/>
                <a:gd name="T34" fmla="*/ 1099 w 2662"/>
                <a:gd name="T35" fmla="*/ 2560 h 2596"/>
                <a:gd name="T36" fmla="*/ 1276 w 2662"/>
                <a:gd name="T37" fmla="*/ 2380 h 2596"/>
                <a:gd name="T38" fmla="*/ 1276 w 2662"/>
                <a:gd name="T39" fmla="*/ 2380 h 2596"/>
                <a:gd name="T40" fmla="*/ 1428 w 2662"/>
                <a:gd name="T41" fmla="*/ 2002 h 2596"/>
                <a:gd name="T42" fmla="*/ 1428 w 2662"/>
                <a:gd name="T43" fmla="*/ 2002 h 2596"/>
                <a:gd name="T44" fmla="*/ 1511 w 2662"/>
                <a:gd name="T45" fmla="*/ 1850 h 2596"/>
                <a:gd name="T46" fmla="*/ 1511 w 2662"/>
                <a:gd name="T47" fmla="*/ 1850 h 2596"/>
                <a:gd name="T48" fmla="*/ 2178 w 2662"/>
                <a:gd name="T49" fmla="*/ 2518 h 2596"/>
                <a:gd name="T50" fmla="*/ 2178 w 2662"/>
                <a:gd name="T51" fmla="*/ 2518 h 2596"/>
                <a:gd name="T52" fmla="*/ 2368 w 2662"/>
                <a:gd name="T53" fmla="*/ 2595 h 2596"/>
                <a:gd name="T54" fmla="*/ 2557 w 2662"/>
                <a:gd name="T55" fmla="*/ 2518 h 2596"/>
                <a:gd name="T56" fmla="*/ 2557 w 2662"/>
                <a:gd name="T57" fmla="*/ 2139 h 2596"/>
                <a:gd name="T58" fmla="*/ 2557 w 2662"/>
                <a:gd name="T59" fmla="*/ 2139 h 2596"/>
                <a:gd name="T60" fmla="*/ 1888 w 2662"/>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2" h="2596">
                  <a:moveTo>
                    <a:pt x="1888" y="1471"/>
                  </a:moveTo>
                  <a:lnTo>
                    <a:pt x="1888" y="1471"/>
                  </a:lnTo>
                  <a:lnTo>
                    <a:pt x="1888" y="1471"/>
                  </a:lnTo>
                  <a:lnTo>
                    <a:pt x="1888" y="1471"/>
                  </a:lnTo>
                  <a:cubicBezTo>
                    <a:pt x="1939" y="1437"/>
                    <a:pt x="1991" y="1410"/>
                    <a:pt x="2042" y="1389"/>
                  </a:cubicBezTo>
                  <a:lnTo>
                    <a:pt x="2042" y="1389"/>
                  </a:lnTo>
                  <a:lnTo>
                    <a:pt x="2419" y="1237"/>
                  </a:lnTo>
                  <a:lnTo>
                    <a:pt x="2419" y="1237"/>
                  </a:lnTo>
                  <a:cubicBezTo>
                    <a:pt x="2660" y="1140"/>
                    <a:pt x="2660" y="980"/>
                    <a:pt x="2419" y="884"/>
                  </a:cubicBezTo>
                  <a:lnTo>
                    <a:pt x="2419" y="884"/>
                  </a:lnTo>
                  <a:lnTo>
                    <a:pt x="333" y="33"/>
                  </a:lnTo>
                  <a:lnTo>
                    <a:pt x="333" y="33"/>
                  </a:lnTo>
                  <a:cubicBezTo>
                    <a:pt x="275" y="11"/>
                    <a:pt x="225" y="0"/>
                    <a:pt x="183" y="0"/>
                  </a:cubicBezTo>
                  <a:cubicBezTo>
                    <a:pt x="49" y="0"/>
                    <a:pt x="0" y="110"/>
                    <a:pt x="74" y="293"/>
                  </a:cubicBezTo>
                  <a:lnTo>
                    <a:pt x="74" y="293"/>
                  </a:lnTo>
                  <a:lnTo>
                    <a:pt x="923" y="2380"/>
                  </a:lnTo>
                  <a:lnTo>
                    <a:pt x="923" y="2380"/>
                  </a:lnTo>
                  <a:cubicBezTo>
                    <a:pt x="971" y="2501"/>
                    <a:pt x="1035" y="2560"/>
                    <a:pt x="1099" y="2560"/>
                  </a:cubicBezTo>
                  <a:cubicBezTo>
                    <a:pt x="1164" y="2560"/>
                    <a:pt x="1227" y="2501"/>
                    <a:pt x="1276" y="2380"/>
                  </a:cubicBezTo>
                  <a:lnTo>
                    <a:pt x="1276" y="2380"/>
                  </a:lnTo>
                  <a:lnTo>
                    <a:pt x="1428" y="2002"/>
                  </a:lnTo>
                  <a:lnTo>
                    <a:pt x="1428" y="2002"/>
                  </a:lnTo>
                  <a:cubicBezTo>
                    <a:pt x="1448" y="1952"/>
                    <a:pt x="1478" y="1900"/>
                    <a:pt x="1511" y="1850"/>
                  </a:cubicBezTo>
                  <a:lnTo>
                    <a:pt x="1511" y="1850"/>
                  </a:lnTo>
                  <a:lnTo>
                    <a:pt x="2178" y="2518"/>
                  </a:lnTo>
                  <a:lnTo>
                    <a:pt x="2178" y="2518"/>
                  </a:lnTo>
                  <a:cubicBezTo>
                    <a:pt x="2232" y="2570"/>
                    <a:pt x="2300" y="2595"/>
                    <a:pt x="2368" y="2595"/>
                  </a:cubicBezTo>
                  <a:cubicBezTo>
                    <a:pt x="2436" y="2595"/>
                    <a:pt x="2506" y="2570"/>
                    <a:pt x="2557" y="2518"/>
                  </a:cubicBezTo>
                  <a:cubicBezTo>
                    <a:pt x="2661" y="2414"/>
                    <a:pt x="2661" y="2244"/>
                    <a:pt x="2557" y="2139"/>
                  </a:cubicBezTo>
                  <a:lnTo>
                    <a:pt x="2557" y="2139"/>
                  </a:lnTo>
                  <a:lnTo>
                    <a:pt x="1888" y="1471"/>
                  </a:lnTo>
                </a:path>
              </a:pathLst>
            </a:custGeom>
            <a:solidFill>
              <a:schemeClr val="tx1"/>
            </a:solidFill>
            <a:ln>
              <a:noFill/>
            </a:ln>
            <a:effectLst/>
          </p:spPr>
          <p:txBody>
            <a:bodyPr wrap="none" anchor="ctr"/>
            <a:lstStyle/>
            <a:p>
              <a:endParaRPr lang="en-US"/>
            </a:p>
          </p:txBody>
        </p:sp>
      </p:grpSp>
      <p:grpSp>
        <p:nvGrpSpPr>
          <p:cNvPr id="104" name="Group 103"/>
          <p:cNvGrpSpPr/>
          <p:nvPr/>
        </p:nvGrpSpPr>
        <p:grpSpPr>
          <a:xfrm>
            <a:off x="470575" y="4139698"/>
            <a:ext cx="542392" cy="651236"/>
            <a:chOff x="7970412" y="1752600"/>
            <a:chExt cx="656379" cy="788098"/>
          </a:xfrm>
        </p:grpSpPr>
        <p:sp>
          <p:nvSpPr>
            <p:cNvPr id="105" name="Freeform 104"/>
            <p:cNvSpPr>
              <a:spLocks noChangeArrowheads="1"/>
            </p:cNvSpPr>
            <p:nvPr/>
          </p:nvSpPr>
          <p:spPr bwMode="auto">
            <a:xfrm>
              <a:off x="8298602" y="2408978"/>
              <a:ext cx="444" cy="44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E59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6" name="Freeform 105"/>
            <p:cNvSpPr>
              <a:spLocks noChangeArrowheads="1"/>
            </p:cNvSpPr>
            <p:nvPr/>
          </p:nvSpPr>
          <p:spPr bwMode="auto">
            <a:xfrm>
              <a:off x="8154465" y="1839082"/>
              <a:ext cx="288275" cy="322867"/>
            </a:xfrm>
            <a:custGeom>
              <a:avLst/>
              <a:gdLst>
                <a:gd name="T0" fmla="*/ 249 w 2867"/>
                <a:gd name="T1" fmla="*/ 1902 h 3210"/>
                <a:gd name="T2" fmla="*/ 249 w 2867"/>
                <a:gd name="T3" fmla="*/ 1902 h 3210"/>
                <a:gd name="T4" fmla="*/ 878 w 2867"/>
                <a:gd name="T5" fmla="*/ 447 h 3210"/>
                <a:gd name="T6" fmla="*/ 927 w 2867"/>
                <a:gd name="T7" fmla="*/ 436 h 3210"/>
                <a:gd name="T8" fmla="*/ 937 w 2867"/>
                <a:gd name="T9" fmla="*/ 387 h 3210"/>
                <a:gd name="T10" fmla="*/ 1433 w 2867"/>
                <a:gd name="T11" fmla="*/ 202 h 3210"/>
                <a:gd name="T12" fmla="*/ 1442 w 2867"/>
                <a:gd name="T13" fmla="*/ 202 h 3210"/>
                <a:gd name="T14" fmla="*/ 2661 w 2867"/>
                <a:gd name="T15" fmla="*/ 1638 h 3210"/>
                <a:gd name="T16" fmla="*/ 2690 w 2867"/>
                <a:gd name="T17" fmla="*/ 2722 h 3210"/>
                <a:gd name="T18" fmla="*/ 1872 w 2867"/>
                <a:gd name="T19" fmla="*/ 2714 h 3210"/>
                <a:gd name="T20" fmla="*/ 2321 w 2867"/>
                <a:gd name="T21" fmla="*/ 2090 h 3210"/>
                <a:gd name="T22" fmla="*/ 2327 w 2867"/>
                <a:gd name="T23" fmla="*/ 2059 h 3210"/>
                <a:gd name="T24" fmla="*/ 2344 w 2867"/>
                <a:gd name="T25" fmla="*/ 1939 h 3210"/>
                <a:gd name="T26" fmla="*/ 2367 w 2867"/>
                <a:gd name="T27" fmla="*/ 1729 h 3210"/>
                <a:gd name="T28" fmla="*/ 2332 w 2867"/>
                <a:gd name="T29" fmla="*/ 1663 h 3210"/>
                <a:gd name="T30" fmla="*/ 2101 w 2867"/>
                <a:gd name="T31" fmla="*/ 1357 h 3210"/>
                <a:gd name="T32" fmla="*/ 1938 w 2867"/>
                <a:gd name="T33" fmla="*/ 1097 h 3210"/>
                <a:gd name="T34" fmla="*/ 1932 w 2867"/>
                <a:gd name="T35" fmla="*/ 1090 h 3210"/>
                <a:gd name="T36" fmla="*/ 1086 w 2867"/>
                <a:gd name="T37" fmla="*/ 735 h 3210"/>
                <a:gd name="T38" fmla="*/ 993 w 2867"/>
                <a:gd name="T39" fmla="*/ 614 h 3210"/>
                <a:gd name="T40" fmla="*/ 948 w 2867"/>
                <a:gd name="T41" fmla="*/ 759 h 3210"/>
                <a:gd name="T42" fmla="*/ 499 w 2867"/>
                <a:gd name="T43" fmla="*/ 1589 h 3210"/>
                <a:gd name="T44" fmla="*/ 497 w 2867"/>
                <a:gd name="T45" fmla="*/ 1606 h 3210"/>
                <a:gd name="T46" fmla="*/ 584 w 2867"/>
                <a:gd name="T47" fmla="*/ 2091 h 3210"/>
                <a:gd name="T48" fmla="*/ 623 w 2867"/>
                <a:gd name="T49" fmla="*/ 3046 h 3210"/>
                <a:gd name="T50" fmla="*/ 249 w 2867"/>
                <a:gd name="T51" fmla="*/ 1902 h 3210"/>
                <a:gd name="T52" fmla="*/ 591 w 2867"/>
                <a:gd name="T53" fmla="*/ 3200 h 3210"/>
                <a:gd name="T54" fmla="*/ 610 w 2867"/>
                <a:gd name="T55" fmla="*/ 3209 h 3210"/>
                <a:gd name="T56" fmla="*/ 632 w 2867"/>
                <a:gd name="T57" fmla="*/ 3204 h 3210"/>
                <a:gd name="T58" fmla="*/ 1184 w 2867"/>
                <a:gd name="T59" fmla="*/ 2675 h 3210"/>
                <a:gd name="T60" fmla="*/ 1155 w 2867"/>
                <a:gd name="T61" fmla="*/ 2614 h 3210"/>
                <a:gd name="T62" fmla="*/ 731 w 2867"/>
                <a:gd name="T63" fmla="*/ 2037 h 3210"/>
                <a:gd name="T64" fmla="*/ 722 w 2867"/>
                <a:gd name="T65" fmla="*/ 2016 h 3210"/>
                <a:gd name="T66" fmla="*/ 654 w 2867"/>
                <a:gd name="T67" fmla="*/ 1614 h 3210"/>
                <a:gd name="T68" fmla="*/ 1056 w 2867"/>
                <a:gd name="T69" fmla="*/ 932 h 3210"/>
                <a:gd name="T70" fmla="*/ 1829 w 2867"/>
                <a:gd name="T71" fmla="*/ 1211 h 3210"/>
                <a:gd name="T72" fmla="*/ 2209 w 2867"/>
                <a:gd name="T73" fmla="*/ 1769 h 3210"/>
                <a:gd name="T74" fmla="*/ 2170 w 2867"/>
                <a:gd name="T75" fmla="*/ 2041 h 3210"/>
                <a:gd name="T76" fmla="*/ 1744 w 2867"/>
                <a:gd name="T77" fmla="*/ 2619 h 3210"/>
                <a:gd name="T78" fmla="*/ 1721 w 2867"/>
                <a:gd name="T79" fmla="*/ 2661 h 3210"/>
                <a:gd name="T80" fmla="*/ 2235 w 2867"/>
                <a:gd name="T81" fmla="*/ 3204 h 3210"/>
                <a:gd name="T82" fmla="*/ 2255 w 2867"/>
                <a:gd name="T83" fmla="*/ 3209 h 3210"/>
                <a:gd name="T84" fmla="*/ 2276 w 2867"/>
                <a:gd name="T85" fmla="*/ 3200 h 3210"/>
                <a:gd name="T86" fmla="*/ 2854 w 2867"/>
                <a:gd name="T87" fmla="*/ 2743 h 3210"/>
                <a:gd name="T88" fmla="*/ 2846 w 2867"/>
                <a:gd name="T89" fmla="*/ 2674 h 3210"/>
                <a:gd name="T90" fmla="*/ 2777 w 2867"/>
                <a:gd name="T91" fmla="*/ 1883 h 3210"/>
                <a:gd name="T92" fmla="*/ 2385 w 2867"/>
                <a:gd name="T93" fmla="*/ 397 h 3210"/>
                <a:gd name="T94" fmla="*/ 797 w 2867"/>
                <a:gd name="T95" fmla="*/ 305 h 3210"/>
                <a:gd name="T96" fmla="*/ 93 w 2867"/>
                <a:gd name="T97" fmla="*/ 1926 h 3210"/>
                <a:gd name="T98" fmla="*/ 16 w 2867"/>
                <a:gd name="T99" fmla="*/ 2680 h 3210"/>
                <a:gd name="T100" fmla="*/ 11 w 2867"/>
                <a:gd name="T101" fmla="*/ 2743 h 3210"/>
                <a:gd name="T102" fmla="*/ 591 w 2867"/>
                <a:gd name="T103" fmla="*/ 320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7" h="3210">
                  <a:moveTo>
                    <a:pt x="249" y="1902"/>
                  </a:moveTo>
                  <a:lnTo>
                    <a:pt x="249" y="1902"/>
                  </a:lnTo>
                  <a:lnTo>
                    <a:pt x="249" y="1902"/>
                  </a:lnTo>
                  <a:lnTo>
                    <a:pt x="249" y="1902"/>
                  </a:lnTo>
                  <a:cubicBezTo>
                    <a:pt x="228" y="1761"/>
                    <a:pt x="206" y="1615"/>
                    <a:pt x="206" y="1434"/>
                  </a:cubicBezTo>
                  <a:cubicBezTo>
                    <a:pt x="165" y="1035"/>
                    <a:pt x="406" y="556"/>
                    <a:pt x="878" y="447"/>
                  </a:cubicBezTo>
                  <a:lnTo>
                    <a:pt x="878" y="447"/>
                  </a:lnTo>
                  <a:lnTo>
                    <a:pt x="927" y="436"/>
                  </a:lnTo>
                  <a:lnTo>
                    <a:pt x="937" y="387"/>
                  </a:lnTo>
                  <a:lnTo>
                    <a:pt x="937" y="387"/>
                  </a:lnTo>
                  <a:cubicBezTo>
                    <a:pt x="967" y="234"/>
                    <a:pt x="1224" y="202"/>
                    <a:pt x="1433" y="202"/>
                  </a:cubicBezTo>
                  <a:lnTo>
                    <a:pt x="1433" y="202"/>
                  </a:lnTo>
                  <a:lnTo>
                    <a:pt x="1442" y="202"/>
                  </a:lnTo>
                  <a:lnTo>
                    <a:pt x="1442" y="202"/>
                  </a:lnTo>
                  <a:cubicBezTo>
                    <a:pt x="1750" y="162"/>
                    <a:pt x="2093" y="327"/>
                    <a:pt x="2278" y="511"/>
                  </a:cubicBezTo>
                  <a:cubicBezTo>
                    <a:pt x="2587" y="787"/>
                    <a:pt x="2704" y="1135"/>
                    <a:pt x="2661" y="1638"/>
                  </a:cubicBezTo>
                  <a:cubicBezTo>
                    <a:pt x="2653" y="1706"/>
                    <a:pt x="2638" y="1777"/>
                    <a:pt x="2623" y="1852"/>
                  </a:cubicBezTo>
                  <a:cubicBezTo>
                    <a:pt x="2570" y="2118"/>
                    <a:pt x="2510" y="2419"/>
                    <a:pt x="2690" y="2722"/>
                  </a:cubicBezTo>
                  <a:cubicBezTo>
                    <a:pt x="2652" y="2784"/>
                    <a:pt x="2538" y="2933"/>
                    <a:pt x="2243" y="3046"/>
                  </a:cubicBezTo>
                  <a:cubicBezTo>
                    <a:pt x="1880" y="2969"/>
                    <a:pt x="1853" y="2837"/>
                    <a:pt x="1872" y="2714"/>
                  </a:cubicBezTo>
                  <a:cubicBezTo>
                    <a:pt x="2032" y="2552"/>
                    <a:pt x="2196" y="2382"/>
                    <a:pt x="2321" y="2090"/>
                  </a:cubicBezTo>
                  <a:lnTo>
                    <a:pt x="2321" y="2090"/>
                  </a:lnTo>
                  <a:lnTo>
                    <a:pt x="2327" y="2075"/>
                  </a:lnTo>
                  <a:lnTo>
                    <a:pt x="2327" y="2059"/>
                  </a:lnTo>
                  <a:lnTo>
                    <a:pt x="2327" y="2059"/>
                  </a:lnTo>
                  <a:cubicBezTo>
                    <a:pt x="2327" y="2029"/>
                    <a:pt x="2335" y="1986"/>
                    <a:pt x="2344" y="1939"/>
                  </a:cubicBezTo>
                  <a:cubicBezTo>
                    <a:pt x="2355" y="1875"/>
                    <a:pt x="2367" y="1803"/>
                    <a:pt x="2367" y="1729"/>
                  </a:cubicBezTo>
                  <a:lnTo>
                    <a:pt x="2367" y="1729"/>
                  </a:lnTo>
                  <a:lnTo>
                    <a:pt x="2367" y="1687"/>
                  </a:lnTo>
                  <a:lnTo>
                    <a:pt x="2332" y="1663"/>
                  </a:lnTo>
                  <a:lnTo>
                    <a:pt x="2332" y="1663"/>
                  </a:lnTo>
                  <a:cubicBezTo>
                    <a:pt x="2209" y="1580"/>
                    <a:pt x="2158" y="1470"/>
                    <a:pt x="2101" y="1357"/>
                  </a:cubicBezTo>
                  <a:cubicBezTo>
                    <a:pt x="2059" y="1267"/>
                    <a:pt x="2015" y="1176"/>
                    <a:pt x="1938" y="1097"/>
                  </a:cubicBezTo>
                  <a:lnTo>
                    <a:pt x="1938" y="1097"/>
                  </a:lnTo>
                  <a:lnTo>
                    <a:pt x="1932" y="1090"/>
                  </a:lnTo>
                  <a:lnTo>
                    <a:pt x="1932" y="1090"/>
                  </a:lnTo>
                  <a:cubicBezTo>
                    <a:pt x="1833" y="1012"/>
                    <a:pt x="1716" y="998"/>
                    <a:pt x="1592" y="980"/>
                  </a:cubicBezTo>
                  <a:cubicBezTo>
                    <a:pt x="1420" y="958"/>
                    <a:pt x="1240" y="933"/>
                    <a:pt x="1086" y="735"/>
                  </a:cubicBezTo>
                  <a:lnTo>
                    <a:pt x="1086" y="735"/>
                  </a:lnTo>
                  <a:lnTo>
                    <a:pt x="993" y="614"/>
                  </a:lnTo>
                  <a:lnTo>
                    <a:pt x="948" y="759"/>
                  </a:lnTo>
                  <a:lnTo>
                    <a:pt x="948" y="759"/>
                  </a:lnTo>
                  <a:cubicBezTo>
                    <a:pt x="870" y="1017"/>
                    <a:pt x="786" y="1107"/>
                    <a:pt x="704" y="1193"/>
                  </a:cubicBezTo>
                  <a:cubicBezTo>
                    <a:pt x="621" y="1283"/>
                    <a:pt x="542" y="1368"/>
                    <a:pt x="499" y="1589"/>
                  </a:cubicBezTo>
                  <a:lnTo>
                    <a:pt x="499" y="1589"/>
                  </a:lnTo>
                  <a:lnTo>
                    <a:pt x="497" y="1606"/>
                  </a:lnTo>
                  <a:lnTo>
                    <a:pt x="497" y="1606"/>
                  </a:lnTo>
                  <a:cubicBezTo>
                    <a:pt x="497" y="1775"/>
                    <a:pt x="497" y="1951"/>
                    <a:pt x="584" y="2091"/>
                  </a:cubicBezTo>
                  <a:cubicBezTo>
                    <a:pt x="666" y="2367"/>
                    <a:pt x="815" y="2537"/>
                    <a:pt x="1027" y="2712"/>
                  </a:cubicBezTo>
                  <a:cubicBezTo>
                    <a:pt x="1019" y="2843"/>
                    <a:pt x="964" y="2974"/>
                    <a:pt x="623" y="3046"/>
                  </a:cubicBezTo>
                  <a:cubicBezTo>
                    <a:pt x="321" y="2932"/>
                    <a:pt x="209" y="2779"/>
                    <a:pt x="174" y="2719"/>
                  </a:cubicBezTo>
                  <a:cubicBezTo>
                    <a:pt x="328" y="2414"/>
                    <a:pt x="291" y="2177"/>
                    <a:pt x="249" y="1902"/>
                  </a:cubicBezTo>
                  <a:close/>
                  <a:moveTo>
                    <a:pt x="591" y="3200"/>
                  </a:moveTo>
                  <a:lnTo>
                    <a:pt x="591" y="3200"/>
                  </a:lnTo>
                  <a:lnTo>
                    <a:pt x="591" y="3200"/>
                  </a:lnTo>
                  <a:lnTo>
                    <a:pt x="610" y="3209"/>
                  </a:lnTo>
                  <a:lnTo>
                    <a:pt x="632" y="3204"/>
                  </a:lnTo>
                  <a:lnTo>
                    <a:pt x="632" y="3204"/>
                  </a:lnTo>
                  <a:cubicBezTo>
                    <a:pt x="1019" y="3127"/>
                    <a:pt x="1184" y="2969"/>
                    <a:pt x="1184" y="2675"/>
                  </a:cubicBezTo>
                  <a:lnTo>
                    <a:pt x="1184" y="2675"/>
                  </a:lnTo>
                  <a:lnTo>
                    <a:pt x="1184" y="2639"/>
                  </a:lnTo>
                  <a:lnTo>
                    <a:pt x="1155" y="2614"/>
                  </a:lnTo>
                  <a:lnTo>
                    <a:pt x="1155" y="2614"/>
                  </a:lnTo>
                  <a:cubicBezTo>
                    <a:pt x="948" y="2448"/>
                    <a:pt x="805" y="2294"/>
                    <a:pt x="731" y="2037"/>
                  </a:cubicBezTo>
                  <a:lnTo>
                    <a:pt x="731" y="2037"/>
                  </a:lnTo>
                  <a:lnTo>
                    <a:pt x="722" y="2016"/>
                  </a:lnTo>
                  <a:lnTo>
                    <a:pt x="722" y="2016"/>
                  </a:lnTo>
                  <a:cubicBezTo>
                    <a:pt x="656" y="1914"/>
                    <a:pt x="654" y="1767"/>
                    <a:pt x="654" y="1614"/>
                  </a:cubicBezTo>
                  <a:cubicBezTo>
                    <a:pt x="690" y="1440"/>
                    <a:pt x="745" y="1381"/>
                    <a:pt x="820" y="1301"/>
                  </a:cubicBezTo>
                  <a:cubicBezTo>
                    <a:pt x="890" y="1224"/>
                    <a:pt x="977" y="1132"/>
                    <a:pt x="1056" y="932"/>
                  </a:cubicBezTo>
                  <a:cubicBezTo>
                    <a:pt x="1227" y="1090"/>
                    <a:pt x="1415" y="1116"/>
                    <a:pt x="1570" y="1137"/>
                  </a:cubicBezTo>
                  <a:cubicBezTo>
                    <a:pt x="1675" y="1150"/>
                    <a:pt x="1766" y="1163"/>
                    <a:pt x="1829" y="1211"/>
                  </a:cubicBezTo>
                  <a:cubicBezTo>
                    <a:pt x="1887" y="1270"/>
                    <a:pt x="1922" y="1346"/>
                    <a:pt x="1960" y="1424"/>
                  </a:cubicBezTo>
                  <a:cubicBezTo>
                    <a:pt x="2015" y="1538"/>
                    <a:pt x="2076" y="1665"/>
                    <a:pt x="2209" y="1769"/>
                  </a:cubicBezTo>
                  <a:cubicBezTo>
                    <a:pt x="2206" y="1815"/>
                    <a:pt x="2198" y="1864"/>
                    <a:pt x="2190" y="1912"/>
                  </a:cubicBezTo>
                  <a:cubicBezTo>
                    <a:pt x="2180" y="1958"/>
                    <a:pt x="2172" y="2001"/>
                    <a:pt x="2170" y="2041"/>
                  </a:cubicBezTo>
                  <a:cubicBezTo>
                    <a:pt x="2053" y="2308"/>
                    <a:pt x="1896" y="2467"/>
                    <a:pt x="1744" y="2619"/>
                  </a:cubicBezTo>
                  <a:lnTo>
                    <a:pt x="1744" y="2619"/>
                  </a:lnTo>
                  <a:lnTo>
                    <a:pt x="1726" y="2637"/>
                  </a:lnTo>
                  <a:lnTo>
                    <a:pt x="1721" y="2661"/>
                  </a:lnTo>
                  <a:lnTo>
                    <a:pt x="1721" y="2661"/>
                  </a:lnTo>
                  <a:cubicBezTo>
                    <a:pt x="1667" y="2948"/>
                    <a:pt x="1833" y="3125"/>
                    <a:pt x="2235" y="3204"/>
                  </a:cubicBezTo>
                  <a:lnTo>
                    <a:pt x="2235" y="3204"/>
                  </a:lnTo>
                  <a:lnTo>
                    <a:pt x="2255" y="3209"/>
                  </a:lnTo>
                  <a:lnTo>
                    <a:pt x="2276" y="3200"/>
                  </a:lnTo>
                  <a:lnTo>
                    <a:pt x="2276" y="3200"/>
                  </a:lnTo>
                  <a:cubicBezTo>
                    <a:pt x="2756" y="3027"/>
                    <a:pt x="2850" y="2754"/>
                    <a:pt x="2854" y="2743"/>
                  </a:cubicBezTo>
                  <a:lnTo>
                    <a:pt x="2854" y="2743"/>
                  </a:lnTo>
                  <a:lnTo>
                    <a:pt x="2866" y="2706"/>
                  </a:lnTo>
                  <a:lnTo>
                    <a:pt x="2846" y="2674"/>
                  </a:lnTo>
                  <a:lnTo>
                    <a:pt x="2846" y="2674"/>
                  </a:lnTo>
                  <a:cubicBezTo>
                    <a:pt x="2672" y="2411"/>
                    <a:pt x="2725" y="2143"/>
                    <a:pt x="2777" y="1883"/>
                  </a:cubicBezTo>
                  <a:cubicBezTo>
                    <a:pt x="2792" y="1809"/>
                    <a:pt x="2807" y="1730"/>
                    <a:pt x="2817" y="1654"/>
                  </a:cubicBezTo>
                  <a:cubicBezTo>
                    <a:pt x="2866" y="1103"/>
                    <a:pt x="2729" y="702"/>
                    <a:pt x="2385" y="397"/>
                  </a:cubicBezTo>
                  <a:cubicBezTo>
                    <a:pt x="2186" y="196"/>
                    <a:pt x="1801" y="0"/>
                    <a:pt x="1428" y="45"/>
                  </a:cubicBezTo>
                  <a:cubicBezTo>
                    <a:pt x="1073" y="47"/>
                    <a:pt x="862" y="133"/>
                    <a:pt x="797" y="305"/>
                  </a:cubicBezTo>
                  <a:cubicBezTo>
                    <a:pt x="271" y="454"/>
                    <a:pt x="3" y="996"/>
                    <a:pt x="48" y="1442"/>
                  </a:cubicBezTo>
                  <a:cubicBezTo>
                    <a:pt x="48" y="1628"/>
                    <a:pt x="73" y="1787"/>
                    <a:pt x="93" y="1926"/>
                  </a:cubicBezTo>
                  <a:cubicBezTo>
                    <a:pt x="134" y="2192"/>
                    <a:pt x="165" y="2403"/>
                    <a:pt x="16" y="2680"/>
                  </a:cubicBezTo>
                  <a:lnTo>
                    <a:pt x="16" y="2680"/>
                  </a:lnTo>
                  <a:lnTo>
                    <a:pt x="0" y="2709"/>
                  </a:lnTo>
                  <a:lnTo>
                    <a:pt x="11" y="2743"/>
                  </a:lnTo>
                  <a:lnTo>
                    <a:pt x="11" y="2743"/>
                  </a:lnTo>
                  <a:cubicBezTo>
                    <a:pt x="15" y="2754"/>
                    <a:pt x="110" y="3027"/>
                    <a:pt x="591" y="3200"/>
                  </a:cubicBezTo>
                  <a:close/>
                </a:path>
              </a:pathLst>
            </a:custGeom>
            <a:solidFill>
              <a:schemeClr val="tx1"/>
            </a:solidFill>
            <a:ln>
              <a:noFill/>
            </a:ln>
            <a:effectLst/>
          </p:spPr>
          <p:txBody>
            <a:bodyPr wrap="none" anchor="ctr"/>
            <a:lstStyle/>
            <a:p>
              <a:endParaRPr lang="en-US"/>
            </a:p>
          </p:txBody>
        </p:sp>
        <p:sp>
          <p:nvSpPr>
            <p:cNvPr id="107" name="Freeform 106"/>
            <p:cNvSpPr>
              <a:spLocks noChangeArrowheads="1"/>
            </p:cNvSpPr>
            <p:nvPr/>
          </p:nvSpPr>
          <p:spPr bwMode="auto">
            <a:xfrm>
              <a:off x="7970412" y="1752600"/>
              <a:ext cx="656379" cy="656378"/>
            </a:xfrm>
            <a:custGeom>
              <a:avLst/>
              <a:gdLst>
                <a:gd name="T0" fmla="*/ 157 w 6528"/>
                <a:gd name="T1" fmla="*/ 3265 h 6528"/>
                <a:gd name="T2" fmla="*/ 157 w 6528"/>
                <a:gd name="T3" fmla="*/ 3265 h 6528"/>
                <a:gd name="T4" fmla="*/ 6370 w 6528"/>
                <a:gd name="T5" fmla="*/ 3265 h 6528"/>
                <a:gd name="T6" fmla="*/ 5494 w 6528"/>
                <a:gd name="T7" fmla="*/ 5419 h 6528"/>
                <a:gd name="T8" fmla="*/ 5474 w 6528"/>
                <a:gd name="T9" fmla="*/ 5310 h 6528"/>
                <a:gd name="T10" fmla="*/ 5445 w 6528"/>
                <a:gd name="T11" fmla="*/ 5188 h 6528"/>
                <a:gd name="T12" fmla="*/ 5405 w 6528"/>
                <a:gd name="T13" fmla="*/ 5065 h 6528"/>
                <a:gd name="T14" fmla="*/ 5353 w 6528"/>
                <a:gd name="T15" fmla="*/ 4943 h 6528"/>
                <a:gd name="T16" fmla="*/ 5289 w 6528"/>
                <a:gd name="T17" fmla="*/ 4826 h 6528"/>
                <a:gd name="T18" fmla="*/ 5214 w 6528"/>
                <a:gd name="T19" fmla="*/ 4715 h 6528"/>
                <a:gd name="T20" fmla="*/ 5124 w 6528"/>
                <a:gd name="T21" fmla="*/ 4617 h 6528"/>
                <a:gd name="T22" fmla="*/ 5023 w 6528"/>
                <a:gd name="T23" fmla="*/ 4533 h 6528"/>
                <a:gd name="T24" fmla="*/ 5012 w 6528"/>
                <a:gd name="T25" fmla="*/ 4526 h 6528"/>
                <a:gd name="T26" fmla="*/ 4112 w 6528"/>
                <a:gd name="T27" fmla="*/ 4154 h 6528"/>
                <a:gd name="T28" fmla="*/ 4035 w 6528"/>
                <a:gd name="T29" fmla="*/ 4118 h 6528"/>
                <a:gd name="T30" fmla="*/ 4006 w 6528"/>
                <a:gd name="T31" fmla="*/ 4198 h 6528"/>
                <a:gd name="T32" fmla="*/ 2521 w 6528"/>
                <a:gd name="T33" fmla="*/ 4198 h 6528"/>
                <a:gd name="T34" fmla="*/ 2492 w 6528"/>
                <a:gd name="T35" fmla="*/ 4118 h 6528"/>
                <a:gd name="T36" fmla="*/ 2415 w 6528"/>
                <a:gd name="T37" fmla="*/ 4154 h 6528"/>
                <a:gd name="T38" fmla="*/ 1514 w 6528"/>
                <a:gd name="T39" fmla="*/ 4526 h 6528"/>
                <a:gd name="T40" fmla="*/ 1502 w 6528"/>
                <a:gd name="T41" fmla="*/ 4533 h 6528"/>
                <a:gd name="T42" fmla="*/ 1403 w 6528"/>
                <a:gd name="T43" fmla="*/ 4617 h 6528"/>
                <a:gd name="T44" fmla="*/ 1313 w 6528"/>
                <a:gd name="T45" fmla="*/ 4717 h 6528"/>
                <a:gd name="T46" fmla="*/ 1238 w 6528"/>
                <a:gd name="T47" fmla="*/ 4826 h 6528"/>
                <a:gd name="T48" fmla="*/ 1174 w 6528"/>
                <a:gd name="T49" fmla="*/ 4943 h 6528"/>
                <a:gd name="T50" fmla="*/ 1122 w 6528"/>
                <a:gd name="T51" fmla="*/ 5065 h 6528"/>
                <a:gd name="T52" fmla="*/ 1082 w 6528"/>
                <a:gd name="T53" fmla="*/ 5188 h 6528"/>
                <a:gd name="T54" fmla="*/ 1054 w 6528"/>
                <a:gd name="T55" fmla="*/ 5310 h 6528"/>
                <a:gd name="T56" fmla="*/ 1033 w 6528"/>
                <a:gd name="T57" fmla="*/ 5418 h 6528"/>
                <a:gd name="T58" fmla="*/ 157 w 6528"/>
                <a:gd name="T59" fmla="*/ 3265 h 6528"/>
                <a:gd name="T60" fmla="*/ 3264 w 6528"/>
                <a:gd name="T61" fmla="*/ 6370 h 6528"/>
                <a:gd name="T62" fmla="*/ 3264 w 6528"/>
                <a:gd name="T63" fmla="*/ 6370 h 6528"/>
                <a:gd name="T64" fmla="*/ 1183 w 6528"/>
                <a:gd name="T65" fmla="*/ 5564 h 6528"/>
                <a:gd name="T66" fmla="*/ 1589 w 6528"/>
                <a:gd name="T67" fmla="*/ 4664 h 6528"/>
                <a:gd name="T68" fmla="*/ 2101 w 6528"/>
                <a:gd name="T69" fmla="*/ 4454 h 6528"/>
                <a:gd name="T70" fmla="*/ 2210 w 6528"/>
                <a:gd name="T71" fmla="*/ 4411 h 6528"/>
                <a:gd name="T72" fmla="*/ 2327 w 6528"/>
                <a:gd name="T73" fmla="*/ 4364 h 6528"/>
                <a:gd name="T74" fmla="*/ 2407 w 6528"/>
                <a:gd name="T75" fmla="*/ 4329 h 6528"/>
                <a:gd name="T76" fmla="*/ 4120 w 6528"/>
                <a:gd name="T77" fmla="*/ 4329 h 6528"/>
                <a:gd name="T78" fmla="*/ 4198 w 6528"/>
                <a:gd name="T79" fmla="*/ 4362 h 6528"/>
                <a:gd name="T80" fmla="*/ 4317 w 6528"/>
                <a:gd name="T81" fmla="*/ 4411 h 6528"/>
                <a:gd name="T82" fmla="*/ 4429 w 6528"/>
                <a:gd name="T83" fmla="*/ 4456 h 6528"/>
                <a:gd name="T84" fmla="*/ 4936 w 6528"/>
                <a:gd name="T85" fmla="*/ 4664 h 6528"/>
                <a:gd name="T86" fmla="*/ 5347 w 6528"/>
                <a:gd name="T87" fmla="*/ 5535 h 6528"/>
                <a:gd name="T88" fmla="*/ 5531 w 6528"/>
                <a:gd name="T89" fmla="*/ 5610 h 6528"/>
                <a:gd name="T90" fmla="*/ 6527 w 6528"/>
                <a:gd name="T91" fmla="*/ 3265 h 6528"/>
                <a:gd name="T92" fmla="*/ 0 w 6528"/>
                <a:gd name="T93" fmla="*/ 3265 h 6528"/>
                <a:gd name="T94" fmla="*/ 1034 w 6528"/>
                <a:gd name="T95" fmla="*/ 5647 h 6528"/>
                <a:gd name="T96" fmla="*/ 1055 w 6528"/>
                <a:gd name="T97" fmla="*/ 5668 h 6528"/>
                <a:gd name="T98" fmla="*/ 1214 w 6528"/>
                <a:gd name="T99" fmla="*/ 5802 h 6528"/>
                <a:gd name="T100" fmla="*/ 3264 w 6528"/>
                <a:gd name="T101" fmla="*/ 6527 h 6528"/>
                <a:gd name="T102" fmla="*/ 3735 w 6528"/>
                <a:gd name="T103" fmla="*/ 6494 h 6528"/>
                <a:gd name="T104" fmla="*/ 3674 w 6528"/>
                <a:gd name="T105" fmla="*/ 6343 h 6528"/>
                <a:gd name="T106" fmla="*/ 3264 w 6528"/>
                <a:gd name="T107" fmla="*/ 6370 h 6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28" h="6528">
                  <a:moveTo>
                    <a:pt x="157" y="3265"/>
                  </a:moveTo>
                  <a:lnTo>
                    <a:pt x="157" y="3265"/>
                  </a:lnTo>
                  <a:lnTo>
                    <a:pt x="157" y="3265"/>
                  </a:lnTo>
                  <a:lnTo>
                    <a:pt x="157" y="3265"/>
                  </a:lnTo>
                  <a:cubicBezTo>
                    <a:pt x="157" y="1552"/>
                    <a:pt x="1551" y="157"/>
                    <a:pt x="3264" y="157"/>
                  </a:cubicBezTo>
                  <a:cubicBezTo>
                    <a:pt x="4977" y="157"/>
                    <a:pt x="6370" y="1552"/>
                    <a:pt x="6370" y="3265"/>
                  </a:cubicBezTo>
                  <a:cubicBezTo>
                    <a:pt x="6370" y="4069"/>
                    <a:pt x="6054" y="4848"/>
                    <a:pt x="5494" y="5425"/>
                  </a:cubicBezTo>
                  <a:cubicBezTo>
                    <a:pt x="5494" y="5422"/>
                    <a:pt x="5494" y="5421"/>
                    <a:pt x="5494" y="5419"/>
                  </a:cubicBezTo>
                  <a:cubicBezTo>
                    <a:pt x="5488" y="5384"/>
                    <a:pt x="5482" y="5347"/>
                    <a:pt x="5474" y="5310"/>
                  </a:cubicBezTo>
                  <a:lnTo>
                    <a:pt x="5474" y="5310"/>
                  </a:lnTo>
                  <a:cubicBezTo>
                    <a:pt x="5467" y="5273"/>
                    <a:pt x="5457" y="5236"/>
                    <a:pt x="5446" y="5198"/>
                  </a:cubicBezTo>
                  <a:cubicBezTo>
                    <a:pt x="5446" y="5194"/>
                    <a:pt x="5445" y="5191"/>
                    <a:pt x="5445" y="5188"/>
                  </a:cubicBezTo>
                  <a:cubicBezTo>
                    <a:pt x="5434" y="5153"/>
                    <a:pt x="5422" y="5116"/>
                    <a:pt x="5409" y="5079"/>
                  </a:cubicBezTo>
                  <a:cubicBezTo>
                    <a:pt x="5408" y="5074"/>
                    <a:pt x="5406" y="5070"/>
                    <a:pt x="5405" y="5065"/>
                  </a:cubicBezTo>
                  <a:cubicBezTo>
                    <a:pt x="5392" y="5030"/>
                    <a:pt x="5377" y="4994"/>
                    <a:pt x="5362" y="4960"/>
                  </a:cubicBezTo>
                  <a:cubicBezTo>
                    <a:pt x="5358" y="4954"/>
                    <a:pt x="5357" y="4948"/>
                    <a:pt x="5353" y="4943"/>
                  </a:cubicBezTo>
                  <a:cubicBezTo>
                    <a:pt x="5337" y="4908"/>
                    <a:pt x="5320" y="4874"/>
                    <a:pt x="5299" y="4842"/>
                  </a:cubicBezTo>
                  <a:cubicBezTo>
                    <a:pt x="5295" y="4836"/>
                    <a:pt x="5292" y="4831"/>
                    <a:pt x="5289" y="4826"/>
                  </a:cubicBezTo>
                  <a:cubicBezTo>
                    <a:pt x="5270" y="4792"/>
                    <a:pt x="5248" y="4760"/>
                    <a:pt x="5223" y="4728"/>
                  </a:cubicBezTo>
                  <a:cubicBezTo>
                    <a:pt x="5220" y="4725"/>
                    <a:pt x="5217" y="4720"/>
                    <a:pt x="5214" y="4715"/>
                  </a:cubicBezTo>
                  <a:cubicBezTo>
                    <a:pt x="5188" y="4685"/>
                    <a:pt x="5161" y="4653"/>
                    <a:pt x="5132" y="4623"/>
                  </a:cubicBezTo>
                  <a:cubicBezTo>
                    <a:pt x="5129" y="4622"/>
                    <a:pt x="5127" y="4619"/>
                    <a:pt x="5124" y="4617"/>
                  </a:cubicBezTo>
                  <a:cubicBezTo>
                    <a:pt x="5092" y="4587"/>
                    <a:pt x="5060" y="4558"/>
                    <a:pt x="5023" y="4533"/>
                  </a:cubicBezTo>
                  <a:lnTo>
                    <a:pt x="5023" y="4533"/>
                  </a:lnTo>
                  <a:lnTo>
                    <a:pt x="5012" y="4526"/>
                  </a:lnTo>
                  <a:lnTo>
                    <a:pt x="5012" y="4526"/>
                  </a:lnTo>
                  <a:cubicBezTo>
                    <a:pt x="4881" y="4460"/>
                    <a:pt x="4744" y="4407"/>
                    <a:pt x="4585" y="4346"/>
                  </a:cubicBezTo>
                  <a:cubicBezTo>
                    <a:pt x="4446" y="4293"/>
                    <a:pt x="4287" y="4232"/>
                    <a:pt x="4112" y="4154"/>
                  </a:cubicBezTo>
                  <a:lnTo>
                    <a:pt x="4112" y="4154"/>
                  </a:lnTo>
                  <a:lnTo>
                    <a:pt x="4035" y="4118"/>
                  </a:lnTo>
                  <a:lnTo>
                    <a:pt x="4006" y="4198"/>
                  </a:lnTo>
                  <a:lnTo>
                    <a:pt x="4006" y="4198"/>
                  </a:lnTo>
                  <a:cubicBezTo>
                    <a:pt x="3887" y="4519"/>
                    <a:pt x="3416" y="4930"/>
                    <a:pt x="3264" y="4930"/>
                  </a:cubicBezTo>
                  <a:cubicBezTo>
                    <a:pt x="3113" y="4930"/>
                    <a:pt x="2641" y="4519"/>
                    <a:pt x="2521" y="4198"/>
                  </a:cubicBezTo>
                  <a:lnTo>
                    <a:pt x="2521" y="4198"/>
                  </a:lnTo>
                  <a:lnTo>
                    <a:pt x="2492" y="4118"/>
                  </a:lnTo>
                  <a:lnTo>
                    <a:pt x="2415" y="4154"/>
                  </a:lnTo>
                  <a:lnTo>
                    <a:pt x="2415" y="4154"/>
                  </a:lnTo>
                  <a:cubicBezTo>
                    <a:pt x="2241" y="4232"/>
                    <a:pt x="2080" y="4293"/>
                    <a:pt x="1941" y="4348"/>
                  </a:cubicBezTo>
                  <a:cubicBezTo>
                    <a:pt x="1782" y="4409"/>
                    <a:pt x="1644" y="4460"/>
                    <a:pt x="1514" y="4526"/>
                  </a:cubicBezTo>
                  <a:lnTo>
                    <a:pt x="1514" y="4526"/>
                  </a:lnTo>
                  <a:lnTo>
                    <a:pt x="1502" y="4533"/>
                  </a:lnTo>
                  <a:lnTo>
                    <a:pt x="1502" y="4533"/>
                  </a:lnTo>
                  <a:cubicBezTo>
                    <a:pt x="1467" y="4558"/>
                    <a:pt x="1434" y="4587"/>
                    <a:pt x="1403" y="4617"/>
                  </a:cubicBezTo>
                  <a:cubicBezTo>
                    <a:pt x="1400" y="4619"/>
                    <a:pt x="1397" y="4622"/>
                    <a:pt x="1395" y="4623"/>
                  </a:cubicBezTo>
                  <a:cubicBezTo>
                    <a:pt x="1365" y="4654"/>
                    <a:pt x="1339" y="4685"/>
                    <a:pt x="1313" y="4717"/>
                  </a:cubicBezTo>
                  <a:cubicBezTo>
                    <a:pt x="1310" y="4720"/>
                    <a:pt x="1307" y="4725"/>
                    <a:pt x="1303" y="4728"/>
                  </a:cubicBezTo>
                  <a:cubicBezTo>
                    <a:pt x="1280" y="4760"/>
                    <a:pt x="1257" y="4792"/>
                    <a:pt x="1238" y="4826"/>
                  </a:cubicBezTo>
                  <a:cubicBezTo>
                    <a:pt x="1235" y="4831"/>
                    <a:pt x="1231" y="4836"/>
                    <a:pt x="1228" y="4842"/>
                  </a:cubicBezTo>
                  <a:cubicBezTo>
                    <a:pt x="1209" y="4874"/>
                    <a:pt x="1190" y="4909"/>
                    <a:pt x="1174" y="4943"/>
                  </a:cubicBezTo>
                  <a:cubicBezTo>
                    <a:pt x="1172" y="4950"/>
                    <a:pt x="1169" y="4954"/>
                    <a:pt x="1167" y="4959"/>
                  </a:cubicBezTo>
                  <a:cubicBezTo>
                    <a:pt x="1151" y="4994"/>
                    <a:pt x="1137" y="5030"/>
                    <a:pt x="1122" y="5065"/>
                  </a:cubicBezTo>
                  <a:cubicBezTo>
                    <a:pt x="1121" y="5070"/>
                    <a:pt x="1119" y="5074"/>
                    <a:pt x="1117" y="5079"/>
                  </a:cubicBezTo>
                  <a:cubicBezTo>
                    <a:pt x="1105" y="5116"/>
                    <a:pt x="1094" y="5153"/>
                    <a:pt x="1082" y="5188"/>
                  </a:cubicBezTo>
                  <a:cubicBezTo>
                    <a:pt x="1082" y="5191"/>
                    <a:pt x="1081" y="5194"/>
                    <a:pt x="1081" y="5198"/>
                  </a:cubicBezTo>
                  <a:cubicBezTo>
                    <a:pt x="1070" y="5236"/>
                    <a:pt x="1062" y="5273"/>
                    <a:pt x="1054" y="5310"/>
                  </a:cubicBezTo>
                  <a:lnTo>
                    <a:pt x="1054" y="5310"/>
                  </a:lnTo>
                  <a:cubicBezTo>
                    <a:pt x="1045" y="5347"/>
                    <a:pt x="1039" y="5384"/>
                    <a:pt x="1033" y="5418"/>
                  </a:cubicBezTo>
                  <a:cubicBezTo>
                    <a:pt x="1033" y="5421"/>
                    <a:pt x="1033" y="5422"/>
                    <a:pt x="1033" y="5425"/>
                  </a:cubicBezTo>
                  <a:cubicBezTo>
                    <a:pt x="473" y="4848"/>
                    <a:pt x="157" y="4071"/>
                    <a:pt x="157" y="3265"/>
                  </a:cubicBezTo>
                  <a:close/>
                  <a:moveTo>
                    <a:pt x="3264" y="6370"/>
                  </a:moveTo>
                  <a:lnTo>
                    <a:pt x="3264" y="6370"/>
                  </a:lnTo>
                  <a:lnTo>
                    <a:pt x="3264" y="6370"/>
                  </a:lnTo>
                  <a:lnTo>
                    <a:pt x="3264" y="6370"/>
                  </a:lnTo>
                  <a:cubicBezTo>
                    <a:pt x="2492" y="6370"/>
                    <a:pt x="1756" y="6087"/>
                    <a:pt x="1183" y="5572"/>
                  </a:cubicBezTo>
                  <a:cubicBezTo>
                    <a:pt x="1183" y="5568"/>
                    <a:pt x="1183" y="5567"/>
                    <a:pt x="1183" y="5564"/>
                  </a:cubicBezTo>
                  <a:cubicBezTo>
                    <a:pt x="1180" y="5544"/>
                    <a:pt x="1180" y="5525"/>
                    <a:pt x="1180" y="5507"/>
                  </a:cubicBezTo>
                  <a:cubicBezTo>
                    <a:pt x="1208" y="5281"/>
                    <a:pt x="1299" y="4879"/>
                    <a:pt x="1589" y="4664"/>
                  </a:cubicBezTo>
                  <a:cubicBezTo>
                    <a:pt x="1711" y="4603"/>
                    <a:pt x="1844" y="4553"/>
                    <a:pt x="1996" y="4494"/>
                  </a:cubicBezTo>
                  <a:cubicBezTo>
                    <a:pt x="2030" y="4481"/>
                    <a:pt x="2065" y="4468"/>
                    <a:pt x="2101" y="4454"/>
                  </a:cubicBezTo>
                  <a:cubicBezTo>
                    <a:pt x="2107" y="4452"/>
                    <a:pt x="2114" y="4449"/>
                    <a:pt x="2120" y="4446"/>
                  </a:cubicBezTo>
                  <a:cubicBezTo>
                    <a:pt x="2150" y="4434"/>
                    <a:pt x="2179" y="4423"/>
                    <a:pt x="2210" y="4411"/>
                  </a:cubicBezTo>
                  <a:cubicBezTo>
                    <a:pt x="2223" y="4406"/>
                    <a:pt x="2234" y="4401"/>
                    <a:pt x="2247" y="4396"/>
                  </a:cubicBezTo>
                  <a:cubicBezTo>
                    <a:pt x="2273" y="4386"/>
                    <a:pt x="2300" y="4375"/>
                    <a:pt x="2327" y="4364"/>
                  </a:cubicBezTo>
                  <a:cubicBezTo>
                    <a:pt x="2341" y="4357"/>
                    <a:pt x="2354" y="4351"/>
                    <a:pt x="2368" y="4346"/>
                  </a:cubicBezTo>
                  <a:cubicBezTo>
                    <a:pt x="2381" y="4340"/>
                    <a:pt x="2395" y="4335"/>
                    <a:pt x="2407" y="4329"/>
                  </a:cubicBezTo>
                  <a:cubicBezTo>
                    <a:pt x="2576" y="4670"/>
                    <a:pt x="3038" y="5087"/>
                    <a:pt x="3264" y="5087"/>
                  </a:cubicBezTo>
                  <a:cubicBezTo>
                    <a:pt x="3490" y="5087"/>
                    <a:pt x="3952" y="4670"/>
                    <a:pt x="4120" y="4329"/>
                  </a:cubicBezTo>
                  <a:cubicBezTo>
                    <a:pt x="4134" y="4335"/>
                    <a:pt x="4146" y="4340"/>
                    <a:pt x="4160" y="4346"/>
                  </a:cubicBezTo>
                  <a:cubicBezTo>
                    <a:pt x="4173" y="4351"/>
                    <a:pt x="4186" y="4357"/>
                    <a:pt x="4198" y="4362"/>
                  </a:cubicBezTo>
                  <a:cubicBezTo>
                    <a:pt x="4227" y="4374"/>
                    <a:pt x="4253" y="4385"/>
                    <a:pt x="4280" y="4396"/>
                  </a:cubicBezTo>
                  <a:cubicBezTo>
                    <a:pt x="4293" y="4401"/>
                    <a:pt x="4306" y="4406"/>
                    <a:pt x="4317" y="4411"/>
                  </a:cubicBezTo>
                  <a:cubicBezTo>
                    <a:pt x="4344" y="4422"/>
                    <a:pt x="4370" y="4431"/>
                    <a:pt x="4396" y="4442"/>
                  </a:cubicBezTo>
                  <a:cubicBezTo>
                    <a:pt x="4407" y="4446"/>
                    <a:pt x="4418" y="4451"/>
                    <a:pt x="4429" y="4456"/>
                  </a:cubicBezTo>
                  <a:cubicBezTo>
                    <a:pt x="4463" y="4468"/>
                    <a:pt x="4497" y="4481"/>
                    <a:pt x="4529" y="4494"/>
                  </a:cubicBezTo>
                  <a:cubicBezTo>
                    <a:pt x="4681" y="4551"/>
                    <a:pt x="4814" y="4603"/>
                    <a:pt x="4936" y="4664"/>
                  </a:cubicBezTo>
                  <a:cubicBezTo>
                    <a:pt x="5230" y="4879"/>
                    <a:pt x="5320" y="5281"/>
                    <a:pt x="5347" y="5507"/>
                  </a:cubicBezTo>
                  <a:cubicBezTo>
                    <a:pt x="5347" y="5517"/>
                    <a:pt x="5347" y="5525"/>
                    <a:pt x="5347" y="5535"/>
                  </a:cubicBezTo>
                  <a:lnTo>
                    <a:pt x="5347" y="5535"/>
                  </a:lnTo>
                  <a:lnTo>
                    <a:pt x="5531" y="5610"/>
                  </a:lnTo>
                  <a:lnTo>
                    <a:pt x="5531" y="5610"/>
                  </a:lnTo>
                  <a:cubicBezTo>
                    <a:pt x="6165" y="4997"/>
                    <a:pt x="6527" y="4148"/>
                    <a:pt x="6527" y="3265"/>
                  </a:cubicBezTo>
                  <a:cubicBezTo>
                    <a:pt x="6527" y="1465"/>
                    <a:pt x="5063" y="0"/>
                    <a:pt x="3264" y="0"/>
                  </a:cubicBezTo>
                  <a:cubicBezTo>
                    <a:pt x="1464" y="0"/>
                    <a:pt x="0" y="1465"/>
                    <a:pt x="0" y="3265"/>
                  </a:cubicBezTo>
                  <a:cubicBezTo>
                    <a:pt x="0" y="4165"/>
                    <a:pt x="377" y="5031"/>
                    <a:pt x="1034" y="5647"/>
                  </a:cubicBezTo>
                  <a:lnTo>
                    <a:pt x="1034" y="5647"/>
                  </a:lnTo>
                  <a:lnTo>
                    <a:pt x="1034" y="5648"/>
                  </a:lnTo>
                  <a:lnTo>
                    <a:pt x="1055" y="5668"/>
                  </a:lnTo>
                  <a:lnTo>
                    <a:pt x="1216" y="5815"/>
                  </a:lnTo>
                  <a:lnTo>
                    <a:pt x="1214" y="5802"/>
                  </a:lnTo>
                  <a:lnTo>
                    <a:pt x="1214" y="5802"/>
                  </a:lnTo>
                  <a:cubicBezTo>
                    <a:pt x="1793" y="6271"/>
                    <a:pt x="2513" y="6527"/>
                    <a:pt x="3264" y="6527"/>
                  </a:cubicBezTo>
                  <a:lnTo>
                    <a:pt x="3264" y="6527"/>
                  </a:lnTo>
                  <a:cubicBezTo>
                    <a:pt x="3423" y="6527"/>
                    <a:pt x="3580" y="6517"/>
                    <a:pt x="3735" y="6494"/>
                  </a:cubicBezTo>
                  <a:lnTo>
                    <a:pt x="3735" y="6494"/>
                  </a:lnTo>
                  <a:lnTo>
                    <a:pt x="3674" y="6343"/>
                  </a:lnTo>
                  <a:lnTo>
                    <a:pt x="3674" y="6343"/>
                  </a:lnTo>
                  <a:cubicBezTo>
                    <a:pt x="3538" y="6361"/>
                    <a:pt x="3401" y="6370"/>
                    <a:pt x="3264" y="6370"/>
                  </a:cubicBezTo>
                  <a:close/>
                </a:path>
              </a:pathLst>
            </a:custGeom>
            <a:solidFill>
              <a:schemeClr val="tx2"/>
            </a:solidFill>
            <a:ln>
              <a:noFill/>
            </a:ln>
            <a:effectLst/>
          </p:spPr>
          <p:txBody>
            <a:bodyPr wrap="none" anchor="ctr"/>
            <a:lstStyle/>
            <a:p>
              <a:endParaRPr lang="en-US"/>
            </a:p>
          </p:txBody>
        </p:sp>
        <p:sp>
          <p:nvSpPr>
            <p:cNvPr id="108" name="Freeform 107"/>
            <p:cNvSpPr>
              <a:spLocks noChangeArrowheads="1"/>
            </p:cNvSpPr>
            <p:nvPr/>
          </p:nvSpPr>
          <p:spPr bwMode="auto">
            <a:xfrm>
              <a:off x="8330977" y="2279477"/>
              <a:ext cx="267874" cy="261221"/>
            </a:xfrm>
            <a:custGeom>
              <a:avLst/>
              <a:gdLst>
                <a:gd name="T0" fmla="*/ 1888 w 2662"/>
                <a:gd name="T1" fmla="*/ 1471 h 2596"/>
                <a:gd name="T2" fmla="*/ 1888 w 2662"/>
                <a:gd name="T3" fmla="*/ 1471 h 2596"/>
                <a:gd name="T4" fmla="*/ 1888 w 2662"/>
                <a:gd name="T5" fmla="*/ 1471 h 2596"/>
                <a:gd name="T6" fmla="*/ 1888 w 2662"/>
                <a:gd name="T7" fmla="*/ 1471 h 2596"/>
                <a:gd name="T8" fmla="*/ 2042 w 2662"/>
                <a:gd name="T9" fmla="*/ 1389 h 2596"/>
                <a:gd name="T10" fmla="*/ 2042 w 2662"/>
                <a:gd name="T11" fmla="*/ 1389 h 2596"/>
                <a:gd name="T12" fmla="*/ 2419 w 2662"/>
                <a:gd name="T13" fmla="*/ 1237 h 2596"/>
                <a:gd name="T14" fmla="*/ 2419 w 2662"/>
                <a:gd name="T15" fmla="*/ 1237 h 2596"/>
                <a:gd name="T16" fmla="*/ 2419 w 2662"/>
                <a:gd name="T17" fmla="*/ 884 h 2596"/>
                <a:gd name="T18" fmla="*/ 2419 w 2662"/>
                <a:gd name="T19" fmla="*/ 884 h 2596"/>
                <a:gd name="T20" fmla="*/ 333 w 2662"/>
                <a:gd name="T21" fmla="*/ 33 h 2596"/>
                <a:gd name="T22" fmla="*/ 333 w 2662"/>
                <a:gd name="T23" fmla="*/ 33 h 2596"/>
                <a:gd name="T24" fmla="*/ 183 w 2662"/>
                <a:gd name="T25" fmla="*/ 0 h 2596"/>
                <a:gd name="T26" fmla="*/ 74 w 2662"/>
                <a:gd name="T27" fmla="*/ 293 h 2596"/>
                <a:gd name="T28" fmla="*/ 74 w 2662"/>
                <a:gd name="T29" fmla="*/ 293 h 2596"/>
                <a:gd name="T30" fmla="*/ 923 w 2662"/>
                <a:gd name="T31" fmla="*/ 2380 h 2596"/>
                <a:gd name="T32" fmla="*/ 923 w 2662"/>
                <a:gd name="T33" fmla="*/ 2380 h 2596"/>
                <a:gd name="T34" fmla="*/ 1099 w 2662"/>
                <a:gd name="T35" fmla="*/ 2560 h 2596"/>
                <a:gd name="T36" fmla="*/ 1276 w 2662"/>
                <a:gd name="T37" fmla="*/ 2380 h 2596"/>
                <a:gd name="T38" fmla="*/ 1276 w 2662"/>
                <a:gd name="T39" fmla="*/ 2380 h 2596"/>
                <a:gd name="T40" fmla="*/ 1428 w 2662"/>
                <a:gd name="T41" fmla="*/ 2002 h 2596"/>
                <a:gd name="T42" fmla="*/ 1428 w 2662"/>
                <a:gd name="T43" fmla="*/ 2002 h 2596"/>
                <a:gd name="T44" fmla="*/ 1511 w 2662"/>
                <a:gd name="T45" fmla="*/ 1850 h 2596"/>
                <a:gd name="T46" fmla="*/ 1511 w 2662"/>
                <a:gd name="T47" fmla="*/ 1850 h 2596"/>
                <a:gd name="T48" fmla="*/ 2178 w 2662"/>
                <a:gd name="T49" fmla="*/ 2518 h 2596"/>
                <a:gd name="T50" fmla="*/ 2178 w 2662"/>
                <a:gd name="T51" fmla="*/ 2518 h 2596"/>
                <a:gd name="T52" fmla="*/ 2368 w 2662"/>
                <a:gd name="T53" fmla="*/ 2595 h 2596"/>
                <a:gd name="T54" fmla="*/ 2557 w 2662"/>
                <a:gd name="T55" fmla="*/ 2518 h 2596"/>
                <a:gd name="T56" fmla="*/ 2557 w 2662"/>
                <a:gd name="T57" fmla="*/ 2139 h 2596"/>
                <a:gd name="T58" fmla="*/ 2557 w 2662"/>
                <a:gd name="T59" fmla="*/ 2139 h 2596"/>
                <a:gd name="T60" fmla="*/ 1888 w 2662"/>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2" h="2596">
                  <a:moveTo>
                    <a:pt x="1888" y="1471"/>
                  </a:moveTo>
                  <a:lnTo>
                    <a:pt x="1888" y="1471"/>
                  </a:lnTo>
                  <a:lnTo>
                    <a:pt x="1888" y="1471"/>
                  </a:lnTo>
                  <a:lnTo>
                    <a:pt x="1888" y="1471"/>
                  </a:lnTo>
                  <a:cubicBezTo>
                    <a:pt x="1939" y="1437"/>
                    <a:pt x="1991" y="1410"/>
                    <a:pt x="2042" y="1389"/>
                  </a:cubicBezTo>
                  <a:lnTo>
                    <a:pt x="2042" y="1389"/>
                  </a:lnTo>
                  <a:lnTo>
                    <a:pt x="2419" y="1237"/>
                  </a:lnTo>
                  <a:lnTo>
                    <a:pt x="2419" y="1237"/>
                  </a:lnTo>
                  <a:cubicBezTo>
                    <a:pt x="2660" y="1140"/>
                    <a:pt x="2660" y="980"/>
                    <a:pt x="2419" y="884"/>
                  </a:cubicBezTo>
                  <a:lnTo>
                    <a:pt x="2419" y="884"/>
                  </a:lnTo>
                  <a:lnTo>
                    <a:pt x="333" y="33"/>
                  </a:lnTo>
                  <a:lnTo>
                    <a:pt x="333" y="33"/>
                  </a:lnTo>
                  <a:cubicBezTo>
                    <a:pt x="275" y="11"/>
                    <a:pt x="225" y="0"/>
                    <a:pt x="183" y="0"/>
                  </a:cubicBezTo>
                  <a:cubicBezTo>
                    <a:pt x="49" y="0"/>
                    <a:pt x="0" y="110"/>
                    <a:pt x="74" y="293"/>
                  </a:cubicBezTo>
                  <a:lnTo>
                    <a:pt x="74" y="293"/>
                  </a:lnTo>
                  <a:lnTo>
                    <a:pt x="923" y="2380"/>
                  </a:lnTo>
                  <a:lnTo>
                    <a:pt x="923" y="2380"/>
                  </a:lnTo>
                  <a:cubicBezTo>
                    <a:pt x="971" y="2501"/>
                    <a:pt x="1035" y="2560"/>
                    <a:pt x="1099" y="2560"/>
                  </a:cubicBezTo>
                  <a:cubicBezTo>
                    <a:pt x="1164" y="2560"/>
                    <a:pt x="1227" y="2501"/>
                    <a:pt x="1276" y="2380"/>
                  </a:cubicBezTo>
                  <a:lnTo>
                    <a:pt x="1276" y="2380"/>
                  </a:lnTo>
                  <a:lnTo>
                    <a:pt x="1428" y="2002"/>
                  </a:lnTo>
                  <a:lnTo>
                    <a:pt x="1428" y="2002"/>
                  </a:lnTo>
                  <a:cubicBezTo>
                    <a:pt x="1448" y="1952"/>
                    <a:pt x="1478" y="1900"/>
                    <a:pt x="1511" y="1850"/>
                  </a:cubicBezTo>
                  <a:lnTo>
                    <a:pt x="1511" y="1850"/>
                  </a:lnTo>
                  <a:lnTo>
                    <a:pt x="2178" y="2518"/>
                  </a:lnTo>
                  <a:lnTo>
                    <a:pt x="2178" y="2518"/>
                  </a:lnTo>
                  <a:cubicBezTo>
                    <a:pt x="2232" y="2570"/>
                    <a:pt x="2300" y="2595"/>
                    <a:pt x="2368" y="2595"/>
                  </a:cubicBezTo>
                  <a:cubicBezTo>
                    <a:pt x="2436" y="2595"/>
                    <a:pt x="2506" y="2570"/>
                    <a:pt x="2557" y="2518"/>
                  </a:cubicBezTo>
                  <a:cubicBezTo>
                    <a:pt x="2661" y="2414"/>
                    <a:pt x="2661" y="2244"/>
                    <a:pt x="2557" y="2139"/>
                  </a:cubicBezTo>
                  <a:lnTo>
                    <a:pt x="2557" y="2139"/>
                  </a:lnTo>
                  <a:lnTo>
                    <a:pt x="1888" y="1471"/>
                  </a:lnTo>
                </a:path>
              </a:pathLst>
            </a:custGeom>
            <a:solidFill>
              <a:schemeClr val="tx1"/>
            </a:solidFill>
            <a:ln>
              <a:noFill/>
            </a:ln>
            <a:effectLst/>
          </p:spPr>
          <p:txBody>
            <a:bodyPr wrap="none" anchor="ctr"/>
            <a:lstStyle/>
            <a:p>
              <a:endParaRPr lang="en-US"/>
            </a:p>
          </p:txBody>
        </p:sp>
      </p:grpSp>
      <p:grpSp>
        <p:nvGrpSpPr>
          <p:cNvPr id="109" name="Group 108"/>
          <p:cNvGrpSpPr/>
          <p:nvPr/>
        </p:nvGrpSpPr>
        <p:grpSpPr>
          <a:xfrm>
            <a:off x="470575" y="4900677"/>
            <a:ext cx="542392" cy="651236"/>
            <a:chOff x="7970412" y="1752600"/>
            <a:chExt cx="656379" cy="788098"/>
          </a:xfrm>
        </p:grpSpPr>
        <p:sp>
          <p:nvSpPr>
            <p:cNvPr id="110" name="Freeform 109"/>
            <p:cNvSpPr>
              <a:spLocks noChangeArrowheads="1"/>
            </p:cNvSpPr>
            <p:nvPr/>
          </p:nvSpPr>
          <p:spPr bwMode="auto">
            <a:xfrm>
              <a:off x="8298602" y="2408978"/>
              <a:ext cx="444" cy="44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E59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1" name="Freeform 110"/>
            <p:cNvSpPr>
              <a:spLocks noChangeArrowheads="1"/>
            </p:cNvSpPr>
            <p:nvPr/>
          </p:nvSpPr>
          <p:spPr bwMode="auto">
            <a:xfrm>
              <a:off x="8154465" y="1839082"/>
              <a:ext cx="288275" cy="322867"/>
            </a:xfrm>
            <a:custGeom>
              <a:avLst/>
              <a:gdLst>
                <a:gd name="T0" fmla="*/ 249 w 2867"/>
                <a:gd name="T1" fmla="*/ 1902 h 3210"/>
                <a:gd name="T2" fmla="*/ 249 w 2867"/>
                <a:gd name="T3" fmla="*/ 1902 h 3210"/>
                <a:gd name="T4" fmla="*/ 878 w 2867"/>
                <a:gd name="T5" fmla="*/ 447 h 3210"/>
                <a:gd name="T6" fmla="*/ 927 w 2867"/>
                <a:gd name="T7" fmla="*/ 436 h 3210"/>
                <a:gd name="T8" fmla="*/ 937 w 2867"/>
                <a:gd name="T9" fmla="*/ 387 h 3210"/>
                <a:gd name="T10" fmla="*/ 1433 w 2867"/>
                <a:gd name="T11" fmla="*/ 202 h 3210"/>
                <a:gd name="T12" fmla="*/ 1442 w 2867"/>
                <a:gd name="T13" fmla="*/ 202 h 3210"/>
                <a:gd name="T14" fmla="*/ 2661 w 2867"/>
                <a:gd name="T15" fmla="*/ 1638 h 3210"/>
                <a:gd name="T16" fmla="*/ 2690 w 2867"/>
                <a:gd name="T17" fmla="*/ 2722 h 3210"/>
                <a:gd name="T18" fmla="*/ 1872 w 2867"/>
                <a:gd name="T19" fmla="*/ 2714 h 3210"/>
                <a:gd name="T20" fmla="*/ 2321 w 2867"/>
                <a:gd name="T21" fmla="*/ 2090 h 3210"/>
                <a:gd name="T22" fmla="*/ 2327 w 2867"/>
                <a:gd name="T23" fmla="*/ 2059 h 3210"/>
                <a:gd name="T24" fmla="*/ 2344 w 2867"/>
                <a:gd name="T25" fmla="*/ 1939 h 3210"/>
                <a:gd name="T26" fmla="*/ 2367 w 2867"/>
                <a:gd name="T27" fmla="*/ 1729 h 3210"/>
                <a:gd name="T28" fmla="*/ 2332 w 2867"/>
                <a:gd name="T29" fmla="*/ 1663 h 3210"/>
                <a:gd name="T30" fmla="*/ 2101 w 2867"/>
                <a:gd name="T31" fmla="*/ 1357 h 3210"/>
                <a:gd name="T32" fmla="*/ 1938 w 2867"/>
                <a:gd name="T33" fmla="*/ 1097 h 3210"/>
                <a:gd name="T34" fmla="*/ 1932 w 2867"/>
                <a:gd name="T35" fmla="*/ 1090 h 3210"/>
                <a:gd name="T36" fmla="*/ 1086 w 2867"/>
                <a:gd name="T37" fmla="*/ 735 h 3210"/>
                <a:gd name="T38" fmla="*/ 993 w 2867"/>
                <a:gd name="T39" fmla="*/ 614 h 3210"/>
                <a:gd name="T40" fmla="*/ 948 w 2867"/>
                <a:gd name="T41" fmla="*/ 759 h 3210"/>
                <a:gd name="T42" fmla="*/ 499 w 2867"/>
                <a:gd name="T43" fmla="*/ 1589 h 3210"/>
                <a:gd name="T44" fmla="*/ 497 w 2867"/>
                <a:gd name="T45" fmla="*/ 1606 h 3210"/>
                <a:gd name="T46" fmla="*/ 584 w 2867"/>
                <a:gd name="T47" fmla="*/ 2091 h 3210"/>
                <a:gd name="T48" fmla="*/ 623 w 2867"/>
                <a:gd name="T49" fmla="*/ 3046 h 3210"/>
                <a:gd name="T50" fmla="*/ 249 w 2867"/>
                <a:gd name="T51" fmla="*/ 1902 h 3210"/>
                <a:gd name="T52" fmla="*/ 591 w 2867"/>
                <a:gd name="T53" fmla="*/ 3200 h 3210"/>
                <a:gd name="T54" fmla="*/ 610 w 2867"/>
                <a:gd name="T55" fmla="*/ 3209 h 3210"/>
                <a:gd name="T56" fmla="*/ 632 w 2867"/>
                <a:gd name="T57" fmla="*/ 3204 h 3210"/>
                <a:gd name="T58" fmla="*/ 1184 w 2867"/>
                <a:gd name="T59" fmla="*/ 2675 h 3210"/>
                <a:gd name="T60" fmla="*/ 1155 w 2867"/>
                <a:gd name="T61" fmla="*/ 2614 h 3210"/>
                <a:gd name="T62" fmla="*/ 731 w 2867"/>
                <a:gd name="T63" fmla="*/ 2037 h 3210"/>
                <a:gd name="T64" fmla="*/ 722 w 2867"/>
                <a:gd name="T65" fmla="*/ 2016 h 3210"/>
                <a:gd name="T66" fmla="*/ 654 w 2867"/>
                <a:gd name="T67" fmla="*/ 1614 h 3210"/>
                <a:gd name="T68" fmla="*/ 1056 w 2867"/>
                <a:gd name="T69" fmla="*/ 932 h 3210"/>
                <a:gd name="T70" fmla="*/ 1829 w 2867"/>
                <a:gd name="T71" fmla="*/ 1211 h 3210"/>
                <a:gd name="T72" fmla="*/ 2209 w 2867"/>
                <a:gd name="T73" fmla="*/ 1769 h 3210"/>
                <a:gd name="T74" fmla="*/ 2170 w 2867"/>
                <a:gd name="T75" fmla="*/ 2041 h 3210"/>
                <a:gd name="T76" fmla="*/ 1744 w 2867"/>
                <a:gd name="T77" fmla="*/ 2619 h 3210"/>
                <a:gd name="T78" fmla="*/ 1721 w 2867"/>
                <a:gd name="T79" fmla="*/ 2661 h 3210"/>
                <a:gd name="T80" fmla="*/ 2235 w 2867"/>
                <a:gd name="T81" fmla="*/ 3204 h 3210"/>
                <a:gd name="T82" fmla="*/ 2255 w 2867"/>
                <a:gd name="T83" fmla="*/ 3209 h 3210"/>
                <a:gd name="T84" fmla="*/ 2276 w 2867"/>
                <a:gd name="T85" fmla="*/ 3200 h 3210"/>
                <a:gd name="T86" fmla="*/ 2854 w 2867"/>
                <a:gd name="T87" fmla="*/ 2743 h 3210"/>
                <a:gd name="T88" fmla="*/ 2846 w 2867"/>
                <a:gd name="T89" fmla="*/ 2674 h 3210"/>
                <a:gd name="T90" fmla="*/ 2777 w 2867"/>
                <a:gd name="T91" fmla="*/ 1883 h 3210"/>
                <a:gd name="T92" fmla="*/ 2385 w 2867"/>
                <a:gd name="T93" fmla="*/ 397 h 3210"/>
                <a:gd name="T94" fmla="*/ 797 w 2867"/>
                <a:gd name="T95" fmla="*/ 305 h 3210"/>
                <a:gd name="T96" fmla="*/ 93 w 2867"/>
                <a:gd name="T97" fmla="*/ 1926 h 3210"/>
                <a:gd name="T98" fmla="*/ 16 w 2867"/>
                <a:gd name="T99" fmla="*/ 2680 h 3210"/>
                <a:gd name="T100" fmla="*/ 11 w 2867"/>
                <a:gd name="T101" fmla="*/ 2743 h 3210"/>
                <a:gd name="T102" fmla="*/ 591 w 2867"/>
                <a:gd name="T103" fmla="*/ 320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7" h="3210">
                  <a:moveTo>
                    <a:pt x="249" y="1902"/>
                  </a:moveTo>
                  <a:lnTo>
                    <a:pt x="249" y="1902"/>
                  </a:lnTo>
                  <a:lnTo>
                    <a:pt x="249" y="1902"/>
                  </a:lnTo>
                  <a:lnTo>
                    <a:pt x="249" y="1902"/>
                  </a:lnTo>
                  <a:cubicBezTo>
                    <a:pt x="228" y="1761"/>
                    <a:pt x="206" y="1615"/>
                    <a:pt x="206" y="1434"/>
                  </a:cubicBezTo>
                  <a:cubicBezTo>
                    <a:pt x="165" y="1035"/>
                    <a:pt x="406" y="556"/>
                    <a:pt x="878" y="447"/>
                  </a:cubicBezTo>
                  <a:lnTo>
                    <a:pt x="878" y="447"/>
                  </a:lnTo>
                  <a:lnTo>
                    <a:pt x="927" y="436"/>
                  </a:lnTo>
                  <a:lnTo>
                    <a:pt x="937" y="387"/>
                  </a:lnTo>
                  <a:lnTo>
                    <a:pt x="937" y="387"/>
                  </a:lnTo>
                  <a:cubicBezTo>
                    <a:pt x="967" y="234"/>
                    <a:pt x="1224" y="202"/>
                    <a:pt x="1433" y="202"/>
                  </a:cubicBezTo>
                  <a:lnTo>
                    <a:pt x="1433" y="202"/>
                  </a:lnTo>
                  <a:lnTo>
                    <a:pt x="1442" y="202"/>
                  </a:lnTo>
                  <a:lnTo>
                    <a:pt x="1442" y="202"/>
                  </a:lnTo>
                  <a:cubicBezTo>
                    <a:pt x="1750" y="162"/>
                    <a:pt x="2093" y="327"/>
                    <a:pt x="2278" y="511"/>
                  </a:cubicBezTo>
                  <a:cubicBezTo>
                    <a:pt x="2587" y="787"/>
                    <a:pt x="2704" y="1135"/>
                    <a:pt x="2661" y="1638"/>
                  </a:cubicBezTo>
                  <a:cubicBezTo>
                    <a:pt x="2653" y="1706"/>
                    <a:pt x="2638" y="1777"/>
                    <a:pt x="2623" y="1852"/>
                  </a:cubicBezTo>
                  <a:cubicBezTo>
                    <a:pt x="2570" y="2118"/>
                    <a:pt x="2510" y="2419"/>
                    <a:pt x="2690" y="2722"/>
                  </a:cubicBezTo>
                  <a:cubicBezTo>
                    <a:pt x="2652" y="2784"/>
                    <a:pt x="2538" y="2933"/>
                    <a:pt x="2243" y="3046"/>
                  </a:cubicBezTo>
                  <a:cubicBezTo>
                    <a:pt x="1880" y="2969"/>
                    <a:pt x="1853" y="2837"/>
                    <a:pt x="1872" y="2714"/>
                  </a:cubicBezTo>
                  <a:cubicBezTo>
                    <a:pt x="2032" y="2552"/>
                    <a:pt x="2196" y="2382"/>
                    <a:pt x="2321" y="2090"/>
                  </a:cubicBezTo>
                  <a:lnTo>
                    <a:pt x="2321" y="2090"/>
                  </a:lnTo>
                  <a:lnTo>
                    <a:pt x="2327" y="2075"/>
                  </a:lnTo>
                  <a:lnTo>
                    <a:pt x="2327" y="2059"/>
                  </a:lnTo>
                  <a:lnTo>
                    <a:pt x="2327" y="2059"/>
                  </a:lnTo>
                  <a:cubicBezTo>
                    <a:pt x="2327" y="2029"/>
                    <a:pt x="2335" y="1986"/>
                    <a:pt x="2344" y="1939"/>
                  </a:cubicBezTo>
                  <a:cubicBezTo>
                    <a:pt x="2355" y="1875"/>
                    <a:pt x="2367" y="1803"/>
                    <a:pt x="2367" y="1729"/>
                  </a:cubicBezTo>
                  <a:lnTo>
                    <a:pt x="2367" y="1729"/>
                  </a:lnTo>
                  <a:lnTo>
                    <a:pt x="2367" y="1687"/>
                  </a:lnTo>
                  <a:lnTo>
                    <a:pt x="2332" y="1663"/>
                  </a:lnTo>
                  <a:lnTo>
                    <a:pt x="2332" y="1663"/>
                  </a:lnTo>
                  <a:cubicBezTo>
                    <a:pt x="2209" y="1580"/>
                    <a:pt x="2158" y="1470"/>
                    <a:pt x="2101" y="1357"/>
                  </a:cubicBezTo>
                  <a:cubicBezTo>
                    <a:pt x="2059" y="1267"/>
                    <a:pt x="2015" y="1176"/>
                    <a:pt x="1938" y="1097"/>
                  </a:cubicBezTo>
                  <a:lnTo>
                    <a:pt x="1938" y="1097"/>
                  </a:lnTo>
                  <a:lnTo>
                    <a:pt x="1932" y="1090"/>
                  </a:lnTo>
                  <a:lnTo>
                    <a:pt x="1932" y="1090"/>
                  </a:lnTo>
                  <a:cubicBezTo>
                    <a:pt x="1833" y="1012"/>
                    <a:pt x="1716" y="998"/>
                    <a:pt x="1592" y="980"/>
                  </a:cubicBezTo>
                  <a:cubicBezTo>
                    <a:pt x="1420" y="958"/>
                    <a:pt x="1240" y="933"/>
                    <a:pt x="1086" y="735"/>
                  </a:cubicBezTo>
                  <a:lnTo>
                    <a:pt x="1086" y="735"/>
                  </a:lnTo>
                  <a:lnTo>
                    <a:pt x="993" y="614"/>
                  </a:lnTo>
                  <a:lnTo>
                    <a:pt x="948" y="759"/>
                  </a:lnTo>
                  <a:lnTo>
                    <a:pt x="948" y="759"/>
                  </a:lnTo>
                  <a:cubicBezTo>
                    <a:pt x="870" y="1017"/>
                    <a:pt x="786" y="1107"/>
                    <a:pt x="704" y="1193"/>
                  </a:cubicBezTo>
                  <a:cubicBezTo>
                    <a:pt x="621" y="1283"/>
                    <a:pt x="542" y="1368"/>
                    <a:pt x="499" y="1589"/>
                  </a:cubicBezTo>
                  <a:lnTo>
                    <a:pt x="499" y="1589"/>
                  </a:lnTo>
                  <a:lnTo>
                    <a:pt x="497" y="1606"/>
                  </a:lnTo>
                  <a:lnTo>
                    <a:pt x="497" y="1606"/>
                  </a:lnTo>
                  <a:cubicBezTo>
                    <a:pt x="497" y="1775"/>
                    <a:pt x="497" y="1951"/>
                    <a:pt x="584" y="2091"/>
                  </a:cubicBezTo>
                  <a:cubicBezTo>
                    <a:pt x="666" y="2367"/>
                    <a:pt x="815" y="2537"/>
                    <a:pt x="1027" y="2712"/>
                  </a:cubicBezTo>
                  <a:cubicBezTo>
                    <a:pt x="1019" y="2843"/>
                    <a:pt x="964" y="2974"/>
                    <a:pt x="623" y="3046"/>
                  </a:cubicBezTo>
                  <a:cubicBezTo>
                    <a:pt x="321" y="2932"/>
                    <a:pt x="209" y="2779"/>
                    <a:pt x="174" y="2719"/>
                  </a:cubicBezTo>
                  <a:cubicBezTo>
                    <a:pt x="328" y="2414"/>
                    <a:pt x="291" y="2177"/>
                    <a:pt x="249" y="1902"/>
                  </a:cubicBezTo>
                  <a:close/>
                  <a:moveTo>
                    <a:pt x="591" y="3200"/>
                  </a:moveTo>
                  <a:lnTo>
                    <a:pt x="591" y="3200"/>
                  </a:lnTo>
                  <a:lnTo>
                    <a:pt x="591" y="3200"/>
                  </a:lnTo>
                  <a:lnTo>
                    <a:pt x="610" y="3209"/>
                  </a:lnTo>
                  <a:lnTo>
                    <a:pt x="632" y="3204"/>
                  </a:lnTo>
                  <a:lnTo>
                    <a:pt x="632" y="3204"/>
                  </a:lnTo>
                  <a:cubicBezTo>
                    <a:pt x="1019" y="3127"/>
                    <a:pt x="1184" y="2969"/>
                    <a:pt x="1184" y="2675"/>
                  </a:cubicBezTo>
                  <a:lnTo>
                    <a:pt x="1184" y="2675"/>
                  </a:lnTo>
                  <a:lnTo>
                    <a:pt x="1184" y="2639"/>
                  </a:lnTo>
                  <a:lnTo>
                    <a:pt x="1155" y="2614"/>
                  </a:lnTo>
                  <a:lnTo>
                    <a:pt x="1155" y="2614"/>
                  </a:lnTo>
                  <a:cubicBezTo>
                    <a:pt x="948" y="2448"/>
                    <a:pt x="805" y="2294"/>
                    <a:pt x="731" y="2037"/>
                  </a:cubicBezTo>
                  <a:lnTo>
                    <a:pt x="731" y="2037"/>
                  </a:lnTo>
                  <a:lnTo>
                    <a:pt x="722" y="2016"/>
                  </a:lnTo>
                  <a:lnTo>
                    <a:pt x="722" y="2016"/>
                  </a:lnTo>
                  <a:cubicBezTo>
                    <a:pt x="656" y="1914"/>
                    <a:pt x="654" y="1767"/>
                    <a:pt x="654" y="1614"/>
                  </a:cubicBezTo>
                  <a:cubicBezTo>
                    <a:pt x="690" y="1440"/>
                    <a:pt x="745" y="1381"/>
                    <a:pt x="820" y="1301"/>
                  </a:cubicBezTo>
                  <a:cubicBezTo>
                    <a:pt x="890" y="1224"/>
                    <a:pt x="977" y="1132"/>
                    <a:pt x="1056" y="932"/>
                  </a:cubicBezTo>
                  <a:cubicBezTo>
                    <a:pt x="1227" y="1090"/>
                    <a:pt x="1415" y="1116"/>
                    <a:pt x="1570" y="1137"/>
                  </a:cubicBezTo>
                  <a:cubicBezTo>
                    <a:pt x="1675" y="1150"/>
                    <a:pt x="1766" y="1163"/>
                    <a:pt x="1829" y="1211"/>
                  </a:cubicBezTo>
                  <a:cubicBezTo>
                    <a:pt x="1887" y="1270"/>
                    <a:pt x="1922" y="1346"/>
                    <a:pt x="1960" y="1424"/>
                  </a:cubicBezTo>
                  <a:cubicBezTo>
                    <a:pt x="2015" y="1538"/>
                    <a:pt x="2076" y="1665"/>
                    <a:pt x="2209" y="1769"/>
                  </a:cubicBezTo>
                  <a:cubicBezTo>
                    <a:pt x="2206" y="1815"/>
                    <a:pt x="2198" y="1864"/>
                    <a:pt x="2190" y="1912"/>
                  </a:cubicBezTo>
                  <a:cubicBezTo>
                    <a:pt x="2180" y="1958"/>
                    <a:pt x="2172" y="2001"/>
                    <a:pt x="2170" y="2041"/>
                  </a:cubicBezTo>
                  <a:cubicBezTo>
                    <a:pt x="2053" y="2308"/>
                    <a:pt x="1896" y="2467"/>
                    <a:pt x="1744" y="2619"/>
                  </a:cubicBezTo>
                  <a:lnTo>
                    <a:pt x="1744" y="2619"/>
                  </a:lnTo>
                  <a:lnTo>
                    <a:pt x="1726" y="2637"/>
                  </a:lnTo>
                  <a:lnTo>
                    <a:pt x="1721" y="2661"/>
                  </a:lnTo>
                  <a:lnTo>
                    <a:pt x="1721" y="2661"/>
                  </a:lnTo>
                  <a:cubicBezTo>
                    <a:pt x="1667" y="2948"/>
                    <a:pt x="1833" y="3125"/>
                    <a:pt x="2235" y="3204"/>
                  </a:cubicBezTo>
                  <a:lnTo>
                    <a:pt x="2235" y="3204"/>
                  </a:lnTo>
                  <a:lnTo>
                    <a:pt x="2255" y="3209"/>
                  </a:lnTo>
                  <a:lnTo>
                    <a:pt x="2276" y="3200"/>
                  </a:lnTo>
                  <a:lnTo>
                    <a:pt x="2276" y="3200"/>
                  </a:lnTo>
                  <a:cubicBezTo>
                    <a:pt x="2756" y="3027"/>
                    <a:pt x="2850" y="2754"/>
                    <a:pt x="2854" y="2743"/>
                  </a:cubicBezTo>
                  <a:lnTo>
                    <a:pt x="2854" y="2743"/>
                  </a:lnTo>
                  <a:lnTo>
                    <a:pt x="2866" y="2706"/>
                  </a:lnTo>
                  <a:lnTo>
                    <a:pt x="2846" y="2674"/>
                  </a:lnTo>
                  <a:lnTo>
                    <a:pt x="2846" y="2674"/>
                  </a:lnTo>
                  <a:cubicBezTo>
                    <a:pt x="2672" y="2411"/>
                    <a:pt x="2725" y="2143"/>
                    <a:pt x="2777" y="1883"/>
                  </a:cubicBezTo>
                  <a:cubicBezTo>
                    <a:pt x="2792" y="1809"/>
                    <a:pt x="2807" y="1730"/>
                    <a:pt x="2817" y="1654"/>
                  </a:cubicBezTo>
                  <a:cubicBezTo>
                    <a:pt x="2866" y="1103"/>
                    <a:pt x="2729" y="702"/>
                    <a:pt x="2385" y="397"/>
                  </a:cubicBezTo>
                  <a:cubicBezTo>
                    <a:pt x="2186" y="196"/>
                    <a:pt x="1801" y="0"/>
                    <a:pt x="1428" y="45"/>
                  </a:cubicBezTo>
                  <a:cubicBezTo>
                    <a:pt x="1073" y="47"/>
                    <a:pt x="862" y="133"/>
                    <a:pt x="797" y="305"/>
                  </a:cubicBezTo>
                  <a:cubicBezTo>
                    <a:pt x="271" y="454"/>
                    <a:pt x="3" y="996"/>
                    <a:pt x="48" y="1442"/>
                  </a:cubicBezTo>
                  <a:cubicBezTo>
                    <a:pt x="48" y="1628"/>
                    <a:pt x="73" y="1787"/>
                    <a:pt x="93" y="1926"/>
                  </a:cubicBezTo>
                  <a:cubicBezTo>
                    <a:pt x="134" y="2192"/>
                    <a:pt x="165" y="2403"/>
                    <a:pt x="16" y="2680"/>
                  </a:cubicBezTo>
                  <a:lnTo>
                    <a:pt x="16" y="2680"/>
                  </a:lnTo>
                  <a:lnTo>
                    <a:pt x="0" y="2709"/>
                  </a:lnTo>
                  <a:lnTo>
                    <a:pt x="11" y="2743"/>
                  </a:lnTo>
                  <a:lnTo>
                    <a:pt x="11" y="2743"/>
                  </a:lnTo>
                  <a:cubicBezTo>
                    <a:pt x="15" y="2754"/>
                    <a:pt x="110" y="3027"/>
                    <a:pt x="591" y="3200"/>
                  </a:cubicBezTo>
                  <a:close/>
                </a:path>
              </a:pathLst>
            </a:custGeom>
            <a:solidFill>
              <a:schemeClr val="tx1"/>
            </a:solidFill>
            <a:ln>
              <a:noFill/>
            </a:ln>
            <a:effectLst/>
          </p:spPr>
          <p:txBody>
            <a:bodyPr wrap="none" anchor="ctr"/>
            <a:lstStyle/>
            <a:p>
              <a:endParaRPr lang="en-US"/>
            </a:p>
          </p:txBody>
        </p:sp>
        <p:sp>
          <p:nvSpPr>
            <p:cNvPr id="112" name="Freeform 111"/>
            <p:cNvSpPr>
              <a:spLocks noChangeArrowheads="1"/>
            </p:cNvSpPr>
            <p:nvPr/>
          </p:nvSpPr>
          <p:spPr bwMode="auto">
            <a:xfrm>
              <a:off x="7970412" y="1752600"/>
              <a:ext cx="656379" cy="656378"/>
            </a:xfrm>
            <a:custGeom>
              <a:avLst/>
              <a:gdLst>
                <a:gd name="T0" fmla="*/ 157 w 6528"/>
                <a:gd name="T1" fmla="*/ 3265 h 6528"/>
                <a:gd name="T2" fmla="*/ 157 w 6528"/>
                <a:gd name="T3" fmla="*/ 3265 h 6528"/>
                <a:gd name="T4" fmla="*/ 6370 w 6528"/>
                <a:gd name="T5" fmla="*/ 3265 h 6528"/>
                <a:gd name="T6" fmla="*/ 5494 w 6528"/>
                <a:gd name="T7" fmla="*/ 5419 h 6528"/>
                <a:gd name="T8" fmla="*/ 5474 w 6528"/>
                <a:gd name="T9" fmla="*/ 5310 h 6528"/>
                <a:gd name="T10" fmla="*/ 5445 w 6528"/>
                <a:gd name="T11" fmla="*/ 5188 h 6528"/>
                <a:gd name="T12" fmla="*/ 5405 w 6528"/>
                <a:gd name="T13" fmla="*/ 5065 h 6528"/>
                <a:gd name="T14" fmla="*/ 5353 w 6528"/>
                <a:gd name="T15" fmla="*/ 4943 h 6528"/>
                <a:gd name="T16" fmla="*/ 5289 w 6528"/>
                <a:gd name="T17" fmla="*/ 4826 h 6528"/>
                <a:gd name="T18" fmla="*/ 5214 w 6528"/>
                <a:gd name="T19" fmla="*/ 4715 h 6528"/>
                <a:gd name="T20" fmla="*/ 5124 w 6528"/>
                <a:gd name="T21" fmla="*/ 4617 h 6528"/>
                <a:gd name="T22" fmla="*/ 5023 w 6528"/>
                <a:gd name="T23" fmla="*/ 4533 h 6528"/>
                <a:gd name="T24" fmla="*/ 5012 w 6528"/>
                <a:gd name="T25" fmla="*/ 4526 h 6528"/>
                <a:gd name="T26" fmla="*/ 4112 w 6528"/>
                <a:gd name="T27" fmla="*/ 4154 h 6528"/>
                <a:gd name="T28" fmla="*/ 4035 w 6528"/>
                <a:gd name="T29" fmla="*/ 4118 h 6528"/>
                <a:gd name="T30" fmla="*/ 4006 w 6528"/>
                <a:gd name="T31" fmla="*/ 4198 h 6528"/>
                <a:gd name="T32" fmla="*/ 2521 w 6528"/>
                <a:gd name="T33" fmla="*/ 4198 h 6528"/>
                <a:gd name="T34" fmla="*/ 2492 w 6528"/>
                <a:gd name="T35" fmla="*/ 4118 h 6528"/>
                <a:gd name="T36" fmla="*/ 2415 w 6528"/>
                <a:gd name="T37" fmla="*/ 4154 h 6528"/>
                <a:gd name="T38" fmla="*/ 1514 w 6528"/>
                <a:gd name="T39" fmla="*/ 4526 h 6528"/>
                <a:gd name="T40" fmla="*/ 1502 w 6528"/>
                <a:gd name="T41" fmla="*/ 4533 h 6528"/>
                <a:gd name="T42" fmla="*/ 1403 w 6528"/>
                <a:gd name="T43" fmla="*/ 4617 h 6528"/>
                <a:gd name="T44" fmla="*/ 1313 w 6528"/>
                <a:gd name="T45" fmla="*/ 4717 h 6528"/>
                <a:gd name="T46" fmla="*/ 1238 w 6528"/>
                <a:gd name="T47" fmla="*/ 4826 h 6528"/>
                <a:gd name="T48" fmla="*/ 1174 w 6528"/>
                <a:gd name="T49" fmla="*/ 4943 h 6528"/>
                <a:gd name="T50" fmla="*/ 1122 w 6528"/>
                <a:gd name="T51" fmla="*/ 5065 h 6528"/>
                <a:gd name="T52" fmla="*/ 1082 w 6528"/>
                <a:gd name="T53" fmla="*/ 5188 h 6528"/>
                <a:gd name="T54" fmla="*/ 1054 w 6528"/>
                <a:gd name="T55" fmla="*/ 5310 h 6528"/>
                <a:gd name="T56" fmla="*/ 1033 w 6528"/>
                <a:gd name="T57" fmla="*/ 5418 h 6528"/>
                <a:gd name="T58" fmla="*/ 157 w 6528"/>
                <a:gd name="T59" fmla="*/ 3265 h 6528"/>
                <a:gd name="T60" fmla="*/ 3264 w 6528"/>
                <a:gd name="T61" fmla="*/ 6370 h 6528"/>
                <a:gd name="T62" fmla="*/ 3264 w 6528"/>
                <a:gd name="T63" fmla="*/ 6370 h 6528"/>
                <a:gd name="T64" fmla="*/ 1183 w 6528"/>
                <a:gd name="T65" fmla="*/ 5564 h 6528"/>
                <a:gd name="T66" fmla="*/ 1589 w 6528"/>
                <a:gd name="T67" fmla="*/ 4664 h 6528"/>
                <a:gd name="T68" fmla="*/ 2101 w 6528"/>
                <a:gd name="T69" fmla="*/ 4454 h 6528"/>
                <a:gd name="T70" fmla="*/ 2210 w 6528"/>
                <a:gd name="T71" fmla="*/ 4411 h 6528"/>
                <a:gd name="T72" fmla="*/ 2327 w 6528"/>
                <a:gd name="T73" fmla="*/ 4364 h 6528"/>
                <a:gd name="T74" fmla="*/ 2407 w 6528"/>
                <a:gd name="T75" fmla="*/ 4329 h 6528"/>
                <a:gd name="T76" fmla="*/ 4120 w 6528"/>
                <a:gd name="T77" fmla="*/ 4329 h 6528"/>
                <a:gd name="T78" fmla="*/ 4198 w 6528"/>
                <a:gd name="T79" fmla="*/ 4362 h 6528"/>
                <a:gd name="T80" fmla="*/ 4317 w 6528"/>
                <a:gd name="T81" fmla="*/ 4411 h 6528"/>
                <a:gd name="T82" fmla="*/ 4429 w 6528"/>
                <a:gd name="T83" fmla="*/ 4456 h 6528"/>
                <a:gd name="T84" fmla="*/ 4936 w 6528"/>
                <a:gd name="T85" fmla="*/ 4664 h 6528"/>
                <a:gd name="T86" fmla="*/ 5347 w 6528"/>
                <a:gd name="T87" fmla="*/ 5535 h 6528"/>
                <a:gd name="T88" fmla="*/ 5531 w 6528"/>
                <a:gd name="T89" fmla="*/ 5610 h 6528"/>
                <a:gd name="T90" fmla="*/ 6527 w 6528"/>
                <a:gd name="T91" fmla="*/ 3265 h 6528"/>
                <a:gd name="T92" fmla="*/ 0 w 6528"/>
                <a:gd name="T93" fmla="*/ 3265 h 6528"/>
                <a:gd name="T94" fmla="*/ 1034 w 6528"/>
                <a:gd name="T95" fmla="*/ 5647 h 6528"/>
                <a:gd name="T96" fmla="*/ 1055 w 6528"/>
                <a:gd name="T97" fmla="*/ 5668 h 6528"/>
                <a:gd name="T98" fmla="*/ 1214 w 6528"/>
                <a:gd name="T99" fmla="*/ 5802 h 6528"/>
                <a:gd name="T100" fmla="*/ 3264 w 6528"/>
                <a:gd name="T101" fmla="*/ 6527 h 6528"/>
                <a:gd name="T102" fmla="*/ 3735 w 6528"/>
                <a:gd name="T103" fmla="*/ 6494 h 6528"/>
                <a:gd name="T104" fmla="*/ 3674 w 6528"/>
                <a:gd name="T105" fmla="*/ 6343 h 6528"/>
                <a:gd name="T106" fmla="*/ 3264 w 6528"/>
                <a:gd name="T107" fmla="*/ 6370 h 6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28" h="6528">
                  <a:moveTo>
                    <a:pt x="157" y="3265"/>
                  </a:moveTo>
                  <a:lnTo>
                    <a:pt x="157" y="3265"/>
                  </a:lnTo>
                  <a:lnTo>
                    <a:pt x="157" y="3265"/>
                  </a:lnTo>
                  <a:lnTo>
                    <a:pt x="157" y="3265"/>
                  </a:lnTo>
                  <a:cubicBezTo>
                    <a:pt x="157" y="1552"/>
                    <a:pt x="1551" y="157"/>
                    <a:pt x="3264" y="157"/>
                  </a:cubicBezTo>
                  <a:cubicBezTo>
                    <a:pt x="4977" y="157"/>
                    <a:pt x="6370" y="1552"/>
                    <a:pt x="6370" y="3265"/>
                  </a:cubicBezTo>
                  <a:cubicBezTo>
                    <a:pt x="6370" y="4069"/>
                    <a:pt x="6054" y="4848"/>
                    <a:pt x="5494" y="5425"/>
                  </a:cubicBezTo>
                  <a:cubicBezTo>
                    <a:pt x="5494" y="5422"/>
                    <a:pt x="5494" y="5421"/>
                    <a:pt x="5494" y="5419"/>
                  </a:cubicBezTo>
                  <a:cubicBezTo>
                    <a:pt x="5488" y="5384"/>
                    <a:pt x="5482" y="5347"/>
                    <a:pt x="5474" y="5310"/>
                  </a:cubicBezTo>
                  <a:lnTo>
                    <a:pt x="5474" y="5310"/>
                  </a:lnTo>
                  <a:cubicBezTo>
                    <a:pt x="5467" y="5273"/>
                    <a:pt x="5457" y="5236"/>
                    <a:pt x="5446" y="5198"/>
                  </a:cubicBezTo>
                  <a:cubicBezTo>
                    <a:pt x="5446" y="5194"/>
                    <a:pt x="5445" y="5191"/>
                    <a:pt x="5445" y="5188"/>
                  </a:cubicBezTo>
                  <a:cubicBezTo>
                    <a:pt x="5434" y="5153"/>
                    <a:pt x="5422" y="5116"/>
                    <a:pt x="5409" y="5079"/>
                  </a:cubicBezTo>
                  <a:cubicBezTo>
                    <a:pt x="5408" y="5074"/>
                    <a:pt x="5406" y="5070"/>
                    <a:pt x="5405" y="5065"/>
                  </a:cubicBezTo>
                  <a:cubicBezTo>
                    <a:pt x="5392" y="5030"/>
                    <a:pt x="5377" y="4994"/>
                    <a:pt x="5362" y="4960"/>
                  </a:cubicBezTo>
                  <a:cubicBezTo>
                    <a:pt x="5358" y="4954"/>
                    <a:pt x="5357" y="4948"/>
                    <a:pt x="5353" y="4943"/>
                  </a:cubicBezTo>
                  <a:cubicBezTo>
                    <a:pt x="5337" y="4908"/>
                    <a:pt x="5320" y="4874"/>
                    <a:pt x="5299" y="4842"/>
                  </a:cubicBezTo>
                  <a:cubicBezTo>
                    <a:pt x="5295" y="4836"/>
                    <a:pt x="5292" y="4831"/>
                    <a:pt x="5289" y="4826"/>
                  </a:cubicBezTo>
                  <a:cubicBezTo>
                    <a:pt x="5270" y="4792"/>
                    <a:pt x="5248" y="4760"/>
                    <a:pt x="5223" y="4728"/>
                  </a:cubicBezTo>
                  <a:cubicBezTo>
                    <a:pt x="5220" y="4725"/>
                    <a:pt x="5217" y="4720"/>
                    <a:pt x="5214" y="4715"/>
                  </a:cubicBezTo>
                  <a:cubicBezTo>
                    <a:pt x="5188" y="4685"/>
                    <a:pt x="5161" y="4653"/>
                    <a:pt x="5132" y="4623"/>
                  </a:cubicBezTo>
                  <a:cubicBezTo>
                    <a:pt x="5129" y="4622"/>
                    <a:pt x="5127" y="4619"/>
                    <a:pt x="5124" y="4617"/>
                  </a:cubicBezTo>
                  <a:cubicBezTo>
                    <a:pt x="5092" y="4587"/>
                    <a:pt x="5060" y="4558"/>
                    <a:pt x="5023" y="4533"/>
                  </a:cubicBezTo>
                  <a:lnTo>
                    <a:pt x="5023" y="4533"/>
                  </a:lnTo>
                  <a:lnTo>
                    <a:pt x="5012" y="4526"/>
                  </a:lnTo>
                  <a:lnTo>
                    <a:pt x="5012" y="4526"/>
                  </a:lnTo>
                  <a:cubicBezTo>
                    <a:pt x="4881" y="4460"/>
                    <a:pt x="4744" y="4407"/>
                    <a:pt x="4585" y="4346"/>
                  </a:cubicBezTo>
                  <a:cubicBezTo>
                    <a:pt x="4446" y="4293"/>
                    <a:pt x="4287" y="4232"/>
                    <a:pt x="4112" y="4154"/>
                  </a:cubicBezTo>
                  <a:lnTo>
                    <a:pt x="4112" y="4154"/>
                  </a:lnTo>
                  <a:lnTo>
                    <a:pt x="4035" y="4118"/>
                  </a:lnTo>
                  <a:lnTo>
                    <a:pt x="4006" y="4198"/>
                  </a:lnTo>
                  <a:lnTo>
                    <a:pt x="4006" y="4198"/>
                  </a:lnTo>
                  <a:cubicBezTo>
                    <a:pt x="3887" y="4519"/>
                    <a:pt x="3416" y="4930"/>
                    <a:pt x="3264" y="4930"/>
                  </a:cubicBezTo>
                  <a:cubicBezTo>
                    <a:pt x="3113" y="4930"/>
                    <a:pt x="2641" y="4519"/>
                    <a:pt x="2521" y="4198"/>
                  </a:cubicBezTo>
                  <a:lnTo>
                    <a:pt x="2521" y="4198"/>
                  </a:lnTo>
                  <a:lnTo>
                    <a:pt x="2492" y="4118"/>
                  </a:lnTo>
                  <a:lnTo>
                    <a:pt x="2415" y="4154"/>
                  </a:lnTo>
                  <a:lnTo>
                    <a:pt x="2415" y="4154"/>
                  </a:lnTo>
                  <a:cubicBezTo>
                    <a:pt x="2241" y="4232"/>
                    <a:pt x="2080" y="4293"/>
                    <a:pt x="1941" y="4348"/>
                  </a:cubicBezTo>
                  <a:cubicBezTo>
                    <a:pt x="1782" y="4409"/>
                    <a:pt x="1644" y="4460"/>
                    <a:pt x="1514" y="4526"/>
                  </a:cubicBezTo>
                  <a:lnTo>
                    <a:pt x="1514" y="4526"/>
                  </a:lnTo>
                  <a:lnTo>
                    <a:pt x="1502" y="4533"/>
                  </a:lnTo>
                  <a:lnTo>
                    <a:pt x="1502" y="4533"/>
                  </a:lnTo>
                  <a:cubicBezTo>
                    <a:pt x="1467" y="4558"/>
                    <a:pt x="1434" y="4587"/>
                    <a:pt x="1403" y="4617"/>
                  </a:cubicBezTo>
                  <a:cubicBezTo>
                    <a:pt x="1400" y="4619"/>
                    <a:pt x="1397" y="4622"/>
                    <a:pt x="1395" y="4623"/>
                  </a:cubicBezTo>
                  <a:cubicBezTo>
                    <a:pt x="1365" y="4654"/>
                    <a:pt x="1339" y="4685"/>
                    <a:pt x="1313" y="4717"/>
                  </a:cubicBezTo>
                  <a:cubicBezTo>
                    <a:pt x="1310" y="4720"/>
                    <a:pt x="1307" y="4725"/>
                    <a:pt x="1303" y="4728"/>
                  </a:cubicBezTo>
                  <a:cubicBezTo>
                    <a:pt x="1280" y="4760"/>
                    <a:pt x="1257" y="4792"/>
                    <a:pt x="1238" y="4826"/>
                  </a:cubicBezTo>
                  <a:cubicBezTo>
                    <a:pt x="1235" y="4831"/>
                    <a:pt x="1231" y="4836"/>
                    <a:pt x="1228" y="4842"/>
                  </a:cubicBezTo>
                  <a:cubicBezTo>
                    <a:pt x="1209" y="4874"/>
                    <a:pt x="1190" y="4909"/>
                    <a:pt x="1174" y="4943"/>
                  </a:cubicBezTo>
                  <a:cubicBezTo>
                    <a:pt x="1172" y="4950"/>
                    <a:pt x="1169" y="4954"/>
                    <a:pt x="1167" y="4959"/>
                  </a:cubicBezTo>
                  <a:cubicBezTo>
                    <a:pt x="1151" y="4994"/>
                    <a:pt x="1137" y="5030"/>
                    <a:pt x="1122" y="5065"/>
                  </a:cubicBezTo>
                  <a:cubicBezTo>
                    <a:pt x="1121" y="5070"/>
                    <a:pt x="1119" y="5074"/>
                    <a:pt x="1117" y="5079"/>
                  </a:cubicBezTo>
                  <a:cubicBezTo>
                    <a:pt x="1105" y="5116"/>
                    <a:pt x="1094" y="5153"/>
                    <a:pt x="1082" y="5188"/>
                  </a:cubicBezTo>
                  <a:cubicBezTo>
                    <a:pt x="1082" y="5191"/>
                    <a:pt x="1081" y="5194"/>
                    <a:pt x="1081" y="5198"/>
                  </a:cubicBezTo>
                  <a:cubicBezTo>
                    <a:pt x="1070" y="5236"/>
                    <a:pt x="1062" y="5273"/>
                    <a:pt x="1054" y="5310"/>
                  </a:cubicBezTo>
                  <a:lnTo>
                    <a:pt x="1054" y="5310"/>
                  </a:lnTo>
                  <a:cubicBezTo>
                    <a:pt x="1045" y="5347"/>
                    <a:pt x="1039" y="5384"/>
                    <a:pt x="1033" y="5418"/>
                  </a:cubicBezTo>
                  <a:cubicBezTo>
                    <a:pt x="1033" y="5421"/>
                    <a:pt x="1033" y="5422"/>
                    <a:pt x="1033" y="5425"/>
                  </a:cubicBezTo>
                  <a:cubicBezTo>
                    <a:pt x="473" y="4848"/>
                    <a:pt x="157" y="4071"/>
                    <a:pt x="157" y="3265"/>
                  </a:cubicBezTo>
                  <a:close/>
                  <a:moveTo>
                    <a:pt x="3264" y="6370"/>
                  </a:moveTo>
                  <a:lnTo>
                    <a:pt x="3264" y="6370"/>
                  </a:lnTo>
                  <a:lnTo>
                    <a:pt x="3264" y="6370"/>
                  </a:lnTo>
                  <a:lnTo>
                    <a:pt x="3264" y="6370"/>
                  </a:lnTo>
                  <a:cubicBezTo>
                    <a:pt x="2492" y="6370"/>
                    <a:pt x="1756" y="6087"/>
                    <a:pt x="1183" y="5572"/>
                  </a:cubicBezTo>
                  <a:cubicBezTo>
                    <a:pt x="1183" y="5568"/>
                    <a:pt x="1183" y="5567"/>
                    <a:pt x="1183" y="5564"/>
                  </a:cubicBezTo>
                  <a:cubicBezTo>
                    <a:pt x="1180" y="5544"/>
                    <a:pt x="1180" y="5525"/>
                    <a:pt x="1180" y="5507"/>
                  </a:cubicBezTo>
                  <a:cubicBezTo>
                    <a:pt x="1208" y="5281"/>
                    <a:pt x="1299" y="4879"/>
                    <a:pt x="1589" y="4664"/>
                  </a:cubicBezTo>
                  <a:cubicBezTo>
                    <a:pt x="1711" y="4603"/>
                    <a:pt x="1844" y="4553"/>
                    <a:pt x="1996" y="4494"/>
                  </a:cubicBezTo>
                  <a:cubicBezTo>
                    <a:pt x="2030" y="4481"/>
                    <a:pt x="2065" y="4468"/>
                    <a:pt x="2101" y="4454"/>
                  </a:cubicBezTo>
                  <a:cubicBezTo>
                    <a:pt x="2107" y="4452"/>
                    <a:pt x="2114" y="4449"/>
                    <a:pt x="2120" y="4446"/>
                  </a:cubicBezTo>
                  <a:cubicBezTo>
                    <a:pt x="2150" y="4434"/>
                    <a:pt x="2179" y="4423"/>
                    <a:pt x="2210" y="4411"/>
                  </a:cubicBezTo>
                  <a:cubicBezTo>
                    <a:pt x="2223" y="4406"/>
                    <a:pt x="2234" y="4401"/>
                    <a:pt x="2247" y="4396"/>
                  </a:cubicBezTo>
                  <a:cubicBezTo>
                    <a:pt x="2273" y="4386"/>
                    <a:pt x="2300" y="4375"/>
                    <a:pt x="2327" y="4364"/>
                  </a:cubicBezTo>
                  <a:cubicBezTo>
                    <a:pt x="2341" y="4357"/>
                    <a:pt x="2354" y="4351"/>
                    <a:pt x="2368" y="4346"/>
                  </a:cubicBezTo>
                  <a:cubicBezTo>
                    <a:pt x="2381" y="4340"/>
                    <a:pt x="2395" y="4335"/>
                    <a:pt x="2407" y="4329"/>
                  </a:cubicBezTo>
                  <a:cubicBezTo>
                    <a:pt x="2576" y="4670"/>
                    <a:pt x="3038" y="5087"/>
                    <a:pt x="3264" y="5087"/>
                  </a:cubicBezTo>
                  <a:cubicBezTo>
                    <a:pt x="3490" y="5087"/>
                    <a:pt x="3952" y="4670"/>
                    <a:pt x="4120" y="4329"/>
                  </a:cubicBezTo>
                  <a:cubicBezTo>
                    <a:pt x="4134" y="4335"/>
                    <a:pt x="4146" y="4340"/>
                    <a:pt x="4160" y="4346"/>
                  </a:cubicBezTo>
                  <a:cubicBezTo>
                    <a:pt x="4173" y="4351"/>
                    <a:pt x="4186" y="4357"/>
                    <a:pt x="4198" y="4362"/>
                  </a:cubicBezTo>
                  <a:cubicBezTo>
                    <a:pt x="4227" y="4374"/>
                    <a:pt x="4253" y="4385"/>
                    <a:pt x="4280" y="4396"/>
                  </a:cubicBezTo>
                  <a:cubicBezTo>
                    <a:pt x="4293" y="4401"/>
                    <a:pt x="4306" y="4406"/>
                    <a:pt x="4317" y="4411"/>
                  </a:cubicBezTo>
                  <a:cubicBezTo>
                    <a:pt x="4344" y="4422"/>
                    <a:pt x="4370" y="4431"/>
                    <a:pt x="4396" y="4442"/>
                  </a:cubicBezTo>
                  <a:cubicBezTo>
                    <a:pt x="4407" y="4446"/>
                    <a:pt x="4418" y="4451"/>
                    <a:pt x="4429" y="4456"/>
                  </a:cubicBezTo>
                  <a:cubicBezTo>
                    <a:pt x="4463" y="4468"/>
                    <a:pt x="4497" y="4481"/>
                    <a:pt x="4529" y="4494"/>
                  </a:cubicBezTo>
                  <a:cubicBezTo>
                    <a:pt x="4681" y="4551"/>
                    <a:pt x="4814" y="4603"/>
                    <a:pt x="4936" y="4664"/>
                  </a:cubicBezTo>
                  <a:cubicBezTo>
                    <a:pt x="5230" y="4879"/>
                    <a:pt x="5320" y="5281"/>
                    <a:pt x="5347" y="5507"/>
                  </a:cubicBezTo>
                  <a:cubicBezTo>
                    <a:pt x="5347" y="5517"/>
                    <a:pt x="5347" y="5525"/>
                    <a:pt x="5347" y="5535"/>
                  </a:cubicBezTo>
                  <a:lnTo>
                    <a:pt x="5347" y="5535"/>
                  </a:lnTo>
                  <a:lnTo>
                    <a:pt x="5531" y="5610"/>
                  </a:lnTo>
                  <a:lnTo>
                    <a:pt x="5531" y="5610"/>
                  </a:lnTo>
                  <a:cubicBezTo>
                    <a:pt x="6165" y="4997"/>
                    <a:pt x="6527" y="4148"/>
                    <a:pt x="6527" y="3265"/>
                  </a:cubicBezTo>
                  <a:cubicBezTo>
                    <a:pt x="6527" y="1465"/>
                    <a:pt x="5063" y="0"/>
                    <a:pt x="3264" y="0"/>
                  </a:cubicBezTo>
                  <a:cubicBezTo>
                    <a:pt x="1464" y="0"/>
                    <a:pt x="0" y="1465"/>
                    <a:pt x="0" y="3265"/>
                  </a:cubicBezTo>
                  <a:cubicBezTo>
                    <a:pt x="0" y="4165"/>
                    <a:pt x="377" y="5031"/>
                    <a:pt x="1034" y="5647"/>
                  </a:cubicBezTo>
                  <a:lnTo>
                    <a:pt x="1034" y="5647"/>
                  </a:lnTo>
                  <a:lnTo>
                    <a:pt x="1034" y="5648"/>
                  </a:lnTo>
                  <a:lnTo>
                    <a:pt x="1055" y="5668"/>
                  </a:lnTo>
                  <a:lnTo>
                    <a:pt x="1216" y="5815"/>
                  </a:lnTo>
                  <a:lnTo>
                    <a:pt x="1214" y="5802"/>
                  </a:lnTo>
                  <a:lnTo>
                    <a:pt x="1214" y="5802"/>
                  </a:lnTo>
                  <a:cubicBezTo>
                    <a:pt x="1793" y="6271"/>
                    <a:pt x="2513" y="6527"/>
                    <a:pt x="3264" y="6527"/>
                  </a:cubicBezTo>
                  <a:lnTo>
                    <a:pt x="3264" y="6527"/>
                  </a:lnTo>
                  <a:cubicBezTo>
                    <a:pt x="3423" y="6527"/>
                    <a:pt x="3580" y="6517"/>
                    <a:pt x="3735" y="6494"/>
                  </a:cubicBezTo>
                  <a:lnTo>
                    <a:pt x="3735" y="6494"/>
                  </a:lnTo>
                  <a:lnTo>
                    <a:pt x="3674" y="6343"/>
                  </a:lnTo>
                  <a:lnTo>
                    <a:pt x="3674" y="6343"/>
                  </a:lnTo>
                  <a:cubicBezTo>
                    <a:pt x="3538" y="6361"/>
                    <a:pt x="3401" y="6370"/>
                    <a:pt x="3264" y="6370"/>
                  </a:cubicBezTo>
                  <a:close/>
                </a:path>
              </a:pathLst>
            </a:custGeom>
            <a:solidFill>
              <a:schemeClr val="tx2"/>
            </a:solidFill>
            <a:ln>
              <a:noFill/>
            </a:ln>
            <a:effectLst/>
          </p:spPr>
          <p:txBody>
            <a:bodyPr wrap="none" anchor="ctr"/>
            <a:lstStyle/>
            <a:p>
              <a:endParaRPr lang="en-US"/>
            </a:p>
          </p:txBody>
        </p:sp>
        <p:sp>
          <p:nvSpPr>
            <p:cNvPr id="113" name="Freeform 112"/>
            <p:cNvSpPr>
              <a:spLocks noChangeArrowheads="1"/>
            </p:cNvSpPr>
            <p:nvPr/>
          </p:nvSpPr>
          <p:spPr bwMode="auto">
            <a:xfrm>
              <a:off x="8330977" y="2279477"/>
              <a:ext cx="267874" cy="261221"/>
            </a:xfrm>
            <a:custGeom>
              <a:avLst/>
              <a:gdLst>
                <a:gd name="T0" fmla="*/ 1888 w 2662"/>
                <a:gd name="T1" fmla="*/ 1471 h 2596"/>
                <a:gd name="T2" fmla="*/ 1888 w 2662"/>
                <a:gd name="T3" fmla="*/ 1471 h 2596"/>
                <a:gd name="T4" fmla="*/ 1888 w 2662"/>
                <a:gd name="T5" fmla="*/ 1471 h 2596"/>
                <a:gd name="T6" fmla="*/ 1888 w 2662"/>
                <a:gd name="T7" fmla="*/ 1471 h 2596"/>
                <a:gd name="T8" fmla="*/ 2042 w 2662"/>
                <a:gd name="T9" fmla="*/ 1389 h 2596"/>
                <a:gd name="T10" fmla="*/ 2042 w 2662"/>
                <a:gd name="T11" fmla="*/ 1389 h 2596"/>
                <a:gd name="T12" fmla="*/ 2419 w 2662"/>
                <a:gd name="T13" fmla="*/ 1237 h 2596"/>
                <a:gd name="T14" fmla="*/ 2419 w 2662"/>
                <a:gd name="T15" fmla="*/ 1237 h 2596"/>
                <a:gd name="T16" fmla="*/ 2419 w 2662"/>
                <a:gd name="T17" fmla="*/ 884 h 2596"/>
                <a:gd name="T18" fmla="*/ 2419 w 2662"/>
                <a:gd name="T19" fmla="*/ 884 h 2596"/>
                <a:gd name="T20" fmla="*/ 333 w 2662"/>
                <a:gd name="T21" fmla="*/ 33 h 2596"/>
                <a:gd name="T22" fmla="*/ 333 w 2662"/>
                <a:gd name="T23" fmla="*/ 33 h 2596"/>
                <a:gd name="T24" fmla="*/ 183 w 2662"/>
                <a:gd name="T25" fmla="*/ 0 h 2596"/>
                <a:gd name="T26" fmla="*/ 74 w 2662"/>
                <a:gd name="T27" fmla="*/ 293 h 2596"/>
                <a:gd name="T28" fmla="*/ 74 w 2662"/>
                <a:gd name="T29" fmla="*/ 293 h 2596"/>
                <a:gd name="T30" fmla="*/ 923 w 2662"/>
                <a:gd name="T31" fmla="*/ 2380 h 2596"/>
                <a:gd name="T32" fmla="*/ 923 w 2662"/>
                <a:gd name="T33" fmla="*/ 2380 h 2596"/>
                <a:gd name="T34" fmla="*/ 1099 w 2662"/>
                <a:gd name="T35" fmla="*/ 2560 h 2596"/>
                <a:gd name="T36" fmla="*/ 1276 w 2662"/>
                <a:gd name="T37" fmla="*/ 2380 h 2596"/>
                <a:gd name="T38" fmla="*/ 1276 w 2662"/>
                <a:gd name="T39" fmla="*/ 2380 h 2596"/>
                <a:gd name="T40" fmla="*/ 1428 w 2662"/>
                <a:gd name="T41" fmla="*/ 2002 h 2596"/>
                <a:gd name="T42" fmla="*/ 1428 w 2662"/>
                <a:gd name="T43" fmla="*/ 2002 h 2596"/>
                <a:gd name="T44" fmla="*/ 1511 w 2662"/>
                <a:gd name="T45" fmla="*/ 1850 h 2596"/>
                <a:gd name="T46" fmla="*/ 1511 w 2662"/>
                <a:gd name="T47" fmla="*/ 1850 h 2596"/>
                <a:gd name="T48" fmla="*/ 2178 w 2662"/>
                <a:gd name="T49" fmla="*/ 2518 h 2596"/>
                <a:gd name="T50" fmla="*/ 2178 w 2662"/>
                <a:gd name="T51" fmla="*/ 2518 h 2596"/>
                <a:gd name="T52" fmla="*/ 2368 w 2662"/>
                <a:gd name="T53" fmla="*/ 2595 h 2596"/>
                <a:gd name="T54" fmla="*/ 2557 w 2662"/>
                <a:gd name="T55" fmla="*/ 2518 h 2596"/>
                <a:gd name="T56" fmla="*/ 2557 w 2662"/>
                <a:gd name="T57" fmla="*/ 2139 h 2596"/>
                <a:gd name="T58" fmla="*/ 2557 w 2662"/>
                <a:gd name="T59" fmla="*/ 2139 h 2596"/>
                <a:gd name="T60" fmla="*/ 1888 w 2662"/>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2" h="2596">
                  <a:moveTo>
                    <a:pt x="1888" y="1471"/>
                  </a:moveTo>
                  <a:lnTo>
                    <a:pt x="1888" y="1471"/>
                  </a:lnTo>
                  <a:lnTo>
                    <a:pt x="1888" y="1471"/>
                  </a:lnTo>
                  <a:lnTo>
                    <a:pt x="1888" y="1471"/>
                  </a:lnTo>
                  <a:cubicBezTo>
                    <a:pt x="1939" y="1437"/>
                    <a:pt x="1991" y="1410"/>
                    <a:pt x="2042" y="1389"/>
                  </a:cubicBezTo>
                  <a:lnTo>
                    <a:pt x="2042" y="1389"/>
                  </a:lnTo>
                  <a:lnTo>
                    <a:pt x="2419" y="1237"/>
                  </a:lnTo>
                  <a:lnTo>
                    <a:pt x="2419" y="1237"/>
                  </a:lnTo>
                  <a:cubicBezTo>
                    <a:pt x="2660" y="1140"/>
                    <a:pt x="2660" y="980"/>
                    <a:pt x="2419" y="884"/>
                  </a:cubicBezTo>
                  <a:lnTo>
                    <a:pt x="2419" y="884"/>
                  </a:lnTo>
                  <a:lnTo>
                    <a:pt x="333" y="33"/>
                  </a:lnTo>
                  <a:lnTo>
                    <a:pt x="333" y="33"/>
                  </a:lnTo>
                  <a:cubicBezTo>
                    <a:pt x="275" y="11"/>
                    <a:pt x="225" y="0"/>
                    <a:pt x="183" y="0"/>
                  </a:cubicBezTo>
                  <a:cubicBezTo>
                    <a:pt x="49" y="0"/>
                    <a:pt x="0" y="110"/>
                    <a:pt x="74" y="293"/>
                  </a:cubicBezTo>
                  <a:lnTo>
                    <a:pt x="74" y="293"/>
                  </a:lnTo>
                  <a:lnTo>
                    <a:pt x="923" y="2380"/>
                  </a:lnTo>
                  <a:lnTo>
                    <a:pt x="923" y="2380"/>
                  </a:lnTo>
                  <a:cubicBezTo>
                    <a:pt x="971" y="2501"/>
                    <a:pt x="1035" y="2560"/>
                    <a:pt x="1099" y="2560"/>
                  </a:cubicBezTo>
                  <a:cubicBezTo>
                    <a:pt x="1164" y="2560"/>
                    <a:pt x="1227" y="2501"/>
                    <a:pt x="1276" y="2380"/>
                  </a:cubicBezTo>
                  <a:lnTo>
                    <a:pt x="1276" y="2380"/>
                  </a:lnTo>
                  <a:lnTo>
                    <a:pt x="1428" y="2002"/>
                  </a:lnTo>
                  <a:lnTo>
                    <a:pt x="1428" y="2002"/>
                  </a:lnTo>
                  <a:cubicBezTo>
                    <a:pt x="1448" y="1952"/>
                    <a:pt x="1478" y="1900"/>
                    <a:pt x="1511" y="1850"/>
                  </a:cubicBezTo>
                  <a:lnTo>
                    <a:pt x="1511" y="1850"/>
                  </a:lnTo>
                  <a:lnTo>
                    <a:pt x="2178" y="2518"/>
                  </a:lnTo>
                  <a:lnTo>
                    <a:pt x="2178" y="2518"/>
                  </a:lnTo>
                  <a:cubicBezTo>
                    <a:pt x="2232" y="2570"/>
                    <a:pt x="2300" y="2595"/>
                    <a:pt x="2368" y="2595"/>
                  </a:cubicBezTo>
                  <a:cubicBezTo>
                    <a:pt x="2436" y="2595"/>
                    <a:pt x="2506" y="2570"/>
                    <a:pt x="2557" y="2518"/>
                  </a:cubicBezTo>
                  <a:cubicBezTo>
                    <a:pt x="2661" y="2414"/>
                    <a:pt x="2661" y="2244"/>
                    <a:pt x="2557" y="2139"/>
                  </a:cubicBezTo>
                  <a:lnTo>
                    <a:pt x="2557" y="2139"/>
                  </a:lnTo>
                  <a:lnTo>
                    <a:pt x="1888" y="1471"/>
                  </a:lnTo>
                </a:path>
              </a:pathLst>
            </a:custGeom>
            <a:solidFill>
              <a:schemeClr val="tx1"/>
            </a:solidFill>
            <a:ln>
              <a:noFill/>
            </a:ln>
            <a:effectLst/>
          </p:spPr>
          <p:txBody>
            <a:bodyPr wrap="none" anchor="ctr"/>
            <a:lstStyle/>
            <a:p>
              <a:endParaRPr lang="en-US"/>
            </a:p>
          </p:txBody>
        </p:sp>
      </p:grpSp>
      <p:sp>
        <p:nvSpPr>
          <p:cNvPr id="114" name="Rectangle 113">
            <a:hlinkClick r:id="rId4" action="ppaction://hlinksldjump"/>
          </p:cNvPr>
          <p:cNvSpPr/>
          <p:nvPr/>
        </p:nvSpPr>
        <p:spPr>
          <a:xfrm>
            <a:off x="0" y="1830175"/>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hlinkClick r:id="rId5" action="ppaction://hlinksldjump"/>
          </p:cNvPr>
          <p:cNvSpPr/>
          <p:nvPr/>
        </p:nvSpPr>
        <p:spPr>
          <a:xfrm>
            <a:off x="0" y="2591399"/>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hlinkClick r:id="rId6" action="ppaction://hlinksldjump"/>
          </p:cNvPr>
          <p:cNvSpPr/>
          <p:nvPr/>
        </p:nvSpPr>
        <p:spPr>
          <a:xfrm>
            <a:off x="0" y="3359041"/>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hlinkClick r:id="rId7" action="ppaction://hlinksldjump"/>
          </p:cNvPr>
          <p:cNvSpPr/>
          <p:nvPr/>
        </p:nvSpPr>
        <p:spPr>
          <a:xfrm>
            <a:off x="0" y="4117568"/>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hlinkClick r:id="rId8" action="ppaction://hlinksldjump"/>
          </p:cNvPr>
          <p:cNvSpPr/>
          <p:nvPr/>
        </p:nvSpPr>
        <p:spPr>
          <a:xfrm>
            <a:off x="0" y="4856797"/>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a:grpSpLocks noChangeAspect="1"/>
          </p:cNvGrpSpPr>
          <p:nvPr/>
        </p:nvGrpSpPr>
        <p:grpSpPr>
          <a:xfrm>
            <a:off x="8070241" y="6321876"/>
            <a:ext cx="492294" cy="473644"/>
            <a:chOff x="481013" y="835025"/>
            <a:chExt cx="5782886" cy="5563812"/>
          </a:xfrm>
        </p:grpSpPr>
        <p:sp>
          <p:nvSpPr>
            <p:cNvPr id="40" name="Freeform 14"/>
            <p:cNvSpPr>
              <a:spLocks noChangeArrowheads="1"/>
            </p:cNvSpPr>
            <p:nvPr/>
          </p:nvSpPr>
          <p:spPr bwMode="auto">
            <a:xfrm>
              <a:off x="4349380" y="4530352"/>
              <a:ext cx="1914519" cy="1868485"/>
            </a:xfrm>
            <a:custGeom>
              <a:avLst/>
              <a:gdLst>
                <a:gd name="T0" fmla="*/ 5106 w 5316"/>
                <a:gd name="T1" fmla="*/ 4278 h 5191"/>
                <a:gd name="T2" fmla="*/ 5106 w 5316"/>
                <a:gd name="T3" fmla="*/ 4278 h 5191"/>
                <a:gd name="T4" fmla="*/ 5106 w 5316"/>
                <a:gd name="T5" fmla="*/ 4278 h 5191"/>
                <a:gd name="T6" fmla="*/ 3771 w 5316"/>
                <a:gd name="T7" fmla="*/ 2940 h 5191"/>
                <a:gd name="T8" fmla="*/ 3771 w 5316"/>
                <a:gd name="T9" fmla="*/ 2940 h 5191"/>
                <a:gd name="T10" fmla="*/ 4076 w 5316"/>
                <a:gd name="T11" fmla="*/ 2776 h 5191"/>
                <a:gd name="T12" fmla="*/ 4076 w 5316"/>
                <a:gd name="T13" fmla="*/ 2776 h 5191"/>
                <a:gd name="T14" fmla="*/ 4831 w 5316"/>
                <a:gd name="T15" fmla="*/ 2470 h 5191"/>
                <a:gd name="T16" fmla="*/ 4831 w 5316"/>
                <a:gd name="T17" fmla="*/ 2470 h 5191"/>
                <a:gd name="T18" fmla="*/ 4831 w 5316"/>
                <a:gd name="T19" fmla="*/ 1766 h 5191"/>
                <a:gd name="T20" fmla="*/ 4831 w 5316"/>
                <a:gd name="T21" fmla="*/ 1766 h 5191"/>
                <a:gd name="T22" fmla="*/ 3745 w 5316"/>
                <a:gd name="T23" fmla="*/ 1323 h 5191"/>
                <a:gd name="T24" fmla="*/ 2284 w 5316"/>
                <a:gd name="T25" fmla="*/ 729 h 5191"/>
                <a:gd name="T26" fmla="*/ 666 w 5316"/>
                <a:gd name="T27" fmla="*/ 69 h 5191"/>
                <a:gd name="T28" fmla="*/ 666 w 5316"/>
                <a:gd name="T29" fmla="*/ 69 h 5191"/>
                <a:gd name="T30" fmla="*/ 365 w 5316"/>
                <a:gd name="T31" fmla="*/ 0 h 5191"/>
                <a:gd name="T32" fmla="*/ 148 w 5316"/>
                <a:gd name="T33" fmla="*/ 586 h 5191"/>
                <a:gd name="T34" fmla="*/ 148 w 5316"/>
                <a:gd name="T35" fmla="*/ 586 h 5191"/>
                <a:gd name="T36" fmla="*/ 801 w 5316"/>
                <a:gd name="T37" fmla="*/ 2195 h 5191"/>
                <a:gd name="T38" fmla="*/ 1360 w 5316"/>
                <a:gd name="T39" fmla="*/ 3573 h 5191"/>
                <a:gd name="T40" fmla="*/ 1841 w 5316"/>
                <a:gd name="T41" fmla="*/ 4758 h 5191"/>
                <a:gd name="T42" fmla="*/ 1841 w 5316"/>
                <a:gd name="T43" fmla="*/ 4758 h 5191"/>
                <a:gd name="T44" fmla="*/ 2197 w 5316"/>
                <a:gd name="T45" fmla="*/ 5116 h 5191"/>
                <a:gd name="T46" fmla="*/ 2549 w 5316"/>
                <a:gd name="T47" fmla="*/ 4755 h 5191"/>
                <a:gd name="T48" fmla="*/ 2549 w 5316"/>
                <a:gd name="T49" fmla="*/ 4755 h 5191"/>
                <a:gd name="T50" fmla="*/ 2853 w 5316"/>
                <a:gd name="T51" fmla="*/ 4003 h 5191"/>
                <a:gd name="T52" fmla="*/ 2853 w 5316"/>
                <a:gd name="T53" fmla="*/ 4003 h 5191"/>
                <a:gd name="T54" fmla="*/ 3017 w 5316"/>
                <a:gd name="T55" fmla="*/ 3695 h 5191"/>
                <a:gd name="T56" fmla="*/ 3017 w 5316"/>
                <a:gd name="T57" fmla="*/ 3695 h 5191"/>
                <a:gd name="T58" fmla="*/ 4352 w 5316"/>
                <a:gd name="T59" fmla="*/ 5031 h 5191"/>
                <a:gd name="T60" fmla="*/ 4352 w 5316"/>
                <a:gd name="T61" fmla="*/ 5031 h 5191"/>
                <a:gd name="T62" fmla="*/ 4727 w 5316"/>
                <a:gd name="T63" fmla="*/ 5190 h 5191"/>
                <a:gd name="T64" fmla="*/ 5106 w 5316"/>
                <a:gd name="T65" fmla="*/ 5031 h 5191"/>
                <a:gd name="T66" fmla="*/ 5106 w 5316"/>
                <a:gd name="T67" fmla="*/ 4278 h 5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16" h="5191">
                  <a:moveTo>
                    <a:pt x="5106" y="4278"/>
                  </a:moveTo>
                  <a:lnTo>
                    <a:pt x="5106" y="4278"/>
                  </a:lnTo>
                  <a:lnTo>
                    <a:pt x="5106" y="4278"/>
                  </a:lnTo>
                  <a:lnTo>
                    <a:pt x="3771" y="2940"/>
                  </a:lnTo>
                  <a:lnTo>
                    <a:pt x="3771" y="2940"/>
                  </a:lnTo>
                  <a:cubicBezTo>
                    <a:pt x="3872" y="2874"/>
                    <a:pt x="3975" y="2818"/>
                    <a:pt x="4076" y="2776"/>
                  </a:cubicBezTo>
                  <a:lnTo>
                    <a:pt x="4076" y="2776"/>
                  </a:lnTo>
                  <a:lnTo>
                    <a:pt x="4831" y="2470"/>
                  </a:lnTo>
                  <a:lnTo>
                    <a:pt x="4831" y="2470"/>
                  </a:lnTo>
                  <a:cubicBezTo>
                    <a:pt x="5310" y="2277"/>
                    <a:pt x="5310" y="1959"/>
                    <a:pt x="4831" y="1766"/>
                  </a:cubicBezTo>
                  <a:lnTo>
                    <a:pt x="4831" y="1766"/>
                  </a:lnTo>
                  <a:lnTo>
                    <a:pt x="3745" y="1323"/>
                  </a:lnTo>
                  <a:lnTo>
                    <a:pt x="2284" y="729"/>
                  </a:lnTo>
                  <a:lnTo>
                    <a:pt x="666" y="69"/>
                  </a:lnTo>
                  <a:lnTo>
                    <a:pt x="666" y="69"/>
                  </a:lnTo>
                  <a:cubicBezTo>
                    <a:pt x="550" y="21"/>
                    <a:pt x="450" y="0"/>
                    <a:pt x="365" y="0"/>
                  </a:cubicBezTo>
                  <a:cubicBezTo>
                    <a:pt x="100" y="0"/>
                    <a:pt x="0" y="223"/>
                    <a:pt x="148" y="586"/>
                  </a:cubicBezTo>
                  <a:lnTo>
                    <a:pt x="148" y="586"/>
                  </a:lnTo>
                  <a:lnTo>
                    <a:pt x="801" y="2195"/>
                  </a:lnTo>
                  <a:lnTo>
                    <a:pt x="1360" y="3573"/>
                  </a:lnTo>
                  <a:lnTo>
                    <a:pt x="1841" y="4758"/>
                  </a:lnTo>
                  <a:lnTo>
                    <a:pt x="1841" y="4758"/>
                  </a:lnTo>
                  <a:cubicBezTo>
                    <a:pt x="1940" y="4997"/>
                    <a:pt x="2067" y="5116"/>
                    <a:pt x="2197" y="5116"/>
                  </a:cubicBezTo>
                  <a:cubicBezTo>
                    <a:pt x="2324" y="5116"/>
                    <a:pt x="2451" y="4997"/>
                    <a:pt x="2549" y="4755"/>
                  </a:cubicBezTo>
                  <a:lnTo>
                    <a:pt x="2549" y="4755"/>
                  </a:lnTo>
                  <a:lnTo>
                    <a:pt x="2853" y="4003"/>
                  </a:lnTo>
                  <a:lnTo>
                    <a:pt x="2853" y="4003"/>
                  </a:lnTo>
                  <a:cubicBezTo>
                    <a:pt x="2893" y="3902"/>
                    <a:pt x="2948" y="3799"/>
                    <a:pt x="3017" y="3695"/>
                  </a:cubicBezTo>
                  <a:lnTo>
                    <a:pt x="3017" y="3695"/>
                  </a:lnTo>
                  <a:lnTo>
                    <a:pt x="4352" y="5031"/>
                  </a:lnTo>
                  <a:lnTo>
                    <a:pt x="4352" y="5031"/>
                  </a:lnTo>
                  <a:cubicBezTo>
                    <a:pt x="4455" y="5137"/>
                    <a:pt x="4593" y="5190"/>
                    <a:pt x="4727" y="5190"/>
                  </a:cubicBezTo>
                  <a:cubicBezTo>
                    <a:pt x="4865" y="5190"/>
                    <a:pt x="5003" y="5137"/>
                    <a:pt x="5106" y="5031"/>
                  </a:cubicBezTo>
                  <a:cubicBezTo>
                    <a:pt x="5315" y="4824"/>
                    <a:pt x="5315" y="4485"/>
                    <a:pt x="5106" y="4278"/>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15"/>
            <p:cNvSpPr>
              <a:spLocks noChangeArrowheads="1"/>
            </p:cNvSpPr>
            <p:nvPr/>
          </p:nvSpPr>
          <p:spPr bwMode="auto">
            <a:xfrm>
              <a:off x="2120900" y="4443413"/>
              <a:ext cx="854075" cy="439737"/>
            </a:xfrm>
            <a:custGeom>
              <a:avLst/>
              <a:gdLst>
                <a:gd name="T0" fmla="*/ 0 w 2373"/>
                <a:gd name="T1" fmla="*/ 1220 h 1221"/>
                <a:gd name="T2" fmla="*/ 0 w 2373"/>
                <a:gd name="T3" fmla="*/ 1220 h 1221"/>
                <a:gd name="T4" fmla="*/ 0 w 2373"/>
                <a:gd name="T5" fmla="*/ 1220 h 1221"/>
                <a:gd name="T6" fmla="*/ 0 w 2373"/>
                <a:gd name="T7" fmla="*/ 1220 h 1221"/>
                <a:gd name="T8" fmla="*/ 2372 w 2373"/>
                <a:gd name="T9" fmla="*/ 0 h 1221"/>
                <a:gd name="T10" fmla="*/ 1800 w 2373"/>
                <a:gd name="T11" fmla="*/ 472 h 1221"/>
                <a:gd name="T12" fmla="*/ 0 w 2373"/>
                <a:gd name="T13" fmla="*/ 1220 h 1221"/>
              </a:gdLst>
              <a:ahLst/>
              <a:cxnLst>
                <a:cxn ang="0">
                  <a:pos x="T0" y="T1"/>
                </a:cxn>
                <a:cxn ang="0">
                  <a:pos x="T2" y="T3"/>
                </a:cxn>
                <a:cxn ang="0">
                  <a:pos x="T4" y="T5"/>
                </a:cxn>
                <a:cxn ang="0">
                  <a:pos x="T6" y="T7"/>
                </a:cxn>
                <a:cxn ang="0">
                  <a:pos x="T8" y="T9"/>
                </a:cxn>
                <a:cxn ang="0">
                  <a:pos x="T10" y="T11"/>
                </a:cxn>
                <a:cxn ang="0">
                  <a:pos x="T12" y="T13"/>
                </a:cxn>
              </a:cxnLst>
              <a:rect l="0" t="0" r="r" b="b"/>
              <a:pathLst>
                <a:path w="2373" h="1221">
                  <a:moveTo>
                    <a:pt x="0" y="1220"/>
                  </a:moveTo>
                  <a:lnTo>
                    <a:pt x="0" y="1220"/>
                  </a:lnTo>
                  <a:lnTo>
                    <a:pt x="0" y="1220"/>
                  </a:lnTo>
                  <a:lnTo>
                    <a:pt x="0" y="1220"/>
                  </a:lnTo>
                  <a:cubicBezTo>
                    <a:pt x="952" y="1111"/>
                    <a:pt x="1694" y="618"/>
                    <a:pt x="2372" y="0"/>
                  </a:cubicBezTo>
                  <a:cubicBezTo>
                    <a:pt x="2186" y="167"/>
                    <a:pt x="1999" y="326"/>
                    <a:pt x="1800" y="472"/>
                  </a:cubicBezTo>
                  <a:cubicBezTo>
                    <a:pt x="1274" y="859"/>
                    <a:pt x="693" y="1143"/>
                    <a:pt x="0" y="122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16"/>
            <p:cNvSpPr>
              <a:spLocks noChangeArrowheads="1"/>
            </p:cNvSpPr>
            <p:nvPr/>
          </p:nvSpPr>
          <p:spPr bwMode="auto">
            <a:xfrm>
              <a:off x="2978150" y="3044825"/>
              <a:ext cx="528638" cy="490538"/>
            </a:xfrm>
            <a:custGeom>
              <a:avLst/>
              <a:gdLst>
                <a:gd name="T0" fmla="*/ 0 w 1467"/>
                <a:gd name="T1" fmla="*/ 1362 h 1363"/>
                <a:gd name="T2" fmla="*/ 0 w 1467"/>
                <a:gd name="T3" fmla="*/ 1362 h 1363"/>
                <a:gd name="T4" fmla="*/ 0 w 1467"/>
                <a:gd name="T5" fmla="*/ 1362 h 1363"/>
                <a:gd name="T6" fmla="*/ 0 w 1467"/>
                <a:gd name="T7" fmla="*/ 1362 h 1363"/>
                <a:gd name="T8" fmla="*/ 1466 w 1467"/>
                <a:gd name="T9" fmla="*/ 0 h 1363"/>
                <a:gd name="T10" fmla="*/ 0 w 1467"/>
                <a:gd name="T11" fmla="*/ 1362 h 1363"/>
              </a:gdLst>
              <a:ahLst/>
              <a:cxnLst>
                <a:cxn ang="0">
                  <a:pos x="T0" y="T1"/>
                </a:cxn>
                <a:cxn ang="0">
                  <a:pos x="T2" y="T3"/>
                </a:cxn>
                <a:cxn ang="0">
                  <a:pos x="T4" y="T5"/>
                </a:cxn>
                <a:cxn ang="0">
                  <a:pos x="T6" y="T7"/>
                </a:cxn>
                <a:cxn ang="0">
                  <a:pos x="T8" y="T9"/>
                </a:cxn>
                <a:cxn ang="0">
                  <a:pos x="T10" y="T11"/>
                </a:cxn>
              </a:cxnLst>
              <a:rect l="0" t="0" r="r" b="b"/>
              <a:pathLst>
                <a:path w="1467" h="1363">
                  <a:moveTo>
                    <a:pt x="0" y="1362"/>
                  </a:moveTo>
                  <a:lnTo>
                    <a:pt x="0" y="1362"/>
                  </a:lnTo>
                  <a:lnTo>
                    <a:pt x="0" y="1362"/>
                  </a:lnTo>
                  <a:lnTo>
                    <a:pt x="0" y="1362"/>
                  </a:lnTo>
                  <a:cubicBezTo>
                    <a:pt x="471" y="874"/>
                    <a:pt x="942" y="385"/>
                    <a:pt x="1466" y="0"/>
                  </a:cubicBezTo>
                  <a:cubicBezTo>
                    <a:pt x="942" y="385"/>
                    <a:pt x="471" y="874"/>
                    <a:pt x="0" y="1362"/>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17"/>
            <p:cNvSpPr>
              <a:spLocks noChangeArrowheads="1"/>
            </p:cNvSpPr>
            <p:nvPr/>
          </p:nvSpPr>
          <p:spPr bwMode="auto">
            <a:xfrm>
              <a:off x="1165225" y="3122613"/>
              <a:ext cx="955675" cy="1758950"/>
            </a:xfrm>
            <a:custGeom>
              <a:avLst/>
              <a:gdLst>
                <a:gd name="T0" fmla="*/ 884 w 2656"/>
                <a:gd name="T1" fmla="*/ 1627 h 4886"/>
                <a:gd name="T2" fmla="*/ 884 w 2656"/>
                <a:gd name="T3" fmla="*/ 1627 h 4886"/>
                <a:gd name="T4" fmla="*/ 884 w 2656"/>
                <a:gd name="T5" fmla="*/ 1627 h 4886"/>
                <a:gd name="T6" fmla="*/ 884 w 2656"/>
                <a:gd name="T7" fmla="*/ 1627 h 4886"/>
                <a:gd name="T8" fmla="*/ 0 w 2656"/>
                <a:gd name="T9" fmla="*/ 0 h 4886"/>
                <a:gd name="T10" fmla="*/ 2655 w 2656"/>
                <a:gd name="T11" fmla="*/ 4885 h 4886"/>
                <a:gd name="T12" fmla="*/ 1771 w 2656"/>
                <a:gd name="T13" fmla="*/ 3257 h 4886"/>
                <a:gd name="T14" fmla="*/ 884 w 2656"/>
                <a:gd name="T15" fmla="*/ 1627 h 4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56" h="4886">
                  <a:moveTo>
                    <a:pt x="884" y="1627"/>
                  </a:moveTo>
                  <a:lnTo>
                    <a:pt x="884" y="1627"/>
                  </a:lnTo>
                  <a:lnTo>
                    <a:pt x="884" y="1627"/>
                  </a:lnTo>
                  <a:lnTo>
                    <a:pt x="884" y="1627"/>
                  </a:lnTo>
                  <a:cubicBezTo>
                    <a:pt x="590" y="1087"/>
                    <a:pt x="296" y="544"/>
                    <a:pt x="0" y="0"/>
                  </a:cubicBezTo>
                  <a:cubicBezTo>
                    <a:pt x="884" y="1627"/>
                    <a:pt x="1771" y="3257"/>
                    <a:pt x="2655" y="4885"/>
                  </a:cubicBezTo>
                  <a:cubicBezTo>
                    <a:pt x="2358" y="4341"/>
                    <a:pt x="2065" y="3798"/>
                    <a:pt x="1771" y="3257"/>
                  </a:cubicBezTo>
                  <a:cubicBezTo>
                    <a:pt x="1474" y="2714"/>
                    <a:pt x="1180" y="2170"/>
                    <a:pt x="884" y="1627"/>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18"/>
            <p:cNvSpPr>
              <a:spLocks noChangeArrowheads="1"/>
            </p:cNvSpPr>
            <p:nvPr/>
          </p:nvSpPr>
          <p:spPr bwMode="auto">
            <a:xfrm>
              <a:off x="3517900" y="1603375"/>
              <a:ext cx="477838" cy="879475"/>
            </a:xfrm>
            <a:custGeom>
              <a:avLst/>
              <a:gdLst>
                <a:gd name="T0" fmla="*/ 1325 w 1326"/>
                <a:gd name="T1" fmla="*/ 2444 h 2445"/>
                <a:gd name="T2" fmla="*/ 1325 w 1326"/>
                <a:gd name="T3" fmla="*/ 2444 h 2445"/>
                <a:gd name="T4" fmla="*/ 1325 w 1326"/>
                <a:gd name="T5" fmla="*/ 2444 h 2445"/>
                <a:gd name="T6" fmla="*/ 1325 w 1326"/>
                <a:gd name="T7" fmla="*/ 2444 h 2445"/>
                <a:gd name="T8" fmla="*/ 0 w 1326"/>
                <a:gd name="T9" fmla="*/ 0 h 2445"/>
                <a:gd name="T10" fmla="*/ 883 w 1326"/>
                <a:gd name="T11" fmla="*/ 1630 h 2445"/>
                <a:gd name="T12" fmla="*/ 1325 w 1326"/>
                <a:gd name="T13" fmla="*/ 2444 h 2445"/>
              </a:gdLst>
              <a:ahLst/>
              <a:cxnLst>
                <a:cxn ang="0">
                  <a:pos x="T0" y="T1"/>
                </a:cxn>
                <a:cxn ang="0">
                  <a:pos x="T2" y="T3"/>
                </a:cxn>
                <a:cxn ang="0">
                  <a:pos x="T4" y="T5"/>
                </a:cxn>
                <a:cxn ang="0">
                  <a:pos x="T6" y="T7"/>
                </a:cxn>
                <a:cxn ang="0">
                  <a:pos x="T8" y="T9"/>
                </a:cxn>
                <a:cxn ang="0">
                  <a:pos x="T10" y="T11"/>
                </a:cxn>
                <a:cxn ang="0">
                  <a:pos x="T12" y="T13"/>
                </a:cxn>
              </a:cxnLst>
              <a:rect l="0" t="0" r="r" b="b"/>
              <a:pathLst>
                <a:path w="1326" h="2445">
                  <a:moveTo>
                    <a:pt x="1325" y="2444"/>
                  </a:moveTo>
                  <a:lnTo>
                    <a:pt x="1325" y="2444"/>
                  </a:lnTo>
                  <a:lnTo>
                    <a:pt x="1325" y="2444"/>
                  </a:lnTo>
                  <a:lnTo>
                    <a:pt x="1325" y="2444"/>
                  </a:lnTo>
                  <a:cubicBezTo>
                    <a:pt x="883" y="1630"/>
                    <a:pt x="441" y="813"/>
                    <a:pt x="0" y="0"/>
                  </a:cubicBezTo>
                  <a:cubicBezTo>
                    <a:pt x="293" y="543"/>
                    <a:pt x="587" y="1087"/>
                    <a:pt x="883" y="1630"/>
                  </a:cubicBezTo>
                  <a:cubicBezTo>
                    <a:pt x="1029" y="1900"/>
                    <a:pt x="1177" y="2171"/>
                    <a:pt x="1325" y="244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19"/>
            <p:cNvSpPr>
              <a:spLocks noChangeArrowheads="1"/>
            </p:cNvSpPr>
            <p:nvPr/>
          </p:nvSpPr>
          <p:spPr bwMode="auto">
            <a:xfrm>
              <a:off x="3295650" y="3649663"/>
              <a:ext cx="504825" cy="473075"/>
            </a:xfrm>
            <a:custGeom>
              <a:avLst/>
              <a:gdLst>
                <a:gd name="T0" fmla="*/ 0 w 1401"/>
                <a:gd name="T1" fmla="*/ 1314 h 1315"/>
                <a:gd name="T2" fmla="*/ 0 w 1401"/>
                <a:gd name="T3" fmla="*/ 1314 h 1315"/>
                <a:gd name="T4" fmla="*/ 0 w 1401"/>
                <a:gd name="T5" fmla="*/ 1314 h 1315"/>
                <a:gd name="T6" fmla="*/ 0 w 1401"/>
                <a:gd name="T7" fmla="*/ 1314 h 1315"/>
                <a:gd name="T8" fmla="*/ 1400 w 1401"/>
                <a:gd name="T9" fmla="*/ 0 h 1315"/>
                <a:gd name="T10" fmla="*/ 0 w 1401"/>
                <a:gd name="T11" fmla="*/ 1314 h 1315"/>
              </a:gdLst>
              <a:ahLst/>
              <a:cxnLst>
                <a:cxn ang="0">
                  <a:pos x="T0" y="T1"/>
                </a:cxn>
                <a:cxn ang="0">
                  <a:pos x="T2" y="T3"/>
                </a:cxn>
                <a:cxn ang="0">
                  <a:pos x="T4" y="T5"/>
                </a:cxn>
                <a:cxn ang="0">
                  <a:pos x="T6" y="T7"/>
                </a:cxn>
                <a:cxn ang="0">
                  <a:pos x="T8" y="T9"/>
                </a:cxn>
                <a:cxn ang="0">
                  <a:pos x="T10" y="T11"/>
                </a:cxn>
              </a:cxnLst>
              <a:rect l="0" t="0" r="r" b="b"/>
              <a:pathLst>
                <a:path w="1401" h="1315">
                  <a:moveTo>
                    <a:pt x="0" y="1314"/>
                  </a:moveTo>
                  <a:lnTo>
                    <a:pt x="0" y="1314"/>
                  </a:lnTo>
                  <a:lnTo>
                    <a:pt x="0" y="1314"/>
                  </a:lnTo>
                  <a:lnTo>
                    <a:pt x="0" y="1314"/>
                  </a:lnTo>
                  <a:cubicBezTo>
                    <a:pt x="450" y="845"/>
                    <a:pt x="900" y="379"/>
                    <a:pt x="1400" y="0"/>
                  </a:cubicBezTo>
                  <a:cubicBezTo>
                    <a:pt x="900" y="379"/>
                    <a:pt x="450" y="845"/>
                    <a:pt x="0" y="131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20"/>
            <p:cNvSpPr>
              <a:spLocks noChangeArrowheads="1"/>
            </p:cNvSpPr>
            <p:nvPr/>
          </p:nvSpPr>
          <p:spPr bwMode="auto">
            <a:xfrm>
              <a:off x="2449513" y="3535363"/>
              <a:ext cx="528637" cy="492125"/>
            </a:xfrm>
            <a:custGeom>
              <a:avLst/>
              <a:gdLst>
                <a:gd name="T0" fmla="*/ 0 w 1468"/>
                <a:gd name="T1" fmla="*/ 1365 h 1366"/>
                <a:gd name="T2" fmla="*/ 0 w 1468"/>
                <a:gd name="T3" fmla="*/ 1365 h 1366"/>
                <a:gd name="T4" fmla="*/ 0 w 1468"/>
                <a:gd name="T5" fmla="*/ 1365 h 1366"/>
                <a:gd name="T6" fmla="*/ 0 w 1468"/>
                <a:gd name="T7" fmla="*/ 1365 h 1366"/>
                <a:gd name="T8" fmla="*/ 1467 w 1468"/>
                <a:gd name="T9" fmla="*/ 0 h 1366"/>
                <a:gd name="T10" fmla="*/ 0 w 1468"/>
                <a:gd name="T11" fmla="*/ 1365 h 1366"/>
              </a:gdLst>
              <a:ahLst/>
              <a:cxnLst>
                <a:cxn ang="0">
                  <a:pos x="T0" y="T1"/>
                </a:cxn>
                <a:cxn ang="0">
                  <a:pos x="T2" y="T3"/>
                </a:cxn>
                <a:cxn ang="0">
                  <a:pos x="T4" y="T5"/>
                </a:cxn>
                <a:cxn ang="0">
                  <a:pos x="T6" y="T7"/>
                </a:cxn>
                <a:cxn ang="0">
                  <a:pos x="T8" y="T9"/>
                </a:cxn>
                <a:cxn ang="0">
                  <a:pos x="T10" y="T11"/>
                </a:cxn>
              </a:cxnLst>
              <a:rect l="0" t="0" r="r" b="b"/>
              <a:pathLst>
                <a:path w="1468" h="1366">
                  <a:moveTo>
                    <a:pt x="0" y="1365"/>
                  </a:moveTo>
                  <a:lnTo>
                    <a:pt x="0" y="1365"/>
                  </a:lnTo>
                  <a:lnTo>
                    <a:pt x="0" y="1365"/>
                  </a:lnTo>
                  <a:lnTo>
                    <a:pt x="0" y="1365"/>
                  </a:lnTo>
                  <a:cubicBezTo>
                    <a:pt x="528" y="977"/>
                    <a:pt x="996" y="490"/>
                    <a:pt x="1467" y="0"/>
                  </a:cubicBezTo>
                  <a:cubicBezTo>
                    <a:pt x="996" y="490"/>
                    <a:pt x="528" y="977"/>
                    <a:pt x="0" y="1365"/>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21"/>
            <p:cNvSpPr>
              <a:spLocks noChangeArrowheads="1"/>
            </p:cNvSpPr>
            <p:nvPr/>
          </p:nvSpPr>
          <p:spPr bwMode="auto">
            <a:xfrm>
              <a:off x="2132013" y="3240088"/>
              <a:ext cx="239712" cy="201612"/>
            </a:xfrm>
            <a:custGeom>
              <a:avLst/>
              <a:gdLst>
                <a:gd name="T0" fmla="*/ 0 w 665"/>
                <a:gd name="T1" fmla="*/ 557 h 558"/>
                <a:gd name="T2" fmla="*/ 0 w 665"/>
                <a:gd name="T3" fmla="*/ 557 h 558"/>
                <a:gd name="T4" fmla="*/ 0 w 665"/>
                <a:gd name="T5" fmla="*/ 557 h 558"/>
                <a:gd name="T6" fmla="*/ 0 w 665"/>
                <a:gd name="T7" fmla="*/ 557 h 558"/>
                <a:gd name="T8" fmla="*/ 664 w 665"/>
                <a:gd name="T9" fmla="*/ 0 h 558"/>
                <a:gd name="T10" fmla="*/ 0 w 665"/>
                <a:gd name="T11" fmla="*/ 557 h 558"/>
              </a:gdLst>
              <a:ahLst/>
              <a:cxnLst>
                <a:cxn ang="0">
                  <a:pos x="T0" y="T1"/>
                </a:cxn>
                <a:cxn ang="0">
                  <a:pos x="T2" y="T3"/>
                </a:cxn>
                <a:cxn ang="0">
                  <a:pos x="T4" y="T5"/>
                </a:cxn>
                <a:cxn ang="0">
                  <a:pos x="T6" y="T7"/>
                </a:cxn>
                <a:cxn ang="0">
                  <a:pos x="T8" y="T9"/>
                </a:cxn>
                <a:cxn ang="0">
                  <a:pos x="T10" y="T11"/>
                </a:cxn>
              </a:cxnLst>
              <a:rect l="0" t="0" r="r" b="b"/>
              <a:pathLst>
                <a:path w="665" h="558">
                  <a:moveTo>
                    <a:pt x="0" y="557"/>
                  </a:moveTo>
                  <a:lnTo>
                    <a:pt x="0" y="557"/>
                  </a:lnTo>
                  <a:lnTo>
                    <a:pt x="0" y="557"/>
                  </a:lnTo>
                  <a:lnTo>
                    <a:pt x="0" y="557"/>
                  </a:lnTo>
                  <a:cubicBezTo>
                    <a:pt x="230" y="390"/>
                    <a:pt x="449" y="201"/>
                    <a:pt x="664" y="0"/>
                  </a:cubicBezTo>
                  <a:cubicBezTo>
                    <a:pt x="449" y="201"/>
                    <a:pt x="230" y="390"/>
                    <a:pt x="0" y="557"/>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22"/>
            <p:cNvSpPr>
              <a:spLocks noChangeArrowheads="1"/>
            </p:cNvSpPr>
            <p:nvPr/>
          </p:nvSpPr>
          <p:spPr bwMode="auto">
            <a:xfrm>
              <a:off x="3006725" y="4364038"/>
              <a:ext cx="49213" cy="49212"/>
            </a:xfrm>
            <a:custGeom>
              <a:avLst/>
              <a:gdLst>
                <a:gd name="T0" fmla="*/ 135 w 136"/>
                <a:gd name="T1" fmla="*/ 0 h 135"/>
                <a:gd name="T2" fmla="*/ 135 w 136"/>
                <a:gd name="T3" fmla="*/ 0 h 135"/>
                <a:gd name="T4" fmla="*/ 135 w 136"/>
                <a:gd name="T5" fmla="*/ 0 h 135"/>
                <a:gd name="T6" fmla="*/ 135 w 136"/>
                <a:gd name="T7" fmla="*/ 0 h 135"/>
                <a:gd name="T8" fmla="*/ 0 w 136"/>
                <a:gd name="T9" fmla="*/ 134 h 135"/>
                <a:gd name="T10" fmla="*/ 135 w 136"/>
                <a:gd name="T11" fmla="*/ 0 h 135"/>
              </a:gdLst>
              <a:ahLst/>
              <a:cxnLst>
                <a:cxn ang="0">
                  <a:pos x="T0" y="T1"/>
                </a:cxn>
                <a:cxn ang="0">
                  <a:pos x="T2" y="T3"/>
                </a:cxn>
                <a:cxn ang="0">
                  <a:pos x="T4" y="T5"/>
                </a:cxn>
                <a:cxn ang="0">
                  <a:pos x="T6" y="T7"/>
                </a:cxn>
                <a:cxn ang="0">
                  <a:pos x="T8" y="T9"/>
                </a:cxn>
                <a:cxn ang="0">
                  <a:pos x="T10" y="T11"/>
                </a:cxn>
              </a:cxnLst>
              <a:rect l="0" t="0" r="r" b="b"/>
              <a:pathLst>
                <a:path w="136" h="135">
                  <a:moveTo>
                    <a:pt x="135" y="0"/>
                  </a:moveTo>
                  <a:lnTo>
                    <a:pt x="135" y="0"/>
                  </a:lnTo>
                  <a:lnTo>
                    <a:pt x="135" y="0"/>
                  </a:lnTo>
                  <a:lnTo>
                    <a:pt x="135" y="0"/>
                  </a:lnTo>
                  <a:cubicBezTo>
                    <a:pt x="90" y="45"/>
                    <a:pt x="45" y="91"/>
                    <a:pt x="0" y="134"/>
                  </a:cubicBezTo>
                  <a:cubicBezTo>
                    <a:pt x="45" y="91"/>
                    <a:pt x="90" y="45"/>
                    <a:pt x="135"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23"/>
            <p:cNvSpPr>
              <a:spLocks noChangeArrowheads="1"/>
            </p:cNvSpPr>
            <p:nvPr/>
          </p:nvSpPr>
          <p:spPr bwMode="auto">
            <a:xfrm>
              <a:off x="3865563" y="3368675"/>
              <a:ext cx="560387" cy="233363"/>
            </a:xfrm>
            <a:custGeom>
              <a:avLst/>
              <a:gdLst>
                <a:gd name="T0" fmla="*/ 1557 w 1558"/>
                <a:gd name="T1" fmla="*/ 0 h 648"/>
                <a:gd name="T2" fmla="*/ 1557 w 1558"/>
                <a:gd name="T3" fmla="*/ 0 h 648"/>
                <a:gd name="T4" fmla="*/ 1557 w 1558"/>
                <a:gd name="T5" fmla="*/ 0 h 648"/>
                <a:gd name="T6" fmla="*/ 1557 w 1558"/>
                <a:gd name="T7" fmla="*/ 0 h 648"/>
                <a:gd name="T8" fmla="*/ 0 w 1558"/>
                <a:gd name="T9" fmla="*/ 647 h 648"/>
                <a:gd name="T10" fmla="*/ 1557 w 1558"/>
                <a:gd name="T11" fmla="*/ 0 h 648"/>
              </a:gdLst>
              <a:ahLst/>
              <a:cxnLst>
                <a:cxn ang="0">
                  <a:pos x="T0" y="T1"/>
                </a:cxn>
                <a:cxn ang="0">
                  <a:pos x="T2" y="T3"/>
                </a:cxn>
                <a:cxn ang="0">
                  <a:pos x="T4" y="T5"/>
                </a:cxn>
                <a:cxn ang="0">
                  <a:pos x="T6" y="T7"/>
                </a:cxn>
                <a:cxn ang="0">
                  <a:pos x="T8" y="T9"/>
                </a:cxn>
                <a:cxn ang="0">
                  <a:pos x="T10" y="T11"/>
                </a:cxn>
              </a:cxnLst>
              <a:rect l="0" t="0" r="r" b="b"/>
              <a:pathLst>
                <a:path w="1558" h="648">
                  <a:moveTo>
                    <a:pt x="1557" y="0"/>
                  </a:moveTo>
                  <a:lnTo>
                    <a:pt x="1557" y="0"/>
                  </a:lnTo>
                  <a:lnTo>
                    <a:pt x="1557" y="0"/>
                  </a:lnTo>
                  <a:lnTo>
                    <a:pt x="1557" y="0"/>
                  </a:lnTo>
                  <a:cubicBezTo>
                    <a:pt x="970" y="88"/>
                    <a:pt x="463" y="327"/>
                    <a:pt x="0" y="647"/>
                  </a:cubicBezTo>
                  <a:cubicBezTo>
                    <a:pt x="463" y="327"/>
                    <a:pt x="970" y="88"/>
                    <a:pt x="1557"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24"/>
            <p:cNvSpPr>
              <a:spLocks noChangeArrowheads="1"/>
            </p:cNvSpPr>
            <p:nvPr/>
          </p:nvSpPr>
          <p:spPr bwMode="auto">
            <a:xfrm>
              <a:off x="481013" y="835025"/>
              <a:ext cx="5273675" cy="5280025"/>
            </a:xfrm>
            <a:custGeom>
              <a:avLst/>
              <a:gdLst>
                <a:gd name="T0" fmla="*/ 11993 w 14647"/>
                <a:gd name="T1" fmla="*/ 7501 h 14666"/>
                <a:gd name="T2" fmla="*/ 11993 w 14647"/>
                <a:gd name="T3" fmla="*/ 7501 h 14666"/>
                <a:gd name="T4" fmla="*/ 11993 w 14647"/>
                <a:gd name="T5" fmla="*/ 7501 h 14666"/>
                <a:gd name="T6" fmla="*/ 11993 w 14647"/>
                <a:gd name="T7" fmla="*/ 7501 h 14666"/>
                <a:gd name="T8" fmla="*/ 11358 w 14647"/>
                <a:gd name="T9" fmla="*/ 7514 h 14666"/>
                <a:gd name="T10" fmla="*/ 4823 w 14647"/>
                <a:gd name="T11" fmla="*/ 11736 h 14666"/>
                <a:gd name="T12" fmla="*/ 4191 w 14647"/>
                <a:gd name="T13" fmla="*/ 11750 h 14666"/>
                <a:gd name="T14" fmla="*/ 3921 w 14647"/>
                <a:gd name="T15" fmla="*/ 11254 h 14666"/>
                <a:gd name="T16" fmla="*/ 1268 w 14647"/>
                <a:gd name="T17" fmla="*/ 6369 h 14666"/>
                <a:gd name="T18" fmla="*/ 1000 w 14647"/>
                <a:gd name="T19" fmla="*/ 5874 h 14666"/>
                <a:gd name="T20" fmla="*/ 1634 w 14647"/>
                <a:gd name="T21" fmla="*/ 5860 h 14666"/>
                <a:gd name="T22" fmla="*/ 8169 w 14647"/>
                <a:gd name="T23" fmla="*/ 1638 h 14666"/>
                <a:gd name="T24" fmla="*/ 8801 w 14647"/>
                <a:gd name="T25" fmla="*/ 1625 h 14666"/>
                <a:gd name="T26" fmla="*/ 9071 w 14647"/>
                <a:gd name="T27" fmla="*/ 2121 h 14666"/>
                <a:gd name="T28" fmla="*/ 11723 w 14647"/>
                <a:gd name="T29" fmla="*/ 7005 h 14666"/>
                <a:gd name="T30" fmla="*/ 11723 w 14647"/>
                <a:gd name="T31" fmla="*/ 7005 h 14666"/>
                <a:gd name="T32" fmla="*/ 11993 w 14647"/>
                <a:gd name="T33" fmla="*/ 7501 h 14666"/>
                <a:gd name="T34" fmla="*/ 9465 w 14647"/>
                <a:gd name="T35" fmla="*/ 1039 h 14666"/>
                <a:gd name="T36" fmla="*/ 9465 w 14647"/>
                <a:gd name="T37" fmla="*/ 1039 h 14666"/>
                <a:gd name="T38" fmla="*/ 9465 w 14647"/>
                <a:gd name="T39" fmla="*/ 1039 h 14666"/>
                <a:gd name="T40" fmla="*/ 9465 w 14647"/>
                <a:gd name="T41" fmla="*/ 1039 h 14666"/>
                <a:gd name="T42" fmla="*/ 9465 w 14647"/>
                <a:gd name="T43" fmla="*/ 1039 h 14666"/>
                <a:gd name="T44" fmla="*/ 10271 w 14647"/>
                <a:gd name="T45" fmla="*/ 1277 h 14666"/>
                <a:gd name="T46" fmla="*/ 10271 w 14647"/>
                <a:gd name="T47" fmla="*/ 1277 h 14666"/>
                <a:gd name="T48" fmla="*/ 14458 w 14647"/>
                <a:gd name="T49" fmla="*/ 8985 h 14666"/>
                <a:gd name="T50" fmla="*/ 14458 w 14647"/>
                <a:gd name="T51" fmla="*/ 8985 h 14666"/>
                <a:gd name="T52" fmla="*/ 14646 w 14647"/>
                <a:gd name="T53" fmla="*/ 7332 h 14666"/>
                <a:gd name="T54" fmla="*/ 7322 w 14647"/>
                <a:gd name="T55" fmla="*/ 0 h 14666"/>
                <a:gd name="T56" fmla="*/ 0 w 14647"/>
                <a:gd name="T57" fmla="*/ 7332 h 14666"/>
                <a:gd name="T58" fmla="*/ 7322 w 14647"/>
                <a:gd name="T59" fmla="*/ 14665 h 14666"/>
                <a:gd name="T60" fmla="*/ 11202 w 14647"/>
                <a:gd name="T61" fmla="*/ 13552 h 14666"/>
                <a:gd name="T62" fmla="*/ 11202 w 14647"/>
                <a:gd name="T63" fmla="*/ 13552 h 14666"/>
                <a:gd name="T64" fmla="*/ 10779 w 14647"/>
                <a:gd name="T65" fmla="*/ 12507 h 14666"/>
                <a:gd name="T66" fmla="*/ 10124 w 14647"/>
                <a:gd name="T67" fmla="*/ 10898 h 14666"/>
                <a:gd name="T68" fmla="*/ 10124 w 14647"/>
                <a:gd name="T69" fmla="*/ 10898 h 14666"/>
                <a:gd name="T70" fmla="*/ 10162 w 14647"/>
                <a:gd name="T71" fmla="*/ 9848 h 14666"/>
                <a:gd name="T72" fmla="*/ 10906 w 14647"/>
                <a:gd name="T73" fmla="*/ 9470 h 14666"/>
                <a:gd name="T74" fmla="*/ 11438 w 14647"/>
                <a:gd name="T75" fmla="*/ 9584 h 14666"/>
                <a:gd name="T76" fmla="*/ 11438 w 14647"/>
                <a:gd name="T77" fmla="*/ 9584 h 14666"/>
                <a:gd name="T78" fmla="*/ 13055 w 14647"/>
                <a:gd name="T79" fmla="*/ 10244 h 14666"/>
                <a:gd name="T80" fmla="*/ 13886 w 14647"/>
                <a:gd name="T81" fmla="*/ 10583 h 14666"/>
                <a:gd name="T82" fmla="*/ 13886 w 14647"/>
                <a:gd name="T83" fmla="*/ 10583 h 14666"/>
                <a:gd name="T84" fmla="*/ 13926 w 14647"/>
                <a:gd name="T85" fmla="*/ 10501 h 14666"/>
                <a:gd name="T86" fmla="*/ 13926 w 14647"/>
                <a:gd name="T87" fmla="*/ 10501 h 14666"/>
                <a:gd name="T88" fmla="*/ 9227 w 14647"/>
                <a:gd name="T89" fmla="*/ 1847 h 14666"/>
                <a:gd name="T90" fmla="*/ 9227 w 14647"/>
                <a:gd name="T91" fmla="*/ 1847 h 14666"/>
                <a:gd name="T92" fmla="*/ 9465 w 14647"/>
                <a:gd name="T93" fmla="*/ 1039 h 14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47" h="14666">
                  <a:moveTo>
                    <a:pt x="11993" y="7501"/>
                  </a:moveTo>
                  <a:lnTo>
                    <a:pt x="11993" y="7501"/>
                  </a:lnTo>
                  <a:lnTo>
                    <a:pt x="11993" y="7501"/>
                  </a:lnTo>
                  <a:lnTo>
                    <a:pt x="11993" y="7501"/>
                  </a:lnTo>
                  <a:cubicBezTo>
                    <a:pt x="11771" y="7485"/>
                    <a:pt x="11559" y="7491"/>
                    <a:pt x="11358" y="7514"/>
                  </a:cubicBezTo>
                  <a:cubicBezTo>
                    <a:pt x="8587" y="7827"/>
                    <a:pt x="7597" y="11423"/>
                    <a:pt x="4823" y="11736"/>
                  </a:cubicBezTo>
                  <a:cubicBezTo>
                    <a:pt x="4622" y="11758"/>
                    <a:pt x="4413" y="11763"/>
                    <a:pt x="4191" y="11750"/>
                  </a:cubicBezTo>
                  <a:cubicBezTo>
                    <a:pt x="4101" y="11586"/>
                    <a:pt x="4011" y="11418"/>
                    <a:pt x="3921" y="11254"/>
                  </a:cubicBezTo>
                  <a:cubicBezTo>
                    <a:pt x="3036" y="9626"/>
                    <a:pt x="2152" y="7996"/>
                    <a:pt x="1268" y="6369"/>
                  </a:cubicBezTo>
                  <a:cubicBezTo>
                    <a:pt x="1178" y="6205"/>
                    <a:pt x="1088" y="6041"/>
                    <a:pt x="1000" y="5874"/>
                  </a:cubicBezTo>
                  <a:cubicBezTo>
                    <a:pt x="1221" y="5889"/>
                    <a:pt x="1433" y="5884"/>
                    <a:pt x="1634" y="5860"/>
                  </a:cubicBezTo>
                  <a:cubicBezTo>
                    <a:pt x="4408" y="5551"/>
                    <a:pt x="5395" y="1950"/>
                    <a:pt x="8169" y="1638"/>
                  </a:cubicBezTo>
                  <a:cubicBezTo>
                    <a:pt x="8370" y="1617"/>
                    <a:pt x="8581" y="1612"/>
                    <a:pt x="8801" y="1625"/>
                  </a:cubicBezTo>
                  <a:cubicBezTo>
                    <a:pt x="8891" y="1792"/>
                    <a:pt x="8981" y="1956"/>
                    <a:pt x="9071" y="2121"/>
                  </a:cubicBezTo>
                  <a:cubicBezTo>
                    <a:pt x="9955" y="3748"/>
                    <a:pt x="10840" y="5379"/>
                    <a:pt x="11723" y="7005"/>
                  </a:cubicBezTo>
                  <a:lnTo>
                    <a:pt x="11723" y="7005"/>
                  </a:lnTo>
                  <a:lnTo>
                    <a:pt x="11993" y="7501"/>
                  </a:lnTo>
                  <a:close/>
                  <a:moveTo>
                    <a:pt x="9465" y="1039"/>
                  </a:moveTo>
                  <a:lnTo>
                    <a:pt x="9465" y="1039"/>
                  </a:lnTo>
                  <a:lnTo>
                    <a:pt x="9465" y="1039"/>
                  </a:lnTo>
                  <a:lnTo>
                    <a:pt x="9465" y="1039"/>
                  </a:lnTo>
                  <a:lnTo>
                    <a:pt x="9465" y="1039"/>
                  </a:lnTo>
                  <a:cubicBezTo>
                    <a:pt x="9751" y="883"/>
                    <a:pt x="10113" y="992"/>
                    <a:pt x="10271" y="1277"/>
                  </a:cubicBezTo>
                  <a:lnTo>
                    <a:pt x="10271" y="1277"/>
                  </a:lnTo>
                  <a:lnTo>
                    <a:pt x="14458" y="8985"/>
                  </a:lnTo>
                  <a:lnTo>
                    <a:pt x="14458" y="8985"/>
                  </a:lnTo>
                  <a:cubicBezTo>
                    <a:pt x="14579" y="8455"/>
                    <a:pt x="14646" y="7901"/>
                    <a:pt x="14646" y="7332"/>
                  </a:cubicBezTo>
                  <a:cubicBezTo>
                    <a:pt x="14646" y="3282"/>
                    <a:pt x="11366" y="0"/>
                    <a:pt x="7322" y="0"/>
                  </a:cubicBezTo>
                  <a:cubicBezTo>
                    <a:pt x="3277" y="0"/>
                    <a:pt x="0" y="3282"/>
                    <a:pt x="0" y="7332"/>
                  </a:cubicBezTo>
                  <a:cubicBezTo>
                    <a:pt x="0" y="11381"/>
                    <a:pt x="3277" y="14665"/>
                    <a:pt x="7322" y="14665"/>
                  </a:cubicBezTo>
                  <a:cubicBezTo>
                    <a:pt x="8748" y="14665"/>
                    <a:pt x="10076" y="14257"/>
                    <a:pt x="11202" y="13552"/>
                  </a:cubicBezTo>
                  <a:lnTo>
                    <a:pt x="11202" y="13552"/>
                  </a:lnTo>
                  <a:lnTo>
                    <a:pt x="10779" y="12507"/>
                  </a:lnTo>
                  <a:lnTo>
                    <a:pt x="10124" y="10898"/>
                  </a:lnTo>
                  <a:lnTo>
                    <a:pt x="10124" y="10898"/>
                  </a:lnTo>
                  <a:cubicBezTo>
                    <a:pt x="9918" y="10387"/>
                    <a:pt x="10029" y="10045"/>
                    <a:pt x="10162" y="9848"/>
                  </a:cubicBezTo>
                  <a:cubicBezTo>
                    <a:pt x="10324" y="9608"/>
                    <a:pt x="10596" y="9470"/>
                    <a:pt x="10906" y="9470"/>
                  </a:cubicBezTo>
                  <a:cubicBezTo>
                    <a:pt x="11072" y="9470"/>
                    <a:pt x="11250" y="9510"/>
                    <a:pt x="11438" y="9584"/>
                  </a:cubicBezTo>
                  <a:lnTo>
                    <a:pt x="11438" y="9584"/>
                  </a:lnTo>
                  <a:lnTo>
                    <a:pt x="13055" y="10244"/>
                  </a:lnTo>
                  <a:lnTo>
                    <a:pt x="13886" y="10583"/>
                  </a:lnTo>
                  <a:lnTo>
                    <a:pt x="13886" y="10583"/>
                  </a:lnTo>
                  <a:cubicBezTo>
                    <a:pt x="13902" y="10557"/>
                    <a:pt x="13913" y="10528"/>
                    <a:pt x="13926" y="10501"/>
                  </a:cubicBezTo>
                  <a:lnTo>
                    <a:pt x="13926" y="10501"/>
                  </a:lnTo>
                  <a:lnTo>
                    <a:pt x="9227" y="1847"/>
                  </a:lnTo>
                  <a:lnTo>
                    <a:pt x="9227" y="1847"/>
                  </a:lnTo>
                  <a:cubicBezTo>
                    <a:pt x="9071" y="1559"/>
                    <a:pt x="9177" y="1195"/>
                    <a:pt x="9465" y="1039"/>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25"/>
            <p:cNvSpPr>
              <a:spLocks noChangeArrowheads="1"/>
            </p:cNvSpPr>
            <p:nvPr/>
          </p:nvSpPr>
          <p:spPr bwMode="auto">
            <a:xfrm>
              <a:off x="2663825" y="1603375"/>
              <a:ext cx="855663" cy="439738"/>
            </a:xfrm>
            <a:custGeom>
              <a:avLst/>
              <a:gdLst>
                <a:gd name="T0" fmla="*/ 2374 w 2375"/>
                <a:gd name="T1" fmla="*/ 0 h 1220"/>
                <a:gd name="T2" fmla="*/ 2374 w 2375"/>
                <a:gd name="T3" fmla="*/ 0 h 1220"/>
                <a:gd name="T4" fmla="*/ 2374 w 2375"/>
                <a:gd name="T5" fmla="*/ 0 h 1220"/>
                <a:gd name="T6" fmla="*/ 2374 w 2375"/>
                <a:gd name="T7" fmla="*/ 0 h 1220"/>
                <a:gd name="T8" fmla="*/ 0 w 2375"/>
                <a:gd name="T9" fmla="*/ 1219 h 1220"/>
                <a:gd name="T10" fmla="*/ 572 w 2375"/>
                <a:gd name="T11" fmla="*/ 747 h 1220"/>
                <a:gd name="T12" fmla="*/ 2374 w 2375"/>
                <a:gd name="T13" fmla="*/ 0 h 1220"/>
              </a:gdLst>
              <a:ahLst/>
              <a:cxnLst>
                <a:cxn ang="0">
                  <a:pos x="T0" y="T1"/>
                </a:cxn>
                <a:cxn ang="0">
                  <a:pos x="T2" y="T3"/>
                </a:cxn>
                <a:cxn ang="0">
                  <a:pos x="T4" y="T5"/>
                </a:cxn>
                <a:cxn ang="0">
                  <a:pos x="T6" y="T7"/>
                </a:cxn>
                <a:cxn ang="0">
                  <a:pos x="T8" y="T9"/>
                </a:cxn>
                <a:cxn ang="0">
                  <a:pos x="T10" y="T11"/>
                </a:cxn>
                <a:cxn ang="0">
                  <a:pos x="T12" y="T13"/>
                </a:cxn>
              </a:cxnLst>
              <a:rect l="0" t="0" r="r" b="b"/>
              <a:pathLst>
                <a:path w="2375" h="1220">
                  <a:moveTo>
                    <a:pt x="2374" y="0"/>
                  </a:moveTo>
                  <a:lnTo>
                    <a:pt x="2374" y="0"/>
                  </a:lnTo>
                  <a:lnTo>
                    <a:pt x="2374" y="0"/>
                  </a:lnTo>
                  <a:lnTo>
                    <a:pt x="2374" y="0"/>
                  </a:lnTo>
                  <a:cubicBezTo>
                    <a:pt x="1418" y="109"/>
                    <a:pt x="677" y="604"/>
                    <a:pt x="0" y="1219"/>
                  </a:cubicBezTo>
                  <a:cubicBezTo>
                    <a:pt x="185" y="1053"/>
                    <a:pt x="376" y="893"/>
                    <a:pt x="572" y="747"/>
                  </a:cubicBezTo>
                  <a:cubicBezTo>
                    <a:pt x="1098" y="363"/>
                    <a:pt x="1680" y="79"/>
                    <a:pt x="2374"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26"/>
            <p:cNvSpPr>
              <a:spLocks noChangeArrowheads="1"/>
            </p:cNvSpPr>
            <p:nvPr/>
          </p:nvSpPr>
          <p:spPr bwMode="auto">
            <a:xfrm>
              <a:off x="1165225" y="2909888"/>
              <a:ext cx="569913" cy="214312"/>
            </a:xfrm>
            <a:custGeom>
              <a:avLst/>
              <a:gdLst>
                <a:gd name="T0" fmla="*/ 0 w 1582"/>
                <a:gd name="T1" fmla="*/ 594 h 595"/>
                <a:gd name="T2" fmla="*/ 0 w 1582"/>
                <a:gd name="T3" fmla="*/ 594 h 595"/>
                <a:gd name="T4" fmla="*/ 0 w 1582"/>
                <a:gd name="T5" fmla="*/ 594 h 595"/>
                <a:gd name="T6" fmla="*/ 0 w 1582"/>
                <a:gd name="T7" fmla="*/ 594 h 595"/>
                <a:gd name="T8" fmla="*/ 1581 w 1582"/>
                <a:gd name="T9" fmla="*/ 0 h 595"/>
                <a:gd name="T10" fmla="*/ 0 w 1582"/>
                <a:gd name="T11" fmla="*/ 594 h 595"/>
              </a:gdLst>
              <a:ahLst/>
              <a:cxnLst>
                <a:cxn ang="0">
                  <a:pos x="T0" y="T1"/>
                </a:cxn>
                <a:cxn ang="0">
                  <a:pos x="T2" y="T3"/>
                </a:cxn>
                <a:cxn ang="0">
                  <a:pos x="T4" y="T5"/>
                </a:cxn>
                <a:cxn ang="0">
                  <a:pos x="T6" y="T7"/>
                </a:cxn>
                <a:cxn ang="0">
                  <a:pos x="T8" y="T9"/>
                </a:cxn>
                <a:cxn ang="0">
                  <a:pos x="T10" y="T11"/>
                </a:cxn>
              </a:cxnLst>
              <a:rect l="0" t="0" r="r" b="b"/>
              <a:pathLst>
                <a:path w="1582" h="595">
                  <a:moveTo>
                    <a:pt x="0" y="594"/>
                  </a:moveTo>
                  <a:lnTo>
                    <a:pt x="0" y="594"/>
                  </a:lnTo>
                  <a:lnTo>
                    <a:pt x="0" y="594"/>
                  </a:lnTo>
                  <a:lnTo>
                    <a:pt x="0" y="594"/>
                  </a:lnTo>
                  <a:cubicBezTo>
                    <a:pt x="598" y="528"/>
                    <a:pt x="1111" y="308"/>
                    <a:pt x="1581" y="0"/>
                  </a:cubicBezTo>
                  <a:cubicBezTo>
                    <a:pt x="1111" y="308"/>
                    <a:pt x="598" y="528"/>
                    <a:pt x="0" y="59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27"/>
            <p:cNvSpPr>
              <a:spLocks noChangeArrowheads="1"/>
            </p:cNvSpPr>
            <p:nvPr/>
          </p:nvSpPr>
          <p:spPr bwMode="auto">
            <a:xfrm>
              <a:off x="3187700" y="2190750"/>
              <a:ext cx="968375" cy="855663"/>
            </a:xfrm>
            <a:custGeom>
              <a:avLst/>
              <a:gdLst>
                <a:gd name="T0" fmla="*/ 0 w 2688"/>
                <a:gd name="T1" fmla="*/ 745 h 2376"/>
                <a:gd name="T2" fmla="*/ 0 w 2688"/>
                <a:gd name="T3" fmla="*/ 745 h 2376"/>
                <a:gd name="T4" fmla="*/ 0 w 2688"/>
                <a:gd name="T5" fmla="*/ 745 h 2376"/>
                <a:gd name="T6" fmla="*/ 0 w 2688"/>
                <a:gd name="T7" fmla="*/ 745 h 2376"/>
                <a:gd name="T8" fmla="*/ 884 w 2688"/>
                <a:gd name="T9" fmla="*/ 2375 h 2376"/>
                <a:gd name="T10" fmla="*/ 2687 w 2688"/>
                <a:gd name="T11" fmla="*/ 1628 h 2376"/>
                <a:gd name="T12" fmla="*/ 2244 w 2688"/>
                <a:gd name="T13" fmla="*/ 814 h 2376"/>
                <a:gd name="T14" fmla="*/ 1802 w 2688"/>
                <a:gd name="T15" fmla="*/ 0 h 2376"/>
                <a:gd name="T16" fmla="*/ 0 w 2688"/>
                <a:gd name="T17" fmla="*/ 745 h 2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8" h="2376">
                  <a:moveTo>
                    <a:pt x="0" y="745"/>
                  </a:moveTo>
                  <a:lnTo>
                    <a:pt x="0" y="745"/>
                  </a:lnTo>
                  <a:lnTo>
                    <a:pt x="0" y="745"/>
                  </a:lnTo>
                  <a:lnTo>
                    <a:pt x="0" y="745"/>
                  </a:lnTo>
                  <a:cubicBezTo>
                    <a:pt x="297" y="1288"/>
                    <a:pt x="590" y="1832"/>
                    <a:pt x="884" y="2375"/>
                  </a:cubicBezTo>
                  <a:cubicBezTo>
                    <a:pt x="1411" y="1988"/>
                    <a:pt x="1993" y="1705"/>
                    <a:pt x="2687" y="1628"/>
                  </a:cubicBezTo>
                  <a:cubicBezTo>
                    <a:pt x="2538" y="1354"/>
                    <a:pt x="2390" y="1085"/>
                    <a:pt x="2244" y="814"/>
                  </a:cubicBezTo>
                  <a:cubicBezTo>
                    <a:pt x="2096" y="541"/>
                    <a:pt x="1948" y="270"/>
                    <a:pt x="1802" y="0"/>
                  </a:cubicBezTo>
                  <a:cubicBezTo>
                    <a:pt x="1109" y="77"/>
                    <a:pt x="527" y="360"/>
                    <a:pt x="0" y="745"/>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28"/>
            <p:cNvSpPr>
              <a:spLocks noChangeArrowheads="1"/>
            </p:cNvSpPr>
            <p:nvPr/>
          </p:nvSpPr>
          <p:spPr bwMode="auto">
            <a:xfrm>
              <a:off x="3505200" y="2776538"/>
              <a:ext cx="649288" cy="269875"/>
            </a:xfrm>
            <a:custGeom>
              <a:avLst/>
              <a:gdLst>
                <a:gd name="T0" fmla="*/ 1803 w 1804"/>
                <a:gd name="T1" fmla="*/ 0 h 748"/>
                <a:gd name="T2" fmla="*/ 1803 w 1804"/>
                <a:gd name="T3" fmla="*/ 0 h 748"/>
                <a:gd name="T4" fmla="*/ 1803 w 1804"/>
                <a:gd name="T5" fmla="*/ 0 h 748"/>
                <a:gd name="T6" fmla="*/ 1803 w 1804"/>
                <a:gd name="T7" fmla="*/ 0 h 748"/>
                <a:gd name="T8" fmla="*/ 1803 w 1804"/>
                <a:gd name="T9" fmla="*/ 0 h 748"/>
                <a:gd name="T10" fmla="*/ 0 w 1804"/>
                <a:gd name="T11" fmla="*/ 747 h 748"/>
                <a:gd name="T12" fmla="*/ 1803 w 1804"/>
                <a:gd name="T13" fmla="*/ 0 h 748"/>
              </a:gdLst>
              <a:ahLst/>
              <a:cxnLst>
                <a:cxn ang="0">
                  <a:pos x="T0" y="T1"/>
                </a:cxn>
                <a:cxn ang="0">
                  <a:pos x="T2" y="T3"/>
                </a:cxn>
                <a:cxn ang="0">
                  <a:pos x="T4" y="T5"/>
                </a:cxn>
                <a:cxn ang="0">
                  <a:pos x="T6" y="T7"/>
                </a:cxn>
                <a:cxn ang="0">
                  <a:pos x="T8" y="T9"/>
                </a:cxn>
                <a:cxn ang="0">
                  <a:pos x="T10" y="T11"/>
                </a:cxn>
                <a:cxn ang="0">
                  <a:pos x="T12" y="T13"/>
                </a:cxn>
              </a:cxnLst>
              <a:rect l="0" t="0" r="r" b="b"/>
              <a:pathLst>
                <a:path w="1804" h="748">
                  <a:moveTo>
                    <a:pt x="1803" y="0"/>
                  </a:moveTo>
                  <a:lnTo>
                    <a:pt x="1803" y="0"/>
                  </a:lnTo>
                  <a:lnTo>
                    <a:pt x="1803" y="0"/>
                  </a:lnTo>
                  <a:lnTo>
                    <a:pt x="1803" y="0"/>
                  </a:lnTo>
                  <a:lnTo>
                    <a:pt x="1803" y="0"/>
                  </a:lnTo>
                  <a:cubicBezTo>
                    <a:pt x="1109" y="77"/>
                    <a:pt x="527" y="360"/>
                    <a:pt x="0" y="747"/>
                  </a:cubicBezTo>
                  <a:cubicBezTo>
                    <a:pt x="527" y="360"/>
                    <a:pt x="1109" y="77"/>
                    <a:pt x="1803"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29"/>
            <p:cNvSpPr>
              <a:spLocks noChangeArrowheads="1"/>
            </p:cNvSpPr>
            <p:nvPr/>
          </p:nvSpPr>
          <p:spPr bwMode="auto">
            <a:xfrm>
              <a:off x="3187700" y="2190750"/>
              <a:ext cx="649288" cy="268288"/>
            </a:xfrm>
            <a:custGeom>
              <a:avLst/>
              <a:gdLst>
                <a:gd name="T0" fmla="*/ 0 w 1803"/>
                <a:gd name="T1" fmla="*/ 745 h 746"/>
                <a:gd name="T2" fmla="*/ 0 w 1803"/>
                <a:gd name="T3" fmla="*/ 745 h 746"/>
                <a:gd name="T4" fmla="*/ 0 w 1803"/>
                <a:gd name="T5" fmla="*/ 745 h 746"/>
                <a:gd name="T6" fmla="*/ 0 w 1803"/>
                <a:gd name="T7" fmla="*/ 745 h 746"/>
                <a:gd name="T8" fmla="*/ 1802 w 1803"/>
                <a:gd name="T9" fmla="*/ 0 h 746"/>
                <a:gd name="T10" fmla="*/ 0 w 1803"/>
                <a:gd name="T11" fmla="*/ 745 h 746"/>
              </a:gdLst>
              <a:ahLst/>
              <a:cxnLst>
                <a:cxn ang="0">
                  <a:pos x="T0" y="T1"/>
                </a:cxn>
                <a:cxn ang="0">
                  <a:pos x="T2" y="T3"/>
                </a:cxn>
                <a:cxn ang="0">
                  <a:pos x="T4" y="T5"/>
                </a:cxn>
                <a:cxn ang="0">
                  <a:pos x="T6" y="T7"/>
                </a:cxn>
                <a:cxn ang="0">
                  <a:pos x="T8" y="T9"/>
                </a:cxn>
                <a:cxn ang="0">
                  <a:pos x="T10" y="T11"/>
                </a:cxn>
              </a:cxnLst>
              <a:rect l="0" t="0" r="r" b="b"/>
              <a:pathLst>
                <a:path w="1803" h="746">
                  <a:moveTo>
                    <a:pt x="0" y="745"/>
                  </a:moveTo>
                  <a:lnTo>
                    <a:pt x="0" y="745"/>
                  </a:lnTo>
                  <a:lnTo>
                    <a:pt x="0" y="745"/>
                  </a:lnTo>
                  <a:lnTo>
                    <a:pt x="0" y="745"/>
                  </a:lnTo>
                  <a:cubicBezTo>
                    <a:pt x="527" y="360"/>
                    <a:pt x="1109" y="77"/>
                    <a:pt x="1802" y="0"/>
                  </a:cubicBezTo>
                  <a:cubicBezTo>
                    <a:pt x="1109" y="77"/>
                    <a:pt x="527" y="360"/>
                    <a:pt x="0" y="745"/>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30"/>
            <p:cNvSpPr>
              <a:spLocks noChangeArrowheads="1"/>
            </p:cNvSpPr>
            <p:nvPr/>
          </p:nvSpPr>
          <p:spPr bwMode="auto">
            <a:xfrm>
              <a:off x="2978150" y="3044825"/>
              <a:ext cx="846138" cy="1077913"/>
            </a:xfrm>
            <a:custGeom>
              <a:avLst/>
              <a:gdLst>
                <a:gd name="T0" fmla="*/ 1466 w 2351"/>
                <a:gd name="T1" fmla="*/ 0 h 2992"/>
                <a:gd name="T2" fmla="*/ 1466 w 2351"/>
                <a:gd name="T3" fmla="*/ 0 h 2992"/>
                <a:gd name="T4" fmla="*/ 1466 w 2351"/>
                <a:gd name="T5" fmla="*/ 0 h 2992"/>
                <a:gd name="T6" fmla="*/ 1466 w 2351"/>
                <a:gd name="T7" fmla="*/ 0 h 2992"/>
                <a:gd name="T8" fmla="*/ 0 w 2351"/>
                <a:gd name="T9" fmla="*/ 1362 h 2992"/>
                <a:gd name="T10" fmla="*/ 0 w 2351"/>
                <a:gd name="T11" fmla="*/ 1362 h 2992"/>
                <a:gd name="T12" fmla="*/ 884 w 2351"/>
                <a:gd name="T13" fmla="*/ 2991 h 2992"/>
                <a:gd name="T14" fmla="*/ 884 w 2351"/>
                <a:gd name="T15" fmla="*/ 2991 h 2992"/>
                <a:gd name="T16" fmla="*/ 2284 w 2351"/>
                <a:gd name="T17" fmla="*/ 1677 h 2992"/>
                <a:gd name="T18" fmla="*/ 2350 w 2351"/>
                <a:gd name="T19" fmla="*/ 1627 h 2992"/>
                <a:gd name="T20" fmla="*/ 1466 w 2351"/>
                <a:gd name="T21" fmla="*/ 0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1" h="2992">
                  <a:moveTo>
                    <a:pt x="1466" y="0"/>
                  </a:moveTo>
                  <a:lnTo>
                    <a:pt x="1466" y="0"/>
                  </a:lnTo>
                  <a:lnTo>
                    <a:pt x="1466" y="0"/>
                  </a:lnTo>
                  <a:lnTo>
                    <a:pt x="1466" y="0"/>
                  </a:lnTo>
                  <a:cubicBezTo>
                    <a:pt x="942" y="385"/>
                    <a:pt x="471" y="874"/>
                    <a:pt x="0" y="1362"/>
                  </a:cubicBezTo>
                  <a:lnTo>
                    <a:pt x="0" y="1362"/>
                  </a:lnTo>
                  <a:lnTo>
                    <a:pt x="884" y="2991"/>
                  </a:lnTo>
                  <a:lnTo>
                    <a:pt x="884" y="2991"/>
                  </a:lnTo>
                  <a:cubicBezTo>
                    <a:pt x="1334" y="2522"/>
                    <a:pt x="1784" y="2056"/>
                    <a:pt x="2284" y="1677"/>
                  </a:cubicBezTo>
                  <a:cubicBezTo>
                    <a:pt x="2305" y="1661"/>
                    <a:pt x="2329" y="1643"/>
                    <a:pt x="2350" y="1627"/>
                  </a:cubicBezTo>
                  <a:cubicBezTo>
                    <a:pt x="2056" y="1084"/>
                    <a:pt x="1763" y="544"/>
                    <a:pt x="1466" y="0"/>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31"/>
            <p:cNvSpPr>
              <a:spLocks noChangeArrowheads="1"/>
            </p:cNvSpPr>
            <p:nvPr/>
          </p:nvSpPr>
          <p:spPr bwMode="auto">
            <a:xfrm>
              <a:off x="2341563" y="1871663"/>
              <a:ext cx="846137" cy="1077912"/>
            </a:xfrm>
            <a:custGeom>
              <a:avLst/>
              <a:gdLst>
                <a:gd name="T0" fmla="*/ 2350 w 2351"/>
                <a:gd name="T1" fmla="*/ 1628 h 2994"/>
                <a:gd name="T2" fmla="*/ 2350 w 2351"/>
                <a:gd name="T3" fmla="*/ 1628 h 2994"/>
                <a:gd name="T4" fmla="*/ 2350 w 2351"/>
                <a:gd name="T5" fmla="*/ 1628 h 2994"/>
                <a:gd name="T6" fmla="*/ 1467 w 2351"/>
                <a:gd name="T7" fmla="*/ 0 h 2994"/>
                <a:gd name="T8" fmla="*/ 1467 w 2351"/>
                <a:gd name="T9" fmla="*/ 0 h 2994"/>
                <a:gd name="T10" fmla="*/ 895 w 2351"/>
                <a:gd name="T11" fmla="*/ 472 h 2994"/>
                <a:gd name="T12" fmla="*/ 623 w 2351"/>
                <a:gd name="T13" fmla="*/ 732 h 2994"/>
                <a:gd name="T14" fmla="*/ 177 w 2351"/>
                <a:gd name="T15" fmla="*/ 1182 h 2994"/>
                <a:gd name="T16" fmla="*/ 0 w 2351"/>
                <a:gd name="T17" fmla="*/ 1366 h 2994"/>
                <a:gd name="T18" fmla="*/ 884 w 2351"/>
                <a:gd name="T19" fmla="*/ 2993 h 2994"/>
                <a:gd name="T20" fmla="*/ 2350 w 2351"/>
                <a:gd name="T21" fmla="*/ 1628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1" h="2994">
                  <a:moveTo>
                    <a:pt x="2350" y="1628"/>
                  </a:moveTo>
                  <a:lnTo>
                    <a:pt x="2350" y="1628"/>
                  </a:lnTo>
                  <a:lnTo>
                    <a:pt x="2350" y="1628"/>
                  </a:lnTo>
                  <a:lnTo>
                    <a:pt x="1467" y="0"/>
                  </a:lnTo>
                  <a:lnTo>
                    <a:pt x="1467" y="0"/>
                  </a:lnTo>
                  <a:cubicBezTo>
                    <a:pt x="1271" y="146"/>
                    <a:pt x="1080" y="306"/>
                    <a:pt x="895" y="472"/>
                  </a:cubicBezTo>
                  <a:cubicBezTo>
                    <a:pt x="802" y="557"/>
                    <a:pt x="712" y="644"/>
                    <a:pt x="623" y="732"/>
                  </a:cubicBezTo>
                  <a:cubicBezTo>
                    <a:pt x="471" y="878"/>
                    <a:pt x="323" y="1029"/>
                    <a:pt x="177" y="1182"/>
                  </a:cubicBezTo>
                  <a:cubicBezTo>
                    <a:pt x="116" y="1243"/>
                    <a:pt x="58" y="1304"/>
                    <a:pt x="0" y="1366"/>
                  </a:cubicBezTo>
                  <a:cubicBezTo>
                    <a:pt x="293" y="1906"/>
                    <a:pt x="591" y="2449"/>
                    <a:pt x="884" y="2993"/>
                  </a:cubicBezTo>
                  <a:cubicBezTo>
                    <a:pt x="1355" y="2506"/>
                    <a:pt x="1824" y="2015"/>
                    <a:pt x="2350" y="1628"/>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32"/>
            <p:cNvSpPr>
              <a:spLocks noChangeArrowheads="1"/>
            </p:cNvSpPr>
            <p:nvPr/>
          </p:nvSpPr>
          <p:spPr bwMode="auto">
            <a:xfrm>
              <a:off x="2659063" y="2459038"/>
              <a:ext cx="528637" cy="492125"/>
            </a:xfrm>
            <a:custGeom>
              <a:avLst/>
              <a:gdLst>
                <a:gd name="T0" fmla="*/ 1466 w 1467"/>
                <a:gd name="T1" fmla="*/ 0 h 1366"/>
                <a:gd name="T2" fmla="*/ 1466 w 1467"/>
                <a:gd name="T3" fmla="*/ 0 h 1366"/>
                <a:gd name="T4" fmla="*/ 1466 w 1467"/>
                <a:gd name="T5" fmla="*/ 0 h 1366"/>
                <a:gd name="T6" fmla="*/ 1466 w 1467"/>
                <a:gd name="T7" fmla="*/ 0 h 1366"/>
                <a:gd name="T8" fmla="*/ 0 w 1467"/>
                <a:gd name="T9" fmla="*/ 1365 h 1366"/>
                <a:gd name="T10" fmla="*/ 1466 w 1467"/>
                <a:gd name="T11" fmla="*/ 0 h 1366"/>
              </a:gdLst>
              <a:ahLst/>
              <a:cxnLst>
                <a:cxn ang="0">
                  <a:pos x="T0" y="T1"/>
                </a:cxn>
                <a:cxn ang="0">
                  <a:pos x="T2" y="T3"/>
                </a:cxn>
                <a:cxn ang="0">
                  <a:pos x="T4" y="T5"/>
                </a:cxn>
                <a:cxn ang="0">
                  <a:pos x="T6" y="T7"/>
                </a:cxn>
                <a:cxn ang="0">
                  <a:pos x="T8" y="T9"/>
                </a:cxn>
                <a:cxn ang="0">
                  <a:pos x="T10" y="T11"/>
                </a:cxn>
              </a:cxnLst>
              <a:rect l="0" t="0" r="r" b="b"/>
              <a:pathLst>
                <a:path w="1467" h="1366">
                  <a:moveTo>
                    <a:pt x="1466" y="0"/>
                  </a:moveTo>
                  <a:lnTo>
                    <a:pt x="1466" y="0"/>
                  </a:lnTo>
                  <a:lnTo>
                    <a:pt x="1466" y="0"/>
                  </a:lnTo>
                  <a:lnTo>
                    <a:pt x="1466" y="0"/>
                  </a:lnTo>
                  <a:cubicBezTo>
                    <a:pt x="940" y="387"/>
                    <a:pt x="471" y="878"/>
                    <a:pt x="0" y="1365"/>
                  </a:cubicBezTo>
                  <a:cubicBezTo>
                    <a:pt x="471" y="878"/>
                    <a:pt x="940" y="387"/>
                    <a:pt x="1466"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33"/>
            <p:cNvSpPr>
              <a:spLocks noChangeArrowheads="1"/>
            </p:cNvSpPr>
            <p:nvPr/>
          </p:nvSpPr>
          <p:spPr bwMode="auto">
            <a:xfrm>
              <a:off x="2132013" y="2949575"/>
              <a:ext cx="846137" cy="1077913"/>
            </a:xfrm>
            <a:custGeom>
              <a:avLst/>
              <a:gdLst>
                <a:gd name="T0" fmla="*/ 754 w 2351"/>
                <a:gd name="T1" fmla="*/ 721 h 2993"/>
                <a:gd name="T2" fmla="*/ 754 w 2351"/>
                <a:gd name="T3" fmla="*/ 721 h 2993"/>
                <a:gd name="T4" fmla="*/ 754 w 2351"/>
                <a:gd name="T5" fmla="*/ 721 h 2993"/>
                <a:gd name="T6" fmla="*/ 754 w 2351"/>
                <a:gd name="T7" fmla="*/ 721 h 2993"/>
                <a:gd name="T8" fmla="*/ 664 w 2351"/>
                <a:gd name="T9" fmla="*/ 806 h 2993"/>
                <a:gd name="T10" fmla="*/ 0 w 2351"/>
                <a:gd name="T11" fmla="*/ 1363 h 2993"/>
                <a:gd name="T12" fmla="*/ 883 w 2351"/>
                <a:gd name="T13" fmla="*/ 2992 h 2993"/>
                <a:gd name="T14" fmla="*/ 2350 w 2351"/>
                <a:gd name="T15" fmla="*/ 1627 h 2993"/>
                <a:gd name="T16" fmla="*/ 1466 w 2351"/>
                <a:gd name="T17" fmla="*/ 0 h 2993"/>
                <a:gd name="T18" fmla="*/ 754 w 2351"/>
                <a:gd name="T19" fmla="*/ 721 h 2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1" h="2993">
                  <a:moveTo>
                    <a:pt x="754" y="721"/>
                  </a:moveTo>
                  <a:lnTo>
                    <a:pt x="754" y="721"/>
                  </a:lnTo>
                  <a:lnTo>
                    <a:pt x="754" y="721"/>
                  </a:lnTo>
                  <a:lnTo>
                    <a:pt x="754" y="721"/>
                  </a:lnTo>
                  <a:cubicBezTo>
                    <a:pt x="725" y="750"/>
                    <a:pt x="693" y="777"/>
                    <a:pt x="664" y="806"/>
                  </a:cubicBezTo>
                  <a:cubicBezTo>
                    <a:pt x="449" y="1007"/>
                    <a:pt x="230" y="1196"/>
                    <a:pt x="0" y="1363"/>
                  </a:cubicBezTo>
                  <a:cubicBezTo>
                    <a:pt x="293" y="1905"/>
                    <a:pt x="590" y="2448"/>
                    <a:pt x="883" y="2992"/>
                  </a:cubicBezTo>
                  <a:cubicBezTo>
                    <a:pt x="1411" y="2604"/>
                    <a:pt x="1879" y="2117"/>
                    <a:pt x="2350" y="1627"/>
                  </a:cubicBezTo>
                  <a:cubicBezTo>
                    <a:pt x="2057" y="1084"/>
                    <a:pt x="1760" y="543"/>
                    <a:pt x="1466" y="0"/>
                  </a:cubicBezTo>
                  <a:cubicBezTo>
                    <a:pt x="1231" y="244"/>
                    <a:pt x="994" y="487"/>
                    <a:pt x="754" y="721"/>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34"/>
            <p:cNvSpPr>
              <a:spLocks noChangeArrowheads="1"/>
            </p:cNvSpPr>
            <p:nvPr/>
          </p:nvSpPr>
          <p:spPr bwMode="auto">
            <a:xfrm>
              <a:off x="2403475" y="2949575"/>
              <a:ext cx="257175" cy="260350"/>
            </a:xfrm>
            <a:custGeom>
              <a:avLst/>
              <a:gdLst>
                <a:gd name="T0" fmla="*/ 712 w 713"/>
                <a:gd name="T1" fmla="*/ 0 h 722"/>
                <a:gd name="T2" fmla="*/ 712 w 713"/>
                <a:gd name="T3" fmla="*/ 0 h 722"/>
                <a:gd name="T4" fmla="*/ 712 w 713"/>
                <a:gd name="T5" fmla="*/ 0 h 722"/>
                <a:gd name="T6" fmla="*/ 712 w 713"/>
                <a:gd name="T7" fmla="*/ 0 h 722"/>
                <a:gd name="T8" fmla="*/ 0 w 713"/>
                <a:gd name="T9" fmla="*/ 721 h 722"/>
                <a:gd name="T10" fmla="*/ 712 w 713"/>
                <a:gd name="T11" fmla="*/ 0 h 722"/>
              </a:gdLst>
              <a:ahLst/>
              <a:cxnLst>
                <a:cxn ang="0">
                  <a:pos x="T0" y="T1"/>
                </a:cxn>
                <a:cxn ang="0">
                  <a:pos x="T2" y="T3"/>
                </a:cxn>
                <a:cxn ang="0">
                  <a:pos x="T4" y="T5"/>
                </a:cxn>
                <a:cxn ang="0">
                  <a:pos x="T6" y="T7"/>
                </a:cxn>
                <a:cxn ang="0">
                  <a:pos x="T8" y="T9"/>
                </a:cxn>
                <a:cxn ang="0">
                  <a:pos x="T10" y="T11"/>
                </a:cxn>
              </a:cxnLst>
              <a:rect l="0" t="0" r="r" b="b"/>
              <a:pathLst>
                <a:path w="713" h="722">
                  <a:moveTo>
                    <a:pt x="712" y="0"/>
                  </a:moveTo>
                  <a:lnTo>
                    <a:pt x="712" y="0"/>
                  </a:lnTo>
                  <a:lnTo>
                    <a:pt x="712" y="0"/>
                  </a:lnTo>
                  <a:lnTo>
                    <a:pt x="712" y="0"/>
                  </a:lnTo>
                  <a:cubicBezTo>
                    <a:pt x="477" y="244"/>
                    <a:pt x="240" y="487"/>
                    <a:pt x="0" y="721"/>
                  </a:cubicBezTo>
                  <a:cubicBezTo>
                    <a:pt x="240" y="487"/>
                    <a:pt x="477" y="244"/>
                    <a:pt x="712"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35"/>
            <p:cNvSpPr>
              <a:spLocks noChangeArrowheads="1"/>
            </p:cNvSpPr>
            <p:nvPr/>
          </p:nvSpPr>
          <p:spPr bwMode="auto">
            <a:xfrm>
              <a:off x="1801813" y="4027488"/>
              <a:ext cx="966787" cy="855662"/>
            </a:xfrm>
            <a:custGeom>
              <a:avLst/>
              <a:gdLst>
                <a:gd name="T0" fmla="*/ 1799 w 2685"/>
                <a:gd name="T1" fmla="*/ 0 h 2376"/>
                <a:gd name="T2" fmla="*/ 1799 w 2685"/>
                <a:gd name="T3" fmla="*/ 0 h 2376"/>
                <a:gd name="T4" fmla="*/ 1799 w 2685"/>
                <a:gd name="T5" fmla="*/ 0 h 2376"/>
                <a:gd name="T6" fmla="*/ 1799 w 2685"/>
                <a:gd name="T7" fmla="*/ 0 h 2376"/>
                <a:gd name="T8" fmla="*/ 0 w 2685"/>
                <a:gd name="T9" fmla="*/ 747 h 2376"/>
                <a:gd name="T10" fmla="*/ 884 w 2685"/>
                <a:gd name="T11" fmla="*/ 2375 h 2376"/>
                <a:gd name="T12" fmla="*/ 2684 w 2685"/>
                <a:gd name="T13" fmla="*/ 1627 h 2376"/>
                <a:gd name="T14" fmla="*/ 1799 w 2685"/>
                <a:gd name="T15" fmla="*/ 0 h 2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5" h="2376">
                  <a:moveTo>
                    <a:pt x="1799" y="0"/>
                  </a:moveTo>
                  <a:lnTo>
                    <a:pt x="1799" y="0"/>
                  </a:lnTo>
                  <a:lnTo>
                    <a:pt x="1799" y="0"/>
                  </a:lnTo>
                  <a:lnTo>
                    <a:pt x="1799" y="0"/>
                  </a:lnTo>
                  <a:cubicBezTo>
                    <a:pt x="1273" y="383"/>
                    <a:pt x="691" y="668"/>
                    <a:pt x="0" y="747"/>
                  </a:cubicBezTo>
                  <a:cubicBezTo>
                    <a:pt x="294" y="1288"/>
                    <a:pt x="587" y="1831"/>
                    <a:pt x="884" y="2375"/>
                  </a:cubicBezTo>
                  <a:cubicBezTo>
                    <a:pt x="1577" y="2298"/>
                    <a:pt x="2158" y="2014"/>
                    <a:pt x="2684" y="1627"/>
                  </a:cubicBezTo>
                  <a:cubicBezTo>
                    <a:pt x="2390" y="1084"/>
                    <a:pt x="2094" y="541"/>
                    <a:pt x="1799" y="0"/>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36"/>
            <p:cNvSpPr>
              <a:spLocks noChangeArrowheads="1"/>
            </p:cNvSpPr>
            <p:nvPr/>
          </p:nvSpPr>
          <p:spPr bwMode="auto">
            <a:xfrm>
              <a:off x="1801813" y="4027488"/>
              <a:ext cx="647700" cy="269875"/>
            </a:xfrm>
            <a:custGeom>
              <a:avLst/>
              <a:gdLst>
                <a:gd name="T0" fmla="*/ 1799 w 1800"/>
                <a:gd name="T1" fmla="*/ 0 h 748"/>
                <a:gd name="T2" fmla="*/ 1799 w 1800"/>
                <a:gd name="T3" fmla="*/ 0 h 748"/>
                <a:gd name="T4" fmla="*/ 1799 w 1800"/>
                <a:gd name="T5" fmla="*/ 0 h 748"/>
                <a:gd name="T6" fmla="*/ 1799 w 1800"/>
                <a:gd name="T7" fmla="*/ 0 h 748"/>
                <a:gd name="T8" fmla="*/ 0 w 1800"/>
                <a:gd name="T9" fmla="*/ 747 h 748"/>
                <a:gd name="T10" fmla="*/ 1799 w 1800"/>
                <a:gd name="T11" fmla="*/ 0 h 748"/>
              </a:gdLst>
              <a:ahLst/>
              <a:cxnLst>
                <a:cxn ang="0">
                  <a:pos x="T0" y="T1"/>
                </a:cxn>
                <a:cxn ang="0">
                  <a:pos x="T2" y="T3"/>
                </a:cxn>
                <a:cxn ang="0">
                  <a:pos x="T4" y="T5"/>
                </a:cxn>
                <a:cxn ang="0">
                  <a:pos x="T6" y="T7"/>
                </a:cxn>
                <a:cxn ang="0">
                  <a:pos x="T8" y="T9"/>
                </a:cxn>
                <a:cxn ang="0">
                  <a:pos x="T10" y="T11"/>
                </a:cxn>
              </a:cxnLst>
              <a:rect l="0" t="0" r="r" b="b"/>
              <a:pathLst>
                <a:path w="1800" h="748">
                  <a:moveTo>
                    <a:pt x="1799" y="0"/>
                  </a:moveTo>
                  <a:lnTo>
                    <a:pt x="1799" y="0"/>
                  </a:lnTo>
                  <a:lnTo>
                    <a:pt x="1799" y="0"/>
                  </a:lnTo>
                  <a:lnTo>
                    <a:pt x="1799" y="0"/>
                  </a:lnTo>
                  <a:cubicBezTo>
                    <a:pt x="1273" y="383"/>
                    <a:pt x="691" y="668"/>
                    <a:pt x="0" y="747"/>
                  </a:cubicBezTo>
                  <a:cubicBezTo>
                    <a:pt x="691" y="668"/>
                    <a:pt x="1273" y="383"/>
                    <a:pt x="1799"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37"/>
            <p:cNvSpPr>
              <a:spLocks noChangeArrowheads="1"/>
            </p:cNvSpPr>
            <p:nvPr/>
          </p:nvSpPr>
          <p:spPr bwMode="auto">
            <a:xfrm>
              <a:off x="1165225" y="2854325"/>
              <a:ext cx="968375" cy="855663"/>
            </a:xfrm>
            <a:custGeom>
              <a:avLst/>
              <a:gdLst>
                <a:gd name="T0" fmla="*/ 2485 w 2688"/>
                <a:gd name="T1" fmla="*/ 1768 h 2375"/>
                <a:gd name="T2" fmla="*/ 2485 w 2688"/>
                <a:gd name="T3" fmla="*/ 1768 h 2375"/>
                <a:gd name="T4" fmla="*/ 2485 w 2688"/>
                <a:gd name="T5" fmla="*/ 1768 h 2375"/>
                <a:gd name="T6" fmla="*/ 2485 w 2688"/>
                <a:gd name="T7" fmla="*/ 1768 h 2375"/>
                <a:gd name="T8" fmla="*/ 2687 w 2688"/>
                <a:gd name="T9" fmla="*/ 1628 h 2375"/>
                <a:gd name="T10" fmla="*/ 1803 w 2688"/>
                <a:gd name="T11" fmla="*/ 0 h 2375"/>
                <a:gd name="T12" fmla="*/ 1581 w 2688"/>
                <a:gd name="T13" fmla="*/ 153 h 2375"/>
                <a:gd name="T14" fmla="*/ 0 w 2688"/>
                <a:gd name="T15" fmla="*/ 747 h 2375"/>
                <a:gd name="T16" fmla="*/ 884 w 2688"/>
                <a:gd name="T17" fmla="*/ 2374 h 2375"/>
                <a:gd name="T18" fmla="*/ 2485 w 2688"/>
                <a:gd name="T19" fmla="*/ 1768 h 2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8" h="2375">
                  <a:moveTo>
                    <a:pt x="2485" y="1768"/>
                  </a:moveTo>
                  <a:lnTo>
                    <a:pt x="2485" y="1768"/>
                  </a:lnTo>
                  <a:lnTo>
                    <a:pt x="2485" y="1768"/>
                  </a:lnTo>
                  <a:lnTo>
                    <a:pt x="2485" y="1768"/>
                  </a:lnTo>
                  <a:cubicBezTo>
                    <a:pt x="2554" y="1723"/>
                    <a:pt x="2620" y="1678"/>
                    <a:pt x="2687" y="1628"/>
                  </a:cubicBezTo>
                  <a:cubicBezTo>
                    <a:pt x="2393" y="1087"/>
                    <a:pt x="2097" y="543"/>
                    <a:pt x="1803" y="0"/>
                  </a:cubicBezTo>
                  <a:cubicBezTo>
                    <a:pt x="1729" y="53"/>
                    <a:pt x="1655" y="106"/>
                    <a:pt x="1581" y="153"/>
                  </a:cubicBezTo>
                  <a:cubicBezTo>
                    <a:pt x="1111" y="461"/>
                    <a:pt x="598" y="681"/>
                    <a:pt x="0" y="747"/>
                  </a:cubicBezTo>
                  <a:cubicBezTo>
                    <a:pt x="296" y="1291"/>
                    <a:pt x="590" y="1834"/>
                    <a:pt x="884" y="2374"/>
                  </a:cubicBezTo>
                  <a:cubicBezTo>
                    <a:pt x="1493" y="2308"/>
                    <a:pt x="2014" y="2083"/>
                    <a:pt x="2485" y="1768"/>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38"/>
            <p:cNvSpPr>
              <a:spLocks noChangeArrowheads="1"/>
            </p:cNvSpPr>
            <p:nvPr/>
          </p:nvSpPr>
          <p:spPr bwMode="auto">
            <a:xfrm>
              <a:off x="1482725" y="3490913"/>
              <a:ext cx="576263" cy="219075"/>
            </a:xfrm>
            <a:custGeom>
              <a:avLst/>
              <a:gdLst>
                <a:gd name="T0" fmla="*/ 0 w 1602"/>
                <a:gd name="T1" fmla="*/ 606 h 607"/>
                <a:gd name="T2" fmla="*/ 0 w 1602"/>
                <a:gd name="T3" fmla="*/ 606 h 607"/>
                <a:gd name="T4" fmla="*/ 0 w 1602"/>
                <a:gd name="T5" fmla="*/ 606 h 607"/>
                <a:gd name="T6" fmla="*/ 0 w 1602"/>
                <a:gd name="T7" fmla="*/ 606 h 607"/>
                <a:gd name="T8" fmla="*/ 1601 w 1602"/>
                <a:gd name="T9" fmla="*/ 0 h 607"/>
                <a:gd name="T10" fmla="*/ 0 w 1602"/>
                <a:gd name="T11" fmla="*/ 606 h 607"/>
              </a:gdLst>
              <a:ahLst/>
              <a:cxnLst>
                <a:cxn ang="0">
                  <a:pos x="T0" y="T1"/>
                </a:cxn>
                <a:cxn ang="0">
                  <a:pos x="T2" y="T3"/>
                </a:cxn>
                <a:cxn ang="0">
                  <a:pos x="T4" y="T5"/>
                </a:cxn>
                <a:cxn ang="0">
                  <a:pos x="T6" y="T7"/>
                </a:cxn>
                <a:cxn ang="0">
                  <a:pos x="T8" y="T9"/>
                </a:cxn>
                <a:cxn ang="0">
                  <a:pos x="T10" y="T11"/>
                </a:cxn>
              </a:cxnLst>
              <a:rect l="0" t="0" r="r" b="b"/>
              <a:pathLst>
                <a:path w="1602" h="607">
                  <a:moveTo>
                    <a:pt x="0" y="606"/>
                  </a:moveTo>
                  <a:lnTo>
                    <a:pt x="0" y="606"/>
                  </a:lnTo>
                  <a:lnTo>
                    <a:pt x="0" y="606"/>
                  </a:lnTo>
                  <a:lnTo>
                    <a:pt x="0" y="606"/>
                  </a:lnTo>
                  <a:cubicBezTo>
                    <a:pt x="609" y="540"/>
                    <a:pt x="1130" y="315"/>
                    <a:pt x="1601" y="0"/>
                  </a:cubicBezTo>
                  <a:cubicBezTo>
                    <a:pt x="1130" y="315"/>
                    <a:pt x="609" y="540"/>
                    <a:pt x="0" y="606"/>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39"/>
            <p:cNvSpPr>
              <a:spLocks noChangeArrowheads="1"/>
            </p:cNvSpPr>
            <p:nvPr/>
          </p:nvSpPr>
          <p:spPr bwMode="auto">
            <a:xfrm>
              <a:off x="3824288" y="3602038"/>
              <a:ext cx="42862" cy="30162"/>
            </a:xfrm>
            <a:custGeom>
              <a:avLst/>
              <a:gdLst>
                <a:gd name="T0" fmla="*/ 0 w 117"/>
                <a:gd name="T1" fmla="*/ 82 h 83"/>
                <a:gd name="T2" fmla="*/ 0 w 117"/>
                <a:gd name="T3" fmla="*/ 82 h 83"/>
                <a:gd name="T4" fmla="*/ 0 w 117"/>
                <a:gd name="T5" fmla="*/ 82 h 83"/>
                <a:gd name="T6" fmla="*/ 0 w 117"/>
                <a:gd name="T7" fmla="*/ 82 h 83"/>
                <a:gd name="T8" fmla="*/ 116 w 117"/>
                <a:gd name="T9" fmla="*/ 0 h 83"/>
                <a:gd name="T10" fmla="*/ 0 w 117"/>
                <a:gd name="T11" fmla="*/ 82 h 83"/>
              </a:gdLst>
              <a:ahLst/>
              <a:cxnLst>
                <a:cxn ang="0">
                  <a:pos x="T0" y="T1"/>
                </a:cxn>
                <a:cxn ang="0">
                  <a:pos x="T2" y="T3"/>
                </a:cxn>
                <a:cxn ang="0">
                  <a:pos x="T4" y="T5"/>
                </a:cxn>
                <a:cxn ang="0">
                  <a:pos x="T6" y="T7"/>
                </a:cxn>
                <a:cxn ang="0">
                  <a:pos x="T8" y="T9"/>
                </a:cxn>
                <a:cxn ang="0">
                  <a:pos x="T10" y="T11"/>
                </a:cxn>
              </a:cxnLst>
              <a:rect l="0" t="0" r="r" b="b"/>
              <a:pathLst>
                <a:path w="117" h="83">
                  <a:moveTo>
                    <a:pt x="0" y="82"/>
                  </a:moveTo>
                  <a:lnTo>
                    <a:pt x="0" y="82"/>
                  </a:lnTo>
                  <a:lnTo>
                    <a:pt x="0" y="82"/>
                  </a:lnTo>
                  <a:lnTo>
                    <a:pt x="0" y="82"/>
                  </a:lnTo>
                  <a:cubicBezTo>
                    <a:pt x="40" y="55"/>
                    <a:pt x="77" y="26"/>
                    <a:pt x="116" y="0"/>
                  </a:cubicBezTo>
                  <a:cubicBezTo>
                    <a:pt x="77" y="26"/>
                    <a:pt x="40" y="55"/>
                    <a:pt x="0" y="82"/>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 name="Freeform 40"/>
            <p:cNvSpPr>
              <a:spLocks noChangeArrowheads="1"/>
            </p:cNvSpPr>
            <p:nvPr/>
          </p:nvSpPr>
          <p:spPr bwMode="auto">
            <a:xfrm>
              <a:off x="4154488" y="2776538"/>
              <a:ext cx="319087" cy="585787"/>
            </a:xfrm>
            <a:custGeom>
              <a:avLst/>
              <a:gdLst>
                <a:gd name="T0" fmla="*/ 884 w 885"/>
                <a:gd name="T1" fmla="*/ 1627 h 1628"/>
                <a:gd name="T2" fmla="*/ 884 w 885"/>
                <a:gd name="T3" fmla="*/ 1627 h 1628"/>
                <a:gd name="T4" fmla="*/ 884 w 885"/>
                <a:gd name="T5" fmla="*/ 1627 h 1628"/>
                <a:gd name="T6" fmla="*/ 884 w 885"/>
                <a:gd name="T7" fmla="*/ 1627 h 1628"/>
                <a:gd name="T8" fmla="*/ 0 w 885"/>
                <a:gd name="T9" fmla="*/ 0 h 1628"/>
                <a:gd name="T10" fmla="*/ 884 w 885"/>
                <a:gd name="T11" fmla="*/ 1627 h 1628"/>
              </a:gdLst>
              <a:ahLst/>
              <a:cxnLst>
                <a:cxn ang="0">
                  <a:pos x="T0" y="T1"/>
                </a:cxn>
                <a:cxn ang="0">
                  <a:pos x="T2" y="T3"/>
                </a:cxn>
                <a:cxn ang="0">
                  <a:pos x="T4" y="T5"/>
                </a:cxn>
                <a:cxn ang="0">
                  <a:pos x="T6" y="T7"/>
                </a:cxn>
                <a:cxn ang="0">
                  <a:pos x="T8" y="T9"/>
                </a:cxn>
                <a:cxn ang="0">
                  <a:pos x="T10" y="T11"/>
                </a:cxn>
              </a:cxnLst>
              <a:rect l="0" t="0" r="r" b="b"/>
              <a:pathLst>
                <a:path w="885" h="1628">
                  <a:moveTo>
                    <a:pt x="884" y="1627"/>
                  </a:moveTo>
                  <a:lnTo>
                    <a:pt x="884" y="1627"/>
                  </a:lnTo>
                  <a:lnTo>
                    <a:pt x="884" y="1627"/>
                  </a:lnTo>
                  <a:lnTo>
                    <a:pt x="884" y="1627"/>
                  </a:lnTo>
                  <a:cubicBezTo>
                    <a:pt x="588" y="1083"/>
                    <a:pt x="294" y="542"/>
                    <a:pt x="0" y="0"/>
                  </a:cubicBezTo>
                  <a:cubicBezTo>
                    <a:pt x="294" y="542"/>
                    <a:pt x="588" y="1083"/>
                    <a:pt x="884" y="1627"/>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41"/>
            <p:cNvSpPr>
              <a:spLocks noChangeArrowheads="1"/>
            </p:cNvSpPr>
            <p:nvPr/>
          </p:nvSpPr>
          <p:spPr bwMode="auto">
            <a:xfrm>
              <a:off x="3995738" y="2482850"/>
              <a:ext cx="160337" cy="293688"/>
            </a:xfrm>
            <a:custGeom>
              <a:avLst/>
              <a:gdLst>
                <a:gd name="T0" fmla="*/ 443 w 444"/>
                <a:gd name="T1" fmla="*/ 814 h 815"/>
                <a:gd name="T2" fmla="*/ 443 w 444"/>
                <a:gd name="T3" fmla="*/ 814 h 815"/>
                <a:gd name="T4" fmla="*/ 443 w 444"/>
                <a:gd name="T5" fmla="*/ 814 h 815"/>
                <a:gd name="T6" fmla="*/ 443 w 444"/>
                <a:gd name="T7" fmla="*/ 814 h 815"/>
                <a:gd name="T8" fmla="*/ 443 w 444"/>
                <a:gd name="T9" fmla="*/ 814 h 815"/>
                <a:gd name="T10" fmla="*/ 0 w 444"/>
                <a:gd name="T11" fmla="*/ 0 h 815"/>
                <a:gd name="T12" fmla="*/ 443 w 444"/>
                <a:gd name="T13" fmla="*/ 814 h 815"/>
              </a:gdLst>
              <a:ahLst/>
              <a:cxnLst>
                <a:cxn ang="0">
                  <a:pos x="T0" y="T1"/>
                </a:cxn>
                <a:cxn ang="0">
                  <a:pos x="T2" y="T3"/>
                </a:cxn>
                <a:cxn ang="0">
                  <a:pos x="T4" y="T5"/>
                </a:cxn>
                <a:cxn ang="0">
                  <a:pos x="T6" y="T7"/>
                </a:cxn>
                <a:cxn ang="0">
                  <a:pos x="T8" y="T9"/>
                </a:cxn>
                <a:cxn ang="0">
                  <a:pos x="T10" y="T11"/>
                </a:cxn>
                <a:cxn ang="0">
                  <a:pos x="T12" y="T13"/>
                </a:cxn>
              </a:cxnLst>
              <a:rect l="0" t="0" r="r" b="b"/>
              <a:pathLst>
                <a:path w="444" h="815">
                  <a:moveTo>
                    <a:pt x="443" y="814"/>
                  </a:moveTo>
                  <a:lnTo>
                    <a:pt x="443" y="814"/>
                  </a:lnTo>
                  <a:lnTo>
                    <a:pt x="443" y="814"/>
                  </a:lnTo>
                  <a:lnTo>
                    <a:pt x="443" y="814"/>
                  </a:lnTo>
                  <a:lnTo>
                    <a:pt x="443" y="814"/>
                  </a:lnTo>
                  <a:cubicBezTo>
                    <a:pt x="294" y="540"/>
                    <a:pt x="146" y="271"/>
                    <a:pt x="0" y="0"/>
                  </a:cubicBezTo>
                  <a:cubicBezTo>
                    <a:pt x="146" y="271"/>
                    <a:pt x="294" y="540"/>
                    <a:pt x="443" y="81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42"/>
            <p:cNvSpPr>
              <a:spLocks noChangeArrowheads="1"/>
            </p:cNvSpPr>
            <p:nvPr/>
          </p:nvSpPr>
          <p:spPr bwMode="auto">
            <a:xfrm>
              <a:off x="4154488" y="2776538"/>
              <a:ext cx="1587"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43"/>
            <p:cNvSpPr>
              <a:spLocks noChangeArrowheads="1"/>
            </p:cNvSpPr>
            <p:nvPr/>
          </p:nvSpPr>
          <p:spPr bwMode="auto">
            <a:xfrm>
              <a:off x="3800475" y="3630613"/>
              <a:ext cx="23813" cy="19050"/>
            </a:xfrm>
            <a:custGeom>
              <a:avLst/>
              <a:gdLst>
                <a:gd name="T0" fmla="*/ 0 w 67"/>
                <a:gd name="T1" fmla="*/ 50 h 51"/>
                <a:gd name="T2" fmla="*/ 0 w 67"/>
                <a:gd name="T3" fmla="*/ 50 h 51"/>
                <a:gd name="T4" fmla="*/ 0 w 67"/>
                <a:gd name="T5" fmla="*/ 50 h 51"/>
                <a:gd name="T6" fmla="*/ 0 w 67"/>
                <a:gd name="T7" fmla="*/ 50 h 51"/>
                <a:gd name="T8" fmla="*/ 66 w 67"/>
                <a:gd name="T9" fmla="*/ 0 h 51"/>
                <a:gd name="T10" fmla="*/ 66 w 67"/>
                <a:gd name="T11" fmla="*/ 0 h 51"/>
                <a:gd name="T12" fmla="*/ 66 w 67"/>
                <a:gd name="T13" fmla="*/ 0 h 51"/>
                <a:gd name="T14" fmla="*/ 66 w 67"/>
                <a:gd name="T15" fmla="*/ 0 h 51"/>
                <a:gd name="T16" fmla="*/ 0 w 67"/>
                <a:gd name="T17"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51">
                  <a:moveTo>
                    <a:pt x="0" y="50"/>
                  </a:moveTo>
                  <a:lnTo>
                    <a:pt x="0" y="50"/>
                  </a:lnTo>
                  <a:lnTo>
                    <a:pt x="0" y="50"/>
                  </a:lnTo>
                  <a:lnTo>
                    <a:pt x="0" y="50"/>
                  </a:lnTo>
                  <a:cubicBezTo>
                    <a:pt x="21" y="34"/>
                    <a:pt x="45" y="16"/>
                    <a:pt x="66" y="0"/>
                  </a:cubicBezTo>
                  <a:lnTo>
                    <a:pt x="66" y="0"/>
                  </a:lnTo>
                  <a:lnTo>
                    <a:pt x="66" y="0"/>
                  </a:lnTo>
                  <a:lnTo>
                    <a:pt x="66" y="0"/>
                  </a:lnTo>
                  <a:cubicBezTo>
                    <a:pt x="45" y="16"/>
                    <a:pt x="21" y="34"/>
                    <a:pt x="0" y="5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44"/>
            <p:cNvSpPr>
              <a:spLocks noChangeArrowheads="1"/>
            </p:cNvSpPr>
            <p:nvPr/>
          </p:nvSpPr>
          <p:spPr bwMode="auto">
            <a:xfrm>
              <a:off x="2405063" y="2135188"/>
              <a:ext cx="160337" cy="161925"/>
            </a:xfrm>
            <a:custGeom>
              <a:avLst/>
              <a:gdLst>
                <a:gd name="T0" fmla="*/ 446 w 447"/>
                <a:gd name="T1" fmla="*/ 0 h 451"/>
                <a:gd name="T2" fmla="*/ 446 w 447"/>
                <a:gd name="T3" fmla="*/ 0 h 451"/>
                <a:gd name="T4" fmla="*/ 446 w 447"/>
                <a:gd name="T5" fmla="*/ 0 h 451"/>
                <a:gd name="T6" fmla="*/ 446 w 447"/>
                <a:gd name="T7" fmla="*/ 0 h 451"/>
                <a:gd name="T8" fmla="*/ 0 w 447"/>
                <a:gd name="T9" fmla="*/ 450 h 451"/>
                <a:gd name="T10" fmla="*/ 446 w 447"/>
                <a:gd name="T11" fmla="*/ 0 h 451"/>
              </a:gdLst>
              <a:ahLst/>
              <a:cxnLst>
                <a:cxn ang="0">
                  <a:pos x="T0" y="T1"/>
                </a:cxn>
                <a:cxn ang="0">
                  <a:pos x="T2" y="T3"/>
                </a:cxn>
                <a:cxn ang="0">
                  <a:pos x="T4" y="T5"/>
                </a:cxn>
                <a:cxn ang="0">
                  <a:pos x="T6" y="T7"/>
                </a:cxn>
                <a:cxn ang="0">
                  <a:pos x="T8" y="T9"/>
                </a:cxn>
                <a:cxn ang="0">
                  <a:pos x="T10" y="T11"/>
                </a:cxn>
              </a:cxnLst>
              <a:rect l="0" t="0" r="r" b="b"/>
              <a:pathLst>
                <a:path w="447" h="451">
                  <a:moveTo>
                    <a:pt x="446" y="0"/>
                  </a:moveTo>
                  <a:lnTo>
                    <a:pt x="446" y="0"/>
                  </a:lnTo>
                  <a:lnTo>
                    <a:pt x="446" y="0"/>
                  </a:lnTo>
                  <a:lnTo>
                    <a:pt x="446" y="0"/>
                  </a:lnTo>
                  <a:cubicBezTo>
                    <a:pt x="294" y="146"/>
                    <a:pt x="146" y="297"/>
                    <a:pt x="0" y="450"/>
                  </a:cubicBezTo>
                  <a:cubicBezTo>
                    <a:pt x="146" y="297"/>
                    <a:pt x="294" y="146"/>
                    <a:pt x="446"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 name="Freeform 45"/>
            <p:cNvSpPr>
              <a:spLocks noChangeArrowheads="1"/>
            </p:cNvSpPr>
            <p:nvPr/>
          </p:nvSpPr>
          <p:spPr bwMode="auto">
            <a:xfrm>
              <a:off x="3055938" y="4154488"/>
              <a:ext cx="209550" cy="209550"/>
            </a:xfrm>
            <a:custGeom>
              <a:avLst/>
              <a:gdLst>
                <a:gd name="T0" fmla="*/ 0 w 581"/>
                <a:gd name="T1" fmla="*/ 583 h 584"/>
                <a:gd name="T2" fmla="*/ 0 w 581"/>
                <a:gd name="T3" fmla="*/ 583 h 584"/>
                <a:gd name="T4" fmla="*/ 0 w 581"/>
                <a:gd name="T5" fmla="*/ 583 h 584"/>
                <a:gd name="T6" fmla="*/ 0 w 581"/>
                <a:gd name="T7" fmla="*/ 583 h 584"/>
                <a:gd name="T8" fmla="*/ 580 w 581"/>
                <a:gd name="T9" fmla="*/ 0 h 584"/>
                <a:gd name="T10" fmla="*/ 0 w 581"/>
                <a:gd name="T11" fmla="*/ 583 h 584"/>
              </a:gdLst>
              <a:ahLst/>
              <a:cxnLst>
                <a:cxn ang="0">
                  <a:pos x="T0" y="T1"/>
                </a:cxn>
                <a:cxn ang="0">
                  <a:pos x="T2" y="T3"/>
                </a:cxn>
                <a:cxn ang="0">
                  <a:pos x="T4" y="T5"/>
                </a:cxn>
                <a:cxn ang="0">
                  <a:pos x="T6" y="T7"/>
                </a:cxn>
                <a:cxn ang="0">
                  <a:pos x="T8" y="T9"/>
                </a:cxn>
                <a:cxn ang="0">
                  <a:pos x="T10" y="T11"/>
                </a:cxn>
              </a:cxnLst>
              <a:rect l="0" t="0" r="r" b="b"/>
              <a:pathLst>
                <a:path w="581" h="584">
                  <a:moveTo>
                    <a:pt x="0" y="583"/>
                  </a:moveTo>
                  <a:lnTo>
                    <a:pt x="0" y="583"/>
                  </a:lnTo>
                  <a:lnTo>
                    <a:pt x="0" y="583"/>
                  </a:lnTo>
                  <a:lnTo>
                    <a:pt x="0" y="583"/>
                  </a:lnTo>
                  <a:cubicBezTo>
                    <a:pt x="196" y="396"/>
                    <a:pt x="389" y="200"/>
                    <a:pt x="580" y="0"/>
                  </a:cubicBezTo>
                  <a:cubicBezTo>
                    <a:pt x="389" y="200"/>
                    <a:pt x="196" y="396"/>
                    <a:pt x="0" y="583"/>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46"/>
            <p:cNvSpPr>
              <a:spLocks noChangeArrowheads="1"/>
            </p:cNvSpPr>
            <p:nvPr/>
          </p:nvSpPr>
          <p:spPr bwMode="auto">
            <a:xfrm>
              <a:off x="1812925" y="2363788"/>
              <a:ext cx="528638" cy="490537"/>
            </a:xfrm>
            <a:custGeom>
              <a:avLst/>
              <a:gdLst>
                <a:gd name="T0" fmla="*/ 1466 w 1467"/>
                <a:gd name="T1" fmla="*/ 0 h 1363"/>
                <a:gd name="T2" fmla="*/ 1466 w 1467"/>
                <a:gd name="T3" fmla="*/ 0 h 1363"/>
                <a:gd name="T4" fmla="*/ 1466 w 1467"/>
                <a:gd name="T5" fmla="*/ 0 h 1363"/>
                <a:gd name="T6" fmla="*/ 1466 w 1467"/>
                <a:gd name="T7" fmla="*/ 0 h 1363"/>
                <a:gd name="T8" fmla="*/ 0 w 1467"/>
                <a:gd name="T9" fmla="*/ 1362 h 1363"/>
                <a:gd name="T10" fmla="*/ 0 w 1467"/>
                <a:gd name="T11" fmla="*/ 1362 h 1363"/>
                <a:gd name="T12" fmla="*/ 0 w 1467"/>
                <a:gd name="T13" fmla="*/ 1362 h 1363"/>
                <a:gd name="T14" fmla="*/ 0 w 1467"/>
                <a:gd name="T15" fmla="*/ 1362 h 1363"/>
                <a:gd name="T16" fmla="*/ 1466 w 1467"/>
                <a:gd name="T17" fmla="*/ 0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7" h="1363">
                  <a:moveTo>
                    <a:pt x="1466" y="0"/>
                  </a:moveTo>
                  <a:lnTo>
                    <a:pt x="1466" y="0"/>
                  </a:lnTo>
                  <a:lnTo>
                    <a:pt x="1466" y="0"/>
                  </a:lnTo>
                  <a:lnTo>
                    <a:pt x="1466" y="0"/>
                  </a:lnTo>
                  <a:cubicBezTo>
                    <a:pt x="995" y="487"/>
                    <a:pt x="526" y="975"/>
                    <a:pt x="0" y="1362"/>
                  </a:cubicBezTo>
                  <a:lnTo>
                    <a:pt x="0" y="1362"/>
                  </a:lnTo>
                  <a:lnTo>
                    <a:pt x="0" y="1362"/>
                  </a:lnTo>
                  <a:lnTo>
                    <a:pt x="0" y="1362"/>
                  </a:lnTo>
                  <a:cubicBezTo>
                    <a:pt x="526" y="975"/>
                    <a:pt x="995" y="487"/>
                    <a:pt x="1466"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47"/>
            <p:cNvSpPr>
              <a:spLocks noChangeArrowheads="1"/>
            </p:cNvSpPr>
            <p:nvPr/>
          </p:nvSpPr>
          <p:spPr bwMode="auto">
            <a:xfrm>
              <a:off x="1733550" y="2854325"/>
              <a:ext cx="80963" cy="55563"/>
            </a:xfrm>
            <a:custGeom>
              <a:avLst/>
              <a:gdLst>
                <a:gd name="T0" fmla="*/ 222 w 223"/>
                <a:gd name="T1" fmla="*/ 0 h 154"/>
                <a:gd name="T2" fmla="*/ 222 w 223"/>
                <a:gd name="T3" fmla="*/ 0 h 154"/>
                <a:gd name="T4" fmla="*/ 222 w 223"/>
                <a:gd name="T5" fmla="*/ 0 h 154"/>
                <a:gd name="T6" fmla="*/ 222 w 223"/>
                <a:gd name="T7" fmla="*/ 0 h 154"/>
                <a:gd name="T8" fmla="*/ 0 w 223"/>
                <a:gd name="T9" fmla="*/ 153 h 154"/>
                <a:gd name="T10" fmla="*/ 222 w 223"/>
                <a:gd name="T11" fmla="*/ 0 h 154"/>
              </a:gdLst>
              <a:ahLst/>
              <a:cxnLst>
                <a:cxn ang="0">
                  <a:pos x="T0" y="T1"/>
                </a:cxn>
                <a:cxn ang="0">
                  <a:pos x="T2" y="T3"/>
                </a:cxn>
                <a:cxn ang="0">
                  <a:pos x="T4" y="T5"/>
                </a:cxn>
                <a:cxn ang="0">
                  <a:pos x="T6" y="T7"/>
                </a:cxn>
                <a:cxn ang="0">
                  <a:pos x="T8" y="T9"/>
                </a:cxn>
                <a:cxn ang="0">
                  <a:pos x="T10" y="T11"/>
                </a:cxn>
              </a:cxnLst>
              <a:rect l="0" t="0" r="r" b="b"/>
              <a:pathLst>
                <a:path w="223" h="154">
                  <a:moveTo>
                    <a:pt x="222" y="0"/>
                  </a:moveTo>
                  <a:lnTo>
                    <a:pt x="222" y="0"/>
                  </a:lnTo>
                  <a:lnTo>
                    <a:pt x="222" y="0"/>
                  </a:lnTo>
                  <a:lnTo>
                    <a:pt x="222" y="0"/>
                  </a:lnTo>
                  <a:cubicBezTo>
                    <a:pt x="148" y="53"/>
                    <a:pt x="74" y="106"/>
                    <a:pt x="0" y="153"/>
                  </a:cubicBezTo>
                  <a:cubicBezTo>
                    <a:pt x="74" y="106"/>
                    <a:pt x="148" y="53"/>
                    <a:pt x="222"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74" name="TextBox 73">
            <a:hlinkClick r:id="" action="ppaction://noaction"/>
          </p:cNvPr>
          <p:cNvSpPr txBox="1"/>
          <p:nvPr/>
        </p:nvSpPr>
        <p:spPr>
          <a:xfrm>
            <a:off x="8036529" y="6295224"/>
            <a:ext cx="583446" cy="504321"/>
          </a:xfrm>
          <a:prstGeom prst="rect">
            <a:avLst/>
          </a:prstGeom>
          <a:noFill/>
        </p:spPr>
        <p:txBody>
          <a:bodyPr wrap="square" rtlCol="0">
            <a:spAutoFit/>
          </a:bodyPr>
          <a:lstStyle/>
          <a:p>
            <a:endParaRPr lang="en-US" dirty="0"/>
          </a:p>
        </p:txBody>
      </p:sp>
    </p:spTree>
    <p:custDataLst>
      <p:tags r:id="rId1"/>
    </p:custDataLst>
    <p:extLst>
      <p:ext uri="{BB962C8B-B14F-4D97-AF65-F5344CB8AC3E}">
        <p14:creationId xmlns:p14="http://schemas.microsoft.com/office/powerpoint/2010/main" val="2790540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44600"/>
          </a:xfrm>
        </p:spPr>
        <p:txBody>
          <a:bodyPr/>
          <a:lstStyle/>
          <a:p>
            <a:r>
              <a:rPr lang="en-US" altLang="en-US" dirty="0">
                <a:solidFill>
                  <a:schemeClr val="tx1"/>
                </a:solidFill>
                <a:latin typeface="Arial" charset="0"/>
              </a:rPr>
              <a:t>Case Studies #2 &amp; 3:</a:t>
            </a:r>
            <a:br>
              <a:rPr lang="en-US" altLang="en-US" dirty="0">
                <a:solidFill>
                  <a:schemeClr val="tx1"/>
                </a:solidFill>
                <a:latin typeface="Arial" charset="0"/>
              </a:rPr>
            </a:br>
            <a:r>
              <a:rPr lang="en-US" dirty="0"/>
              <a:t>Bone Loss Due to AI Treatment or ADT </a:t>
            </a:r>
          </a:p>
        </p:txBody>
      </p:sp>
      <p:sp>
        <p:nvSpPr>
          <p:cNvPr id="3" name="Content Placeholder 2"/>
          <p:cNvSpPr>
            <a:spLocks noGrp="1"/>
          </p:cNvSpPr>
          <p:nvPr>
            <p:ph idx="1"/>
          </p:nvPr>
        </p:nvSpPr>
        <p:spPr/>
        <p:txBody>
          <a:bodyPr/>
          <a:lstStyle/>
          <a:p>
            <a:r>
              <a:rPr lang="en-US" dirty="0">
                <a:solidFill>
                  <a:schemeClr val="tx2"/>
                </a:solidFill>
              </a:rPr>
              <a:t>AI= Aromatase Inhibitors</a:t>
            </a:r>
            <a:r>
              <a:rPr lang="en-US" dirty="0"/>
              <a:t>* (e.g. </a:t>
            </a:r>
            <a:r>
              <a:rPr lang="en-US" dirty="0" err="1"/>
              <a:t>anastrozole</a:t>
            </a:r>
            <a:r>
              <a:rPr lang="en-US" dirty="0"/>
              <a:t>, </a:t>
            </a:r>
            <a:r>
              <a:rPr lang="en-US" dirty="0" err="1"/>
              <a:t>exemestane</a:t>
            </a:r>
            <a:r>
              <a:rPr lang="en-US" dirty="0"/>
              <a:t>, </a:t>
            </a:r>
            <a:r>
              <a:rPr lang="en-US" dirty="0" err="1"/>
              <a:t>letrozole</a:t>
            </a:r>
            <a:r>
              <a:rPr lang="en-US" dirty="0"/>
              <a:t>) are anti-estrogen agents used for the treatment of estrogen receptor positive breast cancer in postmenopausal women </a:t>
            </a:r>
          </a:p>
          <a:p>
            <a:r>
              <a:rPr lang="en-US" dirty="0">
                <a:solidFill>
                  <a:schemeClr val="tx2"/>
                </a:solidFill>
              </a:rPr>
              <a:t>ADT</a:t>
            </a:r>
            <a:r>
              <a:rPr lang="en-US" dirty="0"/>
              <a:t>= Prostate cancer is promoted by androgens and is often sensitive to </a:t>
            </a:r>
            <a:r>
              <a:rPr lang="en-US" dirty="0">
                <a:solidFill>
                  <a:schemeClr val="tx2"/>
                </a:solidFill>
              </a:rPr>
              <a:t>androgen-deprivation treatments</a:t>
            </a:r>
            <a:r>
              <a:rPr lang="en-US" dirty="0"/>
              <a:t> such as GnRH agonists.</a:t>
            </a:r>
          </a:p>
          <a:p>
            <a:pPr marL="0" indent="0">
              <a:buNone/>
            </a:pPr>
            <a:endParaRPr lang="en-US" sz="1400" dirty="0"/>
          </a:p>
          <a:p>
            <a:pPr marL="0" indent="0">
              <a:buNone/>
            </a:pPr>
            <a:endParaRPr lang="en-US" sz="1400" dirty="0"/>
          </a:p>
          <a:p>
            <a:pPr marL="0" indent="0">
              <a:buNone/>
            </a:pPr>
            <a:r>
              <a:rPr lang="en-US" sz="1400" dirty="0"/>
              <a:t>*Tamoxifen is </a:t>
            </a:r>
            <a:r>
              <a:rPr lang="en-US" sz="1400" b="1" i="1" dirty="0"/>
              <a:t>NOT</a:t>
            </a:r>
            <a:r>
              <a:rPr lang="en-US" sz="1400" dirty="0"/>
              <a:t> an aromatase inhibitor</a:t>
            </a:r>
          </a:p>
          <a:p>
            <a:endParaRPr lang="en-US" dirty="0"/>
          </a:p>
        </p:txBody>
      </p:sp>
    </p:spTree>
    <p:extLst>
      <p:ext uri="{BB962C8B-B14F-4D97-AF65-F5344CB8AC3E}">
        <p14:creationId xmlns:p14="http://schemas.microsoft.com/office/powerpoint/2010/main" val="1702932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rot="5400000">
            <a:off x="1669317" y="1293187"/>
            <a:ext cx="726233" cy="1656948"/>
          </a:xfrm>
          <a:prstGeom prst="round2SameRect">
            <a:avLst/>
          </a:prstGeom>
          <a:gradFill flip="none" rotWithShape="1">
            <a:gsLst>
              <a:gs pos="100000">
                <a:srgbClr val="7A72B4"/>
              </a:gs>
              <a:gs pos="0">
                <a:srgbClr val="7A72B4">
                  <a:alpha val="0"/>
                </a:srgbClr>
              </a:gs>
              <a:gs pos="13000">
                <a:srgbClr val="7A72B4">
                  <a:alpha val="19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5" name="Content Placeholder 1"/>
          <p:cNvSpPr txBox="1">
            <a:spLocks/>
          </p:cNvSpPr>
          <p:nvPr/>
        </p:nvSpPr>
        <p:spPr bwMode="auto">
          <a:xfrm>
            <a:off x="495745" y="2810031"/>
            <a:ext cx="2365164" cy="3784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400">
                <a:solidFill>
                  <a:schemeClr val="tx1"/>
                </a:solidFill>
                <a:latin typeface="+mn-lt"/>
              </a:defRPr>
            </a:lvl6pPr>
            <a:lvl7pPr marL="2805113" indent="-176213" algn="l" rtl="0" fontAlgn="base">
              <a:spcBef>
                <a:spcPct val="20000"/>
              </a:spcBef>
              <a:spcAft>
                <a:spcPct val="0"/>
              </a:spcAft>
              <a:buChar char="»"/>
              <a:defRPr sz="1400">
                <a:solidFill>
                  <a:schemeClr val="tx1"/>
                </a:solidFill>
                <a:latin typeface="+mn-lt"/>
              </a:defRPr>
            </a:lvl7pPr>
            <a:lvl8pPr marL="3262313" indent="-176213" algn="l" rtl="0" fontAlgn="base">
              <a:spcBef>
                <a:spcPct val="20000"/>
              </a:spcBef>
              <a:spcAft>
                <a:spcPct val="0"/>
              </a:spcAft>
              <a:buChar char="»"/>
              <a:defRPr sz="1400">
                <a:solidFill>
                  <a:schemeClr val="tx1"/>
                </a:solidFill>
                <a:latin typeface="+mn-lt"/>
              </a:defRPr>
            </a:lvl8pPr>
            <a:lvl9pPr marL="3719513" indent="-176213" algn="l" rtl="0" fontAlgn="base">
              <a:spcBef>
                <a:spcPct val="20000"/>
              </a:spcBef>
              <a:spcAft>
                <a:spcPct val="0"/>
              </a:spcAft>
              <a:buChar char="»"/>
              <a:defRPr sz="1400">
                <a:solidFill>
                  <a:schemeClr val="tx1"/>
                </a:solidFill>
                <a:latin typeface="+mn-lt"/>
              </a:defRPr>
            </a:lvl9pPr>
          </a:lstStyle>
          <a:p>
            <a:pPr marL="180975" indent="-180975"/>
            <a:r>
              <a:rPr lang="en-CA" sz="1600" kern="0" dirty="0"/>
              <a:t>Diagnosed with breast cancer 3 years ago and now on an Aromatase Inhibitor (AI)</a:t>
            </a:r>
          </a:p>
          <a:p>
            <a:pPr marL="180975" indent="-180975"/>
            <a:r>
              <a:rPr lang="en-CA" sz="1600" kern="0" dirty="0"/>
              <a:t>Comorbidities include hypertension controlled on an </a:t>
            </a:r>
            <a:r>
              <a:rPr lang="en-CA" sz="1600" kern="0" dirty="0" err="1"/>
              <a:t>ACEi</a:t>
            </a:r>
            <a:r>
              <a:rPr lang="en-CA" sz="1600" kern="0" dirty="0"/>
              <a:t>; also on a statin</a:t>
            </a:r>
          </a:p>
          <a:p>
            <a:pPr marL="180975" indent="-180975"/>
            <a:r>
              <a:rPr lang="en-CA" sz="1600" kern="0" dirty="0"/>
              <a:t>Femoral neck BMD      T-score now -2.5</a:t>
            </a:r>
          </a:p>
          <a:p>
            <a:pPr marL="180975" indent="-180975"/>
            <a:r>
              <a:rPr lang="en-CA" sz="1600" kern="0" dirty="0"/>
              <a:t>Visit is to discuss the results of her BMD testing</a:t>
            </a:r>
          </a:p>
        </p:txBody>
      </p:sp>
      <p:sp>
        <p:nvSpPr>
          <p:cNvPr id="6" name="Title 4"/>
          <p:cNvSpPr txBox="1">
            <a:spLocks/>
          </p:cNvSpPr>
          <p:nvPr/>
        </p:nvSpPr>
        <p:spPr bwMode="auto">
          <a:xfrm>
            <a:off x="468313" y="228600"/>
            <a:ext cx="8103761" cy="124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Arial" pitchFamily="34" charset="0"/>
                <a:ea typeface="+mj-ea"/>
                <a:cs typeface="+mj-cs"/>
              </a:defRPr>
            </a:lvl1pPr>
            <a:lvl2pPr algn="l" rtl="0" eaLnBrk="0" fontAlgn="base" hangingPunct="0">
              <a:spcBef>
                <a:spcPct val="0"/>
              </a:spcBef>
              <a:spcAft>
                <a:spcPct val="0"/>
              </a:spcAft>
              <a:defRPr sz="2800">
                <a:solidFill>
                  <a:schemeClr val="tx1"/>
                </a:solidFill>
                <a:latin typeface="Arial" pitchFamily="34" charset="0"/>
              </a:defRPr>
            </a:lvl2pPr>
            <a:lvl3pPr algn="l" rtl="0" eaLnBrk="0" fontAlgn="base" hangingPunct="0">
              <a:spcBef>
                <a:spcPct val="0"/>
              </a:spcBef>
              <a:spcAft>
                <a:spcPct val="0"/>
              </a:spcAft>
              <a:defRPr sz="2800">
                <a:solidFill>
                  <a:schemeClr val="tx1"/>
                </a:solidFill>
                <a:latin typeface="Arial" pitchFamily="34" charset="0"/>
              </a:defRPr>
            </a:lvl3pPr>
            <a:lvl4pPr algn="l" rtl="0" eaLnBrk="0" fontAlgn="base" hangingPunct="0">
              <a:spcBef>
                <a:spcPct val="0"/>
              </a:spcBef>
              <a:spcAft>
                <a:spcPct val="0"/>
              </a:spcAft>
              <a:defRPr sz="2800">
                <a:solidFill>
                  <a:schemeClr val="tx1"/>
                </a:solidFill>
                <a:latin typeface="Arial" pitchFamily="34" charset="0"/>
              </a:defRPr>
            </a:lvl4pPr>
            <a:lvl5pPr algn="l" rtl="0" eaLnBrk="0" fontAlgn="base" hangingPunct="0">
              <a:spcBef>
                <a:spcPct val="0"/>
              </a:spcBef>
              <a:spcAft>
                <a:spcPct val="0"/>
              </a:spcAft>
              <a:defRPr sz="2800">
                <a:solidFill>
                  <a:schemeClr val="tx1"/>
                </a:solidFill>
                <a:latin typeface="Arial" pitchFamily="34" charset="0"/>
              </a:defRPr>
            </a:lvl5pPr>
            <a:lvl6pPr marL="457200" algn="l" rtl="0" fontAlgn="base">
              <a:spcBef>
                <a:spcPct val="0"/>
              </a:spcBef>
              <a:spcAft>
                <a:spcPct val="0"/>
              </a:spcAft>
              <a:defRPr sz="2800">
                <a:solidFill>
                  <a:srgbClr val="BDDEB1"/>
                </a:solidFill>
                <a:latin typeface="Trebuchet MS" pitchFamily="80" charset="0"/>
              </a:defRPr>
            </a:lvl6pPr>
            <a:lvl7pPr marL="914400" algn="l" rtl="0" fontAlgn="base">
              <a:spcBef>
                <a:spcPct val="0"/>
              </a:spcBef>
              <a:spcAft>
                <a:spcPct val="0"/>
              </a:spcAft>
              <a:defRPr sz="2800">
                <a:solidFill>
                  <a:srgbClr val="BDDEB1"/>
                </a:solidFill>
                <a:latin typeface="Trebuchet MS" pitchFamily="80" charset="0"/>
              </a:defRPr>
            </a:lvl7pPr>
            <a:lvl8pPr marL="1371600" algn="l" rtl="0" fontAlgn="base">
              <a:spcBef>
                <a:spcPct val="0"/>
              </a:spcBef>
              <a:spcAft>
                <a:spcPct val="0"/>
              </a:spcAft>
              <a:defRPr sz="2800">
                <a:solidFill>
                  <a:srgbClr val="BDDEB1"/>
                </a:solidFill>
                <a:latin typeface="Trebuchet MS" pitchFamily="80" charset="0"/>
              </a:defRPr>
            </a:lvl8pPr>
            <a:lvl9pPr marL="1828800" algn="l" rtl="0" fontAlgn="base">
              <a:spcBef>
                <a:spcPct val="0"/>
              </a:spcBef>
              <a:spcAft>
                <a:spcPct val="0"/>
              </a:spcAft>
              <a:defRPr sz="2800">
                <a:solidFill>
                  <a:srgbClr val="BDDEB1"/>
                </a:solidFill>
                <a:latin typeface="Trebuchet MS" pitchFamily="80" charset="0"/>
              </a:defRPr>
            </a:lvl9pPr>
          </a:lstStyle>
          <a:p>
            <a:r>
              <a:rPr lang="en-US" altLang="en-US" sz="3600" kern="0" dirty="0">
                <a:solidFill>
                  <a:schemeClr val="tx1"/>
                </a:solidFill>
                <a:latin typeface="Arial" charset="0"/>
              </a:rPr>
              <a:t>Case Study #2:</a:t>
            </a:r>
            <a:br>
              <a:rPr lang="en-US" altLang="en-US" kern="0" dirty="0">
                <a:latin typeface="Arial" charset="0"/>
              </a:rPr>
            </a:br>
            <a:r>
              <a:rPr lang="en-US" altLang="en-US" sz="2800" dirty="0">
                <a:latin typeface="Arial" charset="0"/>
              </a:rPr>
              <a:t>Osteoporosis and AI Therapy</a:t>
            </a:r>
            <a:endParaRPr lang="en-US" altLang="en-US" sz="2800" kern="0" dirty="0">
              <a:latin typeface="Arial" charset="0"/>
            </a:endParaRPr>
          </a:p>
        </p:txBody>
      </p:sp>
      <p:sp>
        <p:nvSpPr>
          <p:cNvPr id="16" name="Content Placeholder 1"/>
          <p:cNvSpPr txBox="1">
            <a:spLocks/>
          </p:cNvSpPr>
          <p:nvPr/>
        </p:nvSpPr>
        <p:spPr bwMode="auto">
          <a:xfrm>
            <a:off x="3289886" y="1752599"/>
            <a:ext cx="5414637" cy="4908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400">
                <a:solidFill>
                  <a:schemeClr val="tx1"/>
                </a:solidFill>
                <a:latin typeface="+mn-lt"/>
              </a:defRPr>
            </a:lvl6pPr>
            <a:lvl7pPr marL="2805113" indent="-176213" algn="l" rtl="0" fontAlgn="base">
              <a:spcBef>
                <a:spcPct val="20000"/>
              </a:spcBef>
              <a:spcAft>
                <a:spcPct val="0"/>
              </a:spcAft>
              <a:buChar char="»"/>
              <a:defRPr sz="1400">
                <a:solidFill>
                  <a:schemeClr val="tx1"/>
                </a:solidFill>
                <a:latin typeface="+mn-lt"/>
              </a:defRPr>
            </a:lvl7pPr>
            <a:lvl8pPr marL="3262313" indent="-176213" algn="l" rtl="0" fontAlgn="base">
              <a:spcBef>
                <a:spcPct val="20000"/>
              </a:spcBef>
              <a:spcAft>
                <a:spcPct val="0"/>
              </a:spcAft>
              <a:buChar char="»"/>
              <a:defRPr sz="1400">
                <a:solidFill>
                  <a:schemeClr val="tx1"/>
                </a:solidFill>
                <a:latin typeface="+mn-lt"/>
              </a:defRPr>
            </a:lvl8pPr>
            <a:lvl9pPr marL="3719513" indent="-176213" algn="l" rtl="0" fontAlgn="base">
              <a:spcBef>
                <a:spcPct val="20000"/>
              </a:spcBef>
              <a:spcAft>
                <a:spcPct val="0"/>
              </a:spcAft>
              <a:buChar char="»"/>
              <a:defRPr sz="1400">
                <a:solidFill>
                  <a:schemeClr val="tx1"/>
                </a:solidFill>
                <a:latin typeface="+mn-lt"/>
              </a:defRPr>
            </a:lvl9pPr>
          </a:lstStyle>
          <a:p>
            <a:pPr marL="0" indent="0">
              <a:lnSpc>
                <a:spcPct val="110000"/>
              </a:lnSpc>
              <a:buFont typeface="Arial" charset="0"/>
              <a:buNone/>
            </a:pPr>
            <a:r>
              <a:rPr lang="en-CA" sz="2000" b="1" kern="0" dirty="0">
                <a:solidFill>
                  <a:schemeClr val="tx2"/>
                </a:solidFill>
              </a:rPr>
              <a:t>Interactive Questions</a:t>
            </a:r>
          </a:p>
          <a:p>
            <a:pPr marL="342900" indent="-342900">
              <a:lnSpc>
                <a:spcPct val="110000"/>
              </a:lnSpc>
              <a:buFont typeface="+mj-lt"/>
              <a:buAutoNum type="arabicPeriod"/>
            </a:pPr>
            <a:r>
              <a:rPr lang="en-CA" sz="1800" b="1" kern="0" dirty="0"/>
              <a:t>What is her risk of osteoporotic fracture?</a:t>
            </a:r>
          </a:p>
          <a:p>
            <a:pPr marL="800100" lvl="1" indent="-342900">
              <a:lnSpc>
                <a:spcPct val="110000"/>
              </a:lnSpc>
              <a:buFont typeface="+mj-lt"/>
              <a:buAutoNum type="alphaUcPeriod"/>
            </a:pPr>
            <a:r>
              <a:rPr lang="en-CA" sz="1400" kern="0" dirty="0">
                <a:solidFill>
                  <a:schemeClr val="tx2"/>
                </a:solidFill>
              </a:rPr>
              <a:t>Low</a:t>
            </a:r>
          </a:p>
          <a:p>
            <a:pPr marL="800100" lvl="1" indent="-342900">
              <a:lnSpc>
                <a:spcPct val="110000"/>
              </a:lnSpc>
              <a:buFont typeface="+mj-lt"/>
              <a:buAutoNum type="alphaUcPeriod"/>
            </a:pPr>
            <a:r>
              <a:rPr lang="en-CA" sz="1400" kern="0" dirty="0">
                <a:solidFill>
                  <a:schemeClr val="tx2"/>
                </a:solidFill>
              </a:rPr>
              <a:t>Moderate</a:t>
            </a:r>
          </a:p>
          <a:p>
            <a:pPr marL="800100" lvl="1" indent="-342900">
              <a:lnSpc>
                <a:spcPct val="110000"/>
              </a:lnSpc>
              <a:buFont typeface="+mj-lt"/>
              <a:buAutoNum type="alphaUcPeriod"/>
            </a:pPr>
            <a:r>
              <a:rPr lang="en-CA" sz="1400" kern="0" dirty="0">
                <a:solidFill>
                  <a:schemeClr val="tx2"/>
                </a:solidFill>
              </a:rPr>
              <a:t>High</a:t>
            </a:r>
          </a:p>
          <a:p>
            <a:pPr marL="342900" indent="-342900">
              <a:lnSpc>
                <a:spcPct val="110000"/>
              </a:lnSpc>
              <a:buFont typeface="+mj-lt"/>
              <a:buAutoNum type="arabicPeriod"/>
            </a:pPr>
            <a:r>
              <a:rPr lang="en-CA" sz="1800" b="1" kern="0" dirty="0"/>
              <a:t>What osteoporosis treatment advice would you discuss with her?</a:t>
            </a:r>
          </a:p>
          <a:p>
            <a:pPr marL="800100" lvl="1" indent="-342900">
              <a:lnSpc>
                <a:spcPct val="110000"/>
              </a:lnSpc>
              <a:buFont typeface="+mj-lt"/>
              <a:buAutoNum type="alphaUcPeriod"/>
            </a:pPr>
            <a:r>
              <a:rPr lang="en-CA" sz="1400" kern="0" dirty="0">
                <a:solidFill>
                  <a:schemeClr val="tx2"/>
                </a:solidFill>
              </a:rPr>
              <a:t>Tell her that her bones are fine, and make sure that she gets plenty of weight bearing exercise</a:t>
            </a:r>
          </a:p>
          <a:p>
            <a:pPr marL="800100" lvl="1" indent="-342900">
              <a:lnSpc>
                <a:spcPct val="110000"/>
              </a:lnSpc>
              <a:buFont typeface="+mj-lt"/>
              <a:buAutoNum type="alphaUcPeriod"/>
            </a:pPr>
            <a:r>
              <a:rPr lang="en-CA" sz="1400" kern="0" dirty="0">
                <a:solidFill>
                  <a:schemeClr val="tx2"/>
                </a:solidFill>
              </a:rPr>
              <a:t>Start her on a bisphosphonate or </a:t>
            </a:r>
            <a:r>
              <a:rPr lang="en-CA" sz="1400" kern="0" dirty="0" err="1">
                <a:solidFill>
                  <a:schemeClr val="tx2"/>
                </a:solidFill>
              </a:rPr>
              <a:t>denosumab</a:t>
            </a:r>
            <a:endParaRPr lang="en-CA" sz="1400" kern="0" dirty="0">
              <a:solidFill>
                <a:schemeClr val="tx2"/>
              </a:solidFill>
            </a:endParaRPr>
          </a:p>
          <a:p>
            <a:pPr marL="800100" lvl="1" indent="-342900">
              <a:lnSpc>
                <a:spcPct val="110000"/>
              </a:lnSpc>
              <a:buFont typeface="+mj-lt"/>
              <a:buAutoNum type="alphaUcPeriod"/>
            </a:pPr>
            <a:r>
              <a:rPr lang="en-CA" sz="1400" kern="0" dirty="0">
                <a:solidFill>
                  <a:schemeClr val="tx2"/>
                </a:solidFill>
              </a:rPr>
              <a:t>Ensure she has an adequate daily intake of calcium and vitamin D</a:t>
            </a:r>
          </a:p>
          <a:p>
            <a:pPr marL="800100" lvl="1" indent="-342900">
              <a:lnSpc>
                <a:spcPct val="110000"/>
              </a:lnSpc>
              <a:buFont typeface="+mj-lt"/>
              <a:buAutoNum type="alphaUcPeriod"/>
            </a:pPr>
            <a:r>
              <a:rPr lang="en-CA" sz="1400" kern="0" dirty="0">
                <a:solidFill>
                  <a:schemeClr val="tx2"/>
                </a:solidFill>
              </a:rPr>
              <a:t>B &amp; C</a:t>
            </a:r>
          </a:p>
        </p:txBody>
      </p:sp>
      <p:grpSp>
        <p:nvGrpSpPr>
          <p:cNvPr id="17" name="Group 16"/>
          <p:cNvGrpSpPr/>
          <p:nvPr/>
        </p:nvGrpSpPr>
        <p:grpSpPr>
          <a:xfrm>
            <a:off x="348280" y="1623008"/>
            <a:ext cx="999338" cy="849256"/>
            <a:chOff x="4950981" y="256650"/>
            <a:chExt cx="706004" cy="599973"/>
          </a:xfrm>
          <a:solidFill>
            <a:schemeClr val="tx1"/>
          </a:solidFill>
        </p:grpSpPr>
        <p:sp>
          <p:nvSpPr>
            <p:cNvPr id="18" name="Freeform 17"/>
            <p:cNvSpPr>
              <a:spLocks noChangeArrowheads="1"/>
            </p:cNvSpPr>
            <p:nvPr/>
          </p:nvSpPr>
          <p:spPr bwMode="auto">
            <a:xfrm>
              <a:off x="4950981" y="256650"/>
              <a:ext cx="706004" cy="599973"/>
            </a:xfrm>
            <a:custGeom>
              <a:avLst/>
              <a:gdLst>
                <a:gd name="T0" fmla="*/ 0 w 7135"/>
                <a:gd name="T1" fmla="*/ 3577 h 6065"/>
                <a:gd name="T2" fmla="*/ 0 w 7135"/>
                <a:gd name="T3" fmla="*/ 3577 h 6065"/>
                <a:gd name="T4" fmla="*/ 7134 w 7135"/>
                <a:gd name="T5" fmla="*/ 3577 h 6065"/>
                <a:gd name="T6" fmla="*/ 6127 w 7135"/>
                <a:gd name="T7" fmla="*/ 6055 h 6065"/>
                <a:gd name="T8" fmla="*/ 6117 w 7135"/>
                <a:gd name="T9" fmla="*/ 5997 h 6065"/>
                <a:gd name="T10" fmla="*/ 5934 w 7135"/>
                <a:gd name="T11" fmla="*/ 5444 h 6065"/>
                <a:gd name="T12" fmla="*/ 5894 w 7135"/>
                <a:gd name="T13" fmla="*/ 5374 h 6065"/>
                <a:gd name="T14" fmla="*/ 5846 w 7135"/>
                <a:gd name="T15" fmla="*/ 5301 h 6065"/>
                <a:gd name="T16" fmla="*/ 5798 w 7135"/>
                <a:gd name="T17" fmla="*/ 5240 h 6065"/>
                <a:gd name="T18" fmla="*/ 5754 w 7135"/>
                <a:gd name="T19" fmla="*/ 5186 h 6065"/>
                <a:gd name="T20" fmla="*/ 5701 w 7135"/>
                <a:gd name="T21" fmla="*/ 5132 h 6065"/>
                <a:gd name="T22" fmla="*/ 5649 w 7135"/>
                <a:gd name="T23" fmla="*/ 5084 h 6065"/>
                <a:gd name="T24" fmla="*/ 5586 w 7135"/>
                <a:gd name="T25" fmla="*/ 5036 h 6065"/>
                <a:gd name="T26" fmla="*/ 5576 w 7135"/>
                <a:gd name="T27" fmla="*/ 5028 h 6065"/>
                <a:gd name="T28" fmla="*/ 5403 w 7135"/>
                <a:gd name="T29" fmla="*/ 4949 h 6065"/>
                <a:gd name="T30" fmla="*/ 5073 w 7135"/>
                <a:gd name="T31" fmla="*/ 4817 h 6065"/>
                <a:gd name="T32" fmla="*/ 5199 w 7135"/>
                <a:gd name="T33" fmla="*/ 4240 h 6065"/>
                <a:gd name="T34" fmla="*/ 5199 w 7135"/>
                <a:gd name="T35" fmla="*/ 4238 h 6065"/>
                <a:gd name="T36" fmla="*/ 5190 w 7135"/>
                <a:gd name="T37" fmla="*/ 4159 h 6065"/>
                <a:gd name="T38" fmla="*/ 5113 w 7135"/>
                <a:gd name="T39" fmla="*/ 4018 h 6065"/>
                <a:gd name="T40" fmla="*/ 5084 w 7135"/>
                <a:gd name="T41" fmla="*/ 3931 h 6065"/>
                <a:gd name="T42" fmla="*/ 5110 w 7135"/>
                <a:gd name="T43" fmla="*/ 3250 h 6065"/>
                <a:gd name="T44" fmla="*/ 5158 w 7135"/>
                <a:gd name="T45" fmla="*/ 2988 h 6065"/>
                <a:gd name="T46" fmla="*/ 5158 w 7135"/>
                <a:gd name="T47" fmla="*/ 2986 h 6065"/>
                <a:gd name="T48" fmla="*/ 4661 w 7135"/>
                <a:gd name="T49" fmla="*/ 1536 h 6065"/>
                <a:gd name="T50" fmla="*/ 3562 w 7135"/>
                <a:gd name="T51" fmla="*/ 1134 h 6065"/>
                <a:gd name="T52" fmla="*/ 2838 w 7135"/>
                <a:gd name="T53" fmla="*/ 1433 h 6065"/>
                <a:gd name="T54" fmla="*/ 2036 w 7135"/>
                <a:gd name="T55" fmla="*/ 2241 h 6065"/>
                <a:gd name="T56" fmla="*/ 1973 w 7135"/>
                <a:gd name="T57" fmla="*/ 2644 h 6065"/>
                <a:gd name="T58" fmla="*/ 1978 w 7135"/>
                <a:gd name="T59" fmla="*/ 2746 h 6065"/>
                <a:gd name="T60" fmla="*/ 2031 w 7135"/>
                <a:gd name="T61" fmla="*/ 3299 h 6065"/>
                <a:gd name="T62" fmla="*/ 1942 w 7135"/>
                <a:gd name="T63" fmla="*/ 4166 h 6065"/>
                <a:gd name="T64" fmla="*/ 1924 w 7135"/>
                <a:gd name="T65" fmla="*/ 4201 h 6065"/>
                <a:gd name="T66" fmla="*/ 1935 w 7135"/>
                <a:gd name="T67" fmla="*/ 4238 h 6065"/>
                <a:gd name="T68" fmla="*/ 2403 w 7135"/>
                <a:gd name="T69" fmla="*/ 4682 h 6065"/>
                <a:gd name="T70" fmla="*/ 1558 w 7135"/>
                <a:gd name="T71" fmla="*/ 5028 h 6065"/>
                <a:gd name="T72" fmla="*/ 1556 w 7135"/>
                <a:gd name="T73" fmla="*/ 5030 h 6065"/>
                <a:gd name="T74" fmla="*/ 1549 w 7135"/>
                <a:gd name="T75" fmla="*/ 5034 h 6065"/>
                <a:gd name="T76" fmla="*/ 1546 w 7135"/>
                <a:gd name="T77" fmla="*/ 5036 h 6065"/>
                <a:gd name="T78" fmla="*/ 1480 w 7135"/>
                <a:gd name="T79" fmla="*/ 5090 h 6065"/>
                <a:gd name="T80" fmla="*/ 1416 w 7135"/>
                <a:gd name="T81" fmla="*/ 5148 h 6065"/>
                <a:gd name="T82" fmla="*/ 1360 w 7135"/>
                <a:gd name="T83" fmla="*/ 5211 h 6065"/>
                <a:gd name="T84" fmla="*/ 1309 w 7135"/>
                <a:gd name="T85" fmla="*/ 5274 h 6065"/>
                <a:gd name="T86" fmla="*/ 1266 w 7135"/>
                <a:gd name="T87" fmla="*/ 5334 h 6065"/>
                <a:gd name="T88" fmla="*/ 1228 w 7135"/>
                <a:gd name="T89" fmla="*/ 5397 h 6065"/>
                <a:gd name="T90" fmla="*/ 1195 w 7135"/>
                <a:gd name="T91" fmla="*/ 5456 h 6065"/>
                <a:gd name="T92" fmla="*/ 1016 w 7135"/>
                <a:gd name="T93" fmla="*/ 6002 h 6065"/>
                <a:gd name="T94" fmla="*/ 1005 w 7135"/>
                <a:gd name="T95" fmla="*/ 6064 h 6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5" h="6065">
                  <a:moveTo>
                    <a:pt x="0" y="3577"/>
                  </a:moveTo>
                  <a:lnTo>
                    <a:pt x="0" y="3577"/>
                  </a:lnTo>
                  <a:lnTo>
                    <a:pt x="0" y="3577"/>
                  </a:lnTo>
                  <a:lnTo>
                    <a:pt x="0" y="3577"/>
                  </a:lnTo>
                  <a:cubicBezTo>
                    <a:pt x="0" y="1603"/>
                    <a:pt x="1601" y="0"/>
                    <a:pt x="3568" y="0"/>
                  </a:cubicBezTo>
                  <a:cubicBezTo>
                    <a:pt x="5534" y="0"/>
                    <a:pt x="7134" y="1603"/>
                    <a:pt x="7134" y="3577"/>
                  </a:cubicBezTo>
                  <a:cubicBezTo>
                    <a:pt x="7134" y="4503"/>
                    <a:pt x="6770" y="5398"/>
                    <a:pt x="6128" y="6064"/>
                  </a:cubicBezTo>
                  <a:cubicBezTo>
                    <a:pt x="6128" y="6061"/>
                    <a:pt x="6128" y="6057"/>
                    <a:pt x="6127" y="6055"/>
                  </a:cubicBezTo>
                  <a:cubicBezTo>
                    <a:pt x="6125" y="6036"/>
                    <a:pt x="6121" y="6019"/>
                    <a:pt x="6119" y="6002"/>
                  </a:cubicBezTo>
                  <a:cubicBezTo>
                    <a:pt x="6119" y="6000"/>
                    <a:pt x="6117" y="5999"/>
                    <a:pt x="6117" y="5997"/>
                  </a:cubicBezTo>
                  <a:cubicBezTo>
                    <a:pt x="6078" y="5775"/>
                    <a:pt x="6014" y="5598"/>
                    <a:pt x="5941" y="5456"/>
                  </a:cubicBezTo>
                  <a:cubicBezTo>
                    <a:pt x="5939" y="5453"/>
                    <a:pt x="5936" y="5449"/>
                    <a:pt x="5934" y="5444"/>
                  </a:cubicBezTo>
                  <a:cubicBezTo>
                    <a:pt x="5924" y="5427"/>
                    <a:pt x="5915" y="5412"/>
                    <a:pt x="5905" y="5395"/>
                  </a:cubicBezTo>
                  <a:cubicBezTo>
                    <a:pt x="5902" y="5389"/>
                    <a:pt x="5898" y="5382"/>
                    <a:pt x="5894" y="5374"/>
                  </a:cubicBezTo>
                  <a:cubicBezTo>
                    <a:pt x="5885" y="5360"/>
                    <a:pt x="5878" y="5348"/>
                    <a:pt x="5868" y="5334"/>
                  </a:cubicBezTo>
                  <a:cubicBezTo>
                    <a:pt x="5861" y="5324"/>
                    <a:pt x="5853" y="5312"/>
                    <a:pt x="5846" y="5301"/>
                  </a:cubicBezTo>
                  <a:cubicBezTo>
                    <a:pt x="5840" y="5292"/>
                    <a:pt x="5832" y="5284"/>
                    <a:pt x="5827" y="5274"/>
                  </a:cubicBezTo>
                  <a:cubicBezTo>
                    <a:pt x="5817" y="5263"/>
                    <a:pt x="5808" y="5252"/>
                    <a:pt x="5798" y="5240"/>
                  </a:cubicBezTo>
                  <a:cubicBezTo>
                    <a:pt x="5791" y="5229"/>
                    <a:pt x="5783" y="5220"/>
                    <a:pt x="5774" y="5208"/>
                  </a:cubicBezTo>
                  <a:cubicBezTo>
                    <a:pt x="5767" y="5201"/>
                    <a:pt x="5761" y="5193"/>
                    <a:pt x="5754" y="5186"/>
                  </a:cubicBezTo>
                  <a:cubicBezTo>
                    <a:pt x="5742" y="5173"/>
                    <a:pt x="5731" y="5161"/>
                    <a:pt x="5718" y="5148"/>
                  </a:cubicBezTo>
                  <a:cubicBezTo>
                    <a:pt x="5713" y="5143"/>
                    <a:pt x="5707" y="5137"/>
                    <a:pt x="5701" y="5132"/>
                  </a:cubicBezTo>
                  <a:cubicBezTo>
                    <a:pt x="5686" y="5116"/>
                    <a:pt x="5671" y="5103"/>
                    <a:pt x="5654" y="5090"/>
                  </a:cubicBezTo>
                  <a:cubicBezTo>
                    <a:pt x="5652" y="5088"/>
                    <a:pt x="5650" y="5086"/>
                    <a:pt x="5649" y="5084"/>
                  </a:cubicBezTo>
                  <a:cubicBezTo>
                    <a:pt x="5628" y="5066"/>
                    <a:pt x="5608" y="5051"/>
                    <a:pt x="5586" y="5036"/>
                  </a:cubicBezTo>
                  <a:lnTo>
                    <a:pt x="5586" y="5036"/>
                  </a:lnTo>
                  <a:lnTo>
                    <a:pt x="5586" y="5036"/>
                  </a:lnTo>
                  <a:lnTo>
                    <a:pt x="5576" y="5028"/>
                  </a:lnTo>
                  <a:lnTo>
                    <a:pt x="5576" y="5028"/>
                  </a:lnTo>
                  <a:cubicBezTo>
                    <a:pt x="5519" y="4999"/>
                    <a:pt x="5461" y="4973"/>
                    <a:pt x="5403" y="4949"/>
                  </a:cubicBezTo>
                  <a:cubicBezTo>
                    <a:pt x="5304" y="4906"/>
                    <a:pt x="5199" y="4867"/>
                    <a:pt x="5084" y="4823"/>
                  </a:cubicBezTo>
                  <a:cubicBezTo>
                    <a:pt x="5081" y="4821"/>
                    <a:pt x="5077" y="4819"/>
                    <a:pt x="5073" y="4817"/>
                  </a:cubicBezTo>
                  <a:cubicBezTo>
                    <a:pt x="4968" y="4778"/>
                    <a:pt x="4854" y="4733"/>
                    <a:pt x="4732" y="4682"/>
                  </a:cubicBezTo>
                  <a:cubicBezTo>
                    <a:pt x="5101" y="4494"/>
                    <a:pt x="5190" y="4265"/>
                    <a:pt x="5199" y="4240"/>
                  </a:cubicBezTo>
                  <a:cubicBezTo>
                    <a:pt x="5199" y="4238"/>
                    <a:pt x="5199" y="4238"/>
                    <a:pt x="5199" y="4238"/>
                  </a:cubicBezTo>
                  <a:lnTo>
                    <a:pt x="5199" y="4238"/>
                  </a:lnTo>
                  <a:lnTo>
                    <a:pt x="5212" y="4196"/>
                  </a:lnTo>
                  <a:lnTo>
                    <a:pt x="5190" y="4159"/>
                  </a:lnTo>
                  <a:lnTo>
                    <a:pt x="5190" y="4159"/>
                  </a:lnTo>
                  <a:cubicBezTo>
                    <a:pt x="5158" y="4112"/>
                    <a:pt x="5133" y="4065"/>
                    <a:pt x="5113" y="4018"/>
                  </a:cubicBezTo>
                  <a:cubicBezTo>
                    <a:pt x="5105" y="3999"/>
                    <a:pt x="5100" y="3980"/>
                    <a:pt x="5092" y="3960"/>
                  </a:cubicBezTo>
                  <a:cubicBezTo>
                    <a:pt x="5090" y="3950"/>
                    <a:pt x="5086" y="3941"/>
                    <a:pt x="5084" y="3931"/>
                  </a:cubicBezTo>
                  <a:cubicBezTo>
                    <a:pt x="5041" y="3779"/>
                    <a:pt x="5047" y="3627"/>
                    <a:pt x="5069" y="3475"/>
                  </a:cubicBezTo>
                  <a:cubicBezTo>
                    <a:pt x="5081" y="3400"/>
                    <a:pt x="5096" y="3325"/>
                    <a:pt x="5110" y="3250"/>
                  </a:cubicBezTo>
                  <a:cubicBezTo>
                    <a:pt x="5124" y="3186"/>
                    <a:pt x="5137" y="3120"/>
                    <a:pt x="5148" y="3055"/>
                  </a:cubicBezTo>
                  <a:cubicBezTo>
                    <a:pt x="5150" y="3032"/>
                    <a:pt x="5154" y="3011"/>
                    <a:pt x="5158" y="2988"/>
                  </a:cubicBezTo>
                  <a:lnTo>
                    <a:pt x="5158" y="2988"/>
                  </a:lnTo>
                  <a:lnTo>
                    <a:pt x="5158" y="2986"/>
                  </a:lnTo>
                  <a:lnTo>
                    <a:pt x="5158" y="2986"/>
                  </a:lnTo>
                  <a:cubicBezTo>
                    <a:pt x="5212" y="2353"/>
                    <a:pt x="5054" y="1892"/>
                    <a:pt x="4661" y="1536"/>
                  </a:cubicBezTo>
                  <a:cubicBezTo>
                    <a:pt x="4451" y="1328"/>
                    <a:pt x="4070" y="1125"/>
                    <a:pt x="3682" y="1126"/>
                  </a:cubicBezTo>
                  <a:cubicBezTo>
                    <a:pt x="3643" y="1126"/>
                    <a:pt x="3601" y="1129"/>
                    <a:pt x="3562" y="1134"/>
                  </a:cubicBezTo>
                  <a:cubicBezTo>
                    <a:pt x="3461" y="1134"/>
                    <a:pt x="3369" y="1140"/>
                    <a:pt x="3288" y="1153"/>
                  </a:cubicBezTo>
                  <a:cubicBezTo>
                    <a:pt x="3045" y="1190"/>
                    <a:pt x="2895" y="1285"/>
                    <a:pt x="2838" y="1433"/>
                  </a:cubicBezTo>
                  <a:cubicBezTo>
                    <a:pt x="2467" y="1539"/>
                    <a:pt x="2207" y="1815"/>
                    <a:pt x="2075" y="2135"/>
                  </a:cubicBezTo>
                  <a:cubicBezTo>
                    <a:pt x="2061" y="2170"/>
                    <a:pt x="2048" y="2206"/>
                    <a:pt x="2036" y="2241"/>
                  </a:cubicBezTo>
                  <a:cubicBezTo>
                    <a:pt x="2034" y="2244"/>
                    <a:pt x="2034" y="2244"/>
                    <a:pt x="2034" y="2246"/>
                  </a:cubicBezTo>
                  <a:cubicBezTo>
                    <a:pt x="1993" y="2375"/>
                    <a:pt x="1973" y="2512"/>
                    <a:pt x="1973" y="2644"/>
                  </a:cubicBezTo>
                  <a:lnTo>
                    <a:pt x="1973" y="2646"/>
                  </a:lnTo>
                  <a:cubicBezTo>
                    <a:pt x="1973" y="2680"/>
                    <a:pt x="1974" y="2714"/>
                    <a:pt x="1978" y="2746"/>
                  </a:cubicBezTo>
                  <a:cubicBezTo>
                    <a:pt x="1978" y="2804"/>
                    <a:pt x="1980" y="2861"/>
                    <a:pt x="1984" y="2915"/>
                  </a:cubicBezTo>
                  <a:cubicBezTo>
                    <a:pt x="1993" y="3056"/>
                    <a:pt x="2012" y="3184"/>
                    <a:pt x="2031" y="3299"/>
                  </a:cubicBezTo>
                  <a:cubicBezTo>
                    <a:pt x="2078" y="3607"/>
                    <a:pt x="2113" y="3849"/>
                    <a:pt x="1942" y="4166"/>
                  </a:cubicBezTo>
                  <a:lnTo>
                    <a:pt x="1942" y="4166"/>
                  </a:lnTo>
                  <a:lnTo>
                    <a:pt x="1933" y="4184"/>
                  </a:lnTo>
                  <a:lnTo>
                    <a:pt x="1924" y="4201"/>
                  </a:lnTo>
                  <a:lnTo>
                    <a:pt x="1935" y="4238"/>
                  </a:lnTo>
                  <a:lnTo>
                    <a:pt x="1935" y="4238"/>
                  </a:lnTo>
                  <a:cubicBezTo>
                    <a:pt x="1935" y="4238"/>
                    <a:pt x="1937" y="4238"/>
                    <a:pt x="1937" y="4240"/>
                  </a:cubicBezTo>
                  <a:cubicBezTo>
                    <a:pt x="1944" y="4265"/>
                    <a:pt x="2034" y="4494"/>
                    <a:pt x="2403" y="4682"/>
                  </a:cubicBezTo>
                  <a:cubicBezTo>
                    <a:pt x="2276" y="4736"/>
                    <a:pt x="2156" y="4781"/>
                    <a:pt x="2048" y="4823"/>
                  </a:cubicBezTo>
                  <a:cubicBezTo>
                    <a:pt x="1866" y="4893"/>
                    <a:pt x="1708" y="4953"/>
                    <a:pt x="1558" y="5028"/>
                  </a:cubicBezTo>
                  <a:lnTo>
                    <a:pt x="1558" y="5028"/>
                  </a:lnTo>
                  <a:lnTo>
                    <a:pt x="1556" y="5030"/>
                  </a:lnTo>
                  <a:lnTo>
                    <a:pt x="1553" y="5031"/>
                  </a:lnTo>
                  <a:lnTo>
                    <a:pt x="1549" y="5034"/>
                  </a:lnTo>
                  <a:lnTo>
                    <a:pt x="1546" y="5036"/>
                  </a:lnTo>
                  <a:lnTo>
                    <a:pt x="1546" y="5036"/>
                  </a:lnTo>
                  <a:cubicBezTo>
                    <a:pt x="1526" y="5051"/>
                    <a:pt x="1506" y="5066"/>
                    <a:pt x="1485" y="5084"/>
                  </a:cubicBezTo>
                  <a:cubicBezTo>
                    <a:pt x="1483" y="5086"/>
                    <a:pt x="1482" y="5088"/>
                    <a:pt x="1480" y="5090"/>
                  </a:cubicBezTo>
                  <a:cubicBezTo>
                    <a:pt x="1463" y="5103"/>
                    <a:pt x="1448" y="5116"/>
                    <a:pt x="1433" y="5133"/>
                  </a:cubicBezTo>
                  <a:cubicBezTo>
                    <a:pt x="1427" y="5137"/>
                    <a:pt x="1422" y="5143"/>
                    <a:pt x="1416" y="5148"/>
                  </a:cubicBezTo>
                  <a:cubicBezTo>
                    <a:pt x="1405" y="5161"/>
                    <a:pt x="1393" y="5173"/>
                    <a:pt x="1380" y="5186"/>
                  </a:cubicBezTo>
                  <a:cubicBezTo>
                    <a:pt x="1375" y="5193"/>
                    <a:pt x="1367" y="5201"/>
                    <a:pt x="1360" y="5211"/>
                  </a:cubicBezTo>
                  <a:cubicBezTo>
                    <a:pt x="1352" y="5220"/>
                    <a:pt x="1343" y="5229"/>
                    <a:pt x="1335" y="5238"/>
                  </a:cubicBezTo>
                  <a:cubicBezTo>
                    <a:pt x="1326" y="5252"/>
                    <a:pt x="1317" y="5263"/>
                    <a:pt x="1309" y="5274"/>
                  </a:cubicBezTo>
                  <a:cubicBezTo>
                    <a:pt x="1302" y="5284"/>
                    <a:pt x="1296" y="5292"/>
                    <a:pt x="1290" y="5301"/>
                  </a:cubicBezTo>
                  <a:cubicBezTo>
                    <a:pt x="1283" y="5312"/>
                    <a:pt x="1273" y="5324"/>
                    <a:pt x="1266" y="5334"/>
                  </a:cubicBezTo>
                  <a:cubicBezTo>
                    <a:pt x="1259" y="5348"/>
                    <a:pt x="1249" y="5360"/>
                    <a:pt x="1242" y="5374"/>
                  </a:cubicBezTo>
                  <a:cubicBezTo>
                    <a:pt x="1238" y="5382"/>
                    <a:pt x="1232" y="5389"/>
                    <a:pt x="1228" y="5397"/>
                  </a:cubicBezTo>
                  <a:cubicBezTo>
                    <a:pt x="1219" y="5412"/>
                    <a:pt x="1210" y="5427"/>
                    <a:pt x="1202" y="5444"/>
                  </a:cubicBezTo>
                  <a:cubicBezTo>
                    <a:pt x="1198" y="5449"/>
                    <a:pt x="1196" y="5453"/>
                    <a:pt x="1195" y="5456"/>
                  </a:cubicBezTo>
                  <a:cubicBezTo>
                    <a:pt x="1122" y="5600"/>
                    <a:pt x="1058" y="5776"/>
                    <a:pt x="1016" y="5997"/>
                  </a:cubicBezTo>
                  <a:cubicBezTo>
                    <a:pt x="1016" y="5999"/>
                    <a:pt x="1016" y="6000"/>
                    <a:pt x="1016" y="6002"/>
                  </a:cubicBezTo>
                  <a:cubicBezTo>
                    <a:pt x="1013" y="6019"/>
                    <a:pt x="1011" y="6038"/>
                    <a:pt x="1007" y="6055"/>
                  </a:cubicBezTo>
                  <a:cubicBezTo>
                    <a:pt x="1007" y="6058"/>
                    <a:pt x="1007" y="6061"/>
                    <a:pt x="1005" y="6064"/>
                  </a:cubicBezTo>
                  <a:cubicBezTo>
                    <a:pt x="364" y="5400"/>
                    <a:pt x="0" y="4503"/>
                    <a:pt x="0" y="357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8"/>
            <p:cNvSpPr>
              <a:spLocks noChangeArrowheads="1"/>
            </p:cNvSpPr>
            <p:nvPr/>
          </p:nvSpPr>
          <p:spPr bwMode="auto">
            <a:xfrm>
              <a:off x="5215405" y="469586"/>
              <a:ext cx="176719" cy="330312"/>
            </a:xfrm>
            <a:custGeom>
              <a:avLst/>
              <a:gdLst>
                <a:gd name="T0" fmla="*/ 610 w 1787"/>
                <a:gd name="T1" fmla="*/ 2006 h 3340"/>
                <a:gd name="T2" fmla="*/ 610 w 1787"/>
                <a:gd name="T3" fmla="*/ 2006 h 3340"/>
                <a:gd name="T4" fmla="*/ 610 w 1787"/>
                <a:gd name="T5" fmla="*/ 2006 h 3340"/>
                <a:gd name="T6" fmla="*/ 610 w 1787"/>
                <a:gd name="T7" fmla="*/ 1962 h 3340"/>
                <a:gd name="T8" fmla="*/ 576 w 1787"/>
                <a:gd name="T9" fmla="*/ 1936 h 3340"/>
                <a:gd name="T10" fmla="*/ 576 w 1787"/>
                <a:gd name="T11" fmla="*/ 1936 h 3340"/>
                <a:gd name="T12" fmla="*/ 90 w 1787"/>
                <a:gd name="T13" fmla="*/ 1273 h 3340"/>
                <a:gd name="T14" fmla="*/ 90 w 1787"/>
                <a:gd name="T15" fmla="*/ 1273 h 3340"/>
                <a:gd name="T16" fmla="*/ 87 w 1787"/>
                <a:gd name="T17" fmla="*/ 1261 h 3340"/>
                <a:gd name="T18" fmla="*/ 80 w 1787"/>
                <a:gd name="T19" fmla="*/ 1249 h 3340"/>
                <a:gd name="T20" fmla="*/ 80 w 1787"/>
                <a:gd name="T21" fmla="*/ 1249 h 3340"/>
                <a:gd name="T22" fmla="*/ 0 w 1787"/>
                <a:gd name="T23" fmla="*/ 784 h 3340"/>
                <a:gd name="T24" fmla="*/ 192 w 1787"/>
                <a:gd name="T25" fmla="*/ 423 h 3340"/>
                <a:gd name="T26" fmla="*/ 462 w 1787"/>
                <a:gd name="T27" fmla="*/ 0 h 3340"/>
                <a:gd name="T28" fmla="*/ 1052 w 1787"/>
                <a:gd name="T29" fmla="*/ 235 h 3340"/>
                <a:gd name="T30" fmla="*/ 1351 w 1787"/>
                <a:gd name="T31" fmla="*/ 322 h 3340"/>
                <a:gd name="T32" fmla="*/ 1500 w 1787"/>
                <a:gd name="T33" fmla="*/ 566 h 3340"/>
                <a:gd name="T34" fmla="*/ 1786 w 1787"/>
                <a:gd name="T35" fmla="*/ 963 h 3340"/>
                <a:gd name="T36" fmla="*/ 1763 w 1787"/>
                <a:gd name="T37" fmla="*/ 1127 h 3340"/>
                <a:gd name="T38" fmla="*/ 1742 w 1787"/>
                <a:gd name="T39" fmla="*/ 1277 h 3340"/>
                <a:gd name="T40" fmla="*/ 1251 w 1787"/>
                <a:gd name="T41" fmla="*/ 1942 h 3340"/>
                <a:gd name="T42" fmla="*/ 1251 w 1787"/>
                <a:gd name="T43" fmla="*/ 1942 h 3340"/>
                <a:gd name="T44" fmla="*/ 1232 w 1787"/>
                <a:gd name="T45" fmla="*/ 1962 h 3340"/>
                <a:gd name="T46" fmla="*/ 1227 w 1787"/>
                <a:gd name="T47" fmla="*/ 1989 h 3340"/>
                <a:gd name="T48" fmla="*/ 1227 w 1787"/>
                <a:gd name="T49" fmla="*/ 1989 h 3340"/>
                <a:gd name="T50" fmla="*/ 1705 w 1787"/>
                <a:gd name="T51" fmla="*/ 2591 h 3340"/>
                <a:gd name="T52" fmla="*/ 895 w 1787"/>
                <a:gd name="T53" fmla="*/ 3339 h 3340"/>
                <a:gd name="T54" fmla="*/ 85 w 1787"/>
                <a:gd name="T55" fmla="*/ 2591 h 3340"/>
                <a:gd name="T56" fmla="*/ 610 w 1787"/>
                <a:gd name="T57" fmla="*/ 2006 h 3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87" h="3340">
                  <a:moveTo>
                    <a:pt x="610" y="2006"/>
                  </a:moveTo>
                  <a:lnTo>
                    <a:pt x="610" y="2006"/>
                  </a:lnTo>
                  <a:lnTo>
                    <a:pt x="610" y="2006"/>
                  </a:lnTo>
                  <a:lnTo>
                    <a:pt x="610" y="1962"/>
                  </a:lnTo>
                  <a:lnTo>
                    <a:pt x="576" y="1936"/>
                  </a:lnTo>
                  <a:lnTo>
                    <a:pt x="576" y="1936"/>
                  </a:lnTo>
                  <a:cubicBezTo>
                    <a:pt x="338" y="1744"/>
                    <a:pt x="175" y="1566"/>
                    <a:pt x="90" y="1273"/>
                  </a:cubicBezTo>
                  <a:lnTo>
                    <a:pt x="90" y="1273"/>
                  </a:lnTo>
                  <a:lnTo>
                    <a:pt x="87" y="1261"/>
                  </a:lnTo>
                  <a:lnTo>
                    <a:pt x="80" y="1249"/>
                  </a:lnTo>
                  <a:lnTo>
                    <a:pt x="80" y="1249"/>
                  </a:lnTo>
                  <a:cubicBezTo>
                    <a:pt x="2" y="1131"/>
                    <a:pt x="0" y="963"/>
                    <a:pt x="0" y="784"/>
                  </a:cubicBezTo>
                  <a:cubicBezTo>
                    <a:pt x="42" y="585"/>
                    <a:pt x="104" y="517"/>
                    <a:pt x="192" y="423"/>
                  </a:cubicBezTo>
                  <a:cubicBezTo>
                    <a:pt x="272" y="337"/>
                    <a:pt x="372" y="231"/>
                    <a:pt x="462" y="0"/>
                  </a:cubicBezTo>
                  <a:cubicBezTo>
                    <a:pt x="659" y="182"/>
                    <a:pt x="875" y="211"/>
                    <a:pt x="1052" y="235"/>
                  </a:cubicBezTo>
                  <a:cubicBezTo>
                    <a:pt x="1172" y="251"/>
                    <a:pt x="1277" y="266"/>
                    <a:pt x="1351" y="322"/>
                  </a:cubicBezTo>
                  <a:cubicBezTo>
                    <a:pt x="1416" y="389"/>
                    <a:pt x="1457" y="476"/>
                    <a:pt x="1500" y="566"/>
                  </a:cubicBezTo>
                  <a:cubicBezTo>
                    <a:pt x="1562" y="696"/>
                    <a:pt x="1632" y="843"/>
                    <a:pt x="1786" y="963"/>
                  </a:cubicBezTo>
                  <a:cubicBezTo>
                    <a:pt x="1781" y="1018"/>
                    <a:pt x="1772" y="1074"/>
                    <a:pt x="1763" y="1127"/>
                  </a:cubicBezTo>
                  <a:cubicBezTo>
                    <a:pt x="1754" y="1182"/>
                    <a:pt x="1744" y="1232"/>
                    <a:pt x="1742" y="1277"/>
                  </a:cubicBezTo>
                  <a:cubicBezTo>
                    <a:pt x="1607" y="1583"/>
                    <a:pt x="1435" y="1758"/>
                    <a:pt x="1251" y="1942"/>
                  </a:cubicBezTo>
                  <a:lnTo>
                    <a:pt x="1251" y="1942"/>
                  </a:lnTo>
                  <a:lnTo>
                    <a:pt x="1232" y="1962"/>
                  </a:lnTo>
                  <a:lnTo>
                    <a:pt x="1227" y="1989"/>
                  </a:lnTo>
                  <a:lnTo>
                    <a:pt x="1227" y="1989"/>
                  </a:lnTo>
                  <a:cubicBezTo>
                    <a:pt x="1152" y="2377"/>
                    <a:pt x="1436" y="2521"/>
                    <a:pt x="1705" y="2591"/>
                  </a:cubicBezTo>
                  <a:cubicBezTo>
                    <a:pt x="1521" y="2943"/>
                    <a:pt x="1055" y="3339"/>
                    <a:pt x="895" y="3339"/>
                  </a:cubicBezTo>
                  <a:cubicBezTo>
                    <a:pt x="736" y="3339"/>
                    <a:pt x="269" y="2943"/>
                    <a:pt x="85" y="2591"/>
                  </a:cubicBezTo>
                  <a:cubicBezTo>
                    <a:pt x="451" y="2495"/>
                    <a:pt x="610" y="2316"/>
                    <a:pt x="610" y="200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0" name="TextBox 19"/>
          <p:cNvSpPr txBox="1"/>
          <p:nvPr/>
        </p:nvSpPr>
        <p:spPr>
          <a:xfrm>
            <a:off x="1408371" y="1798454"/>
            <a:ext cx="1530169" cy="646331"/>
          </a:xfrm>
          <a:prstGeom prst="rect">
            <a:avLst/>
          </a:prstGeom>
          <a:noFill/>
          <a:ln>
            <a:noFill/>
          </a:ln>
        </p:spPr>
        <p:txBody>
          <a:bodyPr wrap="square" rtlCol="0">
            <a:spAutoFit/>
          </a:bodyPr>
          <a:lstStyle/>
          <a:p>
            <a:pPr lvl="0" eaLnBrk="0" fontAlgn="base" hangingPunct="0">
              <a:spcBef>
                <a:spcPct val="40000"/>
              </a:spcBef>
              <a:spcAft>
                <a:spcPct val="0"/>
              </a:spcAft>
              <a:buClr>
                <a:srgbClr val="FCB627"/>
              </a:buClr>
            </a:pPr>
            <a:r>
              <a:rPr lang="en-CA" kern="0" dirty="0">
                <a:solidFill>
                  <a:srgbClr val="FFFFFF"/>
                </a:solidFill>
                <a:latin typeface="Arial" charset="0"/>
                <a:ea typeface="Arial" charset="0"/>
                <a:cs typeface="Arial" charset="0"/>
              </a:rPr>
              <a:t>69 year-old female</a:t>
            </a:r>
          </a:p>
        </p:txBody>
      </p:sp>
      <p:cxnSp>
        <p:nvCxnSpPr>
          <p:cNvPr id="21" name="Straight Connector 20"/>
          <p:cNvCxnSpPr/>
          <p:nvPr/>
        </p:nvCxnSpPr>
        <p:spPr>
          <a:xfrm>
            <a:off x="3056084" y="1781840"/>
            <a:ext cx="0" cy="4534267"/>
          </a:xfrm>
          <a:prstGeom prst="line">
            <a:avLst/>
          </a:prstGeom>
          <a:ln w="25400" cap="rnd">
            <a:solidFill>
              <a:schemeClr val="tx1">
                <a:alpha val="17000"/>
              </a:schemeClr>
            </a:solidFill>
          </a:ln>
        </p:spPr>
        <p:style>
          <a:lnRef idx="1">
            <a:schemeClr val="accent1"/>
          </a:lnRef>
          <a:fillRef idx="0">
            <a:schemeClr val="accent1"/>
          </a:fillRef>
          <a:effectRef idx="0">
            <a:schemeClr val="accent1"/>
          </a:effectRef>
          <a:fontRef idx="minor">
            <a:schemeClr val="tx1"/>
          </a:fontRef>
        </p:style>
      </p:cxnSp>
      <p:sp>
        <p:nvSpPr>
          <p:cNvPr id="41" name="Freeform 18"/>
          <p:cNvSpPr>
            <a:spLocks noChangeArrowheads="1"/>
          </p:cNvSpPr>
          <p:nvPr/>
        </p:nvSpPr>
        <p:spPr bwMode="auto">
          <a:xfrm>
            <a:off x="7996732" y="616235"/>
            <a:ext cx="243400" cy="210808"/>
          </a:xfrm>
          <a:custGeom>
            <a:avLst/>
            <a:gdLst>
              <a:gd name="T0" fmla="*/ 259 w 1550"/>
              <a:gd name="T1" fmla="*/ 1080 h 1340"/>
              <a:gd name="T2" fmla="*/ 259 w 1550"/>
              <a:gd name="T3" fmla="*/ 1080 h 1340"/>
              <a:gd name="T4" fmla="*/ 259 w 1550"/>
              <a:gd name="T5" fmla="*/ 1080 h 1340"/>
              <a:gd name="T6" fmla="*/ 1290 w 1550"/>
              <a:gd name="T7" fmla="*/ 1080 h 1340"/>
              <a:gd name="T8" fmla="*/ 1290 w 1550"/>
              <a:gd name="T9" fmla="*/ 260 h 1340"/>
              <a:gd name="T10" fmla="*/ 259 w 1550"/>
              <a:gd name="T11" fmla="*/ 260 h 1340"/>
              <a:gd name="T12" fmla="*/ 259 w 1550"/>
              <a:gd name="T13" fmla="*/ 1080 h 1340"/>
              <a:gd name="T14" fmla="*/ 1549 w 1550"/>
              <a:gd name="T15" fmla="*/ 1339 h 1340"/>
              <a:gd name="T16" fmla="*/ 1549 w 1550"/>
              <a:gd name="T17" fmla="*/ 1339 h 1340"/>
              <a:gd name="T18" fmla="*/ 1549 w 1550"/>
              <a:gd name="T19" fmla="*/ 1339 h 1340"/>
              <a:gd name="T20" fmla="*/ 0 w 1550"/>
              <a:gd name="T21" fmla="*/ 1339 h 1340"/>
              <a:gd name="T22" fmla="*/ 0 w 1550"/>
              <a:gd name="T23" fmla="*/ 0 h 1340"/>
              <a:gd name="T24" fmla="*/ 1549 w 1550"/>
              <a:gd name="T25" fmla="*/ 0 h 1340"/>
              <a:gd name="T26" fmla="*/ 1549 w 1550"/>
              <a:gd name="T27" fmla="*/ 1339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0" h="1340">
                <a:moveTo>
                  <a:pt x="259" y="1080"/>
                </a:moveTo>
                <a:lnTo>
                  <a:pt x="259" y="1080"/>
                </a:lnTo>
                <a:lnTo>
                  <a:pt x="259" y="1080"/>
                </a:lnTo>
                <a:lnTo>
                  <a:pt x="1290" y="1080"/>
                </a:lnTo>
                <a:lnTo>
                  <a:pt x="1290" y="260"/>
                </a:lnTo>
                <a:lnTo>
                  <a:pt x="259" y="260"/>
                </a:lnTo>
                <a:lnTo>
                  <a:pt x="259" y="1080"/>
                </a:lnTo>
                <a:close/>
                <a:moveTo>
                  <a:pt x="1549" y="1339"/>
                </a:moveTo>
                <a:lnTo>
                  <a:pt x="1549" y="1339"/>
                </a:lnTo>
                <a:lnTo>
                  <a:pt x="1549" y="1339"/>
                </a:lnTo>
                <a:lnTo>
                  <a:pt x="0" y="1339"/>
                </a:lnTo>
                <a:lnTo>
                  <a:pt x="0" y="0"/>
                </a:lnTo>
                <a:lnTo>
                  <a:pt x="1549" y="0"/>
                </a:lnTo>
                <a:lnTo>
                  <a:pt x="1549" y="1339"/>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 name="Freeform 19"/>
          <p:cNvSpPr>
            <a:spLocks noChangeArrowheads="1"/>
          </p:cNvSpPr>
          <p:nvPr/>
        </p:nvSpPr>
        <p:spPr bwMode="auto">
          <a:xfrm>
            <a:off x="8312944" y="651602"/>
            <a:ext cx="431324" cy="42300"/>
          </a:xfrm>
          <a:custGeom>
            <a:avLst/>
            <a:gdLst>
              <a:gd name="T0" fmla="*/ 2606 w 2742"/>
              <a:gd name="T1" fmla="*/ 268 h 269"/>
              <a:gd name="T2" fmla="*/ 2606 w 2742"/>
              <a:gd name="T3" fmla="*/ 268 h 269"/>
              <a:gd name="T4" fmla="*/ 2606 w 2742"/>
              <a:gd name="T5" fmla="*/ 268 h 269"/>
              <a:gd name="T6" fmla="*/ 134 w 2742"/>
              <a:gd name="T7" fmla="*/ 268 h 269"/>
              <a:gd name="T8" fmla="*/ 134 w 2742"/>
              <a:gd name="T9" fmla="*/ 268 h 269"/>
              <a:gd name="T10" fmla="*/ 0 w 2742"/>
              <a:gd name="T11" fmla="*/ 134 h 269"/>
              <a:gd name="T12" fmla="*/ 134 w 2742"/>
              <a:gd name="T13" fmla="*/ 0 h 269"/>
              <a:gd name="T14" fmla="*/ 134 w 2742"/>
              <a:gd name="T15" fmla="*/ 0 h 269"/>
              <a:gd name="T16" fmla="*/ 2606 w 2742"/>
              <a:gd name="T17" fmla="*/ 0 h 269"/>
              <a:gd name="T18" fmla="*/ 2606 w 2742"/>
              <a:gd name="T19" fmla="*/ 0 h 269"/>
              <a:gd name="T20" fmla="*/ 2741 w 2742"/>
              <a:gd name="T21" fmla="*/ 134 h 269"/>
              <a:gd name="T22" fmla="*/ 2606 w 2742"/>
              <a:gd name="T23" fmla="*/ 26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2" h="269">
                <a:moveTo>
                  <a:pt x="2606" y="268"/>
                </a:moveTo>
                <a:lnTo>
                  <a:pt x="2606" y="268"/>
                </a:lnTo>
                <a:lnTo>
                  <a:pt x="2606" y="268"/>
                </a:lnTo>
                <a:lnTo>
                  <a:pt x="134" y="268"/>
                </a:lnTo>
                <a:lnTo>
                  <a:pt x="134" y="268"/>
                </a:lnTo>
                <a:cubicBezTo>
                  <a:pt x="61" y="268"/>
                  <a:pt x="0" y="209"/>
                  <a:pt x="0" y="134"/>
                </a:cubicBezTo>
                <a:cubicBezTo>
                  <a:pt x="0" y="60"/>
                  <a:pt x="61" y="0"/>
                  <a:pt x="134" y="0"/>
                </a:cubicBezTo>
                <a:lnTo>
                  <a:pt x="134" y="0"/>
                </a:lnTo>
                <a:lnTo>
                  <a:pt x="2606" y="0"/>
                </a:lnTo>
                <a:lnTo>
                  <a:pt x="2606" y="0"/>
                </a:lnTo>
                <a:cubicBezTo>
                  <a:pt x="2680" y="0"/>
                  <a:pt x="2741" y="60"/>
                  <a:pt x="2741" y="134"/>
                </a:cubicBezTo>
                <a:cubicBezTo>
                  <a:pt x="2741" y="209"/>
                  <a:pt x="2680" y="268"/>
                  <a:pt x="2606" y="26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 name="Freeform 20"/>
          <p:cNvSpPr>
            <a:spLocks noChangeArrowheads="1"/>
          </p:cNvSpPr>
          <p:nvPr/>
        </p:nvSpPr>
        <p:spPr bwMode="auto">
          <a:xfrm>
            <a:off x="8312944" y="748684"/>
            <a:ext cx="298875" cy="42300"/>
          </a:xfrm>
          <a:custGeom>
            <a:avLst/>
            <a:gdLst>
              <a:gd name="T0" fmla="*/ 1765 w 1900"/>
              <a:gd name="T1" fmla="*/ 269 h 270"/>
              <a:gd name="T2" fmla="*/ 1765 w 1900"/>
              <a:gd name="T3" fmla="*/ 269 h 270"/>
              <a:gd name="T4" fmla="*/ 1765 w 1900"/>
              <a:gd name="T5" fmla="*/ 269 h 270"/>
              <a:gd name="T6" fmla="*/ 134 w 1900"/>
              <a:gd name="T7" fmla="*/ 269 h 270"/>
              <a:gd name="T8" fmla="*/ 134 w 1900"/>
              <a:gd name="T9" fmla="*/ 269 h 270"/>
              <a:gd name="T10" fmla="*/ 0 w 1900"/>
              <a:gd name="T11" fmla="*/ 134 h 270"/>
              <a:gd name="T12" fmla="*/ 134 w 1900"/>
              <a:gd name="T13" fmla="*/ 0 h 270"/>
              <a:gd name="T14" fmla="*/ 134 w 1900"/>
              <a:gd name="T15" fmla="*/ 0 h 270"/>
              <a:gd name="T16" fmla="*/ 1765 w 1900"/>
              <a:gd name="T17" fmla="*/ 0 h 270"/>
              <a:gd name="T18" fmla="*/ 1765 w 1900"/>
              <a:gd name="T19" fmla="*/ 0 h 270"/>
              <a:gd name="T20" fmla="*/ 1899 w 1900"/>
              <a:gd name="T21" fmla="*/ 134 h 270"/>
              <a:gd name="T22" fmla="*/ 1765 w 1900"/>
              <a:gd name="T23" fmla="*/ 26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00" h="270">
                <a:moveTo>
                  <a:pt x="1765" y="269"/>
                </a:moveTo>
                <a:lnTo>
                  <a:pt x="1765" y="269"/>
                </a:lnTo>
                <a:lnTo>
                  <a:pt x="1765" y="269"/>
                </a:lnTo>
                <a:lnTo>
                  <a:pt x="134" y="269"/>
                </a:lnTo>
                <a:lnTo>
                  <a:pt x="134" y="269"/>
                </a:lnTo>
                <a:cubicBezTo>
                  <a:pt x="61" y="269"/>
                  <a:pt x="0" y="209"/>
                  <a:pt x="0" y="134"/>
                </a:cubicBezTo>
                <a:cubicBezTo>
                  <a:pt x="0" y="61"/>
                  <a:pt x="61" y="0"/>
                  <a:pt x="134" y="0"/>
                </a:cubicBezTo>
                <a:lnTo>
                  <a:pt x="134" y="0"/>
                </a:lnTo>
                <a:lnTo>
                  <a:pt x="1765" y="0"/>
                </a:lnTo>
                <a:lnTo>
                  <a:pt x="1765" y="0"/>
                </a:lnTo>
                <a:cubicBezTo>
                  <a:pt x="1840" y="0"/>
                  <a:pt x="1899" y="61"/>
                  <a:pt x="1899" y="134"/>
                </a:cubicBezTo>
                <a:cubicBezTo>
                  <a:pt x="1899" y="209"/>
                  <a:pt x="1840" y="269"/>
                  <a:pt x="1765" y="26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 name="Freeform 21"/>
          <p:cNvSpPr>
            <a:spLocks noChangeArrowheads="1"/>
          </p:cNvSpPr>
          <p:nvPr/>
        </p:nvSpPr>
        <p:spPr bwMode="auto">
          <a:xfrm>
            <a:off x="8312944" y="957411"/>
            <a:ext cx="431324" cy="42300"/>
          </a:xfrm>
          <a:custGeom>
            <a:avLst/>
            <a:gdLst>
              <a:gd name="T0" fmla="*/ 2606 w 2742"/>
              <a:gd name="T1" fmla="*/ 268 h 269"/>
              <a:gd name="T2" fmla="*/ 2606 w 2742"/>
              <a:gd name="T3" fmla="*/ 268 h 269"/>
              <a:gd name="T4" fmla="*/ 2606 w 2742"/>
              <a:gd name="T5" fmla="*/ 268 h 269"/>
              <a:gd name="T6" fmla="*/ 134 w 2742"/>
              <a:gd name="T7" fmla="*/ 268 h 269"/>
              <a:gd name="T8" fmla="*/ 134 w 2742"/>
              <a:gd name="T9" fmla="*/ 268 h 269"/>
              <a:gd name="T10" fmla="*/ 0 w 2742"/>
              <a:gd name="T11" fmla="*/ 133 h 269"/>
              <a:gd name="T12" fmla="*/ 134 w 2742"/>
              <a:gd name="T13" fmla="*/ 0 h 269"/>
              <a:gd name="T14" fmla="*/ 134 w 2742"/>
              <a:gd name="T15" fmla="*/ 0 h 269"/>
              <a:gd name="T16" fmla="*/ 2606 w 2742"/>
              <a:gd name="T17" fmla="*/ 0 h 269"/>
              <a:gd name="T18" fmla="*/ 2606 w 2742"/>
              <a:gd name="T19" fmla="*/ 0 h 269"/>
              <a:gd name="T20" fmla="*/ 2741 w 2742"/>
              <a:gd name="T21" fmla="*/ 133 h 269"/>
              <a:gd name="T22" fmla="*/ 2606 w 2742"/>
              <a:gd name="T23" fmla="*/ 26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2" h="269">
                <a:moveTo>
                  <a:pt x="2606" y="268"/>
                </a:moveTo>
                <a:lnTo>
                  <a:pt x="2606" y="268"/>
                </a:lnTo>
                <a:lnTo>
                  <a:pt x="2606" y="268"/>
                </a:lnTo>
                <a:lnTo>
                  <a:pt x="134" y="268"/>
                </a:lnTo>
                <a:lnTo>
                  <a:pt x="134" y="268"/>
                </a:lnTo>
                <a:cubicBezTo>
                  <a:pt x="61" y="268"/>
                  <a:pt x="0" y="208"/>
                  <a:pt x="0" y="133"/>
                </a:cubicBezTo>
                <a:cubicBezTo>
                  <a:pt x="0" y="60"/>
                  <a:pt x="61" y="0"/>
                  <a:pt x="134" y="0"/>
                </a:cubicBezTo>
                <a:lnTo>
                  <a:pt x="134" y="0"/>
                </a:lnTo>
                <a:lnTo>
                  <a:pt x="2606" y="0"/>
                </a:lnTo>
                <a:lnTo>
                  <a:pt x="2606" y="0"/>
                </a:lnTo>
                <a:cubicBezTo>
                  <a:pt x="2680" y="0"/>
                  <a:pt x="2741" y="60"/>
                  <a:pt x="2741" y="133"/>
                </a:cubicBezTo>
                <a:cubicBezTo>
                  <a:pt x="2741" y="208"/>
                  <a:pt x="2680" y="268"/>
                  <a:pt x="2606" y="26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 name="Freeform 22"/>
          <p:cNvSpPr>
            <a:spLocks noChangeArrowheads="1"/>
          </p:cNvSpPr>
          <p:nvPr/>
        </p:nvSpPr>
        <p:spPr bwMode="auto">
          <a:xfrm>
            <a:off x="8312944" y="1053801"/>
            <a:ext cx="298875" cy="42300"/>
          </a:xfrm>
          <a:custGeom>
            <a:avLst/>
            <a:gdLst>
              <a:gd name="T0" fmla="*/ 1765 w 1900"/>
              <a:gd name="T1" fmla="*/ 269 h 270"/>
              <a:gd name="T2" fmla="*/ 1765 w 1900"/>
              <a:gd name="T3" fmla="*/ 269 h 270"/>
              <a:gd name="T4" fmla="*/ 1765 w 1900"/>
              <a:gd name="T5" fmla="*/ 269 h 270"/>
              <a:gd name="T6" fmla="*/ 134 w 1900"/>
              <a:gd name="T7" fmla="*/ 269 h 270"/>
              <a:gd name="T8" fmla="*/ 134 w 1900"/>
              <a:gd name="T9" fmla="*/ 269 h 270"/>
              <a:gd name="T10" fmla="*/ 0 w 1900"/>
              <a:gd name="T11" fmla="*/ 135 h 270"/>
              <a:gd name="T12" fmla="*/ 134 w 1900"/>
              <a:gd name="T13" fmla="*/ 0 h 270"/>
              <a:gd name="T14" fmla="*/ 134 w 1900"/>
              <a:gd name="T15" fmla="*/ 0 h 270"/>
              <a:gd name="T16" fmla="*/ 1765 w 1900"/>
              <a:gd name="T17" fmla="*/ 0 h 270"/>
              <a:gd name="T18" fmla="*/ 1765 w 1900"/>
              <a:gd name="T19" fmla="*/ 0 h 270"/>
              <a:gd name="T20" fmla="*/ 1899 w 1900"/>
              <a:gd name="T21" fmla="*/ 135 h 270"/>
              <a:gd name="T22" fmla="*/ 1765 w 1900"/>
              <a:gd name="T23" fmla="*/ 26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00" h="270">
                <a:moveTo>
                  <a:pt x="1765" y="269"/>
                </a:moveTo>
                <a:lnTo>
                  <a:pt x="1765" y="269"/>
                </a:lnTo>
                <a:lnTo>
                  <a:pt x="1765" y="269"/>
                </a:lnTo>
                <a:lnTo>
                  <a:pt x="134" y="269"/>
                </a:lnTo>
                <a:lnTo>
                  <a:pt x="134" y="269"/>
                </a:lnTo>
                <a:cubicBezTo>
                  <a:pt x="61" y="269"/>
                  <a:pt x="0" y="209"/>
                  <a:pt x="0" y="135"/>
                </a:cubicBezTo>
                <a:cubicBezTo>
                  <a:pt x="0" y="61"/>
                  <a:pt x="61" y="0"/>
                  <a:pt x="134" y="0"/>
                </a:cubicBezTo>
                <a:lnTo>
                  <a:pt x="134" y="0"/>
                </a:lnTo>
                <a:lnTo>
                  <a:pt x="1765" y="0"/>
                </a:lnTo>
                <a:lnTo>
                  <a:pt x="1765" y="0"/>
                </a:lnTo>
                <a:cubicBezTo>
                  <a:pt x="1840" y="0"/>
                  <a:pt x="1899" y="61"/>
                  <a:pt x="1899" y="135"/>
                </a:cubicBezTo>
                <a:cubicBezTo>
                  <a:pt x="1899" y="209"/>
                  <a:pt x="1840" y="269"/>
                  <a:pt x="1765" y="26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 name="Freeform 25"/>
          <p:cNvSpPr>
            <a:spLocks noChangeArrowheads="1"/>
          </p:cNvSpPr>
          <p:nvPr/>
        </p:nvSpPr>
        <p:spPr bwMode="auto">
          <a:xfrm>
            <a:off x="7801099" y="161413"/>
            <a:ext cx="1192377" cy="1284876"/>
          </a:xfrm>
          <a:custGeom>
            <a:avLst/>
            <a:gdLst>
              <a:gd name="T0" fmla="*/ 1567 w 5946"/>
              <a:gd name="T1" fmla="*/ 5559 h 5618"/>
              <a:gd name="T2" fmla="*/ 1567 w 5946"/>
              <a:gd name="T3" fmla="*/ 5559 h 5618"/>
              <a:gd name="T4" fmla="*/ 1567 w 5946"/>
              <a:gd name="T5" fmla="*/ 5559 h 5618"/>
              <a:gd name="T6" fmla="*/ 1567 w 5946"/>
              <a:gd name="T7" fmla="*/ 5559 h 5618"/>
              <a:gd name="T8" fmla="*/ 1568 w 5946"/>
              <a:gd name="T9" fmla="*/ 5363 h 5618"/>
              <a:gd name="T10" fmla="*/ 1869 w 5946"/>
              <a:gd name="T11" fmla="*/ 4848 h 5618"/>
              <a:gd name="T12" fmla="*/ 728 w 5946"/>
              <a:gd name="T13" fmla="*/ 4847 h 5618"/>
              <a:gd name="T14" fmla="*/ 332 w 5946"/>
              <a:gd name="T15" fmla="*/ 4747 h 5618"/>
              <a:gd name="T16" fmla="*/ 4 w 5946"/>
              <a:gd name="T17" fmla="*/ 4178 h 5618"/>
              <a:gd name="T18" fmla="*/ 0 w 5946"/>
              <a:gd name="T19" fmla="*/ 675 h 5618"/>
              <a:gd name="T20" fmla="*/ 674 w 5946"/>
              <a:gd name="T21" fmla="*/ 0 h 5618"/>
              <a:gd name="T22" fmla="*/ 721 w 5946"/>
              <a:gd name="T23" fmla="*/ 0 h 5618"/>
              <a:gd name="T24" fmla="*/ 5215 w 5946"/>
              <a:gd name="T25" fmla="*/ 0 h 5618"/>
              <a:gd name="T26" fmla="*/ 5803 w 5946"/>
              <a:gd name="T27" fmla="*/ 286 h 5618"/>
              <a:gd name="T28" fmla="*/ 5943 w 5946"/>
              <a:gd name="T29" fmla="*/ 723 h 5618"/>
              <a:gd name="T30" fmla="*/ 5943 w 5946"/>
              <a:gd name="T31" fmla="*/ 2819 h 5618"/>
              <a:gd name="T32" fmla="*/ 5942 w 5946"/>
              <a:gd name="T33" fmla="*/ 4117 h 5618"/>
              <a:gd name="T34" fmla="*/ 5561 w 5946"/>
              <a:gd name="T35" fmla="*/ 4772 h 5618"/>
              <a:gd name="T36" fmla="*/ 5207 w 5946"/>
              <a:gd name="T37" fmla="*/ 4847 h 5618"/>
              <a:gd name="T38" fmla="*/ 4263 w 5946"/>
              <a:gd name="T39" fmla="*/ 4845 h 5618"/>
              <a:gd name="T40" fmla="*/ 3733 w 5946"/>
              <a:gd name="T41" fmla="*/ 4932 h 5618"/>
              <a:gd name="T42" fmla="*/ 2726 w 5946"/>
              <a:gd name="T43" fmla="*/ 5270 h 5618"/>
              <a:gd name="T44" fmla="*/ 1851 w 5946"/>
              <a:gd name="T45" fmla="*/ 5557 h 5618"/>
              <a:gd name="T46" fmla="*/ 1567 w 5946"/>
              <a:gd name="T47" fmla="*/ 5559 h 5618"/>
              <a:gd name="connsiteX0" fmla="*/ 2635 w 9995"/>
              <a:gd name="connsiteY0" fmla="*/ 9895 h 9953"/>
              <a:gd name="connsiteX1" fmla="*/ 2635 w 9995"/>
              <a:gd name="connsiteY1" fmla="*/ 9895 h 9953"/>
              <a:gd name="connsiteX2" fmla="*/ 2635 w 9995"/>
              <a:gd name="connsiteY2" fmla="*/ 9895 h 9953"/>
              <a:gd name="connsiteX3" fmla="*/ 2635 w 9995"/>
              <a:gd name="connsiteY3" fmla="*/ 9895 h 9953"/>
              <a:gd name="connsiteX4" fmla="*/ 2637 w 9995"/>
              <a:gd name="connsiteY4" fmla="*/ 9546 h 9953"/>
              <a:gd name="connsiteX5" fmla="*/ 3143 w 9995"/>
              <a:gd name="connsiteY5" fmla="*/ 8629 h 9953"/>
              <a:gd name="connsiteX6" fmla="*/ 1224 w 9995"/>
              <a:gd name="connsiteY6" fmla="*/ 8628 h 9953"/>
              <a:gd name="connsiteX7" fmla="*/ 558 w 9995"/>
              <a:gd name="connsiteY7" fmla="*/ 8450 h 9953"/>
              <a:gd name="connsiteX8" fmla="*/ 7 w 9995"/>
              <a:gd name="connsiteY8" fmla="*/ 7437 h 9953"/>
              <a:gd name="connsiteX9" fmla="*/ 0 w 9995"/>
              <a:gd name="connsiteY9" fmla="*/ 1201 h 9953"/>
              <a:gd name="connsiteX10" fmla="*/ 1134 w 9995"/>
              <a:gd name="connsiteY10" fmla="*/ 0 h 9953"/>
              <a:gd name="connsiteX11" fmla="*/ 1213 w 9995"/>
              <a:gd name="connsiteY11" fmla="*/ 0 h 9953"/>
              <a:gd name="connsiteX12" fmla="*/ 8771 w 9995"/>
              <a:gd name="connsiteY12" fmla="*/ 0 h 9953"/>
              <a:gd name="connsiteX13" fmla="*/ 9760 w 9995"/>
              <a:gd name="connsiteY13" fmla="*/ 509 h 9953"/>
              <a:gd name="connsiteX14" fmla="*/ 9995 w 9995"/>
              <a:gd name="connsiteY14" fmla="*/ 1287 h 9953"/>
              <a:gd name="connsiteX15" fmla="*/ 9995 w 9995"/>
              <a:gd name="connsiteY15" fmla="*/ 5018 h 9953"/>
              <a:gd name="connsiteX16" fmla="*/ 9993 w 9995"/>
              <a:gd name="connsiteY16" fmla="*/ 7328 h 9953"/>
              <a:gd name="connsiteX17" fmla="*/ 9353 w 9995"/>
              <a:gd name="connsiteY17" fmla="*/ 8494 h 9953"/>
              <a:gd name="connsiteX18" fmla="*/ 8757 w 9995"/>
              <a:gd name="connsiteY18" fmla="*/ 8628 h 9953"/>
              <a:gd name="connsiteX19" fmla="*/ 7170 w 9995"/>
              <a:gd name="connsiteY19" fmla="*/ 8624 h 9953"/>
              <a:gd name="connsiteX20" fmla="*/ 6278 w 9995"/>
              <a:gd name="connsiteY20" fmla="*/ 8779 h 9953"/>
              <a:gd name="connsiteX21" fmla="*/ 4585 w 9995"/>
              <a:gd name="connsiteY21" fmla="*/ 9381 h 9953"/>
              <a:gd name="connsiteX22" fmla="*/ 3113 w 9995"/>
              <a:gd name="connsiteY22" fmla="*/ 9891 h 9953"/>
              <a:gd name="connsiteX23" fmla="*/ 2635 w 9995"/>
              <a:gd name="connsiteY23" fmla="*/ 9895 h 9953"/>
              <a:gd name="connsiteX24" fmla="*/ 2635 w 9995"/>
              <a:gd name="connsiteY24" fmla="*/ 9895 h 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95" h="9953">
                <a:moveTo>
                  <a:pt x="2635" y="9895"/>
                </a:moveTo>
                <a:lnTo>
                  <a:pt x="2635" y="9895"/>
                </a:lnTo>
                <a:lnTo>
                  <a:pt x="2635" y="9895"/>
                </a:lnTo>
                <a:lnTo>
                  <a:pt x="2635" y="9895"/>
                </a:lnTo>
                <a:cubicBezTo>
                  <a:pt x="2548" y="9797"/>
                  <a:pt x="2580" y="9660"/>
                  <a:pt x="2637" y="9546"/>
                </a:cubicBezTo>
                <a:cubicBezTo>
                  <a:pt x="2703" y="9420"/>
                  <a:pt x="3298" y="8631"/>
                  <a:pt x="3143" y="8629"/>
                </a:cubicBezTo>
                <a:lnTo>
                  <a:pt x="1224" y="8628"/>
                </a:lnTo>
                <a:cubicBezTo>
                  <a:pt x="991" y="8624"/>
                  <a:pt x="765" y="8588"/>
                  <a:pt x="558" y="8450"/>
                </a:cubicBezTo>
                <a:cubicBezTo>
                  <a:pt x="203" y="8208"/>
                  <a:pt x="7" y="7878"/>
                  <a:pt x="7" y="7437"/>
                </a:cubicBezTo>
                <a:cubicBezTo>
                  <a:pt x="5" y="5358"/>
                  <a:pt x="12" y="3279"/>
                  <a:pt x="0" y="1201"/>
                </a:cubicBezTo>
                <a:cubicBezTo>
                  <a:pt x="0" y="643"/>
                  <a:pt x="434" y="27"/>
                  <a:pt x="1134" y="0"/>
                </a:cubicBezTo>
                <a:lnTo>
                  <a:pt x="1213" y="0"/>
                </a:lnTo>
                <a:lnTo>
                  <a:pt x="8771" y="0"/>
                </a:lnTo>
                <a:cubicBezTo>
                  <a:pt x="9186" y="0"/>
                  <a:pt x="9521" y="162"/>
                  <a:pt x="9760" y="509"/>
                </a:cubicBezTo>
                <a:cubicBezTo>
                  <a:pt x="9919" y="740"/>
                  <a:pt x="9995" y="1004"/>
                  <a:pt x="9995" y="1287"/>
                </a:cubicBezTo>
                <a:lnTo>
                  <a:pt x="9995" y="5018"/>
                </a:lnTo>
                <a:cubicBezTo>
                  <a:pt x="9995" y="5787"/>
                  <a:pt x="9998" y="6559"/>
                  <a:pt x="9993" y="7328"/>
                </a:cubicBezTo>
                <a:cubicBezTo>
                  <a:pt x="9992" y="7839"/>
                  <a:pt x="9788" y="8236"/>
                  <a:pt x="9353" y="8494"/>
                </a:cubicBezTo>
                <a:cubicBezTo>
                  <a:pt x="9168" y="8604"/>
                  <a:pt x="8962" y="8624"/>
                  <a:pt x="8757" y="8628"/>
                </a:cubicBezTo>
                <a:lnTo>
                  <a:pt x="7170" y="8624"/>
                </a:lnTo>
                <a:cubicBezTo>
                  <a:pt x="6858" y="8615"/>
                  <a:pt x="6567" y="8674"/>
                  <a:pt x="6278" y="8779"/>
                </a:cubicBezTo>
                <a:lnTo>
                  <a:pt x="4585" y="9381"/>
                </a:lnTo>
                <a:lnTo>
                  <a:pt x="3113" y="9891"/>
                </a:lnTo>
                <a:cubicBezTo>
                  <a:pt x="2955" y="9945"/>
                  <a:pt x="2787" y="9998"/>
                  <a:pt x="2635" y="9895"/>
                </a:cubicBezTo>
                <a:lnTo>
                  <a:pt x="2635" y="9895"/>
                </a:lnTo>
                <a:close/>
              </a:path>
            </a:pathLst>
          </a:custGeom>
          <a:noFill/>
          <a:ln w="31750" cap="flat">
            <a:solidFill>
              <a:srgbClr val="7A72B4">
                <a:alpha val="72000"/>
              </a:srgbClr>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46"/>
          <p:cNvSpPr>
            <a:spLocks noChangeArrowheads="1"/>
          </p:cNvSpPr>
          <p:nvPr/>
        </p:nvSpPr>
        <p:spPr bwMode="auto">
          <a:xfrm>
            <a:off x="7995397" y="920642"/>
            <a:ext cx="243400" cy="210808"/>
          </a:xfrm>
          <a:custGeom>
            <a:avLst/>
            <a:gdLst>
              <a:gd name="T0" fmla="*/ 259 w 1550"/>
              <a:gd name="T1" fmla="*/ 1080 h 1340"/>
              <a:gd name="T2" fmla="*/ 259 w 1550"/>
              <a:gd name="T3" fmla="*/ 1080 h 1340"/>
              <a:gd name="T4" fmla="*/ 259 w 1550"/>
              <a:gd name="T5" fmla="*/ 1080 h 1340"/>
              <a:gd name="T6" fmla="*/ 1290 w 1550"/>
              <a:gd name="T7" fmla="*/ 1080 h 1340"/>
              <a:gd name="T8" fmla="*/ 1290 w 1550"/>
              <a:gd name="T9" fmla="*/ 260 h 1340"/>
              <a:gd name="T10" fmla="*/ 259 w 1550"/>
              <a:gd name="T11" fmla="*/ 260 h 1340"/>
              <a:gd name="T12" fmla="*/ 259 w 1550"/>
              <a:gd name="T13" fmla="*/ 1080 h 1340"/>
              <a:gd name="T14" fmla="*/ 1549 w 1550"/>
              <a:gd name="T15" fmla="*/ 1339 h 1340"/>
              <a:gd name="T16" fmla="*/ 1549 w 1550"/>
              <a:gd name="T17" fmla="*/ 1339 h 1340"/>
              <a:gd name="T18" fmla="*/ 1549 w 1550"/>
              <a:gd name="T19" fmla="*/ 1339 h 1340"/>
              <a:gd name="T20" fmla="*/ 0 w 1550"/>
              <a:gd name="T21" fmla="*/ 1339 h 1340"/>
              <a:gd name="T22" fmla="*/ 0 w 1550"/>
              <a:gd name="T23" fmla="*/ 0 h 1340"/>
              <a:gd name="T24" fmla="*/ 1549 w 1550"/>
              <a:gd name="T25" fmla="*/ 0 h 1340"/>
              <a:gd name="T26" fmla="*/ 1549 w 1550"/>
              <a:gd name="T27" fmla="*/ 1339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0" h="1340">
                <a:moveTo>
                  <a:pt x="259" y="1080"/>
                </a:moveTo>
                <a:lnTo>
                  <a:pt x="259" y="1080"/>
                </a:lnTo>
                <a:lnTo>
                  <a:pt x="259" y="1080"/>
                </a:lnTo>
                <a:lnTo>
                  <a:pt x="1290" y="1080"/>
                </a:lnTo>
                <a:lnTo>
                  <a:pt x="1290" y="260"/>
                </a:lnTo>
                <a:lnTo>
                  <a:pt x="259" y="260"/>
                </a:lnTo>
                <a:lnTo>
                  <a:pt x="259" y="1080"/>
                </a:lnTo>
                <a:close/>
                <a:moveTo>
                  <a:pt x="1549" y="1339"/>
                </a:moveTo>
                <a:lnTo>
                  <a:pt x="1549" y="1339"/>
                </a:lnTo>
                <a:lnTo>
                  <a:pt x="1549" y="1339"/>
                </a:lnTo>
                <a:lnTo>
                  <a:pt x="0" y="1339"/>
                </a:lnTo>
                <a:lnTo>
                  <a:pt x="0" y="0"/>
                </a:lnTo>
                <a:lnTo>
                  <a:pt x="1549" y="0"/>
                </a:lnTo>
                <a:lnTo>
                  <a:pt x="1549" y="1339"/>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 name="Freeform 47"/>
          <p:cNvSpPr/>
          <p:nvPr/>
        </p:nvSpPr>
        <p:spPr>
          <a:xfrm>
            <a:off x="8143318" y="866567"/>
            <a:ext cx="172801" cy="194921"/>
          </a:xfrm>
          <a:custGeom>
            <a:avLst/>
            <a:gdLst>
              <a:gd name="connsiteX0" fmla="*/ 202173 w 210810"/>
              <a:gd name="connsiteY0" fmla="*/ 0 h 246855"/>
              <a:gd name="connsiteX1" fmla="*/ 209788 w 210810"/>
              <a:gd name="connsiteY1" fmla="*/ 3692 h 246855"/>
              <a:gd name="connsiteX2" fmla="*/ 195428 w 210810"/>
              <a:gd name="connsiteY2" fmla="*/ 27368 h 246855"/>
              <a:gd name="connsiteX3" fmla="*/ 97305 w 210810"/>
              <a:gd name="connsiteY3" fmla="*/ 114466 h 246855"/>
              <a:gd name="connsiteX4" fmla="*/ 30730 w 210810"/>
              <a:gd name="connsiteY4" fmla="*/ 215683 h 246855"/>
              <a:gd name="connsiteX5" fmla="*/ 14630 w 210810"/>
              <a:gd name="connsiteY5" fmla="*/ 238055 h 246855"/>
              <a:gd name="connsiteX6" fmla="*/ 2881 w 210810"/>
              <a:gd name="connsiteY6" fmla="*/ 245440 h 246855"/>
              <a:gd name="connsiteX7" fmla="*/ 0 w 210810"/>
              <a:gd name="connsiteY7" fmla="*/ 246855 h 246855"/>
              <a:gd name="connsiteX8" fmla="*/ 0 w 210810"/>
              <a:gd name="connsiteY8" fmla="*/ 183959 h 246855"/>
              <a:gd name="connsiteX9" fmla="*/ 5927 w 210810"/>
              <a:gd name="connsiteY9" fmla="*/ 177672 h 246855"/>
              <a:gd name="connsiteX10" fmla="*/ 85557 w 210810"/>
              <a:gd name="connsiteY10" fmla="*/ 81017 h 246855"/>
              <a:gd name="connsiteX11" fmla="*/ 181286 w 210810"/>
              <a:gd name="connsiteY11" fmla="*/ 8254 h 246855"/>
              <a:gd name="connsiteX12" fmla="*/ 202173 w 210810"/>
              <a:gd name="connsiteY12" fmla="*/ 0 h 2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810" h="246855">
                <a:moveTo>
                  <a:pt x="202173" y="0"/>
                </a:moveTo>
                <a:cubicBezTo>
                  <a:pt x="206959" y="0"/>
                  <a:pt x="208918" y="2172"/>
                  <a:pt x="209788" y="3692"/>
                </a:cubicBezTo>
                <a:cubicBezTo>
                  <a:pt x="215009" y="11729"/>
                  <a:pt x="198692" y="24761"/>
                  <a:pt x="195428" y="27368"/>
                </a:cubicBezTo>
                <a:cubicBezTo>
                  <a:pt x="194558" y="27585"/>
                  <a:pt x="131899" y="74935"/>
                  <a:pt x="97305" y="114466"/>
                </a:cubicBezTo>
                <a:cubicBezTo>
                  <a:pt x="62712" y="154431"/>
                  <a:pt x="30947" y="214814"/>
                  <a:pt x="30730" y="215683"/>
                </a:cubicBezTo>
                <a:cubicBezTo>
                  <a:pt x="30295" y="216334"/>
                  <a:pt x="20722" y="234362"/>
                  <a:pt x="14630" y="238055"/>
                </a:cubicBezTo>
                <a:cubicBezTo>
                  <a:pt x="12454" y="239575"/>
                  <a:pt x="7015" y="242833"/>
                  <a:pt x="2881" y="245440"/>
                </a:cubicBezTo>
                <a:lnTo>
                  <a:pt x="0" y="246855"/>
                </a:lnTo>
                <a:lnTo>
                  <a:pt x="0" y="183959"/>
                </a:lnTo>
                <a:lnTo>
                  <a:pt x="5927" y="177672"/>
                </a:lnTo>
                <a:cubicBezTo>
                  <a:pt x="7668" y="175066"/>
                  <a:pt x="50311" y="115118"/>
                  <a:pt x="85557" y="81017"/>
                </a:cubicBezTo>
                <a:cubicBezTo>
                  <a:pt x="121020" y="46916"/>
                  <a:pt x="178676" y="9991"/>
                  <a:pt x="181286" y="8254"/>
                </a:cubicBezTo>
                <a:cubicBezTo>
                  <a:pt x="189336" y="3258"/>
                  <a:pt x="197169" y="0"/>
                  <a:pt x="202173" y="0"/>
                </a:cubicBezTo>
                <a:close/>
              </a:path>
            </a:pathLst>
          </a:custGeom>
          <a:solidFill>
            <a:srgbClr val="FCB627"/>
          </a:solidFill>
          <a:ln w="38100" cap="flat" cmpd="sng" algn="ctr">
            <a:solidFill>
              <a:srgbClr val="002060"/>
            </a:solidFill>
            <a:prstDash val="solid"/>
            <a:miter lim="800000"/>
          </a:ln>
          <a:effectLst/>
        </p:spPr>
        <p:txBody>
          <a:bodyPr rtlCol="0" anchor="ctr"/>
          <a:lstStyle/>
          <a:p>
            <a:pPr algn="ctr"/>
            <a:endParaRPr lang="en-US" kern="0">
              <a:solidFill>
                <a:prstClr val="white"/>
              </a:solidFill>
              <a:latin typeface="Calibri" panose="020F0502020204030204"/>
            </a:endParaRPr>
          </a:p>
        </p:txBody>
      </p:sp>
      <p:sp>
        <p:nvSpPr>
          <p:cNvPr id="49" name="Freeform 48"/>
          <p:cNvSpPr/>
          <p:nvPr/>
        </p:nvSpPr>
        <p:spPr>
          <a:xfrm>
            <a:off x="8133344" y="836858"/>
            <a:ext cx="210810" cy="246855"/>
          </a:xfrm>
          <a:custGeom>
            <a:avLst/>
            <a:gdLst>
              <a:gd name="connsiteX0" fmla="*/ 202173 w 210810"/>
              <a:gd name="connsiteY0" fmla="*/ 0 h 246855"/>
              <a:gd name="connsiteX1" fmla="*/ 209788 w 210810"/>
              <a:gd name="connsiteY1" fmla="*/ 3692 h 246855"/>
              <a:gd name="connsiteX2" fmla="*/ 195428 w 210810"/>
              <a:gd name="connsiteY2" fmla="*/ 27368 h 246855"/>
              <a:gd name="connsiteX3" fmla="*/ 97305 w 210810"/>
              <a:gd name="connsiteY3" fmla="*/ 114466 h 246855"/>
              <a:gd name="connsiteX4" fmla="*/ 30730 w 210810"/>
              <a:gd name="connsiteY4" fmla="*/ 215683 h 246855"/>
              <a:gd name="connsiteX5" fmla="*/ 14630 w 210810"/>
              <a:gd name="connsiteY5" fmla="*/ 238055 h 246855"/>
              <a:gd name="connsiteX6" fmla="*/ 2881 w 210810"/>
              <a:gd name="connsiteY6" fmla="*/ 245440 h 246855"/>
              <a:gd name="connsiteX7" fmla="*/ 0 w 210810"/>
              <a:gd name="connsiteY7" fmla="*/ 246855 h 246855"/>
              <a:gd name="connsiteX8" fmla="*/ 0 w 210810"/>
              <a:gd name="connsiteY8" fmla="*/ 183959 h 246855"/>
              <a:gd name="connsiteX9" fmla="*/ 5927 w 210810"/>
              <a:gd name="connsiteY9" fmla="*/ 177672 h 246855"/>
              <a:gd name="connsiteX10" fmla="*/ 85557 w 210810"/>
              <a:gd name="connsiteY10" fmla="*/ 81017 h 246855"/>
              <a:gd name="connsiteX11" fmla="*/ 181286 w 210810"/>
              <a:gd name="connsiteY11" fmla="*/ 8254 h 246855"/>
              <a:gd name="connsiteX12" fmla="*/ 202173 w 210810"/>
              <a:gd name="connsiteY12" fmla="*/ 0 h 2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810" h="246855">
                <a:moveTo>
                  <a:pt x="202173" y="0"/>
                </a:moveTo>
                <a:cubicBezTo>
                  <a:pt x="206959" y="0"/>
                  <a:pt x="208918" y="2172"/>
                  <a:pt x="209788" y="3692"/>
                </a:cubicBezTo>
                <a:cubicBezTo>
                  <a:pt x="215009" y="11729"/>
                  <a:pt x="198692" y="24761"/>
                  <a:pt x="195428" y="27368"/>
                </a:cubicBezTo>
                <a:cubicBezTo>
                  <a:pt x="194558" y="27585"/>
                  <a:pt x="131899" y="74935"/>
                  <a:pt x="97305" y="114466"/>
                </a:cubicBezTo>
                <a:cubicBezTo>
                  <a:pt x="62712" y="154431"/>
                  <a:pt x="30947" y="214814"/>
                  <a:pt x="30730" y="215683"/>
                </a:cubicBezTo>
                <a:cubicBezTo>
                  <a:pt x="30295" y="216334"/>
                  <a:pt x="20722" y="234362"/>
                  <a:pt x="14630" y="238055"/>
                </a:cubicBezTo>
                <a:cubicBezTo>
                  <a:pt x="12454" y="239575"/>
                  <a:pt x="7015" y="242833"/>
                  <a:pt x="2881" y="245440"/>
                </a:cubicBezTo>
                <a:lnTo>
                  <a:pt x="0" y="246855"/>
                </a:lnTo>
                <a:lnTo>
                  <a:pt x="0" y="183959"/>
                </a:lnTo>
                <a:lnTo>
                  <a:pt x="5927" y="177672"/>
                </a:lnTo>
                <a:cubicBezTo>
                  <a:pt x="7668" y="175066"/>
                  <a:pt x="50311" y="115118"/>
                  <a:pt x="85557" y="81017"/>
                </a:cubicBezTo>
                <a:cubicBezTo>
                  <a:pt x="121020" y="46916"/>
                  <a:pt x="178676" y="9991"/>
                  <a:pt x="181286" y="8254"/>
                </a:cubicBezTo>
                <a:cubicBezTo>
                  <a:pt x="189336" y="3258"/>
                  <a:pt x="197169" y="0"/>
                  <a:pt x="202173" y="0"/>
                </a:cubicBezTo>
                <a:close/>
              </a:path>
            </a:pathLst>
          </a:custGeom>
          <a:solidFill>
            <a:srgbClr val="FCB627"/>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sp>
        <p:nvSpPr>
          <p:cNvPr id="50" name="Freeform 49"/>
          <p:cNvSpPr/>
          <p:nvPr/>
        </p:nvSpPr>
        <p:spPr>
          <a:xfrm>
            <a:off x="8060435" y="970438"/>
            <a:ext cx="72910" cy="117507"/>
          </a:xfrm>
          <a:custGeom>
            <a:avLst/>
            <a:gdLst>
              <a:gd name="connsiteX0" fmla="*/ 25316 w 72910"/>
              <a:gd name="connsiteY0" fmla="*/ 0 h 117507"/>
              <a:gd name="connsiteX1" fmla="*/ 58168 w 72910"/>
              <a:gd name="connsiteY1" fmla="*/ 28236 h 117507"/>
              <a:gd name="connsiteX2" fmla="*/ 71875 w 72910"/>
              <a:gd name="connsiteY2" fmla="*/ 51477 h 117507"/>
              <a:gd name="connsiteX3" fmla="*/ 72910 w 72910"/>
              <a:gd name="connsiteY3" fmla="*/ 50379 h 117507"/>
              <a:gd name="connsiteX4" fmla="*/ 72910 w 72910"/>
              <a:gd name="connsiteY4" fmla="*/ 113275 h 117507"/>
              <a:gd name="connsiteX5" fmla="*/ 69047 w 72910"/>
              <a:gd name="connsiteY5" fmla="*/ 115172 h 117507"/>
              <a:gd name="connsiteX6" fmla="*/ 59691 w 72910"/>
              <a:gd name="connsiteY6" fmla="*/ 117507 h 117507"/>
              <a:gd name="connsiteX7" fmla="*/ 52294 w 72910"/>
              <a:gd name="connsiteY7" fmla="*/ 112728 h 117507"/>
              <a:gd name="connsiteX8" fmla="*/ 43591 w 72910"/>
              <a:gd name="connsiteY8" fmla="*/ 91442 h 117507"/>
              <a:gd name="connsiteX9" fmla="*/ 32713 w 72910"/>
              <a:gd name="connsiteY9" fmla="*/ 68202 h 117507"/>
              <a:gd name="connsiteX10" fmla="*/ 14872 w 72910"/>
              <a:gd name="connsiteY10" fmla="*/ 37142 h 117507"/>
              <a:gd name="connsiteX11" fmla="*/ 8345 w 72910"/>
              <a:gd name="connsiteY11" fmla="*/ 28671 h 117507"/>
              <a:gd name="connsiteX12" fmla="*/ 78 w 72910"/>
              <a:gd name="connsiteY12" fmla="*/ 19331 h 117507"/>
              <a:gd name="connsiteX13" fmla="*/ 9651 w 72910"/>
              <a:gd name="connsiteY13" fmla="*/ 3692 h 117507"/>
              <a:gd name="connsiteX14" fmla="*/ 25316 w 72910"/>
              <a:gd name="connsiteY14" fmla="*/ 0 h 11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910" h="117507">
                <a:moveTo>
                  <a:pt x="25316" y="0"/>
                </a:moveTo>
                <a:cubicBezTo>
                  <a:pt x="29014" y="0"/>
                  <a:pt x="41633" y="1955"/>
                  <a:pt x="58168" y="28236"/>
                </a:cubicBezTo>
                <a:cubicBezTo>
                  <a:pt x="63390" y="36490"/>
                  <a:pt x="69047" y="46264"/>
                  <a:pt x="71875" y="51477"/>
                </a:cubicBezTo>
                <a:lnTo>
                  <a:pt x="72910" y="50379"/>
                </a:lnTo>
                <a:lnTo>
                  <a:pt x="72910" y="113275"/>
                </a:lnTo>
                <a:lnTo>
                  <a:pt x="69047" y="115172"/>
                </a:lnTo>
                <a:cubicBezTo>
                  <a:pt x="66055" y="116421"/>
                  <a:pt x="62628" y="117507"/>
                  <a:pt x="59691" y="117507"/>
                </a:cubicBezTo>
                <a:cubicBezTo>
                  <a:pt x="55340" y="117507"/>
                  <a:pt x="53164" y="114900"/>
                  <a:pt x="52294" y="112728"/>
                </a:cubicBezTo>
                <a:cubicBezTo>
                  <a:pt x="51206" y="109470"/>
                  <a:pt x="45114" y="94701"/>
                  <a:pt x="43591" y="91442"/>
                </a:cubicBezTo>
                <a:cubicBezTo>
                  <a:pt x="42286" y="88402"/>
                  <a:pt x="37282" y="77759"/>
                  <a:pt x="32713" y="68202"/>
                </a:cubicBezTo>
                <a:cubicBezTo>
                  <a:pt x="32495" y="67985"/>
                  <a:pt x="21834" y="46047"/>
                  <a:pt x="14872" y="37142"/>
                </a:cubicBezTo>
                <a:lnTo>
                  <a:pt x="8345" y="28671"/>
                </a:lnTo>
                <a:cubicBezTo>
                  <a:pt x="3776" y="26716"/>
                  <a:pt x="948" y="23458"/>
                  <a:pt x="78" y="19331"/>
                </a:cubicBezTo>
                <a:cubicBezTo>
                  <a:pt x="-575" y="13901"/>
                  <a:pt x="2906" y="8036"/>
                  <a:pt x="9651" y="3692"/>
                </a:cubicBezTo>
                <a:cubicBezTo>
                  <a:pt x="10521" y="3041"/>
                  <a:pt x="15743" y="0"/>
                  <a:pt x="25316" y="0"/>
                </a:cubicBezTo>
                <a:close/>
              </a:path>
            </a:pathLst>
          </a:custGeom>
          <a:solidFill>
            <a:srgbClr val="FCB627"/>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grpSp>
        <p:nvGrpSpPr>
          <p:cNvPr id="51" name="Group 50"/>
          <p:cNvGrpSpPr/>
          <p:nvPr/>
        </p:nvGrpSpPr>
        <p:grpSpPr>
          <a:xfrm>
            <a:off x="7897621" y="185566"/>
            <a:ext cx="846647" cy="461665"/>
            <a:chOff x="5678019" y="1233527"/>
            <a:chExt cx="846647" cy="461665"/>
          </a:xfrm>
        </p:grpSpPr>
        <p:sp>
          <p:nvSpPr>
            <p:cNvPr id="52" name="TextBox 51"/>
            <p:cNvSpPr txBox="1"/>
            <p:nvPr/>
          </p:nvSpPr>
          <p:spPr>
            <a:xfrm>
              <a:off x="5678019" y="1233527"/>
              <a:ext cx="321869" cy="461665"/>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2"/>
                  </a:solidFill>
                  <a:effectLst/>
                  <a:uLnTx/>
                  <a:uFillTx/>
                  <a:latin typeface="Arial" charset="0"/>
                  <a:ea typeface="Arial" charset="0"/>
                  <a:cs typeface="Arial" charset="0"/>
                </a:rPr>
                <a:t>Q</a:t>
              </a:r>
            </a:p>
          </p:txBody>
        </p:sp>
        <p:sp>
          <p:nvSpPr>
            <p:cNvPr id="53" name="Freeform 19"/>
            <p:cNvSpPr>
              <a:spLocks noChangeArrowheads="1"/>
            </p:cNvSpPr>
            <p:nvPr/>
          </p:nvSpPr>
          <p:spPr bwMode="auto">
            <a:xfrm>
              <a:off x="6093342" y="1402422"/>
              <a:ext cx="431324" cy="42300"/>
            </a:xfrm>
            <a:custGeom>
              <a:avLst/>
              <a:gdLst>
                <a:gd name="T0" fmla="*/ 2606 w 2742"/>
                <a:gd name="T1" fmla="*/ 268 h 269"/>
                <a:gd name="T2" fmla="*/ 2606 w 2742"/>
                <a:gd name="T3" fmla="*/ 268 h 269"/>
                <a:gd name="T4" fmla="*/ 2606 w 2742"/>
                <a:gd name="T5" fmla="*/ 268 h 269"/>
                <a:gd name="T6" fmla="*/ 134 w 2742"/>
                <a:gd name="T7" fmla="*/ 268 h 269"/>
                <a:gd name="T8" fmla="*/ 134 w 2742"/>
                <a:gd name="T9" fmla="*/ 268 h 269"/>
                <a:gd name="T10" fmla="*/ 0 w 2742"/>
                <a:gd name="T11" fmla="*/ 134 h 269"/>
                <a:gd name="T12" fmla="*/ 134 w 2742"/>
                <a:gd name="T13" fmla="*/ 0 h 269"/>
                <a:gd name="T14" fmla="*/ 134 w 2742"/>
                <a:gd name="T15" fmla="*/ 0 h 269"/>
                <a:gd name="T16" fmla="*/ 2606 w 2742"/>
                <a:gd name="T17" fmla="*/ 0 h 269"/>
                <a:gd name="T18" fmla="*/ 2606 w 2742"/>
                <a:gd name="T19" fmla="*/ 0 h 269"/>
                <a:gd name="T20" fmla="*/ 2741 w 2742"/>
                <a:gd name="T21" fmla="*/ 134 h 269"/>
                <a:gd name="T22" fmla="*/ 2606 w 2742"/>
                <a:gd name="T23" fmla="*/ 26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2" h="269">
                  <a:moveTo>
                    <a:pt x="2606" y="268"/>
                  </a:moveTo>
                  <a:lnTo>
                    <a:pt x="2606" y="268"/>
                  </a:lnTo>
                  <a:lnTo>
                    <a:pt x="2606" y="268"/>
                  </a:lnTo>
                  <a:lnTo>
                    <a:pt x="134" y="268"/>
                  </a:lnTo>
                  <a:lnTo>
                    <a:pt x="134" y="268"/>
                  </a:lnTo>
                  <a:cubicBezTo>
                    <a:pt x="61" y="268"/>
                    <a:pt x="0" y="209"/>
                    <a:pt x="0" y="134"/>
                  </a:cubicBezTo>
                  <a:cubicBezTo>
                    <a:pt x="0" y="60"/>
                    <a:pt x="61" y="0"/>
                    <a:pt x="134" y="0"/>
                  </a:cubicBezTo>
                  <a:lnTo>
                    <a:pt x="134" y="0"/>
                  </a:lnTo>
                  <a:lnTo>
                    <a:pt x="2606" y="0"/>
                  </a:lnTo>
                  <a:lnTo>
                    <a:pt x="2606" y="0"/>
                  </a:lnTo>
                  <a:cubicBezTo>
                    <a:pt x="2680" y="0"/>
                    <a:pt x="2741" y="60"/>
                    <a:pt x="2741" y="134"/>
                  </a:cubicBezTo>
                  <a:cubicBezTo>
                    <a:pt x="2741" y="209"/>
                    <a:pt x="2680" y="268"/>
                    <a:pt x="2606" y="268"/>
                  </a:cubicBezTo>
                </a:path>
              </a:pathLst>
            </a:custGeom>
            <a:solidFill>
              <a:schemeClr val="accent2"/>
            </a:solidFill>
            <a:ln w="9525" cap="flat">
              <a:noFill/>
              <a:bevel/>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 name="Freeform 20"/>
            <p:cNvSpPr>
              <a:spLocks noChangeArrowheads="1"/>
            </p:cNvSpPr>
            <p:nvPr/>
          </p:nvSpPr>
          <p:spPr bwMode="auto">
            <a:xfrm>
              <a:off x="6093342" y="1499504"/>
              <a:ext cx="298875" cy="42300"/>
            </a:xfrm>
            <a:custGeom>
              <a:avLst/>
              <a:gdLst>
                <a:gd name="T0" fmla="*/ 1765 w 1900"/>
                <a:gd name="T1" fmla="*/ 269 h 270"/>
                <a:gd name="T2" fmla="*/ 1765 w 1900"/>
                <a:gd name="T3" fmla="*/ 269 h 270"/>
                <a:gd name="T4" fmla="*/ 1765 w 1900"/>
                <a:gd name="T5" fmla="*/ 269 h 270"/>
                <a:gd name="T6" fmla="*/ 134 w 1900"/>
                <a:gd name="T7" fmla="*/ 269 h 270"/>
                <a:gd name="T8" fmla="*/ 134 w 1900"/>
                <a:gd name="T9" fmla="*/ 269 h 270"/>
                <a:gd name="T10" fmla="*/ 0 w 1900"/>
                <a:gd name="T11" fmla="*/ 134 h 270"/>
                <a:gd name="T12" fmla="*/ 134 w 1900"/>
                <a:gd name="T13" fmla="*/ 0 h 270"/>
                <a:gd name="T14" fmla="*/ 134 w 1900"/>
                <a:gd name="T15" fmla="*/ 0 h 270"/>
                <a:gd name="T16" fmla="*/ 1765 w 1900"/>
                <a:gd name="T17" fmla="*/ 0 h 270"/>
                <a:gd name="T18" fmla="*/ 1765 w 1900"/>
                <a:gd name="T19" fmla="*/ 0 h 270"/>
                <a:gd name="T20" fmla="*/ 1899 w 1900"/>
                <a:gd name="T21" fmla="*/ 134 h 270"/>
                <a:gd name="T22" fmla="*/ 1765 w 1900"/>
                <a:gd name="T23" fmla="*/ 26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00" h="270">
                  <a:moveTo>
                    <a:pt x="1765" y="269"/>
                  </a:moveTo>
                  <a:lnTo>
                    <a:pt x="1765" y="269"/>
                  </a:lnTo>
                  <a:lnTo>
                    <a:pt x="1765" y="269"/>
                  </a:lnTo>
                  <a:lnTo>
                    <a:pt x="134" y="269"/>
                  </a:lnTo>
                  <a:lnTo>
                    <a:pt x="134" y="269"/>
                  </a:lnTo>
                  <a:cubicBezTo>
                    <a:pt x="61" y="269"/>
                    <a:pt x="0" y="209"/>
                    <a:pt x="0" y="134"/>
                  </a:cubicBezTo>
                  <a:cubicBezTo>
                    <a:pt x="0" y="61"/>
                    <a:pt x="61" y="0"/>
                    <a:pt x="134" y="0"/>
                  </a:cubicBezTo>
                  <a:lnTo>
                    <a:pt x="134" y="0"/>
                  </a:lnTo>
                  <a:lnTo>
                    <a:pt x="1765" y="0"/>
                  </a:lnTo>
                  <a:lnTo>
                    <a:pt x="1765" y="0"/>
                  </a:lnTo>
                  <a:cubicBezTo>
                    <a:pt x="1840" y="0"/>
                    <a:pt x="1899" y="61"/>
                    <a:pt x="1899" y="134"/>
                  </a:cubicBezTo>
                  <a:cubicBezTo>
                    <a:pt x="1899" y="209"/>
                    <a:pt x="1840" y="269"/>
                    <a:pt x="1765" y="269"/>
                  </a:cubicBezTo>
                </a:path>
              </a:pathLst>
            </a:custGeom>
            <a:solidFill>
              <a:schemeClr val="accent2"/>
            </a:solidFill>
            <a:ln w="9525" cap="flat">
              <a:noFill/>
              <a:bevel/>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custDataLst>
      <p:tags r:id="rId1"/>
    </p:custDataLst>
    <p:extLst>
      <p:ext uri="{BB962C8B-B14F-4D97-AF65-F5344CB8AC3E}">
        <p14:creationId xmlns:p14="http://schemas.microsoft.com/office/powerpoint/2010/main" val="283681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51"/>
                                        </p:tgtEl>
                                      </p:cBhvr>
                                    </p:animEffect>
                                    <p:animScale>
                                      <p:cBhvr>
                                        <p:cTn id="7" dur="500" autoRev="1" fill="hold"/>
                                        <p:tgtEl>
                                          <p:spTgt spid="51"/>
                                        </p:tgtEl>
                                      </p:cBhvr>
                                      <p:by x="105000" y="105000"/>
                                    </p:animScale>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200"/>
                                        <p:tgtEl>
                                          <p:spTgt spid="50"/>
                                        </p:tgtEl>
                                      </p:cBhvr>
                                    </p:animEffect>
                                  </p:childTnLst>
                                </p:cTn>
                              </p:par>
                            </p:childTnLst>
                          </p:cTn>
                        </p:par>
                        <p:par>
                          <p:cTn id="12" fill="hold">
                            <p:stCondLst>
                              <p:cond delay="1200"/>
                            </p:stCondLst>
                            <p:childTnLst>
                              <p:par>
                                <p:cTn id="13" presetID="22" presetClass="entr" presetSubtype="4"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down)">
                                      <p:cBhvr>
                                        <p:cTn id="15" dur="200"/>
                                        <p:tgtEl>
                                          <p:spTgt spid="4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wipe(down)">
                                      <p:cBhvr>
                                        <p:cTn id="18" dur="2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5" name="Line 8"/>
          <p:cNvSpPr>
            <a:spLocks noChangeShapeType="1"/>
          </p:cNvSpPr>
          <p:nvPr/>
        </p:nvSpPr>
        <p:spPr bwMode="auto">
          <a:xfrm>
            <a:off x="4261589" y="2819400"/>
            <a:ext cx="431320" cy="0"/>
          </a:xfrm>
          <a:prstGeom prst="line">
            <a:avLst/>
          </a:prstGeom>
          <a:noFill/>
          <a:ln w="76200">
            <a:solidFill>
              <a:schemeClr val="tx1"/>
            </a:solidFill>
            <a:round/>
            <a:headEnd/>
            <a:tailEnd type="arrow" w="med" len="sm"/>
          </a:ln>
          <a:extLst>
            <a:ext uri="{909E8E84-426E-40dd-AFC4-6F175D3DCCD1}">
              <a14:hiddenFill xmlns="" xmlns:a14="http://schemas.microsoft.com/office/drawing/2010/main">
                <a:noFill/>
              </a14:hiddenFill>
            </a:ext>
          </a:extLst>
        </p:spPr>
        <p:txBody>
          <a:bodyPr wrap="square" lIns="45720" anchor="ctr">
            <a:spAutoFit/>
          </a:bodyPr>
          <a:lstStyle/>
          <a:p>
            <a:pPr algn="ctr" fontAlgn="base">
              <a:spcBef>
                <a:spcPct val="0"/>
              </a:spcBef>
              <a:spcAft>
                <a:spcPct val="0"/>
              </a:spcAft>
            </a:pPr>
            <a:endParaRPr lang="en-CA">
              <a:solidFill>
                <a:srgbClr val="FFFFFF"/>
              </a:solidFill>
              <a:latin typeface="Arial" charset="0"/>
            </a:endParaRPr>
          </a:p>
        </p:txBody>
      </p:sp>
      <p:sp>
        <p:nvSpPr>
          <p:cNvPr id="48132" name="AutoShape 4"/>
          <p:cNvSpPr>
            <a:spLocks noChangeArrowheads="1"/>
          </p:cNvSpPr>
          <p:nvPr/>
        </p:nvSpPr>
        <p:spPr bwMode="auto">
          <a:xfrm>
            <a:off x="652610" y="1761276"/>
            <a:ext cx="3621400" cy="2130425"/>
          </a:xfrm>
          <a:prstGeom prst="rect">
            <a:avLst/>
          </a:prstGeom>
          <a:solidFill>
            <a:srgbClr val="1B183A"/>
          </a:solidFill>
          <a:ln w="12700" algn="ctr">
            <a:solidFill>
              <a:schemeClr val="tx1"/>
            </a:solidFill>
            <a:round/>
            <a:headEnd/>
            <a:tailEnd/>
          </a:ln>
          <a:effectLst/>
        </p:spPr>
        <p:txBody>
          <a:bodyPr wrap="none" anchor="ctr"/>
          <a:lstStyle/>
          <a:p>
            <a:pPr algn="ctr" fontAlgn="base">
              <a:spcBef>
                <a:spcPct val="0"/>
              </a:spcBef>
              <a:spcAft>
                <a:spcPct val="0"/>
              </a:spcAft>
              <a:defRPr/>
            </a:pPr>
            <a:endParaRPr lang="en-US" sz="1400" b="1">
              <a:solidFill>
                <a:srgbClr val="006225"/>
              </a:solidFill>
              <a:latin typeface="Arial" pitchFamily="34" charset="0"/>
            </a:endParaRPr>
          </a:p>
        </p:txBody>
      </p:sp>
      <p:sp>
        <p:nvSpPr>
          <p:cNvPr id="63490" name="Line 8"/>
          <p:cNvSpPr>
            <a:spLocks noChangeShapeType="1"/>
          </p:cNvSpPr>
          <p:nvPr/>
        </p:nvSpPr>
        <p:spPr bwMode="auto">
          <a:xfrm flipH="1">
            <a:off x="6723321" y="3861813"/>
            <a:ext cx="0" cy="355600"/>
          </a:xfrm>
          <a:prstGeom prst="line">
            <a:avLst/>
          </a:prstGeom>
          <a:noFill/>
          <a:ln w="76200">
            <a:solidFill>
              <a:schemeClr val="tx1"/>
            </a:solidFill>
            <a:round/>
            <a:headEnd/>
            <a:tailEnd type="arrow" w="med" len="sm"/>
          </a:ln>
          <a:extLst>
            <a:ext uri="{909E8E84-426E-40dd-AFC4-6F175D3DCCD1}">
              <a14:hiddenFill xmlns="" xmlns:a14="http://schemas.microsoft.com/office/drawing/2010/main">
                <a:noFill/>
              </a14:hiddenFill>
            </a:ext>
          </a:extLst>
        </p:spPr>
        <p:txBody>
          <a:bodyPr lIns="45720" anchor="ctr">
            <a:spAutoFit/>
          </a:bodyPr>
          <a:lstStyle/>
          <a:p>
            <a:pPr algn="ctr" fontAlgn="base">
              <a:spcBef>
                <a:spcPct val="0"/>
              </a:spcBef>
              <a:spcAft>
                <a:spcPct val="0"/>
              </a:spcAft>
            </a:pPr>
            <a:endParaRPr lang="en-CA">
              <a:solidFill>
                <a:srgbClr val="FFFFFF"/>
              </a:solidFill>
              <a:latin typeface="Arial" charset="0"/>
            </a:endParaRPr>
          </a:p>
        </p:txBody>
      </p:sp>
      <p:sp>
        <p:nvSpPr>
          <p:cNvPr id="48130" name="AutoShape 2"/>
          <p:cNvSpPr>
            <a:spLocks noChangeArrowheads="1"/>
          </p:cNvSpPr>
          <p:nvPr/>
        </p:nvSpPr>
        <p:spPr bwMode="auto">
          <a:xfrm>
            <a:off x="4702434" y="4219000"/>
            <a:ext cx="4034114" cy="2059811"/>
          </a:xfrm>
          <a:prstGeom prst="rect">
            <a:avLst/>
          </a:prstGeom>
          <a:solidFill>
            <a:srgbClr val="1B183A"/>
          </a:solidFill>
          <a:ln w="12700" algn="ctr">
            <a:solidFill>
              <a:schemeClr val="tx1"/>
            </a:solidFill>
            <a:round/>
            <a:headEnd/>
            <a:tailEnd/>
          </a:ln>
          <a:effectLst/>
        </p:spPr>
        <p:txBody>
          <a:bodyPr wrap="none" anchor="ctr"/>
          <a:lstStyle/>
          <a:p>
            <a:pPr algn="ctr" fontAlgn="base">
              <a:spcBef>
                <a:spcPct val="0"/>
              </a:spcBef>
              <a:spcAft>
                <a:spcPct val="0"/>
              </a:spcAft>
              <a:defRPr/>
            </a:pPr>
            <a:endParaRPr lang="en-US" sz="1400" b="1">
              <a:solidFill>
                <a:srgbClr val="006225"/>
              </a:solidFill>
              <a:latin typeface="Arial" pitchFamily="34" charset="0"/>
            </a:endParaRPr>
          </a:p>
        </p:txBody>
      </p:sp>
      <p:sp>
        <p:nvSpPr>
          <p:cNvPr id="48131" name="AutoShape 3"/>
          <p:cNvSpPr>
            <a:spLocks noChangeArrowheads="1"/>
          </p:cNvSpPr>
          <p:nvPr/>
        </p:nvSpPr>
        <p:spPr bwMode="auto">
          <a:xfrm>
            <a:off x="4692909" y="1754188"/>
            <a:ext cx="4034114" cy="2130425"/>
          </a:xfrm>
          <a:prstGeom prst="rect">
            <a:avLst/>
          </a:prstGeom>
          <a:solidFill>
            <a:srgbClr val="1B183A"/>
          </a:solidFill>
          <a:ln w="12700" algn="ctr">
            <a:solidFill>
              <a:schemeClr val="tx1"/>
            </a:solidFill>
            <a:round/>
            <a:headEnd/>
            <a:tailEnd/>
          </a:ln>
          <a:effectLst/>
        </p:spPr>
        <p:txBody>
          <a:bodyPr wrap="none" anchor="ctr"/>
          <a:lstStyle/>
          <a:p>
            <a:pPr algn="ctr" fontAlgn="base">
              <a:spcBef>
                <a:spcPct val="0"/>
              </a:spcBef>
              <a:spcAft>
                <a:spcPct val="0"/>
              </a:spcAft>
              <a:defRPr/>
            </a:pPr>
            <a:endParaRPr lang="en-US" sz="1400" b="1">
              <a:solidFill>
                <a:srgbClr val="006225"/>
              </a:solidFill>
              <a:latin typeface="Arial" pitchFamily="34" charset="0"/>
            </a:endParaRPr>
          </a:p>
        </p:txBody>
      </p:sp>
      <p:sp>
        <p:nvSpPr>
          <p:cNvPr id="63494" name="Rectangle 59"/>
          <p:cNvSpPr>
            <a:spLocks noGrp="1" noChangeArrowheads="1"/>
          </p:cNvSpPr>
          <p:nvPr>
            <p:ph type="title"/>
          </p:nvPr>
        </p:nvSpPr>
        <p:spPr>
          <a:xfrm>
            <a:off x="457200" y="228600"/>
            <a:ext cx="8229600" cy="1244600"/>
          </a:xfrm>
        </p:spPr>
        <p:txBody>
          <a:bodyPr/>
          <a:lstStyle/>
          <a:p>
            <a:r>
              <a:rPr lang="en-US" altLang="en-US" sz="2400" dirty="0">
                <a:solidFill>
                  <a:schemeClr val="tx1"/>
                </a:solidFill>
                <a:latin typeface="Arial" charset="0"/>
              </a:rPr>
              <a:t>Case Study #2&amp;3:</a:t>
            </a:r>
            <a:br>
              <a:rPr lang="en-US" altLang="en-US" sz="2400" dirty="0">
                <a:solidFill>
                  <a:schemeClr val="tx1"/>
                </a:solidFill>
                <a:latin typeface="Arial" charset="0"/>
              </a:rPr>
            </a:br>
            <a:r>
              <a:rPr lang="en-US" altLang="en-US" sz="2600" dirty="0">
                <a:latin typeface="Arial" charset="0"/>
              </a:rPr>
              <a:t>Decreased Androgens</a:t>
            </a:r>
            <a:r>
              <a:rPr lang="en-CA" altLang="en-US" sz="2600" dirty="0">
                <a:latin typeface="Arial" charset="0"/>
              </a:rPr>
              <a:t>/</a:t>
            </a:r>
            <a:r>
              <a:rPr lang="en-US" altLang="en-US" sz="2600" dirty="0">
                <a:latin typeface="Arial" charset="0"/>
              </a:rPr>
              <a:t>Estrogen Can Lead to Bone Loss</a:t>
            </a:r>
          </a:p>
        </p:txBody>
      </p:sp>
      <p:sp>
        <p:nvSpPr>
          <p:cNvPr id="63496" name="Text Box 41"/>
          <p:cNvSpPr txBox="1">
            <a:spLocks noChangeArrowheads="1"/>
          </p:cNvSpPr>
          <p:nvPr>
            <p:custDataLst>
              <p:tags r:id="rId2"/>
            </p:custDataLst>
          </p:nvPr>
        </p:nvSpPr>
        <p:spPr bwMode="auto">
          <a:xfrm>
            <a:off x="496888" y="6248400"/>
            <a:ext cx="8697689" cy="4984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anchor="b"/>
          <a:lstStyle>
            <a:lvl1pPr marL="171450" indent="-171450"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10000"/>
              </a:spcBef>
              <a:spcAft>
                <a:spcPct val="0"/>
              </a:spcAft>
              <a:buClr>
                <a:srgbClr val="000000"/>
              </a:buClr>
              <a:buNone/>
            </a:pPr>
            <a:r>
              <a:rPr lang="en-US" altLang="en-US" sz="900" dirty="0">
                <a:solidFill>
                  <a:srgbClr val="FFFFFF"/>
                </a:solidFill>
              </a:rPr>
              <a:t>1. Michaud LB and </a:t>
            </a:r>
            <a:r>
              <a:rPr lang="en-US" altLang="en-US" sz="900" dirty="0" err="1">
                <a:solidFill>
                  <a:srgbClr val="FFFFFF"/>
                </a:solidFill>
              </a:rPr>
              <a:t>Goodin</a:t>
            </a:r>
            <a:r>
              <a:rPr lang="en-US" altLang="en-US" sz="900" dirty="0">
                <a:solidFill>
                  <a:srgbClr val="FFFFFF"/>
                </a:solidFill>
              </a:rPr>
              <a:t> S. (2006) </a:t>
            </a:r>
            <a:r>
              <a:rPr lang="en-US" altLang="en-US" sz="900" i="1" dirty="0">
                <a:solidFill>
                  <a:srgbClr val="FFFFFF"/>
                </a:solidFill>
              </a:rPr>
              <a:t>Am J Health </a:t>
            </a:r>
            <a:r>
              <a:rPr lang="en-US" altLang="en-US" sz="900" i="1" dirty="0" err="1">
                <a:solidFill>
                  <a:srgbClr val="FFFFFF"/>
                </a:solidFill>
              </a:rPr>
              <a:t>Syst</a:t>
            </a:r>
            <a:r>
              <a:rPr lang="en-US" altLang="en-US" sz="900" i="1" dirty="0">
                <a:solidFill>
                  <a:srgbClr val="FFFFFF"/>
                </a:solidFill>
              </a:rPr>
              <a:t> Pharm</a:t>
            </a:r>
            <a:r>
              <a:rPr lang="en-US" altLang="en-US" sz="900" dirty="0">
                <a:solidFill>
                  <a:srgbClr val="FFFFFF"/>
                </a:solidFill>
              </a:rPr>
              <a:t>., 63, 419-430. 2. </a:t>
            </a:r>
            <a:r>
              <a:rPr lang="en-US" altLang="en-US" sz="900" dirty="0" err="1">
                <a:solidFill>
                  <a:srgbClr val="FFFFFF"/>
                </a:solidFill>
              </a:rPr>
              <a:t>Brufsky</a:t>
            </a:r>
            <a:r>
              <a:rPr lang="en-US" altLang="en-US" sz="900" dirty="0">
                <a:solidFill>
                  <a:srgbClr val="FFFFFF"/>
                </a:solidFill>
              </a:rPr>
              <a:t> AM. (2008) </a:t>
            </a:r>
            <a:r>
              <a:rPr lang="en-US" altLang="en-US" sz="900" i="1" dirty="0">
                <a:solidFill>
                  <a:srgbClr val="FFFFFF"/>
                </a:solidFill>
              </a:rPr>
              <a:t>Oncologist</a:t>
            </a:r>
            <a:r>
              <a:rPr lang="en-US" altLang="en-US" sz="900" dirty="0">
                <a:solidFill>
                  <a:srgbClr val="FFFFFF"/>
                </a:solidFill>
              </a:rPr>
              <a:t>, 13, 187-195. </a:t>
            </a:r>
          </a:p>
          <a:p>
            <a:pPr eaLnBrk="1" fontAlgn="base" hangingPunct="1">
              <a:spcBef>
                <a:spcPct val="10000"/>
              </a:spcBef>
              <a:spcAft>
                <a:spcPct val="0"/>
              </a:spcAft>
              <a:buClr>
                <a:srgbClr val="000000"/>
              </a:buClr>
              <a:buFontTx/>
              <a:buNone/>
            </a:pPr>
            <a:r>
              <a:rPr lang="en-US" altLang="en-US" sz="900" dirty="0">
                <a:solidFill>
                  <a:srgbClr val="FFFFFF"/>
                </a:solidFill>
              </a:rPr>
              <a:t>3. </a:t>
            </a:r>
            <a:r>
              <a:rPr lang="en-US" altLang="en-US" sz="900" dirty="0" err="1">
                <a:solidFill>
                  <a:srgbClr val="FFFFFF"/>
                </a:solidFill>
              </a:rPr>
              <a:t>Shevde</a:t>
            </a:r>
            <a:r>
              <a:rPr lang="en-US" altLang="en-US" sz="900" dirty="0">
                <a:solidFill>
                  <a:srgbClr val="FFFFFF"/>
                </a:solidFill>
              </a:rPr>
              <a:t> NK, et al. (2000) </a:t>
            </a:r>
            <a:r>
              <a:rPr lang="en-US" altLang="en-US" sz="900" i="1" dirty="0">
                <a:solidFill>
                  <a:srgbClr val="FFFFFF"/>
                </a:solidFill>
              </a:rPr>
              <a:t>Proc Natl </a:t>
            </a:r>
            <a:r>
              <a:rPr lang="en-US" altLang="en-US" sz="900" i="1" dirty="0" err="1">
                <a:solidFill>
                  <a:srgbClr val="FFFFFF"/>
                </a:solidFill>
              </a:rPr>
              <a:t>Acad</a:t>
            </a:r>
            <a:r>
              <a:rPr lang="en-US" altLang="en-US" sz="900" i="1" dirty="0">
                <a:solidFill>
                  <a:srgbClr val="FFFFFF"/>
                </a:solidFill>
              </a:rPr>
              <a:t> </a:t>
            </a:r>
            <a:r>
              <a:rPr lang="en-US" altLang="en-US" sz="900" i="1" dirty="0" err="1">
                <a:solidFill>
                  <a:srgbClr val="FFFFFF"/>
                </a:solidFill>
              </a:rPr>
              <a:t>Sci</a:t>
            </a:r>
            <a:r>
              <a:rPr lang="en-US" altLang="en-US" sz="900" i="1" dirty="0">
                <a:solidFill>
                  <a:srgbClr val="FFFFFF"/>
                </a:solidFill>
              </a:rPr>
              <a:t> U S A</a:t>
            </a:r>
            <a:r>
              <a:rPr lang="en-US" altLang="en-US" sz="900" dirty="0">
                <a:solidFill>
                  <a:srgbClr val="FFFFFF"/>
                </a:solidFill>
              </a:rPr>
              <a:t>, 97, 7829-7834. 4. </a:t>
            </a:r>
            <a:r>
              <a:rPr lang="en-US" altLang="en-US" sz="900" dirty="0" err="1">
                <a:solidFill>
                  <a:srgbClr val="FFFFFF"/>
                </a:solidFill>
              </a:rPr>
              <a:t>Raisz</a:t>
            </a:r>
            <a:r>
              <a:rPr lang="en-US" altLang="en-US" sz="900" dirty="0">
                <a:solidFill>
                  <a:srgbClr val="FFFFFF"/>
                </a:solidFill>
              </a:rPr>
              <a:t> LG. (2005) </a:t>
            </a:r>
            <a:r>
              <a:rPr lang="en-US" altLang="en-US" sz="900" i="1" dirty="0">
                <a:solidFill>
                  <a:srgbClr val="FFFFFF"/>
                </a:solidFill>
              </a:rPr>
              <a:t>J </a:t>
            </a:r>
            <a:r>
              <a:rPr lang="en-US" altLang="en-US" sz="900" i="1" dirty="0" err="1">
                <a:solidFill>
                  <a:srgbClr val="FFFFFF"/>
                </a:solidFill>
              </a:rPr>
              <a:t>Clin</a:t>
            </a:r>
            <a:r>
              <a:rPr lang="en-US" altLang="en-US" sz="900" i="1" dirty="0">
                <a:solidFill>
                  <a:srgbClr val="FFFFFF"/>
                </a:solidFill>
              </a:rPr>
              <a:t> Invest,</a:t>
            </a:r>
            <a:r>
              <a:rPr lang="en-US" altLang="en-US" sz="900" dirty="0">
                <a:solidFill>
                  <a:srgbClr val="FFFFFF"/>
                </a:solidFill>
              </a:rPr>
              <a:t> 115, 3318-3325.</a:t>
            </a:r>
          </a:p>
        </p:txBody>
      </p:sp>
      <p:sp>
        <p:nvSpPr>
          <p:cNvPr id="63503" name="Text Box 17"/>
          <p:cNvSpPr txBox="1">
            <a:spLocks noChangeArrowheads="1"/>
          </p:cNvSpPr>
          <p:nvPr/>
        </p:nvSpPr>
        <p:spPr bwMode="auto">
          <a:xfrm>
            <a:off x="6936323" y="1818607"/>
            <a:ext cx="17907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lgn="ctr">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50000"/>
              </a:spcBef>
              <a:spcAft>
                <a:spcPct val="0"/>
              </a:spcAft>
              <a:buClrTx/>
              <a:buFontTx/>
              <a:buNone/>
            </a:pPr>
            <a:r>
              <a:rPr lang="en-US" altLang="en-US" sz="2400" b="1" dirty="0">
                <a:solidFill>
                  <a:srgbClr val="FFFFFF"/>
                </a:solidFill>
                <a:cs typeface="Arial" charset="0"/>
              </a:rPr>
              <a:t>↑</a:t>
            </a:r>
            <a:r>
              <a:rPr lang="en-US" altLang="en-US" sz="1400" b="1" dirty="0">
                <a:solidFill>
                  <a:srgbClr val="FFFFFF"/>
                </a:solidFill>
                <a:cs typeface="Arial" charset="0"/>
              </a:rPr>
              <a:t> RANK Ligand</a:t>
            </a:r>
            <a:r>
              <a:rPr lang="en-US" altLang="en-US" sz="1400" b="1" dirty="0">
                <a:solidFill>
                  <a:srgbClr val="FFFFFF"/>
                </a:solidFill>
              </a:rPr>
              <a:t> </a:t>
            </a:r>
          </a:p>
        </p:txBody>
      </p:sp>
      <p:sp>
        <p:nvSpPr>
          <p:cNvPr id="63504" name="Text Box 18"/>
          <p:cNvSpPr txBox="1">
            <a:spLocks noChangeArrowheads="1"/>
          </p:cNvSpPr>
          <p:nvPr/>
        </p:nvSpPr>
        <p:spPr bwMode="auto">
          <a:xfrm>
            <a:off x="4753234" y="1818607"/>
            <a:ext cx="1346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lgn="ctr">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50000"/>
              </a:spcBef>
              <a:spcAft>
                <a:spcPct val="0"/>
              </a:spcAft>
              <a:buClrTx/>
              <a:buFontTx/>
              <a:buNone/>
            </a:pPr>
            <a:r>
              <a:rPr lang="en-US" altLang="en-US" sz="2400" b="1" dirty="0">
                <a:solidFill>
                  <a:srgbClr val="FFFFFF"/>
                </a:solidFill>
                <a:cs typeface="Arial" charset="0"/>
              </a:rPr>
              <a:t>↓ </a:t>
            </a:r>
            <a:r>
              <a:rPr lang="en-US" altLang="en-US" sz="1400" b="1" dirty="0">
                <a:solidFill>
                  <a:srgbClr val="FFFFFF"/>
                </a:solidFill>
              </a:rPr>
              <a:t>Estrogen </a:t>
            </a:r>
          </a:p>
        </p:txBody>
      </p:sp>
      <p:sp>
        <p:nvSpPr>
          <p:cNvPr id="48147" name="Line 19"/>
          <p:cNvSpPr>
            <a:spLocks noChangeShapeType="1"/>
          </p:cNvSpPr>
          <p:nvPr/>
        </p:nvSpPr>
        <p:spPr bwMode="auto">
          <a:xfrm>
            <a:off x="6363752" y="2088992"/>
            <a:ext cx="622300" cy="0"/>
          </a:xfrm>
          <a:prstGeom prst="line">
            <a:avLst/>
          </a:prstGeom>
          <a:noFill/>
          <a:ln w="28575" cap="rnd">
            <a:solidFill>
              <a:schemeClr val="accent2">
                <a:lumMod val="75000"/>
              </a:schemeClr>
            </a:solidFill>
            <a:round/>
            <a:headEnd/>
            <a:tailEnd type="arrow" w="med" len="med"/>
          </a:ln>
          <a:effectLst/>
        </p:spPr>
        <p:txBody>
          <a:bodyPr/>
          <a:lstStyle/>
          <a:p>
            <a:pPr algn="ctr" fontAlgn="base">
              <a:spcBef>
                <a:spcPct val="0"/>
              </a:spcBef>
              <a:spcAft>
                <a:spcPct val="0"/>
              </a:spcAft>
              <a:defRPr/>
            </a:pPr>
            <a:endParaRPr lang="en-US" sz="1400" b="1">
              <a:solidFill>
                <a:srgbClr val="006225"/>
              </a:solidFill>
              <a:latin typeface="Arial" pitchFamily="34" charset="0"/>
            </a:endParaRPr>
          </a:p>
        </p:txBody>
      </p:sp>
      <p:sp>
        <p:nvSpPr>
          <p:cNvPr id="63506" name="Text Box 22"/>
          <p:cNvSpPr txBox="1">
            <a:spLocks noChangeArrowheads="1"/>
          </p:cNvSpPr>
          <p:nvPr/>
        </p:nvSpPr>
        <p:spPr bwMode="auto">
          <a:xfrm>
            <a:off x="4702434" y="4292561"/>
            <a:ext cx="17907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lgn="ctr">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50000"/>
              </a:spcBef>
              <a:spcAft>
                <a:spcPct val="0"/>
              </a:spcAft>
              <a:buClrTx/>
              <a:buFontTx/>
              <a:buNone/>
            </a:pPr>
            <a:r>
              <a:rPr lang="en-US" altLang="en-US" sz="2400" b="1" dirty="0">
                <a:solidFill>
                  <a:srgbClr val="FFFFFF"/>
                </a:solidFill>
                <a:cs typeface="Arial" charset="0"/>
              </a:rPr>
              <a:t>↑</a:t>
            </a:r>
            <a:r>
              <a:rPr lang="en-US" altLang="en-US" sz="1400" b="1" dirty="0">
                <a:solidFill>
                  <a:srgbClr val="FFFFFF"/>
                </a:solidFill>
                <a:cs typeface="Arial" charset="0"/>
              </a:rPr>
              <a:t> RANK Ligand</a:t>
            </a:r>
            <a:r>
              <a:rPr lang="en-US" altLang="en-US" sz="1400" b="1" dirty="0">
                <a:solidFill>
                  <a:srgbClr val="FFFFFF"/>
                </a:solidFill>
              </a:rPr>
              <a:t> </a:t>
            </a:r>
          </a:p>
        </p:txBody>
      </p:sp>
      <p:sp>
        <p:nvSpPr>
          <p:cNvPr id="63507" name="Text Box 23"/>
          <p:cNvSpPr txBox="1">
            <a:spLocks noChangeArrowheads="1"/>
          </p:cNvSpPr>
          <p:nvPr/>
        </p:nvSpPr>
        <p:spPr bwMode="auto">
          <a:xfrm>
            <a:off x="6956684" y="4155242"/>
            <a:ext cx="1797050" cy="731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lgn="ctr">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50000"/>
              </a:spcBef>
              <a:spcAft>
                <a:spcPct val="0"/>
              </a:spcAft>
              <a:buClrTx/>
              <a:buFontTx/>
              <a:buNone/>
            </a:pPr>
            <a:r>
              <a:rPr lang="en-US" altLang="en-US" sz="2400" b="1">
                <a:solidFill>
                  <a:srgbClr val="FFFFFF"/>
                </a:solidFill>
                <a:cs typeface="Arial" charset="0"/>
              </a:rPr>
              <a:t>↑</a:t>
            </a:r>
            <a:r>
              <a:rPr lang="en-US" altLang="en-US" sz="1400" b="1">
                <a:solidFill>
                  <a:srgbClr val="FFFFFF"/>
                </a:solidFill>
                <a:cs typeface="Arial" charset="0"/>
              </a:rPr>
              <a:t> Osteoclast </a:t>
            </a:r>
            <a:br>
              <a:rPr lang="en-US" altLang="en-US" sz="1400" b="1">
                <a:solidFill>
                  <a:srgbClr val="FFFFFF"/>
                </a:solidFill>
                <a:cs typeface="Arial" charset="0"/>
              </a:rPr>
            </a:br>
            <a:r>
              <a:rPr lang="en-US" altLang="en-US" sz="1400" b="1">
                <a:solidFill>
                  <a:srgbClr val="FFFFFF"/>
                </a:solidFill>
                <a:cs typeface="Arial" charset="0"/>
              </a:rPr>
              <a:t>(# and Activity)</a:t>
            </a:r>
          </a:p>
        </p:txBody>
      </p:sp>
      <p:sp>
        <p:nvSpPr>
          <p:cNvPr id="48152" name="Line 24"/>
          <p:cNvSpPr>
            <a:spLocks noChangeShapeType="1"/>
          </p:cNvSpPr>
          <p:nvPr/>
        </p:nvSpPr>
        <p:spPr bwMode="auto">
          <a:xfrm>
            <a:off x="6363752" y="4599963"/>
            <a:ext cx="622300" cy="0"/>
          </a:xfrm>
          <a:prstGeom prst="line">
            <a:avLst/>
          </a:prstGeom>
          <a:noFill/>
          <a:ln w="28575" cap="rnd">
            <a:solidFill>
              <a:schemeClr val="accent2">
                <a:lumMod val="75000"/>
              </a:schemeClr>
            </a:solidFill>
            <a:round/>
            <a:headEnd/>
            <a:tailEnd type="arrow" w="med" len="med"/>
          </a:ln>
          <a:effectLst/>
        </p:spPr>
        <p:txBody>
          <a:bodyPr/>
          <a:lstStyle/>
          <a:p>
            <a:pPr algn="ctr" fontAlgn="base">
              <a:spcBef>
                <a:spcPct val="0"/>
              </a:spcBef>
              <a:spcAft>
                <a:spcPct val="0"/>
              </a:spcAft>
              <a:defRPr/>
            </a:pPr>
            <a:endParaRPr lang="en-US" sz="1400" b="1">
              <a:solidFill>
                <a:srgbClr val="006225"/>
              </a:solidFill>
              <a:latin typeface="Arial" pitchFamily="34" charset="0"/>
            </a:endParaRPr>
          </a:p>
        </p:txBody>
      </p:sp>
      <p:sp>
        <p:nvSpPr>
          <p:cNvPr id="63509" name="Line 8"/>
          <p:cNvSpPr>
            <a:spLocks noChangeShapeType="1"/>
          </p:cNvSpPr>
          <p:nvPr/>
        </p:nvSpPr>
        <p:spPr bwMode="auto">
          <a:xfrm flipH="1">
            <a:off x="4268296" y="5282625"/>
            <a:ext cx="434136" cy="0"/>
          </a:xfrm>
          <a:prstGeom prst="line">
            <a:avLst/>
          </a:prstGeom>
          <a:noFill/>
          <a:ln w="76200">
            <a:solidFill>
              <a:schemeClr val="tx1"/>
            </a:solidFill>
            <a:round/>
            <a:headEnd/>
            <a:tailEnd type="arrow" w="med" len="sm"/>
          </a:ln>
          <a:extLst>
            <a:ext uri="{909E8E84-426E-40dd-AFC4-6F175D3DCCD1}">
              <a14:hiddenFill xmlns="" xmlns:a14="http://schemas.microsoft.com/office/drawing/2010/main">
                <a:noFill/>
              </a14:hiddenFill>
            </a:ext>
          </a:extLst>
        </p:spPr>
        <p:txBody>
          <a:bodyPr wrap="square" lIns="45720" anchor="ctr">
            <a:spAutoFit/>
          </a:bodyPr>
          <a:lstStyle/>
          <a:p>
            <a:pPr algn="ctr" fontAlgn="base">
              <a:spcBef>
                <a:spcPct val="0"/>
              </a:spcBef>
              <a:spcAft>
                <a:spcPct val="0"/>
              </a:spcAft>
            </a:pPr>
            <a:endParaRPr lang="en-CA">
              <a:solidFill>
                <a:srgbClr val="FFFFFF"/>
              </a:solidFill>
              <a:latin typeface="Arial" charset="0"/>
            </a:endParaRPr>
          </a:p>
        </p:txBody>
      </p:sp>
      <p:grpSp>
        <p:nvGrpSpPr>
          <p:cNvPr id="63516" name="Group 35"/>
          <p:cNvGrpSpPr>
            <a:grpSpLocks/>
          </p:cNvGrpSpPr>
          <p:nvPr/>
        </p:nvGrpSpPr>
        <p:grpSpPr bwMode="auto">
          <a:xfrm>
            <a:off x="5302511" y="2427179"/>
            <a:ext cx="2820988" cy="1485901"/>
            <a:chOff x="3354" y="1187"/>
            <a:chExt cx="1777" cy="936"/>
          </a:xfrm>
        </p:grpSpPr>
        <p:pic>
          <p:nvPicPr>
            <p:cNvPr id="63554" name="Picture 36" descr="boneBackground"/>
            <p:cNvPicPr>
              <a:picLocks noChangeAspect="1" noChangeArrowheads="1"/>
            </p:cNvPicPr>
            <p:nvPr/>
          </p:nvPicPr>
          <p:blipFill rotWithShape="1">
            <a:blip r:embed="rId5">
              <a:extLst>
                <a:ext uri="{28A0092B-C50C-407E-A947-70E740481C1C}">
                  <a14:useLocalDpi xmlns:a14="http://schemas.microsoft.com/office/drawing/2010/main" val="0"/>
                </a:ext>
              </a:extLst>
            </a:blip>
            <a:srcRect t="5637" b="6718"/>
            <a:stretch/>
          </p:blipFill>
          <p:spPr bwMode="auto">
            <a:xfrm>
              <a:off x="3354" y="1187"/>
              <a:ext cx="1777" cy="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3555" name="Group 37"/>
            <p:cNvGrpSpPr>
              <a:grpSpLocks/>
            </p:cNvGrpSpPr>
            <p:nvPr/>
          </p:nvGrpSpPr>
          <p:grpSpPr bwMode="auto">
            <a:xfrm>
              <a:off x="3498" y="1188"/>
              <a:ext cx="1518" cy="935"/>
              <a:chOff x="5873" y="2612"/>
              <a:chExt cx="2631" cy="1708"/>
            </a:xfrm>
          </p:grpSpPr>
          <p:pic>
            <p:nvPicPr>
              <p:cNvPr id="63556" name="Picture 38" descr="NewboneV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 y="2612"/>
                <a:ext cx="2631" cy="17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557" name="Picture 39" descr="osteoblast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 y="2876"/>
                <a:ext cx="1851" cy="1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558" name="Picture 40" descr="rank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565038">
                <a:off x="7072" y="2770"/>
                <a:ext cx="125" cy="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559" name="Picture 41" descr="rank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9" y="3291"/>
                <a:ext cx="94" cy="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560" name="Picture 42" descr="rank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559270">
                <a:off x="6661" y="3528"/>
                <a:ext cx="110" cy="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561" name="Picture 43" descr="rank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617800">
                <a:off x="6814" y="3030"/>
                <a:ext cx="110" cy="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562" name="Picture 44" descr="rank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678174">
                <a:off x="7604" y="2692"/>
                <a:ext cx="125" cy="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563" name="Picture 45" descr="rank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4121448">
                <a:off x="7340" y="2876"/>
                <a:ext cx="125" cy="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564" name="Picture 46" descr="rank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3771661">
                <a:off x="7164" y="3044"/>
                <a:ext cx="125" cy="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565" name="Picture 47" descr="rank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565038">
                <a:off x="5994" y="3437"/>
                <a:ext cx="125" cy="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566" name="Picture 48" descr="rank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615630">
                <a:off x="6528" y="2802"/>
                <a:ext cx="125" cy="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567" name="Picture 49" descr="rank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33492">
                <a:off x="7770" y="2974"/>
                <a:ext cx="94" cy="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568" name="Picture 50" descr="rank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219388">
                <a:off x="6344" y="3619"/>
                <a:ext cx="110" cy="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569" name="Picture 51" descr="rank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593300">
                <a:off x="7098" y="3278"/>
                <a:ext cx="110" cy="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grpSp>
        <p:nvGrpSpPr>
          <p:cNvPr id="63517" name="Group 52"/>
          <p:cNvGrpSpPr>
            <a:grpSpLocks/>
          </p:cNvGrpSpPr>
          <p:nvPr/>
        </p:nvGrpSpPr>
        <p:grpSpPr bwMode="auto">
          <a:xfrm>
            <a:off x="5266790" y="4666165"/>
            <a:ext cx="2935287" cy="1790701"/>
            <a:chOff x="3310" y="2695"/>
            <a:chExt cx="1849" cy="1128"/>
          </a:xfrm>
        </p:grpSpPr>
        <p:pic>
          <p:nvPicPr>
            <p:cNvPr id="63549" name="Picture 53" descr="boneBackgrou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3" y="2815"/>
              <a:ext cx="1777" cy="8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550" name="Picture 54" descr="resorption2_V4"/>
            <p:cNvPicPr>
              <a:picLocks noChangeAspect="1" noChangeArrowheads="1"/>
            </p:cNvPicPr>
            <p:nvPr/>
          </p:nvPicPr>
          <p:blipFill>
            <a:blip r:embed="rId12">
              <a:extLst>
                <a:ext uri="{28A0092B-C50C-407E-A947-70E740481C1C}">
                  <a14:useLocalDpi xmlns:a14="http://schemas.microsoft.com/office/drawing/2010/main" val="0"/>
                </a:ext>
              </a:extLst>
            </a:blip>
            <a:srcRect l="28000" r="2460"/>
            <a:stretch>
              <a:fillRect/>
            </a:stretch>
          </p:blipFill>
          <p:spPr bwMode="auto">
            <a:xfrm>
              <a:off x="3310" y="2695"/>
              <a:ext cx="1185" cy="11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551" name="Picture 55" descr="osteoclastCOVERE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94" y="3158"/>
              <a:ext cx="799" cy="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552" name="Picture 56" descr="resorption2_V4"/>
            <p:cNvPicPr>
              <a:picLocks noChangeAspect="1" noChangeArrowheads="1"/>
            </p:cNvPicPr>
            <p:nvPr/>
          </p:nvPicPr>
          <p:blipFill>
            <a:blip r:embed="rId12">
              <a:extLst>
                <a:ext uri="{28A0092B-C50C-407E-A947-70E740481C1C}">
                  <a14:useLocalDpi xmlns:a14="http://schemas.microsoft.com/office/drawing/2010/main" val="0"/>
                </a:ext>
              </a:extLst>
            </a:blip>
            <a:srcRect l="21779" t="36967" r="2460"/>
            <a:stretch>
              <a:fillRect/>
            </a:stretch>
          </p:blipFill>
          <p:spPr bwMode="auto">
            <a:xfrm>
              <a:off x="3868" y="2814"/>
              <a:ext cx="1291" cy="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553" name="Picture 57" descr="osteoclastCOVERE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58" y="2860"/>
              <a:ext cx="799" cy="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3497" name="Text Box 9"/>
          <p:cNvSpPr txBox="1">
            <a:spLocks noChangeArrowheads="1"/>
          </p:cNvSpPr>
          <p:nvPr/>
        </p:nvSpPr>
        <p:spPr bwMode="auto">
          <a:xfrm>
            <a:off x="876886" y="1799528"/>
            <a:ext cx="146640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lgn="ctr">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50000"/>
              </a:spcBef>
              <a:spcAft>
                <a:spcPct val="0"/>
              </a:spcAft>
              <a:buClrTx/>
              <a:buFontTx/>
              <a:buNone/>
            </a:pPr>
            <a:r>
              <a:rPr lang="en-US" altLang="en-US" sz="2400" b="1" dirty="0">
                <a:solidFill>
                  <a:srgbClr val="FFFFFF"/>
                </a:solidFill>
                <a:cs typeface="Arial" charset="0"/>
              </a:rPr>
              <a:t>↓</a:t>
            </a:r>
            <a:r>
              <a:rPr lang="en-US" altLang="en-US" sz="1400" b="1" dirty="0">
                <a:solidFill>
                  <a:srgbClr val="FFFFFF"/>
                </a:solidFill>
                <a:cs typeface="Arial" charset="0"/>
              </a:rPr>
              <a:t>  </a:t>
            </a:r>
            <a:r>
              <a:rPr lang="en-US" altLang="en-US" sz="1400" b="1" dirty="0">
                <a:solidFill>
                  <a:srgbClr val="FFFFFF"/>
                </a:solidFill>
              </a:rPr>
              <a:t>Androgen </a:t>
            </a:r>
          </a:p>
        </p:txBody>
      </p:sp>
      <p:sp>
        <p:nvSpPr>
          <p:cNvPr id="63498" name="Text Box 10"/>
          <p:cNvSpPr txBox="1">
            <a:spLocks noChangeArrowheads="1"/>
          </p:cNvSpPr>
          <p:nvPr/>
        </p:nvSpPr>
        <p:spPr bwMode="auto">
          <a:xfrm>
            <a:off x="2886642" y="1818768"/>
            <a:ext cx="127293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lgn="ctr">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50000"/>
              </a:spcBef>
              <a:spcAft>
                <a:spcPct val="0"/>
              </a:spcAft>
              <a:buClrTx/>
              <a:buFontTx/>
              <a:buNone/>
            </a:pPr>
            <a:r>
              <a:rPr lang="en-US" altLang="en-US" sz="2400" b="1" dirty="0">
                <a:solidFill>
                  <a:srgbClr val="FFFFFF"/>
                </a:solidFill>
                <a:cs typeface="Arial" charset="0"/>
              </a:rPr>
              <a:t>↓ </a:t>
            </a:r>
            <a:r>
              <a:rPr lang="en-US" altLang="en-US" sz="1400" b="1" dirty="0">
                <a:solidFill>
                  <a:srgbClr val="FFFFFF"/>
                </a:solidFill>
              </a:rPr>
              <a:t>Estrogen </a:t>
            </a:r>
          </a:p>
        </p:txBody>
      </p:sp>
      <p:sp>
        <p:nvSpPr>
          <p:cNvPr id="48154" name="AutoShape 26"/>
          <p:cNvSpPr>
            <a:spLocks noChangeArrowheads="1"/>
          </p:cNvSpPr>
          <p:nvPr/>
        </p:nvSpPr>
        <p:spPr bwMode="auto">
          <a:xfrm>
            <a:off x="652610" y="4217413"/>
            <a:ext cx="3621400" cy="2062885"/>
          </a:xfrm>
          <a:prstGeom prst="rect">
            <a:avLst/>
          </a:prstGeom>
          <a:solidFill>
            <a:srgbClr val="1B183A"/>
          </a:solidFill>
          <a:ln w="12700" algn="ctr">
            <a:solidFill>
              <a:schemeClr val="tx1"/>
            </a:solidFill>
            <a:round/>
            <a:headEnd/>
            <a:tailEnd/>
          </a:ln>
          <a:effectLst/>
        </p:spPr>
        <p:txBody>
          <a:bodyPr wrap="none" anchor="ctr"/>
          <a:lstStyle/>
          <a:p>
            <a:pPr algn="ctr" fontAlgn="base">
              <a:spcBef>
                <a:spcPct val="0"/>
              </a:spcBef>
              <a:spcAft>
                <a:spcPct val="0"/>
              </a:spcAft>
              <a:defRPr/>
            </a:pPr>
            <a:endParaRPr lang="en-US" sz="1400" b="1">
              <a:solidFill>
                <a:srgbClr val="006225"/>
              </a:solidFill>
              <a:latin typeface="Arial" pitchFamily="34" charset="0"/>
            </a:endParaRPr>
          </a:p>
        </p:txBody>
      </p:sp>
      <p:sp>
        <p:nvSpPr>
          <p:cNvPr id="63511" name="Text Box 27"/>
          <p:cNvSpPr txBox="1">
            <a:spLocks noChangeArrowheads="1"/>
          </p:cNvSpPr>
          <p:nvPr/>
        </p:nvSpPr>
        <p:spPr bwMode="auto">
          <a:xfrm>
            <a:off x="795615" y="4292561"/>
            <a:ext cx="1534241"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lgn="ctr">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50000"/>
              </a:spcBef>
              <a:spcAft>
                <a:spcPct val="0"/>
              </a:spcAft>
              <a:buClrTx/>
              <a:buFontTx/>
              <a:buNone/>
            </a:pPr>
            <a:r>
              <a:rPr lang="en-US" altLang="en-US" sz="2400" b="1" dirty="0">
                <a:solidFill>
                  <a:srgbClr val="FFFFFF"/>
                </a:solidFill>
                <a:cs typeface="Arial" charset="0"/>
              </a:rPr>
              <a:t>↑</a:t>
            </a:r>
            <a:r>
              <a:rPr lang="en-US" altLang="en-US" sz="1400" b="1" dirty="0">
                <a:solidFill>
                  <a:srgbClr val="FFFFFF"/>
                </a:solidFill>
                <a:cs typeface="Arial" charset="0"/>
              </a:rPr>
              <a:t> Osteoclasts</a:t>
            </a:r>
            <a:r>
              <a:rPr lang="en-US" altLang="en-US" sz="1400" b="1" dirty="0">
                <a:solidFill>
                  <a:srgbClr val="FFFFFF"/>
                </a:solidFill>
              </a:rPr>
              <a:t> </a:t>
            </a:r>
          </a:p>
        </p:txBody>
      </p:sp>
      <p:sp>
        <p:nvSpPr>
          <p:cNvPr id="63512" name="Text Box 28"/>
          <p:cNvSpPr txBox="1">
            <a:spLocks noChangeArrowheads="1"/>
          </p:cNvSpPr>
          <p:nvPr/>
        </p:nvSpPr>
        <p:spPr bwMode="auto">
          <a:xfrm>
            <a:off x="2677945" y="4155242"/>
            <a:ext cx="1676400" cy="731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lgn="ctr">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50000"/>
              </a:spcBef>
              <a:spcAft>
                <a:spcPct val="0"/>
              </a:spcAft>
              <a:buClrTx/>
              <a:buFontTx/>
              <a:buNone/>
            </a:pPr>
            <a:r>
              <a:rPr lang="en-US" altLang="en-US" sz="2400" b="1">
                <a:solidFill>
                  <a:srgbClr val="FFFFFF"/>
                </a:solidFill>
                <a:cs typeface="Arial" charset="0"/>
              </a:rPr>
              <a:t>↑</a:t>
            </a:r>
            <a:r>
              <a:rPr lang="en-US" altLang="en-US" sz="1400" b="1">
                <a:solidFill>
                  <a:srgbClr val="FFFFFF"/>
                </a:solidFill>
                <a:cs typeface="Arial" charset="0"/>
              </a:rPr>
              <a:t> Bone Resorption</a:t>
            </a:r>
          </a:p>
        </p:txBody>
      </p:sp>
      <p:sp>
        <p:nvSpPr>
          <p:cNvPr id="48157" name="Line 29"/>
          <p:cNvSpPr>
            <a:spLocks noChangeShapeType="1"/>
          </p:cNvSpPr>
          <p:nvPr/>
        </p:nvSpPr>
        <p:spPr bwMode="auto">
          <a:xfrm>
            <a:off x="2203908" y="4599963"/>
            <a:ext cx="622300" cy="0"/>
          </a:xfrm>
          <a:prstGeom prst="line">
            <a:avLst/>
          </a:prstGeom>
          <a:noFill/>
          <a:ln w="28575" cap="rnd">
            <a:solidFill>
              <a:schemeClr val="accent2">
                <a:lumMod val="75000"/>
              </a:schemeClr>
            </a:solidFill>
            <a:round/>
            <a:headEnd/>
            <a:tailEnd type="arrow" w="med" len="med"/>
          </a:ln>
          <a:effectLst/>
        </p:spPr>
        <p:txBody>
          <a:bodyPr/>
          <a:lstStyle/>
          <a:p>
            <a:pPr algn="ctr" fontAlgn="base">
              <a:spcBef>
                <a:spcPct val="0"/>
              </a:spcBef>
              <a:spcAft>
                <a:spcPct val="0"/>
              </a:spcAft>
              <a:defRPr/>
            </a:pPr>
            <a:endParaRPr lang="en-US" sz="1400" b="1">
              <a:solidFill>
                <a:srgbClr val="006225"/>
              </a:solidFill>
              <a:latin typeface="Arial" pitchFamily="34" charset="0"/>
            </a:endParaRPr>
          </a:p>
        </p:txBody>
      </p:sp>
      <p:sp>
        <p:nvSpPr>
          <p:cNvPr id="48158" name="Line 30"/>
          <p:cNvSpPr>
            <a:spLocks noChangeShapeType="1"/>
          </p:cNvSpPr>
          <p:nvPr/>
        </p:nvSpPr>
        <p:spPr bwMode="auto">
          <a:xfrm flipH="1">
            <a:off x="2195345" y="4920675"/>
            <a:ext cx="660400" cy="406400"/>
          </a:xfrm>
          <a:prstGeom prst="line">
            <a:avLst/>
          </a:prstGeom>
          <a:noFill/>
          <a:ln w="28575" cap="rnd">
            <a:solidFill>
              <a:schemeClr val="accent2">
                <a:lumMod val="75000"/>
              </a:schemeClr>
            </a:solidFill>
            <a:round/>
            <a:headEnd/>
            <a:tailEnd type="arrow" w="med" len="med"/>
          </a:ln>
          <a:effectLst/>
        </p:spPr>
        <p:txBody>
          <a:bodyPr/>
          <a:lstStyle/>
          <a:p>
            <a:pPr algn="ctr" fontAlgn="base">
              <a:spcBef>
                <a:spcPct val="0"/>
              </a:spcBef>
              <a:spcAft>
                <a:spcPct val="0"/>
              </a:spcAft>
              <a:defRPr/>
            </a:pPr>
            <a:endParaRPr lang="en-US" sz="1400" b="1">
              <a:solidFill>
                <a:srgbClr val="006225"/>
              </a:solidFill>
              <a:latin typeface="Arial" pitchFamily="34" charset="0"/>
            </a:endParaRPr>
          </a:p>
        </p:txBody>
      </p:sp>
      <p:sp>
        <p:nvSpPr>
          <p:cNvPr id="63515" name="Text Box 31"/>
          <p:cNvSpPr txBox="1">
            <a:spLocks noChangeArrowheads="1"/>
          </p:cNvSpPr>
          <p:nvPr/>
        </p:nvSpPr>
        <p:spPr bwMode="auto">
          <a:xfrm>
            <a:off x="795616" y="5333425"/>
            <a:ext cx="17907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lgn="ctr">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50000"/>
              </a:spcBef>
              <a:spcAft>
                <a:spcPct val="0"/>
              </a:spcAft>
              <a:buClrTx/>
              <a:buFontTx/>
              <a:buNone/>
            </a:pPr>
            <a:r>
              <a:rPr lang="en-US" altLang="en-US" sz="2400" b="1" dirty="0">
                <a:solidFill>
                  <a:srgbClr val="FFFFFF"/>
                </a:solidFill>
                <a:cs typeface="Arial" charset="0"/>
              </a:rPr>
              <a:t>↓</a:t>
            </a:r>
            <a:r>
              <a:rPr lang="en-US" altLang="en-US" sz="1400" b="1" dirty="0">
                <a:solidFill>
                  <a:srgbClr val="FFFFFF"/>
                </a:solidFill>
                <a:cs typeface="Arial" charset="0"/>
              </a:rPr>
              <a:t> Bone Strength</a:t>
            </a:r>
          </a:p>
        </p:txBody>
      </p:sp>
      <p:pic>
        <p:nvPicPr>
          <p:cNvPr id="63518" name="Picture 2" descr="S:\Avant_Division\Avant Job Folders\2011\Amgen 2011\3226 Xgeva CTIBL Med Comm Launch Plan\Execution\Deliverables\MMDS\slides\istockphotos\F0013049-Bone_tissue,_SEM-SPL.jpg"/>
          <p:cNvPicPr>
            <a:picLocks noChangeAspect="1" noChangeArrowheads="1"/>
          </p:cNvPicPr>
          <p:nvPr/>
        </p:nvPicPr>
        <p:blipFill>
          <a:blip r:embed="rId14">
            <a:extLst>
              <a:ext uri="{28A0092B-C50C-407E-A947-70E740481C1C}">
                <a14:useLocalDpi xmlns:a14="http://schemas.microsoft.com/office/drawing/2010/main" val="0"/>
              </a:ext>
            </a:extLst>
          </a:blip>
          <a:srcRect l="32269" t="-740" r="3271" b="47581"/>
          <a:stretch>
            <a:fillRect/>
          </a:stretch>
        </p:blipFill>
        <p:spPr bwMode="auto">
          <a:xfrm>
            <a:off x="2728745" y="5158800"/>
            <a:ext cx="1306512" cy="90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 name="Group 3"/>
          <p:cNvGrpSpPr/>
          <p:nvPr/>
        </p:nvGrpSpPr>
        <p:grpSpPr>
          <a:xfrm>
            <a:off x="2223047" y="2486732"/>
            <a:ext cx="1855708" cy="1092865"/>
            <a:chOff x="2648409" y="2526255"/>
            <a:chExt cx="1387475" cy="817114"/>
          </a:xfrm>
        </p:grpSpPr>
        <p:grpSp>
          <p:nvGrpSpPr>
            <p:cNvPr id="63519" name="Group 69"/>
            <p:cNvGrpSpPr>
              <a:grpSpLocks/>
            </p:cNvGrpSpPr>
            <p:nvPr/>
          </p:nvGrpSpPr>
          <p:grpSpPr bwMode="auto">
            <a:xfrm>
              <a:off x="2948446" y="2711993"/>
              <a:ext cx="895350" cy="554037"/>
              <a:chOff x="5599206" y="4533830"/>
              <a:chExt cx="1812638" cy="1248067"/>
            </a:xfrm>
          </p:grpSpPr>
          <p:grpSp>
            <p:nvGrpSpPr>
              <p:cNvPr id="63538" name="Group 70"/>
              <p:cNvGrpSpPr>
                <a:grpSpLocks/>
              </p:cNvGrpSpPr>
              <p:nvPr/>
            </p:nvGrpSpPr>
            <p:grpSpPr bwMode="auto">
              <a:xfrm>
                <a:off x="5599206" y="4533830"/>
                <a:ext cx="1812638" cy="1248067"/>
                <a:chOff x="614888" y="4509120"/>
                <a:chExt cx="1812638" cy="1248067"/>
              </a:xfrm>
            </p:grpSpPr>
            <p:sp>
              <p:nvSpPr>
                <p:cNvPr id="89" name="Hexagon 88"/>
                <p:cNvSpPr/>
                <p:nvPr/>
              </p:nvSpPr>
              <p:spPr>
                <a:xfrm rot="5400000">
                  <a:off x="790560" y="5239334"/>
                  <a:ext cx="529267" cy="456373"/>
                </a:xfrm>
                <a:prstGeom prst="hex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2000" dirty="0">
                    <a:solidFill>
                      <a:srgbClr val="FFFFFF"/>
                    </a:solidFill>
                    <a:latin typeface="Arial" charset="0"/>
                  </a:endParaRPr>
                </a:p>
              </p:txBody>
            </p:sp>
            <p:sp>
              <p:nvSpPr>
                <p:cNvPr id="90" name="Hexagon 89"/>
                <p:cNvSpPr/>
                <p:nvPr/>
              </p:nvSpPr>
              <p:spPr>
                <a:xfrm rot="5400000">
                  <a:off x="1246933" y="5235757"/>
                  <a:ext cx="529267" cy="456373"/>
                </a:xfrm>
                <a:prstGeom prst="hex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2000" dirty="0">
                    <a:solidFill>
                      <a:srgbClr val="FFFFFF"/>
                    </a:solidFill>
                    <a:latin typeface="Arial" charset="0"/>
                  </a:endParaRPr>
                </a:p>
              </p:txBody>
            </p:sp>
            <p:sp>
              <p:nvSpPr>
                <p:cNvPr id="91" name="Hexagon 90"/>
                <p:cNvSpPr/>
                <p:nvPr/>
              </p:nvSpPr>
              <p:spPr>
                <a:xfrm rot="5400000">
                  <a:off x="1478334" y="4824503"/>
                  <a:ext cx="529267" cy="456373"/>
                </a:xfrm>
                <a:prstGeom prst="hex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2000" dirty="0">
                    <a:solidFill>
                      <a:srgbClr val="FFFFFF"/>
                    </a:solidFill>
                    <a:latin typeface="Arial" charset="0"/>
                  </a:endParaRPr>
                </a:p>
              </p:txBody>
            </p:sp>
            <p:sp>
              <p:nvSpPr>
                <p:cNvPr id="92" name="Regular Pentagon 91"/>
                <p:cNvSpPr/>
                <p:nvPr/>
              </p:nvSpPr>
              <p:spPr>
                <a:xfrm rot="5400000">
                  <a:off x="1968317" y="4840234"/>
                  <a:ext cx="468471" cy="449946"/>
                </a:xfrm>
                <a:prstGeom prst="pent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2000" dirty="0">
                    <a:solidFill>
                      <a:srgbClr val="FFFFFF"/>
                    </a:solidFill>
                    <a:latin typeface="Arial" charset="0"/>
                  </a:endParaRPr>
                </a:p>
              </p:txBody>
            </p:sp>
            <p:sp>
              <p:nvSpPr>
                <p:cNvPr id="93" name="Isosceles Triangle 92"/>
                <p:cNvSpPr/>
                <p:nvPr/>
              </p:nvSpPr>
              <p:spPr>
                <a:xfrm flipV="1">
                  <a:off x="1948656" y="4566338"/>
                  <a:ext cx="44995" cy="325426"/>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2000" dirty="0">
                    <a:solidFill>
                      <a:srgbClr val="FFFFFF"/>
                    </a:solidFill>
                    <a:latin typeface="Arial" charset="0"/>
                  </a:endParaRPr>
                </a:p>
              </p:txBody>
            </p:sp>
            <p:sp>
              <p:nvSpPr>
                <p:cNvPr id="94" name="Isosceles Triangle 93"/>
                <p:cNvSpPr/>
                <p:nvPr/>
              </p:nvSpPr>
              <p:spPr>
                <a:xfrm rot="840000" flipV="1">
                  <a:off x="2270046" y="4509120"/>
                  <a:ext cx="44995" cy="32900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2000" dirty="0">
                    <a:solidFill>
                      <a:srgbClr val="FFFFFF"/>
                    </a:solidFill>
                    <a:latin typeface="Arial" charset="0"/>
                  </a:endParaRPr>
                </a:p>
              </p:txBody>
            </p:sp>
            <p:cxnSp>
              <p:nvCxnSpPr>
                <p:cNvPr id="95" name="Straight Connector 94"/>
                <p:cNvCxnSpPr/>
                <p:nvPr/>
              </p:nvCxnSpPr>
              <p:spPr>
                <a:xfrm rot="-300000" flipV="1">
                  <a:off x="1032695" y="5589110"/>
                  <a:ext cx="228188" cy="89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300000" flipV="1">
                  <a:off x="614888" y="5671360"/>
                  <a:ext cx="224973" cy="858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7" name="Straight Connector 86"/>
              <p:cNvCxnSpPr/>
              <p:nvPr/>
            </p:nvCxnSpPr>
            <p:spPr>
              <a:xfrm rot="300000">
                <a:off x="6039511" y="5327730"/>
                <a:ext cx="228186" cy="858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4200000">
                <a:off x="5770987" y="5479242"/>
                <a:ext cx="225297" cy="86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3520" name="TextBox 99"/>
            <p:cNvSpPr txBox="1">
              <a:spLocks noChangeArrowheads="1"/>
            </p:cNvSpPr>
            <p:nvPr/>
          </p:nvSpPr>
          <p:spPr bwMode="auto">
            <a:xfrm>
              <a:off x="3607259" y="2540543"/>
              <a:ext cx="428625" cy="1725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900">
                  <a:solidFill>
                    <a:srgbClr val="FFFFFF"/>
                  </a:solidFill>
                </a:rPr>
                <a:t>OH</a:t>
              </a:r>
              <a:endParaRPr lang="en-US" altLang="en-US" sz="900" baseline="-25000">
                <a:solidFill>
                  <a:srgbClr val="FFFFFF"/>
                </a:solidFill>
              </a:endParaRPr>
            </a:p>
          </p:txBody>
        </p:sp>
        <p:sp>
          <p:nvSpPr>
            <p:cNvPr id="63521" name="TextBox 100"/>
            <p:cNvSpPr txBox="1">
              <a:spLocks noChangeArrowheads="1"/>
            </p:cNvSpPr>
            <p:nvPr/>
          </p:nvSpPr>
          <p:spPr bwMode="auto">
            <a:xfrm>
              <a:off x="3342146" y="2526255"/>
              <a:ext cx="434975" cy="1725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900">
                  <a:solidFill>
                    <a:srgbClr val="FFFFFF"/>
                  </a:solidFill>
                </a:rPr>
                <a:t>CH</a:t>
              </a:r>
              <a:r>
                <a:rPr lang="en-US" altLang="en-US" sz="900" baseline="-25000">
                  <a:solidFill>
                    <a:srgbClr val="FFFFFF"/>
                  </a:solidFill>
                </a:rPr>
                <a:t>3</a:t>
              </a:r>
            </a:p>
          </p:txBody>
        </p:sp>
        <p:sp>
          <p:nvSpPr>
            <p:cNvPr id="63522" name="TextBox 101"/>
            <p:cNvSpPr txBox="1">
              <a:spLocks noChangeArrowheads="1"/>
            </p:cNvSpPr>
            <p:nvPr/>
          </p:nvSpPr>
          <p:spPr bwMode="auto">
            <a:xfrm>
              <a:off x="2648409" y="3170780"/>
              <a:ext cx="414337" cy="1725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900">
                  <a:solidFill>
                    <a:srgbClr val="FFFFFF"/>
                  </a:solidFill>
                </a:rPr>
                <a:t>HO</a:t>
              </a:r>
            </a:p>
          </p:txBody>
        </p:sp>
      </p:grpSp>
      <p:grpSp>
        <p:nvGrpSpPr>
          <p:cNvPr id="2" name="Group 1"/>
          <p:cNvGrpSpPr/>
          <p:nvPr/>
        </p:nvGrpSpPr>
        <p:grpSpPr>
          <a:xfrm>
            <a:off x="720321" y="2435621"/>
            <a:ext cx="1747422" cy="1245949"/>
            <a:chOff x="891046" y="2496093"/>
            <a:chExt cx="1306513" cy="931571"/>
          </a:xfrm>
        </p:grpSpPr>
        <p:grpSp>
          <p:nvGrpSpPr>
            <p:cNvPr id="63523" name="Group 102"/>
            <p:cNvGrpSpPr>
              <a:grpSpLocks/>
            </p:cNvGrpSpPr>
            <p:nvPr/>
          </p:nvGrpSpPr>
          <p:grpSpPr bwMode="auto">
            <a:xfrm>
              <a:off x="891046" y="2689768"/>
              <a:ext cx="1058863" cy="737896"/>
              <a:chOff x="266836" y="4509120"/>
              <a:chExt cx="2160691" cy="1432053"/>
            </a:xfrm>
          </p:grpSpPr>
          <p:sp>
            <p:nvSpPr>
              <p:cNvPr id="104" name="Hexagon 103"/>
              <p:cNvSpPr/>
              <p:nvPr/>
            </p:nvSpPr>
            <p:spPr>
              <a:xfrm rot="5400000">
                <a:off x="792218" y="5240441"/>
                <a:ext cx="526833" cy="456756"/>
              </a:xfrm>
              <a:prstGeom prst="hex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2000" dirty="0">
                  <a:solidFill>
                    <a:srgbClr val="FFFFFF"/>
                  </a:solidFill>
                  <a:latin typeface="Arial" charset="0"/>
                </a:endParaRPr>
              </a:p>
            </p:txBody>
          </p:sp>
          <p:sp>
            <p:nvSpPr>
              <p:cNvPr id="105" name="Hexagon 104"/>
              <p:cNvSpPr/>
              <p:nvPr/>
            </p:nvSpPr>
            <p:spPr>
              <a:xfrm rot="5400000">
                <a:off x="1245813" y="5234358"/>
                <a:ext cx="529915" cy="453518"/>
              </a:xfrm>
              <a:prstGeom prst="hex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2000" dirty="0">
                  <a:solidFill>
                    <a:srgbClr val="FFFFFF"/>
                  </a:solidFill>
                  <a:latin typeface="Arial" charset="0"/>
                </a:endParaRPr>
              </a:p>
            </p:txBody>
          </p:sp>
          <p:sp>
            <p:nvSpPr>
              <p:cNvPr id="106" name="Hexagon 105"/>
              <p:cNvSpPr/>
              <p:nvPr/>
            </p:nvSpPr>
            <p:spPr>
              <a:xfrm rot="5400000">
                <a:off x="1477433" y="4822979"/>
                <a:ext cx="529915" cy="456756"/>
              </a:xfrm>
              <a:prstGeom prst="hex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2000" dirty="0">
                  <a:solidFill>
                    <a:srgbClr val="FFFFFF"/>
                  </a:solidFill>
                  <a:latin typeface="Arial" charset="0"/>
                </a:endParaRPr>
              </a:p>
            </p:txBody>
          </p:sp>
          <p:sp>
            <p:nvSpPr>
              <p:cNvPr id="107" name="Regular Pentagon 106"/>
              <p:cNvSpPr/>
              <p:nvPr/>
            </p:nvSpPr>
            <p:spPr>
              <a:xfrm rot="5400000">
                <a:off x="1966698" y="4840082"/>
                <a:ext cx="471377" cy="450280"/>
              </a:xfrm>
              <a:prstGeom prst="pent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2000" dirty="0">
                  <a:solidFill>
                    <a:srgbClr val="FFFFFF"/>
                  </a:solidFill>
                  <a:latin typeface="Arial" charset="0"/>
                </a:endParaRPr>
              </a:p>
            </p:txBody>
          </p:sp>
          <p:sp>
            <p:nvSpPr>
              <p:cNvPr id="108" name="Isosceles Triangle 107"/>
              <p:cNvSpPr/>
              <p:nvPr/>
            </p:nvSpPr>
            <p:spPr>
              <a:xfrm flipV="1">
                <a:off x="1238660" y="4989740"/>
                <a:ext cx="45352" cy="3265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2000" dirty="0">
                  <a:solidFill>
                    <a:srgbClr val="FFFFFF"/>
                  </a:solidFill>
                  <a:latin typeface="Arial" charset="0"/>
                </a:endParaRPr>
              </a:p>
            </p:txBody>
          </p:sp>
          <p:sp>
            <p:nvSpPr>
              <p:cNvPr id="109" name="Isosceles Triangle 108"/>
              <p:cNvSpPr/>
              <p:nvPr/>
            </p:nvSpPr>
            <p:spPr>
              <a:xfrm flipV="1">
                <a:off x="1948093" y="4564576"/>
                <a:ext cx="45352" cy="32965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2000" dirty="0">
                  <a:solidFill>
                    <a:srgbClr val="FFFFFF"/>
                  </a:solidFill>
                  <a:latin typeface="Arial" charset="0"/>
                </a:endParaRPr>
              </a:p>
            </p:txBody>
          </p:sp>
          <p:sp>
            <p:nvSpPr>
              <p:cNvPr id="110" name="Isosceles Triangle 109"/>
              <p:cNvSpPr/>
              <p:nvPr/>
            </p:nvSpPr>
            <p:spPr>
              <a:xfrm rot="840000" flipV="1">
                <a:off x="2272034" y="4509120"/>
                <a:ext cx="45352" cy="3265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2000" dirty="0">
                  <a:solidFill>
                    <a:srgbClr val="FFFFFF"/>
                  </a:solidFill>
                  <a:latin typeface="Arial" charset="0"/>
                </a:endParaRPr>
              </a:p>
            </p:txBody>
          </p:sp>
          <p:cxnSp>
            <p:nvCxnSpPr>
              <p:cNvPr id="111" name="Straight Connector 110"/>
              <p:cNvCxnSpPr/>
              <p:nvPr/>
            </p:nvCxnSpPr>
            <p:spPr>
              <a:xfrm rot="-300000" flipV="1">
                <a:off x="1034578" y="5590515"/>
                <a:ext cx="223519" cy="86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300000" flipV="1">
                <a:off x="613454" y="5670618"/>
                <a:ext cx="226759" cy="86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rot="-300000" flipV="1">
                <a:off x="590777" y="5636730"/>
                <a:ext cx="226759" cy="86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537" name="TextBox 113"/>
              <p:cNvSpPr txBox="1">
                <a:spLocks noChangeArrowheads="1"/>
              </p:cNvSpPr>
              <p:nvPr/>
            </p:nvSpPr>
            <p:spPr bwMode="auto">
              <a:xfrm>
                <a:off x="266836" y="5606226"/>
                <a:ext cx="413571" cy="3349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900" dirty="0">
                    <a:solidFill>
                      <a:srgbClr val="FFFFFF"/>
                    </a:solidFill>
                  </a:rPr>
                  <a:t>O</a:t>
                </a:r>
              </a:p>
            </p:txBody>
          </p:sp>
        </p:grpSp>
        <p:sp>
          <p:nvSpPr>
            <p:cNvPr id="63524" name="TextBox 117"/>
            <p:cNvSpPr txBox="1">
              <a:spLocks noChangeArrowheads="1"/>
            </p:cNvSpPr>
            <p:nvPr/>
          </p:nvSpPr>
          <p:spPr bwMode="auto">
            <a:xfrm>
              <a:off x="1472071" y="2540543"/>
              <a:ext cx="434975" cy="172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900">
                  <a:solidFill>
                    <a:srgbClr val="FFFFFF"/>
                  </a:solidFill>
                </a:rPr>
                <a:t>CH</a:t>
              </a:r>
              <a:r>
                <a:rPr lang="en-US" altLang="en-US" sz="900" baseline="-25000">
                  <a:solidFill>
                    <a:srgbClr val="FFFFFF"/>
                  </a:solidFill>
                </a:rPr>
                <a:t>3</a:t>
              </a:r>
            </a:p>
          </p:txBody>
        </p:sp>
        <p:sp>
          <p:nvSpPr>
            <p:cNvPr id="63525" name="TextBox 118"/>
            <p:cNvSpPr txBox="1">
              <a:spLocks noChangeArrowheads="1"/>
            </p:cNvSpPr>
            <p:nvPr/>
          </p:nvSpPr>
          <p:spPr bwMode="auto">
            <a:xfrm>
              <a:off x="1146634" y="2721518"/>
              <a:ext cx="434975" cy="172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900">
                  <a:solidFill>
                    <a:srgbClr val="FFFFFF"/>
                  </a:solidFill>
                </a:rPr>
                <a:t>CH</a:t>
              </a:r>
              <a:r>
                <a:rPr lang="en-US" altLang="en-US" sz="900" baseline="-25000">
                  <a:solidFill>
                    <a:srgbClr val="FFFFFF"/>
                  </a:solidFill>
                </a:rPr>
                <a:t>3</a:t>
              </a:r>
            </a:p>
          </p:txBody>
        </p:sp>
        <p:sp>
          <p:nvSpPr>
            <p:cNvPr id="63526" name="TextBox 119"/>
            <p:cNvSpPr txBox="1">
              <a:spLocks noChangeArrowheads="1"/>
            </p:cNvSpPr>
            <p:nvPr/>
          </p:nvSpPr>
          <p:spPr bwMode="auto">
            <a:xfrm>
              <a:off x="1768934" y="2496093"/>
              <a:ext cx="428625" cy="172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900">
                  <a:solidFill>
                    <a:srgbClr val="FFFFFF"/>
                  </a:solidFill>
                </a:rPr>
                <a:t>OH</a:t>
              </a:r>
              <a:endParaRPr lang="en-US" altLang="en-US" sz="900" baseline="-25000">
                <a:solidFill>
                  <a:srgbClr val="FFFFFF"/>
                </a:solidFill>
              </a:endParaRPr>
            </a:p>
          </p:txBody>
        </p:sp>
      </p:grpSp>
      <p:sp>
        <p:nvSpPr>
          <p:cNvPr id="78" name="Line 13"/>
          <p:cNvSpPr>
            <a:spLocks noChangeShapeType="1"/>
          </p:cNvSpPr>
          <p:nvPr/>
        </p:nvSpPr>
        <p:spPr bwMode="auto">
          <a:xfrm>
            <a:off x="2195346" y="2107864"/>
            <a:ext cx="630862" cy="0"/>
          </a:xfrm>
          <a:prstGeom prst="line">
            <a:avLst/>
          </a:prstGeom>
          <a:noFill/>
          <a:ln w="28575" cap="rnd">
            <a:solidFill>
              <a:schemeClr val="accent2">
                <a:lumMod val="75000"/>
              </a:schemeClr>
            </a:solidFill>
            <a:round/>
            <a:headEnd/>
            <a:tailEnd type="arrow" w="med" len="med"/>
          </a:ln>
          <a:effectLst/>
        </p:spPr>
        <p:txBody>
          <a:bodyPr/>
          <a:lstStyle/>
          <a:p>
            <a:pPr algn="ctr" fontAlgn="base">
              <a:spcBef>
                <a:spcPct val="0"/>
              </a:spcBef>
              <a:spcAft>
                <a:spcPct val="0"/>
              </a:spcAft>
              <a:defRPr/>
            </a:pPr>
            <a:endParaRPr lang="en-US" sz="1400" b="1">
              <a:solidFill>
                <a:srgbClr val="006225"/>
              </a:solidFill>
              <a:latin typeface="Arial" pitchFamily="34" charset="0"/>
            </a:endParaRPr>
          </a:p>
        </p:txBody>
      </p:sp>
    </p:spTree>
    <p:custDataLst>
      <p:tags r:id="rId1"/>
    </p:custDataLst>
    <p:extLst>
      <p:ext uri="{BB962C8B-B14F-4D97-AF65-F5344CB8AC3E}">
        <p14:creationId xmlns:p14="http://schemas.microsoft.com/office/powerpoint/2010/main" val="3845891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2"/>
          <p:cNvGraphicFramePr>
            <a:graphicFrameLocks/>
          </p:cNvGraphicFramePr>
          <p:nvPr>
            <p:extLst>
              <p:ext uri="{D42A27DB-BD31-4B8C-83A1-F6EECF244321}">
                <p14:modId xmlns:p14="http://schemas.microsoft.com/office/powerpoint/2010/main" val="1702499735"/>
              </p:ext>
            </p:extLst>
          </p:nvPr>
        </p:nvGraphicFramePr>
        <p:xfrm>
          <a:off x="1277286" y="1585916"/>
          <a:ext cx="740026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39"/>
          <p:cNvSpPr txBox="1">
            <a:spLocks noChangeArrowheads="1"/>
          </p:cNvSpPr>
          <p:nvPr/>
        </p:nvSpPr>
        <p:spPr bwMode="auto">
          <a:xfrm>
            <a:off x="2238686" y="4417815"/>
            <a:ext cx="83343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2000" b="1" dirty="0">
                <a:solidFill>
                  <a:srgbClr val="FFFFFF"/>
                </a:solidFill>
              </a:rPr>
              <a:t>0.5%</a:t>
            </a:r>
            <a:endParaRPr lang="en-US" altLang="en-US" sz="1600" b="1" dirty="0">
              <a:solidFill>
                <a:srgbClr val="FFFFFF"/>
              </a:solidFill>
            </a:endParaRPr>
          </a:p>
        </p:txBody>
      </p:sp>
      <p:sp>
        <p:nvSpPr>
          <p:cNvPr id="6" name="TextBox 40"/>
          <p:cNvSpPr txBox="1">
            <a:spLocks noChangeArrowheads="1"/>
          </p:cNvSpPr>
          <p:nvPr/>
        </p:nvSpPr>
        <p:spPr bwMode="auto">
          <a:xfrm>
            <a:off x="4832349" y="4081406"/>
            <a:ext cx="83343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2000" b="1" dirty="0">
                <a:solidFill>
                  <a:srgbClr val="FFFFFF"/>
                </a:solidFill>
              </a:rPr>
              <a:t>1.0%</a:t>
            </a:r>
            <a:endParaRPr lang="en-US" altLang="en-US" sz="1400" b="1" dirty="0">
              <a:solidFill>
                <a:srgbClr val="FFFFFF"/>
              </a:solidFill>
            </a:endParaRPr>
          </a:p>
        </p:txBody>
      </p:sp>
      <p:sp>
        <p:nvSpPr>
          <p:cNvPr id="7" name="TextBox 41"/>
          <p:cNvSpPr txBox="1">
            <a:spLocks noChangeArrowheads="1"/>
          </p:cNvSpPr>
          <p:nvPr/>
        </p:nvSpPr>
        <p:spPr bwMode="auto">
          <a:xfrm>
            <a:off x="6123896" y="3094582"/>
            <a:ext cx="83185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2000" b="1" dirty="0">
                <a:solidFill>
                  <a:srgbClr val="FFFFFF"/>
                </a:solidFill>
              </a:rPr>
              <a:t>2.6%</a:t>
            </a:r>
            <a:endParaRPr lang="en-US" altLang="en-US" sz="1800" b="1" dirty="0">
              <a:solidFill>
                <a:srgbClr val="FFFFFF"/>
              </a:solidFill>
            </a:endParaRPr>
          </a:p>
        </p:txBody>
      </p:sp>
      <p:sp>
        <p:nvSpPr>
          <p:cNvPr id="9" name="Rectangle 4"/>
          <p:cNvSpPr>
            <a:spLocks noChangeArrowheads="1"/>
          </p:cNvSpPr>
          <p:nvPr/>
        </p:nvSpPr>
        <p:spPr bwMode="auto">
          <a:xfrm rot="-5400000">
            <a:off x="-759683" y="3395936"/>
            <a:ext cx="374007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1600" b="1" dirty="0">
                <a:solidFill>
                  <a:srgbClr val="FFFFFF"/>
                </a:solidFill>
              </a:rPr>
              <a:t>Lumbar spine BMD loss at 1 year (%)</a:t>
            </a:r>
          </a:p>
        </p:txBody>
      </p:sp>
      <p:sp>
        <p:nvSpPr>
          <p:cNvPr id="17" name="TextBox 39"/>
          <p:cNvSpPr txBox="1">
            <a:spLocks noChangeArrowheads="1"/>
          </p:cNvSpPr>
          <p:nvPr/>
        </p:nvSpPr>
        <p:spPr bwMode="auto">
          <a:xfrm>
            <a:off x="3568659" y="3490916"/>
            <a:ext cx="83343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2000" b="1" dirty="0">
                <a:solidFill>
                  <a:srgbClr val="FFFFFF"/>
                </a:solidFill>
              </a:rPr>
              <a:t>2.0%</a:t>
            </a:r>
            <a:endParaRPr lang="en-US" altLang="en-US" sz="1600" b="1" dirty="0">
              <a:solidFill>
                <a:srgbClr val="FFFFFF"/>
              </a:solidFill>
            </a:endParaRPr>
          </a:p>
        </p:txBody>
      </p:sp>
      <p:sp>
        <p:nvSpPr>
          <p:cNvPr id="18" name="TextBox 41"/>
          <p:cNvSpPr txBox="1">
            <a:spLocks noChangeArrowheads="1"/>
          </p:cNvSpPr>
          <p:nvPr/>
        </p:nvSpPr>
        <p:spPr bwMode="auto">
          <a:xfrm>
            <a:off x="7421650" y="1970692"/>
            <a:ext cx="83185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2000" b="1" dirty="0">
                <a:solidFill>
                  <a:srgbClr val="FFFFFF"/>
                </a:solidFill>
              </a:rPr>
              <a:t>4.6</a:t>
            </a:r>
            <a:r>
              <a:rPr lang="en-CA" altLang="en-US" sz="2000" b="1" dirty="0">
                <a:solidFill>
                  <a:srgbClr val="FFFFFF"/>
                </a:solidFill>
              </a:rPr>
              <a:t>%</a:t>
            </a:r>
            <a:endParaRPr lang="en-US" altLang="en-US" sz="1800" b="1" dirty="0">
              <a:solidFill>
                <a:srgbClr val="FFFFFF"/>
              </a:solidFill>
            </a:endParaRPr>
          </a:p>
        </p:txBody>
      </p:sp>
      <p:sp>
        <p:nvSpPr>
          <p:cNvPr id="11" name="Rectangle 5"/>
          <p:cNvSpPr>
            <a:spLocks noChangeArrowheads="1"/>
          </p:cNvSpPr>
          <p:nvPr/>
        </p:nvSpPr>
        <p:spPr bwMode="auto">
          <a:xfrm>
            <a:off x="468313" y="6107976"/>
            <a:ext cx="8200766"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0"/>
              </a:spcBef>
              <a:spcAft>
                <a:spcPct val="0"/>
              </a:spcAft>
              <a:buClrTx/>
              <a:buFontTx/>
              <a:buNone/>
            </a:pPr>
            <a:r>
              <a:rPr lang="en-US" altLang="en-US" sz="1000" b="1" dirty="0">
                <a:solidFill>
                  <a:srgbClr val="FFFFFF"/>
                </a:solidFill>
              </a:rPr>
              <a:t>ADT = androgen-deprivation therapy; AI = aromatase inhibitor</a:t>
            </a:r>
          </a:p>
          <a:p>
            <a:pPr eaLnBrk="1" fontAlgn="base" hangingPunct="1">
              <a:spcBef>
                <a:spcPct val="0"/>
              </a:spcBef>
              <a:spcAft>
                <a:spcPct val="0"/>
              </a:spcAft>
              <a:buClrTx/>
              <a:buFontTx/>
              <a:buNone/>
            </a:pPr>
            <a:r>
              <a:rPr lang="en-US" altLang="en-US" sz="1000" b="1" dirty="0">
                <a:solidFill>
                  <a:srgbClr val="FFFFFF"/>
                </a:solidFill>
              </a:rPr>
              <a:t>Graph shows average bone loss compiled from several clinical trials.</a:t>
            </a:r>
          </a:p>
        </p:txBody>
      </p:sp>
      <p:sp>
        <p:nvSpPr>
          <p:cNvPr id="12" name="Rectangle 4"/>
          <p:cNvSpPr>
            <a:spLocks noChangeArrowheads="1"/>
          </p:cNvSpPr>
          <p:nvPr/>
        </p:nvSpPr>
        <p:spPr bwMode="auto">
          <a:xfrm>
            <a:off x="468313" y="6484990"/>
            <a:ext cx="4174541"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anchor="b">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0"/>
              </a:spcBef>
              <a:spcAft>
                <a:spcPct val="0"/>
              </a:spcAft>
              <a:buClrTx/>
              <a:buFontTx/>
              <a:buNone/>
            </a:pPr>
            <a:r>
              <a:rPr lang="en-US" altLang="en-US" sz="1000" dirty="0">
                <a:solidFill>
                  <a:srgbClr val="FFFFFF"/>
                </a:solidFill>
                <a:ea typeface="Arial" charset="0"/>
                <a:cs typeface="Arial" charset="0"/>
              </a:rPr>
              <a:t>Adapted from </a:t>
            </a:r>
            <a:r>
              <a:rPr lang="en-US" altLang="en-US" sz="1000" dirty="0" err="1">
                <a:solidFill>
                  <a:srgbClr val="FFFFFF"/>
                </a:solidFill>
                <a:ea typeface="Arial" charset="0"/>
                <a:cs typeface="Arial" charset="0"/>
              </a:rPr>
              <a:t>Hirbe</a:t>
            </a:r>
            <a:r>
              <a:rPr lang="en-US" altLang="en-US" sz="1000" dirty="0">
                <a:solidFill>
                  <a:srgbClr val="FFFFFF"/>
                </a:solidFill>
                <a:ea typeface="Arial" charset="0"/>
                <a:cs typeface="Arial" charset="0"/>
              </a:rPr>
              <a:t> A, et al. (2006) </a:t>
            </a:r>
            <a:r>
              <a:rPr lang="en-US" altLang="en-US" sz="1000" i="1" dirty="0" err="1">
                <a:solidFill>
                  <a:srgbClr val="FFFFFF"/>
                </a:solidFill>
                <a:ea typeface="Arial" charset="0"/>
                <a:cs typeface="Arial" charset="0"/>
              </a:rPr>
              <a:t>Clin</a:t>
            </a:r>
            <a:r>
              <a:rPr lang="en-US" altLang="en-US" sz="1000" i="1" dirty="0">
                <a:solidFill>
                  <a:srgbClr val="FFFFFF"/>
                </a:solidFill>
                <a:ea typeface="Arial" charset="0"/>
                <a:cs typeface="Arial" charset="0"/>
              </a:rPr>
              <a:t>. Cancer Res</a:t>
            </a:r>
            <a:r>
              <a:rPr lang="en-US" altLang="en-US" sz="1000" dirty="0">
                <a:solidFill>
                  <a:srgbClr val="FFFFFF"/>
                </a:solidFill>
                <a:ea typeface="Arial" charset="0"/>
                <a:cs typeface="Arial" charset="0"/>
              </a:rPr>
              <a:t> 12, 6309s-6314s</a:t>
            </a:r>
            <a:r>
              <a:rPr lang="en-US" altLang="en-US" sz="1000" b="1" dirty="0">
                <a:solidFill>
                  <a:srgbClr val="FFFFFF"/>
                </a:solidFill>
                <a:ea typeface="Arial" charset="0"/>
                <a:cs typeface="Arial" charset="0"/>
              </a:rPr>
              <a:t>.</a:t>
            </a:r>
          </a:p>
        </p:txBody>
      </p:sp>
      <p:sp>
        <p:nvSpPr>
          <p:cNvPr id="13" name="TextBox 12"/>
          <p:cNvSpPr txBox="1"/>
          <p:nvPr/>
        </p:nvSpPr>
        <p:spPr>
          <a:xfrm>
            <a:off x="2238686" y="5194939"/>
            <a:ext cx="803425" cy="523220"/>
          </a:xfrm>
          <a:prstGeom prst="rect">
            <a:avLst/>
          </a:prstGeom>
          <a:noFill/>
        </p:spPr>
        <p:txBody>
          <a:bodyPr wrap="none" rtlCol="0" anchor="t">
            <a:spAutoFit/>
          </a:bodyPr>
          <a:lstStyle/>
          <a:p>
            <a:pPr algn="ctr"/>
            <a:r>
              <a:rPr lang="en-CA" sz="1400" b="1" dirty="0">
                <a:latin typeface="Arial" charset="0"/>
              </a:rPr>
              <a:t>Normal</a:t>
            </a:r>
          </a:p>
          <a:p>
            <a:pPr algn="ctr"/>
            <a:r>
              <a:rPr lang="en-CA" sz="1400" b="1" dirty="0">
                <a:latin typeface="Arial" charset="0"/>
              </a:rPr>
              <a:t>men</a:t>
            </a:r>
          </a:p>
        </p:txBody>
      </p:sp>
      <p:sp>
        <p:nvSpPr>
          <p:cNvPr id="15" name="TextBox 14"/>
          <p:cNvSpPr txBox="1"/>
          <p:nvPr/>
        </p:nvSpPr>
        <p:spPr>
          <a:xfrm>
            <a:off x="3289829" y="5194939"/>
            <a:ext cx="1321109" cy="738664"/>
          </a:xfrm>
          <a:prstGeom prst="rect">
            <a:avLst/>
          </a:prstGeom>
          <a:noFill/>
        </p:spPr>
        <p:txBody>
          <a:bodyPr wrap="square" rtlCol="0" anchor="t">
            <a:spAutoFit/>
          </a:bodyPr>
          <a:lstStyle/>
          <a:p>
            <a:pPr algn="ctr"/>
            <a:r>
              <a:rPr lang="en-CA" sz="1400" b="1" dirty="0">
                <a:latin typeface="Arial" charset="0"/>
              </a:rPr>
              <a:t>Early </a:t>
            </a:r>
          </a:p>
          <a:p>
            <a:pPr algn="ctr"/>
            <a:r>
              <a:rPr lang="en-CA" sz="1400" b="1" dirty="0">
                <a:latin typeface="Arial" charset="0"/>
              </a:rPr>
              <a:t>menopausal </a:t>
            </a:r>
          </a:p>
          <a:p>
            <a:pPr algn="ctr"/>
            <a:r>
              <a:rPr lang="en-CA" sz="1400" b="1" dirty="0">
                <a:latin typeface="Arial" charset="0"/>
              </a:rPr>
              <a:t>women</a:t>
            </a:r>
          </a:p>
        </p:txBody>
      </p:sp>
      <p:sp>
        <p:nvSpPr>
          <p:cNvPr id="16" name="TextBox 15"/>
          <p:cNvSpPr txBox="1"/>
          <p:nvPr/>
        </p:nvSpPr>
        <p:spPr>
          <a:xfrm>
            <a:off x="4577162" y="5194939"/>
            <a:ext cx="1343813" cy="738664"/>
          </a:xfrm>
          <a:prstGeom prst="rect">
            <a:avLst/>
          </a:prstGeom>
          <a:noFill/>
        </p:spPr>
        <p:txBody>
          <a:bodyPr wrap="square" rtlCol="0" anchor="t">
            <a:spAutoFit/>
          </a:bodyPr>
          <a:lstStyle/>
          <a:p>
            <a:pPr algn="ctr"/>
            <a:r>
              <a:rPr lang="en-CA" sz="1400" b="1" dirty="0">
                <a:latin typeface="Arial" charset="0"/>
              </a:rPr>
              <a:t>Late </a:t>
            </a:r>
          </a:p>
          <a:p>
            <a:pPr algn="ctr"/>
            <a:r>
              <a:rPr lang="en-CA" sz="1400" b="1" dirty="0">
                <a:latin typeface="Arial" charset="0"/>
              </a:rPr>
              <a:t>menopausal</a:t>
            </a:r>
          </a:p>
          <a:p>
            <a:pPr algn="ctr"/>
            <a:r>
              <a:rPr lang="en-CA" sz="1400" b="1" dirty="0">
                <a:latin typeface="Arial" charset="0"/>
              </a:rPr>
              <a:t>women</a:t>
            </a:r>
          </a:p>
        </p:txBody>
      </p:sp>
      <p:sp>
        <p:nvSpPr>
          <p:cNvPr id="19" name="TextBox 18"/>
          <p:cNvSpPr txBox="1"/>
          <p:nvPr/>
        </p:nvSpPr>
        <p:spPr>
          <a:xfrm>
            <a:off x="6379970" y="5194939"/>
            <a:ext cx="364202" cy="307777"/>
          </a:xfrm>
          <a:prstGeom prst="rect">
            <a:avLst/>
          </a:prstGeom>
          <a:noFill/>
        </p:spPr>
        <p:txBody>
          <a:bodyPr wrap="none" rtlCol="0" anchor="t">
            <a:spAutoFit/>
          </a:bodyPr>
          <a:lstStyle/>
          <a:p>
            <a:r>
              <a:rPr lang="en-CA" sz="1400" b="1" dirty="0">
                <a:latin typeface="Arial" charset="0"/>
              </a:rPr>
              <a:t>AI</a:t>
            </a:r>
          </a:p>
        </p:txBody>
      </p:sp>
      <p:sp>
        <p:nvSpPr>
          <p:cNvPr id="20" name="TextBox 19"/>
          <p:cNvSpPr txBox="1"/>
          <p:nvPr/>
        </p:nvSpPr>
        <p:spPr>
          <a:xfrm>
            <a:off x="7203166" y="5194939"/>
            <a:ext cx="1268818" cy="307777"/>
          </a:xfrm>
          <a:prstGeom prst="rect">
            <a:avLst/>
          </a:prstGeom>
          <a:noFill/>
        </p:spPr>
        <p:txBody>
          <a:bodyPr wrap="square" rtlCol="0" anchor="t">
            <a:spAutoFit/>
          </a:bodyPr>
          <a:lstStyle/>
          <a:p>
            <a:pPr algn="ctr"/>
            <a:r>
              <a:rPr lang="en-CA" sz="1400" b="1" dirty="0">
                <a:latin typeface="Arial" charset="0"/>
              </a:rPr>
              <a:t>ADT</a:t>
            </a:r>
          </a:p>
        </p:txBody>
      </p:sp>
      <p:sp>
        <p:nvSpPr>
          <p:cNvPr id="21" name="Rectangle 20"/>
          <p:cNvSpPr/>
          <p:nvPr/>
        </p:nvSpPr>
        <p:spPr>
          <a:xfrm>
            <a:off x="468313" y="1674369"/>
            <a:ext cx="8398773" cy="4343659"/>
          </a:xfrm>
          <a:prstGeom prst="rect">
            <a:avLst/>
          </a:prstGeom>
          <a:noFill/>
          <a:ln w="25400">
            <a:solidFill>
              <a:srgbClr val="1B1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3" name="Title 2"/>
          <p:cNvSpPr>
            <a:spLocks noGrp="1"/>
          </p:cNvSpPr>
          <p:nvPr>
            <p:ph type="title"/>
          </p:nvPr>
        </p:nvSpPr>
        <p:spPr/>
        <p:txBody>
          <a:bodyPr/>
          <a:lstStyle/>
          <a:p>
            <a:r>
              <a:rPr lang="en-US" altLang="en-US" sz="2800" dirty="0">
                <a:solidFill>
                  <a:schemeClr val="tx1"/>
                </a:solidFill>
                <a:latin typeface="Arial" charset="0"/>
              </a:rPr>
              <a:t>Case Study #2:</a:t>
            </a:r>
            <a:br>
              <a:rPr lang="en-US" altLang="en-US" sz="2800" dirty="0">
                <a:solidFill>
                  <a:schemeClr val="tx1"/>
                </a:solidFill>
                <a:latin typeface="Arial" charset="0"/>
              </a:rPr>
            </a:br>
            <a:r>
              <a:rPr lang="en-US" altLang="en-US" sz="2800" dirty="0">
                <a:latin typeface="Arial" charset="0"/>
              </a:rPr>
              <a:t>Cancer Treatment Induced Bone Loss Occurs at a Higher Rate than Bone Loss in Menopause </a:t>
            </a:r>
            <a:endParaRPr lang="en-US" dirty="0"/>
          </a:p>
        </p:txBody>
      </p:sp>
    </p:spTree>
    <p:extLst>
      <p:ext uri="{BB962C8B-B14F-4D97-AF65-F5344CB8AC3E}">
        <p14:creationId xmlns:p14="http://schemas.microsoft.com/office/powerpoint/2010/main" val="823720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Disclosure of Commercial Support</a:t>
            </a:r>
          </a:p>
        </p:txBody>
      </p:sp>
      <p:sp>
        <p:nvSpPr>
          <p:cNvPr id="16" name="Content Placeholder 15"/>
          <p:cNvSpPr>
            <a:spLocks noGrp="1"/>
          </p:cNvSpPr>
          <p:nvPr>
            <p:ph idx="1"/>
          </p:nvPr>
        </p:nvSpPr>
        <p:spPr>
          <a:xfrm>
            <a:off x="401071" y="1806383"/>
            <a:ext cx="8341858" cy="4525963"/>
          </a:xfrm>
        </p:spPr>
        <p:txBody>
          <a:bodyPr>
            <a:noAutofit/>
          </a:bodyPr>
          <a:lstStyle/>
          <a:p>
            <a:pPr marL="0" lvl="0" indent="0" eaLnBrk="1" fontAlgn="auto" hangingPunct="1">
              <a:lnSpc>
                <a:spcPct val="90000"/>
              </a:lnSpc>
              <a:spcBef>
                <a:spcPct val="0"/>
              </a:spcBef>
              <a:spcAft>
                <a:spcPts val="0"/>
              </a:spcAft>
              <a:buClrTx/>
              <a:buNone/>
              <a:defRPr/>
            </a:pPr>
            <a:r>
              <a:rPr lang="en-US" sz="1800" b="1" dirty="0">
                <a:latin typeface="Arial Narrow" panose="020B0606020202030204" pitchFamily="34" charset="0"/>
                <a:cs typeface="Arial" panose="020B0604020202020204" pitchFamily="34" charset="0"/>
                <a:sym typeface="Arial Narrow Bold" charset="0"/>
              </a:rPr>
              <a:t>This program has received financial support from Amgen Canada in the form of an educational grant.</a:t>
            </a:r>
            <a:endParaRPr lang="en-US" sz="1800" b="1" dirty="0">
              <a:latin typeface="Arial Narrow" panose="020B0606020202030204" pitchFamily="34" charset="0"/>
              <a:cs typeface="Arial" panose="020B0604020202020204" pitchFamily="34" charset="0"/>
            </a:endParaRPr>
          </a:p>
          <a:p>
            <a:pPr marL="0" lvl="0" indent="0" eaLnBrk="1" fontAlgn="auto" hangingPunct="1">
              <a:lnSpc>
                <a:spcPct val="90000"/>
              </a:lnSpc>
              <a:spcBef>
                <a:spcPts val="200"/>
              </a:spcBef>
              <a:spcAft>
                <a:spcPts val="0"/>
              </a:spcAft>
              <a:buClrTx/>
              <a:buNone/>
              <a:defRPr/>
            </a:pPr>
            <a:endParaRPr lang="en-US" sz="1800" b="1" dirty="0">
              <a:latin typeface="Arial Narrow" panose="020B0606020202030204" pitchFamily="34" charset="0"/>
              <a:ea typeface="ヒラギノ角ゴ ProN W6" charset="-128"/>
              <a:cs typeface="Arial" panose="020B0604020202020204" pitchFamily="34" charset="0"/>
              <a:sym typeface="Arial Narrow Bold" charset="0"/>
            </a:endParaRPr>
          </a:p>
          <a:p>
            <a:pPr marL="0" lvl="0" indent="0" eaLnBrk="1" fontAlgn="auto" hangingPunct="1">
              <a:lnSpc>
                <a:spcPct val="90000"/>
              </a:lnSpc>
              <a:spcBef>
                <a:spcPts val="200"/>
              </a:spcBef>
              <a:spcAft>
                <a:spcPts val="0"/>
              </a:spcAft>
              <a:buClrTx/>
              <a:buNone/>
              <a:defRPr/>
            </a:pPr>
            <a:r>
              <a:rPr lang="en-CA" sz="1800" b="1" kern="1200" dirty="0">
                <a:latin typeface="Arial Narrow" panose="020B0606020202030204" pitchFamily="34" charset="0"/>
                <a:cs typeface="Arial" panose="020B0604020202020204" pitchFamily="34" charset="0"/>
              </a:rPr>
              <a:t>This program has received in-kind support from </a:t>
            </a:r>
            <a:r>
              <a:rPr lang="en-US" sz="1800" b="1" dirty="0">
                <a:latin typeface="Arial Narrow" panose="020B0606020202030204" pitchFamily="34" charset="0"/>
                <a:cs typeface="Arial" panose="020B0604020202020204" pitchFamily="34" charset="0"/>
                <a:sym typeface="Arial Narrow Bold" charset="0"/>
              </a:rPr>
              <a:t>Amgen Canada </a:t>
            </a:r>
            <a:r>
              <a:rPr lang="en-CA" sz="1800" b="1" kern="1200" dirty="0">
                <a:latin typeface="Arial Narrow" panose="020B0606020202030204" pitchFamily="34" charset="0"/>
                <a:cs typeface="Arial" panose="020B0604020202020204" pitchFamily="34" charset="0"/>
              </a:rPr>
              <a:t>in the form of logistical support. </a:t>
            </a:r>
            <a:endParaRPr lang="en-CA" sz="1800" kern="1200" dirty="0">
              <a:latin typeface="Arial Narrow" panose="020B0606020202030204" pitchFamily="34" charset="0"/>
              <a:cs typeface="Arial" panose="020B0604020202020204" pitchFamily="34" charset="0"/>
            </a:endParaRPr>
          </a:p>
          <a:p>
            <a:pPr marL="0" indent="0">
              <a:spcBef>
                <a:spcPts val="300"/>
              </a:spcBef>
              <a:spcAft>
                <a:spcPct val="25000"/>
              </a:spcAft>
              <a:buNone/>
            </a:pPr>
            <a:endParaRPr lang="en-CA" altLang="en-US" sz="1800" dirty="0">
              <a:latin typeface="Arial Narrow" panose="020B0606020202030204" pitchFamily="34" charset="0"/>
              <a:cs typeface="Arial" panose="020B0604020202020204" pitchFamily="34" charset="0"/>
            </a:endParaRPr>
          </a:p>
          <a:p>
            <a:pPr marL="0" indent="0">
              <a:spcBef>
                <a:spcPts val="1200"/>
              </a:spcBef>
              <a:spcAft>
                <a:spcPts val="150"/>
              </a:spcAft>
              <a:buNone/>
            </a:pPr>
            <a:r>
              <a:rPr lang="en-US" sz="2000" b="1" u="sng" dirty="0">
                <a:latin typeface="Arial Narrow" panose="020B0606020202030204" pitchFamily="34" charset="0"/>
                <a:cs typeface="Arial" panose="020B0604020202020204" pitchFamily="34" charset="0"/>
              </a:rPr>
              <a:t>Potential for conflict(s) of interest:</a:t>
            </a:r>
          </a:p>
          <a:p>
            <a:pPr marL="0" indent="0">
              <a:spcBef>
                <a:spcPts val="1200"/>
              </a:spcBef>
              <a:spcAft>
                <a:spcPts val="150"/>
              </a:spcAft>
              <a:buNone/>
            </a:pPr>
            <a:endParaRPr lang="en-US" sz="1800" b="1" u="sng" dirty="0">
              <a:latin typeface="Arial Narrow" panose="020B0606020202030204" pitchFamily="34" charset="0"/>
              <a:cs typeface="Arial" panose="020B0604020202020204" pitchFamily="34" charset="0"/>
            </a:endParaRPr>
          </a:p>
          <a:p>
            <a:pPr marL="0" lvl="0" indent="0" eaLnBrk="1" fontAlgn="auto" hangingPunct="1">
              <a:lnSpc>
                <a:spcPct val="90000"/>
              </a:lnSpc>
              <a:spcBef>
                <a:spcPts val="400"/>
              </a:spcBef>
              <a:spcAft>
                <a:spcPts val="0"/>
              </a:spcAft>
              <a:buClrTx/>
              <a:buNone/>
              <a:defRPr/>
            </a:pPr>
            <a:r>
              <a:rPr lang="en-US" sz="1800" b="1" dirty="0">
                <a:latin typeface="Arial Narrow" panose="020B0606020202030204" pitchFamily="34" charset="0"/>
                <a:cs typeface="Arial" panose="020B0604020202020204" pitchFamily="34" charset="0"/>
                <a:sym typeface="Arial Narrow Bold" charset="0"/>
              </a:rPr>
              <a:t>(Presenter) </a:t>
            </a:r>
            <a:r>
              <a:rPr lang="en-CA" sz="1800" b="1" dirty="0">
                <a:latin typeface="Arial Narrow" panose="020B0606020202030204" pitchFamily="34" charset="0"/>
                <a:cs typeface="Arial" panose="020B0604020202020204" pitchFamily="34" charset="0"/>
                <a:sym typeface="Arial Narrow Bold" charset="0"/>
              </a:rPr>
              <a:t>has received payment from the organization supporting this program and an organization whose product(s) are being discussed in this program.</a:t>
            </a:r>
          </a:p>
          <a:p>
            <a:pPr marL="0" lvl="1" indent="0">
              <a:spcBef>
                <a:spcPts val="400"/>
              </a:spcBef>
              <a:buClr>
                <a:srgbClr val="595959"/>
              </a:buClr>
              <a:buNone/>
              <a:defRPr/>
            </a:pPr>
            <a:endParaRPr lang="en-US" sz="1800" u="sng" dirty="0">
              <a:latin typeface="Arial Narrow" panose="020B0606020202030204" pitchFamily="34" charset="0"/>
              <a:ea typeface="MS PGothic" pitchFamily="34" charset="-128"/>
              <a:cs typeface="Arial" panose="020B0604020202020204" pitchFamily="34" charset="0"/>
              <a:sym typeface="Arial Narrow Bold Italic" charset="0"/>
            </a:endParaRPr>
          </a:p>
          <a:p>
            <a:pPr marL="0" lvl="1" indent="0" eaLnBrk="1" fontAlgn="auto" hangingPunct="1">
              <a:lnSpc>
                <a:spcPct val="90000"/>
              </a:lnSpc>
              <a:spcBef>
                <a:spcPts val="400"/>
              </a:spcBef>
              <a:spcAft>
                <a:spcPts val="0"/>
              </a:spcAft>
              <a:buClr>
                <a:srgbClr val="595959"/>
              </a:buClr>
              <a:buNone/>
              <a:defRPr/>
            </a:pPr>
            <a:r>
              <a:rPr lang="en-CA" sz="1800" b="1" dirty="0">
                <a:latin typeface="Arial Narrow" panose="020B0606020202030204" pitchFamily="34" charset="0"/>
                <a:cs typeface="Arial" panose="020B0604020202020204" pitchFamily="34" charset="0"/>
                <a:sym typeface="Arial Narrow Bold Italic" charset="0"/>
              </a:rPr>
              <a:t>Amgen Canada developed, licenses, distributes and benefits from the sale of  a product that will be discussed in this program.</a:t>
            </a:r>
          </a:p>
        </p:txBody>
      </p:sp>
    </p:spTree>
    <p:extLst>
      <p:ext uri="{BB962C8B-B14F-4D97-AF65-F5344CB8AC3E}">
        <p14:creationId xmlns:p14="http://schemas.microsoft.com/office/powerpoint/2010/main" val="182037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457200" y="228600"/>
            <a:ext cx="8229600" cy="1244600"/>
          </a:xfrm>
        </p:spPr>
        <p:txBody>
          <a:bodyPr/>
          <a:lstStyle/>
          <a:p>
            <a:r>
              <a:rPr lang="en-US" altLang="en-US" dirty="0">
                <a:solidFill>
                  <a:schemeClr val="tx1"/>
                </a:solidFill>
                <a:latin typeface="Arial" charset="0"/>
              </a:rPr>
              <a:t>Case Study #2:</a:t>
            </a:r>
            <a:br>
              <a:rPr lang="en-US" altLang="en-US" dirty="0">
                <a:solidFill>
                  <a:schemeClr val="tx1"/>
                </a:solidFill>
                <a:latin typeface="Arial" charset="0"/>
              </a:rPr>
            </a:br>
            <a:r>
              <a:rPr lang="en-US" altLang="en-US" dirty="0">
                <a:latin typeface="Arial" charset="0"/>
              </a:rPr>
              <a:t>Aromatase Inhibitors (AIs)</a:t>
            </a:r>
            <a:endParaRPr lang="en-US" altLang="en-US" baseline="30000" dirty="0">
              <a:latin typeface="Arial" charset="0"/>
            </a:endParaRPr>
          </a:p>
        </p:txBody>
      </p:sp>
      <p:sp>
        <p:nvSpPr>
          <p:cNvPr id="62467" name="Content Placeholder 14"/>
          <p:cNvSpPr>
            <a:spLocks noGrp="1"/>
          </p:cNvSpPr>
          <p:nvPr>
            <p:ph idx="1"/>
          </p:nvPr>
        </p:nvSpPr>
        <p:spPr>
          <a:xfrm>
            <a:off x="468313" y="1752601"/>
            <a:ext cx="8320087" cy="3216934"/>
          </a:xfrm>
        </p:spPr>
        <p:txBody>
          <a:bodyPr>
            <a:normAutofit fontScale="77500" lnSpcReduction="20000"/>
          </a:bodyPr>
          <a:lstStyle/>
          <a:p>
            <a:pPr>
              <a:spcAft>
                <a:spcPts val="600"/>
              </a:spcAft>
            </a:pPr>
            <a:r>
              <a:rPr lang="en-CA" altLang="en-US" dirty="0">
                <a:latin typeface="Arial" charset="0"/>
              </a:rPr>
              <a:t>AIs (e.g. </a:t>
            </a:r>
            <a:r>
              <a:rPr lang="en-CA" altLang="en-US" dirty="0" err="1">
                <a:latin typeface="Arial" charset="0"/>
              </a:rPr>
              <a:t>anastrozole</a:t>
            </a:r>
            <a:r>
              <a:rPr lang="en-CA" altLang="en-US" dirty="0">
                <a:latin typeface="Arial" charset="0"/>
              </a:rPr>
              <a:t>, </a:t>
            </a:r>
            <a:r>
              <a:rPr lang="en-CA" altLang="en-US" dirty="0" err="1">
                <a:latin typeface="Arial" charset="0"/>
              </a:rPr>
              <a:t>exemestane</a:t>
            </a:r>
            <a:r>
              <a:rPr lang="en-CA" altLang="en-US" dirty="0">
                <a:latin typeface="Arial" charset="0"/>
              </a:rPr>
              <a:t>, letrozole) </a:t>
            </a:r>
            <a:r>
              <a:rPr lang="en-US" altLang="en-US" dirty="0">
                <a:latin typeface="Arial" charset="0"/>
              </a:rPr>
              <a:t>are anti-estrogen agents used for the treatment</a:t>
            </a:r>
            <a:r>
              <a:rPr lang="en-CA" altLang="en-US" dirty="0">
                <a:latin typeface="Arial" charset="0"/>
              </a:rPr>
              <a:t> of estrogen receptor positive breast cancer in postmenopausal women.</a:t>
            </a:r>
            <a:endParaRPr lang="en-CA" altLang="en-US" baseline="30000" dirty="0">
              <a:latin typeface="Arial" charset="0"/>
            </a:endParaRPr>
          </a:p>
          <a:p>
            <a:pPr>
              <a:spcAft>
                <a:spcPts val="600"/>
              </a:spcAft>
            </a:pPr>
            <a:r>
              <a:rPr lang="en-US" altLang="en-US" dirty="0">
                <a:latin typeface="Arial" charset="0"/>
              </a:rPr>
              <a:t>AIs inhibit the cytochrome P450 enzyme CYP-19 (aromatase), which is necessary to convert androgens to estrogens in peripheral tissues.</a:t>
            </a:r>
            <a:endParaRPr lang="en-CA" altLang="en-US" dirty="0">
              <a:latin typeface="Arial" charset="0"/>
            </a:endParaRPr>
          </a:p>
          <a:p>
            <a:pPr>
              <a:spcAft>
                <a:spcPts val="600"/>
              </a:spcAft>
            </a:pPr>
            <a:r>
              <a:rPr lang="en-CA" altLang="en-US" dirty="0">
                <a:latin typeface="Arial" charset="0"/>
              </a:rPr>
              <a:t>Because AIs result in rapid depletion of estrogen they are associated with significant bone loss and increased fracture risk.</a:t>
            </a:r>
            <a:endParaRPr lang="en-US" altLang="en-US" baseline="30000" dirty="0">
              <a:latin typeface="Arial" charset="0"/>
            </a:endParaRPr>
          </a:p>
        </p:txBody>
      </p:sp>
      <p:sp>
        <p:nvSpPr>
          <p:cNvPr id="62468" name="Rectangle 26"/>
          <p:cNvSpPr>
            <a:spLocks noChangeArrowheads="1"/>
          </p:cNvSpPr>
          <p:nvPr/>
        </p:nvSpPr>
        <p:spPr bwMode="auto">
          <a:xfrm>
            <a:off x="468313" y="6478429"/>
            <a:ext cx="3198311"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anchor="b">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0"/>
              </a:spcBef>
              <a:spcAft>
                <a:spcPct val="0"/>
              </a:spcAft>
              <a:buClrTx/>
              <a:buFontTx/>
              <a:buNone/>
            </a:pPr>
            <a:r>
              <a:rPr lang="pt-BR" altLang="en-US" sz="1000" dirty="0">
                <a:solidFill>
                  <a:srgbClr val="FFFFFF"/>
                </a:solidFill>
              </a:rPr>
              <a:t>Rinaldi RZ. (2013) </a:t>
            </a:r>
            <a:r>
              <a:rPr lang="pt-BR" altLang="en-US" sz="1000" i="1" dirty="0">
                <a:solidFill>
                  <a:srgbClr val="FFFFFF"/>
                </a:solidFill>
              </a:rPr>
              <a:t>Curr Osteoporosis Rep</a:t>
            </a:r>
            <a:r>
              <a:rPr lang="pt-BR" altLang="en-US" sz="1000" dirty="0">
                <a:solidFill>
                  <a:srgbClr val="FFFFFF"/>
                </a:solidFill>
              </a:rPr>
              <a:t>, 11, 61–64.</a:t>
            </a:r>
            <a:endParaRPr lang="en-US" altLang="en-US" sz="1000" dirty="0">
              <a:solidFill>
                <a:srgbClr val="FFFFFF"/>
              </a:solidFill>
            </a:endParaRPr>
          </a:p>
        </p:txBody>
      </p:sp>
      <p:grpSp>
        <p:nvGrpSpPr>
          <p:cNvPr id="4" name="Group 3"/>
          <p:cNvGrpSpPr/>
          <p:nvPr/>
        </p:nvGrpSpPr>
        <p:grpSpPr>
          <a:xfrm>
            <a:off x="783236" y="4522243"/>
            <a:ext cx="7497967" cy="1662314"/>
            <a:chOff x="783236" y="4522243"/>
            <a:chExt cx="7497967" cy="1662314"/>
          </a:xfrm>
        </p:grpSpPr>
        <p:sp>
          <p:nvSpPr>
            <p:cNvPr id="8" name="TextBox 7"/>
            <p:cNvSpPr txBox="1"/>
            <p:nvPr/>
          </p:nvSpPr>
          <p:spPr>
            <a:xfrm>
              <a:off x="3840881" y="5119258"/>
              <a:ext cx="844782" cy="215444"/>
            </a:xfrm>
            <a:prstGeom prst="rect">
              <a:avLst/>
            </a:prstGeom>
            <a:noFill/>
          </p:spPr>
          <p:txBody>
            <a:bodyPr wrap="none" lIns="0" tIns="0" rIns="0" bIns="0" rtlCol="0">
              <a:spAutoFit/>
            </a:bodyPr>
            <a:lstStyle/>
            <a:p>
              <a:pPr algn="ctr"/>
              <a:r>
                <a:rPr lang="en-CA" sz="1400" dirty="0">
                  <a:latin typeface="Arial" charset="0"/>
                </a:rPr>
                <a:t>aromatase</a:t>
              </a:r>
              <a:endParaRPr lang="en-CA" sz="1600" dirty="0">
                <a:latin typeface="Arial" charset="0"/>
              </a:endParaRPr>
            </a:p>
          </p:txBody>
        </p:sp>
        <p:grpSp>
          <p:nvGrpSpPr>
            <p:cNvPr id="9" name="Group 8"/>
            <p:cNvGrpSpPr/>
            <p:nvPr/>
          </p:nvGrpSpPr>
          <p:grpSpPr>
            <a:xfrm>
              <a:off x="5026467" y="4585081"/>
              <a:ext cx="2146853" cy="1466385"/>
              <a:chOff x="2824339" y="2606653"/>
              <a:chExt cx="1053203" cy="719380"/>
            </a:xfrm>
          </p:grpSpPr>
          <p:grpSp>
            <p:nvGrpSpPr>
              <p:cNvPr id="10" name="Group 69"/>
              <p:cNvGrpSpPr>
                <a:grpSpLocks/>
              </p:cNvGrpSpPr>
              <p:nvPr/>
            </p:nvGrpSpPr>
            <p:grpSpPr bwMode="auto">
              <a:xfrm>
                <a:off x="2948446" y="2711993"/>
                <a:ext cx="895350" cy="554037"/>
                <a:chOff x="5599206" y="4533830"/>
                <a:chExt cx="1812638" cy="1248067"/>
              </a:xfrm>
            </p:grpSpPr>
            <p:grpSp>
              <p:nvGrpSpPr>
                <p:cNvPr id="14" name="Group 70"/>
                <p:cNvGrpSpPr>
                  <a:grpSpLocks/>
                </p:cNvGrpSpPr>
                <p:nvPr/>
              </p:nvGrpSpPr>
              <p:grpSpPr bwMode="auto">
                <a:xfrm>
                  <a:off x="5599206" y="4533830"/>
                  <a:ext cx="1812638" cy="1248067"/>
                  <a:chOff x="614888" y="4509120"/>
                  <a:chExt cx="1812638" cy="1248067"/>
                </a:xfrm>
              </p:grpSpPr>
              <p:sp>
                <p:nvSpPr>
                  <p:cNvPr id="17" name="Hexagon 16"/>
                  <p:cNvSpPr/>
                  <p:nvPr/>
                </p:nvSpPr>
                <p:spPr>
                  <a:xfrm rot="5400000">
                    <a:off x="790560" y="5239334"/>
                    <a:ext cx="529267" cy="456373"/>
                  </a:xfrm>
                  <a:prstGeom prst="hex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base">
                      <a:spcBef>
                        <a:spcPct val="0"/>
                      </a:spcBef>
                      <a:spcAft>
                        <a:spcPct val="0"/>
                      </a:spcAft>
                      <a:defRPr/>
                    </a:pPr>
                    <a:endParaRPr lang="en-US" sz="2000" dirty="0">
                      <a:solidFill>
                        <a:srgbClr val="FFFFFF"/>
                      </a:solidFill>
                      <a:latin typeface="Arial" charset="0"/>
                    </a:endParaRPr>
                  </a:p>
                </p:txBody>
              </p:sp>
              <p:sp>
                <p:nvSpPr>
                  <p:cNvPr id="18" name="Hexagon 17"/>
                  <p:cNvSpPr/>
                  <p:nvPr/>
                </p:nvSpPr>
                <p:spPr>
                  <a:xfrm rot="5400000">
                    <a:off x="1246933" y="5235757"/>
                    <a:ext cx="529267" cy="456373"/>
                  </a:xfrm>
                  <a:prstGeom prst="hex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base">
                      <a:spcBef>
                        <a:spcPct val="0"/>
                      </a:spcBef>
                      <a:spcAft>
                        <a:spcPct val="0"/>
                      </a:spcAft>
                      <a:defRPr/>
                    </a:pPr>
                    <a:endParaRPr lang="en-US" sz="2000" dirty="0">
                      <a:solidFill>
                        <a:srgbClr val="FFFFFF"/>
                      </a:solidFill>
                      <a:latin typeface="Arial" charset="0"/>
                    </a:endParaRPr>
                  </a:p>
                </p:txBody>
              </p:sp>
              <p:sp>
                <p:nvSpPr>
                  <p:cNvPr id="19" name="Hexagon 18"/>
                  <p:cNvSpPr/>
                  <p:nvPr/>
                </p:nvSpPr>
                <p:spPr>
                  <a:xfrm rot="5400000">
                    <a:off x="1478334" y="4824503"/>
                    <a:ext cx="529267" cy="456373"/>
                  </a:xfrm>
                  <a:prstGeom prst="hex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base">
                      <a:spcBef>
                        <a:spcPct val="0"/>
                      </a:spcBef>
                      <a:spcAft>
                        <a:spcPct val="0"/>
                      </a:spcAft>
                      <a:defRPr/>
                    </a:pPr>
                    <a:endParaRPr lang="en-US" sz="2000" dirty="0">
                      <a:solidFill>
                        <a:srgbClr val="FFFFFF"/>
                      </a:solidFill>
                      <a:latin typeface="Arial" charset="0"/>
                    </a:endParaRPr>
                  </a:p>
                </p:txBody>
              </p:sp>
              <p:sp>
                <p:nvSpPr>
                  <p:cNvPr id="20" name="Regular Pentagon 19"/>
                  <p:cNvSpPr/>
                  <p:nvPr/>
                </p:nvSpPr>
                <p:spPr>
                  <a:xfrm rot="5400000">
                    <a:off x="1968317" y="4840234"/>
                    <a:ext cx="468471" cy="449946"/>
                  </a:xfrm>
                  <a:prstGeom prst="pent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base">
                      <a:spcBef>
                        <a:spcPct val="0"/>
                      </a:spcBef>
                      <a:spcAft>
                        <a:spcPct val="0"/>
                      </a:spcAft>
                      <a:defRPr/>
                    </a:pPr>
                    <a:endParaRPr lang="en-US" sz="2000" dirty="0">
                      <a:solidFill>
                        <a:srgbClr val="FFFFFF"/>
                      </a:solidFill>
                      <a:latin typeface="Arial" charset="0"/>
                    </a:endParaRPr>
                  </a:p>
                </p:txBody>
              </p:sp>
              <p:sp>
                <p:nvSpPr>
                  <p:cNvPr id="21" name="Isosceles Triangle 92"/>
                  <p:cNvSpPr/>
                  <p:nvPr/>
                </p:nvSpPr>
                <p:spPr>
                  <a:xfrm flipV="1">
                    <a:off x="1948656" y="4566338"/>
                    <a:ext cx="44995" cy="325426"/>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base">
                      <a:spcBef>
                        <a:spcPct val="0"/>
                      </a:spcBef>
                      <a:spcAft>
                        <a:spcPct val="0"/>
                      </a:spcAft>
                      <a:defRPr/>
                    </a:pPr>
                    <a:endParaRPr lang="en-US" sz="2000" dirty="0">
                      <a:solidFill>
                        <a:srgbClr val="FFFFFF"/>
                      </a:solidFill>
                      <a:latin typeface="Arial" charset="0"/>
                    </a:endParaRPr>
                  </a:p>
                </p:txBody>
              </p:sp>
              <p:sp>
                <p:nvSpPr>
                  <p:cNvPr id="22" name="Isosceles Triangle 93"/>
                  <p:cNvSpPr/>
                  <p:nvPr/>
                </p:nvSpPr>
                <p:spPr>
                  <a:xfrm rot="840000" flipV="1">
                    <a:off x="2270046" y="4509120"/>
                    <a:ext cx="44995" cy="32900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base">
                      <a:spcBef>
                        <a:spcPct val="0"/>
                      </a:spcBef>
                      <a:spcAft>
                        <a:spcPct val="0"/>
                      </a:spcAft>
                      <a:defRPr/>
                    </a:pPr>
                    <a:endParaRPr lang="en-US" sz="2000" dirty="0">
                      <a:solidFill>
                        <a:srgbClr val="FFFFFF"/>
                      </a:solidFill>
                      <a:latin typeface="Arial" charset="0"/>
                    </a:endParaRPr>
                  </a:p>
                </p:txBody>
              </p:sp>
              <p:cxnSp>
                <p:nvCxnSpPr>
                  <p:cNvPr id="23" name="Straight Connector 22"/>
                  <p:cNvCxnSpPr/>
                  <p:nvPr/>
                </p:nvCxnSpPr>
                <p:spPr>
                  <a:xfrm rot="-300000" flipV="1">
                    <a:off x="1032695" y="5589110"/>
                    <a:ext cx="228188" cy="89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300000" flipV="1">
                    <a:off x="614888" y="5671360"/>
                    <a:ext cx="224973" cy="858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p:cNvCxnSpPr/>
                <p:nvPr/>
              </p:nvCxnSpPr>
              <p:spPr>
                <a:xfrm rot="300000">
                  <a:off x="6039511" y="5327730"/>
                  <a:ext cx="228186" cy="858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4200000">
                  <a:off x="5770987" y="5479242"/>
                  <a:ext cx="225297" cy="86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TextBox 99"/>
              <p:cNvSpPr txBox="1">
                <a:spLocks noChangeArrowheads="1"/>
              </p:cNvSpPr>
              <p:nvPr/>
            </p:nvSpPr>
            <p:spPr bwMode="auto">
              <a:xfrm>
                <a:off x="3765600" y="2606653"/>
                <a:ext cx="111942" cy="89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900" dirty="0">
                    <a:solidFill>
                      <a:srgbClr val="FFFFFF"/>
                    </a:solidFill>
                  </a:rPr>
                  <a:t>OH</a:t>
                </a:r>
                <a:endParaRPr lang="en-US" altLang="en-US" sz="900" baseline="-25000" dirty="0">
                  <a:solidFill>
                    <a:srgbClr val="FFFFFF"/>
                  </a:solidFill>
                </a:endParaRPr>
              </a:p>
            </p:txBody>
          </p:sp>
          <p:sp>
            <p:nvSpPr>
              <p:cNvPr id="12" name="TextBox 100"/>
              <p:cNvSpPr txBox="1">
                <a:spLocks noChangeArrowheads="1"/>
              </p:cNvSpPr>
              <p:nvPr/>
            </p:nvSpPr>
            <p:spPr bwMode="auto">
              <a:xfrm>
                <a:off x="3546673" y="2632009"/>
                <a:ext cx="135782" cy="89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900" dirty="0">
                    <a:solidFill>
                      <a:srgbClr val="FFFFFF"/>
                    </a:solidFill>
                  </a:rPr>
                  <a:t>CH</a:t>
                </a:r>
                <a:r>
                  <a:rPr lang="en-US" altLang="en-US" sz="900" baseline="-25000" dirty="0">
                    <a:solidFill>
                      <a:srgbClr val="FFFFFF"/>
                    </a:solidFill>
                  </a:rPr>
                  <a:t>3</a:t>
                </a:r>
              </a:p>
            </p:txBody>
          </p:sp>
          <p:sp>
            <p:nvSpPr>
              <p:cNvPr id="13" name="TextBox 101"/>
              <p:cNvSpPr txBox="1">
                <a:spLocks noChangeArrowheads="1"/>
              </p:cNvSpPr>
              <p:nvPr/>
            </p:nvSpPr>
            <p:spPr bwMode="auto">
              <a:xfrm>
                <a:off x="2824339" y="3236479"/>
                <a:ext cx="111942" cy="89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900" dirty="0">
                    <a:solidFill>
                      <a:srgbClr val="FFFFFF"/>
                    </a:solidFill>
                  </a:rPr>
                  <a:t>HO</a:t>
                </a:r>
              </a:p>
            </p:txBody>
          </p:sp>
        </p:grpSp>
        <p:grpSp>
          <p:nvGrpSpPr>
            <p:cNvPr id="25" name="Group 24"/>
            <p:cNvGrpSpPr/>
            <p:nvPr/>
          </p:nvGrpSpPr>
          <p:grpSpPr>
            <a:xfrm>
              <a:off x="1651002" y="4522243"/>
              <a:ext cx="2061419" cy="1662314"/>
              <a:chOff x="975823" y="2583883"/>
              <a:chExt cx="1011291" cy="815501"/>
            </a:xfrm>
          </p:grpSpPr>
          <p:grpSp>
            <p:nvGrpSpPr>
              <p:cNvPr id="26" name="Group 102"/>
              <p:cNvGrpSpPr>
                <a:grpSpLocks/>
              </p:cNvGrpSpPr>
              <p:nvPr/>
            </p:nvGrpSpPr>
            <p:grpSpPr bwMode="auto">
              <a:xfrm>
                <a:off x="975823" y="2689774"/>
                <a:ext cx="974086" cy="709610"/>
                <a:chOff x="439828" y="4509120"/>
                <a:chExt cx="1987699" cy="1377155"/>
              </a:xfrm>
            </p:grpSpPr>
            <p:sp>
              <p:nvSpPr>
                <p:cNvPr id="30" name="Hexagon 29"/>
                <p:cNvSpPr/>
                <p:nvPr/>
              </p:nvSpPr>
              <p:spPr>
                <a:xfrm rot="5400000">
                  <a:off x="792218" y="5240441"/>
                  <a:ext cx="526833" cy="456756"/>
                </a:xfrm>
                <a:prstGeom prst="hex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base">
                    <a:spcBef>
                      <a:spcPct val="0"/>
                    </a:spcBef>
                    <a:spcAft>
                      <a:spcPct val="0"/>
                    </a:spcAft>
                    <a:defRPr/>
                  </a:pPr>
                  <a:endParaRPr lang="en-US" sz="2000" dirty="0">
                    <a:solidFill>
                      <a:srgbClr val="FFFFFF"/>
                    </a:solidFill>
                    <a:latin typeface="Arial" charset="0"/>
                  </a:endParaRPr>
                </a:p>
              </p:txBody>
            </p:sp>
            <p:sp>
              <p:nvSpPr>
                <p:cNvPr id="31" name="Hexagon 30"/>
                <p:cNvSpPr/>
                <p:nvPr/>
              </p:nvSpPr>
              <p:spPr>
                <a:xfrm rot="5400000">
                  <a:off x="1245813" y="5234358"/>
                  <a:ext cx="529915" cy="453518"/>
                </a:xfrm>
                <a:prstGeom prst="hex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base">
                    <a:spcBef>
                      <a:spcPct val="0"/>
                    </a:spcBef>
                    <a:spcAft>
                      <a:spcPct val="0"/>
                    </a:spcAft>
                    <a:defRPr/>
                  </a:pPr>
                  <a:endParaRPr lang="en-US" sz="2000" dirty="0">
                    <a:solidFill>
                      <a:srgbClr val="FFFFFF"/>
                    </a:solidFill>
                    <a:latin typeface="Arial" charset="0"/>
                  </a:endParaRPr>
                </a:p>
              </p:txBody>
            </p:sp>
            <p:sp>
              <p:nvSpPr>
                <p:cNvPr id="32" name="Hexagon 31"/>
                <p:cNvSpPr/>
                <p:nvPr/>
              </p:nvSpPr>
              <p:spPr>
                <a:xfrm rot="5400000">
                  <a:off x="1477433" y="4822979"/>
                  <a:ext cx="529915" cy="456756"/>
                </a:xfrm>
                <a:prstGeom prst="hex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base">
                    <a:spcBef>
                      <a:spcPct val="0"/>
                    </a:spcBef>
                    <a:spcAft>
                      <a:spcPct val="0"/>
                    </a:spcAft>
                    <a:defRPr/>
                  </a:pPr>
                  <a:endParaRPr lang="en-US" sz="2000" dirty="0">
                    <a:solidFill>
                      <a:srgbClr val="FFFFFF"/>
                    </a:solidFill>
                    <a:latin typeface="Arial" charset="0"/>
                  </a:endParaRPr>
                </a:p>
              </p:txBody>
            </p:sp>
            <p:sp>
              <p:nvSpPr>
                <p:cNvPr id="33" name="Regular Pentagon 32"/>
                <p:cNvSpPr/>
                <p:nvPr/>
              </p:nvSpPr>
              <p:spPr>
                <a:xfrm rot="5400000">
                  <a:off x="1966698" y="4840082"/>
                  <a:ext cx="471377" cy="450280"/>
                </a:xfrm>
                <a:prstGeom prst="pent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base">
                    <a:spcBef>
                      <a:spcPct val="0"/>
                    </a:spcBef>
                    <a:spcAft>
                      <a:spcPct val="0"/>
                    </a:spcAft>
                    <a:defRPr/>
                  </a:pPr>
                  <a:endParaRPr lang="en-US" sz="2000" dirty="0">
                    <a:solidFill>
                      <a:srgbClr val="FFFFFF"/>
                    </a:solidFill>
                    <a:latin typeface="Arial" charset="0"/>
                  </a:endParaRPr>
                </a:p>
              </p:txBody>
            </p:sp>
            <p:sp>
              <p:nvSpPr>
                <p:cNvPr id="34" name="Isosceles Triangle 107"/>
                <p:cNvSpPr/>
                <p:nvPr/>
              </p:nvSpPr>
              <p:spPr>
                <a:xfrm flipV="1">
                  <a:off x="1238660" y="4989740"/>
                  <a:ext cx="45352" cy="3265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base">
                    <a:spcBef>
                      <a:spcPct val="0"/>
                    </a:spcBef>
                    <a:spcAft>
                      <a:spcPct val="0"/>
                    </a:spcAft>
                    <a:defRPr/>
                  </a:pPr>
                  <a:endParaRPr lang="en-US" sz="2000" dirty="0">
                    <a:solidFill>
                      <a:srgbClr val="FFFFFF"/>
                    </a:solidFill>
                    <a:latin typeface="Arial" charset="0"/>
                  </a:endParaRPr>
                </a:p>
              </p:txBody>
            </p:sp>
            <p:sp>
              <p:nvSpPr>
                <p:cNvPr id="35" name="Isosceles Triangle 108"/>
                <p:cNvSpPr/>
                <p:nvPr/>
              </p:nvSpPr>
              <p:spPr>
                <a:xfrm flipV="1">
                  <a:off x="1948093" y="4564576"/>
                  <a:ext cx="45352" cy="32965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base">
                    <a:spcBef>
                      <a:spcPct val="0"/>
                    </a:spcBef>
                    <a:spcAft>
                      <a:spcPct val="0"/>
                    </a:spcAft>
                    <a:defRPr/>
                  </a:pPr>
                  <a:endParaRPr lang="en-US" sz="2000" dirty="0">
                    <a:solidFill>
                      <a:srgbClr val="FFFFFF"/>
                    </a:solidFill>
                    <a:latin typeface="Arial" charset="0"/>
                  </a:endParaRPr>
                </a:p>
              </p:txBody>
            </p:sp>
            <p:sp>
              <p:nvSpPr>
                <p:cNvPr id="36" name="Isosceles Triangle 109"/>
                <p:cNvSpPr/>
                <p:nvPr/>
              </p:nvSpPr>
              <p:spPr>
                <a:xfrm rot="840000" flipV="1">
                  <a:off x="2272034" y="4509120"/>
                  <a:ext cx="45352" cy="32657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base">
                    <a:spcBef>
                      <a:spcPct val="0"/>
                    </a:spcBef>
                    <a:spcAft>
                      <a:spcPct val="0"/>
                    </a:spcAft>
                    <a:defRPr/>
                  </a:pPr>
                  <a:endParaRPr lang="en-US" sz="2000" dirty="0">
                    <a:solidFill>
                      <a:srgbClr val="FFFFFF"/>
                    </a:solidFill>
                    <a:latin typeface="Arial" charset="0"/>
                  </a:endParaRPr>
                </a:p>
              </p:txBody>
            </p:sp>
            <p:cxnSp>
              <p:nvCxnSpPr>
                <p:cNvPr id="37" name="Straight Connector 36"/>
                <p:cNvCxnSpPr/>
                <p:nvPr/>
              </p:nvCxnSpPr>
              <p:spPr>
                <a:xfrm rot="-300000" flipV="1">
                  <a:off x="1034578" y="5590515"/>
                  <a:ext cx="223519" cy="86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300000" flipV="1">
                  <a:off x="613454" y="5670618"/>
                  <a:ext cx="226759" cy="86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300000" flipV="1">
                  <a:off x="590777" y="5636730"/>
                  <a:ext cx="226759" cy="86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113"/>
                <p:cNvSpPr txBox="1">
                  <a:spLocks noChangeArrowheads="1"/>
                </p:cNvSpPr>
                <p:nvPr/>
              </p:nvSpPr>
              <p:spPr bwMode="auto">
                <a:xfrm>
                  <a:off x="439828" y="5712475"/>
                  <a:ext cx="118444" cy="17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900" dirty="0">
                      <a:solidFill>
                        <a:srgbClr val="FFFFFF"/>
                      </a:solidFill>
                    </a:rPr>
                    <a:t>O</a:t>
                  </a:r>
                </a:p>
              </p:txBody>
            </p:sp>
          </p:grpSp>
          <p:sp>
            <p:nvSpPr>
              <p:cNvPr id="27" name="TextBox 117"/>
              <p:cNvSpPr txBox="1">
                <a:spLocks noChangeArrowheads="1"/>
              </p:cNvSpPr>
              <p:nvPr/>
            </p:nvSpPr>
            <p:spPr bwMode="auto">
              <a:xfrm>
                <a:off x="1636771" y="2610396"/>
                <a:ext cx="135783" cy="89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900" dirty="0">
                    <a:solidFill>
                      <a:srgbClr val="FFFFFF"/>
                    </a:solidFill>
                  </a:rPr>
                  <a:t>CH</a:t>
                </a:r>
                <a:r>
                  <a:rPr lang="en-US" altLang="en-US" sz="900" baseline="-25000" dirty="0">
                    <a:solidFill>
                      <a:srgbClr val="FFFFFF"/>
                    </a:solidFill>
                  </a:rPr>
                  <a:t>3</a:t>
                </a:r>
              </a:p>
            </p:txBody>
          </p:sp>
          <p:sp>
            <p:nvSpPr>
              <p:cNvPr id="28" name="TextBox 118"/>
              <p:cNvSpPr txBox="1">
                <a:spLocks noChangeArrowheads="1"/>
              </p:cNvSpPr>
              <p:nvPr/>
            </p:nvSpPr>
            <p:spPr bwMode="auto">
              <a:xfrm>
                <a:off x="1307180" y="2824603"/>
                <a:ext cx="135783" cy="89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900" dirty="0">
                    <a:solidFill>
                      <a:srgbClr val="FFFFFF"/>
                    </a:solidFill>
                  </a:rPr>
                  <a:t>CH</a:t>
                </a:r>
                <a:r>
                  <a:rPr lang="en-US" altLang="en-US" sz="900" baseline="-25000" dirty="0">
                    <a:solidFill>
                      <a:srgbClr val="FFFFFF"/>
                    </a:solidFill>
                  </a:rPr>
                  <a:t>3</a:t>
                </a:r>
              </a:p>
            </p:txBody>
          </p:sp>
          <p:sp>
            <p:nvSpPr>
              <p:cNvPr id="29" name="TextBox 119"/>
              <p:cNvSpPr txBox="1">
                <a:spLocks noChangeArrowheads="1"/>
              </p:cNvSpPr>
              <p:nvPr/>
            </p:nvSpPr>
            <p:spPr bwMode="auto">
              <a:xfrm>
                <a:off x="1875172" y="2583883"/>
                <a:ext cx="111942" cy="89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900" dirty="0">
                    <a:solidFill>
                      <a:srgbClr val="FFFFFF"/>
                    </a:solidFill>
                  </a:rPr>
                  <a:t>OH</a:t>
                </a:r>
                <a:endParaRPr lang="en-US" altLang="en-US" sz="900" baseline="-25000" dirty="0">
                  <a:solidFill>
                    <a:srgbClr val="FFFFFF"/>
                  </a:solidFill>
                </a:endParaRPr>
              </a:p>
            </p:txBody>
          </p:sp>
        </p:grpSp>
        <p:sp>
          <p:nvSpPr>
            <p:cNvPr id="42" name="Text Box 9"/>
            <p:cNvSpPr txBox="1">
              <a:spLocks noChangeArrowheads="1"/>
            </p:cNvSpPr>
            <p:nvPr/>
          </p:nvSpPr>
          <p:spPr bwMode="auto">
            <a:xfrm>
              <a:off x="783236" y="4944741"/>
              <a:ext cx="1376883" cy="276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lgn="ctr">
                  <a:solidFill>
                    <a:srgbClr val="000000"/>
                  </a:solidFill>
                  <a:miter lim="800000"/>
                  <a:headEnd/>
                  <a:tailEnd/>
                </a14:hiddenLine>
              </a:ext>
            </a:extLst>
          </p:spPr>
          <p:txBody>
            <a:bodyPr wrap="square" lIns="0" tIns="0" rIns="0" bIns="0">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r" eaLnBrk="1" fontAlgn="base" hangingPunct="1">
                <a:spcBef>
                  <a:spcPct val="50000"/>
                </a:spcBef>
                <a:spcAft>
                  <a:spcPct val="0"/>
                </a:spcAft>
                <a:buClrTx/>
                <a:buFontTx/>
                <a:buNone/>
              </a:pPr>
              <a:r>
                <a:rPr lang="en-US" altLang="en-US" sz="1800" dirty="0">
                  <a:solidFill>
                    <a:schemeClr val="tx2"/>
                  </a:solidFill>
                </a:rPr>
                <a:t>Testosterone</a:t>
              </a:r>
            </a:p>
          </p:txBody>
        </p:sp>
        <p:sp>
          <p:nvSpPr>
            <p:cNvPr id="43" name="Text Box 10"/>
            <p:cNvSpPr txBox="1">
              <a:spLocks noChangeArrowheads="1"/>
            </p:cNvSpPr>
            <p:nvPr/>
          </p:nvSpPr>
          <p:spPr bwMode="auto">
            <a:xfrm>
              <a:off x="7230913" y="4944741"/>
              <a:ext cx="1050290" cy="276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lgn="ctr">
                  <a:solidFill>
                    <a:srgbClr val="000000"/>
                  </a:solidFill>
                  <a:miter lim="800000"/>
                  <a:headEnd/>
                  <a:tailEnd/>
                </a14:hiddenLine>
              </a:ext>
            </a:extLst>
          </p:spPr>
          <p:txBody>
            <a:bodyPr wrap="square" lIns="0" tIns="0" rIns="0" bIns="0">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50000"/>
                </a:spcBef>
                <a:spcAft>
                  <a:spcPct val="0"/>
                </a:spcAft>
                <a:buClrTx/>
                <a:buFontTx/>
                <a:buNone/>
              </a:pPr>
              <a:r>
                <a:rPr lang="en-US" altLang="en-US" sz="1800" dirty="0">
                  <a:solidFill>
                    <a:schemeClr val="tx2"/>
                  </a:solidFill>
                </a:rPr>
                <a:t>Estradiol</a:t>
              </a:r>
            </a:p>
          </p:txBody>
        </p:sp>
        <p:sp>
          <p:nvSpPr>
            <p:cNvPr id="44" name="Line 19"/>
            <p:cNvSpPr>
              <a:spLocks noChangeShapeType="1"/>
            </p:cNvSpPr>
            <p:nvPr/>
          </p:nvSpPr>
          <p:spPr bwMode="auto">
            <a:xfrm>
              <a:off x="3840880" y="5461628"/>
              <a:ext cx="844783" cy="0"/>
            </a:xfrm>
            <a:prstGeom prst="line">
              <a:avLst/>
            </a:prstGeom>
            <a:noFill/>
            <a:ln w="28575" cap="rnd">
              <a:solidFill>
                <a:schemeClr val="accent2">
                  <a:lumMod val="75000"/>
                </a:schemeClr>
              </a:solidFill>
              <a:round/>
              <a:headEnd/>
              <a:tailEnd type="arrow" w="med" len="med"/>
            </a:ln>
            <a:effectLst/>
          </p:spPr>
          <p:txBody>
            <a:bodyPr lIns="0" tIns="0" rIns="0" bIns="0"/>
            <a:lstStyle/>
            <a:p>
              <a:pPr algn="ctr" fontAlgn="base">
                <a:spcBef>
                  <a:spcPct val="0"/>
                </a:spcBef>
                <a:spcAft>
                  <a:spcPct val="0"/>
                </a:spcAft>
                <a:defRPr/>
              </a:pPr>
              <a:endParaRPr lang="en-US" sz="1400" b="1">
                <a:solidFill>
                  <a:srgbClr val="006225"/>
                </a:solidFill>
                <a:latin typeface="Arial" pitchFamily="34" charset="0"/>
              </a:endParaRPr>
            </a:p>
          </p:txBody>
        </p:sp>
        <p:sp>
          <p:nvSpPr>
            <p:cNvPr id="7" name="Rectangle 6"/>
            <p:cNvSpPr/>
            <p:nvPr/>
          </p:nvSpPr>
          <p:spPr>
            <a:xfrm>
              <a:off x="4915706" y="5307147"/>
              <a:ext cx="1094959" cy="8054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CA" dirty="0">
                <a:latin typeface="Arial" charset="0"/>
              </a:endParaRPr>
            </a:p>
          </p:txBody>
        </p:sp>
      </p:grpSp>
    </p:spTree>
    <p:custDataLst>
      <p:tags r:id="rId1"/>
    </p:custDataLst>
    <p:extLst>
      <p:ext uri="{BB962C8B-B14F-4D97-AF65-F5344CB8AC3E}">
        <p14:creationId xmlns:p14="http://schemas.microsoft.com/office/powerpoint/2010/main" val="24459216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457200" y="228600"/>
            <a:ext cx="8229600" cy="1244600"/>
          </a:xfrm>
        </p:spPr>
        <p:txBody>
          <a:bodyPr/>
          <a:lstStyle/>
          <a:p>
            <a:r>
              <a:rPr lang="en-US" altLang="en-US" sz="2400" dirty="0">
                <a:solidFill>
                  <a:schemeClr val="tx1"/>
                </a:solidFill>
                <a:latin typeface="Arial" charset="0"/>
              </a:rPr>
              <a:t>Case Study #2:</a:t>
            </a:r>
            <a:br>
              <a:rPr lang="en-US" altLang="en-US" sz="2400" dirty="0">
                <a:solidFill>
                  <a:schemeClr val="tx1"/>
                </a:solidFill>
                <a:latin typeface="Arial" charset="0"/>
              </a:rPr>
            </a:br>
            <a:r>
              <a:rPr lang="en-US" altLang="en-US" sz="2400" dirty="0">
                <a:latin typeface="Arial" charset="0"/>
              </a:rPr>
              <a:t>Several Studies Demonstrate an Increased Incidence of Fracture Among AI Users Treated for Breast Cancer</a:t>
            </a:r>
          </a:p>
        </p:txBody>
      </p:sp>
      <p:sp>
        <p:nvSpPr>
          <p:cNvPr id="65539" name="Rectangle 3"/>
          <p:cNvSpPr>
            <a:spLocks noChangeArrowheads="1"/>
          </p:cNvSpPr>
          <p:nvPr/>
        </p:nvSpPr>
        <p:spPr bwMode="auto">
          <a:xfrm>
            <a:off x="468313" y="6586151"/>
            <a:ext cx="7056438" cy="138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b">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0"/>
              </a:spcBef>
              <a:spcAft>
                <a:spcPct val="0"/>
              </a:spcAft>
              <a:buClrTx/>
              <a:buFontTx/>
              <a:buNone/>
            </a:pPr>
            <a:r>
              <a:rPr lang="en-CA" altLang="en-US" sz="900" dirty="0">
                <a:solidFill>
                  <a:srgbClr val="FFFFFF"/>
                </a:solidFill>
              </a:rPr>
              <a:t>Adapted from Gaillard and Stearns. (2011) </a:t>
            </a:r>
            <a:r>
              <a:rPr lang="en-CA" altLang="en-US" sz="900" i="1" dirty="0">
                <a:solidFill>
                  <a:srgbClr val="FFFFFF"/>
                </a:solidFill>
              </a:rPr>
              <a:t>Breast Cancer Research, </a:t>
            </a:r>
            <a:r>
              <a:rPr lang="en-CA" altLang="en-US" sz="900" dirty="0">
                <a:solidFill>
                  <a:srgbClr val="FFFFFF"/>
                </a:solidFill>
              </a:rPr>
              <a:t>13, 205-216.</a:t>
            </a:r>
            <a:endParaRPr lang="en-US" altLang="en-US" sz="900" dirty="0">
              <a:solidFill>
                <a:srgbClr val="FFFFFF"/>
              </a:solidFill>
            </a:endParaRPr>
          </a:p>
        </p:txBody>
      </p:sp>
      <p:graphicFrame>
        <p:nvGraphicFramePr>
          <p:cNvPr id="2" name="Chart 6"/>
          <p:cNvGraphicFramePr>
            <a:graphicFrameLocks/>
          </p:cNvGraphicFramePr>
          <p:nvPr>
            <p:extLst>
              <p:ext uri="{D42A27DB-BD31-4B8C-83A1-F6EECF244321}">
                <p14:modId xmlns:p14="http://schemas.microsoft.com/office/powerpoint/2010/main" val="840933517"/>
              </p:ext>
            </p:extLst>
          </p:nvPr>
        </p:nvGraphicFramePr>
        <p:xfrm>
          <a:off x="372915" y="1861280"/>
          <a:ext cx="8661400" cy="4506912"/>
        </p:xfrm>
        <a:graphic>
          <a:graphicData uri="http://schemas.openxmlformats.org/drawingml/2006/chart">
            <c:chart xmlns:c="http://schemas.openxmlformats.org/drawingml/2006/chart" xmlns:r="http://schemas.openxmlformats.org/officeDocument/2006/relationships" r:id="rId4"/>
          </a:graphicData>
        </a:graphic>
      </p:graphicFrame>
      <p:sp>
        <p:nvSpPr>
          <p:cNvPr id="65541" name="TextBox 7"/>
          <p:cNvSpPr txBox="1">
            <a:spLocks noChangeArrowheads="1"/>
          </p:cNvSpPr>
          <p:nvPr/>
        </p:nvSpPr>
        <p:spPr bwMode="auto">
          <a:xfrm>
            <a:off x="1339702" y="3623481"/>
            <a:ext cx="1223963" cy="323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500" i="1" dirty="0">
                <a:solidFill>
                  <a:srgbClr val="FFFFFF"/>
                </a:solidFill>
              </a:rPr>
              <a:t>P</a:t>
            </a:r>
            <a:r>
              <a:rPr lang="en-CA" altLang="en-US" sz="1500" dirty="0">
                <a:solidFill>
                  <a:srgbClr val="FFFFFF"/>
                </a:solidFill>
              </a:rPr>
              <a:t> &lt; 0.0001</a:t>
            </a:r>
          </a:p>
        </p:txBody>
      </p:sp>
      <p:sp>
        <p:nvSpPr>
          <p:cNvPr id="65542" name="TextBox 9"/>
          <p:cNvSpPr txBox="1">
            <a:spLocks noChangeArrowheads="1"/>
          </p:cNvSpPr>
          <p:nvPr/>
        </p:nvSpPr>
        <p:spPr bwMode="auto">
          <a:xfrm>
            <a:off x="7605247" y="2843942"/>
            <a:ext cx="1008455"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500" i="1" dirty="0">
                <a:solidFill>
                  <a:srgbClr val="FFFFFF"/>
                </a:solidFill>
              </a:rPr>
              <a:t>P</a:t>
            </a:r>
            <a:r>
              <a:rPr lang="en-CA" altLang="en-US" sz="1500" dirty="0">
                <a:solidFill>
                  <a:srgbClr val="FFFFFF"/>
                </a:solidFill>
              </a:rPr>
              <a:t> = 0.25</a:t>
            </a:r>
          </a:p>
        </p:txBody>
      </p:sp>
      <p:sp>
        <p:nvSpPr>
          <p:cNvPr id="65543" name="TextBox 6"/>
          <p:cNvSpPr txBox="1">
            <a:spLocks noChangeArrowheads="1"/>
          </p:cNvSpPr>
          <p:nvPr/>
        </p:nvSpPr>
        <p:spPr bwMode="auto">
          <a:xfrm>
            <a:off x="468313" y="6115050"/>
            <a:ext cx="7046912"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b">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0"/>
              </a:spcBef>
              <a:spcAft>
                <a:spcPct val="0"/>
              </a:spcAft>
              <a:buClrTx/>
              <a:buFontTx/>
              <a:buNone/>
            </a:pPr>
            <a:endParaRPr lang="en-CA" altLang="en-US" sz="900" dirty="0">
              <a:solidFill>
                <a:srgbClr val="FFFFFF"/>
              </a:solidFill>
            </a:endParaRPr>
          </a:p>
          <a:p>
            <a:pPr eaLnBrk="1" fontAlgn="base" hangingPunct="1">
              <a:spcBef>
                <a:spcPct val="0"/>
              </a:spcBef>
              <a:spcAft>
                <a:spcPct val="0"/>
              </a:spcAft>
              <a:buClrTx/>
              <a:buFontTx/>
              <a:buNone/>
            </a:pPr>
            <a:r>
              <a:rPr lang="en-CA" altLang="en-US" sz="900" dirty="0">
                <a:solidFill>
                  <a:srgbClr val="FFFFFF"/>
                </a:solidFill>
              </a:rPr>
              <a:t>ATAC=</a:t>
            </a:r>
            <a:r>
              <a:rPr lang="en-CA" altLang="en-US" sz="900" dirty="0" err="1">
                <a:solidFill>
                  <a:srgbClr val="FFFFFF"/>
                </a:solidFill>
              </a:rPr>
              <a:t>Arimidex</a:t>
            </a:r>
            <a:r>
              <a:rPr lang="en-CA" altLang="en-US" sz="900" dirty="0">
                <a:solidFill>
                  <a:srgbClr val="FFFFFF"/>
                </a:solidFill>
              </a:rPr>
              <a:t>, Tamoxifen, Alone or in Combination; ABCSG=Austrian Breast and Colorectal Cancer Study Group; </a:t>
            </a:r>
            <a:br>
              <a:rPr lang="en-CA" altLang="en-US" sz="900" dirty="0">
                <a:solidFill>
                  <a:srgbClr val="FFFFFF"/>
                </a:solidFill>
              </a:rPr>
            </a:br>
            <a:r>
              <a:rPr lang="en-CA" altLang="en-US" sz="900" dirty="0">
                <a:solidFill>
                  <a:srgbClr val="FFFFFF"/>
                </a:solidFill>
              </a:rPr>
              <a:t>ARNO=</a:t>
            </a:r>
            <a:r>
              <a:rPr lang="en-CA" altLang="en-US" sz="900" dirty="0" err="1">
                <a:solidFill>
                  <a:srgbClr val="FFFFFF"/>
                </a:solidFill>
              </a:rPr>
              <a:t>Arimidex-Nolvadex</a:t>
            </a:r>
            <a:r>
              <a:rPr lang="en-CA" altLang="en-US" sz="900" dirty="0">
                <a:solidFill>
                  <a:srgbClr val="FFFFFF"/>
                </a:solidFill>
              </a:rPr>
              <a:t>; BIG=Breast International Groups; IES=International </a:t>
            </a:r>
            <a:r>
              <a:rPr lang="en-CA" altLang="en-US" sz="900" dirty="0" err="1">
                <a:solidFill>
                  <a:srgbClr val="FFFFFF"/>
                </a:solidFill>
              </a:rPr>
              <a:t>Exemestane</a:t>
            </a:r>
            <a:r>
              <a:rPr lang="en-CA" altLang="en-US" sz="900" dirty="0">
                <a:solidFill>
                  <a:srgbClr val="FFFFFF"/>
                </a:solidFill>
              </a:rPr>
              <a:t> Study; MA=Massachusetts </a:t>
            </a:r>
          </a:p>
        </p:txBody>
      </p:sp>
      <p:sp>
        <p:nvSpPr>
          <p:cNvPr id="65544" name="TextBox 7"/>
          <p:cNvSpPr txBox="1">
            <a:spLocks noChangeArrowheads="1"/>
          </p:cNvSpPr>
          <p:nvPr/>
        </p:nvSpPr>
        <p:spPr bwMode="auto">
          <a:xfrm>
            <a:off x="3854302" y="3947331"/>
            <a:ext cx="1150938" cy="554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500" dirty="0">
                <a:solidFill>
                  <a:srgbClr val="FFFFFF"/>
                </a:solidFill>
              </a:rPr>
              <a:t>P value not available</a:t>
            </a:r>
          </a:p>
        </p:txBody>
      </p:sp>
      <p:sp>
        <p:nvSpPr>
          <p:cNvPr id="10" name="Rectangle 9"/>
          <p:cNvSpPr/>
          <p:nvPr/>
        </p:nvSpPr>
        <p:spPr>
          <a:xfrm>
            <a:off x="468313" y="1674369"/>
            <a:ext cx="8398773" cy="4440681"/>
          </a:xfrm>
          <a:prstGeom prst="rect">
            <a:avLst/>
          </a:prstGeom>
          <a:noFill/>
          <a:ln w="25400">
            <a:solidFill>
              <a:srgbClr val="1B1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Tree>
    <p:custDataLst>
      <p:tags r:id="rId1"/>
    </p:custDataLst>
    <p:extLst>
      <p:ext uri="{BB962C8B-B14F-4D97-AF65-F5344CB8AC3E}">
        <p14:creationId xmlns:p14="http://schemas.microsoft.com/office/powerpoint/2010/main" val="1001188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76418" y="2053577"/>
            <a:ext cx="5657805" cy="3875140"/>
            <a:chOff x="863825" y="1219200"/>
            <a:chExt cx="6732635" cy="4249636"/>
          </a:xfrm>
        </p:grpSpPr>
        <p:graphicFrame>
          <p:nvGraphicFramePr>
            <p:cNvPr id="4" name="Chart 2"/>
            <p:cNvGraphicFramePr>
              <a:graphicFrameLocks/>
            </p:cNvGraphicFramePr>
            <p:nvPr>
              <p:extLst>
                <p:ext uri="{D42A27DB-BD31-4B8C-83A1-F6EECF244321}">
                  <p14:modId xmlns:p14="http://schemas.microsoft.com/office/powerpoint/2010/main" val="979739312"/>
                </p:ext>
              </p:extLst>
            </p:nvPr>
          </p:nvGraphicFramePr>
          <p:xfrm>
            <a:off x="1500460" y="1219200"/>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39"/>
            <p:cNvSpPr txBox="1">
              <a:spLocks noChangeArrowheads="1"/>
            </p:cNvSpPr>
            <p:nvPr/>
          </p:nvSpPr>
          <p:spPr bwMode="auto">
            <a:xfrm>
              <a:off x="3044535" y="1754112"/>
              <a:ext cx="924886" cy="438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2000" b="1" dirty="0">
                  <a:solidFill>
                    <a:srgbClr val="FFFFFF"/>
                  </a:solidFill>
                </a:rPr>
                <a:t>1.27*</a:t>
              </a:r>
              <a:endParaRPr lang="en-US" altLang="en-US" sz="1600" b="1" dirty="0">
                <a:solidFill>
                  <a:srgbClr val="FFFFFF"/>
                </a:solidFill>
              </a:endParaRPr>
            </a:p>
          </p:txBody>
        </p:sp>
        <p:sp>
          <p:nvSpPr>
            <p:cNvPr id="9" name="Rectangle 4"/>
            <p:cNvSpPr>
              <a:spLocks noChangeArrowheads="1"/>
            </p:cNvSpPr>
            <p:nvPr/>
          </p:nvSpPr>
          <p:spPr bwMode="auto">
            <a:xfrm rot="16200000">
              <a:off x="-688816" y="3004215"/>
              <a:ext cx="3581401" cy="4761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2000" b="1" dirty="0">
                  <a:solidFill>
                    <a:srgbClr val="FFFFFF"/>
                  </a:solidFill>
                </a:rPr>
                <a:t>Hazard Ratio (95%CI)</a:t>
              </a:r>
            </a:p>
          </p:txBody>
        </p:sp>
        <p:sp>
          <p:nvSpPr>
            <p:cNvPr id="17" name="TextBox 39"/>
            <p:cNvSpPr txBox="1">
              <a:spLocks noChangeArrowheads="1"/>
            </p:cNvSpPr>
            <p:nvPr/>
          </p:nvSpPr>
          <p:spPr bwMode="auto">
            <a:xfrm>
              <a:off x="5638800" y="1940313"/>
              <a:ext cx="960225" cy="438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2000" b="1" dirty="0">
                  <a:solidFill>
                    <a:srgbClr val="FFFFFF"/>
                  </a:solidFill>
                </a:rPr>
                <a:t>1.21*</a:t>
              </a:r>
              <a:endParaRPr lang="en-US" altLang="en-US" sz="1600" b="1" dirty="0">
                <a:solidFill>
                  <a:srgbClr val="FFFFFF"/>
                </a:solidFill>
              </a:endParaRPr>
            </a:p>
          </p:txBody>
        </p:sp>
        <p:sp>
          <p:nvSpPr>
            <p:cNvPr id="13" name="TextBox 12"/>
            <p:cNvSpPr txBox="1"/>
            <p:nvPr/>
          </p:nvSpPr>
          <p:spPr>
            <a:xfrm>
              <a:off x="2156412" y="4911928"/>
              <a:ext cx="2552657" cy="556908"/>
            </a:xfrm>
            <a:prstGeom prst="rect">
              <a:avLst/>
            </a:prstGeom>
            <a:noFill/>
          </p:spPr>
          <p:txBody>
            <a:bodyPr wrap="none" rtlCol="0">
              <a:spAutoFit/>
            </a:bodyPr>
            <a:lstStyle/>
            <a:p>
              <a:pPr algn="ctr"/>
              <a:r>
                <a:rPr lang="en-CA" sz="1600" b="1" dirty="0">
                  <a:latin typeface="Arial" charset="0"/>
                </a:rPr>
                <a:t>Bone Loss</a:t>
              </a:r>
            </a:p>
            <a:p>
              <a:r>
                <a:rPr lang="en-CA" sz="1100" b="1" dirty="0">
                  <a:latin typeface="Arial" charset="0"/>
                </a:rPr>
                <a:t>osteopenia and osteoporosis</a:t>
              </a:r>
            </a:p>
          </p:txBody>
        </p:sp>
        <p:sp>
          <p:nvSpPr>
            <p:cNvPr id="15" name="TextBox 14"/>
            <p:cNvSpPr txBox="1"/>
            <p:nvPr/>
          </p:nvSpPr>
          <p:spPr>
            <a:xfrm>
              <a:off x="5105828" y="4911929"/>
              <a:ext cx="2068144" cy="371272"/>
            </a:xfrm>
            <a:prstGeom prst="rect">
              <a:avLst/>
            </a:prstGeom>
            <a:noFill/>
          </p:spPr>
          <p:txBody>
            <a:bodyPr wrap="none" rtlCol="0">
              <a:spAutoFit/>
            </a:bodyPr>
            <a:lstStyle/>
            <a:p>
              <a:pPr algn="ctr"/>
              <a:r>
                <a:rPr lang="en-CA" sz="1600" b="1" dirty="0">
                  <a:latin typeface="Arial" charset="0"/>
                </a:rPr>
                <a:t>Clinical fracture</a:t>
              </a:r>
            </a:p>
          </p:txBody>
        </p:sp>
        <p:sp>
          <p:nvSpPr>
            <p:cNvPr id="21" name="Line 46"/>
            <p:cNvSpPr>
              <a:spLocks noChangeShapeType="1"/>
            </p:cNvSpPr>
            <p:nvPr/>
          </p:nvSpPr>
          <p:spPr bwMode="auto">
            <a:xfrm>
              <a:off x="2106446" y="3231904"/>
              <a:ext cx="5374847" cy="0"/>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lgn="ctr" fontAlgn="base">
                <a:spcBef>
                  <a:spcPct val="0"/>
                </a:spcBef>
                <a:spcAft>
                  <a:spcPct val="0"/>
                </a:spcAft>
              </a:pPr>
              <a:endParaRPr lang="en-CA">
                <a:solidFill>
                  <a:srgbClr val="FFFFFF"/>
                </a:solidFill>
                <a:latin typeface="Arial" charset="0"/>
              </a:endParaRPr>
            </a:p>
          </p:txBody>
        </p:sp>
      </p:grpSp>
      <p:sp>
        <p:nvSpPr>
          <p:cNvPr id="8" name="TextBox 7"/>
          <p:cNvSpPr txBox="1"/>
          <p:nvPr/>
        </p:nvSpPr>
        <p:spPr>
          <a:xfrm>
            <a:off x="6235719" y="2568010"/>
            <a:ext cx="2539685" cy="3816429"/>
          </a:xfrm>
          <a:prstGeom prst="rect">
            <a:avLst/>
          </a:prstGeom>
          <a:noFill/>
        </p:spPr>
        <p:txBody>
          <a:bodyPr wrap="square" rtlCol="0">
            <a:spAutoFit/>
          </a:bodyPr>
          <a:lstStyle/>
          <a:p>
            <a:pPr marL="182563" indent="-182563">
              <a:buClr>
                <a:schemeClr val="tx2"/>
              </a:buClr>
              <a:buFont typeface="Arial" panose="020B0604020202020204" pitchFamily="34" charset="0"/>
              <a:buChar char="•"/>
            </a:pPr>
            <a:r>
              <a:rPr lang="en-CA" sz="1600" dirty="0">
                <a:latin typeface="Arial" charset="0"/>
              </a:rPr>
              <a:t>Women with early breast cancer and no osteoporosis receiving AI (n=1,354) or not (n=11,014)</a:t>
            </a:r>
          </a:p>
          <a:p>
            <a:pPr marL="182563" indent="-182563">
              <a:buClr>
                <a:schemeClr val="tx2"/>
              </a:buClr>
              <a:buFont typeface="Arial" panose="020B0604020202020204" pitchFamily="34" charset="0"/>
              <a:buChar char="•"/>
            </a:pPr>
            <a:endParaRPr lang="en-CA" sz="1600" dirty="0">
              <a:latin typeface="Arial" charset="0"/>
            </a:endParaRPr>
          </a:p>
          <a:p>
            <a:pPr marL="182563" indent="-182563">
              <a:buClr>
                <a:schemeClr val="tx2"/>
              </a:buClr>
              <a:buFont typeface="Arial" panose="020B0604020202020204" pitchFamily="34" charset="0"/>
              <a:buChar char="•"/>
            </a:pPr>
            <a:r>
              <a:rPr lang="en-CA" sz="1600" dirty="0">
                <a:latin typeface="Arial" charset="0"/>
              </a:rPr>
              <a:t>Prevalence of bone loss higher in AI group (8.7% vs 7.1%; p=0.01)</a:t>
            </a:r>
          </a:p>
          <a:p>
            <a:pPr marL="182563" indent="-182563">
              <a:buClr>
                <a:schemeClr val="tx2"/>
              </a:buClr>
              <a:buFont typeface="Arial" panose="020B0604020202020204" pitchFamily="34" charset="0"/>
              <a:buChar char="•"/>
            </a:pPr>
            <a:endParaRPr lang="en-CA" sz="1600" dirty="0">
              <a:latin typeface="Arial" charset="0"/>
            </a:endParaRPr>
          </a:p>
          <a:p>
            <a:pPr marL="182563" indent="-182563">
              <a:buClr>
                <a:schemeClr val="tx2"/>
              </a:buClr>
              <a:buFont typeface="Arial" panose="020B0604020202020204" pitchFamily="34" charset="0"/>
              <a:buChar char="•"/>
            </a:pPr>
            <a:r>
              <a:rPr lang="en-CA" sz="1600" dirty="0">
                <a:latin typeface="Arial" charset="0"/>
              </a:rPr>
              <a:t>Prevalence of clinical fracture higher in AI group (13.5% vs 10.3%; </a:t>
            </a:r>
            <a:r>
              <a:rPr lang="en-CA" sz="1600" i="1" dirty="0">
                <a:latin typeface="Arial" charset="0"/>
              </a:rPr>
              <a:t>p</a:t>
            </a:r>
            <a:r>
              <a:rPr lang="en-CA" sz="1600" dirty="0">
                <a:latin typeface="Arial" charset="0"/>
              </a:rPr>
              <a:t>=0.001)</a:t>
            </a:r>
          </a:p>
          <a:p>
            <a:pPr marL="285750" indent="-285750">
              <a:buFont typeface="Arial" panose="020B0604020202020204" pitchFamily="34" charset="0"/>
              <a:buChar char="•"/>
            </a:pPr>
            <a:endParaRPr lang="en-CA" sz="1600" dirty="0">
              <a:latin typeface="Arial" charset="0"/>
            </a:endParaRPr>
          </a:p>
        </p:txBody>
      </p:sp>
      <p:sp>
        <p:nvSpPr>
          <p:cNvPr id="24" name="Rectangle 4"/>
          <p:cNvSpPr>
            <a:spLocks noChangeArrowheads="1"/>
          </p:cNvSpPr>
          <p:nvPr/>
        </p:nvSpPr>
        <p:spPr bwMode="auto">
          <a:xfrm>
            <a:off x="468313" y="6574553"/>
            <a:ext cx="5956759" cy="138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0"/>
              </a:spcBef>
              <a:spcAft>
                <a:spcPct val="0"/>
              </a:spcAft>
              <a:buClrTx/>
              <a:buFontTx/>
              <a:buNone/>
            </a:pPr>
            <a:r>
              <a:rPr lang="en-US" altLang="en-US" sz="900" dirty="0">
                <a:solidFill>
                  <a:srgbClr val="FFFFFF"/>
                </a:solidFill>
                <a:cs typeface="Arial" charset="0"/>
              </a:rPr>
              <a:t>1. </a:t>
            </a:r>
            <a:r>
              <a:rPr lang="en-US" altLang="en-US" sz="900" dirty="0" err="1">
                <a:solidFill>
                  <a:srgbClr val="FFFFFF"/>
                </a:solidFill>
                <a:cs typeface="Arial" charset="0"/>
              </a:rPr>
              <a:t>Brufsky</a:t>
            </a:r>
            <a:r>
              <a:rPr lang="en-US" altLang="en-US" sz="900" dirty="0">
                <a:solidFill>
                  <a:srgbClr val="FFFFFF"/>
                </a:solidFill>
                <a:cs typeface="Arial" charset="0"/>
              </a:rPr>
              <a:t>, et al. (2008) </a:t>
            </a:r>
            <a:r>
              <a:rPr lang="en-US" altLang="en-US" sz="900" i="1" dirty="0">
                <a:solidFill>
                  <a:srgbClr val="FFFFFF"/>
                </a:solidFill>
                <a:cs typeface="Arial" charset="0"/>
              </a:rPr>
              <a:t>The Oncologist, </a:t>
            </a:r>
            <a:r>
              <a:rPr lang="en-US" altLang="en-US" sz="900" dirty="0">
                <a:solidFill>
                  <a:srgbClr val="FFFFFF"/>
                </a:solidFill>
                <a:cs typeface="Arial" charset="0"/>
              </a:rPr>
              <a:t>13, 187-195. 2. </a:t>
            </a:r>
            <a:r>
              <a:rPr lang="en-US" altLang="en-US" sz="900" dirty="0" err="1">
                <a:solidFill>
                  <a:srgbClr val="FFFFFF"/>
                </a:solidFill>
                <a:cs typeface="Arial" charset="0"/>
              </a:rPr>
              <a:t>Mincey</a:t>
            </a:r>
            <a:r>
              <a:rPr lang="en-US" altLang="en-US" sz="900" dirty="0">
                <a:solidFill>
                  <a:srgbClr val="FFFFFF"/>
                </a:solidFill>
                <a:cs typeface="Arial" charset="0"/>
              </a:rPr>
              <a:t> BA, et al. (2006) </a:t>
            </a:r>
            <a:r>
              <a:rPr lang="en-US" altLang="en-US" sz="900" i="1" dirty="0" err="1">
                <a:solidFill>
                  <a:srgbClr val="FFFFFF"/>
                </a:solidFill>
                <a:cs typeface="Arial" charset="0"/>
              </a:rPr>
              <a:t>Clin</a:t>
            </a:r>
            <a:r>
              <a:rPr lang="en-US" altLang="en-US" sz="900" i="1" dirty="0">
                <a:solidFill>
                  <a:srgbClr val="FFFFFF"/>
                </a:solidFill>
                <a:cs typeface="Arial" charset="0"/>
              </a:rPr>
              <a:t> Breast Cancer</a:t>
            </a:r>
            <a:r>
              <a:rPr lang="en-US" altLang="en-US" sz="900" dirty="0">
                <a:solidFill>
                  <a:srgbClr val="FFFFFF"/>
                </a:solidFill>
                <a:cs typeface="Arial" charset="0"/>
              </a:rPr>
              <a:t>, 7(2), 127-132.  </a:t>
            </a:r>
          </a:p>
        </p:txBody>
      </p:sp>
      <p:sp>
        <p:nvSpPr>
          <p:cNvPr id="25" name="Rectangle 5"/>
          <p:cNvSpPr>
            <a:spLocks noChangeArrowheads="1"/>
          </p:cNvSpPr>
          <p:nvPr/>
        </p:nvSpPr>
        <p:spPr bwMode="auto">
          <a:xfrm>
            <a:off x="930453" y="1858194"/>
            <a:ext cx="72390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2000" b="1" dirty="0"/>
              <a:t>Retrospective Analysis of a Patient-Claims Database</a:t>
            </a:r>
            <a:endParaRPr lang="en-US" altLang="en-US" sz="2000" b="1" baseline="30000" dirty="0"/>
          </a:p>
        </p:txBody>
      </p:sp>
      <p:sp>
        <p:nvSpPr>
          <p:cNvPr id="6" name="TextBox 5"/>
          <p:cNvSpPr txBox="1"/>
          <p:nvPr/>
        </p:nvSpPr>
        <p:spPr>
          <a:xfrm>
            <a:off x="468313" y="6384439"/>
            <a:ext cx="5665012" cy="138499"/>
          </a:xfrm>
          <a:prstGeom prst="rect">
            <a:avLst/>
          </a:prstGeom>
          <a:noFill/>
        </p:spPr>
        <p:txBody>
          <a:bodyPr wrap="none" lIns="0" tIns="0" rIns="0" bIns="0" rtlCol="0">
            <a:spAutoFit/>
          </a:bodyPr>
          <a:lstStyle/>
          <a:p>
            <a:r>
              <a:rPr lang="en-CA" sz="900" dirty="0">
                <a:latin typeface="Arial" charset="0"/>
              </a:rPr>
              <a:t>*Hazard ratio from multivariate Cox proportional hazard regression adjusting for age and comorbidities; </a:t>
            </a:r>
            <a:r>
              <a:rPr lang="en-CA" sz="900" i="1" dirty="0">
                <a:latin typeface="Arial" charset="0"/>
              </a:rPr>
              <a:t>p</a:t>
            </a:r>
            <a:r>
              <a:rPr lang="en-CA" sz="900" dirty="0">
                <a:latin typeface="Arial" charset="0"/>
              </a:rPr>
              <a:t>=0.02 </a:t>
            </a:r>
          </a:p>
        </p:txBody>
      </p:sp>
      <p:sp>
        <p:nvSpPr>
          <p:cNvPr id="7" name="Title 6"/>
          <p:cNvSpPr>
            <a:spLocks noGrp="1"/>
          </p:cNvSpPr>
          <p:nvPr>
            <p:ph type="title"/>
          </p:nvPr>
        </p:nvSpPr>
        <p:spPr/>
        <p:txBody>
          <a:bodyPr>
            <a:normAutofit fontScale="90000"/>
          </a:bodyPr>
          <a:lstStyle/>
          <a:p>
            <a:r>
              <a:rPr lang="en-US" dirty="0">
                <a:solidFill>
                  <a:schemeClr val="tx1"/>
                </a:solidFill>
              </a:rPr>
              <a:t>Case Study #2:</a:t>
            </a:r>
            <a:br>
              <a:rPr lang="en-US" dirty="0">
                <a:solidFill>
                  <a:schemeClr val="tx1"/>
                </a:solidFill>
              </a:rPr>
            </a:br>
            <a:r>
              <a:rPr lang="en-US" dirty="0"/>
              <a:t>AI Therapies Carry an Increased Risk of Bone Loss and Clinical Fracture</a:t>
            </a:r>
          </a:p>
        </p:txBody>
      </p:sp>
      <p:sp>
        <p:nvSpPr>
          <p:cNvPr id="18" name="Rectangle 17"/>
          <p:cNvSpPr/>
          <p:nvPr/>
        </p:nvSpPr>
        <p:spPr>
          <a:xfrm>
            <a:off x="468313" y="1674369"/>
            <a:ext cx="8398773" cy="4598840"/>
          </a:xfrm>
          <a:prstGeom prst="rect">
            <a:avLst/>
          </a:prstGeom>
          <a:noFill/>
          <a:ln w="25400">
            <a:solidFill>
              <a:srgbClr val="1B1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Tree>
    <p:extLst>
      <p:ext uri="{BB962C8B-B14F-4D97-AF65-F5344CB8AC3E}">
        <p14:creationId xmlns:p14="http://schemas.microsoft.com/office/powerpoint/2010/main" val="1674307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CA" sz="2400" b="1" dirty="0"/>
              <a:t>Osteoporosis Canada Clinical Practice Guideline: </a:t>
            </a:r>
            <a:br>
              <a:rPr lang="en-CA" sz="2400" b="1" dirty="0"/>
            </a:br>
            <a:r>
              <a:rPr lang="en-CA" sz="2400" b="1" dirty="0"/>
              <a:t>OP in Canada (2010) </a:t>
            </a:r>
          </a:p>
          <a:p>
            <a:pPr marL="0" indent="0">
              <a:buNone/>
            </a:pPr>
            <a:r>
              <a:rPr lang="en-CA" sz="2000" dirty="0"/>
              <a:t>Women who are taking aromatase inhibitors and men who are undergoing androgen-deprivation therapy should be assessed for fracture risk, and osteoporosis therapy to prevent fractures should be considered. </a:t>
            </a:r>
            <a:r>
              <a:rPr lang="en-CA" sz="2000" dirty="0">
                <a:solidFill>
                  <a:schemeClr val="tx2"/>
                </a:solidFill>
              </a:rPr>
              <a:t>(Grade B)</a:t>
            </a:r>
          </a:p>
          <a:p>
            <a:pPr marL="0" indent="0">
              <a:buNone/>
            </a:pPr>
            <a:endParaRPr lang="en-CA" sz="2000" dirty="0"/>
          </a:p>
          <a:p>
            <a:pPr marL="0" indent="0">
              <a:buNone/>
            </a:pPr>
            <a:endParaRPr lang="en-CA" sz="1800" dirty="0"/>
          </a:p>
          <a:p>
            <a:pPr marL="0" indent="0">
              <a:buNone/>
            </a:pPr>
            <a:endParaRPr lang="en-CA" sz="1800" dirty="0"/>
          </a:p>
        </p:txBody>
      </p:sp>
      <p:sp>
        <p:nvSpPr>
          <p:cNvPr id="5" name="TextBox 4"/>
          <p:cNvSpPr txBox="1"/>
          <p:nvPr/>
        </p:nvSpPr>
        <p:spPr>
          <a:xfrm>
            <a:off x="468313" y="6573352"/>
            <a:ext cx="2782813" cy="138499"/>
          </a:xfrm>
          <a:prstGeom prst="rect">
            <a:avLst/>
          </a:prstGeom>
          <a:noFill/>
        </p:spPr>
        <p:txBody>
          <a:bodyPr wrap="none" lIns="0" tIns="0" rIns="0" bIns="0" rtlCol="0" anchor="b">
            <a:spAutoFit/>
          </a:bodyPr>
          <a:lstStyle/>
          <a:p>
            <a:r>
              <a:rPr lang="en-US" sz="900" dirty="0">
                <a:latin typeface="Arial" charset="0"/>
              </a:rPr>
              <a:t> </a:t>
            </a:r>
            <a:r>
              <a:rPr lang="en-US" sz="900" dirty="0" err="1">
                <a:latin typeface="Arial" charset="0"/>
              </a:rPr>
              <a:t>Papaioannou</a:t>
            </a:r>
            <a:r>
              <a:rPr lang="en-US" sz="900" dirty="0">
                <a:latin typeface="Arial" charset="0"/>
              </a:rPr>
              <a:t> A, et al. (2010) </a:t>
            </a:r>
            <a:r>
              <a:rPr lang="en-US" sz="900" i="1" dirty="0">
                <a:latin typeface="Arial" charset="0"/>
              </a:rPr>
              <a:t>CMAJ</a:t>
            </a:r>
            <a:r>
              <a:rPr lang="en-US" sz="900" dirty="0">
                <a:latin typeface="Arial" charset="0"/>
              </a:rPr>
              <a:t>, 182, 1864-1873. </a:t>
            </a:r>
            <a:endParaRPr lang="en-CA" sz="900" dirty="0">
              <a:latin typeface="Arial" charset="0"/>
            </a:endParaRPr>
          </a:p>
        </p:txBody>
      </p:sp>
      <p:sp>
        <p:nvSpPr>
          <p:cNvPr id="4" name="Title 3"/>
          <p:cNvSpPr>
            <a:spLocks noGrp="1"/>
          </p:cNvSpPr>
          <p:nvPr>
            <p:ph type="title"/>
          </p:nvPr>
        </p:nvSpPr>
        <p:spPr/>
        <p:txBody>
          <a:bodyPr>
            <a:normAutofit fontScale="90000"/>
          </a:bodyPr>
          <a:lstStyle/>
          <a:p>
            <a:r>
              <a:rPr lang="en-US" dirty="0">
                <a:solidFill>
                  <a:schemeClr val="tx1"/>
                </a:solidFill>
              </a:rPr>
              <a:t>Case Study #2:</a:t>
            </a:r>
            <a:br>
              <a:rPr lang="en-US" dirty="0">
                <a:solidFill>
                  <a:schemeClr val="tx1"/>
                </a:solidFill>
              </a:rPr>
            </a:br>
            <a:r>
              <a:rPr lang="en-US" dirty="0"/>
              <a:t>Guidelines Recommend Considering Treatment to Prevent Bone Loss in Patients on AI</a:t>
            </a:r>
          </a:p>
        </p:txBody>
      </p:sp>
    </p:spTree>
    <p:extLst>
      <p:ext uri="{BB962C8B-B14F-4D97-AF65-F5344CB8AC3E}">
        <p14:creationId xmlns:p14="http://schemas.microsoft.com/office/powerpoint/2010/main" val="1840663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Content Placeholder 2"/>
          <p:cNvSpPr>
            <a:spLocks noGrp="1"/>
          </p:cNvSpPr>
          <p:nvPr>
            <p:ph idx="1"/>
          </p:nvPr>
        </p:nvSpPr>
        <p:spPr>
          <a:xfrm>
            <a:off x="468313" y="1752601"/>
            <a:ext cx="8193549" cy="4149634"/>
          </a:xfrm>
        </p:spPr>
        <p:txBody>
          <a:bodyPr>
            <a:normAutofit fontScale="85000" lnSpcReduction="20000"/>
          </a:bodyPr>
          <a:lstStyle/>
          <a:p>
            <a:r>
              <a:rPr lang="en-CA" dirty="0"/>
              <a:t>Fracture risk should be evaluated in all women who are beginning aromatase inhibitor therapy, and advice regarding exercise and vitamin D/calcium supplementation should be provided.</a:t>
            </a:r>
          </a:p>
          <a:p>
            <a:r>
              <a:rPr lang="en-CA" dirty="0"/>
              <a:t>Bone-directed therapy should be recommended for women with T-scores below -2.0 SD, for those with scores below -1.5 SD plus one other risk factor (e.g., age &gt;65 or low body-mass index), and for those with two or more risk factors.</a:t>
            </a:r>
          </a:p>
          <a:p>
            <a:r>
              <a:rPr lang="en-CA" dirty="0"/>
              <a:t>When treatment is indicated, either injectable </a:t>
            </a:r>
            <a:r>
              <a:rPr lang="en-CA" dirty="0" err="1"/>
              <a:t>denosumab</a:t>
            </a:r>
            <a:r>
              <a:rPr lang="en-CA" dirty="0"/>
              <a:t> every 6 months or zoledronate once a year is advised. Although oral bisphosphonates are an option, evidence is stronger for injectable therapy.</a:t>
            </a:r>
          </a:p>
          <a:p>
            <a:pPr marL="0" indent="0">
              <a:buNone/>
            </a:pPr>
            <a:endParaRPr lang="en-CA" dirty="0"/>
          </a:p>
          <a:p>
            <a:endParaRPr lang="en-CA" altLang="en-US" dirty="0">
              <a:latin typeface="Arial" charset="0"/>
            </a:endParaRPr>
          </a:p>
        </p:txBody>
      </p:sp>
      <p:sp>
        <p:nvSpPr>
          <p:cNvPr id="67588" name="Rectangle 3"/>
          <p:cNvSpPr>
            <a:spLocks noChangeArrowheads="1"/>
          </p:cNvSpPr>
          <p:nvPr/>
        </p:nvSpPr>
        <p:spPr bwMode="auto">
          <a:xfrm>
            <a:off x="-180975" y="6484938"/>
            <a:ext cx="9020175"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28600" indent="-228600"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228600" marR="0" lvl="0" indent="-228600" algn="l" defTabSz="914400" rtl="0" eaLnBrk="0" fontAlgn="base" latinLnBrk="0" hangingPunct="0">
              <a:lnSpc>
                <a:spcPct val="100000"/>
              </a:lnSpc>
              <a:spcBef>
                <a:spcPct val="30000"/>
              </a:spcBef>
              <a:spcAft>
                <a:spcPct val="0"/>
              </a:spcAft>
              <a:buClrTx/>
              <a:buSzTx/>
              <a:buFontTx/>
              <a:buNone/>
              <a:tabLst/>
              <a:defRPr/>
            </a:pPr>
            <a:r>
              <a:rPr kumimoji="0" lang="pt-BR" altLang="en-US" sz="1000" b="0" i="0" u="none" strike="noStrike" kern="1200" cap="none" spc="0" normalizeH="0" baseline="0" noProof="0" dirty="0">
                <a:ln>
                  <a:noFill/>
                </a:ln>
                <a:solidFill>
                  <a:srgbClr val="FFFFFF"/>
                </a:solidFill>
                <a:effectLst/>
                <a:uLnTx/>
                <a:uFillTx/>
                <a:latin typeface="Arial" charset="0"/>
                <a:ea typeface="+mn-ea"/>
                <a:cs typeface="Arial" charset="0"/>
              </a:rPr>
              <a:t>	</a:t>
            </a:r>
            <a:endParaRPr kumimoji="0" lang="en-US" altLang="en-US" sz="1000" b="0" i="0" u="none" strike="noStrike" kern="1200" cap="none" spc="0" normalizeH="0" baseline="0" noProof="0" dirty="0">
              <a:ln>
                <a:noFill/>
              </a:ln>
              <a:solidFill>
                <a:srgbClr val="FFFFFF"/>
              </a:solidFill>
              <a:effectLst/>
              <a:uLnTx/>
              <a:uFillTx/>
              <a:latin typeface="Arial" charset="0"/>
              <a:ea typeface="+mn-ea"/>
              <a:cs typeface="Arial" charset="0"/>
            </a:endParaRPr>
          </a:p>
        </p:txBody>
      </p:sp>
      <p:sp>
        <p:nvSpPr>
          <p:cNvPr id="7" name="TextBox 6"/>
          <p:cNvSpPr txBox="1"/>
          <p:nvPr/>
        </p:nvSpPr>
        <p:spPr>
          <a:xfrm>
            <a:off x="468313" y="6324391"/>
            <a:ext cx="7999031" cy="400110"/>
          </a:xfrm>
          <a:prstGeom prst="rect">
            <a:avLst/>
          </a:prstGeom>
          <a:noFill/>
        </p:spPr>
        <p:txBody>
          <a:bodyPr wrap="square" lIns="0" rtlCol="0" anchor="b">
            <a:spAutoFit/>
          </a:bodyPr>
          <a:lstStyle/>
          <a:p>
            <a:r>
              <a:rPr lang="en-CA" sz="1000" dirty="0">
                <a:latin typeface="Arial" charset="0"/>
              </a:rPr>
              <a:t>Management of Aromatase Inhibitor-Associated Bone Loss (AIBL) in postmenopausal women with hormone sensitive breast cancer: </a:t>
            </a:r>
            <a:br>
              <a:rPr lang="en-CA" sz="1000" dirty="0">
                <a:latin typeface="Arial" charset="0"/>
              </a:rPr>
            </a:br>
            <a:r>
              <a:rPr lang="en-CA" sz="1000" dirty="0">
                <a:latin typeface="Arial" charset="0"/>
              </a:rPr>
              <a:t>Joint position statement of the IOF, CABS, ECTS, IEG, ESCEO, IMS, and SIOG.(2017) </a:t>
            </a:r>
            <a:r>
              <a:rPr lang="en-CA" sz="1000" i="1" dirty="0">
                <a:latin typeface="Arial" charset="0"/>
              </a:rPr>
              <a:t>Journal of Bone Oncology</a:t>
            </a:r>
            <a:r>
              <a:rPr lang="en-CA" sz="1000" dirty="0">
                <a:latin typeface="Arial" charset="0"/>
              </a:rPr>
              <a:t>, Volume 7, 1-12.</a:t>
            </a:r>
          </a:p>
        </p:txBody>
      </p:sp>
      <p:sp>
        <p:nvSpPr>
          <p:cNvPr id="2" name="Title 1"/>
          <p:cNvSpPr>
            <a:spLocks noGrp="1"/>
          </p:cNvSpPr>
          <p:nvPr>
            <p:ph type="title"/>
          </p:nvPr>
        </p:nvSpPr>
        <p:spPr/>
        <p:txBody>
          <a:bodyPr>
            <a:noAutofit/>
          </a:bodyPr>
          <a:lstStyle/>
          <a:p>
            <a:r>
              <a:rPr lang="en-US" altLang="en-US" sz="2400" dirty="0">
                <a:solidFill>
                  <a:schemeClr val="tx1"/>
                </a:solidFill>
                <a:latin typeface="Arial" charset="0"/>
              </a:rPr>
              <a:t>Case Study #2: </a:t>
            </a:r>
            <a:r>
              <a:rPr lang="en-CA" sz="2400" dirty="0"/>
              <a:t>Management of Aromatase Inhibitor-Associated Bone Loss (AIBL) in postmenopausal women with hormone sensitive breast cancer: </a:t>
            </a:r>
            <a:br>
              <a:rPr lang="en-CA" sz="1800" dirty="0"/>
            </a:br>
            <a:r>
              <a:rPr lang="en-CA" sz="1800" dirty="0"/>
              <a:t>Joint position statement of the IOF, CABS, ECTS, IEG, ESCEO, IMS, and SIOG</a:t>
            </a:r>
            <a:endParaRPr lang="en-US" sz="1800" dirty="0"/>
          </a:p>
        </p:txBody>
      </p:sp>
      <p:sp>
        <p:nvSpPr>
          <p:cNvPr id="3" name="Rectangle 2"/>
          <p:cNvSpPr/>
          <p:nvPr/>
        </p:nvSpPr>
        <p:spPr>
          <a:xfrm>
            <a:off x="468312" y="6056123"/>
            <a:ext cx="8193549" cy="276999"/>
          </a:xfrm>
          <a:prstGeom prst="rect">
            <a:avLst/>
          </a:prstGeom>
        </p:spPr>
        <p:txBody>
          <a:bodyPr wrap="square" lIns="0">
            <a:spAutoFit/>
          </a:bodyPr>
          <a:lstStyle/>
          <a:p>
            <a:r>
              <a:rPr lang="en-CA" sz="1200" dirty="0">
                <a:solidFill>
                  <a:srgbClr val="FFC000"/>
                </a:solidFill>
                <a:latin typeface="Arial" charset="0"/>
                <a:ea typeface="Arial" charset="0"/>
                <a:cs typeface="Arial" charset="0"/>
              </a:rPr>
              <a:t>*The authors note that about one in five such women will experience a fracture over 5 years' follow-up.</a:t>
            </a:r>
          </a:p>
        </p:txBody>
      </p:sp>
    </p:spTree>
    <p:custDataLst>
      <p:tags r:id="rId1"/>
    </p:custDataLst>
    <p:extLst>
      <p:ext uri="{BB962C8B-B14F-4D97-AF65-F5344CB8AC3E}">
        <p14:creationId xmlns:p14="http://schemas.microsoft.com/office/powerpoint/2010/main" val="4215544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Straight Arrow Connector 26"/>
          <p:cNvCxnSpPr>
            <a:stCxn id="32" idx="2"/>
            <a:endCxn id="33" idx="0"/>
          </p:cNvCxnSpPr>
          <p:nvPr/>
        </p:nvCxnSpPr>
        <p:spPr>
          <a:xfrm>
            <a:off x="4473295" y="3088579"/>
            <a:ext cx="1" cy="271109"/>
          </a:xfrm>
          <a:prstGeom prst="straightConnector1">
            <a:avLst/>
          </a:prstGeom>
          <a:ln w="38100">
            <a:solidFill>
              <a:srgbClr val="017DC3"/>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26"/>
          <p:cNvCxnSpPr/>
          <p:nvPr/>
        </p:nvCxnSpPr>
        <p:spPr>
          <a:xfrm rot="16200000" flipH="1">
            <a:off x="7492353" y="4671139"/>
            <a:ext cx="231394" cy="1"/>
          </a:xfrm>
          <a:prstGeom prst="bentConnector3">
            <a:avLst>
              <a:gd name="adj1" fmla="val 50000"/>
            </a:avLst>
          </a:prstGeom>
          <a:ln w="38100">
            <a:solidFill>
              <a:schemeClr val="tx2"/>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Arrow Connector 26"/>
          <p:cNvCxnSpPr>
            <a:stCxn id="32" idx="3"/>
            <a:endCxn id="34" idx="0"/>
          </p:cNvCxnSpPr>
          <p:nvPr/>
        </p:nvCxnSpPr>
        <p:spPr>
          <a:xfrm>
            <a:off x="6148446" y="2477267"/>
            <a:ext cx="1459604" cy="384404"/>
          </a:xfrm>
          <a:prstGeom prst="bentConnector2">
            <a:avLst/>
          </a:prstGeom>
          <a:ln w="38100">
            <a:solidFill>
              <a:srgbClr val="017DC3"/>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8" name="Straight Arrow Connector 26"/>
          <p:cNvCxnSpPr>
            <a:stCxn id="34" idx="2"/>
          </p:cNvCxnSpPr>
          <p:nvPr/>
        </p:nvCxnSpPr>
        <p:spPr>
          <a:xfrm rot="5400000">
            <a:off x="7483933" y="3292777"/>
            <a:ext cx="248234" cy="1"/>
          </a:xfrm>
          <a:prstGeom prst="bentConnector3">
            <a:avLst>
              <a:gd name="adj1" fmla="val 50000"/>
            </a:avLst>
          </a:prstGeom>
          <a:ln w="38100">
            <a:solidFill>
              <a:schemeClr val="tx2"/>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3" name="Straight Arrow Connector 26"/>
          <p:cNvCxnSpPr/>
          <p:nvPr/>
        </p:nvCxnSpPr>
        <p:spPr>
          <a:xfrm>
            <a:off x="6148446" y="4062824"/>
            <a:ext cx="292111" cy="6256"/>
          </a:xfrm>
          <a:prstGeom prst="straightConnector1">
            <a:avLst/>
          </a:prstGeom>
          <a:ln w="38100">
            <a:solidFill>
              <a:srgbClr val="017DC3"/>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Arrow Connector 26"/>
          <p:cNvCxnSpPr>
            <a:stCxn id="30" idx="2"/>
            <a:endCxn id="31" idx="0"/>
          </p:cNvCxnSpPr>
          <p:nvPr/>
        </p:nvCxnSpPr>
        <p:spPr>
          <a:xfrm>
            <a:off x="1488320" y="4185419"/>
            <a:ext cx="0" cy="276741"/>
          </a:xfrm>
          <a:prstGeom prst="straightConnector1">
            <a:avLst/>
          </a:prstGeom>
          <a:ln w="38100">
            <a:solidFill>
              <a:srgbClr val="82CD30"/>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228600"/>
            <a:ext cx="8229600" cy="1244600"/>
          </a:xfrm>
        </p:spPr>
        <p:txBody>
          <a:bodyPr>
            <a:noAutofit/>
          </a:bodyPr>
          <a:lstStyle/>
          <a:p>
            <a:r>
              <a:rPr lang="en-US" altLang="en-US" sz="2800" dirty="0">
                <a:solidFill>
                  <a:schemeClr val="tx1"/>
                </a:solidFill>
                <a:latin typeface="Arial" charset="0"/>
              </a:rPr>
              <a:t>Case Study #2:</a:t>
            </a:r>
            <a:br>
              <a:rPr lang="en-US" altLang="en-US" sz="2800" dirty="0">
                <a:solidFill>
                  <a:schemeClr val="tx1"/>
                </a:solidFill>
                <a:latin typeface="Arial" charset="0"/>
              </a:rPr>
            </a:br>
            <a:r>
              <a:rPr lang="en-CA" sz="2800" dirty="0"/>
              <a:t>Algorithm for Managing Bone Health in Woman Receiving AI Therapy for Breast Cancer</a:t>
            </a:r>
          </a:p>
        </p:txBody>
      </p:sp>
      <p:sp>
        <p:nvSpPr>
          <p:cNvPr id="6" name="TextBox 5"/>
          <p:cNvSpPr txBox="1"/>
          <p:nvPr/>
        </p:nvSpPr>
        <p:spPr>
          <a:xfrm>
            <a:off x="468312" y="6373296"/>
            <a:ext cx="7339869" cy="369332"/>
          </a:xfrm>
          <a:prstGeom prst="rect">
            <a:avLst/>
          </a:prstGeom>
          <a:noFill/>
        </p:spPr>
        <p:txBody>
          <a:bodyPr wrap="square" lIns="0" rIns="90000" rtlCol="0">
            <a:spAutoFit/>
          </a:bodyPr>
          <a:lstStyle/>
          <a:p>
            <a:r>
              <a:rPr lang="en-CA" sz="900" dirty="0">
                <a:latin typeface="Arial" charset="0"/>
              </a:rPr>
              <a:t>Management of Aromatase Inhibitor-Associated Bone Loss (AIBL) in postmenopausal women with hormone sensitive breast cancer: </a:t>
            </a:r>
            <a:br>
              <a:rPr lang="en-CA" sz="900" dirty="0">
                <a:latin typeface="Arial" charset="0"/>
              </a:rPr>
            </a:br>
            <a:r>
              <a:rPr lang="en-CA" sz="900" dirty="0">
                <a:latin typeface="Arial" charset="0"/>
              </a:rPr>
              <a:t>Joint position statement of the IOF, CABS, ECTS, IEG, ESCEO, IMS, and SIOG.(2017) </a:t>
            </a:r>
            <a:r>
              <a:rPr lang="en-CA" sz="900" i="1" dirty="0">
                <a:latin typeface="Arial" charset="0"/>
              </a:rPr>
              <a:t>Journal of Bone Oncology</a:t>
            </a:r>
            <a:r>
              <a:rPr lang="en-CA" sz="900" dirty="0">
                <a:latin typeface="Arial" charset="0"/>
              </a:rPr>
              <a:t>, Volume 7, 1-12.</a:t>
            </a:r>
          </a:p>
        </p:txBody>
      </p:sp>
      <p:sp>
        <p:nvSpPr>
          <p:cNvPr id="3" name="TextBox 2"/>
          <p:cNvSpPr txBox="1"/>
          <p:nvPr/>
        </p:nvSpPr>
        <p:spPr>
          <a:xfrm>
            <a:off x="468313" y="5602661"/>
            <a:ext cx="8365585" cy="630942"/>
          </a:xfrm>
          <a:prstGeom prst="rect">
            <a:avLst/>
          </a:prstGeom>
          <a:noFill/>
        </p:spPr>
        <p:txBody>
          <a:bodyPr wrap="square" lIns="0" rtlCol="0">
            <a:spAutoFit/>
          </a:bodyPr>
          <a:lstStyle/>
          <a:p>
            <a:pPr>
              <a:spcAft>
                <a:spcPts val="600"/>
              </a:spcAft>
            </a:pPr>
            <a:r>
              <a:rPr lang="en-US" sz="1000" dirty="0">
                <a:solidFill>
                  <a:srgbClr val="FFC000"/>
                </a:solidFill>
                <a:latin typeface="Arial" charset="0"/>
                <a:ea typeface="Arial" charset="0"/>
                <a:cs typeface="Arial" charset="0"/>
              </a:rPr>
              <a:t>*If patients experience an annual decrease in bone mineral density (BMD) of ≥ 10% (using the same DXA absorptiometry machine), secondary causes of bone loss such as vitamin D deficiency should be evaluated and antiresorptive therapy initiated. Use lowest T-score from 3 sites. </a:t>
            </a:r>
          </a:p>
          <a:p>
            <a:r>
              <a:rPr lang="en-US" sz="1000" dirty="0">
                <a:latin typeface="Arial" charset="0"/>
                <a:ea typeface="Arial" charset="0"/>
                <a:cs typeface="Arial" charset="0"/>
              </a:rPr>
              <a:t>Abbreviations: AI, aromatase inhibitor; BMD, bone mineral density; BMI, body mass index; GnRH, </a:t>
            </a:r>
            <a:r>
              <a:rPr lang="en-CA" sz="1000" dirty="0">
                <a:latin typeface="Arial" charset="0"/>
                <a:cs typeface="Arial" charset="0"/>
              </a:rPr>
              <a:t>gonadotropin-releasing hormone: TAM, tamoxifen</a:t>
            </a:r>
            <a:endParaRPr lang="en-US" sz="1000" dirty="0">
              <a:latin typeface="Arial" charset="0"/>
              <a:cs typeface="Arial" charset="0"/>
            </a:endParaRPr>
          </a:p>
        </p:txBody>
      </p:sp>
      <p:cxnSp>
        <p:nvCxnSpPr>
          <p:cNvPr id="8" name="Straight Arrow Connector 26"/>
          <p:cNvCxnSpPr>
            <a:endCxn id="29" idx="0"/>
          </p:cNvCxnSpPr>
          <p:nvPr/>
        </p:nvCxnSpPr>
        <p:spPr>
          <a:xfrm rot="10800000" flipV="1">
            <a:off x="1488320" y="2473384"/>
            <a:ext cx="1309824" cy="336568"/>
          </a:xfrm>
          <a:prstGeom prst="bentConnector2">
            <a:avLst/>
          </a:prstGeom>
          <a:ln w="38100">
            <a:solidFill>
              <a:srgbClr val="017DC3"/>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26"/>
          <p:cNvCxnSpPr>
            <a:stCxn id="29" idx="2"/>
            <a:endCxn id="30" idx="0"/>
          </p:cNvCxnSpPr>
          <p:nvPr/>
        </p:nvCxnSpPr>
        <p:spPr>
          <a:xfrm>
            <a:off x="1488320" y="3278524"/>
            <a:ext cx="0" cy="276741"/>
          </a:xfrm>
          <a:prstGeom prst="straightConnector1">
            <a:avLst/>
          </a:prstGeom>
          <a:ln w="38100">
            <a:solidFill>
              <a:srgbClr val="82CD30"/>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57200" y="2809952"/>
            <a:ext cx="2062239" cy="468572"/>
          </a:xfrm>
          <a:prstGeom prst="rect">
            <a:avLst/>
          </a:prstGeom>
          <a:solidFill>
            <a:srgbClr val="74B743"/>
          </a:solidFill>
          <a:scene3d>
            <a:camera prst="orthographicFront">
              <a:rot lat="0" lon="0" rev="0"/>
            </a:camera>
            <a:lightRig rig="threePt" dir="t">
              <a:rot lat="0" lon="0" rev="1200000"/>
            </a:lightRig>
          </a:scene3d>
          <a:sp3d>
            <a:bevelT w="0" h="0"/>
          </a:sp3d>
        </p:spPr>
        <p:style>
          <a:lnRef idx="0">
            <a:schemeClr val="accent3"/>
          </a:lnRef>
          <a:fillRef idx="3">
            <a:schemeClr val="accent3"/>
          </a:fillRef>
          <a:effectRef idx="3">
            <a:schemeClr val="accent3"/>
          </a:effectRef>
          <a:fontRef idx="minor">
            <a:schemeClr val="lt1"/>
          </a:fontRef>
        </p:style>
        <p:txBody>
          <a:bodyPr wrap="square" lIns="72000" tIns="72000" rIns="72000" bIns="72000" anchor="ctr">
            <a:spAutoFit/>
          </a:bodyPr>
          <a:lstStyle/>
          <a:p>
            <a:pPr algn="ctr" fontAlgn="base">
              <a:spcBef>
                <a:spcPct val="0"/>
              </a:spcBef>
              <a:spcAft>
                <a:spcPct val="0"/>
              </a:spcAft>
              <a:defRPr/>
            </a:pPr>
            <a:r>
              <a:rPr lang="en-CA" sz="1050" b="1" dirty="0">
                <a:solidFill>
                  <a:schemeClr val="tx1"/>
                </a:solidFill>
                <a:latin typeface="Arial" charset="0"/>
              </a:rPr>
              <a:t>T-score &gt; -2.0 and no additional risk factors</a:t>
            </a:r>
          </a:p>
        </p:txBody>
      </p:sp>
      <p:sp>
        <p:nvSpPr>
          <p:cNvPr id="30" name="Rectangle 29"/>
          <p:cNvSpPr/>
          <p:nvPr/>
        </p:nvSpPr>
        <p:spPr>
          <a:xfrm>
            <a:off x="457200" y="3555265"/>
            <a:ext cx="2062239" cy="630154"/>
          </a:xfrm>
          <a:prstGeom prst="rect">
            <a:avLst/>
          </a:prstGeom>
          <a:solidFill>
            <a:srgbClr val="74B743"/>
          </a:solidFill>
          <a:scene3d>
            <a:camera prst="orthographicFront">
              <a:rot lat="0" lon="0" rev="0"/>
            </a:camera>
            <a:lightRig rig="threePt" dir="t">
              <a:rot lat="0" lon="0" rev="1200000"/>
            </a:lightRig>
          </a:scene3d>
          <a:sp3d>
            <a:bevelT w="0" h="0"/>
          </a:sp3d>
        </p:spPr>
        <p:style>
          <a:lnRef idx="0">
            <a:schemeClr val="accent3"/>
          </a:lnRef>
          <a:fillRef idx="3">
            <a:schemeClr val="accent3"/>
          </a:fillRef>
          <a:effectRef idx="3">
            <a:schemeClr val="accent3"/>
          </a:effectRef>
          <a:fontRef idx="minor">
            <a:schemeClr val="lt1"/>
          </a:fontRef>
        </p:style>
        <p:txBody>
          <a:bodyPr wrap="square" lIns="72000" tIns="72000" rIns="72000" bIns="72000" anchor="ctr">
            <a:spAutoFit/>
          </a:bodyPr>
          <a:lstStyle/>
          <a:p>
            <a:pPr algn="ctr" fontAlgn="base">
              <a:spcBef>
                <a:spcPct val="0"/>
              </a:spcBef>
              <a:spcAft>
                <a:spcPct val="0"/>
              </a:spcAft>
              <a:defRPr/>
            </a:pPr>
            <a:r>
              <a:rPr lang="en-CA" sz="1050" b="1" dirty="0">
                <a:solidFill>
                  <a:schemeClr val="tx1"/>
                </a:solidFill>
                <a:latin typeface="Arial" charset="0"/>
              </a:rPr>
              <a:t>Exercise </a:t>
            </a:r>
          </a:p>
          <a:p>
            <a:pPr algn="ctr" fontAlgn="base">
              <a:spcBef>
                <a:spcPct val="0"/>
              </a:spcBef>
              <a:spcAft>
                <a:spcPct val="0"/>
              </a:spcAft>
              <a:defRPr/>
            </a:pPr>
            <a:r>
              <a:rPr lang="en-CA" sz="1050" b="1" dirty="0">
                <a:solidFill>
                  <a:schemeClr val="tx1"/>
                </a:solidFill>
                <a:latin typeface="Arial" charset="0"/>
              </a:rPr>
              <a:t>calcium and vitamin D</a:t>
            </a:r>
          </a:p>
          <a:p>
            <a:pPr algn="ctr" fontAlgn="base">
              <a:spcBef>
                <a:spcPct val="0"/>
              </a:spcBef>
              <a:spcAft>
                <a:spcPct val="0"/>
              </a:spcAft>
              <a:defRPr/>
            </a:pPr>
            <a:r>
              <a:rPr lang="en-CA" sz="1050" b="1" dirty="0">
                <a:solidFill>
                  <a:schemeClr val="tx1"/>
                </a:solidFill>
                <a:latin typeface="Arial" charset="0"/>
              </a:rPr>
              <a:t>if necessary</a:t>
            </a:r>
          </a:p>
        </p:txBody>
      </p:sp>
      <p:sp>
        <p:nvSpPr>
          <p:cNvPr id="31" name="Rectangle 30"/>
          <p:cNvSpPr/>
          <p:nvPr/>
        </p:nvSpPr>
        <p:spPr>
          <a:xfrm>
            <a:off x="457200" y="4462160"/>
            <a:ext cx="2062239" cy="468572"/>
          </a:xfrm>
          <a:prstGeom prst="rect">
            <a:avLst/>
          </a:prstGeom>
          <a:solidFill>
            <a:srgbClr val="74B743"/>
          </a:solidFill>
          <a:scene3d>
            <a:camera prst="orthographicFront">
              <a:rot lat="0" lon="0" rev="0"/>
            </a:camera>
            <a:lightRig rig="threePt" dir="t">
              <a:rot lat="0" lon="0" rev="1200000"/>
            </a:lightRig>
          </a:scene3d>
          <a:sp3d>
            <a:bevelT w="0" h="0"/>
          </a:sp3d>
        </p:spPr>
        <p:style>
          <a:lnRef idx="0">
            <a:schemeClr val="accent3"/>
          </a:lnRef>
          <a:fillRef idx="3">
            <a:schemeClr val="accent3"/>
          </a:fillRef>
          <a:effectRef idx="3">
            <a:schemeClr val="accent3"/>
          </a:effectRef>
          <a:fontRef idx="minor">
            <a:schemeClr val="lt1"/>
          </a:fontRef>
        </p:style>
        <p:txBody>
          <a:bodyPr wrap="square" lIns="72000" tIns="72000" rIns="72000" bIns="72000" anchor="ctr">
            <a:spAutoFit/>
          </a:bodyPr>
          <a:lstStyle/>
          <a:p>
            <a:pPr algn="ctr" fontAlgn="base">
              <a:spcBef>
                <a:spcPct val="0"/>
              </a:spcBef>
              <a:spcAft>
                <a:spcPct val="0"/>
              </a:spcAft>
              <a:defRPr/>
            </a:pPr>
            <a:r>
              <a:rPr lang="en-CA" sz="1050" b="1" dirty="0">
                <a:solidFill>
                  <a:schemeClr val="tx1"/>
                </a:solidFill>
                <a:latin typeface="Arial" charset="0"/>
              </a:rPr>
              <a:t>Monitor risk and BMD at 1–2 year intervals</a:t>
            </a:r>
          </a:p>
        </p:txBody>
      </p:sp>
      <p:sp>
        <p:nvSpPr>
          <p:cNvPr id="32" name="Rectangle 31"/>
          <p:cNvSpPr/>
          <p:nvPr/>
        </p:nvSpPr>
        <p:spPr>
          <a:xfrm>
            <a:off x="2798144" y="1865955"/>
            <a:ext cx="3350302" cy="1222624"/>
          </a:xfrm>
          <a:prstGeom prst="rect">
            <a:avLst/>
          </a:prstGeom>
          <a:solidFill>
            <a:srgbClr val="017DC3"/>
          </a:solidFill>
          <a:scene3d>
            <a:camera prst="orthographicFront">
              <a:rot lat="0" lon="0" rev="0"/>
            </a:camera>
            <a:lightRig rig="threePt" dir="t">
              <a:rot lat="0" lon="0" rev="1200000"/>
            </a:lightRig>
          </a:scene3d>
          <a:sp3d>
            <a:bevelT w="0" h="0"/>
          </a:sp3d>
        </p:spPr>
        <p:style>
          <a:lnRef idx="0">
            <a:schemeClr val="accent3"/>
          </a:lnRef>
          <a:fillRef idx="3">
            <a:schemeClr val="accent3"/>
          </a:fillRef>
          <a:effectRef idx="3">
            <a:schemeClr val="accent3"/>
          </a:effectRef>
          <a:fontRef idx="minor">
            <a:schemeClr val="lt1"/>
          </a:fontRef>
        </p:style>
        <p:txBody>
          <a:bodyPr wrap="square" lIns="72000" tIns="72000" rIns="72000" bIns="72000" anchor="ctr">
            <a:spAutoFit/>
          </a:bodyPr>
          <a:lstStyle/>
          <a:p>
            <a:pPr algn="ctr" fontAlgn="base">
              <a:spcBef>
                <a:spcPct val="0"/>
              </a:spcBef>
              <a:spcAft>
                <a:spcPct val="0"/>
              </a:spcAft>
              <a:defRPr/>
            </a:pPr>
            <a:r>
              <a:rPr lang="en-CA" sz="1400" b="1" dirty="0">
                <a:solidFill>
                  <a:schemeClr val="tx1"/>
                </a:solidFill>
                <a:latin typeface="Arial" charset="0"/>
              </a:rPr>
              <a:t>Patient with cancer receiving endocrine treatment known to accelerate bone loss </a:t>
            </a:r>
          </a:p>
          <a:p>
            <a:pPr algn="ctr" fontAlgn="base">
              <a:spcBef>
                <a:spcPct val="0"/>
              </a:spcBef>
              <a:spcAft>
                <a:spcPct val="0"/>
              </a:spcAft>
              <a:defRPr/>
            </a:pPr>
            <a:r>
              <a:rPr lang="en-CA" sz="1400" b="1" dirty="0">
                <a:solidFill>
                  <a:schemeClr val="tx1"/>
                </a:solidFill>
                <a:latin typeface="Arial" charset="0"/>
              </a:rPr>
              <a:t>(AI, GnRH </a:t>
            </a:r>
            <a:r>
              <a:rPr lang="en-CA" sz="1400" b="1" i="1" dirty="0">
                <a:solidFill>
                  <a:schemeClr val="tx1"/>
                </a:solidFill>
                <a:latin typeface="Arial" charset="0"/>
              </a:rPr>
              <a:t>and</a:t>
            </a:r>
            <a:r>
              <a:rPr lang="en-CA" sz="1400" b="1" dirty="0">
                <a:solidFill>
                  <a:schemeClr val="tx1"/>
                </a:solidFill>
                <a:latin typeface="Arial" charset="0"/>
              </a:rPr>
              <a:t> TAM in </a:t>
            </a:r>
          </a:p>
          <a:p>
            <a:pPr algn="ctr" fontAlgn="base">
              <a:spcBef>
                <a:spcPct val="0"/>
              </a:spcBef>
              <a:spcAft>
                <a:spcPct val="0"/>
              </a:spcAft>
              <a:defRPr/>
            </a:pPr>
            <a:r>
              <a:rPr lang="en-CA" sz="1400" b="1" dirty="0">
                <a:solidFill>
                  <a:schemeClr val="tx1"/>
                </a:solidFill>
                <a:latin typeface="Arial" charset="0"/>
              </a:rPr>
              <a:t>premenopausal women)</a:t>
            </a:r>
          </a:p>
        </p:txBody>
      </p:sp>
      <p:sp>
        <p:nvSpPr>
          <p:cNvPr id="34" name="Rectangle 33"/>
          <p:cNvSpPr/>
          <p:nvPr/>
        </p:nvSpPr>
        <p:spPr>
          <a:xfrm>
            <a:off x="6451461" y="2861671"/>
            <a:ext cx="2313177" cy="306989"/>
          </a:xfrm>
          <a:prstGeom prst="rect">
            <a:avLst/>
          </a:prstGeom>
          <a:solidFill>
            <a:srgbClr val="74B743"/>
          </a:solidFill>
          <a:scene3d>
            <a:camera prst="orthographicFront">
              <a:rot lat="0" lon="0" rev="0"/>
            </a:camera>
            <a:lightRig rig="threePt" dir="t">
              <a:rot lat="0" lon="0" rev="1200000"/>
            </a:lightRig>
          </a:scene3d>
          <a:sp3d>
            <a:bevelT w="0" h="0"/>
          </a:sp3d>
        </p:spPr>
        <p:style>
          <a:lnRef idx="0">
            <a:schemeClr val="accent3"/>
          </a:lnRef>
          <a:fillRef idx="3">
            <a:schemeClr val="accent3"/>
          </a:fillRef>
          <a:effectRef idx="3">
            <a:schemeClr val="accent3"/>
          </a:effectRef>
          <a:fontRef idx="minor">
            <a:schemeClr val="lt1"/>
          </a:fontRef>
        </p:style>
        <p:txBody>
          <a:bodyPr wrap="square" lIns="72000" tIns="72000" rIns="72000" bIns="72000" anchor="ctr">
            <a:spAutoFit/>
          </a:bodyPr>
          <a:lstStyle/>
          <a:p>
            <a:pPr algn="ctr" fontAlgn="base">
              <a:spcBef>
                <a:spcPct val="0"/>
              </a:spcBef>
              <a:spcAft>
                <a:spcPct val="0"/>
              </a:spcAft>
              <a:defRPr/>
            </a:pPr>
            <a:r>
              <a:rPr lang="en-CA" sz="1050" b="1" dirty="0">
                <a:solidFill>
                  <a:schemeClr val="tx1"/>
                </a:solidFill>
                <a:latin typeface="Arial" charset="0"/>
              </a:rPr>
              <a:t>T-score &lt; -2.0</a:t>
            </a:r>
          </a:p>
        </p:txBody>
      </p:sp>
      <p:sp>
        <p:nvSpPr>
          <p:cNvPr id="35" name="Rectangle 34"/>
          <p:cNvSpPr/>
          <p:nvPr/>
        </p:nvSpPr>
        <p:spPr>
          <a:xfrm>
            <a:off x="6451461" y="3420296"/>
            <a:ext cx="2313177" cy="1114902"/>
          </a:xfrm>
          <a:prstGeom prst="rect">
            <a:avLst/>
          </a:prstGeom>
          <a:solidFill>
            <a:srgbClr val="74B743"/>
          </a:solidFill>
          <a:scene3d>
            <a:camera prst="orthographicFront">
              <a:rot lat="0" lon="0" rev="0"/>
            </a:camera>
            <a:lightRig rig="threePt" dir="t">
              <a:rot lat="0" lon="0" rev="1200000"/>
            </a:lightRig>
          </a:scene3d>
          <a:sp3d>
            <a:bevelT w="0" h="0"/>
          </a:sp3d>
        </p:spPr>
        <p:style>
          <a:lnRef idx="0">
            <a:schemeClr val="accent3"/>
          </a:lnRef>
          <a:fillRef idx="3">
            <a:schemeClr val="accent3"/>
          </a:fillRef>
          <a:effectRef idx="3">
            <a:schemeClr val="accent3"/>
          </a:effectRef>
          <a:fontRef idx="minor">
            <a:schemeClr val="lt1"/>
          </a:fontRef>
        </p:style>
        <p:txBody>
          <a:bodyPr wrap="square" lIns="72000" tIns="72000" rIns="72000" bIns="72000" anchor="ctr">
            <a:spAutoFit/>
          </a:bodyPr>
          <a:lstStyle/>
          <a:p>
            <a:pPr algn="ctr" fontAlgn="base">
              <a:spcBef>
                <a:spcPct val="0"/>
              </a:spcBef>
              <a:spcAft>
                <a:spcPct val="0"/>
              </a:spcAft>
              <a:defRPr/>
            </a:pPr>
            <a:r>
              <a:rPr lang="en-CA" sz="1050" b="1" dirty="0">
                <a:solidFill>
                  <a:schemeClr val="tx1"/>
                </a:solidFill>
                <a:latin typeface="Arial" charset="0"/>
              </a:rPr>
              <a:t>Exercise </a:t>
            </a:r>
          </a:p>
          <a:p>
            <a:pPr algn="ctr" fontAlgn="base">
              <a:spcBef>
                <a:spcPct val="0"/>
              </a:spcBef>
              <a:spcAft>
                <a:spcPct val="0"/>
              </a:spcAft>
              <a:defRPr/>
            </a:pPr>
            <a:r>
              <a:rPr lang="en-CA" sz="1050" b="1" dirty="0">
                <a:solidFill>
                  <a:schemeClr val="tx1"/>
                </a:solidFill>
                <a:latin typeface="Arial" charset="0"/>
              </a:rPr>
              <a:t>calcium and vitamin D, </a:t>
            </a:r>
            <a:r>
              <a:rPr lang="en-CA" sz="1050" b="1" dirty="0" err="1">
                <a:solidFill>
                  <a:schemeClr val="tx1"/>
                </a:solidFill>
                <a:latin typeface="Arial" charset="0"/>
              </a:rPr>
              <a:t>denosumab</a:t>
            </a:r>
            <a:r>
              <a:rPr lang="en-CA" sz="1050" b="1" dirty="0">
                <a:solidFill>
                  <a:schemeClr val="tx1"/>
                </a:solidFill>
                <a:latin typeface="Arial" charset="0"/>
              </a:rPr>
              <a:t> or bisphosphonate therapy (zoledronic acid, alendronate, </a:t>
            </a:r>
            <a:r>
              <a:rPr lang="en-CA" sz="1050" b="1" dirty="0" err="1">
                <a:solidFill>
                  <a:schemeClr val="tx1"/>
                </a:solidFill>
                <a:latin typeface="Arial" charset="0"/>
              </a:rPr>
              <a:t>risedronate</a:t>
            </a:r>
            <a:r>
              <a:rPr lang="en-CA" sz="1050" b="1" dirty="0">
                <a:solidFill>
                  <a:schemeClr val="tx1"/>
                </a:solidFill>
                <a:latin typeface="Arial" charset="0"/>
              </a:rPr>
              <a:t>, ibandronate)</a:t>
            </a:r>
          </a:p>
        </p:txBody>
      </p:sp>
      <p:sp>
        <p:nvSpPr>
          <p:cNvPr id="36" name="Rectangle 35"/>
          <p:cNvSpPr/>
          <p:nvPr/>
        </p:nvSpPr>
        <p:spPr>
          <a:xfrm>
            <a:off x="6451461" y="4786834"/>
            <a:ext cx="2313177" cy="630154"/>
          </a:xfrm>
          <a:prstGeom prst="rect">
            <a:avLst/>
          </a:prstGeom>
          <a:solidFill>
            <a:srgbClr val="74B743"/>
          </a:solidFill>
          <a:scene3d>
            <a:camera prst="orthographicFront">
              <a:rot lat="0" lon="0" rev="0"/>
            </a:camera>
            <a:lightRig rig="threePt" dir="t">
              <a:rot lat="0" lon="0" rev="1200000"/>
            </a:lightRig>
          </a:scene3d>
          <a:sp3d>
            <a:bevelT w="0" h="0"/>
          </a:sp3d>
        </p:spPr>
        <p:style>
          <a:lnRef idx="0">
            <a:schemeClr val="accent3"/>
          </a:lnRef>
          <a:fillRef idx="3">
            <a:schemeClr val="accent3"/>
          </a:fillRef>
          <a:effectRef idx="3">
            <a:schemeClr val="accent3"/>
          </a:effectRef>
          <a:fontRef idx="minor">
            <a:schemeClr val="lt1"/>
          </a:fontRef>
        </p:style>
        <p:txBody>
          <a:bodyPr wrap="square" lIns="72000" tIns="72000" rIns="72000" bIns="72000" anchor="ctr">
            <a:spAutoFit/>
          </a:bodyPr>
          <a:lstStyle/>
          <a:p>
            <a:pPr algn="ctr" fontAlgn="base">
              <a:spcBef>
                <a:spcPct val="0"/>
              </a:spcBef>
              <a:spcAft>
                <a:spcPct val="0"/>
              </a:spcAft>
              <a:defRPr/>
            </a:pPr>
            <a:r>
              <a:rPr lang="en-CA" sz="1050" b="1" dirty="0">
                <a:solidFill>
                  <a:schemeClr val="tx1"/>
                </a:solidFill>
                <a:latin typeface="Arial" charset="0"/>
              </a:rPr>
              <a:t>Monitor BMD every 2 years </a:t>
            </a:r>
          </a:p>
          <a:p>
            <a:pPr algn="ctr" fontAlgn="base">
              <a:spcBef>
                <a:spcPct val="0"/>
              </a:spcBef>
              <a:spcAft>
                <a:spcPct val="0"/>
              </a:spcAft>
              <a:defRPr/>
            </a:pPr>
            <a:r>
              <a:rPr lang="en-CA" sz="1050" b="1" dirty="0">
                <a:solidFill>
                  <a:schemeClr val="tx1"/>
                </a:solidFill>
                <a:latin typeface="Arial" charset="0"/>
              </a:rPr>
              <a:t>Check compliance with oral therapy</a:t>
            </a:r>
          </a:p>
        </p:txBody>
      </p:sp>
      <p:sp>
        <p:nvSpPr>
          <p:cNvPr id="33" name="Rectangle 32"/>
          <p:cNvSpPr/>
          <p:nvPr/>
        </p:nvSpPr>
        <p:spPr>
          <a:xfrm>
            <a:off x="2798145" y="3359688"/>
            <a:ext cx="3350301" cy="1438068"/>
          </a:xfrm>
          <a:prstGeom prst="rect">
            <a:avLst/>
          </a:prstGeom>
          <a:solidFill>
            <a:srgbClr val="017DC3"/>
          </a:solidFill>
          <a:scene3d>
            <a:camera prst="orthographicFront">
              <a:rot lat="0" lon="0" rev="0"/>
            </a:camera>
            <a:lightRig rig="threePt" dir="t">
              <a:rot lat="0" lon="0" rev="1200000"/>
            </a:lightRig>
          </a:scene3d>
          <a:sp3d>
            <a:bevelT w="0" h="0"/>
          </a:sp3d>
        </p:spPr>
        <p:style>
          <a:lnRef idx="0">
            <a:schemeClr val="accent3"/>
          </a:lnRef>
          <a:fillRef idx="3">
            <a:schemeClr val="accent3"/>
          </a:fillRef>
          <a:effectRef idx="3">
            <a:schemeClr val="accent3"/>
          </a:effectRef>
          <a:fontRef idx="minor">
            <a:schemeClr val="lt1"/>
          </a:fontRef>
        </p:style>
        <p:txBody>
          <a:bodyPr wrap="square" lIns="72000" tIns="72000" rIns="72000" bIns="72000" anchor="ctr">
            <a:spAutoFit/>
          </a:bodyPr>
          <a:lstStyle/>
          <a:p>
            <a:pPr fontAlgn="base">
              <a:spcBef>
                <a:spcPct val="0"/>
              </a:spcBef>
              <a:spcAft>
                <a:spcPct val="0"/>
              </a:spcAft>
              <a:defRPr/>
            </a:pPr>
            <a:r>
              <a:rPr lang="en-CA" sz="1050" b="1" dirty="0">
                <a:solidFill>
                  <a:schemeClr val="tx1"/>
                </a:solidFill>
                <a:latin typeface="Arial" charset="0"/>
              </a:rPr>
              <a:t>Any 2 of the following risk factors:</a:t>
            </a:r>
          </a:p>
          <a:p>
            <a:pPr marL="171450" indent="-171450" fontAlgn="base">
              <a:spcBef>
                <a:spcPct val="0"/>
              </a:spcBef>
              <a:spcAft>
                <a:spcPct val="0"/>
              </a:spcAft>
              <a:buFont typeface="Arial" charset="0"/>
              <a:buChar char="•"/>
              <a:defRPr/>
            </a:pPr>
            <a:r>
              <a:rPr lang="en-CA" sz="1050" b="1" dirty="0">
                <a:solidFill>
                  <a:schemeClr val="tx1"/>
                </a:solidFill>
                <a:latin typeface="Arial" charset="0"/>
              </a:rPr>
              <a:t>Age &gt; 65 years</a:t>
            </a:r>
          </a:p>
          <a:p>
            <a:pPr marL="171450" indent="-171450" fontAlgn="base">
              <a:spcBef>
                <a:spcPct val="0"/>
              </a:spcBef>
              <a:spcAft>
                <a:spcPct val="0"/>
              </a:spcAft>
              <a:buFont typeface="Arial" charset="0"/>
              <a:buChar char="•"/>
              <a:defRPr/>
            </a:pPr>
            <a:r>
              <a:rPr lang="en-CA" sz="1050" b="1" dirty="0">
                <a:solidFill>
                  <a:schemeClr val="tx1"/>
                </a:solidFill>
                <a:latin typeface="Arial" charset="0"/>
              </a:rPr>
              <a:t>T-score &lt; -1.5</a:t>
            </a:r>
          </a:p>
          <a:p>
            <a:pPr marL="171450" indent="-171450" fontAlgn="base">
              <a:spcBef>
                <a:spcPct val="0"/>
              </a:spcBef>
              <a:spcAft>
                <a:spcPct val="0"/>
              </a:spcAft>
              <a:buFont typeface="Arial" charset="0"/>
              <a:buChar char="•"/>
              <a:defRPr/>
            </a:pPr>
            <a:r>
              <a:rPr lang="en-CA" sz="1050" b="1" dirty="0">
                <a:solidFill>
                  <a:schemeClr val="tx1"/>
                </a:solidFill>
                <a:latin typeface="Arial" charset="0"/>
              </a:rPr>
              <a:t>Smoking (current or history)</a:t>
            </a:r>
          </a:p>
          <a:p>
            <a:pPr marL="171450" indent="-171450" fontAlgn="base">
              <a:spcBef>
                <a:spcPct val="0"/>
              </a:spcBef>
              <a:spcAft>
                <a:spcPct val="0"/>
              </a:spcAft>
              <a:buFont typeface="Arial" charset="0"/>
              <a:buChar char="•"/>
              <a:defRPr/>
            </a:pPr>
            <a:r>
              <a:rPr lang="en-CA" sz="1050" b="1" dirty="0">
                <a:solidFill>
                  <a:schemeClr val="tx1"/>
                </a:solidFill>
                <a:latin typeface="Arial" charset="0"/>
              </a:rPr>
              <a:t>BMI &lt; 20</a:t>
            </a:r>
          </a:p>
          <a:p>
            <a:pPr marL="171450" indent="-171450" fontAlgn="base">
              <a:spcBef>
                <a:spcPct val="0"/>
              </a:spcBef>
              <a:spcAft>
                <a:spcPct val="0"/>
              </a:spcAft>
              <a:buFont typeface="Arial" charset="0"/>
              <a:buChar char="•"/>
              <a:defRPr/>
            </a:pPr>
            <a:r>
              <a:rPr lang="en-CA" sz="1050" b="1" dirty="0">
                <a:solidFill>
                  <a:schemeClr val="tx1"/>
                </a:solidFill>
                <a:latin typeface="Arial" charset="0"/>
              </a:rPr>
              <a:t>Family history of hip fracture</a:t>
            </a:r>
          </a:p>
          <a:p>
            <a:pPr marL="171450" indent="-171450" fontAlgn="base">
              <a:spcBef>
                <a:spcPct val="0"/>
              </a:spcBef>
              <a:spcAft>
                <a:spcPct val="0"/>
              </a:spcAft>
              <a:buFont typeface="Arial" charset="0"/>
              <a:buChar char="•"/>
              <a:defRPr/>
            </a:pPr>
            <a:r>
              <a:rPr lang="en-CA" sz="1050" b="1" dirty="0">
                <a:solidFill>
                  <a:schemeClr val="tx1"/>
                </a:solidFill>
                <a:latin typeface="Arial" charset="0"/>
              </a:rPr>
              <a:t>Personal history of fragility fracture &gt; 50 years</a:t>
            </a:r>
          </a:p>
          <a:p>
            <a:pPr marL="171450" indent="-171450" fontAlgn="base">
              <a:spcBef>
                <a:spcPct val="0"/>
              </a:spcBef>
              <a:spcAft>
                <a:spcPct val="0"/>
              </a:spcAft>
              <a:buFont typeface="Arial" charset="0"/>
              <a:buChar char="•"/>
              <a:defRPr/>
            </a:pPr>
            <a:r>
              <a:rPr lang="en-CA" sz="1050" b="1" dirty="0">
                <a:solidFill>
                  <a:schemeClr val="tx1"/>
                </a:solidFill>
                <a:latin typeface="Arial" charset="0"/>
              </a:rPr>
              <a:t>Oral glucocorticoid use for &gt; 6 months</a:t>
            </a:r>
          </a:p>
        </p:txBody>
      </p:sp>
      <p:sp>
        <p:nvSpPr>
          <p:cNvPr id="21" name="Freeform 20"/>
          <p:cNvSpPr>
            <a:spLocks noChangeArrowheads="1"/>
          </p:cNvSpPr>
          <p:nvPr/>
        </p:nvSpPr>
        <p:spPr bwMode="auto">
          <a:xfrm>
            <a:off x="8754329" y="5961368"/>
            <a:ext cx="381020" cy="351602"/>
          </a:xfrm>
          <a:custGeom>
            <a:avLst/>
            <a:gdLst>
              <a:gd name="T0" fmla="*/ 2288 w 3599"/>
              <a:gd name="T1" fmla="*/ 2097 h 3322"/>
              <a:gd name="T2" fmla="*/ 1922 w 3599"/>
              <a:gd name="T3" fmla="*/ 2097 h 3322"/>
              <a:gd name="T4" fmla="*/ 2166 w 3599"/>
              <a:gd name="T5" fmla="*/ 1731 h 3322"/>
              <a:gd name="T6" fmla="*/ 2288 w 3599"/>
              <a:gd name="T7" fmla="*/ 1854 h 3322"/>
              <a:gd name="T8" fmla="*/ 2288 w 3599"/>
              <a:gd name="T9" fmla="*/ 2097 h 3322"/>
              <a:gd name="T10" fmla="*/ 2288 w 3599"/>
              <a:gd name="T11" fmla="*/ 2587 h 3322"/>
              <a:gd name="T12" fmla="*/ 2288 w 3599"/>
              <a:gd name="T13" fmla="*/ 2587 h 3322"/>
              <a:gd name="T14" fmla="*/ 2166 w 3599"/>
              <a:gd name="T15" fmla="*/ 2711 h 3322"/>
              <a:gd name="T16" fmla="*/ 1922 w 3599"/>
              <a:gd name="T17" fmla="*/ 2343 h 3322"/>
              <a:gd name="T18" fmla="*/ 2288 w 3599"/>
              <a:gd name="T19" fmla="*/ 2587 h 3322"/>
              <a:gd name="T20" fmla="*/ 1676 w 3599"/>
              <a:gd name="T21" fmla="*/ 2097 h 3322"/>
              <a:gd name="T22" fmla="*/ 1309 w 3599"/>
              <a:gd name="T23" fmla="*/ 2097 h 3322"/>
              <a:gd name="T24" fmla="*/ 1309 w 3599"/>
              <a:gd name="T25" fmla="*/ 1854 h 3322"/>
              <a:gd name="T26" fmla="*/ 1433 w 3599"/>
              <a:gd name="T27" fmla="*/ 1731 h 3322"/>
              <a:gd name="T28" fmla="*/ 1676 w 3599"/>
              <a:gd name="T29" fmla="*/ 2097 h 3322"/>
              <a:gd name="T30" fmla="*/ 1676 w 3599"/>
              <a:gd name="T31" fmla="*/ 2711 h 3322"/>
              <a:gd name="T32" fmla="*/ 1433 w 3599"/>
              <a:gd name="T33" fmla="*/ 2711 h 3322"/>
              <a:gd name="T34" fmla="*/ 1309 w 3599"/>
              <a:gd name="T35" fmla="*/ 2587 h 3322"/>
              <a:gd name="T36" fmla="*/ 1309 w 3599"/>
              <a:gd name="T37" fmla="*/ 2343 h 3322"/>
              <a:gd name="T38" fmla="*/ 1676 w 3599"/>
              <a:gd name="T39" fmla="*/ 2711 h 3322"/>
              <a:gd name="T40" fmla="*/ 3426 w 3599"/>
              <a:gd name="T41" fmla="*/ 1311 h 3322"/>
              <a:gd name="T42" fmla="*/ 3022 w 3599"/>
              <a:gd name="T43" fmla="*/ 971 h 3322"/>
              <a:gd name="T44" fmla="*/ 3022 w 3599"/>
              <a:gd name="T45" fmla="*/ 385 h 3322"/>
              <a:gd name="T46" fmla="*/ 2899 w 3599"/>
              <a:gd name="T47" fmla="*/ 262 h 3322"/>
              <a:gd name="T48" fmla="*/ 2655 w 3599"/>
              <a:gd name="T49" fmla="*/ 262 h 3322"/>
              <a:gd name="T50" fmla="*/ 2532 w 3599"/>
              <a:gd name="T51" fmla="*/ 385 h 3322"/>
              <a:gd name="T52" fmla="*/ 1951 w 3599"/>
              <a:gd name="T53" fmla="*/ 74 h 3322"/>
              <a:gd name="T54" fmla="*/ 1646 w 3599"/>
              <a:gd name="T55" fmla="*/ 74 h 3322"/>
              <a:gd name="T56" fmla="*/ 171 w 3599"/>
              <a:gd name="T57" fmla="*/ 1311 h 3322"/>
              <a:gd name="T58" fmla="*/ 322 w 3599"/>
              <a:gd name="T59" fmla="*/ 1731 h 3322"/>
              <a:gd name="T60" fmla="*/ 576 w 3599"/>
              <a:gd name="T61" fmla="*/ 1731 h 3322"/>
              <a:gd name="T62" fmla="*/ 576 w 3599"/>
              <a:gd name="T63" fmla="*/ 2955 h 3322"/>
              <a:gd name="T64" fmla="*/ 942 w 3599"/>
              <a:gd name="T65" fmla="*/ 3321 h 3322"/>
              <a:gd name="T66" fmla="*/ 2655 w 3599"/>
              <a:gd name="T67" fmla="*/ 3321 h 3322"/>
              <a:gd name="T68" fmla="*/ 3022 w 3599"/>
              <a:gd name="T69" fmla="*/ 2955 h 3322"/>
              <a:gd name="T70" fmla="*/ 3277 w 3599"/>
              <a:gd name="T71" fmla="*/ 1731 h 3322"/>
              <a:gd name="T72" fmla="*/ 3426 w 3599"/>
              <a:gd name="T73" fmla="*/ 1311 h 3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99" h="3322">
                <a:moveTo>
                  <a:pt x="2288" y="2097"/>
                </a:moveTo>
                <a:lnTo>
                  <a:pt x="2288" y="2097"/>
                </a:lnTo>
                <a:lnTo>
                  <a:pt x="2288" y="2097"/>
                </a:lnTo>
                <a:lnTo>
                  <a:pt x="1922" y="2097"/>
                </a:lnTo>
                <a:lnTo>
                  <a:pt x="1922" y="1731"/>
                </a:lnTo>
                <a:lnTo>
                  <a:pt x="2166" y="1731"/>
                </a:lnTo>
                <a:lnTo>
                  <a:pt x="2166" y="1731"/>
                </a:lnTo>
                <a:cubicBezTo>
                  <a:pt x="2232" y="1731"/>
                  <a:pt x="2288" y="1784"/>
                  <a:pt x="2288" y="1854"/>
                </a:cubicBezTo>
                <a:lnTo>
                  <a:pt x="2288" y="1854"/>
                </a:lnTo>
                <a:lnTo>
                  <a:pt x="2288" y="2097"/>
                </a:lnTo>
                <a:close/>
                <a:moveTo>
                  <a:pt x="2288" y="2587"/>
                </a:moveTo>
                <a:lnTo>
                  <a:pt x="2288" y="2587"/>
                </a:lnTo>
                <a:lnTo>
                  <a:pt x="2288" y="2587"/>
                </a:lnTo>
                <a:lnTo>
                  <a:pt x="2288" y="2587"/>
                </a:lnTo>
                <a:cubicBezTo>
                  <a:pt x="2288" y="2654"/>
                  <a:pt x="2232" y="2711"/>
                  <a:pt x="2166" y="2711"/>
                </a:cubicBezTo>
                <a:lnTo>
                  <a:pt x="2166" y="2711"/>
                </a:lnTo>
                <a:lnTo>
                  <a:pt x="1922" y="2711"/>
                </a:lnTo>
                <a:lnTo>
                  <a:pt x="1922" y="2343"/>
                </a:lnTo>
                <a:lnTo>
                  <a:pt x="2288" y="2343"/>
                </a:lnTo>
                <a:lnTo>
                  <a:pt x="2288" y="2587"/>
                </a:lnTo>
                <a:close/>
                <a:moveTo>
                  <a:pt x="1676" y="2097"/>
                </a:moveTo>
                <a:lnTo>
                  <a:pt x="1676" y="2097"/>
                </a:lnTo>
                <a:lnTo>
                  <a:pt x="1676" y="2097"/>
                </a:lnTo>
                <a:lnTo>
                  <a:pt x="1309" y="2097"/>
                </a:lnTo>
                <a:lnTo>
                  <a:pt x="1309" y="1854"/>
                </a:lnTo>
                <a:lnTo>
                  <a:pt x="1309" y="1854"/>
                </a:lnTo>
                <a:cubicBezTo>
                  <a:pt x="1309" y="1784"/>
                  <a:pt x="1365" y="1731"/>
                  <a:pt x="1433" y="1731"/>
                </a:cubicBezTo>
                <a:lnTo>
                  <a:pt x="1433" y="1731"/>
                </a:lnTo>
                <a:lnTo>
                  <a:pt x="1676" y="1731"/>
                </a:lnTo>
                <a:lnTo>
                  <a:pt x="1676" y="2097"/>
                </a:lnTo>
                <a:close/>
                <a:moveTo>
                  <a:pt x="1676" y="2711"/>
                </a:moveTo>
                <a:lnTo>
                  <a:pt x="1676" y="2711"/>
                </a:lnTo>
                <a:lnTo>
                  <a:pt x="1676" y="2711"/>
                </a:lnTo>
                <a:lnTo>
                  <a:pt x="1433" y="2711"/>
                </a:lnTo>
                <a:lnTo>
                  <a:pt x="1433" y="2711"/>
                </a:lnTo>
                <a:cubicBezTo>
                  <a:pt x="1365" y="2711"/>
                  <a:pt x="1309" y="2654"/>
                  <a:pt x="1309" y="2587"/>
                </a:cubicBezTo>
                <a:lnTo>
                  <a:pt x="1309" y="2587"/>
                </a:lnTo>
                <a:lnTo>
                  <a:pt x="1309" y="2343"/>
                </a:lnTo>
                <a:lnTo>
                  <a:pt x="1676" y="2343"/>
                </a:lnTo>
                <a:lnTo>
                  <a:pt x="1676" y="2711"/>
                </a:lnTo>
                <a:close/>
                <a:moveTo>
                  <a:pt x="3426" y="1311"/>
                </a:moveTo>
                <a:lnTo>
                  <a:pt x="3426" y="1311"/>
                </a:lnTo>
                <a:lnTo>
                  <a:pt x="3426" y="1311"/>
                </a:lnTo>
                <a:lnTo>
                  <a:pt x="3022" y="971"/>
                </a:lnTo>
                <a:lnTo>
                  <a:pt x="3022" y="385"/>
                </a:lnTo>
                <a:lnTo>
                  <a:pt x="3022" y="385"/>
                </a:lnTo>
                <a:cubicBezTo>
                  <a:pt x="3022" y="318"/>
                  <a:pt x="2968" y="262"/>
                  <a:pt x="2899" y="262"/>
                </a:cubicBezTo>
                <a:lnTo>
                  <a:pt x="2899" y="262"/>
                </a:lnTo>
                <a:lnTo>
                  <a:pt x="2655" y="262"/>
                </a:lnTo>
                <a:lnTo>
                  <a:pt x="2655" y="262"/>
                </a:lnTo>
                <a:cubicBezTo>
                  <a:pt x="2589" y="262"/>
                  <a:pt x="2532" y="318"/>
                  <a:pt x="2532" y="385"/>
                </a:cubicBezTo>
                <a:lnTo>
                  <a:pt x="2532" y="385"/>
                </a:lnTo>
                <a:lnTo>
                  <a:pt x="2532" y="561"/>
                </a:lnTo>
                <a:lnTo>
                  <a:pt x="1951" y="74"/>
                </a:lnTo>
                <a:lnTo>
                  <a:pt x="1951" y="74"/>
                </a:lnTo>
                <a:cubicBezTo>
                  <a:pt x="1863" y="0"/>
                  <a:pt x="1735" y="0"/>
                  <a:pt x="1646" y="74"/>
                </a:cubicBezTo>
                <a:lnTo>
                  <a:pt x="1646" y="74"/>
                </a:lnTo>
                <a:lnTo>
                  <a:pt x="171" y="1311"/>
                </a:lnTo>
                <a:lnTo>
                  <a:pt x="171" y="1311"/>
                </a:lnTo>
                <a:cubicBezTo>
                  <a:pt x="0" y="1453"/>
                  <a:pt x="102" y="1731"/>
                  <a:pt x="322" y="1731"/>
                </a:cubicBezTo>
                <a:lnTo>
                  <a:pt x="322" y="1731"/>
                </a:lnTo>
                <a:lnTo>
                  <a:pt x="576" y="1731"/>
                </a:lnTo>
                <a:lnTo>
                  <a:pt x="576" y="2955"/>
                </a:lnTo>
                <a:lnTo>
                  <a:pt x="576" y="2955"/>
                </a:lnTo>
                <a:cubicBezTo>
                  <a:pt x="576" y="3158"/>
                  <a:pt x="739" y="3321"/>
                  <a:pt x="942" y="3321"/>
                </a:cubicBezTo>
                <a:lnTo>
                  <a:pt x="942" y="3321"/>
                </a:lnTo>
                <a:lnTo>
                  <a:pt x="2655" y="3321"/>
                </a:lnTo>
                <a:lnTo>
                  <a:pt x="2655" y="3321"/>
                </a:lnTo>
                <a:cubicBezTo>
                  <a:pt x="2859" y="3321"/>
                  <a:pt x="3022" y="3158"/>
                  <a:pt x="3022" y="2955"/>
                </a:cubicBezTo>
                <a:lnTo>
                  <a:pt x="3022" y="2955"/>
                </a:lnTo>
                <a:lnTo>
                  <a:pt x="3022" y="1731"/>
                </a:lnTo>
                <a:lnTo>
                  <a:pt x="3277" y="1731"/>
                </a:lnTo>
                <a:lnTo>
                  <a:pt x="3277" y="1731"/>
                </a:lnTo>
                <a:cubicBezTo>
                  <a:pt x="3496" y="1731"/>
                  <a:pt x="3598" y="1453"/>
                  <a:pt x="3426" y="1311"/>
                </a:cubicBezTo>
                <a:close/>
              </a:path>
            </a:pathLst>
          </a:custGeom>
          <a:solidFill>
            <a:schemeClr val="tx1"/>
          </a:solidFill>
          <a:ln>
            <a:noFill/>
          </a:ln>
          <a:effectLst/>
        </p:spPr>
        <p:txBody>
          <a:bodyPr wrap="none" anchor="ctr"/>
          <a:lstStyle/>
          <a:p>
            <a:endParaRPr lang="en-US"/>
          </a:p>
        </p:txBody>
      </p:sp>
      <p:sp>
        <p:nvSpPr>
          <p:cNvPr id="22" name="Rectangle 21">
            <a:hlinkClick r:id="rId3" action="ppaction://hlinksldjump"/>
          </p:cNvPr>
          <p:cNvSpPr/>
          <p:nvPr/>
        </p:nvSpPr>
        <p:spPr>
          <a:xfrm>
            <a:off x="8676934" y="6088917"/>
            <a:ext cx="482138" cy="351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493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 Side Corner Rectangle 6"/>
          <p:cNvSpPr/>
          <p:nvPr/>
        </p:nvSpPr>
        <p:spPr>
          <a:xfrm rot="5400000">
            <a:off x="4646340" y="-2064634"/>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8" name="Round Same Side Corner Rectangle 7"/>
          <p:cNvSpPr/>
          <p:nvPr/>
        </p:nvSpPr>
        <p:spPr>
          <a:xfrm rot="5400000">
            <a:off x="4646340" y="-1308982"/>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9" name="Round Same Side Corner Rectangle 8"/>
          <p:cNvSpPr/>
          <p:nvPr/>
        </p:nvSpPr>
        <p:spPr>
          <a:xfrm rot="5400000">
            <a:off x="4646340" y="-553330"/>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10" name="Round Same Side Corner Rectangle 9"/>
          <p:cNvSpPr/>
          <p:nvPr/>
        </p:nvSpPr>
        <p:spPr>
          <a:xfrm rot="5400000">
            <a:off x="4646340" y="202322"/>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11" name="Round Same Side Corner Rectangle 10"/>
          <p:cNvSpPr/>
          <p:nvPr/>
        </p:nvSpPr>
        <p:spPr>
          <a:xfrm rot="5400000">
            <a:off x="4646340" y="957974"/>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12" name="Content Placeholder 1"/>
          <p:cNvSpPr>
            <a:spLocks noGrp="1"/>
          </p:cNvSpPr>
          <p:nvPr>
            <p:ph idx="1"/>
          </p:nvPr>
        </p:nvSpPr>
        <p:spPr>
          <a:xfrm>
            <a:off x="1145451" y="1821031"/>
            <a:ext cx="7772400" cy="4525963"/>
          </a:xfrm>
          <a:effectLst>
            <a:outerShdw blurRad="50800" dist="38100" dir="2700000" algn="tl" rotWithShape="0">
              <a:prstClr val="black">
                <a:alpha val="40000"/>
              </a:prstClr>
            </a:outerShdw>
          </a:effectLst>
        </p:spPr>
        <p:txBody>
          <a:bodyPr/>
          <a:lstStyle/>
          <a:p>
            <a:pPr marL="457200" indent="-457200">
              <a:lnSpc>
                <a:spcPct val="150000"/>
              </a:lnSpc>
              <a:buFont typeface="+mj-lt"/>
              <a:buAutoNum type="arabicPeriod"/>
            </a:pPr>
            <a:r>
              <a:rPr lang="en-CA" sz="2600" dirty="0"/>
              <a:t>Glucocorticoids (GIOP)</a:t>
            </a:r>
          </a:p>
          <a:p>
            <a:pPr marL="457200" indent="-457200">
              <a:lnSpc>
                <a:spcPct val="150000"/>
              </a:lnSpc>
              <a:buFont typeface="+mj-lt"/>
              <a:buAutoNum type="arabicPeriod"/>
            </a:pPr>
            <a:r>
              <a:rPr lang="en-CA" sz="2600" dirty="0"/>
              <a:t>Aromatase Inhibitors (AI)</a:t>
            </a:r>
          </a:p>
          <a:p>
            <a:pPr marL="457200" indent="-457200">
              <a:lnSpc>
                <a:spcPct val="150000"/>
              </a:lnSpc>
              <a:buFont typeface="+mj-lt"/>
              <a:buAutoNum type="arabicPeriod"/>
            </a:pPr>
            <a:r>
              <a:rPr lang="en-CA" sz="2600" dirty="0"/>
              <a:t>Androgen Deprivation Therapy (ADT)</a:t>
            </a:r>
          </a:p>
          <a:p>
            <a:pPr marL="457200" indent="-457200">
              <a:lnSpc>
                <a:spcPct val="150000"/>
              </a:lnSpc>
              <a:buFont typeface="+mj-lt"/>
              <a:buAutoNum type="arabicPeriod"/>
            </a:pPr>
            <a:r>
              <a:rPr lang="en-CA" sz="2600" dirty="0"/>
              <a:t>Proton Pump Inhibitors (PPI)</a:t>
            </a:r>
          </a:p>
          <a:p>
            <a:pPr marL="457200" indent="-457200">
              <a:lnSpc>
                <a:spcPct val="150000"/>
              </a:lnSpc>
              <a:buFont typeface="+mj-lt"/>
              <a:buAutoNum type="arabicPeriod"/>
            </a:pPr>
            <a:r>
              <a:rPr lang="en-CA" sz="2600" dirty="0"/>
              <a:t>Selective Serotonin Reuptake Inhibitors (SSRI)</a:t>
            </a:r>
          </a:p>
          <a:p>
            <a:pPr marL="457200" indent="-457200">
              <a:lnSpc>
                <a:spcPct val="150000"/>
              </a:lnSpc>
              <a:buFont typeface="+mj-lt"/>
              <a:buAutoNum type="arabicPeriod"/>
            </a:pPr>
            <a:endParaRPr lang="en-CA" sz="2600" dirty="0">
              <a:solidFill>
                <a:srgbClr val="F4E443"/>
              </a:solidFill>
            </a:endParaRPr>
          </a:p>
        </p:txBody>
      </p:sp>
      <p:sp>
        <p:nvSpPr>
          <p:cNvPr id="13" name="Title 4"/>
          <p:cNvSpPr>
            <a:spLocks noGrp="1"/>
          </p:cNvSpPr>
          <p:nvPr>
            <p:ph type="title"/>
          </p:nvPr>
        </p:nvSpPr>
        <p:spPr>
          <a:xfrm>
            <a:off x="457199" y="228600"/>
            <a:ext cx="8602133" cy="1244600"/>
          </a:xfrm>
        </p:spPr>
        <p:txBody>
          <a:bodyPr/>
          <a:lstStyle/>
          <a:p>
            <a:r>
              <a:rPr lang="en-US" altLang="en-US" b="1" dirty="0">
                <a:solidFill>
                  <a:schemeClr val="tx1"/>
                </a:solidFill>
                <a:latin typeface="Arial" charset="0"/>
              </a:rPr>
              <a:t>Case Studies:</a:t>
            </a:r>
            <a:br>
              <a:rPr lang="en-US" altLang="en-US" b="1" dirty="0">
                <a:solidFill>
                  <a:schemeClr val="tx1"/>
                </a:solidFill>
                <a:latin typeface="Arial" charset="0"/>
              </a:rPr>
            </a:br>
            <a:r>
              <a:rPr lang="en-US" altLang="en-US" sz="2000" b="1" dirty="0">
                <a:latin typeface="Arial" charset="0"/>
              </a:rPr>
              <a:t>Medications Associated With Bone Loss and Increased Fracture Risk</a:t>
            </a:r>
            <a:endParaRPr lang="en-US" altLang="en-US" sz="2000" dirty="0">
              <a:latin typeface="Arial" charset="0"/>
            </a:endParaRPr>
          </a:p>
        </p:txBody>
      </p:sp>
      <p:grpSp>
        <p:nvGrpSpPr>
          <p:cNvPr id="14" name="Group 13"/>
          <p:cNvGrpSpPr/>
          <p:nvPr/>
        </p:nvGrpSpPr>
        <p:grpSpPr>
          <a:xfrm>
            <a:off x="470575" y="1856763"/>
            <a:ext cx="542392" cy="651236"/>
            <a:chOff x="7970412" y="1752600"/>
            <a:chExt cx="656379" cy="788098"/>
          </a:xfrm>
        </p:grpSpPr>
        <p:sp>
          <p:nvSpPr>
            <p:cNvPr id="15" name="Freeform 14"/>
            <p:cNvSpPr>
              <a:spLocks noChangeArrowheads="1"/>
            </p:cNvSpPr>
            <p:nvPr/>
          </p:nvSpPr>
          <p:spPr bwMode="auto">
            <a:xfrm>
              <a:off x="8298602" y="2408978"/>
              <a:ext cx="444" cy="44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E59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15"/>
            <p:cNvSpPr>
              <a:spLocks noChangeArrowheads="1"/>
            </p:cNvSpPr>
            <p:nvPr/>
          </p:nvSpPr>
          <p:spPr bwMode="auto">
            <a:xfrm>
              <a:off x="8154465" y="1839082"/>
              <a:ext cx="288275" cy="322867"/>
            </a:xfrm>
            <a:custGeom>
              <a:avLst/>
              <a:gdLst>
                <a:gd name="T0" fmla="*/ 249 w 2867"/>
                <a:gd name="T1" fmla="*/ 1902 h 3210"/>
                <a:gd name="T2" fmla="*/ 249 w 2867"/>
                <a:gd name="T3" fmla="*/ 1902 h 3210"/>
                <a:gd name="T4" fmla="*/ 878 w 2867"/>
                <a:gd name="T5" fmla="*/ 447 h 3210"/>
                <a:gd name="T6" fmla="*/ 927 w 2867"/>
                <a:gd name="T7" fmla="*/ 436 h 3210"/>
                <a:gd name="T8" fmla="*/ 937 w 2867"/>
                <a:gd name="T9" fmla="*/ 387 h 3210"/>
                <a:gd name="T10" fmla="*/ 1433 w 2867"/>
                <a:gd name="T11" fmla="*/ 202 h 3210"/>
                <a:gd name="T12" fmla="*/ 1442 w 2867"/>
                <a:gd name="T13" fmla="*/ 202 h 3210"/>
                <a:gd name="T14" fmla="*/ 2661 w 2867"/>
                <a:gd name="T15" fmla="*/ 1638 h 3210"/>
                <a:gd name="T16" fmla="*/ 2690 w 2867"/>
                <a:gd name="T17" fmla="*/ 2722 h 3210"/>
                <a:gd name="T18" fmla="*/ 1872 w 2867"/>
                <a:gd name="T19" fmla="*/ 2714 h 3210"/>
                <a:gd name="T20" fmla="*/ 2321 w 2867"/>
                <a:gd name="T21" fmla="*/ 2090 h 3210"/>
                <a:gd name="T22" fmla="*/ 2327 w 2867"/>
                <a:gd name="T23" fmla="*/ 2059 h 3210"/>
                <a:gd name="T24" fmla="*/ 2344 w 2867"/>
                <a:gd name="T25" fmla="*/ 1939 h 3210"/>
                <a:gd name="T26" fmla="*/ 2367 w 2867"/>
                <a:gd name="T27" fmla="*/ 1729 h 3210"/>
                <a:gd name="T28" fmla="*/ 2332 w 2867"/>
                <a:gd name="T29" fmla="*/ 1663 h 3210"/>
                <a:gd name="T30" fmla="*/ 2101 w 2867"/>
                <a:gd name="T31" fmla="*/ 1357 h 3210"/>
                <a:gd name="T32" fmla="*/ 1938 w 2867"/>
                <a:gd name="T33" fmla="*/ 1097 h 3210"/>
                <a:gd name="T34" fmla="*/ 1932 w 2867"/>
                <a:gd name="T35" fmla="*/ 1090 h 3210"/>
                <a:gd name="T36" fmla="*/ 1086 w 2867"/>
                <a:gd name="T37" fmla="*/ 735 h 3210"/>
                <a:gd name="T38" fmla="*/ 993 w 2867"/>
                <a:gd name="T39" fmla="*/ 614 h 3210"/>
                <a:gd name="T40" fmla="*/ 948 w 2867"/>
                <a:gd name="T41" fmla="*/ 759 h 3210"/>
                <a:gd name="T42" fmla="*/ 499 w 2867"/>
                <a:gd name="T43" fmla="*/ 1589 h 3210"/>
                <a:gd name="T44" fmla="*/ 497 w 2867"/>
                <a:gd name="T45" fmla="*/ 1606 h 3210"/>
                <a:gd name="T46" fmla="*/ 584 w 2867"/>
                <a:gd name="T47" fmla="*/ 2091 h 3210"/>
                <a:gd name="T48" fmla="*/ 623 w 2867"/>
                <a:gd name="T49" fmla="*/ 3046 h 3210"/>
                <a:gd name="T50" fmla="*/ 249 w 2867"/>
                <a:gd name="T51" fmla="*/ 1902 h 3210"/>
                <a:gd name="T52" fmla="*/ 591 w 2867"/>
                <a:gd name="T53" fmla="*/ 3200 h 3210"/>
                <a:gd name="T54" fmla="*/ 610 w 2867"/>
                <a:gd name="T55" fmla="*/ 3209 h 3210"/>
                <a:gd name="T56" fmla="*/ 632 w 2867"/>
                <a:gd name="T57" fmla="*/ 3204 h 3210"/>
                <a:gd name="T58" fmla="*/ 1184 w 2867"/>
                <a:gd name="T59" fmla="*/ 2675 h 3210"/>
                <a:gd name="T60" fmla="*/ 1155 w 2867"/>
                <a:gd name="T61" fmla="*/ 2614 h 3210"/>
                <a:gd name="T62" fmla="*/ 731 w 2867"/>
                <a:gd name="T63" fmla="*/ 2037 h 3210"/>
                <a:gd name="T64" fmla="*/ 722 w 2867"/>
                <a:gd name="T65" fmla="*/ 2016 h 3210"/>
                <a:gd name="T66" fmla="*/ 654 w 2867"/>
                <a:gd name="T67" fmla="*/ 1614 h 3210"/>
                <a:gd name="T68" fmla="*/ 1056 w 2867"/>
                <a:gd name="T69" fmla="*/ 932 h 3210"/>
                <a:gd name="T70" fmla="*/ 1829 w 2867"/>
                <a:gd name="T71" fmla="*/ 1211 h 3210"/>
                <a:gd name="T72" fmla="*/ 2209 w 2867"/>
                <a:gd name="T73" fmla="*/ 1769 h 3210"/>
                <a:gd name="T74" fmla="*/ 2170 w 2867"/>
                <a:gd name="T75" fmla="*/ 2041 h 3210"/>
                <a:gd name="T76" fmla="*/ 1744 w 2867"/>
                <a:gd name="T77" fmla="*/ 2619 h 3210"/>
                <a:gd name="T78" fmla="*/ 1721 w 2867"/>
                <a:gd name="T79" fmla="*/ 2661 h 3210"/>
                <a:gd name="T80" fmla="*/ 2235 w 2867"/>
                <a:gd name="T81" fmla="*/ 3204 h 3210"/>
                <a:gd name="T82" fmla="*/ 2255 w 2867"/>
                <a:gd name="T83" fmla="*/ 3209 h 3210"/>
                <a:gd name="T84" fmla="*/ 2276 w 2867"/>
                <a:gd name="T85" fmla="*/ 3200 h 3210"/>
                <a:gd name="T86" fmla="*/ 2854 w 2867"/>
                <a:gd name="T87" fmla="*/ 2743 h 3210"/>
                <a:gd name="T88" fmla="*/ 2846 w 2867"/>
                <a:gd name="T89" fmla="*/ 2674 h 3210"/>
                <a:gd name="T90" fmla="*/ 2777 w 2867"/>
                <a:gd name="T91" fmla="*/ 1883 h 3210"/>
                <a:gd name="T92" fmla="*/ 2385 w 2867"/>
                <a:gd name="T93" fmla="*/ 397 h 3210"/>
                <a:gd name="T94" fmla="*/ 797 w 2867"/>
                <a:gd name="T95" fmla="*/ 305 h 3210"/>
                <a:gd name="T96" fmla="*/ 93 w 2867"/>
                <a:gd name="T97" fmla="*/ 1926 h 3210"/>
                <a:gd name="T98" fmla="*/ 16 w 2867"/>
                <a:gd name="T99" fmla="*/ 2680 h 3210"/>
                <a:gd name="T100" fmla="*/ 11 w 2867"/>
                <a:gd name="T101" fmla="*/ 2743 h 3210"/>
                <a:gd name="T102" fmla="*/ 591 w 2867"/>
                <a:gd name="T103" fmla="*/ 320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7" h="3210">
                  <a:moveTo>
                    <a:pt x="249" y="1902"/>
                  </a:moveTo>
                  <a:lnTo>
                    <a:pt x="249" y="1902"/>
                  </a:lnTo>
                  <a:lnTo>
                    <a:pt x="249" y="1902"/>
                  </a:lnTo>
                  <a:lnTo>
                    <a:pt x="249" y="1902"/>
                  </a:lnTo>
                  <a:cubicBezTo>
                    <a:pt x="228" y="1761"/>
                    <a:pt x="206" y="1615"/>
                    <a:pt x="206" y="1434"/>
                  </a:cubicBezTo>
                  <a:cubicBezTo>
                    <a:pt x="165" y="1035"/>
                    <a:pt x="406" y="556"/>
                    <a:pt x="878" y="447"/>
                  </a:cubicBezTo>
                  <a:lnTo>
                    <a:pt x="878" y="447"/>
                  </a:lnTo>
                  <a:lnTo>
                    <a:pt x="927" y="436"/>
                  </a:lnTo>
                  <a:lnTo>
                    <a:pt x="937" y="387"/>
                  </a:lnTo>
                  <a:lnTo>
                    <a:pt x="937" y="387"/>
                  </a:lnTo>
                  <a:cubicBezTo>
                    <a:pt x="967" y="234"/>
                    <a:pt x="1224" y="202"/>
                    <a:pt x="1433" y="202"/>
                  </a:cubicBezTo>
                  <a:lnTo>
                    <a:pt x="1433" y="202"/>
                  </a:lnTo>
                  <a:lnTo>
                    <a:pt x="1442" y="202"/>
                  </a:lnTo>
                  <a:lnTo>
                    <a:pt x="1442" y="202"/>
                  </a:lnTo>
                  <a:cubicBezTo>
                    <a:pt x="1750" y="162"/>
                    <a:pt x="2093" y="327"/>
                    <a:pt x="2278" y="511"/>
                  </a:cubicBezTo>
                  <a:cubicBezTo>
                    <a:pt x="2587" y="787"/>
                    <a:pt x="2704" y="1135"/>
                    <a:pt x="2661" y="1638"/>
                  </a:cubicBezTo>
                  <a:cubicBezTo>
                    <a:pt x="2653" y="1706"/>
                    <a:pt x="2638" y="1777"/>
                    <a:pt x="2623" y="1852"/>
                  </a:cubicBezTo>
                  <a:cubicBezTo>
                    <a:pt x="2570" y="2118"/>
                    <a:pt x="2510" y="2419"/>
                    <a:pt x="2690" y="2722"/>
                  </a:cubicBezTo>
                  <a:cubicBezTo>
                    <a:pt x="2652" y="2784"/>
                    <a:pt x="2538" y="2933"/>
                    <a:pt x="2243" y="3046"/>
                  </a:cubicBezTo>
                  <a:cubicBezTo>
                    <a:pt x="1880" y="2969"/>
                    <a:pt x="1853" y="2837"/>
                    <a:pt x="1872" y="2714"/>
                  </a:cubicBezTo>
                  <a:cubicBezTo>
                    <a:pt x="2032" y="2552"/>
                    <a:pt x="2196" y="2382"/>
                    <a:pt x="2321" y="2090"/>
                  </a:cubicBezTo>
                  <a:lnTo>
                    <a:pt x="2321" y="2090"/>
                  </a:lnTo>
                  <a:lnTo>
                    <a:pt x="2327" y="2075"/>
                  </a:lnTo>
                  <a:lnTo>
                    <a:pt x="2327" y="2059"/>
                  </a:lnTo>
                  <a:lnTo>
                    <a:pt x="2327" y="2059"/>
                  </a:lnTo>
                  <a:cubicBezTo>
                    <a:pt x="2327" y="2029"/>
                    <a:pt x="2335" y="1986"/>
                    <a:pt x="2344" y="1939"/>
                  </a:cubicBezTo>
                  <a:cubicBezTo>
                    <a:pt x="2355" y="1875"/>
                    <a:pt x="2367" y="1803"/>
                    <a:pt x="2367" y="1729"/>
                  </a:cubicBezTo>
                  <a:lnTo>
                    <a:pt x="2367" y="1729"/>
                  </a:lnTo>
                  <a:lnTo>
                    <a:pt x="2367" y="1687"/>
                  </a:lnTo>
                  <a:lnTo>
                    <a:pt x="2332" y="1663"/>
                  </a:lnTo>
                  <a:lnTo>
                    <a:pt x="2332" y="1663"/>
                  </a:lnTo>
                  <a:cubicBezTo>
                    <a:pt x="2209" y="1580"/>
                    <a:pt x="2158" y="1470"/>
                    <a:pt x="2101" y="1357"/>
                  </a:cubicBezTo>
                  <a:cubicBezTo>
                    <a:pt x="2059" y="1267"/>
                    <a:pt x="2015" y="1176"/>
                    <a:pt x="1938" y="1097"/>
                  </a:cubicBezTo>
                  <a:lnTo>
                    <a:pt x="1938" y="1097"/>
                  </a:lnTo>
                  <a:lnTo>
                    <a:pt x="1932" y="1090"/>
                  </a:lnTo>
                  <a:lnTo>
                    <a:pt x="1932" y="1090"/>
                  </a:lnTo>
                  <a:cubicBezTo>
                    <a:pt x="1833" y="1012"/>
                    <a:pt x="1716" y="998"/>
                    <a:pt x="1592" y="980"/>
                  </a:cubicBezTo>
                  <a:cubicBezTo>
                    <a:pt x="1420" y="958"/>
                    <a:pt x="1240" y="933"/>
                    <a:pt x="1086" y="735"/>
                  </a:cubicBezTo>
                  <a:lnTo>
                    <a:pt x="1086" y="735"/>
                  </a:lnTo>
                  <a:lnTo>
                    <a:pt x="993" y="614"/>
                  </a:lnTo>
                  <a:lnTo>
                    <a:pt x="948" y="759"/>
                  </a:lnTo>
                  <a:lnTo>
                    <a:pt x="948" y="759"/>
                  </a:lnTo>
                  <a:cubicBezTo>
                    <a:pt x="870" y="1017"/>
                    <a:pt x="786" y="1107"/>
                    <a:pt x="704" y="1193"/>
                  </a:cubicBezTo>
                  <a:cubicBezTo>
                    <a:pt x="621" y="1283"/>
                    <a:pt x="542" y="1368"/>
                    <a:pt x="499" y="1589"/>
                  </a:cubicBezTo>
                  <a:lnTo>
                    <a:pt x="499" y="1589"/>
                  </a:lnTo>
                  <a:lnTo>
                    <a:pt x="497" y="1606"/>
                  </a:lnTo>
                  <a:lnTo>
                    <a:pt x="497" y="1606"/>
                  </a:lnTo>
                  <a:cubicBezTo>
                    <a:pt x="497" y="1775"/>
                    <a:pt x="497" y="1951"/>
                    <a:pt x="584" y="2091"/>
                  </a:cubicBezTo>
                  <a:cubicBezTo>
                    <a:pt x="666" y="2367"/>
                    <a:pt x="815" y="2537"/>
                    <a:pt x="1027" y="2712"/>
                  </a:cubicBezTo>
                  <a:cubicBezTo>
                    <a:pt x="1019" y="2843"/>
                    <a:pt x="964" y="2974"/>
                    <a:pt x="623" y="3046"/>
                  </a:cubicBezTo>
                  <a:cubicBezTo>
                    <a:pt x="321" y="2932"/>
                    <a:pt x="209" y="2779"/>
                    <a:pt x="174" y="2719"/>
                  </a:cubicBezTo>
                  <a:cubicBezTo>
                    <a:pt x="328" y="2414"/>
                    <a:pt x="291" y="2177"/>
                    <a:pt x="249" y="1902"/>
                  </a:cubicBezTo>
                  <a:close/>
                  <a:moveTo>
                    <a:pt x="591" y="3200"/>
                  </a:moveTo>
                  <a:lnTo>
                    <a:pt x="591" y="3200"/>
                  </a:lnTo>
                  <a:lnTo>
                    <a:pt x="591" y="3200"/>
                  </a:lnTo>
                  <a:lnTo>
                    <a:pt x="610" y="3209"/>
                  </a:lnTo>
                  <a:lnTo>
                    <a:pt x="632" y="3204"/>
                  </a:lnTo>
                  <a:lnTo>
                    <a:pt x="632" y="3204"/>
                  </a:lnTo>
                  <a:cubicBezTo>
                    <a:pt x="1019" y="3127"/>
                    <a:pt x="1184" y="2969"/>
                    <a:pt x="1184" y="2675"/>
                  </a:cubicBezTo>
                  <a:lnTo>
                    <a:pt x="1184" y="2675"/>
                  </a:lnTo>
                  <a:lnTo>
                    <a:pt x="1184" y="2639"/>
                  </a:lnTo>
                  <a:lnTo>
                    <a:pt x="1155" y="2614"/>
                  </a:lnTo>
                  <a:lnTo>
                    <a:pt x="1155" y="2614"/>
                  </a:lnTo>
                  <a:cubicBezTo>
                    <a:pt x="948" y="2448"/>
                    <a:pt x="805" y="2294"/>
                    <a:pt x="731" y="2037"/>
                  </a:cubicBezTo>
                  <a:lnTo>
                    <a:pt x="731" y="2037"/>
                  </a:lnTo>
                  <a:lnTo>
                    <a:pt x="722" y="2016"/>
                  </a:lnTo>
                  <a:lnTo>
                    <a:pt x="722" y="2016"/>
                  </a:lnTo>
                  <a:cubicBezTo>
                    <a:pt x="656" y="1914"/>
                    <a:pt x="654" y="1767"/>
                    <a:pt x="654" y="1614"/>
                  </a:cubicBezTo>
                  <a:cubicBezTo>
                    <a:pt x="690" y="1440"/>
                    <a:pt x="745" y="1381"/>
                    <a:pt x="820" y="1301"/>
                  </a:cubicBezTo>
                  <a:cubicBezTo>
                    <a:pt x="890" y="1224"/>
                    <a:pt x="977" y="1132"/>
                    <a:pt x="1056" y="932"/>
                  </a:cubicBezTo>
                  <a:cubicBezTo>
                    <a:pt x="1227" y="1090"/>
                    <a:pt x="1415" y="1116"/>
                    <a:pt x="1570" y="1137"/>
                  </a:cubicBezTo>
                  <a:cubicBezTo>
                    <a:pt x="1675" y="1150"/>
                    <a:pt x="1766" y="1163"/>
                    <a:pt x="1829" y="1211"/>
                  </a:cubicBezTo>
                  <a:cubicBezTo>
                    <a:pt x="1887" y="1270"/>
                    <a:pt x="1922" y="1346"/>
                    <a:pt x="1960" y="1424"/>
                  </a:cubicBezTo>
                  <a:cubicBezTo>
                    <a:pt x="2015" y="1538"/>
                    <a:pt x="2076" y="1665"/>
                    <a:pt x="2209" y="1769"/>
                  </a:cubicBezTo>
                  <a:cubicBezTo>
                    <a:pt x="2206" y="1815"/>
                    <a:pt x="2198" y="1864"/>
                    <a:pt x="2190" y="1912"/>
                  </a:cubicBezTo>
                  <a:cubicBezTo>
                    <a:pt x="2180" y="1958"/>
                    <a:pt x="2172" y="2001"/>
                    <a:pt x="2170" y="2041"/>
                  </a:cubicBezTo>
                  <a:cubicBezTo>
                    <a:pt x="2053" y="2308"/>
                    <a:pt x="1896" y="2467"/>
                    <a:pt x="1744" y="2619"/>
                  </a:cubicBezTo>
                  <a:lnTo>
                    <a:pt x="1744" y="2619"/>
                  </a:lnTo>
                  <a:lnTo>
                    <a:pt x="1726" y="2637"/>
                  </a:lnTo>
                  <a:lnTo>
                    <a:pt x="1721" y="2661"/>
                  </a:lnTo>
                  <a:lnTo>
                    <a:pt x="1721" y="2661"/>
                  </a:lnTo>
                  <a:cubicBezTo>
                    <a:pt x="1667" y="2948"/>
                    <a:pt x="1833" y="3125"/>
                    <a:pt x="2235" y="3204"/>
                  </a:cubicBezTo>
                  <a:lnTo>
                    <a:pt x="2235" y="3204"/>
                  </a:lnTo>
                  <a:lnTo>
                    <a:pt x="2255" y="3209"/>
                  </a:lnTo>
                  <a:lnTo>
                    <a:pt x="2276" y="3200"/>
                  </a:lnTo>
                  <a:lnTo>
                    <a:pt x="2276" y="3200"/>
                  </a:lnTo>
                  <a:cubicBezTo>
                    <a:pt x="2756" y="3027"/>
                    <a:pt x="2850" y="2754"/>
                    <a:pt x="2854" y="2743"/>
                  </a:cubicBezTo>
                  <a:lnTo>
                    <a:pt x="2854" y="2743"/>
                  </a:lnTo>
                  <a:lnTo>
                    <a:pt x="2866" y="2706"/>
                  </a:lnTo>
                  <a:lnTo>
                    <a:pt x="2846" y="2674"/>
                  </a:lnTo>
                  <a:lnTo>
                    <a:pt x="2846" y="2674"/>
                  </a:lnTo>
                  <a:cubicBezTo>
                    <a:pt x="2672" y="2411"/>
                    <a:pt x="2725" y="2143"/>
                    <a:pt x="2777" y="1883"/>
                  </a:cubicBezTo>
                  <a:cubicBezTo>
                    <a:pt x="2792" y="1809"/>
                    <a:pt x="2807" y="1730"/>
                    <a:pt x="2817" y="1654"/>
                  </a:cubicBezTo>
                  <a:cubicBezTo>
                    <a:pt x="2866" y="1103"/>
                    <a:pt x="2729" y="702"/>
                    <a:pt x="2385" y="397"/>
                  </a:cubicBezTo>
                  <a:cubicBezTo>
                    <a:pt x="2186" y="196"/>
                    <a:pt x="1801" y="0"/>
                    <a:pt x="1428" y="45"/>
                  </a:cubicBezTo>
                  <a:cubicBezTo>
                    <a:pt x="1073" y="47"/>
                    <a:pt x="862" y="133"/>
                    <a:pt x="797" y="305"/>
                  </a:cubicBezTo>
                  <a:cubicBezTo>
                    <a:pt x="271" y="454"/>
                    <a:pt x="3" y="996"/>
                    <a:pt x="48" y="1442"/>
                  </a:cubicBezTo>
                  <a:cubicBezTo>
                    <a:pt x="48" y="1628"/>
                    <a:pt x="73" y="1787"/>
                    <a:pt x="93" y="1926"/>
                  </a:cubicBezTo>
                  <a:cubicBezTo>
                    <a:pt x="134" y="2192"/>
                    <a:pt x="165" y="2403"/>
                    <a:pt x="16" y="2680"/>
                  </a:cubicBezTo>
                  <a:lnTo>
                    <a:pt x="16" y="2680"/>
                  </a:lnTo>
                  <a:lnTo>
                    <a:pt x="0" y="2709"/>
                  </a:lnTo>
                  <a:lnTo>
                    <a:pt x="11" y="2743"/>
                  </a:lnTo>
                  <a:lnTo>
                    <a:pt x="11" y="2743"/>
                  </a:lnTo>
                  <a:cubicBezTo>
                    <a:pt x="15" y="2754"/>
                    <a:pt x="110" y="3027"/>
                    <a:pt x="591" y="3200"/>
                  </a:cubicBezTo>
                  <a:close/>
                </a:path>
              </a:pathLst>
            </a:custGeom>
            <a:solidFill>
              <a:schemeClr val="tx1"/>
            </a:solidFill>
            <a:ln>
              <a:noFill/>
            </a:ln>
            <a:effectLst/>
          </p:spPr>
          <p:txBody>
            <a:bodyPr wrap="none" anchor="ctr"/>
            <a:lstStyle/>
            <a:p>
              <a:endParaRPr lang="en-US"/>
            </a:p>
          </p:txBody>
        </p:sp>
        <p:sp>
          <p:nvSpPr>
            <p:cNvPr id="17" name="Freeform 16"/>
            <p:cNvSpPr>
              <a:spLocks noChangeArrowheads="1"/>
            </p:cNvSpPr>
            <p:nvPr/>
          </p:nvSpPr>
          <p:spPr bwMode="auto">
            <a:xfrm>
              <a:off x="7970412" y="1752600"/>
              <a:ext cx="656379" cy="656378"/>
            </a:xfrm>
            <a:custGeom>
              <a:avLst/>
              <a:gdLst>
                <a:gd name="T0" fmla="*/ 157 w 6528"/>
                <a:gd name="T1" fmla="*/ 3265 h 6528"/>
                <a:gd name="T2" fmla="*/ 157 w 6528"/>
                <a:gd name="T3" fmla="*/ 3265 h 6528"/>
                <a:gd name="T4" fmla="*/ 6370 w 6528"/>
                <a:gd name="T5" fmla="*/ 3265 h 6528"/>
                <a:gd name="T6" fmla="*/ 5494 w 6528"/>
                <a:gd name="T7" fmla="*/ 5419 h 6528"/>
                <a:gd name="T8" fmla="*/ 5474 w 6528"/>
                <a:gd name="T9" fmla="*/ 5310 h 6528"/>
                <a:gd name="T10" fmla="*/ 5445 w 6528"/>
                <a:gd name="T11" fmla="*/ 5188 h 6528"/>
                <a:gd name="T12" fmla="*/ 5405 w 6528"/>
                <a:gd name="T13" fmla="*/ 5065 h 6528"/>
                <a:gd name="T14" fmla="*/ 5353 w 6528"/>
                <a:gd name="T15" fmla="*/ 4943 h 6528"/>
                <a:gd name="T16" fmla="*/ 5289 w 6528"/>
                <a:gd name="T17" fmla="*/ 4826 h 6528"/>
                <a:gd name="T18" fmla="*/ 5214 w 6528"/>
                <a:gd name="T19" fmla="*/ 4715 h 6528"/>
                <a:gd name="T20" fmla="*/ 5124 w 6528"/>
                <a:gd name="T21" fmla="*/ 4617 h 6528"/>
                <a:gd name="T22" fmla="*/ 5023 w 6528"/>
                <a:gd name="T23" fmla="*/ 4533 h 6528"/>
                <a:gd name="T24" fmla="*/ 5012 w 6528"/>
                <a:gd name="T25" fmla="*/ 4526 h 6528"/>
                <a:gd name="T26" fmla="*/ 4112 w 6528"/>
                <a:gd name="T27" fmla="*/ 4154 h 6528"/>
                <a:gd name="T28" fmla="*/ 4035 w 6528"/>
                <a:gd name="T29" fmla="*/ 4118 h 6528"/>
                <a:gd name="T30" fmla="*/ 4006 w 6528"/>
                <a:gd name="T31" fmla="*/ 4198 h 6528"/>
                <a:gd name="T32" fmla="*/ 2521 w 6528"/>
                <a:gd name="T33" fmla="*/ 4198 h 6528"/>
                <a:gd name="T34" fmla="*/ 2492 w 6528"/>
                <a:gd name="T35" fmla="*/ 4118 h 6528"/>
                <a:gd name="T36" fmla="*/ 2415 w 6528"/>
                <a:gd name="T37" fmla="*/ 4154 h 6528"/>
                <a:gd name="T38" fmla="*/ 1514 w 6528"/>
                <a:gd name="T39" fmla="*/ 4526 h 6528"/>
                <a:gd name="T40" fmla="*/ 1502 w 6528"/>
                <a:gd name="T41" fmla="*/ 4533 h 6528"/>
                <a:gd name="T42" fmla="*/ 1403 w 6528"/>
                <a:gd name="T43" fmla="*/ 4617 h 6528"/>
                <a:gd name="T44" fmla="*/ 1313 w 6528"/>
                <a:gd name="T45" fmla="*/ 4717 h 6528"/>
                <a:gd name="T46" fmla="*/ 1238 w 6528"/>
                <a:gd name="T47" fmla="*/ 4826 h 6528"/>
                <a:gd name="T48" fmla="*/ 1174 w 6528"/>
                <a:gd name="T49" fmla="*/ 4943 h 6528"/>
                <a:gd name="T50" fmla="*/ 1122 w 6528"/>
                <a:gd name="T51" fmla="*/ 5065 h 6528"/>
                <a:gd name="T52" fmla="*/ 1082 w 6528"/>
                <a:gd name="T53" fmla="*/ 5188 h 6528"/>
                <a:gd name="T54" fmla="*/ 1054 w 6528"/>
                <a:gd name="T55" fmla="*/ 5310 h 6528"/>
                <a:gd name="T56" fmla="*/ 1033 w 6528"/>
                <a:gd name="T57" fmla="*/ 5418 h 6528"/>
                <a:gd name="T58" fmla="*/ 157 w 6528"/>
                <a:gd name="T59" fmla="*/ 3265 h 6528"/>
                <a:gd name="T60" fmla="*/ 3264 w 6528"/>
                <a:gd name="T61" fmla="*/ 6370 h 6528"/>
                <a:gd name="T62" fmla="*/ 3264 w 6528"/>
                <a:gd name="T63" fmla="*/ 6370 h 6528"/>
                <a:gd name="T64" fmla="*/ 1183 w 6528"/>
                <a:gd name="T65" fmla="*/ 5564 h 6528"/>
                <a:gd name="T66" fmla="*/ 1589 w 6528"/>
                <a:gd name="T67" fmla="*/ 4664 h 6528"/>
                <a:gd name="T68" fmla="*/ 2101 w 6528"/>
                <a:gd name="T69" fmla="*/ 4454 h 6528"/>
                <a:gd name="T70" fmla="*/ 2210 w 6528"/>
                <a:gd name="T71" fmla="*/ 4411 h 6528"/>
                <a:gd name="T72" fmla="*/ 2327 w 6528"/>
                <a:gd name="T73" fmla="*/ 4364 h 6528"/>
                <a:gd name="T74" fmla="*/ 2407 w 6528"/>
                <a:gd name="T75" fmla="*/ 4329 h 6528"/>
                <a:gd name="T76" fmla="*/ 4120 w 6528"/>
                <a:gd name="T77" fmla="*/ 4329 h 6528"/>
                <a:gd name="T78" fmla="*/ 4198 w 6528"/>
                <a:gd name="T79" fmla="*/ 4362 h 6528"/>
                <a:gd name="T80" fmla="*/ 4317 w 6528"/>
                <a:gd name="T81" fmla="*/ 4411 h 6528"/>
                <a:gd name="T82" fmla="*/ 4429 w 6528"/>
                <a:gd name="T83" fmla="*/ 4456 h 6528"/>
                <a:gd name="T84" fmla="*/ 4936 w 6528"/>
                <a:gd name="T85" fmla="*/ 4664 h 6528"/>
                <a:gd name="T86" fmla="*/ 5347 w 6528"/>
                <a:gd name="T87" fmla="*/ 5535 h 6528"/>
                <a:gd name="T88" fmla="*/ 5531 w 6528"/>
                <a:gd name="T89" fmla="*/ 5610 h 6528"/>
                <a:gd name="T90" fmla="*/ 6527 w 6528"/>
                <a:gd name="T91" fmla="*/ 3265 h 6528"/>
                <a:gd name="T92" fmla="*/ 0 w 6528"/>
                <a:gd name="T93" fmla="*/ 3265 h 6528"/>
                <a:gd name="T94" fmla="*/ 1034 w 6528"/>
                <a:gd name="T95" fmla="*/ 5647 h 6528"/>
                <a:gd name="T96" fmla="*/ 1055 w 6528"/>
                <a:gd name="T97" fmla="*/ 5668 h 6528"/>
                <a:gd name="T98" fmla="*/ 1214 w 6528"/>
                <a:gd name="T99" fmla="*/ 5802 h 6528"/>
                <a:gd name="T100" fmla="*/ 3264 w 6528"/>
                <a:gd name="T101" fmla="*/ 6527 h 6528"/>
                <a:gd name="T102" fmla="*/ 3735 w 6528"/>
                <a:gd name="T103" fmla="*/ 6494 h 6528"/>
                <a:gd name="T104" fmla="*/ 3674 w 6528"/>
                <a:gd name="T105" fmla="*/ 6343 h 6528"/>
                <a:gd name="T106" fmla="*/ 3264 w 6528"/>
                <a:gd name="T107" fmla="*/ 6370 h 6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28" h="6528">
                  <a:moveTo>
                    <a:pt x="157" y="3265"/>
                  </a:moveTo>
                  <a:lnTo>
                    <a:pt x="157" y="3265"/>
                  </a:lnTo>
                  <a:lnTo>
                    <a:pt x="157" y="3265"/>
                  </a:lnTo>
                  <a:lnTo>
                    <a:pt x="157" y="3265"/>
                  </a:lnTo>
                  <a:cubicBezTo>
                    <a:pt x="157" y="1552"/>
                    <a:pt x="1551" y="157"/>
                    <a:pt x="3264" y="157"/>
                  </a:cubicBezTo>
                  <a:cubicBezTo>
                    <a:pt x="4977" y="157"/>
                    <a:pt x="6370" y="1552"/>
                    <a:pt x="6370" y="3265"/>
                  </a:cubicBezTo>
                  <a:cubicBezTo>
                    <a:pt x="6370" y="4069"/>
                    <a:pt x="6054" y="4848"/>
                    <a:pt x="5494" y="5425"/>
                  </a:cubicBezTo>
                  <a:cubicBezTo>
                    <a:pt x="5494" y="5422"/>
                    <a:pt x="5494" y="5421"/>
                    <a:pt x="5494" y="5419"/>
                  </a:cubicBezTo>
                  <a:cubicBezTo>
                    <a:pt x="5488" y="5384"/>
                    <a:pt x="5482" y="5347"/>
                    <a:pt x="5474" y="5310"/>
                  </a:cubicBezTo>
                  <a:lnTo>
                    <a:pt x="5474" y="5310"/>
                  </a:lnTo>
                  <a:cubicBezTo>
                    <a:pt x="5467" y="5273"/>
                    <a:pt x="5457" y="5236"/>
                    <a:pt x="5446" y="5198"/>
                  </a:cubicBezTo>
                  <a:cubicBezTo>
                    <a:pt x="5446" y="5194"/>
                    <a:pt x="5445" y="5191"/>
                    <a:pt x="5445" y="5188"/>
                  </a:cubicBezTo>
                  <a:cubicBezTo>
                    <a:pt x="5434" y="5153"/>
                    <a:pt x="5422" y="5116"/>
                    <a:pt x="5409" y="5079"/>
                  </a:cubicBezTo>
                  <a:cubicBezTo>
                    <a:pt x="5408" y="5074"/>
                    <a:pt x="5406" y="5070"/>
                    <a:pt x="5405" y="5065"/>
                  </a:cubicBezTo>
                  <a:cubicBezTo>
                    <a:pt x="5392" y="5030"/>
                    <a:pt x="5377" y="4994"/>
                    <a:pt x="5362" y="4960"/>
                  </a:cubicBezTo>
                  <a:cubicBezTo>
                    <a:pt x="5358" y="4954"/>
                    <a:pt x="5357" y="4948"/>
                    <a:pt x="5353" y="4943"/>
                  </a:cubicBezTo>
                  <a:cubicBezTo>
                    <a:pt x="5337" y="4908"/>
                    <a:pt x="5320" y="4874"/>
                    <a:pt x="5299" y="4842"/>
                  </a:cubicBezTo>
                  <a:cubicBezTo>
                    <a:pt x="5295" y="4836"/>
                    <a:pt x="5292" y="4831"/>
                    <a:pt x="5289" y="4826"/>
                  </a:cubicBezTo>
                  <a:cubicBezTo>
                    <a:pt x="5270" y="4792"/>
                    <a:pt x="5248" y="4760"/>
                    <a:pt x="5223" y="4728"/>
                  </a:cubicBezTo>
                  <a:cubicBezTo>
                    <a:pt x="5220" y="4725"/>
                    <a:pt x="5217" y="4720"/>
                    <a:pt x="5214" y="4715"/>
                  </a:cubicBezTo>
                  <a:cubicBezTo>
                    <a:pt x="5188" y="4685"/>
                    <a:pt x="5161" y="4653"/>
                    <a:pt x="5132" y="4623"/>
                  </a:cubicBezTo>
                  <a:cubicBezTo>
                    <a:pt x="5129" y="4622"/>
                    <a:pt x="5127" y="4619"/>
                    <a:pt x="5124" y="4617"/>
                  </a:cubicBezTo>
                  <a:cubicBezTo>
                    <a:pt x="5092" y="4587"/>
                    <a:pt x="5060" y="4558"/>
                    <a:pt x="5023" y="4533"/>
                  </a:cubicBezTo>
                  <a:lnTo>
                    <a:pt x="5023" y="4533"/>
                  </a:lnTo>
                  <a:lnTo>
                    <a:pt x="5012" y="4526"/>
                  </a:lnTo>
                  <a:lnTo>
                    <a:pt x="5012" y="4526"/>
                  </a:lnTo>
                  <a:cubicBezTo>
                    <a:pt x="4881" y="4460"/>
                    <a:pt x="4744" y="4407"/>
                    <a:pt x="4585" y="4346"/>
                  </a:cubicBezTo>
                  <a:cubicBezTo>
                    <a:pt x="4446" y="4293"/>
                    <a:pt x="4287" y="4232"/>
                    <a:pt x="4112" y="4154"/>
                  </a:cubicBezTo>
                  <a:lnTo>
                    <a:pt x="4112" y="4154"/>
                  </a:lnTo>
                  <a:lnTo>
                    <a:pt x="4035" y="4118"/>
                  </a:lnTo>
                  <a:lnTo>
                    <a:pt x="4006" y="4198"/>
                  </a:lnTo>
                  <a:lnTo>
                    <a:pt x="4006" y="4198"/>
                  </a:lnTo>
                  <a:cubicBezTo>
                    <a:pt x="3887" y="4519"/>
                    <a:pt x="3416" y="4930"/>
                    <a:pt x="3264" y="4930"/>
                  </a:cubicBezTo>
                  <a:cubicBezTo>
                    <a:pt x="3113" y="4930"/>
                    <a:pt x="2641" y="4519"/>
                    <a:pt x="2521" y="4198"/>
                  </a:cubicBezTo>
                  <a:lnTo>
                    <a:pt x="2521" y="4198"/>
                  </a:lnTo>
                  <a:lnTo>
                    <a:pt x="2492" y="4118"/>
                  </a:lnTo>
                  <a:lnTo>
                    <a:pt x="2415" y="4154"/>
                  </a:lnTo>
                  <a:lnTo>
                    <a:pt x="2415" y="4154"/>
                  </a:lnTo>
                  <a:cubicBezTo>
                    <a:pt x="2241" y="4232"/>
                    <a:pt x="2080" y="4293"/>
                    <a:pt x="1941" y="4348"/>
                  </a:cubicBezTo>
                  <a:cubicBezTo>
                    <a:pt x="1782" y="4409"/>
                    <a:pt x="1644" y="4460"/>
                    <a:pt x="1514" y="4526"/>
                  </a:cubicBezTo>
                  <a:lnTo>
                    <a:pt x="1514" y="4526"/>
                  </a:lnTo>
                  <a:lnTo>
                    <a:pt x="1502" y="4533"/>
                  </a:lnTo>
                  <a:lnTo>
                    <a:pt x="1502" y="4533"/>
                  </a:lnTo>
                  <a:cubicBezTo>
                    <a:pt x="1467" y="4558"/>
                    <a:pt x="1434" y="4587"/>
                    <a:pt x="1403" y="4617"/>
                  </a:cubicBezTo>
                  <a:cubicBezTo>
                    <a:pt x="1400" y="4619"/>
                    <a:pt x="1397" y="4622"/>
                    <a:pt x="1395" y="4623"/>
                  </a:cubicBezTo>
                  <a:cubicBezTo>
                    <a:pt x="1365" y="4654"/>
                    <a:pt x="1339" y="4685"/>
                    <a:pt x="1313" y="4717"/>
                  </a:cubicBezTo>
                  <a:cubicBezTo>
                    <a:pt x="1310" y="4720"/>
                    <a:pt x="1307" y="4725"/>
                    <a:pt x="1303" y="4728"/>
                  </a:cubicBezTo>
                  <a:cubicBezTo>
                    <a:pt x="1280" y="4760"/>
                    <a:pt x="1257" y="4792"/>
                    <a:pt x="1238" y="4826"/>
                  </a:cubicBezTo>
                  <a:cubicBezTo>
                    <a:pt x="1235" y="4831"/>
                    <a:pt x="1231" y="4836"/>
                    <a:pt x="1228" y="4842"/>
                  </a:cubicBezTo>
                  <a:cubicBezTo>
                    <a:pt x="1209" y="4874"/>
                    <a:pt x="1190" y="4909"/>
                    <a:pt x="1174" y="4943"/>
                  </a:cubicBezTo>
                  <a:cubicBezTo>
                    <a:pt x="1172" y="4950"/>
                    <a:pt x="1169" y="4954"/>
                    <a:pt x="1167" y="4959"/>
                  </a:cubicBezTo>
                  <a:cubicBezTo>
                    <a:pt x="1151" y="4994"/>
                    <a:pt x="1137" y="5030"/>
                    <a:pt x="1122" y="5065"/>
                  </a:cubicBezTo>
                  <a:cubicBezTo>
                    <a:pt x="1121" y="5070"/>
                    <a:pt x="1119" y="5074"/>
                    <a:pt x="1117" y="5079"/>
                  </a:cubicBezTo>
                  <a:cubicBezTo>
                    <a:pt x="1105" y="5116"/>
                    <a:pt x="1094" y="5153"/>
                    <a:pt x="1082" y="5188"/>
                  </a:cubicBezTo>
                  <a:cubicBezTo>
                    <a:pt x="1082" y="5191"/>
                    <a:pt x="1081" y="5194"/>
                    <a:pt x="1081" y="5198"/>
                  </a:cubicBezTo>
                  <a:cubicBezTo>
                    <a:pt x="1070" y="5236"/>
                    <a:pt x="1062" y="5273"/>
                    <a:pt x="1054" y="5310"/>
                  </a:cubicBezTo>
                  <a:lnTo>
                    <a:pt x="1054" y="5310"/>
                  </a:lnTo>
                  <a:cubicBezTo>
                    <a:pt x="1045" y="5347"/>
                    <a:pt x="1039" y="5384"/>
                    <a:pt x="1033" y="5418"/>
                  </a:cubicBezTo>
                  <a:cubicBezTo>
                    <a:pt x="1033" y="5421"/>
                    <a:pt x="1033" y="5422"/>
                    <a:pt x="1033" y="5425"/>
                  </a:cubicBezTo>
                  <a:cubicBezTo>
                    <a:pt x="473" y="4848"/>
                    <a:pt x="157" y="4071"/>
                    <a:pt x="157" y="3265"/>
                  </a:cubicBezTo>
                  <a:close/>
                  <a:moveTo>
                    <a:pt x="3264" y="6370"/>
                  </a:moveTo>
                  <a:lnTo>
                    <a:pt x="3264" y="6370"/>
                  </a:lnTo>
                  <a:lnTo>
                    <a:pt x="3264" y="6370"/>
                  </a:lnTo>
                  <a:lnTo>
                    <a:pt x="3264" y="6370"/>
                  </a:lnTo>
                  <a:cubicBezTo>
                    <a:pt x="2492" y="6370"/>
                    <a:pt x="1756" y="6087"/>
                    <a:pt x="1183" y="5572"/>
                  </a:cubicBezTo>
                  <a:cubicBezTo>
                    <a:pt x="1183" y="5568"/>
                    <a:pt x="1183" y="5567"/>
                    <a:pt x="1183" y="5564"/>
                  </a:cubicBezTo>
                  <a:cubicBezTo>
                    <a:pt x="1180" y="5544"/>
                    <a:pt x="1180" y="5525"/>
                    <a:pt x="1180" y="5507"/>
                  </a:cubicBezTo>
                  <a:cubicBezTo>
                    <a:pt x="1208" y="5281"/>
                    <a:pt x="1299" y="4879"/>
                    <a:pt x="1589" y="4664"/>
                  </a:cubicBezTo>
                  <a:cubicBezTo>
                    <a:pt x="1711" y="4603"/>
                    <a:pt x="1844" y="4553"/>
                    <a:pt x="1996" y="4494"/>
                  </a:cubicBezTo>
                  <a:cubicBezTo>
                    <a:pt x="2030" y="4481"/>
                    <a:pt x="2065" y="4468"/>
                    <a:pt x="2101" y="4454"/>
                  </a:cubicBezTo>
                  <a:cubicBezTo>
                    <a:pt x="2107" y="4452"/>
                    <a:pt x="2114" y="4449"/>
                    <a:pt x="2120" y="4446"/>
                  </a:cubicBezTo>
                  <a:cubicBezTo>
                    <a:pt x="2150" y="4434"/>
                    <a:pt x="2179" y="4423"/>
                    <a:pt x="2210" y="4411"/>
                  </a:cubicBezTo>
                  <a:cubicBezTo>
                    <a:pt x="2223" y="4406"/>
                    <a:pt x="2234" y="4401"/>
                    <a:pt x="2247" y="4396"/>
                  </a:cubicBezTo>
                  <a:cubicBezTo>
                    <a:pt x="2273" y="4386"/>
                    <a:pt x="2300" y="4375"/>
                    <a:pt x="2327" y="4364"/>
                  </a:cubicBezTo>
                  <a:cubicBezTo>
                    <a:pt x="2341" y="4357"/>
                    <a:pt x="2354" y="4351"/>
                    <a:pt x="2368" y="4346"/>
                  </a:cubicBezTo>
                  <a:cubicBezTo>
                    <a:pt x="2381" y="4340"/>
                    <a:pt x="2395" y="4335"/>
                    <a:pt x="2407" y="4329"/>
                  </a:cubicBezTo>
                  <a:cubicBezTo>
                    <a:pt x="2576" y="4670"/>
                    <a:pt x="3038" y="5087"/>
                    <a:pt x="3264" y="5087"/>
                  </a:cubicBezTo>
                  <a:cubicBezTo>
                    <a:pt x="3490" y="5087"/>
                    <a:pt x="3952" y="4670"/>
                    <a:pt x="4120" y="4329"/>
                  </a:cubicBezTo>
                  <a:cubicBezTo>
                    <a:pt x="4134" y="4335"/>
                    <a:pt x="4146" y="4340"/>
                    <a:pt x="4160" y="4346"/>
                  </a:cubicBezTo>
                  <a:cubicBezTo>
                    <a:pt x="4173" y="4351"/>
                    <a:pt x="4186" y="4357"/>
                    <a:pt x="4198" y="4362"/>
                  </a:cubicBezTo>
                  <a:cubicBezTo>
                    <a:pt x="4227" y="4374"/>
                    <a:pt x="4253" y="4385"/>
                    <a:pt x="4280" y="4396"/>
                  </a:cubicBezTo>
                  <a:cubicBezTo>
                    <a:pt x="4293" y="4401"/>
                    <a:pt x="4306" y="4406"/>
                    <a:pt x="4317" y="4411"/>
                  </a:cubicBezTo>
                  <a:cubicBezTo>
                    <a:pt x="4344" y="4422"/>
                    <a:pt x="4370" y="4431"/>
                    <a:pt x="4396" y="4442"/>
                  </a:cubicBezTo>
                  <a:cubicBezTo>
                    <a:pt x="4407" y="4446"/>
                    <a:pt x="4418" y="4451"/>
                    <a:pt x="4429" y="4456"/>
                  </a:cubicBezTo>
                  <a:cubicBezTo>
                    <a:pt x="4463" y="4468"/>
                    <a:pt x="4497" y="4481"/>
                    <a:pt x="4529" y="4494"/>
                  </a:cubicBezTo>
                  <a:cubicBezTo>
                    <a:pt x="4681" y="4551"/>
                    <a:pt x="4814" y="4603"/>
                    <a:pt x="4936" y="4664"/>
                  </a:cubicBezTo>
                  <a:cubicBezTo>
                    <a:pt x="5230" y="4879"/>
                    <a:pt x="5320" y="5281"/>
                    <a:pt x="5347" y="5507"/>
                  </a:cubicBezTo>
                  <a:cubicBezTo>
                    <a:pt x="5347" y="5517"/>
                    <a:pt x="5347" y="5525"/>
                    <a:pt x="5347" y="5535"/>
                  </a:cubicBezTo>
                  <a:lnTo>
                    <a:pt x="5347" y="5535"/>
                  </a:lnTo>
                  <a:lnTo>
                    <a:pt x="5531" y="5610"/>
                  </a:lnTo>
                  <a:lnTo>
                    <a:pt x="5531" y="5610"/>
                  </a:lnTo>
                  <a:cubicBezTo>
                    <a:pt x="6165" y="4997"/>
                    <a:pt x="6527" y="4148"/>
                    <a:pt x="6527" y="3265"/>
                  </a:cubicBezTo>
                  <a:cubicBezTo>
                    <a:pt x="6527" y="1465"/>
                    <a:pt x="5063" y="0"/>
                    <a:pt x="3264" y="0"/>
                  </a:cubicBezTo>
                  <a:cubicBezTo>
                    <a:pt x="1464" y="0"/>
                    <a:pt x="0" y="1465"/>
                    <a:pt x="0" y="3265"/>
                  </a:cubicBezTo>
                  <a:cubicBezTo>
                    <a:pt x="0" y="4165"/>
                    <a:pt x="377" y="5031"/>
                    <a:pt x="1034" y="5647"/>
                  </a:cubicBezTo>
                  <a:lnTo>
                    <a:pt x="1034" y="5647"/>
                  </a:lnTo>
                  <a:lnTo>
                    <a:pt x="1034" y="5648"/>
                  </a:lnTo>
                  <a:lnTo>
                    <a:pt x="1055" y="5668"/>
                  </a:lnTo>
                  <a:lnTo>
                    <a:pt x="1216" y="5815"/>
                  </a:lnTo>
                  <a:lnTo>
                    <a:pt x="1214" y="5802"/>
                  </a:lnTo>
                  <a:lnTo>
                    <a:pt x="1214" y="5802"/>
                  </a:lnTo>
                  <a:cubicBezTo>
                    <a:pt x="1793" y="6271"/>
                    <a:pt x="2513" y="6527"/>
                    <a:pt x="3264" y="6527"/>
                  </a:cubicBezTo>
                  <a:lnTo>
                    <a:pt x="3264" y="6527"/>
                  </a:lnTo>
                  <a:cubicBezTo>
                    <a:pt x="3423" y="6527"/>
                    <a:pt x="3580" y="6517"/>
                    <a:pt x="3735" y="6494"/>
                  </a:cubicBezTo>
                  <a:lnTo>
                    <a:pt x="3735" y="6494"/>
                  </a:lnTo>
                  <a:lnTo>
                    <a:pt x="3674" y="6343"/>
                  </a:lnTo>
                  <a:lnTo>
                    <a:pt x="3674" y="6343"/>
                  </a:lnTo>
                  <a:cubicBezTo>
                    <a:pt x="3538" y="6361"/>
                    <a:pt x="3401" y="6370"/>
                    <a:pt x="3264" y="6370"/>
                  </a:cubicBezTo>
                  <a:close/>
                </a:path>
              </a:pathLst>
            </a:custGeom>
            <a:solidFill>
              <a:schemeClr val="tx2"/>
            </a:solidFill>
            <a:ln>
              <a:noFill/>
            </a:ln>
            <a:effectLst/>
          </p:spPr>
          <p:txBody>
            <a:bodyPr wrap="none" anchor="ctr"/>
            <a:lstStyle/>
            <a:p>
              <a:endParaRPr lang="en-US"/>
            </a:p>
          </p:txBody>
        </p:sp>
        <p:sp>
          <p:nvSpPr>
            <p:cNvPr id="18" name="Freeform 17"/>
            <p:cNvSpPr>
              <a:spLocks noChangeArrowheads="1"/>
            </p:cNvSpPr>
            <p:nvPr/>
          </p:nvSpPr>
          <p:spPr bwMode="auto">
            <a:xfrm>
              <a:off x="8330977" y="2279477"/>
              <a:ext cx="267874" cy="261221"/>
            </a:xfrm>
            <a:custGeom>
              <a:avLst/>
              <a:gdLst>
                <a:gd name="T0" fmla="*/ 1888 w 2662"/>
                <a:gd name="T1" fmla="*/ 1471 h 2596"/>
                <a:gd name="T2" fmla="*/ 1888 w 2662"/>
                <a:gd name="T3" fmla="*/ 1471 h 2596"/>
                <a:gd name="T4" fmla="*/ 1888 w 2662"/>
                <a:gd name="T5" fmla="*/ 1471 h 2596"/>
                <a:gd name="T6" fmla="*/ 1888 w 2662"/>
                <a:gd name="T7" fmla="*/ 1471 h 2596"/>
                <a:gd name="T8" fmla="*/ 2042 w 2662"/>
                <a:gd name="T9" fmla="*/ 1389 h 2596"/>
                <a:gd name="T10" fmla="*/ 2042 w 2662"/>
                <a:gd name="T11" fmla="*/ 1389 h 2596"/>
                <a:gd name="T12" fmla="*/ 2419 w 2662"/>
                <a:gd name="T13" fmla="*/ 1237 h 2596"/>
                <a:gd name="T14" fmla="*/ 2419 w 2662"/>
                <a:gd name="T15" fmla="*/ 1237 h 2596"/>
                <a:gd name="T16" fmla="*/ 2419 w 2662"/>
                <a:gd name="T17" fmla="*/ 884 h 2596"/>
                <a:gd name="T18" fmla="*/ 2419 w 2662"/>
                <a:gd name="T19" fmla="*/ 884 h 2596"/>
                <a:gd name="T20" fmla="*/ 333 w 2662"/>
                <a:gd name="T21" fmla="*/ 33 h 2596"/>
                <a:gd name="T22" fmla="*/ 333 w 2662"/>
                <a:gd name="T23" fmla="*/ 33 h 2596"/>
                <a:gd name="T24" fmla="*/ 183 w 2662"/>
                <a:gd name="T25" fmla="*/ 0 h 2596"/>
                <a:gd name="T26" fmla="*/ 74 w 2662"/>
                <a:gd name="T27" fmla="*/ 293 h 2596"/>
                <a:gd name="T28" fmla="*/ 74 w 2662"/>
                <a:gd name="T29" fmla="*/ 293 h 2596"/>
                <a:gd name="T30" fmla="*/ 923 w 2662"/>
                <a:gd name="T31" fmla="*/ 2380 h 2596"/>
                <a:gd name="T32" fmla="*/ 923 w 2662"/>
                <a:gd name="T33" fmla="*/ 2380 h 2596"/>
                <a:gd name="T34" fmla="*/ 1099 w 2662"/>
                <a:gd name="T35" fmla="*/ 2560 h 2596"/>
                <a:gd name="T36" fmla="*/ 1276 w 2662"/>
                <a:gd name="T37" fmla="*/ 2380 h 2596"/>
                <a:gd name="T38" fmla="*/ 1276 w 2662"/>
                <a:gd name="T39" fmla="*/ 2380 h 2596"/>
                <a:gd name="T40" fmla="*/ 1428 w 2662"/>
                <a:gd name="T41" fmla="*/ 2002 h 2596"/>
                <a:gd name="T42" fmla="*/ 1428 w 2662"/>
                <a:gd name="T43" fmla="*/ 2002 h 2596"/>
                <a:gd name="T44" fmla="*/ 1511 w 2662"/>
                <a:gd name="T45" fmla="*/ 1850 h 2596"/>
                <a:gd name="T46" fmla="*/ 1511 w 2662"/>
                <a:gd name="T47" fmla="*/ 1850 h 2596"/>
                <a:gd name="T48" fmla="*/ 2178 w 2662"/>
                <a:gd name="T49" fmla="*/ 2518 h 2596"/>
                <a:gd name="T50" fmla="*/ 2178 w 2662"/>
                <a:gd name="T51" fmla="*/ 2518 h 2596"/>
                <a:gd name="T52" fmla="*/ 2368 w 2662"/>
                <a:gd name="T53" fmla="*/ 2595 h 2596"/>
                <a:gd name="T54" fmla="*/ 2557 w 2662"/>
                <a:gd name="T55" fmla="*/ 2518 h 2596"/>
                <a:gd name="T56" fmla="*/ 2557 w 2662"/>
                <a:gd name="T57" fmla="*/ 2139 h 2596"/>
                <a:gd name="T58" fmla="*/ 2557 w 2662"/>
                <a:gd name="T59" fmla="*/ 2139 h 2596"/>
                <a:gd name="T60" fmla="*/ 1888 w 2662"/>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2" h="2596">
                  <a:moveTo>
                    <a:pt x="1888" y="1471"/>
                  </a:moveTo>
                  <a:lnTo>
                    <a:pt x="1888" y="1471"/>
                  </a:lnTo>
                  <a:lnTo>
                    <a:pt x="1888" y="1471"/>
                  </a:lnTo>
                  <a:lnTo>
                    <a:pt x="1888" y="1471"/>
                  </a:lnTo>
                  <a:cubicBezTo>
                    <a:pt x="1939" y="1437"/>
                    <a:pt x="1991" y="1410"/>
                    <a:pt x="2042" y="1389"/>
                  </a:cubicBezTo>
                  <a:lnTo>
                    <a:pt x="2042" y="1389"/>
                  </a:lnTo>
                  <a:lnTo>
                    <a:pt x="2419" y="1237"/>
                  </a:lnTo>
                  <a:lnTo>
                    <a:pt x="2419" y="1237"/>
                  </a:lnTo>
                  <a:cubicBezTo>
                    <a:pt x="2660" y="1140"/>
                    <a:pt x="2660" y="980"/>
                    <a:pt x="2419" y="884"/>
                  </a:cubicBezTo>
                  <a:lnTo>
                    <a:pt x="2419" y="884"/>
                  </a:lnTo>
                  <a:lnTo>
                    <a:pt x="333" y="33"/>
                  </a:lnTo>
                  <a:lnTo>
                    <a:pt x="333" y="33"/>
                  </a:lnTo>
                  <a:cubicBezTo>
                    <a:pt x="275" y="11"/>
                    <a:pt x="225" y="0"/>
                    <a:pt x="183" y="0"/>
                  </a:cubicBezTo>
                  <a:cubicBezTo>
                    <a:pt x="49" y="0"/>
                    <a:pt x="0" y="110"/>
                    <a:pt x="74" y="293"/>
                  </a:cubicBezTo>
                  <a:lnTo>
                    <a:pt x="74" y="293"/>
                  </a:lnTo>
                  <a:lnTo>
                    <a:pt x="923" y="2380"/>
                  </a:lnTo>
                  <a:lnTo>
                    <a:pt x="923" y="2380"/>
                  </a:lnTo>
                  <a:cubicBezTo>
                    <a:pt x="971" y="2501"/>
                    <a:pt x="1035" y="2560"/>
                    <a:pt x="1099" y="2560"/>
                  </a:cubicBezTo>
                  <a:cubicBezTo>
                    <a:pt x="1164" y="2560"/>
                    <a:pt x="1227" y="2501"/>
                    <a:pt x="1276" y="2380"/>
                  </a:cubicBezTo>
                  <a:lnTo>
                    <a:pt x="1276" y="2380"/>
                  </a:lnTo>
                  <a:lnTo>
                    <a:pt x="1428" y="2002"/>
                  </a:lnTo>
                  <a:lnTo>
                    <a:pt x="1428" y="2002"/>
                  </a:lnTo>
                  <a:cubicBezTo>
                    <a:pt x="1448" y="1952"/>
                    <a:pt x="1478" y="1900"/>
                    <a:pt x="1511" y="1850"/>
                  </a:cubicBezTo>
                  <a:lnTo>
                    <a:pt x="1511" y="1850"/>
                  </a:lnTo>
                  <a:lnTo>
                    <a:pt x="2178" y="2518"/>
                  </a:lnTo>
                  <a:lnTo>
                    <a:pt x="2178" y="2518"/>
                  </a:lnTo>
                  <a:cubicBezTo>
                    <a:pt x="2232" y="2570"/>
                    <a:pt x="2300" y="2595"/>
                    <a:pt x="2368" y="2595"/>
                  </a:cubicBezTo>
                  <a:cubicBezTo>
                    <a:pt x="2436" y="2595"/>
                    <a:pt x="2506" y="2570"/>
                    <a:pt x="2557" y="2518"/>
                  </a:cubicBezTo>
                  <a:cubicBezTo>
                    <a:pt x="2661" y="2414"/>
                    <a:pt x="2661" y="2244"/>
                    <a:pt x="2557" y="2139"/>
                  </a:cubicBezTo>
                  <a:lnTo>
                    <a:pt x="2557" y="2139"/>
                  </a:lnTo>
                  <a:lnTo>
                    <a:pt x="1888" y="1471"/>
                  </a:lnTo>
                </a:path>
              </a:pathLst>
            </a:custGeom>
            <a:solidFill>
              <a:schemeClr val="tx1"/>
            </a:solidFill>
            <a:ln>
              <a:noFill/>
            </a:ln>
            <a:effectLst/>
          </p:spPr>
          <p:txBody>
            <a:bodyPr wrap="none" anchor="ctr"/>
            <a:lstStyle/>
            <a:p>
              <a:endParaRPr lang="en-US"/>
            </a:p>
          </p:txBody>
        </p:sp>
      </p:grpSp>
      <p:grpSp>
        <p:nvGrpSpPr>
          <p:cNvPr id="6" name="Group 5"/>
          <p:cNvGrpSpPr/>
          <p:nvPr/>
        </p:nvGrpSpPr>
        <p:grpSpPr>
          <a:xfrm>
            <a:off x="470575" y="3378720"/>
            <a:ext cx="542392" cy="651236"/>
            <a:chOff x="470575" y="3378720"/>
            <a:chExt cx="542392" cy="651236"/>
          </a:xfrm>
        </p:grpSpPr>
        <p:sp>
          <p:nvSpPr>
            <p:cNvPr id="20" name="Freeform 19"/>
            <p:cNvSpPr>
              <a:spLocks noChangeArrowheads="1"/>
            </p:cNvSpPr>
            <p:nvPr/>
          </p:nvSpPr>
          <p:spPr bwMode="auto">
            <a:xfrm>
              <a:off x="470575" y="3378720"/>
              <a:ext cx="542392" cy="469095"/>
            </a:xfrm>
            <a:custGeom>
              <a:avLst/>
              <a:gdLst>
                <a:gd name="T0" fmla="*/ 2290 w 6528"/>
                <a:gd name="T1" fmla="*/ 2373 h 5646"/>
                <a:gd name="T2" fmla="*/ 2290 w 6528"/>
                <a:gd name="T3" fmla="*/ 2373 h 5646"/>
                <a:gd name="T4" fmla="*/ 2361 w 6528"/>
                <a:gd name="T5" fmla="*/ 2900 h 5646"/>
                <a:gd name="T6" fmla="*/ 2409 w 6528"/>
                <a:gd name="T7" fmla="*/ 2900 h 5646"/>
                <a:gd name="T8" fmla="*/ 2431 w 6528"/>
                <a:gd name="T9" fmla="*/ 2943 h 5646"/>
                <a:gd name="T10" fmla="*/ 2503 w 6528"/>
                <a:gd name="T11" fmla="*/ 3139 h 5646"/>
                <a:gd name="T12" fmla="*/ 2516 w 6528"/>
                <a:gd name="T13" fmla="*/ 3152 h 5646"/>
                <a:gd name="T14" fmla="*/ 2521 w 6528"/>
                <a:gd name="T15" fmla="*/ 3170 h 5646"/>
                <a:gd name="T16" fmla="*/ 4184 w 6528"/>
                <a:gd name="T17" fmla="*/ 3176 h 5646"/>
                <a:gd name="T18" fmla="*/ 4228 w 6528"/>
                <a:gd name="T19" fmla="*/ 2980 h 5646"/>
                <a:gd name="T20" fmla="*/ 4228 w 6528"/>
                <a:gd name="T21" fmla="*/ 2900 h 5646"/>
                <a:gd name="T22" fmla="*/ 4306 w 6528"/>
                <a:gd name="T23" fmla="*/ 2900 h 5646"/>
                <a:gd name="T24" fmla="*/ 4412 w 6528"/>
                <a:gd name="T25" fmla="*/ 2373 h 5646"/>
                <a:gd name="T26" fmla="*/ 4314 w 6528"/>
                <a:gd name="T27" fmla="*/ 2373 h 5646"/>
                <a:gd name="T28" fmla="*/ 4314 w 6528"/>
                <a:gd name="T29" fmla="*/ 2294 h 5646"/>
                <a:gd name="T30" fmla="*/ 3355 w 6528"/>
                <a:gd name="T31" fmla="*/ 1259 h 5646"/>
                <a:gd name="T32" fmla="*/ 2651 w 6528"/>
                <a:gd name="T33" fmla="*/ 1553 h 5646"/>
                <a:gd name="T34" fmla="*/ 2590 w 6528"/>
                <a:gd name="T35" fmla="*/ 1601 h 5646"/>
                <a:gd name="T36" fmla="*/ 2394 w 6528"/>
                <a:gd name="T37" fmla="*/ 2283 h 5646"/>
                <a:gd name="T38" fmla="*/ 2408 w 6528"/>
                <a:gd name="T39" fmla="*/ 2373 h 5646"/>
                <a:gd name="T40" fmla="*/ 3355 w 6528"/>
                <a:gd name="T41" fmla="*/ 4085 h 5646"/>
                <a:gd name="T42" fmla="*/ 3355 w 6528"/>
                <a:gd name="T43" fmla="*/ 4085 h 5646"/>
                <a:gd name="T44" fmla="*/ 2377 w 6528"/>
                <a:gd name="T45" fmla="*/ 3234 h 5646"/>
                <a:gd name="T46" fmla="*/ 2306 w 6528"/>
                <a:gd name="T47" fmla="*/ 3050 h 5646"/>
                <a:gd name="T48" fmla="*/ 2231 w 6528"/>
                <a:gd name="T49" fmla="*/ 2227 h 5646"/>
                <a:gd name="T50" fmla="*/ 3355 w 6528"/>
                <a:gd name="T51" fmla="*/ 1102 h 5646"/>
                <a:gd name="T52" fmla="*/ 4470 w 6528"/>
                <a:gd name="T53" fmla="*/ 2223 h 5646"/>
                <a:gd name="T54" fmla="*/ 4470 w 6528"/>
                <a:gd name="T55" fmla="*/ 2223 h 5646"/>
                <a:gd name="T56" fmla="*/ 4641 w 6528"/>
                <a:gd name="T57" fmla="*/ 2700 h 5646"/>
                <a:gd name="T58" fmla="*/ 4354 w 6528"/>
                <a:gd name="T59" fmla="*/ 3144 h 5646"/>
                <a:gd name="T60" fmla="*/ 4342 w 6528"/>
                <a:gd name="T61" fmla="*/ 3196 h 5646"/>
                <a:gd name="T62" fmla="*/ 4335 w 6528"/>
                <a:gd name="T63" fmla="*/ 3225 h 5646"/>
                <a:gd name="T64" fmla="*/ 3355 w 6528"/>
                <a:gd name="T65" fmla="*/ 4085 h 5646"/>
                <a:gd name="T66" fmla="*/ 3263 w 6528"/>
                <a:gd name="T67" fmla="*/ 157 h 5646"/>
                <a:gd name="T68" fmla="*/ 3263 w 6528"/>
                <a:gd name="T69" fmla="*/ 157 h 5646"/>
                <a:gd name="T70" fmla="*/ 927 w 6528"/>
                <a:gd name="T71" fmla="*/ 5310 h 5646"/>
                <a:gd name="T72" fmla="*/ 1312 w 6528"/>
                <a:gd name="T73" fmla="*/ 4423 h 5646"/>
                <a:gd name="T74" fmla="*/ 1318 w 6528"/>
                <a:gd name="T75" fmla="*/ 4417 h 5646"/>
                <a:gd name="T76" fmla="*/ 2451 w 6528"/>
                <a:gd name="T77" fmla="*/ 3939 h 5646"/>
                <a:gd name="T78" fmla="*/ 2531 w 6528"/>
                <a:gd name="T79" fmla="*/ 3892 h 5646"/>
                <a:gd name="T80" fmla="*/ 2565 w 6528"/>
                <a:gd name="T81" fmla="*/ 3979 h 5646"/>
                <a:gd name="T82" fmla="*/ 4102 w 6528"/>
                <a:gd name="T83" fmla="*/ 3979 h 5646"/>
                <a:gd name="T84" fmla="*/ 4136 w 6528"/>
                <a:gd name="T85" fmla="*/ 3892 h 5646"/>
                <a:gd name="T86" fmla="*/ 4216 w 6528"/>
                <a:gd name="T87" fmla="*/ 3939 h 5646"/>
                <a:gd name="T88" fmla="*/ 5347 w 6528"/>
                <a:gd name="T89" fmla="*/ 4417 h 5646"/>
                <a:gd name="T90" fmla="*/ 5353 w 6528"/>
                <a:gd name="T91" fmla="*/ 4423 h 5646"/>
                <a:gd name="T92" fmla="*/ 5727 w 6528"/>
                <a:gd name="T93" fmla="*/ 5154 h 5646"/>
                <a:gd name="T94" fmla="*/ 3263 w 6528"/>
                <a:gd name="T95" fmla="*/ 157 h 5646"/>
                <a:gd name="T96" fmla="*/ 1026 w 6528"/>
                <a:gd name="T97" fmla="*/ 5645 h 5646"/>
                <a:gd name="T98" fmla="*/ 919 w 6528"/>
                <a:gd name="T99" fmla="*/ 5535 h 5646"/>
                <a:gd name="T100" fmla="*/ 0 w 6528"/>
                <a:gd name="T101" fmla="*/ 3265 h 5646"/>
                <a:gd name="T102" fmla="*/ 6527 w 6528"/>
                <a:gd name="T103" fmla="*/ 3265 h 5646"/>
                <a:gd name="T104" fmla="*/ 5735 w 6528"/>
                <a:gd name="T105" fmla="*/ 5393 h 5646"/>
                <a:gd name="T106" fmla="*/ 5599 w 6528"/>
                <a:gd name="T107" fmla="*/ 5352 h 5646"/>
                <a:gd name="T108" fmla="*/ 5246 w 6528"/>
                <a:gd name="T109" fmla="*/ 4537 h 5646"/>
                <a:gd name="T110" fmla="*/ 4213 w 6528"/>
                <a:gd name="T111" fmla="*/ 4117 h 5646"/>
                <a:gd name="T112" fmla="*/ 2454 w 6528"/>
                <a:gd name="T113" fmla="*/ 4117 h 5646"/>
                <a:gd name="T114" fmla="*/ 1420 w 6528"/>
                <a:gd name="T115" fmla="*/ 4537 h 5646"/>
                <a:gd name="T116" fmla="*/ 1060 w 6528"/>
                <a:gd name="T117" fmla="*/ 5453 h 5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28" h="5646">
                  <a:moveTo>
                    <a:pt x="2290" y="2373"/>
                  </a:moveTo>
                  <a:lnTo>
                    <a:pt x="2290" y="2373"/>
                  </a:lnTo>
                  <a:lnTo>
                    <a:pt x="2290" y="2373"/>
                  </a:lnTo>
                  <a:lnTo>
                    <a:pt x="2290" y="2373"/>
                  </a:lnTo>
                  <a:cubicBezTo>
                    <a:pt x="2210" y="2408"/>
                    <a:pt x="2146" y="2530"/>
                    <a:pt x="2178" y="2662"/>
                  </a:cubicBezTo>
                  <a:cubicBezTo>
                    <a:pt x="2217" y="2811"/>
                    <a:pt x="2324" y="2900"/>
                    <a:pt x="2361" y="2900"/>
                  </a:cubicBezTo>
                  <a:lnTo>
                    <a:pt x="2361" y="2900"/>
                  </a:lnTo>
                  <a:lnTo>
                    <a:pt x="2409" y="2900"/>
                  </a:lnTo>
                  <a:lnTo>
                    <a:pt x="2431" y="2943"/>
                  </a:lnTo>
                  <a:lnTo>
                    <a:pt x="2431" y="2943"/>
                  </a:lnTo>
                  <a:cubicBezTo>
                    <a:pt x="2454" y="2989"/>
                    <a:pt x="2466" y="3034"/>
                    <a:pt x="2476" y="3069"/>
                  </a:cubicBezTo>
                  <a:cubicBezTo>
                    <a:pt x="2486" y="3099"/>
                    <a:pt x="2494" y="3130"/>
                    <a:pt x="2503" y="3139"/>
                  </a:cubicBezTo>
                  <a:lnTo>
                    <a:pt x="2503" y="3139"/>
                  </a:lnTo>
                  <a:lnTo>
                    <a:pt x="2516" y="3152"/>
                  </a:lnTo>
                  <a:lnTo>
                    <a:pt x="2521" y="3170"/>
                  </a:lnTo>
                  <a:lnTo>
                    <a:pt x="2521" y="3170"/>
                  </a:lnTo>
                  <a:cubicBezTo>
                    <a:pt x="2680" y="3638"/>
                    <a:pt x="3078" y="3928"/>
                    <a:pt x="3355" y="3928"/>
                  </a:cubicBezTo>
                  <a:cubicBezTo>
                    <a:pt x="3568" y="3928"/>
                    <a:pt x="3974" y="3667"/>
                    <a:pt x="4184" y="3176"/>
                  </a:cubicBezTo>
                  <a:cubicBezTo>
                    <a:pt x="4188" y="3152"/>
                    <a:pt x="4196" y="3127"/>
                    <a:pt x="4204" y="3097"/>
                  </a:cubicBezTo>
                  <a:cubicBezTo>
                    <a:pt x="4215" y="3061"/>
                    <a:pt x="4228" y="3017"/>
                    <a:pt x="4228" y="2980"/>
                  </a:cubicBezTo>
                  <a:lnTo>
                    <a:pt x="4228" y="2980"/>
                  </a:lnTo>
                  <a:lnTo>
                    <a:pt x="4228" y="2900"/>
                  </a:lnTo>
                  <a:lnTo>
                    <a:pt x="4306" y="2900"/>
                  </a:lnTo>
                  <a:lnTo>
                    <a:pt x="4306" y="2900"/>
                  </a:lnTo>
                  <a:cubicBezTo>
                    <a:pt x="4420" y="2900"/>
                    <a:pt x="4474" y="2717"/>
                    <a:pt x="4487" y="2662"/>
                  </a:cubicBezTo>
                  <a:cubicBezTo>
                    <a:pt x="4521" y="2533"/>
                    <a:pt x="4462" y="2411"/>
                    <a:pt x="4412" y="2373"/>
                  </a:cubicBezTo>
                  <a:lnTo>
                    <a:pt x="4412" y="2373"/>
                  </a:lnTo>
                  <a:lnTo>
                    <a:pt x="4314" y="2373"/>
                  </a:lnTo>
                  <a:lnTo>
                    <a:pt x="4314" y="2294"/>
                  </a:lnTo>
                  <a:lnTo>
                    <a:pt x="4314" y="2294"/>
                  </a:lnTo>
                  <a:cubicBezTo>
                    <a:pt x="4314" y="2023"/>
                    <a:pt x="4265" y="1746"/>
                    <a:pt x="4192" y="1601"/>
                  </a:cubicBezTo>
                  <a:cubicBezTo>
                    <a:pt x="4122" y="1462"/>
                    <a:pt x="3761" y="1259"/>
                    <a:pt x="3355" y="1259"/>
                  </a:cubicBezTo>
                  <a:cubicBezTo>
                    <a:pt x="2829" y="1259"/>
                    <a:pt x="2702" y="1426"/>
                    <a:pt x="2651" y="1553"/>
                  </a:cubicBezTo>
                  <a:lnTo>
                    <a:pt x="2651" y="1553"/>
                  </a:lnTo>
                  <a:lnTo>
                    <a:pt x="2635" y="1595"/>
                  </a:lnTo>
                  <a:lnTo>
                    <a:pt x="2590" y="1601"/>
                  </a:lnTo>
                  <a:lnTo>
                    <a:pt x="2590" y="1601"/>
                  </a:lnTo>
                  <a:cubicBezTo>
                    <a:pt x="2394" y="1634"/>
                    <a:pt x="2358" y="2020"/>
                    <a:pt x="2394" y="2283"/>
                  </a:cubicBezTo>
                  <a:lnTo>
                    <a:pt x="2394" y="2283"/>
                  </a:lnTo>
                  <a:lnTo>
                    <a:pt x="2408" y="2373"/>
                  </a:lnTo>
                  <a:lnTo>
                    <a:pt x="2290" y="2373"/>
                  </a:lnTo>
                  <a:close/>
                  <a:moveTo>
                    <a:pt x="3355" y="4085"/>
                  </a:moveTo>
                  <a:lnTo>
                    <a:pt x="3355" y="4085"/>
                  </a:lnTo>
                  <a:lnTo>
                    <a:pt x="3355" y="4085"/>
                  </a:lnTo>
                  <a:lnTo>
                    <a:pt x="3355" y="4085"/>
                  </a:lnTo>
                  <a:cubicBezTo>
                    <a:pt x="3019" y="4085"/>
                    <a:pt x="2563" y="3768"/>
                    <a:pt x="2377" y="3234"/>
                  </a:cubicBezTo>
                  <a:cubicBezTo>
                    <a:pt x="2349" y="3199"/>
                    <a:pt x="2338" y="3156"/>
                    <a:pt x="2326" y="3112"/>
                  </a:cubicBezTo>
                  <a:cubicBezTo>
                    <a:pt x="2319" y="3091"/>
                    <a:pt x="2314" y="3071"/>
                    <a:pt x="2306" y="3050"/>
                  </a:cubicBezTo>
                  <a:cubicBezTo>
                    <a:pt x="2188" y="3013"/>
                    <a:pt x="2068" y="2868"/>
                    <a:pt x="2026" y="2700"/>
                  </a:cubicBezTo>
                  <a:cubicBezTo>
                    <a:pt x="1976" y="2501"/>
                    <a:pt x="2068" y="2294"/>
                    <a:pt x="2231" y="2227"/>
                  </a:cubicBezTo>
                  <a:cubicBezTo>
                    <a:pt x="2199" y="1888"/>
                    <a:pt x="2276" y="1532"/>
                    <a:pt x="2523" y="1457"/>
                  </a:cubicBezTo>
                  <a:cubicBezTo>
                    <a:pt x="2640" y="1215"/>
                    <a:pt x="2906" y="1102"/>
                    <a:pt x="3355" y="1102"/>
                  </a:cubicBezTo>
                  <a:cubicBezTo>
                    <a:pt x="3811" y="1102"/>
                    <a:pt x="4229" y="1324"/>
                    <a:pt x="4332" y="1530"/>
                  </a:cubicBezTo>
                  <a:cubicBezTo>
                    <a:pt x="4425" y="1714"/>
                    <a:pt x="4464" y="2002"/>
                    <a:pt x="4470" y="2223"/>
                  </a:cubicBezTo>
                  <a:lnTo>
                    <a:pt x="4470" y="2223"/>
                  </a:lnTo>
                  <a:lnTo>
                    <a:pt x="4470" y="2223"/>
                  </a:lnTo>
                  <a:lnTo>
                    <a:pt x="4470" y="2223"/>
                  </a:lnTo>
                  <a:cubicBezTo>
                    <a:pt x="4591" y="2285"/>
                    <a:pt x="4693" y="2496"/>
                    <a:pt x="4641" y="2700"/>
                  </a:cubicBezTo>
                  <a:cubicBezTo>
                    <a:pt x="4593" y="2891"/>
                    <a:pt x="4501" y="3014"/>
                    <a:pt x="4378" y="3048"/>
                  </a:cubicBezTo>
                  <a:cubicBezTo>
                    <a:pt x="4372" y="3084"/>
                    <a:pt x="4362" y="3116"/>
                    <a:pt x="4354" y="3144"/>
                  </a:cubicBezTo>
                  <a:cubicBezTo>
                    <a:pt x="4350" y="3162"/>
                    <a:pt x="4342" y="3186"/>
                    <a:pt x="4342" y="3196"/>
                  </a:cubicBezTo>
                  <a:lnTo>
                    <a:pt x="4342" y="3196"/>
                  </a:lnTo>
                  <a:lnTo>
                    <a:pt x="4340" y="3208"/>
                  </a:lnTo>
                  <a:lnTo>
                    <a:pt x="4335" y="3225"/>
                  </a:lnTo>
                  <a:lnTo>
                    <a:pt x="4335" y="3225"/>
                  </a:lnTo>
                  <a:cubicBezTo>
                    <a:pt x="4112" y="3757"/>
                    <a:pt x="3652" y="4085"/>
                    <a:pt x="3355" y="4085"/>
                  </a:cubicBezTo>
                  <a:close/>
                  <a:moveTo>
                    <a:pt x="3263" y="157"/>
                  </a:moveTo>
                  <a:lnTo>
                    <a:pt x="3263" y="157"/>
                  </a:lnTo>
                  <a:lnTo>
                    <a:pt x="3263" y="157"/>
                  </a:lnTo>
                  <a:lnTo>
                    <a:pt x="3263" y="157"/>
                  </a:lnTo>
                  <a:cubicBezTo>
                    <a:pt x="1551" y="157"/>
                    <a:pt x="157" y="1552"/>
                    <a:pt x="157" y="3265"/>
                  </a:cubicBezTo>
                  <a:cubicBezTo>
                    <a:pt x="157" y="4022"/>
                    <a:pt x="428" y="4742"/>
                    <a:pt x="927" y="5310"/>
                  </a:cubicBezTo>
                  <a:cubicBezTo>
                    <a:pt x="999" y="4920"/>
                    <a:pt x="1063" y="4670"/>
                    <a:pt x="1312" y="4423"/>
                  </a:cubicBezTo>
                  <a:lnTo>
                    <a:pt x="1312" y="4423"/>
                  </a:lnTo>
                  <a:lnTo>
                    <a:pt x="1318" y="4417"/>
                  </a:lnTo>
                  <a:lnTo>
                    <a:pt x="1318" y="4417"/>
                  </a:lnTo>
                  <a:cubicBezTo>
                    <a:pt x="1434" y="4325"/>
                    <a:pt x="1604" y="4271"/>
                    <a:pt x="1801" y="4208"/>
                  </a:cubicBezTo>
                  <a:cubicBezTo>
                    <a:pt x="2003" y="4143"/>
                    <a:pt x="2234" y="4069"/>
                    <a:pt x="2451" y="3939"/>
                  </a:cubicBezTo>
                  <a:lnTo>
                    <a:pt x="2451" y="3939"/>
                  </a:lnTo>
                  <a:lnTo>
                    <a:pt x="2531" y="3892"/>
                  </a:lnTo>
                  <a:lnTo>
                    <a:pt x="2565" y="3979"/>
                  </a:lnTo>
                  <a:lnTo>
                    <a:pt x="2565" y="3979"/>
                  </a:lnTo>
                  <a:cubicBezTo>
                    <a:pt x="2686" y="4303"/>
                    <a:pt x="3183" y="4699"/>
                    <a:pt x="3355" y="4699"/>
                  </a:cubicBezTo>
                  <a:cubicBezTo>
                    <a:pt x="3485" y="4699"/>
                    <a:pt x="3982" y="4298"/>
                    <a:pt x="4102" y="3979"/>
                  </a:cubicBezTo>
                  <a:lnTo>
                    <a:pt x="4102" y="3979"/>
                  </a:lnTo>
                  <a:lnTo>
                    <a:pt x="4136" y="3892"/>
                  </a:lnTo>
                  <a:lnTo>
                    <a:pt x="4216" y="3939"/>
                  </a:lnTo>
                  <a:lnTo>
                    <a:pt x="4216" y="3939"/>
                  </a:lnTo>
                  <a:cubicBezTo>
                    <a:pt x="4433" y="4069"/>
                    <a:pt x="4664" y="4143"/>
                    <a:pt x="4866" y="4208"/>
                  </a:cubicBezTo>
                  <a:cubicBezTo>
                    <a:pt x="5063" y="4271"/>
                    <a:pt x="5233" y="4325"/>
                    <a:pt x="5347" y="4417"/>
                  </a:cubicBezTo>
                  <a:lnTo>
                    <a:pt x="5347" y="4417"/>
                  </a:lnTo>
                  <a:lnTo>
                    <a:pt x="5353" y="4423"/>
                  </a:lnTo>
                  <a:lnTo>
                    <a:pt x="5353" y="4423"/>
                  </a:lnTo>
                  <a:cubicBezTo>
                    <a:pt x="5559" y="4625"/>
                    <a:pt x="5668" y="4834"/>
                    <a:pt x="5727" y="5154"/>
                  </a:cubicBezTo>
                  <a:cubicBezTo>
                    <a:pt x="6144" y="4614"/>
                    <a:pt x="6370" y="3948"/>
                    <a:pt x="6370" y="3265"/>
                  </a:cubicBezTo>
                  <a:cubicBezTo>
                    <a:pt x="6370" y="1552"/>
                    <a:pt x="4976" y="157"/>
                    <a:pt x="3263" y="157"/>
                  </a:cubicBezTo>
                  <a:close/>
                  <a:moveTo>
                    <a:pt x="1026" y="5645"/>
                  </a:moveTo>
                  <a:lnTo>
                    <a:pt x="1026" y="5645"/>
                  </a:lnTo>
                  <a:lnTo>
                    <a:pt x="1026" y="5645"/>
                  </a:lnTo>
                  <a:lnTo>
                    <a:pt x="919" y="5535"/>
                  </a:lnTo>
                  <a:lnTo>
                    <a:pt x="919" y="5535"/>
                  </a:lnTo>
                  <a:cubicBezTo>
                    <a:pt x="325" y="4922"/>
                    <a:pt x="0" y="4115"/>
                    <a:pt x="0" y="3265"/>
                  </a:cubicBezTo>
                  <a:cubicBezTo>
                    <a:pt x="0" y="1465"/>
                    <a:pt x="1464" y="0"/>
                    <a:pt x="3263" y="0"/>
                  </a:cubicBezTo>
                  <a:cubicBezTo>
                    <a:pt x="5063" y="0"/>
                    <a:pt x="6527" y="1465"/>
                    <a:pt x="6527" y="3265"/>
                  </a:cubicBezTo>
                  <a:cubicBezTo>
                    <a:pt x="6527" y="4045"/>
                    <a:pt x="6247" y="4802"/>
                    <a:pt x="5735" y="5393"/>
                  </a:cubicBezTo>
                  <a:lnTo>
                    <a:pt x="5735" y="5393"/>
                  </a:lnTo>
                  <a:lnTo>
                    <a:pt x="5619" y="5528"/>
                  </a:lnTo>
                  <a:lnTo>
                    <a:pt x="5599" y="5352"/>
                  </a:lnTo>
                  <a:lnTo>
                    <a:pt x="5599" y="5352"/>
                  </a:lnTo>
                  <a:cubicBezTo>
                    <a:pt x="5551" y="4962"/>
                    <a:pt x="5459" y="4749"/>
                    <a:pt x="5246" y="4537"/>
                  </a:cubicBezTo>
                  <a:cubicBezTo>
                    <a:pt x="5155" y="4465"/>
                    <a:pt x="4998" y="4415"/>
                    <a:pt x="4818" y="4357"/>
                  </a:cubicBezTo>
                  <a:cubicBezTo>
                    <a:pt x="4630" y="4297"/>
                    <a:pt x="4420" y="4229"/>
                    <a:pt x="4213" y="4117"/>
                  </a:cubicBezTo>
                  <a:cubicBezTo>
                    <a:pt x="4034" y="4463"/>
                    <a:pt x="3560" y="4856"/>
                    <a:pt x="3355" y="4856"/>
                  </a:cubicBezTo>
                  <a:cubicBezTo>
                    <a:pt x="3106" y="4856"/>
                    <a:pt x="2632" y="4457"/>
                    <a:pt x="2454" y="4117"/>
                  </a:cubicBezTo>
                  <a:cubicBezTo>
                    <a:pt x="2247" y="4229"/>
                    <a:pt x="2037" y="4297"/>
                    <a:pt x="1849" y="4357"/>
                  </a:cubicBezTo>
                  <a:cubicBezTo>
                    <a:pt x="1668" y="4415"/>
                    <a:pt x="1512" y="4465"/>
                    <a:pt x="1420" y="4537"/>
                  </a:cubicBezTo>
                  <a:cubicBezTo>
                    <a:pt x="1185" y="4773"/>
                    <a:pt x="1144" y="5000"/>
                    <a:pt x="1060" y="5453"/>
                  </a:cubicBezTo>
                  <a:lnTo>
                    <a:pt x="1060" y="5453"/>
                  </a:lnTo>
                  <a:lnTo>
                    <a:pt x="1026" y="5645"/>
                  </a:lnTo>
                  <a:close/>
                </a:path>
              </a:pathLst>
            </a:custGeom>
            <a:solidFill>
              <a:schemeClr val="tx2"/>
            </a:solidFill>
            <a:ln>
              <a:noFill/>
            </a:ln>
            <a:effectLst/>
          </p:spPr>
          <p:txBody>
            <a:bodyPr wrap="none" anchor="ctr"/>
            <a:lstStyle/>
            <a:p>
              <a:endParaRPr lang="en-US"/>
            </a:p>
          </p:txBody>
        </p:sp>
        <p:sp>
          <p:nvSpPr>
            <p:cNvPr id="22" name="Freeform 21"/>
            <p:cNvSpPr>
              <a:spLocks noChangeArrowheads="1"/>
            </p:cNvSpPr>
            <p:nvPr/>
          </p:nvSpPr>
          <p:spPr bwMode="auto">
            <a:xfrm>
              <a:off x="634759" y="3470340"/>
              <a:ext cx="225753" cy="248107"/>
            </a:xfrm>
            <a:custGeom>
              <a:avLst/>
              <a:gdLst>
                <a:gd name="T0" fmla="*/ 314 w 2718"/>
                <a:gd name="T1" fmla="*/ 1271 h 2984"/>
                <a:gd name="T2" fmla="*/ 314 w 2718"/>
                <a:gd name="T3" fmla="*/ 1271 h 2984"/>
                <a:gd name="T4" fmla="*/ 385 w 2718"/>
                <a:gd name="T5" fmla="*/ 1798 h 2984"/>
                <a:gd name="T6" fmla="*/ 433 w 2718"/>
                <a:gd name="T7" fmla="*/ 1798 h 2984"/>
                <a:gd name="T8" fmla="*/ 455 w 2718"/>
                <a:gd name="T9" fmla="*/ 1841 h 2984"/>
                <a:gd name="T10" fmla="*/ 527 w 2718"/>
                <a:gd name="T11" fmla="*/ 2037 h 2984"/>
                <a:gd name="T12" fmla="*/ 540 w 2718"/>
                <a:gd name="T13" fmla="*/ 2050 h 2984"/>
                <a:gd name="T14" fmla="*/ 545 w 2718"/>
                <a:gd name="T15" fmla="*/ 2068 h 2984"/>
                <a:gd name="T16" fmla="*/ 2208 w 2718"/>
                <a:gd name="T17" fmla="*/ 2074 h 2984"/>
                <a:gd name="T18" fmla="*/ 2252 w 2718"/>
                <a:gd name="T19" fmla="*/ 1878 h 2984"/>
                <a:gd name="T20" fmla="*/ 2252 w 2718"/>
                <a:gd name="T21" fmla="*/ 1798 h 2984"/>
                <a:gd name="T22" fmla="*/ 2330 w 2718"/>
                <a:gd name="T23" fmla="*/ 1798 h 2984"/>
                <a:gd name="T24" fmla="*/ 2436 w 2718"/>
                <a:gd name="T25" fmla="*/ 1271 h 2984"/>
                <a:gd name="T26" fmla="*/ 2338 w 2718"/>
                <a:gd name="T27" fmla="*/ 1271 h 2984"/>
                <a:gd name="T28" fmla="*/ 2338 w 2718"/>
                <a:gd name="T29" fmla="*/ 1192 h 2984"/>
                <a:gd name="T30" fmla="*/ 1379 w 2718"/>
                <a:gd name="T31" fmla="*/ 157 h 2984"/>
                <a:gd name="T32" fmla="*/ 675 w 2718"/>
                <a:gd name="T33" fmla="*/ 451 h 2984"/>
                <a:gd name="T34" fmla="*/ 614 w 2718"/>
                <a:gd name="T35" fmla="*/ 499 h 2984"/>
                <a:gd name="T36" fmla="*/ 418 w 2718"/>
                <a:gd name="T37" fmla="*/ 1181 h 2984"/>
                <a:gd name="T38" fmla="*/ 432 w 2718"/>
                <a:gd name="T39" fmla="*/ 1271 h 2984"/>
                <a:gd name="T40" fmla="*/ 1379 w 2718"/>
                <a:gd name="T41" fmla="*/ 2983 h 2984"/>
                <a:gd name="T42" fmla="*/ 1379 w 2718"/>
                <a:gd name="T43" fmla="*/ 2983 h 2984"/>
                <a:gd name="T44" fmla="*/ 401 w 2718"/>
                <a:gd name="T45" fmla="*/ 2132 h 2984"/>
                <a:gd name="T46" fmla="*/ 330 w 2718"/>
                <a:gd name="T47" fmla="*/ 1948 h 2984"/>
                <a:gd name="T48" fmla="*/ 255 w 2718"/>
                <a:gd name="T49" fmla="*/ 1125 h 2984"/>
                <a:gd name="T50" fmla="*/ 1379 w 2718"/>
                <a:gd name="T51" fmla="*/ 0 h 2984"/>
                <a:gd name="T52" fmla="*/ 2494 w 2718"/>
                <a:gd name="T53" fmla="*/ 1121 h 2984"/>
                <a:gd name="T54" fmla="*/ 2494 w 2718"/>
                <a:gd name="T55" fmla="*/ 1121 h 2984"/>
                <a:gd name="T56" fmla="*/ 2665 w 2718"/>
                <a:gd name="T57" fmla="*/ 1598 h 2984"/>
                <a:gd name="T58" fmla="*/ 2378 w 2718"/>
                <a:gd name="T59" fmla="*/ 2042 h 2984"/>
                <a:gd name="T60" fmla="*/ 2366 w 2718"/>
                <a:gd name="T61" fmla="*/ 2094 h 2984"/>
                <a:gd name="T62" fmla="*/ 2359 w 2718"/>
                <a:gd name="T63" fmla="*/ 2123 h 2984"/>
                <a:gd name="T64" fmla="*/ 1379 w 2718"/>
                <a:gd name="T65" fmla="*/ 2983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8" h="2984">
                  <a:moveTo>
                    <a:pt x="314" y="1271"/>
                  </a:moveTo>
                  <a:lnTo>
                    <a:pt x="314" y="1271"/>
                  </a:lnTo>
                  <a:lnTo>
                    <a:pt x="314" y="1271"/>
                  </a:lnTo>
                  <a:lnTo>
                    <a:pt x="314" y="1271"/>
                  </a:lnTo>
                  <a:cubicBezTo>
                    <a:pt x="234" y="1306"/>
                    <a:pt x="170" y="1428"/>
                    <a:pt x="202" y="1560"/>
                  </a:cubicBezTo>
                  <a:cubicBezTo>
                    <a:pt x="241" y="1709"/>
                    <a:pt x="348" y="1798"/>
                    <a:pt x="385" y="1798"/>
                  </a:cubicBezTo>
                  <a:lnTo>
                    <a:pt x="385" y="1798"/>
                  </a:lnTo>
                  <a:lnTo>
                    <a:pt x="433" y="1798"/>
                  </a:lnTo>
                  <a:lnTo>
                    <a:pt x="455" y="1841"/>
                  </a:lnTo>
                  <a:lnTo>
                    <a:pt x="455" y="1841"/>
                  </a:lnTo>
                  <a:cubicBezTo>
                    <a:pt x="478" y="1887"/>
                    <a:pt x="490" y="1932"/>
                    <a:pt x="500" y="1967"/>
                  </a:cubicBezTo>
                  <a:cubicBezTo>
                    <a:pt x="510" y="1997"/>
                    <a:pt x="518" y="2028"/>
                    <a:pt x="527" y="2037"/>
                  </a:cubicBezTo>
                  <a:lnTo>
                    <a:pt x="527" y="2037"/>
                  </a:lnTo>
                  <a:lnTo>
                    <a:pt x="540" y="2050"/>
                  </a:lnTo>
                  <a:lnTo>
                    <a:pt x="545" y="2068"/>
                  </a:lnTo>
                  <a:lnTo>
                    <a:pt x="545" y="2068"/>
                  </a:lnTo>
                  <a:cubicBezTo>
                    <a:pt x="704" y="2536"/>
                    <a:pt x="1102" y="2826"/>
                    <a:pt x="1379" y="2826"/>
                  </a:cubicBezTo>
                  <a:cubicBezTo>
                    <a:pt x="1592" y="2826"/>
                    <a:pt x="1998" y="2565"/>
                    <a:pt x="2208" y="2074"/>
                  </a:cubicBezTo>
                  <a:cubicBezTo>
                    <a:pt x="2212" y="2050"/>
                    <a:pt x="2220" y="2025"/>
                    <a:pt x="2228" y="1995"/>
                  </a:cubicBezTo>
                  <a:cubicBezTo>
                    <a:pt x="2239" y="1959"/>
                    <a:pt x="2252" y="1915"/>
                    <a:pt x="2252" y="1878"/>
                  </a:cubicBezTo>
                  <a:lnTo>
                    <a:pt x="2252" y="1878"/>
                  </a:lnTo>
                  <a:lnTo>
                    <a:pt x="2252" y="1798"/>
                  </a:lnTo>
                  <a:lnTo>
                    <a:pt x="2330" y="1798"/>
                  </a:lnTo>
                  <a:lnTo>
                    <a:pt x="2330" y="1798"/>
                  </a:lnTo>
                  <a:cubicBezTo>
                    <a:pt x="2444" y="1798"/>
                    <a:pt x="2498" y="1615"/>
                    <a:pt x="2511" y="1560"/>
                  </a:cubicBezTo>
                  <a:cubicBezTo>
                    <a:pt x="2545" y="1431"/>
                    <a:pt x="2486" y="1309"/>
                    <a:pt x="2436" y="1271"/>
                  </a:cubicBezTo>
                  <a:lnTo>
                    <a:pt x="2436" y="1271"/>
                  </a:lnTo>
                  <a:lnTo>
                    <a:pt x="2338" y="1271"/>
                  </a:lnTo>
                  <a:lnTo>
                    <a:pt x="2338" y="1192"/>
                  </a:lnTo>
                  <a:lnTo>
                    <a:pt x="2338" y="1192"/>
                  </a:lnTo>
                  <a:cubicBezTo>
                    <a:pt x="2338" y="921"/>
                    <a:pt x="2289" y="644"/>
                    <a:pt x="2216" y="499"/>
                  </a:cubicBezTo>
                  <a:cubicBezTo>
                    <a:pt x="2146" y="360"/>
                    <a:pt x="1785" y="157"/>
                    <a:pt x="1379" y="157"/>
                  </a:cubicBezTo>
                  <a:cubicBezTo>
                    <a:pt x="853" y="157"/>
                    <a:pt x="726" y="324"/>
                    <a:pt x="675" y="451"/>
                  </a:cubicBezTo>
                  <a:lnTo>
                    <a:pt x="675" y="451"/>
                  </a:lnTo>
                  <a:lnTo>
                    <a:pt x="659" y="493"/>
                  </a:lnTo>
                  <a:lnTo>
                    <a:pt x="614" y="499"/>
                  </a:lnTo>
                  <a:lnTo>
                    <a:pt x="614" y="499"/>
                  </a:lnTo>
                  <a:cubicBezTo>
                    <a:pt x="418" y="532"/>
                    <a:pt x="382" y="918"/>
                    <a:pt x="418" y="1181"/>
                  </a:cubicBezTo>
                  <a:lnTo>
                    <a:pt x="418" y="1181"/>
                  </a:lnTo>
                  <a:lnTo>
                    <a:pt x="432" y="1271"/>
                  </a:lnTo>
                  <a:lnTo>
                    <a:pt x="314" y="1271"/>
                  </a:lnTo>
                  <a:close/>
                  <a:moveTo>
                    <a:pt x="1379" y="2983"/>
                  </a:moveTo>
                  <a:lnTo>
                    <a:pt x="1379" y="2983"/>
                  </a:lnTo>
                  <a:lnTo>
                    <a:pt x="1379" y="2983"/>
                  </a:lnTo>
                  <a:lnTo>
                    <a:pt x="1379" y="2983"/>
                  </a:lnTo>
                  <a:cubicBezTo>
                    <a:pt x="1043" y="2983"/>
                    <a:pt x="587" y="2666"/>
                    <a:pt x="401" y="2132"/>
                  </a:cubicBezTo>
                  <a:cubicBezTo>
                    <a:pt x="373" y="2097"/>
                    <a:pt x="362" y="2054"/>
                    <a:pt x="350" y="2010"/>
                  </a:cubicBezTo>
                  <a:cubicBezTo>
                    <a:pt x="343" y="1989"/>
                    <a:pt x="338" y="1969"/>
                    <a:pt x="330" y="1948"/>
                  </a:cubicBezTo>
                  <a:cubicBezTo>
                    <a:pt x="212" y="1911"/>
                    <a:pt x="92" y="1766"/>
                    <a:pt x="50" y="1598"/>
                  </a:cubicBezTo>
                  <a:cubicBezTo>
                    <a:pt x="0" y="1399"/>
                    <a:pt x="92" y="1192"/>
                    <a:pt x="255" y="1125"/>
                  </a:cubicBezTo>
                  <a:cubicBezTo>
                    <a:pt x="223" y="786"/>
                    <a:pt x="300" y="430"/>
                    <a:pt x="547" y="355"/>
                  </a:cubicBezTo>
                  <a:cubicBezTo>
                    <a:pt x="664" y="113"/>
                    <a:pt x="930" y="0"/>
                    <a:pt x="1379" y="0"/>
                  </a:cubicBezTo>
                  <a:cubicBezTo>
                    <a:pt x="1835" y="0"/>
                    <a:pt x="2253" y="222"/>
                    <a:pt x="2356" y="428"/>
                  </a:cubicBezTo>
                  <a:cubicBezTo>
                    <a:pt x="2449" y="612"/>
                    <a:pt x="2488" y="900"/>
                    <a:pt x="2494" y="1121"/>
                  </a:cubicBezTo>
                  <a:lnTo>
                    <a:pt x="2494" y="1121"/>
                  </a:lnTo>
                  <a:lnTo>
                    <a:pt x="2494" y="1121"/>
                  </a:lnTo>
                  <a:lnTo>
                    <a:pt x="2494" y="1121"/>
                  </a:lnTo>
                  <a:cubicBezTo>
                    <a:pt x="2615" y="1183"/>
                    <a:pt x="2717" y="1394"/>
                    <a:pt x="2665" y="1598"/>
                  </a:cubicBezTo>
                  <a:cubicBezTo>
                    <a:pt x="2617" y="1789"/>
                    <a:pt x="2525" y="1912"/>
                    <a:pt x="2402" y="1946"/>
                  </a:cubicBezTo>
                  <a:cubicBezTo>
                    <a:pt x="2396" y="1982"/>
                    <a:pt x="2386" y="2014"/>
                    <a:pt x="2378" y="2042"/>
                  </a:cubicBezTo>
                  <a:cubicBezTo>
                    <a:pt x="2374" y="2060"/>
                    <a:pt x="2366" y="2084"/>
                    <a:pt x="2366" y="2094"/>
                  </a:cubicBezTo>
                  <a:lnTo>
                    <a:pt x="2366" y="2094"/>
                  </a:lnTo>
                  <a:lnTo>
                    <a:pt x="2364" y="2106"/>
                  </a:lnTo>
                  <a:lnTo>
                    <a:pt x="2359" y="2123"/>
                  </a:lnTo>
                  <a:lnTo>
                    <a:pt x="2359" y="2123"/>
                  </a:lnTo>
                  <a:cubicBezTo>
                    <a:pt x="2136" y="2655"/>
                    <a:pt x="1676" y="2983"/>
                    <a:pt x="1379" y="2983"/>
                  </a:cubicBezTo>
                  <a:close/>
                </a:path>
              </a:pathLst>
            </a:custGeom>
            <a:solidFill>
              <a:schemeClr val="tx1"/>
            </a:solidFill>
            <a:ln>
              <a:noFill/>
            </a:ln>
            <a:effectLst/>
          </p:spPr>
          <p:txBody>
            <a:bodyPr wrap="none" anchor="ctr"/>
            <a:lstStyle/>
            <a:p>
              <a:endParaRPr lang="en-US"/>
            </a:p>
          </p:txBody>
        </p:sp>
        <p:sp>
          <p:nvSpPr>
            <p:cNvPr id="23" name="Freeform 22"/>
            <p:cNvSpPr>
              <a:spLocks noChangeArrowheads="1"/>
            </p:cNvSpPr>
            <p:nvPr/>
          </p:nvSpPr>
          <p:spPr bwMode="auto">
            <a:xfrm>
              <a:off x="778786" y="3814099"/>
              <a:ext cx="221355" cy="215857"/>
            </a:xfrm>
            <a:custGeom>
              <a:avLst/>
              <a:gdLst>
                <a:gd name="T0" fmla="*/ 1889 w 2663"/>
                <a:gd name="T1" fmla="*/ 1471 h 2596"/>
                <a:gd name="T2" fmla="*/ 1889 w 2663"/>
                <a:gd name="T3" fmla="*/ 1471 h 2596"/>
                <a:gd name="T4" fmla="*/ 1889 w 2663"/>
                <a:gd name="T5" fmla="*/ 1471 h 2596"/>
                <a:gd name="T6" fmla="*/ 1889 w 2663"/>
                <a:gd name="T7" fmla="*/ 1471 h 2596"/>
                <a:gd name="T8" fmla="*/ 2041 w 2663"/>
                <a:gd name="T9" fmla="*/ 1389 h 2596"/>
                <a:gd name="T10" fmla="*/ 2041 w 2663"/>
                <a:gd name="T11" fmla="*/ 1389 h 2596"/>
                <a:gd name="T12" fmla="*/ 2418 w 2663"/>
                <a:gd name="T13" fmla="*/ 1237 h 2596"/>
                <a:gd name="T14" fmla="*/ 2418 w 2663"/>
                <a:gd name="T15" fmla="*/ 1237 h 2596"/>
                <a:gd name="T16" fmla="*/ 2420 w 2663"/>
                <a:gd name="T17" fmla="*/ 884 h 2596"/>
                <a:gd name="T18" fmla="*/ 2420 w 2663"/>
                <a:gd name="T19" fmla="*/ 884 h 2596"/>
                <a:gd name="T20" fmla="*/ 333 w 2663"/>
                <a:gd name="T21" fmla="*/ 33 h 2596"/>
                <a:gd name="T22" fmla="*/ 333 w 2663"/>
                <a:gd name="T23" fmla="*/ 33 h 2596"/>
                <a:gd name="T24" fmla="*/ 183 w 2663"/>
                <a:gd name="T25" fmla="*/ 0 h 2596"/>
                <a:gd name="T26" fmla="*/ 73 w 2663"/>
                <a:gd name="T27" fmla="*/ 293 h 2596"/>
                <a:gd name="T28" fmla="*/ 73 w 2663"/>
                <a:gd name="T29" fmla="*/ 293 h 2596"/>
                <a:gd name="T30" fmla="*/ 921 w 2663"/>
                <a:gd name="T31" fmla="*/ 2380 h 2596"/>
                <a:gd name="T32" fmla="*/ 921 w 2663"/>
                <a:gd name="T33" fmla="*/ 2380 h 2596"/>
                <a:gd name="T34" fmla="*/ 1100 w 2663"/>
                <a:gd name="T35" fmla="*/ 2560 h 2596"/>
                <a:gd name="T36" fmla="*/ 1276 w 2663"/>
                <a:gd name="T37" fmla="*/ 2380 h 2596"/>
                <a:gd name="T38" fmla="*/ 1276 w 2663"/>
                <a:gd name="T39" fmla="*/ 2380 h 2596"/>
                <a:gd name="T40" fmla="*/ 1429 w 2663"/>
                <a:gd name="T41" fmla="*/ 2002 h 2596"/>
                <a:gd name="T42" fmla="*/ 1429 w 2663"/>
                <a:gd name="T43" fmla="*/ 2002 h 2596"/>
                <a:gd name="T44" fmla="*/ 1511 w 2663"/>
                <a:gd name="T45" fmla="*/ 1850 h 2596"/>
                <a:gd name="T46" fmla="*/ 1511 w 2663"/>
                <a:gd name="T47" fmla="*/ 1850 h 2596"/>
                <a:gd name="T48" fmla="*/ 2179 w 2663"/>
                <a:gd name="T49" fmla="*/ 2518 h 2596"/>
                <a:gd name="T50" fmla="*/ 2179 w 2663"/>
                <a:gd name="T51" fmla="*/ 2518 h 2596"/>
                <a:gd name="T52" fmla="*/ 2368 w 2663"/>
                <a:gd name="T53" fmla="*/ 2595 h 2596"/>
                <a:gd name="T54" fmla="*/ 2557 w 2663"/>
                <a:gd name="T55" fmla="*/ 2518 h 2596"/>
                <a:gd name="T56" fmla="*/ 2557 w 2663"/>
                <a:gd name="T57" fmla="*/ 2139 h 2596"/>
                <a:gd name="T58" fmla="*/ 2557 w 2663"/>
                <a:gd name="T59" fmla="*/ 2139 h 2596"/>
                <a:gd name="T60" fmla="*/ 1889 w 2663"/>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3" h="2596">
                  <a:moveTo>
                    <a:pt x="1889" y="1471"/>
                  </a:moveTo>
                  <a:lnTo>
                    <a:pt x="1889" y="1471"/>
                  </a:lnTo>
                  <a:lnTo>
                    <a:pt x="1889" y="1471"/>
                  </a:lnTo>
                  <a:lnTo>
                    <a:pt x="1889" y="1471"/>
                  </a:lnTo>
                  <a:cubicBezTo>
                    <a:pt x="1940" y="1437"/>
                    <a:pt x="1991" y="1410"/>
                    <a:pt x="2041" y="1389"/>
                  </a:cubicBezTo>
                  <a:lnTo>
                    <a:pt x="2041" y="1389"/>
                  </a:lnTo>
                  <a:lnTo>
                    <a:pt x="2418" y="1237"/>
                  </a:lnTo>
                  <a:lnTo>
                    <a:pt x="2418" y="1237"/>
                  </a:lnTo>
                  <a:cubicBezTo>
                    <a:pt x="2659" y="1140"/>
                    <a:pt x="2659" y="980"/>
                    <a:pt x="2420" y="884"/>
                  </a:cubicBezTo>
                  <a:lnTo>
                    <a:pt x="2420" y="884"/>
                  </a:lnTo>
                  <a:lnTo>
                    <a:pt x="333" y="33"/>
                  </a:lnTo>
                  <a:lnTo>
                    <a:pt x="333" y="33"/>
                  </a:lnTo>
                  <a:cubicBezTo>
                    <a:pt x="275" y="11"/>
                    <a:pt x="224" y="0"/>
                    <a:pt x="183" y="0"/>
                  </a:cubicBezTo>
                  <a:cubicBezTo>
                    <a:pt x="49" y="0"/>
                    <a:pt x="0" y="110"/>
                    <a:pt x="73" y="293"/>
                  </a:cubicBezTo>
                  <a:lnTo>
                    <a:pt x="73" y="293"/>
                  </a:lnTo>
                  <a:lnTo>
                    <a:pt x="921" y="2380"/>
                  </a:lnTo>
                  <a:lnTo>
                    <a:pt x="921" y="2380"/>
                  </a:lnTo>
                  <a:cubicBezTo>
                    <a:pt x="972" y="2501"/>
                    <a:pt x="1035" y="2560"/>
                    <a:pt x="1100" y="2560"/>
                  </a:cubicBezTo>
                  <a:cubicBezTo>
                    <a:pt x="1164" y="2560"/>
                    <a:pt x="1228" y="2501"/>
                    <a:pt x="1276" y="2380"/>
                  </a:cubicBezTo>
                  <a:lnTo>
                    <a:pt x="1276" y="2380"/>
                  </a:lnTo>
                  <a:lnTo>
                    <a:pt x="1429" y="2002"/>
                  </a:lnTo>
                  <a:lnTo>
                    <a:pt x="1429" y="2002"/>
                  </a:lnTo>
                  <a:cubicBezTo>
                    <a:pt x="1448" y="1952"/>
                    <a:pt x="1477" y="1900"/>
                    <a:pt x="1511" y="1850"/>
                  </a:cubicBezTo>
                  <a:lnTo>
                    <a:pt x="1511" y="1850"/>
                  </a:lnTo>
                  <a:lnTo>
                    <a:pt x="2179" y="2518"/>
                  </a:lnTo>
                  <a:lnTo>
                    <a:pt x="2179" y="2518"/>
                  </a:lnTo>
                  <a:cubicBezTo>
                    <a:pt x="2231" y="2570"/>
                    <a:pt x="2299" y="2595"/>
                    <a:pt x="2368" y="2595"/>
                  </a:cubicBezTo>
                  <a:cubicBezTo>
                    <a:pt x="2436" y="2595"/>
                    <a:pt x="2505" y="2570"/>
                    <a:pt x="2557" y="2518"/>
                  </a:cubicBezTo>
                  <a:cubicBezTo>
                    <a:pt x="2662" y="2414"/>
                    <a:pt x="2662" y="2244"/>
                    <a:pt x="2557" y="2139"/>
                  </a:cubicBezTo>
                  <a:lnTo>
                    <a:pt x="2557" y="2139"/>
                  </a:lnTo>
                  <a:lnTo>
                    <a:pt x="1889" y="1471"/>
                  </a:lnTo>
                </a:path>
              </a:pathLst>
            </a:custGeom>
            <a:solidFill>
              <a:schemeClr val="tx1"/>
            </a:solidFill>
            <a:ln>
              <a:noFill/>
            </a:ln>
            <a:effectLst/>
          </p:spPr>
          <p:txBody>
            <a:bodyPr wrap="none" anchor="ctr"/>
            <a:lstStyle/>
            <a:p>
              <a:endParaRPr lang="en-US"/>
            </a:p>
          </p:txBody>
        </p:sp>
        <p:sp>
          <p:nvSpPr>
            <p:cNvPr id="24" name="Freeform 23"/>
            <p:cNvSpPr>
              <a:spLocks noChangeArrowheads="1"/>
            </p:cNvSpPr>
            <p:nvPr/>
          </p:nvSpPr>
          <p:spPr bwMode="auto">
            <a:xfrm>
              <a:off x="544604" y="3702323"/>
              <a:ext cx="404596" cy="219156"/>
            </a:xfrm>
            <a:custGeom>
              <a:avLst/>
              <a:gdLst>
                <a:gd name="T0" fmla="*/ 2898 w 4868"/>
                <a:gd name="T1" fmla="*/ 2434 h 2636"/>
                <a:gd name="T2" fmla="*/ 2898 w 4868"/>
                <a:gd name="T3" fmla="*/ 2434 h 2636"/>
                <a:gd name="T4" fmla="*/ 2898 w 4868"/>
                <a:gd name="T5" fmla="*/ 2434 h 2636"/>
                <a:gd name="T6" fmla="*/ 2898 w 4868"/>
                <a:gd name="T7" fmla="*/ 2434 h 2636"/>
                <a:gd name="T8" fmla="*/ 2405 w 4868"/>
                <a:gd name="T9" fmla="*/ 2478 h 2636"/>
                <a:gd name="T10" fmla="*/ 2186 w 4868"/>
                <a:gd name="T11" fmla="*/ 2472 h 2636"/>
                <a:gd name="T12" fmla="*/ 168 w 4868"/>
                <a:gd name="T13" fmla="*/ 1561 h 2636"/>
                <a:gd name="T14" fmla="*/ 528 w 4868"/>
                <a:gd name="T15" fmla="*/ 645 h 2636"/>
                <a:gd name="T16" fmla="*/ 957 w 4868"/>
                <a:gd name="T17" fmla="*/ 465 h 2636"/>
                <a:gd name="T18" fmla="*/ 1562 w 4868"/>
                <a:gd name="T19" fmla="*/ 225 h 2636"/>
                <a:gd name="T20" fmla="*/ 2463 w 4868"/>
                <a:gd name="T21" fmla="*/ 964 h 2636"/>
                <a:gd name="T22" fmla="*/ 3321 w 4868"/>
                <a:gd name="T23" fmla="*/ 225 h 2636"/>
                <a:gd name="T24" fmla="*/ 3926 w 4868"/>
                <a:gd name="T25" fmla="*/ 465 h 2636"/>
                <a:gd name="T26" fmla="*/ 4354 w 4868"/>
                <a:gd name="T27" fmla="*/ 645 h 2636"/>
                <a:gd name="T28" fmla="*/ 4702 w 4868"/>
                <a:gd name="T29" fmla="*/ 1426 h 2636"/>
                <a:gd name="T30" fmla="*/ 4516 w 4868"/>
                <a:gd name="T31" fmla="*/ 1619 h 2636"/>
                <a:gd name="T32" fmla="*/ 4516 w 4868"/>
                <a:gd name="T33" fmla="*/ 1619 h 2636"/>
                <a:gd name="T34" fmla="*/ 4675 w 4868"/>
                <a:gd name="T35" fmla="*/ 1683 h 2636"/>
                <a:gd name="T36" fmla="*/ 4675 w 4868"/>
                <a:gd name="T37" fmla="*/ 1683 h 2636"/>
                <a:gd name="T38" fmla="*/ 4843 w 4868"/>
                <a:gd name="T39" fmla="*/ 1501 h 2636"/>
                <a:gd name="T40" fmla="*/ 4843 w 4868"/>
                <a:gd name="T41" fmla="*/ 1501 h 2636"/>
                <a:gd name="T42" fmla="*/ 4867 w 4868"/>
                <a:gd name="T43" fmla="*/ 1476 h 2636"/>
                <a:gd name="T44" fmla="*/ 4863 w 4868"/>
                <a:gd name="T45" fmla="*/ 1441 h 2636"/>
                <a:gd name="T46" fmla="*/ 4863 w 4868"/>
                <a:gd name="T47" fmla="*/ 1441 h 2636"/>
                <a:gd name="T48" fmla="*/ 4461 w 4868"/>
                <a:gd name="T49" fmla="*/ 531 h 2636"/>
                <a:gd name="T50" fmla="*/ 4461 w 4868"/>
                <a:gd name="T51" fmla="*/ 531 h 2636"/>
                <a:gd name="T52" fmla="*/ 4455 w 4868"/>
                <a:gd name="T53" fmla="*/ 525 h 2636"/>
                <a:gd name="T54" fmla="*/ 4455 w 4868"/>
                <a:gd name="T55" fmla="*/ 525 h 2636"/>
                <a:gd name="T56" fmla="*/ 3974 w 4868"/>
                <a:gd name="T57" fmla="*/ 316 h 2636"/>
                <a:gd name="T58" fmla="*/ 3324 w 4868"/>
                <a:gd name="T59" fmla="*/ 47 h 2636"/>
                <a:gd name="T60" fmla="*/ 3324 w 4868"/>
                <a:gd name="T61" fmla="*/ 47 h 2636"/>
                <a:gd name="T62" fmla="*/ 3244 w 4868"/>
                <a:gd name="T63" fmla="*/ 0 h 2636"/>
                <a:gd name="T64" fmla="*/ 3210 w 4868"/>
                <a:gd name="T65" fmla="*/ 87 h 2636"/>
                <a:gd name="T66" fmla="*/ 3210 w 4868"/>
                <a:gd name="T67" fmla="*/ 87 h 2636"/>
                <a:gd name="T68" fmla="*/ 2463 w 4868"/>
                <a:gd name="T69" fmla="*/ 807 h 2636"/>
                <a:gd name="T70" fmla="*/ 1673 w 4868"/>
                <a:gd name="T71" fmla="*/ 87 h 2636"/>
                <a:gd name="T72" fmla="*/ 1673 w 4868"/>
                <a:gd name="T73" fmla="*/ 87 h 2636"/>
                <a:gd name="T74" fmla="*/ 1639 w 4868"/>
                <a:gd name="T75" fmla="*/ 0 h 2636"/>
                <a:gd name="T76" fmla="*/ 1559 w 4868"/>
                <a:gd name="T77" fmla="*/ 47 h 2636"/>
                <a:gd name="T78" fmla="*/ 1559 w 4868"/>
                <a:gd name="T79" fmla="*/ 47 h 2636"/>
                <a:gd name="T80" fmla="*/ 909 w 4868"/>
                <a:gd name="T81" fmla="*/ 316 h 2636"/>
                <a:gd name="T82" fmla="*/ 426 w 4868"/>
                <a:gd name="T83" fmla="*/ 525 h 2636"/>
                <a:gd name="T84" fmla="*/ 426 w 4868"/>
                <a:gd name="T85" fmla="*/ 525 h 2636"/>
                <a:gd name="T86" fmla="*/ 420 w 4868"/>
                <a:gd name="T87" fmla="*/ 531 h 2636"/>
                <a:gd name="T88" fmla="*/ 420 w 4868"/>
                <a:gd name="T89" fmla="*/ 531 h 2636"/>
                <a:gd name="T90" fmla="*/ 12 w 4868"/>
                <a:gd name="T91" fmla="*/ 1533 h 2636"/>
                <a:gd name="T92" fmla="*/ 12 w 4868"/>
                <a:gd name="T93" fmla="*/ 1533 h 2636"/>
                <a:gd name="T94" fmla="*/ 9 w 4868"/>
                <a:gd name="T95" fmla="*/ 1556 h 2636"/>
                <a:gd name="T96" fmla="*/ 9 w 4868"/>
                <a:gd name="T97" fmla="*/ 1556 h 2636"/>
                <a:gd name="T98" fmla="*/ 6 w 4868"/>
                <a:gd name="T99" fmla="*/ 1574 h 2636"/>
                <a:gd name="T100" fmla="*/ 6 w 4868"/>
                <a:gd name="T101" fmla="*/ 1574 h 2636"/>
                <a:gd name="T102" fmla="*/ 0 w 4868"/>
                <a:gd name="T103" fmla="*/ 1614 h 2636"/>
                <a:gd name="T104" fmla="*/ 27 w 4868"/>
                <a:gd name="T105" fmla="*/ 1643 h 2636"/>
                <a:gd name="T106" fmla="*/ 27 w 4868"/>
                <a:gd name="T107" fmla="*/ 1643 h 2636"/>
                <a:gd name="T108" fmla="*/ 2177 w 4868"/>
                <a:gd name="T109" fmla="*/ 2629 h 2636"/>
                <a:gd name="T110" fmla="*/ 2405 w 4868"/>
                <a:gd name="T111" fmla="*/ 2635 h 2636"/>
                <a:gd name="T112" fmla="*/ 2957 w 4868"/>
                <a:gd name="T113" fmla="*/ 2581 h 2636"/>
                <a:gd name="T114" fmla="*/ 2957 w 4868"/>
                <a:gd name="T115" fmla="*/ 2581 h 2636"/>
                <a:gd name="T116" fmla="*/ 2898 w 4868"/>
                <a:gd name="T117" fmla="*/ 2434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68" h="2636">
                  <a:moveTo>
                    <a:pt x="2898" y="2434"/>
                  </a:moveTo>
                  <a:lnTo>
                    <a:pt x="2898" y="2434"/>
                  </a:lnTo>
                  <a:lnTo>
                    <a:pt x="2898" y="2434"/>
                  </a:lnTo>
                  <a:lnTo>
                    <a:pt x="2898" y="2434"/>
                  </a:lnTo>
                  <a:cubicBezTo>
                    <a:pt x="2736" y="2461"/>
                    <a:pt x="2571" y="2477"/>
                    <a:pt x="2405" y="2478"/>
                  </a:cubicBezTo>
                  <a:cubicBezTo>
                    <a:pt x="2330" y="2477"/>
                    <a:pt x="2256" y="2475"/>
                    <a:pt x="2186" y="2472"/>
                  </a:cubicBezTo>
                  <a:cubicBezTo>
                    <a:pt x="1422" y="2427"/>
                    <a:pt x="707" y="2104"/>
                    <a:pt x="168" y="1561"/>
                  </a:cubicBezTo>
                  <a:cubicBezTo>
                    <a:pt x="252" y="1108"/>
                    <a:pt x="293" y="879"/>
                    <a:pt x="528" y="645"/>
                  </a:cubicBezTo>
                  <a:cubicBezTo>
                    <a:pt x="620" y="573"/>
                    <a:pt x="776" y="523"/>
                    <a:pt x="957" y="465"/>
                  </a:cubicBezTo>
                  <a:cubicBezTo>
                    <a:pt x="1145" y="405"/>
                    <a:pt x="1355" y="337"/>
                    <a:pt x="1562" y="225"/>
                  </a:cubicBezTo>
                  <a:cubicBezTo>
                    <a:pt x="1740" y="565"/>
                    <a:pt x="2214" y="964"/>
                    <a:pt x="2463" y="964"/>
                  </a:cubicBezTo>
                  <a:cubicBezTo>
                    <a:pt x="2668" y="964"/>
                    <a:pt x="3142" y="571"/>
                    <a:pt x="3321" y="225"/>
                  </a:cubicBezTo>
                  <a:cubicBezTo>
                    <a:pt x="3528" y="337"/>
                    <a:pt x="3738" y="405"/>
                    <a:pt x="3926" y="465"/>
                  </a:cubicBezTo>
                  <a:cubicBezTo>
                    <a:pt x="4106" y="523"/>
                    <a:pt x="4263" y="573"/>
                    <a:pt x="4354" y="645"/>
                  </a:cubicBezTo>
                  <a:cubicBezTo>
                    <a:pt x="4561" y="850"/>
                    <a:pt x="4654" y="1058"/>
                    <a:pt x="4702" y="1426"/>
                  </a:cubicBezTo>
                  <a:cubicBezTo>
                    <a:pt x="4643" y="1493"/>
                    <a:pt x="4580" y="1556"/>
                    <a:pt x="4516" y="1619"/>
                  </a:cubicBezTo>
                  <a:lnTo>
                    <a:pt x="4516" y="1619"/>
                  </a:lnTo>
                  <a:lnTo>
                    <a:pt x="4675" y="1683"/>
                  </a:lnTo>
                  <a:lnTo>
                    <a:pt x="4675" y="1683"/>
                  </a:lnTo>
                  <a:cubicBezTo>
                    <a:pt x="4732" y="1625"/>
                    <a:pt x="4791" y="1566"/>
                    <a:pt x="4843" y="1501"/>
                  </a:cubicBezTo>
                  <a:lnTo>
                    <a:pt x="4843" y="1501"/>
                  </a:lnTo>
                  <a:lnTo>
                    <a:pt x="4867" y="1476"/>
                  </a:lnTo>
                  <a:lnTo>
                    <a:pt x="4863" y="1441"/>
                  </a:lnTo>
                  <a:lnTo>
                    <a:pt x="4863" y="1441"/>
                  </a:lnTo>
                  <a:cubicBezTo>
                    <a:pt x="4811" y="1014"/>
                    <a:pt x="4702" y="767"/>
                    <a:pt x="4461" y="531"/>
                  </a:cubicBezTo>
                  <a:lnTo>
                    <a:pt x="4461" y="531"/>
                  </a:lnTo>
                  <a:lnTo>
                    <a:pt x="4455" y="525"/>
                  </a:lnTo>
                  <a:lnTo>
                    <a:pt x="4455" y="525"/>
                  </a:lnTo>
                  <a:cubicBezTo>
                    <a:pt x="4341" y="433"/>
                    <a:pt x="4171" y="379"/>
                    <a:pt x="3974" y="316"/>
                  </a:cubicBezTo>
                  <a:cubicBezTo>
                    <a:pt x="3772" y="251"/>
                    <a:pt x="3541" y="177"/>
                    <a:pt x="3324" y="47"/>
                  </a:cubicBezTo>
                  <a:lnTo>
                    <a:pt x="3324" y="47"/>
                  </a:lnTo>
                  <a:lnTo>
                    <a:pt x="3244" y="0"/>
                  </a:lnTo>
                  <a:lnTo>
                    <a:pt x="3210" y="87"/>
                  </a:lnTo>
                  <a:lnTo>
                    <a:pt x="3210" y="87"/>
                  </a:lnTo>
                  <a:cubicBezTo>
                    <a:pt x="3090" y="406"/>
                    <a:pt x="2593" y="807"/>
                    <a:pt x="2463" y="807"/>
                  </a:cubicBezTo>
                  <a:cubicBezTo>
                    <a:pt x="2291" y="807"/>
                    <a:pt x="1794" y="411"/>
                    <a:pt x="1673" y="87"/>
                  </a:cubicBezTo>
                  <a:lnTo>
                    <a:pt x="1673" y="87"/>
                  </a:lnTo>
                  <a:lnTo>
                    <a:pt x="1639" y="0"/>
                  </a:lnTo>
                  <a:lnTo>
                    <a:pt x="1559" y="47"/>
                  </a:lnTo>
                  <a:lnTo>
                    <a:pt x="1559" y="47"/>
                  </a:lnTo>
                  <a:cubicBezTo>
                    <a:pt x="1342" y="177"/>
                    <a:pt x="1111" y="251"/>
                    <a:pt x="909" y="316"/>
                  </a:cubicBezTo>
                  <a:cubicBezTo>
                    <a:pt x="712" y="379"/>
                    <a:pt x="542" y="433"/>
                    <a:pt x="426" y="525"/>
                  </a:cubicBezTo>
                  <a:lnTo>
                    <a:pt x="426" y="525"/>
                  </a:lnTo>
                  <a:lnTo>
                    <a:pt x="420" y="531"/>
                  </a:lnTo>
                  <a:lnTo>
                    <a:pt x="420" y="531"/>
                  </a:lnTo>
                  <a:cubicBezTo>
                    <a:pt x="148" y="801"/>
                    <a:pt x="96" y="1076"/>
                    <a:pt x="12" y="1533"/>
                  </a:cubicBezTo>
                  <a:lnTo>
                    <a:pt x="12" y="1533"/>
                  </a:lnTo>
                  <a:lnTo>
                    <a:pt x="9" y="1556"/>
                  </a:lnTo>
                  <a:lnTo>
                    <a:pt x="9" y="1556"/>
                  </a:lnTo>
                  <a:cubicBezTo>
                    <a:pt x="8" y="1561"/>
                    <a:pt x="6" y="1567"/>
                    <a:pt x="6" y="1574"/>
                  </a:cubicBezTo>
                  <a:lnTo>
                    <a:pt x="6" y="1574"/>
                  </a:lnTo>
                  <a:lnTo>
                    <a:pt x="0" y="1614"/>
                  </a:lnTo>
                  <a:lnTo>
                    <a:pt x="27" y="1643"/>
                  </a:lnTo>
                  <a:lnTo>
                    <a:pt x="27" y="1643"/>
                  </a:lnTo>
                  <a:cubicBezTo>
                    <a:pt x="598" y="2231"/>
                    <a:pt x="1360" y="2581"/>
                    <a:pt x="2177" y="2629"/>
                  </a:cubicBezTo>
                  <a:cubicBezTo>
                    <a:pt x="2251" y="2632"/>
                    <a:pt x="2327" y="2634"/>
                    <a:pt x="2405" y="2635"/>
                  </a:cubicBezTo>
                  <a:cubicBezTo>
                    <a:pt x="2591" y="2634"/>
                    <a:pt x="2776" y="2615"/>
                    <a:pt x="2957" y="2581"/>
                  </a:cubicBezTo>
                  <a:lnTo>
                    <a:pt x="2957" y="2581"/>
                  </a:lnTo>
                  <a:lnTo>
                    <a:pt x="2898" y="2434"/>
                  </a:lnTo>
                </a:path>
              </a:pathLst>
            </a:custGeom>
            <a:solidFill>
              <a:schemeClr val="tx2"/>
            </a:solidFill>
            <a:ln>
              <a:noFill/>
            </a:ln>
            <a:effectLst/>
          </p:spPr>
          <p:txBody>
            <a:bodyPr wrap="none" anchor="ctr"/>
            <a:lstStyle/>
            <a:p>
              <a:endParaRPr lang="en-US"/>
            </a:p>
          </p:txBody>
        </p:sp>
      </p:grpSp>
      <p:grpSp>
        <p:nvGrpSpPr>
          <p:cNvPr id="25" name="Group 24"/>
          <p:cNvGrpSpPr/>
          <p:nvPr/>
        </p:nvGrpSpPr>
        <p:grpSpPr>
          <a:xfrm>
            <a:off x="470575" y="2617742"/>
            <a:ext cx="542392" cy="651236"/>
            <a:chOff x="7970412" y="1752600"/>
            <a:chExt cx="656379" cy="788098"/>
          </a:xfrm>
        </p:grpSpPr>
        <p:sp>
          <p:nvSpPr>
            <p:cNvPr id="26" name="Freeform 25"/>
            <p:cNvSpPr>
              <a:spLocks noChangeArrowheads="1"/>
            </p:cNvSpPr>
            <p:nvPr/>
          </p:nvSpPr>
          <p:spPr bwMode="auto">
            <a:xfrm>
              <a:off x="8298602" y="2408978"/>
              <a:ext cx="444" cy="44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E59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26"/>
            <p:cNvSpPr>
              <a:spLocks noChangeArrowheads="1"/>
            </p:cNvSpPr>
            <p:nvPr/>
          </p:nvSpPr>
          <p:spPr bwMode="auto">
            <a:xfrm>
              <a:off x="8154465" y="1839082"/>
              <a:ext cx="288275" cy="322867"/>
            </a:xfrm>
            <a:custGeom>
              <a:avLst/>
              <a:gdLst>
                <a:gd name="T0" fmla="*/ 249 w 2867"/>
                <a:gd name="T1" fmla="*/ 1902 h 3210"/>
                <a:gd name="T2" fmla="*/ 249 w 2867"/>
                <a:gd name="T3" fmla="*/ 1902 h 3210"/>
                <a:gd name="T4" fmla="*/ 878 w 2867"/>
                <a:gd name="T5" fmla="*/ 447 h 3210"/>
                <a:gd name="T6" fmla="*/ 927 w 2867"/>
                <a:gd name="T7" fmla="*/ 436 h 3210"/>
                <a:gd name="T8" fmla="*/ 937 w 2867"/>
                <a:gd name="T9" fmla="*/ 387 h 3210"/>
                <a:gd name="T10" fmla="*/ 1433 w 2867"/>
                <a:gd name="T11" fmla="*/ 202 h 3210"/>
                <a:gd name="T12" fmla="*/ 1442 w 2867"/>
                <a:gd name="T13" fmla="*/ 202 h 3210"/>
                <a:gd name="T14" fmla="*/ 2661 w 2867"/>
                <a:gd name="T15" fmla="*/ 1638 h 3210"/>
                <a:gd name="T16" fmla="*/ 2690 w 2867"/>
                <a:gd name="T17" fmla="*/ 2722 h 3210"/>
                <a:gd name="T18" fmla="*/ 1872 w 2867"/>
                <a:gd name="T19" fmla="*/ 2714 h 3210"/>
                <a:gd name="T20" fmla="*/ 2321 w 2867"/>
                <a:gd name="T21" fmla="*/ 2090 h 3210"/>
                <a:gd name="T22" fmla="*/ 2327 w 2867"/>
                <a:gd name="T23" fmla="*/ 2059 h 3210"/>
                <a:gd name="T24" fmla="*/ 2344 w 2867"/>
                <a:gd name="T25" fmla="*/ 1939 h 3210"/>
                <a:gd name="T26" fmla="*/ 2367 w 2867"/>
                <a:gd name="T27" fmla="*/ 1729 h 3210"/>
                <a:gd name="T28" fmla="*/ 2332 w 2867"/>
                <a:gd name="T29" fmla="*/ 1663 h 3210"/>
                <a:gd name="T30" fmla="*/ 2101 w 2867"/>
                <a:gd name="T31" fmla="*/ 1357 h 3210"/>
                <a:gd name="T32" fmla="*/ 1938 w 2867"/>
                <a:gd name="T33" fmla="*/ 1097 h 3210"/>
                <a:gd name="T34" fmla="*/ 1932 w 2867"/>
                <a:gd name="T35" fmla="*/ 1090 h 3210"/>
                <a:gd name="T36" fmla="*/ 1086 w 2867"/>
                <a:gd name="T37" fmla="*/ 735 h 3210"/>
                <a:gd name="T38" fmla="*/ 993 w 2867"/>
                <a:gd name="T39" fmla="*/ 614 h 3210"/>
                <a:gd name="T40" fmla="*/ 948 w 2867"/>
                <a:gd name="T41" fmla="*/ 759 h 3210"/>
                <a:gd name="T42" fmla="*/ 499 w 2867"/>
                <a:gd name="T43" fmla="*/ 1589 h 3210"/>
                <a:gd name="T44" fmla="*/ 497 w 2867"/>
                <a:gd name="T45" fmla="*/ 1606 h 3210"/>
                <a:gd name="T46" fmla="*/ 584 w 2867"/>
                <a:gd name="T47" fmla="*/ 2091 h 3210"/>
                <a:gd name="T48" fmla="*/ 623 w 2867"/>
                <a:gd name="T49" fmla="*/ 3046 h 3210"/>
                <a:gd name="T50" fmla="*/ 249 w 2867"/>
                <a:gd name="T51" fmla="*/ 1902 h 3210"/>
                <a:gd name="T52" fmla="*/ 591 w 2867"/>
                <a:gd name="T53" fmla="*/ 3200 h 3210"/>
                <a:gd name="T54" fmla="*/ 610 w 2867"/>
                <a:gd name="T55" fmla="*/ 3209 h 3210"/>
                <a:gd name="T56" fmla="*/ 632 w 2867"/>
                <a:gd name="T57" fmla="*/ 3204 h 3210"/>
                <a:gd name="T58" fmla="*/ 1184 w 2867"/>
                <a:gd name="T59" fmla="*/ 2675 h 3210"/>
                <a:gd name="T60" fmla="*/ 1155 w 2867"/>
                <a:gd name="T61" fmla="*/ 2614 h 3210"/>
                <a:gd name="T62" fmla="*/ 731 w 2867"/>
                <a:gd name="T63" fmla="*/ 2037 h 3210"/>
                <a:gd name="T64" fmla="*/ 722 w 2867"/>
                <a:gd name="T65" fmla="*/ 2016 h 3210"/>
                <a:gd name="T66" fmla="*/ 654 w 2867"/>
                <a:gd name="T67" fmla="*/ 1614 h 3210"/>
                <a:gd name="T68" fmla="*/ 1056 w 2867"/>
                <a:gd name="T69" fmla="*/ 932 h 3210"/>
                <a:gd name="T70" fmla="*/ 1829 w 2867"/>
                <a:gd name="T71" fmla="*/ 1211 h 3210"/>
                <a:gd name="T72" fmla="*/ 2209 w 2867"/>
                <a:gd name="T73" fmla="*/ 1769 h 3210"/>
                <a:gd name="T74" fmla="*/ 2170 w 2867"/>
                <a:gd name="T75" fmla="*/ 2041 h 3210"/>
                <a:gd name="T76" fmla="*/ 1744 w 2867"/>
                <a:gd name="T77" fmla="*/ 2619 h 3210"/>
                <a:gd name="T78" fmla="*/ 1721 w 2867"/>
                <a:gd name="T79" fmla="*/ 2661 h 3210"/>
                <a:gd name="T80" fmla="*/ 2235 w 2867"/>
                <a:gd name="T81" fmla="*/ 3204 h 3210"/>
                <a:gd name="T82" fmla="*/ 2255 w 2867"/>
                <a:gd name="T83" fmla="*/ 3209 h 3210"/>
                <a:gd name="T84" fmla="*/ 2276 w 2867"/>
                <a:gd name="T85" fmla="*/ 3200 h 3210"/>
                <a:gd name="T86" fmla="*/ 2854 w 2867"/>
                <a:gd name="T87" fmla="*/ 2743 h 3210"/>
                <a:gd name="T88" fmla="*/ 2846 w 2867"/>
                <a:gd name="T89" fmla="*/ 2674 h 3210"/>
                <a:gd name="T90" fmla="*/ 2777 w 2867"/>
                <a:gd name="T91" fmla="*/ 1883 h 3210"/>
                <a:gd name="T92" fmla="*/ 2385 w 2867"/>
                <a:gd name="T93" fmla="*/ 397 h 3210"/>
                <a:gd name="T94" fmla="*/ 797 w 2867"/>
                <a:gd name="T95" fmla="*/ 305 h 3210"/>
                <a:gd name="T96" fmla="*/ 93 w 2867"/>
                <a:gd name="T97" fmla="*/ 1926 h 3210"/>
                <a:gd name="T98" fmla="*/ 16 w 2867"/>
                <a:gd name="T99" fmla="*/ 2680 h 3210"/>
                <a:gd name="T100" fmla="*/ 11 w 2867"/>
                <a:gd name="T101" fmla="*/ 2743 h 3210"/>
                <a:gd name="T102" fmla="*/ 591 w 2867"/>
                <a:gd name="T103" fmla="*/ 320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7" h="3210">
                  <a:moveTo>
                    <a:pt x="249" y="1902"/>
                  </a:moveTo>
                  <a:lnTo>
                    <a:pt x="249" y="1902"/>
                  </a:lnTo>
                  <a:lnTo>
                    <a:pt x="249" y="1902"/>
                  </a:lnTo>
                  <a:lnTo>
                    <a:pt x="249" y="1902"/>
                  </a:lnTo>
                  <a:cubicBezTo>
                    <a:pt x="228" y="1761"/>
                    <a:pt x="206" y="1615"/>
                    <a:pt x="206" y="1434"/>
                  </a:cubicBezTo>
                  <a:cubicBezTo>
                    <a:pt x="165" y="1035"/>
                    <a:pt x="406" y="556"/>
                    <a:pt x="878" y="447"/>
                  </a:cubicBezTo>
                  <a:lnTo>
                    <a:pt x="878" y="447"/>
                  </a:lnTo>
                  <a:lnTo>
                    <a:pt x="927" y="436"/>
                  </a:lnTo>
                  <a:lnTo>
                    <a:pt x="937" y="387"/>
                  </a:lnTo>
                  <a:lnTo>
                    <a:pt x="937" y="387"/>
                  </a:lnTo>
                  <a:cubicBezTo>
                    <a:pt x="967" y="234"/>
                    <a:pt x="1224" y="202"/>
                    <a:pt x="1433" y="202"/>
                  </a:cubicBezTo>
                  <a:lnTo>
                    <a:pt x="1433" y="202"/>
                  </a:lnTo>
                  <a:lnTo>
                    <a:pt x="1442" y="202"/>
                  </a:lnTo>
                  <a:lnTo>
                    <a:pt x="1442" y="202"/>
                  </a:lnTo>
                  <a:cubicBezTo>
                    <a:pt x="1750" y="162"/>
                    <a:pt x="2093" y="327"/>
                    <a:pt x="2278" y="511"/>
                  </a:cubicBezTo>
                  <a:cubicBezTo>
                    <a:pt x="2587" y="787"/>
                    <a:pt x="2704" y="1135"/>
                    <a:pt x="2661" y="1638"/>
                  </a:cubicBezTo>
                  <a:cubicBezTo>
                    <a:pt x="2653" y="1706"/>
                    <a:pt x="2638" y="1777"/>
                    <a:pt x="2623" y="1852"/>
                  </a:cubicBezTo>
                  <a:cubicBezTo>
                    <a:pt x="2570" y="2118"/>
                    <a:pt x="2510" y="2419"/>
                    <a:pt x="2690" y="2722"/>
                  </a:cubicBezTo>
                  <a:cubicBezTo>
                    <a:pt x="2652" y="2784"/>
                    <a:pt x="2538" y="2933"/>
                    <a:pt x="2243" y="3046"/>
                  </a:cubicBezTo>
                  <a:cubicBezTo>
                    <a:pt x="1880" y="2969"/>
                    <a:pt x="1853" y="2837"/>
                    <a:pt x="1872" y="2714"/>
                  </a:cubicBezTo>
                  <a:cubicBezTo>
                    <a:pt x="2032" y="2552"/>
                    <a:pt x="2196" y="2382"/>
                    <a:pt x="2321" y="2090"/>
                  </a:cubicBezTo>
                  <a:lnTo>
                    <a:pt x="2321" y="2090"/>
                  </a:lnTo>
                  <a:lnTo>
                    <a:pt x="2327" y="2075"/>
                  </a:lnTo>
                  <a:lnTo>
                    <a:pt x="2327" y="2059"/>
                  </a:lnTo>
                  <a:lnTo>
                    <a:pt x="2327" y="2059"/>
                  </a:lnTo>
                  <a:cubicBezTo>
                    <a:pt x="2327" y="2029"/>
                    <a:pt x="2335" y="1986"/>
                    <a:pt x="2344" y="1939"/>
                  </a:cubicBezTo>
                  <a:cubicBezTo>
                    <a:pt x="2355" y="1875"/>
                    <a:pt x="2367" y="1803"/>
                    <a:pt x="2367" y="1729"/>
                  </a:cubicBezTo>
                  <a:lnTo>
                    <a:pt x="2367" y="1729"/>
                  </a:lnTo>
                  <a:lnTo>
                    <a:pt x="2367" y="1687"/>
                  </a:lnTo>
                  <a:lnTo>
                    <a:pt x="2332" y="1663"/>
                  </a:lnTo>
                  <a:lnTo>
                    <a:pt x="2332" y="1663"/>
                  </a:lnTo>
                  <a:cubicBezTo>
                    <a:pt x="2209" y="1580"/>
                    <a:pt x="2158" y="1470"/>
                    <a:pt x="2101" y="1357"/>
                  </a:cubicBezTo>
                  <a:cubicBezTo>
                    <a:pt x="2059" y="1267"/>
                    <a:pt x="2015" y="1176"/>
                    <a:pt x="1938" y="1097"/>
                  </a:cubicBezTo>
                  <a:lnTo>
                    <a:pt x="1938" y="1097"/>
                  </a:lnTo>
                  <a:lnTo>
                    <a:pt x="1932" y="1090"/>
                  </a:lnTo>
                  <a:lnTo>
                    <a:pt x="1932" y="1090"/>
                  </a:lnTo>
                  <a:cubicBezTo>
                    <a:pt x="1833" y="1012"/>
                    <a:pt x="1716" y="998"/>
                    <a:pt x="1592" y="980"/>
                  </a:cubicBezTo>
                  <a:cubicBezTo>
                    <a:pt x="1420" y="958"/>
                    <a:pt x="1240" y="933"/>
                    <a:pt x="1086" y="735"/>
                  </a:cubicBezTo>
                  <a:lnTo>
                    <a:pt x="1086" y="735"/>
                  </a:lnTo>
                  <a:lnTo>
                    <a:pt x="993" y="614"/>
                  </a:lnTo>
                  <a:lnTo>
                    <a:pt x="948" y="759"/>
                  </a:lnTo>
                  <a:lnTo>
                    <a:pt x="948" y="759"/>
                  </a:lnTo>
                  <a:cubicBezTo>
                    <a:pt x="870" y="1017"/>
                    <a:pt x="786" y="1107"/>
                    <a:pt x="704" y="1193"/>
                  </a:cubicBezTo>
                  <a:cubicBezTo>
                    <a:pt x="621" y="1283"/>
                    <a:pt x="542" y="1368"/>
                    <a:pt x="499" y="1589"/>
                  </a:cubicBezTo>
                  <a:lnTo>
                    <a:pt x="499" y="1589"/>
                  </a:lnTo>
                  <a:lnTo>
                    <a:pt x="497" y="1606"/>
                  </a:lnTo>
                  <a:lnTo>
                    <a:pt x="497" y="1606"/>
                  </a:lnTo>
                  <a:cubicBezTo>
                    <a:pt x="497" y="1775"/>
                    <a:pt x="497" y="1951"/>
                    <a:pt x="584" y="2091"/>
                  </a:cubicBezTo>
                  <a:cubicBezTo>
                    <a:pt x="666" y="2367"/>
                    <a:pt x="815" y="2537"/>
                    <a:pt x="1027" y="2712"/>
                  </a:cubicBezTo>
                  <a:cubicBezTo>
                    <a:pt x="1019" y="2843"/>
                    <a:pt x="964" y="2974"/>
                    <a:pt x="623" y="3046"/>
                  </a:cubicBezTo>
                  <a:cubicBezTo>
                    <a:pt x="321" y="2932"/>
                    <a:pt x="209" y="2779"/>
                    <a:pt x="174" y="2719"/>
                  </a:cubicBezTo>
                  <a:cubicBezTo>
                    <a:pt x="328" y="2414"/>
                    <a:pt x="291" y="2177"/>
                    <a:pt x="249" y="1902"/>
                  </a:cubicBezTo>
                  <a:close/>
                  <a:moveTo>
                    <a:pt x="591" y="3200"/>
                  </a:moveTo>
                  <a:lnTo>
                    <a:pt x="591" y="3200"/>
                  </a:lnTo>
                  <a:lnTo>
                    <a:pt x="591" y="3200"/>
                  </a:lnTo>
                  <a:lnTo>
                    <a:pt x="610" y="3209"/>
                  </a:lnTo>
                  <a:lnTo>
                    <a:pt x="632" y="3204"/>
                  </a:lnTo>
                  <a:lnTo>
                    <a:pt x="632" y="3204"/>
                  </a:lnTo>
                  <a:cubicBezTo>
                    <a:pt x="1019" y="3127"/>
                    <a:pt x="1184" y="2969"/>
                    <a:pt x="1184" y="2675"/>
                  </a:cubicBezTo>
                  <a:lnTo>
                    <a:pt x="1184" y="2675"/>
                  </a:lnTo>
                  <a:lnTo>
                    <a:pt x="1184" y="2639"/>
                  </a:lnTo>
                  <a:lnTo>
                    <a:pt x="1155" y="2614"/>
                  </a:lnTo>
                  <a:lnTo>
                    <a:pt x="1155" y="2614"/>
                  </a:lnTo>
                  <a:cubicBezTo>
                    <a:pt x="948" y="2448"/>
                    <a:pt x="805" y="2294"/>
                    <a:pt x="731" y="2037"/>
                  </a:cubicBezTo>
                  <a:lnTo>
                    <a:pt x="731" y="2037"/>
                  </a:lnTo>
                  <a:lnTo>
                    <a:pt x="722" y="2016"/>
                  </a:lnTo>
                  <a:lnTo>
                    <a:pt x="722" y="2016"/>
                  </a:lnTo>
                  <a:cubicBezTo>
                    <a:pt x="656" y="1914"/>
                    <a:pt x="654" y="1767"/>
                    <a:pt x="654" y="1614"/>
                  </a:cubicBezTo>
                  <a:cubicBezTo>
                    <a:pt x="690" y="1440"/>
                    <a:pt x="745" y="1381"/>
                    <a:pt x="820" y="1301"/>
                  </a:cubicBezTo>
                  <a:cubicBezTo>
                    <a:pt x="890" y="1224"/>
                    <a:pt x="977" y="1132"/>
                    <a:pt x="1056" y="932"/>
                  </a:cubicBezTo>
                  <a:cubicBezTo>
                    <a:pt x="1227" y="1090"/>
                    <a:pt x="1415" y="1116"/>
                    <a:pt x="1570" y="1137"/>
                  </a:cubicBezTo>
                  <a:cubicBezTo>
                    <a:pt x="1675" y="1150"/>
                    <a:pt x="1766" y="1163"/>
                    <a:pt x="1829" y="1211"/>
                  </a:cubicBezTo>
                  <a:cubicBezTo>
                    <a:pt x="1887" y="1270"/>
                    <a:pt x="1922" y="1346"/>
                    <a:pt x="1960" y="1424"/>
                  </a:cubicBezTo>
                  <a:cubicBezTo>
                    <a:pt x="2015" y="1538"/>
                    <a:pt x="2076" y="1665"/>
                    <a:pt x="2209" y="1769"/>
                  </a:cubicBezTo>
                  <a:cubicBezTo>
                    <a:pt x="2206" y="1815"/>
                    <a:pt x="2198" y="1864"/>
                    <a:pt x="2190" y="1912"/>
                  </a:cubicBezTo>
                  <a:cubicBezTo>
                    <a:pt x="2180" y="1958"/>
                    <a:pt x="2172" y="2001"/>
                    <a:pt x="2170" y="2041"/>
                  </a:cubicBezTo>
                  <a:cubicBezTo>
                    <a:pt x="2053" y="2308"/>
                    <a:pt x="1896" y="2467"/>
                    <a:pt x="1744" y="2619"/>
                  </a:cubicBezTo>
                  <a:lnTo>
                    <a:pt x="1744" y="2619"/>
                  </a:lnTo>
                  <a:lnTo>
                    <a:pt x="1726" y="2637"/>
                  </a:lnTo>
                  <a:lnTo>
                    <a:pt x="1721" y="2661"/>
                  </a:lnTo>
                  <a:lnTo>
                    <a:pt x="1721" y="2661"/>
                  </a:lnTo>
                  <a:cubicBezTo>
                    <a:pt x="1667" y="2948"/>
                    <a:pt x="1833" y="3125"/>
                    <a:pt x="2235" y="3204"/>
                  </a:cubicBezTo>
                  <a:lnTo>
                    <a:pt x="2235" y="3204"/>
                  </a:lnTo>
                  <a:lnTo>
                    <a:pt x="2255" y="3209"/>
                  </a:lnTo>
                  <a:lnTo>
                    <a:pt x="2276" y="3200"/>
                  </a:lnTo>
                  <a:lnTo>
                    <a:pt x="2276" y="3200"/>
                  </a:lnTo>
                  <a:cubicBezTo>
                    <a:pt x="2756" y="3027"/>
                    <a:pt x="2850" y="2754"/>
                    <a:pt x="2854" y="2743"/>
                  </a:cubicBezTo>
                  <a:lnTo>
                    <a:pt x="2854" y="2743"/>
                  </a:lnTo>
                  <a:lnTo>
                    <a:pt x="2866" y="2706"/>
                  </a:lnTo>
                  <a:lnTo>
                    <a:pt x="2846" y="2674"/>
                  </a:lnTo>
                  <a:lnTo>
                    <a:pt x="2846" y="2674"/>
                  </a:lnTo>
                  <a:cubicBezTo>
                    <a:pt x="2672" y="2411"/>
                    <a:pt x="2725" y="2143"/>
                    <a:pt x="2777" y="1883"/>
                  </a:cubicBezTo>
                  <a:cubicBezTo>
                    <a:pt x="2792" y="1809"/>
                    <a:pt x="2807" y="1730"/>
                    <a:pt x="2817" y="1654"/>
                  </a:cubicBezTo>
                  <a:cubicBezTo>
                    <a:pt x="2866" y="1103"/>
                    <a:pt x="2729" y="702"/>
                    <a:pt x="2385" y="397"/>
                  </a:cubicBezTo>
                  <a:cubicBezTo>
                    <a:pt x="2186" y="196"/>
                    <a:pt x="1801" y="0"/>
                    <a:pt x="1428" y="45"/>
                  </a:cubicBezTo>
                  <a:cubicBezTo>
                    <a:pt x="1073" y="47"/>
                    <a:pt x="862" y="133"/>
                    <a:pt x="797" y="305"/>
                  </a:cubicBezTo>
                  <a:cubicBezTo>
                    <a:pt x="271" y="454"/>
                    <a:pt x="3" y="996"/>
                    <a:pt x="48" y="1442"/>
                  </a:cubicBezTo>
                  <a:cubicBezTo>
                    <a:pt x="48" y="1628"/>
                    <a:pt x="73" y="1787"/>
                    <a:pt x="93" y="1926"/>
                  </a:cubicBezTo>
                  <a:cubicBezTo>
                    <a:pt x="134" y="2192"/>
                    <a:pt x="165" y="2403"/>
                    <a:pt x="16" y="2680"/>
                  </a:cubicBezTo>
                  <a:lnTo>
                    <a:pt x="16" y="2680"/>
                  </a:lnTo>
                  <a:lnTo>
                    <a:pt x="0" y="2709"/>
                  </a:lnTo>
                  <a:lnTo>
                    <a:pt x="11" y="2743"/>
                  </a:lnTo>
                  <a:lnTo>
                    <a:pt x="11" y="2743"/>
                  </a:lnTo>
                  <a:cubicBezTo>
                    <a:pt x="15" y="2754"/>
                    <a:pt x="110" y="3027"/>
                    <a:pt x="591" y="3200"/>
                  </a:cubicBezTo>
                  <a:close/>
                </a:path>
              </a:pathLst>
            </a:custGeom>
            <a:solidFill>
              <a:schemeClr val="tx1"/>
            </a:solidFill>
            <a:ln>
              <a:noFill/>
            </a:ln>
            <a:effectLst/>
          </p:spPr>
          <p:txBody>
            <a:bodyPr wrap="none" anchor="ctr"/>
            <a:lstStyle/>
            <a:p>
              <a:endParaRPr lang="en-US"/>
            </a:p>
          </p:txBody>
        </p:sp>
        <p:sp>
          <p:nvSpPr>
            <p:cNvPr id="28" name="Freeform 27"/>
            <p:cNvSpPr>
              <a:spLocks noChangeArrowheads="1"/>
            </p:cNvSpPr>
            <p:nvPr/>
          </p:nvSpPr>
          <p:spPr bwMode="auto">
            <a:xfrm>
              <a:off x="7970412" y="1752600"/>
              <a:ext cx="656379" cy="656378"/>
            </a:xfrm>
            <a:custGeom>
              <a:avLst/>
              <a:gdLst>
                <a:gd name="T0" fmla="*/ 157 w 6528"/>
                <a:gd name="T1" fmla="*/ 3265 h 6528"/>
                <a:gd name="T2" fmla="*/ 157 w 6528"/>
                <a:gd name="T3" fmla="*/ 3265 h 6528"/>
                <a:gd name="T4" fmla="*/ 6370 w 6528"/>
                <a:gd name="T5" fmla="*/ 3265 h 6528"/>
                <a:gd name="T6" fmla="*/ 5494 w 6528"/>
                <a:gd name="T7" fmla="*/ 5419 h 6528"/>
                <a:gd name="T8" fmla="*/ 5474 w 6528"/>
                <a:gd name="T9" fmla="*/ 5310 h 6528"/>
                <a:gd name="T10" fmla="*/ 5445 w 6528"/>
                <a:gd name="T11" fmla="*/ 5188 h 6528"/>
                <a:gd name="T12" fmla="*/ 5405 w 6528"/>
                <a:gd name="T13" fmla="*/ 5065 h 6528"/>
                <a:gd name="T14" fmla="*/ 5353 w 6528"/>
                <a:gd name="T15" fmla="*/ 4943 h 6528"/>
                <a:gd name="T16" fmla="*/ 5289 w 6528"/>
                <a:gd name="T17" fmla="*/ 4826 h 6528"/>
                <a:gd name="T18" fmla="*/ 5214 w 6528"/>
                <a:gd name="T19" fmla="*/ 4715 h 6528"/>
                <a:gd name="T20" fmla="*/ 5124 w 6528"/>
                <a:gd name="T21" fmla="*/ 4617 h 6528"/>
                <a:gd name="T22" fmla="*/ 5023 w 6528"/>
                <a:gd name="T23" fmla="*/ 4533 h 6528"/>
                <a:gd name="T24" fmla="*/ 5012 w 6528"/>
                <a:gd name="T25" fmla="*/ 4526 h 6528"/>
                <a:gd name="T26" fmla="*/ 4112 w 6528"/>
                <a:gd name="T27" fmla="*/ 4154 h 6528"/>
                <a:gd name="T28" fmla="*/ 4035 w 6528"/>
                <a:gd name="T29" fmla="*/ 4118 h 6528"/>
                <a:gd name="T30" fmla="*/ 4006 w 6528"/>
                <a:gd name="T31" fmla="*/ 4198 h 6528"/>
                <a:gd name="T32" fmla="*/ 2521 w 6528"/>
                <a:gd name="T33" fmla="*/ 4198 h 6528"/>
                <a:gd name="T34" fmla="*/ 2492 w 6528"/>
                <a:gd name="T35" fmla="*/ 4118 h 6528"/>
                <a:gd name="T36" fmla="*/ 2415 w 6528"/>
                <a:gd name="T37" fmla="*/ 4154 h 6528"/>
                <a:gd name="T38" fmla="*/ 1514 w 6528"/>
                <a:gd name="T39" fmla="*/ 4526 h 6528"/>
                <a:gd name="T40" fmla="*/ 1502 w 6528"/>
                <a:gd name="T41" fmla="*/ 4533 h 6528"/>
                <a:gd name="T42" fmla="*/ 1403 w 6528"/>
                <a:gd name="T43" fmla="*/ 4617 h 6528"/>
                <a:gd name="T44" fmla="*/ 1313 w 6528"/>
                <a:gd name="T45" fmla="*/ 4717 h 6528"/>
                <a:gd name="T46" fmla="*/ 1238 w 6528"/>
                <a:gd name="T47" fmla="*/ 4826 h 6528"/>
                <a:gd name="T48" fmla="*/ 1174 w 6528"/>
                <a:gd name="T49" fmla="*/ 4943 h 6528"/>
                <a:gd name="T50" fmla="*/ 1122 w 6528"/>
                <a:gd name="T51" fmla="*/ 5065 h 6528"/>
                <a:gd name="T52" fmla="*/ 1082 w 6528"/>
                <a:gd name="T53" fmla="*/ 5188 h 6528"/>
                <a:gd name="T54" fmla="*/ 1054 w 6528"/>
                <a:gd name="T55" fmla="*/ 5310 h 6528"/>
                <a:gd name="T56" fmla="*/ 1033 w 6528"/>
                <a:gd name="T57" fmla="*/ 5418 h 6528"/>
                <a:gd name="T58" fmla="*/ 157 w 6528"/>
                <a:gd name="T59" fmla="*/ 3265 h 6528"/>
                <a:gd name="T60" fmla="*/ 3264 w 6528"/>
                <a:gd name="T61" fmla="*/ 6370 h 6528"/>
                <a:gd name="T62" fmla="*/ 3264 w 6528"/>
                <a:gd name="T63" fmla="*/ 6370 h 6528"/>
                <a:gd name="T64" fmla="*/ 1183 w 6528"/>
                <a:gd name="T65" fmla="*/ 5564 h 6528"/>
                <a:gd name="T66" fmla="*/ 1589 w 6528"/>
                <a:gd name="T67" fmla="*/ 4664 h 6528"/>
                <a:gd name="T68" fmla="*/ 2101 w 6528"/>
                <a:gd name="T69" fmla="*/ 4454 h 6528"/>
                <a:gd name="T70" fmla="*/ 2210 w 6528"/>
                <a:gd name="T71" fmla="*/ 4411 h 6528"/>
                <a:gd name="T72" fmla="*/ 2327 w 6528"/>
                <a:gd name="T73" fmla="*/ 4364 h 6528"/>
                <a:gd name="T74" fmla="*/ 2407 w 6528"/>
                <a:gd name="T75" fmla="*/ 4329 h 6528"/>
                <a:gd name="T76" fmla="*/ 4120 w 6528"/>
                <a:gd name="T77" fmla="*/ 4329 h 6528"/>
                <a:gd name="T78" fmla="*/ 4198 w 6528"/>
                <a:gd name="T79" fmla="*/ 4362 h 6528"/>
                <a:gd name="T80" fmla="*/ 4317 w 6528"/>
                <a:gd name="T81" fmla="*/ 4411 h 6528"/>
                <a:gd name="T82" fmla="*/ 4429 w 6528"/>
                <a:gd name="T83" fmla="*/ 4456 h 6528"/>
                <a:gd name="T84" fmla="*/ 4936 w 6528"/>
                <a:gd name="T85" fmla="*/ 4664 h 6528"/>
                <a:gd name="T86" fmla="*/ 5347 w 6528"/>
                <a:gd name="T87" fmla="*/ 5535 h 6528"/>
                <a:gd name="T88" fmla="*/ 5531 w 6528"/>
                <a:gd name="T89" fmla="*/ 5610 h 6528"/>
                <a:gd name="T90" fmla="*/ 6527 w 6528"/>
                <a:gd name="T91" fmla="*/ 3265 h 6528"/>
                <a:gd name="T92" fmla="*/ 0 w 6528"/>
                <a:gd name="T93" fmla="*/ 3265 h 6528"/>
                <a:gd name="T94" fmla="*/ 1034 w 6528"/>
                <a:gd name="T95" fmla="*/ 5647 h 6528"/>
                <a:gd name="T96" fmla="*/ 1055 w 6528"/>
                <a:gd name="T97" fmla="*/ 5668 h 6528"/>
                <a:gd name="T98" fmla="*/ 1214 w 6528"/>
                <a:gd name="T99" fmla="*/ 5802 h 6528"/>
                <a:gd name="T100" fmla="*/ 3264 w 6528"/>
                <a:gd name="T101" fmla="*/ 6527 h 6528"/>
                <a:gd name="T102" fmla="*/ 3735 w 6528"/>
                <a:gd name="T103" fmla="*/ 6494 h 6528"/>
                <a:gd name="T104" fmla="*/ 3674 w 6528"/>
                <a:gd name="T105" fmla="*/ 6343 h 6528"/>
                <a:gd name="T106" fmla="*/ 3264 w 6528"/>
                <a:gd name="T107" fmla="*/ 6370 h 6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28" h="6528">
                  <a:moveTo>
                    <a:pt x="157" y="3265"/>
                  </a:moveTo>
                  <a:lnTo>
                    <a:pt x="157" y="3265"/>
                  </a:lnTo>
                  <a:lnTo>
                    <a:pt x="157" y="3265"/>
                  </a:lnTo>
                  <a:lnTo>
                    <a:pt x="157" y="3265"/>
                  </a:lnTo>
                  <a:cubicBezTo>
                    <a:pt x="157" y="1552"/>
                    <a:pt x="1551" y="157"/>
                    <a:pt x="3264" y="157"/>
                  </a:cubicBezTo>
                  <a:cubicBezTo>
                    <a:pt x="4977" y="157"/>
                    <a:pt x="6370" y="1552"/>
                    <a:pt x="6370" y="3265"/>
                  </a:cubicBezTo>
                  <a:cubicBezTo>
                    <a:pt x="6370" y="4069"/>
                    <a:pt x="6054" y="4848"/>
                    <a:pt x="5494" y="5425"/>
                  </a:cubicBezTo>
                  <a:cubicBezTo>
                    <a:pt x="5494" y="5422"/>
                    <a:pt x="5494" y="5421"/>
                    <a:pt x="5494" y="5419"/>
                  </a:cubicBezTo>
                  <a:cubicBezTo>
                    <a:pt x="5488" y="5384"/>
                    <a:pt x="5482" y="5347"/>
                    <a:pt x="5474" y="5310"/>
                  </a:cubicBezTo>
                  <a:lnTo>
                    <a:pt x="5474" y="5310"/>
                  </a:lnTo>
                  <a:cubicBezTo>
                    <a:pt x="5467" y="5273"/>
                    <a:pt x="5457" y="5236"/>
                    <a:pt x="5446" y="5198"/>
                  </a:cubicBezTo>
                  <a:cubicBezTo>
                    <a:pt x="5446" y="5194"/>
                    <a:pt x="5445" y="5191"/>
                    <a:pt x="5445" y="5188"/>
                  </a:cubicBezTo>
                  <a:cubicBezTo>
                    <a:pt x="5434" y="5153"/>
                    <a:pt x="5422" y="5116"/>
                    <a:pt x="5409" y="5079"/>
                  </a:cubicBezTo>
                  <a:cubicBezTo>
                    <a:pt x="5408" y="5074"/>
                    <a:pt x="5406" y="5070"/>
                    <a:pt x="5405" y="5065"/>
                  </a:cubicBezTo>
                  <a:cubicBezTo>
                    <a:pt x="5392" y="5030"/>
                    <a:pt x="5377" y="4994"/>
                    <a:pt x="5362" y="4960"/>
                  </a:cubicBezTo>
                  <a:cubicBezTo>
                    <a:pt x="5358" y="4954"/>
                    <a:pt x="5357" y="4948"/>
                    <a:pt x="5353" y="4943"/>
                  </a:cubicBezTo>
                  <a:cubicBezTo>
                    <a:pt x="5337" y="4908"/>
                    <a:pt x="5320" y="4874"/>
                    <a:pt x="5299" y="4842"/>
                  </a:cubicBezTo>
                  <a:cubicBezTo>
                    <a:pt x="5295" y="4836"/>
                    <a:pt x="5292" y="4831"/>
                    <a:pt x="5289" y="4826"/>
                  </a:cubicBezTo>
                  <a:cubicBezTo>
                    <a:pt x="5270" y="4792"/>
                    <a:pt x="5248" y="4760"/>
                    <a:pt x="5223" y="4728"/>
                  </a:cubicBezTo>
                  <a:cubicBezTo>
                    <a:pt x="5220" y="4725"/>
                    <a:pt x="5217" y="4720"/>
                    <a:pt x="5214" y="4715"/>
                  </a:cubicBezTo>
                  <a:cubicBezTo>
                    <a:pt x="5188" y="4685"/>
                    <a:pt x="5161" y="4653"/>
                    <a:pt x="5132" y="4623"/>
                  </a:cubicBezTo>
                  <a:cubicBezTo>
                    <a:pt x="5129" y="4622"/>
                    <a:pt x="5127" y="4619"/>
                    <a:pt x="5124" y="4617"/>
                  </a:cubicBezTo>
                  <a:cubicBezTo>
                    <a:pt x="5092" y="4587"/>
                    <a:pt x="5060" y="4558"/>
                    <a:pt x="5023" y="4533"/>
                  </a:cubicBezTo>
                  <a:lnTo>
                    <a:pt x="5023" y="4533"/>
                  </a:lnTo>
                  <a:lnTo>
                    <a:pt x="5012" y="4526"/>
                  </a:lnTo>
                  <a:lnTo>
                    <a:pt x="5012" y="4526"/>
                  </a:lnTo>
                  <a:cubicBezTo>
                    <a:pt x="4881" y="4460"/>
                    <a:pt x="4744" y="4407"/>
                    <a:pt x="4585" y="4346"/>
                  </a:cubicBezTo>
                  <a:cubicBezTo>
                    <a:pt x="4446" y="4293"/>
                    <a:pt x="4287" y="4232"/>
                    <a:pt x="4112" y="4154"/>
                  </a:cubicBezTo>
                  <a:lnTo>
                    <a:pt x="4112" y="4154"/>
                  </a:lnTo>
                  <a:lnTo>
                    <a:pt x="4035" y="4118"/>
                  </a:lnTo>
                  <a:lnTo>
                    <a:pt x="4006" y="4198"/>
                  </a:lnTo>
                  <a:lnTo>
                    <a:pt x="4006" y="4198"/>
                  </a:lnTo>
                  <a:cubicBezTo>
                    <a:pt x="3887" y="4519"/>
                    <a:pt x="3416" y="4930"/>
                    <a:pt x="3264" y="4930"/>
                  </a:cubicBezTo>
                  <a:cubicBezTo>
                    <a:pt x="3113" y="4930"/>
                    <a:pt x="2641" y="4519"/>
                    <a:pt x="2521" y="4198"/>
                  </a:cubicBezTo>
                  <a:lnTo>
                    <a:pt x="2521" y="4198"/>
                  </a:lnTo>
                  <a:lnTo>
                    <a:pt x="2492" y="4118"/>
                  </a:lnTo>
                  <a:lnTo>
                    <a:pt x="2415" y="4154"/>
                  </a:lnTo>
                  <a:lnTo>
                    <a:pt x="2415" y="4154"/>
                  </a:lnTo>
                  <a:cubicBezTo>
                    <a:pt x="2241" y="4232"/>
                    <a:pt x="2080" y="4293"/>
                    <a:pt x="1941" y="4348"/>
                  </a:cubicBezTo>
                  <a:cubicBezTo>
                    <a:pt x="1782" y="4409"/>
                    <a:pt x="1644" y="4460"/>
                    <a:pt x="1514" y="4526"/>
                  </a:cubicBezTo>
                  <a:lnTo>
                    <a:pt x="1514" y="4526"/>
                  </a:lnTo>
                  <a:lnTo>
                    <a:pt x="1502" y="4533"/>
                  </a:lnTo>
                  <a:lnTo>
                    <a:pt x="1502" y="4533"/>
                  </a:lnTo>
                  <a:cubicBezTo>
                    <a:pt x="1467" y="4558"/>
                    <a:pt x="1434" y="4587"/>
                    <a:pt x="1403" y="4617"/>
                  </a:cubicBezTo>
                  <a:cubicBezTo>
                    <a:pt x="1400" y="4619"/>
                    <a:pt x="1397" y="4622"/>
                    <a:pt x="1395" y="4623"/>
                  </a:cubicBezTo>
                  <a:cubicBezTo>
                    <a:pt x="1365" y="4654"/>
                    <a:pt x="1339" y="4685"/>
                    <a:pt x="1313" y="4717"/>
                  </a:cubicBezTo>
                  <a:cubicBezTo>
                    <a:pt x="1310" y="4720"/>
                    <a:pt x="1307" y="4725"/>
                    <a:pt x="1303" y="4728"/>
                  </a:cubicBezTo>
                  <a:cubicBezTo>
                    <a:pt x="1280" y="4760"/>
                    <a:pt x="1257" y="4792"/>
                    <a:pt x="1238" y="4826"/>
                  </a:cubicBezTo>
                  <a:cubicBezTo>
                    <a:pt x="1235" y="4831"/>
                    <a:pt x="1231" y="4836"/>
                    <a:pt x="1228" y="4842"/>
                  </a:cubicBezTo>
                  <a:cubicBezTo>
                    <a:pt x="1209" y="4874"/>
                    <a:pt x="1190" y="4909"/>
                    <a:pt x="1174" y="4943"/>
                  </a:cubicBezTo>
                  <a:cubicBezTo>
                    <a:pt x="1172" y="4950"/>
                    <a:pt x="1169" y="4954"/>
                    <a:pt x="1167" y="4959"/>
                  </a:cubicBezTo>
                  <a:cubicBezTo>
                    <a:pt x="1151" y="4994"/>
                    <a:pt x="1137" y="5030"/>
                    <a:pt x="1122" y="5065"/>
                  </a:cubicBezTo>
                  <a:cubicBezTo>
                    <a:pt x="1121" y="5070"/>
                    <a:pt x="1119" y="5074"/>
                    <a:pt x="1117" y="5079"/>
                  </a:cubicBezTo>
                  <a:cubicBezTo>
                    <a:pt x="1105" y="5116"/>
                    <a:pt x="1094" y="5153"/>
                    <a:pt x="1082" y="5188"/>
                  </a:cubicBezTo>
                  <a:cubicBezTo>
                    <a:pt x="1082" y="5191"/>
                    <a:pt x="1081" y="5194"/>
                    <a:pt x="1081" y="5198"/>
                  </a:cubicBezTo>
                  <a:cubicBezTo>
                    <a:pt x="1070" y="5236"/>
                    <a:pt x="1062" y="5273"/>
                    <a:pt x="1054" y="5310"/>
                  </a:cubicBezTo>
                  <a:lnTo>
                    <a:pt x="1054" y="5310"/>
                  </a:lnTo>
                  <a:cubicBezTo>
                    <a:pt x="1045" y="5347"/>
                    <a:pt x="1039" y="5384"/>
                    <a:pt x="1033" y="5418"/>
                  </a:cubicBezTo>
                  <a:cubicBezTo>
                    <a:pt x="1033" y="5421"/>
                    <a:pt x="1033" y="5422"/>
                    <a:pt x="1033" y="5425"/>
                  </a:cubicBezTo>
                  <a:cubicBezTo>
                    <a:pt x="473" y="4848"/>
                    <a:pt x="157" y="4071"/>
                    <a:pt x="157" y="3265"/>
                  </a:cubicBezTo>
                  <a:close/>
                  <a:moveTo>
                    <a:pt x="3264" y="6370"/>
                  </a:moveTo>
                  <a:lnTo>
                    <a:pt x="3264" y="6370"/>
                  </a:lnTo>
                  <a:lnTo>
                    <a:pt x="3264" y="6370"/>
                  </a:lnTo>
                  <a:lnTo>
                    <a:pt x="3264" y="6370"/>
                  </a:lnTo>
                  <a:cubicBezTo>
                    <a:pt x="2492" y="6370"/>
                    <a:pt x="1756" y="6087"/>
                    <a:pt x="1183" y="5572"/>
                  </a:cubicBezTo>
                  <a:cubicBezTo>
                    <a:pt x="1183" y="5568"/>
                    <a:pt x="1183" y="5567"/>
                    <a:pt x="1183" y="5564"/>
                  </a:cubicBezTo>
                  <a:cubicBezTo>
                    <a:pt x="1180" y="5544"/>
                    <a:pt x="1180" y="5525"/>
                    <a:pt x="1180" y="5507"/>
                  </a:cubicBezTo>
                  <a:cubicBezTo>
                    <a:pt x="1208" y="5281"/>
                    <a:pt x="1299" y="4879"/>
                    <a:pt x="1589" y="4664"/>
                  </a:cubicBezTo>
                  <a:cubicBezTo>
                    <a:pt x="1711" y="4603"/>
                    <a:pt x="1844" y="4553"/>
                    <a:pt x="1996" y="4494"/>
                  </a:cubicBezTo>
                  <a:cubicBezTo>
                    <a:pt x="2030" y="4481"/>
                    <a:pt x="2065" y="4468"/>
                    <a:pt x="2101" y="4454"/>
                  </a:cubicBezTo>
                  <a:cubicBezTo>
                    <a:pt x="2107" y="4452"/>
                    <a:pt x="2114" y="4449"/>
                    <a:pt x="2120" y="4446"/>
                  </a:cubicBezTo>
                  <a:cubicBezTo>
                    <a:pt x="2150" y="4434"/>
                    <a:pt x="2179" y="4423"/>
                    <a:pt x="2210" y="4411"/>
                  </a:cubicBezTo>
                  <a:cubicBezTo>
                    <a:pt x="2223" y="4406"/>
                    <a:pt x="2234" y="4401"/>
                    <a:pt x="2247" y="4396"/>
                  </a:cubicBezTo>
                  <a:cubicBezTo>
                    <a:pt x="2273" y="4386"/>
                    <a:pt x="2300" y="4375"/>
                    <a:pt x="2327" y="4364"/>
                  </a:cubicBezTo>
                  <a:cubicBezTo>
                    <a:pt x="2341" y="4357"/>
                    <a:pt x="2354" y="4351"/>
                    <a:pt x="2368" y="4346"/>
                  </a:cubicBezTo>
                  <a:cubicBezTo>
                    <a:pt x="2381" y="4340"/>
                    <a:pt x="2395" y="4335"/>
                    <a:pt x="2407" y="4329"/>
                  </a:cubicBezTo>
                  <a:cubicBezTo>
                    <a:pt x="2576" y="4670"/>
                    <a:pt x="3038" y="5087"/>
                    <a:pt x="3264" y="5087"/>
                  </a:cubicBezTo>
                  <a:cubicBezTo>
                    <a:pt x="3490" y="5087"/>
                    <a:pt x="3952" y="4670"/>
                    <a:pt x="4120" y="4329"/>
                  </a:cubicBezTo>
                  <a:cubicBezTo>
                    <a:pt x="4134" y="4335"/>
                    <a:pt x="4146" y="4340"/>
                    <a:pt x="4160" y="4346"/>
                  </a:cubicBezTo>
                  <a:cubicBezTo>
                    <a:pt x="4173" y="4351"/>
                    <a:pt x="4186" y="4357"/>
                    <a:pt x="4198" y="4362"/>
                  </a:cubicBezTo>
                  <a:cubicBezTo>
                    <a:pt x="4227" y="4374"/>
                    <a:pt x="4253" y="4385"/>
                    <a:pt x="4280" y="4396"/>
                  </a:cubicBezTo>
                  <a:cubicBezTo>
                    <a:pt x="4293" y="4401"/>
                    <a:pt x="4306" y="4406"/>
                    <a:pt x="4317" y="4411"/>
                  </a:cubicBezTo>
                  <a:cubicBezTo>
                    <a:pt x="4344" y="4422"/>
                    <a:pt x="4370" y="4431"/>
                    <a:pt x="4396" y="4442"/>
                  </a:cubicBezTo>
                  <a:cubicBezTo>
                    <a:pt x="4407" y="4446"/>
                    <a:pt x="4418" y="4451"/>
                    <a:pt x="4429" y="4456"/>
                  </a:cubicBezTo>
                  <a:cubicBezTo>
                    <a:pt x="4463" y="4468"/>
                    <a:pt x="4497" y="4481"/>
                    <a:pt x="4529" y="4494"/>
                  </a:cubicBezTo>
                  <a:cubicBezTo>
                    <a:pt x="4681" y="4551"/>
                    <a:pt x="4814" y="4603"/>
                    <a:pt x="4936" y="4664"/>
                  </a:cubicBezTo>
                  <a:cubicBezTo>
                    <a:pt x="5230" y="4879"/>
                    <a:pt x="5320" y="5281"/>
                    <a:pt x="5347" y="5507"/>
                  </a:cubicBezTo>
                  <a:cubicBezTo>
                    <a:pt x="5347" y="5517"/>
                    <a:pt x="5347" y="5525"/>
                    <a:pt x="5347" y="5535"/>
                  </a:cubicBezTo>
                  <a:lnTo>
                    <a:pt x="5347" y="5535"/>
                  </a:lnTo>
                  <a:lnTo>
                    <a:pt x="5531" y="5610"/>
                  </a:lnTo>
                  <a:lnTo>
                    <a:pt x="5531" y="5610"/>
                  </a:lnTo>
                  <a:cubicBezTo>
                    <a:pt x="6165" y="4997"/>
                    <a:pt x="6527" y="4148"/>
                    <a:pt x="6527" y="3265"/>
                  </a:cubicBezTo>
                  <a:cubicBezTo>
                    <a:pt x="6527" y="1465"/>
                    <a:pt x="5063" y="0"/>
                    <a:pt x="3264" y="0"/>
                  </a:cubicBezTo>
                  <a:cubicBezTo>
                    <a:pt x="1464" y="0"/>
                    <a:pt x="0" y="1465"/>
                    <a:pt x="0" y="3265"/>
                  </a:cubicBezTo>
                  <a:cubicBezTo>
                    <a:pt x="0" y="4165"/>
                    <a:pt x="377" y="5031"/>
                    <a:pt x="1034" y="5647"/>
                  </a:cubicBezTo>
                  <a:lnTo>
                    <a:pt x="1034" y="5647"/>
                  </a:lnTo>
                  <a:lnTo>
                    <a:pt x="1034" y="5648"/>
                  </a:lnTo>
                  <a:lnTo>
                    <a:pt x="1055" y="5668"/>
                  </a:lnTo>
                  <a:lnTo>
                    <a:pt x="1216" y="5815"/>
                  </a:lnTo>
                  <a:lnTo>
                    <a:pt x="1214" y="5802"/>
                  </a:lnTo>
                  <a:lnTo>
                    <a:pt x="1214" y="5802"/>
                  </a:lnTo>
                  <a:cubicBezTo>
                    <a:pt x="1793" y="6271"/>
                    <a:pt x="2513" y="6527"/>
                    <a:pt x="3264" y="6527"/>
                  </a:cubicBezTo>
                  <a:lnTo>
                    <a:pt x="3264" y="6527"/>
                  </a:lnTo>
                  <a:cubicBezTo>
                    <a:pt x="3423" y="6527"/>
                    <a:pt x="3580" y="6517"/>
                    <a:pt x="3735" y="6494"/>
                  </a:cubicBezTo>
                  <a:lnTo>
                    <a:pt x="3735" y="6494"/>
                  </a:lnTo>
                  <a:lnTo>
                    <a:pt x="3674" y="6343"/>
                  </a:lnTo>
                  <a:lnTo>
                    <a:pt x="3674" y="6343"/>
                  </a:lnTo>
                  <a:cubicBezTo>
                    <a:pt x="3538" y="6361"/>
                    <a:pt x="3401" y="6370"/>
                    <a:pt x="3264" y="6370"/>
                  </a:cubicBezTo>
                  <a:close/>
                </a:path>
              </a:pathLst>
            </a:custGeom>
            <a:solidFill>
              <a:schemeClr val="tx2"/>
            </a:solidFill>
            <a:ln>
              <a:noFill/>
            </a:ln>
            <a:effectLst/>
          </p:spPr>
          <p:txBody>
            <a:bodyPr wrap="none" anchor="ctr"/>
            <a:lstStyle/>
            <a:p>
              <a:endParaRPr lang="en-US"/>
            </a:p>
          </p:txBody>
        </p:sp>
        <p:sp>
          <p:nvSpPr>
            <p:cNvPr id="29" name="Freeform 28"/>
            <p:cNvSpPr>
              <a:spLocks noChangeArrowheads="1"/>
            </p:cNvSpPr>
            <p:nvPr/>
          </p:nvSpPr>
          <p:spPr bwMode="auto">
            <a:xfrm>
              <a:off x="8330977" y="2279477"/>
              <a:ext cx="267874" cy="261221"/>
            </a:xfrm>
            <a:custGeom>
              <a:avLst/>
              <a:gdLst>
                <a:gd name="T0" fmla="*/ 1888 w 2662"/>
                <a:gd name="T1" fmla="*/ 1471 h 2596"/>
                <a:gd name="T2" fmla="*/ 1888 w 2662"/>
                <a:gd name="T3" fmla="*/ 1471 h 2596"/>
                <a:gd name="T4" fmla="*/ 1888 w 2662"/>
                <a:gd name="T5" fmla="*/ 1471 h 2596"/>
                <a:gd name="T6" fmla="*/ 1888 w 2662"/>
                <a:gd name="T7" fmla="*/ 1471 h 2596"/>
                <a:gd name="T8" fmla="*/ 2042 w 2662"/>
                <a:gd name="T9" fmla="*/ 1389 h 2596"/>
                <a:gd name="T10" fmla="*/ 2042 w 2662"/>
                <a:gd name="T11" fmla="*/ 1389 h 2596"/>
                <a:gd name="T12" fmla="*/ 2419 w 2662"/>
                <a:gd name="T13" fmla="*/ 1237 h 2596"/>
                <a:gd name="T14" fmla="*/ 2419 w 2662"/>
                <a:gd name="T15" fmla="*/ 1237 h 2596"/>
                <a:gd name="T16" fmla="*/ 2419 w 2662"/>
                <a:gd name="T17" fmla="*/ 884 h 2596"/>
                <a:gd name="T18" fmla="*/ 2419 w 2662"/>
                <a:gd name="T19" fmla="*/ 884 h 2596"/>
                <a:gd name="T20" fmla="*/ 333 w 2662"/>
                <a:gd name="T21" fmla="*/ 33 h 2596"/>
                <a:gd name="T22" fmla="*/ 333 w 2662"/>
                <a:gd name="T23" fmla="*/ 33 h 2596"/>
                <a:gd name="T24" fmla="*/ 183 w 2662"/>
                <a:gd name="T25" fmla="*/ 0 h 2596"/>
                <a:gd name="T26" fmla="*/ 74 w 2662"/>
                <a:gd name="T27" fmla="*/ 293 h 2596"/>
                <a:gd name="T28" fmla="*/ 74 w 2662"/>
                <a:gd name="T29" fmla="*/ 293 h 2596"/>
                <a:gd name="T30" fmla="*/ 923 w 2662"/>
                <a:gd name="T31" fmla="*/ 2380 h 2596"/>
                <a:gd name="T32" fmla="*/ 923 w 2662"/>
                <a:gd name="T33" fmla="*/ 2380 h 2596"/>
                <a:gd name="T34" fmla="*/ 1099 w 2662"/>
                <a:gd name="T35" fmla="*/ 2560 h 2596"/>
                <a:gd name="T36" fmla="*/ 1276 w 2662"/>
                <a:gd name="T37" fmla="*/ 2380 h 2596"/>
                <a:gd name="T38" fmla="*/ 1276 w 2662"/>
                <a:gd name="T39" fmla="*/ 2380 h 2596"/>
                <a:gd name="T40" fmla="*/ 1428 w 2662"/>
                <a:gd name="T41" fmla="*/ 2002 h 2596"/>
                <a:gd name="T42" fmla="*/ 1428 w 2662"/>
                <a:gd name="T43" fmla="*/ 2002 h 2596"/>
                <a:gd name="T44" fmla="*/ 1511 w 2662"/>
                <a:gd name="T45" fmla="*/ 1850 h 2596"/>
                <a:gd name="T46" fmla="*/ 1511 w 2662"/>
                <a:gd name="T47" fmla="*/ 1850 h 2596"/>
                <a:gd name="T48" fmla="*/ 2178 w 2662"/>
                <a:gd name="T49" fmla="*/ 2518 h 2596"/>
                <a:gd name="T50" fmla="*/ 2178 w 2662"/>
                <a:gd name="T51" fmla="*/ 2518 h 2596"/>
                <a:gd name="T52" fmla="*/ 2368 w 2662"/>
                <a:gd name="T53" fmla="*/ 2595 h 2596"/>
                <a:gd name="T54" fmla="*/ 2557 w 2662"/>
                <a:gd name="T55" fmla="*/ 2518 h 2596"/>
                <a:gd name="T56" fmla="*/ 2557 w 2662"/>
                <a:gd name="T57" fmla="*/ 2139 h 2596"/>
                <a:gd name="T58" fmla="*/ 2557 w 2662"/>
                <a:gd name="T59" fmla="*/ 2139 h 2596"/>
                <a:gd name="T60" fmla="*/ 1888 w 2662"/>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2" h="2596">
                  <a:moveTo>
                    <a:pt x="1888" y="1471"/>
                  </a:moveTo>
                  <a:lnTo>
                    <a:pt x="1888" y="1471"/>
                  </a:lnTo>
                  <a:lnTo>
                    <a:pt x="1888" y="1471"/>
                  </a:lnTo>
                  <a:lnTo>
                    <a:pt x="1888" y="1471"/>
                  </a:lnTo>
                  <a:cubicBezTo>
                    <a:pt x="1939" y="1437"/>
                    <a:pt x="1991" y="1410"/>
                    <a:pt x="2042" y="1389"/>
                  </a:cubicBezTo>
                  <a:lnTo>
                    <a:pt x="2042" y="1389"/>
                  </a:lnTo>
                  <a:lnTo>
                    <a:pt x="2419" y="1237"/>
                  </a:lnTo>
                  <a:lnTo>
                    <a:pt x="2419" y="1237"/>
                  </a:lnTo>
                  <a:cubicBezTo>
                    <a:pt x="2660" y="1140"/>
                    <a:pt x="2660" y="980"/>
                    <a:pt x="2419" y="884"/>
                  </a:cubicBezTo>
                  <a:lnTo>
                    <a:pt x="2419" y="884"/>
                  </a:lnTo>
                  <a:lnTo>
                    <a:pt x="333" y="33"/>
                  </a:lnTo>
                  <a:lnTo>
                    <a:pt x="333" y="33"/>
                  </a:lnTo>
                  <a:cubicBezTo>
                    <a:pt x="275" y="11"/>
                    <a:pt x="225" y="0"/>
                    <a:pt x="183" y="0"/>
                  </a:cubicBezTo>
                  <a:cubicBezTo>
                    <a:pt x="49" y="0"/>
                    <a:pt x="0" y="110"/>
                    <a:pt x="74" y="293"/>
                  </a:cubicBezTo>
                  <a:lnTo>
                    <a:pt x="74" y="293"/>
                  </a:lnTo>
                  <a:lnTo>
                    <a:pt x="923" y="2380"/>
                  </a:lnTo>
                  <a:lnTo>
                    <a:pt x="923" y="2380"/>
                  </a:lnTo>
                  <a:cubicBezTo>
                    <a:pt x="971" y="2501"/>
                    <a:pt x="1035" y="2560"/>
                    <a:pt x="1099" y="2560"/>
                  </a:cubicBezTo>
                  <a:cubicBezTo>
                    <a:pt x="1164" y="2560"/>
                    <a:pt x="1227" y="2501"/>
                    <a:pt x="1276" y="2380"/>
                  </a:cubicBezTo>
                  <a:lnTo>
                    <a:pt x="1276" y="2380"/>
                  </a:lnTo>
                  <a:lnTo>
                    <a:pt x="1428" y="2002"/>
                  </a:lnTo>
                  <a:lnTo>
                    <a:pt x="1428" y="2002"/>
                  </a:lnTo>
                  <a:cubicBezTo>
                    <a:pt x="1448" y="1952"/>
                    <a:pt x="1478" y="1900"/>
                    <a:pt x="1511" y="1850"/>
                  </a:cubicBezTo>
                  <a:lnTo>
                    <a:pt x="1511" y="1850"/>
                  </a:lnTo>
                  <a:lnTo>
                    <a:pt x="2178" y="2518"/>
                  </a:lnTo>
                  <a:lnTo>
                    <a:pt x="2178" y="2518"/>
                  </a:lnTo>
                  <a:cubicBezTo>
                    <a:pt x="2232" y="2570"/>
                    <a:pt x="2300" y="2595"/>
                    <a:pt x="2368" y="2595"/>
                  </a:cubicBezTo>
                  <a:cubicBezTo>
                    <a:pt x="2436" y="2595"/>
                    <a:pt x="2506" y="2570"/>
                    <a:pt x="2557" y="2518"/>
                  </a:cubicBezTo>
                  <a:cubicBezTo>
                    <a:pt x="2661" y="2414"/>
                    <a:pt x="2661" y="2244"/>
                    <a:pt x="2557" y="2139"/>
                  </a:cubicBezTo>
                  <a:lnTo>
                    <a:pt x="2557" y="2139"/>
                  </a:lnTo>
                  <a:lnTo>
                    <a:pt x="1888" y="1471"/>
                  </a:lnTo>
                </a:path>
              </a:pathLst>
            </a:custGeom>
            <a:solidFill>
              <a:schemeClr val="tx1"/>
            </a:solidFill>
            <a:ln>
              <a:noFill/>
            </a:ln>
            <a:effectLst/>
          </p:spPr>
          <p:txBody>
            <a:bodyPr wrap="none" anchor="ctr"/>
            <a:lstStyle/>
            <a:p>
              <a:endParaRPr lang="en-US"/>
            </a:p>
          </p:txBody>
        </p:sp>
      </p:grpSp>
      <p:grpSp>
        <p:nvGrpSpPr>
          <p:cNvPr id="30" name="Group 29"/>
          <p:cNvGrpSpPr/>
          <p:nvPr/>
        </p:nvGrpSpPr>
        <p:grpSpPr>
          <a:xfrm>
            <a:off x="470575" y="4139698"/>
            <a:ext cx="542392" cy="651236"/>
            <a:chOff x="7970412" y="1752600"/>
            <a:chExt cx="656379" cy="788098"/>
          </a:xfrm>
        </p:grpSpPr>
        <p:sp>
          <p:nvSpPr>
            <p:cNvPr id="31" name="Freeform 30"/>
            <p:cNvSpPr>
              <a:spLocks noChangeArrowheads="1"/>
            </p:cNvSpPr>
            <p:nvPr/>
          </p:nvSpPr>
          <p:spPr bwMode="auto">
            <a:xfrm>
              <a:off x="8298602" y="2408978"/>
              <a:ext cx="444" cy="44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E59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1"/>
            <p:cNvSpPr>
              <a:spLocks noChangeArrowheads="1"/>
            </p:cNvSpPr>
            <p:nvPr/>
          </p:nvSpPr>
          <p:spPr bwMode="auto">
            <a:xfrm>
              <a:off x="8154465" y="1839082"/>
              <a:ext cx="288275" cy="322867"/>
            </a:xfrm>
            <a:custGeom>
              <a:avLst/>
              <a:gdLst>
                <a:gd name="T0" fmla="*/ 249 w 2867"/>
                <a:gd name="T1" fmla="*/ 1902 h 3210"/>
                <a:gd name="T2" fmla="*/ 249 w 2867"/>
                <a:gd name="T3" fmla="*/ 1902 h 3210"/>
                <a:gd name="T4" fmla="*/ 878 w 2867"/>
                <a:gd name="T5" fmla="*/ 447 h 3210"/>
                <a:gd name="T6" fmla="*/ 927 w 2867"/>
                <a:gd name="T7" fmla="*/ 436 h 3210"/>
                <a:gd name="T8" fmla="*/ 937 w 2867"/>
                <a:gd name="T9" fmla="*/ 387 h 3210"/>
                <a:gd name="T10" fmla="*/ 1433 w 2867"/>
                <a:gd name="T11" fmla="*/ 202 h 3210"/>
                <a:gd name="T12" fmla="*/ 1442 w 2867"/>
                <a:gd name="T13" fmla="*/ 202 h 3210"/>
                <a:gd name="T14" fmla="*/ 2661 w 2867"/>
                <a:gd name="T15" fmla="*/ 1638 h 3210"/>
                <a:gd name="T16" fmla="*/ 2690 w 2867"/>
                <a:gd name="T17" fmla="*/ 2722 h 3210"/>
                <a:gd name="T18" fmla="*/ 1872 w 2867"/>
                <a:gd name="T19" fmla="*/ 2714 h 3210"/>
                <a:gd name="T20" fmla="*/ 2321 w 2867"/>
                <a:gd name="T21" fmla="*/ 2090 h 3210"/>
                <a:gd name="T22" fmla="*/ 2327 w 2867"/>
                <a:gd name="T23" fmla="*/ 2059 h 3210"/>
                <a:gd name="T24" fmla="*/ 2344 w 2867"/>
                <a:gd name="T25" fmla="*/ 1939 h 3210"/>
                <a:gd name="T26" fmla="*/ 2367 w 2867"/>
                <a:gd name="T27" fmla="*/ 1729 h 3210"/>
                <a:gd name="T28" fmla="*/ 2332 w 2867"/>
                <a:gd name="T29" fmla="*/ 1663 h 3210"/>
                <a:gd name="T30" fmla="*/ 2101 w 2867"/>
                <a:gd name="T31" fmla="*/ 1357 h 3210"/>
                <a:gd name="T32" fmla="*/ 1938 w 2867"/>
                <a:gd name="T33" fmla="*/ 1097 h 3210"/>
                <a:gd name="T34" fmla="*/ 1932 w 2867"/>
                <a:gd name="T35" fmla="*/ 1090 h 3210"/>
                <a:gd name="T36" fmla="*/ 1086 w 2867"/>
                <a:gd name="T37" fmla="*/ 735 h 3210"/>
                <a:gd name="T38" fmla="*/ 993 w 2867"/>
                <a:gd name="T39" fmla="*/ 614 h 3210"/>
                <a:gd name="T40" fmla="*/ 948 w 2867"/>
                <a:gd name="T41" fmla="*/ 759 h 3210"/>
                <a:gd name="T42" fmla="*/ 499 w 2867"/>
                <a:gd name="T43" fmla="*/ 1589 h 3210"/>
                <a:gd name="T44" fmla="*/ 497 w 2867"/>
                <a:gd name="T45" fmla="*/ 1606 h 3210"/>
                <a:gd name="T46" fmla="*/ 584 w 2867"/>
                <a:gd name="T47" fmla="*/ 2091 h 3210"/>
                <a:gd name="T48" fmla="*/ 623 w 2867"/>
                <a:gd name="T49" fmla="*/ 3046 h 3210"/>
                <a:gd name="T50" fmla="*/ 249 w 2867"/>
                <a:gd name="T51" fmla="*/ 1902 h 3210"/>
                <a:gd name="T52" fmla="*/ 591 w 2867"/>
                <a:gd name="T53" fmla="*/ 3200 h 3210"/>
                <a:gd name="T54" fmla="*/ 610 w 2867"/>
                <a:gd name="T55" fmla="*/ 3209 h 3210"/>
                <a:gd name="T56" fmla="*/ 632 w 2867"/>
                <a:gd name="T57" fmla="*/ 3204 h 3210"/>
                <a:gd name="T58" fmla="*/ 1184 w 2867"/>
                <a:gd name="T59" fmla="*/ 2675 h 3210"/>
                <a:gd name="T60" fmla="*/ 1155 w 2867"/>
                <a:gd name="T61" fmla="*/ 2614 h 3210"/>
                <a:gd name="T62" fmla="*/ 731 w 2867"/>
                <a:gd name="T63" fmla="*/ 2037 h 3210"/>
                <a:gd name="T64" fmla="*/ 722 w 2867"/>
                <a:gd name="T65" fmla="*/ 2016 h 3210"/>
                <a:gd name="T66" fmla="*/ 654 w 2867"/>
                <a:gd name="T67" fmla="*/ 1614 h 3210"/>
                <a:gd name="T68" fmla="*/ 1056 w 2867"/>
                <a:gd name="T69" fmla="*/ 932 h 3210"/>
                <a:gd name="T70" fmla="*/ 1829 w 2867"/>
                <a:gd name="T71" fmla="*/ 1211 h 3210"/>
                <a:gd name="T72" fmla="*/ 2209 w 2867"/>
                <a:gd name="T73" fmla="*/ 1769 h 3210"/>
                <a:gd name="T74" fmla="*/ 2170 w 2867"/>
                <a:gd name="T75" fmla="*/ 2041 h 3210"/>
                <a:gd name="T76" fmla="*/ 1744 w 2867"/>
                <a:gd name="T77" fmla="*/ 2619 h 3210"/>
                <a:gd name="T78" fmla="*/ 1721 w 2867"/>
                <a:gd name="T79" fmla="*/ 2661 h 3210"/>
                <a:gd name="T80" fmla="*/ 2235 w 2867"/>
                <a:gd name="T81" fmla="*/ 3204 h 3210"/>
                <a:gd name="T82" fmla="*/ 2255 w 2867"/>
                <a:gd name="T83" fmla="*/ 3209 h 3210"/>
                <a:gd name="T84" fmla="*/ 2276 w 2867"/>
                <a:gd name="T85" fmla="*/ 3200 h 3210"/>
                <a:gd name="T86" fmla="*/ 2854 w 2867"/>
                <a:gd name="T87" fmla="*/ 2743 h 3210"/>
                <a:gd name="T88" fmla="*/ 2846 w 2867"/>
                <a:gd name="T89" fmla="*/ 2674 h 3210"/>
                <a:gd name="T90" fmla="*/ 2777 w 2867"/>
                <a:gd name="T91" fmla="*/ 1883 h 3210"/>
                <a:gd name="T92" fmla="*/ 2385 w 2867"/>
                <a:gd name="T93" fmla="*/ 397 h 3210"/>
                <a:gd name="T94" fmla="*/ 797 w 2867"/>
                <a:gd name="T95" fmla="*/ 305 h 3210"/>
                <a:gd name="T96" fmla="*/ 93 w 2867"/>
                <a:gd name="T97" fmla="*/ 1926 h 3210"/>
                <a:gd name="T98" fmla="*/ 16 w 2867"/>
                <a:gd name="T99" fmla="*/ 2680 h 3210"/>
                <a:gd name="T100" fmla="*/ 11 w 2867"/>
                <a:gd name="T101" fmla="*/ 2743 h 3210"/>
                <a:gd name="T102" fmla="*/ 591 w 2867"/>
                <a:gd name="T103" fmla="*/ 320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7" h="3210">
                  <a:moveTo>
                    <a:pt x="249" y="1902"/>
                  </a:moveTo>
                  <a:lnTo>
                    <a:pt x="249" y="1902"/>
                  </a:lnTo>
                  <a:lnTo>
                    <a:pt x="249" y="1902"/>
                  </a:lnTo>
                  <a:lnTo>
                    <a:pt x="249" y="1902"/>
                  </a:lnTo>
                  <a:cubicBezTo>
                    <a:pt x="228" y="1761"/>
                    <a:pt x="206" y="1615"/>
                    <a:pt x="206" y="1434"/>
                  </a:cubicBezTo>
                  <a:cubicBezTo>
                    <a:pt x="165" y="1035"/>
                    <a:pt x="406" y="556"/>
                    <a:pt x="878" y="447"/>
                  </a:cubicBezTo>
                  <a:lnTo>
                    <a:pt x="878" y="447"/>
                  </a:lnTo>
                  <a:lnTo>
                    <a:pt x="927" y="436"/>
                  </a:lnTo>
                  <a:lnTo>
                    <a:pt x="937" y="387"/>
                  </a:lnTo>
                  <a:lnTo>
                    <a:pt x="937" y="387"/>
                  </a:lnTo>
                  <a:cubicBezTo>
                    <a:pt x="967" y="234"/>
                    <a:pt x="1224" y="202"/>
                    <a:pt x="1433" y="202"/>
                  </a:cubicBezTo>
                  <a:lnTo>
                    <a:pt x="1433" y="202"/>
                  </a:lnTo>
                  <a:lnTo>
                    <a:pt x="1442" y="202"/>
                  </a:lnTo>
                  <a:lnTo>
                    <a:pt x="1442" y="202"/>
                  </a:lnTo>
                  <a:cubicBezTo>
                    <a:pt x="1750" y="162"/>
                    <a:pt x="2093" y="327"/>
                    <a:pt x="2278" y="511"/>
                  </a:cubicBezTo>
                  <a:cubicBezTo>
                    <a:pt x="2587" y="787"/>
                    <a:pt x="2704" y="1135"/>
                    <a:pt x="2661" y="1638"/>
                  </a:cubicBezTo>
                  <a:cubicBezTo>
                    <a:pt x="2653" y="1706"/>
                    <a:pt x="2638" y="1777"/>
                    <a:pt x="2623" y="1852"/>
                  </a:cubicBezTo>
                  <a:cubicBezTo>
                    <a:pt x="2570" y="2118"/>
                    <a:pt x="2510" y="2419"/>
                    <a:pt x="2690" y="2722"/>
                  </a:cubicBezTo>
                  <a:cubicBezTo>
                    <a:pt x="2652" y="2784"/>
                    <a:pt x="2538" y="2933"/>
                    <a:pt x="2243" y="3046"/>
                  </a:cubicBezTo>
                  <a:cubicBezTo>
                    <a:pt x="1880" y="2969"/>
                    <a:pt x="1853" y="2837"/>
                    <a:pt x="1872" y="2714"/>
                  </a:cubicBezTo>
                  <a:cubicBezTo>
                    <a:pt x="2032" y="2552"/>
                    <a:pt x="2196" y="2382"/>
                    <a:pt x="2321" y="2090"/>
                  </a:cubicBezTo>
                  <a:lnTo>
                    <a:pt x="2321" y="2090"/>
                  </a:lnTo>
                  <a:lnTo>
                    <a:pt x="2327" y="2075"/>
                  </a:lnTo>
                  <a:lnTo>
                    <a:pt x="2327" y="2059"/>
                  </a:lnTo>
                  <a:lnTo>
                    <a:pt x="2327" y="2059"/>
                  </a:lnTo>
                  <a:cubicBezTo>
                    <a:pt x="2327" y="2029"/>
                    <a:pt x="2335" y="1986"/>
                    <a:pt x="2344" y="1939"/>
                  </a:cubicBezTo>
                  <a:cubicBezTo>
                    <a:pt x="2355" y="1875"/>
                    <a:pt x="2367" y="1803"/>
                    <a:pt x="2367" y="1729"/>
                  </a:cubicBezTo>
                  <a:lnTo>
                    <a:pt x="2367" y="1729"/>
                  </a:lnTo>
                  <a:lnTo>
                    <a:pt x="2367" y="1687"/>
                  </a:lnTo>
                  <a:lnTo>
                    <a:pt x="2332" y="1663"/>
                  </a:lnTo>
                  <a:lnTo>
                    <a:pt x="2332" y="1663"/>
                  </a:lnTo>
                  <a:cubicBezTo>
                    <a:pt x="2209" y="1580"/>
                    <a:pt x="2158" y="1470"/>
                    <a:pt x="2101" y="1357"/>
                  </a:cubicBezTo>
                  <a:cubicBezTo>
                    <a:pt x="2059" y="1267"/>
                    <a:pt x="2015" y="1176"/>
                    <a:pt x="1938" y="1097"/>
                  </a:cubicBezTo>
                  <a:lnTo>
                    <a:pt x="1938" y="1097"/>
                  </a:lnTo>
                  <a:lnTo>
                    <a:pt x="1932" y="1090"/>
                  </a:lnTo>
                  <a:lnTo>
                    <a:pt x="1932" y="1090"/>
                  </a:lnTo>
                  <a:cubicBezTo>
                    <a:pt x="1833" y="1012"/>
                    <a:pt x="1716" y="998"/>
                    <a:pt x="1592" y="980"/>
                  </a:cubicBezTo>
                  <a:cubicBezTo>
                    <a:pt x="1420" y="958"/>
                    <a:pt x="1240" y="933"/>
                    <a:pt x="1086" y="735"/>
                  </a:cubicBezTo>
                  <a:lnTo>
                    <a:pt x="1086" y="735"/>
                  </a:lnTo>
                  <a:lnTo>
                    <a:pt x="993" y="614"/>
                  </a:lnTo>
                  <a:lnTo>
                    <a:pt x="948" y="759"/>
                  </a:lnTo>
                  <a:lnTo>
                    <a:pt x="948" y="759"/>
                  </a:lnTo>
                  <a:cubicBezTo>
                    <a:pt x="870" y="1017"/>
                    <a:pt x="786" y="1107"/>
                    <a:pt x="704" y="1193"/>
                  </a:cubicBezTo>
                  <a:cubicBezTo>
                    <a:pt x="621" y="1283"/>
                    <a:pt x="542" y="1368"/>
                    <a:pt x="499" y="1589"/>
                  </a:cubicBezTo>
                  <a:lnTo>
                    <a:pt x="499" y="1589"/>
                  </a:lnTo>
                  <a:lnTo>
                    <a:pt x="497" y="1606"/>
                  </a:lnTo>
                  <a:lnTo>
                    <a:pt x="497" y="1606"/>
                  </a:lnTo>
                  <a:cubicBezTo>
                    <a:pt x="497" y="1775"/>
                    <a:pt x="497" y="1951"/>
                    <a:pt x="584" y="2091"/>
                  </a:cubicBezTo>
                  <a:cubicBezTo>
                    <a:pt x="666" y="2367"/>
                    <a:pt x="815" y="2537"/>
                    <a:pt x="1027" y="2712"/>
                  </a:cubicBezTo>
                  <a:cubicBezTo>
                    <a:pt x="1019" y="2843"/>
                    <a:pt x="964" y="2974"/>
                    <a:pt x="623" y="3046"/>
                  </a:cubicBezTo>
                  <a:cubicBezTo>
                    <a:pt x="321" y="2932"/>
                    <a:pt x="209" y="2779"/>
                    <a:pt x="174" y="2719"/>
                  </a:cubicBezTo>
                  <a:cubicBezTo>
                    <a:pt x="328" y="2414"/>
                    <a:pt x="291" y="2177"/>
                    <a:pt x="249" y="1902"/>
                  </a:cubicBezTo>
                  <a:close/>
                  <a:moveTo>
                    <a:pt x="591" y="3200"/>
                  </a:moveTo>
                  <a:lnTo>
                    <a:pt x="591" y="3200"/>
                  </a:lnTo>
                  <a:lnTo>
                    <a:pt x="591" y="3200"/>
                  </a:lnTo>
                  <a:lnTo>
                    <a:pt x="610" y="3209"/>
                  </a:lnTo>
                  <a:lnTo>
                    <a:pt x="632" y="3204"/>
                  </a:lnTo>
                  <a:lnTo>
                    <a:pt x="632" y="3204"/>
                  </a:lnTo>
                  <a:cubicBezTo>
                    <a:pt x="1019" y="3127"/>
                    <a:pt x="1184" y="2969"/>
                    <a:pt x="1184" y="2675"/>
                  </a:cubicBezTo>
                  <a:lnTo>
                    <a:pt x="1184" y="2675"/>
                  </a:lnTo>
                  <a:lnTo>
                    <a:pt x="1184" y="2639"/>
                  </a:lnTo>
                  <a:lnTo>
                    <a:pt x="1155" y="2614"/>
                  </a:lnTo>
                  <a:lnTo>
                    <a:pt x="1155" y="2614"/>
                  </a:lnTo>
                  <a:cubicBezTo>
                    <a:pt x="948" y="2448"/>
                    <a:pt x="805" y="2294"/>
                    <a:pt x="731" y="2037"/>
                  </a:cubicBezTo>
                  <a:lnTo>
                    <a:pt x="731" y="2037"/>
                  </a:lnTo>
                  <a:lnTo>
                    <a:pt x="722" y="2016"/>
                  </a:lnTo>
                  <a:lnTo>
                    <a:pt x="722" y="2016"/>
                  </a:lnTo>
                  <a:cubicBezTo>
                    <a:pt x="656" y="1914"/>
                    <a:pt x="654" y="1767"/>
                    <a:pt x="654" y="1614"/>
                  </a:cubicBezTo>
                  <a:cubicBezTo>
                    <a:pt x="690" y="1440"/>
                    <a:pt x="745" y="1381"/>
                    <a:pt x="820" y="1301"/>
                  </a:cubicBezTo>
                  <a:cubicBezTo>
                    <a:pt x="890" y="1224"/>
                    <a:pt x="977" y="1132"/>
                    <a:pt x="1056" y="932"/>
                  </a:cubicBezTo>
                  <a:cubicBezTo>
                    <a:pt x="1227" y="1090"/>
                    <a:pt x="1415" y="1116"/>
                    <a:pt x="1570" y="1137"/>
                  </a:cubicBezTo>
                  <a:cubicBezTo>
                    <a:pt x="1675" y="1150"/>
                    <a:pt x="1766" y="1163"/>
                    <a:pt x="1829" y="1211"/>
                  </a:cubicBezTo>
                  <a:cubicBezTo>
                    <a:pt x="1887" y="1270"/>
                    <a:pt x="1922" y="1346"/>
                    <a:pt x="1960" y="1424"/>
                  </a:cubicBezTo>
                  <a:cubicBezTo>
                    <a:pt x="2015" y="1538"/>
                    <a:pt x="2076" y="1665"/>
                    <a:pt x="2209" y="1769"/>
                  </a:cubicBezTo>
                  <a:cubicBezTo>
                    <a:pt x="2206" y="1815"/>
                    <a:pt x="2198" y="1864"/>
                    <a:pt x="2190" y="1912"/>
                  </a:cubicBezTo>
                  <a:cubicBezTo>
                    <a:pt x="2180" y="1958"/>
                    <a:pt x="2172" y="2001"/>
                    <a:pt x="2170" y="2041"/>
                  </a:cubicBezTo>
                  <a:cubicBezTo>
                    <a:pt x="2053" y="2308"/>
                    <a:pt x="1896" y="2467"/>
                    <a:pt x="1744" y="2619"/>
                  </a:cubicBezTo>
                  <a:lnTo>
                    <a:pt x="1744" y="2619"/>
                  </a:lnTo>
                  <a:lnTo>
                    <a:pt x="1726" y="2637"/>
                  </a:lnTo>
                  <a:lnTo>
                    <a:pt x="1721" y="2661"/>
                  </a:lnTo>
                  <a:lnTo>
                    <a:pt x="1721" y="2661"/>
                  </a:lnTo>
                  <a:cubicBezTo>
                    <a:pt x="1667" y="2948"/>
                    <a:pt x="1833" y="3125"/>
                    <a:pt x="2235" y="3204"/>
                  </a:cubicBezTo>
                  <a:lnTo>
                    <a:pt x="2235" y="3204"/>
                  </a:lnTo>
                  <a:lnTo>
                    <a:pt x="2255" y="3209"/>
                  </a:lnTo>
                  <a:lnTo>
                    <a:pt x="2276" y="3200"/>
                  </a:lnTo>
                  <a:lnTo>
                    <a:pt x="2276" y="3200"/>
                  </a:lnTo>
                  <a:cubicBezTo>
                    <a:pt x="2756" y="3027"/>
                    <a:pt x="2850" y="2754"/>
                    <a:pt x="2854" y="2743"/>
                  </a:cubicBezTo>
                  <a:lnTo>
                    <a:pt x="2854" y="2743"/>
                  </a:lnTo>
                  <a:lnTo>
                    <a:pt x="2866" y="2706"/>
                  </a:lnTo>
                  <a:lnTo>
                    <a:pt x="2846" y="2674"/>
                  </a:lnTo>
                  <a:lnTo>
                    <a:pt x="2846" y="2674"/>
                  </a:lnTo>
                  <a:cubicBezTo>
                    <a:pt x="2672" y="2411"/>
                    <a:pt x="2725" y="2143"/>
                    <a:pt x="2777" y="1883"/>
                  </a:cubicBezTo>
                  <a:cubicBezTo>
                    <a:pt x="2792" y="1809"/>
                    <a:pt x="2807" y="1730"/>
                    <a:pt x="2817" y="1654"/>
                  </a:cubicBezTo>
                  <a:cubicBezTo>
                    <a:pt x="2866" y="1103"/>
                    <a:pt x="2729" y="702"/>
                    <a:pt x="2385" y="397"/>
                  </a:cubicBezTo>
                  <a:cubicBezTo>
                    <a:pt x="2186" y="196"/>
                    <a:pt x="1801" y="0"/>
                    <a:pt x="1428" y="45"/>
                  </a:cubicBezTo>
                  <a:cubicBezTo>
                    <a:pt x="1073" y="47"/>
                    <a:pt x="862" y="133"/>
                    <a:pt x="797" y="305"/>
                  </a:cubicBezTo>
                  <a:cubicBezTo>
                    <a:pt x="271" y="454"/>
                    <a:pt x="3" y="996"/>
                    <a:pt x="48" y="1442"/>
                  </a:cubicBezTo>
                  <a:cubicBezTo>
                    <a:pt x="48" y="1628"/>
                    <a:pt x="73" y="1787"/>
                    <a:pt x="93" y="1926"/>
                  </a:cubicBezTo>
                  <a:cubicBezTo>
                    <a:pt x="134" y="2192"/>
                    <a:pt x="165" y="2403"/>
                    <a:pt x="16" y="2680"/>
                  </a:cubicBezTo>
                  <a:lnTo>
                    <a:pt x="16" y="2680"/>
                  </a:lnTo>
                  <a:lnTo>
                    <a:pt x="0" y="2709"/>
                  </a:lnTo>
                  <a:lnTo>
                    <a:pt x="11" y="2743"/>
                  </a:lnTo>
                  <a:lnTo>
                    <a:pt x="11" y="2743"/>
                  </a:lnTo>
                  <a:cubicBezTo>
                    <a:pt x="15" y="2754"/>
                    <a:pt x="110" y="3027"/>
                    <a:pt x="591" y="3200"/>
                  </a:cubicBezTo>
                  <a:close/>
                </a:path>
              </a:pathLst>
            </a:custGeom>
            <a:solidFill>
              <a:schemeClr val="tx1"/>
            </a:solidFill>
            <a:ln>
              <a:noFill/>
            </a:ln>
            <a:effectLst/>
          </p:spPr>
          <p:txBody>
            <a:bodyPr wrap="none" anchor="ctr"/>
            <a:lstStyle/>
            <a:p>
              <a:endParaRPr lang="en-US"/>
            </a:p>
          </p:txBody>
        </p:sp>
        <p:sp>
          <p:nvSpPr>
            <p:cNvPr id="33" name="Freeform 32"/>
            <p:cNvSpPr>
              <a:spLocks noChangeArrowheads="1"/>
            </p:cNvSpPr>
            <p:nvPr/>
          </p:nvSpPr>
          <p:spPr bwMode="auto">
            <a:xfrm>
              <a:off x="7970412" y="1752600"/>
              <a:ext cx="656379" cy="656378"/>
            </a:xfrm>
            <a:custGeom>
              <a:avLst/>
              <a:gdLst>
                <a:gd name="T0" fmla="*/ 157 w 6528"/>
                <a:gd name="T1" fmla="*/ 3265 h 6528"/>
                <a:gd name="T2" fmla="*/ 157 w 6528"/>
                <a:gd name="T3" fmla="*/ 3265 h 6528"/>
                <a:gd name="T4" fmla="*/ 6370 w 6528"/>
                <a:gd name="T5" fmla="*/ 3265 h 6528"/>
                <a:gd name="T6" fmla="*/ 5494 w 6528"/>
                <a:gd name="T7" fmla="*/ 5419 h 6528"/>
                <a:gd name="T8" fmla="*/ 5474 w 6528"/>
                <a:gd name="T9" fmla="*/ 5310 h 6528"/>
                <a:gd name="T10" fmla="*/ 5445 w 6528"/>
                <a:gd name="T11" fmla="*/ 5188 h 6528"/>
                <a:gd name="T12" fmla="*/ 5405 w 6528"/>
                <a:gd name="T13" fmla="*/ 5065 h 6528"/>
                <a:gd name="T14" fmla="*/ 5353 w 6528"/>
                <a:gd name="T15" fmla="*/ 4943 h 6528"/>
                <a:gd name="T16" fmla="*/ 5289 w 6528"/>
                <a:gd name="T17" fmla="*/ 4826 h 6528"/>
                <a:gd name="T18" fmla="*/ 5214 w 6528"/>
                <a:gd name="T19" fmla="*/ 4715 h 6528"/>
                <a:gd name="T20" fmla="*/ 5124 w 6528"/>
                <a:gd name="T21" fmla="*/ 4617 h 6528"/>
                <a:gd name="T22" fmla="*/ 5023 w 6528"/>
                <a:gd name="T23" fmla="*/ 4533 h 6528"/>
                <a:gd name="T24" fmla="*/ 5012 w 6528"/>
                <a:gd name="T25" fmla="*/ 4526 h 6528"/>
                <a:gd name="T26" fmla="*/ 4112 w 6528"/>
                <a:gd name="T27" fmla="*/ 4154 h 6528"/>
                <a:gd name="T28" fmla="*/ 4035 w 6528"/>
                <a:gd name="T29" fmla="*/ 4118 h 6528"/>
                <a:gd name="T30" fmla="*/ 4006 w 6528"/>
                <a:gd name="T31" fmla="*/ 4198 h 6528"/>
                <a:gd name="T32" fmla="*/ 2521 w 6528"/>
                <a:gd name="T33" fmla="*/ 4198 h 6528"/>
                <a:gd name="T34" fmla="*/ 2492 w 6528"/>
                <a:gd name="T35" fmla="*/ 4118 h 6528"/>
                <a:gd name="T36" fmla="*/ 2415 w 6528"/>
                <a:gd name="T37" fmla="*/ 4154 h 6528"/>
                <a:gd name="T38" fmla="*/ 1514 w 6528"/>
                <a:gd name="T39" fmla="*/ 4526 h 6528"/>
                <a:gd name="T40" fmla="*/ 1502 w 6528"/>
                <a:gd name="T41" fmla="*/ 4533 h 6528"/>
                <a:gd name="T42" fmla="*/ 1403 w 6528"/>
                <a:gd name="T43" fmla="*/ 4617 h 6528"/>
                <a:gd name="T44" fmla="*/ 1313 w 6528"/>
                <a:gd name="T45" fmla="*/ 4717 h 6528"/>
                <a:gd name="T46" fmla="*/ 1238 w 6528"/>
                <a:gd name="T47" fmla="*/ 4826 h 6528"/>
                <a:gd name="T48" fmla="*/ 1174 w 6528"/>
                <a:gd name="T49" fmla="*/ 4943 h 6528"/>
                <a:gd name="T50" fmla="*/ 1122 w 6528"/>
                <a:gd name="T51" fmla="*/ 5065 h 6528"/>
                <a:gd name="T52" fmla="*/ 1082 w 6528"/>
                <a:gd name="T53" fmla="*/ 5188 h 6528"/>
                <a:gd name="T54" fmla="*/ 1054 w 6528"/>
                <a:gd name="T55" fmla="*/ 5310 h 6528"/>
                <a:gd name="T56" fmla="*/ 1033 w 6528"/>
                <a:gd name="T57" fmla="*/ 5418 h 6528"/>
                <a:gd name="T58" fmla="*/ 157 w 6528"/>
                <a:gd name="T59" fmla="*/ 3265 h 6528"/>
                <a:gd name="T60" fmla="*/ 3264 w 6528"/>
                <a:gd name="T61" fmla="*/ 6370 h 6528"/>
                <a:gd name="T62" fmla="*/ 3264 w 6528"/>
                <a:gd name="T63" fmla="*/ 6370 h 6528"/>
                <a:gd name="T64" fmla="*/ 1183 w 6528"/>
                <a:gd name="T65" fmla="*/ 5564 h 6528"/>
                <a:gd name="T66" fmla="*/ 1589 w 6528"/>
                <a:gd name="T67" fmla="*/ 4664 h 6528"/>
                <a:gd name="T68" fmla="*/ 2101 w 6528"/>
                <a:gd name="T69" fmla="*/ 4454 h 6528"/>
                <a:gd name="T70" fmla="*/ 2210 w 6528"/>
                <a:gd name="T71" fmla="*/ 4411 h 6528"/>
                <a:gd name="T72" fmla="*/ 2327 w 6528"/>
                <a:gd name="T73" fmla="*/ 4364 h 6528"/>
                <a:gd name="T74" fmla="*/ 2407 w 6528"/>
                <a:gd name="T75" fmla="*/ 4329 h 6528"/>
                <a:gd name="T76" fmla="*/ 4120 w 6528"/>
                <a:gd name="T77" fmla="*/ 4329 h 6528"/>
                <a:gd name="T78" fmla="*/ 4198 w 6528"/>
                <a:gd name="T79" fmla="*/ 4362 h 6528"/>
                <a:gd name="T80" fmla="*/ 4317 w 6528"/>
                <a:gd name="T81" fmla="*/ 4411 h 6528"/>
                <a:gd name="T82" fmla="*/ 4429 w 6528"/>
                <a:gd name="T83" fmla="*/ 4456 h 6528"/>
                <a:gd name="T84" fmla="*/ 4936 w 6528"/>
                <a:gd name="T85" fmla="*/ 4664 h 6528"/>
                <a:gd name="T86" fmla="*/ 5347 w 6528"/>
                <a:gd name="T87" fmla="*/ 5535 h 6528"/>
                <a:gd name="T88" fmla="*/ 5531 w 6528"/>
                <a:gd name="T89" fmla="*/ 5610 h 6528"/>
                <a:gd name="T90" fmla="*/ 6527 w 6528"/>
                <a:gd name="T91" fmla="*/ 3265 h 6528"/>
                <a:gd name="T92" fmla="*/ 0 w 6528"/>
                <a:gd name="T93" fmla="*/ 3265 h 6528"/>
                <a:gd name="T94" fmla="*/ 1034 w 6528"/>
                <a:gd name="T95" fmla="*/ 5647 h 6528"/>
                <a:gd name="T96" fmla="*/ 1055 w 6528"/>
                <a:gd name="T97" fmla="*/ 5668 h 6528"/>
                <a:gd name="T98" fmla="*/ 1214 w 6528"/>
                <a:gd name="T99" fmla="*/ 5802 h 6528"/>
                <a:gd name="T100" fmla="*/ 3264 w 6528"/>
                <a:gd name="T101" fmla="*/ 6527 h 6528"/>
                <a:gd name="T102" fmla="*/ 3735 w 6528"/>
                <a:gd name="T103" fmla="*/ 6494 h 6528"/>
                <a:gd name="T104" fmla="*/ 3674 w 6528"/>
                <a:gd name="T105" fmla="*/ 6343 h 6528"/>
                <a:gd name="T106" fmla="*/ 3264 w 6528"/>
                <a:gd name="T107" fmla="*/ 6370 h 6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28" h="6528">
                  <a:moveTo>
                    <a:pt x="157" y="3265"/>
                  </a:moveTo>
                  <a:lnTo>
                    <a:pt x="157" y="3265"/>
                  </a:lnTo>
                  <a:lnTo>
                    <a:pt x="157" y="3265"/>
                  </a:lnTo>
                  <a:lnTo>
                    <a:pt x="157" y="3265"/>
                  </a:lnTo>
                  <a:cubicBezTo>
                    <a:pt x="157" y="1552"/>
                    <a:pt x="1551" y="157"/>
                    <a:pt x="3264" y="157"/>
                  </a:cubicBezTo>
                  <a:cubicBezTo>
                    <a:pt x="4977" y="157"/>
                    <a:pt x="6370" y="1552"/>
                    <a:pt x="6370" y="3265"/>
                  </a:cubicBezTo>
                  <a:cubicBezTo>
                    <a:pt x="6370" y="4069"/>
                    <a:pt x="6054" y="4848"/>
                    <a:pt x="5494" y="5425"/>
                  </a:cubicBezTo>
                  <a:cubicBezTo>
                    <a:pt x="5494" y="5422"/>
                    <a:pt x="5494" y="5421"/>
                    <a:pt x="5494" y="5419"/>
                  </a:cubicBezTo>
                  <a:cubicBezTo>
                    <a:pt x="5488" y="5384"/>
                    <a:pt x="5482" y="5347"/>
                    <a:pt x="5474" y="5310"/>
                  </a:cubicBezTo>
                  <a:lnTo>
                    <a:pt x="5474" y="5310"/>
                  </a:lnTo>
                  <a:cubicBezTo>
                    <a:pt x="5467" y="5273"/>
                    <a:pt x="5457" y="5236"/>
                    <a:pt x="5446" y="5198"/>
                  </a:cubicBezTo>
                  <a:cubicBezTo>
                    <a:pt x="5446" y="5194"/>
                    <a:pt x="5445" y="5191"/>
                    <a:pt x="5445" y="5188"/>
                  </a:cubicBezTo>
                  <a:cubicBezTo>
                    <a:pt x="5434" y="5153"/>
                    <a:pt x="5422" y="5116"/>
                    <a:pt x="5409" y="5079"/>
                  </a:cubicBezTo>
                  <a:cubicBezTo>
                    <a:pt x="5408" y="5074"/>
                    <a:pt x="5406" y="5070"/>
                    <a:pt x="5405" y="5065"/>
                  </a:cubicBezTo>
                  <a:cubicBezTo>
                    <a:pt x="5392" y="5030"/>
                    <a:pt x="5377" y="4994"/>
                    <a:pt x="5362" y="4960"/>
                  </a:cubicBezTo>
                  <a:cubicBezTo>
                    <a:pt x="5358" y="4954"/>
                    <a:pt x="5357" y="4948"/>
                    <a:pt x="5353" y="4943"/>
                  </a:cubicBezTo>
                  <a:cubicBezTo>
                    <a:pt x="5337" y="4908"/>
                    <a:pt x="5320" y="4874"/>
                    <a:pt x="5299" y="4842"/>
                  </a:cubicBezTo>
                  <a:cubicBezTo>
                    <a:pt x="5295" y="4836"/>
                    <a:pt x="5292" y="4831"/>
                    <a:pt x="5289" y="4826"/>
                  </a:cubicBezTo>
                  <a:cubicBezTo>
                    <a:pt x="5270" y="4792"/>
                    <a:pt x="5248" y="4760"/>
                    <a:pt x="5223" y="4728"/>
                  </a:cubicBezTo>
                  <a:cubicBezTo>
                    <a:pt x="5220" y="4725"/>
                    <a:pt x="5217" y="4720"/>
                    <a:pt x="5214" y="4715"/>
                  </a:cubicBezTo>
                  <a:cubicBezTo>
                    <a:pt x="5188" y="4685"/>
                    <a:pt x="5161" y="4653"/>
                    <a:pt x="5132" y="4623"/>
                  </a:cubicBezTo>
                  <a:cubicBezTo>
                    <a:pt x="5129" y="4622"/>
                    <a:pt x="5127" y="4619"/>
                    <a:pt x="5124" y="4617"/>
                  </a:cubicBezTo>
                  <a:cubicBezTo>
                    <a:pt x="5092" y="4587"/>
                    <a:pt x="5060" y="4558"/>
                    <a:pt x="5023" y="4533"/>
                  </a:cubicBezTo>
                  <a:lnTo>
                    <a:pt x="5023" y="4533"/>
                  </a:lnTo>
                  <a:lnTo>
                    <a:pt x="5012" y="4526"/>
                  </a:lnTo>
                  <a:lnTo>
                    <a:pt x="5012" y="4526"/>
                  </a:lnTo>
                  <a:cubicBezTo>
                    <a:pt x="4881" y="4460"/>
                    <a:pt x="4744" y="4407"/>
                    <a:pt x="4585" y="4346"/>
                  </a:cubicBezTo>
                  <a:cubicBezTo>
                    <a:pt x="4446" y="4293"/>
                    <a:pt x="4287" y="4232"/>
                    <a:pt x="4112" y="4154"/>
                  </a:cubicBezTo>
                  <a:lnTo>
                    <a:pt x="4112" y="4154"/>
                  </a:lnTo>
                  <a:lnTo>
                    <a:pt x="4035" y="4118"/>
                  </a:lnTo>
                  <a:lnTo>
                    <a:pt x="4006" y="4198"/>
                  </a:lnTo>
                  <a:lnTo>
                    <a:pt x="4006" y="4198"/>
                  </a:lnTo>
                  <a:cubicBezTo>
                    <a:pt x="3887" y="4519"/>
                    <a:pt x="3416" y="4930"/>
                    <a:pt x="3264" y="4930"/>
                  </a:cubicBezTo>
                  <a:cubicBezTo>
                    <a:pt x="3113" y="4930"/>
                    <a:pt x="2641" y="4519"/>
                    <a:pt x="2521" y="4198"/>
                  </a:cubicBezTo>
                  <a:lnTo>
                    <a:pt x="2521" y="4198"/>
                  </a:lnTo>
                  <a:lnTo>
                    <a:pt x="2492" y="4118"/>
                  </a:lnTo>
                  <a:lnTo>
                    <a:pt x="2415" y="4154"/>
                  </a:lnTo>
                  <a:lnTo>
                    <a:pt x="2415" y="4154"/>
                  </a:lnTo>
                  <a:cubicBezTo>
                    <a:pt x="2241" y="4232"/>
                    <a:pt x="2080" y="4293"/>
                    <a:pt x="1941" y="4348"/>
                  </a:cubicBezTo>
                  <a:cubicBezTo>
                    <a:pt x="1782" y="4409"/>
                    <a:pt x="1644" y="4460"/>
                    <a:pt x="1514" y="4526"/>
                  </a:cubicBezTo>
                  <a:lnTo>
                    <a:pt x="1514" y="4526"/>
                  </a:lnTo>
                  <a:lnTo>
                    <a:pt x="1502" y="4533"/>
                  </a:lnTo>
                  <a:lnTo>
                    <a:pt x="1502" y="4533"/>
                  </a:lnTo>
                  <a:cubicBezTo>
                    <a:pt x="1467" y="4558"/>
                    <a:pt x="1434" y="4587"/>
                    <a:pt x="1403" y="4617"/>
                  </a:cubicBezTo>
                  <a:cubicBezTo>
                    <a:pt x="1400" y="4619"/>
                    <a:pt x="1397" y="4622"/>
                    <a:pt x="1395" y="4623"/>
                  </a:cubicBezTo>
                  <a:cubicBezTo>
                    <a:pt x="1365" y="4654"/>
                    <a:pt x="1339" y="4685"/>
                    <a:pt x="1313" y="4717"/>
                  </a:cubicBezTo>
                  <a:cubicBezTo>
                    <a:pt x="1310" y="4720"/>
                    <a:pt x="1307" y="4725"/>
                    <a:pt x="1303" y="4728"/>
                  </a:cubicBezTo>
                  <a:cubicBezTo>
                    <a:pt x="1280" y="4760"/>
                    <a:pt x="1257" y="4792"/>
                    <a:pt x="1238" y="4826"/>
                  </a:cubicBezTo>
                  <a:cubicBezTo>
                    <a:pt x="1235" y="4831"/>
                    <a:pt x="1231" y="4836"/>
                    <a:pt x="1228" y="4842"/>
                  </a:cubicBezTo>
                  <a:cubicBezTo>
                    <a:pt x="1209" y="4874"/>
                    <a:pt x="1190" y="4909"/>
                    <a:pt x="1174" y="4943"/>
                  </a:cubicBezTo>
                  <a:cubicBezTo>
                    <a:pt x="1172" y="4950"/>
                    <a:pt x="1169" y="4954"/>
                    <a:pt x="1167" y="4959"/>
                  </a:cubicBezTo>
                  <a:cubicBezTo>
                    <a:pt x="1151" y="4994"/>
                    <a:pt x="1137" y="5030"/>
                    <a:pt x="1122" y="5065"/>
                  </a:cubicBezTo>
                  <a:cubicBezTo>
                    <a:pt x="1121" y="5070"/>
                    <a:pt x="1119" y="5074"/>
                    <a:pt x="1117" y="5079"/>
                  </a:cubicBezTo>
                  <a:cubicBezTo>
                    <a:pt x="1105" y="5116"/>
                    <a:pt x="1094" y="5153"/>
                    <a:pt x="1082" y="5188"/>
                  </a:cubicBezTo>
                  <a:cubicBezTo>
                    <a:pt x="1082" y="5191"/>
                    <a:pt x="1081" y="5194"/>
                    <a:pt x="1081" y="5198"/>
                  </a:cubicBezTo>
                  <a:cubicBezTo>
                    <a:pt x="1070" y="5236"/>
                    <a:pt x="1062" y="5273"/>
                    <a:pt x="1054" y="5310"/>
                  </a:cubicBezTo>
                  <a:lnTo>
                    <a:pt x="1054" y="5310"/>
                  </a:lnTo>
                  <a:cubicBezTo>
                    <a:pt x="1045" y="5347"/>
                    <a:pt x="1039" y="5384"/>
                    <a:pt x="1033" y="5418"/>
                  </a:cubicBezTo>
                  <a:cubicBezTo>
                    <a:pt x="1033" y="5421"/>
                    <a:pt x="1033" y="5422"/>
                    <a:pt x="1033" y="5425"/>
                  </a:cubicBezTo>
                  <a:cubicBezTo>
                    <a:pt x="473" y="4848"/>
                    <a:pt x="157" y="4071"/>
                    <a:pt x="157" y="3265"/>
                  </a:cubicBezTo>
                  <a:close/>
                  <a:moveTo>
                    <a:pt x="3264" y="6370"/>
                  </a:moveTo>
                  <a:lnTo>
                    <a:pt x="3264" y="6370"/>
                  </a:lnTo>
                  <a:lnTo>
                    <a:pt x="3264" y="6370"/>
                  </a:lnTo>
                  <a:lnTo>
                    <a:pt x="3264" y="6370"/>
                  </a:lnTo>
                  <a:cubicBezTo>
                    <a:pt x="2492" y="6370"/>
                    <a:pt x="1756" y="6087"/>
                    <a:pt x="1183" y="5572"/>
                  </a:cubicBezTo>
                  <a:cubicBezTo>
                    <a:pt x="1183" y="5568"/>
                    <a:pt x="1183" y="5567"/>
                    <a:pt x="1183" y="5564"/>
                  </a:cubicBezTo>
                  <a:cubicBezTo>
                    <a:pt x="1180" y="5544"/>
                    <a:pt x="1180" y="5525"/>
                    <a:pt x="1180" y="5507"/>
                  </a:cubicBezTo>
                  <a:cubicBezTo>
                    <a:pt x="1208" y="5281"/>
                    <a:pt x="1299" y="4879"/>
                    <a:pt x="1589" y="4664"/>
                  </a:cubicBezTo>
                  <a:cubicBezTo>
                    <a:pt x="1711" y="4603"/>
                    <a:pt x="1844" y="4553"/>
                    <a:pt x="1996" y="4494"/>
                  </a:cubicBezTo>
                  <a:cubicBezTo>
                    <a:pt x="2030" y="4481"/>
                    <a:pt x="2065" y="4468"/>
                    <a:pt x="2101" y="4454"/>
                  </a:cubicBezTo>
                  <a:cubicBezTo>
                    <a:pt x="2107" y="4452"/>
                    <a:pt x="2114" y="4449"/>
                    <a:pt x="2120" y="4446"/>
                  </a:cubicBezTo>
                  <a:cubicBezTo>
                    <a:pt x="2150" y="4434"/>
                    <a:pt x="2179" y="4423"/>
                    <a:pt x="2210" y="4411"/>
                  </a:cubicBezTo>
                  <a:cubicBezTo>
                    <a:pt x="2223" y="4406"/>
                    <a:pt x="2234" y="4401"/>
                    <a:pt x="2247" y="4396"/>
                  </a:cubicBezTo>
                  <a:cubicBezTo>
                    <a:pt x="2273" y="4386"/>
                    <a:pt x="2300" y="4375"/>
                    <a:pt x="2327" y="4364"/>
                  </a:cubicBezTo>
                  <a:cubicBezTo>
                    <a:pt x="2341" y="4357"/>
                    <a:pt x="2354" y="4351"/>
                    <a:pt x="2368" y="4346"/>
                  </a:cubicBezTo>
                  <a:cubicBezTo>
                    <a:pt x="2381" y="4340"/>
                    <a:pt x="2395" y="4335"/>
                    <a:pt x="2407" y="4329"/>
                  </a:cubicBezTo>
                  <a:cubicBezTo>
                    <a:pt x="2576" y="4670"/>
                    <a:pt x="3038" y="5087"/>
                    <a:pt x="3264" y="5087"/>
                  </a:cubicBezTo>
                  <a:cubicBezTo>
                    <a:pt x="3490" y="5087"/>
                    <a:pt x="3952" y="4670"/>
                    <a:pt x="4120" y="4329"/>
                  </a:cubicBezTo>
                  <a:cubicBezTo>
                    <a:pt x="4134" y="4335"/>
                    <a:pt x="4146" y="4340"/>
                    <a:pt x="4160" y="4346"/>
                  </a:cubicBezTo>
                  <a:cubicBezTo>
                    <a:pt x="4173" y="4351"/>
                    <a:pt x="4186" y="4357"/>
                    <a:pt x="4198" y="4362"/>
                  </a:cubicBezTo>
                  <a:cubicBezTo>
                    <a:pt x="4227" y="4374"/>
                    <a:pt x="4253" y="4385"/>
                    <a:pt x="4280" y="4396"/>
                  </a:cubicBezTo>
                  <a:cubicBezTo>
                    <a:pt x="4293" y="4401"/>
                    <a:pt x="4306" y="4406"/>
                    <a:pt x="4317" y="4411"/>
                  </a:cubicBezTo>
                  <a:cubicBezTo>
                    <a:pt x="4344" y="4422"/>
                    <a:pt x="4370" y="4431"/>
                    <a:pt x="4396" y="4442"/>
                  </a:cubicBezTo>
                  <a:cubicBezTo>
                    <a:pt x="4407" y="4446"/>
                    <a:pt x="4418" y="4451"/>
                    <a:pt x="4429" y="4456"/>
                  </a:cubicBezTo>
                  <a:cubicBezTo>
                    <a:pt x="4463" y="4468"/>
                    <a:pt x="4497" y="4481"/>
                    <a:pt x="4529" y="4494"/>
                  </a:cubicBezTo>
                  <a:cubicBezTo>
                    <a:pt x="4681" y="4551"/>
                    <a:pt x="4814" y="4603"/>
                    <a:pt x="4936" y="4664"/>
                  </a:cubicBezTo>
                  <a:cubicBezTo>
                    <a:pt x="5230" y="4879"/>
                    <a:pt x="5320" y="5281"/>
                    <a:pt x="5347" y="5507"/>
                  </a:cubicBezTo>
                  <a:cubicBezTo>
                    <a:pt x="5347" y="5517"/>
                    <a:pt x="5347" y="5525"/>
                    <a:pt x="5347" y="5535"/>
                  </a:cubicBezTo>
                  <a:lnTo>
                    <a:pt x="5347" y="5535"/>
                  </a:lnTo>
                  <a:lnTo>
                    <a:pt x="5531" y="5610"/>
                  </a:lnTo>
                  <a:lnTo>
                    <a:pt x="5531" y="5610"/>
                  </a:lnTo>
                  <a:cubicBezTo>
                    <a:pt x="6165" y="4997"/>
                    <a:pt x="6527" y="4148"/>
                    <a:pt x="6527" y="3265"/>
                  </a:cubicBezTo>
                  <a:cubicBezTo>
                    <a:pt x="6527" y="1465"/>
                    <a:pt x="5063" y="0"/>
                    <a:pt x="3264" y="0"/>
                  </a:cubicBezTo>
                  <a:cubicBezTo>
                    <a:pt x="1464" y="0"/>
                    <a:pt x="0" y="1465"/>
                    <a:pt x="0" y="3265"/>
                  </a:cubicBezTo>
                  <a:cubicBezTo>
                    <a:pt x="0" y="4165"/>
                    <a:pt x="377" y="5031"/>
                    <a:pt x="1034" y="5647"/>
                  </a:cubicBezTo>
                  <a:lnTo>
                    <a:pt x="1034" y="5647"/>
                  </a:lnTo>
                  <a:lnTo>
                    <a:pt x="1034" y="5648"/>
                  </a:lnTo>
                  <a:lnTo>
                    <a:pt x="1055" y="5668"/>
                  </a:lnTo>
                  <a:lnTo>
                    <a:pt x="1216" y="5815"/>
                  </a:lnTo>
                  <a:lnTo>
                    <a:pt x="1214" y="5802"/>
                  </a:lnTo>
                  <a:lnTo>
                    <a:pt x="1214" y="5802"/>
                  </a:lnTo>
                  <a:cubicBezTo>
                    <a:pt x="1793" y="6271"/>
                    <a:pt x="2513" y="6527"/>
                    <a:pt x="3264" y="6527"/>
                  </a:cubicBezTo>
                  <a:lnTo>
                    <a:pt x="3264" y="6527"/>
                  </a:lnTo>
                  <a:cubicBezTo>
                    <a:pt x="3423" y="6527"/>
                    <a:pt x="3580" y="6517"/>
                    <a:pt x="3735" y="6494"/>
                  </a:cubicBezTo>
                  <a:lnTo>
                    <a:pt x="3735" y="6494"/>
                  </a:lnTo>
                  <a:lnTo>
                    <a:pt x="3674" y="6343"/>
                  </a:lnTo>
                  <a:lnTo>
                    <a:pt x="3674" y="6343"/>
                  </a:lnTo>
                  <a:cubicBezTo>
                    <a:pt x="3538" y="6361"/>
                    <a:pt x="3401" y="6370"/>
                    <a:pt x="3264" y="6370"/>
                  </a:cubicBezTo>
                  <a:close/>
                </a:path>
              </a:pathLst>
            </a:custGeom>
            <a:solidFill>
              <a:schemeClr val="tx2"/>
            </a:solidFill>
            <a:ln>
              <a:noFill/>
            </a:ln>
            <a:effectLst/>
          </p:spPr>
          <p:txBody>
            <a:bodyPr wrap="none" anchor="ctr"/>
            <a:lstStyle/>
            <a:p>
              <a:endParaRPr lang="en-US"/>
            </a:p>
          </p:txBody>
        </p:sp>
        <p:sp>
          <p:nvSpPr>
            <p:cNvPr id="34" name="Freeform 33"/>
            <p:cNvSpPr>
              <a:spLocks noChangeArrowheads="1"/>
            </p:cNvSpPr>
            <p:nvPr/>
          </p:nvSpPr>
          <p:spPr bwMode="auto">
            <a:xfrm>
              <a:off x="8330977" y="2279477"/>
              <a:ext cx="267874" cy="261221"/>
            </a:xfrm>
            <a:custGeom>
              <a:avLst/>
              <a:gdLst>
                <a:gd name="T0" fmla="*/ 1888 w 2662"/>
                <a:gd name="T1" fmla="*/ 1471 h 2596"/>
                <a:gd name="T2" fmla="*/ 1888 w 2662"/>
                <a:gd name="T3" fmla="*/ 1471 h 2596"/>
                <a:gd name="T4" fmla="*/ 1888 w 2662"/>
                <a:gd name="T5" fmla="*/ 1471 h 2596"/>
                <a:gd name="T6" fmla="*/ 1888 w 2662"/>
                <a:gd name="T7" fmla="*/ 1471 h 2596"/>
                <a:gd name="T8" fmla="*/ 2042 w 2662"/>
                <a:gd name="T9" fmla="*/ 1389 h 2596"/>
                <a:gd name="T10" fmla="*/ 2042 w 2662"/>
                <a:gd name="T11" fmla="*/ 1389 h 2596"/>
                <a:gd name="T12" fmla="*/ 2419 w 2662"/>
                <a:gd name="T13" fmla="*/ 1237 h 2596"/>
                <a:gd name="T14" fmla="*/ 2419 w 2662"/>
                <a:gd name="T15" fmla="*/ 1237 h 2596"/>
                <a:gd name="T16" fmla="*/ 2419 w 2662"/>
                <a:gd name="T17" fmla="*/ 884 h 2596"/>
                <a:gd name="T18" fmla="*/ 2419 w 2662"/>
                <a:gd name="T19" fmla="*/ 884 h 2596"/>
                <a:gd name="T20" fmla="*/ 333 w 2662"/>
                <a:gd name="T21" fmla="*/ 33 h 2596"/>
                <a:gd name="T22" fmla="*/ 333 w 2662"/>
                <a:gd name="T23" fmla="*/ 33 h 2596"/>
                <a:gd name="T24" fmla="*/ 183 w 2662"/>
                <a:gd name="T25" fmla="*/ 0 h 2596"/>
                <a:gd name="T26" fmla="*/ 74 w 2662"/>
                <a:gd name="T27" fmla="*/ 293 h 2596"/>
                <a:gd name="T28" fmla="*/ 74 w 2662"/>
                <a:gd name="T29" fmla="*/ 293 h 2596"/>
                <a:gd name="T30" fmla="*/ 923 w 2662"/>
                <a:gd name="T31" fmla="*/ 2380 h 2596"/>
                <a:gd name="T32" fmla="*/ 923 w 2662"/>
                <a:gd name="T33" fmla="*/ 2380 h 2596"/>
                <a:gd name="T34" fmla="*/ 1099 w 2662"/>
                <a:gd name="T35" fmla="*/ 2560 h 2596"/>
                <a:gd name="T36" fmla="*/ 1276 w 2662"/>
                <a:gd name="T37" fmla="*/ 2380 h 2596"/>
                <a:gd name="T38" fmla="*/ 1276 w 2662"/>
                <a:gd name="T39" fmla="*/ 2380 h 2596"/>
                <a:gd name="T40" fmla="*/ 1428 w 2662"/>
                <a:gd name="T41" fmla="*/ 2002 h 2596"/>
                <a:gd name="T42" fmla="*/ 1428 w 2662"/>
                <a:gd name="T43" fmla="*/ 2002 h 2596"/>
                <a:gd name="T44" fmla="*/ 1511 w 2662"/>
                <a:gd name="T45" fmla="*/ 1850 h 2596"/>
                <a:gd name="T46" fmla="*/ 1511 w 2662"/>
                <a:gd name="T47" fmla="*/ 1850 h 2596"/>
                <a:gd name="T48" fmla="*/ 2178 w 2662"/>
                <a:gd name="T49" fmla="*/ 2518 h 2596"/>
                <a:gd name="T50" fmla="*/ 2178 w 2662"/>
                <a:gd name="T51" fmla="*/ 2518 h 2596"/>
                <a:gd name="T52" fmla="*/ 2368 w 2662"/>
                <a:gd name="T53" fmla="*/ 2595 h 2596"/>
                <a:gd name="T54" fmla="*/ 2557 w 2662"/>
                <a:gd name="T55" fmla="*/ 2518 h 2596"/>
                <a:gd name="T56" fmla="*/ 2557 w 2662"/>
                <a:gd name="T57" fmla="*/ 2139 h 2596"/>
                <a:gd name="T58" fmla="*/ 2557 w 2662"/>
                <a:gd name="T59" fmla="*/ 2139 h 2596"/>
                <a:gd name="T60" fmla="*/ 1888 w 2662"/>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2" h="2596">
                  <a:moveTo>
                    <a:pt x="1888" y="1471"/>
                  </a:moveTo>
                  <a:lnTo>
                    <a:pt x="1888" y="1471"/>
                  </a:lnTo>
                  <a:lnTo>
                    <a:pt x="1888" y="1471"/>
                  </a:lnTo>
                  <a:lnTo>
                    <a:pt x="1888" y="1471"/>
                  </a:lnTo>
                  <a:cubicBezTo>
                    <a:pt x="1939" y="1437"/>
                    <a:pt x="1991" y="1410"/>
                    <a:pt x="2042" y="1389"/>
                  </a:cubicBezTo>
                  <a:lnTo>
                    <a:pt x="2042" y="1389"/>
                  </a:lnTo>
                  <a:lnTo>
                    <a:pt x="2419" y="1237"/>
                  </a:lnTo>
                  <a:lnTo>
                    <a:pt x="2419" y="1237"/>
                  </a:lnTo>
                  <a:cubicBezTo>
                    <a:pt x="2660" y="1140"/>
                    <a:pt x="2660" y="980"/>
                    <a:pt x="2419" y="884"/>
                  </a:cubicBezTo>
                  <a:lnTo>
                    <a:pt x="2419" y="884"/>
                  </a:lnTo>
                  <a:lnTo>
                    <a:pt x="333" y="33"/>
                  </a:lnTo>
                  <a:lnTo>
                    <a:pt x="333" y="33"/>
                  </a:lnTo>
                  <a:cubicBezTo>
                    <a:pt x="275" y="11"/>
                    <a:pt x="225" y="0"/>
                    <a:pt x="183" y="0"/>
                  </a:cubicBezTo>
                  <a:cubicBezTo>
                    <a:pt x="49" y="0"/>
                    <a:pt x="0" y="110"/>
                    <a:pt x="74" y="293"/>
                  </a:cubicBezTo>
                  <a:lnTo>
                    <a:pt x="74" y="293"/>
                  </a:lnTo>
                  <a:lnTo>
                    <a:pt x="923" y="2380"/>
                  </a:lnTo>
                  <a:lnTo>
                    <a:pt x="923" y="2380"/>
                  </a:lnTo>
                  <a:cubicBezTo>
                    <a:pt x="971" y="2501"/>
                    <a:pt x="1035" y="2560"/>
                    <a:pt x="1099" y="2560"/>
                  </a:cubicBezTo>
                  <a:cubicBezTo>
                    <a:pt x="1164" y="2560"/>
                    <a:pt x="1227" y="2501"/>
                    <a:pt x="1276" y="2380"/>
                  </a:cubicBezTo>
                  <a:lnTo>
                    <a:pt x="1276" y="2380"/>
                  </a:lnTo>
                  <a:lnTo>
                    <a:pt x="1428" y="2002"/>
                  </a:lnTo>
                  <a:lnTo>
                    <a:pt x="1428" y="2002"/>
                  </a:lnTo>
                  <a:cubicBezTo>
                    <a:pt x="1448" y="1952"/>
                    <a:pt x="1478" y="1900"/>
                    <a:pt x="1511" y="1850"/>
                  </a:cubicBezTo>
                  <a:lnTo>
                    <a:pt x="1511" y="1850"/>
                  </a:lnTo>
                  <a:lnTo>
                    <a:pt x="2178" y="2518"/>
                  </a:lnTo>
                  <a:lnTo>
                    <a:pt x="2178" y="2518"/>
                  </a:lnTo>
                  <a:cubicBezTo>
                    <a:pt x="2232" y="2570"/>
                    <a:pt x="2300" y="2595"/>
                    <a:pt x="2368" y="2595"/>
                  </a:cubicBezTo>
                  <a:cubicBezTo>
                    <a:pt x="2436" y="2595"/>
                    <a:pt x="2506" y="2570"/>
                    <a:pt x="2557" y="2518"/>
                  </a:cubicBezTo>
                  <a:cubicBezTo>
                    <a:pt x="2661" y="2414"/>
                    <a:pt x="2661" y="2244"/>
                    <a:pt x="2557" y="2139"/>
                  </a:cubicBezTo>
                  <a:lnTo>
                    <a:pt x="2557" y="2139"/>
                  </a:lnTo>
                  <a:lnTo>
                    <a:pt x="1888" y="1471"/>
                  </a:lnTo>
                </a:path>
              </a:pathLst>
            </a:custGeom>
            <a:solidFill>
              <a:schemeClr val="tx1"/>
            </a:solidFill>
            <a:ln>
              <a:noFill/>
            </a:ln>
            <a:effectLst/>
          </p:spPr>
          <p:txBody>
            <a:bodyPr wrap="none" anchor="ctr"/>
            <a:lstStyle/>
            <a:p>
              <a:endParaRPr lang="en-US"/>
            </a:p>
          </p:txBody>
        </p:sp>
      </p:grpSp>
      <p:grpSp>
        <p:nvGrpSpPr>
          <p:cNvPr id="35" name="Group 34"/>
          <p:cNvGrpSpPr/>
          <p:nvPr/>
        </p:nvGrpSpPr>
        <p:grpSpPr>
          <a:xfrm>
            <a:off x="470575" y="4900677"/>
            <a:ext cx="542392" cy="651236"/>
            <a:chOff x="7970412" y="1752600"/>
            <a:chExt cx="656379" cy="788098"/>
          </a:xfrm>
        </p:grpSpPr>
        <p:sp>
          <p:nvSpPr>
            <p:cNvPr id="36" name="Freeform 35"/>
            <p:cNvSpPr>
              <a:spLocks noChangeArrowheads="1"/>
            </p:cNvSpPr>
            <p:nvPr/>
          </p:nvSpPr>
          <p:spPr bwMode="auto">
            <a:xfrm>
              <a:off x="8298602" y="2408978"/>
              <a:ext cx="444" cy="44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E59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36"/>
            <p:cNvSpPr>
              <a:spLocks noChangeArrowheads="1"/>
            </p:cNvSpPr>
            <p:nvPr/>
          </p:nvSpPr>
          <p:spPr bwMode="auto">
            <a:xfrm>
              <a:off x="8154465" y="1839082"/>
              <a:ext cx="288275" cy="322867"/>
            </a:xfrm>
            <a:custGeom>
              <a:avLst/>
              <a:gdLst>
                <a:gd name="T0" fmla="*/ 249 w 2867"/>
                <a:gd name="T1" fmla="*/ 1902 h 3210"/>
                <a:gd name="T2" fmla="*/ 249 w 2867"/>
                <a:gd name="T3" fmla="*/ 1902 h 3210"/>
                <a:gd name="T4" fmla="*/ 878 w 2867"/>
                <a:gd name="T5" fmla="*/ 447 h 3210"/>
                <a:gd name="T6" fmla="*/ 927 w 2867"/>
                <a:gd name="T7" fmla="*/ 436 h 3210"/>
                <a:gd name="T8" fmla="*/ 937 w 2867"/>
                <a:gd name="T9" fmla="*/ 387 h 3210"/>
                <a:gd name="T10" fmla="*/ 1433 w 2867"/>
                <a:gd name="T11" fmla="*/ 202 h 3210"/>
                <a:gd name="T12" fmla="*/ 1442 w 2867"/>
                <a:gd name="T13" fmla="*/ 202 h 3210"/>
                <a:gd name="T14" fmla="*/ 2661 w 2867"/>
                <a:gd name="T15" fmla="*/ 1638 h 3210"/>
                <a:gd name="T16" fmla="*/ 2690 w 2867"/>
                <a:gd name="T17" fmla="*/ 2722 h 3210"/>
                <a:gd name="T18" fmla="*/ 1872 w 2867"/>
                <a:gd name="T19" fmla="*/ 2714 h 3210"/>
                <a:gd name="T20" fmla="*/ 2321 w 2867"/>
                <a:gd name="T21" fmla="*/ 2090 h 3210"/>
                <a:gd name="T22" fmla="*/ 2327 w 2867"/>
                <a:gd name="T23" fmla="*/ 2059 h 3210"/>
                <a:gd name="T24" fmla="*/ 2344 w 2867"/>
                <a:gd name="T25" fmla="*/ 1939 h 3210"/>
                <a:gd name="T26" fmla="*/ 2367 w 2867"/>
                <a:gd name="T27" fmla="*/ 1729 h 3210"/>
                <a:gd name="T28" fmla="*/ 2332 w 2867"/>
                <a:gd name="T29" fmla="*/ 1663 h 3210"/>
                <a:gd name="T30" fmla="*/ 2101 w 2867"/>
                <a:gd name="T31" fmla="*/ 1357 h 3210"/>
                <a:gd name="T32" fmla="*/ 1938 w 2867"/>
                <a:gd name="T33" fmla="*/ 1097 h 3210"/>
                <a:gd name="T34" fmla="*/ 1932 w 2867"/>
                <a:gd name="T35" fmla="*/ 1090 h 3210"/>
                <a:gd name="T36" fmla="*/ 1086 w 2867"/>
                <a:gd name="T37" fmla="*/ 735 h 3210"/>
                <a:gd name="T38" fmla="*/ 993 w 2867"/>
                <a:gd name="T39" fmla="*/ 614 h 3210"/>
                <a:gd name="T40" fmla="*/ 948 w 2867"/>
                <a:gd name="T41" fmla="*/ 759 h 3210"/>
                <a:gd name="T42" fmla="*/ 499 w 2867"/>
                <a:gd name="T43" fmla="*/ 1589 h 3210"/>
                <a:gd name="T44" fmla="*/ 497 w 2867"/>
                <a:gd name="T45" fmla="*/ 1606 h 3210"/>
                <a:gd name="T46" fmla="*/ 584 w 2867"/>
                <a:gd name="T47" fmla="*/ 2091 h 3210"/>
                <a:gd name="T48" fmla="*/ 623 w 2867"/>
                <a:gd name="T49" fmla="*/ 3046 h 3210"/>
                <a:gd name="T50" fmla="*/ 249 w 2867"/>
                <a:gd name="T51" fmla="*/ 1902 h 3210"/>
                <a:gd name="T52" fmla="*/ 591 w 2867"/>
                <a:gd name="T53" fmla="*/ 3200 h 3210"/>
                <a:gd name="T54" fmla="*/ 610 w 2867"/>
                <a:gd name="T55" fmla="*/ 3209 h 3210"/>
                <a:gd name="T56" fmla="*/ 632 w 2867"/>
                <a:gd name="T57" fmla="*/ 3204 h 3210"/>
                <a:gd name="T58" fmla="*/ 1184 w 2867"/>
                <a:gd name="T59" fmla="*/ 2675 h 3210"/>
                <a:gd name="T60" fmla="*/ 1155 w 2867"/>
                <a:gd name="T61" fmla="*/ 2614 h 3210"/>
                <a:gd name="T62" fmla="*/ 731 w 2867"/>
                <a:gd name="T63" fmla="*/ 2037 h 3210"/>
                <a:gd name="T64" fmla="*/ 722 w 2867"/>
                <a:gd name="T65" fmla="*/ 2016 h 3210"/>
                <a:gd name="T66" fmla="*/ 654 w 2867"/>
                <a:gd name="T67" fmla="*/ 1614 h 3210"/>
                <a:gd name="T68" fmla="*/ 1056 w 2867"/>
                <a:gd name="T69" fmla="*/ 932 h 3210"/>
                <a:gd name="T70" fmla="*/ 1829 w 2867"/>
                <a:gd name="T71" fmla="*/ 1211 h 3210"/>
                <a:gd name="T72" fmla="*/ 2209 w 2867"/>
                <a:gd name="T73" fmla="*/ 1769 h 3210"/>
                <a:gd name="T74" fmla="*/ 2170 w 2867"/>
                <a:gd name="T75" fmla="*/ 2041 h 3210"/>
                <a:gd name="T76" fmla="*/ 1744 w 2867"/>
                <a:gd name="T77" fmla="*/ 2619 h 3210"/>
                <a:gd name="T78" fmla="*/ 1721 w 2867"/>
                <a:gd name="T79" fmla="*/ 2661 h 3210"/>
                <a:gd name="T80" fmla="*/ 2235 w 2867"/>
                <a:gd name="T81" fmla="*/ 3204 h 3210"/>
                <a:gd name="T82" fmla="*/ 2255 w 2867"/>
                <a:gd name="T83" fmla="*/ 3209 h 3210"/>
                <a:gd name="T84" fmla="*/ 2276 w 2867"/>
                <a:gd name="T85" fmla="*/ 3200 h 3210"/>
                <a:gd name="T86" fmla="*/ 2854 w 2867"/>
                <a:gd name="T87" fmla="*/ 2743 h 3210"/>
                <a:gd name="T88" fmla="*/ 2846 w 2867"/>
                <a:gd name="T89" fmla="*/ 2674 h 3210"/>
                <a:gd name="T90" fmla="*/ 2777 w 2867"/>
                <a:gd name="T91" fmla="*/ 1883 h 3210"/>
                <a:gd name="T92" fmla="*/ 2385 w 2867"/>
                <a:gd name="T93" fmla="*/ 397 h 3210"/>
                <a:gd name="T94" fmla="*/ 797 w 2867"/>
                <a:gd name="T95" fmla="*/ 305 h 3210"/>
                <a:gd name="T96" fmla="*/ 93 w 2867"/>
                <a:gd name="T97" fmla="*/ 1926 h 3210"/>
                <a:gd name="T98" fmla="*/ 16 w 2867"/>
                <a:gd name="T99" fmla="*/ 2680 h 3210"/>
                <a:gd name="T100" fmla="*/ 11 w 2867"/>
                <a:gd name="T101" fmla="*/ 2743 h 3210"/>
                <a:gd name="T102" fmla="*/ 591 w 2867"/>
                <a:gd name="T103" fmla="*/ 320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7" h="3210">
                  <a:moveTo>
                    <a:pt x="249" y="1902"/>
                  </a:moveTo>
                  <a:lnTo>
                    <a:pt x="249" y="1902"/>
                  </a:lnTo>
                  <a:lnTo>
                    <a:pt x="249" y="1902"/>
                  </a:lnTo>
                  <a:lnTo>
                    <a:pt x="249" y="1902"/>
                  </a:lnTo>
                  <a:cubicBezTo>
                    <a:pt x="228" y="1761"/>
                    <a:pt x="206" y="1615"/>
                    <a:pt x="206" y="1434"/>
                  </a:cubicBezTo>
                  <a:cubicBezTo>
                    <a:pt x="165" y="1035"/>
                    <a:pt x="406" y="556"/>
                    <a:pt x="878" y="447"/>
                  </a:cubicBezTo>
                  <a:lnTo>
                    <a:pt x="878" y="447"/>
                  </a:lnTo>
                  <a:lnTo>
                    <a:pt x="927" y="436"/>
                  </a:lnTo>
                  <a:lnTo>
                    <a:pt x="937" y="387"/>
                  </a:lnTo>
                  <a:lnTo>
                    <a:pt x="937" y="387"/>
                  </a:lnTo>
                  <a:cubicBezTo>
                    <a:pt x="967" y="234"/>
                    <a:pt x="1224" y="202"/>
                    <a:pt x="1433" y="202"/>
                  </a:cubicBezTo>
                  <a:lnTo>
                    <a:pt x="1433" y="202"/>
                  </a:lnTo>
                  <a:lnTo>
                    <a:pt x="1442" y="202"/>
                  </a:lnTo>
                  <a:lnTo>
                    <a:pt x="1442" y="202"/>
                  </a:lnTo>
                  <a:cubicBezTo>
                    <a:pt x="1750" y="162"/>
                    <a:pt x="2093" y="327"/>
                    <a:pt x="2278" y="511"/>
                  </a:cubicBezTo>
                  <a:cubicBezTo>
                    <a:pt x="2587" y="787"/>
                    <a:pt x="2704" y="1135"/>
                    <a:pt x="2661" y="1638"/>
                  </a:cubicBezTo>
                  <a:cubicBezTo>
                    <a:pt x="2653" y="1706"/>
                    <a:pt x="2638" y="1777"/>
                    <a:pt x="2623" y="1852"/>
                  </a:cubicBezTo>
                  <a:cubicBezTo>
                    <a:pt x="2570" y="2118"/>
                    <a:pt x="2510" y="2419"/>
                    <a:pt x="2690" y="2722"/>
                  </a:cubicBezTo>
                  <a:cubicBezTo>
                    <a:pt x="2652" y="2784"/>
                    <a:pt x="2538" y="2933"/>
                    <a:pt x="2243" y="3046"/>
                  </a:cubicBezTo>
                  <a:cubicBezTo>
                    <a:pt x="1880" y="2969"/>
                    <a:pt x="1853" y="2837"/>
                    <a:pt x="1872" y="2714"/>
                  </a:cubicBezTo>
                  <a:cubicBezTo>
                    <a:pt x="2032" y="2552"/>
                    <a:pt x="2196" y="2382"/>
                    <a:pt x="2321" y="2090"/>
                  </a:cubicBezTo>
                  <a:lnTo>
                    <a:pt x="2321" y="2090"/>
                  </a:lnTo>
                  <a:lnTo>
                    <a:pt x="2327" y="2075"/>
                  </a:lnTo>
                  <a:lnTo>
                    <a:pt x="2327" y="2059"/>
                  </a:lnTo>
                  <a:lnTo>
                    <a:pt x="2327" y="2059"/>
                  </a:lnTo>
                  <a:cubicBezTo>
                    <a:pt x="2327" y="2029"/>
                    <a:pt x="2335" y="1986"/>
                    <a:pt x="2344" y="1939"/>
                  </a:cubicBezTo>
                  <a:cubicBezTo>
                    <a:pt x="2355" y="1875"/>
                    <a:pt x="2367" y="1803"/>
                    <a:pt x="2367" y="1729"/>
                  </a:cubicBezTo>
                  <a:lnTo>
                    <a:pt x="2367" y="1729"/>
                  </a:lnTo>
                  <a:lnTo>
                    <a:pt x="2367" y="1687"/>
                  </a:lnTo>
                  <a:lnTo>
                    <a:pt x="2332" y="1663"/>
                  </a:lnTo>
                  <a:lnTo>
                    <a:pt x="2332" y="1663"/>
                  </a:lnTo>
                  <a:cubicBezTo>
                    <a:pt x="2209" y="1580"/>
                    <a:pt x="2158" y="1470"/>
                    <a:pt x="2101" y="1357"/>
                  </a:cubicBezTo>
                  <a:cubicBezTo>
                    <a:pt x="2059" y="1267"/>
                    <a:pt x="2015" y="1176"/>
                    <a:pt x="1938" y="1097"/>
                  </a:cubicBezTo>
                  <a:lnTo>
                    <a:pt x="1938" y="1097"/>
                  </a:lnTo>
                  <a:lnTo>
                    <a:pt x="1932" y="1090"/>
                  </a:lnTo>
                  <a:lnTo>
                    <a:pt x="1932" y="1090"/>
                  </a:lnTo>
                  <a:cubicBezTo>
                    <a:pt x="1833" y="1012"/>
                    <a:pt x="1716" y="998"/>
                    <a:pt x="1592" y="980"/>
                  </a:cubicBezTo>
                  <a:cubicBezTo>
                    <a:pt x="1420" y="958"/>
                    <a:pt x="1240" y="933"/>
                    <a:pt x="1086" y="735"/>
                  </a:cubicBezTo>
                  <a:lnTo>
                    <a:pt x="1086" y="735"/>
                  </a:lnTo>
                  <a:lnTo>
                    <a:pt x="993" y="614"/>
                  </a:lnTo>
                  <a:lnTo>
                    <a:pt x="948" y="759"/>
                  </a:lnTo>
                  <a:lnTo>
                    <a:pt x="948" y="759"/>
                  </a:lnTo>
                  <a:cubicBezTo>
                    <a:pt x="870" y="1017"/>
                    <a:pt x="786" y="1107"/>
                    <a:pt x="704" y="1193"/>
                  </a:cubicBezTo>
                  <a:cubicBezTo>
                    <a:pt x="621" y="1283"/>
                    <a:pt x="542" y="1368"/>
                    <a:pt x="499" y="1589"/>
                  </a:cubicBezTo>
                  <a:lnTo>
                    <a:pt x="499" y="1589"/>
                  </a:lnTo>
                  <a:lnTo>
                    <a:pt x="497" y="1606"/>
                  </a:lnTo>
                  <a:lnTo>
                    <a:pt x="497" y="1606"/>
                  </a:lnTo>
                  <a:cubicBezTo>
                    <a:pt x="497" y="1775"/>
                    <a:pt x="497" y="1951"/>
                    <a:pt x="584" y="2091"/>
                  </a:cubicBezTo>
                  <a:cubicBezTo>
                    <a:pt x="666" y="2367"/>
                    <a:pt x="815" y="2537"/>
                    <a:pt x="1027" y="2712"/>
                  </a:cubicBezTo>
                  <a:cubicBezTo>
                    <a:pt x="1019" y="2843"/>
                    <a:pt x="964" y="2974"/>
                    <a:pt x="623" y="3046"/>
                  </a:cubicBezTo>
                  <a:cubicBezTo>
                    <a:pt x="321" y="2932"/>
                    <a:pt x="209" y="2779"/>
                    <a:pt x="174" y="2719"/>
                  </a:cubicBezTo>
                  <a:cubicBezTo>
                    <a:pt x="328" y="2414"/>
                    <a:pt x="291" y="2177"/>
                    <a:pt x="249" y="1902"/>
                  </a:cubicBezTo>
                  <a:close/>
                  <a:moveTo>
                    <a:pt x="591" y="3200"/>
                  </a:moveTo>
                  <a:lnTo>
                    <a:pt x="591" y="3200"/>
                  </a:lnTo>
                  <a:lnTo>
                    <a:pt x="591" y="3200"/>
                  </a:lnTo>
                  <a:lnTo>
                    <a:pt x="610" y="3209"/>
                  </a:lnTo>
                  <a:lnTo>
                    <a:pt x="632" y="3204"/>
                  </a:lnTo>
                  <a:lnTo>
                    <a:pt x="632" y="3204"/>
                  </a:lnTo>
                  <a:cubicBezTo>
                    <a:pt x="1019" y="3127"/>
                    <a:pt x="1184" y="2969"/>
                    <a:pt x="1184" y="2675"/>
                  </a:cubicBezTo>
                  <a:lnTo>
                    <a:pt x="1184" y="2675"/>
                  </a:lnTo>
                  <a:lnTo>
                    <a:pt x="1184" y="2639"/>
                  </a:lnTo>
                  <a:lnTo>
                    <a:pt x="1155" y="2614"/>
                  </a:lnTo>
                  <a:lnTo>
                    <a:pt x="1155" y="2614"/>
                  </a:lnTo>
                  <a:cubicBezTo>
                    <a:pt x="948" y="2448"/>
                    <a:pt x="805" y="2294"/>
                    <a:pt x="731" y="2037"/>
                  </a:cubicBezTo>
                  <a:lnTo>
                    <a:pt x="731" y="2037"/>
                  </a:lnTo>
                  <a:lnTo>
                    <a:pt x="722" y="2016"/>
                  </a:lnTo>
                  <a:lnTo>
                    <a:pt x="722" y="2016"/>
                  </a:lnTo>
                  <a:cubicBezTo>
                    <a:pt x="656" y="1914"/>
                    <a:pt x="654" y="1767"/>
                    <a:pt x="654" y="1614"/>
                  </a:cubicBezTo>
                  <a:cubicBezTo>
                    <a:pt x="690" y="1440"/>
                    <a:pt x="745" y="1381"/>
                    <a:pt x="820" y="1301"/>
                  </a:cubicBezTo>
                  <a:cubicBezTo>
                    <a:pt x="890" y="1224"/>
                    <a:pt x="977" y="1132"/>
                    <a:pt x="1056" y="932"/>
                  </a:cubicBezTo>
                  <a:cubicBezTo>
                    <a:pt x="1227" y="1090"/>
                    <a:pt x="1415" y="1116"/>
                    <a:pt x="1570" y="1137"/>
                  </a:cubicBezTo>
                  <a:cubicBezTo>
                    <a:pt x="1675" y="1150"/>
                    <a:pt x="1766" y="1163"/>
                    <a:pt x="1829" y="1211"/>
                  </a:cubicBezTo>
                  <a:cubicBezTo>
                    <a:pt x="1887" y="1270"/>
                    <a:pt x="1922" y="1346"/>
                    <a:pt x="1960" y="1424"/>
                  </a:cubicBezTo>
                  <a:cubicBezTo>
                    <a:pt x="2015" y="1538"/>
                    <a:pt x="2076" y="1665"/>
                    <a:pt x="2209" y="1769"/>
                  </a:cubicBezTo>
                  <a:cubicBezTo>
                    <a:pt x="2206" y="1815"/>
                    <a:pt x="2198" y="1864"/>
                    <a:pt x="2190" y="1912"/>
                  </a:cubicBezTo>
                  <a:cubicBezTo>
                    <a:pt x="2180" y="1958"/>
                    <a:pt x="2172" y="2001"/>
                    <a:pt x="2170" y="2041"/>
                  </a:cubicBezTo>
                  <a:cubicBezTo>
                    <a:pt x="2053" y="2308"/>
                    <a:pt x="1896" y="2467"/>
                    <a:pt x="1744" y="2619"/>
                  </a:cubicBezTo>
                  <a:lnTo>
                    <a:pt x="1744" y="2619"/>
                  </a:lnTo>
                  <a:lnTo>
                    <a:pt x="1726" y="2637"/>
                  </a:lnTo>
                  <a:lnTo>
                    <a:pt x="1721" y="2661"/>
                  </a:lnTo>
                  <a:lnTo>
                    <a:pt x="1721" y="2661"/>
                  </a:lnTo>
                  <a:cubicBezTo>
                    <a:pt x="1667" y="2948"/>
                    <a:pt x="1833" y="3125"/>
                    <a:pt x="2235" y="3204"/>
                  </a:cubicBezTo>
                  <a:lnTo>
                    <a:pt x="2235" y="3204"/>
                  </a:lnTo>
                  <a:lnTo>
                    <a:pt x="2255" y="3209"/>
                  </a:lnTo>
                  <a:lnTo>
                    <a:pt x="2276" y="3200"/>
                  </a:lnTo>
                  <a:lnTo>
                    <a:pt x="2276" y="3200"/>
                  </a:lnTo>
                  <a:cubicBezTo>
                    <a:pt x="2756" y="3027"/>
                    <a:pt x="2850" y="2754"/>
                    <a:pt x="2854" y="2743"/>
                  </a:cubicBezTo>
                  <a:lnTo>
                    <a:pt x="2854" y="2743"/>
                  </a:lnTo>
                  <a:lnTo>
                    <a:pt x="2866" y="2706"/>
                  </a:lnTo>
                  <a:lnTo>
                    <a:pt x="2846" y="2674"/>
                  </a:lnTo>
                  <a:lnTo>
                    <a:pt x="2846" y="2674"/>
                  </a:lnTo>
                  <a:cubicBezTo>
                    <a:pt x="2672" y="2411"/>
                    <a:pt x="2725" y="2143"/>
                    <a:pt x="2777" y="1883"/>
                  </a:cubicBezTo>
                  <a:cubicBezTo>
                    <a:pt x="2792" y="1809"/>
                    <a:pt x="2807" y="1730"/>
                    <a:pt x="2817" y="1654"/>
                  </a:cubicBezTo>
                  <a:cubicBezTo>
                    <a:pt x="2866" y="1103"/>
                    <a:pt x="2729" y="702"/>
                    <a:pt x="2385" y="397"/>
                  </a:cubicBezTo>
                  <a:cubicBezTo>
                    <a:pt x="2186" y="196"/>
                    <a:pt x="1801" y="0"/>
                    <a:pt x="1428" y="45"/>
                  </a:cubicBezTo>
                  <a:cubicBezTo>
                    <a:pt x="1073" y="47"/>
                    <a:pt x="862" y="133"/>
                    <a:pt x="797" y="305"/>
                  </a:cubicBezTo>
                  <a:cubicBezTo>
                    <a:pt x="271" y="454"/>
                    <a:pt x="3" y="996"/>
                    <a:pt x="48" y="1442"/>
                  </a:cubicBezTo>
                  <a:cubicBezTo>
                    <a:pt x="48" y="1628"/>
                    <a:pt x="73" y="1787"/>
                    <a:pt x="93" y="1926"/>
                  </a:cubicBezTo>
                  <a:cubicBezTo>
                    <a:pt x="134" y="2192"/>
                    <a:pt x="165" y="2403"/>
                    <a:pt x="16" y="2680"/>
                  </a:cubicBezTo>
                  <a:lnTo>
                    <a:pt x="16" y="2680"/>
                  </a:lnTo>
                  <a:lnTo>
                    <a:pt x="0" y="2709"/>
                  </a:lnTo>
                  <a:lnTo>
                    <a:pt x="11" y="2743"/>
                  </a:lnTo>
                  <a:lnTo>
                    <a:pt x="11" y="2743"/>
                  </a:lnTo>
                  <a:cubicBezTo>
                    <a:pt x="15" y="2754"/>
                    <a:pt x="110" y="3027"/>
                    <a:pt x="591" y="3200"/>
                  </a:cubicBezTo>
                  <a:close/>
                </a:path>
              </a:pathLst>
            </a:custGeom>
            <a:solidFill>
              <a:schemeClr val="tx1"/>
            </a:solidFill>
            <a:ln>
              <a:noFill/>
            </a:ln>
            <a:effectLst/>
          </p:spPr>
          <p:txBody>
            <a:bodyPr wrap="none" anchor="ctr"/>
            <a:lstStyle/>
            <a:p>
              <a:endParaRPr lang="en-US"/>
            </a:p>
          </p:txBody>
        </p:sp>
        <p:sp>
          <p:nvSpPr>
            <p:cNvPr id="38" name="Freeform 37"/>
            <p:cNvSpPr>
              <a:spLocks noChangeArrowheads="1"/>
            </p:cNvSpPr>
            <p:nvPr/>
          </p:nvSpPr>
          <p:spPr bwMode="auto">
            <a:xfrm>
              <a:off x="7970412" y="1752600"/>
              <a:ext cx="656379" cy="656378"/>
            </a:xfrm>
            <a:custGeom>
              <a:avLst/>
              <a:gdLst>
                <a:gd name="T0" fmla="*/ 157 w 6528"/>
                <a:gd name="T1" fmla="*/ 3265 h 6528"/>
                <a:gd name="T2" fmla="*/ 157 w 6528"/>
                <a:gd name="T3" fmla="*/ 3265 h 6528"/>
                <a:gd name="T4" fmla="*/ 6370 w 6528"/>
                <a:gd name="T5" fmla="*/ 3265 h 6528"/>
                <a:gd name="T6" fmla="*/ 5494 w 6528"/>
                <a:gd name="T7" fmla="*/ 5419 h 6528"/>
                <a:gd name="T8" fmla="*/ 5474 w 6528"/>
                <a:gd name="T9" fmla="*/ 5310 h 6528"/>
                <a:gd name="T10" fmla="*/ 5445 w 6528"/>
                <a:gd name="T11" fmla="*/ 5188 h 6528"/>
                <a:gd name="T12" fmla="*/ 5405 w 6528"/>
                <a:gd name="T13" fmla="*/ 5065 h 6528"/>
                <a:gd name="T14" fmla="*/ 5353 w 6528"/>
                <a:gd name="T15" fmla="*/ 4943 h 6528"/>
                <a:gd name="T16" fmla="*/ 5289 w 6528"/>
                <a:gd name="T17" fmla="*/ 4826 h 6528"/>
                <a:gd name="T18" fmla="*/ 5214 w 6528"/>
                <a:gd name="T19" fmla="*/ 4715 h 6528"/>
                <a:gd name="T20" fmla="*/ 5124 w 6528"/>
                <a:gd name="T21" fmla="*/ 4617 h 6528"/>
                <a:gd name="T22" fmla="*/ 5023 w 6528"/>
                <a:gd name="T23" fmla="*/ 4533 h 6528"/>
                <a:gd name="T24" fmla="*/ 5012 w 6528"/>
                <a:gd name="T25" fmla="*/ 4526 h 6528"/>
                <a:gd name="T26" fmla="*/ 4112 w 6528"/>
                <a:gd name="T27" fmla="*/ 4154 h 6528"/>
                <a:gd name="T28" fmla="*/ 4035 w 6528"/>
                <a:gd name="T29" fmla="*/ 4118 h 6528"/>
                <a:gd name="T30" fmla="*/ 4006 w 6528"/>
                <a:gd name="T31" fmla="*/ 4198 h 6528"/>
                <a:gd name="T32" fmla="*/ 2521 w 6528"/>
                <a:gd name="T33" fmla="*/ 4198 h 6528"/>
                <a:gd name="T34" fmla="*/ 2492 w 6528"/>
                <a:gd name="T35" fmla="*/ 4118 h 6528"/>
                <a:gd name="T36" fmla="*/ 2415 w 6528"/>
                <a:gd name="T37" fmla="*/ 4154 h 6528"/>
                <a:gd name="T38" fmla="*/ 1514 w 6528"/>
                <a:gd name="T39" fmla="*/ 4526 h 6528"/>
                <a:gd name="T40" fmla="*/ 1502 w 6528"/>
                <a:gd name="T41" fmla="*/ 4533 h 6528"/>
                <a:gd name="T42" fmla="*/ 1403 w 6528"/>
                <a:gd name="T43" fmla="*/ 4617 h 6528"/>
                <a:gd name="T44" fmla="*/ 1313 w 6528"/>
                <a:gd name="T45" fmla="*/ 4717 h 6528"/>
                <a:gd name="T46" fmla="*/ 1238 w 6528"/>
                <a:gd name="T47" fmla="*/ 4826 h 6528"/>
                <a:gd name="T48" fmla="*/ 1174 w 6528"/>
                <a:gd name="T49" fmla="*/ 4943 h 6528"/>
                <a:gd name="T50" fmla="*/ 1122 w 6528"/>
                <a:gd name="T51" fmla="*/ 5065 h 6528"/>
                <a:gd name="T52" fmla="*/ 1082 w 6528"/>
                <a:gd name="T53" fmla="*/ 5188 h 6528"/>
                <a:gd name="T54" fmla="*/ 1054 w 6528"/>
                <a:gd name="T55" fmla="*/ 5310 h 6528"/>
                <a:gd name="T56" fmla="*/ 1033 w 6528"/>
                <a:gd name="T57" fmla="*/ 5418 h 6528"/>
                <a:gd name="T58" fmla="*/ 157 w 6528"/>
                <a:gd name="T59" fmla="*/ 3265 h 6528"/>
                <a:gd name="T60" fmla="*/ 3264 w 6528"/>
                <a:gd name="T61" fmla="*/ 6370 h 6528"/>
                <a:gd name="T62" fmla="*/ 3264 w 6528"/>
                <a:gd name="T63" fmla="*/ 6370 h 6528"/>
                <a:gd name="T64" fmla="*/ 1183 w 6528"/>
                <a:gd name="T65" fmla="*/ 5564 h 6528"/>
                <a:gd name="T66" fmla="*/ 1589 w 6528"/>
                <a:gd name="T67" fmla="*/ 4664 h 6528"/>
                <a:gd name="T68" fmla="*/ 2101 w 6528"/>
                <a:gd name="T69" fmla="*/ 4454 h 6528"/>
                <a:gd name="T70" fmla="*/ 2210 w 6528"/>
                <a:gd name="T71" fmla="*/ 4411 h 6528"/>
                <a:gd name="T72" fmla="*/ 2327 w 6528"/>
                <a:gd name="T73" fmla="*/ 4364 h 6528"/>
                <a:gd name="T74" fmla="*/ 2407 w 6528"/>
                <a:gd name="T75" fmla="*/ 4329 h 6528"/>
                <a:gd name="T76" fmla="*/ 4120 w 6528"/>
                <a:gd name="T77" fmla="*/ 4329 h 6528"/>
                <a:gd name="T78" fmla="*/ 4198 w 6528"/>
                <a:gd name="T79" fmla="*/ 4362 h 6528"/>
                <a:gd name="T80" fmla="*/ 4317 w 6528"/>
                <a:gd name="T81" fmla="*/ 4411 h 6528"/>
                <a:gd name="T82" fmla="*/ 4429 w 6528"/>
                <a:gd name="T83" fmla="*/ 4456 h 6528"/>
                <a:gd name="T84" fmla="*/ 4936 w 6528"/>
                <a:gd name="T85" fmla="*/ 4664 h 6528"/>
                <a:gd name="T86" fmla="*/ 5347 w 6528"/>
                <a:gd name="T87" fmla="*/ 5535 h 6528"/>
                <a:gd name="T88" fmla="*/ 5531 w 6528"/>
                <a:gd name="T89" fmla="*/ 5610 h 6528"/>
                <a:gd name="T90" fmla="*/ 6527 w 6528"/>
                <a:gd name="T91" fmla="*/ 3265 h 6528"/>
                <a:gd name="T92" fmla="*/ 0 w 6528"/>
                <a:gd name="T93" fmla="*/ 3265 h 6528"/>
                <a:gd name="T94" fmla="*/ 1034 w 6528"/>
                <a:gd name="T95" fmla="*/ 5647 h 6528"/>
                <a:gd name="T96" fmla="*/ 1055 w 6528"/>
                <a:gd name="T97" fmla="*/ 5668 h 6528"/>
                <a:gd name="T98" fmla="*/ 1214 w 6528"/>
                <a:gd name="T99" fmla="*/ 5802 h 6528"/>
                <a:gd name="T100" fmla="*/ 3264 w 6528"/>
                <a:gd name="T101" fmla="*/ 6527 h 6528"/>
                <a:gd name="T102" fmla="*/ 3735 w 6528"/>
                <a:gd name="T103" fmla="*/ 6494 h 6528"/>
                <a:gd name="T104" fmla="*/ 3674 w 6528"/>
                <a:gd name="T105" fmla="*/ 6343 h 6528"/>
                <a:gd name="T106" fmla="*/ 3264 w 6528"/>
                <a:gd name="T107" fmla="*/ 6370 h 6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28" h="6528">
                  <a:moveTo>
                    <a:pt x="157" y="3265"/>
                  </a:moveTo>
                  <a:lnTo>
                    <a:pt x="157" y="3265"/>
                  </a:lnTo>
                  <a:lnTo>
                    <a:pt x="157" y="3265"/>
                  </a:lnTo>
                  <a:lnTo>
                    <a:pt x="157" y="3265"/>
                  </a:lnTo>
                  <a:cubicBezTo>
                    <a:pt x="157" y="1552"/>
                    <a:pt x="1551" y="157"/>
                    <a:pt x="3264" y="157"/>
                  </a:cubicBezTo>
                  <a:cubicBezTo>
                    <a:pt x="4977" y="157"/>
                    <a:pt x="6370" y="1552"/>
                    <a:pt x="6370" y="3265"/>
                  </a:cubicBezTo>
                  <a:cubicBezTo>
                    <a:pt x="6370" y="4069"/>
                    <a:pt x="6054" y="4848"/>
                    <a:pt x="5494" y="5425"/>
                  </a:cubicBezTo>
                  <a:cubicBezTo>
                    <a:pt x="5494" y="5422"/>
                    <a:pt x="5494" y="5421"/>
                    <a:pt x="5494" y="5419"/>
                  </a:cubicBezTo>
                  <a:cubicBezTo>
                    <a:pt x="5488" y="5384"/>
                    <a:pt x="5482" y="5347"/>
                    <a:pt x="5474" y="5310"/>
                  </a:cubicBezTo>
                  <a:lnTo>
                    <a:pt x="5474" y="5310"/>
                  </a:lnTo>
                  <a:cubicBezTo>
                    <a:pt x="5467" y="5273"/>
                    <a:pt x="5457" y="5236"/>
                    <a:pt x="5446" y="5198"/>
                  </a:cubicBezTo>
                  <a:cubicBezTo>
                    <a:pt x="5446" y="5194"/>
                    <a:pt x="5445" y="5191"/>
                    <a:pt x="5445" y="5188"/>
                  </a:cubicBezTo>
                  <a:cubicBezTo>
                    <a:pt x="5434" y="5153"/>
                    <a:pt x="5422" y="5116"/>
                    <a:pt x="5409" y="5079"/>
                  </a:cubicBezTo>
                  <a:cubicBezTo>
                    <a:pt x="5408" y="5074"/>
                    <a:pt x="5406" y="5070"/>
                    <a:pt x="5405" y="5065"/>
                  </a:cubicBezTo>
                  <a:cubicBezTo>
                    <a:pt x="5392" y="5030"/>
                    <a:pt x="5377" y="4994"/>
                    <a:pt x="5362" y="4960"/>
                  </a:cubicBezTo>
                  <a:cubicBezTo>
                    <a:pt x="5358" y="4954"/>
                    <a:pt x="5357" y="4948"/>
                    <a:pt x="5353" y="4943"/>
                  </a:cubicBezTo>
                  <a:cubicBezTo>
                    <a:pt x="5337" y="4908"/>
                    <a:pt x="5320" y="4874"/>
                    <a:pt x="5299" y="4842"/>
                  </a:cubicBezTo>
                  <a:cubicBezTo>
                    <a:pt x="5295" y="4836"/>
                    <a:pt x="5292" y="4831"/>
                    <a:pt x="5289" y="4826"/>
                  </a:cubicBezTo>
                  <a:cubicBezTo>
                    <a:pt x="5270" y="4792"/>
                    <a:pt x="5248" y="4760"/>
                    <a:pt x="5223" y="4728"/>
                  </a:cubicBezTo>
                  <a:cubicBezTo>
                    <a:pt x="5220" y="4725"/>
                    <a:pt x="5217" y="4720"/>
                    <a:pt x="5214" y="4715"/>
                  </a:cubicBezTo>
                  <a:cubicBezTo>
                    <a:pt x="5188" y="4685"/>
                    <a:pt x="5161" y="4653"/>
                    <a:pt x="5132" y="4623"/>
                  </a:cubicBezTo>
                  <a:cubicBezTo>
                    <a:pt x="5129" y="4622"/>
                    <a:pt x="5127" y="4619"/>
                    <a:pt x="5124" y="4617"/>
                  </a:cubicBezTo>
                  <a:cubicBezTo>
                    <a:pt x="5092" y="4587"/>
                    <a:pt x="5060" y="4558"/>
                    <a:pt x="5023" y="4533"/>
                  </a:cubicBezTo>
                  <a:lnTo>
                    <a:pt x="5023" y="4533"/>
                  </a:lnTo>
                  <a:lnTo>
                    <a:pt x="5012" y="4526"/>
                  </a:lnTo>
                  <a:lnTo>
                    <a:pt x="5012" y="4526"/>
                  </a:lnTo>
                  <a:cubicBezTo>
                    <a:pt x="4881" y="4460"/>
                    <a:pt x="4744" y="4407"/>
                    <a:pt x="4585" y="4346"/>
                  </a:cubicBezTo>
                  <a:cubicBezTo>
                    <a:pt x="4446" y="4293"/>
                    <a:pt x="4287" y="4232"/>
                    <a:pt x="4112" y="4154"/>
                  </a:cubicBezTo>
                  <a:lnTo>
                    <a:pt x="4112" y="4154"/>
                  </a:lnTo>
                  <a:lnTo>
                    <a:pt x="4035" y="4118"/>
                  </a:lnTo>
                  <a:lnTo>
                    <a:pt x="4006" y="4198"/>
                  </a:lnTo>
                  <a:lnTo>
                    <a:pt x="4006" y="4198"/>
                  </a:lnTo>
                  <a:cubicBezTo>
                    <a:pt x="3887" y="4519"/>
                    <a:pt x="3416" y="4930"/>
                    <a:pt x="3264" y="4930"/>
                  </a:cubicBezTo>
                  <a:cubicBezTo>
                    <a:pt x="3113" y="4930"/>
                    <a:pt x="2641" y="4519"/>
                    <a:pt x="2521" y="4198"/>
                  </a:cubicBezTo>
                  <a:lnTo>
                    <a:pt x="2521" y="4198"/>
                  </a:lnTo>
                  <a:lnTo>
                    <a:pt x="2492" y="4118"/>
                  </a:lnTo>
                  <a:lnTo>
                    <a:pt x="2415" y="4154"/>
                  </a:lnTo>
                  <a:lnTo>
                    <a:pt x="2415" y="4154"/>
                  </a:lnTo>
                  <a:cubicBezTo>
                    <a:pt x="2241" y="4232"/>
                    <a:pt x="2080" y="4293"/>
                    <a:pt x="1941" y="4348"/>
                  </a:cubicBezTo>
                  <a:cubicBezTo>
                    <a:pt x="1782" y="4409"/>
                    <a:pt x="1644" y="4460"/>
                    <a:pt x="1514" y="4526"/>
                  </a:cubicBezTo>
                  <a:lnTo>
                    <a:pt x="1514" y="4526"/>
                  </a:lnTo>
                  <a:lnTo>
                    <a:pt x="1502" y="4533"/>
                  </a:lnTo>
                  <a:lnTo>
                    <a:pt x="1502" y="4533"/>
                  </a:lnTo>
                  <a:cubicBezTo>
                    <a:pt x="1467" y="4558"/>
                    <a:pt x="1434" y="4587"/>
                    <a:pt x="1403" y="4617"/>
                  </a:cubicBezTo>
                  <a:cubicBezTo>
                    <a:pt x="1400" y="4619"/>
                    <a:pt x="1397" y="4622"/>
                    <a:pt x="1395" y="4623"/>
                  </a:cubicBezTo>
                  <a:cubicBezTo>
                    <a:pt x="1365" y="4654"/>
                    <a:pt x="1339" y="4685"/>
                    <a:pt x="1313" y="4717"/>
                  </a:cubicBezTo>
                  <a:cubicBezTo>
                    <a:pt x="1310" y="4720"/>
                    <a:pt x="1307" y="4725"/>
                    <a:pt x="1303" y="4728"/>
                  </a:cubicBezTo>
                  <a:cubicBezTo>
                    <a:pt x="1280" y="4760"/>
                    <a:pt x="1257" y="4792"/>
                    <a:pt x="1238" y="4826"/>
                  </a:cubicBezTo>
                  <a:cubicBezTo>
                    <a:pt x="1235" y="4831"/>
                    <a:pt x="1231" y="4836"/>
                    <a:pt x="1228" y="4842"/>
                  </a:cubicBezTo>
                  <a:cubicBezTo>
                    <a:pt x="1209" y="4874"/>
                    <a:pt x="1190" y="4909"/>
                    <a:pt x="1174" y="4943"/>
                  </a:cubicBezTo>
                  <a:cubicBezTo>
                    <a:pt x="1172" y="4950"/>
                    <a:pt x="1169" y="4954"/>
                    <a:pt x="1167" y="4959"/>
                  </a:cubicBezTo>
                  <a:cubicBezTo>
                    <a:pt x="1151" y="4994"/>
                    <a:pt x="1137" y="5030"/>
                    <a:pt x="1122" y="5065"/>
                  </a:cubicBezTo>
                  <a:cubicBezTo>
                    <a:pt x="1121" y="5070"/>
                    <a:pt x="1119" y="5074"/>
                    <a:pt x="1117" y="5079"/>
                  </a:cubicBezTo>
                  <a:cubicBezTo>
                    <a:pt x="1105" y="5116"/>
                    <a:pt x="1094" y="5153"/>
                    <a:pt x="1082" y="5188"/>
                  </a:cubicBezTo>
                  <a:cubicBezTo>
                    <a:pt x="1082" y="5191"/>
                    <a:pt x="1081" y="5194"/>
                    <a:pt x="1081" y="5198"/>
                  </a:cubicBezTo>
                  <a:cubicBezTo>
                    <a:pt x="1070" y="5236"/>
                    <a:pt x="1062" y="5273"/>
                    <a:pt x="1054" y="5310"/>
                  </a:cubicBezTo>
                  <a:lnTo>
                    <a:pt x="1054" y="5310"/>
                  </a:lnTo>
                  <a:cubicBezTo>
                    <a:pt x="1045" y="5347"/>
                    <a:pt x="1039" y="5384"/>
                    <a:pt x="1033" y="5418"/>
                  </a:cubicBezTo>
                  <a:cubicBezTo>
                    <a:pt x="1033" y="5421"/>
                    <a:pt x="1033" y="5422"/>
                    <a:pt x="1033" y="5425"/>
                  </a:cubicBezTo>
                  <a:cubicBezTo>
                    <a:pt x="473" y="4848"/>
                    <a:pt x="157" y="4071"/>
                    <a:pt x="157" y="3265"/>
                  </a:cubicBezTo>
                  <a:close/>
                  <a:moveTo>
                    <a:pt x="3264" y="6370"/>
                  </a:moveTo>
                  <a:lnTo>
                    <a:pt x="3264" y="6370"/>
                  </a:lnTo>
                  <a:lnTo>
                    <a:pt x="3264" y="6370"/>
                  </a:lnTo>
                  <a:lnTo>
                    <a:pt x="3264" y="6370"/>
                  </a:lnTo>
                  <a:cubicBezTo>
                    <a:pt x="2492" y="6370"/>
                    <a:pt x="1756" y="6087"/>
                    <a:pt x="1183" y="5572"/>
                  </a:cubicBezTo>
                  <a:cubicBezTo>
                    <a:pt x="1183" y="5568"/>
                    <a:pt x="1183" y="5567"/>
                    <a:pt x="1183" y="5564"/>
                  </a:cubicBezTo>
                  <a:cubicBezTo>
                    <a:pt x="1180" y="5544"/>
                    <a:pt x="1180" y="5525"/>
                    <a:pt x="1180" y="5507"/>
                  </a:cubicBezTo>
                  <a:cubicBezTo>
                    <a:pt x="1208" y="5281"/>
                    <a:pt x="1299" y="4879"/>
                    <a:pt x="1589" y="4664"/>
                  </a:cubicBezTo>
                  <a:cubicBezTo>
                    <a:pt x="1711" y="4603"/>
                    <a:pt x="1844" y="4553"/>
                    <a:pt x="1996" y="4494"/>
                  </a:cubicBezTo>
                  <a:cubicBezTo>
                    <a:pt x="2030" y="4481"/>
                    <a:pt x="2065" y="4468"/>
                    <a:pt x="2101" y="4454"/>
                  </a:cubicBezTo>
                  <a:cubicBezTo>
                    <a:pt x="2107" y="4452"/>
                    <a:pt x="2114" y="4449"/>
                    <a:pt x="2120" y="4446"/>
                  </a:cubicBezTo>
                  <a:cubicBezTo>
                    <a:pt x="2150" y="4434"/>
                    <a:pt x="2179" y="4423"/>
                    <a:pt x="2210" y="4411"/>
                  </a:cubicBezTo>
                  <a:cubicBezTo>
                    <a:pt x="2223" y="4406"/>
                    <a:pt x="2234" y="4401"/>
                    <a:pt x="2247" y="4396"/>
                  </a:cubicBezTo>
                  <a:cubicBezTo>
                    <a:pt x="2273" y="4386"/>
                    <a:pt x="2300" y="4375"/>
                    <a:pt x="2327" y="4364"/>
                  </a:cubicBezTo>
                  <a:cubicBezTo>
                    <a:pt x="2341" y="4357"/>
                    <a:pt x="2354" y="4351"/>
                    <a:pt x="2368" y="4346"/>
                  </a:cubicBezTo>
                  <a:cubicBezTo>
                    <a:pt x="2381" y="4340"/>
                    <a:pt x="2395" y="4335"/>
                    <a:pt x="2407" y="4329"/>
                  </a:cubicBezTo>
                  <a:cubicBezTo>
                    <a:pt x="2576" y="4670"/>
                    <a:pt x="3038" y="5087"/>
                    <a:pt x="3264" y="5087"/>
                  </a:cubicBezTo>
                  <a:cubicBezTo>
                    <a:pt x="3490" y="5087"/>
                    <a:pt x="3952" y="4670"/>
                    <a:pt x="4120" y="4329"/>
                  </a:cubicBezTo>
                  <a:cubicBezTo>
                    <a:pt x="4134" y="4335"/>
                    <a:pt x="4146" y="4340"/>
                    <a:pt x="4160" y="4346"/>
                  </a:cubicBezTo>
                  <a:cubicBezTo>
                    <a:pt x="4173" y="4351"/>
                    <a:pt x="4186" y="4357"/>
                    <a:pt x="4198" y="4362"/>
                  </a:cubicBezTo>
                  <a:cubicBezTo>
                    <a:pt x="4227" y="4374"/>
                    <a:pt x="4253" y="4385"/>
                    <a:pt x="4280" y="4396"/>
                  </a:cubicBezTo>
                  <a:cubicBezTo>
                    <a:pt x="4293" y="4401"/>
                    <a:pt x="4306" y="4406"/>
                    <a:pt x="4317" y="4411"/>
                  </a:cubicBezTo>
                  <a:cubicBezTo>
                    <a:pt x="4344" y="4422"/>
                    <a:pt x="4370" y="4431"/>
                    <a:pt x="4396" y="4442"/>
                  </a:cubicBezTo>
                  <a:cubicBezTo>
                    <a:pt x="4407" y="4446"/>
                    <a:pt x="4418" y="4451"/>
                    <a:pt x="4429" y="4456"/>
                  </a:cubicBezTo>
                  <a:cubicBezTo>
                    <a:pt x="4463" y="4468"/>
                    <a:pt x="4497" y="4481"/>
                    <a:pt x="4529" y="4494"/>
                  </a:cubicBezTo>
                  <a:cubicBezTo>
                    <a:pt x="4681" y="4551"/>
                    <a:pt x="4814" y="4603"/>
                    <a:pt x="4936" y="4664"/>
                  </a:cubicBezTo>
                  <a:cubicBezTo>
                    <a:pt x="5230" y="4879"/>
                    <a:pt x="5320" y="5281"/>
                    <a:pt x="5347" y="5507"/>
                  </a:cubicBezTo>
                  <a:cubicBezTo>
                    <a:pt x="5347" y="5517"/>
                    <a:pt x="5347" y="5525"/>
                    <a:pt x="5347" y="5535"/>
                  </a:cubicBezTo>
                  <a:lnTo>
                    <a:pt x="5347" y="5535"/>
                  </a:lnTo>
                  <a:lnTo>
                    <a:pt x="5531" y="5610"/>
                  </a:lnTo>
                  <a:lnTo>
                    <a:pt x="5531" y="5610"/>
                  </a:lnTo>
                  <a:cubicBezTo>
                    <a:pt x="6165" y="4997"/>
                    <a:pt x="6527" y="4148"/>
                    <a:pt x="6527" y="3265"/>
                  </a:cubicBezTo>
                  <a:cubicBezTo>
                    <a:pt x="6527" y="1465"/>
                    <a:pt x="5063" y="0"/>
                    <a:pt x="3264" y="0"/>
                  </a:cubicBezTo>
                  <a:cubicBezTo>
                    <a:pt x="1464" y="0"/>
                    <a:pt x="0" y="1465"/>
                    <a:pt x="0" y="3265"/>
                  </a:cubicBezTo>
                  <a:cubicBezTo>
                    <a:pt x="0" y="4165"/>
                    <a:pt x="377" y="5031"/>
                    <a:pt x="1034" y="5647"/>
                  </a:cubicBezTo>
                  <a:lnTo>
                    <a:pt x="1034" y="5647"/>
                  </a:lnTo>
                  <a:lnTo>
                    <a:pt x="1034" y="5648"/>
                  </a:lnTo>
                  <a:lnTo>
                    <a:pt x="1055" y="5668"/>
                  </a:lnTo>
                  <a:lnTo>
                    <a:pt x="1216" y="5815"/>
                  </a:lnTo>
                  <a:lnTo>
                    <a:pt x="1214" y="5802"/>
                  </a:lnTo>
                  <a:lnTo>
                    <a:pt x="1214" y="5802"/>
                  </a:lnTo>
                  <a:cubicBezTo>
                    <a:pt x="1793" y="6271"/>
                    <a:pt x="2513" y="6527"/>
                    <a:pt x="3264" y="6527"/>
                  </a:cubicBezTo>
                  <a:lnTo>
                    <a:pt x="3264" y="6527"/>
                  </a:lnTo>
                  <a:cubicBezTo>
                    <a:pt x="3423" y="6527"/>
                    <a:pt x="3580" y="6517"/>
                    <a:pt x="3735" y="6494"/>
                  </a:cubicBezTo>
                  <a:lnTo>
                    <a:pt x="3735" y="6494"/>
                  </a:lnTo>
                  <a:lnTo>
                    <a:pt x="3674" y="6343"/>
                  </a:lnTo>
                  <a:lnTo>
                    <a:pt x="3674" y="6343"/>
                  </a:lnTo>
                  <a:cubicBezTo>
                    <a:pt x="3538" y="6361"/>
                    <a:pt x="3401" y="6370"/>
                    <a:pt x="3264" y="6370"/>
                  </a:cubicBezTo>
                  <a:close/>
                </a:path>
              </a:pathLst>
            </a:custGeom>
            <a:solidFill>
              <a:schemeClr val="tx2"/>
            </a:solidFill>
            <a:ln>
              <a:noFill/>
            </a:ln>
            <a:effectLst/>
          </p:spPr>
          <p:txBody>
            <a:bodyPr wrap="none" anchor="ctr"/>
            <a:lstStyle/>
            <a:p>
              <a:endParaRPr lang="en-US"/>
            </a:p>
          </p:txBody>
        </p:sp>
        <p:sp>
          <p:nvSpPr>
            <p:cNvPr id="39" name="Freeform 38"/>
            <p:cNvSpPr>
              <a:spLocks noChangeArrowheads="1"/>
            </p:cNvSpPr>
            <p:nvPr/>
          </p:nvSpPr>
          <p:spPr bwMode="auto">
            <a:xfrm>
              <a:off x="8330977" y="2279477"/>
              <a:ext cx="267874" cy="261221"/>
            </a:xfrm>
            <a:custGeom>
              <a:avLst/>
              <a:gdLst>
                <a:gd name="T0" fmla="*/ 1888 w 2662"/>
                <a:gd name="T1" fmla="*/ 1471 h 2596"/>
                <a:gd name="T2" fmla="*/ 1888 w 2662"/>
                <a:gd name="T3" fmla="*/ 1471 h 2596"/>
                <a:gd name="T4" fmla="*/ 1888 w 2662"/>
                <a:gd name="T5" fmla="*/ 1471 h 2596"/>
                <a:gd name="T6" fmla="*/ 1888 w 2662"/>
                <a:gd name="T7" fmla="*/ 1471 h 2596"/>
                <a:gd name="T8" fmla="*/ 2042 w 2662"/>
                <a:gd name="T9" fmla="*/ 1389 h 2596"/>
                <a:gd name="T10" fmla="*/ 2042 w 2662"/>
                <a:gd name="T11" fmla="*/ 1389 h 2596"/>
                <a:gd name="T12" fmla="*/ 2419 w 2662"/>
                <a:gd name="T13" fmla="*/ 1237 h 2596"/>
                <a:gd name="T14" fmla="*/ 2419 w 2662"/>
                <a:gd name="T15" fmla="*/ 1237 h 2596"/>
                <a:gd name="T16" fmla="*/ 2419 w 2662"/>
                <a:gd name="T17" fmla="*/ 884 h 2596"/>
                <a:gd name="T18" fmla="*/ 2419 w 2662"/>
                <a:gd name="T19" fmla="*/ 884 h 2596"/>
                <a:gd name="T20" fmla="*/ 333 w 2662"/>
                <a:gd name="T21" fmla="*/ 33 h 2596"/>
                <a:gd name="T22" fmla="*/ 333 w 2662"/>
                <a:gd name="T23" fmla="*/ 33 h 2596"/>
                <a:gd name="T24" fmla="*/ 183 w 2662"/>
                <a:gd name="T25" fmla="*/ 0 h 2596"/>
                <a:gd name="T26" fmla="*/ 74 w 2662"/>
                <a:gd name="T27" fmla="*/ 293 h 2596"/>
                <a:gd name="T28" fmla="*/ 74 w 2662"/>
                <a:gd name="T29" fmla="*/ 293 h 2596"/>
                <a:gd name="T30" fmla="*/ 923 w 2662"/>
                <a:gd name="T31" fmla="*/ 2380 h 2596"/>
                <a:gd name="T32" fmla="*/ 923 w 2662"/>
                <a:gd name="T33" fmla="*/ 2380 h 2596"/>
                <a:gd name="T34" fmla="*/ 1099 w 2662"/>
                <a:gd name="T35" fmla="*/ 2560 h 2596"/>
                <a:gd name="T36" fmla="*/ 1276 w 2662"/>
                <a:gd name="T37" fmla="*/ 2380 h 2596"/>
                <a:gd name="T38" fmla="*/ 1276 w 2662"/>
                <a:gd name="T39" fmla="*/ 2380 h 2596"/>
                <a:gd name="T40" fmla="*/ 1428 w 2662"/>
                <a:gd name="T41" fmla="*/ 2002 h 2596"/>
                <a:gd name="T42" fmla="*/ 1428 w 2662"/>
                <a:gd name="T43" fmla="*/ 2002 h 2596"/>
                <a:gd name="T44" fmla="*/ 1511 w 2662"/>
                <a:gd name="T45" fmla="*/ 1850 h 2596"/>
                <a:gd name="T46" fmla="*/ 1511 w 2662"/>
                <a:gd name="T47" fmla="*/ 1850 h 2596"/>
                <a:gd name="T48" fmla="*/ 2178 w 2662"/>
                <a:gd name="T49" fmla="*/ 2518 h 2596"/>
                <a:gd name="T50" fmla="*/ 2178 w 2662"/>
                <a:gd name="T51" fmla="*/ 2518 h 2596"/>
                <a:gd name="T52" fmla="*/ 2368 w 2662"/>
                <a:gd name="T53" fmla="*/ 2595 h 2596"/>
                <a:gd name="T54" fmla="*/ 2557 w 2662"/>
                <a:gd name="T55" fmla="*/ 2518 h 2596"/>
                <a:gd name="T56" fmla="*/ 2557 w 2662"/>
                <a:gd name="T57" fmla="*/ 2139 h 2596"/>
                <a:gd name="T58" fmla="*/ 2557 w 2662"/>
                <a:gd name="T59" fmla="*/ 2139 h 2596"/>
                <a:gd name="T60" fmla="*/ 1888 w 2662"/>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2" h="2596">
                  <a:moveTo>
                    <a:pt x="1888" y="1471"/>
                  </a:moveTo>
                  <a:lnTo>
                    <a:pt x="1888" y="1471"/>
                  </a:lnTo>
                  <a:lnTo>
                    <a:pt x="1888" y="1471"/>
                  </a:lnTo>
                  <a:lnTo>
                    <a:pt x="1888" y="1471"/>
                  </a:lnTo>
                  <a:cubicBezTo>
                    <a:pt x="1939" y="1437"/>
                    <a:pt x="1991" y="1410"/>
                    <a:pt x="2042" y="1389"/>
                  </a:cubicBezTo>
                  <a:lnTo>
                    <a:pt x="2042" y="1389"/>
                  </a:lnTo>
                  <a:lnTo>
                    <a:pt x="2419" y="1237"/>
                  </a:lnTo>
                  <a:lnTo>
                    <a:pt x="2419" y="1237"/>
                  </a:lnTo>
                  <a:cubicBezTo>
                    <a:pt x="2660" y="1140"/>
                    <a:pt x="2660" y="980"/>
                    <a:pt x="2419" y="884"/>
                  </a:cubicBezTo>
                  <a:lnTo>
                    <a:pt x="2419" y="884"/>
                  </a:lnTo>
                  <a:lnTo>
                    <a:pt x="333" y="33"/>
                  </a:lnTo>
                  <a:lnTo>
                    <a:pt x="333" y="33"/>
                  </a:lnTo>
                  <a:cubicBezTo>
                    <a:pt x="275" y="11"/>
                    <a:pt x="225" y="0"/>
                    <a:pt x="183" y="0"/>
                  </a:cubicBezTo>
                  <a:cubicBezTo>
                    <a:pt x="49" y="0"/>
                    <a:pt x="0" y="110"/>
                    <a:pt x="74" y="293"/>
                  </a:cubicBezTo>
                  <a:lnTo>
                    <a:pt x="74" y="293"/>
                  </a:lnTo>
                  <a:lnTo>
                    <a:pt x="923" y="2380"/>
                  </a:lnTo>
                  <a:lnTo>
                    <a:pt x="923" y="2380"/>
                  </a:lnTo>
                  <a:cubicBezTo>
                    <a:pt x="971" y="2501"/>
                    <a:pt x="1035" y="2560"/>
                    <a:pt x="1099" y="2560"/>
                  </a:cubicBezTo>
                  <a:cubicBezTo>
                    <a:pt x="1164" y="2560"/>
                    <a:pt x="1227" y="2501"/>
                    <a:pt x="1276" y="2380"/>
                  </a:cubicBezTo>
                  <a:lnTo>
                    <a:pt x="1276" y="2380"/>
                  </a:lnTo>
                  <a:lnTo>
                    <a:pt x="1428" y="2002"/>
                  </a:lnTo>
                  <a:lnTo>
                    <a:pt x="1428" y="2002"/>
                  </a:lnTo>
                  <a:cubicBezTo>
                    <a:pt x="1448" y="1952"/>
                    <a:pt x="1478" y="1900"/>
                    <a:pt x="1511" y="1850"/>
                  </a:cubicBezTo>
                  <a:lnTo>
                    <a:pt x="1511" y="1850"/>
                  </a:lnTo>
                  <a:lnTo>
                    <a:pt x="2178" y="2518"/>
                  </a:lnTo>
                  <a:lnTo>
                    <a:pt x="2178" y="2518"/>
                  </a:lnTo>
                  <a:cubicBezTo>
                    <a:pt x="2232" y="2570"/>
                    <a:pt x="2300" y="2595"/>
                    <a:pt x="2368" y="2595"/>
                  </a:cubicBezTo>
                  <a:cubicBezTo>
                    <a:pt x="2436" y="2595"/>
                    <a:pt x="2506" y="2570"/>
                    <a:pt x="2557" y="2518"/>
                  </a:cubicBezTo>
                  <a:cubicBezTo>
                    <a:pt x="2661" y="2414"/>
                    <a:pt x="2661" y="2244"/>
                    <a:pt x="2557" y="2139"/>
                  </a:cubicBezTo>
                  <a:lnTo>
                    <a:pt x="2557" y="2139"/>
                  </a:lnTo>
                  <a:lnTo>
                    <a:pt x="1888" y="1471"/>
                  </a:lnTo>
                </a:path>
              </a:pathLst>
            </a:custGeom>
            <a:solidFill>
              <a:schemeClr val="tx1"/>
            </a:solidFill>
            <a:ln>
              <a:noFill/>
            </a:ln>
            <a:effectLst/>
          </p:spPr>
          <p:txBody>
            <a:bodyPr wrap="none" anchor="ctr"/>
            <a:lstStyle/>
            <a:p>
              <a:endParaRPr lang="en-US"/>
            </a:p>
          </p:txBody>
        </p:sp>
      </p:grpSp>
      <p:sp>
        <p:nvSpPr>
          <p:cNvPr id="40" name="Rectangle 39">
            <a:hlinkClick r:id="rId4" action="ppaction://hlinksldjump"/>
          </p:cNvPr>
          <p:cNvSpPr/>
          <p:nvPr/>
        </p:nvSpPr>
        <p:spPr>
          <a:xfrm>
            <a:off x="0" y="1830175"/>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hlinkClick r:id="rId5" action="ppaction://hlinksldjump"/>
          </p:cNvPr>
          <p:cNvSpPr/>
          <p:nvPr/>
        </p:nvSpPr>
        <p:spPr>
          <a:xfrm>
            <a:off x="0" y="2591399"/>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hlinkClick r:id="rId6" action="ppaction://hlinksldjump"/>
          </p:cNvPr>
          <p:cNvSpPr/>
          <p:nvPr/>
        </p:nvSpPr>
        <p:spPr>
          <a:xfrm>
            <a:off x="0" y="3359041"/>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hlinkClick r:id="rId7" action="ppaction://hlinksldjump"/>
          </p:cNvPr>
          <p:cNvSpPr/>
          <p:nvPr/>
        </p:nvSpPr>
        <p:spPr>
          <a:xfrm>
            <a:off x="0" y="4117568"/>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hlinkClick r:id="rId8" action="ppaction://hlinksldjump"/>
          </p:cNvPr>
          <p:cNvSpPr/>
          <p:nvPr/>
        </p:nvSpPr>
        <p:spPr>
          <a:xfrm>
            <a:off x="0" y="4856797"/>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a:grpSpLocks noChangeAspect="1"/>
          </p:cNvGrpSpPr>
          <p:nvPr/>
        </p:nvGrpSpPr>
        <p:grpSpPr>
          <a:xfrm>
            <a:off x="8070241" y="6321876"/>
            <a:ext cx="492294" cy="473644"/>
            <a:chOff x="481013" y="835025"/>
            <a:chExt cx="5782886" cy="5563812"/>
          </a:xfrm>
        </p:grpSpPr>
        <p:sp>
          <p:nvSpPr>
            <p:cNvPr id="46" name="Freeform 14"/>
            <p:cNvSpPr>
              <a:spLocks noChangeArrowheads="1"/>
            </p:cNvSpPr>
            <p:nvPr/>
          </p:nvSpPr>
          <p:spPr bwMode="auto">
            <a:xfrm>
              <a:off x="4349380" y="4530352"/>
              <a:ext cx="1914519" cy="1868485"/>
            </a:xfrm>
            <a:custGeom>
              <a:avLst/>
              <a:gdLst>
                <a:gd name="T0" fmla="*/ 5106 w 5316"/>
                <a:gd name="T1" fmla="*/ 4278 h 5191"/>
                <a:gd name="T2" fmla="*/ 5106 w 5316"/>
                <a:gd name="T3" fmla="*/ 4278 h 5191"/>
                <a:gd name="T4" fmla="*/ 5106 w 5316"/>
                <a:gd name="T5" fmla="*/ 4278 h 5191"/>
                <a:gd name="T6" fmla="*/ 3771 w 5316"/>
                <a:gd name="T7" fmla="*/ 2940 h 5191"/>
                <a:gd name="T8" fmla="*/ 3771 w 5316"/>
                <a:gd name="T9" fmla="*/ 2940 h 5191"/>
                <a:gd name="T10" fmla="*/ 4076 w 5316"/>
                <a:gd name="T11" fmla="*/ 2776 h 5191"/>
                <a:gd name="T12" fmla="*/ 4076 w 5316"/>
                <a:gd name="T13" fmla="*/ 2776 h 5191"/>
                <a:gd name="T14" fmla="*/ 4831 w 5316"/>
                <a:gd name="T15" fmla="*/ 2470 h 5191"/>
                <a:gd name="T16" fmla="*/ 4831 w 5316"/>
                <a:gd name="T17" fmla="*/ 2470 h 5191"/>
                <a:gd name="T18" fmla="*/ 4831 w 5316"/>
                <a:gd name="T19" fmla="*/ 1766 h 5191"/>
                <a:gd name="T20" fmla="*/ 4831 w 5316"/>
                <a:gd name="T21" fmla="*/ 1766 h 5191"/>
                <a:gd name="T22" fmla="*/ 3745 w 5316"/>
                <a:gd name="T23" fmla="*/ 1323 h 5191"/>
                <a:gd name="T24" fmla="*/ 2284 w 5316"/>
                <a:gd name="T25" fmla="*/ 729 h 5191"/>
                <a:gd name="T26" fmla="*/ 666 w 5316"/>
                <a:gd name="T27" fmla="*/ 69 h 5191"/>
                <a:gd name="T28" fmla="*/ 666 w 5316"/>
                <a:gd name="T29" fmla="*/ 69 h 5191"/>
                <a:gd name="T30" fmla="*/ 365 w 5316"/>
                <a:gd name="T31" fmla="*/ 0 h 5191"/>
                <a:gd name="T32" fmla="*/ 148 w 5316"/>
                <a:gd name="T33" fmla="*/ 586 h 5191"/>
                <a:gd name="T34" fmla="*/ 148 w 5316"/>
                <a:gd name="T35" fmla="*/ 586 h 5191"/>
                <a:gd name="T36" fmla="*/ 801 w 5316"/>
                <a:gd name="T37" fmla="*/ 2195 h 5191"/>
                <a:gd name="T38" fmla="*/ 1360 w 5316"/>
                <a:gd name="T39" fmla="*/ 3573 h 5191"/>
                <a:gd name="T40" fmla="*/ 1841 w 5316"/>
                <a:gd name="T41" fmla="*/ 4758 h 5191"/>
                <a:gd name="T42" fmla="*/ 1841 w 5316"/>
                <a:gd name="T43" fmla="*/ 4758 h 5191"/>
                <a:gd name="T44" fmla="*/ 2197 w 5316"/>
                <a:gd name="T45" fmla="*/ 5116 h 5191"/>
                <a:gd name="T46" fmla="*/ 2549 w 5316"/>
                <a:gd name="T47" fmla="*/ 4755 h 5191"/>
                <a:gd name="T48" fmla="*/ 2549 w 5316"/>
                <a:gd name="T49" fmla="*/ 4755 h 5191"/>
                <a:gd name="T50" fmla="*/ 2853 w 5316"/>
                <a:gd name="T51" fmla="*/ 4003 h 5191"/>
                <a:gd name="T52" fmla="*/ 2853 w 5316"/>
                <a:gd name="T53" fmla="*/ 4003 h 5191"/>
                <a:gd name="T54" fmla="*/ 3017 w 5316"/>
                <a:gd name="T55" fmla="*/ 3695 h 5191"/>
                <a:gd name="T56" fmla="*/ 3017 w 5316"/>
                <a:gd name="T57" fmla="*/ 3695 h 5191"/>
                <a:gd name="T58" fmla="*/ 4352 w 5316"/>
                <a:gd name="T59" fmla="*/ 5031 h 5191"/>
                <a:gd name="T60" fmla="*/ 4352 w 5316"/>
                <a:gd name="T61" fmla="*/ 5031 h 5191"/>
                <a:gd name="T62" fmla="*/ 4727 w 5316"/>
                <a:gd name="T63" fmla="*/ 5190 h 5191"/>
                <a:gd name="T64" fmla="*/ 5106 w 5316"/>
                <a:gd name="T65" fmla="*/ 5031 h 5191"/>
                <a:gd name="T66" fmla="*/ 5106 w 5316"/>
                <a:gd name="T67" fmla="*/ 4278 h 5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16" h="5191">
                  <a:moveTo>
                    <a:pt x="5106" y="4278"/>
                  </a:moveTo>
                  <a:lnTo>
                    <a:pt x="5106" y="4278"/>
                  </a:lnTo>
                  <a:lnTo>
                    <a:pt x="5106" y="4278"/>
                  </a:lnTo>
                  <a:lnTo>
                    <a:pt x="3771" y="2940"/>
                  </a:lnTo>
                  <a:lnTo>
                    <a:pt x="3771" y="2940"/>
                  </a:lnTo>
                  <a:cubicBezTo>
                    <a:pt x="3872" y="2874"/>
                    <a:pt x="3975" y="2818"/>
                    <a:pt x="4076" y="2776"/>
                  </a:cubicBezTo>
                  <a:lnTo>
                    <a:pt x="4076" y="2776"/>
                  </a:lnTo>
                  <a:lnTo>
                    <a:pt x="4831" y="2470"/>
                  </a:lnTo>
                  <a:lnTo>
                    <a:pt x="4831" y="2470"/>
                  </a:lnTo>
                  <a:cubicBezTo>
                    <a:pt x="5310" y="2277"/>
                    <a:pt x="5310" y="1959"/>
                    <a:pt x="4831" y="1766"/>
                  </a:cubicBezTo>
                  <a:lnTo>
                    <a:pt x="4831" y="1766"/>
                  </a:lnTo>
                  <a:lnTo>
                    <a:pt x="3745" y="1323"/>
                  </a:lnTo>
                  <a:lnTo>
                    <a:pt x="2284" y="729"/>
                  </a:lnTo>
                  <a:lnTo>
                    <a:pt x="666" y="69"/>
                  </a:lnTo>
                  <a:lnTo>
                    <a:pt x="666" y="69"/>
                  </a:lnTo>
                  <a:cubicBezTo>
                    <a:pt x="550" y="21"/>
                    <a:pt x="450" y="0"/>
                    <a:pt x="365" y="0"/>
                  </a:cubicBezTo>
                  <a:cubicBezTo>
                    <a:pt x="100" y="0"/>
                    <a:pt x="0" y="223"/>
                    <a:pt x="148" y="586"/>
                  </a:cubicBezTo>
                  <a:lnTo>
                    <a:pt x="148" y="586"/>
                  </a:lnTo>
                  <a:lnTo>
                    <a:pt x="801" y="2195"/>
                  </a:lnTo>
                  <a:lnTo>
                    <a:pt x="1360" y="3573"/>
                  </a:lnTo>
                  <a:lnTo>
                    <a:pt x="1841" y="4758"/>
                  </a:lnTo>
                  <a:lnTo>
                    <a:pt x="1841" y="4758"/>
                  </a:lnTo>
                  <a:cubicBezTo>
                    <a:pt x="1940" y="4997"/>
                    <a:pt x="2067" y="5116"/>
                    <a:pt x="2197" y="5116"/>
                  </a:cubicBezTo>
                  <a:cubicBezTo>
                    <a:pt x="2324" y="5116"/>
                    <a:pt x="2451" y="4997"/>
                    <a:pt x="2549" y="4755"/>
                  </a:cubicBezTo>
                  <a:lnTo>
                    <a:pt x="2549" y="4755"/>
                  </a:lnTo>
                  <a:lnTo>
                    <a:pt x="2853" y="4003"/>
                  </a:lnTo>
                  <a:lnTo>
                    <a:pt x="2853" y="4003"/>
                  </a:lnTo>
                  <a:cubicBezTo>
                    <a:pt x="2893" y="3902"/>
                    <a:pt x="2948" y="3799"/>
                    <a:pt x="3017" y="3695"/>
                  </a:cubicBezTo>
                  <a:lnTo>
                    <a:pt x="3017" y="3695"/>
                  </a:lnTo>
                  <a:lnTo>
                    <a:pt x="4352" y="5031"/>
                  </a:lnTo>
                  <a:lnTo>
                    <a:pt x="4352" y="5031"/>
                  </a:lnTo>
                  <a:cubicBezTo>
                    <a:pt x="4455" y="5137"/>
                    <a:pt x="4593" y="5190"/>
                    <a:pt x="4727" y="5190"/>
                  </a:cubicBezTo>
                  <a:cubicBezTo>
                    <a:pt x="4865" y="5190"/>
                    <a:pt x="5003" y="5137"/>
                    <a:pt x="5106" y="5031"/>
                  </a:cubicBezTo>
                  <a:cubicBezTo>
                    <a:pt x="5315" y="4824"/>
                    <a:pt x="5315" y="4485"/>
                    <a:pt x="5106" y="4278"/>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15"/>
            <p:cNvSpPr>
              <a:spLocks noChangeArrowheads="1"/>
            </p:cNvSpPr>
            <p:nvPr/>
          </p:nvSpPr>
          <p:spPr bwMode="auto">
            <a:xfrm>
              <a:off x="2120900" y="4443413"/>
              <a:ext cx="854075" cy="439737"/>
            </a:xfrm>
            <a:custGeom>
              <a:avLst/>
              <a:gdLst>
                <a:gd name="T0" fmla="*/ 0 w 2373"/>
                <a:gd name="T1" fmla="*/ 1220 h 1221"/>
                <a:gd name="T2" fmla="*/ 0 w 2373"/>
                <a:gd name="T3" fmla="*/ 1220 h 1221"/>
                <a:gd name="T4" fmla="*/ 0 w 2373"/>
                <a:gd name="T5" fmla="*/ 1220 h 1221"/>
                <a:gd name="T6" fmla="*/ 0 w 2373"/>
                <a:gd name="T7" fmla="*/ 1220 h 1221"/>
                <a:gd name="T8" fmla="*/ 2372 w 2373"/>
                <a:gd name="T9" fmla="*/ 0 h 1221"/>
                <a:gd name="T10" fmla="*/ 1800 w 2373"/>
                <a:gd name="T11" fmla="*/ 472 h 1221"/>
                <a:gd name="T12" fmla="*/ 0 w 2373"/>
                <a:gd name="T13" fmla="*/ 1220 h 1221"/>
              </a:gdLst>
              <a:ahLst/>
              <a:cxnLst>
                <a:cxn ang="0">
                  <a:pos x="T0" y="T1"/>
                </a:cxn>
                <a:cxn ang="0">
                  <a:pos x="T2" y="T3"/>
                </a:cxn>
                <a:cxn ang="0">
                  <a:pos x="T4" y="T5"/>
                </a:cxn>
                <a:cxn ang="0">
                  <a:pos x="T6" y="T7"/>
                </a:cxn>
                <a:cxn ang="0">
                  <a:pos x="T8" y="T9"/>
                </a:cxn>
                <a:cxn ang="0">
                  <a:pos x="T10" y="T11"/>
                </a:cxn>
                <a:cxn ang="0">
                  <a:pos x="T12" y="T13"/>
                </a:cxn>
              </a:cxnLst>
              <a:rect l="0" t="0" r="r" b="b"/>
              <a:pathLst>
                <a:path w="2373" h="1221">
                  <a:moveTo>
                    <a:pt x="0" y="1220"/>
                  </a:moveTo>
                  <a:lnTo>
                    <a:pt x="0" y="1220"/>
                  </a:lnTo>
                  <a:lnTo>
                    <a:pt x="0" y="1220"/>
                  </a:lnTo>
                  <a:lnTo>
                    <a:pt x="0" y="1220"/>
                  </a:lnTo>
                  <a:cubicBezTo>
                    <a:pt x="952" y="1111"/>
                    <a:pt x="1694" y="618"/>
                    <a:pt x="2372" y="0"/>
                  </a:cubicBezTo>
                  <a:cubicBezTo>
                    <a:pt x="2186" y="167"/>
                    <a:pt x="1999" y="326"/>
                    <a:pt x="1800" y="472"/>
                  </a:cubicBezTo>
                  <a:cubicBezTo>
                    <a:pt x="1274" y="859"/>
                    <a:pt x="693" y="1143"/>
                    <a:pt x="0" y="122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16"/>
            <p:cNvSpPr>
              <a:spLocks noChangeArrowheads="1"/>
            </p:cNvSpPr>
            <p:nvPr/>
          </p:nvSpPr>
          <p:spPr bwMode="auto">
            <a:xfrm>
              <a:off x="2978150" y="3044825"/>
              <a:ext cx="528638" cy="490538"/>
            </a:xfrm>
            <a:custGeom>
              <a:avLst/>
              <a:gdLst>
                <a:gd name="T0" fmla="*/ 0 w 1467"/>
                <a:gd name="T1" fmla="*/ 1362 h 1363"/>
                <a:gd name="T2" fmla="*/ 0 w 1467"/>
                <a:gd name="T3" fmla="*/ 1362 h 1363"/>
                <a:gd name="T4" fmla="*/ 0 w 1467"/>
                <a:gd name="T5" fmla="*/ 1362 h 1363"/>
                <a:gd name="T6" fmla="*/ 0 w 1467"/>
                <a:gd name="T7" fmla="*/ 1362 h 1363"/>
                <a:gd name="T8" fmla="*/ 1466 w 1467"/>
                <a:gd name="T9" fmla="*/ 0 h 1363"/>
                <a:gd name="T10" fmla="*/ 0 w 1467"/>
                <a:gd name="T11" fmla="*/ 1362 h 1363"/>
              </a:gdLst>
              <a:ahLst/>
              <a:cxnLst>
                <a:cxn ang="0">
                  <a:pos x="T0" y="T1"/>
                </a:cxn>
                <a:cxn ang="0">
                  <a:pos x="T2" y="T3"/>
                </a:cxn>
                <a:cxn ang="0">
                  <a:pos x="T4" y="T5"/>
                </a:cxn>
                <a:cxn ang="0">
                  <a:pos x="T6" y="T7"/>
                </a:cxn>
                <a:cxn ang="0">
                  <a:pos x="T8" y="T9"/>
                </a:cxn>
                <a:cxn ang="0">
                  <a:pos x="T10" y="T11"/>
                </a:cxn>
              </a:cxnLst>
              <a:rect l="0" t="0" r="r" b="b"/>
              <a:pathLst>
                <a:path w="1467" h="1363">
                  <a:moveTo>
                    <a:pt x="0" y="1362"/>
                  </a:moveTo>
                  <a:lnTo>
                    <a:pt x="0" y="1362"/>
                  </a:lnTo>
                  <a:lnTo>
                    <a:pt x="0" y="1362"/>
                  </a:lnTo>
                  <a:lnTo>
                    <a:pt x="0" y="1362"/>
                  </a:lnTo>
                  <a:cubicBezTo>
                    <a:pt x="471" y="874"/>
                    <a:pt x="942" y="385"/>
                    <a:pt x="1466" y="0"/>
                  </a:cubicBezTo>
                  <a:cubicBezTo>
                    <a:pt x="942" y="385"/>
                    <a:pt x="471" y="874"/>
                    <a:pt x="0" y="1362"/>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17"/>
            <p:cNvSpPr>
              <a:spLocks noChangeArrowheads="1"/>
            </p:cNvSpPr>
            <p:nvPr/>
          </p:nvSpPr>
          <p:spPr bwMode="auto">
            <a:xfrm>
              <a:off x="1165225" y="3122613"/>
              <a:ext cx="955675" cy="1758950"/>
            </a:xfrm>
            <a:custGeom>
              <a:avLst/>
              <a:gdLst>
                <a:gd name="T0" fmla="*/ 884 w 2656"/>
                <a:gd name="T1" fmla="*/ 1627 h 4886"/>
                <a:gd name="T2" fmla="*/ 884 w 2656"/>
                <a:gd name="T3" fmla="*/ 1627 h 4886"/>
                <a:gd name="T4" fmla="*/ 884 w 2656"/>
                <a:gd name="T5" fmla="*/ 1627 h 4886"/>
                <a:gd name="T6" fmla="*/ 884 w 2656"/>
                <a:gd name="T7" fmla="*/ 1627 h 4886"/>
                <a:gd name="T8" fmla="*/ 0 w 2656"/>
                <a:gd name="T9" fmla="*/ 0 h 4886"/>
                <a:gd name="T10" fmla="*/ 2655 w 2656"/>
                <a:gd name="T11" fmla="*/ 4885 h 4886"/>
                <a:gd name="T12" fmla="*/ 1771 w 2656"/>
                <a:gd name="T13" fmla="*/ 3257 h 4886"/>
                <a:gd name="T14" fmla="*/ 884 w 2656"/>
                <a:gd name="T15" fmla="*/ 1627 h 4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56" h="4886">
                  <a:moveTo>
                    <a:pt x="884" y="1627"/>
                  </a:moveTo>
                  <a:lnTo>
                    <a:pt x="884" y="1627"/>
                  </a:lnTo>
                  <a:lnTo>
                    <a:pt x="884" y="1627"/>
                  </a:lnTo>
                  <a:lnTo>
                    <a:pt x="884" y="1627"/>
                  </a:lnTo>
                  <a:cubicBezTo>
                    <a:pt x="590" y="1087"/>
                    <a:pt x="296" y="544"/>
                    <a:pt x="0" y="0"/>
                  </a:cubicBezTo>
                  <a:cubicBezTo>
                    <a:pt x="884" y="1627"/>
                    <a:pt x="1771" y="3257"/>
                    <a:pt x="2655" y="4885"/>
                  </a:cubicBezTo>
                  <a:cubicBezTo>
                    <a:pt x="2358" y="4341"/>
                    <a:pt x="2065" y="3798"/>
                    <a:pt x="1771" y="3257"/>
                  </a:cubicBezTo>
                  <a:cubicBezTo>
                    <a:pt x="1474" y="2714"/>
                    <a:pt x="1180" y="2170"/>
                    <a:pt x="884" y="1627"/>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18"/>
            <p:cNvSpPr>
              <a:spLocks noChangeArrowheads="1"/>
            </p:cNvSpPr>
            <p:nvPr/>
          </p:nvSpPr>
          <p:spPr bwMode="auto">
            <a:xfrm>
              <a:off x="3517900" y="1603375"/>
              <a:ext cx="477838" cy="879475"/>
            </a:xfrm>
            <a:custGeom>
              <a:avLst/>
              <a:gdLst>
                <a:gd name="T0" fmla="*/ 1325 w 1326"/>
                <a:gd name="T1" fmla="*/ 2444 h 2445"/>
                <a:gd name="T2" fmla="*/ 1325 w 1326"/>
                <a:gd name="T3" fmla="*/ 2444 h 2445"/>
                <a:gd name="T4" fmla="*/ 1325 w 1326"/>
                <a:gd name="T5" fmla="*/ 2444 h 2445"/>
                <a:gd name="T6" fmla="*/ 1325 w 1326"/>
                <a:gd name="T7" fmla="*/ 2444 h 2445"/>
                <a:gd name="T8" fmla="*/ 0 w 1326"/>
                <a:gd name="T9" fmla="*/ 0 h 2445"/>
                <a:gd name="T10" fmla="*/ 883 w 1326"/>
                <a:gd name="T11" fmla="*/ 1630 h 2445"/>
                <a:gd name="T12" fmla="*/ 1325 w 1326"/>
                <a:gd name="T13" fmla="*/ 2444 h 2445"/>
              </a:gdLst>
              <a:ahLst/>
              <a:cxnLst>
                <a:cxn ang="0">
                  <a:pos x="T0" y="T1"/>
                </a:cxn>
                <a:cxn ang="0">
                  <a:pos x="T2" y="T3"/>
                </a:cxn>
                <a:cxn ang="0">
                  <a:pos x="T4" y="T5"/>
                </a:cxn>
                <a:cxn ang="0">
                  <a:pos x="T6" y="T7"/>
                </a:cxn>
                <a:cxn ang="0">
                  <a:pos x="T8" y="T9"/>
                </a:cxn>
                <a:cxn ang="0">
                  <a:pos x="T10" y="T11"/>
                </a:cxn>
                <a:cxn ang="0">
                  <a:pos x="T12" y="T13"/>
                </a:cxn>
              </a:cxnLst>
              <a:rect l="0" t="0" r="r" b="b"/>
              <a:pathLst>
                <a:path w="1326" h="2445">
                  <a:moveTo>
                    <a:pt x="1325" y="2444"/>
                  </a:moveTo>
                  <a:lnTo>
                    <a:pt x="1325" y="2444"/>
                  </a:lnTo>
                  <a:lnTo>
                    <a:pt x="1325" y="2444"/>
                  </a:lnTo>
                  <a:lnTo>
                    <a:pt x="1325" y="2444"/>
                  </a:lnTo>
                  <a:cubicBezTo>
                    <a:pt x="883" y="1630"/>
                    <a:pt x="441" y="813"/>
                    <a:pt x="0" y="0"/>
                  </a:cubicBezTo>
                  <a:cubicBezTo>
                    <a:pt x="293" y="543"/>
                    <a:pt x="587" y="1087"/>
                    <a:pt x="883" y="1630"/>
                  </a:cubicBezTo>
                  <a:cubicBezTo>
                    <a:pt x="1029" y="1900"/>
                    <a:pt x="1177" y="2171"/>
                    <a:pt x="1325" y="244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19"/>
            <p:cNvSpPr>
              <a:spLocks noChangeArrowheads="1"/>
            </p:cNvSpPr>
            <p:nvPr/>
          </p:nvSpPr>
          <p:spPr bwMode="auto">
            <a:xfrm>
              <a:off x="3295650" y="3649663"/>
              <a:ext cx="504825" cy="473075"/>
            </a:xfrm>
            <a:custGeom>
              <a:avLst/>
              <a:gdLst>
                <a:gd name="T0" fmla="*/ 0 w 1401"/>
                <a:gd name="T1" fmla="*/ 1314 h 1315"/>
                <a:gd name="T2" fmla="*/ 0 w 1401"/>
                <a:gd name="T3" fmla="*/ 1314 h 1315"/>
                <a:gd name="T4" fmla="*/ 0 w 1401"/>
                <a:gd name="T5" fmla="*/ 1314 h 1315"/>
                <a:gd name="T6" fmla="*/ 0 w 1401"/>
                <a:gd name="T7" fmla="*/ 1314 h 1315"/>
                <a:gd name="T8" fmla="*/ 1400 w 1401"/>
                <a:gd name="T9" fmla="*/ 0 h 1315"/>
                <a:gd name="T10" fmla="*/ 0 w 1401"/>
                <a:gd name="T11" fmla="*/ 1314 h 1315"/>
              </a:gdLst>
              <a:ahLst/>
              <a:cxnLst>
                <a:cxn ang="0">
                  <a:pos x="T0" y="T1"/>
                </a:cxn>
                <a:cxn ang="0">
                  <a:pos x="T2" y="T3"/>
                </a:cxn>
                <a:cxn ang="0">
                  <a:pos x="T4" y="T5"/>
                </a:cxn>
                <a:cxn ang="0">
                  <a:pos x="T6" y="T7"/>
                </a:cxn>
                <a:cxn ang="0">
                  <a:pos x="T8" y="T9"/>
                </a:cxn>
                <a:cxn ang="0">
                  <a:pos x="T10" y="T11"/>
                </a:cxn>
              </a:cxnLst>
              <a:rect l="0" t="0" r="r" b="b"/>
              <a:pathLst>
                <a:path w="1401" h="1315">
                  <a:moveTo>
                    <a:pt x="0" y="1314"/>
                  </a:moveTo>
                  <a:lnTo>
                    <a:pt x="0" y="1314"/>
                  </a:lnTo>
                  <a:lnTo>
                    <a:pt x="0" y="1314"/>
                  </a:lnTo>
                  <a:lnTo>
                    <a:pt x="0" y="1314"/>
                  </a:lnTo>
                  <a:cubicBezTo>
                    <a:pt x="450" y="845"/>
                    <a:pt x="900" y="379"/>
                    <a:pt x="1400" y="0"/>
                  </a:cubicBezTo>
                  <a:cubicBezTo>
                    <a:pt x="900" y="379"/>
                    <a:pt x="450" y="845"/>
                    <a:pt x="0" y="131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20"/>
            <p:cNvSpPr>
              <a:spLocks noChangeArrowheads="1"/>
            </p:cNvSpPr>
            <p:nvPr/>
          </p:nvSpPr>
          <p:spPr bwMode="auto">
            <a:xfrm>
              <a:off x="2449513" y="3535363"/>
              <a:ext cx="528637" cy="492125"/>
            </a:xfrm>
            <a:custGeom>
              <a:avLst/>
              <a:gdLst>
                <a:gd name="T0" fmla="*/ 0 w 1468"/>
                <a:gd name="T1" fmla="*/ 1365 h 1366"/>
                <a:gd name="T2" fmla="*/ 0 w 1468"/>
                <a:gd name="T3" fmla="*/ 1365 h 1366"/>
                <a:gd name="T4" fmla="*/ 0 w 1468"/>
                <a:gd name="T5" fmla="*/ 1365 h 1366"/>
                <a:gd name="T6" fmla="*/ 0 w 1468"/>
                <a:gd name="T7" fmla="*/ 1365 h 1366"/>
                <a:gd name="T8" fmla="*/ 1467 w 1468"/>
                <a:gd name="T9" fmla="*/ 0 h 1366"/>
                <a:gd name="T10" fmla="*/ 0 w 1468"/>
                <a:gd name="T11" fmla="*/ 1365 h 1366"/>
              </a:gdLst>
              <a:ahLst/>
              <a:cxnLst>
                <a:cxn ang="0">
                  <a:pos x="T0" y="T1"/>
                </a:cxn>
                <a:cxn ang="0">
                  <a:pos x="T2" y="T3"/>
                </a:cxn>
                <a:cxn ang="0">
                  <a:pos x="T4" y="T5"/>
                </a:cxn>
                <a:cxn ang="0">
                  <a:pos x="T6" y="T7"/>
                </a:cxn>
                <a:cxn ang="0">
                  <a:pos x="T8" y="T9"/>
                </a:cxn>
                <a:cxn ang="0">
                  <a:pos x="T10" y="T11"/>
                </a:cxn>
              </a:cxnLst>
              <a:rect l="0" t="0" r="r" b="b"/>
              <a:pathLst>
                <a:path w="1468" h="1366">
                  <a:moveTo>
                    <a:pt x="0" y="1365"/>
                  </a:moveTo>
                  <a:lnTo>
                    <a:pt x="0" y="1365"/>
                  </a:lnTo>
                  <a:lnTo>
                    <a:pt x="0" y="1365"/>
                  </a:lnTo>
                  <a:lnTo>
                    <a:pt x="0" y="1365"/>
                  </a:lnTo>
                  <a:cubicBezTo>
                    <a:pt x="528" y="977"/>
                    <a:pt x="996" y="490"/>
                    <a:pt x="1467" y="0"/>
                  </a:cubicBezTo>
                  <a:cubicBezTo>
                    <a:pt x="996" y="490"/>
                    <a:pt x="528" y="977"/>
                    <a:pt x="0" y="1365"/>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21"/>
            <p:cNvSpPr>
              <a:spLocks noChangeArrowheads="1"/>
            </p:cNvSpPr>
            <p:nvPr/>
          </p:nvSpPr>
          <p:spPr bwMode="auto">
            <a:xfrm>
              <a:off x="2132013" y="3240088"/>
              <a:ext cx="239712" cy="201612"/>
            </a:xfrm>
            <a:custGeom>
              <a:avLst/>
              <a:gdLst>
                <a:gd name="T0" fmla="*/ 0 w 665"/>
                <a:gd name="T1" fmla="*/ 557 h 558"/>
                <a:gd name="T2" fmla="*/ 0 w 665"/>
                <a:gd name="T3" fmla="*/ 557 h 558"/>
                <a:gd name="T4" fmla="*/ 0 w 665"/>
                <a:gd name="T5" fmla="*/ 557 h 558"/>
                <a:gd name="T6" fmla="*/ 0 w 665"/>
                <a:gd name="T7" fmla="*/ 557 h 558"/>
                <a:gd name="T8" fmla="*/ 664 w 665"/>
                <a:gd name="T9" fmla="*/ 0 h 558"/>
                <a:gd name="T10" fmla="*/ 0 w 665"/>
                <a:gd name="T11" fmla="*/ 557 h 558"/>
              </a:gdLst>
              <a:ahLst/>
              <a:cxnLst>
                <a:cxn ang="0">
                  <a:pos x="T0" y="T1"/>
                </a:cxn>
                <a:cxn ang="0">
                  <a:pos x="T2" y="T3"/>
                </a:cxn>
                <a:cxn ang="0">
                  <a:pos x="T4" y="T5"/>
                </a:cxn>
                <a:cxn ang="0">
                  <a:pos x="T6" y="T7"/>
                </a:cxn>
                <a:cxn ang="0">
                  <a:pos x="T8" y="T9"/>
                </a:cxn>
                <a:cxn ang="0">
                  <a:pos x="T10" y="T11"/>
                </a:cxn>
              </a:cxnLst>
              <a:rect l="0" t="0" r="r" b="b"/>
              <a:pathLst>
                <a:path w="665" h="558">
                  <a:moveTo>
                    <a:pt x="0" y="557"/>
                  </a:moveTo>
                  <a:lnTo>
                    <a:pt x="0" y="557"/>
                  </a:lnTo>
                  <a:lnTo>
                    <a:pt x="0" y="557"/>
                  </a:lnTo>
                  <a:lnTo>
                    <a:pt x="0" y="557"/>
                  </a:lnTo>
                  <a:cubicBezTo>
                    <a:pt x="230" y="390"/>
                    <a:pt x="449" y="201"/>
                    <a:pt x="664" y="0"/>
                  </a:cubicBezTo>
                  <a:cubicBezTo>
                    <a:pt x="449" y="201"/>
                    <a:pt x="230" y="390"/>
                    <a:pt x="0" y="557"/>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22"/>
            <p:cNvSpPr>
              <a:spLocks noChangeArrowheads="1"/>
            </p:cNvSpPr>
            <p:nvPr/>
          </p:nvSpPr>
          <p:spPr bwMode="auto">
            <a:xfrm>
              <a:off x="3006725" y="4364038"/>
              <a:ext cx="49213" cy="49212"/>
            </a:xfrm>
            <a:custGeom>
              <a:avLst/>
              <a:gdLst>
                <a:gd name="T0" fmla="*/ 135 w 136"/>
                <a:gd name="T1" fmla="*/ 0 h 135"/>
                <a:gd name="T2" fmla="*/ 135 w 136"/>
                <a:gd name="T3" fmla="*/ 0 h 135"/>
                <a:gd name="T4" fmla="*/ 135 w 136"/>
                <a:gd name="T5" fmla="*/ 0 h 135"/>
                <a:gd name="T6" fmla="*/ 135 w 136"/>
                <a:gd name="T7" fmla="*/ 0 h 135"/>
                <a:gd name="T8" fmla="*/ 0 w 136"/>
                <a:gd name="T9" fmla="*/ 134 h 135"/>
                <a:gd name="T10" fmla="*/ 135 w 136"/>
                <a:gd name="T11" fmla="*/ 0 h 135"/>
              </a:gdLst>
              <a:ahLst/>
              <a:cxnLst>
                <a:cxn ang="0">
                  <a:pos x="T0" y="T1"/>
                </a:cxn>
                <a:cxn ang="0">
                  <a:pos x="T2" y="T3"/>
                </a:cxn>
                <a:cxn ang="0">
                  <a:pos x="T4" y="T5"/>
                </a:cxn>
                <a:cxn ang="0">
                  <a:pos x="T6" y="T7"/>
                </a:cxn>
                <a:cxn ang="0">
                  <a:pos x="T8" y="T9"/>
                </a:cxn>
                <a:cxn ang="0">
                  <a:pos x="T10" y="T11"/>
                </a:cxn>
              </a:cxnLst>
              <a:rect l="0" t="0" r="r" b="b"/>
              <a:pathLst>
                <a:path w="136" h="135">
                  <a:moveTo>
                    <a:pt x="135" y="0"/>
                  </a:moveTo>
                  <a:lnTo>
                    <a:pt x="135" y="0"/>
                  </a:lnTo>
                  <a:lnTo>
                    <a:pt x="135" y="0"/>
                  </a:lnTo>
                  <a:lnTo>
                    <a:pt x="135" y="0"/>
                  </a:lnTo>
                  <a:cubicBezTo>
                    <a:pt x="90" y="45"/>
                    <a:pt x="45" y="91"/>
                    <a:pt x="0" y="134"/>
                  </a:cubicBezTo>
                  <a:cubicBezTo>
                    <a:pt x="45" y="91"/>
                    <a:pt x="90" y="45"/>
                    <a:pt x="135"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23"/>
            <p:cNvSpPr>
              <a:spLocks noChangeArrowheads="1"/>
            </p:cNvSpPr>
            <p:nvPr/>
          </p:nvSpPr>
          <p:spPr bwMode="auto">
            <a:xfrm>
              <a:off x="3865563" y="3368675"/>
              <a:ext cx="560387" cy="233363"/>
            </a:xfrm>
            <a:custGeom>
              <a:avLst/>
              <a:gdLst>
                <a:gd name="T0" fmla="*/ 1557 w 1558"/>
                <a:gd name="T1" fmla="*/ 0 h 648"/>
                <a:gd name="T2" fmla="*/ 1557 w 1558"/>
                <a:gd name="T3" fmla="*/ 0 h 648"/>
                <a:gd name="T4" fmla="*/ 1557 w 1558"/>
                <a:gd name="T5" fmla="*/ 0 h 648"/>
                <a:gd name="T6" fmla="*/ 1557 w 1558"/>
                <a:gd name="T7" fmla="*/ 0 h 648"/>
                <a:gd name="T8" fmla="*/ 0 w 1558"/>
                <a:gd name="T9" fmla="*/ 647 h 648"/>
                <a:gd name="T10" fmla="*/ 1557 w 1558"/>
                <a:gd name="T11" fmla="*/ 0 h 648"/>
              </a:gdLst>
              <a:ahLst/>
              <a:cxnLst>
                <a:cxn ang="0">
                  <a:pos x="T0" y="T1"/>
                </a:cxn>
                <a:cxn ang="0">
                  <a:pos x="T2" y="T3"/>
                </a:cxn>
                <a:cxn ang="0">
                  <a:pos x="T4" y="T5"/>
                </a:cxn>
                <a:cxn ang="0">
                  <a:pos x="T6" y="T7"/>
                </a:cxn>
                <a:cxn ang="0">
                  <a:pos x="T8" y="T9"/>
                </a:cxn>
                <a:cxn ang="0">
                  <a:pos x="T10" y="T11"/>
                </a:cxn>
              </a:cxnLst>
              <a:rect l="0" t="0" r="r" b="b"/>
              <a:pathLst>
                <a:path w="1558" h="648">
                  <a:moveTo>
                    <a:pt x="1557" y="0"/>
                  </a:moveTo>
                  <a:lnTo>
                    <a:pt x="1557" y="0"/>
                  </a:lnTo>
                  <a:lnTo>
                    <a:pt x="1557" y="0"/>
                  </a:lnTo>
                  <a:lnTo>
                    <a:pt x="1557" y="0"/>
                  </a:lnTo>
                  <a:cubicBezTo>
                    <a:pt x="970" y="88"/>
                    <a:pt x="463" y="327"/>
                    <a:pt x="0" y="647"/>
                  </a:cubicBezTo>
                  <a:cubicBezTo>
                    <a:pt x="463" y="327"/>
                    <a:pt x="970" y="88"/>
                    <a:pt x="1557"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24"/>
            <p:cNvSpPr>
              <a:spLocks noChangeArrowheads="1"/>
            </p:cNvSpPr>
            <p:nvPr/>
          </p:nvSpPr>
          <p:spPr bwMode="auto">
            <a:xfrm>
              <a:off x="481013" y="835025"/>
              <a:ext cx="5273675" cy="5280025"/>
            </a:xfrm>
            <a:custGeom>
              <a:avLst/>
              <a:gdLst>
                <a:gd name="T0" fmla="*/ 11993 w 14647"/>
                <a:gd name="T1" fmla="*/ 7501 h 14666"/>
                <a:gd name="T2" fmla="*/ 11993 w 14647"/>
                <a:gd name="T3" fmla="*/ 7501 h 14666"/>
                <a:gd name="T4" fmla="*/ 11993 w 14647"/>
                <a:gd name="T5" fmla="*/ 7501 h 14666"/>
                <a:gd name="T6" fmla="*/ 11993 w 14647"/>
                <a:gd name="T7" fmla="*/ 7501 h 14666"/>
                <a:gd name="T8" fmla="*/ 11358 w 14647"/>
                <a:gd name="T9" fmla="*/ 7514 h 14666"/>
                <a:gd name="T10" fmla="*/ 4823 w 14647"/>
                <a:gd name="T11" fmla="*/ 11736 h 14666"/>
                <a:gd name="T12" fmla="*/ 4191 w 14647"/>
                <a:gd name="T13" fmla="*/ 11750 h 14666"/>
                <a:gd name="T14" fmla="*/ 3921 w 14647"/>
                <a:gd name="T15" fmla="*/ 11254 h 14666"/>
                <a:gd name="T16" fmla="*/ 1268 w 14647"/>
                <a:gd name="T17" fmla="*/ 6369 h 14666"/>
                <a:gd name="T18" fmla="*/ 1000 w 14647"/>
                <a:gd name="T19" fmla="*/ 5874 h 14666"/>
                <a:gd name="T20" fmla="*/ 1634 w 14647"/>
                <a:gd name="T21" fmla="*/ 5860 h 14666"/>
                <a:gd name="T22" fmla="*/ 8169 w 14647"/>
                <a:gd name="T23" fmla="*/ 1638 h 14666"/>
                <a:gd name="T24" fmla="*/ 8801 w 14647"/>
                <a:gd name="T25" fmla="*/ 1625 h 14666"/>
                <a:gd name="T26" fmla="*/ 9071 w 14647"/>
                <a:gd name="T27" fmla="*/ 2121 h 14666"/>
                <a:gd name="T28" fmla="*/ 11723 w 14647"/>
                <a:gd name="T29" fmla="*/ 7005 h 14666"/>
                <a:gd name="T30" fmla="*/ 11723 w 14647"/>
                <a:gd name="T31" fmla="*/ 7005 h 14666"/>
                <a:gd name="T32" fmla="*/ 11993 w 14647"/>
                <a:gd name="T33" fmla="*/ 7501 h 14666"/>
                <a:gd name="T34" fmla="*/ 9465 w 14647"/>
                <a:gd name="T35" fmla="*/ 1039 h 14666"/>
                <a:gd name="T36" fmla="*/ 9465 w 14647"/>
                <a:gd name="T37" fmla="*/ 1039 h 14666"/>
                <a:gd name="T38" fmla="*/ 9465 w 14647"/>
                <a:gd name="T39" fmla="*/ 1039 h 14666"/>
                <a:gd name="T40" fmla="*/ 9465 w 14647"/>
                <a:gd name="T41" fmla="*/ 1039 h 14666"/>
                <a:gd name="T42" fmla="*/ 9465 w 14647"/>
                <a:gd name="T43" fmla="*/ 1039 h 14666"/>
                <a:gd name="T44" fmla="*/ 10271 w 14647"/>
                <a:gd name="T45" fmla="*/ 1277 h 14666"/>
                <a:gd name="T46" fmla="*/ 10271 w 14647"/>
                <a:gd name="T47" fmla="*/ 1277 h 14666"/>
                <a:gd name="T48" fmla="*/ 14458 w 14647"/>
                <a:gd name="T49" fmla="*/ 8985 h 14666"/>
                <a:gd name="T50" fmla="*/ 14458 w 14647"/>
                <a:gd name="T51" fmla="*/ 8985 h 14666"/>
                <a:gd name="T52" fmla="*/ 14646 w 14647"/>
                <a:gd name="T53" fmla="*/ 7332 h 14666"/>
                <a:gd name="T54" fmla="*/ 7322 w 14647"/>
                <a:gd name="T55" fmla="*/ 0 h 14666"/>
                <a:gd name="T56" fmla="*/ 0 w 14647"/>
                <a:gd name="T57" fmla="*/ 7332 h 14666"/>
                <a:gd name="T58" fmla="*/ 7322 w 14647"/>
                <a:gd name="T59" fmla="*/ 14665 h 14666"/>
                <a:gd name="T60" fmla="*/ 11202 w 14647"/>
                <a:gd name="T61" fmla="*/ 13552 h 14666"/>
                <a:gd name="T62" fmla="*/ 11202 w 14647"/>
                <a:gd name="T63" fmla="*/ 13552 h 14666"/>
                <a:gd name="T64" fmla="*/ 10779 w 14647"/>
                <a:gd name="T65" fmla="*/ 12507 h 14666"/>
                <a:gd name="T66" fmla="*/ 10124 w 14647"/>
                <a:gd name="T67" fmla="*/ 10898 h 14666"/>
                <a:gd name="T68" fmla="*/ 10124 w 14647"/>
                <a:gd name="T69" fmla="*/ 10898 h 14666"/>
                <a:gd name="T70" fmla="*/ 10162 w 14647"/>
                <a:gd name="T71" fmla="*/ 9848 h 14666"/>
                <a:gd name="T72" fmla="*/ 10906 w 14647"/>
                <a:gd name="T73" fmla="*/ 9470 h 14666"/>
                <a:gd name="T74" fmla="*/ 11438 w 14647"/>
                <a:gd name="T75" fmla="*/ 9584 h 14666"/>
                <a:gd name="T76" fmla="*/ 11438 w 14647"/>
                <a:gd name="T77" fmla="*/ 9584 h 14666"/>
                <a:gd name="T78" fmla="*/ 13055 w 14647"/>
                <a:gd name="T79" fmla="*/ 10244 h 14666"/>
                <a:gd name="T80" fmla="*/ 13886 w 14647"/>
                <a:gd name="T81" fmla="*/ 10583 h 14666"/>
                <a:gd name="T82" fmla="*/ 13886 w 14647"/>
                <a:gd name="T83" fmla="*/ 10583 h 14666"/>
                <a:gd name="T84" fmla="*/ 13926 w 14647"/>
                <a:gd name="T85" fmla="*/ 10501 h 14666"/>
                <a:gd name="T86" fmla="*/ 13926 w 14647"/>
                <a:gd name="T87" fmla="*/ 10501 h 14666"/>
                <a:gd name="T88" fmla="*/ 9227 w 14647"/>
                <a:gd name="T89" fmla="*/ 1847 h 14666"/>
                <a:gd name="T90" fmla="*/ 9227 w 14647"/>
                <a:gd name="T91" fmla="*/ 1847 h 14666"/>
                <a:gd name="T92" fmla="*/ 9465 w 14647"/>
                <a:gd name="T93" fmla="*/ 1039 h 14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47" h="14666">
                  <a:moveTo>
                    <a:pt x="11993" y="7501"/>
                  </a:moveTo>
                  <a:lnTo>
                    <a:pt x="11993" y="7501"/>
                  </a:lnTo>
                  <a:lnTo>
                    <a:pt x="11993" y="7501"/>
                  </a:lnTo>
                  <a:lnTo>
                    <a:pt x="11993" y="7501"/>
                  </a:lnTo>
                  <a:cubicBezTo>
                    <a:pt x="11771" y="7485"/>
                    <a:pt x="11559" y="7491"/>
                    <a:pt x="11358" y="7514"/>
                  </a:cubicBezTo>
                  <a:cubicBezTo>
                    <a:pt x="8587" y="7827"/>
                    <a:pt x="7597" y="11423"/>
                    <a:pt x="4823" y="11736"/>
                  </a:cubicBezTo>
                  <a:cubicBezTo>
                    <a:pt x="4622" y="11758"/>
                    <a:pt x="4413" y="11763"/>
                    <a:pt x="4191" y="11750"/>
                  </a:cubicBezTo>
                  <a:cubicBezTo>
                    <a:pt x="4101" y="11586"/>
                    <a:pt x="4011" y="11418"/>
                    <a:pt x="3921" y="11254"/>
                  </a:cubicBezTo>
                  <a:cubicBezTo>
                    <a:pt x="3036" y="9626"/>
                    <a:pt x="2152" y="7996"/>
                    <a:pt x="1268" y="6369"/>
                  </a:cubicBezTo>
                  <a:cubicBezTo>
                    <a:pt x="1178" y="6205"/>
                    <a:pt x="1088" y="6041"/>
                    <a:pt x="1000" y="5874"/>
                  </a:cubicBezTo>
                  <a:cubicBezTo>
                    <a:pt x="1221" y="5889"/>
                    <a:pt x="1433" y="5884"/>
                    <a:pt x="1634" y="5860"/>
                  </a:cubicBezTo>
                  <a:cubicBezTo>
                    <a:pt x="4408" y="5551"/>
                    <a:pt x="5395" y="1950"/>
                    <a:pt x="8169" y="1638"/>
                  </a:cubicBezTo>
                  <a:cubicBezTo>
                    <a:pt x="8370" y="1617"/>
                    <a:pt x="8581" y="1612"/>
                    <a:pt x="8801" y="1625"/>
                  </a:cubicBezTo>
                  <a:cubicBezTo>
                    <a:pt x="8891" y="1792"/>
                    <a:pt x="8981" y="1956"/>
                    <a:pt x="9071" y="2121"/>
                  </a:cubicBezTo>
                  <a:cubicBezTo>
                    <a:pt x="9955" y="3748"/>
                    <a:pt x="10840" y="5379"/>
                    <a:pt x="11723" y="7005"/>
                  </a:cubicBezTo>
                  <a:lnTo>
                    <a:pt x="11723" y="7005"/>
                  </a:lnTo>
                  <a:lnTo>
                    <a:pt x="11993" y="7501"/>
                  </a:lnTo>
                  <a:close/>
                  <a:moveTo>
                    <a:pt x="9465" y="1039"/>
                  </a:moveTo>
                  <a:lnTo>
                    <a:pt x="9465" y="1039"/>
                  </a:lnTo>
                  <a:lnTo>
                    <a:pt x="9465" y="1039"/>
                  </a:lnTo>
                  <a:lnTo>
                    <a:pt x="9465" y="1039"/>
                  </a:lnTo>
                  <a:lnTo>
                    <a:pt x="9465" y="1039"/>
                  </a:lnTo>
                  <a:cubicBezTo>
                    <a:pt x="9751" y="883"/>
                    <a:pt x="10113" y="992"/>
                    <a:pt x="10271" y="1277"/>
                  </a:cubicBezTo>
                  <a:lnTo>
                    <a:pt x="10271" y="1277"/>
                  </a:lnTo>
                  <a:lnTo>
                    <a:pt x="14458" y="8985"/>
                  </a:lnTo>
                  <a:lnTo>
                    <a:pt x="14458" y="8985"/>
                  </a:lnTo>
                  <a:cubicBezTo>
                    <a:pt x="14579" y="8455"/>
                    <a:pt x="14646" y="7901"/>
                    <a:pt x="14646" y="7332"/>
                  </a:cubicBezTo>
                  <a:cubicBezTo>
                    <a:pt x="14646" y="3282"/>
                    <a:pt x="11366" y="0"/>
                    <a:pt x="7322" y="0"/>
                  </a:cubicBezTo>
                  <a:cubicBezTo>
                    <a:pt x="3277" y="0"/>
                    <a:pt x="0" y="3282"/>
                    <a:pt x="0" y="7332"/>
                  </a:cubicBezTo>
                  <a:cubicBezTo>
                    <a:pt x="0" y="11381"/>
                    <a:pt x="3277" y="14665"/>
                    <a:pt x="7322" y="14665"/>
                  </a:cubicBezTo>
                  <a:cubicBezTo>
                    <a:pt x="8748" y="14665"/>
                    <a:pt x="10076" y="14257"/>
                    <a:pt x="11202" y="13552"/>
                  </a:cubicBezTo>
                  <a:lnTo>
                    <a:pt x="11202" y="13552"/>
                  </a:lnTo>
                  <a:lnTo>
                    <a:pt x="10779" y="12507"/>
                  </a:lnTo>
                  <a:lnTo>
                    <a:pt x="10124" y="10898"/>
                  </a:lnTo>
                  <a:lnTo>
                    <a:pt x="10124" y="10898"/>
                  </a:lnTo>
                  <a:cubicBezTo>
                    <a:pt x="9918" y="10387"/>
                    <a:pt x="10029" y="10045"/>
                    <a:pt x="10162" y="9848"/>
                  </a:cubicBezTo>
                  <a:cubicBezTo>
                    <a:pt x="10324" y="9608"/>
                    <a:pt x="10596" y="9470"/>
                    <a:pt x="10906" y="9470"/>
                  </a:cubicBezTo>
                  <a:cubicBezTo>
                    <a:pt x="11072" y="9470"/>
                    <a:pt x="11250" y="9510"/>
                    <a:pt x="11438" y="9584"/>
                  </a:cubicBezTo>
                  <a:lnTo>
                    <a:pt x="11438" y="9584"/>
                  </a:lnTo>
                  <a:lnTo>
                    <a:pt x="13055" y="10244"/>
                  </a:lnTo>
                  <a:lnTo>
                    <a:pt x="13886" y="10583"/>
                  </a:lnTo>
                  <a:lnTo>
                    <a:pt x="13886" y="10583"/>
                  </a:lnTo>
                  <a:cubicBezTo>
                    <a:pt x="13902" y="10557"/>
                    <a:pt x="13913" y="10528"/>
                    <a:pt x="13926" y="10501"/>
                  </a:cubicBezTo>
                  <a:lnTo>
                    <a:pt x="13926" y="10501"/>
                  </a:lnTo>
                  <a:lnTo>
                    <a:pt x="9227" y="1847"/>
                  </a:lnTo>
                  <a:lnTo>
                    <a:pt x="9227" y="1847"/>
                  </a:lnTo>
                  <a:cubicBezTo>
                    <a:pt x="9071" y="1559"/>
                    <a:pt x="9177" y="1195"/>
                    <a:pt x="9465" y="1039"/>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25"/>
            <p:cNvSpPr>
              <a:spLocks noChangeArrowheads="1"/>
            </p:cNvSpPr>
            <p:nvPr/>
          </p:nvSpPr>
          <p:spPr bwMode="auto">
            <a:xfrm>
              <a:off x="2663825" y="1603375"/>
              <a:ext cx="855663" cy="439738"/>
            </a:xfrm>
            <a:custGeom>
              <a:avLst/>
              <a:gdLst>
                <a:gd name="T0" fmla="*/ 2374 w 2375"/>
                <a:gd name="T1" fmla="*/ 0 h 1220"/>
                <a:gd name="T2" fmla="*/ 2374 w 2375"/>
                <a:gd name="T3" fmla="*/ 0 h 1220"/>
                <a:gd name="T4" fmla="*/ 2374 w 2375"/>
                <a:gd name="T5" fmla="*/ 0 h 1220"/>
                <a:gd name="T6" fmla="*/ 2374 w 2375"/>
                <a:gd name="T7" fmla="*/ 0 h 1220"/>
                <a:gd name="T8" fmla="*/ 0 w 2375"/>
                <a:gd name="T9" fmla="*/ 1219 h 1220"/>
                <a:gd name="T10" fmla="*/ 572 w 2375"/>
                <a:gd name="T11" fmla="*/ 747 h 1220"/>
                <a:gd name="T12" fmla="*/ 2374 w 2375"/>
                <a:gd name="T13" fmla="*/ 0 h 1220"/>
              </a:gdLst>
              <a:ahLst/>
              <a:cxnLst>
                <a:cxn ang="0">
                  <a:pos x="T0" y="T1"/>
                </a:cxn>
                <a:cxn ang="0">
                  <a:pos x="T2" y="T3"/>
                </a:cxn>
                <a:cxn ang="0">
                  <a:pos x="T4" y="T5"/>
                </a:cxn>
                <a:cxn ang="0">
                  <a:pos x="T6" y="T7"/>
                </a:cxn>
                <a:cxn ang="0">
                  <a:pos x="T8" y="T9"/>
                </a:cxn>
                <a:cxn ang="0">
                  <a:pos x="T10" y="T11"/>
                </a:cxn>
                <a:cxn ang="0">
                  <a:pos x="T12" y="T13"/>
                </a:cxn>
              </a:cxnLst>
              <a:rect l="0" t="0" r="r" b="b"/>
              <a:pathLst>
                <a:path w="2375" h="1220">
                  <a:moveTo>
                    <a:pt x="2374" y="0"/>
                  </a:moveTo>
                  <a:lnTo>
                    <a:pt x="2374" y="0"/>
                  </a:lnTo>
                  <a:lnTo>
                    <a:pt x="2374" y="0"/>
                  </a:lnTo>
                  <a:lnTo>
                    <a:pt x="2374" y="0"/>
                  </a:lnTo>
                  <a:cubicBezTo>
                    <a:pt x="1418" y="109"/>
                    <a:pt x="677" y="604"/>
                    <a:pt x="0" y="1219"/>
                  </a:cubicBezTo>
                  <a:cubicBezTo>
                    <a:pt x="185" y="1053"/>
                    <a:pt x="376" y="893"/>
                    <a:pt x="572" y="747"/>
                  </a:cubicBezTo>
                  <a:cubicBezTo>
                    <a:pt x="1098" y="363"/>
                    <a:pt x="1680" y="79"/>
                    <a:pt x="2374"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26"/>
            <p:cNvSpPr>
              <a:spLocks noChangeArrowheads="1"/>
            </p:cNvSpPr>
            <p:nvPr/>
          </p:nvSpPr>
          <p:spPr bwMode="auto">
            <a:xfrm>
              <a:off x="1165225" y="2909888"/>
              <a:ext cx="569913" cy="214312"/>
            </a:xfrm>
            <a:custGeom>
              <a:avLst/>
              <a:gdLst>
                <a:gd name="T0" fmla="*/ 0 w 1582"/>
                <a:gd name="T1" fmla="*/ 594 h 595"/>
                <a:gd name="T2" fmla="*/ 0 w 1582"/>
                <a:gd name="T3" fmla="*/ 594 h 595"/>
                <a:gd name="T4" fmla="*/ 0 w 1582"/>
                <a:gd name="T5" fmla="*/ 594 h 595"/>
                <a:gd name="T6" fmla="*/ 0 w 1582"/>
                <a:gd name="T7" fmla="*/ 594 h 595"/>
                <a:gd name="T8" fmla="*/ 1581 w 1582"/>
                <a:gd name="T9" fmla="*/ 0 h 595"/>
                <a:gd name="T10" fmla="*/ 0 w 1582"/>
                <a:gd name="T11" fmla="*/ 594 h 595"/>
              </a:gdLst>
              <a:ahLst/>
              <a:cxnLst>
                <a:cxn ang="0">
                  <a:pos x="T0" y="T1"/>
                </a:cxn>
                <a:cxn ang="0">
                  <a:pos x="T2" y="T3"/>
                </a:cxn>
                <a:cxn ang="0">
                  <a:pos x="T4" y="T5"/>
                </a:cxn>
                <a:cxn ang="0">
                  <a:pos x="T6" y="T7"/>
                </a:cxn>
                <a:cxn ang="0">
                  <a:pos x="T8" y="T9"/>
                </a:cxn>
                <a:cxn ang="0">
                  <a:pos x="T10" y="T11"/>
                </a:cxn>
              </a:cxnLst>
              <a:rect l="0" t="0" r="r" b="b"/>
              <a:pathLst>
                <a:path w="1582" h="595">
                  <a:moveTo>
                    <a:pt x="0" y="594"/>
                  </a:moveTo>
                  <a:lnTo>
                    <a:pt x="0" y="594"/>
                  </a:lnTo>
                  <a:lnTo>
                    <a:pt x="0" y="594"/>
                  </a:lnTo>
                  <a:lnTo>
                    <a:pt x="0" y="594"/>
                  </a:lnTo>
                  <a:cubicBezTo>
                    <a:pt x="598" y="528"/>
                    <a:pt x="1111" y="308"/>
                    <a:pt x="1581" y="0"/>
                  </a:cubicBezTo>
                  <a:cubicBezTo>
                    <a:pt x="1111" y="308"/>
                    <a:pt x="598" y="528"/>
                    <a:pt x="0" y="59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27"/>
            <p:cNvSpPr>
              <a:spLocks noChangeArrowheads="1"/>
            </p:cNvSpPr>
            <p:nvPr/>
          </p:nvSpPr>
          <p:spPr bwMode="auto">
            <a:xfrm>
              <a:off x="3187700" y="2190750"/>
              <a:ext cx="968375" cy="855663"/>
            </a:xfrm>
            <a:custGeom>
              <a:avLst/>
              <a:gdLst>
                <a:gd name="T0" fmla="*/ 0 w 2688"/>
                <a:gd name="T1" fmla="*/ 745 h 2376"/>
                <a:gd name="T2" fmla="*/ 0 w 2688"/>
                <a:gd name="T3" fmla="*/ 745 h 2376"/>
                <a:gd name="T4" fmla="*/ 0 w 2688"/>
                <a:gd name="T5" fmla="*/ 745 h 2376"/>
                <a:gd name="T6" fmla="*/ 0 w 2688"/>
                <a:gd name="T7" fmla="*/ 745 h 2376"/>
                <a:gd name="T8" fmla="*/ 884 w 2688"/>
                <a:gd name="T9" fmla="*/ 2375 h 2376"/>
                <a:gd name="T10" fmla="*/ 2687 w 2688"/>
                <a:gd name="T11" fmla="*/ 1628 h 2376"/>
                <a:gd name="T12" fmla="*/ 2244 w 2688"/>
                <a:gd name="T13" fmla="*/ 814 h 2376"/>
                <a:gd name="T14" fmla="*/ 1802 w 2688"/>
                <a:gd name="T15" fmla="*/ 0 h 2376"/>
                <a:gd name="T16" fmla="*/ 0 w 2688"/>
                <a:gd name="T17" fmla="*/ 745 h 2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8" h="2376">
                  <a:moveTo>
                    <a:pt x="0" y="745"/>
                  </a:moveTo>
                  <a:lnTo>
                    <a:pt x="0" y="745"/>
                  </a:lnTo>
                  <a:lnTo>
                    <a:pt x="0" y="745"/>
                  </a:lnTo>
                  <a:lnTo>
                    <a:pt x="0" y="745"/>
                  </a:lnTo>
                  <a:cubicBezTo>
                    <a:pt x="297" y="1288"/>
                    <a:pt x="590" y="1832"/>
                    <a:pt x="884" y="2375"/>
                  </a:cubicBezTo>
                  <a:cubicBezTo>
                    <a:pt x="1411" y="1988"/>
                    <a:pt x="1993" y="1705"/>
                    <a:pt x="2687" y="1628"/>
                  </a:cubicBezTo>
                  <a:cubicBezTo>
                    <a:pt x="2538" y="1354"/>
                    <a:pt x="2390" y="1085"/>
                    <a:pt x="2244" y="814"/>
                  </a:cubicBezTo>
                  <a:cubicBezTo>
                    <a:pt x="2096" y="541"/>
                    <a:pt x="1948" y="270"/>
                    <a:pt x="1802" y="0"/>
                  </a:cubicBezTo>
                  <a:cubicBezTo>
                    <a:pt x="1109" y="77"/>
                    <a:pt x="527" y="360"/>
                    <a:pt x="0" y="745"/>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28"/>
            <p:cNvSpPr>
              <a:spLocks noChangeArrowheads="1"/>
            </p:cNvSpPr>
            <p:nvPr/>
          </p:nvSpPr>
          <p:spPr bwMode="auto">
            <a:xfrm>
              <a:off x="3505200" y="2776538"/>
              <a:ext cx="649288" cy="269875"/>
            </a:xfrm>
            <a:custGeom>
              <a:avLst/>
              <a:gdLst>
                <a:gd name="T0" fmla="*/ 1803 w 1804"/>
                <a:gd name="T1" fmla="*/ 0 h 748"/>
                <a:gd name="T2" fmla="*/ 1803 w 1804"/>
                <a:gd name="T3" fmla="*/ 0 h 748"/>
                <a:gd name="T4" fmla="*/ 1803 w 1804"/>
                <a:gd name="T5" fmla="*/ 0 h 748"/>
                <a:gd name="T6" fmla="*/ 1803 w 1804"/>
                <a:gd name="T7" fmla="*/ 0 h 748"/>
                <a:gd name="T8" fmla="*/ 1803 w 1804"/>
                <a:gd name="T9" fmla="*/ 0 h 748"/>
                <a:gd name="T10" fmla="*/ 0 w 1804"/>
                <a:gd name="T11" fmla="*/ 747 h 748"/>
                <a:gd name="T12" fmla="*/ 1803 w 1804"/>
                <a:gd name="T13" fmla="*/ 0 h 748"/>
              </a:gdLst>
              <a:ahLst/>
              <a:cxnLst>
                <a:cxn ang="0">
                  <a:pos x="T0" y="T1"/>
                </a:cxn>
                <a:cxn ang="0">
                  <a:pos x="T2" y="T3"/>
                </a:cxn>
                <a:cxn ang="0">
                  <a:pos x="T4" y="T5"/>
                </a:cxn>
                <a:cxn ang="0">
                  <a:pos x="T6" y="T7"/>
                </a:cxn>
                <a:cxn ang="0">
                  <a:pos x="T8" y="T9"/>
                </a:cxn>
                <a:cxn ang="0">
                  <a:pos x="T10" y="T11"/>
                </a:cxn>
                <a:cxn ang="0">
                  <a:pos x="T12" y="T13"/>
                </a:cxn>
              </a:cxnLst>
              <a:rect l="0" t="0" r="r" b="b"/>
              <a:pathLst>
                <a:path w="1804" h="748">
                  <a:moveTo>
                    <a:pt x="1803" y="0"/>
                  </a:moveTo>
                  <a:lnTo>
                    <a:pt x="1803" y="0"/>
                  </a:lnTo>
                  <a:lnTo>
                    <a:pt x="1803" y="0"/>
                  </a:lnTo>
                  <a:lnTo>
                    <a:pt x="1803" y="0"/>
                  </a:lnTo>
                  <a:lnTo>
                    <a:pt x="1803" y="0"/>
                  </a:lnTo>
                  <a:cubicBezTo>
                    <a:pt x="1109" y="77"/>
                    <a:pt x="527" y="360"/>
                    <a:pt x="0" y="747"/>
                  </a:cubicBezTo>
                  <a:cubicBezTo>
                    <a:pt x="527" y="360"/>
                    <a:pt x="1109" y="77"/>
                    <a:pt x="1803"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29"/>
            <p:cNvSpPr>
              <a:spLocks noChangeArrowheads="1"/>
            </p:cNvSpPr>
            <p:nvPr/>
          </p:nvSpPr>
          <p:spPr bwMode="auto">
            <a:xfrm>
              <a:off x="3187700" y="2190750"/>
              <a:ext cx="649288" cy="268288"/>
            </a:xfrm>
            <a:custGeom>
              <a:avLst/>
              <a:gdLst>
                <a:gd name="T0" fmla="*/ 0 w 1803"/>
                <a:gd name="T1" fmla="*/ 745 h 746"/>
                <a:gd name="T2" fmla="*/ 0 w 1803"/>
                <a:gd name="T3" fmla="*/ 745 h 746"/>
                <a:gd name="T4" fmla="*/ 0 w 1803"/>
                <a:gd name="T5" fmla="*/ 745 h 746"/>
                <a:gd name="T6" fmla="*/ 0 w 1803"/>
                <a:gd name="T7" fmla="*/ 745 h 746"/>
                <a:gd name="T8" fmla="*/ 1802 w 1803"/>
                <a:gd name="T9" fmla="*/ 0 h 746"/>
                <a:gd name="T10" fmla="*/ 0 w 1803"/>
                <a:gd name="T11" fmla="*/ 745 h 746"/>
              </a:gdLst>
              <a:ahLst/>
              <a:cxnLst>
                <a:cxn ang="0">
                  <a:pos x="T0" y="T1"/>
                </a:cxn>
                <a:cxn ang="0">
                  <a:pos x="T2" y="T3"/>
                </a:cxn>
                <a:cxn ang="0">
                  <a:pos x="T4" y="T5"/>
                </a:cxn>
                <a:cxn ang="0">
                  <a:pos x="T6" y="T7"/>
                </a:cxn>
                <a:cxn ang="0">
                  <a:pos x="T8" y="T9"/>
                </a:cxn>
                <a:cxn ang="0">
                  <a:pos x="T10" y="T11"/>
                </a:cxn>
              </a:cxnLst>
              <a:rect l="0" t="0" r="r" b="b"/>
              <a:pathLst>
                <a:path w="1803" h="746">
                  <a:moveTo>
                    <a:pt x="0" y="745"/>
                  </a:moveTo>
                  <a:lnTo>
                    <a:pt x="0" y="745"/>
                  </a:lnTo>
                  <a:lnTo>
                    <a:pt x="0" y="745"/>
                  </a:lnTo>
                  <a:lnTo>
                    <a:pt x="0" y="745"/>
                  </a:lnTo>
                  <a:cubicBezTo>
                    <a:pt x="527" y="360"/>
                    <a:pt x="1109" y="77"/>
                    <a:pt x="1802" y="0"/>
                  </a:cubicBezTo>
                  <a:cubicBezTo>
                    <a:pt x="1109" y="77"/>
                    <a:pt x="527" y="360"/>
                    <a:pt x="0" y="745"/>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30"/>
            <p:cNvSpPr>
              <a:spLocks noChangeArrowheads="1"/>
            </p:cNvSpPr>
            <p:nvPr/>
          </p:nvSpPr>
          <p:spPr bwMode="auto">
            <a:xfrm>
              <a:off x="2978150" y="3044825"/>
              <a:ext cx="846138" cy="1077913"/>
            </a:xfrm>
            <a:custGeom>
              <a:avLst/>
              <a:gdLst>
                <a:gd name="T0" fmla="*/ 1466 w 2351"/>
                <a:gd name="T1" fmla="*/ 0 h 2992"/>
                <a:gd name="T2" fmla="*/ 1466 w 2351"/>
                <a:gd name="T3" fmla="*/ 0 h 2992"/>
                <a:gd name="T4" fmla="*/ 1466 w 2351"/>
                <a:gd name="T5" fmla="*/ 0 h 2992"/>
                <a:gd name="T6" fmla="*/ 1466 w 2351"/>
                <a:gd name="T7" fmla="*/ 0 h 2992"/>
                <a:gd name="T8" fmla="*/ 0 w 2351"/>
                <a:gd name="T9" fmla="*/ 1362 h 2992"/>
                <a:gd name="T10" fmla="*/ 0 w 2351"/>
                <a:gd name="T11" fmla="*/ 1362 h 2992"/>
                <a:gd name="T12" fmla="*/ 884 w 2351"/>
                <a:gd name="T13" fmla="*/ 2991 h 2992"/>
                <a:gd name="T14" fmla="*/ 884 w 2351"/>
                <a:gd name="T15" fmla="*/ 2991 h 2992"/>
                <a:gd name="T16" fmla="*/ 2284 w 2351"/>
                <a:gd name="T17" fmla="*/ 1677 h 2992"/>
                <a:gd name="T18" fmla="*/ 2350 w 2351"/>
                <a:gd name="T19" fmla="*/ 1627 h 2992"/>
                <a:gd name="T20" fmla="*/ 1466 w 2351"/>
                <a:gd name="T21" fmla="*/ 0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1" h="2992">
                  <a:moveTo>
                    <a:pt x="1466" y="0"/>
                  </a:moveTo>
                  <a:lnTo>
                    <a:pt x="1466" y="0"/>
                  </a:lnTo>
                  <a:lnTo>
                    <a:pt x="1466" y="0"/>
                  </a:lnTo>
                  <a:lnTo>
                    <a:pt x="1466" y="0"/>
                  </a:lnTo>
                  <a:cubicBezTo>
                    <a:pt x="942" y="385"/>
                    <a:pt x="471" y="874"/>
                    <a:pt x="0" y="1362"/>
                  </a:cubicBezTo>
                  <a:lnTo>
                    <a:pt x="0" y="1362"/>
                  </a:lnTo>
                  <a:lnTo>
                    <a:pt x="884" y="2991"/>
                  </a:lnTo>
                  <a:lnTo>
                    <a:pt x="884" y="2991"/>
                  </a:lnTo>
                  <a:cubicBezTo>
                    <a:pt x="1334" y="2522"/>
                    <a:pt x="1784" y="2056"/>
                    <a:pt x="2284" y="1677"/>
                  </a:cubicBezTo>
                  <a:cubicBezTo>
                    <a:pt x="2305" y="1661"/>
                    <a:pt x="2329" y="1643"/>
                    <a:pt x="2350" y="1627"/>
                  </a:cubicBezTo>
                  <a:cubicBezTo>
                    <a:pt x="2056" y="1084"/>
                    <a:pt x="1763" y="544"/>
                    <a:pt x="1466" y="0"/>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31"/>
            <p:cNvSpPr>
              <a:spLocks noChangeArrowheads="1"/>
            </p:cNvSpPr>
            <p:nvPr/>
          </p:nvSpPr>
          <p:spPr bwMode="auto">
            <a:xfrm>
              <a:off x="2341563" y="1871663"/>
              <a:ext cx="846137" cy="1077912"/>
            </a:xfrm>
            <a:custGeom>
              <a:avLst/>
              <a:gdLst>
                <a:gd name="T0" fmla="*/ 2350 w 2351"/>
                <a:gd name="T1" fmla="*/ 1628 h 2994"/>
                <a:gd name="T2" fmla="*/ 2350 w 2351"/>
                <a:gd name="T3" fmla="*/ 1628 h 2994"/>
                <a:gd name="T4" fmla="*/ 2350 w 2351"/>
                <a:gd name="T5" fmla="*/ 1628 h 2994"/>
                <a:gd name="T6" fmla="*/ 1467 w 2351"/>
                <a:gd name="T7" fmla="*/ 0 h 2994"/>
                <a:gd name="T8" fmla="*/ 1467 w 2351"/>
                <a:gd name="T9" fmla="*/ 0 h 2994"/>
                <a:gd name="T10" fmla="*/ 895 w 2351"/>
                <a:gd name="T11" fmla="*/ 472 h 2994"/>
                <a:gd name="T12" fmla="*/ 623 w 2351"/>
                <a:gd name="T13" fmla="*/ 732 h 2994"/>
                <a:gd name="T14" fmla="*/ 177 w 2351"/>
                <a:gd name="T15" fmla="*/ 1182 h 2994"/>
                <a:gd name="T16" fmla="*/ 0 w 2351"/>
                <a:gd name="T17" fmla="*/ 1366 h 2994"/>
                <a:gd name="T18" fmla="*/ 884 w 2351"/>
                <a:gd name="T19" fmla="*/ 2993 h 2994"/>
                <a:gd name="T20" fmla="*/ 2350 w 2351"/>
                <a:gd name="T21" fmla="*/ 1628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1" h="2994">
                  <a:moveTo>
                    <a:pt x="2350" y="1628"/>
                  </a:moveTo>
                  <a:lnTo>
                    <a:pt x="2350" y="1628"/>
                  </a:lnTo>
                  <a:lnTo>
                    <a:pt x="2350" y="1628"/>
                  </a:lnTo>
                  <a:lnTo>
                    <a:pt x="1467" y="0"/>
                  </a:lnTo>
                  <a:lnTo>
                    <a:pt x="1467" y="0"/>
                  </a:lnTo>
                  <a:cubicBezTo>
                    <a:pt x="1271" y="146"/>
                    <a:pt x="1080" y="306"/>
                    <a:pt x="895" y="472"/>
                  </a:cubicBezTo>
                  <a:cubicBezTo>
                    <a:pt x="802" y="557"/>
                    <a:pt x="712" y="644"/>
                    <a:pt x="623" y="732"/>
                  </a:cubicBezTo>
                  <a:cubicBezTo>
                    <a:pt x="471" y="878"/>
                    <a:pt x="323" y="1029"/>
                    <a:pt x="177" y="1182"/>
                  </a:cubicBezTo>
                  <a:cubicBezTo>
                    <a:pt x="116" y="1243"/>
                    <a:pt x="58" y="1304"/>
                    <a:pt x="0" y="1366"/>
                  </a:cubicBezTo>
                  <a:cubicBezTo>
                    <a:pt x="293" y="1906"/>
                    <a:pt x="591" y="2449"/>
                    <a:pt x="884" y="2993"/>
                  </a:cubicBezTo>
                  <a:cubicBezTo>
                    <a:pt x="1355" y="2506"/>
                    <a:pt x="1824" y="2015"/>
                    <a:pt x="2350" y="1628"/>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32"/>
            <p:cNvSpPr>
              <a:spLocks noChangeArrowheads="1"/>
            </p:cNvSpPr>
            <p:nvPr/>
          </p:nvSpPr>
          <p:spPr bwMode="auto">
            <a:xfrm>
              <a:off x="2659063" y="2459038"/>
              <a:ext cx="528637" cy="492125"/>
            </a:xfrm>
            <a:custGeom>
              <a:avLst/>
              <a:gdLst>
                <a:gd name="T0" fmla="*/ 1466 w 1467"/>
                <a:gd name="T1" fmla="*/ 0 h 1366"/>
                <a:gd name="T2" fmla="*/ 1466 w 1467"/>
                <a:gd name="T3" fmla="*/ 0 h 1366"/>
                <a:gd name="T4" fmla="*/ 1466 w 1467"/>
                <a:gd name="T5" fmla="*/ 0 h 1366"/>
                <a:gd name="T6" fmla="*/ 1466 w 1467"/>
                <a:gd name="T7" fmla="*/ 0 h 1366"/>
                <a:gd name="T8" fmla="*/ 0 w 1467"/>
                <a:gd name="T9" fmla="*/ 1365 h 1366"/>
                <a:gd name="T10" fmla="*/ 1466 w 1467"/>
                <a:gd name="T11" fmla="*/ 0 h 1366"/>
              </a:gdLst>
              <a:ahLst/>
              <a:cxnLst>
                <a:cxn ang="0">
                  <a:pos x="T0" y="T1"/>
                </a:cxn>
                <a:cxn ang="0">
                  <a:pos x="T2" y="T3"/>
                </a:cxn>
                <a:cxn ang="0">
                  <a:pos x="T4" y="T5"/>
                </a:cxn>
                <a:cxn ang="0">
                  <a:pos x="T6" y="T7"/>
                </a:cxn>
                <a:cxn ang="0">
                  <a:pos x="T8" y="T9"/>
                </a:cxn>
                <a:cxn ang="0">
                  <a:pos x="T10" y="T11"/>
                </a:cxn>
              </a:cxnLst>
              <a:rect l="0" t="0" r="r" b="b"/>
              <a:pathLst>
                <a:path w="1467" h="1366">
                  <a:moveTo>
                    <a:pt x="1466" y="0"/>
                  </a:moveTo>
                  <a:lnTo>
                    <a:pt x="1466" y="0"/>
                  </a:lnTo>
                  <a:lnTo>
                    <a:pt x="1466" y="0"/>
                  </a:lnTo>
                  <a:lnTo>
                    <a:pt x="1466" y="0"/>
                  </a:lnTo>
                  <a:cubicBezTo>
                    <a:pt x="940" y="387"/>
                    <a:pt x="471" y="878"/>
                    <a:pt x="0" y="1365"/>
                  </a:cubicBezTo>
                  <a:cubicBezTo>
                    <a:pt x="471" y="878"/>
                    <a:pt x="940" y="387"/>
                    <a:pt x="1466"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33"/>
            <p:cNvSpPr>
              <a:spLocks noChangeArrowheads="1"/>
            </p:cNvSpPr>
            <p:nvPr/>
          </p:nvSpPr>
          <p:spPr bwMode="auto">
            <a:xfrm>
              <a:off x="2132013" y="2949575"/>
              <a:ext cx="846137" cy="1077913"/>
            </a:xfrm>
            <a:custGeom>
              <a:avLst/>
              <a:gdLst>
                <a:gd name="T0" fmla="*/ 754 w 2351"/>
                <a:gd name="T1" fmla="*/ 721 h 2993"/>
                <a:gd name="T2" fmla="*/ 754 w 2351"/>
                <a:gd name="T3" fmla="*/ 721 h 2993"/>
                <a:gd name="T4" fmla="*/ 754 w 2351"/>
                <a:gd name="T5" fmla="*/ 721 h 2993"/>
                <a:gd name="T6" fmla="*/ 754 w 2351"/>
                <a:gd name="T7" fmla="*/ 721 h 2993"/>
                <a:gd name="T8" fmla="*/ 664 w 2351"/>
                <a:gd name="T9" fmla="*/ 806 h 2993"/>
                <a:gd name="T10" fmla="*/ 0 w 2351"/>
                <a:gd name="T11" fmla="*/ 1363 h 2993"/>
                <a:gd name="T12" fmla="*/ 883 w 2351"/>
                <a:gd name="T13" fmla="*/ 2992 h 2993"/>
                <a:gd name="T14" fmla="*/ 2350 w 2351"/>
                <a:gd name="T15" fmla="*/ 1627 h 2993"/>
                <a:gd name="T16" fmla="*/ 1466 w 2351"/>
                <a:gd name="T17" fmla="*/ 0 h 2993"/>
                <a:gd name="T18" fmla="*/ 754 w 2351"/>
                <a:gd name="T19" fmla="*/ 721 h 2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1" h="2993">
                  <a:moveTo>
                    <a:pt x="754" y="721"/>
                  </a:moveTo>
                  <a:lnTo>
                    <a:pt x="754" y="721"/>
                  </a:lnTo>
                  <a:lnTo>
                    <a:pt x="754" y="721"/>
                  </a:lnTo>
                  <a:lnTo>
                    <a:pt x="754" y="721"/>
                  </a:lnTo>
                  <a:cubicBezTo>
                    <a:pt x="725" y="750"/>
                    <a:pt x="693" y="777"/>
                    <a:pt x="664" y="806"/>
                  </a:cubicBezTo>
                  <a:cubicBezTo>
                    <a:pt x="449" y="1007"/>
                    <a:pt x="230" y="1196"/>
                    <a:pt x="0" y="1363"/>
                  </a:cubicBezTo>
                  <a:cubicBezTo>
                    <a:pt x="293" y="1905"/>
                    <a:pt x="590" y="2448"/>
                    <a:pt x="883" y="2992"/>
                  </a:cubicBezTo>
                  <a:cubicBezTo>
                    <a:pt x="1411" y="2604"/>
                    <a:pt x="1879" y="2117"/>
                    <a:pt x="2350" y="1627"/>
                  </a:cubicBezTo>
                  <a:cubicBezTo>
                    <a:pt x="2057" y="1084"/>
                    <a:pt x="1760" y="543"/>
                    <a:pt x="1466" y="0"/>
                  </a:cubicBezTo>
                  <a:cubicBezTo>
                    <a:pt x="1231" y="244"/>
                    <a:pt x="994" y="487"/>
                    <a:pt x="754" y="721"/>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 name="Freeform 34"/>
            <p:cNvSpPr>
              <a:spLocks noChangeArrowheads="1"/>
            </p:cNvSpPr>
            <p:nvPr/>
          </p:nvSpPr>
          <p:spPr bwMode="auto">
            <a:xfrm>
              <a:off x="2403475" y="2949575"/>
              <a:ext cx="257175" cy="260350"/>
            </a:xfrm>
            <a:custGeom>
              <a:avLst/>
              <a:gdLst>
                <a:gd name="T0" fmla="*/ 712 w 713"/>
                <a:gd name="T1" fmla="*/ 0 h 722"/>
                <a:gd name="T2" fmla="*/ 712 w 713"/>
                <a:gd name="T3" fmla="*/ 0 h 722"/>
                <a:gd name="T4" fmla="*/ 712 w 713"/>
                <a:gd name="T5" fmla="*/ 0 h 722"/>
                <a:gd name="T6" fmla="*/ 712 w 713"/>
                <a:gd name="T7" fmla="*/ 0 h 722"/>
                <a:gd name="T8" fmla="*/ 0 w 713"/>
                <a:gd name="T9" fmla="*/ 721 h 722"/>
                <a:gd name="T10" fmla="*/ 712 w 713"/>
                <a:gd name="T11" fmla="*/ 0 h 722"/>
              </a:gdLst>
              <a:ahLst/>
              <a:cxnLst>
                <a:cxn ang="0">
                  <a:pos x="T0" y="T1"/>
                </a:cxn>
                <a:cxn ang="0">
                  <a:pos x="T2" y="T3"/>
                </a:cxn>
                <a:cxn ang="0">
                  <a:pos x="T4" y="T5"/>
                </a:cxn>
                <a:cxn ang="0">
                  <a:pos x="T6" y="T7"/>
                </a:cxn>
                <a:cxn ang="0">
                  <a:pos x="T8" y="T9"/>
                </a:cxn>
                <a:cxn ang="0">
                  <a:pos x="T10" y="T11"/>
                </a:cxn>
              </a:cxnLst>
              <a:rect l="0" t="0" r="r" b="b"/>
              <a:pathLst>
                <a:path w="713" h="722">
                  <a:moveTo>
                    <a:pt x="712" y="0"/>
                  </a:moveTo>
                  <a:lnTo>
                    <a:pt x="712" y="0"/>
                  </a:lnTo>
                  <a:lnTo>
                    <a:pt x="712" y="0"/>
                  </a:lnTo>
                  <a:lnTo>
                    <a:pt x="712" y="0"/>
                  </a:lnTo>
                  <a:cubicBezTo>
                    <a:pt x="477" y="244"/>
                    <a:pt x="240" y="487"/>
                    <a:pt x="0" y="721"/>
                  </a:cubicBezTo>
                  <a:cubicBezTo>
                    <a:pt x="240" y="487"/>
                    <a:pt x="477" y="244"/>
                    <a:pt x="712"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35"/>
            <p:cNvSpPr>
              <a:spLocks noChangeArrowheads="1"/>
            </p:cNvSpPr>
            <p:nvPr/>
          </p:nvSpPr>
          <p:spPr bwMode="auto">
            <a:xfrm>
              <a:off x="1801813" y="4027488"/>
              <a:ext cx="966787" cy="855662"/>
            </a:xfrm>
            <a:custGeom>
              <a:avLst/>
              <a:gdLst>
                <a:gd name="T0" fmla="*/ 1799 w 2685"/>
                <a:gd name="T1" fmla="*/ 0 h 2376"/>
                <a:gd name="T2" fmla="*/ 1799 w 2685"/>
                <a:gd name="T3" fmla="*/ 0 h 2376"/>
                <a:gd name="T4" fmla="*/ 1799 w 2685"/>
                <a:gd name="T5" fmla="*/ 0 h 2376"/>
                <a:gd name="T6" fmla="*/ 1799 w 2685"/>
                <a:gd name="T7" fmla="*/ 0 h 2376"/>
                <a:gd name="T8" fmla="*/ 0 w 2685"/>
                <a:gd name="T9" fmla="*/ 747 h 2376"/>
                <a:gd name="T10" fmla="*/ 884 w 2685"/>
                <a:gd name="T11" fmla="*/ 2375 h 2376"/>
                <a:gd name="T12" fmla="*/ 2684 w 2685"/>
                <a:gd name="T13" fmla="*/ 1627 h 2376"/>
                <a:gd name="T14" fmla="*/ 1799 w 2685"/>
                <a:gd name="T15" fmla="*/ 0 h 2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5" h="2376">
                  <a:moveTo>
                    <a:pt x="1799" y="0"/>
                  </a:moveTo>
                  <a:lnTo>
                    <a:pt x="1799" y="0"/>
                  </a:lnTo>
                  <a:lnTo>
                    <a:pt x="1799" y="0"/>
                  </a:lnTo>
                  <a:lnTo>
                    <a:pt x="1799" y="0"/>
                  </a:lnTo>
                  <a:cubicBezTo>
                    <a:pt x="1273" y="383"/>
                    <a:pt x="691" y="668"/>
                    <a:pt x="0" y="747"/>
                  </a:cubicBezTo>
                  <a:cubicBezTo>
                    <a:pt x="294" y="1288"/>
                    <a:pt x="587" y="1831"/>
                    <a:pt x="884" y="2375"/>
                  </a:cubicBezTo>
                  <a:cubicBezTo>
                    <a:pt x="1577" y="2298"/>
                    <a:pt x="2158" y="2014"/>
                    <a:pt x="2684" y="1627"/>
                  </a:cubicBezTo>
                  <a:cubicBezTo>
                    <a:pt x="2390" y="1084"/>
                    <a:pt x="2094" y="541"/>
                    <a:pt x="1799" y="0"/>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36"/>
            <p:cNvSpPr>
              <a:spLocks noChangeArrowheads="1"/>
            </p:cNvSpPr>
            <p:nvPr/>
          </p:nvSpPr>
          <p:spPr bwMode="auto">
            <a:xfrm>
              <a:off x="1801813" y="4027488"/>
              <a:ext cx="647700" cy="269875"/>
            </a:xfrm>
            <a:custGeom>
              <a:avLst/>
              <a:gdLst>
                <a:gd name="T0" fmla="*/ 1799 w 1800"/>
                <a:gd name="T1" fmla="*/ 0 h 748"/>
                <a:gd name="T2" fmla="*/ 1799 w 1800"/>
                <a:gd name="T3" fmla="*/ 0 h 748"/>
                <a:gd name="T4" fmla="*/ 1799 w 1800"/>
                <a:gd name="T5" fmla="*/ 0 h 748"/>
                <a:gd name="T6" fmla="*/ 1799 w 1800"/>
                <a:gd name="T7" fmla="*/ 0 h 748"/>
                <a:gd name="T8" fmla="*/ 0 w 1800"/>
                <a:gd name="T9" fmla="*/ 747 h 748"/>
                <a:gd name="T10" fmla="*/ 1799 w 1800"/>
                <a:gd name="T11" fmla="*/ 0 h 748"/>
              </a:gdLst>
              <a:ahLst/>
              <a:cxnLst>
                <a:cxn ang="0">
                  <a:pos x="T0" y="T1"/>
                </a:cxn>
                <a:cxn ang="0">
                  <a:pos x="T2" y="T3"/>
                </a:cxn>
                <a:cxn ang="0">
                  <a:pos x="T4" y="T5"/>
                </a:cxn>
                <a:cxn ang="0">
                  <a:pos x="T6" y="T7"/>
                </a:cxn>
                <a:cxn ang="0">
                  <a:pos x="T8" y="T9"/>
                </a:cxn>
                <a:cxn ang="0">
                  <a:pos x="T10" y="T11"/>
                </a:cxn>
              </a:cxnLst>
              <a:rect l="0" t="0" r="r" b="b"/>
              <a:pathLst>
                <a:path w="1800" h="748">
                  <a:moveTo>
                    <a:pt x="1799" y="0"/>
                  </a:moveTo>
                  <a:lnTo>
                    <a:pt x="1799" y="0"/>
                  </a:lnTo>
                  <a:lnTo>
                    <a:pt x="1799" y="0"/>
                  </a:lnTo>
                  <a:lnTo>
                    <a:pt x="1799" y="0"/>
                  </a:lnTo>
                  <a:cubicBezTo>
                    <a:pt x="1273" y="383"/>
                    <a:pt x="691" y="668"/>
                    <a:pt x="0" y="747"/>
                  </a:cubicBezTo>
                  <a:cubicBezTo>
                    <a:pt x="691" y="668"/>
                    <a:pt x="1273" y="383"/>
                    <a:pt x="1799"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37"/>
            <p:cNvSpPr>
              <a:spLocks noChangeArrowheads="1"/>
            </p:cNvSpPr>
            <p:nvPr/>
          </p:nvSpPr>
          <p:spPr bwMode="auto">
            <a:xfrm>
              <a:off x="1165225" y="2854325"/>
              <a:ext cx="968375" cy="855663"/>
            </a:xfrm>
            <a:custGeom>
              <a:avLst/>
              <a:gdLst>
                <a:gd name="T0" fmla="*/ 2485 w 2688"/>
                <a:gd name="T1" fmla="*/ 1768 h 2375"/>
                <a:gd name="T2" fmla="*/ 2485 w 2688"/>
                <a:gd name="T3" fmla="*/ 1768 h 2375"/>
                <a:gd name="T4" fmla="*/ 2485 w 2688"/>
                <a:gd name="T5" fmla="*/ 1768 h 2375"/>
                <a:gd name="T6" fmla="*/ 2485 w 2688"/>
                <a:gd name="T7" fmla="*/ 1768 h 2375"/>
                <a:gd name="T8" fmla="*/ 2687 w 2688"/>
                <a:gd name="T9" fmla="*/ 1628 h 2375"/>
                <a:gd name="T10" fmla="*/ 1803 w 2688"/>
                <a:gd name="T11" fmla="*/ 0 h 2375"/>
                <a:gd name="T12" fmla="*/ 1581 w 2688"/>
                <a:gd name="T13" fmla="*/ 153 h 2375"/>
                <a:gd name="T14" fmla="*/ 0 w 2688"/>
                <a:gd name="T15" fmla="*/ 747 h 2375"/>
                <a:gd name="T16" fmla="*/ 884 w 2688"/>
                <a:gd name="T17" fmla="*/ 2374 h 2375"/>
                <a:gd name="T18" fmla="*/ 2485 w 2688"/>
                <a:gd name="T19" fmla="*/ 1768 h 2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8" h="2375">
                  <a:moveTo>
                    <a:pt x="2485" y="1768"/>
                  </a:moveTo>
                  <a:lnTo>
                    <a:pt x="2485" y="1768"/>
                  </a:lnTo>
                  <a:lnTo>
                    <a:pt x="2485" y="1768"/>
                  </a:lnTo>
                  <a:lnTo>
                    <a:pt x="2485" y="1768"/>
                  </a:lnTo>
                  <a:cubicBezTo>
                    <a:pt x="2554" y="1723"/>
                    <a:pt x="2620" y="1678"/>
                    <a:pt x="2687" y="1628"/>
                  </a:cubicBezTo>
                  <a:cubicBezTo>
                    <a:pt x="2393" y="1087"/>
                    <a:pt x="2097" y="543"/>
                    <a:pt x="1803" y="0"/>
                  </a:cubicBezTo>
                  <a:cubicBezTo>
                    <a:pt x="1729" y="53"/>
                    <a:pt x="1655" y="106"/>
                    <a:pt x="1581" y="153"/>
                  </a:cubicBezTo>
                  <a:cubicBezTo>
                    <a:pt x="1111" y="461"/>
                    <a:pt x="598" y="681"/>
                    <a:pt x="0" y="747"/>
                  </a:cubicBezTo>
                  <a:cubicBezTo>
                    <a:pt x="296" y="1291"/>
                    <a:pt x="590" y="1834"/>
                    <a:pt x="884" y="2374"/>
                  </a:cubicBezTo>
                  <a:cubicBezTo>
                    <a:pt x="1493" y="2308"/>
                    <a:pt x="2014" y="2083"/>
                    <a:pt x="2485" y="1768"/>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38"/>
            <p:cNvSpPr>
              <a:spLocks noChangeArrowheads="1"/>
            </p:cNvSpPr>
            <p:nvPr/>
          </p:nvSpPr>
          <p:spPr bwMode="auto">
            <a:xfrm>
              <a:off x="1482725" y="3490913"/>
              <a:ext cx="576263" cy="219075"/>
            </a:xfrm>
            <a:custGeom>
              <a:avLst/>
              <a:gdLst>
                <a:gd name="T0" fmla="*/ 0 w 1602"/>
                <a:gd name="T1" fmla="*/ 606 h 607"/>
                <a:gd name="T2" fmla="*/ 0 w 1602"/>
                <a:gd name="T3" fmla="*/ 606 h 607"/>
                <a:gd name="T4" fmla="*/ 0 w 1602"/>
                <a:gd name="T5" fmla="*/ 606 h 607"/>
                <a:gd name="T6" fmla="*/ 0 w 1602"/>
                <a:gd name="T7" fmla="*/ 606 h 607"/>
                <a:gd name="T8" fmla="*/ 1601 w 1602"/>
                <a:gd name="T9" fmla="*/ 0 h 607"/>
                <a:gd name="T10" fmla="*/ 0 w 1602"/>
                <a:gd name="T11" fmla="*/ 606 h 607"/>
              </a:gdLst>
              <a:ahLst/>
              <a:cxnLst>
                <a:cxn ang="0">
                  <a:pos x="T0" y="T1"/>
                </a:cxn>
                <a:cxn ang="0">
                  <a:pos x="T2" y="T3"/>
                </a:cxn>
                <a:cxn ang="0">
                  <a:pos x="T4" y="T5"/>
                </a:cxn>
                <a:cxn ang="0">
                  <a:pos x="T6" y="T7"/>
                </a:cxn>
                <a:cxn ang="0">
                  <a:pos x="T8" y="T9"/>
                </a:cxn>
                <a:cxn ang="0">
                  <a:pos x="T10" y="T11"/>
                </a:cxn>
              </a:cxnLst>
              <a:rect l="0" t="0" r="r" b="b"/>
              <a:pathLst>
                <a:path w="1602" h="607">
                  <a:moveTo>
                    <a:pt x="0" y="606"/>
                  </a:moveTo>
                  <a:lnTo>
                    <a:pt x="0" y="606"/>
                  </a:lnTo>
                  <a:lnTo>
                    <a:pt x="0" y="606"/>
                  </a:lnTo>
                  <a:lnTo>
                    <a:pt x="0" y="606"/>
                  </a:lnTo>
                  <a:cubicBezTo>
                    <a:pt x="609" y="540"/>
                    <a:pt x="1130" y="315"/>
                    <a:pt x="1601" y="0"/>
                  </a:cubicBezTo>
                  <a:cubicBezTo>
                    <a:pt x="1130" y="315"/>
                    <a:pt x="609" y="540"/>
                    <a:pt x="0" y="606"/>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 name="Freeform 39"/>
            <p:cNvSpPr>
              <a:spLocks noChangeArrowheads="1"/>
            </p:cNvSpPr>
            <p:nvPr/>
          </p:nvSpPr>
          <p:spPr bwMode="auto">
            <a:xfrm>
              <a:off x="3824288" y="3602038"/>
              <a:ext cx="42862" cy="30162"/>
            </a:xfrm>
            <a:custGeom>
              <a:avLst/>
              <a:gdLst>
                <a:gd name="T0" fmla="*/ 0 w 117"/>
                <a:gd name="T1" fmla="*/ 82 h 83"/>
                <a:gd name="T2" fmla="*/ 0 w 117"/>
                <a:gd name="T3" fmla="*/ 82 h 83"/>
                <a:gd name="T4" fmla="*/ 0 w 117"/>
                <a:gd name="T5" fmla="*/ 82 h 83"/>
                <a:gd name="T6" fmla="*/ 0 w 117"/>
                <a:gd name="T7" fmla="*/ 82 h 83"/>
                <a:gd name="T8" fmla="*/ 116 w 117"/>
                <a:gd name="T9" fmla="*/ 0 h 83"/>
                <a:gd name="T10" fmla="*/ 0 w 117"/>
                <a:gd name="T11" fmla="*/ 82 h 83"/>
              </a:gdLst>
              <a:ahLst/>
              <a:cxnLst>
                <a:cxn ang="0">
                  <a:pos x="T0" y="T1"/>
                </a:cxn>
                <a:cxn ang="0">
                  <a:pos x="T2" y="T3"/>
                </a:cxn>
                <a:cxn ang="0">
                  <a:pos x="T4" y="T5"/>
                </a:cxn>
                <a:cxn ang="0">
                  <a:pos x="T6" y="T7"/>
                </a:cxn>
                <a:cxn ang="0">
                  <a:pos x="T8" y="T9"/>
                </a:cxn>
                <a:cxn ang="0">
                  <a:pos x="T10" y="T11"/>
                </a:cxn>
              </a:cxnLst>
              <a:rect l="0" t="0" r="r" b="b"/>
              <a:pathLst>
                <a:path w="117" h="83">
                  <a:moveTo>
                    <a:pt x="0" y="82"/>
                  </a:moveTo>
                  <a:lnTo>
                    <a:pt x="0" y="82"/>
                  </a:lnTo>
                  <a:lnTo>
                    <a:pt x="0" y="82"/>
                  </a:lnTo>
                  <a:lnTo>
                    <a:pt x="0" y="82"/>
                  </a:lnTo>
                  <a:cubicBezTo>
                    <a:pt x="40" y="55"/>
                    <a:pt x="77" y="26"/>
                    <a:pt x="116" y="0"/>
                  </a:cubicBezTo>
                  <a:cubicBezTo>
                    <a:pt x="77" y="26"/>
                    <a:pt x="40" y="55"/>
                    <a:pt x="0" y="82"/>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40"/>
            <p:cNvSpPr>
              <a:spLocks noChangeArrowheads="1"/>
            </p:cNvSpPr>
            <p:nvPr/>
          </p:nvSpPr>
          <p:spPr bwMode="auto">
            <a:xfrm>
              <a:off x="4154488" y="2776538"/>
              <a:ext cx="319087" cy="585787"/>
            </a:xfrm>
            <a:custGeom>
              <a:avLst/>
              <a:gdLst>
                <a:gd name="T0" fmla="*/ 884 w 885"/>
                <a:gd name="T1" fmla="*/ 1627 h 1628"/>
                <a:gd name="T2" fmla="*/ 884 w 885"/>
                <a:gd name="T3" fmla="*/ 1627 h 1628"/>
                <a:gd name="T4" fmla="*/ 884 w 885"/>
                <a:gd name="T5" fmla="*/ 1627 h 1628"/>
                <a:gd name="T6" fmla="*/ 884 w 885"/>
                <a:gd name="T7" fmla="*/ 1627 h 1628"/>
                <a:gd name="T8" fmla="*/ 0 w 885"/>
                <a:gd name="T9" fmla="*/ 0 h 1628"/>
                <a:gd name="T10" fmla="*/ 884 w 885"/>
                <a:gd name="T11" fmla="*/ 1627 h 1628"/>
              </a:gdLst>
              <a:ahLst/>
              <a:cxnLst>
                <a:cxn ang="0">
                  <a:pos x="T0" y="T1"/>
                </a:cxn>
                <a:cxn ang="0">
                  <a:pos x="T2" y="T3"/>
                </a:cxn>
                <a:cxn ang="0">
                  <a:pos x="T4" y="T5"/>
                </a:cxn>
                <a:cxn ang="0">
                  <a:pos x="T6" y="T7"/>
                </a:cxn>
                <a:cxn ang="0">
                  <a:pos x="T8" y="T9"/>
                </a:cxn>
                <a:cxn ang="0">
                  <a:pos x="T10" y="T11"/>
                </a:cxn>
              </a:cxnLst>
              <a:rect l="0" t="0" r="r" b="b"/>
              <a:pathLst>
                <a:path w="885" h="1628">
                  <a:moveTo>
                    <a:pt x="884" y="1627"/>
                  </a:moveTo>
                  <a:lnTo>
                    <a:pt x="884" y="1627"/>
                  </a:lnTo>
                  <a:lnTo>
                    <a:pt x="884" y="1627"/>
                  </a:lnTo>
                  <a:lnTo>
                    <a:pt x="884" y="1627"/>
                  </a:lnTo>
                  <a:cubicBezTo>
                    <a:pt x="588" y="1083"/>
                    <a:pt x="294" y="542"/>
                    <a:pt x="0" y="0"/>
                  </a:cubicBezTo>
                  <a:cubicBezTo>
                    <a:pt x="294" y="542"/>
                    <a:pt x="588" y="1083"/>
                    <a:pt x="884" y="1627"/>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41"/>
            <p:cNvSpPr>
              <a:spLocks noChangeArrowheads="1"/>
            </p:cNvSpPr>
            <p:nvPr/>
          </p:nvSpPr>
          <p:spPr bwMode="auto">
            <a:xfrm>
              <a:off x="3995738" y="2482850"/>
              <a:ext cx="160337" cy="293688"/>
            </a:xfrm>
            <a:custGeom>
              <a:avLst/>
              <a:gdLst>
                <a:gd name="T0" fmla="*/ 443 w 444"/>
                <a:gd name="T1" fmla="*/ 814 h 815"/>
                <a:gd name="T2" fmla="*/ 443 w 444"/>
                <a:gd name="T3" fmla="*/ 814 h 815"/>
                <a:gd name="T4" fmla="*/ 443 w 444"/>
                <a:gd name="T5" fmla="*/ 814 h 815"/>
                <a:gd name="T6" fmla="*/ 443 w 444"/>
                <a:gd name="T7" fmla="*/ 814 h 815"/>
                <a:gd name="T8" fmla="*/ 443 w 444"/>
                <a:gd name="T9" fmla="*/ 814 h 815"/>
                <a:gd name="T10" fmla="*/ 0 w 444"/>
                <a:gd name="T11" fmla="*/ 0 h 815"/>
                <a:gd name="T12" fmla="*/ 443 w 444"/>
                <a:gd name="T13" fmla="*/ 814 h 815"/>
              </a:gdLst>
              <a:ahLst/>
              <a:cxnLst>
                <a:cxn ang="0">
                  <a:pos x="T0" y="T1"/>
                </a:cxn>
                <a:cxn ang="0">
                  <a:pos x="T2" y="T3"/>
                </a:cxn>
                <a:cxn ang="0">
                  <a:pos x="T4" y="T5"/>
                </a:cxn>
                <a:cxn ang="0">
                  <a:pos x="T6" y="T7"/>
                </a:cxn>
                <a:cxn ang="0">
                  <a:pos x="T8" y="T9"/>
                </a:cxn>
                <a:cxn ang="0">
                  <a:pos x="T10" y="T11"/>
                </a:cxn>
                <a:cxn ang="0">
                  <a:pos x="T12" y="T13"/>
                </a:cxn>
              </a:cxnLst>
              <a:rect l="0" t="0" r="r" b="b"/>
              <a:pathLst>
                <a:path w="444" h="815">
                  <a:moveTo>
                    <a:pt x="443" y="814"/>
                  </a:moveTo>
                  <a:lnTo>
                    <a:pt x="443" y="814"/>
                  </a:lnTo>
                  <a:lnTo>
                    <a:pt x="443" y="814"/>
                  </a:lnTo>
                  <a:lnTo>
                    <a:pt x="443" y="814"/>
                  </a:lnTo>
                  <a:lnTo>
                    <a:pt x="443" y="814"/>
                  </a:lnTo>
                  <a:cubicBezTo>
                    <a:pt x="294" y="540"/>
                    <a:pt x="146" y="271"/>
                    <a:pt x="0" y="0"/>
                  </a:cubicBezTo>
                  <a:cubicBezTo>
                    <a:pt x="146" y="271"/>
                    <a:pt x="294" y="540"/>
                    <a:pt x="443" y="81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Freeform 42"/>
            <p:cNvSpPr>
              <a:spLocks noChangeArrowheads="1"/>
            </p:cNvSpPr>
            <p:nvPr/>
          </p:nvSpPr>
          <p:spPr bwMode="auto">
            <a:xfrm>
              <a:off x="4154488" y="2776538"/>
              <a:ext cx="1587"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 name="Freeform 43"/>
            <p:cNvSpPr>
              <a:spLocks noChangeArrowheads="1"/>
            </p:cNvSpPr>
            <p:nvPr/>
          </p:nvSpPr>
          <p:spPr bwMode="auto">
            <a:xfrm>
              <a:off x="3800475" y="3630613"/>
              <a:ext cx="23813" cy="19050"/>
            </a:xfrm>
            <a:custGeom>
              <a:avLst/>
              <a:gdLst>
                <a:gd name="T0" fmla="*/ 0 w 67"/>
                <a:gd name="T1" fmla="*/ 50 h 51"/>
                <a:gd name="T2" fmla="*/ 0 w 67"/>
                <a:gd name="T3" fmla="*/ 50 h 51"/>
                <a:gd name="T4" fmla="*/ 0 w 67"/>
                <a:gd name="T5" fmla="*/ 50 h 51"/>
                <a:gd name="T6" fmla="*/ 0 w 67"/>
                <a:gd name="T7" fmla="*/ 50 h 51"/>
                <a:gd name="T8" fmla="*/ 66 w 67"/>
                <a:gd name="T9" fmla="*/ 0 h 51"/>
                <a:gd name="T10" fmla="*/ 66 w 67"/>
                <a:gd name="T11" fmla="*/ 0 h 51"/>
                <a:gd name="T12" fmla="*/ 66 w 67"/>
                <a:gd name="T13" fmla="*/ 0 h 51"/>
                <a:gd name="T14" fmla="*/ 66 w 67"/>
                <a:gd name="T15" fmla="*/ 0 h 51"/>
                <a:gd name="T16" fmla="*/ 0 w 67"/>
                <a:gd name="T17"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51">
                  <a:moveTo>
                    <a:pt x="0" y="50"/>
                  </a:moveTo>
                  <a:lnTo>
                    <a:pt x="0" y="50"/>
                  </a:lnTo>
                  <a:lnTo>
                    <a:pt x="0" y="50"/>
                  </a:lnTo>
                  <a:lnTo>
                    <a:pt x="0" y="50"/>
                  </a:lnTo>
                  <a:cubicBezTo>
                    <a:pt x="21" y="34"/>
                    <a:pt x="45" y="16"/>
                    <a:pt x="66" y="0"/>
                  </a:cubicBezTo>
                  <a:lnTo>
                    <a:pt x="66" y="0"/>
                  </a:lnTo>
                  <a:lnTo>
                    <a:pt x="66" y="0"/>
                  </a:lnTo>
                  <a:lnTo>
                    <a:pt x="66" y="0"/>
                  </a:lnTo>
                  <a:cubicBezTo>
                    <a:pt x="45" y="16"/>
                    <a:pt x="21" y="34"/>
                    <a:pt x="0" y="5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 name="Freeform 44"/>
            <p:cNvSpPr>
              <a:spLocks noChangeArrowheads="1"/>
            </p:cNvSpPr>
            <p:nvPr/>
          </p:nvSpPr>
          <p:spPr bwMode="auto">
            <a:xfrm>
              <a:off x="2405063" y="2135188"/>
              <a:ext cx="160337" cy="161925"/>
            </a:xfrm>
            <a:custGeom>
              <a:avLst/>
              <a:gdLst>
                <a:gd name="T0" fmla="*/ 446 w 447"/>
                <a:gd name="T1" fmla="*/ 0 h 451"/>
                <a:gd name="T2" fmla="*/ 446 w 447"/>
                <a:gd name="T3" fmla="*/ 0 h 451"/>
                <a:gd name="T4" fmla="*/ 446 w 447"/>
                <a:gd name="T5" fmla="*/ 0 h 451"/>
                <a:gd name="T6" fmla="*/ 446 w 447"/>
                <a:gd name="T7" fmla="*/ 0 h 451"/>
                <a:gd name="T8" fmla="*/ 0 w 447"/>
                <a:gd name="T9" fmla="*/ 450 h 451"/>
                <a:gd name="T10" fmla="*/ 446 w 447"/>
                <a:gd name="T11" fmla="*/ 0 h 451"/>
              </a:gdLst>
              <a:ahLst/>
              <a:cxnLst>
                <a:cxn ang="0">
                  <a:pos x="T0" y="T1"/>
                </a:cxn>
                <a:cxn ang="0">
                  <a:pos x="T2" y="T3"/>
                </a:cxn>
                <a:cxn ang="0">
                  <a:pos x="T4" y="T5"/>
                </a:cxn>
                <a:cxn ang="0">
                  <a:pos x="T6" y="T7"/>
                </a:cxn>
                <a:cxn ang="0">
                  <a:pos x="T8" y="T9"/>
                </a:cxn>
                <a:cxn ang="0">
                  <a:pos x="T10" y="T11"/>
                </a:cxn>
              </a:cxnLst>
              <a:rect l="0" t="0" r="r" b="b"/>
              <a:pathLst>
                <a:path w="447" h="451">
                  <a:moveTo>
                    <a:pt x="446" y="0"/>
                  </a:moveTo>
                  <a:lnTo>
                    <a:pt x="446" y="0"/>
                  </a:lnTo>
                  <a:lnTo>
                    <a:pt x="446" y="0"/>
                  </a:lnTo>
                  <a:lnTo>
                    <a:pt x="446" y="0"/>
                  </a:lnTo>
                  <a:cubicBezTo>
                    <a:pt x="294" y="146"/>
                    <a:pt x="146" y="297"/>
                    <a:pt x="0" y="450"/>
                  </a:cubicBezTo>
                  <a:cubicBezTo>
                    <a:pt x="146" y="297"/>
                    <a:pt x="294" y="146"/>
                    <a:pt x="446"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 name="Freeform 45"/>
            <p:cNvSpPr>
              <a:spLocks noChangeArrowheads="1"/>
            </p:cNvSpPr>
            <p:nvPr/>
          </p:nvSpPr>
          <p:spPr bwMode="auto">
            <a:xfrm>
              <a:off x="3055938" y="4154488"/>
              <a:ext cx="209550" cy="209550"/>
            </a:xfrm>
            <a:custGeom>
              <a:avLst/>
              <a:gdLst>
                <a:gd name="T0" fmla="*/ 0 w 581"/>
                <a:gd name="T1" fmla="*/ 583 h 584"/>
                <a:gd name="T2" fmla="*/ 0 w 581"/>
                <a:gd name="T3" fmla="*/ 583 h 584"/>
                <a:gd name="T4" fmla="*/ 0 w 581"/>
                <a:gd name="T5" fmla="*/ 583 h 584"/>
                <a:gd name="T6" fmla="*/ 0 w 581"/>
                <a:gd name="T7" fmla="*/ 583 h 584"/>
                <a:gd name="T8" fmla="*/ 580 w 581"/>
                <a:gd name="T9" fmla="*/ 0 h 584"/>
                <a:gd name="T10" fmla="*/ 0 w 581"/>
                <a:gd name="T11" fmla="*/ 583 h 584"/>
              </a:gdLst>
              <a:ahLst/>
              <a:cxnLst>
                <a:cxn ang="0">
                  <a:pos x="T0" y="T1"/>
                </a:cxn>
                <a:cxn ang="0">
                  <a:pos x="T2" y="T3"/>
                </a:cxn>
                <a:cxn ang="0">
                  <a:pos x="T4" y="T5"/>
                </a:cxn>
                <a:cxn ang="0">
                  <a:pos x="T6" y="T7"/>
                </a:cxn>
                <a:cxn ang="0">
                  <a:pos x="T8" y="T9"/>
                </a:cxn>
                <a:cxn ang="0">
                  <a:pos x="T10" y="T11"/>
                </a:cxn>
              </a:cxnLst>
              <a:rect l="0" t="0" r="r" b="b"/>
              <a:pathLst>
                <a:path w="581" h="584">
                  <a:moveTo>
                    <a:pt x="0" y="583"/>
                  </a:moveTo>
                  <a:lnTo>
                    <a:pt x="0" y="583"/>
                  </a:lnTo>
                  <a:lnTo>
                    <a:pt x="0" y="583"/>
                  </a:lnTo>
                  <a:lnTo>
                    <a:pt x="0" y="583"/>
                  </a:lnTo>
                  <a:cubicBezTo>
                    <a:pt x="196" y="396"/>
                    <a:pt x="389" y="200"/>
                    <a:pt x="580" y="0"/>
                  </a:cubicBezTo>
                  <a:cubicBezTo>
                    <a:pt x="389" y="200"/>
                    <a:pt x="196" y="396"/>
                    <a:pt x="0" y="583"/>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 name="Freeform 46"/>
            <p:cNvSpPr>
              <a:spLocks noChangeArrowheads="1"/>
            </p:cNvSpPr>
            <p:nvPr/>
          </p:nvSpPr>
          <p:spPr bwMode="auto">
            <a:xfrm>
              <a:off x="1812925" y="2363788"/>
              <a:ext cx="528638" cy="490537"/>
            </a:xfrm>
            <a:custGeom>
              <a:avLst/>
              <a:gdLst>
                <a:gd name="T0" fmla="*/ 1466 w 1467"/>
                <a:gd name="T1" fmla="*/ 0 h 1363"/>
                <a:gd name="T2" fmla="*/ 1466 w 1467"/>
                <a:gd name="T3" fmla="*/ 0 h 1363"/>
                <a:gd name="T4" fmla="*/ 1466 w 1467"/>
                <a:gd name="T5" fmla="*/ 0 h 1363"/>
                <a:gd name="T6" fmla="*/ 1466 w 1467"/>
                <a:gd name="T7" fmla="*/ 0 h 1363"/>
                <a:gd name="T8" fmla="*/ 0 w 1467"/>
                <a:gd name="T9" fmla="*/ 1362 h 1363"/>
                <a:gd name="T10" fmla="*/ 0 w 1467"/>
                <a:gd name="T11" fmla="*/ 1362 h 1363"/>
                <a:gd name="T12" fmla="*/ 0 w 1467"/>
                <a:gd name="T13" fmla="*/ 1362 h 1363"/>
                <a:gd name="T14" fmla="*/ 0 w 1467"/>
                <a:gd name="T15" fmla="*/ 1362 h 1363"/>
                <a:gd name="T16" fmla="*/ 1466 w 1467"/>
                <a:gd name="T17" fmla="*/ 0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7" h="1363">
                  <a:moveTo>
                    <a:pt x="1466" y="0"/>
                  </a:moveTo>
                  <a:lnTo>
                    <a:pt x="1466" y="0"/>
                  </a:lnTo>
                  <a:lnTo>
                    <a:pt x="1466" y="0"/>
                  </a:lnTo>
                  <a:lnTo>
                    <a:pt x="1466" y="0"/>
                  </a:lnTo>
                  <a:cubicBezTo>
                    <a:pt x="995" y="487"/>
                    <a:pt x="526" y="975"/>
                    <a:pt x="0" y="1362"/>
                  </a:cubicBezTo>
                  <a:lnTo>
                    <a:pt x="0" y="1362"/>
                  </a:lnTo>
                  <a:lnTo>
                    <a:pt x="0" y="1362"/>
                  </a:lnTo>
                  <a:lnTo>
                    <a:pt x="0" y="1362"/>
                  </a:lnTo>
                  <a:cubicBezTo>
                    <a:pt x="526" y="975"/>
                    <a:pt x="995" y="487"/>
                    <a:pt x="1466"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Freeform 47"/>
            <p:cNvSpPr>
              <a:spLocks noChangeArrowheads="1"/>
            </p:cNvSpPr>
            <p:nvPr/>
          </p:nvSpPr>
          <p:spPr bwMode="auto">
            <a:xfrm>
              <a:off x="1733550" y="2854325"/>
              <a:ext cx="80963" cy="55563"/>
            </a:xfrm>
            <a:custGeom>
              <a:avLst/>
              <a:gdLst>
                <a:gd name="T0" fmla="*/ 222 w 223"/>
                <a:gd name="T1" fmla="*/ 0 h 154"/>
                <a:gd name="T2" fmla="*/ 222 w 223"/>
                <a:gd name="T3" fmla="*/ 0 h 154"/>
                <a:gd name="T4" fmla="*/ 222 w 223"/>
                <a:gd name="T5" fmla="*/ 0 h 154"/>
                <a:gd name="T6" fmla="*/ 222 w 223"/>
                <a:gd name="T7" fmla="*/ 0 h 154"/>
                <a:gd name="T8" fmla="*/ 0 w 223"/>
                <a:gd name="T9" fmla="*/ 153 h 154"/>
                <a:gd name="T10" fmla="*/ 222 w 223"/>
                <a:gd name="T11" fmla="*/ 0 h 154"/>
              </a:gdLst>
              <a:ahLst/>
              <a:cxnLst>
                <a:cxn ang="0">
                  <a:pos x="T0" y="T1"/>
                </a:cxn>
                <a:cxn ang="0">
                  <a:pos x="T2" y="T3"/>
                </a:cxn>
                <a:cxn ang="0">
                  <a:pos x="T4" y="T5"/>
                </a:cxn>
                <a:cxn ang="0">
                  <a:pos x="T6" y="T7"/>
                </a:cxn>
                <a:cxn ang="0">
                  <a:pos x="T8" y="T9"/>
                </a:cxn>
                <a:cxn ang="0">
                  <a:pos x="T10" y="T11"/>
                </a:cxn>
              </a:cxnLst>
              <a:rect l="0" t="0" r="r" b="b"/>
              <a:pathLst>
                <a:path w="223" h="154">
                  <a:moveTo>
                    <a:pt x="222" y="0"/>
                  </a:moveTo>
                  <a:lnTo>
                    <a:pt x="222" y="0"/>
                  </a:lnTo>
                  <a:lnTo>
                    <a:pt x="222" y="0"/>
                  </a:lnTo>
                  <a:lnTo>
                    <a:pt x="222" y="0"/>
                  </a:lnTo>
                  <a:cubicBezTo>
                    <a:pt x="148" y="53"/>
                    <a:pt x="74" y="106"/>
                    <a:pt x="0" y="153"/>
                  </a:cubicBezTo>
                  <a:cubicBezTo>
                    <a:pt x="74" y="106"/>
                    <a:pt x="148" y="53"/>
                    <a:pt x="222"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TextBox 79">
            <a:hlinkClick r:id="" action="ppaction://noaction"/>
          </p:cNvPr>
          <p:cNvSpPr txBox="1"/>
          <p:nvPr/>
        </p:nvSpPr>
        <p:spPr>
          <a:xfrm>
            <a:off x="8036529" y="6295224"/>
            <a:ext cx="583446" cy="504321"/>
          </a:xfrm>
          <a:prstGeom prst="rect">
            <a:avLst/>
          </a:prstGeom>
          <a:noFill/>
        </p:spPr>
        <p:txBody>
          <a:bodyPr wrap="square" rtlCol="0">
            <a:spAutoFit/>
          </a:bodyPr>
          <a:lstStyle/>
          <a:p>
            <a:endParaRPr lang="en-US" dirty="0"/>
          </a:p>
        </p:txBody>
      </p:sp>
    </p:spTree>
    <p:custDataLst>
      <p:tags r:id="rId1"/>
    </p:custDataLst>
    <p:extLst>
      <p:ext uri="{BB962C8B-B14F-4D97-AF65-F5344CB8AC3E}">
        <p14:creationId xmlns:p14="http://schemas.microsoft.com/office/powerpoint/2010/main" val="1534445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 Same Side Corner Rectangle 20"/>
          <p:cNvSpPr/>
          <p:nvPr/>
        </p:nvSpPr>
        <p:spPr>
          <a:xfrm rot="5400000">
            <a:off x="1692176" y="1316048"/>
            <a:ext cx="726233" cy="1611227"/>
          </a:xfrm>
          <a:prstGeom prst="round2SameRect">
            <a:avLst/>
          </a:prstGeom>
          <a:gradFill flip="none" rotWithShape="1">
            <a:gsLst>
              <a:gs pos="100000">
                <a:srgbClr val="7A72B4"/>
              </a:gs>
              <a:gs pos="0">
                <a:srgbClr val="7A72B4">
                  <a:alpha val="0"/>
                </a:srgbClr>
              </a:gs>
              <a:gs pos="13000">
                <a:srgbClr val="7A72B4">
                  <a:alpha val="19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22" name="Content Placeholder 1"/>
          <p:cNvSpPr txBox="1">
            <a:spLocks/>
          </p:cNvSpPr>
          <p:nvPr/>
        </p:nvSpPr>
        <p:spPr bwMode="auto">
          <a:xfrm>
            <a:off x="495745" y="2810031"/>
            <a:ext cx="2365164" cy="3784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400">
                <a:solidFill>
                  <a:schemeClr val="tx1"/>
                </a:solidFill>
                <a:latin typeface="+mn-lt"/>
              </a:defRPr>
            </a:lvl6pPr>
            <a:lvl7pPr marL="2805113" indent="-176213" algn="l" rtl="0" fontAlgn="base">
              <a:spcBef>
                <a:spcPct val="20000"/>
              </a:spcBef>
              <a:spcAft>
                <a:spcPct val="0"/>
              </a:spcAft>
              <a:buChar char="»"/>
              <a:defRPr sz="1400">
                <a:solidFill>
                  <a:schemeClr val="tx1"/>
                </a:solidFill>
                <a:latin typeface="+mn-lt"/>
              </a:defRPr>
            </a:lvl7pPr>
            <a:lvl8pPr marL="3262313" indent="-176213" algn="l" rtl="0" fontAlgn="base">
              <a:spcBef>
                <a:spcPct val="20000"/>
              </a:spcBef>
              <a:spcAft>
                <a:spcPct val="0"/>
              </a:spcAft>
              <a:buChar char="»"/>
              <a:defRPr sz="1400">
                <a:solidFill>
                  <a:schemeClr val="tx1"/>
                </a:solidFill>
                <a:latin typeface="+mn-lt"/>
              </a:defRPr>
            </a:lvl8pPr>
            <a:lvl9pPr marL="3719513" indent="-176213" algn="l" rtl="0" fontAlgn="base">
              <a:spcBef>
                <a:spcPct val="20000"/>
              </a:spcBef>
              <a:spcAft>
                <a:spcPct val="0"/>
              </a:spcAft>
              <a:buChar char="»"/>
              <a:defRPr sz="1400">
                <a:solidFill>
                  <a:schemeClr val="tx1"/>
                </a:solidFill>
                <a:latin typeface="+mn-lt"/>
              </a:defRPr>
            </a:lvl9pPr>
          </a:lstStyle>
          <a:p>
            <a:pPr marL="180975" indent="-180975"/>
            <a:r>
              <a:rPr lang="en-CA" sz="1600" kern="0" dirty="0"/>
              <a:t>5 year history of prostate cancer; now on androgen deprivation therapy (ADT)</a:t>
            </a:r>
          </a:p>
          <a:p>
            <a:pPr marL="180975" indent="-180975"/>
            <a:r>
              <a:rPr lang="en-CA" sz="1600" kern="0" dirty="0"/>
              <a:t>Also taking an ARB and statin</a:t>
            </a:r>
          </a:p>
          <a:p>
            <a:pPr marL="180975" indent="-180975"/>
            <a:r>
              <a:rPr lang="en-CA" sz="1600" kern="0" dirty="0"/>
              <a:t>Recently fractured his radius after tripping over the family dog</a:t>
            </a:r>
          </a:p>
          <a:p>
            <a:pPr marL="180975" indent="-180975"/>
            <a:r>
              <a:rPr lang="en-CA" sz="1600" kern="0" dirty="0"/>
              <a:t>Femoral neck BMD      T-score now -2.7</a:t>
            </a:r>
          </a:p>
          <a:p>
            <a:pPr marL="180975" indent="-180975"/>
            <a:r>
              <a:rPr lang="en-CA" sz="1600" kern="0" dirty="0"/>
              <a:t>Visit is to discuss his BMD results</a:t>
            </a:r>
          </a:p>
        </p:txBody>
      </p:sp>
      <p:sp>
        <p:nvSpPr>
          <p:cNvPr id="23" name="Title 4"/>
          <p:cNvSpPr txBox="1">
            <a:spLocks/>
          </p:cNvSpPr>
          <p:nvPr/>
        </p:nvSpPr>
        <p:spPr bwMode="auto">
          <a:xfrm>
            <a:off x="468313" y="228600"/>
            <a:ext cx="8103761" cy="124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Arial" pitchFamily="34" charset="0"/>
                <a:ea typeface="+mj-ea"/>
                <a:cs typeface="+mj-cs"/>
              </a:defRPr>
            </a:lvl1pPr>
            <a:lvl2pPr algn="l" rtl="0" eaLnBrk="0" fontAlgn="base" hangingPunct="0">
              <a:spcBef>
                <a:spcPct val="0"/>
              </a:spcBef>
              <a:spcAft>
                <a:spcPct val="0"/>
              </a:spcAft>
              <a:defRPr sz="2800">
                <a:solidFill>
                  <a:schemeClr val="tx1"/>
                </a:solidFill>
                <a:latin typeface="Arial" pitchFamily="34" charset="0"/>
              </a:defRPr>
            </a:lvl2pPr>
            <a:lvl3pPr algn="l" rtl="0" eaLnBrk="0" fontAlgn="base" hangingPunct="0">
              <a:spcBef>
                <a:spcPct val="0"/>
              </a:spcBef>
              <a:spcAft>
                <a:spcPct val="0"/>
              </a:spcAft>
              <a:defRPr sz="2800">
                <a:solidFill>
                  <a:schemeClr val="tx1"/>
                </a:solidFill>
                <a:latin typeface="Arial" pitchFamily="34" charset="0"/>
              </a:defRPr>
            </a:lvl3pPr>
            <a:lvl4pPr algn="l" rtl="0" eaLnBrk="0" fontAlgn="base" hangingPunct="0">
              <a:spcBef>
                <a:spcPct val="0"/>
              </a:spcBef>
              <a:spcAft>
                <a:spcPct val="0"/>
              </a:spcAft>
              <a:defRPr sz="2800">
                <a:solidFill>
                  <a:schemeClr val="tx1"/>
                </a:solidFill>
                <a:latin typeface="Arial" pitchFamily="34" charset="0"/>
              </a:defRPr>
            </a:lvl4pPr>
            <a:lvl5pPr algn="l" rtl="0" eaLnBrk="0" fontAlgn="base" hangingPunct="0">
              <a:spcBef>
                <a:spcPct val="0"/>
              </a:spcBef>
              <a:spcAft>
                <a:spcPct val="0"/>
              </a:spcAft>
              <a:defRPr sz="2800">
                <a:solidFill>
                  <a:schemeClr val="tx1"/>
                </a:solidFill>
                <a:latin typeface="Arial" pitchFamily="34" charset="0"/>
              </a:defRPr>
            </a:lvl5pPr>
            <a:lvl6pPr marL="457200" algn="l" rtl="0" fontAlgn="base">
              <a:spcBef>
                <a:spcPct val="0"/>
              </a:spcBef>
              <a:spcAft>
                <a:spcPct val="0"/>
              </a:spcAft>
              <a:defRPr sz="2800">
                <a:solidFill>
                  <a:srgbClr val="BDDEB1"/>
                </a:solidFill>
                <a:latin typeface="Trebuchet MS" pitchFamily="80" charset="0"/>
              </a:defRPr>
            </a:lvl6pPr>
            <a:lvl7pPr marL="914400" algn="l" rtl="0" fontAlgn="base">
              <a:spcBef>
                <a:spcPct val="0"/>
              </a:spcBef>
              <a:spcAft>
                <a:spcPct val="0"/>
              </a:spcAft>
              <a:defRPr sz="2800">
                <a:solidFill>
                  <a:srgbClr val="BDDEB1"/>
                </a:solidFill>
                <a:latin typeface="Trebuchet MS" pitchFamily="80" charset="0"/>
              </a:defRPr>
            </a:lvl7pPr>
            <a:lvl8pPr marL="1371600" algn="l" rtl="0" fontAlgn="base">
              <a:spcBef>
                <a:spcPct val="0"/>
              </a:spcBef>
              <a:spcAft>
                <a:spcPct val="0"/>
              </a:spcAft>
              <a:defRPr sz="2800">
                <a:solidFill>
                  <a:srgbClr val="BDDEB1"/>
                </a:solidFill>
                <a:latin typeface="Trebuchet MS" pitchFamily="80" charset="0"/>
              </a:defRPr>
            </a:lvl8pPr>
            <a:lvl9pPr marL="1828800" algn="l" rtl="0" fontAlgn="base">
              <a:spcBef>
                <a:spcPct val="0"/>
              </a:spcBef>
              <a:spcAft>
                <a:spcPct val="0"/>
              </a:spcAft>
              <a:defRPr sz="2800">
                <a:solidFill>
                  <a:srgbClr val="BDDEB1"/>
                </a:solidFill>
                <a:latin typeface="Trebuchet MS" pitchFamily="80" charset="0"/>
              </a:defRPr>
            </a:lvl9pPr>
          </a:lstStyle>
          <a:p>
            <a:r>
              <a:rPr lang="en-US" altLang="en-US" sz="3600" kern="0" dirty="0">
                <a:solidFill>
                  <a:schemeClr val="tx1"/>
                </a:solidFill>
                <a:latin typeface="Arial" charset="0"/>
              </a:rPr>
              <a:t>Case Study #3:</a:t>
            </a:r>
            <a:br>
              <a:rPr lang="en-US" altLang="en-US" kern="0" dirty="0">
                <a:latin typeface="Arial" charset="0"/>
              </a:rPr>
            </a:br>
            <a:r>
              <a:rPr lang="en-US" altLang="en-US" sz="2800" dirty="0">
                <a:latin typeface="Arial" charset="0"/>
              </a:rPr>
              <a:t>Osteoporosis and Androgen Deprivation Therapy</a:t>
            </a:r>
            <a:endParaRPr lang="en-US" altLang="en-US" sz="2800" kern="0" dirty="0">
              <a:latin typeface="Arial" charset="0"/>
            </a:endParaRPr>
          </a:p>
        </p:txBody>
      </p:sp>
      <p:sp>
        <p:nvSpPr>
          <p:cNvPr id="33" name="Content Placeholder 1"/>
          <p:cNvSpPr txBox="1">
            <a:spLocks/>
          </p:cNvSpPr>
          <p:nvPr/>
        </p:nvSpPr>
        <p:spPr bwMode="auto">
          <a:xfrm>
            <a:off x="3289886" y="1752599"/>
            <a:ext cx="5414637" cy="4908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400">
                <a:solidFill>
                  <a:schemeClr val="tx1"/>
                </a:solidFill>
                <a:latin typeface="+mn-lt"/>
              </a:defRPr>
            </a:lvl6pPr>
            <a:lvl7pPr marL="2805113" indent="-176213" algn="l" rtl="0" fontAlgn="base">
              <a:spcBef>
                <a:spcPct val="20000"/>
              </a:spcBef>
              <a:spcAft>
                <a:spcPct val="0"/>
              </a:spcAft>
              <a:buChar char="»"/>
              <a:defRPr sz="1400">
                <a:solidFill>
                  <a:schemeClr val="tx1"/>
                </a:solidFill>
                <a:latin typeface="+mn-lt"/>
              </a:defRPr>
            </a:lvl7pPr>
            <a:lvl8pPr marL="3262313" indent="-176213" algn="l" rtl="0" fontAlgn="base">
              <a:spcBef>
                <a:spcPct val="20000"/>
              </a:spcBef>
              <a:spcAft>
                <a:spcPct val="0"/>
              </a:spcAft>
              <a:buChar char="»"/>
              <a:defRPr sz="1400">
                <a:solidFill>
                  <a:schemeClr val="tx1"/>
                </a:solidFill>
                <a:latin typeface="+mn-lt"/>
              </a:defRPr>
            </a:lvl8pPr>
            <a:lvl9pPr marL="3719513" indent="-176213" algn="l" rtl="0" fontAlgn="base">
              <a:spcBef>
                <a:spcPct val="20000"/>
              </a:spcBef>
              <a:spcAft>
                <a:spcPct val="0"/>
              </a:spcAft>
              <a:buChar char="»"/>
              <a:defRPr sz="1400">
                <a:solidFill>
                  <a:schemeClr val="tx1"/>
                </a:solidFill>
                <a:latin typeface="+mn-lt"/>
              </a:defRPr>
            </a:lvl9pPr>
          </a:lstStyle>
          <a:p>
            <a:pPr marL="0" indent="0">
              <a:lnSpc>
                <a:spcPct val="110000"/>
              </a:lnSpc>
              <a:buFont typeface="Arial" charset="0"/>
              <a:buNone/>
            </a:pPr>
            <a:r>
              <a:rPr lang="en-CA" sz="2000" b="1" kern="0" dirty="0">
                <a:solidFill>
                  <a:schemeClr val="tx2"/>
                </a:solidFill>
              </a:rPr>
              <a:t>Interactive Questions</a:t>
            </a:r>
          </a:p>
          <a:p>
            <a:pPr marL="342900" indent="-342900">
              <a:lnSpc>
                <a:spcPct val="110000"/>
              </a:lnSpc>
              <a:buFont typeface="+mj-lt"/>
              <a:buAutoNum type="arabicPeriod"/>
            </a:pPr>
            <a:r>
              <a:rPr lang="en-CA" sz="1800" b="1" kern="0" dirty="0"/>
              <a:t>What is his risk of osteoporotic fracture?</a:t>
            </a:r>
          </a:p>
          <a:p>
            <a:pPr marL="800100" lvl="1" indent="-342900">
              <a:lnSpc>
                <a:spcPct val="110000"/>
              </a:lnSpc>
              <a:buFont typeface="+mj-lt"/>
              <a:buAutoNum type="alphaUcPeriod"/>
            </a:pPr>
            <a:r>
              <a:rPr lang="en-CA" sz="1400" kern="0" dirty="0">
                <a:solidFill>
                  <a:schemeClr val="tx2"/>
                </a:solidFill>
              </a:rPr>
              <a:t>Low</a:t>
            </a:r>
          </a:p>
          <a:p>
            <a:pPr marL="800100" lvl="1" indent="-342900">
              <a:lnSpc>
                <a:spcPct val="110000"/>
              </a:lnSpc>
              <a:buFont typeface="+mj-lt"/>
              <a:buAutoNum type="alphaUcPeriod"/>
            </a:pPr>
            <a:r>
              <a:rPr lang="en-CA" sz="1400" kern="0" dirty="0">
                <a:solidFill>
                  <a:schemeClr val="tx2"/>
                </a:solidFill>
              </a:rPr>
              <a:t>Moderate</a:t>
            </a:r>
          </a:p>
          <a:p>
            <a:pPr marL="800100" lvl="1" indent="-342900">
              <a:lnSpc>
                <a:spcPct val="110000"/>
              </a:lnSpc>
              <a:buFont typeface="+mj-lt"/>
              <a:buAutoNum type="alphaUcPeriod"/>
            </a:pPr>
            <a:r>
              <a:rPr lang="en-CA" sz="1400" kern="0" dirty="0">
                <a:solidFill>
                  <a:schemeClr val="tx2"/>
                </a:solidFill>
              </a:rPr>
              <a:t>High</a:t>
            </a:r>
          </a:p>
          <a:p>
            <a:pPr marL="800100" lvl="1" indent="-342900">
              <a:lnSpc>
                <a:spcPct val="110000"/>
              </a:lnSpc>
              <a:buFont typeface="+mj-lt"/>
              <a:buAutoNum type="alphaUcPeriod"/>
            </a:pPr>
            <a:r>
              <a:rPr lang="en-CA" sz="1400" kern="0" dirty="0">
                <a:solidFill>
                  <a:schemeClr val="tx2"/>
                </a:solidFill>
              </a:rPr>
              <a:t>Not sure</a:t>
            </a:r>
          </a:p>
          <a:p>
            <a:pPr marL="342900" indent="-342900">
              <a:lnSpc>
                <a:spcPct val="110000"/>
              </a:lnSpc>
              <a:buFont typeface="+mj-lt"/>
              <a:buAutoNum type="arabicPeriod"/>
            </a:pPr>
            <a:r>
              <a:rPr lang="en-CA" sz="1800" b="1" kern="0" dirty="0"/>
              <a:t>What osteoporosis treatment advice would you discuss with him?</a:t>
            </a:r>
          </a:p>
          <a:p>
            <a:pPr marL="800100" lvl="1" indent="-342900">
              <a:lnSpc>
                <a:spcPct val="110000"/>
              </a:lnSpc>
              <a:buFont typeface="+mj-lt"/>
              <a:buAutoNum type="alphaUcPeriod"/>
            </a:pPr>
            <a:r>
              <a:rPr lang="en-CA" sz="1400" kern="0" dirty="0">
                <a:solidFill>
                  <a:schemeClr val="tx2"/>
                </a:solidFill>
              </a:rPr>
              <a:t>Simply ensure that he has an adequate daily intake of calcium and vitamin D and tell him that he does not require anything more for his bones</a:t>
            </a:r>
          </a:p>
          <a:p>
            <a:pPr marL="800100" lvl="1" indent="-342900">
              <a:lnSpc>
                <a:spcPct val="110000"/>
              </a:lnSpc>
              <a:buFont typeface="+mj-lt"/>
              <a:buAutoNum type="alphaUcPeriod"/>
            </a:pPr>
            <a:r>
              <a:rPr lang="en-CA" sz="1400" kern="0" dirty="0">
                <a:solidFill>
                  <a:schemeClr val="tx2"/>
                </a:solidFill>
              </a:rPr>
              <a:t>Tell him to take some saw palmetto</a:t>
            </a:r>
          </a:p>
          <a:p>
            <a:pPr marL="800100" lvl="1" indent="-342900">
              <a:lnSpc>
                <a:spcPct val="110000"/>
              </a:lnSpc>
              <a:buFont typeface="+mj-lt"/>
              <a:buAutoNum type="alphaUcPeriod"/>
            </a:pPr>
            <a:r>
              <a:rPr lang="en-CA" sz="1400" kern="0" dirty="0">
                <a:solidFill>
                  <a:schemeClr val="tx2"/>
                </a:solidFill>
              </a:rPr>
              <a:t>Start him on a bisphosphonate or </a:t>
            </a:r>
            <a:r>
              <a:rPr lang="en-CA" sz="1400" kern="0" dirty="0" err="1">
                <a:solidFill>
                  <a:schemeClr val="tx2"/>
                </a:solidFill>
              </a:rPr>
              <a:t>denosumab</a:t>
            </a:r>
            <a:endParaRPr lang="en-CA" sz="1400" kern="0" dirty="0">
              <a:solidFill>
                <a:schemeClr val="tx2"/>
              </a:solidFill>
            </a:endParaRPr>
          </a:p>
          <a:p>
            <a:pPr marL="800100" lvl="1" indent="-342900">
              <a:lnSpc>
                <a:spcPct val="110000"/>
              </a:lnSpc>
              <a:buFont typeface="+mj-lt"/>
              <a:buAutoNum type="alphaUcPeriod"/>
            </a:pPr>
            <a:r>
              <a:rPr lang="en-CA" sz="1400" kern="0" dirty="0">
                <a:solidFill>
                  <a:schemeClr val="tx2"/>
                </a:solidFill>
              </a:rPr>
              <a:t>Both A &amp; B</a:t>
            </a:r>
          </a:p>
          <a:p>
            <a:pPr marL="800100" lvl="1" indent="-342900">
              <a:lnSpc>
                <a:spcPct val="110000"/>
              </a:lnSpc>
              <a:buFont typeface="+mj-lt"/>
              <a:buAutoNum type="alphaUcPeriod"/>
            </a:pPr>
            <a:r>
              <a:rPr lang="en-CA" sz="1400" kern="0" dirty="0">
                <a:solidFill>
                  <a:schemeClr val="tx2"/>
                </a:solidFill>
              </a:rPr>
              <a:t>A, B &amp; C and getting rid of the family dog</a:t>
            </a:r>
          </a:p>
        </p:txBody>
      </p:sp>
      <p:sp>
        <p:nvSpPr>
          <p:cNvPr id="37" name="TextBox 36"/>
          <p:cNvSpPr txBox="1"/>
          <p:nvPr/>
        </p:nvSpPr>
        <p:spPr>
          <a:xfrm>
            <a:off x="1408371" y="1798454"/>
            <a:ext cx="1530169" cy="646331"/>
          </a:xfrm>
          <a:prstGeom prst="rect">
            <a:avLst/>
          </a:prstGeom>
          <a:noFill/>
          <a:ln>
            <a:noFill/>
          </a:ln>
        </p:spPr>
        <p:txBody>
          <a:bodyPr wrap="square" rtlCol="0">
            <a:spAutoFit/>
          </a:bodyPr>
          <a:lstStyle/>
          <a:p>
            <a:pPr lvl="0" eaLnBrk="0" fontAlgn="base" hangingPunct="0">
              <a:spcBef>
                <a:spcPct val="40000"/>
              </a:spcBef>
              <a:spcAft>
                <a:spcPct val="0"/>
              </a:spcAft>
              <a:buClr>
                <a:srgbClr val="FCB627"/>
              </a:buClr>
            </a:pPr>
            <a:r>
              <a:rPr lang="en-CA" kern="0" dirty="0">
                <a:solidFill>
                  <a:srgbClr val="FFFFFF"/>
                </a:solidFill>
                <a:latin typeface="Arial" charset="0"/>
                <a:ea typeface="Arial" charset="0"/>
                <a:cs typeface="Arial" charset="0"/>
              </a:rPr>
              <a:t>66 year-old male</a:t>
            </a:r>
          </a:p>
        </p:txBody>
      </p:sp>
      <p:cxnSp>
        <p:nvCxnSpPr>
          <p:cNvPr id="38" name="Straight Connector 37"/>
          <p:cNvCxnSpPr/>
          <p:nvPr/>
        </p:nvCxnSpPr>
        <p:spPr>
          <a:xfrm>
            <a:off x="3056084" y="1781840"/>
            <a:ext cx="0" cy="4534267"/>
          </a:xfrm>
          <a:prstGeom prst="line">
            <a:avLst/>
          </a:prstGeom>
          <a:ln w="25400" cap="rnd">
            <a:solidFill>
              <a:schemeClr val="tx1">
                <a:alpha val="17000"/>
              </a:schemeClr>
            </a:solidFill>
          </a:ln>
        </p:spPr>
        <p:style>
          <a:lnRef idx="1">
            <a:schemeClr val="accent1"/>
          </a:lnRef>
          <a:fillRef idx="0">
            <a:schemeClr val="accent1"/>
          </a:fillRef>
          <a:effectRef idx="0">
            <a:schemeClr val="accent1"/>
          </a:effectRef>
          <a:fontRef idx="minor">
            <a:schemeClr val="tx1"/>
          </a:fontRef>
        </p:style>
      </p:cxnSp>
      <p:grpSp>
        <p:nvGrpSpPr>
          <p:cNvPr id="40" name="Group 39"/>
          <p:cNvGrpSpPr>
            <a:grpSpLocks noChangeAspect="1"/>
          </p:cNvGrpSpPr>
          <p:nvPr/>
        </p:nvGrpSpPr>
        <p:grpSpPr>
          <a:xfrm>
            <a:off x="363318" y="1689059"/>
            <a:ext cx="983994" cy="818578"/>
            <a:chOff x="4560201" y="-106597"/>
            <a:chExt cx="706004" cy="587319"/>
          </a:xfrm>
          <a:solidFill>
            <a:schemeClr val="tx1"/>
          </a:solidFill>
        </p:grpSpPr>
        <p:sp>
          <p:nvSpPr>
            <p:cNvPr id="46" name="Freeform 45"/>
            <p:cNvSpPr>
              <a:spLocks noChangeArrowheads="1"/>
            </p:cNvSpPr>
            <p:nvPr/>
          </p:nvSpPr>
          <p:spPr bwMode="auto">
            <a:xfrm>
              <a:off x="4560201" y="-106597"/>
              <a:ext cx="706004" cy="587319"/>
            </a:xfrm>
            <a:custGeom>
              <a:avLst/>
              <a:gdLst>
                <a:gd name="T0" fmla="*/ 5146 w 7134"/>
                <a:gd name="T1" fmla="*/ 2928 h 5934"/>
                <a:gd name="T2" fmla="*/ 5146 w 7134"/>
                <a:gd name="T3" fmla="*/ 2928 h 5934"/>
                <a:gd name="T4" fmla="*/ 4817 w 7134"/>
                <a:gd name="T5" fmla="*/ 3440 h 5934"/>
                <a:gd name="T6" fmla="*/ 4803 w 7134"/>
                <a:gd name="T7" fmla="*/ 3498 h 5934"/>
                <a:gd name="T8" fmla="*/ 4795 w 7134"/>
                <a:gd name="T9" fmla="*/ 3532 h 5934"/>
                <a:gd name="T10" fmla="*/ 4268 w 7134"/>
                <a:gd name="T11" fmla="*/ 4257 h 5934"/>
                <a:gd name="T12" fmla="*/ 2550 w 7134"/>
                <a:gd name="T13" fmla="*/ 3543 h 5934"/>
                <a:gd name="T14" fmla="*/ 2467 w 7134"/>
                <a:gd name="T15" fmla="*/ 3330 h 5934"/>
                <a:gd name="T16" fmla="*/ 2379 w 7134"/>
                <a:gd name="T17" fmla="*/ 2383 h 5934"/>
                <a:gd name="T18" fmla="*/ 3670 w 7134"/>
                <a:gd name="T19" fmla="*/ 1087 h 5934"/>
                <a:gd name="T20" fmla="*/ 4951 w 7134"/>
                <a:gd name="T21" fmla="*/ 2379 h 5934"/>
                <a:gd name="T22" fmla="*/ 4951 w 7134"/>
                <a:gd name="T23" fmla="*/ 2379 h 5934"/>
                <a:gd name="T24" fmla="*/ 5146 w 7134"/>
                <a:gd name="T25" fmla="*/ 2928 h 5934"/>
                <a:gd name="T26" fmla="*/ 6366 w 7134"/>
                <a:gd name="T27" fmla="*/ 5626 h 5934"/>
                <a:gd name="T28" fmla="*/ 6366 w 7134"/>
                <a:gd name="T29" fmla="*/ 5626 h 5934"/>
                <a:gd name="T30" fmla="*/ 6383 w 7134"/>
                <a:gd name="T31" fmla="*/ 5697 h 5934"/>
                <a:gd name="T32" fmla="*/ 6394 w 7134"/>
                <a:gd name="T33" fmla="*/ 5756 h 5934"/>
                <a:gd name="T34" fmla="*/ 3566 w 7134"/>
                <a:gd name="T35" fmla="*/ 0 h 5934"/>
                <a:gd name="T36" fmla="*/ 883 w 7134"/>
                <a:gd name="T37" fmla="*/ 5933 h 5934"/>
                <a:gd name="T38" fmla="*/ 896 w 7134"/>
                <a:gd name="T39" fmla="*/ 5859 h 5934"/>
                <a:gd name="T40" fmla="*/ 913 w 7134"/>
                <a:gd name="T41" fmla="*/ 5778 h 5934"/>
                <a:gd name="T42" fmla="*/ 929 w 7134"/>
                <a:gd name="T43" fmla="*/ 5701 h 5934"/>
                <a:gd name="T44" fmla="*/ 946 w 7134"/>
                <a:gd name="T45" fmla="*/ 5626 h 5934"/>
                <a:gd name="T46" fmla="*/ 963 w 7134"/>
                <a:gd name="T47" fmla="*/ 5558 h 5934"/>
                <a:gd name="T48" fmla="*/ 983 w 7134"/>
                <a:gd name="T49" fmla="*/ 5494 h 5934"/>
                <a:gd name="T50" fmla="*/ 1003 w 7134"/>
                <a:gd name="T51" fmla="*/ 5429 h 5934"/>
                <a:gd name="T52" fmla="*/ 1027 w 7134"/>
                <a:gd name="T53" fmla="*/ 5365 h 5934"/>
                <a:gd name="T54" fmla="*/ 1053 w 7134"/>
                <a:gd name="T55" fmla="*/ 5302 h 5934"/>
                <a:gd name="T56" fmla="*/ 1082 w 7134"/>
                <a:gd name="T57" fmla="*/ 5243 h 5934"/>
                <a:gd name="T58" fmla="*/ 1112 w 7134"/>
                <a:gd name="T59" fmla="*/ 5188 h 5934"/>
                <a:gd name="T60" fmla="*/ 1146 w 7134"/>
                <a:gd name="T61" fmla="*/ 5133 h 5934"/>
                <a:gd name="T62" fmla="*/ 1183 w 7134"/>
                <a:gd name="T63" fmla="*/ 5077 h 5934"/>
                <a:gd name="T64" fmla="*/ 1226 w 7134"/>
                <a:gd name="T65" fmla="*/ 5022 h 5934"/>
                <a:gd name="T66" fmla="*/ 1273 w 7134"/>
                <a:gd name="T67" fmla="*/ 4966 h 5934"/>
                <a:gd name="T68" fmla="*/ 1325 w 7134"/>
                <a:gd name="T69" fmla="*/ 4911 h 5934"/>
                <a:gd name="T70" fmla="*/ 1333 w 7134"/>
                <a:gd name="T71" fmla="*/ 4906 h 5934"/>
                <a:gd name="T72" fmla="*/ 1886 w 7134"/>
                <a:gd name="T73" fmla="*/ 4663 h 5934"/>
                <a:gd name="T74" fmla="*/ 2632 w 7134"/>
                <a:gd name="T75" fmla="*/ 4355 h 5934"/>
                <a:gd name="T76" fmla="*/ 2763 w 7134"/>
                <a:gd name="T77" fmla="*/ 4400 h 5934"/>
                <a:gd name="T78" fmla="*/ 3670 w 7134"/>
                <a:gd name="T79" fmla="*/ 5231 h 5934"/>
                <a:gd name="T80" fmla="*/ 4516 w 7134"/>
                <a:gd name="T81" fmla="*/ 4435 h 5934"/>
                <a:gd name="T82" fmla="*/ 4529 w 7134"/>
                <a:gd name="T83" fmla="*/ 4400 h 5934"/>
                <a:gd name="T84" fmla="*/ 4660 w 7134"/>
                <a:gd name="T85" fmla="*/ 4355 h 5934"/>
                <a:gd name="T86" fmla="*/ 4801 w 7134"/>
                <a:gd name="T87" fmla="*/ 4432 h 5934"/>
                <a:gd name="T88" fmla="*/ 5957 w 7134"/>
                <a:gd name="T89" fmla="*/ 4906 h 5934"/>
                <a:gd name="T90" fmla="*/ 5965 w 7134"/>
                <a:gd name="T91" fmla="*/ 4911 h 5934"/>
                <a:gd name="T92" fmla="*/ 5966 w 7134"/>
                <a:gd name="T93" fmla="*/ 4913 h 5934"/>
                <a:gd name="T94" fmla="*/ 6027 w 7134"/>
                <a:gd name="T95" fmla="*/ 4975 h 5934"/>
                <a:gd name="T96" fmla="*/ 6072 w 7134"/>
                <a:gd name="T97" fmla="*/ 5026 h 5934"/>
                <a:gd name="T98" fmla="*/ 6111 w 7134"/>
                <a:gd name="T99" fmla="*/ 5077 h 5934"/>
                <a:gd name="T100" fmla="*/ 6149 w 7134"/>
                <a:gd name="T101" fmla="*/ 5127 h 5934"/>
                <a:gd name="T102" fmla="*/ 6184 w 7134"/>
                <a:gd name="T103" fmla="*/ 5180 h 5934"/>
                <a:gd name="T104" fmla="*/ 6220 w 7134"/>
                <a:gd name="T105" fmla="*/ 5243 h 5934"/>
                <a:gd name="T106" fmla="*/ 6253 w 7134"/>
                <a:gd name="T107" fmla="*/ 5308 h 5934"/>
                <a:gd name="T108" fmla="*/ 6282 w 7134"/>
                <a:gd name="T109" fmla="*/ 5368 h 5934"/>
                <a:gd name="T110" fmla="*/ 6306 w 7134"/>
                <a:gd name="T111" fmla="*/ 5429 h 5934"/>
                <a:gd name="T112" fmla="*/ 6329 w 7134"/>
                <a:gd name="T113" fmla="*/ 5492 h 5934"/>
                <a:gd name="T114" fmla="*/ 6348 w 7134"/>
                <a:gd name="T115" fmla="*/ 5556 h 5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34" h="5934">
                  <a:moveTo>
                    <a:pt x="5146" y="2928"/>
                  </a:moveTo>
                  <a:lnTo>
                    <a:pt x="5146" y="2928"/>
                  </a:lnTo>
                  <a:lnTo>
                    <a:pt x="5146" y="2928"/>
                  </a:lnTo>
                  <a:lnTo>
                    <a:pt x="5146" y="2928"/>
                  </a:lnTo>
                  <a:cubicBezTo>
                    <a:pt x="5092" y="3148"/>
                    <a:pt x="4985" y="3289"/>
                    <a:pt x="4846" y="3329"/>
                  </a:cubicBezTo>
                  <a:cubicBezTo>
                    <a:pt x="4839" y="3370"/>
                    <a:pt x="4827" y="3406"/>
                    <a:pt x="4817" y="3440"/>
                  </a:cubicBezTo>
                  <a:cubicBezTo>
                    <a:pt x="4812" y="3460"/>
                    <a:pt x="4803" y="3489"/>
                    <a:pt x="4803" y="3498"/>
                  </a:cubicBezTo>
                  <a:lnTo>
                    <a:pt x="4803" y="3498"/>
                  </a:lnTo>
                  <a:lnTo>
                    <a:pt x="4803" y="3515"/>
                  </a:lnTo>
                  <a:lnTo>
                    <a:pt x="4795" y="3532"/>
                  </a:lnTo>
                  <a:lnTo>
                    <a:pt x="4795" y="3532"/>
                  </a:lnTo>
                  <a:cubicBezTo>
                    <a:pt x="4643" y="3894"/>
                    <a:pt x="4426" y="4125"/>
                    <a:pt x="4268" y="4257"/>
                  </a:cubicBezTo>
                  <a:cubicBezTo>
                    <a:pt x="4064" y="4426"/>
                    <a:pt x="3847" y="4522"/>
                    <a:pt x="3670" y="4522"/>
                  </a:cubicBezTo>
                  <a:cubicBezTo>
                    <a:pt x="3284" y="4522"/>
                    <a:pt x="2762" y="4157"/>
                    <a:pt x="2550" y="3543"/>
                  </a:cubicBezTo>
                  <a:cubicBezTo>
                    <a:pt x="2518" y="3502"/>
                    <a:pt x="2503" y="3451"/>
                    <a:pt x="2489" y="3402"/>
                  </a:cubicBezTo>
                  <a:cubicBezTo>
                    <a:pt x="2482" y="3379"/>
                    <a:pt x="2475" y="3355"/>
                    <a:pt x="2467" y="3330"/>
                  </a:cubicBezTo>
                  <a:cubicBezTo>
                    <a:pt x="2332" y="3289"/>
                    <a:pt x="2193" y="3120"/>
                    <a:pt x="2144" y="2926"/>
                  </a:cubicBezTo>
                  <a:cubicBezTo>
                    <a:pt x="2088" y="2698"/>
                    <a:pt x="2193" y="2462"/>
                    <a:pt x="2379" y="2383"/>
                  </a:cubicBezTo>
                  <a:cubicBezTo>
                    <a:pt x="2344" y="1991"/>
                    <a:pt x="2431" y="1583"/>
                    <a:pt x="2715" y="1495"/>
                  </a:cubicBezTo>
                  <a:cubicBezTo>
                    <a:pt x="2849" y="1217"/>
                    <a:pt x="3155" y="1087"/>
                    <a:pt x="3670" y="1087"/>
                  </a:cubicBezTo>
                  <a:cubicBezTo>
                    <a:pt x="4193" y="1087"/>
                    <a:pt x="4674" y="1342"/>
                    <a:pt x="4793" y="1581"/>
                  </a:cubicBezTo>
                  <a:cubicBezTo>
                    <a:pt x="4898" y="1790"/>
                    <a:pt x="4944" y="2125"/>
                    <a:pt x="4951" y="2379"/>
                  </a:cubicBezTo>
                  <a:lnTo>
                    <a:pt x="4951" y="2379"/>
                  </a:lnTo>
                  <a:lnTo>
                    <a:pt x="4951" y="2379"/>
                  </a:lnTo>
                  <a:lnTo>
                    <a:pt x="4951" y="2379"/>
                  </a:lnTo>
                  <a:cubicBezTo>
                    <a:pt x="5092" y="2450"/>
                    <a:pt x="5206" y="2693"/>
                    <a:pt x="5146" y="2928"/>
                  </a:cubicBezTo>
                  <a:close/>
                  <a:moveTo>
                    <a:pt x="6366" y="5626"/>
                  </a:moveTo>
                  <a:lnTo>
                    <a:pt x="6366" y="5626"/>
                  </a:lnTo>
                  <a:lnTo>
                    <a:pt x="6366" y="5626"/>
                  </a:lnTo>
                  <a:lnTo>
                    <a:pt x="6366" y="5626"/>
                  </a:lnTo>
                  <a:cubicBezTo>
                    <a:pt x="6368" y="5630"/>
                    <a:pt x="6368" y="5636"/>
                    <a:pt x="6370" y="5641"/>
                  </a:cubicBezTo>
                  <a:cubicBezTo>
                    <a:pt x="6374" y="5660"/>
                    <a:pt x="6380" y="5678"/>
                    <a:pt x="6383" y="5697"/>
                  </a:cubicBezTo>
                  <a:cubicBezTo>
                    <a:pt x="6385" y="5705"/>
                    <a:pt x="6387" y="5714"/>
                    <a:pt x="6387" y="5724"/>
                  </a:cubicBezTo>
                  <a:cubicBezTo>
                    <a:pt x="6391" y="5733"/>
                    <a:pt x="6392" y="5744"/>
                    <a:pt x="6394" y="5756"/>
                  </a:cubicBezTo>
                  <a:cubicBezTo>
                    <a:pt x="6873" y="5131"/>
                    <a:pt x="7133" y="4366"/>
                    <a:pt x="7133" y="3576"/>
                  </a:cubicBezTo>
                  <a:cubicBezTo>
                    <a:pt x="7133" y="1604"/>
                    <a:pt x="5532" y="0"/>
                    <a:pt x="3566" y="0"/>
                  </a:cubicBezTo>
                  <a:cubicBezTo>
                    <a:pt x="1599" y="0"/>
                    <a:pt x="0" y="1604"/>
                    <a:pt x="0" y="3576"/>
                  </a:cubicBezTo>
                  <a:cubicBezTo>
                    <a:pt x="0" y="4451"/>
                    <a:pt x="311" y="5279"/>
                    <a:pt x="883" y="5933"/>
                  </a:cubicBezTo>
                  <a:cubicBezTo>
                    <a:pt x="883" y="5933"/>
                    <a:pt x="883" y="5930"/>
                    <a:pt x="883" y="5928"/>
                  </a:cubicBezTo>
                  <a:cubicBezTo>
                    <a:pt x="888" y="5906"/>
                    <a:pt x="893" y="5881"/>
                    <a:pt x="896" y="5859"/>
                  </a:cubicBezTo>
                  <a:cubicBezTo>
                    <a:pt x="898" y="5855"/>
                    <a:pt x="898" y="5849"/>
                    <a:pt x="900" y="5846"/>
                  </a:cubicBezTo>
                  <a:cubicBezTo>
                    <a:pt x="903" y="5823"/>
                    <a:pt x="908" y="5800"/>
                    <a:pt x="913" y="5778"/>
                  </a:cubicBezTo>
                  <a:cubicBezTo>
                    <a:pt x="913" y="5774"/>
                    <a:pt x="915" y="5771"/>
                    <a:pt x="915" y="5765"/>
                  </a:cubicBezTo>
                  <a:cubicBezTo>
                    <a:pt x="920" y="5744"/>
                    <a:pt x="925" y="5722"/>
                    <a:pt x="929" y="5701"/>
                  </a:cubicBezTo>
                  <a:cubicBezTo>
                    <a:pt x="929" y="5697"/>
                    <a:pt x="932" y="5694"/>
                    <a:pt x="932" y="5690"/>
                  </a:cubicBezTo>
                  <a:cubicBezTo>
                    <a:pt x="937" y="5669"/>
                    <a:pt x="941" y="5646"/>
                    <a:pt x="946" y="5626"/>
                  </a:cubicBezTo>
                  <a:cubicBezTo>
                    <a:pt x="946" y="5624"/>
                    <a:pt x="946" y="5622"/>
                    <a:pt x="949" y="5620"/>
                  </a:cubicBezTo>
                  <a:cubicBezTo>
                    <a:pt x="952" y="5599"/>
                    <a:pt x="958" y="5579"/>
                    <a:pt x="963" y="5558"/>
                  </a:cubicBezTo>
                  <a:cubicBezTo>
                    <a:pt x="963" y="5556"/>
                    <a:pt x="966" y="5555"/>
                    <a:pt x="966" y="5555"/>
                  </a:cubicBezTo>
                  <a:cubicBezTo>
                    <a:pt x="971" y="5534"/>
                    <a:pt x="977" y="5513"/>
                    <a:pt x="983" y="5494"/>
                  </a:cubicBezTo>
                  <a:cubicBezTo>
                    <a:pt x="984" y="5491"/>
                    <a:pt x="984" y="5488"/>
                    <a:pt x="986" y="5485"/>
                  </a:cubicBezTo>
                  <a:cubicBezTo>
                    <a:pt x="992" y="5466"/>
                    <a:pt x="997" y="5447"/>
                    <a:pt x="1003" y="5429"/>
                  </a:cubicBezTo>
                  <a:cubicBezTo>
                    <a:pt x="1005" y="5424"/>
                    <a:pt x="1005" y="5423"/>
                    <a:pt x="1007" y="5419"/>
                  </a:cubicBezTo>
                  <a:cubicBezTo>
                    <a:pt x="1012" y="5400"/>
                    <a:pt x="1019" y="5383"/>
                    <a:pt x="1027" y="5365"/>
                  </a:cubicBezTo>
                  <a:cubicBezTo>
                    <a:pt x="1027" y="5363"/>
                    <a:pt x="1029" y="5359"/>
                    <a:pt x="1031" y="5355"/>
                  </a:cubicBezTo>
                  <a:cubicBezTo>
                    <a:pt x="1036" y="5338"/>
                    <a:pt x="1044" y="5319"/>
                    <a:pt x="1053" y="5302"/>
                  </a:cubicBezTo>
                  <a:cubicBezTo>
                    <a:pt x="1053" y="5301"/>
                    <a:pt x="1056" y="5299"/>
                    <a:pt x="1056" y="5295"/>
                  </a:cubicBezTo>
                  <a:cubicBezTo>
                    <a:pt x="1065" y="5278"/>
                    <a:pt x="1073" y="5259"/>
                    <a:pt x="1082" y="5243"/>
                  </a:cubicBezTo>
                  <a:cubicBezTo>
                    <a:pt x="1082" y="5243"/>
                    <a:pt x="1082" y="5240"/>
                    <a:pt x="1083" y="5240"/>
                  </a:cubicBezTo>
                  <a:cubicBezTo>
                    <a:pt x="1091" y="5221"/>
                    <a:pt x="1100" y="5205"/>
                    <a:pt x="1112" y="5188"/>
                  </a:cubicBezTo>
                  <a:cubicBezTo>
                    <a:pt x="1112" y="5186"/>
                    <a:pt x="1114" y="5184"/>
                    <a:pt x="1114" y="5182"/>
                  </a:cubicBezTo>
                  <a:cubicBezTo>
                    <a:pt x="1123" y="5165"/>
                    <a:pt x="1134" y="5150"/>
                    <a:pt x="1146" y="5133"/>
                  </a:cubicBezTo>
                  <a:cubicBezTo>
                    <a:pt x="1146" y="5130"/>
                    <a:pt x="1147" y="5127"/>
                    <a:pt x="1149" y="5125"/>
                  </a:cubicBezTo>
                  <a:cubicBezTo>
                    <a:pt x="1160" y="5109"/>
                    <a:pt x="1172" y="5094"/>
                    <a:pt x="1183" y="5077"/>
                  </a:cubicBezTo>
                  <a:cubicBezTo>
                    <a:pt x="1185" y="5075"/>
                    <a:pt x="1187" y="5071"/>
                    <a:pt x="1189" y="5069"/>
                  </a:cubicBezTo>
                  <a:cubicBezTo>
                    <a:pt x="1199" y="5052"/>
                    <a:pt x="1213" y="5037"/>
                    <a:pt x="1226" y="5022"/>
                  </a:cubicBezTo>
                  <a:cubicBezTo>
                    <a:pt x="1228" y="5019"/>
                    <a:pt x="1230" y="5017"/>
                    <a:pt x="1231" y="5014"/>
                  </a:cubicBezTo>
                  <a:cubicBezTo>
                    <a:pt x="1245" y="4998"/>
                    <a:pt x="1258" y="4982"/>
                    <a:pt x="1273" y="4966"/>
                  </a:cubicBezTo>
                  <a:cubicBezTo>
                    <a:pt x="1274" y="4966"/>
                    <a:pt x="1277" y="4964"/>
                    <a:pt x="1279" y="4962"/>
                  </a:cubicBezTo>
                  <a:cubicBezTo>
                    <a:pt x="1294" y="4945"/>
                    <a:pt x="1308" y="4928"/>
                    <a:pt x="1325" y="4911"/>
                  </a:cubicBezTo>
                  <a:lnTo>
                    <a:pt x="1325" y="4911"/>
                  </a:lnTo>
                  <a:lnTo>
                    <a:pt x="1333" y="4906"/>
                  </a:lnTo>
                  <a:lnTo>
                    <a:pt x="1333" y="4906"/>
                  </a:lnTo>
                  <a:cubicBezTo>
                    <a:pt x="1464" y="4800"/>
                    <a:pt x="1661" y="4736"/>
                    <a:pt x="1886" y="4663"/>
                  </a:cubicBezTo>
                  <a:cubicBezTo>
                    <a:pt x="2120" y="4589"/>
                    <a:pt x="2385" y="4503"/>
                    <a:pt x="2632" y="4355"/>
                  </a:cubicBezTo>
                  <a:lnTo>
                    <a:pt x="2632" y="4355"/>
                  </a:lnTo>
                  <a:lnTo>
                    <a:pt x="2724" y="4298"/>
                  </a:lnTo>
                  <a:lnTo>
                    <a:pt x="2763" y="4400"/>
                  </a:lnTo>
                  <a:lnTo>
                    <a:pt x="2763" y="4400"/>
                  </a:lnTo>
                  <a:cubicBezTo>
                    <a:pt x="2904" y="4774"/>
                    <a:pt x="3473" y="5231"/>
                    <a:pt x="3670" y="5231"/>
                  </a:cubicBezTo>
                  <a:cubicBezTo>
                    <a:pt x="3690" y="5231"/>
                    <a:pt x="3714" y="5223"/>
                    <a:pt x="3746" y="5211"/>
                  </a:cubicBezTo>
                  <a:cubicBezTo>
                    <a:pt x="3948" y="5120"/>
                    <a:pt x="4375" y="4751"/>
                    <a:pt x="4516" y="4435"/>
                  </a:cubicBezTo>
                  <a:cubicBezTo>
                    <a:pt x="4520" y="4424"/>
                    <a:pt x="4526" y="4411"/>
                    <a:pt x="4529" y="4400"/>
                  </a:cubicBezTo>
                  <a:lnTo>
                    <a:pt x="4529" y="4400"/>
                  </a:lnTo>
                  <a:lnTo>
                    <a:pt x="4569" y="4298"/>
                  </a:lnTo>
                  <a:lnTo>
                    <a:pt x="4660" y="4355"/>
                  </a:lnTo>
                  <a:lnTo>
                    <a:pt x="4660" y="4355"/>
                  </a:lnTo>
                  <a:cubicBezTo>
                    <a:pt x="4707" y="4383"/>
                    <a:pt x="4754" y="4409"/>
                    <a:pt x="4801" y="4432"/>
                  </a:cubicBezTo>
                  <a:cubicBezTo>
                    <a:pt x="5007" y="4535"/>
                    <a:pt x="5215" y="4603"/>
                    <a:pt x="5405" y="4663"/>
                  </a:cubicBezTo>
                  <a:cubicBezTo>
                    <a:pt x="5631" y="4736"/>
                    <a:pt x="5826" y="4800"/>
                    <a:pt x="5957" y="4906"/>
                  </a:cubicBezTo>
                  <a:lnTo>
                    <a:pt x="5957" y="4906"/>
                  </a:lnTo>
                  <a:lnTo>
                    <a:pt x="5965" y="4911"/>
                  </a:lnTo>
                  <a:lnTo>
                    <a:pt x="5965" y="4911"/>
                  </a:lnTo>
                  <a:cubicBezTo>
                    <a:pt x="5965" y="4911"/>
                    <a:pt x="5966" y="4911"/>
                    <a:pt x="5966" y="4913"/>
                  </a:cubicBezTo>
                  <a:cubicBezTo>
                    <a:pt x="5982" y="4928"/>
                    <a:pt x="5997" y="4943"/>
                    <a:pt x="6012" y="4960"/>
                  </a:cubicBezTo>
                  <a:cubicBezTo>
                    <a:pt x="6018" y="4964"/>
                    <a:pt x="6021" y="4970"/>
                    <a:pt x="6027" y="4975"/>
                  </a:cubicBezTo>
                  <a:cubicBezTo>
                    <a:pt x="6036" y="4987"/>
                    <a:pt x="6046" y="4998"/>
                    <a:pt x="6055" y="5007"/>
                  </a:cubicBezTo>
                  <a:cubicBezTo>
                    <a:pt x="6061" y="5014"/>
                    <a:pt x="6066" y="5020"/>
                    <a:pt x="6072" y="5026"/>
                  </a:cubicBezTo>
                  <a:cubicBezTo>
                    <a:pt x="6079" y="5037"/>
                    <a:pt x="6088" y="5046"/>
                    <a:pt x="6096" y="5058"/>
                  </a:cubicBezTo>
                  <a:cubicBezTo>
                    <a:pt x="6102" y="5063"/>
                    <a:pt x="6107" y="5071"/>
                    <a:pt x="6111" y="5077"/>
                  </a:cubicBezTo>
                  <a:cubicBezTo>
                    <a:pt x="6120" y="5088"/>
                    <a:pt x="6128" y="5098"/>
                    <a:pt x="6136" y="5109"/>
                  </a:cubicBezTo>
                  <a:cubicBezTo>
                    <a:pt x="6139" y="5115"/>
                    <a:pt x="6145" y="5122"/>
                    <a:pt x="6149" y="5127"/>
                  </a:cubicBezTo>
                  <a:cubicBezTo>
                    <a:pt x="6158" y="5139"/>
                    <a:pt x="6166" y="5152"/>
                    <a:pt x="6173" y="5163"/>
                  </a:cubicBezTo>
                  <a:cubicBezTo>
                    <a:pt x="6177" y="5169"/>
                    <a:pt x="6180" y="5174"/>
                    <a:pt x="6184" y="5180"/>
                  </a:cubicBezTo>
                  <a:cubicBezTo>
                    <a:pt x="6195" y="5197"/>
                    <a:pt x="6205" y="5214"/>
                    <a:pt x="6216" y="5233"/>
                  </a:cubicBezTo>
                  <a:cubicBezTo>
                    <a:pt x="6218" y="5235"/>
                    <a:pt x="6218" y="5238"/>
                    <a:pt x="6220" y="5243"/>
                  </a:cubicBezTo>
                  <a:cubicBezTo>
                    <a:pt x="6229" y="5257"/>
                    <a:pt x="6237" y="5272"/>
                    <a:pt x="6244" y="5287"/>
                  </a:cubicBezTo>
                  <a:cubicBezTo>
                    <a:pt x="6248" y="5295"/>
                    <a:pt x="6252" y="5301"/>
                    <a:pt x="6253" y="5308"/>
                  </a:cubicBezTo>
                  <a:cubicBezTo>
                    <a:pt x="6261" y="5319"/>
                    <a:pt x="6267" y="5333"/>
                    <a:pt x="6273" y="5346"/>
                  </a:cubicBezTo>
                  <a:cubicBezTo>
                    <a:pt x="6276" y="5353"/>
                    <a:pt x="6278" y="5360"/>
                    <a:pt x="6282" y="5368"/>
                  </a:cubicBezTo>
                  <a:cubicBezTo>
                    <a:pt x="6287" y="5380"/>
                    <a:pt x="6293" y="5392"/>
                    <a:pt x="6297" y="5406"/>
                  </a:cubicBezTo>
                  <a:cubicBezTo>
                    <a:pt x="6301" y="5413"/>
                    <a:pt x="6302" y="5421"/>
                    <a:pt x="6306" y="5429"/>
                  </a:cubicBezTo>
                  <a:cubicBezTo>
                    <a:pt x="6312" y="5442"/>
                    <a:pt x="6316" y="5455"/>
                    <a:pt x="6321" y="5468"/>
                  </a:cubicBezTo>
                  <a:cubicBezTo>
                    <a:pt x="6323" y="5476"/>
                    <a:pt x="6325" y="5483"/>
                    <a:pt x="6329" y="5492"/>
                  </a:cubicBezTo>
                  <a:cubicBezTo>
                    <a:pt x="6334" y="5508"/>
                    <a:pt x="6338" y="5524"/>
                    <a:pt x="6343" y="5541"/>
                  </a:cubicBezTo>
                  <a:cubicBezTo>
                    <a:pt x="6346" y="5545"/>
                    <a:pt x="6348" y="5551"/>
                    <a:pt x="6348" y="5556"/>
                  </a:cubicBezTo>
                  <a:cubicBezTo>
                    <a:pt x="6355" y="5579"/>
                    <a:pt x="6360" y="5601"/>
                    <a:pt x="6366" y="5626"/>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48"/>
            <p:cNvSpPr>
              <a:spLocks noChangeArrowheads="1"/>
            </p:cNvSpPr>
            <p:nvPr/>
          </p:nvSpPr>
          <p:spPr bwMode="auto">
            <a:xfrm>
              <a:off x="5080323" y="284804"/>
              <a:ext cx="436" cy="436"/>
            </a:xfrm>
            <a:custGeom>
              <a:avLst/>
              <a:gdLst>
                <a:gd name="T0" fmla="*/ 0 w 1"/>
                <a:gd name="T1" fmla="*/ 0 h 5"/>
                <a:gd name="T2" fmla="*/ 0 w 1"/>
                <a:gd name="T3" fmla="*/ 0 h 5"/>
                <a:gd name="T4" fmla="*/ 0 w 1"/>
                <a:gd name="T5" fmla="*/ 0 h 5"/>
                <a:gd name="T6" fmla="*/ 0 w 1"/>
                <a:gd name="T7" fmla="*/ 0 h 5"/>
                <a:gd name="T8" fmla="*/ 0 w 1"/>
                <a:gd name="T9" fmla="*/ 4 h 5"/>
                <a:gd name="T10" fmla="*/ 0 w 1"/>
                <a:gd name="T11" fmla="*/ 0 h 5"/>
              </a:gdLst>
              <a:ahLst/>
              <a:cxnLst>
                <a:cxn ang="0">
                  <a:pos x="T0" y="T1"/>
                </a:cxn>
                <a:cxn ang="0">
                  <a:pos x="T2" y="T3"/>
                </a:cxn>
                <a:cxn ang="0">
                  <a:pos x="T4" y="T5"/>
                </a:cxn>
                <a:cxn ang="0">
                  <a:pos x="T6" y="T7"/>
                </a:cxn>
                <a:cxn ang="0">
                  <a:pos x="T8" y="T9"/>
                </a:cxn>
                <a:cxn ang="0">
                  <a:pos x="T10" y="T11"/>
                </a:cxn>
              </a:cxnLst>
              <a:rect l="0" t="0" r="r" b="b"/>
              <a:pathLst>
                <a:path w="1" h="5">
                  <a:moveTo>
                    <a:pt x="0" y="0"/>
                  </a:moveTo>
                  <a:lnTo>
                    <a:pt x="0" y="0"/>
                  </a:lnTo>
                  <a:lnTo>
                    <a:pt x="0" y="0"/>
                  </a:lnTo>
                  <a:lnTo>
                    <a:pt x="0" y="0"/>
                  </a:lnTo>
                  <a:cubicBezTo>
                    <a:pt x="0" y="2"/>
                    <a:pt x="0" y="2"/>
                    <a:pt x="0" y="4"/>
                  </a:cubicBezTo>
                  <a:cubicBezTo>
                    <a:pt x="0" y="2"/>
                    <a:pt x="0" y="2"/>
                    <a:pt x="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49"/>
            <p:cNvSpPr>
              <a:spLocks noChangeArrowheads="1"/>
            </p:cNvSpPr>
            <p:nvPr/>
          </p:nvSpPr>
          <p:spPr bwMode="auto">
            <a:xfrm>
              <a:off x="5081632" y="252514"/>
              <a:ext cx="437" cy="8727"/>
            </a:xfrm>
            <a:custGeom>
              <a:avLst/>
              <a:gdLst>
                <a:gd name="T0" fmla="*/ 0 w 1"/>
                <a:gd name="T1" fmla="*/ 0 h 87"/>
                <a:gd name="T2" fmla="*/ 0 w 1"/>
                <a:gd name="T3" fmla="*/ 0 h 87"/>
                <a:gd name="T4" fmla="*/ 0 w 1"/>
                <a:gd name="T5" fmla="*/ 0 h 87"/>
                <a:gd name="T6" fmla="*/ 0 w 1"/>
                <a:gd name="T7" fmla="*/ 0 h 87"/>
                <a:gd name="T8" fmla="*/ 0 w 1"/>
                <a:gd name="T9" fmla="*/ 86 h 87"/>
                <a:gd name="T10" fmla="*/ 0 w 1"/>
                <a:gd name="T11" fmla="*/ 0 h 87"/>
              </a:gdLst>
              <a:ahLst/>
              <a:cxnLst>
                <a:cxn ang="0">
                  <a:pos x="T0" y="T1"/>
                </a:cxn>
                <a:cxn ang="0">
                  <a:pos x="T2" y="T3"/>
                </a:cxn>
                <a:cxn ang="0">
                  <a:pos x="T4" y="T5"/>
                </a:cxn>
                <a:cxn ang="0">
                  <a:pos x="T6" y="T7"/>
                </a:cxn>
                <a:cxn ang="0">
                  <a:pos x="T8" y="T9"/>
                </a:cxn>
                <a:cxn ang="0">
                  <a:pos x="T10" y="T11"/>
                </a:cxn>
              </a:cxnLst>
              <a:rect l="0" t="0" r="r" b="b"/>
              <a:pathLst>
                <a:path w="1" h="87">
                  <a:moveTo>
                    <a:pt x="0" y="0"/>
                  </a:moveTo>
                  <a:lnTo>
                    <a:pt x="0" y="0"/>
                  </a:lnTo>
                  <a:lnTo>
                    <a:pt x="0" y="0"/>
                  </a:lnTo>
                  <a:lnTo>
                    <a:pt x="0" y="0"/>
                  </a:lnTo>
                  <a:cubicBezTo>
                    <a:pt x="0" y="29"/>
                    <a:pt x="0" y="58"/>
                    <a:pt x="0" y="86"/>
                  </a:cubicBezTo>
                  <a:cubicBezTo>
                    <a:pt x="0" y="58"/>
                    <a:pt x="0" y="29"/>
                    <a:pt x="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50"/>
            <p:cNvSpPr>
              <a:spLocks noChangeArrowheads="1"/>
            </p:cNvSpPr>
            <p:nvPr/>
          </p:nvSpPr>
          <p:spPr bwMode="auto">
            <a:xfrm>
              <a:off x="5080323" y="277823"/>
              <a:ext cx="873" cy="7417"/>
            </a:xfrm>
            <a:custGeom>
              <a:avLst/>
              <a:gdLst>
                <a:gd name="T0" fmla="*/ 6 w 7"/>
                <a:gd name="T1" fmla="*/ 0 h 73"/>
                <a:gd name="T2" fmla="*/ 6 w 7"/>
                <a:gd name="T3" fmla="*/ 0 h 73"/>
                <a:gd name="T4" fmla="*/ 6 w 7"/>
                <a:gd name="T5" fmla="*/ 0 h 73"/>
                <a:gd name="T6" fmla="*/ 6 w 7"/>
                <a:gd name="T7" fmla="*/ 0 h 73"/>
                <a:gd name="T8" fmla="*/ 0 w 7"/>
                <a:gd name="T9" fmla="*/ 72 h 73"/>
                <a:gd name="T10" fmla="*/ 6 w 7"/>
                <a:gd name="T11" fmla="*/ 0 h 73"/>
              </a:gdLst>
              <a:ahLst/>
              <a:cxnLst>
                <a:cxn ang="0">
                  <a:pos x="T0" y="T1"/>
                </a:cxn>
                <a:cxn ang="0">
                  <a:pos x="T2" y="T3"/>
                </a:cxn>
                <a:cxn ang="0">
                  <a:pos x="T4" y="T5"/>
                </a:cxn>
                <a:cxn ang="0">
                  <a:pos x="T6" y="T7"/>
                </a:cxn>
                <a:cxn ang="0">
                  <a:pos x="T8" y="T9"/>
                </a:cxn>
                <a:cxn ang="0">
                  <a:pos x="T10" y="T11"/>
                </a:cxn>
              </a:cxnLst>
              <a:rect l="0" t="0" r="r" b="b"/>
              <a:pathLst>
                <a:path w="7" h="73">
                  <a:moveTo>
                    <a:pt x="6" y="0"/>
                  </a:moveTo>
                  <a:lnTo>
                    <a:pt x="6" y="0"/>
                  </a:lnTo>
                  <a:lnTo>
                    <a:pt x="6" y="0"/>
                  </a:lnTo>
                  <a:lnTo>
                    <a:pt x="6" y="0"/>
                  </a:lnTo>
                  <a:cubicBezTo>
                    <a:pt x="4" y="25"/>
                    <a:pt x="2" y="47"/>
                    <a:pt x="0" y="72"/>
                  </a:cubicBezTo>
                  <a:cubicBezTo>
                    <a:pt x="2" y="47"/>
                    <a:pt x="4" y="25"/>
                    <a:pt x="6"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51"/>
            <p:cNvSpPr>
              <a:spLocks noChangeArrowheads="1"/>
            </p:cNvSpPr>
            <p:nvPr/>
          </p:nvSpPr>
          <p:spPr bwMode="auto">
            <a:xfrm>
              <a:off x="5081196" y="265168"/>
              <a:ext cx="436" cy="4800"/>
            </a:xfrm>
            <a:custGeom>
              <a:avLst/>
              <a:gdLst>
                <a:gd name="T0" fmla="*/ 3 w 4"/>
                <a:gd name="T1" fmla="*/ 0 h 47"/>
                <a:gd name="T2" fmla="*/ 3 w 4"/>
                <a:gd name="T3" fmla="*/ 0 h 47"/>
                <a:gd name="T4" fmla="*/ 3 w 4"/>
                <a:gd name="T5" fmla="*/ 0 h 47"/>
                <a:gd name="T6" fmla="*/ 3 w 4"/>
                <a:gd name="T7" fmla="*/ 0 h 47"/>
                <a:gd name="T8" fmla="*/ 0 w 4"/>
                <a:gd name="T9" fmla="*/ 46 h 47"/>
                <a:gd name="T10" fmla="*/ 3 w 4"/>
                <a:gd name="T11" fmla="*/ 0 h 47"/>
              </a:gdLst>
              <a:ahLst/>
              <a:cxnLst>
                <a:cxn ang="0">
                  <a:pos x="T0" y="T1"/>
                </a:cxn>
                <a:cxn ang="0">
                  <a:pos x="T2" y="T3"/>
                </a:cxn>
                <a:cxn ang="0">
                  <a:pos x="T4" y="T5"/>
                </a:cxn>
                <a:cxn ang="0">
                  <a:pos x="T6" y="T7"/>
                </a:cxn>
                <a:cxn ang="0">
                  <a:pos x="T8" y="T9"/>
                </a:cxn>
                <a:cxn ang="0">
                  <a:pos x="T10" y="T11"/>
                </a:cxn>
              </a:cxnLst>
              <a:rect l="0" t="0" r="r" b="b"/>
              <a:pathLst>
                <a:path w="4" h="47">
                  <a:moveTo>
                    <a:pt x="3" y="0"/>
                  </a:moveTo>
                  <a:lnTo>
                    <a:pt x="3" y="0"/>
                  </a:lnTo>
                  <a:lnTo>
                    <a:pt x="3" y="0"/>
                  </a:lnTo>
                  <a:lnTo>
                    <a:pt x="3" y="0"/>
                  </a:lnTo>
                  <a:cubicBezTo>
                    <a:pt x="3" y="15"/>
                    <a:pt x="3" y="30"/>
                    <a:pt x="0" y="46"/>
                  </a:cubicBezTo>
                  <a:cubicBezTo>
                    <a:pt x="3" y="30"/>
                    <a:pt x="3" y="15"/>
                    <a:pt x="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52"/>
            <p:cNvSpPr>
              <a:spLocks noChangeArrowheads="1"/>
            </p:cNvSpPr>
            <p:nvPr/>
          </p:nvSpPr>
          <p:spPr bwMode="auto">
            <a:xfrm>
              <a:off x="5081632" y="260804"/>
              <a:ext cx="437" cy="4363"/>
            </a:xfrm>
            <a:custGeom>
              <a:avLst/>
              <a:gdLst>
                <a:gd name="T0" fmla="*/ 1 w 2"/>
                <a:gd name="T1" fmla="*/ 0 h 42"/>
                <a:gd name="T2" fmla="*/ 1 w 2"/>
                <a:gd name="T3" fmla="*/ 0 h 42"/>
                <a:gd name="T4" fmla="*/ 1 w 2"/>
                <a:gd name="T5" fmla="*/ 0 h 42"/>
                <a:gd name="T6" fmla="*/ 1 w 2"/>
                <a:gd name="T7" fmla="*/ 0 h 42"/>
                <a:gd name="T8" fmla="*/ 0 w 2"/>
                <a:gd name="T9" fmla="*/ 41 h 42"/>
                <a:gd name="T10" fmla="*/ 1 w 2"/>
                <a:gd name="T11" fmla="*/ 0 h 42"/>
              </a:gdLst>
              <a:ahLst/>
              <a:cxnLst>
                <a:cxn ang="0">
                  <a:pos x="T0" y="T1"/>
                </a:cxn>
                <a:cxn ang="0">
                  <a:pos x="T2" y="T3"/>
                </a:cxn>
                <a:cxn ang="0">
                  <a:pos x="T4" y="T5"/>
                </a:cxn>
                <a:cxn ang="0">
                  <a:pos x="T6" y="T7"/>
                </a:cxn>
                <a:cxn ang="0">
                  <a:pos x="T8" y="T9"/>
                </a:cxn>
                <a:cxn ang="0">
                  <a:pos x="T10" y="T11"/>
                </a:cxn>
              </a:cxnLst>
              <a:rect l="0" t="0" r="r" b="b"/>
              <a:pathLst>
                <a:path w="2" h="42">
                  <a:moveTo>
                    <a:pt x="1" y="0"/>
                  </a:moveTo>
                  <a:lnTo>
                    <a:pt x="1" y="0"/>
                  </a:lnTo>
                  <a:lnTo>
                    <a:pt x="1" y="0"/>
                  </a:lnTo>
                  <a:lnTo>
                    <a:pt x="1" y="0"/>
                  </a:lnTo>
                  <a:cubicBezTo>
                    <a:pt x="1" y="15"/>
                    <a:pt x="0" y="29"/>
                    <a:pt x="0" y="41"/>
                  </a:cubicBezTo>
                  <a:cubicBezTo>
                    <a:pt x="0" y="29"/>
                    <a:pt x="1" y="15"/>
                    <a:pt x="1"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53"/>
            <p:cNvSpPr>
              <a:spLocks noChangeArrowheads="1"/>
            </p:cNvSpPr>
            <p:nvPr/>
          </p:nvSpPr>
          <p:spPr bwMode="auto">
            <a:xfrm>
              <a:off x="5081196" y="269532"/>
              <a:ext cx="436" cy="5673"/>
            </a:xfrm>
            <a:custGeom>
              <a:avLst/>
              <a:gdLst>
                <a:gd name="T0" fmla="*/ 1 w 2"/>
                <a:gd name="T1" fmla="*/ 0 h 57"/>
                <a:gd name="T2" fmla="*/ 1 w 2"/>
                <a:gd name="T3" fmla="*/ 0 h 57"/>
                <a:gd name="T4" fmla="*/ 1 w 2"/>
                <a:gd name="T5" fmla="*/ 0 h 57"/>
                <a:gd name="T6" fmla="*/ 1 w 2"/>
                <a:gd name="T7" fmla="*/ 0 h 57"/>
                <a:gd name="T8" fmla="*/ 0 w 2"/>
                <a:gd name="T9" fmla="*/ 56 h 57"/>
                <a:gd name="T10" fmla="*/ 1 w 2"/>
                <a:gd name="T11" fmla="*/ 0 h 57"/>
              </a:gdLst>
              <a:ahLst/>
              <a:cxnLst>
                <a:cxn ang="0">
                  <a:pos x="T0" y="T1"/>
                </a:cxn>
                <a:cxn ang="0">
                  <a:pos x="T2" y="T3"/>
                </a:cxn>
                <a:cxn ang="0">
                  <a:pos x="T4" y="T5"/>
                </a:cxn>
                <a:cxn ang="0">
                  <a:pos x="T6" y="T7"/>
                </a:cxn>
                <a:cxn ang="0">
                  <a:pos x="T8" y="T9"/>
                </a:cxn>
                <a:cxn ang="0">
                  <a:pos x="T10" y="T11"/>
                </a:cxn>
              </a:cxnLst>
              <a:rect l="0" t="0" r="r" b="b"/>
              <a:pathLst>
                <a:path w="2" h="57">
                  <a:moveTo>
                    <a:pt x="1" y="0"/>
                  </a:moveTo>
                  <a:lnTo>
                    <a:pt x="1" y="0"/>
                  </a:lnTo>
                  <a:lnTo>
                    <a:pt x="1" y="0"/>
                  </a:lnTo>
                  <a:lnTo>
                    <a:pt x="1" y="0"/>
                  </a:lnTo>
                  <a:cubicBezTo>
                    <a:pt x="1" y="18"/>
                    <a:pt x="0" y="37"/>
                    <a:pt x="0" y="56"/>
                  </a:cubicBezTo>
                  <a:cubicBezTo>
                    <a:pt x="0" y="37"/>
                    <a:pt x="1" y="18"/>
                    <a:pt x="1"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8" name="Freeform 18"/>
          <p:cNvSpPr>
            <a:spLocks noChangeArrowheads="1"/>
          </p:cNvSpPr>
          <p:nvPr/>
        </p:nvSpPr>
        <p:spPr bwMode="auto">
          <a:xfrm>
            <a:off x="7996732" y="616235"/>
            <a:ext cx="243400" cy="210808"/>
          </a:xfrm>
          <a:custGeom>
            <a:avLst/>
            <a:gdLst>
              <a:gd name="T0" fmla="*/ 259 w 1550"/>
              <a:gd name="T1" fmla="*/ 1080 h 1340"/>
              <a:gd name="T2" fmla="*/ 259 w 1550"/>
              <a:gd name="T3" fmla="*/ 1080 h 1340"/>
              <a:gd name="T4" fmla="*/ 259 w 1550"/>
              <a:gd name="T5" fmla="*/ 1080 h 1340"/>
              <a:gd name="T6" fmla="*/ 1290 w 1550"/>
              <a:gd name="T7" fmla="*/ 1080 h 1340"/>
              <a:gd name="T8" fmla="*/ 1290 w 1550"/>
              <a:gd name="T9" fmla="*/ 260 h 1340"/>
              <a:gd name="T10" fmla="*/ 259 w 1550"/>
              <a:gd name="T11" fmla="*/ 260 h 1340"/>
              <a:gd name="T12" fmla="*/ 259 w 1550"/>
              <a:gd name="T13" fmla="*/ 1080 h 1340"/>
              <a:gd name="T14" fmla="*/ 1549 w 1550"/>
              <a:gd name="T15" fmla="*/ 1339 h 1340"/>
              <a:gd name="T16" fmla="*/ 1549 w 1550"/>
              <a:gd name="T17" fmla="*/ 1339 h 1340"/>
              <a:gd name="T18" fmla="*/ 1549 w 1550"/>
              <a:gd name="T19" fmla="*/ 1339 h 1340"/>
              <a:gd name="T20" fmla="*/ 0 w 1550"/>
              <a:gd name="T21" fmla="*/ 1339 h 1340"/>
              <a:gd name="T22" fmla="*/ 0 w 1550"/>
              <a:gd name="T23" fmla="*/ 0 h 1340"/>
              <a:gd name="T24" fmla="*/ 1549 w 1550"/>
              <a:gd name="T25" fmla="*/ 0 h 1340"/>
              <a:gd name="T26" fmla="*/ 1549 w 1550"/>
              <a:gd name="T27" fmla="*/ 1339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0" h="1340">
                <a:moveTo>
                  <a:pt x="259" y="1080"/>
                </a:moveTo>
                <a:lnTo>
                  <a:pt x="259" y="1080"/>
                </a:lnTo>
                <a:lnTo>
                  <a:pt x="259" y="1080"/>
                </a:lnTo>
                <a:lnTo>
                  <a:pt x="1290" y="1080"/>
                </a:lnTo>
                <a:lnTo>
                  <a:pt x="1290" y="260"/>
                </a:lnTo>
                <a:lnTo>
                  <a:pt x="259" y="260"/>
                </a:lnTo>
                <a:lnTo>
                  <a:pt x="259" y="1080"/>
                </a:lnTo>
                <a:close/>
                <a:moveTo>
                  <a:pt x="1549" y="1339"/>
                </a:moveTo>
                <a:lnTo>
                  <a:pt x="1549" y="1339"/>
                </a:lnTo>
                <a:lnTo>
                  <a:pt x="1549" y="1339"/>
                </a:lnTo>
                <a:lnTo>
                  <a:pt x="0" y="1339"/>
                </a:lnTo>
                <a:lnTo>
                  <a:pt x="0" y="0"/>
                </a:lnTo>
                <a:lnTo>
                  <a:pt x="1549" y="0"/>
                </a:lnTo>
                <a:lnTo>
                  <a:pt x="1549" y="1339"/>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 name="Freeform 19"/>
          <p:cNvSpPr>
            <a:spLocks noChangeArrowheads="1"/>
          </p:cNvSpPr>
          <p:nvPr/>
        </p:nvSpPr>
        <p:spPr bwMode="auto">
          <a:xfrm>
            <a:off x="8312944" y="651602"/>
            <a:ext cx="431324" cy="42300"/>
          </a:xfrm>
          <a:custGeom>
            <a:avLst/>
            <a:gdLst>
              <a:gd name="T0" fmla="*/ 2606 w 2742"/>
              <a:gd name="T1" fmla="*/ 268 h 269"/>
              <a:gd name="T2" fmla="*/ 2606 w 2742"/>
              <a:gd name="T3" fmla="*/ 268 h 269"/>
              <a:gd name="T4" fmla="*/ 2606 w 2742"/>
              <a:gd name="T5" fmla="*/ 268 h 269"/>
              <a:gd name="T6" fmla="*/ 134 w 2742"/>
              <a:gd name="T7" fmla="*/ 268 h 269"/>
              <a:gd name="T8" fmla="*/ 134 w 2742"/>
              <a:gd name="T9" fmla="*/ 268 h 269"/>
              <a:gd name="T10" fmla="*/ 0 w 2742"/>
              <a:gd name="T11" fmla="*/ 134 h 269"/>
              <a:gd name="T12" fmla="*/ 134 w 2742"/>
              <a:gd name="T13" fmla="*/ 0 h 269"/>
              <a:gd name="T14" fmla="*/ 134 w 2742"/>
              <a:gd name="T15" fmla="*/ 0 h 269"/>
              <a:gd name="T16" fmla="*/ 2606 w 2742"/>
              <a:gd name="T17" fmla="*/ 0 h 269"/>
              <a:gd name="T18" fmla="*/ 2606 w 2742"/>
              <a:gd name="T19" fmla="*/ 0 h 269"/>
              <a:gd name="T20" fmla="*/ 2741 w 2742"/>
              <a:gd name="T21" fmla="*/ 134 h 269"/>
              <a:gd name="T22" fmla="*/ 2606 w 2742"/>
              <a:gd name="T23" fmla="*/ 26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2" h="269">
                <a:moveTo>
                  <a:pt x="2606" y="268"/>
                </a:moveTo>
                <a:lnTo>
                  <a:pt x="2606" y="268"/>
                </a:lnTo>
                <a:lnTo>
                  <a:pt x="2606" y="268"/>
                </a:lnTo>
                <a:lnTo>
                  <a:pt x="134" y="268"/>
                </a:lnTo>
                <a:lnTo>
                  <a:pt x="134" y="268"/>
                </a:lnTo>
                <a:cubicBezTo>
                  <a:pt x="61" y="268"/>
                  <a:pt x="0" y="209"/>
                  <a:pt x="0" y="134"/>
                </a:cubicBezTo>
                <a:cubicBezTo>
                  <a:pt x="0" y="60"/>
                  <a:pt x="61" y="0"/>
                  <a:pt x="134" y="0"/>
                </a:cubicBezTo>
                <a:lnTo>
                  <a:pt x="134" y="0"/>
                </a:lnTo>
                <a:lnTo>
                  <a:pt x="2606" y="0"/>
                </a:lnTo>
                <a:lnTo>
                  <a:pt x="2606" y="0"/>
                </a:lnTo>
                <a:cubicBezTo>
                  <a:pt x="2680" y="0"/>
                  <a:pt x="2741" y="60"/>
                  <a:pt x="2741" y="134"/>
                </a:cubicBezTo>
                <a:cubicBezTo>
                  <a:pt x="2741" y="209"/>
                  <a:pt x="2680" y="268"/>
                  <a:pt x="2606" y="26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 name="Freeform 20"/>
          <p:cNvSpPr>
            <a:spLocks noChangeArrowheads="1"/>
          </p:cNvSpPr>
          <p:nvPr/>
        </p:nvSpPr>
        <p:spPr bwMode="auto">
          <a:xfrm>
            <a:off x="8312944" y="748684"/>
            <a:ext cx="298875" cy="42300"/>
          </a:xfrm>
          <a:custGeom>
            <a:avLst/>
            <a:gdLst>
              <a:gd name="T0" fmla="*/ 1765 w 1900"/>
              <a:gd name="T1" fmla="*/ 269 h 270"/>
              <a:gd name="T2" fmla="*/ 1765 w 1900"/>
              <a:gd name="T3" fmla="*/ 269 h 270"/>
              <a:gd name="T4" fmla="*/ 1765 w 1900"/>
              <a:gd name="T5" fmla="*/ 269 h 270"/>
              <a:gd name="T6" fmla="*/ 134 w 1900"/>
              <a:gd name="T7" fmla="*/ 269 h 270"/>
              <a:gd name="T8" fmla="*/ 134 w 1900"/>
              <a:gd name="T9" fmla="*/ 269 h 270"/>
              <a:gd name="T10" fmla="*/ 0 w 1900"/>
              <a:gd name="T11" fmla="*/ 134 h 270"/>
              <a:gd name="T12" fmla="*/ 134 w 1900"/>
              <a:gd name="T13" fmla="*/ 0 h 270"/>
              <a:gd name="T14" fmla="*/ 134 w 1900"/>
              <a:gd name="T15" fmla="*/ 0 h 270"/>
              <a:gd name="T16" fmla="*/ 1765 w 1900"/>
              <a:gd name="T17" fmla="*/ 0 h 270"/>
              <a:gd name="T18" fmla="*/ 1765 w 1900"/>
              <a:gd name="T19" fmla="*/ 0 h 270"/>
              <a:gd name="T20" fmla="*/ 1899 w 1900"/>
              <a:gd name="T21" fmla="*/ 134 h 270"/>
              <a:gd name="T22" fmla="*/ 1765 w 1900"/>
              <a:gd name="T23" fmla="*/ 26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00" h="270">
                <a:moveTo>
                  <a:pt x="1765" y="269"/>
                </a:moveTo>
                <a:lnTo>
                  <a:pt x="1765" y="269"/>
                </a:lnTo>
                <a:lnTo>
                  <a:pt x="1765" y="269"/>
                </a:lnTo>
                <a:lnTo>
                  <a:pt x="134" y="269"/>
                </a:lnTo>
                <a:lnTo>
                  <a:pt x="134" y="269"/>
                </a:lnTo>
                <a:cubicBezTo>
                  <a:pt x="61" y="269"/>
                  <a:pt x="0" y="209"/>
                  <a:pt x="0" y="134"/>
                </a:cubicBezTo>
                <a:cubicBezTo>
                  <a:pt x="0" y="61"/>
                  <a:pt x="61" y="0"/>
                  <a:pt x="134" y="0"/>
                </a:cubicBezTo>
                <a:lnTo>
                  <a:pt x="134" y="0"/>
                </a:lnTo>
                <a:lnTo>
                  <a:pt x="1765" y="0"/>
                </a:lnTo>
                <a:lnTo>
                  <a:pt x="1765" y="0"/>
                </a:lnTo>
                <a:cubicBezTo>
                  <a:pt x="1840" y="0"/>
                  <a:pt x="1899" y="61"/>
                  <a:pt x="1899" y="134"/>
                </a:cubicBezTo>
                <a:cubicBezTo>
                  <a:pt x="1899" y="209"/>
                  <a:pt x="1840" y="269"/>
                  <a:pt x="1765" y="26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 name="Freeform 21"/>
          <p:cNvSpPr>
            <a:spLocks noChangeArrowheads="1"/>
          </p:cNvSpPr>
          <p:nvPr/>
        </p:nvSpPr>
        <p:spPr bwMode="auto">
          <a:xfrm>
            <a:off x="8312944" y="957411"/>
            <a:ext cx="431324" cy="42300"/>
          </a:xfrm>
          <a:custGeom>
            <a:avLst/>
            <a:gdLst>
              <a:gd name="T0" fmla="*/ 2606 w 2742"/>
              <a:gd name="T1" fmla="*/ 268 h 269"/>
              <a:gd name="T2" fmla="*/ 2606 w 2742"/>
              <a:gd name="T3" fmla="*/ 268 h 269"/>
              <a:gd name="T4" fmla="*/ 2606 w 2742"/>
              <a:gd name="T5" fmla="*/ 268 h 269"/>
              <a:gd name="T6" fmla="*/ 134 w 2742"/>
              <a:gd name="T7" fmla="*/ 268 h 269"/>
              <a:gd name="T8" fmla="*/ 134 w 2742"/>
              <a:gd name="T9" fmla="*/ 268 h 269"/>
              <a:gd name="T10" fmla="*/ 0 w 2742"/>
              <a:gd name="T11" fmla="*/ 133 h 269"/>
              <a:gd name="T12" fmla="*/ 134 w 2742"/>
              <a:gd name="T13" fmla="*/ 0 h 269"/>
              <a:gd name="T14" fmla="*/ 134 w 2742"/>
              <a:gd name="T15" fmla="*/ 0 h 269"/>
              <a:gd name="T16" fmla="*/ 2606 w 2742"/>
              <a:gd name="T17" fmla="*/ 0 h 269"/>
              <a:gd name="T18" fmla="*/ 2606 w 2742"/>
              <a:gd name="T19" fmla="*/ 0 h 269"/>
              <a:gd name="T20" fmla="*/ 2741 w 2742"/>
              <a:gd name="T21" fmla="*/ 133 h 269"/>
              <a:gd name="T22" fmla="*/ 2606 w 2742"/>
              <a:gd name="T23" fmla="*/ 26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2" h="269">
                <a:moveTo>
                  <a:pt x="2606" y="268"/>
                </a:moveTo>
                <a:lnTo>
                  <a:pt x="2606" y="268"/>
                </a:lnTo>
                <a:lnTo>
                  <a:pt x="2606" y="268"/>
                </a:lnTo>
                <a:lnTo>
                  <a:pt x="134" y="268"/>
                </a:lnTo>
                <a:lnTo>
                  <a:pt x="134" y="268"/>
                </a:lnTo>
                <a:cubicBezTo>
                  <a:pt x="61" y="268"/>
                  <a:pt x="0" y="208"/>
                  <a:pt x="0" y="133"/>
                </a:cubicBezTo>
                <a:cubicBezTo>
                  <a:pt x="0" y="60"/>
                  <a:pt x="61" y="0"/>
                  <a:pt x="134" y="0"/>
                </a:cubicBezTo>
                <a:lnTo>
                  <a:pt x="134" y="0"/>
                </a:lnTo>
                <a:lnTo>
                  <a:pt x="2606" y="0"/>
                </a:lnTo>
                <a:lnTo>
                  <a:pt x="2606" y="0"/>
                </a:lnTo>
                <a:cubicBezTo>
                  <a:pt x="2680" y="0"/>
                  <a:pt x="2741" y="60"/>
                  <a:pt x="2741" y="133"/>
                </a:cubicBezTo>
                <a:cubicBezTo>
                  <a:pt x="2741" y="208"/>
                  <a:pt x="2680" y="268"/>
                  <a:pt x="2606" y="26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 name="Freeform 22"/>
          <p:cNvSpPr>
            <a:spLocks noChangeArrowheads="1"/>
          </p:cNvSpPr>
          <p:nvPr/>
        </p:nvSpPr>
        <p:spPr bwMode="auto">
          <a:xfrm>
            <a:off x="8312944" y="1053801"/>
            <a:ext cx="298875" cy="42300"/>
          </a:xfrm>
          <a:custGeom>
            <a:avLst/>
            <a:gdLst>
              <a:gd name="T0" fmla="*/ 1765 w 1900"/>
              <a:gd name="T1" fmla="*/ 269 h 270"/>
              <a:gd name="T2" fmla="*/ 1765 w 1900"/>
              <a:gd name="T3" fmla="*/ 269 h 270"/>
              <a:gd name="T4" fmla="*/ 1765 w 1900"/>
              <a:gd name="T5" fmla="*/ 269 h 270"/>
              <a:gd name="T6" fmla="*/ 134 w 1900"/>
              <a:gd name="T7" fmla="*/ 269 h 270"/>
              <a:gd name="T8" fmla="*/ 134 w 1900"/>
              <a:gd name="T9" fmla="*/ 269 h 270"/>
              <a:gd name="T10" fmla="*/ 0 w 1900"/>
              <a:gd name="T11" fmla="*/ 135 h 270"/>
              <a:gd name="T12" fmla="*/ 134 w 1900"/>
              <a:gd name="T13" fmla="*/ 0 h 270"/>
              <a:gd name="T14" fmla="*/ 134 w 1900"/>
              <a:gd name="T15" fmla="*/ 0 h 270"/>
              <a:gd name="T16" fmla="*/ 1765 w 1900"/>
              <a:gd name="T17" fmla="*/ 0 h 270"/>
              <a:gd name="T18" fmla="*/ 1765 w 1900"/>
              <a:gd name="T19" fmla="*/ 0 h 270"/>
              <a:gd name="T20" fmla="*/ 1899 w 1900"/>
              <a:gd name="T21" fmla="*/ 135 h 270"/>
              <a:gd name="T22" fmla="*/ 1765 w 1900"/>
              <a:gd name="T23" fmla="*/ 26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00" h="270">
                <a:moveTo>
                  <a:pt x="1765" y="269"/>
                </a:moveTo>
                <a:lnTo>
                  <a:pt x="1765" y="269"/>
                </a:lnTo>
                <a:lnTo>
                  <a:pt x="1765" y="269"/>
                </a:lnTo>
                <a:lnTo>
                  <a:pt x="134" y="269"/>
                </a:lnTo>
                <a:lnTo>
                  <a:pt x="134" y="269"/>
                </a:lnTo>
                <a:cubicBezTo>
                  <a:pt x="61" y="269"/>
                  <a:pt x="0" y="209"/>
                  <a:pt x="0" y="135"/>
                </a:cubicBezTo>
                <a:cubicBezTo>
                  <a:pt x="0" y="61"/>
                  <a:pt x="61" y="0"/>
                  <a:pt x="134" y="0"/>
                </a:cubicBezTo>
                <a:lnTo>
                  <a:pt x="134" y="0"/>
                </a:lnTo>
                <a:lnTo>
                  <a:pt x="1765" y="0"/>
                </a:lnTo>
                <a:lnTo>
                  <a:pt x="1765" y="0"/>
                </a:lnTo>
                <a:cubicBezTo>
                  <a:pt x="1840" y="0"/>
                  <a:pt x="1899" y="61"/>
                  <a:pt x="1899" y="135"/>
                </a:cubicBezTo>
                <a:cubicBezTo>
                  <a:pt x="1899" y="209"/>
                  <a:pt x="1840" y="269"/>
                  <a:pt x="1765" y="26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 name="Freeform 25"/>
          <p:cNvSpPr>
            <a:spLocks noChangeArrowheads="1"/>
          </p:cNvSpPr>
          <p:nvPr/>
        </p:nvSpPr>
        <p:spPr bwMode="auto">
          <a:xfrm>
            <a:off x="7801099" y="161413"/>
            <a:ext cx="1192377" cy="1284876"/>
          </a:xfrm>
          <a:custGeom>
            <a:avLst/>
            <a:gdLst>
              <a:gd name="T0" fmla="*/ 1567 w 5946"/>
              <a:gd name="T1" fmla="*/ 5559 h 5618"/>
              <a:gd name="T2" fmla="*/ 1567 w 5946"/>
              <a:gd name="T3" fmla="*/ 5559 h 5618"/>
              <a:gd name="T4" fmla="*/ 1567 w 5946"/>
              <a:gd name="T5" fmla="*/ 5559 h 5618"/>
              <a:gd name="T6" fmla="*/ 1567 w 5946"/>
              <a:gd name="T7" fmla="*/ 5559 h 5618"/>
              <a:gd name="T8" fmla="*/ 1568 w 5946"/>
              <a:gd name="T9" fmla="*/ 5363 h 5618"/>
              <a:gd name="T10" fmla="*/ 1869 w 5946"/>
              <a:gd name="T11" fmla="*/ 4848 h 5618"/>
              <a:gd name="T12" fmla="*/ 728 w 5946"/>
              <a:gd name="T13" fmla="*/ 4847 h 5618"/>
              <a:gd name="T14" fmla="*/ 332 w 5946"/>
              <a:gd name="T15" fmla="*/ 4747 h 5618"/>
              <a:gd name="T16" fmla="*/ 4 w 5946"/>
              <a:gd name="T17" fmla="*/ 4178 h 5618"/>
              <a:gd name="T18" fmla="*/ 0 w 5946"/>
              <a:gd name="T19" fmla="*/ 675 h 5618"/>
              <a:gd name="T20" fmla="*/ 674 w 5946"/>
              <a:gd name="T21" fmla="*/ 0 h 5618"/>
              <a:gd name="T22" fmla="*/ 721 w 5946"/>
              <a:gd name="T23" fmla="*/ 0 h 5618"/>
              <a:gd name="T24" fmla="*/ 5215 w 5946"/>
              <a:gd name="T25" fmla="*/ 0 h 5618"/>
              <a:gd name="T26" fmla="*/ 5803 w 5946"/>
              <a:gd name="T27" fmla="*/ 286 h 5618"/>
              <a:gd name="T28" fmla="*/ 5943 w 5946"/>
              <a:gd name="T29" fmla="*/ 723 h 5618"/>
              <a:gd name="T30" fmla="*/ 5943 w 5946"/>
              <a:gd name="T31" fmla="*/ 2819 h 5618"/>
              <a:gd name="T32" fmla="*/ 5942 w 5946"/>
              <a:gd name="T33" fmla="*/ 4117 h 5618"/>
              <a:gd name="T34" fmla="*/ 5561 w 5946"/>
              <a:gd name="T35" fmla="*/ 4772 h 5618"/>
              <a:gd name="T36" fmla="*/ 5207 w 5946"/>
              <a:gd name="T37" fmla="*/ 4847 h 5618"/>
              <a:gd name="T38" fmla="*/ 4263 w 5946"/>
              <a:gd name="T39" fmla="*/ 4845 h 5618"/>
              <a:gd name="T40" fmla="*/ 3733 w 5946"/>
              <a:gd name="T41" fmla="*/ 4932 h 5618"/>
              <a:gd name="T42" fmla="*/ 2726 w 5946"/>
              <a:gd name="T43" fmla="*/ 5270 h 5618"/>
              <a:gd name="T44" fmla="*/ 1851 w 5946"/>
              <a:gd name="T45" fmla="*/ 5557 h 5618"/>
              <a:gd name="T46" fmla="*/ 1567 w 5946"/>
              <a:gd name="T47" fmla="*/ 5559 h 5618"/>
              <a:gd name="connsiteX0" fmla="*/ 2635 w 9995"/>
              <a:gd name="connsiteY0" fmla="*/ 9895 h 9953"/>
              <a:gd name="connsiteX1" fmla="*/ 2635 w 9995"/>
              <a:gd name="connsiteY1" fmla="*/ 9895 h 9953"/>
              <a:gd name="connsiteX2" fmla="*/ 2635 w 9995"/>
              <a:gd name="connsiteY2" fmla="*/ 9895 h 9953"/>
              <a:gd name="connsiteX3" fmla="*/ 2635 w 9995"/>
              <a:gd name="connsiteY3" fmla="*/ 9895 h 9953"/>
              <a:gd name="connsiteX4" fmla="*/ 2637 w 9995"/>
              <a:gd name="connsiteY4" fmla="*/ 9546 h 9953"/>
              <a:gd name="connsiteX5" fmla="*/ 3143 w 9995"/>
              <a:gd name="connsiteY5" fmla="*/ 8629 h 9953"/>
              <a:gd name="connsiteX6" fmla="*/ 1224 w 9995"/>
              <a:gd name="connsiteY6" fmla="*/ 8628 h 9953"/>
              <a:gd name="connsiteX7" fmla="*/ 558 w 9995"/>
              <a:gd name="connsiteY7" fmla="*/ 8450 h 9953"/>
              <a:gd name="connsiteX8" fmla="*/ 7 w 9995"/>
              <a:gd name="connsiteY8" fmla="*/ 7437 h 9953"/>
              <a:gd name="connsiteX9" fmla="*/ 0 w 9995"/>
              <a:gd name="connsiteY9" fmla="*/ 1201 h 9953"/>
              <a:gd name="connsiteX10" fmla="*/ 1134 w 9995"/>
              <a:gd name="connsiteY10" fmla="*/ 0 h 9953"/>
              <a:gd name="connsiteX11" fmla="*/ 1213 w 9995"/>
              <a:gd name="connsiteY11" fmla="*/ 0 h 9953"/>
              <a:gd name="connsiteX12" fmla="*/ 8771 w 9995"/>
              <a:gd name="connsiteY12" fmla="*/ 0 h 9953"/>
              <a:gd name="connsiteX13" fmla="*/ 9760 w 9995"/>
              <a:gd name="connsiteY13" fmla="*/ 509 h 9953"/>
              <a:gd name="connsiteX14" fmla="*/ 9995 w 9995"/>
              <a:gd name="connsiteY14" fmla="*/ 1287 h 9953"/>
              <a:gd name="connsiteX15" fmla="*/ 9995 w 9995"/>
              <a:gd name="connsiteY15" fmla="*/ 5018 h 9953"/>
              <a:gd name="connsiteX16" fmla="*/ 9993 w 9995"/>
              <a:gd name="connsiteY16" fmla="*/ 7328 h 9953"/>
              <a:gd name="connsiteX17" fmla="*/ 9353 w 9995"/>
              <a:gd name="connsiteY17" fmla="*/ 8494 h 9953"/>
              <a:gd name="connsiteX18" fmla="*/ 8757 w 9995"/>
              <a:gd name="connsiteY18" fmla="*/ 8628 h 9953"/>
              <a:gd name="connsiteX19" fmla="*/ 7170 w 9995"/>
              <a:gd name="connsiteY19" fmla="*/ 8624 h 9953"/>
              <a:gd name="connsiteX20" fmla="*/ 6278 w 9995"/>
              <a:gd name="connsiteY20" fmla="*/ 8779 h 9953"/>
              <a:gd name="connsiteX21" fmla="*/ 4585 w 9995"/>
              <a:gd name="connsiteY21" fmla="*/ 9381 h 9953"/>
              <a:gd name="connsiteX22" fmla="*/ 3113 w 9995"/>
              <a:gd name="connsiteY22" fmla="*/ 9891 h 9953"/>
              <a:gd name="connsiteX23" fmla="*/ 2635 w 9995"/>
              <a:gd name="connsiteY23" fmla="*/ 9895 h 9953"/>
              <a:gd name="connsiteX24" fmla="*/ 2635 w 9995"/>
              <a:gd name="connsiteY24" fmla="*/ 9895 h 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95" h="9953">
                <a:moveTo>
                  <a:pt x="2635" y="9895"/>
                </a:moveTo>
                <a:lnTo>
                  <a:pt x="2635" y="9895"/>
                </a:lnTo>
                <a:lnTo>
                  <a:pt x="2635" y="9895"/>
                </a:lnTo>
                <a:lnTo>
                  <a:pt x="2635" y="9895"/>
                </a:lnTo>
                <a:cubicBezTo>
                  <a:pt x="2548" y="9797"/>
                  <a:pt x="2580" y="9660"/>
                  <a:pt x="2637" y="9546"/>
                </a:cubicBezTo>
                <a:cubicBezTo>
                  <a:pt x="2703" y="9420"/>
                  <a:pt x="3298" y="8631"/>
                  <a:pt x="3143" y="8629"/>
                </a:cubicBezTo>
                <a:lnTo>
                  <a:pt x="1224" y="8628"/>
                </a:lnTo>
                <a:cubicBezTo>
                  <a:pt x="991" y="8624"/>
                  <a:pt x="765" y="8588"/>
                  <a:pt x="558" y="8450"/>
                </a:cubicBezTo>
                <a:cubicBezTo>
                  <a:pt x="203" y="8208"/>
                  <a:pt x="7" y="7878"/>
                  <a:pt x="7" y="7437"/>
                </a:cubicBezTo>
                <a:cubicBezTo>
                  <a:pt x="5" y="5358"/>
                  <a:pt x="12" y="3279"/>
                  <a:pt x="0" y="1201"/>
                </a:cubicBezTo>
                <a:cubicBezTo>
                  <a:pt x="0" y="643"/>
                  <a:pt x="434" y="27"/>
                  <a:pt x="1134" y="0"/>
                </a:cubicBezTo>
                <a:lnTo>
                  <a:pt x="1213" y="0"/>
                </a:lnTo>
                <a:lnTo>
                  <a:pt x="8771" y="0"/>
                </a:lnTo>
                <a:cubicBezTo>
                  <a:pt x="9186" y="0"/>
                  <a:pt x="9521" y="162"/>
                  <a:pt x="9760" y="509"/>
                </a:cubicBezTo>
                <a:cubicBezTo>
                  <a:pt x="9919" y="740"/>
                  <a:pt x="9995" y="1004"/>
                  <a:pt x="9995" y="1287"/>
                </a:cubicBezTo>
                <a:lnTo>
                  <a:pt x="9995" y="5018"/>
                </a:lnTo>
                <a:cubicBezTo>
                  <a:pt x="9995" y="5787"/>
                  <a:pt x="9998" y="6559"/>
                  <a:pt x="9993" y="7328"/>
                </a:cubicBezTo>
                <a:cubicBezTo>
                  <a:pt x="9992" y="7839"/>
                  <a:pt x="9788" y="8236"/>
                  <a:pt x="9353" y="8494"/>
                </a:cubicBezTo>
                <a:cubicBezTo>
                  <a:pt x="9168" y="8604"/>
                  <a:pt x="8962" y="8624"/>
                  <a:pt x="8757" y="8628"/>
                </a:cubicBezTo>
                <a:lnTo>
                  <a:pt x="7170" y="8624"/>
                </a:lnTo>
                <a:cubicBezTo>
                  <a:pt x="6858" y="8615"/>
                  <a:pt x="6567" y="8674"/>
                  <a:pt x="6278" y="8779"/>
                </a:cubicBezTo>
                <a:lnTo>
                  <a:pt x="4585" y="9381"/>
                </a:lnTo>
                <a:lnTo>
                  <a:pt x="3113" y="9891"/>
                </a:lnTo>
                <a:cubicBezTo>
                  <a:pt x="2955" y="9945"/>
                  <a:pt x="2787" y="9998"/>
                  <a:pt x="2635" y="9895"/>
                </a:cubicBezTo>
                <a:lnTo>
                  <a:pt x="2635" y="9895"/>
                </a:lnTo>
                <a:close/>
              </a:path>
            </a:pathLst>
          </a:custGeom>
          <a:noFill/>
          <a:ln w="31750" cap="flat">
            <a:solidFill>
              <a:srgbClr val="7A72B4">
                <a:alpha val="72000"/>
              </a:srgbClr>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 name="Freeform 59"/>
          <p:cNvSpPr>
            <a:spLocks noChangeArrowheads="1"/>
          </p:cNvSpPr>
          <p:nvPr/>
        </p:nvSpPr>
        <p:spPr bwMode="auto">
          <a:xfrm>
            <a:off x="7995397" y="920642"/>
            <a:ext cx="243400" cy="210808"/>
          </a:xfrm>
          <a:custGeom>
            <a:avLst/>
            <a:gdLst>
              <a:gd name="T0" fmla="*/ 259 w 1550"/>
              <a:gd name="T1" fmla="*/ 1080 h 1340"/>
              <a:gd name="T2" fmla="*/ 259 w 1550"/>
              <a:gd name="T3" fmla="*/ 1080 h 1340"/>
              <a:gd name="T4" fmla="*/ 259 w 1550"/>
              <a:gd name="T5" fmla="*/ 1080 h 1340"/>
              <a:gd name="T6" fmla="*/ 1290 w 1550"/>
              <a:gd name="T7" fmla="*/ 1080 h 1340"/>
              <a:gd name="T8" fmla="*/ 1290 w 1550"/>
              <a:gd name="T9" fmla="*/ 260 h 1340"/>
              <a:gd name="T10" fmla="*/ 259 w 1550"/>
              <a:gd name="T11" fmla="*/ 260 h 1340"/>
              <a:gd name="T12" fmla="*/ 259 w 1550"/>
              <a:gd name="T13" fmla="*/ 1080 h 1340"/>
              <a:gd name="T14" fmla="*/ 1549 w 1550"/>
              <a:gd name="T15" fmla="*/ 1339 h 1340"/>
              <a:gd name="T16" fmla="*/ 1549 w 1550"/>
              <a:gd name="T17" fmla="*/ 1339 h 1340"/>
              <a:gd name="T18" fmla="*/ 1549 w 1550"/>
              <a:gd name="T19" fmla="*/ 1339 h 1340"/>
              <a:gd name="T20" fmla="*/ 0 w 1550"/>
              <a:gd name="T21" fmla="*/ 1339 h 1340"/>
              <a:gd name="T22" fmla="*/ 0 w 1550"/>
              <a:gd name="T23" fmla="*/ 0 h 1340"/>
              <a:gd name="T24" fmla="*/ 1549 w 1550"/>
              <a:gd name="T25" fmla="*/ 0 h 1340"/>
              <a:gd name="T26" fmla="*/ 1549 w 1550"/>
              <a:gd name="T27" fmla="*/ 1339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0" h="1340">
                <a:moveTo>
                  <a:pt x="259" y="1080"/>
                </a:moveTo>
                <a:lnTo>
                  <a:pt x="259" y="1080"/>
                </a:lnTo>
                <a:lnTo>
                  <a:pt x="259" y="1080"/>
                </a:lnTo>
                <a:lnTo>
                  <a:pt x="1290" y="1080"/>
                </a:lnTo>
                <a:lnTo>
                  <a:pt x="1290" y="260"/>
                </a:lnTo>
                <a:lnTo>
                  <a:pt x="259" y="260"/>
                </a:lnTo>
                <a:lnTo>
                  <a:pt x="259" y="1080"/>
                </a:lnTo>
                <a:close/>
                <a:moveTo>
                  <a:pt x="1549" y="1339"/>
                </a:moveTo>
                <a:lnTo>
                  <a:pt x="1549" y="1339"/>
                </a:lnTo>
                <a:lnTo>
                  <a:pt x="1549" y="1339"/>
                </a:lnTo>
                <a:lnTo>
                  <a:pt x="0" y="1339"/>
                </a:lnTo>
                <a:lnTo>
                  <a:pt x="0" y="0"/>
                </a:lnTo>
                <a:lnTo>
                  <a:pt x="1549" y="0"/>
                </a:lnTo>
                <a:lnTo>
                  <a:pt x="1549" y="1339"/>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Freeform 60"/>
          <p:cNvSpPr/>
          <p:nvPr/>
        </p:nvSpPr>
        <p:spPr>
          <a:xfrm>
            <a:off x="8143318" y="866567"/>
            <a:ext cx="172801" cy="194921"/>
          </a:xfrm>
          <a:custGeom>
            <a:avLst/>
            <a:gdLst>
              <a:gd name="connsiteX0" fmla="*/ 202173 w 210810"/>
              <a:gd name="connsiteY0" fmla="*/ 0 h 246855"/>
              <a:gd name="connsiteX1" fmla="*/ 209788 w 210810"/>
              <a:gd name="connsiteY1" fmla="*/ 3692 h 246855"/>
              <a:gd name="connsiteX2" fmla="*/ 195428 w 210810"/>
              <a:gd name="connsiteY2" fmla="*/ 27368 h 246855"/>
              <a:gd name="connsiteX3" fmla="*/ 97305 w 210810"/>
              <a:gd name="connsiteY3" fmla="*/ 114466 h 246855"/>
              <a:gd name="connsiteX4" fmla="*/ 30730 w 210810"/>
              <a:gd name="connsiteY4" fmla="*/ 215683 h 246855"/>
              <a:gd name="connsiteX5" fmla="*/ 14630 w 210810"/>
              <a:gd name="connsiteY5" fmla="*/ 238055 h 246855"/>
              <a:gd name="connsiteX6" fmla="*/ 2881 w 210810"/>
              <a:gd name="connsiteY6" fmla="*/ 245440 h 246855"/>
              <a:gd name="connsiteX7" fmla="*/ 0 w 210810"/>
              <a:gd name="connsiteY7" fmla="*/ 246855 h 246855"/>
              <a:gd name="connsiteX8" fmla="*/ 0 w 210810"/>
              <a:gd name="connsiteY8" fmla="*/ 183959 h 246855"/>
              <a:gd name="connsiteX9" fmla="*/ 5927 w 210810"/>
              <a:gd name="connsiteY9" fmla="*/ 177672 h 246855"/>
              <a:gd name="connsiteX10" fmla="*/ 85557 w 210810"/>
              <a:gd name="connsiteY10" fmla="*/ 81017 h 246855"/>
              <a:gd name="connsiteX11" fmla="*/ 181286 w 210810"/>
              <a:gd name="connsiteY11" fmla="*/ 8254 h 246855"/>
              <a:gd name="connsiteX12" fmla="*/ 202173 w 210810"/>
              <a:gd name="connsiteY12" fmla="*/ 0 h 2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810" h="246855">
                <a:moveTo>
                  <a:pt x="202173" y="0"/>
                </a:moveTo>
                <a:cubicBezTo>
                  <a:pt x="206959" y="0"/>
                  <a:pt x="208918" y="2172"/>
                  <a:pt x="209788" y="3692"/>
                </a:cubicBezTo>
                <a:cubicBezTo>
                  <a:pt x="215009" y="11729"/>
                  <a:pt x="198692" y="24761"/>
                  <a:pt x="195428" y="27368"/>
                </a:cubicBezTo>
                <a:cubicBezTo>
                  <a:pt x="194558" y="27585"/>
                  <a:pt x="131899" y="74935"/>
                  <a:pt x="97305" y="114466"/>
                </a:cubicBezTo>
                <a:cubicBezTo>
                  <a:pt x="62712" y="154431"/>
                  <a:pt x="30947" y="214814"/>
                  <a:pt x="30730" y="215683"/>
                </a:cubicBezTo>
                <a:cubicBezTo>
                  <a:pt x="30295" y="216334"/>
                  <a:pt x="20722" y="234362"/>
                  <a:pt x="14630" y="238055"/>
                </a:cubicBezTo>
                <a:cubicBezTo>
                  <a:pt x="12454" y="239575"/>
                  <a:pt x="7015" y="242833"/>
                  <a:pt x="2881" y="245440"/>
                </a:cubicBezTo>
                <a:lnTo>
                  <a:pt x="0" y="246855"/>
                </a:lnTo>
                <a:lnTo>
                  <a:pt x="0" y="183959"/>
                </a:lnTo>
                <a:lnTo>
                  <a:pt x="5927" y="177672"/>
                </a:lnTo>
                <a:cubicBezTo>
                  <a:pt x="7668" y="175066"/>
                  <a:pt x="50311" y="115118"/>
                  <a:pt x="85557" y="81017"/>
                </a:cubicBezTo>
                <a:cubicBezTo>
                  <a:pt x="121020" y="46916"/>
                  <a:pt x="178676" y="9991"/>
                  <a:pt x="181286" y="8254"/>
                </a:cubicBezTo>
                <a:cubicBezTo>
                  <a:pt x="189336" y="3258"/>
                  <a:pt x="197169" y="0"/>
                  <a:pt x="202173" y="0"/>
                </a:cubicBezTo>
                <a:close/>
              </a:path>
            </a:pathLst>
          </a:custGeom>
          <a:solidFill>
            <a:srgbClr val="FCB627"/>
          </a:solidFill>
          <a:ln w="38100" cap="flat" cmpd="sng" algn="ctr">
            <a:solidFill>
              <a:srgbClr val="002060"/>
            </a:solidFill>
            <a:prstDash val="solid"/>
            <a:miter lim="800000"/>
          </a:ln>
          <a:effectLst/>
        </p:spPr>
        <p:txBody>
          <a:bodyPr rtlCol="0" anchor="ctr"/>
          <a:lstStyle/>
          <a:p>
            <a:pPr algn="ctr"/>
            <a:endParaRPr lang="en-US" kern="0">
              <a:solidFill>
                <a:prstClr val="white"/>
              </a:solidFill>
              <a:latin typeface="Calibri" panose="020F0502020204030204"/>
            </a:endParaRPr>
          </a:p>
        </p:txBody>
      </p:sp>
      <p:sp>
        <p:nvSpPr>
          <p:cNvPr id="62" name="Freeform 61"/>
          <p:cNvSpPr/>
          <p:nvPr/>
        </p:nvSpPr>
        <p:spPr>
          <a:xfrm>
            <a:off x="8133344" y="836858"/>
            <a:ext cx="210810" cy="246855"/>
          </a:xfrm>
          <a:custGeom>
            <a:avLst/>
            <a:gdLst>
              <a:gd name="connsiteX0" fmla="*/ 202173 w 210810"/>
              <a:gd name="connsiteY0" fmla="*/ 0 h 246855"/>
              <a:gd name="connsiteX1" fmla="*/ 209788 w 210810"/>
              <a:gd name="connsiteY1" fmla="*/ 3692 h 246855"/>
              <a:gd name="connsiteX2" fmla="*/ 195428 w 210810"/>
              <a:gd name="connsiteY2" fmla="*/ 27368 h 246855"/>
              <a:gd name="connsiteX3" fmla="*/ 97305 w 210810"/>
              <a:gd name="connsiteY3" fmla="*/ 114466 h 246855"/>
              <a:gd name="connsiteX4" fmla="*/ 30730 w 210810"/>
              <a:gd name="connsiteY4" fmla="*/ 215683 h 246855"/>
              <a:gd name="connsiteX5" fmla="*/ 14630 w 210810"/>
              <a:gd name="connsiteY5" fmla="*/ 238055 h 246855"/>
              <a:gd name="connsiteX6" fmla="*/ 2881 w 210810"/>
              <a:gd name="connsiteY6" fmla="*/ 245440 h 246855"/>
              <a:gd name="connsiteX7" fmla="*/ 0 w 210810"/>
              <a:gd name="connsiteY7" fmla="*/ 246855 h 246855"/>
              <a:gd name="connsiteX8" fmla="*/ 0 w 210810"/>
              <a:gd name="connsiteY8" fmla="*/ 183959 h 246855"/>
              <a:gd name="connsiteX9" fmla="*/ 5927 w 210810"/>
              <a:gd name="connsiteY9" fmla="*/ 177672 h 246855"/>
              <a:gd name="connsiteX10" fmla="*/ 85557 w 210810"/>
              <a:gd name="connsiteY10" fmla="*/ 81017 h 246855"/>
              <a:gd name="connsiteX11" fmla="*/ 181286 w 210810"/>
              <a:gd name="connsiteY11" fmla="*/ 8254 h 246855"/>
              <a:gd name="connsiteX12" fmla="*/ 202173 w 210810"/>
              <a:gd name="connsiteY12" fmla="*/ 0 h 2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810" h="246855">
                <a:moveTo>
                  <a:pt x="202173" y="0"/>
                </a:moveTo>
                <a:cubicBezTo>
                  <a:pt x="206959" y="0"/>
                  <a:pt x="208918" y="2172"/>
                  <a:pt x="209788" y="3692"/>
                </a:cubicBezTo>
                <a:cubicBezTo>
                  <a:pt x="215009" y="11729"/>
                  <a:pt x="198692" y="24761"/>
                  <a:pt x="195428" y="27368"/>
                </a:cubicBezTo>
                <a:cubicBezTo>
                  <a:pt x="194558" y="27585"/>
                  <a:pt x="131899" y="74935"/>
                  <a:pt x="97305" y="114466"/>
                </a:cubicBezTo>
                <a:cubicBezTo>
                  <a:pt x="62712" y="154431"/>
                  <a:pt x="30947" y="214814"/>
                  <a:pt x="30730" y="215683"/>
                </a:cubicBezTo>
                <a:cubicBezTo>
                  <a:pt x="30295" y="216334"/>
                  <a:pt x="20722" y="234362"/>
                  <a:pt x="14630" y="238055"/>
                </a:cubicBezTo>
                <a:cubicBezTo>
                  <a:pt x="12454" y="239575"/>
                  <a:pt x="7015" y="242833"/>
                  <a:pt x="2881" y="245440"/>
                </a:cubicBezTo>
                <a:lnTo>
                  <a:pt x="0" y="246855"/>
                </a:lnTo>
                <a:lnTo>
                  <a:pt x="0" y="183959"/>
                </a:lnTo>
                <a:lnTo>
                  <a:pt x="5927" y="177672"/>
                </a:lnTo>
                <a:cubicBezTo>
                  <a:pt x="7668" y="175066"/>
                  <a:pt x="50311" y="115118"/>
                  <a:pt x="85557" y="81017"/>
                </a:cubicBezTo>
                <a:cubicBezTo>
                  <a:pt x="121020" y="46916"/>
                  <a:pt x="178676" y="9991"/>
                  <a:pt x="181286" y="8254"/>
                </a:cubicBezTo>
                <a:cubicBezTo>
                  <a:pt x="189336" y="3258"/>
                  <a:pt x="197169" y="0"/>
                  <a:pt x="202173" y="0"/>
                </a:cubicBezTo>
                <a:close/>
              </a:path>
            </a:pathLst>
          </a:custGeom>
          <a:solidFill>
            <a:srgbClr val="FCB627"/>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sp>
        <p:nvSpPr>
          <p:cNvPr id="63" name="Freeform 62"/>
          <p:cNvSpPr/>
          <p:nvPr/>
        </p:nvSpPr>
        <p:spPr>
          <a:xfrm>
            <a:off x="8060435" y="970438"/>
            <a:ext cx="72910" cy="117507"/>
          </a:xfrm>
          <a:custGeom>
            <a:avLst/>
            <a:gdLst>
              <a:gd name="connsiteX0" fmla="*/ 25316 w 72910"/>
              <a:gd name="connsiteY0" fmla="*/ 0 h 117507"/>
              <a:gd name="connsiteX1" fmla="*/ 58168 w 72910"/>
              <a:gd name="connsiteY1" fmla="*/ 28236 h 117507"/>
              <a:gd name="connsiteX2" fmla="*/ 71875 w 72910"/>
              <a:gd name="connsiteY2" fmla="*/ 51477 h 117507"/>
              <a:gd name="connsiteX3" fmla="*/ 72910 w 72910"/>
              <a:gd name="connsiteY3" fmla="*/ 50379 h 117507"/>
              <a:gd name="connsiteX4" fmla="*/ 72910 w 72910"/>
              <a:gd name="connsiteY4" fmla="*/ 113275 h 117507"/>
              <a:gd name="connsiteX5" fmla="*/ 69047 w 72910"/>
              <a:gd name="connsiteY5" fmla="*/ 115172 h 117507"/>
              <a:gd name="connsiteX6" fmla="*/ 59691 w 72910"/>
              <a:gd name="connsiteY6" fmla="*/ 117507 h 117507"/>
              <a:gd name="connsiteX7" fmla="*/ 52294 w 72910"/>
              <a:gd name="connsiteY7" fmla="*/ 112728 h 117507"/>
              <a:gd name="connsiteX8" fmla="*/ 43591 w 72910"/>
              <a:gd name="connsiteY8" fmla="*/ 91442 h 117507"/>
              <a:gd name="connsiteX9" fmla="*/ 32713 w 72910"/>
              <a:gd name="connsiteY9" fmla="*/ 68202 h 117507"/>
              <a:gd name="connsiteX10" fmla="*/ 14872 w 72910"/>
              <a:gd name="connsiteY10" fmla="*/ 37142 h 117507"/>
              <a:gd name="connsiteX11" fmla="*/ 8345 w 72910"/>
              <a:gd name="connsiteY11" fmla="*/ 28671 h 117507"/>
              <a:gd name="connsiteX12" fmla="*/ 78 w 72910"/>
              <a:gd name="connsiteY12" fmla="*/ 19331 h 117507"/>
              <a:gd name="connsiteX13" fmla="*/ 9651 w 72910"/>
              <a:gd name="connsiteY13" fmla="*/ 3692 h 117507"/>
              <a:gd name="connsiteX14" fmla="*/ 25316 w 72910"/>
              <a:gd name="connsiteY14" fmla="*/ 0 h 11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910" h="117507">
                <a:moveTo>
                  <a:pt x="25316" y="0"/>
                </a:moveTo>
                <a:cubicBezTo>
                  <a:pt x="29014" y="0"/>
                  <a:pt x="41633" y="1955"/>
                  <a:pt x="58168" y="28236"/>
                </a:cubicBezTo>
                <a:cubicBezTo>
                  <a:pt x="63390" y="36490"/>
                  <a:pt x="69047" y="46264"/>
                  <a:pt x="71875" y="51477"/>
                </a:cubicBezTo>
                <a:lnTo>
                  <a:pt x="72910" y="50379"/>
                </a:lnTo>
                <a:lnTo>
                  <a:pt x="72910" y="113275"/>
                </a:lnTo>
                <a:lnTo>
                  <a:pt x="69047" y="115172"/>
                </a:lnTo>
                <a:cubicBezTo>
                  <a:pt x="66055" y="116421"/>
                  <a:pt x="62628" y="117507"/>
                  <a:pt x="59691" y="117507"/>
                </a:cubicBezTo>
                <a:cubicBezTo>
                  <a:pt x="55340" y="117507"/>
                  <a:pt x="53164" y="114900"/>
                  <a:pt x="52294" y="112728"/>
                </a:cubicBezTo>
                <a:cubicBezTo>
                  <a:pt x="51206" y="109470"/>
                  <a:pt x="45114" y="94701"/>
                  <a:pt x="43591" y="91442"/>
                </a:cubicBezTo>
                <a:cubicBezTo>
                  <a:pt x="42286" y="88402"/>
                  <a:pt x="37282" y="77759"/>
                  <a:pt x="32713" y="68202"/>
                </a:cubicBezTo>
                <a:cubicBezTo>
                  <a:pt x="32495" y="67985"/>
                  <a:pt x="21834" y="46047"/>
                  <a:pt x="14872" y="37142"/>
                </a:cubicBezTo>
                <a:lnTo>
                  <a:pt x="8345" y="28671"/>
                </a:lnTo>
                <a:cubicBezTo>
                  <a:pt x="3776" y="26716"/>
                  <a:pt x="948" y="23458"/>
                  <a:pt x="78" y="19331"/>
                </a:cubicBezTo>
                <a:cubicBezTo>
                  <a:pt x="-575" y="13901"/>
                  <a:pt x="2906" y="8036"/>
                  <a:pt x="9651" y="3692"/>
                </a:cubicBezTo>
                <a:cubicBezTo>
                  <a:pt x="10521" y="3041"/>
                  <a:pt x="15743" y="0"/>
                  <a:pt x="25316" y="0"/>
                </a:cubicBezTo>
                <a:close/>
              </a:path>
            </a:pathLst>
          </a:custGeom>
          <a:solidFill>
            <a:srgbClr val="FCB627"/>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grpSp>
        <p:nvGrpSpPr>
          <p:cNvPr id="64" name="Group 63"/>
          <p:cNvGrpSpPr/>
          <p:nvPr/>
        </p:nvGrpSpPr>
        <p:grpSpPr>
          <a:xfrm>
            <a:off x="7897621" y="185566"/>
            <a:ext cx="846647" cy="461665"/>
            <a:chOff x="5678019" y="1233527"/>
            <a:chExt cx="846647" cy="461665"/>
          </a:xfrm>
        </p:grpSpPr>
        <p:sp>
          <p:nvSpPr>
            <p:cNvPr id="65" name="TextBox 64"/>
            <p:cNvSpPr txBox="1"/>
            <p:nvPr/>
          </p:nvSpPr>
          <p:spPr>
            <a:xfrm>
              <a:off x="5678019" y="1233527"/>
              <a:ext cx="321869" cy="461665"/>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2"/>
                  </a:solidFill>
                  <a:effectLst/>
                  <a:uLnTx/>
                  <a:uFillTx/>
                  <a:latin typeface="Arial" charset="0"/>
                  <a:ea typeface="Arial" charset="0"/>
                  <a:cs typeface="Arial" charset="0"/>
                </a:rPr>
                <a:t>Q</a:t>
              </a:r>
            </a:p>
          </p:txBody>
        </p:sp>
        <p:sp>
          <p:nvSpPr>
            <p:cNvPr id="66" name="Freeform 19"/>
            <p:cNvSpPr>
              <a:spLocks noChangeArrowheads="1"/>
            </p:cNvSpPr>
            <p:nvPr/>
          </p:nvSpPr>
          <p:spPr bwMode="auto">
            <a:xfrm>
              <a:off x="6093342" y="1402422"/>
              <a:ext cx="431324" cy="42300"/>
            </a:xfrm>
            <a:custGeom>
              <a:avLst/>
              <a:gdLst>
                <a:gd name="T0" fmla="*/ 2606 w 2742"/>
                <a:gd name="T1" fmla="*/ 268 h 269"/>
                <a:gd name="T2" fmla="*/ 2606 w 2742"/>
                <a:gd name="T3" fmla="*/ 268 h 269"/>
                <a:gd name="T4" fmla="*/ 2606 w 2742"/>
                <a:gd name="T5" fmla="*/ 268 h 269"/>
                <a:gd name="T6" fmla="*/ 134 w 2742"/>
                <a:gd name="T7" fmla="*/ 268 h 269"/>
                <a:gd name="T8" fmla="*/ 134 w 2742"/>
                <a:gd name="T9" fmla="*/ 268 h 269"/>
                <a:gd name="T10" fmla="*/ 0 w 2742"/>
                <a:gd name="T11" fmla="*/ 134 h 269"/>
                <a:gd name="T12" fmla="*/ 134 w 2742"/>
                <a:gd name="T13" fmla="*/ 0 h 269"/>
                <a:gd name="T14" fmla="*/ 134 w 2742"/>
                <a:gd name="T15" fmla="*/ 0 h 269"/>
                <a:gd name="T16" fmla="*/ 2606 w 2742"/>
                <a:gd name="T17" fmla="*/ 0 h 269"/>
                <a:gd name="T18" fmla="*/ 2606 w 2742"/>
                <a:gd name="T19" fmla="*/ 0 h 269"/>
                <a:gd name="T20" fmla="*/ 2741 w 2742"/>
                <a:gd name="T21" fmla="*/ 134 h 269"/>
                <a:gd name="T22" fmla="*/ 2606 w 2742"/>
                <a:gd name="T23" fmla="*/ 26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2" h="269">
                  <a:moveTo>
                    <a:pt x="2606" y="268"/>
                  </a:moveTo>
                  <a:lnTo>
                    <a:pt x="2606" y="268"/>
                  </a:lnTo>
                  <a:lnTo>
                    <a:pt x="2606" y="268"/>
                  </a:lnTo>
                  <a:lnTo>
                    <a:pt x="134" y="268"/>
                  </a:lnTo>
                  <a:lnTo>
                    <a:pt x="134" y="268"/>
                  </a:lnTo>
                  <a:cubicBezTo>
                    <a:pt x="61" y="268"/>
                    <a:pt x="0" y="209"/>
                    <a:pt x="0" y="134"/>
                  </a:cubicBezTo>
                  <a:cubicBezTo>
                    <a:pt x="0" y="60"/>
                    <a:pt x="61" y="0"/>
                    <a:pt x="134" y="0"/>
                  </a:cubicBezTo>
                  <a:lnTo>
                    <a:pt x="134" y="0"/>
                  </a:lnTo>
                  <a:lnTo>
                    <a:pt x="2606" y="0"/>
                  </a:lnTo>
                  <a:lnTo>
                    <a:pt x="2606" y="0"/>
                  </a:lnTo>
                  <a:cubicBezTo>
                    <a:pt x="2680" y="0"/>
                    <a:pt x="2741" y="60"/>
                    <a:pt x="2741" y="134"/>
                  </a:cubicBezTo>
                  <a:cubicBezTo>
                    <a:pt x="2741" y="209"/>
                    <a:pt x="2680" y="268"/>
                    <a:pt x="2606" y="268"/>
                  </a:cubicBezTo>
                </a:path>
              </a:pathLst>
            </a:custGeom>
            <a:solidFill>
              <a:schemeClr val="accent2"/>
            </a:solidFill>
            <a:ln w="9525" cap="flat">
              <a:noFill/>
              <a:bevel/>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7" name="Freeform 20"/>
            <p:cNvSpPr>
              <a:spLocks noChangeArrowheads="1"/>
            </p:cNvSpPr>
            <p:nvPr/>
          </p:nvSpPr>
          <p:spPr bwMode="auto">
            <a:xfrm>
              <a:off x="6093342" y="1499504"/>
              <a:ext cx="298875" cy="42300"/>
            </a:xfrm>
            <a:custGeom>
              <a:avLst/>
              <a:gdLst>
                <a:gd name="T0" fmla="*/ 1765 w 1900"/>
                <a:gd name="T1" fmla="*/ 269 h 270"/>
                <a:gd name="T2" fmla="*/ 1765 w 1900"/>
                <a:gd name="T3" fmla="*/ 269 h 270"/>
                <a:gd name="T4" fmla="*/ 1765 w 1900"/>
                <a:gd name="T5" fmla="*/ 269 h 270"/>
                <a:gd name="T6" fmla="*/ 134 w 1900"/>
                <a:gd name="T7" fmla="*/ 269 h 270"/>
                <a:gd name="T8" fmla="*/ 134 w 1900"/>
                <a:gd name="T9" fmla="*/ 269 h 270"/>
                <a:gd name="T10" fmla="*/ 0 w 1900"/>
                <a:gd name="T11" fmla="*/ 134 h 270"/>
                <a:gd name="T12" fmla="*/ 134 w 1900"/>
                <a:gd name="T13" fmla="*/ 0 h 270"/>
                <a:gd name="T14" fmla="*/ 134 w 1900"/>
                <a:gd name="T15" fmla="*/ 0 h 270"/>
                <a:gd name="T16" fmla="*/ 1765 w 1900"/>
                <a:gd name="T17" fmla="*/ 0 h 270"/>
                <a:gd name="T18" fmla="*/ 1765 w 1900"/>
                <a:gd name="T19" fmla="*/ 0 h 270"/>
                <a:gd name="T20" fmla="*/ 1899 w 1900"/>
                <a:gd name="T21" fmla="*/ 134 h 270"/>
                <a:gd name="T22" fmla="*/ 1765 w 1900"/>
                <a:gd name="T23" fmla="*/ 26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00" h="270">
                  <a:moveTo>
                    <a:pt x="1765" y="269"/>
                  </a:moveTo>
                  <a:lnTo>
                    <a:pt x="1765" y="269"/>
                  </a:lnTo>
                  <a:lnTo>
                    <a:pt x="1765" y="269"/>
                  </a:lnTo>
                  <a:lnTo>
                    <a:pt x="134" y="269"/>
                  </a:lnTo>
                  <a:lnTo>
                    <a:pt x="134" y="269"/>
                  </a:lnTo>
                  <a:cubicBezTo>
                    <a:pt x="61" y="269"/>
                    <a:pt x="0" y="209"/>
                    <a:pt x="0" y="134"/>
                  </a:cubicBezTo>
                  <a:cubicBezTo>
                    <a:pt x="0" y="61"/>
                    <a:pt x="61" y="0"/>
                    <a:pt x="134" y="0"/>
                  </a:cubicBezTo>
                  <a:lnTo>
                    <a:pt x="134" y="0"/>
                  </a:lnTo>
                  <a:lnTo>
                    <a:pt x="1765" y="0"/>
                  </a:lnTo>
                  <a:lnTo>
                    <a:pt x="1765" y="0"/>
                  </a:lnTo>
                  <a:cubicBezTo>
                    <a:pt x="1840" y="0"/>
                    <a:pt x="1899" y="61"/>
                    <a:pt x="1899" y="134"/>
                  </a:cubicBezTo>
                  <a:cubicBezTo>
                    <a:pt x="1899" y="209"/>
                    <a:pt x="1840" y="269"/>
                    <a:pt x="1765" y="269"/>
                  </a:cubicBezTo>
                </a:path>
              </a:pathLst>
            </a:custGeom>
            <a:solidFill>
              <a:schemeClr val="accent2"/>
            </a:solidFill>
            <a:ln w="9525" cap="flat">
              <a:noFill/>
              <a:bevel/>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custDataLst>
      <p:tags r:id="rId1"/>
    </p:custDataLst>
    <p:extLst>
      <p:ext uri="{BB962C8B-B14F-4D97-AF65-F5344CB8AC3E}">
        <p14:creationId xmlns:p14="http://schemas.microsoft.com/office/powerpoint/2010/main" val="300788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64"/>
                                        </p:tgtEl>
                                      </p:cBhvr>
                                    </p:animEffect>
                                    <p:animScale>
                                      <p:cBhvr>
                                        <p:cTn id="7" dur="500" autoRev="1" fill="hold"/>
                                        <p:tgtEl>
                                          <p:spTgt spid="64"/>
                                        </p:tgtEl>
                                      </p:cBhvr>
                                      <p:by x="105000" y="105000"/>
                                    </p:animScale>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left)">
                                      <p:cBhvr>
                                        <p:cTn id="11" dur="200"/>
                                        <p:tgtEl>
                                          <p:spTgt spid="63"/>
                                        </p:tgtEl>
                                      </p:cBhvr>
                                    </p:animEffect>
                                  </p:childTnLst>
                                </p:cTn>
                              </p:par>
                            </p:childTnLst>
                          </p:cTn>
                        </p:par>
                        <p:par>
                          <p:cTn id="12" fill="hold">
                            <p:stCondLst>
                              <p:cond delay="1200"/>
                            </p:stCondLst>
                            <p:childTnLst>
                              <p:par>
                                <p:cTn id="13" presetID="22" presetClass="entr" presetSubtype="4"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down)">
                                      <p:cBhvr>
                                        <p:cTn id="15" dur="200"/>
                                        <p:tgtEl>
                                          <p:spTgt spid="6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2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457200" y="228600"/>
            <a:ext cx="8229600" cy="1244600"/>
          </a:xfrm>
        </p:spPr>
        <p:txBody>
          <a:bodyPr/>
          <a:lstStyle/>
          <a:p>
            <a:r>
              <a:rPr lang="en-US" altLang="en-US" dirty="0">
                <a:solidFill>
                  <a:schemeClr val="tx1"/>
                </a:solidFill>
                <a:latin typeface="Arial" charset="0"/>
              </a:rPr>
              <a:t>Case Study #3:</a:t>
            </a:r>
            <a:br>
              <a:rPr lang="en-US" altLang="en-US" dirty="0">
                <a:latin typeface="Arial" charset="0"/>
              </a:rPr>
            </a:br>
            <a:r>
              <a:rPr lang="en-US" altLang="en-US" dirty="0">
                <a:latin typeface="Arial" charset="0"/>
              </a:rPr>
              <a:t>Androgen Deprivation Therapy (ADT)</a:t>
            </a:r>
            <a:endParaRPr lang="en-US" altLang="en-US" baseline="30000" dirty="0">
              <a:latin typeface="Arial" charset="0"/>
            </a:endParaRPr>
          </a:p>
        </p:txBody>
      </p:sp>
      <p:sp>
        <p:nvSpPr>
          <p:cNvPr id="62467" name="Content Placeholder 14"/>
          <p:cNvSpPr>
            <a:spLocks noGrp="1"/>
          </p:cNvSpPr>
          <p:nvPr>
            <p:ph idx="1"/>
          </p:nvPr>
        </p:nvSpPr>
        <p:spPr>
          <a:xfrm>
            <a:off x="468313" y="1752600"/>
            <a:ext cx="8193549" cy="4251251"/>
          </a:xfrm>
        </p:spPr>
        <p:txBody>
          <a:bodyPr>
            <a:normAutofit fontScale="92500"/>
          </a:bodyPr>
          <a:lstStyle/>
          <a:p>
            <a:pPr>
              <a:spcAft>
                <a:spcPts val="600"/>
              </a:spcAft>
            </a:pPr>
            <a:r>
              <a:rPr lang="en-CA" altLang="en-US" sz="2400" dirty="0">
                <a:latin typeface="Arial" charset="0"/>
              </a:rPr>
              <a:t>Prostate cancer is promoted by androgens and is often sensitive to androgen-deprivation treatments such as GnRH agonists.</a:t>
            </a:r>
            <a:r>
              <a:rPr lang="en-CA" altLang="en-US" sz="2400" baseline="30000" dirty="0">
                <a:latin typeface="Arial" charset="0"/>
              </a:rPr>
              <a:t>1</a:t>
            </a:r>
          </a:p>
          <a:p>
            <a:pPr>
              <a:spcAft>
                <a:spcPts val="600"/>
              </a:spcAft>
            </a:pPr>
            <a:r>
              <a:rPr lang="en-US" altLang="en-US" sz="2400" dirty="0">
                <a:latin typeface="Arial" charset="0"/>
              </a:rPr>
              <a:t>Result of ADT is to reduce circulating testosterone and other androgens. This also reduces estradiol levels and BMD.</a:t>
            </a:r>
            <a:r>
              <a:rPr lang="en-US" altLang="en-US" sz="2400" baseline="30000" dirty="0">
                <a:latin typeface="Arial" charset="0"/>
              </a:rPr>
              <a:t>1</a:t>
            </a:r>
          </a:p>
          <a:p>
            <a:pPr>
              <a:spcAft>
                <a:spcPts val="600"/>
              </a:spcAft>
            </a:pPr>
            <a:r>
              <a:rPr lang="en-US" altLang="en-US" sz="2400" dirty="0">
                <a:latin typeface="Arial" charset="0"/>
              </a:rPr>
              <a:t>BMD declines up to 8.5% per year in men receiving ADT.</a:t>
            </a:r>
            <a:r>
              <a:rPr lang="en-US" altLang="en-US" sz="2400" baseline="30000" dirty="0">
                <a:latin typeface="Arial" charset="0"/>
              </a:rPr>
              <a:t>2,3</a:t>
            </a:r>
          </a:p>
          <a:p>
            <a:pPr>
              <a:spcAft>
                <a:spcPts val="600"/>
              </a:spcAft>
            </a:pPr>
            <a:r>
              <a:rPr lang="en-US" altLang="en-US" sz="2400" dirty="0">
                <a:latin typeface="Arial" charset="0"/>
              </a:rPr>
              <a:t>A retrospective study of 50,163 prostate cancer patients found significantly higher rates of fracture in patients treated with ADT vs untreated </a:t>
            </a:r>
            <a:r>
              <a:rPr lang="en-US" altLang="en-US" sz="2400" dirty="0">
                <a:solidFill>
                  <a:schemeClr val="tx2"/>
                </a:solidFill>
                <a:latin typeface="Arial" charset="0"/>
              </a:rPr>
              <a:t>(19.4% vs 12.6%, p&lt;0.001)</a:t>
            </a:r>
            <a:r>
              <a:rPr lang="en-US" altLang="en-US" sz="2400" dirty="0">
                <a:latin typeface="Arial" charset="0"/>
              </a:rPr>
              <a:t>.</a:t>
            </a:r>
            <a:r>
              <a:rPr lang="en-US" altLang="en-US" sz="2400" baseline="30000" dirty="0">
                <a:latin typeface="Arial" charset="0"/>
              </a:rPr>
              <a:t>4</a:t>
            </a:r>
          </a:p>
          <a:p>
            <a:pPr marL="0" indent="0">
              <a:spcAft>
                <a:spcPts val="600"/>
              </a:spcAft>
              <a:buNone/>
            </a:pPr>
            <a:endParaRPr lang="en-US" altLang="en-US" sz="2400" dirty="0">
              <a:latin typeface="Arial" charset="0"/>
            </a:endParaRPr>
          </a:p>
        </p:txBody>
      </p:sp>
      <p:sp>
        <p:nvSpPr>
          <p:cNvPr id="62468" name="Rectangle 26"/>
          <p:cNvSpPr>
            <a:spLocks noChangeArrowheads="1"/>
          </p:cNvSpPr>
          <p:nvPr/>
        </p:nvSpPr>
        <p:spPr bwMode="auto">
          <a:xfrm>
            <a:off x="457200" y="6214001"/>
            <a:ext cx="3494546" cy="138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b">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pt-BR" altLang="en-US" sz="900" dirty="0">
                <a:solidFill>
                  <a:srgbClr val="FFFFFF"/>
                </a:solidFill>
              </a:rPr>
              <a:t>BMD, </a:t>
            </a:r>
            <a:r>
              <a:rPr lang="pt-BR" altLang="en-US" sz="900" dirty="0" err="1">
                <a:solidFill>
                  <a:srgbClr val="FFFFFF"/>
                </a:solidFill>
              </a:rPr>
              <a:t>bone</a:t>
            </a:r>
            <a:r>
              <a:rPr lang="pt-BR" altLang="en-US" sz="900" dirty="0">
                <a:solidFill>
                  <a:srgbClr val="FFFFFF"/>
                </a:solidFill>
              </a:rPr>
              <a:t> mineral </a:t>
            </a:r>
            <a:r>
              <a:rPr lang="pt-BR" altLang="en-US" sz="900" dirty="0" err="1">
                <a:solidFill>
                  <a:srgbClr val="FFFFFF"/>
                </a:solidFill>
              </a:rPr>
              <a:t>density</a:t>
            </a:r>
            <a:r>
              <a:rPr lang="pt-BR" altLang="en-US" sz="900" dirty="0">
                <a:solidFill>
                  <a:srgbClr val="FFFFFF"/>
                </a:solidFill>
              </a:rPr>
              <a:t>; </a:t>
            </a:r>
            <a:r>
              <a:rPr lang="pt-BR" altLang="en-US" sz="900" dirty="0" err="1">
                <a:solidFill>
                  <a:srgbClr val="FFFFFF"/>
                </a:solidFill>
              </a:rPr>
              <a:t>GnRH</a:t>
            </a:r>
            <a:r>
              <a:rPr lang="pt-BR" altLang="en-US" sz="900" dirty="0">
                <a:solidFill>
                  <a:srgbClr val="FFFFFF"/>
                </a:solidFill>
              </a:rPr>
              <a:t>, </a:t>
            </a:r>
            <a:r>
              <a:rPr lang="pt-BR" altLang="en-US" sz="900" dirty="0" err="1">
                <a:solidFill>
                  <a:srgbClr val="FFFFFF"/>
                </a:solidFill>
              </a:rPr>
              <a:t>gonadotropin</a:t>
            </a:r>
            <a:r>
              <a:rPr lang="pt-BR" altLang="en-US" sz="900" dirty="0">
                <a:solidFill>
                  <a:srgbClr val="FFFFFF"/>
                </a:solidFill>
              </a:rPr>
              <a:t> </a:t>
            </a:r>
            <a:r>
              <a:rPr lang="pt-BR" altLang="en-US" sz="900" dirty="0" err="1">
                <a:solidFill>
                  <a:srgbClr val="FFFFFF"/>
                </a:solidFill>
              </a:rPr>
              <a:t>releasing</a:t>
            </a:r>
            <a:r>
              <a:rPr lang="pt-BR" altLang="en-US" sz="900" dirty="0">
                <a:solidFill>
                  <a:srgbClr val="FFFFFF"/>
                </a:solidFill>
              </a:rPr>
              <a:t> </a:t>
            </a:r>
            <a:r>
              <a:rPr lang="pt-BR" altLang="en-US" sz="900" dirty="0" err="1">
                <a:solidFill>
                  <a:srgbClr val="FFFFFF"/>
                </a:solidFill>
              </a:rPr>
              <a:t>hormone</a:t>
            </a:r>
            <a:endParaRPr lang="en-US" altLang="en-US" sz="900" dirty="0">
              <a:solidFill>
                <a:srgbClr val="FFFFFF"/>
              </a:solidFill>
            </a:endParaRPr>
          </a:p>
        </p:txBody>
      </p:sp>
      <p:sp>
        <p:nvSpPr>
          <p:cNvPr id="5" name="Rectangle 26"/>
          <p:cNvSpPr>
            <a:spLocks noChangeArrowheads="1"/>
          </p:cNvSpPr>
          <p:nvPr/>
        </p:nvSpPr>
        <p:spPr bwMode="auto">
          <a:xfrm>
            <a:off x="468313" y="6447651"/>
            <a:ext cx="628690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b">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0"/>
              </a:spcBef>
              <a:spcAft>
                <a:spcPct val="0"/>
              </a:spcAft>
              <a:buClrTx/>
              <a:buFontTx/>
              <a:buNone/>
            </a:pPr>
            <a:r>
              <a:rPr lang="pt-BR" altLang="en-US" sz="900" dirty="0">
                <a:solidFill>
                  <a:srgbClr val="FFFFFF"/>
                </a:solidFill>
              </a:rPr>
              <a:t>1. D’</a:t>
            </a:r>
            <a:r>
              <a:rPr lang="pt-BR" altLang="en-US" sz="900" dirty="0" err="1">
                <a:solidFill>
                  <a:srgbClr val="FFFFFF"/>
                </a:solidFill>
              </a:rPr>
              <a:t>Oronzo</a:t>
            </a:r>
            <a:r>
              <a:rPr lang="pt-BR" altLang="en-US" sz="900" dirty="0">
                <a:solidFill>
                  <a:srgbClr val="FFFFFF"/>
                </a:solidFill>
              </a:rPr>
              <a:t> </a:t>
            </a:r>
            <a:r>
              <a:rPr lang="pt-BR" altLang="en-US" sz="900" dirty="0" err="1">
                <a:solidFill>
                  <a:srgbClr val="FFFFFF"/>
                </a:solidFill>
              </a:rPr>
              <a:t>S</a:t>
            </a:r>
            <a:r>
              <a:rPr lang="pt-BR" altLang="en-US" sz="900" dirty="0">
                <a:solidFill>
                  <a:srgbClr val="FFFFFF"/>
                </a:solidFill>
              </a:rPr>
              <a:t>, et al. (2015) </a:t>
            </a:r>
            <a:r>
              <a:rPr lang="pt-BR" altLang="en-US" sz="900" i="1" dirty="0" err="1">
                <a:solidFill>
                  <a:srgbClr val="FFFFFF"/>
                </a:solidFill>
              </a:rPr>
              <a:t>Cancer</a:t>
            </a:r>
            <a:r>
              <a:rPr lang="pt-BR" altLang="en-US" sz="900" i="1" dirty="0">
                <a:solidFill>
                  <a:srgbClr val="FFFFFF"/>
                </a:solidFill>
              </a:rPr>
              <a:t> </a:t>
            </a:r>
            <a:r>
              <a:rPr lang="pt-BR" altLang="en-US" sz="900" i="1" dirty="0" err="1">
                <a:solidFill>
                  <a:srgbClr val="FFFFFF"/>
                </a:solidFill>
              </a:rPr>
              <a:t>Treat</a:t>
            </a:r>
            <a:r>
              <a:rPr lang="pt-BR" altLang="en-US" sz="900" i="1" dirty="0">
                <a:solidFill>
                  <a:srgbClr val="FFFFFF"/>
                </a:solidFill>
              </a:rPr>
              <a:t> Rev</a:t>
            </a:r>
            <a:r>
              <a:rPr lang="pt-BR" altLang="en-US" sz="900" dirty="0">
                <a:solidFill>
                  <a:srgbClr val="FFFFFF"/>
                </a:solidFill>
              </a:rPr>
              <a:t>., 41, 798-808. 2. Lipton A, et al. (2012) </a:t>
            </a:r>
            <a:r>
              <a:rPr lang="pt-BR" altLang="en-US" sz="900" i="1" dirty="0" err="1">
                <a:solidFill>
                  <a:srgbClr val="FFFFFF"/>
                </a:solidFill>
              </a:rPr>
              <a:t>Clin</a:t>
            </a:r>
            <a:r>
              <a:rPr lang="pt-BR" altLang="en-US" sz="900" i="1" dirty="0">
                <a:solidFill>
                  <a:srgbClr val="FFFFFF"/>
                </a:solidFill>
              </a:rPr>
              <a:t> </a:t>
            </a:r>
            <a:r>
              <a:rPr lang="pt-BR" altLang="en-US" sz="900" i="1" dirty="0" err="1">
                <a:solidFill>
                  <a:srgbClr val="FFFFFF"/>
                </a:solidFill>
              </a:rPr>
              <a:t>Med</a:t>
            </a:r>
            <a:r>
              <a:rPr lang="pt-BR" altLang="en-US" sz="900" i="1" dirty="0">
                <a:solidFill>
                  <a:srgbClr val="FFFFFF"/>
                </a:solidFill>
              </a:rPr>
              <a:t> Insights </a:t>
            </a:r>
            <a:r>
              <a:rPr lang="pt-BR" altLang="en-US" sz="900" i="1" dirty="0" err="1">
                <a:solidFill>
                  <a:srgbClr val="FFFFFF"/>
                </a:solidFill>
              </a:rPr>
              <a:t>Oncol</a:t>
            </a:r>
            <a:r>
              <a:rPr lang="pt-BR" altLang="en-US" sz="900" dirty="0">
                <a:solidFill>
                  <a:srgbClr val="FFFFFF"/>
                </a:solidFill>
              </a:rPr>
              <a:t>., 6, 287-303. 3. Diamond TH, et al (2004)  </a:t>
            </a:r>
            <a:r>
              <a:rPr lang="pt-BR" altLang="en-US" sz="900" i="1" dirty="0" err="1">
                <a:solidFill>
                  <a:srgbClr val="FFFFFF"/>
                </a:solidFill>
              </a:rPr>
              <a:t>Cancer</a:t>
            </a:r>
            <a:r>
              <a:rPr lang="pt-BR" altLang="en-US" sz="900" i="1" dirty="0">
                <a:solidFill>
                  <a:srgbClr val="FFFFFF"/>
                </a:solidFill>
              </a:rPr>
              <a:t>,</a:t>
            </a:r>
            <a:r>
              <a:rPr lang="pt-BR" altLang="en-US" sz="900" dirty="0">
                <a:solidFill>
                  <a:srgbClr val="FFFFFF"/>
                </a:solidFill>
              </a:rPr>
              <a:t> 100, 892-899 4. </a:t>
            </a:r>
            <a:r>
              <a:rPr lang="pt-BR" altLang="en-US" sz="900" dirty="0" err="1">
                <a:solidFill>
                  <a:srgbClr val="FFFFFF"/>
                </a:solidFill>
              </a:rPr>
              <a:t>Shahinian</a:t>
            </a:r>
            <a:r>
              <a:rPr lang="pt-BR" altLang="en-US" sz="900" dirty="0">
                <a:solidFill>
                  <a:srgbClr val="FFFFFF"/>
                </a:solidFill>
              </a:rPr>
              <a:t> VB, et al. (2005) N </a:t>
            </a:r>
            <a:r>
              <a:rPr lang="pt-BR" altLang="en-US" sz="900" dirty="0" err="1">
                <a:solidFill>
                  <a:srgbClr val="FFFFFF"/>
                </a:solidFill>
              </a:rPr>
              <a:t>Engl</a:t>
            </a:r>
            <a:r>
              <a:rPr lang="pt-BR" altLang="en-US" sz="900" dirty="0">
                <a:solidFill>
                  <a:srgbClr val="FFFFFF"/>
                </a:solidFill>
              </a:rPr>
              <a:t> J Med., 352, 3154-164.</a:t>
            </a:r>
            <a:endParaRPr lang="en-US" altLang="en-US" sz="900" dirty="0">
              <a:solidFill>
                <a:srgbClr val="FFFFFF"/>
              </a:solidFill>
            </a:endParaRPr>
          </a:p>
        </p:txBody>
      </p:sp>
    </p:spTree>
    <p:custDataLst>
      <p:tags r:id="rId1"/>
    </p:custDataLst>
    <p:extLst>
      <p:ext uri="{BB962C8B-B14F-4D97-AF65-F5344CB8AC3E}">
        <p14:creationId xmlns:p14="http://schemas.microsoft.com/office/powerpoint/2010/main" val="756034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8416" y="6592019"/>
            <a:ext cx="5264262" cy="138499"/>
          </a:xfrm>
          <a:prstGeom prst="rect">
            <a:avLst/>
          </a:prstGeom>
          <a:noFill/>
        </p:spPr>
        <p:txBody>
          <a:bodyPr wrap="none" lIns="0" tIns="0" rIns="0" bIns="0" rtlCol="0" anchor="b">
            <a:spAutoFit/>
          </a:bodyPr>
          <a:lstStyle/>
          <a:p>
            <a:pPr lvl="0">
              <a:defRPr/>
            </a:pPr>
            <a:r>
              <a:rPr lang="en-CA" sz="900" dirty="0">
                <a:solidFill>
                  <a:srgbClr val="FFFFFF"/>
                </a:solidFill>
                <a:latin typeface="Arial" charset="0"/>
              </a:rPr>
              <a:t>1. Smith MR, et al. (2006) </a:t>
            </a:r>
            <a:r>
              <a:rPr lang="en-CA" altLang="en-US" sz="900" i="1" dirty="0">
                <a:solidFill>
                  <a:srgbClr val="FFFFFF"/>
                </a:solidFill>
                <a:latin typeface="Arial" charset="0"/>
              </a:rPr>
              <a:t>J Urol. </a:t>
            </a:r>
            <a:r>
              <a:rPr lang="en-CA" altLang="en-US" sz="900" dirty="0">
                <a:solidFill>
                  <a:srgbClr val="FFFFFF"/>
                </a:solidFill>
                <a:latin typeface="Arial" charset="0"/>
              </a:rPr>
              <a:t>175, 136-139. 2. </a:t>
            </a:r>
            <a:r>
              <a:rPr lang="pt-BR" altLang="en-US" sz="900" dirty="0">
                <a:solidFill>
                  <a:srgbClr val="FFFFFF"/>
                </a:solidFill>
                <a:latin typeface="Arial" charset="0"/>
              </a:rPr>
              <a:t>Smith MR, et al. (2005) </a:t>
            </a:r>
            <a:r>
              <a:rPr lang="pt-BR" altLang="en-US" sz="900" i="1" dirty="0">
                <a:solidFill>
                  <a:srgbClr val="FFFFFF"/>
                </a:solidFill>
                <a:latin typeface="Arial" charset="0"/>
              </a:rPr>
              <a:t>J </a:t>
            </a:r>
            <a:r>
              <a:rPr lang="pt-BR" altLang="en-US" sz="900" i="1" dirty="0" err="1">
                <a:solidFill>
                  <a:srgbClr val="FFFFFF"/>
                </a:solidFill>
                <a:latin typeface="Arial" charset="0"/>
              </a:rPr>
              <a:t>Clin</a:t>
            </a:r>
            <a:r>
              <a:rPr lang="pt-BR" altLang="en-US" sz="900" i="1" dirty="0">
                <a:solidFill>
                  <a:srgbClr val="FFFFFF"/>
                </a:solidFill>
                <a:latin typeface="Arial" charset="0"/>
              </a:rPr>
              <a:t> </a:t>
            </a:r>
            <a:r>
              <a:rPr lang="pt-BR" altLang="en-US" sz="900" i="1" dirty="0" err="1">
                <a:solidFill>
                  <a:srgbClr val="FFFFFF"/>
                </a:solidFill>
                <a:latin typeface="Arial" charset="0"/>
              </a:rPr>
              <a:t>Oncol</a:t>
            </a:r>
            <a:r>
              <a:rPr lang="pt-BR" altLang="en-US" sz="900" i="1" dirty="0">
                <a:solidFill>
                  <a:srgbClr val="FFFFFF"/>
                </a:solidFill>
                <a:latin typeface="Arial" charset="0"/>
              </a:rPr>
              <a:t>. </a:t>
            </a:r>
            <a:r>
              <a:rPr lang="pt-BR" altLang="en-US" sz="900" dirty="0">
                <a:solidFill>
                  <a:srgbClr val="FFFFFF"/>
                </a:solidFill>
                <a:latin typeface="Arial" charset="0"/>
              </a:rPr>
              <a:t>23, 7897-7903.</a:t>
            </a:r>
            <a:endParaRPr lang="en-US" altLang="en-US" sz="900" dirty="0">
              <a:solidFill>
                <a:srgbClr val="FFFFFF"/>
              </a:solidFill>
              <a:latin typeface="Arial" charset="0"/>
            </a:endParaRPr>
          </a:p>
        </p:txBody>
      </p:sp>
      <p:grpSp>
        <p:nvGrpSpPr>
          <p:cNvPr id="10" name="Group 9"/>
          <p:cNvGrpSpPr/>
          <p:nvPr/>
        </p:nvGrpSpPr>
        <p:grpSpPr>
          <a:xfrm>
            <a:off x="676127" y="1982785"/>
            <a:ext cx="8075256" cy="4063725"/>
            <a:chOff x="56759" y="1235483"/>
            <a:chExt cx="9065296" cy="4561944"/>
          </a:xfrm>
        </p:grpSpPr>
        <p:graphicFrame>
          <p:nvGraphicFramePr>
            <p:cNvPr id="28" name="Chart 2"/>
            <p:cNvGraphicFramePr>
              <a:graphicFrameLocks/>
            </p:cNvGraphicFramePr>
            <p:nvPr>
              <p:extLst>
                <p:ext uri="{D42A27DB-BD31-4B8C-83A1-F6EECF244321}">
                  <p14:modId xmlns:p14="http://schemas.microsoft.com/office/powerpoint/2010/main" val="123238614"/>
                </p:ext>
              </p:extLst>
            </p:nvPr>
          </p:nvGraphicFramePr>
          <p:xfrm>
            <a:off x="4913304" y="2168193"/>
            <a:ext cx="4185299" cy="331250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2"/>
            <p:cNvGraphicFramePr>
              <a:graphicFrameLocks/>
            </p:cNvGraphicFramePr>
            <p:nvPr>
              <p:extLst>
                <p:ext uri="{D42A27DB-BD31-4B8C-83A1-F6EECF244321}">
                  <p14:modId xmlns:p14="http://schemas.microsoft.com/office/powerpoint/2010/main" val="1721495235"/>
                </p:ext>
              </p:extLst>
            </p:nvPr>
          </p:nvGraphicFramePr>
          <p:xfrm>
            <a:off x="488416" y="1975902"/>
            <a:ext cx="3750813" cy="3504796"/>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39"/>
            <p:cNvSpPr txBox="1">
              <a:spLocks noChangeArrowheads="1"/>
            </p:cNvSpPr>
            <p:nvPr/>
          </p:nvSpPr>
          <p:spPr bwMode="auto">
            <a:xfrm>
              <a:off x="1143000" y="3192519"/>
              <a:ext cx="833437" cy="41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FFFFFF"/>
                  </a:solidFill>
                  <a:effectLst/>
                  <a:uLnTx/>
                  <a:uFillTx/>
                  <a:latin typeface="Arial" charset="0"/>
                  <a:ea typeface="+mn-ea"/>
                  <a:cs typeface="+mn-cs"/>
                </a:rPr>
                <a:t>1.21*</a:t>
              </a:r>
              <a:endParaRPr kumimoji="0" lang="en-US" altLang="en-US" sz="1400" b="1"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 name="TextBox 40"/>
            <p:cNvSpPr txBox="1">
              <a:spLocks noChangeArrowheads="1"/>
            </p:cNvSpPr>
            <p:nvPr/>
          </p:nvSpPr>
          <p:spPr bwMode="auto">
            <a:xfrm>
              <a:off x="3281362" y="2212019"/>
              <a:ext cx="833437" cy="41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FFFFFF"/>
                  </a:solidFill>
                  <a:effectLst/>
                  <a:uLnTx/>
                  <a:uFillTx/>
                  <a:latin typeface="Arial" charset="0"/>
                  <a:ea typeface="+mn-ea"/>
                  <a:cs typeface="+mn-cs"/>
                </a:rPr>
                <a:t>1.76*</a:t>
              </a:r>
              <a:endParaRPr kumimoji="0" lang="en-US" altLang="en-US" sz="1200" b="1"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7" name="TextBox 41"/>
            <p:cNvSpPr txBox="1">
              <a:spLocks noChangeArrowheads="1"/>
            </p:cNvSpPr>
            <p:nvPr/>
          </p:nvSpPr>
          <p:spPr bwMode="auto">
            <a:xfrm>
              <a:off x="5637884" y="3330114"/>
              <a:ext cx="831850" cy="41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FFFFFF"/>
                  </a:solidFill>
                  <a:effectLst/>
                  <a:uLnTx/>
                  <a:uFillTx/>
                  <a:latin typeface="Arial" charset="0"/>
                  <a:ea typeface="+mn-ea"/>
                  <a:cs typeface="+mn-cs"/>
                </a:rPr>
                <a:t>1.21*</a:t>
              </a:r>
              <a:endParaRPr kumimoji="0" lang="en-US" altLang="en-US" sz="1600" b="1"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9" name="Rectangle 4"/>
            <p:cNvSpPr>
              <a:spLocks noChangeArrowheads="1"/>
            </p:cNvSpPr>
            <p:nvPr/>
          </p:nvSpPr>
          <p:spPr bwMode="auto">
            <a:xfrm rot="16200000">
              <a:off x="-1154808" y="3558836"/>
              <a:ext cx="2803196" cy="3800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FFFFFF"/>
                  </a:solidFill>
                  <a:effectLst/>
                  <a:uLnTx/>
                  <a:uFillTx/>
                  <a:latin typeface="Arial" charset="0"/>
                  <a:ea typeface="+mn-ea"/>
                  <a:cs typeface="+mn-cs"/>
                </a:rPr>
                <a:t>Relative Risk (95% CI)</a:t>
              </a:r>
            </a:p>
          </p:txBody>
        </p:sp>
        <p:sp>
          <p:nvSpPr>
            <p:cNvPr id="14" name="TextBox 41"/>
            <p:cNvSpPr txBox="1">
              <a:spLocks noChangeArrowheads="1"/>
            </p:cNvSpPr>
            <p:nvPr/>
          </p:nvSpPr>
          <p:spPr bwMode="auto">
            <a:xfrm>
              <a:off x="8034399" y="3121138"/>
              <a:ext cx="831850" cy="41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FFFFFF"/>
                  </a:solidFill>
                  <a:effectLst/>
                  <a:uLnTx/>
                  <a:uFillTx/>
                  <a:latin typeface="Arial" charset="0"/>
                  <a:ea typeface="+mn-ea"/>
                  <a:cs typeface="+mn-cs"/>
                </a:rPr>
                <a:t>1.30*</a:t>
              </a:r>
              <a:endParaRPr kumimoji="0" lang="en-US" altLang="en-US" sz="1600" b="1"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6" name="Line 46"/>
            <p:cNvSpPr>
              <a:spLocks noChangeShapeType="1"/>
            </p:cNvSpPr>
            <p:nvPr/>
          </p:nvSpPr>
          <p:spPr bwMode="auto">
            <a:xfrm>
              <a:off x="956849" y="4038600"/>
              <a:ext cx="3282380" cy="0"/>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600" b="0" i="0" u="none" strike="noStrike" kern="1200" cap="none" spc="0" normalizeH="0" baseline="0" noProof="0">
                <a:ln>
                  <a:noFill/>
                </a:ln>
                <a:solidFill>
                  <a:srgbClr val="FFFFFF"/>
                </a:solidFill>
                <a:effectLst/>
                <a:uLnTx/>
                <a:uFillTx/>
                <a:latin typeface="Arial" charset="0"/>
                <a:ea typeface="+mn-ea"/>
                <a:cs typeface="+mn-cs"/>
              </a:endParaRPr>
            </a:p>
          </p:txBody>
        </p:sp>
        <p:sp>
          <p:nvSpPr>
            <p:cNvPr id="17" name="TextBox 39"/>
            <p:cNvSpPr txBox="1">
              <a:spLocks noChangeArrowheads="1"/>
            </p:cNvSpPr>
            <p:nvPr/>
          </p:nvSpPr>
          <p:spPr bwMode="auto">
            <a:xfrm>
              <a:off x="2214562" y="3051927"/>
              <a:ext cx="833437" cy="41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FFFFFF"/>
                  </a:solidFill>
                  <a:effectLst/>
                  <a:uLnTx/>
                  <a:uFillTx/>
                  <a:latin typeface="Arial" charset="0"/>
                  <a:ea typeface="+mn-ea"/>
                  <a:cs typeface="+mn-cs"/>
                </a:rPr>
                <a:t>1.18</a:t>
              </a:r>
              <a:endParaRPr kumimoji="0" lang="en-US" altLang="en-US" sz="1400" b="1"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8" name="TextBox 41"/>
            <p:cNvSpPr txBox="1">
              <a:spLocks noChangeArrowheads="1"/>
            </p:cNvSpPr>
            <p:nvPr/>
          </p:nvSpPr>
          <p:spPr bwMode="auto">
            <a:xfrm>
              <a:off x="6828520" y="2958130"/>
              <a:ext cx="831850" cy="41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FFFFFF"/>
                  </a:solidFill>
                  <a:effectLst/>
                  <a:uLnTx/>
                  <a:uFillTx/>
                  <a:latin typeface="Arial" charset="0"/>
                  <a:ea typeface="+mn-ea"/>
                  <a:cs typeface="+mn-cs"/>
                </a:rPr>
                <a:t>1.45*</a:t>
              </a:r>
              <a:endParaRPr kumimoji="0" lang="en-US" altLang="en-US" sz="1600" b="1"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9" name="TextBox 18"/>
            <p:cNvSpPr txBox="1"/>
            <p:nvPr/>
          </p:nvSpPr>
          <p:spPr>
            <a:xfrm>
              <a:off x="1143000" y="5210059"/>
              <a:ext cx="876733" cy="34551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u="none" strike="noStrike" kern="1200" cap="none" spc="0" normalizeH="0" baseline="0" noProof="0" dirty="0">
                  <a:ln>
                    <a:noFill/>
                  </a:ln>
                  <a:solidFill>
                    <a:srgbClr val="FFFFFF"/>
                  </a:solidFill>
                  <a:effectLst/>
                  <a:uLnTx/>
                  <a:uFillTx/>
                  <a:latin typeface="Arial" charset="0"/>
                  <a:ea typeface="+mn-ea"/>
                  <a:cs typeface="+mn-cs"/>
                </a:rPr>
                <a:t>Any </a:t>
              </a:r>
              <a:r>
                <a:rPr kumimoji="0" lang="en-CA" sz="1400" b="1" u="none" strike="noStrike" kern="1200" cap="none" spc="0" normalizeH="0" baseline="0" noProof="0" dirty="0" err="1">
                  <a:ln>
                    <a:noFill/>
                  </a:ln>
                  <a:solidFill>
                    <a:srgbClr val="FFFFFF"/>
                  </a:solidFill>
                  <a:effectLst/>
                  <a:uLnTx/>
                  <a:uFillTx/>
                  <a:latin typeface="Arial" charset="0"/>
                  <a:ea typeface="+mn-ea"/>
                  <a:cs typeface="+mn-cs"/>
                </a:rPr>
                <a:t>Fx</a:t>
              </a:r>
              <a:endParaRPr kumimoji="0" lang="en-CA" sz="1400" b="1" u="none" strike="noStrike" kern="1200" cap="none" spc="0" normalizeH="0" baseline="0" noProof="0" dirty="0">
                <a:ln>
                  <a:noFill/>
                </a:ln>
                <a:solidFill>
                  <a:srgbClr val="FFFFFF"/>
                </a:solidFill>
                <a:effectLst/>
                <a:uLnTx/>
                <a:uFillTx/>
                <a:latin typeface="Arial" charset="0"/>
                <a:ea typeface="+mn-ea"/>
                <a:cs typeface="+mn-cs"/>
              </a:endParaRPr>
            </a:p>
          </p:txBody>
        </p:sp>
        <p:sp>
          <p:nvSpPr>
            <p:cNvPr id="20" name="TextBox 19"/>
            <p:cNvSpPr txBox="1"/>
            <p:nvPr/>
          </p:nvSpPr>
          <p:spPr>
            <a:xfrm>
              <a:off x="2209695" y="5210059"/>
              <a:ext cx="878245" cy="34551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u="none" strike="noStrike" kern="1200" cap="none" spc="0" normalizeH="0" baseline="0" noProof="0" dirty="0">
                  <a:ln>
                    <a:noFill/>
                  </a:ln>
                  <a:solidFill>
                    <a:srgbClr val="FFFFFF"/>
                  </a:solidFill>
                  <a:effectLst/>
                  <a:uLnTx/>
                  <a:uFillTx/>
                  <a:latin typeface="Arial" charset="0"/>
                  <a:ea typeface="+mn-ea"/>
                  <a:cs typeface="+mn-cs"/>
                </a:rPr>
                <a:t>Vert </a:t>
              </a:r>
              <a:r>
                <a:rPr kumimoji="0" lang="en-CA" sz="1400" b="1" u="none" strike="noStrike" kern="1200" cap="none" spc="0" normalizeH="0" baseline="0" noProof="0" dirty="0" err="1">
                  <a:ln>
                    <a:noFill/>
                  </a:ln>
                  <a:solidFill>
                    <a:srgbClr val="FFFFFF"/>
                  </a:solidFill>
                  <a:effectLst/>
                  <a:uLnTx/>
                  <a:uFillTx/>
                  <a:latin typeface="Arial" charset="0"/>
                  <a:ea typeface="+mn-ea"/>
                  <a:cs typeface="+mn-cs"/>
                </a:rPr>
                <a:t>Fx</a:t>
              </a:r>
              <a:endParaRPr kumimoji="0" lang="en-CA" sz="1400" b="1" u="none" strike="noStrike" kern="1200" cap="none" spc="0" normalizeH="0" baseline="0" noProof="0" dirty="0">
                <a:ln>
                  <a:noFill/>
                </a:ln>
                <a:solidFill>
                  <a:srgbClr val="FFFFFF"/>
                </a:solidFill>
                <a:effectLst/>
                <a:uLnTx/>
                <a:uFillTx/>
                <a:latin typeface="Arial" charset="0"/>
                <a:ea typeface="+mn-ea"/>
                <a:cs typeface="+mn-cs"/>
              </a:endParaRPr>
            </a:p>
          </p:txBody>
        </p:sp>
        <p:sp>
          <p:nvSpPr>
            <p:cNvPr id="21" name="TextBox 20"/>
            <p:cNvSpPr txBox="1"/>
            <p:nvPr/>
          </p:nvSpPr>
          <p:spPr>
            <a:xfrm>
              <a:off x="3154687" y="5210057"/>
              <a:ext cx="1202449" cy="58736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u="none" strike="noStrike" kern="1200" cap="none" spc="0" normalizeH="0" baseline="0" noProof="0" dirty="0">
                  <a:ln>
                    <a:noFill/>
                  </a:ln>
                  <a:solidFill>
                    <a:srgbClr val="FFFFFF"/>
                  </a:solidFill>
                  <a:effectLst/>
                  <a:uLnTx/>
                  <a:uFillTx/>
                  <a:latin typeface="Arial" charset="0"/>
                  <a:ea typeface="+mn-ea"/>
                  <a:cs typeface="+mn-cs"/>
                </a:rPr>
                <a:t>Hip/femur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u="none" strike="noStrike" kern="1200" cap="none" spc="0" normalizeH="0" baseline="0" noProof="0" dirty="0" err="1">
                  <a:ln>
                    <a:noFill/>
                  </a:ln>
                  <a:solidFill>
                    <a:srgbClr val="FFFFFF"/>
                  </a:solidFill>
                  <a:effectLst/>
                  <a:uLnTx/>
                  <a:uFillTx/>
                  <a:latin typeface="Arial" charset="0"/>
                  <a:ea typeface="+mn-ea"/>
                  <a:cs typeface="+mn-cs"/>
                </a:rPr>
                <a:t>Fx</a:t>
              </a:r>
              <a:endParaRPr kumimoji="0" lang="en-CA" sz="1400" b="1" u="none" strike="noStrike" kern="1200" cap="none" spc="0" normalizeH="0" baseline="0" noProof="0" dirty="0">
                <a:ln>
                  <a:noFill/>
                </a:ln>
                <a:solidFill>
                  <a:srgbClr val="FFFFFF"/>
                </a:solidFill>
                <a:effectLst/>
                <a:uLnTx/>
                <a:uFillTx/>
                <a:latin typeface="Arial" charset="0"/>
                <a:ea typeface="+mn-ea"/>
                <a:cs typeface="+mn-cs"/>
              </a:endParaRPr>
            </a:p>
          </p:txBody>
        </p:sp>
        <p:sp>
          <p:nvSpPr>
            <p:cNvPr id="22" name="TextBox 21"/>
            <p:cNvSpPr txBox="1"/>
            <p:nvPr/>
          </p:nvSpPr>
          <p:spPr>
            <a:xfrm>
              <a:off x="5684795" y="5210059"/>
              <a:ext cx="876733" cy="34551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u="none" strike="noStrike" kern="1200" cap="none" spc="0" normalizeH="0" baseline="0" noProof="0" dirty="0">
                  <a:ln>
                    <a:noFill/>
                  </a:ln>
                  <a:solidFill>
                    <a:srgbClr val="FFFFFF"/>
                  </a:solidFill>
                  <a:effectLst/>
                  <a:uLnTx/>
                  <a:uFillTx/>
                  <a:latin typeface="Arial" charset="0"/>
                  <a:ea typeface="+mn-ea"/>
                  <a:cs typeface="+mn-cs"/>
                </a:rPr>
                <a:t>Any </a:t>
              </a:r>
              <a:r>
                <a:rPr kumimoji="0" lang="en-CA" sz="1400" b="1" u="none" strike="noStrike" kern="1200" cap="none" spc="0" normalizeH="0" baseline="0" noProof="0" dirty="0" err="1">
                  <a:ln>
                    <a:noFill/>
                  </a:ln>
                  <a:solidFill>
                    <a:srgbClr val="FFFFFF"/>
                  </a:solidFill>
                  <a:effectLst/>
                  <a:uLnTx/>
                  <a:uFillTx/>
                  <a:latin typeface="Arial" charset="0"/>
                  <a:ea typeface="+mn-ea"/>
                  <a:cs typeface="+mn-cs"/>
                </a:rPr>
                <a:t>Fx</a:t>
              </a:r>
              <a:endParaRPr kumimoji="0" lang="en-CA" sz="1400" b="1" u="none" strike="noStrike" kern="1200" cap="none" spc="0" normalizeH="0" baseline="0" noProof="0" dirty="0">
                <a:ln>
                  <a:noFill/>
                </a:ln>
                <a:solidFill>
                  <a:srgbClr val="FFFFFF"/>
                </a:solidFill>
                <a:effectLst/>
                <a:uLnTx/>
                <a:uFillTx/>
                <a:latin typeface="Arial" charset="0"/>
                <a:ea typeface="+mn-ea"/>
                <a:cs typeface="+mn-cs"/>
              </a:endParaRPr>
            </a:p>
          </p:txBody>
        </p:sp>
        <p:sp>
          <p:nvSpPr>
            <p:cNvPr id="23" name="TextBox 22"/>
            <p:cNvSpPr txBox="1"/>
            <p:nvPr/>
          </p:nvSpPr>
          <p:spPr>
            <a:xfrm>
              <a:off x="6858001" y="5210059"/>
              <a:ext cx="878245" cy="34551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u="none" strike="noStrike" kern="1200" cap="none" spc="0" normalizeH="0" baseline="0" noProof="0" dirty="0">
                  <a:ln>
                    <a:noFill/>
                  </a:ln>
                  <a:solidFill>
                    <a:srgbClr val="FFFFFF"/>
                  </a:solidFill>
                  <a:effectLst/>
                  <a:uLnTx/>
                  <a:uFillTx/>
                  <a:latin typeface="Arial" charset="0"/>
                  <a:ea typeface="+mn-ea"/>
                  <a:cs typeface="+mn-cs"/>
                </a:rPr>
                <a:t>Vert </a:t>
              </a:r>
              <a:r>
                <a:rPr kumimoji="0" lang="en-CA" sz="1400" b="1" u="none" strike="noStrike" kern="1200" cap="none" spc="0" normalizeH="0" baseline="0" noProof="0" dirty="0" err="1">
                  <a:ln>
                    <a:noFill/>
                  </a:ln>
                  <a:solidFill>
                    <a:srgbClr val="FFFFFF"/>
                  </a:solidFill>
                  <a:effectLst/>
                  <a:uLnTx/>
                  <a:uFillTx/>
                  <a:latin typeface="Arial" charset="0"/>
                  <a:ea typeface="+mn-ea"/>
                  <a:cs typeface="+mn-cs"/>
                </a:rPr>
                <a:t>Fx</a:t>
              </a:r>
              <a:endParaRPr kumimoji="0" lang="en-CA" sz="1400" b="1" u="none" strike="noStrike" kern="1200" cap="none" spc="0" normalizeH="0" baseline="0" noProof="0" dirty="0">
                <a:ln>
                  <a:noFill/>
                </a:ln>
                <a:solidFill>
                  <a:srgbClr val="FFFFFF"/>
                </a:solidFill>
                <a:effectLst/>
                <a:uLnTx/>
                <a:uFillTx/>
                <a:latin typeface="Arial" charset="0"/>
                <a:ea typeface="+mn-ea"/>
                <a:cs typeface="+mn-cs"/>
              </a:endParaRPr>
            </a:p>
          </p:txBody>
        </p:sp>
        <p:sp>
          <p:nvSpPr>
            <p:cNvPr id="24" name="TextBox 23"/>
            <p:cNvSpPr txBox="1"/>
            <p:nvPr/>
          </p:nvSpPr>
          <p:spPr>
            <a:xfrm>
              <a:off x="7919606" y="5210059"/>
              <a:ext cx="1202449" cy="58736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u="none" strike="noStrike" kern="1200" cap="none" spc="0" normalizeH="0" baseline="0" noProof="0" dirty="0">
                  <a:ln>
                    <a:noFill/>
                  </a:ln>
                  <a:solidFill>
                    <a:srgbClr val="FFFFFF"/>
                  </a:solidFill>
                  <a:effectLst/>
                  <a:uLnTx/>
                  <a:uFillTx/>
                  <a:latin typeface="Arial" charset="0"/>
                  <a:ea typeface="+mn-ea"/>
                  <a:cs typeface="+mn-cs"/>
                </a:rPr>
                <a:t>Hip/femur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u="none" strike="noStrike" kern="1200" cap="none" spc="0" normalizeH="0" baseline="0" noProof="0" dirty="0" err="1">
                  <a:ln>
                    <a:noFill/>
                  </a:ln>
                  <a:solidFill>
                    <a:srgbClr val="FFFFFF"/>
                  </a:solidFill>
                  <a:effectLst/>
                  <a:uLnTx/>
                  <a:uFillTx/>
                  <a:latin typeface="Arial" charset="0"/>
                  <a:ea typeface="+mn-ea"/>
                  <a:cs typeface="+mn-cs"/>
                </a:rPr>
                <a:t>Fx</a:t>
              </a:r>
              <a:endParaRPr kumimoji="0" lang="en-CA" sz="1400" b="1" u="none" strike="noStrike" kern="1200" cap="none" spc="0" normalizeH="0" baseline="0" noProof="0" dirty="0">
                <a:ln>
                  <a:noFill/>
                </a:ln>
                <a:solidFill>
                  <a:srgbClr val="FFFFFF"/>
                </a:solidFill>
                <a:effectLst/>
                <a:uLnTx/>
                <a:uFillTx/>
                <a:latin typeface="Arial" charset="0"/>
                <a:ea typeface="+mn-ea"/>
                <a:cs typeface="+mn-cs"/>
              </a:endParaRPr>
            </a:p>
          </p:txBody>
        </p:sp>
        <p:sp>
          <p:nvSpPr>
            <p:cNvPr id="25" name="TextBox 24"/>
            <p:cNvSpPr txBox="1"/>
            <p:nvPr/>
          </p:nvSpPr>
          <p:spPr>
            <a:xfrm>
              <a:off x="118172" y="1235483"/>
              <a:ext cx="4121057" cy="93287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en-US" sz="1600" b="1" strike="noStrike" kern="1200" cap="none" spc="0" normalizeH="0" baseline="0" noProof="0" dirty="0">
                  <a:ln>
                    <a:noFill/>
                  </a:ln>
                  <a:effectLst/>
                  <a:uLnTx/>
                  <a:uFillTx/>
                  <a:latin typeface="Arial" charset="0"/>
                  <a:ea typeface="+mn-ea"/>
                  <a:cs typeface="+mn-cs"/>
                </a:rPr>
                <a:t>Medical claims data from 16 large </a:t>
              </a:r>
              <a:br>
                <a:rPr kumimoji="0" lang="en-CA" altLang="en-US" sz="1600" b="1" strike="noStrike" kern="1200" cap="none" spc="0" normalizeH="0" baseline="0" noProof="0" dirty="0">
                  <a:ln>
                    <a:noFill/>
                  </a:ln>
                  <a:effectLst/>
                  <a:uLnTx/>
                  <a:uFillTx/>
                  <a:latin typeface="Arial" charset="0"/>
                  <a:ea typeface="+mn-ea"/>
                  <a:cs typeface="+mn-cs"/>
                </a:rPr>
              </a:br>
              <a:r>
                <a:rPr kumimoji="0" lang="en-CA" altLang="en-US" sz="1600" b="1" strike="noStrike" kern="1200" cap="none" spc="0" normalizeH="0" baseline="0" noProof="0" dirty="0">
                  <a:ln>
                    <a:noFill/>
                  </a:ln>
                  <a:effectLst/>
                  <a:uLnTx/>
                  <a:uFillTx/>
                  <a:latin typeface="Arial" charset="0"/>
                  <a:ea typeface="+mn-ea"/>
                  <a:cs typeface="+mn-cs"/>
                </a:rPr>
                <a:t>US companies</a:t>
              </a:r>
              <a:r>
                <a:rPr kumimoji="0" lang="en-CA" altLang="en-US" sz="1600" b="1" strike="noStrike" kern="1200" cap="none" spc="0" normalizeH="0" baseline="30000" noProof="0" dirty="0">
                  <a:ln>
                    <a:noFill/>
                  </a:ln>
                  <a:effectLst/>
                  <a:uLnTx/>
                  <a:uFillTx/>
                  <a:latin typeface="Arial" charset="0"/>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strike="noStrike" kern="1200" cap="none" spc="0" normalizeH="0" baseline="0" noProof="0" dirty="0">
                  <a:ln>
                    <a:noFill/>
                  </a:ln>
                  <a:effectLst/>
                  <a:uLnTx/>
                  <a:uFillTx/>
                  <a:latin typeface="Arial" charset="0"/>
                  <a:ea typeface="+mn-ea"/>
                  <a:cs typeface="+mn-cs"/>
                </a:rPr>
                <a:t>(</a:t>
              </a:r>
              <a:r>
                <a:rPr kumimoji="0" lang="en-CA" sz="1600" b="1" strike="noStrike" kern="1200" cap="none" spc="0" normalizeH="0" baseline="0" noProof="0" dirty="0">
                  <a:ln>
                    <a:noFill/>
                  </a:ln>
                  <a:effectLst/>
                  <a:uLnTx/>
                  <a:uFillTx/>
                  <a:latin typeface="Arial" charset="0"/>
                  <a:ea typeface="+mn-ea"/>
                  <a:cs typeface="+mn-cs"/>
                </a:rPr>
                <a:t>N=12,120; n=3,779)</a:t>
              </a:r>
            </a:p>
          </p:txBody>
        </p:sp>
        <p:sp>
          <p:nvSpPr>
            <p:cNvPr id="26" name="TextBox 25"/>
            <p:cNvSpPr txBox="1"/>
            <p:nvPr/>
          </p:nvSpPr>
          <p:spPr>
            <a:xfrm>
              <a:off x="4609474" y="1235483"/>
              <a:ext cx="4512580" cy="93287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en-US" sz="1600" b="1" strike="noStrike" kern="1200" cap="none" spc="0" normalizeH="0" baseline="0" noProof="0" dirty="0">
                  <a:ln>
                    <a:noFill/>
                  </a:ln>
                  <a:effectLst/>
                  <a:uLnTx/>
                  <a:uFillTx/>
                  <a:latin typeface="Arial" charset="0"/>
                  <a:ea typeface="+mn-ea"/>
                  <a:cs typeface="+mn-cs"/>
                </a:rPr>
                <a:t>Medical claims data from random sample of US Medicare beneficiaries</a:t>
              </a:r>
              <a:r>
                <a:rPr kumimoji="0" lang="en-CA" altLang="en-US" sz="1600" b="1" strike="noStrike" kern="1200" cap="none" spc="0" normalizeH="0" baseline="30000" noProof="0" dirty="0">
                  <a:ln>
                    <a:noFill/>
                  </a:ln>
                  <a:effectLst/>
                  <a:uLnTx/>
                  <a:uFillTx/>
                  <a:latin typeface="Arial" charset="0"/>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1" strike="noStrike" kern="1200" cap="none" spc="0" normalizeH="0" baseline="0" noProof="0" dirty="0">
                  <a:ln>
                    <a:noFill/>
                  </a:ln>
                  <a:effectLst/>
                  <a:uLnTx/>
                  <a:uFillTx/>
                  <a:latin typeface="Arial" charset="0"/>
                  <a:ea typeface="+mn-ea"/>
                  <a:cs typeface="+mn-cs"/>
                </a:rPr>
                <a:t>(N=11,661; n=3,887)</a:t>
              </a:r>
            </a:p>
          </p:txBody>
        </p:sp>
        <p:sp>
          <p:nvSpPr>
            <p:cNvPr id="29" name="Rectangle 4"/>
            <p:cNvSpPr>
              <a:spLocks noChangeArrowheads="1"/>
            </p:cNvSpPr>
            <p:nvPr/>
          </p:nvSpPr>
          <p:spPr bwMode="auto">
            <a:xfrm rot="16200000">
              <a:off x="3294257" y="3666172"/>
              <a:ext cx="2803196" cy="3800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FFFFFF"/>
                  </a:solidFill>
                  <a:effectLst/>
                  <a:uLnTx/>
                  <a:uFillTx/>
                  <a:latin typeface="Arial" charset="0"/>
                  <a:ea typeface="+mn-ea"/>
                  <a:cs typeface="+mn-cs"/>
                </a:rPr>
                <a:t>Relative Risk (95% CI)</a:t>
              </a:r>
            </a:p>
          </p:txBody>
        </p:sp>
        <p:sp>
          <p:nvSpPr>
            <p:cNvPr id="30" name="Line 46"/>
            <p:cNvSpPr>
              <a:spLocks noChangeShapeType="1"/>
            </p:cNvSpPr>
            <p:nvPr/>
          </p:nvSpPr>
          <p:spPr bwMode="auto">
            <a:xfrm>
              <a:off x="5303507" y="4114800"/>
              <a:ext cx="3736972" cy="0"/>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600" b="0" i="0" u="none" strike="noStrike" kern="1200" cap="none" spc="0" normalizeH="0" baseline="0" noProof="0">
                <a:ln>
                  <a:noFill/>
                </a:ln>
                <a:solidFill>
                  <a:srgbClr val="FFFFFF"/>
                </a:solidFill>
                <a:effectLst/>
                <a:uLnTx/>
                <a:uFillTx/>
                <a:latin typeface="Arial" charset="0"/>
                <a:ea typeface="+mn-ea"/>
                <a:cs typeface="+mn-cs"/>
              </a:endParaRPr>
            </a:p>
          </p:txBody>
        </p:sp>
      </p:grpSp>
      <p:sp>
        <p:nvSpPr>
          <p:cNvPr id="8" name="TextBox 7"/>
          <p:cNvSpPr txBox="1"/>
          <p:nvPr/>
        </p:nvSpPr>
        <p:spPr>
          <a:xfrm>
            <a:off x="488416" y="6337864"/>
            <a:ext cx="1901161" cy="138499"/>
          </a:xfrm>
          <a:prstGeom prst="rect">
            <a:avLst/>
          </a:prstGeom>
          <a:noFill/>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u="none" strike="noStrike" kern="1200" cap="none" spc="0" normalizeH="0" baseline="0" noProof="0" dirty="0">
                <a:ln>
                  <a:noFill/>
                </a:ln>
                <a:solidFill>
                  <a:srgbClr val="FFFFFF"/>
                </a:solidFill>
                <a:effectLst/>
                <a:uLnTx/>
                <a:uFillTx/>
                <a:latin typeface="Arial" charset="0"/>
                <a:ea typeface="+mn-ea"/>
                <a:cs typeface="+mn-cs"/>
              </a:rPr>
              <a:t>*p &lt; 0.05. </a:t>
            </a:r>
            <a:r>
              <a:rPr kumimoji="0" lang="en-CA" sz="900" u="none" strike="noStrike" kern="1200" cap="none" spc="0" normalizeH="0" baseline="0" noProof="0" dirty="0" err="1">
                <a:ln>
                  <a:noFill/>
                </a:ln>
                <a:solidFill>
                  <a:srgbClr val="FFFFFF"/>
                </a:solidFill>
                <a:effectLst/>
                <a:uLnTx/>
                <a:uFillTx/>
                <a:latin typeface="Arial" charset="0"/>
                <a:ea typeface="+mn-ea"/>
                <a:cs typeface="+mn-cs"/>
              </a:rPr>
              <a:t>Fx</a:t>
            </a:r>
            <a:r>
              <a:rPr kumimoji="0" lang="en-CA" sz="900" u="none" strike="noStrike" kern="1200" cap="none" spc="0" normalizeH="0" baseline="0" noProof="0" dirty="0">
                <a:ln>
                  <a:noFill/>
                </a:ln>
                <a:solidFill>
                  <a:srgbClr val="FFFFFF"/>
                </a:solidFill>
                <a:effectLst/>
                <a:uLnTx/>
                <a:uFillTx/>
                <a:latin typeface="Arial" charset="0"/>
                <a:ea typeface="+mn-ea"/>
                <a:cs typeface="+mn-cs"/>
              </a:rPr>
              <a:t>, fracture; Vert, vertebral</a:t>
            </a:r>
          </a:p>
        </p:txBody>
      </p:sp>
      <p:sp>
        <p:nvSpPr>
          <p:cNvPr id="27" name="Rectangle 26"/>
          <p:cNvSpPr/>
          <p:nvPr/>
        </p:nvSpPr>
        <p:spPr>
          <a:xfrm>
            <a:off x="468313" y="1754189"/>
            <a:ext cx="8398773" cy="4419784"/>
          </a:xfrm>
          <a:prstGeom prst="rect">
            <a:avLst/>
          </a:prstGeom>
          <a:noFill/>
          <a:ln w="25400">
            <a:solidFill>
              <a:srgbClr val="1B1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1" name="Title 10"/>
          <p:cNvSpPr>
            <a:spLocks noGrp="1"/>
          </p:cNvSpPr>
          <p:nvPr>
            <p:ph type="title"/>
          </p:nvPr>
        </p:nvSpPr>
        <p:spPr/>
        <p:txBody>
          <a:bodyPr>
            <a:normAutofit fontScale="90000"/>
          </a:bodyPr>
          <a:lstStyle/>
          <a:p>
            <a:r>
              <a:rPr lang="en-US" dirty="0">
                <a:solidFill>
                  <a:schemeClr val="tx1"/>
                </a:solidFill>
              </a:rPr>
              <a:t>Case Study #3: </a:t>
            </a:r>
            <a:r>
              <a:rPr lang="en-US" dirty="0"/>
              <a:t>Retrospective studies have also found increased fracture risk with GnRH agonists in non-metastatic prostate cancer </a:t>
            </a:r>
          </a:p>
        </p:txBody>
      </p:sp>
    </p:spTree>
    <p:extLst>
      <p:ext uri="{BB962C8B-B14F-4D97-AF65-F5344CB8AC3E}">
        <p14:creationId xmlns:p14="http://schemas.microsoft.com/office/powerpoint/2010/main" val="3885578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Mitigating Potential Bias</a:t>
            </a:r>
          </a:p>
        </p:txBody>
      </p:sp>
      <p:sp>
        <p:nvSpPr>
          <p:cNvPr id="7" name="Content Placeholder 2">
            <a:extLst>
              <a:ext uri="{FF2B5EF4-FFF2-40B4-BE49-F238E27FC236}">
                <a16:creationId xmlns:a16="http://schemas.microsoft.com/office/drawing/2014/main" id="{A07C87CF-48D3-4529-9AE4-54D1B0501268}"/>
              </a:ext>
            </a:extLst>
          </p:cNvPr>
          <p:cNvSpPr txBox="1">
            <a:spLocks/>
          </p:cNvSpPr>
          <p:nvPr/>
        </p:nvSpPr>
        <p:spPr>
          <a:xfrm>
            <a:off x="152400" y="1627412"/>
            <a:ext cx="8839200" cy="51588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ct val="0"/>
              </a:spcBef>
              <a:spcAft>
                <a:spcPts val="0"/>
              </a:spcAft>
              <a:buClr>
                <a:srgbClr val="FCB627"/>
              </a:buClr>
              <a:buSzTx/>
              <a:buFont typeface="Wingdings" panose="05000000000000000000" pitchFamily="2" charset="2"/>
              <a:buChar char="§"/>
              <a:tabLst/>
              <a:defRPr/>
            </a:pPr>
            <a:r>
              <a:rPr kumimoji="0" lang="en-US" altLang="en-US" sz="1800" b="0" i="0" u="none" strike="noStrike" kern="0" cap="none" spc="0" normalizeH="0" baseline="0" noProof="0" dirty="0">
                <a:ln>
                  <a:noFill/>
                </a:ln>
                <a:effectLst/>
                <a:uLnTx/>
                <a:uFillTx/>
                <a:latin typeface="Arial Narrow" panose="020B0606020202030204" pitchFamily="34" charset="0"/>
                <a:cs typeface="Lato"/>
                <a:sym typeface="Arial Narrow Bold" charset="0"/>
              </a:rPr>
              <a:t>The Canadian Centre for Professional Development in Health and Medicine (CCPDHM) assesses conflict of interest with its instructors, planners, managers and other individuals who are in a position to control the content of CME activities. All relevant conflicts of interest that are identified are thoroughly vetted by the CCPDHM for fair balance, scientific objectivity of studies utilized in this program, and patient care recommendations. The CCPDHM is committed to providing its learners with high quality CME activities and related materials that promote improvements or quality in healthcare and not a specific proprietary business interest of a commercial interest.</a:t>
            </a:r>
            <a:endParaRPr kumimoji="0" lang="en-US" altLang="en-US" sz="1800" b="0" i="0" u="none" strike="noStrike" kern="0" cap="none" spc="0" normalizeH="0" baseline="0" noProof="0" dirty="0">
              <a:ln>
                <a:noFill/>
              </a:ln>
              <a:effectLst/>
              <a:uLnTx/>
              <a:uFillTx/>
              <a:latin typeface="Arial Narrow" panose="020B0606020202030204" pitchFamily="34" charset="0"/>
              <a:cs typeface="Lato"/>
            </a:endParaRPr>
          </a:p>
          <a:p>
            <a:pPr marL="342900" marR="0" lvl="0" indent="-342900" algn="l" defTabSz="914400" rtl="0" eaLnBrk="1" fontAlgn="auto" latinLnBrk="0" hangingPunct="1">
              <a:lnSpc>
                <a:spcPct val="120000"/>
              </a:lnSpc>
              <a:spcBef>
                <a:spcPct val="0"/>
              </a:spcBef>
              <a:spcAft>
                <a:spcPts val="0"/>
              </a:spcAft>
              <a:buClr>
                <a:srgbClr val="FCB627"/>
              </a:buClr>
              <a:buSzTx/>
              <a:buFont typeface="Wingdings" panose="05000000000000000000" pitchFamily="2" charset="2"/>
              <a:buChar char="§"/>
              <a:tabLst/>
              <a:defRPr/>
            </a:pPr>
            <a:endParaRPr kumimoji="0" lang="en-US" altLang="en-US" sz="1800" b="0" i="0" u="none" strike="noStrike" kern="0" cap="none" spc="0" normalizeH="0" baseline="0" noProof="0" dirty="0">
              <a:ln>
                <a:noFill/>
              </a:ln>
              <a:effectLst/>
              <a:uLnTx/>
              <a:uFillTx/>
              <a:latin typeface="Arial Narrow" panose="020B0606020202030204" pitchFamily="34" charset="0"/>
              <a:ea typeface="ヒラギノ角ゴ ProN W6" charset="-128"/>
              <a:cs typeface="Lato"/>
              <a:sym typeface="Arial Narrow Bold" charset="0"/>
            </a:endParaRPr>
          </a:p>
          <a:p>
            <a:pPr marL="342900" marR="0" lvl="0" indent="-342900" algn="l" defTabSz="914400" rtl="0" eaLnBrk="1" fontAlgn="auto" latinLnBrk="0" hangingPunct="1">
              <a:lnSpc>
                <a:spcPct val="120000"/>
              </a:lnSpc>
              <a:spcBef>
                <a:spcPct val="0"/>
              </a:spcBef>
              <a:spcAft>
                <a:spcPts val="0"/>
              </a:spcAft>
              <a:buClr>
                <a:srgbClr val="FCB627"/>
              </a:buClr>
              <a:buSzTx/>
              <a:buFont typeface="Wingdings" panose="05000000000000000000" pitchFamily="2" charset="2"/>
              <a:buChar char="§"/>
              <a:tabLst/>
              <a:defRPr/>
            </a:pPr>
            <a:r>
              <a:rPr kumimoji="0" lang="en-US" altLang="en-US" sz="1800" b="0" i="0" u="none" strike="noStrike" kern="0" cap="none" spc="0" normalizeH="0" baseline="0" noProof="0" dirty="0">
                <a:ln>
                  <a:noFill/>
                </a:ln>
                <a:effectLst/>
                <a:uLnTx/>
                <a:uFillTx/>
                <a:latin typeface="Arial Narrow" panose="020B0606020202030204" pitchFamily="34" charset="0"/>
                <a:cs typeface="Lato"/>
                <a:sym typeface="Arial Narrow Bold Italic" charset="0"/>
              </a:rPr>
              <a:t>The speaker had provided a full disclosure in advance of the program. The scientific content of the program is evidence based and all content related to pharmacotherapy is  within product label. The program has been peer reviewed and is nationally accredited by the College of Family Physicians of Canada.</a:t>
            </a:r>
          </a:p>
          <a:p>
            <a:pPr marL="342900" marR="0" lvl="0" indent="-342900" algn="l" defTabSz="914400" rtl="0" eaLnBrk="1" fontAlgn="auto" latinLnBrk="0" hangingPunct="1">
              <a:lnSpc>
                <a:spcPct val="120000"/>
              </a:lnSpc>
              <a:spcBef>
                <a:spcPct val="0"/>
              </a:spcBef>
              <a:spcAft>
                <a:spcPts val="0"/>
              </a:spcAft>
              <a:buClr>
                <a:srgbClr val="FCB627"/>
              </a:buClr>
              <a:buSzTx/>
              <a:buFont typeface="Wingdings" panose="05000000000000000000" pitchFamily="2" charset="2"/>
              <a:buChar char="§"/>
              <a:tabLst/>
              <a:defRPr/>
            </a:pPr>
            <a:endParaRPr kumimoji="0" lang="en-US" altLang="en-US" sz="1800" b="0" i="0" u="none" strike="noStrike" kern="0" cap="none" spc="0" normalizeH="0" baseline="0" noProof="0" dirty="0">
              <a:ln>
                <a:noFill/>
              </a:ln>
              <a:effectLst/>
              <a:uLnTx/>
              <a:uFillTx/>
              <a:latin typeface="Arial Narrow" panose="020B0606020202030204" pitchFamily="34" charset="0"/>
              <a:cs typeface="Lato"/>
              <a:sym typeface="Arial Narrow Bold Italic" charset="0"/>
            </a:endParaRPr>
          </a:p>
          <a:p>
            <a:pPr marL="342900" marR="0" lvl="0" indent="-342900" algn="l" defTabSz="914400" rtl="0" eaLnBrk="1" fontAlgn="auto" latinLnBrk="0" hangingPunct="1">
              <a:lnSpc>
                <a:spcPct val="120000"/>
              </a:lnSpc>
              <a:spcBef>
                <a:spcPct val="0"/>
              </a:spcBef>
              <a:spcAft>
                <a:spcPts val="0"/>
              </a:spcAft>
              <a:buClr>
                <a:srgbClr val="FCB627"/>
              </a:buClr>
              <a:buSzTx/>
              <a:buFont typeface="Wingdings" panose="05000000000000000000" pitchFamily="2" charset="2"/>
              <a:buChar char="§"/>
              <a:tabLst/>
              <a:defRPr/>
            </a:pPr>
            <a:r>
              <a:rPr kumimoji="0" lang="en-US" altLang="en-US" sz="1800" b="1" i="0" u="none" strike="noStrike" kern="0" cap="none" spc="0" normalizeH="0" baseline="0" noProof="0" dirty="0">
                <a:ln>
                  <a:noFill/>
                </a:ln>
                <a:effectLst/>
                <a:uLnTx/>
                <a:uFillTx/>
                <a:latin typeface="Arial Narrow" panose="020B0606020202030204" pitchFamily="34" charset="0"/>
                <a:cs typeface="Lato"/>
                <a:sym typeface="Arial Narrow Bold" charset="0"/>
              </a:rPr>
              <a:t>[Presenter] </a:t>
            </a:r>
            <a:r>
              <a:rPr kumimoji="0" lang="en-US" altLang="en-US" sz="1800" b="0" i="0" u="none" strike="noStrike" kern="0" cap="none" spc="0" normalizeH="0" baseline="0" noProof="0" dirty="0">
                <a:ln>
                  <a:noFill/>
                </a:ln>
                <a:effectLst/>
                <a:uLnTx/>
                <a:uFillTx/>
                <a:latin typeface="Arial Narrow" panose="020B0606020202030204" pitchFamily="34" charset="0"/>
                <a:cs typeface="Lato"/>
                <a:sym typeface="Arial Narrow Bold" charset="0"/>
              </a:rPr>
              <a:t>has provided his disclosure information at the start of this presentation.</a:t>
            </a:r>
            <a:endParaRPr kumimoji="0" lang="en-US" altLang="en-US" sz="1800" b="0" i="0" u="none" strike="noStrike" kern="0" cap="none" spc="0" normalizeH="0" baseline="0" noProof="0" dirty="0">
              <a:ln>
                <a:noFill/>
              </a:ln>
              <a:effectLst/>
              <a:uLnTx/>
              <a:uFillTx/>
              <a:latin typeface="Arial Narrow" panose="020B0606020202030204" pitchFamily="34" charset="0"/>
              <a:ea typeface="ヒラギノ角ゴ ProN W6" charset="-128"/>
              <a:cs typeface="Lato"/>
              <a:sym typeface="Arial Narrow Bold" charset="0"/>
            </a:endParaRPr>
          </a:p>
        </p:txBody>
      </p:sp>
    </p:spTree>
    <p:extLst>
      <p:ext uri="{BB962C8B-B14F-4D97-AF65-F5344CB8AC3E}">
        <p14:creationId xmlns:p14="http://schemas.microsoft.com/office/powerpoint/2010/main" val="2732551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Text Box 4"/>
          <p:cNvSpPr txBox="1">
            <a:spLocks noChangeArrowheads="1"/>
          </p:cNvSpPr>
          <p:nvPr/>
        </p:nvSpPr>
        <p:spPr bwMode="auto">
          <a:xfrm>
            <a:off x="468313" y="6583315"/>
            <a:ext cx="3918240" cy="134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tabLst>
                <a:tab pos="723900" algn="l"/>
                <a:tab pos="1447800" algn="l"/>
                <a:tab pos="2171700" algn="l"/>
                <a:tab pos="2895600" algn="l"/>
                <a:tab pos="3619500" algn="l"/>
              </a:tabLst>
              <a:defRPr sz="2400">
                <a:solidFill>
                  <a:schemeClr val="tx1"/>
                </a:solidFill>
                <a:latin typeface="Times New Roman" panose="02020603050405020304" pitchFamily="18" charset="0"/>
                <a:cs typeface="Gothic" charset="0"/>
              </a:defRPr>
            </a:lvl1pPr>
            <a:lvl2pPr marL="37931725" indent="-37474525">
              <a:tabLst>
                <a:tab pos="723900" algn="l"/>
                <a:tab pos="1447800" algn="l"/>
                <a:tab pos="2171700" algn="l"/>
                <a:tab pos="2895600" algn="l"/>
                <a:tab pos="3619500" algn="l"/>
              </a:tabLst>
              <a:defRPr sz="2400">
                <a:solidFill>
                  <a:schemeClr val="tx1"/>
                </a:solidFill>
                <a:latin typeface="Times New Roman" panose="02020603050405020304" pitchFamily="18" charset="0"/>
                <a:cs typeface="Gothic" charset="0"/>
              </a:defRPr>
            </a:lvl2pPr>
            <a:lvl3pPr>
              <a:tabLst>
                <a:tab pos="723900" algn="l"/>
                <a:tab pos="1447800" algn="l"/>
                <a:tab pos="2171700" algn="l"/>
                <a:tab pos="2895600" algn="l"/>
                <a:tab pos="3619500" algn="l"/>
              </a:tabLst>
              <a:defRPr sz="2400">
                <a:solidFill>
                  <a:schemeClr val="tx1"/>
                </a:solidFill>
                <a:latin typeface="Times New Roman" panose="02020603050405020304" pitchFamily="18" charset="0"/>
                <a:cs typeface="Gothic" charset="0"/>
              </a:defRPr>
            </a:lvl3pPr>
            <a:lvl4pPr>
              <a:tabLst>
                <a:tab pos="723900" algn="l"/>
                <a:tab pos="1447800" algn="l"/>
                <a:tab pos="2171700" algn="l"/>
                <a:tab pos="2895600" algn="l"/>
                <a:tab pos="3619500" algn="l"/>
              </a:tabLst>
              <a:defRPr sz="2400">
                <a:solidFill>
                  <a:schemeClr val="tx1"/>
                </a:solidFill>
                <a:latin typeface="Times New Roman" panose="02020603050405020304" pitchFamily="18" charset="0"/>
                <a:cs typeface="Gothic" charset="0"/>
              </a:defRPr>
            </a:lvl4pPr>
            <a:lvl5pPr>
              <a:tabLst>
                <a:tab pos="723900" algn="l"/>
                <a:tab pos="1447800" algn="l"/>
                <a:tab pos="2171700" algn="l"/>
                <a:tab pos="2895600" algn="l"/>
                <a:tab pos="3619500" algn="l"/>
              </a:tabLst>
              <a:defRPr sz="2400">
                <a:solidFill>
                  <a:schemeClr val="tx1"/>
                </a:solidFill>
                <a:latin typeface="Times New Roman" panose="02020603050405020304" pitchFamily="18" charset="0"/>
                <a:cs typeface="Gothic" charset="0"/>
              </a:defRPr>
            </a:lvl5pPr>
            <a:lvl6pPr marL="457200" eaLnBrk="0" fontAlgn="base" hangingPunct="0">
              <a:spcBef>
                <a:spcPct val="0"/>
              </a:spcBef>
              <a:spcAft>
                <a:spcPct val="0"/>
              </a:spcAft>
              <a:tabLst>
                <a:tab pos="723900" algn="l"/>
                <a:tab pos="1447800" algn="l"/>
                <a:tab pos="2171700" algn="l"/>
                <a:tab pos="2895600" algn="l"/>
                <a:tab pos="3619500" algn="l"/>
              </a:tabLst>
              <a:defRPr sz="2400">
                <a:solidFill>
                  <a:schemeClr val="tx1"/>
                </a:solidFill>
                <a:latin typeface="Times New Roman" panose="02020603050405020304" pitchFamily="18" charset="0"/>
                <a:cs typeface="Gothic" charset="0"/>
              </a:defRPr>
            </a:lvl6pPr>
            <a:lvl7pPr marL="914400" eaLnBrk="0" fontAlgn="base" hangingPunct="0">
              <a:spcBef>
                <a:spcPct val="0"/>
              </a:spcBef>
              <a:spcAft>
                <a:spcPct val="0"/>
              </a:spcAft>
              <a:tabLst>
                <a:tab pos="723900" algn="l"/>
                <a:tab pos="1447800" algn="l"/>
                <a:tab pos="2171700" algn="l"/>
                <a:tab pos="2895600" algn="l"/>
                <a:tab pos="3619500" algn="l"/>
              </a:tabLst>
              <a:defRPr sz="2400">
                <a:solidFill>
                  <a:schemeClr val="tx1"/>
                </a:solidFill>
                <a:latin typeface="Times New Roman" panose="02020603050405020304" pitchFamily="18" charset="0"/>
                <a:cs typeface="Gothic" charset="0"/>
              </a:defRPr>
            </a:lvl7pPr>
            <a:lvl8pPr marL="1371600" eaLnBrk="0" fontAlgn="base" hangingPunct="0">
              <a:spcBef>
                <a:spcPct val="0"/>
              </a:spcBef>
              <a:spcAft>
                <a:spcPct val="0"/>
              </a:spcAft>
              <a:tabLst>
                <a:tab pos="723900" algn="l"/>
                <a:tab pos="1447800" algn="l"/>
                <a:tab pos="2171700" algn="l"/>
                <a:tab pos="2895600" algn="l"/>
                <a:tab pos="3619500" algn="l"/>
              </a:tabLst>
              <a:defRPr sz="2400">
                <a:solidFill>
                  <a:schemeClr val="tx1"/>
                </a:solidFill>
                <a:latin typeface="Times New Roman" panose="02020603050405020304" pitchFamily="18" charset="0"/>
                <a:cs typeface="Gothic" charset="0"/>
              </a:defRPr>
            </a:lvl8pPr>
            <a:lvl9pPr marL="1828800" eaLnBrk="0" fontAlgn="base" hangingPunct="0">
              <a:spcBef>
                <a:spcPct val="0"/>
              </a:spcBef>
              <a:spcAft>
                <a:spcPct val="0"/>
              </a:spcAft>
              <a:tabLst>
                <a:tab pos="723900" algn="l"/>
                <a:tab pos="1447800" algn="l"/>
                <a:tab pos="2171700" algn="l"/>
                <a:tab pos="2895600" algn="l"/>
                <a:tab pos="3619500" algn="l"/>
              </a:tabLst>
              <a:defRPr sz="2400">
                <a:solidFill>
                  <a:schemeClr val="tx1"/>
                </a:solidFill>
                <a:latin typeface="Times New Roman" panose="02020603050405020304" pitchFamily="18" charset="0"/>
                <a:cs typeface="Gothic" charset="0"/>
              </a:defRPr>
            </a:lvl9pPr>
          </a:lstStyle>
          <a:p>
            <a:pPr defTabSz="829452" fontAlgn="base" hangingPunct="0">
              <a:lnSpc>
                <a:spcPct val="97000"/>
              </a:lnSpc>
              <a:spcBef>
                <a:spcPct val="0"/>
              </a:spcBef>
              <a:spcAft>
                <a:spcPct val="0"/>
              </a:spcAft>
              <a:buClr>
                <a:srgbClr val="FFFFFF"/>
              </a:buClr>
              <a:buSzPct val="45000"/>
              <a:tabLst>
                <a:tab pos="656650" algn="l"/>
                <a:tab pos="1313299" algn="l"/>
                <a:tab pos="1969949" algn="l"/>
                <a:tab pos="2626599" algn="l"/>
                <a:tab pos="3283248" algn="l"/>
              </a:tabLst>
            </a:pPr>
            <a:r>
              <a:rPr lang="en-GB" altLang="en-US" sz="900" dirty="0">
                <a:solidFill>
                  <a:srgbClr val="FFFFFF"/>
                </a:solidFill>
                <a:latin typeface="Arial" panose="020B0604020202020204" pitchFamily="34" charset="0"/>
                <a:cs typeface="Arial" charset="0"/>
              </a:rPr>
              <a:t>Smith MR et al. (2009) </a:t>
            </a:r>
            <a:r>
              <a:rPr lang="en-GB" altLang="en-US" sz="900" i="1" dirty="0">
                <a:solidFill>
                  <a:srgbClr val="FFFFFF"/>
                </a:solidFill>
                <a:latin typeface="Arial" panose="020B0604020202020204" pitchFamily="34" charset="0"/>
                <a:cs typeface="Arial" charset="0"/>
              </a:rPr>
              <a:t>N </a:t>
            </a:r>
            <a:r>
              <a:rPr lang="en-GB" altLang="en-US" sz="900" i="1" dirty="0" err="1">
                <a:solidFill>
                  <a:srgbClr val="FFFFFF"/>
                </a:solidFill>
                <a:latin typeface="Arial" panose="020B0604020202020204" pitchFamily="34" charset="0"/>
                <a:cs typeface="Arial" charset="0"/>
              </a:rPr>
              <a:t>Engl</a:t>
            </a:r>
            <a:r>
              <a:rPr lang="en-GB" altLang="en-US" sz="900" i="1" dirty="0">
                <a:solidFill>
                  <a:srgbClr val="FFFFFF"/>
                </a:solidFill>
                <a:latin typeface="Arial" panose="020B0604020202020204" pitchFamily="34" charset="0"/>
                <a:cs typeface="Arial" charset="0"/>
              </a:rPr>
              <a:t> J Med</a:t>
            </a:r>
            <a:r>
              <a:rPr lang="en-GB" altLang="en-US" sz="900" dirty="0">
                <a:solidFill>
                  <a:srgbClr val="FFFFFF"/>
                </a:solidFill>
                <a:latin typeface="Arial" panose="020B0604020202020204" pitchFamily="34" charset="0"/>
                <a:cs typeface="Arial" charset="0"/>
              </a:rPr>
              <a:t>., 361, 745-755.</a:t>
            </a:r>
          </a:p>
        </p:txBody>
      </p:sp>
      <p:sp>
        <p:nvSpPr>
          <p:cNvPr id="2" name="Title 1"/>
          <p:cNvSpPr>
            <a:spLocks noGrp="1"/>
          </p:cNvSpPr>
          <p:nvPr>
            <p:ph type="title"/>
          </p:nvPr>
        </p:nvSpPr>
        <p:spPr/>
        <p:txBody>
          <a:bodyPr>
            <a:normAutofit fontScale="90000"/>
          </a:bodyPr>
          <a:lstStyle/>
          <a:p>
            <a:r>
              <a:rPr lang="en-US" dirty="0">
                <a:solidFill>
                  <a:schemeClr val="tx1"/>
                </a:solidFill>
              </a:rPr>
              <a:t>Case Study #3: </a:t>
            </a:r>
            <a:r>
              <a:rPr lang="en-US" dirty="0"/>
              <a:t>Cumulative Incidence of New Vertebral Fracture at 12, 24, and 36 Months,</a:t>
            </a:r>
            <a:br>
              <a:rPr lang="en-US" dirty="0"/>
            </a:br>
            <a:r>
              <a:rPr lang="en-US" dirty="0" err="1"/>
              <a:t>Denosumab</a:t>
            </a:r>
            <a:r>
              <a:rPr lang="en-US" dirty="0"/>
              <a:t> HALT Prostate Cancer Study Group</a:t>
            </a:r>
          </a:p>
        </p:txBody>
      </p:sp>
      <p:sp>
        <p:nvSpPr>
          <p:cNvPr id="106" name="Rectangle 105"/>
          <p:cNvSpPr/>
          <p:nvPr/>
        </p:nvSpPr>
        <p:spPr>
          <a:xfrm>
            <a:off x="468313" y="1754189"/>
            <a:ext cx="8398773" cy="4419784"/>
          </a:xfrm>
          <a:prstGeom prst="rect">
            <a:avLst/>
          </a:prstGeom>
          <a:noFill/>
          <a:ln w="25400">
            <a:solidFill>
              <a:srgbClr val="1B1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grpSp>
        <p:nvGrpSpPr>
          <p:cNvPr id="121" name="Group 120"/>
          <p:cNvGrpSpPr/>
          <p:nvPr/>
        </p:nvGrpSpPr>
        <p:grpSpPr>
          <a:xfrm>
            <a:off x="996726" y="2337953"/>
            <a:ext cx="7303036" cy="3589859"/>
            <a:chOff x="1335248" y="2612904"/>
            <a:chExt cx="6677460" cy="3282353"/>
          </a:xfrm>
        </p:grpSpPr>
        <p:grpSp>
          <p:nvGrpSpPr>
            <p:cNvPr id="120" name="Group 119"/>
            <p:cNvGrpSpPr/>
            <p:nvPr/>
          </p:nvGrpSpPr>
          <p:grpSpPr>
            <a:xfrm>
              <a:off x="1335248" y="2612904"/>
              <a:ext cx="6677460" cy="3282353"/>
              <a:chOff x="1335248" y="2612904"/>
              <a:chExt cx="6677460" cy="3282353"/>
            </a:xfrm>
          </p:grpSpPr>
          <p:grpSp>
            <p:nvGrpSpPr>
              <p:cNvPr id="119" name="Group 118"/>
              <p:cNvGrpSpPr/>
              <p:nvPr/>
            </p:nvGrpSpPr>
            <p:grpSpPr>
              <a:xfrm>
                <a:off x="1335248" y="2612904"/>
                <a:ext cx="6677460" cy="3282353"/>
                <a:chOff x="1335248" y="2612904"/>
                <a:chExt cx="6677460" cy="3282353"/>
              </a:xfrm>
            </p:grpSpPr>
            <p:sp>
              <p:nvSpPr>
                <p:cNvPr id="57" name="object 56"/>
                <p:cNvSpPr/>
                <p:nvPr/>
              </p:nvSpPr>
              <p:spPr>
                <a:xfrm>
                  <a:off x="3051374" y="4037801"/>
                  <a:ext cx="0" cy="672281"/>
                </a:xfrm>
                <a:custGeom>
                  <a:avLst/>
                  <a:gdLst/>
                  <a:ahLst/>
                  <a:cxnLst/>
                  <a:rect l="l" t="t" r="r" b="b"/>
                  <a:pathLst>
                    <a:path h="571500">
                      <a:moveTo>
                        <a:pt x="0" y="0"/>
                      </a:moveTo>
                      <a:lnTo>
                        <a:pt x="0" y="571209"/>
                      </a:lnTo>
                    </a:path>
                  </a:pathLst>
                </a:custGeom>
                <a:ln w="3328">
                  <a:solidFill>
                    <a:schemeClr val="tx1"/>
                  </a:solidFill>
                </a:ln>
              </p:spPr>
              <p:txBody>
                <a:bodyPr wrap="square" lIns="0" tIns="0" rIns="0" bIns="0" rtlCol="0"/>
                <a:lstStyle/>
                <a:p>
                  <a:endParaRPr sz="2000" dirty="0">
                    <a:latin typeface="Arial" charset="0"/>
                  </a:endParaRPr>
                </a:p>
              </p:txBody>
            </p:sp>
            <p:sp>
              <p:nvSpPr>
                <p:cNvPr id="60" name="object 59"/>
                <p:cNvSpPr/>
                <p:nvPr/>
              </p:nvSpPr>
              <p:spPr>
                <a:xfrm>
                  <a:off x="3019013" y="4035871"/>
                  <a:ext cx="68721" cy="0"/>
                </a:xfrm>
                <a:custGeom>
                  <a:avLst/>
                  <a:gdLst/>
                  <a:ahLst/>
                  <a:cxnLst/>
                  <a:rect l="l" t="t" r="r" b="b"/>
                  <a:pathLst>
                    <a:path w="58419">
                      <a:moveTo>
                        <a:pt x="0" y="0"/>
                      </a:moveTo>
                      <a:lnTo>
                        <a:pt x="58302" y="0"/>
                      </a:lnTo>
                    </a:path>
                  </a:pathLst>
                </a:custGeom>
                <a:ln w="15217">
                  <a:solidFill>
                    <a:schemeClr val="tx1"/>
                  </a:solidFill>
                </a:ln>
              </p:spPr>
              <p:txBody>
                <a:bodyPr wrap="square" lIns="0" tIns="0" rIns="0" bIns="0" rtlCol="0"/>
                <a:lstStyle/>
                <a:p>
                  <a:endParaRPr sz="2000" dirty="0">
                    <a:latin typeface="Arial" charset="0"/>
                  </a:endParaRPr>
                </a:p>
              </p:txBody>
            </p:sp>
            <p:sp>
              <p:nvSpPr>
                <p:cNvPr id="61" name="object 60"/>
                <p:cNvSpPr/>
                <p:nvPr/>
              </p:nvSpPr>
              <p:spPr>
                <a:xfrm>
                  <a:off x="3026005" y="4707811"/>
                  <a:ext cx="55276" cy="0"/>
                </a:xfrm>
                <a:custGeom>
                  <a:avLst/>
                  <a:gdLst/>
                  <a:ahLst/>
                  <a:cxnLst/>
                  <a:rect l="l" t="t" r="r" b="b"/>
                  <a:pathLst>
                    <a:path w="46989">
                      <a:moveTo>
                        <a:pt x="0" y="0"/>
                      </a:moveTo>
                      <a:lnTo>
                        <a:pt x="46413" y="0"/>
                      </a:lnTo>
                    </a:path>
                  </a:pathLst>
                </a:custGeom>
                <a:ln w="3328">
                  <a:solidFill>
                    <a:schemeClr val="tx1"/>
                  </a:solidFill>
                </a:ln>
              </p:spPr>
              <p:txBody>
                <a:bodyPr wrap="square" lIns="0" tIns="0" rIns="0" bIns="0" rtlCol="0"/>
                <a:lstStyle/>
                <a:p>
                  <a:endParaRPr sz="2000" dirty="0">
                    <a:latin typeface="Arial" charset="0"/>
                  </a:endParaRPr>
                </a:p>
              </p:txBody>
            </p:sp>
            <p:grpSp>
              <p:nvGrpSpPr>
                <p:cNvPr id="118" name="Group 117"/>
                <p:cNvGrpSpPr/>
                <p:nvPr/>
              </p:nvGrpSpPr>
              <p:grpSpPr>
                <a:xfrm>
                  <a:off x="1335248" y="2612904"/>
                  <a:ext cx="6677460" cy="3282353"/>
                  <a:chOff x="1335248" y="2612904"/>
                  <a:chExt cx="6677460" cy="3282353"/>
                </a:xfrm>
              </p:grpSpPr>
              <p:grpSp>
                <p:nvGrpSpPr>
                  <p:cNvPr id="117" name="Group 116"/>
                  <p:cNvGrpSpPr/>
                  <p:nvPr/>
                </p:nvGrpSpPr>
                <p:grpSpPr>
                  <a:xfrm>
                    <a:off x="1335248" y="2612904"/>
                    <a:ext cx="6677460" cy="3282353"/>
                    <a:chOff x="1335248" y="2612904"/>
                    <a:chExt cx="6677460" cy="3282353"/>
                  </a:xfrm>
                </p:grpSpPr>
                <p:grpSp>
                  <p:nvGrpSpPr>
                    <p:cNvPr id="116" name="Group 115"/>
                    <p:cNvGrpSpPr/>
                    <p:nvPr/>
                  </p:nvGrpSpPr>
                  <p:grpSpPr>
                    <a:xfrm>
                      <a:off x="1335248" y="2612904"/>
                      <a:ext cx="6677460" cy="3282353"/>
                      <a:chOff x="1335248" y="2612904"/>
                      <a:chExt cx="6677460" cy="3282353"/>
                    </a:xfrm>
                  </p:grpSpPr>
                  <p:sp>
                    <p:nvSpPr>
                      <p:cNvPr id="66" name="object 65"/>
                      <p:cNvSpPr/>
                      <p:nvPr/>
                    </p:nvSpPr>
                    <p:spPr>
                      <a:xfrm>
                        <a:off x="3641220" y="4766395"/>
                        <a:ext cx="64986" cy="0"/>
                      </a:xfrm>
                      <a:custGeom>
                        <a:avLst/>
                        <a:gdLst/>
                        <a:ahLst/>
                        <a:cxnLst/>
                        <a:rect l="l" t="t" r="r" b="b"/>
                        <a:pathLst>
                          <a:path w="55244">
                            <a:moveTo>
                              <a:pt x="0" y="0"/>
                            </a:moveTo>
                            <a:lnTo>
                              <a:pt x="54973" y="0"/>
                            </a:lnTo>
                          </a:path>
                        </a:pathLst>
                      </a:custGeom>
                      <a:ln w="15193">
                        <a:solidFill>
                          <a:schemeClr val="tx1"/>
                        </a:solidFill>
                      </a:ln>
                    </p:spPr>
                    <p:txBody>
                      <a:bodyPr wrap="square" lIns="0" tIns="0" rIns="0" bIns="0" rtlCol="0"/>
                      <a:lstStyle/>
                      <a:p>
                        <a:endParaRPr sz="2000" dirty="0">
                          <a:latin typeface="Arial" charset="0"/>
                        </a:endParaRPr>
                      </a:p>
                    </p:txBody>
                  </p:sp>
                  <p:grpSp>
                    <p:nvGrpSpPr>
                      <p:cNvPr id="115" name="Group 114"/>
                      <p:cNvGrpSpPr/>
                      <p:nvPr/>
                    </p:nvGrpSpPr>
                    <p:grpSpPr>
                      <a:xfrm>
                        <a:off x="1335248" y="2612904"/>
                        <a:ext cx="6677460" cy="3282353"/>
                        <a:chOff x="1335248" y="2612904"/>
                        <a:chExt cx="6677460" cy="3282353"/>
                      </a:xfrm>
                    </p:grpSpPr>
                    <p:grpSp>
                      <p:nvGrpSpPr>
                        <p:cNvPr id="114" name="Group 113"/>
                        <p:cNvGrpSpPr/>
                        <p:nvPr/>
                      </p:nvGrpSpPr>
                      <p:grpSpPr>
                        <a:xfrm>
                          <a:off x="1335248" y="2612904"/>
                          <a:ext cx="6677460" cy="3282353"/>
                          <a:chOff x="1335248" y="2612904"/>
                          <a:chExt cx="6677460" cy="3282353"/>
                        </a:xfrm>
                      </p:grpSpPr>
                      <p:grpSp>
                        <p:nvGrpSpPr>
                          <p:cNvPr id="113" name="Group 112"/>
                          <p:cNvGrpSpPr/>
                          <p:nvPr/>
                        </p:nvGrpSpPr>
                        <p:grpSpPr>
                          <a:xfrm>
                            <a:off x="1335248" y="2612904"/>
                            <a:ext cx="6677460" cy="3282353"/>
                            <a:chOff x="1335248" y="2612904"/>
                            <a:chExt cx="6677460" cy="3282353"/>
                          </a:xfrm>
                        </p:grpSpPr>
                        <p:grpSp>
                          <p:nvGrpSpPr>
                            <p:cNvPr id="3" name="Group 2"/>
                            <p:cNvGrpSpPr/>
                            <p:nvPr/>
                          </p:nvGrpSpPr>
                          <p:grpSpPr>
                            <a:xfrm>
                              <a:off x="2745264" y="3748725"/>
                              <a:ext cx="5080201" cy="1246707"/>
                              <a:chOff x="2745264" y="3748725"/>
                              <a:chExt cx="5080201" cy="1246707"/>
                            </a:xfrm>
                          </p:grpSpPr>
                          <p:sp>
                            <p:nvSpPr>
                              <p:cNvPr id="53" name="object 52"/>
                              <p:cNvSpPr/>
                              <p:nvPr/>
                            </p:nvSpPr>
                            <p:spPr>
                              <a:xfrm>
                                <a:off x="4635745" y="3944072"/>
                                <a:ext cx="647630" cy="1050997"/>
                              </a:xfrm>
                              <a:custGeom>
                                <a:avLst/>
                                <a:gdLst/>
                                <a:ahLst/>
                                <a:cxnLst/>
                                <a:rect l="l" t="t" r="r" b="b"/>
                                <a:pathLst>
                                  <a:path w="550545" h="893445">
                                    <a:moveTo>
                                      <a:pt x="550451" y="893348"/>
                                    </a:moveTo>
                                    <a:lnTo>
                                      <a:pt x="0" y="893348"/>
                                    </a:lnTo>
                                    <a:lnTo>
                                      <a:pt x="0" y="0"/>
                                    </a:lnTo>
                                    <a:lnTo>
                                      <a:pt x="550451" y="0"/>
                                    </a:lnTo>
                                    <a:lnTo>
                                      <a:pt x="550451" y="893348"/>
                                    </a:lnTo>
                                    <a:close/>
                                  </a:path>
                                </a:pathLst>
                              </a:custGeom>
                              <a:solidFill>
                                <a:srgbClr val="017DC3"/>
                              </a:solidFill>
                              <a:ln>
                                <a:noFill/>
                              </a:ln>
                            </p:spPr>
                            <p:txBody>
                              <a:bodyPr wrap="square" lIns="0" tIns="0" rIns="0" bIns="0" rtlCol="0"/>
                              <a:lstStyle/>
                              <a:p>
                                <a:endParaRPr sz="2000" dirty="0">
                                  <a:latin typeface="Arial" charset="0"/>
                                </a:endParaRPr>
                              </a:p>
                            </p:txBody>
                          </p:sp>
                          <p:sp>
                            <p:nvSpPr>
                              <p:cNvPr id="45" name="object 44"/>
                              <p:cNvSpPr/>
                              <p:nvPr/>
                            </p:nvSpPr>
                            <p:spPr>
                              <a:xfrm>
                                <a:off x="3363555" y="4901199"/>
                                <a:ext cx="620739" cy="90384"/>
                              </a:xfrm>
                              <a:custGeom>
                                <a:avLst/>
                                <a:gdLst/>
                                <a:ahLst/>
                                <a:cxnLst/>
                                <a:rect l="l" t="t" r="r" b="b"/>
                                <a:pathLst>
                                  <a:path w="527685" h="76834">
                                    <a:moveTo>
                                      <a:pt x="0" y="76373"/>
                                    </a:moveTo>
                                    <a:lnTo>
                                      <a:pt x="527054" y="76373"/>
                                    </a:lnTo>
                                    <a:lnTo>
                                      <a:pt x="527054" y="0"/>
                                    </a:lnTo>
                                    <a:lnTo>
                                      <a:pt x="0" y="0"/>
                                    </a:lnTo>
                                    <a:lnTo>
                                      <a:pt x="0" y="76373"/>
                                    </a:lnTo>
                                    <a:close/>
                                  </a:path>
                                </a:pathLst>
                              </a:custGeom>
                              <a:solidFill>
                                <a:srgbClr val="74B743"/>
                              </a:solidFill>
                              <a:ln>
                                <a:noFill/>
                              </a:ln>
                            </p:spPr>
                            <p:txBody>
                              <a:bodyPr wrap="square" lIns="0" tIns="0" rIns="0" bIns="0" rtlCol="0"/>
                              <a:lstStyle/>
                              <a:p>
                                <a:endParaRPr sz="2000" dirty="0">
                                  <a:latin typeface="Arial" charset="0"/>
                                </a:endParaRPr>
                              </a:p>
                            </p:txBody>
                          </p:sp>
                          <p:sp>
                            <p:nvSpPr>
                              <p:cNvPr id="47" name="object 46"/>
                              <p:cNvSpPr/>
                              <p:nvPr/>
                            </p:nvSpPr>
                            <p:spPr>
                              <a:xfrm>
                                <a:off x="5282623" y="4666806"/>
                                <a:ext cx="620739" cy="324936"/>
                              </a:xfrm>
                              <a:custGeom>
                                <a:avLst/>
                                <a:gdLst/>
                                <a:ahLst/>
                                <a:cxnLst/>
                                <a:rect l="l" t="t" r="r" b="b"/>
                                <a:pathLst>
                                  <a:path w="527685" h="276225">
                                    <a:moveTo>
                                      <a:pt x="0" y="275630"/>
                                    </a:moveTo>
                                    <a:lnTo>
                                      <a:pt x="527054" y="275630"/>
                                    </a:lnTo>
                                    <a:lnTo>
                                      <a:pt x="527054" y="0"/>
                                    </a:lnTo>
                                    <a:lnTo>
                                      <a:pt x="0" y="0"/>
                                    </a:lnTo>
                                    <a:lnTo>
                                      <a:pt x="0" y="275630"/>
                                    </a:lnTo>
                                    <a:close/>
                                  </a:path>
                                </a:pathLst>
                              </a:custGeom>
                              <a:solidFill>
                                <a:srgbClr val="74B743"/>
                              </a:solidFill>
                              <a:ln>
                                <a:noFill/>
                              </a:ln>
                            </p:spPr>
                            <p:txBody>
                              <a:bodyPr wrap="square" lIns="0" tIns="0" rIns="0" bIns="0" rtlCol="0"/>
                              <a:lstStyle/>
                              <a:p>
                                <a:endParaRPr sz="2000" dirty="0">
                                  <a:latin typeface="Arial" charset="0"/>
                                </a:endParaRPr>
                              </a:p>
                            </p:txBody>
                          </p:sp>
                          <p:sp>
                            <p:nvSpPr>
                              <p:cNvPr id="49" name="object 48"/>
                              <p:cNvSpPr/>
                              <p:nvPr/>
                            </p:nvSpPr>
                            <p:spPr>
                              <a:xfrm>
                                <a:off x="7200991" y="4522253"/>
                                <a:ext cx="624474" cy="469102"/>
                              </a:xfrm>
                              <a:custGeom>
                                <a:avLst/>
                                <a:gdLst/>
                                <a:ahLst/>
                                <a:cxnLst/>
                                <a:rect l="l" t="t" r="r" b="b"/>
                                <a:pathLst>
                                  <a:path w="530860" h="398779">
                                    <a:moveTo>
                                      <a:pt x="0" y="398512"/>
                                    </a:moveTo>
                                    <a:lnTo>
                                      <a:pt x="530383" y="398512"/>
                                    </a:lnTo>
                                    <a:lnTo>
                                      <a:pt x="530383" y="0"/>
                                    </a:lnTo>
                                    <a:lnTo>
                                      <a:pt x="0" y="0"/>
                                    </a:lnTo>
                                    <a:lnTo>
                                      <a:pt x="0" y="398512"/>
                                    </a:lnTo>
                                    <a:close/>
                                  </a:path>
                                </a:pathLst>
                              </a:custGeom>
                              <a:solidFill>
                                <a:srgbClr val="74B743"/>
                              </a:solidFill>
                              <a:ln>
                                <a:noFill/>
                              </a:ln>
                            </p:spPr>
                            <p:txBody>
                              <a:bodyPr wrap="square" lIns="0" tIns="0" rIns="0" bIns="0" rtlCol="0"/>
                              <a:lstStyle/>
                              <a:p>
                                <a:endParaRPr sz="2000" dirty="0">
                                  <a:latin typeface="Arial" charset="0"/>
                                </a:endParaRPr>
                              </a:p>
                            </p:txBody>
                          </p:sp>
                          <p:sp>
                            <p:nvSpPr>
                              <p:cNvPr id="51" name="object 50"/>
                              <p:cNvSpPr/>
                              <p:nvPr/>
                            </p:nvSpPr>
                            <p:spPr>
                              <a:xfrm>
                                <a:off x="2745264" y="4373813"/>
                                <a:ext cx="620739" cy="621486"/>
                              </a:xfrm>
                              <a:custGeom>
                                <a:avLst/>
                                <a:gdLst/>
                                <a:ahLst/>
                                <a:cxnLst/>
                                <a:rect l="l" t="t" r="r" b="b"/>
                                <a:pathLst>
                                  <a:path w="527685" h="528320">
                                    <a:moveTo>
                                      <a:pt x="527078" y="528029"/>
                                    </a:moveTo>
                                    <a:lnTo>
                                      <a:pt x="0" y="528029"/>
                                    </a:lnTo>
                                    <a:lnTo>
                                      <a:pt x="0" y="0"/>
                                    </a:lnTo>
                                    <a:lnTo>
                                      <a:pt x="527078" y="0"/>
                                    </a:lnTo>
                                    <a:lnTo>
                                      <a:pt x="527078" y="528029"/>
                                    </a:lnTo>
                                    <a:close/>
                                  </a:path>
                                </a:pathLst>
                              </a:custGeom>
                              <a:solidFill>
                                <a:srgbClr val="017DC3"/>
                              </a:solidFill>
                              <a:ln>
                                <a:noFill/>
                              </a:ln>
                            </p:spPr>
                            <p:txBody>
                              <a:bodyPr wrap="square" lIns="0" tIns="0" rIns="0" bIns="0" rtlCol="0"/>
                              <a:lstStyle/>
                              <a:p>
                                <a:endParaRPr sz="2000" dirty="0">
                                  <a:latin typeface="Arial" charset="0"/>
                                </a:endParaRPr>
                              </a:p>
                            </p:txBody>
                          </p:sp>
                          <p:sp>
                            <p:nvSpPr>
                              <p:cNvPr id="55" name="object 54"/>
                              <p:cNvSpPr/>
                              <p:nvPr/>
                            </p:nvSpPr>
                            <p:spPr>
                              <a:xfrm>
                                <a:off x="6577077" y="3748725"/>
                                <a:ext cx="624474" cy="1246707"/>
                              </a:xfrm>
                              <a:custGeom>
                                <a:avLst/>
                                <a:gdLst/>
                                <a:ahLst/>
                                <a:cxnLst/>
                                <a:rect l="l" t="t" r="r" b="b"/>
                                <a:pathLst>
                                  <a:path w="530860" h="1059815">
                                    <a:moveTo>
                                      <a:pt x="530383" y="1059411"/>
                                    </a:moveTo>
                                    <a:lnTo>
                                      <a:pt x="0" y="1059411"/>
                                    </a:lnTo>
                                    <a:lnTo>
                                      <a:pt x="0" y="0"/>
                                    </a:lnTo>
                                    <a:lnTo>
                                      <a:pt x="530383" y="0"/>
                                    </a:lnTo>
                                    <a:lnTo>
                                      <a:pt x="530383" y="1059411"/>
                                    </a:lnTo>
                                    <a:close/>
                                  </a:path>
                                </a:pathLst>
                              </a:custGeom>
                              <a:solidFill>
                                <a:srgbClr val="017DC3"/>
                              </a:solidFill>
                              <a:ln>
                                <a:noFill/>
                              </a:ln>
                            </p:spPr>
                            <p:txBody>
                              <a:bodyPr wrap="square" lIns="0" tIns="0" rIns="0" bIns="0" rtlCol="0"/>
                              <a:lstStyle/>
                              <a:p>
                                <a:endParaRPr sz="2000" dirty="0">
                                  <a:latin typeface="Arial" charset="0"/>
                                </a:endParaRPr>
                              </a:p>
                            </p:txBody>
                          </p:sp>
                        </p:grpSp>
                        <p:sp>
                          <p:nvSpPr>
                            <p:cNvPr id="101" name="object 100"/>
                            <p:cNvSpPr/>
                            <p:nvPr/>
                          </p:nvSpPr>
                          <p:spPr>
                            <a:xfrm>
                              <a:off x="7505123" y="2939117"/>
                              <a:ext cx="0" cy="1153335"/>
                            </a:xfrm>
                            <a:custGeom>
                              <a:avLst/>
                              <a:gdLst/>
                              <a:ahLst/>
                              <a:cxnLst/>
                              <a:rect l="l" t="t" r="r" b="b"/>
                              <a:pathLst>
                                <a:path h="980440">
                                  <a:moveTo>
                                    <a:pt x="0" y="0"/>
                                  </a:moveTo>
                                  <a:lnTo>
                                    <a:pt x="0" y="980137"/>
                                  </a:lnTo>
                                </a:path>
                              </a:pathLst>
                            </a:custGeom>
                            <a:ln w="11888">
                              <a:solidFill>
                                <a:schemeClr val="tx1"/>
                              </a:solidFill>
                            </a:ln>
                          </p:spPr>
                          <p:txBody>
                            <a:bodyPr wrap="square" lIns="0" tIns="0" rIns="0" bIns="0" rtlCol="0"/>
                            <a:lstStyle/>
                            <a:p>
                              <a:endParaRPr sz="2000" dirty="0">
                                <a:latin typeface="Arial" charset="0"/>
                              </a:endParaRPr>
                            </a:p>
                          </p:txBody>
                        </p:sp>
                        <p:grpSp>
                          <p:nvGrpSpPr>
                            <p:cNvPr id="112" name="Group 111"/>
                            <p:cNvGrpSpPr/>
                            <p:nvPr/>
                          </p:nvGrpSpPr>
                          <p:grpSpPr>
                            <a:xfrm>
                              <a:off x="1335248" y="2612904"/>
                              <a:ext cx="6677460" cy="3282353"/>
                              <a:chOff x="1335248" y="2612904"/>
                              <a:chExt cx="6677460" cy="3282353"/>
                            </a:xfrm>
                          </p:grpSpPr>
                          <p:sp>
                            <p:nvSpPr>
                              <p:cNvPr id="70" name="object 69"/>
                              <p:cNvSpPr/>
                              <p:nvPr/>
                            </p:nvSpPr>
                            <p:spPr>
                              <a:xfrm>
                                <a:off x="4973281" y="3503422"/>
                                <a:ext cx="0" cy="877700"/>
                              </a:xfrm>
                              <a:custGeom>
                                <a:avLst/>
                                <a:gdLst/>
                                <a:ahLst/>
                                <a:cxnLst/>
                                <a:rect l="l" t="t" r="r" b="b"/>
                                <a:pathLst>
                                  <a:path h="746125">
                                    <a:moveTo>
                                      <a:pt x="0" y="0"/>
                                    </a:moveTo>
                                    <a:lnTo>
                                      <a:pt x="0" y="745832"/>
                                    </a:lnTo>
                                  </a:path>
                                </a:pathLst>
                              </a:custGeom>
                              <a:ln w="15193">
                                <a:solidFill>
                                  <a:schemeClr val="tx1"/>
                                </a:solidFill>
                              </a:ln>
                            </p:spPr>
                            <p:txBody>
                              <a:bodyPr wrap="square" lIns="0" tIns="0" rIns="0" bIns="0" rtlCol="0"/>
                              <a:lstStyle/>
                              <a:p>
                                <a:endParaRPr sz="2000" dirty="0">
                                  <a:latin typeface="Arial" charset="0"/>
                                </a:endParaRPr>
                              </a:p>
                            </p:txBody>
                          </p:sp>
                          <p:sp>
                            <p:nvSpPr>
                              <p:cNvPr id="82" name="object 81"/>
                              <p:cNvSpPr/>
                              <p:nvPr/>
                            </p:nvSpPr>
                            <p:spPr>
                              <a:xfrm>
                                <a:off x="6887076" y="3276832"/>
                                <a:ext cx="0" cy="947916"/>
                              </a:xfrm>
                              <a:custGeom>
                                <a:avLst/>
                                <a:gdLst/>
                                <a:ahLst/>
                                <a:cxnLst/>
                                <a:rect l="l" t="t" r="r" b="b"/>
                                <a:pathLst>
                                  <a:path h="805815">
                                    <a:moveTo>
                                      <a:pt x="0" y="0"/>
                                    </a:moveTo>
                                    <a:lnTo>
                                      <a:pt x="0" y="805609"/>
                                    </a:lnTo>
                                  </a:path>
                                </a:pathLst>
                              </a:custGeom>
                              <a:ln w="15217">
                                <a:solidFill>
                                  <a:schemeClr val="tx1"/>
                                </a:solidFill>
                              </a:ln>
                            </p:spPr>
                            <p:txBody>
                              <a:bodyPr wrap="square" lIns="0" tIns="0" rIns="0" bIns="0" rtlCol="0"/>
                              <a:lstStyle/>
                              <a:p>
                                <a:endParaRPr sz="2000" dirty="0">
                                  <a:latin typeface="Arial" charset="0"/>
                                </a:endParaRPr>
                              </a:p>
                            </p:txBody>
                          </p:sp>
                          <p:sp>
                            <p:nvSpPr>
                              <p:cNvPr id="92" name="object 91"/>
                              <p:cNvSpPr/>
                              <p:nvPr/>
                            </p:nvSpPr>
                            <p:spPr>
                              <a:xfrm>
                                <a:off x="7478627" y="4809372"/>
                                <a:ext cx="64986" cy="0"/>
                              </a:xfrm>
                              <a:custGeom>
                                <a:avLst/>
                                <a:gdLst/>
                                <a:ahLst/>
                                <a:cxnLst/>
                                <a:rect l="l" t="t" r="r" b="b"/>
                                <a:pathLst>
                                  <a:path w="55245">
                                    <a:moveTo>
                                      <a:pt x="0" y="0"/>
                                    </a:moveTo>
                                    <a:lnTo>
                                      <a:pt x="54997" y="0"/>
                                    </a:lnTo>
                                  </a:path>
                                </a:pathLst>
                              </a:custGeom>
                              <a:ln w="15217">
                                <a:solidFill>
                                  <a:schemeClr val="tx1"/>
                                </a:solidFill>
                              </a:ln>
                            </p:spPr>
                            <p:txBody>
                              <a:bodyPr wrap="square" lIns="0" tIns="0" rIns="0" bIns="0" rtlCol="0"/>
                              <a:lstStyle/>
                              <a:p>
                                <a:endParaRPr sz="2000" dirty="0">
                                  <a:latin typeface="Arial" charset="0"/>
                                </a:endParaRPr>
                              </a:p>
                            </p:txBody>
                          </p:sp>
                          <p:grpSp>
                            <p:nvGrpSpPr>
                              <p:cNvPr id="111" name="Group 110"/>
                              <p:cNvGrpSpPr/>
                              <p:nvPr/>
                            </p:nvGrpSpPr>
                            <p:grpSpPr>
                              <a:xfrm>
                                <a:off x="1335248" y="2612904"/>
                                <a:ext cx="6677460" cy="3282353"/>
                                <a:chOff x="1335248" y="2612904"/>
                                <a:chExt cx="6677460" cy="3282353"/>
                              </a:xfrm>
                            </p:grpSpPr>
                            <p:sp>
                              <p:nvSpPr>
                                <p:cNvPr id="62" name="object 61"/>
                                <p:cNvSpPr/>
                                <p:nvPr/>
                              </p:nvSpPr>
                              <p:spPr>
                                <a:xfrm>
                                  <a:off x="3019013" y="4707811"/>
                                  <a:ext cx="68721" cy="0"/>
                                </a:xfrm>
                                <a:custGeom>
                                  <a:avLst/>
                                  <a:gdLst/>
                                  <a:ahLst/>
                                  <a:cxnLst/>
                                  <a:rect l="l" t="t" r="r" b="b"/>
                                  <a:pathLst>
                                    <a:path w="58419">
                                      <a:moveTo>
                                        <a:pt x="0" y="0"/>
                                      </a:moveTo>
                                      <a:lnTo>
                                        <a:pt x="58302" y="0"/>
                                      </a:lnTo>
                                    </a:path>
                                  </a:pathLst>
                                </a:custGeom>
                                <a:ln w="15217">
                                  <a:solidFill>
                                    <a:schemeClr val="tx1"/>
                                  </a:solidFill>
                                </a:ln>
                              </p:spPr>
                              <p:txBody>
                                <a:bodyPr wrap="square" lIns="0" tIns="0" rIns="0" bIns="0" rtlCol="0"/>
                                <a:lstStyle/>
                                <a:p>
                                  <a:endParaRPr sz="2000" dirty="0">
                                    <a:latin typeface="Arial" charset="0"/>
                                  </a:endParaRPr>
                                </a:p>
                              </p:txBody>
                            </p:sp>
                            <p:sp>
                              <p:nvSpPr>
                                <p:cNvPr id="93" name="object 92"/>
                                <p:cNvSpPr/>
                                <p:nvPr/>
                              </p:nvSpPr>
                              <p:spPr>
                                <a:xfrm>
                                  <a:off x="3033805" y="2939117"/>
                                  <a:ext cx="0" cy="965095"/>
                                </a:xfrm>
                                <a:custGeom>
                                  <a:avLst/>
                                  <a:gdLst/>
                                  <a:ahLst/>
                                  <a:cxnLst/>
                                  <a:rect l="l" t="t" r="r" b="b"/>
                                  <a:pathLst>
                                    <a:path h="820420">
                                      <a:moveTo>
                                        <a:pt x="0" y="0"/>
                                      </a:moveTo>
                                      <a:lnTo>
                                        <a:pt x="0" y="819947"/>
                                      </a:lnTo>
                                    </a:path>
                                  </a:pathLst>
                                </a:custGeom>
                                <a:ln w="11888">
                                  <a:solidFill>
                                    <a:schemeClr val="tx1"/>
                                  </a:solidFill>
                                </a:ln>
                              </p:spPr>
                              <p:txBody>
                                <a:bodyPr wrap="square" lIns="0" tIns="0" rIns="0" bIns="0" rtlCol="0"/>
                                <a:lstStyle/>
                                <a:p>
                                  <a:endParaRPr sz="2000" dirty="0">
                                    <a:latin typeface="Arial" charset="0"/>
                                  </a:endParaRPr>
                                </a:p>
                              </p:txBody>
                            </p:sp>
                            <p:grpSp>
                              <p:nvGrpSpPr>
                                <p:cNvPr id="110" name="Group 109"/>
                                <p:cNvGrpSpPr/>
                                <p:nvPr/>
                              </p:nvGrpSpPr>
                              <p:grpSpPr>
                                <a:xfrm>
                                  <a:off x="1335248" y="2612904"/>
                                  <a:ext cx="6677460" cy="3282353"/>
                                  <a:chOff x="1335248" y="2612904"/>
                                  <a:chExt cx="6677460" cy="3282353"/>
                                </a:xfrm>
                              </p:grpSpPr>
                              <p:sp>
                                <p:nvSpPr>
                                  <p:cNvPr id="58" name="object 57"/>
                                  <p:cNvSpPr/>
                                  <p:nvPr/>
                                </p:nvSpPr>
                                <p:spPr>
                                  <a:xfrm>
                                    <a:off x="3051374" y="4030810"/>
                                    <a:ext cx="0" cy="686473"/>
                                  </a:xfrm>
                                  <a:custGeom>
                                    <a:avLst/>
                                    <a:gdLst/>
                                    <a:ahLst/>
                                    <a:cxnLst/>
                                    <a:rect l="l" t="t" r="r" b="b"/>
                                    <a:pathLst>
                                      <a:path h="583565">
                                        <a:moveTo>
                                          <a:pt x="0" y="0"/>
                                        </a:moveTo>
                                        <a:lnTo>
                                          <a:pt x="0" y="583098"/>
                                        </a:lnTo>
                                      </a:path>
                                    </a:pathLst>
                                  </a:custGeom>
                                  <a:ln w="15217">
                                    <a:solidFill>
                                      <a:schemeClr val="tx1"/>
                                    </a:solidFill>
                                  </a:ln>
                                </p:spPr>
                                <p:txBody>
                                  <a:bodyPr wrap="square" lIns="0" tIns="0" rIns="0" bIns="0" rtlCol="0"/>
                                  <a:lstStyle/>
                                  <a:p>
                                    <a:endParaRPr sz="2000" dirty="0">
                                      <a:latin typeface="Arial" charset="0"/>
                                    </a:endParaRPr>
                                  </a:p>
                                </p:txBody>
                              </p:sp>
                              <p:grpSp>
                                <p:nvGrpSpPr>
                                  <p:cNvPr id="7" name="Group 6"/>
                                  <p:cNvGrpSpPr/>
                                  <p:nvPr/>
                                </p:nvGrpSpPr>
                                <p:grpSpPr>
                                  <a:xfrm>
                                    <a:off x="1335248" y="2612904"/>
                                    <a:ext cx="6677460" cy="3282353"/>
                                    <a:chOff x="1335248" y="2612904"/>
                                    <a:chExt cx="6677460" cy="3282353"/>
                                  </a:xfrm>
                                </p:grpSpPr>
                                <p:sp>
                                  <p:nvSpPr>
                                    <p:cNvPr id="15" name="object 6"/>
                                    <p:cNvSpPr/>
                                    <p:nvPr/>
                                  </p:nvSpPr>
                                  <p:spPr>
                                    <a:xfrm>
                                      <a:off x="2478585" y="3698856"/>
                                      <a:ext cx="91131" cy="0"/>
                                    </a:xfrm>
                                    <a:custGeom>
                                      <a:avLst/>
                                      <a:gdLst/>
                                      <a:ahLst/>
                                      <a:cxnLst/>
                                      <a:rect l="l" t="t" r="r" b="b"/>
                                      <a:pathLst>
                                        <a:path w="77469">
                                          <a:moveTo>
                                            <a:pt x="77277" y="0"/>
                                          </a:moveTo>
                                          <a:lnTo>
                                            <a:pt x="0" y="0"/>
                                          </a:lnTo>
                                        </a:path>
                                      </a:pathLst>
                                    </a:custGeom>
                                    <a:ln w="11888">
                                      <a:solidFill>
                                        <a:schemeClr val="tx1"/>
                                      </a:solidFill>
                                    </a:ln>
                                  </p:spPr>
                                  <p:txBody>
                                    <a:bodyPr wrap="square" lIns="0" tIns="0" rIns="0" bIns="0" rtlCol="0"/>
                                    <a:lstStyle/>
                                    <a:p>
                                      <a:endParaRPr sz="2000" dirty="0">
                                        <a:latin typeface="Arial" charset="0"/>
                                      </a:endParaRPr>
                                    </a:p>
                                  </p:txBody>
                                </p:sp>
                                <p:sp>
                                  <p:nvSpPr>
                                    <p:cNvPr id="17" name="object 8"/>
                                    <p:cNvSpPr/>
                                    <p:nvPr/>
                                  </p:nvSpPr>
                                  <p:spPr>
                                    <a:xfrm>
                                      <a:off x="2478585" y="4346425"/>
                                      <a:ext cx="91131" cy="0"/>
                                    </a:xfrm>
                                    <a:custGeom>
                                      <a:avLst/>
                                      <a:gdLst/>
                                      <a:ahLst/>
                                      <a:cxnLst/>
                                      <a:rect l="l" t="t" r="r" b="b"/>
                                      <a:pathLst>
                                        <a:path w="77469">
                                          <a:moveTo>
                                            <a:pt x="77277" y="0"/>
                                          </a:moveTo>
                                          <a:lnTo>
                                            <a:pt x="0" y="0"/>
                                          </a:lnTo>
                                        </a:path>
                                      </a:pathLst>
                                    </a:custGeom>
                                    <a:ln w="11888">
                                      <a:solidFill>
                                        <a:schemeClr val="tx1"/>
                                      </a:solidFill>
                                    </a:ln>
                                  </p:spPr>
                                  <p:txBody>
                                    <a:bodyPr wrap="square" lIns="0" tIns="0" rIns="0" bIns="0" rtlCol="0"/>
                                    <a:lstStyle/>
                                    <a:p>
                                      <a:endParaRPr sz="2000" dirty="0">
                                        <a:latin typeface="Arial" charset="0"/>
                                      </a:endParaRPr>
                                    </a:p>
                                  </p:txBody>
                                </p:sp>
                                <p:grpSp>
                                  <p:nvGrpSpPr>
                                    <p:cNvPr id="6" name="Group 5"/>
                                    <p:cNvGrpSpPr/>
                                    <p:nvPr/>
                                  </p:nvGrpSpPr>
                                  <p:grpSpPr>
                                    <a:xfrm>
                                      <a:off x="1335248" y="2612904"/>
                                      <a:ext cx="6677460" cy="3282353"/>
                                      <a:chOff x="1335248" y="2612904"/>
                                      <a:chExt cx="6677460" cy="3282353"/>
                                    </a:xfrm>
                                  </p:grpSpPr>
                                  <p:sp>
                                    <p:nvSpPr>
                                      <p:cNvPr id="19" name="object 10"/>
                                      <p:cNvSpPr/>
                                      <p:nvPr/>
                                    </p:nvSpPr>
                                    <p:spPr>
                                      <a:xfrm>
                                        <a:off x="2478585" y="4994009"/>
                                        <a:ext cx="91131" cy="0"/>
                                      </a:xfrm>
                                      <a:custGeom>
                                        <a:avLst/>
                                        <a:gdLst/>
                                        <a:ahLst/>
                                        <a:cxnLst/>
                                        <a:rect l="l" t="t" r="r" b="b"/>
                                        <a:pathLst>
                                          <a:path w="77469">
                                            <a:moveTo>
                                              <a:pt x="77277" y="0"/>
                                            </a:moveTo>
                                            <a:lnTo>
                                              <a:pt x="0" y="0"/>
                                            </a:lnTo>
                                          </a:path>
                                        </a:pathLst>
                                      </a:custGeom>
                                      <a:ln w="11888">
                                        <a:solidFill>
                                          <a:schemeClr val="tx1"/>
                                        </a:solidFill>
                                      </a:ln>
                                    </p:spPr>
                                    <p:txBody>
                                      <a:bodyPr wrap="square" lIns="0" tIns="0" rIns="0" bIns="0" rtlCol="0"/>
                                      <a:lstStyle/>
                                      <a:p>
                                        <a:endParaRPr sz="2000" dirty="0">
                                          <a:latin typeface="Arial" charset="0"/>
                                        </a:endParaRPr>
                                      </a:p>
                                    </p:txBody>
                                  </p:sp>
                                  <p:sp>
                                    <p:nvSpPr>
                                      <p:cNvPr id="22" name="object 13"/>
                                      <p:cNvSpPr/>
                                      <p:nvPr/>
                                    </p:nvSpPr>
                                    <p:spPr>
                                      <a:xfrm>
                                        <a:off x="3364260" y="4994009"/>
                                        <a:ext cx="0" cy="91131"/>
                                      </a:xfrm>
                                      <a:custGeom>
                                        <a:avLst/>
                                        <a:gdLst/>
                                        <a:ahLst/>
                                        <a:cxnLst/>
                                        <a:rect l="l" t="t" r="r" b="b"/>
                                        <a:pathLst>
                                          <a:path h="77470">
                                            <a:moveTo>
                                              <a:pt x="0" y="0"/>
                                            </a:moveTo>
                                            <a:lnTo>
                                              <a:pt x="0" y="77277"/>
                                            </a:lnTo>
                                          </a:path>
                                        </a:pathLst>
                                      </a:custGeom>
                                      <a:ln w="11888">
                                        <a:solidFill>
                                          <a:schemeClr val="tx1"/>
                                        </a:solidFill>
                                      </a:ln>
                                    </p:spPr>
                                    <p:txBody>
                                      <a:bodyPr wrap="square" lIns="0" tIns="0" rIns="0" bIns="0" rtlCol="0"/>
                                      <a:lstStyle/>
                                      <a:p>
                                        <a:endParaRPr sz="2000" dirty="0">
                                          <a:latin typeface="Arial" charset="0"/>
                                        </a:endParaRPr>
                                      </a:p>
                                    </p:txBody>
                                  </p:sp>
                                  <p:sp>
                                    <p:nvSpPr>
                                      <p:cNvPr id="23" name="object 14"/>
                                      <p:cNvSpPr/>
                                      <p:nvPr/>
                                    </p:nvSpPr>
                                    <p:spPr>
                                      <a:xfrm>
                                        <a:off x="5282160" y="4994009"/>
                                        <a:ext cx="0" cy="91131"/>
                                      </a:xfrm>
                                      <a:custGeom>
                                        <a:avLst/>
                                        <a:gdLst/>
                                        <a:ahLst/>
                                        <a:cxnLst/>
                                        <a:rect l="l" t="t" r="r" b="b"/>
                                        <a:pathLst>
                                          <a:path h="77470">
                                            <a:moveTo>
                                              <a:pt x="0" y="0"/>
                                            </a:moveTo>
                                            <a:lnTo>
                                              <a:pt x="0" y="77277"/>
                                            </a:lnTo>
                                          </a:path>
                                        </a:pathLst>
                                      </a:custGeom>
                                      <a:ln w="11888">
                                        <a:solidFill>
                                          <a:schemeClr val="tx1"/>
                                        </a:solidFill>
                                      </a:ln>
                                    </p:spPr>
                                    <p:txBody>
                                      <a:bodyPr wrap="square" lIns="0" tIns="0" rIns="0" bIns="0" rtlCol="0"/>
                                      <a:lstStyle/>
                                      <a:p>
                                        <a:endParaRPr sz="2000" dirty="0">
                                          <a:latin typeface="Arial" charset="0"/>
                                        </a:endParaRPr>
                                      </a:p>
                                    </p:txBody>
                                  </p:sp>
                                  <p:sp>
                                    <p:nvSpPr>
                                      <p:cNvPr id="31" name="object 22"/>
                                      <p:cNvSpPr txBox="1"/>
                                      <p:nvPr/>
                                    </p:nvSpPr>
                                    <p:spPr>
                                      <a:xfrm>
                                        <a:off x="4846448" y="4966637"/>
                                        <a:ext cx="684232" cy="309059"/>
                                      </a:xfrm>
                                      <a:prstGeom prst="rect">
                                        <a:avLst/>
                                      </a:prstGeom>
                                    </p:spPr>
                                    <p:txBody>
                                      <a:bodyPr vert="horz" wrap="square" lIns="0" tIns="92710" rIns="0" bIns="0" rtlCol="0">
                                        <a:spAutoFit/>
                                      </a:bodyPr>
                                      <a:lstStyle/>
                                      <a:p>
                                        <a:pPr marL="159385" algn="ctr">
                                          <a:lnSpc>
                                            <a:spcPct val="100000"/>
                                          </a:lnSpc>
                                          <a:spcBef>
                                            <a:spcPts val="730"/>
                                          </a:spcBef>
                                        </a:pPr>
                                        <a:r>
                                          <a:rPr sz="1600" dirty="0">
                                            <a:latin typeface="Arial"/>
                                            <a:cs typeface="Arial"/>
                                          </a:rPr>
                                          <a:t>24</a:t>
                                        </a:r>
                                      </a:p>
                                    </p:txBody>
                                  </p:sp>
                                  <p:sp>
                                    <p:nvSpPr>
                                      <p:cNvPr id="25" name="object 16"/>
                                      <p:cNvSpPr/>
                                      <p:nvPr/>
                                    </p:nvSpPr>
                                    <p:spPr>
                                      <a:xfrm>
                                        <a:off x="7200074" y="4994009"/>
                                        <a:ext cx="0" cy="91131"/>
                                      </a:xfrm>
                                      <a:custGeom>
                                        <a:avLst/>
                                        <a:gdLst/>
                                        <a:ahLst/>
                                        <a:cxnLst/>
                                        <a:rect l="l" t="t" r="r" b="b"/>
                                        <a:pathLst>
                                          <a:path h="77470">
                                            <a:moveTo>
                                              <a:pt x="0" y="0"/>
                                            </a:moveTo>
                                            <a:lnTo>
                                              <a:pt x="0" y="77277"/>
                                            </a:lnTo>
                                          </a:path>
                                        </a:pathLst>
                                      </a:custGeom>
                                      <a:ln w="11888">
                                        <a:solidFill>
                                          <a:schemeClr val="tx1"/>
                                        </a:solidFill>
                                      </a:ln>
                                    </p:spPr>
                                    <p:txBody>
                                      <a:bodyPr wrap="square" lIns="0" tIns="0" rIns="0" bIns="0" rtlCol="0"/>
                                      <a:lstStyle/>
                                      <a:p>
                                        <a:endParaRPr sz="2000" dirty="0">
                                          <a:latin typeface="Arial" charset="0"/>
                                        </a:endParaRPr>
                                      </a:p>
                                    </p:txBody>
                                  </p:sp>
                                  <p:sp>
                                    <p:nvSpPr>
                                      <p:cNvPr id="67" name="object 66"/>
                                      <p:cNvSpPr/>
                                      <p:nvPr/>
                                    </p:nvSpPr>
                                    <p:spPr>
                                      <a:xfrm>
                                        <a:off x="3648213" y="4993000"/>
                                        <a:ext cx="50795" cy="0"/>
                                      </a:xfrm>
                                      <a:custGeom>
                                        <a:avLst/>
                                        <a:gdLst/>
                                        <a:ahLst/>
                                        <a:cxnLst/>
                                        <a:rect l="l" t="t" r="r" b="b"/>
                                        <a:pathLst>
                                          <a:path w="43180">
                                            <a:moveTo>
                                              <a:pt x="0" y="0"/>
                                            </a:moveTo>
                                            <a:lnTo>
                                              <a:pt x="43085" y="0"/>
                                            </a:lnTo>
                                          </a:path>
                                        </a:pathLst>
                                      </a:custGeom>
                                      <a:ln w="3328">
                                        <a:solidFill>
                                          <a:schemeClr val="tx1"/>
                                        </a:solidFill>
                                      </a:ln>
                                    </p:spPr>
                                    <p:txBody>
                                      <a:bodyPr wrap="square" lIns="0" tIns="0" rIns="0" bIns="0" rtlCol="0"/>
                                      <a:lstStyle/>
                                      <a:p>
                                        <a:endParaRPr sz="2000" dirty="0">
                                          <a:latin typeface="Arial" charset="0"/>
                                        </a:endParaRPr>
                                      </a:p>
                                    </p:txBody>
                                  </p:sp>
                                  <p:sp>
                                    <p:nvSpPr>
                                      <p:cNvPr id="68" name="object 67"/>
                                      <p:cNvSpPr/>
                                      <p:nvPr/>
                                    </p:nvSpPr>
                                    <p:spPr>
                                      <a:xfrm>
                                        <a:off x="3641220" y="4993000"/>
                                        <a:ext cx="64986" cy="0"/>
                                      </a:xfrm>
                                      <a:custGeom>
                                        <a:avLst/>
                                        <a:gdLst/>
                                        <a:ahLst/>
                                        <a:cxnLst/>
                                        <a:rect l="l" t="t" r="r" b="b"/>
                                        <a:pathLst>
                                          <a:path w="55244">
                                            <a:moveTo>
                                              <a:pt x="0" y="0"/>
                                            </a:moveTo>
                                            <a:lnTo>
                                              <a:pt x="54973" y="0"/>
                                            </a:lnTo>
                                          </a:path>
                                        </a:pathLst>
                                      </a:custGeom>
                                      <a:ln w="15217">
                                        <a:solidFill>
                                          <a:schemeClr val="tx1"/>
                                        </a:solidFill>
                                      </a:ln>
                                    </p:spPr>
                                    <p:txBody>
                                      <a:bodyPr wrap="square" lIns="0" tIns="0" rIns="0" bIns="0" rtlCol="0"/>
                                      <a:lstStyle/>
                                      <a:p>
                                        <a:endParaRPr sz="2000" dirty="0">
                                          <a:latin typeface="Arial" charset="0"/>
                                        </a:endParaRPr>
                                      </a:p>
                                    </p:txBody>
                                  </p:sp>
                                  <p:sp>
                                    <p:nvSpPr>
                                      <p:cNvPr id="79" name="object 78"/>
                                      <p:cNvSpPr/>
                                      <p:nvPr/>
                                    </p:nvSpPr>
                                    <p:spPr>
                                      <a:xfrm>
                                        <a:off x="5567280" y="4907032"/>
                                        <a:ext cx="55276" cy="0"/>
                                      </a:xfrm>
                                      <a:custGeom>
                                        <a:avLst/>
                                        <a:gdLst/>
                                        <a:ahLst/>
                                        <a:cxnLst/>
                                        <a:rect l="l" t="t" r="r" b="b"/>
                                        <a:pathLst>
                                          <a:path w="46989">
                                            <a:moveTo>
                                              <a:pt x="0" y="0"/>
                                            </a:moveTo>
                                            <a:lnTo>
                                              <a:pt x="46413" y="0"/>
                                            </a:lnTo>
                                          </a:path>
                                        </a:pathLst>
                                      </a:custGeom>
                                      <a:ln w="3305">
                                        <a:solidFill>
                                          <a:srgbClr val="010101"/>
                                        </a:solidFill>
                                      </a:ln>
                                    </p:spPr>
                                    <p:txBody>
                                      <a:bodyPr wrap="square" lIns="0" tIns="0" rIns="0" bIns="0" rtlCol="0"/>
                                      <a:lstStyle/>
                                      <a:p>
                                        <a:endParaRPr sz="2000" dirty="0">
                                          <a:latin typeface="Arial" charset="0"/>
                                        </a:endParaRPr>
                                      </a:p>
                                    </p:txBody>
                                  </p:sp>
                                  <p:sp>
                                    <p:nvSpPr>
                                      <p:cNvPr id="80" name="object 79"/>
                                      <p:cNvSpPr/>
                                      <p:nvPr/>
                                    </p:nvSpPr>
                                    <p:spPr>
                                      <a:xfrm>
                                        <a:off x="5560287" y="4907032"/>
                                        <a:ext cx="68721" cy="0"/>
                                      </a:xfrm>
                                      <a:custGeom>
                                        <a:avLst/>
                                        <a:gdLst/>
                                        <a:ahLst/>
                                        <a:cxnLst/>
                                        <a:rect l="l" t="t" r="r" b="b"/>
                                        <a:pathLst>
                                          <a:path w="58420">
                                            <a:moveTo>
                                              <a:pt x="0" y="0"/>
                                            </a:moveTo>
                                            <a:lnTo>
                                              <a:pt x="58302" y="0"/>
                                            </a:lnTo>
                                          </a:path>
                                        </a:pathLst>
                                      </a:custGeom>
                                      <a:ln w="15193">
                                        <a:solidFill>
                                          <a:schemeClr val="tx1"/>
                                        </a:solidFill>
                                      </a:ln>
                                    </p:spPr>
                                    <p:txBody>
                                      <a:bodyPr wrap="square" lIns="0" tIns="0" rIns="0" bIns="0" rtlCol="0"/>
                                      <a:lstStyle/>
                                      <a:p>
                                        <a:endParaRPr sz="2000" dirty="0">
                                          <a:latin typeface="Arial" charset="0"/>
                                        </a:endParaRPr>
                                      </a:p>
                                    </p:txBody>
                                  </p:sp>
                                  <p:sp>
                                    <p:nvSpPr>
                                      <p:cNvPr id="12" name="object 3"/>
                                      <p:cNvSpPr/>
                                      <p:nvPr/>
                                    </p:nvSpPr>
                                    <p:spPr>
                                      <a:xfrm>
                                        <a:off x="2569476" y="4994009"/>
                                        <a:ext cx="5443232" cy="0"/>
                                      </a:xfrm>
                                      <a:custGeom>
                                        <a:avLst/>
                                        <a:gdLst/>
                                        <a:ahLst/>
                                        <a:cxnLst/>
                                        <a:rect l="l" t="t" r="r" b="b"/>
                                        <a:pathLst>
                                          <a:path w="4627245">
                                            <a:moveTo>
                                              <a:pt x="4626791" y="0"/>
                                            </a:moveTo>
                                            <a:lnTo>
                                              <a:pt x="0" y="0"/>
                                            </a:lnTo>
                                          </a:path>
                                        </a:pathLst>
                                      </a:custGeom>
                                      <a:ln w="12700">
                                        <a:solidFill>
                                          <a:schemeClr val="tx1"/>
                                        </a:solidFill>
                                      </a:ln>
                                    </p:spPr>
                                    <p:txBody>
                                      <a:bodyPr wrap="square" lIns="0" tIns="0" rIns="0" bIns="0" rtlCol="0"/>
                                      <a:lstStyle/>
                                      <a:p>
                                        <a:endParaRPr sz="2000" dirty="0">
                                          <a:latin typeface="Arial" charset="0"/>
                                        </a:endParaRPr>
                                      </a:p>
                                    </p:txBody>
                                  </p:sp>
                                  <p:grpSp>
                                    <p:nvGrpSpPr>
                                      <p:cNvPr id="5" name="Group 4"/>
                                      <p:cNvGrpSpPr/>
                                      <p:nvPr/>
                                    </p:nvGrpSpPr>
                                    <p:grpSpPr>
                                      <a:xfrm>
                                        <a:off x="1335248" y="2612904"/>
                                        <a:ext cx="6498611" cy="3282353"/>
                                        <a:chOff x="1335248" y="2612904"/>
                                        <a:chExt cx="6498611" cy="3282353"/>
                                      </a:xfrm>
                                    </p:grpSpPr>
                                    <p:sp>
                                      <p:nvSpPr>
                                        <p:cNvPr id="29" name="object 20"/>
                                        <p:cNvSpPr txBox="1"/>
                                        <p:nvPr/>
                                      </p:nvSpPr>
                                      <p:spPr>
                                        <a:xfrm>
                                          <a:off x="3088614" y="4100577"/>
                                          <a:ext cx="274887" cy="238028"/>
                                        </a:xfrm>
                                        <a:prstGeom prst="rect">
                                          <a:avLst/>
                                        </a:prstGeom>
                                      </p:spPr>
                                      <p:txBody>
                                        <a:bodyPr vert="horz" wrap="square" lIns="0" tIns="13970" rIns="0" bIns="0" rtlCol="0">
                                          <a:spAutoFit/>
                                        </a:bodyPr>
                                        <a:lstStyle/>
                                        <a:p>
                                          <a:pPr marL="12700">
                                            <a:lnSpc>
                                              <a:spcPct val="100000"/>
                                            </a:lnSpc>
                                            <a:spcBef>
                                              <a:spcPts val="110"/>
                                            </a:spcBef>
                                          </a:pPr>
                                          <a:r>
                                            <a:rPr sz="1600" dirty="0">
                                              <a:latin typeface="Arial"/>
                                              <a:cs typeface="Arial"/>
                                            </a:rPr>
                                            <a:t>1.9</a:t>
                                          </a:r>
                                          <a:endParaRPr sz="1600">
                                            <a:latin typeface="Arial"/>
                                            <a:cs typeface="Arial"/>
                                          </a:endParaRPr>
                                        </a:p>
                                      </p:txBody>
                                    </p:sp>
                                    <p:sp>
                                      <p:nvSpPr>
                                        <p:cNvPr id="30" name="object 21"/>
                                        <p:cNvSpPr txBox="1"/>
                                        <p:nvPr/>
                                      </p:nvSpPr>
                                      <p:spPr>
                                        <a:xfrm>
                                          <a:off x="3724943" y="4619234"/>
                                          <a:ext cx="274887" cy="238028"/>
                                        </a:xfrm>
                                        <a:prstGeom prst="rect">
                                          <a:avLst/>
                                        </a:prstGeom>
                                      </p:spPr>
                                      <p:txBody>
                                        <a:bodyPr vert="horz" wrap="square" lIns="0" tIns="13970" rIns="0" bIns="0" rtlCol="0">
                                          <a:spAutoFit/>
                                        </a:bodyPr>
                                        <a:lstStyle/>
                                        <a:p>
                                          <a:pPr marL="12700">
                                            <a:lnSpc>
                                              <a:spcPct val="100000"/>
                                            </a:lnSpc>
                                            <a:spcBef>
                                              <a:spcPts val="110"/>
                                            </a:spcBef>
                                          </a:pPr>
                                          <a:r>
                                            <a:rPr sz="1600" dirty="0">
                                              <a:latin typeface="Arial"/>
                                              <a:cs typeface="Arial"/>
                                            </a:rPr>
                                            <a:t>0.3</a:t>
                                          </a:r>
                                          <a:endParaRPr sz="1600">
                                            <a:latin typeface="Arial"/>
                                            <a:cs typeface="Arial"/>
                                          </a:endParaRPr>
                                        </a:p>
                                      </p:txBody>
                                    </p:sp>
                                    <p:sp>
                                      <p:nvSpPr>
                                        <p:cNvPr id="35" name="object 26"/>
                                        <p:cNvSpPr txBox="1"/>
                                        <p:nvPr/>
                                      </p:nvSpPr>
                                      <p:spPr>
                                        <a:xfrm>
                                          <a:off x="5016397" y="3677076"/>
                                          <a:ext cx="274887" cy="238028"/>
                                        </a:xfrm>
                                        <a:prstGeom prst="rect">
                                          <a:avLst/>
                                        </a:prstGeom>
                                      </p:spPr>
                                      <p:txBody>
                                        <a:bodyPr vert="horz" wrap="square" lIns="0" tIns="13970" rIns="0" bIns="0" rtlCol="0">
                                          <a:spAutoFit/>
                                        </a:bodyPr>
                                        <a:lstStyle/>
                                        <a:p>
                                          <a:pPr marL="12700">
                                            <a:lnSpc>
                                              <a:spcPct val="100000"/>
                                            </a:lnSpc>
                                            <a:spcBef>
                                              <a:spcPts val="110"/>
                                            </a:spcBef>
                                          </a:pPr>
                                          <a:r>
                                            <a:rPr sz="1600" dirty="0">
                                              <a:latin typeface="Arial"/>
                                              <a:cs typeface="Arial"/>
                                            </a:rPr>
                                            <a:t>3.3</a:t>
                                          </a:r>
                                          <a:endParaRPr sz="1600">
                                            <a:latin typeface="Arial"/>
                                            <a:cs typeface="Arial"/>
                                          </a:endParaRPr>
                                        </a:p>
                                      </p:txBody>
                                    </p:sp>
                                    <p:sp>
                                      <p:nvSpPr>
                                        <p:cNvPr id="36" name="object 27"/>
                                        <p:cNvSpPr txBox="1"/>
                                        <p:nvPr/>
                                      </p:nvSpPr>
                                      <p:spPr>
                                        <a:xfrm>
                                          <a:off x="5645678" y="4394267"/>
                                          <a:ext cx="274887" cy="238028"/>
                                        </a:xfrm>
                                        <a:prstGeom prst="rect">
                                          <a:avLst/>
                                        </a:prstGeom>
                                      </p:spPr>
                                      <p:txBody>
                                        <a:bodyPr vert="horz" wrap="square" lIns="0" tIns="13970" rIns="0" bIns="0" rtlCol="0">
                                          <a:spAutoFit/>
                                        </a:bodyPr>
                                        <a:lstStyle/>
                                        <a:p>
                                          <a:pPr marL="12700">
                                            <a:lnSpc>
                                              <a:spcPct val="100000"/>
                                            </a:lnSpc>
                                            <a:spcBef>
                                              <a:spcPts val="110"/>
                                            </a:spcBef>
                                          </a:pPr>
                                          <a:r>
                                            <a:rPr sz="1600" dirty="0">
                                              <a:latin typeface="Arial"/>
                                              <a:cs typeface="Arial"/>
                                            </a:rPr>
                                            <a:t>1.0</a:t>
                                          </a:r>
                                          <a:endParaRPr sz="1600">
                                            <a:latin typeface="Arial"/>
                                            <a:cs typeface="Arial"/>
                                          </a:endParaRPr>
                                        </a:p>
                                      </p:txBody>
                                    </p:sp>
                                    <p:sp>
                                      <p:nvSpPr>
                                        <p:cNvPr id="37" name="object 28"/>
                                        <p:cNvSpPr txBox="1"/>
                                        <p:nvPr/>
                                      </p:nvSpPr>
                                      <p:spPr>
                                        <a:xfrm>
                                          <a:off x="6928516" y="3481675"/>
                                          <a:ext cx="274887" cy="238028"/>
                                        </a:xfrm>
                                        <a:prstGeom prst="rect">
                                          <a:avLst/>
                                        </a:prstGeom>
                                      </p:spPr>
                                      <p:txBody>
                                        <a:bodyPr vert="horz" wrap="square" lIns="0" tIns="13970" rIns="0" bIns="0" rtlCol="0">
                                          <a:spAutoFit/>
                                        </a:bodyPr>
                                        <a:lstStyle/>
                                        <a:p>
                                          <a:pPr marL="12700">
                                            <a:lnSpc>
                                              <a:spcPct val="100000"/>
                                            </a:lnSpc>
                                            <a:spcBef>
                                              <a:spcPts val="110"/>
                                            </a:spcBef>
                                          </a:pPr>
                                          <a:r>
                                            <a:rPr sz="1600" dirty="0">
                                              <a:latin typeface="Arial"/>
                                              <a:cs typeface="Arial"/>
                                            </a:rPr>
                                            <a:t>3.9</a:t>
                                          </a:r>
                                          <a:endParaRPr sz="1600">
                                            <a:latin typeface="Arial"/>
                                            <a:cs typeface="Arial"/>
                                          </a:endParaRPr>
                                        </a:p>
                                      </p:txBody>
                                    </p:sp>
                                    <p:sp>
                                      <p:nvSpPr>
                                        <p:cNvPr id="38" name="object 29"/>
                                        <p:cNvSpPr txBox="1"/>
                                        <p:nvPr/>
                                      </p:nvSpPr>
                                      <p:spPr>
                                        <a:xfrm>
                                          <a:off x="7558972" y="4256429"/>
                                          <a:ext cx="274887" cy="238028"/>
                                        </a:xfrm>
                                        <a:prstGeom prst="rect">
                                          <a:avLst/>
                                        </a:prstGeom>
                                      </p:spPr>
                                      <p:txBody>
                                        <a:bodyPr vert="horz" wrap="square" lIns="0" tIns="13970" rIns="0" bIns="0" rtlCol="0">
                                          <a:spAutoFit/>
                                        </a:bodyPr>
                                        <a:lstStyle/>
                                        <a:p>
                                          <a:pPr marL="12700">
                                            <a:lnSpc>
                                              <a:spcPct val="100000"/>
                                            </a:lnSpc>
                                            <a:spcBef>
                                              <a:spcPts val="110"/>
                                            </a:spcBef>
                                          </a:pPr>
                                          <a:r>
                                            <a:rPr sz="1600" dirty="0">
                                              <a:latin typeface="Arial"/>
                                              <a:cs typeface="Arial"/>
                                            </a:rPr>
                                            <a:t>1.5</a:t>
                                          </a:r>
                                        </a:p>
                                      </p:txBody>
                                    </p:sp>
                                    <p:sp>
                                      <p:nvSpPr>
                                        <p:cNvPr id="95" name="object 94"/>
                                        <p:cNvSpPr/>
                                        <p:nvPr/>
                                      </p:nvSpPr>
                                      <p:spPr>
                                        <a:xfrm>
                                          <a:off x="3679390" y="2939117"/>
                                          <a:ext cx="0" cy="1688171"/>
                                        </a:xfrm>
                                        <a:custGeom>
                                          <a:avLst/>
                                          <a:gdLst/>
                                          <a:ahLst/>
                                          <a:cxnLst/>
                                          <a:rect l="l" t="t" r="r" b="b"/>
                                          <a:pathLst>
                                            <a:path h="1435100">
                                              <a:moveTo>
                                                <a:pt x="0" y="0"/>
                                              </a:moveTo>
                                              <a:lnTo>
                                                <a:pt x="0" y="1434765"/>
                                              </a:lnTo>
                                            </a:path>
                                          </a:pathLst>
                                        </a:custGeom>
                                        <a:ln w="11888">
                                          <a:solidFill>
                                            <a:schemeClr val="tx1"/>
                                          </a:solidFill>
                                        </a:ln>
                                      </p:spPr>
                                      <p:txBody>
                                        <a:bodyPr wrap="square" lIns="0" tIns="0" rIns="0" bIns="0" rtlCol="0"/>
                                        <a:lstStyle/>
                                        <a:p>
                                          <a:endParaRPr sz="2000" dirty="0">
                                            <a:latin typeface="Arial" charset="0"/>
                                          </a:endParaRPr>
                                        </a:p>
                                      </p:txBody>
                                    </p:sp>
                                    <p:grpSp>
                                      <p:nvGrpSpPr>
                                        <p:cNvPr id="4" name="Group 3"/>
                                        <p:cNvGrpSpPr/>
                                        <p:nvPr/>
                                      </p:nvGrpSpPr>
                                      <p:grpSpPr>
                                        <a:xfrm>
                                          <a:off x="1335248" y="2612904"/>
                                          <a:ext cx="6284593" cy="3282353"/>
                                          <a:chOff x="1335248" y="2612904"/>
                                          <a:chExt cx="6284593" cy="3282353"/>
                                        </a:xfrm>
                                      </p:grpSpPr>
                                      <p:sp>
                                        <p:nvSpPr>
                                          <p:cNvPr id="11" name="object 2"/>
                                          <p:cNvSpPr txBox="1"/>
                                          <p:nvPr/>
                                        </p:nvSpPr>
                                        <p:spPr>
                                          <a:xfrm>
                                            <a:off x="1729419" y="2612905"/>
                                            <a:ext cx="187608" cy="2404522"/>
                                          </a:xfrm>
                                          <a:prstGeom prst="rect">
                                            <a:avLst/>
                                          </a:prstGeom>
                                        </p:spPr>
                                        <p:txBody>
                                          <a:bodyPr vert="vert270" wrap="square" lIns="0" tIns="0" rIns="0" bIns="0" rtlCol="0">
                                            <a:spAutoFit/>
                                          </a:bodyPr>
                                          <a:lstStyle/>
                                          <a:p>
                                            <a:pPr marL="12700">
                                              <a:lnSpc>
                                                <a:spcPts val="1590"/>
                                              </a:lnSpc>
                                            </a:pPr>
                                            <a:r>
                                              <a:rPr sz="1600" b="1" dirty="0">
                                                <a:latin typeface="Arial"/>
                                                <a:cs typeface="Arial"/>
                                              </a:rPr>
                                              <a:t>New Vertebral Fracture (%)</a:t>
                                            </a:r>
                                            <a:endParaRPr sz="1600" dirty="0">
                                              <a:latin typeface="Arial"/>
                                              <a:cs typeface="Arial"/>
                                            </a:endParaRPr>
                                          </a:p>
                                        </p:txBody>
                                      </p:sp>
                                      <p:sp>
                                        <p:nvSpPr>
                                          <p:cNvPr id="13" name="object 4"/>
                                          <p:cNvSpPr/>
                                          <p:nvPr/>
                                        </p:nvSpPr>
                                        <p:spPr>
                                          <a:xfrm>
                                            <a:off x="2478585" y="3051269"/>
                                            <a:ext cx="91131" cy="0"/>
                                          </a:xfrm>
                                          <a:custGeom>
                                            <a:avLst/>
                                            <a:gdLst/>
                                            <a:ahLst/>
                                            <a:cxnLst/>
                                            <a:rect l="l" t="t" r="r" b="b"/>
                                            <a:pathLst>
                                              <a:path w="77469">
                                                <a:moveTo>
                                                  <a:pt x="77277" y="0"/>
                                                </a:moveTo>
                                                <a:lnTo>
                                                  <a:pt x="0" y="0"/>
                                                </a:lnTo>
                                              </a:path>
                                            </a:pathLst>
                                          </a:custGeom>
                                          <a:ln w="11888">
                                            <a:solidFill>
                                              <a:schemeClr val="tx1"/>
                                            </a:solidFill>
                                          </a:ln>
                                        </p:spPr>
                                        <p:txBody>
                                          <a:bodyPr wrap="square" lIns="0" tIns="0" rIns="0" bIns="0" rtlCol="0"/>
                                          <a:lstStyle/>
                                          <a:p>
                                            <a:endParaRPr sz="2000" dirty="0">
                                              <a:latin typeface="Arial" charset="0"/>
                                            </a:endParaRPr>
                                          </a:p>
                                        </p:txBody>
                                      </p:sp>
                                      <p:sp>
                                        <p:nvSpPr>
                                          <p:cNvPr id="14" name="object 5"/>
                                          <p:cNvSpPr txBox="1"/>
                                          <p:nvPr/>
                                        </p:nvSpPr>
                                        <p:spPr>
                                          <a:xfrm>
                                            <a:off x="2343022" y="2899864"/>
                                            <a:ext cx="128480" cy="238028"/>
                                          </a:xfrm>
                                          <a:prstGeom prst="rect">
                                            <a:avLst/>
                                          </a:prstGeom>
                                        </p:spPr>
                                        <p:txBody>
                                          <a:bodyPr vert="horz" wrap="square" lIns="0" tIns="13970" rIns="0" bIns="0" rtlCol="0">
                                            <a:spAutoFit/>
                                          </a:bodyPr>
                                          <a:lstStyle/>
                                          <a:p>
                                            <a:pPr marL="12700">
                                              <a:lnSpc>
                                                <a:spcPct val="100000"/>
                                              </a:lnSpc>
                                              <a:spcBef>
                                                <a:spcPts val="110"/>
                                              </a:spcBef>
                                            </a:pPr>
                                            <a:r>
                                              <a:rPr sz="1600" dirty="0">
                                                <a:latin typeface="Arial"/>
                                                <a:cs typeface="Arial"/>
                                              </a:rPr>
                                              <a:t>6</a:t>
                                            </a:r>
                                            <a:endParaRPr sz="1600">
                                              <a:latin typeface="Arial"/>
                                              <a:cs typeface="Arial"/>
                                            </a:endParaRPr>
                                          </a:p>
                                        </p:txBody>
                                      </p:sp>
                                      <p:sp>
                                        <p:nvSpPr>
                                          <p:cNvPr id="16" name="object 7"/>
                                          <p:cNvSpPr txBox="1"/>
                                          <p:nvPr/>
                                        </p:nvSpPr>
                                        <p:spPr>
                                          <a:xfrm>
                                            <a:off x="2343022" y="3547451"/>
                                            <a:ext cx="128480" cy="238028"/>
                                          </a:xfrm>
                                          <a:prstGeom prst="rect">
                                            <a:avLst/>
                                          </a:prstGeom>
                                        </p:spPr>
                                        <p:txBody>
                                          <a:bodyPr vert="horz" wrap="square" lIns="0" tIns="13970" rIns="0" bIns="0" rtlCol="0">
                                            <a:spAutoFit/>
                                          </a:bodyPr>
                                          <a:lstStyle/>
                                          <a:p>
                                            <a:pPr marL="12700">
                                              <a:lnSpc>
                                                <a:spcPct val="100000"/>
                                              </a:lnSpc>
                                              <a:spcBef>
                                                <a:spcPts val="110"/>
                                              </a:spcBef>
                                            </a:pPr>
                                            <a:r>
                                              <a:rPr sz="1600" dirty="0">
                                                <a:latin typeface="Arial"/>
                                                <a:cs typeface="Arial"/>
                                              </a:rPr>
                                              <a:t>4</a:t>
                                            </a:r>
                                            <a:endParaRPr sz="1600">
                                              <a:latin typeface="Arial"/>
                                              <a:cs typeface="Arial"/>
                                            </a:endParaRPr>
                                          </a:p>
                                        </p:txBody>
                                      </p:sp>
                                      <p:sp>
                                        <p:nvSpPr>
                                          <p:cNvPr id="18" name="object 9"/>
                                          <p:cNvSpPr txBox="1"/>
                                          <p:nvPr/>
                                        </p:nvSpPr>
                                        <p:spPr>
                                          <a:xfrm>
                                            <a:off x="2343022" y="4195046"/>
                                            <a:ext cx="128480" cy="238028"/>
                                          </a:xfrm>
                                          <a:prstGeom prst="rect">
                                            <a:avLst/>
                                          </a:prstGeom>
                                        </p:spPr>
                                        <p:txBody>
                                          <a:bodyPr vert="horz" wrap="square" lIns="0" tIns="13970" rIns="0" bIns="0" rtlCol="0">
                                            <a:spAutoFit/>
                                          </a:bodyPr>
                                          <a:lstStyle/>
                                          <a:p>
                                            <a:pPr marL="12700">
                                              <a:lnSpc>
                                                <a:spcPct val="100000"/>
                                              </a:lnSpc>
                                              <a:spcBef>
                                                <a:spcPts val="110"/>
                                              </a:spcBef>
                                            </a:pPr>
                                            <a:r>
                                              <a:rPr sz="1600" dirty="0">
                                                <a:latin typeface="Arial"/>
                                                <a:cs typeface="Arial"/>
                                              </a:rPr>
                                              <a:t>2</a:t>
                                            </a:r>
                                            <a:endParaRPr sz="1600">
                                              <a:latin typeface="Arial"/>
                                              <a:cs typeface="Arial"/>
                                            </a:endParaRPr>
                                          </a:p>
                                        </p:txBody>
                                      </p:sp>
                                      <p:sp>
                                        <p:nvSpPr>
                                          <p:cNvPr id="20" name="object 11"/>
                                          <p:cNvSpPr txBox="1"/>
                                          <p:nvPr/>
                                        </p:nvSpPr>
                                        <p:spPr>
                                          <a:xfrm>
                                            <a:off x="2343022" y="4842632"/>
                                            <a:ext cx="128480" cy="238028"/>
                                          </a:xfrm>
                                          <a:prstGeom prst="rect">
                                            <a:avLst/>
                                          </a:prstGeom>
                                        </p:spPr>
                                        <p:txBody>
                                          <a:bodyPr vert="horz" wrap="square" lIns="0" tIns="13970" rIns="0" bIns="0" rtlCol="0">
                                            <a:spAutoFit/>
                                          </a:bodyPr>
                                          <a:lstStyle/>
                                          <a:p>
                                            <a:pPr marL="12700">
                                              <a:lnSpc>
                                                <a:spcPct val="100000"/>
                                              </a:lnSpc>
                                              <a:spcBef>
                                                <a:spcPts val="110"/>
                                              </a:spcBef>
                                            </a:pPr>
                                            <a:r>
                                              <a:rPr sz="1600" dirty="0">
                                                <a:latin typeface="Arial"/>
                                                <a:cs typeface="Arial"/>
                                              </a:rPr>
                                              <a:t>0</a:t>
                                            </a:r>
                                            <a:endParaRPr sz="1600">
                                              <a:latin typeface="Arial"/>
                                              <a:cs typeface="Arial"/>
                                            </a:endParaRPr>
                                          </a:p>
                                        </p:txBody>
                                      </p:sp>
                                      <p:sp>
                                        <p:nvSpPr>
                                          <p:cNvPr id="21" name="object 12"/>
                                          <p:cNvSpPr txBox="1"/>
                                          <p:nvPr/>
                                        </p:nvSpPr>
                                        <p:spPr>
                                          <a:xfrm>
                                            <a:off x="3251524" y="5059491"/>
                                            <a:ext cx="225588" cy="238028"/>
                                          </a:xfrm>
                                          <a:prstGeom prst="rect">
                                            <a:avLst/>
                                          </a:prstGeom>
                                        </p:spPr>
                                        <p:txBody>
                                          <a:bodyPr vert="horz" wrap="square" lIns="0" tIns="13970" rIns="0" bIns="0" rtlCol="0">
                                            <a:spAutoFit/>
                                          </a:bodyPr>
                                          <a:lstStyle/>
                                          <a:p>
                                            <a:pPr marL="12700">
                                              <a:lnSpc>
                                                <a:spcPct val="100000"/>
                                              </a:lnSpc>
                                              <a:spcBef>
                                                <a:spcPts val="110"/>
                                              </a:spcBef>
                                            </a:pPr>
                                            <a:r>
                                              <a:rPr sz="1600" dirty="0">
                                                <a:latin typeface="Arial"/>
                                                <a:cs typeface="Arial"/>
                                              </a:rPr>
                                              <a:t>12</a:t>
                                            </a:r>
                                            <a:endParaRPr sz="1600">
                                              <a:latin typeface="Arial"/>
                                              <a:cs typeface="Arial"/>
                                            </a:endParaRPr>
                                          </a:p>
                                        </p:txBody>
                                      </p:sp>
                                      <p:sp>
                                        <p:nvSpPr>
                                          <p:cNvPr id="24" name="object 15"/>
                                          <p:cNvSpPr txBox="1"/>
                                          <p:nvPr/>
                                        </p:nvSpPr>
                                        <p:spPr>
                                          <a:xfrm>
                                            <a:off x="7087239" y="5059547"/>
                                            <a:ext cx="226334" cy="238028"/>
                                          </a:xfrm>
                                          <a:prstGeom prst="rect">
                                            <a:avLst/>
                                          </a:prstGeom>
                                        </p:spPr>
                                        <p:txBody>
                                          <a:bodyPr vert="horz" wrap="square" lIns="0" tIns="13970" rIns="0" bIns="0" rtlCol="0">
                                            <a:spAutoFit/>
                                          </a:bodyPr>
                                          <a:lstStyle/>
                                          <a:p>
                                            <a:pPr marL="12700">
                                              <a:lnSpc>
                                                <a:spcPct val="100000"/>
                                              </a:lnSpc>
                                              <a:spcBef>
                                                <a:spcPts val="110"/>
                                              </a:spcBef>
                                            </a:pPr>
                                            <a:r>
                                              <a:rPr sz="1600" dirty="0">
                                                <a:latin typeface="Arial"/>
                                                <a:cs typeface="Arial"/>
                                              </a:rPr>
                                              <a:t>36</a:t>
                                            </a:r>
                                            <a:endParaRPr sz="1600">
                                              <a:latin typeface="Arial"/>
                                              <a:cs typeface="Arial"/>
                                            </a:endParaRPr>
                                          </a:p>
                                        </p:txBody>
                                      </p:sp>
                                      <p:sp>
                                        <p:nvSpPr>
                                          <p:cNvPr id="26" name="object 17"/>
                                          <p:cNvSpPr txBox="1"/>
                                          <p:nvPr/>
                                        </p:nvSpPr>
                                        <p:spPr>
                                          <a:xfrm>
                                            <a:off x="1335248" y="5670127"/>
                                            <a:ext cx="1326450" cy="225130"/>
                                          </a:xfrm>
                                          <a:prstGeom prst="rect">
                                            <a:avLst/>
                                          </a:prstGeom>
                                        </p:spPr>
                                        <p:txBody>
                                          <a:bodyPr vert="horz" wrap="none" lIns="0" tIns="0" rIns="0" bIns="0" rtlCol="0">
                                            <a:spAutoFit/>
                                          </a:bodyPr>
                                          <a:lstStyle/>
                                          <a:p>
                                            <a:pPr marL="12700">
                                              <a:lnSpc>
                                                <a:spcPct val="100000"/>
                                              </a:lnSpc>
                                              <a:spcBef>
                                                <a:spcPts val="105"/>
                                              </a:spcBef>
                                            </a:pPr>
                                            <a:r>
                                              <a:rPr sz="1600" b="1" dirty="0">
                                                <a:latin typeface="Arial"/>
                                                <a:cs typeface="Arial"/>
                                              </a:rPr>
                                              <a:t>No. of Patients</a:t>
                                            </a:r>
                                            <a:endParaRPr sz="1600" dirty="0">
                                              <a:latin typeface="Arial"/>
                                              <a:cs typeface="Arial"/>
                                            </a:endParaRPr>
                                          </a:p>
                                        </p:txBody>
                                      </p:sp>
                                      <p:sp>
                                        <p:nvSpPr>
                                          <p:cNvPr id="27" name="object 18"/>
                                          <p:cNvSpPr txBox="1"/>
                                          <p:nvPr/>
                                        </p:nvSpPr>
                                        <p:spPr>
                                          <a:xfrm>
                                            <a:off x="2893487" y="5670127"/>
                                            <a:ext cx="246320" cy="225130"/>
                                          </a:xfrm>
                                          <a:prstGeom prst="rect">
                                            <a:avLst/>
                                          </a:prstGeom>
                                        </p:spPr>
                                        <p:txBody>
                                          <a:bodyPr vert="horz" wrap="square" lIns="0" tIns="0" rIns="0" bIns="0" rtlCol="0">
                                            <a:spAutoFit/>
                                          </a:bodyPr>
                                          <a:lstStyle/>
                                          <a:p>
                                            <a:pPr marL="12700">
                                              <a:lnSpc>
                                                <a:spcPct val="100000"/>
                                              </a:lnSpc>
                                              <a:spcBef>
                                                <a:spcPts val="110"/>
                                              </a:spcBef>
                                            </a:pPr>
                                            <a:r>
                                              <a:rPr sz="1600" dirty="0">
                                                <a:latin typeface="Arial"/>
                                                <a:cs typeface="Arial"/>
                                              </a:rPr>
                                              <a:t>13</a:t>
                                            </a:r>
                                          </a:p>
                                        </p:txBody>
                                      </p:sp>
                                      <p:sp>
                                        <p:nvSpPr>
                                          <p:cNvPr id="28" name="object 19"/>
                                          <p:cNvSpPr txBox="1"/>
                                          <p:nvPr/>
                                        </p:nvSpPr>
                                        <p:spPr>
                                          <a:xfrm>
                                            <a:off x="3631471" y="5670127"/>
                                            <a:ext cx="115790" cy="225130"/>
                                          </a:xfrm>
                                          <a:prstGeom prst="rect">
                                            <a:avLst/>
                                          </a:prstGeom>
                                        </p:spPr>
                                        <p:txBody>
                                          <a:bodyPr vert="horz" wrap="none" lIns="0" tIns="0" rIns="0" bIns="0" rtlCol="0">
                                            <a:spAutoFit/>
                                          </a:bodyPr>
                                          <a:lstStyle/>
                                          <a:p>
                                            <a:pPr marL="12700" algn="ctr">
                                              <a:lnSpc>
                                                <a:spcPct val="100000"/>
                                              </a:lnSpc>
                                              <a:spcBef>
                                                <a:spcPts val="110"/>
                                              </a:spcBef>
                                            </a:pPr>
                                            <a:r>
                                              <a:rPr sz="1600" dirty="0">
                                                <a:latin typeface="Arial"/>
                                                <a:cs typeface="Arial"/>
                                              </a:rPr>
                                              <a:t>2</a:t>
                                            </a:r>
                                          </a:p>
                                        </p:txBody>
                                      </p:sp>
                                      <p:sp>
                                        <p:nvSpPr>
                                          <p:cNvPr id="32" name="object 23"/>
                                          <p:cNvSpPr txBox="1"/>
                                          <p:nvPr/>
                                        </p:nvSpPr>
                                        <p:spPr>
                                          <a:xfrm>
                                            <a:off x="5528593" y="5670127"/>
                                            <a:ext cx="115790" cy="225130"/>
                                          </a:xfrm>
                                          <a:prstGeom prst="rect">
                                            <a:avLst/>
                                          </a:prstGeom>
                                        </p:spPr>
                                        <p:txBody>
                                          <a:bodyPr vert="horz" wrap="none" lIns="0" tIns="0" rIns="0" bIns="0" rtlCol="0">
                                            <a:spAutoFit/>
                                          </a:bodyPr>
                                          <a:lstStyle/>
                                          <a:p>
                                            <a:pPr marL="12700">
                                              <a:lnSpc>
                                                <a:spcPct val="100000"/>
                                              </a:lnSpc>
                                              <a:spcBef>
                                                <a:spcPts val="110"/>
                                              </a:spcBef>
                                            </a:pPr>
                                            <a:r>
                                              <a:rPr sz="1600" dirty="0">
                                                <a:latin typeface="Arial"/>
                                                <a:cs typeface="Arial"/>
                                              </a:rPr>
                                              <a:t>7</a:t>
                                            </a:r>
                                            <a:endParaRPr sz="1600">
                                              <a:latin typeface="Arial"/>
                                              <a:cs typeface="Arial"/>
                                            </a:endParaRPr>
                                          </a:p>
                                        </p:txBody>
                                      </p:sp>
                                      <p:sp>
                                        <p:nvSpPr>
                                          <p:cNvPr id="33" name="object 24"/>
                                          <p:cNvSpPr txBox="1"/>
                                          <p:nvPr/>
                                        </p:nvSpPr>
                                        <p:spPr>
                                          <a:xfrm>
                                            <a:off x="6775994" y="5670127"/>
                                            <a:ext cx="219853" cy="225130"/>
                                          </a:xfrm>
                                          <a:prstGeom prst="rect">
                                            <a:avLst/>
                                          </a:prstGeom>
                                        </p:spPr>
                                        <p:txBody>
                                          <a:bodyPr vert="horz" wrap="none" lIns="0" tIns="0" rIns="0" bIns="0" rtlCol="0">
                                            <a:spAutoFit/>
                                          </a:bodyPr>
                                          <a:lstStyle/>
                                          <a:p>
                                            <a:pPr marL="12700">
                                              <a:lnSpc>
                                                <a:spcPct val="100000"/>
                                              </a:lnSpc>
                                              <a:spcBef>
                                                <a:spcPts val="110"/>
                                              </a:spcBef>
                                            </a:pPr>
                                            <a:r>
                                              <a:rPr sz="1600" dirty="0">
                                                <a:latin typeface="Arial"/>
                                                <a:cs typeface="Arial"/>
                                              </a:rPr>
                                              <a:t>26</a:t>
                                            </a:r>
                                            <a:endParaRPr sz="1600">
                                              <a:latin typeface="Arial"/>
                                              <a:cs typeface="Arial"/>
                                            </a:endParaRPr>
                                          </a:p>
                                        </p:txBody>
                                      </p:sp>
                                      <p:sp>
                                        <p:nvSpPr>
                                          <p:cNvPr id="34" name="object 25"/>
                                          <p:cNvSpPr txBox="1"/>
                                          <p:nvPr/>
                                        </p:nvSpPr>
                                        <p:spPr>
                                          <a:xfrm>
                                            <a:off x="7399988" y="5670127"/>
                                            <a:ext cx="219853" cy="225130"/>
                                          </a:xfrm>
                                          <a:prstGeom prst="rect">
                                            <a:avLst/>
                                          </a:prstGeom>
                                        </p:spPr>
                                        <p:txBody>
                                          <a:bodyPr vert="horz" wrap="none" lIns="0" tIns="0" rIns="0" bIns="0" rtlCol="0">
                                            <a:spAutoFit/>
                                          </a:bodyPr>
                                          <a:lstStyle/>
                                          <a:p>
                                            <a:pPr marL="12700">
                                              <a:lnSpc>
                                                <a:spcPct val="100000"/>
                                              </a:lnSpc>
                                              <a:spcBef>
                                                <a:spcPts val="110"/>
                                              </a:spcBef>
                                            </a:pPr>
                                            <a:r>
                                              <a:rPr sz="1600" dirty="0">
                                                <a:latin typeface="Arial"/>
                                                <a:cs typeface="Arial"/>
                                              </a:rPr>
                                              <a:t>10</a:t>
                                            </a:r>
                                            <a:endParaRPr sz="1600">
                                              <a:latin typeface="Arial"/>
                                              <a:cs typeface="Arial"/>
                                            </a:endParaRPr>
                                          </a:p>
                                        </p:txBody>
                                      </p:sp>
                                      <p:sp>
                                        <p:nvSpPr>
                                          <p:cNvPr id="71" name="object 70"/>
                                          <p:cNvSpPr/>
                                          <p:nvPr/>
                                        </p:nvSpPr>
                                        <p:spPr>
                                          <a:xfrm>
                                            <a:off x="4947926" y="3508471"/>
                                            <a:ext cx="55276" cy="0"/>
                                          </a:xfrm>
                                          <a:custGeom>
                                            <a:avLst/>
                                            <a:gdLst/>
                                            <a:ahLst/>
                                            <a:cxnLst/>
                                            <a:rect l="l" t="t" r="r" b="b"/>
                                            <a:pathLst>
                                              <a:path w="46989">
                                                <a:moveTo>
                                                  <a:pt x="0" y="0"/>
                                                </a:moveTo>
                                                <a:lnTo>
                                                  <a:pt x="46390" y="0"/>
                                                </a:lnTo>
                                              </a:path>
                                            </a:pathLst>
                                          </a:custGeom>
                                          <a:ln w="15240">
                                            <a:solidFill>
                                              <a:srgbClr val="010101"/>
                                            </a:solidFill>
                                          </a:ln>
                                        </p:spPr>
                                        <p:txBody>
                                          <a:bodyPr wrap="square" lIns="0" tIns="0" rIns="0" bIns="0" rtlCol="0"/>
                                          <a:lstStyle/>
                                          <a:p>
                                            <a:endParaRPr sz="2000" dirty="0">
                                              <a:latin typeface="Arial" charset="0"/>
                                            </a:endParaRPr>
                                          </a:p>
                                        </p:txBody>
                                      </p:sp>
                                      <p:sp>
                                        <p:nvSpPr>
                                          <p:cNvPr id="72" name="object 71"/>
                                          <p:cNvSpPr/>
                                          <p:nvPr/>
                                        </p:nvSpPr>
                                        <p:spPr>
                                          <a:xfrm>
                                            <a:off x="4940934" y="3508471"/>
                                            <a:ext cx="68721" cy="0"/>
                                          </a:xfrm>
                                          <a:custGeom>
                                            <a:avLst/>
                                            <a:gdLst/>
                                            <a:ahLst/>
                                            <a:cxnLst/>
                                            <a:rect l="l" t="t" r="r" b="b"/>
                                            <a:pathLst>
                                              <a:path w="58420">
                                                <a:moveTo>
                                                  <a:pt x="0" y="0"/>
                                                </a:moveTo>
                                                <a:lnTo>
                                                  <a:pt x="58278" y="0"/>
                                                </a:lnTo>
                                              </a:path>
                                            </a:pathLst>
                                          </a:custGeom>
                                          <a:ln w="19050">
                                            <a:solidFill>
                                              <a:schemeClr val="tx1"/>
                                            </a:solidFill>
                                          </a:ln>
                                        </p:spPr>
                                        <p:txBody>
                                          <a:bodyPr wrap="square" lIns="0" tIns="0" rIns="0" bIns="0" rtlCol="0"/>
                                          <a:lstStyle/>
                                          <a:p>
                                            <a:endParaRPr sz="2000" dirty="0">
                                              <a:latin typeface="Arial" charset="0"/>
                                            </a:endParaRPr>
                                          </a:p>
                                        </p:txBody>
                                      </p:sp>
                                      <p:sp>
                                        <p:nvSpPr>
                                          <p:cNvPr id="83" name="object 82"/>
                                          <p:cNvSpPr/>
                                          <p:nvPr/>
                                        </p:nvSpPr>
                                        <p:spPr>
                                          <a:xfrm>
                                            <a:off x="6861734" y="3278007"/>
                                            <a:ext cx="55276" cy="0"/>
                                          </a:xfrm>
                                          <a:custGeom>
                                            <a:avLst/>
                                            <a:gdLst/>
                                            <a:ahLst/>
                                            <a:cxnLst/>
                                            <a:rect l="l" t="t" r="r" b="b"/>
                                            <a:pathLst>
                                              <a:path w="46989">
                                                <a:moveTo>
                                                  <a:pt x="0" y="0"/>
                                                </a:moveTo>
                                                <a:lnTo>
                                                  <a:pt x="46413" y="0"/>
                                                </a:lnTo>
                                              </a:path>
                                            </a:pathLst>
                                          </a:custGeom>
                                          <a:ln w="3328">
                                            <a:solidFill>
                                              <a:schemeClr val="tx1"/>
                                            </a:solidFill>
                                          </a:ln>
                                        </p:spPr>
                                        <p:txBody>
                                          <a:bodyPr wrap="square" lIns="0" tIns="0" rIns="0" bIns="0" rtlCol="0"/>
                                          <a:lstStyle/>
                                          <a:p>
                                            <a:endParaRPr sz="2000" dirty="0">
                                              <a:latin typeface="Arial" charset="0"/>
                                            </a:endParaRPr>
                                          </a:p>
                                        </p:txBody>
                                      </p:sp>
                                      <p:sp>
                                        <p:nvSpPr>
                                          <p:cNvPr id="84" name="object 83"/>
                                          <p:cNvSpPr/>
                                          <p:nvPr/>
                                        </p:nvSpPr>
                                        <p:spPr>
                                          <a:xfrm>
                                            <a:off x="6854741" y="3278007"/>
                                            <a:ext cx="68721" cy="0"/>
                                          </a:xfrm>
                                          <a:custGeom>
                                            <a:avLst/>
                                            <a:gdLst/>
                                            <a:ahLst/>
                                            <a:cxnLst/>
                                            <a:rect l="l" t="t" r="r" b="b"/>
                                            <a:pathLst>
                                              <a:path w="58420">
                                                <a:moveTo>
                                                  <a:pt x="0" y="0"/>
                                                </a:moveTo>
                                                <a:lnTo>
                                                  <a:pt x="58302" y="0"/>
                                                </a:lnTo>
                                              </a:path>
                                            </a:pathLst>
                                          </a:custGeom>
                                          <a:ln w="15217">
                                            <a:solidFill>
                                              <a:schemeClr val="tx1"/>
                                            </a:solidFill>
                                          </a:ln>
                                        </p:spPr>
                                        <p:txBody>
                                          <a:bodyPr wrap="square" lIns="0" tIns="0" rIns="0" bIns="0" rtlCol="0"/>
                                          <a:lstStyle/>
                                          <a:p>
                                            <a:endParaRPr sz="2000" dirty="0">
                                              <a:latin typeface="Arial" charset="0"/>
                                            </a:endParaRPr>
                                          </a:p>
                                        </p:txBody>
                                      </p:sp>
                                      <p:sp>
                                        <p:nvSpPr>
                                          <p:cNvPr id="94" name="object 93"/>
                                          <p:cNvSpPr/>
                                          <p:nvPr/>
                                        </p:nvSpPr>
                                        <p:spPr>
                                          <a:xfrm>
                                            <a:off x="3033805" y="2939117"/>
                                            <a:ext cx="646136" cy="0"/>
                                          </a:xfrm>
                                          <a:custGeom>
                                            <a:avLst/>
                                            <a:gdLst/>
                                            <a:ahLst/>
                                            <a:cxnLst/>
                                            <a:rect l="l" t="t" r="r" b="b"/>
                                            <a:pathLst>
                                              <a:path w="549275">
                                                <a:moveTo>
                                                  <a:pt x="0" y="0"/>
                                                </a:moveTo>
                                                <a:lnTo>
                                                  <a:pt x="548811" y="0"/>
                                                </a:lnTo>
                                              </a:path>
                                            </a:pathLst>
                                          </a:custGeom>
                                          <a:ln w="11888">
                                            <a:solidFill>
                                              <a:schemeClr val="tx1"/>
                                            </a:solidFill>
                                          </a:ln>
                                        </p:spPr>
                                        <p:txBody>
                                          <a:bodyPr wrap="square" lIns="0" tIns="0" rIns="0" bIns="0" rtlCol="0"/>
                                          <a:lstStyle/>
                                          <a:p>
                                            <a:endParaRPr sz="2000" dirty="0">
                                              <a:latin typeface="Arial" charset="0"/>
                                            </a:endParaRPr>
                                          </a:p>
                                        </p:txBody>
                                      </p:sp>
                                      <p:sp>
                                        <p:nvSpPr>
                                          <p:cNvPr id="96" name="object 95"/>
                                          <p:cNvSpPr/>
                                          <p:nvPr/>
                                        </p:nvSpPr>
                                        <p:spPr>
                                          <a:xfrm>
                                            <a:off x="4975216" y="2939117"/>
                                            <a:ext cx="0" cy="442958"/>
                                          </a:xfrm>
                                          <a:custGeom>
                                            <a:avLst/>
                                            <a:gdLst/>
                                            <a:ahLst/>
                                            <a:cxnLst/>
                                            <a:rect l="l" t="t" r="r" b="b"/>
                                            <a:pathLst>
                                              <a:path h="376554">
                                                <a:moveTo>
                                                  <a:pt x="0" y="0"/>
                                                </a:moveTo>
                                                <a:lnTo>
                                                  <a:pt x="0" y="376471"/>
                                                </a:lnTo>
                                              </a:path>
                                            </a:pathLst>
                                          </a:custGeom>
                                          <a:ln w="11888">
                                            <a:solidFill>
                                              <a:schemeClr val="tx1"/>
                                            </a:solidFill>
                                          </a:ln>
                                        </p:spPr>
                                        <p:txBody>
                                          <a:bodyPr wrap="square" lIns="0" tIns="0" rIns="0" bIns="0" rtlCol="0"/>
                                          <a:lstStyle/>
                                          <a:p>
                                            <a:endParaRPr sz="2000" dirty="0">
                                              <a:latin typeface="Arial" charset="0"/>
                                            </a:endParaRPr>
                                          </a:p>
                                        </p:txBody>
                                      </p:sp>
                                      <p:sp>
                                        <p:nvSpPr>
                                          <p:cNvPr id="97" name="object 96"/>
                                          <p:cNvSpPr/>
                                          <p:nvPr/>
                                        </p:nvSpPr>
                                        <p:spPr>
                                          <a:xfrm>
                                            <a:off x="4975017" y="2939117"/>
                                            <a:ext cx="623727" cy="0"/>
                                          </a:xfrm>
                                          <a:custGeom>
                                            <a:avLst/>
                                            <a:gdLst/>
                                            <a:ahLst/>
                                            <a:cxnLst/>
                                            <a:rect l="l" t="t" r="r" b="b"/>
                                            <a:pathLst>
                                              <a:path w="530225">
                                                <a:moveTo>
                                                  <a:pt x="0" y="0"/>
                                                </a:moveTo>
                                                <a:lnTo>
                                                  <a:pt x="529979" y="0"/>
                                                </a:lnTo>
                                              </a:path>
                                            </a:pathLst>
                                          </a:custGeom>
                                          <a:ln w="11888">
                                            <a:solidFill>
                                              <a:schemeClr val="tx1"/>
                                            </a:solidFill>
                                          </a:ln>
                                        </p:spPr>
                                        <p:txBody>
                                          <a:bodyPr wrap="square" lIns="0" tIns="0" rIns="0" bIns="0" rtlCol="0"/>
                                          <a:lstStyle/>
                                          <a:p>
                                            <a:endParaRPr sz="2000" dirty="0">
                                              <a:latin typeface="Arial" charset="0"/>
                                            </a:endParaRPr>
                                          </a:p>
                                        </p:txBody>
                                      </p:sp>
                                      <p:sp>
                                        <p:nvSpPr>
                                          <p:cNvPr id="99" name="object 98"/>
                                          <p:cNvSpPr/>
                                          <p:nvPr/>
                                        </p:nvSpPr>
                                        <p:spPr>
                                          <a:xfrm>
                                            <a:off x="6885102" y="2939117"/>
                                            <a:ext cx="0" cy="184504"/>
                                          </a:xfrm>
                                          <a:custGeom>
                                            <a:avLst/>
                                            <a:gdLst/>
                                            <a:ahLst/>
                                            <a:cxnLst/>
                                            <a:rect l="l" t="t" r="r" b="b"/>
                                            <a:pathLst>
                                              <a:path h="156845">
                                                <a:moveTo>
                                                  <a:pt x="0" y="0"/>
                                                </a:moveTo>
                                                <a:lnTo>
                                                  <a:pt x="0" y="156670"/>
                                                </a:lnTo>
                                              </a:path>
                                            </a:pathLst>
                                          </a:custGeom>
                                          <a:ln w="11888">
                                            <a:solidFill>
                                              <a:schemeClr val="tx1"/>
                                            </a:solidFill>
                                          </a:ln>
                                        </p:spPr>
                                        <p:txBody>
                                          <a:bodyPr wrap="square" lIns="0" tIns="0" rIns="0" bIns="0" rtlCol="0"/>
                                          <a:lstStyle/>
                                          <a:p>
                                            <a:endParaRPr sz="2000" dirty="0">
                                              <a:latin typeface="Arial" charset="0"/>
                                            </a:endParaRPr>
                                          </a:p>
                                        </p:txBody>
                                      </p:sp>
                                      <p:sp>
                                        <p:nvSpPr>
                                          <p:cNvPr id="100" name="object 99"/>
                                          <p:cNvSpPr/>
                                          <p:nvPr/>
                                        </p:nvSpPr>
                                        <p:spPr>
                                          <a:xfrm>
                                            <a:off x="6885100" y="2939117"/>
                                            <a:ext cx="620739" cy="0"/>
                                          </a:xfrm>
                                          <a:custGeom>
                                            <a:avLst/>
                                            <a:gdLst/>
                                            <a:ahLst/>
                                            <a:cxnLst/>
                                            <a:rect l="l" t="t" r="r" b="b"/>
                                            <a:pathLst>
                                              <a:path w="527685">
                                                <a:moveTo>
                                                  <a:pt x="0" y="0"/>
                                                </a:moveTo>
                                                <a:lnTo>
                                                  <a:pt x="527078" y="0"/>
                                                </a:lnTo>
                                              </a:path>
                                            </a:pathLst>
                                          </a:custGeom>
                                          <a:ln w="11888">
                                            <a:solidFill>
                                              <a:schemeClr val="tx1"/>
                                            </a:solidFill>
                                          </a:ln>
                                        </p:spPr>
                                        <p:txBody>
                                          <a:bodyPr wrap="square" lIns="0" tIns="0" rIns="0" bIns="0" rtlCol="0"/>
                                          <a:lstStyle/>
                                          <a:p>
                                            <a:endParaRPr sz="2000" dirty="0">
                                              <a:latin typeface="Arial" charset="0"/>
                                            </a:endParaRPr>
                                          </a:p>
                                        </p:txBody>
                                      </p:sp>
                                      <p:sp>
                                        <p:nvSpPr>
                                          <p:cNvPr id="102" name="object 101"/>
                                          <p:cNvSpPr txBox="1"/>
                                          <p:nvPr/>
                                        </p:nvSpPr>
                                        <p:spPr>
                                          <a:xfrm>
                                            <a:off x="2998294" y="2656554"/>
                                            <a:ext cx="717099" cy="238028"/>
                                          </a:xfrm>
                                          <a:prstGeom prst="rect">
                                            <a:avLst/>
                                          </a:prstGeom>
                                        </p:spPr>
                                        <p:txBody>
                                          <a:bodyPr vert="horz" wrap="square" lIns="0" tIns="13970" rIns="0" bIns="0" rtlCol="0">
                                            <a:spAutoFit/>
                                          </a:bodyPr>
                                          <a:lstStyle/>
                                          <a:p>
                                            <a:pPr marL="12700">
                                              <a:lnSpc>
                                                <a:spcPct val="100000"/>
                                              </a:lnSpc>
                                              <a:spcBef>
                                                <a:spcPts val="110"/>
                                              </a:spcBef>
                                            </a:pPr>
                                            <a:r>
                                              <a:rPr sz="1600" dirty="0">
                                                <a:latin typeface="Arial"/>
                                                <a:cs typeface="Arial"/>
                                              </a:rPr>
                                              <a:t>P=0.004</a:t>
                                            </a:r>
                                            <a:endParaRPr sz="1600">
                                              <a:latin typeface="Arial"/>
                                              <a:cs typeface="Arial"/>
                                            </a:endParaRPr>
                                          </a:p>
                                        </p:txBody>
                                      </p:sp>
                                      <p:sp>
                                        <p:nvSpPr>
                                          <p:cNvPr id="103" name="object 102"/>
                                          <p:cNvSpPr txBox="1"/>
                                          <p:nvPr/>
                                        </p:nvSpPr>
                                        <p:spPr>
                                          <a:xfrm>
                                            <a:off x="4928427" y="2656554"/>
                                            <a:ext cx="717099" cy="238028"/>
                                          </a:xfrm>
                                          <a:prstGeom prst="rect">
                                            <a:avLst/>
                                          </a:prstGeom>
                                        </p:spPr>
                                        <p:txBody>
                                          <a:bodyPr vert="horz" wrap="square" lIns="0" tIns="13970" rIns="0" bIns="0" rtlCol="0">
                                            <a:spAutoFit/>
                                          </a:bodyPr>
                                          <a:lstStyle/>
                                          <a:p>
                                            <a:pPr marL="12700">
                                              <a:lnSpc>
                                                <a:spcPct val="100000"/>
                                              </a:lnSpc>
                                              <a:spcBef>
                                                <a:spcPts val="110"/>
                                              </a:spcBef>
                                            </a:pPr>
                                            <a:r>
                                              <a:rPr sz="1600" dirty="0">
                                                <a:latin typeface="Arial"/>
                                                <a:cs typeface="Arial"/>
                                              </a:rPr>
                                              <a:t>P=0.004</a:t>
                                            </a:r>
                                            <a:endParaRPr sz="1600">
                                              <a:latin typeface="Arial"/>
                                              <a:cs typeface="Arial"/>
                                            </a:endParaRPr>
                                          </a:p>
                                        </p:txBody>
                                      </p:sp>
                                      <p:sp>
                                        <p:nvSpPr>
                                          <p:cNvPr id="104" name="object 103"/>
                                          <p:cNvSpPr txBox="1"/>
                                          <p:nvPr/>
                                        </p:nvSpPr>
                                        <p:spPr>
                                          <a:xfrm>
                                            <a:off x="6836827" y="2656554"/>
                                            <a:ext cx="717099" cy="238028"/>
                                          </a:xfrm>
                                          <a:prstGeom prst="rect">
                                            <a:avLst/>
                                          </a:prstGeom>
                                        </p:spPr>
                                        <p:txBody>
                                          <a:bodyPr vert="horz" wrap="square" lIns="0" tIns="13970" rIns="0" bIns="0" rtlCol="0">
                                            <a:spAutoFit/>
                                          </a:bodyPr>
                                          <a:lstStyle/>
                                          <a:p>
                                            <a:pPr marL="12700">
                                              <a:lnSpc>
                                                <a:spcPct val="100000"/>
                                              </a:lnSpc>
                                              <a:spcBef>
                                                <a:spcPts val="110"/>
                                              </a:spcBef>
                                            </a:pPr>
                                            <a:r>
                                              <a:rPr sz="1600" dirty="0">
                                                <a:latin typeface="Arial"/>
                                                <a:cs typeface="Arial"/>
                                              </a:rPr>
                                              <a:t>P=0.006</a:t>
                                            </a:r>
                                            <a:endParaRPr sz="1600">
                                              <a:latin typeface="Arial"/>
                                              <a:cs typeface="Arial"/>
                                            </a:endParaRPr>
                                          </a:p>
                                        </p:txBody>
                                      </p:sp>
                                      <p:sp>
                                        <p:nvSpPr>
                                          <p:cNvPr id="107" name="object 22"/>
                                          <p:cNvSpPr txBox="1"/>
                                          <p:nvPr/>
                                        </p:nvSpPr>
                                        <p:spPr>
                                          <a:xfrm>
                                            <a:off x="4911665" y="5331900"/>
                                            <a:ext cx="627315" cy="225130"/>
                                          </a:xfrm>
                                          <a:prstGeom prst="rect">
                                            <a:avLst/>
                                          </a:prstGeom>
                                        </p:spPr>
                                        <p:txBody>
                                          <a:bodyPr vert="horz" wrap="none" lIns="0" tIns="0" rIns="0" bIns="0" rtlCol="0">
                                            <a:spAutoFit/>
                                          </a:bodyPr>
                                          <a:lstStyle/>
                                          <a:p>
                                            <a:pPr marL="69850">
                                              <a:lnSpc>
                                                <a:spcPct val="100000"/>
                                              </a:lnSpc>
                                              <a:spcBef>
                                                <a:spcPts val="670"/>
                                              </a:spcBef>
                                            </a:pPr>
                                            <a:r>
                                              <a:rPr sz="1600" b="1" dirty="0">
                                                <a:latin typeface="Arial"/>
                                                <a:cs typeface="Arial"/>
                                              </a:rPr>
                                              <a:t>Month</a:t>
                                            </a:r>
                                            <a:endParaRPr sz="1600" dirty="0">
                                              <a:latin typeface="Arial"/>
                                              <a:cs typeface="Arial"/>
                                            </a:endParaRPr>
                                          </a:p>
                                        </p:txBody>
                                      </p:sp>
                                      <p:sp>
                                        <p:nvSpPr>
                                          <p:cNvPr id="108" name="object 19"/>
                                          <p:cNvSpPr txBox="1"/>
                                          <p:nvPr/>
                                        </p:nvSpPr>
                                        <p:spPr>
                                          <a:xfrm>
                                            <a:off x="4845162" y="5670127"/>
                                            <a:ext cx="219853" cy="225130"/>
                                          </a:xfrm>
                                          <a:prstGeom prst="rect">
                                            <a:avLst/>
                                          </a:prstGeom>
                                        </p:spPr>
                                        <p:txBody>
                                          <a:bodyPr vert="horz" wrap="none" lIns="0" tIns="0" rIns="0" bIns="0" rtlCol="0">
                                            <a:spAutoFit/>
                                          </a:bodyPr>
                                          <a:lstStyle/>
                                          <a:p>
                                            <a:pPr marL="12700" algn="ctr">
                                              <a:lnSpc>
                                                <a:spcPct val="100000"/>
                                              </a:lnSpc>
                                              <a:spcBef>
                                                <a:spcPts val="110"/>
                                              </a:spcBef>
                                            </a:pPr>
                                            <a:r>
                                              <a:rPr lang="en-US" sz="1600" dirty="0">
                                                <a:latin typeface="Arial"/>
                                                <a:cs typeface="Arial"/>
                                              </a:rPr>
                                              <a:t>2</a:t>
                                            </a:r>
                                            <a:r>
                                              <a:rPr sz="1600" dirty="0">
                                                <a:latin typeface="Arial"/>
                                                <a:cs typeface="Arial"/>
                                              </a:rPr>
                                              <a:t>2</a:t>
                                            </a:r>
                                          </a:p>
                                        </p:txBody>
                                      </p:sp>
                                      <p:sp>
                                        <p:nvSpPr>
                                          <p:cNvPr id="109" name="object 3"/>
                                          <p:cNvSpPr/>
                                          <p:nvPr/>
                                        </p:nvSpPr>
                                        <p:spPr>
                                          <a:xfrm rot="16200000">
                                            <a:off x="1356574" y="3828407"/>
                                            <a:ext cx="2476725" cy="45719"/>
                                          </a:xfrm>
                                          <a:custGeom>
                                            <a:avLst/>
                                            <a:gdLst/>
                                            <a:ahLst/>
                                            <a:cxnLst/>
                                            <a:rect l="l" t="t" r="r" b="b"/>
                                            <a:pathLst>
                                              <a:path w="4627245">
                                                <a:moveTo>
                                                  <a:pt x="4626791" y="0"/>
                                                </a:moveTo>
                                                <a:lnTo>
                                                  <a:pt x="0" y="0"/>
                                                </a:lnTo>
                                              </a:path>
                                            </a:pathLst>
                                          </a:custGeom>
                                          <a:ln w="12700">
                                            <a:solidFill>
                                              <a:schemeClr val="tx1"/>
                                            </a:solidFill>
                                          </a:ln>
                                        </p:spPr>
                                        <p:txBody>
                                          <a:bodyPr wrap="square" lIns="0" tIns="0" rIns="0" bIns="0" rtlCol="0"/>
                                          <a:lstStyle/>
                                          <a:p>
                                            <a:endParaRPr sz="2000" dirty="0">
                                              <a:latin typeface="Arial" charset="0"/>
                                            </a:endParaRPr>
                                          </a:p>
                                        </p:txBody>
                                      </p:sp>
                                    </p:grpSp>
                                  </p:grpSp>
                                  <p:sp>
                                    <p:nvSpPr>
                                      <p:cNvPr id="105" name="object 79"/>
                                      <p:cNvSpPr/>
                                      <p:nvPr/>
                                    </p:nvSpPr>
                                    <p:spPr>
                                      <a:xfrm>
                                        <a:off x="5560287" y="4412055"/>
                                        <a:ext cx="68721" cy="0"/>
                                      </a:xfrm>
                                      <a:custGeom>
                                        <a:avLst/>
                                        <a:gdLst/>
                                        <a:ahLst/>
                                        <a:cxnLst/>
                                        <a:rect l="l" t="t" r="r" b="b"/>
                                        <a:pathLst>
                                          <a:path w="58420">
                                            <a:moveTo>
                                              <a:pt x="0" y="0"/>
                                            </a:moveTo>
                                            <a:lnTo>
                                              <a:pt x="58302" y="0"/>
                                            </a:lnTo>
                                          </a:path>
                                        </a:pathLst>
                                      </a:custGeom>
                                      <a:ln w="15193">
                                        <a:solidFill>
                                          <a:schemeClr val="tx1"/>
                                        </a:solidFill>
                                      </a:ln>
                                    </p:spPr>
                                    <p:txBody>
                                      <a:bodyPr wrap="square" lIns="0" tIns="0" rIns="0" bIns="0" rtlCol="0"/>
                                      <a:lstStyle/>
                                      <a:p>
                                        <a:endParaRPr sz="2000" dirty="0">
                                          <a:latin typeface="Arial" charset="0"/>
                                        </a:endParaRPr>
                                      </a:p>
                                    </p:txBody>
                                  </p:sp>
                                </p:grpSp>
                              </p:grpSp>
                            </p:grpSp>
                          </p:grpSp>
                        </p:grpSp>
                      </p:grpSp>
                      <p:sp>
                        <p:nvSpPr>
                          <p:cNvPr id="75" name="object 74"/>
                          <p:cNvSpPr/>
                          <p:nvPr/>
                        </p:nvSpPr>
                        <p:spPr>
                          <a:xfrm>
                            <a:off x="5592621" y="4416748"/>
                            <a:ext cx="0" cy="492259"/>
                          </a:xfrm>
                          <a:custGeom>
                            <a:avLst/>
                            <a:gdLst/>
                            <a:ahLst/>
                            <a:cxnLst/>
                            <a:rect l="l" t="t" r="r" b="b"/>
                            <a:pathLst>
                              <a:path h="418465">
                                <a:moveTo>
                                  <a:pt x="0" y="0"/>
                                </a:moveTo>
                                <a:lnTo>
                                  <a:pt x="0" y="418414"/>
                                </a:lnTo>
                              </a:path>
                            </a:pathLst>
                          </a:custGeom>
                          <a:ln w="3281">
                            <a:solidFill>
                              <a:srgbClr val="010101"/>
                            </a:solidFill>
                          </a:ln>
                        </p:spPr>
                        <p:txBody>
                          <a:bodyPr wrap="square" lIns="0" tIns="0" rIns="0" bIns="0" rtlCol="0"/>
                          <a:lstStyle/>
                          <a:p>
                            <a:endParaRPr sz="2000" dirty="0">
                              <a:latin typeface="Arial" charset="0"/>
                            </a:endParaRPr>
                          </a:p>
                        </p:txBody>
                      </p:sp>
                      <p:sp>
                        <p:nvSpPr>
                          <p:cNvPr id="88" name="object 87"/>
                          <p:cNvSpPr/>
                          <p:nvPr/>
                        </p:nvSpPr>
                        <p:spPr>
                          <a:xfrm>
                            <a:off x="7507087" y="4222240"/>
                            <a:ext cx="0" cy="596089"/>
                          </a:xfrm>
                          <a:custGeom>
                            <a:avLst/>
                            <a:gdLst/>
                            <a:ahLst/>
                            <a:cxnLst/>
                            <a:rect l="l" t="t" r="r" b="b"/>
                            <a:pathLst>
                              <a:path h="506729">
                                <a:moveTo>
                                  <a:pt x="0" y="0"/>
                                </a:moveTo>
                                <a:lnTo>
                                  <a:pt x="0" y="506701"/>
                                </a:lnTo>
                              </a:path>
                            </a:pathLst>
                          </a:custGeom>
                          <a:ln w="15193">
                            <a:solidFill>
                              <a:schemeClr val="tx1"/>
                            </a:solidFill>
                          </a:ln>
                        </p:spPr>
                        <p:txBody>
                          <a:bodyPr wrap="square" lIns="0" tIns="0" rIns="0" bIns="0" rtlCol="0"/>
                          <a:lstStyle/>
                          <a:p>
                            <a:endParaRPr sz="2000" dirty="0">
                              <a:latin typeface="Arial" charset="0"/>
                            </a:endParaRPr>
                          </a:p>
                        </p:txBody>
                      </p:sp>
                    </p:grpSp>
                    <p:sp>
                      <p:nvSpPr>
                        <p:cNvPr id="86" name="object 85"/>
                        <p:cNvSpPr/>
                        <p:nvPr/>
                      </p:nvSpPr>
                      <p:spPr>
                        <a:xfrm>
                          <a:off x="6854741" y="4215584"/>
                          <a:ext cx="68721" cy="0"/>
                        </a:xfrm>
                        <a:custGeom>
                          <a:avLst/>
                          <a:gdLst/>
                          <a:ahLst/>
                          <a:cxnLst/>
                          <a:rect l="l" t="t" r="r" b="b"/>
                          <a:pathLst>
                            <a:path w="58420">
                              <a:moveTo>
                                <a:pt x="0" y="0"/>
                              </a:moveTo>
                              <a:lnTo>
                                <a:pt x="58302" y="0"/>
                              </a:lnTo>
                            </a:path>
                          </a:pathLst>
                        </a:custGeom>
                        <a:ln w="15217">
                          <a:solidFill>
                            <a:schemeClr val="tx1"/>
                          </a:solidFill>
                        </a:ln>
                      </p:spPr>
                      <p:txBody>
                        <a:bodyPr wrap="square" lIns="0" tIns="0" rIns="0" bIns="0" rtlCol="0"/>
                        <a:lstStyle/>
                        <a:p>
                          <a:endParaRPr sz="2000" dirty="0">
                            <a:latin typeface="Arial" charset="0"/>
                          </a:endParaRPr>
                        </a:p>
                      </p:txBody>
                    </p:sp>
                    <p:sp>
                      <p:nvSpPr>
                        <p:cNvPr id="90" name="object 89"/>
                        <p:cNvSpPr/>
                        <p:nvPr/>
                      </p:nvSpPr>
                      <p:spPr>
                        <a:xfrm>
                          <a:off x="7478627" y="4227304"/>
                          <a:ext cx="64986" cy="0"/>
                        </a:xfrm>
                        <a:custGeom>
                          <a:avLst/>
                          <a:gdLst/>
                          <a:ahLst/>
                          <a:cxnLst/>
                          <a:rect l="l" t="t" r="r" b="b"/>
                          <a:pathLst>
                            <a:path w="55245">
                              <a:moveTo>
                                <a:pt x="0" y="0"/>
                              </a:moveTo>
                              <a:lnTo>
                                <a:pt x="54997" y="0"/>
                              </a:lnTo>
                            </a:path>
                          </a:pathLst>
                        </a:custGeom>
                        <a:ln w="15217">
                          <a:solidFill>
                            <a:schemeClr val="tx1"/>
                          </a:solidFill>
                        </a:ln>
                      </p:spPr>
                      <p:txBody>
                        <a:bodyPr wrap="square" lIns="0" tIns="0" rIns="0" bIns="0" rtlCol="0"/>
                        <a:lstStyle/>
                        <a:p>
                          <a:endParaRPr sz="2000" dirty="0">
                            <a:latin typeface="Arial" charset="0"/>
                          </a:endParaRPr>
                        </a:p>
                      </p:txBody>
                    </p:sp>
                  </p:grpSp>
                </p:grpSp>
                <p:sp>
                  <p:nvSpPr>
                    <p:cNvPr id="74" name="object 73"/>
                    <p:cNvSpPr/>
                    <p:nvPr/>
                  </p:nvSpPr>
                  <p:spPr>
                    <a:xfrm>
                      <a:off x="4940934" y="4371827"/>
                      <a:ext cx="68721" cy="0"/>
                    </a:xfrm>
                    <a:custGeom>
                      <a:avLst/>
                      <a:gdLst/>
                      <a:ahLst/>
                      <a:cxnLst/>
                      <a:rect l="l" t="t" r="r" b="b"/>
                      <a:pathLst>
                        <a:path w="58420">
                          <a:moveTo>
                            <a:pt x="0" y="0"/>
                          </a:moveTo>
                          <a:lnTo>
                            <a:pt x="58278" y="0"/>
                          </a:lnTo>
                        </a:path>
                      </a:pathLst>
                    </a:custGeom>
                    <a:ln w="15217">
                      <a:solidFill>
                        <a:schemeClr val="tx1"/>
                      </a:solidFill>
                    </a:ln>
                  </p:spPr>
                  <p:txBody>
                    <a:bodyPr wrap="square" lIns="0" tIns="0" rIns="0" bIns="0" rtlCol="0"/>
                    <a:lstStyle/>
                    <a:p>
                      <a:endParaRPr sz="2000" dirty="0">
                        <a:latin typeface="Arial" charset="0"/>
                      </a:endParaRPr>
                    </a:p>
                  </p:txBody>
                </p:sp>
              </p:grpSp>
              <p:sp>
                <p:nvSpPr>
                  <p:cNvPr id="98" name="object 97"/>
                  <p:cNvSpPr/>
                  <p:nvPr/>
                </p:nvSpPr>
                <p:spPr>
                  <a:xfrm>
                    <a:off x="5598452" y="2939117"/>
                    <a:ext cx="0" cy="1363982"/>
                  </a:xfrm>
                  <a:custGeom>
                    <a:avLst/>
                    <a:gdLst/>
                    <a:ahLst/>
                    <a:cxnLst/>
                    <a:rect l="l" t="t" r="r" b="b"/>
                    <a:pathLst>
                      <a:path h="1159509">
                        <a:moveTo>
                          <a:pt x="0" y="0"/>
                        </a:moveTo>
                        <a:lnTo>
                          <a:pt x="0" y="1159016"/>
                        </a:lnTo>
                      </a:path>
                    </a:pathLst>
                  </a:custGeom>
                  <a:ln w="11888">
                    <a:solidFill>
                      <a:schemeClr val="tx1"/>
                    </a:solidFill>
                  </a:ln>
                </p:spPr>
                <p:txBody>
                  <a:bodyPr wrap="square" lIns="0" tIns="0" rIns="0" bIns="0" rtlCol="0"/>
                  <a:lstStyle/>
                  <a:p>
                    <a:endParaRPr sz="2000" dirty="0">
                      <a:latin typeface="Arial" charset="0"/>
                    </a:endParaRPr>
                  </a:p>
                </p:txBody>
              </p:sp>
            </p:grpSp>
          </p:grpSp>
          <p:sp>
            <p:nvSpPr>
              <p:cNvPr id="63" name="object 62"/>
              <p:cNvSpPr/>
              <p:nvPr/>
            </p:nvSpPr>
            <p:spPr>
              <a:xfrm>
                <a:off x="3669667" y="4768340"/>
                <a:ext cx="0" cy="227081"/>
              </a:xfrm>
              <a:custGeom>
                <a:avLst/>
                <a:gdLst/>
                <a:ahLst/>
                <a:cxnLst/>
                <a:rect l="l" t="t" r="r" b="b"/>
                <a:pathLst>
                  <a:path h="193040">
                    <a:moveTo>
                      <a:pt x="0" y="0"/>
                    </a:moveTo>
                    <a:lnTo>
                      <a:pt x="0" y="192622"/>
                    </a:lnTo>
                  </a:path>
                </a:pathLst>
              </a:custGeom>
              <a:ln w="3328">
                <a:solidFill>
                  <a:schemeClr val="tx1"/>
                </a:solidFill>
              </a:ln>
            </p:spPr>
            <p:txBody>
              <a:bodyPr wrap="square" lIns="0" tIns="0" rIns="0" bIns="0" rtlCol="0"/>
              <a:lstStyle/>
              <a:p>
                <a:endParaRPr sz="2000" dirty="0">
                  <a:latin typeface="Arial" charset="0"/>
                </a:endParaRPr>
              </a:p>
            </p:txBody>
          </p:sp>
          <p:sp>
            <p:nvSpPr>
              <p:cNvPr id="64" name="object 63"/>
              <p:cNvSpPr/>
              <p:nvPr/>
            </p:nvSpPr>
            <p:spPr>
              <a:xfrm>
                <a:off x="3669667" y="4761346"/>
                <a:ext cx="0" cy="241273"/>
              </a:xfrm>
              <a:custGeom>
                <a:avLst/>
                <a:gdLst/>
                <a:ahLst/>
                <a:cxnLst/>
                <a:rect l="l" t="t" r="r" b="b"/>
                <a:pathLst>
                  <a:path h="205104">
                    <a:moveTo>
                      <a:pt x="0" y="0"/>
                    </a:moveTo>
                    <a:lnTo>
                      <a:pt x="0" y="204511"/>
                    </a:lnTo>
                  </a:path>
                </a:pathLst>
              </a:custGeom>
              <a:ln w="15217">
                <a:solidFill>
                  <a:schemeClr val="tx1"/>
                </a:solidFill>
              </a:ln>
            </p:spPr>
            <p:txBody>
              <a:bodyPr wrap="square" lIns="0" tIns="0" rIns="0" bIns="0" rtlCol="0"/>
              <a:lstStyle/>
              <a:p>
                <a:endParaRPr sz="2000" dirty="0">
                  <a:latin typeface="Arial" charset="0"/>
                </a:endParaRPr>
              </a:p>
            </p:txBody>
          </p:sp>
          <p:sp>
            <p:nvSpPr>
              <p:cNvPr id="65" name="object 64"/>
              <p:cNvSpPr/>
              <p:nvPr/>
            </p:nvSpPr>
            <p:spPr>
              <a:xfrm>
                <a:off x="3648213" y="4766395"/>
                <a:ext cx="50795" cy="0"/>
              </a:xfrm>
              <a:custGeom>
                <a:avLst/>
                <a:gdLst/>
                <a:ahLst/>
                <a:cxnLst/>
                <a:rect l="l" t="t" r="r" b="b"/>
                <a:pathLst>
                  <a:path w="43180">
                    <a:moveTo>
                      <a:pt x="0" y="0"/>
                    </a:moveTo>
                    <a:lnTo>
                      <a:pt x="43085" y="0"/>
                    </a:lnTo>
                  </a:path>
                </a:pathLst>
              </a:custGeom>
              <a:ln w="3305">
                <a:solidFill>
                  <a:schemeClr val="tx1"/>
                </a:solidFill>
              </a:ln>
            </p:spPr>
            <p:txBody>
              <a:bodyPr wrap="square" lIns="0" tIns="0" rIns="0" bIns="0" rtlCol="0"/>
              <a:lstStyle/>
              <a:p>
                <a:endParaRPr sz="2000" dirty="0">
                  <a:latin typeface="Arial" charset="0"/>
                </a:endParaRPr>
              </a:p>
            </p:txBody>
          </p:sp>
        </p:grpSp>
        <p:sp>
          <p:nvSpPr>
            <p:cNvPr id="76" name="object 75"/>
            <p:cNvSpPr/>
            <p:nvPr/>
          </p:nvSpPr>
          <p:spPr>
            <a:xfrm>
              <a:off x="5592621" y="4409756"/>
              <a:ext cx="0" cy="506451"/>
            </a:xfrm>
            <a:custGeom>
              <a:avLst/>
              <a:gdLst/>
              <a:ahLst/>
              <a:cxnLst/>
              <a:rect l="l" t="t" r="r" b="b"/>
              <a:pathLst>
                <a:path h="430529">
                  <a:moveTo>
                    <a:pt x="0" y="0"/>
                  </a:moveTo>
                  <a:lnTo>
                    <a:pt x="0" y="430303"/>
                  </a:lnTo>
                </a:path>
              </a:pathLst>
            </a:custGeom>
            <a:ln w="15170">
              <a:solidFill>
                <a:schemeClr val="tx1"/>
              </a:solidFill>
            </a:ln>
          </p:spPr>
          <p:txBody>
            <a:bodyPr wrap="square" lIns="0" tIns="0" rIns="0" bIns="0" rtlCol="0"/>
            <a:lstStyle/>
            <a:p>
              <a:endParaRPr sz="2000" dirty="0">
                <a:latin typeface="Arial" charset="0"/>
              </a:endParaRPr>
            </a:p>
          </p:txBody>
        </p:sp>
      </p:grpSp>
      <p:grpSp>
        <p:nvGrpSpPr>
          <p:cNvPr id="8" name="Group 7"/>
          <p:cNvGrpSpPr/>
          <p:nvPr/>
        </p:nvGrpSpPr>
        <p:grpSpPr>
          <a:xfrm>
            <a:off x="4264906" y="1906702"/>
            <a:ext cx="2636036" cy="229623"/>
            <a:chOff x="4229277" y="1899767"/>
            <a:chExt cx="2784442" cy="242552"/>
          </a:xfrm>
        </p:grpSpPr>
        <p:sp>
          <p:nvSpPr>
            <p:cNvPr id="122" name="object 38"/>
            <p:cNvSpPr txBox="1"/>
            <p:nvPr/>
          </p:nvSpPr>
          <p:spPr>
            <a:xfrm>
              <a:off x="4472917" y="1899845"/>
              <a:ext cx="986367" cy="242474"/>
            </a:xfrm>
            <a:prstGeom prst="rect">
              <a:avLst/>
            </a:prstGeom>
          </p:spPr>
          <p:txBody>
            <a:bodyPr vert="horz" wrap="square" lIns="0" tIns="13970" rIns="0" bIns="0" rtlCol="0">
              <a:spAutoFit/>
            </a:bodyPr>
            <a:lstStyle/>
            <a:p>
              <a:pPr marL="12700">
                <a:lnSpc>
                  <a:spcPct val="100000"/>
                </a:lnSpc>
                <a:spcBef>
                  <a:spcPts val="110"/>
                </a:spcBef>
              </a:pPr>
              <a:r>
                <a:rPr sz="1400" dirty="0">
                  <a:latin typeface="Arial"/>
                  <a:cs typeface="Arial"/>
                </a:rPr>
                <a:t>Placebo</a:t>
              </a:r>
              <a:endParaRPr sz="1400">
                <a:latin typeface="Arial"/>
                <a:cs typeface="Arial"/>
              </a:endParaRPr>
            </a:p>
          </p:txBody>
        </p:sp>
        <p:sp>
          <p:nvSpPr>
            <p:cNvPr id="123" name="object 39"/>
            <p:cNvSpPr/>
            <p:nvPr/>
          </p:nvSpPr>
          <p:spPr>
            <a:xfrm>
              <a:off x="4229277" y="1961209"/>
              <a:ext cx="168294" cy="168294"/>
            </a:xfrm>
            <a:custGeom>
              <a:avLst/>
              <a:gdLst/>
              <a:ahLst/>
              <a:cxnLst/>
              <a:rect l="l" t="t" r="r" b="b"/>
              <a:pathLst>
                <a:path w="130810" h="130810">
                  <a:moveTo>
                    <a:pt x="130776" y="130776"/>
                  </a:moveTo>
                  <a:lnTo>
                    <a:pt x="0" y="130776"/>
                  </a:lnTo>
                  <a:lnTo>
                    <a:pt x="0" y="0"/>
                  </a:lnTo>
                  <a:lnTo>
                    <a:pt x="130776" y="0"/>
                  </a:lnTo>
                  <a:lnTo>
                    <a:pt x="130776" y="130776"/>
                  </a:lnTo>
                  <a:close/>
                </a:path>
              </a:pathLst>
            </a:custGeom>
            <a:solidFill>
              <a:srgbClr val="017DC3"/>
            </a:solidFill>
          </p:spPr>
          <p:txBody>
            <a:bodyPr wrap="square" lIns="0" tIns="0" rIns="0" bIns="0" rtlCol="0"/>
            <a:lstStyle/>
            <a:p>
              <a:endParaRPr dirty="0">
                <a:latin typeface="Arial" charset="0"/>
              </a:endParaRPr>
            </a:p>
          </p:txBody>
        </p:sp>
        <p:sp>
          <p:nvSpPr>
            <p:cNvPr id="124" name="object 41"/>
            <p:cNvSpPr txBox="1"/>
            <p:nvPr/>
          </p:nvSpPr>
          <p:spPr>
            <a:xfrm>
              <a:off x="5702952" y="1899767"/>
              <a:ext cx="1310767" cy="242474"/>
            </a:xfrm>
            <a:prstGeom prst="rect">
              <a:avLst/>
            </a:prstGeom>
          </p:spPr>
          <p:txBody>
            <a:bodyPr vert="horz" wrap="square" lIns="0" tIns="13970" rIns="0" bIns="0" rtlCol="0">
              <a:spAutoFit/>
            </a:bodyPr>
            <a:lstStyle/>
            <a:p>
              <a:pPr marL="12700">
                <a:lnSpc>
                  <a:spcPct val="100000"/>
                </a:lnSpc>
                <a:spcBef>
                  <a:spcPts val="110"/>
                </a:spcBef>
              </a:pPr>
              <a:r>
                <a:rPr sz="1400" dirty="0">
                  <a:latin typeface="Arial"/>
                  <a:cs typeface="Arial"/>
                </a:rPr>
                <a:t>Denosumab</a:t>
              </a:r>
            </a:p>
          </p:txBody>
        </p:sp>
        <p:sp>
          <p:nvSpPr>
            <p:cNvPr id="125" name="object 42"/>
            <p:cNvSpPr/>
            <p:nvPr/>
          </p:nvSpPr>
          <p:spPr>
            <a:xfrm>
              <a:off x="5459284" y="1961209"/>
              <a:ext cx="168294" cy="168294"/>
            </a:xfrm>
            <a:custGeom>
              <a:avLst/>
              <a:gdLst/>
              <a:ahLst/>
              <a:cxnLst/>
              <a:rect l="l" t="t" r="r" b="b"/>
              <a:pathLst>
                <a:path w="130810" h="130810">
                  <a:moveTo>
                    <a:pt x="130776" y="130776"/>
                  </a:moveTo>
                  <a:lnTo>
                    <a:pt x="0" y="130776"/>
                  </a:lnTo>
                  <a:lnTo>
                    <a:pt x="0" y="0"/>
                  </a:lnTo>
                  <a:lnTo>
                    <a:pt x="130776" y="0"/>
                  </a:lnTo>
                  <a:lnTo>
                    <a:pt x="130776" y="130776"/>
                  </a:lnTo>
                  <a:close/>
                </a:path>
              </a:pathLst>
            </a:custGeom>
            <a:solidFill>
              <a:srgbClr val="74B743"/>
            </a:solidFill>
          </p:spPr>
          <p:txBody>
            <a:bodyPr wrap="square" lIns="0" tIns="0" rIns="0" bIns="0" rtlCol="0"/>
            <a:lstStyle/>
            <a:p>
              <a:endParaRPr dirty="0">
                <a:latin typeface="Arial" charset="0"/>
              </a:endParaRPr>
            </a:p>
          </p:txBody>
        </p:sp>
      </p:grpSp>
    </p:spTree>
    <p:extLst>
      <p:ext uri="{BB962C8B-B14F-4D97-AF65-F5344CB8AC3E}">
        <p14:creationId xmlns:p14="http://schemas.microsoft.com/office/powerpoint/2010/main" val="992544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44600"/>
          </a:xfrm>
        </p:spPr>
        <p:txBody>
          <a:bodyPr/>
          <a:lstStyle/>
          <a:p>
            <a:r>
              <a:rPr lang="en-US" altLang="en-US" sz="2800" dirty="0">
                <a:solidFill>
                  <a:schemeClr val="tx1"/>
                </a:solidFill>
                <a:latin typeface="Arial" charset="0"/>
              </a:rPr>
              <a:t>Case Study #3: </a:t>
            </a:r>
            <a:br>
              <a:rPr lang="en-US" altLang="en-US" sz="2800" dirty="0">
                <a:latin typeface="Arial" charset="0"/>
              </a:rPr>
            </a:br>
            <a:r>
              <a:rPr lang="en-CA" sz="2800" dirty="0"/>
              <a:t>Guidelines Recommend Considering Treatment to Prevent Bone Loss in Patients on ADT</a:t>
            </a:r>
          </a:p>
        </p:txBody>
      </p:sp>
      <p:sp>
        <p:nvSpPr>
          <p:cNvPr id="3" name="Content Placeholder 2"/>
          <p:cNvSpPr>
            <a:spLocks noGrp="1"/>
          </p:cNvSpPr>
          <p:nvPr>
            <p:ph idx="1"/>
          </p:nvPr>
        </p:nvSpPr>
        <p:spPr/>
        <p:txBody>
          <a:bodyPr/>
          <a:lstStyle/>
          <a:p>
            <a:pPr marL="0" indent="0">
              <a:buNone/>
            </a:pPr>
            <a:r>
              <a:rPr lang="en-CA" sz="2000" b="1" dirty="0"/>
              <a:t>US Endocrine Society Clinical Practice Guideline: Osteoporosis in Men (2012)</a:t>
            </a:r>
            <a:endParaRPr lang="en-CA" sz="2000" b="1" baseline="30000" dirty="0"/>
          </a:p>
          <a:p>
            <a:pPr marL="0" indent="0">
              <a:buNone/>
            </a:pPr>
            <a:r>
              <a:rPr lang="en-CA" sz="2000" dirty="0">
                <a:solidFill>
                  <a:srgbClr val="FFC000"/>
                </a:solidFill>
              </a:rPr>
              <a:t>We recommend pharmacological treatment for osteoporosis for men with prostate cancer receiving ADT who have a high risk of fracture based on low bone mineral density and/or clinical risk factors</a:t>
            </a:r>
            <a:r>
              <a:rPr lang="en-CA" sz="2000" dirty="0"/>
              <a:t> [Strong recommendation, moderate quality evidence]. </a:t>
            </a:r>
          </a:p>
          <a:p>
            <a:pPr marL="0" indent="0">
              <a:buNone/>
            </a:pPr>
            <a:endParaRPr lang="en-CA" sz="1800" dirty="0"/>
          </a:p>
          <a:p>
            <a:pPr marL="0" indent="0">
              <a:buNone/>
            </a:pPr>
            <a:endParaRPr lang="en-CA" sz="1800" dirty="0"/>
          </a:p>
        </p:txBody>
      </p:sp>
      <p:sp>
        <p:nvSpPr>
          <p:cNvPr id="5" name="TextBox 4"/>
          <p:cNvSpPr txBox="1"/>
          <p:nvPr/>
        </p:nvSpPr>
        <p:spPr>
          <a:xfrm>
            <a:off x="468313" y="6493818"/>
            <a:ext cx="3603979" cy="230832"/>
          </a:xfrm>
          <a:prstGeom prst="rect">
            <a:avLst/>
          </a:prstGeom>
          <a:noFill/>
        </p:spPr>
        <p:txBody>
          <a:bodyPr wrap="square" lIns="0" rtlCol="0" anchor="b">
            <a:spAutoFit/>
          </a:bodyPr>
          <a:lstStyle/>
          <a:p>
            <a:pPr lvl="0">
              <a:defRPr/>
            </a:pPr>
            <a:r>
              <a:rPr lang="en-US" sz="900" dirty="0">
                <a:solidFill>
                  <a:srgbClr val="FFFFFF"/>
                </a:solidFill>
                <a:latin typeface="Arial" charset="0"/>
              </a:rPr>
              <a:t>Watts NB, et al. (2012) </a:t>
            </a:r>
            <a:r>
              <a:rPr lang="en-US" sz="900" i="1" dirty="0">
                <a:solidFill>
                  <a:srgbClr val="FFFFFF"/>
                </a:solidFill>
                <a:latin typeface="Arial" charset="0"/>
              </a:rPr>
              <a:t>J </a:t>
            </a:r>
            <a:r>
              <a:rPr lang="en-US" sz="900" i="1" dirty="0" err="1">
                <a:solidFill>
                  <a:srgbClr val="FFFFFF"/>
                </a:solidFill>
                <a:latin typeface="Arial" charset="0"/>
              </a:rPr>
              <a:t>Clin</a:t>
            </a:r>
            <a:r>
              <a:rPr lang="en-US" sz="900" i="1" dirty="0">
                <a:solidFill>
                  <a:srgbClr val="FFFFFF"/>
                </a:solidFill>
                <a:latin typeface="Arial" charset="0"/>
              </a:rPr>
              <a:t> </a:t>
            </a:r>
            <a:r>
              <a:rPr lang="en-US" sz="900" i="1" dirty="0" err="1">
                <a:solidFill>
                  <a:srgbClr val="FFFFFF"/>
                </a:solidFill>
                <a:latin typeface="Arial" charset="0"/>
              </a:rPr>
              <a:t>Endocrinol</a:t>
            </a:r>
            <a:r>
              <a:rPr lang="en-US" sz="900" i="1" dirty="0">
                <a:solidFill>
                  <a:srgbClr val="FFFFFF"/>
                </a:solidFill>
                <a:latin typeface="Arial" charset="0"/>
              </a:rPr>
              <a:t> </a:t>
            </a:r>
            <a:r>
              <a:rPr lang="en-US" sz="900" i="1" dirty="0" err="1">
                <a:solidFill>
                  <a:srgbClr val="FFFFFF"/>
                </a:solidFill>
                <a:latin typeface="Arial" charset="0"/>
              </a:rPr>
              <a:t>Metab</a:t>
            </a:r>
            <a:r>
              <a:rPr lang="en-US" sz="900" dirty="0">
                <a:solidFill>
                  <a:srgbClr val="FFFFFF"/>
                </a:solidFill>
                <a:latin typeface="Arial" charset="0"/>
              </a:rPr>
              <a:t>., 97(6), 1802-1822.</a:t>
            </a:r>
            <a:endParaRPr lang="en-CA" sz="900" dirty="0">
              <a:solidFill>
                <a:srgbClr val="FFFFFF"/>
              </a:solidFill>
              <a:latin typeface="Arial" charset="0"/>
            </a:endParaRPr>
          </a:p>
        </p:txBody>
      </p:sp>
    </p:spTree>
    <p:extLst>
      <p:ext uri="{BB962C8B-B14F-4D97-AF65-F5344CB8AC3E}">
        <p14:creationId xmlns:p14="http://schemas.microsoft.com/office/powerpoint/2010/main" val="32090126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457200" y="228600"/>
            <a:ext cx="8229600" cy="1244600"/>
          </a:xfrm>
        </p:spPr>
        <p:txBody>
          <a:bodyPr/>
          <a:lstStyle/>
          <a:p>
            <a:r>
              <a:rPr lang="en-CA" altLang="en-US" dirty="0">
                <a:solidFill>
                  <a:schemeClr val="tx1"/>
                </a:solidFill>
                <a:latin typeface="Arial" charset="0"/>
              </a:rPr>
              <a:t>Case Studies # 2&amp;3</a:t>
            </a:r>
            <a:br>
              <a:rPr lang="en-CA" altLang="en-US" dirty="0">
                <a:latin typeface="Arial" charset="0"/>
              </a:rPr>
            </a:br>
            <a:r>
              <a:rPr lang="en-CA" altLang="en-US" dirty="0">
                <a:latin typeface="Arial" charset="0"/>
              </a:rPr>
              <a:t>Summary: Hormone Therapies in Cancer</a:t>
            </a:r>
          </a:p>
        </p:txBody>
      </p:sp>
      <p:sp>
        <p:nvSpPr>
          <p:cNvPr id="67587" name="Content Placeholder 2"/>
          <p:cNvSpPr>
            <a:spLocks noGrp="1"/>
          </p:cNvSpPr>
          <p:nvPr>
            <p:ph idx="1"/>
          </p:nvPr>
        </p:nvSpPr>
        <p:spPr/>
        <p:txBody>
          <a:bodyPr>
            <a:normAutofit fontScale="85000" lnSpcReduction="20000"/>
          </a:bodyPr>
          <a:lstStyle/>
          <a:p>
            <a:pPr>
              <a:spcBef>
                <a:spcPct val="0"/>
              </a:spcBef>
            </a:pPr>
            <a:r>
              <a:rPr lang="en-CA" altLang="en-US" dirty="0">
                <a:latin typeface="Arial" charset="0"/>
              </a:rPr>
              <a:t>AIs </a:t>
            </a:r>
            <a:r>
              <a:rPr lang="en-US" altLang="en-US" dirty="0">
                <a:latin typeface="Arial" charset="0"/>
              </a:rPr>
              <a:t>are anti-estrogen agents used in the treatment</a:t>
            </a:r>
            <a:r>
              <a:rPr lang="en-CA" altLang="en-US" dirty="0">
                <a:latin typeface="Arial" charset="0"/>
              </a:rPr>
              <a:t> of estrogen receptor positive breast cancer in postmenopausal women</a:t>
            </a:r>
            <a:r>
              <a:rPr lang="en-CA" altLang="en-US" baseline="30000" dirty="0">
                <a:latin typeface="Arial" charset="0"/>
              </a:rPr>
              <a:t>1</a:t>
            </a:r>
          </a:p>
          <a:p>
            <a:pPr>
              <a:spcBef>
                <a:spcPct val="0"/>
              </a:spcBef>
            </a:pPr>
            <a:endParaRPr lang="en-CA" altLang="en-US" sz="1200" dirty="0">
              <a:latin typeface="Arial" charset="0"/>
            </a:endParaRPr>
          </a:p>
          <a:p>
            <a:pPr>
              <a:spcBef>
                <a:spcPct val="0"/>
              </a:spcBef>
            </a:pPr>
            <a:r>
              <a:rPr lang="en-CA" altLang="en-US" dirty="0">
                <a:latin typeface="Arial" charset="0"/>
              </a:rPr>
              <a:t>AIs decrease aromatase activity and inhibit the conversion of adrenal androgens to estrogen, which reduces circulating and tissue levels of estrogen</a:t>
            </a:r>
            <a:r>
              <a:rPr lang="en-CA" altLang="en-US" baseline="30000" dirty="0">
                <a:latin typeface="Arial" charset="0"/>
              </a:rPr>
              <a:t>2</a:t>
            </a:r>
            <a:r>
              <a:rPr lang="en-CA" altLang="en-US" dirty="0">
                <a:latin typeface="Arial" charset="0"/>
              </a:rPr>
              <a:t> </a:t>
            </a:r>
          </a:p>
          <a:p>
            <a:pPr>
              <a:spcBef>
                <a:spcPct val="0"/>
              </a:spcBef>
            </a:pPr>
            <a:endParaRPr lang="en-CA" altLang="en-US" sz="1200" dirty="0">
              <a:latin typeface="Arial" charset="0"/>
            </a:endParaRPr>
          </a:p>
          <a:p>
            <a:pPr>
              <a:spcBef>
                <a:spcPct val="0"/>
              </a:spcBef>
            </a:pPr>
            <a:r>
              <a:rPr lang="en-CA" altLang="en-US" dirty="0">
                <a:latin typeface="Arial" charset="0"/>
              </a:rPr>
              <a:t>Lack of estrogen leads to increased RANK ligand activity and an overall increase of mature osteoclasts, which results in increased bone resorption</a:t>
            </a:r>
            <a:r>
              <a:rPr lang="en-CA" altLang="en-US" baseline="30000" dirty="0">
                <a:latin typeface="Arial" charset="0"/>
              </a:rPr>
              <a:t>2</a:t>
            </a:r>
          </a:p>
          <a:p>
            <a:pPr>
              <a:spcBef>
                <a:spcPct val="0"/>
              </a:spcBef>
            </a:pPr>
            <a:endParaRPr lang="en-CA" altLang="en-US" sz="1200" dirty="0">
              <a:latin typeface="Arial" charset="0"/>
            </a:endParaRPr>
          </a:p>
          <a:p>
            <a:pPr>
              <a:spcBef>
                <a:spcPct val="0"/>
              </a:spcBef>
            </a:pPr>
            <a:r>
              <a:rPr lang="en-CA" altLang="en-US" dirty="0">
                <a:latin typeface="Arial" charset="0"/>
              </a:rPr>
              <a:t>AI users are at an increased risk for fracture and bone loss</a:t>
            </a:r>
            <a:r>
              <a:rPr lang="en-CA" altLang="en-US" baseline="30000" dirty="0">
                <a:latin typeface="Arial" charset="0"/>
              </a:rPr>
              <a:t>3,4</a:t>
            </a:r>
          </a:p>
          <a:p>
            <a:pPr>
              <a:spcBef>
                <a:spcPct val="0"/>
              </a:spcBef>
            </a:pPr>
            <a:endParaRPr lang="en-CA" altLang="en-US" baseline="30000" dirty="0">
              <a:latin typeface="Arial" charset="0"/>
            </a:endParaRPr>
          </a:p>
          <a:p>
            <a:pPr>
              <a:spcBef>
                <a:spcPct val="0"/>
              </a:spcBef>
            </a:pPr>
            <a:r>
              <a:rPr lang="en-CA" altLang="en-US" dirty="0">
                <a:latin typeface="Arial" charset="0"/>
              </a:rPr>
              <a:t>Patients treated with ADT have an increased risk of fracture and need to be treated</a:t>
            </a:r>
            <a:r>
              <a:rPr lang="en-CA" altLang="en-US" baseline="30000" dirty="0">
                <a:latin typeface="Arial" charset="0"/>
              </a:rPr>
              <a:t>5</a:t>
            </a:r>
          </a:p>
          <a:p>
            <a:endParaRPr lang="en-CA" altLang="en-US" baseline="30000" dirty="0">
              <a:latin typeface="Arial" charset="0"/>
            </a:endParaRPr>
          </a:p>
          <a:p>
            <a:endParaRPr lang="en-CA" altLang="en-US" dirty="0">
              <a:latin typeface="Arial" charset="0"/>
            </a:endParaRPr>
          </a:p>
        </p:txBody>
      </p:sp>
      <p:sp>
        <p:nvSpPr>
          <p:cNvPr id="67588" name="Rectangle 3"/>
          <p:cNvSpPr>
            <a:spLocks noChangeArrowheads="1"/>
          </p:cNvSpPr>
          <p:nvPr/>
        </p:nvSpPr>
        <p:spPr bwMode="auto">
          <a:xfrm>
            <a:off x="468313" y="6309152"/>
            <a:ext cx="7697787"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b">
            <a:spAutoFit/>
          </a:bodyPr>
          <a:lstStyle>
            <a:lvl1pPr marL="228600" indent="-228600"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indent="0" fontAlgn="base">
              <a:spcBef>
                <a:spcPct val="30000"/>
              </a:spcBef>
              <a:spcAft>
                <a:spcPct val="0"/>
              </a:spcAft>
              <a:buClrTx/>
              <a:buFontTx/>
              <a:buNone/>
            </a:pPr>
            <a:r>
              <a:rPr lang="pt-BR" altLang="en-US" sz="900" dirty="0">
                <a:solidFill>
                  <a:srgbClr val="FFFFFF"/>
                </a:solidFill>
                <a:cs typeface="Arial" charset="0"/>
              </a:rPr>
              <a:t>1. Rinaldi RZ. (2013) </a:t>
            </a:r>
            <a:r>
              <a:rPr lang="pt-BR" altLang="en-US" sz="900" i="1" dirty="0" err="1">
                <a:solidFill>
                  <a:srgbClr val="FFFFFF"/>
                </a:solidFill>
                <a:cs typeface="Arial" charset="0"/>
              </a:rPr>
              <a:t>Curr</a:t>
            </a:r>
            <a:r>
              <a:rPr lang="pt-BR" altLang="en-US" sz="900" i="1" dirty="0">
                <a:solidFill>
                  <a:srgbClr val="FFFFFF"/>
                </a:solidFill>
                <a:cs typeface="Arial" charset="0"/>
              </a:rPr>
              <a:t> </a:t>
            </a:r>
            <a:r>
              <a:rPr lang="pt-BR" altLang="en-US" sz="900" i="1" dirty="0" err="1">
                <a:solidFill>
                  <a:srgbClr val="FFFFFF"/>
                </a:solidFill>
                <a:cs typeface="Arial" charset="0"/>
              </a:rPr>
              <a:t>Osteoporos</a:t>
            </a:r>
            <a:r>
              <a:rPr lang="pt-BR" altLang="en-US" sz="900" i="1" dirty="0">
                <a:solidFill>
                  <a:srgbClr val="FFFFFF"/>
                </a:solidFill>
                <a:cs typeface="Arial" charset="0"/>
              </a:rPr>
              <a:t> Rep</a:t>
            </a:r>
            <a:r>
              <a:rPr lang="pt-BR" altLang="en-US" sz="900" dirty="0">
                <a:solidFill>
                  <a:srgbClr val="FFFFFF"/>
                </a:solidFill>
                <a:cs typeface="Arial" charset="0"/>
              </a:rPr>
              <a:t>.,11, 61–64. 2. </a:t>
            </a:r>
            <a:r>
              <a:rPr lang="en-US" altLang="en-US" sz="900" dirty="0">
                <a:solidFill>
                  <a:srgbClr val="FFFFFF"/>
                </a:solidFill>
                <a:cs typeface="Arial" charset="0"/>
              </a:rPr>
              <a:t>Michaud LB, </a:t>
            </a:r>
            <a:r>
              <a:rPr lang="en-US" altLang="en-US" sz="900" dirty="0" err="1">
                <a:solidFill>
                  <a:srgbClr val="FFFFFF"/>
                </a:solidFill>
                <a:cs typeface="Arial" charset="0"/>
              </a:rPr>
              <a:t>Goodin</a:t>
            </a:r>
            <a:r>
              <a:rPr lang="en-US" altLang="en-US" sz="900" dirty="0">
                <a:solidFill>
                  <a:srgbClr val="FFFFFF"/>
                </a:solidFill>
                <a:cs typeface="Arial" charset="0"/>
              </a:rPr>
              <a:t> S. (2006) </a:t>
            </a:r>
            <a:r>
              <a:rPr lang="en-US" altLang="en-US" sz="900" i="1" dirty="0">
                <a:solidFill>
                  <a:srgbClr val="FFFFFF"/>
                </a:solidFill>
                <a:cs typeface="Arial" charset="0"/>
              </a:rPr>
              <a:t>Am J Health </a:t>
            </a:r>
            <a:r>
              <a:rPr lang="en-US" altLang="en-US" sz="900" i="1" dirty="0" err="1">
                <a:solidFill>
                  <a:srgbClr val="FFFFFF"/>
                </a:solidFill>
                <a:cs typeface="Arial" charset="0"/>
              </a:rPr>
              <a:t>Syst</a:t>
            </a:r>
            <a:r>
              <a:rPr lang="en-US" altLang="en-US" sz="900" i="1" dirty="0">
                <a:solidFill>
                  <a:srgbClr val="FFFFFF"/>
                </a:solidFill>
                <a:cs typeface="Arial" charset="0"/>
              </a:rPr>
              <a:t> Pharm.,</a:t>
            </a:r>
            <a:r>
              <a:rPr lang="en-US" altLang="en-US" sz="900" dirty="0">
                <a:solidFill>
                  <a:srgbClr val="FFFFFF"/>
                </a:solidFill>
                <a:cs typeface="Arial" charset="0"/>
              </a:rPr>
              <a:t> 63, 419-430. </a:t>
            </a:r>
            <a:br>
              <a:rPr lang="en-US" altLang="en-US" sz="900" dirty="0">
                <a:solidFill>
                  <a:srgbClr val="FFFFFF"/>
                </a:solidFill>
                <a:cs typeface="Arial" charset="0"/>
              </a:rPr>
            </a:br>
            <a:r>
              <a:rPr lang="en-US" altLang="en-US" sz="900" dirty="0">
                <a:solidFill>
                  <a:srgbClr val="FFFFFF"/>
                </a:solidFill>
                <a:cs typeface="Arial" charset="0"/>
              </a:rPr>
              <a:t>3. </a:t>
            </a:r>
            <a:r>
              <a:rPr lang="en-CA" altLang="en-US" sz="900" dirty="0">
                <a:solidFill>
                  <a:srgbClr val="FFFFFF"/>
                </a:solidFill>
                <a:cs typeface="Arial" charset="0"/>
              </a:rPr>
              <a:t>Gaillard and Stearns. (2011) </a:t>
            </a:r>
            <a:r>
              <a:rPr lang="en-CA" altLang="en-US" sz="900" i="1" dirty="0">
                <a:solidFill>
                  <a:srgbClr val="FFFFFF"/>
                </a:solidFill>
                <a:cs typeface="Arial" charset="0"/>
              </a:rPr>
              <a:t>Breast Cancer Research, </a:t>
            </a:r>
            <a:r>
              <a:rPr lang="en-CA" altLang="en-US" sz="900" dirty="0">
                <a:solidFill>
                  <a:srgbClr val="FFFFFF"/>
                </a:solidFill>
                <a:cs typeface="Arial" charset="0"/>
              </a:rPr>
              <a:t>13, 205-216. 4. </a:t>
            </a:r>
            <a:r>
              <a:rPr lang="en-US" altLang="en-US" sz="900" dirty="0" err="1">
                <a:solidFill>
                  <a:srgbClr val="FFFFFF"/>
                </a:solidFill>
                <a:cs typeface="Arial" charset="0"/>
              </a:rPr>
              <a:t>Brufsky</a:t>
            </a:r>
            <a:r>
              <a:rPr lang="en-US" altLang="en-US" sz="900" dirty="0">
                <a:solidFill>
                  <a:srgbClr val="FFFFFF"/>
                </a:solidFill>
                <a:cs typeface="Arial" charset="0"/>
              </a:rPr>
              <a:t> et al. (2008) </a:t>
            </a:r>
            <a:r>
              <a:rPr lang="en-US" altLang="en-US" sz="900" i="1" dirty="0">
                <a:solidFill>
                  <a:srgbClr val="FFFFFF"/>
                </a:solidFill>
                <a:cs typeface="Arial" charset="0"/>
              </a:rPr>
              <a:t>The Oncologist, </a:t>
            </a:r>
            <a:r>
              <a:rPr lang="en-US" altLang="en-US" sz="900" dirty="0">
                <a:solidFill>
                  <a:srgbClr val="FFFFFF"/>
                </a:solidFill>
                <a:cs typeface="Arial" charset="0"/>
              </a:rPr>
              <a:t>13, 187-195. </a:t>
            </a:r>
            <a:br>
              <a:rPr lang="en-US" altLang="en-US" sz="900" dirty="0">
                <a:solidFill>
                  <a:srgbClr val="FFFFFF"/>
                </a:solidFill>
                <a:cs typeface="Arial" charset="0"/>
              </a:rPr>
            </a:br>
            <a:r>
              <a:rPr lang="en-US" altLang="en-US" sz="900" dirty="0">
                <a:solidFill>
                  <a:srgbClr val="FFFFFF"/>
                </a:solidFill>
                <a:cs typeface="Arial" charset="0"/>
              </a:rPr>
              <a:t>5. </a:t>
            </a:r>
            <a:r>
              <a:rPr lang="pt-BR" altLang="en-US" sz="900" dirty="0">
                <a:solidFill>
                  <a:srgbClr val="FFFFFF"/>
                </a:solidFill>
              </a:rPr>
              <a:t>Shahinian VB, et al (2005) </a:t>
            </a:r>
            <a:r>
              <a:rPr lang="pt-BR" altLang="en-US" sz="900" i="1" dirty="0">
                <a:solidFill>
                  <a:srgbClr val="FFFFFF"/>
                </a:solidFill>
              </a:rPr>
              <a:t>N Engl J Med</a:t>
            </a:r>
            <a:r>
              <a:rPr lang="pt-BR" altLang="en-US" sz="900" dirty="0">
                <a:solidFill>
                  <a:srgbClr val="FFFFFF"/>
                </a:solidFill>
              </a:rPr>
              <a:t>., 352, 3154-164.</a:t>
            </a:r>
            <a:endParaRPr lang="en-US" altLang="en-US" sz="900" dirty="0">
              <a:solidFill>
                <a:srgbClr val="FFFFFF"/>
              </a:solidFill>
              <a:cs typeface="Arial" charset="0"/>
            </a:endParaRPr>
          </a:p>
        </p:txBody>
      </p:sp>
      <p:sp>
        <p:nvSpPr>
          <p:cNvPr id="5" name="Freeform 4"/>
          <p:cNvSpPr>
            <a:spLocks noChangeArrowheads="1"/>
          </p:cNvSpPr>
          <p:nvPr/>
        </p:nvSpPr>
        <p:spPr bwMode="auto">
          <a:xfrm>
            <a:off x="8661862" y="5926961"/>
            <a:ext cx="381020" cy="351602"/>
          </a:xfrm>
          <a:custGeom>
            <a:avLst/>
            <a:gdLst>
              <a:gd name="T0" fmla="*/ 2288 w 3599"/>
              <a:gd name="T1" fmla="*/ 2097 h 3322"/>
              <a:gd name="T2" fmla="*/ 1922 w 3599"/>
              <a:gd name="T3" fmla="*/ 2097 h 3322"/>
              <a:gd name="T4" fmla="*/ 2166 w 3599"/>
              <a:gd name="T5" fmla="*/ 1731 h 3322"/>
              <a:gd name="T6" fmla="*/ 2288 w 3599"/>
              <a:gd name="T7" fmla="*/ 1854 h 3322"/>
              <a:gd name="T8" fmla="*/ 2288 w 3599"/>
              <a:gd name="T9" fmla="*/ 2097 h 3322"/>
              <a:gd name="T10" fmla="*/ 2288 w 3599"/>
              <a:gd name="T11" fmla="*/ 2587 h 3322"/>
              <a:gd name="T12" fmla="*/ 2288 w 3599"/>
              <a:gd name="T13" fmla="*/ 2587 h 3322"/>
              <a:gd name="T14" fmla="*/ 2166 w 3599"/>
              <a:gd name="T15" fmla="*/ 2711 h 3322"/>
              <a:gd name="T16" fmla="*/ 1922 w 3599"/>
              <a:gd name="T17" fmla="*/ 2343 h 3322"/>
              <a:gd name="T18" fmla="*/ 2288 w 3599"/>
              <a:gd name="T19" fmla="*/ 2587 h 3322"/>
              <a:gd name="T20" fmla="*/ 1676 w 3599"/>
              <a:gd name="T21" fmla="*/ 2097 h 3322"/>
              <a:gd name="T22" fmla="*/ 1309 w 3599"/>
              <a:gd name="T23" fmla="*/ 2097 h 3322"/>
              <a:gd name="T24" fmla="*/ 1309 w 3599"/>
              <a:gd name="T25" fmla="*/ 1854 h 3322"/>
              <a:gd name="T26" fmla="*/ 1433 w 3599"/>
              <a:gd name="T27" fmla="*/ 1731 h 3322"/>
              <a:gd name="T28" fmla="*/ 1676 w 3599"/>
              <a:gd name="T29" fmla="*/ 2097 h 3322"/>
              <a:gd name="T30" fmla="*/ 1676 w 3599"/>
              <a:gd name="T31" fmla="*/ 2711 h 3322"/>
              <a:gd name="T32" fmla="*/ 1433 w 3599"/>
              <a:gd name="T33" fmla="*/ 2711 h 3322"/>
              <a:gd name="T34" fmla="*/ 1309 w 3599"/>
              <a:gd name="T35" fmla="*/ 2587 h 3322"/>
              <a:gd name="T36" fmla="*/ 1309 w 3599"/>
              <a:gd name="T37" fmla="*/ 2343 h 3322"/>
              <a:gd name="T38" fmla="*/ 1676 w 3599"/>
              <a:gd name="T39" fmla="*/ 2711 h 3322"/>
              <a:gd name="T40" fmla="*/ 3426 w 3599"/>
              <a:gd name="T41" fmla="*/ 1311 h 3322"/>
              <a:gd name="T42" fmla="*/ 3022 w 3599"/>
              <a:gd name="T43" fmla="*/ 971 h 3322"/>
              <a:gd name="T44" fmla="*/ 3022 w 3599"/>
              <a:gd name="T45" fmla="*/ 385 h 3322"/>
              <a:gd name="T46" fmla="*/ 2899 w 3599"/>
              <a:gd name="T47" fmla="*/ 262 h 3322"/>
              <a:gd name="T48" fmla="*/ 2655 w 3599"/>
              <a:gd name="T49" fmla="*/ 262 h 3322"/>
              <a:gd name="T50" fmla="*/ 2532 w 3599"/>
              <a:gd name="T51" fmla="*/ 385 h 3322"/>
              <a:gd name="T52" fmla="*/ 1951 w 3599"/>
              <a:gd name="T53" fmla="*/ 74 h 3322"/>
              <a:gd name="T54" fmla="*/ 1646 w 3599"/>
              <a:gd name="T55" fmla="*/ 74 h 3322"/>
              <a:gd name="T56" fmla="*/ 171 w 3599"/>
              <a:gd name="T57" fmla="*/ 1311 h 3322"/>
              <a:gd name="T58" fmla="*/ 322 w 3599"/>
              <a:gd name="T59" fmla="*/ 1731 h 3322"/>
              <a:gd name="T60" fmla="*/ 576 w 3599"/>
              <a:gd name="T61" fmla="*/ 1731 h 3322"/>
              <a:gd name="T62" fmla="*/ 576 w 3599"/>
              <a:gd name="T63" fmla="*/ 2955 h 3322"/>
              <a:gd name="T64" fmla="*/ 942 w 3599"/>
              <a:gd name="T65" fmla="*/ 3321 h 3322"/>
              <a:gd name="T66" fmla="*/ 2655 w 3599"/>
              <a:gd name="T67" fmla="*/ 3321 h 3322"/>
              <a:gd name="T68" fmla="*/ 3022 w 3599"/>
              <a:gd name="T69" fmla="*/ 2955 h 3322"/>
              <a:gd name="T70" fmla="*/ 3277 w 3599"/>
              <a:gd name="T71" fmla="*/ 1731 h 3322"/>
              <a:gd name="T72" fmla="*/ 3426 w 3599"/>
              <a:gd name="T73" fmla="*/ 1311 h 3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99" h="3322">
                <a:moveTo>
                  <a:pt x="2288" y="2097"/>
                </a:moveTo>
                <a:lnTo>
                  <a:pt x="2288" y="2097"/>
                </a:lnTo>
                <a:lnTo>
                  <a:pt x="2288" y="2097"/>
                </a:lnTo>
                <a:lnTo>
                  <a:pt x="1922" y="2097"/>
                </a:lnTo>
                <a:lnTo>
                  <a:pt x="1922" y="1731"/>
                </a:lnTo>
                <a:lnTo>
                  <a:pt x="2166" y="1731"/>
                </a:lnTo>
                <a:lnTo>
                  <a:pt x="2166" y="1731"/>
                </a:lnTo>
                <a:cubicBezTo>
                  <a:pt x="2232" y="1731"/>
                  <a:pt x="2288" y="1784"/>
                  <a:pt x="2288" y="1854"/>
                </a:cubicBezTo>
                <a:lnTo>
                  <a:pt x="2288" y="1854"/>
                </a:lnTo>
                <a:lnTo>
                  <a:pt x="2288" y="2097"/>
                </a:lnTo>
                <a:close/>
                <a:moveTo>
                  <a:pt x="2288" y="2587"/>
                </a:moveTo>
                <a:lnTo>
                  <a:pt x="2288" y="2587"/>
                </a:lnTo>
                <a:lnTo>
                  <a:pt x="2288" y="2587"/>
                </a:lnTo>
                <a:lnTo>
                  <a:pt x="2288" y="2587"/>
                </a:lnTo>
                <a:cubicBezTo>
                  <a:pt x="2288" y="2654"/>
                  <a:pt x="2232" y="2711"/>
                  <a:pt x="2166" y="2711"/>
                </a:cubicBezTo>
                <a:lnTo>
                  <a:pt x="2166" y="2711"/>
                </a:lnTo>
                <a:lnTo>
                  <a:pt x="1922" y="2711"/>
                </a:lnTo>
                <a:lnTo>
                  <a:pt x="1922" y="2343"/>
                </a:lnTo>
                <a:lnTo>
                  <a:pt x="2288" y="2343"/>
                </a:lnTo>
                <a:lnTo>
                  <a:pt x="2288" y="2587"/>
                </a:lnTo>
                <a:close/>
                <a:moveTo>
                  <a:pt x="1676" y="2097"/>
                </a:moveTo>
                <a:lnTo>
                  <a:pt x="1676" y="2097"/>
                </a:lnTo>
                <a:lnTo>
                  <a:pt x="1676" y="2097"/>
                </a:lnTo>
                <a:lnTo>
                  <a:pt x="1309" y="2097"/>
                </a:lnTo>
                <a:lnTo>
                  <a:pt x="1309" y="1854"/>
                </a:lnTo>
                <a:lnTo>
                  <a:pt x="1309" y="1854"/>
                </a:lnTo>
                <a:cubicBezTo>
                  <a:pt x="1309" y="1784"/>
                  <a:pt x="1365" y="1731"/>
                  <a:pt x="1433" y="1731"/>
                </a:cubicBezTo>
                <a:lnTo>
                  <a:pt x="1433" y="1731"/>
                </a:lnTo>
                <a:lnTo>
                  <a:pt x="1676" y="1731"/>
                </a:lnTo>
                <a:lnTo>
                  <a:pt x="1676" y="2097"/>
                </a:lnTo>
                <a:close/>
                <a:moveTo>
                  <a:pt x="1676" y="2711"/>
                </a:moveTo>
                <a:lnTo>
                  <a:pt x="1676" y="2711"/>
                </a:lnTo>
                <a:lnTo>
                  <a:pt x="1676" y="2711"/>
                </a:lnTo>
                <a:lnTo>
                  <a:pt x="1433" y="2711"/>
                </a:lnTo>
                <a:lnTo>
                  <a:pt x="1433" y="2711"/>
                </a:lnTo>
                <a:cubicBezTo>
                  <a:pt x="1365" y="2711"/>
                  <a:pt x="1309" y="2654"/>
                  <a:pt x="1309" y="2587"/>
                </a:cubicBezTo>
                <a:lnTo>
                  <a:pt x="1309" y="2587"/>
                </a:lnTo>
                <a:lnTo>
                  <a:pt x="1309" y="2343"/>
                </a:lnTo>
                <a:lnTo>
                  <a:pt x="1676" y="2343"/>
                </a:lnTo>
                <a:lnTo>
                  <a:pt x="1676" y="2711"/>
                </a:lnTo>
                <a:close/>
                <a:moveTo>
                  <a:pt x="3426" y="1311"/>
                </a:moveTo>
                <a:lnTo>
                  <a:pt x="3426" y="1311"/>
                </a:lnTo>
                <a:lnTo>
                  <a:pt x="3426" y="1311"/>
                </a:lnTo>
                <a:lnTo>
                  <a:pt x="3022" y="971"/>
                </a:lnTo>
                <a:lnTo>
                  <a:pt x="3022" y="385"/>
                </a:lnTo>
                <a:lnTo>
                  <a:pt x="3022" y="385"/>
                </a:lnTo>
                <a:cubicBezTo>
                  <a:pt x="3022" y="318"/>
                  <a:pt x="2968" y="262"/>
                  <a:pt x="2899" y="262"/>
                </a:cubicBezTo>
                <a:lnTo>
                  <a:pt x="2899" y="262"/>
                </a:lnTo>
                <a:lnTo>
                  <a:pt x="2655" y="262"/>
                </a:lnTo>
                <a:lnTo>
                  <a:pt x="2655" y="262"/>
                </a:lnTo>
                <a:cubicBezTo>
                  <a:pt x="2589" y="262"/>
                  <a:pt x="2532" y="318"/>
                  <a:pt x="2532" y="385"/>
                </a:cubicBezTo>
                <a:lnTo>
                  <a:pt x="2532" y="385"/>
                </a:lnTo>
                <a:lnTo>
                  <a:pt x="2532" y="561"/>
                </a:lnTo>
                <a:lnTo>
                  <a:pt x="1951" y="74"/>
                </a:lnTo>
                <a:lnTo>
                  <a:pt x="1951" y="74"/>
                </a:lnTo>
                <a:cubicBezTo>
                  <a:pt x="1863" y="0"/>
                  <a:pt x="1735" y="0"/>
                  <a:pt x="1646" y="74"/>
                </a:cubicBezTo>
                <a:lnTo>
                  <a:pt x="1646" y="74"/>
                </a:lnTo>
                <a:lnTo>
                  <a:pt x="171" y="1311"/>
                </a:lnTo>
                <a:lnTo>
                  <a:pt x="171" y="1311"/>
                </a:lnTo>
                <a:cubicBezTo>
                  <a:pt x="0" y="1453"/>
                  <a:pt x="102" y="1731"/>
                  <a:pt x="322" y="1731"/>
                </a:cubicBezTo>
                <a:lnTo>
                  <a:pt x="322" y="1731"/>
                </a:lnTo>
                <a:lnTo>
                  <a:pt x="576" y="1731"/>
                </a:lnTo>
                <a:lnTo>
                  <a:pt x="576" y="2955"/>
                </a:lnTo>
                <a:lnTo>
                  <a:pt x="576" y="2955"/>
                </a:lnTo>
                <a:cubicBezTo>
                  <a:pt x="576" y="3158"/>
                  <a:pt x="739" y="3321"/>
                  <a:pt x="942" y="3321"/>
                </a:cubicBezTo>
                <a:lnTo>
                  <a:pt x="942" y="3321"/>
                </a:lnTo>
                <a:lnTo>
                  <a:pt x="2655" y="3321"/>
                </a:lnTo>
                <a:lnTo>
                  <a:pt x="2655" y="3321"/>
                </a:lnTo>
                <a:cubicBezTo>
                  <a:pt x="2859" y="3321"/>
                  <a:pt x="3022" y="3158"/>
                  <a:pt x="3022" y="2955"/>
                </a:cubicBezTo>
                <a:lnTo>
                  <a:pt x="3022" y="2955"/>
                </a:lnTo>
                <a:lnTo>
                  <a:pt x="3022" y="1731"/>
                </a:lnTo>
                <a:lnTo>
                  <a:pt x="3277" y="1731"/>
                </a:lnTo>
                <a:lnTo>
                  <a:pt x="3277" y="1731"/>
                </a:lnTo>
                <a:cubicBezTo>
                  <a:pt x="3496" y="1731"/>
                  <a:pt x="3598" y="1453"/>
                  <a:pt x="3426" y="1311"/>
                </a:cubicBezTo>
                <a:close/>
              </a:path>
            </a:pathLst>
          </a:custGeom>
          <a:solidFill>
            <a:schemeClr val="tx1"/>
          </a:solidFill>
          <a:ln>
            <a:noFill/>
          </a:ln>
          <a:effectLst/>
        </p:spPr>
        <p:txBody>
          <a:bodyPr wrap="none" anchor="ctr"/>
          <a:lstStyle/>
          <a:p>
            <a:endParaRPr lang="en-US"/>
          </a:p>
        </p:txBody>
      </p:sp>
      <p:sp>
        <p:nvSpPr>
          <p:cNvPr id="6" name="Rectangle 5">
            <a:hlinkClick r:id="rId4" action="ppaction://hlinksldjump"/>
          </p:cNvPr>
          <p:cNvSpPr/>
          <p:nvPr/>
        </p:nvSpPr>
        <p:spPr>
          <a:xfrm>
            <a:off x="8629963" y="5926962"/>
            <a:ext cx="482138" cy="351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96193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 Side Corner Rectangle 6"/>
          <p:cNvSpPr/>
          <p:nvPr/>
        </p:nvSpPr>
        <p:spPr>
          <a:xfrm rot="5400000">
            <a:off x="4646340" y="-2064634"/>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8" name="Round Same Side Corner Rectangle 7"/>
          <p:cNvSpPr/>
          <p:nvPr/>
        </p:nvSpPr>
        <p:spPr>
          <a:xfrm rot="5400000">
            <a:off x="4646340" y="-1308982"/>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9" name="Round Same Side Corner Rectangle 8"/>
          <p:cNvSpPr/>
          <p:nvPr/>
        </p:nvSpPr>
        <p:spPr>
          <a:xfrm rot="5400000">
            <a:off x="4646340" y="-553330"/>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10" name="Round Same Side Corner Rectangle 9"/>
          <p:cNvSpPr/>
          <p:nvPr/>
        </p:nvSpPr>
        <p:spPr>
          <a:xfrm rot="5400000">
            <a:off x="4646340" y="202322"/>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11" name="Round Same Side Corner Rectangle 10"/>
          <p:cNvSpPr/>
          <p:nvPr/>
        </p:nvSpPr>
        <p:spPr>
          <a:xfrm rot="5400000">
            <a:off x="4646340" y="957974"/>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12" name="Content Placeholder 1"/>
          <p:cNvSpPr>
            <a:spLocks noGrp="1"/>
          </p:cNvSpPr>
          <p:nvPr>
            <p:ph idx="1"/>
          </p:nvPr>
        </p:nvSpPr>
        <p:spPr>
          <a:xfrm>
            <a:off x="1145451" y="1821031"/>
            <a:ext cx="7772400" cy="4525963"/>
          </a:xfrm>
          <a:effectLst>
            <a:outerShdw blurRad="50800" dist="38100" dir="2700000" algn="tl" rotWithShape="0">
              <a:prstClr val="black">
                <a:alpha val="40000"/>
              </a:prstClr>
            </a:outerShdw>
          </a:effectLst>
        </p:spPr>
        <p:txBody>
          <a:bodyPr/>
          <a:lstStyle/>
          <a:p>
            <a:pPr marL="457200" indent="-457200">
              <a:lnSpc>
                <a:spcPct val="150000"/>
              </a:lnSpc>
              <a:buFont typeface="+mj-lt"/>
              <a:buAutoNum type="arabicPeriod"/>
            </a:pPr>
            <a:r>
              <a:rPr lang="en-CA" sz="2600" dirty="0"/>
              <a:t>Glucocorticoids (GIOP)</a:t>
            </a:r>
          </a:p>
          <a:p>
            <a:pPr marL="457200" indent="-457200">
              <a:lnSpc>
                <a:spcPct val="150000"/>
              </a:lnSpc>
              <a:buFont typeface="+mj-lt"/>
              <a:buAutoNum type="arabicPeriod"/>
            </a:pPr>
            <a:r>
              <a:rPr lang="en-CA" sz="2600" dirty="0"/>
              <a:t>Aromatase Inhibitors (AI)</a:t>
            </a:r>
          </a:p>
          <a:p>
            <a:pPr marL="457200" indent="-457200">
              <a:lnSpc>
                <a:spcPct val="150000"/>
              </a:lnSpc>
              <a:buFont typeface="+mj-lt"/>
              <a:buAutoNum type="arabicPeriod"/>
            </a:pPr>
            <a:r>
              <a:rPr lang="en-CA" sz="2600" dirty="0"/>
              <a:t>Androgen Deprivation Therapy (ADT)</a:t>
            </a:r>
          </a:p>
          <a:p>
            <a:pPr marL="457200" indent="-457200">
              <a:lnSpc>
                <a:spcPct val="150000"/>
              </a:lnSpc>
              <a:buFont typeface="+mj-lt"/>
              <a:buAutoNum type="arabicPeriod"/>
            </a:pPr>
            <a:r>
              <a:rPr lang="en-CA" sz="2600" dirty="0"/>
              <a:t>Proton Pump Inhibitors (PPI)</a:t>
            </a:r>
          </a:p>
          <a:p>
            <a:pPr marL="457200" indent="-457200">
              <a:lnSpc>
                <a:spcPct val="150000"/>
              </a:lnSpc>
              <a:buFont typeface="+mj-lt"/>
              <a:buAutoNum type="arabicPeriod"/>
            </a:pPr>
            <a:r>
              <a:rPr lang="en-CA" sz="2600" dirty="0"/>
              <a:t>Selective Serotonin Reuptake Inhibitors (SSRI)</a:t>
            </a:r>
          </a:p>
          <a:p>
            <a:pPr marL="457200" indent="-457200">
              <a:lnSpc>
                <a:spcPct val="150000"/>
              </a:lnSpc>
              <a:buFont typeface="+mj-lt"/>
              <a:buAutoNum type="arabicPeriod"/>
            </a:pPr>
            <a:endParaRPr lang="en-CA" sz="2600" dirty="0">
              <a:solidFill>
                <a:srgbClr val="F4E443"/>
              </a:solidFill>
            </a:endParaRPr>
          </a:p>
        </p:txBody>
      </p:sp>
      <p:sp>
        <p:nvSpPr>
          <p:cNvPr id="13" name="Title 4"/>
          <p:cNvSpPr>
            <a:spLocks noGrp="1"/>
          </p:cNvSpPr>
          <p:nvPr>
            <p:ph type="title"/>
          </p:nvPr>
        </p:nvSpPr>
        <p:spPr>
          <a:xfrm>
            <a:off x="457199" y="228600"/>
            <a:ext cx="8602133" cy="1244600"/>
          </a:xfrm>
        </p:spPr>
        <p:txBody>
          <a:bodyPr/>
          <a:lstStyle/>
          <a:p>
            <a:r>
              <a:rPr lang="en-US" altLang="en-US" b="1" dirty="0">
                <a:solidFill>
                  <a:schemeClr val="tx1"/>
                </a:solidFill>
                <a:latin typeface="Arial" charset="0"/>
              </a:rPr>
              <a:t>Case Studies:</a:t>
            </a:r>
            <a:br>
              <a:rPr lang="en-US" altLang="en-US" b="1" dirty="0">
                <a:latin typeface="Arial" charset="0"/>
              </a:rPr>
            </a:br>
            <a:r>
              <a:rPr lang="en-US" altLang="en-US" sz="2000" b="1" dirty="0">
                <a:latin typeface="Arial" charset="0"/>
              </a:rPr>
              <a:t>Medications Associated With Bone Loss and Increased Fracture Risk</a:t>
            </a:r>
            <a:endParaRPr lang="en-US" altLang="en-US" sz="2000" dirty="0">
              <a:latin typeface="Arial" charset="0"/>
            </a:endParaRPr>
          </a:p>
        </p:txBody>
      </p:sp>
      <p:grpSp>
        <p:nvGrpSpPr>
          <p:cNvPr id="14" name="Group 13"/>
          <p:cNvGrpSpPr/>
          <p:nvPr/>
        </p:nvGrpSpPr>
        <p:grpSpPr>
          <a:xfrm>
            <a:off x="470575" y="1856763"/>
            <a:ext cx="542392" cy="651236"/>
            <a:chOff x="7970412" y="1752600"/>
            <a:chExt cx="656379" cy="788098"/>
          </a:xfrm>
        </p:grpSpPr>
        <p:sp>
          <p:nvSpPr>
            <p:cNvPr id="15" name="Freeform 14"/>
            <p:cNvSpPr>
              <a:spLocks noChangeArrowheads="1"/>
            </p:cNvSpPr>
            <p:nvPr/>
          </p:nvSpPr>
          <p:spPr bwMode="auto">
            <a:xfrm>
              <a:off x="8298602" y="2408978"/>
              <a:ext cx="444" cy="44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E59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15"/>
            <p:cNvSpPr>
              <a:spLocks noChangeArrowheads="1"/>
            </p:cNvSpPr>
            <p:nvPr/>
          </p:nvSpPr>
          <p:spPr bwMode="auto">
            <a:xfrm>
              <a:off x="8154465" y="1839082"/>
              <a:ext cx="288275" cy="322867"/>
            </a:xfrm>
            <a:custGeom>
              <a:avLst/>
              <a:gdLst>
                <a:gd name="T0" fmla="*/ 249 w 2867"/>
                <a:gd name="T1" fmla="*/ 1902 h 3210"/>
                <a:gd name="T2" fmla="*/ 249 w 2867"/>
                <a:gd name="T3" fmla="*/ 1902 h 3210"/>
                <a:gd name="T4" fmla="*/ 878 w 2867"/>
                <a:gd name="T5" fmla="*/ 447 h 3210"/>
                <a:gd name="T6" fmla="*/ 927 w 2867"/>
                <a:gd name="T7" fmla="*/ 436 h 3210"/>
                <a:gd name="T8" fmla="*/ 937 w 2867"/>
                <a:gd name="T9" fmla="*/ 387 h 3210"/>
                <a:gd name="T10" fmla="*/ 1433 w 2867"/>
                <a:gd name="T11" fmla="*/ 202 h 3210"/>
                <a:gd name="T12" fmla="*/ 1442 w 2867"/>
                <a:gd name="T13" fmla="*/ 202 h 3210"/>
                <a:gd name="T14" fmla="*/ 2661 w 2867"/>
                <a:gd name="T15" fmla="*/ 1638 h 3210"/>
                <a:gd name="T16" fmla="*/ 2690 w 2867"/>
                <a:gd name="T17" fmla="*/ 2722 h 3210"/>
                <a:gd name="T18" fmla="*/ 1872 w 2867"/>
                <a:gd name="T19" fmla="*/ 2714 h 3210"/>
                <a:gd name="T20" fmla="*/ 2321 w 2867"/>
                <a:gd name="T21" fmla="*/ 2090 h 3210"/>
                <a:gd name="T22" fmla="*/ 2327 w 2867"/>
                <a:gd name="T23" fmla="*/ 2059 h 3210"/>
                <a:gd name="T24" fmla="*/ 2344 w 2867"/>
                <a:gd name="T25" fmla="*/ 1939 h 3210"/>
                <a:gd name="T26" fmla="*/ 2367 w 2867"/>
                <a:gd name="T27" fmla="*/ 1729 h 3210"/>
                <a:gd name="T28" fmla="*/ 2332 w 2867"/>
                <a:gd name="T29" fmla="*/ 1663 h 3210"/>
                <a:gd name="T30" fmla="*/ 2101 w 2867"/>
                <a:gd name="T31" fmla="*/ 1357 h 3210"/>
                <a:gd name="T32" fmla="*/ 1938 w 2867"/>
                <a:gd name="T33" fmla="*/ 1097 h 3210"/>
                <a:gd name="T34" fmla="*/ 1932 w 2867"/>
                <a:gd name="T35" fmla="*/ 1090 h 3210"/>
                <a:gd name="T36" fmla="*/ 1086 w 2867"/>
                <a:gd name="T37" fmla="*/ 735 h 3210"/>
                <a:gd name="T38" fmla="*/ 993 w 2867"/>
                <a:gd name="T39" fmla="*/ 614 h 3210"/>
                <a:gd name="T40" fmla="*/ 948 w 2867"/>
                <a:gd name="T41" fmla="*/ 759 h 3210"/>
                <a:gd name="T42" fmla="*/ 499 w 2867"/>
                <a:gd name="T43" fmla="*/ 1589 h 3210"/>
                <a:gd name="T44" fmla="*/ 497 w 2867"/>
                <a:gd name="T45" fmla="*/ 1606 h 3210"/>
                <a:gd name="T46" fmla="*/ 584 w 2867"/>
                <a:gd name="T47" fmla="*/ 2091 h 3210"/>
                <a:gd name="T48" fmla="*/ 623 w 2867"/>
                <a:gd name="T49" fmla="*/ 3046 h 3210"/>
                <a:gd name="T50" fmla="*/ 249 w 2867"/>
                <a:gd name="T51" fmla="*/ 1902 h 3210"/>
                <a:gd name="T52" fmla="*/ 591 w 2867"/>
                <a:gd name="T53" fmla="*/ 3200 h 3210"/>
                <a:gd name="T54" fmla="*/ 610 w 2867"/>
                <a:gd name="T55" fmla="*/ 3209 h 3210"/>
                <a:gd name="T56" fmla="*/ 632 w 2867"/>
                <a:gd name="T57" fmla="*/ 3204 h 3210"/>
                <a:gd name="T58" fmla="*/ 1184 w 2867"/>
                <a:gd name="T59" fmla="*/ 2675 h 3210"/>
                <a:gd name="T60" fmla="*/ 1155 w 2867"/>
                <a:gd name="T61" fmla="*/ 2614 h 3210"/>
                <a:gd name="T62" fmla="*/ 731 w 2867"/>
                <a:gd name="T63" fmla="*/ 2037 h 3210"/>
                <a:gd name="T64" fmla="*/ 722 w 2867"/>
                <a:gd name="T65" fmla="*/ 2016 h 3210"/>
                <a:gd name="T66" fmla="*/ 654 w 2867"/>
                <a:gd name="T67" fmla="*/ 1614 h 3210"/>
                <a:gd name="T68" fmla="*/ 1056 w 2867"/>
                <a:gd name="T69" fmla="*/ 932 h 3210"/>
                <a:gd name="T70" fmla="*/ 1829 w 2867"/>
                <a:gd name="T71" fmla="*/ 1211 h 3210"/>
                <a:gd name="T72" fmla="*/ 2209 w 2867"/>
                <a:gd name="T73" fmla="*/ 1769 h 3210"/>
                <a:gd name="T74" fmla="*/ 2170 w 2867"/>
                <a:gd name="T75" fmla="*/ 2041 h 3210"/>
                <a:gd name="T76" fmla="*/ 1744 w 2867"/>
                <a:gd name="T77" fmla="*/ 2619 h 3210"/>
                <a:gd name="T78" fmla="*/ 1721 w 2867"/>
                <a:gd name="T79" fmla="*/ 2661 h 3210"/>
                <a:gd name="T80" fmla="*/ 2235 w 2867"/>
                <a:gd name="T81" fmla="*/ 3204 h 3210"/>
                <a:gd name="T82" fmla="*/ 2255 w 2867"/>
                <a:gd name="T83" fmla="*/ 3209 h 3210"/>
                <a:gd name="T84" fmla="*/ 2276 w 2867"/>
                <a:gd name="T85" fmla="*/ 3200 h 3210"/>
                <a:gd name="T86" fmla="*/ 2854 w 2867"/>
                <a:gd name="T87" fmla="*/ 2743 h 3210"/>
                <a:gd name="T88" fmla="*/ 2846 w 2867"/>
                <a:gd name="T89" fmla="*/ 2674 h 3210"/>
                <a:gd name="T90" fmla="*/ 2777 w 2867"/>
                <a:gd name="T91" fmla="*/ 1883 h 3210"/>
                <a:gd name="T92" fmla="*/ 2385 w 2867"/>
                <a:gd name="T93" fmla="*/ 397 h 3210"/>
                <a:gd name="T94" fmla="*/ 797 w 2867"/>
                <a:gd name="T95" fmla="*/ 305 h 3210"/>
                <a:gd name="T96" fmla="*/ 93 w 2867"/>
                <a:gd name="T97" fmla="*/ 1926 h 3210"/>
                <a:gd name="T98" fmla="*/ 16 w 2867"/>
                <a:gd name="T99" fmla="*/ 2680 h 3210"/>
                <a:gd name="T100" fmla="*/ 11 w 2867"/>
                <a:gd name="T101" fmla="*/ 2743 h 3210"/>
                <a:gd name="T102" fmla="*/ 591 w 2867"/>
                <a:gd name="T103" fmla="*/ 320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7" h="3210">
                  <a:moveTo>
                    <a:pt x="249" y="1902"/>
                  </a:moveTo>
                  <a:lnTo>
                    <a:pt x="249" y="1902"/>
                  </a:lnTo>
                  <a:lnTo>
                    <a:pt x="249" y="1902"/>
                  </a:lnTo>
                  <a:lnTo>
                    <a:pt x="249" y="1902"/>
                  </a:lnTo>
                  <a:cubicBezTo>
                    <a:pt x="228" y="1761"/>
                    <a:pt x="206" y="1615"/>
                    <a:pt x="206" y="1434"/>
                  </a:cubicBezTo>
                  <a:cubicBezTo>
                    <a:pt x="165" y="1035"/>
                    <a:pt x="406" y="556"/>
                    <a:pt x="878" y="447"/>
                  </a:cubicBezTo>
                  <a:lnTo>
                    <a:pt x="878" y="447"/>
                  </a:lnTo>
                  <a:lnTo>
                    <a:pt x="927" y="436"/>
                  </a:lnTo>
                  <a:lnTo>
                    <a:pt x="937" y="387"/>
                  </a:lnTo>
                  <a:lnTo>
                    <a:pt x="937" y="387"/>
                  </a:lnTo>
                  <a:cubicBezTo>
                    <a:pt x="967" y="234"/>
                    <a:pt x="1224" y="202"/>
                    <a:pt x="1433" y="202"/>
                  </a:cubicBezTo>
                  <a:lnTo>
                    <a:pt x="1433" y="202"/>
                  </a:lnTo>
                  <a:lnTo>
                    <a:pt x="1442" y="202"/>
                  </a:lnTo>
                  <a:lnTo>
                    <a:pt x="1442" y="202"/>
                  </a:lnTo>
                  <a:cubicBezTo>
                    <a:pt x="1750" y="162"/>
                    <a:pt x="2093" y="327"/>
                    <a:pt x="2278" y="511"/>
                  </a:cubicBezTo>
                  <a:cubicBezTo>
                    <a:pt x="2587" y="787"/>
                    <a:pt x="2704" y="1135"/>
                    <a:pt x="2661" y="1638"/>
                  </a:cubicBezTo>
                  <a:cubicBezTo>
                    <a:pt x="2653" y="1706"/>
                    <a:pt x="2638" y="1777"/>
                    <a:pt x="2623" y="1852"/>
                  </a:cubicBezTo>
                  <a:cubicBezTo>
                    <a:pt x="2570" y="2118"/>
                    <a:pt x="2510" y="2419"/>
                    <a:pt x="2690" y="2722"/>
                  </a:cubicBezTo>
                  <a:cubicBezTo>
                    <a:pt x="2652" y="2784"/>
                    <a:pt x="2538" y="2933"/>
                    <a:pt x="2243" y="3046"/>
                  </a:cubicBezTo>
                  <a:cubicBezTo>
                    <a:pt x="1880" y="2969"/>
                    <a:pt x="1853" y="2837"/>
                    <a:pt x="1872" y="2714"/>
                  </a:cubicBezTo>
                  <a:cubicBezTo>
                    <a:pt x="2032" y="2552"/>
                    <a:pt x="2196" y="2382"/>
                    <a:pt x="2321" y="2090"/>
                  </a:cubicBezTo>
                  <a:lnTo>
                    <a:pt x="2321" y="2090"/>
                  </a:lnTo>
                  <a:lnTo>
                    <a:pt x="2327" y="2075"/>
                  </a:lnTo>
                  <a:lnTo>
                    <a:pt x="2327" y="2059"/>
                  </a:lnTo>
                  <a:lnTo>
                    <a:pt x="2327" y="2059"/>
                  </a:lnTo>
                  <a:cubicBezTo>
                    <a:pt x="2327" y="2029"/>
                    <a:pt x="2335" y="1986"/>
                    <a:pt x="2344" y="1939"/>
                  </a:cubicBezTo>
                  <a:cubicBezTo>
                    <a:pt x="2355" y="1875"/>
                    <a:pt x="2367" y="1803"/>
                    <a:pt x="2367" y="1729"/>
                  </a:cubicBezTo>
                  <a:lnTo>
                    <a:pt x="2367" y="1729"/>
                  </a:lnTo>
                  <a:lnTo>
                    <a:pt x="2367" y="1687"/>
                  </a:lnTo>
                  <a:lnTo>
                    <a:pt x="2332" y="1663"/>
                  </a:lnTo>
                  <a:lnTo>
                    <a:pt x="2332" y="1663"/>
                  </a:lnTo>
                  <a:cubicBezTo>
                    <a:pt x="2209" y="1580"/>
                    <a:pt x="2158" y="1470"/>
                    <a:pt x="2101" y="1357"/>
                  </a:cubicBezTo>
                  <a:cubicBezTo>
                    <a:pt x="2059" y="1267"/>
                    <a:pt x="2015" y="1176"/>
                    <a:pt x="1938" y="1097"/>
                  </a:cubicBezTo>
                  <a:lnTo>
                    <a:pt x="1938" y="1097"/>
                  </a:lnTo>
                  <a:lnTo>
                    <a:pt x="1932" y="1090"/>
                  </a:lnTo>
                  <a:lnTo>
                    <a:pt x="1932" y="1090"/>
                  </a:lnTo>
                  <a:cubicBezTo>
                    <a:pt x="1833" y="1012"/>
                    <a:pt x="1716" y="998"/>
                    <a:pt x="1592" y="980"/>
                  </a:cubicBezTo>
                  <a:cubicBezTo>
                    <a:pt x="1420" y="958"/>
                    <a:pt x="1240" y="933"/>
                    <a:pt x="1086" y="735"/>
                  </a:cubicBezTo>
                  <a:lnTo>
                    <a:pt x="1086" y="735"/>
                  </a:lnTo>
                  <a:lnTo>
                    <a:pt x="993" y="614"/>
                  </a:lnTo>
                  <a:lnTo>
                    <a:pt x="948" y="759"/>
                  </a:lnTo>
                  <a:lnTo>
                    <a:pt x="948" y="759"/>
                  </a:lnTo>
                  <a:cubicBezTo>
                    <a:pt x="870" y="1017"/>
                    <a:pt x="786" y="1107"/>
                    <a:pt x="704" y="1193"/>
                  </a:cubicBezTo>
                  <a:cubicBezTo>
                    <a:pt x="621" y="1283"/>
                    <a:pt x="542" y="1368"/>
                    <a:pt x="499" y="1589"/>
                  </a:cubicBezTo>
                  <a:lnTo>
                    <a:pt x="499" y="1589"/>
                  </a:lnTo>
                  <a:lnTo>
                    <a:pt x="497" y="1606"/>
                  </a:lnTo>
                  <a:lnTo>
                    <a:pt x="497" y="1606"/>
                  </a:lnTo>
                  <a:cubicBezTo>
                    <a:pt x="497" y="1775"/>
                    <a:pt x="497" y="1951"/>
                    <a:pt x="584" y="2091"/>
                  </a:cubicBezTo>
                  <a:cubicBezTo>
                    <a:pt x="666" y="2367"/>
                    <a:pt x="815" y="2537"/>
                    <a:pt x="1027" y="2712"/>
                  </a:cubicBezTo>
                  <a:cubicBezTo>
                    <a:pt x="1019" y="2843"/>
                    <a:pt x="964" y="2974"/>
                    <a:pt x="623" y="3046"/>
                  </a:cubicBezTo>
                  <a:cubicBezTo>
                    <a:pt x="321" y="2932"/>
                    <a:pt x="209" y="2779"/>
                    <a:pt x="174" y="2719"/>
                  </a:cubicBezTo>
                  <a:cubicBezTo>
                    <a:pt x="328" y="2414"/>
                    <a:pt x="291" y="2177"/>
                    <a:pt x="249" y="1902"/>
                  </a:cubicBezTo>
                  <a:close/>
                  <a:moveTo>
                    <a:pt x="591" y="3200"/>
                  </a:moveTo>
                  <a:lnTo>
                    <a:pt x="591" y="3200"/>
                  </a:lnTo>
                  <a:lnTo>
                    <a:pt x="591" y="3200"/>
                  </a:lnTo>
                  <a:lnTo>
                    <a:pt x="610" y="3209"/>
                  </a:lnTo>
                  <a:lnTo>
                    <a:pt x="632" y="3204"/>
                  </a:lnTo>
                  <a:lnTo>
                    <a:pt x="632" y="3204"/>
                  </a:lnTo>
                  <a:cubicBezTo>
                    <a:pt x="1019" y="3127"/>
                    <a:pt x="1184" y="2969"/>
                    <a:pt x="1184" y="2675"/>
                  </a:cubicBezTo>
                  <a:lnTo>
                    <a:pt x="1184" y="2675"/>
                  </a:lnTo>
                  <a:lnTo>
                    <a:pt x="1184" y="2639"/>
                  </a:lnTo>
                  <a:lnTo>
                    <a:pt x="1155" y="2614"/>
                  </a:lnTo>
                  <a:lnTo>
                    <a:pt x="1155" y="2614"/>
                  </a:lnTo>
                  <a:cubicBezTo>
                    <a:pt x="948" y="2448"/>
                    <a:pt x="805" y="2294"/>
                    <a:pt x="731" y="2037"/>
                  </a:cubicBezTo>
                  <a:lnTo>
                    <a:pt x="731" y="2037"/>
                  </a:lnTo>
                  <a:lnTo>
                    <a:pt x="722" y="2016"/>
                  </a:lnTo>
                  <a:lnTo>
                    <a:pt x="722" y="2016"/>
                  </a:lnTo>
                  <a:cubicBezTo>
                    <a:pt x="656" y="1914"/>
                    <a:pt x="654" y="1767"/>
                    <a:pt x="654" y="1614"/>
                  </a:cubicBezTo>
                  <a:cubicBezTo>
                    <a:pt x="690" y="1440"/>
                    <a:pt x="745" y="1381"/>
                    <a:pt x="820" y="1301"/>
                  </a:cubicBezTo>
                  <a:cubicBezTo>
                    <a:pt x="890" y="1224"/>
                    <a:pt x="977" y="1132"/>
                    <a:pt x="1056" y="932"/>
                  </a:cubicBezTo>
                  <a:cubicBezTo>
                    <a:pt x="1227" y="1090"/>
                    <a:pt x="1415" y="1116"/>
                    <a:pt x="1570" y="1137"/>
                  </a:cubicBezTo>
                  <a:cubicBezTo>
                    <a:pt x="1675" y="1150"/>
                    <a:pt x="1766" y="1163"/>
                    <a:pt x="1829" y="1211"/>
                  </a:cubicBezTo>
                  <a:cubicBezTo>
                    <a:pt x="1887" y="1270"/>
                    <a:pt x="1922" y="1346"/>
                    <a:pt x="1960" y="1424"/>
                  </a:cubicBezTo>
                  <a:cubicBezTo>
                    <a:pt x="2015" y="1538"/>
                    <a:pt x="2076" y="1665"/>
                    <a:pt x="2209" y="1769"/>
                  </a:cubicBezTo>
                  <a:cubicBezTo>
                    <a:pt x="2206" y="1815"/>
                    <a:pt x="2198" y="1864"/>
                    <a:pt x="2190" y="1912"/>
                  </a:cubicBezTo>
                  <a:cubicBezTo>
                    <a:pt x="2180" y="1958"/>
                    <a:pt x="2172" y="2001"/>
                    <a:pt x="2170" y="2041"/>
                  </a:cubicBezTo>
                  <a:cubicBezTo>
                    <a:pt x="2053" y="2308"/>
                    <a:pt x="1896" y="2467"/>
                    <a:pt x="1744" y="2619"/>
                  </a:cubicBezTo>
                  <a:lnTo>
                    <a:pt x="1744" y="2619"/>
                  </a:lnTo>
                  <a:lnTo>
                    <a:pt x="1726" y="2637"/>
                  </a:lnTo>
                  <a:lnTo>
                    <a:pt x="1721" y="2661"/>
                  </a:lnTo>
                  <a:lnTo>
                    <a:pt x="1721" y="2661"/>
                  </a:lnTo>
                  <a:cubicBezTo>
                    <a:pt x="1667" y="2948"/>
                    <a:pt x="1833" y="3125"/>
                    <a:pt x="2235" y="3204"/>
                  </a:cubicBezTo>
                  <a:lnTo>
                    <a:pt x="2235" y="3204"/>
                  </a:lnTo>
                  <a:lnTo>
                    <a:pt x="2255" y="3209"/>
                  </a:lnTo>
                  <a:lnTo>
                    <a:pt x="2276" y="3200"/>
                  </a:lnTo>
                  <a:lnTo>
                    <a:pt x="2276" y="3200"/>
                  </a:lnTo>
                  <a:cubicBezTo>
                    <a:pt x="2756" y="3027"/>
                    <a:pt x="2850" y="2754"/>
                    <a:pt x="2854" y="2743"/>
                  </a:cubicBezTo>
                  <a:lnTo>
                    <a:pt x="2854" y="2743"/>
                  </a:lnTo>
                  <a:lnTo>
                    <a:pt x="2866" y="2706"/>
                  </a:lnTo>
                  <a:lnTo>
                    <a:pt x="2846" y="2674"/>
                  </a:lnTo>
                  <a:lnTo>
                    <a:pt x="2846" y="2674"/>
                  </a:lnTo>
                  <a:cubicBezTo>
                    <a:pt x="2672" y="2411"/>
                    <a:pt x="2725" y="2143"/>
                    <a:pt x="2777" y="1883"/>
                  </a:cubicBezTo>
                  <a:cubicBezTo>
                    <a:pt x="2792" y="1809"/>
                    <a:pt x="2807" y="1730"/>
                    <a:pt x="2817" y="1654"/>
                  </a:cubicBezTo>
                  <a:cubicBezTo>
                    <a:pt x="2866" y="1103"/>
                    <a:pt x="2729" y="702"/>
                    <a:pt x="2385" y="397"/>
                  </a:cubicBezTo>
                  <a:cubicBezTo>
                    <a:pt x="2186" y="196"/>
                    <a:pt x="1801" y="0"/>
                    <a:pt x="1428" y="45"/>
                  </a:cubicBezTo>
                  <a:cubicBezTo>
                    <a:pt x="1073" y="47"/>
                    <a:pt x="862" y="133"/>
                    <a:pt x="797" y="305"/>
                  </a:cubicBezTo>
                  <a:cubicBezTo>
                    <a:pt x="271" y="454"/>
                    <a:pt x="3" y="996"/>
                    <a:pt x="48" y="1442"/>
                  </a:cubicBezTo>
                  <a:cubicBezTo>
                    <a:pt x="48" y="1628"/>
                    <a:pt x="73" y="1787"/>
                    <a:pt x="93" y="1926"/>
                  </a:cubicBezTo>
                  <a:cubicBezTo>
                    <a:pt x="134" y="2192"/>
                    <a:pt x="165" y="2403"/>
                    <a:pt x="16" y="2680"/>
                  </a:cubicBezTo>
                  <a:lnTo>
                    <a:pt x="16" y="2680"/>
                  </a:lnTo>
                  <a:lnTo>
                    <a:pt x="0" y="2709"/>
                  </a:lnTo>
                  <a:lnTo>
                    <a:pt x="11" y="2743"/>
                  </a:lnTo>
                  <a:lnTo>
                    <a:pt x="11" y="2743"/>
                  </a:lnTo>
                  <a:cubicBezTo>
                    <a:pt x="15" y="2754"/>
                    <a:pt x="110" y="3027"/>
                    <a:pt x="591" y="3200"/>
                  </a:cubicBezTo>
                  <a:close/>
                </a:path>
              </a:pathLst>
            </a:custGeom>
            <a:solidFill>
              <a:schemeClr val="tx1"/>
            </a:solidFill>
            <a:ln>
              <a:noFill/>
            </a:ln>
            <a:effectLst/>
          </p:spPr>
          <p:txBody>
            <a:bodyPr wrap="none" anchor="ctr"/>
            <a:lstStyle/>
            <a:p>
              <a:endParaRPr lang="en-US"/>
            </a:p>
          </p:txBody>
        </p:sp>
        <p:sp>
          <p:nvSpPr>
            <p:cNvPr id="17" name="Freeform 16"/>
            <p:cNvSpPr>
              <a:spLocks noChangeArrowheads="1"/>
            </p:cNvSpPr>
            <p:nvPr/>
          </p:nvSpPr>
          <p:spPr bwMode="auto">
            <a:xfrm>
              <a:off x="7970412" y="1752600"/>
              <a:ext cx="656379" cy="656378"/>
            </a:xfrm>
            <a:custGeom>
              <a:avLst/>
              <a:gdLst>
                <a:gd name="T0" fmla="*/ 157 w 6528"/>
                <a:gd name="T1" fmla="*/ 3265 h 6528"/>
                <a:gd name="T2" fmla="*/ 157 w 6528"/>
                <a:gd name="T3" fmla="*/ 3265 h 6528"/>
                <a:gd name="T4" fmla="*/ 6370 w 6528"/>
                <a:gd name="T5" fmla="*/ 3265 h 6528"/>
                <a:gd name="T6" fmla="*/ 5494 w 6528"/>
                <a:gd name="T7" fmla="*/ 5419 h 6528"/>
                <a:gd name="T8" fmla="*/ 5474 w 6528"/>
                <a:gd name="T9" fmla="*/ 5310 h 6528"/>
                <a:gd name="T10" fmla="*/ 5445 w 6528"/>
                <a:gd name="T11" fmla="*/ 5188 h 6528"/>
                <a:gd name="T12" fmla="*/ 5405 w 6528"/>
                <a:gd name="T13" fmla="*/ 5065 h 6528"/>
                <a:gd name="T14" fmla="*/ 5353 w 6528"/>
                <a:gd name="T15" fmla="*/ 4943 h 6528"/>
                <a:gd name="T16" fmla="*/ 5289 w 6528"/>
                <a:gd name="T17" fmla="*/ 4826 h 6528"/>
                <a:gd name="T18" fmla="*/ 5214 w 6528"/>
                <a:gd name="T19" fmla="*/ 4715 h 6528"/>
                <a:gd name="T20" fmla="*/ 5124 w 6528"/>
                <a:gd name="T21" fmla="*/ 4617 h 6528"/>
                <a:gd name="T22" fmla="*/ 5023 w 6528"/>
                <a:gd name="T23" fmla="*/ 4533 h 6528"/>
                <a:gd name="T24" fmla="*/ 5012 w 6528"/>
                <a:gd name="T25" fmla="*/ 4526 h 6528"/>
                <a:gd name="T26" fmla="*/ 4112 w 6528"/>
                <a:gd name="T27" fmla="*/ 4154 h 6528"/>
                <a:gd name="T28" fmla="*/ 4035 w 6528"/>
                <a:gd name="T29" fmla="*/ 4118 h 6528"/>
                <a:gd name="T30" fmla="*/ 4006 w 6528"/>
                <a:gd name="T31" fmla="*/ 4198 h 6528"/>
                <a:gd name="T32" fmla="*/ 2521 w 6528"/>
                <a:gd name="T33" fmla="*/ 4198 h 6528"/>
                <a:gd name="T34" fmla="*/ 2492 w 6528"/>
                <a:gd name="T35" fmla="*/ 4118 h 6528"/>
                <a:gd name="T36" fmla="*/ 2415 w 6528"/>
                <a:gd name="T37" fmla="*/ 4154 h 6528"/>
                <a:gd name="T38" fmla="*/ 1514 w 6528"/>
                <a:gd name="T39" fmla="*/ 4526 h 6528"/>
                <a:gd name="T40" fmla="*/ 1502 w 6528"/>
                <a:gd name="T41" fmla="*/ 4533 h 6528"/>
                <a:gd name="T42" fmla="*/ 1403 w 6528"/>
                <a:gd name="T43" fmla="*/ 4617 h 6528"/>
                <a:gd name="T44" fmla="*/ 1313 w 6528"/>
                <a:gd name="T45" fmla="*/ 4717 h 6528"/>
                <a:gd name="T46" fmla="*/ 1238 w 6528"/>
                <a:gd name="T47" fmla="*/ 4826 h 6528"/>
                <a:gd name="T48" fmla="*/ 1174 w 6528"/>
                <a:gd name="T49" fmla="*/ 4943 h 6528"/>
                <a:gd name="T50" fmla="*/ 1122 w 6528"/>
                <a:gd name="T51" fmla="*/ 5065 h 6528"/>
                <a:gd name="T52" fmla="*/ 1082 w 6528"/>
                <a:gd name="T53" fmla="*/ 5188 h 6528"/>
                <a:gd name="T54" fmla="*/ 1054 w 6528"/>
                <a:gd name="T55" fmla="*/ 5310 h 6528"/>
                <a:gd name="T56" fmla="*/ 1033 w 6528"/>
                <a:gd name="T57" fmla="*/ 5418 h 6528"/>
                <a:gd name="T58" fmla="*/ 157 w 6528"/>
                <a:gd name="T59" fmla="*/ 3265 h 6528"/>
                <a:gd name="T60" fmla="*/ 3264 w 6528"/>
                <a:gd name="T61" fmla="*/ 6370 h 6528"/>
                <a:gd name="T62" fmla="*/ 3264 w 6528"/>
                <a:gd name="T63" fmla="*/ 6370 h 6528"/>
                <a:gd name="T64" fmla="*/ 1183 w 6528"/>
                <a:gd name="T65" fmla="*/ 5564 h 6528"/>
                <a:gd name="T66" fmla="*/ 1589 w 6528"/>
                <a:gd name="T67" fmla="*/ 4664 h 6528"/>
                <a:gd name="T68" fmla="*/ 2101 w 6528"/>
                <a:gd name="T69" fmla="*/ 4454 h 6528"/>
                <a:gd name="T70" fmla="*/ 2210 w 6528"/>
                <a:gd name="T71" fmla="*/ 4411 h 6528"/>
                <a:gd name="T72" fmla="*/ 2327 w 6528"/>
                <a:gd name="T73" fmla="*/ 4364 h 6528"/>
                <a:gd name="T74" fmla="*/ 2407 w 6528"/>
                <a:gd name="T75" fmla="*/ 4329 h 6528"/>
                <a:gd name="T76" fmla="*/ 4120 w 6528"/>
                <a:gd name="T77" fmla="*/ 4329 h 6528"/>
                <a:gd name="T78" fmla="*/ 4198 w 6528"/>
                <a:gd name="T79" fmla="*/ 4362 h 6528"/>
                <a:gd name="T80" fmla="*/ 4317 w 6528"/>
                <a:gd name="T81" fmla="*/ 4411 h 6528"/>
                <a:gd name="T82" fmla="*/ 4429 w 6528"/>
                <a:gd name="T83" fmla="*/ 4456 h 6528"/>
                <a:gd name="T84" fmla="*/ 4936 w 6528"/>
                <a:gd name="T85" fmla="*/ 4664 h 6528"/>
                <a:gd name="T86" fmla="*/ 5347 w 6528"/>
                <a:gd name="T87" fmla="*/ 5535 h 6528"/>
                <a:gd name="T88" fmla="*/ 5531 w 6528"/>
                <a:gd name="T89" fmla="*/ 5610 h 6528"/>
                <a:gd name="T90" fmla="*/ 6527 w 6528"/>
                <a:gd name="T91" fmla="*/ 3265 h 6528"/>
                <a:gd name="T92" fmla="*/ 0 w 6528"/>
                <a:gd name="T93" fmla="*/ 3265 h 6528"/>
                <a:gd name="T94" fmla="*/ 1034 w 6528"/>
                <a:gd name="T95" fmla="*/ 5647 h 6528"/>
                <a:gd name="T96" fmla="*/ 1055 w 6528"/>
                <a:gd name="T97" fmla="*/ 5668 h 6528"/>
                <a:gd name="T98" fmla="*/ 1214 w 6528"/>
                <a:gd name="T99" fmla="*/ 5802 h 6528"/>
                <a:gd name="T100" fmla="*/ 3264 w 6528"/>
                <a:gd name="T101" fmla="*/ 6527 h 6528"/>
                <a:gd name="T102" fmla="*/ 3735 w 6528"/>
                <a:gd name="T103" fmla="*/ 6494 h 6528"/>
                <a:gd name="T104" fmla="*/ 3674 w 6528"/>
                <a:gd name="T105" fmla="*/ 6343 h 6528"/>
                <a:gd name="T106" fmla="*/ 3264 w 6528"/>
                <a:gd name="T107" fmla="*/ 6370 h 6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28" h="6528">
                  <a:moveTo>
                    <a:pt x="157" y="3265"/>
                  </a:moveTo>
                  <a:lnTo>
                    <a:pt x="157" y="3265"/>
                  </a:lnTo>
                  <a:lnTo>
                    <a:pt x="157" y="3265"/>
                  </a:lnTo>
                  <a:lnTo>
                    <a:pt x="157" y="3265"/>
                  </a:lnTo>
                  <a:cubicBezTo>
                    <a:pt x="157" y="1552"/>
                    <a:pt x="1551" y="157"/>
                    <a:pt x="3264" y="157"/>
                  </a:cubicBezTo>
                  <a:cubicBezTo>
                    <a:pt x="4977" y="157"/>
                    <a:pt x="6370" y="1552"/>
                    <a:pt x="6370" y="3265"/>
                  </a:cubicBezTo>
                  <a:cubicBezTo>
                    <a:pt x="6370" y="4069"/>
                    <a:pt x="6054" y="4848"/>
                    <a:pt x="5494" y="5425"/>
                  </a:cubicBezTo>
                  <a:cubicBezTo>
                    <a:pt x="5494" y="5422"/>
                    <a:pt x="5494" y="5421"/>
                    <a:pt x="5494" y="5419"/>
                  </a:cubicBezTo>
                  <a:cubicBezTo>
                    <a:pt x="5488" y="5384"/>
                    <a:pt x="5482" y="5347"/>
                    <a:pt x="5474" y="5310"/>
                  </a:cubicBezTo>
                  <a:lnTo>
                    <a:pt x="5474" y="5310"/>
                  </a:lnTo>
                  <a:cubicBezTo>
                    <a:pt x="5467" y="5273"/>
                    <a:pt x="5457" y="5236"/>
                    <a:pt x="5446" y="5198"/>
                  </a:cubicBezTo>
                  <a:cubicBezTo>
                    <a:pt x="5446" y="5194"/>
                    <a:pt x="5445" y="5191"/>
                    <a:pt x="5445" y="5188"/>
                  </a:cubicBezTo>
                  <a:cubicBezTo>
                    <a:pt x="5434" y="5153"/>
                    <a:pt x="5422" y="5116"/>
                    <a:pt x="5409" y="5079"/>
                  </a:cubicBezTo>
                  <a:cubicBezTo>
                    <a:pt x="5408" y="5074"/>
                    <a:pt x="5406" y="5070"/>
                    <a:pt x="5405" y="5065"/>
                  </a:cubicBezTo>
                  <a:cubicBezTo>
                    <a:pt x="5392" y="5030"/>
                    <a:pt x="5377" y="4994"/>
                    <a:pt x="5362" y="4960"/>
                  </a:cubicBezTo>
                  <a:cubicBezTo>
                    <a:pt x="5358" y="4954"/>
                    <a:pt x="5357" y="4948"/>
                    <a:pt x="5353" y="4943"/>
                  </a:cubicBezTo>
                  <a:cubicBezTo>
                    <a:pt x="5337" y="4908"/>
                    <a:pt x="5320" y="4874"/>
                    <a:pt x="5299" y="4842"/>
                  </a:cubicBezTo>
                  <a:cubicBezTo>
                    <a:pt x="5295" y="4836"/>
                    <a:pt x="5292" y="4831"/>
                    <a:pt x="5289" y="4826"/>
                  </a:cubicBezTo>
                  <a:cubicBezTo>
                    <a:pt x="5270" y="4792"/>
                    <a:pt x="5248" y="4760"/>
                    <a:pt x="5223" y="4728"/>
                  </a:cubicBezTo>
                  <a:cubicBezTo>
                    <a:pt x="5220" y="4725"/>
                    <a:pt x="5217" y="4720"/>
                    <a:pt x="5214" y="4715"/>
                  </a:cubicBezTo>
                  <a:cubicBezTo>
                    <a:pt x="5188" y="4685"/>
                    <a:pt x="5161" y="4653"/>
                    <a:pt x="5132" y="4623"/>
                  </a:cubicBezTo>
                  <a:cubicBezTo>
                    <a:pt x="5129" y="4622"/>
                    <a:pt x="5127" y="4619"/>
                    <a:pt x="5124" y="4617"/>
                  </a:cubicBezTo>
                  <a:cubicBezTo>
                    <a:pt x="5092" y="4587"/>
                    <a:pt x="5060" y="4558"/>
                    <a:pt x="5023" y="4533"/>
                  </a:cubicBezTo>
                  <a:lnTo>
                    <a:pt x="5023" y="4533"/>
                  </a:lnTo>
                  <a:lnTo>
                    <a:pt x="5012" y="4526"/>
                  </a:lnTo>
                  <a:lnTo>
                    <a:pt x="5012" y="4526"/>
                  </a:lnTo>
                  <a:cubicBezTo>
                    <a:pt x="4881" y="4460"/>
                    <a:pt x="4744" y="4407"/>
                    <a:pt x="4585" y="4346"/>
                  </a:cubicBezTo>
                  <a:cubicBezTo>
                    <a:pt x="4446" y="4293"/>
                    <a:pt x="4287" y="4232"/>
                    <a:pt x="4112" y="4154"/>
                  </a:cubicBezTo>
                  <a:lnTo>
                    <a:pt x="4112" y="4154"/>
                  </a:lnTo>
                  <a:lnTo>
                    <a:pt x="4035" y="4118"/>
                  </a:lnTo>
                  <a:lnTo>
                    <a:pt x="4006" y="4198"/>
                  </a:lnTo>
                  <a:lnTo>
                    <a:pt x="4006" y="4198"/>
                  </a:lnTo>
                  <a:cubicBezTo>
                    <a:pt x="3887" y="4519"/>
                    <a:pt x="3416" y="4930"/>
                    <a:pt x="3264" y="4930"/>
                  </a:cubicBezTo>
                  <a:cubicBezTo>
                    <a:pt x="3113" y="4930"/>
                    <a:pt x="2641" y="4519"/>
                    <a:pt x="2521" y="4198"/>
                  </a:cubicBezTo>
                  <a:lnTo>
                    <a:pt x="2521" y="4198"/>
                  </a:lnTo>
                  <a:lnTo>
                    <a:pt x="2492" y="4118"/>
                  </a:lnTo>
                  <a:lnTo>
                    <a:pt x="2415" y="4154"/>
                  </a:lnTo>
                  <a:lnTo>
                    <a:pt x="2415" y="4154"/>
                  </a:lnTo>
                  <a:cubicBezTo>
                    <a:pt x="2241" y="4232"/>
                    <a:pt x="2080" y="4293"/>
                    <a:pt x="1941" y="4348"/>
                  </a:cubicBezTo>
                  <a:cubicBezTo>
                    <a:pt x="1782" y="4409"/>
                    <a:pt x="1644" y="4460"/>
                    <a:pt x="1514" y="4526"/>
                  </a:cubicBezTo>
                  <a:lnTo>
                    <a:pt x="1514" y="4526"/>
                  </a:lnTo>
                  <a:lnTo>
                    <a:pt x="1502" y="4533"/>
                  </a:lnTo>
                  <a:lnTo>
                    <a:pt x="1502" y="4533"/>
                  </a:lnTo>
                  <a:cubicBezTo>
                    <a:pt x="1467" y="4558"/>
                    <a:pt x="1434" y="4587"/>
                    <a:pt x="1403" y="4617"/>
                  </a:cubicBezTo>
                  <a:cubicBezTo>
                    <a:pt x="1400" y="4619"/>
                    <a:pt x="1397" y="4622"/>
                    <a:pt x="1395" y="4623"/>
                  </a:cubicBezTo>
                  <a:cubicBezTo>
                    <a:pt x="1365" y="4654"/>
                    <a:pt x="1339" y="4685"/>
                    <a:pt x="1313" y="4717"/>
                  </a:cubicBezTo>
                  <a:cubicBezTo>
                    <a:pt x="1310" y="4720"/>
                    <a:pt x="1307" y="4725"/>
                    <a:pt x="1303" y="4728"/>
                  </a:cubicBezTo>
                  <a:cubicBezTo>
                    <a:pt x="1280" y="4760"/>
                    <a:pt x="1257" y="4792"/>
                    <a:pt x="1238" y="4826"/>
                  </a:cubicBezTo>
                  <a:cubicBezTo>
                    <a:pt x="1235" y="4831"/>
                    <a:pt x="1231" y="4836"/>
                    <a:pt x="1228" y="4842"/>
                  </a:cubicBezTo>
                  <a:cubicBezTo>
                    <a:pt x="1209" y="4874"/>
                    <a:pt x="1190" y="4909"/>
                    <a:pt x="1174" y="4943"/>
                  </a:cubicBezTo>
                  <a:cubicBezTo>
                    <a:pt x="1172" y="4950"/>
                    <a:pt x="1169" y="4954"/>
                    <a:pt x="1167" y="4959"/>
                  </a:cubicBezTo>
                  <a:cubicBezTo>
                    <a:pt x="1151" y="4994"/>
                    <a:pt x="1137" y="5030"/>
                    <a:pt x="1122" y="5065"/>
                  </a:cubicBezTo>
                  <a:cubicBezTo>
                    <a:pt x="1121" y="5070"/>
                    <a:pt x="1119" y="5074"/>
                    <a:pt x="1117" y="5079"/>
                  </a:cubicBezTo>
                  <a:cubicBezTo>
                    <a:pt x="1105" y="5116"/>
                    <a:pt x="1094" y="5153"/>
                    <a:pt x="1082" y="5188"/>
                  </a:cubicBezTo>
                  <a:cubicBezTo>
                    <a:pt x="1082" y="5191"/>
                    <a:pt x="1081" y="5194"/>
                    <a:pt x="1081" y="5198"/>
                  </a:cubicBezTo>
                  <a:cubicBezTo>
                    <a:pt x="1070" y="5236"/>
                    <a:pt x="1062" y="5273"/>
                    <a:pt x="1054" y="5310"/>
                  </a:cubicBezTo>
                  <a:lnTo>
                    <a:pt x="1054" y="5310"/>
                  </a:lnTo>
                  <a:cubicBezTo>
                    <a:pt x="1045" y="5347"/>
                    <a:pt x="1039" y="5384"/>
                    <a:pt x="1033" y="5418"/>
                  </a:cubicBezTo>
                  <a:cubicBezTo>
                    <a:pt x="1033" y="5421"/>
                    <a:pt x="1033" y="5422"/>
                    <a:pt x="1033" y="5425"/>
                  </a:cubicBezTo>
                  <a:cubicBezTo>
                    <a:pt x="473" y="4848"/>
                    <a:pt x="157" y="4071"/>
                    <a:pt x="157" y="3265"/>
                  </a:cubicBezTo>
                  <a:close/>
                  <a:moveTo>
                    <a:pt x="3264" y="6370"/>
                  </a:moveTo>
                  <a:lnTo>
                    <a:pt x="3264" y="6370"/>
                  </a:lnTo>
                  <a:lnTo>
                    <a:pt x="3264" y="6370"/>
                  </a:lnTo>
                  <a:lnTo>
                    <a:pt x="3264" y="6370"/>
                  </a:lnTo>
                  <a:cubicBezTo>
                    <a:pt x="2492" y="6370"/>
                    <a:pt x="1756" y="6087"/>
                    <a:pt x="1183" y="5572"/>
                  </a:cubicBezTo>
                  <a:cubicBezTo>
                    <a:pt x="1183" y="5568"/>
                    <a:pt x="1183" y="5567"/>
                    <a:pt x="1183" y="5564"/>
                  </a:cubicBezTo>
                  <a:cubicBezTo>
                    <a:pt x="1180" y="5544"/>
                    <a:pt x="1180" y="5525"/>
                    <a:pt x="1180" y="5507"/>
                  </a:cubicBezTo>
                  <a:cubicBezTo>
                    <a:pt x="1208" y="5281"/>
                    <a:pt x="1299" y="4879"/>
                    <a:pt x="1589" y="4664"/>
                  </a:cubicBezTo>
                  <a:cubicBezTo>
                    <a:pt x="1711" y="4603"/>
                    <a:pt x="1844" y="4553"/>
                    <a:pt x="1996" y="4494"/>
                  </a:cubicBezTo>
                  <a:cubicBezTo>
                    <a:pt x="2030" y="4481"/>
                    <a:pt x="2065" y="4468"/>
                    <a:pt x="2101" y="4454"/>
                  </a:cubicBezTo>
                  <a:cubicBezTo>
                    <a:pt x="2107" y="4452"/>
                    <a:pt x="2114" y="4449"/>
                    <a:pt x="2120" y="4446"/>
                  </a:cubicBezTo>
                  <a:cubicBezTo>
                    <a:pt x="2150" y="4434"/>
                    <a:pt x="2179" y="4423"/>
                    <a:pt x="2210" y="4411"/>
                  </a:cubicBezTo>
                  <a:cubicBezTo>
                    <a:pt x="2223" y="4406"/>
                    <a:pt x="2234" y="4401"/>
                    <a:pt x="2247" y="4396"/>
                  </a:cubicBezTo>
                  <a:cubicBezTo>
                    <a:pt x="2273" y="4386"/>
                    <a:pt x="2300" y="4375"/>
                    <a:pt x="2327" y="4364"/>
                  </a:cubicBezTo>
                  <a:cubicBezTo>
                    <a:pt x="2341" y="4357"/>
                    <a:pt x="2354" y="4351"/>
                    <a:pt x="2368" y="4346"/>
                  </a:cubicBezTo>
                  <a:cubicBezTo>
                    <a:pt x="2381" y="4340"/>
                    <a:pt x="2395" y="4335"/>
                    <a:pt x="2407" y="4329"/>
                  </a:cubicBezTo>
                  <a:cubicBezTo>
                    <a:pt x="2576" y="4670"/>
                    <a:pt x="3038" y="5087"/>
                    <a:pt x="3264" y="5087"/>
                  </a:cubicBezTo>
                  <a:cubicBezTo>
                    <a:pt x="3490" y="5087"/>
                    <a:pt x="3952" y="4670"/>
                    <a:pt x="4120" y="4329"/>
                  </a:cubicBezTo>
                  <a:cubicBezTo>
                    <a:pt x="4134" y="4335"/>
                    <a:pt x="4146" y="4340"/>
                    <a:pt x="4160" y="4346"/>
                  </a:cubicBezTo>
                  <a:cubicBezTo>
                    <a:pt x="4173" y="4351"/>
                    <a:pt x="4186" y="4357"/>
                    <a:pt x="4198" y="4362"/>
                  </a:cubicBezTo>
                  <a:cubicBezTo>
                    <a:pt x="4227" y="4374"/>
                    <a:pt x="4253" y="4385"/>
                    <a:pt x="4280" y="4396"/>
                  </a:cubicBezTo>
                  <a:cubicBezTo>
                    <a:pt x="4293" y="4401"/>
                    <a:pt x="4306" y="4406"/>
                    <a:pt x="4317" y="4411"/>
                  </a:cubicBezTo>
                  <a:cubicBezTo>
                    <a:pt x="4344" y="4422"/>
                    <a:pt x="4370" y="4431"/>
                    <a:pt x="4396" y="4442"/>
                  </a:cubicBezTo>
                  <a:cubicBezTo>
                    <a:pt x="4407" y="4446"/>
                    <a:pt x="4418" y="4451"/>
                    <a:pt x="4429" y="4456"/>
                  </a:cubicBezTo>
                  <a:cubicBezTo>
                    <a:pt x="4463" y="4468"/>
                    <a:pt x="4497" y="4481"/>
                    <a:pt x="4529" y="4494"/>
                  </a:cubicBezTo>
                  <a:cubicBezTo>
                    <a:pt x="4681" y="4551"/>
                    <a:pt x="4814" y="4603"/>
                    <a:pt x="4936" y="4664"/>
                  </a:cubicBezTo>
                  <a:cubicBezTo>
                    <a:pt x="5230" y="4879"/>
                    <a:pt x="5320" y="5281"/>
                    <a:pt x="5347" y="5507"/>
                  </a:cubicBezTo>
                  <a:cubicBezTo>
                    <a:pt x="5347" y="5517"/>
                    <a:pt x="5347" y="5525"/>
                    <a:pt x="5347" y="5535"/>
                  </a:cubicBezTo>
                  <a:lnTo>
                    <a:pt x="5347" y="5535"/>
                  </a:lnTo>
                  <a:lnTo>
                    <a:pt x="5531" y="5610"/>
                  </a:lnTo>
                  <a:lnTo>
                    <a:pt x="5531" y="5610"/>
                  </a:lnTo>
                  <a:cubicBezTo>
                    <a:pt x="6165" y="4997"/>
                    <a:pt x="6527" y="4148"/>
                    <a:pt x="6527" y="3265"/>
                  </a:cubicBezTo>
                  <a:cubicBezTo>
                    <a:pt x="6527" y="1465"/>
                    <a:pt x="5063" y="0"/>
                    <a:pt x="3264" y="0"/>
                  </a:cubicBezTo>
                  <a:cubicBezTo>
                    <a:pt x="1464" y="0"/>
                    <a:pt x="0" y="1465"/>
                    <a:pt x="0" y="3265"/>
                  </a:cubicBezTo>
                  <a:cubicBezTo>
                    <a:pt x="0" y="4165"/>
                    <a:pt x="377" y="5031"/>
                    <a:pt x="1034" y="5647"/>
                  </a:cubicBezTo>
                  <a:lnTo>
                    <a:pt x="1034" y="5647"/>
                  </a:lnTo>
                  <a:lnTo>
                    <a:pt x="1034" y="5648"/>
                  </a:lnTo>
                  <a:lnTo>
                    <a:pt x="1055" y="5668"/>
                  </a:lnTo>
                  <a:lnTo>
                    <a:pt x="1216" y="5815"/>
                  </a:lnTo>
                  <a:lnTo>
                    <a:pt x="1214" y="5802"/>
                  </a:lnTo>
                  <a:lnTo>
                    <a:pt x="1214" y="5802"/>
                  </a:lnTo>
                  <a:cubicBezTo>
                    <a:pt x="1793" y="6271"/>
                    <a:pt x="2513" y="6527"/>
                    <a:pt x="3264" y="6527"/>
                  </a:cubicBezTo>
                  <a:lnTo>
                    <a:pt x="3264" y="6527"/>
                  </a:lnTo>
                  <a:cubicBezTo>
                    <a:pt x="3423" y="6527"/>
                    <a:pt x="3580" y="6517"/>
                    <a:pt x="3735" y="6494"/>
                  </a:cubicBezTo>
                  <a:lnTo>
                    <a:pt x="3735" y="6494"/>
                  </a:lnTo>
                  <a:lnTo>
                    <a:pt x="3674" y="6343"/>
                  </a:lnTo>
                  <a:lnTo>
                    <a:pt x="3674" y="6343"/>
                  </a:lnTo>
                  <a:cubicBezTo>
                    <a:pt x="3538" y="6361"/>
                    <a:pt x="3401" y="6370"/>
                    <a:pt x="3264" y="6370"/>
                  </a:cubicBezTo>
                  <a:close/>
                </a:path>
              </a:pathLst>
            </a:custGeom>
            <a:solidFill>
              <a:schemeClr val="tx2"/>
            </a:solidFill>
            <a:ln>
              <a:noFill/>
            </a:ln>
            <a:effectLst/>
          </p:spPr>
          <p:txBody>
            <a:bodyPr wrap="none" anchor="ctr"/>
            <a:lstStyle/>
            <a:p>
              <a:endParaRPr lang="en-US"/>
            </a:p>
          </p:txBody>
        </p:sp>
        <p:sp>
          <p:nvSpPr>
            <p:cNvPr id="18" name="Freeform 17"/>
            <p:cNvSpPr>
              <a:spLocks noChangeArrowheads="1"/>
            </p:cNvSpPr>
            <p:nvPr/>
          </p:nvSpPr>
          <p:spPr bwMode="auto">
            <a:xfrm>
              <a:off x="8330977" y="2279477"/>
              <a:ext cx="267874" cy="261221"/>
            </a:xfrm>
            <a:custGeom>
              <a:avLst/>
              <a:gdLst>
                <a:gd name="T0" fmla="*/ 1888 w 2662"/>
                <a:gd name="T1" fmla="*/ 1471 h 2596"/>
                <a:gd name="T2" fmla="*/ 1888 w 2662"/>
                <a:gd name="T3" fmla="*/ 1471 h 2596"/>
                <a:gd name="T4" fmla="*/ 1888 w 2662"/>
                <a:gd name="T5" fmla="*/ 1471 h 2596"/>
                <a:gd name="T6" fmla="*/ 1888 w 2662"/>
                <a:gd name="T7" fmla="*/ 1471 h 2596"/>
                <a:gd name="T8" fmla="*/ 2042 w 2662"/>
                <a:gd name="T9" fmla="*/ 1389 h 2596"/>
                <a:gd name="T10" fmla="*/ 2042 w 2662"/>
                <a:gd name="T11" fmla="*/ 1389 h 2596"/>
                <a:gd name="T12" fmla="*/ 2419 w 2662"/>
                <a:gd name="T13" fmla="*/ 1237 h 2596"/>
                <a:gd name="T14" fmla="*/ 2419 w 2662"/>
                <a:gd name="T15" fmla="*/ 1237 h 2596"/>
                <a:gd name="T16" fmla="*/ 2419 w 2662"/>
                <a:gd name="T17" fmla="*/ 884 h 2596"/>
                <a:gd name="T18" fmla="*/ 2419 w 2662"/>
                <a:gd name="T19" fmla="*/ 884 h 2596"/>
                <a:gd name="T20" fmla="*/ 333 w 2662"/>
                <a:gd name="T21" fmla="*/ 33 h 2596"/>
                <a:gd name="T22" fmla="*/ 333 w 2662"/>
                <a:gd name="T23" fmla="*/ 33 h 2596"/>
                <a:gd name="T24" fmla="*/ 183 w 2662"/>
                <a:gd name="T25" fmla="*/ 0 h 2596"/>
                <a:gd name="T26" fmla="*/ 74 w 2662"/>
                <a:gd name="T27" fmla="*/ 293 h 2596"/>
                <a:gd name="T28" fmla="*/ 74 w 2662"/>
                <a:gd name="T29" fmla="*/ 293 h 2596"/>
                <a:gd name="T30" fmla="*/ 923 w 2662"/>
                <a:gd name="T31" fmla="*/ 2380 h 2596"/>
                <a:gd name="T32" fmla="*/ 923 w 2662"/>
                <a:gd name="T33" fmla="*/ 2380 h 2596"/>
                <a:gd name="T34" fmla="*/ 1099 w 2662"/>
                <a:gd name="T35" fmla="*/ 2560 h 2596"/>
                <a:gd name="T36" fmla="*/ 1276 w 2662"/>
                <a:gd name="T37" fmla="*/ 2380 h 2596"/>
                <a:gd name="T38" fmla="*/ 1276 w 2662"/>
                <a:gd name="T39" fmla="*/ 2380 h 2596"/>
                <a:gd name="T40" fmla="*/ 1428 w 2662"/>
                <a:gd name="T41" fmla="*/ 2002 h 2596"/>
                <a:gd name="T42" fmla="*/ 1428 w 2662"/>
                <a:gd name="T43" fmla="*/ 2002 h 2596"/>
                <a:gd name="T44" fmla="*/ 1511 w 2662"/>
                <a:gd name="T45" fmla="*/ 1850 h 2596"/>
                <a:gd name="T46" fmla="*/ 1511 w 2662"/>
                <a:gd name="T47" fmla="*/ 1850 h 2596"/>
                <a:gd name="T48" fmla="*/ 2178 w 2662"/>
                <a:gd name="T49" fmla="*/ 2518 h 2596"/>
                <a:gd name="T50" fmla="*/ 2178 w 2662"/>
                <a:gd name="T51" fmla="*/ 2518 h 2596"/>
                <a:gd name="T52" fmla="*/ 2368 w 2662"/>
                <a:gd name="T53" fmla="*/ 2595 h 2596"/>
                <a:gd name="T54" fmla="*/ 2557 w 2662"/>
                <a:gd name="T55" fmla="*/ 2518 h 2596"/>
                <a:gd name="T56" fmla="*/ 2557 w 2662"/>
                <a:gd name="T57" fmla="*/ 2139 h 2596"/>
                <a:gd name="T58" fmla="*/ 2557 w 2662"/>
                <a:gd name="T59" fmla="*/ 2139 h 2596"/>
                <a:gd name="T60" fmla="*/ 1888 w 2662"/>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2" h="2596">
                  <a:moveTo>
                    <a:pt x="1888" y="1471"/>
                  </a:moveTo>
                  <a:lnTo>
                    <a:pt x="1888" y="1471"/>
                  </a:lnTo>
                  <a:lnTo>
                    <a:pt x="1888" y="1471"/>
                  </a:lnTo>
                  <a:lnTo>
                    <a:pt x="1888" y="1471"/>
                  </a:lnTo>
                  <a:cubicBezTo>
                    <a:pt x="1939" y="1437"/>
                    <a:pt x="1991" y="1410"/>
                    <a:pt x="2042" y="1389"/>
                  </a:cubicBezTo>
                  <a:lnTo>
                    <a:pt x="2042" y="1389"/>
                  </a:lnTo>
                  <a:lnTo>
                    <a:pt x="2419" y="1237"/>
                  </a:lnTo>
                  <a:lnTo>
                    <a:pt x="2419" y="1237"/>
                  </a:lnTo>
                  <a:cubicBezTo>
                    <a:pt x="2660" y="1140"/>
                    <a:pt x="2660" y="980"/>
                    <a:pt x="2419" y="884"/>
                  </a:cubicBezTo>
                  <a:lnTo>
                    <a:pt x="2419" y="884"/>
                  </a:lnTo>
                  <a:lnTo>
                    <a:pt x="333" y="33"/>
                  </a:lnTo>
                  <a:lnTo>
                    <a:pt x="333" y="33"/>
                  </a:lnTo>
                  <a:cubicBezTo>
                    <a:pt x="275" y="11"/>
                    <a:pt x="225" y="0"/>
                    <a:pt x="183" y="0"/>
                  </a:cubicBezTo>
                  <a:cubicBezTo>
                    <a:pt x="49" y="0"/>
                    <a:pt x="0" y="110"/>
                    <a:pt x="74" y="293"/>
                  </a:cubicBezTo>
                  <a:lnTo>
                    <a:pt x="74" y="293"/>
                  </a:lnTo>
                  <a:lnTo>
                    <a:pt x="923" y="2380"/>
                  </a:lnTo>
                  <a:lnTo>
                    <a:pt x="923" y="2380"/>
                  </a:lnTo>
                  <a:cubicBezTo>
                    <a:pt x="971" y="2501"/>
                    <a:pt x="1035" y="2560"/>
                    <a:pt x="1099" y="2560"/>
                  </a:cubicBezTo>
                  <a:cubicBezTo>
                    <a:pt x="1164" y="2560"/>
                    <a:pt x="1227" y="2501"/>
                    <a:pt x="1276" y="2380"/>
                  </a:cubicBezTo>
                  <a:lnTo>
                    <a:pt x="1276" y="2380"/>
                  </a:lnTo>
                  <a:lnTo>
                    <a:pt x="1428" y="2002"/>
                  </a:lnTo>
                  <a:lnTo>
                    <a:pt x="1428" y="2002"/>
                  </a:lnTo>
                  <a:cubicBezTo>
                    <a:pt x="1448" y="1952"/>
                    <a:pt x="1478" y="1900"/>
                    <a:pt x="1511" y="1850"/>
                  </a:cubicBezTo>
                  <a:lnTo>
                    <a:pt x="1511" y="1850"/>
                  </a:lnTo>
                  <a:lnTo>
                    <a:pt x="2178" y="2518"/>
                  </a:lnTo>
                  <a:lnTo>
                    <a:pt x="2178" y="2518"/>
                  </a:lnTo>
                  <a:cubicBezTo>
                    <a:pt x="2232" y="2570"/>
                    <a:pt x="2300" y="2595"/>
                    <a:pt x="2368" y="2595"/>
                  </a:cubicBezTo>
                  <a:cubicBezTo>
                    <a:pt x="2436" y="2595"/>
                    <a:pt x="2506" y="2570"/>
                    <a:pt x="2557" y="2518"/>
                  </a:cubicBezTo>
                  <a:cubicBezTo>
                    <a:pt x="2661" y="2414"/>
                    <a:pt x="2661" y="2244"/>
                    <a:pt x="2557" y="2139"/>
                  </a:cubicBezTo>
                  <a:lnTo>
                    <a:pt x="2557" y="2139"/>
                  </a:lnTo>
                  <a:lnTo>
                    <a:pt x="1888" y="1471"/>
                  </a:lnTo>
                </a:path>
              </a:pathLst>
            </a:custGeom>
            <a:solidFill>
              <a:schemeClr val="tx1"/>
            </a:solidFill>
            <a:ln>
              <a:noFill/>
            </a:ln>
            <a:effectLst/>
          </p:spPr>
          <p:txBody>
            <a:bodyPr wrap="none" anchor="ctr"/>
            <a:lstStyle/>
            <a:p>
              <a:endParaRPr lang="en-US"/>
            </a:p>
          </p:txBody>
        </p:sp>
      </p:grpSp>
      <p:grpSp>
        <p:nvGrpSpPr>
          <p:cNvPr id="6" name="Group 5"/>
          <p:cNvGrpSpPr/>
          <p:nvPr/>
        </p:nvGrpSpPr>
        <p:grpSpPr>
          <a:xfrm>
            <a:off x="470575" y="3378720"/>
            <a:ext cx="542392" cy="651236"/>
            <a:chOff x="470575" y="3378720"/>
            <a:chExt cx="542392" cy="651236"/>
          </a:xfrm>
        </p:grpSpPr>
        <p:sp>
          <p:nvSpPr>
            <p:cNvPr id="20" name="Freeform 19"/>
            <p:cNvSpPr>
              <a:spLocks noChangeArrowheads="1"/>
            </p:cNvSpPr>
            <p:nvPr/>
          </p:nvSpPr>
          <p:spPr bwMode="auto">
            <a:xfrm>
              <a:off x="470575" y="3378720"/>
              <a:ext cx="542392" cy="469095"/>
            </a:xfrm>
            <a:custGeom>
              <a:avLst/>
              <a:gdLst>
                <a:gd name="T0" fmla="*/ 2290 w 6528"/>
                <a:gd name="T1" fmla="*/ 2373 h 5646"/>
                <a:gd name="T2" fmla="*/ 2290 w 6528"/>
                <a:gd name="T3" fmla="*/ 2373 h 5646"/>
                <a:gd name="T4" fmla="*/ 2361 w 6528"/>
                <a:gd name="T5" fmla="*/ 2900 h 5646"/>
                <a:gd name="T6" fmla="*/ 2409 w 6528"/>
                <a:gd name="T7" fmla="*/ 2900 h 5646"/>
                <a:gd name="T8" fmla="*/ 2431 w 6528"/>
                <a:gd name="T9" fmla="*/ 2943 h 5646"/>
                <a:gd name="T10" fmla="*/ 2503 w 6528"/>
                <a:gd name="T11" fmla="*/ 3139 h 5646"/>
                <a:gd name="T12" fmla="*/ 2516 w 6528"/>
                <a:gd name="T13" fmla="*/ 3152 h 5646"/>
                <a:gd name="T14" fmla="*/ 2521 w 6528"/>
                <a:gd name="T15" fmla="*/ 3170 h 5646"/>
                <a:gd name="T16" fmla="*/ 4184 w 6528"/>
                <a:gd name="T17" fmla="*/ 3176 h 5646"/>
                <a:gd name="T18" fmla="*/ 4228 w 6528"/>
                <a:gd name="T19" fmla="*/ 2980 h 5646"/>
                <a:gd name="T20" fmla="*/ 4228 w 6528"/>
                <a:gd name="T21" fmla="*/ 2900 h 5646"/>
                <a:gd name="T22" fmla="*/ 4306 w 6528"/>
                <a:gd name="T23" fmla="*/ 2900 h 5646"/>
                <a:gd name="T24" fmla="*/ 4412 w 6528"/>
                <a:gd name="T25" fmla="*/ 2373 h 5646"/>
                <a:gd name="T26" fmla="*/ 4314 w 6528"/>
                <a:gd name="T27" fmla="*/ 2373 h 5646"/>
                <a:gd name="T28" fmla="*/ 4314 w 6528"/>
                <a:gd name="T29" fmla="*/ 2294 h 5646"/>
                <a:gd name="T30" fmla="*/ 3355 w 6528"/>
                <a:gd name="T31" fmla="*/ 1259 h 5646"/>
                <a:gd name="T32" fmla="*/ 2651 w 6528"/>
                <a:gd name="T33" fmla="*/ 1553 h 5646"/>
                <a:gd name="T34" fmla="*/ 2590 w 6528"/>
                <a:gd name="T35" fmla="*/ 1601 h 5646"/>
                <a:gd name="T36" fmla="*/ 2394 w 6528"/>
                <a:gd name="T37" fmla="*/ 2283 h 5646"/>
                <a:gd name="T38" fmla="*/ 2408 w 6528"/>
                <a:gd name="T39" fmla="*/ 2373 h 5646"/>
                <a:gd name="T40" fmla="*/ 3355 w 6528"/>
                <a:gd name="T41" fmla="*/ 4085 h 5646"/>
                <a:gd name="T42" fmla="*/ 3355 w 6528"/>
                <a:gd name="T43" fmla="*/ 4085 h 5646"/>
                <a:gd name="T44" fmla="*/ 2377 w 6528"/>
                <a:gd name="T45" fmla="*/ 3234 h 5646"/>
                <a:gd name="T46" fmla="*/ 2306 w 6528"/>
                <a:gd name="T47" fmla="*/ 3050 h 5646"/>
                <a:gd name="T48" fmla="*/ 2231 w 6528"/>
                <a:gd name="T49" fmla="*/ 2227 h 5646"/>
                <a:gd name="T50" fmla="*/ 3355 w 6528"/>
                <a:gd name="T51" fmla="*/ 1102 h 5646"/>
                <a:gd name="T52" fmla="*/ 4470 w 6528"/>
                <a:gd name="T53" fmla="*/ 2223 h 5646"/>
                <a:gd name="T54" fmla="*/ 4470 w 6528"/>
                <a:gd name="T55" fmla="*/ 2223 h 5646"/>
                <a:gd name="T56" fmla="*/ 4641 w 6528"/>
                <a:gd name="T57" fmla="*/ 2700 h 5646"/>
                <a:gd name="T58" fmla="*/ 4354 w 6528"/>
                <a:gd name="T59" fmla="*/ 3144 h 5646"/>
                <a:gd name="T60" fmla="*/ 4342 w 6528"/>
                <a:gd name="T61" fmla="*/ 3196 h 5646"/>
                <a:gd name="T62" fmla="*/ 4335 w 6528"/>
                <a:gd name="T63" fmla="*/ 3225 h 5646"/>
                <a:gd name="T64" fmla="*/ 3355 w 6528"/>
                <a:gd name="T65" fmla="*/ 4085 h 5646"/>
                <a:gd name="T66" fmla="*/ 3263 w 6528"/>
                <a:gd name="T67" fmla="*/ 157 h 5646"/>
                <a:gd name="T68" fmla="*/ 3263 w 6528"/>
                <a:gd name="T69" fmla="*/ 157 h 5646"/>
                <a:gd name="T70" fmla="*/ 927 w 6528"/>
                <a:gd name="T71" fmla="*/ 5310 h 5646"/>
                <a:gd name="T72" fmla="*/ 1312 w 6528"/>
                <a:gd name="T73" fmla="*/ 4423 h 5646"/>
                <a:gd name="T74" fmla="*/ 1318 w 6528"/>
                <a:gd name="T75" fmla="*/ 4417 h 5646"/>
                <a:gd name="T76" fmla="*/ 2451 w 6528"/>
                <a:gd name="T77" fmla="*/ 3939 h 5646"/>
                <a:gd name="T78" fmla="*/ 2531 w 6528"/>
                <a:gd name="T79" fmla="*/ 3892 h 5646"/>
                <a:gd name="T80" fmla="*/ 2565 w 6528"/>
                <a:gd name="T81" fmla="*/ 3979 h 5646"/>
                <a:gd name="T82" fmla="*/ 4102 w 6528"/>
                <a:gd name="T83" fmla="*/ 3979 h 5646"/>
                <a:gd name="T84" fmla="*/ 4136 w 6528"/>
                <a:gd name="T85" fmla="*/ 3892 h 5646"/>
                <a:gd name="T86" fmla="*/ 4216 w 6528"/>
                <a:gd name="T87" fmla="*/ 3939 h 5646"/>
                <a:gd name="T88" fmla="*/ 5347 w 6528"/>
                <a:gd name="T89" fmla="*/ 4417 h 5646"/>
                <a:gd name="T90" fmla="*/ 5353 w 6528"/>
                <a:gd name="T91" fmla="*/ 4423 h 5646"/>
                <a:gd name="T92" fmla="*/ 5727 w 6528"/>
                <a:gd name="T93" fmla="*/ 5154 h 5646"/>
                <a:gd name="T94" fmla="*/ 3263 w 6528"/>
                <a:gd name="T95" fmla="*/ 157 h 5646"/>
                <a:gd name="T96" fmla="*/ 1026 w 6528"/>
                <a:gd name="T97" fmla="*/ 5645 h 5646"/>
                <a:gd name="T98" fmla="*/ 919 w 6528"/>
                <a:gd name="T99" fmla="*/ 5535 h 5646"/>
                <a:gd name="T100" fmla="*/ 0 w 6528"/>
                <a:gd name="T101" fmla="*/ 3265 h 5646"/>
                <a:gd name="T102" fmla="*/ 6527 w 6528"/>
                <a:gd name="T103" fmla="*/ 3265 h 5646"/>
                <a:gd name="T104" fmla="*/ 5735 w 6528"/>
                <a:gd name="T105" fmla="*/ 5393 h 5646"/>
                <a:gd name="T106" fmla="*/ 5599 w 6528"/>
                <a:gd name="T107" fmla="*/ 5352 h 5646"/>
                <a:gd name="T108" fmla="*/ 5246 w 6528"/>
                <a:gd name="T109" fmla="*/ 4537 h 5646"/>
                <a:gd name="T110" fmla="*/ 4213 w 6528"/>
                <a:gd name="T111" fmla="*/ 4117 h 5646"/>
                <a:gd name="T112" fmla="*/ 2454 w 6528"/>
                <a:gd name="T113" fmla="*/ 4117 h 5646"/>
                <a:gd name="T114" fmla="*/ 1420 w 6528"/>
                <a:gd name="T115" fmla="*/ 4537 h 5646"/>
                <a:gd name="T116" fmla="*/ 1060 w 6528"/>
                <a:gd name="T117" fmla="*/ 5453 h 5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28" h="5646">
                  <a:moveTo>
                    <a:pt x="2290" y="2373"/>
                  </a:moveTo>
                  <a:lnTo>
                    <a:pt x="2290" y="2373"/>
                  </a:lnTo>
                  <a:lnTo>
                    <a:pt x="2290" y="2373"/>
                  </a:lnTo>
                  <a:lnTo>
                    <a:pt x="2290" y="2373"/>
                  </a:lnTo>
                  <a:cubicBezTo>
                    <a:pt x="2210" y="2408"/>
                    <a:pt x="2146" y="2530"/>
                    <a:pt x="2178" y="2662"/>
                  </a:cubicBezTo>
                  <a:cubicBezTo>
                    <a:pt x="2217" y="2811"/>
                    <a:pt x="2324" y="2900"/>
                    <a:pt x="2361" y="2900"/>
                  </a:cubicBezTo>
                  <a:lnTo>
                    <a:pt x="2361" y="2900"/>
                  </a:lnTo>
                  <a:lnTo>
                    <a:pt x="2409" y="2900"/>
                  </a:lnTo>
                  <a:lnTo>
                    <a:pt x="2431" y="2943"/>
                  </a:lnTo>
                  <a:lnTo>
                    <a:pt x="2431" y="2943"/>
                  </a:lnTo>
                  <a:cubicBezTo>
                    <a:pt x="2454" y="2989"/>
                    <a:pt x="2466" y="3034"/>
                    <a:pt x="2476" y="3069"/>
                  </a:cubicBezTo>
                  <a:cubicBezTo>
                    <a:pt x="2486" y="3099"/>
                    <a:pt x="2494" y="3130"/>
                    <a:pt x="2503" y="3139"/>
                  </a:cubicBezTo>
                  <a:lnTo>
                    <a:pt x="2503" y="3139"/>
                  </a:lnTo>
                  <a:lnTo>
                    <a:pt x="2516" y="3152"/>
                  </a:lnTo>
                  <a:lnTo>
                    <a:pt x="2521" y="3170"/>
                  </a:lnTo>
                  <a:lnTo>
                    <a:pt x="2521" y="3170"/>
                  </a:lnTo>
                  <a:cubicBezTo>
                    <a:pt x="2680" y="3638"/>
                    <a:pt x="3078" y="3928"/>
                    <a:pt x="3355" y="3928"/>
                  </a:cubicBezTo>
                  <a:cubicBezTo>
                    <a:pt x="3568" y="3928"/>
                    <a:pt x="3974" y="3667"/>
                    <a:pt x="4184" y="3176"/>
                  </a:cubicBezTo>
                  <a:cubicBezTo>
                    <a:pt x="4188" y="3152"/>
                    <a:pt x="4196" y="3127"/>
                    <a:pt x="4204" y="3097"/>
                  </a:cubicBezTo>
                  <a:cubicBezTo>
                    <a:pt x="4215" y="3061"/>
                    <a:pt x="4228" y="3017"/>
                    <a:pt x="4228" y="2980"/>
                  </a:cubicBezTo>
                  <a:lnTo>
                    <a:pt x="4228" y="2980"/>
                  </a:lnTo>
                  <a:lnTo>
                    <a:pt x="4228" y="2900"/>
                  </a:lnTo>
                  <a:lnTo>
                    <a:pt x="4306" y="2900"/>
                  </a:lnTo>
                  <a:lnTo>
                    <a:pt x="4306" y="2900"/>
                  </a:lnTo>
                  <a:cubicBezTo>
                    <a:pt x="4420" y="2900"/>
                    <a:pt x="4474" y="2717"/>
                    <a:pt x="4487" y="2662"/>
                  </a:cubicBezTo>
                  <a:cubicBezTo>
                    <a:pt x="4521" y="2533"/>
                    <a:pt x="4462" y="2411"/>
                    <a:pt x="4412" y="2373"/>
                  </a:cubicBezTo>
                  <a:lnTo>
                    <a:pt x="4412" y="2373"/>
                  </a:lnTo>
                  <a:lnTo>
                    <a:pt x="4314" y="2373"/>
                  </a:lnTo>
                  <a:lnTo>
                    <a:pt x="4314" y="2294"/>
                  </a:lnTo>
                  <a:lnTo>
                    <a:pt x="4314" y="2294"/>
                  </a:lnTo>
                  <a:cubicBezTo>
                    <a:pt x="4314" y="2023"/>
                    <a:pt x="4265" y="1746"/>
                    <a:pt x="4192" y="1601"/>
                  </a:cubicBezTo>
                  <a:cubicBezTo>
                    <a:pt x="4122" y="1462"/>
                    <a:pt x="3761" y="1259"/>
                    <a:pt x="3355" y="1259"/>
                  </a:cubicBezTo>
                  <a:cubicBezTo>
                    <a:pt x="2829" y="1259"/>
                    <a:pt x="2702" y="1426"/>
                    <a:pt x="2651" y="1553"/>
                  </a:cubicBezTo>
                  <a:lnTo>
                    <a:pt x="2651" y="1553"/>
                  </a:lnTo>
                  <a:lnTo>
                    <a:pt x="2635" y="1595"/>
                  </a:lnTo>
                  <a:lnTo>
                    <a:pt x="2590" y="1601"/>
                  </a:lnTo>
                  <a:lnTo>
                    <a:pt x="2590" y="1601"/>
                  </a:lnTo>
                  <a:cubicBezTo>
                    <a:pt x="2394" y="1634"/>
                    <a:pt x="2358" y="2020"/>
                    <a:pt x="2394" y="2283"/>
                  </a:cubicBezTo>
                  <a:lnTo>
                    <a:pt x="2394" y="2283"/>
                  </a:lnTo>
                  <a:lnTo>
                    <a:pt x="2408" y="2373"/>
                  </a:lnTo>
                  <a:lnTo>
                    <a:pt x="2290" y="2373"/>
                  </a:lnTo>
                  <a:close/>
                  <a:moveTo>
                    <a:pt x="3355" y="4085"/>
                  </a:moveTo>
                  <a:lnTo>
                    <a:pt x="3355" y="4085"/>
                  </a:lnTo>
                  <a:lnTo>
                    <a:pt x="3355" y="4085"/>
                  </a:lnTo>
                  <a:lnTo>
                    <a:pt x="3355" y="4085"/>
                  </a:lnTo>
                  <a:cubicBezTo>
                    <a:pt x="3019" y="4085"/>
                    <a:pt x="2563" y="3768"/>
                    <a:pt x="2377" y="3234"/>
                  </a:cubicBezTo>
                  <a:cubicBezTo>
                    <a:pt x="2349" y="3199"/>
                    <a:pt x="2338" y="3156"/>
                    <a:pt x="2326" y="3112"/>
                  </a:cubicBezTo>
                  <a:cubicBezTo>
                    <a:pt x="2319" y="3091"/>
                    <a:pt x="2314" y="3071"/>
                    <a:pt x="2306" y="3050"/>
                  </a:cubicBezTo>
                  <a:cubicBezTo>
                    <a:pt x="2188" y="3013"/>
                    <a:pt x="2068" y="2868"/>
                    <a:pt x="2026" y="2700"/>
                  </a:cubicBezTo>
                  <a:cubicBezTo>
                    <a:pt x="1976" y="2501"/>
                    <a:pt x="2068" y="2294"/>
                    <a:pt x="2231" y="2227"/>
                  </a:cubicBezTo>
                  <a:cubicBezTo>
                    <a:pt x="2199" y="1888"/>
                    <a:pt x="2276" y="1532"/>
                    <a:pt x="2523" y="1457"/>
                  </a:cubicBezTo>
                  <a:cubicBezTo>
                    <a:pt x="2640" y="1215"/>
                    <a:pt x="2906" y="1102"/>
                    <a:pt x="3355" y="1102"/>
                  </a:cubicBezTo>
                  <a:cubicBezTo>
                    <a:pt x="3811" y="1102"/>
                    <a:pt x="4229" y="1324"/>
                    <a:pt x="4332" y="1530"/>
                  </a:cubicBezTo>
                  <a:cubicBezTo>
                    <a:pt x="4425" y="1714"/>
                    <a:pt x="4464" y="2002"/>
                    <a:pt x="4470" y="2223"/>
                  </a:cubicBezTo>
                  <a:lnTo>
                    <a:pt x="4470" y="2223"/>
                  </a:lnTo>
                  <a:lnTo>
                    <a:pt x="4470" y="2223"/>
                  </a:lnTo>
                  <a:lnTo>
                    <a:pt x="4470" y="2223"/>
                  </a:lnTo>
                  <a:cubicBezTo>
                    <a:pt x="4591" y="2285"/>
                    <a:pt x="4693" y="2496"/>
                    <a:pt x="4641" y="2700"/>
                  </a:cubicBezTo>
                  <a:cubicBezTo>
                    <a:pt x="4593" y="2891"/>
                    <a:pt x="4501" y="3014"/>
                    <a:pt x="4378" y="3048"/>
                  </a:cubicBezTo>
                  <a:cubicBezTo>
                    <a:pt x="4372" y="3084"/>
                    <a:pt x="4362" y="3116"/>
                    <a:pt x="4354" y="3144"/>
                  </a:cubicBezTo>
                  <a:cubicBezTo>
                    <a:pt x="4350" y="3162"/>
                    <a:pt x="4342" y="3186"/>
                    <a:pt x="4342" y="3196"/>
                  </a:cubicBezTo>
                  <a:lnTo>
                    <a:pt x="4342" y="3196"/>
                  </a:lnTo>
                  <a:lnTo>
                    <a:pt x="4340" y="3208"/>
                  </a:lnTo>
                  <a:lnTo>
                    <a:pt x="4335" y="3225"/>
                  </a:lnTo>
                  <a:lnTo>
                    <a:pt x="4335" y="3225"/>
                  </a:lnTo>
                  <a:cubicBezTo>
                    <a:pt x="4112" y="3757"/>
                    <a:pt x="3652" y="4085"/>
                    <a:pt x="3355" y="4085"/>
                  </a:cubicBezTo>
                  <a:close/>
                  <a:moveTo>
                    <a:pt x="3263" y="157"/>
                  </a:moveTo>
                  <a:lnTo>
                    <a:pt x="3263" y="157"/>
                  </a:lnTo>
                  <a:lnTo>
                    <a:pt x="3263" y="157"/>
                  </a:lnTo>
                  <a:lnTo>
                    <a:pt x="3263" y="157"/>
                  </a:lnTo>
                  <a:cubicBezTo>
                    <a:pt x="1551" y="157"/>
                    <a:pt x="157" y="1552"/>
                    <a:pt x="157" y="3265"/>
                  </a:cubicBezTo>
                  <a:cubicBezTo>
                    <a:pt x="157" y="4022"/>
                    <a:pt x="428" y="4742"/>
                    <a:pt x="927" y="5310"/>
                  </a:cubicBezTo>
                  <a:cubicBezTo>
                    <a:pt x="999" y="4920"/>
                    <a:pt x="1063" y="4670"/>
                    <a:pt x="1312" y="4423"/>
                  </a:cubicBezTo>
                  <a:lnTo>
                    <a:pt x="1312" y="4423"/>
                  </a:lnTo>
                  <a:lnTo>
                    <a:pt x="1318" y="4417"/>
                  </a:lnTo>
                  <a:lnTo>
                    <a:pt x="1318" y="4417"/>
                  </a:lnTo>
                  <a:cubicBezTo>
                    <a:pt x="1434" y="4325"/>
                    <a:pt x="1604" y="4271"/>
                    <a:pt x="1801" y="4208"/>
                  </a:cubicBezTo>
                  <a:cubicBezTo>
                    <a:pt x="2003" y="4143"/>
                    <a:pt x="2234" y="4069"/>
                    <a:pt x="2451" y="3939"/>
                  </a:cubicBezTo>
                  <a:lnTo>
                    <a:pt x="2451" y="3939"/>
                  </a:lnTo>
                  <a:lnTo>
                    <a:pt x="2531" y="3892"/>
                  </a:lnTo>
                  <a:lnTo>
                    <a:pt x="2565" y="3979"/>
                  </a:lnTo>
                  <a:lnTo>
                    <a:pt x="2565" y="3979"/>
                  </a:lnTo>
                  <a:cubicBezTo>
                    <a:pt x="2686" y="4303"/>
                    <a:pt x="3183" y="4699"/>
                    <a:pt x="3355" y="4699"/>
                  </a:cubicBezTo>
                  <a:cubicBezTo>
                    <a:pt x="3485" y="4699"/>
                    <a:pt x="3982" y="4298"/>
                    <a:pt x="4102" y="3979"/>
                  </a:cubicBezTo>
                  <a:lnTo>
                    <a:pt x="4102" y="3979"/>
                  </a:lnTo>
                  <a:lnTo>
                    <a:pt x="4136" y="3892"/>
                  </a:lnTo>
                  <a:lnTo>
                    <a:pt x="4216" y="3939"/>
                  </a:lnTo>
                  <a:lnTo>
                    <a:pt x="4216" y="3939"/>
                  </a:lnTo>
                  <a:cubicBezTo>
                    <a:pt x="4433" y="4069"/>
                    <a:pt x="4664" y="4143"/>
                    <a:pt x="4866" y="4208"/>
                  </a:cubicBezTo>
                  <a:cubicBezTo>
                    <a:pt x="5063" y="4271"/>
                    <a:pt x="5233" y="4325"/>
                    <a:pt x="5347" y="4417"/>
                  </a:cubicBezTo>
                  <a:lnTo>
                    <a:pt x="5347" y="4417"/>
                  </a:lnTo>
                  <a:lnTo>
                    <a:pt x="5353" y="4423"/>
                  </a:lnTo>
                  <a:lnTo>
                    <a:pt x="5353" y="4423"/>
                  </a:lnTo>
                  <a:cubicBezTo>
                    <a:pt x="5559" y="4625"/>
                    <a:pt x="5668" y="4834"/>
                    <a:pt x="5727" y="5154"/>
                  </a:cubicBezTo>
                  <a:cubicBezTo>
                    <a:pt x="6144" y="4614"/>
                    <a:pt x="6370" y="3948"/>
                    <a:pt x="6370" y="3265"/>
                  </a:cubicBezTo>
                  <a:cubicBezTo>
                    <a:pt x="6370" y="1552"/>
                    <a:pt x="4976" y="157"/>
                    <a:pt x="3263" y="157"/>
                  </a:cubicBezTo>
                  <a:close/>
                  <a:moveTo>
                    <a:pt x="1026" y="5645"/>
                  </a:moveTo>
                  <a:lnTo>
                    <a:pt x="1026" y="5645"/>
                  </a:lnTo>
                  <a:lnTo>
                    <a:pt x="1026" y="5645"/>
                  </a:lnTo>
                  <a:lnTo>
                    <a:pt x="919" y="5535"/>
                  </a:lnTo>
                  <a:lnTo>
                    <a:pt x="919" y="5535"/>
                  </a:lnTo>
                  <a:cubicBezTo>
                    <a:pt x="325" y="4922"/>
                    <a:pt x="0" y="4115"/>
                    <a:pt x="0" y="3265"/>
                  </a:cubicBezTo>
                  <a:cubicBezTo>
                    <a:pt x="0" y="1465"/>
                    <a:pt x="1464" y="0"/>
                    <a:pt x="3263" y="0"/>
                  </a:cubicBezTo>
                  <a:cubicBezTo>
                    <a:pt x="5063" y="0"/>
                    <a:pt x="6527" y="1465"/>
                    <a:pt x="6527" y="3265"/>
                  </a:cubicBezTo>
                  <a:cubicBezTo>
                    <a:pt x="6527" y="4045"/>
                    <a:pt x="6247" y="4802"/>
                    <a:pt x="5735" y="5393"/>
                  </a:cubicBezTo>
                  <a:lnTo>
                    <a:pt x="5735" y="5393"/>
                  </a:lnTo>
                  <a:lnTo>
                    <a:pt x="5619" y="5528"/>
                  </a:lnTo>
                  <a:lnTo>
                    <a:pt x="5599" y="5352"/>
                  </a:lnTo>
                  <a:lnTo>
                    <a:pt x="5599" y="5352"/>
                  </a:lnTo>
                  <a:cubicBezTo>
                    <a:pt x="5551" y="4962"/>
                    <a:pt x="5459" y="4749"/>
                    <a:pt x="5246" y="4537"/>
                  </a:cubicBezTo>
                  <a:cubicBezTo>
                    <a:pt x="5155" y="4465"/>
                    <a:pt x="4998" y="4415"/>
                    <a:pt x="4818" y="4357"/>
                  </a:cubicBezTo>
                  <a:cubicBezTo>
                    <a:pt x="4630" y="4297"/>
                    <a:pt x="4420" y="4229"/>
                    <a:pt x="4213" y="4117"/>
                  </a:cubicBezTo>
                  <a:cubicBezTo>
                    <a:pt x="4034" y="4463"/>
                    <a:pt x="3560" y="4856"/>
                    <a:pt x="3355" y="4856"/>
                  </a:cubicBezTo>
                  <a:cubicBezTo>
                    <a:pt x="3106" y="4856"/>
                    <a:pt x="2632" y="4457"/>
                    <a:pt x="2454" y="4117"/>
                  </a:cubicBezTo>
                  <a:cubicBezTo>
                    <a:pt x="2247" y="4229"/>
                    <a:pt x="2037" y="4297"/>
                    <a:pt x="1849" y="4357"/>
                  </a:cubicBezTo>
                  <a:cubicBezTo>
                    <a:pt x="1668" y="4415"/>
                    <a:pt x="1512" y="4465"/>
                    <a:pt x="1420" y="4537"/>
                  </a:cubicBezTo>
                  <a:cubicBezTo>
                    <a:pt x="1185" y="4773"/>
                    <a:pt x="1144" y="5000"/>
                    <a:pt x="1060" y="5453"/>
                  </a:cubicBezTo>
                  <a:lnTo>
                    <a:pt x="1060" y="5453"/>
                  </a:lnTo>
                  <a:lnTo>
                    <a:pt x="1026" y="5645"/>
                  </a:lnTo>
                  <a:close/>
                </a:path>
              </a:pathLst>
            </a:custGeom>
            <a:solidFill>
              <a:schemeClr val="tx2"/>
            </a:solidFill>
            <a:ln>
              <a:noFill/>
            </a:ln>
            <a:effectLst/>
          </p:spPr>
          <p:txBody>
            <a:bodyPr wrap="none" anchor="ctr"/>
            <a:lstStyle/>
            <a:p>
              <a:endParaRPr lang="en-US"/>
            </a:p>
          </p:txBody>
        </p:sp>
        <p:sp>
          <p:nvSpPr>
            <p:cNvPr id="22" name="Freeform 21"/>
            <p:cNvSpPr>
              <a:spLocks noChangeArrowheads="1"/>
            </p:cNvSpPr>
            <p:nvPr/>
          </p:nvSpPr>
          <p:spPr bwMode="auto">
            <a:xfrm>
              <a:off x="634759" y="3470340"/>
              <a:ext cx="225753" cy="248107"/>
            </a:xfrm>
            <a:custGeom>
              <a:avLst/>
              <a:gdLst>
                <a:gd name="T0" fmla="*/ 314 w 2718"/>
                <a:gd name="T1" fmla="*/ 1271 h 2984"/>
                <a:gd name="T2" fmla="*/ 314 w 2718"/>
                <a:gd name="T3" fmla="*/ 1271 h 2984"/>
                <a:gd name="T4" fmla="*/ 385 w 2718"/>
                <a:gd name="T5" fmla="*/ 1798 h 2984"/>
                <a:gd name="T6" fmla="*/ 433 w 2718"/>
                <a:gd name="T7" fmla="*/ 1798 h 2984"/>
                <a:gd name="T8" fmla="*/ 455 w 2718"/>
                <a:gd name="T9" fmla="*/ 1841 h 2984"/>
                <a:gd name="T10" fmla="*/ 527 w 2718"/>
                <a:gd name="T11" fmla="*/ 2037 h 2984"/>
                <a:gd name="T12" fmla="*/ 540 w 2718"/>
                <a:gd name="T13" fmla="*/ 2050 h 2984"/>
                <a:gd name="T14" fmla="*/ 545 w 2718"/>
                <a:gd name="T15" fmla="*/ 2068 h 2984"/>
                <a:gd name="T16" fmla="*/ 2208 w 2718"/>
                <a:gd name="T17" fmla="*/ 2074 h 2984"/>
                <a:gd name="T18" fmla="*/ 2252 w 2718"/>
                <a:gd name="T19" fmla="*/ 1878 h 2984"/>
                <a:gd name="T20" fmla="*/ 2252 w 2718"/>
                <a:gd name="T21" fmla="*/ 1798 h 2984"/>
                <a:gd name="T22" fmla="*/ 2330 w 2718"/>
                <a:gd name="T23" fmla="*/ 1798 h 2984"/>
                <a:gd name="T24" fmla="*/ 2436 w 2718"/>
                <a:gd name="T25" fmla="*/ 1271 h 2984"/>
                <a:gd name="T26" fmla="*/ 2338 w 2718"/>
                <a:gd name="T27" fmla="*/ 1271 h 2984"/>
                <a:gd name="T28" fmla="*/ 2338 w 2718"/>
                <a:gd name="T29" fmla="*/ 1192 h 2984"/>
                <a:gd name="T30" fmla="*/ 1379 w 2718"/>
                <a:gd name="T31" fmla="*/ 157 h 2984"/>
                <a:gd name="T32" fmla="*/ 675 w 2718"/>
                <a:gd name="T33" fmla="*/ 451 h 2984"/>
                <a:gd name="T34" fmla="*/ 614 w 2718"/>
                <a:gd name="T35" fmla="*/ 499 h 2984"/>
                <a:gd name="T36" fmla="*/ 418 w 2718"/>
                <a:gd name="T37" fmla="*/ 1181 h 2984"/>
                <a:gd name="T38" fmla="*/ 432 w 2718"/>
                <a:gd name="T39" fmla="*/ 1271 h 2984"/>
                <a:gd name="T40" fmla="*/ 1379 w 2718"/>
                <a:gd name="T41" fmla="*/ 2983 h 2984"/>
                <a:gd name="T42" fmla="*/ 1379 w 2718"/>
                <a:gd name="T43" fmla="*/ 2983 h 2984"/>
                <a:gd name="T44" fmla="*/ 401 w 2718"/>
                <a:gd name="T45" fmla="*/ 2132 h 2984"/>
                <a:gd name="T46" fmla="*/ 330 w 2718"/>
                <a:gd name="T47" fmla="*/ 1948 h 2984"/>
                <a:gd name="T48" fmla="*/ 255 w 2718"/>
                <a:gd name="T49" fmla="*/ 1125 h 2984"/>
                <a:gd name="T50" fmla="*/ 1379 w 2718"/>
                <a:gd name="T51" fmla="*/ 0 h 2984"/>
                <a:gd name="T52" fmla="*/ 2494 w 2718"/>
                <a:gd name="T53" fmla="*/ 1121 h 2984"/>
                <a:gd name="T54" fmla="*/ 2494 w 2718"/>
                <a:gd name="T55" fmla="*/ 1121 h 2984"/>
                <a:gd name="T56" fmla="*/ 2665 w 2718"/>
                <a:gd name="T57" fmla="*/ 1598 h 2984"/>
                <a:gd name="T58" fmla="*/ 2378 w 2718"/>
                <a:gd name="T59" fmla="*/ 2042 h 2984"/>
                <a:gd name="T60" fmla="*/ 2366 w 2718"/>
                <a:gd name="T61" fmla="*/ 2094 h 2984"/>
                <a:gd name="T62" fmla="*/ 2359 w 2718"/>
                <a:gd name="T63" fmla="*/ 2123 h 2984"/>
                <a:gd name="T64" fmla="*/ 1379 w 2718"/>
                <a:gd name="T65" fmla="*/ 2983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8" h="2984">
                  <a:moveTo>
                    <a:pt x="314" y="1271"/>
                  </a:moveTo>
                  <a:lnTo>
                    <a:pt x="314" y="1271"/>
                  </a:lnTo>
                  <a:lnTo>
                    <a:pt x="314" y="1271"/>
                  </a:lnTo>
                  <a:lnTo>
                    <a:pt x="314" y="1271"/>
                  </a:lnTo>
                  <a:cubicBezTo>
                    <a:pt x="234" y="1306"/>
                    <a:pt x="170" y="1428"/>
                    <a:pt x="202" y="1560"/>
                  </a:cubicBezTo>
                  <a:cubicBezTo>
                    <a:pt x="241" y="1709"/>
                    <a:pt x="348" y="1798"/>
                    <a:pt x="385" y="1798"/>
                  </a:cubicBezTo>
                  <a:lnTo>
                    <a:pt x="385" y="1798"/>
                  </a:lnTo>
                  <a:lnTo>
                    <a:pt x="433" y="1798"/>
                  </a:lnTo>
                  <a:lnTo>
                    <a:pt x="455" y="1841"/>
                  </a:lnTo>
                  <a:lnTo>
                    <a:pt x="455" y="1841"/>
                  </a:lnTo>
                  <a:cubicBezTo>
                    <a:pt x="478" y="1887"/>
                    <a:pt x="490" y="1932"/>
                    <a:pt x="500" y="1967"/>
                  </a:cubicBezTo>
                  <a:cubicBezTo>
                    <a:pt x="510" y="1997"/>
                    <a:pt x="518" y="2028"/>
                    <a:pt x="527" y="2037"/>
                  </a:cubicBezTo>
                  <a:lnTo>
                    <a:pt x="527" y="2037"/>
                  </a:lnTo>
                  <a:lnTo>
                    <a:pt x="540" y="2050"/>
                  </a:lnTo>
                  <a:lnTo>
                    <a:pt x="545" y="2068"/>
                  </a:lnTo>
                  <a:lnTo>
                    <a:pt x="545" y="2068"/>
                  </a:lnTo>
                  <a:cubicBezTo>
                    <a:pt x="704" y="2536"/>
                    <a:pt x="1102" y="2826"/>
                    <a:pt x="1379" y="2826"/>
                  </a:cubicBezTo>
                  <a:cubicBezTo>
                    <a:pt x="1592" y="2826"/>
                    <a:pt x="1998" y="2565"/>
                    <a:pt x="2208" y="2074"/>
                  </a:cubicBezTo>
                  <a:cubicBezTo>
                    <a:pt x="2212" y="2050"/>
                    <a:pt x="2220" y="2025"/>
                    <a:pt x="2228" y="1995"/>
                  </a:cubicBezTo>
                  <a:cubicBezTo>
                    <a:pt x="2239" y="1959"/>
                    <a:pt x="2252" y="1915"/>
                    <a:pt x="2252" y="1878"/>
                  </a:cubicBezTo>
                  <a:lnTo>
                    <a:pt x="2252" y="1878"/>
                  </a:lnTo>
                  <a:lnTo>
                    <a:pt x="2252" y="1798"/>
                  </a:lnTo>
                  <a:lnTo>
                    <a:pt x="2330" y="1798"/>
                  </a:lnTo>
                  <a:lnTo>
                    <a:pt x="2330" y="1798"/>
                  </a:lnTo>
                  <a:cubicBezTo>
                    <a:pt x="2444" y="1798"/>
                    <a:pt x="2498" y="1615"/>
                    <a:pt x="2511" y="1560"/>
                  </a:cubicBezTo>
                  <a:cubicBezTo>
                    <a:pt x="2545" y="1431"/>
                    <a:pt x="2486" y="1309"/>
                    <a:pt x="2436" y="1271"/>
                  </a:cubicBezTo>
                  <a:lnTo>
                    <a:pt x="2436" y="1271"/>
                  </a:lnTo>
                  <a:lnTo>
                    <a:pt x="2338" y="1271"/>
                  </a:lnTo>
                  <a:lnTo>
                    <a:pt x="2338" y="1192"/>
                  </a:lnTo>
                  <a:lnTo>
                    <a:pt x="2338" y="1192"/>
                  </a:lnTo>
                  <a:cubicBezTo>
                    <a:pt x="2338" y="921"/>
                    <a:pt x="2289" y="644"/>
                    <a:pt x="2216" y="499"/>
                  </a:cubicBezTo>
                  <a:cubicBezTo>
                    <a:pt x="2146" y="360"/>
                    <a:pt x="1785" y="157"/>
                    <a:pt x="1379" y="157"/>
                  </a:cubicBezTo>
                  <a:cubicBezTo>
                    <a:pt x="853" y="157"/>
                    <a:pt x="726" y="324"/>
                    <a:pt x="675" y="451"/>
                  </a:cubicBezTo>
                  <a:lnTo>
                    <a:pt x="675" y="451"/>
                  </a:lnTo>
                  <a:lnTo>
                    <a:pt x="659" y="493"/>
                  </a:lnTo>
                  <a:lnTo>
                    <a:pt x="614" y="499"/>
                  </a:lnTo>
                  <a:lnTo>
                    <a:pt x="614" y="499"/>
                  </a:lnTo>
                  <a:cubicBezTo>
                    <a:pt x="418" y="532"/>
                    <a:pt x="382" y="918"/>
                    <a:pt x="418" y="1181"/>
                  </a:cubicBezTo>
                  <a:lnTo>
                    <a:pt x="418" y="1181"/>
                  </a:lnTo>
                  <a:lnTo>
                    <a:pt x="432" y="1271"/>
                  </a:lnTo>
                  <a:lnTo>
                    <a:pt x="314" y="1271"/>
                  </a:lnTo>
                  <a:close/>
                  <a:moveTo>
                    <a:pt x="1379" y="2983"/>
                  </a:moveTo>
                  <a:lnTo>
                    <a:pt x="1379" y="2983"/>
                  </a:lnTo>
                  <a:lnTo>
                    <a:pt x="1379" y="2983"/>
                  </a:lnTo>
                  <a:lnTo>
                    <a:pt x="1379" y="2983"/>
                  </a:lnTo>
                  <a:cubicBezTo>
                    <a:pt x="1043" y="2983"/>
                    <a:pt x="587" y="2666"/>
                    <a:pt x="401" y="2132"/>
                  </a:cubicBezTo>
                  <a:cubicBezTo>
                    <a:pt x="373" y="2097"/>
                    <a:pt x="362" y="2054"/>
                    <a:pt x="350" y="2010"/>
                  </a:cubicBezTo>
                  <a:cubicBezTo>
                    <a:pt x="343" y="1989"/>
                    <a:pt x="338" y="1969"/>
                    <a:pt x="330" y="1948"/>
                  </a:cubicBezTo>
                  <a:cubicBezTo>
                    <a:pt x="212" y="1911"/>
                    <a:pt x="92" y="1766"/>
                    <a:pt x="50" y="1598"/>
                  </a:cubicBezTo>
                  <a:cubicBezTo>
                    <a:pt x="0" y="1399"/>
                    <a:pt x="92" y="1192"/>
                    <a:pt x="255" y="1125"/>
                  </a:cubicBezTo>
                  <a:cubicBezTo>
                    <a:pt x="223" y="786"/>
                    <a:pt x="300" y="430"/>
                    <a:pt x="547" y="355"/>
                  </a:cubicBezTo>
                  <a:cubicBezTo>
                    <a:pt x="664" y="113"/>
                    <a:pt x="930" y="0"/>
                    <a:pt x="1379" y="0"/>
                  </a:cubicBezTo>
                  <a:cubicBezTo>
                    <a:pt x="1835" y="0"/>
                    <a:pt x="2253" y="222"/>
                    <a:pt x="2356" y="428"/>
                  </a:cubicBezTo>
                  <a:cubicBezTo>
                    <a:pt x="2449" y="612"/>
                    <a:pt x="2488" y="900"/>
                    <a:pt x="2494" y="1121"/>
                  </a:cubicBezTo>
                  <a:lnTo>
                    <a:pt x="2494" y="1121"/>
                  </a:lnTo>
                  <a:lnTo>
                    <a:pt x="2494" y="1121"/>
                  </a:lnTo>
                  <a:lnTo>
                    <a:pt x="2494" y="1121"/>
                  </a:lnTo>
                  <a:cubicBezTo>
                    <a:pt x="2615" y="1183"/>
                    <a:pt x="2717" y="1394"/>
                    <a:pt x="2665" y="1598"/>
                  </a:cubicBezTo>
                  <a:cubicBezTo>
                    <a:pt x="2617" y="1789"/>
                    <a:pt x="2525" y="1912"/>
                    <a:pt x="2402" y="1946"/>
                  </a:cubicBezTo>
                  <a:cubicBezTo>
                    <a:pt x="2396" y="1982"/>
                    <a:pt x="2386" y="2014"/>
                    <a:pt x="2378" y="2042"/>
                  </a:cubicBezTo>
                  <a:cubicBezTo>
                    <a:pt x="2374" y="2060"/>
                    <a:pt x="2366" y="2084"/>
                    <a:pt x="2366" y="2094"/>
                  </a:cubicBezTo>
                  <a:lnTo>
                    <a:pt x="2366" y="2094"/>
                  </a:lnTo>
                  <a:lnTo>
                    <a:pt x="2364" y="2106"/>
                  </a:lnTo>
                  <a:lnTo>
                    <a:pt x="2359" y="2123"/>
                  </a:lnTo>
                  <a:lnTo>
                    <a:pt x="2359" y="2123"/>
                  </a:lnTo>
                  <a:cubicBezTo>
                    <a:pt x="2136" y="2655"/>
                    <a:pt x="1676" y="2983"/>
                    <a:pt x="1379" y="2983"/>
                  </a:cubicBezTo>
                  <a:close/>
                </a:path>
              </a:pathLst>
            </a:custGeom>
            <a:solidFill>
              <a:schemeClr val="tx1"/>
            </a:solidFill>
            <a:ln>
              <a:noFill/>
            </a:ln>
            <a:effectLst/>
          </p:spPr>
          <p:txBody>
            <a:bodyPr wrap="none" anchor="ctr"/>
            <a:lstStyle/>
            <a:p>
              <a:endParaRPr lang="en-US"/>
            </a:p>
          </p:txBody>
        </p:sp>
        <p:sp>
          <p:nvSpPr>
            <p:cNvPr id="23" name="Freeform 22"/>
            <p:cNvSpPr>
              <a:spLocks noChangeArrowheads="1"/>
            </p:cNvSpPr>
            <p:nvPr/>
          </p:nvSpPr>
          <p:spPr bwMode="auto">
            <a:xfrm>
              <a:off x="778786" y="3814099"/>
              <a:ext cx="221355" cy="215857"/>
            </a:xfrm>
            <a:custGeom>
              <a:avLst/>
              <a:gdLst>
                <a:gd name="T0" fmla="*/ 1889 w 2663"/>
                <a:gd name="T1" fmla="*/ 1471 h 2596"/>
                <a:gd name="T2" fmla="*/ 1889 w 2663"/>
                <a:gd name="T3" fmla="*/ 1471 h 2596"/>
                <a:gd name="T4" fmla="*/ 1889 w 2663"/>
                <a:gd name="T5" fmla="*/ 1471 h 2596"/>
                <a:gd name="T6" fmla="*/ 1889 w 2663"/>
                <a:gd name="T7" fmla="*/ 1471 h 2596"/>
                <a:gd name="T8" fmla="*/ 2041 w 2663"/>
                <a:gd name="T9" fmla="*/ 1389 h 2596"/>
                <a:gd name="T10" fmla="*/ 2041 w 2663"/>
                <a:gd name="T11" fmla="*/ 1389 h 2596"/>
                <a:gd name="T12" fmla="*/ 2418 w 2663"/>
                <a:gd name="T13" fmla="*/ 1237 h 2596"/>
                <a:gd name="T14" fmla="*/ 2418 w 2663"/>
                <a:gd name="T15" fmla="*/ 1237 h 2596"/>
                <a:gd name="T16" fmla="*/ 2420 w 2663"/>
                <a:gd name="T17" fmla="*/ 884 h 2596"/>
                <a:gd name="T18" fmla="*/ 2420 w 2663"/>
                <a:gd name="T19" fmla="*/ 884 h 2596"/>
                <a:gd name="T20" fmla="*/ 333 w 2663"/>
                <a:gd name="T21" fmla="*/ 33 h 2596"/>
                <a:gd name="T22" fmla="*/ 333 w 2663"/>
                <a:gd name="T23" fmla="*/ 33 h 2596"/>
                <a:gd name="T24" fmla="*/ 183 w 2663"/>
                <a:gd name="T25" fmla="*/ 0 h 2596"/>
                <a:gd name="T26" fmla="*/ 73 w 2663"/>
                <a:gd name="T27" fmla="*/ 293 h 2596"/>
                <a:gd name="T28" fmla="*/ 73 w 2663"/>
                <a:gd name="T29" fmla="*/ 293 h 2596"/>
                <a:gd name="T30" fmla="*/ 921 w 2663"/>
                <a:gd name="T31" fmla="*/ 2380 h 2596"/>
                <a:gd name="T32" fmla="*/ 921 w 2663"/>
                <a:gd name="T33" fmla="*/ 2380 h 2596"/>
                <a:gd name="T34" fmla="*/ 1100 w 2663"/>
                <a:gd name="T35" fmla="*/ 2560 h 2596"/>
                <a:gd name="T36" fmla="*/ 1276 w 2663"/>
                <a:gd name="T37" fmla="*/ 2380 h 2596"/>
                <a:gd name="T38" fmla="*/ 1276 w 2663"/>
                <a:gd name="T39" fmla="*/ 2380 h 2596"/>
                <a:gd name="T40" fmla="*/ 1429 w 2663"/>
                <a:gd name="T41" fmla="*/ 2002 h 2596"/>
                <a:gd name="T42" fmla="*/ 1429 w 2663"/>
                <a:gd name="T43" fmla="*/ 2002 h 2596"/>
                <a:gd name="T44" fmla="*/ 1511 w 2663"/>
                <a:gd name="T45" fmla="*/ 1850 h 2596"/>
                <a:gd name="T46" fmla="*/ 1511 w 2663"/>
                <a:gd name="T47" fmla="*/ 1850 h 2596"/>
                <a:gd name="T48" fmla="*/ 2179 w 2663"/>
                <a:gd name="T49" fmla="*/ 2518 h 2596"/>
                <a:gd name="T50" fmla="*/ 2179 w 2663"/>
                <a:gd name="T51" fmla="*/ 2518 h 2596"/>
                <a:gd name="T52" fmla="*/ 2368 w 2663"/>
                <a:gd name="T53" fmla="*/ 2595 h 2596"/>
                <a:gd name="T54" fmla="*/ 2557 w 2663"/>
                <a:gd name="T55" fmla="*/ 2518 h 2596"/>
                <a:gd name="T56" fmla="*/ 2557 w 2663"/>
                <a:gd name="T57" fmla="*/ 2139 h 2596"/>
                <a:gd name="T58" fmla="*/ 2557 w 2663"/>
                <a:gd name="T59" fmla="*/ 2139 h 2596"/>
                <a:gd name="T60" fmla="*/ 1889 w 2663"/>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3" h="2596">
                  <a:moveTo>
                    <a:pt x="1889" y="1471"/>
                  </a:moveTo>
                  <a:lnTo>
                    <a:pt x="1889" y="1471"/>
                  </a:lnTo>
                  <a:lnTo>
                    <a:pt x="1889" y="1471"/>
                  </a:lnTo>
                  <a:lnTo>
                    <a:pt x="1889" y="1471"/>
                  </a:lnTo>
                  <a:cubicBezTo>
                    <a:pt x="1940" y="1437"/>
                    <a:pt x="1991" y="1410"/>
                    <a:pt x="2041" y="1389"/>
                  </a:cubicBezTo>
                  <a:lnTo>
                    <a:pt x="2041" y="1389"/>
                  </a:lnTo>
                  <a:lnTo>
                    <a:pt x="2418" y="1237"/>
                  </a:lnTo>
                  <a:lnTo>
                    <a:pt x="2418" y="1237"/>
                  </a:lnTo>
                  <a:cubicBezTo>
                    <a:pt x="2659" y="1140"/>
                    <a:pt x="2659" y="980"/>
                    <a:pt x="2420" y="884"/>
                  </a:cubicBezTo>
                  <a:lnTo>
                    <a:pt x="2420" y="884"/>
                  </a:lnTo>
                  <a:lnTo>
                    <a:pt x="333" y="33"/>
                  </a:lnTo>
                  <a:lnTo>
                    <a:pt x="333" y="33"/>
                  </a:lnTo>
                  <a:cubicBezTo>
                    <a:pt x="275" y="11"/>
                    <a:pt x="224" y="0"/>
                    <a:pt x="183" y="0"/>
                  </a:cubicBezTo>
                  <a:cubicBezTo>
                    <a:pt x="49" y="0"/>
                    <a:pt x="0" y="110"/>
                    <a:pt x="73" y="293"/>
                  </a:cubicBezTo>
                  <a:lnTo>
                    <a:pt x="73" y="293"/>
                  </a:lnTo>
                  <a:lnTo>
                    <a:pt x="921" y="2380"/>
                  </a:lnTo>
                  <a:lnTo>
                    <a:pt x="921" y="2380"/>
                  </a:lnTo>
                  <a:cubicBezTo>
                    <a:pt x="972" y="2501"/>
                    <a:pt x="1035" y="2560"/>
                    <a:pt x="1100" y="2560"/>
                  </a:cubicBezTo>
                  <a:cubicBezTo>
                    <a:pt x="1164" y="2560"/>
                    <a:pt x="1228" y="2501"/>
                    <a:pt x="1276" y="2380"/>
                  </a:cubicBezTo>
                  <a:lnTo>
                    <a:pt x="1276" y="2380"/>
                  </a:lnTo>
                  <a:lnTo>
                    <a:pt x="1429" y="2002"/>
                  </a:lnTo>
                  <a:lnTo>
                    <a:pt x="1429" y="2002"/>
                  </a:lnTo>
                  <a:cubicBezTo>
                    <a:pt x="1448" y="1952"/>
                    <a:pt x="1477" y="1900"/>
                    <a:pt x="1511" y="1850"/>
                  </a:cubicBezTo>
                  <a:lnTo>
                    <a:pt x="1511" y="1850"/>
                  </a:lnTo>
                  <a:lnTo>
                    <a:pt x="2179" y="2518"/>
                  </a:lnTo>
                  <a:lnTo>
                    <a:pt x="2179" y="2518"/>
                  </a:lnTo>
                  <a:cubicBezTo>
                    <a:pt x="2231" y="2570"/>
                    <a:pt x="2299" y="2595"/>
                    <a:pt x="2368" y="2595"/>
                  </a:cubicBezTo>
                  <a:cubicBezTo>
                    <a:pt x="2436" y="2595"/>
                    <a:pt x="2505" y="2570"/>
                    <a:pt x="2557" y="2518"/>
                  </a:cubicBezTo>
                  <a:cubicBezTo>
                    <a:pt x="2662" y="2414"/>
                    <a:pt x="2662" y="2244"/>
                    <a:pt x="2557" y="2139"/>
                  </a:cubicBezTo>
                  <a:lnTo>
                    <a:pt x="2557" y="2139"/>
                  </a:lnTo>
                  <a:lnTo>
                    <a:pt x="1889" y="1471"/>
                  </a:lnTo>
                </a:path>
              </a:pathLst>
            </a:custGeom>
            <a:solidFill>
              <a:schemeClr val="tx1"/>
            </a:solidFill>
            <a:ln>
              <a:noFill/>
            </a:ln>
            <a:effectLst/>
          </p:spPr>
          <p:txBody>
            <a:bodyPr wrap="none" anchor="ctr"/>
            <a:lstStyle/>
            <a:p>
              <a:endParaRPr lang="en-US"/>
            </a:p>
          </p:txBody>
        </p:sp>
        <p:sp>
          <p:nvSpPr>
            <p:cNvPr id="24" name="Freeform 23"/>
            <p:cNvSpPr>
              <a:spLocks noChangeArrowheads="1"/>
            </p:cNvSpPr>
            <p:nvPr/>
          </p:nvSpPr>
          <p:spPr bwMode="auto">
            <a:xfrm>
              <a:off x="544604" y="3702323"/>
              <a:ext cx="404596" cy="219156"/>
            </a:xfrm>
            <a:custGeom>
              <a:avLst/>
              <a:gdLst>
                <a:gd name="T0" fmla="*/ 2898 w 4868"/>
                <a:gd name="T1" fmla="*/ 2434 h 2636"/>
                <a:gd name="T2" fmla="*/ 2898 w 4868"/>
                <a:gd name="T3" fmla="*/ 2434 h 2636"/>
                <a:gd name="T4" fmla="*/ 2898 w 4868"/>
                <a:gd name="T5" fmla="*/ 2434 h 2636"/>
                <a:gd name="T6" fmla="*/ 2898 w 4868"/>
                <a:gd name="T7" fmla="*/ 2434 h 2636"/>
                <a:gd name="T8" fmla="*/ 2405 w 4868"/>
                <a:gd name="T9" fmla="*/ 2478 h 2636"/>
                <a:gd name="T10" fmla="*/ 2186 w 4868"/>
                <a:gd name="T11" fmla="*/ 2472 h 2636"/>
                <a:gd name="T12" fmla="*/ 168 w 4868"/>
                <a:gd name="T13" fmla="*/ 1561 h 2636"/>
                <a:gd name="T14" fmla="*/ 528 w 4868"/>
                <a:gd name="T15" fmla="*/ 645 h 2636"/>
                <a:gd name="T16" fmla="*/ 957 w 4868"/>
                <a:gd name="T17" fmla="*/ 465 h 2636"/>
                <a:gd name="T18" fmla="*/ 1562 w 4868"/>
                <a:gd name="T19" fmla="*/ 225 h 2636"/>
                <a:gd name="T20" fmla="*/ 2463 w 4868"/>
                <a:gd name="T21" fmla="*/ 964 h 2636"/>
                <a:gd name="T22" fmla="*/ 3321 w 4868"/>
                <a:gd name="T23" fmla="*/ 225 h 2636"/>
                <a:gd name="T24" fmla="*/ 3926 w 4868"/>
                <a:gd name="T25" fmla="*/ 465 h 2636"/>
                <a:gd name="T26" fmla="*/ 4354 w 4868"/>
                <a:gd name="T27" fmla="*/ 645 h 2636"/>
                <a:gd name="T28" fmla="*/ 4702 w 4868"/>
                <a:gd name="T29" fmla="*/ 1426 h 2636"/>
                <a:gd name="T30" fmla="*/ 4516 w 4868"/>
                <a:gd name="T31" fmla="*/ 1619 h 2636"/>
                <a:gd name="T32" fmla="*/ 4516 w 4868"/>
                <a:gd name="T33" fmla="*/ 1619 h 2636"/>
                <a:gd name="T34" fmla="*/ 4675 w 4868"/>
                <a:gd name="T35" fmla="*/ 1683 h 2636"/>
                <a:gd name="T36" fmla="*/ 4675 w 4868"/>
                <a:gd name="T37" fmla="*/ 1683 h 2636"/>
                <a:gd name="T38" fmla="*/ 4843 w 4868"/>
                <a:gd name="T39" fmla="*/ 1501 h 2636"/>
                <a:gd name="T40" fmla="*/ 4843 w 4868"/>
                <a:gd name="T41" fmla="*/ 1501 h 2636"/>
                <a:gd name="T42" fmla="*/ 4867 w 4868"/>
                <a:gd name="T43" fmla="*/ 1476 h 2636"/>
                <a:gd name="T44" fmla="*/ 4863 w 4868"/>
                <a:gd name="T45" fmla="*/ 1441 h 2636"/>
                <a:gd name="T46" fmla="*/ 4863 w 4868"/>
                <a:gd name="T47" fmla="*/ 1441 h 2636"/>
                <a:gd name="T48" fmla="*/ 4461 w 4868"/>
                <a:gd name="T49" fmla="*/ 531 h 2636"/>
                <a:gd name="T50" fmla="*/ 4461 w 4868"/>
                <a:gd name="T51" fmla="*/ 531 h 2636"/>
                <a:gd name="T52" fmla="*/ 4455 w 4868"/>
                <a:gd name="T53" fmla="*/ 525 h 2636"/>
                <a:gd name="T54" fmla="*/ 4455 w 4868"/>
                <a:gd name="T55" fmla="*/ 525 h 2636"/>
                <a:gd name="T56" fmla="*/ 3974 w 4868"/>
                <a:gd name="T57" fmla="*/ 316 h 2636"/>
                <a:gd name="T58" fmla="*/ 3324 w 4868"/>
                <a:gd name="T59" fmla="*/ 47 h 2636"/>
                <a:gd name="T60" fmla="*/ 3324 w 4868"/>
                <a:gd name="T61" fmla="*/ 47 h 2636"/>
                <a:gd name="T62" fmla="*/ 3244 w 4868"/>
                <a:gd name="T63" fmla="*/ 0 h 2636"/>
                <a:gd name="T64" fmla="*/ 3210 w 4868"/>
                <a:gd name="T65" fmla="*/ 87 h 2636"/>
                <a:gd name="T66" fmla="*/ 3210 w 4868"/>
                <a:gd name="T67" fmla="*/ 87 h 2636"/>
                <a:gd name="T68" fmla="*/ 2463 w 4868"/>
                <a:gd name="T69" fmla="*/ 807 h 2636"/>
                <a:gd name="T70" fmla="*/ 1673 w 4868"/>
                <a:gd name="T71" fmla="*/ 87 h 2636"/>
                <a:gd name="T72" fmla="*/ 1673 w 4868"/>
                <a:gd name="T73" fmla="*/ 87 h 2636"/>
                <a:gd name="T74" fmla="*/ 1639 w 4868"/>
                <a:gd name="T75" fmla="*/ 0 h 2636"/>
                <a:gd name="T76" fmla="*/ 1559 w 4868"/>
                <a:gd name="T77" fmla="*/ 47 h 2636"/>
                <a:gd name="T78" fmla="*/ 1559 w 4868"/>
                <a:gd name="T79" fmla="*/ 47 h 2636"/>
                <a:gd name="T80" fmla="*/ 909 w 4868"/>
                <a:gd name="T81" fmla="*/ 316 h 2636"/>
                <a:gd name="T82" fmla="*/ 426 w 4868"/>
                <a:gd name="T83" fmla="*/ 525 h 2636"/>
                <a:gd name="T84" fmla="*/ 426 w 4868"/>
                <a:gd name="T85" fmla="*/ 525 h 2636"/>
                <a:gd name="T86" fmla="*/ 420 w 4868"/>
                <a:gd name="T87" fmla="*/ 531 h 2636"/>
                <a:gd name="T88" fmla="*/ 420 w 4868"/>
                <a:gd name="T89" fmla="*/ 531 h 2636"/>
                <a:gd name="T90" fmla="*/ 12 w 4868"/>
                <a:gd name="T91" fmla="*/ 1533 h 2636"/>
                <a:gd name="T92" fmla="*/ 12 w 4868"/>
                <a:gd name="T93" fmla="*/ 1533 h 2636"/>
                <a:gd name="T94" fmla="*/ 9 w 4868"/>
                <a:gd name="T95" fmla="*/ 1556 h 2636"/>
                <a:gd name="T96" fmla="*/ 9 w 4868"/>
                <a:gd name="T97" fmla="*/ 1556 h 2636"/>
                <a:gd name="T98" fmla="*/ 6 w 4868"/>
                <a:gd name="T99" fmla="*/ 1574 h 2636"/>
                <a:gd name="T100" fmla="*/ 6 w 4868"/>
                <a:gd name="T101" fmla="*/ 1574 h 2636"/>
                <a:gd name="T102" fmla="*/ 0 w 4868"/>
                <a:gd name="T103" fmla="*/ 1614 h 2636"/>
                <a:gd name="T104" fmla="*/ 27 w 4868"/>
                <a:gd name="T105" fmla="*/ 1643 h 2636"/>
                <a:gd name="T106" fmla="*/ 27 w 4868"/>
                <a:gd name="T107" fmla="*/ 1643 h 2636"/>
                <a:gd name="T108" fmla="*/ 2177 w 4868"/>
                <a:gd name="T109" fmla="*/ 2629 h 2636"/>
                <a:gd name="T110" fmla="*/ 2405 w 4868"/>
                <a:gd name="T111" fmla="*/ 2635 h 2636"/>
                <a:gd name="T112" fmla="*/ 2957 w 4868"/>
                <a:gd name="T113" fmla="*/ 2581 h 2636"/>
                <a:gd name="T114" fmla="*/ 2957 w 4868"/>
                <a:gd name="T115" fmla="*/ 2581 h 2636"/>
                <a:gd name="T116" fmla="*/ 2898 w 4868"/>
                <a:gd name="T117" fmla="*/ 2434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68" h="2636">
                  <a:moveTo>
                    <a:pt x="2898" y="2434"/>
                  </a:moveTo>
                  <a:lnTo>
                    <a:pt x="2898" y="2434"/>
                  </a:lnTo>
                  <a:lnTo>
                    <a:pt x="2898" y="2434"/>
                  </a:lnTo>
                  <a:lnTo>
                    <a:pt x="2898" y="2434"/>
                  </a:lnTo>
                  <a:cubicBezTo>
                    <a:pt x="2736" y="2461"/>
                    <a:pt x="2571" y="2477"/>
                    <a:pt x="2405" y="2478"/>
                  </a:cubicBezTo>
                  <a:cubicBezTo>
                    <a:pt x="2330" y="2477"/>
                    <a:pt x="2256" y="2475"/>
                    <a:pt x="2186" y="2472"/>
                  </a:cubicBezTo>
                  <a:cubicBezTo>
                    <a:pt x="1422" y="2427"/>
                    <a:pt x="707" y="2104"/>
                    <a:pt x="168" y="1561"/>
                  </a:cubicBezTo>
                  <a:cubicBezTo>
                    <a:pt x="252" y="1108"/>
                    <a:pt x="293" y="879"/>
                    <a:pt x="528" y="645"/>
                  </a:cubicBezTo>
                  <a:cubicBezTo>
                    <a:pt x="620" y="573"/>
                    <a:pt x="776" y="523"/>
                    <a:pt x="957" y="465"/>
                  </a:cubicBezTo>
                  <a:cubicBezTo>
                    <a:pt x="1145" y="405"/>
                    <a:pt x="1355" y="337"/>
                    <a:pt x="1562" y="225"/>
                  </a:cubicBezTo>
                  <a:cubicBezTo>
                    <a:pt x="1740" y="565"/>
                    <a:pt x="2214" y="964"/>
                    <a:pt x="2463" y="964"/>
                  </a:cubicBezTo>
                  <a:cubicBezTo>
                    <a:pt x="2668" y="964"/>
                    <a:pt x="3142" y="571"/>
                    <a:pt x="3321" y="225"/>
                  </a:cubicBezTo>
                  <a:cubicBezTo>
                    <a:pt x="3528" y="337"/>
                    <a:pt x="3738" y="405"/>
                    <a:pt x="3926" y="465"/>
                  </a:cubicBezTo>
                  <a:cubicBezTo>
                    <a:pt x="4106" y="523"/>
                    <a:pt x="4263" y="573"/>
                    <a:pt x="4354" y="645"/>
                  </a:cubicBezTo>
                  <a:cubicBezTo>
                    <a:pt x="4561" y="850"/>
                    <a:pt x="4654" y="1058"/>
                    <a:pt x="4702" y="1426"/>
                  </a:cubicBezTo>
                  <a:cubicBezTo>
                    <a:pt x="4643" y="1493"/>
                    <a:pt x="4580" y="1556"/>
                    <a:pt x="4516" y="1619"/>
                  </a:cubicBezTo>
                  <a:lnTo>
                    <a:pt x="4516" y="1619"/>
                  </a:lnTo>
                  <a:lnTo>
                    <a:pt x="4675" y="1683"/>
                  </a:lnTo>
                  <a:lnTo>
                    <a:pt x="4675" y="1683"/>
                  </a:lnTo>
                  <a:cubicBezTo>
                    <a:pt x="4732" y="1625"/>
                    <a:pt x="4791" y="1566"/>
                    <a:pt x="4843" y="1501"/>
                  </a:cubicBezTo>
                  <a:lnTo>
                    <a:pt x="4843" y="1501"/>
                  </a:lnTo>
                  <a:lnTo>
                    <a:pt x="4867" y="1476"/>
                  </a:lnTo>
                  <a:lnTo>
                    <a:pt x="4863" y="1441"/>
                  </a:lnTo>
                  <a:lnTo>
                    <a:pt x="4863" y="1441"/>
                  </a:lnTo>
                  <a:cubicBezTo>
                    <a:pt x="4811" y="1014"/>
                    <a:pt x="4702" y="767"/>
                    <a:pt x="4461" y="531"/>
                  </a:cubicBezTo>
                  <a:lnTo>
                    <a:pt x="4461" y="531"/>
                  </a:lnTo>
                  <a:lnTo>
                    <a:pt x="4455" y="525"/>
                  </a:lnTo>
                  <a:lnTo>
                    <a:pt x="4455" y="525"/>
                  </a:lnTo>
                  <a:cubicBezTo>
                    <a:pt x="4341" y="433"/>
                    <a:pt x="4171" y="379"/>
                    <a:pt x="3974" y="316"/>
                  </a:cubicBezTo>
                  <a:cubicBezTo>
                    <a:pt x="3772" y="251"/>
                    <a:pt x="3541" y="177"/>
                    <a:pt x="3324" y="47"/>
                  </a:cubicBezTo>
                  <a:lnTo>
                    <a:pt x="3324" y="47"/>
                  </a:lnTo>
                  <a:lnTo>
                    <a:pt x="3244" y="0"/>
                  </a:lnTo>
                  <a:lnTo>
                    <a:pt x="3210" y="87"/>
                  </a:lnTo>
                  <a:lnTo>
                    <a:pt x="3210" y="87"/>
                  </a:lnTo>
                  <a:cubicBezTo>
                    <a:pt x="3090" y="406"/>
                    <a:pt x="2593" y="807"/>
                    <a:pt x="2463" y="807"/>
                  </a:cubicBezTo>
                  <a:cubicBezTo>
                    <a:pt x="2291" y="807"/>
                    <a:pt x="1794" y="411"/>
                    <a:pt x="1673" y="87"/>
                  </a:cubicBezTo>
                  <a:lnTo>
                    <a:pt x="1673" y="87"/>
                  </a:lnTo>
                  <a:lnTo>
                    <a:pt x="1639" y="0"/>
                  </a:lnTo>
                  <a:lnTo>
                    <a:pt x="1559" y="47"/>
                  </a:lnTo>
                  <a:lnTo>
                    <a:pt x="1559" y="47"/>
                  </a:lnTo>
                  <a:cubicBezTo>
                    <a:pt x="1342" y="177"/>
                    <a:pt x="1111" y="251"/>
                    <a:pt x="909" y="316"/>
                  </a:cubicBezTo>
                  <a:cubicBezTo>
                    <a:pt x="712" y="379"/>
                    <a:pt x="542" y="433"/>
                    <a:pt x="426" y="525"/>
                  </a:cubicBezTo>
                  <a:lnTo>
                    <a:pt x="426" y="525"/>
                  </a:lnTo>
                  <a:lnTo>
                    <a:pt x="420" y="531"/>
                  </a:lnTo>
                  <a:lnTo>
                    <a:pt x="420" y="531"/>
                  </a:lnTo>
                  <a:cubicBezTo>
                    <a:pt x="148" y="801"/>
                    <a:pt x="96" y="1076"/>
                    <a:pt x="12" y="1533"/>
                  </a:cubicBezTo>
                  <a:lnTo>
                    <a:pt x="12" y="1533"/>
                  </a:lnTo>
                  <a:lnTo>
                    <a:pt x="9" y="1556"/>
                  </a:lnTo>
                  <a:lnTo>
                    <a:pt x="9" y="1556"/>
                  </a:lnTo>
                  <a:cubicBezTo>
                    <a:pt x="8" y="1561"/>
                    <a:pt x="6" y="1567"/>
                    <a:pt x="6" y="1574"/>
                  </a:cubicBezTo>
                  <a:lnTo>
                    <a:pt x="6" y="1574"/>
                  </a:lnTo>
                  <a:lnTo>
                    <a:pt x="0" y="1614"/>
                  </a:lnTo>
                  <a:lnTo>
                    <a:pt x="27" y="1643"/>
                  </a:lnTo>
                  <a:lnTo>
                    <a:pt x="27" y="1643"/>
                  </a:lnTo>
                  <a:cubicBezTo>
                    <a:pt x="598" y="2231"/>
                    <a:pt x="1360" y="2581"/>
                    <a:pt x="2177" y="2629"/>
                  </a:cubicBezTo>
                  <a:cubicBezTo>
                    <a:pt x="2251" y="2632"/>
                    <a:pt x="2327" y="2634"/>
                    <a:pt x="2405" y="2635"/>
                  </a:cubicBezTo>
                  <a:cubicBezTo>
                    <a:pt x="2591" y="2634"/>
                    <a:pt x="2776" y="2615"/>
                    <a:pt x="2957" y="2581"/>
                  </a:cubicBezTo>
                  <a:lnTo>
                    <a:pt x="2957" y="2581"/>
                  </a:lnTo>
                  <a:lnTo>
                    <a:pt x="2898" y="2434"/>
                  </a:lnTo>
                </a:path>
              </a:pathLst>
            </a:custGeom>
            <a:solidFill>
              <a:schemeClr val="tx2"/>
            </a:solidFill>
            <a:ln>
              <a:noFill/>
            </a:ln>
            <a:effectLst/>
          </p:spPr>
          <p:txBody>
            <a:bodyPr wrap="none" anchor="ctr"/>
            <a:lstStyle/>
            <a:p>
              <a:endParaRPr lang="en-US"/>
            </a:p>
          </p:txBody>
        </p:sp>
      </p:grpSp>
      <p:grpSp>
        <p:nvGrpSpPr>
          <p:cNvPr id="25" name="Group 24"/>
          <p:cNvGrpSpPr/>
          <p:nvPr/>
        </p:nvGrpSpPr>
        <p:grpSpPr>
          <a:xfrm>
            <a:off x="470575" y="2617742"/>
            <a:ext cx="542392" cy="651236"/>
            <a:chOff x="7970412" y="1752600"/>
            <a:chExt cx="656379" cy="788098"/>
          </a:xfrm>
        </p:grpSpPr>
        <p:sp>
          <p:nvSpPr>
            <p:cNvPr id="26" name="Freeform 25"/>
            <p:cNvSpPr>
              <a:spLocks noChangeArrowheads="1"/>
            </p:cNvSpPr>
            <p:nvPr/>
          </p:nvSpPr>
          <p:spPr bwMode="auto">
            <a:xfrm>
              <a:off x="8298602" y="2408978"/>
              <a:ext cx="444" cy="44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E59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26"/>
            <p:cNvSpPr>
              <a:spLocks noChangeArrowheads="1"/>
            </p:cNvSpPr>
            <p:nvPr/>
          </p:nvSpPr>
          <p:spPr bwMode="auto">
            <a:xfrm>
              <a:off x="8154465" y="1839082"/>
              <a:ext cx="288275" cy="322867"/>
            </a:xfrm>
            <a:custGeom>
              <a:avLst/>
              <a:gdLst>
                <a:gd name="T0" fmla="*/ 249 w 2867"/>
                <a:gd name="T1" fmla="*/ 1902 h 3210"/>
                <a:gd name="T2" fmla="*/ 249 w 2867"/>
                <a:gd name="T3" fmla="*/ 1902 h 3210"/>
                <a:gd name="T4" fmla="*/ 878 w 2867"/>
                <a:gd name="T5" fmla="*/ 447 h 3210"/>
                <a:gd name="T6" fmla="*/ 927 w 2867"/>
                <a:gd name="T7" fmla="*/ 436 h 3210"/>
                <a:gd name="T8" fmla="*/ 937 w 2867"/>
                <a:gd name="T9" fmla="*/ 387 h 3210"/>
                <a:gd name="T10" fmla="*/ 1433 w 2867"/>
                <a:gd name="T11" fmla="*/ 202 h 3210"/>
                <a:gd name="T12" fmla="*/ 1442 w 2867"/>
                <a:gd name="T13" fmla="*/ 202 h 3210"/>
                <a:gd name="T14" fmla="*/ 2661 w 2867"/>
                <a:gd name="T15" fmla="*/ 1638 h 3210"/>
                <a:gd name="T16" fmla="*/ 2690 w 2867"/>
                <a:gd name="T17" fmla="*/ 2722 h 3210"/>
                <a:gd name="T18" fmla="*/ 1872 w 2867"/>
                <a:gd name="T19" fmla="*/ 2714 h 3210"/>
                <a:gd name="T20" fmla="*/ 2321 w 2867"/>
                <a:gd name="T21" fmla="*/ 2090 h 3210"/>
                <a:gd name="T22" fmla="*/ 2327 w 2867"/>
                <a:gd name="T23" fmla="*/ 2059 h 3210"/>
                <a:gd name="T24" fmla="*/ 2344 w 2867"/>
                <a:gd name="T25" fmla="*/ 1939 h 3210"/>
                <a:gd name="T26" fmla="*/ 2367 w 2867"/>
                <a:gd name="T27" fmla="*/ 1729 h 3210"/>
                <a:gd name="T28" fmla="*/ 2332 w 2867"/>
                <a:gd name="T29" fmla="*/ 1663 h 3210"/>
                <a:gd name="T30" fmla="*/ 2101 w 2867"/>
                <a:gd name="T31" fmla="*/ 1357 h 3210"/>
                <a:gd name="T32" fmla="*/ 1938 w 2867"/>
                <a:gd name="T33" fmla="*/ 1097 h 3210"/>
                <a:gd name="T34" fmla="*/ 1932 w 2867"/>
                <a:gd name="T35" fmla="*/ 1090 h 3210"/>
                <a:gd name="T36" fmla="*/ 1086 w 2867"/>
                <a:gd name="T37" fmla="*/ 735 h 3210"/>
                <a:gd name="T38" fmla="*/ 993 w 2867"/>
                <a:gd name="T39" fmla="*/ 614 h 3210"/>
                <a:gd name="T40" fmla="*/ 948 w 2867"/>
                <a:gd name="T41" fmla="*/ 759 h 3210"/>
                <a:gd name="T42" fmla="*/ 499 w 2867"/>
                <a:gd name="T43" fmla="*/ 1589 h 3210"/>
                <a:gd name="T44" fmla="*/ 497 w 2867"/>
                <a:gd name="T45" fmla="*/ 1606 h 3210"/>
                <a:gd name="T46" fmla="*/ 584 w 2867"/>
                <a:gd name="T47" fmla="*/ 2091 h 3210"/>
                <a:gd name="T48" fmla="*/ 623 w 2867"/>
                <a:gd name="T49" fmla="*/ 3046 h 3210"/>
                <a:gd name="T50" fmla="*/ 249 w 2867"/>
                <a:gd name="T51" fmla="*/ 1902 h 3210"/>
                <a:gd name="T52" fmla="*/ 591 w 2867"/>
                <a:gd name="T53" fmla="*/ 3200 h 3210"/>
                <a:gd name="T54" fmla="*/ 610 w 2867"/>
                <a:gd name="T55" fmla="*/ 3209 h 3210"/>
                <a:gd name="T56" fmla="*/ 632 w 2867"/>
                <a:gd name="T57" fmla="*/ 3204 h 3210"/>
                <a:gd name="T58" fmla="*/ 1184 w 2867"/>
                <a:gd name="T59" fmla="*/ 2675 h 3210"/>
                <a:gd name="T60" fmla="*/ 1155 w 2867"/>
                <a:gd name="T61" fmla="*/ 2614 h 3210"/>
                <a:gd name="T62" fmla="*/ 731 w 2867"/>
                <a:gd name="T63" fmla="*/ 2037 h 3210"/>
                <a:gd name="T64" fmla="*/ 722 w 2867"/>
                <a:gd name="T65" fmla="*/ 2016 h 3210"/>
                <a:gd name="T66" fmla="*/ 654 w 2867"/>
                <a:gd name="T67" fmla="*/ 1614 h 3210"/>
                <a:gd name="T68" fmla="*/ 1056 w 2867"/>
                <a:gd name="T69" fmla="*/ 932 h 3210"/>
                <a:gd name="T70" fmla="*/ 1829 w 2867"/>
                <a:gd name="T71" fmla="*/ 1211 h 3210"/>
                <a:gd name="T72" fmla="*/ 2209 w 2867"/>
                <a:gd name="T73" fmla="*/ 1769 h 3210"/>
                <a:gd name="T74" fmla="*/ 2170 w 2867"/>
                <a:gd name="T75" fmla="*/ 2041 h 3210"/>
                <a:gd name="T76" fmla="*/ 1744 w 2867"/>
                <a:gd name="T77" fmla="*/ 2619 h 3210"/>
                <a:gd name="T78" fmla="*/ 1721 w 2867"/>
                <a:gd name="T79" fmla="*/ 2661 h 3210"/>
                <a:gd name="T80" fmla="*/ 2235 w 2867"/>
                <a:gd name="T81" fmla="*/ 3204 h 3210"/>
                <a:gd name="T82" fmla="*/ 2255 w 2867"/>
                <a:gd name="T83" fmla="*/ 3209 h 3210"/>
                <a:gd name="T84" fmla="*/ 2276 w 2867"/>
                <a:gd name="T85" fmla="*/ 3200 h 3210"/>
                <a:gd name="T86" fmla="*/ 2854 w 2867"/>
                <a:gd name="T87" fmla="*/ 2743 h 3210"/>
                <a:gd name="T88" fmla="*/ 2846 w 2867"/>
                <a:gd name="T89" fmla="*/ 2674 h 3210"/>
                <a:gd name="T90" fmla="*/ 2777 w 2867"/>
                <a:gd name="T91" fmla="*/ 1883 h 3210"/>
                <a:gd name="T92" fmla="*/ 2385 w 2867"/>
                <a:gd name="T93" fmla="*/ 397 h 3210"/>
                <a:gd name="T94" fmla="*/ 797 w 2867"/>
                <a:gd name="T95" fmla="*/ 305 h 3210"/>
                <a:gd name="T96" fmla="*/ 93 w 2867"/>
                <a:gd name="T97" fmla="*/ 1926 h 3210"/>
                <a:gd name="T98" fmla="*/ 16 w 2867"/>
                <a:gd name="T99" fmla="*/ 2680 h 3210"/>
                <a:gd name="T100" fmla="*/ 11 w 2867"/>
                <a:gd name="T101" fmla="*/ 2743 h 3210"/>
                <a:gd name="T102" fmla="*/ 591 w 2867"/>
                <a:gd name="T103" fmla="*/ 320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7" h="3210">
                  <a:moveTo>
                    <a:pt x="249" y="1902"/>
                  </a:moveTo>
                  <a:lnTo>
                    <a:pt x="249" y="1902"/>
                  </a:lnTo>
                  <a:lnTo>
                    <a:pt x="249" y="1902"/>
                  </a:lnTo>
                  <a:lnTo>
                    <a:pt x="249" y="1902"/>
                  </a:lnTo>
                  <a:cubicBezTo>
                    <a:pt x="228" y="1761"/>
                    <a:pt x="206" y="1615"/>
                    <a:pt x="206" y="1434"/>
                  </a:cubicBezTo>
                  <a:cubicBezTo>
                    <a:pt x="165" y="1035"/>
                    <a:pt x="406" y="556"/>
                    <a:pt x="878" y="447"/>
                  </a:cubicBezTo>
                  <a:lnTo>
                    <a:pt x="878" y="447"/>
                  </a:lnTo>
                  <a:lnTo>
                    <a:pt x="927" y="436"/>
                  </a:lnTo>
                  <a:lnTo>
                    <a:pt x="937" y="387"/>
                  </a:lnTo>
                  <a:lnTo>
                    <a:pt x="937" y="387"/>
                  </a:lnTo>
                  <a:cubicBezTo>
                    <a:pt x="967" y="234"/>
                    <a:pt x="1224" y="202"/>
                    <a:pt x="1433" y="202"/>
                  </a:cubicBezTo>
                  <a:lnTo>
                    <a:pt x="1433" y="202"/>
                  </a:lnTo>
                  <a:lnTo>
                    <a:pt x="1442" y="202"/>
                  </a:lnTo>
                  <a:lnTo>
                    <a:pt x="1442" y="202"/>
                  </a:lnTo>
                  <a:cubicBezTo>
                    <a:pt x="1750" y="162"/>
                    <a:pt x="2093" y="327"/>
                    <a:pt x="2278" y="511"/>
                  </a:cubicBezTo>
                  <a:cubicBezTo>
                    <a:pt x="2587" y="787"/>
                    <a:pt x="2704" y="1135"/>
                    <a:pt x="2661" y="1638"/>
                  </a:cubicBezTo>
                  <a:cubicBezTo>
                    <a:pt x="2653" y="1706"/>
                    <a:pt x="2638" y="1777"/>
                    <a:pt x="2623" y="1852"/>
                  </a:cubicBezTo>
                  <a:cubicBezTo>
                    <a:pt x="2570" y="2118"/>
                    <a:pt x="2510" y="2419"/>
                    <a:pt x="2690" y="2722"/>
                  </a:cubicBezTo>
                  <a:cubicBezTo>
                    <a:pt x="2652" y="2784"/>
                    <a:pt x="2538" y="2933"/>
                    <a:pt x="2243" y="3046"/>
                  </a:cubicBezTo>
                  <a:cubicBezTo>
                    <a:pt x="1880" y="2969"/>
                    <a:pt x="1853" y="2837"/>
                    <a:pt x="1872" y="2714"/>
                  </a:cubicBezTo>
                  <a:cubicBezTo>
                    <a:pt x="2032" y="2552"/>
                    <a:pt x="2196" y="2382"/>
                    <a:pt x="2321" y="2090"/>
                  </a:cubicBezTo>
                  <a:lnTo>
                    <a:pt x="2321" y="2090"/>
                  </a:lnTo>
                  <a:lnTo>
                    <a:pt x="2327" y="2075"/>
                  </a:lnTo>
                  <a:lnTo>
                    <a:pt x="2327" y="2059"/>
                  </a:lnTo>
                  <a:lnTo>
                    <a:pt x="2327" y="2059"/>
                  </a:lnTo>
                  <a:cubicBezTo>
                    <a:pt x="2327" y="2029"/>
                    <a:pt x="2335" y="1986"/>
                    <a:pt x="2344" y="1939"/>
                  </a:cubicBezTo>
                  <a:cubicBezTo>
                    <a:pt x="2355" y="1875"/>
                    <a:pt x="2367" y="1803"/>
                    <a:pt x="2367" y="1729"/>
                  </a:cubicBezTo>
                  <a:lnTo>
                    <a:pt x="2367" y="1729"/>
                  </a:lnTo>
                  <a:lnTo>
                    <a:pt x="2367" y="1687"/>
                  </a:lnTo>
                  <a:lnTo>
                    <a:pt x="2332" y="1663"/>
                  </a:lnTo>
                  <a:lnTo>
                    <a:pt x="2332" y="1663"/>
                  </a:lnTo>
                  <a:cubicBezTo>
                    <a:pt x="2209" y="1580"/>
                    <a:pt x="2158" y="1470"/>
                    <a:pt x="2101" y="1357"/>
                  </a:cubicBezTo>
                  <a:cubicBezTo>
                    <a:pt x="2059" y="1267"/>
                    <a:pt x="2015" y="1176"/>
                    <a:pt x="1938" y="1097"/>
                  </a:cubicBezTo>
                  <a:lnTo>
                    <a:pt x="1938" y="1097"/>
                  </a:lnTo>
                  <a:lnTo>
                    <a:pt x="1932" y="1090"/>
                  </a:lnTo>
                  <a:lnTo>
                    <a:pt x="1932" y="1090"/>
                  </a:lnTo>
                  <a:cubicBezTo>
                    <a:pt x="1833" y="1012"/>
                    <a:pt x="1716" y="998"/>
                    <a:pt x="1592" y="980"/>
                  </a:cubicBezTo>
                  <a:cubicBezTo>
                    <a:pt x="1420" y="958"/>
                    <a:pt x="1240" y="933"/>
                    <a:pt x="1086" y="735"/>
                  </a:cubicBezTo>
                  <a:lnTo>
                    <a:pt x="1086" y="735"/>
                  </a:lnTo>
                  <a:lnTo>
                    <a:pt x="993" y="614"/>
                  </a:lnTo>
                  <a:lnTo>
                    <a:pt x="948" y="759"/>
                  </a:lnTo>
                  <a:lnTo>
                    <a:pt x="948" y="759"/>
                  </a:lnTo>
                  <a:cubicBezTo>
                    <a:pt x="870" y="1017"/>
                    <a:pt x="786" y="1107"/>
                    <a:pt x="704" y="1193"/>
                  </a:cubicBezTo>
                  <a:cubicBezTo>
                    <a:pt x="621" y="1283"/>
                    <a:pt x="542" y="1368"/>
                    <a:pt x="499" y="1589"/>
                  </a:cubicBezTo>
                  <a:lnTo>
                    <a:pt x="499" y="1589"/>
                  </a:lnTo>
                  <a:lnTo>
                    <a:pt x="497" y="1606"/>
                  </a:lnTo>
                  <a:lnTo>
                    <a:pt x="497" y="1606"/>
                  </a:lnTo>
                  <a:cubicBezTo>
                    <a:pt x="497" y="1775"/>
                    <a:pt x="497" y="1951"/>
                    <a:pt x="584" y="2091"/>
                  </a:cubicBezTo>
                  <a:cubicBezTo>
                    <a:pt x="666" y="2367"/>
                    <a:pt x="815" y="2537"/>
                    <a:pt x="1027" y="2712"/>
                  </a:cubicBezTo>
                  <a:cubicBezTo>
                    <a:pt x="1019" y="2843"/>
                    <a:pt x="964" y="2974"/>
                    <a:pt x="623" y="3046"/>
                  </a:cubicBezTo>
                  <a:cubicBezTo>
                    <a:pt x="321" y="2932"/>
                    <a:pt x="209" y="2779"/>
                    <a:pt x="174" y="2719"/>
                  </a:cubicBezTo>
                  <a:cubicBezTo>
                    <a:pt x="328" y="2414"/>
                    <a:pt x="291" y="2177"/>
                    <a:pt x="249" y="1902"/>
                  </a:cubicBezTo>
                  <a:close/>
                  <a:moveTo>
                    <a:pt x="591" y="3200"/>
                  </a:moveTo>
                  <a:lnTo>
                    <a:pt x="591" y="3200"/>
                  </a:lnTo>
                  <a:lnTo>
                    <a:pt x="591" y="3200"/>
                  </a:lnTo>
                  <a:lnTo>
                    <a:pt x="610" y="3209"/>
                  </a:lnTo>
                  <a:lnTo>
                    <a:pt x="632" y="3204"/>
                  </a:lnTo>
                  <a:lnTo>
                    <a:pt x="632" y="3204"/>
                  </a:lnTo>
                  <a:cubicBezTo>
                    <a:pt x="1019" y="3127"/>
                    <a:pt x="1184" y="2969"/>
                    <a:pt x="1184" y="2675"/>
                  </a:cubicBezTo>
                  <a:lnTo>
                    <a:pt x="1184" y="2675"/>
                  </a:lnTo>
                  <a:lnTo>
                    <a:pt x="1184" y="2639"/>
                  </a:lnTo>
                  <a:lnTo>
                    <a:pt x="1155" y="2614"/>
                  </a:lnTo>
                  <a:lnTo>
                    <a:pt x="1155" y="2614"/>
                  </a:lnTo>
                  <a:cubicBezTo>
                    <a:pt x="948" y="2448"/>
                    <a:pt x="805" y="2294"/>
                    <a:pt x="731" y="2037"/>
                  </a:cubicBezTo>
                  <a:lnTo>
                    <a:pt x="731" y="2037"/>
                  </a:lnTo>
                  <a:lnTo>
                    <a:pt x="722" y="2016"/>
                  </a:lnTo>
                  <a:lnTo>
                    <a:pt x="722" y="2016"/>
                  </a:lnTo>
                  <a:cubicBezTo>
                    <a:pt x="656" y="1914"/>
                    <a:pt x="654" y="1767"/>
                    <a:pt x="654" y="1614"/>
                  </a:cubicBezTo>
                  <a:cubicBezTo>
                    <a:pt x="690" y="1440"/>
                    <a:pt x="745" y="1381"/>
                    <a:pt x="820" y="1301"/>
                  </a:cubicBezTo>
                  <a:cubicBezTo>
                    <a:pt x="890" y="1224"/>
                    <a:pt x="977" y="1132"/>
                    <a:pt x="1056" y="932"/>
                  </a:cubicBezTo>
                  <a:cubicBezTo>
                    <a:pt x="1227" y="1090"/>
                    <a:pt x="1415" y="1116"/>
                    <a:pt x="1570" y="1137"/>
                  </a:cubicBezTo>
                  <a:cubicBezTo>
                    <a:pt x="1675" y="1150"/>
                    <a:pt x="1766" y="1163"/>
                    <a:pt x="1829" y="1211"/>
                  </a:cubicBezTo>
                  <a:cubicBezTo>
                    <a:pt x="1887" y="1270"/>
                    <a:pt x="1922" y="1346"/>
                    <a:pt x="1960" y="1424"/>
                  </a:cubicBezTo>
                  <a:cubicBezTo>
                    <a:pt x="2015" y="1538"/>
                    <a:pt x="2076" y="1665"/>
                    <a:pt x="2209" y="1769"/>
                  </a:cubicBezTo>
                  <a:cubicBezTo>
                    <a:pt x="2206" y="1815"/>
                    <a:pt x="2198" y="1864"/>
                    <a:pt x="2190" y="1912"/>
                  </a:cubicBezTo>
                  <a:cubicBezTo>
                    <a:pt x="2180" y="1958"/>
                    <a:pt x="2172" y="2001"/>
                    <a:pt x="2170" y="2041"/>
                  </a:cubicBezTo>
                  <a:cubicBezTo>
                    <a:pt x="2053" y="2308"/>
                    <a:pt x="1896" y="2467"/>
                    <a:pt x="1744" y="2619"/>
                  </a:cubicBezTo>
                  <a:lnTo>
                    <a:pt x="1744" y="2619"/>
                  </a:lnTo>
                  <a:lnTo>
                    <a:pt x="1726" y="2637"/>
                  </a:lnTo>
                  <a:lnTo>
                    <a:pt x="1721" y="2661"/>
                  </a:lnTo>
                  <a:lnTo>
                    <a:pt x="1721" y="2661"/>
                  </a:lnTo>
                  <a:cubicBezTo>
                    <a:pt x="1667" y="2948"/>
                    <a:pt x="1833" y="3125"/>
                    <a:pt x="2235" y="3204"/>
                  </a:cubicBezTo>
                  <a:lnTo>
                    <a:pt x="2235" y="3204"/>
                  </a:lnTo>
                  <a:lnTo>
                    <a:pt x="2255" y="3209"/>
                  </a:lnTo>
                  <a:lnTo>
                    <a:pt x="2276" y="3200"/>
                  </a:lnTo>
                  <a:lnTo>
                    <a:pt x="2276" y="3200"/>
                  </a:lnTo>
                  <a:cubicBezTo>
                    <a:pt x="2756" y="3027"/>
                    <a:pt x="2850" y="2754"/>
                    <a:pt x="2854" y="2743"/>
                  </a:cubicBezTo>
                  <a:lnTo>
                    <a:pt x="2854" y="2743"/>
                  </a:lnTo>
                  <a:lnTo>
                    <a:pt x="2866" y="2706"/>
                  </a:lnTo>
                  <a:lnTo>
                    <a:pt x="2846" y="2674"/>
                  </a:lnTo>
                  <a:lnTo>
                    <a:pt x="2846" y="2674"/>
                  </a:lnTo>
                  <a:cubicBezTo>
                    <a:pt x="2672" y="2411"/>
                    <a:pt x="2725" y="2143"/>
                    <a:pt x="2777" y="1883"/>
                  </a:cubicBezTo>
                  <a:cubicBezTo>
                    <a:pt x="2792" y="1809"/>
                    <a:pt x="2807" y="1730"/>
                    <a:pt x="2817" y="1654"/>
                  </a:cubicBezTo>
                  <a:cubicBezTo>
                    <a:pt x="2866" y="1103"/>
                    <a:pt x="2729" y="702"/>
                    <a:pt x="2385" y="397"/>
                  </a:cubicBezTo>
                  <a:cubicBezTo>
                    <a:pt x="2186" y="196"/>
                    <a:pt x="1801" y="0"/>
                    <a:pt x="1428" y="45"/>
                  </a:cubicBezTo>
                  <a:cubicBezTo>
                    <a:pt x="1073" y="47"/>
                    <a:pt x="862" y="133"/>
                    <a:pt x="797" y="305"/>
                  </a:cubicBezTo>
                  <a:cubicBezTo>
                    <a:pt x="271" y="454"/>
                    <a:pt x="3" y="996"/>
                    <a:pt x="48" y="1442"/>
                  </a:cubicBezTo>
                  <a:cubicBezTo>
                    <a:pt x="48" y="1628"/>
                    <a:pt x="73" y="1787"/>
                    <a:pt x="93" y="1926"/>
                  </a:cubicBezTo>
                  <a:cubicBezTo>
                    <a:pt x="134" y="2192"/>
                    <a:pt x="165" y="2403"/>
                    <a:pt x="16" y="2680"/>
                  </a:cubicBezTo>
                  <a:lnTo>
                    <a:pt x="16" y="2680"/>
                  </a:lnTo>
                  <a:lnTo>
                    <a:pt x="0" y="2709"/>
                  </a:lnTo>
                  <a:lnTo>
                    <a:pt x="11" y="2743"/>
                  </a:lnTo>
                  <a:lnTo>
                    <a:pt x="11" y="2743"/>
                  </a:lnTo>
                  <a:cubicBezTo>
                    <a:pt x="15" y="2754"/>
                    <a:pt x="110" y="3027"/>
                    <a:pt x="591" y="3200"/>
                  </a:cubicBezTo>
                  <a:close/>
                </a:path>
              </a:pathLst>
            </a:custGeom>
            <a:solidFill>
              <a:schemeClr val="tx1"/>
            </a:solidFill>
            <a:ln>
              <a:noFill/>
            </a:ln>
            <a:effectLst/>
          </p:spPr>
          <p:txBody>
            <a:bodyPr wrap="none" anchor="ctr"/>
            <a:lstStyle/>
            <a:p>
              <a:endParaRPr lang="en-US"/>
            </a:p>
          </p:txBody>
        </p:sp>
        <p:sp>
          <p:nvSpPr>
            <p:cNvPr id="28" name="Freeform 27"/>
            <p:cNvSpPr>
              <a:spLocks noChangeArrowheads="1"/>
            </p:cNvSpPr>
            <p:nvPr/>
          </p:nvSpPr>
          <p:spPr bwMode="auto">
            <a:xfrm>
              <a:off x="7970412" y="1752600"/>
              <a:ext cx="656379" cy="656378"/>
            </a:xfrm>
            <a:custGeom>
              <a:avLst/>
              <a:gdLst>
                <a:gd name="T0" fmla="*/ 157 w 6528"/>
                <a:gd name="T1" fmla="*/ 3265 h 6528"/>
                <a:gd name="T2" fmla="*/ 157 w 6528"/>
                <a:gd name="T3" fmla="*/ 3265 h 6528"/>
                <a:gd name="T4" fmla="*/ 6370 w 6528"/>
                <a:gd name="T5" fmla="*/ 3265 h 6528"/>
                <a:gd name="T6" fmla="*/ 5494 w 6528"/>
                <a:gd name="T7" fmla="*/ 5419 h 6528"/>
                <a:gd name="T8" fmla="*/ 5474 w 6528"/>
                <a:gd name="T9" fmla="*/ 5310 h 6528"/>
                <a:gd name="T10" fmla="*/ 5445 w 6528"/>
                <a:gd name="T11" fmla="*/ 5188 h 6528"/>
                <a:gd name="T12" fmla="*/ 5405 w 6528"/>
                <a:gd name="T13" fmla="*/ 5065 h 6528"/>
                <a:gd name="T14" fmla="*/ 5353 w 6528"/>
                <a:gd name="T15" fmla="*/ 4943 h 6528"/>
                <a:gd name="T16" fmla="*/ 5289 w 6528"/>
                <a:gd name="T17" fmla="*/ 4826 h 6528"/>
                <a:gd name="T18" fmla="*/ 5214 w 6528"/>
                <a:gd name="T19" fmla="*/ 4715 h 6528"/>
                <a:gd name="T20" fmla="*/ 5124 w 6528"/>
                <a:gd name="T21" fmla="*/ 4617 h 6528"/>
                <a:gd name="T22" fmla="*/ 5023 w 6528"/>
                <a:gd name="T23" fmla="*/ 4533 h 6528"/>
                <a:gd name="T24" fmla="*/ 5012 w 6528"/>
                <a:gd name="T25" fmla="*/ 4526 h 6528"/>
                <a:gd name="T26" fmla="*/ 4112 w 6528"/>
                <a:gd name="T27" fmla="*/ 4154 h 6528"/>
                <a:gd name="T28" fmla="*/ 4035 w 6528"/>
                <a:gd name="T29" fmla="*/ 4118 h 6528"/>
                <a:gd name="T30" fmla="*/ 4006 w 6528"/>
                <a:gd name="T31" fmla="*/ 4198 h 6528"/>
                <a:gd name="T32" fmla="*/ 2521 w 6528"/>
                <a:gd name="T33" fmla="*/ 4198 h 6528"/>
                <a:gd name="T34" fmla="*/ 2492 w 6528"/>
                <a:gd name="T35" fmla="*/ 4118 h 6528"/>
                <a:gd name="T36" fmla="*/ 2415 w 6528"/>
                <a:gd name="T37" fmla="*/ 4154 h 6528"/>
                <a:gd name="T38" fmla="*/ 1514 w 6528"/>
                <a:gd name="T39" fmla="*/ 4526 h 6528"/>
                <a:gd name="T40" fmla="*/ 1502 w 6528"/>
                <a:gd name="T41" fmla="*/ 4533 h 6528"/>
                <a:gd name="T42" fmla="*/ 1403 w 6528"/>
                <a:gd name="T43" fmla="*/ 4617 h 6528"/>
                <a:gd name="T44" fmla="*/ 1313 w 6528"/>
                <a:gd name="T45" fmla="*/ 4717 h 6528"/>
                <a:gd name="T46" fmla="*/ 1238 w 6528"/>
                <a:gd name="T47" fmla="*/ 4826 h 6528"/>
                <a:gd name="T48" fmla="*/ 1174 w 6528"/>
                <a:gd name="T49" fmla="*/ 4943 h 6528"/>
                <a:gd name="T50" fmla="*/ 1122 w 6528"/>
                <a:gd name="T51" fmla="*/ 5065 h 6528"/>
                <a:gd name="T52" fmla="*/ 1082 w 6528"/>
                <a:gd name="T53" fmla="*/ 5188 h 6528"/>
                <a:gd name="T54" fmla="*/ 1054 w 6528"/>
                <a:gd name="T55" fmla="*/ 5310 h 6528"/>
                <a:gd name="T56" fmla="*/ 1033 w 6528"/>
                <a:gd name="T57" fmla="*/ 5418 h 6528"/>
                <a:gd name="T58" fmla="*/ 157 w 6528"/>
                <a:gd name="T59" fmla="*/ 3265 h 6528"/>
                <a:gd name="T60" fmla="*/ 3264 w 6528"/>
                <a:gd name="T61" fmla="*/ 6370 h 6528"/>
                <a:gd name="T62" fmla="*/ 3264 w 6528"/>
                <a:gd name="T63" fmla="*/ 6370 h 6528"/>
                <a:gd name="T64" fmla="*/ 1183 w 6528"/>
                <a:gd name="T65" fmla="*/ 5564 h 6528"/>
                <a:gd name="T66" fmla="*/ 1589 w 6528"/>
                <a:gd name="T67" fmla="*/ 4664 h 6528"/>
                <a:gd name="T68" fmla="*/ 2101 w 6528"/>
                <a:gd name="T69" fmla="*/ 4454 h 6528"/>
                <a:gd name="T70" fmla="*/ 2210 w 6528"/>
                <a:gd name="T71" fmla="*/ 4411 h 6528"/>
                <a:gd name="T72" fmla="*/ 2327 w 6528"/>
                <a:gd name="T73" fmla="*/ 4364 h 6528"/>
                <a:gd name="T74" fmla="*/ 2407 w 6528"/>
                <a:gd name="T75" fmla="*/ 4329 h 6528"/>
                <a:gd name="T76" fmla="*/ 4120 w 6528"/>
                <a:gd name="T77" fmla="*/ 4329 h 6528"/>
                <a:gd name="T78" fmla="*/ 4198 w 6528"/>
                <a:gd name="T79" fmla="*/ 4362 h 6528"/>
                <a:gd name="T80" fmla="*/ 4317 w 6528"/>
                <a:gd name="T81" fmla="*/ 4411 h 6528"/>
                <a:gd name="T82" fmla="*/ 4429 w 6528"/>
                <a:gd name="T83" fmla="*/ 4456 h 6528"/>
                <a:gd name="T84" fmla="*/ 4936 w 6528"/>
                <a:gd name="T85" fmla="*/ 4664 h 6528"/>
                <a:gd name="T86" fmla="*/ 5347 w 6528"/>
                <a:gd name="T87" fmla="*/ 5535 h 6528"/>
                <a:gd name="T88" fmla="*/ 5531 w 6528"/>
                <a:gd name="T89" fmla="*/ 5610 h 6528"/>
                <a:gd name="T90" fmla="*/ 6527 w 6528"/>
                <a:gd name="T91" fmla="*/ 3265 h 6528"/>
                <a:gd name="T92" fmla="*/ 0 w 6528"/>
                <a:gd name="T93" fmla="*/ 3265 h 6528"/>
                <a:gd name="T94" fmla="*/ 1034 w 6528"/>
                <a:gd name="T95" fmla="*/ 5647 h 6528"/>
                <a:gd name="T96" fmla="*/ 1055 w 6528"/>
                <a:gd name="T97" fmla="*/ 5668 h 6528"/>
                <a:gd name="T98" fmla="*/ 1214 w 6528"/>
                <a:gd name="T99" fmla="*/ 5802 h 6528"/>
                <a:gd name="T100" fmla="*/ 3264 w 6528"/>
                <a:gd name="T101" fmla="*/ 6527 h 6528"/>
                <a:gd name="T102" fmla="*/ 3735 w 6528"/>
                <a:gd name="T103" fmla="*/ 6494 h 6528"/>
                <a:gd name="T104" fmla="*/ 3674 w 6528"/>
                <a:gd name="T105" fmla="*/ 6343 h 6528"/>
                <a:gd name="T106" fmla="*/ 3264 w 6528"/>
                <a:gd name="T107" fmla="*/ 6370 h 6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28" h="6528">
                  <a:moveTo>
                    <a:pt x="157" y="3265"/>
                  </a:moveTo>
                  <a:lnTo>
                    <a:pt x="157" y="3265"/>
                  </a:lnTo>
                  <a:lnTo>
                    <a:pt x="157" y="3265"/>
                  </a:lnTo>
                  <a:lnTo>
                    <a:pt x="157" y="3265"/>
                  </a:lnTo>
                  <a:cubicBezTo>
                    <a:pt x="157" y="1552"/>
                    <a:pt x="1551" y="157"/>
                    <a:pt x="3264" y="157"/>
                  </a:cubicBezTo>
                  <a:cubicBezTo>
                    <a:pt x="4977" y="157"/>
                    <a:pt x="6370" y="1552"/>
                    <a:pt x="6370" y="3265"/>
                  </a:cubicBezTo>
                  <a:cubicBezTo>
                    <a:pt x="6370" y="4069"/>
                    <a:pt x="6054" y="4848"/>
                    <a:pt x="5494" y="5425"/>
                  </a:cubicBezTo>
                  <a:cubicBezTo>
                    <a:pt x="5494" y="5422"/>
                    <a:pt x="5494" y="5421"/>
                    <a:pt x="5494" y="5419"/>
                  </a:cubicBezTo>
                  <a:cubicBezTo>
                    <a:pt x="5488" y="5384"/>
                    <a:pt x="5482" y="5347"/>
                    <a:pt x="5474" y="5310"/>
                  </a:cubicBezTo>
                  <a:lnTo>
                    <a:pt x="5474" y="5310"/>
                  </a:lnTo>
                  <a:cubicBezTo>
                    <a:pt x="5467" y="5273"/>
                    <a:pt x="5457" y="5236"/>
                    <a:pt x="5446" y="5198"/>
                  </a:cubicBezTo>
                  <a:cubicBezTo>
                    <a:pt x="5446" y="5194"/>
                    <a:pt x="5445" y="5191"/>
                    <a:pt x="5445" y="5188"/>
                  </a:cubicBezTo>
                  <a:cubicBezTo>
                    <a:pt x="5434" y="5153"/>
                    <a:pt x="5422" y="5116"/>
                    <a:pt x="5409" y="5079"/>
                  </a:cubicBezTo>
                  <a:cubicBezTo>
                    <a:pt x="5408" y="5074"/>
                    <a:pt x="5406" y="5070"/>
                    <a:pt x="5405" y="5065"/>
                  </a:cubicBezTo>
                  <a:cubicBezTo>
                    <a:pt x="5392" y="5030"/>
                    <a:pt x="5377" y="4994"/>
                    <a:pt x="5362" y="4960"/>
                  </a:cubicBezTo>
                  <a:cubicBezTo>
                    <a:pt x="5358" y="4954"/>
                    <a:pt x="5357" y="4948"/>
                    <a:pt x="5353" y="4943"/>
                  </a:cubicBezTo>
                  <a:cubicBezTo>
                    <a:pt x="5337" y="4908"/>
                    <a:pt x="5320" y="4874"/>
                    <a:pt x="5299" y="4842"/>
                  </a:cubicBezTo>
                  <a:cubicBezTo>
                    <a:pt x="5295" y="4836"/>
                    <a:pt x="5292" y="4831"/>
                    <a:pt x="5289" y="4826"/>
                  </a:cubicBezTo>
                  <a:cubicBezTo>
                    <a:pt x="5270" y="4792"/>
                    <a:pt x="5248" y="4760"/>
                    <a:pt x="5223" y="4728"/>
                  </a:cubicBezTo>
                  <a:cubicBezTo>
                    <a:pt x="5220" y="4725"/>
                    <a:pt x="5217" y="4720"/>
                    <a:pt x="5214" y="4715"/>
                  </a:cubicBezTo>
                  <a:cubicBezTo>
                    <a:pt x="5188" y="4685"/>
                    <a:pt x="5161" y="4653"/>
                    <a:pt x="5132" y="4623"/>
                  </a:cubicBezTo>
                  <a:cubicBezTo>
                    <a:pt x="5129" y="4622"/>
                    <a:pt x="5127" y="4619"/>
                    <a:pt x="5124" y="4617"/>
                  </a:cubicBezTo>
                  <a:cubicBezTo>
                    <a:pt x="5092" y="4587"/>
                    <a:pt x="5060" y="4558"/>
                    <a:pt x="5023" y="4533"/>
                  </a:cubicBezTo>
                  <a:lnTo>
                    <a:pt x="5023" y="4533"/>
                  </a:lnTo>
                  <a:lnTo>
                    <a:pt x="5012" y="4526"/>
                  </a:lnTo>
                  <a:lnTo>
                    <a:pt x="5012" y="4526"/>
                  </a:lnTo>
                  <a:cubicBezTo>
                    <a:pt x="4881" y="4460"/>
                    <a:pt x="4744" y="4407"/>
                    <a:pt x="4585" y="4346"/>
                  </a:cubicBezTo>
                  <a:cubicBezTo>
                    <a:pt x="4446" y="4293"/>
                    <a:pt x="4287" y="4232"/>
                    <a:pt x="4112" y="4154"/>
                  </a:cubicBezTo>
                  <a:lnTo>
                    <a:pt x="4112" y="4154"/>
                  </a:lnTo>
                  <a:lnTo>
                    <a:pt x="4035" y="4118"/>
                  </a:lnTo>
                  <a:lnTo>
                    <a:pt x="4006" y="4198"/>
                  </a:lnTo>
                  <a:lnTo>
                    <a:pt x="4006" y="4198"/>
                  </a:lnTo>
                  <a:cubicBezTo>
                    <a:pt x="3887" y="4519"/>
                    <a:pt x="3416" y="4930"/>
                    <a:pt x="3264" y="4930"/>
                  </a:cubicBezTo>
                  <a:cubicBezTo>
                    <a:pt x="3113" y="4930"/>
                    <a:pt x="2641" y="4519"/>
                    <a:pt x="2521" y="4198"/>
                  </a:cubicBezTo>
                  <a:lnTo>
                    <a:pt x="2521" y="4198"/>
                  </a:lnTo>
                  <a:lnTo>
                    <a:pt x="2492" y="4118"/>
                  </a:lnTo>
                  <a:lnTo>
                    <a:pt x="2415" y="4154"/>
                  </a:lnTo>
                  <a:lnTo>
                    <a:pt x="2415" y="4154"/>
                  </a:lnTo>
                  <a:cubicBezTo>
                    <a:pt x="2241" y="4232"/>
                    <a:pt x="2080" y="4293"/>
                    <a:pt x="1941" y="4348"/>
                  </a:cubicBezTo>
                  <a:cubicBezTo>
                    <a:pt x="1782" y="4409"/>
                    <a:pt x="1644" y="4460"/>
                    <a:pt x="1514" y="4526"/>
                  </a:cubicBezTo>
                  <a:lnTo>
                    <a:pt x="1514" y="4526"/>
                  </a:lnTo>
                  <a:lnTo>
                    <a:pt x="1502" y="4533"/>
                  </a:lnTo>
                  <a:lnTo>
                    <a:pt x="1502" y="4533"/>
                  </a:lnTo>
                  <a:cubicBezTo>
                    <a:pt x="1467" y="4558"/>
                    <a:pt x="1434" y="4587"/>
                    <a:pt x="1403" y="4617"/>
                  </a:cubicBezTo>
                  <a:cubicBezTo>
                    <a:pt x="1400" y="4619"/>
                    <a:pt x="1397" y="4622"/>
                    <a:pt x="1395" y="4623"/>
                  </a:cubicBezTo>
                  <a:cubicBezTo>
                    <a:pt x="1365" y="4654"/>
                    <a:pt x="1339" y="4685"/>
                    <a:pt x="1313" y="4717"/>
                  </a:cubicBezTo>
                  <a:cubicBezTo>
                    <a:pt x="1310" y="4720"/>
                    <a:pt x="1307" y="4725"/>
                    <a:pt x="1303" y="4728"/>
                  </a:cubicBezTo>
                  <a:cubicBezTo>
                    <a:pt x="1280" y="4760"/>
                    <a:pt x="1257" y="4792"/>
                    <a:pt x="1238" y="4826"/>
                  </a:cubicBezTo>
                  <a:cubicBezTo>
                    <a:pt x="1235" y="4831"/>
                    <a:pt x="1231" y="4836"/>
                    <a:pt x="1228" y="4842"/>
                  </a:cubicBezTo>
                  <a:cubicBezTo>
                    <a:pt x="1209" y="4874"/>
                    <a:pt x="1190" y="4909"/>
                    <a:pt x="1174" y="4943"/>
                  </a:cubicBezTo>
                  <a:cubicBezTo>
                    <a:pt x="1172" y="4950"/>
                    <a:pt x="1169" y="4954"/>
                    <a:pt x="1167" y="4959"/>
                  </a:cubicBezTo>
                  <a:cubicBezTo>
                    <a:pt x="1151" y="4994"/>
                    <a:pt x="1137" y="5030"/>
                    <a:pt x="1122" y="5065"/>
                  </a:cubicBezTo>
                  <a:cubicBezTo>
                    <a:pt x="1121" y="5070"/>
                    <a:pt x="1119" y="5074"/>
                    <a:pt x="1117" y="5079"/>
                  </a:cubicBezTo>
                  <a:cubicBezTo>
                    <a:pt x="1105" y="5116"/>
                    <a:pt x="1094" y="5153"/>
                    <a:pt x="1082" y="5188"/>
                  </a:cubicBezTo>
                  <a:cubicBezTo>
                    <a:pt x="1082" y="5191"/>
                    <a:pt x="1081" y="5194"/>
                    <a:pt x="1081" y="5198"/>
                  </a:cubicBezTo>
                  <a:cubicBezTo>
                    <a:pt x="1070" y="5236"/>
                    <a:pt x="1062" y="5273"/>
                    <a:pt x="1054" y="5310"/>
                  </a:cubicBezTo>
                  <a:lnTo>
                    <a:pt x="1054" y="5310"/>
                  </a:lnTo>
                  <a:cubicBezTo>
                    <a:pt x="1045" y="5347"/>
                    <a:pt x="1039" y="5384"/>
                    <a:pt x="1033" y="5418"/>
                  </a:cubicBezTo>
                  <a:cubicBezTo>
                    <a:pt x="1033" y="5421"/>
                    <a:pt x="1033" y="5422"/>
                    <a:pt x="1033" y="5425"/>
                  </a:cubicBezTo>
                  <a:cubicBezTo>
                    <a:pt x="473" y="4848"/>
                    <a:pt x="157" y="4071"/>
                    <a:pt x="157" y="3265"/>
                  </a:cubicBezTo>
                  <a:close/>
                  <a:moveTo>
                    <a:pt x="3264" y="6370"/>
                  </a:moveTo>
                  <a:lnTo>
                    <a:pt x="3264" y="6370"/>
                  </a:lnTo>
                  <a:lnTo>
                    <a:pt x="3264" y="6370"/>
                  </a:lnTo>
                  <a:lnTo>
                    <a:pt x="3264" y="6370"/>
                  </a:lnTo>
                  <a:cubicBezTo>
                    <a:pt x="2492" y="6370"/>
                    <a:pt x="1756" y="6087"/>
                    <a:pt x="1183" y="5572"/>
                  </a:cubicBezTo>
                  <a:cubicBezTo>
                    <a:pt x="1183" y="5568"/>
                    <a:pt x="1183" y="5567"/>
                    <a:pt x="1183" y="5564"/>
                  </a:cubicBezTo>
                  <a:cubicBezTo>
                    <a:pt x="1180" y="5544"/>
                    <a:pt x="1180" y="5525"/>
                    <a:pt x="1180" y="5507"/>
                  </a:cubicBezTo>
                  <a:cubicBezTo>
                    <a:pt x="1208" y="5281"/>
                    <a:pt x="1299" y="4879"/>
                    <a:pt x="1589" y="4664"/>
                  </a:cubicBezTo>
                  <a:cubicBezTo>
                    <a:pt x="1711" y="4603"/>
                    <a:pt x="1844" y="4553"/>
                    <a:pt x="1996" y="4494"/>
                  </a:cubicBezTo>
                  <a:cubicBezTo>
                    <a:pt x="2030" y="4481"/>
                    <a:pt x="2065" y="4468"/>
                    <a:pt x="2101" y="4454"/>
                  </a:cubicBezTo>
                  <a:cubicBezTo>
                    <a:pt x="2107" y="4452"/>
                    <a:pt x="2114" y="4449"/>
                    <a:pt x="2120" y="4446"/>
                  </a:cubicBezTo>
                  <a:cubicBezTo>
                    <a:pt x="2150" y="4434"/>
                    <a:pt x="2179" y="4423"/>
                    <a:pt x="2210" y="4411"/>
                  </a:cubicBezTo>
                  <a:cubicBezTo>
                    <a:pt x="2223" y="4406"/>
                    <a:pt x="2234" y="4401"/>
                    <a:pt x="2247" y="4396"/>
                  </a:cubicBezTo>
                  <a:cubicBezTo>
                    <a:pt x="2273" y="4386"/>
                    <a:pt x="2300" y="4375"/>
                    <a:pt x="2327" y="4364"/>
                  </a:cubicBezTo>
                  <a:cubicBezTo>
                    <a:pt x="2341" y="4357"/>
                    <a:pt x="2354" y="4351"/>
                    <a:pt x="2368" y="4346"/>
                  </a:cubicBezTo>
                  <a:cubicBezTo>
                    <a:pt x="2381" y="4340"/>
                    <a:pt x="2395" y="4335"/>
                    <a:pt x="2407" y="4329"/>
                  </a:cubicBezTo>
                  <a:cubicBezTo>
                    <a:pt x="2576" y="4670"/>
                    <a:pt x="3038" y="5087"/>
                    <a:pt x="3264" y="5087"/>
                  </a:cubicBezTo>
                  <a:cubicBezTo>
                    <a:pt x="3490" y="5087"/>
                    <a:pt x="3952" y="4670"/>
                    <a:pt x="4120" y="4329"/>
                  </a:cubicBezTo>
                  <a:cubicBezTo>
                    <a:pt x="4134" y="4335"/>
                    <a:pt x="4146" y="4340"/>
                    <a:pt x="4160" y="4346"/>
                  </a:cubicBezTo>
                  <a:cubicBezTo>
                    <a:pt x="4173" y="4351"/>
                    <a:pt x="4186" y="4357"/>
                    <a:pt x="4198" y="4362"/>
                  </a:cubicBezTo>
                  <a:cubicBezTo>
                    <a:pt x="4227" y="4374"/>
                    <a:pt x="4253" y="4385"/>
                    <a:pt x="4280" y="4396"/>
                  </a:cubicBezTo>
                  <a:cubicBezTo>
                    <a:pt x="4293" y="4401"/>
                    <a:pt x="4306" y="4406"/>
                    <a:pt x="4317" y="4411"/>
                  </a:cubicBezTo>
                  <a:cubicBezTo>
                    <a:pt x="4344" y="4422"/>
                    <a:pt x="4370" y="4431"/>
                    <a:pt x="4396" y="4442"/>
                  </a:cubicBezTo>
                  <a:cubicBezTo>
                    <a:pt x="4407" y="4446"/>
                    <a:pt x="4418" y="4451"/>
                    <a:pt x="4429" y="4456"/>
                  </a:cubicBezTo>
                  <a:cubicBezTo>
                    <a:pt x="4463" y="4468"/>
                    <a:pt x="4497" y="4481"/>
                    <a:pt x="4529" y="4494"/>
                  </a:cubicBezTo>
                  <a:cubicBezTo>
                    <a:pt x="4681" y="4551"/>
                    <a:pt x="4814" y="4603"/>
                    <a:pt x="4936" y="4664"/>
                  </a:cubicBezTo>
                  <a:cubicBezTo>
                    <a:pt x="5230" y="4879"/>
                    <a:pt x="5320" y="5281"/>
                    <a:pt x="5347" y="5507"/>
                  </a:cubicBezTo>
                  <a:cubicBezTo>
                    <a:pt x="5347" y="5517"/>
                    <a:pt x="5347" y="5525"/>
                    <a:pt x="5347" y="5535"/>
                  </a:cubicBezTo>
                  <a:lnTo>
                    <a:pt x="5347" y="5535"/>
                  </a:lnTo>
                  <a:lnTo>
                    <a:pt x="5531" y="5610"/>
                  </a:lnTo>
                  <a:lnTo>
                    <a:pt x="5531" y="5610"/>
                  </a:lnTo>
                  <a:cubicBezTo>
                    <a:pt x="6165" y="4997"/>
                    <a:pt x="6527" y="4148"/>
                    <a:pt x="6527" y="3265"/>
                  </a:cubicBezTo>
                  <a:cubicBezTo>
                    <a:pt x="6527" y="1465"/>
                    <a:pt x="5063" y="0"/>
                    <a:pt x="3264" y="0"/>
                  </a:cubicBezTo>
                  <a:cubicBezTo>
                    <a:pt x="1464" y="0"/>
                    <a:pt x="0" y="1465"/>
                    <a:pt x="0" y="3265"/>
                  </a:cubicBezTo>
                  <a:cubicBezTo>
                    <a:pt x="0" y="4165"/>
                    <a:pt x="377" y="5031"/>
                    <a:pt x="1034" y="5647"/>
                  </a:cubicBezTo>
                  <a:lnTo>
                    <a:pt x="1034" y="5647"/>
                  </a:lnTo>
                  <a:lnTo>
                    <a:pt x="1034" y="5648"/>
                  </a:lnTo>
                  <a:lnTo>
                    <a:pt x="1055" y="5668"/>
                  </a:lnTo>
                  <a:lnTo>
                    <a:pt x="1216" y="5815"/>
                  </a:lnTo>
                  <a:lnTo>
                    <a:pt x="1214" y="5802"/>
                  </a:lnTo>
                  <a:lnTo>
                    <a:pt x="1214" y="5802"/>
                  </a:lnTo>
                  <a:cubicBezTo>
                    <a:pt x="1793" y="6271"/>
                    <a:pt x="2513" y="6527"/>
                    <a:pt x="3264" y="6527"/>
                  </a:cubicBezTo>
                  <a:lnTo>
                    <a:pt x="3264" y="6527"/>
                  </a:lnTo>
                  <a:cubicBezTo>
                    <a:pt x="3423" y="6527"/>
                    <a:pt x="3580" y="6517"/>
                    <a:pt x="3735" y="6494"/>
                  </a:cubicBezTo>
                  <a:lnTo>
                    <a:pt x="3735" y="6494"/>
                  </a:lnTo>
                  <a:lnTo>
                    <a:pt x="3674" y="6343"/>
                  </a:lnTo>
                  <a:lnTo>
                    <a:pt x="3674" y="6343"/>
                  </a:lnTo>
                  <a:cubicBezTo>
                    <a:pt x="3538" y="6361"/>
                    <a:pt x="3401" y="6370"/>
                    <a:pt x="3264" y="6370"/>
                  </a:cubicBezTo>
                  <a:close/>
                </a:path>
              </a:pathLst>
            </a:custGeom>
            <a:solidFill>
              <a:schemeClr val="tx2"/>
            </a:solidFill>
            <a:ln>
              <a:noFill/>
            </a:ln>
            <a:effectLst/>
          </p:spPr>
          <p:txBody>
            <a:bodyPr wrap="none" anchor="ctr"/>
            <a:lstStyle/>
            <a:p>
              <a:endParaRPr lang="en-US"/>
            </a:p>
          </p:txBody>
        </p:sp>
        <p:sp>
          <p:nvSpPr>
            <p:cNvPr id="29" name="Freeform 28"/>
            <p:cNvSpPr>
              <a:spLocks noChangeArrowheads="1"/>
            </p:cNvSpPr>
            <p:nvPr/>
          </p:nvSpPr>
          <p:spPr bwMode="auto">
            <a:xfrm>
              <a:off x="8330977" y="2279477"/>
              <a:ext cx="267874" cy="261221"/>
            </a:xfrm>
            <a:custGeom>
              <a:avLst/>
              <a:gdLst>
                <a:gd name="T0" fmla="*/ 1888 w 2662"/>
                <a:gd name="T1" fmla="*/ 1471 h 2596"/>
                <a:gd name="T2" fmla="*/ 1888 w 2662"/>
                <a:gd name="T3" fmla="*/ 1471 h 2596"/>
                <a:gd name="T4" fmla="*/ 1888 w 2662"/>
                <a:gd name="T5" fmla="*/ 1471 h 2596"/>
                <a:gd name="T6" fmla="*/ 1888 w 2662"/>
                <a:gd name="T7" fmla="*/ 1471 h 2596"/>
                <a:gd name="T8" fmla="*/ 2042 w 2662"/>
                <a:gd name="T9" fmla="*/ 1389 h 2596"/>
                <a:gd name="T10" fmla="*/ 2042 w 2662"/>
                <a:gd name="T11" fmla="*/ 1389 h 2596"/>
                <a:gd name="T12" fmla="*/ 2419 w 2662"/>
                <a:gd name="T13" fmla="*/ 1237 h 2596"/>
                <a:gd name="T14" fmla="*/ 2419 w 2662"/>
                <a:gd name="T15" fmla="*/ 1237 h 2596"/>
                <a:gd name="T16" fmla="*/ 2419 w 2662"/>
                <a:gd name="T17" fmla="*/ 884 h 2596"/>
                <a:gd name="T18" fmla="*/ 2419 w 2662"/>
                <a:gd name="T19" fmla="*/ 884 h 2596"/>
                <a:gd name="T20" fmla="*/ 333 w 2662"/>
                <a:gd name="T21" fmla="*/ 33 h 2596"/>
                <a:gd name="T22" fmla="*/ 333 w 2662"/>
                <a:gd name="T23" fmla="*/ 33 h 2596"/>
                <a:gd name="T24" fmla="*/ 183 w 2662"/>
                <a:gd name="T25" fmla="*/ 0 h 2596"/>
                <a:gd name="T26" fmla="*/ 74 w 2662"/>
                <a:gd name="T27" fmla="*/ 293 h 2596"/>
                <a:gd name="T28" fmla="*/ 74 w 2662"/>
                <a:gd name="T29" fmla="*/ 293 h 2596"/>
                <a:gd name="T30" fmla="*/ 923 w 2662"/>
                <a:gd name="T31" fmla="*/ 2380 h 2596"/>
                <a:gd name="T32" fmla="*/ 923 w 2662"/>
                <a:gd name="T33" fmla="*/ 2380 h 2596"/>
                <a:gd name="T34" fmla="*/ 1099 w 2662"/>
                <a:gd name="T35" fmla="*/ 2560 h 2596"/>
                <a:gd name="T36" fmla="*/ 1276 w 2662"/>
                <a:gd name="T37" fmla="*/ 2380 h 2596"/>
                <a:gd name="T38" fmla="*/ 1276 w 2662"/>
                <a:gd name="T39" fmla="*/ 2380 h 2596"/>
                <a:gd name="T40" fmla="*/ 1428 w 2662"/>
                <a:gd name="T41" fmla="*/ 2002 h 2596"/>
                <a:gd name="T42" fmla="*/ 1428 w 2662"/>
                <a:gd name="T43" fmla="*/ 2002 h 2596"/>
                <a:gd name="T44" fmla="*/ 1511 w 2662"/>
                <a:gd name="T45" fmla="*/ 1850 h 2596"/>
                <a:gd name="T46" fmla="*/ 1511 w 2662"/>
                <a:gd name="T47" fmla="*/ 1850 h 2596"/>
                <a:gd name="T48" fmla="*/ 2178 w 2662"/>
                <a:gd name="T49" fmla="*/ 2518 h 2596"/>
                <a:gd name="T50" fmla="*/ 2178 w 2662"/>
                <a:gd name="T51" fmla="*/ 2518 h 2596"/>
                <a:gd name="T52" fmla="*/ 2368 w 2662"/>
                <a:gd name="T53" fmla="*/ 2595 h 2596"/>
                <a:gd name="T54" fmla="*/ 2557 w 2662"/>
                <a:gd name="T55" fmla="*/ 2518 h 2596"/>
                <a:gd name="T56" fmla="*/ 2557 w 2662"/>
                <a:gd name="T57" fmla="*/ 2139 h 2596"/>
                <a:gd name="T58" fmla="*/ 2557 w 2662"/>
                <a:gd name="T59" fmla="*/ 2139 h 2596"/>
                <a:gd name="T60" fmla="*/ 1888 w 2662"/>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2" h="2596">
                  <a:moveTo>
                    <a:pt x="1888" y="1471"/>
                  </a:moveTo>
                  <a:lnTo>
                    <a:pt x="1888" y="1471"/>
                  </a:lnTo>
                  <a:lnTo>
                    <a:pt x="1888" y="1471"/>
                  </a:lnTo>
                  <a:lnTo>
                    <a:pt x="1888" y="1471"/>
                  </a:lnTo>
                  <a:cubicBezTo>
                    <a:pt x="1939" y="1437"/>
                    <a:pt x="1991" y="1410"/>
                    <a:pt x="2042" y="1389"/>
                  </a:cubicBezTo>
                  <a:lnTo>
                    <a:pt x="2042" y="1389"/>
                  </a:lnTo>
                  <a:lnTo>
                    <a:pt x="2419" y="1237"/>
                  </a:lnTo>
                  <a:lnTo>
                    <a:pt x="2419" y="1237"/>
                  </a:lnTo>
                  <a:cubicBezTo>
                    <a:pt x="2660" y="1140"/>
                    <a:pt x="2660" y="980"/>
                    <a:pt x="2419" y="884"/>
                  </a:cubicBezTo>
                  <a:lnTo>
                    <a:pt x="2419" y="884"/>
                  </a:lnTo>
                  <a:lnTo>
                    <a:pt x="333" y="33"/>
                  </a:lnTo>
                  <a:lnTo>
                    <a:pt x="333" y="33"/>
                  </a:lnTo>
                  <a:cubicBezTo>
                    <a:pt x="275" y="11"/>
                    <a:pt x="225" y="0"/>
                    <a:pt x="183" y="0"/>
                  </a:cubicBezTo>
                  <a:cubicBezTo>
                    <a:pt x="49" y="0"/>
                    <a:pt x="0" y="110"/>
                    <a:pt x="74" y="293"/>
                  </a:cubicBezTo>
                  <a:lnTo>
                    <a:pt x="74" y="293"/>
                  </a:lnTo>
                  <a:lnTo>
                    <a:pt x="923" y="2380"/>
                  </a:lnTo>
                  <a:lnTo>
                    <a:pt x="923" y="2380"/>
                  </a:lnTo>
                  <a:cubicBezTo>
                    <a:pt x="971" y="2501"/>
                    <a:pt x="1035" y="2560"/>
                    <a:pt x="1099" y="2560"/>
                  </a:cubicBezTo>
                  <a:cubicBezTo>
                    <a:pt x="1164" y="2560"/>
                    <a:pt x="1227" y="2501"/>
                    <a:pt x="1276" y="2380"/>
                  </a:cubicBezTo>
                  <a:lnTo>
                    <a:pt x="1276" y="2380"/>
                  </a:lnTo>
                  <a:lnTo>
                    <a:pt x="1428" y="2002"/>
                  </a:lnTo>
                  <a:lnTo>
                    <a:pt x="1428" y="2002"/>
                  </a:lnTo>
                  <a:cubicBezTo>
                    <a:pt x="1448" y="1952"/>
                    <a:pt x="1478" y="1900"/>
                    <a:pt x="1511" y="1850"/>
                  </a:cubicBezTo>
                  <a:lnTo>
                    <a:pt x="1511" y="1850"/>
                  </a:lnTo>
                  <a:lnTo>
                    <a:pt x="2178" y="2518"/>
                  </a:lnTo>
                  <a:lnTo>
                    <a:pt x="2178" y="2518"/>
                  </a:lnTo>
                  <a:cubicBezTo>
                    <a:pt x="2232" y="2570"/>
                    <a:pt x="2300" y="2595"/>
                    <a:pt x="2368" y="2595"/>
                  </a:cubicBezTo>
                  <a:cubicBezTo>
                    <a:pt x="2436" y="2595"/>
                    <a:pt x="2506" y="2570"/>
                    <a:pt x="2557" y="2518"/>
                  </a:cubicBezTo>
                  <a:cubicBezTo>
                    <a:pt x="2661" y="2414"/>
                    <a:pt x="2661" y="2244"/>
                    <a:pt x="2557" y="2139"/>
                  </a:cubicBezTo>
                  <a:lnTo>
                    <a:pt x="2557" y="2139"/>
                  </a:lnTo>
                  <a:lnTo>
                    <a:pt x="1888" y="1471"/>
                  </a:lnTo>
                </a:path>
              </a:pathLst>
            </a:custGeom>
            <a:solidFill>
              <a:schemeClr val="tx1"/>
            </a:solidFill>
            <a:ln>
              <a:noFill/>
            </a:ln>
            <a:effectLst/>
          </p:spPr>
          <p:txBody>
            <a:bodyPr wrap="none" anchor="ctr"/>
            <a:lstStyle/>
            <a:p>
              <a:endParaRPr lang="en-US"/>
            </a:p>
          </p:txBody>
        </p:sp>
      </p:grpSp>
      <p:grpSp>
        <p:nvGrpSpPr>
          <p:cNvPr id="30" name="Group 29"/>
          <p:cNvGrpSpPr/>
          <p:nvPr/>
        </p:nvGrpSpPr>
        <p:grpSpPr>
          <a:xfrm>
            <a:off x="470575" y="4139698"/>
            <a:ext cx="542392" cy="651236"/>
            <a:chOff x="7970412" y="1752600"/>
            <a:chExt cx="656379" cy="788098"/>
          </a:xfrm>
        </p:grpSpPr>
        <p:sp>
          <p:nvSpPr>
            <p:cNvPr id="31" name="Freeform 30"/>
            <p:cNvSpPr>
              <a:spLocks noChangeArrowheads="1"/>
            </p:cNvSpPr>
            <p:nvPr/>
          </p:nvSpPr>
          <p:spPr bwMode="auto">
            <a:xfrm>
              <a:off x="8298602" y="2408978"/>
              <a:ext cx="444" cy="44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E59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1"/>
            <p:cNvSpPr>
              <a:spLocks noChangeArrowheads="1"/>
            </p:cNvSpPr>
            <p:nvPr/>
          </p:nvSpPr>
          <p:spPr bwMode="auto">
            <a:xfrm>
              <a:off x="8154465" y="1839082"/>
              <a:ext cx="288275" cy="322867"/>
            </a:xfrm>
            <a:custGeom>
              <a:avLst/>
              <a:gdLst>
                <a:gd name="T0" fmla="*/ 249 w 2867"/>
                <a:gd name="T1" fmla="*/ 1902 h 3210"/>
                <a:gd name="T2" fmla="*/ 249 w 2867"/>
                <a:gd name="T3" fmla="*/ 1902 h 3210"/>
                <a:gd name="T4" fmla="*/ 878 w 2867"/>
                <a:gd name="T5" fmla="*/ 447 h 3210"/>
                <a:gd name="T6" fmla="*/ 927 w 2867"/>
                <a:gd name="T7" fmla="*/ 436 h 3210"/>
                <a:gd name="T8" fmla="*/ 937 w 2867"/>
                <a:gd name="T9" fmla="*/ 387 h 3210"/>
                <a:gd name="T10" fmla="*/ 1433 w 2867"/>
                <a:gd name="T11" fmla="*/ 202 h 3210"/>
                <a:gd name="T12" fmla="*/ 1442 w 2867"/>
                <a:gd name="T13" fmla="*/ 202 h 3210"/>
                <a:gd name="T14" fmla="*/ 2661 w 2867"/>
                <a:gd name="T15" fmla="*/ 1638 h 3210"/>
                <a:gd name="T16" fmla="*/ 2690 w 2867"/>
                <a:gd name="T17" fmla="*/ 2722 h 3210"/>
                <a:gd name="T18" fmla="*/ 1872 w 2867"/>
                <a:gd name="T19" fmla="*/ 2714 h 3210"/>
                <a:gd name="T20" fmla="*/ 2321 w 2867"/>
                <a:gd name="T21" fmla="*/ 2090 h 3210"/>
                <a:gd name="T22" fmla="*/ 2327 w 2867"/>
                <a:gd name="T23" fmla="*/ 2059 h 3210"/>
                <a:gd name="T24" fmla="*/ 2344 w 2867"/>
                <a:gd name="T25" fmla="*/ 1939 h 3210"/>
                <a:gd name="T26" fmla="*/ 2367 w 2867"/>
                <a:gd name="T27" fmla="*/ 1729 h 3210"/>
                <a:gd name="T28" fmla="*/ 2332 w 2867"/>
                <a:gd name="T29" fmla="*/ 1663 h 3210"/>
                <a:gd name="T30" fmla="*/ 2101 w 2867"/>
                <a:gd name="T31" fmla="*/ 1357 h 3210"/>
                <a:gd name="T32" fmla="*/ 1938 w 2867"/>
                <a:gd name="T33" fmla="*/ 1097 h 3210"/>
                <a:gd name="T34" fmla="*/ 1932 w 2867"/>
                <a:gd name="T35" fmla="*/ 1090 h 3210"/>
                <a:gd name="T36" fmla="*/ 1086 w 2867"/>
                <a:gd name="T37" fmla="*/ 735 h 3210"/>
                <a:gd name="T38" fmla="*/ 993 w 2867"/>
                <a:gd name="T39" fmla="*/ 614 h 3210"/>
                <a:gd name="T40" fmla="*/ 948 w 2867"/>
                <a:gd name="T41" fmla="*/ 759 h 3210"/>
                <a:gd name="T42" fmla="*/ 499 w 2867"/>
                <a:gd name="T43" fmla="*/ 1589 h 3210"/>
                <a:gd name="T44" fmla="*/ 497 w 2867"/>
                <a:gd name="T45" fmla="*/ 1606 h 3210"/>
                <a:gd name="T46" fmla="*/ 584 w 2867"/>
                <a:gd name="T47" fmla="*/ 2091 h 3210"/>
                <a:gd name="T48" fmla="*/ 623 w 2867"/>
                <a:gd name="T49" fmla="*/ 3046 h 3210"/>
                <a:gd name="T50" fmla="*/ 249 w 2867"/>
                <a:gd name="T51" fmla="*/ 1902 h 3210"/>
                <a:gd name="T52" fmla="*/ 591 w 2867"/>
                <a:gd name="T53" fmla="*/ 3200 h 3210"/>
                <a:gd name="T54" fmla="*/ 610 w 2867"/>
                <a:gd name="T55" fmla="*/ 3209 h 3210"/>
                <a:gd name="T56" fmla="*/ 632 w 2867"/>
                <a:gd name="T57" fmla="*/ 3204 h 3210"/>
                <a:gd name="T58" fmla="*/ 1184 w 2867"/>
                <a:gd name="T59" fmla="*/ 2675 h 3210"/>
                <a:gd name="T60" fmla="*/ 1155 w 2867"/>
                <a:gd name="T61" fmla="*/ 2614 h 3210"/>
                <a:gd name="T62" fmla="*/ 731 w 2867"/>
                <a:gd name="T63" fmla="*/ 2037 h 3210"/>
                <a:gd name="T64" fmla="*/ 722 w 2867"/>
                <a:gd name="T65" fmla="*/ 2016 h 3210"/>
                <a:gd name="T66" fmla="*/ 654 w 2867"/>
                <a:gd name="T67" fmla="*/ 1614 h 3210"/>
                <a:gd name="T68" fmla="*/ 1056 w 2867"/>
                <a:gd name="T69" fmla="*/ 932 h 3210"/>
                <a:gd name="T70" fmla="*/ 1829 w 2867"/>
                <a:gd name="T71" fmla="*/ 1211 h 3210"/>
                <a:gd name="T72" fmla="*/ 2209 w 2867"/>
                <a:gd name="T73" fmla="*/ 1769 h 3210"/>
                <a:gd name="T74" fmla="*/ 2170 w 2867"/>
                <a:gd name="T75" fmla="*/ 2041 h 3210"/>
                <a:gd name="T76" fmla="*/ 1744 w 2867"/>
                <a:gd name="T77" fmla="*/ 2619 h 3210"/>
                <a:gd name="T78" fmla="*/ 1721 w 2867"/>
                <a:gd name="T79" fmla="*/ 2661 h 3210"/>
                <a:gd name="T80" fmla="*/ 2235 w 2867"/>
                <a:gd name="T81" fmla="*/ 3204 h 3210"/>
                <a:gd name="T82" fmla="*/ 2255 w 2867"/>
                <a:gd name="T83" fmla="*/ 3209 h 3210"/>
                <a:gd name="T84" fmla="*/ 2276 w 2867"/>
                <a:gd name="T85" fmla="*/ 3200 h 3210"/>
                <a:gd name="T86" fmla="*/ 2854 w 2867"/>
                <a:gd name="T87" fmla="*/ 2743 h 3210"/>
                <a:gd name="T88" fmla="*/ 2846 w 2867"/>
                <a:gd name="T89" fmla="*/ 2674 h 3210"/>
                <a:gd name="T90" fmla="*/ 2777 w 2867"/>
                <a:gd name="T91" fmla="*/ 1883 h 3210"/>
                <a:gd name="T92" fmla="*/ 2385 w 2867"/>
                <a:gd name="T93" fmla="*/ 397 h 3210"/>
                <a:gd name="T94" fmla="*/ 797 w 2867"/>
                <a:gd name="T95" fmla="*/ 305 h 3210"/>
                <a:gd name="T96" fmla="*/ 93 w 2867"/>
                <a:gd name="T97" fmla="*/ 1926 h 3210"/>
                <a:gd name="T98" fmla="*/ 16 w 2867"/>
                <a:gd name="T99" fmla="*/ 2680 h 3210"/>
                <a:gd name="T100" fmla="*/ 11 w 2867"/>
                <a:gd name="T101" fmla="*/ 2743 h 3210"/>
                <a:gd name="T102" fmla="*/ 591 w 2867"/>
                <a:gd name="T103" fmla="*/ 320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7" h="3210">
                  <a:moveTo>
                    <a:pt x="249" y="1902"/>
                  </a:moveTo>
                  <a:lnTo>
                    <a:pt x="249" y="1902"/>
                  </a:lnTo>
                  <a:lnTo>
                    <a:pt x="249" y="1902"/>
                  </a:lnTo>
                  <a:lnTo>
                    <a:pt x="249" y="1902"/>
                  </a:lnTo>
                  <a:cubicBezTo>
                    <a:pt x="228" y="1761"/>
                    <a:pt x="206" y="1615"/>
                    <a:pt x="206" y="1434"/>
                  </a:cubicBezTo>
                  <a:cubicBezTo>
                    <a:pt x="165" y="1035"/>
                    <a:pt x="406" y="556"/>
                    <a:pt x="878" y="447"/>
                  </a:cubicBezTo>
                  <a:lnTo>
                    <a:pt x="878" y="447"/>
                  </a:lnTo>
                  <a:lnTo>
                    <a:pt x="927" y="436"/>
                  </a:lnTo>
                  <a:lnTo>
                    <a:pt x="937" y="387"/>
                  </a:lnTo>
                  <a:lnTo>
                    <a:pt x="937" y="387"/>
                  </a:lnTo>
                  <a:cubicBezTo>
                    <a:pt x="967" y="234"/>
                    <a:pt x="1224" y="202"/>
                    <a:pt x="1433" y="202"/>
                  </a:cubicBezTo>
                  <a:lnTo>
                    <a:pt x="1433" y="202"/>
                  </a:lnTo>
                  <a:lnTo>
                    <a:pt x="1442" y="202"/>
                  </a:lnTo>
                  <a:lnTo>
                    <a:pt x="1442" y="202"/>
                  </a:lnTo>
                  <a:cubicBezTo>
                    <a:pt x="1750" y="162"/>
                    <a:pt x="2093" y="327"/>
                    <a:pt x="2278" y="511"/>
                  </a:cubicBezTo>
                  <a:cubicBezTo>
                    <a:pt x="2587" y="787"/>
                    <a:pt x="2704" y="1135"/>
                    <a:pt x="2661" y="1638"/>
                  </a:cubicBezTo>
                  <a:cubicBezTo>
                    <a:pt x="2653" y="1706"/>
                    <a:pt x="2638" y="1777"/>
                    <a:pt x="2623" y="1852"/>
                  </a:cubicBezTo>
                  <a:cubicBezTo>
                    <a:pt x="2570" y="2118"/>
                    <a:pt x="2510" y="2419"/>
                    <a:pt x="2690" y="2722"/>
                  </a:cubicBezTo>
                  <a:cubicBezTo>
                    <a:pt x="2652" y="2784"/>
                    <a:pt x="2538" y="2933"/>
                    <a:pt x="2243" y="3046"/>
                  </a:cubicBezTo>
                  <a:cubicBezTo>
                    <a:pt x="1880" y="2969"/>
                    <a:pt x="1853" y="2837"/>
                    <a:pt x="1872" y="2714"/>
                  </a:cubicBezTo>
                  <a:cubicBezTo>
                    <a:pt x="2032" y="2552"/>
                    <a:pt x="2196" y="2382"/>
                    <a:pt x="2321" y="2090"/>
                  </a:cubicBezTo>
                  <a:lnTo>
                    <a:pt x="2321" y="2090"/>
                  </a:lnTo>
                  <a:lnTo>
                    <a:pt x="2327" y="2075"/>
                  </a:lnTo>
                  <a:lnTo>
                    <a:pt x="2327" y="2059"/>
                  </a:lnTo>
                  <a:lnTo>
                    <a:pt x="2327" y="2059"/>
                  </a:lnTo>
                  <a:cubicBezTo>
                    <a:pt x="2327" y="2029"/>
                    <a:pt x="2335" y="1986"/>
                    <a:pt x="2344" y="1939"/>
                  </a:cubicBezTo>
                  <a:cubicBezTo>
                    <a:pt x="2355" y="1875"/>
                    <a:pt x="2367" y="1803"/>
                    <a:pt x="2367" y="1729"/>
                  </a:cubicBezTo>
                  <a:lnTo>
                    <a:pt x="2367" y="1729"/>
                  </a:lnTo>
                  <a:lnTo>
                    <a:pt x="2367" y="1687"/>
                  </a:lnTo>
                  <a:lnTo>
                    <a:pt x="2332" y="1663"/>
                  </a:lnTo>
                  <a:lnTo>
                    <a:pt x="2332" y="1663"/>
                  </a:lnTo>
                  <a:cubicBezTo>
                    <a:pt x="2209" y="1580"/>
                    <a:pt x="2158" y="1470"/>
                    <a:pt x="2101" y="1357"/>
                  </a:cubicBezTo>
                  <a:cubicBezTo>
                    <a:pt x="2059" y="1267"/>
                    <a:pt x="2015" y="1176"/>
                    <a:pt x="1938" y="1097"/>
                  </a:cubicBezTo>
                  <a:lnTo>
                    <a:pt x="1938" y="1097"/>
                  </a:lnTo>
                  <a:lnTo>
                    <a:pt x="1932" y="1090"/>
                  </a:lnTo>
                  <a:lnTo>
                    <a:pt x="1932" y="1090"/>
                  </a:lnTo>
                  <a:cubicBezTo>
                    <a:pt x="1833" y="1012"/>
                    <a:pt x="1716" y="998"/>
                    <a:pt x="1592" y="980"/>
                  </a:cubicBezTo>
                  <a:cubicBezTo>
                    <a:pt x="1420" y="958"/>
                    <a:pt x="1240" y="933"/>
                    <a:pt x="1086" y="735"/>
                  </a:cubicBezTo>
                  <a:lnTo>
                    <a:pt x="1086" y="735"/>
                  </a:lnTo>
                  <a:lnTo>
                    <a:pt x="993" y="614"/>
                  </a:lnTo>
                  <a:lnTo>
                    <a:pt x="948" y="759"/>
                  </a:lnTo>
                  <a:lnTo>
                    <a:pt x="948" y="759"/>
                  </a:lnTo>
                  <a:cubicBezTo>
                    <a:pt x="870" y="1017"/>
                    <a:pt x="786" y="1107"/>
                    <a:pt x="704" y="1193"/>
                  </a:cubicBezTo>
                  <a:cubicBezTo>
                    <a:pt x="621" y="1283"/>
                    <a:pt x="542" y="1368"/>
                    <a:pt x="499" y="1589"/>
                  </a:cubicBezTo>
                  <a:lnTo>
                    <a:pt x="499" y="1589"/>
                  </a:lnTo>
                  <a:lnTo>
                    <a:pt x="497" y="1606"/>
                  </a:lnTo>
                  <a:lnTo>
                    <a:pt x="497" y="1606"/>
                  </a:lnTo>
                  <a:cubicBezTo>
                    <a:pt x="497" y="1775"/>
                    <a:pt x="497" y="1951"/>
                    <a:pt x="584" y="2091"/>
                  </a:cubicBezTo>
                  <a:cubicBezTo>
                    <a:pt x="666" y="2367"/>
                    <a:pt x="815" y="2537"/>
                    <a:pt x="1027" y="2712"/>
                  </a:cubicBezTo>
                  <a:cubicBezTo>
                    <a:pt x="1019" y="2843"/>
                    <a:pt x="964" y="2974"/>
                    <a:pt x="623" y="3046"/>
                  </a:cubicBezTo>
                  <a:cubicBezTo>
                    <a:pt x="321" y="2932"/>
                    <a:pt x="209" y="2779"/>
                    <a:pt x="174" y="2719"/>
                  </a:cubicBezTo>
                  <a:cubicBezTo>
                    <a:pt x="328" y="2414"/>
                    <a:pt x="291" y="2177"/>
                    <a:pt x="249" y="1902"/>
                  </a:cubicBezTo>
                  <a:close/>
                  <a:moveTo>
                    <a:pt x="591" y="3200"/>
                  </a:moveTo>
                  <a:lnTo>
                    <a:pt x="591" y="3200"/>
                  </a:lnTo>
                  <a:lnTo>
                    <a:pt x="591" y="3200"/>
                  </a:lnTo>
                  <a:lnTo>
                    <a:pt x="610" y="3209"/>
                  </a:lnTo>
                  <a:lnTo>
                    <a:pt x="632" y="3204"/>
                  </a:lnTo>
                  <a:lnTo>
                    <a:pt x="632" y="3204"/>
                  </a:lnTo>
                  <a:cubicBezTo>
                    <a:pt x="1019" y="3127"/>
                    <a:pt x="1184" y="2969"/>
                    <a:pt x="1184" y="2675"/>
                  </a:cubicBezTo>
                  <a:lnTo>
                    <a:pt x="1184" y="2675"/>
                  </a:lnTo>
                  <a:lnTo>
                    <a:pt x="1184" y="2639"/>
                  </a:lnTo>
                  <a:lnTo>
                    <a:pt x="1155" y="2614"/>
                  </a:lnTo>
                  <a:lnTo>
                    <a:pt x="1155" y="2614"/>
                  </a:lnTo>
                  <a:cubicBezTo>
                    <a:pt x="948" y="2448"/>
                    <a:pt x="805" y="2294"/>
                    <a:pt x="731" y="2037"/>
                  </a:cubicBezTo>
                  <a:lnTo>
                    <a:pt x="731" y="2037"/>
                  </a:lnTo>
                  <a:lnTo>
                    <a:pt x="722" y="2016"/>
                  </a:lnTo>
                  <a:lnTo>
                    <a:pt x="722" y="2016"/>
                  </a:lnTo>
                  <a:cubicBezTo>
                    <a:pt x="656" y="1914"/>
                    <a:pt x="654" y="1767"/>
                    <a:pt x="654" y="1614"/>
                  </a:cubicBezTo>
                  <a:cubicBezTo>
                    <a:pt x="690" y="1440"/>
                    <a:pt x="745" y="1381"/>
                    <a:pt x="820" y="1301"/>
                  </a:cubicBezTo>
                  <a:cubicBezTo>
                    <a:pt x="890" y="1224"/>
                    <a:pt x="977" y="1132"/>
                    <a:pt x="1056" y="932"/>
                  </a:cubicBezTo>
                  <a:cubicBezTo>
                    <a:pt x="1227" y="1090"/>
                    <a:pt x="1415" y="1116"/>
                    <a:pt x="1570" y="1137"/>
                  </a:cubicBezTo>
                  <a:cubicBezTo>
                    <a:pt x="1675" y="1150"/>
                    <a:pt x="1766" y="1163"/>
                    <a:pt x="1829" y="1211"/>
                  </a:cubicBezTo>
                  <a:cubicBezTo>
                    <a:pt x="1887" y="1270"/>
                    <a:pt x="1922" y="1346"/>
                    <a:pt x="1960" y="1424"/>
                  </a:cubicBezTo>
                  <a:cubicBezTo>
                    <a:pt x="2015" y="1538"/>
                    <a:pt x="2076" y="1665"/>
                    <a:pt x="2209" y="1769"/>
                  </a:cubicBezTo>
                  <a:cubicBezTo>
                    <a:pt x="2206" y="1815"/>
                    <a:pt x="2198" y="1864"/>
                    <a:pt x="2190" y="1912"/>
                  </a:cubicBezTo>
                  <a:cubicBezTo>
                    <a:pt x="2180" y="1958"/>
                    <a:pt x="2172" y="2001"/>
                    <a:pt x="2170" y="2041"/>
                  </a:cubicBezTo>
                  <a:cubicBezTo>
                    <a:pt x="2053" y="2308"/>
                    <a:pt x="1896" y="2467"/>
                    <a:pt x="1744" y="2619"/>
                  </a:cubicBezTo>
                  <a:lnTo>
                    <a:pt x="1744" y="2619"/>
                  </a:lnTo>
                  <a:lnTo>
                    <a:pt x="1726" y="2637"/>
                  </a:lnTo>
                  <a:lnTo>
                    <a:pt x="1721" y="2661"/>
                  </a:lnTo>
                  <a:lnTo>
                    <a:pt x="1721" y="2661"/>
                  </a:lnTo>
                  <a:cubicBezTo>
                    <a:pt x="1667" y="2948"/>
                    <a:pt x="1833" y="3125"/>
                    <a:pt x="2235" y="3204"/>
                  </a:cubicBezTo>
                  <a:lnTo>
                    <a:pt x="2235" y="3204"/>
                  </a:lnTo>
                  <a:lnTo>
                    <a:pt x="2255" y="3209"/>
                  </a:lnTo>
                  <a:lnTo>
                    <a:pt x="2276" y="3200"/>
                  </a:lnTo>
                  <a:lnTo>
                    <a:pt x="2276" y="3200"/>
                  </a:lnTo>
                  <a:cubicBezTo>
                    <a:pt x="2756" y="3027"/>
                    <a:pt x="2850" y="2754"/>
                    <a:pt x="2854" y="2743"/>
                  </a:cubicBezTo>
                  <a:lnTo>
                    <a:pt x="2854" y="2743"/>
                  </a:lnTo>
                  <a:lnTo>
                    <a:pt x="2866" y="2706"/>
                  </a:lnTo>
                  <a:lnTo>
                    <a:pt x="2846" y="2674"/>
                  </a:lnTo>
                  <a:lnTo>
                    <a:pt x="2846" y="2674"/>
                  </a:lnTo>
                  <a:cubicBezTo>
                    <a:pt x="2672" y="2411"/>
                    <a:pt x="2725" y="2143"/>
                    <a:pt x="2777" y="1883"/>
                  </a:cubicBezTo>
                  <a:cubicBezTo>
                    <a:pt x="2792" y="1809"/>
                    <a:pt x="2807" y="1730"/>
                    <a:pt x="2817" y="1654"/>
                  </a:cubicBezTo>
                  <a:cubicBezTo>
                    <a:pt x="2866" y="1103"/>
                    <a:pt x="2729" y="702"/>
                    <a:pt x="2385" y="397"/>
                  </a:cubicBezTo>
                  <a:cubicBezTo>
                    <a:pt x="2186" y="196"/>
                    <a:pt x="1801" y="0"/>
                    <a:pt x="1428" y="45"/>
                  </a:cubicBezTo>
                  <a:cubicBezTo>
                    <a:pt x="1073" y="47"/>
                    <a:pt x="862" y="133"/>
                    <a:pt x="797" y="305"/>
                  </a:cubicBezTo>
                  <a:cubicBezTo>
                    <a:pt x="271" y="454"/>
                    <a:pt x="3" y="996"/>
                    <a:pt x="48" y="1442"/>
                  </a:cubicBezTo>
                  <a:cubicBezTo>
                    <a:pt x="48" y="1628"/>
                    <a:pt x="73" y="1787"/>
                    <a:pt x="93" y="1926"/>
                  </a:cubicBezTo>
                  <a:cubicBezTo>
                    <a:pt x="134" y="2192"/>
                    <a:pt x="165" y="2403"/>
                    <a:pt x="16" y="2680"/>
                  </a:cubicBezTo>
                  <a:lnTo>
                    <a:pt x="16" y="2680"/>
                  </a:lnTo>
                  <a:lnTo>
                    <a:pt x="0" y="2709"/>
                  </a:lnTo>
                  <a:lnTo>
                    <a:pt x="11" y="2743"/>
                  </a:lnTo>
                  <a:lnTo>
                    <a:pt x="11" y="2743"/>
                  </a:lnTo>
                  <a:cubicBezTo>
                    <a:pt x="15" y="2754"/>
                    <a:pt x="110" y="3027"/>
                    <a:pt x="591" y="3200"/>
                  </a:cubicBezTo>
                  <a:close/>
                </a:path>
              </a:pathLst>
            </a:custGeom>
            <a:solidFill>
              <a:schemeClr val="tx1"/>
            </a:solidFill>
            <a:ln>
              <a:noFill/>
            </a:ln>
            <a:effectLst/>
          </p:spPr>
          <p:txBody>
            <a:bodyPr wrap="none" anchor="ctr"/>
            <a:lstStyle/>
            <a:p>
              <a:endParaRPr lang="en-US"/>
            </a:p>
          </p:txBody>
        </p:sp>
        <p:sp>
          <p:nvSpPr>
            <p:cNvPr id="33" name="Freeform 32"/>
            <p:cNvSpPr>
              <a:spLocks noChangeArrowheads="1"/>
            </p:cNvSpPr>
            <p:nvPr/>
          </p:nvSpPr>
          <p:spPr bwMode="auto">
            <a:xfrm>
              <a:off x="7970412" y="1752600"/>
              <a:ext cx="656379" cy="656378"/>
            </a:xfrm>
            <a:custGeom>
              <a:avLst/>
              <a:gdLst>
                <a:gd name="T0" fmla="*/ 157 w 6528"/>
                <a:gd name="T1" fmla="*/ 3265 h 6528"/>
                <a:gd name="T2" fmla="*/ 157 w 6528"/>
                <a:gd name="T3" fmla="*/ 3265 h 6528"/>
                <a:gd name="T4" fmla="*/ 6370 w 6528"/>
                <a:gd name="T5" fmla="*/ 3265 h 6528"/>
                <a:gd name="T6" fmla="*/ 5494 w 6528"/>
                <a:gd name="T7" fmla="*/ 5419 h 6528"/>
                <a:gd name="T8" fmla="*/ 5474 w 6528"/>
                <a:gd name="T9" fmla="*/ 5310 h 6528"/>
                <a:gd name="T10" fmla="*/ 5445 w 6528"/>
                <a:gd name="T11" fmla="*/ 5188 h 6528"/>
                <a:gd name="T12" fmla="*/ 5405 w 6528"/>
                <a:gd name="T13" fmla="*/ 5065 h 6528"/>
                <a:gd name="T14" fmla="*/ 5353 w 6528"/>
                <a:gd name="T15" fmla="*/ 4943 h 6528"/>
                <a:gd name="T16" fmla="*/ 5289 w 6528"/>
                <a:gd name="T17" fmla="*/ 4826 h 6528"/>
                <a:gd name="T18" fmla="*/ 5214 w 6528"/>
                <a:gd name="T19" fmla="*/ 4715 h 6528"/>
                <a:gd name="T20" fmla="*/ 5124 w 6528"/>
                <a:gd name="T21" fmla="*/ 4617 h 6528"/>
                <a:gd name="T22" fmla="*/ 5023 w 6528"/>
                <a:gd name="T23" fmla="*/ 4533 h 6528"/>
                <a:gd name="T24" fmla="*/ 5012 w 6528"/>
                <a:gd name="T25" fmla="*/ 4526 h 6528"/>
                <a:gd name="T26" fmla="*/ 4112 w 6528"/>
                <a:gd name="T27" fmla="*/ 4154 h 6528"/>
                <a:gd name="T28" fmla="*/ 4035 w 6528"/>
                <a:gd name="T29" fmla="*/ 4118 h 6528"/>
                <a:gd name="T30" fmla="*/ 4006 w 6528"/>
                <a:gd name="T31" fmla="*/ 4198 h 6528"/>
                <a:gd name="T32" fmla="*/ 2521 w 6528"/>
                <a:gd name="T33" fmla="*/ 4198 h 6528"/>
                <a:gd name="T34" fmla="*/ 2492 w 6528"/>
                <a:gd name="T35" fmla="*/ 4118 h 6528"/>
                <a:gd name="T36" fmla="*/ 2415 w 6528"/>
                <a:gd name="T37" fmla="*/ 4154 h 6528"/>
                <a:gd name="T38" fmla="*/ 1514 w 6528"/>
                <a:gd name="T39" fmla="*/ 4526 h 6528"/>
                <a:gd name="T40" fmla="*/ 1502 w 6528"/>
                <a:gd name="T41" fmla="*/ 4533 h 6528"/>
                <a:gd name="T42" fmla="*/ 1403 w 6528"/>
                <a:gd name="T43" fmla="*/ 4617 h 6528"/>
                <a:gd name="T44" fmla="*/ 1313 w 6528"/>
                <a:gd name="T45" fmla="*/ 4717 h 6528"/>
                <a:gd name="T46" fmla="*/ 1238 w 6528"/>
                <a:gd name="T47" fmla="*/ 4826 h 6528"/>
                <a:gd name="T48" fmla="*/ 1174 w 6528"/>
                <a:gd name="T49" fmla="*/ 4943 h 6528"/>
                <a:gd name="T50" fmla="*/ 1122 w 6528"/>
                <a:gd name="T51" fmla="*/ 5065 h 6528"/>
                <a:gd name="T52" fmla="*/ 1082 w 6528"/>
                <a:gd name="T53" fmla="*/ 5188 h 6528"/>
                <a:gd name="T54" fmla="*/ 1054 w 6528"/>
                <a:gd name="T55" fmla="*/ 5310 h 6528"/>
                <a:gd name="T56" fmla="*/ 1033 w 6528"/>
                <a:gd name="T57" fmla="*/ 5418 h 6528"/>
                <a:gd name="T58" fmla="*/ 157 w 6528"/>
                <a:gd name="T59" fmla="*/ 3265 h 6528"/>
                <a:gd name="T60" fmla="*/ 3264 w 6528"/>
                <a:gd name="T61" fmla="*/ 6370 h 6528"/>
                <a:gd name="T62" fmla="*/ 3264 w 6528"/>
                <a:gd name="T63" fmla="*/ 6370 h 6528"/>
                <a:gd name="T64" fmla="*/ 1183 w 6528"/>
                <a:gd name="T65" fmla="*/ 5564 h 6528"/>
                <a:gd name="T66" fmla="*/ 1589 w 6528"/>
                <a:gd name="T67" fmla="*/ 4664 h 6528"/>
                <a:gd name="T68" fmla="*/ 2101 w 6528"/>
                <a:gd name="T69" fmla="*/ 4454 h 6528"/>
                <a:gd name="T70" fmla="*/ 2210 w 6528"/>
                <a:gd name="T71" fmla="*/ 4411 h 6528"/>
                <a:gd name="T72" fmla="*/ 2327 w 6528"/>
                <a:gd name="T73" fmla="*/ 4364 h 6528"/>
                <a:gd name="T74" fmla="*/ 2407 w 6528"/>
                <a:gd name="T75" fmla="*/ 4329 h 6528"/>
                <a:gd name="T76" fmla="*/ 4120 w 6528"/>
                <a:gd name="T77" fmla="*/ 4329 h 6528"/>
                <a:gd name="T78" fmla="*/ 4198 w 6528"/>
                <a:gd name="T79" fmla="*/ 4362 h 6528"/>
                <a:gd name="T80" fmla="*/ 4317 w 6528"/>
                <a:gd name="T81" fmla="*/ 4411 h 6528"/>
                <a:gd name="T82" fmla="*/ 4429 w 6528"/>
                <a:gd name="T83" fmla="*/ 4456 h 6528"/>
                <a:gd name="T84" fmla="*/ 4936 w 6528"/>
                <a:gd name="T85" fmla="*/ 4664 h 6528"/>
                <a:gd name="T86" fmla="*/ 5347 w 6528"/>
                <a:gd name="T87" fmla="*/ 5535 h 6528"/>
                <a:gd name="T88" fmla="*/ 5531 w 6528"/>
                <a:gd name="T89" fmla="*/ 5610 h 6528"/>
                <a:gd name="T90" fmla="*/ 6527 w 6528"/>
                <a:gd name="T91" fmla="*/ 3265 h 6528"/>
                <a:gd name="T92" fmla="*/ 0 w 6528"/>
                <a:gd name="T93" fmla="*/ 3265 h 6528"/>
                <a:gd name="T94" fmla="*/ 1034 w 6528"/>
                <a:gd name="T95" fmla="*/ 5647 h 6528"/>
                <a:gd name="T96" fmla="*/ 1055 w 6528"/>
                <a:gd name="T97" fmla="*/ 5668 h 6528"/>
                <a:gd name="T98" fmla="*/ 1214 w 6528"/>
                <a:gd name="T99" fmla="*/ 5802 h 6528"/>
                <a:gd name="T100" fmla="*/ 3264 w 6528"/>
                <a:gd name="T101" fmla="*/ 6527 h 6528"/>
                <a:gd name="T102" fmla="*/ 3735 w 6528"/>
                <a:gd name="T103" fmla="*/ 6494 h 6528"/>
                <a:gd name="T104" fmla="*/ 3674 w 6528"/>
                <a:gd name="T105" fmla="*/ 6343 h 6528"/>
                <a:gd name="T106" fmla="*/ 3264 w 6528"/>
                <a:gd name="T107" fmla="*/ 6370 h 6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28" h="6528">
                  <a:moveTo>
                    <a:pt x="157" y="3265"/>
                  </a:moveTo>
                  <a:lnTo>
                    <a:pt x="157" y="3265"/>
                  </a:lnTo>
                  <a:lnTo>
                    <a:pt x="157" y="3265"/>
                  </a:lnTo>
                  <a:lnTo>
                    <a:pt x="157" y="3265"/>
                  </a:lnTo>
                  <a:cubicBezTo>
                    <a:pt x="157" y="1552"/>
                    <a:pt x="1551" y="157"/>
                    <a:pt x="3264" y="157"/>
                  </a:cubicBezTo>
                  <a:cubicBezTo>
                    <a:pt x="4977" y="157"/>
                    <a:pt x="6370" y="1552"/>
                    <a:pt x="6370" y="3265"/>
                  </a:cubicBezTo>
                  <a:cubicBezTo>
                    <a:pt x="6370" y="4069"/>
                    <a:pt x="6054" y="4848"/>
                    <a:pt x="5494" y="5425"/>
                  </a:cubicBezTo>
                  <a:cubicBezTo>
                    <a:pt x="5494" y="5422"/>
                    <a:pt x="5494" y="5421"/>
                    <a:pt x="5494" y="5419"/>
                  </a:cubicBezTo>
                  <a:cubicBezTo>
                    <a:pt x="5488" y="5384"/>
                    <a:pt x="5482" y="5347"/>
                    <a:pt x="5474" y="5310"/>
                  </a:cubicBezTo>
                  <a:lnTo>
                    <a:pt x="5474" y="5310"/>
                  </a:lnTo>
                  <a:cubicBezTo>
                    <a:pt x="5467" y="5273"/>
                    <a:pt x="5457" y="5236"/>
                    <a:pt x="5446" y="5198"/>
                  </a:cubicBezTo>
                  <a:cubicBezTo>
                    <a:pt x="5446" y="5194"/>
                    <a:pt x="5445" y="5191"/>
                    <a:pt x="5445" y="5188"/>
                  </a:cubicBezTo>
                  <a:cubicBezTo>
                    <a:pt x="5434" y="5153"/>
                    <a:pt x="5422" y="5116"/>
                    <a:pt x="5409" y="5079"/>
                  </a:cubicBezTo>
                  <a:cubicBezTo>
                    <a:pt x="5408" y="5074"/>
                    <a:pt x="5406" y="5070"/>
                    <a:pt x="5405" y="5065"/>
                  </a:cubicBezTo>
                  <a:cubicBezTo>
                    <a:pt x="5392" y="5030"/>
                    <a:pt x="5377" y="4994"/>
                    <a:pt x="5362" y="4960"/>
                  </a:cubicBezTo>
                  <a:cubicBezTo>
                    <a:pt x="5358" y="4954"/>
                    <a:pt x="5357" y="4948"/>
                    <a:pt x="5353" y="4943"/>
                  </a:cubicBezTo>
                  <a:cubicBezTo>
                    <a:pt x="5337" y="4908"/>
                    <a:pt x="5320" y="4874"/>
                    <a:pt x="5299" y="4842"/>
                  </a:cubicBezTo>
                  <a:cubicBezTo>
                    <a:pt x="5295" y="4836"/>
                    <a:pt x="5292" y="4831"/>
                    <a:pt x="5289" y="4826"/>
                  </a:cubicBezTo>
                  <a:cubicBezTo>
                    <a:pt x="5270" y="4792"/>
                    <a:pt x="5248" y="4760"/>
                    <a:pt x="5223" y="4728"/>
                  </a:cubicBezTo>
                  <a:cubicBezTo>
                    <a:pt x="5220" y="4725"/>
                    <a:pt x="5217" y="4720"/>
                    <a:pt x="5214" y="4715"/>
                  </a:cubicBezTo>
                  <a:cubicBezTo>
                    <a:pt x="5188" y="4685"/>
                    <a:pt x="5161" y="4653"/>
                    <a:pt x="5132" y="4623"/>
                  </a:cubicBezTo>
                  <a:cubicBezTo>
                    <a:pt x="5129" y="4622"/>
                    <a:pt x="5127" y="4619"/>
                    <a:pt x="5124" y="4617"/>
                  </a:cubicBezTo>
                  <a:cubicBezTo>
                    <a:pt x="5092" y="4587"/>
                    <a:pt x="5060" y="4558"/>
                    <a:pt x="5023" y="4533"/>
                  </a:cubicBezTo>
                  <a:lnTo>
                    <a:pt x="5023" y="4533"/>
                  </a:lnTo>
                  <a:lnTo>
                    <a:pt x="5012" y="4526"/>
                  </a:lnTo>
                  <a:lnTo>
                    <a:pt x="5012" y="4526"/>
                  </a:lnTo>
                  <a:cubicBezTo>
                    <a:pt x="4881" y="4460"/>
                    <a:pt x="4744" y="4407"/>
                    <a:pt x="4585" y="4346"/>
                  </a:cubicBezTo>
                  <a:cubicBezTo>
                    <a:pt x="4446" y="4293"/>
                    <a:pt x="4287" y="4232"/>
                    <a:pt x="4112" y="4154"/>
                  </a:cubicBezTo>
                  <a:lnTo>
                    <a:pt x="4112" y="4154"/>
                  </a:lnTo>
                  <a:lnTo>
                    <a:pt x="4035" y="4118"/>
                  </a:lnTo>
                  <a:lnTo>
                    <a:pt x="4006" y="4198"/>
                  </a:lnTo>
                  <a:lnTo>
                    <a:pt x="4006" y="4198"/>
                  </a:lnTo>
                  <a:cubicBezTo>
                    <a:pt x="3887" y="4519"/>
                    <a:pt x="3416" y="4930"/>
                    <a:pt x="3264" y="4930"/>
                  </a:cubicBezTo>
                  <a:cubicBezTo>
                    <a:pt x="3113" y="4930"/>
                    <a:pt x="2641" y="4519"/>
                    <a:pt x="2521" y="4198"/>
                  </a:cubicBezTo>
                  <a:lnTo>
                    <a:pt x="2521" y="4198"/>
                  </a:lnTo>
                  <a:lnTo>
                    <a:pt x="2492" y="4118"/>
                  </a:lnTo>
                  <a:lnTo>
                    <a:pt x="2415" y="4154"/>
                  </a:lnTo>
                  <a:lnTo>
                    <a:pt x="2415" y="4154"/>
                  </a:lnTo>
                  <a:cubicBezTo>
                    <a:pt x="2241" y="4232"/>
                    <a:pt x="2080" y="4293"/>
                    <a:pt x="1941" y="4348"/>
                  </a:cubicBezTo>
                  <a:cubicBezTo>
                    <a:pt x="1782" y="4409"/>
                    <a:pt x="1644" y="4460"/>
                    <a:pt x="1514" y="4526"/>
                  </a:cubicBezTo>
                  <a:lnTo>
                    <a:pt x="1514" y="4526"/>
                  </a:lnTo>
                  <a:lnTo>
                    <a:pt x="1502" y="4533"/>
                  </a:lnTo>
                  <a:lnTo>
                    <a:pt x="1502" y="4533"/>
                  </a:lnTo>
                  <a:cubicBezTo>
                    <a:pt x="1467" y="4558"/>
                    <a:pt x="1434" y="4587"/>
                    <a:pt x="1403" y="4617"/>
                  </a:cubicBezTo>
                  <a:cubicBezTo>
                    <a:pt x="1400" y="4619"/>
                    <a:pt x="1397" y="4622"/>
                    <a:pt x="1395" y="4623"/>
                  </a:cubicBezTo>
                  <a:cubicBezTo>
                    <a:pt x="1365" y="4654"/>
                    <a:pt x="1339" y="4685"/>
                    <a:pt x="1313" y="4717"/>
                  </a:cubicBezTo>
                  <a:cubicBezTo>
                    <a:pt x="1310" y="4720"/>
                    <a:pt x="1307" y="4725"/>
                    <a:pt x="1303" y="4728"/>
                  </a:cubicBezTo>
                  <a:cubicBezTo>
                    <a:pt x="1280" y="4760"/>
                    <a:pt x="1257" y="4792"/>
                    <a:pt x="1238" y="4826"/>
                  </a:cubicBezTo>
                  <a:cubicBezTo>
                    <a:pt x="1235" y="4831"/>
                    <a:pt x="1231" y="4836"/>
                    <a:pt x="1228" y="4842"/>
                  </a:cubicBezTo>
                  <a:cubicBezTo>
                    <a:pt x="1209" y="4874"/>
                    <a:pt x="1190" y="4909"/>
                    <a:pt x="1174" y="4943"/>
                  </a:cubicBezTo>
                  <a:cubicBezTo>
                    <a:pt x="1172" y="4950"/>
                    <a:pt x="1169" y="4954"/>
                    <a:pt x="1167" y="4959"/>
                  </a:cubicBezTo>
                  <a:cubicBezTo>
                    <a:pt x="1151" y="4994"/>
                    <a:pt x="1137" y="5030"/>
                    <a:pt x="1122" y="5065"/>
                  </a:cubicBezTo>
                  <a:cubicBezTo>
                    <a:pt x="1121" y="5070"/>
                    <a:pt x="1119" y="5074"/>
                    <a:pt x="1117" y="5079"/>
                  </a:cubicBezTo>
                  <a:cubicBezTo>
                    <a:pt x="1105" y="5116"/>
                    <a:pt x="1094" y="5153"/>
                    <a:pt x="1082" y="5188"/>
                  </a:cubicBezTo>
                  <a:cubicBezTo>
                    <a:pt x="1082" y="5191"/>
                    <a:pt x="1081" y="5194"/>
                    <a:pt x="1081" y="5198"/>
                  </a:cubicBezTo>
                  <a:cubicBezTo>
                    <a:pt x="1070" y="5236"/>
                    <a:pt x="1062" y="5273"/>
                    <a:pt x="1054" y="5310"/>
                  </a:cubicBezTo>
                  <a:lnTo>
                    <a:pt x="1054" y="5310"/>
                  </a:lnTo>
                  <a:cubicBezTo>
                    <a:pt x="1045" y="5347"/>
                    <a:pt x="1039" y="5384"/>
                    <a:pt x="1033" y="5418"/>
                  </a:cubicBezTo>
                  <a:cubicBezTo>
                    <a:pt x="1033" y="5421"/>
                    <a:pt x="1033" y="5422"/>
                    <a:pt x="1033" y="5425"/>
                  </a:cubicBezTo>
                  <a:cubicBezTo>
                    <a:pt x="473" y="4848"/>
                    <a:pt x="157" y="4071"/>
                    <a:pt x="157" y="3265"/>
                  </a:cubicBezTo>
                  <a:close/>
                  <a:moveTo>
                    <a:pt x="3264" y="6370"/>
                  </a:moveTo>
                  <a:lnTo>
                    <a:pt x="3264" y="6370"/>
                  </a:lnTo>
                  <a:lnTo>
                    <a:pt x="3264" y="6370"/>
                  </a:lnTo>
                  <a:lnTo>
                    <a:pt x="3264" y="6370"/>
                  </a:lnTo>
                  <a:cubicBezTo>
                    <a:pt x="2492" y="6370"/>
                    <a:pt x="1756" y="6087"/>
                    <a:pt x="1183" y="5572"/>
                  </a:cubicBezTo>
                  <a:cubicBezTo>
                    <a:pt x="1183" y="5568"/>
                    <a:pt x="1183" y="5567"/>
                    <a:pt x="1183" y="5564"/>
                  </a:cubicBezTo>
                  <a:cubicBezTo>
                    <a:pt x="1180" y="5544"/>
                    <a:pt x="1180" y="5525"/>
                    <a:pt x="1180" y="5507"/>
                  </a:cubicBezTo>
                  <a:cubicBezTo>
                    <a:pt x="1208" y="5281"/>
                    <a:pt x="1299" y="4879"/>
                    <a:pt x="1589" y="4664"/>
                  </a:cubicBezTo>
                  <a:cubicBezTo>
                    <a:pt x="1711" y="4603"/>
                    <a:pt x="1844" y="4553"/>
                    <a:pt x="1996" y="4494"/>
                  </a:cubicBezTo>
                  <a:cubicBezTo>
                    <a:pt x="2030" y="4481"/>
                    <a:pt x="2065" y="4468"/>
                    <a:pt x="2101" y="4454"/>
                  </a:cubicBezTo>
                  <a:cubicBezTo>
                    <a:pt x="2107" y="4452"/>
                    <a:pt x="2114" y="4449"/>
                    <a:pt x="2120" y="4446"/>
                  </a:cubicBezTo>
                  <a:cubicBezTo>
                    <a:pt x="2150" y="4434"/>
                    <a:pt x="2179" y="4423"/>
                    <a:pt x="2210" y="4411"/>
                  </a:cubicBezTo>
                  <a:cubicBezTo>
                    <a:pt x="2223" y="4406"/>
                    <a:pt x="2234" y="4401"/>
                    <a:pt x="2247" y="4396"/>
                  </a:cubicBezTo>
                  <a:cubicBezTo>
                    <a:pt x="2273" y="4386"/>
                    <a:pt x="2300" y="4375"/>
                    <a:pt x="2327" y="4364"/>
                  </a:cubicBezTo>
                  <a:cubicBezTo>
                    <a:pt x="2341" y="4357"/>
                    <a:pt x="2354" y="4351"/>
                    <a:pt x="2368" y="4346"/>
                  </a:cubicBezTo>
                  <a:cubicBezTo>
                    <a:pt x="2381" y="4340"/>
                    <a:pt x="2395" y="4335"/>
                    <a:pt x="2407" y="4329"/>
                  </a:cubicBezTo>
                  <a:cubicBezTo>
                    <a:pt x="2576" y="4670"/>
                    <a:pt x="3038" y="5087"/>
                    <a:pt x="3264" y="5087"/>
                  </a:cubicBezTo>
                  <a:cubicBezTo>
                    <a:pt x="3490" y="5087"/>
                    <a:pt x="3952" y="4670"/>
                    <a:pt x="4120" y="4329"/>
                  </a:cubicBezTo>
                  <a:cubicBezTo>
                    <a:pt x="4134" y="4335"/>
                    <a:pt x="4146" y="4340"/>
                    <a:pt x="4160" y="4346"/>
                  </a:cubicBezTo>
                  <a:cubicBezTo>
                    <a:pt x="4173" y="4351"/>
                    <a:pt x="4186" y="4357"/>
                    <a:pt x="4198" y="4362"/>
                  </a:cubicBezTo>
                  <a:cubicBezTo>
                    <a:pt x="4227" y="4374"/>
                    <a:pt x="4253" y="4385"/>
                    <a:pt x="4280" y="4396"/>
                  </a:cubicBezTo>
                  <a:cubicBezTo>
                    <a:pt x="4293" y="4401"/>
                    <a:pt x="4306" y="4406"/>
                    <a:pt x="4317" y="4411"/>
                  </a:cubicBezTo>
                  <a:cubicBezTo>
                    <a:pt x="4344" y="4422"/>
                    <a:pt x="4370" y="4431"/>
                    <a:pt x="4396" y="4442"/>
                  </a:cubicBezTo>
                  <a:cubicBezTo>
                    <a:pt x="4407" y="4446"/>
                    <a:pt x="4418" y="4451"/>
                    <a:pt x="4429" y="4456"/>
                  </a:cubicBezTo>
                  <a:cubicBezTo>
                    <a:pt x="4463" y="4468"/>
                    <a:pt x="4497" y="4481"/>
                    <a:pt x="4529" y="4494"/>
                  </a:cubicBezTo>
                  <a:cubicBezTo>
                    <a:pt x="4681" y="4551"/>
                    <a:pt x="4814" y="4603"/>
                    <a:pt x="4936" y="4664"/>
                  </a:cubicBezTo>
                  <a:cubicBezTo>
                    <a:pt x="5230" y="4879"/>
                    <a:pt x="5320" y="5281"/>
                    <a:pt x="5347" y="5507"/>
                  </a:cubicBezTo>
                  <a:cubicBezTo>
                    <a:pt x="5347" y="5517"/>
                    <a:pt x="5347" y="5525"/>
                    <a:pt x="5347" y="5535"/>
                  </a:cubicBezTo>
                  <a:lnTo>
                    <a:pt x="5347" y="5535"/>
                  </a:lnTo>
                  <a:lnTo>
                    <a:pt x="5531" y="5610"/>
                  </a:lnTo>
                  <a:lnTo>
                    <a:pt x="5531" y="5610"/>
                  </a:lnTo>
                  <a:cubicBezTo>
                    <a:pt x="6165" y="4997"/>
                    <a:pt x="6527" y="4148"/>
                    <a:pt x="6527" y="3265"/>
                  </a:cubicBezTo>
                  <a:cubicBezTo>
                    <a:pt x="6527" y="1465"/>
                    <a:pt x="5063" y="0"/>
                    <a:pt x="3264" y="0"/>
                  </a:cubicBezTo>
                  <a:cubicBezTo>
                    <a:pt x="1464" y="0"/>
                    <a:pt x="0" y="1465"/>
                    <a:pt x="0" y="3265"/>
                  </a:cubicBezTo>
                  <a:cubicBezTo>
                    <a:pt x="0" y="4165"/>
                    <a:pt x="377" y="5031"/>
                    <a:pt x="1034" y="5647"/>
                  </a:cubicBezTo>
                  <a:lnTo>
                    <a:pt x="1034" y="5647"/>
                  </a:lnTo>
                  <a:lnTo>
                    <a:pt x="1034" y="5648"/>
                  </a:lnTo>
                  <a:lnTo>
                    <a:pt x="1055" y="5668"/>
                  </a:lnTo>
                  <a:lnTo>
                    <a:pt x="1216" y="5815"/>
                  </a:lnTo>
                  <a:lnTo>
                    <a:pt x="1214" y="5802"/>
                  </a:lnTo>
                  <a:lnTo>
                    <a:pt x="1214" y="5802"/>
                  </a:lnTo>
                  <a:cubicBezTo>
                    <a:pt x="1793" y="6271"/>
                    <a:pt x="2513" y="6527"/>
                    <a:pt x="3264" y="6527"/>
                  </a:cubicBezTo>
                  <a:lnTo>
                    <a:pt x="3264" y="6527"/>
                  </a:lnTo>
                  <a:cubicBezTo>
                    <a:pt x="3423" y="6527"/>
                    <a:pt x="3580" y="6517"/>
                    <a:pt x="3735" y="6494"/>
                  </a:cubicBezTo>
                  <a:lnTo>
                    <a:pt x="3735" y="6494"/>
                  </a:lnTo>
                  <a:lnTo>
                    <a:pt x="3674" y="6343"/>
                  </a:lnTo>
                  <a:lnTo>
                    <a:pt x="3674" y="6343"/>
                  </a:lnTo>
                  <a:cubicBezTo>
                    <a:pt x="3538" y="6361"/>
                    <a:pt x="3401" y="6370"/>
                    <a:pt x="3264" y="6370"/>
                  </a:cubicBezTo>
                  <a:close/>
                </a:path>
              </a:pathLst>
            </a:custGeom>
            <a:solidFill>
              <a:schemeClr val="tx2"/>
            </a:solidFill>
            <a:ln>
              <a:noFill/>
            </a:ln>
            <a:effectLst/>
          </p:spPr>
          <p:txBody>
            <a:bodyPr wrap="none" anchor="ctr"/>
            <a:lstStyle/>
            <a:p>
              <a:endParaRPr lang="en-US"/>
            </a:p>
          </p:txBody>
        </p:sp>
        <p:sp>
          <p:nvSpPr>
            <p:cNvPr id="34" name="Freeform 33"/>
            <p:cNvSpPr>
              <a:spLocks noChangeArrowheads="1"/>
            </p:cNvSpPr>
            <p:nvPr/>
          </p:nvSpPr>
          <p:spPr bwMode="auto">
            <a:xfrm>
              <a:off x="8330977" y="2279477"/>
              <a:ext cx="267874" cy="261221"/>
            </a:xfrm>
            <a:custGeom>
              <a:avLst/>
              <a:gdLst>
                <a:gd name="T0" fmla="*/ 1888 w 2662"/>
                <a:gd name="T1" fmla="*/ 1471 h 2596"/>
                <a:gd name="T2" fmla="*/ 1888 w 2662"/>
                <a:gd name="T3" fmla="*/ 1471 h 2596"/>
                <a:gd name="T4" fmla="*/ 1888 w 2662"/>
                <a:gd name="T5" fmla="*/ 1471 h 2596"/>
                <a:gd name="T6" fmla="*/ 1888 w 2662"/>
                <a:gd name="T7" fmla="*/ 1471 h 2596"/>
                <a:gd name="T8" fmla="*/ 2042 w 2662"/>
                <a:gd name="T9" fmla="*/ 1389 h 2596"/>
                <a:gd name="T10" fmla="*/ 2042 w 2662"/>
                <a:gd name="T11" fmla="*/ 1389 h 2596"/>
                <a:gd name="T12" fmla="*/ 2419 w 2662"/>
                <a:gd name="T13" fmla="*/ 1237 h 2596"/>
                <a:gd name="T14" fmla="*/ 2419 w 2662"/>
                <a:gd name="T15" fmla="*/ 1237 h 2596"/>
                <a:gd name="T16" fmla="*/ 2419 w 2662"/>
                <a:gd name="T17" fmla="*/ 884 h 2596"/>
                <a:gd name="T18" fmla="*/ 2419 w 2662"/>
                <a:gd name="T19" fmla="*/ 884 h 2596"/>
                <a:gd name="T20" fmla="*/ 333 w 2662"/>
                <a:gd name="T21" fmla="*/ 33 h 2596"/>
                <a:gd name="T22" fmla="*/ 333 w 2662"/>
                <a:gd name="T23" fmla="*/ 33 h 2596"/>
                <a:gd name="T24" fmla="*/ 183 w 2662"/>
                <a:gd name="T25" fmla="*/ 0 h 2596"/>
                <a:gd name="T26" fmla="*/ 74 w 2662"/>
                <a:gd name="T27" fmla="*/ 293 h 2596"/>
                <a:gd name="T28" fmla="*/ 74 w 2662"/>
                <a:gd name="T29" fmla="*/ 293 h 2596"/>
                <a:gd name="T30" fmla="*/ 923 w 2662"/>
                <a:gd name="T31" fmla="*/ 2380 h 2596"/>
                <a:gd name="T32" fmla="*/ 923 w 2662"/>
                <a:gd name="T33" fmla="*/ 2380 h 2596"/>
                <a:gd name="T34" fmla="*/ 1099 w 2662"/>
                <a:gd name="T35" fmla="*/ 2560 h 2596"/>
                <a:gd name="T36" fmla="*/ 1276 w 2662"/>
                <a:gd name="T37" fmla="*/ 2380 h 2596"/>
                <a:gd name="T38" fmla="*/ 1276 w 2662"/>
                <a:gd name="T39" fmla="*/ 2380 h 2596"/>
                <a:gd name="T40" fmla="*/ 1428 w 2662"/>
                <a:gd name="T41" fmla="*/ 2002 h 2596"/>
                <a:gd name="T42" fmla="*/ 1428 w 2662"/>
                <a:gd name="T43" fmla="*/ 2002 h 2596"/>
                <a:gd name="T44" fmla="*/ 1511 w 2662"/>
                <a:gd name="T45" fmla="*/ 1850 h 2596"/>
                <a:gd name="T46" fmla="*/ 1511 w 2662"/>
                <a:gd name="T47" fmla="*/ 1850 h 2596"/>
                <a:gd name="T48" fmla="*/ 2178 w 2662"/>
                <a:gd name="T49" fmla="*/ 2518 h 2596"/>
                <a:gd name="T50" fmla="*/ 2178 w 2662"/>
                <a:gd name="T51" fmla="*/ 2518 h 2596"/>
                <a:gd name="T52" fmla="*/ 2368 w 2662"/>
                <a:gd name="T53" fmla="*/ 2595 h 2596"/>
                <a:gd name="T54" fmla="*/ 2557 w 2662"/>
                <a:gd name="T55" fmla="*/ 2518 h 2596"/>
                <a:gd name="T56" fmla="*/ 2557 w 2662"/>
                <a:gd name="T57" fmla="*/ 2139 h 2596"/>
                <a:gd name="T58" fmla="*/ 2557 w 2662"/>
                <a:gd name="T59" fmla="*/ 2139 h 2596"/>
                <a:gd name="T60" fmla="*/ 1888 w 2662"/>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2" h="2596">
                  <a:moveTo>
                    <a:pt x="1888" y="1471"/>
                  </a:moveTo>
                  <a:lnTo>
                    <a:pt x="1888" y="1471"/>
                  </a:lnTo>
                  <a:lnTo>
                    <a:pt x="1888" y="1471"/>
                  </a:lnTo>
                  <a:lnTo>
                    <a:pt x="1888" y="1471"/>
                  </a:lnTo>
                  <a:cubicBezTo>
                    <a:pt x="1939" y="1437"/>
                    <a:pt x="1991" y="1410"/>
                    <a:pt x="2042" y="1389"/>
                  </a:cubicBezTo>
                  <a:lnTo>
                    <a:pt x="2042" y="1389"/>
                  </a:lnTo>
                  <a:lnTo>
                    <a:pt x="2419" y="1237"/>
                  </a:lnTo>
                  <a:lnTo>
                    <a:pt x="2419" y="1237"/>
                  </a:lnTo>
                  <a:cubicBezTo>
                    <a:pt x="2660" y="1140"/>
                    <a:pt x="2660" y="980"/>
                    <a:pt x="2419" y="884"/>
                  </a:cubicBezTo>
                  <a:lnTo>
                    <a:pt x="2419" y="884"/>
                  </a:lnTo>
                  <a:lnTo>
                    <a:pt x="333" y="33"/>
                  </a:lnTo>
                  <a:lnTo>
                    <a:pt x="333" y="33"/>
                  </a:lnTo>
                  <a:cubicBezTo>
                    <a:pt x="275" y="11"/>
                    <a:pt x="225" y="0"/>
                    <a:pt x="183" y="0"/>
                  </a:cubicBezTo>
                  <a:cubicBezTo>
                    <a:pt x="49" y="0"/>
                    <a:pt x="0" y="110"/>
                    <a:pt x="74" y="293"/>
                  </a:cubicBezTo>
                  <a:lnTo>
                    <a:pt x="74" y="293"/>
                  </a:lnTo>
                  <a:lnTo>
                    <a:pt x="923" y="2380"/>
                  </a:lnTo>
                  <a:lnTo>
                    <a:pt x="923" y="2380"/>
                  </a:lnTo>
                  <a:cubicBezTo>
                    <a:pt x="971" y="2501"/>
                    <a:pt x="1035" y="2560"/>
                    <a:pt x="1099" y="2560"/>
                  </a:cubicBezTo>
                  <a:cubicBezTo>
                    <a:pt x="1164" y="2560"/>
                    <a:pt x="1227" y="2501"/>
                    <a:pt x="1276" y="2380"/>
                  </a:cubicBezTo>
                  <a:lnTo>
                    <a:pt x="1276" y="2380"/>
                  </a:lnTo>
                  <a:lnTo>
                    <a:pt x="1428" y="2002"/>
                  </a:lnTo>
                  <a:lnTo>
                    <a:pt x="1428" y="2002"/>
                  </a:lnTo>
                  <a:cubicBezTo>
                    <a:pt x="1448" y="1952"/>
                    <a:pt x="1478" y="1900"/>
                    <a:pt x="1511" y="1850"/>
                  </a:cubicBezTo>
                  <a:lnTo>
                    <a:pt x="1511" y="1850"/>
                  </a:lnTo>
                  <a:lnTo>
                    <a:pt x="2178" y="2518"/>
                  </a:lnTo>
                  <a:lnTo>
                    <a:pt x="2178" y="2518"/>
                  </a:lnTo>
                  <a:cubicBezTo>
                    <a:pt x="2232" y="2570"/>
                    <a:pt x="2300" y="2595"/>
                    <a:pt x="2368" y="2595"/>
                  </a:cubicBezTo>
                  <a:cubicBezTo>
                    <a:pt x="2436" y="2595"/>
                    <a:pt x="2506" y="2570"/>
                    <a:pt x="2557" y="2518"/>
                  </a:cubicBezTo>
                  <a:cubicBezTo>
                    <a:pt x="2661" y="2414"/>
                    <a:pt x="2661" y="2244"/>
                    <a:pt x="2557" y="2139"/>
                  </a:cubicBezTo>
                  <a:lnTo>
                    <a:pt x="2557" y="2139"/>
                  </a:lnTo>
                  <a:lnTo>
                    <a:pt x="1888" y="1471"/>
                  </a:lnTo>
                </a:path>
              </a:pathLst>
            </a:custGeom>
            <a:solidFill>
              <a:schemeClr val="tx1"/>
            </a:solidFill>
            <a:ln>
              <a:noFill/>
            </a:ln>
            <a:effectLst/>
          </p:spPr>
          <p:txBody>
            <a:bodyPr wrap="none" anchor="ctr"/>
            <a:lstStyle/>
            <a:p>
              <a:endParaRPr lang="en-US"/>
            </a:p>
          </p:txBody>
        </p:sp>
      </p:grpSp>
      <p:grpSp>
        <p:nvGrpSpPr>
          <p:cNvPr id="35" name="Group 34"/>
          <p:cNvGrpSpPr/>
          <p:nvPr/>
        </p:nvGrpSpPr>
        <p:grpSpPr>
          <a:xfrm>
            <a:off x="470575" y="4900677"/>
            <a:ext cx="542392" cy="651236"/>
            <a:chOff x="7970412" y="1752600"/>
            <a:chExt cx="656379" cy="788098"/>
          </a:xfrm>
        </p:grpSpPr>
        <p:sp>
          <p:nvSpPr>
            <p:cNvPr id="36" name="Freeform 35"/>
            <p:cNvSpPr>
              <a:spLocks noChangeArrowheads="1"/>
            </p:cNvSpPr>
            <p:nvPr/>
          </p:nvSpPr>
          <p:spPr bwMode="auto">
            <a:xfrm>
              <a:off x="8298602" y="2408978"/>
              <a:ext cx="444" cy="44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E59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36"/>
            <p:cNvSpPr>
              <a:spLocks noChangeArrowheads="1"/>
            </p:cNvSpPr>
            <p:nvPr/>
          </p:nvSpPr>
          <p:spPr bwMode="auto">
            <a:xfrm>
              <a:off x="8154465" y="1839082"/>
              <a:ext cx="288275" cy="322867"/>
            </a:xfrm>
            <a:custGeom>
              <a:avLst/>
              <a:gdLst>
                <a:gd name="T0" fmla="*/ 249 w 2867"/>
                <a:gd name="T1" fmla="*/ 1902 h 3210"/>
                <a:gd name="T2" fmla="*/ 249 w 2867"/>
                <a:gd name="T3" fmla="*/ 1902 h 3210"/>
                <a:gd name="T4" fmla="*/ 878 w 2867"/>
                <a:gd name="T5" fmla="*/ 447 h 3210"/>
                <a:gd name="T6" fmla="*/ 927 w 2867"/>
                <a:gd name="T7" fmla="*/ 436 h 3210"/>
                <a:gd name="T8" fmla="*/ 937 w 2867"/>
                <a:gd name="T9" fmla="*/ 387 h 3210"/>
                <a:gd name="T10" fmla="*/ 1433 w 2867"/>
                <a:gd name="T11" fmla="*/ 202 h 3210"/>
                <a:gd name="T12" fmla="*/ 1442 w 2867"/>
                <a:gd name="T13" fmla="*/ 202 h 3210"/>
                <a:gd name="T14" fmla="*/ 2661 w 2867"/>
                <a:gd name="T15" fmla="*/ 1638 h 3210"/>
                <a:gd name="T16" fmla="*/ 2690 w 2867"/>
                <a:gd name="T17" fmla="*/ 2722 h 3210"/>
                <a:gd name="T18" fmla="*/ 1872 w 2867"/>
                <a:gd name="T19" fmla="*/ 2714 h 3210"/>
                <a:gd name="T20" fmla="*/ 2321 w 2867"/>
                <a:gd name="T21" fmla="*/ 2090 h 3210"/>
                <a:gd name="T22" fmla="*/ 2327 w 2867"/>
                <a:gd name="T23" fmla="*/ 2059 h 3210"/>
                <a:gd name="T24" fmla="*/ 2344 w 2867"/>
                <a:gd name="T25" fmla="*/ 1939 h 3210"/>
                <a:gd name="T26" fmla="*/ 2367 w 2867"/>
                <a:gd name="T27" fmla="*/ 1729 h 3210"/>
                <a:gd name="T28" fmla="*/ 2332 w 2867"/>
                <a:gd name="T29" fmla="*/ 1663 h 3210"/>
                <a:gd name="T30" fmla="*/ 2101 w 2867"/>
                <a:gd name="T31" fmla="*/ 1357 h 3210"/>
                <a:gd name="T32" fmla="*/ 1938 w 2867"/>
                <a:gd name="T33" fmla="*/ 1097 h 3210"/>
                <a:gd name="T34" fmla="*/ 1932 w 2867"/>
                <a:gd name="T35" fmla="*/ 1090 h 3210"/>
                <a:gd name="T36" fmla="*/ 1086 w 2867"/>
                <a:gd name="T37" fmla="*/ 735 h 3210"/>
                <a:gd name="T38" fmla="*/ 993 w 2867"/>
                <a:gd name="T39" fmla="*/ 614 h 3210"/>
                <a:gd name="T40" fmla="*/ 948 w 2867"/>
                <a:gd name="T41" fmla="*/ 759 h 3210"/>
                <a:gd name="T42" fmla="*/ 499 w 2867"/>
                <a:gd name="T43" fmla="*/ 1589 h 3210"/>
                <a:gd name="T44" fmla="*/ 497 w 2867"/>
                <a:gd name="T45" fmla="*/ 1606 h 3210"/>
                <a:gd name="T46" fmla="*/ 584 w 2867"/>
                <a:gd name="T47" fmla="*/ 2091 h 3210"/>
                <a:gd name="T48" fmla="*/ 623 w 2867"/>
                <a:gd name="T49" fmla="*/ 3046 h 3210"/>
                <a:gd name="T50" fmla="*/ 249 w 2867"/>
                <a:gd name="T51" fmla="*/ 1902 h 3210"/>
                <a:gd name="T52" fmla="*/ 591 w 2867"/>
                <a:gd name="T53" fmla="*/ 3200 h 3210"/>
                <a:gd name="T54" fmla="*/ 610 w 2867"/>
                <a:gd name="T55" fmla="*/ 3209 h 3210"/>
                <a:gd name="T56" fmla="*/ 632 w 2867"/>
                <a:gd name="T57" fmla="*/ 3204 h 3210"/>
                <a:gd name="T58" fmla="*/ 1184 w 2867"/>
                <a:gd name="T59" fmla="*/ 2675 h 3210"/>
                <a:gd name="T60" fmla="*/ 1155 w 2867"/>
                <a:gd name="T61" fmla="*/ 2614 h 3210"/>
                <a:gd name="T62" fmla="*/ 731 w 2867"/>
                <a:gd name="T63" fmla="*/ 2037 h 3210"/>
                <a:gd name="T64" fmla="*/ 722 w 2867"/>
                <a:gd name="T65" fmla="*/ 2016 h 3210"/>
                <a:gd name="T66" fmla="*/ 654 w 2867"/>
                <a:gd name="T67" fmla="*/ 1614 h 3210"/>
                <a:gd name="T68" fmla="*/ 1056 w 2867"/>
                <a:gd name="T69" fmla="*/ 932 h 3210"/>
                <a:gd name="T70" fmla="*/ 1829 w 2867"/>
                <a:gd name="T71" fmla="*/ 1211 h 3210"/>
                <a:gd name="T72" fmla="*/ 2209 w 2867"/>
                <a:gd name="T73" fmla="*/ 1769 h 3210"/>
                <a:gd name="T74" fmla="*/ 2170 w 2867"/>
                <a:gd name="T75" fmla="*/ 2041 h 3210"/>
                <a:gd name="T76" fmla="*/ 1744 w 2867"/>
                <a:gd name="T77" fmla="*/ 2619 h 3210"/>
                <a:gd name="T78" fmla="*/ 1721 w 2867"/>
                <a:gd name="T79" fmla="*/ 2661 h 3210"/>
                <a:gd name="T80" fmla="*/ 2235 w 2867"/>
                <a:gd name="T81" fmla="*/ 3204 h 3210"/>
                <a:gd name="T82" fmla="*/ 2255 w 2867"/>
                <a:gd name="T83" fmla="*/ 3209 h 3210"/>
                <a:gd name="T84" fmla="*/ 2276 w 2867"/>
                <a:gd name="T85" fmla="*/ 3200 h 3210"/>
                <a:gd name="T86" fmla="*/ 2854 w 2867"/>
                <a:gd name="T87" fmla="*/ 2743 h 3210"/>
                <a:gd name="T88" fmla="*/ 2846 w 2867"/>
                <a:gd name="T89" fmla="*/ 2674 h 3210"/>
                <a:gd name="T90" fmla="*/ 2777 w 2867"/>
                <a:gd name="T91" fmla="*/ 1883 h 3210"/>
                <a:gd name="T92" fmla="*/ 2385 w 2867"/>
                <a:gd name="T93" fmla="*/ 397 h 3210"/>
                <a:gd name="T94" fmla="*/ 797 w 2867"/>
                <a:gd name="T95" fmla="*/ 305 h 3210"/>
                <a:gd name="T96" fmla="*/ 93 w 2867"/>
                <a:gd name="T97" fmla="*/ 1926 h 3210"/>
                <a:gd name="T98" fmla="*/ 16 w 2867"/>
                <a:gd name="T99" fmla="*/ 2680 h 3210"/>
                <a:gd name="T100" fmla="*/ 11 w 2867"/>
                <a:gd name="T101" fmla="*/ 2743 h 3210"/>
                <a:gd name="T102" fmla="*/ 591 w 2867"/>
                <a:gd name="T103" fmla="*/ 320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7" h="3210">
                  <a:moveTo>
                    <a:pt x="249" y="1902"/>
                  </a:moveTo>
                  <a:lnTo>
                    <a:pt x="249" y="1902"/>
                  </a:lnTo>
                  <a:lnTo>
                    <a:pt x="249" y="1902"/>
                  </a:lnTo>
                  <a:lnTo>
                    <a:pt x="249" y="1902"/>
                  </a:lnTo>
                  <a:cubicBezTo>
                    <a:pt x="228" y="1761"/>
                    <a:pt x="206" y="1615"/>
                    <a:pt x="206" y="1434"/>
                  </a:cubicBezTo>
                  <a:cubicBezTo>
                    <a:pt x="165" y="1035"/>
                    <a:pt x="406" y="556"/>
                    <a:pt x="878" y="447"/>
                  </a:cubicBezTo>
                  <a:lnTo>
                    <a:pt x="878" y="447"/>
                  </a:lnTo>
                  <a:lnTo>
                    <a:pt x="927" y="436"/>
                  </a:lnTo>
                  <a:lnTo>
                    <a:pt x="937" y="387"/>
                  </a:lnTo>
                  <a:lnTo>
                    <a:pt x="937" y="387"/>
                  </a:lnTo>
                  <a:cubicBezTo>
                    <a:pt x="967" y="234"/>
                    <a:pt x="1224" y="202"/>
                    <a:pt x="1433" y="202"/>
                  </a:cubicBezTo>
                  <a:lnTo>
                    <a:pt x="1433" y="202"/>
                  </a:lnTo>
                  <a:lnTo>
                    <a:pt x="1442" y="202"/>
                  </a:lnTo>
                  <a:lnTo>
                    <a:pt x="1442" y="202"/>
                  </a:lnTo>
                  <a:cubicBezTo>
                    <a:pt x="1750" y="162"/>
                    <a:pt x="2093" y="327"/>
                    <a:pt x="2278" y="511"/>
                  </a:cubicBezTo>
                  <a:cubicBezTo>
                    <a:pt x="2587" y="787"/>
                    <a:pt x="2704" y="1135"/>
                    <a:pt x="2661" y="1638"/>
                  </a:cubicBezTo>
                  <a:cubicBezTo>
                    <a:pt x="2653" y="1706"/>
                    <a:pt x="2638" y="1777"/>
                    <a:pt x="2623" y="1852"/>
                  </a:cubicBezTo>
                  <a:cubicBezTo>
                    <a:pt x="2570" y="2118"/>
                    <a:pt x="2510" y="2419"/>
                    <a:pt x="2690" y="2722"/>
                  </a:cubicBezTo>
                  <a:cubicBezTo>
                    <a:pt x="2652" y="2784"/>
                    <a:pt x="2538" y="2933"/>
                    <a:pt x="2243" y="3046"/>
                  </a:cubicBezTo>
                  <a:cubicBezTo>
                    <a:pt x="1880" y="2969"/>
                    <a:pt x="1853" y="2837"/>
                    <a:pt x="1872" y="2714"/>
                  </a:cubicBezTo>
                  <a:cubicBezTo>
                    <a:pt x="2032" y="2552"/>
                    <a:pt x="2196" y="2382"/>
                    <a:pt x="2321" y="2090"/>
                  </a:cubicBezTo>
                  <a:lnTo>
                    <a:pt x="2321" y="2090"/>
                  </a:lnTo>
                  <a:lnTo>
                    <a:pt x="2327" y="2075"/>
                  </a:lnTo>
                  <a:lnTo>
                    <a:pt x="2327" y="2059"/>
                  </a:lnTo>
                  <a:lnTo>
                    <a:pt x="2327" y="2059"/>
                  </a:lnTo>
                  <a:cubicBezTo>
                    <a:pt x="2327" y="2029"/>
                    <a:pt x="2335" y="1986"/>
                    <a:pt x="2344" y="1939"/>
                  </a:cubicBezTo>
                  <a:cubicBezTo>
                    <a:pt x="2355" y="1875"/>
                    <a:pt x="2367" y="1803"/>
                    <a:pt x="2367" y="1729"/>
                  </a:cubicBezTo>
                  <a:lnTo>
                    <a:pt x="2367" y="1729"/>
                  </a:lnTo>
                  <a:lnTo>
                    <a:pt x="2367" y="1687"/>
                  </a:lnTo>
                  <a:lnTo>
                    <a:pt x="2332" y="1663"/>
                  </a:lnTo>
                  <a:lnTo>
                    <a:pt x="2332" y="1663"/>
                  </a:lnTo>
                  <a:cubicBezTo>
                    <a:pt x="2209" y="1580"/>
                    <a:pt x="2158" y="1470"/>
                    <a:pt x="2101" y="1357"/>
                  </a:cubicBezTo>
                  <a:cubicBezTo>
                    <a:pt x="2059" y="1267"/>
                    <a:pt x="2015" y="1176"/>
                    <a:pt x="1938" y="1097"/>
                  </a:cubicBezTo>
                  <a:lnTo>
                    <a:pt x="1938" y="1097"/>
                  </a:lnTo>
                  <a:lnTo>
                    <a:pt x="1932" y="1090"/>
                  </a:lnTo>
                  <a:lnTo>
                    <a:pt x="1932" y="1090"/>
                  </a:lnTo>
                  <a:cubicBezTo>
                    <a:pt x="1833" y="1012"/>
                    <a:pt x="1716" y="998"/>
                    <a:pt x="1592" y="980"/>
                  </a:cubicBezTo>
                  <a:cubicBezTo>
                    <a:pt x="1420" y="958"/>
                    <a:pt x="1240" y="933"/>
                    <a:pt x="1086" y="735"/>
                  </a:cubicBezTo>
                  <a:lnTo>
                    <a:pt x="1086" y="735"/>
                  </a:lnTo>
                  <a:lnTo>
                    <a:pt x="993" y="614"/>
                  </a:lnTo>
                  <a:lnTo>
                    <a:pt x="948" y="759"/>
                  </a:lnTo>
                  <a:lnTo>
                    <a:pt x="948" y="759"/>
                  </a:lnTo>
                  <a:cubicBezTo>
                    <a:pt x="870" y="1017"/>
                    <a:pt x="786" y="1107"/>
                    <a:pt x="704" y="1193"/>
                  </a:cubicBezTo>
                  <a:cubicBezTo>
                    <a:pt x="621" y="1283"/>
                    <a:pt x="542" y="1368"/>
                    <a:pt x="499" y="1589"/>
                  </a:cubicBezTo>
                  <a:lnTo>
                    <a:pt x="499" y="1589"/>
                  </a:lnTo>
                  <a:lnTo>
                    <a:pt x="497" y="1606"/>
                  </a:lnTo>
                  <a:lnTo>
                    <a:pt x="497" y="1606"/>
                  </a:lnTo>
                  <a:cubicBezTo>
                    <a:pt x="497" y="1775"/>
                    <a:pt x="497" y="1951"/>
                    <a:pt x="584" y="2091"/>
                  </a:cubicBezTo>
                  <a:cubicBezTo>
                    <a:pt x="666" y="2367"/>
                    <a:pt x="815" y="2537"/>
                    <a:pt x="1027" y="2712"/>
                  </a:cubicBezTo>
                  <a:cubicBezTo>
                    <a:pt x="1019" y="2843"/>
                    <a:pt x="964" y="2974"/>
                    <a:pt x="623" y="3046"/>
                  </a:cubicBezTo>
                  <a:cubicBezTo>
                    <a:pt x="321" y="2932"/>
                    <a:pt x="209" y="2779"/>
                    <a:pt x="174" y="2719"/>
                  </a:cubicBezTo>
                  <a:cubicBezTo>
                    <a:pt x="328" y="2414"/>
                    <a:pt x="291" y="2177"/>
                    <a:pt x="249" y="1902"/>
                  </a:cubicBezTo>
                  <a:close/>
                  <a:moveTo>
                    <a:pt x="591" y="3200"/>
                  </a:moveTo>
                  <a:lnTo>
                    <a:pt x="591" y="3200"/>
                  </a:lnTo>
                  <a:lnTo>
                    <a:pt x="591" y="3200"/>
                  </a:lnTo>
                  <a:lnTo>
                    <a:pt x="610" y="3209"/>
                  </a:lnTo>
                  <a:lnTo>
                    <a:pt x="632" y="3204"/>
                  </a:lnTo>
                  <a:lnTo>
                    <a:pt x="632" y="3204"/>
                  </a:lnTo>
                  <a:cubicBezTo>
                    <a:pt x="1019" y="3127"/>
                    <a:pt x="1184" y="2969"/>
                    <a:pt x="1184" y="2675"/>
                  </a:cubicBezTo>
                  <a:lnTo>
                    <a:pt x="1184" y="2675"/>
                  </a:lnTo>
                  <a:lnTo>
                    <a:pt x="1184" y="2639"/>
                  </a:lnTo>
                  <a:lnTo>
                    <a:pt x="1155" y="2614"/>
                  </a:lnTo>
                  <a:lnTo>
                    <a:pt x="1155" y="2614"/>
                  </a:lnTo>
                  <a:cubicBezTo>
                    <a:pt x="948" y="2448"/>
                    <a:pt x="805" y="2294"/>
                    <a:pt x="731" y="2037"/>
                  </a:cubicBezTo>
                  <a:lnTo>
                    <a:pt x="731" y="2037"/>
                  </a:lnTo>
                  <a:lnTo>
                    <a:pt x="722" y="2016"/>
                  </a:lnTo>
                  <a:lnTo>
                    <a:pt x="722" y="2016"/>
                  </a:lnTo>
                  <a:cubicBezTo>
                    <a:pt x="656" y="1914"/>
                    <a:pt x="654" y="1767"/>
                    <a:pt x="654" y="1614"/>
                  </a:cubicBezTo>
                  <a:cubicBezTo>
                    <a:pt x="690" y="1440"/>
                    <a:pt x="745" y="1381"/>
                    <a:pt x="820" y="1301"/>
                  </a:cubicBezTo>
                  <a:cubicBezTo>
                    <a:pt x="890" y="1224"/>
                    <a:pt x="977" y="1132"/>
                    <a:pt x="1056" y="932"/>
                  </a:cubicBezTo>
                  <a:cubicBezTo>
                    <a:pt x="1227" y="1090"/>
                    <a:pt x="1415" y="1116"/>
                    <a:pt x="1570" y="1137"/>
                  </a:cubicBezTo>
                  <a:cubicBezTo>
                    <a:pt x="1675" y="1150"/>
                    <a:pt x="1766" y="1163"/>
                    <a:pt x="1829" y="1211"/>
                  </a:cubicBezTo>
                  <a:cubicBezTo>
                    <a:pt x="1887" y="1270"/>
                    <a:pt x="1922" y="1346"/>
                    <a:pt x="1960" y="1424"/>
                  </a:cubicBezTo>
                  <a:cubicBezTo>
                    <a:pt x="2015" y="1538"/>
                    <a:pt x="2076" y="1665"/>
                    <a:pt x="2209" y="1769"/>
                  </a:cubicBezTo>
                  <a:cubicBezTo>
                    <a:pt x="2206" y="1815"/>
                    <a:pt x="2198" y="1864"/>
                    <a:pt x="2190" y="1912"/>
                  </a:cubicBezTo>
                  <a:cubicBezTo>
                    <a:pt x="2180" y="1958"/>
                    <a:pt x="2172" y="2001"/>
                    <a:pt x="2170" y="2041"/>
                  </a:cubicBezTo>
                  <a:cubicBezTo>
                    <a:pt x="2053" y="2308"/>
                    <a:pt x="1896" y="2467"/>
                    <a:pt x="1744" y="2619"/>
                  </a:cubicBezTo>
                  <a:lnTo>
                    <a:pt x="1744" y="2619"/>
                  </a:lnTo>
                  <a:lnTo>
                    <a:pt x="1726" y="2637"/>
                  </a:lnTo>
                  <a:lnTo>
                    <a:pt x="1721" y="2661"/>
                  </a:lnTo>
                  <a:lnTo>
                    <a:pt x="1721" y="2661"/>
                  </a:lnTo>
                  <a:cubicBezTo>
                    <a:pt x="1667" y="2948"/>
                    <a:pt x="1833" y="3125"/>
                    <a:pt x="2235" y="3204"/>
                  </a:cubicBezTo>
                  <a:lnTo>
                    <a:pt x="2235" y="3204"/>
                  </a:lnTo>
                  <a:lnTo>
                    <a:pt x="2255" y="3209"/>
                  </a:lnTo>
                  <a:lnTo>
                    <a:pt x="2276" y="3200"/>
                  </a:lnTo>
                  <a:lnTo>
                    <a:pt x="2276" y="3200"/>
                  </a:lnTo>
                  <a:cubicBezTo>
                    <a:pt x="2756" y="3027"/>
                    <a:pt x="2850" y="2754"/>
                    <a:pt x="2854" y="2743"/>
                  </a:cubicBezTo>
                  <a:lnTo>
                    <a:pt x="2854" y="2743"/>
                  </a:lnTo>
                  <a:lnTo>
                    <a:pt x="2866" y="2706"/>
                  </a:lnTo>
                  <a:lnTo>
                    <a:pt x="2846" y="2674"/>
                  </a:lnTo>
                  <a:lnTo>
                    <a:pt x="2846" y="2674"/>
                  </a:lnTo>
                  <a:cubicBezTo>
                    <a:pt x="2672" y="2411"/>
                    <a:pt x="2725" y="2143"/>
                    <a:pt x="2777" y="1883"/>
                  </a:cubicBezTo>
                  <a:cubicBezTo>
                    <a:pt x="2792" y="1809"/>
                    <a:pt x="2807" y="1730"/>
                    <a:pt x="2817" y="1654"/>
                  </a:cubicBezTo>
                  <a:cubicBezTo>
                    <a:pt x="2866" y="1103"/>
                    <a:pt x="2729" y="702"/>
                    <a:pt x="2385" y="397"/>
                  </a:cubicBezTo>
                  <a:cubicBezTo>
                    <a:pt x="2186" y="196"/>
                    <a:pt x="1801" y="0"/>
                    <a:pt x="1428" y="45"/>
                  </a:cubicBezTo>
                  <a:cubicBezTo>
                    <a:pt x="1073" y="47"/>
                    <a:pt x="862" y="133"/>
                    <a:pt x="797" y="305"/>
                  </a:cubicBezTo>
                  <a:cubicBezTo>
                    <a:pt x="271" y="454"/>
                    <a:pt x="3" y="996"/>
                    <a:pt x="48" y="1442"/>
                  </a:cubicBezTo>
                  <a:cubicBezTo>
                    <a:pt x="48" y="1628"/>
                    <a:pt x="73" y="1787"/>
                    <a:pt x="93" y="1926"/>
                  </a:cubicBezTo>
                  <a:cubicBezTo>
                    <a:pt x="134" y="2192"/>
                    <a:pt x="165" y="2403"/>
                    <a:pt x="16" y="2680"/>
                  </a:cubicBezTo>
                  <a:lnTo>
                    <a:pt x="16" y="2680"/>
                  </a:lnTo>
                  <a:lnTo>
                    <a:pt x="0" y="2709"/>
                  </a:lnTo>
                  <a:lnTo>
                    <a:pt x="11" y="2743"/>
                  </a:lnTo>
                  <a:lnTo>
                    <a:pt x="11" y="2743"/>
                  </a:lnTo>
                  <a:cubicBezTo>
                    <a:pt x="15" y="2754"/>
                    <a:pt x="110" y="3027"/>
                    <a:pt x="591" y="3200"/>
                  </a:cubicBezTo>
                  <a:close/>
                </a:path>
              </a:pathLst>
            </a:custGeom>
            <a:solidFill>
              <a:schemeClr val="tx1"/>
            </a:solidFill>
            <a:ln>
              <a:noFill/>
            </a:ln>
            <a:effectLst/>
          </p:spPr>
          <p:txBody>
            <a:bodyPr wrap="none" anchor="ctr"/>
            <a:lstStyle/>
            <a:p>
              <a:endParaRPr lang="en-US"/>
            </a:p>
          </p:txBody>
        </p:sp>
        <p:sp>
          <p:nvSpPr>
            <p:cNvPr id="38" name="Freeform 37"/>
            <p:cNvSpPr>
              <a:spLocks noChangeArrowheads="1"/>
            </p:cNvSpPr>
            <p:nvPr/>
          </p:nvSpPr>
          <p:spPr bwMode="auto">
            <a:xfrm>
              <a:off x="7970412" y="1752600"/>
              <a:ext cx="656379" cy="656378"/>
            </a:xfrm>
            <a:custGeom>
              <a:avLst/>
              <a:gdLst>
                <a:gd name="T0" fmla="*/ 157 w 6528"/>
                <a:gd name="T1" fmla="*/ 3265 h 6528"/>
                <a:gd name="T2" fmla="*/ 157 w 6528"/>
                <a:gd name="T3" fmla="*/ 3265 h 6528"/>
                <a:gd name="T4" fmla="*/ 6370 w 6528"/>
                <a:gd name="T5" fmla="*/ 3265 h 6528"/>
                <a:gd name="T6" fmla="*/ 5494 w 6528"/>
                <a:gd name="T7" fmla="*/ 5419 h 6528"/>
                <a:gd name="T8" fmla="*/ 5474 w 6528"/>
                <a:gd name="T9" fmla="*/ 5310 h 6528"/>
                <a:gd name="T10" fmla="*/ 5445 w 6528"/>
                <a:gd name="T11" fmla="*/ 5188 h 6528"/>
                <a:gd name="T12" fmla="*/ 5405 w 6528"/>
                <a:gd name="T13" fmla="*/ 5065 h 6528"/>
                <a:gd name="T14" fmla="*/ 5353 w 6528"/>
                <a:gd name="T15" fmla="*/ 4943 h 6528"/>
                <a:gd name="T16" fmla="*/ 5289 w 6528"/>
                <a:gd name="T17" fmla="*/ 4826 h 6528"/>
                <a:gd name="T18" fmla="*/ 5214 w 6528"/>
                <a:gd name="T19" fmla="*/ 4715 h 6528"/>
                <a:gd name="T20" fmla="*/ 5124 w 6528"/>
                <a:gd name="T21" fmla="*/ 4617 h 6528"/>
                <a:gd name="T22" fmla="*/ 5023 w 6528"/>
                <a:gd name="T23" fmla="*/ 4533 h 6528"/>
                <a:gd name="T24" fmla="*/ 5012 w 6528"/>
                <a:gd name="T25" fmla="*/ 4526 h 6528"/>
                <a:gd name="T26" fmla="*/ 4112 w 6528"/>
                <a:gd name="T27" fmla="*/ 4154 h 6528"/>
                <a:gd name="T28" fmla="*/ 4035 w 6528"/>
                <a:gd name="T29" fmla="*/ 4118 h 6528"/>
                <a:gd name="T30" fmla="*/ 4006 w 6528"/>
                <a:gd name="T31" fmla="*/ 4198 h 6528"/>
                <a:gd name="T32" fmla="*/ 2521 w 6528"/>
                <a:gd name="T33" fmla="*/ 4198 h 6528"/>
                <a:gd name="T34" fmla="*/ 2492 w 6528"/>
                <a:gd name="T35" fmla="*/ 4118 h 6528"/>
                <a:gd name="T36" fmla="*/ 2415 w 6528"/>
                <a:gd name="T37" fmla="*/ 4154 h 6528"/>
                <a:gd name="T38" fmla="*/ 1514 w 6528"/>
                <a:gd name="T39" fmla="*/ 4526 h 6528"/>
                <a:gd name="T40" fmla="*/ 1502 w 6528"/>
                <a:gd name="T41" fmla="*/ 4533 h 6528"/>
                <a:gd name="T42" fmla="*/ 1403 w 6528"/>
                <a:gd name="T43" fmla="*/ 4617 h 6528"/>
                <a:gd name="T44" fmla="*/ 1313 w 6528"/>
                <a:gd name="T45" fmla="*/ 4717 h 6528"/>
                <a:gd name="T46" fmla="*/ 1238 w 6528"/>
                <a:gd name="T47" fmla="*/ 4826 h 6528"/>
                <a:gd name="T48" fmla="*/ 1174 w 6528"/>
                <a:gd name="T49" fmla="*/ 4943 h 6528"/>
                <a:gd name="T50" fmla="*/ 1122 w 6528"/>
                <a:gd name="T51" fmla="*/ 5065 h 6528"/>
                <a:gd name="T52" fmla="*/ 1082 w 6528"/>
                <a:gd name="T53" fmla="*/ 5188 h 6528"/>
                <a:gd name="T54" fmla="*/ 1054 w 6528"/>
                <a:gd name="T55" fmla="*/ 5310 h 6528"/>
                <a:gd name="T56" fmla="*/ 1033 w 6528"/>
                <a:gd name="T57" fmla="*/ 5418 h 6528"/>
                <a:gd name="T58" fmla="*/ 157 w 6528"/>
                <a:gd name="T59" fmla="*/ 3265 h 6528"/>
                <a:gd name="T60" fmla="*/ 3264 w 6528"/>
                <a:gd name="T61" fmla="*/ 6370 h 6528"/>
                <a:gd name="T62" fmla="*/ 3264 w 6528"/>
                <a:gd name="T63" fmla="*/ 6370 h 6528"/>
                <a:gd name="T64" fmla="*/ 1183 w 6528"/>
                <a:gd name="T65" fmla="*/ 5564 h 6528"/>
                <a:gd name="T66" fmla="*/ 1589 w 6528"/>
                <a:gd name="T67" fmla="*/ 4664 h 6528"/>
                <a:gd name="T68" fmla="*/ 2101 w 6528"/>
                <a:gd name="T69" fmla="*/ 4454 h 6528"/>
                <a:gd name="T70" fmla="*/ 2210 w 6528"/>
                <a:gd name="T71" fmla="*/ 4411 h 6528"/>
                <a:gd name="T72" fmla="*/ 2327 w 6528"/>
                <a:gd name="T73" fmla="*/ 4364 h 6528"/>
                <a:gd name="T74" fmla="*/ 2407 w 6528"/>
                <a:gd name="T75" fmla="*/ 4329 h 6528"/>
                <a:gd name="T76" fmla="*/ 4120 w 6528"/>
                <a:gd name="T77" fmla="*/ 4329 h 6528"/>
                <a:gd name="T78" fmla="*/ 4198 w 6528"/>
                <a:gd name="T79" fmla="*/ 4362 h 6528"/>
                <a:gd name="T80" fmla="*/ 4317 w 6528"/>
                <a:gd name="T81" fmla="*/ 4411 h 6528"/>
                <a:gd name="T82" fmla="*/ 4429 w 6528"/>
                <a:gd name="T83" fmla="*/ 4456 h 6528"/>
                <a:gd name="T84" fmla="*/ 4936 w 6528"/>
                <a:gd name="T85" fmla="*/ 4664 h 6528"/>
                <a:gd name="T86" fmla="*/ 5347 w 6528"/>
                <a:gd name="T87" fmla="*/ 5535 h 6528"/>
                <a:gd name="T88" fmla="*/ 5531 w 6528"/>
                <a:gd name="T89" fmla="*/ 5610 h 6528"/>
                <a:gd name="T90" fmla="*/ 6527 w 6528"/>
                <a:gd name="T91" fmla="*/ 3265 h 6528"/>
                <a:gd name="T92" fmla="*/ 0 w 6528"/>
                <a:gd name="T93" fmla="*/ 3265 h 6528"/>
                <a:gd name="T94" fmla="*/ 1034 w 6528"/>
                <a:gd name="T95" fmla="*/ 5647 h 6528"/>
                <a:gd name="T96" fmla="*/ 1055 w 6528"/>
                <a:gd name="T97" fmla="*/ 5668 h 6528"/>
                <a:gd name="T98" fmla="*/ 1214 w 6528"/>
                <a:gd name="T99" fmla="*/ 5802 h 6528"/>
                <a:gd name="T100" fmla="*/ 3264 w 6528"/>
                <a:gd name="T101" fmla="*/ 6527 h 6528"/>
                <a:gd name="T102" fmla="*/ 3735 w 6528"/>
                <a:gd name="T103" fmla="*/ 6494 h 6528"/>
                <a:gd name="T104" fmla="*/ 3674 w 6528"/>
                <a:gd name="T105" fmla="*/ 6343 h 6528"/>
                <a:gd name="T106" fmla="*/ 3264 w 6528"/>
                <a:gd name="T107" fmla="*/ 6370 h 6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28" h="6528">
                  <a:moveTo>
                    <a:pt x="157" y="3265"/>
                  </a:moveTo>
                  <a:lnTo>
                    <a:pt x="157" y="3265"/>
                  </a:lnTo>
                  <a:lnTo>
                    <a:pt x="157" y="3265"/>
                  </a:lnTo>
                  <a:lnTo>
                    <a:pt x="157" y="3265"/>
                  </a:lnTo>
                  <a:cubicBezTo>
                    <a:pt x="157" y="1552"/>
                    <a:pt x="1551" y="157"/>
                    <a:pt x="3264" y="157"/>
                  </a:cubicBezTo>
                  <a:cubicBezTo>
                    <a:pt x="4977" y="157"/>
                    <a:pt x="6370" y="1552"/>
                    <a:pt x="6370" y="3265"/>
                  </a:cubicBezTo>
                  <a:cubicBezTo>
                    <a:pt x="6370" y="4069"/>
                    <a:pt x="6054" y="4848"/>
                    <a:pt x="5494" y="5425"/>
                  </a:cubicBezTo>
                  <a:cubicBezTo>
                    <a:pt x="5494" y="5422"/>
                    <a:pt x="5494" y="5421"/>
                    <a:pt x="5494" y="5419"/>
                  </a:cubicBezTo>
                  <a:cubicBezTo>
                    <a:pt x="5488" y="5384"/>
                    <a:pt x="5482" y="5347"/>
                    <a:pt x="5474" y="5310"/>
                  </a:cubicBezTo>
                  <a:lnTo>
                    <a:pt x="5474" y="5310"/>
                  </a:lnTo>
                  <a:cubicBezTo>
                    <a:pt x="5467" y="5273"/>
                    <a:pt x="5457" y="5236"/>
                    <a:pt x="5446" y="5198"/>
                  </a:cubicBezTo>
                  <a:cubicBezTo>
                    <a:pt x="5446" y="5194"/>
                    <a:pt x="5445" y="5191"/>
                    <a:pt x="5445" y="5188"/>
                  </a:cubicBezTo>
                  <a:cubicBezTo>
                    <a:pt x="5434" y="5153"/>
                    <a:pt x="5422" y="5116"/>
                    <a:pt x="5409" y="5079"/>
                  </a:cubicBezTo>
                  <a:cubicBezTo>
                    <a:pt x="5408" y="5074"/>
                    <a:pt x="5406" y="5070"/>
                    <a:pt x="5405" y="5065"/>
                  </a:cubicBezTo>
                  <a:cubicBezTo>
                    <a:pt x="5392" y="5030"/>
                    <a:pt x="5377" y="4994"/>
                    <a:pt x="5362" y="4960"/>
                  </a:cubicBezTo>
                  <a:cubicBezTo>
                    <a:pt x="5358" y="4954"/>
                    <a:pt x="5357" y="4948"/>
                    <a:pt x="5353" y="4943"/>
                  </a:cubicBezTo>
                  <a:cubicBezTo>
                    <a:pt x="5337" y="4908"/>
                    <a:pt x="5320" y="4874"/>
                    <a:pt x="5299" y="4842"/>
                  </a:cubicBezTo>
                  <a:cubicBezTo>
                    <a:pt x="5295" y="4836"/>
                    <a:pt x="5292" y="4831"/>
                    <a:pt x="5289" y="4826"/>
                  </a:cubicBezTo>
                  <a:cubicBezTo>
                    <a:pt x="5270" y="4792"/>
                    <a:pt x="5248" y="4760"/>
                    <a:pt x="5223" y="4728"/>
                  </a:cubicBezTo>
                  <a:cubicBezTo>
                    <a:pt x="5220" y="4725"/>
                    <a:pt x="5217" y="4720"/>
                    <a:pt x="5214" y="4715"/>
                  </a:cubicBezTo>
                  <a:cubicBezTo>
                    <a:pt x="5188" y="4685"/>
                    <a:pt x="5161" y="4653"/>
                    <a:pt x="5132" y="4623"/>
                  </a:cubicBezTo>
                  <a:cubicBezTo>
                    <a:pt x="5129" y="4622"/>
                    <a:pt x="5127" y="4619"/>
                    <a:pt x="5124" y="4617"/>
                  </a:cubicBezTo>
                  <a:cubicBezTo>
                    <a:pt x="5092" y="4587"/>
                    <a:pt x="5060" y="4558"/>
                    <a:pt x="5023" y="4533"/>
                  </a:cubicBezTo>
                  <a:lnTo>
                    <a:pt x="5023" y="4533"/>
                  </a:lnTo>
                  <a:lnTo>
                    <a:pt x="5012" y="4526"/>
                  </a:lnTo>
                  <a:lnTo>
                    <a:pt x="5012" y="4526"/>
                  </a:lnTo>
                  <a:cubicBezTo>
                    <a:pt x="4881" y="4460"/>
                    <a:pt x="4744" y="4407"/>
                    <a:pt x="4585" y="4346"/>
                  </a:cubicBezTo>
                  <a:cubicBezTo>
                    <a:pt x="4446" y="4293"/>
                    <a:pt x="4287" y="4232"/>
                    <a:pt x="4112" y="4154"/>
                  </a:cubicBezTo>
                  <a:lnTo>
                    <a:pt x="4112" y="4154"/>
                  </a:lnTo>
                  <a:lnTo>
                    <a:pt x="4035" y="4118"/>
                  </a:lnTo>
                  <a:lnTo>
                    <a:pt x="4006" y="4198"/>
                  </a:lnTo>
                  <a:lnTo>
                    <a:pt x="4006" y="4198"/>
                  </a:lnTo>
                  <a:cubicBezTo>
                    <a:pt x="3887" y="4519"/>
                    <a:pt x="3416" y="4930"/>
                    <a:pt x="3264" y="4930"/>
                  </a:cubicBezTo>
                  <a:cubicBezTo>
                    <a:pt x="3113" y="4930"/>
                    <a:pt x="2641" y="4519"/>
                    <a:pt x="2521" y="4198"/>
                  </a:cubicBezTo>
                  <a:lnTo>
                    <a:pt x="2521" y="4198"/>
                  </a:lnTo>
                  <a:lnTo>
                    <a:pt x="2492" y="4118"/>
                  </a:lnTo>
                  <a:lnTo>
                    <a:pt x="2415" y="4154"/>
                  </a:lnTo>
                  <a:lnTo>
                    <a:pt x="2415" y="4154"/>
                  </a:lnTo>
                  <a:cubicBezTo>
                    <a:pt x="2241" y="4232"/>
                    <a:pt x="2080" y="4293"/>
                    <a:pt x="1941" y="4348"/>
                  </a:cubicBezTo>
                  <a:cubicBezTo>
                    <a:pt x="1782" y="4409"/>
                    <a:pt x="1644" y="4460"/>
                    <a:pt x="1514" y="4526"/>
                  </a:cubicBezTo>
                  <a:lnTo>
                    <a:pt x="1514" y="4526"/>
                  </a:lnTo>
                  <a:lnTo>
                    <a:pt x="1502" y="4533"/>
                  </a:lnTo>
                  <a:lnTo>
                    <a:pt x="1502" y="4533"/>
                  </a:lnTo>
                  <a:cubicBezTo>
                    <a:pt x="1467" y="4558"/>
                    <a:pt x="1434" y="4587"/>
                    <a:pt x="1403" y="4617"/>
                  </a:cubicBezTo>
                  <a:cubicBezTo>
                    <a:pt x="1400" y="4619"/>
                    <a:pt x="1397" y="4622"/>
                    <a:pt x="1395" y="4623"/>
                  </a:cubicBezTo>
                  <a:cubicBezTo>
                    <a:pt x="1365" y="4654"/>
                    <a:pt x="1339" y="4685"/>
                    <a:pt x="1313" y="4717"/>
                  </a:cubicBezTo>
                  <a:cubicBezTo>
                    <a:pt x="1310" y="4720"/>
                    <a:pt x="1307" y="4725"/>
                    <a:pt x="1303" y="4728"/>
                  </a:cubicBezTo>
                  <a:cubicBezTo>
                    <a:pt x="1280" y="4760"/>
                    <a:pt x="1257" y="4792"/>
                    <a:pt x="1238" y="4826"/>
                  </a:cubicBezTo>
                  <a:cubicBezTo>
                    <a:pt x="1235" y="4831"/>
                    <a:pt x="1231" y="4836"/>
                    <a:pt x="1228" y="4842"/>
                  </a:cubicBezTo>
                  <a:cubicBezTo>
                    <a:pt x="1209" y="4874"/>
                    <a:pt x="1190" y="4909"/>
                    <a:pt x="1174" y="4943"/>
                  </a:cubicBezTo>
                  <a:cubicBezTo>
                    <a:pt x="1172" y="4950"/>
                    <a:pt x="1169" y="4954"/>
                    <a:pt x="1167" y="4959"/>
                  </a:cubicBezTo>
                  <a:cubicBezTo>
                    <a:pt x="1151" y="4994"/>
                    <a:pt x="1137" y="5030"/>
                    <a:pt x="1122" y="5065"/>
                  </a:cubicBezTo>
                  <a:cubicBezTo>
                    <a:pt x="1121" y="5070"/>
                    <a:pt x="1119" y="5074"/>
                    <a:pt x="1117" y="5079"/>
                  </a:cubicBezTo>
                  <a:cubicBezTo>
                    <a:pt x="1105" y="5116"/>
                    <a:pt x="1094" y="5153"/>
                    <a:pt x="1082" y="5188"/>
                  </a:cubicBezTo>
                  <a:cubicBezTo>
                    <a:pt x="1082" y="5191"/>
                    <a:pt x="1081" y="5194"/>
                    <a:pt x="1081" y="5198"/>
                  </a:cubicBezTo>
                  <a:cubicBezTo>
                    <a:pt x="1070" y="5236"/>
                    <a:pt x="1062" y="5273"/>
                    <a:pt x="1054" y="5310"/>
                  </a:cubicBezTo>
                  <a:lnTo>
                    <a:pt x="1054" y="5310"/>
                  </a:lnTo>
                  <a:cubicBezTo>
                    <a:pt x="1045" y="5347"/>
                    <a:pt x="1039" y="5384"/>
                    <a:pt x="1033" y="5418"/>
                  </a:cubicBezTo>
                  <a:cubicBezTo>
                    <a:pt x="1033" y="5421"/>
                    <a:pt x="1033" y="5422"/>
                    <a:pt x="1033" y="5425"/>
                  </a:cubicBezTo>
                  <a:cubicBezTo>
                    <a:pt x="473" y="4848"/>
                    <a:pt x="157" y="4071"/>
                    <a:pt x="157" y="3265"/>
                  </a:cubicBezTo>
                  <a:close/>
                  <a:moveTo>
                    <a:pt x="3264" y="6370"/>
                  </a:moveTo>
                  <a:lnTo>
                    <a:pt x="3264" y="6370"/>
                  </a:lnTo>
                  <a:lnTo>
                    <a:pt x="3264" y="6370"/>
                  </a:lnTo>
                  <a:lnTo>
                    <a:pt x="3264" y="6370"/>
                  </a:lnTo>
                  <a:cubicBezTo>
                    <a:pt x="2492" y="6370"/>
                    <a:pt x="1756" y="6087"/>
                    <a:pt x="1183" y="5572"/>
                  </a:cubicBezTo>
                  <a:cubicBezTo>
                    <a:pt x="1183" y="5568"/>
                    <a:pt x="1183" y="5567"/>
                    <a:pt x="1183" y="5564"/>
                  </a:cubicBezTo>
                  <a:cubicBezTo>
                    <a:pt x="1180" y="5544"/>
                    <a:pt x="1180" y="5525"/>
                    <a:pt x="1180" y="5507"/>
                  </a:cubicBezTo>
                  <a:cubicBezTo>
                    <a:pt x="1208" y="5281"/>
                    <a:pt x="1299" y="4879"/>
                    <a:pt x="1589" y="4664"/>
                  </a:cubicBezTo>
                  <a:cubicBezTo>
                    <a:pt x="1711" y="4603"/>
                    <a:pt x="1844" y="4553"/>
                    <a:pt x="1996" y="4494"/>
                  </a:cubicBezTo>
                  <a:cubicBezTo>
                    <a:pt x="2030" y="4481"/>
                    <a:pt x="2065" y="4468"/>
                    <a:pt x="2101" y="4454"/>
                  </a:cubicBezTo>
                  <a:cubicBezTo>
                    <a:pt x="2107" y="4452"/>
                    <a:pt x="2114" y="4449"/>
                    <a:pt x="2120" y="4446"/>
                  </a:cubicBezTo>
                  <a:cubicBezTo>
                    <a:pt x="2150" y="4434"/>
                    <a:pt x="2179" y="4423"/>
                    <a:pt x="2210" y="4411"/>
                  </a:cubicBezTo>
                  <a:cubicBezTo>
                    <a:pt x="2223" y="4406"/>
                    <a:pt x="2234" y="4401"/>
                    <a:pt x="2247" y="4396"/>
                  </a:cubicBezTo>
                  <a:cubicBezTo>
                    <a:pt x="2273" y="4386"/>
                    <a:pt x="2300" y="4375"/>
                    <a:pt x="2327" y="4364"/>
                  </a:cubicBezTo>
                  <a:cubicBezTo>
                    <a:pt x="2341" y="4357"/>
                    <a:pt x="2354" y="4351"/>
                    <a:pt x="2368" y="4346"/>
                  </a:cubicBezTo>
                  <a:cubicBezTo>
                    <a:pt x="2381" y="4340"/>
                    <a:pt x="2395" y="4335"/>
                    <a:pt x="2407" y="4329"/>
                  </a:cubicBezTo>
                  <a:cubicBezTo>
                    <a:pt x="2576" y="4670"/>
                    <a:pt x="3038" y="5087"/>
                    <a:pt x="3264" y="5087"/>
                  </a:cubicBezTo>
                  <a:cubicBezTo>
                    <a:pt x="3490" y="5087"/>
                    <a:pt x="3952" y="4670"/>
                    <a:pt x="4120" y="4329"/>
                  </a:cubicBezTo>
                  <a:cubicBezTo>
                    <a:pt x="4134" y="4335"/>
                    <a:pt x="4146" y="4340"/>
                    <a:pt x="4160" y="4346"/>
                  </a:cubicBezTo>
                  <a:cubicBezTo>
                    <a:pt x="4173" y="4351"/>
                    <a:pt x="4186" y="4357"/>
                    <a:pt x="4198" y="4362"/>
                  </a:cubicBezTo>
                  <a:cubicBezTo>
                    <a:pt x="4227" y="4374"/>
                    <a:pt x="4253" y="4385"/>
                    <a:pt x="4280" y="4396"/>
                  </a:cubicBezTo>
                  <a:cubicBezTo>
                    <a:pt x="4293" y="4401"/>
                    <a:pt x="4306" y="4406"/>
                    <a:pt x="4317" y="4411"/>
                  </a:cubicBezTo>
                  <a:cubicBezTo>
                    <a:pt x="4344" y="4422"/>
                    <a:pt x="4370" y="4431"/>
                    <a:pt x="4396" y="4442"/>
                  </a:cubicBezTo>
                  <a:cubicBezTo>
                    <a:pt x="4407" y="4446"/>
                    <a:pt x="4418" y="4451"/>
                    <a:pt x="4429" y="4456"/>
                  </a:cubicBezTo>
                  <a:cubicBezTo>
                    <a:pt x="4463" y="4468"/>
                    <a:pt x="4497" y="4481"/>
                    <a:pt x="4529" y="4494"/>
                  </a:cubicBezTo>
                  <a:cubicBezTo>
                    <a:pt x="4681" y="4551"/>
                    <a:pt x="4814" y="4603"/>
                    <a:pt x="4936" y="4664"/>
                  </a:cubicBezTo>
                  <a:cubicBezTo>
                    <a:pt x="5230" y="4879"/>
                    <a:pt x="5320" y="5281"/>
                    <a:pt x="5347" y="5507"/>
                  </a:cubicBezTo>
                  <a:cubicBezTo>
                    <a:pt x="5347" y="5517"/>
                    <a:pt x="5347" y="5525"/>
                    <a:pt x="5347" y="5535"/>
                  </a:cubicBezTo>
                  <a:lnTo>
                    <a:pt x="5347" y="5535"/>
                  </a:lnTo>
                  <a:lnTo>
                    <a:pt x="5531" y="5610"/>
                  </a:lnTo>
                  <a:lnTo>
                    <a:pt x="5531" y="5610"/>
                  </a:lnTo>
                  <a:cubicBezTo>
                    <a:pt x="6165" y="4997"/>
                    <a:pt x="6527" y="4148"/>
                    <a:pt x="6527" y="3265"/>
                  </a:cubicBezTo>
                  <a:cubicBezTo>
                    <a:pt x="6527" y="1465"/>
                    <a:pt x="5063" y="0"/>
                    <a:pt x="3264" y="0"/>
                  </a:cubicBezTo>
                  <a:cubicBezTo>
                    <a:pt x="1464" y="0"/>
                    <a:pt x="0" y="1465"/>
                    <a:pt x="0" y="3265"/>
                  </a:cubicBezTo>
                  <a:cubicBezTo>
                    <a:pt x="0" y="4165"/>
                    <a:pt x="377" y="5031"/>
                    <a:pt x="1034" y="5647"/>
                  </a:cubicBezTo>
                  <a:lnTo>
                    <a:pt x="1034" y="5647"/>
                  </a:lnTo>
                  <a:lnTo>
                    <a:pt x="1034" y="5648"/>
                  </a:lnTo>
                  <a:lnTo>
                    <a:pt x="1055" y="5668"/>
                  </a:lnTo>
                  <a:lnTo>
                    <a:pt x="1216" y="5815"/>
                  </a:lnTo>
                  <a:lnTo>
                    <a:pt x="1214" y="5802"/>
                  </a:lnTo>
                  <a:lnTo>
                    <a:pt x="1214" y="5802"/>
                  </a:lnTo>
                  <a:cubicBezTo>
                    <a:pt x="1793" y="6271"/>
                    <a:pt x="2513" y="6527"/>
                    <a:pt x="3264" y="6527"/>
                  </a:cubicBezTo>
                  <a:lnTo>
                    <a:pt x="3264" y="6527"/>
                  </a:lnTo>
                  <a:cubicBezTo>
                    <a:pt x="3423" y="6527"/>
                    <a:pt x="3580" y="6517"/>
                    <a:pt x="3735" y="6494"/>
                  </a:cubicBezTo>
                  <a:lnTo>
                    <a:pt x="3735" y="6494"/>
                  </a:lnTo>
                  <a:lnTo>
                    <a:pt x="3674" y="6343"/>
                  </a:lnTo>
                  <a:lnTo>
                    <a:pt x="3674" y="6343"/>
                  </a:lnTo>
                  <a:cubicBezTo>
                    <a:pt x="3538" y="6361"/>
                    <a:pt x="3401" y="6370"/>
                    <a:pt x="3264" y="6370"/>
                  </a:cubicBezTo>
                  <a:close/>
                </a:path>
              </a:pathLst>
            </a:custGeom>
            <a:solidFill>
              <a:schemeClr val="tx2"/>
            </a:solidFill>
            <a:ln>
              <a:noFill/>
            </a:ln>
            <a:effectLst/>
          </p:spPr>
          <p:txBody>
            <a:bodyPr wrap="none" anchor="ctr"/>
            <a:lstStyle/>
            <a:p>
              <a:endParaRPr lang="en-US"/>
            </a:p>
          </p:txBody>
        </p:sp>
        <p:sp>
          <p:nvSpPr>
            <p:cNvPr id="39" name="Freeform 38"/>
            <p:cNvSpPr>
              <a:spLocks noChangeArrowheads="1"/>
            </p:cNvSpPr>
            <p:nvPr/>
          </p:nvSpPr>
          <p:spPr bwMode="auto">
            <a:xfrm>
              <a:off x="8330977" y="2279477"/>
              <a:ext cx="267874" cy="261221"/>
            </a:xfrm>
            <a:custGeom>
              <a:avLst/>
              <a:gdLst>
                <a:gd name="T0" fmla="*/ 1888 w 2662"/>
                <a:gd name="T1" fmla="*/ 1471 h 2596"/>
                <a:gd name="T2" fmla="*/ 1888 w 2662"/>
                <a:gd name="T3" fmla="*/ 1471 h 2596"/>
                <a:gd name="T4" fmla="*/ 1888 w 2662"/>
                <a:gd name="T5" fmla="*/ 1471 h 2596"/>
                <a:gd name="T6" fmla="*/ 1888 w 2662"/>
                <a:gd name="T7" fmla="*/ 1471 h 2596"/>
                <a:gd name="T8" fmla="*/ 2042 w 2662"/>
                <a:gd name="T9" fmla="*/ 1389 h 2596"/>
                <a:gd name="T10" fmla="*/ 2042 w 2662"/>
                <a:gd name="T11" fmla="*/ 1389 h 2596"/>
                <a:gd name="T12" fmla="*/ 2419 w 2662"/>
                <a:gd name="T13" fmla="*/ 1237 h 2596"/>
                <a:gd name="T14" fmla="*/ 2419 w 2662"/>
                <a:gd name="T15" fmla="*/ 1237 h 2596"/>
                <a:gd name="T16" fmla="*/ 2419 w 2662"/>
                <a:gd name="T17" fmla="*/ 884 h 2596"/>
                <a:gd name="T18" fmla="*/ 2419 w 2662"/>
                <a:gd name="T19" fmla="*/ 884 h 2596"/>
                <a:gd name="T20" fmla="*/ 333 w 2662"/>
                <a:gd name="T21" fmla="*/ 33 h 2596"/>
                <a:gd name="T22" fmla="*/ 333 w 2662"/>
                <a:gd name="T23" fmla="*/ 33 h 2596"/>
                <a:gd name="T24" fmla="*/ 183 w 2662"/>
                <a:gd name="T25" fmla="*/ 0 h 2596"/>
                <a:gd name="T26" fmla="*/ 74 w 2662"/>
                <a:gd name="T27" fmla="*/ 293 h 2596"/>
                <a:gd name="T28" fmla="*/ 74 w 2662"/>
                <a:gd name="T29" fmla="*/ 293 h 2596"/>
                <a:gd name="T30" fmla="*/ 923 w 2662"/>
                <a:gd name="T31" fmla="*/ 2380 h 2596"/>
                <a:gd name="T32" fmla="*/ 923 w 2662"/>
                <a:gd name="T33" fmla="*/ 2380 h 2596"/>
                <a:gd name="T34" fmla="*/ 1099 w 2662"/>
                <a:gd name="T35" fmla="*/ 2560 h 2596"/>
                <a:gd name="T36" fmla="*/ 1276 w 2662"/>
                <a:gd name="T37" fmla="*/ 2380 h 2596"/>
                <a:gd name="T38" fmla="*/ 1276 w 2662"/>
                <a:gd name="T39" fmla="*/ 2380 h 2596"/>
                <a:gd name="T40" fmla="*/ 1428 w 2662"/>
                <a:gd name="T41" fmla="*/ 2002 h 2596"/>
                <a:gd name="T42" fmla="*/ 1428 w 2662"/>
                <a:gd name="T43" fmla="*/ 2002 h 2596"/>
                <a:gd name="T44" fmla="*/ 1511 w 2662"/>
                <a:gd name="T45" fmla="*/ 1850 h 2596"/>
                <a:gd name="T46" fmla="*/ 1511 w 2662"/>
                <a:gd name="T47" fmla="*/ 1850 h 2596"/>
                <a:gd name="T48" fmla="*/ 2178 w 2662"/>
                <a:gd name="T49" fmla="*/ 2518 h 2596"/>
                <a:gd name="T50" fmla="*/ 2178 w 2662"/>
                <a:gd name="T51" fmla="*/ 2518 h 2596"/>
                <a:gd name="T52" fmla="*/ 2368 w 2662"/>
                <a:gd name="T53" fmla="*/ 2595 h 2596"/>
                <a:gd name="T54" fmla="*/ 2557 w 2662"/>
                <a:gd name="T55" fmla="*/ 2518 h 2596"/>
                <a:gd name="T56" fmla="*/ 2557 w 2662"/>
                <a:gd name="T57" fmla="*/ 2139 h 2596"/>
                <a:gd name="T58" fmla="*/ 2557 w 2662"/>
                <a:gd name="T59" fmla="*/ 2139 h 2596"/>
                <a:gd name="T60" fmla="*/ 1888 w 2662"/>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2" h="2596">
                  <a:moveTo>
                    <a:pt x="1888" y="1471"/>
                  </a:moveTo>
                  <a:lnTo>
                    <a:pt x="1888" y="1471"/>
                  </a:lnTo>
                  <a:lnTo>
                    <a:pt x="1888" y="1471"/>
                  </a:lnTo>
                  <a:lnTo>
                    <a:pt x="1888" y="1471"/>
                  </a:lnTo>
                  <a:cubicBezTo>
                    <a:pt x="1939" y="1437"/>
                    <a:pt x="1991" y="1410"/>
                    <a:pt x="2042" y="1389"/>
                  </a:cubicBezTo>
                  <a:lnTo>
                    <a:pt x="2042" y="1389"/>
                  </a:lnTo>
                  <a:lnTo>
                    <a:pt x="2419" y="1237"/>
                  </a:lnTo>
                  <a:lnTo>
                    <a:pt x="2419" y="1237"/>
                  </a:lnTo>
                  <a:cubicBezTo>
                    <a:pt x="2660" y="1140"/>
                    <a:pt x="2660" y="980"/>
                    <a:pt x="2419" y="884"/>
                  </a:cubicBezTo>
                  <a:lnTo>
                    <a:pt x="2419" y="884"/>
                  </a:lnTo>
                  <a:lnTo>
                    <a:pt x="333" y="33"/>
                  </a:lnTo>
                  <a:lnTo>
                    <a:pt x="333" y="33"/>
                  </a:lnTo>
                  <a:cubicBezTo>
                    <a:pt x="275" y="11"/>
                    <a:pt x="225" y="0"/>
                    <a:pt x="183" y="0"/>
                  </a:cubicBezTo>
                  <a:cubicBezTo>
                    <a:pt x="49" y="0"/>
                    <a:pt x="0" y="110"/>
                    <a:pt x="74" y="293"/>
                  </a:cubicBezTo>
                  <a:lnTo>
                    <a:pt x="74" y="293"/>
                  </a:lnTo>
                  <a:lnTo>
                    <a:pt x="923" y="2380"/>
                  </a:lnTo>
                  <a:lnTo>
                    <a:pt x="923" y="2380"/>
                  </a:lnTo>
                  <a:cubicBezTo>
                    <a:pt x="971" y="2501"/>
                    <a:pt x="1035" y="2560"/>
                    <a:pt x="1099" y="2560"/>
                  </a:cubicBezTo>
                  <a:cubicBezTo>
                    <a:pt x="1164" y="2560"/>
                    <a:pt x="1227" y="2501"/>
                    <a:pt x="1276" y="2380"/>
                  </a:cubicBezTo>
                  <a:lnTo>
                    <a:pt x="1276" y="2380"/>
                  </a:lnTo>
                  <a:lnTo>
                    <a:pt x="1428" y="2002"/>
                  </a:lnTo>
                  <a:lnTo>
                    <a:pt x="1428" y="2002"/>
                  </a:lnTo>
                  <a:cubicBezTo>
                    <a:pt x="1448" y="1952"/>
                    <a:pt x="1478" y="1900"/>
                    <a:pt x="1511" y="1850"/>
                  </a:cubicBezTo>
                  <a:lnTo>
                    <a:pt x="1511" y="1850"/>
                  </a:lnTo>
                  <a:lnTo>
                    <a:pt x="2178" y="2518"/>
                  </a:lnTo>
                  <a:lnTo>
                    <a:pt x="2178" y="2518"/>
                  </a:lnTo>
                  <a:cubicBezTo>
                    <a:pt x="2232" y="2570"/>
                    <a:pt x="2300" y="2595"/>
                    <a:pt x="2368" y="2595"/>
                  </a:cubicBezTo>
                  <a:cubicBezTo>
                    <a:pt x="2436" y="2595"/>
                    <a:pt x="2506" y="2570"/>
                    <a:pt x="2557" y="2518"/>
                  </a:cubicBezTo>
                  <a:cubicBezTo>
                    <a:pt x="2661" y="2414"/>
                    <a:pt x="2661" y="2244"/>
                    <a:pt x="2557" y="2139"/>
                  </a:cubicBezTo>
                  <a:lnTo>
                    <a:pt x="2557" y="2139"/>
                  </a:lnTo>
                  <a:lnTo>
                    <a:pt x="1888" y="1471"/>
                  </a:lnTo>
                </a:path>
              </a:pathLst>
            </a:custGeom>
            <a:solidFill>
              <a:schemeClr val="tx1"/>
            </a:solidFill>
            <a:ln>
              <a:noFill/>
            </a:ln>
            <a:effectLst/>
          </p:spPr>
          <p:txBody>
            <a:bodyPr wrap="none" anchor="ctr"/>
            <a:lstStyle/>
            <a:p>
              <a:endParaRPr lang="en-US"/>
            </a:p>
          </p:txBody>
        </p:sp>
      </p:grpSp>
      <p:sp>
        <p:nvSpPr>
          <p:cNvPr id="40" name="Rectangle 39">
            <a:hlinkClick r:id="rId4" action="ppaction://hlinksldjump"/>
          </p:cNvPr>
          <p:cNvSpPr/>
          <p:nvPr/>
        </p:nvSpPr>
        <p:spPr>
          <a:xfrm>
            <a:off x="0" y="1830175"/>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hlinkClick r:id="rId5" action="ppaction://hlinksldjump"/>
          </p:cNvPr>
          <p:cNvSpPr/>
          <p:nvPr/>
        </p:nvSpPr>
        <p:spPr>
          <a:xfrm>
            <a:off x="0" y="2591399"/>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hlinkClick r:id="rId6" action="ppaction://hlinksldjump"/>
          </p:cNvPr>
          <p:cNvSpPr/>
          <p:nvPr/>
        </p:nvSpPr>
        <p:spPr>
          <a:xfrm>
            <a:off x="0" y="3359041"/>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hlinkClick r:id="rId7" action="ppaction://hlinksldjump"/>
          </p:cNvPr>
          <p:cNvSpPr/>
          <p:nvPr/>
        </p:nvSpPr>
        <p:spPr>
          <a:xfrm>
            <a:off x="0" y="4117568"/>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hlinkClick r:id="rId8" action="ppaction://hlinksldjump"/>
          </p:cNvPr>
          <p:cNvSpPr/>
          <p:nvPr/>
        </p:nvSpPr>
        <p:spPr>
          <a:xfrm>
            <a:off x="0" y="4856797"/>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a:grpSpLocks noChangeAspect="1"/>
          </p:cNvGrpSpPr>
          <p:nvPr/>
        </p:nvGrpSpPr>
        <p:grpSpPr>
          <a:xfrm>
            <a:off x="8070241" y="6321876"/>
            <a:ext cx="492294" cy="473644"/>
            <a:chOff x="481013" y="835025"/>
            <a:chExt cx="5782886" cy="5563812"/>
          </a:xfrm>
        </p:grpSpPr>
        <p:sp>
          <p:nvSpPr>
            <p:cNvPr id="46" name="Freeform 14"/>
            <p:cNvSpPr>
              <a:spLocks noChangeArrowheads="1"/>
            </p:cNvSpPr>
            <p:nvPr/>
          </p:nvSpPr>
          <p:spPr bwMode="auto">
            <a:xfrm>
              <a:off x="4349380" y="4530352"/>
              <a:ext cx="1914519" cy="1868485"/>
            </a:xfrm>
            <a:custGeom>
              <a:avLst/>
              <a:gdLst>
                <a:gd name="T0" fmla="*/ 5106 w 5316"/>
                <a:gd name="T1" fmla="*/ 4278 h 5191"/>
                <a:gd name="T2" fmla="*/ 5106 w 5316"/>
                <a:gd name="T3" fmla="*/ 4278 h 5191"/>
                <a:gd name="T4" fmla="*/ 5106 w 5316"/>
                <a:gd name="T5" fmla="*/ 4278 h 5191"/>
                <a:gd name="T6" fmla="*/ 3771 w 5316"/>
                <a:gd name="T7" fmla="*/ 2940 h 5191"/>
                <a:gd name="T8" fmla="*/ 3771 w 5316"/>
                <a:gd name="T9" fmla="*/ 2940 h 5191"/>
                <a:gd name="T10" fmla="*/ 4076 w 5316"/>
                <a:gd name="T11" fmla="*/ 2776 h 5191"/>
                <a:gd name="T12" fmla="*/ 4076 w 5316"/>
                <a:gd name="T13" fmla="*/ 2776 h 5191"/>
                <a:gd name="T14" fmla="*/ 4831 w 5316"/>
                <a:gd name="T15" fmla="*/ 2470 h 5191"/>
                <a:gd name="T16" fmla="*/ 4831 w 5316"/>
                <a:gd name="T17" fmla="*/ 2470 h 5191"/>
                <a:gd name="T18" fmla="*/ 4831 w 5316"/>
                <a:gd name="T19" fmla="*/ 1766 h 5191"/>
                <a:gd name="T20" fmla="*/ 4831 w 5316"/>
                <a:gd name="T21" fmla="*/ 1766 h 5191"/>
                <a:gd name="T22" fmla="*/ 3745 w 5316"/>
                <a:gd name="T23" fmla="*/ 1323 h 5191"/>
                <a:gd name="T24" fmla="*/ 2284 w 5316"/>
                <a:gd name="T25" fmla="*/ 729 h 5191"/>
                <a:gd name="T26" fmla="*/ 666 w 5316"/>
                <a:gd name="T27" fmla="*/ 69 h 5191"/>
                <a:gd name="T28" fmla="*/ 666 w 5316"/>
                <a:gd name="T29" fmla="*/ 69 h 5191"/>
                <a:gd name="T30" fmla="*/ 365 w 5316"/>
                <a:gd name="T31" fmla="*/ 0 h 5191"/>
                <a:gd name="T32" fmla="*/ 148 w 5316"/>
                <a:gd name="T33" fmla="*/ 586 h 5191"/>
                <a:gd name="T34" fmla="*/ 148 w 5316"/>
                <a:gd name="T35" fmla="*/ 586 h 5191"/>
                <a:gd name="T36" fmla="*/ 801 w 5316"/>
                <a:gd name="T37" fmla="*/ 2195 h 5191"/>
                <a:gd name="T38" fmla="*/ 1360 w 5316"/>
                <a:gd name="T39" fmla="*/ 3573 h 5191"/>
                <a:gd name="T40" fmla="*/ 1841 w 5316"/>
                <a:gd name="T41" fmla="*/ 4758 h 5191"/>
                <a:gd name="T42" fmla="*/ 1841 w 5316"/>
                <a:gd name="T43" fmla="*/ 4758 h 5191"/>
                <a:gd name="T44" fmla="*/ 2197 w 5316"/>
                <a:gd name="T45" fmla="*/ 5116 h 5191"/>
                <a:gd name="T46" fmla="*/ 2549 w 5316"/>
                <a:gd name="T47" fmla="*/ 4755 h 5191"/>
                <a:gd name="T48" fmla="*/ 2549 w 5316"/>
                <a:gd name="T49" fmla="*/ 4755 h 5191"/>
                <a:gd name="T50" fmla="*/ 2853 w 5316"/>
                <a:gd name="T51" fmla="*/ 4003 h 5191"/>
                <a:gd name="T52" fmla="*/ 2853 w 5316"/>
                <a:gd name="T53" fmla="*/ 4003 h 5191"/>
                <a:gd name="T54" fmla="*/ 3017 w 5316"/>
                <a:gd name="T55" fmla="*/ 3695 h 5191"/>
                <a:gd name="T56" fmla="*/ 3017 w 5316"/>
                <a:gd name="T57" fmla="*/ 3695 h 5191"/>
                <a:gd name="T58" fmla="*/ 4352 w 5316"/>
                <a:gd name="T59" fmla="*/ 5031 h 5191"/>
                <a:gd name="T60" fmla="*/ 4352 w 5316"/>
                <a:gd name="T61" fmla="*/ 5031 h 5191"/>
                <a:gd name="T62" fmla="*/ 4727 w 5316"/>
                <a:gd name="T63" fmla="*/ 5190 h 5191"/>
                <a:gd name="T64" fmla="*/ 5106 w 5316"/>
                <a:gd name="T65" fmla="*/ 5031 h 5191"/>
                <a:gd name="T66" fmla="*/ 5106 w 5316"/>
                <a:gd name="T67" fmla="*/ 4278 h 5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16" h="5191">
                  <a:moveTo>
                    <a:pt x="5106" y="4278"/>
                  </a:moveTo>
                  <a:lnTo>
                    <a:pt x="5106" y="4278"/>
                  </a:lnTo>
                  <a:lnTo>
                    <a:pt x="5106" y="4278"/>
                  </a:lnTo>
                  <a:lnTo>
                    <a:pt x="3771" y="2940"/>
                  </a:lnTo>
                  <a:lnTo>
                    <a:pt x="3771" y="2940"/>
                  </a:lnTo>
                  <a:cubicBezTo>
                    <a:pt x="3872" y="2874"/>
                    <a:pt x="3975" y="2818"/>
                    <a:pt x="4076" y="2776"/>
                  </a:cubicBezTo>
                  <a:lnTo>
                    <a:pt x="4076" y="2776"/>
                  </a:lnTo>
                  <a:lnTo>
                    <a:pt x="4831" y="2470"/>
                  </a:lnTo>
                  <a:lnTo>
                    <a:pt x="4831" y="2470"/>
                  </a:lnTo>
                  <a:cubicBezTo>
                    <a:pt x="5310" y="2277"/>
                    <a:pt x="5310" y="1959"/>
                    <a:pt x="4831" y="1766"/>
                  </a:cubicBezTo>
                  <a:lnTo>
                    <a:pt x="4831" y="1766"/>
                  </a:lnTo>
                  <a:lnTo>
                    <a:pt x="3745" y="1323"/>
                  </a:lnTo>
                  <a:lnTo>
                    <a:pt x="2284" y="729"/>
                  </a:lnTo>
                  <a:lnTo>
                    <a:pt x="666" y="69"/>
                  </a:lnTo>
                  <a:lnTo>
                    <a:pt x="666" y="69"/>
                  </a:lnTo>
                  <a:cubicBezTo>
                    <a:pt x="550" y="21"/>
                    <a:pt x="450" y="0"/>
                    <a:pt x="365" y="0"/>
                  </a:cubicBezTo>
                  <a:cubicBezTo>
                    <a:pt x="100" y="0"/>
                    <a:pt x="0" y="223"/>
                    <a:pt x="148" y="586"/>
                  </a:cubicBezTo>
                  <a:lnTo>
                    <a:pt x="148" y="586"/>
                  </a:lnTo>
                  <a:lnTo>
                    <a:pt x="801" y="2195"/>
                  </a:lnTo>
                  <a:lnTo>
                    <a:pt x="1360" y="3573"/>
                  </a:lnTo>
                  <a:lnTo>
                    <a:pt x="1841" y="4758"/>
                  </a:lnTo>
                  <a:lnTo>
                    <a:pt x="1841" y="4758"/>
                  </a:lnTo>
                  <a:cubicBezTo>
                    <a:pt x="1940" y="4997"/>
                    <a:pt x="2067" y="5116"/>
                    <a:pt x="2197" y="5116"/>
                  </a:cubicBezTo>
                  <a:cubicBezTo>
                    <a:pt x="2324" y="5116"/>
                    <a:pt x="2451" y="4997"/>
                    <a:pt x="2549" y="4755"/>
                  </a:cubicBezTo>
                  <a:lnTo>
                    <a:pt x="2549" y="4755"/>
                  </a:lnTo>
                  <a:lnTo>
                    <a:pt x="2853" y="4003"/>
                  </a:lnTo>
                  <a:lnTo>
                    <a:pt x="2853" y="4003"/>
                  </a:lnTo>
                  <a:cubicBezTo>
                    <a:pt x="2893" y="3902"/>
                    <a:pt x="2948" y="3799"/>
                    <a:pt x="3017" y="3695"/>
                  </a:cubicBezTo>
                  <a:lnTo>
                    <a:pt x="3017" y="3695"/>
                  </a:lnTo>
                  <a:lnTo>
                    <a:pt x="4352" y="5031"/>
                  </a:lnTo>
                  <a:lnTo>
                    <a:pt x="4352" y="5031"/>
                  </a:lnTo>
                  <a:cubicBezTo>
                    <a:pt x="4455" y="5137"/>
                    <a:pt x="4593" y="5190"/>
                    <a:pt x="4727" y="5190"/>
                  </a:cubicBezTo>
                  <a:cubicBezTo>
                    <a:pt x="4865" y="5190"/>
                    <a:pt x="5003" y="5137"/>
                    <a:pt x="5106" y="5031"/>
                  </a:cubicBezTo>
                  <a:cubicBezTo>
                    <a:pt x="5315" y="4824"/>
                    <a:pt x="5315" y="4485"/>
                    <a:pt x="5106" y="4278"/>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15"/>
            <p:cNvSpPr>
              <a:spLocks noChangeArrowheads="1"/>
            </p:cNvSpPr>
            <p:nvPr/>
          </p:nvSpPr>
          <p:spPr bwMode="auto">
            <a:xfrm>
              <a:off x="2120900" y="4443413"/>
              <a:ext cx="854075" cy="439737"/>
            </a:xfrm>
            <a:custGeom>
              <a:avLst/>
              <a:gdLst>
                <a:gd name="T0" fmla="*/ 0 w 2373"/>
                <a:gd name="T1" fmla="*/ 1220 h 1221"/>
                <a:gd name="T2" fmla="*/ 0 w 2373"/>
                <a:gd name="T3" fmla="*/ 1220 h 1221"/>
                <a:gd name="T4" fmla="*/ 0 w 2373"/>
                <a:gd name="T5" fmla="*/ 1220 h 1221"/>
                <a:gd name="T6" fmla="*/ 0 w 2373"/>
                <a:gd name="T7" fmla="*/ 1220 h 1221"/>
                <a:gd name="T8" fmla="*/ 2372 w 2373"/>
                <a:gd name="T9" fmla="*/ 0 h 1221"/>
                <a:gd name="T10" fmla="*/ 1800 w 2373"/>
                <a:gd name="T11" fmla="*/ 472 h 1221"/>
                <a:gd name="T12" fmla="*/ 0 w 2373"/>
                <a:gd name="T13" fmla="*/ 1220 h 1221"/>
              </a:gdLst>
              <a:ahLst/>
              <a:cxnLst>
                <a:cxn ang="0">
                  <a:pos x="T0" y="T1"/>
                </a:cxn>
                <a:cxn ang="0">
                  <a:pos x="T2" y="T3"/>
                </a:cxn>
                <a:cxn ang="0">
                  <a:pos x="T4" y="T5"/>
                </a:cxn>
                <a:cxn ang="0">
                  <a:pos x="T6" y="T7"/>
                </a:cxn>
                <a:cxn ang="0">
                  <a:pos x="T8" y="T9"/>
                </a:cxn>
                <a:cxn ang="0">
                  <a:pos x="T10" y="T11"/>
                </a:cxn>
                <a:cxn ang="0">
                  <a:pos x="T12" y="T13"/>
                </a:cxn>
              </a:cxnLst>
              <a:rect l="0" t="0" r="r" b="b"/>
              <a:pathLst>
                <a:path w="2373" h="1221">
                  <a:moveTo>
                    <a:pt x="0" y="1220"/>
                  </a:moveTo>
                  <a:lnTo>
                    <a:pt x="0" y="1220"/>
                  </a:lnTo>
                  <a:lnTo>
                    <a:pt x="0" y="1220"/>
                  </a:lnTo>
                  <a:lnTo>
                    <a:pt x="0" y="1220"/>
                  </a:lnTo>
                  <a:cubicBezTo>
                    <a:pt x="952" y="1111"/>
                    <a:pt x="1694" y="618"/>
                    <a:pt x="2372" y="0"/>
                  </a:cubicBezTo>
                  <a:cubicBezTo>
                    <a:pt x="2186" y="167"/>
                    <a:pt x="1999" y="326"/>
                    <a:pt x="1800" y="472"/>
                  </a:cubicBezTo>
                  <a:cubicBezTo>
                    <a:pt x="1274" y="859"/>
                    <a:pt x="693" y="1143"/>
                    <a:pt x="0" y="122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16"/>
            <p:cNvSpPr>
              <a:spLocks noChangeArrowheads="1"/>
            </p:cNvSpPr>
            <p:nvPr/>
          </p:nvSpPr>
          <p:spPr bwMode="auto">
            <a:xfrm>
              <a:off x="2978150" y="3044825"/>
              <a:ext cx="528638" cy="490538"/>
            </a:xfrm>
            <a:custGeom>
              <a:avLst/>
              <a:gdLst>
                <a:gd name="T0" fmla="*/ 0 w 1467"/>
                <a:gd name="T1" fmla="*/ 1362 h 1363"/>
                <a:gd name="T2" fmla="*/ 0 w 1467"/>
                <a:gd name="T3" fmla="*/ 1362 h 1363"/>
                <a:gd name="T4" fmla="*/ 0 w 1467"/>
                <a:gd name="T5" fmla="*/ 1362 h 1363"/>
                <a:gd name="T6" fmla="*/ 0 w 1467"/>
                <a:gd name="T7" fmla="*/ 1362 h 1363"/>
                <a:gd name="T8" fmla="*/ 1466 w 1467"/>
                <a:gd name="T9" fmla="*/ 0 h 1363"/>
                <a:gd name="T10" fmla="*/ 0 w 1467"/>
                <a:gd name="T11" fmla="*/ 1362 h 1363"/>
              </a:gdLst>
              <a:ahLst/>
              <a:cxnLst>
                <a:cxn ang="0">
                  <a:pos x="T0" y="T1"/>
                </a:cxn>
                <a:cxn ang="0">
                  <a:pos x="T2" y="T3"/>
                </a:cxn>
                <a:cxn ang="0">
                  <a:pos x="T4" y="T5"/>
                </a:cxn>
                <a:cxn ang="0">
                  <a:pos x="T6" y="T7"/>
                </a:cxn>
                <a:cxn ang="0">
                  <a:pos x="T8" y="T9"/>
                </a:cxn>
                <a:cxn ang="0">
                  <a:pos x="T10" y="T11"/>
                </a:cxn>
              </a:cxnLst>
              <a:rect l="0" t="0" r="r" b="b"/>
              <a:pathLst>
                <a:path w="1467" h="1363">
                  <a:moveTo>
                    <a:pt x="0" y="1362"/>
                  </a:moveTo>
                  <a:lnTo>
                    <a:pt x="0" y="1362"/>
                  </a:lnTo>
                  <a:lnTo>
                    <a:pt x="0" y="1362"/>
                  </a:lnTo>
                  <a:lnTo>
                    <a:pt x="0" y="1362"/>
                  </a:lnTo>
                  <a:cubicBezTo>
                    <a:pt x="471" y="874"/>
                    <a:pt x="942" y="385"/>
                    <a:pt x="1466" y="0"/>
                  </a:cubicBezTo>
                  <a:cubicBezTo>
                    <a:pt x="942" y="385"/>
                    <a:pt x="471" y="874"/>
                    <a:pt x="0" y="1362"/>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17"/>
            <p:cNvSpPr>
              <a:spLocks noChangeArrowheads="1"/>
            </p:cNvSpPr>
            <p:nvPr/>
          </p:nvSpPr>
          <p:spPr bwMode="auto">
            <a:xfrm>
              <a:off x="1165225" y="3122613"/>
              <a:ext cx="955675" cy="1758950"/>
            </a:xfrm>
            <a:custGeom>
              <a:avLst/>
              <a:gdLst>
                <a:gd name="T0" fmla="*/ 884 w 2656"/>
                <a:gd name="T1" fmla="*/ 1627 h 4886"/>
                <a:gd name="T2" fmla="*/ 884 w 2656"/>
                <a:gd name="T3" fmla="*/ 1627 h 4886"/>
                <a:gd name="T4" fmla="*/ 884 w 2656"/>
                <a:gd name="T5" fmla="*/ 1627 h 4886"/>
                <a:gd name="T6" fmla="*/ 884 w 2656"/>
                <a:gd name="T7" fmla="*/ 1627 h 4886"/>
                <a:gd name="T8" fmla="*/ 0 w 2656"/>
                <a:gd name="T9" fmla="*/ 0 h 4886"/>
                <a:gd name="T10" fmla="*/ 2655 w 2656"/>
                <a:gd name="T11" fmla="*/ 4885 h 4886"/>
                <a:gd name="T12" fmla="*/ 1771 w 2656"/>
                <a:gd name="T13" fmla="*/ 3257 h 4886"/>
                <a:gd name="T14" fmla="*/ 884 w 2656"/>
                <a:gd name="T15" fmla="*/ 1627 h 4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56" h="4886">
                  <a:moveTo>
                    <a:pt x="884" y="1627"/>
                  </a:moveTo>
                  <a:lnTo>
                    <a:pt x="884" y="1627"/>
                  </a:lnTo>
                  <a:lnTo>
                    <a:pt x="884" y="1627"/>
                  </a:lnTo>
                  <a:lnTo>
                    <a:pt x="884" y="1627"/>
                  </a:lnTo>
                  <a:cubicBezTo>
                    <a:pt x="590" y="1087"/>
                    <a:pt x="296" y="544"/>
                    <a:pt x="0" y="0"/>
                  </a:cubicBezTo>
                  <a:cubicBezTo>
                    <a:pt x="884" y="1627"/>
                    <a:pt x="1771" y="3257"/>
                    <a:pt x="2655" y="4885"/>
                  </a:cubicBezTo>
                  <a:cubicBezTo>
                    <a:pt x="2358" y="4341"/>
                    <a:pt x="2065" y="3798"/>
                    <a:pt x="1771" y="3257"/>
                  </a:cubicBezTo>
                  <a:cubicBezTo>
                    <a:pt x="1474" y="2714"/>
                    <a:pt x="1180" y="2170"/>
                    <a:pt x="884" y="1627"/>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18"/>
            <p:cNvSpPr>
              <a:spLocks noChangeArrowheads="1"/>
            </p:cNvSpPr>
            <p:nvPr/>
          </p:nvSpPr>
          <p:spPr bwMode="auto">
            <a:xfrm>
              <a:off x="3517900" y="1603375"/>
              <a:ext cx="477838" cy="879475"/>
            </a:xfrm>
            <a:custGeom>
              <a:avLst/>
              <a:gdLst>
                <a:gd name="T0" fmla="*/ 1325 w 1326"/>
                <a:gd name="T1" fmla="*/ 2444 h 2445"/>
                <a:gd name="T2" fmla="*/ 1325 w 1326"/>
                <a:gd name="T3" fmla="*/ 2444 h 2445"/>
                <a:gd name="T4" fmla="*/ 1325 w 1326"/>
                <a:gd name="T5" fmla="*/ 2444 h 2445"/>
                <a:gd name="T6" fmla="*/ 1325 w 1326"/>
                <a:gd name="T7" fmla="*/ 2444 h 2445"/>
                <a:gd name="T8" fmla="*/ 0 w 1326"/>
                <a:gd name="T9" fmla="*/ 0 h 2445"/>
                <a:gd name="T10" fmla="*/ 883 w 1326"/>
                <a:gd name="T11" fmla="*/ 1630 h 2445"/>
                <a:gd name="T12" fmla="*/ 1325 w 1326"/>
                <a:gd name="T13" fmla="*/ 2444 h 2445"/>
              </a:gdLst>
              <a:ahLst/>
              <a:cxnLst>
                <a:cxn ang="0">
                  <a:pos x="T0" y="T1"/>
                </a:cxn>
                <a:cxn ang="0">
                  <a:pos x="T2" y="T3"/>
                </a:cxn>
                <a:cxn ang="0">
                  <a:pos x="T4" y="T5"/>
                </a:cxn>
                <a:cxn ang="0">
                  <a:pos x="T6" y="T7"/>
                </a:cxn>
                <a:cxn ang="0">
                  <a:pos x="T8" y="T9"/>
                </a:cxn>
                <a:cxn ang="0">
                  <a:pos x="T10" y="T11"/>
                </a:cxn>
                <a:cxn ang="0">
                  <a:pos x="T12" y="T13"/>
                </a:cxn>
              </a:cxnLst>
              <a:rect l="0" t="0" r="r" b="b"/>
              <a:pathLst>
                <a:path w="1326" h="2445">
                  <a:moveTo>
                    <a:pt x="1325" y="2444"/>
                  </a:moveTo>
                  <a:lnTo>
                    <a:pt x="1325" y="2444"/>
                  </a:lnTo>
                  <a:lnTo>
                    <a:pt x="1325" y="2444"/>
                  </a:lnTo>
                  <a:lnTo>
                    <a:pt x="1325" y="2444"/>
                  </a:lnTo>
                  <a:cubicBezTo>
                    <a:pt x="883" y="1630"/>
                    <a:pt x="441" y="813"/>
                    <a:pt x="0" y="0"/>
                  </a:cubicBezTo>
                  <a:cubicBezTo>
                    <a:pt x="293" y="543"/>
                    <a:pt x="587" y="1087"/>
                    <a:pt x="883" y="1630"/>
                  </a:cubicBezTo>
                  <a:cubicBezTo>
                    <a:pt x="1029" y="1900"/>
                    <a:pt x="1177" y="2171"/>
                    <a:pt x="1325" y="244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19"/>
            <p:cNvSpPr>
              <a:spLocks noChangeArrowheads="1"/>
            </p:cNvSpPr>
            <p:nvPr/>
          </p:nvSpPr>
          <p:spPr bwMode="auto">
            <a:xfrm>
              <a:off x="3295650" y="3649663"/>
              <a:ext cx="504825" cy="473075"/>
            </a:xfrm>
            <a:custGeom>
              <a:avLst/>
              <a:gdLst>
                <a:gd name="T0" fmla="*/ 0 w 1401"/>
                <a:gd name="T1" fmla="*/ 1314 h 1315"/>
                <a:gd name="T2" fmla="*/ 0 w 1401"/>
                <a:gd name="T3" fmla="*/ 1314 h 1315"/>
                <a:gd name="T4" fmla="*/ 0 w 1401"/>
                <a:gd name="T5" fmla="*/ 1314 h 1315"/>
                <a:gd name="T6" fmla="*/ 0 w 1401"/>
                <a:gd name="T7" fmla="*/ 1314 h 1315"/>
                <a:gd name="T8" fmla="*/ 1400 w 1401"/>
                <a:gd name="T9" fmla="*/ 0 h 1315"/>
                <a:gd name="T10" fmla="*/ 0 w 1401"/>
                <a:gd name="T11" fmla="*/ 1314 h 1315"/>
              </a:gdLst>
              <a:ahLst/>
              <a:cxnLst>
                <a:cxn ang="0">
                  <a:pos x="T0" y="T1"/>
                </a:cxn>
                <a:cxn ang="0">
                  <a:pos x="T2" y="T3"/>
                </a:cxn>
                <a:cxn ang="0">
                  <a:pos x="T4" y="T5"/>
                </a:cxn>
                <a:cxn ang="0">
                  <a:pos x="T6" y="T7"/>
                </a:cxn>
                <a:cxn ang="0">
                  <a:pos x="T8" y="T9"/>
                </a:cxn>
                <a:cxn ang="0">
                  <a:pos x="T10" y="T11"/>
                </a:cxn>
              </a:cxnLst>
              <a:rect l="0" t="0" r="r" b="b"/>
              <a:pathLst>
                <a:path w="1401" h="1315">
                  <a:moveTo>
                    <a:pt x="0" y="1314"/>
                  </a:moveTo>
                  <a:lnTo>
                    <a:pt x="0" y="1314"/>
                  </a:lnTo>
                  <a:lnTo>
                    <a:pt x="0" y="1314"/>
                  </a:lnTo>
                  <a:lnTo>
                    <a:pt x="0" y="1314"/>
                  </a:lnTo>
                  <a:cubicBezTo>
                    <a:pt x="450" y="845"/>
                    <a:pt x="900" y="379"/>
                    <a:pt x="1400" y="0"/>
                  </a:cubicBezTo>
                  <a:cubicBezTo>
                    <a:pt x="900" y="379"/>
                    <a:pt x="450" y="845"/>
                    <a:pt x="0" y="131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20"/>
            <p:cNvSpPr>
              <a:spLocks noChangeArrowheads="1"/>
            </p:cNvSpPr>
            <p:nvPr/>
          </p:nvSpPr>
          <p:spPr bwMode="auto">
            <a:xfrm>
              <a:off x="2449513" y="3535363"/>
              <a:ext cx="528637" cy="492125"/>
            </a:xfrm>
            <a:custGeom>
              <a:avLst/>
              <a:gdLst>
                <a:gd name="T0" fmla="*/ 0 w 1468"/>
                <a:gd name="T1" fmla="*/ 1365 h 1366"/>
                <a:gd name="T2" fmla="*/ 0 w 1468"/>
                <a:gd name="T3" fmla="*/ 1365 h 1366"/>
                <a:gd name="T4" fmla="*/ 0 w 1468"/>
                <a:gd name="T5" fmla="*/ 1365 h 1366"/>
                <a:gd name="T6" fmla="*/ 0 w 1468"/>
                <a:gd name="T7" fmla="*/ 1365 h 1366"/>
                <a:gd name="T8" fmla="*/ 1467 w 1468"/>
                <a:gd name="T9" fmla="*/ 0 h 1366"/>
                <a:gd name="T10" fmla="*/ 0 w 1468"/>
                <a:gd name="T11" fmla="*/ 1365 h 1366"/>
              </a:gdLst>
              <a:ahLst/>
              <a:cxnLst>
                <a:cxn ang="0">
                  <a:pos x="T0" y="T1"/>
                </a:cxn>
                <a:cxn ang="0">
                  <a:pos x="T2" y="T3"/>
                </a:cxn>
                <a:cxn ang="0">
                  <a:pos x="T4" y="T5"/>
                </a:cxn>
                <a:cxn ang="0">
                  <a:pos x="T6" y="T7"/>
                </a:cxn>
                <a:cxn ang="0">
                  <a:pos x="T8" y="T9"/>
                </a:cxn>
                <a:cxn ang="0">
                  <a:pos x="T10" y="T11"/>
                </a:cxn>
              </a:cxnLst>
              <a:rect l="0" t="0" r="r" b="b"/>
              <a:pathLst>
                <a:path w="1468" h="1366">
                  <a:moveTo>
                    <a:pt x="0" y="1365"/>
                  </a:moveTo>
                  <a:lnTo>
                    <a:pt x="0" y="1365"/>
                  </a:lnTo>
                  <a:lnTo>
                    <a:pt x="0" y="1365"/>
                  </a:lnTo>
                  <a:lnTo>
                    <a:pt x="0" y="1365"/>
                  </a:lnTo>
                  <a:cubicBezTo>
                    <a:pt x="528" y="977"/>
                    <a:pt x="996" y="490"/>
                    <a:pt x="1467" y="0"/>
                  </a:cubicBezTo>
                  <a:cubicBezTo>
                    <a:pt x="996" y="490"/>
                    <a:pt x="528" y="977"/>
                    <a:pt x="0" y="1365"/>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21"/>
            <p:cNvSpPr>
              <a:spLocks noChangeArrowheads="1"/>
            </p:cNvSpPr>
            <p:nvPr/>
          </p:nvSpPr>
          <p:spPr bwMode="auto">
            <a:xfrm>
              <a:off x="2132013" y="3240088"/>
              <a:ext cx="239712" cy="201612"/>
            </a:xfrm>
            <a:custGeom>
              <a:avLst/>
              <a:gdLst>
                <a:gd name="T0" fmla="*/ 0 w 665"/>
                <a:gd name="T1" fmla="*/ 557 h 558"/>
                <a:gd name="T2" fmla="*/ 0 w 665"/>
                <a:gd name="T3" fmla="*/ 557 h 558"/>
                <a:gd name="T4" fmla="*/ 0 w 665"/>
                <a:gd name="T5" fmla="*/ 557 h 558"/>
                <a:gd name="T6" fmla="*/ 0 w 665"/>
                <a:gd name="T7" fmla="*/ 557 h 558"/>
                <a:gd name="T8" fmla="*/ 664 w 665"/>
                <a:gd name="T9" fmla="*/ 0 h 558"/>
                <a:gd name="T10" fmla="*/ 0 w 665"/>
                <a:gd name="T11" fmla="*/ 557 h 558"/>
              </a:gdLst>
              <a:ahLst/>
              <a:cxnLst>
                <a:cxn ang="0">
                  <a:pos x="T0" y="T1"/>
                </a:cxn>
                <a:cxn ang="0">
                  <a:pos x="T2" y="T3"/>
                </a:cxn>
                <a:cxn ang="0">
                  <a:pos x="T4" y="T5"/>
                </a:cxn>
                <a:cxn ang="0">
                  <a:pos x="T6" y="T7"/>
                </a:cxn>
                <a:cxn ang="0">
                  <a:pos x="T8" y="T9"/>
                </a:cxn>
                <a:cxn ang="0">
                  <a:pos x="T10" y="T11"/>
                </a:cxn>
              </a:cxnLst>
              <a:rect l="0" t="0" r="r" b="b"/>
              <a:pathLst>
                <a:path w="665" h="558">
                  <a:moveTo>
                    <a:pt x="0" y="557"/>
                  </a:moveTo>
                  <a:lnTo>
                    <a:pt x="0" y="557"/>
                  </a:lnTo>
                  <a:lnTo>
                    <a:pt x="0" y="557"/>
                  </a:lnTo>
                  <a:lnTo>
                    <a:pt x="0" y="557"/>
                  </a:lnTo>
                  <a:cubicBezTo>
                    <a:pt x="230" y="390"/>
                    <a:pt x="449" y="201"/>
                    <a:pt x="664" y="0"/>
                  </a:cubicBezTo>
                  <a:cubicBezTo>
                    <a:pt x="449" y="201"/>
                    <a:pt x="230" y="390"/>
                    <a:pt x="0" y="557"/>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22"/>
            <p:cNvSpPr>
              <a:spLocks noChangeArrowheads="1"/>
            </p:cNvSpPr>
            <p:nvPr/>
          </p:nvSpPr>
          <p:spPr bwMode="auto">
            <a:xfrm>
              <a:off x="3006725" y="4364038"/>
              <a:ext cx="49213" cy="49212"/>
            </a:xfrm>
            <a:custGeom>
              <a:avLst/>
              <a:gdLst>
                <a:gd name="T0" fmla="*/ 135 w 136"/>
                <a:gd name="T1" fmla="*/ 0 h 135"/>
                <a:gd name="T2" fmla="*/ 135 w 136"/>
                <a:gd name="T3" fmla="*/ 0 h 135"/>
                <a:gd name="T4" fmla="*/ 135 w 136"/>
                <a:gd name="T5" fmla="*/ 0 h 135"/>
                <a:gd name="T6" fmla="*/ 135 w 136"/>
                <a:gd name="T7" fmla="*/ 0 h 135"/>
                <a:gd name="T8" fmla="*/ 0 w 136"/>
                <a:gd name="T9" fmla="*/ 134 h 135"/>
                <a:gd name="T10" fmla="*/ 135 w 136"/>
                <a:gd name="T11" fmla="*/ 0 h 135"/>
              </a:gdLst>
              <a:ahLst/>
              <a:cxnLst>
                <a:cxn ang="0">
                  <a:pos x="T0" y="T1"/>
                </a:cxn>
                <a:cxn ang="0">
                  <a:pos x="T2" y="T3"/>
                </a:cxn>
                <a:cxn ang="0">
                  <a:pos x="T4" y="T5"/>
                </a:cxn>
                <a:cxn ang="0">
                  <a:pos x="T6" y="T7"/>
                </a:cxn>
                <a:cxn ang="0">
                  <a:pos x="T8" y="T9"/>
                </a:cxn>
                <a:cxn ang="0">
                  <a:pos x="T10" y="T11"/>
                </a:cxn>
              </a:cxnLst>
              <a:rect l="0" t="0" r="r" b="b"/>
              <a:pathLst>
                <a:path w="136" h="135">
                  <a:moveTo>
                    <a:pt x="135" y="0"/>
                  </a:moveTo>
                  <a:lnTo>
                    <a:pt x="135" y="0"/>
                  </a:lnTo>
                  <a:lnTo>
                    <a:pt x="135" y="0"/>
                  </a:lnTo>
                  <a:lnTo>
                    <a:pt x="135" y="0"/>
                  </a:lnTo>
                  <a:cubicBezTo>
                    <a:pt x="90" y="45"/>
                    <a:pt x="45" y="91"/>
                    <a:pt x="0" y="134"/>
                  </a:cubicBezTo>
                  <a:cubicBezTo>
                    <a:pt x="45" y="91"/>
                    <a:pt x="90" y="45"/>
                    <a:pt x="135"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23"/>
            <p:cNvSpPr>
              <a:spLocks noChangeArrowheads="1"/>
            </p:cNvSpPr>
            <p:nvPr/>
          </p:nvSpPr>
          <p:spPr bwMode="auto">
            <a:xfrm>
              <a:off x="3865563" y="3368675"/>
              <a:ext cx="560387" cy="233363"/>
            </a:xfrm>
            <a:custGeom>
              <a:avLst/>
              <a:gdLst>
                <a:gd name="T0" fmla="*/ 1557 w 1558"/>
                <a:gd name="T1" fmla="*/ 0 h 648"/>
                <a:gd name="T2" fmla="*/ 1557 w 1558"/>
                <a:gd name="T3" fmla="*/ 0 h 648"/>
                <a:gd name="T4" fmla="*/ 1557 w 1558"/>
                <a:gd name="T5" fmla="*/ 0 h 648"/>
                <a:gd name="T6" fmla="*/ 1557 w 1558"/>
                <a:gd name="T7" fmla="*/ 0 h 648"/>
                <a:gd name="T8" fmla="*/ 0 w 1558"/>
                <a:gd name="T9" fmla="*/ 647 h 648"/>
                <a:gd name="T10" fmla="*/ 1557 w 1558"/>
                <a:gd name="T11" fmla="*/ 0 h 648"/>
              </a:gdLst>
              <a:ahLst/>
              <a:cxnLst>
                <a:cxn ang="0">
                  <a:pos x="T0" y="T1"/>
                </a:cxn>
                <a:cxn ang="0">
                  <a:pos x="T2" y="T3"/>
                </a:cxn>
                <a:cxn ang="0">
                  <a:pos x="T4" y="T5"/>
                </a:cxn>
                <a:cxn ang="0">
                  <a:pos x="T6" y="T7"/>
                </a:cxn>
                <a:cxn ang="0">
                  <a:pos x="T8" y="T9"/>
                </a:cxn>
                <a:cxn ang="0">
                  <a:pos x="T10" y="T11"/>
                </a:cxn>
              </a:cxnLst>
              <a:rect l="0" t="0" r="r" b="b"/>
              <a:pathLst>
                <a:path w="1558" h="648">
                  <a:moveTo>
                    <a:pt x="1557" y="0"/>
                  </a:moveTo>
                  <a:lnTo>
                    <a:pt x="1557" y="0"/>
                  </a:lnTo>
                  <a:lnTo>
                    <a:pt x="1557" y="0"/>
                  </a:lnTo>
                  <a:lnTo>
                    <a:pt x="1557" y="0"/>
                  </a:lnTo>
                  <a:cubicBezTo>
                    <a:pt x="970" y="88"/>
                    <a:pt x="463" y="327"/>
                    <a:pt x="0" y="647"/>
                  </a:cubicBezTo>
                  <a:cubicBezTo>
                    <a:pt x="463" y="327"/>
                    <a:pt x="970" y="88"/>
                    <a:pt x="1557"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24"/>
            <p:cNvSpPr>
              <a:spLocks noChangeArrowheads="1"/>
            </p:cNvSpPr>
            <p:nvPr/>
          </p:nvSpPr>
          <p:spPr bwMode="auto">
            <a:xfrm>
              <a:off x="481013" y="835025"/>
              <a:ext cx="5273675" cy="5280025"/>
            </a:xfrm>
            <a:custGeom>
              <a:avLst/>
              <a:gdLst>
                <a:gd name="T0" fmla="*/ 11993 w 14647"/>
                <a:gd name="T1" fmla="*/ 7501 h 14666"/>
                <a:gd name="T2" fmla="*/ 11993 w 14647"/>
                <a:gd name="T3" fmla="*/ 7501 h 14666"/>
                <a:gd name="T4" fmla="*/ 11993 w 14647"/>
                <a:gd name="T5" fmla="*/ 7501 h 14666"/>
                <a:gd name="T6" fmla="*/ 11993 w 14647"/>
                <a:gd name="T7" fmla="*/ 7501 h 14666"/>
                <a:gd name="T8" fmla="*/ 11358 w 14647"/>
                <a:gd name="T9" fmla="*/ 7514 h 14666"/>
                <a:gd name="T10" fmla="*/ 4823 w 14647"/>
                <a:gd name="T11" fmla="*/ 11736 h 14666"/>
                <a:gd name="T12" fmla="*/ 4191 w 14647"/>
                <a:gd name="T13" fmla="*/ 11750 h 14666"/>
                <a:gd name="T14" fmla="*/ 3921 w 14647"/>
                <a:gd name="T15" fmla="*/ 11254 h 14666"/>
                <a:gd name="T16" fmla="*/ 1268 w 14647"/>
                <a:gd name="T17" fmla="*/ 6369 h 14666"/>
                <a:gd name="T18" fmla="*/ 1000 w 14647"/>
                <a:gd name="T19" fmla="*/ 5874 h 14666"/>
                <a:gd name="T20" fmla="*/ 1634 w 14647"/>
                <a:gd name="T21" fmla="*/ 5860 h 14666"/>
                <a:gd name="T22" fmla="*/ 8169 w 14647"/>
                <a:gd name="T23" fmla="*/ 1638 h 14666"/>
                <a:gd name="T24" fmla="*/ 8801 w 14647"/>
                <a:gd name="T25" fmla="*/ 1625 h 14666"/>
                <a:gd name="T26" fmla="*/ 9071 w 14647"/>
                <a:gd name="T27" fmla="*/ 2121 h 14666"/>
                <a:gd name="T28" fmla="*/ 11723 w 14647"/>
                <a:gd name="T29" fmla="*/ 7005 h 14666"/>
                <a:gd name="T30" fmla="*/ 11723 w 14647"/>
                <a:gd name="T31" fmla="*/ 7005 h 14666"/>
                <a:gd name="T32" fmla="*/ 11993 w 14647"/>
                <a:gd name="T33" fmla="*/ 7501 h 14666"/>
                <a:gd name="T34" fmla="*/ 9465 w 14647"/>
                <a:gd name="T35" fmla="*/ 1039 h 14666"/>
                <a:gd name="T36" fmla="*/ 9465 w 14647"/>
                <a:gd name="T37" fmla="*/ 1039 h 14666"/>
                <a:gd name="T38" fmla="*/ 9465 w 14647"/>
                <a:gd name="T39" fmla="*/ 1039 h 14666"/>
                <a:gd name="T40" fmla="*/ 9465 w 14647"/>
                <a:gd name="T41" fmla="*/ 1039 h 14666"/>
                <a:gd name="T42" fmla="*/ 9465 w 14647"/>
                <a:gd name="T43" fmla="*/ 1039 h 14666"/>
                <a:gd name="T44" fmla="*/ 10271 w 14647"/>
                <a:gd name="T45" fmla="*/ 1277 h 14666"/>
                <a:gd name="T46" fmla="*/ 10271 w 14647"/>
                <a:gd name="T47" fmla="*/ 1277 h 14666"/>
                <a:gd name="T48" fmla="*/ 14458 w 14647"/>
                <a:gd name="T49" fmla="*/ 8985 h 14666"/>
                <a:gd name="T50" fmla="*/ 14458 w 14647"/>
                <a:gd name="T51" fmla="*/ 8985 h 14666"/>
                <a:gd name="T52" fmla="*/ 14646 w 14647"/>
                <a:gd name="T53" fmla="*/ 7332 h 14666"/>
                <a:gd name="T54" fmla="*/ 7322 w 14647"/>
                <a:gd name="T55" fmla="*/ 0 h 14666"/>
                <a:gd name="T56" fmla="*/ 0 w 14647"/>
                <a:gd name="T57" fmla="*/ 7332 h 14666"/>
                <a:gd name="T58" fmla="*/ 7322 w 14647"/>
                <a:gd name="T59" fmla="*/ 14665 h 14666"/>
                <a:gd name="T60" fmla="*/ 11202 w 14647"/>
                <a:gd name="T61" fmla="*/ 13552 h 14666"/>
                <a:gd name="T62" fmla="*/ 11202 w 14647"/>
                <a:gd name="T63" fmla="*/ 13552 h 14666"/>
                <a:gd name="T64" fmla="*/ 10779 w 14647"/>
                <a:gd name="T65" fmla="*/ 12507 h 14666"/>
                <a:gd name="T66" fmla="*/ 10124 w 14647"/>
                <a:gd name="T67" fmla="*/ 10898 h 14666"/>
                <a:gd name="T68" fmla="*/ 10124 w 14647"/>
                <a:gd name="T69" fmla="*/ 10898 h 14666"/>
                <a:gd name="T70" fmla="*/ 10162 w 14647"/>
                <a:gd name="T71" fmla="*/ 9848 h 14666"/>
                <a:gd name="T72" fmla="*/ 10906 w 14647"/>
                <a:gd name="T73" fmla="*/ 9470 h 14666"/>
                <a:gd name="T74" fmla="*/ 11438 w 14647"/>
                <a:gd name="T75" fmla="*/ 9584 h 14666"/>
                <a:gd name="T76" fmla="*/ 11438 w 14647"/>
                <a:gd name="T77" fmla="*/ 9584 h 14666"/>
                <a:gd name="T78" fmla="*/ 13055 w 14647"/>
                <a:gd name="T79" fmla="*/ 10244 h 14666"/>
                <a:gd name="T80" fmla="*/ 13886 w 14647"/>
                <a:gd name="T81" fmla="*/ 10583 h 14666"/>
                <a:gd name="T82" fmla="*/ 13886 w 14647"/>
                <a:gd name="T83" fmla="*/ 10583 h 14666"/>
                <a:gd name="T84" fmla="*/ 13926 w 14647"/>
                <a:gd name="T85" fmla="*/ 10501 h 14666"/>
                <a:gd name="T86" fmla="*/ 13926 w 14647"/>
                <a:gd name="T87" fmla="*/ 10501 h 14666"/>
                <a:gd name="T88" fmla="*/ 9227 w 14647"/>
                <a:gd name="T89" fmla="*/ 1847 h 14666"/>
                <a:gd name="T90" fmla="*/ 9227 w 14647"/>
                <a:gd name="T91" fmla="*/ 1847 h 14666"/>
                <a:gd name="T92" fmla="*/ 9465 w 14647"/>
                <a:gd name="T93" fmla="*/ 1039 h 14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47" h="14666">
                  <a:moveTo>
                    <a:pt x="11993" y="7501"/>
                  </a:moveTo>
                  <a:lnTo>
                    <a:pt x="11993" y="7501"/>
                  </a:lnTo>
                  <a:lnTo>
                    <a:pt x="11993" y="7501"/>
                  </a:lnTo>
                  <a:lnTo>
                    <a:pt x="11993" y="7501"/>
                  </a:lnTo>
                  <a:cubicBezTo>
                    <a:pt x="11771" y="7485"/>
                    <a:pt x="11559" y="7491"/>
                    <a:pt x="11358" y="7514"/>
                  </a:cubicBezTo>
                  <a:cubicBezTo>
                    <a:pt x="8587" y="7827"/>
                    <a:pt x="7597" y="11423"/>
                    <a:pt x="4823" y="11736"/>
                  </a:cubicBezTo>
                  <a:cubicBezTo>
                    <a:pt x="4622" y="11758"/>
                    <a:pt x="4413" y="11763"/>
                    <a:pt x="4191" y="11750"/>
                  </a:cubicBezTo>
                  <a:cubicBezTo>
                    <a:pt x="4101" y="11586"/>
                    <a:pt x="4011" y="11418"/>
                    <a:pt x="3921" y="11254"/>
                  </a:cubicBezTo>
                  <a:cubicBezTo>
                    <a:pt x="3036" y="9626"/>
                    <a:pt x="2152" y="7996"/>
                    <a:pt x="1268" y="6369"/>
                  </a:cubicBezTo>
                  <a:cubicBezTo>
                    <a:pt x="1178" y="6205"/>
                    <a:pt x="1088" y="6041"/>
                    <a:pt x="1000" y="5874"/>
                  </a:cubicBezTo>
                  <a:cubicBezTo>
                    <a:pt x="1221" y="5889"/>
                    <a:pt x="1433" y="5884"/>
                    <a:pt x="1634" y="5860"/>
                  </a:cubicBezTo>
                  <a:cubicBezTo>
                    <a:pt x="4408" y="5551"/>
                    <a:pt x="5395" y="1950"/>
                    <a:pt x="8169" y="1638"/>
                  </a:cubicBezTo>
                  <a:cubicBezTo>
                    <a:pt x="8370" y="1617"/>
                    <a:pt x="8581" y="1612"/>
                    <a:pt x="8801" y="1625"/>
                  </a:cubicBezTo>
                  <a:cubicBezTo>
                    <a:pt x="8891" y="1792"/>
                    <a:pt x="8981" y="1956"/>
                    <a:pt x="9071" y="2121"/>
                  </a:cubicBezTo>
                  <a:cubicBezTo>
                    <a:pt x="9955" y="3748"/>
                    <a:pt x="10840" y="5379"/>
                    <a:pt x="11723" y="7005"/>
                  </a:cubicBezTo>
                  <a:lnTo>
                    <a:pt x="11723" y="7005"/>
                  </a:lnTo>
                  <a:lnTo>
                    <a:pt x="11993" y="7501"/>
                  </a:lnTo>
                  <a:close/>
                  <a:moveTo>
                    <a:pt x="9465" y="1039"/>
                  </a:moveTo>
                  <a:lnTo>
                    <a:pt x="9465" y="1039"/>
                  </a:lnTo>
                  <a:lnTo>
                    <a:pt x="9465" y="1039"/>
                  </a:lnTo>
                  <a:lnTo>
                    <a:pt x="9465" y="1039"/>
                  </a:lnTo>
                  <a:lnTo>
                    <a:pt x="9465" y="1039"/>
                  </a:lnTo>
                  <a:cubicBezTo>
                    <a:pt x="9751" y="883"/>
                    <a:pt x="10113" y="992"/>
                    <a:pt x="10271" y="1277"/>
                  </a:cubicBezTo>
                  <a:lnTo>
                    <a:pt x="10271" y="1277"/>
                  </a:lnTo>
                  <a:lnTo>
                    <a:pt x="14458" y="8985"/>
                  </a:lnTo>
                  <a:lnTo>
                    <a:pt x="14458" y="8985"/>
                  </a:lnTo>
                  <a:cubicBezTo>
                    <a:pt x="14579" y="8455"/>
                    <a:pt x="14646" y="7901"/>
                    <a:pt x="14646" y="7332"/>
                  </a:cubicBezTo>
                  <a:cubicBezTo>
                    <a:pt x="14646" y="3282"/>
                    <a:pt x="11366" y="0"/>
                    <a:pt x="7322" y="0"/>
                  </a:cubicBezTo>
                  <a:cubicBezTo>
                    <a:pt x="3277" y="0"/>
                    <a:pt x="0" y="3282"/>
                    <a:pt x="0" y="7332"/>
                  </a:cubicBezTo>
                  <a:cubicBezTo>
                    <a:pt x="0" y="11381"/>
                    <a:pt x="3277" y="14665"/>
                    <a:pt x="7322" y="14665"/>
                  </a:cubicBezTo>
                  <a:cubicBezTo>
                    <a:pt x="8748" y="14665"/>
                    <a:pt x="10076" y="14257"/>
                    <a:pt x="11202" y="13552"/>
                  </a:cubicBezTo>
                  <a:lnTo>
                    <a:pt x="11202" y="13552"/>
                  </a:lnTo>
                  <a:lnTo>
                    <a:pt x="10779" y="12507"/>
                  </a:lnTo>
                  <a:lnTo>
                    <a:pt x="10124" y="10898"/>
                  </a:lnTo>
                  <a:lnTo>
                    <a:pt x="10124" y="10898"/>
                  </a:lnTo>
                  <a:cubicBezTo>
                    <a:pt x="9918" y="10387"/>
                    <a:pt x="10029" y="10045"/>
                    <a:pt x="10162" y="9848"/>
                  </a:cubicBezTo>
                  <a:cubicBezTo>
                    <a:pt x="10324" y="9608"/>
                    <a:pt x="10596" y="9470"/>
                    <a:pt x="10906" y="9470"/>
                  </a:cubicBezTo>
                  <a:cubicBezTo>
                    <a:pt x="11072" y="9470"/>
                    <a:pt x="11250" y="9510"/>
                    <a:pt x="11438" y="9584"/>
                  </a:cubicBezTo>
                  <a:lnTo>
                    <a:pt x="11438" y="9584"/>
                  </a:lnTo>
                  <a:lnTo>
                    <a:pt x="13055" y="10244"/>
                  </a:lnTo>
                  <a:lnTo>
                    <a:pt x="13886" y="10583"/>
                  </a:lnTo>
                  <a:lnTo>
                    <a:pt x="13886" y="10583"/>
                  </a:lnTo>
                  <a:cubicBezTo>
                    <a:pt x="13902" y="10557"/>
                    <a:pt x="13913" y="10528"/>
                    <a:pt x="13926" y="10501"/>
                  </a:cubicBezTo>
                  <a:lnTo>
                    <a:pt x="13926" y="10501"/>
                  </a:lnTo>
                  <a:lnTo>
                    <a:pt x="9227" y="1847"/>
                  </a:lnTo>
                  <a:lnTo>
                    <a:pt x="9227" y="1847"/>
                  </a:lnTo>
                  <a:cubicBezTo>
                    <a:pt x="9071" y="1559"/>
                    <a:pt x="9177" y="1195"/>
                    <a:pt x="9465" y="1039"/>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25"/>
            <p:cNvSpPr>
              <a:spLocks noChangeArrowheads="1"/>
            </p:cNvSpPr>
            <p:nvPr/>
          </p:nvSpPr>
          <p:spPr bwMode="auto">
            <a:xfrm>
              <a:off x="2663825" y="1603375"/>
              <a:ext cx="855663" cy="439738"/>
            </a:xfrm>
            <a:custGeom>
              <a:avLst/>
              <a:gdLst>
                <a:gd name="T0" fmla="*/ 2374 w 2375"/>
                <a:gd name="T1" fmla="*/ 0 h 1220"/>
                <a:gd name="T2" fmla="*/ 2374 w 2375"/>
                <a:gd name="T3" fmla="*/ 0 h 1220"/>
                <a:gd name="T4" fmla="*/ 2374 w 2375"/>
                <a:gd name="T5" fmla="*/ 0 h 1220"/>
                <a:gd name="T6" fmla="*/ 2374 w 2375"/>
                <a:gd name="T7" fmla="*/ 0 h 1220"/>
                <a:gd name="T8" fmla="*/ 0 w 2375"/>
                <a:gd name="T9" fmla="*/ 1219 h 1220"/>
                <a:gd name="T10" fmla="*/ 572 w 2375"/>
                <a:gd name="T11" fmla="*/ 747 h 1220"/>
                <a:gd name="T12" fmla="*/ 2374 w 2375"/>
                <a:gd name="T13" fmla="*/ 0 h 1220"/>
              </a:gdLst>
              <a:ahLst/>
              <a:cxnLst>
                <a:cxn ang="0">
                  <a:pos x="T0" y="T1"/>
                </a:cxn>
                <a:cxn ang="0">
                  <a:pos x="T2" y="T3"/>
                </a:cxn>
                <a:cxn ang="0">
                  <a:pos x="T4" y="T5"/>
                </a:cxn>
                <a:cxn ang="0">
                  <a:pos x="T6" y="T7"/>
                </a:cxn>
                <a:cxn ang="0">
                  <a:pos x="T8" y="T9"/>
                </a:cxn>
                <a:cxn ang="0">
                  <a:pos x="T10" y="T11"/>
                </a:cxn>
                <a:cxn ang="0">
                  <a:pos x="T12" y="T13"/>
                </a:cxn>
              </a:cxnLst>
              <a:rect l="0" t="0" r="r" b="b"/>
              <a:pathLst>
                <a:path w="2375" h="1220">
                  <a:moveTo>
                    <a:pt x="2374" y="0"/>
                  </a:moveTo>
                  <a:lnTo>
                    <a:pt x="2374" y="0"/>
                  </a:lnTo>
                  <a:lnTo>
                    <a:pt x="2374" y="0"/>
                  </a:lnTo>
                  <a:lnTo>
                    <a:pt x="2374" y="0"/>
                  </a:lnTo>
                  <a:cubicBezTo>
                    <a:pt x="1418" y="109"/>
                    <a:pt x="677" y="604"/>
                    <a:pt x="0" y="1219"/>
                  </a:cubicBezTo>
                  <a:cubicBezTo>
                    <a:pt x="185" y="1053"/>
                    <a:pt x="376" y="893"/>
                    <a:pt x="572" y="747"/>
                  </a:cubicBezTo>
                  <a:cubicBezTo>
                    <a:pt x="1098" y="363"/>
                    <a:pt x="1680" y="79"/>
                    <a:pt x="2374"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26"/>
            <p:cNvSpPr>
              <a:spLocks noChangeArrowheads="1"/>
            </p:cNvSpPr>
            <p:nvPr/>
          </p:nvSpPr>
          <p:spPr bwMode="auto">
            <a:xfrm>
              <a:off x="1165225" y="2909888"/>
              <a:ext cx="569913" cy="214312"/>
            </a:xfrm>
            <a:custGeom>
              <a:avLst/>
              <a:gdLst>
                <a:gd name="T0" fmla="*/ 0 w 1582"/>
                <a:gd name="T1" fmla="*/ 594 h 595"/>
                <a:gd name="T2" fmla="*/ 0 w 1582"/>
                <a:gd name="T3" fmla="*/ 594 h 595"/>
                <a:gd name="T4" fmla="*/ 0 w 1582"/>
                <a:gd name="T5" fmla="*/ 594 h 595"/>
                <a:gd name="T6" fmla="*/ 0 w 1582"/>
                <a:gd name="T7" fmla="*/ 594 h 595"/>
                <a:gd name="T8" fmla="*/ 1581 w 1582"/>
                <a:gd name="T9" fmla="*/ 0 h 595"/>
                <a:gd name="T10" fmla="*/ 0 w 1582"/>
                <a:gd name="T11" fmla="*/ 594 h 595"/>
              </a:gdLst>
              <a:ahLst/>
              <a:cxnLst>
                <a:cxn ang="0">
                  <a:pos x="T0" y="T1"/>
                </a:cxn>
                <a:cxn ang="0">
                  <a:pos x="T2" y="T3"/>
                </a:cxn>
                <a:cxn ang="0">
                  <a:pos x="T4" y="T5"/>
                </a:cxn>
                <a:cxn ang="0">
                  <a:pos x="T6" y="T7"/>
                </a:cxn>
                <a:cxn ang="0">
                  <a:pos x="T8" y="T9"/>
                </a:cxn>
                <a:cxn ang="0">
                  <a:pos x="T10" y="T11"/>
                </a:cxn>
              </a:cxnLst>
              <a:rect l="0" t="0" r="r" b="b"/>
              <a:pathLst>
                <a:path w="1582" h="595">
                  <a:moveTo>
                    <a:pt x="0" y="594"/>
                  </a:moveTo>
                  <a:lnTo>
                    <a:pt x="0" y="594"/>
                  </a:lnTo>
                  <a:lnTo>
                    <a:pt x="0" y="594"/>
                  </a:lnTo>
                  <a:lnTo>
                    <a:pt x="0" y="594"/>
                  </a:lnTo>
                  <a:cubicBezTo>
                    <a:pt x="598" y="528"/>
                    <a:pt x="1111" y="308"/>
                    <a:pt x="1581" y="0"/>
                  </a:cubicBezTo>
                  <a:cubicBezTo>
                    <a:pt x="1111" y="308"/>
                    <a:pt x="598" y="528"/>
                    <a:pt x="0" y="59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27"/>
            <p:cNvSpPr>
              <a:spLocks noChangeArrowheads="1"/>
            </p:cNvSpPr>
            <p:nvPr/>
          </p:nvSpPr>
          <p:spPr bwMode="auto">
            <a:xfrm>
              <a:off x="3187700" y="2190750"/>
              <a:ext cx="968375" cy="855663"/>
            </a:xfrm>
            <a:custGeom>
              <a:avLst/>
              <a:gdLst>
                <a:gd name="T0" fmla="*/ 0 w 2688"/>
                <a:gd name="T1" fmla="*/ 745 h 2376"/>
                <a:gd name="T2" fmla="*/ 0 w 2688"/>
                <a:gd name="T3" fmla="*/ 745 h 2376"/>
                <a:gd name="T4" fmla="*/ 0 w 2688"/>
                <a:gd name="T5" fmla="*/ 745 h 2376"/>
                <a:gd name="T6" fmla="*/ 0 w 2688"/>
                <a:gd name="T7" fmla="*/ 745 h 2376"/>
                <a:gd name="T8" fmla="*/ 884 w 2688"/>
                <a:gd name="T9" fmla="*/ 2375 h 2376"/>
                <a:gd name="T10" fmla="*/ 2687 w 2688"/>
                <a:gd name="T11" fmla="*/ 1628 h 2376"/>
                <a:gd name="T12" fmla="*/ 2244 w 2688"/>
                <a:gd name="T13" fmla="*/ 814 h 2376"/>
                <a:gd name="T14" fmla="*/ 1802 w 2688"/>
                <a:gd name="T15" fmla="*/ 0 h 2376"/>
                <a:gd name="T16" fmla="*/ 0 w 2688"/>
                <a:gd name="T17" fmla="*/ 745 h 2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8" h="2376">
                  <a:moveTo>
                    <a:pt x="0" y="745"/>
                  </a:moveTo>
                  <a:lnTo>
                    <a:pt x="0" y="745"/>
                  </a:lnTo>
                  <a:lnTo>
                    <a:pt x="0" y="745"/>
                  </a:lnTo>
                  <a:lnTo>
                    <a:pt x="0" y="745"/>
                  </a:lnTo>
                  <a:cubicBezTo>
                    <a:pt x="297" y="1288"/>
                    <a:pt x="590" y="1832"/>
                    <a:pt x="884" y="2375"/>
                  </a:cubicBezTo>
                  <a:cubicBezTo>
                    <a:pt x="1411" y="1988"/>
                    <a:pt x="1993" y="1705"/>
                    <a:pt x="2687" y="1628"/>
                  </a:cubicBezTo>
                  <a:cubicBezTo>
                    <a:pt x="2538" y="1354"/>
                    <a:pt x="2390" y="1085"/>
                    <a:pt x="2244" y="814"/>
                  </a:cubicBezTo>
                  <a:cubicBezTo>
                    <a:pt x="2096" y="541"/>
                    <a:pt x="1948" y="270"/>
                    <a:pt x="1802" y="0"/>
                  </a:cubicBezTo>
                  <a:cubicBezTo>
                    <a:pt x="1109" y="77"/>
                    <a:pt x="527" y="360"/>
                    <a:pt x="0" y="745"/>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28"/>
            <p:cNvSpPr>
              <a:spLocks noChangeArrowheads="1"/>
            </p:cNvSpPr>
            <p:nvPr/>
          </p:nvSpPr>
          <p:spPr bwMode="auto">
            <a:xfrm>
              <a:off x="3505200" y="2776538"/>
              <a:ext cx="649288" cy="269875"/>
            </a:xfrm>
            <a:custGeom>
              <a:avLst/>
              <a:gdLst>
                <a:gd name="T0" fmla="*/ 1803 w 1804"/>
                <a:gd name="T1" fmla="*/ 0 h 748"/>
                <a:gd name="T2" fmla="*/ 1803 w 1804"/>
                <a:gd name="T3" fmla="*/ 0 h 748"/>
                <a:gd name="T4" fmla="*/ 1803 w 1804"/>
                <a:gd name="T5" fmla="*/ 0 h 748"/>
                <a:gd name="T6" fmla="*/ 1803 w 1804"/>
                <a:gd name="T7" fmla="*/ 0 h 748"/>
                <a:gd name="T8" fmla="*/ 1803 w 1804"/>
                <a:gd name="T9" fmla="*/ 0 h 748"/>
                <a:gd name="T10" fmla="*/ 0 w 1804"/>
                <a:gd name="T11" fmla="*/ 747 h 748"/>
                <a:gd name="T12" fmla="*/ 1803 w 1804"/>
                <a:gd name="T13" fmla="*/ 0 h 748"/>
              </a:gdLst>
              <a:ahLst/>
              <a:cxnLst>
                <a:cxn ang="0">
                  <a:pos x="T0" y="T1"/>
                </a:cxn>
                <a:cxn ang="0">
                  <a:pos x="T2" y="T3"/>
                </a:cxn>
                <a:cxn ang="0">
                  <a:pos x="T4" y="T5"/>
                </a:cxn>
                <a:cxn ang="0">
                  <a:pos x="T6" y="T7"/>
                </a:cxn>
                <a:cxn ang="0">
                  <a:pos x="T8" y="T9"/>
                </a:cxn>
                <a:cxn ang="0">
                  <a:pos x="T10" y="T11"/>
                </a:cxn>
                <a:cxn ang="0">
                  <a:pos x="T12" y="T13"/>
                </a:cxn>
              </a:cxnLst>
              <a:rect l="0" t="0" r="r" b="b"/>
              <a:pathLst>
                <a:path w="1804" h="748">
                  <a:moveTo>
                    <a:pt x="1803" y="0"/>
                  </a:moveTo>
                  <a:lnTo>
                    <a:pt x="1803" y="0"/>
                  </a:lnTo>
                  <a:lnTo>
                    <a:pt x="1803" y="0"/>
                  </a:lnTo>
                  <a:lnTo>
                    <a:pt x="1803" y="0"/>
                  </a:lnTo>
                  <a:lnTo>
                    <a:pt x="1803" y="0"/>
                  </a:lnTo>
                  <a:cubicBezTo>
                    <a:pt x="1109" y="77"/>
                    <a:pt x="527" y="360"/>
                    <a:pt x="0" y="747"/>
                  </a:cubicBezTo>
                  <a:cubicBezTo>
                    <a:pt x="527" y="360"/>
                    <a:pt x="1109" y="77"/>
                    <a:pt x="1803"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29"/>
            <p:cNvSpPr>
              <a:spLocks noChangeArrowheads="1"/>
            </p:cNvSpPr>
            <p:nvPr/>
          </p:nvSpPr>
          <p:spPr bwMode="auto">
            <a:xfrm>
              <a:off x="3187700" y="2190750"/>
              <a:ext cx="649288" cy="268288"/>
            </a:xfrm>
            <a:custGeom>
              <a:avLst/>
              <a:gdLst>
                <a:gd name="T0" fmla="*/ 0 w 1803"/>
                <a:gd name="T1" fmla="*/ 745 h 746"/>
                <a:gd name="T2" fmla="*/ 0 w 1803"/>
                <a:gd name="T3" fmla="*/ 745 h 746"/>
                <a:gd name="T4" fmla="*/ 0 w 1803"/>
                <a:gd name="T5" fmla="*/ 745 h 746"/>
                <a:gd name="T6" fmla="*/ 0 w 1803"/>
                <a:gd name="T7" fmla="*/ 745 h 746"/>
                <a:gd name="T8" fmla="*/ 1802 w 1803"/>
                <a:gd name="T9" fmla="*/ 0 h 746"/>
                <a:gd name="T10" fmla="*/ 0 w 1803"/>
                <a:gd name="T11" fmla="*/ 745 h 746"/>
              </a:gdLst>
              <a:ahLst/>
              <a:cxnLst>
                <a:cxn ang="0">
                  <a:pos x="T0" y="T1"/>
                </a:cxn>
                <a:cxn ang="0">
                  <a:pos x="T2" y="T3"/>
                </a:cxn>
                <a:cxn ang="0">
                  <a:pos x="T4" y="T5"/>
                </a:cxn>
                <a:cxn ang="0">
                  <a:pos x="T6" y="T7"/>
                </a:cxn>
                <a:cxn ang="0">
                  <a:pos x="T8" y="T9"/>
                </a:cxn>
                <a:cxn ang="0">
                  <a:pos x="T10" y="T11"/>
                </a:cxn>
              </a:cxnLst>
              <a:rect l="0" t="0" r="r" b="b"/>
              <a:pathLst>
                <a:path w="1803" h="746">
                  <a:moveTo>
                    <a:pt x="0" y="745"/>
                  </a:moveTo>
                  <a:lnTo>
                    <a:pt x="0" y="745"/>
                  </a:lnTo>
                  <a:lnTo>
                    <a:pt x="0" y="745"/>
                  </a:lnTo>
                  <a:lnTo>
                    <a:pt x="0" y="745"/>
                  </a:lnTo>
                  <a:cubicBezTo>
                    <a:pt x="527" y="360"/>
                    <a:pt x="1109" y="77"/>
                    <a:pt x="1802" y="0"/>
                  </a:cubicBezTo>
                  <a:cubicBezTo>
                    <a:pt x="1109" y="77"/>
                    <a:pt x="527" y="360"/>
                    <a:pt x="0" y="745"/>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30"/>
            <p:cNvSpPr>
              <a:spLocks noChangeArrowheads="1"/>
            </p:cNvSpPr>
            <p:nvPr/>
          </p:nvSpPr>
          <p:spPr bwMode="auto">
            <a:xfrm>
              <a:off x="2978150" y="3044825"/>
              <a:ext cx="846138" cy="1077913"/>
            </a:xfrm>
            <a:custGeom>
              <a:avLst/>
              <a:gdLst>
                <a:gd name="T0" fmla="*/ 1466 w 2351"/>
                <a:gd name="T1" fmla="*/ 0 h 2992"/>
                <a:gd name="T2" fmla="*/ 1466 w 2351"/>
                <a:gd name="T3" fmla="*/ 0 h 2992"/>
                <a:gd name="T4" fmla="*/ 1466 w 2351"/>
                <a:gd name="T5" fmla="*/ 0 h 2992"/>
                <a:gd name="T6" fmla="*/ 1466 w 2351"/>
                <a:gd name="T7" fmla="*/ 0 h 2992"/>
                <a:gd name="T8" fmla="*/ 0 w 2351"/>
                <a:gd name="T9" fmla="*/ 1362 h 2992"/>
                <a:gd name="T10" fmla="*/ 0 w 2351"/>
                <a:gd name="T11" fmla="*/ 1362 h 2992"/>
                <a:gd name="T12" fmla="*/ 884 w 2351"/>
                <a:gd name="T13" fmla="*/ 2991 h 2992"/>
                <a:gd name="T14" fmla="*/ 884 w 2351"/>
                <a:gd name="T15" fmla="*/ 2991 h 2992"/>
                <a:gd name="T16" fmla="*/ 2284 w 2351"/>
                <a:gd name="T17" fmla="*/ 1677 h 2992"/>
                <a:gd name="T18" fmla="*/ 2350 w 2351"/>
                <a:gd name="T19" fmla="*/ 1627 h 2992"/>
                <a:gd name="T20" fmla="*/ 1466 w 2351"/>
                <a:gd name="T21" fmla="*/ 0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1" h="2992">
                  <a:moveTo>
                    <a:pt x="1466" y="0"/>
                  </a:moveTo>
                  <a:lnTo>
                    <a:pt x="1466" y="0"/>
                  </a:lnTo>
                  <a:lnTo>
                    <a:pt x="1466" y="0"/>
                  </a:lnTo>
                  <a:lnTo>
                    <a:pt x="1466" y="0"/>
                  </a:lnTo>
                  <a:cubicBezTo>
                    <a:pt x="942" y="385"/>
                    <a:pt x="471" y="874"/>
                    <a:pt x="0" y="1362"/>
                  </a:cubicBezTo>
                  <a:lnTo>
                    <a:pt x="0" y="1362"/>
                  </a:lnTo>
                  <a:lnTo>
                    <a:pt x="884" y="2991"/>
                  </a:lnTo>
                  <a:lnTo>
                    <a:pt x="884" y="2991"/>
                  </a:lnTo>
                  <a:cubicBezTo>
                    <a:pt x="1334" y="2522"/>
                    <a:pt x="1784" y="2056"/>
                    <a:pt x="2284" y="1677"/>
                  </a:cubicBezTo>
                  <a:cubicBezTo>
                    <a:pt x="2305" y="1661"/>
                    <a:pt x="2329" y="1643"/>
                    <a:pt x="2350" y="1627"/>
                  </a:cubicBezTo>
                  <a:cubicBezTo>
                    <a:pt x="2056" y="1084"/>
                    <a:pt x="1763" y="544"/>
                    <a:pt x="1466" y="0"/>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31"/>
            <p:cNvSpPr>
              <a:spLocks noChangeArrowheads="1"/>
            </p:cNvSpPr>
            <p:nvPr/>
          </p:nvSpPr>
          <p:spPr bwMode="auto">
            <a:xfrm>
              <a:off x="2341563" y="1871663"/>
              <a:ext cx="846137" cy="1077912"/>
            </a:xfrm>
            <a:custGeom>
              <a:avLst/>
              <a:gdLst>
                <a:gd name="T0" fmla="*/ 2350 w 2351"/>
                <a:gd name="T1" fmla="*/ 1628 h 2994"/>
                <a:gd name="T2" fmla="*/ 2350 w 2351"/>
                <a:gd name="T3" fmla="*/ 1628 h 2994"/>
                <a:gd name="T4" fmla="*/ 2350 w 2351"/>
                <a:gd name="T5" fmla="*/ 1628 h 2994"/>
                <a:gd name="T6" fmla="*/ 1467 w 2351"/>
                <a:gd name="T7" fmla="*/ 0 h 2994"/>
                <a:gd name="T8" fmla="*/ 1467 w 2351"/>
                <a:gd name="T9" fmla="*/ 0 h 2994"/>
                <a:gd name="T10" fmla="*/ 895 w 2351"/>
                <a:gd name="T11" fmla="*/ 472 h 2994"/>
                <a:gd name="T12" fmla="*/ 623 w 2351"/>
                <a:gd name="T13" fmla="*/ 732 h 2994"/>
                <a:gd name="T14" fmla="*/ 177 w 2351"/>
                <a:gd name="T15" fmla="*/ 1182 h 2994"/>
                <a:gd name="T16" fmla="*/ 0 w 2351"/>
                <a:gd name="T17" fmla="*/ 1366 h 2994"/>
                <a:gd name="T18" fmla="*/ 884 w 2351"/>
                <a:gd name="T19" fmla="*/ 2993 h 2994"/>
                <a:gd name="T20" fmla="*/ 2350 w 2351"/>
                <a:gd name="T21" fmla="*/ 1628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1" h="2994">
                  <a:moveTo>
                    <a:pt x="2350" y="1628"/>
                  </a:moveTo>
                  <a:lnTo>
                    <a:pt x="2350" y="1628"/>
                  </a:lnTo>
                  <a:lnTo>
                    <a:pt x="2350" y="1628"/>
                  </a:lnTo>
                  <a:lnTo>
                    <a:pt x="1467" y="0"/>
                  </a:lnTo>
                  <a:lnTo>
                    <a:pt x="1467" y="0"/>
                  </a:lnTo>
                  <a:cubicBezTo>
                    <a:pt x="1271" y="146"/>
                    <a:pt x="1080" y="306"/>
                    <a:pt x="895" y="472"/>
                  </a:cubicBezTo>
                  <a:cubicBezTo>
                    <a:pt x="802" y="557"/>
                    <a:pt x="712" y="644"/>
                    <a:pt x="623" y="732"/>
                  </a:cubicBezTo>
                  <a:cubicBezTo>
                    <a:pt x="471" y="878"/>
                    <a:pt x="323" y="1029"/>
                    <a:pt x="177" y="1182"/>
                  </a:cubicBezTo>
                  <a:cubicBezTo>
                    <a:pt x="116" y="1243"/>
                    <a:pt x="58" y="1304"/>
                    <a:pt x="0" y="1366"/>
                  </a:cubicBezTo>
                  <a:cubicBezTo>
                    <a:pt x="293" y="1906"/>
                    <a:pt x="591" y="2449"/>
                    <a:pt x="884" y="2993"/>
                  </a:cubicBezTo>
                  <a:cubicBezTo>
                    <a:pt x="1355" y="2506"/>
                    <a:pt x="1824" y="2015"/>
                    <a:pt x="2350" y="1628"/>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32"/>
            <p:cNvSpPr>
              <a:spLocks noChangeArrowheads="1"/>
            </p:cNvSpPr>
            <p:nvPr/>
          </p:nvSpPr>
          <p:spPr bwMode="auto">
            <a:xfrm>
              <a:off x="2659063" y="2459038"/>
              <a:ext cx="528637" cy="492125"/>
            </a:xfrm>
            <a:custGeom>
              <a:avLst/>
              <a:gdLst>
                <a:gd name="T0" fmla="*/ 1466 w 1467"/>
                <a:gd name="T1" fmla="*/ 0 h 1366"/>
                <a:gd name="T2" fmla="*/ 1466 w 1467"/>
                <a:gd name="T3" fmla="*/ 0 h 1366"/>
                <a:gd name="T4" fmla="*/ 1466 w 1467"/>
                <a:gd name="T5" fmla="*/ 0 h 1366"/>
                <a:gd name="T6" fmla="*/ 1466 w 1467"/>
                <a:gd name="T7" fmla="*/ 0 h 1366"/>
                <a:gd name="T8" fmla="*/ 0 w 1467"/>
                <a:gd name="T9" fmla="*/ 1365 h 1366"/>
                <a:gd name="T10" fmla="*/ 1466 w 1467"/>
                <a:gd name="T11" fmla="*/ 0 h 1366"/>
              </a:gdLst>
              <a:ahLst/>
              <a:cxnLst>
                <a:cxn ang="0">
                  <a:pos x="T0" y="T1"/>
                </a:cxn>
                <a:cxn ang="0">
                  <a:pos x="T2" y="T3"/>
                </a:cxn>
                <a:cxn ang="0">
                  <a:pos x="T4" y="T5"/>
                </a:cxn>
                <a:cxn ang="0">
                  <a:pos x="T6" y="T7"/>
                </a:cxn>
                <a:cxn ang="0">
                  <a:pos x="T8" y="T9"/>
                </a:cxn>
                <a:cxn ang="0">
                  <a:pos x="T10" y="T11"/>
                </a:cxn>
              </a:cxnLst>
              <a:rect l="0" t="0" r="r" b="b"/>
              <a:pathLst>
                <a:path w="1467" h="1366">
                  <a:moveTo>
                    <a:pt x="1466" y="0"/>
                  </a:moveTo>
                  <a:lnTo>
                    <a:pt x="1466" y="0"/>
                  </a:lnTo>
                  <a:lnTo>
                    <a:pt x="1466" y="0"/>
                  </a:lnTo>
                  <a:lnTo>
                    <a:pt x="1466" y="0"/>
                  </a:lnTo>
                  <a:cubicBezTo>
                    <a:pt x="940" y="387"/>
                    <a:pt x="471" y="878"/>
                    <a:pt x="0" y="1365"/>
                  </a:cubicBezTo>
                  <a:cubicBezTo>
                    <a:pt x="471" y="878"/>
                    <a:pt x="940" y="387"/>
                    <a:pt x="1466"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33"/>
            <p:cNvSpPr>
              <a:spLocks noChangeArrowheads="1"/>
            </p:cNvSpPr>
            <p:nvPr/>
          </p:nvSpPr>
          <p:spPr bwMode="auto">
            <a:xfrm>
              <a:off x="2132013" y="2949575"/>
              <a:ext cx="846137" cy="1077913"/>
            </a:xfrm>
            <a:custGeom>
              <a:avLst/>
              <a:gdLst>
                <a:gd name="T0" fmla="*/ 754 w 2351"/>
                <a:gd name="T1" fmla="*/ 721 h 2993"/>
                <a:gd name="T2" fmla="*/ 754 w 2351"/>
                <a:gd name="T3" fmla="*/ 721 h 2993"/>
                <a:gd name="T4" fmla="*/ 754 w 2351"/>
                <a:gd name="T5" fmla="*/ 721 h 2993"/>
                <a:gd name="T6" fmla="*/ 754 w 2351"/>
                <a:gd name="T7" fmla="*/ 721 h 2993"/>
                <a:gd name="T8" fmla="*/ 664 w 2351"/>
                <a:gd name="T9" fmla="*/ 806 h 2993"/>
                <a:gd name="T10" fmla="*/ 0 w 2351"/>
                <a:gd name="T11" fmla="*/ 1363 h 2993"/>
                <a:gd name="T12" fmla="*/ 883 w 2351"/>
                <a:gd name="T13" fmla="*/ 2992 h 2993"/>
                <a:gd name="T14" fmla="*/ 2350 w 2351"/>
                <a:gd name="T15" fmla="*/ 1627 h 2993"/>
                <a:gd name="T16" fmla="*/ 1466 w 2351"/>
                <a:gd name="T17" fmla="*/ 0 h 2993"/>
                <a:gd name="T18" fmla="*/ 754 w 2351"/>
                <a:gd name="T19" fmla="*/ 721 h 2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1" h="2993">
                  <a:moveTo>
                    <a:pt x="754" y="721"/>
                  </a:moveTo>
                  <a:lnTo>
                    <a:pt x="754" y="721"/>
                  </a:lnTo>
                  <a:lnTo>
                    <a:pt x="754" y="721"/>
                  </a:lnTo>
                  <a:lnTo>
                    <a:pt x="754" y="721"/>
                  </a:lnTo>
                  <a:cubicBezTo>
                    <a:pt x="725" y="750"/>
                    <a:pt x="693" y="777"/>
                    <a:pt x="664" y="806"/>
                  </a:cubicBezTo>
                  <a:cubicBezTo>
                    <a:pt x="449" y="1007"/>
                    <a:pt x="230" y="1196"/>
                    <a:pt x="0" y="1363"/>
                  </a:cubicBezTo>
                  <a:cubicBezTo>
                    <a:pt x="293" y="1905"/>
                    <a:pt x="590" y="2448"/>
                    <a:pt x="883" y="2992"/>
                  </a:cubicBezTo>
                  <a:cubicBezTo>
                    <a:pt x="1411" y="2604"/>
                    <a:pt x="1879" y="2117"/>
                    <a:pt x="2350" y="1627"/>
                  </a:cubicBezTo>
                  <a:cubicBezTo>
                    <a:pt x="2057" y="1084"/>
                    <a:pt x="1760" y="543"/>
                    <a:pt x="1466" y="0"/>
                  </a:cubicBezTo>
                  <a:cubicBezTo>
                    <a:pt x="1231" y="244"/>
                    <a:pt x="994" y="487"/>
                    <a:pt x="754" y="721"/>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 name="Freeform 34"/>
            <p:cNvSpPr>
              <a:spLocks noChangeArrowheads="1"/>
            </p:cNvSpPr>
            <p:nvPr/>
          </p:nvSpPr>
          <p:spPr bwMode="auto">
            <a:xfrm>
              <a:off x="2403475" y="2949575"/>
              <a:ext cx="257175" cy="260350"/>
            </a:xfrm>
            <a:custGeom>
              <a:avLst/>
              <a:gdLst>
                <a:gd name="T0" fmla="*/ 712 w 713"/>
                <a:gd name="T1" fmla="*/ 0 h 722"/>
                <a:gd name="T2" fmla="*/ 712 w 713"/>
                <a:gd name="T3" fmla="*/ 0 h 722"/>
                <a:gd name="T4" fmla="*/ 712 w 713"/>
                <a:gd name="T5" fmla="*/ 0 h 722"/>
                <a:gd name="T6" fmla="*/ 712 w 713"/>
                <a:gd name="T7" fmla="*/ 0 h 722"/>
                <a:gd name="T8" fmla="*/ 0 w 713"/>
                <a:gd name="T9" fmla="*/ 721 h 722"/>
                <a:gd name="T10" fmla="*/ 712 w 713"/>
                <a:gd name="T11" fmla="*/ 0 h 722"/>
              </a:gdLst>
              <a:ahLst/>
              <a:cxnLst>
                <a:cxn ang="0">
                  <a:pos x="T0" y="T1"/>
                </a:cxn>
                <a:cxn ang="0">
                  <a:pos x="T2" y="T3"/>
                </a:cxn>
                <a:cxn ang="0">
                  <a:pos x="T4" y="T5"/>
                </a:cxn>
                <a:cxn ang="0">
                  <a:pos x="T6" y="T7"/>
                </a:cxn>
                <a:cxn ang="0">
                  <a:pos x="T8" y="T9"/>
                </a:cxn>
                <a:cxn ang="0">
                  <a:pos x="T10" y="T11"/>
                </a:cxn>
              </a:cxnLst>
              <a:rect l="0" t="0" r="r" b="b"/>
              <a:pathLst>
                <a:path w="713" h="722">
                  <a:moveTo>
                    <a:pt x="712" y="0"/>
                  </a:moveTo>
                  <a:lnTo>
                    <a:pt x="712" y="0"/>
                  </a:lnTo>
                  <a:lnTo>
                    <a:pt x="712" y="0"/>
                  </a:lnTo>
                  <a:lnTo>
                    <a:pt x="712" y="0"/>
                  </a:lnTo>
                  <a:cubicBezTo>
                    <a:pt x="477" y="244"/>
                    <a:pt x="240" y="487"/>
                    <a:pt x="0" y="721"/>
                  </a:cubicBezTo>
                  <a:cubicBezTo>
                    <a:pt x="240" y="487"/>
                    <a:pt x="477" y="244"/>
                    <a:pt x="712"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35"/>
            <p:cNvSpPr>
              <a:spLocks noChangeArrowheads="1"/>
            </p:cNvSpPr>
            <p:nvPr/>
          </p:nvSpPr>
          <p:spPr bwMode="auto">
            <a:xfrm>
              <a:off x="1801813" y="4027488"/>
              <a:ext cx="966787" cy="855662"/>
            </a:xfrm>
            <a:custGeom>
              <a:avLst/>
              <a:gdLst>
                <a:gd name="T0" fmla="*/ 1799 w 2685"/>
                <a:gd name="T1" fmla="*/ 0 h 2376"/>
                <a:gd name="T2" fmla="*/ 1799 w 2685"/>
                <a:gd name="T3" fmla="*/ 0 h 2376"/>
                <a:gd name="T4" fmla="*/ 1799 w 2685"/>
                <a:gd name="T5" fmla="*/ 0 h 2376"/>
                <a:gd name="T6" fmla="*/ 1799 w 2685"/>
                <a:gd name="T7" fmla="*/ 0 h 2376"/>
                <a:gd name="T8" fmla="*/ 0 w 2685"/>
                <a:gd name="T9" fmla="*/ 747 h 2376"/>
                <a:gd name="T10" fmla="*/ 884 w 2685"/>
                <a:gd name="T11" fmla="*/ 2375 h 2376"/>
                <a:gd name="T12" fmla="*/ 2684 w 2685"/>
                <a:gd name="T13" fmla="*/ 1627 h 2376"/>
                <a:gd name="T14" fmla="*/ 1799 w 2685"/>
                <a:gd name="T15" fmla="*/ 0 h 2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5" h="2376">
                  <a:moveTo>
                    <a:pt x="1799" y="0"/>
                  </a:moveTo>
                  <a:lnTo>
                    <a:pt x="1799" y="0"/>
                  </a:lnTo>
                  <a:lnTo>
                    <a:pt x="1799" y="0"/>
                  </a:lnTo>
                  <a:lnTo>
                    <a:pt x="1799" y="0"/>
                  </a:lnTo>
                  <a:cubicBezTo>
                    <a:pt x="1273" y="383"/>
                    <a:pt x="691" y="668"/>
                    <a:pt x="0" y="747"/>
                  </a:cubicBezTo>
                  <a:cubicBezTo>
                    <a:pt x="294" y="1288"/>
                    <a:pt x="587" y="1831"/>
                    <a:pt x="884" y="2375"/>
                  </a:cubicBezTo>
                  <a:cubicBezTo>
                    <a:pt x="1577" y="2298"/>
                    <a:pt x="2158" y="2014"/>
                    <a:pt x="2684" y="1627"/>
                  </a:cubicBezTo>
                  <a:cubicBezTo>
                    <a:pt x="2390" y="1084"/>
                    <a:pt x="2094" y="541"/>
                    <a:pt x="1799" y="0"/>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36"/>
            <p:cNvSpPr>
              <a:spLocks noChangeArrowheads="1"/>
            </p:cNvSpPr>
            <p:nvPr/>
          </p:nvSpPr>
          <p:spPr bwMode="auto">
            <a:xfrm>
              <a:off x="1801813" y="4027488"/>
              <a:ext cx="647700" cy="269875"/>
            </a:xfrm>
            <a:custGeom>
              <a:avLst/>
              <a:gdLst>
                <a:gd name="T0" fmla="*/ 1799 w 1800"/>
                <a:gd name="T1" fmla="*/ 0 h 748"/>
                <a:gd name="T2" fmla="*/ 1799 w 1800"/>
                <a:gd name="T3" fmla="*/ 0 h 748"/>
                <a:gd name="T4" fmla="*/ 1799 w 1800"/>
                <a:gd name="T5" fmla="*/ 0 h 748"/>
                <a:gd name="T6" fmla="*/ 1799 w 1800"/>
                <a:gd name="T7" fmla="*/ 0 h 748"/>
                <a:gd name="T8" fmla="*/ 0 w 1800"/>
                <a:gd name="T9" fmla="*/ 747 h 748"/>
                <a:gd name="T10" fmla="*/ 1799 w 1800"/>
                <a:gd name="T11" fmla="*/ 0 h 748"/>
              </a:gdLst>
              <a:ahLst/>
              <a:cxnLst>
                <a:cxn ang="0">
                  <a:pos x="T0" y="T1"/>
                </a:cxn>
                <a:cxn ang="0">
                  <a:pos x="T2" y="T3"/>
                </a:cxn>
                <a:cxn ang="0">
                  <a:pos x="T4" y="T5"/>
                </a:cxn>
                <a:cxn ang="0">
                  <a:pos x="T6" y="T7"/>
                </a:cxn>
                <a:cxn ang="0">
                  <a:pos x="T8" y="T9"/>
                </a:cxn>
                <a:cxn ang="0">
                  <a:pos x="T10" y="T11"/>
                </a:cxn>
              </a:cxnLst>
              <a:rect l="0" t="0" r="r" b="b"/>
              <a:pathLst>
                <a:path w="1800" h="748">
                  <a:moveTo>
                    <a:pt x="1799" y="0"/>
                  </a:moveTo>
                  <a:lnTo>
                    <a:pt x="1799" y="0"/>
                  </a:lnTo>
                  <a:lnTo>
                    <a:pt x="1799" y="0"/>
                  </a:lnTo>
                  <a:lnTo>
                    <a:pt x="1799" y="0"/>
                  </a:lnTo>
                  <a:cubicBezTo>
                    <a:pt x="1273" y="383"/>
                    <a:pt x="691" y="668"/>
                    <a:pt x="0" y="747"/>
                  </a:cubicBezTo>
                  <a:cubicBezTo>
                    <a:pt x="691" y="668"/>
                    <a:pt x="1273" y="383"/>
                    <a:pt x="1799"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37"/>
            <p:cNvSpPr>
              <a:spLocks noChangeArrowheads="1"/>
            </p:cNvSpPr>
            <p:nvPr/>
          </p:nvSpPr>
          <p:spPr bwMode="auto">
            <a:xfrm>
              <a:off x="1165225" y="2854325"/>
              <a:ext cx="968375" cy="855663"/>
            </a:xfrm>
            <a:custGeom>
              <a:avLst/>
              <a:gdLst>
                <a:gd name="T0" fmla="*/ 2485 w 2688"/>
                <a:gd name="T1" fmla="*/ 1768 h 2375"/>
                <a:gd name="T2" fmla="*/ 2485 w 2688"/>
                <a:gd name="T3" fmla="*/ 1768 h 2375"/>
                <a:gd name="T4" fmla="*/ 2485 w 2688"/>
                <a:gd name="T5" fmla="*/ 1768 h 2375"/>
                <a:gd name="T6" fmla="*/ 2485 w 2688"/>
                <a:gd name="T7" fmla="*/ 1768 h 2375"/>
                <a:gd name="T8" fmla="*/ 2687 w 2688"/>
                <a:gd name="T9" fmla="*/ 1628 h 2375"/>
                <a:gd name="T10" fmla="*/ 1803 w 2688"/>
                <a:gd name="T11" fmla="*/ 0 h 2375"/>
                <a:gd name="T12" fmla="*/ 1581 w 2688"/>
                <a:gd name="T13" fmla="*/ 153 h 2375"/>
                <a:gd name="T14" fmla="*/ 0 w 2688"/>
                <a:gd name="T15" fmla="*/ 747 h 2375"/>
                <a:gd name="T16" fmla="*/ 884 w 2688"/>
                <a:gd name="T17" fmla="*/ 2374 h 2375"/>
                <a:gd name="T18" fmla="*/ 2485 w 2688"/>
                <a:gd name="T19" fmla="*/ 1768 h 2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8" h="2375">
                  <a:moveTo>
                    <a:pt x="2485" y="1768"/>
                  </a:moveTo>
                  <a:lnTo>
                    <a:pt x="2485" y="1768"/>
                  </a:lnTo>
                  <a:lnTo>
                    <a:pt x="2485" y="1768"/>
                  </a:lnTo>
                  <a:lnTo>
                    <a:pt x="2485" y="1768"/>
                  </a:lnTo>
                  <a:cubicBezTo>
                    <a:pt x="2554" y="1723"/>
                    <a:pt x="2620" y="1678"/>
                    <a:pt x="2687" y="1628"/>
                  </a:cubicBezTo>
                  <a:cubicBezTo>
                    <a:pt x="2393" y="1087"/>
                    <a:pt x="2097" y="543"/>
                    <a:pt x="1803" y="0"/>
                  </a:cubicBezTo>
                  <a:cubicBezTo>
                    <a:pt x="1729" y="53"/>
                    <a:pt x="1655" y="106"/>
                    <a:pt x="1581" y="153"/>
                  </a:cubicBezTo>
                  <a:cubicBezTo>
                    <a:pt x="1111" y="461"/>
                    <a:pt x="598" y="681"/>
                    <a:pt x="0" y="747"/>
                  </a:cubicBezTo>
                  <a:cubicBezTo>
                    <a:pt x="296" y="1291"/>
                    <a:pt x="590" y="1834"/>
                    <a:pt x="884" y="2374"/>
                  </a:cubicBezTo>
                  <a:cubicBezTo>
                    <a:pt x="1493" y="2308"/>
                    <a:pt x="2014" y="2083"/>
                    <a:pt x="2485" y="1768"/>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38"/>
            <p:cNvSpPr>
              <a:spLocks noChangeArrowheads="1"/>
            </p:cNvSpPr>
            <p:nvPr/>
          </p:nvSpPr>
          <p:spPr bwMode="auto">
            <a:xfrm>
              <a:off x="1482725" y="3490913"/>
              <a:ext cx="576263" cy="219075"/>
            </a:xfrm>
            <a:custGeom>
              <a:avLst/>
              <a:gdLst>
                <a:gd name="T0" fmla="*/ 0 w 1602"/>
                <a:gd name="T1" fmla="*/ 606 h 607"/>
                <a:gd name="T2" fmla="*/ 0 w 1602"/>
                <a:gd name="T3" fmla="*/ 606 h 607"/>
                <a:gd name="T4" fmla="*/ 0 w 1602"/>
                <a:gd name="T5" fmla="*/ 606 h 607"/>
                <a:gd name="T6" fmla="*/ 0 w 1602"/>
                <a:gd name="T7" fmla="*/ 606 h 607"/>
                <a:gd name="T8" fmla="*/ 1601 w 1602"/>
                <a:gd name="T9" fmla="*/ 0 h 607"/>
                <a:gd name="T10" fmla="*/ 0 w 1602"/>
                <a:gd name="T11" fmla="*/ 606 h 607"/>
              </a:gdLst>
              <a:ahLst/>
              <a:cxnLst>
                <a:cxn ang="0">
                  <a:pos x="T0" y="T1"/>
                </a:cxn>
                <a:cxn ang="0">
                  <a:pos x="T2" y="T3"/>
                </a:cxn>
                <a:cxn ang="0">
                  <a:pos x="T4" y="T5"/>
                </a:cxn>
                <a:cxn ang="0">
                  <a:pos x="T6" y="T7"/>
                </a:cxn>
                <a:cxn ang="0">
                  <a:pos x="T8" y="T9"/>
                </a:cxn>
                <a:cxn ang="0">
                  <a:pos x="T10" y="T11"/>
                </a:cxn>
              </a:cxnLst>
              <a:rect l="0" t="0" r="r" b="b"/>
              <a:pathLst>
                <a:path w="1602" h="607">
                  <a:moveTo>
                    <a:pt x="0" y="606"/>
                  </a:moveTo>
                  <a:lnTo>
                    <a:pt x="0" y="606"/>
                  </a:lnTo>
                  <a:lnTo>
                    <a:pt x="0" y="606"/>
                  </a:lnTo>
                  <a:lnTo>
                    <a:pt x="0" y="606"/>
                  </a:lnTo>
                  <a:cubicBezTo>
                    <a:pt x="609" y="540"/>
                    <a:pt x="1130" y="315"/>
                    <a:pt x="1601" y="0"/>
                  </a:cubicBezTo>
                  <a:cubicBezTo>
                    <a:pt x="1130" y="315"/>
                    <a:pt x="609" y="540"/>
                    <a:pt x="0" y="606"/>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 name="Freeform 39"/>
            <p:cNvSpPr>
              <a:spLocks noChangeArrowheads="1"/>
            </p:cNvSpPr>
            <p:nvPr/>
          </p:nvSpPr>
          <p:spPr bwMode="auto">
            <a:xfrm>
              <a:off x="3824288" y="3602038"/>
              <a:ext cx="42862" cy="30162"/>
            </a:xfrm>
            <a:custGeom>
              <a:avLst/>
              <a:gdLst>
                <a:gd name="T0" fmla="*/ 0 w 117"/>
                <a:gd name="T1" fmla="*/ 82 h 83"/>
                <a:gd name="T2" fmla="*/ 0 w 117"/>
                <a:gd name="T3" fmla="*/ 82 h 83"/>
                <a:gd name="T4" fmla="*/ 0 w 117"/>
                <a:gd name="T5" fmla="*/ 82 h 83"/>
                <a:gd name="T6" fmla="*/ 0 w 117"/>
                <a:gd name="T7" fmla="*/ 82 h 83"/>
                <a:gd name="T8" fmla="*/ 116 w 117"/>
                <a:gd name="T9" fmla="*/ 0 h 83"/>
                <a:gd name="T10" fmla="*/ 0 w 117"/>
                <a:gd name="T11" fmla="*/ 82 h 83"/>
              </a:gdLst>
              <a:ahLst/>
              <a:cxnLst>
                <a:cxn ang="0">
                  <a:pos x="T0" y="T1"/>
                </a:cxn>
                <a:cxn ang="0">
                  <a:pos x="T2" y="T3"/>
                </a:cxn>
                <a:cxn ang="0">
                  <a:pos x="T4" y="T5"/>
                </a:cxn>
                <a:cxn ang="0">
                  <a:pos x="T6" y="T7"/>
                </a:cxn>
                <a:cxn ang="0">
                  <a:pos x="T8" y="T9"/>
                </a:cxn>
                <a:cxn ang="0">
                  <a:pos x="T10" y="T11"/>
                </a:cxn>
              </a:cxnLst>
              <a:rect l="0" t="0" r="r" b="b"/>
              <a:pathLst>
                <a:path w="117" h="83">
                  <a:moveTo>
                    <a:pt x="0" y="82"/>
                  </a:moveTo>
                  <a:lnTo>
                    <a:pt x="0" y="82"/>
                  </a:lnTo>
                  <a:lnTo>
                    <a:pt x="0" y="82"/>
                  </a:lnTo>
                  <a:lnTo>
                    <a:pt x="0" y="82"/>
                  </a:lnTo>
                  <a:cubicBezTo>
                    <a:pt x="40" y="55"/>
                    <a:pt x="77" y="26"/>
                    <a:pt x="116" y="0"/>
                  </a:cubicBezTo>
                  <a:cubicBezTo>
                    <a:pt x="77" y="26"/>
                    <a:pt x="40" y="55"/>
                    <a:pt x="0" y="82"/>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40"/>
            <p:cNvSpPr>
              <a:spLocks noChangeArrowheads="1"/>
            </p:cNvSpPr>
            <p:nvPr/>
          </p:nvSpPr>
          <p:spPr bwMode="auto">
            <a:xfrm>
              <a:off x="4154488" y="2776538"/>
              <a:ext cx="319087" cy="585787"/>
            </a:xfrm>
            <a:custGeom>
              <a:avLst/>
              <a:gdLst>
                <a:gd name="T0" fmla="*/ 884 w 885"/>
                <a:gd name="T1" fmla="*/ 1627 h 1628"/>
                <a:gd name="T2" fmla="*/ 884 w 885"/>
                <a:gd name="T3" fmla="*/ 1627 h 1628"/>
                <a:gd name="T4" fmla="*/ 884 w 885"/>
                <a:gd name="T5" fmla="*/ 1627 h 1628"/>
                <a:gd name="T6" fmla="*/ 884 w 885"/>
                <a:gd name="T7" fmla="*/ 1627 h 1628"/>
                <a:gd name="T8" fmla="*/ 0 w 885"/>
                <a:gd name="T9" fmla="*/ 0 h 1628"/>
                <a:gd name="T10" fmla="*/ 884 w 885"/>
                <a:gd name="T11" fmla="*/ 1627 h 1628"/>
              </a:gdLst>
              <a:ahLst/>
              <a:cxnLst>
                <a:cxn ang="0">
                  <a:pos x="T0" y="T1"/>
                </a:cxn>
                <a:cxn ang="0">
                  <a:pos x="T2" y="T3"/>
                </a:cxn>
                <a:cxn ang="0">
                  <a:pos x="T4" y="T5"/>
                </a:cxn>
                <a:cxn ang="0">
                  <a:pos x="T6" y="T7"/>
                </a:cxn>
                <a:cxn ang="0">
                  <a:pos x="T8" y="T9"/>
                </a:cxn>
                <a:cxn ang="0">
                  <a:pos x="T10" y="T11"/>
                </a:cxn>
              </a:cxnLst>
              <a:rect l="0" t="0" r="r" b="b"/>
              <a:pathLst>
                <a:path w="885" h="1628">
                  <a:moveTo>
                    <a:pt x="884" y="1627"/>
                  </a:moveTo>
                  <a:lnTo>
                    <a:pt x="884" y="1627"/>
                  </a:lnTo>
                  <a:lnTo>
                    <a:pt x="884" y="1627"/>
                  </a:lnTo>
                  <a:lnTo>
                    <a:pt x="884" y="1627"/>
                  </a:lnTo>
                  <a:cubicBezTo>
                    <a:pt x="588" y="1083"/>
                    <a:pt x="294" y="542"/>
                    <a:pt x="0" y="0"/>
                  </a:cubicBezTo>
                  <a:cubicBezTo>
                    <a:pt x="294" y="542"/>
                    <a:pt x="588" y="1083"/>
                    <a:pt x="884" y="1627"/>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41"/>
            <p:cNvSpPr>
              <a:spLocks noChangeArrowheads="1"/>
            </p:cNvSpPr>
            <p:nvPr/>
          </p:nvSpPr>
          <p:spPr bwMode="auto">
            <a:xfrm>
              <a:off x="3995738" y="2482850"/>
              <a:ext cx="160337" cy="293688"/>
            </a:xfrm>
            <a:custGeom>
              <a:avLst/>
              <a:gdLst>
                <a:gd name="T0" fmla="*/ 443 w 444"/>
                <a:gd name="T1" fmla="*/ 814 h 815"/>
                <a:gd name="T2" fmla="*/ 443 w 444"/>
                <a:gd name="T3" fmla="*/ 814 h 815"/>
                <a:gd name="T4" fmla="*/ 443 w 444"/>
                <a:gd name="T5" fmla="*/ 814 h 815"/>
                <a:gd name="T6" fmla="*/ 443 w 444"/>
                <a:gd name="T7" fmla="*/ 814 h 815"/>
                <a:gd name="T8" fmla="*/ 443 w 444"/>
                <a:gd name="T9" fmla="*/ 814 h 815"/>
                <a:gd name="T10" fmla="*/ 0 w 444"/>
                <a:gd name="T11" fmla="*/ 0 h 815"/>
                <a:gd name="T12" fmla="*/ 443 w 444"/>
                <a:gd name="T13" fmla="*/ 814 h 815"/>
              </a:gdLst>
              <a:ahLst/>
              <a:cxnLst>
                <a:cxn ang="0">
                  <a:pos x="T0" y="T1"/>
                </a:cxn>
                <a:cxn ang="0">
                  <a:pos x="T2" y="T3"/>
                </a:cxn>
                <a:cxn ang="0">
                  <a:pos x="T4" y="T5"/>
                </a:cxn>
                <a:cxn ang="0">
                  <a:pos x="T6" y="T7"/>
                </a:cxn>
                <a:cxn ang="0">
                  <a:pos x="T8" y="T9"/>
                </a:cxn>
                <a:cxn ang="0">
                  <a:pos x="T10" y="T11"/>
                </a:cxn>
                <a:cxn ang="0">
                  <a:pos x="T12" y="T13"/>
                </a:cxn>
              </a:cxnLst>
              <a:rect l="0" t="0" r="r" b="b"/>
              <a:pathLst>
                <a:path w="444" h="815">
                  <a:moveTo>
                    <a:pt x="443" y="814"/>
                  </a:moveTo>
                  <a:lnTo>
                    <a:pt x="443" y="814"/>
                  </a:lnTo>
                  <a:lnTo>
                    <a:pt x="443" y="814"/>
                  </a:lnTo>
                  <a:lnTo>
                    <a:pt x="443" y="814"/>
                  </a:lnTo>
                  <a:lnTo>
                    <a:pt x="443" y="814"/>
                  </a:lnTo>
                  <a:cubicBezTo>
                    <a:pt x="294" y="540"/>
                    <a:pt x="146" y="271"/>
                    <a:pt x="0" y="0"/>
                  </a:cubicBezTo>
                  <a:cubicBezTo>
                    <a:pt x="146" y="271"/>
                    <a:pt x="294" y="540"/>
                    <a:pt x="443" y="81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Freeform 42"/>
            <p:cNvSpPr>
              <a:spLocks noChangeArrowheads="1"/>
            </p:cNvSpPr>
            <p:nvPr/>
          </p:nvSpPr>
          <p:spPr bwMode="auto">
            <a:xfrm>
              <a:off x="4154488" y="2776538"/>
              <a:ext cx="1587"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 name="Freeform 43"/>
            <p:cNvSpPr>
              <a:spLocks noChangeArrowheads="1"/>
            </p:cNvSpPr>
            <p:nvPr/>
          </p:nvSpPr>
          <p:spPr bwMode="auto">
            <a:xfrm>
              <a:off x="3800475" y="3630613"/>
              <a:ext cx="23813" cy="19050"/>
            </a:xfrm>
            <a:custGeom>
              <a:avLst/>
              <a:gdLst>
                <a:gd name="T0" fmla="*/ 0 w 67"/>
                <a:gd name="T1" fmla="*/ 50 h 51"/>
                <a:gd name="T2" fmla="*/ 0 w 67"/>
                <a:gd name="T3" fmla="*/ 50 h 51"/>
                <a:gd name="T4" fmla="*/ 0 w 67"/>
                <a:gd name="T5" fmla="*/ 50 h 51"/>
                <a:gd name="T6" fmla="*/ 0 w 67"/>
                <a:gd name="T7" fmla="*/ 50 h 51"/>
                <a:gd name="T8" fmla="*/ 66 w 67"/>
                <a:gd name="T9" fmla="*/ 0 h 51"/>
                <a:gd name="T10" fmla="*/ 66 w 67"/>
                <a:gd name="T11" fmla="*/ 0 h 51"/>
                <a:gd name="T12" fmla="*/ 66 w 67"/>
                <a:gd name="T13" fmla="*/ 0 h 51"/>
                <a:gd name="T14" fmla="*/ 66 w 67"/>
                <a:gd name="T15" fmla="*/ 0 h 51"/>
                <a:gd name="T16" fmla="*/ 0 w 67"/>
                <a:gd name="T17"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51">
                  <a:moveTo>
                    <a:pt x="0" y="50"/>
                  </a:moveTo>
                  <a:lnTo>
                    <a:pt x="0" y="50"/>
                  </a:lnTo>
                  <a:lnTo>
                    <a:pt x="0" y="50"/>
                  </a:lnTo>
                  <a:lnTo>
                    <a:pt x="0" y="50"/>
                  </a:lnTo>
                  <a:cubicBezTo>
                    <a:pt x="21" y="34"/>
                    <a:pt x="45" y="16"/>
                    <a:pt x="66" y="0"/>
                  </a:cubicBezTo>
                  <a:lnTo>
                    <a:pt x="66" y="0"/>
                  </a:lnTo>
                  <a:lnTo>
                    <a:pt x="66" y="0"/>
                  </a:lnTo>
                  <a:lnTo>
                    <a:pt x="66" y="0"/>
                  </a:lnTo>
                  <a:cubicBezTo>
                    <a:pt x="45" y="16"/>
                    <a:pt x="21" y="34"/>
                    <a:pt x="0" y="5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 name="Freeform 44"/>
            <p:cNvSpPr>
              <a:spLocks noChangeArrowheads="1"/>
            </p:cNvSpPr>
            <p:nvPr/>
          </p:nvSpPr>
          <p:spPr bwMode="auto">
            <a:xfrm>
              <a:off x="2405063" y="2135188"/>
              <a:ext cx="160337" cy="161925"/>
            </a:xfrm>
            <a:custGeom>
              <a:avLst/>
              <a:gdLst>
                <a:gd name="T0" fmla="*/ 446 w 447"/>
                <a:gd name="T1" fmla="*/ 0 h 451"/>
                <a:gd name="T2" fmla="*/ 446 w 447"/>
                <a:gd name="T3" fmla="*/ 0 h 451"/>
                <a:gd name="T4" fmla="*/ 446 w 447"/>
                <a:gd name="T5" fmla="*/ 0 h 451"/>
                <a:gd name="T6" fmla="*/ 446 w 447"/>
                <a:gd name="T7" fmla="*/ 0 h 451"/>
                <a:gd name="T8" fmla="*/ 0 w 447"/>
                <a:gd name="T9" fmla="*/ 450 h 451"/>
                <a:gd name="T10" fmla="*/ 446 w 447"/>
                <a:gd name="T11" fmla="*/ 0 h 451"/>
              </a:gdLst>
              <a:ahLst/>
              <a:cxnLst>
                <a:cxn ang="0">
                  <a:pos x="T0" y="T1"/>
                </a:cxn>
                <a:cxn ang="0">
                  <a:pos x="T2" y="T3"/>
                </a:cxn>
                <a:cxn ang="0">
                  <a:pos x="T4" y="T5"/>
                </a:cxn>
                <a:cxn ang="0">
                  <a:pos x="T6" y="T7"/>
                </a:cxn>
                <a:cxn ang="0">
                  <a:pos x="T8" y="T9"/>
                </a:cxn>
                <a:cxn ang="0">
                  <a:pos x="T10" y="T11"/>
                </a:cxn>
              </a:cxnLst>
              <a:rect l="0" t="0" r="r" b="b"/>
              <a:pathLst>
                <a:path w="447" h="451">
                  <a:moveTo>
                    <a:pt x="446" y="0"/>
                  </a:moveTo>
                  <a:lnTo>
                    <a:pt x="446" y="0"/>
                  </a:lnTo>
                  <a:lnTo>
                    <a:pt x="446" y="0"/>
                  </a:lnTo>
                  <a:lnTo>
                    <a:pt x="446" y="0"/>
                  </a:lnTo>
                  <a:cubicBezTo>
                    <a:pt x="294" y="146"/>
                    <a:pt x="146" y="297"/>
                    <a:pt x="0" y="450"/>
                  </a:cubicBezTo>
                  <a:cubicBezTo>
                    <a:pt x="146" y="297"/>
                    <a:pt x="294" y="146"/>
                    <a:pt x="446"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 name="Freeform 45"/>
            <p:cNvSpPr>
              <a:spLocks noChangeArrowheads="1"/>
            </p:cNvSpPr>
            <p:nvPr/>
          </p:nvSpPr>
          <p:spPr bwMode="auto">
            <a:xfrm>
              <a:off x="3055938" y="4154488"/>
              <a:ext cx="209550" cy="209550"/>
            </a:xfrm>
            <a:custGeom>
              <a:avLst/>
              <a:gdLst>
                <a:gd name="T0" fmla="*/ 0 w 581"/>
                <a:gd name="T1" fmla="*/ 583 h 584"/>
                <a:gd name="T2" fmla="*/ 0 w 581"/>
                <a:gd name="T3" fmla="*/ 583 h 584"/>
                <a:gd name="T4" fmla="*/ 0 w 581"/>
                <a:gd name="T5" fmla="*/ 583 h 584"/>
                <a:gd name="T6" fmla="*/ 0 w 581"/>
                <a:gd name="T7" fmla="*/ 583 h 584"/>
                <a:gd name="T8" fmla="*/ 580 w 581"/>
                <a:gd name="T9" fmla="*/ 0 h 584"/>
                <a:gd name="T10" fmla="*/ 0 w 581"/>
                <a:gd name="T11" fmla="*/ 583 h 584"/>
              </a:gdLst>
              <a:ahLst/>
              <a:cxnLst>
                <a:cxn ang="0">
                  <a:pos x="T0" y="T1"/>
                </a:cxn>
                <a:cxn ang="0">
                  <a:pos x="T2" y="T3"/>
                </a:cxn>
                <a:cxn ang="0">
                  <a:pos x="T4" y="T5"/>
                </a:cxn>
                <a:cxn ang="0">
                  <a:pos x="T6" y="T7"/>
                </a:cxn>
                <a:cxn ang="0">
                  <a:pos x="T8" y="T9"/>
                </a:cxn>
                <a:cxn ang="0">
                  <a:pos x="T10" y="T11"/>
                </a:cxn>
              </a:cxnLst>
              <a:rect l="0" t="0" r="r" b="b"/>
              <a:pathLst>
                <a:path w="581" h="584">
                  <a:moveTo>
                    <a:pt x="0" y="583"/>
                  </a:moveTo>
                  <a:lnTo>
                    <a:pt x="0" y="583"/>
                  </a:lnTo>
                  <a:lnTo>
                    <a:pt x="0" y="583"/>
                  </a:lnTo>
                  <a:lnTo>
                    <a:pt x="0" y="583"/>
                  </a:lnTo>
                  <a:cubicBezTo>
                    <a:pt x="196" y="396"/>
                    <a:pt x="389" y="200"/>
                    <a:pt x="580" y="0"/>
                  </a:cubicBezTo>
                  <a:cubicBezTo>
                    <a:pt x="389" y="200"/>
                    <a:pt x="196" y="396"/>
                    <a:pt x="0" y="583"/>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 name="Freeform 46"/>
            <p:cNvSpPr>
              <a:spLocks noChangeArrowheads="1"/>
            </p:cNvSpPr>
            <p:nvPr/>
          </p:nvSpPr>
          <p:spPr bwMode="auto">
            <a:xfrm>
              <a:off x="1812925" y="2363788"/>
              <a:ext cx="528638" cy="490537"/>
            </a:xfrm>
            <a:custGeom>
              <a:avLst/>
              <a:gdLst>
                <a:gd name="T0" fmla="*/ 1466 w 1467"/>
                <a:gd name="T1" fmla="*/ 0 h 1363"/>
                <a:gd name="T2" fmla="*/ 1466 w 1467"/>
                <a:gd name="T3" fmla="*/ 0 h 1363"/>
                <a:gd name="T4" fmla="*/ 1466 w 1467"/>
                <a:gd name="T5" fmla="*/ 0 h 1363"/>
                <a:gd name="T6" fmla="*/ 1466 w 1467"/>
                <a:gd name="T7" fmla="*/ 0 h 1363"/>
                <a:gd name="T8" fmla="*/ 0 w 1467"/>
                <a:gd name="T9" fmla="*/ 1362 h 1363"/>
                <a:gd name="T10" fmla="*/ 0 w 1467"/>
                <a:gd name="T11" fmla="*/ 1362 h 1363"/>
                <a:gd name="T12" fmla="*/ 0 w 1467"/>
                <a:gd name="T13" fmla="*/ 1362 h 1363"/>
                <a:gd name="T14" fmla="*/ 0 w 1467"/>
                <a:gd name="T15" fmla="*/ 1362 h 1363"/>
                <a:gd name="T16" fmla="*/ 1466 w 1467"/>
                <a:gd name="T17" fmla="*/ 0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7" h="1363">
                  <a:moveTo>
                    <a:pt x="1466" y="0"/>
                  </a:moveTo>
                  <a:lnTo>
                    <a:pt x="1466" y="0"/>
                  </a:lnTo>
                  <a:lnTo>
                    <a:pt x="1466" y="0"/>
                  </a:lnTo>
                  <a:lnTo>
                    <a:pt x="1466" y="0"/>
                  </a:lnTo>
                  <a:cubicBezTo>
                    <a:pt x="995" y="487"/>
                    <a:pt x="526" y="975"/>
                    <a:pt x="0" y="1362"/>
                  </a:cubicBezTo>
                  <a:lnTo>
                    <a:pt x="0" y="1362"/>
                  </a:lnTo>
                  <a:lnTo>
                    <a:pt x="0" y="1362"/>
                  </a:lnTo>
                  <a:lnTo>
                    <a:pt x="0" y="1362"/>
                  </a:lnTo>
                  <a:cubicBezTo>
                    <a:pt x="526" y="975"/>
                    <a:pt x="995" y="487"/>
                    <a:pt x="1466"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Freeform 47"/>
            <p:cNvSpPr>
              <a:spLocks noChangeArrowheads="1"/>
            </p:cNvSpPr>
            <p:nvPr/>
          </p:nvSpPr>
          <p:spPr bwMode="auto">
            <a:xfrm>
              <a:off x="1733550" y="2854325"/>
              <a:ext cx="80963" cy="55563"/>
            </a:xfrm>
            <a:custGeom>
              <a:avLst/>
              <a:gdLst>
                <a:gd name="T0" fmla="*/ 222 w 223"/>
                <a:gd name="T1" fmla="*/ 0 h 154"/>
                <a:gd name="T2" fmla="*/ 222 w 223"/>
                <a:gd name="T3" fmla="*/ 0 h 154"/>
                <a:gd name="T4" fmla="*/ 222 w 223"/>
                <a:gd name="T5" fmla="*/ 0 h 154"/>
                <a:gd name="T6" fmla="*/ 222 w 223"/>
                <a:gd name="T7" fmla="*/ 0 h 154"/>
                <a:gd name="T8" fmla="*/ 0 w 223"/>
                <a:gd name="T9" fmla="*/ 153 h 154"/>
                <a:gd name="T10" fmla="*/ 222 w 223"/>
                <a:gd name="T11" fmla="*/ 0 h 154"/>
              </a:gdLst>
              <a:ahLst/>
              <a:cxnLst>
                <a:cxn ang="0">
                  <a:pos x="T0" y="T1"/>
                </a:cxn>
                <a:cxn ang="0">
                  <a:pos x="T2" y="T3"/>
                </a:cxn>
                <a:cxn ang="0">
                  <a:pos x="T4" y="T5"/>
                </a:cxn>
                <a:cxn ang="0">
                  <a:pos x="T6" y="T7"/>
                </a:cxn>
                <a:cxn ang="0">
                  <a:pos x="T8" y="T9"/>
                </a:cxn>
                <a:cxn ang="0">
                  <a:pos x="T10" y="T11"/>
                </a:cxn>
              </a:cxnLst>
              <a:rect l="0" t="0" r="r" b="b"/>
              <a:pathLst>
                <a:path w="223" h="154">
                  <a:moveTo>
                    <a:pt x="222" y="0"/>
                  </a:moveTo>
                  <a:lnTo>
                    <a:pt x="222" y="0"/>
                  </a:lnTo>
                  <a:lnTo>
                    <a:pt x="222" y="0"/>
                  </a:lnTo>
                  <a:lnTo>
                    <a:pt x="222" y="0"/>
                  </a:lnTo>
                  <a:cubicBezTo>
                    <a:pt x="148" y="53"/>
                    <a:pt x="74" y="106"/>
                    <a:pt x="0" y="153"/>
                  </a:cubicBezTo>
                  <a:cubicBezTo>
                    <a:pt x="74" y="106"/>
                    <a:pt x="148" y="53"/>
                    <a:pt x="222"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TextBox 79">
            <a:hlinkClick r:id="" action="ppaction://noaction"/>
          </p:cNvPr>
          <p:cNvSpPr txBox="1"/>
          <p:nvPr/>
        </p:nvSpPr>
        <p:spPr>
          <a:xfrm>
            <a:off x="8036529" y="6295224"/>
            <a:ext cx="583446" cy="504321"/>
          </a:xfrm>
          <a:prstGeom prst="rect">
            <a:avLst/>
          </a:prstGeom>
          <a:noFill/>
        </p:spPr>
        <p:txBody>
          <a:bodyPr wrap="square" rtlCol="0">
            <a:spAutoFit/>
          </a:bodyPr>
          <a:lstStyle/>
          <a:p>
            <a:endParaRPr lang="en-US" dirty="0"/>
          </a:p>
        </p:txBody>
      </p:sp>
    </p:spTree>
    <p:custDataLst>
      <p:tags r:id="rId1"/>
    </p:custDataLst>
    <p:extLst>
      <p:ext uri="{BB962C8B-B14F-4D97-AF65-F5344CB8AC3E}">
        <p14:creationId xmlns:p14="http://schemas.microsoft.com/office/powerpoint/2010/main" val="1273195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rot="5400000">
            <a:off x="1669317" y="1293187"/>
            <a:ext cx="726233" cy="1656948"/>
          </a:xfrm>
          <a:prstGeom prst="round2SameRect">
            <a:avLst/>
          </a:prstGeom>
          <a:gradFill flip="none" rotWithShape="1">
            <a:gsLst>
              <a:gs pos="100000">
                <a:srgbClr val="7A72B4"/>
              </a:gs>
              <a:gs pos="0">
                <a:srgbClr val="7A72B4">
                  <a:alpha val="0"/>
                </a:srgbClr>
              </a:gs>
              <a:gs pos="13000">
                <a:srgbClr val="7A72B4">
                  <a:alpha val="19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5" name="Content Placeholder 1"/>
          <p:cNvSpPr txBox="1">
            <a:spLocks/>
          </p:cNvSpPr>
          <p:nvPr/>
        </p:nvSpPr>
        <p:spPr bwMode="auto">
          <a:xfrm>
            <a:off x="495744" y="2810031"/>
            <a:ext cx="2442795" cy="37279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92500"/>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400">
                <a:solidFill>
                  <a:schemeClr val="tx1"/>
                </a:solidFill>
                <a:latin typeface="+mn-lt"/>
              </a:defRPr>
            </a:lvl6pPr>
            <a:lvl7pPr marL="2805113" indent="-176213" algn="l" rtl="0" fontAlgn="base">
              <a:spcBef>
                <a:spcPct val="20000"/>
              </a:spcBef>
              <a:spcAft>
                <a:spcPct val="0"/>
              </a:spcAft>
              <a:buChar char="»"/>
              <a:defRPr sz="1400">
                <a:solidFill>
                  <a:schemeClr val="tx1"/>
                </a:solidFill>
                <a:latin typeface="+mn-lt"/>
              </a:defRPr>
            </a:lvl7pPr>
            <a:lvl8pPr marL="3262313" indent="-176213" algn="l" rtl="0" fontAlgn="base">
              <a:spcBef>
                <a:spcPct val="20000"/>
              </a:spcBef>
              <a:spcAft>
                <a:spcPct val="0"/>
              </a:spcAft>
              <a:buChar char="»"/>
              <a:defRPr sz="1400">
                <a:solidFill>
                  <a:schemeClr val="tx1"/>
                </a:solidFill>
                <a:latin typeface="+mn-lt"/>
              </a:defRPr>
            </a:lvl8pPr>
            <a:lvl9pPr marL="3719513" indent="-176213" algn="l" rtl="0" fontAlgn="base">
              <a:spcBef>
                <a:spcPct val="20000"/>
              </a:spcBef>
              <a:spcAft>
                <a:spcPct val="0"/>
              </a:spcAft>
              <a:buChar char="»"/>
              <a:defRPr sz="1400">
                <a:solidFill>
                  <a:schemeClr val="tx1"/>
                </a:solidFill>
                <a:latin typeface="+mn-lt"/>
              </a:defRPr>
            </a:lvl9pPr>
          </a:lstStyle>
          <a:p>
            <a:pPr marL="180975" indent="-180975"/>
            <a:r>
              <a:rPr lang="en-CA" sz="1400" kern="0" dirty="0"/>
              <a:t>Femoral neck BMD </a:t>
            </a:r>
            <a:br>
              <a:rPr lang="en-CA" sz="1400" kern="0" dirty="0"/>
            </a:br>
            <a:r>
              <a:rPr lang="en-CA" sz="1400" kern="0" dirty="0"/>
              <a:t>T-score is -3.6</a:t>
            </a:r>
          </a:p>
          <a:p>
            <a:pPr marL="180975" indent="-180975"/>
            <a:r>
              <a:rPr lang="en-CA" sz="1400" kern="0" dirty="0"/>
              <a:t>Currently on oral bisphosphonate (risedronate 35 mg weekly) for the past </a:t>
            </a:r>
            <a:br>
              <a:rPr lang="en-CA" sz="1400" kern="0" dirty="0"/>
            </a:br>
            <a:r>
              <a:rPr lang="en-CA" sz="1400" kern="0" dirty="0"/>
              <a:t>2 years</a:t>
            </a:r>
          </a:p>
          <a:p>
            <a:pPr marL="180975" indent="-180975"/>
            <a:r>
              <a:rPr lang="en-CA" sz="1400" kern="0" dirty="0"/>
              <a:t>On a PPI for GERD for the last 4 years. (Gastroscopy showed mild gastritis and esophagitis). Her friends in Florida told her that they heard that her stomach pill is horrible for bones. She stopped and now her GERD is really bad. She has no other comorbidities.</a:t>
            </a:r>
          </a:p>
          <a:p>
            <a:pPr marL="180975" indent="-180975"/>
            <a:r>
              <a:rPr lang="en-CA" sz="1400" kern="0" dirty="0"/>
              <a:t>She comes into your office to discuss her GERD symptoms </a:t>
            </a:r>
          </a:p>
          <a:p>
            <a:pPr marL="180975" indent="-180975"/>
            <a:endParaRPr lang="en-CA" sz="1400" kern="0" dirty="0"/>
          </a:p>
        </p:txBody>
      </p:sp>
      <p:sp>
        <p:nvSpPr>
          <p:cNvPr id="6" name="Title 4"/>
          <p:cNvSpPr txBox="1">
            <a:spLocks/>
          </p:cNvSpPr>
          <p:nvPr/>
        </p:nvSpPr>
        <p:spPr bwMode="auto">
          <a:xfrm>
            <a:off x="468313" y="228600"/>
            <a:ext cx="8103761" cy="124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Arial" pitchFamily="34" charset="0"/>
                <a:ea typeface="+mj-ea"/>
                <a:cs typeface="+mj-cs"/>
              </a:defRPr>
            </a:lvl1pPr>
            <a:lvl2pPr algn="l" rtl="0" eaLnBrk="0" fontAlgn="base" hangingPunct="0">
              <a:spcBef>
                <a:spcPct val="0"/>
              </a:spcBef>
              <a:spcAft>
                <a:spcPct val="0"/>
              </a:spcAft>
              <a:defRPr sz="2800">
                <a:solidFill>
                  <a:schemeClr val="tx1"/>
                </a:solidFill>
                <a:latin typeface="Arial" pitchFamily="34" charset="0"/>
              </a:defRPr>
            </a:lvl2pPr>
            <a:lvl3pPr algn="l" rtl="0" eaLnBrk="0" fontAlgn="base" hangingPunct="0">
              <a:spcBef>
                <a:spcPct val="0"/>
              </a:spcBef>
              <a:spcAft>
                <a:spcPct val="0"/>
              </a:spcAft>
              <a:defRPr sz="2800">
                <a:solidFill>
                  <a:schemeClr val="tx1"/>
                </a:solidFill>
                <a:latin typeface="Arial" pitchFamily="34" charset="0"/>
              </a:defRPr>
            </a:lvl3pPr>
            <a:lvl4pPr algn="l" rtl="0" eaLnBrk="0" fontAlgn="base" hangingPunct="0">
              <a:spcBef>
                <a:spcPct val="0"/>
              </a:spcBef>
              <a:spcAft>
                <a:spcPct val="0"/>
              </a:spcAft>
              <a:defRPr sz="2800">
                <a:solidFill>
                  <a:schemeClr val="tx1"/>
                </a:solidFill>
                <a:latin typeface="Arial" pitchFamily="34" charset="0"/>
              </a:defRPr>
            </a:lvl4pPr>
            <a:lvl5pPr algn="l" rtl="0" eaLnBrk="0" fontAlgn="base" hangingPunct="0">
              <a:spcBef>
                <a:spcPct val="0"/>
              </a:spcBef>
              <a:spcAft>
                <a:spcPct val="0"/>
              </a:spcAft>
              <a:defRPr sz="2800">
                <a:solidFill>
                  <a:schemeClr val="tx1"/>
                </a:solidFill>
                <a:latin typeface="Arial" pitchFamily="34" charset="0"/>
              </a:defRPr>
            </a:lvl5pPr>
            <a:lvl6pPr marL="457200" algn="l" rtl="0" fontAlgn="base">
              <a:spcBef>
                <a:spcPct val="0"/>
              </a:spcBef>
              <a:spcAft>
                <a:spcPct val="0"/>
              </a:spcAft>
              <a:defRPr sz="2800">
                <a:solidFill>
                  <a:srgbClr val="BDDEB1"/>
                </a:solidFill>
                <a:latin typeface="Trebuchet MS" pitchFamily="80" charset="0"/>
              </a:defRPr>
            </a:lvl6pPr>
            <a:lvl7pPr marL="914400" algn="l" rtl="0" fontAlgn="base">
              <a:spcBef>
                <a:spcPct val="0"/>
              </a:spcBef>
              <a:spcAft>
                <a:spcPct val="0"/>
              </a:spcAft>
              <a:defRPr sz="2800">
                <a:solidFill>
                  <a:srgbClr val="BDDEB1"/>
                </a:solidFill>
                <a:latin typeface="Trebuchet MS" pitchFamily="80" charset="0"/>
              </a:defRPr>
            </a:lvl7pPr>
            <a:lvl8pPr marL="1371600" algn="l" rtl="0" fontAlgn="base">
              <a:spcBef>
                <a:spcPct val="0"/>
              </a:spcBef>
              <a:spcAft>
                <a:spcPct val="0"/>
              </a:spcAft>
              <a:defRPr sz="2800">
                <a:solidFill>
                  <a:srgbClr val="BDDEB1"/>
                </a:solidFill>
                <a:latin typeface="Trebuchet MS" pitchFamily="80" charset="0"/>
              </a:defRPr>
            </a:lvl8pPr>
            <a:lvl9pPr marL="1828800" algn="l" rtl="0" fontAlgn="base">
              <a:spcBef>
                <a:spcPct val="0"/>
              </a:spcBef>
              <a:spcAft>
                <a:spcPct val="0"/>
              </a:spcAft>
              <a:defRPr sz="2800">
                <a:solidFill>
                  <a:srgbClr val="BDDEB1"/>
                </a:solidFill>
                <a:latin typeface="Trebuchet MS" pitchFamily="80" charset="0"/>
              </a:defRPr>
            </a:lvl9pPr>
          </a:lstStyle>
          <a:p>
            <a:r>
              <a:rPr lang="en-US" altLang="en-US" sz="3600" kern="0" dirty="0">
                <a:solidFill>
                  <a:schemeClr val="tx1"/>
                </a:solidFill>
                <a:latin typeface="Arial" charset="0"/>
              </a:rPr>
              <a:t>Case Study #4:</a:t>
            </a:r>
            <a:br>
              <a:rPr lang="en-US" altLang="en-US" kern="0" dirty="0">
                <a:latin typeface="Arial" charset="0"/>
              </a:rPr>
            </a:br>
            <a:r>
              <a:rPr lang="en-US" altLang="en-US" sz="2800" dirty="0">
                <a:latin typeface="Arial" charset="0"/>
              </a:rPr>
              <a:t>Osteoporosis and PPI Therapy</a:t>
            </a:r>
            <a:endParaRPr lang="en-US" altLang="en-US" sz="2800" kern="0" dirty="0">
              <a:latin typeface="Arial" charset="0"/>
            </a:endParaRPr>
          </a:p>
        </p:txBody>
      </p:sp>
      <p:sp>
        <p:nvSpPr>
          <p:cNvPr id="16" name="Content Placeholder 1"/>
          <p:cNvSpPr txBox="1">
            <a:spLocks/>
          </p:cNvSpPr>
          <p:nvPr/>
        </p:nvSpPr>
        <p:spPr bwMode="auto">
          <a:xfrm>
            <a:off x="3289886" y="1752599"/>
            <a:ext cx="5414637" cy="4908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defPPr>
              <a:defRPr lang="en-US"/>
            </a:defPPr>
            <a:lvl1pPr indent="0" eaLnBrk="0" fontAlgn="base" hangingPunct="0">
              <a:lnSpc>
                <a:spcPct val="110000"/>
              </a:lnSpc>
              <a:spcBef>
                <a:spcPct val="40000"/>
              </a:spcBef>
              <a:spcAft>
                <a:spcPct val="0"/>
              </a:spcAft>
              <a:buClr>
                <a:schemeClr val="tx2"/>
              </a:buClr>
              <a:buFont typeface="Arial" charset="0"/>
              <a:buNone/>
              <a:tabLst/>
              <a:defRPr sz="2000" b="1" kern="0">
                <a:solidFill>
                  <a:schemeClr val="tx2"/>
                </a:solidFill>
                <a:latin typeface="Arial" charset="0"/>
                <a:ea typeface="Arial" charset="0"/>
                <a:cs typeface="Arial" charset="0"/>
              </a:defRPr>
            </a:lvl1pPr>
            <a:lvl2pPr marL="800100" lvl="1" indent="-342900" eaLnBrk="0" fontAlgn="base" hangingPunct="0">
              <a:lnSpc>
                <a:spcPct val="110000"/>
              </a:lnSpc>
              <a:spcBef>
                <a:spcPct val="20000"/>
              </a:spcBef>
              <a:spcAft>
                <a:spcPct val="0"/>
              </a:spcAft>
              <a:buClr>
                <a:schemeClr val="tx2"/>
              </a:buClr>
              <a:buFont typeface="+mj-lt"/>
              <a:buAutoNum type="alphaUcPeriod"/>
              <a:tabLst/>
              <a:defRPr sz="1400" kern="0">
                <a:solidFill>
                  <a:schemeClr val="tx2"/>
                </a:solidFill>
                <a:latin typeface="Arial" charset="0"/>
                <a:ea typeface="Arial" charset="0"/>
                <a:cs typeface="Arial" charset="0"/>
              </a:defRPr>
            </a:lvl2pPr>
            <a:lvl3pPr marL="1247775" indent="-333375" eaLnBrk="0" fontAlgn="base" hangingPunct="0">
              <a:spcBef>
                <a:spcPct val="20000"/>
              </a:spcBef>
              <a:spcAft>
                <a:spcPct val="0"/>
              </a:spcAft>
              <a:buClr>
                <a:schemeClr val="tx2"/>
              </a:buClr>
              <a:buFont typeface="Arial" charset="0"/>
              <a:buChar char="•"/>
              <a:tabLst/>
              <a:defRPr sz="2000">
                <a:latin typeface="Arial" charset="0"/>
                <a:ea typeface="Arial" charset="0"/>
                <a:cs typeface="Arial" charset="0"/>
              </a:defRPr>
            </a:lvl3pPr>
            <a:lvl4pPr marL="1608138" indent="-350838" eaLnBrk="0" fontAlgn="base" hangingPunct="0">
              <a:spcBef>
                <a:spcPct val="20000"/>
              </a:spcBef>
              <a:spcAft>
                <a:spcPct val="0"/>
              </a:spcAft>
              <a:buClr>
                <a:schemeClr val="tx2"/>
              </a:buClr>
              <a:buFont typeface="Arial" charset="0"/>
              <a:buChar char="•"/>
              <a:tabLst/>
              <a:defRPr>
                <a:latin typeface="Arial" charset="0"/>
                <a:ea typeface="Arial" charset="0"/>
                <a:cs typeface="Arial" charset="0"/>
              </a:defRPr>
            </a:lvl4pPr>
            <a:lvl5pPr marL="2009775" indent="-295275" eaLnBrk="0" fontAlgn="base" hangingPunct="0">
              <a:spcBef>
                <a:spcPct val="20000"/>
              </a:spcBef>
              <a:spcAft>
                <a:spcPct val="0"/>
              </a:spcAft>
              <a:buClr>
                <a:schemeClr val="tx2"/>
              </a:buClr>
              <a:buFont typeface="Arial" charset="0"/>
              <a:buChar char="•"/>
              <a:tabLst/>
              <a:defRPr>
                <a:latin typeface="Arial" charset="0"/>
                <a:ea typeface="Arial" charset="0"/>
                <a:cs typeface="Arial" charset="0"/>
              </a:defRPr>
            </a:lvl5pPr>
            <a:lvl6pPr marL="2347913" indent="-176213" fontAlgn="base">
              <a:spcBef>
                <a:spcPct val="20000"/>
              </a:spcBef>
              <a:spcAft>
                <a:spcPct val="0"/>
              </a:spcAft>
              <a:buChar char="»"/>
              <a:defRPr sz="1400"/>
            </a:lvl6pPr>
            <a:lvl7pPr marL="2805113" indent="-176213" fontAlgn="base">
              <a:spcBef>
                <a:spcPct val="20000"/>
              </a:spcBef>
              <a:spcAft>
                <a:spcPct val="0"/>
              </a:spcAft>
              <a:buChar char="»"/>
              <a:defRPr sz="1400"/>
            </a:lvl7pPr>
            <a:lvl8pPr marL="3262313" indent="-176213" fontAlgn="base">
              <a:spcBef>
                <a:spcPct val="20000"/>
              </a:spcBef>
              <a:spcAft>
                <a:spcPct val="0"/>
              </a:spcAft>
              <a:buChar char="»"/>
              <a:defRPr sz="1400"/>
            </a:lvl8pPr>
            <a:lvl9pPr marL="3719513" indent="-176213" fontAlgn="base">
              <a:spcBef>
                <a:spcPct val="20000"/>
              </a:spcBef>
              <a:spcAft>
                <a:spcPct val="0"/>
              </a:spcAft>
              <a:buChar char="»"/>
              <a:defRPr sz="1400"/>
            </a:lvl9pPr>
          </a:lstStyle>
          <a:p>
            <a:r>
              <a:rPr lang="en-CA" dirty="0"/>
              <a:t>Interactive Questions</a:t>
            </a:r>
          </a:p>
          <a:p>
            <a:r>
              <a:rPr lang="en-CA" dirty="0"/>
              <a:t>What is her risk of osteoporotic fracture?</a:t>
            </a:r>
          </a:p>
          <a:p>
            <a:pPr lvl="1"/>
            <a:r>
              <a:rPr lang="en-CA" dirty="0"/>
              <a:t>Low</a:t>
            </a:r>
          </a:p>
          <a:p>
            <a:pPr lvl="1"/>
            <a:r>
              <a:rPr lang="en-CA" dirty="0"/>
              <a:t>Moderate</a:t>
            </a:r>
          </a:p>
          <a:p>
            <a:pPr lvl="1"/>
            <a:r>
              <a:rPr lang="en-CA" dirty="0"/>
              <a:t>High</a:t>
            </a:r>
          </a:p>
          <a:p>
            <a:r>
              <a:rPr lang="en-CA" dirty="0"/>
              <a:t>What treatment advice would you discuss with her?</a:t>
            </a:r>
          </a:p>
          <a:p>
            <a:pPr lvl="1"/>
            <a:r>
              <a:rPr lang="en-CA" dirty="0"/>
              <a:t>Ignore her friends’ advice</a:t>
            </a:r>
          </a:p>
          <a:p>
            <a:pPr lvl="1"/>
            <a:r>
              <a:rPr lang="en-CA" dirty="0"/>
              <a:t>Restart PPI and continue </a:t>
            </a:r>
            <a:r>
              <a:rPr lang="en-CA" dirty="0" err="1"/>
              <a:t>risedronate</a:t>
            </a:r>
            <a:endParaRPr lang="en-CA" dirty="0"/>
          </a:p>
          <a:p>
            <a:pPr lvl="1"/>
            <a:r>
              <a:rPr lang="en-CA" dirty="0"/>
              <a:t>Restart PPI and change OP therapy to </a:t>
            </a:r>
            <a:r>
              <a:rPr lang="en-CA" dirty="0" err="1"/>
              <a:t>denosumab</a:t>
            </a:r>
            <a:endParaRPr lang="en-CA" dirty="0"/>
          </a:p>
          <a:p>
            <a:pPr lvl="1"/>
            <a:r>
              <a:rPr lang="en-CA" dirty="0"/>
              <a:t>Stop all OP therapy and just take </a:t>
            </a:r>
            <a:r>
              <a:rPr lang="en-CA" dirty="0" err="1"/>
              <a:t>Vit</a:t>
            </a:r>
            <a:r>
              <a:rPr lang="en-CA" dirty="0"/>
              <a:t> D and </a:t>
            </a:r>
            <a:r>
              <a:rPr lang="en-CA" dirty="0" err="1"/>
              <a:t>Calclium</a:t>
            </a:r>
            <a:r>
              <a:rPr lang="en-CA" dirty="0"/>
              <a:t> </a:t>
            </a:r>
          </a:p>
        </p:txBody>
      </p:sp>
      <p:grpSp>
        <p:nvGrpSpPr>
          <p:cNvPr id="17" name="Group 16"/>
          <p:cNvGrpSpPr/>
          <p:nvPr/>
        </p:nvGrpSpPr>
        <p:grpSpPr>
          <a:xfrm>
            <a:off x="348280" y="1623008"/>
            <a:ext cx="999338" cy="849256"/>
            <a:chOff x="4950981" y="256650"/>
            <a:chExt cx="706004" cy="599973"/>
          </a:xfrm>
          <a:solidFill>
            <a:schemeClr val="tx1"/>
          </a:solidFill>
        </p:grpSpPr>
        <p:sp>
          <p:nvSpPr>
            <p:cNvPr id="18" name="Freeform 17"/>
            <p:cNvSpPr>
              <a:spLocks noChangeArrowheads="1"/>
            </p:cNvSpPr>
            <p:nvPr/>
          </p:nvSpPr>
          <p:spPr bwMode="auto">
            <a:xfrm>
              <a:off x="4950981" y="256650"/>
              <a:ext cx="706004" cy="599973"/>
            </a:xfrm>
            <a:custGeom>
              <a:avLst/>
              <a:gdLst>
                <a:gd name="T0" fmla="*/ 0 w 7135"/>
                <a:gd name="T1" fmla="*/ 3577 h 6065"/>
                <a:gd name="T2" fmla="*/ 0 w 7135"/>
                <a:gd name="T3" fmla="*/ 3577 h 6065"/>
                <a:gd name="T4" fmla="*/ 7134 w 7135"/>
                <a:gd name="T5" fmla="*/ 3577 h 6065"/>
                <a:gd name="T6" fmla="*/ 6127 w 7135"/>
                <a:gd name="T7" fmla="*/ 6055 h 6065"/>
                <a:gd name="T8" fmla="*/ 6117 w 7135"/>
                <a:gd name="T9" fmla="*/ 5997 h 6065"/>
                <a:gd name="T10" fmla="*/ 5934 w 7135"/>
                <a:gd name="T11" fmla="*/ 5444 h 6065"/>
                <a:gd name="T12" fmla="*/ 5894 w 7135"/>
                <a:gd name="T13" fmla="*/ 5374 h 6065"/>
                <a:gd name="T14" fmla="*/ 5846 w 7135"/>
                <a:gd name="T15" fmla="*/ 5301 h 6065"/>
                <a:gd name="T16" fmla="*/ 5798 w 7135"/>
                <a:gd name="T17" fmla="*/ 5240 h 6065"/>
                <a:gd name="T18" fmla="*/ 5754 w 7135"/>
                <a:gd name="T19" fmla="*/ 5186 h 6065"/>
                <a:gd name="T20" fmla="*/ 5701 w 7135"/>
                <a:gd name="T21" fmla="*/ 5132 h 6065"/>
                <a:gd name="T22" fmla="*/ 5649 w 7135"/>
                <a:gd name="T23" fmla="*/ 5084 h 6065"/>
                <a:gd name="T24" fmla="*/ 5586 w 7135"/>
                <a:gd name="T25" fmla="*/ 5036 h 6065"/>
                <a:gd name="T26" fmla="*/ 5576 w 7135"/>
                <a:gd name="T27" fmla="*/ 5028 h 6065"/>
                <a:gd name="T28" fmla="*/ 5403 w 7135"/>
                <a:gd name="T29" fmla="*/ 4949 h 6065"/>
                <a:gd name="T30" fmla="*/ 5073 w 7135"/>
                <a:gd name="T31" fmla="*/ 4817 h 6065"/>
                <a:gd name="T32" fmla="*/ 5199 w 7135"/>
                <a:gd name="T33" fmla="*/ 4240 h 6065"/>
                <a:gd name="T34" fmla="*/ 5199 w 7135"/>
                <a:gd name="T35" fmla="*/ 4238 h 6065"/>
                <a:gd name="T36" fmla="*/ 5190 w 7135"/>
                <a:gd name="T37" fmla="*/ 4159 h 6065"/>
                <a:gd name="T38" fmla="*/ 5113 w 7135"/>
                <a:gd name="T39" fmla="*/ 4018 h 6065"/>
                <a:gd name="T40" fmla="*/ 5084 w 7135"/>
                <a:gd name="T41" fmla="*/ 3931 h 6065"/>
                <a:gd name="T42" fmla="*/ 5110 w 7135"/>
                <a:gd name="T43" fmla="*/ 3250 h 6065"/>
                <a:gd name="T44" fmla="*/ 5158 w 7135"/>
                <a:gd name="T45" fmla="*/ 2988 h 6065"/>
                <a:gd name="T46" fmla="*/ 5158 w 7135"/>
                <a:gd name="T47" fmla="*/ 2986 h 6065"/>
                <a:gd name="T48" fmla="*/ 4661 w 7135"/>
                <a:gd name="T49" fmla="*/ 1536 h 6065"/>
                <a:gd name="T50" fmla="*/ 3562 w 7135"/>
                <a:gd name="T51" fmla="*/ 1134 h 6065"/>
                <a:gd name="T52" fmla="*/ 2838 w 7135"/>
                <a:gd name="T53" fmla="*/ 1433 h 6065"/>
                <a:gd name="T54" fmla="*/ 2036 w 7135"/>
                <a:gd name="T55" fmla="*/ 2241 h 6065"/>
                <a:gd name="T56" fmla="*/ 1973 w 7135"/>
                <a:gd name="T57" fmla="*/ 2644 h 6065"/>
                <a:gd name="T58" fmla="*/ 1978 w 7135"/>
                <a:gd name="T59" fmla="*/ 2746 h 6065"/>
                <a:gd name="T60" fmla="*/ 2031 w 7135"/>
                <a:gd name="T61" fmla="*/ 3299 h 6065"/>
                <a:gd name="T62" fmla="*/ 1942 w 7135"/>
                <a:gd name="T63" fmla="*/ 4166 h 6065"/>
                <a:gd name="T64" fmla="*/ 1924 w 7135"/>
                <a:gd name="T65" fmla="*/ 4201 h 6065"/>
                <a:gd name="T66" fmla="*/ 1935 w 7135"/>
                <a:gd name="T67" fmla="*/ 4238 h 6065"/>
                <a:gd name="T68" fmla="*/ 2403 w 7135"/>
                <a:gd name="T69" fmla="*/ 4682 h 6065"/>
                <a:gd name="T70" fmla="*/ 1558 w 7135"/>
                <a:gd name="T71" fmla="*/ 5028 h 6065"/>
                <a:gd name="T72" fmla="*/ 1556 w 7135"/>
                <a:gd name="T73" fmla="*/ 5030 h 6065"/>
                <a:gd name="T74" fmla="*/ 1549 w 7135"/>
                <a:gd name="T75" fmla="*/ 5034 h 6065"/>
                <a:gd name="T76" fmla="*/ 1546 w 7135"/>
                <a:gd name="T77" fmla="*/ 5036 h 6065"/>
                <a:gd name="T78" fmla="*/ 1480 w 7135"/>
                <a:gd name="T79" fmla="*/ 5090 h 6065"/>
                <a:gd name="T80" fmla="*/ 1416 w 7135"/>
                <a:gd name="T81" fmla="*/ 5148 h 6065"/>
                <a:gd name="T82" fmla="*/ 1360 w 7135"/>
                <a:gd name="T83" fmla="*/ 5211 h 6065"/>
                <a:gd name="T84" fmla="*/ 1309 w 7135"/>
                <a:gd name="T85" fmla="*/ 5274 h 6065"/>
                <a:gd name="T86" fmla="*/ 1266 w 7135"/>
                <a:gd name="T87" fmla="*/ 5334 h 6065"/>
                <a:gd name="T88" fmla="*/ 1228 w 7135"/>
                <a:gd name="T89" fmla="*/ 5397 h 6065"/>
                <a:gd name="T90" fmla="*/ 1195 w 7135"/>
                <a:gd name="T91" fmla="*/ 5456 h 6065"/>
                <a:gd name="T92" fmla="*/ 1016 w 7135"/>
                <a:gd name="T93" fmla="*/ 6002 h 6065"/>
                <a:gd name="T94" fmla="*/ 1005 w 7135"/>
                <a:gd name="T95" fmla="*/ 6064 h 6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5" h="6065">
                  <a:moveTo>
                    <a:pt x="0" y="3577"/>
                  </a:moveTo>
                  <a:lnTo>
                    <a:pt x="0" y="3577"/>
                  </a:lnTo>
                  <a:lnTo>
                    <a:pt x="0" y="3577"/>
                  </a:lnTo>
                  <a:lnTo>
                    <a:pt x="0" y="3577"/>
                  </a:lnTo>
                  <a:cubicBezTo>
                    <a:pt x="0" y="1603"/>
                    <a:pt x="1601" y="0"/>
                    <a:pt x="3568" y="0"/>
                  </a:cubicBezTo>
                  <a:cubicBezTo>
                    <a:pt x="5534" y="0"/>
                    <a:pt x="7134" y="1603"/>
                    <a:pt x="7134" y="3577"/>
                  </a:cubicBezTo>
                  <a:cubicBezTo>
                    <a:pt x="7134" y="4503"/>
                    <a:pt x="6770" y="5398"/>
                    <a:pt x="6128" y="6064"/>
                  </a:cubicBezTo>
                  <a:cubicBezTo>
                    <a:pt x="6128" y="6061"/>
                    <a:pt x="6128" y="6057"/>
                    <a:pt x="6127" y="6055"/>
                  </a:cubicBezTo>
                  <a:cubicBezTo>
                    <a:pt x="6125" y="6036"/>
                    <a:pt x="6121" y="6019"/>
                    <a:pt x="6119" y="6002"/>
                  </a:cubicBezTo>
                  <a:cubicBezTo>
                    <a:pt x="6119" y="6000"/>
                    <a:pt x="6117" y="5999"/>
                    <a:pt x="6117" y="5997"/>
                  </a:cubicBezTo>
                  <a:cubicBezTo>
                    <a:pt x="6078" y="5775"/>
                    <a:pt x="6014" y="5598"/>
                    <a:pt x="5941" y="5456"/>
                  </a:cubicBezTo>
                  <a:cubicBezTo>
                    <a:pt x="5939" y="5453"/>
                    <a:pt x="5936" y="5449"/>
                    <a:pt x="5934" y="5444"/>
                  </a:cubicBezTo>
                  <a:cubicBezTo>
                    <a:pt x="5924" y="5427"/>
                    <a:pt x="5915" y="5412"/>
                    <a:pt x="5905" y="5395"/>
                  </a:cubicBezTo>
                  <a:cubicBezTo>
                    <a:pt x="5902" y="5389"/>
                    <a:pt x="5898" y="5382"/>
                    <a:pt x="5894" y="5374"/>
                  </a:cubicBezTo>
                  <a:cubicBezTo>
                    <a:pt x="5885" y="5360"/>
                    <a:pt x="5878" y="5348"/>
                    <a:pt x="5868" y="5334"/>
                  </a:cubicBezTo>
                  <a:cubicBezTo>
                    <a:pt x="5861" y="5324"/>
                    <a:pt x="5853" y="5312"/>
                    <a:pt x="5846" y="5301"/>
                  </a:cubicBezTo>
                  <a:cubicBezTo>
                    <a:pt x="5840" y="5292"/>
                    <a:pt x="5832" y="5284"/>
                    <a:pt x="5827" y="5274"/>
                  </a:cubicBezTo>
                  <a:cubicBezTo>
                    <a:pt x="5817" y="5263"/>
                    <a:pt x="5808" y="5252"/>
                    <a:pt x="5798" y="5240"/>
                  </a:cubicBezTo>
                  <a:cubicBezTo>
                    <a:pt x="5791" y="5229"/>
                    <a:pt x="5783" y="5220"/>
                    <a:pt x="5774" y="5208"/>
                  </a:cubicBezTo>
                  <a:cubicBezTo>
                    <a:pt x="5767" y="5201"/>
                    <a:pt x="5761" y="5193"/>
                    <a:pt x="5754" y="5186"/>
                  </a:cubicBezTo>
                  <a:cubicBezTo>
                    <a:pt x="5742" y="5173"/>
                    <a:pt x="5731" y="5161"/>
                    <a:pt x="5718" y="5148"/>
                  </a:cubicBezTo>
                  <a:cubicBezTo>
                    <a:pt x="5713" y="5143"/>
                    <a:pt x="5707" y="5137"/>
                    <a:pt x="5701" y="5132"/>
                  </a:cubicBezTo>
                  <a:cubicBezTo>
                    <a:pt x="5686" y="5116"/>
                    <a:pt x="5671" y="5103"/>
                    <a:pt x="5654" y="5090"/>
                  </a:cubicBezTo>
                  <a:cubicBezTo>
                    <a:pt x="5652" y="5088"/>
                    <a:pt x="5650" y="5086"/>
                    <a:pt x="5649" y="5084"/>
                  </a:cubicBezTo>
                  <a:cubicBezTo>
                    <a:pt x="5628" y="5066"/>
                    <a:pt x="5608" y="5051"/>
                    <a:pt x="5586" y="5036"/>
                  </a:cubicBezTo>
                  <a:lnTo>
                    <a:pt x="5586" y="5036"/>
                  </a:lnTo>
                  <a:lnTo>
                    <a:pt x="5586" y="5036"/>
                  </a:lnTo>
                  <a:lnTo>
                    <a:pt x="5576" y="5028"/>
                  </a:lnTo>
                  <a:lnTo>
                    <a:pt x="5576" y="5028"/>
                  </a:lnTo>
                  <a:cubicBezTo>
                    <a:pt x="5519" y="4999"/>
                    <a:pt x="5461" y="4973"/>
                    <a:pt x="5403" y="4949"/>
                  </a:cubicBezTo>
                  <a:cubicBezTo>
                    <a:pt x="5304" y="4906"/>
                    <a:pt x="5199" y="4867"/>
                    <a:pt x="5084" y="4823"/>
                  </a:cubicBezTo>
                  <a:cubicBezTo>
                    <a:pt x="5081" y="4821"/>
                    <a:pt x="5077" y="4819"/>
                    <a:pt x="5073" y="4817"/>
                  </a:cubicBezTo>
                  <a:cubicBezTo>
                    <a:pt x="4968" y="4778"/>
                    <a:pt x="4854" y="4733"/>
                    <a:pt x="4732" y="4682"/>
                  </a:cubicBezTo>
                  <a:cubicBezTo>
                    <a:pt x="5101" y="4494"/>
                    <a:pt x="5190" y="4265"/>
                    <a:pt x="5199" y="4240"/>
                  </a:cubicBezTo>
                  <a:cubicBezTo>
                    <a:pt x="5199" y="4238"/>
                    <a:pt x="5199" y="4238"/>
                    <a:pt x="5199" y="4238"/>
                  </a:cubicBezTo>
                  <a:lnTo>
                    <a:pt x="5199" y="4238"/>
                  </a:lnTo>
                  <a:lnTo>
                    <a:pt x="5212" y="4196"/>
                  </a:lnTo>
                  <a:lnTo>
                    <a:pt x="5190" y="4159"/>
                  </a:lnTo>
                  <a:lnTo>
                    <a:pt x="5190" y="4159"/>
                  </a:lnTo>
                  <a:cubicBezTo>
                    <a:pt x="5158" y="4112"/>
                    <a:pt x="5133" y="4065"/>
                    <a:pt x="5113" y="4018"/>
                  </a:cubicBezTo>
                  <a:cubicBezTo>
                    <a:pt x="5105" y="3999"/>
                    <a:pt x="5100" y="3980"/>
                    <a:pt x="5092" y="3960"/>
                  </a:cubicBezTo>
                  <a:cubicBezTo>
                    <a:pt x="5090" y="3950"/>
                    <a:pt x="5086" y="3941"/>
                    <a:pt x="5084" y="3931"/>
                  </a:cubicBezTo>
                  <a:cubicBezTo>
                    <a:pt x="5041" y="3779"/>
                    <a:pt x="5047" y="3627"/>
                    <a:pt x="5069" y="3475"/>
                  </a:cubicBezTo>
                  <a:cubicBezTo>
                    <a:pt x="5081" y="3400"/>
                    <a:pt x="5096" y="3325"/>
                    <a:pt x="5110" y="3250"/>
                  </a:cubicBezTo>
                  <a:cubicBezTo>
                    <a:pt x="5124" y="3186"/>
                    <a:pt x="5137" y="3120"/>
                    <a:pt x="5148" y="3055"/>
                  </a:cubicBezTo>
                  <a:cubicBezTo>
                    <a:pt x="5150" y="3032"/>
                    <a:pt x="5154" y="3011"/>
                    <a:pt x="5158" y="2988"/>
                  </a:cubicBezTo>
                  <a:lnTo>
                    <a:pt x="5158" y="2988"/>
                  </a:lnTo>
                  <a:lnTo>
                    <a:pt x="5158" y="2986"/>
                  </a:lnTo>
                  <a:lnTo>
                    <a:pt x="5158" y="2986"/>
                  </a:lnTo>
                  <a:cubicBezTo>
                    <a:pt x="5212" y="2353"/>
                    <a:pt x="5054" y="1892"/>
                    <a:pt x="4661" y="1536"/>
                  </a:cubicBezTo>
                  <a:cubicBezTo>
                    <a:pt x="4451" y="1328"/>
                    <a:pt x="4070" y="1125"/>
                    <a:pt x="3682" y="1126"/>
                  </a:cubicBezTo>
                  <a:cubicBezTo>
                    <a:pt x="3643" y="1126"/>
                    <a:pt x="3601" y="1129"/>
                    <a:pt x="3562" y="1134"/>
                  </a:cubicBezTo>
                  <a:cubicBezTo>
                    <a:pt x="3461" y="1134"/>
                    <a:pt x="3369" y="1140"/>
                    <a:pt x="3288" y="1153"/>
                  </a:cubicBezTo>
                  <a:cubicBezTo>
                    <a:pt x="3045" y="1190"/>
                    <a:pt x="2895" y="1285"/>
                    <a:pt x="2838" y="1433"/>
                  </a:cubicBezTo>
                  <a:cubicBezTo>
                    <a:pt x="2467" y="1539"/>
                    <a:pt x="2207" y="1815"/>
                    <a:pt x="2075" y="2135"/>
                  </a:cubicBezTo>
                  <a:cubicBezTo>
                    <a:pt x="2061" y="2170"/>
                    <a:pt x="2048" y="2206"/>
                    <a:pt x="2036" y="2241"/>
                  </a:cubicBezTo>
                  <a:cubicBezTo>
                    <a:pt x="2034" y="2244"/>
                    <a:pt x="2034" y="2244"/>
                    <a:pt x="2034" y="2246"/>
                  </a:cubicBezTo>
                  <a:cubicBezTo>
                    <a:pt x="1993" y="2375"/>
                    <a:pt x="1973" y="2512"/>
                    <a:pt x="1973" y="2644"/>
                  </a:cubicBezTo>
                  <a:lnTo>
                    <a:pt x="1973" y="2646"/>
                  </a:lnTo>
                  <a:cubicBezTo>
                    <a:pt x="1973" y="2680"/>
                    <a:pt x="1974" y="2714"/>
                    <a:pt x="1978" y="2746"/>
                  </a:cubicBezTo>
                  <a:cubicBezTo>
                    <a:pt x="1978" y="2804"/>
                    <a:pt x="1980" y="2861"/>
                    <a:pt x="1984" y="2915"/>
                  </a:cubicBezTo>
                  <a:cubicBezTo>
                    <a:pt x="1993" y="3056"/>
                    <a:pt x="2012" y="3184"/>
                    <a:pt x="2031" y="3299"/>
                  </a:cubicBezTo>
                  <a:cubicBezTo>
                    <a:pt x="2078" y="3607"/>
                    <a:pt x="2113" y="3849"/>
                    <a:pt x="1942" y="4166"/>
                  </a:cubicBezTo>
                  <a:lnTo>
                    <a:pt x="1942" y="4166"/>
                  </a:lnTo>
                  <a:lnTo>
                    <a:pt x="1933" y="4184"/>
                  </a:lnTo>
                  <a:lnTo>
                    <a:pt x="1924" y="4201"/>
                  </a:lnTo>
                  <a:lnTo>
                    <a:pt x="1935" y="4238"/>
                  </a:lnTo>
                  <a:lnTo>
                    <a:pt x="1935" y="4238"/>
                  </a:lnTo>
                  <a:cubicBezTo>
                    <a:pt x="1935" y="4238"/>
                    <a:pt x="1937" y="4238"/>
                    <a:pt x="1937" y="4240"/>
                  </a:cubicBezTo>
                  <a:cubicBezTo>
                    <a:pt x="1944" y="4265"/>
                    <a:pt x="2034" y="4494"/>
                    <a:pt x="2403" y="4682"/>
                  </a:cubicBezTo>
                  <a:cubicBezTo>
                    <a:pt x="2276" y="4736"/>
                    <a:pt x="2156" y="4781"/>
                    <a:pt x="2048" y="4823"/>
                  </a:cubicBezTo>
                  <a:cubicBezTo>
                    <a:pt x="1866" y="4893"/>
                    <a:pt x="1708" y="4953"/>
                    <a:pt x="1558" y="5028"/>
                  </a:cubicBezTo>
                  <a:lnTo>
                    <a:pt x="1558" y="5028"/>
                  </a:lnTo>
                  <a:lnTo>
                    <a:pt x="1556" y="5030"/>
                  </a:lnTo>
                  <a:lnTo>
                    <a:pt x="1553" y="5031"/>
                  </a:lnTo>
                  <a:lnTo>
                    <a:pt x="1549" y="5034"/>
                  </a:lnTo>
                  <a:lnTo>
                    <a:pt x="1546" y="5036"/>
                  </a:lnTo>
                  <a:lnTo>
                    <a:pt x="1546" y="5036"/>
                  </a:lnTo>
                  <a:cubicBezTo>
                    <a:pt x="1526" y="5051"/>
                    <a:pt x="1506" y="5066"/>
                    <a:pt x="1485" y="5084"/>
                  </a:cubicBezTo>
                  <a:cubicBezTo>
                    <a:pt x="1483" y="5086"/>
                    <a:pt x="1482" y="5088"/>
                    <a:pt x="1480" y="5090"/>
                  </a:cubicBezTo>
                  <a:cubicBezTo>
                    <a:pt x="1463" y="5103"/>
                    <a:pt x="1448" y="5116"/>
                    <a:pt x="1433" y="5133"/>
                  </a:cubicBezTo>
                  <a:cubicBezTo>
                    <a:pt x="1427" y="5137"/>
                    <a:pt x="1422" y="5143"/>
                    <a:pt x="1416" y="5148"/>
                  </a:cubicBezTo>
                  <a:cubicBezTo>
                    <a:pt x="1405" y="5161"/>
                    <a:pt x="1393" y="5173"/>
                    <a:pt x="1380" y="5186"/>
                  </a:cubicBezTo>
                  <a:cubicBezTo>
                    <a:pt x="1375" y="5193"/>
                    <a:pt x="1367" y="5201"/>
                    <a:pt x="1360" y="5211"/>
                  </a:cubicBezTo>
                  <a:cubicBezTo>
                    <a:pt x="1352" y="5220"/>
                    <a:pt x="1343" y="5229"/>
                    <a:pt x="1335" y="5238"/>
                  </a:cubicBezTo>
                  <a:cubicBezTo>
                    <a:pt x="1326" y="5252"/>
                    <a:pt x="1317" y="5263"/>
                    <a:pt x="1309" y="5274"/>
                  </a:cubicBezTo>
                  <a:cubicBezTo>
                    <a:pt x="1302" y="5284"/>
                    <a:pt x="1296" y="5292"/>
                    <a:pt x="1290" y="5301"/>
                  </a:cubicBezTo>
                  <a:cubicBezTo>
                    <a:pt x="1283" y="5312"/>
                    <a:pt x="1273" y="5324"/>
                    <a:pt x="1266" y="5334"/>
                  </a:cubicBezTo>
                  <a:cubicBezTo>
                    <a:pt x="1259" y="5348"/>
                    <a:pt x="1249" y="5360"/>
                    <a:pt x="1242" y="5374"/>
                  </a:cubicBezTo>
                  <a:cubicBezTo>
                    <a:pt x="1238" y="5382"/>
                    <a:pt x="1232" y="5389"/>
                    <a:pt x="1228" y="5397"/>
                  </a:cubicBezTo>
                  <a:cubicBezTo>
                    <a:pt x="1219" y="5412"/>
                    <a:pt x="1210" y="5427"/>
                    <a:pt x="1202" y="5444"/>
                  </a:cubicBezTo>
                  <a:cubicBezTo>
                    <a:pt x="1198" y="5449"/>
                    <a:pt x="1196" y="5453"/>
                    <a:pt x="1195" y="5456"/>
                  </a:cubicBezTo>
                  <a:cubicBezTo>
                    <a:pt x="1122" y="5600"/>
                    <a:pt x="1058" y="5776"/>
                    <a:pt x="1016" y="5997"/>
                  </a:cubicBezTo>
                  <a:cubicBezTo>
                    <a:pt x="1016" y="5999"/>
                    <a:pt x="1016" y="6000"/>
                    <a:pt x="1016" y="6002"/>
                  </a:cubicBezTo>
                  <a:cubicBezTo>
                    <a:pt x="1013" y="6019"/>
                    <a:pt x="1011" y="6038"/>
                    <a:pt x="1007" y="6055"/>
                  </a:cubicBezTo>
                  <a:cubicBezTo>
                    <a:pt x="1007" y="6058"/>
                    <a:pt x="1007" y="6061"/>
                    <a:pt x="1005" y="6064"/>
                  </a:cubicBezTo>
                  <a:cubicBezTo>
                    <a:pt x="364" y="5400"/>
                    <a:pt x="0" y="4503"/>
                    <a:pt x="0" y="357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8"/>
            <p:cNvSpPr>
              <a:spLocks noChangeArrowheads="1"/>
            </p:cNvSpPr>
            <p:nvPr/>
          </p:nvSpPr>
          <p:spPr bwMode="auto">
            <a:xfrm>
              <a:off x="5215405" y="469586"/>
              <a:ext cx="176719" cy="330312"/>
            </a:xfrm>
            <a:custGeom>
              <a:avLst/>
              <a:gdLst>
                <a:gd name="T0" fmla="*/ 610 w 1787"/>
                <a:gd name="T1" fmla="*/ 2006 h 3340"/>
                <a:gd name="T2" fmla="*/ 610 w 1787"/>
                <a:gd name="T3" fmla="*/ 2006 h 3340"/>
                <a:gd name="T4" fmla="*/ 610 w 1787"/>
                <a:gd name="T5" fmla="*/ 2006 h 3340"/>
                <a:gd name="T6" fmla="*/ 610 w 1787"/>
                <a:gd name="T7" fmla="*/ 1962 h 3340"/>
                <a:gd name="T8" fmla="*/ 576 w 1787"/>
                <a:gd name="T9" fmla="*/ 1936 h 3340"/>
                <a:gd name="T10" fmla="*/ 576 w 1787"/>
                <a:gd name="T11" fmla="*/ 1936 h 3340"/>
                <a:gd name="T12" fmla="*/ 90 w 1787"/>
                <a:gd name="T13" fmla="*/ 1273 h 3340"/>
                <a:gd name="T14" fmla="*/ 90 w 1787"/>
                <a:gd name="T15" fmla="*/ 1273 h 3340"/>
                <a:gd name="T16" fmla="*/ 87 w 1787"/>
                <a:gd name="T17" fmla="*/ 1261 h 3340"/>
                <a:gd name="T18" fmla="*/ 80 w 1787"/>
                <a:gd name="T19" fmla="*/ 1249 h 3340"/>
                <a:gd name="T20" fmla="*/ 80 w 1787"/>
                <a:gd name="T21" fmla="*/ 1249 h 3340"/>
                <a:gd name="T22" fmla="*/ 0 w 1787"/>
                <a:gd name="T23" fmla="*/ 784 h 3340"/>
                <a:gd name="T24" fmla="*/ 192 w 1787"/>
                <a:gd name="T25" fmla="*/ 423 h 3340"/>
                <a:gd name="T26" fmla="*/ 462 w 1787"/>
                <a:gd name="T27" fmla="*/ 0 h 3340"/>
                <a:gd name="T28" fmla="*/ 1052 w 1787"/>
                <a:gd name="T29" fmla="*/ 235 h 3340"/>
                <a:gd name="T30" fmla="*/ 1351 w 1787"/>
                <a:gd name="T31" fmla="*/ 322 h 3340"/>
                <a:gd name="T32" fmla="*/ 1500 w 1787"/>
                <a:gd name="T33" fmla="*/ 566 h 3340"/>
                <a:gd name="T34" fmla="*/ 1786 w 1787"/>
                <a:gd name="T35" fmla="*/ 963 h 3340"/>
                <a:gd name="T36" fmla="*/ 1763 w 1787"/>
                <a:gd name="T37" fmla="*/ 1127 h 3340"/>
                <a:gd name="T38" fmla="*/ 1742 w 1787"/>
                <a:gd name="T39" fmla="*/ 1277 h 3340"/>
                <a:gd name="T40" fmla="*/ 1251 w 1787"/>
                <a:gd name="T41" fmla="*/ 1942 h 3340"/>
                <a:gd name="T42" fmla="*/ 1251 w 1787"/>
                <a:gd name="T43" fmla="*/ 1942 h 3340"/>
                <a:gd name="T44" fmla="*/ 1232 w 1787"/>
                <a:gd name="T45" fmla="*/ 1962 h 3340"/>
                <a:gd name="T46" fmla="*/ 1227 w 1787"/>
                <a:gd name="T47" fmla="*/ 1989 h 3340"/>
                <a:gd name="T48" fmla="*/ 1227 w 1787"/>
                <a:gd name="T49" fmla="*/ 1989 h 3340"/>
                <a:gd name="T50" fmla="*/ 1705 w 1787"/>
                <a:gd name="T51" fmla="*/ 2591 h 3340"/>
                <a:gd name="T52" fmla="*/ 895 w 1787"/>
                <a:gd name="T53" fmla="*/ 3339 h 3340"/>
                <a:gd name="T54" fmla="*/ 85 w 1787"/>
                <a:gd name="T55" fmla="*/ 2591 h 3340"/>
                <a:gd name="T56" fmla="*/ 610 w 1787"/>
                <a:gd name="T57" fmla="*/ 2006 h 3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87" h="3340">
                  <a:moveTo>
                    <a:pt x="610" y="2006"/>
                  </a:moveTo>
                  <a:lnTo>
                    <a:pt x="610" y="2006"/>
                  </a:lnTo>
                  <a:lnTo>
                    <a:pt x="610" y="2006"/>
                  </a:lnTo>
                  <a:lnTo>
                    <a:pt x="610" y="1962"/>
                  </a:lnTo>
                  <a:lnTo>
                    <a:pt x="576" y="1936"/>
                  </a:lnTo>
                  <a:lnTo>
                    <a:pt x="576" y="1936"/>
                  </a:lnTo>
                  <a:cubicBezTo>
                    <a:pt x="338" y="1744"/>
                    <a:pt x="175" y="1566"/>
                    <a:pt x="90" y="1273"/>
                  </a:cubicBezTo>
                  <a:lnTo>
                    <a:pt x="90" y="1273"/>
                  </a:lnTo>
                  <a:lnTo>
                    <a:pt x="87" y="1261"/>
                  </a:lnTo>
                  <a:lnTo>
                    <a:pt x="80" y="1249"/>
                  </a:lnTo>
                  <a:lnTo>
                    <a:pt x="80" y="1249"/>
                  </a:lnTo>
                  <a:cubicBezTo>
                    <a:pt x="2" y="1131"/>
                    <a:pt x="0" y="963"/>
                    <a:pt x="0" y="784"/>
                  </a:cubicBezTo>
                  <a:cubicBezTo>
                    <a:pt x="42" y="585"/>
                    <a:pt x="104" y="517"/>
                    <a:pt x="192" y="423"/>
                  </a:cubicBezTo>
                  <a:cubicBezTo>
                    <a:pt x="272" y="337"/>
                    <a:pt x="372" y="231"/>
                    <a:pt x="462" y="0"/>
                  </a:cubicBezTo>
                  <a:cubicBezTo>
                    <a:pt x="659" y="182"/>
                    <a:pt x="875" y="211"/>
                    <a:pt x="1052" y="235"/>
                  </a:cubicBezTo>
                  <a:cubicBezTo>
                    <a:pt x="1172" y="251"/>
                    <a:pt x="1277" y="266"/>
                    <a:pt x="1351" y="322"/>
                  </a:cubicBezTo>
                  <a:cubicBezTo>
                    <a:pt x="1416" y="389"/>
                    <a:pt x="1457" y="476"/>
                    <a:pt x="1500" y="566"/>
                  </a:cubicBezTo>
                  <a:cubicBezTo>
                    <a:pt x="1562" y="696"/>
                    <a:pt x="1632" y="843"/>
                    <a:pt x="1786" y="963"/>
                  </a:cubicBezTo>
                  <a:cubicBezTo>
                    <a:pt x="1781" y="1018"/>
                    <a:pt x="1772" y="1074"/>
                    <a:pt x="1763" y="1127"/>
                  </a:cubicBezTo>
                  <a:cubicBezTo>
                    <a:pt x="1754" y="1182"/>
                    <a:pt x="1744" y="1232"/>
                    <a:pt x="1742" y="1277"/>
                  </a:cubicBezTo>
                  <a:cubicBezTo>
                    <a:pt x="1607" y="1583"/>
                    <a:pt x="1435" y="1758"/>
                    <a:pt x="1251" y="1942"/>
                  </a:cubicBezTo>
                  <a:lnTo>
                    <a:pt x="1251" y="1942"/>
                  </a:lnTo>
                  <a:lnTo>
                    <a:pt x="1232" y="1962"/>
                  </a:lnTo>
                  <a:lnTo>
                    <a:pt x="1227" y="1989"/>
                  </a:lnTo>
                  <a:lnTo>
                    <a:pt x="1227" y="1989"/>
                  </a:lnTo>
                  <a:cubicBezTo>
                    <a:pt x="1152" y="2377"/>
                    <a:pt x="1436" y="2521"/>
                    <a:pt x="1705" y="2591"/>
                  </a:cubicBezTo>
                  <a:cubicBezTo>
                    <a:pt x="1521" y="2943"/>
                    <a:pt x="1055" y="3339"/>
                    <a:pt x="895" y="3339"/>
                  </a:cubicBezTo>
                  <a:cubicBezTo>
                    <a:pt x="736" y="3339"/>
                    <a:pt x="269" y="2943"/>
                    <a:pt x="85" y="2591"/>
                  </a:cubicBezTo>
                  <a:cubicBezTo>
                    <a:pt x="451" y="2495"/>
                    <a:pt x="610" y="2316"/>
                    <a:pt x="610" y="200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0" name="TextBox 19"/>
          <p:cNvSpPr txBox="1"/>
          <p:nvPr/>
        </p:nvSpPr>
        <p:spPr>
          <a:xfrm>
            <a:off x="1408371" y="1798454"/>
            <a:ext cx="1530169" cy="646331"/>
          </a:xfrm>
          <a:prstGeom prst="rect">
            <a:avLst/>
          </a:prstGeom>
          <a:noFill/>
          <a:ln>
            <a:noFill/>
          </a:ln>
        </p:spPr>
        <p:txBody>
          <a:bodyPr wrap="square" rtlCol="0">
            <a:spAutoFit/>
          </a:bodyPr>
          <a:lstStyle/>
          <a:p>
            <a:pPr lvl="0" eaLnBrk="0" fontAlgn="base" hangingPunct="0">
              <a:spcBef>
                <a:spcPct val="40000"/>
              </a:spcBef>
              <a:spcAft>
                <a:spcPct val="0"/>
              </a:spcAft>
              <a:buClr>
                <a:srgbClr val="FCB627"/>
              </a:buClr>
            </a:pPr>
            <a:r>
              <a:rPr lang="en-CA" kern="0" dirty="0">
                <a:solidFill>
                  <a:srgbClr val="FFFFFF"/>
                </a:solidFill>
                <a:latin typeface="Arial" charset="0"/>
                <a:ea typeface="Arial" charset="0"/>
                <a:cs typeface="Arial" charset="0"/>
              </a:rPr>
              <a:t>71 year-old female</a:t>
            </a:r>
          </a:p>
        </p:txBody>
      </p:sp>
      <p:cxnSp>
        <p:nvCxnSpPr>
          <p:cNvPr id="21" name="Straight Connector 20"/>
          <p:cNvCxnSpPr/>
          <p:nvPr/>
        </p:nvCxnSpPr>
        <p:spPr>
          <a:xfrm>
            <a:off x="3056084" y="1781840"/>
            <a:ext cx="0" cy="4534267"/>
          </a:xfrm>
          <a:prstGeom prst="line">
            <a:avLst/>
          </a:prstGeom>
          <a:ln w="25400" cap="rnd">
            <a:solidFill>
              <a:schemeClr val="tx1">
                <a:alpha val="17000"/>
              </a:schemeClr>
            </a:solidFill>
          </a:ln>
        </p:spPr>
        <p:style>
          <a:lnRef idx="1">
            <a:schemeClr val="accent1"/>
          </a:lnRef>
          <a:fillRef idx="0">
            <a:schemeClr val="accent1"/>
          </a:fillRef>
          <a:effectRef idx="0">
            <a:schemeClr val="accent1"/>
          </a:effectRef>
          <a:fontRef idx="minor">
            <a:schemeClr val="tx1"/>
          </a:fontRef>
        </p:style>
      </p:cxnSp>
      <p:sp>
        <p:nvSpPr>
          <p:cNvPr id="32" name="Freeform 18"/>
          <p:cNvSpPr>
            <a:spLocks noChangeArrowheads="1"/>
          </p:cNvSpPr>
          <p:nvPr/>
        </p:nvSpPr>
        <p:spPr bwMode="auto">
          <a:xfrm>
            <a:off x="7996732" y="616235"/>
            <a:ext cx="243400" cy="210808"/>
          </a:xfrm>
          <a:custGeom>
            <a:avLst/>
            <a:gdLst>
              <a:gd name="T0" fmla="*/ 259 w 1550"/>
              <a:gd name="T1" fmla="*/ 1080 h 1340"/>
              <a:gd name="T2" fmla="*/ 259 w 1550"/>
              <a:gd name="T3" fmla="*/ 1080 h 1340"/>
              <a:gd name="T4" fmla="*/ 259 w 1550"/>
              <a:gd name="T5" fmla="*/ 1080 h 1340"/>
              <a:gd name="T6" fmla="*/ 1290 w 1550"/>
              <a:gd name="T7" fmla="*/ 1080 h 1340"/>
              <a:gd name="T8" fmla="*/ 1290 w 1550"/>
              <a:gd name="T9" fmla="*/ 260 h 1340"/>
              <a:gd name="T10" fmla="*/ 259 w 1550"/>
              <a:gd name="T11" fmla="*/ 260 h 1340"/>
              <a:gd name="T12" fmla="*/ 259 w 1550"/>
              <a:gd name="T13" fmla="*/ 1080 h 1340"/>
              <a:gd name="T14" fmla="*/ 1549 w 1550"/>
              <a:gd name="T15" fmla="*/ 1339 h 1340"/>
              <a:gd name="T16" fmla="*/ 1549 w 1550"/>
              <a:gd name="T17" fmla="*/ 1339 h 1340"/>
              <a:gd name="T18" fmla="*/ 1549 w 1550"/>
              <a:gd name="T19" fmla="*/ 1339 h 1340"/>
              <a:gd name="T20" fmla="*/ 0 w 1550"/>
              <a:gd name="T21" fmla="*/ 1339 h 1340"/>
              <a:gd name="T22" fmla="*/ 0 w 1550"/>
              <a:gd name="T23" fmla="*/ 0 h 1340"/>
              <a:gd name="T24" fmla="*/ 1549 w 1550"/>
              <a:gd name="T25" fmla="*/ 0 h 1340"/>
              <a:gd name="T26" fmla="*/ 1549 w 1550"/>
              <a:gd name="T27" fmla="*/ 1339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0" h="1340">
                <a:moveTo>
                  <a:pt x="259" y="1080"/>
                </a:moveTo>
                <a:lnTo>
                  <a:pt x="259" y="1080"/>
                </a:lnTo>
                <a:lnTo>
                  <a:pt x="259" y="1080"/>
                </a:lnTo>
                <a:lnTo>
                  <a:pt x="1290" y="1080"/>
                </a:lnTo>
                <a:lnTo>
                  <a:pt x="1290" y="260"/>
                </a:lnTo>
                <a:lnTo>
                  <a:pt x="259" y="260"/>
                </a:lnTo>
                <a:lnTo>
                  <a:pt x="259" y="1080"/>
                </a:lnTo>
                <a:close/>
                <a:moveTo>
                  <a:pt x="1549" y="1339"/>
                </a:moveTo>
                <a:lnTo>
                  <a:pt x="1549" y="1339"/>
                </a:lnTo>
                <a:lnTo>
                  <a:pt x="1549" y="1339"/>
                </a:lnTo>
                <a:lnTo>
                  <a:pt x="0" y="1339"/>
                </a:lnTo>
                <a:lnTo>
                  <a:pt x="0" y="0"/>
                </a:lnTo>
                <a:lnTo>
                  <a:pt x="1549" y="0"/>
                </a:lnTo>
                <a:lnTo>
                  <a:pt x="1549" y="1339"/>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3" name="Freeform 19"/>
          <p:cNvSpPr>
            <a:spLocks noChangeArrowheads="1"/>
          </p:cNvSpPr>
          <p:nvPr/>
        </p:nvSpPr>
        <p:spPr bwMode="auto">
          <a:xfrm>
            <a:off x="8312944" y="651602"/>
            <a:ext cx="431324" cy="42300"/>
          </a:xfrm>
          <a:custGeom>
            <a:avLst/>
            <a:gdLst>
              <a:gd name="T0" fmla="*/ 2606 w 2742"/>
              <a:gd name="T1" fmla="*/ 268 h 269"/>
              <a:gd name="T2" fmla="*/ 2606 w 2742"/>
              <a:gd name="T3" fmla="*/ 268 h 269"/>
              <a:gd name="T4" fmla="*/ 2606 w 2742"/>
              <a:gd name="T5" fmla="*/ 268 h 269"/>
              <a:gd name="T6" fmla="*/ 134 w 2742"/>
              <a:gd name="T7" fmla="*/ 268 h 269"/>
              <a:gd name="T8" fmla="*/ 134 w 2742"/>
              <a:gd name="T9" fmla="*/ 268 h 269"/>
              <a:gd name="T10" fmla="*/ 0 w 2742"/>
              <a:gd name="T11" fmla="*/ 134 h 269"/>
              <a:gd name="T12" fmla="*/ 134 w 2742"/>
              <a:gd name="T13" fmla="*/ 0 h 269"/>
              <a:gd name="T14" fmla="*/ 134 w 2742"/>
              <a:gd name="T15" fmla="*/ 0 h 269"/>
              <a:gd name="T16" fmla="*/ 2606 w 2742"/>
              <a:gd name="T17" fmla="*/ 0 h 269"/>
              <a:gd name="T18" fmla="*/ 2606 w 2742"/>
              <a:gd name="T19" fmla="*/ 0 h 269"/>
              <a:gd name="T20" fmla="*/ 2741 w 2742"/>
              <a:gd name="T21" fmla="*/ 134 h 269"/>
              <a:gd name="T22" fmla="*/ 2606 w 2742"/>
              <a:gd name="T23" fmla="*/ 26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2" h="269">
                <a:moveTo>
                  <a:pt x="2606" y="268"/>
                </a:moveTo>
                <a:lnTo>
                  <a:pt x="2606" y="268"/>
                </a:lnTo>
                <a:lnTo>
                  <a:pt x="2606" y="268"/>
                </a:lnTo>
                <a:lnTo>
                  <a:pt x="134" y="268"/>
                </a:lnTo>
                <a:lnTo>
                  <a:pt x="134" y="268"/>
                </a:lnTo>
                <a:cubicBezTo>
                  <a:pt x="61" y="268"/>
                  <a:pt x="0" y="209"/>
                  <a:pt x="0" y="134"/>
                </a:cubicBezTo>
                <a:cubicBezTo>
                  <a:pt x="0" y="60"/>
                  <a:pt x="61" y="0"/>
                  <a:pt x="134" y="0"/>
                </a:cubicBezTo>
                <a:lnTo>
                  <a:pt x="134" y="0"/>
                </a:lnTo>
                <a:lnTo>
                  <a:pt x="2606" y="0"/>
                </a:lnTo>
                <a:lnTo>
                  <a:pt x="2606" y="0"/>
                </a:lnTo>
                <a:cubicBezTo>
                  <a:pt x="2680" y="0"/>
                  <a:pt x="2741" y="60"/>
                  <a:pt x="2741" y="134"/>
                </a:cubicBezTo>
                <a:cubicBezTo>
                  <a:pt x="2741" y="209"/>
                  <a:pt x="2680" y="268"/>
                  <a:pt x="2606" y="26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4" name="Freeform 20"/>
          <p:cNvSpPr>
            <a:spLocks noChangeArrowheads="1"/>
          </p:cNvSpPr>
          <p:nvPr/>
        </p:nvSpPr>
        <p:spPr bwMode="auto">
          <a:xfrm>
            <a:off x="8312944" y="748684"/>
            <a:ext cx="298875" cy="42300"/>
          </a:xfrm>
          <a:custGeom>
            <a:avLst/>
            <a:gdLst>
              <a:gd name="T0" fmla="*/ 1765 w 1900"/>
              <a:gd name="T1" fmla="*/ 269 h 270"/>
              <a:gd name="T2" fmla="*/ 1765 w 1900"/>
              <a:gd name="T3" fmla="*/ 269 h 270"/>
              <a:gd name="T4" fmla="*/ 1765 w 1900"/>
              <a:gd name="T5" fmla="*/ 269 h 270"/>
              <a:gd name="T6" fmla="*/ 134 w 1900"/>
              <a:gd name="T7" fmla="*/ 269 h 270"/>
              <a:gd name="T8" fmla="*/ 134 w 1900"/>
              <a:gd name="T9" fmla="*/ 269 h 270"/>
              <a:gd name="T10" fmla="*/ 0 w 1900"/>
              <a:gd name="T11" fmla="*/ 134 h 270"/>
              <a:gd name="T12" fmla="*/ 134 w 1900"/>
              <a:gd name="T13" fmla="*/ 0 h 270"/>
              <a:gd name="T14" fmla="*/ 134 w 1900"/>
              <a:gd name="T15" fmla="*/ 0 h 270"/>
              <a:gd name="T16" fmla="*/ 1765 w 1900"/>
              <a:gd name="T17" fmla="*/ 0 h 270"/>
              <a:gd name="T18" fmla="*/ 1765 w 1900"/>
              <a:gd name="T19" fmla="*/ 0 h 270"/>
              <a:gd name="T20" fmla="*/ 1899 w 1900"/>
              <a:gd name="T21" fmla="*/ 134 h 270"/>
              <a:gd name="T22" fmla="*/ 1765 w 1900"/>
              <a:gd name="T23" fmla="*/ 26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00" h="270">
                <a:moveTo>
                  <a:pt x="1765" y="269"/>
                </a:moveTo>
                <a:lnTo>
                  <a:pt x="1765" y="269"/>
                </a:lnTo>
                <a:lnTo>
                  <a:pt x="1765" y="269"/>
                </a:lnTo>
                <a:lnTo>
                  <a:pt x="134" y="269"/>
                </a:lnTo>
                <a:lnTo>
                  <a:pt x="134" y="269"/>
                </a:lnTo>
                <a:cubicBezTo>
                  <a:pt x="61" y="269"/>
                  <a:pt x="0" y="209"/>
                  <a:pt x="0" y="134"/>
                </a:cubicBezTo>
                <a:cubicBezTo>
                  <a:pt x="0" y="61"/>
                  <a:pt x="61" y="0"/>
                  <a:pt x="134" y="0"/>
                </a:cubicBezTo>
                <a:lnTo>
                  <a:pt x="134" y="0"/>
                </a:lnTo>
                <a:lnTo>
                  <a:pt x="1765" y="0"/>
                </a:lnTo>
                <a:lnTo>
                  <a:pt x="1765" y="0"/>
                </a:lnTo>
                <a:cubicBezTo>
                  <a:pt x="1840" y="0"/>
                  <a:pt x="1899" y="61"/>
                  <a:pt x="1899" y="134"/>
                </a:cubicBezTo>
                <a:cubicBezTo>
                  <a:pt x="1899" y="209"/>
                  <a:pt x="1840" y="269"/>
                  <a:pt x="1765" y="26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 name="Freeform 21"/>
          <p:cNvSpPr>
            <a:spLocks noChangeArrowheads="1"/>
          </p:cNvSpPr>
          <p:nvPr/>
        </p:nvSpPr>
        <p:spPr bwMode="auto">
          <a:xfrm>
            <a:off x="8312944" y="957411"/>
            <a:ext cx="431324" cy="42300"/>
          </a:xfrm>
          <a:custGeom>
            <a:avLst/>
            <a:gdLst>
              <a:gd name="T0" fmla="*/ 2606 w 2742"/>
              <a:gd name="T1" fmla="*/ 268 h 269"/>
              <a:gd name="T2" fmla="*/ 2606 w 2742"/>
              <a:gd name="T3" fmla="*/ 268 h 269"/>
              <a:gd name="T4" fmla="*/ 2606 w 2742"/>
              <a:gd name="T5" fmla="*/ 268 h 269"/>
              <a:gd name="T6" fmla="*/ 134 w 2742"/>
              <a:gd name="T7" fmla="*/ 268 h 269"/>
              <a:gd name="T8" fmla="*/ 134 w 2742"/>
              <a:gd name="T9" fmla="*/ 268 h 269"/>
              <a:gd name="T10" fmla="*/ 0 w 2742"/>
              <a:gd name="T11" fmla="*/ 133 h 269"/>
              <a:gd name="T12" fmla="*/ 134 w 2742"/>
              <a:gd name="T13" fmla="*/ 0 h 269"/>
              <a:gd name="T14" fmla="*/ 134 w 2742"/>
              <a:gd name="T15" fmla="*/ 0 h 269"/>
              <a:gd name="T16" fmla="*/ 2606 w 2742"/>
              <a:gd name="T17" fmla="*/ 0 h 269"/>
              <a:gd name="T18" fmla="*/ 2606 w 2742"/>
              <a:gd name="T19" fmla="*/ 0 h 269"/>
              <a:gd name="T20" fmla="*/ 2741 w 2742"/>
              <a:gd name="T21" fmla="*/ 133 h 269"/>
              <a:gd name="T22" fmla="*/ 2606 w 2742"/>
              <a:gd name="T23" fmla="*/ 26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2" h="269">
                <a:moveTo>
                  <a:pt x="2606" y="268"/>
                </a:moveTo>
                <a:lnTo>
                  <a:pt x="2606" y="268"/>
                </a:lnTo>
                <a:lnTo>
                  <a:pt x="2606" y="268"/>
                </a:lnTo>
                <a:lnTo>
                  <a:pt x="134" y="268"/>
                </a:lnTo>
                <a:lnTo>
                  <a:pt x="134" y="268"/>
                </a:lnTo>
                <a:cubicBezTo>
                  <a:pt x="61" y="268"/>
                  <a:pt x="0" y="208"/>
                  <a:pt x="0" y="133"/>
                </a:cubicBezTo>
                <a:cubicBezTo>
                  <a:pt x="0" y="60"/>
                  <a:pt x="61" y="0"/>
                  <a:pt x="134" y="0"/>
                </a:cubicBezTo>
                <a:lnTo>
                  <a:pt x="134" y="0"/>
                </a:lnTo>
                <a:lnTo>
                  <a:pt x="2606" y="0"/>
                </a:lnTo>
                <a:lnTo>
                  <a:pt x="2606" y="0"/>
                </a:lnTo>
                <a:cubicBezTo>
                  <a:pt x="2680" y="0"/>
                  <a:pt x="2741" y="60"/>
                  <a:pt x="2741" y="133"/>
                </a:cubicBezTo>
                <a:cubicBezTo>
                  <a:pt x="2741" y="208"/>
                  <a:pt x="2680" y="268"/>
                  <a:pt x="2606" y="26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 name="Freeform 22"/>
          <p:cNvSpPr>
            <a:spLocks noChangeArrowheads="1"/>
          </p:cNvSpPr>
          <p:nvPr/>
        </p:nvSpPr>
        <p:spPr bwMode="auto">
          <a:xfrm>
            <a:off x="8312944" y="1053801"/>
            <a:ext cx="298875" cy="42300"/>
          </a:xfrm>
          <a:custGeom>
            <a:avLst/>
            <a:gdLst>
              <a:gd name="T0" fmla="*/ 1765 w 1900"/>
              <a:gd name="T1" fmla="*/ 269 h 270"/>
              <a:gd name="T2" fmla="*/ 1765 w 1900"/>
              <a:gd name="T3" fmla="*/ 269 h 270"/>
              <a:gd name="T4" fmla="*/ 1765 w 1900"/>
              <a:gd name="T5" fmla="*/ 269 h 270"/>
              <a:gd name="T6" fmla="*/ 134 w 1900"/>
              <a:gd name="T7" fmla="*/ 269 h 270"/>
              <a:gd name="T8" fmla="*/ 134 w 1900"/>
              <a:gd name="T9" fmla="*/ 269 h 270"/>
              <a:gd name="T10" fmla="*/ 0 w 1900"/>
              <a:gd name="T11" fmla="*/ 135 h 270"/>
              <a:gd name="T12" fmla="*/ 134 w 1900"/>
              <a:gd name="T13" fmla="*/ 0 h 270"/>
              <a:gd name="T14" fmla="*/ 134 w 1900"/>
              <a:gd name="T15" fmla="*/ 0 h 270"/>
              <a:gd name="T16" fmla="*/ 1765 w 1900"/>
              <a:gd name="T17" fmla="*/ 0 h 270"/>
              <a:gd name="T18" fmla="*/ 1765 w 1900"/>
              <a:gd name="T19" fmla="*/ 0 h 270"/>
              <a:gd name="T20" fmla="*/ 1899 w 1900"/>
              <a:gd name="T21" fmla="*/ 135 h 270"/>
              <a:gd name="T22" fmla="*/ 1765 w 1900"/>
              <a:gd name="T23" fmla="*/ 26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00" h="270">
                <a:moveTo>
                  <a:pt x="1765" y="269"/>
                </a:moveTo>
                <a:lnTo>
                  <a:pt x="1765" y="269"/>
                </a:lnTo>
                <a:lnTo>
                  <a:pt x="1765" y="269"/>
                </a:lnTo>
                <a:lnTo>
                  <a:pt x="134" y="269"/>
                </a:lnTo>
                <a:lnTo>
                  <a:pt x="134" y="269"/>
                </a:lnTo>
                <a:cubicBezTo>
                  <a:pt x="61" y="269"/>
                  <a:pt x="0" y="209"/>
                  <a:pt x="0" y="135"/>
                </a:cubicBezTo>
                <a:cubicBezTo>
                  <a:pt x="0" y="61"/>
                  <a:pt x="61" y="0"/>
                  <a:pt x="134" y="0"/>
                </a:cubicBezTo>
                <a:lnTo>
                  <a:pt x="134" y="0"/>
                </a:lnTo>
                <a:lnTo>
                  <a:pt x="1765" y="0"/>
                </a:lnTo>
                <a:lnTo>
                  <a:pt x="1765" y="0"/>
                </a:lnTo>
                <a:cubicBezTo>
                  <a:pt x="1840" y="0"/>
                  <a:pt x="1899" y="61"/>
                  <a:pt x="1899" y="135"/>
                </a:cubicBezTo>
                <a:cubicBezTo>
                  <a:pt x="1899" y="209"/>
                  <a:pt x="1840" y="269"/>
                  <a:pt x="1765" y="26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 name="Freeform 25"/>
          <p:cNvSpPr>
            <a:spLocks noChangeArrowheads="1"/>
          </p:cNvSpPr>
          <p:nvPr/>
        </p:nvSpPr>
        <p:spPr bwMode="auto">
          <a:xfrm>
            <a:off x="7801099" y="161413"/>
            <a:ext cx="1192377" cy="1284876"/>
          </a:xfrm>
          <a:custGeom>
            <a:avLst/>
            <a:gdLst>
              <a:gd name="T0" fmla="*/ 1567 w 5946"/>
              <a:gd name="T1" fmla="*/ 5559 h 5618"/>
              <a:gd name="T2" fmla="*/ 1567 w 5946"/>
              <a:gd name="T3" fmla="*/ 5559 h 5618"/>
              <a:gd name="T4" fmla="*/ 1567 w 5946"/>
              <a:gd name="T5" fmla="*/ 5559 h 5618"/>
              <a:gd name="T6" fmla="*/ 1567 w 5946"/>
              <a:gd name="T7" fmla="*/ 5559 h 5618"/>
              <a:gd name="T8" fmla="*/ 1568 w 5946"/>
              <a:gd name="T9" fmla="*/ 5363 h 5618"/>
              <a:gd name="T10" fmla="*/ 1869 w 5946"/>
              <a:gd name="T11" fmla="*/ 4848 h 5618"/>
              <a:gd name="T12" fmla="*/ 728 w 5946"/>
              <a:gd name="T13" fmla="*/ 4847 h 5618"/>
              <a:gd name="T14" fmla="*/ 332 w 5946"/>
              <a:gd name="T15" fmla="*/ 4747 h 5618"/>
              <a:gd name="T16" fmla="*/ 4 w 5946"/>
              <a:gd name="T17" fmla="*/ 4178 h 5618"/>
              <a:gd name="T18" fmla="*/ 0 w 5946"/>
              <a:gd name="T19" fmla="*/ 675 h 5618"/>
              <a:gd name="T20" fmla="*/ 674 w 5946"/>
              <a:gd name="T21" fmla="*/ 0 h 5618"/>
              <a:gd name="T22" fmla="*/ 721 w 5946"/>
              <a:gd name="T23" fmla="*/ 0 h 5618"/>
              <a:gd name="T24" fmla="*/ 5215 w 5946"/>
              <a:gd name="T25" fmla="*/ 0 h 5618"/>
              <a:gd name="T26" fmla="*/ 5803 w 5946"/>
              <a:gd name="T27" fmla="*/ 286 h 5618"/>
              <a:gd name="T28" fmla="*/ 5943 w 5946"/>
              <a:gd name="T29" fmla="*/ 723 h 5618"/>
              <a:gd name="T30" fmla="*/ 5943 w 5946"/>
              <a:gd name="T31" fmla="*/ 2819 h 5618"/>
              <a:gd name="T32" fmla="*/ 5942 w 5946"/>
              <a:gd name="T33" fmla="*/ 4117 h 5618"/>
              <a:gd name="T34" fmla="*/ 5561 w 5946"/>
              <a:gd name="T35" fmla="*/ 4772 h 5618"/>
              <a:gd name="T36" fmla="*/ 5207 w 5946"/>
              <a:gd name="T37" fmla="*/ 4847 h 5618"/>
              <a:gd name="T38" fmla="*/ 4263 w 5946"/>
              <a:gd name="T39" fmla="*/ 4845 h 5618"/>
              <a:gd name="T40" fmla="*/ 3733 w 5946"/>
              <a:gd name="T41" fmla="*/ 4932 h 5618"/>
              <a:gd name="T42" fmla="*/ 2726 w 5946"/>
              <a:gd name="T43" fmla="*/ 5270 h 5618"/>
              <a:gd name="T44" fmla="*/ 1851 w 5946"/>
              <a:gd name="T45" fmla="*/ 5557 h 5618"/>
              <a:gd name="T46" fmla="*/ 1567 w 5946"/>
              <a:gd name="T47" fmla="*/ 5559 h 5618"/>
              <a:gd name="connsiteX0" fmla="*/ 2635 w 9995"/>
              <a:gd name="connsiteY0" fmla="*/ 9895 h 9953"/>
              <a:gd name="connsiteX1" fmla="*/ 2635 w 9995"/>
              <a:gd name="connsiteY1" fmla="*/ 9895 h 9953"/>
              <a:gd name="connsiteX2" fmla="*/ 2635 w 9995"/>
              <a:gd name="connsiteY2" fmla="*/ 9895 h 9953"/>
              <a:gd name="connsiteX3" fmla="*/ 2635 w 9995"/>
              <a:gd name="connsiteY3" fmla="*/ 9895 h 9953"/>
              <a:gd name="connsiteX4" fmla="*/ 2637 w 9995"/>
              <a:gd name="connsiteY4" fmla="*/ 9546 h 9953"/>
              <a:gd name="connsiteX5" fmla="*/ 3143 w 9995"/>
              <a:gd name="connsiteY5" fmla="*/ 8629 h 9953"/>
              <a:gd name="connsiteX6" fmla="*/ 1224 w 9995"/>
              <a:gd name="connsiteY6" fmla="*/ 8628 h 9953"/>
              <a:gd name="connsiteX7" fmla="*/ 558 w 9995"/>
              <a:gd name="connsiteY7" fmla="*/ 8450 h 9953"/>
              <a:gd name="connsiteX8" fmla="*/ 7 w 9995"/>
              <a:gd name="connsiteY8" fmla="*/ 7437 h 9953"/>
              <a:gd name="connsiteX9" fmla="*/ 0 w 9995"/>
              <a:gd name="connsiteY9" fmla="*/ 1201 h 9953"/>
              <a:gd name="connsiteX10" fmla="*/ 1134 w 9995"/>
              <a:gd name="connsiteY10" fmla="*/ 0 h 9953"/>
              <a:gd name="connsiteX11" fmla="*/ 1213 w 9995"/>
              <a:gd name="connsiteY11" fmla="*/ 0 h 9953"/>
              <a:gd name="connsiteX12" fmla="*/ 8771 w 9995"/>
              <a:gd name="connsiteY12" fmla="*/ 0 h 9953"/>
              <a:gd name="connsiteX13" fmla="*/ 9760 w 9995"/>
              <a:gd name="connsiteY13" fmla="*/ 509 h 9953"/>
              <a:gd name="connsiteX14" fmla="*/ 9995 w 9995"/>
              <a:gd name="connsiteY14" fmla="*/ 1287 h 9953"/>
              <a:gd name="connsiteX15" fmla="*/ 9995 w 9995"/>
              <a:gd name="connsiteY15" fmla="*/ 5018 h 9953"/>
              <a:gd name="connsiteX16" fmla="*/ 9993 w 9995"/>
              <a:gd name="connsiteY16" fmla="*/ 7328 h 9953"/>
              <a:gd name="connsiteX17" fmla="*/ 9353 w 9995"/>
              <a:gd name="connsiteY17" fmla="*/ 8494 h 9953"/>
              <a:gd name="connsiteX18" fmla="*/ 8757 w 9995"/>
              <a:gd name="connsiteY18" fmla="*/ 8628 h 9953"/>
              <a:gd name="connsiteX19" fmla="*/ 7170 w 9995"/>
              <a:gd name="connsiteY19" fmla="*/ 8624 h 9953"/>
              <a:gd name="connsiteX20" fmla="*/ 6278 w 9995"/>
              <a:gd name="connsiteY20" fmla="*/ 8779 h 9953"/>
              <a:gd name="connsiteX21" fmla="*/ 4585 w 9995"/>
              <a:gd name="connsiteY21" fmla="*/ 9381 h 9953"/>
              <a:gd name="connsiteX22" fmla="*/ 3113 w 9995"/>
              <a:gd name="connsiteY22" fmla="*/ 9891 h 9953"/>
              <a:gd name="connsiteX23" fmla="*/ 2635 w 9995"/>
              <a:gd name="connsiteY23" fmla="*/ 9895 h 9953"/>
              <a:gd name="connsiteX24" fmla="*/ 2635 w 9995"/>
              <a:gd name="connsiteY24" fmla="*/ 9895 h 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95" h="9953">
                <a:moveTo>
                  <a:pt x="2635" y="9895"/>
                </a:moveTo>
                <a:lnTo>
                  <a:pt x="2635" y="9895"/>
                </a:lnTo>
                <a:lnTo>
                  <a:pt x="2635" y="9895"/>
                </a:lnTo>
                <a:lnTo>
                  <a:pt x="2635" y="9895"/>
                </a:lnTo>
                <a:cubicBezTo>
                  <a:pt x="2548" y="9797"/>
                  <a:pt x="2580" y="9660"/>
                  <a:pt x="2637" y="9546"/>
                </a:cubicBezTo>
                <a:cubicBezTo>
                  <a:pt x="2703" y="9420"/>
                  <a:pt x="3298" y="8631"/>
                  <a:pt x="3143" y="8629"/>
                </a:cubicBezTo>
                <a:lnTo>
                  <a:pt x="1224" y="8628"/>
                </a:lnTo>
                <a:cubicBezTo>
                  <a:pt x="991" y="8624"/>
                  <a:pt x="765" y="8588"/>
                  <a:pt x="558" y="8450"/>
                </a:cubicBezTo>
                <a:cubicBezTo>
                  <a:pt x="203" y="8208"/>
                  <a:pt x="7" y="7878"/>
                  <a:pt x="7" y="7437"/>
                </a:cubicBezTo>
                <a:cubicBezTo>
                  <a:pt x="5" y="5358"/>
                  <a:pt x="12" y="3279"/>
                  <a:pt x="0" y="1201"/>
                </a:cubicBezTo>
                <a:cubicBezTo>
                  <a:pt x="0" y="643"/>
                  <a:pt x="434" y="27"/>
                  <a:pt x="1134" y="0"/>
                </a:cubicBezTo>
                <a:lnTo>
                  <a:pt x="1213" y="0"/>
                </a:lnTo>
                <a:lnTo>
                  <a:pt x="8771" y="0"/>
                </a:lnTo>
                <a:cubicBezTo>
                  <a:pt x="9186" y="0"/>
                  <a:pt x="9521" y="162"/>
                  <a:pt x="9760" y="509"/>
                </a:cubicBezTo>
                <a:cubicBezTo>
                  <a:pt x="9919" y="740"/>
                  <a:pt x="9995" y="1004"/>
                  <a:pt x="9995" y="1287"/>
                </a:cubicBezTo>
                <a:lnTo>
                  <a:pt x="9995" y="5018"/>
                </a:lnTo>
                <a:cubicBezTo>
                  <a:pt x="9995" y="5787"/>
                  <a:pt x="9998" y="6559"/>
                  <a:pt x="9993" y="7328"/>
                </a:cubicBezTo>
                <a:cubicBezTo>
                  <a:pt x="9992" y="7839"/>
                  <a:pt x="9788" y="8236"/>
                  <a:pt x="9353" y="8494"/>
                </a:cubicBezTo>
                <a:cubicBezTo>
                  <a:pt x="9168" y="8604"/>
                  <a:pt x="8962" y="8624"/>
                  <a:pt x="8757" y="8628"/>
                </a:cubicBezTo>
                <a:lnTo>
                  <a:pt x="7170" y="8624"/>
                </a:lnTo>
                <a:cubicBezTo>
                  <a:pt x="6858" y="8615"/>
                  <a:pt x="6567" y="8674"/>
                  <a:pt x="6278" y="8779"/>
                </a:cubicBezTo>
                <a:lnTo>
                  <a:pt x="4585" y="9381"/>
                </a:lnTo>
                <a:lnTo>
                  <a:pt x="3113" y="9891"/>
                </a:lnTo>
                <a:cubicBezTo>
                  <a:pt x="2955" y="9945"/>
                  <a:pt x="2787" y="9998"/>
                  <a:pt x="2635" y="9895"/>
                </a:cubicBezTo>
                <a:lnTo>
                  <a:pt x="2635" y="9895"/>
                </a:lnTo>
                <a:close/>
              </a:path>
            </a:pathLst>
          </a:custGeom>
          <a:noFill/>
          <a:ln w="31750" cap="flat">
            <a:solidFill>
              <a:srgbClr val="7A72B4">
                <a:alpha val="72000"/>
              </a:srgbClr>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 name="Freeform 37"/>
          <p:cNvSpPr>
            <a:spLocks noChangeArrowheads="1"/>
          </p:cNvSpPr>
          <p:nvPr/>
        </p:nvSpPr>
        <p:spPr bwMode="auto">
          <a:xfrm>
            <a:off x="7995397" y="920642"/>
            <a:ext cx="243400" cy="210808"/>
          </a:xfrm>
          <a:custGeom>
            <a:avLst/>
            <a:gdLst>
              <a:gd name="T0" fmla="*/ 259 w 1550"/>
              <a:gd name="T1" fmla="*/ 1080 h 1340"/>
              <a:gd name="T2" fmla="*/ 259 w 1550"/>
              <a:gd name="T3" fmla="*/ 1080 h 1340"/>
              <a:gd name="T4" fmla="*/ 259 w 1550"/>
              <a:gd name="T5" fmla="*/ 1080 h 1340"/>
              <a:gd name="T6" fmla="*/ 1290 w 1550"/>
              <a:gd name="T7" fmla="*/ 1080 h 1340"/>
              <a:gd name="T8" fmla="*/ 1290 w 1550"/>
              <a:gd name="T9" fmla="*/ 260 h 1340"/>
              <a:gd name="T10" fmla="*/ 259 w 1550"/>
              <a:gd name="T11" fmla="*/ 260 h 1340"/>
              <a:gd name="T12" fmla="*/ 259 w 1550"/>
              <a:gd name="T13" fmla="*/ 1080 h 1340"/>
              <a:gd name="T14" fmla="*/ 1549 w 1550"/>
              <a:gd name="T15" fmla="*/ 1339 h 1340"/>
              <a:gd name="T16" fmla="*/ 1549 w 1550"/>
              <a:gd name="T17" fmla="*/ 1339 h 1340"/>
              <a:gd name="T18" fmla="*/ 1549 w 1550"/>
              <a:gd name="T19" fmla="*/ 1339 h 1340"/>
              <a:gd name="T20" fmla="*/ 0 w 1550"/>
              <a:gd name="T21" fmla="*/ 1339 h 1340"/>
              <a:gd name="T22" fmla="*/ 0 w 1550"/>
              <a:gd name="T23" fmla="*/ 0 h 1340"/>
              <a:gd name="T24" fmla="*/ 1549 w 1550"/>
              <a:gd name="T25" fmla="*/ 0 h 1340"/>
              <a:gd name="T26" fmla="*/ 1549 w 1550"/>
              <a:gd name="T27" fmla="*/ 1339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0" h="1340">
                <a:moveTo>
                  <a:pt x="259" y="1080"/>
                </a:moveTo>
                <a:lnTo>
                  <a:pt x="259" y="1080"/>
                </a:lnTo>
                <a:lnTo>
                  <a:pt x="259" y="1080"/>
                </a:lnTo>
                <a:lnTo>
                  <a:pt x="1290" y="1080"/>
                </a:lnTo>
                <a:lnTo>
                  <a:pt x="1290" y="260"/>
                </a:lnTo>
                <a:lnTo>
                  <a:pt x="259" y="260"/>
                </a:lnTo>
                <a:lnTo>
                  <a:pt x="259" y="1080"/>
                </a:lnTo>
                <a:close/>
                <a:moveTo>
                  <a:pt x="1549" y="1339"/>
                </a:moveTo>
                <a:lnTo>
                  <a:pt x="1549" y="1339"/>
                </a:lnTo>
                <a:lnTo>
                  <a:pt x="1549" y="1339"/>
                </a:lnTo>
                <a:lnTo>
                  <a:pt x="0" y="1339"/>
                </a:lnTo>
                <a:lnTo>
                  <a:pt x="0" y="0"/>
                </a:lnTo>
                <a:lnTo>
                  <a:pt x="1549" y="0"/>
                </a:lnTo>
                <a:lnTo>
                  <a:pt x="1549" y="1339"/>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 name="Freeform 38"/>
          <p:cNvSpPr/>
          <p:nvPr/>
        </p:nvSpPr>
        <p:spPr>
          <a:xfrm>
            <a:off x="8143318" y="866567"/>
            <a:ext cx="172801" cy="194921"/>
          </a:xfrm>
          <a:custGeom>
            <a:avLst/>
            <a:gdLst>
              <a:gd name="connsiteX0" fmla="*/ 202173 w 210810"/>
              <a:gd name="connsiteY0" fmla="*/ 0 h 246855"/>
              <a:gd name="connsiteX1" fmla="*/ 209788 w 210810"/>
              <a:gd name="connsiteY1" fmla="*/ 3692 h 246855"/>
              <a:gd name="connsiteX2" fmla="*/ 195428 w 210810"/>
              <a:gd name="connsiteY2" fmla="*/ 27368 h 246855"/>
              <a:gd name="connsiteX3" fmla="*/ 97305 w 210810"/>
              <a:gd name="connsiteY3" fmla="*/ 114466 h 246855"/>
              <a:gd name="connsiteX4" fmla="*/ 30730 w 210810"/>
              <a:gd name="connsiteY4" fmla="*/ 215683 h 246855"/>
              <a:gd name="connsiteX5" fmla="*/ 14630 w 210810"/>
              <a:gd name="connsiteY5" fmla="*/ 238055 h 246855"/>
              <a:gd name="connsiteX6" fmla="*/ 2881 w 210810"/>
              <a:gd name="connsiteY6" fmla="*/ 245440 h 246855"/>
              <a:gd name="connsiteX7" fmla="*/ 0 w 210810"/>
              <a:gd name="connsiteY7" fmla="*/ 246855 h 246855"/>
              <a:gd name="connsiteX8" fmla="*/ 0 w 210810"/>
              <a:gd name="connsiteY8" fmla="*/ 183959 h 246855"/>
              <a:gd name="connsiteX9" fmla="*/ 5927 w 210810"/>
              <a:gd name="connsiteY9" fmla="*/ 177672 h 246855"/>
              <a:gd name="connsiteX10" fmla="*/ 85557 w 210810"/>
              <a:gd name="connsiteY10" fmla="*/ 81017 h 246855"/>
              <a:gd name="connsiteX11" fmla="*/ 181286 w 210810"/>
              <a:gd name="connsiteY11" fmla="*/ 8254 h 246855"/>
              <a:gd name="connsiteX12" fmla="*/ 202173 w 210810"/>
              <a:gd name="connsiteY12" fmla="*/ 0 h 2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810" h="246855">
                <a:moveTo>
                  <a:pt x="202173" y="0"/>
                </a:moveTo>
                <a:cubicBezTo>
                  <a:pt x="206959" y="0"/>
                  <a:pt x="208918" y="2172"/>
                  <a:pt x="209788" y="3692"/>
                </a:cubicBezTo>
                <a:cubicBezTo>
                  <a:pt x="215009" y="11729"/>
                  <a:pt x="198692" y="24761"/>
                  <a:pt x="195428" y="27368"/>
                </a:cubicBezTo>
                <a:cubicBezTo>
                  <a:pt x="194558" y="27585"/>
                  <a:pt x="131899" y="74935"/>
                  <a:pt x="97305" y="114466"/>
                </a:cubicBezTo>
                <a:cubicBezTo>
                  <a:pt x="62712" y="154431"/>
                  <a:pt x="30947" y="214814"/>
                  <a:pt x="30730" y="215683"/>
                </a:cubicBezTo>
                <a:cubicBezTo>
                  <a:pt x="30295" y="216334"/>
                  <a:pt x="20722" y="234362"/>
                  <a:pt x="14630" y="238055"/>
                </a:cubicBezTo>
                <a:cubicBezTo>
                  <a:pt x="12454" y="239575"/>
                  <a:pt x="7015" y="242833"/>
                  <a:pt x="2881" y="245440"/>
                </a:cubicBezTo>
                <a:lnTo>
                  <a:pt x="0" y="246855"/>
                </a:lnTo>
                <a:lnTo>
                  <a:pt x="0" y="183959"/>
                </a:lnTo>
                <a:lnTo>
                  <a:pt x="5927" y="177672"/>
                </a:lnTo>
                <a:cubicBezTo>
                  <a:pt x="7668" y="175066"/>
                  <a:pt x="50311" y="115118"/>
                  <a:pt x="85557" y="81017"/>
                </a:cubicBezTo>
                <a:cubicBezTo>
                  <a:pt x="121020" y="46916"/>
                  <a:pt x="178676" y="9991"/>
                  <a:pt x="181286" y="8254"/>
                </a:cubicBezTo>
                <a:cubicBezTo>
                  <a:pt x="189336" y="3258"/>
                  <a:pt x="197169" y="0"/>
                  <a:pt x="202173" y="0"/>
                </a:cubicBezTo>
                <a:close/>
              </a:path>
            </a:pathLst>
          </a:custGeom>
          <a:solidFill>
            <a:srgbClr val="FCB627"/>
          </a:solidFill>
          <a:ln w="38100" cap="flat" cmpd="sng" algn="ctr">
            <a:solidFill>
              <a:srgbClr val="002060"/>
            </a:solidFill>
            <a:prstDash val="solid"/>
            <a:miter lim="800000"/>
          </a:ln>
          <a:effectLst/>
        </p:spPr>
        <p:txBody>
          <a:bodyPr rtlCol="0" anchor="ctr"/>
          <a:lstStyle/>
          <a:p>
            <a:pPr algn="ctr"/>
            <a:endParaRPr lang="en-US" kern="0">
              <a:solidFill>
                <a:prstClr val="white"/>
              </a:solidFill>
              <a:latin typeface="Calibri" panose="020F0502020204030204"/>
            </a:endParaRPr>
          </a:p>
        </p:txBody>
      </p:sp>
      <p:sp>
        <p:nvSpPr>
          <p:cNvPr id="40" name="Freeform 39"/>
          <p:cNvSpPr/>
          <p:nvPr/>
        </p:nvSpPr>
        <p:spPr>
          <a:xfrm>
            <a:off x="8133344" y="836858"/>
            <a:ext cx="210810" cy="246855"/>
          </a:xfrm>
          <a:custGeom>
            <a:avLst/>
            <a:gdLst>
              <a:gd name="connsiteX0" fmla="*/ 202173 w 210810"/>
              <a:gd name="connsiteY0" fmla="*/ 0 h 246855"/>
              <a:gd name="connsiteX1" fmla="*/ 209788 w 210810"/>
              <a:gd name="connsiteY1" fmla="*/ 3692 h 246855"/>
              <a:gd name="connsiteX2" fmla="*/ 195428 w 210810"/>
              <a:gd name="connsiteY2" fmla="*/ 27368 h 246855"/>
              <a:gd name="connsiteX3" fmla="*/ 97305 w 210810"/>
              <a:gd name="connsiteY3" fmla="*/ 114466 h 246855"/>
              <a:gd name="connsiteX4" fmla="*/ 30730 w 210810"/>
              <a:gd name="connsiteY4" fmla="*/ 215683 h 246855"/>
              <a:gd name="connsiteX5" fmla="*/ 14630 w 210810"/>
              <a:gd name="connsiteY5" fmla="*/ 238055 h 246855"/>
              <a:gd name="connsiteX6" fmla="*/ 2881 w 210810"/>
              <a:gd name="connsiteY6" fmla="*/ 245440 h 246855"/>
              <a:gd name="connsiteX7" fmla="*/ 0 w 210810"/>
              <a:gd name="connsiteY7" fmla="*/ 246855 h 246855"/>
              <a:gd name="connsiteX8" fmla="*/ 0 w 210810"/>
              <a:gd name="connsiteY8" fmla="*/ 183959 h 246855"/>
              <a:gd name="connsiteX9" fmla="*/ 5927 w 210810"/>
              <a:gd name="connsiteY9" fmla="*/ 177672 h 246855"/>
              <a:gd name="connsiteX10" fmla="*/ 85557 w 210810"/>
              <a:gd name="connsiteY10" fmla="*/ 81017 h 246855"/>
              <a:gd name="connsiteX11" fmla="*/ 181286 w 210810"/>
              <a:gd name="connsiteY11" fmla="*/ 8254 h 246855"/>
              <a:gd name="connsiteX12" fmla="*/ 202173 w 210810"/>
              <a:gd name="connsiteY12" fmla="*/ 0 h 2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810" h="246855">
                <a:moveTo>
                  <a:pt x="202173" y="0"/>
                </a:moveTo>
                <a:cubicBezTo>
                  <a:pt x="206959" y="0"/>
                  <a:pt x="208918" y="2172"/>
                  <a:pt x="209788" y="3692"/>
                </a:cubicBezTo>
                <a:cubicBezTo>
                  <a:pt x="215009" y="11729"/>
                  <a:pt x="198692" y="24761"/>
                  <a:pt x="195428" y="27368"/>
                </a:cubicBezTo>
                <a:cubicBezTo>
                  <a:pt x="194558" y="27585"/>
                  <a:pt x="131899" y="74935"/>
                  <a:pt x="97305" y="114466"/>
                </a:cubicBezTo>
                <a:cubicBezTo>
                  <a:pt x="62712" y="154431"/>
                  <a:pt x="30947" y="214814"/>
                  <a:pt x="30730" y="215683"/>
                </a:cubicBezTo>
                <a:cubicBezTo>
                  <a:pt x="30295" y="216334"/>
                  <a:pt x="20722" y="234362"/>
                  <a:pt x="14630" y="238055"/>
                </a:cubicBezTo>
                <a:cubicBezTo>
                  <a:pt x="12454" y="239575"/>
                  <a:pt x="7015" y="242833"/>
                  <a:pt x="2881" y="245440"/>
                </a:cubicBezTo>
                <a:lnTo>
                  <a:pt x="0" y="246855"/>
                </a:lnTo>
                <a:lnTo>
                  <a:pt x="0" y="183959"/>
                </a:lnTo>
                <a:lnTo>
                  <a:pt x="5927" y="177672"/>
                </a:lnTo>
                <a:cubicBezTo>
                  <a:pt x="7668" y="175066"/>
                  <a:pt x="50311" y="115118"/>
                  <a:pt x="85557" y="81017"/>
                </a:cubicBezTo>
                <a:cubicBezTo>
                  <a:pt x="121020" y="46916"/>
                  <a:pt x="178676" y="9991"/>
                  <a:pt x="181286" y="8254"/>
                </a:cubicBezTo>
                <a:cubicBezTo>
                  <a:pt x="189336" y="3258"/>
                  <a:pt x="197169" y="0"/>
                  <a:pt x="202173" y="0"/>
                </a:cubicBezTo>
                <a:close/>
              </a:path>
            </a:pathLst>
          </a:custGeom>
          <a:solidFill>
            <a:srgbClr val="FCB627"/>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sp>
        <p:nvSpPr>
          <p:cNvPr id="41" name="Freeform 40"/>
          <p:cNvSpPr/>
          <p:nvPr/>
        </p:nvSpPr>
        <p:spPr>
          <a:xfrm>
            <a:off x="8060435" y="970438"/>
            <a:ext cx="72910" cy="117507"/>
          </a:xfrm>
          <a:custGeom>
            <a:avLst/>
            <a:gdLst>
              <a:gd name="connsiteX0" fmla="*/ 25316 w 72910"/>
              <a:gd name="connsiteY0" fmla="*/ 0 h 117507"/>
              <a:gd name="connsiteX1" fmla="*/ 58168 w 72910"/>
              <a:gd name="connsiteY1" fmla="*/ 28236 h 117507"/>
              <a:gd name="connsiteX2" fmla="*/ 71875 w 72910"/>
              <a:gd name="connsiteY2" fmla="*/ 51477 h 117507"/>
              <a:gd name="connsiteX3" fmla="*/ 72910 w 72910"/>
              <a:gd name="connsiteY3" fmla="*/ 50379 h 117507"/>
              <a:gd name="connsiteX4" fmla="*/ 72910 w 72910"/>
              <a:gd name="connsiteY4" fmla="*/ 113275 h 117507"/>
              <a:gd name="connsiteX5" fmla="*/ 69047 w 72910"/>
              <a:gd name="connsiteY5" fmla="*/ 115172 h 117507"/>
              <a:gd name="connsiteX6" fmla="*/ 59691 w 72910"/>
              <a:gd name="connsiteY6" fmla="*/ 117507 h 117507"/>
              <a:gd name="connsiteX7" fmla="*/ 52294 w 72910"/>
              <a:gd name="connsiteY7" fmla="*/ 112728 h 117507"/>
              <a:gd name="connsiteX8" fmla="*/ 43591 w 72910"/>
              <a:gd name="connsiteY8" fmla="*/ 91442 h 117507"/>
              <a:gd name="connsiteX9" fmla="*/ 32713 w 72910"/>
              <a:gd name="connsiteY9" fmla="*/ 68202 h 117507"/>
              <a:gd name="connsiteX10" fmla="*/ 14872 w 72910"/>
              <a:gd name="connsiteY10" fmla="*/ 37142 h 117507"/>
              <a:gd name="connsiteX11" fmla="*/ 8345 w 72910"/>
              <a:gd name="connsiteY11" fmla="*/ 28671 h 117507"/>
              <a:gd name="connsiteX12" fmla="*/ 78 w 72910"/>
              <a:gd name="connsiteY12" fmla="*/ 19331 h 117507"/>
              <a:gd name="connsiteX13" fmla="*/ 9651 w 72910"/>
              <a:gd name="connsiteY13" fmla="*/ 3692 h 117507"/>
              <a:gd name="connsiteX14" fmla="*/ 25316 w 72910"/>
              <a:gd name="connsiteY14" fmla="*/ 0 h 11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910" h="117507">
                <a:moveTo>
                  <a:pt x="25316" y="0"/>
                </a:moveTo>
                <a:cubicBezTo>
                  <a:pt x="29014" y="0"/>
                  <a:pt x="41633" y="1955"/>
                  <a:pt x="58168" y="28236"/>
                </a:cubicBezTo>
                <a:cubicBezTo>
                  <a:pt x="63390" y="36490"/>
                  <a:pt x="69047" y="46264"/>
                  <a:pt x="71875" y="51477"/>
                </a:cubicBezTo>
                <a:lnTo>
                  <a:pt x="72910" y="50379"/>
                </a:lnTo>
                <a:lnTo>
                  <a:pt x="72910" y="113275"/>
                </a:lnTo>
                <a:lnTo>
                  <a:pt x="69047" y="115172"/>
                </a:lnTo>
                <a:cubicBezTo>
                  <a:pt x="66055" y="116421"/>
                  <a:pt x="62628" y="117507"/>
                  <a:pt x="59691" y="117507"/>
                </a:cubicBezTo>
                <a:cubicBezTo>
                  <a:pt x="55340" y="117507"/>
                  <a:pt x="53164" y="114900"/>
                  <a:pt x="52294" y="112728"/>
                </a:cubicBezTo>
                <a:cubicBezTo>
                  <a:pt x="51206" y="109470"/>
                  <a:pt x="45114" y="94701"/>
                  <a:pt x="43591" y="91442"/>
                </a:cubicBezTo>
                <a:cubicBezTo>
                  <a:pt x="42286" y="88402"/>
                  <a:pt x="37282" y="77759"/>
                  <a:pt x="32713" y="68202"/>
                </a:cubicBezTo>
                <a:cubicBezTo>
                  <a:pt x="32495" y="67985"/>
                  <a:pt x="21834" y="46047"/>
                  <a:pt x="14872" y="37142"/>
                </a:cubicBezTo>
                <a:lnTo>
                  <a:pt x="8345" y="28671"/>
                </a:lnTo>
                <a:cubicBezTo>
                  <a:pt x="3776" y="26716"/>
                  <a:pt x="948" y="23458"/>
                  <a:pt x="78" y="19331"/>
                </a:cubicBezTo>
                <a:cubicBezTo>
                  <a:pt x="-575" y="13901"/>
                  <a:pt x="2906" y="8036"/>
                  <a:pt x="9651" y="3692"/>
                </a:cubicBezTo>
                <a:cubicBezTo>
                  <a:pt x="10521" y="3041"/>
                  <a:pt x="15743" y="0"/>
                  <a:pt x="25316" y="0"/>
                </a:cubicBezTo>
                <a:close/>
              </a:path>
            </a:pathLst>
          </a:custGeom>
          <a:solidFill>
            <a:srgbClr val="FCB627"/>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grpSp>
        <p:nvGrpSpPr>
          <p:cNvPr id="42" name="Group 41"/>
          <p:cNvGrpSpPr/>
          <p:nvPr/>
        </p:nvGrpSpPr>
        <p:grpSpPr>
          <a:xfrm>
            <a:off x="7897621" y="185566"/>
            <a:ext cx="846647" cy="461665"/>
            <a:chOff x="5678019" y="1233527"/>
            <a:chExt cx="846647" cy="461665"/>
          </a:xfrm>
        </p:grpSpPr>
        <p:sp>
          <p:nvSpPr>
            <p:cNvPr id="43" name="TextBox 42"/>
            <p:cNvSpPr txBox="1"/>
            <p:nvPr/>
          </p:nvSpPr>
          <p:spPr>
            <a:xfrm>
              <a:off x="5678019" y="1233527"/>
              <a:ext cx="321869" cy="461665"/>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2"/>
                  </a:solidFill>
                  <a:effectLst/>
                  <a:uLnTx/>
                  <a:uFillTx/>
                  <a:latin typeface="Arial" charset="0"/>
                  <a:ea typeface="Arial" charset="0"/>
                  <a:cs typeface="Arial" charset="0"/>
                </a:rPr>
                <a:t>Q</a:t>
              </a:r>
            </a:p>
          </p:txBody>
        </p:sp>
        <p:sp>
          <p:nvSpPr>
            <p:cNvPr id="44" name="Freeform 19"/>
            <p:cNvSpPr>
              <a:spLocks noChangeArrowheads="1"/>
            </p:cNvSpPr>
            <p:nvPr/>
          </p:nvSpPr>
          <p:spPr bwMode="auto">
            <a:xfrm>
              <a:off x="6093342" y="1402422"/>
              <a:ext cx="431324" cy="42300"/>
            </a:xfrm>
            <a:custGeom>
              <a:avLst/>
              <a:gdLst>
                <a:gd name="T0" fmla="*/ 2606 w 2742"/>
                <a:gd name="T1" fmla="*/ 268 h 269"/>
                <a:gd name="T2" fmla="*/ 2606 w 2742"/>
                <a:gd name="T3" fmla="*/ 268 h 269"/>
                <a:gd name="T4" fmla="*/ 2606 w 2742"/>
                <a:gd name="T5" fmla="*/ 268 h 269"/>
                <a:gd name="T6" fmla="*/ 134 w 2742"/>
                <a:gd name="T7" fmla="*/ 268 h 269"/>
                <a:gd name="T8" fmla="*/ 134 w 2742"/>
                <a:gd name="T9" fmla="*/ 268 h 269"/>
                <a:gd name="T10" fmla="*/ 0 w 2742"/>
                <a:gd name="T11" fmla="*/ 134 h 269"/>
                <a:gd name="T12" fmla="*/ 134 w 2742"/>
                <a:gd name="T13" fmla="*/ 0 h 269"/>
                <a:gd name="T14" fmla="*/ 134 w 2742"/>
                <a:gd name="T15" fmla="*/ 0 h 269"/>
                <a:gd name="T16" fmla="*/ 2606 w 2742"/>
                <a:gd name="T17" fmla="*/ 0 h 269"/>
                <a:gd name="T18" fmla="*/ 2606 w 2742"/>
                <a:gd name="T19" fmla="*/ 0 h 269"/>
                <a:gd name="T20" fmla="*/ 2741 w 2742"/>
                <a:gd name="T21" fmla="*/ 134 h 269"/>
                <a:gd name="T22" fmla="*/ 2606 w 2742"/>
                <a:gd name="T23" fmla="*/ 26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2" h="269">
                  <a:moveTo>
                    <a:pt x="2606" y="268"/>
                  </a:moveTo>
                  <a:lnTo>
                    <a:pt x="2606" y="268"/>
                  </a:lnTo>
                  <a:lnTo>
                    <a:pt x="2606" y="268"/>
                  </a:lnTo>
                  <a:lnTo>
                    <a:pt x="134" y="268"/>
                  </a:lnTo>
                  <a:lnTo>
                    <a:pt x="134" y="268"/>
                  </a:lnTo>
                  <a:cubicBezTo>
                    <a:pt x="61" y="268"/>
                    <a:pt x="0" y="209"/>
                    <a:pt x="0" y="134"/>
                  </a:cubicBezTo>
                  <a:cubicBezTo>
                    <a:pt x="0" y="60"/>
                    <a:pt x="61" y="0"/>
                    <a:pt x="134" y="0"/>
                  </a:cubicBezTo>
                  <a:lnTo>
                    <a:pt x="134" y="0"/>
                  </a:lnTo>
                  <a:lnTo>
                    <a:pt x="2606" y="0"/>
                  </a:lnTo>
                  <a:lnTo>
                    <a:pt x="2606" y="0"/>
                  </a:lnTo>
                  <a:cubicBezTo>
                    <a:pt x="2680" y="0"/>
                    <a:pt x="2741" y="60"/>
                    <a:pt x="2741" y="134"/>
                  </a:cubicBezTo>
                  <a:cubicBezTo>
                    <a:pt x="2741" y="209"/>
                    <a:pt x="2680" y="268"/>
                    <a:pt x="2606" y="268"/>
                  </a:cubicBezTo>
                </a:path>
              </a:pathLst>
            </a:custGeom>
            <a:solidFill>
              <a:schemeClr val="accent2"/>
            </a:solidFill>
            <a:ln w="9525" cap="flat">
              <a:noFill/>
              <a:bevel/>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 name="Freeform 20"/>
            <p:cNvSpPr>
              <a:spLocks noChangeArrowheads="1"/>
            </p:cNvSpPr>
            <p:nvPr/>
          </p:nvSpPr>
          <p:spPr bwMode="auto">
            <a:xfrm>
              <a:off x="6093342" y="1499504"/>
              <a:ext cx="298875" cy="42300"/>
            </a:xfrm>
            <a:custGeom>
              <a:avLst/>
              <a:gdLst>
                <a:gd name="T0" fmla="*/ 1765 w 1900"/>
                <a:gd name="T1" fmla="*/ 269 h 270"/>
                <a:gd name="T2" fmla="*/ 1765 w 1900"/>
                <a:gd name="T3" fmla="*/ 269 h 270"/>
                <a:gd name="T4" fmla="*/ 1765 w 1900"/>
                <a:gd name="T5" fmla="*/ 269 h 270"/>
                <a:gd name="T6" fmla="*/ 134 w 1900"/>
                <a:gd name="T7" fmla="*/ 269 h 270"/>
                <a:gd name="T8" fmla="*/ 134 w 1900"/>
                <a:gd name="T9" fmla="*/ 269 h 270"/>
                <a:gd name="T10" fmla="*/ 0 w 1900"/>
                <a:gd name="T11" fmla="*/ 134 h 270"/>
                <a:gd name="T12" fmla="*/ 134 w 1900"/>
                <a:gd name="T13" fmla="*/ 0 h 270"/>
                <a:gd name="T14" fmla="*/ 134 w 1900"/>
                <a:gd name="T15" fmla="*/ 0 h 270"/>
                <a:gd name="T16" fmla="*/ 1765 w 1900"/>
                <a:gd name="T17" fmla="*/ 0 h 270"/>
                <a:gd name="T18" fmla="*/ 1765 w 1900"/>
                <a:gd name="T19" fmla="*/ 0 h 270"/>
                <a:gd name="T20" fmla="*/ 1899 w 1900"/>
                <a:gd name="T21" fmla="*/ 134 h 270"/>
                <a:gd name="T22" fmla="*/ 1765 w 1900"/>
                <a:gd name="T23" fmla="*/ 26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00" h="270">
                  <a:moveTo>
                    <a:pt x="1765" y="269"/>
                  </a:moveTo>
                  <a:lnTo>
                    <a:pt x="1765" y="269"/>
                  </a:lnTo>
                  <a:lnTo>
                    <a:pt x="1765" y="269"/>
                  </a:lnTo>
                  <a:lnTo>
                    <a:pt x="134" y="269"/>
                  </a:lnTo>
                  <a:lnTo>
                    <a:pt x="134" y="269"/>
                  </a:lnTo>
                  <a:cubicBezTo>
                    <a:pt x="61" y="269"/>
                    <a:pt x="0" y="209"/>
                    <a:pt x="0" y="134"/>
                  </a:cubicBezTo>
                  <a:cubicBezTo>
                    <a:pt x="0" y="61"/>
                    <a:pt x="61" y="0"/>
                    <a:pt x="134" y="0"/>
                  </a:cubicBezTo>
                  <a:lnTo>
                    <a:pt x="134" y="0"/>
                  </a:lnTo>
                  <a:lnTo>
                    <a:pt x="1765" y="0"/>
                  </a:lnTo>
                  <a:lnTo>
                    <a:pt x="1765" y="0"/>
                  </a:lnTo>
                  <a:cubicBezTo>
                    <a:pt x="1840" y="0"/>
                    <a:pt x="1899" y="61"/>
                    <a:pt x="1899" y="134"/>
                  </a:cubicBezTo>
                  <a:cubicBezTo>
                    <a:pt x="1899" y="209"/>
                    <a:pt x="1840" y="269"/>
                    <a:pt x="1765" y="269"/>
                  </a:cubicBezTo>
                </a:path>
              </a:pathLst>
            </a:custGeom>
            <a:solidFill>
              <a:schemeClr val="accent2"/>
            </a:solidFill>
            <a:ln w="9525" cap="flat">
              <a:noFill/>
              <a:bevel/>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custDataLst>
      <p:tags r:id="rId1"/>
    </p:custDataLst>
    <p:extLst>
      <p:ext uri="{BB962C8B-B14F-4D97-AF65-F5344CB8AC3E}">
        <p14:creationId xmlns:p14="http://schemas.microsoft.com/office/powerpoint/2010/main" val="284747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42"/>
                                        </p:tgtEl>
                                      </p:cBhvr>
                                    </p:animEffect>
                                    <p:animScale>
                                      <p:cBhvr>
                                        <p:cTn id="7" dur="500" autoRev="1" fill="hold"/>
                                        <p:tgtEl>
                                          <p:spTgt spid="42"/>
                                        </p:tgtEl>
                                      </p:cBhvr>
                                      <p:by x="105000" y="105000"/>
                                    </p:animScale>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200"/>
                                        <p:tgtEl>
                                          <p:spTgt spid="41"/>
                                        </p:tgtEl>
                                      </p:cBhvr>
                                    </p:animEffect>
                                  </p:childTnLst>
                                </p:cTn>
                              </p:par>
                            </p:childTnLst>
                          </p:cTn>
                        </p:par>
                        <p:par>
                          <p:cTn id="12" fill="hold">
                            <p:stCondLst>
                              <p:cond delay="1200"/>
                            </p:stCondLst>
                            <p:childTnLst>
                              <p:par>
                                <p:cTn id="13" presetID="22" presetClass="entr" presetSubtype="4"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down)">
                                      <p:cBhvr>
                                        <p:cTn id="15" dur="200"/>
                                        <p:tgtEl>
                                          <p:spTgt spid="4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down)">
                                      <p:cBhvr>
                                        <p:cTn id="18" dur="2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457200" y="228600"/>
            <a:ext cx="8229600" cy="1244600"/>
          </a:xfrm>
        </p:spPr>
        <p:txBody>
          <a:bodyPr/>
          <a:lstStyle/>
          <a:p>
            <a:r>
              <a:rPr lang="en-US" altLang="en-US" dirty="0">
                <a:solidFill>
                  <a:schemeClr val="tx1"/>
                </a:solidFill>
                <a:latin typeface="Arial" charset="0"/>
              </a:rPr>
              <a:t>Case Study #4: </a:t>
            </a:r>
            <a:br>
              <a:rPr lang="en-US" altLang="en-US" dirty="0">
                <a:latin typeface="Arial" charset="0"/>
              </a:rPr>
            </a:br>
            <a:r>
              <a:rPr lang="en-US" altLang="en-US" dirty="0">
                <a:latin typeface="Arial" charset="0"/>
              </a:rPr>
              <a:t>Proton Pump Inhibitors (PPIs)</a:t>
            </a:r>
            <a:endParaRPr lang="en-US" altLang="en-US" baseline="30000" dirty="0">
              <a:latin typeface="Arial" charset="0"/>
            </a:endParaRPr>
          </a:p>
        </p:txBody>
      </p:sp>
      <p:sp>
        <p:nvSpPr>
          <p:cNvPr id="69635" name="Content Placeholder 14"/>
          <p:cNvSpPr>
            <a:spLocks noGrp="1"/>
          </p:cNvSpPr>
          <p:nvPr>
            <p:ph idx="1"/>
          </p:nvPr>
        </p:nvSpPr>
        <p:spPr>
          <a:xfrm>
            <a:off x="468313" y="1752600"/>
            <a:ext cx="8193549" cy="4741036"/>
          </a:xfrm>
        </p:spPr>
        <p:txBody>
          <a:bodyPr>
            <a:normAutofit/>
          </a:bodyPr>
          <a:lstStyle/>
          <a:p>
            <a:pPr>
              <a:spcBef>
                <a:spcPct val="0"/>
              </a:spcBef>
            </a:pPr>
            <a:r>
              <a:rPr lang="en-CA" altLang="en-US" sz="2000" dirty="0">
                <a:latin typeface="Arial" charset="0"/>
              </a:rPr>
              <a:t>PPIs are potent acid suppressing medications used to treat gastro-intestinal (GI) conditions: </a:t>
            </a:r>
          </a:p>
          <a:p>
            <a:pPr>
              <a:spcBef>
                <a:spcPct val="0"/>
              </a:spcBef>
              <a:spcAft>
                <a:spcPts val="1200"/>
              </a:spcAft>
            </a:pPr>
            <a:endParaRPr lang="en-CA" altLang="en-US" dirty="0">
              <a:latin typeface="Arial" charset="0"/>
            </a:endParaRPr>
          </a:p>
          <a:p>
            <a:pPr>
              <a:spcBef>
                <a:spcPct val="0"/>
              </a:spcBef>
              <a:spcAft>
                <a:spcPts val="1200"/>
              </a:spcAft>
            </a:pPr>
            <a:endParaRPr lang="en-CA" altLang="en-US" dirty="0">
              <a:latin typeface="Arial" charset="0"/>
            </a:endParaRPr>
          </a:p>
          <a:p>
            <a:r>
              <a:rPr lang="en-CA" sz="1800" dirty="0"/>
              <a:t>PPIs may potentially reduce absorption of calcium carbonate</a:t>
            </a:r>
            <a:r>
              <a:rPr lang="en-CA" sz="1800" baseline="30000" dirty="0"/>
              <a:t>1,2 </a:t>
            </a:r>
          </a:p>
          <a:p>
            <a:r>
              <a:rPr lang="en-CA" sz="1800" dirty="0"/>
              <a:t>Some retrospective studies have shown long-term PPI is associated with increased risk of hip fractures,</a:t>
            </a:r>
            <a:r>
              <a:rPr lang="en-CA" sz="1800" baseline="30000" dirty="0"/>
              <a:t>2,3</a:t>
            </a:r>
            <a:r>
              <a:rPr lang="en-CA" sz="1800" dirty="0"/>
              <a:t> particularly at high doses; other studies have found no association</a:t>
            </a:r>
            <a:r>
              <a:rPr lang="en-CA" sz="1800" baseline="30000" dirty="0"/>
              <a:t>4,5</a:t>
            </a:r>
            <a:r>
              <a:rPr lang="en-CA" sz="1800" dirty="0"/>
              <a:t> </a:t>
            </a:r>
          </a:p>
          <a:p>
            <a:r>
              <a:rPr lang="en-CA" sz="1800" dirty="0"/>
              <a:t>For patients with osteoporosis using PPIs:</a:t>
            </a:r>
          </a:p>
          <a:p>
            <a:pPr lvl="1"/>
            <a:r>
              <a:rPr lang="en-CA" sz="1600" dirty="0"/>
              <a:t>Ensure optimal calcium and vitamin D supplementation</a:t>
            </a:r>
          </a:p>
          <a:p>
            <a:pPr lvl="1"/>
            <a:r>
              <a:rPr lang="en-CA" sz="1600" dirty="0"/>
              <a:t>Prescribe the lowest effective PPI dose, review indication periodically</a:t>
            </a:r>
          </a:p>
          <a:p>
            <a:pPr lvl="1"/>
            <a:r>
              <a:rPr lang="en-CA" sz="1600" dirty="0"/>
              <a:t>Consider alternate formulation of calcium (e.g., calcium citrate) </a:t>
            </a:r>
            <a:endParaRPr lang="en-CA" altLang="en-US" dirty="0">
              <a:latin typeface="Arial" charset="0"/>
            </a:endParaRPr>
          </a:p>
          <a:p>
            <a:pPr>
              <a:spcBef>
                <a:spcPct val="0"/>
              </a:spcBef>
              <a:spcAft>
                <a:spcPts val="1200"/>
              </a:spcAft>
            </a:pPr>
            <a:endParaRPr lang="en-US" altLang="en-US" baseline="30000" dirty="0">
              <a:latin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831002493"/>
              </p:ext>
            </p:extLst>
          </p:nvPr>
        </p:nvGraphicFramePr>
        <p:xfrm>
          <a:off x="815008" y="2425211"/>
          <a:ext cx="8036384" cy="1036158"/>
        </p:xfrm>
        <a:graphic>
          <a:graphicData uri="http://schemas.openxmlformats.org/drawingml/2006/table">
            <a:tbl>
              <a:tblPr firstRow="1" bandRow="1">
                <a:tableStyleId>{F2DE63D5-997A-4646-A377-4702673A728D}</a:tableStyleId>
              </a:tblPr>
              <a:tblGrid>
                <a:gridCol w="4018192">
                  <a:extLst>
                    <a:ext uri="{9D8B030D-6E8A-4147-A177-3AD203B41FA5}">
                      <a16:colId xmlns:a16="http://schemas.microsoft.com/office/drawing/2014/main" val="20000"/>
                    </a:ext>
                  </a:extLst>
                </a:gridCol>
                <a:gridCol w="4018192">
                  <a:extLst>
                    <a:ext uri="{9D8B030D-6E8A-4147-A177-3AD203B41FA5}">
                      <a16:colId xmlns:a16="http://schemas.microsoft.com/office/drawing/2014/main" val="20001"/>
                    </a:ext>
                  </a:extLst>
                </a:gridCol>
              </a:tblGrid>
              <a:tr h="119206">
                <a:tc gridSpan="2">
                  <a:txBody>
                    <a:bodyPr/>
                    <a:lstStyle/>
                    <a:p>
                      <a:pPr algn="l"/>
                      <a:r>
                        <a:rPr lang="en-US" sz="1800" dirty="0">
                          <a:solidFill>
                            <a:srgbClr val="1B183A"/>
                          </a:solidFill>
                          <a:latin typeface="Arial" panose="020B0604020202020204" pitchFamily="34" charset="0"/>
                          <a:cs typeface="Arial" panose="020B0604020202020204" pitchFamily="34" charset="0"/>
                        </a:rPr>
                        <a:t>Common uses</a:t>
                      </a:r>
                      <a:r>
                        <a:rPr lang="en-US" sz="1800" baseline="0" dirty="0">
                          <a:solidFill>
                            <a:srgbClr val="1B183A"/>
                          </a:solidFill>
                          <a:latin typeface="Arial" panose="020B0604020202020204" pitchFamily="34" charset="0"/>
                          <a:cs typeface="Arial" panose="020B0604020202020204" pitchFamily="34" charset="0"/>
                        </a:rPr>
                        <a:t> of </a:t>
                      </a:r>
                      <a:r>
                        <a:rPr lang="en-US" sz="1800" dirty="0">
                          <a:solidFill>
                            <a:srgbClr val="1B183A"/>
                          </a:solidFill>
                          <a:latin typeface="Arial" panose="020B0604020202020204" pitchFamily="34" charset="0"/>
                          <a:cs typeface="Arial" panose="020B0604020202020204" pitchFamily="34" charset="0"/>
                        </a:rPr>
                        <a:t>Proton</a:t>
                      </a:r>
                      <a:r>
                        <a:rPr lang="en-US" sz="1800" baseline="0" dirty="0">
                          <a:solidFill>
                            <a:srgbClr val="1B183A"/>
                          </a:solidFill>
                          <a:latin typeface="Arial" panose="020B0604020202020204" pitchFamily="34" charset="0"/>
                          <a:cs typeface="Arial" panose="020B0604020202020204" pitchFamily="34" charset="0"/>
                        </a:rPr>
                        <a:t> Pump Inhibitors</a:t>
                      </a:r>
                      <a:endParaRPr lang="en-US" sz="1800" baseline="30000" dirty="0">
                        <a:solidFill>
                          <a:srgbClr val="1B183A"/>
                        </a:solidFill>
                        <a:latin typeface="Arial" panose="020B0604020202020204" pitchFamily="34" charset="0"/>
                        <a:cs typeface="Arial" panose="020B0604020202020204" pitchFamily="34" charset="0"/>
                      </a:endParaRPr>
                    </a:p>
                  </a:txBody>
                  <a:tcPr marL="91443" marR="91443" marT="45693" marB="4569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accent2"/>
                    </a:solidFill>
                  </a:tcPr>
                </a:tc>
                <a:tc hMerge="1">
                  <a:txBody>
                    <a:bodyPr/>
                    <a:lstStyle/>
                    <a:p>
                      <a:endParaRPr lang="en-US"/>
                    </a:p>
                  </a:txBody>
                  <a:tcPr/>
                </a:tc>
                <a:extLst>
                  <a:ext uri="{0D108BD9-81ED-4DB2-BD59-A6C34878D82A}">
                    <a16:rowId xmlns:a16="http://schemas.microsoft.com/office/drawing/2014/main" val="10000"/>
                  </a:ext>
                </a:extLst>
              </a:tr>
              <a:tr h="315778">
                <a:tc>
                  <a:txBody>
                    <a:bodyPr/>
                    <a:lstStyle/>
                    <a:p>
                      <a:pPr marL="142875" marR="0" lvl="1" indent="-134938"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sz="1600" dirty="0">
                          <a:latin typeface="Arial" panose="020B0604020202020204" pitchFamily="34" charset="0"/>
                          <a:cs typeface="Arial" panose="020B0604020202020204" pitchFamily="34" charset="0"/>
                        </a:rPr>
                        <a:t>Prevent recurrent GERD symptoms</a:t>
                      </a:r>
                    </a:p>
                  </a:txBody>
                  <a:tcPr marL="91443" marR="91443" marT="45693" marB="45693">
                    <a:lnL w="12700" cap="flat" cmpd="sng" algn="ctr">
                      <a:noFill/>
                      <a:prstDash val="solid"/>
                      <a:round/>
                      <a:headEnd type="none" w="med" len="med"/>
                      <a:tailEnd type="none" w="med" len="med"/>
                    </a:lnL>
                  </a:tcPr>
                </a:tc>
                <a:tc>
                  <a:txBody>
                    <a:bodyPr/>
                    <a:lstStyle/>
                    <a:p>
                      <a:pPr marL="142875" marR="0" indent="-134938"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sz="1600" dirty="0">
                          <a:latin typeface="Arial" panose="020B0604020202020204" pitchFamily="34" charset="0"/>
                          <a:cs typeface="Arial" panose="020B0604020202020204" pitchFamily="34" charset="0"/>
                        </a:rPr>
                        <a:t>Complications</a:t>
                      </a:r>
                      <a:r>
                        <a:rPr lang="en-US" sz="1600" baseline="0" dirty="0">
                          <a:latin typeface="Arial" panose="020B0604020202020204" pitchFamily="34" charset="0"/>
                          <a:cs typeface="Arial" panose="020B0604020202020204" pitchFamily="34" charset="0"/>
                        </a:rPr>
                        <a:t> of Barrett’s esophagus</a:t>
                      </a:r>
                      <a:endParaRPr lang="en-US" sz="1600" dirty="0">
                        <a:latin typeface="Arial" panose="020B0604020202020204" pitchFamily="34" charset="0"/>
                        <a:cs typeface="Arial" panose="020B0604020202020204" pitchFamily="34" charset="0"/>
                      </a:endParaRPr>
                    </a:p>
                  </a:txBody>
                  <a:tcPr marL="91443" marR="91443" marT="45693" marB="45693">
                    <a:lnR w="12700" cap="flat" cmpd="sng" algn="ctr">
                      <a:noFill/>
                      <a:prstDash val="solid"/>
                      <a:round/>
                      <a:headEnd type="none" w="med" len="med"/>
                      <a:tailEnd type="none" w="med" len="med"/>
                    </a:lnR>
                  </a:tcPr>
                </a:tc>
                <a:extLst>
                  <a:ext uri="{0D108BD9-81ED-4DB2-BD59-A6C34878D82A}">
                    <a16:rowId xmlns:a16="http://schemas.microsoft.com/office/drawing/2014/main" val="10001"/>
                  </a:ext>
                </a:extLst>
              </a:tr>
              <a:tr h="180433">
                <a:tc>
                  <a:txBody>
                    <a:bodyPr/>
                    <a:lstStyle/>
                    <a:p>
                      <a:pPr marL="142875" marR="0" indent="-134938"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sz="1600" dirty="0">
                          <a:latin typeface="Arial" panose="020B0604020202020204" pitchFamily="34" charset="0"/>
                          <a:cs typeface="Arial" panose="020B0604020202020204" pitchFamily="34" charset="0"/>
                        </a:rPr>
                        <a:t>Complications </a:t>
                      </a:r>
                      <a:r>
                        <a:rPr lang="en-CA" sz="1600" dirty="0">
                          <a:latin typeface="Arial" panose="020B0604020202020204" pitchFamily="34" charset="0"/>
                          <a:cs typeface="Arial" panose="020B0604020202020204" pitchFamily="34" charset="0"/>
                        </a:rPr>
                        <a:t>of peptic stricture</a:t>
                      </a:r>
                      <a:endParaRPr lang="en-US" sz="1600" dirty="0">
                        <a:latin typeface="Arial" panose="020B0604020202020204" pitchFamily="34" charset="0"/>
                        <a:cs typeface="Arial" panose="020B0604020202020204" pitchFamily="34" charset="0"/>
                      </a:endParaRPr>
                    </a:p>
                  </a:txBody>
                  <a:tcPr marL="91443" marR="91443" marT="45693" marB="45693">
                    <a:lnL w="12700" cap="flat" cmpd="sng" algn="ctr">
                      <a:noFill/>
                      <a:prstDash val="solid"/>
                      <a:round/>
                      <a:headEnd type="none" w="med" len="med"/>
                      <a:tailEnd type="none" w="med" len="med"/>
                    </a:lnL>
                  </a:tcPr>
                </a:tc>
                <a:tc>
                  <a:txBody>
                    <a:bodyPr/>
                    <a:lstStyle/>
                    <a:p>
                      <a:pPr marL="142875" marR="0" indent="-134938"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sz="1600" dirty="0">
                          <a:latin typeface="Arial" panose="020B0604020202020204" pitchFamily="34" charset="0"/>
                          <a:cs typeface="Arial" panose="020B0604020202020204" pitchFamily="34" charset="0"/>
                        </a:rPr>
                        <a:t>Complications</a:t>
                      </a:r>
                      <a:r>
                        <a:rPr lang="en-US" sz="1600" baseline="0" dirty="0">
                          <a:latin typeface="Arial" panose="020B0604020202020204" pitchFamily="34" charset="0"/>
                          <a:cs typeface="Arial" panose="020B0604020202020204" pitchFamily="34" charset="0"/>
                        </a:rPr>
                        <a:t> related to NSAIDs</a:t>
                      </a:r>
                      <a:endParaRPr lang="en-US" sz="1600" dirty="0">
                        <a:latin typeface="Arial" panose="020B0604020202020204" pitchFamily="34" charset="0"/>
                        <a:cs typeface="Arial" panose="020B0604020202020204" pitchFamily="34" charset="0"/>
                      </a:endParaRPr>
                    </a:p>
                  </a:txBody>
                  <a:tcPr marL="91443" marR="91443" marT="45693" marB="45693">
                    <a:lnR w="12700" cap="flat" cmpd="sng" algn="ctr">
                      <a:noFill/>
                      <a:prstDash val="solid"/>
                      <a:round/>
                      <a:headEnd type="none" w="med" len="med"/>
                      <a:tailEnd type="none" w="med" len="med"/>
                    </a:lnR>
                  </a:tcPr>
                </a:tc>
                <a:extLst>
                  <a:ext uri="{0D108BD9-81ED-4DB2-BD59-A6C34878D82A}">
                    <a16:rowId xmlns:a16="http://schemas.microsoft.com/office/drawing/2014/main" val="10002"/>
                  </a:ext>
                </a:extLst>
              </a:tr>
            </a:tbl>
          </a:graphicData>
        </a:graphic>
      </p:graphicFrame>
      <p:sp>
        <p:nvSpPr>
          <p:cNvPr id="8" name="Text Placeholder 3"/>
          <p:cNvSpPr txBox="1">
            <a:spLocks/>
          </p:cNvSpPr>
          <p:nvPr/>
        </p:nvSpPr>
        <p:spPr>
          <a:xfrm>
            <a:off x="468312" y="6378574"/>
            <a:ext cx="7578407" cy="346076"/>
          </a:xfrm>
          <a:prstGeom prst="rect">
            <a:avLst/>
          </a:prstGeom>
        </p:spPr>
        <p:txBody>
          <a:bodyPr lIns="0">
            <a:noAutofit/>
          </a:bodyPr>
          <a:lstStyle>
            <a:lvl1pPr marL="228600" indent="-228600" algn="l" rtl="0" eaLnBrk="0" fontAlgn="base" hangingPunct="0">
              <a:spcBef>
                <a:spcPct val="40000"/>
              </a:spcBef>
              <a:spcAft>
                <a:spcPct val="0"/>
              </a:spcAft>
              <a:buClr>
                <a:srgbClr val="BDDEB1"/>
              </a:buClr>
              <a:buFont typeface="Arial" charset="0"/>
              <a:buChar char="»"/>
              <a:defRPr sz="2200">
                <a:solidFill>
                  <a:schemeClr val="tx1"/>
                </a:solidFill>
                <a:latin typeface="Arial" pitchFamily="34" charset="0"/>
                <a:ea typeface="+mn-ea"/>
                <a:cs typeface="+mn-cs"/>
              </a:defRPr>
            </a:lvl1pPr>
            <a:lvl2pPr marL="685800" indent="-228600" algn="l" rtl="0" eaLnBrk="0" fontAlgn="base" hangingPunct="0">
              <a:spcBef>
                <a:spcPct val="20000"/>
              </a:spcBef>
              <a:spcAft>
                <a:spcPct val="0"/>
              </a:spcAft>
              <a:buChar char="–"/>
              <a:defRPr sz="2000">
                <a:solidFill>
                  <a:schemeClr val="tx1"/>
                </a:solidFill>
                <a:latin typeface="Arial" pitchFamily="34" charset="0"/>
              </a:defRPr>
            </a:lvl2pPr>
            <a:lvl3pPr marL="1090613" indent="-176213" algn="l" rtl="0" eaLnBrk="0" fontAlgn="base" hangingPunct="0">
              <a:spcBef>
                <a:spcPct val="20000"/>
              </a:spcBef>
              <a:spcAft>
                <a:spcPct val="0"/>
              </a:spcAft>
              <a:buChar char="•"/>
              <a:defRPr sz="2400">
                <a:solidFill>
                  <a:schemeClr val="tx1"/>
                </a:solidFill>
                <a:latin typeface="Arial" pitchFamily="34" charset="0"/>
              </a:defRPr>
            </a:lvl3pPr>
            <a:lvl4pPr marL="1485900" indent="-228600" algn="l" rtl="0" eaLnBrk="0" fontAlgn="base" hangingPunct="0">
              <a:spcBef>
                <a:spcPct val="20000"/>
              </a:spcBef>
              <a:spcAft>
                <a:spcPct val="0"/>
              </a:spcAft>
              <a:buChar char="–"/>
              <a:defRPr sz="1600">
                <a:solidFill>
                  <a:schemeClr val="tx1"/>
                </a:solidFill>
                <a:latin typeface="Arial" pitchFamily="34" charset="0"/>
              </a:defRPr>
            </a:lvl4pPr>
            <a:lvl5pPr marL="1890713" indent="-176213" algn="l" rtl="0" eaLnBrk="0" fontAlgn="base" hangingPunct="0">
              <a:spcBef>
                <a:spcPct val="20000"/>
              </a:spcBef>
              <a:spcAft>
                <a:spcPct val="0"/>
              </a:spcAft>
              <a:buChar char="»"/>
              <a:defRPr sz="1400">
                <a:solidFill>
                  <a:schemeClr val="tx1"/>
                </a:solidFill>
                <a:latin typeface="+mn-lt"/>
              </a:defRPr>
            </a:lvl5pPr>
            <a:lvl6pPr marL="2347913" indent="-176213" algn="l" rtl="0" fontAlgn="base">
              <a:spcBef>
                <a:spcPct val="20000"/>
              </a:spcBef>
              <a:spcAft>
                <a:spcPct val="0"/>
              </a:spcAft>
              <a:buChar char="»"/>
              <a:defRPr sz="1400">
                <a:solidFill>
                  <a:schemeClr val="tx1"/>
                </a:solidFill>
                <a:latin typeface="+mn-lt"/>
              </a:defRPr>
            </a:lvl6pPr>
            <a:lvl7pPr marL="2805113" indent="-176213" algn="l" rtl="0" fontAlgn="base">
              <a:spcBef>
                <a:spcPct val="20000"/>
              </a:spcBef>
              <a:spcAft>
                <a:spcPct val="0"/>
              </a:spcAft>
              <a:buChar char="»"/>
              <a:defRPr sz="1400">
                <a:solidFill>
                  <a:schemeClr val="tx1"/>
                </a:solidFill>
                <a:latin typeface="+mn-lt"/>
              </a:defRPr>
            </a:lvl7pPr>
            <a:lvl8pPr marL="3262313" indent="-176213" algn="l" rtl="0" fontAlgn="base">
              <a:spcBef>
                <a:spcPct val="20000"/>
              </a:spcBef>
              <a:spcAft>
                <a:spcPct val="0"/>
              </a:spcAft>
              <a:buChar char="»"/>
              <a:defRPr sz="1400">
                <a:solidFill>
                  <a:schemeClr val="tx1"/>
                </a:solidFill>
                <a:latin typeface="+mn-lt"/>
              </a:defRPr>
            </a:lvl8pPr>
            <a:lvl9pPr marL="3719513" indent="-176213" algn="l" rtl="0" fontAlgn="base">
              <a:spcBef>
                <a:spcPct val="20000"/>
              </a:spcBef>
              <a:spcAft>
                <a:spcPct val="0"/>
              </a:spcAft>
              <a:buChar char="»"/>
              <a:defRPr sz="1400">
                <a:solidFill>
                  <a:schemeClr val="tx1"/>
                </a:solidFill>
                <a:latin typeface="+mn-lt"/>
              </a:defRPr>
            </a:lvl9pPr>
          </a:lstStyle>
          <a:p>
            <a:pPr marL="0" indent="0">
              <a:buNone/>
            </a:pPr>
            <a:r>
              <a:rPr lang="en-US" sz="900" kern="0" dirty="0"/>
              <a:t>1</a:t>
            </a:r>
            <a:r>
              <a:rPr lang="en-US" sz="900" kern="0" dirty="0">
                <a:latin typeface="Arial" charset="0"/>
                <a:cs typeface="Arial" charset="0"/>
              </a:rPr>
              <a:t>. O’Connell, M.B., et al. (2005) </a:t>
            </a:r>
            <a:r>
              <a:rPr lang="en-US" sz="900" i="1" kern="0" dirty="0">
                <a:latin typeface="Arial" charset="0"/>
                <a:cs typeface="Arial" charset="0"/>
              </a:rPr>
              <a:t>Am J Med</a:t>
            </a:r>
            <a:r>
              <a:rPr lang="en-US" sz="900" kern="0" dirty="0">
                <a:latin typeface="Arial" charset="0"/>
                <a:cs typeface="Arial" charset="0"/>
              </a:rPr>
              <a:t>., 118, 778-781. 2. </a:t>
            </a:r>
            <a:r>
              <a:rPr lang="en-US" sz="900" kern="0" dirty="0" err="1">
                <a:latin typeface="Arial" charset="0"/>
                <a:cs typeface="Arial" charset="0"/>
              </a:rPr>
              <a:t>Targownik</a:t>
            </a:r>
            <a:r>
              <a:rPr lang="en-US" sz="900" kern="0" dirty="0">
                <a:latin typeface="Arial" charset="0"/>
                <a:cs typeface="Arial" charset="0"/>
              </a:rPr>
              <a:t>, L.E., et al. (2008) </a:t>
            </a:r>
            <a:r>
              <a:rPr lang="en-US" sz="900" i="1" kern="0" dirty="0">
                <a:latin typeface="Arial" charset="0"/>
                <a:cs typeface="Arial" charset="0"/>
              </a:rPr>
              <a:t>CMAJ</a:t>
            </a:r>
            <a:r>
              <a:rPr lang="en-US" sz="900" kern="0" dirty="0">
                <a:latin typeface="Arial" charset="0"/>
                <a:cs typeface="Arial" charset="0"/>
              </a:rPr>
              <a:t>, 179, 319-326. 3. Yang, Y.X., et al. (2006). </a:t>
            </a:r>
            <a:r>
              <a:rPr lang="en-US" sz="900" i="1" kern="0" dirty="0">
                <a:latin typeface="Arial" charset="0"/>
                <a:cs typeface="Arial" charset="0"/>
              </a:rPr>
              <a:t>JAMA</a:t>
            </a:r>
            <a:r>
              <a:rPr lang="en-US" sz="900" kern="0" dirty="0">
                <a:latin typeface="Arial" charset="0"/>
                <a:cs typeface="Arial" charset="0"/>
              </a:rPr>
              <a:t>, 296, 2947-2953. 4. </a:t>
            </a:r>
            <a:r>
              <a:rPr lang="en-US" sz="900" kern="0" dirty="0" err="1">
                <a:latin typeface="Arial" charset="0"/>
                <a:cs typeface="Arial" charset="0"/>
              </a:rPr>
              <a:t>Pouwels</a:t>
            </a:r>
            <a:r>
              <a:rPr lang="en-US" sz="900" kern="0" dirty="0">
                <a:latin typeface="Arial" charset="0"/>
                <a:cs typeface="Arial" charset="0"/>
              </a:rPr>
              <a:t>, S., et al. (2011) </a:t>
            </a:r>
            <a:r>
              <a:rPr lang="en-US" sz="900" i="1" kern="0" dirty="0">
                <a:latin typeface="Arial" charset="0"/>
                <a:cs typeface="Arial" charset="0"/>
              </a:rPr>
              <a:t>Osteoporosis Int</a:t>
            </a:r>
            <a:r>
              <a:rPr lang="en-US" sz="900" kern="0" dirty="0">
                <a:latin typeface="Arial" charset="0"/>
                <a:cs typeface="Arial" charset="0"/>
              </a:rPr>
              <a:t>., 22, 903-910 5. Grey, S.L., et al. (2010) </a:t>
            </a:r>
            <a:r>
              <a:rPr lang="en-US" sz="900" i="1" kern="0" dirty="0">
                <a:latin typeface="Arial" charset="0"/>
                <a:cs typeface="Arial" charset="0"/>
              </a:rPr>
              <a:t>Arch Intern Med</a:t>
            </a:r>
            <a:r>
              <a:rPr lang="en-US" sz="900" kern="0" dirty="0">
                <a:latin typeface="Arial" charset="0"/>
                <a:cs typeface="Arial" charset="0"/>
              </a:rPr>
              <a:t>., 170, 765-771. </a:t>
            </a:r>
          </a:p>
        </p:txBody>
      </p:sp>
    </p:spTree>
    <p:custDataLst>
      <p:tags r:id="rId1"/>
    </p:custDataLst>
    <p:extLst>
      <p:ext uri="{BB962C8B-B14F-4D97-AF65-F5344CB8AC3E}">
        <p14:creationId xmlns:p14="http://schemas.microsoft.com/office/powerpoint/2010/main" val="13675958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44600"/>
          </a:xfrm>
        </p:spPr>
        <p:txBody>
          <a:bodyPr>
            <a:normAutofit fontScale="90000"/>
          </a:bodyPr>
          <a:lstStyle/>
          <a:p>
            <a:r>
              <a:rPr lang="en-US" altLang="en-US" dirty="0">
                <a:solidFill>
                  <a:schemeClr val="tx1"/>
                </a:solidFill>
                <a:latin typeface="Arial" charset="0"/>
              </a:rPr>
              <a:t>Case Study #4:</a:t>
            </a:r>
            <a:br>
              <a:rPr lang="en-US" altLang="en-US" dirty="0">
                <a:latin typeface="Arial" charset="0"/>
              </a:rPr>
            </a:br>
            <a:r>
              <a:rPr lang="en-CA" b="0" dirty="0">
                <a:latin typeface="Arial" charset="0"/>
                <a:cs typeface="Arial" charset="0"/>
              </a:rPr>
              <a:t>PPI Use is Associated with Increased Fracture</a:t>
            </a:r>
            <a:endParaRPr lang="en-CA" dirty="0"/>
          </a:p>
        </p:txBody>
      </p:sp>
      <p:sp>
        <p:nvSpPr>
          <p:cNvPr id="4" name="Content Placeholder 3"/>
          <p:cNvSpPr>
            <a:spLocks noGrp="1"/>
          </p:cNvSpPr>
          <p:nvPr>
            <p:ph idx="1"/>
          </p:nvPr>
        </p:nvSpPr>
        <p:spPr>
          <a:xfrm>
            <a:off x="468314" y="1752600"/>
            <a:ext cx="4011195" cy="4525963"/>
          </a:xfrm>
        </p:spPr>
        <p:txBody>
          <a:bodyPr/>
          <a:lstStyle/>
          <a:p>
            <a:pPr marL="0" indent="0">
              <a:spcAft>
                <a:spcPts val="375"/>
              </a:spcAft>
              <a:buNone/>
            </a:pPr>
            <a:r>
              <a:rPr lang="en-CA" sz="2400" dirty="0"/>
              <a:t>Potential mechanisms by which PPI therapy causes </a:t>
            </a:r>
            <a:br>
              <a:rPr lang="en-CA" sz="2400" dirty="0"/>
            </a:br>
            <a:r>
              <a:rPr lang="en-CA" sz="2400" dirty="0"/>
              <a:t>an increase in fracture risk include</a:t>
            </a:r>
            <a:r>
              <a:rPr lang="en-CA" sz="2400" baseline="60000" dirty="0"/>
              <a:t>†</a:t>
            </a:r>
            <a:r>
              <a:rPr lang="en-CA" sz="2400" dirty="0"/>
              <a:t>:</a:t>
            </a:r>
            <a:endParaRPr lang="en-CA" sz="2400" baseline="30000" dirty="0"/>
          </a:p>
          <a:p>
            <a:pPr>
              <a:spcAft>
                <a:spcPts val="375"/>
              </a:spcAft>
            </a:pPr>
            <a:r>
              <a:rPr lang="en-CA" sz="2000" dirty="0"/>
              <a:t>Interference with Ca</a:t>
            </a:r>
            <a:r>
              <a:rPr lang="en-CA" sz="2000" baseline="30000" dirty="0"/>
              <a:t>2+ </a:t>
            </a:r>
            <a:r>
              <a:rPr lang="en-CA" sz="2000" dirty="0"/>
              <a:t>absorption</a:t>
            </a:r>
          </a:p>
          <a:p>
            <a:pPr>
              <a:spcAft>
                <a:spcPts val="375"/>
              </a:spcAft>
            </a:pPr>
            <a:r>
              <a:rPr lang="en-CA" sz="2000" dirty="0"/>
              <a:t>Direct action of PPI in skeletal cells (osteoclasts)</a:t>
            </a:r>
          </a:p>
          <a:p>
            <a:pPr marL="0" indent="0">
              <a:spcAft>
                <a:spcPts val="375"/>
              </a:spcAft>
              <a:buNone/>
            </a:pPr>
            <a:endParaRPr lang="en-CA" dirty="0"/>
          </a:p>
        </p:txBody>
      </p:sp>
      <p:sp>
        <p:nvSpPr>
          <p:cNvPr id="3" name="Text Placeholder 2"/>
          <p:cNvSpPr>
            <a:spLocks noGrp="1"/>
          </p:cNvSpPr>
          <p:nvPr>
            <p:ph type="body" sz="quarter" idx="4294967295"/>
          </p:nvPr>
        </p:nvSpPr>
        <p:spPr>
          <a:xfrm>
            <a:off x="468313" y="6211612"/>
            <a:ext cx="5293055" cy="510350"/>
          </a:xfrm>
        </p:spPr>
        <p:txBody>
          <a:bodyPr>
            <a:noAutofit/>
          </a:bodyPr>
          <a:lstStyle/>
          <a:p>
            <a:pPr marL="0" indent="0">
              <a:spcBef>
                <a:spcPts val="0"/>
              </a:spcBef>
              <a:buNone/>
            </a:pPr>
            <a:r>
              <a:rPr lang="en-CA" sz="900" dirty="0"/>
              <a:t>PPI=proton pump inhibitor. P-value from the log rank test.</a:t>
            </a:r>
          </a:p>
          <a:p>
            <a:pPr marL="0" indent="0">
              <a:spcBef>
                <a:spcPts val="0"/>
              </a:spcBef>
              <a:buNone/>
            </a:pPr>
            <a:r>
              <a:rPr lang="en-CA" sz="900" baseline="30000" dirty="0"/>
              <a:t>†</a:t>
            </a:r>
            <a:r>
              <a:rPr lang="en-CA" sz="900" dirty="0"/>
              <a:t>Exact mechanism is not understood</a:t>
            </a:r>
          </a:p>
          <a:p>
            <a:pPr marL="0" indent="0">
              <a:spcBef>
                <a:spcPts val="0"/>
              </a:spcBef>
              <a:buNone/>
            </a:pPr>
            <a:endParaRPr lang="en-CA" sz="900" dirty="0"/>
          </a:p>
          <a:p>
            <a:pPr marL="0" indent="0">
              <a:spcBef>
                <a:spcPts val="0"/>
              </a:spcBef>
              <a:buNone/>
            </a:pPr>
            <a:r>
              <a:rPr lang="en-CA" sz="900" dirty="0"/>
              <a:t>Fraser, L.A., et al. (2013) </a:t>
            </a:r>
            <a:r>
              <a:rPr lang="en-CA" sz="900" i="1" dirty="0"/>
              <a:t>Osteoporosis Int</a:t>
            </a:r>
            <a:r>
              <a:rPr lang="en-CA" sz="900" dirty="0"/>
              <a:t>., 24,1161-1168.</a:t>
            </a:r>
          </a:p>
        </p:txBody>
      </p:sp>
      <p:grpSp>
        <p:nvGrpSpPr>
          <p:cNvPr id="124" name="Group 123"/>
          <p:cNvGrpSpPr/>
          <p:nvPr/>
        </p:nvGrpSpPr>
        <p:grpSpPr>
          <a:xfrm>
            <a:off x="6031191" y="2412434"/>
            <a:ext cx="2059771" cy="1896962"/>
            <a:chOff x="6031191" y="2412434"/>
            <a:chExt cx="2059771" cy="1896962"/>
          </a:xfrm>
        </p:grpSpPr>
        <p:grpSp>
          <p:nvGrpSpPr>
            <p:cNvPr id="8" name="Group 7"/>
            <p:cNvGrpSpPr/>
            <p:nvPr/>
          </p:nvGrpSpPr>
          <p:grpSpPr>
            <a:xfrm>
              <a:off x="6031191" y="2412434"/>
              <a:ext cx="54000" cy="54000"/>
              <a:chOff x="2118365" y="55266"/>
              <a:chExt cx="108000" cy="108000"/>
            </a:xfrm>
          </p:grpSpPr>
          <p:cxnSp>
            <p:nvCxnSpPr>
              <p:cNvPr id="105" name="Straight Connector 104"/>
              <p:cNvCxnSpPr/>
              <p:nvPr/>
            </p:nvCxnSpPr>
            <p:spPr>
              <a:xfrm>
                <a:off x="2176125" y="55266"/>
                <a:ext cx="0" cy="108000"/>
              </a:xfrm>
              <a:prstGeom prst="line">
                <a:avLst/>
              </a:prstGeom>
              <a:noFill/>
              <a:ln w="38100" cap="flat" cmpd="sng" algn="ctr">
                <a:solidFill>
                  <a:srgbClr val="82CD30"/>
                </a:solidFill>
                <a:prstDash val="solid"/>
              </a:ln>
              <a:effectLst/>
            </p:spPr>
          </p:cxnSp>
          <p:cxnSp>
            <p:nvCxnSpPr>
              <p:cNvPr id="106" name="Straight Connector 105"/>
              <p:cNvCxnSpPr/>
              <p:nvPr/>
            </p:nvCxnSpPr>
            <p:spPr>
              <a:xfrm>
                <a:off x="2118365" y="106031"/>
                <a:ext cx="108000" cy="0"/>
              </a:xfrm>
              <a:prstGeom prst="line">
                <a:avLst/>
              </a:prstGeom>
              <a:noFill/>
              <a:ln w="38100" cap="flat" cmpd="sng" algn="ctr">
                <a:solidFill>
                  <a:srgbClr val="82CD30"/>
                </a:solidFill>
                <a:prstDash val="solid"/>
              </a:ln>
              <a:effectLst/>
            </p:spPr>
          </p:cxnSp>
        </p:grpSp>
        <p:grpSp>
          <p:nvGrpSpPr>
            <p:cNvPr id="9" name="Group 8"/>
            <p:cNvGrpSpPr/>
            <p:nvPr/>
          </p:nvGrpSpPr>
          <p:grpSpPr>
            <a:xfrm>
              <a:off x="6254643" y="2643905"/>
              <a:ext cx="54000" cy="54000"/>
              <a:chOff x="2118365" y="55266"/>
              <a:chExt cx="108000" cy="108000"/>
            </a:xfrm>
          </p:grpSpPr>
          <p:cxnSp>
            <p:nvCxnSpPr>
              <p:cNvPr id="103" name="Straight Connector 102"/>
              <p:cNvCxnSpPr/>
              <p:nvPr/>
            </p:nvCxnSpPr>
            <p:spPr>
              <a:xfrm>
                <a:off x="2176125" y="55266"/>
                <a:ext cx="0" cy="108000"/>
              </a:xfrm>
              <a:prstGeom prst="line">
                <a:avLst/>
              </a:prstGeom>
              <a:noFill/>
              <a:ln w="38100" cap="flat" cmpd="sng" algn="ctr">
                <a:solidFill>
                  <a:srgbClr val="82CD30"/>
                </a:solidFill>
                <a:prstDash val="solid"/>
              </a:ln>
              <a:effectLst/>
            </p:spPr>
          </p:cxnSp>
          <p:cxnSp>
            <p:nvCxnSpPr>
              <p:cNvPr id="104" name="Straight Connector 103"/>
              <p:cNvCxnSpPr/>
              <p:nvPr/>
            </p:nvCxnSpPr>
            <p:spPr>
              <a:xfrm>
                <a:off x="2118365" y="106031"/>
                <a:ext cx="108000" cy="0"/>
              </a:xfrm>
              <a:prstGeom prst="line">
                <a:avLst/>
              </a:prstGeom>
              <a:noFill/>
              <a:ln w="38100" cap="flat" cmpd="sng" algn="ctr">
                <a:solidFill>
                  <a:srgbClr val="82CD30"/>
                </a:solidFill>
                <a:prstDash val="solid"/>
              </a:ln>
              <a:effectLst/>
            </p:spPr>
          </p:cxnSp>
        </p:grpSp>
        <p:grpSp>
          <p:nvGrpSpPr>
            <p:cNvPr id="123" name="Group 122"/>
            <p:cNvGrpSpPr/>
            <p:nvPr/>
          </p:nvGrpSpPr>
          <p:grpSpPr>
            <a:xfrm>
              <a:off x="6700042" y="3089437"/>
              <a:ext cx="1390920" cy="1219959"/>
              <a:chOff x="6700042" y="3089437"/>
              <a:chExt cx="1390920" cy="1219959"/>
            </a:xfrm>
          </p:grpSpPr>
          <p:grpSp>
            <p:nvGrpSpPr>
              <p:cNvPr id="10" name="Group 9"/>
              <p:cNvGrpSpPr/>
              <p:nvPr/>
            </p:nvGrpSpPr>
            <p:grpSpPr>
              <a:xfrm>
                <a:off x="6700042" y="3089437"/>
                <a:ext cx="54000" cy="54000"/>
                <a:chOff x="2121937" y="55266"/>
                <a:chExt cx="108000" cy="108000"/>
              </a:xfrm>
            </p:grpSpPr>
            <p:cxnSp>
              <p:nvCxnSpPr>
                <p:cNvPr id="101" name="Straight Connector 100"/>
                <p:cNvCxnSpPr/>
                <p:nvPr/>
              </p:nvCxnSpPr>
              <p:spPr>
                <a:xfrm>
                  <a:off x="2176125" y="55266"/>
                  <a:ext cx="0" cy="108000"/>
                </a:xfrm>
                <a:prstGeom prst="line">
                  <a:avLst/>
                </a:prstGeom>
                <a:noFill/>
                <a:ln w="38100" cap="flat" cmpd="sng" algn="ctr">
                  <a:solidFill>
                    <a:srgbClr val="82CD30"/>
                  </a:solidFill>
                  <a:prstDash val="solid"/>
                </a:ln>
                <a:effectLst/>
              </p:spPr>
            </p:cxnSp>
            <p:cxnSp>
              <p:nvCxnSpPr>
                <p:cNvPr id="102" name="Straight Connector 101"/>
                <p:cNvCxnSpPr/>
                <p:nvPr/>
              </p:nvCxnSpPr>
              <p:spPr>
                <a:xfrm>
                  <a:off x="2121937" y="106031"/>
                  <a:ext cx="108000" cy="0"/>
                </a:xfrm>
                <a:prstGeom prst="line">
                  <a:avLst/>
                </a:prstGeom>
                <a:noFill/>
                <a:ln w="38100" cap="flat" cmpd="sng" algn="ctr">
                  <a:solidFill>
                    <a:srgbClr val="82CD30"/>
                  </a:solidFill>
                  <a:prstDash val="solid"/>
                </a:ln>
                <a:effectLst/>
              </p:spPr>
            </p:cxnSp>
          </p:grpSp>
          <p:grpSp>
            <p:nvGrpSpPr>
              <p:cNvPr id="11" name="Group 10"/>
              <p:cNvGrpSpPr/>
              <p:nvPr/>
            </p:nvGrpSpPr>
            <p:grpSpPr>
              <a:xfrm>
                <a:off x="6920361" y="3310291"/>
                <a:ext cx="54000" cy="54000"/>
                <a:chOff x="2121937" y="55266"/>
                <a:chExt cx="108000" cy="108000"/>
              </a:xfrm>
            </p:grpSpPr>
            <p:cxnSp>
              <p:nvCxnSpPr>
                <p:cNvPr id="99" name="Straight Connector 98"/>
                <p:cNvCxnSpPr/>
                <p:nvPr/>
              </p:nvCxnSpPr>
              <p:spPr>
                <a:xfrm>
                  <a:off x="2176125" y="55266"/>
                  <a:ext cx="0" cy="108000"/>
                </a:xfrm>
                <a:prstGeom prst="line">
                  <a:avLst/>
                </a:prstGeom>
                <a:noFill/>
                <a:ln w="38100" cap="flat" cmpd="sng" algn="ctr">
                  <a:solidFill>
                    <a:srgbClr val="82CD30"/>
                  </a:solidFill>
                  <a:prstDash val="solid"/>
                </a:ln>
                <a:effectLst/>
              </p:spPr>
            </p:cxnSp>
            <p:cxnSp>
              <p:nvCxnSpPr>
                <p:cNvPr id="100" name="Straight Connector 99"/>
                <p:cNvCxnSpPr/>
                <p:nvPr/>
              </p:nvCxnSpPr>
              <p:spPr>
                <a:xfrm>
                  <a:off x="2121937" y="106031"/>
                  <a:ext cx="108000" cy="0"/>
                </a:xfrm>
                <a:prstGeom prst="line">
                  <a:avLst/>
                </a:prstGeom>
                <a:noFill/>
                <a:ln w="38100" cap="flat" cmpd="sng" algn="ctr">
                  <a:solidFill>
                    <a:srgbClr val="82CD30"/>
                  </a:solidFill>
                  <a:prstDash val="solid"/>
                </a:ln>
                <a:effectLst/>
              </p:spPr>
            </p:cxnSp>
          </p:grpSp>
          <p:grpSp>
            <p:nvGrpSpPr>
              <p:cNvPr id="12" name="Group 11"/>
              <p:cNvGrpSpPr/>
              <p:nvPr/>
            </p:nvGrpSpPr>
            <p:grpSpPr>
              <a:xfrm>
                <a:off x="7139443" y="3491511"/>
                <a:ext cx="54000" cy="54000"/>
                <a:chOff x="2121937" y="55266"/>
                <a:chExt cx="108000" cy="108000"/>
              </a:xfrm>
            </p:grpSpPr>
            <p:cxnSp>
              <p:nvCxnSpPr>
                <p:cNvPr id="97" name="Straight Connector 96"/>
                <p:cNvCxnSpPr/>
                <p:nvPr/>
              </p:nvCxnSpPr>
              <p:spPr>
                <a:xfrm>
                  <a:off x="2176125" y="55266"/>
                  <a:ext cx="0" cy="108000"/>
                </a:xfrm>
                <a:prstGeom prst="line">
                  <a:avLst/>
                </a:prstGeom>
                <a:noFill/>
                <a:ln w="38100" cap="flat" cmpd="sng" algn="ctr">
                  <a:solidFill>
                    <a:srgbClr val="82CD30"/>
                  </a:solidFill>
                  <a:prstDash val="solid"/>
                </a:ln>
                <a:effectLst/>
              </p:spPr>
            </p:cxnSp>
            <p:cxnSp>
              <p:nvCxnSpPr>
                <p:cNvPr id="98" name="Straight Connector 97"/>
                <p:cNvCxnSpPr/>
                <p:nvPr/>
              </p:nvCxnSpPr>
              <p:spPr>
                <a:xfrm>
                  <a:off x="2121937" y="106031"/>
                  <a:ext cx="108000" cy="0"/>
                </a:xfrm>
                <a:prstGeom prst="line">
                  <a:avLst/>
                </a:prstGeom>
                <a:noFill/>
                <a:ln w="38100" cap="flat" cmpd="sng" algn="ctr">
                  <a:solidFill>
                    <a:srgbClr val="82CD30"/>
                  </a:solidFill>
                  <a:prstDash val="solid"/>
                </a:ln>
                <a:effectLst/>
              </p:spPr>
            </p:cxnSp>
          </p:grpSp>
          <p:grpSp>
            <p:nvGrpSpPr>
              <p:cNvPr id="13" name="Group 12"/>
              <p:cNvGrpSpPr/>
              <p:nvPr/>
            </p:nvGrpSpPr>
            <p:grpSpPr>
              <a:xfrm>
                <a:off x="7362568" y="3660183"/>
                <a:ext cx="54000" cy="54000"/>
                <a:chOff x="2121937" y="55266"/>
                <a:chExt cx="108000" cy="108000"/>
              </a:xfrm>
            </p:grpSpPr>
            <p:cxnSp>
              <p:nvCxnSpPr>
                <p:cNvPr id="95" name="Straight Connector 94"/>
                <p:cNvCxnSpPr/>
                <p:nvPr/>
              </p:nvCxnSpPr>
              <p:spPr>
                <a:xfrm>
                  <a:off x="2176125" y="55266"/>
                  <a:ext cx="0" cy="108000"/>
                </a:xfrm>
                <a:prstGeom prst="line">
                  <a:avLst/>
                </a:prstGeom>
                <a:noFill/>
                <a:ln w="38100" cap="flat" cmpd="sng" algn="ctr">
                  <a:solidFill>
                    <a:srgbClr val="82CD30"/>
                  </a:solidFill>
                  <a:prstDash val="solid"/>
                </a:ln>
                <a:effectLst/>
              </p:spPr>
            </p:cxnSp>
            <p:cxnSp>
              <p:nvCxnSpPr>
                <p:cNvPr id="96" name="Straight Connector 95"/>
                <p:cNvCxnSpPr/>
                <p:nvPr/>
              </p:nvCxnSpPr>
              <p:spPr>
                <a:xfrm>
                  <a:off x="2121937" y="106031"/>
                  <a:ext cx="108000" cy="0"/>
                </a:xfrm>
                <a:prstGeom prst="line">
                  <a:avLst/>
                </a:prstGeom>
                <a:noFill/>
                <a:ln w="38100" cap="flat" cmpd="sng" algn="ctr">
                  <a:solidFill>
                    <a:srgbClr val="82CD30"/>
                  </a:solidFill>
                  <a:prstDash val="solid"/>
                </a:ln>
                <a:effectLst/>
              </p:spPr>
            </p:cxnSp>
          </p:grpSp>
          <p:grpSp>
            <p:nvGrpSpPr>
              <p:cNvPr id="14" name="Group 13"/>
              <p:cNvGrpSpPr/>
              <p:nvPr/>
            </p:nvGrpSpPr>
            <p:grpSpPr>
              <a:xfrm>
                <a:off x="7590238" y="3870027"/>
                <a:ext cx="54000" cy="54000"/>
                <a:chOff x="2121937" y="55266"/>
                <a:chExt cx="108000" cy="108000"/>
              </a:xfrm>
            </p:grpSpPr>
            <p:cxnSp>
              <p:nvCxnSpPr>
                <p:cNvPr id="93" name="Straight Connector 92"/>
                <p:cNvCxnSpPr/>
                <p:nvPr/>
              </p:nvCxnSpPr>
              <p:spPr>
                <a:xfrm>
                  <a:off x="2176125" y="55266"/>
                  <a:ext cx="0" cy="108000"/>
                </a:xfrm>
                <a:prstGeom prst="line">
                  <a:avLst/>
                </a:prstGeom>
                <a:noFill/>
                <a:ln w="38100" cap="flat" cmpd="sng" algn="ctr">
                  <a:solidFill>
                    <a:srgbClr val="82CD30"/>
                  </a:solidFill>
                  <a:prstDash val="solid"/>
                </a:ln>
                <a:effectLst/>
              </p:spPr>
            </p:cxnSp>
            <p:cxnSp>
              <p:nvCxnSpPr>
                <p:cNvPr id="94" name="Straight Connector 93"/>
                <p:cNvCxnSpPr/>
                <p:nvPr/>
              </p:nvCxnSpPr>
              <p:spPr>
                <a:xfrm>
                  <a:off x="2121937" y="106031"/>
                  <a:ext cx="108000" cy="0"/>
                </a:xfrm>
                <a:prstGeom prst="line">
                  <a:avLst/>
                </a:prstGeom>
                <a:noFill/>
                <a:ln w="38100" cap="flat" cmpd="sng" algn="ctr">
                  <a:solidFill>
                    <a:srgbClr val="82CD30"/>
                  </a:solidFill>
                  <a:prstDash val="solid"/>
                </a:ln>
                <a:effectLst/>
              </p:spPr>
            </p:cxnSp>
          </p:grpSp>
          <p:grpSp>
            <p:nvGrpSpPr>
              <p:cNvPr id="15" name="Group 14"/>
              <p:cNvGrpSpPr/>
              <p:nvPr/>
            </p:nvGrpSpPr>
            <p:grpSpPr>
              <a:xfrm>
                <a:off x="7812809" y="4035156"/>
                <a:ext cx="54000" cy="54000"/>
                <a:chOff x="2121937" y="55266"/>
                <a:chExt cx="108000" cy="108000"/>
              </a:xfrm>
            </p:grpSpPr>
            <p:cxnSp>
              <p:nvCxnSpPr>
                <p:cNvPr id="91" name="Straight Connector 90"/>
                <p:cNvCxnSpPr/>
                <p:nvPr/>
              </p:nvCxnSpPr>
              <p:spPr>
                <a:xfrm>
                  <a:off x="2176125" y="55266"/>
                  <a:ext cx="0" cy="108000"/>
                </a:xfrm>
                <a:prstGeom prst="line">
                  <a:avLst/>
                </a:prstGeom>
                <a:noFill/>
                <a:ln w="38100" cap="flat" cmpd="sng" algn="ctr">
                  <a:solidFill>
                    <a:srgbClr val="82CD30"/>
                  </a:solidFill>
                  <a:prstDash val="solid"/>
                </a:ln>
                <a:effectLst/>
              </p:spPr>
            </p:cxnSp>
            <p:cxnSp>
              <p:nvCxnSpPr>
                <p:cNvPr id="92" name="Straight Connector 91"/>
                <p:cNvCxnSpPr/>
                <p:nvPr/>
              </p:nvCxnSpPr>
              <p:spPr>
                <a:xfrm>
                  <a:off x="2121937" y="106031"/>
                  <a:ext cx="108000" cy="0"/>
                </a:xfrm>
                <a:prstGeom prst="line">
                  <a:avLst/>
                </a:prstGeom>
                <a:noFill/>
                <a:ln w="38100" cap="flat" cmpd="sng" algn="ctr">
                  <a:solidFill>
                    <a:srgbClr val="82CD30"/>
                  </a:solidFill>
                  <a:prstDash val="solid"/>
                </a:ln>
                <a:effectLst/>
              </p:spPr>
            </p:cxnSp>
          </p:grpSp>
          <p:grpSp>
            <p:nvGrpSpPr>
              <p:cNvPr id="16" name="Group 15"/>
              <p:cNvGrpSpPr/>
              <p:nvPr/>
            </p:nvGrpSpPr>
            <p:grpSpPr>
              <a:xfrm>
                <a:off x="8036962" y="4255396"/>
                <a:ext cx="54000" cy="54000"/>
                <a:chOff x="2121937" y="55266"/>
                <a:chExt cx="108000" cy="108000"/>
              </a:xfrm>
            </p:grpSpPr>
            <p:cxnSp>
              <p:nvCxnSpPr>
                <p:cNvPr id="89" name="Straight Connector 88"/>
                <p:cNvCxnSpPr/>
                <p:nvPr/>
              </p:nvCxnSpPr>
              <p:spPr>
                <a:xfrm>
                  <a:off x="2176125" y="55266"/>
                  <a:ext cx="0" cy="108000"/>
                </a:xfrm>
                <a:prstGeom prst="line">
                  <a:avLst/>
                </a:prstGeom>
                <a:noFill/>
                <a:ln w="38100" cap="flat" cmpd="sng" algn="ctr">
                  <a:solidFill>
                    <a:srgbClr val="82CD30"/>
                  </a:solidFill>
                  <a:prstDash val="solid"/>
                </a:ln>
                <a:effectLst/>
              </p:spPr>
            </p:cxnSp>
            <p:cxnSp>
              <p:nvCxnSpPr>
                <p:cNvPr id="90" name="Straight Connector 89"/>
                <p:cNvCxnSpPr/>
                <p:nvPr/>
              </p:nvCxnSpPr>
              <p:spPr>
                <a:xfrm>
                  <a:off x="2121937" y="106031"/>
                  <a:ext cx="108000" cy="0"/>
                </a:xfrm>
                <a:prstGeom prst="line">
                  <a:avLst/>
                </a:prstGeom>
                <a:noFill/>
                <a:ln w="38100" cap="flat" cmpd="sng" algn="ctr">
                  <a:solidFill>
                    <a:srgbClr val="82CD30"/>
                  </a:solidFill>
                  <a:prstDash val="solid"/>
                </a:ln>
                <a:effectLst/>
              </p:spPr>
            </p:cxnSp>
          </p:grpSp>
        </p:grpSp>
      </p:grpSp>
      <p:grpSp>
        <p:nvGrpSpPr>
          <p:cNvPr id="122" name="Group 121"/>
          <p:cNvGrpSpPr/>
          <p:nvPr/>
        </p:nvGrpSpPr>
        <p:grpSpPr>
          <a:xfrm>
            <a:off x="5910835" y="2296475"/>
            <a:ext cx="2177639" cy="1366275"/>
            <a:chOff x="5910835" y="2296475"/>
            <a:chExt cx="2177639" cy="1366275"/>
          </a:xfrm>
        </p:grpSpPr>
        <p:grpSp>
          <p:nvGrpSpPr>
            <p:cNvPr id="121" name="Group 120"/>
            <p:cNvGrpSpPr/>
            <p:nvPr/>
          </p:nvGrpSpPr>
          <p:grpSpPr>
            <a:xfrm>
              <a:off x="6211316" y="2491686"/>
              <a:ext cx="1877158" cy="1171064"/>
              <a:chOff x="6211316" y="2491686"/>
              <a:chExt cx="1877158" cy="1171064"/>
            </a:xfrm>
          </p:grpSpPr>
          <p:grpSp>
            <p:nvGrpSpPr>
              <p:cNvPr id="120" name="Group 119"/>
              <p:cNvGrpSpPr/>
              <p:nvPr/>
            </p:nvGrpSpPr>
            <p:grpSpPr>
              <a:xfrm>
                <a:off x="6919020" y="2906337"/>
                <a:ext cx="1169454" cy="756413"/>
                <a:chOff x="6919020" y="2906337"/>
                <a:chExt cx="1169454" cy="756413"/>
              </a:xfrm>
            </p:grpSpPr>
            <p:grpSp>
              <p:nvGrpSpPr>
                <p:cNvPr id="119" name="Group 118"/>
                <p:cNvGrpSpPr/>
                <p:nvPr/>
              </p:nvGrpSpPr>
              <p:grpSpPr>
                <a:xfrm>
                  <a:off x="7148257" y="3041996"/>
                  <a:ext cx="940217" cy="620754"/>
                  <a:chOff x="7148257" y="3041996"/>
                  <a:chExt cx="940217" cy="620754"/>
                </a:xfrm>
              </p:grpSpPr>
              <p:grpSp>
                <p:nvGrpSpPr>
                  <p:cNvPr id="17" name="Group 16"/>
                  <p:cNvGrpSpPr/>
                  <p:nvPr/>
                </p:nvGrpSpPr>
                <p:grpSpPr>
                  <a:xfrm>
                    <a:off x="8034474" y="3608750"/>
                    <a:ext cx="54000" cy="54000"/>
                    <a:chOff x="2121937" y="55266"/>
                    <a:chExt cx="108000" cy="108000"/>
                  </a:xfrm>
                </p:grpSpPr>
                <p:cxnSp>
                  <p:nvCxnSpPr>
                    <p:cNvPr id="87" name="Straight Connector 86"/>
                    <p:cNvCxnSpPr/>
                    <p:nvPr/>
                  </p:nvCxnSpPr>
                  <p:spPr>
                    <a:xfrm>
                      <a:off x="2176125" y="55266"/>
                      <a:ext cx="0" cy="108000"/>
                    </a:xfrm>
                    <a:prstGeom prst="line">
                      <a:avLst/>
                    </a:prstGeom>
                    <a:noFill/>
                    <a:ln w="38100" cap="flat" cmpd="sng" algn="ctr">
                      <a:solidFill>
                        <a:srgbClr val="00B0F0"/>
                      </a:solidFill>
                      <a:prstDash val="solid"/>
                    </a:ln>
                    <a:effectLst/>
                  </p:spPr>
                </p:cxnSp>
                <p:cxnSp>
                  <p:nvCxnSpPr>
                    <p:cNvPr id="88" name="Straight Connector 87"/>
                    <p:cNvCxnSpPr/>
                    <p:nvPr/>
                  </p:nvCxnSpPr>
                  <p:spPr>
                    <a:xfrm>
                      <a:off x="2121937" y="106031"/>
                      <a:ext cx="108000" cy="0"/>
                    </a:xfrm>
                    <a:prstGeom prst="line">
                      <a:avLst/>
                    </a:prstGeom>
                    <a:noFill/>
                    <a:ln w="38100" cap="flat" cmpd="sng" algn="ctr">
                      <a:solidFill>
                        <a:srgbClr val="00B0F0"/>
                      </a:solidFill>
                      <a:prstDash val="solid"/>
                    </a:ln>
                    <a:effectLst/>
                  </p:spPr>
                </p:cxnSp>
              </p:grpSp>
              <p:grpSp>
                <p:nvGrpSpPr>
                  <p:cNvPr id="18" name="Group 17"/>
                  <p:cNvGrpSpPr/>
                  <p:nvPr/>
                </p:nvGrpSpPr>
                <p:grpSpPr>
                  <a:xfrm>
                    <a:off x="7812903" y="3456637"/>
                    <a:ext cx="54000" cy="54000"/>
                    <a:chOff x="2121937" y="55266"/>
                    <a:chExt cx="108000" cy="108000"/>
                  </a:xfrm>
                </p:grpSpPr>
                <p:cxnSp>
                  <p:nvCxnSpPr>
                    <p:cNvPr id="85" name="Straight Connector 84"/>
                    <p:cNvCxnSpPr/>
                    <p:nvPr/>
                  </p:nvCxnSpPr>
                  <p:spPr>
                    <a:xfrm>
                      <a:off x="2176125" y="55266"/>
                      <a:ext cx="0" cy="108000"/>
                    </a:xfrm>
                    <a:prstGeom prst="line">
                      <a:avLst/>
                    </a:prstGeom>
                    <a:noFill/>
                    <a:ln w="38100" cap="flat" cmpd="sng" algn="ctr">
                      <a:solidFill>
                        <a:srgbClr val="00B0F0"/>
                      </a:solidFill>
                      <a:prstDash val="solid"/>
                    </a:ln>
                    <a:effectLst/>
                  </p:spPr>
                </p:cxnSp>
                <p:cxnSp>
                  <p:nvCxnSpPr>
                    <p:cNvPr id="86" name="Straight Connector 85"/>
                    <p:cNvCxnSpPr/>
                    <p:nvPr/>
                  </p:nvCxnSpPr>
                  <p:spPr>
                    <a:xfrm>
                      <a:off x="2121937" y="106031"/>
                      <a:ext cx="108000" cy="0"/>
                    </a:xfrm>
                    <a:prstGeom prst="line">
                      <a:avLst/>
                    </a:prstGeom>
                    <a:noFill/>
                    <a:ln w="38100" cap="flat" cmpd="sng" algn="ctr">
                      <a:solidFill>
                        <a:srgbClr val="00B0F0"/>
                      </a:solidFill>
                      <a:prstDash val="solid"/>
                    </a:ln>
                    <a:effectLst/>
                  </p:spPr>
                </p:cxnSp>
              </p:grpSp>
              <p:grpSp>
                <p:nvGrpSpPr>
                  <p:cNvPr id="19" name="Group 18"/>
                  <p:cNvGrpSpPr/>
                  <p:nvPr/>
                </p:nvGrpSpPr>
                <p:grpSpPr>
                  <a:xfrm>
                    <a:off x="7590426" y="3319164"/>
                    <a:ext cx="54000" cy="54000"/>
                    <a:chOff x="2121937" y="55266"/>
                    <a:chExt cx="108000" cy="108000"/>
                  </a:xfrm>
                </p:grpSpPr>
                <p:cxnSp>
                  <p:nvCxnSpPr>
                    <p:cNvPr id="83" name="Straight Connector 82"/>
                    <p:cNvCxnSpPr/>
                    <p:nvPr/>
                  </p:nvCxnSpPr>
                  <p:spPr>
                    <a:xfrm>
                      <a:off x="2176125" y="55266"/>
                      <a:ext cx="0" cy="108000"/>
                    </a:xfrm>
                    <a:prstGeom prst="line">
                      <a:avLst/>
                    </a:prstGeom>
                    <a:noFill/>
                    <a:ln w="38100" cap="flat" cmpd="sng" algn="ctr">
                      <a:solidFill>
                        <a:srgbClr val="00B0F0"/>
                      </a:solidFill>
                      <a:prstDash val="solid"/>
                    </a:ln>
                    <a:effectLst/>
                  </p:spPr>
                </p:cxnSp>
                <p:cxnSp>
                  <p:nvCxnSpPr>
                    <p:cNvPr id="84" name="Straight Connector 83"/>
                    <p:cNvCxnSpPr/>
                    <p:nvPr/>
                  </p:nvCxnSpPr>
                  <p:spPr>
                    <a:xfrm>
                      <a:off x="2121937" y="106031"/>
                      <a:ext cx="108000" cy="0"/>
                    </a:xfrm>
                    <a:prstGeom prst="line">
                      <a:avLst/>
                    </a:prstGeom>
                    <a:noFill/>
                    <a:ln w="38100" cap="flat" cmpd="sng" algn="ctr">
                      <a:solidFill>
                        <a:srgbClr val="00B0F0"/>
                      </a:solidFill>
                      <a:prstDash val="solid"/>
                    </a:ln>
                    <a:effectLst/>
                  </p:spPr>
                </p:cxnSp>
              </p:grpSp>
              <p:grpSp>
                <p:nvGrpSpPr>
                  <p:cNvPr id="20" name="Group 19"/>
                  <p:cNvGrpSpPr/>
                  <p:nvPr/>
                </p:nvGrpSpPr>
                <p:grpSpPr>
                  <a:xfrm>
                    <a:off x="7361389" y="3168758"/>
                    <a:ext cx="54000" cy="54000"/>
                    <a:chOff x="2121937" y="55266"/>
                    <a:chExt cx="108000" cy="108000"/>
                  </a:xfrm>
                </p:grpSpPr>
                <p:cxnSp>
                  <p:nvCxnSpPr>
                    <p:cNvPr id="81" name="Straight Connector 80"/>
                    <p:cNvCxnSpPr/>
                    <p:nvPr/>
                  </p:nvCxnSpPr>
                  <p:spPr>
                    <a:xfrm>
                      <a:off x="2176125" y="55266"/>
                      <a:ext cx="0" cy="108000"/>
                    </a:xfrm>
                    <a:prstGeom prst="line">
                      <a:avLst/>
                    </a:prstGeom>
                    <a:noFill/>
                    <a:ln w="38100" cap="flat" cmpd="sng" algn="ctr">
                      <a:solidFill>
                        <a:srgbClr val="00B0F0"/>
                      </a:solidFill>
                      <a:prstDash val="solid"/>
                    </a:ln>
                    <a:effectLst/>
                  </p:spPr>
                </p:cxnSp>
                <p:cxnSp>
                  <p:nvCxnSpPr>
                    <p:cNvPr id="82" name="Straight Connector 81"/>
                    <p:cNvCxnSpPr/>
                    <p:nvPr/>
                  </p:nvCxnSpPr>
                  <p:spPr>
                    <a:xfrm>
                      <a:off x="2121937" y="106031"/>
                      <a:ext cx="108000" cy="0"/>
                    </a:xfrm>
                    <a:prstGeom prst="line">
                      <a:avLst/>
                    </a:prstGeom>
                    <a:noFill/>
                    <a:ln w="38100" cap="flat" cmpd="sng" algn="ctr">
                      <a:solidFill>
                        <a:srgbClr val="00B0F0"/>
                      </a:solidFill>
                      <a:prstDash val="solid"/>
                    </a:ln>
                    <a:effectLst/>
                  </p:spPr>
                </p:cxnSp>
              </p:grpSp>
              <p:grpSp>
                <p:nvGrpSpPr>
                  <p:cNvPr id="21" name="Group 20"/>
                  <p:cNvGrpSpPr/>
                  <p:nvPr/>
                </p:nvGrpSpPr>
                <p:grpSpPr>
                  <a:xfrm>
                    <a:off x="7148257" y="3041996"/>
                    <a:ext cx="54000" cy="54000"/>
                    <a:chOff x="2121937" y="55266"/>
                    <a:chExt cx="108000" cy="108000"/>
                  </a:xfrm>
                </p:grpSpPr>
                <p:cxnSp>
                  <p:nvCxnSpPr>
                    <p:cNvPr id="79" name="Straight Connector 78"/>
                    <p:cNvCxnSpPr/>
                    <p:nvPr/>
                  </p:nvCxnSpPr>
                  <p:spPr>
                    <a:xfrm>
                      <a:off x="2176125" y="55266"/>
                      <a:ext cx="0" cy="108000"/>
                    </a:xfrm>
                    <a:prstGeom prst="line">
                      <a:avLst/>
                    </a:prstGeom>
                    <a:noFill/>
                    <a:ln w="38100" cap="flat" cmpd="sng" algn="ctr">
                      <a:solidFill>
                        <a:srgbClr val="00B0F0"/>
                      </a:solidFill>
                      <a:prstDash val="solid"/>
                    </a:ln>
                    <a:effectLst/>
                  </p:spPr>
                </p:cxnSp>
                <p:cxnSp>
                  <p:nvCxnSpPr>
                    <p:cNvPr id="80" name="Straight Connector 79"/>
                    <p:cNvCxnSpPr/>
                    <p:nvPr/>
                  </p:nvCxnSpPr>
                  <p:spPr>
                    <a:xfrm>
                      <a:off x="2121937" y="106031"/>
                      <a:ext cx="108000" cy="0"/>
                    </a:xfrm>
                    <a:prstGeom prst="line">
                      <a:avLst/>
                    </a:prstGeom>
                    <a:noFill/>
                    <a:ln w="38100" cap="flat" cmpd="sng" algn="ctr">
                      <a:solidFill>
                        <a:srgbClr val="00B0F0"/>
                      </a:solidFill>
                      <a:prstDash val="solid"/>
                    </a:ln>
                    <a:effectLst/>
                  </p:spPr>
                </p:cxnSp>
              </p:grpSp>
            </p:grpSp>
            <p:grpSp>
              <p:nvGrpSpPr>
                <p:cNvPr id="22" name="Group 21"/>
                <p:cNvGrpSpPr/>
                <p:nvPr/>
              </p:nvGrpSpPr>
              <p:grpSpPr>
                <a:xfrm>
                  <a:off x="6919020" y="2906337"/>
                  <a:ext cx="54000" cy="54000"/>
                  <a:chOff x="2121937" y="55266"/>
                  <a:chExt cx="108000" cy="108000"/>
                </a:xfrm>
              </p:grpSpPr>
              <p:cxnSp>
                <p:nvCxnSpPr>
                  <p:cNvPr id="77" name="Straight Connector 76"/>
                  <p:cNvCxnSpPr/>
                  <p:nvPr/>
                </p:nvCxnSpPr>
                <p:spPr>
                  <a:xfrm>
                    <a:off x="2176125" y="55266"/>
                    <a:ext cx="0" cy="108000"/>
                  </a:xfrm>
                  <a:prstGeom prst="line">
                    <a:avLst/>
                  </a:prstGeom>
                  <a:noFill/>
                  <a:ln w="38100" cap="flat" cmpd="sng" algn="ctr">
                    <a:solidFill>
                      <a:srgbClr val="00B0F0"/>
                    </a:solidFill>
                    <a:prstDash val="solid"/>
                  </a:ln>
                  <a:effectLst/>
                </p:spPr>
              </p:cxnSp>
              <p:cxnSp>
                <p:nvCxnSpPr>
                  <p:cNvPr id="78" name="Straight Connector 77"/>
                  <p:cNvCxnSpPr/>
                  <p:nvPr/>
                </p:nvCxnSpPr>
                <p:spPr>
                  <a:xfrm>
                    <a:off x="2121937" y="106031"/>
                    <a:ext cx="108000" cy="0"/>
                  </a:xfrm>
                  <a:prstGeom prst="line">
                    <a:avLst/>
                  </a:prstGeom>
                  <a:noFill/>
                  <a:ln w="38100" cap="flat" cmpd="sng" algn="ctr">
                    <a:solidFill>
                      <a:srgbClr val="00B0F0"/>
                    </a:solidFill>
                    <a:prstDash val="solid"/>
                  </a:ln>
                  <a:effectLst/>
                </p:spPr>
              </p:cxnSp>
            </p:grpSp>
          </p:grpSp>
          <p:grpSp>
            <p:nvGrpSpPr>
              <p:cNvPr id="117" name="Group 116"/>
              <p:cNvGrpSpPr/>
              <p:nvPr/>
            </p:nvGrpSpPr>
            <p:grpSpPr>
              <a:xfrm>
                <a:off x="6211316" y="2491686"/>
                <a:ext cx="542726" cy="345671"/>
                <a:chOff x="6211316" y="2491686"/>
                <a:chExt cx="542726" cy="345671"/>
              </a:xfrm>
            </p:grpSpPr>
            <p:grpSp>
              <p:nvGrpSpPr>
                <p:cNvPr id="23" name="Group 22"/>
                <p:cNvGrpSpPr/>
                <p:nvPr/>
              </p:nvGrpSpPr>
              <p:grpSpPr>
                <a:xfrm>
                  <a:off x="6700042" y="2783357"/>
                  <a:ext cx="54000" cy="54000"/>
                  <a:chOff x="2121937" y="55266"/>
                  <a:chExt cx="108000" cy="108000"/>
                </a:xfrm>
              </p:grpSpPr>
              <p:cxnSp>
                <p:nvCxnSpPr>
                  <p:cNvPr id="75" name="Straight Connector 74"/>
                  <p:cNvCxnSpPr/>
                  <p:nvPr/>
                </p:nvCxnSpPr>
                <p:spPr>
                  <a:xfrm>
                    <a:off x="2176125" y="55266"/>
                    <a:ext cx="0" cy="108000"/>
                  </a:xfrm>
                  <a:prstGeom prst="line">
                    <a:avLst/>
                  </a:prstGeom>
                  <a:noFill/>
                  <a:ln w="38100" cap="flat" cmpd="sng" algn="ctr">
                    <a:solidFill>
                      <a:srgbClr val="00B0F0"/>
                    </a:solidFill>
                    <a:prstDash val="solid"/>
                  </a:ln>
                  <a:effectLst/>
                </p:spPr>
              </p:cxnSp>
              <p:cxnSp>
                <p:nvCxnSpPr>
                  <p:cNvPr id="76" name="Straight Connector 75"/>
                  <p:cNvCxnSpPr/>
                  <p:nvPr/>
                </p:nvCxnSpPr>
                <p:spPr>
                  <a:xfrm>
                    <a:off x="2121937" y="106031"/>
                    <a:ext cx="108000" cy="0"/>
                  </a:xfrm>
                  <a:prstGeom prst="line">
                    <a:avLst/>
                  </a:prstGeom>
                  <a:noFill/>
                  <a:ln w="38100" cap="flat" cmpd="sng" algn="ctr">
                    <a:solidFill>
                      <a:srgbClr val="00B0F0"/>
                    </a:solidFill>
                    <a:prstDash val="solid"/>
                  </a:ln>
                  <a:effectLst/>
                </p:spPr>
              </p:cxnSp>
            </p:grpSp>
            <p:grpSp>
              <p:nvGrpSpPr>
                <p:cNvPr id="24" name="Group 23"/>
                <p:cNvGrpSpPr/>
                <p:nvPr/>
              </p:nvGrpSpPr>
              <p:grpSpPr>
                <a:xfrm>
                  <a:off x="6257098" y="2513181"/>
                  <a:ext cx="49091" cy="54000"/>
                  <a:chOff x="2121937" y="55266"/>
                  <a:chExt cx="108000" cy="108000"/>
                </a:xfrm>
              </p:grpSpPr>
              <p:cxnSp>
                <p:nvCxnSpPr>
                  <p:cNvPr id="73" name="Straight Connector 72"/>
                  <p:cNvCxnSpPr/>
                  <p:nvPr/>
                </p:nvCxnSpPr>
                <p:spPr>
                  <a:xfrm>
                    <a:off x="2176125" y="55266"/>
                    <a:ext cx="0" cy="108000"/>
                  </a:xfrm>
                  <a:prstGeom prst="line">
                    <a:avLst/>
                  </a:prstGeom>
                  <a:noFill/>
                  <a:ln w="38100" cap="flat" cmpd="sng" algn="ctr">
                    <a:solidFill>
                      <a:srgbClr val="00B0F0"/>
                    </a:solidFill>
                    <a:prstDash val="solid"/>
                  </a:ln>
                  <a:effectLst/>
                </p:spPr>
              </p:cxnSp>
              <p:cxnSp>
                <p:nvCxnSpPr>
                  <p:cNvPr id="74" name="Straight Connector 73"/>
                  <p:cNvCxnSpPr/>
                  <p:nvPr/>
                </p:nvCxnSpPr>
                <p:spPr>
                  <a:xfrm>
                    <a:off x="2121937" y="106031"/>
                    <a:ext cx="108000" cy="0"/>
                  </a:xfrm>
                  <a:prstGeom prst="line">
                    <a:avLst/>
                  </a:prstGeom>
                  <a:noFill/>
                  <a:ln w="38100" cap="flat" cmpd="sng" algn="ctr">
                    <a:solidFill>
                      <a:srgbClr val="00B0F0"/>
                    </a:solidFill>
                    <a:prstDash val="solid"/>
                  </a:ln>
                  <a:effectLst/>
                </p:spPr>
              </p:cxnSp>
            </p:grpSp>
            <p:grpSp>
              <p:nvGrpSpPr>
                <p:cNvPr id="25" name="Group 24"/>
                <p:cNvGrpSpPr/>
                <p:nvPr/>
              </p:nvGrpSpPr>
              <p:grpSpPr>
                <a:xfrm>
                  <a:off x="6211316" y="2491686"/>
                  <a:ext cx="49091" cy="54000"/>
                  <a:chOff x="2121937" y="55266"/>
                  <a:chExt cx="108000" cy="108000"/>
                </a:xfrm>
              </p:grpSpPr>
              <p:cxnSp>
                <p:nvCxnSpPr>
                  <p:cNvPr id="71" name="Straight Connector 70"/>
                  <p:cNvCxnSpPr/>
                  <p:nvPr/>
                </p:nvCxnSpPr>
                <p:spPr>
                  <a:xfrm>
                    <a:off x="2176125" y="55266"/>
                    <a:ext cx="0" cy="108000"/>
                  </a:xfrm>
                  <a:prstGeom prst="line">
                    <a:avLst/>
                  </a:prstGeom>
                  <a:noFill/>
                  <a:ln w="38100" cap="flat" cmpd="sng" algn="ctr">
                    <a:solidFill>
                      <a:srgbClr val="00B0F0"/>
                    </a:solidFill>
                    <a:prstDash val="solid"/>
                  </a:ln>
                  <a:effectLst/>
                </p:spPr>
              </p:cxnSp>
              <p:cxnSp>
                <p:nvCxnSpPr>
                  <p:cNvPr id="72" name="Straight Connector 71"/>
                  <p:cNvCxnSpPr/>
                  <p:nvPr/>
                </p:nvCxnSpPr>
                <p:spPr>
                  <a:xfrm>
                    <a:off x="2121937" y="106031"/>
                    <a:ext cx="108000" cy="0"/>
                  </a:xfrm>
                  <a:prstGeom prst="line">
                    <a:avLst/>
                  </a:prstGeom>
                  <a:noFill/>
                  <a:ln w="38100" cap="flat" cmpd="sng" algn="ctr">
                    <a:solidFill>
                      <a:srgbClr val="00B0F0"/>
                    </a:solidFill>
                    <a:prstDash val="solid"/>
                  </a:ln>
                  <a:effectLst/>
                </p:spPr>
              </p:cxnSp>
            </p:grpSp>
          </p:grpSp>
        </p:grpSp>
        <p:grpSp>
          <p:nvGrpSpPr>
            <p:cNvPr id="118" name="Group 117"/>
            <p:cNvGrpSpPr/>
            <p:nvPr/>
          </p:nvGrpSpPr>
          <p:grpSpPr>
            <a:xfrm>
              <a:off x="5910835" y="2296475"/>
              <a:ext cx="169447" cy="114342"/>
              <a:chOff x="5910835" y="2296475"/>
              <a:chExt cx="169447" cy="114342"/>
            </a:xfrm>
          </p:grpSpPr>
          <p:grpSp>
            <p:nvGrpSpPr>
              <p:cNvPr id="26" name="Group 25"/>
              <p:cNvGrpSpPr/>
              <p:nvPr/>
            </p:nvGrpSpPr>
            <p:grpSpPr>
              <a:xfrm>
                <a:off x="6031191" y="2356817"/>
                <a:ext cx="49091" cy="54000"/>
                <a:chOff x="2121937" y="55266"/>
                <a:chExt cx="108000" cy="108000"/>
              </a:xfrm>
            </p:grpSpPr>
            <p:cxnSp>
              <p:nvCxnSpPr>
                <p:cNvPr id="69" name="Straight Connector 68"/>
                <p:cNvCxnSpPr/>
                <p:nvPr/>
              </p:nvCxnSpPr>
              <p:spPr>
                <a:xfrm>
                  <a:off x="2176125" y="55266"/>
                  <a:ext cx="0" cy="108000"/>
                </a:xfrm>
                <a:prstGeom prst="line">
                  <a:avLst/>
                </a:prstGeom>
                <a:noFill/>
                <a:ln w="38100" cap="flat" cmpd="sng" algn="ctr">
                  <a:solidFill>
                    <a:srgbClr val="00B0F0"/>
                  </a:solidFill>
                  <a:prstDash val="solid"/>
                </a:ln>
                <a:effectLst/>
              </p:spPr>
            </p:cxnSp>
            <p:cxnSp>
              <p:nvCxnSpPr>
                <p:cNvPr id="70" name="Straight Connector 69"/>
                <p:cNvCxnSpPr/>
                <p:nvPr/>
              </p:nvCxnSpPr>
              <p:spPr>
                <a:xfrm>
                  <a:off x="2121937" y="106031"/>
                  <a:ext cx="108000" cy="0"/>
                </a:xfrm>
                <a:prstGeom prst="line">
                  <a:avLst/>
                </a:prstGeom>
                <a:noFill/>
                <a:ln w="38100" cap="flat" cmpd="sng" algn="ctr">
                  <a:solidFill>
                    <a:srgbClr val="00B0F0"/>
                  </a:solidFill>
                  <a:prstDash val="solid"/>
                </a:ln>
                <a:effectLst/>
              </p:spPr>
            </p:cxnSp>
          </p:grpSp>
          <p:grpSp>
            <p:nvGrpSpPr>
              <p:cNvPr id="27" name="Group 26"/>
              <p:cNvGrpSpPr/>
              <p:nvPr/>
            </p:nvGrpSpPr>
            <p:grpSpPr>
              <a:xfrm>
                <a:off x="5910835" y="2296475"/>
                <a:ext cx="49091" cy="54000"/>
                <a:chOff x="2121937" y="55266"/>
                <a:chExt cx="108000" cy="108000"/>
              </a:xfrm>
            </p:grpSpPr>
            <p:cxnSp>
              <p:nvCxnSpPr>
                <p:cNvPr id="67" name="Straight Connector 66"/>
                <p:cNvCxnSpPr/>
                <p:nvPr/>
              </p:nvCxnSpPr>
              <p:spPr>
                <a:xfrm>
                  <a:off x="2176125" y="55266"/>
                  <a:ext cx="0" cy="108000"/>
                </a:xfrm>
                <a:prstGeom prst="line">
                  <a:avLst/>
                </a:prstGeom>
                <a:noFill/>
                <a:ln w="38100" cap="flat" cmpd="sng" algn="ctr">
                  <a:solidFill>
                    <a:srgbClr val="00B0F0"/>
                  </a:solidFill>
                  <a:prstDash val="solid"/>
                </a:ln>
                <a:effectLst/>
              </p:spPr>
            </p:cxnSp>
            <p:cxnSp>
              <p:nvCxnSpPr>
                <p:cNvPr id="68" name="Straight Connector 67"/>
                <p:cNvCxnSpPr/>
                <p:nvPr/>
              </p:nvCxnSpPr>
              <p:spPr>
                <a:xfrm>
                  <a:off x="2121937" y="106031"/>
                  <a:ext cx="108000" cy="0"/>
                </a:xfrm>
                <a:prstGeom prst="line">
                  <a:avLst/>
                </a:prstGeom>
                <a:noFill/>
                <a:ln w="38100" cap="flat" cmpd="sng" algn="ctr">
                  <a:solidFill>
                    <a:srgbClr val="00B0F0"/>
                  </a:solidFill>
                  <a:prstDash val="solid"/>
                </a:ln>
                <a:effectLst/>
              </p:spPr>
            </p:cxnSp>
          </p:grpSp>
        </p:grpSp>
      </p:grpSp>
      <p:sp>
        <p:nvSpPr>
          <p:cNvPr id="49" name="Freeform 48"/>
          <p:cNvSpPr/>
          <p:nvPr/>
        </p:nvSpPr>
        <p:spPr>
          <a:xfrm>
            <a:off x="5833973" y="2216342"/>
            <a:ext cx="2230985" cy="1421512"/>
          </a:xfrm>
          <a:custGeom>
            <a:avLst/>
            <a:gdLst>
              <a:gd name="connsiteX0" fmla="*/ 0 w 4850296"/>
              <a:gd name="connsiteY0" fmla="*/ 0 h 2989690"/>
              <a:gd name="connsiteX1" fmla="*/ 4850296 w 4850296"/>
              <a:gd name="connsiteY1" fmla="*/ 2989690 h 2989690"/>
              <a:gd name="connsiteX0" fmla="*/ 0 w 4850296"/>
              <a:gd name="connsiteY0" fmla="*/ 0 h 2989690"/>
              <a:gd name="connsiteX1" fmla="*/ 33441 w 4850296"/>
              <a:gd name="connsiteY1" fmla="*/ 41744 h 2989690"/>
              <a:gd name="connsiteX2" fmla="*/ 4850296 w 4850296"/>
              <a:gd name="connsiteY2"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4850296 w 4850296"/>
              <a:gd name="connsiteY3"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4850296 w 4850296"/>
              <a:gd name="connsiteY4"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4850296 w 4850296"/>
              <a:gd name="connsiteY5"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4850296 w 4850296"/>
              <a:gd name="connsiteY6"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4850296 w 4850296"/>
              <a:gd name="connsiteY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4850296 w 4850296"/>
              <a:gd name="connsiteY8"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66791 w 4850296"/>
              <a:gd name="connsiteY8" fmla="*/ 210813 h 2989690"/>
              <a:gd name="connsiteX9" fmla="*/ 4850296 w 4850296"/>
              <a:gd name="connsiteY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90603 w 4850296"/>
              <a:gd name="connsiteY8" fmla="*/ 163188 h 2989690"/>
              <a:gd name="connsiteX9" fmla="*/ 4850296 w 4850296"/>
              <a:gd name="connsiteY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90603 w 4850296"/>
              <a:gd name="connsiteY8" fmla="*/ 163188 h 2989690"/>
              <a:gd name="connsiteX9" fmla="*/ 188223 w 4850296"/>
              <a:gd name="connsiteY9" fmla="*/ 213194 h 2989690"/>
              <a:gd name="connsiteX10" fmla="*/ 4850296 w 4850296"/>
              <a:gd name="connsiteY10"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4850296 w 4850296"/>
              <a:gd name="connsiteY10"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08432 h 2989690"/>
              <a:gd name="connsiteX11" fmla="*/ 4850296 w 4850296"/>
              <a:gd name="connsiteY11"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4850296 w 4850296"/>
              <a:gd name="connsiteY11"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59660 w 4850296"/>
              <a:gd name="connsiteY11" fmla="*/ 320350 h 2989690"/>
              <a:gd name="connsiteX12" fmla="*/ 4850296 w 4850296"/>
              <a:gd name="connsiteY12"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4850296 w 4850296"/>
              <a:gd name="connsiteY12"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4850296 w 4850296"/>
              <a:gd name="connsiteY13"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67963 h 2989690"/>
              <a:gd name="connsiteX14" fmla="*/ 4850296 w 4850296"/>
              <a:gd name="connsiteY14"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4850296 w 4850296"/>
              <a:gd name="connsiteY14"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850296 w 4850296"/>
              <a:gd name="connsiteY15"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70357 h 2989690"/>
              <a:gd name="connsiteX16" fmla="*/ 4850296 w 4850296"/>
              <a:gd name="connsiteY16"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850296 w 4850296"/>
              <a:gd name="connsiteY16"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850296 w 4850296"/>
              <a:gd name="connsiteY1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77500 h 2989690"/>
              <a:gd name="connsiteX18" fmla="*/ 4850296 w 4850296"/>
              <a:gd name="connsiteY18"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77500 h 2989690"/>
              <a:gd name="connsiteX18" fmla="*/ 516835 w 4850296"/>
              <a:gd name="connsiteY18" fmla="*/ 382263 h 2989690"/>
              <a:gd name="connsiteX19" fmla="*/ 4850296 w 4850296"/>
              <a:gd name="connsiteY1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82263 h 2989690"/>
              <a:gd name="connsiteX19" fmla="*/ 4850296 w 4850296"/>
              <a:gd name="connsiteY1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4850296 w 4850296"/>
              <a:gd name="connsiteY1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4850296 w 4850296"/>
              <a:gd name="connsiteY20"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4850296 w 4850296"/>
              <a:gd name="connsiteY21"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4850296 w 4850296"/>
              <a:gd name="connsiteY22"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4850296 w 4850296"/>
              <a:gd name="connsiteY23"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4850296 w 4850296"/>
              <a:gd name="connsiteY24"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4850296 w 4850296"/>
              <a:gd name="connsiteY25"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9716 w 4850296"/>
              <a:gd name="connsiteY25" fmla="*/ 482275 h 2989690"/>
              <a:gd name="connsiteX26" fmla="*/ 4850296 w 4850296"/>
              <a:gd name="connsiteY26"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9716 w 4850296"/>
              <a:gd name="connsiteY25" fmla="*/ 482275 h 2989690"/>
              <a:gd name="connsiteX26" fmla="*/ 721623 w 4850296"/>
              <a:gd name="connsiteY26" fmla="*/ 520375 h 2989690"/>
              <a:gd name="connsiteX27" fmla="*/ 4850296 w 4850296"/>
              <a:gd name="connsiteY2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4850296 w 4850296"/>
              <a:gd name="connsiteY2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52579 w 4850296"/>
              <a:gd name="connsiteY27" fmla="*/ 515613 h 2989690"/>
              <a:gd name="connsiteX28" fmla="*/ 4850296 w 4850296"/>
              <a:gd name="connsiteY28"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52579 w 4850296"/>
              <a:gd name="connsiteY27" fmla="*/ 515613 h 2989690"/>
              <a:gd name="connsiteX28" fmla="*/ 759723 w 4850296"/>
              <a:gd name="connsiteY28" fmla="*/ 546569 h 2989690"/>
              <a:gd name="connsiteX29" fmla="*/ 4850296 w 4850296"/>
              <a:gd name="connsiteY2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4850296 w 4850296"/>
              <a:gd name="connsiteY2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4850296 w 4850296"/>
              <a:gd name="connsiteY30"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4850296 w 4850296"/>
              <a:gd name="connsiteY31"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35923 w 4850296"/>
              <a:gd name="connsiteY31" fmla="*/ 582288 h 2989690"/>
              <a:gd name="connsiteX32" fmla="*/ 4850296 w 4850296"/>
              <a:gd name="connsiteY32"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35923 w 4850296"/>
              <a:gd name="connsiteY31" fmla="*/ 582288 h 2989690"/>
              <a:gd name="connsiteX32" fmla="*/ 843066 w 4850296"/>
              <a:gd name="connsiteY32" fmla="*/ 613244 h 2989690"/>
              <a:gd name="connsiteX33" fmla="*/ 4850296 w 4850296"/>
              <a:gd name="connsiteY33"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4850296 w 4850296"/>
              <a:gd name="connsiteY33"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4850296 w 4850296"/>
              <a:gd name="connsiteY34"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4850296 w 4850296"/>
              <a:gd name="connsiteY35"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4850296 w 4850296"/>
              <a:gd name="connsiteY36"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28791 w 4850296"/>
              <a:gd name="connsiteY36" fmla="*/ 720400 h 2989690"/>
              <a:gd name="connsiteX37" fmla="*/ 4850296 w 4850296"/>
              <a:gd name="connsiteY3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4850296 w 4850296"/>
              <a:gd name="connsiteY3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4850296 w 4850296"/>
              <a:gd name="connsiteY38"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4850296 w 4850296"/>
              <a:gd name="connsiteY3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4850296 w 4850296"/>
              <a:gd name="connsiteY40"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4850296 w 4850296"/>
              <a:gd name="connsiteY41"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4850296 w 4850296"/>
              <a:gd name="connsiteY42"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4850296 w 4850296"/>
              <a:gd name="connsiteY43"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4850296 w 4850296"/>
              <a:gd name="connsiteY44"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4850296 w 4850296"/>
              <a:gd name="connsiteY45"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4850296 w 4850296"/>
              <a:gd name="connsiteY46"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4850296 w 4850296"/>
              <a:gd name="connsiteY4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4850296 w 4850296"/>
              <a:gd name="connsiteY48"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4850296 w 4850296"/>
              <a:gd name="connsiteY4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4850296 w 4850296"/>
              <a:gd name="connsiteY50"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4850296 w 4850296"/>
              <a:gd name="connsiteY51"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4850296 w 4850296"/>
              <a:gd name="connsiteY52"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4850296 w 4850296"/>
              <a:gd name="connsiteY53"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4850296 w 4850296"/>
              <a:gd name="connsiteY54"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4850296 w 4850296"/>
              <a:gd name="connsiteY55"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4850296 w 4850296"/>
              <a:gd name="connsiteY56"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4850296 w 4850296"/>
              <a:gd name="connsiteY5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4850296 w 4850296"/>
              <a:gd name="connsiteY58"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1241 w 4850296"/>
              <a:gd name="connsiteY58" fmla="*/ 996625 h 2989690"/>
              <a:gd name="connsiteX59" fmla="*/ 4850296 w 4850296"/>
              <a:gd name="connsiteY5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1241 w 4850296"/>
              <a:gd name="connsiteY58" fmla="*/ 996625 h 2989690"/>
              <a:gd name="connsiteX59" fmla="*/ 1516960 w 4850296"/>
              <a:gd name="connsiteY59" fmla="*/ 1018057 h 2989690"/>
              <a:gd name="connsiteX60" fmla="*/ 4850296 w 4850296"/>
              <a:gd name="connsiteY60"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1241 w 4850296"/>
              <a:gd name="connsiteY58" fmla="*/ 1001387 h 2989690"/>
              <a:gd name="connsiteX59" fmla="*/ 1516960 w 4850296"/>
              <a:gd name="connsiteY59" fmla="*/ 1018057 h 2989690"/>
              <a:gd name="connsiteX60" fmla="*/ 4850296 w 4850296"/>
              <a:gd name="connsiteY60"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1241 w 4850296"/>
              <a:gd name="connsiteY58" fmla="*/ 1001387 h 2989690"/>
              <a:gd name="connsiteX59" fmla="*/ 1516960 w 4850296"/>
              <a:gd name="connsiteY59" fmla="*/ 1018057 h 2989690"/>
              <a:gd name="connsiteX60" fmla="*/ 1559823 w 4850296"/>
              <a:gd name="connsiteY60" fmla="*/ 1039488 h 2989690"/>
              <a:gd name="connsiteX61" fmla="*/ 4850296 w 4850296"/>
              <a:gd name="connsiteY61"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1241 w 4850296"/>
              <a:gd name="connsiteY58" fmla="*/ 1001387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4850296 w 4850296"/>
              <a:gd name="connsiteY62"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4850296 w 4850296"/>
              <a:gd name="connsiteY62"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4850296 w 4850296"/>
              <a:gd name="connsiteY63"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4850296 w 4850296"/>
              <a:gd name="connsiteY64"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4850296 w 4850296"/>
              <a:gd name="connsiteY65"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86029 w 4850296"/>
              <a:gd name="connsiteY65" fmla="*/ 1139500 h 2989690"/>
              <a:gd name="connsiteX66" fmla="*/ 4850296 w 4850296"/>
              <a:gd name="connsiteY66"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712223 w 4850296"/>
              <a:gd name="connsiteY65" fmla="*/ 1132356 h 2989690"/>
              <a:gd name="connsiteX66" fmla="*/ 4850296 w 4850296"/>
              <a:gd name="connsiteY66"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712223 w 4850296"/>
              <a:gd name="connsiteY65" fmla="*/ 1132356 h 2989690"/>
              <a:gd name="connsiteX66" fmla="*/ 1728891 w 4850296"/>
              <a:gd name="connsiteY66" fmla="*/ 1170457 h 2989690"/>
              <a:gd name="connsiteX67" fmla="*/ 4850296 w 4850296"/>
              <a:gd name="connsiteY6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70457 h 2989690"/>
              <a:gd name="connsiteX67" fmla="*/ 4850296 w 4850296"/>
              <a:gd name="connsiteY6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4850296 w 4850296"/>
              <a:gd name="connsiteY6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4850296 w 4850296"/>
              <a:gd name="connsiteY68"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55085 w 4850296"/>
              <a:gd name="connsiteY68" fmla="*/ 1177600 h 2989690"/>
              <a:gd name="connsiteX69" fmla="*/ 4850296 w 4850296"/>
              <a:gd name="connsiteY6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4850296 w 4850296"/>
              <a:gd name="connsiteY6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4850296 w 4850296"/>
              <a:gd name="connsiteY70"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4850296 w 4850296"/>
              <a:gd name="connsiteY71"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4850296 w 4850296"/>
              <a:gd name="connsiteY72"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4629 w 4850296"/>
              <a:gd name="connsiteY72" fmla="*/ 1175219 h 2989690"/>
              <a:gd name="connsiteX73" fmla="*/ 4850296 w 4850296"/>
              <a:gd name="connsiteY73"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4850296 w 4850296"/>
              <a:gd name="connsiteY73"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4850296 w 4850296"/>
              <a:gd name="connsiteY74"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4850296 w 4850296"/>
              <a:gd name="connsiteY75"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4850296 w 4850296"/>
              <a:gd name="connsiteY76"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4850296 w 4850296"/>
              <a:gd name="connsiteY7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4850296 w 4850296"/>
              <a:gd name="connsiteY78"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4850296 w 4850296"/>
              <a:gd name="connsiteY7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4850296 w 4850296"/>
              <a:gd name="connsiteY80"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2754 w 4850296"/>
              <a:gd name="connsiteY80" fmla="*/ 1399057 h 2989690"/>
              <a:gd name="connsiteX81" fmla="*/ 4850296 w 4850296"/>
              <a:gd name="connsiteY81"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4850296 w 4850296"/>
              <a:gd name="connsiteY81"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4850296 w 4850296"/>
              <a:gd name="connsiteY82"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4850296 w 4850296"/>
              <a:gd name="connsiteY83"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4850296 w 4850296"/>
              <a:gd name="connsiteY84"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4850296 w 4850296"/>
              <a:gd name="connsiteY85"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82400 h 2989690"/>
              <a:gd name="connsiteX86" fmla="*/ 4850296 w 4850296"/>
              <a:gd name="connsiteY86"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4850296 w 4850296"/>
              <a:gd name="connsiteY86"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4850296 w 4850296"/>
              <a:gd name="connsiteY8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4850296 w 4850296"/>
              <a:gd name="connsiteY88"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4850296 w 4850296"/>
              <a:gd name="connsiteY8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4850296 w 4850296"/>
              <a:gd name="connsiteY90"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4850296 w 4850296"/>
              <a:gd name="connsiteY91"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4850296 w 4850296"/>
              <a:gd name="connsiteY92"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4850296 w 4850296"/>
              <a:gd name="connsiteY93"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4850296 w 4850296"/>
              <a:gd name="connsiteY94"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4850296 w 4850296"/>
              <a:gd name="connsiteY95"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02810 w 4850296"/>
              <a:gd name="connsiteY95" fmla="*/ 1660994 h 2989690"/>
              <a:gd name="connsiteX96" fmla="*/ 4850296 w 4850296"/>
              <a:gd name="connsiteY96"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02810 w 4850296"/>
              <a:gd name="connsiteY95" fmla="*/ 1660994 h 2989690"/>
              <a:gd name="connsiteX96" fmla="*/ 2645673 w 4850296"/>
              <a:gd name="connsiteY96" fmla="*/ 1675282 h 2989690"/>
              <a:gd name="connsiteX97" fmla="*/ 4850296 w 4850296"/>
              <a:gd name="connsiteY9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02810 w 4850296"/>
              <a:gd name="connsiteY95" fmla="*/ 1660994 h 2989690"/>
              <a:gd name="connsiteX96" fmla="*/ 2645673 w 4850296"/>
              <a:gd name="connsiteY96" fmla="*/ 1675282 h 2989690"/>
              <a:gd name="connsiteX97" fmla="*/ 2683773 w 4850296"/>
              <a:gd name="connsiteY97" fmla="*/ 1689569 h 2989690"/>
              <a:gd name="connsiteX98" fmla="*/ 4850296 w 4850296"/>
              <a:gd name="connsiteY98"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02810 w 4850296"/>
              <a:gd name="connsiteY95" fmla="*/ 1660994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4850296 w 4850296"/>
              <a:gd name="connsiteY9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4850296 w 4850296"/>
              <a:gd name="connsiteY9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4850296 w 4850296"/>
              <a:gd name="connsiteY100"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4850296 w 4850296"/>
              <a:gd name="connsiteY101"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4850296 w 4850296"/>
              <a:gd name="connsiteY102"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4850296 w 4850296"/>
              <a:gd name="connsiteY103"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4850296 w 4850296"/>
              <a:gd name="connsiteY104"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4850296 w 4850296"/>
              <a:gd name="connsiteY105"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8560 w 4850296"/>
              <a:gd name="connsiteY105" fmla="*/ 1827682 h 2989690"/>
              <a:gd name="connsiteX106" fmla="*/ 4850296 w 4850296"/>
              <a:gd name="connsiteY106"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76654 w 4850296"/>
              <a:gd name="connsiteY105" fmla="*/ 1844350 h 2989690"/>
              <a:gd name="connsiteX106" fmla="*/ 4850296 w 4850296"/>
              <a:gd name="connsiteY106"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4850296 w 4850296"/>
              <a:gd name="connsiteY106"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4850296 w 4850296"/>
              <a:gd name="connsiteY10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4850296 w 4850296"/>
              <a:gd name="connsiteY108"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31423 w 4850296"/>
              <a:gd name="connsiteY108" fmla="*/ 1908644 h 2989690"/>
              <a:gd name="connsiteX109" fmla="*/ 4850296 w 4850296"/>
              <a:gd name="connsiteY10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4850296 w 4850296"/>
              <a:gd name="connsiteY10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64760 w 4850296"/>
              <a:gd name="connsiteY109" fmla="*/ 1884832 h 2989690"/>
              <a:gd name="connsiteX110" fmla="*/ 4850296 w 4850296"/>
              <a:gd name="connsiteY110"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4850296 w 4850296"/>
              <a:gd name="connsiteY110"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4850296 w 4850296"/>
              <a:gd name="connsiteY111"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4850296 w 4850296"/>
              <a:gd name="connsiteY112"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4850296 w 4850296"/>
              <a:gd name="connsiteY113"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4850296 w 4850296"/>
              <a:gd name="connsiteY114"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4850296 w 4850296"/>
              <a:gd name="connsiteY115"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4850296 w 4850296"/>
              <a:gd name="connsiteY116"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4850296 w 4850296"/>
              <a:gd name="connsiteY11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4850296 w 4850296"/>
              <a:gd name="connsiteY118"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4850296 w 4850296"/>
              <a:gd name="connsiteY11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4850296 w 4850296"/>
              <a:gd name="connsiteY120"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4850296 w 4850296"/>
              <a:gd name="connsiteY121"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4850296 w 4850296"/>
              <a:gd name="connsiteY122"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4850296 w 4850296"/>
              <a:gd name="connsiteY123"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4850296 w 4850296"/>
              <a:gd name="connsiteY124"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4850296 w 4850296"/>
              <a:gd name="connsiteY125"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4850296 w 4850296"/>
              <a:gd name="connsiteY126"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541023 w 4850296"/>
              <a:gd name="connsiteY126" fmla="*/ 2213444 h 2989690"/>
              <a:gd name="connsiteX127" fmla="*/ 4850296 w 4850296"/>
              <a:gd name="connsiteY12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19580 w 4850296"/>
              <a:gd name="connsiteY126" fmla="*/ 2320600 h 2989690"/>
              <a:gd name="connsiteX127" fmla="*/ 4850296 w 4850296"/>
              <a:gd name="connsiteY12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500542 w 4850296"/>
              <a:gd name="connsiteY126" fmla="*/ 2206300 h 2989690"/>
              <a:gd name="connsiteX127" fmla="*/ 4850296 w 4850296"/>
              <a:gd name="connsiteY12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521973 w 4850296"/>
              <a:gd name="connsiteY126" fmla="*/ 2192013 h 2989690"/>
              <a:gd name="connsiteX127" fmla="*/ 4850296 w 4850296"/>
              <a:gd name="connsiteY12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4850296 w 4850296"/>
              <a:gd name="connsiteY12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4850296 w 4850296"/>
              <a:gd name="connsiteY128"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4850296 w 4850296"/>
              <a:gd name="connsiteY12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4850296 w 4850296"/>
              <a:gd name="connsiteY130"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4850296 w 4850296"/>
              <a:gd name="connsiteY131"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4850296 w 4850296"/>
              <a:gd name="connsiteY132"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4850296 w 4850296"/>
              <a:gd name="connsiteY133"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4850296 w 4850296"/>
              <a:gd name="connsiteY134"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4850296 w 4850296"/>
              <a:gd name="connsiteY135"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4850296 w 4850296"/>
              <a:gd name="connsiteY136"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4850296 w 4850296"/>
              <a:gd name="connsiteY13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4850296 w 4850296"/>
              <a:gd name="connsiteY138"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4850296 w 4850296"/>
              <a:gd name="connsiteY13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4850296 w 4850296"/>
              <a:gd name="connsiteY140"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4850296 w 4850296"/>
              <a:gd name="connsiteY141"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4850296 w 4850296"/>
              <a:gd name="connsiteY142"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4850296 w 4850296"/>
              <a:gd name="connsiteY143"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4850296 w 4850296"/>
              <a:gd name="connsiteY144"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4850296 w 4850296"/>
              <a:gd name="connsiteY145"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850296 w 4850296"/>
              <a:gd name="connsiteY146"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850296 w 4850296"/>
              <a:gd name="connsiteY14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850296 w 4850296"/>
              <a:gd name="connsiteY148"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850296 w 4850296"/>
              <a:gd name="connsiteY14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850296 w 4850296"/>
              <a:gd name="connsiteY150"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850296 w 4850296"/>
              <a:gd name="connsiteY151"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850296 w 4850296"/>
              <a:gd name="connsiteY152"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850296 w 4850296"/>
              <a:gd name="connsiteY153"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850296 w 4850296"/>
              <a:gd name="connsiteY154"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850296 w 4850296"/>
              <a:gd name="connsiteY155"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850296 w 4850296"/>
              <a:gd name="connsiteY156"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850296 w 4850296"/>
              <a:gd name="connsiteY15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850296 w 4850296"/>
              <a:gd name="connsiteY158"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305404 w 4850296"/>
              <a:gd name="connsiteY158" fmla="*/ 2646832 h 2989690"/>
              <a:gd name="connsiteX159" fmla="*/ 4850296 w 4850296"/>
              <a:gd name="connsiteY15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305404 w 4850296"/>
              <a:gd name="connsiteY158" fmla="*/ 2646832 h 2989690"/>
              <a:gd name="connsiteX159" fmla="*/ 4305404 w 4850296"/>
              <a:gd name="connsiteY159" fmla="*/ 2680169 h 2989690"/>
              <a:gd name="connsiteX160" fmla="*/ 4850296 w 4850296"/>
              <a:gd name="connsiteY160"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305404 w 4850296"/>
              <a:gd name="connsiteY158" fmla="*/ 2646832 h 2989690"/>
              <a:gd name="connsiteX159" fmla="*/ 4305404 w 4850296"/>
              <a:gd name="connsiteY159" fmla="*/ 2680169 h 2989690"/>
              <a:gd name="connsiteX160" fmla="*/ 4341123 w 4850296"/>
              <a:gd name="connsiteY160" fmla="*/ 2680169 h 2989690"/>
              <a:gd name="connsiteX161" fmla="*/ 4850296 w 4850296"/>
              <a:gd name="connsiteY161"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305404 w 4850296"/>
              <a:gd name="connsiteY158" fmla="*/ 2646832 h 2989690"/>
              <a:gd name="connsiteX159" fmla="*/ 4305404 w 4850296"/>
              <a:gd name="connsiteY159" fmla="*/ 2680169 h 2989690"/>
              <a:gd name="connsiteX160" fmla="*/ 4341123 w 4850296"/>
              <a:gd name="connsiteY160" fmla="*/ 2680169 h 2989690"/>
              <a:gd name="connsiteX161" fmla="*/ 4343504 w 4850296"/>
              <a:gd name="connsiteY161" fmla="*/ 2732557 h 2989690"/>
              <a:gd name="connsiteX162" fmla="*/ 4850296 w 4850296"/>
              <a:gd name="connsiteY162"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305404 w 4850296"/>
              <a:gd name="connsiteY158" fmla="*/ 2646832 h 2989690"/>
              <a:gd name="connsiteX159" fmla="*/ 4305404 w 4850296"/>
              <a:gd name="connsiteY159" fmla="*/ 2680169 h 2989690"/>
              <a:gd name="connsiteX160" fmla="*/ 4333979 w 4850296"/>
              <a:gd name="connsiteY160" fmla="*/ 2680169 h 2989690"/>
              <a:gd name="connsiteX161" fmla="*/ 4343504 w 4850296"/>
              <a:gd name="connsiteY161" fmla="*/ 2732557 h 2989690"/>
              <a:gd name="connsiteX162" fmla="*/ 4850296 w 4850296"/>
              <a:gd name="connsiteY162"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305404 w 4850296"/>
              <a:gd name="connsiteY158" fmla="*/ 2646832 h 2989690"/>
              <a:gd name="connsiteX159" fmla="*/ 4305404 w 4850296"/>
              <a:gd name="connsiteY159" fmla="*/ 2680169 h 2989690"/>
              <a:gd name="connsiteX160" fmla="*/ 4333979 w 4850296"/>
              <a:gd name="connsiteY160" fmla="*/ 2680169 h 2989690"/>
              <a:gd name="connsiteX161" fmla="*/ 4343504 w 4850296"/>
              <a:gd name="connsiteY161" fmla="*/ 2732557 h 2989690"/>
              <a:gd name="connsiteX162" fmla="*/ 4376841 w 4850296"/>
              <a:gd name="connsiteY162" fmla="*/ 2727794 h 2989690"/>
              <a:gd name="connsiteX163" fmla="*/ 4850296 w 4850296"/>
              <a:gd name="connsiteY163"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305404 w 4850296"/>
              <a:gd name="connsiteY158" fmla="*/ 2646832 h 2989690"/>
              <a:gd name="connsiteX159" fmla="*/ 4305404 w 4850296"/>
              <a:gd name="connsiteY159" fmla="*/ 2680169 h 2989690"/>
              <a:gd name="connsiteX160" fmla="*/ 4333979 w 4850296"/>
              <a:gd name="connsiteY160" fmla="*/ 2680169 h 2989690"/>
              <a:gd name="connsiteX161" fmla="*/ 4343504 w 4850296"/>
              <a:gd name="connsiteY161" fmla="*/ 2732557 h 2989690"/>
              <a:gd name="connsiteX162" fmla="*/ 4376841 w 4850296"/>
              <a:gd name="connsiteY162" fmla="*/ 2727794 h 2989690"/>
              <a:gd name="connsiteX163" fmla="*/ 4393510 w 4850296"/>
              <a:gd name="connsiteY163" fmla="*/ 2756369 h 2989690"/>
              <a:gd name="connsiteX164" fmla="*/ 4850296 w 4850296"/>
              <a:gd name="connsiteY164"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305404 w 4850296"/>
              <a:gd name="connsiteY158" fmla="*/ 2646832 h 2989690"/>
              <a:gd name="connsiteX159" fmla="*/ 4305404 w 4850296"/>
              <a:gd name="connsiteY159" fmla="*/ 2680169 h 2989690"/>
              <a:gd name="connsiteX160" fmla="*/ 4333979 w 4850296"/>
              <a:gd name="connsiteY160" fmla="*/ 2680169 h 2989690"/>
              <a:gd name="connsiteX161" fmla="*/ 4343504 w 4850296"/>
              <a:gd name="connsiteY161" fmla="*/ 2732557 h 2989690"/>
              <a:gd name="connsiteX162" fmla="*/ 4376841 w 4850296"/>
              <a:gd name="connsiteY162" fmla="*/ 2727794 h 2989690"/>
              <a:gd name="connsiteX163" fmla="*/ 4393510 w 4850296"/>
              <a:gd name="connsiteY163" fmla="*/ 2756369 h 2989690"/>
              <a:gd name="connsiteX164" fmla="*/ 4424466 w 4850296"/>
              <a:gd name="connsiteY164" fmla="*/ 2753988 h 2989690"/>
              <a:gd name="connsiteX165" fmla="*/ 4850296 w 4850296"/>
              <a:gd name="connsiteY165"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305404 w 4850296"/>
              <a:gd name="connsiteY158" fmla="*/ 2646832 h 2989690"/>
              <a:gd name="connsiteX159" fmla="*/ 4305404 w 4850296"/>
              <a:gd name="connsiteY159" fmla="*/ 2680169 h 2989690"/>
              <a:gd name="connsiteX160" fmla="*/ 4333979 w 4850296"/>
              <a:gd name="connsiteY160" fmla="*/ 2680169 h 2989690"/>
              <a:gd name="connsiteX161" fmla="*/ 4343504 w 4850296"/>
              <a:gd name="connsiteY161" fmla="*/ 2732557 h 2989690"/>
              <a:gd name="connsiteX162" fmla="*/ 4376841 w 4850296"/>
              <a:gd name="connsiteY162" fmla="*/ 2727794 h 2989690"/>
              <a:gd name="connsiteX163" fmla="*/ 4393510 w 4850296"/>
              <a:gd name="connsiteY163" fmla="*/ 2756369 h 2989690"/>
              <a:gd name="connsiteX164" fmla="*/ 4424466 w 4850296"/>
              <a:gd name="connsiteY164" fmla="*/ 2753988 h 2989690"/>
              <a:gd name="connsiteX165" fmla="*/ 4460185 w 4850296"/>
              <a:gd name="connsiteY165" fmla="*/ 2765894 h 2989690"/>
              <a:gd name="connsiteX166" fmla="*/ 4850296 w 4850296"/>
              <a:gd name="connsiteY166"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305404 w 4850296"/>
              <a:gd name="connsiteY158" fmla="*/ 2646832 h 2989690"/>
              <a:gd name="connsiteX159" fmla="*/ 4305404 w 4850296"/>
              <a:gd name="connsiteY159" fmla="*/ 2680169 h 2989690"/>
              <a:gd name="connsiteX160" fmla="*/ 4333979 w 4850296"/>
              <a:gd name="connsiteY160" fmla="*/ 2680169 h 2989690"/>
              <a:gd name="connsiteX161" fmla="*/ 4343504 w 4850296"/>
              <a:gd name="connsiteY161" fmla="*/ 2732557 h 2989690"/>
              <a:gd name="connsiteX162" fmla="*/ 4376841 w 4850296"/>
              <a:gd name="connsiteY162" fmla="*/ 2727794 h 2989690"/>
              <a:gd name="connsiteX163" fmla="*/ 4393510 w 4850296"/>
              <a:gd name="connsiteY163" fmla="*/ 2756369 h 2989690"/>
              <a:gd name="connsiteX164" fmla="*/ 4424466 w 4850296"/>
              <a:gd name="connsiteY164" fmla="*/ 2753988 h 2989690"/>
              <a:gd name="connsiteX165" fmla="*/ 4460185 w 4850296"/>
              <a:gd name="connsiteY165" fmla="*/ 2765894 h 2989690"/>
              <a:gd name="connsiteX166" fmla="*/ 4448279 w 4850296"/>
              <a:gd name="connsiteY166" fmla="*/ 2899244 h 2989690"/>
              <a:gd name="connsiteX167" fmla="*/ 4850296 w 4850296"/>
              <a:gd name="connsiteY16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305404 w 4850296"/>
              <a:gd name="connsiteY158" fmla="*/ 2646832 h 2989690"/>
              <a:gd name="connsiteX159" fmla="*/ 4305404 w 4850296"/>
              <a:gd name="connsiteY159" fmla="*/ 2680169 h 2989690"/>
              <a:gd name="connsiteX160" fmla="*/ 4333979 w 4850296"/>
              <a:gd name="connsiteY160" fmla="*/ 2680169 h 2989690"/>
              <a:gd name="connsiteX161" fmla="*/ 4343504 w 4850296"/>
              <a:gd name="connsiteY161" fmla="*/ 2732557 h 2989690"/>
              <a:gd name="connsiteX162" fmla="*/ 4376841 w 4850296"/>
              <a:gd name="connsiteY162" fmla="*/ 2727794 h 2989690"/>
              <a:gd name="connsiteX163" fmla="*/ 4393510 w 4850296"/>
              <a:gd name="connsiteY163" fmla="*/ 2756369 h 2989690"/>
              <a:gd name="connsiteX164" fmla="*/ 4424466 w 4850296"/>
              <a:gd name="connsiteY164" fmla="*/ 2753988 h 2989690"/>
              <a:gd name="connsiteX165" fmla="*/ 4460185 w 4850296"/>
              <a:gd name="connsiteY165" fmla="*/ 2765894 h 2989690"/>
              <a:gd name="connsiteX166" fmla="*/ 4483998 w 4850296"/>
              <a:gd name="connsiteY166" fmla="*/ 2799231 h 2989690"/>
              <a:gd name="connsiteX167" fmla="*/ 4850296 w 4850296"/>
              <a:gd name="connsiteY167"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305404 w 4850296"/>
              <a:gd name="connsiteY158" fmla="*/ 2646832 h 2989690"/>
              <a:gd name="connsiteX159" fmla="*/ 4305404 w 4850296"/>
              <a:gd name="connsiteY159" fmla="*/ 2680169 h 2989690"/>
              <a:gd name="connsiteX160" fmla="*/ 4333979 w 4850296"/>
              <a:gd name="connsiteY160" fmla="*/ 2680169 h 2989690"/>
              <a:gd name="connsiteX161" fmla="*/ 4343504 w 4850296"/>
              <a:gd name="connsiteY161" fmla="*/ 2732557 h 2989690"/>
              <a:gd name="connsiteX162" fmla="*/ 4376841 w 4850296"/>
              <a:gd name="connsiteY162" fmla="*/ 2727794 h 2989690"/>
              <a:gd name="connsiteX163" fmla="*/ 4393510 w 4850296"/>
              <a:gd name="connsiteY163" fmla="*/ 2756369 h 2989690"/>
              <a:gd name="connsiteX164" fmla="*/ 4424466 w 4850296"/>
              <a:gd name="connsiteY164" fmla="*/ 2753988 h 2989690"/>
              <a:gd name="connsiteX165" fmla="*/ 4460185 w 4850296"/>
              <a:gd name="connsiteY165" fmla="*/ 2765894 h 2989690"/>
              <a:gd name="connsiteX166" fmla="*/ 4483998 w 4850296"/>
              <a:gd name="connsiteY166" fmla="*/ 2799231 h 2989690"/>
              <a:gd name="connsiteX167" fmla="*/ 4514954 w 4850296"/>
              <a:gd name="connsiteY167" fmla="*/ 2784944 h 2989690"/>
              <a:gd name="connsiteX168" fmla="*/ 4850296 w 4850296"/>
              <a:gd name="connsiteY168"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305404 w 4850296"/>
              <a:gd name="connsiteY158" fmla="*/ 2646832 h 2989690"/>
              <a:gd name="connsiteX159" fmla="*/ 4305404 w 4850296"/>
              <a:gd name="connsiteY159" fmla="*/ 2680169 h 2989690"/>
              <a:gd name="connsiteX160" fmla="*/ 4333979 w 4850296"/>
              <a:gd name="connsiteY160" fmla="*/ 2680169 h 2989690"/>
              <a:gd name="connsiteX161" fmla="*/ 4343504 w 4850296"/>
              <a:gd name="connsiteY161" fmla="*/ 2732557 h 2989690"/>
              <a:gd name="connsiteX162" fmla="*/ 4376841 w 4850296"/>
              <a:gd name="connsiteY162" fmla="*/ 2727794 h 2989690"/>
              <a:gd name="connsiteX163" fmla="*/ 4393510 w 4850296"/>
              <a:gd name="connsiteY163" fmla="*/ 2756369 h 2989690"/>
              <a:gd name="connsiteX164" fmla="*/ 4424466 w 4850296"/>
              <a:gd name="connsiteY164" fmla="*/ 2753988 h 2989690"/>
              <a:gd name="connsiteX165" fmla="*/ 4460185 w 4850296"/>
              <a:gd name="connsiteY165" fmla="*/ 2765894 h 2989690"/>
              <a:gd name="connsiteX166" fmla="*/ 4483998 w 4850296"/>
              <a:gd name="connsiteY166" fmla="*/ 2799231 h 2989690"/>
              <a:gd name="connsiteX167" fmla="*/ 4514954 w 4850296"/>
              <a:gd name="connsiteY167" fmla="*/ 2784944 h 2989690"/>
              <a:gd name="connsiteX168" fmla="*/ 4572104 w 4850296"/>
              <a:gd name="connsiteY168" fmla="*/ 2825425 h 2989690"/>
              <a:gd name="connsiteX169" fmla="*/ 4850296 w 4850296"/>
              <a:gd name="connsiteY16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305404 w 4850296"/>
              <a:gd name="connsiteY158" fmla="*/ 2646832 h 2989690"/>
              <a:gd name="connsiteX159" fmla="*/ 4305404 w 4850296"/>
              <a:gd name="connsiteY159" fmla="*/ 2680169 h 2989690"/>
              <a:gd name="connsiteX160" fmla="*/ 4333979 w 4850296"/>
              <a:gd name="connsiteY160" fmla="*/ 2680169 h 2989690"/>
              <a:gd name="connsiteX161" fmla="*/ 4343504 w 4850296"/>
              <a:gd name="connsiteY161" fmla="*/ 2732557 h 2989690"/>
              <a:gd name="connsiteX162" fmla="*/ 4376841 w 4850296"/>
              <a:gd name="connsiteY162" fmla="*/ 2727794 h 2989690"/>
              <a:gd name="connsiteX163" fmla="*/ 4393510 w 4850296"/>
              <a:gd name="connsiteY163" fmla="*/ 2756369 h 2989690"/>
              <a:gd name="connsiteX164" fmla="*/ 4424466 w 4850296"/>
              <a:gd name="connsiteY164" fmla="*/ 2753988 h 2989690"/>
              <a:gd name="connsiteX165" fmla="*/ 4460185 w 4850296"/>
              <a:gd name="connsiteY165" fmla="*/ 2765894 h 2989690"/>
              <a:gd name="connsiteX166" fmla="*/ 4483998 w 4850296"/>
              <a:gd name="connsiteY166" fmla="*/ 2799231 h 2989690"/>
              <a:gd name="connsiteX167" fmla="*/ 4514954 w 4850296"/>
              <a:gd name="connsiteY167" fmla="*/ 2799232 h 2989690"/>
              <a:gd name="connsiteX168" fmla="*/ 4572104 w 4850296"/>
              <a:gd name="connsiteY168" fmla="*/ 2825425 h 2989690"/>
              <a:gd name="connsiteX169" fmla="*/ 4850296 w 4850296"/>
              <a:gd name="connsiteY169"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305404 w 4850296"/>
              <a:gd name="connsiteY158" fmla="*/ 2646832 h 2989690"/>
              <a:gd name="connsiteX159" fmla="*/ 4305404 w 4850296"/>
              <a:gd name="connsiteY159" fmla="*/ 2680169 h 2989690"/>
              <a:gd name="connsiteX160" fmla="*/ 4333979 w 4850296"/>
              <a:gd name="connsiteY160" fmla="*/ 2680169 h 2989690"/>
              <a:gd name="connsiteX161" fmla="*/ 4343504 w 4850296"/>
              <a:gd name="connsiteY161" fmla="*/ 2732557 h 2989690"/>
              <a:gd name="connsiteX162" fmla="*/ 4376841 w 4850296"/>
              <a:gd name="connsiteY162" fmla="*/ 2727794 h 2989690"/>
              <a:gd name="connsiteX163" fmla="*/ 4393510 w 4850296"/>
              <a:gd name="connsiteY163" fmla="*/ 2756369 h 2989690"/>
              <a:gd name="connsiteX164" fmla="*/ 4424466 w 4850296"/>
              <a:gd name="connsiteY164" fmla="*/ 2753988 h 2989690"/>
              <a:gd name="connsiteX165" fmla="*/ 4460185 w 4850296"/>
              <a:gd name="connsiteY165" fmla="*/ 2765894 h 2989690"/>
              <a:gd name="connsiteX166" fmla="*/ 4483998 w 4850296"/>
              <a:gd name="connsiteY166" fmla="*/ 2799231 h 2989690"/>
              <a:gd name="connsiteX167" fmla="*/ 4514954 w 4850296"/>
              <a:gd name="connsiteY167" fmla="*/ 2799232 h 2989690"/>
              <a:gd name="connsiteX168" fmla="*/ 4572104 w 4850296"/>
              <a:gd name="connsiteY168" fmla="*/ 2825425 h 2989690"/>
              <a:gd name="connsiteX169" fmla="*/ 4584010 w 4850296"/>
              <a:gd name="connsiteY169" fmla="*/ 2858763 h 2989690"/>
              <a:gd name="connsiteX170" fmla="*/ 4850296 w 4850296"/>
              <a:gd name="connsiteY170"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305404 w 4850296"/>
              <a:gd name="connsiteY158" fmla="*/ 2646832 h 2989690"/>
              <a:gd name="connsiteX159" fmla="*/ 4305404 w 4850296"/>
              <a:gd name="connsiteY159" fmla="*/ 2680169 h 2989690"/>
              <a:gd name="connsiteX160" fmla="*/ 4333979 w 4850296"/>
              <a:gd name="connsiteY160" fmla="*/ 2680169 h 2989690"/>
              <a:gd name="connsiteX161" fmla="*/ 4343504 w 4850296"/>
              <a:gd name="connsiteY161" fmla="*/ 2732557 h 2989690"/>
              <a:gd name="connsiteX162" fmla="*/ 4376841 w 4850296"/>
              <a:gd name="connsiteY162" fmla="*/ 2727794 h 2989690"/>
              <a:gd name="connsiteX163" fmla="*/ 4393510 w 4850296"/>
              <a:gd name="connsiteY163" fmla="*/ 2756369 h 2989690"/>
              <a:gd name="connsiteX164" fmla="*/ 4424466 w 4850296"/>
              <a:gd name="connsiteY164" fmla="*/ 2753988 h 2989690"/>
              <a:gd name="connsiteX165" fmla="*/ 4460185 w 4850296"/>
              <a:gd name="connsiteY165" fmla="*/ 2765894 h 2989690"/>
              <a:gd name="connsiteX166" fmla="*/ 4483998 w 4850296"/>
              <a:gd name="connsiteY166" fmla="*/ 2799231 h 2989690"/>
              <a:gd name="connsiteX167" fmla="*/ 4514954 w 4850296"/>
              <a:gd name="connsiteY167" fmla="*/ 2799232 h 2989690"/>
              <a:gd name="connsiteX168" fmla="*/ 4572104 w 4850296"/>
              <a:gd name="connsiteY168" fmla="*/ 2825425 h 2989690"/>
              <a:gd name="connsiteX169" fmla="*/ 4584010 w 4850296"/>
              <a:gd name="connsiteY169" fmla="*/ 2858763 h 2989690"/>
              <a:gd name="connsiteX170" fmla="*/ 4648304 w 4850296"/>
              <a:gd name="connsiteY170" fmla="*/ 2863525 h 2989690"/>
              <a:gd name="connsiteX171" fmla="*/ 4850296 w 4850296"/>
              <a:gd name="connsiteY171"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305404 w 4850296"/>
              <a:gd name="connsiteY158" fmla="*/ 2646832 h 2989690"/>
              <a:gd name="connsiteX159" fmla="*/ 4305404 w 4850296"/>
              <a:gd name="connsiteY159" fmla="*/ 2680169 h 2989690"/>
              <a:gd name="connsiteX160" fmla="*/ 4333979 w 4850296"/>
              <a:gd name="connsiteY160" fmla="*/ 2680169 h 2989690"/>
              <a:gd name="connsiteX161" fmla="*/ 4343504 w 4850296"/>
              <a:gd name="connsiteY161" fmla="*/ 2732557 h 2989690"/>
              <a:gd name="connsiteX162" fmla="*/ 4376841 w 4850296"/>
              <a:gd name="connsiteY162" fmla="*/ 2727794 h 2989690"/>
              <a:gd name="connsiteX163" fmla="*/ 4393510 w 4850296"/>
              <a:gd name="connsiteY163" fmla="*/ 2756369 h 2989690"/>
              <a:gd name="connsiteX164" fmla="*/ 4424466 w 4850296"/>
              <a:gd name="connsiteY164" fmla="*/ 2753988 h 2989690"/>
              <a:gd name="connsiteX165" fmla="*/ 4460185 w 4850296"/>
              <a:gd name="connsiteY165" fmla="*/ 2765894 h 2989690"/>
              <a:gd name="connsiteX166" fmla="*/ 4483998 w 4850296"/>
              <a:gd name="connsiteY166" fmla="*/ 2799231 h 2989690"/>
              <a:gd name="connsiteX167" fmla="*/ 4514954 w 4850296"/>
              <a:gd name="connsiteY167" fmla="*/ 2799232 h 2989690"/>
              <a:gd name="connsiteX168" fmla="*/ 4572104 w 4850296"/>
              <a:gd name="connsiteY168" fmla="*/ 2825425 h 2989690"/>
              <a:gd name="connsiteX169" fmla="*/ 4584010 w 4850296"/>
              <a:gd name="connsiteY169" fmla="*/ 2858763 h 2989690"/>
              <a:gd name="connsiteX170" fmla="*/ 4648304 w 4850296"/>
              <a:gd name="connsiteY170" fmla="*/ 2863525 h 2989690"/>
              <a:gd name="connsiteX171" fmla="*/ 4662591 w 4850296"/>
              <a:gd name="connsiteY171" fmla="*/ 2884957 h 2989690"/>
              <a:gd name="connsiteX172" fmla="*/ 4850296 w 4850296"/>
              <a:gd name="connsiteY172"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305404 w 4850296"/>
              <a:gd name="connsiteY158" fmla="*/ 2646832 h 2989690"/>
              <a:gd name="connsiteX159" fmla="*/ 4305404 w 4850296"/>
              <a:gd name="connsiteY159" fmla="*/ 2680169 h 2989690"/>
              <a:gd name="connsiteX160" fmla="*/ 4333979 w 4850296"/>
              <a:gd name="connsiteY160" fmla="*/ 2680169 h 2989690"/>
              <a:gd name="connsiteX161" fmla="*/ 4343504 w 4850296"/>
              <a:gd name="connsiteY161" fmla="*/ 2732557 h 2989690"/>
              <a:gd name="connsiteX162" fmla="*/ 4376841 w 4850296"/>
              <a:gd name="connsiteY162" fmla="*/ 2727794 h 2989690"/>
              <a:gd name="connsiteX163" fmla="*/ 4393510 w 4850296"/>
              <a:gd name="connsiteY163" fmla="*/ 2756369 h 2989690"/>
              <a:gd name="connsiteX164" fmla="*/ 4424466 w 4850296"/>
              <a:gd name="connsiteY164" fmla="*/ 2753988 h 2989690"/>
              <a:gd name="connsiteX165" fmla="*/ 4460185 w 4850296"/>
              <a:gd name="connsiteY165" fmla="*/ 2765894 h 2989690"/>
              <a:gd name="connsiteX166" fmla="*/ 4483998 w 4850296"/>
              <a:gd name="connsiteY166" fmla="*/ 2799231 h 2989690"/>
              <a:gd name="connsiteX167" fmla="*/ 4514954 w 4850296"/>
              <a:gd name="connsiteY167" fmla="*/ 2799232 h 2989690"/>
              <a:gd name="connsiteX168" fmla="*/ 4572104 w 4850296"/>
              <a:gd name="connsiteY168" fmla="*/ 2825425 h 2989690"/>
              <a:gd name="connsiteX169" fmla="*/ 4584010 w 4850296"/>
              <a:gd name="connsiteY169" fmla="*/ 2858763 h 2989690"/>
              <a:gd name="connsiteX170" fmla="*/ 4648304 w 4850296"/>
              <a:gd name="connsiteY170" fmla="*/ 2863525 h 2989690"/>
              <a:gd name="connsiteX171" fmla="*/ 4662591 w 4850296"/>
              <a:gd name="connsiteY171" fmla="*/ 2884957 h 2989690"/>
              <a:gd name="connsiteX172" fmla="*/ 4734029 w 4850296"/>
              <a:gd name="connsiteY172" fmla="*/ 2889719 h 2989690"/>
              <a:gd name="connsiteX173" fmla="*/ 4850296 w 4850296"/>
              <a:gd name="connsiteY173"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305404 w 4850296"/>
              <a:gd name="connsiteY158" fmla="*/ 2646832 h 2989690"/>
              <a:gd name="connsiteX159" fmla="*/ 4305404 w 4850296"/>
              <a:gd name="connsiteY159" fmla="*/ 2680169 h 2989690"/>
              <a:gd name="connsiteX160" fmla="*/ 4333979 w 4850296"/>
              <a:gd name="connsiteY160" fmla="*/ 2680169 h 2989690"/>
              <a:gd name="connsiteX161" fmla="*/ 4343504 w 4850296"/>
              <a:gd name="connsiteY161" fmla="*/ 2732557 h 2989690"/>
              <a:gd name="connsiteX162" fmla="*/ 4376841 w 4850296"/>
              <a:gd name="connsiteY162" fmla="*/ 2727794 h 2989690"/>
              <a:gd name="connsiteX163" fmla="*/ 4393510 w 4850296"/>
              <a:gd name="connsiteY163" fmla="*/ 2756369 h 2989690"/>
              <a:gd name="connsiteX164" fmla="*/ 4424466 w 4850296"/>
              <a:gd name="connsiteY164" fmla="*/ 2753988 h 2989690"/>
              <a:gd name="connsiteX165" fmla="*/ 4460185 w 4850296"/>
              <a:gd name="connsiteY165" fmla="*/ 2765894 h 2989690"/>
              <a:gd name="connsiteX166" fmla="*/ 4483998 w 4850296"/>
              <a:gd name="connsiteY166" fmla="*/ 2799231 h 2989690"/>
              <a:gd name="connsiteX167" fmla="*/ 4514954 w 4850296"/>
              <a:gd name="connsiteY167" fmla="*/ 2799232 h 2989690"/>
              <a:gd name="connsiteX168" fmla="*/ 4572104 w 4850296"/>
              <a:gd name="connsiteY168" fmla="*/ 2825425 h 2989690"/>
              <a:gd name="connsiteX169" fmla="*/ 4584010 w 4850296"/>
              <a:gd name="connsiteY169" fmla="*/ 2858763 h 2989690"/>
              <a:gd name="connsiteX170" fmla="*/ 4648304 w 4850296"/>
              <a:gd name="connsiteY170" fmla="*/ 2863525 h 2989690"/>
              <a:gd name="connsiteX171" fmla="*/ 4662591 w 4850296"/>
              <a:gd name="connsiteY171" fmla="*/ 2884957 h 2989690"/>
              <a:gd name="connsiteX172" fmla="*/ 4734029 w 4850296"/>
              <a:gd name="connsiteY172" fmla="*/ 2889719 h 2989690"/>
              <a:gd name="connsiteX173" fmla="*/ 4743554 w 4850296"/>
              <a:gd name="connsiteY173" fmla="*/ 2932582 h 2989690"/>
              <a:gd name="connsiteX174" fmla="*/ 4850296 w 4850296"/>
              <a:gd name="connsiteY174"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305404 w 4850296"/>
              <a:gd name="connsiteY158" fmla="*/ 2646832 h 2989690"/>
              <a:gd name="connsiteX159" fmla="*/ 4305404 w 4850296"/>
              <a:gd name="connsiteY159" fmla="*/ 2680169 h 2989690"/>
              <a:gd name="connsiteX160" fmla="*/ 4333979 w 4850296"/>
              <a:gd name="connsiteY160" fmla="*/ 2680169 h 2989690"/>
              <a:gd name="connsiteX161" fmla="*/ 4343504 w 4850296"/>
              <a:gd name="connsiteY161" fmla="*/ 2732557 h 2989690"/>
              <a:gd name="connsiteX162" fmla="*/ 4376841 w 4850296"/>
              <a:gd name="connsiteY162" fmla="*/ 2727794 h 2989690"/>
              <a:gd name="connsiteX163" fmla="*/ 4393510 w 4850296"/>
              <a:gd name="connsiteY163" fmla="*/ 2756369 h 2989690"/>
              <a:gd name="connsiteX164" fmla="*/ 4424466 w 4850296"/>
              <a:gd name="connsiteY164" fmla="*/ 2753988 h 2989690"/>
              <a:gd name="connsiteX165" fmla="*/ 4460185 w 4850296"/>
              <a:gd name="connsiteY165" fmla="*/ 2765894 h 2989690"/>
              <a:gd name="connsiteX166" fmla="*/ 4483998 w 4850296"/>
              <a:gd name="connsiteY166" fmla="*/ 2799231 h 2989690"/>
              <a:gd name="connsiteX167" fmla="*/ 4514954 w 4850296"/>
              <a:gd name="connsiteY167" fmla="*/ 2799232 h 2989690"/>
              <a:gd name="connsiteX168" fmla="*/ 4572104 w 4850296"/>
              <a:gd name="connsiteY168" fmla="*/ 2825425 h 2989690"/>
              <a:gd name="connsiteX169" fmla="*/ 4584010 w 4850296"/>
              <a:gd name="connsiteY169" fmla="*/ 2858763 h 2989690"/>
              <a:gd name="connsiteX170" fmla="*/ 4648304 w 4850296"/>
              <a:gd name="connsiteY170" fmla="*/ 2863525 h 2989690"/>
              <a:gd name="connsiteX171" fmla="*/ 4662591 w 4850296"/>
              <a:gd name="connsiteY171" fmla="*/ 2884957 h 2989690"/>
              <a:gd name="connsiteX172" fmla="*/ 4734029 w 4850296"/>
              <a:gd name="connsiteY172" fmla="*/ 2889719 h 2989690"/>
              <a:gd name="connsiteX173" fmla="*/ 4743554 w 4850296"/>
              <a:gd name="connsiteY173" fmla="*/ 2932582 h 2989690"/>
              <a:gd name="connsiteX174" fmla="*/ 4776891 w 4850296"/>
              <a:gd name="connsiteY174" fmla="*/ 2930200 h 2989690"/>
              <a:gd name="connsiteX175" fmla="*/ 4850296 w 4850296"/>
              <a:gd name="connsiteY175"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305404 w 4850296"/>
              <a:gd name="connsiteY158" fmla="*/ 2646832 h 2989690"/>
              <a:gd name="connsiteX159" fmla="*/ 4305404 w 4850296"/>
              <a:gd name="connsiteY159" fmla="*/ 2680169 h 2989690"/>
              <a:gd name="connsiteX160" fmla="*/ 4333979 w 4850296"/>
              <a:gd name="connsiteY160" fmla="*/ 2680169 h 2989690"/>
              <a:gd name="connsiteX161" fmla="*/ 4343504 w 4850296"/>
              <a:gd name="connsiteY161" fmla="*/ 2732557 h 2989690"/>
              <a:gd name="connsiteX162" fmla="*/ 4376841 w 4850296"/>
              <a:gd name="connsiteY162" fmla="*/ 2727794 h 2989690"/>
              <a:gd name="connsiteX163" fmla="*/ 4393510 w 4850296"/>
              <a:gd name="connsiteY163" fmla="*/ 2756369 h 2989690"/>
              <a:gd name="connsiteX164" fmla="*/ 4424466 w 4850296"/>
              <a:gd name="connsiteY164" fmla="*/ 2753988 h 2989690"/>
              <a:gd name="connsiteX165" fmla="*/ 4460185 w 4850296"/>
              <a:gd name="connsiteY165" fmla="*/ 2765894 h 2989690"/>
              <a:gd name="connsiteX166" fmla="*/ 4483998 w 4850296"/>
              <a:gd name="connsiteY166" fmla="*/ 2799231 h 2989690"/>
              <a:gd name="connsiteX167" fmla="*/ 4514954 w 4850296"/>
              <a:gd name="connsiteY167" fmla="*/ 2799232 h 2989690"/>
              <a:gd name="connsiteX168" fmla="*/ 4572104 w 4850296"/>
              <a:gd name="connsiteY168" fmla="*/ 2825425 h 2989690"/>
              <a:gd name="connsiteX169" fmla="*/ 4584010 w 4850296"/>
              <a:gd name="connsiteY169" fmla="*/ 2858763 h 2989690"/>
              <a:gd name="connsiteX170" fmla="*/ 4648304 w 4850296"/>
              <a:gd name="connsiteY170" fmla="*/ 2863525 h 2989690"/>
              <a:gd name="connsiteX171" fmla="*/ 4662591 w 4850296"/>
              <a:gd name="connsiteY171" fmla="*/ 2884957 h 2989690"/>
              <a:gd name="connsiteX172" fmla="*/ 4734029 w 4850296"/>
              <a:gd name="connsiteY172" fmla="*/ 2889719 h 2989690"/>
              <a:gd name="connsiteX173" fmla="*/ 4743554 w 4850296"/>
              <a:gd name="connsiteY173" fmla="*/ 2932582 h 2989690"/>
              <a:gd name="connsiteX174" fmla="*/ 4776891 w 4850296"/>
              <a:gd name="connsiteY174" fmla="*/ 2930200 h 2989690"/>
              <a:gd name="connsiteX175" fmla="*/ 4850296 w 4850296"/>
              <a:gd name="connsiteY175" fmla="*/ 2989690 h 2989690"/>
              <a:gd name="connsiteX0" fmla="*/ 0 w 4850296"/>
              <a:gd name="connsiteY0" fmla="*/ 0 h 2989690"/>
              <a:gd name="connsiteX1" fmla="*/ 33441 w 4850296"/>
              <a:gd name="connsiteY1" fmla="*/ 41744 h 2989690"/>
              <a:gd name="connsiteX2" fmla="*/ 59635 w 4850296"/>
              <a:gd name="connsiteY2" fmla="*/ 36982 h 2989690"/>
              <a:gd name="connsiteX3" fmla="*/ 71541 w 4850296"/>
              <a:gd name="connsiteY3" fmla="*/ 82225 h 2989690"/>
              <a:gd name="connsiteX4" fmla="*/ 102498 w 4850296"/>
              <a:gd name="connsiteY4" fmla="*/ 89369 h 2989690"/>
              <a:gd name="connsiteX5" fmla="*/ 116785 w 4850296"/>
              <a:gd name="connsiteY5" fmla="*/ 132232 h 2989690"/>
              <a:gd name="connsiteX6" fmla="*/ 147741 w 4850296"/>
              <a:gd name="connsiteY6" fmla="*/ 129850 h 2989690"/>
              <a:gd name="connsiteX7" fmla="*/ 147741 w 4850296"/>
              <a:gd name="connsiteY7" fmla="*/ 165569 h 2989690"/>
              <a:gd name="connsiteX8" fmla="*/ 183459 w 4850296"/>
              <a:gd name="connsiteY8" fmla="*/ 163188 h 2989690"/>
              <a:gd name="connsiteX9" fmla="*/ 188223 w 4850296"/>
              <a:gd name="connsiteY9" fmla="*/ 213194 h 2989690"/>
              <a:gd name="connsiteX10" fmla="*/ 226323 w 4850296"/>
              <a:gd name="connsiteY10" fmla="*/ 217957 h 2989690"/>
              <a:gd name="connsiteX11" fmla="*/ 271566 w 4850296"/>
              <a:gd name="connsiteY11" fmla="*/ 232243 h 2989690"/>
              <a:gd name="connsiteX12" fmla="*/ 276329 w 4850296"/>
              <a:gd name="connsiteY12" fmla="*/ 270344 h 2989690"/>
              <a:gd name="connsiteX13" fmla="*/ 323954 w 4850296"/>
              <a:gd name="connsiteY13" fmla="*/ 275107 h 2989690"/>
              <a:gd name="connsiteX14" fmla="*/ 385866 w 4850296"/>
              <a:gd name="connsiteY14" fmla="*/ 289394 h 2989690"/>
              <a:gd name="connsiteX15" fmla="*/ 402535 w 4850296"/>
              <a:gd name="connsiteY15" fmla="*/ 327495 h 2989690"/>
              <a:gd name="connsiteX16" fmla="*/ 440635 w 4850296"/>
              <a:gd name="connsiteY16" fmla="*/ 339400 h 2989690"/>
              <a:gd name="connsiteX17" fmla="*/ 478735 w 4850296"/>
              <a:gd name="connsiteY17" fmla="*/ 367975 h 2989690"/>
              <a:gd name="connsiteX18" fmla="*/ 516835 w 4850296"/>
              <a:gd name="connsiteY18" fmla="*/ 375119 h 2989690"/>
              <a:gd name="connsiteX19" fmla="*/ 557316 w 4850296"/>
              <a:gd name="connsiteY19" fmla="*/ 403694 h 2989690"/>
              <a:gd name="connsiteX20" fmla="*/ 588273 w 4850296"/>
              <a:gd name="connsiteY20" fmla="*/ 408457 h 2989690"/>
              <a:gd name="connsiteX21" fmla="*/ 628754 w 4850296"/>
              <a:gd name="connsiteY21" fmla="*/ 425125 h 2989690"/>
              <a:gd name="connsiteX22" fmla="*/ 643041 w 4850296"/>
              <a:gd name="connsiteY22" fmla="*/ 451319 h 2989690"/>
              <a:gd name="connsiteX23" fmla="*/ 669235 w 4850296"/>
              <a:gd name="connsiteY23" fmla="*/ 453700 h 2989690"/>
              <a:gd name="connsiteX24" fmla="*/ 681141 w 4850296"/>
              <a:gd name="connsiteY24" fmla="*/ 477513 h 2989690"/>
              <a:gd name="connsiteX25" fmla="*/ 702572 w 4850296"/>
              <a:gd name="connsiteY25" fmla="*/ 479894 h 2989690"/>
              <a:gd name="connsiteX26" fmla="*/ 721623 w 4850296"/>
              <a:gd name="connsiteY26" fmla="*/ 520375 h 2989690"/>
              <a:gd name="connsiteX27" fmla="*/ 745436 w 4850296"/>
              <a:gd name="connsiteY27" fmla="*/ 515613 h 2989690"/>
              <a:gd name="connsiteX28" fmla="*/ 759723 w 4850296"/>
              <a:gd name="connsiteY28" fmla="*/ 546569 h 2989690"/>
              <a:gd name="connsiteX29" fmla="*/ 793060 w 4850296"/>
              <a:gd name="connsiteY29" fmla="*/ 551332 h 2989690"/>
              <a:gd name="connsiteX30" fmla="*/ 800204 w 4850296"/>
              <a:gd name="connsiteY30" fmla="*/ 577525 h 2989690"/>
              <a:gd name="connsiteX31" fmla="*/ 821635 w 4850296"/>
              <a:gd name="connsiteY31" fmla="*/ 579907 h 2989690"/>
              <a:gd name="connsiteX32" fmla="*/ 843066 w 4850296"/>
              <a:gd name="connsiteY32" fmla="*/ 613244 h 2989690"/>
              <a:gd name="connsiteX33" fmla="*/ 874023 w 4850296"/>
              <a:gd name="connsiteY33" fmla="*/ 615625 h 2989690"/>
              <a:gd name="connsiteX34" fmla="*/ 874023 w 4850296"/>
              <a:gd name="connsiteY34" fmla="*/ 653725 h 2989690"/>
              <a:gd name="connsiteX35" fmla="*/ 904979 w 4850296"/>
              <a:gd name="connsiteY35" fmla="*/ 653725 h 2989690"/>
              <a:gd name="connsiteX36" fmla="*/ 957366 w 4850296"/>
              <a:gd name="connsiteY36" fmla="*/ 675157 h 2989690"/>
              <a:gd name="connsiteX37" fmla="*/ 959748 w 4850296"/>
              <a:gd name="connsiteY37" fmla="*/ 710875 h 2989690"/>
              <a:gd name="connsiteX38" fmla="*/ 993085 w 4850296"/>
              <a:gd name="connsiteY38" fmla="*/ 706113 h 2989690"/>
              <a:gd name="connsiteX39" fmla="*/ 997848 w 4850296"/>
              <a:gd name="connsiteY39" fmla="*/ 720400 h 2989690"/>
              <a:gd name="connsiteX40" fmla="*/ 1033566 w 4850296"/>
              <a:gd name="connsiteY40" fmla="*/ 725163 h 2989690"/>
              <a:gd name="connsiteX41" fmla="*/ 1038329 w 4850296"/>
              <a:gd name="connsiteY41" fmla="*/ 770407 h 2989690"/>
              <a:gd name="connsiteX42" fmla="*/ 1076429 w 4850296"/>
              <a:gd name="connsiteY42" fmla="*/ 763263 h 2989690"/>
              <a:gd name="connsiteX43" fmla="*/ 1078810 w 4850296"/>
              <a:gd name="connsiteY43" fmla="*/ 789457 h 2989690"/>
              <a:gd name="connsiteX44" fmla="*/ 1114529 w 4850296"/>
              <a:gd name="connsiteY44" fmla="*/ 796600 h 2989690"/>
              <a:gd name="connsiteX45" fmla="*/ 1112148 w 4850296"/>
              <a:gd name="connsiteY45" fmla="*/ 818032 h 2989690"/>
              <a:gd name="connsiteX46" fmla="*/ 1155010 w 4850296"/>
              <a:gd name="connsiteY46" fmla="*/ 818032 h 2989690"/>
              <a:gd name="connsiteX47" fmla="*/ 1157391 w 4850296"/>
              <a:gd name="connsiteY47" fmla="*/ 853750 h 2989690"/>
              <a:gd name="connsiteX48" fmla="*/ 1200254 w 4850296"/>
              <a:gd name="connsiteY48" fmla="*/ 856132 h 2989690"/>
              <a:gd name="connsiteX49" fmla="*/ 1202635 w 4850296"/>
              <a:gd name="connsiteY49" fmla="*/ 894232 h 2989690"/>
              <a:gd name="connsiteX50" fmla="*/ 1231210 w 4850296"/>
              <a:gd name="connsiteY50" fmla="*/ 891850 h 2989690"/>
              <a:gd name="connsiteX51" fmla="*/ 1240735 w 4850296"/>
              <a:gd name="connsiteY51" fmla="*/ 915663 h 2989690"/>
              <a:gd name="connsiteX52" fmla="*/ 1276454 w 4850296"/>
              <a:gd name="connsiteY52" fmla="*/ 920425 h 2989690"/>
              <a:gd name="connsiteX53" fmla="*/ 1283598 w 4850296"/>
              <a:gd name="connsiteY53" fmla="*/ 956144 h 2989690"/>
              <a:gd name="connsiteX54" fmla="*/ 1390754 w 4850296"/>
              <a:gd name="connsiteY54" fmla="*/ 963288 h 2989690"/>
              <a:gd name="connsiteX55" fmla="*/ 1402660 w 4850296"/>
              <a:gd name="connsiteY55" fmla="*/ 984719 h 2989690"/>
              <a:gd name="connsiteX56" fmla="*/ 1438379 w 4850296"/>
              <a:gd name="connsiteY56" fmla="*/ 987100 h 2989690"/>
              <a:gd name="connsiteX57" fmla="*/ 1445523 w 4850296"/>
              <a:gd name="connsiteY57" fmla="*/ 1008532 h 2989690"/>
              <a:gd name="connsiteX58" fmla="*/ 1486003 w 4850296"/>
              <a:gd name="connsiteY58" fmla="*/ 1018056 h 2989690"/>
              <a:gd name="connsiteX59" fmla="*/ 1516960 w 4850296"/>
              <a:gd name="connsiteY59" fmla="*/ 1018057 h 2989690"/>
              <a:gd name="connsiteX60" fmla="*/ 1559823 w 4850296"/>
              <a:gd name="connsiteY60" fmla="*/ 1039488 h 2989690"/>
              <a:gd name="connsiteX61" fmla="*/ 1571729 w 4850296"/>
              <a:gd name="connsiteY61" fmla="*/ 1084732 h 2989690"/>
              <a:gd name="connsiteX62" fmla="*/ 1607448 w 4850296"/>
              <a:gd name="connsiteY62" fmla="*/ 1087113 h 2989690"/>
              <a:gd name="connsiteX63" fmla="*/ 1624116 w 4850296"/>
              <a:gd name="connsiteY63" fmla="*/ 1106163 h 2989690"/>
              <a:gd name="connsiteX64" fmla="*/ 1676504 w 4850296"/>
              <a:gd name="connsiteY64" fmla="*/ 1108544 h 2989690"/>
              <a:gd name="connsiteX65" fmla="*/ 1678886 w 4850296"/>
              <a:gd name="connsiteY65" fmla="*/ 1139499 h 2989690"/>
              <a:gd name="connsiteX66" fmla="*/ 1728891 w 4850296"/>
              <a:gd name="connsiteY66" fmla="*/ 1151407 h 2989690"/>
              <a:gd name="connsiteX67" fmla="*/ 1724129 w 4850296"/>
              <a:gd name="connsiteY67" fmla="*/ 1179982 h 2989690"/>
              <a:gd name="connsiteX68" fmla="*/ 1786042 w 4850296"/>
              <a:gd name="connsiteY68" fmla="*/ 1184743 h 2989690"/>
              <a:gd name="connsiteX69" fmla="*/ 1807473 w 4850296"/>
              <a:gd name="connsiteY69" fmla="*/ 1227607 h 2989690"/>
              <a:gd name="connsiteX70" fmla="*/ 1838429 w 4850296"/>
              <a:gd name="connsiteY70" fmla="*/ 1232369 h 2989690"/>
              <a:gd name="connsiteX71" fmla="*/ 1878910 w 4850296"/>
              <a:gd name="connsiteY71" fmla="*/ 1246657 h 2989690"/>
              <a:gd name="connsiteX72" fmla="*/ 1919392 w 4850296"/>
              <a:gd name="connsiteY72" fmla="*/ 1244275 h 2989690"/>
              <a:gd name="connsiteX73" fmla="*/ 1909866 w 4850296"/>
              <a:gd name="connsiteY73" fmla="*/ 1289519 h 2989690"/>
              <a:gd name="connsiteX74" fmla="*/ 1955110 w 4850296"/>
              <a:gd name="connsiteY74" fmla="*/ 1287138 h 2989690"/>
              <a:gd name="connsiteX75" fmla="*/ 2002735 w 4850296"/>
              <a:gd name="connsiteY75" fmla="*/ 1303807 h 2989690"/>
              <a:gd name="connsiteX76" fmla="*/ 2017023 w 4850296"/>
              <a:gd name="connsiteY76" fmla="*/ 1341907 h 2989690"/>
              <a:gd name="connsiteX77" fmla="*/ 2043216 w 4850296"/>
              <a:gd name="connsiteY77" fmla="*/ 1346669 h 2989690"/>
              <a:gd name="connsiteX78" fmla="*/ 2086079 w 4850296"/>
              <a:gd name="connsiteY78" fmla="*/ 1360957 h 2989690"/>
              <a:gd name="connsiteX79" fmla="*/ 2105129 w 4850296"/>
              <a:gd name="connsiteY79" fmla="*/ 1389532 h 2989690"/>
              <a:gd name="connsiteX80" fmla="*/ 2157517 w 4850296"/>
              <a:gd name="connsiteY80" fmla="*/ 1406200 h 2989690"/>
              <a:gd name="connsiteX81" fmla="*/ 2200379 w 4850296"/>
              <a:gd name="connsiteY81" fmla="*/ 1418107 h 2989690"/>
              <a:gd name="connsiteX82" fmla="*/ 2217048 w 4850296"/>
              <a:gd name="connsiteY82" fmla="*/ 1446682 h 2989690"/>
              <a:gd name="connsiteX83" fmla="*/ 2250385 w 4850296"/>
              <a:gd name="connsiteY83" fmla="*/ 1451444 h 2989690"/>
              <a:gd name="connsiteX84" fmla="*/ 2281341 w 4850296"/>
              <a:gd name="connsiteY84" fmla="*/ 1453825 h 2989690"/>
              <a:gd name="connsiteX85" fmla="*/ 2321823 w 4850296"/>
              <a:gd name="connsiteY85" fmla="*/ 1499068 h 2989690"/>
              <a:gd name="connsiteX86" fmla="*/ 2357541 w 4850296"/>
              <a:gd name="connsiteY86" fmla="*/ 1506213 h 2989690"/>
              <a:gd name="connsiteX87" fmla="*/ 2364685 w 4850296"/>
              <a:gd name="connsiteY87" fmla="*/ 1556219 h 2989690"/>
              <a:gd name="connsiteX88" fmla="*/ 2438504 w 4850296"/>
              <a:gd name="connsiteY88" fmla="*/ 1563363 h 2989690"/>
              <a:gd name="connsiteX89" fmla="*/ 2462316 w 4850296"/>
              <a:gd name="connsiteY89" fmla="*/ 1591938 h 2989690"/>
              <a:gd name="connsiteX90" fmla="*/ 2488510 w 4850296"/>
              <a:gd name="connsiteY90" fmla="*/ 1589557 h 2989690"/>
              <a:gd name="connsiteX91" fmla="*/ 2505179 w 4850296"/>
              <a:gd name="connsiteY91" fmla="*/ 1618132 h 2989690"/>
              <a:gd name="connsiteX92" fmla="*/ 2528991 w 4850296"/>
              <a:gd name="connsiteY92" fmla="*/ 1613369 h 2989690"/>
              <a:gd name="connsiteX93" fmla="*/ 2536135 w 4850296"/>
              <a:gd name="connsiteY93" fmla="*/ 1641944 h 2989690"/>
              <a:gd name="connsiteX94" fmla="*/ 2569473 w 4850296"/>
              <a:gd name="connsiteY94" fmla="*/ 1653850 h 2989690"/>
              <a:gd name="connsiteX95" fmla="*/ 2612335 w 4850296"/>
              <a:gd name="connsiteY95" fmla="*/ 1675281 h 2989690"/>
              <a:gd name="connsiteX96" fmla="*/ 2645673 w 4850296"/>
              <a:gd name="connsiteY96" fmla="*/ 1675282 h 2989690"/>
              <a:gd name="connsiteX97" fmla="*/ 2683773 w 4850296"/>
              <a:gd name="connsiteY97" fmla="*/ 1689569 h 2989690"/>
              <a:gd name="connsiteX98" fmla="*/ 2690916 w 4850296"/>
              <a:gd name="connsiteY98" fmla="*/ 1722907 h 2989690"/>
              <a:gd name="connsiteX99" fmla="*/ 2729016 w 4850296"/>
              <a:gd name="connsiteY99" fmla="*/ 1725288 h 2989690"/>
              <a:gd name="connsiteX100" fmla="*/ 2731398 w 4850296"/>
              <a:gd name="connsiteY100" fmla="*/ 1749100 h 2989690"/>
              <a:gd name="connsiteX101" fmla="*/ 2767116 w 4850296"/>
              <a:gd name="connsiteY101" fmla="*/ 1746719 h 2989690"/>
              <a:gd name="connsiteX102" fmla="*/ 2776641 w 4850296"/>
              <a:gd name="connsiteY102" fmla="*/ 1777675 h 2989690"/>
              <a:gd name="connsiteX103" fmla="*/ 2840935 w 4850296"/>
              <a:gd name="connsiteY103" fmla="*/ 1782438 h 2989690"/>
              <a:gd name="connsiteX104" fmla="*/ 2850460 w 4850296"/>
              <a:gd name="connsiteY104" fmla="*/ 1815775 h 2989690"/>
              <a:gd name="connsiteX105" fmla="*/ 2883798 w 4850296"/>
              <a:gd name="connsiteY105" fmla="*/ 1827682 h 2989690"/>
              <a:gd name="connsiteX106" fmla="*/ 2890941 w 4850296"/>
              <a:gd name="connsiteY106" fmla="*/ 1851494 h 2989690"/>
              <a:gd name="connsiteX107" fmla="*/ 2926660 w 4850296"/>
              <a:gd name="connsiteY107" fmla="*/ 1851494 h 2989690"/>
              <a:gd name="connsiteX108" fmla="*/ 2967142 w 4850296"/>
              <a:gd name="connsiteY108" fmla="*/ 1868163 h 2989690"/>
              <a:gd name="connsiteX109" fmla="*/ 2993335 w 4850296"/>
              <a:gd name="connsiteY109" fmla="*/ 1880069 h 2989690"/>
              <a:gd name="connsiteX110" fmla="*/ 3010004 w 4850296"/>
              <a:gd name="connsiteY110" fmla="*/ 1920550 h 2989690"/>
              <a:gd name="connsiteX111" fmla="*/ 3038579 w 4850296"/>
              <a:gd name="connsiteY111" fmla="*/ 1932457 h 2989690"/>
              <a:gd name="connsiteX112" fmla="*/ 3079060 w 4850296"/>
              <a:gd name="connsiteY112" fmla="*/ 1937219 h 2989690"/>
              <a:gd name="connsiteX113" fmla="*/ 3095729 w 4850296"/>
              <a:gd name="connsiteY113" fmla="*/ 1975319 h 2989690"/>
              <a:gd name="connsiteX114" fmla="*/ 3131448 w 4850296"/>
              <a:gd name="connsiteY114" fmla="*/ 1970557 h 2989690"/>
              <a:gd name="connsiteX115" fmla="*/ 3131448 w 4850296"/>
              <a:gd name="connsiteY115" fmla="*/ 1999132 h 2989690"/>
              <a:gd name="connsiteX116" fmla="*/ 3162404 w 4850296"/>
              <a:gd name="connsiteY116" fmla="*/ 2001513 h 2989690"/>
              <a:gd name="connsiteX117" fmla="*/ 3202885 w 4850296"/>
              <a:gd name="connsiteY117" fmla="*/ 2018182 h 2989690"/>
              <a:gd name="connsiteX118" fmla="*/ 3250510 w 4850296"/>
              <a:gd name="connsiteY118" fmla="*/ 2032469 h 2989690"/>
              <a:gd name="connsiteX119" fmla="*/ 3295754 w 4850296"/>
              <a:gd name="connsiteY119" fmla="*/ 2044375 h 2989690"/>
              <a:gd name="connsiteX120" fmla="*/ 3338616 w 4850296"/>
              <a:gd name="connsiteY120" fmla="*/ 2049138 h 2989690"/>
              <a:gd name="connsiteX121" fmla="*/ 3376716 w 4850296"/>
              <a:gd name="connsiteY121" fmla="*/ 2082475 h 2989690"/>
              <a:gd name="connsiteX122" fmla="*/ 3376716 w 4850296"/>
              <a:gd name="connsiteY122" fmla="*/ 2132482 h 2989690"/>
              <a:gd name="connsiteX123" fmla="*/ 3431485 w 4850296"/>
              <a:gd name="connsiteY123" fmla="*/ 2134863 h 2989690"/>
              <a:gd name="connsiteX124" fmla="*/ 3464823 w 4850296"/>
              <a:gd name="connsiteY124" fmla="*/ 2172963 h 2989690"/>
              <a:gd name="connsiteX125" fmla="*/ 3493398 w 4850296"/>
              <a:gd name="connsiteY125" fmla="*/ 2172963 h 2989690"/>
              <a:gd name="connsiteX126" fmla="*/ 3498160 w 4850296"/>
              <a:gd name="connsiteY126" fmla="*/ 2201538 h 2989690"/>
              <a:gd name="connsiteX127" fmla="*/ 3533879 w 4850296"/>
              <a:gd name="connsiteY127" fmla="*/ 2199157 h 2989690"/>
              <a:gd name="connsiteX128" fmla="*/ 3538641 w 4850296"/>
              <a:gd name="connsiteY128" fmla="*/ 2230113 h 2989690"/>
              <a:gd name="connsiteX129" fmla="*/ 3569598 w 4850296"/>
              <a:gd name="connsiteY129" fmla="*/ 2225350 h 2989690"/>
              <a:gd name="connsiteX130" fmla="*/ 3583885 w 4850296"/>
              <a:gd name="connsiteY130" fmla="*/ 2253925 h 2989690"/>
              <a:gd name="connsiteX131" fmla="*/ 3621985 w 4850296"/>
              <a:gd name="connsiteY131" fmla="*/ 2258688 h 2989690"/>
              <a:gd name="connsiteX132" fmla="*/ 3657704 w 4850296"/>
              <a:gd name="connsiteY132" fmla="*/ 2282500 h 2989690"/>
              <a:gd name="connsiteX133" fmla="*/ 3698185 w 4850296"/>
              <a:gd name="connsiteY133" fmla="*/ 2294407 h 2989690"/>
              <a:gd name="connsiteX134" fmla="*/ 3705329 w 4850296"/>
              <a:gd name="connsiteY134" fmla="*/ 2334888 h 2989690"/>
              <a:gd name="connsiteX135" fmla="*/ 3741048 w 4850296"/>
              <a:gd name="connsiteY135" fmla="*/ 2332507 h 2989690"/>
              <a:gd name="connsiteX136" fmla="*/ 3745810 w 4850296"/>
              <a:gd name="connsiteY136" fmla="*/ 2363463 h 2989690"/>
              <a:gd name="connsiteX137" fmla="*/ 3776766 w 4850296"/>
              <a:gd name="connsiteY137" fmla="*/ 2358700 h 2989690"/>
              <a:gd name="connsiteX138" fmla="*/ 3786291 w 4850296"/>
              <a:gd name="connsiteY138" fmla="*/ 2384894 h 2989690"/>
              <a:gd name="connsiteX139" fmla="*/ 3817248 w 4850296"/>
              <a:gd name="connsiteY139" fmla="*/ 2392038 h 2989690"/>
              <a:gd name="connsiteX140" fmla="*/ 3826773 w 4850296"/>
              <a:gd name="connsiteY140" fmla="*/ 2415850 h 2989690"/>
              <a:gd name="connsiteX141" fmla="*/ 3862491 w 4850296"/>
              <a:gd name="connsiteY141" fmla="*/ 2418232 h 2989690"/>
              <a:gd name="connsiteX142" fmla="*/ 3864873 w 4850296"/>
              <a:gd name="connsiteY142" fmla="*/ 2451569 h 2989690"/>
              <a:gd name="connsiteX143" fmla="*/ 3900591 w 4850296"/>
              <a:gd name="connsiteY143" fmla="*/ 2451569 h 2989690"/>
              <a:gd name="connsiteX144" fmla="*/ 3972029 w 4850296"/>
              <a:gd name="connsiteY144" fmla="*/ 2465857 h 2989690"/>
              <a:gd name="connsiteX145" fmla="*/ 3983935 w 4850296"/>
              <a:gd name="connsiteY145" fmla="*/ 2487288 h 2989690"/>
              <a:gd name="connsiteX146" fmla="*/ 4010129 w 4850296"/>
              <a:gd name="connsiteY146" fmla="*/ 2489669 h 2989690"/>
              <a:gd name="connsiteX147" fmla="*/ 4024416 w 4850296"/>
              <a:gd name="connsiteY147" fmla="*/ 2513482 h 2989690"/>
              <a:gd name="connsiteX148" fmla="*/ 4057754 w 4850296"/>
              <a:gd name="connsiteY148" fmla="*/ 2513482 h 2989690"/>
              <a:gd name="connsiteX149" fmla="*/ 4060135 w 4850296"/>
              <a:gd name="connsiteY149" fmla="*/ 2551582 h 2989690"/>
              <a:gd name="connsiteX150" fmla="*/ 4091091 w 4850296"/>
              <a:gd name="connsiteY150" fmla="*/ 2549200 h 2989690"/>
              <a:gd name="connsiteX151" fmla="*/ 4100616 w 4850296"/>
              <a:gd name="connsiteY151" fmla="*/ 2568250 h 2989690"/>
              <a:gd name="connsiteX152" fmla="*/ 4133954 w 4850296"/>
              <a:gd name="connsiteY152" fmla="*/ 2570632 h 2989690"/>
              <a:gd name="connsiteX153" fmla="*/ 4141098 w 4850296"/>
              <a:gd name="connsiteY153" fmla="*/ 2603969 h 2989690"/>
              <a:gd name="connsiteX154" fmla="*/ 4183960 w 4850296"/>
              <a:gd name="connsiteY154" fmla="*/ 2596825 h 2989690"/>
              <a:gd name="connsiteX155" fmla="*/ 4188723 w 4850296"/>
              <a:gd name="connsiteY155" fmla="*/ 2623019 h 2989690"/>
              <a:gd name="connsiteX156" fmla="*/ 4257779 w 4850296"/>
              <a:gd name="connsiteY156" fmla="*/ 2620638 h 2989690"/>
              <a:gd name="connsiteX157" fmla="*/ 4264923 w 4850296"/>
              <a:gd name="connsiteY157" fmla="*/ 2649213 h 2989690"/>
              <a:gd name="connsiteX158" fmla="*/ 4305404 w 4850296"/>
              <a:gd name="connsiteY158" fmla="*/ 2646832 h 2989690"/>
              <a:gd name="connsiteX159" fmla="*/ 4305404 w 4850296"/>
              <a:gd name="connsiteY159" fmla="*/ 2680169 h 2989690"/>
              <a:gd name="connsiteX160" fmla="*/ 4333979 w 4850296"/>
              <a:gd name="connsiteY160" fmla="*/ 2680169 h 2989690"/>
              <a:gd name="connsiteX161" fmla="*/ 4343504 w 4850296"/>
              <a:gd name="connsiteY161" fmla="*/ 2732557 h 2989690"/>
              <a:gd name="connsiteX162" fmla="*/ 4376841 w 4850296"/>
              <a:gd name="connsiteY162" fmla="*/ 2727794 h 2989690"/>
              <a:gd name="connsiteX163" fmla="*/ 4393510 w 4850296"/>
              <a:gd name="connsiteY163" fmla="*/ 2756369 h 2989690"/>
              <a:gd name="connsiteX164" fmla="*/ 4424466 w 4850296"/>
              <a:gd name="connsiteY164" fmla="*/ 2753988 h 2989690"/>
              <a:gd name="connsiteX165" fmla="*/ 4460185 w 4850296"/>
              <a:gd name="connsiteY165" fmla="*/ 2765894 h 2989690"/>
              <a:gd name="connsiteX166" fmla="*/ 4483998 w 4850296"/>
              <a:gd name="connsiteY166" fmla="*/ 2799231 h 2989690"/>
              <a:gd name="connsiteX167" fmla="*/ 4514954 w 4850296"/>
              <a:gd name="connsiteY167" fmla="*/ 2799232 h 2989690"/>
              <a:gd name="connsiteX168" fmla="*/ 4572104 w 4850296"/>
              <a:gd name="connsiteY168" fmla="*/ 2825425 h 2989690"/>
              <a:gd name="connsiteX169" fmla="*/ 4584010 w 4850296"/>
              <a:gd name="connsiteY169" fmla="*/ 2858763 h 2989690"/>
              <a:gd name="connsiteX170" fmla="*/ 4648304 w 4850296"/>
              <a:gd name="connsiteY170" fmla="*/ 2863525 h 2989690"/>
              <a:gd name="connsiteX171" fmla="*/ 4662591 w 4850296"/>
              <a:gd name="connsiteY171" fmla="*/ 2884957 h 2989690"/>
              <a:gd name="connsiteX172" fmla="*/ 4734029 w 4850296"/>
              <a:gd name="connsiteY172" fmla="*/ 2889719 h 2989690"/>
              <a:gd name="connsiteX173" fmla="*/ 4743554 w 4850296"/>
              <a:gd name="connsiteY173" fmla="*/ 2932582 h 2989690"/>
              <a:gd name="connsiteX174" fmla="*/ 4776891 w 4850296"/>
              <a:gd name="connsiteY174" fmla="*/ 2930200 h 2989690"/>
              <a:gd name="connsiteX175" fmla="*/ 4781654 w 4850296"/>
              <a:gd name="connsiteY175" fmla="*/ 2968300 h 2989690"/>
              <a:gd name="connsiteX176" fmla="*/ 4850296 w 4850296"/>
              <a:gd name="connsiteY176" fmla="*/ 2989690 h 2989690"/>
              <a:gd name="connsiteX0" fmla="*/ 0 w 4836008"/>
              <a:gd name="connsiteY0" fmla="*/ 0 h 3087322"/>
              <a:gd name="connsiteX1" fmla="*/ 33441 w 4836008"/>
              <a:gd name="connsiteY1" fmla="*/ 41744 h 3087322"/>
              <a:gd name="connsiteX2" fmla="*/ 59635 w 4836008"/>
              <a:gd name="connsiteY2" fmla="*/ 36982 h 3087322"/>
              <a:gd name="connsiteX3" fmla="*/ 71541 w 4836008"/>
              <a:gd name="connsiteY3" fmla="*/ 82225 h 3087322"/>
              <a:gd name="connsiteX4" fmla="*/ 102498 w 4836008"/>
              <a:gd name="connsiteY4" fmla="*/ 89369 h 3087322"/>
              <a:gd name="connsiteX5" fmla="*/ 116785 w 4836008"/>
              <a:gd name="connsiteY5" fmla="*/ 132232 h 3087322"/>
              <a:gd name="connsiteX6" fmla="*/ 147741 w 4836008"/>
              <a:gd name="connsiteY6" fmla="*/ 129850 h 3087322"/>
              <a:gd name="connsiteX7" fmla="*/ 147741 w 4836008"/>
              <a:gd name="connsiteY7" fmla="*/ 165569 h 3087322"/>
              <a:gd name="connsiteX8" fmla="*/ 183459 w 4836008"/>
              <a:gd name="connsiteY8" fmla="*/ 163188 h 3087322"/>
              <a:gd name="connsiteX9" fmla="*/ 188223 w 4836008"/>
              <a:gd name="connsiteY9" fmla="*/ 213194 h 3087322"/>
              <a:gd name="connsiteX10" fmla="*/ 226323 w 4836008"/>
              <a:gd name="connsiteY10" fmla="*/ 217957 h 3087322"/>
              <a:gd name="connsiteX11" fmla="*/ 271566 w 4836008"/>
              <a:gd name="connsiteY11" fmla="*/ 232243 h 3087322"/>
              <a:gd name="connsiteX12" fmla="*/ 276329 w 4836008"/>
              <a:gd name="connsiteY12" fmla="*/ 270344 h 3087322"/>
              <a:gd name="connsiteX13" fmla="*/ 323954 w 4836008"/>
              <a:gd name="connsiteY13" fmla="*/ 275107 h 3087322"/>
              <a:gd name="connsiteX14" fmla="*/ 385866 w 4836008"/>
              <a:gd name="connsiteY14" fmla="*/ 289394 h 3087322"/>
              <a:gd name="connsiteX15" fmla="*/ 402535 w 4836008"/>
              <a:gd name="connsiteY15" fmla="*/ 327495 h 3087322"/>
              <a:gd name="connsiteX16" fmla="*/ 440635 w 4836008"/>
              <a:gd name="connsiteY16" fmla="*/ 339400 h 3087322"/>
              <a:gd name="connsiteX17" fmla="*/ 478735 w 4836008"/>
              <a:gd name="connsiteY17" fmla="*/ 367975 h 3087322"/>
              <a:gd name="connsiteX18" fmla="*/ 516835 w 4836008"/>
              <a:gd name="connsiteY18" fmla="*/ 375119 h 3087322"/>
              <a:gd name="connsiteX19" fmla="*/ 557316 w 4836008"/>
              <a:gd name="connsiteY19" fmla="*/ 403694 h 3087322"/>
              <a:gd name="connsiteX20" fmla="*/ 588273 w 4836008"/>
              <a:gd name="connsiteY20" fmla="*/ 408457 h 3087322"/>
              <a:gd name="connsiteX21" fmla="*/ 628754 w 4836008"/>
              <a:gd name="connsiteY21" fmla="*/ 425125 h 3087322"/>
              <a:gd name="connsiteX22" fmla="*/ 643041 w 4836008"/>
              <a:gd name="connsiteY22" fmla="*/ 451319 h 3087322"/>
              <a:gd name="connsiteX23" fmla="*/ 669235 w 4836008"/>
              <a:gd name="connsiteY23" fmla="*/ 453700 h 3087322"/>
              <a:gd name="connsiteX24" fmla="*/ 681141 w 4836008"/>
              <a:gd name="connsiteY24" fmla="*/ 477513 h 3087322"/>
              <a:gd name="connsiteX25" fmla="*/ 702572 w 4836008"/>
              <a:gd name="connsiteY25" fmla="*/ 479894 h 3087322"/>
              <a:gd name="connsiteX26" fmla="*/ 721623 w 4836008"/>
              <a:gd name="connsiteY26" fmla="*/ 520375 h 3087322"/>
              <a:gd name="connsiteX27" fmla="*/ 745436 w 4836008"/>
              <a:gd name="connsiteY27" fmla="*/ 515613 h 3087322"/>
              <a:gd name="connsiteX28" fmla="*/ 759723 w 4836008"/>
              <a:gd name="connsiteY28" fmla="*/ 546569 h 3087322"/>
              <a:gd name="connsiteX29" fmla="*/ 793060 w 4836008"/>
              <a:gd name="connsiteY29" fmla="*/ 551332 h 3087322"/>
              <a:gd name="connsiteX30" fmla="*/ 800204 w 4836008"/>
              <a:gd name="connsiteY30" fmla="*/ 577525 h 3087322"/>
              <a:gd name="connsiteX31" fmla="*/ 821635 w 4836008"/>
              <a:gd name="connsiteY31" fmla="*/ 579907 h 3087322"/>
              <a:gd name="connsiteX32" fmla="*/ 843066 w 4836008"/>
              <a:gd name="connsiteY32" fmla="*/ 613244 h 3087322"/>
              <a:gd name="connsiteX33" fmla="*/ 874023 w 4836008"/>
              <a:gd name="connsiteY33" fmla="*/ 615625 h 3087322"/>
              <a:gd name="connsiteX34" fmla="*/ 874023 w 4836008"/>
              <a:gd name="connsiteY34" fmla="*/ 653725 h 3087322"/>
              <a:gd name="connsiteX35" fmla="*/ 904979 w 4836008"/>
              <a:gd name="connsiteY35" fmla="*/ 653725 h 3087322"/>
              <a:gd name="connsiteX36" fmla="*/ 957366 w 4836008"/>
              <a:gd name="connsiteY36" fmla="*/ 675157 h 3087322"/>
              <a:gd name="connsiteX37" fmla="*/ 959748 w 4836008"/>
              <a:gd name="connsiteY37" fmla="*/ 710875 h 3087322"/>
              <a:gd name="connsiteX38" fmla="*/ 993085 w 4836008"/>
              <a:gd name="connsiteY38" fmla="*/ 706113 h 3087322"/>
              <a:gd name="connsiteX39" fmla="*/ 997848 w 4836008"/>
              <a:gd name="connsiteY39" fmla="*/ 720400 h 3087322"/>
              <a:gd name="connsiteX40" fmla="*/ 1033566 w 4836008"/>
              <a:gd name="connsiteY40" fmla="*/ 725163 h 3087322"/>
              <a:gd name="connsiteX41" fmla="*/ 1038329 w 4836008"/>
              <a:gd name="connsiteY41" fmla="*/ 770407 h 3087322"/>
              <a:gd name="connsiteX42" fmla="*/ 1076429 w 4836008"/>
              <a:gd name="connsiteY42" fmla="*/ 763263 h 3087322"/>
              <a:gd name="connsiteX43" fmla="*/ 1078810 w 4836008"/>
              <a:gd name="connsiteY43" fmla="*/ 789457 h 3087322"/>
              <a:gd name="connsiteX44" fmla="*/ 1114529 w 4836008"/>
              <a:gd name="connsiteY44" fmla="*/ 796600 h 3087322"/>
              <a:gd name="connsiteX45" fmla="*/ 1112148 w 4836008"/>
              <a:gd name="connsiteY45" fmla="*/ 818032 h 3087322"/>
              <a:gd name="connsiteX46" fmla="*/ 1155010 w 4836008"/>
              <a:gd name="connsiteY46" fmla="*/ 818032 h 3087322"/>
              <a:gd name="connsiteX47" fmla="*/ 1157391 w 4836008"/>
              <a:gd name="connsiteY47" fmla="*/ 853750 h 3087322"/>
              <a:gd name="connsiteX48" fmla="*/ 1200254 w 4836008"/>
              <a:gd name="connsiteY48" fmla="*/ 856132 h 3087322"/>
              <a:gd name="connsiteX49" fmla="*/ 1202635 w 4836008"/>
              <a:gd name="connsiteY49" fmla="*/ 894232 h 3087322"/>
              <a:gd name="connsiteX50" fmla="*/ 1231210 w 4836008"/>
              <a:gd name="connsiteY50" fmla="*/ 891850 h 3087322"/>
              <a:gd name="connsiteX51" fmla="*/ 1240735 w 4836008"/>
              <a:gd name="connsiteY51" fmla="*/ 915663 h 3087322"/>
              <a:gd name="connsiteX52" fmla="*/ 1276454 w 4836008"/>
              <a:gd name="connsiteY52" fmla="*/ 920425 h 3087322"/>
              <a:gd name="connsiteX53" fmla="*/ 1283598 w 4836008"/>
              <a:gd name="connsiteY53" fmla="*/ 956144 h 3087322"/>
              <a:gd name="connsiteX54" fmla="*/ 1390754 w 4836008"/>
              <a:gd name="connsiteY54" fmla="*/ 963288 h 3087322"/>
              <a:gd name="connsiteX55" fmla="*/ 1402660 w 4836008"/>
              <a:gd name="connsiteY55" fmla="*/ 984719 h 3087322"/>
              <a:gd name="connsiteX56" fmla="*/ 1438379 w 4836008"/>
              <a:gd name="connsiteY56" fmla="*/ 987100 h 3087322"/>
              <a:gd name="connsiteX57" fmla="*/ 1445523 w 4836008"/>
              <a:gd name="connsiteY57" fmla="*/ 1008532 h 3087322"/>
              <a:gd name="connsiteX58" fmla="*/ 1486003 w 4836008"/>
              <a:gd name="connsiteY58" fmla="*/ 1018056 h 3087322"/>
              <a:gd name="connsiteX59" fmla="*/ 1516960 w 4836008"/>
              <a:gd name="connsiteY59" fmla="*/ 1018057 h 3087322"/>
              <a:gd name="connsiteX60" fmla="*/ 1559823 w 4836008"/>
              <a:gd name="connsiteY60" fmla="*/ 1039488 h 3087322"/>
              <a:gd name="connsiteX61" fmla="*/ 1571729 w 4836008"/>
              <a:gd name="connsiteY61" fmla="*/ 1084732 h 3087322"/>
              <a:gd name="connsiteX62" fmla="*/ 1607448 w 4836008"/>
              <a:gd name="connsiteY62" fmla="*/ 1087113 h 3087322"/>
              <a:gd name="connsiteX63" fmla="*/ 1624116 w 4836008"/>
              <a:gd name="connsiteY63" fmla="*/ 1106163 h 3087322"/>
              <a:gd name="connsiteX64" fmla="*/ 1676504 w 4836008"/>
              <a:gd name="connsiteY64" fmla="*/ 1108544 h 3087322"/>
              <a:gd name="connsiteX65" fmla="*/ 1678886 w 4836008"/>
              <a:gd name="connsiteY65" fmla="*/ 1139499 h 3087322"/>
              <a:gd name="connsiteX66" fmla="*/ 1728891 w 4836008"/>
              <a:gd name="connsiteY66" fmla="*/ 1151407 h 3087322"/>
              <a:gd name="connsiteX67" fmla="*/ 1724129 w 4836008"/>
              <a:gd name="connsiteY67" fmla="*/ 1179982 h 3087322"/>
              <a:gd name="connsiteX68" fmla="*/ 1786042 w 4836008"/>
              <a:gd name="connsiteY68" fmla="*/ 1184743 h 3087322"/>
              <a:gd name="connsiteX69" fmla="*/ 1807473 w 4836008"/>
              <a:gd name="connsiteY69" fmla="*/ 1227607 h 3087322"/>
              <a:gd name="connsiteX70" fmla="*/ 1838429 w 4836008"/>
              <a:gd name="connsiteY70" fmla="*/ 1232369 h 3087322"/>
              <a:gd name="connsiteX71" fmla="*/ 1878910 w 4836008"/>
              <a:gd name="connsiteY71" fmla="*/ 1246657 h 3087322"/>
              <a:gd name="connsiteX72" fmla="*/ 1919392 w 4836008"/>
              <a:gd name="connsiteY72" fmla="*/ 1244275 h 3087322"/>
              <a:gd name="connsiteX73" fmla="*/ 1909866 w 4836008"/>
              <a:gd name="connsiteY73" fmla="*/ 1289519 h 3087322"/>
              <a:gd name="connsiteX74" fmla="*/ 1955110 w 4836008"/>
              <a:gd name="connsiteY74" fmla="*/ 1287138 h 3087322"/>
              <a:gd name="connsiteX75" fmla="*/ 2002735 w 4836008"/>
              <a:gd name="connsiteY75" fmla="*/ 1303807 h 3087322"/>
              <a:gd name="connsiteX76" fmla="*/ 2017023 w 4836008"/>
              <a:gd name="connsiteY76" fmla="*/ 1341907 h 3087322"/>
              <a:gd name="connsiteX77" fmla="*/ 2043216 w 4836008"/>
              <a:gd name="connsiteY77" fmla="*/ 1346669 h 3087322"/>
              <a:gd name="connsiteX78" fmla="*/ 2086079 w 4836008"/>
              <a:gd name="connsiteY78" fmla="*/ 1360957 h 3087322"/>
              <a:gd name="connsiteX79" fmla="*/ 2105129 w 4836008"/>
              <a:gd name="connsiteY79" fmla="*/ 1389532 h 3087322"/>
              <a:gd name="connsiteX80" fmla="*/ 2157517 w 4836008"/>
              <a:gd name="connsiteY80" fmla="*/ 1406200 h 3087322"/>
              <a:gd name="connsiteX81" fmla="*/ 2200379 w 4836008"/>
              <a:gd name="connsiteY81" fmla="*/ 1418107 h 3087322"/>
              <a:gd name="connsiteX82" fmla="*/ 2217048 w 4836008"/>
              <a:gd name="connsiteY82" fmla="*/ 1446682 h 3087322"/>
              <a:gd name="connsiteX83" fmla="*/ 2250385 w 4836008"/>
              <a:gd name="connsiteY83" fmla="*/ 1451444 h 3087322"/>
              <a:gd name="connsiteX84" fmla="*/ 2281341 w 4836008"/>
              <a:gd name="connsiteY84" fmla="*/ 1453825 h 3087322"/>
              <a:gd name="connsiteX85" fmla="*/ 2321823 w 4836008"/>
              <a:gd name="connsiteY85" fmla="*/ 1499068 h 3087322"/>
              <a:gd name="connsiteX86" fmla="*/ 2357541 w 4836008"/>
              <a:gd name="connsiteY86" fmla="*/ 1506213 h 3087322"/>
              <a:gd name="connsiteX87" fmla="*/ 2364685 w 4836008"/>
              <a:gd name="connsiteY87" fmla="*/ 1556219 h 3087322"/>
              <a:gd name="connsiteX88" fmla="*/ 2438504 w 4836008"/>
              <a:gd name="connsiteY88" fmla="*/ 1563363 h 3087322"/>
              <a:gd name="connsiteX89" fmla="*/ 2462316 w 4836008"/>
              <a:gd name="connsiteY89" fmla="*/ 1591938 h 3087322"/>
              <a:gd name="connsiteX90" fmla="*/ 2488510 w 4836008"/>
              <a:gd name="connsiteY90" fmla="*/ 1589557 h 3087322"/>
              <a:gd name="connsiteX91" fmla="*/ 2505179 w 4836008"/>
              <a:gd name="connsiteY91" fmla="*/ 1618132 h 3087322"/>
              <a:gd name="connsiteX92" fmla="*/ 2528991 w 4836008"/>
              <a:gd name="connsiteY92" fmla="*/ 1613369 h 3087322"/>
              <a:gd name="connsiteX93" fmla="*/ 2536135 w 4836008"/>
              <a:gd name="connsiteY93" fmla="*/ 1641944 h 3087322"/>
              <a:gd name="connsiteX94" fmla="*/ 2569473 w 4836008"/>
              <a:gd name="connsiteY94" fmla="*/ 1653850 h 3087322"/>
              <a:gd name="connsiteX95" fmla="*/ 2612335 w 4836008"/>
              <a:gd name="connsiteY95" fmla="*/ 1675281 h 3087322"/>
              <a:gd name="connsiteX96" fmla="*/ 2645673 w 4836008"/>
              <a:gd name="connsiteY96" fmla="*/ 1675282 h 3087322"/>
              <a:gd name="connsiteX97" fmla="*/ 2683773 w 4836008"/>
              <a:gd name="connsiteY97" fmla="*/ 1689569 h 3087322"/>
              <a:gd name="connsiteX98" fmla="*/ 2690916 w 4836008"/>
              <a:gd name="connsiteY98" fmla="*/ 1722907 h 3087322"/>
              <a:gd name="connsiteX99" fmla="*/ 2729016 w 4836008"/>
              <a:gd name="connsiteY99" fmla="*/ 1725288 h 3087322"/>
              <a:gd name="connsiteX100" fmla="*/ 2731398 w 4836008"/>
              <a:gd name="connsiteY100" fmla="*/ 1749100 h 3087322"/>
              <a:gd name="connsiteX101" fmla="*/ 2767116 w 4836008"/>
              <a:gd name="connsiteY101" fmla="*/ 1746719 h 3087322"/>
              <a:gd name="connsiteX102" fmla="*/ 2776641 w 4836008"/>
              <a:gd name="connsiteY102" fmla="*/ 1777675 h 3087322"/>
              <a:gd name="connsiteX103" fmla="*/ 2840935 w 4836008"/>
              <a:gd name="connsiteY103" fmla="*/ 1782438 h 3087322"/>
              <a:gd name="connsiteX104" fmla="*/ 2850460 w 4836008"/>
              <a:gd name="connsiteY104" fmla="*/ 1815775 h 3087322"/>
              <a:gd name="connsiteX105" fmla="*/ 2883798 w 4836008"/>
              <a:gd name="connsiteY105" fmla="*/ 1827682 h 3087322"/>
              <a:gd name="connsiteX106" fmla="*/ 2890941 w 4836008"/>
              <a:gd name="connsiteY106" fmla="*/ 1851494 h 3087322"/>
              <a:gd name="connsiteX107" fmla="*/ 2926660 w 4836008"/>
              <a:gd name="connsiteY107" fmla="*/ 1851494 h 3087322"/>
              <a:gd name="connsiteX108" fmla="*/ 2967142 w 4836008"/>
              <a:gd name="connsiteY108" fmla="*/ 1868163 h 3087322"/>
              <a:gd name="connsiteX109" fmla="*/ 2993335 w 4836008"/>
              <a:gd name="connsiteY109" fmla="*/ 1880069 h 3087322"/>
              <a:gd name="connsiteX110" fmla="*/ 3010004 w 4836008"/>
              <a:gd name="connsiteY110" fmla="*/ 1920550 h 3087322"/>
              <a:gd name="connsiteX111" fmla="*/ 3038579 w 4836008"/>
              <a:gd name="connsiteY111" fmla="*/ 1932457 h 3087322"/>
              <a:gd name="connsiteX112" fmla="*/ 3079060 w 4836008"/>
              <a:gd name="connsiteY112" fmla="*/ 1937219 h 3087322"/>
              <a:gd name="connsiteX113" fmla="*/ 3095729 w 4836008"/>
              <a:gd name="connsiteY113" fmla="*/ 1975319 h 3087322"/>
              <a:gd name="connsiteX114" fmla="*/ 3131448 w 4836008"/>
              <a:gd name="connsiteY114" fmla="*/ 1970557 h 3087322"/>
              <a:gd name="connsiteX115" fmla="*/ 3131448 w 4836008"/>
              <a:gd name="connsiteY115" fmla="*/ 1999132 h 3087322"/>
              <a:gd name="connsiteX116" fmla="*/ 3162404 w 4836008"/>
              <a:gd name="connsiteY116" fmla="*/ 2001513 h 3087322"/>
              <a:gd name="connsiteX117" fmla="*/ 3202885 w 4836008"/>
              <a:gd name="connsiteY117" fmla="*/ 2018182 h 3087322"/>
              <a:gd name="connsiteX118" fmla="*/ 3250510 w 4836008"/>
              <a:gd name="connsiteY118" fmla="*/ 2032469 h 3087322"/>
              <a:gd name="connsiteX119" fmla="*/ 3295754 w 4836008"/>
              <a:gd name="connsiteY119" fmla="*/ 2044375 h 3087322"/>
              <a:gd name="connsiteX120" fmla="*/ 3338616 w 4836008"/>
              <a:gd name="connsiteY120" fmla="*/ 2049138 h 3087322"/>
              <a:gd name="connsiteX121" fmla="*/ 3376716 w 4836008"/>
              <a:gd name="connsiteY121" fmla="*/ 2082475 h 3087322"/>
              <a:gd name="connsiteX122" fmla="*/ 3376716 w 4836008"/>
              <a:gd name="connsiteY122" fmla="*/ 2132482 h 3087322"/>
              <a:gd name="connsiteX123" fmla="*/ 3431485 w 4836008"/>
              <a:gd name="connsiteY123" fmla="*/ 2134863 h 3087322"/>
              <a:gd name="connsiteX124" fmla="*/ 3464823 w 4836008"/>
              <a:gd name="connsiteY124" fmla="*/ 2172963 h 3087322"/>
              <a:gd name="connsiteX125" fmla="*/ 3493398 w 4836008"/>
              <a:gd name="connsiteY125" fmla="*/ 2172963 h 3087322"/>
              <a:gd name="connsiteX126" fmla="*/ 3498160 w 4836008"/>
              <a:gd name="connsiteY126" fmla="*/ 2201538 h 3087322"/>
              <a:gd name="connsiteX127" fmla="*/ 3533879 w 4836008"/>
              <a:gd name="connsiteY127" fmla="*/ 2199157 h 3087322"/>
              <a:gd name="connsiteX128" fmla="*/ 3538641 w 4836008"/>
              <a:gd name="connsiteY128" fmla="*/ 2230113 h 3087322"/>
              <a:gd name="connsiteX129" fmla="*/ 3569598 w 4836008"/>
              <a:gd name="connsiteY129" fmla="*/ 2225350 h 3087322"/>
              <a:gd name="connsiteX130" fmla="*/ 3583885 w 4836008"/>
              <a:gd name="connsiteY130" fmla="*/ 2253925 h 3087322"/>
              <a:gd name="connsiteX131" fmla="*/ 3621985 w 4836008"/>
              <a:gd name="connsiteY131" fmla="*/ 2258688 h 3087322"/>
              <a:gd name="connsiteX132" fmla="*/ 3657704 w 4836008"/>
              <a:gd name="connsiteY132" fmla="*/ 2282500 h 3087322"/>
              <a:gd name="connsiteX133" fmla="*/ 3698185 w 4836008"/>
              <a:gd name="connsiteY133" fmla="*/ 2294407 h 3087322"/>
              <a:gd name="connsiteX134" fmla="*/ 3705329 w 4836008"/>
              <a:gd name="connsiteY134" fmla="*/ 2334888 h 3087322"/>
              <a:gd name="connsiteX135" fmla="*/ 3741048 w 4836008"/>
              <a:gd name="connsiteY135" fmla="*/ 2332507 h 3087322"/>
              <a:gd name="connsiteX136" fmla="*/ 3745810 w 4836008"/>
              <a:gd name="connsiteY136" fmla="*/ 2363463 h 3087322"/>
              <a:gd name="connsiteX137" fmla="*/ 3776766 w 4836008"/>
              <a:gd name="connsiteY137" fmla="*/ 2358700 h 3087322"/>
              <a:gd name="connsiteX138" fmla="*/ 3786291 w 4836008"/>
              <a:gd name="connsiteY138" fmla="*/ 2384894 h 3087322"/>
              <a:gd name="connsiteX139" fmla="*/ 3817248 w 4836008"/>
              <a:gd name="connsiteY139" fmla="*/ 2392038 h 3087322"/>
              <a:gd name="connsiteX140" fmla="*/ 3826773 w 4836008"/>
              <a:gd name="connsiteY140" fmla="*/ 2415850 h 3087322"/>
              <a:gd name="connsiteX141" fmla="*/ 3862491 w 4836008"/>
              <a:gd name="connsiteY141" fmla="*/ 2418232 h 3087322"/>
              <a:gd name="connsiteX142" fmla="*/ 3864873 w 4836008"/>
              <a:gd name="connsiteY142" fmla="*/ 2451569 h 3087322"/>
              <a:gd name="connsiteX143" fmla="*/ 3900591 w 4836008"/>
              <a:gd name="connsiteY143" fmla="*/ 2451569 h 3087322"/>
              <a:gd name="connsiteX144" fmla="*/ 3972029 w 4836008"/>
              <a:gd name="connsiteY144" fmla="*/ 2465857 h 3087322"/>
              <a:gd name="connsiteX145" fmla="*/ 3983935 w 4836008"/>
              <a:gd name="connsiteY145" fmla="*/ 2487288 h 3087322"/>
              <a:gd name="connsiteX146" fmla="*/ 4010129 w 4836008"/>
              <a:gd name="connsiteY146" fmla="*/ 2489669 h 3087322"/>
              <a:gd name="connsiteX147" fmla="*/ 4024416 w 4836008"/>
              <a:gd name="connsiteY147" fmla="*/ 2513482 h 3087322"/>
              <a:gd name="connsiteX148" fmla="*/ 4057754 w 4836008"/>
              <a:gd name="connsiteY148" fmla="*/ 2513482 h 3087322"/>
              <a:gd name="connsiteX149" fmla="*/ 4060135 w 4836008"/>
              <a:gd name="connsiteY149" fmla="*/ 2551582 h 3087322"/>
              <a:gd name="connsiteX150" fmla="*/ 4091091 w 4836008"/>
              <a:gd name="connsiteY150" fmla="*/ 2549200 h 3087322"/>
              <a:gd name="connsiteX151" fmla="*/ 4100616 w 4836008"/>
              <a:gd name="connsiteY151" fmla="*/ 2568250 h 3087322"/>
              <a:gd name="connsiteX152" fmla="*/ 4133954 w 4836008"/>
              <a:gd name="connsiteY152" fmla="*/ 2570632 h 3087322"/>
              <a:gd name="connsiteX153" fmla="*/ 4141098 w 4836008"/>
              <a:gd name="connsiteY153" fmla="*/ 2603969 h 3087322"/>
              <a:gd name="connsiteX154" fmla="*/ 4183960 w 4836008"/>
              <a:gd name="connsiteY154" fmla="*/ 2596825 h 3087322"/>
              <a:gd name="connsiteX155" fmla="*/ 4188723 w 4836008"/>
              <a:gd name="connsiteY155" fmla="*/ 2623019 h 3087322"/>
              <a:gd name="connsiteX156" fmla="*/ 4257779 w 4836008"/>
              <a:gd name="connsiteY156" fmla="*/ 2620638 h 3087322"/>
              <a:gd name="connsiteX157" fmla="*/ 4264923 w 4836008"/>
              <a:gd name="connsiteY157" fmla="*/ 2649213 h 3087322"/>
              <a:gd name="connsiteX158" fmla="*/ 4305404 w 4836008"/>
              <a:gd name="connsiteY158" fmla="*/ 2646832 h 3087322"/>
              <a:gd name="connsiteX159" fmla="*/ 4305404 w 4836008"/>
              <a:gd name="connsiteY159" fmla="*/ 2680169 h 3087322"/>
              <a:gd name="connsiteX160" fmla="*/ 4333979 w 4836008"/>
              <a:gd name="connsiteY160" fmla="*/ 2680169 h 3087322"/>
              <a:gd name="connsiteX161" fmla="*/ 4343504 w 4836008"/>
              <a:gd name="connsiteY161" fmla="*/ 2732557 h 3087322"/>
              <a:gd name="connsiteX162" fmla="*/ 4376841 w 4836008"/>
              <a:gd name="connsiteY162" fmla="*/ 2727794 h 3087322"/>
              <a:gd name="connsiteX163" fmla="*/ 4393510 w 4836008"/>
              <a:gd name="connsiteY163" fmla="*/ 2756369 h 3087322"/>
              <a:gd name="connsiteX164" fmla="*/ 4424466 w 4836008"/>
              <a:gd name="connsiteY164" fmla="*/ 2753988 h 3087322"/>
              <a:gd name="connsiteX165" fmla="*/ 4460185 w 4836008"/>
              <a:gd name="connsiteY165" fmla="*/ 2765894 h 3087322"/>
              <a:gd name="connsiteX166" fmla="*/ 4483998 w 4836008"/>
              <a:gd name="connsiteY166" fmla="*/ 2799231 h 3087322"/>
              <a:gd name="connsiteX167" fmla="*/ 4514954 w 4836008"/>
              <a:gd name="connsiteY167" fmla="*/ 2799232 h 3087322"/>
              <a:gd name="connsiteX168" fmla="*/ 4572104 w 4836008"/>
              <a:gd name="connsiteY168" fmla="*/ 2825425 h 3087322"/>
              <a:gd name="connsiteX169" fmla="*/ 4584010 w 4836008"/>
              <a:gd name="connsiteY169" fmla="*/ 2858763 h 3087322"/>
              <a:gd name="connsiteX170" fmla="*/ 4648304 w 4836008"/>
              <a:gd name="connsiteY170" fmla="*/ 2863525 h 3087322"/>
              <a:gd name="connsiteX171" fmla="*/ 4662591 w 4836008"/>
              <a:gd name="connsiteY171" fmla="*/ 2884957 h 3087322"/>
              <a:gd name="connsiteX172" fmla="*/ 4734029 w 4836008"/>
              <a:gd name="connsiteY172" fmla="*/ 2889719 h 3087322"/>
              <a:gd name="connsiteX173" fmla="*/ 4743554 w 4836008"/>
              <a:gd name="connsiteY173" fmla="*/ 2932582 h 3087322"/>
              <a:gd name="connsiteX174" fmla="*/ 4776891 w 4836008"/>
              <a:gd name="connsiteY174" fmla="*/ 2930200 h 3087322"/>
              <a:gd name="connsiteX175" fmla="*/ 4781654 w 4836008"/>
              <a:gd name="connsiteY175" fmla="*/ 2968300 h 3087322"/>
              <a:gd name="connsiteX176" fmla="*/ 4836008 w 4836008"/>
              <a:gd name="connsiteY176" fmla="*/ 3087322 h 3087322"/>
              <a:gd name="connsiteX0" fmla="*/ 0 w 4836008"/>
              <a:gd name="connsiteY0" fmla="*/ 0 h 3087322"/>
              <a:gd name="connsiteX1" fmla="*/ 33441 w 4836008"/>
              <a:gd name="connsiteY1" fmla="*/ 41744 h 3087322"/>
              <a:gd name="connsiteX2" fmla="*/ 59635 w 4836008"/>
              <a:gd name="connsiteY2" fmla="*/ 36982 h 3087322"/>
              <a:gd name="connsiteX3" fmla="*/ 71541 w 4836008"/>
              <a:gd name="connsiteY3" fmla="*/ 82225 h 3087322"/>
              <a:gd name="connsiteX4" fmla="*/ 102498 w 4836008"/>
              <a:gd name="connsiteY4" fmla="*/ 89369 h 3087322"/>
              <a:gd name="connsiteX5" fmla="*/ 116785 w 4836008"/>
              <a:gd name="connsiteY5" fmla="*/ 132232 h 3087322"/>
              <a:gd name="connsiteX6" fmla="*/ 147741 w 4836008"/>
              <a:gd name="connsiteY6" fmla="*/ 129850 h 3087322"/>
              <a:gd name="connsiteX7" fmla="*/ 147741 w 4836008"/>
              <a:gd name="connsiteY7" fmla="*/ 165569 h 3087322"/>
              <a:gd name="connsiteX8" fmla="*/ 183459 w 4836008"/>
              <a:gd name="connsiteY8" fmla="*/ 163188 h 3087322"/>
              <a:gd name="connsiteX9" fmla="*/ 188223 w 4836008"/>
              <a:gd name="connsiteY9" fmla="*/ 213194 h 3087322"/>
              <a:gd name="connsiteX10" fmla="*/ 226323 w 4836008"/>
              <a:gd name="connsiteY10" fmla="*/ 217957 h 3087322"/>
              <a:gd name="connsiteX11" fmla="*/ 271566 w 4836008"/>
              <a:gd name="connsiteY11" fmla="*/ 232243 h 3087322"/>
              <a:gd name="connsiteX12" fmla="*/ 276329 w 4836008"/>
              <a:gd name="connsiteY12" fmla="*/ 270344 h 3087322"/>
              <a:gd name="connsiteX13" fmla="*/ 323954 w 4836008"/>
              <a:gd name="connsiteY13" fmla="*/ 275107 h 3087322"/>
              <a:gd name="connsiteX14" fmla="*/ 385866 w 4836008"/>
              <a:gd name="connsiteY14" fmla="*/ 289394 h 3087322"/>
              <a:gd name="connsiteX15" fmla="*/ 402535 w 4836008"/>
              <a:gd name="connsiteY15" fmla="*/ 327495 h 3087322"/>
              <a:gd name="connsiteX16" fmla="*/ 440635 w 4836008"/>
              <a:gd name="connsiteY16" fmla="*/ 339400 h 3087322"/>
              <a:gd name="connsiteX17" fmla="*/ 478735 w 4836008"/>
              <a:gd name="connsiteY17" fmla="*/ 367975 h 3087322"/>
              <a:gd name="connsiteX18" fmla="*/ 516835 w 4836008"/>
              <a:gd name="connsiteY18" fmla="*/ 375119 h 3087322"/>
              <a:gd name="connsiteX19" fmla="*/ 557316 w 4836008"/>
              <a:gd name="connsiteY19" fmla="*/ 403694 h 3087322"/>
              <a:gd name="connsiteX20" fmla="*/ 588273 w 4836008"/>
              <a:gd name="connsiteY20" fmla="*/ 408457 h 3087322"/>
              <a:gd name="connsiteX21" fmla="*/ 628754 w 4836008"/>
              <a:gd name="connsiteY21" fmla="*/ 425125 h 3087322"/>
              <a:gd name="connsiteX22" fmla="*/ 643041 w 4836008"/>
              <a:gd name="connsiteY22" fmla="*/ 451319 h 3087322"/>
              <a:gd name="connsiteX23" fmla="*/ 669235 w 4836008"/>
              <a:gd name="connsiteY23" fmla="*/ 453700 h 3087322"/>
              <a:gd name="connsiteX24" fmla="*/ 681141 w 4836008"/>
              <a:gd name="connsiteY24" fmla="*/ 477513 h 3087322"/>
              <a:gd name="connsiteX25" fmla="*/ 702572 w 4836008"/>
              <a:gd name="connsiteY25" fmla="*/ 479894 h 3087322"/>
              <a:gd name="connsiteX26" fmla="*/ 721623 w 4836008"/>
              <a:gd name="connsiteY26" fmla="*/ 520375 h 3087322"/>
              <a:gd name="connsiteX27" fmla="*/ 745436 w 4836008"/>
              <a:gd name="connsiteY27" fmla="*/ 515613 h 3087322"/>
              <a:gd name="connsiteX28" fmla="*/ 759723 w 4836008"/>
              <a:gd name="connsiteY28" fmla="*/ 546569 h 3087322"/>
              <a:gd name="connsiteX29" fmla="*/ 793060 w 4836008"/>
              <a:gd name="connsiteY29" fmla="*/ 551332 h 3087322"/>
              <a:gd name="connsiteX30" fmla="*/ 800204 w 4836008"/>
              <a:gd name="connsiteY30" fmla="*/ 577525 h 3087322"/>
              <a:gd name="connsiteX31" fmla="*/ 821635 w 4836008"/>
              <a:gd name="connsiteY31" fmla="*/ 579907 h 3087322"/>
              <a:gd name="connsiteX32" fmla="*/ 843066 w 4836008"/>
              <a:gd name="connsiteY32" fmla="*/ 613244 h 3087322"/>
              <a:gd name="connsiteX33" fmla="*/ 874023 w 4836008"/>
              <a:gd name="connsiteY33" fmla="*/ 615625 h 3087322"/>
              <a:gd name="connsiteX34" fmla="*/ 874023 w 4836008"/>
              <a:gd name="connsiteY34" fmla="*/ 653725 h 3087322"/>
              <a:gd name="connsiteX35" fmla="*/ 904979 w 4836008"/>
              <a:gd name="connsiteY35" fmla="*/ 653725 h 3087322"/>
              <a:gd name="connsiteX36" fmla="*/ 957366 w 4836008"/>
              <a:gd name="connsiteY36" fmla="*/ 675157 h 3087322"/>
              <a:gd name="connsiteX37" fmla="*/ 959748 w 4836008"/>
              <a:gd name="connsiteY37" fmla="*/ 710875 h 3087322"/>
              <a:gd name="connsiteX38" fmla="*/ 993085 w 4836008"/>
              <a:gd name="connsiteY38" fmla="*/ 706113 h 3087322"/>
              <a:gd name="connsiteX39" fmla="*/ 997848 w 4836008"/>
              <a:gd name="connsiteY39" fmla="*/ 720400 h 3087322"/>
              <a:gd name="connsiteX40" fmla="*/ 1033566 w 4836008"/>
              <a:gd name="connsiteY40" fmla="*/ 725163 h 3087322"/>
              <a:gd name="connsiteX41" fmla="*/ 1038329 w 4836008"/>
              <a:gd name="connsiteY41" fmla="*/ 770407 h 3087322"/>
              <a:gd name="connsiteX42" fmla="*/ 1076429 w 4836008"/>
              <a:gd name="connsiteY42" fmla="*/ 763263 h 3087322"/>
              <a:gd name="connsiteX43" fmla="*/ 1078810 w 4836008"/>
              <a:gd name="connsiteY43" fmla="*/ 789457 h 3087322"/>
              <a:gd name="connsiteX44" fmla="*/ 1114529 w 4836008"/>
              <a:gd name="connsiteY44" fmla="*/ 796600 h 3087322"/>
              <a:gd name="connsiteX45" fmla="*/ 1112148 w 4836008"/>
              <a:gd name="connsiteY45" fmla="*/ 818032 h 3087322"/>
              <a:gd name="connsiteX46" fmla="*/ 1155010 w 4836008"/>
              <a:gd name="connsiteY46" fmla="*/ 818032 h 3087322"/>
              <a:gd name="connsiteX47" fmla="*/ 1157391 w 4836008"/>
              <a:gd name="connsiteY47" fmla="*/ 853750 h 3087322"/>
              <a:gd name="connsiteX48" fmla="*/ 1200254 w 4836008"/>
              <a:gd name="connsiteY48" fmla="*/ 856132 h 3087322"/>
              <a:gd name="connsiteX49" fmla="*/ 1202635 w 4836008"/>
              <a:gd name="connsiteY49" fmla="*/ 894232 h 3087322"/>
              <a:gd name="connsiteX50" fmla="*/ 1231210 w 4836008"/>
              <a:gd name="connsiteY50" fmla="*/ 891850 h 3087322"/>
              <a:gd name="connsiteX51" fmla="*/ 1240735 w 4836008"/>
              <a:gd name="connsiteY51" fmla="*/ 915663 h 3087322"/>
              <a:gd name="connsiteX52" fmla="*/ 1276454 w 4836008"/>
              <a:gd name="connsiteY52" fmla="*/ 920425 h 3087322"/>
              <a:gd name="connsiteX53" fmla="*/ 1283598 w 4836008"/>
              <a:gd name="connsiteY53" fmla="*/ 956144 h 3087322"/>
              <a:gd name="connsiteX54" fmla="*/ 1390754 w 4836008"/>
              <a:gd name="connsiteY54" fmla="*/ 963288 h 3087322"/>
              <a:gd name="connsiteX55" fmla="*/ 1402660 w 4836008"/>
              <a:gd name="connsiteY55" fmla="*/ 984719 h 3087322"/>
              <a:gd name="connsiteX56" fmla="*/ 1438379 w 4836008"/>
              <a:gd name="connsiteY56" fmla="*/ 987100 h 3087322"/>
              <a:gd name="connsiteX57" fmla="*/ 1445523 w 4836008"/>
              <a:gd name="connsiteY57" fmla="*/ 1008532 h 3087322"/>
              <a:gd name="connsiteX58" fmla="*/ 1486003 w 4836008"/>
              <a:gd name="connsiteY58" fmla="*/ 1018056 h 3087322"/>
              <a:gd name="connsiteX59" fmla="*/ 1516960 w 4836008"/>
              <a:gd name="connsiteY59" fmla="*/ 1018057 h 3087322"/>
              <a:gd name="connsiteX60" fmla="*/ 1559823 w 4836008"/>
              <a:gd name="connsiteY60" fmla="*/ 1039488 h 3087322"/>
              <a:gd name="connsiteX61" fmla="*/ 1571729 w 4836008"/>
              <a:gd name="connsiteY61" fmla="*/ 1084732 h 3087322"/>
              <a:gd name="connsiteX62" fmla="*/ 1607448 w 4836008"/>
              <a:gd name="connsiteY62" fmla="*/ 1087113 h 3087322"/>
              <a:gd name="connsiteX63" fmla="*/ 1624116 w 4836008"/>
              <a:gd name="connsiteY63" fmla="*/ 1106163 h 3087322"/>
              <a:gd name="connsiteX64" fmla="*/ 1676504 w 4836008"/>
              <a:gd name="connsiteY64" fmla="*/ 1108544 h 3087322"/>
              <a:gd name="connsiteX65" fmla="*/ 1678886 w 4836008"/>
              <a:gd name="connsiteY65" fmla="*/ 1139499 h 3087322"/>
              <a:gd name="connsiteX66" fmla="*/ 1728891 w 4836008"/>
              <a:gd name="connsiteY66" fmla="*/ 1151407 h 3087322"/>
              <a:gd name="connsiteX67" fmla="*/ 1724129 w 4836008"/>
              <a:gd name="connsiteY67" fmla="*/ 1179982 h 3087322"/>
              <a:gd name="connsiteX68" fmla="*/ 1786042 w 4836008"/>
              <a:gd name="connsiteY68" fmla="*/ 1184743 h 3087322"/>
              <a:gd name="connsiteX69" fmla="*/ 1807473 w 4836008"/>
              <a:gd name="connsiteY69" fmla="*/ 1227607 h 3087322"/>
              <a:gd name="connsiteX70" fmla="*/ 1838429 w 4836008"/>
              <a:gd name="connsiteY70" fmla="*/ 1232369 h 3087322"/>
              <a:gd name="connsiteX71" fmla="*/ 1878910 w 4836008"/>
              <a:gd name="connsiteY71" fmla="*/ 1246657 h 3087322"/>
              <a:gd name="connsiteX72" fmla="*/ 1919392 w 4836008"/>
              <a:gd name="connsiteY72" fmla="*/ 1244275 h 3087322"/>
              <a:gd name="connsiteX73" fmla="*/ 1909866 w 4836008"/>
              <a:gd name="connsiteY73" fmla="*/ 1289519 h 3087322"/>
              <a:gd name="connsiteX74" fmla="*/ 1955110 w 4836008"/>
              <a:gd name="connsiteY74" fmla="*/ 1287138 h 3087322"/>
              <a:gd name="connsiteX75" fmla="*/ 2002735 w 4836008"/>
              <a:gd name="connsiteY75" fmla="*/ 1303807 h 3087322"/>
              <a:gd name="connsiteX76" fmla="*/ 2017023 w 4836008"/>
              <a:gd name="connsiteY76" fmla="*/ 1341907 h 3087322"/>
              <a:gd name="connsiteX77" fmla="*/ 2043216 w 4836008"/>
              <a:gd name="connsiteY77" fmla="*/ 1346669 h 3087322"/>
              <a:gd name="connsiteX78" fmla="*/ 2086079 w 4836008"/>
              <a:gd name="connsiteY78" fmla="*/ 1360957 h 3087322"/>
              <a:gd name="connsiteX79" fmla="*/ 2105129 w 4836008"/>
              <a:gd name="connsiteY79" fmla="*/ 1389532 h 3087322"/>
              <a:gd name="connsiteX80" fmla="*/ 2157517 w 4836008"/>
              <a:gd name="connsiteY80" fmla="*/ 1406200 h 3087322"/>
              <a:gd name="connsiteX81" fmla="*/ 2200379 w 4836008"/>
              <a:gd name="connsiteY81" fmla="*/ 1418107 h 3087322"/>
              <a:gd name="connsiteX82" fmla="*/ 2217048 w 4836008"/>
              <a:gd name="connsiteY82" fmla="*/ 1446682 h 3087322"/>
              <a:gd name="connsiteX83" fmla="*/ 2250385 w 4836008"/>
              <a:gd name="connsiteY83" fmla="*/ 1451444 h 3087322"/>
              <a:gd name="connsiteX84" fmla="*/ 2281341 w 4836008"/>
              <a:gd name="connsiteY84" fmla="*/ 1453825 h 3087322"/>
              <a:gd name="connsiteX85" fmla="*/ 2321823 w 4836008"/>
              <a:gd name="connsiteY85" fmla="*/ 1499068 h 3087322"/>
              <a:gd name="connsiteX86" fmla="*/ 2357541 w 4836008"/>
              <a:gd name="connsiteY86" fmla="*/ 1506213 h 3087322"/>
              <a:gd name="connsiteX87" fmla="*/ 2364685 w 4836008"/>
              <a:gd name="connsiteY87" fmla="*/ 1556219 h 3087322"/>
              <a:gd name="connsiteX88" fmla="*/ 2438504 w 4836008"/>
              <a:gd name="connsiteY88" fmla="*/ 1563363 h 3087322"/>
              <a:gd name="connsiteX89" fmla="*/ 2462316 w 4836008"/>
              <a:gd name="connsiteY89" fmla="*/ 1591938 h 3087322"/>
              <a:gd name="connsiteX90" fmla="*/ 2488510 w 4836008"/>
              <a:gd name="connsiteY90" fmla="*/ 1589557 h 3087322"/>
              <a:gd name="connsiteX91" fmla="*/ 2505179 w 4836008"/>
              <a:gd name="connsiteY91" fmla="*/ 1618132 h 3087322"/>
              <a:gd name="connsiteX92" fmla="*/ 2528991 w 4836008"/>
              <a:gd name="connsiteY92" fmla="*/ 1613369 h 3087322"/>
              <a:gd name="connsiteX93" fmla="*/ 2536135 w 4836008"/>
              <a:gd name="connsiteY93" fmla="*/ 1641944 h 3087322"/>
              <a:gd name="connsiteX94" fmla="*/ 2569473 w 4836008"/>
              <a:gd name="connsiteY94" fmla="*/ 1653850 h 3087322"/>
              <a:gd name="connsiteX95" fmla="*/ 2612335 w 4836008"/>
              <a:gd name="connsiteY95" fmla="*/ 1675281 h 3087322"/>
              <a:gd name="connsiteX96" fmla="*/ 2645673 w 4836008"/>
              <a:gd name="connsiteY96" fmla="*/ 1675282 h 3087322"/>
              <a:gd name="connsiteX97" fmla="*/ 2683773 w 4836008"/>
              <a:gd name="connsiteY97" fmla="*/ 1689569 h 3087322"/>
              <a:gd name="connsiteX98" fmla="*/ 2690916 w 4836008"/>
              <a:gd name="connsiteY98" fmla="*/ 1722907 h 3087322"/>
              <a:gd name="connsiteX99" fmla="*/ 2729016 w 4836008"/>
              <a:gd name="connsiteY99" fmla="*/ 1725288 h 3087322"/>
              <a:gd name="connsiteX100" fmla="*/ 2731398 w 4836008"/>
              <a:gd name="connsiteY100" fmla="*/ 1749100 h 3087322"/>
              <a:gd name="connsiteX101" fmla="*/ 2767116 w 4836008"/>
              <a:gd name="connsiteY101" fmla="*/ 1746719 h 3087322"/>
              <a:gd name="connsiteX102" fmla="*/ 2776641 w 4836008"/>
              <a:gd name="connsiteY102" fmla="*/ 1777675 h 3087322"/>
              <a:gd name="connsiteX103" fmla="*/ 2840935 w 4836008"/>
              <a:gd name="connsiteY103" fmla="*/ 1782438 h 3087322"/>
              <a:gd name="connsiteX104" fmla="*/ 2850460 w 4836008"/>
              <a:gd name="connsiteY104" fmla="*/ 1815775 h 3087322"/>
              <a:gd name="connsiteX105" fmla="*/ 2883798 w 4836008"/>
              <a:gd name="connsiteY105" fmla="*/ 1827682 h 3087322"/>
              <a:gd name="connsiteX106" fmla="*/ 2890941 w 4836008"/>
              <a:gd name="connsiteY106" fmla="*/ 1851494 h 3087322"/>
              <a:gd name="connsiteX107" fmla="*/ 2926660 w 4836008"/>
              <a:gd name="connsiteY107" fmla="*/ 1851494 h 3087322"/>
              <a:gd name="connsiteX108" fmla="*/ 2967142 w 4836008"/>
              <a:gd name="connsiteY108" fmla="*/ 1868163 h 3087322"/>
              <a:gd name="connsiteX109" fmla="*/ 2993335 w 4836008"/>
              <a:gd name="connsiteY109" fmla="*/ 1880069 h 3087322"/>
              <a:gd name="connsiteX110" fmla="*/ 3010004 w 4836008"/>
              <a:gd name="connsiteY110" fmla="*/ 1920550 h 3087322"/>
              <a:gd name="connsiteX111" fmla="*/ 3038579 w 4836008"/>
              <a:gd name="connsiteY111" fmla="*/ 1932457 h 3087322"/>
              <a:gd name="connsiteX112" fmla="*/ 3079060 w 4836008"/>
              <a:gd name="connsiteY112" fmla="*/ 1937219 h 3087322"/>
              <a:gd name="connsiteX113" fmla="*/ 3095729 w 4836008"/>
              <a:gd name="connsiteY113" fmla="*/ 1975319 h 3087322"/>
              <a:gd name="connsiteX114" fmla="*/ 3131448 w 4836008"/>
              <a:gd name="connsiteY114" fmla="*/ 1970557 h 3087322"/>
              <a:gd name="connsiteX115" fmla="*/ 3131448 w 4836008"/>
              <a:gd name="connsiteY115" fmla="*/ 1999132 h 3087322"/>
              <a:gd name="connsiteX116" fmla="*/ 3162404 w 4836008"/>
              <a:gd name="connsiteY116" fmla="*/ 2001513 h 3087322"/>
              <a:gd name="connsiteX117" fmla="*/ 3202885 w 4836008"/>
              <a:gd name="connsiteY117" fmla="*/ 2018182 h 3087322"/>
              <a:gd name="connsiteX118" fmla="*/ 3250510 w 4836008"/>
              <a:gd name="connsiteY118" fmla="*/ 2032469 h 3087322"/>
              <a:gd name="connsiteX119" fmla="*/ 3295754 w 4836008"/>
              <a:gd name="connsiteY119" fmla="*/ 2044375 h 3087322"/>
              <a:gd name="connsiteX120" fmla="*/ 3338616 w 4836008"/>
              <a:gd name="connsiteY120" fmla="*/ 2049138 h 3087322"/>
              <a:gd name="connsiteX121" fmla="*/ 3376716 w 4836008"/>
              <a:gd name="connsiteY121" fmla="*/ 2082475 h 3087322"/>
              <a:gd name="connsiteX122" fmla="*/ 3376716 w 4836008"/>
              <a:gd name="connsiteY122" fmla="*/ 2132482 h 3087322"/>
              <a:gd name="connsiteX123" fmla="*/ 3431485 w 4836008"/>
              <a:gd name="connsiteY123" fmla="*/ 2134863 h 3087322"/>
              <a:gd name="connsiteX124" fmla="*/ 3464823 w 4836008"/>
              <a:gd name="connsiteY124" fmla="*/ 2172963 h 3087322"/>
              <a:gd name="connsiteX125" fmla="*/ 3493398 w 4836008"/>
              <a:gd name="connsiteY125" fmla="*/ 2172963 h 3087322"/>
              <a:gd name="connsiteX126" fmla="*/ 3498160 w 4836008"/>
              <a:gd name="connsiteY126" fmla="*/ 2201538 h 3087322"/>
              <a:gd name="connsiteX127" fmla="*/ 3533879 w 4836008"/>
              <a:gd name="connsiteY127" fmla="*/ 2199157 h 3087322"/>
              <a:gd name="connsiteX128" fmla="*/ 3538641 w 4836008"/>
              <a:gd name="connsiteY128" fmla="*/ 2230113 h 3087322"/>
              <a:gd name="connsiteX129" fmla="*/ 3569598 w 4836008"/>
              <a:gd name="connsiteY129" fmla="*/ 2225350 h 3087322"/>
              <a:gd name="connsiteX130" fmla="*/ 3583885 w 4836008"/>
              <a:gd name="connsiteY130" fmla="*/ 2253925 h 3087322"/>
              <a:gd name="connsiteX131" fmla="*/ 3621985 w 4836008"/>
              <a:gd name="connsiteY131" fmla="*/ 2258688 h 3087322"/>
              <a:gd name="connsiteX132" fmla="*/ 3657704 w 4836008"/>
              <a:gd name="connsiteY132" fmla="*/ 2282500 h 3087322"/>
              <a:gd name="connsiteX133" fmla="*/ 3698185 w 4836008"/>
              <a:gd name="connsiteY133" fmla="*/ 2294407 h 3087322"/>
              <a:gd name="connsiteX134" fmla="*/ 3705329 w 4836008"/>
              <a:gd name="connsiteY134" fmla="*/ 2334888 h 3087322"/>
              <a:gd name="connsiteX135" fmla="*/ 3741048 w 4836008"/>
              <a:gd name="connsiteY135" fmla="*/ 2332507 h 3087322"/>
              <a:gd name="connsiteX136" fmla="*/ 3745810 w 4836008"/>
              <a:gd name="connsiteY136" fmla="*/ 2363463 h 3087322"/>
              <a:gd name="connsiteX137" fmla="*/ 3776766 w 4836008"/>
              <a:gd name="connsiteY137" fmla="*/ 2358700 h 3087322"/>
              <a:gd name="connsiteX138" fmla="*/ 3786291 w 4836008"/>
              <a:gd name="connsiteY138" fmla="*/ 2384894 h 3087322"/>
              <a:gd name="connsiteX139" fmla="*/ 3817248 w 4836008"/>
              <a:gd name="connsiteY139" fmla="*/ 2392038 h 3087322"/>
              <a:gd name="connsiteX140" fmla="*/ 3826773 w 4836008"/>
              <a:gd name="connsiteY140" fmla="*/ 2415850 h 3087322"/>
              <a:gd name="connsiteX141" fmla="*/ 3862491 w 4836008"/>
              <a:gd name="connsiteY141" fmla="*/ 2418232 h 3087322"/>
              <a:gd name="connsiteX142" fmla="*/ 3864873 w 4836008"/>
              <a:gd name="connsiteY142" fmla="*/ 2451569 h 3087322"/>
              <a:gd name="connsiteX143" fmla="*/ 3900591 w 4836008"/>
              <a:gd name="connsiteY143" fmla="*/ 2451569 h 3087322"/>
              <a:gd name="connsiteX144" fmla="*/ 3972029 w 4836008"/>
              <a:gd name="connsiteY144" fmla="*/ 2465857 h 3087322"/>
              <a:gd name="connsiteX145" fmla="*/ 3983935 w 4836008"/>
              <a:gd name="connsiteY145" fmla="*/ 2487288 h 3087322"/>
              <a:gd name="connsiteX146" fmla="*/ 4010129 w 4836008"/>
              <a:gd name="connsiteY146" fmla="*/ 2489669 h 3087322"/>
              <a:gd name="connsiteX147" fmla="*/ 4024416 w 4836008"/>
              <a:gd name="connsiteY147" fmla="*/ 2513482 h 3087322"/>
              <a:gd name="connsiteX148" fmla="*/ 4057754 w 4836008"/>
              <a:gd name="connsiteY148" fmla="*/ 2513482 h 3087322"/>
              <a:gd name="connsiteX149" fmla="*/ 4060135 w 4836008"/>
              <a:gd name="connsiteY149" fmla="*/ 2551582 h 3087322"/>
              <a:gd name="connsiteX150" fmla="*/ 4091091 w 4836008"/>
              <a:gd name="connsiteY150" fmla="*/ 2549200 h 3087322"/>
              <a:gd name="connsiteX151" fmla="*/ 4100616 w 4836008"/>
              <a:gd name="connsiteY151" fmla="*/ 2568250 h 3087322"/>
              <a:gd name="connsiteX152" fmla="*/ 4133954 w 4836008"/>
              <a:gd name="connsiteY152" fmla="*/ 2570632 h 3087322"/>
              <a:gd name="connsiteX153" fmla="*/ 4141098 w 4836008"/>
              <a:gd name="connsiteY153" fmla="*/ 2603969 h 3087322"/>
              <a:gd name="connsiteX154" fmla="*/ 4183960 w 4836008"/>
              <a:gd name="connsiteY154" fmla="*/ 2596825 h 3087322"/>
              <a:gd name="connsiteX155" fmla="*/ 4188723 w 4836008"/>
              <a:gd name="connsiteY155" fmla="*/ 2623019 h 3087322"/>
              <a:gd name="connsiteX156" fmla="*/ 4257779 w 4836008"/>
              <a:gd name="connsiteY156" fmla="*/ 2620638 h 3087322"/>
              <a:gd name="connsiteX157" fmla="*/ 4264923 w 4836008"/>
              <a:gd name="connsiteY157" fmla="*/ 2649213 h 3087322"/>
              <a:gd name="connsiteX158" fmla="*/ 4305404 w 4836008"/>
              <a:gd name="connsiteY158" fmla="*/ 2646832 h 3087322"/>
              <a:gd name="connsiteX159" fmla="*/ 4305404 w 4836008"/>
              <a:gd name="connsiteY159" fmla="*/ 2680169 h 3087322"/>
              <a:gd name="connsiteX160" fmla="*/ 4333979 w 4836008"/>
              <a:gd name="connsiteY160" fmla="*/ 2680169 h 3087322"/>
              <a:gd name="connsiteX161" fmla="*/ 4343504 w 4836008"/>
              <a:gd name="connsiteY161" fmla="*/ 2732557 h 3087322"/>
              <a:gd name="connsiteX162" fmla="*/ 4376841 w 4836008"/>
              <a:gd name="connsiteY162" fmla="*/ 2727794 h 3087322"/>
              <a:gd name="connsiteX163" fmla="*/ 4393510 w 4836008"/>
              <a:gd name="connsiteY163" fmla="*/ 2756369 h 3087322"/>
              <a:gd name="connsiteX164" fmla="*/ 4424466 w 4836008"/>
              <a:gd name="connsiteY164" fmla="*/ 2753988 h 3087322"/>
              <a:gd name="connsiteX165" fmla="*/ 4460185 w 4836008"/>
              <a:gd name="connsiteY165" fmla="*/ 2765894 h 3087322"/>
              <a:gd name="connsiteX166" fmla="*/ 4483998 w 4836008"/>
              <a:gd name="connsiteY166" fmla="*/ 2799231 h 3087322"/>
              <a:gd name="connsiteX167" fmla="*/ 4514954 w 4836008"/>
              <a:gd name="connsiteY167" fmla="*/ 2799232 h 3087322"/>
              <a:gd name="connsiteX168" fmla="*/ 4572104 w 4836008"/>
              <a:gd name="connsiteY168" fmla="*/ 2825425 h 3087322"/>
              <a:gd name="connsiteX169" fmla="*/ 4584010 w 4836008"/>
              <a:gd name="connsiteY169" fmla="*/ 2858763 h 3087322"/>
              <a:gd name="connsiteX170" fmla="*/ 4648304 w 4836008"/>
              <a:gd name="connsiteY170" fmla="*/ 2863525 h 3087322"/>
              <a:gd name="connsiteX171" fmla="*/ 4662591 w 4836008"/>
              <a:gd name="connsiteY171" fmla="*/ 2884957 h 3087322"/>
              <a:gd name="connsiteX172" fmla="*/ 4734029 w 4836008"/>
              <a:gd name="connsiteY172" fmla="*/ 2889719 h 3087322"/>
              <a:gd name="connsiteX173" fmla="*/ 4743554 w 4836008"/>
              <a:gd name="connsiteY173" fmla="*/ 2932582 h 3087322"/>
              <a:gd name="connsiteX174" fmla="*/ 4776891 w 4836008"/>
              <a:gd name="connsiteY174" fmla="*/ 2930200 h 3087322"/>
              <a:gd name="connsiteX175" fmla="*/ 4781654 w 4836008"/>
              <a:gd name="connsiteY175" fmla="*/ 2968300 h 3087322"/>
              <a:gd name="connsiteX176" fmla="*/ 4824516 w 4836008"/>
              <a:gd name="connsiteY176" fmla="*/ 2970682 h 3087322"/>
              <a:gd name="connsiteX177" fmla="*/ 4836008 w 4836008"/>
              <a:gd name="connsiteY177" fmla="*/ 3087322 h 3087322"/>
              <a:gd name="connsiteX0" fmla="*/ 0 w 4826694"/>
              <a:gd name="connsiteY0" fmla="*/ 0 h 3075416"/>
              <a:gd name="connsiteX1" fmla="*/ 33441 w 4826694"/>
              <a:gd name="connsiteY1" fmla="*/ 41744 h 3075416"/>
              <a:gd name="connsiteX2" fmla="*/ 59635 w 4826694"/>
              <a:gd name="connsiteY2" fmla="*/ 36982 h 3075416"/>
              <a:gd name="connsiteX3" fmla="*/ 71541 w 4826694"/>
              <a:gd name="connsiteY3" fmla="*/ 82225 h 3075416"/>
              <a:gd name="connsiteX4" fmla="*/ 102498 w 4826694"/>
              <a:gd name="connsiteY4" fmla="*/ 89369 h 3075416"/>
              <a:gd name="connsiteX5" fmla="*/ 116785 w 4826694"/>
              <a:gd name="connsiteY5" fmla="*/ 132232 h 3075416"/>
              <a:gd name="connsiteX6" fmla="*/ 147741 w 4826694"/>
              <a:gd name="connsiteY6" fmla="*/ 129850 h 3075416"/>
              <a:gd name="connsiteX7" fmla="*/ 147741 w 4826694"/>
              <a:gd name="connsiteY7" fmla="*/ 165569 h 3075416"/>
              <a:gd name="connsiteX8" fmla="*/ 183459 w 4826694"/>
              <a:gd name="connsiteY8" fmla="*/ 163188 h 3075416"/>
              <a:gd name="connsiteX9" fmla="*/ 188223 w 4826694"/>
              <a:gd name="connsiteY9" fmla="*/ 213194 h 3075416"/>
              <a:gd name="connsiteX10" fmla="*/ 226323 w 4826694"/>
              <a:gd name="connsiteY10" fmla="*/ 217957 h 3075416"/>
              <a:gd name="connsiteX11" fmla="*/ 271566 w 4826694"/>
              <a:gd name="connsiteY11" fmla="*/ 232243 h 3075416"/>
              <a:gd name="connsiteX12" fmla="*/ 276329 w 4826694"/>
              <a:gd name="connsiteY12" fmla="*/ 270344 h 3075416"/>
              <a:gd name="connsiteX13" fmla="*/ 323954 w 4826694"/>
              <a:gd name="connsiteY13" fmla="*/ 275107 h 3075416"/>
              <a:gd name="connsiteX14" fmla="*/ 385866 w 4826694"/>
              <a:gd name="connsiteY14" fmla="*/ 289394 h 3075416"/>
              <a:gd name="connsiteX15" fmla="*/ 402535 w 4826694"/>
              <a:gd name="connsiteY15" fmla="*/ 327495 h 3075416"/>
              <a:gd name="connsiteX16" fmla="*/ 440635 w 4826694"/>
              <a:gd name="connsiteY16" fmla="*/ 339400 h 3075416"/>
              <a:gd name="connsiteX17" fmla="*/ 478735 w 4826694"/>
              <a:gd name="connsiteY17" fmla="*/ 367975 h 3075416"/>
              <a:gd name="connsiteX18" fmla="*/ 516835 w 4826694"/>
              <a:gd name="connsiteY18" fmla="*/ 375119 h 3075416"/>
              <a:gd name="connsiteX19" fmla="*/ 557316 w 4826694"/>
              <a:gd name="connsiteY19" fmla="*/ 403694 h 3075416"/>
              <a:gd name="connsiteX20" fmla="*/ 588273 w 4826694"/>
              <a:gd name="connsiteY20" fmla="*/ 408457 h 3075416"/>
              <a:gd name="connsiteX21" fmla="*/ 628754 w 4826694"/>
              <a:gd name="connsiteY21" fmla="*/ 425125 h 3075416"/>
              <a:gd name="connsiteX22" fmla="*/ 643041 w 4826694"/>
              <a:gd name="connsiteY22" fmla="*/ 451319 h 3075416"/>
              <a:gd name="connsiteX23" fmla="*/ 669235 w 4826694"/>
              <a:gd name="connsiteY23" fmla="*/ 453700 h 3075416"/>
              <a:gd name="connsiteX24" fmla="*/ 681141 w 4826694"/>
              <a:gd name="connsiteY24" fmla="*/ 477513 h 3075416"/>
              <a:gd name="connsiteX25" fmla="*/ 702572 w 4826694"/>
              <a:gd name="connsiteY25" fmla="*/ 479894 h 3075416"/>
              <a:gd name="connsiteX26" fmla="*/ 721623 w 4826694"/>
              <a:gd name="connsiteY26" fmla="*/ 520375 h 3075416"/>
              <a:gd name="connsiteX27" fmla="*/ 745436 w 4826694"/>
              <a:gd name="connsiteY27" fmla="*/ 515613 h 3075416"/>
              <a:gd name="connsiteX28" fmla="*/ 759723 w 4826694"/>
              <a:gd name="connsiteY28" fmla="*/ 546569 h 3075416"/>
              <a:gd name="connsiteX29" fmla="*/ 793060 w 4826694"/>
              <a:gd name="connsiteY29" fmla="*/ 551332 h 3075416"/>
              <a:gd name="connsiteX30" fmla="*/ 800204 w 4826694"/>
              <a:gd name="connsiteY30" fmla="*/ 577525 h 3075416"/>
              <a:gd name="connsiteX31" fmla="*/ 821635 w 4826694"/>
              <a:gd name="connsiteY31" fmla="*/ 579907 h 3075416"/>
              <a:gd name="connsiteX32" fmla="*/ 843066 w 4826694"/>
              <a:gd name="connsiteY32" fmla="*/ 613244 h 3075416"/>
              <a:gd name="connsiteX33" fmla="*/ 874023 w 4826694"/>
              <a:gd name="connsiteY33" fmla="*/ 615625 h 3075416"/>
              <a:gd name="connsiteX34" fmla="*/ 874023 w 4826694"/>
              <a:gd name="connsiteY34" fmla="*/ 653725 h 3075416"/>
              <a:gd name="connsiteX35" fmla="*/ 904979 w 4826694"/>
              <a:gd name="connsiteY35" fmla="*/ 653725 h 3075416"/>
              <a:gd name="connsiteX36" fmla="*/ 957366 w 4826694"/>
              <a:gd name="connsiteY36" fmla="*/ 675157 h 3075416"/>
              <a:gd name="connsiteX37" fmla="*/ 959748 w 4826694"/>
              <a:gd name="connsiteY37" fmla="*/ 710875 h 3075416"/>
              <a:gd name="connsiteX38" fmla="*/ 993085 w 4826694"/>
              <a:gd name="connsiteY38" fmla="*/ 706113 h 3075416"/>
              <a:gd name="connsiteX39" fmla="*/ 997848 w 4826694"/>
              <a:gd name="connsiteY39" fmla="*/ 720400 h 3075416"/>
              <a:gd name="connsiteX40" fmla="*/ 1033566 w 4826694"/>
              <a:gd name="connsiteY40" fmla="*/ 725163 h 3075416"/>
              <a:gd name="connsiteX41" fmla="*/ 1038329 w 4826694"/>
              <a:gd name="connsiteY41" fmla="*/ 770407 h 3075416"/>
              <a:gd name="connsiteX42" fmla="*/ 1076429 w 4826694"/>
              <a:gd name="connsiteY42" fmla="*/ 763263 h 3075416"/>
              <a:gd name="connsiteX43" fmla="*/ 1078810 w 4826694"/>
              <a:gd name="connsiteY43" fmla="*/ 789457 h 3075416"/>
              <a:gd name="connsiteX44" fmla="*/ 1114529 w 4826694"/>
              <a:gd name="connsiteY44" fmla="*/ 796600 h 3075416"/>
              <a:gd name="connsiteX45" fmla="*/ 1112148 w 4826694"/>
              <a:gd name="connsiteY45" fmla="*/ 818032 h 3075416"/>
              <a:gd name="connsiteX46" fmla="*/ 1155010 w 4826694"/>
              <a:gd name="connsiteY46" fmla="*/ 818032 h 3075416"/>
              <a:gd name="connsiteX47" fmla="*/ 1157391 w 4826694"/>
              <a:gd name="connsiteY47" fmla="*/ 853750 h 3075416"/>
              <a:gd name="connsiteX48" fmla="*/ 1200254 w 4826694"/>
              <a:gd name="connsiteY48" fmla="*/ 856132 h 3075416"/>
              <a:gd name="connsiteX49" fmla="*/ 1202635 w 4826694"/>
              <a:gd name="connsiteY49" fmla="*/ 894232 h 3075416"/>
              <a:gd name="connsiteX50" fmla="*/ 1231210 w 4826694"/>
              <a:gd name="connsiteY50" fmla="*/ 891850 h 3075416"/>
              <a:gd name="connsiteX51" fmla="*/ 1240735 w 4826694"/>
              <a:gd name="connsiteY51" fmla="*/ 915663 h 3075416"/>
              <a:gd name="connsiteX52" fmla="*/ 1276454 w 4826694"/>
              <a:gd name="connsiteY52" fmla="*/ 920425 h 3075416"/>
              <a:gd name="connsiteX53" fmla="*/ 1283598 w 4826694"/>
              <a:gd name="connsiteY53" fmla="*/ 956144 h 3075416"/>
              <a:gd name="connsiteX54" fmla="*/ 1390754 w 4826694"/>
              <a:gd name="connsiteY54" fmla="*/ 963288 h 3075416"/>
              <a:gd name="connsiteX55" fmla="*/ 1402660 w 4826694"/>
              <a:gd name="connsiteY55" fmla="*/ 984719 h 3075416"/>
              <a:gd name="connsiteX56" fmla="*/ 1438379 w 4826694"/>
              <a:gd name="connsiteY56" fmla="*/ 987100 h 3075416"/>
              <a:gd name="connsiteX57" fmla="*/ 1445523 w 4826694"/>
              <a:gd name="connsiteY57" fmla="*/ 1008532 h 3075416"/>
              <a:gd name="connsiteX58" fmla="*/ 1486003 w 4826694"/>
              <a:gd name="connsiteY58" fmla="*/ 1018056 h 3075416"/>
              <a:gd name="connsiteX59" fmla="*/ 1516960 w 4826694"/>
              <a:gd name="connsiteY59" fmla="*/ 1018057 h 3075416"/>
              <a:gd name="connsiteX60" fmla="*/ 1559823 w 4826694"/>
              <a:gd name="connsiteY60" fmla="*/ 1039488 h 3075416"/>
              <a:gd name="connsiteX61" fmla="*/ 1571729 w 4826694"/>
              <a:gd name="connsiteY61" fmla="*/ 1084732 h 3075416"/>
              <a:gd name="connsiteX62" fmla="*/ 1607448 w 4826694"/>
              <a:gd name="connsiteY62" fmla="*/ 1087113 h 3075416"/>
              <a:gd name="connsiteX63" fmla="*/ 1624116 w 4826694"/>
              <a:gd name="connsiteY63" fmla="*/ 1106163 h 3075416"/>
              <a:gd name="connsiteX64" fmla="*/ 1676504 w 4826694"/>
              <a:gd name="connsiteY64" fmla="*/ 1108544 h 3075416"/>
              <a:gd name="connsiteX65" fmla="*/ 1678886 w 4826694"/>
              <a:gd name="connsiteY65" fmla="*/ 1139499 h 3075416"/>
              <a:gd name="connsiteX66" fmla="*/ 1728891 w 4826694"/>
              <a:gd name="connsiteY66" fmla="*/ 1151407 h 3075416"/>
              <a:gd name="connsiteX67" fmla="*/ 1724129 w 4826694"/>
              <a:gd name="connsiteY67" fmla="*/ 1179982 h 3075416"/>
              <a:gd name="connsiteX68" fmla="*/ 1786042 w 4826694"/>
              <a:gd name="connsiteY68" fmla="*/ 1184743 h 3075416"/>
              <a:gd name="connsiteX69" fmla="*/ 1807473 w 4826694"/>
              <a:gd name="connsiteY69" fmla="*/ 1227607 h 3075416"/>
              <a:gd name="connsiteX70" fmla="*/ 1838429 w 4826694"/>
              <a:gd name="connsiteY70" fmla="*/ 1232369 h 3075416"/>
              <a:gd name="connsiteX71" fmla="*/ 1878910 w 4826694"/>
              <a:gd name="connsiteY71" fmla="*/ 1246657 h 3075416"/>
              <a:gd name="connsiteX72" fmla="*/ 1919392 w 4826694"/>
              <a:gd name="connsiteY72" fmla="*/ 1244275 h 3075416"/>
              <a:gd name="connsiteX73" fmla="*/ 1909866 w 4826694"/>
              <a:gd name="connsiteY73" fmla="*/ 1289519 h 3075416"/>
              <a:gd name="connsiteX74" fmla="*/ 1955110 w 4826694"/>
              <a:gd name="connsiteY74" fmla="*/ 1287138 h 3075416"/>
              <a:gd name="connsiteX75" fmla="*/ 2002735 w 4826694"/>
              <a:gd name="connsiteY75" fmla="*/ 1303807 h 3075416"/>
              <a:gd name="connsiteX76" fmla="*/ 2017023 w 4826694"/>
              <a:gd name="connsiteY76" fmla="*/ 1341907 h 3075416"/>
              <a:gd name="connsiteX77" fmla="*/ 2043216 w 4826694"/>
              <a:gd name="connsiteY77" fmla="*/ 1346669 h 3075416"/>
              <a:gd name="connsiteX78" fmla="*/ 2086079 w 4826694"/>
              <a:gd name="connsiteY78" fmla="*/ 1360957 h 3075416"/>
              <a:gd name="connsiteX79" fmla="*/ 2105129 w 4826694"/>
              <a:gd name="connsiteY79" fmla="*/ 1389532 h 3075416"/>
              <a:gd name="connsiteX80" fmla="*/ 2157517 w 4826694"/>
              <a:gd name="connsiteY80" fmla="*/ 1406200 h 3075416"/>
              <a:gd name="connsiteX81" fmla="*/ 2200379 w 4826694"/>
              <a:gd name="connsiteY81" fmla="*/ 1418107 h 3075416"/>
              <a:gd name="connsiteX82" fmla="*/ 2217048 w 4826694"/>
              <a:gd name="connsiteY82" fmla="*/ 1446682 h 3075416"/>
              <a:gd name="connsiteX83" fmla="*/ 2250385 w 4826694"/>
              <a:gd name="connsiteY83" fmla="*/ 1451444 h 3075416"/>
              <a:gd name="connsiteX84" fmla="*/ 2281341 w 4826694"/>
              <a:gd name="connsiteY84" fmla="*/ 1453825 h 3075416"/>
              <a:gd name="connsiteX85" fmla="*/ 2321823 w 4826694"/>
              <a:gd name="connsiteY85" fmla="*/ 1499068 h 3075416"/>
              <a:gd name="connsiteX86" fmla="*/ 2357541 w 4826694"/>
              <a:gd name="connsiteY86" fmla="*/ 1506213 h 3075416"/>
              <a:gd name="connsiteX87" fmla="*/ 2364685 w 4826694"/>
              <a:gd name="connsiteY87" fmla="*/ 1556219 h 3075416"/>
              <a:gd name="connsiteX88" fmla="*/ 2438504 w 4826694"/>
              <a:gd name="connsiteY88" fmla="*/ 1563363 h 3075416"/>
              <a:gd name="connsiteX89" fmla="*/ 2462316 w 4826694"/>
              <a:gd name="connsiteY89" fmla="*/ 1591938 h 3075416"/>
              <a:gd name="connsiteX90" fmla="*/ 2488510 w 4826694"/>
              <a:gd name="connsiteY90" fmla="*/ 1589557 h 3075416"/>
              <a:gd name="connsiteX91" fmla="*/ 2505179 w 4826694"/>
              <a:gd name="connsiteY91" fmla="*/ 1618132 h 3075416"/>
              <a:gd name="connsiteX92" fmla="*/ 2528991 w 4826694"/>
              <a:gd name="connsiteY92" fmla="*/ 1613369 h 3075416"/>
              <a:gd name="connsiteX93" fmla="*/ 2536135 w 4826694"/>
              <a:gd name="connsiteY93" fmla="*/ 1641944 h 3075416"/>
              <a:gd name="connsiteX94" fmla="*/ 2569473 w 4826694"/>
              <a:gd name="connsiteY94" fmla="*/ 1653850 h 3075416"/>
              <a:gd name="connsiteX95" fmla="*/ 2612335 w 4826694"/>
              <a:gd name="connsiteY95" fmla="*/ 1675281 h 3075416"/>
              <a:gd name="connsiteX96" fmla="*/ 2645673 w 4826694"/>
              <a:gd name="connsiteY96" fmla="*/ 1675282 h 3075416"/>
              <a:gd name="connsiteX97" fmla="*/ 2683773 w 4826694"/>
              <a:gd name="connsiteY97" fmla="*/ 1689569 h 3075416"/>
              <a:gd name="connsiteX98" fmla="*/ 2690916 w 4826694"/>
              <a:gd name="connsiteY98" fmla="*/ 1722907 h 3075416"/>
              <a:gd name="connsiteX99" fmla="*/ 2729016 w 4826694"/>
              <a:gd name="connsiteY99" fmla="*/ 1725288 h 3075416"/>
              <a:gd name="connsiteX100" fmla="*/ 2731398 w 4826694"/>
              <a:gd name="connsiteY100" fmla="*/ 1749100 h 3075416"/>
              <a:gd name="connsiteX101" fmla="*/ 2767116 w 4826694"/>
              <a:gd name="connsiteY101" fmla="*/ 1746719 h 3075416"/>
              <a:gd name="connsiteX102" fmla="*/ 2776641 w 4826694"/>
              <a:gd name="connsiteY102" fmla="*/ 1777675 h 3075416"/>
              <a:gd name="connsiteX103" fmla="*/ 2840935 w 4826694"/>
              <a:gd name="connsiteY103" fmla="*/ 1782438 h 3075416"/>
              <a:gd name="connsiteX104" fmla="*/ 2850460 w 4826694"/>
              <a:gd name="connsiteY104" fmla="*/ 1815775 h 3075416"/>
              <a:gd name="connsiteX105" fmla="*/ 2883798 w 4826694"/>
              <a:gd name="connsiteY105" fmla="*/ 1827682 h 3075416"/>
              <a:gd name="connsiteX106" fmla="*/ 2890941 w 4826694"/>
              <a:gd name="connsiteY106" fmla="*/ 1851494 h 3075416"/>
              <a:gd name="connsiteX107" fmla="*/ 2926660 w 4826694"/>
              <a:gd name="connsiteY107" fmla="*/ 1851494 h 3075416"/>
              <a:gd name="connsiteX108" fmla="*/ 2967142 w 4826694"/>
              <a:gd name="connsiteY108" fmla="*/ 1868163 h 3075416"/>
              <a:gd name="connsiteX109" fmla="*/ 2993335 w 4826694"/>
              <a:gd name="connsiteY109" fmla="*/ 1880069 h 3075416"/>
              <a:gd name="connsiteX110" fmla="*/ 3010004 w 4826694"/>
              <a:gd name="connsiteY110" fmla="*/ 1920550 h 3075416"/>
              <a:gd name="connsiteX111" fmla="*/ 3038579 w 4826694"/>
              <a:gd name="connsiteY111" fmla="*/ 1932457 h 3075416"/>
              <a:gd name="connsiteX112" fmla="*/ 3079060 w 4826694"/>
              <a:gd name="connsiteY112" fmla="*/ 1937219 h 3075416"/>
              <a:gd name="connsiteX113" fmla="*/ 3095729 w 4826694"/>
              <a:gd name="connsiteY113" fmla="*/ 1975319 h 3075416"/>
              <a:gd name="connsiteX114" fmla="*/ 3131448 w 4826694"/>
              <a:gd name="connsiteY114" fmla="*/ 1970557 h 3075416"/>
              <a:gd name="connsiteX115" fmla="*/ 3131448 w 4826694"/>
              <a:gd name="connsiteY115" fmla="*/ 1999132 h 3075416"/>
              <a:gd name="connsiteX116" fmla="*/ 3162404 w 4826694"/>
              <a:gd name="connsiteY116" fmla="*/ 2001513 h 3075416"/>
              <a:gd name="connsiteX117" fmla="*/ 3202885 w 4826694"/>
              <a:gd name="connsiteY117" fmla="*/ 2018182 h 3075416"/>
              <a:gd name="connsiteX118" fmla="*/ 3250510 w 4826694"/>
              <a:gd name="connsiteY118" fmla="*/ 2032469 h 3075416"/>
              <a:gd name="connsiteX119" fmla="*/ 3295754 w 4826694"/>
              <a:gd name="connsiteY119" fmla="*/ 2044375 h 3075416"/>
              <a:gd name="connsiteX120" fmla="*/ 3338616 w 4826694"/>
              <a:gd name="connsiteY120" fmla="*/ 2049138 h 3075416"/>
              <a:gd name="connsiteX121" fmla="*/ 3376716 w 4826694"/>
              <a:gd name="connsiteY121" fmla="*/ 2082475 h 3075416"/>
              <a:gd name="connsiteX122" fmla="*/ 3376716 w 4826694"/>
              <a:gd name="connsiteY122" fmla="*/ 2132482 h 3075416"/>
              <a:gd name="connsiteX123" fmla="*/ 3431485 w 4826694"/>
              <a:gd name="connsiteY123" fmla="*/ 2134863 h 3075416"/>
              <a:gd name="connsiteX124" fmla="*/ 3464823 w 4826694"/>
              <a:gd name="connsiteY124" fmla="*/ 2172963 h 3075416"/>
              <a:gd name="connsiteX125" fmla="*/ 3493398 w 4826694"/>
              <a:gd name="connsiteY125" fmla="*/ 2172963 h 3075416"/>
              <a:gd name="connsiteX126" fmla="*/ 3498160 w 4826694"/>
              <a:gd name="connsiteY126" fmla="*/ 2201538 h 3075416"/>
              <a:gd name="connsiteX127" fmla="*/ 3533879 w 4826694"/>
              <a:gd name="connsiteY127" fmla="*/ 2199157 h 3075416"/>
              <a:gd name="connsiteX128" fmla="*/ 3538641 w 4826694"/>
              <a:gd name="connsiteY128" fmla="*/ 2230113 h 3075416"/>
              <a:gd name="connsiteX129" fmla="*/ 3569598 w 4826694"/>
              <a:gd name="connsiteY129" fmla="*/ 2225350 h 3075416"/>
              <a:gd name="connsiteX130" fmla="*/ 3583885 w 4826694"/>
              <a:gd name="connsiteY130" fmla="*/ 2253925 h 3075416"/>
              <a:gd name="connsiteX131" fmla="*/ 3621985 w 4826694"/>
              <a:gd name="connsiteY131" fmla="*/ 2258688 h 3075416"/>
              <a:gd name="connsiteX132" fmla="*/ 3657704 w 4826694"/>
              <a:gd name="connsiteY132" fmla="*/ 2282500 h 3075416"/>
              <a:gd name="connsiteX133" fmla="*/ 3698185 w 4826694"/>
              <a:gd name="connsiteY133" fmla="*/ 2294407 h 3075416"/>
              <a:gd name="connsiteX134" fmla="*/ 3705329 w 4826694"/>
              <a:gd name="connsiteY134" fmla="*/ 2334888 h 3075416"/>
              <a:gd name="connsiteX135" fmla="*/ 3741048 w 4826694"/>
              <a:gd name="connsiteY135" fmla="*/ 2332507 h 3075416"/>
              <a:gd name="connsiteX136" fmla="*/ 3745810 w 4826694"/>
              <a:gd name="connsiteY136" fmla="*/ 2363463 h 3075416"/>
              <a:gd name="connsiteX137" fmla="*/ 3776766 w 4826694"/>
              <a:gd name="connsiteY137" fmla="*/ 2358700 h 3075416"/>
              <a:gd name="connsiteX138" fmla="*/ 3786291 w 4826694"/>
              <a:gd name="connsiteY138" fmla="*/ 2384894 h 3075416"/>
              <a:gd name="connsiteX139" fmla="*/ 3817248 w 4826694"/>
              <a:gd name="connsiteY139" fmla="*/ 2392038 h 3075416"/>
              <a:gd name="connsiteX140" fmla="*/ 3826773 w 4826694"/>
              <a:gd name="connsiteY140" fmla="*/ 2415850 h 3075416"/>
              <a:gd name="connsiteX141" fmla="*/ 3862491 w 4826694"/>
              <a:gd name="connsiteY141" fmla="*/ 2418232 h 3075416"/>
              <a:gd name="connsiteX142" fmla="*/ 3864873 w 4826694"/>
              <a:gd name="connsiteY142" fmla="*/ 2451569 h 3075416"/>
              <a:gd name="connsiteX143" fmla="*/ 3900591 w 4826694"/>
              <a:gd name="connsiteY143" fmla="*/ 2451569 h 3075416"/>
              <a:gd name="connsiteX144" fmla="*/ 3972029 w 4826694"/>
              <a:gd name="connsiteY144" fmla="*/ 2465857 h 3075416"/>
              <a:gd name="connsiteX145" fmla="*/ 3983935 w 4826694"/>
              <a:gd name="connsiteY145" fmla="*/ 2487288 h 3075416"/>
              <a:gd name="connsiteX146" fmla="*/ 4010129 w 4826694"/>
              <a:gd name="connsiteY146" fmla="*/ 2489669 h 3075416"/>
              <a:gd name="connsiteX147" fmla="*/ 4024416 w 4826694"/>
              <a:gd name="connsiteY147" fmla="*/ 2513482 h 3075416"/>
              <a:gd name="connsiteX148" fmla="*/ 4057754 w 4826694"/>
              <a:gd name="connsiteY148" fmla="*/ 2513482 h 3075416"/>
              <a:gd name="connsiteX149" fmla="*/ 4060135 w 4826694"/>
              <a:gd name="connsiteY149" fmla="*/ 2551582 h 3075416"/>
              <a:gd name="connsiteX150" fmla="*/ 4091091 w 4826694"/>
              <a:gd name="connsiteY150" fmla="*/ 2549200 h 3075416"/>
              <a:gd name="connsiteX151" fmla="*/ 4100616 w 4826694"/>
              <a:gd name="connsiteY151" fmla="*/ 2568250 h 3075416"/>
              <a:gd name="connsiteX152" fmla="*/ 4133954 w 4826694"/>
              <a:gd name="connsiteY152" fmla="*/ 2570632 h 3075416"/>
              <a:gd name="connsiteX153" fmla="*/ 4141098 w 4826694"/>
              <a:gd name="connsiteY153" fmla="*/ 2603969 h 3075416"/>
              <a:gd name="connsiteX154" fmla="*/ 4183960 w 4826694"/>
              <a:gd name="connsiteY154" fmla="*/ 2596825 h 3075416"/>
              <a:gd name="connsiteX155" fmla="*/ 4188723 w 4826694"/>
              <a:gd name="connsiteY155" fmla="*/ 2623019 h 3075416"/>
              <a:gd name="connsiteX156" fmla="*/ 4257779 w 4826694"/>
              <a:gd name="connsiteY156" fmla="*/ 2620638 h 3075416"/>
              <a:gd name="connsiteX157" fmla="*/ 4264923 w 4826694"/>
              <a:gd name="connsiteY157" fmla="*/ 2649213 h 3075416"/>
              <a:gd name="connsiteX158" fmla="*/ 4305404 w 4826694"/>
              <a:gd name="connsiteY158" fmla="*/ 2646832 h 3075416"/>
              <a:gd name="connsiteX159" fmla="*/ 4305404 w 4826694"/>
              <a:gd name="connsiteY159" fmla="*/ 2680169 h 3075416"/>
              <a:gd name="connsiteX160" fmla="*/ 4333979 w 4826694"/>
              <a:gd name="connsiteY160" fmla="*/ 2680169 h 3075416"/>
              <a:gd name="connsiteX161" fmla="*/ 4343504 w 4826694"/>
              <a:gd name="connsiteY161" fmla="*/ 2732557 h 3075416"/>
              <a:gd name="connsiteX162" fmla="*/ 4376841 w 4826694"/>
              <a:gd name="connsiteY162" fmla="*/ 2727794 h 3075416"/>
              <a:gd name="connsiteX163" fmla="*/ 4393510 w 4826694"/>
              <a:gd name="connsiteY163" fmla="*/ 2756369 h 3075416"/>
              <a:gd name="connsiteX164" fmla="*/ 4424466 w 4826694"/>
              <a:gd name="connsiteY164" fmla="*/ 2753988 h 3075416"/>
              <a:gd name="connsiteX165" fmla="*/ 4460185 w 4826694"/>
              <a:gd name="connsiteY165" fmla="*/ 2765894 h 3075416"/>
              <a:gd name="connsiteX166" fmla="*/ 4483998 w 4826694"/>
              <a:gd name="connsiteY166" fmla="*/ 2799231 h 3075416"/>
              <a:gd name="connsiteX167" fmla="*/ 4514954 w 4826694"/>
              <a:gd name="connsiteY167" fmla="*/ 2799232 h 3075416"/>
              <a:gd name="connsiteX168" fmla="*/ 4572104 w 4826694"/>
              <a:gd name="connsiteY168" fmla="*/ 2825425 h 3075416"/>
              <a:gd name="connsiteX169" fmla="*/ 4584010 w 4826694"/>
              <a:gd name="connsiteY169" fmla="*/ 2858763 h 3075416"/>
              <a:gd name="connsiteX170" fmla="*/ 4648304 w 4826694"/>
              <a:gd name="connsiteY170" fmla="*/ 2863525 h 3075416"/>
              <a:gd name="connsiteX171" fmla="*/ 4662591 w 4826694"/>
              <a:gd name="connsiteY171" fmla="*/ 2884957 h 3075416"/>
              <a:gd name="connsiteX172" fmla="*/ 4734029 w 4826694"/>
              <a:gd name="connsiteY172" fmla="*/ 2889719 h 3075416"/>
              <a:gd name="connsiteX173" fmla="*/ 4743554 w 4826694"/>
              <a:gd name="connsiteY173" fmla="*/ 2932582 h 3075416"/>
              <a:gd name="connsiteX174" fmla="*/ 4776891 w 4826694"/>
              <a:gd name="connsiteY174" fmla="*/ 2930200 h 3075416"/>
              <a:gd name="connsiteX175" fmla="*/ 4781654 w 4826694"/>
              <a:gd name="connsiteY175" fmla="*/ 2968300 h 3075416"/>
              <a:gd name="connsiteX176" fmla="*/ 4824516 w 4826694"/>
              <a:gd name="connsiteY176" fmla="*/ 2970682 h 3075416"/>
              <a:gd name="connsiteX177" fmla="*/ 4816958 w 4826694"/>
              <a:gd name="connsiteY177" fmla="*/ 3075416 h 3075416"/>
              <a:gd name="connsiteX0" fmla="*/ 0 w 4826694"/>
              <a:gd name="connsiteY0" fmla="*/ 0 h 3075416"/>
              <a:gd name="connsiteX1" fmla="*/ 33441 w 4826694"/>
              <a:gd name="connsiteY1" fmla="*/ 41744 h 3075416"/>
              <a:gd name="connsiteX2" fmla="*/ 59635 w 4826694"/>
              <a:gd name="connsiteY2" fmla="*/ 36982 h 3075416"/>
              <a:gd name="connsiteX3" fmla="*/ 71541 w 4826694"/>
              <a:gd name="connsiteY3" fmla="*/ 82225 h 3075416"/>
              <a:gd name="connsiteX4" fmla="*/ 102498 w 4826694"/>
              <a:gd name="connsiteY4" fmla="*/ 89369 h 3075416"/>
              <a:gd name="connsiteX5" fmla="*/ 116785 w 4826694"/>
              <a:gd name="connsiteY5" fmla="*/ 132232 h 3075416"/>
              <a:gd name="connsiteX6" fmla="*/ 147741 w 4826694"/>
              <a:gd name="connsiteY6" fmla="*/ 129850 h 3075416"/>
              <a:gd name="connsiteX7" fmla="*/ 147741 w 4826694"/>
              <a:gd name="connsiteY7" fmla="*/ 165569 h 3075416"/>
              <a:gd name="connsiteX8" fmla="*/ 183459 w 4826694"/>
              <a:gd name="connsiteY8" fmla="*/ 163188 h 3075416"/>
              <a:gd name="connsiteX9" fmla="*/ 188223 w 4826694"/>
              <a:gd name="connsiteY9" fmla="*/ 213194 h 3075416"/>
              <a:gd name="connsiteX10" fmla="*/ 226323 w 4826694"/>
              <a:gd name="connsiteY10" fmla="*/ 217957 h 3075416"/>
              <a:gd name="connsiteX11" fmla="*/ 271566 w 4826694"/>
              <a:gd name="connsiteY11" fmla="*/ 232243 h 3075416"/>
              <a:gd name="connsiteX12" fmla="*/ 276329 w 4826694"/>
              <a:gd name="connsiteY12" fmla="*/ 270344 h 3075416"/>
              <a:gd name="connsiteX13" fmla="*/ 323954 w 4826694"/>
              <a:gd name="connsiteY13" fmla="*/ 275107 h 3075416"/>
              <a:gd name="connsiteX14" fmla="*/ 385866 w 4826694"/>
              <a:gd name="connsiteY14" fmla="*/ 289394 h 3075416"/>
              <a:gd name="connsiteX15" fmla="*/ 402535 w 4826694"/>
              <a:gd name="connsiteY15" fmla="*/ 327495 h 3075416"/>
              <a:gd name="connsiteX16" fmla="*/ 440635 w 4826694"/>
              <a:gd name="connsiteY16" fmla="*/ 339400 h 3075416"/>
              <a:gd name="connsiteX17" fmla="*/ 478735 w 4826694"/>
              <a:gd name="connsiteY17" fmla="*/ 367975 h 3075416"/>
              <a:gd name="connsiteX18" fmla="*/ 516835 w 4826694"/>
              <a:gd name="connsiteY18" fmla="*/ 375119 h 3075416"/>
              <a:gd name="connsiteX19" fmla="*/ 557316 w 4826694"/>
              <a:gd name="connsiteY19" fmla="*/ 403694 h 3075416"/>
              <a:gd name="connsiteX20" fmla="*/ 588273 w 4826694"/>
              <a:gd name="connsiteY20" fmla="*/ 408457 h 3075416"/>
              <a:gd name="connsiteX21" fmla="*/ 628754 w 4826694"/>
              <a:gd name="connsiteY21" fmla="*/ 425125 h 3075416"/>
              <a:gd name="connsiteX22" fmla="*/ 643041 w 4826694"/>
              <a:gd name="connsiteY22" fmla="*/ 451319 h 3075416"/>
              <a:gd name="connsiteX23" fmla="*/ 669235 w 4826694"/>
              <a:gd name="connsiteY23" fmla="*/ 453700 h 3075416"/>
              <a:gd name="connsiteX24" fmla="*/ 681141 w 4826694"/>
              <a:gd name="connsiteY24" fmla="*/ 477513 h 3075416"/>
              <a:gd name="connsiteX25" fmla="*/ 702572 w 4826694"/>
              <a:gd name="connsiteY25" fmla="*/ 479894 h 3075416"/>
              <a:gd name="connsiteX26" fmla="*/ 721623 w 4826694"/>
              <a:gd name="connsiteY26" fmla="*/ 520375 h 3075416"/>
              <a:gd name="connsiteX27" fmla="*/ 745436 w 4826694"/>
              <a:gd name="connsiteY27" fmla="*/ 515613 h 3075416"/>
              <a:gd name="connsiteX28" fmla="*/ 759723 w 4826694"/>
              <a:gd name="connsiteY28" fmla="*/ 546569 h 3075416"/>
              <a:gd name="connsiteX29" fmla="*/ 793060 w 4826694"/>
              <a:gd name="connsiteY29" fmla="*/ 551332 h 3075416"/>
              <a:gd name="connsiteX30" fmla="*/ 800204 w 4826694"/>
              <a:gd name="connsiteY30" fmla="*/ 577525 h 3075416"/>
              <a:gd name="connsiteX31" fmla="*/ 821635 w 4826694"/>
              <a:gd name="connsiteY31" fmla="*/ 579907 h 3075416"/>
              <a:gd name="connsiteX32" fmla="*/ 843066 w 4826694"/>
              <a:gd name="connsiteY32" fmla="*/ 613244 h 3075416"/>
              <a:gd name="connsiteX33" fmla="*/ 874023 w 4826694"/>
              <a:gd name="connsiteY33" fmla="*/ 615625 h 3075416"/>
              <a:gd name="connsiteX34" fmla="*/ 874023 w 4826694"/>
              <a:gd name="connsiteY34" fmla="*/ 653725 h 3075416"/>
              <a:gd name="connsiteX35" fmla="*/ 904979 w 4826694"/>
              <a:gd name="connsiteY35" fmla="*/ 653725 h 3075416"/>
              <a:gd name="connsiteX36" fmla="*/ 957366 w 4826694"/>
              <a:gd name="connsiteY36" fmla="*/ 675157 h 3075416"/>
              <a:gd name="connsiteX37" fmla="*/ 959748 w 4826694"/>
              <a:gd name="connsiteY37" fmla="*/ 710875 h 3075416"/>
              <a:gd name="connsiteX38" fmla="*/ 993085 w 4826694"/>
              <a:gd name="connsiteY38" fmla="*/ 706113 h 3075416"/>
              <a:gd name="connsiteX39" fmla="*/ 997848 w 4826694"/>
              <a:gd name="connsiteY39" fmla="*/ 720400 h 3075416"/>
              <a:gd name="connsiteX40" fmla="*/ 1033566 w 4826694"/>
              <a:gd name="connsiteY40" fmla="*/ 725163 h 3075416"/>
              <a:gd name="connsiteX41" fmla="*/ 1038329 w 4826694"/>
              <a:gd name="connsiteY41" fmla="*/ 770407 h 3075416"/>
              <a:gd name="connsiteX42" fmla="*/ 1076429 w 4826694"/>
              <a:gd name="connsiteY42" fmla="*/ 763263 h 3075416"/>
              <a:gd name="connsiteX43" fmla="*/ 1078810 w 4826694"/>
              <a:gd name="connsiteY43" fmla="*/ 789457 h 3075416"/>
              <a:gd name="connsiteX44" fmla="*/ 1114529 w 4826694"/>
              <a:gd name="connsiteY44" fmla="*/ 796600 h 3075416"/>
              <a:gd name="connsiteX45" fmla="*/ 1112148 w 4826694"/>
              <a:gd name="connsiteY45" fmla="*/ 818032 h 3075416"/>
              <a:gd name="connsiteX46" fmla="*/ 1155010 w 4826694"/>
              <a:gd name="connsiteY46" fmla="*/ 818032 h 3075416"/>
              <a:gd name="connsiteX47" fmla="*/ 1157391 w 4826694"/>
              <a:gd name="connsiteY47" fmla="*/ 853750 h 3075416"/>
              <a:gd name="connsiteX48" fmla="*/ 1200254 w 4826694"/>
              <a:gd name="connsiteY48" fmla="*/ 856132 h 3075416"/>
              <a:gd name="connsiteX49" fmla="*/ 1202635 w 4826694"/>
              <a:gd name="connsiteY49" fmla="*/ 894232 h 3075416"/>
              <a:gd name="connsiteX50" fmla="*/ 1231210 w 4826694"/>
              <a:gd name="connsiteY50" fmla="*/ 891850 h 3075416"/>
              <a:gd name="connsiteX51" fmla="*/ 1240735 w 4826694"/>
              <a:gd name="connsiteY51" fmla="*/ 915663 h 3075416"/>
              <a:gd name="connsiteX52" fmla="*/ 1276454 w 4826694"/>
              <a:gd name="connsiteY52" fmla="*/ 920425 h 3075416"/>
              <a:gd name="connsiteX53" fmla="*/ 1283598 w 4826694"/>
              <a:gd name="connsiteY53" fmla="*/ 956144 h 3075416"/>
              <a:gd name="connsiteX54" fmla="*/ 1390754 w 4826694"/>
              <a:gd name="connsiteY54" fmla="*/ 963288 h 3075416"/>
              <a:gd name="connsiteX55" fmla="*/ 1402660 w 4826694"/>
              <a:gd name="connsiteY55" fmla="*/ 984719 h 3075416"/>
              <a:gd name="connsiteX56" fmla="*/ 1438379 w 4826694"/>
              <a:gd name="connsiteY56" fmla="*/ 987100 h 3075416"/>
              <a:gd name="connsiteX57" fmla="*/ 1445523 w 4826694"/>
              <a:gd name="connsiteY57" fmla="*/ 1008532 h 3075416"/>
              <a:gd name="connsiteX58" fmla="*/ 1486003 w 4826694"/>
              <a:gd name="connsiteY58" fmla="*/ 1018056 h 3075416"/>
              <a:gd name="connsiteX59" fmla="*/ 1516960 w 4826694"/>
              <a:gd name="connsiteY59" fmla="*/ 1018057 h 3075416"/>
              <a:gd name="connsiteX60" fmla="*/ 1559823 w 4826694"/>
              <a:gd name="connsiteY60" fmla="*/ 1039488 h 3075416"/>
              <a:gd name="connsiteX61" fmla="*/ 1571729 w 4826694"/>
              <a:gd name="connsiteY61" fmla="*/ 1084732 h 3075416"/>
              <a:gd name="connsiteX62" fmla="*/ 1607448 w 4826694"/>
              <a:gd name="connsiteY62" fmla="*/ 1087113 h 3075416"/>
              <a:gd name="connsiteX63" fmla="*/ 1624116 w 4826694"/>
              <a:gd name="connsiteY63" fmla="*/ 1106163 h 3075416"/>
              <a:gd name="connsiteX64" fmla="*/ 1676504 w 4826694"/>
              <a:gd name="connsiteY64" fmla="*/ 1108544 h 3075416"/>
              <a:gd name="connsiteX65" fmla="*/ 1678886 w 4826694"/>
              <a:gd name="connsiteY65" fmla="*/ 1139499 h 3075416"/>
              <a:gd name="connsiteX66" fmla="*/ 1728891 w 4826694"/>
              <a:gd name="connsiteY66" fmla="*/ 1151407 h 3075416"/>
              <a:gd name="connsiteX67" fmla="*/ 1724129 w 4826694"/>
              <a:gd name="connsiteY67" fmla="*/ 1179982 h 3075416"/>
              <a:gd name="connsiteX68" fmla="*/ 1786042 w 4826694"/>
              <a:gd name="connsiteY68" fmla="*/ 1184743 h 3075416"/>
              <a:gd name="connsiteX69" fmla="*/ 1807473 w 4826694"/>
              <a:gd name="connsiteY69" fmla="*/ 1227607 h 3075416"/>
              <a:gd name="connsiteX70" fmla="*/ 1838429 w 4826694"/>
              <a:gd name="connsiteY70" fmla="*/ 1232369 h 3075416"/>
              <a:gd name="connsiteX71" fmla="*/ 1878910 w 4826694"/>
              <a:gd name="connsiteY71" fmla="*/ 1246657 h 3075416"/>
              <a:gd name="connsiteX72" fmla="*/ 1919392 w 4826694"/>
              <a:gd name="connsiteY72" fmla="*/ 1244275 h 3075416"/>
              <a:gd name="connsiteX73" fmla="*/ 1909866 w 4826694"/>
              <a:gd name="connsiteY73" fmla="*/ 1289519 h 3075416"/>
              <a:gd name="connsiteX74" fmla="*/ 1955110 w 4826694"/>
              <a:gd name="connsiteY74" fmla="*/ 1287138 h 3075416"/>
              <a:gd name="connsiteX75" fmla="*/ 2002735 w 4826694"/>
              <a:gd name="connsiteY75" fmla="*/ 1303807 h 3075416"/>
              <a:gd name="connsiteX76" fmla="*/ 2017023 w 4826694"/>
              <a:gd name="connsiteY76" fmla="*/ 1341907 h 3075416"/>
              <a:gd name="connsiteX77" fmla="*/ 2043216 w 4826694"/>
              <a:gd name="connsiteY77" fmla="*/ 1346669 h 3075416"/>
              <a:gd name="connsiteX78" fmla="*/ 2086079 w 4826694"/>
              <a:gd name="connsiteY78" fmla="*/ 1360957 h 3075416"/>
              <a:gd name="connsiteX79" fmla="*/ 2105129 w 4826694"/>
              <a:gd name="connsiteY79" fmla="*/ 1389532 h 3075416"/>
              <a:gd name="connsiteX80" fmla="*/ 2157517 w 4826694"/>
              <a:gd name="connsiteY80" fmla="*/ 1406200 h 3075416"/>
              <a:gd name="connsiteX81" fmla="*/ 2200379 w 4826694"/>
              <a:gd name="connsiteY81" fmla="*/ 1418107 h 3075416"/>
              <a:gd name="connsiteX82" fmla="*/ 2217048 w 4826694"/>
              <a:gd name="connsiteY82" fmla="*/ 1446682 h 3075416"/>
              <a:gd name="connsiteX83" fmla="*/ 2250385 w 4826694"/>
              <a:gd name="connsiteY83" fmla="*/ 1451444 h 3075416"/>
              <a:gd name="connsiteX84" fmla="*/ 2281341 w 4826694"/>
              <a:gd name="connsiteY84" fmla="*/ 1453825 h 3075416"/>
              <a:gd name="connsiteX85" fmla="*/ 2321823 w 4826694"/>
              <a:gd name="connsiteY85" fmla="*/ 1499068 h 3075416"/>
              <a:gd name="connsiteX86" fmla="*/ 2357541 w 4826694"/>
              <a:gd name="connsiteY86" fmla="*/ 1506213 h 3075416"/>
              <a:gd name="connsiteX87" fmla="*/ 2364685 w 4826694"/>
              <a:gd name="connsiteY87" fmla="*/ 1556219 h 3075416"/>
              <a:gd name="connsiteX88" fmla="*/ 2438504 w 4826694"/>
              <a:gd name="connsiteY88" fmla="*/ 1563363 h 3075416"/>
              <a:gd name="connsiteX89" fmla="*/ 2462316 w 4826694"/>
              <a:gd name="connsiteY89" fmla="*/ 1591938 h 3075416"/>
              <a:gd name="connsiteX90" fmla="*/ 2488510 w 4826694"/>
              <a:gd name="connsiteY90" fmla="*/ 1589557 h 3075416"/>
              <a:gd name="connsiteX91" fmla="*/ 2505179 w 4826694"/>
              <a:gd name="connsiteY91" fmla="*/ 1618132 h 3075416"/>
              <a:gd name="connsiteX92" fmla="*/ 2528991 w 4826694"/>
              <a:gd name="connsiteY92" fmla="*/ 1613369 h 3075416"/>
              <a:gd name="connsiteX93" fmla="*/ 2536135 w 4826694"/>
              <a:gd name="connsiteY93" fmla="*/ 1641944 h 3075416"/>
              <a:gd name="connsiteX94" fmla="*/ 2569473 w 4826694"/>
              <a:gd name="connsiteY94" fmla="*/ 1653850 h 3075416"/>
              <a:gd name="connsiteX95" fmla="*/ 2612335 w 4826694"/>
              <a:gd name="connsiteY95" fmla="*/ 1675281 h 3075416"/>
              <a:gd name="connsiteX96" fmla="*/ 2645673 w 4826694"/>
              <a:gd name="connsiteY96" fmla="*/ 1675282 h 3075416"/>
              <a:gd name="connsiteX97" fmla="*/ 2683773 w 4826694"/>
              <a:gd name="connsiteY97" fmla="*/ 1689569 h 3075416"/>
              <a:gd name="connsiteX98" fmla="*/ 2690916 w 4826694"/>
              <a:gd name="connsiteY98" fmla="*/ 1722907 h 3075416"/>
              <a:gd name="connsiteX99" fmla="*/ 2729016 w 4826694"/>
              <a:gd name="connsiteY99" fmla="*/ 1725288 h 3075416"/>
              <a:gd name="connsiteX100" fmla="*/ 2731398 w 4826694"/>
              <a:gd name="connsiteY100" fmla="*/ 1749100 h 3075416"/>
              <a:gd name="connsiteX101" fmla="*/ 2767116 w 4826694"/>
              <a:gd name="connsiteY101" fmla="*/ 1746719 h 3075416"/>
              <a:gd name="connsiteX102" fmla="*/ 2776641 w 4826694"/>
              <a:gd name="connsiteY102" fmla="*/ 1777675 h 3075416"/>
              <a:gd name="connsiteX103" fmla="*/ 2840935 w 4826694"/>
              <a:gd name="connsiteY103" fmla="*/ 1782438 h 3075416"/>
              <a:gd name="connsiteX104" fmla="*/ 2850460 w 4826694"/>
              <a:gd name="connsiteY104" fmla="*/ 1815775 h 3075416"/>
              <a:gd name="connsiteX105" fmla="*/ 2883798 w 4826694"/>
              <a:gd name="connsiteY105" fmla="*/ 1827682 h 3075416"/>
              <a:gd name="connsiteX106" fmla="*/ 2890941 w 4826694"/>
              <a:gd name="connsiteY106" fmla="*/ 1851494 h 3075416"/>
              <a:gd name="connsiteX107" fmla="*/ 2926660 w 4826694"/>
              <a:gd name="connsiteY107" fmla="*/ 1851494 h 3075416"/>
              <a:gd name="connsiteX108" fmla="*/ 2967142 w 4826694"/>
              <a:gd name="connsiteY108" fmla="*/ 1868163 h 3075416"/>
              <a:gd name="connsiteX109" fmla="*/ 2993335 w 4826694"/>
              <a:gd name="connsiteY109" fmla="*/ 1880069 h 3075416"/>
              <a:gd name="connsiteX110" fmla="*/ 3010004 w 4826694"/>
              <a:gd name="connsiteY110" fmla="*/ 1920550 h 3075416"/>
              <a:gd name="connsiteX111" fmla="*/ 3038579 w 4826694"/>
              <a:gd name="connsiteY111" fmla="*/ 1932457 h 3075416"/>
              <a:gd name="connsiteX112" fmla="*/ 3079060 w 4826694"/>
              <a:gd name="connsiteY112" fmla="*/ 1937219 h 3075416"/>
              <a:gd name="connsiteX113" fmla="*/ 3095729 w 4826694"/>
              <a:gd name="connsiteY113" fmla="*/ 1975319 h 3075416"/>
              <a:gd name="connsiteX114" fmla="*/ 3131448 w 4826694"/>
              <a:gd name="connsiteY114" fmla="*/ 1970557 h 3075416"/>
              <a:gd name="connsiteX115" fmla="*/ 3131448 w 4826694"/>
              <a:gd name="connsiteY115" fmla="*/ 1999132 h 3075416"/>
              <a:gd name="connsiteX116" fmla="*/ 3162404 w 4826694"/>
              <a:gd name="connsiteY116" fmla="*/ 2001513 h 3075416"/>
              <a:gd name="connsiteX117" fmla="*/ 3202885 w 4826694"/>
              <a:gd name="connsiteY117" fmla="*/ 2018182 h 3075416"/>
              <a:gd name="connsiteX118" fmla="*/ 3250510 w 4826694"/>
              <a:gd name="connsiteY118" fmla="*/ 2032469 h 3075416"/>
              <a:gd name="connsiteX119" fmla="*/ 3295754 w 4826694"/>
              <a:gd name="connsiteY119" fmla="*/ 2044375 h 3075416"/>
              <a:gd name="connsiteX120" fmla="*/ 3338616 w 4826694"/>
              <a:gd name="connsiteY120" fmla="*/ 2049138 h 3075416"/>
              <a:gd name="connsiteX121" fmla="*/ 3376716 w 4826694"/>
              <a:gd name="connsiteY121" fmla="*/ 2082475 h 3075416"/>
              <a:gd name="connsiteX122" fmla="*/ 3376716 w 4826694"/>
              <a:gd name="connsiteY122" fmla="*/ 2132482 h 3075416"/>
              <a:gd name="connsiteX123" fmla="*/ 3431485 w 4826694"/>
              <a:gd name="connsiteY123" fmla="*/ 2134863 h 3075416"/>
              <a:gd name="connsiteX124" fmla="*/ 3464823 w 4826694"/>
              <a:gd name="connsiteY124" fmla="*/ 2172963 h 3075416"/>
              <a:gd name="connsiteX125" fmla="*/ 3493398 w 4826694"/>
              <a:gd name="connsiteY125" fmla="*/ 2172963 h 3075416"/>
              <a:gd name="connsiteX126" fmla="*/ 3498160 w 4826694"/>
              <a:gd name="connsiteY126" fmla="*/ 2201538 h 3075416"/>
              <a:gd name="connsiteX127" fmla="*/ 3533879 w 4826694"/>
              <a:gd name="connsiteY127" fmla="*/ 2199157 h 3075416"/>
              <a:gd name="connsiteX128" fmla="*/ 3538641 w 4826694"/>
              <a:gd name="connsiteY128" fmla="*/ 2230113 h 3075416"/>
              <a:gd name="connsiteX129" fmla="*/ 3569598 w 4826694"/>
              <a:gd name="connsiteY129" fmla="*/ 2225350 h 3075416"/>
              <a:gd name="connsiteX130" fmla="*/ 3583885 w 4826694"/>
              <a:gd name="connsiteY130" fmla="*/ 2253925 h 3075416"/>
              <a:gd name="connsiteX131" fmla="*/ 3621985 w 4826694"/>
              <a:gd name="connsiteY131" fmla="*/ 2258688 h 3075416"/>
              <a:gd name="connsiteX132" fmla="*/ 3657704 w 4826694"/>
              <a:gd name="connsiteY132" fmla="*/ 2282500 h 3075416"/>
              <a:gd name="connsiteX133" fmla="*/ 3698185 w 4826694"/>
              <a:gd name="connsiteY133" fmla="*/ 2294407 h 3075416"/>
              <a:gd name="connsiteX134" fmla="*/ 3705329 w 4826694"/>
              <a:gd name="connsiteY134" fmla="*/ 2334888 h 3075416"/>
              <a:gd name="connsiteX135" fmla="*/ 3741048 w 4826694"/>
              <a:gd name="connsiteY135" fmla="*/ 2332507 h 3075416"/>
              <a:gd name="connsiteX136" fmla="*/ 3745810 w 4826694"/>
              <a:gd name="connsiteY136" fmla="*/ 2363463 h 3075416"/>
              <a:gd name="connsiteX137" fmla="*/ 3776766 w 4826694"/>
              <a:gd name="connsiteY137" fmla="*/ 2358700 h 3075416"/>
              <a:gd name="connsiteX138" fmla="*/ 3786291 w 4826694"/>
              <a:gd name="connsiteY138" fmla="*/ 2384894 h 3075416"/>
              <a:gd name="connsiteX139" fmla="*/ 3817248 w 4826694"/>
              <a:gd name="connsiteY139" fmla="*/ 2392038 h 3075416"/>
              <a:gd name="connsiteX140" fmla="*/ 3826773 w 4826694"/>
              <a:gd name="connsiteY140" fmla="*/ 2415850 h 3075416"/>
              <a:gd name="connsiteX141" fmla="*/ 3862491 w 4826694"/>
              <a:gd name="connsiteY141" fmla="*/ 2418232 h 3075416"/>
              <a:gd name="connsiteX142" fmla="*/ 3864873 w 4826694"/>
              <a:gd name="connsiteY142" fmla="*/ 2451569 h 3075416"/>
              <a:gd name="connsiteX143" fmla="*/ 3900591 w 4826694"/>
              <a:gd name="connsiteY143" fmla="*/ 2451569 h 3075416"/>
              <a:gd name="connsiteX144" fmla="*/ 3972029 w 4826694"/>
              <a:gd name="connsiteY144" fmla="*/ 2465857 h 3075416"/>
              <a:gd name="connsiteX145" fmla="*/ 3983935 w 4826694"/>
              <a:gd name="connsiteY145" fmla="*/ 2487288 h 3075416"/>
              <a:gd name="connsiteX146" fmla="*/ 4010129 w 4826694"/>
              <a:gd name="connsiteY146" fmla="*/ 2489669 h 3075416"/>
              <a:gd name="connsiteX147" fmla="*/ 4024416 w 4826694"/>
              <a:gd name="connsiteY147" fmla="*/ 2513482 h 3075416"/>
              <a:gd name="connsiteX148" fmla="*/ 4057754 w 4826694"/>
              <a:gd name="connsiteY148" fmla="*/ 2513482 h 3075416"/>
              <a:gd name="connsiteX149" fmla="*/ 4060135 w 4826694"/>
              <a:gd name="connsiteY149" fmla="*/ 2551582 h 3075416"/>
              <a:gd name="connsiteX150" fmla="*/ 4091091 w 4826694"/>
              <a:gd name="connsiteY150" fmla="*/ 2549200 h 3075416"/>
              <a:gd name="connsiteX151" fmla="*/ 4100616 w 4826694"/>
              <a:gd name="connsiteY151" fmla="*/ 2568250 h 3075416"/>
              <a:gd name="connsiteX152" fmla="*/ 4133954 w 4826694"/>
              <a:gd name="connsiteY152" fmla="*/ 2570632 h 3075416"/>
              <a:gd name="connsiteX153" fmla="*/ 4141098 w 4826694"/>
              <a:gd name="connsiteY153" fmla="*/ 2603969 h 3075416"/>
              <a:gd name="connsiteX154" fmla="*/ 4183960 w 4826694"/>
              <a:gd name="connsiteY154" fmla="*/ 2596825 h 3075416"/>
              <a:gd name="connsiteX155" fmla="*/ 4188723 w 4826694"/>
              <a:gd name="connsiteY155" fmla="*/ 2623019 h 3075416"/>
              <a:gd name="connsiteX156" fmla="*/ 4257779 w 4826694"/>
              <a:gd name="connsiteY156" fmla="*/ 2620638 h 3075416"/>
              <a:gd name="connsiteX157" fmla="*/ 4264923 w 4826694"/>
              <a:gd name="connsiteY157" fmla="*/ 2649213 h 3075416"/>
              <a:gd name="connsiteX158" fmla="*/ 4305404 w 4826694"/>
              <a:gd name="connsiteY158" fmla="*/ 2646832 h 3075416"/>
              <a:gd name="connsiteX159" fmla="*/ 4305404 w 4826694"/>
              <a:gd name="connsiteY159" fmla="*/ 2680169 h 3075416"/>
              <a:gd name="connsiteX160" fmla="*/ 4333979 w 4826694"/>
              <a:gd name="connsiteY160" fmla="*/ 2680169 h 3075416"/>
              <a:gd name="connsiteX161" fmla="*/ 4343504 w 4826694"/>
              <a:gd name="connsiteY161" fmla="*/ 2732557 h 3075416"/>
              <a:gd name="connsiteX162" fmla="*/ 4376841 w 4826694"/>
              <a:gd name="connsiteY162" fmla="*/ 2727794 h 3075416"/>
              <a:gd name="connsiteX163" fmla="*/ 4393510 w 4826694"/>
              <a:gd name="connsiteY163" fmla="*/ 2756369 h 3075416"/>
              <a:gd name="connsiteX164" fmla="*/ 4424466 w 4826694"/>
              <a:gd name="connsiteY164" fmla="*/ 2753988 h 3075416"/>
              <a:gd name="connsiteX165" fmla="*/ 4460185 w 4826694"/>
              <a:gd name="connsiteY165" fmla="*/ 2765894 h 3075416"/>
              <a:gd name="connsiteX166" fmla="*/ 4483998 w 4826694"/>
              <a:gd name="connsiteY166" fmla="*/ 2799231 h 3075416"/>
              <a:gd name="connsiteX167" fmla="*/ 4514954 w 4826694"/>
              <a:gd name="connsiteY167" fmla="*/ 2799232 h 3075416"/>
              <a:gd name="connsiteX168" fmla="*/ 4572104 w 4826694"/>
              <a:gd name="connsiteY168" fmla="*/ 2825425 h 3075416"/>
              <a:gd name="connsiteX169" fmla="*/ 4584010 w 4826694"/>
              <a:gd name="connsiteY169" fmla="*/ 2858763 h 3075416"/>
              <a:gd name="connsiteX170" fmla="*/ 4648304 w 4826694"/>
              <a:gd name="connsiteY170" fmla="*/ 2863525 h 3075416"/>
              <a:gd name="connsiteX171" fmla="*/ 4662591 w 4826694"/>
              <a:gd name="connsiteY171" fmla="*/ 2884957 h 3075416"/>
              <a:gd name="connsiteX172" fmla="*/ 4734029 w 4826694"/>
              <a:gd name="connsiteY172" fmla="*/ 2889719 h 3075416"/>
              <a:gd name="connsiteX173" fmla="*/ 4743554 w 4826694"/>
              <a:gd name="connsiteY173" fmla="*/ 2932582 h 3075416"/>
              <a:gd name="connsiteX174" fmla="*/ 4776891 w 4826694"/>
              <a:gd name="connsiteY174" fmla="*/ 2930200 h 3075416"/>
              <a:gd name="connsiteX175" fmla="*/ 4779272 w 4826694"/>
              <a:gd name="connsiteY175" fmla="*/ 2958775 h 3075416"/>
              <a:gd name="connsiteX176" fmla="*/ 4824516 w 4826694"/>
              <a:gd name="connsiteY176" fmla="*/ 2970682 h 3075416"/>
              <a:gd name="connsiteX177" fmla="*/ 4816958 w 4826694"/>
              <a:gd name="connsiteY177" fmla="*/ 3075416 h 307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4826694" h="3075416">
                <a:moveTo>
                  <a:pt x="0" y="0"/>
                </a:moveTo>
                <a:cubicBezTo>
                  <a:pt x="12735" y="9152"/>
                  <a:pt x="20706" y="32592"/>
                  <a:pt x="33441" y="41744"/>
                </a:cubicBezTo>
                <a:cubicBezTo>
                  <a:pt x="39791" y="45713"/>
                  <a:pt x="53285" y="33013"/>
                  <a:pt x="59635" y="36982"/>
                </a:cubicBezTo>
                <a:cubicBezTo>
                  <a:pt x="70748" y="44919"/>
                  <a:pt x="60428" y="74288"/>
                  <a:pt x="71541" y="82225"/>
                </a:cubicBezTo>
                <a:cubicBezTo>
                  <a:pt x="77891" y="86988"/>
                  <a:pt x="96148" y="84606"/>
                  <a:pt x="102498" y="89369"/>
                </a:cubicBezTo>
                <a:cubicBezTo>
                  <a:pt x="112023" y="94132"/>
                  <a:pt x="107260" y="127469"/>
                  <a:pt x="116785" y="132232"/>
                </a:cubicBezTo>
                <a:cubicBezTo>
                  <a:pt x="121548" y="134613"/>
                  <a:pt x="142978" y="127469"/>
                  <a:pt x="147741" y="129850"/>
                </a:cubicBezTo>
                <a:cubicBezTo>
                  <a:pt x="154091" y="134613"/>
                  <a:pt x="141391" y="160806"/>
                  <a:pt x="147741" y="165569"/>
                </a:cubicBezTo>
                <a:cubicBezTo>
                  <a:pt x="158060" y="171919"/>
                  <a:pt x="173140" y="156838"/>
                  <a:pt x="183459" y="163188"/>
                </a:cubicBezTo>
                <a:cubicBezTo>
                  <a:pt x="191397" y="169538"/>
                  <a:pt x="180285" y="206844"/>
                  <a:pt x="188223" y="213194"/>
                </a:cubicBezTo>
                <a:cubicBezTo>
                  <a:pt x="197748" y="217957"/>
                  <a:pt x="216798" y="213194"/>
                  <a:pt x="226323" y="217957"/>
                </a:cubicBezTo>
                <a:cubicBezTo>
                  <a:pt x="241404" y="227482"/>
                  <a:pt x="256485" y="222718"/>
                  <a:pt x="271566" y="232243"/>
                </a:cubicBezTo>
                <a:cubicBezTo>
                  <a:pt x="279504" y="237006"/>
                  <a:pt x="268391" y="265581"/>
                  <a:pt x="276329" y="270344"/>
                </a:cubicBezTo>
                <a:cubicBezTo>
                  <a:pt x="284266" y="275107"/>
                  <a:pt x="309667" y="269948"/>
                  <a:pt x="323954" y="275107"/>
                </a:cubicBezTo>
                <a:cubicBezTo>
                  <a:pt x="336654" y="283838"/>
                  <a:pt x="373166" y="280663"/>
                  <a:pt x="385866" y="289394"/>
                </a:cubicBezTo>
                <a:cubicBezTo>
                  <a:pt x="399360" y="298125"/>
                  <a:pt x="389041" y="318764"/>
                  <a:pt x="402535" y="327495"/>
                </a:cubicBezTo>
                <a:cubicBezTo>
                  <a:pt x="410473" y="333051"/>
                  <a:pt x="432697" y="333844"/>
                  <a:pt x="440635" y="339400"/>
                </a:cubicBezTo>
                <a:cubicBezTo>
                  <a:pt x="453335" y="348131"/>
                  <a:pt x="466035" y="359244"/>
                  <a:pt x="478735" y="367975"/>
                </a:cubicBezTo>
                <a:cubicBezTo>
                  <a:pt x="488260" y="373531"/>
                  <a:pt x="507310" y="369563"/>
                  <a:pt x="516835" y="375119"/>
                </a:cubicBezTo>
                <a:cubicBezTo>
                  <a:pt x="529535" y="382263"/>
                  <a:pt x="544616" y="396550"/>
                  <a:pt x="557316" y="403694"/>
                </a:cubicBezTo>
                <a:cubicBezTo>
                  <a:pt x="564460" y="408457"/>
                  <a:pt x="581129" y="403694"/>
                  <a:pt x="588273" y="408457"/>
                </a:cubicBezTo>
                <a:cubicBezTo>
                  <a:pt x="597004" y="414013"/>
                  <a:pt x="620023" y="419569"/>
                  <a:pt x="628754" y="425125"/>
                </a:cubicBezTo>
                <a:cubicBezTo>
                  <a:pt x="639073" y="433063"/>
                  <a:pt x="632722" y="443381"/>
                  <a:pt x="643041" y="451319"/>
                </a:cubicBezTo>
                <a:cubicBezTo>
                  <a:pt x="649391" y="456875"/>
                  <a:pt x="662885" y="448144"/>
                  <a:pt x="669235" y="453700"/>
                </a:cubicBezTo>
                <a:cubicBezTo>
                  <a:pt x="677173" y="457669"/>
                  <a:pt x="673203" y="473544"/>
                  <a:pt x="681141" y="477513"/>
                </a:cubicBezTo>
                <a:cubicBezTo>
                  <a:pt x="688285" y="483069"/>
                  <a:pt x="695428" y="474338"/>
                  <a:pt x="702572" y="479894"/>
                </a:cubicBezTo>
                <a:cubicBezTo>
                  <a:pt x="712891" y="486244"/>
                  <a:pt x="711304" y="514025"/>
                  <a:pt x="721623" y="520375"/>
                </a:cubicBezTo>
                <a:cubicBezTo>
                  <a:pt x="728767" y="524344"/>
                  <a:pt x="738292" y="511644"/>
                  <a:pt x="745436" y="515613"/>
                </a:cubicBezTo>
                <a:cubicBezTo>
                  <a:pt x="750198" y="519582"/>
                  <a:pt x="754961" y="542600"/>
                  <a:pt x="759723" y="546569"/>
                </a:cubicBezTo>
                <a:cubicBezTo>
                  <a:pt x="770042" y="552125"/>
                  <a:pt x="782741" y="545776"/>
                  <a:pt x="793060" y="551332"/>
                </a:cubicBezTo>
                <a:cubicBezTo>
                  <a:pt x="800204" y="554507"/>
                  <a:pt x="793060" y="574350"/>
                  <a:pt x="800204" y="577525"/>
                </a:cubicBezTo>
                <a:cubicBezTo>
                  <a:pt x="806554" y="581494"/>
                  <a:pt x="815285" y="575938"/>
                  <a:pt x="821635" y="579907"/>
                </a:cubicBezTo>
                <a:cubicBezTo>
                  <a:pt x="831160" y="585463"/>
                  <a:pt x="833541" y="607688"/>
                  <a:pt x="843066" y="613244"/>
                </a:cubicBezTo>
                <a:cubicBezTo>
                  <a:pt x="850210" y="617213"/>
                  <a:pt x="866879" y="611656"/>
                  <a:pt x="874023" y="615625"/>
                </a:cubicBezTo>
                <a:cubicBezTo>
                  <a:pt x="879579" y="620388"/>
                  <a:pt x="868467" y="648962"/>
                  <a:pt x="874023" y="653725"/>
                </a:cubicBezTo>
                <a:cubicBezTo>
                  <a:pt x="879579" y="656106"/>
                  <a:pt x="899423" y="651344"/>
                  <a:pt x="904979" y="653725"/>
                </a:cubicBezTo>
                <a:cubicBezTo>
                  <a:pt x="915298" y="660075"/>
                  <a:pt x="947047" y="668807"/>
                  <a:pt x="957366" y="675157"/>
                </a:cubicBezTo>
                <a:cubicBezTo>
                  <a:pt x="963716" y="679126"/>
                  <a:pt x="953398" y="706906"/>
                  <a:pt x="959748" y="710875"/>
                </a:cubicBezTo>
                <a:cubicBezTo>
                  <a:pt x="966098" y="714050"/>
                  <a:pt x="986735" y="702938"/>
                  <a:pt x="993085" y="706113"/>
                </a:cubicBezTo>
                <a:cubicBezTo>
                  <a:pt x="1000229" y="710082"/>
                  <a:pt x="990704" y="716431"/>
                  <a:pt x="997848" y="720400"/>
                </a:cubicBezTo>
                <a:cubicBezTo>
                  <a:pt x="1004198" y="722781"/>
                  <a:pt x="1027216" y="722782"/>
                  <a:pt x="1033566" y="725163"/>
                </a:cubicBezTo>
                <a:cubicBezTo>
                  <a:pt x="1039916" y="728338"/>
                  <a:pt x="1031979" y="767232"/>
                  <a:pt x="1038329" y="770407"/>
                </a:cubicBezTo>
                <a:cubicBezTo>
                  <a:pt x="1043885" y="772788"/>
                  <a:pt x="1070873" y="760882"/>
                  <a:pt x="1076429" y="763263"/>
                </a:cubicBezTo>
                <a:cubicBezTo>
                  <a:pt x="1085160" y="767232"/>
                  <a:pt x="1070079" y="785488"/>
                  <a:pt x="1078810" y="789457"/>
                </a:cubicBezTo>
                <a:cubicBezTo>
                  <a:pt x="1083573" y="793426"/>
                  <a:pt x="1109766" y="792631"/>
                  <a:pt x="1114529" y="796600"/>
                </a:cubicBezTo>
                <a:cubicBezTo>
                  <a:pt x="1119291" y="799775"/>
                  <a:pt x="1107386" y="814857"/>
                  <a:pt x="1112148" y="818032"/>
                </a:cubicBezTo>
                <a:cubicBezTo>
                  <a:pt x="1119292" y="823588"/>
                  <a:pt x="1147866" y="812476"/>
                  <a:pt x="1155010" y="818032"/>
                </a:cubicBezTo>
                <a:cubicBezTo>
                  <a:pt x="1162948" y="822001"/>
                  <a:pt x="1149453" y="849781"/>
                  <a:pt x="1157391" y="853750"/>
                </a:cubicBezTo>
                <a:cubicBezTo>
                  <a:pt x="1162154" y="856925"/>
                  <a:pt x="1195491" y="852957"/>
                  <a:pt x="1200254" y="856132"/>
                </a:cubicBezTo>
                <a:cubicBezTo>
                  <a:pt x="1206604" y="860894"/>
                  <a:pt x="1196285" y="889470"/>
                  <a:pt x="1202635" y="894232"/>
                </a:cubicBezTo>
                <a:cubicBezTo>
                  <a:pt x="1208985" y="897407"/>
                  <a:pt x="1224860" y="888675"/>
                  <a:pt x="1231210" y="891850"/>
                </a:cubicBezTo>
                <a:cubicBezTo>
                  <a:pt x="1239941" y="895819"/>
                  <a:pt x="1232004" y="911694"/>
                  <a:pt x="1240735" y="915663"/>
                </a:cubicBezTo>
                <a:cubicBezTo>
                  <a:pt x="1246291" y="918838"/>
                  <a:pt x="1270898" y="917250"/>
                  <a:pt x="1276454" y="920425"/>
                </a:cubicBezTo>
                <a:cubicBezTo>
                  <a:pt x="1285185" y="925188"/>
                  <a:pt x="1274867" y="951381"/>
                  <a:pt x="1283598" y="956144"/>
                </a:cubicBezTo>
                <a:cubicBezTo>
                  <a:pt x="1293123" y="960113"/>
                  <a:pt x="1381229" y="959319"/>
                  <a:pt x="1390754" y="963288"/>
                </a:cubicBezTo>
                <a:cubicBezTo>
                  <a:pt x="1401073" y="968844"/>
                  <a:pt x="1392341" y="979163"/>
                  <a:pt x="1402660" y="984719"/>
                </a:cubicBezTo>
                <a:cubicBezTo>
                  <a:pt x="1409804" y="989482"/>
                  <a:pt x="1431235" y="982337"/>
                  <a:pt x="1438379" y="987100"/>
                </a:cubicBezTo>
                <a:cubicBezTo>
                  <a:pt x="1447110" y="991069"/>
                  <a:pt x="1436792" y="1004563"/>
                  <a:pt x="1445523" y="1008532"/>
                </a:cubicBezTo>
                <a:cubicBezTo>
                  <a:pt x="1452667" y="1012501"/>
                  <a:pt x="1478859" y="1014087"/>
                  <a:pt x="1486003" y="1018056"/>
                </a:cubicBezTo>
                <a:cubicBezTo>
                  <a:pt x="1490766" y="1020437"/>
                  <a:pt x="1512197" y="1015676"/>
                  <a:pt x="1516960" y="1018057"/>
                </a:cubicBezTo>
                <a:cubicBezTo>
                  <a:pt x="1526485" y="1025994"/>
                  <a:pt x="1550298" y="1031551"/>
                  <a:pt x="1559823" y="1039488"/>
                </a:cubicBezTo>
                <a:cubicBezTo>
                  <a:pt x="1570142" y="1043457"/>
                  <a:pt x="1561410" y="1080763"/>
                  <a:pt x="1571729" y="1084732"/>
                </a:cubicBezTo>
                <a:cubicBezTo>
                  <a:pt x="1579666" y="1088701"/>
                  <a:pt x="1599511" y="1083144"/>
                  <a:pt x="1607448" y="1087113"/>
                </a:cubicBezTo>
                <a:cubicBezTo>
                  <a:pt x="1613798" y="1090288"/>
                  <a:pt x="1617766" y="1102988"/>
                  <a:pt x="1624116" y="1106163"/>
                </a:cubicBezTo>
                <a:cubicBezTo>
                  <a:pt x="1632847" y="1110132"/>
                  <a:pt x="1667773" y="1104575"/>
                  <a:pt x="1676504" y="1108544"/>
                </a:cubicBezTo>
                <a:cubicBezTo>
                  <a:pt x="1684441" y="1112513"/>
                  <a:pt x="1670949" y="1135530"/>
                  <a:pt x="1678886" y="1139499"/>
                </a:cubicBezTo>
                <a:cubicBezTo>
                  <a:pt x="1688411" y="1145849"/>
                  <a:pt x="1719366" y="1145057"/>
                  <a:pt x="1728891" y="1151407"/>
                </a:cubicBezTo>
                <a:cubicBezTo>
                  <a:pt x="1736829" y="1156963"/>
                  <a:pt x="1716191" y="1174426"/>
                  <a:pt x="1724129" y="1179982"/>
                </a:cubicBezTo>
                <a:cubicBezTo>
                  <a:pt x="1729685" y="1183951"/>
                  <a:pt x="1780486" y="1180774"/>
                  <a:pt x="1786042" y="1184743"/>
                </a:cubicBezTo>
                <a:cubicBezTo>
                  <a:pt x="1798742" y="1193475"/>
                  <a:pt x="1794773" y="1218875"/>
                  <a:pt x="1807473" y="1227607"/>
                </a:cubicBezTo>
                <a:cubicBezTo>
                  <a:pt x="1813029" y="1230782"/>
                  <a:pt x="1832873" y="1229194"/>
                  <a:pt x="1838429" y="1232369"/>
                </a:cubicBezTo>
                <a:cubicBezTo>
                  <a:pt x="1845573" y="1236338"/>
                  <a:pt x="1871766" y="1242688"/>
                  <a:pt x="1878910" y="1246657"/>
                </a:cubicBezTo>
                <a:cubicBezTo>
                  <a:pt x="1888435" y="1254594"/>
                  <a:pt x="1909867" y="1236338"/>
                  <a:pt x="1919392" y="1244275"/>
                </a:cubicBezTo>
                <a:cubicBezTo>
                  <a:pt x="1926536" y="1249831"/>
                  <a:pt x="1902722" y="1283963"/>
                  <a:pt x="1909866" y="1289519"/>
                </a:cubicBezTo>
                <a:cubicBezTo>
                  <a:pt x="1915422" y="1293488"/>
                  <a:pt x="1949554" y="1283169"/>
                  <a:pt x="1955110" y="1287138"/>
                </a:cubicBezTo>
                <a:cubicBezTo>
                  <a:pt x="1963048" y="1291107"/>
                  <a:pt x="1994797" y="1299838"/>
                  <a:pt x="2002735" y="1303807"/>
                </a:cubicBezTo>
                <a:cubicBezTo>
                  <a:pt x="2014641" y="1310951"/>
                  <a:pt x="2005117" y="1334763"/>
                  <a:pt x="2017023" y="1341907"/>
                </a:cubicBezTo>
                <a:cubicBezTo>
                  <a:pt x="2023373" y="1345082"/>
                  <a:pt x="2036866" y="1343494"/>
                  <a:pt x="2043216" y="1346669"/>
                </a:cubicBezTo>
                <a:cubicBezTo>
                  <a:pt x="2051154" y="1350638"/>
                  <a:pt x="2078141" y="1356988"/>
                  <a:pt x="2086079" y="1360957"/>
                </a:cubicBezTo>
                <a:cubicBezTo>
                  <a:pt x="2094016" y="1366513"/>
                  <a:pt x="2097192" y="1383976"/>
                  <a:pt x="2105129" y="1389532"/>
                </a:cubicBezTo>
                <a:cubicBezTo>
                  <a:pt x="2115448" y="1396676"/>
                  <a:pt x="2147198" y="1399056"/>
                  <a:pt x="2157517" y="1406200"/>
                </a:cubicBezTo>
                <a:cubicBezTo>
                  <a:pt x="2166248" y="1412550"/>
                  <a:pt x="2191648" y="1411757"/>
                  <a:pt x="2200379" y="1418107"/>
                </a:cubicBezTo>
                <a:cubicBezTo>
                  <a:pt x="2205935" y="1422076"/>
                  <a:pt x="2211492" y="1442713"/>
                  <a:pt x="2217048" y="1446682"/>
                </a:cubicBezTo>
                <a:cubicBezTo>
                  <a:pt x="2222604" y="1449857"/>
                  <a:pt x="2244829" y="1448269"/>
                  <a:pt x="2250385" y="1451444"/>
                </a:cubicBezTo>
                <a:cubicBezTo>
                  <a:pt x="2256735" y="1454619"/>
                  <a:pt x="2274991" y="1450650"/>
                  <a:pt x="2281341" y="1453825"/>
                </a:cubicBezTo>
                <a:cubicBezTo>
                  <a:pt x="2289279" y="1457794"/>
                  <a:pt x="2313885" y="1495099"/>
                  <a:pt x="2321823" y="1499068"/>
                </a:cubicBezTo>
                <a:cubicBezTo>
                  <a:pt x="2329760" y="1504625"/>
                  <a:pt x="2349604" y="1500656"/>
                  <a:pt x="2357541" y="1506213"/>
                </a:cubicBezTo>
                <a:cubicBezTo>
                  <a:pt x="2364685" y="1510975"/>
                  <a:pt x="2357541" y="1551457"/>
                  <a:pt x="2364685" y="1556219"/>
                </a:cubicBezTo>
                <a:cubicBezTo>
                  <a:pt x="2371035" y="1561775"/>
                  <a:pt x="2432154" y="1557807"/>
                  <a:pt x="2438504" y="1563363"/>
                </a:cubicBezTo>
                <a:cubicBezTo>
                  <a:pt x="2448823" y="1570507"/>
                  <a:pt x="2451997" y="1584794"/>
                  <a:pt x="2462316" y="1591938"/>
                </a:cubicBezTo>
                <a:cubicBezTo>
                  <a:pt x="2467079" y="1595113"/>
                  <a:pt x="2483747" y="1586382"/>
                  <a:pt x="2488510" y="1589557"/>
                </a:cubicBezTo>
                <a:cubicBezTo>
                  <a:pt x="2494860" y="1595113"/>
                  <a:pt x="2498829" y="1612576"/>
                  <a:pt x="2505179" y="1618132"/>
                </a:cubicBezTo>
                <a:cubicBezTo>
                  <a:pt x="2509941" y="1621307"/>
                  <a:pt x="2524229" y="1610194"/>
                  <a:pt x="2528991" y="1613369"/>
                </a:cubicBezTo>
                <a:cubicBezTo>
                  <a:pt x="2539310" y="1621307"/>
                  <a:pt x="2525816" y="1634006"/>
                  <a:pt x="2536135" y="1641944"/>
                </a:cubicBezTo>
                <a:cubicBezTo>
                  <a:pt x="2541691" y="1646707"/>
                  <a:pt x="2563917" y="1649087"/>
                  <a:pt x="2569473" y="1653850"/>
                </a:cubicBezTo>
                <a:cubicBezTo>
                  <a:pt x="2575029" y="1655438"/>
                  <a:pt x="2606779" y="1673693"/>
                  <a:pt x="2612335" y="1675281"/>
                </a:cubicBezTo>
                <a:cubicBezTo>
                  <a:pt x="2620273" y="1679250"/>
                  <a:pt x="2637735" y="1671313"/>
                  <a:pt x="2645673" y="1675282"/>
                </a:cubicBezTo>
                <a:cubicBezTo>
                  <a:pt x="2652817" y="1679251"/>
                  <a:pt x="2676629" y="1685600"/>
                  <a:pt x="2683773" y="1689569"/>
                </a:cubicBezTo>
                <a:cubicBezTo>
                  <a:pt x="2688535" y="1693538"/>
                  <a:pt x="2686154" y="1718938"/>
                  <a:pt x="2690916" y="1722907"/>
                </a:cubicBezTo>
                <a:cubicBezTo>
                  <a:pt x="2700441" y="1729257"/>
                  <a:pt x="2719491" y="1718938"/>
                  <a:pt x="2729016" y="1725288"/>
                </a:cubicBezTo>
                <a:cubicBezTo>
                  <a:pt x="2735366" y="1729257"/>
                  <a:pt x="2725048" y="1745131"/>
                  <a:pt x="2731398" y="1749100"/>
                </a:cubicBezTo>
                <a:cubicBezTo>
                  <a:pt x="2736954" y="1751481"/>
                  <a:pt x="2761560" y="1744338"/>
                  <a:pt x="2767116" y="1746719"/>
                </a:cubicBezTo>
                <a:cubicBezTo>
                  <a:pt x="2773466" y="1751482"/>
                  <a:pt x="2770291" y="1772912"/>
                  <a:pt x="2776641" y="1777675"/>
                </a:cubicBezTo>
                <a:cubicBezTo>
                  <a:pt x="2781404" y="1779263"/>
                  <a:pt x="2836172" y="1780850"/>
                  <a:pt x="2840935" y="1782438"/>
                </a:cubicBezTo>
                <a:cubicBezTo>
                  <a:pt x="2848079" y="1787200"/>
                  <a:pt x="2843316" y="1811013"/>
                  <a:pt x="2850460" y="1815775"/>
                </a:cubicBezTo>
                <a:cubicBezTo>
                  <a:pt x="2857604" y="1820538"/>
                  <a:pt x="2874670" y="1824110"/>
                  <a:pt x="2883798" y="1827682"/>
                </a:cubicBezTo>
                <a:cubicBezTo>
                  <a:pt x="2890942" y="1830857"/>
                  <a:pt x="2883797" y="1848319"/>
                  <a:pt x="2890941" y="1851494"/>
                </a:cubicBezTo>
                <a:cubicBezTo>
                  <a:pt x="2896497" y="1855463"/>
                  <a:pt x="2921104" y="1847525"/>
                  <a:pt x="2926660" y="1851494"/>
                </a:cubicBezTo>
                <a:cubicBezTo>
                  <a:pt x="2934598" y="1857050"/>
                  <a:pt x="2959204" y="1862607"/>
                  <a:pt x="2967142" y="1868163"/>
                </a:cubicBezTo>
                <a:cubicBezTo>
                  <a:pt x="2975079" y="1872132"/>
                  <a:pt x="2985398" y="1876100"/>
                  <a:pt x="2993335" y="1880069"/>
                </a:cubicBezTo>
                <a:cubicBezTo>
                  <a:pt x="3006035" y="1887213"/>
                  <a:pt x="2997304" y="1913406"/>
                  <a:pt x="3010004" y="1920550"/>
                </a:cubicBezTo>
                <a:cubicBezTo>
                  <a:pt x="3015560" y="1925313"/>
                  <a:pt x="3033023" y="1927694"/>
                  <a:pt x="3038579" y="1932457"/>
                </a:cubicBezTo>
                <a:cubicBezTo>
                  <a:pt x="3046516" y="1937219"/>
                  <a:pt x="3071123" y="1932457"/>
                  <a:pt x="3079060" y="1937219"/>
                </a:cubicBezTo>
                <a:cubicBezTo>
                  <a:pt x="3086204" y="1941188"/>
                  <a:pt x="3088585" y="1971350"/>
                  <a:pt x="3095729" y="1975319"/>
                </a:cubicBezTo>
                <a:cubicBezTo>
                  <a:pt x="3103666" y="1979288"/>
                  <a:pt x="3123511" y="1966588"/>
                  <a:pt x="3131448" y="1970557"/>
                </a:cubicBezTo>
                <a:cubicBezTo>
                  <a:pt x="3137798" y="1974526"/>
                  <a:pt x="3125098" y="1995163"/>
                  <a:pt x="3131448" y="1999132"/>
                </a:cubicBezTo>
                <a:cubicBezTo>
                  <a:pt x="3137798" y="2002307"/>
                  <a:pt x="3156054" y="1998338"/>
                  <a:pt x="3162404" y="2001513"/>
                </a:cubicBezTo>
                <a:cubicBezTo>
                  <a:pt x="3168754" y="2004688"/>
                  <a:pt x="3191773" y="2012626"/>
                  <a:pt x="3202885" y="2018182"/>
                </a:cubicBezTo>
                <a:cubicBezTo>
                  <a:pt x="3211616" y="2023738"/>
                  <a:pt x="3241779" y="2026913"/>
                  <a:pt x="3250510" y="2032469"/>
                </a:cubicBezTo>
                <a:cubicBezTo>
                  <a:pt x="3256066" y="2035644"/>
                  <a:pt x="3290198" y="2041200"/>
                  <a:pt x="3295754" y="2044375"/>
                </a:cubicBezTo>
                <a:cubicBezTo>
                  <a:pt x="3302898" y="2048344"/>
                  <a:pt x="3331472" y="2045169"/>
                  <a:pt x="3338616" y="2049138"/>
                </a:cubicBezTo>
                <a:cubicBezTo>
                  <a:pt x="3344966" y="2055488"/>
                  <a:pt x="3370366" y="2076125"/>
                  <a:pt x="3376716" y="2082475"/>
                </a:cubicBezTo>
                <a:cubicBezTo>
                  <a:pt x="3385447" y="2088031"/>
                  <a:pt x="3367985" y="2126926"/>
                  <a:pt x="3376716" y="2132482"/>
                </a:cubicBezTo>
                <a:cubicBezTo>
                  <a:pt x="3381479" y="2134863"/>
                  <a:pt x="3426722" y="2132482"/>
                  <a:pt x="3431485" y="2134863"/>
                </a:cubicBezTo>
                <a:cubicBezTo>
                  <a:pt x="3438629" y="2138038"/>
                  <a:pt x="3457679" y="2169788"/>
                  <a:pt x="3464823" y="2172963"/>
                </a:cubicBezTo>
                <a:cubicBezTo>
                  <a:pt x="3470379" y="2176138"/>
                  <a:pt x="3487842" y="2169788"/>
                  <a:pt x="3493398" y="2172963"/>
                </a:cubicBezTo>
                <a:cubicBezTo>
                  <a:pt x="3503717" y="2177725"/>
                  <a:pt x="3487841" y="2196776"/>
                  <a:pt x="3498160" y="2201538"/>
                </a:cubicBezTo>
                <a:cubicBezTo>
                  <a:pt x="3508479" y="2207094"/>
                  <a:pt x="3523560" y="2193601"/>
                  <a:pt x="3533879" y="2199157"/>
                </a:cubicBezTo>
                <a:cubicBezTo>
                  <a:pt x="3542610" y="2203919"/>
                  <a:pt x="3529910" y="2225351"/>
                  <a:pt x="3538641" y="2230113"/>
                </a:cubicBezTo>
                <a:cubicBezTo>
                  <a:pt x="3548166" y="2234875"/>
                  <a:pt x="3560073" y="2220588"/>
                  <a:pt x="3569598" y="2225350"/>
                </a:cubicBezTo>
                <a:cubicBezTo>
                  <a:pt x="3582298" y="2231700"/>
                  <a:pt x="3571185" y="2247575"/>
                  <a:pt x="3583885" y="2253925"/>
                </a:cubicBezTo>
                <a:cubicBezTo>
                  <a:pt x="3602141" y="2265038"/>
                  <a:pt x="3603729" y="2247575"/>
                  <a:pt x="3621985" y="2258688"/>
                </a:cubicBezTo>
                <a:cubicBezTo>
                  <a:pt x="3637066" y="2265832"/>
                  <a:pt x="3642623" y="2275356"/>
                  <a:pt x="3657704" y="2282500"/>
                </a:cubicBezTo>
                <a:cubicBezTo>
                  <a:pt x="3667229" y="2290438"/>
                  <a:pt x="3688660" y="2286469"/>
                  <a:pt x="3698185" y="2294407"/>
                </a:cubicBezTo>
                <a:cubicBezTo>
                  <a:pt x="3708504" y="2299963"/>
                  <a:pt x="3695010" y="2329332"/>
                  <a:pt x="3705329" y="2334888"/>
                </a:cubicBezTo>
                <a:cubicBezTo>
                  <a:pt x="3719616" y="2342032"/>
                  <a:pt x="3726761" y="2325363"/>
                  <a:pt x="3741048" y="2332507"/>
                </a:cubicBezTo>
                <a:cubicBezTo>
                  <a:pt x="3748192" y="2338063"/>
                  <a:pt x="3738666" y="2357907"/>
                  <a:pt x="3745810" y="2363463"/>
                </a:cubicBezTo>
                <a:cubicBezTo>
                  <a:pt x="3755335" y="2369019"/>
                  <a:pt x="3767241" y="2353144"/>
                  <a:pt x="3776766" y="2358700"/>
                </a:cubicBezTo>
                <a:cubicBezTo>
                  <a:pt x="3787085" y="2364256"/>
                  <a:pt x="3775972" y="2379338"/>
                  <a:pt x="3786291" y="2384894"/>
                </a:cubicBezTo>
                <a:cubicBezTo>
                  <a:pt x="3794229" y="2390450"/>
                  <a:pt x="3809310" y="2386482"/>
                  <a:pt x="3817248" y="2392038"/>
                </a:cubicBezTo>
                <a:cubicBezTo>
                  <a:pt x="3826773" y="2398388"/>
                  <a:pt x="3817248" y="2409500"/>
                  <a:pt x="3826773" y="2415850"/>
                </a:cubicBezTo>
                <a:cubicBezTo>
                  <a:pt x="3833123" y="2420613"/>
                  <a:pt x="3856141" y="2413469"/>
                  <a:pt x="3862491" y="2418232"/>
                </a:cubicBezTo>
                <a:cubicBezTo>
                  <a:pt x="3870429" y="2423788"/>
                  <a:pt x="3856935" y="2446013"/>
                  <a:pt x="3864873" y="2451569"/>
                </a:cubicBezTo>
                <a:cubicBezTo>
                  <a:pt x="3880748" y="2461094"/>
                  <a:pt x="3884716" y="2442044"/>
                  <a:pt x="3900591" y="2451569"/>
                </a:cubicBezTo>
                <a:cubicBezTo>
                  <a:pt x="3910116" y="2457125"/>
                  <a:pt x="3962504" y="2460301"/>
                  <a:pt x="3972029" y="2465857"/>
                </a:cubicBezTo>
                <a:cubicBezTo>
                  <a:pt x="3980760" y="2469826"/>
                  <a:pt x="3975204" y="2483319"/>
                  <a:pt x="3983935" y="2487288"/>
                </a:cubicBezTo>
                <a:cubicBezTo>
                  <a:pt x="3989491" y="2491257"/>
                  <a:pt x="4004573" y="2485700"/>
                  <a:pt x="4010129" y="2489669"/>
                </a:cubicBezTo>
                <a:cubicBezTo>
                  <a:pt x="4015685" y="2493638"/>
                  <a:pt x="4018860" y="2507529"/>
                  <a:pt x="4024416" y="2513482"/>
                </a:cubicBezTo>
                <a:cubicBezTo>
                  <a:pt x="4030766" y="2517451"/>
                  <a:pt x="4051404" y="2509513"/>
                  <a:pt x="4057754" y="2513482"/>
                </a:cubicBezTo>
                <a:cubicBezTo>
                  <a:pt x="4067279" y="2519038"/>
                  <a:pt x="4050610" y="2546026"/>
                  <a:pt x="4060135" y="2551582"/>
                </a:cubicBezTo>
                <a:cubicBezTo>
                  <a:pt x="4067279" y="2554757"/>
                  <a:pt x="4083947" y="2546025"/>
                  <a:pt x="4091091" y="2549200"/>
                </a:cubicBezTo>
                <a:cubicBezTo>
                  <a:pt x="4099822" y="2553963"/>
                  <a:pt x="4091885" y="2563487"/>
                  <a:pt x="4100616" y="2568250"/>
                </a:cubicBezTo>
                <a:cubicBezTo>
                  <a:pt x="4110141" y="2573806"/>
                  <a:pt x="4124429" y="2565076"/>
                  <a:pt x="4133954" y="2570632"/>
                </a:cubicBezTo>
                <a:cubicBezTo>
                  <a:pt x="4147448" y="2576188"/>
                  <a:pt x="4127604" y="2598413"/>
                  <a:pt x="4141098" y="2603969"/>
                </a:cubicBezTo>
                <a:cubicBezTo>
                  <a:pt x="4153004" y="2610319"/>
                  <a:pt x="4172054" y="2590475"/>
                  <a:pt x="4183960" y="2596825"/>
                </a:cubicBezTo>
                <a:cubicBezTo>
                  <a:pt x="4195866" y="2603969"/>
                  <a:pt x="4176817" y="2615875"/>
                  <a:pt x="4188723" y="2623019"/>
                </a:cubicBezTo>
                <a:cubicBezTo>
                  <a:pt x="4198248" y="2627782"/>
                  <a:pt x="4248254" y="2615875"/>
                  <a:pt x="4257779" y="2620638"/>
                </a:cubicBezTo>
                <a:cubicBezTo>
                  <a:pt x="4265716" y="2626194"/>
                  <a:pt x="4256986" y="2643657"/>
                  <a:pt x="4264923" y="2649213"/>
                </a:cubicBezTo>
                <a:cubicBezTo>
                  <a:pt x="4275242" y="2655563"/>
                  <a:pt x="4295085" y="2640482"/>
                  <a:pt x="4305404" y="2646832"/>
                </a:cubicBezTo>
                <a:cubicBezTo>
                  <a:pt x="4313341" y="2653182"/>
                  <a:pt x="4297467" y="2673819"/>
                  <a:pt x="4305404" y="2680169"/>
                </a:cubicBezTo>
                <a:cubicBezTo>
                  <a:pt x="4314135" y="2684138"/>
                  <a:pt x="4325248" y="2676200"/>
                  <a:pt x="4333979" y="2680169"/>
                </a:cubicBezTo>
                <a:cubicBezTo>
                  <a:pt x="4344298" y="2684932"/>
                  <a:pt x="4333185" y="2727794"/>
                  <a:pt x="4343504" y="2732557"/>
                </a:cubicBezTo>
                <a:cubicBezTo>
                  <a:pt x="4353823" y="2737319"/>
                  <a:pt x="4366919" y="2726604"/>
                  <a:pt x="4376841" y="2727794"/>
                </a:cubicBezTo>
                <a:cubicBezTo>
                  <a:pt x="4385572" y="2731763"/>
                  <a:pt x="4384779" y="2752400"/>
                  <a:pt x="4393510" y="2756369"/>
                </a:cubicBezTo>
                <a:cubicBezTo>
                  <a:pt x="4399066" y="2757957"/>
                  <a:pt x="4418910" y="2752400"/>
                  <a:pt x="4424466" y="2753988"/>
                </a:cubicBezTo>
                <a:cubicBezTo>
                  <a:pt x="4431610" y="2757957"/>
                  <a:pt x="4453041" y="2761925"/>
                  <a:pt x="4460185" y="2765894"/>
                </a:cubicBezTo>
                <a:cubicBezTo>
                  <a:pt x="4477648" y="2777800"/>
                  <a:pt x="4466535" y="2787325"/>
                  <a:pt x="4483998" y="2799231"/>
                </a:cubicBezTo>
                <a:cubicBezTo>
                  <a:pt x="4491935" y="2801612"/>
                  <a:pt x="4507017" y="2796851"/>
                  <a:pt x="4514954" y="2799232"/>
                </a:cubicBezTo>
                <a:cubicBezTo>
                  <a:pt x="4530035" y="2809551"/>
                  <a:pt x="4557023" y="2815106"/>
                  <a:pt x="4572104" y="2825425"/>
                </a:cubicBezTo>
                <a:cubicBezTo>
                  <a:pt x="4578454" y="2830981"/>
                  <a:pt x="4577660" y="2853207"/>
                  <a:pt x="4584010" y="2858763"/>
                </a:cubicBezTo>
                <a:cubicBezTo>
                  <a:pt x="4594329" y="2863525"/>
                  <a:pt x="4637985" y="2858763"/>
                  <a:pt x="4648304" y="2863525"/>
                </a:cubicBezTo>
                <a:cubicBezTo>
                  <a:pt x="4658623" y="2868288"/>
                  <a:pt x="4655844" y="2878607"/>
                  <a:pt x="4662591" y="2884957"/>
                </a:cubicBezTo>
                <a:cubicBezTo>
                  <a:pt x="4671322" y="2890513"/>
                  <a:pt x="4725298" y="2884163"/>
                  <a:pt x="4734029" y="2889719"/>
                </a:cubicBezTo>
                <a:cubicBezTo>
                  <a:pt x="4740379" y="2895275"/>
                  <a:pt x="4737204" y="2927026"/>
                  <a:pt x="4743554" y="2932582"/>
                </a:cubicBezTo>
                <a:cubicBezTo>
                  <a:pt x="4749110" y="2936551"/>
                  <a:pt x="4771335" y="2926231"/>
                  <a:pt x="4776891" y="2930200"/>
                </a:cubicBezTo>
                <a:cubicBezTo>
                  <a:pt x="4786416" y="2936153"/>
                  <a:pt x="4767038" y="2948860"/>
                  <a:pt x="4779272" y="2958775"/>
                </a:cubicBezTo>
                <a:cubicBezTo>
                  <a:pt x="4783241" y="2972269"/>
                  <a:pt x="4815457" y="2950845"/>
                  <a:pt x="4824516" y="2970682"/>
                </a:cubicBezTo>
                <a:cubicBezTo>
                  <a:pt x="4833575" y="2990519"/>
                  <a:pt x="4811074" y="3062723"/>
                  <a:pt x="4816958" y="3075416"/>
                </a:cubicBezTo>
              </a:path>
            </a:pathLst>
          </a:custGeom>
          <a:noFill/>
          <a:ln w="19050" cap="flat" cmpd="sng" algn="ctr">
            <a:solidFill>
              <a:srgbClr val="00B0F0"/>
            </a:solidFill>
            <a:prstDash val="solid"/>
          </a:ln>
          <a:effectLst/>
        </p:spPr>
        <p:txBody>
          <a:bodyPr rtlCol="0" anchor="ctr"/>
          <a:lstStyle/>
          <a:p>
            <a:pPr algn="ctr" defTabSz="685800">
              <a:defRPr/>
            </a:pPr>
            <a:endParaRPr lang="en-CA" sz="1350" kern="0" dirty="0">
              <a:latin typeface="Arial" charset="0"/>
              <a:cs typeface="Arial" charset="0"/>
            </a:endParaRPr>
          </a:p>
        </p:txBody>
      </p:sp>
      <p:grpSp>
        <p:nvGrpSpPr>
          <p:cNvPr id="125" name="Group 124"/>
          <p:cNvGrpSpPr/>
          <p:nvPr/>
        </p:nvGrpSpPr>
        <p:grpSpPr>
          <a:xfrm>
            <a:off x="5830352" y="2215825"/>
            <a:ext cx="2235220" cy="2063730"/>
            <a:chOff x="5830352" y="2215825"/>
            <a:chExt cx="2235220" cy="2063730"/>
          </a:xfrm>
        </p:grpSpPr>
        <p:sp>
          <p:nvSpPr>
            <p:cNvPr id="50" name="Freeform 49"/>
            <p:cNvSpPr/>
            <p:nvPr/>
          </p:nvSpPr>
          <p:spPr>
            <a:xfrm>
              <a:off x="5830352" y="2215825"/>
              <a:ext cx="1338552" cy="1300609"/>
            </a:xfrm>
            <a:custGeom>
              <a:avLst/>
              <a:gdLst>
                <a:gd name="connsiteX0" fmla="*/ 0 w 4838700"/>
                <a:gd name="connsiteY0" fmla="*/ 0 h 4381500"/>
                <a:gd name="connsiteX1" fmla="*/ 44450 w 4838700"/>
                <a:gd name="connsiteY1" fmla="*/ 31750 h 4381500"/>
                <a:gd name="connsiteX2" fmla="*/ 57150 w 4838700"/>
                <a:gd name="connsiteY2" fmla="*/ 50800 h 4381500"/>
                <a:gd name="connsiteX3" fmla="*/ 95250 w 4838700"/>
                <a:gd name="connsiteY3" fmla="*/ 63500 h 4381500"/>
                <a:gd name="connsiteX4" fmla="*/ 95250 w 4838700"/>
                <a:gd name="connsiteY4" fmla="*/ 63500 h 4381500"/>
                <a:gd name="connsiteX5" fmla="*/ 177800 w 4838700"/>
                <a:gd name="connsiteY5" fmla="*/ 76200 h 4381500"/>
                <a:gd name="connsiteX6" fmla="*/ 177800 w 4838700"/>
                <a:gd name="connsiteY6" fmla="*/ 76200 h 4381500"/>
                <a:gd name="connsiteX7" fmla="*/ 177800 w 4838700"/>
                <a:gd name="connsiteY7" fmla="*/ 146050 h 4381500"/>
                <a:gd name="connsiteX8" fmla="*/ 215900 w 4838700"/>
                <a:gd name="connsiteY8" fmla="*/ 146050 h 4381500"/>
                <a:gd name="connsiteX9" fmla="*/ 228600 w 4838700"/>
                <a:gd name="connsiteY9" fmla="*/ 165100 h 4381500"/>
                <a:gd name="connsiteX10" fmla="*/ 254000 w 4838700"/>
                <a:gd name="connsiteY10" fmla="*/ 184150 h 4381500"/>
                <a:gd name="connsiteX11" fmla="*/ 279400 w 4838700"/>
                <a:gd name="connsiteY11" fmla="*/ 203200 h 4381500"/>
                <a:gd name="connsiteX12" fmla="*/ 279400 w 4838700"/>
                <a:gd name="connsiteY12" fmla="*/ 203200 h 4381500"/>
                <a:gd name="connsiteX13" fmla="*/ 317500 w 4838700"/>
                <a:gd name="connsiteY13" fmla="*/ 241300 h 4381500"/>
                <a:gd name="connsiteX14" fmla="*/ 317500 w 4838700"/>
                <a:gd name="connsiteY14" fmla="*/ 241300 h 4381500"/>
                <a:gd name="connsiteX15" fmla="*/ 330200 w 4838700"/>
                <a:gd name="connsiteY15" fmla="*/ 298450 h 4381500"/>
                <a:gd name="connsiteX16" fmla="*/ 393700 w 4838700"/>
                <a:gd name="connsiteY16" fmla="*/ 292100 h 4381500"/>
                <a:gd name="connsiteX17" fmla="*/ 419100 w 4838700"/>
                <a:gd name="connsiteY17" fmla="*/ 355600 h 4381500"/>
                <a:gd name="connsiteX18" fmla="*/ 438150 w 4838700"/>
                <a:gd name="connsiteY18" fmla="*/ 400050 h 4381500"/>
                <a:gd name="connsiteX19" fmla="*/ 438150 w 4838700"/>
                <a:gd name="connsiteY19" fmla="*/ 400050 h 4381500"/>
                <a:gd name="connsiteX20" fmla="*/ 488950 w 4838700"/>
                <a:gd name="connsiteY20" fmla="*/ 469900 h 4381500"/>
                <a:gd name="connsiteX21" fmla="*/ 558800 w 4838700"/>
                <a:gd name="connsiteY21" fmla="*/ 476250 h 4381500"/>
                <a:gd name="connsiteX22" fmla="*/ 533400 w 4838700"/>
                <a:gd name="connsiteY22" fmla="*/ 533400 h 4381500"/>
                <a:gd name="connsiteX23" fmla="*/ 615950 w 4838700"/>
                <a:gd name="connsiteY23" fmla="*/ 558800 h 4381500"/>
                <a:gd name="connsiteX24" fmla="*/ 698500 w 4838700"/>
                <a:gd name="connsiteY24" fmla="*/ 603250 h 4381500"/>
                <a:gd name="connsiteX25" fmla="*/ 698500 w 4838700"/>
                <a:gd name="connsiteY25" fmla="*/ 717550 h 4381500"/>
                <a:gd name="connsiteX26" fmla="*/ 742950 w 4838700"/>
                <a:gd name="connsiteY26" fmla="*/ 730250 h 4381500"/>
                <a:gd name="connsiteX27" fmla="*/ 774700 w 4838700"/>
                <a:gd name="connsiteY27" fmla="*/ 774700 h 4381500"/>
                <a:gd name="connsiteX28" fmla="*/ 844550 w 4838700"/>
                <a:gd name="connsiteY28" fmla="*/ 774700 h 4381500"/>
                <a:gd name="connsiteX29" fmla="*/ 863600 w 4838700"/>
                <a:gd name="connsiteY29" fmla="*/ 819150 h 4381500"/>
                <a:gd name="connsiteX30" fmla="*/ 889000 w 4838700"/>
                <a:gd name="connsiteY30" fmla="*/ 819150 h 4381500"/>
                <a:gd name="connsiteX31" fmla="*/ 914400 w 4838700"/>
                <a:gd name="connsiteY31" fmla="*/ 876300 h 4381500"/>
                <a:gd name="connsiteX32" fmla="*/ 952500 w 4838700"/>
                <a:gd name="connsiteY32" fmla="*/ 908050 h 4381500"/>
                <a:gd name="connsiteX33" fmla="*/ 952500 w 4838700"/>
                <a:gd name="connsiteY33" fmla="*/ 908050 h 4381500"/>
                <a:gd name="connsiteX34" fmla="*/ 965200 w 4838700"/>
                <a:gd name="connsiteY34" fmla="*/ 971550 h 4381500"/>
                <a:gd name="connsiteX35" fmla="*/ 1016000 w 4838700"/>
                <a:gd name="connsiteY35" fmla="*/ 977900 h 4381500"/>
                <a:gd name="connsiteX36" fmla="*/ 1016000 w 4838700"/>
                <a:gd name="connsiteY36" fmla="*/ 1028700 h 4381500"/>
                <a:gd name="connsiteX37" fmla="*/ 1028700 w 4838700"/>
                <a:gd name="connsiteY37" fmla="*/ 1079500 h 4381500"/>
                <a:gd name="connsiteX38" fmla="*/ 1073150 w 4838700"/>
                <a:gd name="connsiteY38" fmla="*/ 1073150 h 4381500"/>
                <a:gd name="connsiteX39" fmla="*/ 1073150 w 4838700"/>
                <a:gd name="connsiteY39" fmla="*/ 1073150 h 4381500"/>
                <a:gd name="connsiteX40" fmla="*/ 1092200 w 4838700"/>
                <a:gd name="connsiteY40" fmla="*/ 1143000 h 4381500"/>
                <a:gd name="connsiteX41" fmla="*/ 1092200 w 4838700"/>
                <a:gd name="connsiteY41" fmla="*/ 1174750 h 4381500"/>
                <a:gd name="connsiteX42" fmla="*/ 1149350 w 4838700"/>
                <a:gd name="connsiteY42" fmla="*/ 1174750 h 4381500"/>
                <a:gd name="connsiteX43" fmla="*/ 1149350 w 4838700"/>
                <a:gd name="connsiteY43" fmla="*/ 1174750 h 4381500"/>
                <a:gd name="connsiteX44" fmla="*/ 1193800 w 4838700"/>
                <a:gd name="connsiteY44" fmla="*/ 1212850 h 4381500"/>
                <a:gd name="connsiteX45" fmla="*/ 1193800 w 4838700"/>
                <a:gd name="connsiteY45" fmla="*/ 1244600 h 4381500"/>
                <a:gd name="connsiteX46" fmla="*/ 1257300 w 4838700"/>
                <a:gd name="connsiteY46" fmla="*/ 1238250 h 4381500"/>
                <a:gd name="connsiteX47" fmla="*/ 1257300 w 4838700"/>
                <a:gd name="connsiteY47" fmla="*/ 1301750 h 4381500"/>
                <a:gd name="connsiteX48" fmla="*/ 1263650 w 4838700"/>
                <a:gd name="connsiteY48" fmla="*/ 1327150 h 4381500"/>
                <a:gd name="connsiteX49" fmla="*/ 1308100 w 4838700"/>
                <a:gd name="connsiteY49" fmla="*/ 1346200 h 4381500"/>
                <a:gd name="connsiteX50" fmla="*/ 1308100 w 4838700"/>
                <a:gd name="connsiteY50" fmla="*/ 1346200 h 4381500"/>
                <a:gd name="connsiteX51" fmla="*/ 1377950 w 4838700"/>
                <a:gd name="connsiteY51" fmla="*/ 1377950 h 4381500"/>
                <a:gd name="connsiteX52" fmla="*/ 1377950 w 4838700"/>
                <a:gd name="connsiteY52" fmla="*/ 1377950 h 4381500"/>
                <a:gd name="connsiteX53" fmla="*/ 1416050 w 4838700"/>
                <a:gd name="connsiteY53" fmla="*/ 1390650 h 4381500"/>
                <a:gd name="connsiteX54" fmla="*/ 1435100 w 4838700"/>
                <a:gd name="connsiteY54" fmla="*/ 1454150 h 4381500"/>
                <a:gd name="connsiteX55" fmla="*/ 1466850 w 4838700"/>
                <a:gd name="connsiteY55" fmla="*/ 1454150 h 4381500"/>
                <a:gd name="connsiteX56" fmla="*/ 1466850 w 4838700"/>
                <a:gd name="connsiteY56" fmla="*/ 1524000 h 4381500"/>
                <a:gd name="connsiteX57" fmla="*/ 1492250 w 4838700"/>
                <a:gd name="connsiteY57" fmla="*/ 1524000 h 4381500"/>
                <a:gd name="connsiteX58" fmla="*/ 1498600 w 4838700"/>
                <a:gd name="connsiteY58" fmla="*/ 1568450 h 4381500"/>
                <a:gd name="connsiteX59" fmla="*/ 1498600 w 4838700"/>
                <a:gd name="connsiteY59" fmla="*/ 1568450 h 4381500"/>
                <a:gd name="connsiteX60" fmla="*/ 1568450 w 4838700"/>
                <a:gd name="connsiteY60" fmla="*/ 1600200 h 4381500"/>
                <a:gd name="connsiteX61" fmla="*/ 1625600 w 4838700"/>
                <a:gd name="connsiteY61" fmla="*/ 1638300 h 4381500"/>
                <a:gd name="connsiteX62" fmla="*/ 1625600 w 4838700"/>
                <a:gd name="connsiteY62" fmla="*/ 1644650 h 4381500"/>
                <a:gd name="connsiteX63" fmla="*/ 1708150 w 4838700"/>
                <a:gd name="connsiteY63" fmla="*/ 1701800 h 4381500"/>
                <a:gd name="connsiteX64" fmla="*/ 1708150 w 4838700"/>
                <a:gd name="connsiteY64" fmla="*/ 1765300 h 4381500"/>
                <a:gd name="connsiteX65" fmla="*/ 1758950 w 4838700"/>
                <a:gd name="connsiteY65" fmla="*/ 1797050 h 4381500"/>
                <a:gd name="connsiteX66" fmla="*/ 1758950 w 4838700"/>
                <a:gd name="connsiteY66" fmla="*/ 1797050 h 4381500"/>
                <a:gd name="connsiteX67" fmla="*/ 1841500 w 4838700"/>
                <a:gd name="connsiteY67" fmla="*/ 1790700 h 4381500"/>
                <a:gd name="connsiteX68" fmla="*/ 1822450 w 4838700"/>
                <a:gd name="connsiteY68" fmla="*/ 1835150 h 4381500"/>
                <a:gd name="connsiteX69" fmla="*/ 1822450 w 4838700"/>
                <a:gd name="connsiteY69" fmla="*/ 1835150 h 4381500"/>
                <a:gd name="connsiteX70" fmla="*/ 1860550 w 4838700"/>
                <a:gd name="connsiteY70" fmla="*/ 1924050 h 4381500"/>
                <a:gd name="connsiteX71" fmla="*/ 1930400 w 4838700"/>
                <a:gd name="connsiteY71" fmla="*/ 1917700 h 4381500"/>
                <a:gd name="connsiteX72" fmla="*/ 1974850 w 4838700"/>
                <a:gd name="connsiteY72" fmla="*/ 1949450 h 4381500"/>
                <a:gd name="connsiteX73" fmla="*/ 2025650 w 4838700"/>
                <a:gd name="connsiteY73" fmla="*/ 1993900 h 4381500"/>
                <a:gd name="connsiteX74" fmla="*/ 2044700 w 4838700"/>
                <a:gd name="connsiteY74" fmla="*/ 2000250 h 4381500"/>
                <a:gd name="connsiteX75" fmla="*/ 2044700 w 4838700"/>
                <a:gd name="connsiteY75" fmla="*/ 2000250 h 4381500"/>
                <a:gd name="connsiteX76" fmla="*/ 2095500 w 4838700"/>
                <a:gd name="connsiteY76" fmla="*/ 2051050 h 4381500"/>
                <a:gd name="connsiteX77" fmla="*/ 2146300 w 4838700"/>
                <a:gd name="connsiteY77" fmla="*/ 2076450 h 4381500"/>
                <a:gd name="connsiteX78" fmla="*/ 2184400 w 4838700"/>
                <a:gd name="connsiteY78" fmla="*/ 2114550 h 4381500"/>
                <a:gd name="connsiteX79" fmla="*/ 2184400 w 4838700"/>
                <a:gd name="connsiteY79" fmla="*/ 2114550 h 4381500"/>
                <a:gd name="connsiteX80" fmla="*/ 2235200 w 4838700"/>
                <a:gd name="connsiteY80" fmla="*/ 2152650 h 4381500"/>
                <a:gd name="connsiteX81" fmla="*/ 2254250 w 4838700"/>
                <a:gd name="connsiteY81" fmla="*/ 2165350 h 4381500"/>
                <a:gd name="connsiteX82" fmla="*/ 2273300 w 4838700"/>
                <a:gd name="connsiteY82" fmla="*/ 2184400 h 4381500"/>
                <a:gd name="connsiteX83" fmla="*/ 2311400 w 4838700"/>
                <a:gd name="connsiteY83" fmla="*/ 2203450 h 4381500"/>
                <a:gd name="connsiteX84" fmla="*/ 2317750 w 4838700"/>
                <a:gd name="connsiteY84" fmla="*/ 2235200 h 4381500"/>
                <a:gd name="connsiteX85" fmla="*/ 2343150 w 4838700"/>
                <a:gd name="connsiteY85" fmla="*/ 2235200 h 4381500"/>
                <a:gd name="connsiteX86" fmla="*/ 2336800 w 4838700"/>
                <a:gd name="connsiteY86" fmla="*/ 2273300 h 4381500"/>
                <a:gd name="connsiteX87" fmla="*/ 2387600 w 4838700"/>
                <a:gd name="connsiteY87" fmla="*/ 2286000 h 4381500"/>
                <a:gd name="connsiteX88" fmla="*/ 2393950 w 4838700"/>
                <a:gd name="connsiteY88" fmla="*/ 2349500 h 4381500"/>
                <a:gd name="connsiteX89" fmla="*/ 2425700 w 4838700"/>
                <a:gd name="connsiteY89" fmla="*/ 2355850 h 4381500"/>
                <a:gd name="connsiteX90" fmla="*/ 2425700 w 4838700"/>
                <a:gd name="connsiteY90" fmla="*/ 2444750 h 4381500"/>
                <a:gd name="connsiteX91" fmla="*/ 2482850 w 4838700"/>
                <a:gd name="connsiteY91" fmla="*/ 2451100 h 4381500"/>
                <a:gd name="connsiteX92" fmla="*/ 2540000 w 4838700"/>
                <a:gd name="connsiteY92" fmla="*/ 2470150 h 4381500"/>
                <a:gd name="connsiteX93" fmla="*/ 2597150 w 4838700"/>
                <a:gd name="connsiteY93" fmla="*/ 2495550 h 4381500"/>
                <a:gd name="connsiteX94" fmla="*/ 2673350 w 4838700"/>
                <a:gd name="connsiteY94" fmla="*/ 2520950 h 4381500"/>
                <a:gd name="connsiteX95" fmla="*/ 2698750 w 4838700"/>
                <a:gd name="connsiteY95" fmla="*/ 2546350 h 4381500"/>
                <a:gd name="connsiteX96" fmla="*/ 2705100 w 4838700"/>
                <a:gd name="connsiteY96" fmla="*/ 2628900 h 4381500"/>
                <a:gd name="connsiteX97" fmla="*/ 2736850 w 4838700"/>
                <a:gd name="connsiteY97" fmla="*/ 2654300 h 4381500"/>
                <a:gd name="connsiteX98" fmla="*/ 2736850 w 4838700"/>
                <a:gd name="connsiteY98" fmla="*/ 2654300 h 4381500"/>
                <a:gd name="connsiteX99" fmla="*/ 2781300 w 4838700"/>
                <a:gd name="connsiteY99" fmla="*/ 2692400 h 4381500"/>
                <a:gd name="connsiteX100" fmla="*/ 2838450 w 4838700"/>
                <a:gd name="connsiteY100" fmla="*/ 2717800 h 4381500"/>
                <a:gd name="connsiteX101" fmla="*/ 2889250 w 4838700"/>
                <a:gd name="connsiteY101" fmla="*/ 2755900 h 4381500"/>
                <a:gd name="connsiteX102" fmla="*/ 2901950 w 4838700"/>
                <a:gd name="connsiteY102" fmla="*/ 2794000 h 4381500"/>
                <a:gd name="connsiteX103" fmla="*/ 2901950 w 4838700"/>
                <a:gd name="connsiteY103" fmla="*/ 2825750 h 4381500"/>
                <a:gd name="connsiteX104" fmla="*/ 2952750 w 4838700"/>
                <a:gd name="connsiteY104" fmla="*/ 2844800 h 4381500"/>
                <a:gd name="connsiteX105" fmla="*/ 2952750 w 4838700"/>
                <a:gd name="connsiteY105" fmla="*/ 2844800 h 4381500"/>
                <a:gd name="connsiteX106" fmla="*/ 3009900 w 4838700"/>
                <a:gd name="connsiteY106" fmla="*/ 2889250 h 4381500"/>
                <a:gd name="connsiteX107" fmla="*/ 3009900 w 4838700"/>
                <a:gd name="connsiteY107" fmla="*/ 2889250 h 4381500"/>
                <a:gd name="connsiteX108" fmla="*/ 3098800 w 4838700"/>
                <a:gd name="connsiteY108" fmla="*/ 2927350 h 4381500"/>
                <a:gd name="connsiteX109" fmla="*/ 3098800 w 4838700"/>
                <a:gd name="connsiteY109" fmla="*/ 2927350 h 4381500"/>
                <a:gd name="connsiteX110" fmla="*/ 3187700 w 4838700"/>
                <a:gd name="connsiteY110" fmla="*/ 2952750 h 4381500"/>
                <a:gd name="connsiteX111" fmla="*/ 3200400 w 4838700"/>
                <a:gd name="connsiteY111" fmla="*/ 3003550 h 4381500"/>
                <a:gd name="connsiteX112" fmla="*/ 3238500 w 4838700"/>
                <a:gd name="connsiteY112" fmla="*/ 3028950 h 4381500"/>
                <a:gd name="connsiteX113" fmla="*/ 3270250 w 4838700"/>
                <a:gd name="connsiteY113" fmla="*/ 3041650 h 4381500"/>
                <a:gd name="connsiteX114" fmla="*/ 3308350 w 4838700"/>
                <a:gd name="connsiteY114" fmla="*/ 3073400 h 4381500"/>
                <a:gd name="connsiteX115" fmla="*/ 3397250 w 4838700"/>
                <a:gd name="connsiteY115" fmla="*/ 3136900 h 4381500"/>
                <a:gd name="connsiteX116" fmla="*/ 3378200 w 4838700"/>
                <a:gd name="connsiteY116" fmla="*/ 3194050 h 4381500"/>
                <a:gd name="connsiteX117" fmla="*/ 3409950 w 4838700"/>
                <a:gd name="connsiteY117" fmla="*/ 3213100 h 4381500"/>
                <a:gd name="connsiteX118" fmla="*/ 3429000 w 4838700"/>
                <a:gd name="connsiteY118" fmla="*/ 3219450 h 4381500"/>
                <a:gd name="connsiteX119" fmla="*/ 3467100 w 4838700"/>
                <a:gd name="connsiteY119" fmla="*/ 3251200 h 4381500"/>
                <a:gd name="connsiteX120" fmla="*/ 3479800 w 4838700"/>
                <a:gd name="connsiteY120" fmla="*/ 3289300 h 4381500"/>
                <a:gd name="connsiteX121" fmla="*/ 3511550 w 4838700"/>
                <a:gd name="connsiteY121" fmla="*/ 3333750 h 4381500"/>
                <a:gd name="connsiteX122" fmla="*/ 3587750 w 4838700"/>
                <a:gd name="connsiteY122" fmla="*/ 3327400 h 4381500"/>
                <a:gd name="connsiteX123" fmla="*/ 3625850 w 4838700"/>
                <a:gd name="connsiteY123" fmla="*/ 3378200 h 4381500"/>
                <a:gd name="connsiteX124" fmla="*/ 3657600 w 4838700"/>
                <a:gd name="connsiteY124" fmla="*/ 3416300 h 4381500"/>
                <a:gd name="connsiteX125" fmla="*/ 3695700 w 4838700"/>
                <a:gd name="connsiteY125" fmla="*/ 3486150 h 4381500"/>
                <a:gd name="connsiteX126" fmla="*/ 3708400 w 4838700"/>
                <a:gd name="connsiteY126" fmla="*/ 3530600 h 4381500"/>
                <a:gd name="connsiteX127" fmla="*/ 3810000 w 4838700"/>
                <a:gd name="connsiteY127" fmla="*/ 3568700 h 4381500"/>
                <a:gd name="connsiteX128" fmla="*/ 3860800 w 4838700"/>
                <a:gd name="connsiteY128" fmla="*/ 3556000 h 4381500"/>
                <a:gd name="connsiteX129" fmla="*/ 3879850 w 4838700"/>
                <a:gd name="connsiteY129" fmla="*/ 3651250 h 4381500"/>
                <a:gd name="connsiteX130" fmla="*/ 3937000 w 4838700"/>
                <a:gd name="connsiteY130" fmla="*/ 3657600 h 4381500"/>
                <a:gd name="connsiteX131" fmla="*/ 4000500 w 4838700"/>
                <a:gd name="connsiteY131" fmla="*/ 3683000 h 4381500"/>
                <a:gd name="connsiteX132" fmla="*/ 4051300 w 4838700"/>
                <a:gd name="connsiteY132" fmla="*/ 3689350 h 4381500"/>
                <a:gd name="connsiteX133" fmla="*/ 4076700 w 4838700"/>
                <a:gd name="connsiteY133" fmla="*/ 3695700 h 4381500"/>
                <a:gd name="connsiteX134" fmla="*/ 4127500 w 4838700"/>
                <a:gd name="connsiteY134" fmla="*/ 3746500 h 4381500"/>
                <a:gd name="connsiteX135" fmla="*/ 4146550 w 4838700"/>
                <a:gd name="connsiteY135" fmla="*/ 3752850 h 4381500"/>
                <a:gd name="connsiteX136" fmla="*/ 4152900 w 4838700"/>
                <a:gd name="connsiteY136" fmla="*/ 3816350 h 4381500"/>
                <a:gd name="connsiteX137" fmla="*/ 4152900 w 4838700"/>
                <a:gd name="connsiteY137" fmla="*/ 3816350 h 4381500"/>
                <a:gd name="connsiteX138" fmla="*/ 4229100 w 4838700"/>
                <a:gd name="connsiteY138" fmla="*/ 3905250 h 4381500"/>
                <a:gd name="connsiteX139" fmla="*/ 4273550 w 4838700"/>
                <a:gd name="connsiteY139" fmla="*/ 3937000 h 4381500"/>
                <a:gd name="connsiteX140" fmla="*/ 4273550 w 4838700"/>
                <a:gd name="connsiteY140" fmla="*/ 3937000 h 4381500"/>
                <a:gd name="connsiteX141" fmla="*/ 4375150 w 4838700"/>
                <a:gd name="connsiteY141" fmla="*/ 3981450 h 4381500"/>
                <a:gd name="connsiteX142" fmla="*/ 4387850 w 4838700"/>
                <a:gd name="connsiteY142" fmla="*/ 4032250 h 4381500"/>
                <a:gd name="connsiteX143" fmla="*/ 4387850 w 4838700"/>
                <a:gd name="connsiteY143" fmla="*/ 4032250 h 4381500"/>
                <a:gd name="connsiteX144" fmla="*/ 4445000 w 4838700"/>
                <a:gd name="connsiteY144" fmla="*/ 4076700 h 4381500"/>
                <a:gd name="connsiteX145" fmla="*/ 4470400 w 4838700"/>
                <a:gd name="connsiteY145" fmla="*/ 4114800 h 4381500"/>
                <a:gd name="connsiteX146" fmla="*/ 4470400 w 4838700"/>
                <a:gd name="connsiteY146" fmla="*/ 4114800 h 4381500"/>
                <a:gd name="connsiteX147" fmla="*/ 4565650 w 4838700"/>
                <a:gd name="connsiteY147" fmla="*/ 4152900 h 4381500"/>
                <a:gd name="connsiteX148" fmla="*/ 4559300 w 4838700"/>
                <a:gd name="connsiteY148" fmla="*/ 4216400 h 4381500"/>
                <a:gd name="connsiteX149" fmla="*/ 4603750 w 4838700"/>
                <a:gd name="connsiteY149" fmla="*/ 4222750 h 4381500"/>
                <a:gd name="connsiteX150" fmla="*/ 4616450 w 4838700"/>
                <a:gd name="connsiteY150" fmla="*/ 4260850 h 4381500"/>
                <a:gd name="connsiteX151" fmla="*/ 4654550 w 4838700"/>
                <a:gd name="connsiteY151" fmla="*/ 4298950 h 4381500"/>
                <a:gd name="connsiteX152" fmla="*/ 4654550 w 4838700"/>
                <a:gd name="connsiteY152" fmla="*/ 4298950 h 4381500"/>
                <a:gd name="connsiteX153" fmla="*/ 4768850 w 4838700"/>
                <a:gd name="connsiteY153" fmla="*/ 4305300 h 4381500"/>
                <a:gd name="connsiteX154" fmla="*/ 4832350 w 4838700"/>
                <a:gd name="connsiteY154" fmla="*/ 4356100 h 4381500"/>
                <a:gd name="connsiteX155" fmla="*/ 4838700 w 4838700"/>
                <a:gd name="connsiteY155" fmla="*/ 4381500 h 4381500"/>
                <a:gd name="connsiteX156" fmla="*/ 4838700 w 4838700"/>
                <a:gd name="connsiteY156" fmla="*/ 4381500 h 4381500"/>
                <a:gd name="connsiteX0" fmla="*/ 0 w 4836318"/>
                <a:gd name="connsiteY0" fmla="*/ 0 h 4371975"/>
                <a:gd name="connsiteX1" fmla="*/ 42068 w 4836318"/>
                <a:gd name="connsiteY1" fmla="*/ 22225 h 4371975"/>
                <a:gd name="connsiteX2" fmla="*/ 54768 w 4836318"/>
                <a:gd name="connsiteY2" fmla="*/ 41275 h 4371975"/>
                <a:gd name="connsiteX3" fmla="*/ 92868 w 4836318"/>
                <a:gd name="connsiteY3" fmla="*/ 53975 h 4371975"/>
                <a:gd name="connsiteX4" fmla="*/ 92868 w 4836318"/>
                <a:gd name="connsiteY4" fmla="*/ 53975 h 4371975"/>
                <a:gd name="connsiteX5" fmla="*/ 175418 w 4836318"/>
                <a:gd name="connsiteY5" fmla="*/ 66675 h 4371975"/>
                <a:gd name="connsiteX6" fmla="*/ 175418 w 4836318"/>
                <a:gd name="connsiteY6" fmla="*/ 66675 h 4371975"/>
                <a:gd name="connsiteX7" fmla="*/ 175418 w 4836318"/>
                <a:gd name="connsiteY7" fmla="*/ 136525 h 4371975"/>
                <a:gd name="connsiteX8" fmla="*/ 213518 w 4836318"/>
                <a:gd name="connsiteY8" fmla="*/ 136525 h 4371975"/>
                <a:gd name="connsiteX9" fmla="*/ 226218 w 4836318"/>
                <a:gd name="connsiteY9" fmla="*/ 155575 h 4371975"/>
                <a:gd name="connsiteX10" fmla="*/ 251618 w 4836318"/>
                <a:gd name="connsiteY10" fmla="*/ 174625 h 4371975"/>
                <a:gd name="connsiteX11" fmla="*/ 277018 w 4836318"/>
                <a:gd name="connsiteY11" fmla="*/ 193675 h 4371975"/>
                <a:gd name="connsiteX12" fmla="*/ 277018 w 4836318"/>
                <a:gd name="connsiteY12" fmla="*/ 193675 h 4371975"/>
                <a:gd name="connsiteX13" fmla="*/ 315118 w 4836318"/>
                <a:gd name="connsiteY13" fmla="*/ 231775 h 4371975"/>
                <a:gd name="connsiteX14" fmla="*/ 315118 w 4836318"/>
                <a:gd name="connsiteY14" fmla="*/ 231775 h 4371975"/>
                <a:gd name="connsiteX15" fmla="*/ 327818 w 4836318"/>
                <a:gd name="connsiteY15" fmla="*/ 288925 h 4371975"/>
                <a:gd name="connsiteX16" fmla="*/ 391318 w 4836318"/>
                <a:gd name="connsiteY16" fmla="*/ 282575 h 4371975"/>
                <a:gd name="connsiteX17" fmla="*/ 416718 w 4836318"/>
                <a:gd name="connsiteY17" fmla="*/ 346075 h 4371975"/>
                <a:gd name="connsiteX18" fmla="*/ 435768 w 4836318"/>
                <a:gd name="connsiteY18" fmla="*/ 390525 h 4371975"/>
                <a:gd name="connsiteX19" fmla="*/ 435768 w 4836318"/>
                <a:gd name="connsiteY19" fmla="*/ 390525 h 4371975"/>
                <a:gd name="connsiteX20" fmla="*/ 486568 w 4836318"/>
                <a:gd name="connsiteY20" fmla="*/ 460375 h 4371975"/>
                <a:gd name="connsiteX21" fmla="*/ 556418 w 4836318"/>
                <a:gd name="connsiteY21" fmla="*/ 466725 h 4371975"/>
                <a:gd name="connsiteX22" fmla="*/ 531018 w 4836318"/>
                <a:gd name="connsiteY22" fmla="*/ 523875 h 4371975"/>
                <a:gd name="connsiteX23" fmla="*/ 613568 w 4836318"/>
                <a:gd name="connsiteY23" fmla="*/ 549275 h 4371975"/>
                <a:gd name="connsiteX24" fmla="*/ 696118 w 4836318"/>
                <a:gd name="connsiteY24" fmla="*/ 593725 h 4371975"/>
                <a:gd name="connsiteX25" fmla="*/ 696118 w 4836318"/>
                <a:gd name="connsiteY25" fmla="*/ 708025 h 4371975"/>
                <a:gd name="connsiteX26" fmla="*/ 740568 w 4836318"/>
                <a:gd name="connsiteY26" fmla="*/ 720725 h 4371975"/>
                <a:gd name="connsiteX27" fmla="*/ 772318 w 4836318"/>
                <a:gd name="connsiteY27" fmla="*/ 765175 h 4371975"/>
                <a:gd name="connsiteX28" fmla="*/ 842168 w 4836318"/>
                <a:gd name="connsiteY28" fmla="*/ 765175 h 4371975"/>
                <a:gd name="connsiteX29" fmla="*/ 861218 w 4836318"/>
                <a:gd name="connsiteY29" fmla="*/ 809625 h 4371975"/>
                <a:gd name="connsiteX30" fmla="*/ 886618 w 4836318"/>
                <a:gd name="connsiteY30" fmla="*/ 809625 h 4371975"/>
                <a:gd name="connsiteX31" fmla="*/ 912018 w 4836318"/>
                <a:gd name="connsiteY31" fmla="*/ 866775 h 4371975"/>
                <a:gd name="connsiteX32" fmla="*/ 950118 w 4836318"/>
                <a:gd name="connsiteY32" fmla="*/ 898525 h 4371975"/>
                <a:gd name="connsiteX33" fmla="*/ 950118 w 4836318"/>
                <a:gd name="connsiteY33" fmla="*/ 898525 h 4371975"/>
                <a:gd name="connsiteX34" fmla="*/ 962818 w 4836318"/>
                <a:gd name="connsiteY34" fmla="*/ 962025 h 4371975"/>
                <a:gd name="connsiteX35" fmla="*/ 1013618 w 4836318"/>
                <a:gd name="connsiteY35" fmla="*/ 968375 h 4371975"/>
                <a:gd name="connsiteX36" fmla="*/ 1013618 w 4836318"/>
                <a:gd name="connsiteY36" fmla="*/ 1019175 h 4371975"/>
                <a:gd name="connsiteX37" fmla="*/ 1026318 w 4836318"/>
                <a:gd name="connsiteY37" fmla="*/ 1069975 h 4371975"/>
                <a:gd name="connsiteX38" fmla="*/ 1070768 w 4836318"/>
                <a:gd name="connsiteY38" fmla="*/ 1063625 h 4371975"/>
                <a:gd name="connsiteX39" fmla="*/ 1070768 w 4836318"/>
                <a:gd name="connsiteY39" fmla="*/ 1063625 h 4371975"/>
                <a:gd name="connsiteX40" fmla="*/ 1089818 w 4836318"/>
                <a:gd name="connsiteY40" fmla="*/ 1133475 h 4371975"/>
                <a:gd name="connsiteX41" fmla="*/ 1089818 w 4836318"/>
                <a:gd name="connsiteY41" fmla="*/ 1165225 h 4371975"/>
                <a:gd name="connsiteX42" fmla="*/ 1146968 w 4836318"/>
                <a:gd name="connsiteY42" fmla="*/ 1165225 h 4371975"/>
                <a:gd name="connsiteX43" fmla="*/ 1146968 w 4836318"/>
                <a:gd name="connsiteY43" fmla="*/ 1165225 h 4371975"/>
                <a:gd name="connsiteX44" fmla="*/ 1191418 w 4836318"/>
                <a:gd name="connsiteY44" fmla="*/ 1203325 h 4371975"/>
                <a:gd name="connsiteX45" fmla="*/ 1191418 w 4836318"/>
                <a:gd name="connsiteY45" fmla="*/ 1235075 h 4371975"/>
                <a:gd name="connsiteX46" fmla="*/ 1254918 w 4836318"/>
                <a:gd name="connsiteY46" fmla="*/ 1228725 h 4371975"/>
                <a:gd name="connsiteX47" fmla="*/ 1254918 w 4836318"/>
                <a:gd name="connsiteY47" fmla="*/ 1292225 h 4371975"/>
                <a:gd name="connsiteX48" fmla="*/ 1261268 w 4836318"/>
                <a:gd name="connsiteY48" fmla="*/ 1317625 h 4371975"/>
                <a:gd name="connsiteX49" fmla="*/ 1305718 w 4836318"/>
                <a:gd name="connsiteY49" fmla="*/ 1336675 h 4371975"/>
                <a:gd name="connsiteX50" fmla="*/ 1305718 w 4836318"/>
                <a:gd name="connsiteY50" fmla="*/ 1336675 h 4371975"/>
                <a:gd name="connsiteX51" fmla="*/ 1375568 w 4836318"/>
                <a:gd name="connsiteY51" fmla="*/ 1368425 h 4371975"/>
                <a:gd name="connsiteX52" fmla="*/ 1375568 w 4836318"/>
                <a:gd name="connsiteY52" fmla="*/ 1368425 h 4371975"/>
                <a:gd name="connsiteX53" fmla="*/ 1413668 w 4836318"/>
                <a:gd name="connsiteY53" fmla="*/ 1381125 h 4371975"/>
                <a:gd name="connsiteX54" fmla="*/ 1432718 w 4836318"/>
                <a:gd name="connsiteY54" fmla="*/ 1444625 h 4371975"/>
                <a:gd name="connsiteX55" fmla="*/ 1464468 w 4836318"/>
                <a:gd name="connsiteY55" fmla="*/ 1444625 h 4371975"/>
                <a:gd name="connsiteX56" fmla="*/ 1464468 w 4836318"/>
                <a:gd name="connsiteY56" fmla="*/ 1514475 h 4371975"/>
                <a:gd name="connsiteX57" fmla="*/ 1489868 w 4836318"/>
                <a:gd name="connsiteY57" fmla="*/ 1514475 h 4371975"/>
                <a:gd name="connsiteX58" fmla="*/ 1496218 w 4836318"/>
                <a:gd name="connsiteY58" fmla="*/ 1558925 h 4371975"/>
                <a:gd name="connsiteX59" fmla="*/ 1496218 w 4836318"/>
                <a:gd name="connsiteY59" fmla="*/ 1558925 h 4371975"/>
                <a:gd name="connsiteX60" fmla="*/ 1566068 w 4836318"/>
                <a:gd name="connsiteY60" fmla="*/ 1590675 h 4371975"/>
                <a:gd name="connsiteX61" fmla="*/ 1623218 w 4836318"/>
                <a:gd name="connsiteY61" fmla="*/ 1628775 h 4371975"/>
                <a:gd name="connsiteX62" fmla="*/ 1623218 w 4836318"/>
                <a:gd name="connsiteY62" fmla="*/ 1635125 h 4371975"/>
                <a:gd name="connsiteX63" fmla="*/ 1705768 w 4836318"/>
                <a:gd name="connsiteY63" fmla="*/ 1692275 h 4371975"/>
                <a:gd name="connsiteX64" fmla="*/ 1705768 w 4836318"/>
                <a:gd name="connsiteY64" fmla="*/ 1755775 h 4371975"/>
                <a:gd name="connsiteX65" fmla="*/ 1756568 w 4836318"/>
                <a:gd name="connsiteY65" fmla="*/ 1787525 h 4371975"/>
                <a:gd name="connsiteX66" fmla="*/ 1756568 w 4836318"/>
                <a:gd name="connsiteY66" fmla="*/ 1787525 h 4371975"/>
                <a:gd name="connsiteX67" fmla="*/ 1839118 w 4836318"/>
                <a:gd name="connsiteY67" fmla="*/ 1781175 h 4371975"/>
                <a:gd name="connsiteX68" fmla="*/ 1820068 w 4836318"/>
                <a:gd name="connsiteY68" fmla="*/ 1825625 h 4371975"/>
                <a:gd name="connsiteX69" fmla="*/ 1820068 w 4836318"/>
                <a:gd name="connsiteY69" fmla="*/ 1825625 h 4371975"/>
                <a:gd name="connsiteX70" fmla="*/ 1858168 w 4836318"/>
                <a:gd name="connsiteY70" fmla="*/ 1914525 h 4371975"/>
                <a:gd name="connsiteX71" fmla="*/ 1928018 w 4836318"/>
                <a:gd name="connsiteY71" fmla="*/ 1908175 h 4371975"/>
                <a:gd name="connsiteX72" fmla="*/ 1972468 w 4836318"/>
                <a:gd name="connsiteY72" fmla="*/ 1939925 h 4371975"/>
                <a:gd name="connsiteX73" fmla="*/ 2023268 w 4836318"/>
                <a:gd name="connsiteY73" fmla="*/ 1984375 h 4371975"/>
                <a:gd name="connsiteX74" fmla="*/ 2042318 w 4836318"/>
                <a:gd name="connsiteY74" fmla="*/ 1990725 h 4371975"/>
                <a:gd name="connsiteX75" fmla="*/ 2042318 w 4836318"/>
                <a:gd name="connsiteY75" fmla="*/ 1990725 h 4371975"/>
                <a:gd name="connsiteX76" fmla="*/ 2093118 w 4836318"/>
                <a:gd name="connsiteY76" fmla="*/ 2041525 h 4371975"/>
                <a:gd name="connsiteX77" fmla="*/ 2143918 w 4836318"/>
                <a:gd name="connsiteY77" fmla="*/ 2066925 h 4371975"/>
                <a:gd name="connsiteX78" fmla="*/ 2182018 w 4836318"/>
                <a:gd name="connsiteY78" fmla="*/ 2105025 h 4371975"/>
                <a:gd name="connsiteX79" fmla="*/ 2182018 w 4836318"/>
                <a:gd name="connsiteY79" fmla="*/ 2105025 h 4371975"/>
                <a:gd name="connsiteX80" fmla="*/ 2232818 w 4836318"/>
                <a:gd name="connsiteY80" fmla="*/ 2143125 h 4371975"/>
                <a:gd name="connsiteX81" fmla="*/ 2251868 w 4836318"/>
                <a:gd name="connsiteY81" fmla="*/ 2155825 h 4371975"/>
                <a:gd name="connsiteX82" fmla="*/ 2270918 w 4836318"/>
                <a:gd name="connsiteY82" fmla="*/ 2174875 h 4371975"/>
                <a:gd name="connsiteX83" fmla="*/ 2309018 w 4836318"/>
                <a:gd name="connsiteY83" fmla="*/ 2193925 h 4371975"/>
                <a:gd name="connsiteX84" fmla="*/ 2315368 w 4836318"/>
                <a:gd name="connsiteY84" fmla="*/ 2225675 h 4371975"/>
                <a:gd name="connsiteX85" fmla="*/ 2340768 w 4836318"/>
                <a:gd name="connsiteY85" fmla="*/ 2225675 h 4371975"/>
                <a:gd name="connsiteX86" fmla="*/ 2334418 w 4836318"/>
                <a:gd name="connsiteY86" fmla="*/ 2263775 h 4371975"/>
                <a:gd name="connsiteX87" fmla="*/ 2385218 w 4836318"/>
                <a:gd name="connsiteY87" fmla="*/ 2276475 h 4371975"/>
                <a:gd name="connsiteX88" fmla="*/ 2391568 w 4836318"/>
                <a:gd name="connsiteY88" fmla="*/ 2339975 h 4371975"/>
                <a:gd name="connsiteX89" fmla="*/ 2423318 w 4836318"/>
                <a:gd name="connsiteY89" fmla="*/ 2346325 h 4371975"/>
                <a:gd name="connsiteX90" fmla="*/ 2423318 w 4836318"/>
                <a:gd name="connsiteY90" fmla="*/ 2435225 h 4371975"/>
                <a:gd name="connsiteX91" fmla="*/ 2480468 w 4836318"/>
                <a:gd name="connsiteY91" fmla="*/ 2441575 h 4371975"/>
                <a:gd name="connsiteX92" fmla="*/ 2537618 w 4836318"/>
                <a:gd name="connsiteY92" fmla="*/ 2460625 h 4371975"/>
                <a:gd name="connsiteX93" fmla="*/ 2594768 w 4836318"/>
                <a:gd name="connsiteY93" fmla="*/ 2486025 h 4371975"/>
                <a:gd name="connsiteX94" fmla="*/ 2670968 w 4836318"/>
                <a:gd name="connsiteY94" fmla="*/ 2511425 h 4371975"/>
                <a:gd name="connsiteX95" fmla="*/ 2696368 w 4836318"/>
                <a:gd name="connsiteY95" fmla="*/ 2536825 h 4371975"/>
                <a:gd name="connsiteX96" fmla="*/ 2702718 w 4836318"/>
                <a:gd name="connsiteY96" fmla="*/ 2619375 h 4371975"/>
                <a:gd name="connsiteX97" fmla="*/ 2734468 w 4836318"/>
                <a:gd name="connsiteY97" fmla="*/ 2644775 h 4371975"/>
                <a:gd name="connsiteX98" fmla="*/ 2734468 w 4836318"/>
                <a:gd name="connsiteY98" fmla="*/ 2644775 h 4371975"/>
                <a:gd name="connsiteX99" fmla="*/ 2778918 w 4836318"/>
                <a:gd name="connsiteY99" fmla="*/ 2682875 h 4371975"/>
                <a:gd name="connsiteX100" fmla="*/ 2836068 w 4836318"/>
                <a:gd name="connsiteY100" fmla="*/ 2708275 h 4371975"/>
                <a:gd name="connsiteX101" fmla="*/ 2886868 w 4836318"/>
                <a:gd name="connsiteY101" fmla="*/ 2746375 h 4371975"/>
                <a:gd name="connsiteX102" fmla="*/ 2899568 w 4836318"/>
                <a:gd name="connsiteY102" fmla="*/ 2784475 h 4371975"/>
                <a:gd name="connsiteX103" fmla="*/ 2899568 w 4836318"/>
                <a:gd name="connsiteY103" fmla="*/ 2816225 h 4371975"/>
                <a:gd name="connsiteX104" fmla="*/ 2950368 w 4836318"/>
                <a:gd name="connsiteY104" fmla="*/ 2835275 h 4371975"/>
                <a:gd name="connsiteX105" fmla="*/ 2950368 w 4836318"/>
                <a:gd name="connsiteY105" fmla="*/ 2835275 h 4371975"/>
                <a:gd name="connsiteX106" fmla="*/ 3007518 w 4836318"/>
                <a:gd name="connsiteY106" fmla="*/ 2879725 h 4371975"/>
                <a:gd name="connsiteX107" fmla="*/ 3007518 w 4836318"/>
                <a:gd name="connsiteY107" fmla="*/ 2879725 h 4371975"/>
                <a:gd name="connsiteX108" fmla="*/ 3096418 w 4836318"/>
                <a:gd name="connsiteY108" fmla="*/ 2917825 h 4371975"/>
                <a:gd name="connsiteX109" fmla="*/ 3096418 w 4836318"/>
                <a:gd name="connsiteY109" fmla="*/ 2917825 h 4371975"/>
                <a:gd name="connsiteX110" fmla="*/ 3185318 w 4836318"/>
                <a:gd name="connsiteY110" fmla="*/ 2943225 h 4371975"/>
                <a:gd name="connsiteX111" fmla="*/ 3198018 w 4836318"/>
                <a:gd name="connsiteY111" fmla="*/ 2994025 h 4371975"/>
                <a:gd name="connsiteX112" fmla="*/ 3236118 w 4836318"/>
                <a:gd name="connsiteY112" fmla="*/ 3019425 h 4371975"/>
                <a:gd name="connsiteX113" fmla="*/ 3267868 w 4836318"/>
                <a:gd name="connsiteY113" fmla="*/ 3032125 h 4371975"/>
                <a:gd name="connsiteX114" fmla="*/ 3305968 w 4836318"/>
                <a:gd name="connsiteY114" fmla="*/ 3063875 h 4371975"/>
                <a:gd name="connsiteX115" fmla="*/ 3394868 w 4836318"/>
                <a:gd name="connsiteY115" fmla="*/ 3127375 h 4371975"/>
                <a:gd name="connsiteX116" fmla="*/ 3375818 w 4836318"/>
                <a:gd name="connsiteY116" fmla="*/ 3184525 h 4371975"/>
                <a:gd name="connsiteX117" fmla="*/ 3407568 w 4836318"/>
                <a:gd name="connsiteY117" fmla="*/ 3203575 h 4371975"/>
                <a:gd name="connsiteX118" fmla="*/ 3426618 w 4836318"/>
                <a:gd name="connsiteY118" fmla="*/ 3209925 h 4371975"/>
                <a:gd name="connsiteX119" fmla="*/ 3464718 w 4836318"/>
                <a:gd name="connsiteY119" fmla="*/ 3241675 h 4371975"/>
                <a:gd name="connsiteX120" fmla="*/ 3477418 w 4836318"/>
                <a:gd name="connsiteY120" fmla="*/ 3279775 h 4371975"/>
                <a:gd name="connsiteX121" fmla="*/ 3509168 w 4836318"/>
                <a:gd name="connsiteY121" fmla="*/ 3324225 h 4371975"/>
                <a:gd name="connsiteX122" fmla="*/ 3585368 w 4836318"/>
                <a:gd name="connsiteY122" fmla="*/ 3317875 h 4371975"/>
                <a:gd name="connsiteX123" fmla="*/ 3623468 w 4836318"/>
                <a:gd name="connsiteY123" fmla="*/ 3368675 h 4371975"/>
                <a:gd name="connsiteX124" fmla="*/ 3655218 w 4836318"/>
                <a:gd name="connsiteY124" fmla="*/ 3406775 h 4371975"/>
                <a:gd name="connsiteX125" fmla="*/ 3693318 w 4836318"/>
                <a:gd name="connsiteY125" fmla="*/ 3476625 h 4371975"/>
                <a:gd name="connsiteX126" fmla="*/ 3706018 w 4836318"/>
                <a:gd name="connsiteY126" fmla="*/ 3521075 h 4371975"/>
                <a:gd name="connsiteX127" fmla="*/ 3807618 w 4836318"/>
                <a:gd name="connsiteY127" fmla="*/ 3559175 h 4371975"/>
                <a:gd name="connsiteX128" fmla="*/ 3858418 w 4836318"/>
                <a:gd name="connsiteY128" fmla="*/ 3546475 h 4371975"/>
                <a:gd name="connsiteX129" fmla="*/ 3877468 w 4836318"/>
                <a:gd name="connsiteY129" fmla="*/ 3641725 h 4371975"/>
                <a:gd name="connsiteX130" fmla="*/ 3934618 w 4836318"/>
                <a:gd name="connsiteY130" fmla="*/ 3648075 h 4371975"/>
                <a:gd name="connsiteX131" fmla="*/ 3998118 w 4836318"/>
                <a:gd name="connsiteY131" fmla="*/ 3673475 h 4371975"/>
                <a:gd name="connsiteX132" fmla="*/ 4048918 w 4836318"/>
                <a:gd name="connsiteY132" fmla="*/ 3679825 h 4371975"/>
                <a:gd name="connsiteX133" fmla="*/ 4074318 w 4836318"/>
                <a:gd name="connsiteY133" fmla="*/ 3686175 h 4371975"/>
                <a:gd name="connsiteX134" fmla="*/ 4125118 w 4836318"/>
                <a:gd name="connsiteY134" fmla="*/ 3736975 h 4371975"/>
                <a:gd name="connsiteX135" fmla="*/ 4144168 w 4836318"/>
                <a:gd name="connsiteY135" fmla="*/ 3743325 h 4371975"/>
                <a:gd name="connsiteX136" fmla="*/ 4150518 w 4836318"/>
                <a:gd name="connsiteY136" fmla="*/ 3806825 h 4371975"/>
                <a:gd name="connsiteX137" fmla="*/ 4150518 w 4836318"/>
                <a:gd name="connsiteY137" fmla="*/ 3806825 h 4371975"/>
                <a:gd name="connsiteX138" fmla="*/ 4226718 w 4836318"/>
                <a:gd name="connsiteY138" fmla="*/ 3895725 h 4371975"/>
                <a:gd name="connsiteX139" fmla="*/ 4271168 w 4836318"/>
                <a:gd name="connsiteY139" fmla="*/ 3927475 h 4371975"/>
                <a:gd name="connsiteX140" fmla="*/ 4271168 w 4836318"/>
                <a:gd name="connsiteY140" fmla="*/ 3927475 h 4371975"/>
                <a:gd name="connsiteX141" fmla="*/ 4372768 w 4836318"/>
                <a:gd name="connsiteY141" fmla="*/ 3971925 h 4371975"/>
                <a:gd name="connsiteX142" fmla="*/ 4385468 w 4836318"/>
                <a:gd name="connsiteY142" fmla="*/ 4022725 h 4371975"/>
                <a:gd name="connsiteX143" fmla="*/ 4385468 w 4836318"/>
                <a:gd name="connsiteY143" fmla="*/ 4022725 h 4371975"/>
                <a:gd name="connsiteX144" fmla="*/ 4442618 w 4836318"/>
                <a:gd name="connsiteY144" fmla="*/ 4067175 h 4371975"/>
                <a:gd name="connsiteX145" fmla="*/ 4468018 w 4836318"/>
                <a:gd name="connsiteY145" fmla="*/ 4105275 h 4371975"/>
                <a:gd name="connsiteX146" fmla="*/ 4468018 w 4836318"/>
                <a:gd name="connsiteY146" fmla="*/ 4105275 h 4371975"/>
                <a:gd name="connsiteX147" fmla="*/ 4563268 w 4836318"/>
                <a:gd name="connsiteY147" fmla="*/ 4143375 h 4371975"/>
                <a:gd name="connsiteX148" fmla="*/ 4556918 w 4836318"/>
                <a:gd name="connsiteY148" fmla="*/ 4206875 h 4371975"/>
                <a:gd name="connsiteX149" fmla="*/ 4601368 w 4836318"/>
                <a:gd name="connsiteY149" fmla="*/ 4213225 h 4371975"/>
                <a:gd name="connsiteX150" fmla="*/ 4614068 w 4836318"/>
                <a:gd name="connsiteY150" fmla="*/ 4251325 h 4371975"/>
                <a:gd name="connsiteX151" fmla="*/ 4652168 w 4836318"/>
                <a:gd name="connsiteY151" fmla="*/ 4289425 h 4371975"/>
                <a:gd name="connsiteX152" fmla="*/ 4652168 w 4836318"/>
                <a:gd name="connsiteY152" fmla="*/ 4289425 h 4371975"/>
                <a:gd name="connsiteX153" fmla="*/ 4766468 w 4836318"/>
                <a:gd name="connsiteY153" fmla="*/ 4295775 h 4371975"/>
                <a:gd name="connsiteX154" fmla="*/ 4829968 w 4836318"/>
                <a:gd name="connsiteY154" fmla="*/ 4346575 h 4371975"/>
                <a:gd name="connsiteX155" fmla="*/ 4836318 w 4836318"/>
                <a:gd name="connsiteY155" fmla="*/ 4371975 h 4371975"/>
                <a:gd name="connsiteX156" fmla="*/ 4836318 w 4836318"/>
                <a:gd name="connsiteY156" fmla="*/ 4371975 h 4371975"/>
                <a:gd name="connsiteX0" fmla="*/ 0 w 4836318"/>
                <a:gd name="connsiteY0" fmla="*/ 1587 h 4373562"/>
                <a:gd name="connsiteX1" fmla="*/ 39687 w 4836318"/>
                <a:gd name="connsiteY1" fmla="*/ 0 h 4373562"/>
                <a:gd name="connsiteX2" fmla="*/ 54768 w 4836318"/>
                <a:gd name="connsiteY2" fmla="*/ 42862 h 4373562"/>
                <a:gd name="connsiteX3" fmla="*/ 92868 w 4836318"/>
                <a:gd name="connsiteY3" fmla="*/ 55562 h 4373562"/>
                <a:gd name="connsiteX4" fmla="*/ 92868 w 4836318"/>
                <a:gd name="connsiteY4" fmla="*/ 55562 h 4373562"/>
                <a:gd name="connsiteX5" fmla="*/ 175418 w 4836318"/>
                <a:gd name="connsiteY5" fmla="*/ 68262 h 4373562"/>
                <a:gd name="connsiteX6" fmla="*/ 175418 w 4836318"/>
                <a:gd name="connsiteY6" fmla="*/ 68262 h 4373562"/>
                <a:gd name="connsiteX7" fmla="*/ 175418 w 4836318"/>
                <a:gd name="connsiteY7" fmla="*/ 138112 h 4373562"/>
                <a:gd name="connsiteX8" fmla="*/ 213518 w 4836318"/>
                <a:gd name="connsiteY8" fmla="*/ 138112 h 4373562"/>
                <a:gd name="connsiteX9" fmla="*/ 226218 w 4836318"/>
                <a:gd name="connsiteY9" fmla="*/ 157162 h 4373562"/>
                <a:gd name="connsiteX10" fmla="*/ 251618 w 4836318"/>
                <a:gd name="connsiteY10" fmla="*/ 176212 h 4373562"/>
                <a:gd name="connsiteX11" fmla="*/ 277018 w 4836318"/>
                <a:gd name="connsiteY11" fmla="*/ 195262 h 4373562"/>
                <a:gd name="connsiteX12" fmla="*/ 277018 w 4836318"/>
                <a:gd name="connsiteY12" fmla="*/ 195262 h 4373562"/>
                <a:gd name="connsiteX13" fmla="*/ 315118 w 4836318"/>
                <a:gd name="connsiteY13" fmla="*/ 233362 h 4373562"/>
                <a:gd name="connsiteX14" fmla="*/ 315118 w 4836318"/>
                <a:gd name="connsiteY14" fmla="*/ 233362 h 4373562"/>
                <a:gd name="connsiteX15" fmla="*/ 327818 w 4836318"/>
                <a:gd name="connsiteY15" fmla="*/ 290512 h 4373562"/>
                <a:gd name="connsiteX16" fmla="*/ 391318 w 4836318"/>
                <a:gd name="connsiteY16" fmla="*/ 284162 h 4373562"/>
                <a:gd name="connsiteX17" fmla="*/ 416718 w 4836318"/>
                <a:gd name="connsiteY17" fmla="*/ 347662 h 4373562"/>
                <a:gd name="connsiteX18" fmla="*/ 435768 w 4836318"/>
                <a:gd name="connsiteY18" fmla="*/ 392112 h 4373562"/>
                <a:gd name="connsiteX19" fmla="*/ 435768 w 4836318"/>
                <a:gd name="connsiteY19" fmla="*/ 392112 h 4373562"/>
                <a:gd name="connsiteX20" fmla="*/ 486568 w 4836318"/>
                <a:gd name="connsiteY20" fmla="*/ 461962 h 4373562"/>
                <a:gd name="connsiteX21" fmla="*/ 556418 w 4836318"/>
                <a:gd name="connsiteY21" fmla="*/ 468312 h 4373562"/>
                <a:gd name="connsiteX22" fmla="*/ 531018 w 4836318"/>
                <a:gd name="connsiteY22" fmla="*/ 525462 h 4373562"/>
                <a:gd name="connsiteX23" fmla="*/ 613568 w 4836318"/>
                <a:gd name="connsiteY23" fmla="*/ 550862 h 4373562"/>
                <a:gd name="connsiteX24" fmla="*/ 696118 w 4836318"/>
                <a:gd name="connsiteY24" fmla="*/ 595312 h 4373562"/>
                <a:gd name="connsiteX25" fmla="*/ 696118 w 4836318"/>
                <a:gd name="connsiteY25" fmla="*/ 709612 h 4373562"/>
                <a:gd name="connsiteX26" fmla="*/ 740568 w 4836318"/>
                <a:gd name="connsiteY26" fmla="*/ 722312 h 4373562"/>
                <a:gd name="connsiteX27" fmla="*/ 772318 w 4836318"/>
                <a:gd name="connsiteY27" fmla="*/ 766762 h 4373562"/>
                <a:gd name="connsiteX28" fmla="*/ 842168 w 4836318"/>
                <a:gd name="connsiteY28" fmla="*/ 766762 h 4373562"/>
                <a:gd name="connsiteX29" fmla="*/ 861218 w 4836318"/>
                <a:gd name="connsiteY29" fmla="*/ 811212 h 4373562"/>
                <a:gd name="connsiteX30" fmla="*/ 886618 w 4836318"/>
                <a:gd name="connsiteY30" fmla="*/ 811212 h 4373562"/>
                <a:gd name="connsiteX31" fmla="*/ 912018 w 4836318"/>
                <a:gd name="connsiteY31" fmla="*/ 868362 h 4373562"/>
                <a:gd name="connsiteX32" fmla="*/ 950118 w 4836318"/>
                <a:gd name="connsiteY32" fmla="*/ 900112 h 4373562"/>
                <a:gd name="connsiteX33" fmla="*/ 950118 w 4836318"/>
                <a:gd name="connsiteY33" fmla="*/ 900112 h 4373562"/>
                <a:gd name="connsiteX34" fmla="*/ 962818 w 4836318"/>
                <a:gd name="connsiteY34" fmla="*/ 963612 h 4373562"/>
                <a:gd name="connsiteX35" fmla="*/ 1013618 w 4836318"/>
                <a:gd name="connsiteY35" fmla="*/ 969962 h 4373562"/>
                <a:gd name="connsiteX36" fmla="*/ 1013618 w 4836318"/>
                <a:gd name="connsiteY36" fmla="*/ 1020762 h 4373562"/>
                <a:gd name="connsiteX37" fmla="*/ 1026318 w 4836318"/>
                <a:gd name="connsiteY37" fmla="*/ 1071562 h 4373562"/>
                <a:gd name="connsiteX38" fmla="*/ 1070768 w 4836318"/>
                <a:gd name="connsiteY38" fmla="*/ 1065212 h 4373562"/>
                <a:gd name="connsiteX39" fmla="*/ 1070768 w 4836318"/>
                <a:gd name="connsiteY39" fmla="*/ 1065212 h 4373562"/>
                <a:gd name="connsiteX40" fmla="*/ 1089818 w 4836318"/>
                <a:gd name="connsiteY40" fmla="*/ 1135062 h 4373562"/>
                <a:gd name="connsiteX41" fmla="*/ 1089818 w 4836318"/>
                <a:gd name="connsiteY41" fmla="*/ 1166812 h 4373562"/>
                <a:gd name="connsiteX42" fmla="*/ 1146968 w 4836318"/>
                <a:gd name="connsiteY42" fmla="*/ 1166812 h 4373562"/>
                <a:gd name="connsiteX43" fmla="*/ 1146968 w 4836318"/>
                <a:gd name="connsiteY43" fmla="*/ 1166812 h 4373562"/>
                <a:gd name="connsiteX44" fmla="*/ 1191418 w 4836318"/>
                <a:gd name="connsiteY44" fmla="*/ 1204912 h 4373562"/>
                <a:gd name="connsiteX45" fmla="*/ 1191418 w 4836318"/>
                <a:gd name="connsiteY45" fmla="*/ 1236662 h 4373562"/>
                <a:gd name="connsiteX46" fmla="*/ 1254918 w 4836318"/>
                <a:gd name="connsiteY46" fmla="*/ 1230312 h 4373562"/>
                <a:gd name="connsiteX47" fmla="*/ 1254918 w 4836318"/>
                <a:gd name="connsiteY47" fmla="*/ 1293812 h 4373562"/>
                <a:gd name="connsiteX48" fmla="*/ 1261268 w 4836318"/>
                <a:gd name="connsiteY48" fmla="*/ 1319212 h 4373562"/>
                <a:gd name="connsiteX49" fmla="*/ 1305718 w 4836318"/>
                <a:gd name="connsiteY49" fmla="*/ 1338262 h 4373562"/>
                <a:gd name="connsiteX50" fmla="*/ 1305718 w 4836318"/>
                <a:gd name="connsiteY50" fmla="*/ 1338262 h 4373562"/>
                <a:gd name="connsiteX51" fmla="*/ 1375568 w 4836318"/>
                <a:gd name="connsiteY51" fmla="*/ 1370012 h 4373562"/>
                <a:gd name="connsiteX52" fmla="*/ 1375568 w 4836318"/>
                <a:gd name="connsiteY52" fmla="*/ 1370012 h 4373562"/>
                <a:gd name="connsiteX53" fmla="*/ 1413668 w 4836318"/>
                <a:gd name="connsiteY53" fmla="*/ 1382712 h 4373562"/>
                <a:gd name="connsiteX54" fmla="*/ 1432718 w 4836318"/>
                <a:gd name="connsiteY54" fmla="*/ 1446212 h 4373562"/>
                <a:gd name="connsiteX55" fmla="*/ 1464468 w 4836318"/>
                <a:gd name="connsiteY55" fmla="*/ 1446212 h 4373562"/>
                <a:gd name="connsiteX56" fmla="*/ 1464468 w 4836318"/>
                <a:gd name="connsiteY56" fmla="*/ 1516062 h 4373562"/>
                <a:gd name="connsiteX57" fmla="*/ 1489868 w 4836318"/>
                <a:gd name="connsiteY57" fmla="*/ 1516062 h 4373562"/>
                <a:gd name="connsiteX58" fmla="*/ 1496218 w 4836318"/>
                <a:gd name="connsiteY58" fmla="*/ 1560512 h 4373562"/>
                <a:gd name="connsiteX59" fmla="*/ 1496218 w 4836318"/>
                <a:gd name="connsiteY59" fmla="*/ 1560512 h 4373562"/>
                <a:gd name="connsiteX60" fmla="*/ 1566068 w 4836318"/>
                <a:gd name="connsiteY60" fmla="*/ 1592262 h 4373562"/>
                <a:gd name="connsiteX61" fmla="*/ 1623218 w 4836318"/>
                <a:gd name="connsiteY61" fmla="*/ 1630362 h 4373562"/>
                <a:gd name="connsiteX62" fmla="*/ 1623218 w 4836318"/>
                <a:gd name="connsiteY62" fmla="*/ 1636712 h 4373562"/>
                <a:gd name="connsiteX63" fmla="*/ 1705768 w 4836318"/>
                <a:gd name="connsiteY63" fmla="*/ 1693862 h 4373562"/>
                <a:gd name="connsiteX64" fmla="*/ 1705768 w 4836318"/>
                <a:gd name="connsiteY64" fmla="*/ 1757362 h 4373562"/>
                <a:gd name="connsiteX65" fmla="*/ 1756568 w 4836318"/>
                <a:gd name="connsiteY65" fmla="*/ 1789112 h 4373562"/>
                <a:gd name="connsiteX66" fmla="*/ 1756568 w 4836318"/>
                <a:gd name="connsiteY66" fmla="*/ 1789112 h 4373562"/>
                <a:gd name="connsiteX67" fmla="*/ 1839118 w 4836318"/>
                <a:gd name="connsiteY67" fmla="*/ 1782762 h 4373562"/>
                <a:gd name="connsiteX68" fmla="*/ 1820068 w 4836318"/>
                <a:gd name="connsiteY68" fmla="*/ 1827212 h 4373562"/>
                <a:gd name="connsiteX69" fmla="*/ 1820068 w 4836318"/>
                <a:gd name="connsiteY69" fmla="*/ 1827212 h 4373562"/>
                <a:gd name="connsiteX70" fmla="*/ 1858168 w 4836318"/>
                <a:gd name="connsiteY70" fmla="*/ 1916112 h 4373562"/>
                <a:gd name="connsiteX71" fmla="*/ 1928018 w 4836318"/>
                <a:gd name="connsiteY71" fmla="*/ 1909762 h 4373562"/>
                <a:gd name="connsiteX72" fmla="*/ 1972468 w 4836318"/>
                <a:gd name="connsiteY72" fmla="*/ 1941512 h 4373562"/>
                <a:gd name="connsiteX73" fmla="*/ 2023268 w 4836318"/>
                <a:gd name="connsiteY73" fmla="*/ 1985962 h 4373562"/>
                <a:gd name="connsiteX74" fmla="*/ 2042318 w 4836318"/>
                <a:gd name="connsiteY74" fmla="*/ 1992312 h 4373562"/>
                <a:gd name="connsiteX75" fmla="*/ 2042318 w 4836318"/>
                <a:gd name="connsiteY75" fmla="*/ 1992312 h 4373562"/>
                <a:gd name="connsiteX76" fmla="*/ 2093118 w 4836318"/>
                <a:gd name="connsiteY76" fmla="*/ 2043112 h 4373562"/>
                <a:gd name="connsiteX77" fmla="*/ 2143918 w 4836318"/>
                <a:gd name="connsiteY77" fmla="*/ 2068512 h 4373562"/>
                <a:gd name="connsiteX78" fmla="*/ 2182018 w 4836318"/>
                <a:gd name="connsiteY78" fmla="*/ 2106612 h 4373562"/>
                <a:gd name="connsiteX79" fmla="*/ 2182018 w 4836318"/>
                <a:gd name="connsiteY79" fmla="*/ 2106612 h 4373562"/>
                <a:gd name="connsiteX80" fmla="*/ 2232818 w 4836318"/>
                <a:gd name="connsiteY80" fmla="*/ 2144712 h 4373562"/>
                <a:gd name="connsiteX81" fmla="*/ 2251868 w 4836318"/>
                <a:gd name="connsiteY81" fmla="*/ 2157412 h 4373562"/>
                <a:gd name="connsiteX82" fmla="*/ 2270918 w 4836318"/>
                <a:gd name="connsiteY82" fmla="*/ 2176462 h 4373562"/>
                <a:gd name="connsiteX83" fmla="*/ 2309018 w 4836318"/>
                <a:gd name="connsiteY83" fmla="*/ 2195512 h 4373562"/>
                <a:gd name="connsiteX84" fmla="*/ 2315368 w 4836318"/>
                <a:gd name="connsiteY84" fmla="*/ 2227262 h 4373562"/>
                <a:gd name="connsiteX85" fmla="*/ 2340768 w 4836318"/>
                <a:gd name="connsiteY85" fmla="*/ 2227262 h 4373562"/>
                <a:gd name="connsiteX86" fmla="*/ 2334418 w 4836318"/>
                <a:gd name="connsiteY86" fmla="*/ 2265362 h 4373562"/>
                <a:gd name="connsiteX87" fmla="*/ 2385218 w 4836318"/>
                <a:gd name="connsiteY87" fmla="*/ 2278062 h 4373562"/>
                <a:gd name="connsiteX88" fmla="*/ 2391568 w 4836318"/>
                <a:gd name="connsiteY88" fmla="*/ 2341562 h 4373562"/>
                <a:gd name="connsiteX89" fmla="*/ 2423318 w 4836318"/>
                <a:gd name="connsiteY89" fmla="*/ 2347912 h 4373562"/>
                <a:gd name="connsiteX90" fmla="*/ 2423318 w 4836318"/>
                <a:gd name="connsiteY90" fmla="*/ 2436812 h 4373562"/>
                <a:gd name="connsiteX91" fmla="*/ 2480468 w 4836318"/>
                <a:gd name="connsiteY91" fmla="*/ 2443162 h 4373562"/>
                <a:gd name="connsiteX92" fmla="*/ 2537618 w 4836318"/>
                <a:gd name="connsiteY92" fmla="*/ 2462212 h 4373562"/>
                <a:gd name="connsiteX93" fmla="*/ 2594768 w 4836318"/>
                <a:gd name="connsiteY93" fmla="*/ 2487612 h 4373562"/>
                <a:gd name="connsiteX94" fmla="*/ 2670968 w 4836318"/>
                <a:gd name="connsiteY94" fmla="*/ 2513012 h 4373562"/>
                <a:gd name="connsiteX95" fmla="*/ 2696368 w 4836318"/>
                <a:gd name="connsiteY95" fmla="*/ 2538412 h 4373562"/>
                <a:gd name="connsiteX96" fmla="*/ 2702718 w 4836318"/>
                <a:gd name="connsiteY96" fmla="*/ 2620962 h 4373562"/>
                <a:gd name="connsiteX97" fmla="*/ 2734468 w 4836318"/>
                <a:gd name="connsiteY97" fmla="*/ 2646362 h 4373562"/>
                <a:gd name="connsiteX98" fmla="*/ 2734468 w 4836318"/>
                <a:gd name="connsiteY98" fmla="*/ 2646362 h 4373562"/>
                <a:gd name="connsiteX99" fmla="*/ 2778918 w 4836318"/>
                <a:gd name="connsiteY99" fmla="*/ 2684462 h 4373562"/>
                <a:gd name="connsiteX100" fmla="*/ 2836068 w 4836318"/>
                <a:gd name="connsiteY100" fmla="*/ 2709862 h 4373562"/>
                <a:gd name="connsiteX101" fmla="*/ 2886868 w 4836318"/>
                <a:gd name="connsiteY101" fmla="*/ 2747962 h 4373562"/>
                <a:gd name="connsiteX102" fmla="*/ 2899568 w 4836318"/>
                <a:gd name="connsiteY102" fmla="*/ 2786062 h 4373562"/>
                <a:gd name="connsiteX103" fmla="*/ 2899568 w 4836318"/>
                <a:gd name="connsiteY103" fmla="*/ 2817812 h 4373562"/>
                <a:gd name="connsiteX104" fmla="*/ 2950368 w 4836318"/>
                <a:gd name="connsiteY104" fmla="*/ 2836862 h 4373562"/>
                <a:gd name="connsiteX105" fmla="*/ 2950368 w 4836318"/>
                <a:gd name="connsiteY105" fmla="*/ 2836862 h 4373562"/>
                <a:gd name="connsiteX106" fmla="*/ 3007518 w 4836318"/>
                <a:gd name="connsiteY106" fmla="*/ 2881312 h 4373562"/>
                <a:gd name="connsiteX107" fmla="*/ 3007518 w 4836318"/>
                <a:gd name="connsiteY107" fmla="*/ 2881312 h 4373562"/>
                <a:gd name="connsiteX108" fmla="*/ 3096418 w 4836318"/>
                <a:gd name="connsiteY108" fmla="*/ 2919412 h 4373562"/>
                <a:gd name="connsiteX109" fmla="*/ 3096418 w 4836318"/>
                <a:gd name="connsiteY109" fmla="*/ 2919412 h 4373562"/>
                <a:gd name="connsiteX110" fmla="*/ 3185318 w 4836318"/>
                <a:gd name="connsiteY110" fmla="*/ 2944812 h 4373562"/>
                <a:gd name="connsiteX111" fmla="*/ 3198018 w 4836318"/>
                <a:gd name="connsiteY111" fmla="*/ 2995612 h 4373562"/>
                <a:gd name="connsiteX112" fmla="*/ 3236118 w 4836318"/>
                <a:gd name="connsiteY112" fmla="*/ 3021012 h 4373562"/>
                <a:gd name="connsiteX113" fmla="*/ 3267868 w 4836318"/>
                <a:gd name="connsiteY113" fmla="*/ 3033712 h 4373562"/>
                <a:gd name="connsiteX114" fmla="*/ 3305968 w 4836318"/>
                <a:gd name="connsiteY114" fmla="*/ 3065462 h 4373562"/>
                <a:gd name="connsiteX115" fmla="*/ 3394868 w 4836318"/>
                <a:gd name="connsiteY115" fmla="*/ 3128962 h 4373562"/>
                <a:gd name="connsiteX116" fmla="*/ 3375818 w 4836318"/>
                <a:gd name="connsiteY116" fmla="*/ 3186112 h 4373562"/>
                <a:gd name="connsiteX117" fmla="*/ 3407568 w 4836318"/>
                <a:gd name="connsiteY117" fmla="*/ 3205162 h 4373562"/>
                <a:gd name="connsiteX118" fmla="*/ 3426618 w 4836318"/>
                <a:gd name="connsiteY118" fmla="*/ 3211512 h 4373562"/>
                <a:gd name="connsiteX119" fmla="*/ 3464718 w 4836318"/>
                <a:gd name="connsiteY119" fmla="*/ 3243262 h 4373562"/>
                <a:gd name="connsiteX120" fmla="*/ 3477418 w 4836318"/>
                <a:gd name="connsiteY120" fmla="*/ 3281362 h 4373562"/>
                <a:gd name="connsiteX121" fmla="*/ 3509168 w 4836318"/>
                <a:gd name="connsiteY121" fmla="*/ 3325812 h 4373562"/>
                <a:gd name="connsiteX122" fmla="*/ 3585368 w 4836318"/>
                <a:gd name="connsiteY122" fmla="*/ 3319462 h 4373562"/>
                <a:gd name="connsiteX123" fmla="*/ 3623468 w 4836318"/>
                <a:gd name="connsiteY123" fmla="*/ 3370262 h 4373562"/>
                <a:gd name="connsiteX124" fmla="*/ 3655218 w 4836318"/>
                <a:gd name="connsiteY124" fmla="*/ 3408362 h 4373562"/>
                <a:gd name="connsiteX125" fmla="*/ 3693318 w 4836318"/>
                <a:gd name="connsiteY125" fmla="*/ 3478212 h 4373562"/>
                <a:gd name="connsiteX126" fmla="*/ 3706018 w 4836318"/>
                <a:gd name="connsiteY126" fmla="*/ 3522662 h 4373562"/>
                <a:gd name="connsiteX127" fmla="*/ 3807618 w 4836318"/>
                <a:gd name="connsiteY127" fmla="*/ 3560762 h 4373562"/>
                <a:gd name="connsiteX128" fmla="*/ 3858418 w 4836318"/>
                <a:gd name="connsiteY128" fmla="*/ 3548062 h 4373562"/>
                <a:gd name="connsiteX129" fmla="*/ 3877468 w 4836318"/>
                <a:gd name="connsiteY129" fmla="*/ 3643312 h 4373562"/>
                <a:gd name="connsiteX130" fmla="*/ 3934618 w 4836318"/>
                <a:gd name="connsiteY130" fmla="*/ 3649662 h 4373562"/>
                <a:gd name="connsiteX131" fmla="*/ 3998118 w 4836318"/>
                <a:gd name="connsiteY131" fmla="*/ 3675062 h 4373562"/>
                <a:gd name="connsiteX132" fmla="*/ 4048918 w 4836318"/>
                <a:gd name="connsiteY132" fmla="*/ 3681412 h 4373562"/>
                <a:gd name="connsiteX133" fmla="*/ 4074318 w 4836318"/>
                <a:gd name="connsiteY133" fmla="*/ 3687762 h 4373562"/>
                <a:gd name="connsiteX134" fmla="*/ 4125118 w 4836318"/>
                <a:gd name="connsiteY134" fmla="*/ 3738562 h 4373562"/>
                <a:gd name="connsiteX135" fmla="*/ 4144168 w 4836318"/>
                <a:gd name="connsiteY135" fmla="*/ 3744912 h 4373562"/>
                <a:gd name="connsiteX136" fmla="*/ 4150518 w 4836318"/>
                <a:gd name="connsiteY136" fmla="*/ 3808412 h 4373562"/>
                <a:gd name="connsiteX137" fmla="*/ 4150518 w 4836318"/>
                <a:gd name="connsiteY137" fmla="*/ 3808412 h 4373562"/>
                <a:gd name="connsiteX138" fmla="*/ 4226718 w 4836318"/>
                <a:gd name="connsiteY138" fmla="*/ 3897312 h 4373562"/>
                <a:gd name="connsiteX139" fmla="*/ 4271168 w 4836318"/>
                <a:gd name="connsiteY139" fmla="*/ 3929062 h 4373562"/>
                <a:gd name="connsiteX140" fmla="*/ 4271168 w 4836318"/>
                <a:gd name="connsiteY140" fmla="*/ 3929062 h 4373562"/>
                <a:gd name="connsiteX141" fmla="*/ 4372768 w 4836318"/>
                <a:gd name="connsiteY141" fmla="*/ 3973512 h 4373562"/>
                <a:gd name="connsiteX142" fmla="*/ 4385468 w 4836318"/>
                <a:gd name="connsiteY142" fmla="*/ 4024312 h 4373562"/>
                <a:gd name="connsiteX143" fmla="*/ 4385468 w 4836318"/>
                <a:gd name="connsiteY143" fmla="*/ 4024312 h 4373562"/>
                <a:gd name="connsiteX144" fmla="*/ 4442618 w 4836318"/>
                <a:gd name="connsiteY144" fmla="*/ 4068762 h 4373562"/>
                <a:gd name="connsiteX145" fmla="*/ 4468018 w 4836318"/>
                <a:gd name="connsiteY145" fmla="*/ 4106862 h 4373562"/>
                <a:gd name="connsiteX146" fmla="*/ 4468018 w 4836318"/>
                <a:gd name="connsiteY146" fmla="*/ 4106862 h 4373562"/>
                <a:gd name="connsiteX147" fmla="*/ 4563268 w 4836318"/>
                <a:gd name="connsiteY147" fmla="*/ 4144962 h 4373562"/>
                <a:gd name="connsiteX148" fmla="*/ 4556918 w 4836318"/>
                <a:gd name="connsiteY148" fmla="*/ 4208462 h 4373562"/>
                <a:gd name="connsiteX149" fmla="*/ 4601368 w 4836318"/>
                <a:gd name="connsiteY149" fmla="*/ 4214812 h 4373562"/>
                <a:gd name="connsiteX150" fmla="*/ 4614068 w 4836318"/>
                <a:gd name="connsiteY150" fmla="*/ 4252912 h 4373562"/>
                <a:gd name="connsiteX151" fmla="*/ 4652168 w 4836318"/>
                <a:gd name="connsiteY151" fmla="*/ 4291012 h 4373562"/>
                <a:gd name="connsiteX152" fmla="*/ 4652168 w 4836318"/>
                <a:gd name="connsiteY152" fmla="*/ 4291012 h 4373562"/>
                <a:gd name="connsiteX153" fmla="*/ 4766468 w 4836318"/>
                <a:gd name="connsiteY153" fmla="*/ 4297362 h 4373562"/>
                <a:gd name="connsiteX154" fmla="*/ 4829968 w 4836318"/>
                <a:gd name="connsiteY154" fmla="*/ 4348162 h 4373562"/>
                <a:gd name="connsiteX155" fmla="*/ 4836318 w 4836318"/>
                <a:gd name="connsiteY155" fmla="*/ 4373562 h 4373562"/>
                <a:gd name="connsiteX156" fmla="*/ 4836318 w 4836318"/>
                <a:gd name="connsiteY156" fmla="*/ 4373562 h 4373562"/>
                <a:gd name="connsiteX0" fmla="*/ 0 w 4836318"/>
                <a:gd name="connsiteY0" fmla="*/ 1587 h 4373562"/>
                <a:gd name="connsiteX1" fmla="*/ 39687 w 4836318"/>
                <a:gd name="connsiteY1" fmla="*/ 0 h 4373562"/>
                <a:gd name="connsiteX2" fmla="*/ 38099 w 4836318"/>
                <a:gd name="connsiteY2" fmla="*/ 52387 h 4373562"/>
                <a:gd name="connsiteX3" fmla="*/ 92868 w 4836318"/>
                <a:gd name="connsiteY3" fmla="*/ 55562 h 4373562"/>
                <a:gd name="connsiteX4" fmla="*/ 92868 w 4836318"/>
                <a:gd name="connsiteY4" fmla="*/ 55562 h 4373562"/>
                <a:gd name="connsiteX5" fmla="*/ 175418 w 4836318"/>
                <a:gd name="connsiteY5" fmla="*/ 68262 h 4373562"/>
                <a:gd name="connsiteX6" fmla="*/ 175418 w 4836318"/>
                <a:gd name="connsiteY6" fmla="*/ 68262 h 4373562"/>
                <a:gd name="connsiteX7" fmla="*/ 175418 w 4836318"/>
                <a:gd name="connsiteY7" fmla="*/ 138112 h 4373562"/>
                <a:gd name="connsiteX8" fmla="*/ 213518 w 4836318"/>
                <a:gd name="connsiteY8" fmla="*/ 138112 h 4373562"/>
                <a:gd name="connsiteX9" fmla="*/ 226218 w 4836318"/>
                <a:gd name="connsiteY9" fmla="*/ 157162 h 4373562"/>
                <a:gd name="connsiteX10" fmla="*/ 251618 w 4836318"/>
                <a:gd name="connsiteY10" fmla="*/ 176212 h 4373562"/>
                <a:gd name="connsiteX11" fmla="*/ 277018 w 4836318"/>
                <a:gd name="connsiteY11" fmla="*/ 195262 h 4373562"/>
                <a:gd name="connsiteX12" fmla="*/ 277018 w 4836318"/>
                <a:gd name="connsiteY12" fmla="*/ 195262 h 4373562"/>
                <a:gd name="connsiteX13" fmla="*/ 315118 w 4836318"/>
                <a:gd name="connsiteY13" fmla="*/ 233362 h 4373562"/>
                <a:gd name="connsiteX14" fmla="*/ 315118 w 4836318"/>
                <a:gd name="connsiteY14" fmla="*/ 233362 h 4373562"/>
                <a:gd name="connsiteX15" fmla="*/ 327818 w 4836318"/>
                <a:gd name="connsiteY15" fmla="*/ 290512 h 4373562"/>
                <a:gd name="connsiteX16" fmla="*/ 391318 w 4836318"/>
                <a:gd name="connsiteY16" fmla="*/ 284162 h 4373562"/>
                <a:gd name="connsiteX17" fmla="*/ 416718 w 4836318"/>
                <a:gd name="connsiteY17" fmla="*/ 347662 h 4373562"/>
                <a:gd name="connsiteX18" fmla="*/ 435768 w 4836318"/>
                <a:gd name="connsiteY18" fmla="*/ 392112 h 4373562"/>
                <a:gd name="connsiteX19" fmla="*/ 435768 w 4836318"/>
                <a:gd name="connsiteY19" fmla="*/ 392112 h 4373562"/>
                <a:gd name="connsiteX20" fmla="*/ 486568 w 4836318"/>
                <a:gd name="connsiteY20" fmla="*/ 461962 h 4373562"/>
                <a:gd name="connsiteX21" fmla="*/ 556418 w 4836318"/>
                <a:gd name="connsiteY21" fmla="*/ 468312 h 4373562"/>
                <a:gd name="connsiteX22" fmla="*/ 531018 w 4836318"/>
                <a:gd name="connsiteY22" fmla="*/ 525462 h 4373562"/>
                <a:gd name="connsiteX23" fmla="*/ 613568 w 4836318"/>
                <a:gd name="connsiteY23" fmla="*/ 550862 h 4373562"/>
                <a:gd name="connsiteX24" fmla="*/ 696118 w 4836318"/>
                <a:gd name="connsiteY24" fmla="*/ 595312 h 4373562"/>
                <a:gd name="connsiteX25" fmla="*/ 696118 w 4836318"/>
                <a:gd name="connsiteY25" fmla="*/ 709612 h 4373562"/>
                <a:gd name="connsiteX26" fmla="*/ 740568 w 4836318"/>
                <a:gd name="connsiteY26" fmla="*/ 722312 h 4373562"/>
                <a:gd name="connsiteX27" fmla="*/ 772318 w 4836318"/>
                <a:gd name="connsiteY27" fmla="*/ 766762 h 4373562"/>
                <a:gd name="connsiteX28" fmla="*/ 842168 w 4836318"/>
                <a:gd name="connsiteY28" fmla="*/ 766762 h 4373562"/>
                <a:gd name="connsiteX29" fmla="*/ 861218 w 4836318"/>
                <a:gd name="connsiteY29" fmla="*/ 811212 h 4373562"/>
                <a:gd name="connsiteX30" fmla="*/ 886618 w 4836318"/>
                <a:gd name="connsiteY30" fmla="*/ 811212 h 4373562"/>
                <a:gd name="connsiteX31" fmla="*/ 912018 w 4836318"/>
                <a:gd name="connsiteY31" fmla="*/ 868362 h 4373562"/>
                <a:gd name="connsiteX32" fmla="*/ 950118 w 4836318"/>
                <a:gd name="connsiteY32" fmla="*/ 900112 h 4373562"/>
                <a:gd name="connsiteX33" fmla="*/ 950118 w 4836318"/>
                <a:gd name="connsiteY33" fmla="*/ 900112 h 4373562"/>
                <a:gd name="connsiteX34" fmla="*/ 962818 w 4836318"/>
                <a:gd name="connsiteY34" fmla="*/ 963612 h 4373562"/>
                <a:gd name="connsiteX35" fmla="*/ 1013618 w 4836318"/>
                <a:gd name="connsiteY35" fmla="*/ 969962 h 4373562"/>
                <a:gd name="connsiteX36" fmla="*/ 1013618 w 4836318"/>
                <a:gd name="connsiteY36" fmla="*/ 1020762 h 4373562"/>
                <a:gd name="connsiteX37" fmla="*/ 1026318 w 4836318"/>
                <a:gd name="connsiteY37" fmla="*/ 1071562 h 4373562"/>
                <a:gd name="connsiteX38" fmla="*/ 1070768 w 4836318"/>
                <a:gd name="connsiteY38" fmla="*/ 1065212 h 4373562"/>
                <a:gd name="connsiteX39" fmla="*/ 1070768 w 4836318"/>
                <a:gd name="connsiteY39" fmla="*/ 1065212 h 4373562"/>
                <a:gd name="connsiteX40" fmla="*/ 1089818 w 4836318"/>
                <a:gd name="connsiteY40" fmla="*/ 1135062 h 4373562"/>
                <a:gd name="connsiteX41" fmla="*/ 1089818 w 4836318"/>
                <a:gd name="connsiteY41" fmla="*/ 1166812 h 4373562"/>
                <a:gd name="connsiteX42" fmla="*/ 1146968 w 4836318"/>
                <a:gd name="connsiteY42" fmla="*/ 1166812 h 4373562"/>
                <a:gd name="connsiteX43" fmla="*/ 1146968 w 4836318"/>
                <a:gd name="connsiteY43" fmla="*/ 1166812 h 4373562"/>
                <a:gd name="connsiteX44" fmla="*/ 1191418 w 4836318"/>
                <a:gd name="connsiteY44" fmla="*/ 1204912 h 4373562"/>
                <a:gd name="connsiteX45" fmla="*/ 1191418 w 4836318"/>
                <a:gd name="connsiteY45" fmla="*/ 1236662 h 4373562"/>
                <a:gd name="connsiteX46" fmla="*/ 1254918 w 4836318"/>
                <a:gd name="connsiteY46" fmla="*/ 1230312 h 4373562"/>
                <a:gd name="connsiteX47" fmla="*/ 1254918 w 4836318"/>
                <a:gd name="connsiteY47" fmla="*/ 1293812 h 4373562"/>
                <a:gd name="connsiteX48" fmla="*/ 1261268 w 4836318"/>
                <a:gd name="connsiteY48" fmla="*/ 1319212 h 4373562"/>
                <a:gd name="connsiteX49" fmla="*/ 1305718 w 4836318"/>
                <a:gd name="connsiteY49" fmla="*/ 1338262 h 4373562"/>
                <a:gd name="connsiteX50" fmla="*/ 1305718 w 4836318"/>
                <a:gd name="connsiteY50" fmla="*/ 1338262 h 4373562"/>
                <a:gd name="connsiteX51" fmla="*/ 1375568 w 4836318"/>
                <a:gd name="connsiteY51" fmla="*/ 1370012 h 4373562"/>
                <a:gd name="connsiteX52" fmla="*/ 1375568 w 4836318"/>
                <a:gd name="connsiteY52" fmla="*/ 1370012 h 4373562"/>
                <a:gd name="connsiteX53" fmla="*/ 1413668 w 4836318"/>
                <a:gd name="connsiteY53" fmla="*/ 1382712 h 4373562"/>
                <a:gd name="connsiteX54" fmla="*/ 1432718 w 4836318"/>
                <a:gd name="connsiteY54" fmla="*/ 1446212 h 4373562"/>
                <a:gd name="connsiteX55" fmla="*/ 1464468 w 4836318"/>
                <a:gd name="connsiteY55" fmla="*/ 1446212 h 4373562"/>
                <a:gd name="connsiteX56" fmla="*/ 1464468 w 4836318"/>
                <a:gd name="connsiteY56" fmla="*/ 1516062 h 4373562"/>
                <a:gd name="connsiteX57" fmla="*/ 1489868 w 4836318"/>
                <a:gd name="connsiteY57" fmla="*/ 1516062 h 4373562"/>
                <a:gd name="connsiteX58" fmla="*/ 1496218 w 4836318"/>
                <a:gd name="connsiteY58" fmla="*/ 1560512 h 4373562"/>
                <a:gd name="connsiteX59" fmla="*/ 1496218 w 4836318"/>
                <a:gd name="connsiteY59" fmla="*/ 1560512 h 4373562"/>
                <a:gd name="connsiteX60" fmla="*/ 1566068 w 4836318"/>
                <a:gd name="connsiteY60" fmla="*/ 1592262 h 4373562"/>
                <a:gd name="connsiteX61" fmla="*/ 1623218 w 4836318"/>
                <a:gd name="connsiteY61" fmla="*/ 1630362 h 4373562"/>
                <a:gd name="connsiteX62" fmla="*/ 1623218 w 4836318"/>
                <a:gd name="connsiteY62" fmla="*/ 1636712 h 4373562"/>
                <a:gd name="connsiteX63" fmla="*/ 1705768 w 4836318"/>
                <a:gd name="connsiteY63" fmla="*/ 1693862 h 4373562"/>
                <a:gd name="connsiteX64" fmla="*/ 1705768 w 4836318"/>
                <a:gd name="connsiteY64" fmla="*/ 1757362 h 4373562"/>
                <a:gd name="connsiteX65" fmla="*/ 1756568 w 4836318"/>
                <a:gd name="connsiteY65" fmla="*/ 1789112 h 4373562"/>
                <a:gd name="connsiteX66" fmla="*/ 1756568 w 4836318"/>
                <a:gd name="connsiteY66" fmla="*/ 1789112 h 4373562"/>
                <a:gd name="connsiteX67" fmla="*/ 1839118 w 4836318"/>
                <a:gd name="connsiteY67" fmla="*/ 1782762 h 4373562"/>
                <a:gd name="connsiteX68" fmla="*/ 1820068 w 4836318"/>
                <a:gd name="connsiteY68" fmla="*/ 1827212 h 4373562"/>
                <a:gd name="connsiteX69" fmla="*/ 1820068 w 4836318"/>
                <a:gd name="connsiteY69" fmla="*/ 1827212 h 4373562"/>
                <a:gd name="connsiteX70" fmla="*/ 1858168 w 4836318"/>
                <a:gd name="connsiteY70" fmla="*/ 1916112 h 4373562"/>
                <a:gd name="connsiteX71" fmla="*/ 1928018 w 4836318"/>
                <a:gd name="connsiteY71" fmla="*/ 1909762 h 4373562"/>
                <a:gd name="connsiteX72" fmla="*/ 1972468 w 4836318"/>
                <a:gd name="connsiteY72" fmla="*/ 1941512 h 4373562"/>
                <a:gd name="connsiteX73" fmla="*/ 2023268 w 4836318"/>
                <a:gd name="connsiteY73" fmla="*/ 1985962 h 4373562"/>
                <a:gd name="connsiteX74" fmla="*/ 2042318 w 4836318"/>
                <a:gd name="connsiteY74" fmla="*/ 1992312 h 4373562"/>
                <a:gd name="connsiteX75" fmla="*/ 2042318 w 4836318"/>
                <a:gd name="connsiteY75" fmla="*/ 1992312 h 4373562"/>
                <a:gd name="connsiteX76" fmla="*/ 2093118 w 4836318"/>
                <a:gd name="connsiteY76" fmla="*/ 2043112 h 4373562"/>
                <a:gd name="connsiteX77" fmla="*/ 2143918 w 4836318"/>
                <a:gd name="connsiteY77" fmla="*/ 2068512 h 4373562"/>
                <a:gd name="connsiteX78" fmla="*/ 2182018 w 4836318"/>
                <a:gd name="connsiteY78" fmla="*/ 2106612 h 4373562"/>
                <a:gd name="connsiteX79" fmla="*/ 2182018 w 4836318"/>
                <a:gd name="connsiteY79" fmla="*/ 2106612 h 4373562"/>
                <a:gd name="connsiteX80" fmla="*/ 2232818 w 4836318"/>
                <a:gd name="connsiteY80" fmla="*/ 2144712 h 4373562"/>
                <a:gd name="connsiteX81" fmla="*/ 2251868 w 4836318"/>
                <a:gd name="connsiteY81" fmla="*/ 2157412 h 4373562"/>
                <a:gd name="connsiteX82" fmla="*/ 2270918 w 4836318"/>
                <a:gd name="connsiteY82" fmla="*/ 2176462 h 4373562"/>
                <a:gd name="connsiteX83" fmla="*/ 2309018 w 4836318"/>
                <a:gd name="connsiteY83" fmla="*/ 2195512 h 4373562"/>
                <a:gd name="connsiteX84" fmla="*/ 2315368 w 4836318"/>
                <a:gd name="connsiteY84" fmla="*/ 2227262 h 4373562"/>
                <a:gd name="connsiteX85" fmla="*/ 2340768 w 4836318"/>
                <a:gd name="connsiteY85" fmla="*/ 2227262 h 4373562"/>
                <a:gd name="connsiteX86" fmla="*/ 2334418 w 4836318"/>
                <a:gd name="connsiteY86" fmla="*/ 2265362 h 4373562"/>
                <a:gd name="connsiteX87" fmla="*/ 2385218 w 4836318"/>
                <a:gd name="connsiteY87" fmla="*/ 2278062 h 4373562"/>
                <a:gd name="connsiteX88" fmla="*/ 2391568 w 4836318"/>
                <a:gd name="connsiteY88" fmla="*/ 2341562 h 4373562"/>
                <a:gd name="connsiteX89" fmla="*/ 2423318 w 4836318"/>
                <a:gd name="connsiteY89" fmla="*/ 2347912 h 4373562"/>
                <a:gd name="connsiteX90" fmla="*/ 2423318 w 4836318"/>
                <a:gd name="connsiteY90" fmla="*/ 2436812 h 4373562"/>
                <a:gd name="connsiteX91" fmla="*/ 2480468 w 4836318"/>
                <a:gd name="connsiteY91" fmla="*/ 2443162 h 4373562"/>
                <a:gd name="connsiteX92" fmla="*/ 2537618 w 4836318"/>
                <a:gd name="connsiteY92" fmla="*/ 2462212 h 4373562"/>
                <a:gd name="connsiteX93" fmla="*/ 2594768 w 4836318"/>
                <a:gd name="connsiteY93" fmla="*/ 2487612 h 4373562"/>
                <a:gd name="connsiteX94" fmla="*/ 2670968 w 4836318"/>
                <a:gd name="connsiteY94" fmla="*/ 2513012 h 4373562"/>
                <a:gd name="connsiteX95" fmla="*/ 2696368 w 4836318"/>
                <a:gd name="connsiteY95" fmla="*/ 2538412 h 4373562"/>
                <a:gd name="connsiteX96" fmla="*/ 2702718 w 4836318"/>
                <a:gd name="connsiteY96" fmla="*/ 2620962 h 4373562"/>
                <a:gd name="connsiteX97" fmla="*/ 2734468 w 4836318"/>
                <a:gd name="connsiteY97" fmla="*/ 2646362 h 4373562"/>
                <a:gd name="connsiteX98" fmla="*/ 2734468 w 4836318"/>
                <a:gd name="connsiteY98" fmla="*/ 2646362 h 4373562"/>
                <a:gd name="connsiteX99" fmla="*/ 2778918 w 4836318"/>
                <a:gd name="connsiteY99" fmla="*/ 2684462 h 4373562"/>
                <a:gd name="connsiteX100" fmla="*/ 2836068 w 4836318"/>
                <a:gd name="connsiteY100" fmla="*/ 2709862 h 4373562"/>
                <a:gd name="connsiteX101" fmla="*/ 2886868 w 4836318"/>
                <a:gd name="connsiteY101" fmla="*/ 2747962 h 4373562"/>
                <a:gd name="connsiteX102" fmla="*/ 2899568 w 4836318"/>
                <a:gd name="connsiteY102" fmla="*/ 2786062 h 4373562"/>
                <a:gd name="connsiteX103" fmla="*/ 2899568 w 4836318"/>
                <a:gd name="connsiteY103" fmla="*/ 2817812 h 4373562"/>
                <a:gd name="connsiteX104" fmla="*/ 2950368 w 4836318"/>
                <a:gd name="connsiteY104" fmla="*/ 2836862 h 4373562"/>
                <a:gd name="connsiteX105" fmla="*/ 2950368 w 4836318"/>
                <a:gd name="connsiteY105" fmla="*/ 2836862 h 4373562"/>
                <a:gd name="connsiteX106" fmla="*/ 3007518 w 4836318"/>
                <a:gd name="connsiteY106" fmla="*/ 2881312 h 4373562"/>
                <a:gd name="connsiteX107" fmla="*/ 3007518 w 4836318"/>
                <a:gd name="connsiteY107" fmla="*/ 2881312 h 4373562"/>
                <a:gd name="connsiteX108" fmla="*/ 3096418 w 4836318"/>
                <a:gd name="connsiteY108" fmla="*/ 2919412 h 4373562"/>
                <a:gd name="connsiteX109" fmla="*/ 3096418 w 4836318"/>
                <a:gd name="connsiteY109" fmla="*/ 2919412 h 4373562"/>
                <a:gd name="connsiteX110" fmla="*/ 3185318 w 4836318"/>
                <a:gd name="connsiteY110" fmla="*/ 2944812 h 4373562"/>
                <a:gd name="connsiteX111" fmla="*/ 3198018 w 4836318"/>
                <a:gd name="connsiteY111" fmla="*/ 2995612 h 4373562"/>
                <a:gd name="connsiteX112" fmla="*/ 3236118 w 4836318"/>
                <a:gd name="connsiteY112" fmla="*/ 3021012 h 4373562"/>
                <a:gd name="connsiteX113" fmla="*/ 3267868 w 4836318"/>
                <a:gd name="connsiteY113" fmla="*/ 3033712 h 4373562"/>
                <a:gd name="connsiteX114" fmla="*/ 3305968 w 4836318"/>
                <a:gd name="connsiteY114" fmla="*/ 3065462 h 4373562"/>
                <a:gd name="connsiteX115" fmla="*/ 3394868 w 4836318"/>
                <a:gd name="connsiteY115" fmla="*/ 3128962 h 4373562"/>
                <a:gd name="connsiteX116" fmla="*/ 3375818 w 4836318"/>
                <a:gd name="connsiteY116" fmla="*/ 3186112 h 4373562"/>
                <a:gd name="connsiteX117" fmla="*/ 3407568 w 4836318"/>
                <a:gd name="connsiteY117" fmla="*/ 3205162 h 4373562"/>
                <a:gd name="connsiteX118" fmla="*/ 3426618 w 4836318"/>
                <a:gd name="connsiteY118" fmla="*/ 3211512 h 4373562"/>
                <a:gd name="connsiteX119" fmla="*/ 3464718 w 4836318"/>
                <a:gd name="connsiteY119" fmla="*/ 3243262 h 4373562"/>
                <a:gd name="connsiteX120" fmla="*/ 3477418 w 4836318"/>
                <a:gd name="connsiteY120" fmla="*/ 3281362 h 4373562"/>
                <a:gd name="connsiteX121" fmla="*/ 3509168 w 4836318"/>
                <a:gd name="connsiteY121" fmla="*/ 3325812 h 4373562"/>
                <a:gd name="connsiteX122" fmla="*/ 3585368 w 4836318"/>
                <a:gd name="connsiteY122" fmla="*/ 3319462 h 4373562"/>
                <a:gd name="connsiteX123" fmla="*/ 3623468 w 4836318"/>
                <a:gd name="connsiteY123" fmla="*/ 3370262 h 4373562"/>
                <a:gd name="connsiteX124" fmla="*/ 3655218 w 4836318"/>
                <a:gd name="connsiteY124" fmla="*/ 3408362 h 4373562"/>
                <a:gd name="connsiteX125" fmla="*/ 3693318 w 4836318"/>
                <a:gd name="connsiteY125" fmla="*/ 3478212 h 4373562"/>
                <a:gd name="connsiteX126" fmla="*/ 3706018 w 4836318"/>
                <a:gd name="connsiteY126" fmla="*/ 3522662 h 4373562"/>
                <a:gd name="connsiteX127" fmla="*/ 3807618 w 4836318"/>
                <a:gd name="connsiteY127" fmla="*/ 3560762 h 4373562"/>
                <a:gd name="connsiteX128" fmla="*/ 3858418 w 4836318"/>
                <a:gd name="connsiteY128" fmla="*/ 3548062 h 4373562"/>
                <a:gd name="connsiteX129" fmla="*/ 3877468 w 4836318"/>
                <a:gd name="connsiteY129" fmla="*/ 3643312 h 4373562"/>
                <a:gd name="connsiteX130" fmla="*/ 3934618 w 4836318"/>
                <a:gd name="connsiteY130" fmla="*/ 3649662 h 4373562"/>
                <a:gd name="connsiteX131" fmla="*/ 3998118 w 4836318"/>
                <a:gd name="connsiteY131" fmla="*/ 3675062 h 4373562"/>
                <a:gd name="connsiteX132" fmla="*/ 4048918 w 4836318"/>
                <a:gd name="connsiteY132" fmla="*/ 3681412 h 4373562"/>
                <a:gd name="connsiteX133" fmla="*/ 4074318 w 4836318"/>
                <a:gd name="connsiteY133" fmla="*/ 3687762 h 4373562"/>
                <a:gd name="connsiteX134" fmla="*/ 4125118 w 4836318"/>
                <a:gd name="connsiteY134" fmla="*/ 3738562 h 4373562"/>
                <a:gd name="connsiteX135" fmla="*/ 4144168 w 4836318"/>
                <a:gd name="connsiteY135" fmla="*/ 3744912 h 4373562"/>
                <a:gd name="connsiteX136" fmla="*/ 4150518 w 4836318"/>
                <a:gd name="connsiteY136" fmla="*/ 3808412 h 4373562"/>
                <a:gd name="connsiteX137" fmla="*/ 4150518 w 4836318"/>
                <a:gd name="connsiteY137" fmla="*/ 3808412 h 4373562"/>
                <a:gd name="connsiteX138" fmla="*/ 4226718 w 4836318"/>
                <a:gd name="connsiteY138" fmla="*/ 3897312 h 4373562"/>
                <a:gd name="connsiteX139" fmla="*/ 4271168 w 4836318"/>
                <a:gd name="connsiteY139" fmla="*/ 3929062 h 4373562"/>
                <a:gd name="connsiteX140" fmla="*/ 4271168 w 4836318"/>
                <a:gd name="connsiteY140" fmla="*/ 3929062 h 4373562"/>
                <a:gd name="connsiteX141" fmla="*/ 4372768 w 4836318"/>
                <a:gd name="connsiteY141" fmla="*/ 3973512 h 4373562"/>
                <a:gd name="connsiteX142" fmla="*/ 4385468 w 4836318"/>
                <a:gd name="connsiteY142" fmla="*/ 4024312 h 4373562"/>
                <a:gd name="connsiteX143" fmla="*/ 4385468 w 4836318"/>
                <a:gd name="connsiteY143" fmla="*/ 4024312 h 4373562"/>
                <a:gd name="connsiteX144" fmla="*/ 4442618 w 4836318"/>
                <a:gd name="connsiteY144" fmla="*/ 4068762 h 4373562"/>
                <a:gd name="connsiteX145" fmla="*/ 4468018 w 4836318"/>
                <a:gd name="connsiteY145" fmla="*/ 4106862 h 4373562"/>
                <a:gd name="connsiteX146" fmla="*/ 4468018 w 4836318"/>
                <a:gd name="connsiteY146" fmla="*/ 4106862 h 4373562"/>
                <a:gd name="connsiteX147" fmla="*/ 4563268 w 4836318"/>
                <a:gd name="connsiteY147" fmla="*/ 4144962 h 4373562"/>
                <a:gd name="connsiteX148" fmla="*/ 4556918 w 4836318"/>
                <a:gd name="connsiteY148" fmla="*/ 4208462 h 4373562"/>
                <a:gd name="connsiteX149" fmla="*/ 4601368 w 4836318"/>
                <a:gd name="connsiteY149" fmla="*/ 4214812 h 4373562"/>
                <a:gd name="connsiteX150" fmla="*/ 4614068 w 4836318"/>
                <a:gd name="connsiteY150" fmla="*/ 4252912 h 4373562"/>
                <a:gd name="connsiteX151" fmla="*/ 4652168 w 4836318"/>
                <a:gd name="connsiteY151" fmla="*/ 4291012 h 4373562"/>
                <a:gd name="connsiteX152" fmla="*/ 4652168 w 4836318"/>
                <a:gd name="connsiteY152" fmla="*/ 4291012 h 4373562"/>
                <a:gd name="connsiteX153" fmla="*/ 4766468 w 4836318"/>
                <a:gd name="connsiteY153" fmla="*/ 4297362 h 4373562"/>
                <a:gd name="connsiteX154" fmla="*/ 4829968 w 4836318"/>
                <a:gd name="connsiteY154" fmla="*/ 4348162 h 4373562"/>
                <a:gd name="connsiteX155" fmla="*/ 4836318 w 4836318"/>
                <a:gd name="connsiteY155" fmla="*/ 4373562 h 4373562"/>
                <a:gd name="connsiteX156" fmla="*/ 4836318 w 4836318"/>
                <a:gd name="connsiteY15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92868 w 4836318"/>
                <a:gd name="connsiteY3" fmla="*/ 55562 h 4373562"/>
                <a:gd name="connsiteX4" fmla="*/ 92868 w 4836318"/>
                <a:gd name="connsiteY4" fmla="*/ 55562 h 4373562"/>
                <a:gd name="connsiteX5" fmla="*/ 175418 w 4836318"/>
                <a:gd name="connsiteY5" fmla="*/ 68262 h 4373562"/>
                <a:gd name="connsiteX6" fmla="*/ 175418 w 4836318"/>
                <a:gd name="connsiteY6" fmla="*/ 68262 h 4373562"/>
                <a:gd name="connsiteX7" fmla="*/ 175418 w 4836318"/>
                <a:gd name="connsiteY7" fmla="*/ 138112 h 4373562"/>
                <a:gd name="connsiteX8" fmla="*/ 213518 w 4836318"/>
                <a:gd name="connsiteY8" fmla="*/ 138112 h 4373562"/>
                <a:gd name="connsiteX9" fmla="*/ 226218 w 4836318"/>
                <a:gd name="connsiteY9" fmla="*/ 157162 h 4373562"/>
                <a:gd name="connsiteX10" fmla="*/ 251618 w 4836318"/>
                <a:gd name="connsiteY10" fmla="*/ 176212 h 4373562"/>
                <a:gd name="connsiteX11" fmla="*/ 277018 w 4836318"/>
                <a:gd name="connsiteY11" fmla="*/ 195262 h 4373562"/>
                <a:gd name="connsiteX12" fmla="*/ 277018 w 4836318"/>
                <a:gd name="connsiteY12" fmla="*/ 195262 h 4373562"/>
                <a:gd name="connsiteX13" fmla="*/ 315118 w 4836318"/>
                <a:gd name="connsiteY13" fmla="*/ 233362 h 4373562"/>
                <a:gd name="connsiteX14" fmla="*/ 315118 w 4836318"/>
                <a:gd name="connsiteY14" fmla="*/ 233362 h 4373562"/>
                <a:gd name="connsiteX15" fmla="*/ 327818 w 4836318"/>
                <a:gd name="connsiteY15" fmla="*/ 290512 h 4373562"/>
                <a:gd name="connsiteX16" fmla="*/ 391318 w 4836318"/>
                <a:gd name="connsiteY16" fmla="*/ 284162 h 4373562"/>
                <a:gd name="connsiteX17" fmla="*/ 416718 w 4836318"/>
                <a:gd name="connsiteY17" fmla="*/ 347662 h 4373562"/>
                <a:gd name="connsiteX18" fmla="*/ 435768 w 4836318"/>
                <a:gd name="connsiteY18" fmla="*/ 392112 h 4373562"/>
                <a:gd name="connsiteX19" fmla="*/ 435768 w 4836318"/>
                <a:gd name="connsiteY19" fmla="*/ 392112 h 4373562"/>
                <a:gd name="connsiteX20" fmla="*/ 486568 w 4836318"/>
                <a:gd name="connsiteY20" fmla="*/ 461962 h 4373562"/>
                <a:gd name="connsiteX21" fmla="*/ 556418 w 4836318"/>
                <a:gd name="connsiteY21" fmla="*/ 468312 h 4373562"/>
                <a:gd name="connsiteX22" fmla="*/ 531018 w 4836318"/>
                <a:gd name="connsiteY22" fmla="*/ 525462 h 4373562"/>
                <a:gd name="connsiteX23" fmla="*/ 613568 w 4836318"/>
                <a:gd name="connsiteY23" fmla="*/ 550862 h 4373562"/>
                <a:gd name="connsiteX24" fmla="*/ 696118 w 4836318"/>
                <a:gd name="connsiteY24" fmla="*/ 595312 h 4373562"/>
                <a:gd name="connsiteX25" fmla="*/ 696118 w 4836318"/>
                <a:gd name="connsiteY25" fmla="*/ 709612 h 4373562"/>
                <a:gd name="connsiteX26" fmla="*/ 740568 w 4836318"/>
                <a:gd name="connsiteY26" fmla="*/ 722312 h 4373562"/>
                <a:gd name="connsiteX27" fmla="*/ 772318 w 4836318"/>
                <a:gd name="connsiteY27" fmla="*/ 766762 h 4373562"/>
                <a:gd name="connsiteX28" fmla="*/ 842168 w 4836318"/>
                <a:gd name="connsiteY28" fmla="*/ 766762 h 4373562"/>
                <a:gd name="connsiteX29" fmla="*/ 861218 w 4836318"/>
                <a:gd name="connsiteY29" fmla="*/ 811212 h 4373562"/>
                <a:gd name="connsiteX30" fmla="*/ 886618 w 4836318"/>
                <a:gd name="connsiteY30" fmla="*/ 811212 h 4373562"/>
                <a:gd name="connsiteX31" fmla="*/ 912018 w 4836318"/>
                <a:gd name="connsiteY31" fmla="*/ 868362 h 4373562"/>
                <a:gd name="connsiteX32" fmla="*/ 950118 w 4836318"/>
                <a:gd name="connsiteY32" fmla="*/ 900112 h 4373562"/>
                <a:gd name="connsiteX33" fmla="*/ 950118 w 4836318"/>
                <a:gd name="connsiteY33" fmla="*/ 900112 h 4373562"/>
                <a:gd name="connsiteX34" fmla="*/ 962818 w 4836318"/>
                <a:gd name="connsiteY34" fmla="*/ 963612 h 4373562"/>
                <a:gd name="connsiteX35" fmla="*/ 1013618 w 4836318"/>
                <a:gd name="connsiteY35" fmla="*/ 969962 h 4373562"/>
                <a:gd name="connsiteX36" fmla="*/ 1013618 w 4836318"/>
                <a:gd name="connsiteY36" fmla="*/ 1020762 h 4373562"/>
                <a:gd name="connsiteX37" fmla="*/ 1026318 w 4836318"/>
                <a:gd name="connsiteY37" fmla="*/ 1071562 h 4373562"/>
                <a:gd name="connsiteX38" fmla="*/ 1070768 w 4836318"/>
                <a:gd name="connsiteY38" fmla="*/ 1065212 h 4373562"/>
                <a:gd name="connsiteX39" fmla="*/ 1070768 w 4836318"/>
                <a:gd name="connsiteY39" fmla="*/ 1065212 h 4373562"/>
                <a:gd name="connsiteX40" fmla="*/ 1089818 w 4836318"/>
                <a:gd name="connsiteY40" fmla="*/ 1135062 h 4373562"/>
                <a:gd name="connsiteX41" fmla="*/ 1089818 w 4836318"/>
                <a:gd name="connsiteY41" fmla="*/ 1166812 h 4373562"/>
                <a:gd name="connsiteX42" fmla="*/ 1146968 w 4836318"/>
                <a:gd name="connsiteY42" fmla="*/ 1166812 h 4373562"/>
                <a:gd name="connsiteX43" fmla="*/ 1146968 w 4836318"/>
                <a:gd name="connsiteY43" fmla="*/ 1166812 h 4373562"/>
                <a:gd name="connsiteX44" fmla="*/ 1191418 w 4836318"/>
                <a:gd name="connsiteY44" fmla="*/ 1204912 h 4373562"/>
                <a:gd name="connsiteX45" fmla="*/ 1191418 w 4836318"/>
                <a:gd name="connsiteY45" fmla="*/ 1236662 h 4373562"/>
                <a:gd name="connsiteX46" fmla="*/ 1254918 w 4836318"/>
                <a:gd name="connsiteY46" fmla="*/ 1230312 h 4373562"/>
                <a:gd name="connsiteX47" fmla="*/ 1254918 w 4836318"/>
                <a:gd name="connsiteY47" fmla="*/ 1293812 h 4373562"/>
                <a:gd name="connsiteX48" fmla="*/ 1261268 w 4836318"/>
                <a:gd name="connsiteY48" fmla="*/ 1319212 h 4373562"/>
                <a:gd name="connsiteX49" fmla="*/ 1305718 w 4836318"/>
                <a:gd name="connsiteY49" fmla="*/ 1338262 h 4373562"/>
                <a:gd name="connsiteX50" fmla="*/ 1305718 w 4836318"/>
                <a:gd name="connsiteY50" fmla="*/ 1338262 h 4373562"/>
                <a:gd name="connsiteX51" fmla="*/ 1375568 w 4836318"/>
                <a:gd name="connsiteY51" fmla="*/ 1370012 h 4373562"/>
                <a:gd name="connsiteX52" fmla="*/ 1375568 w 4836318"/>
                <a:gd name="connsiteY52" fmla="*/ 1370012 h 4373562"/>
                <a:gd name="connsiteX53" fmla="*/ 1413668 w 4836318"/>
                <a:gd name="connsiteY53" fmla="*/ 1382712 h 4373562"/>
                <a:gd name="connsiteX54" fmla="*/ 1432718 w 4836318"/>
                <a:gd name="connsiteY54" fmla="*/ 1446212 h 4373562"/>
                <a:gd name="connsiteX55" fmla="*/ 1464468 w 4836318"/>
                <a:gd name="connsiteY55" fmla="*/ 1446212 h 4373562"/>
                <a:gd name="connsiteX56" fmla="*/ 1464468 w 4836318"/>
                <a:gd name="connsiteY56" fmla="*/ 1516062 h 4373562"/>
                <a:gd name="connsiteX57" fmla="*/ 1489868 w 4836318"/>
                <a:gd name="connsiteY57" fmla="*/ 1516062 h 4373562"/>
                <a:gd name="connsiteX58" fmla="*/ 1496218 w 4836318"/>
                <a:gd name="connsiteY58" fmla="*/ 1560512 h 4373562"/>
                <a:gd name="connsiteX59" fmla="*/ 1496218 w 4836318"/>
                <a:gd name="connsiteY59" fmla="*/ 1560512 h 4373562"/>
                <a:gd name="connsiteX60" fmla="*/ 1566068 w 4836318"/>
                <a:gd name="connsiteY60" fmla="*/ 1592262 h 4373562"/>
                <a:gd name="connsiteX61" fmla="*/ 1623218 w 4836318"/>
                <a:gd name="connsiteY61" fmla="*/ 1630362 h 4373562"/>
                <a:gd name="connsiteX62" fmla="*/ 1623218 w 4836318"/>
                <a:gd name="connsiteY62" fmla="*/ 1636712 h 4373562"/>
                <a:gd name="connsiteX63" fmla="*/ 1705768 w 4836318"/>
                <a:gd name="connsiteY63" fmla="*/ 1693862 h 4373562"/>
                <a:gd name="connsiteX64" fmla="*/ 1705768 w 4836318"/>
                <a:gd name="connsiteY64" fmla="*/ 1757362 h 4373562"/>
                <a:gd name="connsiteX65" fmla="*/ 1756568 w 4836318"/>
                <a:gd name="connsiteY65" fmla="*/ 1789112 h 4373562"/>
                <a:gd name="connsiteX66" fmla="*/ 1756568 w 4836318"/>
                <a:gd name="connsiteY66" fmla="*/ 1789112 h 4373562"/>
                <a:gd name="connsiteX67" fmla="*/ 1839118 w 4836318"/>
                <a:gd name="connsiteY67" fmla="*/ 1782762 h 4373562"/>
                <a:gd name="connsiteX68" fmla="*/ 1820068 w 4836318"/>
                <a:gd name="connsiteY68" fmla="*/ 1827212 h 4373562"/>
                <a:gd name="connsiteX69" fmla="*/ 1820068 w 4836318"/>
                <a:gd name="connsiteY69" fmla="*/ 1827212 h 4373562"/>
                <a:gd name="connsiteX70" fmla="*/ 1858168 w 4836318"/>
                <a:gd name="connsiteY70" fmla="*/ 1916112 h 4373562"/>
                <a:gd name="connsiteX71" fmla="*/ 1928018 w 4836318"/>
                <a:gd name="connsiteY71" fmla="*/ 1909762 h 4373562"/>
                <a:gd name="connsiteX72" fmla="*/ 1972468 w 4836318"/>
                <a:gd name="connsiteY72" fmla="*/ 1941512 h 4373562"/>
                <a:gd name="connsiteX73" fmla="*/ 2023268 w 4836318"/>
                <a:gd name="connsiteY73" fmla="*/ 1985962 h 4373562"/>
                <a:gd name="connsiteX74" fmla="*/ 2042318 w 4836318"/>
                <a:gd name="connsiteY74" fmla="*/ 1992312 h 4373562"/>
                <a:gd name="connsiteX75" fmla="*/ 2042318 w 4836318"/>
                <a:gd name="connsiteY75" fmla="*/ 1992312 h 4373562"/>
                <a:gd name="connsiteX76" fmla="*/ 2093118 w 4836318"/>
                <a:gd name="connsiteY76" fmla="*/ 2043112 h 4373562"/>
                <a:gd name="connsiteX77" fmla="*/ 2143918 w 4836318"/>
                <a:gd name="connsiteY77" fmla="*/ 2068512 h 4373562"/>
                <a:gd name="connsiteX78" fmla="*/ 2182018 w 4836318"/>
                <a:gd name="connsiteY78" fmla="*/ 2106612 h 4373562"/>
                <a:gd name="connsiteX79" fmla="*/ 2182018 w 4836318"/>
                <a:gd name="connsiteY79" fmla="*/ 2106612 h 4373562"/>
                <a:gd name="connsiteX80" fmla="*/ 2232818 w 4836318"/>
                <a:gd name="connsiteY80" fmla="*/ 2144712 h 4373562"/>
                <a:gd name="connsiteX81" fmla="*/ 2251868 w 4836318"/>
                <a:gd name="connsiteY81" fmla="*/ 2157412 h 4373562"/>
                <a:gd name="connsiteX82" fmla="*/ 2270918 w 4836318"/>
                <a:gd name="connsiteY82" fmla="*/ 2176462 h 4373562"/>
                <a:gd name="connsiteX83" fmla="*/ 2309018 w 4836318"/>
                <a:gd name="connsiteY83" fmla="*/ 2195512 h 4373562"/>
                <a:gd name="connsiteX84" fmla="*/ 2315368 w 4836318"/>
                <a:gd name="connsiteY84" fmla="*/ 2227262 h 4373562"/>
                <a:gd name="connsiteX85" fmla="*/ 2340768 w 4836318"/>
                <a:gd name="connsiteY85" fmla="*/ 2227262 h 4373562"/>
                <a:gd name="connsiteX86" fmla="*/ 2334418 w 4836318"/>
                <a:gd name="connsiteY86" fmla="*/ 2265362 h 4373562"/>
                <a:gd name="connsiteX87" fmla="*/ 2385218 w 4836318"/>
                <a:gd name="connsiteY87" fmla="*/ 2278062 h 4373562"/>
                <a:gd name="connsiteX88" fmla="*/ 2391568 w 4836318"/>
                <a:gd name="connsiteY88" fmla="*/ 2341562 h 4373562"/>
                <a:gd name="connsiteX89" fmla="*/ 2423318 w 4836318"/>
                <a:gd name="connsiteY89" fmla="*/ 2347912 h 4373562"/>
                <a:gd name="connsiteX90" fmla="*/ 2423318 w 4836318"/>
                <a:gd name="connsiteY90" fmla="*/ 2436812 h 4373562"/>
                <a:gd name="connsiteX91" fmla="*/ 2480468 w 4836318"/>
                <a:gd name="connsiteY91" fmla="*/ 2443162 h 4373562"/>
                <a:gd name="connsiteX92" fmla="*/ 2537618 w 4836318"/>
                <a:gd name="connsiteY92" fmla="*/ 2462212 h 4373562"/>
                <a:gd name="connsiteX93" fmla="*/ 2594768 w 4836318"/>
                <a:gd name="connsiteY93" fmla="*/ 2487612 h 4373562"/>
                <a:gd name="connsiteX94" fmla="*/ 2670968 w 4836318"/>
                <a:gd name="connsiteY94" fmla="*/ 2513012 h 4373562"/>
                <a:gd name="connsiteX95" fmla="*/ 2696368 w 4836318"/>
                <a:gd name="connsiteY95" fmla="*/ 2538412 h 4373562"/>
                <a:gd name="connsiteX96" fmla="*/ 2702718 w 4836318"/>
                <a:gd name="connsiteY96" fmla="*/ 2620962 h 4373562"/>
                <a:gd name="connsiteX97" fmla="*/ 2734468 w 4836318"/>
                <a:gd name="connsiteY97" fmla="*/ 2646362 h 4373562"/>
                <a:gd name="connsiteX98" fmla="*/ 2734468 w 4836318"/>
                <a:gd name="connsiteY98" fmla="*/ 2646362 h 4373562"/>
                <a:gd name="connsiteX99" fmla="*/ 2778918 w 4836318"/>
                <a:gd name="connsiteY99" fmla="*/ 2684462 h 4373562"/>
                <a:gd name="connsiteX100" fmla="*/ 2836068 w 4836318"/>
                <a:gd name="connsiteY100" fmla="*/ 2709862 h 4373562"/>
                <a:gd name="connsiteX101" fmla="*/ 2886868 w 4836318"/>
                <a:gd name="connsiteY101" fmla="*/ 2747962 h 4373562"/>
                <a:gd name="connsiteX102" fmla="*/ 2899568 w 4836318"/>
                <a:gd name="connsiteY102" fmla="*/ 2786062 h 4373562"/>
                <a:gd name="connsiteX103" fmla="*/ 2899568 w 4836318"/>
                <a:gd name="connsiteY103" fmla="*/ 2817812 h 4373562"/>
                <a:gd name="connsiteX104" fmla="*/ 2950368 w 4836318"/>
                <a:gd name="connsiteY104" fmla="*/ 2836862 h 4373562"/>
                <a:gd name="connsiteX105" fmla="*/ 2950368 w 4836318"/>
                <a:gd name="connsiteY105" fmla="*/ 2836862 h 4373562"/>
                <a:gd name="connsiteX106" fmla="*/ 3007518 w 4836318"/>
                <a:gd name="connsiteY106" fmla="*/ 2881312 h 4373562"/>
                <a:gd name="connsiteX107" fmla="*/ 3007518 w 4836318"/>
                <a:gd name="connsiteY107" fmla="*/ 2881312 h 4373562"/>
                <a:gd name="connsiteX108" fmla="*/ 3096418 w 4836318"/>
                <a:gd name="connsiteY108" fmla="*/ 2919412 h 4373562"/>
                <a:gd name="connsiteX109" fmla="*/ 3096418 w 4836318"/>
                <a:gd name="connsiteY109" fmla="*/ 2919412 h 4373562"/>
                <a:gd name="connsiteX110" fmla="*/ 3185318 w 4836318"/>
                <a:gd name="connsiteY110" fmla="*/ 2944812 h 4373562"/>
                <a:gd name="connsiteX111" fmla="*/ 3198018 w 4836318"/>
                <a:gd name="connsiteY111" fmla="*/ 2995612 h 4373562"/>
                <a:gd name="connsiteX112" fmla="*/ 3236118 w 4836318"/>
                <a:gd name="connsiteY112" fmla="*/ 3021012 h 4373562"/>
                <a:gd name="connsiteX113" fmla="*/ 3267868 w 4836318"/>
                <a:gd name="connsiteY113" fmla="*/ 3033712 h 4373562"/>
                <a:gd name="connsiteX114" fmla="*/ 3305968 w 4836318"/>
                <a:gd name="connsiteY114" fmla="*/ 3065462 h 4373562"/>
                <a:gd name="connsiteX115" fmla="*/ 3394868 w 4836318"/>
                <a:gd name="connsiteY115" fmla="*/ 3128962 h 4373562"/>
                <a:gd name="connsiteX116" fmla="*/ 3375818 w 4836318"/>
                <a:gd name="connsiteY116" fmla="*/ 3186112 h 4373562"/>
                <a:gd name="connsiteX117" fmla="*/ 3407568 w 4836318"/>
                <a:gd name="connsiteY117" fmla="*/ 3205162 h 4373562"/>
                <a:gd name="connsiteX118" fmla="*/ 3426618 w 4836318"/>
                <a:gd name="connsiteY118" fmla="*/ 3211512 h 4373562"/>
                <a:gd name="connsiteX119" fmla="*/ 3464718 w 4836318"/>
                <a:gd name="connsiteY119" fmla="*/ 3243262 h 4373562"/>
                <a:gd name="connsiteX120" fmla="*/ 3477418 w 4836318"/>
                <a:gd name="connsiteY120" fmla="*/ 3281362 h 4373562"/>
                <a:gd name="connsiteX121" fmla="*/ 3509168 w 4836318"/>
                <a:gd name="connsiteY121" fmla="*/ 3325812 h 4373562"/>
                <a:gd name="connsiteX122" fmla="*/ 3585368 w 4836318"/>
                <a:gd name="connsiteY122" fmla="*/ 3319462 h 4373562"/>
                <a:gd name="connsiteX123" fmla="*/ 3623468 w 4836318"/>
                <a:gd name="connsiteY123" fmla="*/ 3370262 h 4373562"/>
                <a:gd name="connsiteX124" fmla="*/ 3655218 w 4836318"/>
                <a:gd name="connsiteY124" fmla="*/ 3408362 h 4373562"/>
                <a:gd name="connsiteX125" fmla="*/ 3693318 w 4836318"/>
                <a:gd name="connsiteY125" fmla="*/ 3478212 h 4373562"/>
                <a:gd name="connsiteX126" fmla="*/ 3706018 w 4836318"/>
                <a:gd name="connsiteY126" fmla="*/ 3522662 h 4373562"/>
                <a:gd name="connsiteX127" fmla="*/ 3807618 w 4836318"/>
                <a:gd name="connsiteY127" fmla="*/ 3560762 h 4373562"/>
                <a:gd name="connsiteX128" fmla="*/ 3858418 w 4836318"/>
                <a:gd name="connsiteY128" fmla="*/ 3548062 h 4373562"/>
                <a:gd name="connsiteX129" fmla="*/ 3877468 w 4836318"/>
                <a:gd name="connsiteY129" fmla="*/ 3643312 h 4373562"/>
                <a:gd name="connsiteX130" fmla="*/ 3934618 w 4836318"/>
                <a:gd name="connsiteY130" fmla="*/ 3649662 h 4373562"/>
                <a:gd name="connsiteX131" fmla="*/ 3998118 w 4836318"/>
                <a:gd name="connsiteY131" fmla="*/ 3675062 h 4373562"/>
                <a:gd name="connsiteX132" fmla="*/ 4048918 w 4836318"/>
                <a:gd name="connsiteY132" fmla="*/ 3681412 h 4373562"/>
                <a:gd name="connsiteX133" fmla="*/ 4074318 w 4836318"/>
                <a:gd name="connsiteY133" fmla="*/ 3687762 h 4373562"/>
                <a:gd name="connsiteX134" fmla="*/ 4125118 w 4836318"/>
                <a:gd name="connsiteY134" fmla="*/ 3738562 h 4373562"/>
                <a:gd name="connsiteX135" fmla="*/ 4144168 w 4836318"/>
                <a:gd name="connsiteY135" fmla="*/ 3744912 h 4373562"/>
                <a:gd name="connsiteX136" fmla="*/ 4150518 w 4836318"/>
                <a:gd name="connsiteY136" fmla="*/ 3808412 h 4373562"/>
                <a:gd name="connsiteX137" fmla="*/ 4150518 w 4836318"/>
                <a:gd name="connsiteY137" fmla="*/ 3808412 h 4373562"/>
                <a:gd name="connsiteX138" fmla="*/ 4226718 w 4836318"/>
                <a:gd name="connsiteY138" fmla="*/ 3897312 h 4373562"/>
                <a:gd name="connsiteX139" fmla="*/ 4271168 w 4836318"/>
                <a:gd name="connsiteY139" fmla="*/ 3929062 h 4373562"/>
                <a:gd name="connsiteX140" fmla="*/ 4271168 w 4836318"/>
                <a:gd name="connsiteY140" fmla="*/ 3929062 h 4373562"/>
                <a:gd name="connsiteX141" fmla="*/ 4372768 w 4836318"/>
                <a:gd name="connsiteY141" fmla="*/ 3973512 h 4373562"/>
                <a:gd name="connsiteX142" fmla="*/ 4385468 w 4836318"/>
                <a:gd name="connsiteY142" fmla="*/ 4024312 h 4373562"/>
                <a:gd name="connsiteX143" fmla="*/ 4385468 w 4836318"/>
                <a:gd name="connsiteY143" fmla="*/ 4024312 h 4373562"/>
                <a:gd name="connsiteX144" fmla="*/ 4442618 w 4836318"/>
                <a:gd name="connsiteY144" fmla="*/ 4068762 h 4373562"/>
                <a:gd name="connsiteX145" fmla="*/ 4468018 w 4836318"/>
                <a:gd name="connsiteY145" fmla="*/ 4106862 h 4373562"/>
                <a:gd name="connsiteX146" fmla="*/ 4468018 w 4836318"/>
                <a:gd name="connsiteY146" fmla="*/ 4106862 h 4373562"/>
                <a:gd name="connsiteX147" fmla="*/ 4563268 w 4836318"/>
                <a:gd name="connsiteY147" fmla="*/ 4144962 h 4373562"/>
                <a:gd name="connsiteX148" fmla="*/ 4556918 w 4836318"/>
                <a:gd name="connsiteY148" fmla="*/ 4208462 h 4373562"/>
                <a:gd name="connsiteX149" fmla="*/ 4601368 w 4836318"/>
                <a:gd name="connsiteY149" fmla="*/ 4214812 h 4373562"/>
                <a:gd name="connsiteX150" fmla="*/ 4614068 w 4836318"/>
                <a:gd name="connsiteY150" fmla="*/ 4252912 h 4373562"/>
                <a:gd name="connsiteX151" fmla="*/ 4652168 w 4836318"/>
                <a:gd name="connsiteY151" fmla="*/ 4291012 h 4373562"/>
                <a:gd name="connsiteX152" fmla="*/ 4652168 w 4836318"/>
                <a:gd name="connsiteY152" fmla="*/ 4291012 h 4373562"/>
                <a:gd name="connsiteX153" fmla="*/ 4766468 w 4836318"/>
                <a:gd name="connsiteY153" fmla="*/ 4297362 h 4373562"/>
                <a:gd name="connsiteX154" fmla="*/ 4829968 w 4836318"/>
                <a:gd name="connsiteY154" fmla="*/ 4348162 h 4373562"/>
                <a:gd name="connsiteX155" fmla="*/ 4836318 w 4836318"/>
                <a:gd name="connsiteY155" fmla="*/ 4373562 h 4373562"/>
                <a:gd name="connsiteX156" fmla="*/ 4836318 w 4836318"/>
                <a:gd name="connsiteY15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92868 w 4836318"/>
                <a:gd name="connsiteY3" fmla="*/ 55562 h 4373562"/>
                <a:gd name="connsiteX4" fmla="*/ 61912 w 4836318"/>
                <a:gd name="connsiteY4" fmla="*/ 29368 h 4373562"/>
                <a:gd name="connsiteX5" fmla="*/ 175418 w 4836318"/>
                <a:gd name="connsiteY5" fmla="*/ 68262 h 4373562"/>
                <a:gd name="connsiteX6" fmla="*/ 175418 w 4836318"/>
                <a:gd name="connsiteY6" fmla="*/ 68262 h 4373562"/>
                <a:gd name="connsiteX7" fmla="*/ 175418 w 4836318"/>
                <a:gd name="connsiteY7" fmla="*/ 138112 h 4373562"/>
                <a:gd name="connsiteX8" fmla="*/ 213518 w 4836318"/>
                <a:gd name="connsiteY8" fmla="*/ 138112 h 4373562"/>
                <a:gd name="connsiteX9" fmla="*/ 226218 w 4836318"/>
                <a:gd name="connsiteY9" fmla="*/ 157162 h 4373562"/>
                <a:gd name="connsiteX10" fmla="*/ 251618 w 4836318"/>
                <a:gd name="connsiteY10" fmla="*/ 176212 h 4373562"/>
                <a:gd name="connsiteX11" fmla="*/ 277018 w 4836318"/>
                <a:gd name="connsiteY11" fmla="*/ 195262 h 4373562"/>
                <a:gd name="connsiteX12" fmla="*/ 277018 w 4836318"/>
                <a:gd name="connsiteY12" fmla="*/ 195262 h 4373562"/>
                <a:gd name="connsiteX13" fmla="*/ 315118 w 4836318"/>
                <a:gd name="connsiteY13" fmla="*/ 233362 h 4373562"/>
                <a:gd name="connsiteX14" fmla="*/ 315118 w 4836318"/>
                <a:gd name="connsiteY14" fmla="*/ 233362 h 4373562"/>
                <a:gd name="connsiteX15" fmla="*/ 327818 w 4836318"/>
                <a:gd name="connsiteY15" fmla="*/ 290512 h 4373562"/>
                <a:gd name="connsiteX16" fmla="*/ 391318 w 4836318"/>
                <a:gd name="connsiteY16" fmla="*/ 284162 h 4373562"/>
                <a:gd name="connsiteX17" fmla="*/ 416718 w 4836318"/>
                <a:gd name="connsiteY17" fmla="*/ 347662 h 4373562"/>
                <a:gd name="connsiteX18" fmla="*/ 435768 w 4836318"/>
                <a:gd name="connsiteY18" fmla="*/ 392112 h 4373562"/>
                <a:gd name="connsiteX19" fmla="*/ 435768 w 4836318"/>
                <a:gd name="connsiteY19" fmla="*/ 392112 h 4373562"/>
                <a:gd name="connsiteX20" fmla="*/ 486568 w 4836318"/>
                <a:gd name="connsiteY20" fmla="*/ 461962 h 4373562"/>
                <a:gd name="connsiteX21" fmla="*/ 556418 w 4836318"/>
                <a:gd name="connsiteY21" fmla="*/ 468312 h 4373562"/>
                <a:gd name="connsiteX22" fmla="*/ 531018 w 4836318"/>
                <a:gd name="connsiteY22" fmla="*/ 525462 h 4373562"/>
                <a:gd name="connsiteX23" fmla="*/ 613568 w 4836318"/>
                <a:gd name="connsiteY23" fmla="*/ 550862 h 4373562"/>
                <a:gd name="connsiteX24" fmla="*/ 696118 w 4836318"/>
                <a:gd name="connsiteY24" fmla="*/ 595312 h 4373562"/>
                <a:gd name="connsiteX25" fmla="*/ 696118 w 4836318"/>
                <a:gd name="connsiteY25" fmla="*/ 709612 h 4373562"/>
                <a:gd name="connsiteX26" fmla="*/ 740568 w 4836318"/>
                <a:gd name="connsiteY26" fmla="*/ 722312 h 4373562"/>
                <a:gd name="connsiteX27" fmla="*/ 772318 w 4836318"/>
                <a:gd name="connsiteY27" fmla="*/ 766762 h 4373562"/>
                <a:gd name="connsiteX28" fmla="*/ 842168 w 4836318"/>
                <a:gd name="connsiteY28" fmla="*/ 766762 h 4373562"/>
                <a:gd name="connsiteX29" fmla="*/ 861218 w 4836318"/>
                <a:gd name="connsiteY29" fmla="*/ 811212 h 4373562"/>
                <a:gd name="connsiteX30" fmla="*/ 886618 w 4836318"/>
                <a:gd name="connsiteY30" fmla="*/ 811212 h 4373562"/>
                <a:gd name="connsiteX31" fmla="*/ 912018 w 4836318"/>
                <a:gd name="connsiteY31" fmla="*/ 868362 h 4373562"/>
                <a:gd name="connsiteX32" fmla="*/ 950118 w 4836318"/>
                <a:gd name="connsiteY32" fmla="*/ 900112 h 4373562"/>
                <a:gd name="connsiteX33" fmla="*/ 950118 w 4836318"/>
                <a:gd name="connsiteY33" fmla="*/ 900112 h 4373562"/>
                <a:gd name="connsiteX34" fmla="*/ 962818 w 4836318"/>
                <a:gd name="connsiteY34" fmla="*/ 963612 h 4373562"/>
                <a:gd name="connsiteX35" fmla="*/ 1013618 w 4836318"/>
                <a:gd name="connsiteY35" fmla="*/ 969962 h 4373562"/>
                <a:gd name="connsiteX36" fmla="*/ 1013618 w 4836318"/>
                <a:gd name="connsiteY36" fmla="*/ 1020762 h 4373562"/>
                <a:gd name="connsiteX37" fmla="*/ 1026318 w 4836318"/>
                <a:gd name="connsiteY37" fmla="*/ 1071562 h 4373562"/>
                <a:gd name="connsiteX38" fmla="*/ 1070768 w 4836318"/>
                <a:gd name="connsiteY38" fmla="*/ 1065212 h 4373562"/>
                <a:gd name="connsiteX39" fmla="*/ 1070768 w 4836318"/>
                <a:gd name="connsiteY39" fmla="*/ 1065212 h 4373562"/>
                <a:gd name="connsiteX40" fmla="*/ 1089818 w 4836318"/>
                <a:gd name="connsiteY40" fmla="*/ 1135062 h 4373562"/>
                <a:gd name="connsiteX41" fmla="*/ 1089818 w 4836318"/>
                <a:gd name="connsiteY41" fmla="*/ 1166812 h 4373562"/>
                <a:gd name="connsiteX42" fmla="*/ 1146968 w 4836318"/>
                <a:gd name="connsiteY42" fmla="*/ 1166812 h 4373562"/>
                <a:gd name="connsiteX43" fmla="*/ 1146968 w 4836318"/>
                <a:gd name="connsiteY43" fmla="*/ 1166812 h 4373562"/>
                <a:gd name="connsiteX44" fmla="*/ 1191418 w 4836318"/>
                <a:gd name="connsiteY44" fmla="*/ 1204912 h 4373562"/>
                <a:gd name="connsiteX45" fmla="*/ 1191418 w 4836318"/>
                <a:gd name="connsiteY45" fmla="*/ 1236662 h 4373562"/>
                <a:gd name="connsiteX46" fmla="*/ 1254918 w 4836318"/>
                <a:gd name="connsiteY46" fmla="*/ 1230312 h 4373562"/>
                <a:gd name="connsiteX47" fmla="*/ 1254918 w 4836318"/>
                <a:gd name="connsiteY47" fmla="*/ 1293812 h 4373562"/>
                <a:gd name="connsiteX48" fmla="*/ 1261268 w 4836318"/>
                <a:gd name="connsiteY48" fmla="*/ 1319212 h 4373562"/>
                <a:gd name="connsiteX49" fmla="*/ 1305718 w 4836318"/>
                <a:gd name="connsiteY49" fmla="*/ 1338262 h 4373562"/>
                <a:gd name="connsiteX50" fmla="*/ 1305718 w 4836318"/>
                <a:gd name="connsiteY50" fmla="*/ 1338262 h 4373562"/>
                <a:gd name="connsiteX51" fmla="*/ 1375568 w 4836318"/>
                <a:gd name="connsiteY51" fmla="*/ 1370012 h 4373562"/>
                <a:gd name="connsiteX52" fmla="*/ 1375568 w 4836318"/>
                <a:gd name="connsiteY52" fmla="*/ 1370012 h 4373562"/>
                <a:gd name="connsiteX53" fmla="*/ 1413668 w 4836318"/>
                <a:gd name="connsiteY53" fmla="*/ 1382712 h 4373562"/>
                <a:gd name="connsiteX54" fmla="*/ 1432718 w 4836318"/>
                <a:gd name="connsiteY54" fmla="*/ 1446212 h 4373562"/>
                <a:gd name="connsiteX55" fmla="*/ 1464468 w 4836318"/>
                <a:gd name="connsiteY55" fmla="*/ 1446212 h 4373562"/>
                <a:gd name="connsiteX56" fmla="*/ 1464468 w 4836318"/>
                <a:gd name="connsiteY56" fmla="*/ 1516062 h 4373562"/>
                <a:gd name="connsiteX57" fmla="*/ 1489868 w 4836318"/>
                <a:gd name="connsiteY57" fmla="*/ 1516062 h 4373562"/>
                <a:gd name="connsiteX58" fmla="*/ 1496218 w 4836318"/>
                <a:gd name="connsiteY58" fmla="*/ 1560512 h 4373562"/>
                <a:gd name="connsiteX59" fmla="*/ 1496218 w 4836318"/>
                <a:gd name="connsiteY59" fmla="*/ 1560512 h 4373562"/>
                <a:gd name="connsiteX60" fmla="*/ 1566068 w 4836318"/>
                <a:gd name="connsiteY60" fmla="*/ 1592262 h 4373562"/>
                <a:gd name="connsiteX61" fmla="*/ 1623218 w 4836318"/>
                <a:gd name="connsiteY61" fmla="*/ 1630362 h 4373562"/>
                <a:gd name="connsiteX62" fmla="*/ 1623218 w 4836318"/>
                <a:gd name="connsiteY62" fmla="*/ 1636712 h 4373562"/>
                <a:gd name="connsiteX63" fmla="*/ 1705768 w 4836318"/>
                <a:gd name="connsiteY63" fmla="*/ 1693862 h 4373562"/>
                <a:gd name="connsiteX64" fmla="*/ 1705768 w 4836318"/>
                <a:gd name="connsiteY64" fmla="*/ 1757362 h 4373562"/>
                <a:gd name="connsiteX65" fmla="*/ 1756568 w 4836318"/>
                <a:gd name="connsiteY65" fmla="*/ 1789112 h 4373562"/>
                <a:gd name="connsiteX66" fmla="*/ 1756568 w 4836318"/>
                <a:gd name="connsiteY66" fmla="*/ 1789112 h 4373562"/>
                <a:gd name="connsiteX67" fmla="*/ 1839118 w 4836318"/>
                <a:gd name="connsiteY67" fmla="*/ 1782762 h 4373562"/>
                <a:gd name="connsiteX68" fmla="*/ 1820068 w 4836318"/>
                <a:gd name="connsiteY68" fmla="*/ 1827212 h 4373562"/>
                <a:gd name="connsiteX69" fmla="*/ 1820068 w 4836318"/>
                <a:gd name="connsiteY69" fmla="*/ 1827212 h 4373562"/>
                <a:gd name="connsiteX70" fmla="*/ 1858168 w 4836318"/>
                <a:gd name="connsiteY70" fmla="*/ 1916112 h 4373562"/>
                <a:gd name="connsiteX71" fmla="*/ 1928018 w 4836318"/>
                <a:gd name="connsiteY71" fmla="*/ 1909762 h 4373562"/>
                <a:gd name="connsiteX72" fmla="*/ 1972468 w 4836318"/>
                <a:gd name="connsiteY72" fmla="*/ 1941512 h 4373562"/>
                <a:gd name="connsiteX73" fmla="*/ 2023268 w 4836318"/>
                <a:gd name="connsiteY73" fmla="*/ 1985962 h 4373562"/>
                <a:gd name="connsiteX74" fmla="*/ 2042318 w 4836318"/>
                <a:gd name="connsiteY74" fmla="*/ 1992312 h 4373562"/>
                <a:gd name="connsiteX75" fmla="*/ 2042318 w 4836318"/>
                <a:gd name="connsiteY75" fmla="*/ 1992312 h 4373562"/>
                <a:gd name="connsiteX76" fmla="*/ 2093118 w 4836318"/>
                <a:gd name="connsiteY76" fmla="*/ 2043112 h 4373562"/>
                <a:gd name="connsiteX77" fmla="*/ 2143918 w 4836318"/>
                <a:gd name="connsiteY77" fmla="*/ 2068512 h 4373562"/>
                <a:gd name="connsiteX78" fmla="*/ 2182018 w 4836318"/>
                <a:gd name="connsiteY78" fmla="*/ 2106612 h 4373562"/>
                <a:gd name="connsiteX79" fmla="*/ 2182018 w 4836318"/>
                <a:gd name="connsiteY79" fmla="*/ 2106612 h 4373562"/>
                <a:gd name="connsiteX80" fmla="*/ 2232818 w 4836318"/>
                <a:gd name="connsiteY80" fmla="*/ 2144712 h 4373562"/>
                <a:gd name="connsiteX81" fmla="*/ 2251868 w 4836318"/>
                <a:gd name="connsiteY81" fmla="*/ 2157412 h 4373562"/>
                <a:gd name="connsiteX82" fmla="*/ 2270918 w 4836318"/>
                <a:gd name="connsiteY82" fmla="*/ 2176462 h 4373562"/>
                <a:gd name="connsiteX83" fmla="*/ 2309018 w 4836318"/>
                <a:gd name="connsiteY83" fmla="*/ 2195512 h 4373562"/>
                <a:gd name="connsiteX84" fmla="*/ 2315368 w 4836318"/>
                <a:gd name="connsiteY84" fmla="*/ 2227262 h 4373562"/>
                <a:gd name="connsiteX85" fmla="*/ 2340768 w 4836318"/>
                <a:gd name="connsiteY85" fmla="*/ 2227262 h 4373562"/>
                <a:gd name="connsiteX86" fmla="*/ 2334418 w 4836318"/>
                <a:gd name="connsiteY86" fmla="*/ 2265362 h 4373562"/>
                <a:gd name="connsiteX87" fmla="*/ 2385218 w 4836318"/>
                <a:gd name="connsiteY87" fmla="*/ 2278062 h 4373562"/>
                <a:gd name="connsiteX88" fmla="*/ 2391568 w 4836318"/>
                <a:gd name="connsiteY88" fmla="*/ 2341562 h 4373562"/>
                <a:gd name="connsiteX89" fmla="*/ 2423318 w 4836318"/>
                <a:gd name="connsiteY89" fmla="*/ 2347912 h 4373562"/>
                <a:gd name="connsiteX90" fmla="*/ 2423318 w 4836318"/>
                <a:gd name="connsiteY90" fmla="*/ 2436812 h 4373562"/>
                <a:gd name="connsiteX91" fmla="*/ 2480468 w 4836318"/>
                <a:gd name="connsiteY91" fmla="*/ 2443162 h 4373562"/>
                <a:gd name="connsiteX92" fmla="*/ 2537618 w 4836318"/>
                <a:gd name="connsiteY92" fmla="*/ 2462212 h 4373562"/>
                <a:gd name="connsiteX93" fmla="*/ 2594768 w 4836318"/>
                <a:gd name="connsiteY93" fmla="*/ 2487612 h 4373562"/>
                <a:gd name="connsiteX94" fmla="*/ 2670968 w 4836318"/>
                <a:gd name="connsiteY94" fmla="*/ 2513012 h 4373562"/>
                <a:gd name="connsiteX95" fmla="*/ 2696368 w 4836318"/>
                <a:gd name="connsiteY95" fmla="*/ 2538412 h 4373562"/>
                <a:gd name="connsiteX96" fmla="*/ 2702718 w 4836318"/>
                <a:gd name="connsiteY96" fmla="*/ 2620962 h 4373562"/>
                <a:gd name="connsiteX97" fmla="*/ 2734468 w 4836318"/>
                <a:gd name="connsiteY97" fmla="*/ 2646362 h 4373562"/>
                <a:gd name="connsiteX98" fmla="*/ 2734468 w 4836318"/>
                <a:gd name="connsiteY98" fmla="*/ 2646362 h 4373562"/>
                <a:gd name="connsiteX99" fmla="*/ 2778918 w 4836318"/>
                <a:gd name="connsiteY99" fmla="*/ 2684462 h 4373562"/>
                <a:gd name="connsiteX100" fmla="*/ 2836068 w 4836318"/>
                <a:gd name="connsiteY100" fmla="*/ 2709862 h 4373562"/>
                <a:gd name="connsiteX101" fmla="*/ 2886868 w 4836318"/>
                <a:gd name="connsiteY101" fmla="*/ 2747962 h 4373562"/>
                <a:gd name="connsiteX102" fmla="*/ 2899568 w 4836318"/>
                <a:gd name="connsiteY102" fmla="*/ 2786062 h 4373562"/>
                <a:gd name="connsiteX103" fmla="*/ 2899568 w 4836318"/>
                <a:gd name="connsiteY103" fmla="*/ 2817812 h 4373562"/>
                <a:gd name="connsiteX104" fmla="*/ 2950368 w 4836318"/>
                <a:gd name="connsiteY104" fmla="*/ 2836862 h 4373562"/>
                <a:gd name="connsiteX105" fmla="*/ 2950368 w 4836318"/>
                <a:gd name="connsiteY105" fmla="*/ 2836862 h 4373562"/>
                <a:gd name="connsiteX106" fmla="*/ 3007518 w 4836318"/>
                <a:gd name="connsiteY106" fmla="*/ 2881312 h 4373562"/>
                <a:gd name="connsiteX107" fmla="*/ 3007518 w 4836318"/>
                <a:gd name="connsiteY107" fmla="*/ 2881312 h 4373562"/>
                <a:gd name="connsiteX108" fmla="*/ 3096418 w 4836318"/>
                <a:gd name="connsiteY108" fmla="*/ 2919412 h 4373562"/>
                <a:gd name="connsiteX109" fmla="*/ 3096418 w 4836318"/>
                <a:gd name="connsiteY109" fmla="*/ 2919412 h 4373562"/>
                <a:gd name="connsiteX110" fmla="*/ 3185318 w 4836318"/>
                <a:gd name="connsiteY110" fmla="*/ 2944812 h 4373562"/>
                <a:gd name="connsiteX111" fmla="*/ 3198018 w 4836318"/>
                <a:gd name="connsiteY111" fmla="*/ 2995612 h 4373562"/>
                <a:gd name="connsiteX112" fmla="*/ 3236118 w 4836318"/>
                <a:gd name="connsiteY112" fmla="*/ 3021012 h 4373562"/>
                <a:gd name="connsiteX113" fmla="*/ 3267868 w 4836318"/>
                <a:gd name="connsiteY113" fmla="*/ 3033712 h 4373562"/>
                <a:gd name="connsiteX114" fmla="*/ 3305968 w 4836318"/>
                <a:gd name="connsiteY114" fmla="*/ 3065462 h 4373562"/>
                <a:gd name="connsiteX115" fmla="*/ 3394868 w 4836318"/>
                <a:gd name="connsiteY115" fmla="*/ 3128962 h 4373562"/>
                <a:gd name="connsiteX116" fmla="*/ 3375818 w 4836318"/>
                <a:gd name="connsiteY116" fmla="*/ 3186112 h 4373562"/>
                <a:gd name="connsiteX117" fmla="*/ 3407568 w 4836318"/>
                <a:gd name="connsiteY117" fmla="*/ 3205162 h 4373562"/>
                <a:gd name="connsiteX118" fmla="*/ 3426618 w 4836318"/>
                <a:gd name="connsiteY118" fmla="*/ 3211512 h 4373562"/>
                <a:gd name="connsiteX119" fmla="*/ 3464718 w 4836318"/>
                <a:gd name="connsiteY119" fmla="*/ 3243262 h 4373562"/>
                <a:gd name="connsiteX120" fmla="*/ 3477418 w 4836318"/>
                <a:gd name="connsiteY120" fmla="*/ 3281362 h 4373562"/>
                <a:gd name="connsiteX121" fmla="*/ 3509168 w 4836318"/>
                <a:gd name="connsiteY121" fmla="*/ 3325812 h 4373562"/>
                <a:gd name="connsiteX122" fmla="*/ 3585368 w 4836318"/>
                <a:gd name="connsiteY122" fmla="*/ 3319462 h 4373562"/>
                <a:gd name="connsiteX123" fmla="*/ 3623468 w 4836318"/>
                <a:gd name="connsiteY123" fmla="*/ 3370262 h 4373562"/>
                <a:gd name="connsiteX124" fmla="*/ 3655218 w 4836318"/>
                <a:gd name="connsiteY124" fmla="*/ 3408362 h 4373562"/>
                <a:gd name="connsiteX125" fmla="*/ 3693318 w 4836318"/>
                <a:gd name="connsiteY125" fmla="*/ 3478212 h 4373562"/>
                <a:gd name="connsiteX126" fmla="*/ 3706018 w 4836318"/>
                <a:gd name="connsiteY126" fmla="*/ 3522662 h 4373562"/>
                <a:gd name="connsiteX127" fmla="*/ 3807618 w 4836318"/>
                <a:gd name="connsiteY127" fmla="*/ 3560762 h 4373562"/>
                <a:gd name="connsiteX128" fmla="*/ 3858418 w 4836318"/>
                <a:gd name="connsiteY128" fmla="*/ 3548062 h 4373562"/>
                <a:gd name="connsiteX129" fmla="*/ 3877468 w 4836318"/>
                <a:gd name="connsiteY129" fmla="*/ 3643312 h 4373562"/>
                <a:gd name="connsiteX130" fmla="*/ 3934618 w 4836318"/>
                <a:gd name="connsiteY130" fmla="*/ 3649662 h 4373562"/>
                <a:gd name="connsiteX131" fmla="*/ 3998118 w 4836318"/>
                <a:gd name="connsiteY131" fmla="*/ 3675062 h 4373562"/>
                <a:gd name="connsiteX132" fmla="*/ 4048918 w 4836318"/>
                <a:gd name="connsiteY132" fmla="*/ 3681412 h 4373562"/>
                <a:gd name="connsiteX133" fmla="*/ 4074318 w 4836318"/>
                <a:gd name="connsiteY133" fmla="*/ 3687762 h 4373562"/>
                <a:gd name="connsiteX134" fmla="*/ 4125118 w 4836318"/>
                <a:gd name="connsiteY134" fmla="*/ 3738562 h 4373562"/>
                <a:gd name="connsiteX135" fmla="*/ 4144168 w 4836318"/>
                <a:gd name="connsiteY135" fmla="*/ 3744912 h 4373562"/>
                <a:gd name="connsiteX136" fmla="*/ 4150518 w 4836318"/>
                <a:gd name="connsiteY136" fmla="*/ 3808412 h 4373562"/>
                <a:gd name="connsiteX137" fmla="*/ 4150518 w 4836318"/>
                <a:gd name="connsiteY137" fmla="*/ 3808412 h 4373562"/>
                <a:gd name="connsiteX138" fmla="*/ 4226718 w 4836318"/>
                <a:gd name="connsiteY138" fmla="*/ 3897312 h 4373562"/>
                <a:gd name="connsiteX139" fmla="*/ 4271168 w 4836318"/>
                <a:gd name="connsiteY139" fmla="*/ 3929062 h 4373562"/>
                <a:gd name="connsiteX140" fmla="*/ 4271168 w 4836318"/>
                <a:gd name="connsiteY140" fmla="*/ 3929062 h 4373562"/>
                <a:gd name="connsiteX141" fmla="*/ 4372768 w 4836318"/>
                <a:gd name="connsiteY141" fmla="*/ 3973512 h 4373562"/>
                <a:gd name="connsiteX142" fmla="*/ 4385468 w 4836318"/>
                <a:gd name="connsiteY142" fmla="*/ 4024312 h 4373562"/>
                <a:gd name="connsiteX143" fmla="*/ 4385468 w 4836318"/>
                <a:gd name="connsiteY143" fmla="*/ 4024312 h 4373562"/>
                <a:gd name="connsiteX144" fmla="*/ 4442618 w 4836318"/>
                <a:gd name="connsiteY144" fmla="*/ 4068762 h 4373562"/>
                <a:gd name="connsiteX145" fmla="*/ 4468018 w 4836318"/>
                <a:gd name="connsiteY145" fmla="*/ 4106862 h 4373562"/>
                <a:gd name="connsiteX146" fmla="*/ 4468018 w 4836318"/>
                <a:gd name="connsiteY146" fmla="*/ 4106862 h 4373562"/>
                <a:gd name="connsiteX147" fmla="*/ 4563268 w 4836318"/>
                <a:gd name="connsiteY147" fmla="*/ 4144962 h 4373562"/>
                <a:gd name="connsiteX148" fmla="*/ 4556918 w 4836318"/>
                <a:gd name="connsiteY148" fmla="*/ 4208462 h 4373562"/>
                <a:gd name="connsiteX149" fmla="*/ 4601368 w 4836318"/>
                <a:gd name="connsiteY149" fmla="*/ 4214812 h 4373562"/>
                <a:gd name="connsiteX150" fmla="*/ 4614068 w 4836318"/>
                <a:gd name="connsiteY150" fmla="*/ 4252912 h 4373562"/>
                <a:gd name="connsiteX151" fmla="*/ 4652168 w 4836318"/>
                <a:gd name="connsiteY151" fmla="*/ 4291012 h 4373562"/>
                <a:gd name="connsiteX152" fmla="*/ 4652168 w 4836318"/>
                <a:gd name="connsiteY152" fmla="*/ 4291012 h 4373562"/>
                <a:gd name="connsiteX153" fmla="*/ 4766468 w 4836318"/>
                <a:gd name="connsiteY153" fmla="*/ 4297362 h 4373562"/>
                <a:gd name="connsiteX154" fmla="*/ 4829968 w 4836318"/>
                <a:gd name="connsiteY154" fmla="*/ 4348162 h 4373562"/>
                <a:gd name="connsiteX155" fmla="*/ 4836318 w 4836318"/>
                <a:gd name="connsiteY155" fmla="*/ 4373562 h 4373562"/>
                <a:gd name="connsiteX156" fmla="*/ 4836318 w 4836318"/>
                <a:gd name="connsiteY15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1912 w 4836318"/>
                <a:gd name="connsiteY3" fmla="*/ 29368 h 4373562"/>
                <a:gd name="connsiteX4" fmla="*/ 175418 w 4836318"/>
                <a:gd name="connsiteY4" fmla="*/ 68262 h 4373562"/>
                <a:gd name="connsiteX5" fmla="*/ 175418 w 4836318"/>
                <a:gd name="connsiteY5" fmla="*/ 68262 h 4373562"/>
                <a:gd name="connsiteX6" fmla="*/ 175418 w 4836318"/>
                <a:gd name="connsiteY6" fmla="*/ 138112 h 4373562"/>
                <a:gd name="connsiteX7" fmla="*/ 213518 w 4836318"/>
                <a:gd name="connsiteY7" fmla="*/ 138112 h 4373562"/>
                <a:gd name="connsiteX8" fmla="*/ 226218 w 4836318"/>
                <a:gd name="connsiteY8" fmla="*/ 157162 h 4373562"/>
                <a:gd name="connsiteX9" fmla="*/ 251618 w 4836318"/>
                <a:gd name="connsiteY9" fmla="*/ 176212 h 4373562"/>
                <a:gd name="connsiteX10" fmla="*/ 277018 w 4836318"/>
                <a:gd name="connsiteY10" fmla="*/ 195262 h 4373562"/>
                <a:gd name="connsiteX11" fmla="*/ 277018 w 4836318"/>
                <a:gd name="connsiteY11" fmla="*/ 195262 h 4373562"/>
                <a:gd name="connsiteX12" fmla="*/ 315118 w 4836318"/>
                <a:gd name="connsiteY12" fmla="*/ 233362 h 4373562"/>
                <a:gd name="connsiteX13" fmla="*/ 315118 w 4836318"/>
                <a:gd name="connsiteY13" fmla="*/ 233362 h 4373562"/>
                <a:gd name="connsiteX14" fmla="*/ 327818 w 4836318"/>
                <a:gd name="connsiteY14" fmla="*/ 290512 h 4373562"/>
                <a:gd name="connsiteX15" fmla="*/ 391318 w 4836318"/>
                <a:gd name="connsiteY15" fmla="*/ 284162 h 4373562"/>
                <a:gd name="connsiteX16" fmla="*/ 416718 w 4836318"/>
                <a:gd name="connsiteY16" fmla="*/ 347662 h 4373562"/>
                <a:gd name="connsiteX17" fmla="*/ 435768 w 4836318"/>
                <a:gd name="connsiteY17" fmla="*/ 392112 h 4373562"/>
                <a:gd name="connsiteX18" fmla="*/ 435768 w 4836318"/>
                <a:gd name="connsiteY18" fmla="*/ 392112 h 4373562"/>
                <a:gd name="connsiteX19" fmla="*/ 486568 w 4836318"/>
                <a:gd name="connsiteY19" fmla="*/ 461962 h 4373562"/>
                <a:gd name="connsiteX20" fmla="*/ 556418 w 4836318"/>
                <a:gd name="connsiteY20" fmla="*/ 468312 h 4373562"/>
                <a:gd name="connsiteX21" fmla="*/ 531018 w 4836318"/>
                <a:gd name="connsiteY21" fmla="*/ 525462 h 4373562"/>
                <a:gd name="connsiteX22" fmla="*/ 613568 w 4836318"/>
                <a:gd name="connsiteY22" fmla="*/ 550862 h 4373562"/>
                <a:gd name="connsiteX23" fmla="*/ 696118 w 4836318"/>
                <a:gd name="connsiteY23" fmla="*/ 595312 h 4373562"/>
                <a:gd name="connsiteX24" fmla="*/ 696118 w 4836318"/>
                <a:gd name="connsiteY24" fmla="*/ 709612 h 4373562"/>
                <a:gd name="connsiteX25" fmla="*/ 740568 w 4836318"/>
                <a:gd name="connsiteY25" fmla="*/ 722312 h 4373562"/>
                <a:gd name="connsiteX26" fmla="*/ 772318 w 4836318"/>
                <a:gd name="connsiteY26" fmla="*/ 766762 h 4373562"/>
                <a:gd name="connsiteX27" fmla="*/ 842168 w 4836318"/>
                <a:gd name="connsiteY27" fmla="*/ 766762 h 4373562"/>
                <a:gd name="connsiteX28" fmla="*/ 861218 w 4836318"/>
                <a:gd name="connsiteY28" fmla="*/ 811212 h 4373562"/>
                <a:gd name="connsiteX29" fmla="*/ 886618 w 4836318"/>
                <a:gd name="connsiteY29" fmla="*/ 811212 h 4373562"/>
                <a:gd name="connsiteX30" fmla="*/ 912018 w 4836318"/>
                <a:gd name="connsiteY30" fmla="*/ 868362 h 4373562"/>
                <a:gd name="connsiteX31" fmla="*/ 950118 w 4836318"/>
                <a:gd name="connsiteY31" fmla="*/ 900112 h 4373562"/>
                <a:gd name="connsiteX32" fmla="*/ 950118 w 4836318"/>
                <a:gd name="connsiteY32" fmla="*/ 900112 h 4373562"/>
                <a:gd name="connsiteX33" fmla="*/ 962818 w 4836318"/>
                <a:gd name="connsiteY33" fmla="*/ 963612 h 4373562"/>
                <a:gd name="connsiteX34" fmla="*/ 1013618 w 4836318"/>
                <a:gd name="connsiteY34" fmla="*/ 969962 h 4373562"/>
                <a:gd name="connsiteX35" fmla="*/ 1013618 w 4836318"/>
                <a:gd name="connsiteY35" fmla="*/ 1020762 h 4373562"/>
                <a:gd name="connsiteX36" fmla="*/ 1026318 w 4836318"/>
                <a:gd name="connsiteY36" fmla="*/ 1071562 h 4373562"/>
                <a:gd name="connsiteX37" fmla="*/ 1070768 w 4836318"/>
                <a:gd name="connsiteY37" fmla="*/ 1065212 h 4373562"/>
                <a:gd name="connsiteX38" fmla="*/ 1070768 w 4836318"/>
                <a:gd name="connsiteY38" fmla="*/ 1065212 h 4373562"/>
                <a:gd name="connsiteX39" fmla="*/ 1089818 w 4836318"/>
                <a:gd name="connsiteY39" fmla="*/ 1135062 h 4373562"/>
                <a:gd name="connsiteX40" fmla="*/ 1089818 w 4836318"/>
                <a:gd name="connsiteY40" fmla="*/ 1166812 h 4373562"/>
                <a:gd name="connsiteX41" fmla="*/ 1146968 w 4836318"/>
                <a:gd name="connsiteY41" fmla="*/ 1166812 h 4373562"/>
                <a:gd name="connsiteX42" fmla="*/ 1146968 w 4836318"/>
                <a:gd name="connsiteY42" fmla="*/ 1166812 h 4373562"/>
                <a:gd name="connsiteX43" fmla="*/ 1191418 w 4836318"/>
                <a:gd name="connsiteY43" fmla="*/ 1204912 h 4373562"/>
                <a:gd name="connsiteX44" fmla="*/ 1191418 w 4836318"/>
                <a:gd name="connsiteY44" fmla="*/ 1236662 h 4373562"/>
                <a:gd name="connsiteX45" fmla="*/ 1254918 w 4836318"/>
                <a:gd name="connsiteY45" fmla="*/ 1230312 h 4373562"/>
                <a:gd name="connsiteX46" fmla="*/ 1254918 w 4836318"/>
                <a:gd name="connsiteY46" fmla="*/ 1293812 h 4373562"/>
                <a:gd name="connsiteX47" fmla="*/ 1261268 w 4836318"/>
                <a:gd name="connsiteY47" fmla="*/ 1319212 h 4373562"/>
                <a:gd name="connsiteX48" fmla="*/ 1305718 w 4836318"/>
                <a:gd name="connsiteY48" fmla="*/ 1338262 h 4373562"/>
                <a:gd name="connsiteX49" fmla="*/ 1305718 w 4836318"/>
                <a:gd name="connsiteY49" fmla="*/ 1338262 h 4373562"/>
                <a:gd name="connsiteX50" fmla="*/ 1375568 w 4836318"/>
                <a:gd name="connsiteY50" fmla="*/ 1370012 h 4373562"/>
                <a:gd name="connsiteX51" fmla="*/ 1375568 w 4836318"/>
                <a:gd name="connsiteY51" fmla="*/ 1370012 h 4373562"/>
                <a:gd name="connsiteX52" fmla="*/ 1413668 w 4836318"/>
                <a:gd name="connsiteY52" fmla="*/ 1382712 h 4373562"/>
                <a:gd name="connsiteX53" fmla="*/ 1432718 w 4836318"/>
                <a:gd name="connsiteY53" fmla="*/ 1446212 h 4373562"/>
                <a:gd name="connsiteX54" fmla="*/ 1464468 w 4836318"/>
                <a:gd name="connsiteY54" fmla="*/ 1446212 h 4373562"/>
                <a:gd name="connsiteX55" fmla="*/ 1464468 w 4836318"/>
                <a:gd name="connsiteY55" fmla="*/ 1516062 h 4373562"/>
                <a:gd name="connsiteX56" fmla="*/ 1489868 w 4836318"/>
                <a:gd name="connsiteY56" fmla="*/ 1516062 h 4373562"/>
                <a:gd name="connsiteX57" fmla="*/ 1496218 w 4836318"/>
                <a:gd name="connsiteY57" fmla="*/ 1560512 h 4373562"/>
                <a:gd name="connsiteX58" fmla="*/ 1496218 w 4836318"/>
                <a:gd name="connsiteY58" fmla="*/ 1560512 h 4373562"/>
                <a:gd name="connsiteX59" fmla="*/ 1566068 w 4836318"/>
                <a:gd name="connsiteY59" fmla="*/ 1592262 h 4373562"/>
                <a:gd name="connsiteX60" fmla="*/ 1623218 w 4836318"/>
                <a:gd name="connsiteY60" fmla="*/ 1630362 h 4373562"/>
                <a:gd name="connsiteX61" fmla="*/ 1623218 w 4836318"/>
                <a:gd name="connsiteY61" fmla="*/ 1636712 h 4373562"/>
                <a:gd name="connsiteX62" fmla="*/ 1705768 w 4836318"/>
                <a:gd name="connsiteY62" fmla="*/ 1693862 h 4373562"/>
                <a:gd name="connsiteX63" fmla="*/ 1705768 w 4836318"/>
                <a:gd name="connsiteY63" fmla="*/ 1757362 h 4373562"/>
                <a:gd name="connsiteX64" fmla="*/ 1756568 w 4836318"/>
                <a:gd name="connsiteY64" fmla="*/ 1789112 h 4373562"/>
                <a:gd name="connsiteX65" fmla="*/ 1756568 w 4836318"/>
                <a:gd name="connsiteY65" fmla="*/ 1789112 h 4373562"/>
                <a:gd name="connsiteX66" fmla="*/ 1839118 w 4836318"/>
                <a:gd name="connsiteY66" fmla="*/ 1782762 h 4373562"/>
                <a:gd name="connsiteX67" fmla="*/ 1820068 w 4836318"/>
                <a:gd name="connsiteY67" fmla="*/ 1827212 h 4373562"/>
                <a:gd name="connsiteX68" fmla="*/ 1820068 w 4836318"/>
                <a:gd name="connsiteY68" fmla="*/ 1827212 h 4373562"/>
                <a:gd name="connsiteX69" fmla="*/ 1858168 w 4836318"/>
                <a:gd name="connsiteY69" fmla="*/ 1916112 h 4373562"/>
                <a:gd name="connsiteX70" fmla="*/ 1928018 w 4836318"/>
                <a:gd name="connsiteY70" fmla="*/ 1909762 h 4373562"/>
                <a:gd name="connsiteX71" fmla="*/ 1972468 w 4836318"/>
                <a:gd name="connsiteY71" fmla="*/ 1941512 h 4373562"/>
                <a:gd name="connsiteX72" fmla="*/ 2023268 w 4836318"/>
                <a:gd name="connsiteY72" fmla="*/ 1985962 h 4373562"/>
                <a:gd name="connsiteX73" fmla="*/ 2042318 w 4836318"/>
                <a:gd name="connsiteY73" fmla="*/ 1992312 h 4373562"/>
                <a:gd name="connsiteX74" fmla="*/ 2042318 w 4836318"/>
                <a:gd name="connsiteY74" fmla="*/ 1992312 h 4373562"/>
                <a:gd name="connsiteX75" fmla="*/ 2093118 w 4836318"/>
                <a:gd name="connsiteY75" fmla="*/ 2043112 h 4373562"/>
                <a:gd name="connsiteX76" fmla="*/ 2143918 w 4836318"/>
                <a:gd name="connsiteY76" fmla="*/ 2068512 h 4373562"/>
                <a:gd name="connsiteX77" fmla="*/ 2182018 w 4836318"/>
                <a:gd name="connsiteY77" fmla="*/ 2106612 h 4373562"/>
                <a:gd name="connsiteX78" fmla="*/ 2182018 w 4836318"/>
                <a:gd name="connsiteY78" fmla="*/ 2106612 h 4373562"/>
                <a:gd name="connsiteX79" fmla="*/ 2232818 w 4836318"/>
                <a:gd name="connsiteY79" fmla="*/ 2144712 h 4373562"/>
                <a:gd name="connsiteX80" fmla="*/ 2251868 w 4836318"/>
                <a:gd name="connsiteY80" fmla="*/ 2157412 h 4373562"/>
                <a:gd name="connsiteX81" fmla="*/ 2270918 w 4836318"/>
                <a:gd name="connsiteY81" fmla="*/ 2176462 h 4373562"/>
                <a:gd name="connsiteX82" fmla="*/ 2309018 w 4836318"/>
                <a:gd name="connsiteY82" fmla="*/ 2195512 h 4373562"/>
                <a:gd name="connsiteX83" fmla="*/ 2315368 w 4836318"/>
                <a:gd name="connsiteY83" fmla="*/ 2227262 h 4373562"/>
                <a:gd name="connsiteX84" fmla="*/ 2340768 w 4836318"/>
                <a:gd name="connsiteY84" fmla="*/ 2227262 h 4373562"/>
                <a:gd name="connsiteX85" fmla="*/ 2334418 w 4836318"/>
                <a:gd name="connsiteY85" fmla="*/ 2265362 h 4373562"/>
                <a:gd name="connsiteX86" fmla="*/ 2385218 w 4836318"/>
                <a:gd name="connsiteY86" fmla="*/ 2278062 h 4373562"/>
                <a:gd name="connsiteX87" fmla="*/ 2391568 w 4836318"/>
                <a:gd name="connsiteY87" fmla="*/ 2341562 h 4373562"/>
                <a:gd name="connsiteX88" fmla="*/ 2423318 w 4836318"/>
                <a:gd name="connsiteY88" fmla="*/ 2347912 h 4373562"/>
                <a:gd name="connsiteX89" fmla="*/ 2423318 w 4836318"/>
                <a:gd name="connsiteY89" fmla="*/ 2436812 h 4373562"/>
                <a:gd name="connsiteX90" fmla="*/ 2480468 w 4836318"/>
                <a:gd name="connsiteY90" fmla="*/ 2443162 h 4373562"/>
                <a:gd name="connsiteX91" fmla="*/ 2537618 w 4836318"/>
                <a:gd name="connsiteY91" fmla="*/ 2462212 h 4373562"/>
                <a:gd name="connsiteX92" fmla="*/ 2594768 w 4836318"/>
                <a:gd name="connsiteY92" fmla="*/ 2487612 h 4373562"/>
                <a:gd name="connsiteX93" fmla="*/ 2670968 w 4836318"/>
                <a:gd name="connsiteY93" fmla="*/ 2513012 h 4373562"/>
                <a:gd name="connsiteX94" fmla="*/ 2696368 w 4836318"/>
                <a:gd name="connsiteY94" fmla="*/ 2538412 h 4373562"/>
                <a:gd name="connsiteX95" fmla="*/ 2702718 w 4836318"/>
                <a:gd name="connsiteY95" fmla="*/ 2620962 h 4373562"/>
                <a:gd name="connsiteX96" fmla="*/ 2734468 w 4836318"/>
                <a:gd name="connsiteY96" fmla="*/ 2646362 h 4373562"/>
                <a:gd name="connsiteX97" fmla="*/ 2734468 w 4836318"/>
                <a:gd name="connsiteY97" fmla="*/ 2646362 h 4373562"/>
                <a:gd name="connsiteX98" fmla="*/ 2778918 w 4836318"/>
                <a:gd name="connsiteY98" fmla="*/ 2684462 h 4373562"/>
                <a:gd name="connsiteX99" fmla="*/ 2836068 w 4836318"/>
                <a:gd name="connsiteY99" fmla="*/ 2709862 h 4373562"/>
                <a:gd name="connsiteX100" fmla="*/ 2886868 w 4836318"/>
                <a:gd name="connsiteY100" fmla="*/ 2747962 h 4373562"/>
                <a:gd name="connsiteX101" fmla="*/ 2899568 w 4836318"/>
                <a:gd name="connsiteY101" fmla="*/ 2786062 h 4373562"/>
                <a:gd name="connsiteX102" fmla="*/ 2899568 w 4836318"/>
                <a:gd name="connsiteY102" fmla="*/ 2817812 h 4373562"/>
                <a:gd name="connsiteX103" fmla="*/ 2950368 w 4836318"/>
                <a:gd name="connsiteY103" fmla="*/ 2836862 h 4373562"/>
                <a:gd name="connsiteX104" fmla="*/ 2950368 w 4836318"/>
                <a:gd name="connsiteY104" fmla="*/ 2836862 h 4373562"/>
                <a:gd name="connsiteX105" fmla="*/ 3007518 w 4836318"/>
                <a:gd name="connsiteY105" fmla="*/ 2881312 h 4373562"/>
                <a:gd name="connsiteX106" fmla="*/ 3007518 w 4836318"/>
                <a:gd name="connsiteY106" fmla="*/ 2881312 h 4373562"/>
                <a:gd name="connsiteX107" fmla="*/ 3096418 w 4836318"/>
                <a:gd name="connsiteY107" fmla="*/ 2919412 h 4373562"/>
                <a:gd name="connsiteX108" fmla="*/ 3096418 w 4836318"/>
                <a:gd name="connsiteY108" fmla="*/ 2919412 h 4373562"/>
                <a:gd name="connsiteX109" fmla="*/ 3185318 w 4836318"/>
                <a:gd name="connsiteY109" fmla="*/ 2944812 h 4373562"/>
                <a:gd name="connsiteX110" fmla="*/ 3198018 w 4836318"/>
                <a:gd name="connsiteY110" fmla="*/ 2995612 h 4373562"/>
                <a:gd name="connsiteX111" fmla="*/ 3236118 w 4836318"/>
                <a:gd name="connsiteY111" fmla="*/ 3021012 h 4373562"/>
                <a:gd name="connsiteX112" fmla="*/ 3267868 w 4836318"/>
                <a:gd name="connsiteY112" fmla="*/ 3033712 h 4373562"/>
                <a:gd name="connsiteX113" fmla="*/ 3305968 w 4836318"/>
                <a:gd name="connsiteY113" fmla="*/ 3065462 h 4373562"/>
                <a:gd name="connsiteX114" fmla="*/ 3394868 w 4836318"/>
                <a:gd name="connsiteY114" fmla="*/ 3128962 h 4373562"/>
                <a:gd name="connsiteX115" fmla="*/ 3375818 w 4836318"/>
                <a:gd name="connsiteY115" fmla="*/ 3186112 h 4373562"/>
                <a:gd name="connsiteX116" fmla="*/ 3407568 w 4836318"/>
                <a:gd name="connsiteY116" fmla="*/ 3205162 h 4373562"/>
                <a:gd name="connsiteX117" fmla="*/ 3426618 w 4836318"/>
                <a:gd name="connsiteY117" fmla="*/ 3211512 h 4373562"/>
                <a:gd name="connsiteX118" fmla="*/ 3464718 w 4836318"/>
                <a:gd name="connsiteY118" fmla="*/ 3243262 h 4373562"/>
                <a:gd name="connsiteX119" fmla="*/ 3477418 w 4836318"/>
                <a:gd name="connsiteY119" fmla="*/ 3281362 h 4373562"/>
                <a:gd name="connsiteX120" fmla="*/ 3509168 w 4836318"/>
                <a:gd name="connsiteY120" fmla="*/ 3325812 h 4373562"/>
                <a:gd name="connsiteX121" fmla="*/ 3585368 w 4836318"/>
                <a:gd name="connsiteY121" fmla="*/ 3319462 h 4373562"/>
                <a:gd name="connsiteX122" fmla="*/ 3623468 w 4836318"/>
                <a:gd name="connsiteY122" fmla="*/ 3370262 h 4373562"/>
                <a:gd name="connsiteX123" fmla="*/ 3655218 w 4836318"/>
                <a:gd name="connsiteY123" fmla="*/ 3408362 h 4373562"/>
                <a:gd name="connsiteX124" fmla="*/ 3693318 w 4836318"/>
                <a:gd name="connsiteY124" fmla="*/ 3478212 h 4373562"/>
                <a:gd name="connsiteX125" fmla="*/ 3706018 w 4836318"/>
                <a:gd name="connsiteY125" fmla="*/ 3522662 h 4373562"/>
                <a:gd name="connsiteX126" fmla="*/ 3807618 w 4836318"/>
                <a:gd name="connsiteY126" fmla="*/ 3560762 h 4373562"/>
                <a:gd name="connsiteX127" fmla="*/ 3858418 w 4836318"/>
                <a:gd name="connsiteY127" fmla="*/ 3548062 h 4373562"/>
                <a:gd name="connsiteX128" fmla="*/ 3877468 w 4836318"/>
                <a:gd name="connsiteY128" fmla="*/ 3643312 h 4373562"/>
                <a:gd name="connsiteX129" fmla="*/ 3934618 w 4836318"/>
                <a:gd name="connsiteY129" fmla="*/ 3649662 h 4373562"/>
                <a:gd name="connsiteX130" fmla="*/ 3998118 w 4836318"/>
                <a:gd name="connsiteY130" fmla="*/ 3675062 h 4373562"/>
                <a:gd name="connsiteX131" fmla="*/ 4048918 w 4836318"/>
                <a:gd name="connsiteY131" fmla="*/ 3681412 h 4373562"/>
                <a:gd name="connsiteX132" fmla="*/ 4074318 w 4836318"/>
                <a:gd name="connsiteY132" fmla="*/ 3687762 h 4373562"/>
                <a:gd name="connsiteX133" fmla="*/ 4125118 w 4836318"/>
                <a:gd name="connsiteY133" fmla="*/ 3738562 h 4373562"/>
                <a:gd name="connsiteX134" fmla="*/ 4144168 w 4836318"/>
                <a:gd name="connsiteY134" fmla="*/ 3744912 h 4373562"/>
                <a:gd name="connsiteX135" fmla="*/ 4150518 w 4836318"/>
                <a:gd name="connsiteY135" fmla="*/ 3808412 h 4373562"/>
                <a:gd name="connsiteX136" fmla="*/ 4150518 w 4836318"/>
                <a:gd name="connsiteY136" fmla="*/ 3808412 h 4373562"/>
                <a:gd name="connsiteX137" fmla="*/ 4226718 w 4836318"/>
                <a:gd name="connsiteY137" fmla="*/ 3897312 h 4373562"/>
                <a:gd name="connsiteX138" fmla="*/ 4271168 w 4836318"/>
                <a:gd name="connsiteY138" fmla="*/ 3929062 h 4373562"/>
                <a:gd name="connsiteX139" fmla="*/ 4271168 w 4836318"/>
                <a:gd name="connsiteY139" fmla="*/ 3929062 h 4373562"/>
                <a:gd name="connsiteX140" fmla="*/ 4372768 w 4836318"/>
                <a:gd name="connsiteY140" fmla="*/ 3973512 h 4373562"/>
                <a:gd name="connsiteX141" fmla="*/ 4385468 w 4836318"/>
                <a:gd name="connsiteY141" fmla="*/ 4024312 h 4373562"/>
                <a:gd name="connsiteX142" fmla="*/ 4385468 w 4836318"/>
                <a:gd name="connsiteY142" fmla="*/ 4024312 h 4373562"/>
                <a:gd name="connsiteX143" fmla="*/ 4442618 w 4836318"/>
                <a:gd name="connsiteY143" fmla="*/ 4068762 h 4373562"/>
                <a:gd name="connsiteX144" fmla="*/ 4468018 w 4836318"/>
                <a:gd name="connsiteY144" fmla="*/ 4106862 h 4373562"/>
                <a:gd name="connsiteX145" fmla="*/ 4468018 w 4836318"/>
                <a:gd name="connsiteY145" fmla="*/ 4106862 h 4373562"/>
                <a:gd name="connsiteX146" fmla="*/ 4563268 w 4836318"/>
                <a:gd name="connsiteY146" fmla="*/ 4144962 h 4373562"/>
                <a:gd name="connsiteX147" fmla="*/ 4556918 w 4836318"/>
                <a:gd name="connsiteY147" fmla="*/ 4208462 h 4373562"/>
                <a:gd name="connsiteX148" fmla="*/ 4601368 w 4836318"/>
                <a:gd name="connsiteY148" fmla="*/ 4214812 h 4373562"/>
                <a:gd name="connsiteX149" fmla="*/ 4614068 w 4836318"/>
                <a:gd name="connsiteY149" fmla="*/ 4252912 h 4373562"/>
                <a:gd name="connsiteX150" fmla="*/ 4652168 w 4836318"/>
                <a:gd name="connsiteY150" fmla="*/ 4291012 h 4373562"/>
                <a:gd name="connsiteX151" fmla="*/ 4652168 w 4836318"/>
                <a:gd name="connsiteY151" fmla="*/ 4291012 h 4373562"/>
                <a:gd name="connsiteX152" fmla="*/ 4766468 w 4836318"/>
                <a:gd name="connsiteY152" fmla="*/ 4297362 h 4373562"/>
                <a:gd name="connsiteX153" fmla="*/ 4829968 w 4836318"/>
                <a:gd name="connsiteY153" fmla="*/ 4348162 h 4373562"/>
                <a:gd name="connsiteX154" fmla="*/ 4836318 w 4836318"/>
                <a:gd name="connsiteY154" fmla="*/ 4373562 h 4373562"/>
                <a:gd name="connsiteX155" fmla="*/ 4836318 w 4836318"/>
                <a:gd name="connsiteY155"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1912 w 4836318"/>
                <a:gd name="connsiteY3" fmla="*/ 41274 h 4373562"/>
                <a:gd name="connsiteX4" fmla="*/ 175418 w 4836318"/>
                <a:gd name="connsiteY4" fmla="*/ 68262 h 4373562"/>
                <a:gd name="connsiteX5" fmla="*/ 175418 w 4836318"/>
                <a:gd name="connsiteY5" fmla="*/ 68262 h 4373562"/>
                <a:gd name="connsiteX6" fmla="*/ 175418 w 4836318"/>
                <a:gd name="connsiteY6" fmla="*/ 138112 h 4373562"/>
                <a:gd name="connsiteX7" fmla="*/ 213518 w 4836318"/>
                <a:gd name="connsiteY7" fmla="*/ 138112 h 4373562"/>
                <a:gd name="connsiteX8" fmla="*/ 226218 w 4836318"/>
                <a:gd name="connsiteY8" fmla="*/ 157162 h 4373562"/>
                <a:gd name="connsiteX9" fmla="*/ 251618 w 4836318"/>
                <a:gd name="connsiteY9" fmla="*/ 176212 h 4373562"/>
                <a:gd name="connsiteX10" fmla="*/ 277018 w 4836318"/>
                <a:gd name="connsiteY10" fmla="*/ 195262 h 4373562"/>
                <a:gd name="connsiteX11" fmla="*/ 277018 w 4836318"/>
                <a:gd name="connsiteY11" fmla="*/ 195262 h 4373562"/>
                <a:gd name="connsiteX12" fmla="*/ 315118 w 4836318"/>
                <a:gd name="connsiteY12" fmla="*/ 233362 h 4373562"/>
                <a:gd name="connsiteX13" fmla="*/ 315118 w 4836318"/>
                <a:gd name="connsiteY13" fmla="*/ 233362 h 4373562"/>
                <a:gd name="connsiteX14" fmla="*/ 327818 w 4836318"/>
                <a:gd name="connsiteY14" fmla="*/ 290512 h 4373562"/>
                <a:gd name="connsiteX15" fmla="*/ 391318 w 4836318"/>
                <a:gd name="connsiteY15" fmla="*/ 284162 h 4373562"/>
                <a:gd name="connsiteX16" fmla="*/ 416718 w 4836318"/>
                <a:gd name="connsiteY16" fmla="*/ 347662 h 4373562"/>
                <a:gd name="connsiteX17" fmla="*/ 435768 w 4836318"/>
                <a:gd name="connsiteY17" fmla="*/ 392112 h 4373562"/>
                <a:gd name="connsiteX18" fmla="*/ 435768 w 4836318"/>
                <a:gd name="connsiteY18" fmla="*/ 392112 h 4373562"/>
                <a:gd name="connsiteX19" fmla="*/ 486568 w 4836318"/>
                <a:gd name="connsiteY19" fmla="*/ 461962 h 4373562"/>
                <a:gd name="connsiteX20" fmla="*/ 556418 w 4836318"/>
                <a:gd name="connsiteY20" fmla="*/ 468312 h 4373562"/>
                <a:gd name="connsiteX21" fmla="*/ 531018 w 4836318"/>
                <a:gd name="connsiteY21" fmla="*/ 525462 h 4373562"/>
                <a:gd name="connsiteX22" fmla="*/ 613568 w 4836318"/>
                <a:gd name="connsiteY22" fmla="*/ 550862 h 4373562"/>
                <a:gd name="connsiteX23" fmla="*/ 696118 w 4836318"/>
                <a:gd name="connsiteY23" fmla="*/ 595312 h 4373562"/>
                <a:gd name="connsiteX24" fmla="*/ 696118 w 4836318"/>
                <a:gd name="connsiteY24" fmla="*/ 709612 h 4373562"/>
                <a:gd name="connsiteX25" fmla="*/ 740568 w 4836318"/>
                <a:gd name="connsiteY25" fmla="*/ 722312 h 4373562"/>
                <a:gd name="connsiteX26" fmla="*/ 772318 w 4836318"/>
                <a:gd name="connsiteY26" fmla="*/ 766762 h 4373562"/>
                <a:gd name="connsiteX27" fmla="*/ 842168 w 4836318"/>
                <a:gd name="connsiteY27" fmla="*/ 766762 h 4373562"/>
                <a:gd name="connsiteX28" fmla="*/ 861218 w 4836318"/>
                <a:gd name="connsiteY28" fmla="*/ 811212 h 4373562"/>
                <a:gd name="connsiteX29" fmla="*/ 886618 w 4836318"/>
                <a:gd name="connsiteY29" fmla="*/ 811212 h 4373562"/>
                <a:gd name="connsiteX30" fmla="*/ 912018 w 4836318"/>
                <a:gd name="connsiteY30" fmla="*/ 868362 h 4373562"/>
                <a:gd name="connsiteX31" fmla="*/ 950118 w 4836318"/>
                <a:gd name="connsiteY31" fmla="*/ 900112 h 4373562"/>
                <a:gd name="connsiteX32" fmla="*/ 950118 w 4836318"/>
                <a:gd name="connsiteY32" fmla="*/ 900112 h 4373562"/>
                <a:gd name="connsiteX33" fmla="*/ 962818 w 4836318"/>
                <a:gd name="connsiteY33" fmla="*/ 963612 h 4373562"/>
                <a:gd name="connsiteX34" fmla="*/ 1013618 w 4836318"/>
                <a:gd name="connsiteY34" fmla="*/ 969962 h 4373562"/>
                <a:gd name="connsiteX35" fmla="*/ 1013618 w 4836318"/>
                <a:gd name="connsiteY35" fmla="*/ 1020762 h 4373562"/>
                <a:gd name="connsiteX36" fmla="*/ 1026318 w 4836318"/>
                <a:gd name="connsiteY36" fmla="*/ 1071562 h 4373562"/>
                <a:gd name="connsiteX37" fmla="*/ 1070768 w 4836318"/>
                <a:gd name="connsiteY37" fmla="*/ 1065212 h 4373562"/>
                <a:gd name="connsiteX38" fmla="*/ 1070768 w 4836318"/>
                <a:gd name="connsiteY38" fmla="*/ 1065212 h 4373562"/>
                <a:gd name="connsiteX39" fmla="*/ 1089818 w 4836318"/>
                <a:gd name="connsiteY39" fmla="*/ 1135062 h 4373562"/>
                <a:gd name="connsiteX40" fmla="*/ 1089818 w 4836318"/>
                <a:gd name="connsiteY40" fmla="*/ 1166812 h 4373562"/>
                <a:gd name="connsiteX41" fmla="*/ 1146968 w 4836318"/>
                <a:gd name="connsiteY41" fmla="*/ 1166812 h 4373562"/>
                <a:gd name="connsiteX42" fmla="*/ 1146968 w 4836318"/>
                <a:gd name="connsiteY42" fmla="*/ 1166812 h 4373562"/>
                <a:gd name="connsiteX43" fmla="*/ 1191418 w 4836318"/>
                <a:gd name="connsiteY43" fmla="*/ 1204912 h 4373562"/>
                <a:gd name="connsiteX44" fmla="*/ 1191418 w 4836318"/>
                <a:gd name="connsiteY44" fmla="*/ 1236662 h 4373562"/>
                <a:gd name="connsiteX45" fmla="*/ 1254918 w 4836318"/>
                <a:gd name="connsiteY45" fmla="*/ 1230312 h 4373562"/>
                <a:gd name="connsiteX46" fmla="*/ 1254918 w 4836318"/>
                <a:gd name="connsiteY46" fmla="*/ 1293812 h 4373562"/>
                <a:gd name="connsiteX47" fmla="*/ 1261268 w 4836318"/>
                <a:gd name="connsiteY47" fmla="*/ 1319212 h 4373562"/>
                <a:gd name="connsiteX48" fmla="*/ 1305718 w 4836318"/>
                <a:gd name="connsiteY48" fmla="*/ 1338262 h 4373562"/>
                <a:gd name="connsiteX49" fmla="*/ 1305718 w 4836318"/>
                <a:gd name="connsiteY49" fmla="*/ 1338262 h 4373562"/>
                <a:gd name="connsiteX50" fmla="*/ 1375568 w 4836318"/>
                <a:gd name="connsiteY50" fmla="*/ 1370012 h 4373562"/>
                <a:gd name="connsiteX51" fmla="*/ 1375568 w 4836318"/>
                <a:gd name="connsiteY51" fmla="*/ 1370012 h 4373562"/>
                <a:gd name="connsiteX52" fmla="*/ 1413668 w 4836318"/>
                <a:gd name="connsiteY52" fmla="*/ 1382712 h 4373562"/>
                <a:gd name="connsiteX53" fmla="*/ 1432718 w 4836318"/>
                <a:gd name="connsiteY53" fmla="*/ 1446212 h 4373562"/>
                <a:gd name="connsiteX54" fmla="*/ 1464468 w 4836318"/>
                <a:gd name="connsiteY54" fmla="*/ 1446212 h 4373562"/>
                <a:gd name="connsiteX55" fmla="*/ 1464468 w 4836318"/>
                <a:gd name="connsiteY55" fmla="*/ 1516062 h 4373562"/>
                <a:gd name="connsiteX56" fmla="*/ 1489868 w 4836318"/>
                <a:gd name="connsiteY56" fmla="*/ 1516062 h 4373562"/>
                <a:gd name="connsiteX57" fmla="*/ 1496218 w 4836318"/>
                <a:gd name="connsiteY57" fmla="*/ 1560512 h 4373562"/>
                <a:gd name="connsiteX58" fmla="*/ 1496218 w 4836318"/>
                <a:gd name="connsiteY58" fmla="*/ 1560512 h 4373562"/>
                <a:gd name="connsiteX59" fmla="*/ 1566068 w 4836318"/>
                <a:gd name="connsiteY59" fmla="*/ 1592262 h 4373562"/>
                <a:gd name="connsiteX60" fmla="*/ 1623218 w 4836318"/>
                <a:gd name="connsiteY60" fmla="*/ 1630362 h 4373562"/>
                <a:gd name="connsiteX61" fmla="*/ 1623218 w 4836318"/>
                <a:gd name="connsiteY61" fmla="*/ 1636712 h 4373562"/>
                <a:gd name="connsiteX62" fmla="*/ 1705768 w 4836318"/>
                <a:gd name="connsiteY62" fmla="*/ 1693862 h 4373562"/>
                <a:gd name="connsiteX63" fmla="*/ 1705768 w 4836318"/>
                <a:gd name="connsiteY63" fmla="*/ 1757362 h 4373562"/>
                <a:gd name="connsiteX64" fmla="*/ 1756568 w 4836318"/>
                <a:gd name="connsiteY64" fmla="*/ 1789112 h 4373562"/>
                <a:gd name="connsiteX65" fmla="*/ 1756568 w 4836318"/>
                <a:gd name="connsiteY65" fmla="*/ 1789112 h 4373562"/>
                <a:gd name="connsiteX66" fmla="*/ 1839118 w 4836318"/>
                <a:gd name="connsiteY66" fmla="*/ 1782762 h 4373562"/>
                <a:gd name="connsiteX67" fmla="*/ 1820068 w 4836318"/>
                <a:gd name="connsiteY67" fmla="*/ 1827212 h 4373562"/>
                <a:gd name="connsiteX68" fmla="*/ 1820068 w 4836318"/>
                <a:gd name="connsiteY68" fmla="*/ 1827212 h 4373562"/>
                <a:gd name="connsiteX69" fmla="*/ 1858168 w 4836318"/>
                <a:gd name="connsiteY69" fmla="*/ 1916112 h 4373562"/>
                <a:gd name="connsiteX70" fmla="*/ 1928018 w 4836318"/>
                <a:gd name="connsiteY70" fmla="*/ 1909762 h 4373562"/>
                <a:gd name="connsiteX71" fmla="*/ 1972468 w 4836318"/>
                <a:gd name="connsiteY71" fmla="*/ 1941512 h 4373562"/>
                <a:gd name="connsiteX72" fmla="*/ 2023268 w 4836318"/>
                <a:gd name="connsiteY72" fmla="*/ 1985962 h 4373562"/>
                <a:gd name="connsiteX73" fmla="*/ 2042318 w 4836318"/>
                <a:gd name="connsiteY73" fmla="*/ 1992312 h 4373562"/>
                <a:gd name="connsiteX74" fmla="*/ 2042318 w 4836318"/>
                <a:gd name="connsiteY74" fmla="*/ 1992312 h 4373562"/>
                <a:gd name="connsiteX75" fmla="*/ 2093118 w 4836318"/>
                <a:gd name="connsiteY75" fmla="*/ 2043112 h 4373562"/>
                <a:gd name="connsiteX76" fmla="*/ 2143918 w 4836318"/>
                <a:gd name="connsiteY76" fmla="*/ 2068512 h 4373562"/>
                <a:gd name="connsiteX77" fmla="*/ 2182018 w 4836318"/>
                <a:gd name="connsiteY77" fmla="*/ 2106612 h 4373562"/>
                <a:gd name="connsiteX78" fmla="*/ 2182018 w 4836318"/>
                <a:gd name="connsiteY78" fmla="*/ 2106612 h 4373562"/>
                <a:gd name="connsiteX79" fmla="*/ 2232818 w 4836318"/>
                <a:gd name="connsiteY79" fmla="*/ 2144712 h 4373562"/>
                <a:gd name="connsiteX80" fmla="*/ 2251868 w 4836318"/>
                <a:gd name="connsiteY80" fmla="*/ 2157412 h 4373562"/>
                <a:gd name="connsiteX81" fmla="*/ 2270918 w 4836318"/>
                <a:gd name="connsiteY81" fmla="*/ 2176462 h 4373562"/>
                <a:gd name="connsiteX82" fmla="*/ 2309018 w 4836318"/>
                <a:gd name="connsiteY82" fmla="*/ 2195512 h 4373562"/>
                <a:gd name="connsiteX83" fmla="*/ 2315368 w 4836318"/>
                <a:gd name="connsiteY83" fmla="*/ 2227262 h 4373562"/>
                <a:gd name="connsiteX84" fmla="*/ 2340768 w 4836318"/>
                <a:gd name="connsiteY84" fmla="*/ 2227262 h 4373562"/>
                <a:gd name="connsiteX85" fmla="*/ 2334418 w 4836318"/>
                <a:gd name="connsiteY85" fmla="*/ 2265362 h 4373562"/>
                <a:gd name="connsiteX86" fmla="*/ 2385218 w 4836318"/>
                <a:gd name="connsiteY86" fmla="*/ 2278062 h 4373562"/>
                <a:gd name="connsiteX87" fmla="*/ 2391568 w 4836318"/>
                <a:gd name="connsiteY87" fmla="*/ 2341562 h 4373562"/>
                <a:gd name="connsiteX88" fmla="*/ 2423318 w 4836318"/>
                <a:gd name="connsiteY88" fmla="*/ 2347912 h 4373562"/>
                <a:gd name="connsiteX89" fmla="*/ 2423318 w 4836318"/>
                <a:gd name="connsiteY89" fmla="*/ 2436812 h 4373562"/>
                <a:gd name="connsiteX90" fmla="*/ 2480468 w 4836318"/>
                <a:gd name="connsiteY90" fmla="*/ 2443162 h 4373562"/>
                <a:gd name="connsiteX91" fmla="*/ 2537618 w 4836318"/>
                <a:gd name="connsiteY91" fmla="*/ 2462212 h 4373562"/>
                <a:gd name="connsiteX92" fmla="*/ 2594768 w 4836318"/>
                <a:gd name="connsiteY92" fmla="*/ 2487612 h 4373562"/>
                <a:gd name="connsiteX93" fmla="*/ 2670968 w 4836318"/>
                <a:gd name="connsiteY93" fmla="*/ 2513012 h 4373562"/>
                <a:gd name="connsiteX94" fmla="*/ 2696368 w 4836318"/>
                <a:gd name="connsiteY94" fmla="*/ 2538412 h 4373562"/>
                <a:gd name="connsiteX95" fmla="*/ 2702718 w 4836318"/>
                <a:gd name="connsiteY95" fmla="*/ 2620962 h 4373562"/>
                <a:gd name="connsiteX96" fmla="*/ 2734468 w 4836318"/>
                <a:gd name="connsiteY96" fmla="*/ 2646362 h 4373562"/>
                <a:gd name="connsiteX97" fmla="*/ 2734468 w 4836318"/>
                <a:gd name="connsiteY97" fmla="*/ 2646362 h 4373562"/>
                <a:gd name="connsiteX98" fmla="*/ 2778918 w 4836318"/>
                <a:gd name="connsiteY98" fmla="*/ 2684462 h 4373562"/>
                <a:gd name="connsiteX99" fmla="*/ 2836068 w 4836318"/>
                <a:gd name="connsiteY99" fmla="*/ 2709862 h 4373562"/>
                <a:gd name="connsiteX100" fmla="*/ 2886868 w 4836318"/>
                <a:gd name="connsiteY100" fmla="*/ 2747962 h 4373562"/>
                <a:gd name="connsiteX101" fmla="*/ 2899568 w 4836318"/>
                <a:gd name="connsiteY101" fmla="*/ 2786062 h 4373562"/>
                <a:gd name="connsiteX102" fmla="*/ 2899568 w 4836318"/>
                <a:gd name="connsiteY102" fmla="*/ 2817812 h 4373562"/>
                <a:gd name="connsiteX103" fmla="*/ 2950368 w 4836318"/>
                <a:gd name="connsiteY103" fmla="*/ 2836862 h 4373562"/>
                <a:gd name="connsiteX104" fmla="*/ 2950368 w 4836318"/>
                <a:gd name="connsiteY104" fmla="*/ 2836862 h 4373562"/>
                <a:gd name="connsiteX105" fmla="*/ 3007518 w 4836318"/>
                <a:gd name="connsiteY105" fmla="*/ 2881312 h 4373562"/>
                <a:gd name="connsiteX106" fmla="*/ 3007518 w 4836318"/>
                <a:gd name="connsiteY106" fmla="*/ 2881312 h 4373562"/>
                <a:gd name="connsiteX107" fmla="*/ 3096418 w 4836318"/>
                <a:gd name="connsiteY107" fmla="*/ 2919412 h 4373562"/>
                <a:gd name="connsiteX108" fmla="*/ 3096418 w 4836318"/>
                <a:gd name="connsiteY108" fmla="*/ 2919412 h 4373562"/>
                <a:gd name="connsiteX109" fmla="*/ 3185318 w 4836318"/>
                <a:gd name="connsiteY109" fmla="*/ 2944812 h 4373562"/>
                <a:gd name="connsiteX110" fmla="*/ 3198018 w 4836318"/>
                <a:gd name="connsiteY110" fmla="*/ 2995612 h 4373562"/>
                <a:gd name="connsiteX111" fmla="*/ 3236118 w 4836318"/>
                <a:gd name="connsiteY111" fmla="*/ 3021012 h 4373562"/>
                <a:gd name="connsiteX112" fmla="*/ 3267868 w 4836318"/>
                <a:gd name="connsiteY112" fmla="*/ 3033712 h 4373562"/>
                <a:gd name="connsiteX113" fmla="*/ 3305968 w 4836318"/>
                <a:gd name="connsiteY113" fmla="*/ 3065462 h 4373562"/>
                <a:gd name="connsiteX114" fmla="*/ 3394868 w 4836318"/>
                <a:gd name="connsiteY114" fmla="*/ 3128962 h 4373562"/>
                <a:gd name="connsiteX115" fmla="*/ 3375818 w 4836318"/>
                <a:gd name="connsiteY115" fmla="*/ 3186112 h 4373562"/>
                <a:gd name="connsiteX116" fmla="*/ 3407568 w 4836318"/>
                <a:gd name="connsiteY116" fmla="*/ 3205162 h 4373562"/>
                <a:gd name="connsiteX117" fmla="*/ 3426618 w 4836318"/>
                <a:gd name="connsiteY117" fmla="*/ 3211512 h 4373562"/>
                <a:gd name="connsiteX118" fmla="*/ 3464718 w 4836318"/>
                <a:gd name="connsiteY118" fmla="*/ 3243262 h 4373562"/>
                <a:gd name="connsiteX119" fmla="*/ 3477418 w 4836318"/>
                <a:gd name="connsiteY119" fmla="*/ 3281362 h 4373562"/>
                <a:gd name="connsiteX120" fmla="*/ 3509168 w 4836318"/>
                <a:gd name="connsiteY120" fmla="*/ 3325812 h 4373562"/>
                <a:gd name="connsiteX121" fmla="*/ 3585368 w 4836318"/>
                <a:gd name="connsiteY121" fmla="*/ 3319462 h 4373562"/>
                <a:gd name="connsiteX122" fmla="*/ 3623468 w 4836318"/>
                <a:gd name="connsiteY122" fmla="*/ 3370262 h 4373562"/>
                <a:gd name="connsiteX123" fmla="*/ 3655218 w 4836318"/>
                <a:gd name="connsiteY123" fmla="*/ 3408362 h 4373562"/>
                <a:gd name="connsiteX124" fmla="*/ 3693318 w 4836318"/>
                <a:gd name="connsiteY124" fmla="*/ 3478212 h 4373562"/>
                <a:gd name="connsiteX125" fmla="*/ 3706018 w 4836318"/>
                <a:gd name="connsiteY125" fmla="*/ 3522662 h 4373562"/>
                <a:gd name="connsiteX126" fmla="*/ 3807618 w 4836318"/>
                <a:gd name="connsiteY126" fmla="*/ 3560762 h 4373562"/>
                <a:gd name="connsiteX127" fmla="*/ 3858418 w 4836318"/>
                <a:gd name="connsiteY127" fmla="*/ 3548062 h 4373562"/>
                <a:gd name="connsiteX128" fmla="*/ 3877468 w 4836318"/>
                <a:gd name="connsiteY128" fmla="*/ 3643312 h 4373562"/>
                <a:gd name="connsiteX129" fmla="*/ 3934618 w 4836318"/>
                <a:gd name="connsiteY129" fmla="*/ 3649662 h 4373562"/>
                <a:gd name="connsiteX130" fmla="*/ 3998118 w 4836318"/>
                <a:gd name="connsiteY130" fmla="*/ 3675062 h 4373562"/>
                <a:gd name="connsiteX131" fmla="*/ 4048918 w 4836318"/>
                <a:gd name="connsiteY131" fmla="*/ 3681412 h 4373562"/>
                <a:gd name="connsiteX132" fmla="*/ 4074318 w 4836318"/>
                <a:gd name="connsiteY132" fmla="*/ 3687762 h 4373562"/>
                <a:gd name="connsiteX133" fmla="*/ 4125118 w 4836318"/>
                <a:gd name="connsiteY133" fmla="*/ 3738562 h 4373562"/>
                <a:gd name="connsiteX134" fmla="*/ 4144168 w 4836318"/>
                <a:gd name="connsiteY134" fmla="*/ 3744912 h 4373562"/>
                <a:gd name="connsiteX135" fmla="*/ 4150518 w 4836318"/>
                <a:gd name="connsiteY135" fmla="*/ 3808412 h 4373562"/>
                <a:gd name="connsiteX136" fmla="*/ 4150518 w 4836318"/>
                <a:gd name="connsiteY136" fmla="*/ 3808412 h 4373562"/>
                <a:gd name="connsiteX137" fmla="*/ 4226718 w 4836318"/>
                <a:gd name="connsiteY137" fmla="*/ 3897312 h 4373562"/>
                <a:gd name="connsiteX138" fmla="*/ 4271168 w 4836318"/>
                <a:gd name="connsiteY138" fmla="*/ 3929062 h 4373562"/>
                <a:gd name="connsiteX139" fmla="*/ 4271168 w 4836318"/>
                <a:gd name="connsiteY139" fmla="*/ 3929062 h 4373562"/>
                <a:gd name="connsiteX140" fmla="*/ 4372768 w 4836318"/>
                <a:gd name="connsiteY140" fmla="*/ 3973512 h 4373562"/>
                <a:gd name="connsiteX141" fmla="*/ 4385468 w 4836318"/>
                <a:gd name="connsiteY141" fmla="*/ 4024312 h 4373562"/>
                <a:gd name="connsiteX142" fmla="*/ 4385468 w 4836318"/>
                <a:gd name="connsiteY142" fmla="*/ 4024312 h 4373562"/>
                <a:gd name="connsiteX143" fmla="*/ 4442618 w 4836318"/>
                <a:gd name="connsiteY143" fmla="*/ 4068762 h 4373562"/>
                <a:gd name="connsiteX144" fmla="*/ 4468018 w 4836318"/>
                <a:gd name="connsiteY144" fmla="*/ 4106862 h 4373562"/>
                <a:gd name="connsiteX145" fmla="*/ 4468018 w 4836318"/>
                <a:gd name="connsiteY145" fmla="*/ 4106862 h 4373562"/>
                <a:gd name="connsiteX146" fmla="*/ 4563268 w 4836318"/>
                <a:gd name="connsiteY146" fmla="*/ 4144962 h 4373562"/>
                <a:gd name="connsiteX147" fmla="*/ 4556918 w 4836318"/>
                <a:gd name="connsiteY147" fmla="*/ 4208462 h 4373562"/>
                <a:gd name="connsiteX148" fmla="*/ 4601368 w 4836318"/>
                <a:gd name="connsiteY148" fmla="*/ 4214812 h 4373562"/>
                <a:gd name="connsiteX149" fmla="*/ 4614068 w 4836318"/>
                <a:gd name="connsiteY149" fmla="*/ 4252912 h 4373562"/>
                <a:gd name="connsiteX150" fmla="*/ 4652168 w 4836318"/>
                <a:gd name="connsiteY150" fmla="*/ 4291012 h 4373562"/>
                <a:gd name="connsiteX151" fmla="*/ 4652168 w 4836318"/>
                <a:gd name="connsiteY151" fmla="*/ 4291012 h 4373562"/>
                <a:gd name="connsiteX152" fmla="*/ 4766468 w 4836318"/>
                <a:gd name="connsiteY152" fmla="*/ 4297362 h 4373562"/>
                <a:gd name="connsiteX153" fmla="*/ 4829968 w 4836318"/>
                <a:gd name="connsiteY153" fmla="*/ 4348162 h 4373562"/>
                <a:gd name="connsiteX154" fmla="*/ 4836318 w 4836318"/>
                <a:gd name="connsiteY154" fmla="*/ 4373562 h 4373562"/>
                <a:gd name="connsiteX155" fmla="*/ 4836318 w 4836318"/>
                <a:gd name="connsiteY155"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1912 w 4836318"/>
                <a:gd name="connsiteY3" fmla="*/ 41274 h 4373562"/>
                <a:gd name="connsiteX4" fmla="*/ 91281 w 4836318"/>
                <a:gd name="connsiteY4" fmla="*/ 61912 h 4373562"/>
                <a:gd name="connsiteX5" fmla="*/ 175418 w 4836318"/>
                <a:gd name="connsiteY5" fmla="*/ 68262 h 4373562"/>
                <a:gd name="connsiteX6" fmla="*/ 175418 w 4836318"/>
                <a:gd name="connsiteY6" fmla="*/ 68262 h 4373562"/>
                <a:gd name="connsiteX7" fmla="*/ 175418 w 4836318"/>
                <a:gd name="connsiteY7" fmla="*/ 138112 h 4373562"/>
                <a:gd name="connsiteX8" fmla="*/ 213518 w 4836318"/>
                <a:gd name="connsiteY8" fmla="*/ 138112 h 4373562"/>
                <a:gd name="connsiteX9" fmla="*/ 226218 w 4836318"/>
                <a:gd name="connsiteY9" fmla="*/ 157162 h 4373562"/>
                <a:gd name="connsiteX10" fmla="*/ 251618 w 4836318"/>
                <a:gd name="connsiteY10" fmla="*/ 176212 h 4373562"/>
                <a:gd name="connsiteX11" fmla="*/ 277018 w 4836318"/>
                <a:gd name="connsiteY11" fmla="*/ 195262 h 4373562"/>
                <a:gd name="connsiteX12" fmla="*/ 277018 w 4836318"/>
                <a:gd name="connsiteY12" fmla="*/ 195262 h 4373562"/>
                <a:gd name="connsiteX13" fmla="*/ 315118 w 4836318"/>
                <a:gd name="connsiteY13" fmla="*/ 233362 h 4373562"/>
                <a:gd name="connsiteX14" fmla="*/ 315118 w 4836318"/>
                <a:gd name="connsiteY14" fmla="*/ 233362 h 4373562"/>
                <a:gd name="connsiteX15" fmla="*/ 327818 w 4836318"/>
                <a:gd name="connsiteY15" fmla="*/ 290512 h 4373562"/>
                <a:gd name="connsiteX16" fmla="*/ 391318 w 4836318"/>
                <a:gd name="connsiteY16" fmla="*/ 284162 h 4373562"/>
                <a:gd name="connsiteX17" fmla="*/ 416718 w 4836318"/>
                <a:gd name="connsiteY17" fmla="*/ 347662 h 4373562"/>
                <a:gd name="connsiteX18" fmla="*/ 435768 w 4836318"/>
                <a:gd name="connsiteY18" fmla="*/ 392112 h 4373562"/>
                <a:gd name="connsiteX19" fmla="*/ 435768 w 4836318"/>
                <a:gd name="connsiteY19" fmla="*/ 392112 h 4373562"/>
                <a:gd name="connsiteX20" fmla="*/ 486568 w 4836318"/>
                <a:gd name="connsiteY20" fmla="*/ 461962 h 4373562"/>
                <a:gd name="connsiteX21" fmla="*/ 556418 w 4836318"/>
                <a:gd name="connsiteY21" fmla="*/ 468312 h 4373562"/>
                <a:gd name="connsiteX22" fmla="*/ 531018 w 4836318"/>
                <a:gd name="connsiteY22" fmla="*/ 525462 h 4373562"/>
                <a:gd name="connsiteX23" fmla="*/ 613568 w 4836318"/>
                <a:gd name="connsiteY23" fmla="*/ 550862 h 4373562"/>
                <a:gd name="connsiteX24" fmla="*/ 696118 w 4836318"/>
                <a:gd name="connsiteY24" fmla="*/ 595312 h 4373562"/>
                <a:gd name="connsiteX25" fmla="*/ 696118 w 4836318"/>
                <a:gd name="connsiteY25" fmla="*/ 709612 h 4373562"/>
                <a:gd name="connsiteX26" fmla="*/ 740568 w 4836318"/>
                <a:gd name="connsiteY26" fmla="*/ 722312 h 4373562"/>
                <a:gd name="connsiteX27" fmla="*/ 772318 w 4836318"/>
                <a:gd name="connsiteY27" fmla="*/ 766762 h 4373562"/>
                <a:gd name="connsiteX28" fmla="*/ 842168 w 4836318"/>
                <a:gd name="connsiteY28" fmla="*/ 766762 h 4373562"/>
                <a:gd name="connsiteX29" fmla="*/ 861218 w 4836318"/>
                <a:gd name="connsiteY29" fmla="*/ 811212 h 4373562"/>
                <a:gd name="connsiteX30" fmla="*/ 886618 w 4836318"/>
                <a:gd name="connsiteY30" fmla="*/ 811212 h 4373562"/>
                <a:gd name="connsiteX31" fmla="*/ 912018 w 4836318"/>
                <a:gd name="connsiteY31" fmla="*/ 868362 h 4373562"/>
                <a:gd name="connsiteX32" fmla="*/ 950118 w 4836318"/>
                <a:gd name="connsiteY32" fmla="*/ 900112 h 4373562"/>
                <a:gd name="connsiteX33" fmla="*/ 950118 w 4836318"/>
                <a:gd name="connsiteY33" fmla="*/ 900112 h 4373562"/>
                <a:gd name="connsiteX34" fmla="*/ 962818 w 4836318"/>
                <a:gd name="connsiteY34" fmla="*/ 963612 h 4373562"/>
                <a:gd name="connsiteX35" fmla="*/ 1013618 w 4836318"/>
                <a:gd name="connsiteY35" fmla="*/ 969962 h 4373562"/>
                <a:gd name="connsiteX36" fmla="*/ 1013618 w 4836318"/>
                <a:gd name="connsiteY36" fmla="*/ 1020762 h 4373562"/>
                <a:gd name="connsiteX37" fmla="*/ 1026318 w 4836318"/>
                <a:gd name="connsiteY37" fmla="*/ 1071562 h 4373562"/>
                <a:gd name="connsiteX38" fmla="*/ 1070768 w 4836318"/>
                <a:gd name="connsiteY38" fmla="*/ 1065212 h 4373562"/>
                <a:gd name="connsiteX39" fmla="*/ 1070768 w 4836318"/>
                <a:gd name="connsiteY39" fmla="*/ 1065212 h 4373562"/>
                <a:gd name="connsiteX40" fmla="*/ 1089818 w 4836318"/>
                <a:gd name="connsiteY40" fmla="*/ 1135062 h 4373562"/>
                <a:gd name="connsiteX41" fmla="*/ 1089818 w 4836318"/>
                <a:gd name="connsiteY41" fmla="*/ 1166812 h 4373562"/>
                <a:gd name="connsiteX42" fmla="*/ 1146968 w 4836318"/>
                <a:gd name="connsiteY42" fmla="*/ 1166812 h 4373562"/>
                <a:gd name="connsiteX43" fmla="*/ 1146968 w 4836318"/>
                <a:gd name="connsiteY43" fmla="*/ 1166812 h 4373562"/>
                <a:gd name="connsiteX44" fmla="*/ 1191418 w 4836318"/>
                <a:gd name="connsiteY44" fmla="*/ 1204912 h 4373562"/>
                <a:gd name="connsiteX45" fmla="*/ 1191418 w 4836318"/>
                <a:gd name="connsiteY45" fmla="*/ 1236662 h 4373562"/>
                <a:gd name="connsiteX46" fmla="*/ 1254918 w 4836318"/>
                <a:gd name="connsiteY46" fmla="*/ 1230312 h 4373562"/>
                <a:gd name="connsiteX47" fmla="*/ 1254918 w 4836318"/>
                <a:gd name="connsiteY47" fmla="*/ 1293812 h 4373562"/>
                <a:gd name="connsiteX48" fmla="*/ 1261268 w 4836318"/>
                <a:gd name="connsiteY48" fmla="*/ 1319212 h 4373562"/>
                <a:gd name="connsiteX49" fmla="*/ 1305718 w 4836318"/>
                <a:gd name="connsiteY49" fmla="*/ 1338262 h 4373562"/>
                <a:gd name="connsiteX50" fmla="*/ 1305718 w 4836318"/>
                <a:gd name="connsiteY50" fmla="*/ 1338262 h 4373562"/>
                <a:gd name="connsiteX51" fmla="*/ 1375568 w 4836318"/>
                <a:gd name="connsiteY51" fmla="*/ 1370012 h 4373562"/>
                <a:gd name="connsiteX52" fmla="*/ 1375568 w 4836318"/>
                <a:gd name="connsiteY52" fmla="*/ 1370012 h 4373562"/>
                <a:gd name="connsiteX53" fmla="*/ 1413668 w 4836318"/>
                <a:gd name="connsiteY53" fmla="*/ 1382712 h 4373562"/>
                <a:gd name="connsiteX54" fmla="*/ 1432718 w 4836318"/>
                <a:gd name="connsiteY54" fmla="*/ 1446212 h 4373562"/>
                <a:gd name="connsiteX55" fmla="*/ 1464468 w 4836318"/>
                <a:gd name="connsiteY55" fmla="*/ 1446212 h 4373562"/>
                <a:gd name="connsiteX56" fmla="*/ 1464468 w 4836318"/>
                <a:gd name="connsiteY56" fmla="*/ 1516062 h 4373562"/>
                <a:gd name="connsiteX57" fmla="*/ 1489868 w 4836318"/>
                <a:gd name="connsiteY57" fmla="*/ 1516062 h 4373562"/>
                <a:gd name="connsiteX58" fmla="*/ 1496218 w 4836318"/>
                <a:gd name="connsiteY58" fmla="*/ 1560512 h 4373562"/>
                <a:gd name="connsiteX59" fmla="*/ 1496218 w 4836318"/>
                <a:gd name="connsiteY59" fmla="*/ 1560512 h 4373562"/>
                <a:gd name="connsiteX60" fmla="*/ 1566068 w 4836318"/>
                <a:gd name="connsiteY60" fmla="*/ 1592262 h 4373562"/>
                <a:gd name="connsiteX61" fmla="*/ 1623218 w 4836318"/>
                <a:gd name="connsiteY61" fmla="*/ 1630362 h 4373562"/>
                <a:gd name="connsiteX62" fmla="*/ 1623218 w 4836318"/>
                <a:gd name="connsiteY62" fmla="*/ 1636712 h 4373562"/>
                <a:gd name="connsiteX63" fmla="*/ 1705768 w 4836318"/>
                <a:gd name="connsiteY63" fmla="*/ 1693862 h 4373562"/>
                <a:gd name="connsiteX64" fmla="*/ 1705768 w 4836318"/>
                <a:gd name="connsiteY64" fmla="*/ 1757362 h 4373562"/>
                <a:gd name="connsiteX65" fmla="*/ 1756568 w 4836318"/>
                <a:gd name="connsiteY65" fmla="*/ 1789112 h 4373562"/>
                <a:gd name="connsiteX66" fmla="*/ 1756568 w 4836318"/>
                <a:gd name="connsiteY66" fmla="*/ 1789112 h 4373562"/>
                <a:gd name="connsiteX67" fmla="*/ 1839118 w 4836318"/>
                <a:gd name="connsiteY67" fmla="*/ 1782762 h 4373562"/>
                <a:gd name="connsiteX68" fmla="*/ 1820068 w 4836318"/>
                <a:gd name="connsiteY68" fmla="*/ 1827212 h 4373562"/>
                <a:gd name="connsiteX69" fmla="*/ 1820068 w 4836318"/>
                <a:gd name="connsiteY69" fmla="*/ 1827212 h 4373562"/>
                <a:gd name="connsiteX70" fmla="*/ 1858168 w 4836318"/>
                <a:gd name="connsiteY70" fmla="*/ 1916112 h 4373562"/>
                <a:gd name="connsiteX71" fmla="*/ 1928018 w 4836318"/>
                <a:gd name="connsiteY71" fmla="*/ 1909762 h 4373562"/>
                <a:gd name="connsiteX72" fmla="*/ 1972468 w 4836318"/>
                <a:gd name="connsiteY72" fmla="*/ 1941512 h 4373562"/>
                <a:gd name="connsiteX73" fmla="*/ 2023268 w 4836318"/>
                <a:gd name="connsiteY73" fmla="*/ 1985962 h 4373562"/>
                <a:gd name="connsiteX74" fmla="*/ 2042318 w 4836318"/>
                <a:gd name="connsiteY74" fmla="*/ 1992312 h 4373562"/>
                <a:gd name="connsiteX75" fmla="*/ 2042318 w 4836318"/>
                <a:gd name="connsiteY75" fmla="*/ 1992312 h 4373562"/>
                <a:gd name="connsiteX76" fmla="*/ 2093118 w 4836318"/>
                <a:gd name="connsiteY76" fmla="*/ 2043112 h 4373562"/>
                <a:gd name="connsiteX77" fmla="*/ 2143918 w 4836318"/>
                <a:gd name="connsiteY77" fmla="*/ 2068512 h 4373562"/>
                <a:gd name="connsiteX78" fmla="*/ 2182018 w 4836318"/>
                <a:gd name="connsiteY78" fmla="*/ 2106612 h 4373562"/>
                <a:gd name="connsiteX79" fmla="*/ 2182018 w 4836318"/>
                <a:gd name="connsiteY79" fmla="*/ 2106612 h 4373562"/>
                <a:gd name="connsiteX80" fmla="*/ 2232818 w 4836318"/>
                <a:gd name="connsiteY80" fmla="*/ 2144712 h 4373562"/>
                <a:gd name="connsiteX81" fmla="*/ 2251868 w 4836318"/>
                <a:gd name="connsiteY81" fmla="*/ 2157412 h 4373562"/>
                <a:gd name="connsiteX82" fmla="*/ 2270918 w 4836318"/>
                <a:gd name="connsiteY82" fmla="*/ 2176462 h 4373562"/>
                <a:gd name="connsiteX83" fmla="*/ 2309018 w 4836318"/>
                <a:gd name="connsiteY83" fmla="*/ 2195512 h 4373562"/>
                <a:gd name="connsiteX84" fmla="*/ 2315368 w 4836318"/>
                <a:gd name="connsiteY84" fmla="*/ 2227262 h 4373562"/>
                <a:gd name="connsiteX85" fmla="*/ 2340768 w 4836318"/>
                <a:gd name="connsiteY85" fmla="*/ 2227262 h 4373562"/>
                <a:gd name="connsiteX86" fmla="*/ 2334418 w 4836318"/>
                <a:gd name="connsiteY86" fmla="*/ 2265362 h 4373562"/>
                <a:gd name="connsiteX87" fmla="*/ 2385218 w 4836318"/>
                <a:gd name="connsiteY87" fmla="*/ 2278062 h 4373562"/>
                <a:gd name="connsiteX88" fmla="*/ 2391568 w 4836318"/>
                <a:gd name="connsiteY88" fmla="*/ 2341562 h 4373562"/>
                <a:gd name="connsiteX89" fmla="*/ 2423318 w 4836318"/>
                <a:gd name="connsiteY89" fmla="*/ 2347912 h 4373562"/>
                <a:gd name="connsiteX90" fmla="*/ 2423318 w 4836318"/>
                <a:gd name="connsiteY90" fmla="*/ 2436812 h 4373562"/>
                <a:gd name="connsiteX91" fmla="*/ 2480468 w 4836318"/>
                <a:gd name="connsiteY91" fmla="*/ 2443162 h 4373562"/>
                <a:gd name="connsiteX92" fmla="*/ 2537618 w 4836318"/>
                <a:gd name="connsiteY92" fmla="*/ 2462212 h 4373562"/>
                <a:gd name="connsiteX93" fmla="*/ 2594768 w 4836318"/>
                <a:gd name="connsiteY93" fmla="*/ 2487612 h 4373562"/>
                <a:gd name="connsiteX94" fmla="*/ 2670968 w 4836318"/>
                <a:gd name="connsiteY94" fmla="*/ 2513012 h 4373562"/>
                <a:gd name="connsiteX95" fmla="*/ 2696368 w 4836318"/>
                <a:gd name="connsiteY95" fmla="*/ 2538412 h 4373562"/>
                <a:gd name="connsiteX96" fmla="*/ 2702718 w 4836318"/>
                <a:gd name="connsiteY96" fmla="*/ 2620962 h 4373562"/>
                <a:gd name="connsiteX97" fmla="*/ 2734468 w 4836318"/>
                <a:gd name="connsiteY97" fmla="*/ 2646362 h 4373562"/>
                <a:gd name="connsiteX98" fmla="*/ 2734468 w 4836318"/>
                <a:gd name="connsiteY98" fmla="*/ 2646362 h 4373562"/>
                <a:gd name="connsiteX99" fmla="*/ 2778918 w 4836318"/>
                <a:gd name="connsiteY99" fmla="*/ 2684462 h 4373562"/>
                <a:gd name="connsiteX100" fmla="*/ 2836068 w 4836318"/>
                <a:gd name="connsiteY100" fmla="*/ 2709862 h 4373562"/>
                <a:gd name="connsiteX101" fmla="*/ 2886868 w 4836318"/>
                <a:gd name="connsiteY101" fmla="*/ 2747962 h 4373562"/>
                <a:gd name="connsiteX102" fmla="*/ 2899568 w 4836318"/>
                <a:gd name="connsiteY102" fmla="*/ 2786062 h 4373562"/>
                <a:gd name="connsiteX103" fmla="*/ 2899568 w 4836318"/>
                <a:gd name="connsiteY103" fmla="*/ 2817812 h 4373562"/>
                <a:gd name="connsiteX104" fmla="*/ 2950368 w 4836318"/>
                <a:gd name="connsiteY104" fmla="*/ 2836862 h 4373562"/>
                <a:gd name="connsiteX105" fmla="*/ 2950368 w 4836318"/>
                <a:gd name="connsiteY105" fmla="*/ 2836862 h 4373562"/>
                <a:gd name="connsiteX106" fmla="*/ 3007518 w 4836318"/>
                <a:gd name="connsiteY106" fmla="*/ 2881312 h 4373562"/>
                <a:gd name="connsiteX107" fmla="*/ 3007518 w 4836318"/>
                <a:gd name="connsiteY107" fmla="*/ 2881312 h 4373562"/>
                <a:gd name="connsiteX108" fmla="*/ 3096418 w 4836318"/>
                <a:gd name="connsiteY108" fmla="*/ 2919412 h 4373562"/>
                <a:gd name="connsiteX109" fmla="*/ 3096418 w 4836318"/>
                <a:gd name="connsiteY109" fmla="*/ 2919412 h 4373562"/>
                <a:gd name="connsiteX110" fmla="*/ 3185318 w 4836318"/>
                <a:gd name="connsiteY110" fmla="*/ 2944812 h 4373562"/>
                <a:gd name="connsiteX111" fmla="*/ 3198018 w 4836318"/>
                <a:gd name="connsiteY111" fmla="*/ 2995612 h 4373562"/>
                <a:gd name="connsiteX112" fmla="*/ 3236118 w 4836318"/>
                <a:gd name="connsiteY112" fmla="*/ 3021012 h 4373562"/>
                <a:gd name="connsiteX113" fmla="*/ 3267868 w 4836318"/>
                <a:gd name="connsiteY113" fmla="*/ 3033712 h 4373562"/>
                <a:gd name="connsiteX114" fmla="*/ 3305968 w 4836318"/>
                <a:gd name="connsiteY114" fmla="*/ 3065462 h 4373562"/>
                <a:gd name="connsiteX115" fmla="*/ 3394868 w 4836318"/>
                <a:gd name="connsiteY115" fmla="*/ 3128962 h 4373562"/>
                <a:gd name="connsiteX116" fmla="*/ 3375818 w 4836318"/>
                <a:gd name="connsiteY116" fmla="*/ 3186112 h 4373562"/>
                <a:gd name="connsiteX117" fmla="*/ 3407568 w 4836318"/>
                <a:gd name="connsiteY117" fmla="*/ 3205162 h 4373562"/>
                <a:gd name="connsiteX118" fmla="*/ 3426618 w 4836318"/>
                <a:gd name="connsiteY118" fmla="*/ 3211512 h 4373562"/>
                <a:gd name="connsiteX119" fmla="*/ 3464718 w 4836318"/>
                <a:gd name="connsiteY119" fmla="*/ 3243262 h 4373562"/>
                <a:gd name="connsiteX120" fmla="*/ 3477418 w 4836318"/>
                <a:gd name="connsiteY120" fmla="*/ 3281362 h 4373562"/>
                <a:gd name="connsiteX121" fmla="*/ 3509168 w 4836318"/>
                <a:gd name="connsiteY121" fmla="*/ 3325812 h 4373562"/>
                <a:gd name="connsiteX122" fmla="*/ 3585368 w 4836318"/>
                <a:gd name="connsiteY122" fmla="*/ 3319462 h 4373562"/>
                <a:gd name="connsiteX123" fmla="*/ 3623468 w 4836318"/>
                <a:gd name="connsiteY123" fmla="*/ 3370262 h 4373562"/>
                <a:gd name="connsiteX124" fmla="*/ 3655218 w 4836318"/>
                <a:gd name="connsiteY124" fmla="*/ 3408362 h 4373562"/>
                <a:gd name="connsiteX125" fmla="*/ 3693318 w 4836318"/>
                <a:gd name="connsiteY125" fmla="*/ 3478212 h 4373562"/>
                <a:gd name="connsiteX126" fmla="*/ 3706018 w 4836318"/>
                <a:gd name="connsiteY126" fmla="*/ 3522662 h 4373562"/>
                <a:gd name="connsiteX127" fmla="*/ 3807618 w 4836318"/>
                <a:gd name="connsiteY127" fmla="*/ 3560762 h 4373562"/>
                <a:gd name="connsiteX128" fmla="*/ 3858418 w 4836318"/>
                <a:gd name="connsiteY128" fmla="*/ 3548062 h 4373562"/>
                <a:gd name="connsiteX129" fmla="*/ 3877468 w 4836318"/>
                <a:gd name="connsiteY129" fmla="*/ 3643312 h 4373562"/>
                <a:gd name="connsiteX130" fmla="*/ 3934618 w 4836318"/>
                <a:gd name="connsiteY130" fmla="*/ 3649662 h 4373562"/>
                <a:gd name="connsiteX131" fmla="*/ 3998118 w 4836318"/>
                <a:gd name="connsiteY131" fmla="*/ 3675062 h 4373562"/>
                <a:gd name="connsiteX132" fmla="*/ 4048918 w 4836318"/>
                <a:gd name="connsiteY132" fmla="*/ 3681412 h 4373562"/>
                <a:gd name="connsiteX133" fmla="*/ 4074318 w 4836318"/>
                <a:gd name="connsiteY133" fmla="*/ 3687762 h 4373562"/>
                <a:gd name="connsiteX134" fmla="*/ 4125118 w 4836318"/>
                <a:gd name="connsiteY134" fmla="*/ 3738562 h 4373562"/>
                <a:gd name="connsiteX135" fmla="*/ 4144168 w 4836318"/>
                <a:gd name="connsiteY135" fmla="*/ 3744912 h 4373562"/>
                <a:gd name="connsiteX136" fmla="*/ 4150518 w 4836318"/>
                <a:gd name="connsiteY136" fmla="*/ 3808412 h 4373562"/>
                <a:gd name="connsiteX137" fmla="*/ 4150518 w 4836318"/>
                <a:gd name="connsiteY137" fmla="*/ 3808412 h 4373562"/>
                <a:gd name="connsiteX138" fmla="*/ 4226718 w 4836318"/>
                <a:gd name="connsiteY138" fmla="*/ 3897312 h 4373562"/>
                <a:gd name="connsiteX139" fmla="*/ 4271168 w 4836318"/>
                <a:gd name="connsiteY139" fmla="*/ 3929062 h 4373562"/>
                <a:gd name="connsiteX140" fmla="*/ 4271168 w 4836318"/>
                <a:gd name="connsiteY140" fmla="*/ 3929062 h 4373562"/>
                <a:gd name="connsiteX141" fmla="*/ 4372768 w 4836318"/>
                <a:gd name="connsiteY141" fmla="*/ 3973512 h 4373562"/>
                <a:gd name="connsiteX142" fmla="*/ 4385468 w 4836318"/>
                <a:gd name="connsiteY142" fmla="*/ 4024312 h 4373562"/>
                <a:gd name="connsiteX143" fmla="*/ 4385468 w 4836318"/>
                <a:gd name="connsiteY143" fmla="*/ 4024312 h 4373562"/>
                <a:gd name="connsiteX144" fmla="*/ 4442618 w 4836318"/>
                <a:gd name="connsiteY144" fmla="*/ 4068762 h 4373562"/>
                <a:gd name="connsiteX145" fmla="*/ 4468018 w 4836318"/>
                <a:gd name="connsiteY145" fmla="*/ 4106862 h 4373562"/>
                <a:gd name="connsiteX146" fmla="*/ 4468018 w 4836318"/>
                <a:gd name="connsiteY146" fmla="*/ 4106862 h 4373562"/>
                <a:gd name="connsiteX147" fmla="*/ 4563268 w 4836318"/>
                <a:gd name="connsiteY147" fmla="*/ 4144962 h 4373562"/>
                <a:gd name="connsiteX148" fmla="*/ 4556918 w 4836318"/>
                <a:gd name="connsiteY148" fmla="*/ 4208462 h 4373562"/>
                <a:gd name="connsiteX149" fmla="*/ 4601368 w 4836318"/>
                <a:gd name="connsiteY149" fmla="*/ 4214812 h 4373562"/>
                <a:gd name="connsiteX150" fmla="*/ 4614068 w 4836318"/>
                <a:gd name="connsiteY150" fmla="*/ 4252912 h 4373562"/>
                <a:gd name="connsiteX151" fmla="*/ 4652168 w 4836318"/>
                <a:gd name="connsiteY151" fmla="*/ 4291012 h 4373562"/>
                <a:gd name="connsiteX152" fmla="*/ 4652168 w 4836318"/>
                <a:gd name="connsiteY152" fmla="*/ 4291012 h 4373562"/>
                <a:gd name="connsiteX153" fmla="*/ 4766468 w 4836318"/>
                <a:gd name="connsiteY153" fmla="*/ 4297362 h 4373562"/>
                <a:gd name="connsiteX154" fmla="*/ 4829968 w 4836318"/>
                <a:gd name="connsiteY154" fmla="*/ 4348162 h 4373562"/>
                <a:gd name="connsiteX155" fmla="*/ 4836318 w 4836318"/>
                <a:gd name="connsiteY155" fmla="*/ 4373562 h 4373562"/>
                <a:gd name="connsiteX156" fmla="*/ 4836318 w 4836318"/>
                <a:gd name="connsiteY15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1912 w 4836318"/>
                <a:gd name="connsiteY3" fmla="*/ 41274 h 4373562"/>
                <a:gd name="connsiteX4" fmla="*/ 91281 w 4836318"/>
                <a:gd name="connsiteY4" fmla="*/ 61912 h 4373562"/>
                <a:gd name="connsiteX5" fmla="*/ 124618 w 4836318"/>
                <a:gd name="connsiteY5" fmla="*/ 54768 h 4373562"/>
                <a:gd name="connsiteX6" fmla="*/ 175418 w 4836318"/>
                <a:gd name="connsiteY6" fmla="*/ 68262 h 4373562"/>
                <a:gd name="connsiteX7" fmla="*/ 175418 w 4836318"/>
                <a:gd name="connsiteY7" fmla="*/ 68262 h 4373562"/>
                <a:gd name="connsiteX8" fmla="*/ 175418 w 4836318"/>
                <a:gd name="connsiteY8" fmla="*/ 138112 h 4373562"/>
                <a:gd name="connsiteX9" fmla="*/ 213518 w 4836318"/>
                <a:gd name="connsiteY9" fmla="*/ 138112 h 4373562"/>
                <a:gd name="connsiteX10" fmla="*/ 226218 w 4836318"/>
                <a:gd name="connsiteY10" fmla="*/ 157162 h 4373562"/>
                <a:gd name="connsiteX11" fmla="*/ 251618 w 4836318"/>
                <a:gd name="connsiteY11" fmla="*/ 176212 h 4373562"/>
                <a:gd name="connsiteX12" fmla="*/ 277018 w 4836318"/>
                <a:gd name="connsiteY12" fmla="*/ 195262 h 4373562"/>
                <a:gd name="connsiteX13" fmla="*/ 277018 w 4836318"/>
                <a:gd name="connsiteY13" fmla="*/ 195262 h 4373562"/>
                <a:gd name="connsiteX14" fmla="*/ 315118 w 4836318"/>
                <a:gd name="connsiteY14" fmla="*/ 233362 h 4373562"/>
                <a:gd name="connsiteX15" fmla="*/ 315118 w 4836318"/>
                <a:gd name="connsiteY15" fmla="*/ 233362 h 4373562"/>
                <a:gd name="connsiteX16" fmla="*/ 327818 w 4836318"/>
                <a:gd name="connsiteY16" fmla="*/ 290512 h 4373562"/>
                <a:gd name="connsiteX17" fmla="*/ 391318 w 4836318"/>
                <a:gd name="connsiteY17" fmla="*/ 284162 h 4373562"/>
                <a:gd name="connsiteX18" fmla="*/ 416718 w 4836318"/>
                <a:gd name="connsiteY18" fmla="*/ 347662 h 4373562"/>
                <a:gd name="connsiteX19" fmla="*/ 435768 w 4836318"/>
                <a:gd name="connsiteY19" fmla="*/ 392112 h 4373562"/>
                <a:gd name="connsiteX20" fmla="*/ 435768 w 4836318"/>
                <a:gd name="connsiteY20" fmla="*/ 392112 h 4373562"/>
                <a:gd name="connsiteX21" fmla="*/ 486568 w 4836318"/>
                <a:gd name="connsiteY21" fmla="*/ 461962 h 4373562"/>
                <a:gd name="connsiteX22" fmla="*/ 556418 w 4836318"/>
                <a:gd name="connsiteY22" fmla="*/ 468312 h 4373562"/>
                <a:gd name="connsiteX23" fmla="*/ 531018 w 4836318"/>
                <a:gd name="connsiteY23" fmla="*/ 525462 h 4373562"/>
                <a:gd name="connsiteX24" fmla="*/ 613568 w 4836318"/>
                <a:gd name="connsiteY24" fmla="*/ 550862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1912 w 4836318"/>
                <a:gd name="connsiteY3" fmla="*/ 41274 h 4373562"/>
                <a:gd name="connsiteX4" fmla="*/ 91281 w 4836318"/>
                <a:gd name="connsiteY4" fmla="*/ 61912 h 4373562"/>
                <a:gd name="connsiteX5" fmla="*/ 124618 w 4836318"/>
                <a:gd name="connsiteY5" fmla="*/ 54768 h 4373562"/>
                <a:gd name="connsiteX6" fmla="*/ 175418 w 4836318"/>
                <a:gd name="connsiteY6" fmla="*/ 68262 h 4373562"/>
                <a:gd name="connsiteX7" fmla="*/ 175418 w 4836318"/>
                <a:gd name="connsiteY7" fmla="*/ 68262 h 4373562"/>
                <a:gd name="connsiteX8" fmla="*/ 175418 w 4836318"/>
                <a:gd name="connsiteY8" fmla="*/ 138112 h 4373562"/>
                <a:gd name="connsiteX9" fmla="*/ 213518 w 4836318"/>
                <a:gd name="connsiteY9" fmla="*/ 138112 h 4373562"/>
                <a:gd name="connsiteX10" fmla="*/ 226218 w 4836318"/>
                <a:gd name="connsiteY10" fmla="*/ 157162 h 4373562"/>
                <a:gd name="connsiteX11" fmla="*/ 251618 w 4836318"/>
                <a:gd name="connsiteY11" fmla="*/ 176212 h 4373562"/>
                <a:gd name="connsiteX12" fmla="*/ 277018 w 4836318"/>
                <a:gd name="connsiteY12" fmla="*/ 195262 h 4373562"/>
                <a:gd name="connsiteX13" fmla="*/ 277018 w 4836318"/>
                <a:gd name="connsiteY13" fmla="*/ 195262 h 4373562"/>
                <a:gd name="connsiteX14" fmla="*/ 315118 w 4836318"/>
                <a:gd name="connsiteY14" fmla="*/ 233362 h 4373562"/>
                <a:gd name="connsiteX15" fmla="*/ 315118 w 4836318"/>
                <a:gd name="connsiteY15" fmla="*/ 233362 h 4373562"/>
                <a:gd name="connsiteX16" fmla="*/ 327818 w 4836318"/>
                <a:gd name="connsiteY16" fmla="*/ 290512 h 4373562"/>
                <a:gd name="connsiteX17" fmla="*/ 391318 w 4836318"/>
                <a:gd name="connsiteY17" fmla="*/ 284162 h 4373562"/>
                <a:gd name="connsiteX18" fmla="*/ 416718 w 4836318"/>
                <a:gd name="connsiteY18" fmla="*/ 347662 h 4373562"/>
                <a:gd name="connsiteX19" fmla="*/ 435768 w 4836318"/>
                <a:gd name="connsiteY19" fmla="*/ 392112 h 4373562"/>
                <a:gd name="connsiteX20" fmla="*/ 435768 w 4836318"/>
                <a:gd name="connsiteY20" fmla="*/ 392112 h 4373562"/>
                <a:gd name="connsiteX21" fmla="*/ 486568 w 4836318"/>
                <a:gd name="connsiteY21" fmla="*/ 461962 h 4373562"/>
                <a:gd name="connsiteX22" fmla="*/ 556418 w 4836318"/>
                <a:gd name="connsiteY22" fmla="*/ 468312 h 4373562"/>
                <a:gd name="connsiteX23" fmla="*/ 531018 w 4836318"/>
                <a:gd name="connsiteY23" fmla="*/ 525462 h 4373562"/>
                <a:gd name="connsiteX24" fmla="*/ 613568 w 4836318"/>
                <a:gd name="connsiteY24" fmla="*/ 550862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1912 w 4836318"/>
                <a:gd name="connsiteY3" fmla="*/ 41274 h 4373562"/>
                <a:gd name="connsiteX4" fmla="*/ 91281 w 4836318"/>
                <a:gd name="connsiteY4" fmla="*/ 61912 h 4373562"/>
                <a:gd name="connsiteX5" fmla="*/ 124618 w 4836318"/>
                <a:gd name="connsiteY5" fmla="*/ 54768 h 4373562"/>
                <a:gd name="connsiteX6" fmla="*/ 175418 w 4836318"/>
                <a:gd name="connsiteY6" fmla="*/ 68262 h 4373562"/>
                <a:gd name="connsiteX7" fmla="*/ 149225 w 4836318"/>
                <a:gd name="connsiteY7" fmla="*/ 80168 h 4373562"/>
                <a:gd name="connsiteX8" fmla="*/ 175418 w 4836318"/>
                <a:gd name="connsiteY8" fmla="*/ 138112 h 4373562"/>
                <a:gd name="connsiteX9" fmla="*/ 213518 w 4836318"/>
                <a:gd name="connsiteY9" fmla="*/ 138112 h 4373562"/>
                <a:gd name="connsiteX10" fmla="*/ 226218 w 4836318"/>
                <a:gd name="connsiteY10" fmla="*/ 157162 h 4373562"/>
                <a:gd name="connsiteX11" fmla="*/ 251618 w 4836318"/>
                <a:gd name="connsiteY11" fmla="*/ 176212 h 4373562"/>
                <a:gd name="connsiteX12" fmla="*/ 277018 w 4836318"/>
                <a:gd name="connsiteY12" fmla="*/ 195262 h 4373562"/>
                <a:gd name="connsiteX13" fmla="*/ 277018 w 4836318"/>
                <a:gd name="connsiteY13" fmla="*/ 195262 h 4373562"/>
                <a:gd name="connsiteX14" fmla="*/ 315118 w 4836318"/>
                <a:gd name="connsiteY14" fmla="*/ 233362 h 4373562"/>
                <a:gd name="connsiteX15" fmla="*/ 315118 w 4836318"/>
                <a:gd name="connsiteY15" fmla="*/ 233362 h 4373562"/>
                <a:gd name="connsiteX16" fmla="*/ 327818 w 4836318"/>
                <a:gd name="connsiteY16" fmla="*/ 290512 h 4373562"/>
                <a:gd name="connsiteX17" fmla="*/ 391318 w 4836318"/>
                <a:gd name="connsiteY17" fmla="*/ 284162 h 4373562"/>
                <a:gd name="connsiteX18" fmla="*/ 416718 w 4836318"/>
                <a:gd name="connsiteY18" fmla="*/ 347662 h 4373562"/>
                <a:gd name="connsiteX19" fmla="*/ 435768 w 4836318"/>
                <a:gd name="connsiteY19" fmla="*/ 392112 h 4373562"/>
                <a:gd name="connsiteX20" fmla="*/ 435768 w 4836318"/>
                <a:gd name="connsiteY20" fmla="*/ 392112 h 4373562"/>
                <a:gd name="connsiteX21" fmla="*/ 486568 w 4836318"/>
                <a:gd name="connsiteY21" fmla="*/ 461962 h 4373562"/>
                <a:gd name="connsiteX22" fmla="*/ 556418 w 4836318"/>
                <a:gd name="connsiteY22" fmla="*/ 468312 h 4373562"/>
                <a:gd name="connsiteX23" fmla="*/ 531018 w 4836318"/>
                <a:gd name="connsiteY23" fmla="*/ 525462 h 4373562"/>
                <a:gd name="connsiteX24" fmla="*/ 613568 w 4836318"/>
                <a:gd name="connsiteY24" fmla="*/ 550862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1912 w 4836318"/>
                <a:gd name="connsiteY3" fmla="*/ 41274 h 4373562"/>
                <a:gd name="connsiteX4" fmla="*/ 91281 w 4836318"/>
                <a:gd name="connsiteY4" fmla="*/ 61912 h 4373562"/>
                <a:gd name="connsiteX5" fmla="*/ 124618 w 4836318"/>
                <a:gd name="connsiteY5" fmla="*/ 54768 h 4373562"/>
                <a:gd name="connsiteX6" fmla="*/ 175418 w 4836318"/>
                <a:gd name="connsiteY6" fmla="*/ 68262 h 4373562"/>
                <a:gd name="connsiteX7" fmla="*/ 149225 w 4836318"/>
                <a:gd name="connsiteY7" fmla="*/ 80168 h 4373562"/>
                <a:gd name="connsiteX8" fmla="*/ 156368 w 4836318"/>
                <a:gd name="connsiteY8" fmla="*/ 126206 h 4373562"/>
                <a:gd name="connsiteX9" fmla="*/ 213518 w 4836318"/>
                <a:gd name="connsiteY9" fmla="*/ 138112 h 4373562"/>
                <a:gd name="connsiteX10" fmla="*/ 226218 w 4836318"/>
                <a:gd name="connsiteY10" fmla="*/ 157162 h 4373562"/>
                <a:gd name="connsiteX11" fmla="*/ 251618 w 4836318"/>
                <a:gd name="connsiteY11" fmla="*/ 176212 h 4373562"/>
                <a:gd name="connsiteX12" fmla="*/ 277018 w 4836318"/>
                <a:gd name="connsiteY12" fmla="*/ 195262 h 4373562"/>
                <a:gd name="connsiteX13" fmla="*/ 277018 w 4836318"/>
                <a:gd name="connsiteY13" fmla="*/ 195262 h 4373562"/>
                <a:gd name="connsiteX14" fmla="*/ 315118 w 4836318"/>
                <a:gd name="connsiteY14" fmla="*/ 233362 h 4373562"/>
                <a:gd name="connsiteX15" fmla="*/ 315118 w 4836318"/>
                <a:gd name="connsiteY15" fmla="*/ 233362 h 4373562"/>
                <a:gd name="connsiteX16" fmla="*/ 327818 w 4836318"/>
                <a:gd name="connsiteY16" fmla="*/ 290512 h 4373562"/>
                <a:gd name="connsiteX17" fmla="*/ 391318 w 4836318"/>
                <a:gd name="connsiteY17" fmla="*/ 284162 h 4373562"/>
                <a:gd name="connsiteX18" fmla="*/ 416718 w 4836318"/>
                <a:gd name="connsiteY18" fmla="*/ 347662 h 4373562"/>
                <a:gd name="connsiteX19" fmla="*/ 435768 w 4836318"/>
                <a:gd name="connsiteY19" fmla="*/ 392112 h 4373562"/>
                <a:gd name="connsiteX20" fmla="*/ 435768 w 4836318"/>
                <a:gd name="connsiteY20" fmla="*/ 392112 h 4373562"/>
                <a:gd name="connsiteX21" fmla="*/ 486568 w 4836318"/>
                <a:gd name="connsiteY21" fmla="*/ 461962 h 4373562"/>
                <a:gd name="connsiteX22" fmla="*/ 556418 w 4836318"/>
                <a:gd name="connsiteY22" fmla="*/ 468312 h 4373562"/>
                <a:gd name="connsiteX23" fmla="*/ 531018 w 4836318"/>
                <a:gd name="connsiteY23" fmla="*/ 525462 h 4373562"/>
                <a:gd name="connsiteX24" fmla="*/ 613568 w 4836318"/>
                <a:gd name="connsiteY24" fmla="*/ 550862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1912 w 4836318"/>
                <a:gd name="connsiteY3" fmla="*/ 41274 h 4373562"/>
                <a:gd name="connsiteX4" fmla="*/ 91281 w 4836318"/>
                <a:gd name="connsiteY4" fmla="*/ 61912 h 4373562"/>
                <a:gd name="connsiteX5" fmla="*/ 124618 w 4836318"/>
                <a:gd name="connsiteY5" fmla="*/ 54768 h 4373562"/>
                <a:gd name="connsiteX6" fmla="*/ 175418 w 4836318"/>
                <a:gd name="connsiteY6" fmla="*/ 68262 h 4373562"/>
                <a:gd name="connsiteX7" fmla="*/ 149225 w 4836318"/>
                <a:gd name="connsiteY7" fmla="*/ 80168 h 4373562"/>
                <a:gd name="connsiteX8" fmla="*/ 156368 w 4836318"/>
                <a:gd name="connsiteY8" fmla="*/ 126206 h 4373562"/>
                <a:gd name="connsiteX9" fmla="*/ 194468 w 4836318"/>
                <a:gd name="connsiteY9" fmla="*/ 109537 h 4373562"/>
                <a:gd name="connsiteX10" fmla="*/ 226218 w 4836318"/>
                <a:gd name="connsiteY10" fmla="*/ 157162 h 4373562"/>
                <a:gd name="connsiteX11" fmla="*/ 251618 w 4836318"/>
                <a:gd name="connsiteY11" fmla="*/ 176212 h 4373562"/>
                <a:gd name="connsiteX12" fmla="*/ 277018 w 4836318"/>
                <a:gd name="connsiteY12" fmla="*/ 195262 h 4373562"/>
                <a:gd name="connsiteX13" fmla="*/ 277018 w 4836318"/>
                <a:gd name="connsiteY13" fmla="*/ 195262 h 4373562"/>
                <a:gd name="connsiteX14" fmla="*/ 315118 w 4836318"/>
                <a:gd name="connsiteY14" fmla="*/ 233362 h 4373562"/>
                <a:gd name="connsiteX15" fmla="*/ 315118 w 4836318"/>
                <a:gd name="connsiteY15" fmla="*/ 233362 h 4373562"/>
                <a:gd name="connsiteX16" fmla="*/ 327818 w 4836318"/>
                <a:gd name="connsiteY16" fmla="*/ 290512 h 4373562"/>
                <a:gd name="connsiteX17" fmla="*/ 391318 w 4836318"/>
                <a:gd name="connsiteY17" fmla="*/ 284162 h 4373562"/>
                <a:gd name="connsiteX18" fmla="*/ 416718 w 4836318"/>
                <a:gd name="connsiteY18" fmla="*/ 347662 h 4373562"/>
                <a:gd name="connsiteX19" fmla="*/ 435768 w 4836318"/>
                <a:gd name="connsiteY19" fmla="*/ 392112 h 4373562"/>
                <a:gd name="connsiteX20" fmla="*/ 435768 w 4836318"/>
                <a:gd name="connsiteY20" fmla="*/ 392112 h 4373562"/>
                <a:gd name="connsiteX21" fmla="*/ 486568 w 4836318"/>
                <a:gd name="connsiteY21" fmla="*/ 461962 h 4373562"/>
                <a:gd name="connsiteX22" fmla="*/ 556418 w 4836318"/>
                <a:gd name="connsiteY22" fmla="*/ 468312 h 4373562"/>
                <a:gd name="connsiteX23" fmla="*/ 531018 w 4836318"/>
                <a:gd name="connsiteY23" fmla="*/ 525462 h 4373562"/>
                <a:gd name="connsiteX24" fmla="*/ 613568 w 4836318"/>
                <a:gd name="connsiteY24" fmla="*/ 550862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1912 w 4836318"/>
                <a:gd name="connsiteY3" fmla="*/ 41274 h 4373562"/>
                <a:gd name="connsiteX4" fmla="*/ 91281 w 4836318"/>
                <a:gd name="connsiteY4" fmla="*/ 61912 h 4373562"/>
                <a:gd name="connsiteX5" fmla="*/ 124618 w 4836318"/>
                <a:gd name="connsiteY5" fmla="*/ 54768 h 4373562"/>
                <a:gd name="connsiteX6" fmla="*/ 175418 w 4836318"/>
                <a:gd name="connsiteY6" fmla="*/ 68262 h 4373562"/>
                <a:gd name="connsiteX7" fmla="*/ 149225 w 4836318"/>
                <a:gd name="connsiteY7" fmla="*/ 80168 h 4373562"/>
                <a:gd name="connsiteX8" fmla="*/ 156368 w 4836318"/>
                <a:gd name="connsiteY8" fmla="*/ 116681 h 4373562"/>
                <a:gd name="connsiteX9" fmla="*/ 194468 w 4836318"/>
                <a:gd name="connsiteY9" fmla="*/ 109537 h 4373562"/>
                <a:gd name="connsiteX10" fmla="*/ 226218 w 4836318"/>
                <a:gd name="connsiteY10" fmla="*/ 157162 h 4373562"/>
                <a:gd name="connsiteX11" fmla="*/ 251618 w 4836318"/>
                <a:gd name="connsiteY11" fmla="*/ 176212 h 4373562"/>
                <a:gd name="connsiteX12" fmla="*/ 277018 w 4836318"/>
                <a:gd name="connsiteY12" fmla="*/ 195262 h 4373562"/>
                <a:gd name="connsiteX13" fmla="*/ 277018 w 4836318"/>
                <a:gd name="connsiteY13" fmla="*/ 195262 h 4373562"/>
                <a:gd name="connsiteX14" fmla="*/ 315118 w 4836318"/>
                <a:gd name="connsiteY14" fmla="*/ 233362 h 4373562"/>
                <a:gd name="connsiteX15" fmla="*/ 315118 w 4836318"/>
                <a:gd name="connsiteY15" fmla="*/ 233362 h 4373562"/>
                <a:gd name="connsiteX16" fmla="*/ 327818 w 4836318"/>
                <a:gd name="connsiteY16" fmla="*/ 290512 h 4373562"/>
                <a:gd name="connsiteX17" fmla="*/ 391318 w 4836318"/>
                <a:gd name="connsiteY17" fmla="*/ 284162 h 4373562"/>
                <a:gd name="connsiteX18" fmla="*/ 416718 w 4836318"/>
                <a:gd name="connsiteY18" fmla="*/ 347662 h 4373562"/>
                <a:gd name="connsiteX19" fmla="*/ 435768 w 4836318"/>
                <a:gd name="connsiteY19" fmla="*/ 392112 h 4373562"/>
                <a:gd name="connsiteX20" fmla="*/ 435768 w 4836318"/>
                <a:gd name="connsiteY20" fmla="*/ 392112 h 4373562"/>
                <a:gd name="connsiteX21" fmla="*/ 486568 w 4836318"/>
                <a:gd name="connsiteY21" fmla="*/ 461962 h 4373562"/>
                <a:gd name="connsiteX22" fmla="*/ 556418 w 4836318"/>
                <a:gd name="connsiteY22" fmla="*/ 468312 h 4373562"/>
                <a:gd name="connsiteX23" fmla="*/ 531018 w 4836318"/>
                <a:gd name="connsiteY23" fmla="*/ 525462 h 4373562"/>
                <a:gd name="connsiteX24" fmla="*/ 613568 w 4836318"/>
                <a:gd name="connsiteY24" fmla="*/ 550862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1912 w 4836318"/>
                <a:gd name="connsiteY3" fmla="*/ 41274 h 4373562"/>
                <a:gd name="connsiteX4" fmla="*/ 91281 w 4836318"/>
                <a:gd name="connsiteY4" fmla="*/ 61912 h 4373562"/>
                <a:gd name="connsiteX5" fmla="*/ 124618 w 4836318"/>
                <a:gd name="connsiteY5" fmla="*/ 54768 h 4373562"/>
                <a:gd name="connsiteX6" fmla="*/ 149225 w 4836318"/>
                <a:gd name="connsiteY6" fmla="*/ 80168 h 4373562"/>
                <a:gd name="connsiteX7" fmla="*/ 156368 w 4836318"/>
                <a:gd name="connsiteY7" fmla="*/ 116681 h 4373562"/>
                <a:gd name="connsiteX8" fmla="*/ 194468 w 4836318"/>
                <a:gd name="connsiteY8" fmla="*/ 109537 h 4373562"/>
                <a:gd name="connsiteX9" fmla="*/ 226218 w 4836318"/>
                <a:gd name="connsiteY9" fmla="*/ 157162 h 4373562"/>
                <a:gd name="connsiteX10" fmla="*/ 251618 w 4836318"/>
                <a:gd name="connsiteY10" fmla="*/ 176212 h 4373562"/>
                <a:gd name="connsiteX11" fmla="*/ 277018 w 4836318"/>
                <a:gd name="connsiteY11" fmla="*/ 195262 h 4373562"/>
                <a:gd name="connsiteX12" fmla="*/ 277018 w 4836318"/>
                <a:gd name="connsiteY12" fmla="*/ 195262 h 4373562"/>
                <a:gd name="connsiteX13" fmla="*/ 315118 w 4836318"/>
                <a:gd name="connsiteY13" fmla="*/ 233362 h 4373562"/>
                <a:gd name="connsiteX14" fmla="*/ 315118 w 4836318"/>
                <a:gd name="connsiteY14" fmla="*/ 233362 h 4373562"/>
                <a:gd name="connsiteX15" fmla="*/ 327818 w 4836318"/>
                <a:gd name="connsiteY15" fmla="*/ 290512 h 4373562"/>
                <a:gd name="connsiteX16" fmla="*/ 391318 w 4836318"/>
                <a:gd name="connsiteY16" fmla="*/ 284162 h 4373562"/>
                <a:gd name="connsiteX17" fmla="*/ 416718 w 4836318"/>
                <a:gd name="connsiteY17" fmla="*/ 347662 h 4373562"/>
                <a:gd name="connsiteX18" fmla="*/ 435768 w 4836318"/>
                <a:gd name="connsiteY18" fmla="*/ 392112 h 4373562"/>
                <a:gd name="connsiteX19" fmla="*/ 435768 w 4836318"/>
                <a:gd name="connsiteY19" fmla="*/ 392112 h 4373562"/>
                <a:gd name="connsiteX20" fmla="*/ 486568 w 4836318"/>
                <a:gd name="connsiteY20" fmla="*/ 461962 h 4373562"/>
                <a:gd name="connsiteX21" fmla="*/ 556418 w 4836318"/>
                <a:gd name="connsiteY21" fmla="*/ 468312 h 4373562"/>
                <a:gd name="connsiteX22" fmla="*/ 531018 w 4836318"/>
                <a:gd name="connsiteY22" fmla="*/ 525462 h 4373562"/>
                <a:gd name="connsiteX23" fmla="*/ 613568 w 4836318"/>
                <a:gd name="connsiteY23" fmla="*/ 550862 h 4373562"/>
                <a:gd name="connsiteX24" fmla="*/ 696118 w 4836318"/>
                <a:gd name="connsiteY24" fmla="*/ 595312 h 4373562"/>
                <a:gd name="connsiteX25" fmla="*/ 696118 w 4836318"/>
                <a:gd name="connsiteY25" fmla="*/ 709612 h 4373562"/>
                <a:gd name="connsiteX26" fmla="*/ 740568 w 4836318"/>
                <a:gd name="connsiteY26" fmla="*/ 722312 h 4373562"/>
                <a:gd name="connsiteX27" fmla="*/ 772318 w 4836318"/>
                <a:gd name="connsiteY27" fmla="*/ 766762 h 4373562"/>
                <a:gd name="connsiteX28" fmla="*/ 842168 w 4836318"/>
                <a:gd name="connsiteY28" fmla="*/ 766762 h 4373562"/>
                <a:gd name="connsiteX29" fmla="*/ 861218 w 4836318"/>
                <a:gd name="connsiteY29" fmla="*/ 811212 h 4373562"/>
                <a:gd name="connsiteX30" fmla="*/ 886618 w 4836318"/>
                <a:gd name="connsiteY30" fmla="*/ 811212 h 4373562"/>
                <a:gd name="connsiteX31" fmla="*/ 912018 w 4836318"/>
                <a:gd name="connsiteY31" fmla="*/ 868362 h 4373562"/>
                <a:gd name="connsiteX32" fmla="*/ 950118 w 4836318"/>
                <a:gd name="connsiteY32" fmla="*/ 900112 h 4373562"/>
                <a:gd name="connsiteX33" fmla="*/ 950118 w 4836318"/>
                <a:gd name="connsiteY33" fmla="*/ 900112 h 4373562"/>
                <a:gd name="connsiteX34" fmla="*/ 962818 w 4836318"/>
                <a:gd name="connsiteY34" fmla="*/ 963612 h 4373562"/>
                <a:gd name="connsiteX35" fmla="*/ 1013618 w 4836318"/>
                <a:gd name="connsiteY35" fmla="*/ 969962 h 4373562"/>
                <a:gd name="connsiteX36" fmla="*/ 1013618 w 4836318"/>
                <a:gd name="connsiteY36" fmla="*/ 1020762 h 4373562"/>
                <a:gd name="connsiteX37" fmla="*/ 1026318 w 4836318"/>
                <a:gd name="connsiteY37" fmla="*/ 1071562 h 4373562"/>
                <a:gd name="connsiteX38" fmla="*/ 1070768 w 4836318"/>
                <a:gd name="connsiteY38" fmla="*/ 1065212 h 4373562"/>
                <a:gd name="connsiteX39" fmla="*/ 1070768 w 4836318"/>
                <a:gd name="connsiteY39" fmla="*/ 1065212 h 4373562"/>
                <a:gd name="connsiteX40" fmla="*/ 1089818 w 4836318"/>
                <a:gd name="connsiteY40" fmla="*/ 1135062 h 4373562"/>
                <a:gd name="connsiteX41" fmla="*/ 1089818 w 4836318"/>
                <a:gd name="connsiteY41" fmla="*/ 1166812 h 4373562"/>
                <a:gd name="connsiteX42" fmla="*/ 1146968 w 4836318"/>
                <a:gd name="connsiteY42" fmla="*/ 1166812 h 4373562"/>
                <a:gd name="connsiteX43" fmla="*/ 1146968 w 4836318"/>
                <a:gd name="connsiteY43" fmla="*/ 1166812 h 4373562"/>
                <a:gd name="connsiteX44" fmla="*/ 1191418 w 4836318"/>
                <a:gd name="connsiteY44" fmla="*/ 1204912 h 4373562"/>
                <a:gd name="connsiteX45" fmla="*/ 1191418 w 4836318"/>
                <a:gd name="connsiteY45" fmla="*/ 1236662 h 4373562"/>
                <a:gd name="connsiteX46" fmla="*/ 1254918 w 4836318"/>
                <a:gd name="connsiteY46" fmla="*/ 1230312 h 4373562"/>
                <a:gd name="connsiteX47" fmla="*/ 1254918 w 4836318"/>
                <a:gd name="connsiteY47" fmla="*/ 1293812 h 4373562"/>
                <a:gd name="connsiteX48" fmla="*/ 1261268 w 4836318"/>
                <a:gd name="connsiteY48" fmla="*/ 1319212 h 4373562"/>
                <a:gd name="connsiteX49" fmla="*/ 1305718 w 4836318"/>
                <a:gd name="connsiteY49" fmla="*/ 1338262 h 4373562"/>
                <a:gd name="connsiteX50" fmla="*/ 1305718 w 4836318"/>
                <a:gd name="connsiteY50" fmla="*/ 1338262 h 4373562"/>
                <a:gd name="connsiteX51" fmla="*/ 1375568 w 4836318"/>
                <a:gd name="connsiteY51" fmla="*/ 1370012 h 4373562"/>
                <a:gd name="connsiteX52" fmla="*/ 1375568 w 4836318"/>
                <a:gd name="connsiteY52" fmla="*/ 1370012 h 4373562"/>
                <a:gd name="connsiteX53" fmla="*/ 1413668 w 4836318"/>
                <a:gd name="connsiteY53" fmla="*/ 1382712 h 4373562"/>
                <a:gd name="connsiteX54" fmla="*/ 1432718 w 4836318"/>
                <a:gd name="connsiteY54" fmla="*/ 1446212 h 4373562"/>
                <a:gd name="connsiteX55" fmla="*/ 1464468 w 4836318"/>
                <a:gd name="connsiteY55" fmla="*/ 1446212 h 4373562"/>
                <a:gd name="connsiteX56" fmla="*/ 1464468 w 4836318"/>
                <a:gd name="connsiteY56" fmla="*/ 1516062 h 4373562"/>
                <a:gd name="connsiteX57" fmla="*/ 1489868 w 4836318"/>
                <a:gd name="connsiteY57" fmla="*/ 1516062 h 4373562"/>
                <a:gd name="connsiteX58" fmla="*/ 1496218 w 4836318"/>
                <a:gd name="connsiteY58" fmla="*/ 1560512 h 4373562"/>
                <a:gd name="connsiteX59" fmla="*/ 1496218 w 4836318"/>
                <a:gd name="connsiteY59" fmla="*/ 1560512 h 4373562"/>
                <a:gd name="connsiteX60" fmla="*/ 1566068 w 4836318"/>
                <a:gd name="connsiteY60" fmla="*/ 1592262 h 4373562"/>
                <a:gd name="connsiteX61" fmla="*/ 1623218 w 4836318"/>
                <a:gd name="connsiteY61" fmla="*/ 1630362 h 4373562"/>
                <a:gd name="connsiteX62" fmla="*/ 1623218 w 4836318"/>
                <a:gd name="connsiteY62" fmla="*/ 1636712 h 4373562"/>
                <a:gd name="connsiteX63" fmla="*/ 1705768 w 4836318"/>
                <a:gd name="connsiteY63" fmla="*/ 1693862 h 4373562"/>
                <a:gd name="connsiteX64" fmla="*/ 1705768 w 4836318"/>
                <a:gd name="connsiteY64" fmla="*/ 1757362 h 4373562"/>
                <a:gd name="connsiteX65" fmla="*/ 1756568 w 4836318"/>
                <a:gd name="connsiteY65" fmla="*/ 1789112 h 4373562"/>
                <a:gd name="connsiteX66" fmla="*/ 1756568 w 4836318"/>
                <a:gd name="connsiteY66" fmla="*/ 1789112 h 4373562"/>
                <a:gd name="connsiteX67" fmla="*/ 1839118 w 4836318"/>
                <a:gd name="connsiteY67" fmla="*/ 1782762 h 4373562"/>
                <a:gd name="connsiteX68" fmla="*/ 1820068 w 4836318"/>
                <a:gd name="connsiteY68" fmla="*/ 1827212 h 4373562"/>
                <a:gd name="connsiteX69" fmla="*/ 1820068 w 4836318"/>
                <a:gd name="connsiteY69" fmla="*/ 1827212 h 4373562"/>
                <a:gd name="connsiteX70" fmla="*/ 1858168 w 4836318"/>
                <a:gd name="connsiteY70" fmla="*/ 1916112 h 4373562"/>
                <a:gd name="connsiteX71" fmla="*/ 1928018 w 4836318"/>
                <a:gd name="connsiteY71" fmla="*/ 1909762 h 4373562"/>
                <a:gd name="connsiteX72" fmla="*/ 1972468 w 4836318"/>
                <a:gd name="connsiteY72" fmla="*/ 1941512 h 4373562"/>
                <a:gd name="connsiteX73" fmla="*/ 2023268 w 4836318"/>
                <a:gd name="connsiteY73" fmla="*/ 1985962 h 4373562"/>
                <a:gd name="connsiteX74" fmla="*/ 2042318 w 4836318"/>
                <a:gd name="connsiteY74" fmla="*/ 1992312 h 4373562"/>
                <a:gd name="connsiteX75" fmla="*/ 2042318 w 4836318"/>
                <a:gd name="connsiteY75" fmla="*/ 1992312 h 4373562"/>
                <a:gd name="connsiteX76" fmla="*/ 2093118 w 4836318"/>
                <a:gd name="connsiteY76" fmla="*/ 2043112 h 4373562"/>
                <a:gd name="connsiteX77" fmla="*/ 2143918 w 4836318"/>
                <a:gd name="connsiteY77" fmla="*/ 2068512 h 4373562"/>
                <a:gd name="connsiteX78" fmla="*/ 2182018 w 4836318"/>
                <a:gd name="connsiteY78" fmla="*/ 2106612 h 4373562"/>
                <a:gd name="connsiteX79" fmla="*/ 2182018 w 4836318"/>
                <a:gd name="connsiteY79" fmla="*/ 2106612 h 4373562"/>
                <a:gd name="connsiteX80" fmla="*/ 2232818 w 4836318"/>
                <a:gd name="connsiteY80" fmla="*/ 2144712 h 4373562"/>
                <a:gd name="connsiteX81" fmla="*/ 2251868 w 4836318"/>
                <a:gd name="connsiteY81" fmla="*/ 2157412 h 4373562"/>
                <a:gd name="connsiteX82" fmla="*/ 2270918 w 4836318"/>
                <a:gd name="connsiteY82" fmla="*/ 2176462 h 4373562"/>
                <a:gd name="connsiteX83" fmla="*/ 2309018 w 4836318"/>
                <a:gd name="connsiteY83" fmla="*/ 2195512 h 4373562"/>
                <a:gd name="connsiteX84" fmla="*/ 2315368 w 4836318"/>
                <a:gd name="connsiteY84" fmla="*/ 2227262 h 4373562"/>
                <a:gd name="connsiteX85" fmla="*/ 2340768 w 4836318"/>
                <a:gd name="connsiteY85" fmla="*/ 2227262 h 4373562"/>
                <a:gd name="connsiteX86" fmla="*/ 2334418 w 4836318"/>
                <a:gd name="connsiteY86" fmla="*/ 2265362 h 4373562"/>
                <a:gd name="connsiteX87" fmla="*/ 2385218 w 4836318"/>
                <a:gd name="connsiteY87" fmla="*/ 2278062 h 4373562"/>
                <a:gd name="connsiteX88" fmla="*/ 2391568 w 4836318"/>
                <a:gd name="connsiteY88" fmla="*/ 2341562 h 4373562"/>
                <a:gd name="connsiteX89" fmla="*/ 2423318 w 4836318"/>
                <a:gd name="connsiteY89" fmla="*/ 2347912 h 4373562"/>
                <a:gd name="connsiteX90" fmla="*/ 2423318 w 4836318"/>
                <a:gd name="connsiteY90" fmla="*/ 2436812 h 4373562"/>
                <a:gd name="connsiteX91" fmla="*/ 2480468 w 4836318"/>
                <a:gd name="connsiteY91" fmla="*/ 2443162 h 4373562"/>
                <a:gd name="connsiteX92" fmla="*/ 2537618 w 4836318"/>
                <a:gd name="connsiteY92" fmla="*/ 2462212 h 4373562"/>
                <a:gd name="connsiteX93" fmla="*/ 2594768 w 4836318"/>
                <a:gd name="connsiteY93" fmla="*/ 2487612 h 4373562"/>
                <a:gd name="connsiteX94" fmla="*/ 2670968 w 4836318"/>
                <a:gd name="connsiteY94" fmla="*/ 2513012 h 4373562"/>
                <a:gd name="connsiteX95" fmla="*/ 2696368 w 4836318"/>
                <a:gd name="connsiteY95" fmla="*/ 2538412 h 4373562"/>
                <a:gd name="connsiteX96" fmla="*/ 2702718 w 4836318"/>
                <a:gd name="connsiteY96" fmla="*/ 2620962 h 4373562"/>
                <a:gd name="connsiteX97" fmla="*/ 2734468 w 4836318"/>
                <a:gd name="connsiteY97" fmla="*/ 2646362 h 4373562"/>
                <a:gd name="connsiteX98" fmla="*/ 2734468 w 4836318"/>
                <a:gd name="connsiteY98" fmla="*/ 2646362 h 4373562"/>
                <a:gd name="connsiteX99" fmla="*/ 2778918 w 4836318"/>
                <a:gd name="connsiteY99" fmla="*/ 2684462 h 4373562"/>
                <a:gd name="connsiteX100" fmla="*/ 2836068 w 4836318"/>
                <a:gd name="connsiteY100" fmla="*/ 2709862 h 4373562"/>
                <a:gd name="connsiteX101" fmla="*/ 2886868 w 4836318"/>
                <a:gd name="connsiteY101" fmla="*/ 2747962 h 4373562"/>
                <a:gd name="connsiteX102" fmla="*/ 2899568 w 4836318"/>
                <a:gd name="connsiteY102" fmla="*/ 2786062 h 4373562"/>
                <a:gd name="connsiteX103" fmla="*/ 2899568 w 4836318"/>
                <a:gd name="connsiteY103" fmla="*/ 2817812 h 4373562"/>
                <a:gd name="connsiteX104" fmla="*/ 2950368 w 4836318"/>
                <a:gd name="connsiteY104" fmla="*/ 2836862 h 4373562"/>
                <a:gd name="connsiteX105" fmla="*/ 2950368 w 4836318"/>
                <a:gd name="connsiteY105" fmla="*/ 2836862 h 4373562"/>
                <a:gd name="connsiteX106" fmla="*/ 3007518 w 4836318"/>
                <a:gd name="connsiteY106" fmla="*/ 2881312 h 4373562"/>
                <a:gd name="connsiteX107" fmla="*/ 3007518 w 4836318"/>
                <a:gd name="connsiteY107" fmla="*/ 2881312 h 4373562"/>
                <a:gd name="connsiteX108" fmla="*/ 3096418 w 4836318"/>
                <a:gd name="connsiteY108" fmla="*/ 2919412 h 4373562"/>
                <a:gd name="connsiteX109" fmla="*/ 3096418 w 4836318"/>
                <a:gd name="connsiteY109" fmla="*/ 2919412 h 4373562"/>
                <a:gd name="connsiteX110" fmla="*/ 3185318 w 4836318"/>
                <a:gd name="connsiteY110" fmla="*/ 2944812 h 4373562"/>
                <a:gd name="connsiteX111" fmla="*/ 3198018 w 4836318"/>
                <a:gd name="connsiteY111" fmla="*/ 2995612 h 4373562"/>
                <a:gd name="connsiteX112" fmla="*/ 3236118 w 4836318"/>
                <a:gd name="connsiteY112" fmla="*/ 3021012 h 4373562"/>
                <a:gd name="connsiteX113" fmla="*/ 3267868 w 4836318"/>
                <a:gd name="connsiteY113" fmla="*/ 3033712 h 4373562"/>
                <a:gd name="connsiteX114" fmla="*/ 3305968 w 4836318"/>
                <a:gd name="connsiteY114" fmla="*/ 3065462 h 4373562"/>
                <a:gd name="connsiteX115" fmla="*/ 3394868 w 4836318"/>
                <a:gd name="connsiteY115" fmla="*/ 3128962 h 4373562"/>
                <a:gd name="connsiteX116" fmla="*/ 3375818 w 4836318"/>
                <a:gd name="connsiteY116" fmla="*/ 3186112 h 4373562"/>
                <a:gd name="connsiteX117" fmla="*/ 3407568 w 4836318"/>
                <a:gd name="connsiteY117" fmla="*/ 3205162 h 4373562"/>
                <a:gd name="connsiteX118" fmla="*/ 3426618 w 4836318"/>
                <a:gd name="connsiteY118" fmla="*/ 3211512 h 4373562"/>
                <a:gd name="connsiteX119" fmla="*/ 3464718 w 4836318"/>
                <a:gd name="connsiteY119" fmla="*/ 3243262 h 4373562"/>
                <a:gd name="connsiteX120" fmla="*/ 3477418 w 4836318"/>
                <a:gd name="connsiteY120" fmla="*/ 3281362 h 4373562"/>
                <a:gd name="connsiteX121" fmla="*/ 3509168 w 4836318"/>
                <a:gd name="connsiteY121" fmla="*/ 3325812 h 4373562"/>
                <a:gd name="connsiteX122" fmla="*/ 3585368 w 4836318"/>
                <a:gd name="connsiteY122" fmla="*/ 3319462 h 4373562"/>
                <a:gd name="connsiteX123" fmla="*/ 3623468 w 4836318"/>
                <a:gd name="connsiteY123" fmla="*/ 3370262 h 4373562"/>
                <a:gd name="connsiteX124" fmla="*/ 3655218 w 4836318"/>
                <a:gd name="connsiteY124" fmla="*/ 3408362 h 4373562"/>
                <a:gd name="connsiteX125" fmla="*/ 3693318 w 4836318"/>
                <a:gd name="connsiteY125" fmla="*/ 3478212 h 4373562"/>
                <a:gd name="connsiteX126" fmla="*/ 3706018 w 4836318"/>
                <a:gd name="connsiteY126" fmla="*/ 3522662 h 4373562"/>
                <a:gd name="connsiteX127" fmla="*/ 3807618 w 4836318"/>
                <a:gd name="connsiteY127" fmla="*/ 3560762 h 4373562"/>
                <a:gd name="connsiteX128" fmla="*/ 3858418 w 4836318"/>
                <a:gd name="connsiteY128" fmla="*/ 3548062 h 4373562"/>
                <a:gd name="connsiteX129" fmla="*/ 3877468 w 4836318"/>
                <a:gd name="connsiteY129" fmla="*/ 3643312 h 4373562"/>
                <a:gd name="connsiteX130" fmla="*/ 3934618 w 4836318"/>
                <a:gd name="connsiteY130" fmla="*/ 3649662 h 4373562"/>
                <a:gd name="connsiteX131" fmla="*/ 3998118 w 4836318"/>
                <a:gd name="connsiteY131" fmla="*/ 3675062 h 4373562"/>
                <a:gd name="connsiteX132" fmla="*/ 4048918 w 4836318"/>
                <a:gd name="connsiteY132" fmla="*/ 3681412 h 4373562"/>
                <a:gd name="connsiteX133" fmla="*/ 4074318 w 4836318"/>
                <a:gd name="connsiteY133" fmla="*/ 3687762 h 4373562"/>
                <a:gd name="connsiteX134" fmla="*/ 4125118 w 4836318"/>
                <a:gd name="connsiteY134" fmla="*/ 3738562 h 4373562"/>
                <a:gd name="connsiteX135" fmla="*/ 4144168 w 4836318"/>
                <a:gd name="connsiteY135" fmla="*/ 3744912 h 4373562"/>
                <a:gd name="connsiteX136" fmla="*/ 4150518 w 4836318"/>
                <a:gd name="connsiteY136" fmla="*/ 3808412 h 4373562"/>
                <a:gd name="connsiteX137" fmla="*/ 4150518 w 4836318"/>
                <a:gd name="connsiteY137" fmla="*/ 3808412 h 4373562"/>
                <a:gd name="connsiteX138" fmla="*/ 4226718 w 4836318"/>
                <a:gd name="connsiteY138" fmla="*/ 3897312 h 4373562"/>
                <a:gd name="connsiteX139" fmla="*/ 4271168 w 4836318"/>
                <a:gd name="connsiteY139" fmla="*/ 3929062 h 4373562"/>
                <a:gd name="connsiteX140" fmla="*/ 4271168 w 4836318"/>
                <a:gd name="connsiteY140" fmla="*/ 3929062 h 4373562"/>
                <a:gd name="connsiteX141" fmla="*/ 4372768 w 4836318"/>
                <a:gd name="connsiteY141" fmla="*/ 3973512 h 4373562"/>
                <a:gd name="connsiteX142" fmla="*/ 4385468 w 4836318"/>
                <a:gd name="connsiteY142" fmla="*/ 4024312 h 4373562"/>
                <a:gd name="connsiteX143" fmla="*/ 4385468 w 4836318"/>
                <a:gd name="connsiteY143" fmla="*/ 4024312 h 4373562"/>
                <a:gd name="connsiteX144" fmla="*/ 4442618 w 4836318"/>
                <a:gd name="connsiteY144" fmla="*/ 4068762 h 4373562"/>
                <a:gd name="connsiteX145" fmla="*/ 4468018 w 4836318"/>
                <a:gd name="connsiteY145" fmla="*/ 4106862 h 4373562"/>
                <a:gd name="connsiteX146" fmla="*/ 4468018 w 4836318"/>
                <a:gd name="connsiteY146" fmla="*/ 4106862 h 4373562"/>
                <a:gd name="connsiteX147" fmla="*/ 4563268 w 4836318"/>
                <a:gd name="connsiteY147" fmla="*/ 4144962 h 4373562"/>
                <a:gd name="connsiteX148" fmla="*/ 4556918 w 4836318"/>
                <a:gd name="connsiteY148" fmla="*/ 4208462 h 4373562"/>
                <a:gd name="connsiteX149" fmla="*/ 4601368 w 4836318"/>
                <a:gd name="connsiteY149" fmla="*/ 4214812 h 4373562"/>
                <a:gd name="connsiteX150" fmla="*/ 4614068 w 4836318"/>
                <a:gd name="connsiteY150" fmla="*/ 4252912 h 4373562"/>
                <a:gd name="connsiteX151" fmla="*/ 4652168 w 4836318"/>
                <a:gd name="connsiteY151" fmla="*/ 4291012 h 4373562"/>
                <a:gd name="connsiteX152" fmla="*/ 4652168 w 4836318"/>
                <a:gd name="connsiteY152" fmla="*/ 4291012 h 4373562"/>
                <a:gd name="connsiteX153" fmla="*/ 4766468 w 4836318"/>
                <a:gd name="connsiteY153" fmla="*/ 4297362 h 4373562"/>
                <a:gd name="connsiteX154" fmla="*/ 4829968 w 4836318"/>
                <a:gd name="connsiteY154" fmla="*/ 4348162 h 4373562"/>
                <a:gd name="connsiteX155" fmla="*/ 4836318 w 4836318"/>
                <a:gd name="connsiteY155" fmla="*/ 4373562 h 4373562"/>
                <a:gd name="connsiteX156" fmla="*/ 4836318 w 4836318"/>
                <a:gd name="connsiteY15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1912 w 4836318"/>
                <a:gd name="connsiteY3" fmla="*/ 41274 h 4373562"/>
                <a:gd name="connsiteX4" fmla="*/ 91281 w 4836318"/>
                <a:gd name="connsiteY4" fmla="*/ 61912 h 4373562"/>
                <a:gd name="connsiteX5" fmla="*/ 124618 w 4836318"/>
                <a:gd name="connsiteY5" fmla="*/ 54768 h 4373562"/>
                <a:gd name="connsiteX6" fmla="*/ 203994 w 4836318"/>
                <a:gd name="connsiteY6" fmla="*/ 82549 h 4373562"/>
                <a:gd name="connsiteX7" fmla="*/ 156368 w 4836318"/>
                <a:gd name="connsiteY7" fmla="*/ 116681 h 4373562"/>
                <a:gd name="connsiteX8" fmla="*/ 194468 w 4836318"/>
                <a:gd name="connsiteY8" fmla="*/ 109537 h 4373562"/>
                <a:gd name="connsiteX9" fmla="*/ 226218 w 4836318"/>
                <a:gd name="connsiteY9" fmla="*/ 157162 h 4373562"/>
                <a:gd name="connsiteX10" fmla="*/ 251618 w 4836318"/>
                <a:gd name="connsiteY10" fmla="*/ 176212 h 4373562"/>
                <a:gd name="connsiteX11" fmla="*/ 277018 w 4836318"/>
                <a:gd name="connsiteY11" fmla="*/ 195262 h 4373562"/>
                <a:gd name="connsiteX12" fmla="*/ 277018 w 4836318"/>
                <a:gd name="connsiteY12" fmla="*/ 195262 h 4373562"/>
                <a:gd name="connsiteX13" fmla="*/ 315118 w 4836318"/>
                <a:gd name="connsiteY13" fmla="*/ 233362 h 4373562"/>
                <a:gd name="connsiteX14" fmla="*/ 315118 w 4836318"/>
                <a:gd name="connsiteY14" fmla="*/ 233362 h 4373562"/>
                <a:gd name="connsiteX15" fmla="*/ 327818 w 4836318"/>
                <a:gd name="connsiteY15" fmla="*/ 290512 h 4373562"/>
                <a:gd name="connsiteX16" fmla="*/ 391318 w 4836318"/>
                <a:gd name="connsiteY16" fmla="*/ 284162 h 4373562"/>
                <a:gd name="connsiteX17" fmla="*/ 416718 w 4836318"/>
                <a:gd name="connsiteY17" fmla="*/ 347662 h 4373562"/>
                <a:gd name="connsiteX18" fmla="*/ 435768 w 4836318"/>
                <a:gd name="connsiteY18" fmla="*/ 392112 h 4373562"/>
                <a:gd name="connsiteX19" fmla="*/ 435768 w 4836318"/>
                <a:gd name="connsiteY19" fmla="*/ 392112 h 4373562"/>
                <a:gd name="connsiteX20" fmla="*/ 486568 w 4836318"/>
                <a:gd name="connsiteY20" fmla="*/ 461962 h 4373562"/>
                <a:gd name="connsiteX21" fmla="*/ 556418 w 4836318"/>
                <a:gd name="connsiteY21" fmla="*/ 468312 h 4373562"/>
                <a:gd name="connsiteX22" fmla="*/ 531018 w 4836318"/>
                <a:gd name="connsiteY22" fmla="*/ 525462 h 4373562"/>
                <a:gd name="connsiteX23" fmla="*/ 613568 w 4836318"/>
                <a:gd name="connsiteY23" fmla="*/ 550862 h 4373562"/>
                <a:gd name="connsiteX24" fmla="*/ 696118 w 4836318"/>
                <a:gd name="connsiteY24" fmla="*/ 595312 h 4373562"/>
                <a:gd name="connsiteX25" fmla="*/ 696118 w 4836318"/>
                <a:gd name="connsiteY25" fmla="*/ 709612 h 4373562"/>
                <a:gd name="connsiteX26" fmla="*/ 740568 w 4836318"/>
                <a:gd name="connsiteY26" fmla="*/ 722312 h 4373562"/>
                <a:gd name="connsiteX27" fmla="*/ 772318 w 4836318"/>
                <a:gd name="connsiteY27" fmla="*/ 766762 h 4373562"/>
                <a:gd name="connsiteX28" fmla="*/ 842168 w 4836318"/>
                <a:gd name="connsiteY28" fmla="*/ 766762 h 4373562"/>
                <a:gd name="connsiteX29" fmla="*/ 861218 w 4836318"/>
                <a:gd name="connsiteY29" fmla="*/ 811212 h 4373562"/>
                <a:gd name="connsiteX30" fmla="*/ 886618 w 4836318"/>
                <a:gd name="connsiteY30" fmla="*/ 811212 h 4373562"/>
                <a:gd name="connsiteX31" fmla="*/ 912018 w 4836318"/>
                <a:gd name="connsiteY31" fmla="*/ 868362 h 4373562"/>
                <a:gd name="connsiteX32" fmla="*/ 950118 w 4836318"/>
                <a:gd name="connsiteY32" fmla="*/ 900112 h 4373562"/>
                <a:gd name="connsiteX33" fmla="*/ 950118 w 4836318"/>
                <a:gd name="connsiteY33" fmla="*/ 900112 h 4373562"/>
                <a:gd name="connsiteX34" fmla="*/ 962818 w 4836318"/>
                <a:gd name="connsiteY34" fmla="*/ 963612 h 4373562"/>
                <a:gd name="connsiteX35" fmla="*/ 1013618 w 4836318"/>
                <a:gd name="connsiteY35" fmla="*/ 969962 h 4373562"/>
                <a:gd name="connsiteX36" fmla="*/ 1013618 w 4836318"/>
                <a:gd name="connsiteY36" fmla="*/ 1020762 h 4373562"/>
                <a:gd name="connsiteX37" fmla="*/ 1026318 w 4836318"/>
                <a:gd name="connsiteY37" fmla="*/ 1071562 h 4373562"/>
                <a:gd name="connsiteX38" fmla="*/ 1070768 w 4836318"/>
                <a:gd name="connsiteY38" fmla="*/ 1065212 h 4373562"/>
                <a:gd name="connsiteX39" fmla="*/ 1070768 w 4836318"/>
                <a:gd name="connsiteY39" fmla="*/ 1065212 h 4373562"/>
                <a:gd name="connsiteX40" fmla="*/ 1089818 w 4836318"/>
                <a:gd name="connsiteY40" fmla="*/ 1135062 h 4373562"/>
                <a:gd name="connsiteX41" fmla="*/ 1089818 w 4836318"/>
                <a:gd name="connsiteY41" fmla="*/ 1166812 h 4373562"/>
                <a:gd name="connsiteX42" fmla="*/ 1146968 w 4836318"/>
                <a:gd name="connsiteY42" fmla="*/ 1166812 h 4373562"/>
                <a:gd name="connsiteX43" fmla="*/ 1146968 w 4836318"/>
                <a:gd name="connsiteY43" fmla="*/ 1166812 h 4373562"/>
                <a:gd name="connsiteX44" fmla="*/ 1191418 w 4836318"/>
                <a:gd name="connsiteY44" fmla="*/ 1204912 h 4373562"/>
                <a:gd name="connsiteX45" fmla="*/ 1191418 w 4836318"/>
                <a:gd name="connsiteY45" fmla="*/ 1236662 h 4373562"/>
                <a:gd name="connsiteX46" fmla="*/ 1254918 w 4836318"/>
                <a:gd name="connsiteY46" fmla="*/ 1230312 h 4373562"/>
                <a:gd name="connsiteX47" fmla="*/ 1254918 w 4836318"/>
                <a:gd name="connsiteY47" fmla="*/ 1293812 h 4373562"/>
                <a:gd name="connsiteX48" fmla="*/ 1261268 w 4836318"/>
                <a:gd name="connsiteY48" fmla="*/ 1319212 h 4373562"/>
                <a:gd name="connsiteX49" fmla="*/ 1305718 w 4836318"/>
                <a:gd name="connsiteY49" fmla="*/ 1338262 h 4373562"/>
                <a:gd name="connsiteX50" fmla="*/ 1305718 w 4836318"/>
                <a:gd name="connsiteY50" fmla="*/ 1338262 h 4373562"/>
                <a:gd name="connsiteX51" fmla="*/ 1375568 w 4836318"/>
                <a:gd name="connsiteY51" fmla="*/ 1370012 h 4373562"/>
                <a:gd name="connsiteX52" fmla="*/ 1375568 w 4836318"/>
                <a:gd name="connsiteY52" fmla="*/ 1370012 h 4373562"/>
                <a:gd name="connsiteX53" fmla="*/ 1413668 w 4836318"/>
                <a:gd name="connsiteY53" fmla="*/ 1382712 h 4373562"/>
                <a:gd name="connsiteX54" fmla="*/ 1432718 w 4836318"/>
                <a:gd name="connsiteY54" fmla="*/ 1446212 h 4373562"/>
                <a:gd name="connsiteX55" fmla="*/ 1464468 w 4836318"/>
                <a:gd name="connsiteY55" fmla="*/ 1446212 h 4373562"/>
                <a:gd name="connsiteX56" fmla="*/ 1464468 w 4836318"/>
                <a:gd name="connsiteY56" fmla="*/ 1516062 h 4373562"/>
                <a:gd name="connsiteX57" fmla="*/ 1489868 w 4836318"/>
                <a:gd name="connsiteY57" fmla="*/ 1516062 h 4373562"/>
                <a:gd name="connsiteX58" fmla="*/ 1496218 w 4836318"/>
                <a:gd name="connsiteY58" fmla="*/ 1560512 h 4373562"/>
                <a:gd name="connsiteX59" fmla="*/ 1496218 w 4836318"/>
                <a:gd name="connsiteY59" fmla="*/ 1560512 h 4373562"/>
                <a:gd name="connsiteX60" fmla="*/ 1566068 w 4836318"/>
                <a:gd name="connsiteY60" fmla="*/ 1592262 h 4373562"/>
                <a:gd name="connsiteX61" fmla="*/ 1623218 w 4836318"/>
                <a:gd name="connsiteY61" fmla="*/ 1630362 h 4373562"/>
                <a:gd name="connsiteX62" fmla="*/ 1623218 w 4836318"/>
                <a:gd name="connsiteY62" fmla="*/ 1636712 h 4373562"/>
                <a:gd name="connsiteX63" fmla="*/ 1705768 w 4836318"/>
                <a:gd name="connsiteY63" fmla="*/ 1693862 h 4373562"/>
                <a:gd name="connsiteX64" fmla="*/ 1705768 w 4836318"/>
                <a:gd name="connsiteY64" fmla="*/ 1757362 h 4373562"/>
                <a:gd name="connsiteX65" fmla="*/ 1756568 w 4836318"/>
                <a:gd name="connsiteY65" fmla="*/ 1789112 h 4373562"/>
                <a:gd name="connsiteX66" fmla="*/ 1756568 w 4836318"/>
                <a:gd name="connsiteY66" fmla="*/ 1789112 h 4373562"/>
                <a:gd name="connsiteX67" fmla="*/ 1839118 w 4836318"/>
                <a:gd name="connsiteY67" fmla="*/ 1782762 h 4373562"/>
                <a:gd name="connsiteX68" fmla="*/ 1820068 w 4836318"/>
                <a:gd name="connsiteY68" fmla="*/ 1827212 h 4373562"/>
                <a:gd name="connsiteX69" fmla="*/ 1820068 w 4836318"/>
                <a:gd name="connsiteY69" fmla="*/ 1827212 h 4373562"/>
                <a:gd name="connsiteX70" fmla="*/ 1858168 w 4836318"/>
                <a:gd name="connsiteY70" fmla="*/ 1916112 h 4373562"/>
                <a:gd name="connsiteX71" fmla="*/ 1928018 w 4836318"/>
                <a:gd name="connsiteY71" fmla="*/ 1909762 h 4373562"/>
                <a:gd name="connsiteX72" fmla="*/ 1972468 w 4836318"/>
                <a:gd name="connsiteY72" fmla="*/ 1941512 h 4373562"/>
                <a:gd name="connsiteX73" fmla="*/ 2023268 w 4836318"/>
                <a:gd name="connsiteY73" fmla="*/ 1985962 h 4373562"/>
                <a:gd name="connsiteX74" fmla="*/ 2042318 w 4836318"/>
                <a:gd name="connsiteY74" fmla="*/ 1992312 h 4373562"/>
                <a:gd name="connsiteX75" fmla="*/ 2042318 w 4836318"/>
                <a:gd name="connsiteY75" fmla="*/ 1992312 h 4373562"/>
                <a:gd name="connsiteX76" fmla="*/ 2093118 w 4836318"/>
                <a:gd name="connsiteY76" fmla="*/ 2043112 h 4373562"/>
                <a:gd name="connsiteX77" fmla="*/ 2143918 w 4836318"/>
                <a:gd name="connsiteY77" fmla="*/ 2068512 h 4373562"/>
                <a:gd name="connsiteX78" fmla="*/ 2182018 w 4836318"/>
                <a:gd name="connsiteY78" fmla="*/ 2106612 h 4373562"/>
                <a:gd name="connsiteX79" fmla="*/ 2182018 w 4836318"/>
                <a:gd name="connsiteY79" fmla="*/ 2106612 h 4373562"/>
                <a:gd name="connsiteX80" fmla="*/ 2232818 w 4836318"/>
                <a:gd name="connsiteY80" fmla="*/ 2144712 h 4373562"/>
                <a:gd name="connsiteX81" fmla="*/ 2251868 w 4836318"/>
                <a:gd name="connsiteY81" fmla="*/ 2157412 h 4373562"/>
                <a:gd name="connsiteX82" fmla="*/ 2270918 w 4836318"/>
                <a:gd name="connsiteY82" fmla="*/ 2176462 h 4373562"/>
                <a:gd name="connsiteX83" fmla="*/ 2309018 w 4836318"/>
                <a:gd name="connsiteY83" fmla="*/ 2195512 h 4373562"/>
                <a:gd name="connsiteX84" fmla="*/ 2315368 w 4836318"/>
                <a:gd name="connsiteY84" fmla="*/ 2227262 h 4373562"/>
                <a:gd name="connsiteX85" fmla="*/ 2340768 w 4836318"/>
                <a:gd name="connsiteY85" fmla="*/ 2227262 h 4373562"/>
                <a:gd name="connsiteX86" fmla="*/ 2334418 w 4836318"/>
                <a:gd name="connsiteY86" fmla="*/ 2265362 h 4373562"/>
                <a:gd name="connsiteX87" fmla="*/ 2385218 w 4836318"/>
                <a:gd name="connsiteY87" fmla="*/ 2278062 h 4373562"/>
                <a:gd name="connsiteX88" fmla="*/ 2391568 w 4836318"/>
                <a:gd name="connsiteY88" fmla="*/ 2341562 h 4373562"/>
                <a:gd name="connsiteX89" fmla="*/ 2423318 w 4836318"/>
                <a:gd name="connsiteY89" fmla="*/ 2347912 h 4373562"/>
                <a:gd name="connsiteX90" fmla="*/ 2423318 w 4836318"/>
                <a:gd name="connsiteY90" fmla="*/ 2436812 h 4373562"/>
                <a:gd name="connsiteX91" fmla="*/ 2480468 w 4836318"/>
                <a:gd name="connsiteY91" fmla="*/ 2443162 h 4373562"/>
                <a:gd name="connsiteX92" fmla="*/ 2537618 w 4836318"/>
                <a:gd name="connsiteY92" fmla="*/ 2462212 h 4373562"/>
                <a:gd name="connsiteX93" fmla="*/ 2594768 w 4836318"/>
                <a:gd name="connsiteY93" fmla="*/ 2487612 h 4373562"/>
                <a:gd name="connsiteX94" fmla="*/ 2670968 w 4836318"/>
                <a:gd name="connsiteY94" fmla="*/ 2513012 h 4373562"/>
                <a:gd name="connsiteX95" fmla="*/ 2696368 w 4836318"/>
                <a:gd name="connsiteY95" fmla="*/ 2538412 h 4373562"/>
                <a:gd name="connsiteX96" fmla="*/ 2702718 w 4836318"/>
                <a:gd name="connsiteY96" fmla="*/ 2620962 h 4373562"/>
                <a:gd name="connsiteX97" fmla="*/ 2734468 w 4836318"/>
                <a:gd name="connsiteY97" fmla="*/ 2646362 h 4373562"/>
                <a:gd name="connsiteX98" fmla="*/ 2734468 w 4836318"/>
                <a:gd name="connsiteY98" fmla="*/ 2646362 h 4373562"/>
                <a:gd name="connsiteX99" fmla="*/ 2778918 w 4836318"/>
                <a:gd name="connsiteY99" fmla="*/ 2684462 h 4373562"/>
                <a:gd name="connsiteX100" fmla="*/ 2836068 w 4836318"/>
                <a:gd name="connsiteY100" fmla="*/ 2709862 h 4373562"/>
                <a:gd name="connsiteX101" fmla="*/ 2886868 w 4836318"/>
                <a:gd name="connsiteY101" fmla="*/ 2747962 h 4373562"/>
                <a:gd name="connsiteX102" fmla="*/ 2899568 w 4836318"/>
                <a:gd name="connsiteY102" fmla="*/ 2786062 h 4373562"/>
                <a:gd name="connsiteX103" fmla="*/ 2899568 w 4836318"/>
                <a:gd name="connsiteY103" fmla="*/ 2817812 h 4373562"/>
                <a:gd name="connsiteX104" fmla="*/ 2950368 w 4836318"/>
                <a:gd name="connsiteY104" fmla="*/ 2836862 h 4373562"/>
                <a:gd name="connsiteX105" fmla="*/ 2950368 w 4836318"/>
                <a:gd name="connsiteY105" fmla="*/ 2836862 h 4373562"/>
                <a:gd name="connsiteX106" fmla="*/ 3007518 w 4836318"/>
                <a:gd name="connsiteY106" fmla="*/ 2881312 h 4373562"/>
                <a:gd name="connsiteX107" fmla="*/ 3007518 w 4836318"/>
                <a:gd name="connsiteY107" fmla="*/ 2881312 h 4373562"/>
                <a:gd name="connsiteX108" fmla="*/ 3096418 w 4836318"/>
                <a:gd name="connsiteY108" fmla="*/ 2919412 h 4373562"/>
                <a:gd name="connsiteX109" fmla="*/ 3096418 w 4836318"/>
                <a:gd name="connsiteY109" fmla="*/ 2919412 h 4373562"/>
                <a:gd name="connsiteX110" fmla="*/ 3185318 w 4836318"/>
                <a:gd name="connsiteY110" fmla="*/ 2944812 h 4373562"/>
                <a:gd name="connsiteX111" fmla="*/ 3198018 w 4836318"/>
                <a:gd name="connsiteY111" fmla="*/ 2995612 h 4373562"/>
                <a:gd name="connsiteX112" fmla="*/ 3236118 w 4836318"/>
                <a:gd name="connsiteY112" fmla="*/ 3021012 h 4373562"/>
                <a:gd name="connsiteX113" fmla="*/ 3267868 w 4836318"/>
                <a:gd name="connsiteY113" fmla="*/ 3033712 h 4373562"/>
                <a:gd name="connsiteX114" fmla="*/ 3305968 w 4836318"/>
                <a:gd name="connsiteY114" fmla="*/ 3065462 h 4373562"/>
                <a:gd name="connsiteX115" fmla="*/ 3394868 w 4836318"/>
                <a:gd name="connsiteY115" fmla="*/ 3128962 h 4373562"/>
                <a:gd name="connsiteX116" fmla="*/ 3375818 w 4836318"/>
                <a:gd name="connsiteY116" fmla="*/ 3186112 h 4373562"/>
                <a:gd name="connsiteX117" fmla="*/ 3407568 w 4836318"/>
                <a:gd name="connsiteY117" fmla="*/ 3205162 h 4373562"/>
                <a:gd name="connsiteX118" fmla="*/ 3426618 w 4836318"/>
                <a:gd name="connsiteY118" fmla="*/ 3211512 h 4373562"/>
                <a:gd name="connsiteX119" fmla="*/ 3464718 w 4836318"/>
                <a:gd name="connsiteY119" fmla="*/ 3243262 h 4373562"/>
                <a:gd name="connsiteX120" fmla="*/ 3477418 w 4836318"/>
                <a:gd name="connsiteY120" fmla="*/ 3281362 h 4373562"/>
                <a:gd name="connsiteX121" fmla="*/ 3509168 w 4836318"/>
                <a:gd name="connsiteY121" fmla="*/ 3325812 h 4373562"/>
                <a:gd name="connsiteX122" fmla="*/ 3585368 w 4836318"/>
                <a:gd name="connsiteY122" fmla="*/ 3319462 h 4373562"/>
                <a:gd name="connsiteX123" fmla="*/ 3623468 w 4836318"/>
                <a:gd name="connsiteY123" fmla="*/ 3370262 h 4373562"/>
                <a:gd name="connsiteX124" fmla="*/ 3655218 w 4836318"/>
                <a:gd name="connsiteY124" fmla="*/ 3408362 h 4373562"/>
                <a:gd name="connsiteX125" fmla="*/ 3693318 w 4836318"/>
                <a:gd name="connsiteY125" fmla="*/ 3478212 h 4373562"/>
                <a:gd name="connsiteX126" fmla="*/ 3706018 w 4836318"/>
                <a:gd name="connsiteY126" fmla="*/ 3522662 h 4373562"/>
                <a:gd name="connsiteX127" fmla="*/ 3807618 w 4836318"/>
                <a:gd name="connsiteY127" fmla="*/ 3560762 h 4373562"/>
                <a:gd name="connsiteX128" fmla="*/ 3858418 w 4836318"/>
                <a:gd name="connsiteY128" fmla="*/ 3548062 h 4373562"/>
                <a:gd name="connsiteX129" fmla="*/ 3877468 w 4836318"/>
                <a:gd name="connsiteY129" fmla="*/ 3643312 h 4373562"/>
                <a:gd name="connsiteX130" fmla="*/ 3934618 w 4836318"/>
                <a:gd name="connsiteY130" fmla="*/ 3649662 h 4373562"/>
                <a:gd name="connsiteX131" fmla="*/ 3998118 w 4836318"/>
                <a:gd name="connsiteY131" fmla="*/ 3675062 h 4373562"/>
                <a:gd name="connsiteX132" fmla="*/ 4048918 w 4836318"/>
                <a:gd name="connsiteY132" fmla="*/ 3681412 h 4373562"/>
                <a:gd name="connsiteX133" fmla="*/ 4074318 w 4836318"/>
                <a:gd name="connsiteY133" fmla="*/ 3687762 h 4373562"/>
                <a:gd name="connsiteX134" fmla="*/ 4125118 w 4836318"/>
                <a:gd name="connsiteY134" fmla="*/ 3738562 h 4373562"/>
                <a:gd name="connsiteX135" fmla="*/ 4144168 w 4836318"/>
                <a:gd name="connsiteY135" fmla="*/ 3744912 h 4373562"/>
                <a:gd name="connsiteX136" fmla="*/ 4150518 w 4836318"/>
                <a:gd name="connsiteY136" fmla="*/ 3808412 h 4373562"/>
                <a:gd name="connsiteX137" fmla="*/ 4150518 w 4836318"/>
                <a:gd name="connsiteY137" fmla="*/ 3808412 h 4373562"/>
                <a:gd name="connsiteX138" fmla="*/ 4226718 w 4836318"/>
                <a:gd name="connsiteY138" fmla="*/ 3897312 h 4373562"/>
                <a:gd name="connsiteX139" fmla="*/ 4271168 w 4836318"/>
                <a:gd name="connsiteY139" fmla="*/ 3929062 h 4373562"/>
                <a:gd name="connsiteX140" fmla="*/ 4271168 w 4836318"/>
                <a:gd name="connsiteY140" fmla="*/ 3929062 h 4373562"/>
                <a:gd name="connsiteX141" fmla="*/ 4372768 w 4836318"/>
                <a:gd name="connsiteY141" fmla="*/ 3973512 h 4373562"/>
                <a:gd name="connsiteX142" fmla="*/ 4385468 w 4836318"/>
                <a:gd name="connsiteY142" fmla="*/ 4024312 h 4373562"/>
                <a:gd name="connsiteX143" fmla="*/ 4385468 w 4836318"/>
                <a:gd name="connsiteY143" fmla="*/ 4024312 h 4373562"/>
                <a:gd name="connsiteX144" fmla="*/ 4442618 w 4836318"/>
                <a:gd name="connsiteY144" fmla="*/ 4068762 h 4373562"/>
                <a:gd name="connsiteX145" fmla="*/ 4468018 w 4836318"/>
                <a:gd name="connsiteY145" fmla="*/ 4106862 h 4373562"/>
                <a:gd name="connsiteX146" fmla="*/ 4468018 w 4836318"/>
                <a:gd name="connsiteY146" fmla="*/ 4106862 h 4373562"/>
                <a:gd name="connsiteX147" fmla="*/ 4563268 w 4836318"/>
                <a:gd name="connsiteY147" fmla="*/ 4144962 h 4373562"/>
                <a:gd name="connsiteX148" fmla="*/ 4556918 w 4836318"/>
                <a:gd name="connsiteY148" fmla="*/ 4208462 h 4373562"/>
                <a:gd name="connsiteX149" fmla="*/ 4601368 w 4836318"/>
                <a:gd name="connsiteY149" fmla="*/ 4214812 h 4373562"/>
                <a:gd name="connsiteX150" fmla="*/ 4614068 w 4836318"/>
                <a:gd name="connsiteY150" fmla="*/ 4252912 h 4373562"/>
                <a:gd name="connsiteX151" fmla="*/ 4652168 w 4836318"/>
                <a:gd name="connsiteY151" fmla="*/ 4291012 h 4373562"/>
                <a:gd name="connsiteX152" fmla="*/ 4652168 w 4836318"/>
                <a:gd name="connsiteY152" fmla="*/ 4291012 h 4373562"/>
                <a:gd name="connsiteX153" fmla="*/ 4766468 w 4836318"/>
                <a:gd name="connsiteY153" fmla="*/ 4297362 h 4373562"/>
                <a:gd name="connsiteX154" fmla="*/ 4829968 w 4836318"/>
                <a:gd name="connsiteY154" fmla="*/ 4348162 h 4373562"/>
                <a:gd name="connsiteX155" fmla="*/ 4836318 w 4836318"/>
                <a:gd name="connsiteY155" fmla="*/ 4373562 h 4373562"/>
                <a:gd name="connsiteX156" fmla="*/ 4836318 w 4836318"/>
                <a:gd name="connsiteY15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1912 w 4836318"/>
                <a:gd name="connsiteY3" fmla="*/ 41274 h 4373562"/>
                <a:gd name="connsiteX4" fmla="*/ 91281 w 4836318"/>
                <a:gd name="connsiteY4" fmla="*/ 61912 h 4373562"/>
                <a:gd name="connsiteX5" fmla="*/ 124618 w 4836318"/>
                <a:gd name="connsiteY5" fmla="*/ 54768 h 4373562"/>
                <a:gd name="connsiteX6" fmla="*/ 122237 w 4836318"/>
                <a:gd name="connsiteY6" fmla="*/ 85725 h 4373562"/>
                <a:gd name="connsiteX7" fmla="*/ 203994 w 4836318"/>
                <a:gd name="connsiteY7" fmla="*/ 82549 h 4373562"/>
                <a:gd name="connsiteX8" fmla="*/ 156368 w 4836318"/>
                <a:gd name="connsiteY8" fmla="*/ 116681 h 4373562"/>
                <a:gd name="connsiteX9" fmla="*/ 194468 w 4836318"/>
                <a:gd name="connsiteY9" fmla="*/ 109537 h 4373562"/>
                <a:gd name="connsiteX10" fmla="*/ 226218 w 4836318"/>
                <a:gd name="connsiteY10" fmla="*/ 157162 h 4373562"/>
                <a:gd name="connsiteX11" fmla="*/ 251618 w 4836318"/>
                <a:gd name="connsiteY11" fmla="*/ 176212 h 4373562"/>
                <a:gd name="connsiteX12" fmla="*/ 277018 w 4836318"/>
                <a:gd name="connsiteY12" fmla="*/ 195262 h 4373562"/>
                <a:gd name="connsiteX13" fmla="*/ 277018 w 4836318"/>
                <a:gd name="connsiteY13" fmla="*/ 195262 h 4373562"/>
                <a:gd name="connsiteX14" fmla="*/ 315118 w 4836318"/>
                <a:gd name="connsiteY14" fmla="*/ 233362 h 4373562"/>
                <a:gd name="connsiteX15" fmla="*/ 315118 w 4836318"/>
                <a:gd name="connsiteY15" fmla="*/ 233362 h 4373562"/>
                <a:gd name="connsiteX16" fmla="*/ 327818 w 4836318"/>
                <a:gd name="connsiteY16" fmla="*/ 290512 h 4373562"/>
                <a:gd name="connsiteX17" fmla="*/ 391318 w 4836318"/>
                <a:gd name="connsiteY17" fmla="*/ 284162 h 4373562"/>
                <a:gd name="connsiteX18" fmla="*/ 416718 w 4836318"/>
                <a:gd name="connsiteY18" fmla="*/ 347662 h 4373562"/>
                <a:gd name="connsiteX19" fmla="*/ 435768 w 4836318"/>
                <a:gd name="connsiteY19" fmla="*/ 392112 h 4373562"/>
                <a:gd name="connsiteX20" fmla="*/ 435768 w 4836318"/>
                <a:gd name="connsiteY20" fmla="*/ 392112 h 4373562"/>
                <a:gd name="connsiteX21" fmla="*/ 486568 w 4836318"/>
                <a:gd name="connsiteY21" fmla="*/ 461962 h 4373562"/>
                <a:gd name="connsiteX22" fmla="*/ 556418 w 4836318"/>
                <a:gd name="connsiteY22" fmla="*/ 468312 h 4373562"/>
                <a:gd name="connsiteX23" fmla="*/ 531018 w 4836318"/>
                <a:gd name="connsiteY23" fmla="*/ 525462 h 4373562"/>
                <a:gd name="connsiteX24" fmla="*/ 613568 w 4836318"/>
                <a:gd name="connsiteY24" fmla="*/ 550862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1912 w 4836318"/>
                <a:gd name="connsiteY3" fmla="*/ 41274 h 4373562"/>
                <a:gd name="connsiteX4" fmla="*/ 91281 w 4836318"/>
                <a:gd name="connsiteY4" fmla="*/ 61912 h 4373562"/>
                <a:gd name="connsiteX5" fmla="*/ 124618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226218 w 4836318"/>
                <a:gd name="connsiteY10" fmla="*/ 157162 h 4373562"/>
                <a:gd name="connsiteX11" fmla="*/ 251618 w 4836318"/>
                <a:gd name="connsiteY11" fmla="*/ 176212 h 4373562"/>
                <a:gd name="connsiteX12" fmla="*/ 277018 w 4836318"/>
                <a:gd name="connsiteY12" fmla="*/ 195262 h 4373562"/>
                <a:gd name="connsiteX13" fmla="*/ 277018 w 4836318"/>
                <a:gd name="connsiteY13" fmla="*/ 195262 h 4373562"/>
                <a:gd name="connsiteX14" fmla="*/ 315118 w 4836318"/>
                <a:gd name="connsiteY14" fmla="*/ 233362 h 4373562"/>
                <a:gd name="connsiteX15" fmla="*/ 315118 w 4836318"/>
                <a:gd name="connsiteY15" fmla="*/ 233362 h 4373562"/>
                <a:gd name="connsiteX16" fmla="*/ 327818 w 4836318"/>
                <a:gd name="connsiteY16" fmla="*/ 290512 h 4373562"/>
                <a:gd name="connsiteX17" fmla="*/ 391318 w 4836318"/>
                <a:gd name="connsiteY17" fmla="*/ 284162 h 4373562"/>
                <a:gd name="connsiteX18" fmla="*/ 416718 w 4836318"/>
                <a:gd name="connsiteY18" fmla="*/ 347662 h 4373562"/>
                <a:gd name="connsiteX19" fmla="*/ 435768 w 4836318"/>
                <a:gd name="connsiteY19" fmla="*/ 392112 h 4373562"/>
                <a:gd name="connsiteX20" fmla="*/ 435768 w 4836318"/>
                <a:gd name="connsiteY20" fmla="*/ 392112 h 4373562"/>
                <a:gd name="connsiteX21" fmla="*/ 486568 w 4836318"/>
                <a:gd name="connsiteY21" fmla="*/ 461962 h 4373562"/>
                <a:gd name="connsiteX22" fmla="*/ 556418 w 4836318"/>
                <a:gd name="connsiteY22" fmla="*/ 468312 h 4373562"/>
                <a:gd name="connsiteX23" fmla="*/ 531018 w 4836318"/>
                <a:gd name="connsiteY23" fmla="*/ 525462 h 4373562"/>
                <a:gd name="connsiteX24" fmla="*/ 613568 w 4836318"/>
                <a:gd name="connsiteY24" fmla="*/ 550862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91281 w 4836318"/>
                <a:gd name="connsiteY4" fmla="*/ 61912 h 4373562"/>
                <a:gd name="connsiteX5" fmla="*/ 124618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226218 w 4836318"/>
                <a:gd name="connsiteY10" fmla="*/ 157162 h 4373562"/>
                <a:gd name="connsiteX11" fmla="*/ 251618 w 4836318"/>
                <a:gd name="connsiteY11" fmla="*/ 176212 h 4373562"/>
                <a:gd name="connsiteX12" fmla="*/ 277018 w 4836318"/>
                <a:gd name="connsiteY12" fmla="*/ 195262 h 4373562"/>
                <a:gd name="connsiteX13" fmla="*/ 277018 w 4836318"/>
                <a:gd name="connsiteY13" fmla="*/ 195262 h 4373562"/>
                <a:gd name="connsiteX14" fmla="*/ 315118 w 4836318"/>
                <a:gd name="connsiteY14" fmla="*/ 233362 h 4373562"/>
                <a:gd name="connsiteX15" fmla="*/ 315118 w 4836318"/>
                <a:gd name="connsiteY15" fmla="*/ 233362 h 4373562"/>
                <a:gd name="connsiteX16" fmla="*/ 327818 w 4836318"/>
                <a:gd name="connsiteY16" fmla="*/ 290512 h 4373562"/>
                <a:gd name="connsiteX17" fmla="*/ 391318 w 4836318"/>
                <a:gd name="connsiteY17" fmla="*/ 284162 h 4373562"/>
                <a:gd name="connsiteX18" fmla="*/ 416718 w 4836318"/>
                <a:gd name="connsiteY18" fmla="*/ 347662 h 4373562"/>
                <a:gd name="connsiteX19" fmla="*/ 435768 w 4836318"/>
                <a:gd name="connsiteY19" fmla="*/ 392112 h 4373562"/>
                <a:gd name="connsiteX20" fmla="*/ 435768 w 4836318"/>
                <a:gd name="connsiteY20" fmla="*/ 392112 h 4373562"/>
                <a:gd name="connsiteX21" fmla="*/ 486568 w 4836318"/>
                <a:gd name="connsiteY21" fmla="*/ 461962 h 4373562"/>
                <a:gd name="connsiteX22" fmla="*/ 556418 w 4836318"/>
                <a:gd name="connsiteY22" fmla="*/ 468312 h 4373562"/>
                <a:gd name="connsiteX23" fmla="*/ 531018 w 4836318"/>
                <a:gd name="connsiteY23" fmla="*/ 525462 h 4373562"/>
                <a:gd name="connsiteX24" fmla="*/ 613568 w 4836318"/>
                <a:gd name="connsiteY24" fmla="*/ 550862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24618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226218 w 4836318"/>
                <a:gd name="connsiteY10" fmla="*/ 157162 h 4373562"/>
                <a:gd name="connsiteX11" fmla="*/ 251618 w 4836318"/>
                <a:gd name="connsiteY11" fmla="*/ 176212 h 4373562"/>
                <a:gd name="connsiteX12" fmla="*/ 277018 w 4836318"/>
                <a:gd name="connsiteY12" fmla="*/ 195262 h 4373562"/>
                <a:gd name="connsiteX13" fmla="*/ 277018 w 4836318"/>
                <a:gd name="connsiteY13" fmla="*/ 195262 h 4373562"/>
                <a:gd name="connsiteX14" fmla="*/ 315118 w 4836318"/>
                <a:gd name="connsiteY14" fmla="*/ 233362 h 4373562"/>
                <a:gd name="connsiteX15" fmla="*/ 315118 w 4836318"/>
                <a:gd name="connsiteY15" fmla="*/ 233362 h 4373562"/>
                <a:gd name="connsiteX16" fmla="*/ 327818 w 4836318"/>
                <a:gd name="connsiteY16" fmla="*/ 290512 h 4373562"/>
                <a:gd name="connsiteX17" fmla="*/ 391318 w 4836318"/>
                <a:gd name="connsiteY17" fmla="*/ 284162 h 4373562"/>
                <a:gd name="connsiteX18" fmla="*/ 416718 w 4836318"/>
                <a:gd name="connsiteY18" fmla="*/ 347662 h 4373562"/>
                <a:gd name="connsiteX19" fmla="*/ 435768 w 4836318"/>
                <a:gd name="connsiteY19" fmla="*/ 392112 h 4373562"/>
                <a:gd name="connsiteX20" fmla="*/ 435768 w 4836318"/>
                <a:gd name="connsiteY20" fmla="*/ 392112 h 4373562"/>
                <a:gd name="connsiteX21" fmla="*/ 486568 w 4836318"/>
                <a:gd name="connsiteY21" fmla="*/ 461962 h 4373562"/>
                <a:gd name="connsiteX22" fmla="*/ 556418 w 4836318"/>
                <a:gd name="connsiteY22" fmla="*/ 468312 h 4373562"/>
                <a:gd name="connsiteX23" fmla="*/ 531018 w 4836318"/>
                <a:gd name="connsiteY23" fmla="*/ 525462 h 4373562"/>
                <a:gd name="connsiteX24" fmla="*/ 613568 w 4836318"/>
                <a:gd name="connsiteY24" fmla="*/ 550862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226218 w 4836318"/>
                <a:gd name="connsiteY10" fmla="*/ 157162 h 4373562"/>
                <a:gd name="connsiteX11" fmla="*/ 251618 w 4836318"/>
                <a:gd name="connsiteY11" fmla="*/ 176212 h 4373562"/>
                <a:gd name="connsiteX12" fmla="*/ 277018 w 4836318"/>
                <a:gd name="connsiteY12" fmla="*/ 195262 h 4373562"/>
                <a:gd name="connsiteX13" fmla="*/ 277018 w 4836318"/>
                <a:gd name="connsiteY13" fmla="*/ 195262 h 4373562"/>
                <a:gd name="connsiteX14" fmla="*/ 315118 w 4836318"/>
                <a:gd name="connsiteY14" fmla="*/ 233362 h 4373562"/>
                <a:gd name="connsiteX15" fmla="*/ 315118 w 4836318"/>
                <a:gd name="connsiteY15" fmla="*/ 233362 h 4373562"/>
                <a:gd name="connsiteX16" fmla="*/ 327818 w 4836318"/>
                <a:gd name="connsiteY16" fmla="*/ 290512 h 4373562"/>
                <a:gd name="connsiteX17" fmla="*/ 391318 w 4836318"/>
                <a:gd name="connsiteY17" fmla="*/ 284162 h 4373562"/>
                <a:gd name="connsiteX18" fmla="*/ 416718 w 4836318"/>
                <a:gd name="connsiteY18" fmla="*/ 347662 h 4373562"/>
                <a:gd name="connsiteX19" fmla="*/ 435768 w 4836318"/>
                <a:gd name="connsiteY19" fmla="*/ 392112 h 4373562"/>
                <a:gd name="connsiteX20" fmla="*/ 435768 w 4836318"/>
                <a:gd name="connsiteY20" fmla="*/ 392112 h 4373562"/>
                <a:gd name="connsiteX21" fmla="*/ 486568 w 4836318"/>
                <a:gd name="connsiteY21" fmla="*/ 461962 h 4373562"/>
                <a:gd name="connsiteX22" fmla="*/ 556418 w 4836318"/>
                <a:gd name="connsiteY22" fmla="*/ 468312 h 4373562"/>
                <a:gd name="connsiteX23" fmla="*/ 531018 w 4836318"/>
                <a:gd name="connsiteY23" fmla="*/ 525462 h 4373562"/>
                <a:gd name="connsiteX24" fmla="*/ 613568 w 4836318"/>
                <a:gd name="connsiteY24" fmla="*/ 550862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51618 w 4836318"/>
                <a:gd name="connsiteY11" fmla="*/ 176212 h 4373562"/>
                <a:gd name="connsiteX12" fmla="*/ 277018 w 4836318"/>
                <a:gd name="connsiteY12" fmla="*/ 195262 h 4373562"/>
                <a:gd name="connsiteX13" fmla="*/ 277018 w 4836318"/>
                <a:gd name="connsiteY13" fmla="*/ 195262 h 4373562"/>
                <a:gd name="connsiteX14" fmla="*/ 315118 w 4836318"/>
                <a:gd name="connsiteY14" fmla="*/ 233362 h 4373562"/>
                <a:gd name="connsiteX15" fmla="*/ 315118 w 4836318"/>
                <a:gd name="connsiteY15" fmla="*/ 233362 h 4373562"/>
                <a:gd name="connsiteX16" fmla="*/ 327818 w 4836318"/>
                <a:gd name="connsiteY16" fmla="*/ 290512 h 4373562"/>
                <a:gd name="connsiteX17" fmla="*/ 391318 w 4836318"/>
                <a:gd name="connsiteY17" fmla="*/ 284162 h 4373562"/>
                <a:gd name="connsiteX18" fmla="*/ 416718 w 4836318"/>
                <a:gd name="connsiteY18" fmla="*/ 347662 h 4373562"/>
                <a:gd name="connsiteX19" fmla="*/ 435768 w 4836318"/>
                <a:gd name="connsiteY19" fmla="*/ 392112 h 4373562"/>
                <a:gd name="connsiteX20" fmla="*/ 435768 w 4836318"/>
                <a:gd name="connsiteY20" fmla="*/ 392112 h 4373562"/>
                <a:gd name="connsiteX21" fmla="*/ 486568 w 4836318"/>
                <a:gd name="connsiteY21" fmla="*/ 461962 h 4373562"/>
                <a:gd name="connsiteX22" fmla="*/ 556418 w 4836318"/>
                <a:gd name="connsiteY22" fmla="*/ 468312 h 4373562"/>
                <a:gd name="connsiteX23" fmla="*/ 531018 w 4836318"/>
                <a:gd name="connsiteY23" fmla="*/ 525462 h 4373562"/>
                <a:gd name="connsiteX24" fmla="*/ 613568 w 4836318"/>
                <a:gd name="connsiteY24" fmla="*/ 550862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77018 w 4836318"/>
                <a:gd name="connsiteY12" fmla="*/ 195262 h 4373562"/>
                <a:gd name="connsiteX13" fmla="*/ 277018 w 4836318"/>
                <a:gd name="connsiteY13" fmla="*/ 195262 h 4373562"/>
                <a:gd name="connsiteX14" fmla="*/ 315118 w 4836318"/>
                <a:gd name="connsiteY14" fmla="*/ 233362 h 4373562"/>
                <a:gd name="connsiteX15" fmla="*/ 315118 w 4836318"/>
                <a:gd name="connsiteY15" fmla="*/ 233362 h 4373562"/>
                <a:gd name="connsiteX16" fmla="*/ 327818 w 4836318"/>
                <a:gd name="connsiteY16" fmla="*/ 290512 h 4373562"/>
                <a:gd name="connsiteX17" fmla="*/ 391318 w 4836318"/>
                <a:gd name="connsiteY17" fmla="*/ 284162 h 4373562"/>
                <a:gd name="connsiteX18" fmla="*/ 416718 w 4836318"/>
                <a:gd name="connsiteY18" fmla="*/ 347662 h 4373562"/>
                <a:gd name="connsiteX19" fmla="*/ 435768 w 4836318"/>
                <a:gd name="connsiteY19" fmla="*/ 392112 h 4373562"/>
                <a:gd name="connsiteX20" fmla="*/ 435768 w 4836318"/>
                <a:gd name="connsiteY20" fmla="*/ 392112 h 4373562"/>
                <a:gd name="connsiteX21" fmla="*/ 486568 w 4836318"/>
                <a:gd name="connsiteY21" fmla="*/ 461962 h 4373562"/>
                <a:gd name="connsiteX22" fmla="*/ 556418 w 4836318"/>
                <a:gd name="connsiteY22" fmla="*/ 468312 h 4373562"/>
                <a:gd name="connsiteX23" fmla="*/ 531018 w 4836318"/>
                <a:gd name="connsiteY23" fmla="*/ 525462 h 4373562"/>
                <a:gd name="connsiteX24" fmla="*/ 613568 w 4836318"/>
                <a:gd name="connsiteY24" fmla="*/ 550862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315118 w 4836318"/>
                <a:gd name="connsiteY15" fmla="*/ 233362 h 4373562"/>
                <a:gd name="connsiteX16" fmla="*/ 315118 w 4836318"/>
                <a:gd name="connsiteY16" fmla="*/ 233362 h 4373562"/>
                <a:gd name="connsiteX17" fmla="*/ 327818 w 4836318"/>
                <a:gd name="connsiteY17" fmla="*/ 290512 h 4373562"/>
                <a:gd name="connsiteX18" fmla="*/ 391318 w 4836318"/>
                <a:gd name="connsiteY18" fmla="*/ 284162 h 4373562"/>
                <a:gd name="connsiteX19" fmla="*/ 416718 w 4836318"/>
                <a:gd name="connsiteY19" fmla="*/ 347662 h 4373562"/>
                <a:gd name="connsiteX20" fmla="*/ 435768 w 4836318"/>
                <a:gd name="connsiteY20" fmla="*/ 392112 h 4373562"/>
                <a:gd name="connsiteX21" fmla="*/ 435768 w 4836318"/>
                <a:gd name="connsiteY21" fmla="*/ 392112 h 4373562"/>
                <a:gd name="connsiteX22" fmla="*/ 486568 w 4836318"/>
                <a:gd name="connsiteY22" fmla="*/ 461962 h 4373562"/>
                <a:gd name="connsiteX23" fmla="*/ 556418 w 4836318"/>
                <a:gd name="connsiteY23" fmla="*/ 468312 h 4373562"/>
                <a:gd name="connsiteX24" fmla="*/ 531018 w 4836318"/>
                <a:gd name="connsiteY24" fmla="*/ 525462 h 4373562"/>
                <a:gd name="connsiteX25" fmla="*/ 613568 w 4836318"/>
                <a:gd name="connsiteY25" fmla="*/ 550862 h 4373562"/>
                <a:gd name="connsiteX26" fmla="*/ 696118 w 4836318"/>
                <a:gd name="connsiteY26" fmla="*/ 595312 h 4373562"/>
                <a:gd name="connsiteX27" fmla="*/ 696118 w 4836318"/>
                <a:gd name="connsiteY27" fmla="*/ 709612 h 4373562"/>
                <a:gd name="connsiteX28" fmla="*/ 740568 w 4836318"/>
                <a:gd name="connsiteY28" fmla="*/ 722312 h 4373562"/>
                <a:gd name="connsiteX29" fmla="*/ 772318 w 4836318"/>
                <a:gd name="connsiteY29" fmla="*/ 766762 h 4373562"/>
                <a:gd name="connsiteX30" fmla="*/ 842168 w 4836318"/>
                <a:gd name="connsiteY30" fmla="*/ 766762 h 4373562"/>
                <a:gd name="connsiteX31" fmla="*/ 861218 w 4836318"/>
                <a:gd name="connsiteY31" fmla="*/ 811212 h 4373562"/>
                <a:gd name="connsiteX32" fmla="*/ 886618 w 4836318"/>
                <a:gd name="connsiteY32" fmla="*/ 811212 h 4373562"/>
                <a:gd name="connsiteX33" fmla="*/ 912018 w 4836318"/>
                <a:gd name="connsiteY33" fmla="*/ 868362 h 4373562"/>
                <a:gd name="connsiteX34" fmla="*/ 950118 w 4836318"/>
                <a:gd name="connsiteY34" fmla="*/ 900112 h 4373562"/>
                <a:gd name="connsiteX35" fmla="*/ 950118 w 4836318"/>
                <a:gd name="connsiteY35" fmla="*/ 900112 h 4373562"/>
                <a:gd name="connsiteX36" fmla="*/ 962818 w 4836318"/>
                <a:gd name="connsiteY36" fmla="*/ 963612 h 4373562"/>
                <a:gd name="connsiteX37" fmla="*/ 1013618 w 4836318"/>
                <a:gd name="connsiteY37" fmla="*/ 969962 h 4373562"/>
                <a:gd name="connsiteX38" fmla="*/ 1013618 w 4836318"/>
                <a:gd name="connsiteY38" fmla="*/ 1020762 h 4373562"/>
                <a:gd name="connsiteX39" fmla="*/ 1026318 w 4836318"/>
                <a:gd name="connsiteY39" fmla="*/ 1071562 h 4373562"/>
                <a:gd name="connsiteX40" fmla="*/ 1070768 w 4836318"/>
                <a:gd name="connsiteY40" fmla="*/ 1065212 h 4373562"/>
                <a:gd name="connsiteX41" fmla="*/ 1070768 w 4836318"/>
                <a:gd name="connsiteY41" fmla="*/ 1065212 h 4373562"/>
                <a:gd name="connsiteX42" fmla="*/ 1089818 w 4836318"/>
                <a:gd name="connsiteY42" fmla="*/ 1135062 h 4373562"/>
                <a:gd name="connsiteX43" fmla="*/ 1089818 w 4836318"/>
                <a:gd name="connsiteY43" fmla="*/ 1166812 h 4373562"/>
                <a:gd name="connsiteX44" fmla="*/ 1146968 w 4836318"/>
                <a:gd name="connsiteY44" fmla="*/ 1166812 h 4373562"/>
                <a:gd name="connsiteX45" fmla="*/ 1146968 w 4836318"/>
                <a:gd name="connsiteY45" fmla="*/ 1166812 h 4373562"/>
                <a:gd name="connsiteX46" fmla="*/ 1191418 w 4836318"/>
                <a:gd name="connsiteY46" fmla="*/ 1204912 h 4373562"/>
                <a:gd name="connsiteX47" fmla="*/ 1191418 w 4836318"/>
                <a:gd name="connsiteY47" fmla="*/ 1236662 h 4373562"/>
                <a:gd name="connsiteX48" fmla="*/ 1254918 w 4836318"/>
                <a:gd name="connsiteY48" fmla="*/ 1230312 h 4373562"/>
                <a:gd name="connsiteX49" fmla="*/ 1254918 w 4836318"/>
                <a:gd name="connsiteY49" fmla="*/ 1293812 h 4373562"/>
                <a:gd name="connsiteX50" fmla="*/ 1261268 w 4836318"/>
                <a:gd name="connsiteY50" fmla="*/ 1319212 h 4373562"/>
                <a:gd name="connsiteX51" fmla="*/ 1305718 w 4836318"/>
                <a:gd name="connsiteY51" fmla="*/ 1338262 h 4373562"/>
                <a:gd name="connsiteX52" fmla="*/ 1305718 w 4836318"/>
                <a:gd name="connsiteY52" fmla="*/ 1338262 h 4373562"/>
                <a:gd name="connsiteX53" fmla="*/ 1375568 w 4836318"/>
                <a:gd name="connsiteY53" fmla="*/ 1370012 h 4373562"/>
                <a:gd name="connsiteX54" fmla="*/ 1375568 w 4836318"/>
                <a:gd name="connsiteY54" fmla="*/ 1370012 h 4373562"/>
                <a:gd name="connsiteX55" fmla="*/ 1413668 w 4836318"/>
                <a:gd name="connsiteY55" fmla="*/ 1382712 h 4373562"/>
                <a:gd name="connsiteX56" fmla="*/ 1432718 w 4836318"/>
                <a:gd name="connsiteY56" fmla="*/ 1446212 h 4373562"/>
                <a:gd name="connsiteX57" fmla="*/ 1464468 w 4836318"/>
                <a:gd name="connsiteY57" fmla="*/ 1446212 h 4373562"/>
                <a:gd name="connsiteX58" fmla="*/ 1464468 w 4836318"/>
                <a:gd name="connsiteY58" fmla="*/ 1516062 h 4373562"/>
                <a:gd name="connsiteX59" fmla="*/ 1489868 w 4836318"/>
                <a:gd name="connsiteY59" fmla="*/ 1516062 h 4373562"/>
                <a:gd name="connsiteX60" fmla="*/ 1496218 w 4836318"/>
                <a:gd name="connsiteY60" fmla="*/ 1560512 h 4373562"/>
                <a:gd name="connsiteX61" fmla="*/ 1496218 w 4836318"/>
                <a:gd name="connsiteY61" fmla="*/ 1560512 h 4373562"/>
                <a:gd name="connsiteX62" fmla="*/ 1566068 w 4836318"/>
                <a:gd name="connsiteY62" fmla="*/ 1592262 h 4373562"/>
                <a:gd name="connsiteX63" fmla="*/ 1623218 w 4836318"/>
                <a:gd name="connsiteY63" fmla="*/ 1630362 h 4373562"/>
                <a:gd name="connsiteX64" fmla="*/ 1623218 w 4836318"/>
                <a:gd name="connsiteY64" fmla="*/ 1636712 h 4373562"/>
                <a:gd name="connsiteX65" fmla="*/ 1705768 w 4836318"/>
                <a:gd name="connsiteY65" fmla="*/ 1693862 h 4373562"/>
                <a:gd name="connsiteX66" fmla="*/ 1705768 w 4836318"/>
                <a:gd name="connsiteY66" fmla="*/ 1757362 h 4373562"/>
                <a:gd name="connsiteX67" fmla="*/ 1756568 w 4836318"/>
                <a:gd name="connsiteY67" fmla="*/ 1789112 h 4373562"/>
                <a:gd name="connsiteX68" fmla="*/ 1756568 w 4836318"/>
                <a:gd name="connsiteY68" fmla="*/ 1789112 h 4373562"/>
                <a:gd name="connsiteX69" fmla="*/ 1839118 w 4836318"/>
                <a:gd name="connsiteY69" fmla="*/ 1782762 h 4373562"/>
                <a:gd name="connsiteX70" fmla="*/ 1820068 w 4836318"/>
                <a:gd name="connsiteY70" fmla="*/ 1827212 h 4373562"/>
                <a:gd name="connsiteX71" fmla="*/ 1820068 w 4836318"/>
                <a:gd name="connsiteY71" fmla="*/ 1827212 h 4373562"/>
                <a:gd name="connsiteX72" fmla="*/ 1858168 w 4836318"/>
                <a:gd name="connsiteY72" fmla="*/ 1916112 h 4373562"/>
                <a:gd name="connsiteX73" fmla="*/ 1928018 w 4836318"/>
                <a:gd name="connsiteY73" fmla="*/ 1909762 h 4373562"/>
                <a:gd name="connsiteX74" fmla="*/ 1972468 w 4836318"/>
                <a:gd name="connsiteY74" fmla="*/ 1941512 h 4373562"/>
                <a:gd name="connsiteX75" fmla="*/ 2023268 w 4836318"/>
                <a:gd name="connsiteY75" fmla="*/ 1985962 h 4373562"/>
                <a:gd name="connsiteX76" fmla="*/ 2042318 w 4836318"/>
                <a:gd name="connsiteY76" fmla="*/ 1992312 h 4373562"/>
                <a:gd name="connsiteX77" fmla="*/ 2042318 w 4836318"/>
                <a:gd name="connsiteY77" fmla="*/ 1992312 h 4373562"/>
                <a:gd name="connsiteX78" fmla="*/ 2093118 w 4836318"/>
                <a:gd name="connsiteY78" fmla="*/ 2043112 h 4373562"/>
                <a:gd name="connsiteX79" fmla="*/ 2143918 w 4836318"/>
                <a:gd name="connsiteY79" fmla="*/ 2068512 h 4373562"/>
                <a:gd name="connsiteX80" fmla="*/ 2182018 w 4836318"/>
                <a:gd name="connsiteY80" fmla="*/ 2106612 h 4373562"/>
                <a:gd name="connsiteX81" fmla="*/ 2182018 w 4836318"/>
                <a:gd name="connsiteY81" fmla="*/ 2106612 h 4373562"/>
                <a:gd name="connsiteX82" fmla="*/ 2232818 w 4836318"/>
                <a:gd name="connsiteY82" fmla="*/ 2144712 h 4373562"/>
                <a:gd name="connsiteX83" fmla="*/ 2251868 w 4836318"/>
                <a:gd name="connsiteY83" fmla="*/ 2157412 h 4373562"/>
                <a:gd name="connsiteX84" fmla="*/ 2270918 w 4836318"/>
                <a:gd name="connsiteY84" fmla="*/ 2176462 h 4373562"/>
                <a:gd name="connsiteX85" fmla="*/ 2309018 w 4836318"/>
                <a:gd name="connsiteY85" fmla="*/ 2195512 h 4373562"/>
                <a:gd name="connsiteX86" fmla="*/ 2315368 w 4836318"/>
                <a:gd name="connsiteY86" fmla="*/ 2227262 h 4373562"/>
                <a:gd name="connsiteX87" fmla="*/ 2340768 w 4836318"/>
                <a:gd name="connsiteY87" fmla="*/ 2227262 h 4373562"/>
                <a:gd name="connsiteX88" fmla="*/ 2334418 w 4836318"/>
                <a:gd name="connsiteY88" fmla="*/ 2265362 h 4373562"/>
                <a:gd name="connsiteX89" fmla="*/ 2385218 w 4836318"/>
                <a:gd name="connsiteY89" fmla="*/ 2278062 h 4373562"/>
                <a:gd name="connsiteX90" fmla="*/ 2391568 w 4836318"/>
                <a:gd name="connsiteY90" fmla="*/ 2341562 h 4373562"/>
                <a:gd name="connsiteX91" fmla="*/ 2423318 w 4836318"/>
                <a:gd name="connsiteY91" fmla="*/ 2347912 h 4373562"/>
                <a:gd name="connsiteX92" fmla="*/ 2423318 w 4836318"/>
                <a:gd name="connsiteY92" fmla="*/ 2436812 h 4373562"/>
                <a:gd name="connsiteX93" fmla="*/ 2480468 w 4836318"/>
                <a:gd name="connsiteY93" fmla="*/ 2443162 h 4373562"/>
                <a:gd name="connsiteX94" fmla="*/ 2537618 w 4836318"/>
                <a:gd name="connsiteY94" fmla="*/ 2462212 h 4373562"/>
                <a:gd name="connsiteX95" fmla="*/ 2594768 w 4836318"/>
                <a:gd name="connsiteY95" fmla="*/ 2487612 h 4373562"/>
                <a:gd name="connsiteX96" fmla="*/ 2670968 w 4836318"/>
                <a:gd name="connsiteY96" fmla="*/ 2513012 h 4373562"/>
                <a:gd name="connsiteX97" fmla="*/ 2696368 w 4836318"/>
                <a:gd name="connsiteY97" fmla="*/ 2538412 h 4373562"/>
                <a:gd name="connsiteX98" fmla="*/ 2702718 w 4836318"/>
                <a:gd name="connsiteY98" fmla="*/ 2620962 h 4373562"/>
                <a:gd name="connsiteX99" fmla="*/ 2734468 w 4836318"/>
                <a:gd name="connsiteY99" fmla="*/ 2646362 h 4373562"/>
                <a:gd name="connsiteX100" fmla="*/ 2734468 w 4836318"/>
                <a:gd name="connsiteY100" fmla="*/ 2646362 h 4373562"/>
                <a:gd name="connsiteX101" fmla="*/ 2778918 w 4836318"/>
                <a:gd name="connsiteY101" fmla="*/ 2684462 h 4373562"/>
                <a:gd name="connsiteX102" fmla="*/ 2836068 w 4836318"/>
                <a:gd name="connsiteY102" fmla="*/ 2709862 h 4373562"/>
                <a:gd name="connsiteX103" fmla="*/ 2886868 w 4836318"/>
                <a:gd name="connsiteY103" fmla="*/ 2747962 h 4373562"/>
                <a:gd name="connsiteX104" fmla="*/ 2899568 w 4836318"/>
                <a:gd name="connsiteY104" fmla="*/ 2786062 h 4373562"/>
                <a:gd name="connsiteX105" fmla="*/ 2899568 w 4836318"/>
                <a:gd name="connsiteY105" fmla="*/ 2817812 h 4373562"/>
                <a:gd name="connsiteX106" fmla="*/ 2950368 w 4836318"/>
                <a:gd name="connsiteY106" fmla="*/ 2836862 h 4373562"/>
                <a:gd name="connsiteX107" fmla="*/ 2950368 w 4836318"/>
                <a:gd name="connsiteY107" fmla="*/ 2836862 h 4373562"/>
                <a:gd name="connsiteX108" fmla="*/ 3007518 w 4836318"/>
                <a:gd name="connsiteY108" fmla="*/ 2881312 h 4373562"/>
                <a:gd name="connsiteX109" fmla="*/ 3007518 w 4836318"/>
                <a:gd name="connsiteY109" fmla="*/ 2881312 h 4373562"/>
                <a:gd name="connsiteX110" fmla="*/ 3096418 w 4836318"/>
                <a:gd name="connsiteY110" fmla="*/ 2919412 h 4373562"/>
                <a:gd name="connsiteX111" fmla="*/ 3096418 w 4836318"/>
                <a:gd name="connsiteY111" fmla="*/ 2919412 h 4373562"/>
                <a:gd name="connsiteX112" fmla="*/ 3185318 w 4836318"/>
                <a:gd name="connsiteY112" fmla="*/ 2944812 h 4373562"/>
                <a:gd name="connsiteX113" fmla="*/ 3198018 w 4836318"/>
                <a:gd name="connsiteY113" fmla="*/ 2995612 h 4373562"/>
                <a:gd name="connsiteX114" fmla="*/ 3236118 w 4836318"/>
                <a:gd name="connsiteY114" fmla="*/ 3021012 h 4373562"/>
                <a:gd name="connsiteX115" fmla="*/ 3267868 w 4836318"/>
                <a:gd name="connsiteY115" fmla="*/ 3033712 h 4373562"/>
                <a:gd name="connsiteX116" fmla="*/ 3305968 w 4836318"/>
                <a:gd name="connsiteY116" fmla="*/ 3065462 h 4373562"/>
                <a:gd name="connsiteX117" fmla="*/ 3394868 w 4836318"/>
                <a:gd name="connsiteY117" fmla="*/ 3128962 h 4373562"/>
                <a:gd name="connsiteX118" fmla="*/ 3375818 w 4836318"/>
                <a:gd name="connsiteY118" fmla="*/ 3186112 h 4373562"/>
                <a:gd name="connsiteX119" fmla="*/ 3407568 w 4836318"/>
                <a:gd name="connsiteY119" fmla="*/ 3205162 h 4373562"/>
                <a:gd name="connsiteX120" fmla="*/ 3426618 w 4836318"/>
                <a:gd name="connsiteY120" fmla="*/ 3211512 h 4373562"/>
                <a:gd name="connsiteX121" fmla="*/ 3464718 w 4836318"/>
                <a:gd name="connsiteY121" fmla="*/ 3243262 h 4373562"/>
                <a:gd name="connsiteX122" fmla="*/ 3477418 w 4836318"/>
                <a:gd name="connsiteY122" fmla="*/ 3281362 h 4373562"/>
                <a:gd name="connsiteX123" fmla="*/ 3509168 w 4836318"/>
                <a:gd name="connsiteY123" fmla="*/ 3325812 h 4373562"/>
                <a:gd name="connsiteX124" fmla="*/ 3585368 w 4836318"/>
                <a:gd name="connsiteY124" fmla="*/ 3319462 h 4373562"/>
                <a:gd name="connsiteX125" fmla="*/ 3623468 w 4836318"/>
                <a:gd name="connsiteY125" fmla="*/ 3370262 h 4373562"/>
                <a:gd name="connsiteX126" fmla="*/ 3655218 w 4836318"/>
                <a:gd name="connsiteY126" fmla="*/ 3408362 h 4373562"/>
                <a:gd name="connsiteX127" fmla="*/ 3693318 w 4836318"/>
                <a:gd name="connsiteY127" fmla="*/ 3478212 h 4373562"/>
                <a:gd name="connsiteX128" fmla="*/ 3706018 w 4836318"/>
                <a:gd name="connsiteY128" fmla="*/ 3522662 h 4373562"/>
                <a:gd name="connsiteX129" fmla="*/ 3807618 w 4836318"/>
                <a:gd name="connsiteY129" fmla="*/ 3560762 h 4373562"/>
                <a:gd name="connsiteX130" fmla="*/ 3858418 w 4836318"/>
                <a:gd name="connsiteY130" fmla="*/ 3548062 h 4373562"/>
                <a:gd name="connsiteX131" fmla="*/ 3877468 w 4836318"/>
                <a:gd name="connsiteY131" fmla="*/ 3643312 h 4373562"/>
                <a:gd name="connsiteX132" fmla="*/ 3934618 w 4836318"/>
                <a:gd name="connsiteY132" fmla="*/ 3649662 h 4373562"/>
                <a:gd name="connsiteX133" fmla="*/ 3998118 w 4836318"/>
                <a:gd name="connsiteY133" fmla="*/ 3675062 h 4373562"/>
                <a:gd name="connsiteX134" fmla="*/ 4048918 w 4836318"/>
                <a:gd name="connsiteY134" fmla="*/ 3681412 h 4373562"/>
                <a:gd name="connsiteX135" fmla="*/ 4074318 w 4836318"/>
                <a:gd name="connsiteY135" fmla="*/ 3687762 h 4373562"/>
                <a:gd name="connsiteX136" fmla="*/ 4125118 w 4836318"/>
                <a:gd name="connsiteY136" fmla="*/ 3738562 h 4373562"/>
                <a:gd name="connsiteX137" fmla="*/ 4144168 w 4836318"/>
                <a:gd name="connsiteY137" fmla="*/ 3744912 h 4373562"/>
                <a:gd name="connsiteX138" fmla="*/ 4150518 w 4836318"/>
                <a:gd name="connsiteY138" fmla="*/ 3808412 h 4373562"/>
                <a:gd name="connsiteX139" fmla="*/ 4150518 w 4836318"/>
                <a:gd name="connsiteY139" fmla="*/ 3808412 h 4373562"/>
                <a:gd name="connsiteX140" fmla="*/ 4226718 w 4836318"/>
                <a:gd name="connsiteY140" fmla="*/ 3897312 h 4373562"/>
                <a:gd name="connsiteX141" fmla="*/ 4271168 w 4836318"/>
                <a:gd name="connsiteY141" fmla="*/ 3929062 h 4373562"/>
                <a:gd name="connsiteX142" fmla="*/ 4271168 w 4836318"/>
                <a:gd name="connsiteY142" fmla="*/ 3929062 h 4373562"/>
                <a:gd name="connsiteX143" fmla="*/ 4372768 w 4836318"/>
                <a:gd name="connsiteY143" fmla="*/ 3973512 h 4373562"/>
                <a:gd name="connsiteX144" fmla="*/ 4385468 w 4836318"/>
                <a:gd name="connsiteY144" fmla="*/ 4024312 h 4373562"/>
                <a:gd name="connsiteX145" fmla="*/ 4385468 w 4836318"/>
                <a:gd name="connsiteY145" fmla="*/ 4024312 h 4373562"/>
                <a:gd name="connsiteX146" fmla="*/ 4442618 w 4836318"/>
                <a:gd name="connsiteY146" fmla="*/ 4068762 h 4373562"/>
                <a:gd name="connsiteX147" fmla="*/ 4468018 w 4836318"/>
                <a:gd name="connsiteY147" fmla="*/ 4106862 h 4373562"/>
                <a:gd name="connsiteX148" fmla="*/ 4468018 w 4836318"/>
                <a:gd name="connsiteY148" fmla="*/ 4106862 h 4373562"/>
                <a:gd name="connsiteX149" fmla="*/ 4563268 w 4836318"/>
                <a:gd name="connsiteY149" fmla="*/ 4144962 h 4373562"/>
                <a:gd name="connsiteX150" fmla="*/ 4556918 w 4836318"/>
                <a:gd name="connsiteY150" fmla="*/ 4208462 h 4373562"/>
                <a:gd name="connsiteX151" fmla="*/ 4601368 w 4836318"/>
                <a:gd name="connsiteY151" fmla="*/ 4214812 h 4373562"/>
                <a:gd name="connsiteX152" fmla="*/ 4614068 w 4836318"/>
                <a:gd name="connsiteY152" fmla="*/ 4252912 h 4373562"/>
                <a:gd name="connsiteX153" fmla="*/ 4652168 w 4836318"/>
                <a:gd name="connsiteY153" fmla="*/ 4291012 h 4373562"/>
                <a:gd name="connsiteX154" fmla="*/ 4652168 w 4836318"/>
                <a:gd name="connsiteY154" fmla="*/ 4291012 h 4373562"/>
                <a:gd name="connsiteX155" fmla="*/ 4766468 w 4836318"/>
                <a:gd name="connsiteY155" fmla="*/ 4297362 h 4373562"/>
                <a:gd name="connsiteX156" fmla="*/ 4829968 w 4836318"/>
                <a:gd name="connsiteY156" fmla="*/ 4348162 h 4373562"/>
                <a:gd name="connsiteX157" fmla="*/ 4836318 w 4836318"/>
                <a:gd name="connsiteY157" fmla="*/ 4373562 h 4373562"/>
                <a:gd name="connsiteX158" fmla="*/ 4836318 w 4836318"/>
                <a:gd name="connsiteY158"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315118 w 4836318"/>
                <a:gd name="connsiteY15" fmla="*/ 233362 h 4373562"/>
                <a:gd name="connsiteX16" fmla="*/ 269874 w 4836318"/>
                <a:gd name="connsiteY16" fmla="*/ 257175 h 4373562"/>
                <a:gd name="connsiteX17" fmla="*/ 327818 w 4836318"/>
                <a:gd name="connsiteY17" fmla="*/ 290512 h 4373562"/>
                <a:gd name="connsiteX18" fmla="*/ 391318 w 4836318"/>
                <a:gd name="connsiteY18" fmla="*/ 284162 h 4373562"/>
                <a:gd name="connsiteX19" fmla="*/ 416718 w 4836318"/>
                <a:gd name="connsiteY19" fmla="*/ 347662 h 4373562"/>
                <a:gd name="connsiteX20" fmla="*/ 435768 w 4836318"/>
                <a:gd name="connsiteY20" fmla="*/ 392112 h 4373562"/>
                <a:gd name="connsiteX21" fmla="*/ 435768 w 4836318"/>
                <a:gd name="connsiteY21" fmla="*/ 392112 h 4373562"/>
                <a:gd name="connsiteX22" fmla="*/ 486568 w 4836318"/>
                <a:gd name="connsiteY22" fmla="*/ 461962 h 4373562"/>
                <a:gd name="connsiteX23" fmla="*/ 556418 w 4836318"/>
                <a:gd name="connsiteY23" fmla="*/ 468312 h 4373562"/>
                <a:gd name="connsiteX24" fmla="*/ 531018 w 4836318"/>
                <a:gd name="connsiteY24" fmla="*/ 525462 h 4373562"/>
                <a:gd name="connsiteX25" fmla="*/ 613568 w 4836318"/>
                <a:gd name="connsiteY25" fmla="*/ 550862 h 4373562"/>
                <a:gd name="connsiteX26" fmla="*/ 696118 w 4836318"/>
                <a:gd name="connsiteY26" fmla="*/ 595312 h 4373562"/>
                <a:gd name="connsiteX27" fmla="*/ 696118 w 4836318"/>
                <a:gd name="connsiteY27" fmla="*/ 709612 h 4373562"/>
                <a:gd name="connsiteX28" fmla="*/ 740568 w 4836318"/>
                <a:gd name="connsiteY28" fmla="*/ 722312 h 4373562"/>
                <a:gd name="connsiteX29" fmla="*/ 772318 w 4836318"/>
                <a:gd name="connsiteY29" fmla="*/ 766762 h 4373562"/>
                <a:gd name="connsiteX30" fmla="*/ 842168 w 4836318"/>
                <a:gd name="connsiteY30" fmla="*/ 766762 h 4373562"/>
                <a:gd name="connsiteX31" fmla="*/ 861218 w 4836318"/>
                <a:gd name="connsiteY31" fmla="*/ 811212 h 4373562"/>
                <a:gd name="connsiteX32" fmla="*/ 886618 w 4836318"/>
                <a:gd name="connsiteY32" fmla="*/ 811212 h 4373562"/>
                <a:gd name="connsiteX33" fmla="*/ 912018 w 4836318"/>
                <a:gd name="connsiteY33" fmla="*/ 868362 h 4373562"/>
                <a:gd name="connsiteX34" fmla="*/ 950118 w 4836318"/>
                <a:gd name="connsiteY34" fmla="*/ 900112 h 4373562"/>
                <a:gd name="connsiteX35" fmla="*/ 950118 w 4836318"/>
                <a:gd name="connsiteY35" fmla="*/ 900112 h 4373562"/>
                <a:gd name="connsiteX36" fmla="*/ 962818 w 4836318"/>
                <a:gd name="connsiteY36" fmla="*/ 963612 h 4373562"/>
                <a:gd name="connsiteX37" fmla="*/ 1013618 w 4836318"/>
                <a:gd name="connsiteY37" fmla="*/ 969962 h 4373562"/>
                <a:gd name="connsiteX38" fmla="*/ 1013618 w 4836318"/>
                <a:gd name="connsiteY38" fmla="*/ 1020762 h 4373562"/>
                <a:gd name="connsiteX39" fmla="*/ 1026318 w 4836318"/>
                <a:gd name="connsiteY39" fmla="*/ 1071562 h 4373562"/>
                <a:gd name="connsiteX40" fmla="*/ 1070768 w 4836318"/>
                <a:gd name="connsiteY40" fmla="*/ 1065212 h 4373562"/>
                <a:gd name="connsiteX41" fmla="*/ 1070768 w 4836318"/>
                <a:gd name="connsiteY41" fmla="*/ 1065212 h 4373562"/>
                <a:gd name="connsiteX42" fmla="*/ 1089818 w 4836318"/>
                <a:gd name="connsiteY42" fmla="*/ 1135062 h 4373562"/>
                <a:gd name="connsiteX43" fmla="*/ 1089818 w 4836318"/>
                <a:gd name="connsiteY43" fmla="*/ 1166812 h 4373562"/>
                <a:gd name="connsiteX44" fmla="*/ 1146968 w 4836318"/>
                <a:gd name="connsiteY44" fmla="*/ 1166812 h 4373562"/>
                <a:gd name="connsiteX45" fmla="*/ 1146968 w 4836318"/>
                <a:gd name="connsiteY45" fmla="*/ 1166812 h 4373562"/>
                <a:gd name="connsiteX46" fmla="*/ 1191418 w 4836318"/>
                <a:gd name="connsiteY46" fmla="*/ 1204912 h 4373562"/>
                <a:gd name="connsiteX47" fmla="*/ 1191418 w 4836318"/>
                <a:gd name="connsiteY47" fmla="*/ 1236662 h 4373562"/>
                <a:gd name="connsiteX48" fmla="*/ 1254918 w 4836318"/>
                <a:gd name="connsiteY48" fmla="*/ 1230312 h 4373562"/>
                <a:gd name="connsiteX49" fmla="*/ 1254918 w 4836318"/>
                <a:gd name="connsiteY49" fmla="*/ 1293812 h 4373562"/>
                <a:gd name="connsiteX50" fmla="*/ 1261268 w 4836318"/>
                <a:gd name="connsiteY50" fmla="*/ 1319212 h 4373562"/>
                <a:gd name="connsiteX51" fmla="*/ 1305718 w 4836318"/>
                <a:gd name="connsiteY51" fmla="*/ 1338262 h 4373562"/>
                <a:gd name="connsiteX52" fmla="*/ 1305718 w 4836318"/>
                <a:gd name="connsiteY52" fmla="*/ 1338262 h 4373562"/>
                <a:gd name="connsiteX53" fmla="*/ 1375568 w 4836318"/>
                <a:gd name="connsiteY53" fmla="*/ 1370012 h 4373562"/>
                <a:gd name="connsiteX54" fmla="*/ 1375568 w 4836318"/>
                <a:gd name="connsiteY54" fmla="*/ 1370012 h 4373562"/>
                <a:gd name="connsiteX55" fmla="*/ 1413668 w 4836318"/>
                <a:gd name="connsiteY55" fmla="*/ 1382712 h 4373562"/>
                <a:gd name="connsiteX56" fmla="*/ 1432718 w 4836318"/>
                <a:gd name="connsiteY56" fmla="*/ 1446212 h 4373562"/>
                <a:gd name="connsiteX57" fmla="*/ 1464468 w 4836318"/>
                <a:gd name="connsiteY57" fmla="*/ 1446212 h 4373562"/>
                <a:gd name="connsiteX58" fmla="*/ 1464468 w 4836318"/>
                <a:gd name="connsiteY58" fmla="*/ 1516062 h 4373562"/>
                <a:gd name="connsiteX59" fmla="*/ 1489868 w 4836318"/>
                <a:gd name="connsiteY59" fmla="*/ 1516062 h 4373562"/>
                <a:gd name="connsiteX60" fmla="*/ 1496218 w 4836318"/>
                <a:gd name="connsiteY60" fmla="*/ 1560512 h 4373562"/>
                <a:gd name="connsiteX61" fmla="*/ 1496218 w 4836318"/>
                <a:gd name="connsiteY61" fmla="*/ 1560512 h 4373562"/>
                <a:gd name="connsiteX62" fmla="*/ 1566068 w 4836318"/>
                <a:gd name="connsiteY62" fmla="*/ 1592262 h 4373562"/>
                <a:gd name="connsiteX63" fmla="*/ 1623218 w 4836318"/>
                <a:gd name="connsiteY63" fmla="*/ 1630362 h 4373562"/>
                <a:gd name="connsiteX64" fmla="*/ 1623218 w 4836318"/>
                <a:gd name="connsiteY64" fmla="*/ 1636712 h 4373562"/>
                <a:gd name="connsiteX65" fmla="*/ 1705768 w 4836318"/>
                <a:gd name="connsiteY65" fmla="*/ 1693862 h 4373562"/>
                <a:gd name="connsiteX66" fmla="*/ 1705768 w 4836318"/>
                <a:gd name="connsiteY66" fmla="*/ 1757362 h 4373562"/>
                <a:gd name="connsiteX67" fmla="*/ 1756568 w 4836318"/>
                <a:gd name="connsiteY67" fmla="*/ 1789112 h 4373562"/>
                <a:gd name="connsiteX68" fmla="*/ 1756568 w 4836318"/>
                <a:gd name="connsiteY68" fmla="*/ 1789112 h 4373562"/>
                <a:gd name="connsiteX69" fmla="*/ 1839118 w 4836318"/>
                <a:gd name="connsiteY69" fmla="*/ 1782762 h 4373562"/>
                <a:gd name="connsiteX70" fmla="*/ 1820068 w 4836318"/>
                <a:gd name="connsiteY70" fmla="*/ 1827212 h 4373562"/>
                <a:gd name="connsiteX71" fmla="*/ 1820068 w 4836318"/>
                <a:gd name="connsiteY71" fmla="*/ 1827212 h 4373562"/>
                <a:gd name="connsiteX72" fmla="*/ 1858168 w 4836318"/>
                <a:gd name="connsiteY72" fmla="*/ 1916112 h 4373562"/>
                <a:gd name="connsiteX73" fmla="*/ 1928018 w 4836318"/>
                <a:gd name="connsiteY73" fmla="*/ 1909762 h 4373562"/>
                <a:gd name="connsiteX74" fmla="*/ 1972468 w 4836318"/>
                <a:gd name="connsiteY74" fmla="*/ 1941512 h 4373562"/>
                <a:gd name="connsiteX75" fmla="*/ 2023268 w 4836318"/>
                <a:gd name="connsiteY75" fmla="*/ 1985962 h 4373562"/>
                <a:gd name="connsiteX76" fmla="*/ 2042318 w 4836318"/>
                <a:gd name="connsiteY76" fmla="*/ 1992312 h 4373562"/>
                <a:gd name="connsiteX77" fmla="*/ 2042318 w 4836318"/>
                <a:gd name="connsiteY77" fmla="*/ 1992312 h 4373562"/>
                <a:gd name="connsiteX78" fmla="*/ 2093118 w 4836318"/>
                <a:gd name="connsiteY78" fmla="*/ 2043112 h 4373562"/>
                <a:gd name="connsiteX79" fmla="*/ 2143918 w 4836318"/>
                <a:gd name="connsiteY79" fmla="*/ 2068512 h 4373562"/>
                <a:gd name="connsiteX80" fmla="*/ 2182018 w 4836318"/>
                <a:gd name="connsiteY80" fmla="*/ 2106612 h 4373562"/>
                <a:gd name="connsiteX81" fmla="*/ 2182018 w 4836318"/>
                <a:gd name="connsiteY81" fmla="*/ 2106612 h 4373562"/>
                <a:gd name="connsiteX82" fmla="*/ 2232818 w 4836318"/>
                <a:gd name="connsiteY82" fmla="*/ 2144712 h 4373562"/>
                <a:gd name="connsiteX83" fmla="*/ 2251868 w 4836318"/>
                <a:gd name="connsiteY83" fmla="*/ 2157412 h 4373562"/>
                <a:gd name="connsiteX84" fmla="*/ 2270918 w 4836318"/>
                <a:gd name="connsiteY84" fmla="*/ 2176462 h 4373562"/>
                <a:gd name="connsiteX85" fmla="*/ 2309018 w 4836318"/>
                <a:gd name="connsiteY85" fmla="*/ 2195512 h 4373562"/>
                <a:gd name="connsiteX86" fmla="*/ 2315368 w 4836318"/>
                <a:gd name="connsiteY86" fmla="*/ 2227262 h 4373562"/>
                <a:gd name="connsiteX87" fmla="*/ 2340768 w 4836318"/>
                <a:gd name="connsiteY87" fmla="*/ 2227262 h 4373562"/>
                <a:gd name="connsiteX88" fmla="*/ 2334418 w 4836318"/>
                <a:gd name="connsiteY88" fmla="*/ 2265362 h 4373562"/>
                <a:gd name="connsiteX89" fmla="*/ 2385218 w 4836318"/>
                <a:gd name="connsiteY89" fmla="*/ 2278062 h 4373562"/>
                <a:gd name="connsiteX90" fmla="*/ 2391568 w 4836318"/>
                <a:gd name="connsiteY90" fmla="*/ 2341562 h 4373562"/>
                <a:gd name="connsiteX91" fmla="*/ 2423318 w 4836318"/>
                <a:gd name="connsiteY91" fmla="*/ 2347912 h 4373562"/>
                <a:gd name="connsiteX92" fmla="*/ 2423318 w 4836318"/>
                <a:gd name="connsiteY92" fmla="*/ 2436812 h 4373562"/>
                <a:gd name="connsiteX93" fmla="*/ 2480468 w 4836318"/>
                <a:gd name="connsiteY93" fmla="*/ 2443162 h 4373562"/>
                <a:gd name="connsiteX94" fmla="*/ 2537618 w 4836318"/>
                <a:gd name="connsiteY94" fmla="*/ 2462212 h 4373562"/>
                <a:gd name="connsiteX95" fmla="*/ 2594768 w 4836318"/>
                <a:gd name="connsiteY95" fmla="*/ 2487612 h 4373562"/>
                <a:gd name="connsiteX96" fmla="*/ 2670968 w 4836318"/>
                <a:gd name="connsiteY96" fmla="*/ 2513012 h 4373562"/>
                <a:gd name="connsiteX97" fmla="*/ 2696368 w 4836318"/>
                <a:gd name="connsiteY97" fmla="*/ 2538412 h 4373562"/>
                <a:gd name="connsiteX98" fmla="*/ 2702718 w 4836318"/>
                <a:gd name="connsiteY98" fmla="*/ 2620962 h 4373562"/>
                <a:gd name="connsiteX99" fmla="*/ 2734468 w 4836318"/>
                <a:gd name="connsiteY99" fmla="*/ 2646362 h 4373562"/>
                <a:gd name="connsiteX100" fmla="*/ 2734468 w 4836318"/>
                <a:gd name="connsiteY100" fmla="*/ 2646362 h 4373562"/>
                <a:gd name="connsiteX101" fmla="*/ 2778918 w 4836318"/>
                <a:gd name="connsiteY101" fmla="*/ 2684462 h 4373562"/>
                <a:gd name="connsiteX102" fmla="*/ 2836068 w 4836318"/>
                <a:gd name="connsiteY102" fmla="*/ 2709862 h 4373562"/>
                <a:gd name="connsiteX103" fmla="*/ 2886868 w 4836318"/>
                <a:gd name="connsiteY103" fmla="*/ 2747962 h 4373562"/>
                <a:gd name="connsiteX104" fmla="*/ 2899568 w 4836318"/>
                <a:gd name="connsiteY104" fmla="*/ 2786062 h 4373562"/>
                <a:gd name="connsiteX105" fmla="*/ 2899568 w 4836318"/>
                <a:gd name="connsiteY105" fmla="*/ 2817812 h 4373562"/>
                <a:gd name="connsiteX106" fmla="*/ 2950368 w 4836318"/>
                <a:gd name="connsiteY106" fmla="*/ 2836862 h 4373562"/>
                <a:gd name="connsiteX107" fmla="*/ 2950368 w 4836318"/>
                <a:gd name="connsiteY107" fmla="*/ 2836862 h 4373562"/>
                <a:gd name="connsiteX108" fmla="*/ 3007518 w 4836318"/>
                <a:gd name="connsiteY108" fmla="*/ 2881312 h 4373562"/>
                <a:gd name="connsiteX109" fmla="*/ 3007518 w 4836318"/>
                <a:gd name="connsiteY109" fmla="*/ 2881312 h 4373562"/>
                <a:gd name="connsiteX110" fmla="*/ 3096418 w 4836318"/>
                <a:gd name="connsiteY110" fmla="*/ 2919412 h 4373562"/>
                <a:gd name="connsiteX111" fmla="*/ 3096418 w 4836318"/>
                <a:gd name="connsiteY111" fmla="*/ 2919412 h 4373562"/>
                <a:gd name="connsiteX112" fmla="*/ 3185318 w 4836318"/>
                <a:gd name="connsiteY112" fmla="*/ 2944812 h 4373562"/>
                <a:gd name="connsiteX113" fmla="*/ 3198018 w 4836318"/>
                <a:gd name="connsiteY113" fmla="*/ 2995612 h 4373562"/>
                <a:gd name="connsiteX114" fmla="*/ 3236118 w 4836318"/>
                <a:gd name="connsiteY114" fmla="*/ 3021012 h 4373562"/>
                <a:gd name="connsiteX115" fmla="*/ 3267868 w 4836318"/>
                <a:gd name="connsiteY115" fmla="*/ 3033712 h 4373562"/>
                <a:gd name="connsiteX116" fmla="*/ 3305968 w 4836318"/>
                <a:gd name="connsiteY116" fmla="*/ 3065462 h 4373562"/>
                <a:gd name="connsiteX117" fmla="*/ 3394868 w 4836318"/>
                <a:gd name="connsiteY117" fmla="*/ 3128962 h 4373562"/>
                <a:gd name="connsiteX118" fmla="*/ 3375818 w 4836318"/>
                <a:gd name="connsiteY118" fmla="*/ 3186112 h 4373562"/>
                <a:gd name="connsiteX119" fmla="*/ 3407568 w 4836318"/>
                <a:gd name="connsiteY119" fmla="*/ 3205162 h 4373562"/>
                <a:gd name="connsiteX120" fmla="*/ 3426618 w 4836318"/>
                <a:gd name="connsiteY120" fmla="*/ 3211512 h 4373562"/>
                <a:gd name="connsiteX121" fmla="*/ 3464718 w 4836318"/>
                <a:gd name="connsiteY121" fmla="*/ 3243262 h 4373562"/>
                <a:gd name="connsiteX122" fmla="*/ 3477418 w 4836318"/>
                <a:gd name="connsiteY122" fmla="*/ 3281362 h 4373562"/>
                <a:gd name="connsiteX123" fmla="*/ 3509168 w 4836318"/>
                <a:gd name="connsiteY123" fmla="*/ 3325812 h 4373562"/>
                <a:gd name="connsiteX124" fmla="*/ 3585368 w 4836318"/>
                <a:gd name="connsiteY124" fmla="*/ 3319462 h 4373562"/>
                <a:gd name="connsiteX125" fmla="*/ 3623468 w 4836318"/>
                <a:gd name="connsiteY125" fmla="*/ 3370262 h 4373562"/>
                <a:gd name="connsiteX126" fmla="*/ 3655218 w 4836318"/>
                <a:gd name="connsiteY126" fmla="*/ 3408362 h 4373562"/>
                <a:gd name="connsiteX127" fmla="*/ 3693318 w 4836318"/>
                <a:gd name="connsiteY127" fmla="*/ 3478212 h 4373562"/>
                <a:gd name="connsiteX128" fmla="*/ 3706018 w 4836318"/>
                <a:gd name="connsiteY128" fmla="*/ 3522662 h 4373562"/>
                <a:gd name="connsiteX129" fmla="*/ 3807618 w 4836318"/>
                <a:gd name="connsiteY129" fmla="*/ 3560762 h 4373562"/>
                <a:gd name="connsiteX130" fmla="*/ 3858418 w 4836318"/>
                <a:gd name="connsiteY130" fmla="*/ 3548062 h 4373562"/>
                <a:gd name="connsiteX131" fmla="*/ 3877468 w 4836318"/>
                <a:gd name="connsiteY131" fmla="*/ 3643312 h 4373562"/>
                <a:gd name="connsiteX132" fmla="*/ 3934618 w 4836318"/>
                <a:gd name="connsiteY132" fmla="*/ 3649662 h 4373562"/>
                <a:gd name="connsiteX133" fmla="*/ 3998118 w 4836318"/>
                <a:gd name="connsiteY133" fmla="*/ 3675062 h 4373562"/>
                <a:gd name="connsiteX134" fmla="*/ 4048918 w 4836318"/>
                <a:gd name="connsiteY134" fmla="*/ 3681412 h 4373562"/>
                <a:gd name="connsiteX135" fmla="*/ 4074318 w 4836318"/>
                <a:gd name="connsiteY135" fmla="*/ 3687762 h 4373562"/>
                <a:gd name="connsiteX136" fmla="*/ 4125118 w 4836318"/>
                <a:gd name="connsiteY136" fmla="*/ 3738562 h 4373562"/>
                <a:gd name="connsiteX137" fmla="*/ 4144168 w 4836318"/>
                <a:gd name="connsiteY137" fmla="*/ 3744912 h 4373562"/>
                <a:gd name="connsiteX138" fmla="*/ 4150518 w 4836318"/>
                <a:gd name="connsiteY138" fmla="*/ 3808412 h 4373562"/>
                <a:gd name="connsiteX139" fmla="*/ 4150518 w 4836318"/>
                <a:gd name="connsiteY139" fmla="*/ 3808412 h 4373562"/>
                <a:gd name="connsiteX140" fmla="*/ 4226718 w 4836318"/>
                <a:gd name="connsiteY140" fmla="*/ 3897312 h 4373562"/>
                <a:gd name="connsiteX141" fmla="*/ 4271168 w 4836318"/>
                <a:gd name="connsiteY141" fmla="*/ 3929062 h 4373562"/>
                <a:gd name="connsiteX142" fmla="*/ 4271168 w 4836318"/>
                <a:gd name="connsiteY142" fmla="*/ 3929062 h 4373562"/>
                <a:gd name="connsiteX143" fmla="*/ 4372768 w 4836318"/>
                <a:gd name="connsiteY143" fmla="*/ 3973512 h 4373562"/>
                <a:gd name="connsiteX144" fmla="*/ 4385468 w 4836318"/>
                <a:gd name="connsiteY144" fmla="*/ 4024312 h 4373562"/>
                <a:gd name="connsiteX145" fmla="*/ 4385468 w 4836318"/>
                <a:gd name="connsiteY145" fmla="*/ 4024312 h 4373562"/>
                <a:gd name="connsiteX146" fmla="*/ 4442618 w 4836318"/>
                <a:gd name="connsiteY146" fmla="*/ 4068762 h 4373562"/>
                <a:gd name="connsiteX147" fmla="*/ 4468018 w 4836318"/>
                <a:gd name="connsiteY147" fmla="*/ 4106862 h 4373562"/>
                <a:gd name="connsiteX148" fmla="*/ 4468018 w 4836318"/>
                <a:gd name="connsiteY148" fmla="*/ 4106862 h 4373562"/>
                <a:gd name="connsiteX149" fmla="*/ 4563268 w 4836318"/>
                <a:gd name="connsiteY149" fmla="*/ 4144962 h 4373562"/>
                <a:gd name="connsiteX150" fmla="*/ 4556918 w 4836318"/>
                <a:gd name="connsiteY150" fmla="*/ 4208462 h 4373562"/>
                <a:gd name="connsiteX151" fmla="*/ 4601368 w 4836318"/>
                <a:gd name="connsiteY151" fmla="*/ 4214812 h 4373562"/>
                <a:gd name="connsiteX152" fmla="*/ 4614068 w 4836318"/>
                <a:gd name="connsiteY152" fmla="*/ 4252912 h 4373562"/>
                <a:gd name="connsiteX153" fmla="*/ 4652168 w 4836318"/>
                <a:gd name="connsiteY153" fmla="*/ 4291012 h 4373562"/>
                <a:gd name="connsiteX154" fmla="*/ 4652168 w 4836318"/>
                <a:gd name="connsiteY154" fmla="*/ 4291012 h 4373562"/>
                <a:gd name="connsiteX155" fmla="*/ 4766468 w 4836318"/>
                <a:gd name="connsiteY155" fmla="*/ 4297362 h 4373562"/>
                <a:gd name="connsiteX156" fmla="*/ 4829968 w 4836318"/>
                <a:gd name="connsiteY156" fmla="*/ 4348162 h 4373562"/>
                <a:gd name="connsiteX157" fmla="*/ 4836318 w 4836318"/>
                <a:gd name="connsiteY157" fmla="*/ 4373562 h 4373562"/>
                <a:gd name="connsiteX158" fmla="*/ 4836318 w 4836318"/>
                <a:gd name="connsiteY158"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315118 w 4836318"/>
                <a:gd name="connsiteY15" fmla="*/ 233362 h 4373562"/>
                <a:gd name="connsiteX16" fmla="*/ 327818 w 4836318"/>
                <a:gd name="connsiteY16" fmla="*/ 290512 h 4373562"/>
                <a:gd name="connsiteX17" fmla="*/ 391318 w 4836318"/>
                <a:gd name="connsiteY17" fmla="*/ 284162 h 4373562"/>
                <a:gd name="connsiteX18" fmla="*/ 416718 w 4836318"/>
                <a:gd name="connsiteY18" fmla="*/ 347662 h 4373562"/>
                <a:gd name="connsiteX19" fmla="*/ 435768 w 4836318"/>
                <a:gd name="connsiteY19" fmla="*/ 392112 h 4373562"/>
                <a:gd name="connsiteX20" fmla="*/ 435768 w 4836318"/>
                <a:gd name="connsiteY20" fmla="*/ 392112 h 4373562"/>
                <a:gd name="connsiteX21" fmla="*/ 486568 w 4836318"/>
                <a:gd name="connsiteY21" fmla="*/ 461962 h 4373562"/>
                <a:gd name="connsiteX22" fmla="*/ 556418 w 4836318"/>
                <a:gd name="connsiteY22" fmla="*/ 468312 h 4373562"/>
                <a:gd name="connsiteX23" fmla="*/ 531018 w 4836318"/>
                <a:gd name="connsiteY23" fmla="*/ 525462 h 4373562"/>
                <a:gd name="connsiteX24" fmla="*/ 613568 w 4836318"/>
                <a:gd name="connsiteY24" fmla="*/ 550862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327818 w 4836318"/>
                <a:gd name="connsiteY15" fmla="*/ 290512 h 4373562"/>
                <a:gd name="connsiteX16" fmla="*/ 391318 w 4836318"/>
                <a:gd name="connsiteY16" fmla="*/ 284162 h 4373562"/>
                <a:gd name="connsiteX17" fmla="*/ 416718 w 4836318"/>
                <a:gd name="connsiteY17" fmla="*/ 347662 h 4373562"/>
                <a:gd name="connsiteX18" fmla="*/ 435768 w 4836318"/>
                <a:gd name="connsiteY18" fmla="*/ 392112 h 4373562"/>
                <a:gd name="connsiteX19" fmla="*/ 435768 w 4836318"/>
                <a:gd name="connsiteY19" fmla="*/ 392112 h 4373562"/>
                <a:gd name="connsiteX20" fmla="*/ 486568 w 4836318"/>
                <a:gd name="connsiteY20" fmla="*/ 461962 h 4373562"/>
                <a:gd name="connsiteX21" fmla="*/ 556418 w 4836318"/>
                <a:gd name="connsiteY21" fmla="*/ 468312 h 4373562"/>
                <a:gd name="connsiteX22" fmla="*/ 531018 w 4836318"/>
                <a:gd name="connsiteY22" fmla="*/ 525462 h 4373562"/>
                <a:gd name="connsiteX23" fmla="*/ 613568 w 4836318"/>
                <a:gd name="connsiteY23" fmla="*/ 550862 h 4373562"/>
                <a:gd name="connsiteX24" fmla="*/ 696118 w 4836318"/>
                <a:gd name="connsiteY24" fmla="*/ 595312 h 4373562"/>
                <a:gd name="connsiteX25" fmla="*/ 696118 w 4836318"/>
                <a:gd name="connsiteY25" fmla="*/ 709612 h 4373562"/>
                <a:gd name="connsiteX26" fmla="*/ 740568 w 4836318"/>
                <a:gd name="connsiteY26" fmla="*/ 722312 h 4373562"/>
                <a:gd name="connsiteX27" fmla="*/ 772318 w 4836318"/>
                <a:gd name="connsiteY27" fmla="*/ 766762 h 4373562"/>
                <a:gd name="connsiteX28" fmla="*/ 842168 w 4836318"/>
                <a:gd name="connsiteY28" fmla="*/ 766762 h 4373562"/>
                <a:gd name="connsiteX29" fmla="*/ 861218 w 4836318"/>
                <a:gd name="connsiteY29" fmla="*/ 811212 h 4373562"/>
                <a:gd name="connsiteX30" fmla="*/ 886618 w 4836318"/>
                <a:gd name="connsiteY30" fmla="*/ 811212 h 4373562"/>
                <a:gd name="connsiteX31" fmla="*/ 912018 w 4836318"/>
                <a:gd name="connsiteY31" fmla="*/ 868362 h 4373562"/>
                <a:gd name="connsiteX32" fmla="*/ 950118 w 4836318"/>
                <a:gd name="connsiteY32" fmla="*/ 900112 h 4373562"/>
                <a:gd name="connsiteX33" fmla="*/ 950118 w 4836318"/>
                <a:gd name="connsiteY33" fmla="*/ 900112 h 4373562"/>
                <a:gd name="connsiteX34" fmla="*/ 962818 w 4836318"/>
                <a:gd name="connsiteY34" fmla="*/ 963612 h 4373562"/>
                <a:gd name="connsiteX35" fmla="*/ 1013618 w 4836318"/>
                <a:gd name="connsiteY35" fmla="*/ 969962 h 4373562"/>
                <a:gd name="connsiteX36" fmla="*/ 1013618 w 4836318"/>
                <a:gd name="connsiteY36" fmla="*/ 1020762 h 4373562"/>
                <a:gd name="connsiteX37" fmla="*/ 1026318 w 4836318"/>
                <a:gd name="connsiteY37" fmla="*/ 1071562 h 4373562"/>
                <a:gd name="connsiteX38" fmla="*/ 1070768 w 4836318"/>
                <a:gd name="connsiteY38" fmla="*/ 1065212 h 4373562"/>
                <a:gd name="connsiteX39" fmla="*/ 1070768 w 4836318"/>
                <a:gd name="connsiteY39" fmla="*/ 1065212 h 4373562"/>
                <a:gd name="connsiteX40" fmla="*/ 1089818 w 4836318"/>
                <a:gd name="connsiteY40" fmla="*/ 1135062 h 4373562"/>
                <a:gd name="connsiteX41" fmla="*/ 1089818 w 4836318"/>
                <a:gd name="connsiteY41" fmla="*/ 1166812 h 4373562"/>
                <a:gd name="connsiteX42" fmla="*/ 1146968 w 4836318"/>
                <a:gd name="connsiteY42" fmla="*/ 1166812 h 4373562"/>
                <a:gd name="connsiteX43" fmla="*/ 1146968 w 4836318"/>
                <a:gd name="connsiteY43" fmla="*/ 1166812 h 4373562"/>
                <a:gd name="connsiteX44" fmla="*/ 1191418 w 4836318"/>
                <a:gd name="connsiteY44" fmla="*/ 1204912 h 4373562"/>
                <a:gd name="connsiteX45" fmla="*/ 1191418 w 4836318"/>
                <a:gd name="connsiteY45" fmla="*/ 1236662 h 4373562"/>
                <a:gd name="connsiteX46" fmla="*/ 1254918 w 4836318"/>
                <a:gd name="connsiteY46" fmla="*/ 1230312 h 4373562"/>
                <a:gd name="connsiteX47" fmla="*/ 1254918 w 4836318"/>
                <a:gd name="connsiteY47" fmla="*/ 1293812 h 4373562"/>
                <a:gd name="connsiteX48" fmla="*/ 1261268 w 4836318"/>
                <a:gd name="connsiteY48" fmla="*/ 1319212 h 4373562"/>
                <a:gd name="connsiteX49" fmla="*/ 1305718 w 4836318"/>
                <a:gd name="connsiteY49" fmla="*/ 1338262 h 4373562"/>
                <a:gd name="connsiteX50" fmla="*/ 1305718 w 4836318"/>
                <a:gd name="connsiteY50" fmla="*/ 1338262 h 4373562"/>
                <a:gd name="connsiteX51" fmla="*/ 1375568 w 4836318"/>
                <a:gd name="connsiteY51" fmla="*/ 1370012 h 4373562"/>
                <a:gd name="connsiteX52" fmla="*/ 1375568 w 4836318"/>
                <a:gd name="connsiteY52" fmla="*/ 1370012 h 4373562"/>
                <a:gd name="connsiteX53" fmla="*/ 1413668 w 4836318"/>
                <a:gd name="connsiteY53" fmla="*/ 1382712 h 4373562"/>
                <a:gd name="connsiteX54" fmla="*/ 1432718 w 4836318"/>
                <a:gd name="connsiteY54" fmla="*/ 1446212 h 4373562"/>
                <a:gd name="connsiteX55" fmla="*/ 1464468 w 4836318"/>
                <a:gd name="connsiteY55" fmla="*/ 1446212 h 4373562"/>
                <a:gd name="connsiteX56" fmla="*/ 1464468 w 4836318"/>
                <a:gd name="connsiteY56" fmla="*/ 1516062 h 4373562"/>
                <a:gd name="connsiteX57" fmla="*/ 1489868 w 4836318"/>
                <a:gd name="connsiteY57" fmla="*/ 1516062 h 4373562"/>
                <a:gd name="connsiteX58" fmla="*/ 1496218 w 4836318"/>
                <a:gd name="connsiteY58" fmla="*/ 1560512 h 4373562"/>
                <a:gd name="connsiteX59" fmla="*/ 1496218 w 4836318"/>
                <a:gd name="connsiteY59" fmla="*/ 1560512 h 4373562"/>
                <a:gd name="connsiteX60" fmla="*/ 1566068 w 4836318"/>
                <a:gd name="connsiteY60" fmla="*/ 1592262 h 4373562"/>
                <a:gd name="connsiteX61" fmla="*/ 1623218 w 4836318"/>
                <a:gd name="connsiteY61" fmla="*/ 1630362 h 4373562"/>
                <a:gd name="connsiteX62" fmla="*/ 1623218 w 4836318"/>
                <a:gd name="connsiteY62" fmla="*/ 1636712 h 4373562"/>
                <a:gd name="connsiteX63" fmla="*/ 1705768 w 4836318"/>
                <a:gd name="connsiteY63" fmla="*/ 1693862 h 4373562"/>
                <a:gd name="connsiteX64" fmla="*/ 1705768 w 4836318"/>
                <a:gd name="connsiteY64" fmla="*/ 1757362 h 4373562"/>
                <a:gd name="connsiteX65" fmla="*/ 1756568 w 4836318"/>
                <a:gd name="connsiteY65" fmla="*/ 1789112 h 4373562"/>
                <a:gd name="connsiteX66" fmla="*/ 1756568 w 4836318"/>
                <a:gd name="connsiteY66" fmla="*/ 1789112 h 4373562"/>
                <a:gd name="connsiteX67" fmla="*/ 1839118 w 4836318"/>
                <a:gd name="connsiteY67" fmla="*/ 1782762 h 4373562"/>
                <a:gd name="connsiteX68" fmla="*/ 1820068 w 4836318"/>
                <a:gd name="connsiteY68" fmla="*/ 1827212 h 4373562"/>
                <a:gd name="connsiteX69" fmla="*/ 1820068 w 4836318"/>
                <a:gd name="connsiteY69" fmla="*/ 1827212 h 4373562"/>
                <a:gd name="connsiteX70" fmla="*/ 1858168 w 4836318"/>
                <a:gd name="connsiteY70" fmla="*/ 1916112 h 4373562"/>
                <a:gd name="connsiteX71" fmla="*/ 1928018 w 4836318"/>
                <a:gd name="connsiteY71" fmla="*/ 1909762 h 4373562"/>
                <a:gd name="connsiteX72" fmla="*/ 1972468 w 4836318"/>
                <a:gd name="connsiteY72" fmla="*/ 1941512 h 4373562"/>
                <a:gd name="connsiteX73" fmla="*/ 2023268 w 4836318"/>
                <a:gd name="connsiteY73" fmla="*/ 1985962 h 4373562"/>
                <a:gd name="connsiteX74" fmla="*/ 2042318 w 4836318"/>
                <a:gd name="connsiteY74" fmla="*/ 1992312 h 4373562"/>
                <a:gd name="connsiteX75" fmla="*/ 2042318 w 4836318"/>
                <a:gd name="connsiteY75" fmla="*/ 1992312 h 4373562"/>
                <a:gd name="connsiteX76" fmla="*/ 2093118 w 4836318"/>
                <a:gd name="connsiteY76" fmla="*/ 2043112 h 4373562"/>
                <a:gd name="connsiteX77" fmla="*/ 2143918 w 4836318"/>
                <a:gd name="connsiteY77" fmla="*/ 2068512 h 4373562"/>
                <a:gd name="connsiteX78" fmla="*/ 2182018 w 4836318"/>
                <a:gd name="connsiteY78" fmla="*/ 2106612 h 4373562"/>
                <a:gd name="connsiteX79" fmla="*/ 2182018 w 4836318"/>
                <a:gd name="connsiteY79" fmla="*/ 2106612 h 4373562"/>
                <a:gd name="connsiteX80" fmla="*/ 2232818 w 4836318"/>
                <a:gd name="connsiteY80" fmla="*/ 2144712 h 4373562"/>
                <a:gd name="connsiteX81" fmla="*/ 2251868 w 4836318"/>
                <a:gd name="connsiteY81" fmla="*/ 2157412 h 4373562"/>
                <a:gd name="connsiteX82" fmla="*/ 2270918 w 4836318"/>
                <a:gd name="connsiteY82" fmla="*/ 2176462 h 4373562"/>
                <a:gd name="connsiteX83" fmla="*/ 2309018 w 4836318"/>
                <a:gd name="connsiteY83" fmla="*/ 2195512 h 4373562"/>
                <a:gd name="connsiteX84" fmla="*/ 2315368 w 4836318"/>
                <a:gd name="connsiteY84" fmla="*/ 2227262 h 4373562"/>
                <a:gd name="connsiteX85" fmla="*/ 2340768 w 4836318"/>
                <a:gd name="connsiteY85" fmla="*/ 2227262 h 4373562"/>
                <a:gd name="connsiteX86" fmla="*/ 2334418 w 4836318"/>
                <a:gd name="connsiteY86" fmla="*/ 2265362 h 4373562"/>
                <a:gd name="connsiteX87" fmla="*/ 2385218 w 4836318"/>
                <a:gd name="connsiteY87" fmla="*/ 2278062 h 4373562"/>
                <a:gd name="connsiteX88" fmla="*/ 2391568 w 4836318"/>
                <a:gd name="connsiteY88" fmla="*/ 2341562 h 4373562"/>
                <a:gd name="connsiteX89" fmla="*/ 2423318 w 4836318"/>
                <a:gd name="connsiteY89" fmla="*/ 2347912 h 4373562"/>
                <a:gd name="connsiteX90" fmla="*/ 2423318 w 4836318"/>
                <a:gd name="connsiteY90" fmla="*/ 2436812 h 4373562"/>
                <a:gd name="connsiteX91" fmla="*/ 2480468 w 4836318"/>
                <a:gd name="connsiteY91" fmla="*/ 2443162 h 4373562"/>
                <a:gd name="connsiteX92" fmla="*/ 2537618 w 4836318"/>
                <a:gd name="connsiteY92" fmla="*/ 2462212 h 4373562"/>
                <a:gd name="connsiteX93" fmla="*/ 2594768 w 4836318"/>
                <a:gd name="connsiteY93" fmla="*/ 2487612 h 4373562"/>
                <a:gd name="connsiteX94" fmla="*/ 2670968 w 4836318"/>
                <a:gd name="connsiteY94" fmla="*/ 2513012 h 4373562"/>
                <a:gd name="connsiteX95" fmla="*/ 2696368 w 4836318"/>
                <a:gd name="connsiteY95" fmla="*/ 2538412 h 4373562"/>
                <a:gd name="connsiteX96" fmla="*/ 2702718 w 4836318"/>
                <a:gd name="connsiteY96" fmla="*/ 2620962 h 4373562"/>
                <a:gd name="connsiteX97" fmla="*/ 2734468 w 4836318"/>
                <a:gd name="connsiteY97" fmla="*/ 2646362 h 4373562"/>
                <a:gd name="connsiteX98" fmla="*/ 2734468 w 4836318"/>
                <a:gd name="connsiteY98" fmla="*/ 2646362 h 4373562"/>
                <a:gd name="connsiteX99" fmla="*/ 2778918 w 4836318"/>
                <a:gd name="connsiteY99" fmla="*/ 2684462 h 4373562"/>
                <a:gd name="connsiteX100" fmla="*/ 2836068 w 4836318"/>
                <a:gd name="connsiteY100" fmla="*/ 2709862 h 4373562"/>
                <a:gd name="connsiteX101" fmla="*/ 2886868 w 4836318"/>
                <a:gd name="connsiteY101" fmla="*/ 2747962 h 4373562"/>
                <a:gd name="connsiteX102" fmla="*/ 2899568 w 4836318"/>
                <a:gd name="connsiteY102" fmla="*/ 2786062 h 4373562"/>
                <a:gd name="connsiteX103" fmla="*/ 2899568 w 4836318"/>
                <a:gd name="connsiteY103" fmla="*/ 2817812 h 4373562"/>
                <a:gd name="connsiteX104" fmla="*/ 2950368 w 4836318"/>
                <a:gd name="connsiteY104" fmla="*/ 2836862 h 4373562"/>
                <a:gd name="connsiteX105" fmla="*/ 2950368 w 4836318"/>
                <a:gd name="connsiteY105" fmla="*/ 2836862 h 4373562"/>
                <a:gd name="connsiteX106" fmla="*/ 3007518 w 4836318"/>
                <a:gd name="connsiteY106" fmla="*/ 2881312 h 4373562"/>
                <a:gd name="connsiteX107" fmla="*/ 3007518 w 4836318"/>
                <a:gd name="connsiteY107" fmla="*/ 2881312 h 4373562"/>
                <a:gd name="connsiteX108" fmla="*/ 3096418 w 4836318"/>
                <a:gd name="connsiteY108" fmla="*/ 2919412 h 4373562"/>
                <a:gd name="connsiteX109" fmla="*/ 3096418 w 4836318"/>
                <a:gd name="connsiteY109" fmla="*/ 2919412 h 4373562"/>
                <a:gd name="connsiteX110" fmla="*/ 3185318 w 4836318"/>
                <a:gd name="connsiteY110" fmla="*/ 2944812 h 4373562"/>
                <a:gd name="connsiteX111" fmla="*/ 3198018 w 4836318"/>
                <a:gd name="connsiteY111" fmla="*/ 2995612 h 4373562"/>
                <a:gd name="connsiteX112" fmla="*/ 3236118 w 4836318"/>
                <a:gd name="connsiteY112" fmla="*/ 3021012 h 4373562"/>
                <a:gd name="connsiteX113" fmla="*/ 3267868 w 4836318"/>
                <a:gd name="connsiteY113" fmla="*/ 3033712 h 4373562"/>
                <a:gd name="connsiteX114" fmla="*/ 3305968 w 4836318"/>
                <a:gd name="connsiteY114" fmla="*/ 3065462 h 4373562"/>
                <a:gd name="connsiteX115" fmla="*/ 3394868 w 4836318"/>
                <a:gd name="connsiteY115" fmla="*/ 3128962 h 4373562"/>
                <a:gd name="connsiteX116" fmla="*/ 3375818 w 4836318"/>
                <a:gd name="connsiteY116" fmla="*/ 3186112 h 4373562"/>
                <a:gd name="connsiteX117" fmla="*/ 3407568 w 4836318"/>
                <a:gd name="connsiteY117" fmla="*/ 3205162 h 4373562"/>
                <a:gd name="connsiteX118" fmla="*/ 3426618 w 4836318"/>
                <a:gd name="connsiteY118" fmla="*/ 3211512 h 4373562"/>
                <a:gd name="connsiteX119" fmla="*/ 3464718 w 4836318"/>
                <a:gd name="connsiteY119" fmla="*/ 3243262 h 4373562"/>
                <a:gd name="connsiteX120" fmla="*/ 3477418 w 4836318"/>
                <a:gd name="connsiteY120" fmla="*/ 3281362 h 4373562"/>
                <a:gd name="connsiteX121" fmla="*/ 3509168 w 4836318"/>
                <a:gd name="connsiteY121" fmla="*/ 3325812 h 4373562"/>
                <a:gd name="connsiteX122" fmla="*/ 3585368 w 4836318"/>
                <a:gd name="connsiteY122" fmla="*/ 3319462 h 4373562"/>
                <a:gd name="connsiteX123" fmla="*/ 3623468 w 4836318"/>
                <a:gd name="connsiteY123" fmla="*/ 3370262 h 4373562"/>
                <a:gd name="connsiteX124" fmla="*/ 3655218 w 4836318"/>
                <a:gd name="connsiteY124" fmla="*/ 3408362 h 4373562"/>
                <a:gd name="connsiteX125" fmla="*/ 3693318 w 4836318"/>
                <a:gd name="connsiteY125" fmla="*/ 3478212 h 4373562"/>
                <a:gd name="connsiteX126" fmla="*/ 3706018 w 4836318"/>
                <a:gd name="connsiteY126" fmla="*/ 3522662 h 4373562"/>
                <a:gd name="connsiteX127" fmla="*/ 3807618 w 4836318"/>
                <a:gd name="connsiteY127" fmla="*/ 3560762 h 4373562"/>
                <a:gd name="connsiteX128" fmla="*/ 3858418 w 4836318"/>
                <a:gd name="connsiteY128" fmla="*/ 3548062 h 4373562"/>
                <a:gd name="connsiteX129" fmla="*/ 3877468 w 4836318"/>
                <a:gd name="connsiteY129" fmla="*/ 3643312 h 4373562"/>
                <a:gd name="connsiteX130" fmla="*/ 3934618 w 4836318"/>
                <a:gd name="connsiteY130" fmla="*/ 3649662 h 4373562"/>
                <a:gd name="connsiteX131" fmla="*/ 3998118 w 4836318"/>
                <a:gd name="connsiteY131" fmla="*/ 3675062 h 4373562"/>
                <a:gd name="connsiteX132" fmla="*/ 4048918 w 4836318"/>
                <a:gd name="connsiteY132" fmla="*/ 3681412 h 4373562"/>
                <a:gd name="connsiteX133" fmla="*/ 4074318 w 4836318"/>
                <a:gd name="connsiteY133" fmla="*/ 3687762 h 4373562"/>
                <a:gd name="connsiteX134" fmla="*/ 4125118 w 4836318"/>
                <a:gd name="connsiteY134" fmla="*/ 3738562 h 4373562"/>
                <a:gd name="connsiteX135" fmla="*/ 4144168 w 4836318"/>
                <a:gd name="connsiteY135" fmla="*/ 3744912 h 4373562"/>
                <a:gd name="connsiteX136" fmla="*/ 4150518 w 4836318"/>
                <a:gd name="connsiteY136" fmla="*/ 3808412 h 4373562"/>
                <a:gd name="connsiteX137" fmla="*/ 4150518 w 4836318"/>
                <a:gd name="connsiteY137" fmla="*/ 3808412 h 4373562"/>
                <a:gd name="connsiteX138" fmla="*/ 4226718 w 4836318"/>
                <a:gd name="connsiteY138" fmla="*/ 3897312 h 4373562"/>
                <a:gd name="connsiteX139" fmla="*/ 4271168 w 4836318"/>
                <a:gd name="connsiteY139" fmla="*/ 3929062 h 4373562"/>
                <a:gd name="connsiteX140" fmla="*/ 4271168 w 4836318"/>
                <a:gd name="connsiteY140" fmla="*/ 3929062 h 4373562"/>
                <a:gd name="connsiteX141" fmla="*/ 4372768 w 4836318"/>
                <a:gd name="connsiteY141" fmla="*/ 3973512 h 4373562"/>
                <a:gd name="connsiteX142" fmla="*/ 4385468 w 4836318"/>
                <a:gd name="connsiteY142" fmla="*/ 4024312 h 4373562"/>
                <a:gd name="connsiteX143" fmla="*/ 4385468 w 4836318"/>
                <a:gd name="connsiteY143" fmla="*/ 4024312 h 4373562"/>
                <a:gd name="connsiteX144" fmla="*/ 4442618 w 4836318"/>
                <a:gd name="connsiteY144" fmla="*/ 4068762 h 4373562"/>
                <a:gd name="connsiteX145" fmla="*/ 4468018 w 4836318"/>
                <a:gd name="connsiteY145" fmla="*/ 4106862 h 4373562"/>
                <a:gd name="connsiteX146" fmla="*/ 4468018 w 4836318"/>
                <a:gd name="connsiteY146" fmla="*/ 4106862 h 4373562"/>
                <a:gd name="connsiteX147" fmla="*/ 4563268 w 4836318"/>
                <a:gd name="connsiteY147" fmla="*/ 4144962 h 4373562"/>
                <a:gd name="connsiteX148" fmla="*/ 4556918 w 4836318"/>
                <a:gd name="connsiteY148" fmla="*/ 4208462 h 4373562"/>
                <a:gd name="connsiteX149" fmla="*/ 4601368 w 4836318"/>
                <a:gd name="connsiteY149" fmla="*/ 4214812 h 4373562"/>
                <a:gd name="connsiteX150" fmla="*/ 4614068 w 4836318"/>
                <a:gd name="connsiteY150" fmla="*/ 4252912 h 4373562"/>
                <a:gd name="connsiteX151" fmla="*/ 4652168 w 4836318"/>
                <a:gd name="connsiteY151" fmla="*/ 4291012 h 4373562"/>
                <a:gd name="connsiteX152" fmla="*/ 4652168 w 4836318"/>
                <a:gd name="connsiteY152" fmla="*/ 4291012 h 4373562"/>
                <a:gd name="connsiteX153" fmla="*/ 4766468 w 4836318"/>
                <a:gd name="connsiteY153" fmla="*/ 4297362 h 4373562"/>
                <a:gd name="connsiteX154" fmla="*/ 4829968 w 4836318"/>
                <a:gd name="connsiteY154" fmla="*/ 4348162 h 4373562"/>
                <a:gd name="connsiteX155" fmla="*/ 4836318 w 4836318"/>
                <a:gd name="connsiteY155" fmla="*/ 4373562 h 4373562"/>
                <a:gd name="connsiteX156" fmla="*/ 4836318 w 4836318"/>
                <a:gd name="connsiteY15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7818 w 4836318"/>
                <a:gd name="connsiteY16" fmla="*/ 290512 h 4373562"/>
                <a:gd name="connsiteX17" fmla="*/ 391318 w 4836318"/>
                <a:gd name="connsiteY17" fmla="*/ 284162 h 4373562"/>
                <a:gd name="connsiteX18" fmla="*/ 416718 w 4836318"/>
                <a:gd name="connsiteY18" fmla="*/ 347662 h 4373562"/>
                <a:gd name="connsiteX19" fmla="*/ 435768 w 4836318"/>
                <a:gd name="connsiteY19" fmla="*/ 392112 h 4373562"/>
                <a:gd name="connsiteX20" fmla="*/ 435768 w 4836318"/>
                <a:gd name="connsiteY20" fmla="*/ 392112 h 4373562"/>
                <a:gd name="connsiteX21" fmla="*/ 486568 w 4836318"/>
                <a:gd name="connsiteY21" fmla="*/ 461962 h 4373562"/>
                <a:gd name="connsiteX22" fmla="*/ 556418 w 4836318"/>
                <a:gd name="connsiteY22" fmla="*/ 468312 h 4373562"/>
                <a:gd name="connsiteX23" fmla="*/ 531018 w 4836318"/>
                <a:gd name="connsiteY23" fmla="*/ 525462 h 4373562"/>
                <a:gd name="connsiteX24" fmla="*/ 613568 w 4836318"/>
                <a:gd name="connsiteY24" fmla="*/ 550862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91318 w 4836318"/>
                <a:gd name="connsiteY17" fmla="*/ 284162 h 4373562"/>
                <a:gd name="connsiteX18" fmla="*/ 416718 w 4836318"/>
                <a:gd name="connsiteY18" fmla="*/ 347662 h 4373562"/>
                <a:gd name="connsiteX19" fmla="*/ 435768 w 4836318"/>
                <a:gd name="connsiteY19" fmla="*/ 392112 h 4373562"/>
                <a:gd name="connsiteX20" fmla="*/ 435768 w 4836318"/>
                <a:gd name="connsiteY20" fmla="*/ 392112 h 4373562"/>
                <a:gd name="connsiteX21" fmla="*/ 486568 w 4836318"/>
                <a:gd name="connsiteY21" fmla="*/ 461962 h 4373562"/>
                <a:gd name="connsiteX22" fmla="*/ 556418 w 4836318"/>
                <a:gd name="connsiteY22" fmla="*/ 468312 h 4373562"/>
                <a:gd name="connsiteX23" fmla="*/ 531018 w 4836318"/>
                <a:gd name="connsiteY23" fmla="*/ 525462 h 4373562"/>
                <a:gd name="connsiteX24" fmla="*/ 613568 w 4836318"/>
                <a:gd name="connsiteY24" fmla="*/ 550862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12737 w 4836318"/>
                <a:gd name="connsiteY17" fmla="*/ 293687 h 4373562"/>
                <a:gd name="connsiteX18" fmla="*/ 416718 w 4836318"/>
                <a:gd name="connsiteY18" fmla="*/ 347662 h 4373562"/>
                <a:gd name="connsiteX19" fmla="*/ 435768 w 4836318"/>
                <a:gd name="connsiteY19" fmla="*/ 392112 h 4373562"/>
                <a:gd name="connsiteX20" fmla="*/ 435768 w 4836318"/>
                <a:gd name="connsiteY20" fmla="*/ 392112 h 4373562"/>
                <a:gd name="connsiteX21" fmla="*/ 486568 w 4836318"/>
                <a:gd name="connsiteY21" fmla="*/ 461962 h 4373562"/>
                <a:gd name="connsiteX22" fmla="*/ 556418 w 4836318"/>
                <a:gd name="connsiteY22" fmla="*/ 468312 h 4373562"/>
                <a:gd name="connsiteX23" fmla="*/ 531018 w 4836318"/>
                <a:gd name="connsiteY23" fmla="*/ 525462 h 4373562"/>
                <a:gd name="connsiteX24" fmla="*/ 613568 w 4836318"/>
                <a:gd name="connsiteY24" fmla="*/ 550862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12737 w 4836318"/>
                <a:gd name="connsiteY17" fmla="*/ 293687 h 4373562"/>
                <a:gd name="connsiteX18" fmla="*/ 395287 w 4836318"/>
                <a:gd name="connsiteY18" fmla="*/ 280987 h 4373562"/>
                <a:gd name="connsiteX19" fmla="*/ 435768 w 4836318"/>
                <a:gd name="connsiteY19" fmla="*/ 392112 h 4373562"/>
                <a:gd name="connsiteX20" fmla="*/ 435768 w 4836318"/>
                <a:gd name="connsiteY20" fmla="*/ 392112 h 4373562"/>
                <a:gd name="connsiteX21" fmla="*/ 486568 w 4836318"/>
                <a:gd name="connsiteY21" fmla="*/ 461962 h 4373562"/>
                <a:gd name="connsiteX22" fmla="*/ 556418 w 4836318"/>
                <a:gd name="connsiteY22" fmla="*/ 468312 h 4373562"/>
                <a:gd name="connsiteX23" fmla="*/ 531018 w 4836318"/>
                <a:gd name="connsiteY23" fmla="*/ 525462 h 4373562"/>
                <a:gd name="connsiteX24" fmla="*/ 613568 w 4836318"/>
                <a:gd name="connsiteY24" fmla="*/ 550862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35768 w 4836318"/>
                <a:gd name="connsiteY19" fmla="*/ 392112 h 4373562"/>
                <a:gd name="connsiteX20" fmla="*/ 435768 w 4836318"/>
                <a:gd name="connsiteY20" fmla="*/ 392112 h 4373562"/>
                <a:gd name="connsiteX21" fmla="*/ 486568 w 4836318"/>
                <a:gd name="connsiteY21" fmla="*/ 461962 h 4373562"/>
                <a:gd name="connsiteX22" fmla="*/ 556418 w 4836318"/>
                <a:gd name="connsiteY22" fmla="*/ 468312 h 4373562"/>
                <a:gd name="connsiteX23" fmla="*/ 531018 w 4836318"/>
                <a:gd name="connsiteY23" fmla="*/ 525462 h 4373562"/>
                <a:gd name="connsiteX24" fmla="*/ 613568 w 4836318"/>
                <a:gd name="connsiteY24" fmla="*/ 550862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35768 w 4836318"/>
                <a:gd name="connsiteY19" fmla="*/ 392112 h 4373562"/>
                <a:gd name="connsiteX20" fmla="*/ 395286 w 4836318"/>
                <a:gd name="connsiteY20" fmla="*/ 375443 h 4373562"/>
                <a:gd name="connsiteX21" fmla="*/ 486568 w 4836318"/>
                <a:gd name="connsiteY21" fmla="*/ 461962 h 4373562"/>
                <a:gd name="connsiteX22" fmla="*/ 556418 w 4836318"/>
                <a:gd name="connsiteY22" fmla="*/ 468312 h 4373562"/>
                <a:gd name="connsiteX23" fmla="*/ 531018 w 4836318"/>
                <a:gd name="connsiteY23" fmla="*/ 525462 h 4373562"/>
                <a:gd name="connsiteX24" fmla="*/ 613568 w 4836318"/>
                <a:gd name="connsiteY24" fmla="*/ 550862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35768 w 4836318"/>
                <a:gd name="connsiteY19" fmla="*/ 392112 h 4373562"/>
                <a:gd name="connsiteX20" fmla="*/ 486568 w 4836318"/>
                <a:gd name="connsiteY20" fmla="*/ 461962 h 4373562"/>
                <a:gd name="connsiteX21" fmla="*/ 556418 w 4836318"/>
                <a:gd name="connsiteY21" fmla="*/ 468312 h 4373562"/>
                <a:gd name="connsiteX22" fmla="*/ 531018 w 4836318"/>
                <a:gd name="connsiteY22" fmla="*/ 525462 h 4373562"/>
                <a:gd name="connsiteX23" fmla="*/ 613568 w 4836318"/>
                <a:gd name="connsiteY23" fmla="*/ 550862 h 4373562"/>
                <a:gd name="connsiteX24" fmla="*/ 696118 w 4836318"/>
                <a:gd name="connsiteY24" fmla="*/ 595312 h 4373562"/>
                <a:gd name="connsiteX25" fmla="*/ 696118 w 4836318"/>
                <a:gd name="connsiteY25" fmla="*/ 709612 h 4373562"/>
                <a:gd name="connsiteX26" fmla="*/ 740568 w 4836318"/>
                <a:gd name="connsiteY26" fmla="*/ 722312 h 4373562"/>
                <a:gd name="connsiteX27" fmla="*/ 772318 w 4836318"/>
                <a:gd name="connsiteY27" fmla="*/ 766762 h 4373562"/>
                <a:gd name="connsiteX28" fmla="*/ 842168 w 4836318"/>
                <a:gd name="connsiteY28" fmla="*/ 766762 h 4373562"/>
                <a:gd name="connsiteX29" fmla="*/ 861218 w 4836318"/>
                <a:gd name="connsiteY29" fmla="*/ 811212 h 4373562"/>
                <a:gd name="connsiteX30" fmla="*/ 886618 w 4836318"/>
                <a:gd name="connsiteY30" fmla="*/ 811212 h 4373562"/>
                <a:gd name="connsiteX31" fmla="*/ 912018 w 4836318"/>
                <a:gd name="connsiteY31" fmla="*/ 868362 h 4373562"/>
                <a:gd name="connsiteX32" fmla="*/ 950118 w 4836318"/>
                <a:gd name="connsiteY32" fmla="*/ 900112 h 4373562"/>
                <a:gd name="connsiteX33" fmla="*/ 950118 w 4836318"/>
                <a:gd name="connsiteY33" fmla="*/ 900112 h 4373562"/>
                <a:gd name="connsiteX34" fmla="*/ 962818 w 4836318"/>
                <a:gd name="connsiteY34" fmla="*/ 963612 h 4373562"/>
                <a:gd name="connsiteX35" fmla="*/ 1013618 w 4836318"/>
                <a:gd name="connsiteY35" fmla="*/ 969962 h 4373562"/>
                <a:gd name="connsiteX36" fmla="*/ 1013618 w 4836318"/>
                <a:gd name="connsiteY36" fmla="*/ 1020762 h 4373562"/>
                <a:gd name="connsiteX37" fmla="*/ 1026318 w 4836318"/>
                <a:gd name="connsiteY37" fmla="*/ 1071562 h 4373562"/>
                <a:gd name="connsiteX38" fmla="*/ 1070768 w 4836318"/>
                <a:gd name="connsiteY38" fmla="*/ 1065212 h 4373562"/>
                <a:gd name="connsiteX39" fmla="*/ 1070768 w 4836318"/>
                <a:gd name="connsiteY39" fmla="*/ 1065212 h 4373562"/>
                <a:gd name="connsiteX40" fmla="*/ 1089818 w 4836318"/>
                <a:gd name="connsiteY40" fmla="*/ 1135062 h 4373562"/>
                <a:gd name="connsiteX41" fmla="*/ 1089818 w 4836318"/>
                <a:gd name="connsiteY41" fmla="*/ 1166812 h 4373562"/>
                <a:gd name="connsiteX42" fmla="*/ 1146968 w 4836318"/>
                <a:gd name="connsiteY42" fmla="*/ 1166812 h 4373562"/>
                <a:gd name="connsiteX43" fmla="*/ 1146968 w 4836318"/>
                <a:gd name="connsiteY43" fmla="*/ 1166812 h 4373562"/>
                <a:gd name="connsiteX44" fmla="*/ 1191418 w 4836318"/>
                <a:gd name="connsiteY44" fmla="*/ 1204912 h 4373562"/>
                <a:gd name="connsiteX45" fmla="*/ 1191418 w 4836318"/>
                <a:gd name="connsiteY45" fmla="*/ 1236662 h 4373562"/>
                <a:gd name="connsiteX46" fmla="*/ 1254918 w 4836318"/>
                <a:gd name="connsiteY46" fmla="*/ 1230312 h 4373562"/>
                <a:gd name="connsiteX47" fmla="*/ 1254918 w 4836318"/>
                <a:gd name="connsiteY47" fmla="*/ 1293812 h 4373562"/>
                <a:gd name="connsiteX48" fmla="*/ 1261268 w 4836318"/>
                <a:gd name="connsiteY48" fmla="*/ 1319212 h 4373562"/>
                <a:gd name="connsiteX49" fmla="*/ 1305718 w 4836318"/>
                <a:gd name="connsiteY49" fmla="*/ 1338262 h 4373562"/>
                <a:gd name="connsiteX50" fmla="*/ 1305718 w 4836318"/>
                <a:gd name="connsiteY50" fmla="*/ 1338262 h 4373562"/>
                <a:gd name="connsiteX51" fmla="*/ 1375568 w 4836318"/>
                <a:gd name="connsiteY51" fmla="*/ 1370012 h 4373562"/>
                <a:gd name="connsiteX52" fmla="*/ 1375568 w 4836318"/>
                <a:gd name="connsiteY52" fmla="*/ 1370012 h 4373562"/>
                <a:gd name="connsiteX53" fmla="*/ 1413668 w 4836318"/>
                <a:gd name="connsiteY53" fmla="*/ 1382712 h 4373562"/>
                <a:gd name="connsiteX54" fmla="*/ 1432718 w 4836318"/>
                <a:gd name="connsiteY54" fmla="*/ 1446212 h 4373562"/>
                <a:gd name="connsiteX55" fmla="*/ 1464468 w 4836318"/>
                <a:gd name="connsiteY55" fmla="*/ 1446212 h 4373562"/>
                <a:gd name="connsiteX56" fmla="*/ 1464468 w 4836318"/>
                <a:gd name="connsiteY56" fmla="*/ 1516062 h 4373562"/>
                <a:gd name="connsiteX57" fmla="*/ 1489868 w 4836318"/>
                <a:gd name="connsiteY57" fmla="*/ 1516062 h 4373562"/>
                <a:gd name="connsiteX58" fmla="*/ 1496218 w 4836318"/>
                <a:gd name="connsiteY58" fmla="*/ 1560512 h 4373562"/>
                <a:gd name="connsiteX59" fmla="*/ 1496218 w 4836318"/>
                <a:gd name="connsiteY59" fmla="*/ 1560512 h 4373562"/>
                <a:gd name="connsiteX60" fmla="*/ 1566068 w 4836318"/>
                <a:gd name="connsiteY60" fmla="*/ 1592262 h 4373562"/>
                <a:gd name="connsiteX61" fmla="*/ 1623218 w 4836318"/>
                <a:gd name="connsiteY61" fmla="*/ 1630362 h 4373562"/>
                <a:gd name="connsiteX62" fmla="*/ 1623218 w 4836318"/>
                <a:gd name="connsiteY62" fmla="*/ 1636712 h 4373562"/>
                <a:gd name="connsiteX63" fmla="*/ 1705768 w 4836318"/>
                <a:gd name="connsiteY63" fmla="*/ 1693862 h 4373562"/>
                <a:gd name="connsiteX64" fmla="*/ 1705768 w 4836318"/>
                <a:gd name="connsiteY64" fmla="*/ 1757362 h 4373562"/>
                <a:gd name="connsiteX65" fmla="*/ 1756568 w 4836318"/>
                <a:gd name="connsiteY65" fmla="*/ 1789112 h 4373562"/>
                <a:gd name="connsiteX66" fmla="*/ 1756568 w 4836318"/>
                <a:gd name="connsiteY66" fmla="*/ 1789112 h 4373562"/>
                <a:gd name="connsiteX67" fmla="*/ 1839118 w 4836318"/>
                <a:gd name="connsiteY67" fmla="*/ 1782762 h 4373562"/>
                <a:gd name="connsiteX68" fmla="*/ 1820068 w 4836318"/>
                <a:gd name="connsiteY68" fmla="*/ 1827212 h 4373562"/>
                <a:gd name="connsiteX69" fmla="*/ 1820068 w 4836318"/>
                <a:gd name="connsiteY69" fmla="*/ 1827212 h 4373562"/>
                <a:gd name="connsiteX70" fmla="*/ 1858168 w 4836318"/>
                <a:gd name="connsiteY70" fmla="*/ 1916112 h 4373562"/>
                <a:gd name="connsiteX71" fmla="*/ 1928018 w 4836318"/>
                <a:gd name="connsiteY71" fmla="*/ 1909762 h 4373562"/>
                <a:gd name="connsiteX72" fmla="*/ 1972468 w 4836318"/>
                <a:gd name="connsiteY72" fmla="*/ 1941512 h 4373562"/>
                <a:gd name="connsiteX73" fmla="*/ 2023268 w 4836318"/>
                <a:gd name="connsiteY73" fmla="*/ 1985962 h 4373562"/>
                <a:gd name="connsiteX74" fmla="*/ 2042318 w 4836318"/>
                <a:gd name="connsiteY74" fmla="*/ 1992312 h 4373562"/>
                <a:gd name="connsiteX75" fmla="*/ 2042318 w 4836318"/>
                <a:gd name="connsiteY75" fmla="*/ 1992312 h 4373562"/>
                <a:gd name="connsiteX76" fmla="*/ 2093118 w 4836318"/>
                <a:gd name="connsiteY76" fmla="*/ 2043112 h 4373562"/>
                <a:gd name="connsiteX77" fmla="*/ 2143918 w 4836318"/>
                <a:gd name="connsiteY77" fmla="*/ 2068512 h 4373562"/>
                <a:gd name="connsiteX78" fmla="*/ 2182018 w 4836318"/>
                <a:gd name="connsiteY78" fmla="*/ 2106612 h 4373562"/>
                <a:gd name="connsiteX79" fmla="*/ 2182018 w 4836318"/>
                <a:gd name="connsiteY79" fmla="*/ 2106612 h 4373562"/>
                <a:gd name="connsiteX80" fmla="*/ 2232818 w 4836318"/>
                <a:gd name="connsiteY80" fmla="*/ 2144712 h 4373562"/>
                <a:gd name="connsiteX81" fmla="*/ 2251868 w 4836318"/>
                <a:gd name="connsiteY81" fmla="*/ 2157412 h 4373562"/>
                <a:gd name="connsiteX82" fmla="*/ 2270918 w 4836318"/>
                <a:gd name="connsiteY82" fmla="*/ 2176462 h 4373562"/>
                <a:gd name="connsiteX83" fmla="*/ 2309018 w 4836318"/>
                <a:gd name="connsiteY83" fmla="*/ 2195512 h 4373562"/>
                <a:gd name="connsiteX84" fmla="*/ 2315368 w 4836318"/>
                <a:gd name="connsiteY84" fmla="*/ 2227262 h 4373562"/>
                <a:gd name="connsiteX85" fmla="*/ 2340768 w 4836318"/>
                <a:gd name="connsiteY85" fmla="*/ 2227262 h 4373562"/>
                <a:gd name="connsiteX86" fmla="*/ 2334418 w 4836318"/>
                <a:gd name="connsiteY86" fmla="*/ 2265362 h 4373562"/>
                <a:gd name="connsiteX87" fmla="*/ 2385218 w 4836318"/>
                <a:gd name="connsiteY87" fmla="*/ 2278062 h 4373562"/>
                <a:gd name="connsiteX88" fmla="*/ 2391568 w 4836318"/>
                <a:gd name="connsiteY88" fmla="*/ 2341562 h 4373562"/>
                <a:gd name="connsiteX89" fmla="*/ 2423318 w 4836318"/>
                <a:gd name="connsiteY89" fmla="*/ 2347912 h 4373562"/>
                <a:gd name="connsiteX90" fmla="*/ 2423318 w 4836318"/>
                <a:gd name="connsiteY90" fmla="*/ 2436812 h 4373562"/>
                <a:gd name="connsiteX91" fmla="*/ 2480468 w 4836318"/>
                <a:gd name="connsiteY91" fmla="*/ 2443162 h 4373562"/>
                <a:gd name="connsiteX92" fmla="*/ 2537618 w 4836318"/>
                <a:gd name="connsiteY92" fmla="*/ 2462212 h 4373562"/>
                <a:gd name="connsiteX93" fmla="*/ 2594768 w 4836318"/>
                <a:gd name="connsiteY93" fmla="*/ 2487612 h 4373562"/>
                <a:gd name="connsiteX94" fmla="*/ 2670968 w 4836318"/>
                <a:gd name="connsiteY94" fmla="*/ 2513012 h 4373562"/>
                <a:gd name="connsiteX95" fmla="*/ 2696368 w 4836318"/>
                <a:gd name="connsiteY95" fmla="*/ 2538412 h 4373562"/>
                <a:gd name="connsiteX96" fmla="*/ 2702718 w 4836318"/>
                <a:gd name="connsiteY96" fmla="*/ 2620962 h 4373562"/>
                <a:gd name="connsiteX97" fmla="*/ 2734468 w 4836318"/>
                <a:gd name="connsiteY97" fmla="*/ 2646362 h 4373562"/>
                <a:gd name="connsiteX98" fmla="*/ 2734468 w 4836318"/>
                <a:gd name="connsiteY98" fmla="*/ 2646362 h 4373562"/>
                <a:gd name="connsiteX99" fmla="*/ 2778918 w 4836318"/>
                <a:gd name="connsiteY99" fmla="*/ 2684462 h 4373562"/>
                <a:gd name="connsiteX100" fmla="*/ 2836068 w 4836318"/>
                <a:gd name="connsiteY100" fmla="*/ 2709862 h 4373562"/>
                <a:gd name="connsiteX101" fmla="*/ 2886868 w 4836318"/>
                <a:gd name="connsiteY101" fmla="*/ 2747962 h 4373562"/>
                <a:gd name="connsiteX102" fmla="*/ 2899568 w 4836318"/>
                <a:gd name="connsiteY102" fmla="*/ 2786062 h 4373562"/>
                <a:gd name="connsiteX103" fmla="*/ 2899568 w 4836318"/>
                <a:gd name="connsiteY103" fmla="*/ 2817812 h 4373562"/>
                <a:gd name="connsiteX104" fmla="*/ 2950368 w 4836318"/>
                <a:gd name="connsiteY104" fmla="*/ 2836862 h 4373562"/>
                <a:gd name="connsiteX105" fmla="*/ 2950368 w 4836318"/>
                <a:gd name="connsiteY105" fmla="*/ 2836862 h 4373562"/>
                <a:gd name="connsiteX106" fmla="*/ 3007518 w 4836318"/>
                <a:gd name="connsiteY106" fmla="*/ 2881312 h 4373562"/>
                <a:gd name="connsiteX107" fmla="*/ 3007518 w 4836318"/>
                <a:gd name="connsiteY107" fmla="*/ 2881312 h 4373562"/>
                <a:gd name="connsiteX108" fmla="*/ 3096418 w 4836318"/>
                <a:gd name="connsiteY108" fmla="*/ 2919412 h 4373562"/>
                <a:gd name="connsiteX109" fmla="*/ 3096418 w 4836318"/>
                <a:gd name="connsiteY109" fmla="*/ 2919412 h 4373562"/>
                <a:gd name="connsiteX110" fmla="*/ 3185318 w 4836318"/>
                <a:gd name="connsiteY110" fmla="*/ 2944812 h 4373562"/>
                <a:gd name="connsiteX111" fmla="*/ 3198018 w 4836318"/>
                <a:gd name="connsiteY111" fmla="*/ 2995612 h 4373562"/>
                <a:gd name="connsiteX112" fmla="*/ 3236118 w 4836318"/>
                <a:gd name="connsiteY112" fmla="*/ 3021012 h 4373562"/>
                <a:gd name="connsiteX113" fmla="*/ 3267868 w 4836318"/>
                <a:gd name="connsiteY113" fmla="*/ 3033712 h 4373562"/>
                <a:gd name="connsiteX114" fmla="*/ 3305968 w 4836318"/>
                <a:gd name="connsiteY114" fmla="*/ 3065462 h 4373562"/>
                <a:gd name="connsiteX115" fmla="*/ 3394868 w 4836318"/>
                <a:gd name="connsiteY115" fmla="*/ 3128962 h 4373562"/>
                <a:gd name="connsiteX116" fmla="*/ 3375818 w 4836318"/>
                <a:gd name="connsiteY116" fmla="*/ 3186112 h 4373562"/>
                <a:gd name="connsiteX117" fmla="*/ 3407568 w 4836318"/>
                <a:gd name="connsiteY117" fmla="*/ 3205162 h 4373562"/>
                <a:gd name="connsiteX118" fmla="*/ 3426618 w 4836318"/>
                <a:gd name="connsiteY118" fmla="*/ 3211512 h 4373562"/>
                <a:gd name="connsiteX119" fmla="*/ 3464718 w 4836318"/>
                <a:gd name="connsiteY119" fmla="*/ 3243262 h 4373562"/>
                <a:gd name="connsiteX120" fmla="*/ 3477418 w 4836318"/>
                <a:gd name="connsiteY120" fmla="*/ 3281362 h 4373562"/>
                <a:gd name="connsiteX121" fmla="*/ 3509168 w 4836318"/>
                <a:gd name="connsiteY121" fmla="*/ 3325812 h 4373562"/>
                <a:gd name="connsiteX122" fmla="*/ 3585368 w 4836318"/>
                <a:gd name="connsiteY122" fmla="*/ 3319462 h 4373562"/>
                <a:gd name="connsiteX123" fmla="*/ 3623468 w 4836318"/>
                <a:gd name="connsiteY123" fmla="*/ 3370262 h 4373562"/>
                <a:gd name="connsiteX124" fmla="*/ 3655218 w 4836318"/>
                <a:gd name="connsiteY124" fmla="*/ 3408362 h 4373562"/>
                <a:gd name="connsiteX125" fmla="*/ 3693318 w 4836318"/>
                <a:gd name="connsiteY125" fmla="*/ 3478212 h 4373562"/>
                <a:gd name="connsiteX126" fmla="*/ 3706018 w 4836318"/>
                <a:gd name="connsiteY126" fmla="*/ 3522662 h 4373562"/>
                <a:gd name="connsiteX127" fmla="*/ 3807618 w 4836318"/>
                <a:gd name="connsiteY127" fmla="*/ 3560762 h 4373562"/>
                <a:gd name="connsiteX128" fmla="*/ 3858418 w 4836318"/>
                <a:gd name="connsiteY128" fmla="*/ 3548062 h 4373562"/>
                <a:gd name="connsiteX129" fmla="*/ 3877468 w 4836318"/>
                <a:gd name="connsiteY129" fmla="*/ 3643312 h 4373562"/>
                <a:gd name="connsiteX130" fmla="*/ 3934618 w 4836318"/>
                <a:gd name="connsiteY130" fmla="*/ 3649662 h 4373562"/>
                <a:gd name="connsiteX131" fmla="*/ 3998118 w 4836318"/>
                <a:gd name="connsiteY131" fmla="*/ 3675062 h 4373562"/>
                <a:gd name="connsiteX132" fmla="*/ 4048918 w 4836318"/>
                <a:gd name="connsiteY132" fmla="*/ 3681412 h 4373562"/>
                <a:gd name="connsiteX133" fmla="*/ 4074318 w 4836318"/>
                <a:gd name="connsiteY133" fmla="*/ 3687762 h 4373562"/>
                <a:gd name="connsiteX134" fmla="*/ 4125118 w 4836318"/>
                <a:gd name="connsiteY134" fmla="*/ 3738562 h 4373562"/>
                <a:gd name="connsiteX135" fmla="*/ 4144168 w 4836318"/>
                <a:gd name="connsiteY135" fmla="*/ 3744912 h 4373562"/>
                <a:gd name="connsiteX136" fmla="*/ 4150518 w 4836318"/>
                <a:gd name="connsiteY136" fmla="*/ 3808412 h 4373562"/>
                <a:gd name="connsiteX137" fmla="*/ 4150518 w 4836318"/>
                <a:gd name="connsiteY137" fmla="*/ 3808412 h 4373562"/>
                <a:gd name="connsiteX138" fmla="*/ 4226718 w 4836318"/>
                <a:gd name="connsiteY138" fmla="*/ 3897312 h 4373562"/>
                <a:gd name="connsiteX139" fmla="*/ 4271168 w 4836318"/>
                <a:gd name="connsiteY139" fmla="*/ 3929062 h 4373562"/>
                <a:gd name="connsiteX140" fmla="*/ 4271168 w 4836318"/>
                <a:gd name="connsiteY140" fmla="*/ 3929062 h 4373562"/>
                <a:gd name="connsiteX141" fmla="*/ 4372768 w 4836318"/>
                <a:gd name="connsiteY141" fmla="*/ 3973512 h 4373562"/>
                <a:gd name="connsiteX142" fmla="*/ 4385468 w 4836318"/>
                <a:gd name="connsiteY142" fmla="*/ 4024312 h 4373562"/>
                <a:gd name="connsiteX143" fmla="*/ 4385468 w 4836318"/>
                <a:gd name="connsiteY143" fmla="*/ 4024312 h 4373562"/>
                <a:gd name="connsiteX144" fmla="*/ 4442618 w 4836318"/>
                <a:gd name="connsiteY144" fmla="*/ 4068762 h 4373562"/>
                <a:gd name="connsiteX145" fmla="*/ 4468018 w 4836318"/>
                <a:gd name="connsiteY145" fmla="*/ 4106862 h 4373562"/>
                <a:gd name="connsiteX146" fmla="*/ 4468018 w 4836318"/>
                <a:gd name="connsiteY146" fmla="*/ 4106862 h 4373562"/>
                <a:gd name="connsiteX147" fmla="*/ 4563268 w 4836318"/>
                <a:gd name="connsiteY147" fmla="*/ 4144962 h 4373562"/>
                <a:gd name="connsiteX148" fmla="*/ 4556918 w 4836318"/>
                <a:gd name="connsiteY148" fmla="*/ 4208462 h 4373562"/>
                <a:gd name="connsiteX149" fmla="*/ 4601368 w 4836318"/>
                <a:gd name="connsiteY149" fmla="*/ 4214812 h 4373562"/>
                <a:gd name="connsiteX150" fmla="*/ 4614068 w 4836318"/>
                <a:gd name="connsiteY150" fmla="*/ 4252912 h 4373562"/>
                <a:gd name="connsiteX151" fmla="*/ 4652168 w 4836318"/>
                <a:gd name="connsiteY151" fmla="*/ 4291012 h 4373562"/>
                <a:gd name="connsiteX152" fmla="*/ 4652168 w 4836318"/>
                <a:gd name="connsiteY152" fmla="*/ 4291012 h 4373562"/>
                <a:gd name="connsiteX153" fmla="*/ 4766468 w 4836318"/>
                <a:gd name="connsiteY153" fmla="*/ 4297362 h 4373562"/>
                <a:gd name="connsiteX154" fmla="*/ 4829968 w 4836318"/>
                <a:gd name="connsiteY154" fmla="*/ 4348162 h 4373562"/>
                <a:gd name="connsiteX155" fmla="*/ 4836318 w 4836318"/>
                <a:gd name="connsiteY155" fmla="*/ 4373562 h 4373562"/>
                <a:gd name="connsiteX156" fmla="*/ 4836318 w 4836318"/>
                <a:gd name="connsiteY15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86568 w 4836318"/>
                <a:gd name="connsiteY20" fmla="*/ 461962 h 4373562"/>
                <a:gd name="connsiteX21" fmla="*/ 556418 w 4836318"/>
                <a:gd name="connsiteY21" fmla="*/ 468312 h 4373562"/>
                <a:gd name="connsiteX22" fmla="*/ 531018 w 4836318"/>
                <a:gd name="connsiteY22" fmla="*/ 525462 h 4373562"/>
                <a:gd name="connsiteX23" fmla="*/ 613568 w 4836318"/>
                <a:gd name="connsiteY23" fmla="*/ 550862 h 4373562"/>
                <a:gd name="connsiteX24" fmla="*/ 696118 w 4836318"/>
                <a:gd name="connsiteY24" fmla="*/ 595312 h 4373562"/>
                <a:gd name="connsiteX25" fmla="*/ 696118 w 4836318"/>
                <a:gd name="connsiteY25" fmla="*/ 709612 h 4373562"/>
                <a:gd name="connsiteX26" fmla="*/ 740568 w 4836318"/>
                <a:gd name="connsiteY26" fmla="*/ 722312 h 4373562"/>
                <a:gd name="connsiteX27" fmla="*/ 772318 w 4836318"/>
                <a:gd name="connsiteY27" fmla="*/ 766762 h 4373562"/>
                <a:gd name="connsiteX28" fmla="*/ 842168 w 4836318"/>
                <a:gd name="connsiteY28" fmla="*/ 766762 h 4373562"/>
                <a:gd name="connsiteX29" fmla="*/ 861218 w 4836318"/>
                <a:gd name="connsiteY29" fmla="*/ 811212 h 4373562"/>
                <a:gd name="connsiteX30" fmla="*/ 886618 w 4836318"/>
                <a:gd name="connsiteY30" fmla="*/ 811212 h 4373562"/>
                <a:gd name="connsiteX31" fmla="*/ 912018 w 4836318"/>
                <a:gd name="connsiteY31" fmla="*/ 868362 h 4373562"/>
                <a:gd name="connsiteX32" fmla="*/ 950118 w 4836318"/>
                <a:gd name="connsiteY32" fmla="*/ 900112 h 4373562"/>
                <a:gd name="connsiteX33" fmla="*/ 950118 w 4836318"/>
                <a:gd name="connsiteY33" fmla="*/ 900112 h 4373562"/>
                <a:gd name="connsiteX34" fmla="*/ 962818 w 4836318"/>
                <a:gd name="connsiteY34" fmla="*/ 963612 h 4373562"/>
                <a:gd name="connsiteX35" fmla="*/ 1013618 w 4836318"/>
                <a:gd name="connsiteY35" fmla="*/ 969962 h 4373562"/>
                <a:gd name="connsiteX36" fmla="*/ 1013618 w 4836318"/>
                <a:gd name="connsiteY36" fmla="*/ 1020762 h 4373562"/>
                <a:gd name="connsiteX37" fmla="*/ 1026318 w 4836318"/>
                <a:gd name="connsiteY37" fmla="*/ 1071562 h 4373562"/>
                <a:gd name="connsiteX38" fmla="*/ 1070768 w 4836318"/>
                <a:gd name="connsiteY38" fmla="*/ 1065212 h 4373562"/>
                <a:gd name="connsiteX39" fmla="*/ 1070768 w 4836318"/>
                <a:gd name="connsiteY39" fmla="*/ 1065212 h 4373562"/>
                <a:gd name="connsiteX40" fmla="*/ 1089818 w 4836318"/>
                <a:gd name="connsiteY40" fmla="*/ 1135062 h 4373562"/>
                <a:gd name="connsiteX41" fmla="*/ 1089818 w 4836318"/>
                <a:gd name="connsiteY41" fmla="*/ 1166812 h 4373562"/>
                <a:gd name="connsiteX42" fmla="*/ 1146968 w 4836318"/>
                <a:gd name="connsiteY42" fmla="*/ 1166812 h 4373562"/>
                <a:gd name="connsiteX43" fmla="*/ 1146968 w 4836318"/>
                <a:gd name="connsiteY43" fmla="*/ 1166812 h 4373562"/>
                <a:gd name="connsiteX44" fmla="*/ 1191418 w 4836318"/>
                <a:gd name="connsiteY44" fmla="*/ 1204912 h 4373562"/>
                <a:gd name="connsiteX45" fmla="*/ 1191418 w 4836318"/>
                <a:gd name="connsiteY45" fmla="*/ 1236662 h 4373562"/>
                <a:gd name="connsiteX46" fmla="*/ 1254918 w 4836318"/>
                <a:gd name="connsiteY46" fmla="*/ 1230312 h 4373562"/>
                <a:gd name="connsiteX47" fmla="*/ 1254918 w 4836318"/>
                <a:gd name="connsiteY47" fmla="*/ 1293812 h 4373562"/>
                <a:gd name="connsiteX48" fmla="*/ 1261268 w 4836318"/>
                <a:gd name="connsiteY48" fmla="*/ 1319212 h 4373562"/>
                <a:gd name="connsiteX49" fmla="*/ 1305718 w 4836318"/>
                <a:gd name="connsiteY49" fmla="*/ 1338262 h 4373562"/>
                <a:gd name="connsiteX50" fmla="*/ 1305718 w 4836318"/>
                <a:gd name="connsiteY50" fmla="*/ 1338262 h 4373562"/>
                <a:gd name="connsiteX51" fmla="*/ 1375568 w 4836318"/>
                <a:gd name="connsiteY51" fmla="*/ 1370012 h 4373562"/>
                <a:gd name="connsiteX52" fmla="*/ 1375568 w 4836318"/>
                <a:gd name="connsiteY52" fmla="*/ 1370012 h 4373562"/>
                <a:gd name="connsiteX53" fmla="*/ 1413668 w 4836318"/>
                <a:gd name="connsiteY53" fmla="*/ 1382712 h 4373562"/>
                <a:gd name="connsiteX54" fmla="*/ 1432718 w 4836318"/>
                <a:gd name="connsiteY54" fmla="*/ 1446212 h 4373562"/>
                <a:gd name="connsiteX55" fmla="*/ 1464468 w 4836318"/>
                <a:gd name="connsiteY55" fmla="*/ 1446212 h 4373562"/>
                <a:gd name="connsiteX56" fmla="*/ 1464468 w 4836318"/>
                <a:gd name="connsiteY56" fmla="*/ 1516062 h 4373562"/>
                <a:gd name="connsiteX57" fmla="*/ 1489868 w 4836318"/>
                <a:gd name="connsiteY57" fmla="*/ 1516062 h 4373562"/>
                <a:gd name="connsiteX58" fmla="*/ 1496218 w 4836318"/>
                <a:gd name="connsiteY58" fmla="*/ 1560512 h 4373562"/>
                <a:gd name="connsiteX59" fmla="*/ 1496218 w 4836318"/>
                <a:gd name="connsiteY59" fmla="*/ 1560512 h 4373562"/>
                <a:gd name="connsiteX60" fmla="*/ 1566068 w 4836318"/>
                <a:gd name="connsiteY60" fmla="*/ 1592262 h 4373562"/>
                <a:gd name="connsiteX61" fmla="*/ 1623218 w 4836318"/>
                <a:gd name="connsiteY61" fmla="*/ 1630362 h 4373562"/>
                <a:gd name="connsiteX62" fmla="*/ 1623218 w 4836318"/>
                <a:gd name="connsiteY62" fmla="*/ 1636712 h 4373562"/>
                <a:gd name="connsiteX63" fmla="*/ 1705768 w 4836318"/>
                <a:gd name="connsiteY63" fmla="*/ 1693862 h 4373562"/>
                <a:gd name="connsiteX64" fmla="*/ 1705768 w 4836318"/>
                <a:gd name="connsiteY64" fmla="*/ 1757362 h 4373562"/>
                <a:gd name="connsiteX65" fmla="*/ 1756568 w 4836318"/>
                <a:gd name="connsiteY65" fmla="*/ 1789112 h 4373562"/>
                <a:gd name="connsiteX66" fmla="*/ 1756568 w 4836318"/>
                <a:gd name="connsiteY66" fmla="*/ 1789112 h 4373562"/>
                <a:gd name="connsiteX67" fmla="*/ 1839118 w 4836318"/>
                <a:gd name="connsiteY67" fmla="*/ 1782762 h 4373562"/>
                <a:gd name="connsiteX68" fmla="*/ 1820068 w 4836318"/>
                <a:gd name="connsiteY68" fmla="*/ 1827212 h 4373562"/>
                <a:gd name="connsiteX69" fmla="*/ 1820068 w 4836318"/>
                <a:gd name="connsiteY69" fmla="*/ 1827212 h 4373562"/>
                <a:gd name="connsiteX70" fmla="*/ 1858168 w 4836318"/>
                <a:gd name="connsiteY70" fmla="*/ 1916112 h 4373562"/>
                <a:gd name="connsiteX71" fmla="*/ 1928018 w 4836318"/>
                <a:gd name="connsiteY71" fmla="*/ 1909762 h 4373562"/>
                <a:gd name="connsiteX72" fmla="*/ 1972468 w 4836318"/>
                <a:gd name="connsiteY72" fmla="*/ 1941512 h 4373562"/>
                <a:gd name="connsiteX73" fmla="*/ 2023268 w 4836318"/>
                <a:gd name="connsiteY73" fmla="*/ 1985962 h 4373562"/>
                <a:gd name="connsiteX74" fmla="*/ 2042318 w 4836318"/>
                <a:gd name="connsiteY74" fmla="*/ 1992312 h 4373562"/>
                <a:gd name="connsiteX75" fmla="*/ 2042318 w 4836318"/>
                <a:gd name="connsiteY75" fmla="*/ 1992312 h 4373562"/>
                <a:gd name="connsiteX76" fmla="*/ 2093118 w 4836318"/>
                <a:gd name="connsiteY76" fmla="*/ 2043112 h 4373562"/>
                <a:gd name="connsiteX77" fmla="*/ 2143918 w 4836318"/>
                <a:gd name="connsiteY77" fmla="*/ 2068512 h 4373562"/>
                <a:gd name="connsiteX78" fmla="*/ 2182018 w 4836318"/>
                <a:gd name="connsiteY78" fmla="*/ 2106612 h 4373562"/>
                <a:gd name="connsiteX79" fmla="*/ 2182018 w 4836318"/>
                <a:gd name="connsiteY79" fmla="*/ 2106612 h 4373562"/>
                <a:gd name="connsiteX80" fmla="*/ 2232818 w 4836318"/>
                <a:gd name="connsiteY80" fmla="*/ 2144712 h 4373562"/>
                <a:gd name="connsiteX81" fmla="*/ 2251868 w 4836318"/>
                <a:gd name="connsiteY81" fmla="*/ 2157412 h 4373562"/>
                <a:gd name="connsiteX82" fmla="*/ 2270918 w 4836318"/>
                <a:gd name="connsiteY82" fmla="*/ 2176462 h 4373562"/>
                <a:gd name="connsiteX83" fmla="*/ 2309018 w 4836318"/>
                <a:gd name="connsiteY83" fmla="*/ 2195512 h 4373562"/>
                <a:gd name="connsiteX84" fmla="*/ 2315368 w 4836318"/>
                <a:gd name="connsiteY84" fmla="*/ 2227262 h 4373562"/>
                <a:gd name="connsiteX85" fmla="*/ 2340768 w 4836318"/>
                <a:gd name="connsiteY85" fmla="*/ 2227262 h 4373562"/>
                <a:gd name="connsiteX86" fmla="*/ 2334418 w 4836318"/>
                <a:gd name="connsiteY86" fmla="*/ 2265362 h 4373562"/>
                <a:gd name="connsiteX87" fmla="*/ 2385218 w 4836318"/>
                <a:gd name="connsiteY87" fmla="*/ 2278062 h 4373562"/>
                <a:gd name="connsiteX88" fmla="*/ 2391568 w 4836318"/>
                <a:gd name="connsiteY88" fmla="*/ 2341562 h 4373562"/>
                <a:gd name="connsiteX89" fmla="*/ 2423318 w 4836318"/>
                <a:gd name="connsiteY89" fmla="*/ 2347912 h 4373562"/>
                <a:gd name="connsiteX90" fmla="*/ 2423318 w 4836318"/>
                <a:gd name="connsiteY90" fmla="*/ 2436812 h 4373562"/>
                <a:gd name="connsiteX91" fmla="*/ 2480468 w 4836318"/>
                <a:gd name="connsiteY91" fmla="*/ 2443162 h 4373562"/>
                <a:gd name="connsiteX92" fmla="*/ 2537618 w 4836318"/>
                <a:gd name="connsiteY92" fmla="*/ 2462212 h 4373562"/>
                <a:gd name="connsiteX93" fmla="*/ 2594768 w 4836318"/>
                <a:gd name="connsiteY93" fmla="*/ 2487612 h 4373562"/>
                <a:gd name="connsiteX94" fmla="*/ 2670968 w 4836318"/>
                <a:gd name="connsiteY94" fmla="*/ 2513012 h 4373562"/>
                <a:gd name="connsiteX95" fmla="*/ 2696368 w 4836318"/>
                <a:gd name="connsiteY95" fmla="*/ 2538412 h 4373562"/>
                <a:gd name="connsiteX96" fmla="*/ 2702718 w 4836318"/>
                <a:gd name="connsiteY96" fmla="*/ 2620962 h 4373562"/>
                <a:gd name="connsiteX97" fmla="*/ 2734468 w 4836318"/>
                <a:gd name="connsiteY97" fmla="*/ 2646362 h 4373562"/>
                <a:gd name="connsiteX98" fmla="*/ 2734468 w 4836318"/>
                <a:gd name="connsiteY98" fmla="*/ 2646362 h 4373562"/>
                <a:gd name="connsiteX99" fmla="*/ 2778918 w 4836318"/>
                <a:gd name="connsiteY99" fmla="*/ 2684462 h 4373562"/>
                <a:gd name="connsiteX100" fmla="*/ 2836068 w 4836318"/>
                <a:gd name="connsiteY100" fmla="*/ 2709862 h 4373562"/>
                <a:gd name="connsiteX101" fmla="*/ 2886868 w 4836318"/>
                <a:gd name="connsiteY101" fmla="*/ 2747962 h 4373562"/>
                <a:gd name="connsiteX102" fmla="*/ 2899568 w 4836318"/>
                <a:gd name="connsiteY102" fmla="*/ 2786062 h 4373562"/>
                <a:gd name="connsiteX103" fmla="*/ 2899568 w 4836318"/>
                <a:gd name="connsiteY103" fmla="*/ 2817812 h 4373562"/>
                <a:gd name="connsiteX104" fmla="*/ 2950368 w 4836318"/>
                <a:gd name="connsiteY104" fmla="*/ 2836862 h 4373562"/>
                <a:gd name="connsiteX105" fmla="*/ 2950368 w 4836318"/>
                <a:gd name="connsiteY105" fmla="*/ 2836862 h 4373562"/>
                <a:gd name="connsiteX106" fmla="*/ 3007518 w 4836318"/>
                <a:gd name="connsiteY106" fmla="*/ 2881312 h 4373562"/>
                <a:gd name="connsiteX107" fmla="*/ 3007518 w 4836318"/>
                <a:gd name="connsiteY107" fmla="*/ 2881312 h 4373562"/>
                <a:gd name="connsiteX108" fmla="*/ 3096418 w 4836318"/>
                <a:gd name="connsiteY108" fmla="*/ 2919412 h 4373562"/>
                <a:gd name="connsiteX109" fmla="*/ 3096418 w 4836318"/>
                <a:gd name="connsiteY109" fmla="*/ 2919412 h 4373562"/>
                <a:gd name="connsiteX110" fmla="*/ 3185318 w 4836318"/>
                <a:gd name="connsiteY110" fmla="*/ 2944812 h 4373562"/>
                <a:gd name="connsiteX111" fmla="*/ 3198018 w 4836318"/>
                <a:gd name="connsiteY111" fmla="*/ 2995612 h 4373562"/>
                <a:gd name="connsiteX112" fmla="*/ 3236118 w 4836318"/>
                <a:gd name="connsiteY112" fmla="*/ 3021012 h 4373562"/>
                <a:gd name="connsiteX113" fmla="*/ 3267868 w 4836318"/>
                <a:gd name="connsiteY113" fmla="*/ 3033712 h 4373562"/>
                <a:gd name="connsiteX114" fmla="*/ 3305968 w 4836318"/>
                <a:gd name="connsiteY114" fmla="*/ 3065462 h 4373562"/>
                <a:gd name="connsiteX115" fmla="*/ 3394868 w 4836318"/>
                <a:gd name="connsiteY115" fmla="*/ 3128962 h 4373562"/>
                <a:gd name="connsiteX116" fmla="*/ 3375818 w 4836318"/>
                <a:gd name="connsiteY116" fmla="*/ 3186112 h 4373562"/>
                <a:gd name="connsiteX117" fmla="*/ 3407568 w 4836318"/>
                <a:gd name="connsiteY117" fmla="*/ 3205162 h 4373562"/>
                <a:gd name="connsiteX118" fmla="*/ 3426618 w 4836318"/>
                <a:gd name="connsiteY118" fmla="*/ 3211512 h 4373562"/>
                <a:gd name="connsiteX119" fmla="*/ 3464718 w 4836318"/>
                <a:gd name="connsiteY119" fmla="*/ 3243262 h 4373562"/>
                <a:gd name="connsiteX120" fmla="*/ 3477418 w 4836318"/>
                <a:gd name="connsiteY120" fmla="*/ 3281362 h 4373562"/>
                <a:gd name="connsiteX121" fmla="*/ 3509168 w 4836318"/>
                <a:gd name="connsiteY121" fmla="*/ 3325812 h 4373562"/>
                <a:gd name="connsiteX122" fmla="*/ 3585368 w 4836318"/>
                <a:gd name="connsiteY122" fmla="*/ 3319462 h 4373562"/>
                <a:gd name="connsiteX123" fmla="*/ 3623468 w 4836318"/>
                <a:gd name="connsiteY123" fmla="*/ 3370262 h 4373562"/>
                <a:gd name="connsiteX124" fmla="*/ 3655218 w 4836318"/>
                <a:gd name="connsiteY124" fmla="*/ 3408362 h 4373562"/>
                <a:gd name="connsiteX125" fmla="*/ 3693318 w 4836318"/>
                <a:gd name="connsiteY125" fmla="*/ 3478212 h 4373562"/>
                <a:gd name="connsiteX126" fmla="*/ 3706018 w 4836318"/>
                <a:gd name="connsiteY126" fmla="*/ 3522662 h 4373562"/>
                <a:gd name="connsiteX127" fmla="*/ 3807618 w 4836318"/>
                <a:gd name="connsiteY127" fmla="*/ 3560762 h 4373562"/>
                <a:gd name="connsiteX128" fmla="*/ 3858418 w 4836318"/>
                <a:gd name="connsiteY128" fmla="*/ 3548062 h 4373562"/>
                <a:gd name="connsiteX129" fmla="*/ 3877468 w 4836318"/>
                <a:gd name="connsiteY129" fmla="*/ 3643312 h 4373562"/>
                <a:gd name="connsiteX130" fmla="*/ 3934618 w 4836318"/>
                <a:gd name="connsiteY130" fmla="*/ 3649662 h 4373562"/>
                <a:gd name="connsiteX131" fmla="*/ 3998118 w 4836318"/>
                <a:gd name="connsiteY131" fmla="*/ 3675062 h 4373562"/>
                <a:gd name="connsiteX132" fmla="*/ 4048918 w 4836318"/>
                <a:gd name="connsiteY132" fmla="*/ 3681412 h 4373562"/>
                <a:gd name="connsiteX133" fmla="*/ 4074318 w 4836318"/>
                <a:gd name="connsiteY133" fmla="*/ 3687762 h 4373562"/>
                <a:gd name="connsiteX134" fmla="*/ 4125118 w 4836318"/>
                <a:gd name="connsiteY134" fmla="*/ 3738562 h 4373562"/>
                <a:gd name="connsiteX135" fmla="*/ 4144168 w 4836318"/>
                <a:gd name="connsiteY135" fmla="*/ 3744912 h 4373562"/>
                <a:gd name="connsiteX136" fmla="*/ 4150518 w 4836318"/>
                <a:gd name="connsiteY136" fmla="*/ 3808412 h 4373562"/>
                <a:gd name="connsiteX137" fmla="*/ 4150518 w 4836318"/>
                <a:gd name="connsiteY137" fmla="*/ 3808412 h 4373562"/>
                <a:gd name="connsiteX138" fmla="*/ 4226718 w 4836318"/>
                <a:gd name="connsiteY138" fmla="*/ 3897312 h 4373562"/>
                <a:gd name="connsiteX139" fmla="*/ 4271168 w 4836318"/>
                <a:gd name="connsiteY139" fmla="*/ 3929062 h 4373562"/>
                <a:gd name="connsiteX140" fmla="*/ 4271168 w 4836318"/>
                <a:gd name="connsiteY140" fmla="*/ 3929062 h 4373562"/>
                <a:gd name="connsiteX141" fmla="*/ 4372768 w 4836318"/>
                <a:gd name="connsiteY141" fmla="*/ 3973512 h 4373562"/>
                <a:gd name="connsiteX142" fmla="*/ 4385468 w 4836318"/>
                <a:gd name="connsiteY142" fmla="*/ 4024312 h 4373562"/>
                <a:gd name="connsiteX143" fmla="*/ 4385468 w 4836318"/>
                <a:gd name="connsiteY143" fmla="*/ 4024312 h 4373562"/>
                <a:gd name="connsiteX144" fmla="*/ 4442618 w 4836318"/>
                <a:gd name="connsiteY144" fmla="*/ 4068762 h 4373562"/>
                <a:gd name="connsiteX145" fmla="*/ 4468018 w 4836318"/>
                <a:gd name="connsiteY145" fmla="*/ 4106862 h 4373562"/>
                <a:gd name="connsiteX146" fmla="*/ 4468018 w 4836318"/>
                <a:gd name="connsiteY146" fmla="*/ 4106862 h 4373562"/>
                <a:gd name="connsiteX147" fmla="*/ 4563268 w 4836318"/>
                <a:gd name="connsiteY147" fmla="*/ 4144962 h 4373562"/>
                <a:gd name="connsiteX148" fmla="*/ 4556918 w 4836318"/>
                <a:gd name="connsiteY148" fmla="*/ 4208462 h 4373562"/>
                <a:gd name="connsiteX149" fmla="*/ 4601368 w 4836318"/>
                <a:gd name="connsiteY149" fmla="*/ 4214812 h 4373562"/>
                <a:gd name="connsiteX150" fmla="*/ 4614068 w 4836318"/>
                <a:gd name="connsiteY150" fmla="*/ 4252912 h 4373562"/>
                <a:gd name="connsiteX151" fmla="*/ 4652168 w 4836318"/>
                <a:gd name="connsiteY151" fmla="*/ 4291012 h 4373562"/>
                <a:gd name="connsiteX152" fmla="*/ 4652168 w 4836318"/>
                <a:gd name="connsiteY152" fmla="*/ 4291012 h 4373562"/>
                <a:gd name="connsiteX153" fmla="*/ 4766468 w 4836318"/>
                <a:gd name="connsiteY153" fmla="*/ 4297362 h 4373562"/>
                <a:gd name="connsiteX154" fmla="*/ 4829968 w 4836318"/>
                <a:gd name="connsiteY154" fmla="*/ 4348162 h 4373562"/>
                <a:gd name="connsiteX155" fmla="*/ 4836318 w 4836318"/>
                <a:gd name="connsiteY155" fmla="*/ 4373562 h 4373562"/>
                <a:gd name="connsiteX156" fmla="*/ 4836318 w 4836318"/>
                <a:gd name="connsiteY15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556418 w 4836318"/>
                <a:gd name="connsiteY21" fmla="*/ 468312 h 4373562"/>
                <a:gd name="connsiteX22" fmla="*/ 531018 w 4836318"/>
                <a:gd name="connsiteY22" fmla="*/ 525462 h 4373562"/>
                <a:gd name="connsiteX23" fmla="*/ 613568 w 4836318"/>
                <a:gd name="connsiteY23" fmla="*/ 550862 h 4373562"/>
                <a:gd name="connsiteX24" fmla="*/ 696118 w 4836318"/>
                <a:gd name="connsiteY24" fmla="*/ 595312 h 4373562"/>
                <a:gd name="connsiteX25" fmla="*/ 696118 w 4836318"/>
                <a:gd name="connsiteY25" fmla="*/ 709612 h 4373562"/>
                <a:gd name="connsiteX26" fmla="*/ 740568 w 4836318"/>
                <a:gd name="connsiteY26" fmla="*/ 722312 h 4373562"/>
                <a:gd name="connsiteX27" fmla="*/ 772318 w 4836318"/>
                <a:gd name="connsiteY27" fmla="*/ 766762 h 4373562"/>
                <a:gd name="connsiteX28" fmla="*/ 842168 w 4836318"/>
                <a:gd name="connsiteY28" fmla="*/ 766762 h 4373562"/>
                <a:gd name="connsiteX29" fmla="*/ 861218 w 4836318"/>
                <a:gd name="connsiteY29" fmla="*/ 811212 h 4373562"/>
                <a:gd name="connsiteX30" fmla="*/ 886618 w 4836318"/>
                <a:gd name="connsiteY30" fmla="*/ 811212 h 4373562"/>
                <a:gd name="connsiteX31" fmla="*/ 912018 w 4836318"/>
                <a:gd name="connsiteY31" fmla="*/ 868362 h 4373562"/>
                <a:gd name="connsiteX32" fmla="*/ 950118 w 4836318"/>
                <a:gd name="connsiteY32" fmla="*/ 900112 h 4373562"/>
                <a:gd name="connsiteX33" fmla="*/ 950118 w 4836318"/>
                <a:gd name="connsiteY33" fmla="*/ 900112 h 4373562"/>
                <a:gd name="connsiteX34" fmla="*/ 962818 w 4836318"/>
                <a:gd name="connsiteY34" fmla="*/ 963612 h 4373562"/>
                <a:gd name="connsiteX35" fmla="*/ 1013618 w 4836318"/>
                <a:gd name="connsiteY35" fmla="*/ 969962 h 4373562"/>
                <a:gd name="connsiteX36" fmla="*/ 1013618 w 4836318"/>
                <a:gd name="connsiteY36" fmla="*/ 1020762 h 4373562"/>
                <a:gd name="connsiteX37" fmla="*/ 1026318 w 4836318"/>
                <a:gd name="connsiteY37" fmla="*/ 1071562 h 4373562"/>
                <a:gd name="connsiteX38" fmla="*/ 1070768 w 4836318"/>
                <a:gd name="connsiteY38" fmla="*/ 1065212 h 4373562"/>
                <a:gd name="connsiteX39" fmla="*/ 1070768 w 4836318"/>
                <a:gd name="connsiteY39" fmla="*/ 1065212 h 4373562"/>
                <a:gd name="connsiteX40" fmla="*/ 1089818 w 4836318"/>
                <a:gd name="connsiteY40" fmla="*/ 1135062 h 4373562"/>
                <a:gd name="connsiteX41" fmla="*/ 1089818 w 4836318"/>
                <a:gd name="connsiteY41" fmla="*/ 1166812 h 4373562"/>
                <a:gd name="connsiteX42" fmla="*/ 1146968 w 4836318"/>
                <a:gd name="connsiteY42" fmla="*/ 1166812 h 4373562"/>
                <a:gd name="connsiteX43" fmla="*/ 1146968 w 4836318"/>
                <a:gd name="connsiteY43" fmla="*/ 1166812 h 4373562"/>
                <a:gd name="connsiteX44" fmla="*/ 1191418 w 4836318"/>
                <a:gd name="connsiteY44" fmla="*/ 1204912 h 4373562"/>
                <a:gd name="connsiteX45" fmla="*/ 1191418 w 4836318"/>
                <a:gd name="connsiteY45" fmla="*/ 1236662 h 4373562"/>
                <a:gd name="connsiteX46" fmla="*/ 1254918 w 4836318"/>
                <a:gd name="connsiteY46" fmla="*/ 1230312 h 4373562"/>
                <a:gd name="connsiteX47" fmla="*/ 1254918 w 4836318"/>
                <a:gd name="connsiteY47" fmla="*/ 1293812 h 4373562"/>
                <a:gd name="connsiteX48" fmla="*/ 1261268 w 4836318"/>
                <a:gd name="connsiteY48" fmla="*/ 1319212 h 4373562"/>
                <a:gd name="connsiteX49" fmla="*/ 1305718 w 4836318"/>
                <a:gd name="connsiteY49" fmla="*/ 1338262 h 4373562"/>
                <a:gd name="connsiteX50" fmla="*/ 1305718 w 4836318"/>
                <a:gd name="connsiteY50" fmla="*/ 1338262 h 4373562"/>
                <a:gd name="connsiteX51" fmla="*/ 1375568 w 4836318"/>
                <a:gd name="connsiteY51" fmla="*/ 1370012 h 4373562"/>
                <a:gd name="connsiteX52" fmla="*/ 1375568 w 4836318"/>
                <a:gd name="connsiteY52" fmla="*/ 1370012 h 4373562"/>
                <a:gd name="connsiteX53" fmla="*/ 1413668 w 4836318"/>
                <a:gd name="connsiteY53" fmla="*/ 1382712 h 4373562"/>
                <a:gd name="connsiteX54" fmla="*/ 1432718 w 4836318"/>
                <a:gd name="connsiteY54" fmla="*/ 1446212 h 4373562"/>
                <a:gd name="connsiteX55" fmla="*/ 1464468 w 4836318"/>
                <a:gd name="connsiteY55" fmla="*/ 1446212 h 4373562"/>
                <a:gd name="connsiteX56" fmla="*/ 1464468 w 4836318"/>
                <a:gd name="connsiteY56" fmla="*/ 1516062 h 4373562"/>
                <a:gd name="connsiteX57" fmla="*/ 1489868 w 4836318"/>
                <a:gd name="connsiteY57" fmla="*/ 1516062 h 4373562"/>
                <a:gd name="connsiteX58" fmla="*/ 1496218 w 4836318"/>
                <a:gd name="connsiteY58" fmla="*/ 1560512 h 4373562"/>
                <a:gd name="connsiteX59" fmla="*/ 1496218 w 4836318"/>
                <a:gd name="connsiteY59" fmla="*/ 1560512 h 4373562"/>
                <a:gd name="connsiteX60" fmla="*/ 1566068 w 4836318"/>
                <a:gd name="connsiteY60" fmla="*/ 1592262 h 4373562"/>
                <a:gd name="connsiteX61" fmla="*/ 1623218 w 4836318"/>
                <a:gd name="connsiteY61" fmla="*/ 1630362 h 4373562"/>
                <a:gd name="connsiteX62" fmla="*/ 1623218 w 4836318"/>
                <a:gd name="connsiteY62" fmla="*/ 1636712 h 4373562"/>
                <a:gd name="connsiteX63" fmla="*/ 1705768 w 4836318"/>
                <a:gd name="connsiteY63" fmla="*/ 1693862 h 4373562"/>
                <a:gd name="connsiteX64" fmla="*/ 1705768 w 4836318"/>
                <a:gd name="connsiteY64" fmla="*/ 1757362 h 4373562"/>
                <a:gd name="connsiteX65" fmla="*/ 1756568 w 4836318"/>
                <a:gd name="connsiteY65" fmla="*/ 1789112 h 4373562"/>
                <a:gd name="connsiteX66" fmla="*/ 1756568 w 4836318"/>
                <a:gd name="connsiteY66" fmla="*/ 1789112 h 4373562"/>
                <a:gd name="connsiteX67" fmla="*/ 1839118 w 4836318"/>
                <a:gd name="connsiteY67" fmla="*/ 1782762 h 4373562"/>
                <a:gd name="connsiteX68" fmla="*/ 1820068 w 4836318"/>
                <a:gd name="connsiteY68" fmla="*/ 1827212 h 4373562"/>
                <a:gd name="connsiteX69" fmla="*/ 1820068 w 4836318"/>
                <a:gd name="connsiteY69" fmla="*/ 1827212 h 4373562"/>
                <a:gd name="connsiteX70" fmla="*/ 1858168 w 4836318"/>
                <a:gd name="connsiteY70" fmla="*/ 1916112 h 4373562"/>
                <a:gd name="connsiteX71" fmla="*/ 1928018 w 4836318"/>
                <a:gd name="connsiteY71" fmla="*/ 1909762 h 4373562"/>
                <a:gd name="connsiteX72" fmla="*/ 1972468 w 4836318"/>
                <a:gd name="connsiteY72" fmla="*/ 1941512 h 4373562"/>
                <a:gd name="connsiteX73" fmla="*/ 2023268 w 4836318"/>
                <a:gd name="connsiteY73" fmla="*/ 1985962 h 4373562"/>
                <a:gd name="connsiteX74" fmla="*/ 2042318 w 4836318"/>
                <a:gd name="connsiteY74" fmla="*/ 1992312 h 4373562"/>
                <a:gd name="connsiteX75" fmla="*/ 2042318 w 4836318"/>
                <a:gd name="connsiteY75" fmla="*/ 1992312 h 4373562"/>
                <a:gd name="connsiteX76" fmla="*/ 2093118 w 4836318"/>
                <a:gd name="connsiteY76" fmla="*/ 2043112 h 4373562"/>
                <a:gd name="connsiteX77" fmla="*/ 2143918 w 4836318"/>
                <a:gd name="connsiteY77" fmla="*/ 2068512 h 4373562"/>
                <a:gd name="connsiteX78" fmla="*/ 2182018 w 4836318"/>
                <a:gd name="connsiteY78" fmla="*/ 2106612 h 4373562"/>
                <a:gd name="connsiteX79" fmla="*/ 2182018 w 4836318"/>
                <a:gd name="connsiteY79" fmla="*/ 2106612 h 4373562"/>
                <a:gd name="connsiteX80" fmla="*/ 2232818 w 4836318"/>
                <a:gd name="connsiteY80" fmla="*/ 2144712 h 4373562"/>
                <a:gd name="connsiteX81" fmla="*/ 2251868 w 4836318"/>
                <a:gd name="connsiteY81" fmla="*/ 2157412 h 4373562"/>
                <a:gd name="connsiteX82" fmla="*/ 2270918 w 4836318"/>
                <a:gd name="connsiteY82" fmla="*/ 2176462 h 4373562"/>
                <a:gd name="connsiteX83" fmla="*/ 2309018 w 4836318"/>
                <a:gd name="connsiteY83" fmla="*/ 2195512 h 4373562"/>
                <a:gd name="connsiteX84" fmla="*/ 2315368 w 4836318"/>
                <a:gd name="connsiteY84" fmla="*/ 2227262 h 4373562"/>
                <a:gd name="connsiteX85" fmla="*/ 2340768 w 4836318"/>
                <a:gd name="connsiteY85" fmla="*/ 2227262 h 4373562"/>
                <a:gd name="connsiteX86" fmla="*/ 2334418 w 4836318"/>
                <a:gd name="connsiteY86" fmla="*/ 2265362 h 4373562"/>
                <a:gd name="connsiteX87" fmla="*/ 2385218 w 4836318"/>
                <a:gd name="connsiteY87" fmla="*/ 2278062 h 4373562"/>
                <a:gd name="connsiteX88" fmla="*/ 2391568 w 4836318"/>
                <a:gd name="connsiteY88" fmla="*/ 2341562 h 4373562"/>
                <a:gd name="connsiteX89" fmla="*/ 2423318 w 4836318"/>
                <a:gd name="connsiteY89" fmla="*/ 2347912 h 4373562"/>
                <a:gd name="connsiteX90" fmla="*/ 2423318 w 4836318"/>
                <a:gd name="connsiteY90" fmla="*/ 2436812 h 4373562"/>
                <a:gd name="connsiteX91" fmla="*/ 2480468 w 4836318"/>
                <a:gd name="connsiteY91" fmla="*/ 2443162 h 4373562"/>
                <a:gd name="connsiteX92" fmla="*/ 2537618 w 4836318"/>
                <a:gd name="connsiteY92" fmla="*/ 2462212 h 4373562"/>
                <a:gd name="connsiteX93" fmla="*/ 2594768 w 4836318"/>
                <a:gd name="connsiteY93" fmla="*/ 2487612 h 4373562"/>
                <a:gd name="connsiteX94" fmla="*/ 2670968 w 4836318"/>
                <a:gd name="connsiteY94" fmla="*/ 2513012 h 4373562"/>
                <a:gd name="connsiteX95" fmla="*/ 2696368 w 4836318"/>
                <a:gd name="connsiteY95" fmla="*/ 2538412 h 4373562"/>
                <a:gd name="connsiteX96" fmla="*/ 2702718 w 4836318"/>
                <a:gd name="connsiteY96" fmla="*/ 2620962 h 4373562"/>
                <a:gd name="connsiteX97" fmla="*/ 2734468 w 4836318"/>
                <a:gd name="connsiteY97" fmla="*/ 2646362 h 4373562"/>
                <a:gd name="connsiteX98" fmla="*/ 2734468 w 4836318"/>
                <a:gd name="connsiteY98" fmla="*/ 2646362 h 4373562"/>
                <a:gd name="connsiteX99" fmla="*/ 2778918 w 4836318"/>
                <a:gd name="connsiteY99" fmla="*/ 2684462 h 4373562"/>
                <a:gd name="connsiteX100" fmla="*/ 2836068 w 4836318"/>
                <a:gd name="connsiteY100" fmla="*/ 2709862 h 4373562"/>
                <a:gd name="connsiteX101" fmla="*/ 2886868 w 4836318"/>
                <a:gd name="connsiteY101" fmla="*/ 2747962 h 4373562"/>
                <a:gd name="connsiteX102" fmla="*/ 2899568 w 4836318"/>
                <a:gd name="connsiteY102" fmla="*/ 2786062 h 4373562"/>
                <a:gd name="connsiteX103" fmla="*/ 2899568 w 4836318"/>
                <a:gd name="connsiteY103" fmla="*/ 2817812 h 4373562"/>
                <a:gd name="connsiteX104" fmla="*/ 2950368 w 4836318"/>
                <a:gd name="connsiteY104" fmla="*/ 2836862 h 4373562"/>
                <a:gd name="connsiteX105" fmla="*/ 2950368 w 4836318"/>
                <a:gd name="connsiteY105" fmla="*/ 2836862 h 4373562"/>
                <a:gd name="connsiteX106" fmla="*/ 3007518 w 4836318"/>
                <a:gd name="connsiteY106" fmla="*/ 2881312 h 4373562"/>
                <a:gd name="connsiteX107" fmla="*/ 3007518 w 4836318"/>
                <a:gd name="connsiteY107" fmla="*/ 2881312 h 4373562"/>
                <a:gd name="connsiteX108" fmla="*/ 3096418 w 4836318"/>
                <a:gd name="connsiteY108" fmla="*/ 2919412 h 4373562"/>
                <a:gd name="connsiteX109" fmla="*/ 3096418 w 4836318"/>
                <a:gd name="connsiteY109" fmla="*/ 2919412 h 4373562"/>
                <a:gd name="connsiteX110" fmla="*/ 3185318 w 4836318"/>
                <a:gd name="connsiteY110" fmla="*/ 2944812 h 4373562"/>
                <a:gd name="connsiteX111" fmla="*/ 3198018 w 4836318"/>
                <a:gd name="connsiteY111" fmla="*/ 2995612 h 4373562"/>
                <a:gd name="connsiteX112" fmla="*/ 3236118 w 4836318"/>
                <a:gd name="connsiteY112" fmla="*/ 3021012 h 4373562"/>
                <a:gd name="connsiteX113" fmla="*/ 3267868 w 4836318"/>
                <a:gd name="connsiteY113" fmla="*/ 3033712 h 4373562"/>
                <a:gd name="connsiteX114" fmla="*/ 3305968 w 4836318"/>
                <a:gd name="connsiteY114" fmla="*/ 3065462 h 4373562"/>
                <a:gd name="connsiteX115" fmla="*/ 3394868 w 4836318"/>
                <a:gd name="connsiteY115" fmla="*/ 3128962 h 4373562"/>
                <a:gd name="connsiteX116" fmla="*/ 3375818 w 4836318"/>
                <a:gd name="connsiteY116" fmla="*/ 3186112 h 4373562"/>
                <a:gd name="connsiteX117" fmla="*/ 3407568 w 4836318"/>
                <a:gd name="connsiteY117" fmla="*/ 3205162 h 4373562"/>
                <a:gd name="connsiteX118" fmla="*/ 3426618 w 4836318"/>
                <a:gd name="connsiteY118" fmla="*/ 3211512 h 4373562"/>
                <a:gd name="connsiteX119" fmla="*/ 3464718 w 4836318"/>
                <a:gd name="connsiteY119" fmla="*/ 3243262 h 4373562"/>
                <a:gd name="connsiteX120" fmla="*/ 3477418 w 4836318"/>
                <a:gd name="connsiteY120" fmla="*/ 3281362 h 4373562"/>
                <a:gd name="connsiteX121" fmla="*/ 3509168 w 4836318"/>
                <a:gd name="connsiteY121" fmla="*/ 3325812 h 4373562"/>
                <a:gd name="connsiteX122" fmla="*/ 3585368 w 4836318"/>
                <a:gd name="connsiteY122" fmla="*/ 3319462 h 4373562"/>
                <a:gd name="connsiteX123" fmla="*/ 3623468 w 4836318"/>
                <a:gd name="connsiteY123" fmla="*/ 3370262 h 4373562"/>
                <a:gd name="connsiteX124" fmla="*/ 3655218 w 4836318"/>
                <a:gd name="connsiteY124" fmla="*/ 3408362 h 4373562"/>
                <a:gd name="connsiteX125" fmla="*/ 3693318 w 4836318"/>
                <a:gd name="connsiteY125" fmla="*/ 3478212 h 4373562"/>
                <a:gd name="connsiteX126" fmla="*/ 3706018 w 4836318"/>
                <a:gd name="connsiteY126" fmla="*/ 3522662 h 4373562"/>
                <a:gd name="connsiteX127" fmla="*/ 3807618 w 4836318"/>
                <a:gd name="connsiteY127" fmla="*/ 3560762 h 4373562"/>
                <a:gd name="connsiteX128" fmla="*/ 3858418 w 4836318"/>
                <a:gd name="connsiteY128" fmla="*/ 3548062 h 4373562"/>
                <a:gd name="connsiteX129" fmla="*/ 3877468 w 4836318"/>
                <a:gd name="connsiteY129" fmla="*/ 3643312 h 4373562"/>
                <a:gd name="connsiteX130" fmla="*/ 3934618 w 4836318"/>
                <a:gd name="connsiteY130" fmla="*/ 3649662 h 4373562"/>
                <a:gd name="connsiteX131" fmla="*/ 3998118 w 4836318"/>
                <a:gd name="connsiteY131" fmla="*/ 3675062 h 4373562"/>
                <a:gd name="connsiteX132" fmla="*/ 4048918 w 4836318"/>
                <a:gd name="connsiteY132" fmla="*/ 3681412 h 4373562"/>
                <a:gd name="connsiteX133" fmla="*/ 4074318 w 4836318"/>
                <a:gd name="connsiteY133" fmla="*/ 3687762 h 4373562"/>
                <a:gd name="connsiteX134" fmla="*/ 4125118 w 4836318"/>
                <a:gd name="connsiteY134" fmla="*/ 3738562 h 4373562"/>
                <a:gd name="connsiteX135" fmla="*/ 4144168 w 4836318"/>
                <a:gd name="connsiteY135" fmla="*/ 3744912 h 4373562"/>
                <a:gd name="connsiteX136" fmla="*/ 4150518 w 4836318"/>
                <a:gd name="connsiteY136" fmla="*/ 3808412 h 4373562"/>
                <a:gd name="connsiteX137" fmla="*/ 4150518 w 4836318"/>
                <a:gd name="connsiteY137" fmla="*/ 3808412 h 4373562"/>
                <a:gd name="connsiteX138" fmla="*/ 4226718 w 4836318"/>
                <a:gd name="connsiteY138" fmla="*/ 3897312 h 4373562"/>
                <a:gd name="connsiteX139" fmla="*/ 4271168 w 4836318"/>
                <a:gd name="connsiteY139" fmla="*/ 3929062 h 4373562"/>
                <a:gd name="connsiteX140" fmla="*/ 4271168 w 4836318"/>
                <a:gd name="connsiteY140" fmla="*/ 3929062 h 4373562"/>
                <a:gd name="connsiteX141" fmla="*/ 4372768 w 4836318"/>
                <a:gd name="connsiteY141" fmla="*/ 3973512 h 4373562"/>
                <a:gd name="connsiteX142" fmla="*/ 4385468 w 4836318"/>
                <a:gd name="connsiteY142" fmla="*/ 4024312 h 4373562"/>
                <a:gd name="connsiteX143" fmla="*/ 4385468 w 4836318"/>
                <a:gd name="connsiteY143" fmla="*/ 4024312 h 4373562"/>
                <a:gd name="connsiteX144" fmla="*/ 4442618 w 4836318"/>
                <a:gd name="connsiteY144" fmla="*/ 4068762 h 4373562"/>
                <a:gd name="connsiteX145" fmla="*/ 4468018 w 4836318"/>
                <a:gd name="connsiteY145" fmla="*/ 4106862 h 4373562"/>
                <a:gd name="connsiteX146" fmla="*/ 4468018 w 4836318"/>
                <a:gd name="connsiteY146" fmla="*/ 4106862 h 4373562"/>
                <a:gd name="connsiteX147" fmla="*/ 4563268 w 4836318"/>
                <a:gd name="connsiteY147" fmla="*/ 4144962 h 4373562"/>
                <a:gd name="connsiteX148" fmla="*/ 4556918 w 4836318"/>
                <a:gd name="connsiteY148" fmla="*/ 4208462 h 4373562"/>
                <a:gd name="connsiteX149" fmla="*/ 4601368 w 4836318"/>
                <a:gd name="connsiteY149" fmla="*/ 4214812 h 4373562"/>
                <a:gd name="connsiteX150" fmla="*/ 4614068 w 4836318"/>
                <a:gd name="connsiteY150" fmla="*/ 4252912 h 4373562"/>
                <a:gd name="connsiteX151" fmla="*/ 4652168 w 4836318"/>
                <a:gd name="connsiteY151" fmla="*/ 4291012 h 4373562"/>
                <a:gd name="connsiteX152" fmla="*/ 4652168 w 4836318"/>
                <a:gd name="connsiteY152" fmla="*/ 4291012 h 4373562"/>
                <a:gd name="connsiteX153" fmla="*/ 4766468 w 4836318"/>
                <a:gd name="connsiteY153" fmla="*/ 4297362 h 4373562"/>
                <a:gd name="connsiteX154" fmla="*/ 4829968 w 4836318"/>
                <a:gd name="connsiteY154" fmla="*/ 4348162 h 4373562"/>
                <a:gd name="connsiteX155" fmla="*/ 4836318 w 4836318"/>
                <a:gd name="connsiteY155" fmla="*/ 4373562 h 4373562"/>
                <a:gd name="connsiteX156" fmla="*/ 4836318 w 4836318"/>
                <a:gd name="connsiteY15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531018 w 4836318"/>
                <a:gd name="connsiteY22" fmla="*/ 525462 h 4373562"/>
                <a:gd name="connsiteX23" fmla="*/ 613568 w 4836318"/>
                <a:gd name="connsiteY23" fmla="*/ 550862 h 4373562"/>
                <a:gd name="connsiteX24" fmla="*/ 696118 w 4836318"/>
                <a:gd name="connsiteY24" fmla="*/ 595312 h 4373562"/>
                <a:gd name="connsiteX25" fmla="*/ 696118 w 4836318"/>
                <a:gd name="connsiteY25" fmla="*/ 709612 h 4373562"/>
                <a:gd name="connsiteX26" fmla="*/ 740568 w 4836318"/>
                <a:gd name="connsiteY26" fmla="*/ 722312 h 4373562"/>
                <a:gd name="connsiteX27" fmla="*/ 772318 w 4836318"/>
                <a:gd name="connsiteY27" fmla="*/ 766762 h 4373562"/>
                <a:gd name="connsiteX28" fmla="*/ 842168 w 4836318"/>
                <a:gd name="connsiteY28" fmla="*/ 766762 h 4373562"/>
                <a:gd name="connsiteX29" fmla="*/ 861218 w 4836318"/>
                <a:gd name="connsiteY29" fmla="*/ 811212 h 4373562"/>
                <a:gd name="connsiteX30" fmla="*/ 886618 w 4836318"/>
                <a:gd name="connsiteY30" fmla="*/ 811212 h 4373562"/>
                <a:gd name="connsiteX31" fmla="*/ 912018 w 4836318"/>
                <a:gd name="connsiteY31" fmla="*/ 868362 h 4373562"/>
                <a:gd name="connsiteX32" fmla="*/ 950118 w 4836318"/>
                <a:gd name="connsiteY32" fmla="*/ 900112 h 4373562"/>
                <a:gd name="connsiteX33" fmla="*/ 950118 w 4836318"/>
                <a:gd name="connsiteY33" fmla="*/ 900112 h 4373562"/>
                <a:gd name="connsiteX34" fmla="*/ 962818 w 4836318"/>
                <a:gd name="connsiteY34" fmla="*/ 963612 h 4373562"/>
                <a:gd name="connsiteX35" fmla="*/ 1013618 w 4836318"/>
                <a:gd name="connsiteY35" fmla="*/ 969962 h 4373562"/>
                <a:gd name="connsiteX36" fmla="*/ 1013618 w 4836318"/>
                <a:gd name="connsiteY36" fmla="*/ 1020762 h 4373562"/>
                <a:gd name="connsiteX37" fmla="*/ 1026318 w 4836318"/>
                <a:gd name="connsiteY37" fmla="*/ 1071562 h 4373562"/>
                <a:gd name="connsiteX38" fmla="*/ 1070768 w 4836318"/>
                <a:gd name="connsiteY38" fmla="*/ 1065212 h 4373562"/>
                <a:gd name="connsiteX39" fmla="*/ 1070768 w 4836318"/>
                <a:gd name="connsiteY39" fmla="*/ 1065212 h 4373562"/>
                <a:gd name="connsiteX40" fmla="*/ 1089818 w 4836318"/>
                <a:gd name="connsiteY40" fmla="*/ 1135062 h 4373562"/>
                <a:gd name="connsiteX41" fmla="*/ 1089818 w 4836318"/>
                <a:gd name="connsiteY41" fmla="*/ 1166812 h 4373562"/>
                <a:gd name="connsiteX42" fmla="*/ 1146968 w 4836318"/>
                <a:gd name="connsiteY42" fmla="*/ 1166812 h 4373562"/>
                <a:gd name="connsiteX43" fmla="*/ 1146968 w 4836318"/>
                <a:gd name="connsiteY43" fmla="*/ 1166812 h 4373562"/>
                <a:gd name="connsiteX44" fmla="*/ 1191418 w 4836318"/>
                <a:gd name="connsiteY44" fmla="*/ 1204912 h 4373562"/>
                <a:gd name="connsiteX45" fmla="*/ 1191418 w 4836318"/>
                <a:gd name="connsiteY45" fmla="*/ 1236662 h 4373562"/>
                <a:gd name="connsiteX46" fmla="*/ 1254918 w 4836318"/>
                <a:gd name="connsiteY46" fmla="*/ 1230312 h 4373562"/>
                <a:gd name="connsiteX47" fmla="*/ 1254918 w 4836318"/>
                <a:gd name="connsiteY47" fmla="*/ 1293812 h 4373562"/>
                <a:gd name="connsiteX48" fmla="*/ 1261268 w 4836318"/>
                <a:gd name="connsiteY48" fmla="*/ 1319212 h 4373562"/>
                <a:gd name="connsiteX49" fmla="*/ 1305718 w 4836318"/>
                <a:gd name="connsiteY49" fmla="*/ 1338262 h 4373562"/>
                <a:gd name="connsiteX50" fmla="*/ 1305718 w 4836318"/>
                <a:gd name="connsiteY50" fmla="*/ 1338262 h 4373562"/>
                <a:gd name="connsiteX51" fmla="*/ 1375568 w 4836318"/>
                <a:gd name="connsiteY51" fmla="*/ 1370012 h 4373562"/>
                <a:gd name="connsiteX52" fmla="*/ 1375568 w 4836318"/>
                <a:gd name="connsiteY52" fmla="*/ 1370012 h 4373562"/>
                <a:gd name="connsiteX53" fmla="*/ 1413668 w 4836318"/>
                <a:gd name="connsiteY53" fmla="*/ 1382712 h 4373562"/>
                <a:gd name="connsiteX54" fmla="*/ 1432718 w 4836318"/>
                <a:gd name="connsiteY54" fmla="*/ 1446212 h 4373562"/>
                <a:gd name="connsiteX55" fmla="*/ 1464468 w 4836318"/>
                <a:gd name="connsiteY55" fmla="*/ 1446212 h 4373562"/>
                <a:gd name="connsiteX56" fmla="*/ 1464468 w 4836318"/>
                <a:gd name="connsiteY56" fmla="*/ 1516062 h 4373562"/>
                <a:gd name="connsiteX57" fmla="*/ 1489868 w 4836318"/>
                <a:gd name="connsiteY57" fmla="*/ 1516062 h 4373562"/>
                <a:gd name="connsiteX58" fmla="*/ 1496218 w 4836318"/>
                <a:gd name="connsiteY58" fmla="*/ 1560512 h 4373562"/>
                <a:gd name="connsiteX59" fmla="*/ 1496218 w 4836318"/>
                <a:gd name="connsiteY59" fmla="*/ 1560512 h 4373562"/>
                <a:gd name="connsiteX60" fmla="*/ 1566068 w 4836318"/>
                <a:gd name="connsiteY60" fmla="*/ 1592262 h 4373562"/>
                <a:gd name="connsiteX61" fmla="*/ 1623218 w 4836318"/>
                <a:gd name="connsiteY61" fmla="*/ 1630362 h 4373562"/>
                <a:gd name="connsiteX62" fmla="*/ 1623218 w 4836318"/>
                <a:gd name="connsiteY62" fmla="*/ 1636712 h 4373562"/>
                <a:gd name="connsiteX63" fmla="*/ 1705768 w 4836318"/>
                <a:gd name="connsiteY63" fmla="*/ 1693862 h 4373562"/>
                <a:gd name="connsiteX64" fmla="*/ 1705768 w 4836318"/>
                <a:gd name="connsiteY64" fmla="*/ 1757362 h 4373562"/>
                <a:gd name="connsiteX65" fmla="*/ 1756568 w 4836318"/>
                <a:gd name="connsiteY65" fmla="*/ 1789112 h 4373562"/>
                <a:gd name="connsiteX66" fmla="*/ 1756568 w 4836318"/>
                <a:gd name="connsiteY66" fmla="*/ 1789112 h 4373562"/>
                <a:gd name="connsiteX67" fmla="*/ 1839118 w 4836318"/>
                <a:gd name="connsiteY67" fmla="*/ 1782762 h 4373562"/>
                <a:gd name="connsiteX68" fmla="*/ 1820068 w 4836318"/>
                <a:gd name="connsiteY68" fmla="*/ 1827212 h 4373562"/>
                <a:gd name="connsiteX69" fmla="*/ 1820068 w 4836318"/>
                <a:gd name="connsiteY69" fmla="*/ 1827212 h 4373562"/>
                <a:gd name="connsiteX70" fmla="*/ 1858168 w 4836318"/>
                <a:gd name="connsiteY70" fmla="*/ 1916112 h 4373562"/>
                <a:gd name="connsiteX71" fmla="*/ 1928018 w 4836318"/>
                <a:gd name="connsiteY71" fmla="*/ 1909762 h 4373562"/>
                <a:gd name="connsiteX72" fmla="*/ 1972468 w 4836318"/>
                <a:gd name="connsiteY72" fmla="*/ 1941512 h 4373562"/>
                <a:gd name="connsiteX73" fmla="*/ 2023268 w 4836318"/>
                <a:gd name="connsiteY73" fmla="*/ 1985962 h 4373562"/>
                <a:gd name="connsiteX74" fmla="*/ 2042318 w 4836318"/>
                <a:gd name="connsiteY74" fmla="*/ 1992312 h 4373562"/>
                <a:gd name="connsiteX75" fmla="*/ 2042318 w 4836318"/>
                <a:gd name="connsiteY75" fmla="*/ 1992312 h 4373562"/>
                <a:gd name="connsiteX76" fmla="*/ 2093118 w 4836318"/>
                <a:gd name="connsiteY76" fmla="*/ 2043112 h 4373562"/>
                <a:gd name="connsiteX77" fmla="*/ 2143918 w 4836318"/>
                <a:gd name="connsiteY77" fmla="*/ 2068512 h 4373562"/>
                <a:gd name="connsiteX78" fmla="*/ 2182018 w 4836318"/>
                <a:gd name="connsiteY78" fmla="*/ 2106612 h 4373562"/>
                <a:gd name="connsiteX79" fmla="*/ 2182018 w 4836318"/>
                <a:gd name="connsiteY79" fmla="*/ 2106612 h 4373562"/>
                <a:gd name="connsiteX80" fmla="*/ 2232818 w 4836318"/>
                <a:gd name="connsiteY80" fmla="*/ 2144712 h 4373562"/>
                <a:gd name="connsiteX81" fmla="*/ 2251868 w 4836318"/>
                <a:gd name="connsiteY81" fmla="*/ 2157412 h 4373562"/>
                <a:gd name="connsiteX82" fmla="*/ 2270918 w 4836318"/>
                <a:gd name="connsiteY82" fmla="*/ 2176462 h 4373562"/>
                <a:gd name="connsiteX83" fmla="*/ 2309018 w 4836318"/>
                <a:gd name="connsiteY83" fmla="*/ 2195512 h 4373562"/>
                <a:gd name="connsiteX84" fmla="*/ 2315368 w 4836318"/>
                <a:gd name="connsiteY84" fmla="*/ 2227262 h 4373562"/>
                <a:gd name="connsiteX85" fmla="*/ 2340768 w 4836318"/>
                <a:gd name="connsiteY85" fmla="*/ 2227262 h 4373562"/>
                <a:gd name="connsiteX86" fmla="*/ 2334418 w 4836318"/>
                <a:gd name="connsiteY86" fmla="*/ 2265362 h 4373562"/>
                <a:gd name="connsiteX87" fmla="*/ 2385218 w 4836318"/>
                <a:gd name="connsiteY87" fmla="*/ 2278062 h 4373562"/>
                <a:gd name="connsiteX88" fmla="*/ 2391568 w 4836318"/>
                <a:gd name="connsiteY88" fmla="*/ 2341562 h 4373562"/>
                <a:gd name="connsiteX89" fmla="*/ 2423318 w 4836318"/>
                <a:gd name="connsiteY89" fmla="*/ 2347912 h 4373562"/>
                <a:gd name="connsiteX90" fmla="*/ 2423318 w 4836318"/>
                <a:gd name="connsiteY90" fmla="*/ 2436812 h 4373562"/>
                <a:gd name="connsiteX91" fmla="*/ 2480468 w 4836318"/>
                <a:gd name="connsiteY91" fmla="*/ 2443162 h 4373562"/>
                <a:gd name="connsiteX92" fmla="*/ 2537618 w 4836318"/>
                <a:gd name="connsiteY92" fmla="*/ 2462212 h 4373562"/>
                <a:gd name="connsiteX93" fmla="*/ 2594768 w 4836318"/>
                <a:gd name="connsiteY93" fmla="*/ 2487612 h 4373562"/>
                <a:gd name="connsiteX94" fmla="*/ 2670968 w 4836318"/>
                <a:gd name="connsiteY94" fmla="*/ 2513012 h 4373562"/>
                <a:gd name="connsiteX95" fmla="*/ 2696368 w 4836318"/>
                <a:gd name="connsiteY95" fmla="*/ 2538412 h 4373562"/>
                <a:gd name="connsiteX96" fmla="*/ 2702718 w 4836318"/>
                <a:gd name="connsiteY96" fmla="*/ 2620962 h 4373562"/>
                <a:gd name="connsiteX97" fmla="*/ 2734468 w 4836318"/>
                <a:gd name="connsiteY97" fmla="*/ 2646362 h 4373562"/>
                <a:gd name="connsiteX98" fmla="*/ 2734468 w 4836318"/>
                <a:gd name="connsiteY98" fmla="*/ 2646362 h 4373562"/>
                <a:gd name="connsiteX99" fmla="*/ 2778918 w 4836318"/>
                <a:gd name="connsiteY99" fmla="*/ 2684462 h 4373562"/>
                <a:gd name="connsiteX100" fmla="*/ 2836068 w 4836318"/>
                <a:gd name="connsiteY100" fmla="*/ 2709862 h 4373562"/>
                <a:gd name="connsiteX101" fmla="*/ 2886868 w 4836318"/>
                <a:gd name="connsiteY101" fmla="*/ 2747962 h 4373562"/>
                <a:gd name="connsiteX102" fmla="*/ 2899568 w 4836318"/>
                <a:gd name="connsiteY102" fmla="*/ 2786062 h 4373562"/>
                <a:gd name="connsiteX103" fmla="*/ 2899568 w 4836318"/>
                <a:gd name="connsiteY103" fmla="*/ 2817812 h 4373562"/>
                <a:gd name="connsiteX104" fmla="*/ 2950368 w 4836318"/>
                <a:gd name="connsiteY104" fmla="*/ 2836862 h 4373562"/>
                <a:gd name="connsiteX105" fmla="*/ 2950368 w 4836318"/>
                <a:gd name="connsiteY105" fmla="*/ 2836862 h 4373562"/>
                <a:gd name="connsiteX106" fmla="*/ 3007518 w 4836318"/>
                <a:gd name="connsiteY106" fmla="*/ 2881312 h 4373562"/>
                <a:gd name="connsiteX107" fmla="*/ 3007518 w 4836318"/>
                <a:gd name="connsiteY107" fmla="*/ 2881312 h 4373562"/>
                <a:gd name="connsiteX108" fmla="*/ 3096418 w 4836318"/>
                <a:gd name="connsiteY108" fmla="*/ 2919412 h 4373562"/>
                <a:gd name="connsiteX109" fmla="*/ 3096418 w 4836318"/>
                <a:gd name="connsiteY109" fmla="*/ 2919412 h 4373562"/>
                <a:gd name="connsiteX110" fmla="*/ 3185318 w 4836318"/>
                <a:gd name="connsiteY110" fmla="*/ 2944812 h 4373562"/>
                <a:gd name="connsiteX111" fmla="*/ 3198018 w 4836318"/>
                <a:gd name="connsiteY111" fmla="*/ 2995612 h 4373562"/>
                <a:gd name="connsiteX112" fmla="*/ 3236118 w 4836318"/>
                <a:gd name="connsiteY112" fmla="*/ 3021012 h 4373562"/>
                <a:gd name="connsiteX113" fmla="*/ 3267868 w 4836318"/>
                <a:gd name="connsiteY113" fmla="*/ 3033712 h 4373562"/>
                <a:gd name="connsiteX114" fmla="*/ 3305968 w 4836318"/>
                <a:gd name="connsiteY114" fmla="*/ 3065462 h 4373562"/>
                <a:gd name="connsiteX115" fmla="*/ 3394868 w 4836318"/>
                <a:gd name="connsiteY115" fmla="*/ 3128962 h 4373562"/>
                <a:gd name="connsiteX116" fmla="*/ 3375818 w 4836318"/>
                <a:gd name="connsiteY116" fmla="*/ 3186112 h 4373562"/>
                <a:gd name="connsiteX117" fmla="*/ 3407568 w 4836318"/>
                <a:gd name="connsiteY117" fmla="*/ 3205162 h 4373562"/>
                <a:gd name="connsiteX118" fmla="*/ 3426618 w 4836318"/>
                <a:gd name="connsiteY118" fmla="*/ 3211512 h 4373562"/>
                <a:gd name="connsiteX119" fmla="*/ 3464718 w 4836318"/>
                <a:gd name="connsiteY119" fmla="*/ 3243262 h 4373562"/>
                <a:gd name="connsiteX120" fmla="*/ 3477418 w 4836318"/>
                <a:gd name="connsiteY120" fmla="*/ 3281362 h 4373562"/>
                <a:gd name="connsiteX121" fmla="*/ 3509168 w 4836318"/>
                <a:gd name="connsiteY121" fmla="*/ 3325812 h 4373562"/>
                <a:gd name="connsiteX122" fmla="*/ 3585368 w 4836318"/>
                <a:gd name="connsiteY122" fmla="*/ 3319462 h 4373562"/>
                <a:gd name="connsiteX123" fmla="*/ 3623468 w 4836318"/>
                <a:gd name="connsiteY123" fmla="*/ 3370262 h 4373562"/>
                <a:gd name="connsiteX124" fmla="*/ 3655218 w 4836318"/>
                <a:gd name="connsiteY124" fmla="*/ 3408362 h 4373562"/>
                <a:gd name="connsiteX125" fmla="*/ 3693318 w 4836318"/>
                <a:gd name="connsiteY125" fmla="*/ 3478212 h 4373562"/>
                <a:gd name="connsiteX126" fmla="*/ 3706018 w 4836318"/>
                <a:gd name="connsiteY126" fmla="*/ 3522662 h 4373562"/>
                <a:gd name="connsiteX127" fmla="*/ 3807618 w 4836318"/>
                <a:gd name="connsiteY127" fmla="*/ 3560762 h 4373562"/>
                <a:gd name="connsiteX128" fmla="*/ 3858418 w 4836318"/>
                <a:gd name="connsiteY128" fmla="*/ 3548062 h 4373562"/>
                <a:gd name="connsiteX129" fmla="*/ 3877468 w 4836318"/>
                <a:gd name="connsiteY129" fmla="*/ 3643312 h 4373562"/>
                <a:gd name="connsiteX130" fmla="*/ 3934618 w 4836318"/>
                <a:gd name="connsiteY130" fmla="*/ 3649662 h 4373562"/>
                <a:gd name="connsiteX131" fmla="*/ 3998118 w 4836318"/>
                <a:gd name="connsiteY131" fmla="*/ 3675062 h 4373562"/>
                <a:gd name="connsiteX132" fmla="*/ 4048918 w 4836318"/>
                <a:gd name="connsiteY132" fmla="*/ 3681412 h 4373562"/>
                <a:gd name="connsiteX133" fmla="*/ 4074318 w 4836318"/>
                <a:gd name="connsiteY133" fmla="*/ 3687762 h 4373562"/>
                <a:gd name="connsiteX134" fmla="*/ 4125118 w 4836318"/>
                <a:gd name="connsiteY134" fmla="*/ 3738562 h 4373562"/>
                <a:gd name="connsiteX135" fmla="*/ 4144168 w 4836318"/>
                <a:gd name="connsiteY135" fmla="*/ 3744912 h 4373562"/>
                <a:gd name="connsiteX136" fmla="*/ 4150518 w 4836318"/>
                <a:gd name="connsiteY136" fmla="*/ 3808412 h 4373562"/>
                <a:gd name="connsiteX137" fmla="*/ 4150518 w 4836318"/>
                <a:gd name="connsiteY137" fmla="*/ 3808412 h 4373562"/>
                <a:gd name="connsiteX138" fmla="*/ 4226718 w 4836318"/>
                <a:gd name="connsiteY138" fmla="*/ 3897312 h 4373562"/>
                <a:gd name="connsiteX139" fmla="*/ 4271168 w 4836318"/>
                <a:gd name="connsiteY139" fmla="*/ 3929062 h 4373562"/>
                <a:gd name="connsiteX140" fmla="*/ 4271168 w 4836318"/>
                <a:gd name="connsiteY140" fmla="*/ 3929062 h 4373562"/>
                <a:gd name="connsiteX141" fmla="*/ 4372768 w 4836318"/>
                <a:gd name="connsiteY141" fmla="*/ 3973512 h 4373562"/>
                <a:gd name="connsiteX142" fmla="*/ 4385468 w 4836318"/>
                <a:gd name="connsiteY142" fmla="*/ 4024312 h 4373562"/>
                <a:gd name="connsiteX143" fmla="*/ 4385468 w 4836318"/>
                <a:gd name="connsiteY143" fmla="*/ 4024312 h 4373562"/>
                <a:gd name="connsiteX144" fmla="*/ 4442618 w 4836318"/>
                <a:gd name="connsiteY144" fmla="*/ 4068762 h 4373562"/>
                <a:gd name="connsiteX145" fmla="*/ 4468018 w 4836318"/>
                <a:gd name="connsiteY145" fmla="*/ 4106862 h 4373562"/>
                <a:gd name="connsiteX146" fmla="*/ 4468018 w 4836318"/>
                <a:gd name="connsiteY146" fmla="*/ 4106862 h 4373562"/>
                <a:gd name="connsiteX147" fmla="*/ 4563268 w 4836318"/>
                <a:gd name="connsiteY147" fmla="*/ 4144962 h 4373562"/>
                <a:gd name="connsiteX148" fmla="*/ 4556918 w 4836318"/>
                <a:gd name="connsiteY148" fmla="*/ 4208462 h 4373562"/>
                <a:gd name="connsiteX149" fmla="*/ 4601368 w 4836318"/>
                <a:gd name="connsiteY149" fmla="*/ 4214812 h 4373562"/>
                <a:gd name="connsiteX150" fmla="*/ 4614068 w 4836318"/>
                <a:gd name="connsiteY150" fmla="*/ 4252912 h 4373562"/>
                <a:gd name="connsiteX151" fmla="*/ 4652168 w 4836318"/>
                <a:gd name="connsiteY151" fmla="*/ 4291012 h 4373562"/>
                <a:gd name="connsiteX152" fmla="*/ 4652168 w 4836318"/>
                <a:gd name="connsiteY152" fmla="*/ 4291012 h 4373562"/>
                <a:gd name="connsiteX153" fmla="*/ 4766468 w 4836318"/>
                <a:gd name="connsiteY153" fmla="*/ 4297362 h 4373562"/>
                <a:gd name="connsiteX154" fmla="*/ 4829968 w 4836318"/>
                <a:gd name="connsiteY154" fmla="*/ 4348162 h 4373562"/>
                <a:gd name="connsiteX155" fmla="*/ 4836318 w 4836318"/>
                <a:gd name="connsiteY155" fmla="*/ 4373562 h 4373562"/>
                <a:gd name="connsiteX156" fmla="*/ 4836318 w 4836318"/>
                <a:gd name="connsiteY15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31018 w 4836318"/>
                <a:gd name="connsiteY23" fmla="*/ 525462 h 4373562"/>
                <a:gd name="connsiteX24" fmla="*/ 613568 w 4836318"/>
                <a:gd name="connsiteY24" fmla="*/ 550862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613568 w 4836318"/>
                <a:gd name="connsiteY24" fmla="*/ 550862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696118 w 4836318"/>
                <a:gd name="connsiteY25" fmla="*/ 595312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96118 w 4836318"/>
                <a:gd name="connsiteY26" fmla="*/ 709612 h 4373562"/>
                <a:gd name="connsiteX27" fmla="*/ 740568 w 4836318"/>
                <a:gd name="connsiteY27" fmla="*/ 722312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7537 w 4836318"/>
                <a:gd name="connsiteY26" fmla="*/ 564356 h 4373562"/>
                <a:gd name="connsiteX27" fmla="*/ 696118 w 4836318"/>
                <a:gd name="connsiteY27" fmla="*/ 709612 h 4373562"/>
                <a:gd name="connsiteX28" fmla="*/ 740568 w 4836318"/>
                <a:gd name="connsiteY28" fmla="*/ 722312 h 4373562"/>
                <a:gd name="connsiteX29" fmla="*/ 772318 w 4836318"/>
                <a:gd name="connsiteY29" fmla="*/ 766762 h 4373562"/>
                <a:gd name="connsiteX30" fmla="*/ 842168 w 4836318"/>
                <a:gd name="connsiteY30" fmla="*/ 766762 h 4373562"/>
                <a:gd name="connsiteX31" fmla="*/ 861218 w 4836318"/>
                <a:gd name="connsiteY31" fmla="*/ 811212 h 4373562"/>
                <a:gd name="connsiteX32" fmla="*/ 886618 w 4836318"/>
                <a:gd name="connsiteY32" fmla="*/ 811212 h 4373562"/>
                <a:gd name="connsiteX33" fmla="*/ 912018 w 4836318"/>
                <a:gd name="connsiteY33" fmla="*/ 868362 h 4373562"/>
                <a:gd name="connsiteX34" fmla="*/ 950118 w 4836318"/>
                <a:gd name="connsiteY34" fmla="*/ 900112 h 4373562"/>
                <a:gd name="connsiteX35" fmla="*/ 950118 w 4836318"/>
                <a:gd name="connsiteY35" fmla="*/ 900112 h 4373562"/>
                <a:gd name="connsiteX36" fmla="*/ 962818 w 4836318"/>
                <a:gd name="connsiteY36" fmla="*/ 963612 h 4373562"/>
                <a:gd name="connsiteX37" fmla="*/ 1013618 w 4836318"/>
                <a:gd name="connsiteY37" fmla="*/ 969962 h 4373562"/>
                <a:gd name="connsiteX38" fmla="*/ 1013618 w 4836318"/>
                <a:gd name="connsiteY38" fmla="*/ 1020762 h 4373562"/>
                <a:gd name="connsiteX39" fmla="*/ 1026318 w 4836318"/>
                <a:gd name="connsiteY39" fmla="*/ 1071562 h 4373562"/>
                <a:gd name="connsiteX40" fmla="*/ 1070768 w 4836318"/>
                <a:gd name="connsiteY40" fmla="*/ 1065212 h 4373562"/>
                <a:gd name="connsiteX41" fmla="*/ 1070768 w 4836318"/>
                <a:gd name="connsiteY41" fmla="*/ 1065212 h 4373562"/>
                <a:gd name="connsiteX42" fmla="*/ 1089818 w 4836318"/>
                <a:gd name="connsiteY42" fmla="*/ 1135062 h 4373562"/>
                <a:gd name="connsiteX43" fmla="*/ 1089818 w 4836318"/>
                <a:gd name="connsiteY43" fmla="*/ 1166812 h 4373562"/>
                <a:gd name="connsiteX44" fmla="*/ 1146968 w 4836318"/>
                <a:gd name="connsiteY44" fmla="*/ 1166812 h 4373562"/>
                <a:gd name="connsiteX45" fmla="*/ 1146968 w 4836318"/>
                <a:gd name="connsiteY45" fmla="*/ 1166812 h 4373562"/>
                <a:gd name="connsiteX46" fmla="*/ 1191418 w 4836318"/>
                <a:gd name="connsiteY46" fmla="*/ 1204912 h 4373562"/>
                <a:gd name="connsiteX47" fmla="*/ 1191418 w 4836318"/>
                <a:gd name="connsiteY47" fmla="*/ 1236662 h 4373562"/>
                <a:gd name="connsiteX48" fmla="*/ 1254918 w 4836318"/>
                <a:gd name="connsiteY48" fmla="*/ 1230312 h 4373562"/>
                <a:gd name="connsiteX49" fmla="*/ 1254918 w 4836318"/>
                <a:gd name="connsiteY49" fmla="*/ 1293812 h 4373562"/>
                <a:gd name="connsiteX50" fmla="*/ 1261268 w 4836318"/>
                <a:gd name="connsiteY50" fmla="*/ 1319212 h 4373562"/>
                <a:gd name="connsiteX51" fmla="*/ 1305718 w 4836318"/>
                <a:gd name="connsiteY51" fmla="*/ 1338262 h 4373562"/>
                <a:gd name="connsiteX52" fmla="*/ 1305718 w 4836318"/>
                <a:gd name="connsiteY52" fmla="*/ 1338262 h 4373562"/>
                <a:gd name="connsiteX53" fmla="*/ 1375568 w 4836318"/>
                <a:gd name="connsiteY53" fmla="*/ 1370012 h 4373562"/>
                <a:gd name="connsiteX54" fmla="*/ 1375568 w 4836318"/>
                <a:gd name="connsiteY54" fmla="*/ 1370012 h 4373562"/>
                <a:gd name="connsiteX55" fmla="*/ 1413668 w 4836318"/>
                <a:gd name="connsiteY55" fmla="*/ 1382712 h 4373562"/>
                <a:gd name="connsiteX56" fmla="*/ 1432718 w 4836318"/>
                <a:gd name="connsiteY56" fmla="*/ 1446212 h 4373562"/>
                <a:gd name="connsiteX57" fmla="*/ 1464468 w 4836318"/>
                <a:gd name="connsiteY57" fmla="*/ 1446212 h 4373562"/>
                <a:gd name="connsiteX58" fmla="*/ 1464468 w 4836318"/>
                <a:gd name="connsiteY58" fmla="*/ 1516062 h 4373562"/>
                <a:gd name="connsiteX59" fmla="*/ 1489868 w 4836318"/>
                <a:gd name="connsiteY59" fmla="*/ 1516062 h 4373562"/>
                <a:gd name="connsiteX60" fmla="*/ 1496218 w 4836318"/>
                <a:gd name="connsiteY60" fmla="*/ 1560512 h 4373562"/>
                <a:gd name="connsiteX61" fmla="*/ 1496218 w 4836318"/>
                <a:gd name="connsiteY61" fmla="*/ 1560512 h 4373562"/>
                <a:gd name="connsiteX62" fmla="*/ 1566068 w 4836318"/>
                <a:gd name="connsiteY62" fmla="*/ 1592262 h 4373562"/>
                <a:gd name="connsiteX63" fmla="*/ 1623218 w 4836318"/>
                <a:gd name="connsiteY63" fmla="*/ 1630362 h 4373562"/>
                <a:gd name="connsiteX64" fmla="*/ 1623218 w 4836318"/>
                <a:gd name="connsiteY64" fmla="*/ 1636712 h 4373562"/>
                <a:gd name="connsiteX65" fmla="*/ 1705768 w 4836318"/>
                <a:gd name="connsiteY65" fmla="*/ 1693862 h 4373562"/>
                <a:gd name="connsiteX66" fmla="*/ 1705768 w 4836318"/>
                <a:gd name="connsiteY66" fmla="*/ 1757362 h 4373562"/>
                <a:gd name="connsiteX67" fmla="*/ 1756568 w 4836318"/>
                <a:gd name="connsiteY67" fmla="*/ 1789112 h 4373562"/>
                <a:gd name="connsiteX68" fmla="*/ 1756568 w 4836318"/>
                <a:gd name="connsiteY68" fmla="*/ 1789112 h 4373562"/>
                <a:gd name="connsiteX69" fmla="*/ 1839118 w 4836318"/>
                <a:gd name="connsiteY69" fmla="*/ 1782762 h 4373562"/>
                <a:gd name="connsiteX70" fmla="*/ 1820068 w 4836318"/>
                <a:gd name="connsiteY70" fmla="*/ 1827212 h 4373562"/>
                <a:gd name="connsiteX71" fmla="*/ 1820068 w 4836318"/>
                <a:gd name="connsiteY71" fmla="*/ 1827212 h 4373562"/>
                <a:gd name="connsiteX72" fmla="*/ 1858168 w 4836318"/>
                <a:gd name="connsiteY72" fmla="*/ 1916112 h 4373562"/>
                <a:gd name="connsiteX73" fmla="*/ 1928018 w 4836318"/>
                <a:gd name="connsiteY73" fmla="*/ 1909762 h 4373562"/>
                <a:gd name="connsiteX74" fmla="*/ 1972468 w 4836318"/>
                <a:gd name="connsiteY74" fmla="*/ 1941512 h 4373562"/>
                <a:gd name="connsiteX75" fmla="*/ 2023268 w 4836318"/>
                <a:gd name="connsiteY75" fmla="*/ 1985962 h 4373562"/>
                <a:gd name="connsiteX76" fmla="*/ 2042318 w 4836318"/>
                <a:gd name="connsiteY76" fmla="*/ 1992312 h 4373562"/>
                <a:gd name="connsiteX77" fmla="*/ 2042318 w 4836318"/>
                <a:gd name="connsiteY77" fmla="*/ 1992312 h 4373562"/>
                <a:gd name="connsiteX78" fmla="*/ 2093118 w 4836318"/>
                <a:gd name="connsiteY78" fmla="*/ 2043112 h 4373562"/>
                <a:gd name="connsiteX79" fmla="*/ 2143918 w 4836318"/>
                <a:gd name="connsiteY79" fmla="*/ 2068512 h 4373562"/>
                <a:gd name="connsiteX80" fmla="*/ 2182018 w 4836318"/>
                <a:gd name="connsiteY80" fmla="*/ 2106612 h 4373562"/>
                <a:gd name="connsiteX81" fmla="*/ 2182018 w 4836318"/>
                <a:gd name="connsiteY81" fmla="*/ 2106612 h 4373562"/>
                <a:gd name="connsiteX82" fmla="*/ 2232818 w 4836318"/>
                <a:gd name="connsiteY82" fmla="*/ 2144712 h 4373562"/>
                <a:gd name="connsiteX83" fmla="*/ 2251868 w 4836318"/>
                <a:gd name="connsiteY83" fmla="*/ 2157412 h 4373562"/>
                <a:gd name="connsiteX84" fmla="*/ 2270918 w 4836318"/>
                <a:gd name="connsiteY84" fmla="*/ 2176462 h 4373562"/>
                <a:gd name="connsiteX85" fmla="*/ 2309018 w 4836318"/>
                <a:gd name="connsiteY85" fmla="*/ 2195512 h 4373562"/>
                <a:gd name="connsiteX86" fmla="*/ 2315368 w 4836318"/>
                <a:gd name="connsiteY86" fmla="*/ 2227262 h 4373562"/>
                <a:gd name="connsiteX87" fmla="*/ 2340768 w 4836318"/>
                <a:gd name="connsiteY87" fmla="*/ 2227262 h 4373562"/>
                <a:gd name="connsiteX88" fmla="*/ 2334418 w 4836318"/>
                <a:gd name="connsiteY88" fmla="*/ 2265362 h 4373562"/>
                <a:gd name="connsiteX89" fmla="*/ 2385218 w 4836318"/>
                <a:gd name="connsiteY89" fmla="*/ 2278062 h 4373562"/>
                <a:gd name="connsiteX90" fmla="*/ 2391568 w 4836318"/>
                <a:gd name="connsiteY90" fmla="*/ 2341562 h 4373562"/>
                <a:gd name="connsiteX91" fmla="*/ 2423318 w 4836318"/>
                <a:gd name="connsiteY91" fmla="*/ 2347912 h 4373562"/>
                <a:gd name="connsiteX92" fmla="*/ 2423318 w 4836318"/>
                <a:gd name="connsiteY92" fmla="*/ 2436812 h 4373562"/>
                <a:gd name="connsiteX93" fmla="*/ 2480468 w 4836318"/>
                <a:gd name="connsiteY93" fmla="*/ 2443162 h 4373562"/>
                <a:gd name="connsiteX94" fmla="*/ 2537618 w 4836318"/>
                <a:gd name="connsiteY94" fmla="*/ 2462212 h 4373562"/>
                <a:gd name="connsiteX95" fmla="*/ 2594768 w 4836318"/>
                <a:gd name="connsiteY95" fmla="*/ 2487612 h 4373562"/>
                <a:gd name="connsiteX96" fmla="*/ 2670968 w 4836318"/>
                <a:gd name="connsiteY96" fmla="*/ 2513012 h 4373562"/>
                <a:gd name="connsiteX97" fmla="*/ 2696368 w 4836318"/>
                <a:gd name="connsiteY97" fmla="*/ 2538412 h 4373562"/>
                <a:gd name="connsiteX98" fmla="*/ 2702718 w 4836318"/>
                <a:gd name="connsiteY98" fmla="*/ 2620962 h 4373562"/>
                <a:gd name="connsiteX99" fmla="*/ 2734468 w 4836318"/>
                <a:gd name="connsiteY99" fmla="*/ 2646362 h 4373562"/>
                <a:gd name="connsiteX100" fmla="*/ 2734468 w 4836318"/>
                <a:gd name="connsiteY100" fmla="*/ 2646362 h 4373562"/>
                <a:gd name="connsiteX101" fmla="*/ 2778918 w 4836318"/>
                <a:gd name="connsiteY101" fmla="*/ 2684462 h 4373562"/>
                <a:gd name="connsiteX102" fmla="*/ 2836068 w 4836318"/>
                <a:gd name="connsiteY102" fmla="*/ 2709862 h 4373562"/>
                <a:gd name="connsiteX103" fmla="*/ 2886868 w 4836318"/>
                <a:gd name="connsiteY103" fmla="*/ 2747962 h 4373562"/>
                <a:gd name="connsiteX104" fmla="*/ 2899568 w 4836318"/>
                <a:gd name="connsiteY104" fmla="*/ 2786062 h 4373562"/>
                <a:gd name="connsiteX105" fmla="*/ 2899568 w 4836318"/>
                <a:gd name="connsiteY105" fmla="*/ 2817812 h 4373562"/>
                <a:gd name="connsiteX106" fmla="*/ 2950368 w 4836318"/>
                <a:gd name="connsiteY106" fmla="*/ 2836862 h 4373562"/>
                <a:gd name="connsiteX107" fmla="*/ 2950368 w 4836318"/>
                <a:gd name="connsiteY107" fmla="*/ 2836862 h 4373562"/>
                <a:gd name="connsiteX108" fmla="*/ 3007518 w 4836318"/>
                <a:gd name="connsiteY108" fmla="*/ 2881312 h 4373562"/>
                <a:gd name="connsiteX109" fmla="*/ 3007518 w 4836318"/>
                <a:gd name="connsiteY109" fmla="*/ 2881312 h 4373562"/>
                <a:gd name="connsiteX110" fmla="*/ 3096418 w 4836318"/>
                <a:gd name="connsiteY110" fmla="*/ 2919412 h 4373562"/>
                <a:gd name="connsiteX111" fmla="*/ 3096418 w 4836318"/>
                <a:gd name="connsiteY111" fmla="*/ 2919412 h 4373562"/>
                <a:gd name="connsiteX112" fmla="*/ 3185318 w 4836318"/>
                <a:gd name="connsiteY112" fmla="*/ 2944812 h 4373562"/>
                <a:gd name="connsiteX113" fmla="*/ 3198018 w 4836318"/>
                <a:gd name="connsiteY113" fmla="*/ 2995612 h 4373562"/>
                <a:gd name="connsiteX114" fmla="*/ 3236118 w 4836318"/>
                <a:gd name="connsiteY114" fmla="*/ 3021012 h 4373562"/>
                <a:gd name="connsiteX115" fmla="*/ 3267868 w 4836318"/>
                <a:gd name="connsiteY115" fmla="*/ 3033712 h 4373562"/>
                <a:gd name="connsiteX116" fmla="*/ 3305968 w 4836318"/>
                <a:gd name="connsiteY116" fmla="*/ 3065462 h 4373562"/>
                <a:gd name="connsiteX117" fmla="*/ 3394868 w 4836318"/>
                <a:gd name="connsiteY117" fmla="*/ 3128962 h 4373562"/>
                <a:gd name="connsiteX118" fmla="*/ 3375818 w 4836318"/>
                <a:gd name="connsiteY118" fmla="*/ 3186112 h 4373562"/>
                <a:gd name="connsiteX119" fmla="*/ 3407568 w 4836318"/>
                <a:gd name="connsiteY119" fmla="*/ 3205162 h 4373562"/>
                <a:gd name="connsiteX120" fmla="*/ 3426618 w 4836318"/>
                <a:gd name="connsiteY120" fmla="*/ 3211512 h 4373562"/>
                <a:gd name="connsiteX121" fmla="*/ 3464718 w 4836318"/>
                <a:gd name="connsiteY121" fmla="*/ 3243262 h 4373562"/>
                <a:gd name="connsiteX122" fmla="*/ 3477418 w 4836318"/>
                <a:gd name="connsiteY122" fmla="*/ 3281362 h 4373562"/>
                <a:gd name="connsiteX123" fmla="*/ 3509168 w 4836318"/>
                <a:gd name="connsiteY123" fmla="*/ 3325812 h 4373562"/>
                <a:gd name="connsiteX124" fmla="*/ 3585368 w 4836318"/>
                <a:gd name="connsiteY124" fmla="*/ 3319462 h 4373562"/>
                <a:gd name="connsiteX125" fmla="*/ 3623468 w 4836318"/>
                <a:gd name="connsiteY125" fmla="*/ 3370262 h 4373562"/>
                <a:gd name="connsiteX126" fmla="*/ 3655218 w 4836318"/>
                <a:gd name="connsiteY126" fmla="*/ 3408362 h 4373562"/>
                <a:gd name="connsiteX127" fmla="*/ 3693318 w 4836318"/>
                <a:gd name="connsiteY127" fmla="*/ 3478212 h 4373562"/>
                <a:gd name="connsiteX128" fmla="*/ 3706018 w 4836318"/>
                <a:gd name="connsiteY128" fmla="*/ 3522662 h 4373562"/>
                <a:gd name="connsiteX129" fmla="*/ 3807618 w 4836318"/>
                <a:gd name="connsiteY129" fmla="*/ 3560762 h 4373562"/>
                <a:gd name="connsiteX130" fmla="*/ 3858418 w 4836318"/>
                <a:gd name="connsiteY130" fmla="*/ 3548062 h 4373562"/>
                <a:gd name="connsiteX131" fmla="*/ 3877468 w 4836318"/>
                <a:gd name="connsiteY131" fmla="*/ 3643312 h 4373562"/>
                <a:gd name="connsiteX132" fmla="*/ 3934618 w 4836318"/>
                <a:gd name="connsiteY132" fmla="*/ 3649662 h 4373562"/>
                <a:gd name="connsiteX133" fmla="*/ 3998118 w 4836318"/>
                <a:gd name="connsiteY133" fmla="*/ 3675062 h 4373562"/>
                <a:gd name="connsiteX134" fmla="*/ 4048918 w 4836318"/>
                <a:gd name="connsiteY134" fmla="*/ 3681412 h 4373562"/>
                <a:gd name="connsiteX135" fmla="*/ 4074318 w 4836318"/>
                <a:gd name="connsiteY135" fmla="*/ 3687762 h 4373562"/>
                <a:gd name="connsiteX136" fmla="*/ 4125118 w 4836318"/>
                <a:gd name="connsiteY136" fmla="*/ 3738562 h 4373562"/>
                <a:gd name="connsiteX137" fmla="*/ 4144168 w 4836318"/>
                <a:gd name="connsiteY137" fmla="*/ 3744912 h 4373562"/>
                <a:gd name="connsiteX138" fmla="*/ 4150518 w 4836318"/>
                <a:gd name="connsiteY138" fmla="*/ 3808412 h 4373562"/>
                <a:gd name="connsiteX139" fmla="*/ 4150518 w 4836318"/>
                <a:gd name="connsiteY139" fmla="*/ 3808412 h 4373562"/>
                <a:gd name="connsiteX140" fmla="*/ 4226718 w 4836318"/>
                <a:gd name="connsiteY140" fmla="*/ 3897312 h 4373562"/>
                <a:gd name="connsiteX141" fmla="*/ 4271168 w 4836318"/>
                <a:gd name="connsiteY141" fmla="*/ 3929062 h 4373562"/>
                <a:gd name="connsiteX142" fmla="*/ 4271168 w 4836318"/>
                <a:gd name="connsiteY142" fmla="*/ 3929062 h 4373562"/>
                <a:gd name="connsiteX143" fmla="*/ 4372768 w 4836318"/>
                <a:gd name="connsiteY143" fmla="*/ 3973512 h 4373562"/>
                <a:gd name="connsiteX144" fmla="*/ 4385468 w 4836318"/>
                <a:gd name="connsiteY144" fmla="*/ 4024312 h 4373562"/>
                <a:gd name="connsiteX145" fmla="*/ 4385468 w 4836318"/>
                <a:gd name="connsiteY145" fmla="*/ 4024312 h 4373562"/>
                <a:gd name="connsiteX146" fmla="*/ 4442618 w 4836318"/>
                <a:gd name="connsiteY146" fmla="*/ 4068762 h 4373562"/>
                <a:gd name="connsiteX147" fmla="*/ 4468018 w 4836318"/>
                <a:gd name="connsiteY147" fmla="*/ 4106862 h 4373562"/>
                <a:gd name="connsiteX148" fmla="*/ 4468018 w 4836318"/>
                <a:gd name="connsiteY148" fmla="*/ 4106862 h 4373562"/>
                <a:gd name="connsiteX149" fmla="*/ 4563268 w 4836318"/>
                <a:gd name="connsiteY149" fmla="*/ 4144962 h 4373562"/>
                <a:gd name="connsiteX150" fmla="*/ 4556918 w 4836318"/>
                <a:gd name="connsiteY150" fmla="*/ 4208462 h 4373562"/>
                <a:gd name="connsiteX151" fmla="*/ 4601368 w 4836318"/>
                <a:gd name="connsiteY151" fmla="*/ 4214812 h 4373562"/>
                <a:gd name="connsiteX152" fmla="*/ 4614068 w 4836318"/>
                <a:gd name="connsiteY152" fmla="*/ 4252912 h 4373562"/>
                <a:gd name="connsiteX153" fmla="*/ 4652168 w 4836318"/>
                <a:gd name="connsiteY153" fmla="*/ 4291012 h 4373562"/>
                <a:gd name="connsiteX154" fmla="*/ 4652168 w 4836318"/>
                <a:gd name="connsiteY154" fmla="*/ 4291012 h 4373562"/>
                <a:gd name="connsiteX155" fmla="*/ 4766468 w 4836318"/>
                <a:gd name="connsiteY155" fmla="*/ 4297362 h 4373562"/>
                <a:gd name="connsiteX156" fmla="*/ 4829968 w 4836318"/>
                <a:gd name="connsiteY156" fmla="*/ 4348162 h 4373562"/>
                <a:gd name="connsiteX157" fmla="*/ 4836318 w 4836318"/>
                <a:gd name="connsiteY157" fmla="*/ 4373562 h 4373562"/>
                <a:gd name="connsiteX158" fmla="*/ 4836318 w 4836318"/>
                <a:gd name="connsiteY158"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7537 w 4836318"/>
                <a:gd name="connsiteY26" fmla="*/ 564356 h 4373562"/>
                <a:gd name="connsiteX27" fmla="*/ 643731 w 4836318"/>
                <a:gd name="connsiteY27" fmla="*/ 554831 h 4373562"/>
                <a:gd name="connsiteX28" fmla="*/ 696118 w 4836318"/>
                <a:gd name="connsiteY28" fmla="*/ 709612 h 4373562"/>
                <a:gd name="connsiteX29" fmla="*/ 740568 w 4836318"/>
                <a:gd name="connsiteY29" fmla="*/ 722312 h 4373562"/>
                <a:gd name="connsiteX30" fmla="*/ 772318 w 4836318"/>
                <a:gd name="connsiteY30" fmla="*/ 766762 h 4373562"/>
                <a:gd name="connsiteX31" fmla="*/ 842168 w 4836318"/>
                <a:gd name="connsiteY31" fmla="*/ 766762 h 4373562"/>
                <a:gd name="connsiteX32" fmla="*/ 861218 w 4836318"/>
                <a:gd name="connsiteY32" fmla="*/ 811212 h 4373562"/>
                <a:gd name="connsiteX33" fmla="*/ 886618 w 4836318"/>
                <a:gd name="connsiteY33" fmla="*/ 811212 h 4373562"/>
                <a:gd name="connsiteX34" fmla="*/ 912018 w 4836318"/>
                <a:gd name="connsiteY34" fmla="*/ 868362 h 4373562"/>
                <a:gd name="connsiteX35" fmla="*/ 950118 w 4836318"/>
                <a:gd name="connsiteY35" fmla="*/ 900112 h 4373562"/>
                <a:gd name="connsiteX36" fmla="*/ 950118 w 4836318"/>
                <a:gd name="connsiteY36" fmla="*/ 900112 h 4373562"/>
                <a:gd name="connsiteX37" fmla="*/ 962818 w 4836318"/>
                <a:gd name="connsiteY37" fmla="*/ 963612 h 4373562"/>
                <a:gd name="connsiteX38" fmla="*/ 1013618 w 4836318"/>
                <a:gd name="connsiteY38" fmla="*/ 969962 h 4373562"/>
                <a:gd name="connsiteX39" fmla="*/ 1013618 w 4836318"/>
                <a:gd name="connsiteY39" fmla="*/ 1020762 h 4373562"/>
                <a:gd name="connsiteX40" fmla="*/ 1026318 w 4836318"/>
                <a:gd name="connsiteY40" fmla="*/ 1071562 h 4373562"/>
                <a:gd name="connsiteX41" fmla="*/ 1070768 w 4836318"/>
                <a:gd name="connsiteY41" fmla="*/ 1065212 h 4373562"/>
                <a:gd name="connsiteX42" fmla="*/ 1070768 w 4836318"/>
                <a:gd name="connsiteY42" fmla="*/ 1065212 h 4373562"/>
                <a:gd name="connsiteX43" fmla="*/ 1089818 w 4836318"/>
                <a:gd name="connsiteY43" fmla="*/ 1135062 h 4373562"/>
                <a:gd name="connsiteX44" fmla="*/ 1089818 w 4836318"/>
                <a:gd name="connsiteY44" fmla="*/ 1166812 h 4373562"/>
                <a:gd name="connsiteX45" fmla="*/ 1146968 w 4836318"/>
                <a:gd name="connsiteY45" fmla="*/ 1166812 h 4373562"/>
                <a:gd name="connsiteX46" fmla="*/ 1146968 w 4836318"/>
                <a:gd name="connsiteY46" fmla="*/ 1166812 h 4373562"/>
                <a:gd name="connsiteX47" fmla="*/ 1191418 w 4836318"/>
                <a:gd name="connsiteY47" fmla="*/ 1204912 h 4373562"/>
                <a:gd name="connsiteX48" fmla="*/ 1191418 w 4836318"/>
                <a:gd name="connsiteY48" fmla="*/ 1236662 h 4373562"/>
                <a:gd name="connsiteX49" fmla="*/ 1254918 w 4836318"/>
                <a:gd name="connsiteY49" fmla="*/ 1230312 h 4373562"/>
                <a:gd name="connsiteX50" fmla="*/ 1254918 w 4836318"/>
                <a:gd name="connsiteY50" fmla="*/ 1293812 h 4373562"/>
                <a:gd name="connsiteX51" fmla="*/ 1261268 w 4836318"/>
                <a:gd name="connsiteY51" fmla="*/ 1319212 h 4373562"/>
                <a:gd name="connsiteX52" fmla="*/ 1305718 w 4836318"/>
                <a:gd name="connsiteY52" fmla="*/ 1338262 h 4373562"/>
                <a:gd name="connsiteX53" fmla="*/ 1305718 w 4836318"/>
                <a:gd name="connsiteY53" fmla="*/ 1338262 h 4373562"/>
                <a:gd name="connsiteX54" fmla="*/ 1375568 w 4836318"/>
                <a:gd name="connsiteY54" fmla="*/ 1370012 h 4373562"/>
                <a:gd name="connsiteX55" fmla="*/ 1375568 w 4836318"/>
                <a:gd name="connsiteY55" fmla="*/ 1370012 h 4373562"/>
                <a:gd name="connsiteX56" fmla="*/ 1413668 w 4836318"/>
                <a:gd name="connsiteY56" fmla="*/ 1382712 h 4373562"/>
                <a:gd name="connsiteX57" fmla="*/ 1432718 w 4836318"/>
                <a:gd name="connsiteY57" fmla="*/ 1446212 h 4373562"/>
                <a:gd name="connsiteX58" fmla="*/ 1464468 w 4836318"/>
                <a:gd name="connsiteY58" fmla="*/ 1446212 h 4373562"/>
                <a:gd name="connsiteX59" fmla="*/ 1464468 w 4836318"/>
                <a:gd name="connsiteY59" fmla="*/ 1516062 h 4373562"/>
                <a:gd name="connsiteX60" fmla="*/ 1489868 w 4836318"/>
                <a:gd name="connsiteY60" fmla="*/ 1516062 h 4373562"/>
                <a:gd name="connsiteX61" fmla="*/ 1496218 w 4836318"/>
                <a:gd name="connsiteY61" fmla="*/ 1560512 h 4373562"/>
                <a:gd name="connsiteX62" fmla="*/ 1496218 w 4836318"/>
                <a:gd name="connsiteY62" fmla="*/ 1560512 h 4373562"/>
                <a:gd name="connsiteX63" fmla="*/ 1566068 w 4836318"/>
                <a:gd name="connsiteY63" fmla="*/ 1592262 h 4373562"/>
                <a:gd name="connsiteX64" fmla="*/ 1623218 w 4836318"/>
                <a:gd name="connsiteY64" fmla="*/ 1630362 h 4373562"/>
                <a:gd name="connsiteX65" fmla="*/ 1623218 w 4836318"/>
                <a:gd name="connsiteY65" fmla="*/ 1636712 h 4373562"/>
                <a:gd name="connsiteX66" fmla="*/ 1705768 w 4836318"/>
                <a:gd name="connsiteY66" fmla="*/ 1693862 h 4373562"/>
                <a:gd name="connsiteX67" fmla="*/ 1705768 w 4836318"/>
                <a:gd name="connsiteY67" fmla="*/ 1757362 h 4373562"/>
                <a:gd name="connsiteX68" fmla="*/ 1756568 w 4836318"/>
                <a:gd name="connsiteY68" fmla="*/ 1789112 h 4373562"/>
                <a:gd name="connsiteX69" fmla="*/ 1756568 w 4836318"/>
                <a:gd name="connsiteY69" fmla="*/ 1789112 h 4373562"/>
                <a:gd name="connsiteX70" fmla="*/ 1839118 w 4836318"/>
                <a:gd name="connsiteY70" fmla="*/ 1782762 h 4373562"/>
                <a:gd name="connsiteX71" fmla="*/ 1820068 w 4836318"/>
                <a:gd name="connsiteY71" fmla="*/ 1827212 h 4373562"/>
                <a:gd name="connsiteX72" fmla="*/ 1820068 w 4836318"/>
                <a:gd name="connsiteY72" fmla="*/ 1827212 h 4373562"/>
                <a:gd name="connsiteX73" fmla="*/ 1858168 w 4836318"/>
                <a:gd name="connsiteY73" fmla="*/ 1916112 h 4373562"/>
                <a:gd name="connsiteX74" fmla="*/ 1928018 w 4836318"/>
                <a:gd name="connsiteY74" fmla="*/ 1909762 h 4373562"/>
                <a:gd name="connsiteX75" fmla="*/ 1972468 w 4836318"/>
                <a:gd name="connsiteY75" fmla="*/ 1941512 h 4373562"/>
                <a:gd name="connsiteX76" fmla="*/ 2023268 w 4836318"/>
                <a:gd name="connsiteY76" fmla="*/ 1985962 h 4373562"/>
                <a:gd name="connsiteX77" fmla="*/ 2042318 w 4836318"/>
                <a:gd name="connsiteY77" fmla="*/ 1992312 h 4373562"/>
                <a:gd name="connsiteX78" fmla="*/ 2042318 w 4836318"/>
                <a:gd name="connsiteY78" fmla="*/ 1992312 h 4373562"/>
                <a:gd name="connsiteX79" fmla="*/ 2093118 w 4836318"/>
                <a:gd name="connsiteY79" fmla="*/ 2043112 h 4373562"/>
                <a:gd name="connsiteX80" fmla="*/ 2143918 w 4836318"/>
                <a:gd name="connsiteY80" fmla="*/ 2068512 h 4373562"/>
                <a:gd name="connsiteX81" fmla="*/ 2182018 w 4836318"/>
                <a:gd name="connsiteY81" fmla="*/ 2106612 h 4373562"/>
                <a:gd name="connsiteX82" fmla="*/ 2182018 w 4836318"/>
                <a:gd name="connsiteY82" fmla="*/ 2106612 h 4373562"/>
                <a:gd name="connsiteX83" fmla="*/ 2232818 w 4836318"/>
                <a:gd name="connsiteY83" fmla="*/ 2144712 h 4373562"/>
                <a:gd name="connsiteX84" fmla="*/ 2251868 w 4836318"/>
                <a:gd name="connsiteY84" fmla="*/ 2157412 h 4373562"/>
                <a:gd name="connsiteX85" fmla="*/ 2270918 w 4836318"/>
                <a:gd name="connsiteY85" fmla="*/ 2176462 h 4373562"/>
                <a:gd name="connsiteX86" fmla="*/ 2309018 w 4836318"/>
                <a:gd name="connsiteY86" fmla="*/ 2195512 h 4373562"/>
                <a:gd name="connsiteX87" fmla="*/ 2315368 w 4836318"/>
                <a:gd name="connsiteY87" fmla="*/ 2227262 h 4373562"/>
                <a:gd name="connsiteX88" fmla="*/ 2340768 w 4836318"/>
                <a:gd name="connsiteY88" fmla="*/ 2227262 h 4373562"/>
                <a:gd name="connsiteX89" fmla="*/ 2334418 w 4836318"/>
                <a:gd name="connsiteY89" fmla="*/ 2265362 h 4373562"/>
                <a:gd name="connsiteX90" fmla="*/ 2385218 w 4836318"/>
                <a:gd name="connsiteY90" fmla="*/ 2278062 h 4373562"/>
                <a:gd name="connsiteX91" fmla="*/ 2391568 w 4836318"/>
                <a:gd name="connsiteY91" fmla="*/ 2341562 h 4373562"/>
                <a:gd name="connsiteX92" fmla="*/ 2423318 w 4836318"/>
                <a:gd name="connsiteY92" fmla="*/ 2347912 h 4373562"/>
                <a:gd name="connsiteX93" fmla="*/ 2423318 w 4836318"/>
                <a:gd name="connsiteY93" fmla="*/ 2436812 h 4373562"/>
                <a:gd name="connsiteX94" fmla="*/ 2480468 w 4836318"/>
                <a:gd name="connsiteY94" fmla="*/ 2443162 h 4373562"/>
                <a:gd name="connsiteX95" fmla="*/ 2537618 w 4836318"/>
                <a:gd name="connsiteY95" fmla="*/ 2462212 h 4373562"/>
                <a:gd name="connsiteX96" fmla="*/ 2594768 w 4836318"/>
                <a:gd name="connsiteY96" fmla="*/ 2487612 h 4373562"/>
                <a:gd name="connsiteX97" fmla="*/ 2670968 w 4836318"/>
                <a:gd name="connsiteY97" fmla="*/ 2513012 h 4373562"/>
                <a:gd name="connsiteX98" fmla="*/ 2696368 w 4836318"/>
                <a:gd name="connsiteY98" fmla="*/ 2538412 h 4373562"/>
                <a:gd name="connsiteX99" fmla="*/ 2702718 w 4836318"/>
                <a:gd name="connsiteY99" fmla="*/ 2620962 h 4373562"/>
                <a:gd name="connsiteX100" fmla="*/ 2734468 w 4836318"/>
                <a:gd name="connsiteY100" fmla="*/ 2646362 h 4373562"/>
                <a:gd name="connsiteX101" fmla="*/ 2734468 w 4836318"/>
                <a:gd name="connsiteY101" fmla="*/ 2646362 h 4373562"/>
                <a:gd name="connsiteX102" fmla="*/ 2778918 w 4836318"/>
                <a:gd name="connsiteY102" fmla="*/ 2684462 h 4373562"/>
                <a:gd name="connsiteX103" fmla="*/ 2836068 w 4836318"/>
                <a:gd name="connsiteY103" fmla="*/ 2709862 h 4373562"/>
                <a:gd name="connsiteX104" fmla="*/ 2886868 w 4836318"/>
                <a:gd name="connsiteY104" fmla="*/ 2747962 h 4373562"/>
                <a:gd name="connsiteX105" fmla="*/ 2899568 w 4836318"/>
                <a:gd name="connsiteY105" fmla="*/ 2786062 h 4373562"/>
                <a:gd name="connsiteX106" fmla="*/ 2899568 w 4836318"/>
                <a:gd name="connsiteY106" fmla="*/ 2817812 h 4373562"/>
                <a:gd name="connsiteX107" fmla="*/ 2950368 w 4836318"/>
                <a:gd name="connsiteY107" fmla="*/ 2836862 h 4373562"/>
                <a:gd name="connsiteX108" fmla="*/ 2950368 w 4836318"/>
                <a:gd name="connsiteY108" fmla="*/ 2836862 h 4373562"/>
                <a:gd name="connsiteX109" fmla="*/ 3007518 w 4836318"/>
                <a:gd name="connsiteY109" fmla="*/ 2881312 h 4373562"/>
                <a:gd name="connsiteX110" fmla="*/ 3007518 w 4836318"/>
                <a:gd name="connsiteY110" fmla="*/ 2881312 h 4373562"/>
                <a:gd name="connsiteX111" fmla="*/ 3096418 w 4836318"/>
                <a:gd name="connsiteY111" fmla="*/ 2919412 h 4373562"/>
                <a:gd name="connsiteX112" fmla="*/ 3096418 w 4836318"/>
                <a:gd name="connsiteY112" fmla="*/ 2919412 h 4373562"/>
                <a:gd name="connsiteX113" fmla="*/ 3185318 w 4836318"/>
                <a:gd name="connsiteY113" fmla="*/ 2944812 h 4373562"/>
                <a:gd name="connsiteX114" fmla="*/ 3198018 w 4836318"/>
                <a:gd name="connsiteY114" fmla="*/ 2995612 h 4373562"/>
                <a:gd name="connsiteX115" fmla="*/ 3236118 w 4836318"/>
                <a:gd name="connsiteY115" fmla="*/ 3021012 h 4373562"/>
                <a:gd name="connsiteX116" fmla="*/ 3267868 w 4836318"/>
                <a:gd name="connsiteY116" fmla="*/ 3033712 h 4373562"/>
                <a:gd name="connsiteX117" fmla="*/ 3305968 w 4836318"/>
                <a:gd name="connsiteY117" fmla="*/ 3065462 h 4373562"/>
                <a:gd name="connsiteX118" fmla="*/ 3394868 w 4836318"/>
                <a:gd name="connsiteY118" fmla="*/ 3128962 h 4373562"/>
                <a:gd name="connsiteX119" fmla="*/ 3375818 w 4836318"/>
                <a:gd name="connsiteY119" fmla="*/ 3186112 h 4373562"/>
                <a:gd name="connsiteX120" fmla="*/ 3407568 w 4836318"/>
                <a:gd name="connsiteY120" fmla="*/ 3205162 h 4373562"/>
                <a:gd name="connsiteX121" fmla="*/ 3426618 w 4836318"/>
                <a:gd name="connsiteY121" fmla="*/ 3211512 h 4373562"/>
                <a:gd name="connsiteX122" fmla="*/ 3464718 w 4836318"/>
                <a:gd name="connsiteY122" fmla="*/ 3243262 h 4373562"/>
                <a:gd name="connsiteX123" fmla="*/ 3477418 w 4836318"/>
                <a:gd name="connsiteY123" fmla="*/ 3281362 h 4373562"/>
                <a:gd name="connsiteX124" fmla="*/ 3509168 w 4836318"/>
                <a:gd name="connsiteY124" fmla="*/ 3325812 h 4373562"/>
                <a:gd name="connsiteX125" fmla="*/ 3585368 w 4836318"/>
                <a:gd name="connsiteY125" fmla="*/ 3319462 h 4373562"/>
                <a:gd name="connsiteX126" fmla="*/ 3623468 w 4836318"/>
                <a:gd name="connsiteY126" fmla="*/ 3370262 h 4373562"/>
                <a:gd name="connsiteX127" fmla="*/ 3655218 w 4836318"/>
                <a:gd name="connsiteY127" fmla="*/ 3408362 h 4373562"/>
                <a:gd name="connsiteX128" fmla="*/ 3693318 w 4836318"/>
                <a:gd name="connsiteY128" fmla="*/ 3478212 h 4373562"/>
                <a:gd name="connsiteX129" fmla="*/ 3706018 w 4836318"/>
                <a:gd name="connsiteY129" fmla="*/ 3522662 h 4373562"/>
                <a:gd name="connsiteX130" fmla="*/ 3807618 w 4836318"/>
                <a:gd name="connsiteY130" fmla="*/ 3560762 h 4373562"/>
                <a:gd name="connsiteX131" fmla="*/ 3858418 w 4836318"/>
                <a:gd name="connsiteY131" fmla="*/ 3548062 h 4373562"/>
                <a:gd name="connsiteX132" fmla="*/ 3877468 w 4836318"/>
                <a:gd name="connsiteY132" fmla="*/ 3643312 h 4373562"/>
                <a:gd name="connsiteX133" fmla="*/ 3934618 w 4836318"/>
                <a:gd name="connsiteY133" fmla="*/ 3649662 h 4373562"/>
                <a:gd name="connsiteX134" fmla="*/ 3998118 w 4836318"/>
                <a:gd name="connsiteY134" fmla="*/ 3675062 h 4373562"/>
                <a:gd name="connsiteX135" fmla="*/ 4048918 w 4836318"/>
                <a:gd name="connsiteY135" fmla="*/ 3681412 h 4373562"/>
                <a:gd name="connsiteX136" fmla="*/ 4074318 w 4836318"/>
                <a:gd name="connsiteY136" fmla="*/ 3687762 h 4373562"/>
                <a:gd name="connsiteX137" fmla="*/ 4125118 w 4836318"/>
                <a:gd name="connsiteY137" fmla="*/ 3738562 h 4373562"/>
                <a:gd name="connsiteX138" fmla="*/ 4144168 w 4836318"/>
                <a:gd name="connsiteY138" fmla="*/ 3744912 h 4373562"/>
                <a:gd name="connsiteX139" fmla="*/ 4150518 w 4836318"/>
                <a:gd name="connsiteY139" fmla="*/ 3808412 h 4373562"/>
                <a:gd name="connsiteX140" fmla="*/ 4150518 w 4836318"/>
                <a:gd name="connsiteY140" fmla="*/ 3808412 h 4373562"/>
                <a:gd name="connsiteX141" fmla="*/ 4226718 w 4836318"/>
                <a:gd name="connsiteY141" fmla="*/ 3897312 h 4373562"/>
                <a:gd name="connsiteX142" fmla="*/ 4271168 w 4836318"/>
                <a:gd name="connsiteY142" fmla="*/ 3929062 h 4373562"/>
                <a:gd name="connsiteX143" fmla="*/ 4271168 w 4836318"/>
                <a:gd name="connsiteY143" fmla="*/ 3929062 h 4373562"/>
                <a:gd name="connsiteX144" fmla="*/ 4372768 w 4836318"/>
                <a:gd name="connsiteY144" fmla="*/ 3973512 h 4373562"/>
                <a:gd name="connsiteX145" fmla="*/ 4385468 w 4836318"/>
                <a:gd name="connsiteY145" fmla="*/ 4024312 h 4373562"/>
                <a:gd name="connsiteX146" fmla="*/ 4385468 w 4836318"/>
                <a:gd name="connsiteY146" fmla="*/ 4024312 h 4373562"/>
                <a:gd name="connsiteX147" fmla="*/ 4442618 w 4836318"/>
                <a:gd name="connsiteY147" fmla="*/ 4068762 h 4373562"/>
                <a:gd name="connsiteX148" fmla="*/ 4468018 w 4836318"/>
                <a:gd name="connsiteY148" fmla="*/ 4106862 h 4373562"/>
                <a:gd name="connsiteX149" fmla="*/ 4468018 w 4836318"/>
                <a:gd name="connsiteY149" fmla="*/ 4106862 h 4373562"/>
                <a:gd name="connsiteX150" fmla="*/ 4563268 w 4836318"/>
                <a:gd name="connsiteY150" fmla="*/ 4144962 h 4373562"/>
                <a:gd name="connsiteX151" fmla="*/ 4556918 w 4836318"/>
                <a:gd name="connsiteY151" fmla="*/ 4208462 h 4373562"/>
                <a:gd name="connsiteX152" fmla="*/ 4601368 w 4836318"/>
                <a:gd name="connsiteY152" fmla="*/ 4214812 h 4373562"/>
                <a:gd name="connsiteX153" fmla="*/ 4614068 w 4836318"/>
                <a:gd name="connsiteY153" fmla="*/ 4252912 h 4373562"/>
                <a:gd name="connsiteX154" fmla="*/ 4652168 w 4836318"/>
                <a:gd name="connsiteY154" fmla="*/ 4291012 h 4373562"/>
                <a:gd name="connsiteX155" fmla="*/ 4652168 w 4836318"/>
                <a:gd name="connsiteY155" fmla="*/ 4291012 h 4373562"/>
                <a:gd name="connsiteX156" fmla="*/ 4766468 w 4836318"/>
                <a:gd name="connsiteY156" fmla="*/ 4297362 h 4373562"/>
                <a:gd name="connsiteX157" fmla="*/ 4829968 w 4836318"/>
                <a:gd name="connsiteY157" fmla="*/ 4348162 h 4373562"/>
                <a:gd name="connsiteX158" fmla="*/ 4836318 w 4836318"/>
                <a:gd name="connsiteY158" fmla="*/ 4373562 h 4373562"/>
                <a:gd name="connsiteX159" fmla="*/ 4836318 w 4836318"/>
                <a:gd name="connsiteY15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7537 w 4836318"/>
                <a:gd name="connsiteY26" fmla="*/ 564356 h 4373562"/>
                <a:gd name="connsiteX27" fmla="*/ 643731 w 4836318"/>
                <a:gd name="connsiteY27" fmla="*/ 554831 h 4373562"/>
                <a:gd name="connsiteX28" fmla="*/ 648493 w 4836318"/>
                <a:gd name="connsiteY28" fmla="*/ 573881 h 4373562"/>
                <a:gd name="connsiteX29" fmla="*/ 696118 w 4836318"/>
                <a:gd name="connsiteY29" fmla="*/ 709612 h 4373562"/>
                <a:gd name="connsiteX30" fmla="*/ 740568 w 4836318"/>
                <a:gd name="connsiteY30" fmla="*/ 722312 h 4373562"/>
                <a:gd name="connsiteX31" fmla="*/ 772318 w 4836318"/>
                <a:gd name="connsiteY31" fmla="*/ 766762 h 4373562"/>
                <a:gd name="connsiteX32" fmla="*/ 842168 w 4836318"/>
                <a:gd name="connsiteY32" fmla="*/ 766762 h 4373562"/>
                <a:gd name="connsiteX33" fmla="*/ 861218 w 4836318"/>
                <a:gd name="connsiteY33" fmla="*/ 811212 h 4373562"/>
                <a:gd name="connsiteX34" fmla="*/ 886618 w 4836318"/>
                <a:gd name="connsiteY34" fmla="*/ 811212 h 4373562"/>
                <a:gd name="connsiteX35" fmla="*/ 912018 w 4836318"/>
                <a:gd name="connsiteY35" fmla="*/ 868362 h 4373562"/>
                <a:gd name="connsiteX36" fmla="*/ 950118 w 4836318"/>
                <a:gd name="connsiteY36" fmla="*/ 900112 h 4373562"/>
                <a:gd name="connsiteX37" fmla="*/ 950118 w 4836318"/>
                <a:gd name="connsiteY37" fmla="*/ 900112 h 4373562"/>
                <a:gd name="connsiteX38" fmla="*/ 962818 w 4836318"/>
                <a:gd name="connsiteY38" fmla="*/ 963612 h 4373562"/>
                <a:gd name="connsiteX39" fmla="*/ 1013618 w 4836318"/>
                <a:gd name="connsiteY39" fmla="*/ 969962 h 4373562"/>
                <a:gd name="connsiteX40" fmla="*/ 1013618 w 4836318"/>
                <a:gd name="connsiteY40" fmla="*/ 1020762 h 4373562"/>
                <a:gd name="connsiteX41" fmla="*/ 1026318 w 4836318"/>
                <a:gd name="connsiteY41" fmla="*/ 1071562 h 4373562"/>
                <a:gd name="connsiteX42" fmla="*/ 1070768 w 4836318"/>
                <a:gd name="connsiteY42" fmla="*/ 1065212 h 4373562"/>
                <a:gd name="connsiteX43" fmla="*/ 1070768 w 4836318"/>
                <a:gd name="connsiteY43" fmla="*/ 1065212 h 4373562"/>
                <a:gd name="connsiteX44" fmla="*/ 1089818 w 4836318"/>
                <a:gd name="connsiteY44" fmla="*/ 1135062 h 4373562"/>
                <a:gd name="connsiteX45" fmla="*/ 1089818 w 4836318"/>
                <a:gd name="connsiteY45" fmla="*/ 1166812 h 4373562"/>
                <a:gd name="connsiteX46" fmla="*/ 1146968 w 4836318"/>
                <a:gd name="connsiteY46" fmla="*/ 1166812 h 4373562"/>
                <a:gd name="connsiteX47" fmla="*/ 1146968 w 4836318"/>
                <a:gd name="connsiteY47" fmla="*/ 1166812 h 4373562"/>
                <a:gd name="connsiteX48" fmla="*/ 1191418 w 4836318"/>
                <a:gd name="connsiteY48" fmla="*/ 1204912 h 4373562"/>
                <a:gd name="connsiteX49" fmla="*/ 1191418 w 4836318"/>
                <a:gd name="connsiteY49" fmla="*/ 1236662 h 4373562"/>
                <a:gd name="connsiteX50" fmla="*/ 1254918 w 4836318"/>
                <a:gd name="connsiteY50" fmla="*/ 1230312 h 4373562"/>
                <a:gd name="connsiteX51" fmla="*/ 1254918 w 4836318"/>
                <a:gd name="connsiteY51" fmla="*/ 1293812 h 4373562"/>
                <a:gd name="connsiteX52" fmla="*/ 1261268 w 4836318"/>
                <a:gd name="connsiteY52" fmla="*/ 1319212 h 4373562"/>
                <a:gd name="connsiteX53" fmla="*/ 1305718 w 4836318"/>
                <a:gd name="connsiteY53" fmla="*/ 1338262 h 4373562"/>
                <a:gd name="connsiteX54" fmla="*/ 1305718 w 4836318"/>
                <a:gd name="connsiteY54" fmla="*/ 1338262 h 4373562"/>
                <a:gd name="connsiteX55" fmla="*/ 1375568 w 4836318"/>
                <a:gd name="connsiteY55" fmla="*/ 1370012 h 4373562"/>
                <a:gd name="connsiteX56" fmla="*/ 1375568 w 4836318"/>
                <a:gd name="connsiteY56" fmla="*/ 1370012 h 4373562"/>
                <a:gd name="connsiteX57" fmla="*/ 1413668 w 4836318"/>
                <a:gd name="connsiteY57" fmla="*/ 1382712 h 4373562"/>
                <a:gd name="connsiteX58" fmla="*/ 1432718 w 4836318"/>
                <a:gd name="connsiteY58" fmla="*/ 1446212 h 4373562"/>
                <a:gd name="connsiteX59" fmla="*/ 1464468 w 4836318"/>
                <a:gd name="connsiteY59" fmla="*/ 1446212 h 4373562"/>
                <a:gd name="connsiteX60" fmla="*/ 1464468 w 4836318"/>
                <a:gd name="connsiteY60" fmla="*/ 1516062 h 4373562"/>
                <a:gd name="connsiteX61" fmla="*/ 1489868 w 4836318"/>
                <a:gd name="connsiteY61" fmla="*/ 1516062 h 4373562"/>
                <a:gd name="connsiteX62" fmla="*/ 1496218 w 4836318"/>
                <a:gd name="connsiteY62" fmla="*/ 1560512 h 4373562"/>
                <a:gd name="connsiteX63" fmla="*/ 1496218 w 4836318"/>
                <a:gd name="connsiteY63" fmla="*/ 1560512 h 4373562"/>
                <a:gd name="connsiteX64" fmla="*/ 1566068 w 4836318"/>
                <a:gd name="connsiteY64" fmla="*/ 1592262 h 4373562"/>
                <a:gd name="connsiteX65" fmla="*/ 1623218 w 4836318"/>
                <a:gd name="connsiteY65" fmla="*/ 1630362 h 4373562"/>
                <a:gd name="connsiteX66" fmla="*/ 1623218 w 4836318"/>
                <a:gd name="connsiteY66" fmla="*/ 1636712 h 4373562"/>
                <a:gd name="connsiteX67" fmla="*/ 1705768 w 4836318"/>
                <a:gd name="connsiteY67" fmla="*/ 1693862 h 4373562"/>
                <a:gd name="connsiteX68" fmla="*/ 1705768 w 4836318"/>
                <a:gd name="connsiteY68" fmla="*/ 1757362 h 4373562"/>
                <a:gd name="connsiteX69" fmla="*/ 1756568 w 4836318"/>
                <a:gd name="connsiteY69" fmla="*/ 1789112 h 4373562"/>
                <a:gd name="connsiteX70" fmla="*/ 1756568 w 4836318"/>
                <a:gd name="connsiteY70" fmla="*/ 1789112 h 4373562"/>
                <a:gd name="connsiteX71" fmla="*/ 1839118 w 4836318"/>
                <a:gd name="connsiteY71" fmla="*/ 1782762 h 4373562"/>
                <a:gd name="connsiteX72" fmla="*/ 1820068 w 4836318"/>
                <a:gd name="connsiteY72" fmla="*/ 1827212 h 4373562"/>
                <a:gd name="connsiteX73" fmla="*/ 1820068 w 4836318"/>
                <a:gd name="connsiteY73" fmla="*/ 1827212 h 4373562"/>
                <a:gd name="connsiteX74" fmla="*/ 1858168 w 4836318"/>
                <a:gd name="connsiteY74" fmla="*/ 1916112 h 4373562"/>
                <a:gd name="connsiteX75" fmla="*/ 1928018 w 4836318"/>
                <a:gd name="connsiteY75" fmla="*/ 1909762 h 4373562"/>
                <a:gd name="connsiteX76" fmla="*/ 1972468 w 4836318"/>
                <a:gd name="connsiteY76" fmla="*/ 1941512 h 4373562"/>
                <a:gd name="connsiteX77" fmla="*/ 2023268 w 4836318"/>
                <a:gd name="connsiteY77" fmla="*/ 1985962 h 4373562"/>
                <a:gd name="connsiteX78" fmla="*/ 2042318 w 4836318"/>
                <a:gd name="connsiteY78" fmla="*/ 1992312 h 4373562"/>
                <a:gd name="connsiteX79" fmla="*/ 2042318 w 4836318"/>
                <a:gd name="connsiteY79" fmla="*/ 1992312 h 4373562"/>
                <a:gd name="connsiteX80" fmla="*/ 2093118 w 4836318"/>
                <a:gd name="connsiteY80" fmla="*/ 2043112 h 4373562"/>
                <a:gd name="connsiteX81" fmla="*/ 2143918 w 4836318"/>
                <a:gd name="connsiteY81" fmla="*/ 2068512 h 4373562"/>
                <a:gd name="connsiteX82" fmla="*/ 2182018 w 4836318"/>
                <a:gd name="connsiteY82" fmla="*/ 2106612 h 4373562"/>
                <a:gd name="connsiteX83" fmla="*/ 2182018 w 4836318"/>
                <a:gd name="connsiteY83" fmla="*/ 2106612 h 4373562"/>
                <a:gd name="connsiteX84" fmla="*/ 2232818 w 4836318"/>
                <a:gd name="connsiteY84" fmla="*/ 2144712 h 4373562"/>
                <a:gd name="connsiteX85" fmla="*/ 2251868 w 4836318"/>
                <a:gd name="connsiteY85" fmla="*/ 2157412 h 4373562"/>
                <a:gd name="connsiteX86" fmla="*/ 2270918 w 4836318"/>
                <a:gd name="connsiteY86" fmla="*/ 2176462 h 4373562"/>
                <a:gd name="connsiteX87" fmla="*/ 2309018 w 4836318"/>
                <a:gd name="connsiteY87" fmla="*/ 2195512 h 4373562"/>
                <a:gd name="connsiteX88" fmla="*/ 2315368 w 4836318"/>
                <a:gd name="connsiteY88" fmla="*/ 2227262 h 4373562"/>
                <a:gd name="connsiteX89" fmla="*/ 2340768 w 4836318"/>
                <a:gd name="connsiteY89" fmla="*/ 2227262 h 4373562"/>
                <a:gd name="connsiteX90" fmla="*/ 2334418 w 4836318"/>
                <a:gd name="connsiteY90" fmla="*/ 2265362 h 4373562"/>
                <a:gd name="connsiteX91" fmla="*/ 2385218 w 4836318"/>
                <a:gd name="connsiteY91" fmla="*/ 2278062 h 4373562"/>
                <a:gd name="connsiteX92" fmla="*/ 2391568 w 4836318"/>
                <a:gd name="connsiteY92" fmla="*/ 2341562 h 4373562"/>
                <a:gd name="connsiteX93" fmla="*/ 2423318 w 4836318"/>
                <a:gd name="connsiteY93" fmla="*/ 2347912 h 4373562"/>
                <a:gd name="connsiteX94" fmla="*/ 2423318 w 4836318"/>
                <a:gd name="connsiteY94" fmla="*/ 2436812 h 4373562"/>
                <a:gd name="connsiteX95" fmla="*/ 2480468 w 4836318"/>
                <a:gd name="connsiteY95" fmla="*/ 2443162 h 4373562"/>
                <a:gd name="connsiteX96" fmla="*/ 2537618 w 4836318"/>
                <a:gd name="connsiteY96" fmla="*/ 2462212 h 4373562"/>
                <a:gd name="connsiteX97" fmla="*/ 2594768 w 4836318"/>
                <a:gd name="connsiteY97" fmla="*/ 2487612 h 4373562"/>
                <a:gd name="connsiteX98" fmla="*/ 2670968 w 4836318"/>
                <a:gd name="connsiteY98" fmla="*/ 2513012 h 4373562"/>
                <a:gd name="connsiteX99" fmla="*/ 2696368 w 4836318"/>
                <a:gd name="connsiteY99" fmla="*/ 2538412 h 4373562"/>
                <a:gd name="connsiteX100" fmla="*/ 2702718 w 4836318"/>
                <a:gd name="connsiteY100" fmla="*/ 2620962 h 4373562"/>
                <a:gd name="connsiteX101" fmla="*/ 2734468 w 4836318"/>
                <a:gd name="connsiteY101" fmla="*/ 2646362 h 4373562"/>
                <a:gd name="connsiteX102" fmla="*/ 2734468 w 4836318"/>
                <a:gd name="connsiteY102" fmla="*/ 2646362 h 4373562"/>
                <a:gd name="connsiteX103" fmla="*/ 2778918 w 4836318"/>
                <a:gd name="connsiteY103" fmla="*/ 2684462 h 4373562"/>
                <a:gd name="connsiteX104" fmla="*/ 2836068 w 4836318"/>
                <a:gd name="connsiteY104" fmla="*/ 2709862 h 4373562"/>
                <a:gd name="connsiteX105" fmla="*/ 2886868 w 4836318"/>
                <a:gd name="connsiteY105" fmla="*/ 2747962 h 4373562"/>
                <a:gd name="connsiteX106" fmla="*/ 2899568 w 4836318"/>
                <a:gd name="connsiteY106" fmla="*/ 2786062 h 4373562"/>
                <a:gd name="connsiteX107" fmla="*/ 2899568 w 4836318"/>
                <a:gd name="connsiteY107" fmla="*/ 2817812 h 4373562"/>
                <a:gd name="connsiteX108" fmla="*/ 2950368 w 4836318"/>
                <a:gd name="connsiteY108" fmla="*/ 2836862 h 4373562"/>
                <a:gd name="connsiteX109" fmla="*/ 2950368 w 4836318"/>
                <a:gd name="connsiteY109" fmla="*/ 2836862 h 4373562"/>
                <a:gd name="connsiteX110" fmla="*/ 3007518 w 4836318"/>
                <a:gd name="connsiteY110" fmla="*/ 2881312 h 4373562"/>
                <a:gd name="connsiteX111" fmla="*/ 3007518 w 4836318"/>
                <a:gd name="connsiteY111" fmla="*/ 2881312 h 4373562"/>
                <a:gd name="connsiteX112" fmla="*/ 3096418 w 4836318"/>
                <a:gd name="connsiteY112" fmla="*/ 2919412 h 4373562"/>
                <a:gd name="connsiteX113" fmla="*/ 3096418 w 4836318"/>
                <a:gd name="connsiteY113" fmla="*/ 2919412 h 4373562"/>
                <a:gd name="connsiteX114" fmla="*/ 3185318 w 4836318"/>
                <a:gd name="connsiteY114" fmla="*/ 2944812 h 4373562"/>
                <a:gd name="connsiteX115" fmla="*/ 3198018 w 4836318"/>
                <a:gd name="connsiteY115" fmla="*/ 2995612 h 4373562"/>
                <a:gd name="connsiteX116" fmla="*/ 3236118 w 4836318"/>
                <a:gd name="connsiteY116" fmla="*/ 3021012 h 4373562"/>
                <a:gd name="connsiteX117" fmla="*/ 3267868 w 4836318"/>
                <a:gd name="connsiteY117" fmla="*/ 3033712 h 4373562"/>
                <a:gd name="connsiteX118" fmla="*/ 3305968 w 4836318"/>
                <a:gd name="connsiteY118" fmla="*/ 3065462 h 4373562"/>
                <a:gd name="connsiteX119" fmla="*/ 3394868 w 4836318"/>
                <a:gd name="connsiteY119" fmla="*/ 3128962 h 4373562"/>
                <a:gd name="connsiteX120" fmla="*/ 3375818 w 4836318"/>
                <a:gd name="connsiteY120" fmla="*/ 3186112 h 4373562"/>
                <a:gd name="connsiteX121" fmla="*/ 3407568 w 4836318"/>
                <a:gd name="connsiteY121" fmla="*/ 3205162 h 4373562"/>
                <a:gd name="connsiteX122" fmla="*/ 3426618 w 4836318"/>
                <a:gd name="connsiteY122" fmla="*/ 3211512 h 4373562"/>
                <a:gd name="connsiteX123" fmla="*/ 3464718 w 4836318"/>
                <a:gd name="connsiteY123" fmla="*/ 3243262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7537 w 4836318"/>
                <a:gd name="connsiteY26" fmla="*/ 564356 h 4373562"/>
                <a:gd name="connsiteX27" fmla="*/ 643731 w 4836318"/>
                <a:gd name="connsiteY27" fmla="*/ 554831 h 4373562"/>
                <a:gd name="connsiteX28" fmla="*/ 648493 w 4836318"/>
                <a:gd name="connsiteY28" fmla="*/ 573881 h 4373562"/>
                <a:gd name="connsiteX29" fmla="*/ 672306 w 4836318"/>
                <a:gd name="connsiteY29" fmla="*/ 583406 h 4373562"/>
                <a:gd name="connsiteX30" fmla="*/ 696118 w 4836318"/>
                <a:gd name="connsiteY30" fmla="*/ 709612 h 4373562"/>
                <a:gd name="connsiteX31" fmla="*/ 740568 w 4836318"/>
                <a:gd name="connsiteY31" fmla="*/ 722312 h 4373562"/>
                <a:gd name="connsiteX32" fmla="*/ 772318 w 4836318"/>
                <a:gd name="connsiteY32" fmla="*/ 766762 h 4373562"/>
                <a:gd name="connsiteX33" fmla="*/ 842168 w 4836318"/>
                <a:gd name="connsiteY33" fmla="*/ 766762 h 4373562"/>
                <a:gd name="connsiteX34" fmla="*/ 861218 w 4836318"/>
                <a:gd name="connsiteY34" fmla="*/ 811212 h 4373562"/>
                <a:gd name="connsiteX35" fmla="*/ 886618 w 4836318"/>
                <a:gd name="connsiteY35" fmla="*/ 811212 h 4373562"/>
                <a:gd name="connsiteX36" fmla="*/ 912018 w 4836318"/>
                <a:gd name="connsiteY36" fmla="*/ 868362 h 4373562"/>
                <a:gd name="connsiteX37" fmla="*/ 950118 w 4836318"/>
                <a:gd name="connsiteY37" fmla="*/ 900112 h 4373562"/>
                <a:gd name="connsiteX38" fmla="*/ 950118 w 4836318"/>
                <a:gd name="connsiteY38" fmla="*/ 900112 h 4373562"/>
                <a:gd name="connsiteX39" fmla="*/ 962818 w 4836318"/>
                <a:gd name="connsiteY39" fmla="*/ 963612 h 4373562"/>
                <a:gd name="connsiteX40" fmla="*/ 1013618 w 4836318"/>
                <a:gd name="connsiteY40" fmla="*/ 969962 h 4373562"/>
                <a:gd name="connsiteX41" fmla="*/ 1013618 w 4836318"/>
                <a:gd name="connsiteY41" fmla="*/ 1020762 h 4373562"/>
                <a:gd name="connsiteX42" fmla="*/ 1026318 w 4836318"/>
                <a:gd name="connsiteY42" fmla="*/ 1071562 h 4373562"/>
                <a:gd name="connsiteX43" fmla="*/ 1070768 w 4836318"/>
                <a:gd name="connsiteY43" fmla="*/ 1065212 h 4373562"/>
                <a:gd name="connsiteX44" fmla="*/ 1070768 w 4836318"/>
                <a:gd name="connsiteY44" fmla="*/ 1065212 h 4373562"/>
                <a:gd name="connsiteX45" fmla="*/ 1089818 w 4836318"/>
                <a:gd name="connsiteY45" fmla="*/ 1135062 h 4373562"/>
                <a:gd name="connsiteX46" fmla="*/ 1089818 w 4836318"/>
                <a:gd name="connsiteY46" fmla="*/ 1166812 h 4373562"/>
                <a:gd name="connsiteX47" fmla="*/ 1146968 w 4836318"/>
                <a:gd name="connsiteY47" fmla="*/ 1166812 h 4373562"/>
                <a:gd name="connsiteX48" fmla="*/ 1146968 w 4836318"/>
                <a:gd name="connsiteY48" fmla="*/ 1166812 h 4373562"/>
                <a:gd name="connsiteX49" fmla="*/ 1191418 w 4836318"/>
                <a:gd name="connsiteY49" fmla="*/ 1204912 h 4373562"/>
                <a:gd name="connsiteX50" fmla="*/ 1191418 w 4836318"/>
                <a:gd name="connsiteY50" fmla="*/ 1236662 h 4373562"/>
                <a:gd name="connsiteX51" fmla="*/ 1254918 w 4836318"/>
                <a:gd name="connsiteY51" fmla="*/ 1230312 h 4373562"/>
                <a:gd name="connsiteX52" fmla="*/ 1254918 w 4836318"/>
                <a:gd name="connsiteY52" fmla="*/ 1293812 h 4373562"/>
                <a:gd name="connsiteX53" fmla="*/ 1261268 w 4836318"/>
                <a:gd name="connsiteY53" fmla="*/ 1319212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7537 w 4836318"/>
                <a:gd name="connsiteY26" fmla="*/ 564356 h 4373562"/>
                <a:gd name="connsiteX27" fmla="*/ 643731 w 4836318"/>
                <a:gd name="connsiteY27" fmla="*/ 554831 h 4373562"/>
                <a:gd name="connsiteX28" fmla="*/ 648493 w 4836318"/>
                <a:gd name="connsiteY28" fmla="*/ 573881 h 4373562"/>
                <a:gd name="connsiteX29" fmla="*/ 672306 w 4836318"/>
                <a:gd name="connsiteY29" fmla="*/ 583406 h 4373562"/>
                <a:gd name="connsiteX30" fmla="*/ 674687 w 4836318"/>
                <a:gd name="connsiteY30" fmla="*/ 688180 h 4373562"/>
                <a:gd name="connsiteX31" fmla="*/ 740568 w 4836318"/>
                <a:gd name="connsiteY31" fmla="*/ 722312 h 4373562"/>
                <a:gd name="connsiteX32" fmla="*/ 772318 w 4836318"/>
                <a:gd name="connsiteY32" fmla="*/ 766762 h 4373562"/>
                <a:gd name="connsiteX33" fmla="*/ 842168 w 4836318"/>
                <a:gd name="connsiteY33" fmla="*/ 766762 h 4373562"/>
                <a:gd name="connsiteX34" fmla="*/ 861218 w 4836318"/>
                <a:gd name="connsiteY34" fmla="*/ 811212 h 4373562"/>
                <a:gd name="connsiteX35" fmla="*/ 886618 w 4836318"/>
                <a:gd name="connsiteY35" fmla="*/ 811212 h 4373562"/>
                <a:gd name="connsiteX36" fmla="*/ 912018 w 4836318"/>
                <a:gd name="connsiteY36" fmla="*/ 868362 h 4373562"/>
                <a:gd name="connsiteX37" fmla="*/ 950118 w 4836318"/>
                <a:gd name="connsiteY37" fmla="*/ 900112 h 4373562"/>
                <a:gd name="connsiteX38" fmla="*/ 950118 w 4836318"/>
                <a:gd name="connsiteY38" fmla="*/ 900112 h 4373562"/>
                <a:gd name="connsiteX39" fmla="*/ 962818 w 4836318"/>
                <a:gd name="connsiteY39" fmla="*/ 963612 h 4373562"/>
                <a:gd name="connsiteX40" fmla="*/ 1013618 w 4836318"/>
                <a:gd name="connsiteY40" fmla="*/ 969962 h 4373562"/>
                <a:gd name="connsiteX41" fmla="*/ 1013618 w 4836318"/>
                <a:gd name="connsiteY41" fmla="*/ 1020762 h 4373562"/>
                <a:gd name="connsiteX42" fmla="*/ 1026318 w 4836318"/>
                <a:gd name="connsiteY42" fmla="*/ 1071562 h 4373562"/>
                <a:gd name="connsiteX43" fmla="*/ 1070768 w 4836318"/>
                <a:gd name="connsiteY43" fmla="*/ 1065212 h 4373562"/>
                <a:gd name="connsiteX44" fmla="*/ 1070768 w 4836318"/>
                <a:gd name="connsiteY44" fmla="*/ 1065212 h 4373562"/>
                <a:gd name="connsiteX45" fmla="*/ 1089818 w 4836318"/>
                <a:gd name="connsiteY45" fmla="*/ 1135062 h 4373562"/>
                <a:gd name="connsiteX46" fmla="*/ 1089818 w 4836318"/>
                <a:gd name="connsiteY46" fmla="*/ 1166812 h 4373562"/>
                <a:gd name="connsiteX47" fmla="*/ 1146968 w 4836318"/>
                <a:gd name="connsiteY47" fmla="*/ 1166812 h 4373562"/>
                <a:gd name="connsiteX48" fmla="*/ 1146968 w 4836318"/>
                <a:gd name="connsiteY48" fmla="*/ 1166812 h 4373562"/>
                <a:gd name="connsiteX49" fmla="*/ 1191418 w 4836318"/>
                <a:gd name="connsiteY49" fmla="*/ 1204912 h 4373562"/>
                <a:gd name="connsiteX50" fmla="*/ 1191418 w 4836318"/>
                <a:gd name="connsiteY50" fmla="*/ 1236662 h 4373562"/>
                <a:gd name="connsiteX51" fmla="*/ 1254918 w 4836318"/>
                <a:gd name="connsiteY51" fmla="*/ 1230312 h 4373562"/>
                <a:gd name="connsiteX52" fmla="*/ 1254918 w 4836318"/>
                <a:gd name="connsiteY52" fmla="*/ 1293812 h 4373562"/>
                <a:gd name="connsiteX53" fmla="*/ 1261268 w 4836318"/>
                <a:gd name="connsiteY53" fmla="*/ 1319212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7537 w 4836318"/>
                <a:gd name="connsiteY26" fmla="*/ 564356 h 4373562"/>
                <a:gd name="connsiteX27" fmla="*/ 643731 w 4836318"/>
                <a:gd name="connsiteY27" fmla="*/ 554831 h 4373562"/>
                <a:gd name="connsiteX28" fmla="*/ 648493 w 4836318"/>
                <a:gd name="connsiteY28" fmla="*/ 573881 h 4373562"/>
                <a:gd name="connsiteX29" fmla="*/ 672306 w 4836318"/>
                <a:gd name="connsiteY29" fmla="*/ 583406 h 4373562"/>
                <a:gd name="connsiteX30" fmla="*/ 674687 w 4836318"/>
                <a:gd name="connsiteY30" fmla="*/ 688180 h 4373562"/>
                <a:gd name="connsiteX31" fmla="*/ 711993 w 4836318"/>
                <a:gd name="connsiteY31" fmla="*/ 691356 h 4373562"/>
                <a:gd name="connsiteX32" fmla="*/ 772318 w 4836318"/>
                <a:gd name="connsiteY32" fmla="*/ 766762 h 4373562"/>
                <a:gd name="connsiteX33" fmla="*/ 842168 w 4836318"/>
                <a:gd name="connsiteY33" fmla="*/ 766762 h 4373562"/>
                <a:gd name="connsiteX34" fmla="*/ 861218 w 4836318"/>
                <a:gd name="connsiteY34" fmla="*/ 811212 h 4373562"/>
                <a:gd name="connsiteX35" fmla="*/ 886618 w 4836318"/>
                <a:gd name="connsiteY35" fmla="*/ 811212 h 4373562"/>
                <a:gd name="connsiteX36" fmla="*/ 912018 w 4836318"/>
                <a:gd name="connsiteY36" fmla="*/ 868362 h 4373562"/>
                <a:gd name="connsiteX37" fmla="*/ 950118 w 4836318"/>
                <a:gd name="connsiteY37" fmla="*/ 900112 h 4373562"/>
                <a:gd name="connsiteX38" fmla="*/ 950118 w 4836318"/>
                <a:gd name="connsiteY38" fmla="*/ 900112 h 4373562"/>
                <a:gd name="connsiteX39" fmla="*/ 962818 w 4836318"/>
                <a:gd name="connsiteY39" fmla="*/ 963612 h 4373562"/>
                <a:gd name="connsiteX40" fmla="*/ 1013618 w 4836318"/>
                <a:gd name="connsiteY40" fmla="*/ 969962 h 4373562"/>
                <a:gd name="connsiteX41" fmla="*/ 1013618 w 4836318"/>
                <a:gd name="connsiteY41" fmla="*/ 1020762 h 4373562"/>
                <a:gd name="connsiteX42" fmla="*/ 1026318 w 4836318"/>
                <a:gd name="connsiteY42" fmla="*/ 1071562 h 4373562"/>
                <a:gd name="connsiteX43" fmla="*/ 1070768 w 4836318"/>
                <a:gd name="connsiteY43" fmla="*/ 1065212 h 4373562"/>
                <a:gd name="connsiteX44" fmla="*/ 1070768 w 4836318"/>
                <a:gd name="connsiteY44" fmla="*/ 1065212 h 4373562"/>
                <a:gd name="connsiteX45" fmla="*/ 1089818 w 4836318"/>
                <a:gd name="connsiteY45" fmla="*/ 1135062 h 4373562"/>
                <a:gd name="connsiteX46" fmla="*/ 1089818 w 4836318"/>
                <a:gd name="connsiteY46" fmla="*/ 1166812 h 4373562"/>
                <a:gd name="connsiteX47" fmla="*/ 1146968 w 4836318"/>
                <a:gd name="connsiteY47" fmla="*/ 1166812 h 4373562"/>
                <a:gd name="connsiteX48" fmla="*/ 1146968 w 4836318"/>
                <a:gd name="connsiteY48" fmla="*/ 1166812 h 4373562"/>
                <a:gd name="connsiteX49" fmla="*/ 1191418 w 4836318"/>
                <a:gd name="connsiteY49" fmla="*/ 1204912 h 4373562"/>
                <a:gd name="connsiteX50" fmla="*/ 1191418 w 4836318"/>
                <a:gd name="connsiteY50" fmla="*/ 1236662 h 4373562"/>
                <a:gd name="connsiteX51" fmla="*/ 1254918 w 4836318"/>
                <a:gd name="connsiteY51" fmla="*/ 1230312 h 4373562"/>
                <a:gd name="connsiteX52" fmla="*/ 1254918 w 4836318"/>
                <a:gd name="connsiteY52" fmla="*/ 1293812 h 4373562"/>
                <a:gd name="connsiteX53" fmla="*/ 1261268 w 4836318"/>
                <a:gd name="connsiteY53" fmla="*/ 1319212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7537 w 4836318"/>
                <a:gd name="connsiteY26" fmla="*/ 564356 h 4373562"/>
                <a:gd name="connsiteX27" fmla="*/ 643731 w 4836318"/>
                <a:gd name="connsiteY27" fmla="*/ 554831 h 4373562"/>
                <a:gd name="connsiteX28" fmla="*/ 648493 w 4836318"/>
                <a:gd name="connsiteY28" fmla="*/ 573881 h 4373562"/>
                <a:gd name="connsiteX29" fmla="*/ 681831 w 4836318"/>
                <a:gd name="connsiteY29" fmla="*/ 578643 h 4373562"/>
                <a:gd name="connsiteX30" fmla="*/ 674687 w 4836318"/>
                <a:gd name="connsiteY30" fmla="*/ 688180 h 4373562"/>
                <a:gd name="connsiteX31" fmla="*/ 711993 w 4836318"/>
                <a:gd name="connsiteY31" fmla="*/ 691356 h 4373562"/>
                <a:gd name="connsiteX32" fmla="*/ 772318 w 4836318"/>
                <a:gd name="connsiteY32" fmla="*/ 766762 h 4373562"/>
                <a:gd name="connsiteX33" fmla="*/ 842168 w 4836318"/>
                <a:gd name="connsiteY33" fmla="*/ 766762 h 4373562"/>
                <a:gd name="connsiteX34" fmla="*/ 861218 w 4836318"/>
                <a:gd name="connsiteY34" fmla="*/ 811212 h 4373562"/>
                <a:gd name="connsiteX35" fmla="*/ 886618 w 4836318"/>
                <a:gd name="connsiteY35" fmla="*/ 811212 h 4373562"/>
                <a:gd name="connsiteX36" fmla="*/ 912018 w 4836318"/>
                <a:gd name="connsiteY36" fmla="*/ 868362 h 4373562"/>
                <a:gd name="connsiteX37" fmla="*/ 950118 w 4836318"/>
                <a:gd name="connsiteY37" fmla="*/ 900112 h 4373562"/>
                <a:gd name="connsiteX38" fmla="*/ 950118 w 4836318"/>
                <a:gd name="connsiteY38" fmla="*/ 900112 h 4373562"/>
                <a:gd name="connsiteX39" fmla="*/ 962818 w 4836318"/>
                <a:gd name="connsiteY39" fmla="*/ 963612 h 4373562"/>
                <a:gd name="connsiteX40" fmla="*/ 1013618 w 4836318"/>
                <a:gd name="connsiteY40" fmla="*/ 969962 h 4373562"/>
                <a:gd name="connsiteX41" fmla="*/ 1013618 w 4836318"/>
                <a:gd name="connsiteY41" fmla="*/ 1020762 h 4373562"/>
                <a:gd name="connsiteX42" fmla="*/ 1026318 w 4836318"/>
                <a:gd name="connsiteY42" fmla="*/ 1071562 h 4373562"/>
                <a:gd name="connsiteX43" fmla="*/ 1070768 w 4836318"/>
                <a:gd name="connsiteY43" fmla="*/ 1065212 h 4373562"/>
                <a:gd name="connsiteX44" fmla="*/ 1070768 w 4836318"/>
                <a:gd name="connsiteY44" fmla="*/ 1065212 h 4373562"/>
                <a:gd name="connsiteX45" fmla="*/ 1089818 w 4836318"/>
                <a:gd name="connsiteY45" fmla="*/ 1135062 h 4373562"/>
                <a:gd name="connsiteX46" fmla="*/ 1089818 w 4836318"/>
                <a:gd name="connsiteY46" fmla="*/ 1166812 h 4373562"/>
                <a:gd name="connsiteX47" fmla="*/ 1146968 w 4836318"/>
                <a:gd name="connsiteY47" fmla="*/ 1166812 h 4373562"/>
                <a:gd name="connsiteX48" fmla="*/ 1146968 w 4836318"/>
                <a:gd name="connsiteY48" fmla="*/ 1166812 h 4373562"/>
                <a:gd name="connsiteX49" fmla="*/ 1191418 w 4836318"/>
                <a:gd name="connsiteY49" fmla="*/ 1204912 h 4373562"/>
                <a:gd name="connsiteX50" fmla="*/ 1191418 w 4836318"/>
                <a:gd name="connsiteY50" fmla="*/ 1236662 h 4373562"/>
                <a:gd name="connsiteX51" fmla="*/ 1254918 w 4836318"/>
                <a:gd name="connsiteY51" fmla="*/ 1230312 h 4373562"/>
                <a:gd name="connsiteX52" fmla="*/ 1254918 w 4836318"/>
                <a:gd name="connsiteY52" fmla="*/ 1293812 h 4373562"/>
                <a:gd name="connsiteX53" fmla="*/ 1261268 w 4836318"/>
                <a:gd name="connsiteY53" fmla="*/ 1319212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7537 w 4836318"/>
                <a:gd name="connsiteY26" fmla="*/ 564356 h 4373562"/>
                <a:gd name="connsiteX27" fmla="*/ 631824 w 4836318"/>
                <a:gd name="connsiteY27" fmla="*/ 507206 h 4373562"/>
                <a:gd name="connsiteX28" fmla="*/ 648493 w 4836318"/>
                <a:gd name="connsiteY28" fmla="*/ 573881 h 4373562"/>
                <a:gd name="connsiteX29" fmla="*/ 681831 w 4836318"/>
                <a:gd name="connsiteY29" fmla="*/ 578643 h 4373562"/>
                <a:gd name="connsiteX30" fmla="*/ 674687 w 4836318"/>
                <a:gd name="connsiteY30" fmla="*/ 688180 h 4373562"/>
                <a:gd name="connsiteX31" fmla="*/ 711993 w 4836318"/>
                <a:gd name="connsiteY31" fmla="*/ 691356 h 4373562"/>
                <a:gd name="connsiteX32" fmla="*/ 772318 w 4836318"/>
                <a:gd name="connsiteY32" fmla="*/ 766762 h 4373562"/>
                <a:gd name="connsiteX33" fmla="*/ 842168 w 4836318"/>
                <a:gd name="connsiteY33" fmla="*/ 766762 h 4373562"/>
                <a:gd name="connsiteX34" fmla="*/ 861218 w 4836318"/>
                <a:gd name="connsiteY34" fmla="*/ 811212 h 4373562"/>
                <a:gd name="connsiteX35" fmla="*/ 886618 w 4836318"/>
                <a:gd name="connsiteY35" fmla="*/ 811212 h 4373562"/>
                <a:gd name="connsiteX36" fmla="*/ 912018 w 4836318"/>
                <a:gd name="connsiteY36" fmla="*/ 868362 h 4373562"/>
                <a:gd name="connsiteX37" fmla="*/ 950118 w 4836318"/>
                <a:gd name="connsiteY37" fmla="*/ 900112 h 4373562"/>
                <a:gd name="connsiteX38" fmla="*/ 950118 w 4836318"/>
                <a:gd name="connsiteY38" fmla="*/ 900112 h 4373562"/>
                <a:gd name="connsiteX39" fmla="*/ 962818 w 4836318"/>
                <a:gd name="connsiteY39" fmla="*/ 963612 h 4373562"/>
                <a:gd name="connsiteX40" fmla="*/ 1013618 w 4836318"/>
                <a:gd name="connsiteY40" fmla="*/ 969962 h 4373562"/>
                <a:gd name="connsiteX41" fmla="*/ 1013618 w 4836318"/>
                <a:gd name="connsiteY41" fmla="*/ 1020762 h 4373562"/>
                <a:gd name="connsiteX42" fmla="*/ 1026318 w 4836318"/>
                <a:gd name="connsiteY42" fmla="*/ 1071562 h 4373562"/>
                <a:gd name="connsiteX43" fmla="*/ 1070768 w 4836318"/>
                <a:gd name="connsiteY43" fmla="*/ 1065212 h 4373562"/>
                <a:gd name="connsiteX44" fmla="*/ 1070768 w 4836318"/>
                <a:gd name="connsiteY44" fmla="*/ 1065212 h 4373562"/>
                <a:gd name="connsiteX45" fmla="*/ 1089818 w 4836318"/>
                <a:gd name="connsiteY45" fmla="*/ 1135062 h 4373562"/>
                <a:gd name="connsiteX46" fmla="*/ 1089818 w 4836318"/>
                <a:gd name="connsiteY46" fmla="*/ 1166812 h 4373562"/>
                <a:gd name="connsiteX47" fmla="*/ 1146968 w 4836318"/>
                <a:gd name="connsiteY47" fmla="*/ 1166812 h 4373562"/>
                <a:gd name="connsiteX48" fmla="*/ 1146968 w 4836318"/>
                <a:gd name="connsiteY48" fmla="*/ 1166812 h 4373562"/>
                <a:gd name="connsiteX49" fmla="*/ 1191418 w 4836318"/>
                <a:gd name="connsiteY49" fmla="*/ 1204912 h 4373562"/>
                <a:gd name="connsiteX50" fmla="*/ 1191418 w 4836318"/>
                <a:gd name="connsiteY50" fmla="*/ 1236662 h 4373562"/>
                <a:gd name="connsiteX51" fmla="*/ 1254918 w 4836318"/>
                <a:gd name="connsiteY51" fmla="*/ 1230312 h 4373562"/>
                <a:gd name="connsiteX52" fmla="*/ 1254918 w 4836318"/>
                <a:gd name="connsiteY52" fmla="*/ 1293812 h 4373562"/>
                <a:gd name="connsiteX53" fmla="*/ 1261268 w 4836318"/>
                <a:gd name="connsiteY53" fmla="*/ 1319212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7537 w 4836318"/>
                <a:gd name="connsiteY26" fmla="*/ 564356 h 4373562"/>
                <a:gd name="connsiteX27" fmla="*/ 631824 w 4836318"/>
                <a:gd name="connsiteY27" fmla="*/ 507206 h 4373562"/>
                <a:gd name="connsiteX28" fmla="*/ 648493 w 4836318"/>
                <a:gd name="connsiteY28" fmla="*/ 561975 h 4373562"/>
                <a:gd name="connsiteX29" fmla="*/ 681831 w 4836318"/>
                <a:gd name="connsiteY29" fmla="*/ 578643 h 4373562"/>
                <a:gd name="connsiteX30" fmla="*/ 674687 w 4836318"/>
                <a:gd name="connsiteY30" fmla="*/ 688180 h 4373562"/>
                <a:gd name="connsiteX31" fmla="*/ 711993 w 4836318"/>
                <a:gd name="connsiteY31" fmla="*/ 691356 h 4373562"/>
                <a:gd name="connsiteX32" fmla="*/ 772318 w 4836318"/>
                <a:gd name="connsiteY32" fmla="*/ 766762 h 4373562"/>
                <a:gd name="connsiteX33" fmla="*/ 842168 w 4836318"/>
                <a:gd name="connsiteY33" fmla="*/ 766762 h 4373562"/>
                <a:gd name="connsiteX34" fmla="*/ 861218 w 4836318"/>
                <a:gd name="connsiteY34" fmla="*/ 811212 h 4373562"/>
                <a:gd name="connsiteX35" fmla="*/ 886618 w 4836318"/>
                <a:gd name="connsiteY35" fmla="*/ 811212 h 4373562"/>
                <a:gd name="connsiteX36" fmla="*/ 912018 w 4836318"/>
                <a:gd name="connsiteY36" fmla="*/ 868362 h 4373562"/>
                <a:gd name="connsiteX37" fmla="*/ 950118 w 4836318"/>
                <a:gd name="connsiteY37" fmla="*/ 900112 h 4373562"/>
                <a:gd name="connsiteX38" fmla="*/ 950118 w 4836318"/>
                <a:gd name="connsiteY38" fmla="*/ 900112 h 4373562"/>
                <a:gd name="connsiteX39" fmla="*/ 962818 w 4836318"/>
                <a:gd name="connsiteY39" fmla="*/ 963612 h 4373562"/>
                <a:gd name="connsiteX40" fmla="*/ 1013618 w 4836318"/>
                <a:gd name="connsiteY40" fmla="*/ 969962 h 4373562"/>
                <a:gd name="connsiteX41" fmla="*/ 1013618 w 4836318"/>
                <a:gd name="connsiteY41" fmla="*/ 1020762 h 4373562"/>
                <a:gd name="connsiteX42" fmla="*/ 1026318 w 4836318"/>
                <a:gd name="connsiteY42" fmla="*/ 1071562 h 4373562"/>
                <a:gd name="connsiteX43" fmla="*/ 1070768 w 4836318"/>
                <a:gd name="connsiteY43" fmla="*/ 1065212 h 4373562"/>
                <a:gd name="connsiteX44" fmla="*/ 1070768 w 4836318"/>
                <a:gd name="connsiteY44" fmla="*/ 1065212 h 4373562"/>
                <a:gd name="connsiteX45" fmla="*/ 1089818 w 4836318"/>
                <a:gd name="connsiteY45" fmla="*/ 1135062 h 4373562"/>
                <a:gd name="connsiteX46" fmla="*/ 1089818 w 4836318"/>
                <a:gd name="connsiteY46" fmla="*/ 1166812 h 4373562"/>
                <a:gd name="connsiteX47" fmla="*/ 1146968 w 4836318"/>
                <a:gd name="connsiteY47" fmla="*/ 1166812 h 4373562"/>
                <a:gd name="connsiteX48" fmla="*/ 1146968 w 4836318"/>
                <a:gd name="connsiteY48" fmla="*/ 1166812 h 4373562"/>
                <a:gd name="connsiteX49" fmla="*/ 1191418 w 4836318"/>
                <a:gd name="connsiteY49" fmla="*/ 1204912 h 4373562"/>
                <a:gd name="connsiteX50" fmla="*/ 1191418 w 4836318"/>
                <a:gd name="connsiteY50" fmla="*/ 1236662 h 4373562"/>
                <a:gd name="connsiteX51" fmla="*/ 1254918 w 4836318"/>
                <a:gd name="connsiteY51" fmla="*/ 1230312 h 4373562"/>
                <a:gd name="connsiteX52" fmla="*/ 1254918 w 4836318"/>
                <a:gd name="connsiteY52" fmla="*/ 1293812 h 4373562"/>
                <a:gd name="connsiteX53" fmla="*/ 1261268 w 4836318"/>
                <a:gd name="connsiteY53" fmla="*/ 1319212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7537 w 4836318"/>
                <a:gd name="connsiteY26" fmla="*/ 564356 h 4373562"/>
                <a:gd name="connsiteX27" fmla="*/ 631824 w 4836318"/>
                <a:gd name="connsiteY27" fmla="*/ 561975 h 4373562"/>
                <a:gd name="connsiteX28" fmla="*/ 648493 w 4836318"/>
                <a:gd name="connsiteY28" fmla="*/ 561975 h 4373562"/>
                <a:gd name="connsiteX29" fmla="*/ 681831 w 4836318"/>
                <a:gd name="connsiteY29" fmla="*/ 578643 h 4373562"/>
                <a:gd name="connsiteX30" fmla="*/ 674687 w 4836318"/>
                <a:gd name="connsiteY30" fmla="*/ 688180 h 4373562"/>
                <a:gd name="connsiteX31" fmla="*/ 711993 w 4836318"/>
                <a:gd name="connsiteY31" fmla="*/ 691356 h 4373562"/>
                <a:gd name="connsiteX32" fmla="*/ 772318 w 4836318"/>
                <a:gd name="connsiteY32" fmla="*/ 766762 h 4373562"/>
                <a:gd name="connsiteX33" fmla="*/ 842168 w 4836318"/>
                <a:gd name="connsiteY33" fmla="*/ 766762 h 4373562"/>
                <a:gd name="connsiteX34" fmla="*/ 861218 w 4836318"/>
                <a:gd name="connsiteY34" fmla="*/ 811212 h 4373562"/>
                <a:gd name="connsiteX35" fmla="*/ 886618 w 4836318"/>
                <a:gd name="connsiteY35" fmla="*/ 811212 h 4373562"/>
                <a:gd name="connsiteX36" fmla="*/ 912018 w 4836318"/>
                <a:gd name="connsiteY36" fmla="*/ 868362 h 4373562"/>
                <a:gd name="connsiteX37" fmla="*/ 950118 w 4836318"/>
                <a:gd name="connsiteY37" fmla="*/ 900112 h 4373562"/>
                <a:gd name="connsiteX38" fmla="*/ 950118 w 4836318"/>
                <a:gd name="connsiteY38" fmla="*/ 900112 h 4373562"/>
                <a:gd name="connsiteX39" fmla="*/ 962818 w 4836318"/>
                <a:gd name="connsiteY39" fmla="*/ 963612 h 4373562"/>
                <a:gd name="connsiteX40" fmla="*/ 1013618 w 4836318"/>
                <a:gd name="connsiteY40" fmla="*/ 969962 h 4373562"/>
                <a:gd name="connsiteX41" fmla="*/ 1013618 w 4836318"/>
                <a:gd name="connsiteY41" fmla="*/ 1020762 h 4373562"/>
                <a:gd name="connsiteX42" fmla="*/ 1026318 w 4836318"/>
                <a:gd name="connsiteY42" fmla="*/ 1071562 h 4373562"/>
                <a:gd name="connsiteX43" fmla="*/ 1070768 w 4836318"/>
                <a:gd name="connsiteY43" fmla="*/ 1065212 h 4373562"/>
                <a:gd name="connsiteX44" fmla="*/ 1070768 w 4836318"/>
                <a:gd name="connsiteY44" fmla="*/ 1065212 h 4373562"/>
                <a:gd name="connsiteX45" fmla="*/ 1089818 w 4836318"/>
                <a:gd name="connsiteY45" fmla="*/ 1135062 h 4373562"/>
                <a:gd name="connsiteX46" fmla="*/ 1089818 w 4836318"/>
                <a:gd name="connsiteY46" fmla="*/ 1166812 h 4373562"/>
                <a:gd name="connsiteX47" fmla="*/ 1146968 w 4836318"/>
                <a:gd name="connsiteY47" fmla="*/ 1166812 h 4373562"/>
                <a:gd name="connsiteX48" fmla="*/ 1146968 w 4836318"/>
                <a:gd name="connsiteY48" fmla="*/ 1166812 h 4373562"/>
                <a:gd name="connsiteX49" fmla="*/ 1191418 w 4836318"/>
                <a:gd name="connsiteY49" fmla="*/ 1204912 h 4373562"/>
                <a:gd name="connsiteX50" fmla="*/ 1191418 w 4836318"/>
                <a:gd name="connsiteY50" fmla="*/ 1236662 h 4373562"/>
                <a:gd name="connsiteX51" fmla="*/ 1254918 w 4836318"/>
                <a:gd name="connsiteY51" fmla="*/ 1230312 h 4373562"/>
                <a:gd name="connsiteX52" fmla="*/ 1254918 w 4836318"/>
                <a:gd name="connsiteY52" fmla="*/ 1293812 h 4373562"/>
                <a:gd name="connsiteX53" fmla="*/ 1261268 w 4836318"/>
                <a:gd name="connsiteY53" fmla="*/ 1319212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31824 w 4836318"/>
                <a:gd name="connsiteY26" fmla="*/ 561975 h 4373562"/>
                <a:gd name="connsiteX27" fmla="*/ 648493 w 4836318"/>
                <a:gd name="connsiteY27" fmla="*/ 561975 h 4373562"/>
                <a:gd name="connsiteX28" fmla="*/ 681831 w 4836318"/>
                <a:gd name="connsiteY28" fmla="*/ 578643 h 4373562"/>
                <a:gd name="connsiteX29" fmla="*/ 674687 w 4836318"/>
                <a:gd name="connsiteY29" fmla="*/ 688180 h 4373562"/>
                <a:gd name="connsiteX30" fmla="*/ 711993 w 4836318"/>
                <a:gd name="connsiteY30" fmla="*/ 691356 h 4373562"/>
                <a:gd name="connsiteX31" fmla="*/ 772318 w 4836318"/>
                <a:gd name="connsiteY31" fmla="*/ 766762 h 4373562"/>
                <a:gd name="connsiteX32" fmla="*/ 842168 w 4836318"/>
                <a:gd name="connsiteY32" fmla="*/ 766762 h 4373562"/>
                <a:gd name="connsiteX33" fmla="*/ 861218 w 4836318"/>
                <a:gd name="connsiteY33" fmla="*/ 811212 h 4373562"/>
                <a:gd name="connsiteX34" fmla="*/ 886618 w 4836318"/>
                <a:gd name="connsiteY34" fmla="*/ 811212 h 4373562"/>
                <a:gd name="connsiteX35" fmla="*/ 912018 w 4836318"/>
                <a:gd name="connsiteY35" fmla="*/ 868362 h 4373562"/>
                <a:gd name="connsiteX36" fmla="*/ 950118 w 4836318"/>
                <a:gd name="connsiteY36" fmla="*/ 900112 h 4373562"/>
                <a:gd name="connsiteX37" fmla="*/ 950118 w 4836318"/>
                <a:gd name="connsiteY37" fmla="*/ 900112 h 4373562"/>
                <a:gd name="connsiteX38" fmla="*/ 962818 w 4836318"/>
                <a:gd name="connsiteY38" fmla="*/ 963612 h 4373562"/>
                <a:gd name="connsiteX39" fmla="*/ 1013618 w 4836318"/>
                <a:gd name="connsiteY39" fmla="*/ 969962 h 4373562"/>
                <a:gd name="connsiteX40" fmla="*/ 1013618 w 4836318"/>
                <a:gd name="connsiteY40" fmla="*/ 1020762 h 4373562"/>
                <a:gd name="connsiteX41" fmla="*/ 1026318 w 4836318"/>
                <a:gd name="connsiteY41" fmla="*/ 1071562 h 4373562"/>
                <a:gd name="connsiteX42" fmla="*/ 1070768 w 4836318"/>
                <a:gd name="connsiteY42" fmla="*/ 1065212 h 4373562"/>
                <a:gd name="connsiteX43" fmla="*/ 1070768 w 4836318"/>
                <a:gd name="connsiteY43" fmla="*/ 1065212 h 4373562"/>
                <a:gd name="connsiteX44" fmla="*/ 1089818 w 4836318"/>
                <a:gd name="connsiteY44" fmla="*/ 1135062 h 4373562"/>
                <a:gd name="connsiteX45" fmla="*/ 1089818 w 4836318"/>
                <a:gd name="connsiteY45" fmla="*/ 1166812 h 4373562"/>
                <a:gd name="connsiteX46" fmla="*/ 1146968 w 4836318"/>
                <a:gd name="connsiteY46" fmla="*/ 1166812 h 4373562"/>
                <a:gd name="connsiteX47" fmla="*/ 1146968 w 4836318"/>
                <a:gd name="connsiteY47" fmla="*/ 1166812 h 4373562"/>
                <a:gd name="connsiteX48" fmla="*/ 1191418 w 4836318"/>
                <a:gd name="connsiteY48" fmla="*/ 1204912 h 4373562"/>
                <a:gd name="connsiteX49" fmla="*/ 1191418 w 4836318"/>
                <a:gd name="connsiteY49" fmla="*/ 1236662 h 4373562"/>
                <a:gd name="connsiteX50" fmla="*/ 1254918 w 4836318"/>
                <a:gd name="connsiteY50" fmla="*/ 1230312 h 4373562"/>
                <a:gd name="connsiteX51" fmla="*/ 1254918 w 4836318"/>
                <a:gd name="connsiteY51" fmla="*/ 1293812 h 4373562"/>
                <a:gd name="connsiteX52" fmla="*/ 1261268 w 4836318"/>
                <a:gd name="connsiteY52" fmla="*/ 1319212 h 4373562"/>
                <a:gd name="connsiteX53" fmla="*/ 1305718 w 4836318"/>
                <a:gd name="connsiteY53" fmla="*/ 1338262 h 4373562"/>
                <a:gd name="connsiteX54" fmla="*/ 1305718 w 4836318"/>
                <a:gd name="connsiteY54" fmla="*/ 1338262 h 4373562"/>
                <a:gd name="connsiteX55" fmla="*/ 1375568 w 4836318"/>
                <a:gd name="connsiteY55" fmla="*/ 1370012 h 4373562"/>
                <a:gd name="connsiteX56" fmla="*/ 1375568 w 4836318"/>
                <a:gd name="connsiteY56" fmla="*/ 1370012 h 4373562"/>
                <a:gd name="connsiteX57" fmla="*/ 1413668 w 4836318"/>
                <a:gd name="connsiteY57" fmla="*/ 1382712 h 4373562"/>
                <a:gd name="connsiteX58" fmla="*/ 1432718 w 4836318"/>
                <a:gd name="connsiteY58" fmla="*/ 1446212 h 4373562"/>
                <a:gd name="connsiteX59" fmla="*/ 1464468 w 4836318"/>
                <a:gd name="connsiteY59" fmla="*/ 1446212 h 4373562"/>
                <a:gd name="connsiteX60" fmla="*/ 1464468 w 4836318"/>
                <a:gd name="connsiteY60" fmla="*/ 1516062 h 4373562"/>
                <a:gd name="connsiteX61" fmla="*/ 1489868 w 4836318"/>
                <a:gd name="connsiteY61" fmla="*/ 1516062 h 4373562"/>
                <a:gd name="connsiteX62" fmla="*/ 1496218 w 4836318"/>
                <a:gd name="connsiteY62" fmla="*/ 1560512 h 4373562"/>
                <a:gd name="connsiteX63" fmla="*/ 1496218 w 4836318"/>
                <a:gd name="connsiteY63" fmla="*/ 1560512 h 4373562"/>
                <a:gd name="connsiteX64" fmla="*/ 1566068 w 4836318"/>
                <a:gd name="connsiteY64" fmla="*/ 1592262 h 4373562"/>
                <a:gd name="connsiteX65" fmla="*/ 1623218 w 4836318"/>
                <a:gd name="connsiteY65" fmla="*/ 1630362 h 4373562"/>
                <a:gd name="connsiteX66" fmla="*/ 1623218 w 4836318"/>
                <a:gd name="connsiteY66" fmla="*/ 1636712 h 4373562"/>
                <a:gd name="connsiteX67" fmla="*/ 1705768 w 4836318"/>
                <a:gd name="connsiteY67" fmla="*/ 1693862 h 4373562"/>
                <a:gd name="connsiteX68" fmla="*/ 1705768 w 4836318"/>
                <a:gd name="connsiteY68" fmla="*/ 1757362 h 4373562"/>
                <a:gd name="connsiteX69" fmla="*/ 1756568 w 4836318"/>
                <a:gd name="connsiteY69" fmla="*/ 1789112 h 4373562"/>
                <a:gd name="connsiteX70" fmla="*/ 1756568 w 4836318"/>
                <a:gd name="connsiteY70" fmla="*/ 1789112 h 4373562"/>
                <a:gd name="connsiteX71" fmla="*/ 1839118 w 4836318"/>
                <a:gd name="connsiteY71" fmla="*/ 1782762 h 4373562"/>
                <a:gd name="connsiteX72" fmla="*/ 1820068 w 4836318"/>
                <a:gd name="connsiteY72" fmla="*/ 1827212 h 4373562"/>
                <a:gd name="connsiteX73" fmla="*/ 1820068 w 4836318"/>
                <a:gd name="connsiteY73" fmla="*/ 1827212 h 4373562"/>
                <a:gd name="connsiteX74" fmla="*/ 1858168 w 4836318"/>
                <a:gd name="connsiteY74" fmla="*/ 1916112 h 4373562"/>
                <a:gd name="connsiteX75" fmla="*/ 1928018 w 4836318"/>
                <a:gd name="connsiteY75" fmla="*/ 1909762 h 4373562"/>
                <a:gd name="connsiteX76" fmla="*/ 1972468 w 4836318"/>
                <a:gd name="connsiteY76" fmla="*/ 1941512 h 4373562"/>
                <a:gd name="connsiteX77" fmla="*/ 2023268 w 4836318"/>
                <a:gd name="connsiteY77" fmla="*/ 1985962 h 4373562"/>
                <a:gd name="connsiteX78" fmla="*/ 2042318 w 4836318"/>
                <a:gd name="connsiteY78" fmla="*/ 1992312 h 4373562"/>
                <a:gd name="connsiteX79" fmla="*/ 2042318 w 4836318"/>
                <a:gd name="connsiteY79" fmla="*/ 1992312 h 4373562"/>
                <a:gd name="connsiteX80" fmla="*/ 2093118 w 4836318"/>
                <a:gd name="connsiteY80" fmla="*/ 2043112 h 4373562"/>
                <a:gd name="connsiteX81" fmla="*/ 2143918 w 4836318"/>
                <a:gd name="connsiteY81" fmla="*/ 2068512 h 4373562"/>
                <a:gd name="connsiteX82" fmla="*/ 2182018 w 4836318"/>
                <a:gd name="connsiteY82" fmla="*/ 2106612 h 4373562"/>
                <a:gd name="connsiteX83" fmla="*/ 2182018 w 4836318"/>
                <a:gd name="connsiteY83" fmla="*/ 2106612 h 4373562"/>
                <a:gd name="connsiteX84" fmla="*/ 2232818 w 4836318"/>
                <a:gd name="connsiteY84" fmla="*/ 2144712 h 4373562"/>
                <a:gd name="connsiteX85" fmla="*/ 2251868 w 4836318"/>
                <a:gd name="connsiteY85" fmla="*/ 2157412 h 4373562"/>
                <a:gd name="connsiteX86" fmla="*/ 2270918 w 4836318"/>
                <a:gd name="connsiteY86" fmla="*/ 2176462 h 4373562"/>
                <a:gd name="connsiteX87" fmla="*/ 2309018 w 4836318"/>
                <a:gd name="connsiteY87" fmla="*/ 2195512 h 4373562"/>
                <a:gd name="connsiteX88" fmla="*/ 2315368 w 4836318"/>
                <a:gd name="connsiteY88" fmla="*/ 2227262 h 4373562"/>
                <a:gd name="connsiteX89" fmla="*/ 2340768 w 4836318"/>
                <a:gd name="connsiteY89" fmla="*/ 2227262 h 4373562"/>
                <a:gd name="connsiteX90" fmla="*/ 2334418 w 4836318"/>
                <a:gd name="connsiteY90" fmla="*/ 2265362 h 4373562"/>
                <a:gd name="connsiteX91" fmla="*/ 2385218 w 4836318"/>
                <a:gd name="connsiteY91" fmla="*/ 2278062 h 4373562"/>
                <a:gd name="connsiteX92" fmla="*/ 2391568 w 4836318"/>
                <a:gd name="connsiteY92" fmla="*/ 2341562 h 4373562"/>
                <a:gd name="connsiteX93" fmla="*/ 2423318 w 4836318"/>
                <a:gd name="connsiteY93" fmla="*/ 2347912 h 4373562"/>
                <a:gd name="connsiteX94" fmla="*/ 2423318 w 4836318"/>
                <a:gd name="connsiteY94" fmla="*/ 2436812 h 4373562"/>
                <a:gd name="connsiteX95" fmla="*/ 2480468 w 4836318"/>
                <a:gd name="connsiteY95" fmla="*/ 2443162 h 4373562"/>
                <a:gd name="connsiteX96" fmla="*/ 2537618 w 4836318"/>
                <a:gd name="connsiteY96" fmla="*/ 2462212 h 4373562"/>
                <a:gd name="connsiteX97" fmla="*/ 2594768 w 4836318"/>
                <a:gd name="connsiteY97" fmla="*/ 2487612 h 4373562"/>
                <a:gd name="connsiteX98" fmla="*/ 2670968 w 4836318"/>
                <a:gd name="connsiteY98" fmla="*/ 2513012 h 4373562"/>
                <a:gd name="connsiteX99" fmla="*/ 2696368 w 4836318"/>
                <a:gd name="connsiteY99" fmla="*/ 2538412 h 4373562"/>
                <a:gd name="connsiteX100" fmla="*/ 2702718 w 4836318"/>
                <a:gd name="connsiteY100" fmla="*/ 2620962 h 4373562"/>
                <a:gd name="connsiteX101" fmla="*/ 2734468 w 4836318"/>
                <a:gd name="connsiteY101" fmla="*/ 2646362 h 4373562"/>
                <a:gd name="connsiteX102" fmla="*/ 2734468 w 4836318"/>
                <a:gd name="connsiteY102" fmla="*/ 2646362 h 4373562"/>
                <a:gd name="connsiteX103" fmla="*/ 2778918 w 4836318"/>
                <a:gd name="connsiteY103" fmla="*/ 2684462 h 4373562"/>
                <a:gd name="connsiteX104" fmla="*/ 2836068 w 4836318"/>
                <a:gd name="connsiteY104" fmla="*/ 2709862 h 4373562"/>
                <a:gd name="connsiteX105" fmla="*/ 2886868 w 4836318"/>
                <a:gd name="connsiteY105" fmla="*/ 2747962 h 4373562"/>
                <a:gd name="connsiteX106" fmla="*/ 2899568 w 4836318"/>
                <a:gd name="connsiteY106" fmla="*/ 2786062 h 4373562"/>
                <a:gd name="connsiteX107" fmla="*/ 2899568 w 4836318"/>
                <a:gd name="connsiteY107" fmla="*/ 2817812 h 4373562"/>
                <a:gd name="connsiteX108" fmla="*/ 2950368 w 4836318"/>
                <a:gd name="connsiteY108" fmla="*/ 2836862 h 4373562"/>
                <a:gd name="connsiteX109" fmla="*/ 2950368 w 4836318"/>
                <a:gd name="connsiteY109" fmla="*/ 2836862 h 4373562"/>
                <a:gd name="connsiteX110" fmla="*/ 3007518 w 4836318"/>
                <a:gd name="connsiteY110" fmla="*/ 2881312 h 4373562"/>
                <a:gd name="connsiteX111" fmla="*/ 3007518 w 4836318"/>
                <a:gd name="connsiteY111" fmla="*/ 2881312 h 4373562"/>
                <a:gd name="connsiteX112" fmla="*/ 3096418 w 4836318"/>
                <a:gd name="connsiteY112" fmla="*/ 2919412 h 4373562"/>
                <a:gd name="connsiteX113" fmla="*/ 3096418 w 4836318"/>
                <a:gd name="connsiteY113" fmla="*/ 2919412 h 4373562"/>
                <a:gd name="connsiteX114" fmla="*/ 3185318 w 4836318"/>
                <a:gd name="connsiteY114" fmla="*/ 2944812 h 4373562"/>
                <a:gd name="connsiteX115" fmla="*/ 3198018 w 4836318"/>
                <a:gd name="connsiteY115" fmla="*/ 2995612 h 4373562"/>
                <a:gd name="connsiteX116" fmla="*/ 3236118 w 4836318"/>
                <a:gd name="connsiteY116" fmla="*/ 3021012 h 4373562"/>
                <a:gd name="connsiteX117" fmla="*/ 3267868 w 4836318"/>
                <a:gd name="connsiteY117" fmla="*/ 3033712 h 4373562"/>
                <a:gd name="connsiteX118" fmla="*/ 3305968 w 4836318"/>
                <a:gd name="connsiteY118" fmla="*/ 3065462 h 4373562"/>
                <a:gd name="connsiteX119" fmla="*/ 3394868 w 4836318"/>
                <a:gd name="connsiteY119" fmla="*/ 3128962 h 4373562"/>
                <a:gd name="connsiteX120" fmla="*/ 3375818 w 4836318"/>
                <a:gd name="connsiteY120" fmla="*/ 3186112 h 4373562"/>
                <a:gd name="connsiteX121" fmla="*/ 3407568 w 4836318"/>
                <a:gd name="connsiteY121" fmla="*/ 3205162 h 4373562"/>
                <a:gd name="connsiteX122" fmla="*/ 3426618 w 4836318"/>
                <a:gd name="connsiteY122" fmla="*/ 3211512 h 4373562"/>
                <a:gd name="connsiteX123" fmla="*/ 3464718 w 4836318"/>
                <a:gd name="connsiteY123" fmla="*/ 3243262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31824 w 4836318"/>
                <a:gd name="connsiteY26" fmla="*/ 561975 h 4373562"/>
                <a:gd name="connsiteX27" fmla="*/ 681831 w 4836318"/>
                <a:gd name="connsiteY27" fmla="*/ 578643 h 4373562"/>
                <a:gd name="connsiteX28" fmla="*/ 674687 w 4836318"/>
                <a:gd name="connsiteY28" fmla="*/ 688180 h 4373562"/>
                <a:gd name="connsiteX29" fmla="*/ 711993 w 4836318"/>
                <a:gd name="connsiteY29" fmla="*/ 691356 h 4373562"/>
                <a:gd name="connsiteX30" fmla="*/ 772318 w 4836318"/>
                <a:gd name="connsiteY30" fmla="*/ 766762 h 4373562"/>
                <a:gd name="connsiteX31" fmla="*/ 842168 w 4836318"/>
                <a:gd name="connsiteY31" fmla="*/ 766762 h 4373562"/>
                <a:gd name="connsiteX32" fmla="*/ 861218 w 4836318"/>
                <a:gd name="connsiteY32" fmla="*/ 811212 h 4373562"/>
                <a:gd name="connsiteX33" fmla="*/ 886618 w 4836318"/>
                <a:gd name="connsiteY33" fmla="*/ 811212 h 4373562"/>
                <a:gd name="connsiteX34" fmla="*/ 912018 w 4836318"/>
                <a:gd name="connsiteY34" fmla="*/ 868362 h 4373562"/>
                <a:gd name="connsiteX35" fmla="*/ 950118 w 4836318"/>
                <a:gd name="connsiteY35" fmla="*/ 900112 h 4373562"/>
                <a:gd name="connsiteX36" fmla="*/ 950118 w 4836318"/>
                <a:gd name="connsiteY36" fmla="*/ 900112 h 4373562"/>
                <a:gd name="connsiteX37" fmla="*/ 962818 w 4836318"/>
                <a:gd name="connsiteY37" fmla="*/ 963612 h 4373562"/>
                <a:gd name="connsiteX38" fmla="*/ 1013618 w 4836318"/>
                <a:gd name="connsiteY38" fmla="*/ 969962 h 4373562"/>
                <a:gd name="connsiteX39" fmla="*/ 1013618 w 4836318"/>
                <a:gd name="connsiteY39" fmla="*/ 1020762 h 4373562"/>
                <a:gd name="connsiteX40" fmla="*/ 1026318 w 4836318"/>
                <a:gd name="connsiteY40" fmla="*/ 1071562 h 4373562"/>
                <a:gd name="connsiteX41" fmla="*/ 1070768 w 4836318"/>
                <a:gd name="connsiteY41" fmla="*/ 1065212 h 4373562"/>
                <a:gd name="connsiteX42" fmla="*/ 1070768 w 4836318"/>
                <a:gd name="connsiteY42" fmla="*/ 1065212 h 4373562"/>
                <a:gd name="connsiteX43" fmla="*/ 1089818 w 4836318"/>
                <a:gd name="connsiteY43" fmla="*/ 1135062 h 4373562"/>
                <a:gd name="connsiteX44" fmla="*/ 1089818 w 4836318"/>
                <a:gd name="connsiteY44" fmla="*/ 1166812 h 4373562"/>
                <a:gd name="connsiteX45" fmla="*/ 1146968 w 4836318"/>
                <a:gd name="connsiteY45" fmla="*/ 1166812 h 4373562"/>
                <a:gd name="connsiteX46" fmla="*/ 1146968 w 4836318"/>
                <a:gd name="connsiteY46" fmla="*/ 1166812 h 4373562"/>
                <a:gd name="connsiteX47" fmla="*/ 1191418 w 4836318"/>
                <a:gd name="connsiteY47" fmla="*/ 1204912 h 4373562"/>
                <a:gd name="connsiteX48" fmla="*/ 1191418 w 4836318"/>
                <a:gd name="connsiteY48" fmla="*/ 1236662 h 4373562"/>
                <a:gd name="connsiteX49" fmla="*/ 1254918 w 4836318"/>
                <a:gd name="connsiteY49" fmla="*/ 1230312 h 4373562"/>
                <a:gd name="connsiteX50" fmla="*/ 1254918 w 4836318"/>
                <a:gd name="connsiteY50" fmla="*/ 1293812 h 4373562"/>
                <a:gd name="connsiteX51" fmla="*/ 1261268 w 4836318"/>
                <a:gd name="connsiteY51" fmla="*/ 1319212 h 4373562"/>
                <a:gd name="connsiteX52" fmla="*/ 1305718 w 4836318"/>
                <a:gd name="connsiteY52" fmla="*/ 1338262 h 4373562"/>
                <a:gd name="connsiteX53" fmla="*/ 1305718 w 4836318"/>
                <a:gd name="connsiteY53" fmla="*/ 1338262 h 4373562"/>
                <a:gd name="connsiteX54" fmla="*/ 1375568 w 4836318"/>
                <a:gd name="connsiteY54" fmla="*/ 1370012 h 4373562"/>
                <a:gd name="connsiteX55" fmla="*/ 1375568 w 4836318"/>
                <a:gd name="connsiteY55" fmla="*/ 1370012 h 4373562"/>
                <a:gd name="connsiteX56" fmla="*/ 1413668 w 4836318"/>
                <a:gd name="connsiteY56" fmla="*/ 1382712 h 4373562"/>
                <a:gd name="connsiteX57" fmla="*/ 1432718 w 4836318"/>
                <a:gd name="connsiteY57" fmla="*/ 1446212 h 4373562"/>
                <a:gd name="connsiteX58" fmla="*/ 1464468 w 4836318"/>
                <a:gd name="connsiteY58" fmla="*/ 1446212 h 4373562"/>
                <a:gd name="connsiteX59" fmla="*/ 1464468 w 4836318"/>
                <a:gd name="connsiteY59" fmla="*/ 1516062 h 4373562"/>
                <a:gd name="connsiteX60" fmla="*/ 1489868 w 4836318"/>
                <a:gd name="connsiteY60" fmla="*/ 1516062 h 4373562"/>
                <a:gd name="connsiteX61" fmla="*/ 1496218 w 4836318"/>
                <a:gd name="connsiteY61" fmla="*/ 1560512 h 4373562"/>
                <a:gd name="connsiteX62" fmla="*/ 1496218 w 4836318"/>
                <a:gd name="connsiteY62" fmla="*/ 1560512 h 4373562"/>
                <a:gd name="connsiteX63" fmla="*/ 1566068 w 4836318"/>
                <a:gd name="connsiteY63" fmla="*/ 1592262 h 4373562"/>
                <a:gd name="connsiteX64" fmla="*/ 1623218 w 4836318"/>
                <a:gd name="connsiteY64" fmla="*/ 1630362 h 4373562"/>
                <a:gd name="connsiteX65" fmla="*/ 1623218 w 4836318"/>
                <a:gd name="connsiteY65" fmla="*/ 1636712 h 4373562"/>
                <a:gd name="connsiteX66" fmla="*/ 1705768 w 4836318"/>
                <a:gd name="connsiteY66" fmla="*/ 1693862 h 4373562"/>
                <a:gd name="connsiteX67" fmla="*/ 1705768 w 4836318"/>
                <a:gd name="connsiteY67" fmla="*/ 1757362 h 4373562"/>
                <a:gd name="connsiteX68" fmla="*/ 1756568 w 4836318"/>
                <a:gd name="connsiteY68" fmla="*/ 1789112 h 4373562"/>
                <a:gd name="connsiteX69" fmla="*/ 1756568 w 4836318"/>
                <a:gd name="connsiteY69" fmla="*/ 1789112 h 4373562"/>
                <a:gd name="connsiteX70" fmla="*/ 1839118 w 4836318"/>
                <a:gd name="connsiteY70" fmla="*/ 1782762 h 4373562"/>
                <a:gd name="connsiteX71" fmla="*/ 1820068 w 4836318"/>
                <a:gd name="connsiteY71" fmla="*/ 1827212 h 4373562"/>
                <a:gd name="connsiteX72" fmla="*/ 1820068 w 4836318"/>
                <a:gd name="connsiteY72" fmla="*/ 1827212 h 4373562"/>
                <a:gd name="connsiteX73" fmla="*/ 1858168 w 4836318"/>
                <a:gd name="connsiteY73" fmla="*/ 1916112 h 4373562"/>
                <a:gd name="connsiteX74" fmla="*/ 1928018 w 4836318"/>
                <a:gd name="connsiteY74" fmla="*/ 1909762 h 4373562"/>
                <a:gd name="connsiteX75" fmla="*/ 1972468 w 4836318"/>
                <a:gd name="connsiteY75" fmla="*/ 1941512 h 4373562"/>
                <a:gd name="connsiteX76" fmla="*/ 2023268 w 4836318"/>
                <a:gd name="connsiteY76" fmla="*/ 1985962 h 4373562"/>
                <a:gd name="connsiteX77" fmla="*/ 2042318 w 4836318"/>
                <a:gd name="connsiteY77" fmla="*/ 1992312 h 4373562"/>
                <a:gd name="connsiteX78" fmla="*/ 2042318 w 4836318"/>
                <a:gd name="connsiteY78" fmla="*/ 1992312 h 4373562"/>
                <a:gd name="connsiteX79" fmla="*/ 2093118 w 4836318"/>
                <a:gd name="connsiteY79" fmla="*/ 2043112 h 4373562"/>
                <a:gd name="connsiteX80" fmla="*/ 2143918 w 4836318"/>
                <a:gd name="connsiteY80" fmla="*/ 2068512 h 4373562"/>
                <a:gd name="connsiteX81" fmla="*/ 2182018 w 4836318"/>
                <a:gd name="connsiteY81" fmla="*/ 2106612 h 4373562"/>
                <a:gd name="connsiteX82" fmla="*/ 2182018 w 4836318"/>
                <a:gd name="connsiteY82" fmla="*/ 2106612 h 4373562"/>
                <a:gd name="connsiteX83" fmla="*/ 2232818 w 4836318"/>
                <a:gd name="connsiteY83" fmla="*/ 2144712 h 4373562"/>
                <a:gd name="connsiteX84" fmla="*/ 2251868 w 4836318"/>
                <a:gd name="connsiteY84" fmla="*/ 2157412 h 4373562"/>
                <a:gd name="connsiteX85" fmla="*/ 2270918 w 4836318"/>
                <a:gd name="connsiteY85" fmla="*/ 2176462 h 4373562"/>
                <a:gd name="connsiteX86" fmla="*/ 2309018 w 4836318"/>
                <a:gd name="connsiteY86" fmla="*/ 2195512 h 4373562"/>
                <a:gd name="connsiteX87" fmla="*/ 2315368 w 4836318"/>
                <a:gd name="connsiteY87" fmla="*/ 2227262 h 4373562"/>
                <a:gd name="connsiteX88" fmla="*/ 2340768 w 4836318"/>
                <a:gd name="connsiteY88" fmla="*/ 2227262 h 4373562"/>
                <a:gd name="connsiteX89" fmla="*/ 2334418 w 4836318"/>
                <a:gd name="connsiteY89" fmla="*/ 2265362 h 4373562"/>
                <a:gd name="connsiteX90" fmla="*/ 2385218 w 4836318"/>
                <a:gd name="connsiteY90" fmla="*/ 2278062 h 4373562"/>
                <a:gd name="connsiteX91" fmla="*/ 2391568 w 4836318"/>
                <a:gd name="connsiteY91" fmla="*/ 2341562 h 4373562"/>
                <a:gd name="connsiteX92" fmla="*/ 2423318 w 4836318"/>
                <a:gd name="connsiteY92" fmla="*/ 2347912 h 4373562"/>
                <a:gd name="connsiteX93" fmla="*/ 2423318 w 4836318"/>
                <a:gd name="connsiteY93" fmla="*/ 2436812 h 4373562"/>
                <a:gd name="connsiteX94" fmla="*/ 2480468 w 4836318"/>
                <a:gd name="connsiteY94" fmla="*/ 2443162 h 4373562"/>
                <a:gd name="connsiteX95" fmla="*/ 2537618 w 4836318"/>
                <a:gd name="connsiteY95" fmla="*/ 2462212 h 4373562"/>
                <a:gd name="connsiteX96" fmla="*/ 2594768 w 4836318"/>
                <a:gd name="connsiteY96" fmla="*/ 2487612 h 4373562"/>
                <a:gd name="connsiteX97" fmla="*/ 2670968 w 4836318"/>
                <a:gd name="connsiteY97" fmla="*/ 2513012 h 4373562"/>
                <a:gd name="connsiteX98" fmla="*/ 2696368 w 4836318"/>
                <a:gd name="connsiteY98" fmla="*/ 2538412 h 4373562"/>
                <a:gd name="connsiteX99" fmla="*/ 2702718 w 4836318"/>
                <a:gd name="connsiteY99" fmla="*/ 2620962 h 4373562"/>
                <a:gd name="connsiteX100" fmla="*/ 2734468 w 4836318"/>
                <a:gd name="connsiteY100" fmla="*/ 2646362 h 4373562"/>
                <a:gd name="connsiteX101" fmla="*/ 2734468 w 4836318"/>
                <a:gd name="connsiteY101" fmla="*/ 2646362 h 4373562"/>
                <a:gd name="connsiteX102" fmla="*/ 2778918 w 4836318"/>
                <a:gd name="connsiteY102" fmla="*/ 2684462 h 4373562"/>
                <a:gd name="connsiteX103" fmla="*/ 2836068 w 4836318"/>
                <a:gd name="connsiteY103" fmla="*/ 2709862 h 4373562"/>
                <a:gd name="connsiteX104" fmla="*/ 2886868 w 4836318"/>
                <a:gd name="connsiteY104" fmla="*/ 2747962 h 4373562"/>
                <a:gd name="connsiteX105" fmla="*/ 2899568 w 4836318"/>
                <a:gd name="connsiteY105" fmla="*/ 2786062 h 4373562"/>
                <a:gd name="connsiteX106" fmla="*/ 2899568 w 4836318"/>
                <a:gd name="connsiteY106" fmla="*/ 2817812 h 4373562"/>
                <a:gd name="connsiteX107" fmla="*/ 2950368 w 4836318"/>
                <a:gd name="connsiteY107" fmla="*/ 2836862 h 4373562"/>
                <a:gd name="connsiteX108" fmla="*/ 2950368 w 4836318"/>
                <a:gd name="connsiteY108" fmla="*/ 2836862 h 4373562"/>
                <a:gd name="connsiteX109" fmla="*/ 3007518 w 4836318"/>
                <a:gd name="connsiteY109" fmla="*/ 2881312 h 4373562"/>
                <a:gd name="connsiteX110" fmla="*/ 3007518 w 4836318"/>
                <a:gd name="connsiteY110" fmla="*/ 2881312 h 4373562"/>
                <a:gd name="connsiteX111" fmla="*/ 3096418 w 4836318"/>
                <a:gd name="connsiteY111" fmla="*/ 2919412 h 4373562"/>
                <a:gd name="connsiteX112" fmla="*/ 3096418 w 4836318"/>
                <a:gd name="connsiteY112" fmla="*/ 2919412 h 4373562"/>
                <a:gd name="connsiteX113" fmla="*/ 3185318 w 4836318"/>
                <a:gd name="connsiteY113" fmla="*/ 2944812 h 4373562"/>
                <a:gd name="connsiteX114" fmla="*/ 3198018 w 4836318"/>
                <a:gd name="connsiteY114" fmla="*/ 2995612 h 4373562"/>
                <a:gd name="connsiteX115" fmla="*/ 3236118 w 4836318"/>
                <a:gd name="connsiteY115" fmla="*/ 3021012 h 4373562"/>
                <a:gd name="connsiteX116" fmla="*/ 3267868 w 4836318"/>
                <a:gd name="connsiteY116" fmla="*/ 3033712 h 4373562"/>
                <a:gd name="connsiteX117" fmla="*/ 3305968 w 4836318"/>
                <a:gd name="connsiteY117" fmla="*/ 3065462 h 4373562"/>
                <a:gd name="connsiteX118" fmla="*/ 3394868 w 4836318"/>
                <a:gd name="connsiteY118" fmla="*/ 3128962 h 4373562"/>
                <a:gd name="connsiteX119" fmla="*/ 3375818 w 4836318"/>
                <a:gd name="connsiteY119" fmla="*/ 3186112 h 4373562"/>
                <a:gd name="connsiteX120" fmla="*/ 3407568 w 4836318"/>
                <a:gd name="connsiteY120" fmla="*/ 3205162 h 4373562"/>
                <a:gd name="connsiteX121" fmla="*/ 3426618 w 4836318"/>
                <a:gd name="connsiteY121" fmla="*/ 3211512 h 4373562"/>
                <a:gd name="connsiteX122" fmla="*/ 3464718 w 4836318"/>
                <a:gd name="connsiteY122" fmla="*/ 3243262 h 4373562"/>
                <a:gd name="connsiteX123" fmla="*/ 3477418 w 4836318"/>
                <a:gd name="connsiteY123" fmla="*/ 3281362 h 4373562"/>
                <a:gd name="connsiteX124" fmla="*/ 3509168 w 4836318"/>
                <a:gd name="connsiteY124" fmla="*/ 3325812 h 4373562"/>
                <a:gd name="connsiteX125" fmla="*/ 3585368 w 4836318"/>
                <a:gd name="connsiteY125" fmla="*/ 3319462 h 4373562"/>
                <a:gd name="connsiteX126" fmla="*/ 3623468 w 4836318"/>
                <a:gd name="connsiteY126" fmla="*/ 3370262 h 4373562"/>
                <a:gd name="connsiteX127" fmla="*/ 3655218 w 4836318"/>
                <a:gd name="connsiteY127" fmla="*/ 3408362 h 4373562"/>
                <a:gd name="connsiteX128" fmla="*/ 3693318 w 4836318"/>
                <a:gd name="connsiteY128" fmla="*/ 3478212 h 4373562"/>
                <a:gd name="connsiteX129" fmla="*/ 3706018 w 4836318"/>
                <a:gd name="connsiteY129" fmla="*/ 3522662 h 4373562"/>
                <a:gd name="connsiteX130" fmla="*/ 3807618 w 4836318"/>
                <a:gd name="connsiteY130" fmla="*/ 3560762 h 4373562"/>
                <a:gd name="connsiteX131" fmla="*/ 3858418 w 4836318"/>
                <a:gd name="connsiteY131" fmla="*/ 3548062 h 4373562"/>
                <a:gd name="connsiteX132" fmla="*/ 3877468 w 4836318"/>
                <a:gd name="connsiteY132" fmla="*/ 3643312 h 4373562"/>
                <a:gd name="connsiteX133" fmla="*/ 3934618 w 4836318"/>
                <a:gd name="connsiteY133" fmla="*/ 3649662 h 4373562"/>
                <a:gd name="connsiteX134" fmla="*/ 3998118 w 4836318"/>
                <a:gd name="connsiteY134" fmla="*/ 3675062 h 4373562"/>
                <a:gd name="connsiteX135" fmla="*/ 4048918 w 4836318"/>
                <a:gd name="connsiteY135" fmla="*/ 3681412 h 4373562"/>
                <a:gd name="connsiteX136" fmla="*/ 4074318 w 4836318"/>
                <a:gd name="connsiteY136" fmla="*/ 3687762 h 4373562"/>
                <a:gd name="connsiteX137" fmla="*/ 4125118 w 4836318"/>
                <a:gd name="connsiteY137" fmla="*/ 3738562 h 4373562"/>
                <a:gd name="connsiteX138" fmla="*/ 4144168 w 4836318"/>
                <a:gd name="connsiteY138" fmla="*/ 3744912 h 4373562"/>
                <a:gd name="connsiteX139" fmla="*/ 4150518 w 4836318"/>
                <a:gd name="connsiteY139" fmla="*/ 3808412 h 4373562"/>
                <a:gd name="connsiteX140" fmla="*/ 4150518 w 4836318"/>
                <a:gd name="connsiteY140" fmla="*/ 3808412 h 4373562"/>
                <a:gd name="connsiteX141" fmla="*/ 4226718 w 4836318"/>
                <a:gd name="connsiteY141" fmla="*/ 3897312 h 4373562"/>
                <a:gd name="connsiteX142" fmla="*/ 4271168 w 4836318"/>
                <a:gd name="connsiteY142" fmla="*/ 3929062 h 4373562"/>
                <a:gd name="connsiteX143" fmla="*/ 4271168 w 4836318"/>
                <a:gd name="connsiteY143" fmla="*/ 3929062 h 4373562"/>
                <a:gd name="connsiteX144" fmla="*/ 4372768 w 4836318"/>
                <a:gd name="connsiteY144" fmla="*/ 3973512 h 4373562"/>
                <a:gd name="connsiteX145" fmla="*/ 4385468 w 4836318"/>
                <a:gd name="connsiteY145" fmla="*/ 4024312 h 4373562"/>
                <a:gd name="connsiteX146" fmla="*/ 4385468 w 4836318"/>
                <a:gd name="connsiteY146" fmla="*/ 4024312 h 4373562"/>
                <a:gd name="connsiteX147" fmla="*/ 4442618 w 4836318"/>
                <a:gd name="connsiteY147" fmla="*/ 4068762 h 4373562"/>
                <a:gd name="connsiteX148" fmla="*/ 4468018 w 4836318"/>
                <a:gd name="connsiteY148" fmla="*/ 4106862 h 4373562"/>
                <a:gd name="connsiteX149" fmla="*/ 4468018 w 4836318"/>
                <a:gd name="connsiteY149" fmla="*/ 4106862 h 4373562"/>
                <a:gd name="connsiteX150" fmla="*/ 4563268 w 4836318"/>
                <a:gd name="connsiteY150" fmla="*/ 4144962 h 4373562"/>
                <a:gd name="connsiteX151" fmla="*/ 4556918 w 4836318"/>
                <a:gd name="connsiteY151" fmla="*/ 4208462 h 4373562"/>
                <a:gd name="connsiteX152" fmla="*/ 4601368 w 4836318"/>
                <a:gd name="connsiteY152" fmla="*/ 4214812 h 4373562"/>
                <a:gd name="connsiteX153" fmla="*/ 4614068 w 4836318"/>
                <a:gd name="connsiteY153" fmla="*/ 4252912 h 4373562"/>
                <a:gd name="connsiteX154" fmla="*/ 4652168 w 4836318"/>
                <a:gd name="connsiteY154" fmla="*/ 4291012 h 4373562"/>
                <a:gd name="connsiteX155" fmla="*/ 4652168 w 4836318"/>
                <a:gd name="connsiteY155" fmla="*/ 4291012 h 4373562"/>
                <a:gd name="connsiteX156" fmla="*/ 4766468 w 4836318"/>
                <a:gd name="connsiteY156" fmla="*/ 4297362 h 4373562"/>
                <a:gd name="connsiteX157" fmla="*/ 4829968 w 4836318"/>
                <a:gd name="connsiteY157" fmla="*/ 4348162 h 4373562"/>
                <a:gd name="connsiteX158" fmla="*/ 4836318 w 4836318"/>
                <a:gd name="connsiteY158" fmla="*/ 4373562 h 4373562"/>
                <a:gd name="connsiteX159" fmla="*/ 4836318 w 4836318"/>
                <a:gd name="connsiteY15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81831 w 4836318"/>
                <a:gd name="connsiteY26" fmla="*/ 578643 h 4373562"/>
                <a:gd name="connsiteX27" fmla="*/ 674687 w 4836318"/>
                <a:gd name="connsiteY27" fmla="*/ 688180 h 4373562"/>
                <a:gd name="connsiteX28" fmla="*/ 711993 w 4836318"/>
                <a:gd name="connsiteY28" fmla="*/ 691356 h 4373562"/>
                <a:gd name="connsiteX29" fmla="*/ 772318 w 4836318"/>
                <a:gd name="connsiteY29" fmla="*/ 766762 h 4373562"/>
                <a:gd name="connsiteX30" fmla="*/ 842168 w 4836318"/>
                <a:gd name="connsiteY30" fmla="*/ 766762 h 4373562"/>
                <a:gd name="connsiteX31" fmla="*/ 861218 w 4836318"/>
                <a:gd name="connsiteY31" fmla="*/ 811212 h 4373562"/>
                <a:gd name="connsiteX32" fmla="*/ 886618 w 4836318"/>
                <a:gd name="connsiteY32" fmla="*/ 811212 h 4373562"/>
                <a:gd name="connsiteX33" fmla="*/ 912018 w 4836318"/>
                <a:gd name="connsiteY33" fmla="*/ 868362 h 4373562"/>
                <a:gd name="connsiteX34" fmla="*/ 950118 w 4836318"/>
                <a:gd name="connsiteY34" fmla="*/ 900112 h 4373562"/>
                <a:gd name="connsiteX35" fmla="*/ 950118 w 4836318"/>
                <a:gd name="connsiteY35" fmla="*/ 900112 h 4373562"/>
                <a:gd name="connsiteX36" fmla="*/ 962818 w 4836318"/>
                <a:gd name="connsiteY36" fmla="*/ 963612 h 4373562"/>
                <a:gd name="connsiteX37" fmla="*/ 1013618 w 4836318"/>
                <a:gd name="connsiteY37" fmla="*/ 969962 h 4373562"/>
                <a:gd name="connsiteX38" fmla="*/ 1013618 w 4836318"/>
                <a:gd name="connsiteY38" fmla="*/ 1020762 h 4373562"/>
                <a:gd name="connsiteX39" fmla="*/ 1026318 w 4836318"/>
                <a:gd name="connsiteY39" fmla="*/ 1071562 h 4373562"/>
                <a:gd name="connsiteX40" fmla="*/ 1070768 w 4836318"/>
                <a:gd name="connsiteY40" fmla="*/ 1065212 h 4373562"/>
                <a:gd name="connsiteX41" fmla="*/ 1070768 w 4836318"/>
                <a:gd name="connsiteY41" fmla="*/ 1065212 h 4373562"/>
                <a:gd name="connsiteX42" fmla="*/ 1089818 w 4836318"/>
                <a:gd name="connsiteY42" fmla="*/ 1135062 h 4373562"/>
                <a:gd name="connsiteX43" fmla="*/ 1089818 w 4836318"/>
                <a:gd name="connsiteY43" fmla="*/ 1166812 h 4373562"/>
                <a:gd name="connsiteX44" fmla="*/ 1146968 w 4836318"/>
                <a:gd name="connsiteY44" fmla="*/ 1166812 h 4373562"/>
                <a:gd name="connsiteX45" fmla="*/ 1146968 w 4836318"/>
                <a:gd name="connsiteY45" fmla="*/ 1166812 h 4373562"/>
                <a:gd name="connsiteX46" fmla="*/ 1191418 w 4836318"/>
                <a:gd name="connsiteY46" fmla="*/ 1204912 h 4373562"/>
                <a:gd name="connsiteX47" fmla="*/ 1191418 w 4836318"/>
                <a:gd name="connsiteY47" fmla="*/ 1236662 h 4373562"/>
                <a:gd name="connsiteX48" fmla="*/ 1254918 w 4836318"/>
                <a:gd name="connsiteY48" fmla="*/ 1230312 h 4373562"/>
                <a:gd name="connsiteX49" fmla="*/ 1254918 w 4836318"/>
                <a:gd name="connsiteY49" fmla="*/ 1293812 h 4373562"/>
                <a:gd name="connsiteX50" fmla="*/ 1261268 w 4836318"/>
                <a:gd name="connsiteY50" fmla="*/ 1319212 h 4373562"/>
                <a:gd name="connsiteX51" fmla="*/ 1305718 w 4836318"/>
                <a:gd name="connsiteY51" fmla="*/ 1338262 h 4373562"/>
                <a:gd name="connsiteX52" fmla="*/ 1305718 w 4836318"/>
                <a:gd name="connsiteY52" fmla="*/ 1338262 h 4373562"/>
                <a:gd name="connsiteX53" fmla="*/ 1375568 w 4836318"/>
                <a:gd name="connsiteY53" fmla="*/ 1370012 h 4373562"/>
                <a:gd name="connsiteX54" fmla="*/ 1375568 w 4836318"/>
                <a:gd name="connsiteY54" fmla="*/ 1370012 h 4373562"/>
                <a:gd name="connsiteX55" fmla="*/ 1413668 w 4836318"/>
                <a:gd name="connsiteY55" fmla="*/ 1382712 h 4373562"/>
                <a:gd name="connsiteX56" fmla="*/ 1432718 w 4836318"/>
                <a:gd name="connsiteY56" fmla="*/ 1446212 h 4373562"/>
                <a:gd name="connsiteX57" fmla="*/ 1464468 w 4836318"/>
                <a:gd name="connsiteY57" fmla="*/ 1446212 h 4373562"/>
                <a:gd name="connsiteX58" fmla="*/ 1464468 w 4836318"/>
                <a:gd name="connsiteY58" fmla="*/ 1516062 h 4373562"/>
                <a:gd name="connsiteX59" fmla="*/ 1489868 w 4836318"/>
                <a:gd name="connsiteY59" fmla="*/ 1516062 h 4373562"/>
                <a:gd name="connsiteX60" fmla="*/ 1496218 w 4836318"/>
                <a:gd name="connsiteY60" fmla="*/ 1560512 h 4373562"/>
                <a:gd name="connsiteX61" fmla="*/ 1496218 w 4836318"/>
                <a:gd name="connsiteY61" fmla="*/ 1560512 h 4373562"/>
                <a:gd name="connsiteX62" fmla="*/ 1566068 w 4836318"/>
                <a:gd name="connsiteY62" fmla="*/ 1592262 h 4373562"/>
                <a:gd name="connsiteX63" fmla="*/ 1623218 w 4836318"/>
                <a:gd name="connsiteY63" fmla="*/ 1630362 h 4373562"/>
                <a:gd name="connsiteX64" fmla="*/ 1623218 w 4836318"/>
                <a:gd name="connsiteY64" fmla="*/ 1636712 h 4373562"/>
                <a:gd name="connsiteX65" fmla="*/ 1705768 w 4836318"/>
                <a:gd name="connsiteY65" fmla="*/ 1693862 h 4373562"/>
                <a:gd name="connsiteX66" fmla="*/ 1705768 w 4836318"/>
                <a:gd name="connsiteY66" fmla="*/ 1757362 h 4373562"/>
                <a:gd name="connsiteX67" fmla="*/ 1756568 w 4836318"/>
                <a:gd name="connsiteY67" fmla="*/ 1789112 h 4373562"/>
                <a:gd name="connsiteX68" fmla="*/ 1756568 w 4836318"/>
                <a:gd name="connsiteY68" fmla="*/ 1789112 h 4373562"/>
                <a:gd name="connsiteX69" fmla="*/ 1839118 w 4836318"/>
                <a:gd name="connsiteY69" fmla="*/ 1782762 h 4373562"/>
                <a:gd name="connsiteX70" fmla="*/ 1820068 w 4836318"/>
                <a:gd name="connsiteY70" fmla="*/ 1827212 h 4373562"/>
                <a:gd name="connsiteX71" fmla="*/ 1820068 w 4836318"/>
                <a:gd name="connsiteY71" fmla="*/ 1827212 h 4373562"/>
                <a:gd name="connsiteX72" fmla="*/ 1858168 w 4836318"/>
                <a:gd name="connsiteY72" fmla="*/ 1916112 h 4373562"/>
                <a:gd name="connsiteX73" fmla="*/ 1928018 w 4836318"/>
                <a:gd name="connsiteY73" fmla="*/ 1909762 h 4373562"/>
                <a:gd name="connsiteX74" fmla="*/ 1972468 w 4836318"/>
                <a:gd name="connsiteY74" fmla="*/ 1941512 h 4373562"/>
                <a:gd name="connsiteX75" fmla="*/ 2023268 w 4836318"/>
                <a:gd name="connsiteY75" fmla="*/ 1985962 h 4373562"/>
                <a:gd name="connsiteX76" fmla="*/ 2042318 w 4836318"/>
                <a:gd name="connsiteY76" fmla="*/ 1992312 h 4373562"/>
                <a:gd name="connsiteX77" fmla="*/ 2042318 w 4836318"/>
                <a:gd name="connsiteY77" fmla="*/ 1992312 h 4373562"/>
                <a:gd name="connsiteX78" fmla="*/ 2093118 w 4836318"/>
                <a:gd name="connsiteY78" fmla="*/ 2043112 h 4373562"/>
                <a:gd name="connsiteX79" fmla="*/ 2143918 w 4836318"/>
                <a:gd name="connsiteY79" fmla="*/ 2068512 h 4373562"/>
                <a:gd name="connsiteX80" fmla="*/ 2182018 w 4836318"/>
                <a:gd name="connsiteY80" fmla="*/ 2106612 h 4373562"/>
                <a:gd name="connsiteX81" fmla="*/ 2182018 w 4836318"/>
                <a:gd name="connsiteY81" fmla="*/ 2106612 h 4373562"/>
                <a:gd name="connsiteX82" fmla="*/ 2232818 w 4836318"/>
                <a:gd name="connsiteY82" fmla="*/ 2144712 h 4373562"/>
                <a:gd name="connsiteX83" fmla="*/ 2251868 w 4836318"/>
                <a:gd name="connsiteY83" fmla="*/ 2157412 h 4373562"/>
                <a:gd name="connsiteX84" fmla="*/ 2270918 w 4836318"/>
                <a:gd name="connsiteY84" fmla="*/ 2176462 h 4373562"/>
                <a:gd name="connsiteX85" fmla="*/ 2309018 w 4836318"/>
                <a:gd name="connsiteY85" fmla="*/ 2195512 h 4373562"/>
                <a:gd name="connsiteX86" fmla="*/ 2315368 w 4836318"/>
                <a:gd name="connsiteY86" fmla="*/ 2227262 h 4373562"/>
                <a:gd name="connsiteX87" fmla="*/ 2340768 w 4836318"/>
                <a:gd name="connsiteY87" fmla="*/ 2227262 h 4373562"/>
                <a:gd name="connsiteX88" fmla="*/ 2334418 w 4836318"/>
                <a:gd name="connsiteY88" fmla="*/ 2265362 h 4373562"/>
                <a:gd name="connsiteX89" fmla="*/ 2385218 w 4836318"/>
                <a:gd name="connsiteY89" fmla="*/ 2278062 h 4373562"/>
                <a:gd name="connsiteX90" fmla="*/ 2391568 w 4836318"/>
                <a:gd name="connsiteY90" fmla="*/ 2341562 h 4373562"/>
                <a:gd name="connsiteX91" fmla="*/ 2423318 w 4836318"/>
                <a:gd name="connsiteY91" fmla="*/ 2347912 h 4373562"/>
                <a:gd name="connsiteX92" fmla="*/ 2423318 w 4836318"/>
                <a:gd name="connsiteY92" fmla="*/ 2436812 h 4373562"/>
                <a:gd name="connsiteX93" fmla="*/ 2480468 w 4836318"/>
                <a:gd name="connsiteY93" fmla="*/ 2443162 h 4373562"/>
                <a:gd name="connsiteX94" fmla="*/ 2537618 w 4836318"/>
                <a:gd name="connsiteY94" fmla="*/ 2462212 h 4373562"/>
                <a:gd name="connsiteX95" fmla="*/ 2594768 w 4836318"/>
                <a:gd name="connsiteY95" fmla="*/ 2487612 h 4373562"/>
                <a:gd name="connsiteX96" fmla="*/ 2670968 w 4836318"/>
                <a:gd name="connsiteY96" fmla="*/ 2513012 h 4373562"/>
                <a:gd name="connsiteX97" fmla="*/ 2696368 w 4836318"/>
                <a:gd name="connsiteY97" fmla="*/ 2538412 h 4373562"/>
                <a:gd name="connsiteX98" fmla="*/ 2702718 w 4836318"/>
                <a:gd name="connsiteY98" fmla="*/ 2620962 h 4373562"/>
                <a:gd name="connsiteX99" fmla="*/ 2734468 w 4836318"/>
                <a:gd name="connsiteY99" fmla="*/ 2646362 h 4373562"/>
                <a:gd name="connsiteX100" fmla="*/ 2734468 w 4836318"/>
                <a:gd name="connsiteY100" fmla="*/ 2646362 h 4373562"/>
                <a:gd name="connsiteX101" fmla="*/ 2778918 w 4836318"/>
                <a:gd name="connsiteY101" fmla="*/ 2684462 h 4373562"/>
                <a:gd name="connsiteX102" fmla="*/ 2836068 w 4836318"/>
                <a:gd name="connsiteY102" fmla="*/ 2709862 h 4373562"/>
                <a:gd name="connsiteX103" fmla="*/ 2886868 w 4836318"/>
                <a:gd name="connsiteY103" fmla="*/ 2747962 h 4373562"/>
                <a:gd name="connsiteX104" fmla="*/ 2899568 w 4836318"/>
                <a:gd name="connsiteY104" fmla="*/ 2786062 h 4373562"/>
                <a:gd name="connsiteX105" fmla="*/ 2899568 w 4836318"/>
                <a:gd name="connsiteY105" fmla="*/ 2817812 h 4373562"/>
                <a:gd name="connsiteX106" fmla="*/ 2950368 w 4836318"/>
                <a:gd name="connsiteY106" fmla="*/ 2836862 h 4373562"/>
                <a:gd name="connsiteX107" fmla="*/ 2950368 w 4836318"/>
                <a:gd name="connsiteY107" fmla="*/ 2836862 h 4373562"/>
                <a:gd name="connsiteX108" fmla="*/ 3007518 w 4836318"/>
                <a:gd name="connsiteY108" fmla="*/ 2881312 h 4373562"/>
                <a:gd name="connsiteX109" fmla="*/ 3007518 w 4836318"/>
                <a:gd name="connsiteY109" fmla="*/ 2881312 h 4373562"/>
                <a:gd name="connsiteX110" fmla="*/ 3096418 w 4836318"/>
                <a:gd name="connsiteY110" fmla="*/ 2919412 h 4373562"/>
                <a:gd name="connsiteX111" fmla="*/ 3096418 w 4836318"/>
                <a:gd name="connsiteY111" fmla="*/ 2919412 h 4373562"/>
                <a:gd name="connsiteX112" fmla="*/ 3185318 w 4836318"/>
                <a:gd name="connsiteY112" fmla="*/ 2944812 h 4373562"/>
                <a:gd name="connsiteX113" fmla="*/ 3198018 w 4836318"/>
                <a:gd name="connsiteY113" fmla="*/ 2995612 h 4373562"/>
                <a:gd name="connsiteX114" fmla="*/ 3236118 w 4836318"/>
                <a:gd name="connsiteY114" fmla="*/ 3021012 h 4373562"/>
                <a:gd name="connsiteX115" fmla="*/ 3267868 w 4836318"/>
                <a:gd name="connsiteY115" fmla="*/ 3033712 h 4373562"/>
                <a:gd name="connsiteX116" fmla="*/ 3305968 w 4836318"/>
                <a:gd name="connsiteY116" fmla="*/ 3065462 h 4373562"/>
                <a:gd name="connsiteX117" fmla="*/ 3394868 w 4836318"/>
                <a:gd name="connsiteY117" fmla="*/ 3128962 h 4373562"/>
                <a:gd name="connsiteX118" fmla="*/ 3375818 w 4836318"/>
                <a:gd name="connsiteY118" fmla="*/ 3186112 h 4373562"/>
                <a:gd name="connsiteX119" fmla="*/ 3407568 w 4836318"/>
                <a:gd name="connsiteY119" fmla="*/ 3205162 h 4373562"/>
                <a:gd name="connsiteX120" fmla="*/ 3426618 w 4836318"/>
                <a:gd name="connsiteY120" fmla="*/ 3211512 h 4373562"/>
                <a:gd name="connsiteX121" fmla="*/ 3464718 w 4836318"/>
                <a:gd name="connsiteY121" fmla="*/ 3243262 h 4373562"/>
                <a:gd name="connsiteX122" fmla="*/ 3477418 w 4836318"/>
                <a:gd name="connsiteY122" fmla="*/ 3281362 h 4373562"/>
                <a:gd name="connsiteX123" fmla="*/ 3509168 w 4836318"/>
                <a:gd name="connsiteY123" fmla="*/ 3325812 h 4373562"/>
                <a:gd name="connsiteX124" fmla="*/ 3585368 w 4836318"/>
                <a:gd name="connsiteY124" fmla="*/ 3319462 h 4373562"/>
                <a:gd name="connsiteX125" fmla="*/ 3623468 w 4836318"/>
                <a:gd name="connsiteY125" fmla="*/ 3370262 h 4373562"/>
                <a:gd name="connsiteX126" fmla="*/ 3655218 w 4836318"/>
                <a:gd name="connsiteY126" fmla="*/ 3408362 h 4373562"/>
                <a:gd name="connsiteX127" fmla="*/ 3693318 w 4836318"/>
                <a:gd name="connsiteY127" fmla="*/ 3478212 h 4373562"/>
                <a:gd name="connsiteX128" fmla="*/ 3706018 w 4836318"/>
                <a:gd name="connsiteY128" fmla="*/ 3522662 h 4373562"/>
                <a:gd name="connsiteX129" fmla="*/ 3807618 w 4836318"/>
                <a:gd name="connsiteY129" fmla="*/ 3560762 h 4373562"/>
                <a:gd name="connsiteX130" fmla="*/ 3858418 w 4836318"/>
                <a:gd name="connsiteY130" fmla="*/ 3548062 h 4373562"/>
                <a:gd name="connsiteX131" fmla="*/ 3877468 w 4836318"/>
                <a:gd name="connsiteY131" fmla="*/ 3643312 h 4373562"/>
                <a:gd name="connsiteX132" fmla="*/ 3934618 w 4836318"/>
                <a:gd name="connsiteY132" fmla="*/ 3649662 h 4373562"/>
                <a:gd name="connsiteX133" fmla="*/ 3998118 w 4836318"/>
                <a:gd name="connsiteY133" fmla="*/ 3675062 h 4373562"/>
                <a:gd name="connsiteX134" fmla="*/ 4048918 w 4836318"/>
                <a:gd name="connsiteY134" fmla="*/ 3681412 h 4373562"/>
                <a:gd name="connsiteX135" fmla="*/ 4074318 w 4836318"/>
                <a:gd name="connsiteY135" fmla="*/ 3687762 h 4373562"/>
                <a:gd name="connsiteX136" fmla="*/ 4125118 w 4836318"/>
                <a:gd name="connsiteY136" fmla="*/ 3738562 h 4373562"/>
                <a:gd name="connsiteX137" fmla="*/ 4144168 w 4836318"/>
                <a:gd name="connsiteY137" fmla="*/ 3744912 h 4373562"/>
                <a:gd name="connsiteX138" fmla="*/ 4150518 w 4836318"/>
                <a:gd name="connsiteY138" fmla="*/ 3808412 h 4373562"/>
                <a:gd name="connsiteX139" fmla="*/ 4150518 w 4836318"/>
                <a:gd name="connsiteY139" fmla="*/ 3808412 h 4373562"/>
                <a:gd name="connsiteX140" fmla="*/ 4226718 w 4836318"/>
                <a:gd name="connsiteY140" fmla="*/ 3897312 h 4373562"/>
                <a:gd name="connsiteX141" fmla="*/ 4271168 w 4836318"/>
                <a:gd name="connsiteY141" fmla="*/ 3929062 h 4373562"/>
                <a:gd name="connsiteX142" fmla="*/ 4271168 w 4836318"/>
                <a:gd name="connsiteY142" fmla="*/ 3929062 h 4373562"/>
                <a:gd name="connsiteX143" fmla="*/ 4372768 w 4836318"/>
                <a:gd name="connsiteY143" fmla="*/ 3973512 h 4373562"/>
                <a:gd name="connsiteX144" fmla="*/ 4385468 w 4836318"/>
                <a:gd name="connsiteY144" fmla="*/ 4024312 h 4373562"/>
                <a:gd name="connsiteX145" fmla="*/ 4385468 w 4836318"/>
                <a:gd name="connsiteY145" fmla="*/ 4024312 h 4373562"/>
                <a:gd name="connsiteX146" fmla="*/ 4442618 w 4836318"/>
                <a:gd name="connsiteY146" fmla="*/ 4068762 h 4373562"/>
                <a:gd name="connsiteX147" fmla="*/ 4468018 w 4836318"/>
                <a:gd name="connsiteY147" fmla="*/ 4106862 h 4373562"/>
                <a:gd name="connsiteX148" fmla="*/ 4468018 w 4836318"/>
                <a:gd name="connsiteY148" fmla="*/ 4106862 h 4373562"/>
                <a:gd name="connsiteX149" fmla="*/ 4563268 w 4836318"/>
                <a:gd name="connsiteY149" fmla="*/ 4144962 h 4373562"/>
                <a:gd name="connsiteX150" fmla="*/ 4556918 w 4836318"/>
                <a:gd name="connsiteY150" fmla="*/ 4208462 h 4373562"/>
                <a:gd name="connsiteX151" fmla="*/ 4601368 w 4836318"/>
                <a:gd name="connsiteY151" fmla="*/ 4214812 h 4373562"/>
                <a:gd name="connsiteX152" fmla="*/ 4614068 w 4836318"/>
                <a:gd name="connsiteY152" fmla="*/ 4252912 h 4373562"/>
                <a:gd name="connsiteX153" fmla="*/ 4652168 w 4836318"/>
                <a:gd name="connsiteY153" fmla="*/ 4291012 h 4373562"/>
                <a:gd name="connsiteX154" fmla="*/ 4652168 w 4836318"/>
                <a:gd name="connsiteY154" fmla="*/ 4291012 h 4373562"/>
                <a:gd name="connsiteX155" fmla="*/ 4766468 w 4836318"/>
                <a:gd name="connsiteY155" fmla="*/ 4297362 h 4373562"/>
                <a:gd name="connsiteX156" fmla="*/ 4829968 w 4836318"/>
                <a:gd name="connsiteY156" fmla="*/ 4348162 h 4373562"/>
                <a:gd name="connsiteX157" fmla="*/ 4836318 w 4836318"/>
                <a:gd name="connsiteY157" fmla="*/ 4373562 h 4373562"/>
                <a:gd name="connsiteX158" fmla="*/ 4836318 w 4836318"/>
                <a:gd name="connsiteY158"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74687 w 4836318"/>
                <a:gd name="connsiteY26" fmla="*/ 688180 h 4373562"/>
                <a:gd name="connsiteX27" fmla="*/ 711993 w 4836318"/>
                <a:gd name="connsiteY27" fmla="*/ 691356 h 4373562"/>
                <a:gd name="connsiteX28" fmla="*/ 772318 w 4836318"/>
                <a:gd name="connsiteY28" fmla="*/ 766762 h 4373562"/>
                <a:gd name="connsiteX29" fmla="*/ 842168 w 4836318"/>
                <a:gd name="connsiteY29" fmla="*/ 766762 h 4373562"/>
                <a:gd name="connsiteX30" fmla="*/ 861218 w 4836318"/>
                <a:gd name="connsiteY30" fmla="*/ 811212 h 4373562"/>
                <a:gd name="connsiteX31" fmla="*/ 886618 w 4836318"/>
                <a:gd name="connsiteY31" fmla="*/ 811212 h 4373562"/>
                <a:gd name="connsiteX32" fmla="*/ 912018 w 4836318"/>
                <a:gd name="connsiteY32" fmla="*/ 868362 h 4373562"/>
                <a:gd name="connsiteX33" fmla="*/ 950118 w 4836318"/>
                <a:gd name="connsiteY33" fmla="*/ 900112 h 4373562"/>
                <a:gd name="connsiteX34" fmla="*/ 950118 w 4836318"/>
                <a:gd name="connsiteY34" fmla="*/ 900112 h 4373562"/>
                <a:gd name="connsiteX35" fmla="*/ 962818 w 4836318"/>
                <a:gd name="connsiteY35" fmla="*/ 963612 h 4373562"/>
                <a:gd name="connsiteX36" fmla="*/ 1013618 w 4836318"/>
                <a:gd name="connsiteY36" fmla="*/ 969962 h 4373562"/>
                <a:gd name="connsiteX37" fmla="*/ 1013618 w 4836318"/>
                <a:gd name="connsiteY37" fmla="*/ 1020762 h 4373562"/>
                <a:gd name="connsiteX38" fmla="*/ 1026318 w 4836318"/>
                <a:gd name="connsiteY38" fmla="*/ 1071562 h 4373562"/>
                <a:gd name="connsiteX39" fmla="*/ 1070768 w 4836318"/>
                <a:gd name="connsiteY39" fmla="*/ 1065212 h 4373562"/>
                <a:gd name="connsiteX40" fmla="*/ 1070768 w 4836318"/>
                <a:gd name="connsiteY40" fmla="*/ 1065212 h 4373562"/>
                <a:gd name="connsiteX41" fmla="*/ 1089818 w 4836318"/>
                <a:gd name="connsiteY41" fmla="*/ 1135062 h 4373562"/>
                <a:gd name="connsiteX42" fmla="*/ 1089818 w 4836318"/>
                <a:gd name="connsiteY42" fmla="*/ 1166812 h 4373562"/>
                <a:gd name="connsiteX43" fmla="*/ 1146968 w 4836318"/>
                <a:gd name="connsiteY43" fmla="*/ 1166812 h 4373562"/>
                <a:gd name="connsiteX44" fmla="*/ 1146968 w 4836318"/>
                <a:gd name="connsiteY44" fmla="*/ 1166812 h 4373562"/>
                <a:gd name="connsiteX45" fmla="*/ 1191418 w 4836318"/>
                <a:gd name="connsiteY45" fmla="*/ 1204912 h 4373562"/>
                <a:gd name="connsiteX46" fmla="*/ 1191418 w 4836318"/>
                <a:gd name="connsiteY46" fmla="*/ 1236662 h 4373562"/>
                <a:gd name="connsiteX47" fmla="*/ 1254918 w 4836318"/>
                <a:gd name="connsiteY47" fmla="*/ 1230312 h 4373562"/>
                <a:gd name="connsiteX48" fmla="*/ 1254918 w 4836318"/>
                <a:gd name="connsiteY48" fmla="*/ 1293812 h 4373562"/>
                <a:gd name="connsiteX49" fmla="*/ 1261268 w 4836318"/>
                <a:gd name="connsiteY49" fmla="*/ 1319212 h 4373562"/>
                <a:gd name="connsiteX50" fmla="*/ 1305718 w 4836318"/>
                <a:gd name="connsiteY50" fmla="*/ 1338262 h 4373562"/>
                <a:gd name="connsiteX51" fmla="*/ 1305718 w 4836318"/>
                <a:gd name="connsiteY51" fmla="*/ 1338262 h 4373562"/>
                <a:gd name="connsiteX52" fmla="*/ 1375568 w 4836318"/>
                <a:gd name="connsiteY52" fmla="*/ 1370012 h 4373562"/>
                <a:gd name="connsiteX53" fmla="*/ 1375568 w 4836318"/>
                <a:gd name="connsiteY53" fmla="*/ 1370012 h 4373562"/>
                <a:gd name="connsiteX54" fmla="*/ 1413668 w 4836318"/>
                <a:gd name="connsiteY54" fmla="*/ 1382712 h 4373562"/>
                <a:gd name="connsiteX55" fmla="*/ 1432718 w 4836318"/>
                <a:gd name="connsiteY55" fmla="*/ 1446212 h 4373562"/>
                <a:gd name="connsiteX56" fmla="*/ 1464468 w 4836318"/>
                <a:gd name="connsiteY56" fmla="*/ 1446212 h 4373562"/>
                <a:gd name="connsiteX57" fmla="*/ 1464468 w 4836318"/>
                <a:gd name="connsiteY57" fmla="*/ 1516062 h 4373562"/>
                <a:gd name="connsiteX58" fmla="*/ 1489868 w 4836318"/>
                <a:gd name="connsiteY58" fmla="*/ 1516062 h 4373562"/>
                <a:gd name="connsiteX59" fmla="*/ 1496218 w 4836318"/>
                <a:gd name="connsiteY59" fmla="*/ 1560512 h 4373562"/>
                <a:gd name="connsiteX60" fmla="*/ 1496218 w 4836318"/>
                <a:gd name="connsiteY60" fmla="*/ 1560512 h 4373562"/>
                <a:gd name="connsiteX61" fmla="*/ 1566068 w 4836318"/>
                <a:gd name="connsiteY61" fmla="*/ 1592262 h 4373562"/>
                <a:gd name="connsiteX62" fmla="*/ 1623218 w 4836318"/>
                <a:gd name="connsiteY62" fmla="*/ 1630362 h 4373562"/>
                <a:gd name="connsiteX63" fmla="*/ 1623218 w 4836318"/>
                <a:gd name="connsiteY63" fmla="*/ 1636712 h 4373562"/>
                <a:gd name="connsiteX64" fmla="*/ 1705768 w 4836318"/>
                <a:gd name="connsiteY64" fmla="*/ 1693862 h 4373562"/>
                <a:gd name="connsiteX65" fmla="*/ 1705768 w 4836318"/>
                <a:gd name="connsiteY65" fmla="*/ 1757362 h 4373562"/>
                <a:gd name="connsiteX66" fmla="*/ 1756568 w 4836318"/>
                <a:gd name="connsiteY66" fmla="*/ 1789112 h 4373562"/>
                <a:gd name="connsiteX67" fmla="*/ 1756568 w 4836318"/>
                <a:gd name="connsiteY67" fmla="*/ 1789112 h 4373562"/>
                <a:gd name="connsiteX68" fmla="*/ 1839118 w 4836318"/>
                <a:gd name="connsiteY68" fmla="*/ 1782762 h 4373562"/>
                <a:gd name="connsiteX69" fmla="*/ 1820068 w 4836318"/>
                <a:gd name="connsiteY69" fmla="*/ 1827212 h 4373562"/>
                <a:gd name="connsiteX70" fmla="*/ 1820068 w 4836318"/>
                <a:gd name="connsiteY70" fmla="*/ 1827212 h 4373562"/>
                <a:gd name="connsiteX71" fmla="*/ 1858168 w 4836318"/>
                <a:gd name="connsiteY71" fmla="*/ 1916112 h 4373562"/>
                <a:gd name="connsiteX72" fmla="*/ 1928018 w 4836318"/>
                <a:gd name="connsiteY72" fmla="*/ 1909762 h 4373562"/>
                <a:gd name="connsiteX73" fmla="*/ 1972468 w 4836318"/>
                <a:gd name="connsiteY73" fmla="*/ 1941512 h 4373562"/>
                <a:gd name="connsiteX74" fmla="*/ 2023268 w 4836318"/>
                <a:gd name="connsiteY74" fmla="*/ 1985962 h 4373562"/>
                <a:gd name="connsiteX75" fmla="*/ 2042318 w 4836318"/>
                <a:gd name="connsiteY75" fmla="*/ 1992312 h 4373562"/>
                <a:gd name="connsiteX76" fmla="*/ 2042318 w 4836318"/>
                <a:gd name="connsiteY76" fmla="*/ 1992312 h 4373562"/>
                <a:gd name="connsiteX77" fmla="*/ 2093118 w 4836318"/>
                <a:gd name="connsiteY77" fmla="*/ 2043112 h 4373562"/>
                <a:gd name="connsiteX78" fmla="*/ 2143918 w 4836318"/>
                <a:gd name="connsiteY78" fmla="*/ 2068512 h 4373562"/>
                <a:gd name="connsiteX79" fmla="*/ 2182018 w 4836318"/>
                <a:gd name="connsiteY79" fmla="*/ 2106612 h 4373562"/>
                <a:gd name="connsiteX80" fmla="*/ 2182018 w 4836318"/>
                <a:gd name="connsiteY80" fmla="*/ 2106612 h 4373562"/>
                <a:gd name="connsiteX81" fmla="*/ 2232818 w 4836318"/>
                <a:gd name="connsiteY81" fmla="*/ 2144712 h 4373562"/>
                <a:gd name="connsiteX82" fmla="*/ 2251868 w 4836318"/>
                <a:gd name="connsiteY82" fmla="*/ 2157412 h 4373562"/>
                <a:gd name="connsiteX83" fmla="*/ 2270918 w 4836318"/>
                <a:gd name="connsiteY83" fmla="*/ 2176462 h 4373562"/>
                <a:gd name="connsiteX84" fmla="*/ 2309018 w 4836318"/>
                <a:gd name="connsiteY84" fmla="*/ 2195512 h 4373562"/>
                <a:gd name="connsiteX85" fmla="*/ 2315368 w 4836318"/>
                <a:gd name="connsiteY85" fmla="*/ 2227262 h 4373562"/>
                <a:gd name="connsiteX86" fmla="*/ 2340768 w 4836318"/>
                <a:gd name="connsiteY86" fmla="*/ 2227262 h 4373562"/>
                <a:gd name="connsiteX87" fmla="*/ 2334418 w 4836318"/>
                <a:gd name="connsiteY87" fmla="*/ 2265362 h 4373562"/>
                <a:gd name="connsiteX88" fmla="*/ 2385218 w 4836318"/>
                <a:gd name="connsiteY88" fmla="*/ 2278062 h 4373562"/>
                <a:gd name="connsiteX89" fmla="*/ 2391568 w 4836318"/>
                <a:gd name="connsiteY89" fmla="*/ 2341562 h 4373562"/>
                <a:gd name="connsiteX90" fmla="*/ 2423318 w 4836318"/>
                <a:gd name="connsiteY90" fmla="*/ 2347912 h 4373562"/>
                <a:gd name="connsiteX91" fmla="*/ 2423318 w 4836318"/>
                <a:gd name="connsiteY91" fmla="*/ 2436812 h 4373562"/>
                <a:gd name="connsiteX92" fmla="*/ 2480468 w 4836318"/>
                <a:gd name="connsiteY92" fmla="*/ 2443162 h 4373562"/>
                <a:gd name="connsiteX93" fmla="*/ 2537618 w 4836318"/>
                <a:gd name="connsiteY93" fmla="*/ 2462212 h 4373562"/>
                <a:gd name="connsiteX94" fmla="*/ 2594768 w 4836318"/>
                <a:gd name="connsiteY94" fmla="*/ 2487612 h 4373562"/>
                <a:gd name="connsiteX95" fmla="*/ 2670968 w 4836318"/>
                <a:gd name="connsiteY95" fmla="*/ 2513012 h 4373562"/>
                <a:gd name="connsiteX96" fmla="*/ 2696368 w 4836318"/>
                <a:gd name="connsiteY96" fmla="*/ 2538412 h 4373562"/>
                <a:gd name="connsiteX97" fmla="*/ 2702718 w 4836318"/>
                <a:gd name="connsiteY97" fmla="*/ 2620962 h 4373562"/>
                <a:gd name="connsiteX98" fmla="*/ 2734468 w 4836318"/>
                <a:gd name="connsiteY98" fmla="*/ 2646362 h 4373562"/>
                <a:gd name="connsiteX99" fmla="*/ 2734468 w 4836318"/>
                <a:gd name="connsiteY99" fmla="*/ 2646362 h 4373562"/>
                <a:gd name="connsiteX100" fmla="*/ 2778918 w 4836318"/>
                <a:gd name="connsiteY100" fmla="*/ 2684462 h 4373562"/>
                <a:gd name="connsiteX101" fmla="*/ 2836068 w 4836318"/>
                <a:gd name="connsiteY101" fmla="*/ 2709862 h 4373562"/>
                <a:gd name="connsiteX102" fmla="*/ 2886868 w 4836318"/>
                <a:gd name="connsiteY102" fmla="*/ 2747962 h 4373562"/>
                <a:gd name="connsiteX103" fmla="*/ 2899568 w 4836318"/>
                <a:gd name="connsiteY103" fmla="*/ 2786062 h 4373562"/>
                <a:gd name="connsiteX104" fmla="*/ 2899568 w 4836318"/>
                <a:gd name="connsiteY104" fmla="*/ 2817812 h 4373562"/>
                <a:gd name="connsiteX105" fmla="*/ 2950368 w 4836318"/>
                <a:gd name="connsiteY105" fmla="*/ 2836862 h 4373562"/>
                <a:gd name="connsiteX106" fmla="*/ 2950368 w 4836318"/>
                <a:gd name="connsiteY106" fmla="*/ 2836862 h 4373562"/>
                <a:gd name="connsiteX107" fmla="*/ 3007518 w 4836318"/>
                <a:gd name="connsiteY107" fmla="*/ 2881312 h 4373562"/>
                <a:gd name="connsiteX108" fmla="*/ 3007518 w 4836318"/>
                <a:gd name="connsiteY108" fmla="*/ 2881312 h 4373562"/>
                <a:gd name="connsiteX109" fmla="*/ 3096418 w 4836318"/>
                <a:gd name="connsiteY109" fmla="*/ 2919412 h 4373562"/>
                <a:gd name="connsiteX110" fmla="*/ 3096418 w 4836318"/>
                <a:gd name="connsiteY110" fmla="*/ 2919412 h 4373562"/>
                <a:gd name="connsiteX111" fmla="*/ 3185318 w 4836318"/>
                <a:gd name="connsiteY111" fmla="*/ 2944812 h 4373562"/>
                <a:gd name="connsiteX112" fmla="*/ 3198018 w 4836318"/>
                <a:gd name="connsiteY112" fmla="*/ 2995612 h 4373562"/>
                <a:gd name="connsiteX113" fmla="*/ 3236118 w 4836318"/>
                <a:gd name="connsiteY113" fmla="*/ 3021012 h 4373562"/>
                <a:gd name="connsiteX114" fmla="*/ 3267868 w 4836318"/>
                <a:gd name="connsiteY114" fmla="*/ 3033712 h 4373562"/>
                <a:gd name="connsiteX115" fmla="*/ 3305968 w 4836318"/>
                <a:gd name="connsiteY115" fmla="*/ 3065462 h 4373562"/>
                <a:gd name="connsiteX116" fmla="*/ 3394868 w 4836318"/>
                <a:gd name="connsiteY116" fmla="*/ 3128962 h 4373562"/>
                <a:gd name="connsiteX117" fmla="*/ 3375818 w 4836318"/>
                <a:gd name="connsiteY117" fmla="*/ 3186112 h 4373562"/>
                <a:gd name="connsiteX118" fmla="*/ 3407568 w 4836318"/>
                <a:gd name="connsiteY118" fmla="*/ 3205162 h 4373562"/>
                <a:gd name="connsiteX119" fmla="*/ 3426618 w 4836318"/>
                <a:gd name="connsiteY119" fmla="*/ 3211512 h 4373562"/>
                <a:gd name="connsiteX120" fmla="*/ 3464718 w 4836318"/>
                <a:gd name="connsiteY120" fmla="*/ 3243262 h 4373562"/>
                <a:gd name="connsiteX121" fmla="*/ 3477418 w 4836318"/>
                <a:gd name="connsiteY121" fmla="*/ 3281362 h 4373562"/>
                <a:gd name="connsiteX122" fmla="*/ 3509168 w 4836318"/>
                <a:gd name="connsiteY122" fmla="*/ 3325812 h 4373562"/>
                <a:gd name="connsiteX123" fmla="*/ 3585368 w 4836318"/>
                <a:gd name="connsiteY123" fmla="*/ 3319462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36587 w 4836318"/>
                <a:gd name="connsiteY26" fmla="*/ 559593 h 4373562"/>
                <a:gd name="connsiteX27" fmla="*/ 674687 w 4836318"/>
                <a:gd name="connsiteY27" fmla="*/ 688180 h 4373562"/>
                <a:gd name="connsiteX28" fmla="*/ 711993 w 4836318"/>
                <a:gd name="connsiteY28" fmla="*/ 691356 h 4373562"/>
                <a:gd name="connsiteX29" fmla="*/ 772318 w 4836318"/>
                <a:gd name="connsiteY29" fmla="*/ 766762 h 4373562"/>
                <a:gd name="connsiteX30" fmla="*/ 842168 w 4836318"/>
                <a:gd name="connsiteY30" fmla="*/ 766762 h 4373562"/>
                <a:gd name="connsiteX31" fmla="*/ 861218 w 4836318"/>
                <a:gd name="connsiteY31" fmla="*/ 811212 h 4373562"/>
                <a:gd name="connsiteX32" fmla="*/ 886618 w 4836318"/>
                <a:gd name="connsiteY32" fmla="*/ 811212 h 4373562"/>
                <a:gd name="connsiteX33" fmla="*/ 912018 w 4836318"/>
                <a:gd name="connsiteY33" fmla="*/ 868362 h 4373562"/>
                <a:gd name="connsiteX34" fmla="*/ 950118 w 4836318"/>
                <a:gd name="connsiteY34" fmla="*/ 900112 h 4373562"/>
                <a:gd name="connsiteX35" fmla="*/ 950118 w 4836318"/>
                <a:gd name="connsiteY35" fmla="*/ 900112 h 4373562"/>
                <a:gd name="connsiteX36" fmla="*/ 962818 w 4836318"/>
                <a:gd name="connsiteY36" fmla="*/ 963612 h 4373562"/>
                <a:gd name="connsiteX37" fmla="*/ 1013618 w 4836318"/>
                <a:gd name="connsiteY37" fmla="*/ 969962 h 4373562"/>
                <a:gd name="connsiteX38" fmla="*/ 1013618 w 4836318"/>
                <a:gd name="connsiteY38" fmla="*/ 1020762 h 4373562"/>
                <a:gd name="connsiteX39" fmla="*/ 1026318 w 4836318"/>
                <a:gd name="connsiteY39" fmla="*/ 1071562 h 4373562"/>
                <a:gd name="connsiteX40" fmla="*/ 1070768 w 4836318"/>
                <a:gd name="connsiteY40" fmla="*/ 1065212 h 4373562"/>
                <a:gd name="connsiteX41" fmla="*/ 1070768 w 4836318"/>
                <a:gd name="connsiteY41" fmla="*/ 1065212 h 4373562"/>
                <a:gd name="connsiteX42" fmla="*/ 1089818 w 4836318"/>
                <a:gd name="connsiteY42" fmla="*/ 1135062 h 4373562"/>
                <a:gd name="connsiteX43" fmla="*/ 1089818 w 4836318"/>
                <a:gd name="connsiteY43" fmla="*/ 1166812 h 4373562"/>
                <a:gd name="connsiteX44" fmla="*/ 1146968 w 4836318"/>
                <a:gd name="connsiteY44" fmla="*/ 1166812 h 4373562"/>
                <a:gd name="connsiteX45" fmla="*/ 1146968 w 4836318"/>
                <a:gd name="connsiteY45" fmla="*/ 1166812 h 4373562"/>
                <a:gd name="connsiteX46" fmla="*/ 1191418 w 4836318"/>
                <a:gd name="connsiteY46" fmla="*/ 1204912 h 4373562"/>
                <a:gd name="connsiteX47" fmla="*/ 1191418 w 4836318"/>
                <a:gd name="connsiteY47" fmla="*/ 1236662 h 4373562"/>
                <a:gd name="connsiteX48" fmla="*/ 1254918 w 4836318"/>
                <a:gd name="connsiteY48" fmla="*/ 1230312 h 4373562"/>
                <a:gd name="connsiteX49" fmla="*/ 1254918 w 4836318"/>
                <a:gd name="connsiteY49" fmla="*/ 1293812 h 4373562"/>
                <a:gd name="connsiteX50" fmla="*/ 1261268 w 4836318"/>
                <a:gd name="connsiteY50" fmla="*/ 1319212 h 4373562"/>
                <a:gd name="connsiteX51" fmla="*/ 1305718 w 4836318"/>
                <a:gd name="connsiteY51" fmla="*/ 1338262 h 4373562"/>
                <a:gd name="connsiteX52" fmla="*/ 1305718 w 4836318"/>
                <a:gd name="connsiteY52" fmla="*/ 1338262 h 4373562"/>
                <a:gd name="connsiteX53" fmla="*/ 1375568 w 4836318"/>
                <a:gd name="connsiteY53" fmla="*/ 1370012 h 4373562"/>
                <a:gd name="connsiteX54" fmla="*/ 1375568 w 4836318"/>
                <a:gd name="connsiteY54" fmla="*/ 1370012 h 4373562"/>
                <a:gd name="connsiteX55" fmla="*/ 1413668 w 4836318"/>
                <a:gd name="connsiteY55" fmla="*/ 1382712 h 4373562"/>
                <a:gd name="connsiteX56" fmla="*/ 1432718 w 4836318"/>
                <a:gd name="connsiteY56" fmla="*/ 1446212 h 4373562"/>
                <a:gd name="connsiteX57" fmla="*/ 1464468 w 4836318"/>
                <a:gd name="connsiteY57" fmla="*/ 1446212 h 4373562"/>
                <a:gd name="connsiteX58" fmla="*/ 1464468 w 4836318"/>
                <a:gd name="connsiteY58" fmla="*/ 1516062 h 4373562"/>
                <a:gd name="connsiteX59" fmla="*/ 1489868 w 4836318"/>
                <a:gd name="connsiteY59" fmla="*/ 1516062 h 4373562"/>
                <a:gd name="connsiteX60" fmla="*/ 1496218 w 4836318"/>
                <a:gd name="connsiteY60" fmla="*/ 1560512 h 4373562"/>
                <a:gd name="connsiteX61" fmla="*/ 1496218 w 4836318"/>
                <a:gd name="connsiteY61" fmla="*/ 1560512 h 4373562"/>
                <a:gd name="connsiteX62" fmla="*/ 1566068 w 4836318"/>
                <a:gd name="connsiteY62" fmla="*/ 1592262 h 4373562"/>
                <a:gd name="connsiteX63" fmla="*/ 1623218 w 4836318"/>
                <a:gd name="connsiteY63" fmla="*/ 1630362 h 4373562"/>
                <a:gd name="connsiteX64" fmla="*/ 1623218 w 4836318"/>
                <a:gd name="connsiteY64" fmla="*/ 1636712 h 4373562"/>
                <a:gd name="connsiteX65" fmla="*/ 1705768 w 4836318"/>
                <a:gd name="connsiteY65" fmla="*/ 1693862 h 4373562"/>
                <a:gd name="connsiteX66" fmla="*/ 1705768 w 4836318"/>
                <a:gd name="connsiteY66" fmla="*/ 1757362 h 4373562"/>
                <a:gd name="connsiteX67" fmla="*/ 1756568 w 4836318"/>
                <a:gd name="connsiteY67" fmla="*/ 1789112 h 4373562"/>
                <a:gd name="connsiteX68" fmla="*/ 1756568 w 4836318"/>
                <a:gd name="connsiteY68" fmla="*/ 1789112 h 4373562"/>
                <a:gd name="connsiteX69" fmla="*/ 1839118 w 4836318"/>
                <a:gd name="connsiteY69" fmla="*/ 1782762 h 4373562"/>
                <a:gd name="connsiteX70" fmla="*/ 1820068 w 4836318"/>
                <a:gd name="connsiteY70" fmla="*/ 1827212 h 4373562"/>
                <a:gd name="connsiteX71" fmla="*/ 1820068 w 4836318"/>
                <a:gd name="connsiteY71" fmla="*/ 1827212 h 4373562"/>
                <a:gd name="connsiteX72" fmla="*/ 1858168 w 4836318"/>
                <a:gd name="connsiteY72" fmla="*/ 1916112 h 4373562"/>
                <a:gd name="connsiteX73" fmla="*/ 1928018 w 4836318"/>
                <a:gd name="connsiteY73" fmla="*/ 1909762 h 4373562"/>
                <a:gd name="connsiteX74" fmla="*/ 1972468 w 4836318"/>
                <a:gd name="connsiteY74" fmla="*/ 1941512 h 4373562"/>
                <a:gd name="connsiteX75" fmla="*/ 2023268 w 4836318"/>
                <a:gd name="connsiteY75" fmla="*/ 1985962 h 4373562"/>
                <a:gd name="connsiteX76" fmla="*/ 2042318 w 4836318"/>
                <a:gd name="connsiteY76" fmla="*/ 1992312 h 4373562"/>
                <a:gd name="connsiteX77" fmla="*/ 2042318 w 4836318"/>
                <a:gd name="connsiteY77" fmla="*/ 1992312 h 4373562"/>
                <a:gd name="connsiteX78" fmla="*/ 2093118 w 4836318"/>
                <a:gd name="connsiteY78" fmla="*/ 2043112 h 4373562"/>
                <a:gd name="connsiteX79" fmla="*/ 2143918 w 4836318"/>
                <a:gd name="connsiteY79" fmla="*/ 2068512 h 4373562"/>
                <a:gd name="connsiteX80" fmla="*/ 2182018 w 4836318"/>
                <a:gd name="connsiteY80" fmla="*/ 2106612 h 4373562"/>
                <a:gd name="connsiteX81" fmla="*/ 2182018 w 4836318"/>
                <a:gd name="connsiteY81" fmla="*/ 2106612 h 4373562"/>
                <a:gd name="connsiteX82" fmla="*/ 2232818 w 4836318"/>
                <a:gd name="connsiteY82" fmla="*/ 2144712 h 4373562"/>
                <a:gd name="connsiteX83" fmla="*/ 2251868 w 4836318"/>
                <a:gd name="connsiteY83" fmla="*/ 2157412 h 4373562"/>
                <a:gd name="connsiteX84" fmla="*/ 2270918 w 4836318"/>
                <a:gd name="connsiteY84" fmla="*/ 2176462 h 4373562"/>
                <a:gd name="connsiteX85" fmla="*/ 2309018 w 4836318"/>
                <a:gd name="connsiteY85" fmla="*/ 2195512 h 4373562"/>
                <a:gd name="connsiteX86" fmla="*/ 2315368 w 4836318"/>
                <a:gd name="connsiteY86" fmla="*/ 2227262 h 4373562"/>
                <a:gd name="connsiteX87" fmla="*/ 2340768 w 4836318"/>
                <a:gd name="connsiteY87" fmla="*/ 2227262 h 4373562"/>
                <a:gd name="connsiteX88" fmla="*/ 2334418 w 4836318"/>
                <a:gd name="connsiteY88" fmla="*/ 2265362 h 4373562"/>
                <a:gd name="connsiteX89" fmla="*/ 2385218 w 4836318"/>
                <a:gd name="connsiteY89" fmla="*/ 2278062 h 4373562"/>
                <a:gd name="connsiteX90" fmla="*/ 2391568 w 4836318"/>
                <a:gd name="connsiteY90" fmla="*/ 2341562 h 4373562"/>
                <a:gd name="connsiteX91" fmla="*/ 2423318 w 4836318"/>
                <a:gd name="connsiteY91" fmla="*/ 2347912 h 4373562"/>
                <a:gd name="connsiteX92" fmla="*/ 2423318 w 4836318"/>
                <a:gd name="connsiteY92" fmla="*/ 2436812 h 4373562"/>
                <a:gd name="connsiteX93" fmla="*/ 2480468 w 4836318"/>
                <a:gd name="connsiteY93" fmla="*/ 2443162 h 4373562"/>
                <a:gd name="connsiteX94" fmla="*/ 2537618 w 4836318"/>
                <a:gd name="connsiteY94" fmla="*/ 2462212 h 4373562"/>
                <a:gd name="connsiteX95" fmla="*/ 2594768 w 4836318"/>
                <a:gd name="connsiteY95" fmla="*/ 2487612 h 4373562"/>
                <a:gd name="connsiteX96" fmla="*/ 2670968 w 4836318"/>
                <a:gd name="connsiteY96" fmla="*/ 2513012 h 4373562"/>
                <a:gd name="connsiteX97" fmla="*/ 2696368 w 4836318"/>
                <a:gd name="connsiteY97" fmla="*/ 2538412 h 4373562"/>
                <a:gd name="connsiteX98" fmla="*/ 2702718 w 4836318"/>
                <a:gd name="connsiteY98" fmla="*/ 2620962 h 4373562"/>
                <a:gd name="connsiteX99" fmla="*/ 2734468 w 4836318"/>
                <a:gd name="connsiteY99" fmla="*/ 2646362 h 4373562"/>
                <a:gd name="connsiteX100" fmla="*/ 2734468 w 4836318"/>
                <a:gd name="connsiteY100" fmla="*/ 2646362 h 4373562"/>
                <a:gd name="connsiteX101" fmla="*/ 2778918 w 4836318"/>
                <a:gd name="connsiteY101" fmla="*/ 2684462 h 4373562"/>
                <a:gd name="connsiteX102" fmla="*/ 2836068 w 4836318"/>
                <a:gd name="connsiteY102" fmla="*/ 2709862 h 4373562"/>
                <a:gd name="connsiteX103" fmla="*/ 2886868 w 4836318"/>
                <a:gd name="connsiteY103" fmla="*/ 2747962 h 4373562"/>
                <a:gd name="connsiteX104" fmla="*/ 2899568 w 4836318"/>
                <a:gd name="connsiteY104" fmla="*/ 2786062 h 4373562"/>
                <a:gd name="connsiteX105" fmla="*/ 2899568 w 4836318"/>
                <a:gd name="connsiteY105" fmla="*/ 2817812 h 4373562"/>
                <a:gd name="connsiteX106" fmla="*/ 2950368 w 4836318"/>
                <a:gd name="connsiteY106" fmla="*/ 2836862 h 4373562"/>
                <a:gd name="connsiteX107" fmla="*/ 2950368 w 4836318"/>
                <a:gd name="connsiteY107" fmla="*/ 2836862 h 4373562"/>
                <a:gd name="connsiteX108" fmla="*/ 3007518 w 4836318"/>
                <a:gd name="connsiteY108" fmla="*/ 2881312 h 4373562"/>
                <a:gd name="connsiteX109" fmla="*/ 3007518 w 4836318"/>
                <a:gd name="connsiteY109" fmla="*/ 2881312 h 4373562"/>
                <a:gd name="connsiteX110" fmla="*/ 3096418 w 4836318"/>
                <a:gd name="connsiteY110" fmla="*/ 2919412 h 4373562"/>
                <a:gd name="connsiteX111" fmla="*/ 3096418 w 4836318"/>
                <a:gd name="connsiteY111" fmla="*/ 2919412 h 4373562"/>
                <a:gd name="connsiteX112" fmla="*/ 3185318 w 4836318"/>
                <a:gd name="connsiteY112" fmla="*/ 2944812 h 4373562"/>
                <a:gd name="connsiteX113" fmla="*/ 3198018 w 4836318"/>
                <a:gd name="connsiteY113" fmla="*/ 2995612 h 4373562"/>
                <a:gd name="connsiteX114" fmla="*/ 3236118 w 4836318"/>
                <a:gd name="connsiteY114" fmla="*/ 3021012 h 4373562"/>
                <a:gd name="connsiteX115" fmla="*/ 3267868 w 4836318"/>
                <a:gd name="connsiteY115" fmla="*/ 3033712 h 4373562"/>
                <a:gd name="connsiteX116" fmla="*/ 3305968 w 4836318"/>
                <a:gd name="connsiteY116" fmla="*/ 3065462 h 4373562"/>
                <a:gd name="connsiteX117" fmla="*/ 3394868 w 4836318"/>
                <a:gd name="connsiteY117" fmla="*/ 3128962 h 4373562"/>
                <a:gd name="connsiteX118" fmla="*/ 3375818 w 4836318"/>
                <a:gd name="connsiteY118" fmla="*/ 3186112 h 4373562"/>
                <a:gd name="connsiteX119" fmla="*/ 3407568 w 4836318"/>
                <a:gd name="connsiteY119" fmla="*/ 3205162 h 4373562"/>
                <a:gd name="connsiteX120" fmla="*/ 3426618 w 4836318"/>
                <a:gd name="connsiteY120" fmla="*/ 3211512 h 4373562"/>
                <a:gd name="connsiteX121" fmla="*/ 3464718 w 4836318"/>
                <a:gd name="connsiteY121" fmla="*/ 3243262 h 4373562"/>
                <a:gd name="connsiteX122" fmla="*/ 3477418 w 4836318"/>
                <a:gd name="connsiteY122" fmla="*/ 3281362 h 4373562"/>
                <a:gd name="connsiteX123" fmla="*/ 3509168 w 4836318"/>
                <a:gd name="connsiteY123" fmla="*/ 3325812 h 4373562"/>
                <a:gd name="connsiteX124" fmla="*/ 3585368 w 4836318"/>
                <a:gd name="connsiteY124" fmla="*/ 3319462 h 4373562"/>
                <a:gd name="connsiteX125" fmla="*/ 3623468 w 4836318"/>
                <a:gd name="connsiteY125" fmla="*/ 3370262 h 4373562"/>
                <a:gd name="connsiteX126" fmla="*/ 3655218 w 4836318"/>
                <a:gd name="connsiteY126" fmla="*/ 3408362 h 4373562"/>
                <a:gd name="connsiteX127" fmla="*/ 3693318 w 4836318"/>
                <a:gd name="connsiteY127" fmla="*/ 3478212 h 4373562"/>
                <a:gd name="connsiteX128" fmla="*/ 3706018 w 4836318"/>
                <a:gd name="connsiteY128" fmla="*/ 3522662 h 4373562"/>
                <a:gd name="connsiteX129" fmla="*/ 3807618 w 4836318"/>
                <a:gd name="connsiteY129" fmla="*/ 3560762 h 4373562"/>
                <a:gd name="connsiteX130" fmla="*/ 3858418 w 4836318"/>
                <a:gd name="connsiteY130" fmla="*/ 3548062 h 4373562"/>
                <a:gd name="connsiteX131" fmla="*/ 3877468 w 4836318"/>
                <a:gd name="connsiteY131" fmla="*/ 3643312 h 4373562"/>
                <a:gd name="connsiteX132" fmla="*/ 3934618 w 4836318"/>
                <a:gd name="connsiteY132" fmla="*/ 3649662 h 4373562"/>
                <a:gd name="connsiteX133" fmla="*/ 3998118 w 4836318"/>
                <a:gd name="connsiteY133" fmla="*/ 3675062 h 4373562"/>
                <a:gd name="connsiteX134" fmla="*/ 4048918 w 4836318"/>
                <a:gd name="connsiteY134" fmla="*/ 3681412 h 4373562"/>
                <a:gd name="connsiteX135" fmla="*/ 4074318 w 4836318"/>
                <a:gd name="connsiteY135" fmla="*/ 3687762 h 4373562"/>
                <a:gd name="connsiteX136" fmla="*/ 4125118 w 4836318"/>
                <a:gd name="connsiteY136" fmla="*/ 3738562 h 4373562"/>
                <a:gd name="connsiteX137" fmla="*/ 4144168 w 4836318"/>
                <a:gd name="connsiteY137" fmla="*/ 3744912 h 4373562"/>
                <a:gd name="connsiteX138" fmla="*/ 4150518 w 4836318"/>
                <a:gd name="connsiteY138" fmla="*/ 3808412 h 4373562"/>
                <a:gd name="connsiteX139" fmla="*/ 4150518 w 4836318"/>
                <a:gd name="connsiteY139" fmla="*/ 3808412 h 4373562"/>
                <a:gd name="connsiteX140" fmla="*/ 4226718 w 4836318"/>
                <a:gd name="connsiteY140" fmla="*/ 3897312 h 4373562"/>
                <a:gd name="connsiteX141" fmla="*/ 4271168 w 4836318"/>
                <a:gd name="connsiteY141" fmla="*/ 3929062 h 4373562"/>
                <a:gd name="connsiteX142" fmla="*/ 4271168 w 4836318"/>
                <a:gd name="connsiteY142" fmla="*/ 3929062 h 4373562"/>
                <a:gd name="connsiteX143" fmla="*/ 4372768 w 4836318"/>
                <a:gd name="connsiteY143" fmla="*/ 3973512 h 4373562"/>
                <a:gd name="connsiteX144" fmla="*/ 4385468 w 4836318"/>
                <a:gd name="connsiteY144" fmla="*/ 4024312 h 4373562"/>
                <a:gd name="connsiteX145" fmla="*/ 4385468 w 4836318"/>
                <a:gd name="connsiteY145" fmla="*/ 4024312 h 4373562"/>
                <a:gd name="connsiteX146" fmla="*/ 4442618 w 4836318"/>
                <a:gd name="connsiteY146" fmla="*/ 4068762 h 4373562"/>
                <a:gd name="connsiteX147" fmla="*/ 4468018 w 4836318"/>
                <a:gd name="connsiteY147" fmla="*/ 4106862 h 4373562"/>
                <a:gd name="connsiteX148" fmla="*/ 4468018 w 4836318"/>
                <a:gd name="connsiteY148" fmla="*/ 4106862 h 4373562"/>
                <a:gd name="connsiteX149" fmla="*/ 4563268 w 4836318"/>
                <a:gd name="connsiteY149" fmla="*/ 4144962 h 4373562"/>
                <a:gd name="connsiteX150" fmla="*/ 4556918 w 4836318"/>
                <a:gd name="connsiteY150" fmla="*/ 4208462 h 4373562"/>
                <a:gd name="connsiteX151" fmla="*/ 4601368 w 4836318"/>
                <a:gd name="connsiteY151" fmla="*/ 4214812 h 4373562"/>
                <a:gd name="connsiteX152" fmla="*/ 4614068 w 4836318"/>
                <a:gd name="connsiteY152" fmla="*/ 4252912 h 4373562"/>
                <a:gd name="connsiteX153" fmla="*/ 4652168 w 4836318"/>
                <a:gd name="connsiteY153" fmla="*/ 4291012 h 4373562"/>
                <a:gd name="connsiteX154" fmla="*/ 4652168 w 4836318"/>
                <a:gd name="connsiteY154" fmla="*/ 4291012 h 4373562"/>
                <a:gd name="connsiteX155" fmla="*/ 4766468 w 4836318"/>
                <a:gd name="connsiteY155" fmla="*/ 4297362 h 4373562"/>
                <a:gd name="connsiteX156" fmla="*/ 4829968 w 4836318"/>
                <a:gd name="connsiteY156" fmla="*/ 4348162 h 4373562"/>
                <a:gd name="connsiteX157" fmla="*/ 4836318 w 4836318"/>
                <a:gd name="connsiteY157" fmla="*/ 4373562 h 4373562"/>
                <a:gd name="connsiteX158" fmla="*/ 4836318 w 4836318"/>
                <a:gd name="connsiteY158"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36587 w 4836318"/>
                <a:gd name="connsiteY26" fmla="*/ 559593 h 4373562"/>
                <a:gd name="connsiteX27" fmla="*/ 653256 w 4836318"/>
                <a:gd name="connsiteY27" fmla="*/ 576262 h 4373562"/>
                <a:gd name="connsiteX28" fmla="*/ 674687 w 4836318"/>
                <a:gd name="connsiteY28" fmla="*/ 688180 h 4373562"/>
                <a:gd name="connsiteX29" fmla="*/ 711993 w 4836318"/>
                <a:gd name="connsiteY29" fmla="*/ 691356 h 4373562"/>
                <a:gd name="connsiteX30" fmla="*/ 772318 w 4836318"/>
                <a:gd name="connsiteY30" fmla="*/ 766762 h 4373562"/>
                <a:gd name="connsiteX31" fmla="*/ 842168 w 4836318"/>
                <a:gd name="connsiteY31" fmla="*/ 766762 h 4373562"/>
                <a:gd name="connsiteX32" fmla="*/ 861218 w 4836318"/>
                <a:gd name="connsiteY32" fmla="*/ 811212 h 4373562"/>
                <a:gd name="connsiteX33" fmla="*/ 886618 w 4836318"/>
                <a:gd name="connsiteY33" fmla="*/ 811212 h 4373562"/>
                <a:gd name="connsiteX34" fmla="*/ 912018 w 4836318"/>
                <a:gd name="connsiteY34" fmla="*/ 868362 h 4373562"/>
                <a:gd name="connsiteX35" fmla="*/ 950118 w 4836318"/>
                <a:gd name="connsiteY35" fmla="*/ 900112 h 4373562"/>
                <a:gd name="connsiteX36" fmla="*/ 950118 w 4836318"/>
                <a:gd name="connsiteY36" fmla="*/ 900112 h 4373562"/>
                <a:gd name="connsiteX37" fmla="*/ 962818 w 4836318"/>
                <a:gd name="connsiteY37" fmla="*/ 963612 h 4373562"/>
                <a:gd name="connsiteX38" fmla="*/ 1013618 w 4836318"/>
                <a:gd name="connsiteY38" fmla="*/ 969962 h 4373562"/>
                <a:gd name="connsiteX39" fmla="*/ 1013618 w 4836318"/>
                <a:gd name="connsiteY39" fmla="*/ 1020762 h 4373562"/>
                <a:gd name="connsiteX40" fmla="*/ 1026318 w 4836318"/>
                <a:gd name="connsiteY40" fmla="*/ 1071562 h 4373562"/>
                <a:gd name="connsiteX41" fmla="*/ 1070768 w 4836318"/>
                <a:gd name="connsiteY41" fmla="*/ 1065212 h 4373562"/>
                <a:gd name="connsiteX42" fmla="*/ 1070768 w 4836318"/>
                <a:gd name="connsiteY42" fmla="*/ 1065212 h 4373562"/>
                <a:gd name="connsiteX43" fmla="*/ 1089818 w 4836318"/>
                <a:gd name="connsiteY43" fmla="*/ 1135062 h 4373562"/>
                <a:gd name="connsiteX44" fmla="*/ 1089818 w 4836318"/>
                <a:gd name="connsiteY44" fmla="*/ 1166812 h 4373562"/>
                <a:gd name="connsiteX45" fmla="*/ 1146968 w 4836318"/>
                <a:gd name="connsiteY45" fmla="*/ 1166812 h 4373562"/>
                <a:gd name="connsiteX46" fmla="*/ 1146968 w 4836318"/>
                <a:gd name="connsiteY46" fmla="*/ 1166812 h 4373562"/>
                <a:gd name="connsiteX47" fmla="*/ 1191418 w 4836318"/>
                <a:gd name="connsiteY47" fmla="*/ 1204912 h 4373562"/>
                <a:gd name="connsiteX48" fmla="*/ 1191418 w 4836318"/>
                <a:gd name="connsiteY48" fmla="*/ 1236662 h 4373562"/>
                <a:gd name="connsiteX49" fmla="*/ 1254918 w 4836318"/>
                <a:gd name="connsiteY49" fmla="*/ 1230312 h 4373562"/>
                <a:gd name="connsiteX50" fmla="*/ 1254918 w 4836318"/>
                <a:gd name="connsiteY50" fmla="*/ 1293812 h 4373562"/>
                <a:gd name="connsiteX51" fmla="*/ 1261268 w 4836318"/>
                <a:gd name="connsiteY51" fmla="*/ 1319212 h 4373562"/>
                <a:gd name="connsiteX52" fmla="*/ 1305718 w 4836318"/>
                <a:gd name="connsiteY52" fmla="*/ 1338262 h 4373562"/>
                <a:gd name="connsiteX53" fmla="*/ 1305718 w 4836318"/>
                <a:gd name="connsiteY53" fmla="*/ 1338262 h 4373562"/>
                <a:gd name="connsiteX54" fmla="*/ 1375568 w 4836318"/>
                <a:gd name="connsiteY54" fmla="*/ 1370012 h 4373562"/>
                <a:gd name="connsiteX55" fmla="*/ 1375568 w 4836318"/>
                <a:gd name="connsiteY55" fmla="*/ 1370012 h 4373562"/>
                <a:gd name="connsiteX56" fmla="*/ 1413668 w 4836318"/>
                <a:gd name="connsiteY56" fmla="*/ 1382712 h 4373562"/>
                <a:gd name="connsiteX57" fmla="*/ 1432718 w 4836318"/>
                <a:gd name="connsiteY57" fmla="*/ 1446212 h 4373562"/>
                <a:gd name="connsiteX58" fmla="*/ 1464468 w 4836318"/>
                <a:gd name="connsiteY58" fmla="*/ 1446212 h 4373562"/>
                <a:gd name="connsiteX59" fmla="*/ 1464468 w 4836318"/>
                <a:gd name="connsiteY59" fmla="*/ 1516062 h 4373562"/>
                <a:gd name="connsiteX60" fmla="*/ 1489868 w 4836318"/>
                <a:gd name="connsiteY60" fmla="*/ 1516062 h 4373562"/>
                <a:gd name="connsiteX61" fmla="*/ 1496218 w 4836318"/>
                <a:gd name="connsiteY61" fmla="*/ 1560512 h 4373562"/>
                <a:gd name="connsiteX62" fmla="*/ 1496218 w 4836318"/>
                <a:gd name="connsiteY62" fmla="*/ 1560512 h 4373562"/>
                <a:gd name="connsiteX63" fmla="*/ 1566068 w 4836318"/>
                <a:gd name="connsiteY63" fmla="*/ 1592262 h 4373562"/>
                <a:gd name="connsiteX64" fmla="*/ 1623218 w 4836318"/>
                <a:gd name="connsiteY64" fmla="*/ 1630362 h 4373562"/>
                <a:gd name="connsiteX65" fmla="*/ 1623218 w 4836318"/>
                <a:gd name="connsiteY65" fmla="*/ 1636712 h 4373562"/>
                <a:gd name="connsiteX66" fmla="*/ 1705768 w 4836318"/>
                <a:gd name="connsiteY66" fmla="*/ 1693862 h 4373562"/>
                <a:gd name="connsiteX67" fmla="*/ 1705768 w 4836318"/>
                <a:gd name="connsiteY67" fmla="*/ 1757362 h 4373562"/>
                <a:gd name="connsiteX68" fmla="*/ 1756568 w 4836318"/>
                <a:gd name="connsiteY68" fmla="*/ 1789112 h 4373562"/>
                <a:gd name="connsiteX69" fmla="*/ 1756568 w 4836318"/>
                <a:gd name="connsiteY69" fmla="*/ 1789112 h 4373562"/>
                <a:gd name="connsiteX70" fmla="*/ 1839118 w 4836318"/>
                <a:gd name="connsiteY70" fmla="*/ 1782762 h 4373562"/>
                <a:gd name="connsiteX71" fmla="*/ 1820068 w 4836318"/>
                <a:gd name="connsiteY71" fmla="*/ 1827212 h 4373562"/>
                <a:gd name="connsiteX72" fmla="*/ 1820068 w 4836318"/>
                <a:gd name="connsiteY72" fmla="*/ 1827212 h 4373562"/>
                <a:gd name="connsiteX73" fmla="*/ 1858168 w 4836318"/>
                <a:gd name="connsiteY73" fmla="*/ 1916112 h 4373562"/>
                <a:gd name="connsiteX74" fmla="*/ 1928018 w 4836318"/>
                <a:gd name="connsiteY74" fmla="*/ 1909762 h 4373562"/>
                <a:gd name="connsiteX75" fmla="*/ 1972468 w 4836318"/>
                <a:gd name="connsiteY75" fmla="*/ 1941512 h 4373562"/>
                <a:gd name="connsiteX76" fmla="*/ 2023268 w 4836318"/>
                <a:gd name="connsiteY76" fmla="*/ 1985962 h 4373562"/>
                <a:gd name="connsiteX77" fmla="*/ 2042318 w 4836318"/>
                <a:gd name="connsiteY77" fmla="*/ 1992312 h 4373562"/>
                <a:gd name="connsiteX78" fmla="*/ 2042318 w 4836318"/>
                <a:gd name="connsiteY78" fmla="*/ 1992312 h 4373562"/>
                <a:gd name="connsiteX79" fmla="*/ 2093118 w 4836318"/>
                <a:gd name="connsiteY79" fmla="*/ 2043112 h 4373562"/>
                <a:gd name="connsiteX80" fmla="*/ 2143918 w 4836318"/>
                <a:gd name="connsiteY80" fmla="*/ 2068512 h 4373562"/>
                <a:gd name="connsiteX81" fmla="*/ 2182018 w 4836318"/>
                <a:gd name="connsiteY81" fmla="*/ 2106612 h 4373562"/>
                <a:gd name="connsiteX82" fmla="*/ 2182018 w 4836318"/>
                <a:gd name="connsiteY82" fmla="*/ 2106612 h 4373562"/>
                <a:gd name="connsiteX83" fmla="*/ 2232818 w 4836318"/>
                <a:gd name="connsiteY83" fmla="*/ 2144712 h 4373562"/>
                <a:gd name="connsiteX84" fmla="*/ 2251868 w 4836318"/>
                <a:gd name="connsiteY84" fmla="*/ 2157412 h 4373562"/>
                <a:gd name="connsiteX85" fmla="*/ 2270918 w 4836318"/>
                <a:gd name="connsiteY85" fmla="*/ 2176462 h 4373562"/>
                <a:gd name="connsiteX86" fmla="*/ 2309018 w 4836318"/>
                <a:gd name="connsiteY86" fmla="*/ 2195512 h 4373562"/>
                <a:gd name="connsiteX87" fmla="*/ 2315368 w 4836318"/>
                <a:gd name="connsiteY87" fmla="*/ 2227262 h 4373562"/>
                <a:gd name="connsiteX88" fmla="*/ 2340768 w 4836318"/>
                <a:gd name="connsiteY88" fmla="*/ 2227262 h 4373562"/>
                <a:gd name="connsiteX89" fmla="*/ 2334418 w 4836318"/>
                <a:gd name="connsiteY89" fmla="*/ 2265362 h 4373562"/>
                <a:gd name="connsiteX90" fmla="*/ 2385218 w 4836318"/>
                <a:gd name="connsiteY90" fmla="*/ 2278062 h 4373562"/>
                <a:gd name="connsiteX91" fmla="*/ 2391568 w 4836318"/>
                <a:gd name="connsiteY91" fmla="*/ 2341562 h 4373562"/>
                <a:gd name="connsiteX92" fmla="*/ 2423318 w 4836318"/>
                <a:gd name="connsiteY92" fmla="*/ 2347912 h 4373562"/>
                <a:gd name="connsiteX93" fmla="*/ 2423318 w 4836318"/>
                <a:gd name="connsiteY93" fmla="*/ 2436812 h 4373562"/>
                <a:gd name="connsiteX94" fmla="*/ 2480468 w 4836318"/>
                <a:gd name="connsiteY94" fmla="*/ 2443162 h 4373562"/>
                <a:gd name="connsiteX95" fmla="*/ 2537618 w 4836318"/>
                <a:gd name="connsiteY95" fmla="*/ 2462212 h 4373562"/>
                <a:gd name="connsiteX96" fmla="*/ 2594768 w 4836318"/>
                <a:gd name="connsiteY96" fmla="*/ 2487612 h 4373562"/>
                <a:gd name="connsiteX97" fmla="*/ 2670968 w 4836318"/>
                <a:gd name="connsiteY97" fmla="*/ 2513012 h 4373562"/>
                <a:gd name="connsiteX98" fmla="*/ 2696368 w 4836318"/>
                <a:gd name="connsiteY98" fmla="*/ 2538412 h 4373562"/>
                <a:gd name="connsiteX99" fmla="*/ 2702718 w 4836318"/>
                <a:gd name="connsiteY99" fmla="*/ 2620962 h 4373562"/>
                <a:gd name="connsiteX100" fmla="*/ 2734468 w 4836318"/>
                <a:gd name="connsiteY100" fmla="*/ 2646362 h 4373562"/>
                <a:gd name="connsiteX101" fmla="*/ 2734468 w 4836318"/>
                <a:gd name="connsiteY101" fmla="*/ 2646362 h 4373562"/>
                <a:gd name="connsiteX102" fmla="*/ 2778918 w 4836318"/>
                <a:gd name="connsiteY102" fmla="*/ 2684462 h 4373562"/>
                <a:gd name="connsiteX103" fmla="*/ 2836068 w 4836318"/>
                <a:gd name="connsiteY103" fmla="*/ 2709862 h 4373562"/>
                <a:gd name="connsiteX104" fmla="*/ 2886868 w 4836318"/>
                <a:gd name="connsiteY104" fmla="*/ 2747962 h 4373562"/>
                <a:gd name="connsiteX105" fmla="*/ 2899568 w 4836318"/>
                <a:gd name="connsiteY105" fmla="*/ 2786062 h 4373562"/>
                <a:gd name="connsiteX106" fmla="*/ 2899568 w 4836318"/>
                <a:gd name="connsiteY106" fmla="*/ 2817812 h 4373562"/>
                <a:gd name="connsiteX107" fmla="*/ 2950368 w 4836318"/>
                <a:gd name="connsiteY107" fmla="*/ 2836862 h 4373562"/>
                <a:gd name="connsiteX108" fmla="*/ 2950368 w 4836318"/>
                <a:gd name="connsiteY108" fmla="*/ 2836862 h 4373562"/>
                <a:gd name="connsiteX109" fmla="*/ 3007518 w 4836318"/>
                <a:gd name="connsiteY109" fmla="*/ 2881312 h 4373562"/>
                <a:gd name="connsiteX110" fmla="*/ 3007518 w 4836318"/>
                <a:gd name="connsiteY110" fmla="*/ 2881312 h 4373562"/>
                <a:gd name="connsiteX111" fmla="*/ 3096418 w 4836318"/>
                <a:gd name="connsiteY111" fmla="*/ 2919412 h 4373562"/>
                <a:gd name="connsiteX112" fmla="*/ 3096418 w 4836318"/>
                <a:gd name="connsiteY112" fmla="*/ 2919412 h 4373562"/>
                <a:gd name="connsiteX113" fmla="*/ 3185318 w 4836318"/>
                <a:gd name="connsiteY113" fmla="*/ 2944812 h 4373562"/>
                <a:gd name="connsiteX114" fmla="*/ 3198018 w 4836318"/>
                <a:gd name="connsiteY114" fmla="*/ 2995612 h 4373562"/>
                <a:gd name="connsiteX115" fmla="*/ 3236118 w 4836318"/>
                <a:gd name="connsiteY115" fmla="*/ 3021012 h 4373562"/>
                <a:gd name="connsiteX116" fmla="*/ 3267868 w 4836318"/>
                <a:gd name="connsiteY116" fmla="*/ 3033712 h 4373562"/>
                <a:gd name="connsiteX117" fmla="*/ 3305968 w 4836318"/>
                <a:gd name="connsiteY117" fmla="*/ 3065462 h 4373562"/>
                <a:gd name="connsiteX118" fmla="*/ 3394868 w 4836318"/>
                <a:gd name="connsiteY118" fmla="*/ 3128962 h 4373562"/>
                <a:gd name="connsiteX119" fmla="*/ 3375818 w 4836318"/>
                <a:gd name="connsiteY119" fmla="*/ 3186112 h 4373562"/>
                <a:gd name="connsiteX120" fmla="*/ 3407568 w 4836318"/>
                <a:gd name="connsiteY120" fmla="*/ 3205162 h 4373562"/>
                <a:gd name="connsiteX121" fmla="*/ 3426618 w 4836318"/>
                <a:gd name="connsiteY121" fmla="*/ 3211512 h 4373562"/>
                <a:gd name="connsiteX122" fmla="*/ 3464718 w 4836318"/>
                <a:gd name="connsiteY122" fmla="*/ 3243262 h 4373562"/>
                <a:gd name="connsiteX123" fmla="*/ 3477418 w 4836318"/>
                <a:gd name="connsiteY123" fmla="*/ 3281362 h 4373562"/>
                <a:gd name="connsiteX124" fmla="*/ 3509168 w 4836318"/>
                <a:gd name="connsiteY124" fmla="*/ 3325812 h 4373562"/>
                <a:gd name="connsiteX125" fmla="*/ 3585368 w 4836318"/>
                <a:gd name="connsiteY125" fmla="*/ 3319462 h 4373562"/>
                <a:gd name="connsiteX126" fmla="*/ 3623468 w 4836318"/>
                <a:gd name="connsiteY126" fmla="*/ 3370262 h 4373562"/>
                <a:gd name="connsiteX127" fmla="*/ 3655218 w 4836318"/>
                <a:gd name="connsiteY127" fmla="*/ 3408362 h 4373562"/>
                <a:gd name="connsiteX128" fmla="*/ 3693318 w 4836318"/>
                <a:gd name="connsiteY128" fmla="*/ 3478212 h 4373562"/>
                <a:gd name="connsiteX129" fmla="*/ 3706018 w 4836318"/>
                <a:gd name="connsiteY129" fmla="*/ 3522662 h 4373562"/>
                <a:gd name="connsiteX130" fmla="*/ 3807618 w 4836318"/>
                <a:gd name="connsiteY130" fmla="*/ 3560762 h 4373562"/>
                <a:gd name="connsiteX131" fmla="*/ 3858418 w 4836318"/>
                <a:gd name="connsiteY131" fmla="*/ 3548062 h 4373562"/>
                <a:gd name="connsiteX132" fmla="*/ 3877468 w 4836318"/>
                <a:gd name="connsiteY132" fmla="*/ 3643312 h 4373562"/>
                <a:gd name="connsiteX133" fmla="*/ 3934618 w 4836318"/>
                <a:gd name="connsiteY133" fmla="*/ 3649662 h 4373562"/>
                <a:gd name="connsiteX134" fmla="*/ 3998118 w 4836318"/>
                <a:gd name="connsiteY134" fmla="*/ 3675062 h 4373562"/>
                <a:gd name="connsiteX135" fmla="*/ 4048918 w 4836318"/>
                <a:gd name="connsiteY135" fmla="*/ 3681412 h 4373562"/>
                <a:gd name="connsiteX136" fmla="*/ 4074318 w 4836318"/>
                <a:gd name="connsiteY136" fmla="*/ 3687762 h 4373562"/>
                <a:gd name="connsiteX137" fmla="*/ 4125118 w 4836318"/>
                <a:gd name="connsiteY137" fmla="*/ 3738562 h 4373562"/>
                <a:gd name="connsiteX138" fmla="*/ 4144168 w 4836318"/>
                <a:gd name="connsiteY138" fmla="*/ 3744912 h 4373562"/>
                <a:gd name="connsiteX139" fmla="*/ 4150518 w 4836318"/>
                <a:gd name="connsiteY139" fmla="*/ 3808412 h 4373562"/>
                <a:gd name="connsiteX140" fmla="*/ 4150518 w 4836318"/>
                <a:gd name="connsiteY140" fmla="*/ 3808412 h 4373562"/>
                <a:gd name="connsiteX141" fmla="*/ 4226718 w 4836318"/>
                <a:gd name="connsiteY141" fmla="*/ 3897312 h 4373562"/>
                <a:gd name="connsiteX142" fmla="*/ 4271168 w 4836318"/>
                <a:gd name="connsiteY142" fmla="*/ 3929062 h 4373562"/>
                <a:gd name="connsiteX143" fmla="*/ 4271168 w 4836318"/>
                <a:gd name="connsiteY143" fmla="*/ 3929062 h 4373562"/>
                <a:gd name="connsiteX144" fmla="*/ 4372768 w 4836318"/>
                <a:gd name="connsiteY144" fmla="*/ 3973512 h 4373562"/>
                <a:gd name="connsiteX145" fmla="*/ 4385468 w 4836318"/>
                <a:gd name="connsiteY145" fmla="*/ 4024312 h 4373562"/>
                <a:gd name="connsiteX146" fmla="*/ 4385468 w 4836318"/>
                <a:gd name="connsiteY146" fmla="*/ 4024312 h 4373562"/>
                <a:gd name="connsiteX147" fmla="*/ 4442618 w 4836318"/>
                <a:gd name="connsiteY147" fmla="*/ 4068762 h 4373562"/>
                <a:gd name="connsiteX148" fmla="*/ 4468018 w 4836318"/>
                <a:gd name="connsiteY148" fmla="*/ 4106862 h 4373562"/>
                <a:gd name="connsiteX149" fmla="*/ 4468018 w 4836318"/>
                <a:gd name="connsiteY149" fmla="*/ 4106862 h 4373562"/>
                <a:gd name="connsiteX150" fmla="*/ 4563268 w 4836318"/>
                <a:gd name="connsiteY150" fmla="*/ 4144962 h 4373562"/>
                <a:gd name="connsiteX151" fmla="*/ 4556918 w 4836318"/>
                <a:gd name="connsiteY151" fmla="*/ 4208462 h 4373562"/>
                <a:gd name="connsiteX152" fmla="*/ 4601368 w 4836318"/>
                <a:gd name="connsiteY152" fmla="*/ 4214812 h 4373562"/>
                <a:gd name="connsiteX153" fmla="*/ 4614068 w 4836318"/>
                <a:gd name="connsiteY153" fmla="*/ 4252912 h 4373562"/>
                <a:gd name="connsiteX154" fmla="*/ 4652168 w 4836318"/>
                <a:gd name="connsiteY154" fmla="*/ 4291012 h 4373562"/>
                <a:gd name="connsiteX155" fmla="*/ 4652168 w 4836318"/>
                <a:gd name="connsiteY155" fmla="*/ 4291012 h 4373562"/>
                <a:gd name="connsiteX156" fmla="*/ 4766468 w 4836318"/>
                <a:gd name="connsiteY156" fmla="*/ 4297362 h 4373562"/>
                <a:gd name="connsiteX157" fmla="*/ 4829968 w 4836318"/>
                <a:gd name="connsiteY157" fmla="*/ 4348162 h 4373562"/>
                <a:gd name="connsiteX158" fmla="*/ 4836318 w 4836318"/>
                <a:gd name="connsiteY158" fmla="*/ 4373562 h 4373562"/>
                <a:gd name="connsiteX159" fmla="*/ 4836318 w 4836318"/>
                <a:gd name="connsiteY15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36587 w 4836318"/>
                <a:gd name="connsiteY26" fmla="*/ 559593 h 4373562"/>
                <a:gd name="connsiteX27" fmla="*/ 653256 w 4836318"/>
                <a:gd name="connsiteY27" fmla="*/ 576262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72318 w 4836318"/>
                <a:gd name="connsiteY31" fmla="*/ 766762 h 4373562"/>
                <a:gd name="connsiteX32" fmla="*/ 842168 w 4836318"/>
                <a:gd name="connsiteY32" fmla="*/ 766762 h 4373562"/>
                <a:gd name="connsiteX33" fmla="*/ 861218 w 4836318"/>
                <a:gd name="connsiteY33" fmla="*/ 811212 h 4373562"/>
                <a:gd name="connsiteX34" fmla="*/ 886618 w 4836318"/>
                <a:gd name="connsiteY34" fmla="*/ 811212 h 4373562"/>
                <a:gd name="connsiteX35" fmla="*/ 912018 w 4836318"/>
                <a:gd name="connsiteY35" fmla="*/ 868362 h 4373562"/>
                <a:gd name="connsiteX36" fmla="*/ 950118 w 4836318"/>
                <a:gd name="connsiteY36" fmla="*/ 900112 h 4373562"/>
                <a:gd name="connsiteX37" fmla="*/ 950118 w 4836318"/>
                <a:gd name="connsiteY37" fmla="*/ 900112 h 4373562"/>
                <a:gd name="connsiteX38" fmla="*/ 962818 w 4836318"/>
                <a:gd name="connsiteY38" fmla="*/ 963612 h 4373562"/>
                <a:gd name="connsiteX39" fmla="*/ 1013618 w 4836318"/>
                <a:gd name="connsiteY39" fmla="*/ 969962 h 4373562"/>
                <a:gd name="connsiteX40" fmla="*/ 1013618 w 4836318"/>
                <a:gd name="connsiteY40" fmla="*/ 1020762 h 4373562"/>
                <a:gd name="connsiteX41" fmla="*/ 1026318 w 4836318"/>
                <a:gd name="connsiteY41" fmla="*/ 1071562 h 4373562"/>
                <a:gd name="connsiteX42" fmla="*/ 1070768 w 4836318"/>
                <a:gd name="connsiteY42" fmla="*/ 1065212 h 4373562"/>
                <a:gd name="connsiteX43" fmla="*/ 1070768 w 4836318"/>
                <a:gd name="connsiteY43" fmla="*/ 1065212 h 4373562"/>
                <a:gd name="connsiteX44" fmla="*/ 1089818 w 4836318"/>
                <a:gd name="connsiteY44" fmla="*/ 1135062 h 4373562"/>
                <a:gd name="connsiteX45" fmla="*/ 1089818 w 4836318"/>
                <a:gd name="connsiteY45" fmla="*/ 1166812 h 4373562"/>
                <a:gd name="connsiteX46" fmla="*/ 1146968 w 4836318"/>
                <a:gd name="connsiteY46" fmla="*/ 1166812 h 4373562"/>
                <a:gd name="connsiteX47" fmla="*/ 1146968 w 4836318"/>
                <a:gd name="connsiteY47" fmla="*/ 1166812 h 4373562"/>
                <a:gd name="connsiteX48" fmla="*/ 1191418 w 4836318"/>
                <a:gd name="connsiteY48" fmla="*/ 1204912 h 4373562"/>
                <a:gd name="connsiteX49" fmla="*/ 1191418 w 4836318"/>
                <a:gd name="connsiteY49" fmla="*/ 1236662 h 4373562"/>
                <a:gd name="connsiteX50" fmla="*/ 1254918 w 4836318"/>
                <a:gd name="connsiteY50" fmla="*/ 1230312 h 4373562"/>
                <a:gd name="connsiteX51" fmla="*/ 1254918 w 4836318"/>
                <a:gd name="connsiteY51" fmla="*/ 1293812 h 4373562"/>
                <a:gd name="connsiteX52" fmla="*/ 1261268 w 4836318"/>
                <a:gd name="connsiteY52" fmla="*/ 1319212 h 4373562"/>
                <a:gd name="connsiteX53" fmla="*/ 1305718 w 4836318"/>
                <a:gd name="connsiteY53" fmla="*/ 1338262 h 4373562"/>
                <a:gd name="connsiteX54" fmla="*/ 1305718 w 4836318"/>
                <a:gd name="connsiteY54" fmla="*/ 1338262 h 4373562"/>
                <a:gd name="connsiteX55" fmla="*/ 1375568 w 4836318"/>
                <a:gd name="connsiteY55" fmla="*/ 1370012 h 4373562"/>
                <a:gd name="connsiteX56" fmla="*/ 1375568 w 4836318"/>
                <a:gd name="connsiteY56" fmla="*/ 1370012 h 4373562"/>
                <a:gd name="connsiteX57" fmla="*/ 1413668 w 4836318"/>
                <a:gd name="connsiteY57" fmla="*/ 1382712 h 4373562"/>
                <a:gd name="connsiteX58" fmla="*/ 1432718 w 4836318"/>
                <a:gd name="connsiteY58" fmla="*/ 1446212 h 4373562"/>
                <a:gd name="connsiteX59" fmla="*/ 1464468 w 4836318"/>
                <a:gd name="connsiteY59" fmla="*/ 1446212 h 4373562"/>
                <a:gd name="connsiteX60" fmla="*/ 1464468 w 4836318"/>
                <a:gd name="connsiteY60" fmla="*/ 1516062 h 4373562"/>
                <a:gd name="connsiteX61" fmla="*/ 1489868 w 4836318"/>
                <a:gd name="connsiteY61" fmla="*/ 1516062 h 4373562"/>
                <a:gd name="connsiteX62" fmla="*/ 1496218 w 4836318"/>
                <a:gd name="connsiteY62" fmla="*/ 1560512 h 4373562"/>
                <a:gd name="connsiteX63" fmla="*/ 1496218 w 4836318"/>
                <a:gd name="connsiteY63" fmla="*/ 1560512 h 4373562"/>
                <a:gd name="connsiteX64" fmla="*/ 1566068 w 4836318"/>
                <a:gd name="connsiteY64" fmla="*/ 1592262 h 4373562"/>
                <a:gd name="connsiteX65" fmla="*/ 1623218 w 4836318"/>
                <a:gd name="connsiteY65" fmla="*/ 1630362 h 4373562"/>
                <a:gd name="connsiteX66" fmla="*/ 1623218 w 4836318"/>
                <a:gd name="connsiteY66" fmla="*/ 1636712 h 4373562"/>
                <a:gd name="connsiteX67" fmla="*/ 1705768 w 4836318"/>
                <a:gd name="connsiteY67" fmla="*/ 1693862 h 4373562"/>
                <a:gd name="connsiteX68" fmla="*/ 1705768 w 4836318"/>
                <a:gd name="connsiteY68" fmla="*/ 1757362 h 4373562"/>
                <a:gd name="connsiteX69" fmla="*/ 1756568 w 4836318"/>
                <a:gd name="connsiteY69" fmla="*/ 1789112 h 4373562"/>
                <a:gd name="connsiteX70" fmla="*/ 1756568 w 4836318"/>
                <a:gd name="connsiteY70" fmla="*/ 1789112 h 4373562"/>
                <a:gd name="connsiteX71" fmla="*/ 1839118 w 4836318"/>
                <a:gd name="connsiteY71" fmla="*/ 1782762 h 4373562"/>
                <a:gd name="connsiteX72" fmla="*/ 1820068 w 4836318"/>
                <a:gd name="connsiteY72" fmla="*/ 1827212 h 4373562"/>
                <a:gd name="connsiteX73" fmla="*/ 1820068 w 4836318"/>
                <a:gd name="connsiteY73" fmla="*/ 1827212 h 4373562"/>
                <a:gd name="connsiteX74" fmla="*/ 1858168 w 4836318"/>
                <a:gd name="connsiteY74" fmla="*/ 1916112 h 4373562"/>
                <a:gd name="connsiteX75" fmla="*/ 1928018 w 4836318"/>
                <a:gd name="connsiteY75" fmla="*/ 1909762 h 4373562"/>
                <a:gd name="connsiteX76" fmla="*/ 1972468 w 4836318"/>
                <a:gd name="connsiteY76" fmla="*/ 1941512 h 4373562"/>
                <a:gd name="connsiteX77" fmla="*/ 2023268 w 4836318"/>
                <a:gd name="connsiteY77" fmla="*/ 1985962 h 4373562"/>
                <a:gd name="connsiteX78" fmla="*/ 2042318 w 4836318"/>
                <a:gd name="connsiteY78" fmla="*/ 1992312 h 4373562"/>
                <a:gd name="connsiteX79" fmla="*/ 2042318 w 4836318"/>
                <a:gd name="connsiteY79" fmla="*/ 1992312 h 4373562"/>
                <a:gd name="connsiteX80" fmla="*/ 2093118 w 4836318"/>
                <a:gd name="connsiteY80" fmla="*/ 2043112 h 4373562"/>
                <a:gd name="connsiteX81" fmla="*/ 2143918 w 4836318"/>
                <a:gd name="connsiteY81" fmla="*/ 2068512 h 4373562"/>
                <a:gd name="connsiteX82" fmla="*/ 2182018 w 4836318"/>
                <a:gd name="connsiteY82" fmla="*/ 2106612 h 4373562"/>
                <a:gd name="connsiteX83" fmla="*/ 2182018 w 4836318"/>
                <a:gd name="connsiteY83" fmla="*/ 2106612 h 4373562"/>
                <a:gd name="connsiteX84" fmla="*/ 2232818 w 4836318"/>
                <a:gd name="connsiteY84" fmla="*/ 2144712 h 4373562"/>
                <a:gd name="connsiteX85" fmla="*/ 2251868 w 4836318"/>
                <a:gd name="connsiteY85" fmla="*/ 2157412 h 4373562"/>
                <a:gd name="connsiteX86" fmla="*/ 2270918 w 4836318"/>
                <a:gd name="connsiteY86" fmla="*/ 2176462 h 4373562"/>
                <a:gd name="connsiteX87" fmla="*/ 2309018 w 4836318"/>
                <a:gd name="connsiteY87" fmla="*/ 2195512 h 4373562"/>
                <a:gd name="connsiteX88" fmla="*/ 2315368 w 4836318"/>
                <a:gd name="connsiteY88" fmla="*/ 2227262 h 4373562"/>
                <a:gd name="connsiteX89" fmla="*/ 2340768 w 4836318"/>
                <a:gd name="connsiteY89" fmla="*/ 2227262 h 4373562"/>
                <a:gd name="connsiteX90" fmla="*/ 2334418 w 4836318"/>
                <a:gd name="connsiteY90" fmla="*/ 2265362 h 4373562"/>
                <a:gd name="connsiteX91" fmla="*/ 2385218 w 4836318"/>
                <a:gd name="connsiteY91" fmla="*/ 2278062 h 4373562"/>
                <a:gd name="connsiteX92" fmla="*/ 2391568 w 4836318"/>
                <a:gd name="connsiteY92" fmla="*/ 2341562 h 4373562"/>
                <a:gd name="connsiteX93" fmla="*/ 2423318 w 4836318"/>
                <a:gd name="connsiteY93" fmla="*/ 2347912 h 4373562"/>
                <a:gd name="connsiteX94" fmla="*/ 2423318 w 4836318"/>
                <a:gd name="connsiteY94" fmla="*/ 2436812 h 4373562"/>
                <a:gd name="connsiteX95" fmla="*/ 2480468 w 4836318"/>
                <a:gd name="connsiteY95" fmla="*/ 2443162 h 4373562"/>
                <a:gd name="connsiteX96" fmla="*/ 2537618 w 4836318"/>
                <a:gd name="connsiteY96" fmla="*/ 2462212 h 4373562"/>
                <a:gd name="connsiteX97" fmla="*/ 2594768 w 4836318"/>
                <a:gd name="connsiteY97" fmla="*/ 2487612 h 4373562"/>
                <a:gd name="connsiteX98" fmla="*/ 2670968 w 4836318"/>
                <a:gd name="connsiteY98" fmla="*/ 2513012 h 4373562"/>
                <a:gd name="connsiteX99" fmla="*/ 2696368 w 4836318"/>
                <a:gd name="connsiteY99" fmla="*/ 2538412 h 4373562"/>
                <a:gd name="connsiteX100" fmla="*/ 2702718 w 4836318"/>
                <a:gd name="connsiteY100" fmla="*/ 2620962 h 4373562"/>
                <a:gd name="connsiteX101" fmla="*/ 2734468 w 4836318"/>
                <a:gd name="connsiteY101" fmla="*/ 2646362 h 4373562"/>
                <a:gd name="connsiteX102" fmla="*/ 2734468 w 4836318"/>
                <a:gd name="connsiteY102" fmla="*/ 2646362 h 4373562"/>
                <a:gd name="connsiteX103" fmla="*/ 2778918 w 4836318"/>
                <a:gd name="connsiteY103" fmla="*/ 2684462 h 4373562"/>
                <a:gd name="connsiteX104" fmla="*/ 2836068 w 4836318"/>
                <a:gd name="connsiteY104" fmla="*/ 2709862 h 4373562"/>
                <a:gd name="connsiteX105" fmla="*/ 2886868 w 4836318"/>
                <a:gd name="connsiteY105" fmla="*/ 2747962 h 4373562"/>
                <a:gd name="connsiteX106" fmla="*/ 2899568 w 4836318"/>
                <a:gd name="connsiteY106" fmla="*/ 2786062 h 4373562"/>
                <a:gd name="connsiteX107" fmla="*/ 2899568 w 4836318"/>
                <a:gd name="connsiteY107" fmla="*/ 2817812 h 4373562"/>
                <a:gd name="connsiteX108" fmla="*/ 2950368 w 4836318"/>
                <a:gd name="connsiteY108" fmla="*/ 2836862 h 4373562"/>
                <a:gd name="connsiteX109" fmla="*/ 2950368 w 4836318"/>
                <a:gd name="connsiteY109" fmla="*/ 2836862 h 4373562"/>
                <a:gd name="connsiteX110" fmla="*/ 3007518 w 4836318"/>
                <a:gd name="connsiteY110" fmla="*/ 2881312 h 4373562"/>
                <a:gd name="connsiteX111" fmla="*/ 3007518 w 4836318"/>
                <a:gd name="connsiteY111" fmla="*/ 2881312 h 4373562"/>
                <a:gd name="connsiteX112" fmla="*/ 3096418 w 4836318"/>
                <a:gd name="connsiteY112" fmla="*/ 2919412 h 4373562"/>
                <a:gd name="connsiteX113" fmla="*/ 3096418 w 4836318"/>
                <a:gd name="connsiteY113" fmla="*/ 2919412 h 4373562"/>
                <a:gd name="connsiteX114" fmla="*/ 3185318 w 4836318"/>
                <a:gd name="connsiteY114" fmla="*/ 2944812 h 4373562"/>
                <a:gd name="connsiteX115" fmla="*/ 3198018 w 4836318"/>
                <a:gd name="connsiteY115" fmla="*/ 2995612 h 4373562"/>
                <a:gd name="connsiteX116" fmla="*/ 3236118 w 4836318"/>
                <a:gd name="connsiteY116" fmla="*/ 3021012 h 4373562"/>
                <a:gd name="connsiteX117" fmla="*/ 3267868 w 4836318"/>
                <a:gd name="connsiteY117" fmla="*/ 3033712 h 4373562"/>
                <a:gd name="connsiteX118" fmla="*/ 3305968 w 4836318"/>
                <a:gd name="connsiteY118" fmla="*/ 3065462 h 4373562"/>
                <a:gd name="connsiteX119" fmla="*/ 3394868 w 4836318"/>
                <a:gd name="connsiteY119" fmla="*/ 3128962 h 4373562"/>
                <a:gd name="connsiteX120" fmla="*/ 3375818 w 4836318"/>
                <a:gd name="connsiteY120" fmla="*/ 3186112 h 4373562"/>
                <a:gd name="connsiteX121" fmla="*/ 3407568 w 4836318"/>
                <a:gd name="connsiteY121" fmla="*/ 3205162 h 4373562"/>
                <a:gd name="connsiteX122" fmla="*/ 3426618 w 4836318"/>
                <a:gd name="connsiteY122" fmla="*/ 3211512 h 4373562"/>
                <a:gd name="connsiteX123" fmla="*/ 3464718 w 4836318"/>
                <a:gd name="connsiteY123" fmla="*/ 3243262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27062 w 4836318"/>
                <a:gd name="connsiteY26" fmla="*/ 569118 h 4373562"/>
                <a:gd name="connsiteX27" fmla="*/ 653256 w 4836318"/>
                <a:gd name="connsiteY27" fmla="*/ 576262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72318 w 4836318"/>
                <a:gd name="connsiteY31" fmla="*/ 766762 h 4373562"/>
                <a:gd name="connsiteX32" fmla="*/ 842168 w 4836318"/>
                <a:gd name="connsiteY32" fmla="*/ 766762 h 4373562"/>
                <a:gd name="connsiteX33" fmla="*/ 861218 w 4836318"/>
                <a:gd name="connsiteY33" fmla="*/ 811212 h 4373562"/>
                <a:gd name="connsiteX34" fmla="*/ 886618 w 4836318"/>
                <a:gd name="connsiteY34" fmla="*/ 811212 h 4373562"/>
                <a:gd name="connsiteX35" fmla="*/ 912018 w 4836318"/>
                <a:gd name="connsiteY35" fmla="*/ 868362 h 4373562"/>
                <a:gd name="connsiteX36" fmla="*/ 950118 w 4836318"/>
                <a:gd name="connsiteY36" fmla="*/ 900112 h 4373562"/>
                <a:gd name="connsiteX37" fmla="*/ 950118 w 4836318"/>
                <a:gd name="connsiteY37" fmla="*/ 900112 h 4373562"/>
                <a:gd name="connsiteX38" fmla="*/ 962818 w 4836318"/>
                <a:gd name="connsiteY38" fmla="*/ 963612 h 4373562"/>
                <a:gd name="connsiteX39" fmla="*/ 1013618 w 4836318"/>
                <a:gd name="connsiteY39" fmla="*/ 969962 h 4373562"/>
                <a:gd name="connsiteX40" fmla="*/ 1013618 w 4836318"/>
                <a:gd name="connsiteY40" fmla="*/ 1020762 h 4373562"/>
                <a:gd name="connsiteX41" fmla="*/ 1026318 w 4836318"/>
                <a:gd name="connsiteY41" fmla="*/ 1071562 h 4373562"/>
                <a:gd name="connsiteX42" fmla="*/ 1070768 w 4836318"/>
                <a:gd name="connsiteY42" fmla="*/ 1065212 h 4373562"/>
                <a:gd name="connsiteX43" fmla="*/ 1070768 w 4836318"/>
                <a:gd name="connsiteY43" fmla="*/ 1065212 h 4373562"/>
                <a:gd name="connsiteX44" fmla="*/ 1089818 w 4836318"/>
                <a:gd name="connsiteY44" fmla="*/ 1135062 h 4373562"/>
                <a:gd name="connsiteX45" fmla="*/ 1089818 w 4836318"/>
                <a:gd name="connsiteY45" fmla="*/ 1166812 h 4373562"/>
                <a:gd name="connsiteX46" fmla="*/ 1146968 w 4836318"/>
                <a:gd name="connsiteY46" fmla="*/ 1166812 h 4373562"/>
                <a:gd name="connsiteX47" fmla="*/ 1146968 w 4836318"/>
                <a:gd name="connsiteY47" fmla="*/ 1166812 h 4373562"/>
                <a:gd name="connsiteX48" fmla="*/ 1191418 w 4836318"/>
                <a:gd name="connsiteY48" fmla="*/ 1204912 h 4373562"/>
                <a:gd name="connsiteX49" fmla="*/ 1191418 w 4836318"/>
                <a:gd name="connsiteY49" fmla="*/ 1236662 h 4373562"/>
                <a:gd name="connsiteX50" fmla="*/ 1254918 w 4836318"/>
                <a:gd name="connsiteY50" fmla="*/ 1230312 h 4373562"/>
                <a:gd name="connsiteX51" fmla="*/ 1254918 w 4836318"/>
                <a:gd name="connsiteY51" fmla="*/ 1293812 h 4373562"/>
                <a:gd name="connsiteX52" fmla="*/ 1261268 w 4836318"/>
                <a:gd name="connsiteY52" fmla="*/ 1319212 h 4373562"/>
                <a:gd name="connsiteX53" fmla="*/ 1305718 w 4836318"/>
                <a:gd name="connsiteY53" fmla="*/ 1338262 h 4373562"/>
                <a:gd name="connsiteX54" fmla="*/ 1305718 w 4836318"/>
                <a:gd name="connsiteY54" fmla="*/ 1338262 h 4373562"/>
                <a:gd name="connsiteX55" fmla="*/ 1375568 w 4836318"/>
                <a:gd name="connsiteY55" fmla="*/ 1370012 h 4373562"/>
                <a:gd name="connsiteX56" fmla="*/ 1375568 w 4836318"/>
                <a:gd name="connsiteY56" fmla="*/ 1370012 h 4373562"/>
                <a:gd name="connsiteX57" fmla="*/ 1413668 w 4836318"/>
                <a:gd name="connsiteY57" fmla="*/ 1382712 h 4373562"/>
                <a:gd name="connsiteX58" fmla="*/ 1432718 w 4836318"/>
                <a:gd name="connsiteY58" fmla="*/ 1446212 h 4373562"/>
                <a:gd name="connsiteX59" fmla="*/ 1464468 w 4836318"/>
                <a:gd name="connsiteY59" fmla="*/ 1446212 h 4373562"/>
                <a:gd name="connsiteX60" fmla="*/ 1464468 w 4836318"/>
                <a:gd name="connsiteY60" fmla="*/ 1516062 h 4373562"/>
                <a:gd name="connsiteX61" fmla="*/ 1489868 w 4836318"/>
                <a:gd name="connsiteY61" fmla="*/ 1516062 h 4373562"/>
                <a:gd name="connsiteX62" fmla="*/ 1496218 w 4836318"/>
                <a:gd name="connsiteY62" fmla="*/ 1560512 h 4373562"/>
                <a:gd name="connsiteX63" fmla="*/ 1496218 w 4836318"/>
                <a:gd name="connsiteY63" fmla="*/ 1560512 h 4373562"/>
                <a:gd name="connsiteX64" fmla="*/ 1566068 w 4836318"/>
                <a:gd name="connsiteY64" fmla="*/ 1592262 h 4373562"/>
                <a:gd name="connsiteX65" fmla="*/ 1623218 w 4836318"/>
                <a:gd name="connsiteY65" fmla="*/ 1630362 h 4373562"/>
                <a:gd name="connsiteX66" fmla="*/ 1623218 w 4836318"/>
                <a:gd name="connsiteY66" fmla="*/ 1636712 h 4373562"/>
                <a:gd name="connsiteX67" fmla="*/ 1705768 w 4836318"/>
                <a:gd name="connsiteY67" fmla="*/ 1693862 h 4373562"/>
                <a:gd name="connsiteX68" fmla="*/ 1705768 w 4836318"/>
                <a:gd name="connsiteY68" fmla="*/ 1757362 h 4373562"/>
                <a:gd name="connsiteX69" fmla="*/ 1756568 w 4836318"/>
                <a:gd name="connsiteY69" fmla="*/ 1789112 h 4373562"/>
                <a:gd name="connsiteX70" fmla="*/ 1756568 w 4836318"/>
                <a:gd name="connsiteY70" fmla="*/ 1789112 h 4373562"/>
                <a:gd name="connsiteX71" fmla="*/ 1839118 w 4836318"/>
                <a:gd name="connsiteY71" fmla="*/ 1782762 h 4373562"/>
                <a:gd name="connsiteX72" fmla="*/ 1820068 w 4836318"/>
                <a:gd name="connsiteY72" fmla="*/ 1827212 h 4373562"/>
                <a:gd name="connsiteX73" fmla="*/ 1820068 w 4836318"/>
                <a:gd name="connsiteY73" fmla="*/ 1827212 h 4373562"/>
                <a:gd name="connsiteX74" fmla="*/ 1858168 w 4836318"/>
                <a:gd name="connsiteY74" fmla="*/ 1916112 h 4373562"/>
                <a:gd name="connsiteX75" fmla="*/ 1928018 w 4836318"/>
                <a:gd name="connsiteY75" fmla="*/ 1909762 h 4373562"/>
                <a:gd name="connsiteX76" fmla="*/ 1972468 w 4836318"/>
                <a:gd name="connsiteY76" fmla="*/ 1941512 h 4373562"/>
                <a:gd name="connsiteX77" fmla="*/ 2023268 w 4836318"/>
                <a:gd name="connsiteY77" fmla="*/ 1985962 h 4373562"/>
                <a:gd name="connsiteX78" fmla="*/ 2042318 w 4836318"/>
                <a:gd name="connsiteY78" fmla="*/ 1992312 h 4373562"/>
                <a:gd name="connsiteX79" fmla="*/ 2042318 w 4836318"/>
                <a:gd name="connsiteY79" fmla="*/ 1992312 h 4373562"/>
                <a:gd name="connsiteX80" fmla="*/ 2093118 w 4836318"/>
                <a:gd name="connsiteY80" fmla="*/ 2043112 h 4373562"/>
                <a:gd name="connsiteX81" fmla="*/ 2143918 w 4836318"/>
                <a:gd name="connsiteY81" fmla="*/ 2068512 h 4373562"/>
                <a:gd name="connsiteX82" fmla="*/ 2182018 w 4836318"/>
                <a:gd name="connsiteY82" fmla="*/ 2106612 h 4373562"/>
                <a:gd name="connsiteX83" fmla="*/ 2182018 w 4836318"/>
                <a:gd name="connsiteY83" fmla="*/ 2106612 h 4373562"/>
                <a:gd name="connsiteX84" fmla="*/ 2232818 w 4836318"/>
                <a:gd name="connsiteY84" fmla="*/ 2144712 h 4373562"/>
                <a:gd name="connsiteX85" fmla="*/ 2251868 w 4836318"/>
                <a:gd name="connsiteY85" fmla="*/ 2157412 h 4373562"/>
                <a:gd name="connsiteX86" fmla="*/ 2270918 w 4836318"/>
                <a:gd name="connsiteY86" fmla="*/ 2176462 h 4373562"/>
                <a:gd name="connsiteX87" fmla="*/ 2309018 w 4836318"/>
                <a:gd name="connsiteY87" fmla="*/ 2195512 h 4373562"/>
                <a:gd name="connsiteX88" fmla="*/ 2315368 w 4836318"/>
                <a:gd name="connsiteY88" fmla="*/ 2227262 h 4373562"/>
                <a:gd name="connsiteX89" fmla="*/ 2340768 w 4836318"/>
                <a:gd name="connsiteY89" fmla="*/ 2227262 h 4373562"/>
                <a:gd name="connsiteX90" fmla="*/ 2334418 w 4836318"/>
                <a:gd name="connsiteY90" fmla="*/ 2265362 h 4373562"/>
                <a:gd name="connsiteX91" fmla="*/ 2385218 w 4836318"/>
                <a:gd name="connsiteY91" fmla="*/ 2278062 h 4373562"/>
                <a:gd name="connsiteX92" fmla="*/ 2391568 w 4836318"/>
                <a:gd name="connsiteY92" fmla="*/ 2341562 h 4373562"/>
                <a:gd name="connsiteX93" fmla="*/ 2423318 w 4836318"/>
                <a:gd name="connsiteY93" fmla="*/ 2347912 h 4373562"/>
                <a:gd name="connsiteX94" fmla="*/ 2423318 w 4836318"/>
                <a:gd name="connsiteY94" fmla="*/ 2436812 h 4373562"/>
                <a:gd name="connsiteX95" fmla="*/ 2480468 w 4836318"/>
                <a:gd name="connsiteY95" fmla="*/ 2443162 h 4373562"/>
                <a:gd name="connsiteX96" fmla="*/ 2537618 w 4836318"/>
                <a:gd name="connsiteY96" fmla="*/ 2462212 h 4373562"/>
                <a:gd name="connsiteX97" fmla="*/ 2594768 w 4836318"/>
                <a:gd name="connsiteY97" fmla="*/ 2487612 h 4373562"/>
                <a:gd name="connsiteX98" fmla="*/ 2670968 w 4836318"/>
                <a:gd name="connsiteY98" fmla="*/ 2513012 h 4373562"/>
                <a:gd name="connsiteX99" fmla="*/ 2696368 w 4836318"/>
                <a:gd name="connsiteY99" fmla="*/ 2538412 h 4373562"/>
                <a:gd name="connsiteX100" fmla="*/ 2702718 w 4836318"/>
                <a:gd name="connsiteY100" fmla="*/ 2620962 h 4373562"/>
                <a:gd name="connsiteX101" fmla="*/ 2734468 w 4836318"/>
                <a:gd name="connsiteY101" fmla="*/ 2646362 h 4373562"/>
                <a:gd name="connsiteX102" fmla="*/ 2734468 w 4836318"/>
                <a:gd name="connsiteY102" fmla="*/ 2646362 h 4373562"/>
                <a:gd name="connsiteX103" fmla="*/ 2778918 w 4836318"/>
                <a:gd name="connsiteY103" fmla="*/ 2684462 h 4373562"/>
                <a:gd name="connsiteX104" fmla="*/ 2836068 w 4836318"/>
                <a:gd name="connsiteY104" fmla="*/ 2709862 h 4373562"/>
                <a:gd name="connsiteX105" fmla="*/ 2886868 w 4836318"/>
                <a:gd name="connsiteY105" fmla="*/ 2747962 h 4373562"/>
                <a:gd name="connsiteX106" fmla="*/ 2899568 w 4836318"/>
                <a:gd name="connsiteY106" fmla="*/ 2786062 h 4373562"/>
                <a:gd name="connsiteX107" fmla="*/ 2899568 w 4836318"/>
                <a:gd name="connsiteY107" fmla="*/ 2817812 h 4373562"/>
                <a:gd name="connsiteX108" fmla="*/ 2950368 w 4836318"/>
                <a:gd name="connsiteY108" fmla="*/ 2836862 h 4373562"/>
                <a:gd name="connsiteX109" fmla="*/ 2950368 w 4836318"/>
                <a:gd name="connsiteY109" fmla="*/ 2836862 h 4373562"/>
                <a:gd name="connsiteX110" fmla="*/ 3007518 w 4836318"/>
                <a:gd name="connsiteY110" fmla="*/ 2881312 h 4373562"/>
                <a:gd name="connsiteX111" fmla="*/ 3007518 w 4836318"/>
                <a:gd name="connsiteY111" fmla="*/ 2881312 h 4373562"/>
                <a:gd name="connsiteX112" fmla="*/ 3096418 w 4836318"/>
                <a:gd name="connsiteY112" fmla="*/ 2919412 h 4373562"/>
                <a:gd name="connsiteX113" fmla="*/ 3096418 w 4836318"/>
                <a:gd name="connsiteY113" fmla="*/ 2919412 h 4373562"/>
                <a:gd name="connsiteX114" fmla="*/ 3185318 w 4836318"/>
                <a:gd name="connsiteY114" fmla="*/ 2944812 h 4373562"/>
                <a:gd name="connsiteX115" fmla="*/ 3198018 w 4836318"/>
                <a:gd name="connsiteY115" fmla="*/ 2995612 h 4373562"/>
                <a:gd name="connsiteX116" fmla="*/ 3236118 w 4836318"/>
                <a:gd name="connsiteY116" fmla="*/ 3021012 h 4373562"/>
                <a:gd name="connsiteX117" fmla="*/ 3267868 w 4836318"/>
                <a:gd name="connsiteY117" fmla="*/ 3033712 h 4373562"/>
                <a:gd name="connsiteX118" fmla="*/ 3305968 w 4836318"/>
                <a:gd name="connsiteY118" fmla="*/ 3065462 h 4373562"/>
                <a:gd name="connsiteX119" fmla="*/ 3394868 w 4836318"/>
                <a:gd name="connsiteY119" fmla="*/ 3128962 h 4373562"/>
                <a:gd name="connsiteX120" fmla="*/ 3375818 w 4836318"/>
                <a:gd name="connsiteY120" fmla="*/ 3186112 h 4373562"/>
                <a:gd name="connsiteX121" fmla="*/ 3407568 w 4836318"/>
                <a:gd name="connsiteY121" fmla="*/ 3205162 h 4373562"/>
                <a:gd name="connsiteX122" fmla="*/ 3426618 w 4836318"/>
                <a:gd name="connsiteY122" fmla="*/ 3211512 h 4373562"/>
                <a:gd name="connsiteX123" fmla="*/ 3464718 w 4836318"/>
                <a:gd name="connsiteY123" fmla="*/ 3243262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27062 w 4836318"/>
                <a:gd name="connsiteY26" fmla="*/ 569118 h 4373562"/>
                <a:gd name="connsiteX27" fmla="*/ 650875 w 4836318"/>
                <a:gd name="connsiteY27" fmla="*/ 554831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72318 w 4836318"/>
                <a:gd name="connsiteY31" fmla="*/ 766762 h 4373562"/>
                <a:gd name="connsiteX32" fmla="*/ 842168 w 4836318"/>
                <a:gd name="connsiteY32" fmla="*/ 766762 h 4373562"/>
                <a:gd name="connsiteX33" fmla="*/ 861218 w 4836318"/>
                <a:gd name="connsiteY33" fmla="*/ 811212 h 4373562"/>
                <a:gd name="connsiteX34" fmla="*/ 886618 w 4836318"/>
                <a:gd name="connsiteY34" fmla="*/ 811212 h 4373562"/>
                <a:gd name="connsiteX35" fmla="*/ 912018 w 4836318"/>
                <a:gd name="connsiteY35" fmla="*/ 868362 h 4373562"/>
                <a:gd name="connsiteX36" fmla="*/ 950118 w 4836318"/>
                <a:gd name="connsiteY36" fmla="*/ 900112 h 4373562"/>
                <a:gd name="connsiteX37" fmla="*/ 950118 w 4836318"/>
                <a:gd name="connsiteY37" fmla="*/ 900112 h 4373562"/>
                <a:gd name="connsiteX38" fmla="*/ 962818 w 4836318"/>
                <a:gd name="connsiteY38" fmla="*/ 963612 h 4373562"/>
                <a:gd name="connsiteX39" fmla="*/ 1013618 w 4836318"/>
                <a:gd name="connsiteY39" fmla="*/ 969962 h 4373562"/>
                <a:gd name="connsiteX40" fmla="*/ 1013618 w 4836318"/>
                <a:gd name="connsiteY40" fmla="*/ 1020762 h 4373562"/>
                <a:gd name="connsiteX41" fmla="*/ 1026318 w 4836318"/>
                <a:gd name="connsiteY41" fmla="*/ 1071562 h 4373562"/>
                <a:gd name="connsiteX42" fmla="*/ 1070768 w 4836318"/>
                <a:gd name="connsiteY42" fmla="*/ 1065212 h 4373562"/>
                <a:gd name="connsiteX43" fmla="*/ 1070768 w 4836318"/>
                <a:gd name="connsiteY43" fmla="*/ 1065212 h 4373562"/>
                <a:gd name="connsiteX44" fmla="*/ 1089818 w 4836318"/>
                <a:gd name="connsiteY44" fmla="*/ 1135062 h 4373562"/>
                <a:gd name="connsiteX45" fmla="*/ 1089818 w 4836318"/>
                <a:gd name="connsiteY45" fmla="*/ 1166812 h 4373562"/>
                <a:gd name="connsiteX46" fmla="*/ 1146968 w 4836318"/>
                <a:gd name="connsiteY46" fmla="*/ 1166812 h 4373562"/>
                <a:gd name="connsiteX47" fmla="*/ 1146968 w 4836318"/>
                <a:gd name="connsiteY47" fmla="*/ 1166812 h 4373562"/>
                <a:gd name="connsiteX48" fmla="*/ 1191418 w 4836318"/>
                <a:gd name="connsiteY48" fmla="*/ 1204912 h 4373562"/>
                <a:gd name="connsiteX49" fmla="*/ 1191418 w 4836318"/>
                <a:gd name="connsiteY49" fmla="*/ 1236662 h 4373562"/>
                <a:gd name="connsiteX50" fmla="*/ 1254918 w 4836318"/>
                <a:gd name="connsiteY50" fmla="*/ 1230312 h 4373562"/>
                <a:gd name="connsiteX51" fmla="*/ 1254918 w 4836318"/>
                <a:gd name="connsiteY51" fmla="*/ 1293812 h 4373562"/>
                <a:gd name="connsiteX52" fmla="*/ 1261268 w 4836318"/>
                <a:gd name="connsiteY52" fmla="*/ 1319212 h 4373562"/>
                <a:gd name="connsiteX53" fmla="*/ 1305718 w 4836318"/>
                <a:gd name="connsiteY53" fmla="*/ 1338262 h 4373562"/>
                <a:gd name="connsiteX54" fmla="*/ 1305718 w 4836318"/>
                <a:gd name="connsiteY54" fmla="*/ 1338262 h 4373562"/>
                <a:gd name="connsiteX55" fmla="*/ 1375568 w 4836318"/>
                <a:gd name="connsiteY55" fmla="*/ 1370012 h 4373562"/>
                <a:gd name="connsiteX56" fmla="*/ 1375568 w 4836318"/>
                <a:gd name="connsiteY56" fmla="*/ 1370012 h 4373562"/>
                <a:gd name="connsiteX57" fmla="*/ 1413668 w 4836318"/>
                <a:gd name="connsiteY57" fmla="*/ 1382712 h 4373562"/>
                <a:gd name="connsiteX58" fmla="*/ 1432718 w 4836318"/>
                <a:gd name="connsiteY58" fmla="*/ 1446212 h 4373562"/>
                <a:gd name="connsiteX59" fmla="*/ 1464468 w 4836318"/>
                <a:gd name="connsiteY59" fmla="*/ 1446212 h 4373562"/>
                <a:gd name="connsiteX60" fmla="*/ 1464468 w 4836318"/>
                <a:gd name="connsiteY60" fmla="*/ 1516062 h 4373562"/>
                <a:gd name="connsiteX61" fmla="*/ 1489868 w 4836318"/>
                <a:gd name="connsiteY61" fmla="*/ 1516062 h 4373562"/>
                <a:gd name="connsiteX62" fmla="*/ 1496218 w 4836318"/>
                <a:gd name="connsiteY62" fmla="*/ 1560512 h 4373562"/>
                <a:gd name="connsiteX63" fmla="*/ 1496218 w 4836318"/>
                <a:gd name="connsiteY63" fmla="*/ 1560512 h 4373562"/>
                <a:gd name="connsiteX64" fmla="*/ 1566068 w 4836318"/>
                <a:gd name="connsiteY64" fmla="*/ 1592262 h 4373562"/>
                <a:gd name="connsiteX65" fmla="*/ 1623218 w 4836318"/>
                <a:gd name="connsiteY65" fmla="*/ 1630362 h 4373562"/>
                <a:gd name="connsiteX66" fmla="*/ 1623218 w 4836318"/>
                <a:gd name="connsiteY66" fmla="*/ 1636712 h 4373562"/>
                <a:gd name="connsiteX67" fmla="*/ 1705768 w 4836318"/>
                <a:gd name="connsiteY67" fmla="*/ 1693862 h 4373562"/>
                <a:gd name="connsiteX68" fmla="*/ 1705768 w 4836318"/>
                <a:gd name="connsiteY68" fmla="*/ 1757362 h 4373562"/>
                <a:gd name="connsiteX69" fmla="*/ 1756568 w 4836318"/>
                <a:gd name="connsiteY69" fmla="*/ 1789112 h 4373562"/>
                <a:gd name="connsiteX70" fmla="*/ 1756568 w 4836318"/>
                <a:gd name="connsiteY70" fmla="*/ 1789112 h 4373562"/>
                <a:gd name="connsiteX71" fmla="*/ 1839118 w 4836318"/>
                <a:gd name="connsiteY71" fmla="*/ 1782762 h 4373562"/>
                <a:gd name="connsiteX72" fmla="*/ 1820068 w 4836318"/>
                <a:gd name="connsiteY72" fmla="*/ 1827212 h 4373562"/>
                <a:gd name="connsiteX73" fmla="*/ 1820068 w 4836318"/>
                <a:gd name="connsiteY73" fmla="*/ 1827212 h 4373562"/>
                <a:gd name="connsiteX74" fmla="*/ 1858168 w 4836318"/>
                <a:gd name="connsiteY74" fmla="*/ 1916112 h 4373562"/>
                <a:gd name="connsiteX75" fmla="*/ 1928018 w 4836318"/>
                <a:gd name="connsiteY75" fmla="*/ 1909762 h 4373562"/>
                <a:gd name="connsiteX76" fmla="*/ 1972468 w 4836318"/>
                <a:gd name="connsiteY76" fmla="*/ 1941512 h 4373562"/>
                <a:gd name="connsiteX77" fmla="*/ 2023268 w 4836318"/>
                <a:gd name="connsiteY77" fmla="*/ 1985962 h 4373562"/>
                <a:gd name="connsiteX78" fmla="*/ 2042318 w 4836318"/>
                <a:gd name="connsiteY78" fmla="*/ 1992312 h 4373562"/>
                <a:gd name="connsiteX79" fmla="*/ 2042318 w 4836318"/>
                <a:gd name="connsiteY79" fmla="*/ 1992312 h 4373562"/>
                <a:gd name="connsiteX80" fmla="*/ 2093118 w 4836318"/>
                <a:gd name="connsiteY80" fmla="*/ 2043112 h 4373562"/>
                <a:gd name="connsiteX81" fmla="*/ 2143918 w 4836318"/>
                <a:gd name="connsiteY81" fmla="*/ 2068512 h 4373562"/>
                <a:gd name="connsiteX82" fmla="*/ 2182018 w 4836318"/>
                <a:gd name="connsiteY82" fmla="*/ 2106612 h 4373562"/>
                <a:gd name="connsiteX83" fmla="*/ 2182018 w 4836318"/>
                <a:gd name="connsiteY83" fmla="*/ 2106612 h 4373562"/>
                <a:gd name="connsiteX84" fmla="*/ 2232818 w 4836318"/>
                <a:gd name="connsiteY84" fmla="*/ 2144712 h 4373562"/>
                <a:gd name="connsiteX85" fmla="*/ 2251868 w 4836318"/>
                <a:gd name="connsiteY85" fmla="*/ 2157412 h 4373562"/>
                <a:gd name="connsiteX86" fmla="*/ 2270918 w 4836318"/>
                <a:gd name="connsiteY86" fmla="*/ 2176462 h 4373562"/>
                <a:gd name="connsiteX87" fmla="*/ 2309018 w 4836318"/>
                <a:gd name="connsiteY87" fmla="*/ 2195512 h 4373562"/>
                <a:gd name="connsiteX88" fmla="*/ 2315368 w 4836318"/>
                <a:gd name="connsiteY88" fmla="*/ 2227262 h 4373562"/>
                <a:gd name="connsiteX89" fmla="*/ 2340768 w 4836318"/>
                <a:gd name="connsiteY89" fmla="*/ 2227262 h 4373562"/>
                <a:gd name="connsiteX90" fmla="*/ 2334418 w 4836318"/>
                <a:gd name="connsiteY90" fmla="*/ 2265362 h 4373562"/>
                <a:gd name="connsiteX91" fmla="*/ 2385218 w 4836318"/>
                <a:gd name="connsiteY91" fmla="*/ 2278062 h 4373562"/>
                <a:gd name="connsiteX92" fmla="*/ 2391568 w 4836318"/>
                <a:gd name="connsiteY92" fmla="*/ 2341562 h 4373562"/>
                <a:gd name="connsiteX93" fmla="*/ 2423318 w 4836318"/>
                <a:gd name="connsiteY93" fmla="*/ 2347912 h 4373562"/>
                <a:gd name="connsiteX94" fmla="*/ 2423318 w 4836318"/>
                <a:gd name="connsiteY94" fmla="*/ 2436812 h 4373562"/>
                <a:gd name="connsiteX95" fmla="*/ 2480468 w 4836318"/>
                <a:gd name="connsiteY95" fmla="*/ 2443162 h 4373562"/>
                <a:gd name="connsiteX96" fmla="*/ 2537618 w 4836318"/>
                <a:gd name="connsiteY96" fmla="*/ 2462212 h 4373562"/>
                <a:gd name="connsiteX97" fmla="*/ 2594768 w 4836318"/>
                <a:gd name="connsiteY97" fmla="*/ 2487612 h 4373562"/>
                <a:gd name="connsiteX98" fmla="*/ 2670968 w 4836318"/>
                <a:gd name="connsiteY98" fmla="*/ 2513012 h 4373562"/>
                <a:gd name="connsiteX99" fmla="*/ 2696368 w 4836318"/>
                <a:gd name="connsiteY99" fmla="*/ 2538412 h 4373562"/>
                <a:gd name="connsiteX100" fmla="*/ 2702718 w 4836318"/>
                <a:gd name="connsiteY100" fmla="*/ 2620962 h 4373562"/>
                <a:gd name="connsiteX101" fmla="*/ 2734468 w 4836318"/>
                <a:gd name="connsiteY101" fmla="*/ 2646362 h 4373562"/>
                <a:gd name="connsiteX102" fmla="*/ 2734468 w 4836318"/>
                <a:gd name="connsiteY102" fmla="*/ 2646362 h 4373562"/>
                <a:gd name="connsiteX103" fmla="*/ 2778918 w 4836318"/>
                <a:gd name="connsiteY103" fmla="*/ 2684462 h 4373562"/>
                <a:gd name="connsiteX104" fmla="*/ 2836068 w 4836318"/>
                <a:gd name="connsiteY104" fmla="*/ 2709862 h 4373562"/>
                <a:gd name="connsiteX105" fmla="*/ 2886868 w 4836318"/>
                <a:gd name="connsiteY105" fmla="*/ 2747962 h 4373562"/>
                <a:gd name="connsiteX106" fmla="*/ 2899568 w 4836318"/>
                <a:gd name="connsiteY106" fmla="*/ 2786062 h 4373562"/>
                <a:gd name="connsiteX107" fmla="*/ 2899568 w 4836318"/>
                <a:gd name="connsiteY107" fmla="*/ 2817812 h 4373562"/>
                <a:gd name="connsiteX108" fmla="*/ 2950368 w 4836318"/>
                <a:gd name="connsiteY108" fmla="*/ 2836862 h 4373562"/>
                <a:gd name="connsiteX109" fmla="*/ 2950368 w 4836318"/>
                <a:gd name="connsiteY109" fmla="*/ 2836862 h 4373562"/>
                <a:gd name="connsiteX110" fmla="*/ 3007518 w 4836318"/>
                <a:gd name="connsiteY110" fmla="*/ 2881312 h 4373562"/>
                <a:gd name="connsiteX111" fmla="*/ 3007518 w 4836318"/>
                <a:gd name="connsiteY111" fmla="*/ 2881312 h 4373562"/>
                <a:gd name="connsiteX112" fmla="*/ 3096418 w 4836318"/>
                <a:gd name="connsiteY112" fmla="*/ 2919412 h 4373562"/>
                <a:gd name="connsiteX113" fmla="*/ 3096418 w 4836318"/>
                <a:gd name="connsiteY113" fmla="*/ 2919412 h 4373562"/>
                <a:gd name="connsiteX114" fmla="*/ 3185318 w 4836318"/>
                <a:gd name="connsiteY114" fmla="*/ 2944812 h 4373562"/>
                <a:gd name="connsiteX115" fmla="*/ 3198018 w 4836318"/>
                <a:gd name="connsiteY115" fmla="*/ 2995612 h 4373562"/>
                <a:gd name="connsiteX116" fmla="*/ 3236118 w 4836318"/>
                <a:gd name="connsiteY116" fmla="*/ 3021012 h 4373562"/>
                <a:gd name="connsiteX117" fmla="*/ 3267868 w 4836318"/>
                <a:gd name="connsiteY117" fmla="*/ 3033712 h 4373562"/>
                <a:gd name="connsiteX118" fmla="*/ 3305968 w 4836318"/>
                <a:gd name="connsiteY118" fmla="*/ 3065462 h 4373562"/>
                <a:gd name="connsiteX119" fmla="*/ 3394868 w 4836318"/>
                <a:gd name="connsiteY119" fmla="*/ 3128962 h 4373562"/>
                <a:gd name="connsiteX120" fmla="*/ 3375818 w 4836318"/>
                <a:gd name="connsiteY120" fmla="*/ 3186112 h 4373562"/>
                <a:gd name="connsiteX121" fmla="*/ 3407568 w 4836318"/>
                <a:gd name="connsiteY121" fmla="*/ 3205162 h 4373562"/>
                <a:gd name="connsiteX122" fmla="*/ 3426618 w 4836318"/>
                <a:gd name="connsiteY122" fmla="*/ 3211512 h 4373562"/>
                <a:gd name="connsiteX123" fmla="*/ 3464718 w 4836318"/>
                <a:gd name="connsiteY123" fmla="*/ 3243262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0875 w 4836318"/>
                <a:gd name="connsiteY27" fmla="*/ 554831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72318 w 4836318"/>
                <a:gd name="connsiteY31" fmla="*/ 766762 h 4373562"/>
                <a:gd name="connsiteX32" fmla="*/ 842168 w 4836318"/>
                <a:gd name="connsiteY32" fmla="*/ 766762 h 4373562"/>
                <a:gd name="connsiteX33" fmla="*/ 861218 w 4836318"/>
                <a:gd name="connsiteY33" fmla="*/ 811212 h 4373562"/>
                <a:gd name="connsiteX34" fmla="*/ 886618 w 4836318"/>
                <a:gd name="connsiteY34" fmla="*/ 811212 h 4373562"/>
                <a:gd name="connsiteX35" fmla="*/ 912018 w 4836318"/>
                <a:gd name="connsiteY35" fmla="*/ 868362 h 4373562"/>
                <a:gd name="connsiteX36" fmla="*/ 950118 w 4836318"/>
                <a:gd name="connsiteY36" fmla="*/ 900112 h 4373562"/>
                <a:gd name="connsiteX37" fmla="*/ 950118 w 4836318"/>
                <a:gd name="connsiteY37" fmla="*/ 900112 h 4373562"/>
                <a:gd name="connsiteX38" fmla="*/ 962818 w 4836318"/>
                <a:gd name="connsiteY38" fmla="*/ 963612 h 4373562"/>
                <a:gd name="connsiteX39" fmla="*/ 1013618 w 4836318"/>
                <a:gd name="connsiteY39" fmla="*/ 969962 h 4373562"/>
                <a:gd name="connsiteX40" fmla="*/ 1013618 w 4836318"/>
                <a:gd name="connsiteY40" fmla="*/ 1020762 h 4373562"/>
                <a:gd name="connsiteX41" fmla="*/ 1026318 w 4836318"/>
                <a:gd name="connsiteY41" fmla="*/ 1071562 h 4373562"/>
                <a:gd name="connsiteX42" fmla="*/ 1070768 w 4836318"/>
                <a:gd name="connsiteY42" fmla="*/ 1065212 h 4373562"/>
                <a:gd name="connsiteX43" fmla="*/ 1070768 w 4836318"/>
                <a:gd name="connsiteY43" fmla="*/ 1065212 h 4373562"/>
                <a:gd name="connsiteX44" fmla="*/ 1089818 w 4836318"/>
                <a:gd name="connsiteY44" fmla="*/ 1135062 h 4373562"/>
                <a:gd name="connsiteX45" fmla="*/ 1089818 w 4836318"/>
                <a:gd name="connsiteY45" fmla="*/ 1166812 h 4373562"/>
                <a:gd name="connsiteX46" fmla="*/ 1146968 w 4836318"/>
                <a:gd name="connsiteY46" fmla="*/ 1166812 h 4373562"/>
                <a:gd name="connsiteX47" fmla="*/ 1146968 w 4836318"/>
                <a:gd name="connsiteY47" fmla="*/ 1166812 h 4373562"/>
                <a:gd name="connsiteX48" fmla="*/ 1191418 w 4836318"/>
                <a:gd name="connsiteY48" fmla="*/ 1204912 h 4373562"/>
                <a:gd name="connsiteX49" fmla="*/ 1191418 w 4836318"/>
                <a:gd name="connsiteY49" fmla="*/ 1236662 h 4373562"/>
                <a:gd name="connsiteX50" fmla="*/ 1254918 w 4836318"/>
                <a:gd name="connsiteY50" fmla="*/ 1230312 h 4373562"/>
                <a:gd name="connsiteX51" fmla="*/ 1254918 w 4836318"/>
                <a:gd name="connsiteY51" fmla="*/ 1293812 h 4373562"/>
                <a:gd name="connsiteX52" fmla="*/ 1261268 w 4836318"/>
                <a:gd name="connsiteY52" fmla="*/ 1319212 h 4373562"/>
                <a:gd name="connsiteX53" fmla="*/ 1305718 w 4836318"/>
                <a:gd name="connsiteY53" fmla="*/ 1338262 h 4373562"/>
                <a:gd name="connsiteX54" fmla="*/ 1305718 w 4836318"/>
                <a:gd name="connsiteY54" fmla="*/ 1338262 h 4373562"/>
                <a:gd name="connsiteX55" fmla="*/ 1375568 w 4836318"/>
                <a:gd name="connsiteY55" fmla="*/ 1370012 h 4373562"/>
                <a:gd name="connsiteX56" fmla="*/ 1375568 w 4836318"/>
                <a:gd name="connsiteY56" fmla="*/ 1370012 h 4373562"/>
                <a:gd name="connsiteX57" fmla="*/ 1413668 w 4836318"/>
                <a:gd name="connsiteY57" fmla="*/ 1382712 h 4373562"/>
                <a:gd name="connsiteX58" fmla="*/ 1432718 w 4836318"/>
                <a:gd name="connsiteY58" fmla="*/ 1446212 h 4373562"/>
                <a:gd name="connsiteX59" fmla="*/ 1464468 w 4836318"/>
                <a:gd name="connsiteY59" fmla="*/ 1446212 h 4373562"/>
                <a:gd name="connsiteX60" fmla="*/ 1464468 w 4836318"/>
                <a:gd name="connsiteY60" fmla="*/ 1516062 h 4373562"/>
                <a:gd name="connsiteX61" fmla="*/ 1489868 w 4836318"/>
                <a:gd name="connsiteY61" fmla="*/ 1516062 h 4373562"/>
                <a:gd name="connsiteX62" fmla="*/ 1496218 w 4836318"/>
                <a:gd name="connsiteY62" fmla="*/ 1560512 h 4373562"/>
                <a:gd name="connsiteX63" fmla="*/ 1496218 w 4836318"/>
                <a:gd name="connsiteY63" fmla="*/ 1560512 h 4373562"/>
                <a:gd name="connsiteX64" fmla="*/ 1566068 w 4836318"/>
                <a:gd name="connsiteY64" fmla="*/ 1592262 h 4373562"/>
                <a:gd name="connsiteX65" fmla="*/ 1623218 w 4836318"/>
                <a:gd name="connsiteY65" fmla="*/ 1630362 h 4373562"/>
                <a:gd name="connsiteX66" fmla="*/ 1623218 w 4836318"/>
                <a:gd name="connsiteY66" fmla="*/ 1636712 h 4373562"/>
                <a:gd name="connsiteX67" fmla="*/ 1705768 w 4836318"/>
                <a:gd name="connsiteY67" fmla="*/ 1693862 h 4373562"/>
                <a:gd name="connsiteX68" fmla="*/ 1705768 w 4836318"/>
                <a:gd name="connsiteY68" fmla="*/ 1757362 h 4373562"/>
                <a:gd name="connsiteX69" fmla="*/ 1756568 w 4836318"/>
                <a:gd name="connsiteY69" fmla="*/ 1789112 h 4373562"/>
                <a:gd name="connsiteX70" fmla="*/ 1756568 w 4836318"/>
                <a:gd name="connsiteY70" fmla="*/ 1789112 h 4373562"/>
                <a:gd name="connsiteX71" fmla="*/ 1839118 w 4836318"/>
                <a:gd name="connsiteY71" fmla="*/ 1782762 h 4373562"/>
                <a:gd name="connsiteX72" fmla="*/ 1820068 w 4836318"/>
                <a:gd name="connsiteY72" fmla="*/ 1827212 h 4373562"/>
                <a:gd name="connsiteX73" fmla="*/ 1820068 w 4836318"/>
                <a:gd name="connsiteY73" fmla="*/ 1827212 h 4373562"/>
                <a:gd name="connsiteX74" fmla="*/ 1858168 w 4836318"/>
                <a:gd name="connsiteY74" fmla="*/ 1916112 h 4373562"/>
                <a:gd name="connsiteX75" fmla="*/ 1928018 w 4836318"/>
                <a:gd name="connsiteY75" fmla="*/ 1909762 h 4373562"/>
                <a:gd name="connsiteX76" fmla="*/ 1972468 w 4836318"/>
                <a:gd name="connsiteY76" fmla="*/ 1941512 h 4373562"/>
                <a:gd name="connsiteX77" fmla="*/ 2023268 w 4836318"/>
                <a:gd name="connsiteY77" fmla="*/ 1985962 h 4373562"/>
                <a:gd name="connsiteX78" fmla="*/ 2042318 w 4836318"/>
                <a:gd name="connsiteY78" fmla="*/ 1992312 h 4373562"/>
                <a:gd name="connsiteX79" fmla="*/ 2042318 w 4836318"/>
                <a:gd name="connsiteY79" fmla="*/ 1992312 h 4373562"/>
                <a:gd name="connsiteX80" fmla="*/ 2093118 w 4836318"/>
                <a:gd name="connsiteY80" fmla="*/ 2043112 h 4373562"/>
                <a:gd name="connsiteX81" fmla="*/ 2143918 w 4836318"/>
                <a:gd name="connsiteY81" fmla="*/ 2068512 h 4373562"/>
                <a:gd name="connsiteX82" fmla="*/ 2182018 w 4836318"/>
                <a:gd name="connsiteY82" fmla="*/ 2106612 h 4373562"/>
                <a:gd name="connsiteX83" fmla="*/ 2182018 w 4836318"/>
                <a:gd name="connsiteY83" fmla="*/ 2106612 h 4373562"/>
                <a:gd name="connsiteX84" fmla="*/ 2232818 w 4836318"/>
                <a:gd name="connsiteY84" fmla="*/ 2144712 h 4373562"/>
                <a:gd name="connsiteX85" fmla="*/ 2251868 w 4836318"/>
                <a:gd name="connsiteY85" fmla="*/ 2157412 h 4373562"/>
                <a:gd name="connsiteX86" fmla="*/ 2270918 w 4836318"/>
                <a:gd name="connsiteY86" fmla="*/ 2176462 h 4373562"/>
                <a:gd name="connsiteX87" fmla="*/ 2309018 w 4836318"/>
                <a:gd name="connsiteY87" fmla="*/ 2195512 h 4373562"/>
                <a:gd name="connsiteX88" fmla="*/ 2315368 w 4836318"/>
                <a:gd name="connsiteY88" fmla="*/ 2227262 h 4373562"/>
                <a:gd name="connsiteX89" fmla="*/ 2340768 w 4836318"/>
                <a:gd name="connsiteY89" fmla="*/ 2227262 h 4373562"/>
                <a:gd name="connsiteX90" fmla="*/ 2334418 w 4836318"/>
                <a:gd name="connsiteY90" fmla="*/ 2265362 h 4373562"/>
                <a:gd name="connsiteX91" fmla="*/ 2385218 w 4836318"/>
                <a:gd name="connsiteY91" fmla="*/ 2278062 h 4373562"/>
                <a:gd name="connsiteX92" fmla="*/ 2391568 w 4836318"/>
                <a:gd name="connsiteY92" fmla="*/ 2341562 h 4373562"/>
                <a:gd name="connsiteX93" fmla="*/ 2423318 w 4836318"/>
                <a:gd name="connsiteY93" fmla="*/ 2347912 h 4373562"/>
                <a:gd name="connsiteX94" fmla="*/ 2423318 w 4836318"/>
                <a:gd name="connsiteY94" fmla="*/ 2436812 h 4373562"/>
                <a:gd name="connsiteX95" fmla="*/ 2480468 w 4836318"/>
                <a:gd name="connsiteY95" fmla="*/ 2443162 h 4373562"/>
                <a:gd name="connsiteX96" fmla="*/ 2537618 w 4836318"/>
                <a:gd name="connsiteY96" fmla="*/ 2462212 h 4373562"/>
                <a:gd name="connsiteX97" fmla="*/ 2594768 w 4836318"/>
                <a:gd name="connsiteY97" fmla="*/ 2487612 h 4373562"/>
                <a:gd name="connsiteX98" fmla="*/ 2670968 w 4836318"/>
                <a:gd name="connsiteY98" fmla="*/ 2513012 h 4373562"/>
                <a:gd name="connsiteX99" fmla="*/ 2696368 w 4836318"/>
                <a:gd name="connsiteY99" fmla="*/ 2538412 h 4373562"/>
                <a:gd name="connsiteX100" fmla="*/ 2702718 w 4836318"/>
                <a:gd name="connsiteY100" fmla="*/ 2620962 h 4373562"/>
                <a:gd name="connsiteX101" fmla="*/ 2734468 w 4836318"/>
                <a:gd name="connsiteY101" fmla="*/ 2646362 h 4373562"/>
                <a:gd name="connsiteX102" fmla="*/ 2734468 w 4836318"/>
                <a:gd name="connsiteY102" fmla="*/ 2646362 h 4373562"/>
                <a:gd name="connsiteX103" fmla="*/ 2778918 w 4836318"/>
                <a:gd name="connsiteY103" fmla="*/ 2684462 h 4373562"/>
                <a:gd name="connsiteX104" fmla="*/ 2836068 w 4836318"/>
                <a:gd name="connsiteY104" fmla="*/ 2709862 h 4373562"/>
                <a:gd name="connsiteX105" fmla="*/ 2886868 w 4836318"/>
                <a:gd name="connsiteY105" fmla="*/ 2747962 h 4373562"/>
                <a:gd name="connsiteX106" fmla="*/ 2899568 w 4836318"/>
                <a:gd name="connsiteY106" fmla="*/ 2786062 h 4373562"/>
                <a:gd name="connsiteX107" fmla="*/ 2899568 w 4836318"/>
                <a:gd name="connsiteY107" fmla="*/ 2817812 h 4373562"/>
                <a:gd name="connsiteX108" fmla="*/ 2950368 w 4836318"/>
                <a:gd name="connsiteY108" fmla="*/ 2836862 h 4373562"/>
                <a:gd name="connsiteX109" fmla="*/ 2950368 w 4836318"/>
                <a:gd name="connsiteY109" fmla="*/ 2836862 h 4373562"/>
                <a:gd name="connsiteX110" fmla="*/ 3007518 w 4836318"/>
                <a:gd name="connsiteY110" fmla="*/ 2881312 h 4373562"/>
                <a:gd name="connsiteX111" fmla="*/ 3007518 w 4836318"/>
                <a:gd name="connsiteY111" fmla="*/ 2881312 h 4373562"/>
                <a:gd name="connsiteX112" fmla="*/ 3096418 w 4836318"/>
                <a:gd name="connsiteY112" fmla="*/ 2919412 h 4373562"/>
                <a:gd name="connsiteX113" fmla="*/ 3096418 w 4836318"/>
                <a:gd name="connsiteY113" fmla="*/ 2919412 h 4373562"/>
                <a:gd name="connsiteX114" fmla="*/ 3185318 w 4836318"/>
                <a:gd name="connsiteY114" fmla="*/ 2944812 h 4373562"/>
                <a:gd name="connsiteX115" fmla="*/ 3198018 w 4836318"/>
                <a:gd name="connsiteY115" fmla="*/ 2995612 h 4373562"/>
                <a:gd name="connsiteX116" fmla="*/ 3236118 w 4836318"/>
                <a:gd name="connsiteY116" fmla="*/ 3021012 h 4373562"/>
                <a:gd name="connsiteX117" fmla="*/ 3267868 w 4836318"/>
                <a:gd name="connsiteY117" fmla="*/ 3033712 h 4373562"/>
                <a:gd name="connsiteX118" fmla="*/ 3305968 w 4836318"/>
                <a:gd name="connsiteY118" fmla="*/ 3065462 h 4373562"/>
                <a:gd name="connsiteX119" fmla="*/ 3394868 w 4836318"/>
                <a:gd name="connsiteY119" fmla="*/ 3128962 h 4373562"/>
                <a:gd name="connsiteX120" fmla="*/ 3375818 w 4836318"/>
                <a:gd name="connsiteY120" fmla="*/ 3186112 h 4373562"/>
                <a:gd name="connsiteX121" fmla="*/ 3407568 w 4836318"/>
                <a:gd name="connsiteY121" fmla="*/ 3205162 h 4373562"/>
                <a:gd name="connsiteX122" fmla="*/ 3426618 w 4836318"/>
                <a:gd name="connsiteY122" fmla="*/ 3211512 h 4373562"/>
                <a:gd name="connsiteX123" fmla="*/ 3464718 w 4836318"/>
                <a:gd name="connsiteY123" fmla="*/ 3243262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72318 w 4836318"/>
                <a:gd name="connsiteY31" fmla="*/ 766762 h 4373562"/>
                <a:gd name="connsiteX32" fmla="*/ 842168 w 4836318"/>
                <a:gd name="connsiteY32" fmla="*/ 766762 h 4373562"/>
                <a:gd name="connsiteX33" fmla="*/ 861218 w 4836318"/>
                <a:gd name="connsiteY33" fmla="*/ 811212 h 4373562"/>
                <a:gd name="connsiteX34" fmla="*/ 886618 w 4836318"/>
                <a:gd name="connsiteY34" fmla="*/ 811212 h 4373562"/>
                <a:gd name="connsiteX35" fmla="*/ 912018 w 4836318"/>
                <a:gd name="connsiteY35" fmla="*/ 868362 h 4373562"/>
                <a:gd name="connsiteX36" fmla="*/ 950118 w 4836318"/>
                <a:gd name="connsiteY36" fmla="*/ 900112 h 4373562"/>
                <a:gd name="connsiteX37" fmla="*/ 950118 w 4836318"/>
                <a:gd name="connsiteY37" fmla="*/ 900112 h 4373562"/>
                <a:gd name="connsiteX38" fmla="*/ 962818 w 4836318"/>
                <a:gd name="connsiteY38" fmla="*/ 963612 h 4373562"/>
                <a:gd name="connsiteX39" fmla="*/ 1013618 w 4836318"/>
                <a:gd name="connsiteY39" fmla="*/ 969962 h 4373562"/>
                <a:gd name="connsiteX40" fmla="*/ 1013618 w 4836318"/>
                <a:gd name="connsiteY40" fmla="*/ 1020762 h 4373562"/>
                <a:gd name="connsiteX41" fmla="*/ 1026318 w 4836318"/>
                <a:gd name="connsiteY41" fmla="*/ 1071562 h 4373562"/>
                <a:gd name="connsiteX42" fmla="*/ 1070768 w 4836318"/>
                <a:gd name="connsiteY42" fmla="*/ 1065212 h 4373562"/>
                <a:gd name="connsiteX43" fmla="*/ 1070768 w 4836318"/>
                <a:gd name="connsiteY43" fmla="*/ 1065212 h 4373562"/>
                <a:gd name="connsiteX44" fmla="*/ 1089818 w 4836318"/>
                <a:gd name="connsiteY44" fmla="*/ 1135062 h 4373562"/>
                <a:gd name="connsiteX45" fmla="*/ 1089818 w 4836318"/>
                <a:gd name="connsiteY45" fmla="*/ 1166812 h 4373562"/>
                <a:gd name="connsiteX46" fmla="*/ 1146968 w 4836318"/>
                <a:gd name="connsiteY46" fmla="*/ 1166812 h 4373562"/>
                <a:gd name="connsiteX47" fmla="*/ 1146968 w 4836318"/>
                <a:gd name="connsiteY47" fmla="*/ 1166812 h 4373562"/>
                <a:gd name="connsiteX48" fmla="*/ 1191418 w 4836318"/>
                <a:gd name="connsiteY48" fmla="*/ 1204912 h 4373562"/>
                <a:gd name="connsiteX49" fmla="*/ 1191418 w 4836318"/>
                <a:gd name="connsiteY49" fmla="*/ 1236662 h 4373562"/>
                <a:gd name="connsiteX50" fmla="*/ 1254918 w 4836318"/>
                <a:gd name="connsiteY50" fmla="*/ 1230312 h 4373562"/>
                <a:gd name="connsiteX51" fmla="*/ 1254918 w 4836318"/>
                <a:gd name="connsiteY51" fmla="*/ 1293812 h 4373562"/>
                <a:gd name="connsiteX52" fmla="*/ 1261268 w 4836318"/>
                <a:gd name="connsiteY52" fmla="*/ 1319212 h 4373562"/>
                <a:gd name="connsiteX53" fmla="*/ 1305718 w 4836318"/>
                <a:gd name="connsiteY53" fmla="*/ 1338262 h 4373562"/>
                <a:gd name="connsiteX54" fmla="*/ 1305718 w 4836318"/>
                <a:gd name="connsiteY54" fmla="*/ 1338262 h 4373562"/>
                <a:gd name="connsiteX55" fmla="*/ 1375568 w 4836318"/>
                <a:gd name="connsiteY55" fmla="*/ 1370012 h 4373562"/>
                <a:gd name="connsiteX56" fmla="*/ 1375568 w 4836318"/>
                <a:gd name="connsiteY56" fmla="*/ 1370012 h 4373562"/>
                <a:gd name="connsiteX57" fmla="*/ 1413668 w 4836318"/>
                <a:gd name="connsiteY57" fmla="*/ 1382712 h 4373562"/>
                <a:gd name="connsiteX58" fmla="*/ 1432718 w 4836318"/>
                <a:gd name="connsiteY58" fmla="*/ 1446212 h 4373562"/>
                <a:gd name="connsiteX59" fmla="*/ 1464468 w 4836318"/>
                <a:gd name="connsiteY59" fmla="*/ 1446212 h 4373562"/>
                <a:gd name="connsiteX60" fmla="*/ 1464468 w 4836318"/>
                <a:gd name="connsiteY60" fmla="*/ 1516062 h 4373562"/>
                <a:gd name="connsiteX61" fmla="*/ 1489868 w 4836318"/>
                <a:gd name="connsiteY61" fmla="*/ 1516062 h 4373562"/>
                <a:gd name="connsiteX62" fmla="*/ 1496218 w 4836318"/>
                <a:gd name="connsiteY62" fmla="*/ 1560512 h 4373562"/>
                <a:gd name="connsiteX63" fmla="*/ 1496218 w 4836318"/>
                <a:gd name="connsiteY63" fmla="*/ 1560512 h 4373562"/>
                <a:gd name="connsiteX64" fmla="*/ 1566068 w 4836318"/>
                <a:gd name="connsiteY64" fmla="*/ 1592262 h 4373562"/>
                <a:gd name="connsiteX65" fmla="*/ 1623218 w 4836318"/>
                <a:gd name="connsiteY65" fmla="*/ 1630362 h 4373562"/>
                <a:gd name="connsiteX66" fmla="*/ 1623218 w 4836318"/>
                <a:gd name="connsiteY66" fmla="*/ 1636712 h 4373562"/>
                <a:gd name="connsiteX67" fmla="*/ 1705768 w 4836318"/>
                <a:gd name="connsiteY67" fmla="*/ 1693862 h 4373562"/>
                <a:gd name="connsiteX68" fmla="*/ 1705768 w 4836318"/>
                <a:gd name="connsiteY68" fmla="*/ 1757362 h 4373562"/>
                <a:gd name="connsiteX69" fmla="*/ 1756568 w 4836318"/>
                <a:gd name="connsiteY69" fmla="*/ 1789112 h 4373562"/>
                <a:gd name="connsiteX70" fmla="*/ 1756568 w 4836318"/>
                <a:gd name="connsiteY70" fmla="*/ 1789112 h 4373562"/>
                <a:gd name="connsiteX71" fmla="*/ 1839118 w 4836318"/>
                <a:gd name="connsiteY71" fmla="*/ 1782762 h 4373562"/>
                <a:gd name="connsiteX72" fmla="*/ 1820068 w 4836318"/>
                <a:gd name="connsiteY72" fmla="*/ 1827212 h 4373562"/>
                <a:gd name="connsiteX73" fmla="*/ 1820068 w 4836318"/>
                <a:gd name="connsiteY73" fmla="*/ 1827212 h 4373562"/>
                <a:gd name="connsiteX74" fmla="*/ 1858168 w 4836318"/>
                <a:gd name="connsiteY74" fmla="*/ 1916112 h 4373562"/>
                <a:gd name="connsiteX75" fmla="*/ 1928018 w 4836318"/>
                <a:gd name="connsiteY75" fmla="*/ 1909762 h 4373562"/>
                <a:gd name="connsiteX76" fmla="*/ 1972468 w 4836318"/>
                <a:gd name="connsiteY76" fmla="*/ 1941512 h 4373562"/>
                <a:gd name="connsiteX77" fmla="*/ 2023268 w 4836318"/>
                <a:gd name="connsiteY77" fmla="*/ 1985962 h 4373562"/>
                <a:gd name="connsiteX78" fmla="*/ 2042318 w 4836318"/>
                <a:gd name="connsiteY78" fmla="*/ 1992312 h 4373562"/>
                <a:gd name="connsiteX79" fmla="*/ 2042318 w 4836318"/>
                <a:gd name="connsiteY79" fmla="*/ 1992312 h 4373562"/>
                <a:gd name="connsiteX80" fmla="*/ 2093118 w 4836318"/>
                <a:gd name="connsiteY80" fmla="*/ 2043112 h 4373562"/>
                <a:gd name="connsiteX81" fmla="*/ 2143918 w 4836318"/>
                <a:gd name="connsiteY81" fmla="*/ 2068512 h 4373562"/>
                <a:gd name="connsiteX82" fmla="*/ 2182018 w 4836318"/>
                <a:gd name="connsiteY82" fmla="*/ 2106612 h 4373562"/>
                <a:gd name="connsiteX83" fmla="*/ 2182018 w 4836318"/>
                <a:gd name="connsiteY83" fmla="*/ 2106612 h 4373562"/>
                <a:gd name="connsiteX84" fmla="*/ 2232818 w 4836318"/>
                <a:gd name="connsiteY84" fmla="*/ 2144712 h 4373562"/>
                <a:gd name="connsiteX85" fmla="*/ 2251868 w 4836318"/>
                <a:gd name="connsiteY85" fmla="*/ 2157412 h 4373562"/>
                <a:gd name="connsiteX86" fmla="*/ 2270918 w 4836318"/>
                <a:gd name="connsiteY86" fmla="*/ 2176462 h 4373562"/>
                <a:gd name="connsiteX87" fmla="*/ 2309018 w 4836318"/>
                <a:gd name="connsiteY87" fmla="*/ 2195512 h 4373562"/>
                <a:gd name="connsiteX88" fmla="*/ 2315368 w 4836318"/>
                <a:gd name="connsiteY88" fmla="*/ 2227262 h 4373562"/>
                <a:gd name="connsiteX89" fmla="*/ 2340768 w 4836318"/>
                <a:gd name="connsiteY89" fmla="*/ 2227262 h 4373562"/>
                <a:gd name="connsiteX90" fmla="*/ 2334418 w 4836318"/>
                <a:gd name="connsiteY90" fmla="*/ 2265362 h 4373562"/>
                <a:gd name="connsiteX91" fmla="*/ 2385218 w 4836318"/>
                <a:gd name="connsiteY91" fmla="*/ 2278062 h 4373562"/>
                <a:gd name="connsiteX92" fmla="*/ 2391568 w 4836318"/>
                <a:gd name="connsiteY92" fmla="*/ 2341562 h 4373562"/>
                <a:gd name="connsiteX93" fmla="*/ 2423318 w 4836318"/>
                <a:gd name="connsiteY93" fmla="*/ 2347912 h 4373562"/>
                <a:gd name="connsiteX94" fmla="*/ 2423318 w 4836318"/>
                <a:gd name="connsiteY94" fmla="*/ 2436812 h 4373562"/>
                <a:gd name="connsiteX95" fmla="*/ 2480468 w 4836318"/>
                <a:gd name="connsiteY95" fmla="*/ 2443162 h 4373562"/>
                <a:gd name="connsiteX96" fmla="*/ 2537618 w 4836318"/>
                <a:gd name="connsiteY96" fmla="*/ 2462212 h 4373562"/>
                <a:gd name="connsiteX97" fmla="*/ 2594768 w 4836318"/>
                <a:gd name="connsiteY97" fmla="*/ 2487612 h 4373562"/>
                <a:gd name="connsiteX98" fmla="*/ 2670968 w 4836318"/>
                <a:gd name="connsiteY98" fmla="*/ 2513012 h 4373562"/>
                <a:gd name="connsiteX99" fmla="*/ 2696368 w 4836318"/>
                <a:gd name="connsiteY99" fmla="*/ 2538412 h 4373562"/>
                <a:gd name="connsiteX100" fmla="*/ 2702718 w 4836318"/>
                <a:gd name="connsiteY100" fmla="*/ 2620962 h 4373562"/>
                <a:gd name="connsiteX101" fmla="*/ 2734468 w 4836318"/>
                <a:gd name="connsiteY101" fmla="*/ 2646362 h 4373562"/>
                <a:gd name="connsiteX102" fmla="*/ 2734468 w 4836318"/>
                <a:gd name="connsiteY102" fmla="*/ 2646362 h 4373562"/>
                <a:gd name="connsiteX103" fmla="*/ 2778918 w 4836318"/>
                <a:gd name="connsiteY103" fmla="*/ 2684462 h 4373562"/>
                <a:gd name="connsiteX104" fmla="*/ 2836068 w 4836318"/>
                <a:gd name="connsiteY104" fmla="*/ 2709862 h 4373562"/>
                <a:gd name="connsiteX105" fmla="*/ 2886868 w 4836318"/>
                <a:gd name="connsiteY105" fmla="*/ 2747962 h 4373562"/>
                <a:gd name="connsiteX106" fmla="*/ 2899568 w 4836318"/>
                <a:gd name="connsiteY106" fmla="*/ 2786062 h 4373562"/>
                <a:gd name="connsiteX107" fmla="*/ 2899568 w 4836318"/>
                <a:gd name="connsiteY107" fmla="*/ 2817812 h 4373562"/>
                <a:gd name="connsiteX108" fmla="*/ 2950368 w 4836318"/>
                <a:gd name="connsiteY108" fmla="*/ 2836862 h 4373562"/>
                <a:gd name="connsiteX109" fmla="*/ 2950368 w 4836318"/>
                <a:gd name="connsiteY109" fmla="*/ 2836862 h 4373562"/>
                <a:gd name="connsiteX110" fmla="*/ 3007518 w 4836318"/>
                <a:gd name="connsiteY110" fmla="*/ 2881312 h 4373562"/>
                <a:gd name="connsiteX111" fmla="*/ 3007518 w 4836318"/>
                <a:gd name="connsiteY111" fmla="*/ 2881312 h 4373562"/>
                <a:gd name="connsiteX112" fmla="*/ 3096418 w 4836318"/>
                <a:gd name="connsiteY112" fmla="*/ 2919412 h 4373562"/>
                <a:gd name="connsiteX113" fmla="*/ 3096418 w 4836318"/>
                <a:gd name="connsiteY113" fmla="*/ 2919412 h 4373562"/>
                <a:gd name="connsiteX114" fmla="*/ 3185318 w 4836318"/>
                <a:gd name="connsiteY114" fmla="*/ 2944812 h 4373562"/>
                <a:gd name="connsiteX115" fmla="*/ 3198018 w 4836318"/>
                <a:gd name="connsiteY115" fmla="*/ 2995612 h 4373562"/>
                <a:gd name="connsiteX116" fmla="*/ 3236118 w 4836318"/>
                <a:gd name="connsiteY116" fmla="*/ 3021012 h 4373562"/>
                <a:gd name="connsiteX117" fmla="*/ 3267868 w 4836318"/>
                <a:gd name="connsiteY117" fmla="*/ 3033712 h 4373562"/>
                <a:gd name="connsiteX118" fmla="*/ 3305968 w 4836318"/>
                <a:gd name="connsiteY118" fmla="*/ 3065462 h 4373562"/>
                <a:gd name="connsiteX119" fmla="*/ 3394868 w 4836318"/>
                <a:gd name="connsiteY119" fmla="*/ 3128962 h 4373562"/>
                <a:gd name="connsiteX120" fmla="*/ 3375818 w 4836318"/>
                <a:gd name="connsiteY120" fmla="*/ 3186112 h 4373562"/>
                <a:gd name="connsiteX121" fmla="*/ 3407568 w 4836318"/>
                <a:gd name="connsiteY121" fmla="*/ 3205162 h 4373562"/>
                <a:gd name="connsiteX122" fmla="*/ 3426618 w 4836318"/>
                <a:gd name="connsiteY122" fmla="*/ 3211512 h 4373562"/>
                <a:gd name="connsiteX123" fmla="*/ 3464718 w 4836318"/>
                <a:gd name="connsiteY123" fmla="*/ 3243262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842168 w 4836318"/>
                <a:gd name="connsiteY32" fmla="*/ 766762 h 4373562"/>
                <a:gd name="connsiteX33" fmla="*/ 861218 w 4836318"/>
                <a:gd name="connsiteY33" fmla="*/ 811212 h 4373562"/>
                <a:gd name="connsiteX34" fmla="*/ 886618 w 4836318"/>
                <a:gd name="connsiteY34" fmla="*/ 811212 h 4373562"/>
                <a:gd name="connsiteX35" fmla="*/ 912018 w 4836318"/>
                <a:gd name="connsiteY35" fmla="*/ 868362 h 4373562"/>
                <a:gd name="connsiteX36" fmla="*/ 950118 w 4836318"/>
                <a:gd name="connsiteY36" fmla="*/ 900112 h 4373562"/>
                <a:gd name="connsiteX37" fmla="*/ 950118 w 4836318"/>
                <a:gd name="connsiteY37" fmla="*/ 900112 h 4373562"/>
                <a:gd name="connsiteX38" fmla="*/ 962818 w 4836318"/>
                <a:gd name="connsiteY38" fmla="*/ 963612 h 4373562"/>
                <a:gd name="connsiteX39" fmla="*/ 1013618 w 4836318"/>
                <a:gd name="connsiteY39" fmla="*/ 969962 h 4373562"/>
                <a:gd name="connsiteX40" fmla="*/ 1013618 w 4836318"/>
                <a:gd name="connsiteY40" fmla="*/ 1020762 h 4373562"/>
                <a:gd name="connsiteX41" fmla="*/ 1026318 w 4836318"/>
                <a:gd name="connsiteY41" fmla="*/ 1071562 h 4373562"/>
                <a:gd name="connsiteX42" fmla="*/ 1070768 w 4836318"/>
                <a:gd name="connsiteY42" fmla="*/ 1065212 h 4373562"/>
                <a:gd name="connsiteX43" fmla="*/ 1070768 w 4836318"/>
                <a:gd name="connsiteY43" fmla="*/ 1065212 h 4373562"/>
                <a:gd name="connsiteX44" fmla="*/ 1089818 w 4836318"/>
                <a:gd name="connsiteY44" fmla="*/ 1135062 h 4373562"/>
                <a:gd name="connsiteX45" fmla="*/ 1089818 w 4836318"/>
                <a:gd name="connsiteY45" fmla="*/ 1166812 h 4373562"/>
                <a:gd name="connsiteX46" fmla="*/ 1146968 w 4836318"/>
                <a:gd name="connsiteY46" fmla="*/ 1166812 h 4373562"/>
                <a:gd name="connsiteX47" fmla="*/ 1146968 w 4836318"/>
                <a:gd name="connsiteY47" fmla="*/ 1166812 h 4373562"/>
                <a:gd name="connsiteX48" fmla="*/ 1191418 w 4836318"/>
                <a:gd name="connsiteY48" fmla="*/ 1204912 h 4373562"/>
                <a:gd name="connsiteX49" fmla="*/ 1191418 w 4836318"/>
                <a:gd name="connsiteY49" fmla="*/ 1236662 h 4373562"/>
                <a:gd name="connsiteX50" fmla="*/ 1254918 w 4836318"/>
                <a:gd name="connsiteY50" fmla="*/ 1230312 h 4373562"/>
                <a:gd name="connsiteX51" fmla="*/ 1254918 w 4836318"/>
                <a:gd name="connsiteY51" fmla="*/ 1293812 h 4373562"/>
                <a:gd name="connsiteX52" fmla="*/ 1261268 w 4836318"/>
                <a:gd name="connsiteY52" fmla="*/ 1319212 h 4373562"/>
                <a:gd name="connsiteX53" fmla="*/ 1305718 w 4836318"/>
                <a:gd name="connsiteY53" fmla="*/ 1338262 h 4373562"/>
                <a:gd name="connsiteX54" fmla="*/ 1305718 w 4836318"/>
                <a:gd name="connsiteY54" fmla="*/ 1338262 h 4373562"/>
                <a:gd name="connsiteX55" fmla="*/ 1375568 w 4836318"/>
                <a:gd name="connsiteY55" fmla="*/ 1370012 h 4373562"/>
                <a:gd name="connsiteX56" fmla="*/ 1375568 w 4836318"/>
                <a:gd name="connsiteY56" fmla="*/ 1370012 h 4373562"/>
                <a:gd name="connsiteX57" fmla="*/ 1413668 w 4836318"/>
                <a:gd name="connsiteY57" fmla="*/ 1382712 h 4373562"/>
                <a:gd name="connsiteX58" fmla="*/ 1432718 w 4836318"/>
                <a:gd name="connsiteY58" fmla="*/ 1446212 h 4373562"/>
                <a:gd name="connsiteX59" fmla="*/ 1464468 w 4836318"/>
                <a:gd name="connsiteY59" fmla="*/ 1446212 h 4373562"/>
                <a:gd name="connsiteX60" fmla="*/ 1464468 w 4836318"/>
                <a:gd name="connsiteY60" fmla="*/ 1516062 h 4373562"/>
                <a:gd name="connsiteX61" fmla="*/ 1489868 w 4836318"/>
                <a:gd name="connsiteY61" fmla="*/ 1516062 h 4373562"/>
                <a:gd name="connsiteX62" fmla="*/ 1496218 w 4836318"/>
                <a:gd name="connsiteY62" fmla="*/ 1560512 h 4373562"/>
                <a:gd name="connsiteX63" fmla="*/ 1496218 w 4836318"/>
                <a:gd name="connsiteY63" fmla="*/ 1560512 h 4373562"/>
                <a:gd name="connsiteX64" fmla="*/ 1566068 w 4836318"/>
                <a:gd name="connsiteY64" fmla="*/ 1592262 h 4373562"/>
                <a:gd name="connsiteX65" fmla="*/ 1623218 w 4836318"/>
                <a:gd name="connsiteY65" fmla="*/ 1630362 h 4373562"/>
                <a:gd name="connsiteX66" fmla="*/ 1623218 w 4836318"/>
                <a:gd name="connsiteY66" fmla="*/ 1636712 h 4373562"/>
                <a:gd name="connsiteX67" fmla="*/ 1705768 w 4836318"/>
                <a:gd name="connsiteY67" fmla="*/ 1693862 h 4373562"/>
                <a:gd name="connsiteX68" fmla="*/ 1705768 w 4836318"/>
                <a:gd name="connsiteY68" fmla="*/ 1757362 h 4373562"/>
                <a:gd name="connsiteX69" fmla="*/ 1756568 w 4836318"/>
                <a:gd name="connsiteY69" fmla="*/ 1789112 h 4373562"/>
                <a:gd name="connsiteX70" fmla="*/ 1756568 w 4836318"/>
                <a:gd name="connsiteY70" fmla="*/ 1789112 h 4373562"/>
                <a:gd name="connsiteX71" fmla="*/ 1839118 w 4836318"/>
                <a:gd name="connsiteY71" fmla="*/ 1782762 h 4373562"/>
                <a:gd name="connsiteX72" fmla="*/ 1820068 w 4836318"/>
                <a:gd name="connsiteY72" fmla="*/ 1827212 h 4373562"/>
                <a:gd name="connsiteX73" fmla="*/ 1820068 w 4836318"/>
                <a:gd name="connsiteY73" fmla="*/ 1827212 h 4373562"/>
                <a:gd name="connsiteX74" fmla="*/ 1858168 w 4836318"/>
                <a:gd name="connsiteY74" fmla="*/ 1916112 h 4373562"/>
                <a:gd name="connsiteX75" fmla="*/ 1928018 w 4836318"/>
                <a:gd name="connsiteY75" fmla="*/ 1909762 h 4373562"/>
                <a:gd name="connsiteX76" fmla="*/ 1972468 w 4836318"/>
                <a:gd name="connsiteY76" fmla="*/ 1941512 h 4373562"/>
                <a:gd name="connsiteX77" fmla="*/ 2023268 w 4836318"/>
                <a:gd name="connsiteY77" fmla="*/ 1985962 h 4373562"/>
                <a:gd name="connsiteX78" fmla="*/ 2042318 w 4836318"/>
                <a:gd name="connsiteY78" fmla="*/ 1992312 h 4373562"/>
                <a:gd name="connsiteX79" fmla="*/ 2042318 w 4836318"/>
                <a:gd name="connsiteY79" fmla="*/ 1992312 h 4373562"/>
                <a:gd name="connsiteX80" fmla="*/ 2093118 w 4836318"/>
                <a:gd name="connsiteY80" fmla="*/ 2043112 h 4373562"/>
                <a:gd name="connsiteX81" fmla="*/ 2143918 w 4836318"/>
                <a:gd name="connsiteY81" fmla="*/ 2068512 h 4373562"/>
                <a:gd name="connsiteX82" fmla="*/ 2182018 w 4836318"/>
                <a:gd name="connsiteY82" fmla="*/ 2106612 h 4373562"/>
                <a:gd name="connsiteX83" fmla="*/ 2182018 w 4836318"/>
                <a:gd name="connsiteY83" fmla="*/ 2106612 h 4373562"/>
                <a:gd name="connsiteX84" fmla="*/ 2232818 w 4836318"/>
                <a:gd name="connsiteY84" fmla="*/ 2144712 h 4373562"/>
                <a:gd name="connsiteX85" fmla="*/ 2251868 w 4836318"/>
                <a:gd name="connsiteY85" fmla="*/ 2157412 h 4373562"/>
                <a:gd name="connsiteX86" fmla="*/ 2270918 w 4836318"/>
                <a:gd name="connsiteY86" fmla="*/ 2176462 h 4373562"/>
                <a:gd name="connsiteX87" fmla="*/ 2309018 w 4836318"/>
                <a:gd name="connsiteY87" fmla="*/ 2195512 h 4373562"/>
                <a:gd name="connsiteX88" fmla="*/ 2315368 w 4836318"/>
                <a:gd name="connsiteY88" fmla="*/ 2227262 h 4373562"/>
                <a:gd name="connsiteX89" fmla="*/ 2340768 w 4836318"/>
                <a:gd name="connsiteY89" fmla="*/ 2227262 h 4373562"/>
                <a:gd name="connsiteX90" fmla="*/ 2334418 w 4836318"/>
                <a:gd name="connsiteY90" fmla="*/ 2265362 h 4373562"/>
                <a:gd name="connsiteX91" fmla="*/ 2385218 w 4836318"/>
                <a:gd name="connsiteY91" fmla="*/ 2278062 h 4373562"/>
                <a:gd name="connsiteX92" fmla="*/ 2391568 w 4836318"/>
                <a:gd name="connsiteY92" fmla="*/ 2341562 h 4373562"/>
                <a:gd name="connsiteX93" fmla="*/ 2423318 w 4836318"/>
                <a:gd name="connsiteY93" fmla="*/ 2347912 h 4373562"/>
                <a:gd name="connsiteX94" fmla="*/ 2423318 w 4836318"/>
                <a:gd name="connsiteY94" fmla="*/ 2436812 h 4373562"/>
                <a:gd name="connsiteX95" fmla="*/ 2480468 w 4836318"/>
                <a:gd name="connsiteY95" fmla="*/ 2443162 h 4373562"/>
                <a:gd name="connsiteX96" fmla="*/ 2537618 w 4836318"/>
                <a:gd name="connsiteY96" fmla="*/ 2462212 h 4373562"/>
                <a:gd name="connsiteX97" fmla="*/ 2594768 w 4836318"/>
                <a:gd name="connsiteY97" fmla="*/ 2487612 h 4373562"/>
                <a:gd name="connsiteX98" fmla="*/ 2670968 w 4836318"/>
                <a:gd name="connsiteY98" fmla="*/ 2513012 h 4373562"/>
                <a:gd name="connsiteX99" fmla="*/ 2696368 w 4836318"/>
                <a:gd name="connsiteY99" fmla="*/ 2538412 h 4373562"/>
                <a:gd name="connsiteX100" fmla="*/ 2702718 w 4836318"/>
                <a:gd name="connsiteY100" fmla="*/ 2620962 h 4373562"/>
                <a:gd name="connsiteX101" fmla="*/ 2734468 w 4836318"/>
                <a:gd name="connsiteY101" fmla="*/ 2646362 h 4373562"/>
                <a:gd name="connsiteX102" fmla="*/ 2734468 w 4836318"/>
                <a:gd name="connsiteY102" fmla="*/ 2646362 h 4373562"/>
                <a:gd name="connsiteX103" fmla="*/ 2778918 w 4836318"/>
                <a:gd name="connsiteY103" fmla="*/ 2684462 h 4373562"/>
                <a:gd name="connsiteX104" fmla="*/ 2836068 w 4836318"/>
                <a:gd name="connsiteY104" fmla="*/ 2709862 h 4373562"/>
                <a:gd name="connsiteX105" fmla="*/ 2886868 w 4836318"/>
                <a:gd name="connsiteY105" fmla="*/ 2747962 h 4373562"/>
                <a:gd name="connsiteX106" fmla="*/ 2899568 w 4836318"/>
                <a:gd name="connsiteY106" fmla="*/ 2786062 h 4373562"/>
                <a:gd name="connsiteX107" fmla="*/ 2899568 w 4836318"/>
                <a:gd name="connsiteY107" fmla="*/ 2817812 h 4373562"/>
                <a:gd name="connsiteX108" fmla="*/ 2950368 w 4836318"/>
                <a:gd name="connsiteY108" fmla="*/ 2836862 h 4373562"/>
                <a:gd name="connsiteX109" fmla="*/ 2950368 w 4836318"/>
                <a:gd name="connsiteY109" fmla="*/ 2836862 h 4373562"/>
                <a:gd name="connsiteX110" fmla="*/ 3007518 w 4836318"/>
                <a:gd name="connsiteY110" fmla="*/ 2881312 h 4373562"/>
                <a:gd name="connsiteX111" fmla="*/ 3007518 w 4836318"/>
                <a:gd name="connsiteY111" fmla="*/ 2881312 h 4373562"/>
                <a:gd name="connsiteX112" fmla="*/ 3096418 w 4836318"/>
                <a:gd name="connsiteY112" fmla="*/ 2919412 h 4373562"/>
                <a:gd name="connsiteX113" fmla="*/ 3096418 w 4836318"/>
                <a:gd name="connsiteY113" fmla="*/ 2919412 h 4373562"/>
                <a:gd name="connsiteX114" fmla="*/ 3185318 w 4836318"/>
                <a:gd name="connsiteY114" fmla="*/ 2944812 h 4373562"/>
                <a:gd name="connsiteX115" fmla="*/ 3198018 w 4836318"/>
                <a:gd name="connsiteY115" fmla="*/ 2995612 h 4373562"/>
                <a:gd name="connsiteX116" fmla="*/ 3236118 w 4836318"/>
                <a:gd name="connsiteY116" fmla="*/ 3021012 h 4373562"/>
                <a:gd name="connsiteX117" fmla="*/ 3267868 w 4836318"/>
                <a:gd name="connsiteY117" fmla="*/ 3033712 h 4373562"/>
                <a:gd name="connsiteX118" fmla="*/ 3305968 w 4836318"/>
                <a:gd name="connsiteY118" fmla="*/ 3065462 h 4373562"/>
                <a:gd name="connsiteX119" fmla="*/ 3394868 w 4836318"/>
                <a:gd name="connsiteY119" fmla="*/ 3128962 h 4373562"/>
                <a:gd name="connsiteX120" fmla="*/ 3375818 w 4836318"/>
                <a:gd name="connsiteY120" fmla="*/ 3186112 h 4373562"/>
                <a:gd name="connsiteX121" fmla="*/ 3407568 w 4836318"/>
                <a:gd name="connsiteY121" fmla="*/ 3205162 h 4373562"/>
                <a:gd name="connsiteX122" fmla="*/ 3426618 w 4836318"/>
                <a:gd name="connsiteY122" fmla="*/ 3211512 h 4373562"/>
                <a:gd name="connsiteX123" fmla="*/ 3464718 w 4836318"/>
                <a:gd name="connsiteY123" fmla="*/ 3243262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842168 w 4836318"/>
                <a:gd name="connsiteY33" fmla="*/ 766762 h 4373562"/>
                <a:gd name="connsiteX34" fmla="*/ 861218 w 4836318"/>
                <a:gd name="connsiteY34" fmla="*/ 811212 h 4373562"/>
                <a:gd name="connsiteX35" fmla="*/ 886618 w 4836318"/>
                <a:gd name="connsiteY35" fmla="*/ 811212 h 4373562"/>
                <a:gd name="connsiteX36" fmla="*/ 912018 w 4836318"/>
                <a:gd name="connsiteY36" fmla="*/ 868362 h 4373562"/>
                <a:gd name="connsiteX37" fmla="*/ 950118 w 4836318"/>
                <a:gd name="connsiteY37" fmla="*/ 900112 h 4373562"/>
                <a:gd name="connsiteX38" fmla="*/ 950118 w 4836318"/>
                <a:gd name="connsiteY38" fmla="*/ 900112 h 4373562"/>
                <a:gd name="connsiteX39" fmla="*/ 962818 w 4836318"/>
                <a:gd name="connsiteY39" fmla="*/ 963612 h 4373562"/>
                <a:gd name="connsiteX40" fmla="*/ 1013618 w 4836318"/>
                <a:gd name="connsiteY40" fmla="*/ 969962 h 4373562"/>
                <a:gd name="connsiteX41" fmla="*/ 1013618 w 4836318"/>
                <a:gd name="connsiteY41" fmla="*/ 1020762 h 4373562"/>
                <a:gd name="connsiteX42" fmla="*/ 1026318 w 4836318"/>
                <a:gd name="connsiteY42" fmla="*/ 1071562 h 4373562"/>
                <a:gd name="connsiteX43" fmla="*/ 1070768 w 4836318"/>
                <a:gd name="connsiteY43" fmla="*/ 1065212 h 4373562"/>
                <a:gd name="connsiteX44" fmla="*/ 1070768 w 4836318"/>
                <a:gd name="connsiteY44" fmla="*/ 1065212 h 4373562"/>
                <a:gd name="connsiteX45" fmla="*/ 1089818 w 4836318"/>
                <a:gd name="connsiteY45" fmla="*/ 1135062 h 4373562"/>
                <a:gd name="connsiteX46" fmla="*/ 1089818 w 4836318"/>
                <a:gd name="connsiteY46" fmla="*/ 1166812 h 4373562"/>
                <a:gd name="connsiteX47" fmla="*/ 1146968 w 4836318"/>
                <a:gd name="connsiteY47" fmla="*/ 1166812 h 4373562"/>
                <a:gd name="connsiteX48" fmla="*/ 1146968 w 4836318"/>
                <a:gd name="connsiteY48" fmla="*/ 1166812 h 4373562"/>
                <a:gd name="connsiteX49" fmla="*/ 1191418 w 4836318"/>
                <a:gd name="connsiteY49" fmla="*/ 1204912 h 4373562"/>
                <a:gd name="connsiteX50" fmla="*/ 1191418 w 4836318"/>
                <a:gd name="connsiteY50" fmla="*/ 1236662 h 4373562"/>
                <a:gd name="connsiteX51" fmla="*/ 1254918 w 4836318"/>
                <a:gd name="connsiteY51" fmla="*/ 1230312 h 4373562"/>
                <a:gd name="connsiteX52" fmla="*/ 1254918 w 4836318"/>
                <a:gd name="connsiteY52" fmla="*/ 1293812 h 4373562"/>
                <a:gd name="connsiteX53" fmla="*/ 1261268 w 4836318"/>
                <a:gd name="connsiteY53" fmla="*/ 1319212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61218 w 4836318"/>
                <a:gd name="connsiteY35" fmla="*/ 811212 h 4373562"/>
                <a:gd name="connsiteX36" fmla="*/ 886618 w 4836318"/>
                <a:gd name="connsiteY36" fmla="*/ 811212 h 4373562"/>
                <a:gd name="connsiteX37" fmla="*/ 912018 w 4836318"/>
                <a:gd name="connsiteY37" fmla="*/ 868362 h 4373562"/>
                <a:gd name="connsiteX38" fmla="*/ 950118 w 4836318"/>
                <a:gd name="connsiteY38" fmla="*/ 900112 h 4373562"/>
                <a:gd name="connsiteX39" fmla="*/ 950118 w 4836318"/>
                <a:gd name="connsiteY39" fmla="*/ 900112 h 4373562"/>
                <a:gd name="connsiteX40" fmla="*/ 962818 w 4836318"/>
                <a:gd name="connsiteY40" fmla="*/ 963612 h 4373562"/>
                <a:gd name="connsiteX41" fmla="*/ 1013618 w 4836318"/>
                <a:gd name="connsiteY41" fmla="*/ 969962 h 4373562"/>
                <a:gd name="connsiteX42" fmla="*/ 1013618 w 4836318"/>
                <a:gd name="connsiteY42" fmla="*/ 1020762 h 4373562"/>
                <a:gd name="connsiteX43" fmla="*/ 1026318 w 4836318"/>
                <a:gd name="connsiteY43" fmla="*/ 1071562 h 4373562"/>
                <a:gd name="connsiteX44" fmla="*/ 1070768 w 4836318"/>
                <a:gd name="connsiteY44" fmla="*/ 1065212 h 4373562"/>
                <a:gd name="connsiteX45" fmla="*/ 1070768 w 4836318"/>
                <a:gd name="connsiteY45" fmla="*/ 1065212 h 4373562"/>
                <a:gd name="connsiteX46" fmla="*/ 1089818 w 4836318"/>
                <a:gd name="connsiteY46" fmla="*/ 1135062 h 4373562"/>
                <a:gd name="connsiteX47" fmla="*/ 1089818 w 4836318"/>
                <a:gd name="connsiteY47" fmla="*/ 1166812 h 4373562"/>
                <a:gd name="connsiteX48" fmla="*/ 1146968 w 4836318"/>
                <a:gd name="connsiteY48" fmla="*/ 1166812 h 4373562"/>
                <a:gd name="connsiteX49" fmla="*/ 1146968 w 4836318"/>
                <a:gd name="connsiteY49" fmla="*/ 1166812 h 4373562"/>
                <a:gd name="connsiteX50" fmla="*/ 1191418 w 4836318"/>
                <a:gd name="connsiteY50" fmla="*/ 1204912 h 4373562"/>
                <a:gd name="connsiteX51" fmla="*/ 1191418 w 4836318"/>
                <a:gd name="connsiteY51" fmla="*/ 1236662 h 4373562"/>
                <a:gd name="connsiteX52" fmla="*/ 1254918 w 4836318"/>
                <a:gd name="connsiteY52" fmla="*/ 1230312 h 4373562"/>
                <a:gd name="connsiteX53" fmla="*/ 1254918 w 4836318"/>
                <a:gd name="connsiteY53" fmla="*/ 1293812 h 4373562"/>
                <a:gd name="connsiteX54" fmla="*/ 1261268 w 4836318"/>
                <a:gd name="connsiteY54" fmla="*/ 1319212 h 4373562"/>
                <a:gd name="connsiteX55" fmla="*/ 1305718 w 4836318"/>
                <a:gd name="connsiteY55" fmla="*/ 1338262 h 4373562"/>
                <a:gd name="connsiteX56" fmla="*/ 1305718 w 4836318"/>
                <a:gd name="connsiteY56" fmla="*/ 1338262 h 4373562"/>
                <a:gd name="connsiteX57" fmla="*/ 1375568 w 4836318"/>
                <a:gd name="connsiteY57" fmla="*/ 1370012 h 4373562"/>
                <a:gd name="connsiteX58" fmla="*/ 1375568 w 4836318"/>
                <a:gd name="connsiteY58" fmla="*/ 1370012 h 4373562"/>
                <a:gd name="connsiteX59" fmla="*/ 1413668 w 4836318"/>
                <a:gd name="connsiteY59" fmla="*/ 1382712 h 4373562"/>
                <a:gd name="connsiteX60" fmla="*/ 1432718 w 4836318"/>
                <a:gd name="connsiteY60" fmla="*/ 1446212 h 4373562"/>
                <a:gd name="connsiteX61" fmla="*/ 1464468 w 4836318"/>
                <a:gd name="connsiteY61" fmla="*/ 1446212 h 4373562"/>
                <a:gd name="connsiteX62" fmla="*/ 1464468 w 4836318"/>
                <a:gd name="connsiteY62" fmla="*/ 1516062 h 4373562"/>
                <a:gd name="connsiteX63" fmla="*/ 1489868 w 4836318"/>
                <a:gd name="connsiteY63" fmla="*/ 1516062 h 4373562"/>
                <a:gd name="connsiteX64" fmla="*/ 1496218 w 4836318"/>
                <a:gd name="connsiteY64" fmla="*/ 1560512 h 4373562"/>
                <a:gd name="connsiteX65" fmla="*/ 1496218 w 4836318"/>
                <a:gd name="connsiteY65" fmla="*/ 1560512 h 4373562"/>
                <a:gd name="connsiteX66" fmla="*/ 1566068 w 4836318"/>
                <a:gd name="connsiteY66" fmla="*/ 1592262 h 4373562"/>
                <a:gd name="connsiteX67" fmla="*/ 1623218 w 4836318"/>
                <a:gd name="connsiteY67" fmla="*/ 1630362 h 4373562"/>
                <a:gd name="connsiteX68" fmla="*/ 1623218 w 4836318"/>
                <a:gd name="connsiteY68" fmla="*/ 1636712 h 4373562"/>
                <a:gd name="connsiteX69" fmla="*/ 1705768 w 4836318"/>
                <a:gd name="connsiteY69" fmla="*/ 1693862 h 4373562"/>
                <a:gd name="connsiteX70" fmla="*/ 1705768 w 4836318"/>
                <a:gd name="connsiteY70" fmla="*/ 1757362 h 4373562"/>
                <a:gd name="connsiteX71" fmla="*/ 1756568 w 4836318"/>
                <a:gd name="connsiteY71" fmla="*/ 1789112 h 4373562"/>
                <a:gd name="connsiteX72" fmla="*/ 1756568 w 4836318"/>
                <a:gd name="connsiteY72" fmla="*/ 1789112 h 4373562"/>
                <a:gd name="connsiteX73" fmla="*/ 1839118 w 4836318"/>
                <a:gd name="connsiteY73" fmla="*/ 1782762 h 4373562"/>
                <a:gd name="connsiteX74" fmla="*/ 1820068 w 4836318"/>
                <a:gd name="connsiteY74" fmla="*/ 1827212 h 4373562"/>
                <a:gd name="connsiteX75" fmla="*/ 1820068 w 4836318"/>
                <a:gd name="connsiteY75" fmla="*/ 1827212 h 4373562"/>
                <a:gd name="connsiteX76" fmla="*/ 1858168 w 4836318"/>
                <a:gd name="connsiteY76" fmla="*/ 1916112 h 4373562"/>
                <a:gd name="connsiteX77" fmla="*/ 1928018 w 4836318"/>
                <a:gd name="connsiteY77" fmla="*/ 1909762 h 4373562"/>
                <a:gd name="connsiteX78" fmla="*/ 1972468 w 4836318"/>
                <a:gd name="connsiteY78" fmla="*/ 1941512 h 4373562"/>
                <a:gd name="connsiteX79" fmla="*/ 2023268 w 4836318"/>
                <a:gd name="connsiteY79" fmla="*/ 1985962 h 4373562"/>
                <a:gd name="connsiteX80" fmla="*/ 2042318 w 4836318"/>
                <a:gd name="connsiteY80" fmla="*/ 1992312 h 4373562"/>
                <a:gd name="connsiteX81" fmla="*/ 2042318 w 4836318"/>
                <a:gd name="connsiteY81" fmla="*/ 1992312 h 4373562"/>
                <a:gd name="connsiteX82" fmla="*/ 2093118 w 4836318"/>
                <a:gd name="connsiteY82" fmla="*/ 2043112 h 4373562"/>
                <a:gd name="connsiteX83" fmla="*/ 2143918 w 4836318"/>
                <a:gd name="connsiteY83" fmla="*/ 2068512 h 4373562"/>
                <a:gd name="connsiteX84" fmla="*/ 2182018 w 4836318"/>
                <a:gd name="connsiteY84" fmla="*/ 2106612 h 4373562"/>
                <a:gd name="connsiteX85" fmla="*/ 2182018 w 4836318"/>
                <a:gd name="connsiteY85" fmla="*/ 2106612 h 4373562"/>
                <a:gd name="connsiteX86" fmla="*/ 2232818 w 4836318"/>
                <a:gd name="connsiteY86" fmla="*/ 2144712 h 4373562"/>
                <a:gd name="connsiteX87" fmla="*/ 2251868 w 4836318"/>
                <a:gd name="connsiteY87" fmla="*/ 2157412 h 4373562"/>
                <a:gd name="connsiteX88" fmla="*/ 2270918 w 4836318"/>
                <a:gd name="connsiteY88" fmla="*/ 2176462 h 4373562"/>
                <a:gd name="connsiteX89" fmla="*/ 2309018 w 4836318"/>
                <a:gd name="connsiteY89" fmla="*/ 2195512 h 4373562"/>
                <a:gd name="connsiteX90" fmla="*/ 2315368 w 4836318"/>
                <a:gd name="connsiteY90" fmla="*/ 2227262 h 4373562"/>
                <a:gd name="connsiteX91" fmla="*/ 2340768 w 4836318"/>
                <a:gd name="connsiteY91" fmla="*/ 2227262 h 4373562"/>
                <a:gd name="connsiteX92" fmla="*/ 2334418 w 4836318"/>
                <a:gd name="connsiteY92" fmla="*/ 2265362 h 4373562"/>
                <a:gd name="connsiteX93" fmla="*/ 2385218 w 4836318"/>
                <a:gd name="connsiteY93" fmla="*/ 2278062 h 4373562"/>
                <a:gd name="connsiteX94" fmla="*/ 2391568 w 4836318"/>
                <a:gd name="connsiteY94" fmla="*/ 2341562 h 4373562"/>
                <a:gd name="connsiteX95" fmla="*/ 2423318 w 4836318"/>
                <a:gd name="connsiteY95" fmla="*/ 2347912 h 4373562"/>
                <a:gd name="connsiteX96" fmla="*/ 2423318 w 4836318"/>
                <a:gd name="connsiteY96" fmla="*/ 2436812 h 4373562"/>
                <a:gd name="connsiteX97" fmla="*/ 2480468 w 4836318"/>
                <a:gd name="connsiteY97" fmla="*/ 2443162 h 4373562"/>
                <a:gd name="connsiteX98" fmla="*/ 2537618 w 4836318"/>
                <a:gd name="connsiteY98" fmla="*/ 2462212 h 4373562"/>
                <a:gd name="connsiteX99" fmla="*/ 2594768 w 4836318"/>
                <a:gd name="connsiteY99" fmla="*/ 2487612 h 4373562"/>
                <a:gd name="connsiteX100" fmla="*/ 2670968 w 4836318"/>
                <a:gd name="connsiteY100" fmla="*/ 2513012 h 4373562"/>
                <a:gd name="connsiteX101" fmla="*/ 2696368 w 4836318"/>
                <a:gd name="connsiteY101" fmla="*/ 2538412 h 4373562"/>
                <a:gd name="connsiteX102" fmla="*/ 2702718 w 4836318"/>
                <a:gd name="connsiteY102" fmla="*/ 2620962 h 4373562"/>
                <a:gd name="connsiteX103" fmla="*/ 2734468 w 4836318"/>
                <a:gd name="connsiteY103" fmla="*/ 2646362 h 4373562"/>
                <a:gd name="connsiteX104" fmla="*/ 2734468 w 4836318"/>
                <a:gd name="connsiteY104" fmla="*/ 2646362 h 4373562"/>
                <a:gd name="connsiteX105" fmla="*/ 2778918 w 4836318"/>
                <a:gd name="connsiteY105" fmla="*/ 2684462 h 4373562"/>
                <a:gd name="connsiteX106" fmla="*/ 2836068 w 4836318"/>
                <a:gd name="connsiteY106" fmla="*/ 2709862 h 4373562"/>
                <a:gd name="connsiteX107" fmla="*/ 2886868 w 4836318"/>
                <a:gd name="connsiteY107" fmla="*/ 2747962 h 4373562"/>
                <a:gd name="connsiteX108" fmla="*/ 2899568 w 4836318"/>
                <a:gd name="connsiteY108" fmla="*/ 2786062 h 4373562"/>
                <a:gd name="connsiteX109" fmla="*/ 2899568 w 4836318"/>
                <a:gd name="connsiteY109" fmla="*/ 2817812 h 4373562"/>
                <a:gd name="connsiteX110" fmla="*/ 2950368 w 4836318"/>
                <a:gd name="connsiteY110" fmla="*/ 2836862 h 4373562"/>
                <a:gd name="connsiteX111" fmla="*/ 2950368 w 4836318"/>
                <a:gd name="connsiteY111" fmla="*/ 2836862 h 4373562"/>
                <a:gd name="connsiteX112" fmla="*/ 3007518 w 4836318"/>
                <a:gd name="connsiteY112" fmla="*/ 2881312 h 4373562"/>
                <a:gd name="connsiteX113" fmla="*/ 3007518 w 4836318"/>
                <a:gd name="connsiteY113" fmla="*/ 2881312 h 4373562"/>
                <a:gd name="connsiteX114" fmla="*/ 3096418 w 4836318"/>
                <a:gd name="connsiteY114" fmla="*/ 2919412 h 4373562"/>
                <a:gd name="connsiteX115" fmla="*/ 3096418 w 4836318"/>
                <a:gd name="connsiteY115" fmla="*/ 2919412 h 4373562"/>
                <a:gd name="connsiteX116" fmla="*/ 3185318 w 4836318"/>
                <a:gd name="connsiteY116" fmla="*/ 2944812 h 4373562"/>
                <a:gd name="connsiteX117" fmla="*/ 3198018 w 4836318"/>
                <a:gd name="connsiteY117" fmla="*/ 2995612 h 4373562"/>
                <a:gd name="connsiteX118" fmla="*/ 3236118 w 4836318"/>
                <a:gd name="connsiteY118" fmla="*/ 3021012 h 4373562"/>
                <a:gd name="connsiteX119" fmla="*/ 3267868 w 4836318"/>
                <a:gd name="connsiteY119" fmla="*/ 3033712 h 4373562"/>
                <a:gd name="connsiteX120" fmla="*/ 3305968 w 4836318"/>
                <a:gd name="connsiteY120" fmla="*/ 3065462 h 4373562"/>
                <a:gd name="connsiteX121" fmla="*/ 3394868 w 4836318"/>
                <a:gd name="connsiteY121" fmla="*/ 3128962 h 4373562"/>
                <a:gd name="connsiteX122" fmla="*/ 3375818 w 4836318"/>
                <a:gd name="connsiteY122" fmla="*/ 3186112 h 4373562"/>
                <a:gd name="connsiteX123" fmla="*/ 3407568 w 4836318"/>
                <a:gd name="connsiteY123" fmla="*/ 3205162 h 4373562"/>
                <a:gd name="connsiteX124" fmla="*/ 3426618 w 4836318"/>
                <a:gd name="connsiteY124" fmla="*/ 3211512 h 4373562"/>
                <a:gd name="connsiteX125" fmla="*/ 3464718 w 4836318"/>
                <a:gd name="connsiteY125" fmla="*/ 3243262 h 4373562"/>
                <a:gd name="connsiteX126" fmla="*/ 3477418 w 4836318"/>
                <a:gd name="connsiteY126" fmla="*/ 3281362 h 4373562"/>
                <a:gd name="connsiteX127" fmla="*/ 3509168 w 4836318"/>
                <a:gd name="connsiteY127" fmla="*/ 3325812 h 4373562"/>
                <a:gd name="connsiteX128" fmla="*/ 3585368 w 4836318"/>
                <a:gd name="connsiteY128" fmla="*/ 3319462 h 4373562"/>
                <a:gd name="connsiteX129" fmla="*/ 3623468 w 4836318"/>
                <a:gd name="connsiteY129" fmla="*/ 3370262 h 4373562"/>
                <a:gd name="connsiteX130" fmla="*/ 3655218 w 4836318"/>
                <a:gd name="connsiteY130" fmla="*/ 3408362 h 4373562"/>
                <a:gd name="connsiteX131" fmla="*/ 3693318 w 4836318"/>
                <a:gd name="connsiteY131" fmla="*/ 3478212 h 4373562"/>
                <a:gd name="connsiteX132" fmla="*/ 3706018 w 4836318"/>
                <a:gd name="connsiteY132" fmla="*/ 3522662 h 4373562"/>
                <a:gd name="connsiteX133" fmla="*/ 3807618 w 4836318"/>
                <a:gd name="connsiteY133" fmla="*/ 3560762 h 4373562"/>
                <a:gd name="connsiteX134" fmla="*/ 3858418 w 4836318"/>
                <a:gd name="connsiteY134" fmla="*/ 3548062 h 4373562"/>
                <a:gd name="connsiteX135" fmla="*/ 3877468 w 4836318"/>
                <a:gd name="connsiteY135" fmla="*/ 3643312 h 4373562"/>
                <a:gd name="connsiteX136" fmla="*/ 3934618 w 4836318"/>
                <a:gd name="connsiteY136" fmla="*/ 3649662 h 4373562"/>
                <a:gd name="connsiteX137" fmla="*/ 3998118 w 4836318"/>
                <a:gd name="connsiteY137" fmla="*/ 3675062 h 4373562"/>
                <a:gd name="connsiteX138" fmla="*/ 4048918 w 4836318"/>
                <a:gd name="connsiteY138" fmla="*/ 3681412 h 4373562"/>
                <a:gd name="connsiteX139" fmla="*/ 4074318 w 4836318"/>
                <a:gd name="connsiteY139" fmla="*/ 3687762 h 4373562"/>
                <a:gd name="connsiteX140" fmla="*/ 4125118 w 4836318"/>
                <a:gd name="connsiteY140" fmla="*/ 3738562 h 4373562"/>
                <a:gd name="connsiteX141" fmla="*/ 4144168 w 4836318"/>
                <a:gd name="connsiteY141" fmla="*/ 3744912 h 4373562"/>
                <a:gd name="connsiteX142" fmla="*/ 4150518 w 4836318"/>
                <a:gd name="connsiteY142" fmla="*/ 3808412 h 4373562"/>
                <a:gd name="connsiteX143" fmla="*/ 4150518 w 4836318"/>
                <a:gd name="connsiteY143" fmla="*/ 3808412 h 4373562"/>
                <a:gd name="connsiteX144" fmla="*/ 4226718 w 4836318"/>
                <a:gd name="connsiteY144" fmla="*/ 3897312 h 4373562"/>
                <a:gd name="connsiteX145" fmla="*/ 4271168 w 4836318"/>
                <a:gd name="connsiteY145" fmla="*/ 3929062 h 4373562"/>
                <a:gd name="connsiteX146" fmla="*/ 4271168 w 4836318"/>
                <a:gd name="connsiteY146" fmla="*/ 3929062 h 4373562"/>
                <a:gd name="connsiteX147" fmla="*/ 4372768 w 4836318"/>
                <a:gd name="connsiteY147" fmla="*/ 3973512 h 4373562"/>
                <a:gd name="connsiteX148" fmla="*/ 4385468 w 4836318"/>
                <a:gd name="connsiteY148" fmla="*/ 4024312 h 4373562"/>
                <a:gd name="connsiteX149" fmla="*/ 4385468 w 4836318"/>
                <a:gd name="connsiteY149" fmla="*/ 4024312 h 4373562"/>
                <a:gd name="connsiteX150" fmla="*/ 4442618 w 4836318"/>
                <a:gd name="connsiteY150" fmla="*/ 4068762 h 4373562"/>
                <a:gd name="connsiteX151" fmla="*/ 4468018 w 4836318"/>
                <a:gd name="connsiteY151" fmla="*/ 4106862 h 4373562"/>
                <a:gd name="connsiteX152" fmla="*/ 4468018 w 4836318"/>
                <a:gd name="connsiteY152" fmla="*/ 4106862 h 4373562"/>
                <a:gd name="connsiteX153" fmla="*/ 4563268 w 4836318"/>
                <a:gd name="connsiteY153" fmla="*/ 4144962 h 4373562"/>
                <a:gd name="connsiteX154" fmla="*/ 4556918 w 4836318"/>
                <a:gd name="connsiteY154" fmla="*/ 4208462 h 4373562"/>
                <a:gd name="connsiteX155" fmla="*/ 4601368 w 4836318"/>
                <a:gd name="connsiteY155" fmla="*/ 4214812 h 4373562"/>
                <a:gd name="connsiteX156" fmla="*/ 4614068 w 4836318"/>
                <a:gd name="connsiteY156" fmla="*/ 4252912 h 4373562"/>
                <a:gd name="connsiteX157" fmla="*/ 4652168 w 4836318"/>
                <a:gd name="connsiteY157" fmla="*/ 4291012 h 4373562"/>
                <a:gd name="connsiteX158" fmla="*/ 4652168 w 4836318"/>
                <a:gd name="connsiteY158" fmla="*/ 4291012 h 4373562"/>
                <a:gd name="connsiteX159" fmla="*/ 4766468 w 4836318"/>
                <a:gd name="connsiteY159" fmla="*/ 4297362 h 4373562"/>
                <a:gd name="connsiteX160" fmla="*/ 4829968 w 4836318"/>
                <a:gd name="connsiteY160" fmla="*/ 4348162 h 4373562"/>
                <a:gd name="connsiteX161" fmla="*/ 4836318 w 4836318"/>
                <a:gd name="connsiteY161" fmla="*/ 4373562 h 4373562"/>
                <a:gd name="connsiteX162" fmla="*/ 4836318 w 4836318"/>
                <a:gd name="connsiteY16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86618 w 4836318"/>
                <a:gd name="connsiteY36" fmla="*/ 811212 h 4373562"/>
                <a:gd name="connsiteX37" fmla="*/ 912018 w 4836318"/>
                <a:gd name="connsiteY37" fmla="*/ 868362 h 4373562"/>
                <a:gd name="connsiteX38" fmla="*/ 950118 w 4836318"/>
                <a:gd name="connsiteY38" fmla="*/ 900112 h 4373562"/>
                <a:gd name="connsiteX39" fmla="*/ 950118 w 4836318"/>
                <a:gd name="connsiteY39" fmla="*/ 900112 h 4373562"/>
                <a:gd name="connsiteX40" fmla="*/ 962818 w 4836318"/>
                <a:gd name="connsiteY40" fmla="*/ 963612 h 4373562"/>
                <a:gd name="connsiteX41" fmla="*/ 1013618 w 4836318"/>
                <a:gd name="connsiteY41" fmla="*/ 969962 h 4373562"/>
                <a:gd name="connsiteX42" fmla="*/ 1013618 w 4836318"/>
                <a:gd name="connsiteY42" fmla="*/ 1020762 h 4373562"/>
                <a:gd name="connsiteX43" fmla="*/ 1026318 w 4836318"/>
                <a:gd name="connsiteY43" fmla="*/ 1071562 h 4373562"/>
                <a:gd name="connsiteX44" fmla="*/ 1070768 w 4836318"/>
                <a:gd name="connsiteY44" fmla="*/ 1065212 h 4373562"/>
                <a:gd name="connsiteX45" fmla="*/ 1070768 w 4836318"/>
                <a:gd name="connsiteY45" fmla="*/ 1065212 h 4373562"/>
                <a:gd name="connsiteX46" fmla="*/ 1089818 w 4836318"/>
                <a:gd name="connsiteY46" fmla="*/ 1135062 h 4373562"/>
                <a:gd name="connsiteX47" fmla="*/ 1089818 w 4836318"/>
                <a:gd name="connsiteY47" fmla="*/ 1166812 h 4373562"/>
                <a:gd name="connsiteX48" fmla="*/ 1146968 w 4836318"/>
                <a:gd name="connsiteY48" fmla="*/ 1166812 h 4373562"/>
                <a:gd name="connsiteX49" fmla="*/ 1146968 w 4836318"/>
                <a:gd name="connsiteY49" fmla="*/ 1166812 h 4373562"/>
                <a:gd name="connsiteX50" fmla="*/ 1191418 w 4836318"/>
                <a:gd name="connsiteY50" fmla="*/ 1204912 h 4373562"/>
                <a:gd name="connsiteX51" fmla="*/ 1191418 w 4836318"/>
                <a:gd name="connsiteY51" fmla="*/ 1236662 h 4373562"/>
                <a:gd name="connsiteX52" fmla="*/ 1254918 w 4836318"/>
                <a:gd name="connsiteY52" fmla="*/ 1230312 h 4373562"/>
                <a:gd name="connsiteX53" fmla="*/ 1254918 w 4836318"/>
                <a:gd name="connsiteY53" fmla="*/ 1293812 h 4373562"/>
                <a:gd name="connsiteX54" fmla="*/ 1261268 w 4836318"/>
                <a:gd name="connsiteY54" fmla="*/ 1319212 h 4373562"/>
                <a:gd name="connsiteX55" fmla="*/ 1305718 w 4836318"/>
                <a:gd name="connsiteY55" fmla="*/ 1338262 h 4373562"/>
                <a:gd name="connsiteX56" fmla="*/ 1305718 w 4836318"/>
                <a:gd name="connsiteY56" fmla="*/ 1338262 h 4373562"/>
                <a:gd name="connsiteX57" fmla="*/ 1375568 w 4836318"/>
                <a:gd name="connsiteY57" fmla="*/ 1370012 h 4373562"/>
                <a:gd name="connsiteX58" fmla="*/ 1375568 w 4836318"/>
                <a:gd name="connsiteY58" fmla="*/ 1370012 h 4373562"/>
                <a:gd name="connsiteX59" fmla="*/ 1413668 w 4836318"/>
                <a:gd name="connsiteY59" fmla="*/ 1382712 h 4373562"/>
                <a:gd name="connsiteX60" fmla="*/ 1432718 w 4836318"/>
                <a:gd name="connsiteY60" fmla="*/ 1446212 h 4373562"/>
                <a:gd name="connsiteX61" fmla="*/ 1464468 w 4836318"/>
                <a:gd name="connsiteY61" fmla="*/ 1446212 h 4373562"/>
                <a:gd name="connsiteX62" fmla="*/ 1464468 w 4836318"/>
                <a:gd name="connsiteY62" fmla="*/ 1516062 h 4373562"/>
                <a:gd name="connsiteX63" fmla="*/ 1489868 w 4836318"/>
                <a:gd name="connsiteY63" fmla="*/ 1516062 h 4373562"/>
                <a:gd name="connsiteX64" fmla="*/ 1496218 w 4836318"/>
                <a:gd name="connsiteY64" fmla="*/ 1560512 h 4373562"/>
                <a:gd name="connsiteX65" fmla="*/ 1496218 w 4836318"/>
                <a:gd name="connsiteY65" fmla="*/ 1560512 h 4373562"/>
                <a:gd name="connsiteX66" fmla="*/ 1566068 w 4836318"/>
                <a:gd name="connsiteY66" fmla="*/ 1592262 h 4373562"/>
                <a:gd name="connsiteX67" fmla="*/ 1623218 w 4836318"/>
                <a:gd name="connsiteY67" fmla="*/ 1630362 h 4373562"/>
                <a:gd name="connsiteX68" fmla="*/ 1623218 w 4836318"/>
                <a:gd name="connsiteY68" fmla="*/ 1636712 h 4373562"/>
                <a:gd name="connsiteX69" fmla="*/ 1705768 w 4836318"/>
                <a:gd name="connsiteY69" fmla="*/ 1693862 h 4373562"/>
                <a:gd name="connsiteX70" fmla="*/ 1705768 w 4836318"/>
                <a:gd name="connsiteY70" fmla="*/ 1757362 h 4373562"/>
                <a:gd name="connsiteX71" fmla="*/ 1756568 w 4836318"/>
                <a:gd name="connsiteY71" fmla="*/ 1789112 h 4373562"/>
                <a:gd name="connsiteX72" fmla="*/ 1756568 w 4836318"/>
                <a:gd name="connsiteY72" fmla="*/ 1789112 h 4373562"/>
                <a:gd name="connsiteX73" fmla="*/ 1839118 w 4836318"/>
                <a:gd name="connsiteY73" fmla="*/ 1782762 h 4373562"/>
                <a:gd name="connsiteX74" fmla="*/ 1820068 w 4836318"/>
                <a:gd name="connsiteY74" fmla="*/ 1827212 h 4373562"/>
                <a:gd name="connsiteX75" fmla="*/ 1820068 w 4836318"/>
                <a:gd name="connsiteY75" fmla="*/ 1827212 h 4373562"/>
                <a:gd name="connsiteX76" fmla="*/ 1858168 w 4836318"/>
                <a:gd name="connsiteY76" fmla="*/ 1916112 h 4373562"/>
                <a:gd name="connsiteX77" fmla="*/ 1928018 w 4836318"/>
                <a:gd name="connsiteY77" fmla="*/ 1909762 h 4373562"/>
                <a:gd name="connsiteX78" fmla="*/ 1972468 w 4836318"/>
                <a:gd name="connsiteY78" fmla="*/ 1941512 h 4373562"/>
                <a:gd name="connsiteX79" fmla="*/ 2023268 w 4836318"/>
                <a:gd name="connsiteY79" fmla="*/ 1985962 h 4373562"/>
                <a:gd name="connsiteX80" fmla="*/ 2042318 w 4836318"/>
                <a:gd name="connsiteY80" fmla="*/ 1992312 h 4373562"/>
                <a:gd name="connsiteX81" fmla="*/ 2042318 w 4836318"/>
                <a:gd name="connsiteY81" fmla="*/ 1992312 h 4373562"/>
                <a:gd name="connsiteX82" fmla="*/ 2093118 w 4836318"/>
                <a:gd name="connsiteY82" fmla="*/ 2043112 h 4373562"/>
                <a:gd name="connsiteX83" fmla="*/ 2143918 w 4836318"/>
                <a:gd name="connsiteY83" fmla="*/ 2068512 h 4373562"/>
                <a:gd name="connsiteX84" fmla="*/ 2182018 w 4836318"/>
                <a:gd name="connsiteY84" fmla="*/ 2106612 h 4373562"/>
                <a:gd name="connsiteX85" fmla="*/ 2182018 w 4836318"/>
                <a:gd name="connsiteY85" fmla="*/ 2106612 h 4373562"/>
                <a:gd name="connsiteX86" fmla="*/ 2232818 w 4836318"/>
                <a:gd name="connsiteY86" fmla="*/ 2144712 h 4373562"/>
                <a:gd name="connsiteX87" fmla="*/ 2251868 w 4836318"/>
                <a:gd name="connsiteY87" fmla="*/ 2157412 h 4373562"/>
                <a:gd name="connsiteX88" fmla="*/ 2270918 w 4836318"/>
                <a:gd name="connsiteY88" fmla="*/ 2176462 h 4373562"/>
                <a:gd name="connsiteX89" fmla="*/ 2309018 w 4836318"/>
                <a:gd name="connsiteY89" fmla="*/ 2195512 h 4373562"/>
                <a:gd name="connsiteX90" fmla="*/ 2315368 w 4836318"/>
                <a:gd name="connsiteY90" fmla="*/ 2227262 h 4373562"/>
                <a:gd name="connsiteX91" fmla="*/ 2340768 w 4836318"/>
                <a:gd name="connsiteY91" fmla="*/ 2227262 h 4373562"/>
                <a:gd name="connsiteX92" fmla="*/ 2334418 w 4836318"/>
                <a:gd name="connsiteY92" fmla="*/ 2265362 h 4373562"/>
                <a:gd name="connsiteX93" fmla="*/ 2385218 w 4836318"/>
                <a:gd name="connsiteY93" fmla="*/ 2278062 h 4373562"/>
                <a:gd name="connsiteX94" fmla="*/ 2391568 w 4836318"/>
                <a:gd name="connsiteY94" fmla="*/ 2341562 h 4373562"/>
                <a:gd name="connsiteX95" fmla="*/ 2423318 w 4836318"/>
                <a:gd name="connsiteY95" fmla="*/ 2347912 h 4373562"/>
                <a:gd name="connsiteX96" fmla="*/ 2423318 w 4836318"/>
                <a:gd name="connsiteY96" fmla="*/ 2436812 h 4373562"/>
                <a:gd name="connsiteX97" fmla="*/ 2480468 w 4836318"/>
                <a:gd name="connsiteY97" fmla="*/ 2443162 h 4373562"/>
                <a:gd name="connsiteX98" fmla="*/ 2537618 w 4836318"/>
                <a:gd name="connsiteY98" fmla="*/ 2462212 h 4373562"/>
                <a:gd name="connsiteX99" fmla="*/ 2594768 w 4836318"/>
                <a:gd name="connsiteY99" fmla="*/ 2487612 h 4373562"/>
                <a:gd name="connsiteX100" fmla="*/ 2670968 w 4836318"/>
                <a:gd name="connsiteY100" fmla="*/ 2513012 h 4373562"/>
                <a:gd name="connsiteX101" fmla="*/ 2696368 w 4836318"/>
                <a:gd name="connsiteY101" fmla="*/ 2538412 h 4373562"/>
                <a:gd name="connsiteX102" fmla="*/ 2702718 w 4836318"/>
                <a:gd name="connsiteY102" fmla="*/ 2620962 h 4373562"/>
                <a:gd name="connsiteX103" fmla="*/ 2734468 w 4836318"/>
                <a:gd name="connsiteY103" fmla="*/ 2646362 h 4373562"/>
                <a:gd name="connsiteX104" fmla="*/ 2734468 w 4836318"/>
                <a:gd name="connsiteY104" fmla="*/ 2646362 h 4373562"/>
                <a:gd name="connsiteX105" fmla="*/ 2778918 w 4836318"/>
                <a:gd name="connsiteY105" fmla="*/ 2684462 h 4373562"/>
                <a:gd name="connsiteX106" fmla="*/ 2836068 w 4836318"/>
                <a:gd name="connsiteY106" fmla="*/ 2709862 h 4373562"/>
                <a:gd name="connsiteX107" fmla="*/ 2886868 w 4836318"/>
                <a:gd name="connsiteY107" fmla="*/ 2747962 h 4373562"/>
                <a:gd name="connsiteX108" fmla="*/ 2899568 w 4836318"/>
                <a:gd name="connsiteY108" fmla="*/ 2786062 h 4373562"/>
                <a:gd name="connsiteX109" fmla="*/ 2899568 w 4836318"/>
                <a:gd name="connsiteY109" fmla="*/ 2817812 h 4373562"/>
                <a:gd name="connsiteX110" fmla="*/ 2950368 w 4836318"/>
                <a:gd name="connsiteY110" fmla="*/ 2836862 h 4373562"/>
                <a:gd name="connsiteX111" fmla="*/ 2950368 w 4836318"/>
                <a:gd name="connsiteY111" fmla="*/ 2836862 h 4373562"/>
                <a:gd name="connsiteX112" fmla="*/ 3007518 w 4836318"/>
                <a:gd name="connsiteY112" fmla="*/ 2881312 h 4373562"/>
                <a:gd name="connsiteX113" fmla="*/ 3007518 w 4836318"/>
                <a:gd name="connsiteY113" fmla="*/ 2881312 h 4373562"/>
                <a:gd name="connsiteX114" fmla="*/ 3096418 w 4836318"/>
                <a:gd name="connsiteY114" fmla="*/ 2919412 h 4373562"/>
                <a:gd name="connsiteX115" fmla="*/ 3096418 w 4836318"/>
                <a:gd name="connsiteY115" fmla="*/ 2919412 h 4373562"/>
                <a:gd name="connsiteX116" fmla="*/ 3185318 w 4836318"/>
                <a:gd name="connsiteY116" fmla="*/ 2944812 h 4373562"/>
                <a:gd name="connsiteX117" fmla="*/ 3198018 w 4836318"/>
                <a:gd name="connsiteY117" fmla="*/ 2995612 h 4373562"/>
                <a:gd name="connsiteX118" fmla="*/ 3236118 w 4836318"/>
                <a:gd name="connsiteY118" fmla="*/ 3021012 h 4373562"/>
                <a:gd name="connsiteX119" fmla="*/ 3267868 w 4836318"/>
                <a:gd name="connsiteY119" fmla="*/ 3033712 h 4373562"/>
                <a:gd name="connsiteX120" fmla="*/ 3305968 w 4836318"/>
                <a:gd name="connsiteY120" fmla="*/ 3065462 h 4373562"/>
                <a:gd name="connsiteX121" fmla="*/ 3394868 w 4836318"/>
                <a:gd name="connsiteY121" fmla="*/ 3128962 h 4373562"/>
                <a:gd name="connsiteX122" fmla="*/ 3375818 w 4836318"/>
                <a:gd name="connsiteY122" fmla="*/ 3186112 h 4373562"/>
                <a:gd name="connsiteX123" fmla="*/ 3407568 w 4836318"/>
                <a:gd name="connsiteY123" fmla="*/ 3205162 h 4373562"/>
                <a:gd name="connsiteX124" fmla="*/ 3426618 w 4836318"/>
                <a:gd name="connsiteY124" fmla="*/ 3211512 h 4373562"/>
                <a:gd name="connsiteX125" fmla="*/ 3464718 w 4836318"/>
                <a:gd name="connsiteY125" fmla="*/ 3243262 h 4373562"/>
                <a:gd name="connsiteX126" fmla="*/ 3477418 w 4836318"/>
                <a:gd name="connsiteY126" fmla="*/ 3281362 h 4373562"/>
                <a:gd name="connsiteX127" fmla="*/ 3509168 w 4836318"/>
                <a:gd name="connsiteY127" fmla="*/ 3325812 h 4373562"/>
                <a:gd name="connsiteX128" fmla="*/ 3585368 w 4836318"/>
                <a:gd name="connsiteY128" fmla="*/ 3319462 h 4373562"/>
                <a:gd name="connsiteX129" fmla="*/ 3623468 w 4836318"/>
                <a:gd name="connsiteY129" fmla="*/ 3370262 h 4373562"/>
                <a:gd name="connsiteX130" fmla="*/ 3655218 w 4836318"/>
                <a:gd name="connsiteY130" fmla="*/ 3408362 h 4373562"/>
                <a:gd name="connsiteX131" fmla="*/ 3693318 w 4836318"/>
                <a:gd name="connsiteY131" fmla="*/ 3478212 h 4373562"/>
                <a:gd name="connsiteX132" fmla="*/ 3706018 w 4836318"/>
                <a:gd name="connsiteY132" fmla="*/ 3522662 h 4373562"/>
                <a:gd name="connsiteX133" fmla="*/ 3807618 w 4836318"/>
                <a:gd name="connsiteY133" fmla="*/ 3560762 h 4373562"/>
                <a:gd name="connsiteX134" fmla="*/ 3858418 w 4836318"/>
                <a:gd name="connsiteY134" fmla="*/ 3548062 h 4373562"/>
                <a:gd name="connsiteX135" fmla="*/ 3877468 w 4836318"/>
                <a:gd name="connsiteY135" fmla="*/ 3643312 h 4373562"/>
                <a:gd name="connsiteX136" fmla="*/ 3934618 w 4836318"/>
                <a:gd name="connsiteY136" fmla="*/ 3649662 h 4373562"/>
                <a:gd name="connsiteX137" fmla="*/ 3998118 w 4836318"/>
                <a:gd name="connsiteY137" fmla="*/ 3675062 h 4373562"/>
                <a:gd name="connsiteX138" fmla="*/ 4048918 w 4836318"/>
                <a:gd name="connsiteY138" fmla="*/ 3681412 h 4373562"/>
                <a:gd name="connsiteX139" fmla="*/ 4074318 w 4836318"/>
                <a:gd name="connsiteY139" fmla="*/ 3687762 h 4373562"/>
                <a:gd name="connsiteX140" fmla="*/ 4125118 w 4836318"/>
                <a:gd name="connsiteY140" fmla="*/ 3738562 h 4373562"/>
                <a:gd name="connsiteX141" fmla="*/ 4144168 w 4836318"/>
                <a:gd name="connsiteY141" fmla="*/ 3744912 h 4373562"/>
                <a:gd name="connsiteX142" fmla="*/ 4150518 w 4836318"/>
                <a:gd name="connsiteY142" fmla="*/ 3808412 h 4373562"/>
                <a:gd name="connsiteX143" fmla="*/ 4150518 w 4836318"/>
                <a:gd name="connsiteY143" fmla="*/ 3808412 h 4373562"/>
                <a:gd name="connsiteX144" fmla="*/ 4226718 w 4836318"/>
                <a:gd name="connsiteY144" fmla="*/ 3897312 h 4373562"/>
                <a:gd name="connsiteX145" fmla="*/ 4271168 w 4836318"/>
                <a:gd name="connsiteY145" fmla="*/ 3929062 h 4373562"/>
                <a:gd name="connsiteX146" fmla="*/ 4271168 w 4836318"/>
                <a:gd name="connsiteY146" fmla="*/ 3929062 h 4373562"/>
                <a:gd name="connsiteX147" fmla="*/ 4372768 w 4836318"/>
                <a:gd name="connsiteY147" fmla="*/ 3973512 h 4373562"/>
                <a:gd name="connsiteX148" fmla="*/ 4385468 w 4836318"/>
                <a:gd name="connsiteY148" fmla="*/ 4024312 h 4373562"/>
                <a:gd name="connsiteX149" fmla="*/ 4385468 w 4836318"/>
                <a:gd name="connsiteY149" fmla="*/ 4024312 h 4373562"/>
                <a:gd name="connsiteX150" fmla="*/ 4442618 w 4836318"/>
                <a:gd name="connsiteY150" fmla="*/ 4068762 h 4373562"/>
                <a:gd name="connsiteX151" fmla="*/ 4468018 w 4836318"/>
                <a:gd name="connsiteY151" fmla="*/ 4106862 h 4373562"/>
                <a:gd name="connsiteX152" fmla="*/ 4468018 w 4836318"/>
                <a:gd name="connsiteY152" fmla="*/ 4106862 h 4373562"/>
                <a:gd name="connsiteX153" fmla="*/ 4563268 w 4836318"/>
                <a:gd name="connsiteY153" fmla="*/ 4144962 h 4373562"/>
                <a:gd name="connsiteX154" fmla="*/ 4556918 w 4836318"/>
                <a:gd name="connsiteY154" fmla="*/ 4208462 h 4373562"/>
                <a:gd name="connsiteX155" fmla="*/ 4601368 w 4836318"/>
                <a:gd name="connsiteY155" fmla="*/ 4214812 h 4373562"/>
                <a:gd name="connsiteX156" fmla="*/ 4614068 w 4836318"/>
                <a:gd name="connsiteY156" fmla="*/ 4252912 h 4373562"/>
                <a:gd name="connsiteX157" fmla="*/ 4652168 w 4836318"/>
                <a:gd name="connsiteY157" fmla="*/ 4291012 h 4373562"/>
                <a:gd name="connsiteX158" fmla="*/ 4652168 w 4836318"/>
                <a:gd name="connsiteY158" fmla="*/ 4291012 h 4373562"/>
                <a:gd name="connsiteX159" fmla="*/ 4766468 w 4836318"/>
                <a:gd name="connsiteY159" fmla="*/ 4297362 h 4373562"/>
                <a:gd name="connsiteX160" fmla="*/ 4829968 w 4836318"/>
                <a:gd name="connsiteY160" fmla="*/ 4348162 h 4373562"/>
                <a:gd name="connsiteX161" fmla="*/ 4836318 w 4836318"/>
                <a:gd name="connsiteY161" fmla="*/ 4373562 h 4373562"/>
                <a:gd name="connsiteX162" fmla="*/ 4836318 w 4836318"/>
                <a:gd name="connsiteY16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912018 w 4836318"/>
                <a:gd name="connsiteY37" fmla="*/ 868362 h 4373562"/>
                <a:gd name="connsiteX38" fmla="*/ 950118 w 4836318"/>
                <a:gd name="connsiteY38" fmla="*/ 900112 h 4373562"/>
                <a:gd name="connsiteX39" fmla="*/ 950118 w 4836318"/>
                <a:gd name="connsiteY39" fmla="*/ 900112 h 4373562"/>
                <a:gd name="connsiteX40" fmla="*/ 962818 w 4836318"/>
                <a:gd name="connsiteY40" fmla="*/ 963612 h 4373562"/>
                <a:gd name="connsiteX41" fmla="*/ 1013618 w 4836318"/>
                <a:gd name="connsiteY41" fmla="*/ 969962 h 4373562"/>
                <a:gd name="connsiteX42" fmla="*/ 1013618 w 4836318"/>
                <a:gd name="connsiteY42" fmla="*/ 1020762 h 4373562"/>
                <a:gd name="connsiteX43" fmla="*/ 1026318 w 4836318"/>
                <a:gd name="connsiteY43" fmla="*/ 1071562 h 4373562"/>
                <a:gd name="connsiteX44" fmla="*/ 1070768 w 4836318"/>
                <a:gd name="connsiteY44" fmla="*/ 1065212 h 4373562"/>
                <a:gd name="connsiteX45" fmla="*/ 1070768 w 4836318"/>
                <a:gd name="connsiteY45" fmla="*/ 1065212 h 4373562"/>
                <a:gd name="connsiteX46" fmla="*/ 1089818 w 4836318"/>
                <a:gd name="connsiteY46" fmla="*/ 1135062 h 4373562"/>
                <a:gd name="connsiteX47" fmla="*/ 1089818 w 4836318"/>
                <a:gd name="connsiteY47" fmla="*/ 1166812 h 4373562"/>
                <a:gd name="connsiteX48" fmla="*/ 1146968 w 4836318"/>
                <a:gd name="connsiteY48" fmla="*/ 1166812 h 4373562"/>
                <a:gd name="connsiteX49" fmla="*/ 1146968 w 4836318"/>
                <a:gd name="connsiteY49" fmla="*/ 1166812 h 4373562"/>
                <a:gd name="connsiteX50" fmla="*/ 1191418 w 4836318"/>
                <a:gd name="connsiteY50" fmla="*/ 1204912 h 4373562"/>
                <a:gd name="connsiteX51" fmla="*/ 1191418 w 4836318"/>
                <a:gd name="connsiteY51" fmla="*/ 1236662 h 4373562"/>
                <a:gd name="connsiteX52" fmla="*/ 1254918 w 4836318"/>
                <a:gd name="connsiteY52" fmla="*/ 1230312 h 4373562"/>
                <a:gd name="connsiteX53" fmla="*/ 1254918 w 4836318"/>
                <a:gd name="connsiteY53" fmla="*/ 1293812 h 4373562"/>
                <a:gd name="connsiteX54" fmla="*/ 1261268 w 4836318"/>
                <a:gd name="connsiteY54" fmla="*/ 1319212 h 4373562"/>
                <a:gd name="connsiteX55" fmla="*/ 1305718 w 4836318"/>
                <a:gd name="connsiteY55" fmla="*/ 1338262 h 4373562"/>
                <a:gd name="connsiteX56" fmla="*/ 1305718 w 4836318"/>
                <a:gd name="connsiteY56" fmla="*/ 1338262 h 4373562"/>
                <a:gd name="connsiteX57" fmla="*/ 1375568 w 4836318"/>
                <a:gd name="connsiteY57" fmla="*/ 1370012 h 4373562"/>
                <a:gd name="connsiteX58" fmla="*/ 1375568 w 4836318"/>
                <a:gd name="connsiteY58" fmla="*/ 1370012 h 4373562"/>
                <a:gd name="connsiteX59" fmla="*/ 1413668 w 4836318"/>
                <a:gd name="connsiteY59" fmla="*/ 1382712 h 4373562"/>
                <a:gd name="connsiteX60" fmla="*/ 1432718 w 4836318"/>
                <a:gd name="connsiteY60" fmla="*/ 1446212 h 4373562"/>
                <a:gd name="connsiteX61" fmla="*/ 1464468 w 4836318"/>
                <a:gd name="connsiteY61" fmla="*/ 1446212 h 4373562"/>
                <a:gd name="connsiteX62" fmla="*/ 1464468 w 4836318"/>
                <a:gd name="connsiteY62" fmla="*/ 1516062 h 4373562"/>
                <a:gd name="connsiteX63" fmla="*/ 1489868 w 4836318"/>
                <a:gd name="connsiteY63" fmla="*/ 1516062 h 4373562"/>
                <a:gd name="connsiteX64" fmla="*/ 1496218 w 4836318"/>
                <a:gd name="connsiteY64" fmla="*/ 1560512 h 4373562"/>
                <a:gd name="connsiteX65" fmla="*/ 1496218 w 4836318"/>
                <a:gd name="connsiteY65" fmla="*/ 1560512 h 4373562"/>
                <a:gd name="connsiteX66" fmla="*/ 1566068 w 4836318"/>
                <a:gd name="connsiteY66" fmla="*/ 1592262 h 4373562"/>
                <a:gd name="connsiteX67" fmla="*/ 1623218 w 4836318"/>
                <a:gd name="connsiteY67" fmla="*/ 1630362 h 4373562"/>
                <a:gd name="connsiteX68" fmla="*/ 1623218 w 4836318"/>
                <a:gd name="connsiteY68" fmla="*/ 1636712 h 4373562"/>
                <a:gd name="connsiteX69" fmla="*/ 1705768 w 4836318"/>
                <a:gd name="connsiteY69" fmla="*/ 1693862 h 4373562"/>
                <a:gd name="connsiteX70" fmla="*/ 1705768 w 4836318"/>
                <a:gd name="connsiteY70" fmla="*/ 1757362 h 4373562"/>
                <a:gd name="connsiteX71" fmla="*/ 1756568 w 4836318"/>
                <a:gd name="connsiteY71" fmla="*/ 1789112 h 4373562"/>
                <a:gd name="connsiteX72" fmla="*/ 1756568 w 4836318"/>
                <a:gd name="connsiteY72" fmla="*/ 1789112 h 4373562"/>
                <a:gd name="connsiteX73" fmla="*/ 1839118 w 4836318"/>
                <a:gd name="connsiteY73" fmla="*/ 1782762 h 4373562"/>
                <a:gd name="connsiteX74" fmla="*/ 1820068 w 4836318"/>
                <a:gd name="connsiteY74" fmla="*/ 1827212 h 4373562"/>
                <a:gd name="connsiteX75" fmla="*/ 1820068 w 4836318"/>
                <a:gd name="connsiteY75" fmla="*/ 1827212 h 4373562"/>
                <a:gd name="connsiteX76" fmla="*/ 1858168 w 4836318"/>
                <a:gd name="connsiteY76" fmla="*/ 1916112 h 4373562"/>
                <a:gd name="connsiteX77" fmla="*/ 1928018 w 4836318"/>
                <a:gd name="connsiteY77" fmla="*/ 1909762 h 4373562"/>
                <a:gd name="connsiteX78" fmla="*/ 1972468 w 4836318"/>
                <a:gd name="connsiteY78" fmla="*/ 1941512 h 4373562"/>
                <a:gd name="connsiteX79" fmla="*/ 2023268 w 4836318"/>
                <a:gd name="connsiteY79" fmla="*/ 1985962 h 4373562"/>
                <a:gd name="connsiteX80" fmla="*/ 2042318 w 4836318"/>
                <a:gd name="connsiteY80" fmla="*/ 1992312 h 4373562"/>
                <a:gd name="connsiteX81" fmla="*/ 2042318 w 4836318"/>
                <a:gd name="connsiteY81" fmla="*/ 1992312 h 4373562"/>
                <a:gd name="connsiteX82" fmla="*/ 2093118 w 4836318"/>
                <a:gd name="connsiteY82" fmla="*/ 2043112 h 4373562"/>
                <a:gd name="connsiteX83" fmla="*/ 2143918 w 4836318"/>
                <a:gd name="connsiteY83" fmla="*/ 2068512 h 4373562"/>
                <a:gd name="connsiteX84" fmla="*/ 2182018 w 4836318"/>
                <a:gd name="connsiteY84" fmla="*/ 2106612 h 4373562"/>
                <a:gd name="connsiteX85" fmla="*/ 2182018 w 4836318"/>
                <a:gd name="connsiteY85" fmla="*/ 2106612 h 4373562"/>
                <a:gd name="connsiteX86" fmla="*/ 2232818 w 4836318"/>
                <a:gd name="connsiteY86" fmla="*/ 2144712 h 4373562"/>
                <a:gd name="connsiteX87" fmla="*/ 2251868 w 4836318"/>
                <a:gd name="connsiteY87" fmla="*/ 2157412 h 4373562"/>
                <a:gd name="connsiteX88" fmla="*/ 2270918 w 4836318"/>
                <a:gd name="connsiteY88" fmla="*/ 2176462 h 4373562"/>
                <a:gd name="connsiteX89" fmla="*/ 2309018 w 4836318"/>
                <a:gd name="connsiteY89" fmla="*/ 2195512 h 4373562"/>
                <a:gd name="connsiteX90" fmla="*/ 2315368 w 4836318"/>
                <a:gd name="connsiteY90" fmla="*/ 2227262 h 4373562"/>
                <a:gd name="connsiteX91" fmla="*/ 2340768 w 4836318"/>
                <a:gd name="connsiteY91" fmla="*/ 2227262 h 4373562"/>
                <a:gd name="connsiteX92" fmla="*/ 2334418 w 4836318"/>
                <a:gd name="connsiteY92" fmla="*/ 2265362 h 4373562"/>
                <a:gd name="connsiteX93" fmla="*/ 2385218 w 4836318"/>
                <a:gd name="connsiteY93" fmla="*/ 2278062 h 4373562"/>
                <a:gd name="connsiteX94" fmla="*/ 2391568 w 4836318"/>
                <a:gd name="connsiteY94" fmla="*/ 2341562 h 4373562"/>
                <a:gd name="connsiteX95" fmla="*/ 2423318 w 4836318"/>
                <a:gd name="connsiteY95" fmla="*/ 2347912 h 4373562"/>
                <a:gd name="connsiteX96" fmla="*/ 2423318 w 4836318"/>
                <a:gd name="connsiteY96" fmla="*/ 2436812 h 4373562"/>
                <a:gd name="connsiteX97" fmla="*/ 2480468 w 4836318"/>
                <a:gd name="connsiteY97" fmla="*/ 2443162 h 4373562"/>
                <a:gd name="connsiteX98" fmla="*/ 2537618 w 4836318"/>
                <a:gd name="connsiteY98" fmla="*/ 2462212 h 4373562"/>
                <a:gd name="connsiteX99" fmla="*/ 2594768 w 4836318"/>
                <a:gd name="connsiteY99" fmla="*/ 2487612 h 4373562"/>
                <a:gd name="connsiteX100" fmla="*/ 2670968 w 4836318"/>
                <a:gd name="connsiteY100" fmla="*/ 2513012 h 4373562"/>
                <a:gd name="connsiteX101" fmla="*/ 2696368 w 4836318"/>
                <a:gd name="connsiteY101" fmla="*/ 2538412 h 4373562"/>
                <a:gd name="connsiteX102" fmla="*/ 2702718 w 4836318"/>
                <a:gd name="connsiteY102" fmla="*/ 2620962 h 4373562"/>
                <a:gd name="connsiteX103" fmla="*/ 2734468 w 4836318"/>
                <a:gd name="connsiteY103" fmla="*/ 2646362 h 4373562"/>
                <a:gd name="connsiteX104" fmla="*/ 2734468 w 4836318"/>
                <a:gd name="connsiteY104" fmla="*/ 2646362 h 4373562"/>
                <a:gd name="connsiteX105" fmla="*/ 2778918 w 4836318"/>
                <a:gd name="connsiteY105" fmla="*/ 2684462 h 4373562"/>
                <a:gd name="connsiteX106" fmla="*/ 2836068 w 4836318"/>
                <a:gd name="connsiteY106" fmla="*/ 2709862 h 4373562"/>
                <a:gd name="connsiteX107" fmla="*/ 2886868 w 4836318"/>
                <a:gd name="connsiteY107" fmla="*/ 2747962 h 4373562"/>
                <a:gd name="connsiteX108" fmla="*/ 2899568 w 4836318"/>
                <a:gd name="connsiteY108" fmla="*/ 2786062 h 4373562"/>
                <a:gd name="connsiteX109" fmla="*/ 2899568 w 4836318"/>
                <a:gd name="connsiteY109" fmla="*/ 2817812 h 4373562"/>
                <a:gd name="connsiteX110" fmla="*/ 2950368 w 4836318"/>
                <a:gd name="connsiteY110" fmla="*/ 2836862 h 4373562"/>
                <a:gd name="connsiteX111" fmla="*/ 2950368 w 4836318"/>
                <a:gd name="connsiteY111" fmla="*/ 2836862 h 4373562"/>
                <a:gd name="connsiteX112" fmla="*/ 3007518 w 4836318"/>
                <a:gd name="connsiteY112" fmla="*/ 2881312 h 4373562"/>
                <a:gd name="connsiteX113" fmla="*/ 3007518 w 4836318"/>
                <a:gd name="connsiteY113" fmla="*/ 2881312 h 4373562"/>
                <a:gd name="connsiteX114" fmla="*/ 3096418 w 4836318"/>
                <a:gd name="connsiteY114" fmla="*/ 2919412 h 4373562"/>
                <a:gd name="connsiteX115" fmla="*/ 3096418 w 4836318"/>
                <a:gd name="connsiteY115" fmla="*/ 2919412 h 4373562"/>
                <a:gd name="connsiteX116" fmla="*/ 3185318 w 4836318"/>
                <a:gd name="connsiteY116" fmla="*/ 2944812 h 4373562"/>
                <a:gd name="connsiteX117" fmla="*/ 3198018 w 4836318"/>
                <a:gd name="connsiteY117" fmla="*/ 2995612 h 4373562"/>
                <a:gd name="connsiteX118" fmla="*/ 3236118 w 4836318"/>
                <a:gd name="connsiteY118" fmla="*/ 3021012 h 4373562"/>
                <a:gd name="connsiteX119" fmla="*/ 3267868 w 4836318"/>
                <a:gd name="connsiteY119" fmla="*/ 3033712 h 4373562"/>
                <a:gd name="connsiteX120" fmla="*/ 3305968 w 4836318"/>
                <a:gd name="connsiteY120" fmla="*/ 3065462 h 4373562"/>
                <a:gd name="connsiteX121" fmla="*/ 3394868 w 4836318"/>
                <a:gd name="connsiteY121" fmla="*/ 3128962 h 4373562"/>
                <a:gd name="connsiteX122" fmla="*/ 3375818 w 4836318"/>
                <a:gd name="connsiteY122" fmla="*/ 3186112 h 4373562"/>
                <a:gd name="connsiteX123" fmla="*/ 3407568 w 4836318"/>
                <a:gd name="connsiteY123" fmla="*/ 3205162 h 4373562"/>
                <a:gd name="connsiteX124" fmla="*/ 3426618 w 4836318"/>
                <a:gd name="connsiteY124" fmla="*/ 3211512 h 4373562"/>
                <a:gd name="connsiteX125" fmla="*/ 3464718 w 4836318"/>
                <a:gd name="connsiteY125" fmla="*/ 3243262 h 4373562"/>
                <a:gd name="connsiteX126" fmla="*/ 3477418 w 4836318"/>
                <a:gd name="connsiteY126" fmla="*/ 3281362 h 4373562"/>
                <a:gd name="connsiteX127" fmla="*/ 3509168 w 4836318"/>
                <a:gd name="connsiteY127" fmla="*/ 3325812 h 4373562"/>
                <a:gd name="connsiteX128" fmla="*/ 3585368 w 4836318"/>
                <a:gd name="connsiteY128" fmla="*/ 3319462 h 4373562"/>
                <a:gd name="connsiteX129" fmla="*/ 3623468 w 4836318"/>
                <a:gd name="connsiteY129" fmla="*/ 3370262 h 4373562"/>
                <a:gd name="connsiteX130" fmla="*/ 3655218 w 4836318"/>
                <a:gd name="connsiteY130" fmla="*/ 3408362 h 4373562"/>
                <a:gd name="connsiteX131" fmla="*/ 3693318 w 4836318"/>
                <a:gd name="connsiteY131" fmla="*/ 3478212 h 4373562"/>
                <a:gd name="connsiteX132" fmla="*/ 3706018 w 4836318"/>
                <a:gd name="connsiteY132" fmla="*/ 3522662 h 4373562"/>
                <a:gd name="connsiteX133" fmla="*/ 3807618 w 4836318"/>
                <a:gd name="connsiteY133" fmla="*/ 3560762 h 4373562"/>
                <a:gd name="connsiteX134" fmla="*/ 3858418 w 4836318"/>
                <a:gd name="connsiteY134" fmla="*/ 3548062 h 4373562"/>
                <a:gd name="connsiteX135" fmla="*/ 3877468 w 4836318"/>
                <a:gd name="connsiteY135" fmla="*/ 3643312 h 4373562"/>
                <a:gd name="connsiteX136" fmla="*/ 3934618 w 4836318"/>
                <a:gd name="connsiteY136" fmla="*/ 3649662 h 4373562"/>
                <a:gd name="connsiteX137" fmla="*/ 3998118 w 4836318"/>
                <a:gd name="connsiteY137" fmla="*/ 3675062 h 4373562"/>
                <a:gd name="connsiteX138" fmla="*/ 4048918 w 4836318"/>
                <a:gd name="connsiteY138" fmla="*/ 3681412 h 4373562"/>
                <a:gd name="connsiteX139" fmla="*/ 4074318 w 4836318"/>
                <a:gd name="connsiteY139" fmla="*/ 3687762 h 4373562"/>
                <a:gd name="connsiteX140" fmla="*/ 4125118 w 4836318"/>
                <a:gd name="connsiteY140" fmla="*/ 3738562 h 4373562"/>
                <a:gd name="connsiteX141" fmla="*/ 4144168 w 4836318"/>
                <a:gd name="connsiteY141" fmla="*/ 3744912 h 4373562"/>
                <a:gd name="connsiteX142" fmla="*/ 4150518 w 4836318"/>
                <a:gd name="connsiteY142" fmla="*/ 3808412 h 4373562"/>
                <a:gd name="connsiteX143" fmla="*/ 4150518 w 4836318"/>
                <a:gd name="connsiteY143" fmla="*/ 3808412 h 4373562"/>
                <a:gd name="connsiteX144" fmla="*/ 4226718 w 4836318"/>
                <a:gd name="connsiteY144" fmla="*/ 3897312 h 4373562"/>
                <a:gd name="connsiteX145" fmla="*/ 4271168 w 4836318"/>
                <a:gd name="connsiteY145" fmla="*/ 3929062 h 4373562"/>
                <a:gd name="connsiteX146" fmla="*/ 4271168 w 4836318"/>
                <a:gd name="connsiteY146" fmla="*/ 3929062 h 4373562"/>
                <a:gd name="connsiteX147" fmla="*/ 4372768 w 4836318"/>
                <a:gd name="connsiteY147" fmla="*/ 3973512 h 4373562"/>
                <a:gd name="connsiteX148" fmla="*/ 4385468 w 4836318"/>
                <a:gd name="connsiteY148" fmla="*/ 4024312 h 4373562"/>
                <a:gd name="connsiteX149" fmla="*/ 4385468 w 4836318"/>
                <a:gd name="connsiteY149" fmla="*/ 4024312 h 4373562"/>
                <a:gd name="connsiteX150" fmla="*/ 4442618 w 4836318"/>
                <a:gd name="connsiteY150" fmla="*/ 4068762 h 4373562"/>
                <a:gd name="connsiteX151" fmla="*/ 4468018 w 4836318"/>
                <a:gd name="connsiteY151" fmla="*/ 4106862 h 4373562"/>
                <a:gd name="connsiteX152" fmla="*/ 4468018 w 4836318"/>
                <a:gd name="connsiteY152" fmla="*/ 4106862 h 4373562"/>
                <a:gd name="connsiteX153" fmla="*/ 4563268 w 4836318"/>
                <a:gd name="connsiteY153" fmla="*/ 4144962 h 4373562"/>
                <a:gd name="connsiteX154" fmla="*/ 4556918 w 4836318"/>
                <a:gd name="connsiteY154" fmla="*/ 4208462 h 4373562"/>
                <a:gd name="connsiteX155" fmla="*/ 4601368 w 4836318"/>
                <a:gd name="connsiteY155" fmla="*/ 4214812 h 4373562"/>
                <a:gd name="connsiteX156" fmla="*/ 4614068 w 4836318"/>
                <a:gd name="connsiteY156" fmla="*/ 4252912 h 4373562"/>
                <a:gd name="connsiteX157" fmla="*/ 4652168 w 4836318"/>
                <a:gd name="connsiteY157" fmla="*/ 4291012 h 4373562"/>
                <a:gd name="connsiteX158" fmla="*/ 4652168 w 4836318"/>
                <a:gd name="connsiteY158" fmla="*/ 4291012 h 4373562"/>
                <a:gd name="connsiteX159" fmla="*/ 4766468 w 4836318"/>
                <a:gd name="connsiteY159" fmla="*/ 4297362 h 4373562"/>
                <a:gd name="connsiteX160" fmla="*/ 4829968 w 4836318"/>
                <a:gd name="connsiteY160" fmla="*/ 4348162 h 4373562"/>
                <a:gd name="connsiteX161" fmla="*/ 4836318 w 4836318"/>
                <a:gd name="connsiteY161" fmla="*/ 4373562 h 4373562"/>
                <a:gd name="connsiteX162" fmla="*/ 4836318 w 4836318"/>
                <a:gd name="connsiteY16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6299 w 4836318"/>
                <a:gd name="connsiteY37" fmla="*/ 858837 h 4373562"/>
                <a:gd name="connsiteX38" fmla="*/ 950118 w 4836318"/>
                <a:gd name="connsiteY38" fmla="*/ 900112 h 4373562"/>
                <a:gd name="connsiteX39" fmla="*/ 950118 w 4836318"/>
                <a:gd name="connsiteY39" fmla="*/ 900112 h 4373562"/>
                <a:gd name="connsiteX40" fmla="*/ 962818 w 4836318"/>
                <a:gd name="connsiteY40" fmla="*/ 963612 h 4373562"/>
                <a:gd name="connsiteX41" fmla="*/ 1013618 w 4836318"/>
                <a:gd name="connsiteY41" fmla="*/ 969962 h 4373562"/>
                <a:gd name="connsiteX42" fmla="*/ 1013618 w 4836318"/>
                <a:gd name="connsiteY42" fmla="*/ 1020762 h 4373562"/>
                <a:gd name="connsiteX43" fmla="*/ 1026318 w 4836318"/>
                <a:gd name="connsiteY43" fmla="*/ 1071562 h 4373562"/>
                <a:gd name="connsiteX44" fmla="*/ 1070768 w 4836318"/>
                <a:gd name="connsiteY44" fmla="*/ 1065212 h 4373562"/>
                <a:gd name="connsiteX45" fmla="*/ 1070768 w 4836318"/>
                <a:gd name="connsiteY45" fmla="*/ 1065212 h 4373562"/>
                <a:gd name="connsiteX46" fmla="*/ 1089818 w 4836318"/>
                <a:gd name="connsiteY46" fmla="*/ 1135062 h 4373562"/>
                <a:gd name="connsiteX47" fmla="*/ 1089818 w 4836318"/>
                <a:gd name="connsiteY47" fmla="*/ 1166812 h 4373562"/>
                <a:gd name="connsiteX48" fmla="*/ 1146968 w 4836318"/>
                <a:gd name="connsiteY48" fmla="*/ 1166812 h 4373562"/>
                <a:gd name="connsiteX49" fmla="*/ 1146968 w 4836318"/>
                <a:gd name="connsiteY49" fmla="*/ 1166812 h 4373562"/>
                <a:gd name="connsiteX50" fmla="*/ 1191418 w 4836318"/>
                <a:gd name="connsiteY50" fmla="*/ 1204912 h 4373562"/>
                <a:gd name="connsiteX51" fmla="*/ 1191418 w 4836318"/>
                <a:gd name="connsiteY51" fmla="*/ 1236662 h 4373562"/>
                <a:gd name="connsiteX52" fmla="*/ 1254918 w 4836318"/>
                <a:gd name="connsiteY52" fmla="*/ 1230312 h 4373562"/>
                <a:gd name="connsiteX53" fmla="*/ 1254918 w 4836318"/>
                <a:gd name="connsiteY53" fmla="*/ 1293812 h 4373562"/>
                <a:gd name="connsiteX54" fmla="*/ 1261268 w 4836318"/>
                <a:gd name="connsiteY54" fmla="*/ 1319212 h 4373562"/>
                <a:gd name="connsiteX55" fmla="*/ 1305718 w 4836318"/>
                <a:gd name="connsiteY55" fmla="*/ 1338262 h 4373562"/>
                <a:gd name="connsiteX56" fmla="*/ 1305718 w 4836318"/>
                <a:gd name="connsiteY56" fmla="*/ 1338262 h 4373562"/>
                <a:gd name="connsiteX57" fmla="*/ 1375568 w 4836318"/>
                <a:gd name="connsiteY57" fmla="*/ 1370012 h 4373562"/>
                <a:gd name="connsiteX58" fmla="*/ 1375568 w 4836318"/>
                <a:gd name="connsiteY58" fmla="*/ 1370012 h 4373562"/>
                <a:gd name="connsiteX59" fmla="*/ 1413668 w 4836318"/>
                <a:gd name="connsiteY59" fmla="*/ 1382712 h 4373562"/>
                <a:gd name="connsiteX60" fmla="*/ 1432718 w 4836318"/>
                <a:gd name="connsiteY60" fmla="*/ 1446212 h 4373562"/>
                <a:gd name="connsiteX61" fmla="*/ 1464468 w 4836318"/>
                <a:gd name="connsiteY61" fmla="*/ 1446212 h 4373562"/>
                <a:gd name="connsiteX62" fmla="*/ 1464468 w 4836318"/>
                <a:gd name="connsiteY62" fmla="*/ 1516062 h 4373562"/>
                <a:gd name="connsiteX63" fmla="*/ 1489868 w 4836318"/>
                <a:gd name="connsiteY63" fmla="*/ 1516062 h 4373562"/>
                <a:gd name="connsiteX64" fmla="*/ 1496218 w 4836318"/>
                <a:gd name="connsiteY64" fmla="*/ 1560512 h 4373562"/>
                <a:gd name="connsiteX65" fmla="*/ 1496218 w 4836318"/>
                <a:gd name="connsiteY65" fmla="*/ 1560512 h 4373562"/>
                <a:gd name="connsiteX66" fmla="*/ 1566068 w 4836318"/>
                <a:gd name="connsiteY66" fmla="*/ 1592262 h 4373562"/>
                <a:gd name="connsiteX67" fmla="*/ 1623218 w 4836318"/>
                <a:gd name="connsiteY67" fmla="*/ 1630362 h 4373562"/>
                <a:gd name="connsiteX68" fmla="*/ 1623218 w 4836318"/>
                <a:gd name="connsiteY68" fmla="*/ 1636712 h 4373562"/>
                <a:gd name="connsiteX69" fmla="*/ 1705768 w 4836318"/>
                <a:gd name="connsiteY69" fmla="*/ 1693862 h 4373562"/>
                <a:gd name="connsiteX70" fmla="*/ 1705768 w 4836318"/>
                <a:gd name="connsiteY70" fmla="*/ 1757362 h 4373562"/>
                <a:gd name="connsiteX71" fmla="*/ 1756568 w 4836318"/>
                <a:gd name="connsiteY71" fmla="*/ 1789112 h 4373562"/>
                <a:gd name="connsiteX72" fmla="*/ 1756568 w 4836318"/>
                <a:gd name="connsiteY72" fmla="*/ 1789112 h 4373562"/>
                <a:gd name="connsiteX73" fmla="*/ 1839118 w 4836318"/>
                <a:gd name="connsiteY73" fmla="*/ 1782762 h 4373562"/>
                <a:gd name="connsiteX74" fmla="*/ 1820068 w 4836318"/>
                <a:gd name="connsiteY74" fmla="*/ 1827212 h 4373562"/>
                <a:gd name="connsiteX75" fmla="*/ 1820068 w 4836318"/>
                <a:gd name="connsiteY75" fmla="*/ 1827212 h 4373562"/>
                <a:gd name="connsiteX76" fmla="*/ 1858168 w 4836318"/>
                <a:gd name="connsiteY76" fmla="*/ 1916112 h 4373562"/>
                <a:gd name="connsiteX77" fmla="*/ 1928018 w 4836318"/>
                <a:gd name="connsiteY77" fmla="*/ 1909762 h 4373562"/>
                <a:gd name="connsiteX78" fmla="*/ 1972468 w 4836318"/>
                <a:gd name="connsiteY78" fmla="*/ 1941512 h 4373562"/>
                <a:gd name="connsiteX79" fmla="*/ 2023268 w 4836318"/>
                <a:gd name="connsiteY79" fmla="*/ 1985962 h 4373562"/>
                <a:gd name="connsiteX80" fmla="*/ 2042318 w 4836318"/>
                <a:gd name="connsiteY80" fmla="*/ 1992312 h 4373562"/>
                <a:gd name="connsiteX81" fmla="*/ 2042318 w 4836318"/>
                <a:gd name="connsiteY81" fmla="*/ 1992312 h 4373562"/>
                <a:gd name="connsiteX82" fmla="*/ 2093118 w 4836318"/>
                <a:gd name="connsiteY82" fmla="*/ 2043112 h 4373562"/>
                <a:gd name="connsiteX83" fmla="*/ 2143918 w 4836318"/>
                <a:gd name="connsiteY83" fmla="*/ 2068512 h 4373562"/>
                <a:gd name="connsiteX84" fmla="*/ 2182018 w 4836318"/>
                <a:gd name="connsiteY84" fmla="*/ 2106612 h 4373562"/>
                <a:gd name="connsiteX85" fmla="*/ 2182018 w 4836318"/>
                <a:gd name="connsiteY85" fmla="*/ 2106612 h 4373562"/>
                <a:gd name="connsiteX86" fmla="*/ 2232818 w 4836318"/>
                <a:gd name="connsiteY86" fmla="*/ 2144712 h 4373562"/>
                <a:gd name="connsiteX87" fmla="*/ 2251868 w 4836318"/>
                <a:gd name="connsiteY87" fmla="*/ 2157412 h 4373562"/>
                <a:gd name="connsiteX88" fmla="*/ 2270918 w 4836318"/>
                <a:gd name="connsiteY88" fmla="*/ 2176462 h 4373562"/>
                <a:gd name="connsiteX89" fmla="*/ 2309018 w 4836318"/>
                <a:gd name="connsiteY89" fmla="*/ 2195512 h 4373562"/>
                <a:gd name="connsiteX90" fmla="*/ 2315368 w 4836318"/>
                <a:gd name="connsiteY90" fmla="*/ 2227262 h 4373562"/>
                <a:gd name="connsiteX91" fmla="*/ 2340768 w 4836318"/>
                <a:gd name="connsiteY91" fmla="*/ 2227262 h 4373562"/>
                <a:gd name="connsiteX92" fmla="*/ 2334418 w 4836318"/>
                <a:gd name="connsiteY92" fmla="*/ 2265362 h 4373562"/>
                <a:gd name="connsiteX93" fmla="*/ 2385218 w 4836318"/>
                <a:gd name="connsiteY93" fmla="*/ 2278062 h 4373562"/>
                <a:gd name="connsiteX94" fmla="*/ 2391568 w 4836318"/>
                <a:gd name="connsiteY94" fmla="*/ 2341562 h 4373562"/>
                <a:gd name="connsiteX95" fmla="*/ 2423318 w 4836318"/>
                <a:gd name="connsiteY95" fmla="*/ 2347912 h 4373562"/>
                <a:gd name="connsiteX96" fmla="*/ 2423318 w 4836318"/>
                <a:gd name="connsiteY96" fmla="*/ 2436812 h 4373562"/>
                <a:gd name="connsiteX97" fmla="*/ 2480468 w 4836318"/>
                <a:gd name="connsiteY97" fmla="*/ 2443162 h 4373562"/>
                <a:gd name="connsiteX98" fmla="*/ 2537618 w 4836318"/>
                <a:gd name="connsiteY98" fmla="*/ 2462212 h 4373562"/>
                <a:gd name="connsiteX99" fmla="*/ 2594768 w 4836318"/>
                <a:gd name="connsiteY99" fmla="*/ 2487612 h 4373562"/>
                <a:gd name="connsiteX100" fmla="*/ 2670968 w 4836318"/>
                <a:gd name="connsiteY100" fmla="*/ 2513012 h 4373562"/>
                <a:gd name="connsiteX101" fmla="*/ 2696368 w 4836318"/>
                <a:gd name="connsiteY101" fmla="*/ 2538412 h 4373562"/>
                <a:gd name="connsiteX102" fmla="*/ 2702718 w 4836318"/>
                <a:gd name="connsiteY102" fmla="*/ 2620962 h 4373562"/>
                <a:gd name="connsiteX103" fmla="*/ 2734468 w 4836318"/>
                <a:gd name="connsiteY103" fmla="*/ 2646362 h 4373562"/>
                <a:gd name="connsiteX104" fmla="*/ 2734468 w 4836318"/>
                <a:gd name="connsiteY104" fmla="*/ 2646362 h 4373562"/>
                <a:gd name="connsiteX105" fmla="*/ 2778918 w 4836318"/>
                <a:gd name="connsiteY105" fmla="*/ 2684462 h 4373562"/>
                <a:gd name="connsiteX106" fmla="*/ 2836068 w 4836318"/>
                <a:gd name="connsiteY106" fmla="*/ 2709862 h 4373562"/>
                <a:gd name="connsiteX107" fmla="*/ 2886868 w 4836318"/>
                <a:gd name="connsiteY107" fmla="*/ 2747962 h 4373562"/>
                <a:gd name="connsiteX108" fmla="*/ 2899568 w 4836318"/>
                <a:gd name="connsiteY108" fmla="*/ 2786062 h 4373562"/>
                <a:gd name="connsiteX109" fmla="*/ 2899568 w 4836318"/>
                <a:gd name="connsiteY109" fmla="*/ 2817812 h 4373562"/>
                <a:gd name="connsiteX110" fmla="*/ 2950368 w 4836318"/>
                <a:gd name="connsiteY110" fmla="*/ 2836862 h 4373562"/>
                <a:gd name="connsiteX111" fmla="*/ 2950368 w 4836318"/>
                <a:gd name="connsiteY111" fmla="*/ 2836862 h 4373562"/>
                <a:gd name="connsiteX112" fmla="*/ 3007518 w 4836318"/>
                <a:gd name="connsiteY112" fmla="*/ 2881312 h 4373562"/>
                <a:gd name="connsiteX113" fmla="*/ 3007518 w 4836318"/>
                <a:gd name="connsiteY113" fmla="*/ 2881312 h 4373562"/>
                <a:gd name="connsiteX114" fmla="*/ 3096418 w 4836318"/>
                <a:gd name="connsiteY114" fmla="*/ 2919412 h 4373562"/>
                <a:gd name="connsiteX115" fmla="*/ 3096418 w 4836318"/>
                <a:gd name="connsiteY115" fmla="*/ 2919412 h 4373562"/>
                <a:gd name="connsiteX116" fmla="*/ 3185318 w 4836318"/>
                <a:gd name="connsiteY116" fmla="*/ 2944812 h 4373562"/>
                <a:gd name="connsiteX117" fmla="*/ 3198018 w 4836318"/>
                <a:gd name="connsiteY117" fmla="*/ 2995612 h 4373562"/>
                <a:gd name="connsiteX118" fmla="*/ 3236118 w 4836318"/>
                <a:gd name="connsiteY118" fmla="*/ 3021012 h 4373562"/>
                <a:gd name="connsiteX119" fmla="*/ 3267868 w 4836318"/>
                <a:gd name="connsiteY119" fmla="*/ 3033712 h 4373562"/>
                <a:gd name="connsiteX120" fmla="*/ 3305968 w 4836318"/>
                <a:gd name="connsiteY120" fmla="*/ 3065462 h 4373562"/>
                <a:gd name="connsiteX121" fmla="*/ 3394868 w 4836318"/>
                <a:gd name="connsiteY121" fmla="*/ 3128962 h 4373562"/>
                <a:gd name="connsiteX122" fmla="*/ 3375818 w 4836318"/>
                <a:gd name="connsiteY122" fmla="*/ 3186112 h 4373562"/>
                <a:gd name="connsiteX123" fmla="*/ 3407568 w 4836318"/>
                <a:gd name="connsiteY123" fmla="*/ 3205162 h 4373562"/>
                <a:gd name="connsiteX124" fmla="*/ 3426618 w 4836318"/>
                <a:gd name="connsiteY124" fmla="*/ 3211512 h 4373562"/>
                <a:gd name="connsiteX125" fmla="*/ 3464718 w 4836318"/>
                <a:gd name="connsiteY125" fmla="*/ 3243262 h 4373562"/>
                <a:gd name="connsiteX126" fmla="*/ 3477418 w 4836318"/>
                <a:gd name="connsiteY126" fmla="*/ 3281362 h 4373562"/>
                <a:gd name="connsiteX127" fmla="*/ 3509168 w 4836318"/>
                <a:gd name="connsiteY127" fmla="*/ 3325812 h 4373562"/>
                <a:gd name="connsiteX128" fmla="*/ 3585368 w 4836318"/>
                <a:gd name="connsiteY128" fmla="*/ 3319462 h 4373562"/>
                <a:gd name="connsiteX129" fmla="*/ 3623468 w 4836318"/>
                <a:gd name="connsiteY129" fmla="*/ 3370262 h 4373562"/>
                <a:gd name="connsiteX130" fmla="*/ 3655218 w 4836318"/>
                <a:gd name="connsiteY130" fmla="*/ 3408362 h 4373562"/>
                <a:gd name="connsiteX131" fmla="*/ 3693318 w 4836318"/>
                <a:gd name="connsiteY131" fmla="*/ 3478212 h 4373562"/>
                <a:gd name="connsiteX132" fmla="*/ 3706018 w 4836318"/>
                <a:gd name="connsiteY132" fmla="*/ 3522662 h 4373562"/>
                <a:gd name="connsiteX133" fmla="*/ 3807618 w 4836318"/>
                <a:gd name="connsiteY133" fmla="*/ 3560762 h 4373562"/>
                <a:gd name="connsiteX134" fmla="*/ 3858418 w 4836318"/>
                <a:gd name="connsiteY134" fmla="*/ 3548062 h 4373562"/>
                <a:gd name="connsiteX135" fmla="*/ 3877468 w 4836318"/>
                <a:gd name="connsiteY135" fmla="*/ 3643312 h 4373562"/>
                <a:gd name="connsiteX136" fmla="*/ 3934618 w 4836318"/>
                <a:gd name="connsiteY136" fmla="*/ 3649662 h 4373562"/>
                <a:gd name="connsiteX137" fmla="*/ 3998118 w 4836318"/>
                <a:gd name="connsiteY137" fmla="*/ 3675062 h 4373562"/>
                <a:gd name="connsiteX138" fmla="*/ 4048918 w 4836318"/>
                <a:gd name="connsiteY138" fmla="*/ 3681412 h 4373562"/>
                <a:gd name="connsiteX139" fmla="*/ 4074318 w 4836318"/>
                <a:gd name="connsiteY139" fmla="*/ 3687762 h 4373562"/>
                <a:gd name="connsiteX140" fmla="*/ 4125118 w 4836318"/>
                <a:gd name="connsiteY140" fmla="*/ 3738562 h 4373562"/>
                <a:gd name="connsiteX141" fmla="*/ 4144168 w 4836318"/>
                <a:gd name="connsiteY141" fmla="*/ 3744912 h 4373562"/>
                <a:gd name="connsiteX142" fmla="*/ 4150518 w 4836318"/>
                <a:gd name="connsiteY142" fmla="*/ 3808412 h 4373562"/>
                <a:gd name="connsiteX143" fmla="*/ 4150518 w 4836318"/>
                <a:gd name="connsiteY143" fmla="*/ 3808412 h 4373562"/>
                <a:gd name="connsiteX144" fmla="*/ 4226718 w 4836318"/>
                <a:gd name="connsiteY144" fmla="*/ 3897312 h 4373562"/>
                <a:gd name="connsiteX145" fmla="*/ 4271168 w 4836318"/>
                <a:gd name="connsiteY145" fmla="*/ 3929062 h 4373562"/>
                <a:gd name="connsiteX146" fmla="*/ 4271168 w 4836318"/>
                <a:gd name="connsiteY146" fmla="*/ 3929062 h 4373562"/>
                <a:gd name="connsiteX147" fmla="*/ 4372768 w 4836318"/>
                <a:gd name="connsiteY147" fmla="*/ 3973512 h 4373562"/>
                <a:gd name="connsiteX148" fmla="*/ 4385468 w 4836318"/>
                <a:gd name="connsiteY148" fmla="*/ 4024312 h 4373562"/>
                <a:gd name="connsiteX149" fmla="*/ 4385468 w 4836318"/>
                <a:gd name="connsiteY149" fmla="*/ 4024312 h 4373562"/>
                <a:gd name="connsiteX150" fmla="*/ 4442618 w 4836318"/>
                <a:gd name="connsiteY150" fmla="*/ 4068762 h 4373562"/>
                <a:gd name="connsiteX151" fmla="*/ 4468018 w 4836318"/>
                <a:gd name="connsiteY151" fmla="*/ 4106862 h 4373562"/>
                <a:gd name="connsiteX152" fmla="*/ 4468018 w 4836318"/>
                <a:gd name="connsiteY152" fmla="*/ 4106862 h 4373562"/>
                <a:gd name="connsiteX153" fmla="*/ 4563268 w 4836318"/>
                <a:gd name="connsiteY153" fmla="*/ 4144962 h 4373562"/>
                <a:gd name="connsiteX154" fmla="*/ 4556918 w 4836318"/>
                <a:gd name="connsiteY154" fmla="*/ 4208462 h 4373562"/>
                <a:gd name="connsiteX155" fmla="*/ 4601368 w 4836318"/>
                <a:gd name="connsiteY155" fmla="*/ 4214812 h 4373562"/>
                <a:gd name="connsiteX156" fmla="*/ 4614068 w 4836318"/>
                <a:gd name="connsiteY156" fmla="*/ 4252912 h 4373562"/>
                <a:gd name="connsiteX157" fmla="*/ 4652168 w 4836318"/>
                <a:gd name="connsiteY157" fmla="*/ 4291012 h 4373562"/>
                <a:gd name="connsiteX158" fmla="*/ 4652168 w 4836318"/>
                <a:gd name="connsiteY158" fmla="*/ 4291012 h 4373562"/>
                <a:gd name="connsiteX159" fmla="*/ 4766468 w 4836318"/>
                <a:gd name="connsiteY159" fmla="*/ 4297362 h 4373562"/>
                <a:gd name="connsiteX160" fmla="*/ 4829968 w 4836318"/>
                <a:gd name="connsiteY160" fmla="*/ 4348162 h 4373562"/>
                <a:gd name="connsiteX161" fmla="*/ 4836318 w 4836318"/>
                <a:gd name="connsiteY161" fmla="*/ 4373562 h 4373562"/>
                <a:gd name="connsiteX162" fmla="*/ 4836318 w 4836318"/>
                <a:gd name="connsiteY16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6299 w 4836318"/>
                <a:gd name="connsiteY37" fmla="*/ 858837 h 4373562"/>
                <a:gd name="connsiteX38" fmla="*/ 950118 w 4836318"/>
                <a:gd name="connsiteY38" fmla="*/ 900112 h 4373562"/>
                <a:gd name="connsiteX39" fmla="*/ 914399 w 4836318"/>
                <a:gd name="connsiteY39" fmla="*/ 857250 h 4373562"/>
                <a:gd name="connsiteX40" fmla="*/ 962818 w 4836318"/>
                <a:gd name="connsiteY40" fmla="*/ 963612 h 4373562"/>
                <a:gd name="connsiteX41" fmla="*/ 1013618 w 4836318"/>
                <a:gd name="connsiteY41" fmla="*/ 969962 h 4373562"/>
                <a:gd name="connsiteX42" fmla="*/ 1013618 w 4836318"/>
                <a:gd name="connsiteY42" fmla="*/ 1020762 h 4373562"/>
                <a:gd name="connsiteX43" fmla="*/ 1026318 w 4836318"/>
                <a:gd name="connsiteY43" fmla="*/ 1071562 h 4373562"/>
                <a:gd name="connsiteX44" fmla="*/ 1070768 w 4836318"/>
                <a:gd name="connsiteY44" fmla="*/ 1065212 h 4373562"/>
                <a:gd name="connsiteX45" fmla="*/ 1070768 w 4836318"/>
                <a:gd name="connsiteY45" fmla="*/ 1065212 h 4373562"/>
                <a:gd name="connsiteX46" fmla="*/ 1089818 w 4836318"/>
                <a:gd name="connsiteY46" fmla="*/ 1135062 h 4373562"/>
                <a:gd name="connsiteX47" fmla="*/ 1089818 w 4836318"/>
                <a:gd name="connsiteY47" fmla="*/ 1166812 h 4373562"/>
                <a:gd name="connsiteX48" fmla="*/ 1146968 w 4836318"/>
                <a:gd name="connsiteY48" fmla="*/ 1166812 h 4373562"/>
                <a:gd name="connsiteX49" fmla="*/ 1146968 w 4836318"/>
                <a:gd name="connsiteY49" fmla="*/ 1166812 h 4373562"/>
                <a:gd name="connsiteX50" fmla="*/ 1191418 w 4836318"/>
                <a:gd name="connsiteY50" fmla="*/ 1204912 h 4373562"/>
                <a:gd name="connsiteX51" fmla="*/ 1191418 w 4836318"/>
                <a:gd name="connsiteY51" fmla="*/ 1236662 h 4373562"/>
                <a:gd name="connsiteX52" fmla="*/ 1254918 w 4836318"/>
                <a:gd name="connsiteY52" fmla="*/ 1230312 h 4373562"/>
                <a:gd name="connsiteX53" fmla="*/ 1254918 w 4836318"/>
                <a:gd name="connsiteY53" fmla="*/ 1293812 h 4373562"/>
                <a:gd name="connsiteX54" fmla="*/ 1261268 w 4836318"/>
                <a:gd name="connsiteY54" fmla="*/ 1319212 h 4373562"/>
                <a:gd name="connsiteX55" fmla="*/ 1305718 w 4836318"/>
                <a:gd name="connsiteY55" fmla="*/ 1338262 h 4373562"/>
                <a:gd name="connsiteX56" fmla="*/ 1305718 w 4836318"/>
                <a:gd name="connsiteY56" fmla="*/ 1338262 h 4373562"/>
                <a:gd name="connsiteX57" fmla="*/ 1375568 w 4836318"/>
                <a:gd name="connsiteY57" fmla="*/ 1370012 h 4373562"/>
                <a:gd name="connsiteX58" fmla="*/ 1375568 w 4836318"/>
                <a:gd name="connsiteY58" fmla="*/ 1370012 h 4373562"/>
                <a:gd name="connsiteX59" fmla="*/ 1413668 w 4836318"/>
                <a:gd name="connsiteY59" fmla="*/ 1382712 h 4373562"/>
                <a:gd name="connsiteX60" fmla="*/ 1432718 w 4836318"/>
                <a:gd name="connsiteY60" fmla="*/ 1446212 h 4373562"/>
                <a:gd name="connsiteX61" fmla="*/ 1464468 w 4836318"/>
                <a:gd name="connsiteY61" fmla="*/ 1446212 h 4373562"/>
                <a:gd name="connsiteX62" fmla="*/ 1464468 w 4836318"/>
                <a:gd name="connsiteY62" fmla="*/ 1516062 h 4373562"/>
                <a:gd name="connsiteX63" fmla="*/ 1489868 w 4836318"/>
                <a:gd name="connsiteY63" fmla="*/ 1516062 h 4373562"/>
                <a:gd name="connsiteX64" fmla="*/ 1496218 w 4836318"/>
                <a:gd name="connsiteY64" fmla="*/ 1560512 h 4373562"/>
                <a:gd name="connsiteX65" fmla="*/ 1496218 w 4836318"/>
                <a:gd name="connsiteY65" fmla="*/ 1560512 h 4373562"/>
                <a:gd name="connsiteX66" fmla="*/ 1566068 w 4836318"/>
                <a:gd name="connsiteY66" fmla="*/ 1592262 h 4373562"/>
                <a:gd name="connsiteX67" fmla="*/ 1623218 w 4836318"/>
                <a:gd name="connsiteY67" fmla="*/ 1630362 h 4373562"/>
                <a:gd name="connsiteX68" fmla="*/ 1623218 w 4836318"/>
                <a:gd name="connsiteY68" fmla="*/ 1636712 h 4373562"/>
                <a:gd name="connsiteX69" fmla="*/ 1705768 w 4836318"/>
                <a:gd name="connsiteY69" fmla="*/ 1693862 h 4373562"/>
                <a:gd name="connsiteX70" fmla="*/ 1705768 w 4836318"/>
                <a:gd name="connsiteY70" fmla="*/ 1757362 h 4373562"/>
                <a:gd name="connsiteX71" fmla="*/ 1756568 w 4836318"/>
                <a:gd name="connsiteY71" fmla="*/ 1789112 h 4373562"/>
                <a:gd name="connsiteX72" fmla="*/ 1756568 w 4836318"/>
                <a:gd name="connsiteY72" fmla="*/ 1789112 h 4373562"/>
                <a:gd name="connsiteX73" fmla="*/ 1839118 w 4836318"/>
                <a:gd name="connsiteY73" fmla="*/ 1782762 h 4373562"/>
                <a:gd name="connsiteX74" fmla="*/ 1820068 w 4836318"/>
                <a:gd name="connsiteY74" fmla="*/ 1827212 h 4373562"/>
                <a:gd name="connsiteX75" fmla="*/ 1820068 w 4836318"/>
                <a:gd name="connsiteY75" fmla="*/ 1827212 h 4373562"/>
                <a:gd name="connsiteX76" fmla="*/ 1858168 w 4836318"/>
                <a:gd name="connsiteY76" fmla="*/ 1916112 h 4373562"/>
                <a:gd name="connsiteX77" fmla="*/ 1928018 w 4836318"/>
                <a:gd name="connsiteY77" fmla="*/ 1909762 h 4373562"/>
                <a:gd name="connsiteX78" fmla="*/ 1972468 w 4836318"/>
                <a:gd name="connsiteY78" fmla="*/ 1941512 h 4373562"/>
                <a:gd name="connsiteX79" fmla="*/ 2023268 w 4836318"/>
                <a:gd name="connsiteY79" fmla="*/ 1985962 h 4373562"/>
                <a:gd name="connsiteX80" fmla="*/ 2042318 w 4836318"/>
                <a:gd name="connsiteY80" fmla="*/ 1992312 h 4373562"/>
                <a:gd name="connsiteX81" fmla="*/ 2042318 w 4836318"/>
                <a:gd name="connsiteY81" fmla="*/ 1992312 h 4373562"/>
                <a:gd name="connsiteX82" fmla="*/ 2093118 w 4836318"/>
                <a:gd name="connsiteY82" fmla="*/ 2043112 h 4373562"/>
                <a:gd name="connsiteX83" fmla="*/ 2143918 w 4836318"/>
                <a:gd name="connsiteY83" fmla="*/ 2068512 h 4373562"/>
                <a:gd name="connsiteX84" fmla="*/ 2182018 w 4836318"/>
                <a:gd name="connsiteY84" fmla="*/ 2106612 h 4373562"/>
                <a:gd name="connsiteX85" fmla="*/ 2182018 w 4836318"/>
                <a:gd name="connsiteY85" fmla="*/ 2106612 h 4373562"/>
                <a:gd name="connsiteX86" fmla="*/ 2232818 w 4836318"/>
                <a:gd name="connsiteY86" fmla="*/ 2144712 h 4373562"/>
                <a:gd name="connsiteX87" fmla="*/ 2251868 w 4836318"/>
                <a:gd name="connsiteY87" fmla="*/ 2157412 h 4373562"/>
                <a:gd name="connsiteX88" fmla="*/ 2270918 w 4836318"/>
                <a:gd name="connsiteY88" fmla="*/ 2176462 h 4373562"/>
                <a:gd name="connsiteX89" fmla="*/ 2309018 w 4836318"/>
                <a:gd name="connsiteY89" fmla="*/ 2195512 h 4373562"/>
                <a:gd name="connsiteX90" fmla="*/ 2315368 w 4836318"/>
                <a:gd name="connsiteY90" fmla="*/ 2227262 h 4373562"/>
                <a:gd name="connsiteX91" fmla="*/ 2340768 w 4836318"/>
                <a:gd name="connsiteY91" fmla="*/ 2227262 h 4373562"/>
                <a:gd name="connsiteX92" fmla="*/ 2334418 w 4836318"/>
                <a:gd name="connsiteY92" fmla="*/ 2265362 h 4373562"/>
                <a:gd name="connsiteX93" fmla="*/ 2385218 w 4836318"/>
                <a:gd name="connsiteY93" fmla="*/ 2278062 h 4373562"/>
                <a:gd name="connsiteX94" fmla="*/ 2391568 w 4836318"/>
                <a:gd name="connsiteY94" fmla="*/ 2341562 h 4373562"/>
                <a:gd name="connsiteX95" fmla="*/ 2423318 w 4836318"/>
                <a:gd name="connsiteY95" fmla="*/ 2347912 h 4373562"/>
                <a:gd name="connsiteX96" fmla="*/ 2423318 w 4836318"/>
                <a:gd name="connsiteY96" fmla="*/ 2436812 h 4373562"/>
                <a:gd name="connsiteX97" fmla="*/ 2480468 w 4836318"/>
                <a:gd name="connsiteY97" fmla="*/ 2443162 h 4373562"/>
                <a:gd name="connsiteX98" fmla="*/ 2537618 w 4836318"/>
                <a:gd name="connsiteY98" fmla="*/ 2462212 h 4373562"/>
                <a:gd name="connsiteX99" fmla="*/ 2594768 w 4836318"/>
                <a:gd name="connsiteY99" fmla="*/ 2487612 h 4373562"/>
                <a:gd name="connsiteX100" fmla="*/ 2670968 w 4836318"/>
                <a:gd name="connsiteY100" fmla="*/ 2513012 h 4373562"/>
                <a:gd name="connsiteX101" fmla="*/ 2696368 w 4836318"/>
                <a:gd name="connsiteY101" fmla="*/ 2538412 h 4373562"/>
                <a:gd name="connsiteX102" fmla="*/ 2702718 w 4836318"/>
                <a:gd name="connsiteY102" fmla="*/ 2620962 h 4373562"/>
                <a:gd name="connsiteX103" fmla="*/ 2734468 w 4836318"/>
                <a:gd name="connsiteY103" fmla="*/ 2646362 h 4373562"/>
                <a:gd name="connsiteX104" fmla="*/ 2734468 w 4836318"/>
                <a:gd name="connsiteY104" fmla="*/ 2646362 h 4373562"/>
                <a:gd name="connsiteX105" fmla="*/ 2778918 w 4836318"/>
                <a:gd name="connsiteY105" fmla="*/ 2684462 h 4373562"/>
                <a:gd name="connsiteX106" fmla="*/ 2836068 w 4836318"/>
                <a:gd name="connsiteY106" fmla="*/ 2709862 h 4373562"/>
                <a:gd name="connsiteX107" fmla="*/ 2886868 w 4836318"/>
                <a:gd name="connsiteY107" fmla="*/ 2747962 h 4373562"/>
                <a:gd name="connsiteX108" fmla="*/ 2899568 w 4836318"/>
                <a:gd name="connsiteY108" fmla="*/ 2786062 h 4373562"/>
                <a:gd name="connsiteX109" fmla="*/ 2899568 w 4836318"/>
                <a:gd name="connsiteY109" fmla="*/ 2817812 h 4373562"/>
                <a:gd name="connsiteX110" fmla="*/ 2950368 w 4836318"/>
                <a:gd name="connsiteY110" fmla="*/ 2836862 h 4373562"/>
                <a:gd name="connsiteX111" fmla="*/ 2950368 w 4836318"/>
                <a:gd name="connsiteY111" fmla="*/ 2836862 h 4373562"/>
                <a:gd name="connsiteX112" fmla="*/ 3007518 w 4836318"/>
                <a:gd name="connsiteY112" fmla="*/ 2881312 h 4373562"/>
                <a:gd name="connsiteX113" fmla="*/ 3007518 w 4836318"/>
                <a:gd name="connsiteY113" fmla="*/ 2881312 h 4373562"/>
                <a:gd name="connsiteX114" fmla="*/ 3096418 w 4836318"/>
                <a:gd name="connsiteY114" fmla="*/ 2919412 h 4373562"/>
                <a:gd name="connsiteX115" fmla="*/ 3096418 w 4836318"/>
                <a:gd name="connsiteY115" fmla="*/ 2919412 h 4373562"/>
                <a:gd name="connsiteX116" fmla="*/ 3185318 w 4836318"/>
                <a:gd name="connsiteY116" fmla="*/ 2944812 h 4373562"/>
                <a:gd name="connsiteX117" fmla="*/ 3198018 w 4836318"/>
                <a:gd name="connsiteY117" fmla="*/ 2995612 h 4373562"/>
                <a:gd name="connsiteX118" fmla="*/ 3236118 w 4836318"/>
                <a:gd name="connsiteY118" fmla="*/ 3021012 h 4373562"/>
                <a:gd name="connsiteX119" fmla="*/ 3267868 w 4836318"/>
                <a:gd name="connsiteY119" fmla="*/ 3033712 h 4373562"/>
                <a:gd name="connsiteX120" fmla="*/ 3305968 w 4836318"/>
                <a:gd name="connsiteY120" fmla="*/ 3065462 h 4373562"/>
                <a:gd name="connsiteX121" fmla="*/ 3394868 w 4836318"/>
                <a:gd name="connsiteY121" fmla="*/ 3128962 h 4373562"/>
                <a:gd name="connsiteX122" fmla="*/ 3375818 w 4836318"/>
                <a:gd name="connsiteY122" fmla="*/ 3186112 h 4373562"/>
                <a:gd name="connsiteX123" fmla="*/ 3407568 w 4836318"/>
                <a:gd name="connsiteY123" fmla="*/ 3205162 h 4373562"/>
                <a:gd name="connsiteX124" fmla="*/ 3426618 w 4836318"/>
                <a:gd name="connsiteY124" fmla="*/ 3211512 h 4373562"/>
                <a:gd name="connsiteX125" fmla="*/ 3464718 w 4836318"/>
                <a:gd name="connsiteY125" fmla="*/ 3243262 h 4373562"/>
                <a:gd name="connsiteX126" fmla="*/ 3477418 w 4836318"/>
                <a:gd name="connsiteY126" fmla="*/ 3281362 h 4373562"/>
                <a:gd name="connsiteX127" fmla="*/ 3509168 w 4836318"/>
                <a:gd name="connsiteY127" fmla="*/ 3325812 h 4373562"/>
                <a:gd name="connsiteX128" fmla="*/ 3585368 w 4836318"/>
                <a:gd name="connsiteY128" fmla="*/ 3319462 h 4373562"/>
                <a:gd name="connsiteX129" fmla="*/ 3623468 w 4836318"/>
                <a:gd name="connsiteY129" fmla="*/ 3370262 h 4373562"/>
                <a:gd name="connsiteX130" fmla="*/ 3655218 w 4836318"/>
                <a:gd name="connsiteY130" fmla="*/ 3408362 h 4373562"/>
                <a:gd name="connsiteX131" fmla="*/ 3693318 w 4836318"/>
                <a:gd name="connsiteY131" fmla="*/ 3478212 h 4373562"/>
                <a:gd name="connsiteX132" fmla="*/ 3706018 w 4836318"/>
                <a:gd name="connsiteY132" fmla="*/ 3522662 h 4373562"/>
                <a:gd name="connsiteX133" fmla="*/ 3807618 w 4836318"/>
                <a:gd name="connsiteY133" fmla="*/ 3560762 h 4373562"/>
                <a:gd name="connsiteX134" fmla="*/ 3858418 w 4836318"/>
                <a:gd name="connsiteY134" fmla="*/ 3548062 h 4373562"/>
                <a:gd name="connsiteX135" fmla="*/ 3877468 w 4836318"/>
                <a:gd name="connsiteY135" fmla="*/ 3643312 h 4373562"/>
                <a:gd name="connsiteX136" fmla="*/ 3934618 w 4836318"/>
                <a:gd name="connsiteY136" fmla="*/ 3649662 h 4373562"/>
                <a:gd name="connsiteX137" fmla="*/ 3998118 w 4836318"/>
                <a:gd name="connsiteY137" fmla="*/ 3675062 h 4373562"/>
                <a:gd name="connsiteX138" fmla="*/ 4048918 w 4836318"/>
                <a:gd name="connsiteY138" fmla="*/ 3681412 h 4373562"/>
                <a:gd name="connsiteX139" fmla="*/ 4074318 w 4836318"/>
                <a:gd name="connsiteY139" fmla="*/ 3687762 h 4373562"/>
                <a:gd name="connsiteX140" fmla="*/ 4125118 w 4836318"/>
                <a:gd name="connsiteY140" fmla="*/ 3738562 h 4373562"/>
                <a:gd name="connsiteX141" fmla="*/ 4144168 w 4836318"/>
                <a:gd name="connsiteY141" fmla="*/ 3744912 h 4373562"/>
                <a:gd name="connsiteX142" fmla="*/ 4150518 w 4836318"/>
                <a:gd name="connsiteY142" fmla="*/ 3808412 h 4373562"/>
                <a:gd name="connsiteX143" fmla="*/ 4150518 w 4836318"/>
                <a:gd name="connsiteY143" fmla="*/ 3808412 h 4373562"/>
                <a:gd name="connsiteX144" fmla="*/ 4226718 w 4836318"/>
                <a:gd name="connsiteY144" fmla="*/ 3897312 h 4373562"/>
                <a:gd name="connsiteX145" fmla="*/ 4271168 w 4836318"/>
                <a:gd name="connsiteY145" fmla="*/ 3929062 h 4373562"/>
                <a:gd name="connsiteX146" fmla="*/ 4271168 w 4836318"/>
                <a:gd name="connsiteY146" fmla="*/ 3929062 h 4373562"/>
                <a:gd name="connsiteX147" fmla="*/ 4372768 w 4836318"/>
                <a:gd name="connsiteY147" fmla="*/ 3973512 h 4373562"/>
                <a:gd name="connsiteX148" fmla="*/ 4385468 w 4836318"/>
                <a:gd name="connsiteY148" fmla="*/ 4024312 h 4373562"/>
                <a:gd name="connsiteX149" fmla="*/ 4385468 w 4836318"/>
                <a:gd name="connsiteY149" fmla="*/ 4024312 h 4373562"/>
                <a:gd name="connsiteX150" fmla="*/ 4442618 w 4836318"/>
                <a:gd name="connsiteY150" fmla="*/ 4068762 h 4373562"/>
                <a:gd name="connsiteX151" fmla="*/ 4468018 w 4836318"/>
                <a:gd name="connsiteY151" fmla="*/ 4106862 h 4373562"/>
                <a:gd name="connsiteX152" fmla="*/ 4468018 w 4836318"/>
                <a:gd name="connsiteY152" fmla="*/ 4106862 h 4373562"/>
                <a:gd name="connsiteX153" fmla="*/ 4563268 w 4836318"/>
                <a:gd name="connsiteY153" fmla="*/ 4144962 h 4373562"/>
                <a:gd name="connsiteX154" fmla="*/ 4556918 w 4836318"/>
                <a:gd name="connsiteY154" fmla="*/ 4208462 h 4373562"/>
                <a:gd name="connsiteX155" fmla="*/ 4601368 w 4836318"/>
                <a:gd name="connsiteY155" fmla="*/ 4214812 h 4373562"/>
                <a:gd name="connsiteX156" fmla="*/ 4614068 w 4836318"/>
                <a:gd name="connsiteY156" fmla="*/ 4252912 h 4373562"/>
                <a:gd name="connsiteX157" fmla="*/ 4652168 w 4836318"/>
                <a:gd name="connsiteY157" fmla="*/ 4291012 h 4373562"/>
                <a:gd name="connsiteX158" fmla="*/ 4652168 w 4836318"/>
                <a:gd name="connsiteY158" fmla="*/ 4291012 h 4373562"/>
                <a:gd name="connsiteX159" fmla="*/ 4766468 w 4836318"/>
                <a:gd name="connsiteY159" fmla="*/ 4297362 h 4373562"/>
                <a:gd name="connsiteX160" fmla="*/ 4829968 w 4836318"/>
                <a:gd name="connsiteY160" fmla="*/ 4348162 h 4373562"/>
                <a:gd name="connsiteX161" fmla="*/ 4836318 w 4836318"/>
                <a:gd name="connsiteY161" fmla="*/ 4373562 h 4373562"/>
                <a:gd name="connsiteX162" fmla="*/ 4836318 w 4836318"/>
                <a:gd name="connsiteY16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6299 w 4836318"/>
                <a:gd name="connsiteY37" fmla="*/ 858837 h 4373562"/>
                <a:gd name="connsiteX38" fmla="*/ 950118 w 4836318"/>
                <a:gd name="connsiteY38" fmla="*/ 900112 h 4373562"/>
                <a:gd name="connsiteX39" fmla="*/ 962818 w 4836318"/>
                <a:gd name="connsiteY39" fmla="*/ 963612 h 4373562"/>
                <a:gd name="connsiteX40" fmla="*/ 1013618 w 4836318"/>
                <a:gd name="connsiteY40" fmla="*/ 969962 h 4373562"/>
                <a:gd name="connsiteX41" fmla="*/ 1013618 w 4836318"/>
                <a:gd name="connsiteY41" fmla="*/ 1020762 h 4373562"/>
                <a:gd name="connsiteX42" fmla="*/ 1026318 w 4836318"/>
                <a:gd name="connsiteY42" fmla="*/ 1071562 h 4373562"/>
                <a:gd name="connsiteX43" fmla="*/ 1070768 w 4836318"/>
                <a:gd name="connsiteY43" fmla="*/ 1065212 h 4373562"/>
                <a:gd name="connsiteX44" fmla="*/ 1070768 w 4836318"/>
                <a:gd name="connsiteY44" fmla="*/ 1065212 h 4373562"/>
                <a:gd name="connsiteX45" fmla="*/ 1089818 w 4836318"/>
                <a:gd name="connsiteY45" fmla="*/ 1135062 h 4373562"/>
                <a:gd name="connsiteX46" fmla="*/ 1089818 w 4836318"/>
                <a:gd name="connsiteY46" fmla="*/ 1166812 h 4373562"/>
                <a:gd name="connsiteX47" fmla="*/ 1146968 w 4836318"/>
                <a:gd name="connsiteY47" fmla="*/ 1166812 h 4373562"/>
                <a:gd name="connsiteX48" fmla="*/ 1146968 w 4836318"/>
                <a:gd name="connsiteY48" fmla="*/ 1166812 h 4373562"/>
                <a:gd name="connsiteX49" fmla="*/ 1191418 w 4836318"/>
                <a:gd name="connsiteY49" fmla="*/ 1204912 h 4373562"/>
                <a:gd name="connsiteX50" fmla="*/ 1191418 w 4836318"/>
                <a:gd name="connsiteY50" fmla="*/ 1236662 h 4373562"/>
                <a:gd name="connsiteX51" fmla="*/ 1254918 w 4836318"/>
                <a:gd name="connsiteY51" fmla="*/ 1230312 h 4373562"/>
                <a:gd name="connsiteX52" fmla="*/ 1254918 w 4836318"/>
                <a:gd name="connsiteY52" fmla="*/ 1293812 h 4373562"/>
                <a:gd name="connsiteX53" fmla="*/ 1261268 w 4836318"/>
                <a:gd name="connsiteY53" fmla="*/ 1319212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6299 w 4836318"/>
                <a:gd name="connsiteY37" fmla="*/ 858837 h 4373562"/>
                <a:gd name="connsiteX38" fmla="*/ 962818 w 4836318"/>
                <a:gd name="connsiteY38" fmla="*/ 963612 h 4373562"/>
                <a:gd name="connsiteX39" fmla="*/ 1013618 w 4836318"/>
                <a:gd name="connsiteY39" fmla="*/ 969962 h 4373562"/>
                <a:gd name="connsiteX40" fmla="*/ 1013618 w 4836318"/>
                <a:gd name="connsiteY40" fmla="*/ 1020762 h 4373562"/>
                <a:gd name="connsiteX41" fmla="*/ 1026318 w 4836318"/>
                <a:gd name="connsiteY41" fmla="*/ 1071562 h 4373562"/>
                <a:gd name="connsiteX42" fmla="*/ 1070768 w 4836318"/>
                <a:gd name="connsiteY42" fmla="*/ 1065212 h 4373562"/>
                <a:gd name="connsiteX43" fmla="*/ 1070768 w 4836318"/>
                <a:gd name="connsiteY43" fmla="*/ 1065212 h 4373562"/>
                <a:gd name="connsiteX44" fmla="*/ 1089818 w 4836318"/>
                <a:gd name="connsiteY44" fmla="*/ 1135062 h 4373562"/>
                <a:gd name="connsiteX45" fmla="*/ 1089818 w 4836318"/>
                <a:gd name="connsiteY45" fmla="*/ 1166812 h 4373562"/>
                <a:gd name="connsiteX46" fmla="*/ 1146968 w 4836318"/>
                <a:gd name="connsiteY46" fmla="*/ 1166812 h 4373562"/>
                <a:gd name="connsiteX47" fmla="*/ 1146968 w 4836318"/>
                <a:gd name="connsiteY47" fmla="*/ 1166812 h 4373562"/>
                <a:gd name="connsiteX48" fmla="*/ 1191418 w 4836318"/>
                <a:gd name="connsiteY48" fmla="*/ 1204912 h 4373562"/>
                <a:gd name="connsiteX49" fmla="*/ 1191418 w 4836318"/>
                <a:gd name="connsiteY49" fmla="*/ 1236662 h 4373562"/>
                <a:gd name="connsiteX50" fmla="*/ 1254918 w 4836318"/>
                <a:gd name="connsiteY50" fmla="*/ 1230312 h 4373562"/>
                <a:gd name="connsiteX51" fmla="*/ 1254918 w 4836318"/>
                <a:gd name="connsiteY51" fmla="*/ 1293812 h 4373562"/>
                <a:gd name="connsiteX52" fmla="*/ 1261268 w 4836318"/>
                <a:gd name="connsiteY52" fmla="*/ 1319212 h 4373562"/>
                <a:gd name="connsiteX53" fmla="*/ 1305718 w 4836318"/>
                <a:gd name="connsiteY53" fmla="*/ 1338262 h 4373562"/>
                <a:gd name="connsiteX54" fmla="*/ 1305718 w 4836318"/>
                <a:gd name="connsiteY54" fmla="*/ 1338262 h 4373562"/>
                <a:gd name="connsiteX55" fmla="*/ 1375568 w 4836318"/>
                <a:gd name="connsiteY55" fmla="*/ 1370012 h 4373562"/>
                <a:gd name="connsiteX56" fmla="*/ 1375568 w 4836318"/>
                <a:gd name="connsiteY56" fmla="*/ 1370012 h 4373562"/>
                <a:gd name="connsiteX57" fmla="*/ 1413668 w 4836318"/>
                <a:gd name="connsiteY57" fmla="*/ 1382712 h 4373562"/>
                <a:gd name="connsiteX58" fmla="*/ 1432718 w 4836318"/>
                <a:gd name="connsiteY58" fmla="*/ 1446212 h 4373562"/>
                <a:gd name="connsiteX59" fmla="*/ 1464468 w 4836318"/>
                <a:gd name="connsiteY59" fmla="*/ 1446212 h 4373562"/>
                <a:gd name="connsiteX60" fmla="*/ 1464468 w 4836318"/>
                <a:gd name="connsiteY60" fmla="*/ 1516062 h 4373562"/>
                <a:gd name="connsiteX61" fmla="*/ 1489868 w 4836318"/>
                <a:gd name="connsiteY61" fmla="*/ 1516062 h 4373562"/>
                <a:gd name="connsiteX62" fmla="*/ 1496218 w 4836318"/>
                <a:gd name="connsiteY62" fmla="*/ 1560512 h 4373562"/>
                <a:gd name="connsiteX63" fmla="*/ 1496218 w 4836318"/>
                <a:gd name="connsiteY63" fmla="*/ 1560512 h 4373562"/>
                <a:gd name="connsiteX64" fmla="*/ 1566068 w 4836318"/>
                <a:gd name="connsiteY64" fmla="*/ 1592262 h 4373562"/>
                <a:gd name="connsiteX65" fmla="*/ 1623218 w 4836318"/>
                <a:gd name="connsiteY65" fmla="*/ 1630362 h 4373562"/>
                <a:gd name="connsiteX66" fmla="*/ 1623218 w 4836318"/>
                <a:gd name="connsiteY66" fmla="*/ 1636712 h 4373562"/>
                <a:gd name="connsiteX67" fmla="*/ 1705768 w 4836318"/>
                <a:gd name="connsiteY67" fmla="*/ 1693862 h 4373562"/>
                <a:gd name="connsiteX68" fmla="*/ 1705768 w 4836318"/>
                <a:gd name="connsiteY68" fmla="*/ 1757362 h 4373562"/>
                <a:gd name="connsiteX69" fmla="*/ 1756568 w 4836318"/>
                <a:gd name="connsiteY69" fmla="*/ 1789112 h 4373562"/>
                <a:gd name="connsiteX70" fmla="*/ 1756568 w 4836318"/>
                <a:gd name="connsiteY70" fmla="*/ 1789112 h 4373562"/>
                <a:gd name="connsiteX71" fmla="*/ 1839118 w 4836318"/>
                <a:gd name="connsiteY71" fmla="*/ 1782762 h 4373562"/>
                <a:gd name="connsiteX72" fmla="*/ 1820068 w 4836318"/>
                <a:gd name="connsiteY72" fmla="*/ 1827212 h 4373562"/>
                <a:gd name="connsiteX73" fmla="*/ 1820068 w 4836318"/>
                <a:gd name="connsiteY73" fmla="*/ 1827212 h 4373562"/>
                <a:gd name="connsiteX74" fmla="*/ 1858168 w 4836318"/>
                <a:gd name="connsiteY74" fmla="*/ 1916112 h 4373562"/>
                <a:gd name="connsiteX75" fmla="*/ 1928018 w 4836318"/>
                <a:gd name="connsiteY75" fmla="*/ 1909762 h 4373562"/>
                <a:gd name="connsiteX76" fmla="*/ 1972468 w 4836318"/>
                <a:gd name="connsiteY76" fmla="*/ 1941512 h 4373562"/>
                <a:gd name="connsiteX77" fmla="*/ 2023268 w 4836318"/>
                <a:gd name="connsiteY77" fmla="*/ 1985962 h 4373562"/>
                <a:gd name="connsiteX78" fmla="*/ 2042318 w 4836318"/>
                <a:gd name="connsiteY78" fmla="*/ 1992312 h 4373562"/>
                <a:gd name="connsiteX79" fmla="*/ 2042318 w 4836318"/>
                <a:gd name="connsiteY79" fmla="*/ 1992312 h 4373562"/>
                <a:gd name="connsiteX80" fmla="*/ 2093118 w 4836318"/>
                <a:gd name="connsiteY80" fmla="*/ 2043112 h 4373562"/>
                <a:gd name="connsiteX81" fmla="*/ 2143918 w 4836318"/>
                <a:gd name="connsiteY81" fmla="*/ 2068512 h 4373562"/>
                <a:gd name="connsiteX82" fmla="*/ 2182018 w 4836318"/>
                <a:gd name="connsiteY82" fmla="*/ 2106612 h 4373562"/>
                <a:gd name="connsiteX83" fmla="*/ 2182018 w 4836318"/>
                <a:gd name="connsiteY83" fmla="*/ 2106612 h 4373562"/>
                <a:gd name="connsiteX84" fmla="*/ 2232818 w 4836318"/>
                <a:gd name="connsiteY84" fmla="*/ 2144712 h 4373562"/>
                <a:gd name="connsiteX85" fmla="*/ 2251868 w 4836318"/>
                <a:gd name="connsiteY85" fmla="*/ 2157412 h 4373562"/>
                <a:gd name="connsiteX86" fmla="*/ 2270918 w 4836318"/>
                <a:gd name="connsiteY86" fmla="*/ 2176462 h 4373562"/>
                <a:gd name="connsiteX87" fmla="*/ 2309018 w 4836318"/>
                <a:gd name="connsiteY87" fmla="*/ 2195512 h 4373562"/>
                <a:gd name="connsiteX88" fmla="*/ 2315368 w 4836318"/>
                <a:gd name="connsiteY88" fmla="*/ 2227262 h 4373562"/>
                <a:gd name="connsiteX89" fmla="*/ 2340768 w 4836318"/>
                <a:gd name="connsiteY89" fmla="*/ 2227262 h 4373562"/>
                <a:gd name="connsiteX90" fmla="*/ 2334418 w 4836318"/>
                <a:gd name="connsiteY90" fmla="*/ 2265362 h 4373562"/>
                <a:gd name="connsiteX91" fmla="*/ 2385218 w 4836318"/>
                <a:gd name="connsiteY91" fmla="*/ 2278062 h 4373562"/>
                <a:gd name="connsiteX92" fmla="*/ 2391568 w 4836318"/>
                <a:gd name="connsiteY92" fmla="*/ 2341562 h 4373562"/>
                <a:gd name="connsiteX93" fmla="*/ 2423318 w 4836318"/>
                <a:gd name="connsiteY93" fmla="*/ 2347912 h 4373562"/>
                <a:gd name="connsiteX94" fmla="*/ 2423318 w 4836318"/>
                <a:gd name="connsiteY94" fmla="*/ 2436812 h 4373562"/>
                <a:gd name="connsiteX95" fmla="*/ 2480468 w 4836318"/>
                <a:gd name="connsiteY95" fmla="*/ 2443162 h 4373562"/>
                <a:gd name="connsiteX96" fmla="*/ 2537618 w 4836318"/>
                <a:gd name="connsiteY96" fmla="*/ 2462212 h 4373562"/>
                <a:gd name="connsiteX97" fmla="*/ 2594768 w 4836318"/>
                <a:gd name="connsiteY97" fmla="*/ 2487612 h 4373562"/>
                <a:gd name="connsiteX98" fmla="*/ 2670968 w 4836318"/>
                <a:gd name="connsiteY98" fmla="*/ 2513012 h 4373562"/>
                <a:gd name="connsiteX99" fmla="*/ 2696368 w 4836318"/>
                <a:gd name="connsiteY99" fmla="*/ 2538412 h 4373562"/>
                <a:gd name="connsiteX100" fmla="*/ 2702718 w 4836318"/>
                <a:gd name="connsiteY100" fmla="*/ 2620962 h 4373562"/>
                <a:gd name="connsiteX101" fmla="*/ 2734468 w 4836318"/>
                <a:gd name="connsiteY101" fmla="*/ 2646362 h 4373562"/>
                <a:gd name="connsiteX102" fmla="*/ 2734468 w 4836318"/>
                <a:gd name="connsiteY102" fmla="*/ 2646362 h 4373562"/>
                <a:gd name="connsiteX103" fmla="*/ 2778918 w 4836318"/>
                <a:gd name="connsiteY103" fmla="*/ 2684462 h 4373562"/>
                <a:gd name="connsiteX104" fmla="*/ 2836068 w 4836318"/>
                <a:gd name="connsiteY104" fmla="*/ 2709862 h 4373562"/>
                <a:gd name="connsiteX105" fmla="*/ 2886868 w 4836318"/>
                <a:gd name="connsiteY105" fmla="*/ 2747962 h 4373562"/>
                <a:gd name="connsiteX106" fmla="*/ 2899568 w 4836318"/>
                <a:gd name="connsiteY106" fmla="*/ 2786062 h 4373562"/>
                <a:gd name="connsiteX107" fmla="*/ 2899568 w 4836318"/>
                <a:gd name="connsiteY107" fmla="*/ 2817812 h 4373562"/>
                <a:gd name="connsiteX108" fmla="*/ 2950368 w 4836318"/>
                <a:gd name="connsiteY108" fmla="*/ 2836862 h 4373562"/>
                <a:gd name="connsiteX109" fmla="*/ 2950368 w 4836318"/>
                <a:gd name="connsiteY109" fmla="*/ 2836862 h 4373562"/>
                <a:gd name="connsiteX110" fmla="*/ 3007518 w 4836318"/>
                <a:gd name="connsiteY110" fmla="*/ 2881312 h 4373562"/>
                <a:gd name="connsiteX111" fmla="*/ 3007518 w 4836318"/>
                <a:gd name="connsiteY111" fmla="*/ 2881312 h 4373562"/>
                <a:gd name="connsiteX112" fmla="*/ 3096418 w 4836318"/>
                <a:gd name="connsiteY112" fmla="*/ 2919412 h 4373562"/>
                <a:gd name="connsiteX113" fmla="*/ 3096418 w 4836318"/>
                <a:gd name="connsiteY113" fmla="*/ 2919412 h 4373562"/>
                <a:gd name="connsiteX114" fmla="*/ 3185318 w 4836318"/>
                <a:gd name="connsiteY114" fmla="*/ 2944812 h 4373562"/>
                <a:gd name="connsiteX115" fmla="*/ 3198018 w 4836318"/>
                <a:gd name="connsiteY115" fmla="*/ 2995612 h 4373562"/>
                <a:gd name="connsiteX116" fmla="*/ 3236118 w 4836318"/>
                <a:gd name="connsiteY116" fmla="*/ 3021012 h 4373562"/>
                <a:gd name="connsiteX117" fmla="*/ 3267868 w 4836318"/>
                <a:gd name="connsiteY117" fmla="*/ 3033712 h 4373562"/>
                <a:gd name="connsiteX118" fmla="*/ 3305968 w 4836318"/>
                <a:gd name="connsiteY118" fmla="*/ 3065462 h 4373562"/>
                <a:gd name="connsiteX119" fmla="*/ 3394868 w 4836318"/>
                <a:gd name="connsiteY119" fmla="*/ 3128962 h 4373562"/>
                <a:gd name="connsiteX120" fmla="*/ 3375818 w 4836318"/>
                <a:gd name="connsiteY120" fmla="*/ 3186112 h 4373562"/>
                <a:gd name="connsiteX121" fmla="*/ 3407568 w 4836318"/>
                <a:gd name="connsiteY121" fmla="*/ 3205162 h 4373562"/>
                <a:gd name="connsiteX122" fmla="*/ 3426618 w 4836318"/>
                <a:gd name="connsiteY122" fmla="*/ 3211512 h 4373562"/>
                <a:gd name="connsiteX123" fmla="*/ 3464718 w 4836318"/>
                <a:gd name="connsiteY123" fmla="*/ 3243262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6299 w 4836318"/>
                <a:gd name="connsiteY37" fmla="*/ 858837 h 4373562"/>
                <a:gd name="connsiteX38" fmla="*/ 917574 w 4836318"/>
                <a:gd name="connsiteY38" fmla="*/ 866775 h 4373562"/>
                <a:gd name="connsiteX39" fmla="*/ 962818 w 4836318"/>
                <a:gd name="connsiteY39" fmla="*/ 963612 h 4373562"/>
                <a:gd name="connsiteX40" fmla="*/ 1013618 w 4836318"/>
                <a:gd name="connsiteY40" fmla="*/ 969962 h 4373562"/>
                <a:gd name="connsiteX41" fmla="*/ 1013618 w 4836318"/>
                <a:gd name="connsiteY41" fmla="*/ 1020762 h 4373562"/>
                <a:gd name="connsiteX42" fmla="*/ 1026318 w 4836318"/>
                <a:gd name="connsiteY42" fmla="*/ 1071562 h 4373562"/>
                <a:gd name="connsiteX43" fmla="*/ 1070768 w 4836318"/>
                <a:gd name="connsiteY43" fmla="*/ 1065212 h 4373562"/>
                <a:gd name="connsiteX44" fmla="*/ 1070768 w 4836318"/>
                <a:gd name="connsiteY44" fmla="*/ 1065212 h 4373562"/>
                <a:gd name="connsiteX45" fmla="*/ 1089818 w 4836318"/>
                <a:gd name="connsiteY45" fmla="*/ 1135062 h 4373562"/>
                <a:gd name="connsiteX46" fmla="*/ 1089818 w 4836318"/>
                <a:gd name="connsiteY46" fmla="*/ 1166812 h 4373562"/>
                <a:gd name="connsiteX47" fmla="*/ 1146968 w 4836318"/>
                <a:gd name="connsiteY47" fmla="*/ 1166812 h 4373562"/>
                <a:gd name="connsiteX48" fmla="*/ 1146968 w 4836318"/>
                <a:gd name="connsiteY48" fmla="*/ 1166812 h 4373562"/>
                <a:gd name="connsiteX49" fmla="*/ 1191418 w 4836318"/>
                <a:gd name="connsiteY49" fmla="*/ 1204912 h 4373562"/>
                <a:gd name="connsiteX50" fmla="*/ 1191418 w 4836318"/>
                <a:gd name="connsiteY50" fmla="*/ 1236662 h 4373562"/>
                <a:gd name="connsiteX51" fmla="*/ 1254918 w 4836318"/>
                <a:gd name="connsiteY51" fmla="*/ 1230312 h 4373562"/>
                <a:gd name="connsiteX52" fmla="*/ 1254918 w 4836318"/>
                <a:gd name="connsiteY52" fmla="*/ 1293812 h 4373562"/>
                <a:gd name="connsiteX53" fmla="*/ 1261268 w 4836318"/>
                <a:gd name="connsiteY53" fmla="*/ 1319212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62818 w 4836318"/>
                <a:gd name="connsiteY39" fmla="*/ 963612 h 4373562"/>
                <a:gd name="connsiteX40" fmla="*/ 1013618 w 4836318"/>
                <a:gd name="connsiteY40" fmla="*/ 969962 h 4373562"/>
                <a:gd name="connsiteX41" fmla="*/ 1013618 w 4836318"/>
                <a:gd name="connsiteY41" fmla="*/ 1020762 h 4373562"/>
                <a:gd name="connsiteX42" fmla="*/ 1026318 w 4836318"/>
                <a:gd name="connsiteY42" fmla="*/ 1071562 h 4373562"/>
                <a:gd name="connsiteX43" fmla="*/ 1070768 w 4836318"/>
                <a:gd name="connsiteY43" fmla="*/ 1065212 h 4373562"/>
                <a:gd name="connsiteX44" fmla="*/ 1070768 w 4836318"/>
                <a:gd name="connsiteY44" fmla="*/ 1065212 h 4373562"/>
                <a:gd name="connsiteX45" fmla="*/ 1089818 w 4836318"/>
                <a:gd name="connsiteY45" fmla="*/ 1135062 h 4373562"/>
                <a:gd name="connsiteX46" fmla="*/ 1089818 w 4836318"/>
                <a:gd name="connsiteY46" fmla="*/ 1166812 h 4373562"/>
                <a:gd name="connsiteX47" fmla="*/ 1146968 w 4836318"/>
                <a:gd name="connsiteY47" fmla="*/ 1166812 h 4373562"/>
                <a:gd name="connsiteX48" fmla="*/ 1146968 w 4836318"/>
                <a:gd name="connsiteY48" fmla="*/ 1166812 h 4373562"/>
                <a:gd name="connsiteX49" fmla="*/ 1191418 w 4836318"/>
                <a:gd name="connsiteY49" fmla="*/ 1204912 h 4373562"/>
                <a:gd name="connsiteX50" fmla="*/ 1191418 w 4836318"/>
                <a:gd name="connsiteY50" fmla="*/ 1236662 h 4373562"/>
                <a:gd name="connsiteX51" fmla="*/ 1254918 w 4836318"/>
                <a:gd name="connsiteY51" fmla="*/ 1230312 h 4373562"/>
                <a:gd name="connsiteX52" fmla="*/ 1254918 w 4836318"/>
                <a:gd name="connsiteY52" fmla="*/ 1293812 h 4373562"/>
                <a:gd name="connsiteX53" fmla="*/ 1261268 w 4836318"/>
                <a:gd name="connsiteY53" fmla="*/ 1319212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2818 w 4836318"/>
                <a:gd name="connsiteY40" fmla="*/ 963612 h 4373562"/>
                <a:gd name="connsiteX41" fmla="*/ 1013618 w 4836318"/>
                <a:gd name="connsiteY41" fmla="*/ 969962 h 4373562"/>
                <a:gd name="connsiteX42" fmla="*/ 1013618 w 4836318"/>
                <a:gd name="connsiteY42" fmla="*/ 1020762 h 4373562"/>
                <a:gd name="connsiteX43" fmla="*/ 1026318 w 4836318"/>
                <a:gd name="connsiteY43" fmla="*/ 1071562 h 4373562"/>
                <a:gd name="connsiteX44" fmla="*/ 1070768 w 4836318"/>
                <a:gd name="connsiteY44" fmla="*/ 1065212 h 4373562"/>
                <a:gd name="connsiteX45" fmla="*/ 1070768 w 4836318"/>
                <a:gd name="connsiteY45" fmla="*/ 1065212 h 4373562"/>
                <a:gd name="connsiteX46" fmla="*/ 1089818 w 4836318"/>
                <a:gd name="connsiteY46" fmla="*/ 1135062 h 4373562"/>
                <a:gd name="connsiteX47" fmla="*/ 1089818 w 4836318"/>
                <a:gd name="connsiteY47" fmla="*/ 1166812 h 4373562"/>
                <a:gd name="connsiteX48" fmla="*/ 1146968 w 4836318"/>
                <a:gd name="connsiteY48" fmla="*/ 1166812 h 4373562"/>
                <a:gd name="connsiteX49" fmla="*/ 1146968 w 4836318"/>
                <a:gd name="connsiteY49" fmla="*/ 1166812 h 4373562"/>
                <a:gd name="connsiteX50" fmla="*/ 1191418 w 4836318"/>
                <a:gd name="connsiteY50" fmla="*/ 1204912 h 4373562"/>
                <a:gd name="connsiteX51" fmla="*/ 1191418 w 4836318"/>
                <a:gd name="connsiteY51" fmla="*/ 1236662 h 4373562"/>
                <a:gd name="connsiteX52" fmla="*/ 1254918 w 4836318"/>
                <a:gd name="connsiteY52" fmla="*/ 1230312 h 4373562"/>
                <a:gd name="connsiteX53" fmla="*/ 1254918 w 4836318"/>
                <a:gd name="connsiteY53" fmla="*/ 1293812 h 4373562"/>
                <a:gd name="connsiteX54" fmla="*/ 1261268 w 4836318"/>
                <a:gd name="connsiteY54" fmla="*/ 1319212 h 4373562"/>
                <a:gd name="connsiteX55" fmla="*/ 1305718 w 4836318"/>
                <a:gd name="connsiteY55" fmla="*/ 1338262 h 4373562"/>
                <a:gd name="connsiteX56" fmla="*/ 1305718 w 4836318"/>
                <a:gd name="connsiteY56" fmla="*/ 1338262 h 4373562"/>
                <a:gd name="connsiteX57" fmla="*/ 1375568 w 4836318"/>
                <a:gd name="connsiteY57" fmla="*/ 1370012 h 4373562"/>
                <a:gd name="connsiteX58" fmla="*/ 1375568 w 4836318"/>
                <a:gd name="connsiteY58" fmla="*/ 1370012 h 4373562"/>
                <a:gd name="connsiteX59" fmla="*/ 1413668 w 4836318"/>
                <a:gd name="connsiteY59" fmla="*/ 1382712 h 4373562"/>
                <a:gd name="connsiteX60" fmla="*/ 1432718 w 4836318"/>
                <a:gd name="connsiteY60" fmla="*/ 1446212 h 4373562"/>
                <a:gd name="connsiteX61" fmla="*/ 1464468 w 4836318"/>
                <a:gd name="connsiteY61" fmla="*/ 1446212 h 4373562"/>
                <a:gd name="connsiteX62" fmla="*/ 1464468 w 4836318"/>
                <a:gd name="connsiteY62" fmla="*/ 1516062 h 4373562"/>
                <a:gd name="connsiteX63" fmla="*/ 1489868 w 4836318"/>
                <a:gd name="connsiteY63" fmla="*/ 1516062 h 4373562"/>
                <a:gd name="connsiteX64" fmla="*/ 1496218 w 4836318"/>
                <a:gd name="connsiteY64" fmla="*/ 1560512 h 4373562"/>
                <a:gd name="connsiteX65" fmla="*/ 1496218 w 4836318"/>
                <a:gd name="connsiteY65" fmla="*/ 1560512 h 4373562"/>
                <a:gd name="connsiteX66" fmla="*/ 1566068 w 4836318"/>
                <a:gd name="connsiteY66" fmla="*/ 1592262 h 4373562"/>
                <a:gd name="connsiteX67" fmla="*/ 1623218 w 4836318"/>
                <a:gd name="connsiteY67" fmla="*/ 1630362 h 4373562"/>
                <a:gd name="connsiteX68" fmla="*/ 1623218 w 4836318"/>
                <a:gd name="connsiteY68" fmla="*/ 1636712 h 4373562"/>
                <a:gd name="connsiteX69" fmla="*/ 1705768 w 4836318"/>
                <a:gd name="connsiteY69" fmla="*/ 1693862 h 4373562"/>
                <a:gd name="connsiteX70" fmla="*/ 1705768 w 4836318"/>
                <a:gd name="connsiteY70" fmla="*/ 1757362 h 4373562"/>
                <a:gd name="connsiteX71" fmla="*/ 1756568 w 4836318"/>
                <a:gd name="connsiteY71" fmla="*/ 1789112 h 4373562"/>
                <a:gd name="connsiteX72" fmla="*/ 1756568 w 4836318"/>
                <a:gd name="connsiteY72" fmla="*/ 1789112 h 4373562"/>
                <a:gd name="connsiteX73" fmla="*/ 1839118 w 4836318"/>
                <a:gd name="connsiteY73" fmla="*/ 1782762 h 4373562"/>
                <a:gd name="connsiteX74" fmla="*/ 1820068 w 4836318"/>
                <a:gd name="connsiteY74" fmla="*/ 1827212 h 4373562"/>
                <a:gd name="connsiteX75" fmla="*/ 1820068 w 4836318"/>
                <a:gd name="connsiteY75" fmla="*/ 1827212 h 4373562"/>
                <a:gd name="connsiteX76" fmla="*/ 1858168 w 4836318"/>
                <a:gd name="connsiteY76" fmla="*/ 1916112 h 4373562"/>
                <a:gd name="connsiteX77" fmla="*/ 1928018 w 4836318"/>
                <a:gd name="connsiteY77" fmla="*/ 1909762 h 4373562"/>
                <a:gd name="connsiteX78" fmla="*/ 1972468 w 4836318"/>
                <a:gd name="connsiteY78" fmla="*/ 1941512 h 4373562"/>
                <a:gd name="connsiteX79" fmla="*/ 2023268 w 4836318"/>
                <a:gd name="connsiteY79" fmla="*/ 1985962 h 4373562"/>
                <a:gd name="connsiteX80" fmla="*/ 2042318 w 4836318"/>
                <a:gd name="connsiteY80" fmla="*/ 1992312 h 4373562"/>
                <a:gd name="connsiteX81" fmla="*/ 2042318 w 4836318"/>
                <a:gd name="connsiteY81" fmla="*/ 1992312 h 4373562"/>
                <a:gd name="connsiteX82" fmla="*/ 2093118 w 4836318"/>
                <a:gd name="connsiteY82" fmla="*/ 2043112 h 4373562"/>
                <a:gd name="connsiteX83" fmla="*/ 2143918 w 4836318"/>
                <a:gd name="connsiteY83" fmla="*/ 2068512 h 4373562"/>
                <a:gd name="connsiteX84" fmla="*/ 2182018 w 4836318"/>
                <a:gd name="connsiteY84" fmla="*/ 2106612 h 4373562"/>
                <a:gd name="connsiteX85" fmla="*/ 2182018 w 4836318"/>
                <a:gd name="connsiteY85" fmla="*/ 2106612 h 4373562"/>
                <a:gd name="connsiteX86" fmla="*/ 2232818 w 4836318"/>
                <a:gd name="connsiteY86" fmla="*/ 2144712 h 4373562"/>
                <a:gd name="connsiteX87" fmla="*/ 2251868 w 4836318"/>
                <a:gd name="connsiteY87" fmla="*/ 2157412 h 4373562"/>
                <a:gd name="connsiteX88" fmla="*/ 2270918 w 4836318"/>
                <a:gd name="connsiteY88" fmla="*/ 2176462 h 4373562"/>
                <a:gd name="connsiteX89" fmla="*/ 2309018 w 4836318"/>
                <a:gd name="connsiteY89" fmla="*/ 2195512 h 4373562"/>
                <a:gd name="connsiteX90" fmla="*/ 2315368 w 4836318"/>
                <a:gd name="connsiteY90" fmla="*/ 2227262 h 4373562"/>
                <a:gd name="connsiteX91" fmla="*/ 2340768 w 4836318"/>
                <a:gd name="connsiteY91" fmla="*/ 2227262 h 4373562"/>
                <a:gd name="connsiteX92" fmla="*/ 2334418 w 4836318"/>
                <a:gd name="connsiteY92" fmla="*/ 2265362 h 4373562"/>
                <a:gd name="connsiteX93" fmla="*/ 2385218 w 4836318"/>
                <a:gd name="connsiteY93" fmla="*/ 2278062 h 4373562"/>
                <a:gd name="connsiteX94" fmla="*/ 2391568 w 4836318"/>
                <a:gd name="connsiteY94" fmla="*/ 2341562 h 4373562"/>
                <a:gd name="connsiteX95" fmla="*/ 2423318 w 4836318"/>
                <a:gd name="connsiteY95" fmla="*/ 2347912 h 4373562"/>
                <a:gd name="connsiteX96" fmla="*/ 2423318 w 4836318"/>
                <a:gd name="connsiteY96" fmla="*/ 2436812 h 4373562"/>
                <a:gd name="connsiteX97" fmla="*/ 2480468 w 4836318"/>
                <a:gd name="connsiteY97" fmla="*/ 2443162 h 4373562"/>
                <a:gd name="connsiteX98" fmla="*/ 2537618 w 4836318"/>
                <a:gd name="connsiteY98" fmla="*/ 2462212 h 4373562"/>
                <a:gd name="connsiteX99" fmla="*/ 2594768 w 4836318"/>
                <a:gd name="connsiteY99" fmla="*/ 2487612 h 4373562"/>
                <a:gd name="connsiteX100" fmla="*/ 2670968 w 4836318"/>
                <a:gd name="connsiteY100" fmla="*/ 2513012 h 4373562"/>
                <a:gd name="connsiteX101" fmla="*/ 2696368 w 4836318"/>
                <a:gd name="connsiteY101" fmla="*/ 2538412 h 4373562"/>
                <a:gd name="connsiteX102" fmla="*/ 2702718 w 4836318"/>
                <a:gd name="connsiteY102" fmla="*/ 2620962 h 4373562"/>
                <a:gd name="connsiteX103" fmla="*/ 2734468 w 4836318"/>
                <a:gd name="connsiteY103" fmla="*/ 2646362 h 4373562"/>
                <a:gd name="connsiteX104" fmla="*/ 2734468 w 4836318"/>
                <a:gd name="connsiteY104" fmla="*/ 2646362 h 4373562"/>
                <a:gd name="connsiteX105" fmla="*/ 2778918 w 4836318"/>
                <a:gd name="connsiteY105" fmla="*/ 2684462 h 4373562"/>
                <a:gd name="connsiteX106" fmla="*/ 2836068 w 4836318"/>
                <a:gd name="connsiteY106" fmla="*/ 2709862 h 4373562"/>
                <a:gd name="connsiteX107" fmla="*/ 2886868 w 4836318"/>
                <a:gd name="connsiteY107" fmla="*/ 2747962 h 4373562"/>
                <a:gd name="connsiteX108" fmla="*/ 2899568 w 4836318"/>
                <a:gd name="connsiteY108" fmla="*/ 2786062 h 4373562"/>
                <a:gd name="connsiteX109" fmla="*/ 2899568 w 4836318"/>
                <a:gd name="connsiteY109" fmla="*/ 2817812 h 4373562"/>
                <a:gd name="connsiteX110" fmla="*/ 2950368 w 4836318"/>
                <a:gd name="connsiteY110" fmla="*/ 2836862 h 4373562"/>
                <a:gd name="connsiteX111" fmla="*/ 2950368 w 4836318"/>
                <a:gd name="connsiteY111" fmla="*/ 2836862 h 4373562"/>
                <a:gd name="connsiteX112" fmla="*/ 3007518 w 4836318"/>
                <a:gd name="connsiteY112" fmla="*/ 2881312 h 4373562"/>
                <a:gd name="connsiteX113" fmla="*/ 3007518 w 4836318"/>
                <a:gd name="connsiteY113" fmla="*/ 2881312 h 4373562"/>
                <a:gd name="connsiteX114" fmla="*/ 3096418 w 4836318"/>
                <a:gd name="connsiteY114" fmla="*/ 2919412 h 4373562"/>
                <a:gd name="connsiteX115" fmla="*/ 3096418 w 4836318"/>
                <a:gd name="connsiteY115" fmla="*/ 2919412 h 4373562"/>
                <a:gd name="connsiteX116" fmla="*/ 3185318 w 4836318"/>
                <a:gd name="connsiteY116" fmla="*/ 2944812 h 4373562"/>
                <a:gd name="connsiteX117" fmla="*/ 3198018 w 4836318"/>
                <a:gd name="connsiteY117" fmla="*/ 2995612 h 4373562"/>
                <a:gd name="connsiteX118" fmla="*/ 3236118 w 4836318"/>
                <a:gd name="connsiteY118" fmla="*/ 3021012 h 4373562"/>
                <a:gd name="connsiteX119" fmla="*/ 3267868 w 4836318"/>
                <a:gd name="connsiteY119" fmla="*/ 3033712 h 4373562"/>
                <a:gd name="connsiteX120" fmla="*/ 3305968 w 4836318"/>
                <a:gd name="connsiteY120" fmla="*/ 3065462 h 4373562"/>
                <a:gd name="connsiteX121" fmla="*/ 3394868 w 4836318"/>
                <a:gd name="connsiteY121" fmla="*/ 3128962 h 4373562"/>
                <a:gd name="connsiteX122" fmla="*/ 3375818 w 4836318"/>
                <a:gd name="connsiteY122" fmla="*/ 3186112 h 4373562"/>
                <a:gd name="connsiteX123" fmla="*/ 3407568 w 4836318"/>
                <a:gd name="connsiteY123" fmla="*/ 3205162 h 4373562"/>
                <a:gd name="connsiteX124" fmla="*/ 3426618 w 4836318"/>
                <a:gd name="connsiteY124" fmla="*/ 3211512 h 4373562"/>
                <a:gd name="connsiteX125" fmla="*/ 3464718 w 4836318"/>
                <a:gd name="connsiteY125" fmla="*/ 3243262 h 4373562"/>
                <a:gd name="connsiteX126" fmla="*/ 3477418 w 4836318"/>
                <a:gd name="connsiteY126" fmla="*/ 3281362 h 4373562"/>
                <a:gd name="connsiteX127" fmla="*/ 3509168 w 4836318"/>
                <a:gd name="connsiteY127" fmla="*/ 3325812 h 4373562"/>
                <a:gd name="connsiteX128" fmla="*/ 3585368 w 4836318"/>
                <a:gd name="connsiteY128" fmla="*/ 3319462 h 4373562"/>
                <a:gd name="connsiteX129" fmla="*/ 3623468 w 4836318"/>
                <a:gd name="connsiteY129" fmla="*/ 3370262 h 4373562"/>
                <a:gd name="connsiteX130" fmla="*/ 3655218 w 4836318"/>
                <a:gd name="connsiteY130" fmla="*/ 3408362 h 4373562"/>
                <a:gd name="connsiteX131" fmla="*/ 3693318 w 4836318"/>
                <a:gd name="connsiteY131" fmla="*/ 3478212 h 4373562"/>
                <a:gd name="connsiteX132" fmla="*/ 3706018 w 4836318"/>
                <a:gd name="connsiteY132" fmla="*/ 3522662 h 4373562"/>
                <a:gd name="connsiteX133" fmla="*/ 3807618 w 4836318"/>
                <a:gd name="connsiteY133" fmla="*/ 3560762 h 4373562"/>
                <a:gd name="connsiteX134" fmla="*/ 3858418 w 4836318"/>
                <a:gd name="connsiteY134" fmla="*/ 3548062 h 4373562"/>
                <a:gd name="connsiteX135" fmla="*/ 3877468 w 4836318"/>
                <a:gd name="connsiteY135" fmla="*/ 3643312 h 4373562"/>
                <a:gd name="connsiteX136" fmla="*/ 3934618 w 4836318"/>
                <a:gd name="connsiteY136" fmla="*/ 3649662 h 4373562"/>
                <a:gd name="connsiteX137" fmla="*/ 3998118 w 4836318"/>
                <a:gd name="connsiteY137" fmla="*/ 3675062 h 4373562"/>
                <a:gd name="connsiteX138" fmla="*/ 4048918 w 4836318"/>
                <a:gd name="connsiteY138" fmla="*/ 3681412 h 4373562"/>
                <a:gd name="connsiteX139" fmla="*/ 4074318 w 4836318"/>
                <a:gd name="connsiteY139" fmla="*/ 3687762 h 4373562"/>
                <a:gd name="connsiteX140" fmla="*/ 4125118 w 4836318"/>
                <a:gd name="connsiteY140" fmla="*/ 3738562 h 4373562"/>
                <a:gd name="connsiteX141" fmla="*/ 4144168 w 4836318"/>
                <a:gd name="connsiteY141" fmla="*/ 3744912 h 4373562"/>
                <a:gd name="connsiteX142" fmla="*/ 4150518 w 4836318"/>
                <a:gd name="connsiteY142" fmla="*/ 3808412 h 4373562"/>
                <a:gd name="connsiteX143" fmla="*/ 4150518 w 4836318"/>
                <a:gd name="connsiteY143" fmla="*/ 3808412 h 4373562"/>
                <a:gd name="connsiteX144" fmla="*/ 4226718 w 4836318"/>
                <a:gd name="connsiteY144" fmla="*/ 3897312 h 4373562"/>
                <a:gd name="connsiteX145" fmla="*/ 4271168 w 4836318"/>
                <a:gd name="connsiteY145" fmla="*/ 3929062 h 4373562"/>
                <a:gd name="connsiteX146" fmla="*/ 4271168 w 4836318"/>
                <a:gd name="connsiteY146" fmla="*/ 3929062 h 4373562"/>
                <a:gd name="connsiteX147" fmla="*/ 4372768 w 4836318"/>
                <a:gd name="connsiteY147" fmla="*/ 3973512 h 4373562"/>
                <a:gd name="connsiteX148" fmla="*/ 4385468 w 4836318"/>
                <a:gd name="connsiteY148" fmla="*/ 4024312 h 4373562"/>
                <a:gd name="connsiteX149" fmla="*/ 4385468 w 4836318"/>
                <a:gd name="connsiteY149" fmla="*/ 4024312 h 4373562"/>
                <a:gd name="connsiteX150" fmla="*/ 4442618 w 4836318"/>
                <a:gd name="connsiteY150" fmla="*/ 4068762 h 4373562"/>
                <a:gd name="connsiteX151" fmla="*/ 4468018 w 4836318"/>
                <a:gd name="connsiteY151" fmla="*/ 4106862 h 4373562"/>
                <a:gd name="connsiteX152" fmla="*/ 4468018 w 4836318"/>
                <a:gd name="connsiteY152" fmla="*/ 4106862 h 4373562"/>
                <a:gd name="connsiteX153" fmla="*/ 4563268 w 4836318"/>
                <a:gd name="connsiteY153" fmla="*/ 4144962 h 4373562"/>
                <a:gd name="connsiteX154" fmla="*/ 4556918 w 4836318"/>
                <a:gd name="connsiteY154" fmla="*/ 4208462 h 4373562"/>
                <a:gd name="connsiteX155" fmla="*/ 4601368 w 4836318"/>
                <a:gd name="connsiteY155" fmla="*/ 4214812 h 4373562"/>
                <a:gd name="connsiteX156" fmla="*/ 4614068 w 4836318"/>
                <a:gd name="connsiteY156" fmla="*/ 4252912 h 4373562"/>
                <a:gd name="connsiteX157" fmla="*/ 4652168 w 4836318"/>
                <a:gd name="connsiteY157" fmla="*/ 4291012 h 4373562"/>
                <a:gd name="connsiteX158" fmla="*/ 4652168 w 4836318"/>
                <a:gd name="connsiteY158" fmla="*/ 4291012 h 4373562"/>
                <a:gd name="connsiteX159" fmla="*/ 4766468 w 4836318"/>
                <a:gd name="connsiteY159" fmla="*/ 4297362 h 4373562"/>
                <a:gd name="connsiteX160" fmla="*/ 4829968 w 4836318"/>
                <a:gd name="connsiteY160" fmla="*/ 4348162 h 4373562"/>
                <a:gd name="connsiteX161" fmla="*/ 4836318 w 4836318"/>
                <a:gd name="connsiteY161" fmla="*/ 4373562 h 4373562"/>
                <a:gd name="connsiteX162" fmla="*/ 4836318 w 4836318"/>
                <a:gd name="connsiteY16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13618 w 4836318"/>
                <a:gd name="connsiteY42" fmla="*/ 969962 h 4373562"/>
                <a:gd name="connsiteX43" fmla="*/ 1013618 w 4836318"/>
                <a:gd name="connsiteY43" fmla="*/ 1020762 h 4373562"/>
                <a:gd name="connsiteX44" fmla="*/ 1026318 w 4836318"/>
                <a:gd name="connsiteY44" fmla="*/ 1071562 h 4373562"/>
                <a:gd name="connsiteX45" fmla="*/ 1070768 w 4836318"/>
                <a:gd name="connsiteY45" fmla="*/ 1065212 h 4373562"/>
                <a:gd name="connsiteX46" fmla="*/ 1070768 w 4836318"/>
                <a:gd name="connsiteY46" fmla="*/ 1065212 h 4373562"/>
                <a:gd name="connsiteX47" fmla="*/ 1089818 w 4836318"/>
                <a:gd name="connsiteY47" fmla="*/ 1135062 h 4373562"/>
                <a:gd name="connsiteX48" fmla="*/ 1089818 w 4836318"/>
                <a:gd name="connsiteY48" fmla="*/ 1166812 h 4373562"/>
                <a:gd name="connsiteX49" fmla="*/ 1146968 w 4836318"/>
                <a:gd name="connsiteY49" fmla="*/ 1166812 h 4373562"/>
                <a:gd name="connsiteX50" fmla="*/ 1146968 w 4836318"/>
                <a:gd name="connsiteY50" fmla="*/ 1166812 h 4373562"/>
                <a:gd name="connsiteX51" fmla="*/ 1191418 w 4836318"/>
                <a:gd name="connsiteY51" fmla="*/ 1204912 h 4373562"/>
                <a:gd name="connsiteX52" fmla="*/ 1191418 w 4836318"/>
                <a:gd name="connsiteY52" fmla="*/ 1236662 h 4373562"/>
                <a:gd name="connsiteX53" fmla="*/ 1254918 w 4836318"/>
                <a:gd name="connsiteY53" fmla="*/ 1230312 h 4373562"/>
                <a:gd name="connsiteX54" fmla="*/ 1254918 w 4836318"/>
                <a:gd name="connsiteY54" fmla="*/ 1293812 h 4373562"/>
                <a:gd name="connsiteX55" fmla="*/ 1261268 w 4836318"/>
                <a:gd name="connsiteY55" fmla="*/ 1319212 h 4373562"/>
                <a:gd name="connsiteX56" fmla="*/ 1305718 w 4836318"/>
                <a:gd name="connsiteY56" fmla="*/ 1338262 h 4373562"/>
                <a:gd name="connsiteX57" fmla="*/ 1305718 w 4836318"/>
                <a:gd name="connsiteY57" fmla="*/ 1338262 h 4373562"/>
                <a:gd name="connsiteX58" fmla="*/ 1375568 w 4836318"/>
                <a:gd name="connsiteY58" fmla="*/ 1370012 h 4373562"/>
                <a:gd name="connsiteX59" fmla="*/ 1375568 w 4836318"/>
                <a:gd name="connsiteY59" fmla="*/ 1370012 h 4373562"/>
                <a:gd name="connsiteX60" fmla="*/ 1413668 w 4836318"/>
                <a:gd name="connsiteY60" fmla="*/ 1382712 h 4373562"/>
                <a:gd name="connsiteX61" fmla="*/ 1432718 w 4836318"/>
                <a:gd name="connsiteY61" fmla="*/ 1446212 h 4373562"/>
                <a:gd name="connsiteX62" fmla="*/ 1464468 w 4836318"/>
                <a:gd name="connsiteY62" fmla="*/ 1446212 h 4373562"/>
                <a:gd name="connsiteX63" fmla="*/ 1464468 w 4836318"/>
                <a:gd name="connsiteY63" fmla="*/ 1516062 h 4373562"/>
                <a:gd name="connsiteX64" fmla="*/ 1489868 w 4836318"/>
                <a:gd name="connsiteY64" fmla="*/ 1516062 h 4373562"/>
                <a:gd name="connsiteX65" fmla="*/ 1496218 w 4836318"/>
                <a:gd name="connsiteY65" fmla="*/ 1560512 h 4373562"/>
                <a:gd name="connsiteX66" fmla="*/ 1496218 w 4836318"/>
                <a:gd name="connsiteY66" fmla="*/ 1560512 h 4373562"/>
                <a:gd name="connsiteX67" fmla="*/ 1566068 w 4836318"/>
                <a:gd name="connsiteY67" fmla="*/ 1592262 h 4373562"/>
                <a:gd name="connsiteX68" fmla="*/ 1623218 w 4836318"/>
                <a:gd name="connsiteY68" fmla="*/ 1630362 h 4373562"/>
                <a:gd name="connsiteX69" fmla="*/ 1623218 w 4836318"/>
                <a:gd name="connsiteY69" fmla="*/ 1636712 h 4373562"/>
                <a:gd name="connsiteX70" fmla="*/ 1705768 w 4836318"/>
                <a:gd name="connsiteY70" fmla="*/ 1693862 h 4373562"/>
                <a:gd name="connsiteX71" fmla="*/ 1705768 w 4836318"/>
                <a:gd name="connsiteY71" fmla="*/ 1757362 h 4373562"/>
                <a:gd name="connsiteX72" fmla="*/ 1756568 w 4836318"/>
                <a:gd name="connsiteY72" fmla="*/ 1789112 h 4373562"/>
                <a:gd name="connsiteX73" fmla="*/ 1756568 w 4836318"/>
                <a:gd name="connsiteY73" fmla="*/ 1789112 h 4373562"/>
                <a:gd name="connsiteX74" fmla="*/ 1839118 w 4836318"/>
                <a:gd name="connsiteY74" fmla="*/ 1782762 h 4373562"/>
                <a:gd name="connsiteX75" fmla="*/ 1820068 w 4836318"/>
                <a:gd name="connsiteY75" fmla="*/ 1827212 h 4373562"/>
                <a:gd name="connsiteX76" fmla="*/ 1820068 w 4836318"/>
                <a:gd name="connsiteY76" fmla="*/ 1827212 h 4373562"/>
                <a:gd name="connsiteX77" fmla="*/ 1858168 w 4836318"/>
                <a:gd name="connsiteY77" fmla="*/ 1916112 h 4373562"/>
                <a:gd name="connsiteX78" fmla="*/ 1928018 w 4836318"/>
                <a:gd name="connsiteY78" fmla="*/ 1909762 h 4373562"/>
                <a:gd name="connsiteX79" fmla="*/ 1972468 w 4836318"/>
                <a:gd name="connsiteY79" fmla="*/ 1941512 h 4373562"/>
                <a:gd name="connsiteX80" fmla="*/ 2023268 w 4836318"/>
                <a:gd name="connsiteY80" fmla="*/ 1985962 h 4373562"/>
                <a:gd name="connsiteX81" fmla="*/ 2042318 w 4836318"/>
                <a:gd name="connsiteY81" fmla="*/ 1992312 h 4373562"/>
                <a:gd name="connsiteX82" fmla="*/ 2042318 w 4836318"/>
                <a:gd name="connsiteY82" fmla="*/ 1992312 h 4373562"/>
                <a:gd name="connsiteX83" fmla="*/ 2093118 w 4836318"/>
                <a:gd name="connsiteY83" fmla="*/ 2043112 h 4373562"/>
                <a:gd name="connsiteX84" fmla="*/ 2143918 w 4836318"/>
                <a:gd name="connsiteY84" fmla="*/ 2068512 h 4373562"/>
                <a:gd name="connsiteX85" fmla="*/ 2182018 w 4836318"/>
                <a:gd name="connsiteY85" fmla="*/ 2106612 h 4373562"/>
                <a:gd name="connsiteX86" fmla="*/ 2182018 w 4836318"/>
                <a:gd name="connsiteY86" fmla="*/ 2106612 h 4373562"/>
                <a:gd name="connsiteX87" fmla="*/ 2232818 w 4836318"/>
                <a:gd name="connsiteY87" fmla="*/ 2144712 h 4373562"/>
                <a:gd name="connsiteX88" fmla="*/ 2251868 w 4836318"/>
                <a:gd name="connsiteY88" fmla="*/ 2157412 h 4373562"/>
                <a:gd name="connsiteX89" fmla="*/ 2270918 w 4836318"/>
                <a:gd name="connsiteY89" fmla="*/ 2176462 h 4373562"/>
                <a:gd name="connsiteX90" fmla="*/ 2309018 w 4836318"/>
                <a:gd name="connsiteY90" fmla="*/ 2195512 h 4373562"/>
                <a:gd name="connsiteX91" fmla="*/ 2315368 w 4836318"/>
                <a:gd name="connsiteY91" fmla="*/ 2227262 h 4373562"/>
                <a:gd name="connsiteX92" fmla="*/ 2340768 w 4836318"/>
                <a:gd name="connsiteY92" fmla="*/ 2227262 h 4373562"/>
                <a:gd name="connsiteX93" fmla="*/ 2334418 w 4836318"/>
                <a:gd name="connsiteY93" fmla="*/ 2265362 h 4373562"/>
                <a:gd name="connsiteX94" fmla="*/ 2385218 w 4836318"/>
                <a:gd name="connsiteY94" fmla="*/ 2278062 h 4373562"/>
                <a:gd name="connsiteX95" fmla="*/ 2391568 w 4836318"/>
                <a:gd name="connsiteY95" fmla="*/ 2341562 h 4373562"/>
                <a:gd name="connsiteX96" fmla="*/ 2423318 w 4836318"/>
                <a:gd name="connsiteY96" fmla="*/ 2347912 h 4373562"/>
                <a:gd name="connsiteX97" fmla="*/ 2423318 w 4836318"/>
                <a:gd name="connsiteY97" fmla="*/ 2436812 h 4373562"/>
                <a:gd name="connsiteX98" fmla="*/ 2480468 w 4836318"/>
                <a:gd name="connsiteY98" fmla="*/ 2443162 h 4373562"/>
                <a:gd name="connsiteX99" fmla="*/ 2537618 w 4836318"/>
                <a:gd name="connsiteY99" fmla="*/ 2462212 h 4373562"/>
                <a:gd name="connsiteX100" fmla="*/ 2594768 w 4836318"/>
                <a:gd name="connsiteY100" fmla="*/ 2487612 h 4373562"/>
                <a:gd name="connsiteX101" fmla="*/ 2670968 w 4836318"/>
                <a:gd name="connsiteY101" fmla="*/ 2513012 h 4373562"/>
                <a:gd name="connsiteX102" fmla="*/ 2696368 w 4836318"/>
                <a:gd name="connsiteY102" fmla="*/ 2538412 h 4373562"/>
                <a:gd name="connsiteX103" fmla="*/ 2702718 w 4836318"/>
                <a:gd name="connsiteY103" fmla="*/ 2620962 h 4373562"/>
                <a:gd name="connsiteX104" fmla="*/ 2734468 w 4836318"/>
                <a:gd name="connsiteY104" fmla="*/ 2646362 h 4373562"/>
                <a:gd name="connsiteX105" fmla="*/ 2734468 w 4836318"/>
                <a:gd name="connsiteY105" fmla="*/ 2646362 h 4373562"/>
                <a:gd name="connsiteX106" fmla="*/ 2778918 w 4836318"/>
                <a:gd name="connsiteY106" fmla="*/ 2684462 h 4373562"/>
                <a:gd name="connsiteX107" fmla="*/ 2836068 w 4836318"/>
                <a:gd name="connsiteY107" fmla="*/ 2709862 h 4373562"/>
                <a:gd name="connsiteX108" fmla="*/ 2886868 w 4836318"/>
                <a:gd name="connsiteY108" fmla="*/ 2747962 h 4373562"/>
                <a:gd name="connsiteX109" fmla="*/ 2899568 w 4836318"/>
                <a:gd name="connsiteY109" fmla="*/ 2786062 h 4373562"/>
                <a:gd name="connsiteX110" fmla="*/ 2899568 w 4836318"/>
                <a:gd name="connsiteY110" fmla="*/ 2817812 h 4373562"/>
                <a:gd name="connsiteX111" fmla="*/ 2950368 w 4836318"/>
                <a:gd name="connsiteY111" fmla="*/ 2836862 h 4373562"/>
                <a:gd name="connsiteX112" fmla="*/ 2950368 w 4836318"/>
                <a:gd name="connsiteY112" fmla="*/ 2836862 h 4373562"/>
                <a:gd name="connsiteX113" fmla="*/ 3007518 w 4836318"/>
                <a:gd name="connsiteY113" fmla="*/ 2881312 h 4373562"/>
                <a:gd name="connsiteX114" fmla="*/ 3007518 w 4836318"/>
                <a:gd name="connsiteY114" fmla="*/ 2881312 h 4373562"/>
                <a:gd name="connsiteX115" fmla="*/ 3096418 w 4836318"/>
                <a:gd name="connsiteY115" fmla="*/ 2919412 h 4373562"/>
                <a:gd name="connsiteX116" fmla="*/ 3096418 w 4836318"/>
                <a:gd name="connsiteY116" fmla="*/ 2919412 h 4373562"/>
                <a:gd name="connsiteX117" fmla="*/ 3185318 w 4836318"/>
                <a:gd name="connsiteY117" fmla="*/ 2944812 h 4373562"/>
                <a:gd name="connsiteX118" fmla="*/ 3198018 w 4836318"/>
                <a:gd name="connsiteY118" fmla="*/ 2995612 h 4373562"/>
                <a:gd name="connsiteX119" fmla="*/ 3236118 w 4836318"/>
                <a:gd name="connsiteY119" fmla="*/ 3021012 h 4373562"/>
                <a:gd name="connsiteX120" fmla="*/ 3267868 w 4836318"/>
                <a:gd name="connsiteY120" fmla="*/ 3033712 h 4373562"/>
                <a:gd name="connsiteX121" fmla="*/ 3305968 w 4836318"/>
                <a:gd name="connsiteY121" fmla="*/ 3065462 h 4373562"/>
                <a:gd name="connsiteX122" fmla="*/ 3394868 w 4836318"/>
                <a:gd name="connsiteY122" fmla="*/ 3128962 h 4373562"/>
                <a:gd name="connsiteX123" fmla="*/ 3375818 w 4836318"/>
                <a:gd name="connsiteY123" fmla="*/ 3186112 h 4373562"/>
                <a:gd name="connsiteX124" fmla="*/ 3407568 w 4836318"/>
                <a:gd name="connsiteY124" fmla="*/ 3205162 h 4373562"/>
                <a:gd name="connsiteX125" fmla="*/ 3426618 w 4836318"/>
                <a:gd name="connsiteY125" fmla="*/ 3211512 h 4373562"/>
                <a:gd name="connsiteX126" fmla="*/ 3464718 w 4836318"/>
                <a:gd name="connsiteY126" fmla="*/ 3243262 h 4373562"/>
                <a:gd name="connsiteX127" fmla="*/ 3477418 w 4836318"/>
                <a:gd name="connsiteY127" fmla="*/ 3281362 h 4373562"/>
                <a:gd name="connsiteX128" fmla="*/ 3509168 w 4836318"/>
                <a:gd name="connsiteY128" fmla="*/ 3325812 h 4373562"/>
                <a:gd name="connsiteX129" fmla="*/ 3585368 w 4836318"/>
                <a:gd name="connsiteY129" fmla="*/ 3319462 h 4373562"/>
                <a:gd name="connsiteX130" fmla="*/ 3623468 w 4836318"/>
                <a:gd name="connsiteY130" fmla="*/ 3370262 h 4373562"/>
                <a:gd name="connsiteX131" fmla="*/ 3655218 w 4836318"/>
                <a:gd name="connsiteY131" fmla="*/ 3408362 h 4373562"/>
                <a:gd name="connsiteX132" fmla="*/ 3693318 w 4836318"/>
                <a:gd name="connsiteY132" fmla="*/ 3478212 h 4373562"/>
                <a:gd name="connsiteX133" fmla="*/ 3706018 w 4836318"/>
                <a:gd name="connsiteY133" fmla="*/ 3522662 h 4373562"/>
                <a:gd name="connsiteX134" fmla="*/ 3807618 w 4836318"/>
                <a:gd name="connsiteY134" fmla="*/ 3560762 h 4373562"/>
                <a:gd name="connsiteX135" fmla="*/ 3858418 w 4836318"/>
                <a:gd name="connsiteY135" fmla="*/ 3548062 h 4373562"/>
                <a:gd name="connsiteX136" fmla="*/ 3877468 w 4836318"/>
                <a:gd name="connsiteY136" fmla="*/ 3643312 h 4373562"/>
                <a:gd name="connsiteX137" fmla="*/ 3934618 w 4836318"/>
                <a:gd name="connsiteY137" fmla="*/ 3649662 h 4373562"/>
                <a:gd name="connsiteX138" fmla="*/ 3998118 w 4836318"/>
                <a:gd name="connsiteY138" fmla="*/ 3675062 h 4373562"/>
                <a:gd name="connsiteX139" fmla="*/ 4048918 w 4836318"/>
                <a:gd name="connsiteY139" fmla="*/ 3681412 h 4373562"/>
                <a:gd name="connsiteX140" fmla="*/ 4074318 w 4836318"/>
                <a:gd name="connsiteY140" fmla="*/ 3687762 h 4373562"/>
                <a:gd name="connsiteX141" fmla="*/ 4125118 w 4836318"/>
                <a:gd name="connsiteY141" fmla="*/ 3738562 h 4373562"/>
                <a:gd name="connsiteX142" fmla="*/ 4144168 w 4836318"/>
                <a:gd name="connsiteY142" fmla="*/ 3744912 h 4373562"/>
                <a:gd name="connsiteX143" fmla="*/ 4150518 w 4836318"/>
                <a:gd name="connsiteY143" fmla="*/ 3808412 h 4373562"/>
                <a:gd name="connsiteX144" fmla="*/ 4150518 w 4836318"/>
                <a:gd name="connsiteY144" fmla="*/ 3808412 h 4373562"/>
                <a:gd name="connsiteX145" fmla="*/ 4226718 w 4836318"/>
                <a:gd name="connsiteY145" fmla="*/ 3897312 h 4373562"/>
                <a:gd name="connsiteX146" fmla="*/ 4271168 w 4836318"/>
                <a:gd name="connsiteY146" fmla="*/ 3929062 h 4373562"/>
                <a:gd name="connsiteX147" fmla="*/ 4271168 w 4836318"/>
                <a:gd name="connsiteY147" fmla="*/ 3929062 h 4373562"/>
                <a:gd name="connsiteX148" fmla="*/ 4372768 w 4836318"/>
                <a:gd name="connsiteY148" fmla="*/ 3973512 h 4373562"/>
                <a:gd name="connsiteX149" fmla="*/ 4385468 w 4836318"/>
                <a:gd name="connsiteY149" fmla="*/ 4024312 h 4373562"/>
                <a:gd name="connsiteX150" fmla="*/ 4385468 w 4836318"/>
                <a:gd name="connsiteY150" fmla="*/ 4024312 h 4373562"/>
                <a:gd name="connsiteX151" fmla="*/ 4442618 w 4836318"/>
                <a:gd name="connsiteY151" fmla="*/ 4068762 h 4373562"/>
                <a:gd name="connsiteX152" fmla="*/ 4468018 w 4836318"/>
                <a:gd name="connsiteY152" fmla="*/ 4106862 h 4373562"/>
                <a:gd name="connsiteX153" fmla="*/ 4468018 w 4836318"/>
                <a:gd name="connsiteY153" fmla="*/ 4106862 h 4373562"/>
                <a:gd name="connsiteX154" fmla="*/ 4563268 w 4836318"/>
                <a:gd name="connsiteY154" fmla="*/ 4144962 h 4373562"/>
                <a:gd name="connsiteX155" fmla="*/ 4556918 w 4836318"/>
                <a:gd name="connsiteY155" fmla="*/ 4208462 h 4373562"/>
                <a:gd name="connsiteX156" fmla="*/ 4601368 w 4836318"/>
                <a:gd name="connsiteY156" fmla="*/ 4214812 h 4373562"/>
                <a:gd name="connsiteX157" fmla="*/ 4614068 w 4836318"/>
                <a:gd name="connsiteY157" fmla="*/ 4252912 h 4373562"/>
                <a:gd name="connsiteX158" fmla="*/ 4652168 w 4836318"/>
                <a:gd name="connsiteY158" fmla="*/ 4291012 h 4373562"/>
                <a:gd name="connsiteX159" fmla="*/ 4652168 w 4836318"/>
                <a:gd name="connsiteY159" fmla="*/ 4291012 h 4373562"/>
                <a:gd name="connsiteX160" fmla="*/ 4766468 w 4836318"/>
                <a:gd name="connsiteY160" fmla="*/ 4297362 h 4373562"/>
                <a:gd name="connsiteX161" fmla="*/ 4829968 w 4836318"/>
                <a:gd name="connsiteY161" fmla="*/ 4348162 h 4373562"/>
                <a:gd name="connsiteX162" fmla="*/ 4836318 w 4836318"/>
                <a:gd name="connsiteY162" fmla="*/ 4373562 h 4373562"/>
                <a:gd name="connsiteX163" fmla="*/ 4836318 w 4836318"/>
                <a:gd name="connsiteY16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13618 w 4836318"/>
                <a:gd name="connsiteY42" fmla="*/ 969962 h 4373562"/>
                <a:gd name="connsiteX43" fmla="*/ 1006474 w 4836318"/>
                <a:gd name="connsiteY43" fmla="*/ 1020762 h 4373562"/>
                <a:gd name="connsiteX44" fmla="*/ 1026318 w 4836318"/>
                <a:gd name="connsiteY44" fmla="*/ 1071562 h 4373562"/>
                <a:gd name="connsiteX45" fmla="*/ 1070768 w 4836318"/>
                <a:gd name="connsiteY45" fmla="*/ 1065212 h 4373562"/>
                <a:gd name="connsiteX46" fmla="*/ 1070768 w 4836318"/>
                <a:gd name="connsiteY46" fmla="*/ 1065212 h 4373562"/>
                <a:gd name="connsiteX47" fmla="*/ 1089818 w 4836318"/>
                <a:gd name="connsiteY47" fmla="*/ 1135062 h 4373562"/>
                <a:gd name="connsiteX48" fmla="*/ 1089818 w 4836318"/>
                <a:gd name="connsiteY48" fmla="*/ 1166812 h 4373562"/>
                <a:gd name="connsiteX49" fmla="*/ 1146968 w 4836318"/>
                <a:gd name="connsiteY49" fmla="*/ 1166812 h 4373562"/>
                <a:gd name="connsiteX50" fmla="*/ 1146968 w 4836318"/>
                <a:gd name="connsiteY50" fmla="*/ 1166812 h 4373562"/>
                <a:gd name="connsiteX51" fmla="*/ 1191418 w 4836318"/>
                <a:gd name="connsiteY51" fmla="*/ 1204912 h 4373562"/>
                <a:gd name="connsiteX52" fmla="*/ 1191418 w 4836318"/>
                <a:gd name="connsiteY52" fmla="*/ 1236662 h 4373562"/>
                <a:gd name="connsiteX53" fmla="*/ 1254918 w 4836318"/>
                <a:gd name="connsiteY53" fmla="*/ 1230312 h 4373562"/>
                <a:gd name="connsiteX54" fmla="*/ 1254918 w 4836318"/>
                <a:gd name="connsiteY54" fmla="*/ 1293812 h 4373562"/>
                <a:gd name="connsiteX55" fmla="*/ 1261268 w 4836318"/>
                <a:gd name="connsiteY55" fmla="*/ 1319212 h 4373562"/>
                <a:gd name="connsiteX56" fmla="*/ 1305718 w 4836318"/>
                <a:gd name="connsiteY56" fmla="*/ 1338262 h 4373562"/>
                <a:gd name="connsiteX57" fmla="*/ 1305718 w 4836318"/>
                <a:gd name="connsiteY57" fmla="*/ 1338262 h 4373562"/>
                <a:gd name="connsiteX58" fmla="*/ 1375568 w 4836318"/>
                <a:gd name="connsiteY58" fmla="*/ 1370012 h 4373562"/>
                <a:gd name="connsiteX59" fmla="*/ 1375568 w 4836318"/>
                <a:gd name="connsiteY59" fmla="*/ 1370012 h 4373562"/>
                <a:gd name="connsiteX60" fmla="*/ 1413668 w 4836318"/>
                <a:gd name="connsiteY60" fmla="*/ 1382712 h 4373562"/>
                <a:gd name="connsiteX61" fmla="*/ 1432718 w 4836318"/>
                <a:gd name="connsiteY61" fmla="*/ 1446212 h 4373562"/>
                <a:gd name="connsiteX62" fmla="*/ 1464468 w 4836318"/>
                <a:gd name="connsiteY62" fmla="*/ 1446212 h 4373562"/>
                <a:gd name="connsiteX63" fmla="*/ 1464468 w 4836318"/>
                <a:gd name="connsiteY63" fmla="*/ 1516062 h 4373562"/>
                <a:gd name="connsiteX64" fmla="*/ 1489868 w 4836318"/>
                <a:gd name="connsiteY64" fmla="*/ 1516062 h 4373562"/>
                <a:gd name="connsiteX65" fmla="*/ 1496218 w 4836318"/>
                <a:gd name="connsiteY65" fmla="*/ 1560512 h 4373562"/>
                <a:gd name="connsiteX66" fmla="*/ 1496218 w 4836318"/>
                <a:gd name="connsiteY66" fmla="*/ 1560512 h 4373562"/>
                <a:gd name="connsiteX67" fmla="*/ 1566068 w 4836318"/>
                <a:gd name="connsiteY67" fmla="*/ 1592262 h 4373562"/>
                <a:gd name="connsiteX68" fmla="*/ 1623218 w 4836318"/>
                <a:gd name="connsiteY68" fmla="*/ 1630362 h 4373562"/>
                <a:gd name="connsiteX69" fmla="*/ 1623218 w 4836318"/>
                <a:gd name="connsiteY69" fmla="*/ 1636712 h 4373562"/>
                <a:gd name="connsiteX70" fmla="*/ 1705768 w 4836318"/>
                <a:gd name="connsiteY70" fmla="*/ 1693862 h 4373562"/>
                <a:gd name="connsiteX71" fmla="*/ 1705768 w 4836318"/>
                <a:gd name="connsiteY71" fmla="*/ 1757362 h 4373562"/>
                <a:gd name="connsiteX72" fmla="*/ 1756568 w 4836318"/>
                <a:gd name="connsiteY72" fmla="*/ 1789112 h 4373562"/>
                <a:gd name="connsiteX73" fmla="*/ 1756568 w 4836318"/>
                <a:gd name="connsiteY73" fmla="*/ 1789112 h 4373562"/>
                <a:gd name="connsiteX74" fmla="*/ 1839118 w 4836318"/>
                <a:gd name="connsiteY74" fmla="*/ 1782762 h 4373562"/>
                <a:gd name="connsiteX75" fmla="*/ 1820068 w 4836318"/>
                <a:gd name="connsiteY75" fmla="*/ 1827212 h 4373562"/>
                <a:gd name="connsiteX76" fmla="*/ 1820068 w 4836318"/>
                <a:gd name="connsiteY76" fmla="*/ 1827212 h 4373562"/>
                <a:gd name="connsiteX77" fmla="*/ 1858168 w 4836318"/>
                <a:gd name="connsiteY77" fmla="*/ 1916112 h 4373562"/>
                <a:gd name="connsiteX78" fmla="*/ 1928018 w 4836318"/>
                <a:gd name="connsiteY78" fmla="*/ 1909762 h 4373562"/>
                <a:gd name="connsiteX79" fmla="*/ 1972468 w 4836318"/>
                <a:gd name="connsiteY79" fmla="*/ 1941512 h 4373562"/>
                <a:gd name="connsiteX80" fmla="*/ 2023268 w 4836318"/>
                <a:gd name="connsiteY80" fmla="*/ 1985962 h 4373562"/>
                <a:gd name="connsiteX81" fmla="*/ 2042318 w 4836318"/>
                <a:gd name="connsiteY81" fmla="*/ 1992312 h 4373562"/>
                <a:gd name="connsiteX82" fmla="*/ 2042318 w 4836318"/>
                <a:gd name="connsiteY82" fmla="*/ 1992312 h 4373562"/>
                <a:gd name="connsiteX83" fmla="*/ 2093118 w 4836318"/>
                <a:gd name="connsiteY83" fmla="*/ 2043112 h 4373562"/>
                <a:gd name="connsiteX84" fmla="*/ 2143918 w 4836318"/>
                <a:gd name="connsiteY84" fmla="*/ 2068512 h 4373562"/>
                <a:gd name="connsiteX85" fmla="*/ 2182018 w 4836318"/>
                <a:gd name="connsiteY85" fmla="*/ 2106612 h 4373562"/>
                <a:gd name="connsiteX86" fmla="*/ 2182018 w 4836318"/>
                <a:gd name="connsiteY86" fmla="*/ 2106612 h 4373562"/>
                <a:gd name="connsiteX87" fmla="*/ 2232818 w 4836318"/>
                <a:gd name="connsiteY87" fmla="*/ 2144712 h 4373562"/>
                <a:gd name="connsiteX88" fmla="*/ 2251868 w 4836318"/>
                <a:gd name="connsiteY88" fmla="*/ 2157412 h 4373562"/>
                <a:gd name="connsiteX89" fmla="*/ 2270918 w 4836318"/>
                <a:gd name="connsiteY89" fmla="*/ 2176462 h 4373562"/>
                <a:gd name="connsiteX90" fmla="*/ 2309018 w 4836318"/>
                <a:gd name="connsiteY90" fmla="*/ 2195512 h 4373562"/>
                <a:gd name="connsiteX91" fmla="*/ 2315368 w 4836318"/>
                <a:gd name="connsiteY91" fmla="*/ 2227262 h 4373562"/>
                <a:gd name="connsiteX92" fmla="*/ 2340768 w 4836318"/>
                <a:gd name="connsiteY92" fmla="*/ 2227262 h 4373562"/>
                <a:gd name="connsiteX93" fmla="*/ 2334418 w 4836318"/>
                <a:gd name="connsiteY93" fmla="*/ 2265362 h 4373562"/>
                <a:gd name="connsiteX94" fmla="*/ 2385218 w 4836318"/>
                <a:gd name="connsiteY94" fmla="*/ 2278062 h 4373562"/>
                <a:gd name="connsiteX95" fmla="*/ 2391568 w 4836318"/>
                <a:gd name="connsiteY95" fmla="*/ 2341562 h 4373562"/>
                <a:gd name="connsiteX96" fmla="*/ 2423318 w 4836318"/>
                <a:gd name="connsiteY96" fmla="*/ 2347912 h 4373562"/>
                <a:gd name="connsiteX97" fmla="*/ 2423318 w 4836318"/>
                <a:gd name="connsiteY97" fmla="*/ 2436812 h 4373562"/>
                <a:gd name="connsiteX98" fmla="*/ 2480468 w 4836318"/>
                <a:gd name="connsiteY98" fmla="*/ 2443162 h 4373562"/>
                <a:gd name="connsiteX99" fmla="*/ 2537618 w 4836318"/>
                <a:gd name="connsiteY99" fmla="*/ 2462212 h 4373562"/>
                <a:gd name="connsiteX100" fmla="*/ 2594768 w 4836318"/>
                <a:gd name="connsiteY100" fmla="*/ 2487612 h 4373562"/>
                <a:gd name="connsiteX101" fmla="*/ 2670968 w 4836318"/>
                <a:gd name="connsiteY101" fmla="*/ 2513012 h 4373562"/>
                <a:gd name="connsiteX102" fmla="*/ 2696368 w 4836318"/>
                <a:gd name="connsiteY102" fmla="*/ 2538412 h 4373562"/>
                <a:gd name="connsiteX103" fmla="*/ 2702718 w 4836318"/>
                <a:gd name="connsiteY103" fmla="*/ 2620962 h 4373562"/>
                <a:gd name="connsiteX104" fmla="*/ 2734468 w 4836318"/>
                <a:gd name="connsiteY104" fmla="*/ 2646362 h 4373562"/>
                <a:gd name="connsiteX105" fmla="*/ 2734468 w 4836318"/>
                <a:gd name="connsiteY105" fmla="*/ 2646362 h 4373562"/>
                <a:gd name="connsiteX106" fmla="*/ 2778918 w 4836318"/>
                <a:gd name="connsiteY106" fmla="*/ 2684462 h 4373562"/>
                <a:gd name="connsiteX107" fmla="*/ 2836068 w 4836318"/>
                <a:gd name="connsiteY107" fmla="*/ 2709862 h 4373562"/>
                <a:gd name="connsiteX108" fmla="*/ 2886868 w 4836318"/>
                <a:gd name="connsiteY108" fmla="*/ 2747962 h 4373562"/>
                <a:gd name="connsiteX109" fmla="*/ 2899568 w 4836318"/>
                <a:gd name="connsiteY109" fmla="*/ 2786062 h 4373562"/>
                <a:gd name="connsiteX110" fmla="*/ 2899568 w 4836318"/>
                <a:gd name="connsiteY110" fmla="*/ 2817812 h 4373562"/>
                <a:gd name="connsiteX111" fmla="*/ 2950368 w 4836318"/>
                <a:gd name="connsiteY111" fmla="*/ 2836862 h 4373562"/>
                <a:gd name="connsiteX112" fmla="*/ 2950368 w 4836318"/>
                <a:gd name="connsiteY112" fmla="*/ 2836862 h 4373562"/>
                <a:gd name="connsiteX113" fmla="*/ 3007518 w 4836318"/>
                <a:gd name="connsiteY113" fmla="*/ 2881312 h 4373562"/>
                <a:gd name="connsiteX114" fmla="*/ 3007518 w 4836318"/>
                <a:gd name="connsiteY114" fmla="*/ 2881312 h 4373562"/>
                <a:gd name="connsiteX115" fmla="*/ 3096418 w 4836318"/>
                <a:gd name="connsiteY115" fmla="*/ 2919412 h 4373562"/>
                <a:gd name="connsiteX116" fmla="*/ 3096418 w 4836318"/>
                <a:gd name="connsiteY116" fmla="*/ 2919412 h 4373562"/>
                <a:gd name="connsiteX117" fmla="*/ 3185318 w 4836318"/>
                <a:gd name="connsiteY117" fmla="*/ 2944812 h 4373562"/>
                <a:gd name="connsiteX118" fmla="*/ 3198018 w 4836318"/>
                <a:gd name="connsiteY118" fmla="*/ 2995612 h 4373562"/>
                <a:gd name="connsiteX119" fmla="*/ 3236118 w 4836318"/>
                <a:gd name="connsiteY119" fmla="*/ 3021012 h 4373562"/>
                <a:gd name="connsiteX120" fmla="*/ 3267868 w 4836318"/>
                <a:gd name="connsiteY120" fmla="*/ 3033712 h 4373562"/>
                <a:gd name="connsiteX121" fmla="*/ 3305968 w 4836318"/>
                <a:gd name="connsiteY121" fmla="*/ 3065462 h 4373562"/>
                <a:gd name="connsiteX122" fmla="*/ 3394868 w 4836318"/>
                <a:gd name="connsiteY122" fmla="*/ 3128962 h 4373562"/>
                <a:gd name="connsiteX123" fmla="*/ 3375818 w 4836318"/>
                <a:gd name="connsiteY123" fmla="*/ 3186112 h 4373562"/>
                <a:gd name="connsiteX124" fmla="*/ 3407568 w 4836318"/>
                <a:gd name="connsiteY124" fmla="*/ 3205162 h 4373562"/>
                <a:gd name="connsiteX125" fmla="*/ 3426618 w 4836318"/>
                <a:gd name="connsiteY125" fmla="*/ 3211512 h 4373562"/>
                <a:gd name="connsiteX126" fmla="*/ 3464718 w 4836318"/>
                <a:gd name="connsiteY126" fmla="*/ 3243262 h 4373562"/>
                <a:gd name="connsiteX127" fmla="*/ 3477418 w 4836318"/>
                <a:gd name="connsiteY127" fmla="*/ 3281362 h 4373562"/>
                <a:gd name="connsiteX128" fmla="*/ 3509168 w 4836318"/>
                <a:gd name="connsiteY128" fmla="*/ 3325812 h 4373562"/>
                <a:gd name="connsiteX129" fmla="*/ 3585368 w 4836318"/>
                <a:gd name="connsiteY129" fmla="*/ 3319462 h 4373562"/>
                <a:gd name="connsiteX130" fmla="*/ 3623468 w 4836318"/>
                <a:gd name="connsiteY130" fmla="*/ 3370262 h 4373562"/>
                <a:gd name="connsiteX131" fmla="*/ 3655218 w 4836318"/>
                <a:gd name="connsiteY131" fmla="*/ 3408362 h 4373562"/>
                <a:gd name="connsiteX132" fmla="*/ 3693318 w 4836318"/>
                <a:gd name="connsiteY132" fmla="*/ 3478212 h 4373562"/>
                <a:gd name="connsiteX133" fmla="*/ 3706018 w 4836318"/>
                <a:gd name="connsiteY133" fmla="*/ 3522662 h 4373562"/>
                <a:gd name="connsiteX134" fmla="*/ 3807618 w 4836318"/>
                <a:gd name="connsiteY134" fmla="*/ 3560762 h 4373562"/>
                <a:gd name="connsiteX135" fmla="*/ 3858418 w 4836318"/>
                <a:gd name="connsiteY135" fmla="*/ 3548062 h 4373562"/>
                <a:gd name="connsiteX136" fmla="*/ 3877468 w 4836318"/>
                <a:gd name="connsiteY136" fmla="*/ 3643312 h 4373562"/>
                <a:gd name="connsiteX137" fmla="*/ 3934618 w 4836318"/>
                <a:gd name="connsiteY137" fmla="*/ 3649662 h 4373562"/>
                <a:gd name="connsiteX138" fmla="*/ 3998118 w 4836318"/>
                <a:gd name="connsiteY138" fmla="*/ 3675062 h 4373562"/>
                <a:gd name="connsiteX139" fmla="*/ 4048918 w 4836318"/>
                <a:gd name="connsiteY139" fmla="*/ 3681412 h 4373562"/>
                <a:gd name="connsiteX140" fmla="*/ 4074318 w 4836318"/>
                <a:gd name="connsiteY140" fmla="*/ 3687762 h 4373562"/>
                <a:gd name="connsiteX141" fmla="*/ 4125118 w 4836318"/>
                <a:gd name="connsiteY141" fmla="*/ 3738562 h 4373562"/>
                <a:gd name="connsiteX142" fmla="*/ 4144168 w 4836318"/>
                <a:gd name="connsiteY142" fmla="*/ 3744912 h 4373562"/>
                <a:gd name="connsiteX143" fmla="*/ 4150518 w 4836318"/>
                <a:gd name="connsiteY143" fmla="*/ 3808412 h 4373562"/>
                <a:gd name="connsiteX144" fmla="*/ 4150518 w 4836318"/>
                <a:gd name="connsiteY144" fmla="*/ 3808412 h 4373562"/>
                <a:gd name="connsiteX145" fmla="*/ 4226718 w 4836318"/>
                <a:gd name="connsiteY145" fmla="*/ 3897312 h 4373562"/>
                <a:gd name="connsiteX146" fmla="*/ 4271168 w 4836318"/>
                <a:gd name="connsiteY146" fmla="*/ 3929062 h 4373562"/>
                <a:gd name="connsiteX147" fmla="*/ 4271168 w 4836318"/>
                <a:gd name="connsiteY147" fmla="*/ 3929062 h 4373562"/>
                <a:gd name="connsiteX148" fmla="*/ 4372768 w 4836318"/>
                <a:gd name="connsiteY148" fmla="*/ 3973512 h 4373562"/>
                <a:gd name="connsiteX149" fmla="*/ 4385468 w 4836318"/>
                <a:gd name="connsiteY149" fmla="*/ 4024312 h 4373562"/>
                <a:gd name="connsiteX150" fmla="*/ 4385468 w 4836318"/>
                <a:gd name="connsiteY150" fmla="*/ 4024312 h 4373562"/>
                <a:gd name="connsiteX151" fmla="*/ 4442618 w 4836318"/>
                <a:gd name="connsiteY151" fmla="*/ 4068762 h 4373562"/>
                <a:gd name="connsiteX152" fmla="*/ 4468018 w 4836318"/>
                <a:gd name="connsiteY152" fmla="*/ 4106862 h 4373562"/>
                <a:gd name="connsiteX153" fmla="*/ 4468018 w 4836318"/>
                <a:gd name="connsiteY153" fmla="*/ 4106862 h 4373562"/>
                <a:gd name="connsiteX154" fmla="*/ 4563268 w 4836318"/>
                <a:gd name="connsiteY154" fmla="*/ 4144962 h 4373562"/>
                <a:gd name="connsiteX155" fmla="*/ 4556918 w 4836318"/>
                <a:gd name="connsiteY155" fmla="*/ 4208462 h 4373562"/>
                <a:gd name="connsiteX156" fmla="*/ 4601368 w 4836318"/>
                <a:gd name="connsiteY156" fmla="*/ 4214812 h 4373562"/>
                <a:gd name="connsiteX157" fmla="*/ 4614068 w 4836318"/>
                <a:gd name="connsiteY157" fmla="*/ 4252912 h 4373562"/>
                <a:gd name="connsiteX158" fmla="*/ 4652168 w 4836318"/>
                <a:gd name="connsiteY158" fmla="*/ 4291012 h 4373562"/>
                <a:gd name="connsiteX159" fmla="*/ 4652168 w 4836318"/>
                <a:gd name="connsiteY159" fmla="*/ 4291012 h 4373562"/>
                <a:gd name="connsiteX160" fmla="*/ 4766468 w 4836318"/>
                <a:gd name="connsiteY160" fmla="*/ 4297362 h 4373562"/>
                <a:gd name="connsiteX161" fmla="*/ 4829968 w 4836318"/>
                <a:gd name="connsiteY161" fmla="*/ 4348162 h 4373562"/>
                <a:gd name="connsiteX162" fmla="*/ 4836318 w 4836318"/>
                <a:gd name="connsiteY162" fmla="*/ 4373562 h 4373562"/>
                <a:gd name="connsiteX163" fmla="*/ 4836318 w 4836318"/>
                <a:gd name="connsiteY16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26318 w 4836318"/>
                <a:gd name="connsiteY44" fmla="*/ 1071562 h 4373562"/>
                <a:gd name="connsiteX45" fmla="*/ 1070768 w 4836318"/>
                <a:gd name="connsiteY45" fmla="*/ 1065212 h 4373562"/>
                <a:gd name="connsiteX46" fmla="*/ 1070768 w 4836318"/>
                <a:gd name="connsiteY46" fmla="*/ 1065212 h 4373562"/>
                <a:gd name="connsiteX47" fmla="*/ 1089818 w 4836318"/>
                <a:gd name="connsiteY47" fmla="*/ 1135062 h 4373562"/>
                <a:gd name="connsiteX48" fmla="*/ 1089818 w 4836318"/>
                <a:gd name="connsiteY48" fmla="*/ 1166812 h 4373562"/>
                <a:gd name="connsiteX49" fmla="*/ 1146968 w 4836318"/>
                <a:gd name="connsiteY49" fmla="*/ 1166812 h 4373562"/>
                <a:gd name="connsiteX50" fmla="*/ 1146968 w 4836318"/>
                <a:gd name="connsiteY50" fmla="*/ 1166812 h 4373562"/>
                <a:gd name="connsiteX51" fmla="*/ 1191418 w 4836318"/>
                <a:gd name="connsiteY51" fmla="*/ 1204912 h 4373562"/>
                <a:gd name="connsiteX52" fmla="*/ 1191418 w 4836318"/>
                <a:gd name="connsiteY52" fmla="*/ 1236662 h 4373562"/>
                <a:gd name="connsiteX53" fmla="*/ 1254918 w 4836318"/>
                <a:gd name="connsiteY53" fmla="*/ 1230312 h 4373562"/>
                <a:gd name="connsiteX54" fmla="*/ 1254918 w 4836318"/>
                <a:gd name="connsiteY54" fmla="*/ 1293812 h 4373562"/>
                <a:gd name="connsiteX55" fmla="*/ 1261268 w 4836318"/>
                <a:gd name="connsiteY55" fmla="*/ 1319212 h 4373562"/>
                <a:gd name="connsiteX56" fmla="*/ 1305718 w 4836318"/>
                <a:gd name="connsiteY56" fmla="*/ 1338262 h 4373562"/>
                <a:gd name="connsiteX57" fmla="*/ 1305718 w 4836318"/>
                <a:gd name="connsiteY57" fmla="*/ 1338262 h 4373562"/>
                <a:gd name="connsiteX58" fmla="*/ 1375568 w 4836318"/>
                <a:gd name="connsiteY58" fmla="*/ 1370012 h 4373562"/>
                <a:gd name="connsiteX59" fmla="*/ 1375568 w 4836318"/>
                <a:gd name="connsiteY59" fmla="*/ 1370012 h 4373562"/>
                <a:gd name="connsiteX60" fmla="*/ 1413668 w 4836318"/>
                <a:gd name="connsiteY60" fmla="*/ 1382712 h 4373562"/>
                <a:gd name="connsiteX61" fmla="*/ 1432718 w 4836318"/>
                <a:gd name="connsiteY61" fmla="*/ 1446212 h 4373562"/>
                <a:gd name="connsiteX62" fmla="*/ 1464468 w 4836318"/>
                <a:gd name="connsiteY62" fmla="*/ 1446212 h 4373562"/>
                <a:gd name="connsiteX63" fmla="*/ 1464468 w 4836318"/>
                <a:gd name="connsiteY63" fmla="*/ 1516062 h 4373562"/>
                <a:gd name="connsiteX64" fmla="*/ 1489868 w 4836318"/>
                <a:gd name="connsiteY64" fmla="*/ 1516062 h 4373562"/>
                <a:gd name="connsiteX65" fmla="*/ 1496218 w 4836318"/>
                <a:gd name="connsiteY65" fmla="*/ 1560512 h 4373562"/>
                <a:gd name="connsiteX66" fmla="*/ 1496218 w 4836318"/>
                <a:gd name="connsiteY66" fmla="*/ 1560512 h 4373562"/>
                <a:gd name="connsiteX67" fmla="*/ 1566068 w 4836318"/>
                <a:gd name="connsiteY67" fmla="*/ 1592262 h 4373562"/>
                <a:gd name="connsiteX68" fmla="*/ 1623218 w 4836318"/>
                <a:gd name="connsiteY68" fmla="*/ 1630362 h 4373562"/>
                <a:gd name="connsiteX69" fmla="*/ 1623218 w 4836318"/>
                <a:gd name="connsiteY69" fmla="*/ 1636712 h 4373562"/>
                <a:gd name="connsiteX70" fmla="*/ 1705768 w 4836318"/>
                <a:gd name="connsiteY70" fmla="*/ 1693862 h 4373562"/>
                <a:gd name="connsiteX71" fmla="*/ 1705768 w 4836318"/>
                <a:gd name="connsiteY71" fmla="*/ 1757362 h 4373562"/>
                <a:gd name="connsiteX72" fmla="*/ 1756568 w 4836318"/>
                <a:gd name="connsiteY72" fmla="*/ 1789112 h 4373562"/>
                <a:gd name="connsiteX73" fmla="*/ 1756568 w 4836318"/>
                <a:gd name="connsiteY73" fmla="*/ 1789112 h 4373562"/>
                <a:gd name="connsiteX74" fmla="*/ 1839118 w 4836318"/>
                <a:gd name="connsiteY74" fmla="*/ 1782762 h 4373562"/>
                <a:gd name="connsiteX75" fmla="*/ 1820068 w 4836318"/>
                <a:gd name="connsiteY75" fmla="*/ 1827212 h 4373562"/>
                <a:gd name="connsiteX76" fmla="*/ 1820068 w 4836318"/>
                <a:gd name="connsiteY76" fmla="*/ 1827212 h 4373562"/>
                <a:gd name="connsiteX77" fmla="*/ 1858168 w 4836318"/>
                <a:gd name="connsiteY77" fmla="*/ 1916112 h 4373562"/>
                <a:gd name="connsiteX78" fmla="*/ 1928018 w 4836318"/>
                <a:gd name="connsiteY78" fmla="*/ 1909762 h 4373562"/>
                <a:gd name="connsiteX79" fmla="*/ 1972468 w 4836318"/>
                <a:gd name="connsiteY79" fmla="*/ 1941512 h 4373562"/>
                <a:gd name="connsiteX80" fmla="*/ 2023268 w 4836318"/>
                <a:gd name="connsiteY80" fmla="*/ 1985962 h 4373562"/>
                <a:gd name="connsiteX81" fmla="*/ 2042318 w 4836318"/>
                <a:gd name="connsiteY81" fmla="*/ 1992312 h 4373562"/>
                <a:gd name="connsiteX82" fmla="*/ 2042318 w 4836318"/>
                <a:gd name="connsiteY82" fmla="*/ 1992312 h 4373562"/>
                <a:gd name="connsiteX83" fmla="*/ 2093118 w 4836318"/>
                <a:gd name="connsiteY83" fmla="*/ 2043112 h 4373562"/>
                <a:gd name="connsiteX84" fmla="*/ 2143918 w 4836318"/>
                <a:gd name="connsiteY84" fmla="*/ 2068512 h 4373562"/>
                <a:gd name="connsiteX85" fmla="*/ 2182018 w 4836318"/>
                <a:gd name="connsiteY85" fmla="*/ 2106612 h 4373562"/>
                <a:gd name="connsiteX86" fmla="*/ 2182018 w 4836318"/>
                <a:gd name="connsiteY86" fmla="*/ 2106612 h 4373562"/>
                <a:gd name="connsiteX87" fmla="*/ 2232818 w 4836318"/>
                <a:gd name="connsiteY87" fmla="*/ 2144712 h 4373562"/>
                <a:gd name="connsiteX88" fmla="*/ 2251868 w 4836318"/>
                <a:gd name="connsiteY88" fmla="*/ 2157412 h 4373562"/>
                <a:gd name="connsiteX89" fmla="*/ 2270918 w 4836318"/>
                <a:gd name="connsiteY89" fmla="*/ 2176462 h 4373562"/>
                <a:gd name="connsiteX90" fmla="*/ 2309018 w 4836318"/>
                <a:gd name="connsiteY90" fmla="*/ 2195512 h 4373562"/>
                <a:gd name="connsiteX91" fmla="*/ 2315368 w 4836318"/>
                <a:gd name="connsiteY91" fmla="*/ 2227262 h 4373562"/>
                <a:gd name="connsiteX92" fmla="*/ 2340768 w 4836318"/>
                <a:gd name="connsiteY92" fmla="*/ 2227262 h 4373562"/>
                <a:gd name="connsiteX93" fmla="*/ 2334418 w 4836318"/>
                <a:gd name="connsiteY93" fmla="*/ 2265362 h 4373562"/>
                <a:gd name="connsiteX94" fmla="*/ 2385218 w 4836318"/>
                <a:gd name="connsiteY94" fmla="*/ 2278062 h 4373562"/>
                <a:gd name="connsiteX95" fmla="*/ 2391568 w 4836318"/>
                <a:gd name="connsiteY95" fmla="*/ 2341562 h 4373562"/>
                <a:gd name="connsiteX96" fmla="*/ 2423318 w 4836318"/>
                <a:gd name="connsiteY96" fmla="*/ 2347912 h 4373562"/>
                <a:gd name="connsiteX97" fmla="*/ 2423318 w 4836318"/>
                <a:gd name="connsiteY97" fmla="*/ 2436812 h 4373562"/>
                <a:gd name="connsiteX98" fmla="*/ 2480468 w 4836318"/>
                <a:gd name="connsiteY98" fmla="*/ 2443162 h 4373562"/>
                <a:gd name="connsiteX99" fmla="*/ 2537618 w 4836318"/>
                <a:gd name="connsiteY99" fmla="*/ 2462212 h 4373562"/>
                <a:gd name="connsiteX100" fmla="*/ 2594768 w 4836318"/>
                <a:gd name="connsiteY100" fmla="*/ 2487612 h 4373562"/>
                <a:gd name="connsiteX101" fmla="*/ 2670968 w 4836318"/>
                <a:gd name="connsiteY101" fmla="*/ 2513012 h 4373562"/>
                <a:gd name="connsiteX102" fmla="*/ 2696368 w 4836318"/>
                <a:gd name="connsiteY102" fmla="*/ 2538412 h 4373562"/>
                <a:gd name="connsiteX103" fmla="*/ 2702718 w 4836318"/>
                <a:gd name="connsiteY103" fmla="*/ 2620962 h 4373562"/>
                <a:gd name="connsiteX104" fmla="*/ 2734468 w 4836318"/>
                <a:gd name="connsiteY104" fmla="*/ 2646362 h 4373562"/>
                <a:gd name="connsiteX105" fmla="*/ 2734468 w 4836318"/>
                <a:gd name="connsiteY105" fmla="*/ 2646362 h 4373562"/>
                <a:gd name="connsiteX106" fmla="*/ 2778918 w 4836318"/>
                <a:gd name="connsiteY106" fmla="*/ 2684462 h 4373562"/>
                <a:gd name="connsiteX107" fmla="*/ 2836068 w 4836318"/>
                <a:gd name="connsiteY107" fmla="*/ 2709862 h 4373562"/>
                <a:gd name="connsiteX108" fmla="*/ 2886868 w 4836318"/>
                <a:gd name="connsiteY108" fmla="*/ 2747962 h 4373562"/>
                <a:gd name="connsiteX109" fmla="*/ 2899568 w 4836318"/>
                <a:gd name="connsiteY109" fmla="*/ 2786062 h 4373562"/>
                <a:gd name="connsiteX110" fmla="*/ 2899568 w 4836318"/>
                <a:gd name="connsiteY110" fmla="*/ 2817812 h 4373562"/>
                <a:gd name="connsiteX111" fmla="*/ 2950368 w 4836318"/>
                <a:gd name="connsiteY111" fmla="*/ 2836862 h 4373562"/>
                <a:gd name="connsiteX112" fmla="*/ 2950368 w 4836318"/>
                <a:gd name="connsiteY112" fmla="*/ 2836862 h 4373562"/>
                <a:gd name="connsiteX113" fmla="*/ 3007518 w 4836318"/>
                <a:gd name="connsiteY113" fmla="*/ 2881312 h 4373562"/>
                <a:gd name="connsiteX114" fmla="*/ 3007518 w 4836318"/>
                <a:gd name="connsiteY114" fmla="*/ 2881312 h 4373562"/>
                <a:gd name="connsiteX115" fmla="*/ 3096418 w 4836318"/>
                <a:gd name="connsiteY115" fmla="*/ 2919412 h 4373562"/>
                <a:gd name="connsiteX116" fmla="*/ 3096418 w 4836318"/>
                <a:gd name="connsiteY116" fmla="*/ 2919412 h 4373562"/>
                <a:gd name="connsiteX117" fmla="*/ 3185318 w 4836318"/>
                <a:gd name="connsiteY117" fmla="*/ 2944812 h 4373562"/>
                <a:gd name="connsiteX118" fmla="*/ 3198018 w 4836318"/>
                <a:gd name="connsiteY118" fmla="*/ 2995612 h 4373562"/>
                <a:gd name="connsiteX119" fmla="*/ 3236118 w 4836318"/>
                <a:gd name="connsiteY119" fmla="*/ 3021012 h 4373562"/>
                <a:gd name="connsiteX120" fmla="*/ 3267868 w 4836318"/>
                <a:gd name="connsiteY120" fmla="*/ 3033712 h 4373562"/>
                <a:gd name="connsiteX121" fmla="*/ 3305968 w 4836318"/>
                <a:gd name="connsiteY121" fmla="*/ 3065462 h 4373562"/>
                <a:gd name="connsiteX122" fmla="*/ 3394868 w 4836318"/>
                <a:gd name="connsiteY122" fmla="*/ 3128962 h 4373562"/>
                <a:gd name="connsiteX123" fmla="*/ 3375818 w 4836318"/>
                <a:gd name="connsiteY123" fmla="*/ 3186112 h 4373562"/>
                <a:gd name="connsiteX124" fmla="*/ 3407568 w 4836318"/>
                <a:gd name="connsiteY124" fmla="*/ 3205162 h 4373562"/>
                <a:gd name="connsiteX125" fmla="*/ 3426618 w 4836318"/>
                <a:gd name="connsiteY125" fmla="*/ 3211512 h 4373562"/>
                <a:gd name="connsiteX126" fmla="*/ 3464718 w 4836318"/>
                <a:gd name="connsiteY126" fmla="*/ 3243262 h 4373562"/>
                <a:gd name="connsiteX127" fmla="*/ 3477418 w 4836318"/>
                <a:gd name="connsiteY127" fmla="*/ 3281362 h 4373562"/>
                <a:gd name="connsiteX128" fmla="*/ 3509168 w 4836318"/>
                <a:gd name="connsiteY128" fmla="*/ 3325812 h 4373562"/>
                <a:gd name="connsiteX129" fmla="*/ 3585368 w 4836318"/>
                <a:gd name="connsiteY129" fmla="*/ 3319462 h 4373562"/>
                <a:gd name="connsiteX130" fmla="*/ 3623468 w 4836318"/>
                <a:gd name="connsiteY130" fmla="*/ 3370262 h 4373562"/>
                <a:gd name="connsiteX131" fmla="*/ 3655218 w 4836318"/>
                <a:gd name="connsiteY131" fmla="*/ 3408362 h 4373562"/>
                <a:gd name="connsiteX132" fmla="*/ 3693318 w 4836318"/>
                <a:gd name="connsiteY132" fmla="*/ 3478212 h 4373562"/>
                <a:gd name="connsiteX133" fmla="*/ 3706018 w 4836318"/>
                <a:gd name="connsiteY133" fmla="*/ 3522662 h 4373562"/>
                <a:gd name="connsiteX134" fmla="*/ 3807618 w 4836318"/>
                <a:gd name="connsiteY134" fmla="*/ 3560762 h 4373562"/>
                <a:gd name="connsiteX135" fmla="*/ 3858418 w 4836318"/>
                <a:gd name="connsiteY135" fmla="*/ 3548062 h 4373562"/>
                <a:gd name="connsiteX136" fmla="*/ 3877468 w 4836318"/>
                <a:gd name="connsiteY136" fmla="*/ 3643312 h 4373562"/>
                <a:gd name="connsiteX137" fmla="*/ 3934618 w 4836318"/>
                <a:gd name="connsiteY137" fmla="*/ 3649662 h 4373562"/>
                <a:gd name="connsiteX138" fmla="*/ 3998118 w 4836318"/>
                <a:gd name="connsiteY138" fmla="*/ 3675062 h 4373562"/>
                <a:gd name="connsiteX139" fmla="*/ 4048918 w 4836318"/>
                <a:gd name="connsiteY139" fmla="*/ 3681412 h 4373562"/>
                <a:gd name="connsiteX140" fmla="*/ 4074318 w 4836318"/>
                <a:gd name="connsiteY140" fmla="*/ 3687762 h 4373562"/>
                <a:gd name="connsiteX141" fmla="*/ 4125118 w 4836318"/>
                <a:gd name="connsiteY141" fmla="*/ 3738562 h 4373562"/>
                <a:gd name="connsiteX142" fmla="*/ 4144168 w 4836318"/>
                <a:gd name="connsiteY142" fmla="*/ 3744912 h 4373562"/>
                <a:gd name="connsiteX143" fmla="*/ 4150518 w 4836318"/>
                <a:gd name="connsiteY143" fmla="*/ 3808412 h 4373562"/>
                <a:gd name="connsiteX144" fmla="*/ 4150518 w 4836318"/>
                <a:gd name="connsiteY144" fmla="*/ 3808412 h 4373562"/>
                <a:gd name="connsiteX145" fmla="*/ 4226718 w 4836318"/>
                <a:gd name="connsiteY145" fmla="*/ 3897312 h 4373562"/>
                <a:gd name="connsiteX146" fmla="*/ 4271168 w 4836318"/>
                <a:gd name="connsiteY146" fmla="*/ 3929062 h 4373562"/>
                <a:gd name="connsiteX147" fmla="*/ 4271168 w 4836318"/>
                <a:gd name="connsiteY147" fmla="*/ 3929062 h 4373562"/>
                <a:gd name="connsiteX148" fmla="*/ 4372768 w 4836318"/>
                <a:gd name="connsiteY148" fmla="*/ 3973512 h 4373562"/>
                <a:gd name="connsiteX149" fmla="*/ 4385468 w 4836318"/>
                <a:gd name="connsiteY149" fmla="*/ 4024312 h 4373562"/>
                <a:gd name="connsiteX150" fmla="*/ 4385468 w 4836318"/>
                <a:gd name="connsiteY150" fmla="*/ 4024312 h 4373562"/>
                <a:gd name="connsiteX151" fmla="*/ 4442618 w 4836318"/>
                <a:gd name="connsiteY151" fmla="*/ 4068762 h 4373562"/>
                <a:gd name="connsiteX152" fmla="*/ 4468018 w 4836318"/>
                <a:gd name="connsiteY152" fmla="*/ 4106862 h 4373562"/>
                <a:gd name="connsiteX153" fmla="*/ 4468018 w 4836318"/>
                <a:gd name="connsiteY153" fmla="*/ 4106862 h 4373562"/>
                <a:gd name="connsiteX154" fmla="*/ 4563268 w 4836318"/>
                <a:gd name="connsiteY154" fmla="*/ 4144962 h 4373562"/>
                <a:gd name="connsiteX155" fmla="*/ 4556918 w 4836318"/>
                <a:gd name="connsiteY155" fmla="*/ 4208462 h 4373562"/>
                <a:gd name="connsiteX156" fmla="*/ 4601368 w 4836318"/>
                <a:gd name="connsiteY156" fmla="*/ 4214812 h 4373562"/>
                <a:gd name="connsiteX157" fmla="*/ 4614068 w 4836318"/>
                <a:gd name="connsiteY157" fmla="*/ 4252912 h 4373562"/>
                <a:gd name="connsiteX158" fmla="*/ 4652168 w 4836318"/>
                <a:gd name="connsiteY158" fmla="*/ 4291012 h 4373562"/>
                <a:gd name="connsiteX159" fmla="*/ 4652168 w 4836318"/>
                <a:gd name="connsiteY159" fmla="*/ 4291012 h 4373562"/>
                <a:gd name="connsiteX160" fmla="*/ 4766468 w 4836318"/>
                <a:gd name="connsiteY160" fmla="*/ 4297362 h 4373562"/>
                <a:gd name="connsiteX161" fmla="*/ 4829968 w 4836318"/>
                <a:gd name="connsiteY161" fmla="*/ 4348162 h 4373562"/>
                <a:gd name="connsiteX162" fmla="*/ 4836318 w 4836318"/>
                <a:gd name="connsiteY162" fmla="*/ 4373562 h 4373562"/>
                <a:gd name="connsiteX163" fmla="*/ 4836318 w 4836318"/>
                <a:gd name="connsiteY16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0124 w 4836318"/>
                <a:gd name="connsiteY44" fmla="*/ 1062037 h 4373562"/>
                <a:gd name="connsiteX45" fmla="*/ 1070768 w 4836318"/>
                <a:gd name="connsiteY45" fmla="*/ 1065212 h 4373562"/>
                <a:gd name="connsiteX46" fmla="*/ 1070768 w 4836318"/>
                <a:gd name="connsiteY46" fmla="*/ 1065212 h 4373562"/>
                <a:gd name="connsiteX47" fmla="*/ 1089818 w 4836318"/>
                <a:gd name="connsiteY47" fmla="*/ 1135062 h 4373562"/>
                <a:gd name="connsiteX48" fmla="*/ 1089818 w 4836318"/>
                <a:gd name="connsiteY48" fmla="*/ 1166812 h 4373562"/>
                <a:gd name="connsiteX49" fmla="*/ 1146968 w 4836318"/>
                <a:gd name="connsiteY49" fmla="*/ 1166812 h 4373562"/>
                <a:gd name="connsiteX50" fmla="*/ 1146968 w 4836318"/>
                <a:gd name="connsiteY50" fmla="*/ 1166812 h 4373562"/>
                <a:gd name="connsiteX51" fmla="*/ 1191418 w 4836318"/>
                <a:gd name="connsiteY51" fmla="*/ 1204912 h 4373562"/>
                <a:gd name="connsiteX52" fmla="*/ 1191418 w 4836318"/>
                <a:gd name="connsiteY52" fmla="*/ 1236662 h 4373562"/>
                <a:gd name="connsiteX53" fmla="*/ 1254918 w 4836318"/>
                <a:gd name="connsiteY53" fmla="*/ 1230312 h 4373562"/>
                <a:gd name="connsiteX54" fmla="*/ 1254918 w 4836318"/>
                <a:gd name="connsiteY54" fmla="*/ 1293812 h 4373562"/>
                <a:gd name="connsiteX55" fmla="*/ 1261268 w 4836318"/>
                <a:gd name="connsiteY55" fmla="*/ 1319212 h 4373562"/>
                <a:gd name="connsiteX56" fmla="*/ 1305718 w 4836318"/>
                <a:gd name="connsiteY56" fmla="*/ 1338262 h 4373562"/>
                <a:gd name="connsiteX57" fmla="*/ 1305718 w 4836318"/>
                <a:gd name="connsiteY57" fmla="*/ 1338262 h 4373562"/>
                <a:gd name="connsiteX58" fmla="*/ 1375568 w 4836318"/>
                <a:gd name="connsiteY58" fmla="*/ 1370012 h 4373562"/>
                <a:gd name="connsiteX59" fmla="*/ 1375568 w 4836318"/>
                <a:gd name="connsiteY59" fmla="*/ 1370012 h 4373562"/>
                <a:gd name="connsiteX60" fmla="*/ 1413668 w 4836318"/>
                <a:gd name="connsiteY60" fmla="*/ 1382712 h 4373562"/>
                <a:gd name="connsiteX61" fmla="*/ 1432718 w 4836318"/>
                <a:gd name="connsiteY61" fmla="*/ 1446212 h 4373562"/>
                <a:gd name="connsiteX62" fmla="*/ 1464468 w 4836318"/>
                <a:gd name="connsiteY62" fmla="*/ 1446212 h 4373562"/>
                <a:gd name="connsiteX63" fmla="*/ 1464468 w 4836318"/>
                <a:gd name="connsiteY63" fmla="*/ 1516062 h 4373562"/>
                <a:gd name="connsiteX64" fmla="*/ 1489868 w 4836318"/>
                <a:gd name="connsiteY64" fmla="*/ 1516062 h 4373562"/>
                <a:gd name="connsiteX65" fmla="*/ 1496218 w 4836318"/>
                <a:gd name="connsiteY65" fmla="*/ 1560512 h 4373562"/>
                <a:gd name="connsiteX66" fmla="*/ 1496218 w 4836318"/>
                <a:gd name="connsiteY66" fmla="*/ 1560512 h 4373562"/>
                <a:gd name="connsiteX67" fmla="*/ 1566068 w 4836318"/>
                <a:gd name="connsiteY67" fmla="*/ 1592262 h 4373562"/>
                <a:gd name="connsiteX68" fmla="*/ 1623218 w 4836318"/>
                <a:gd name="connsiteY68" fmla="*/ 1630362 h 4373562"/>
                <a:gd name="connsiteX69" fmla="*/ 1623218 w 4836318"/>
                <a:gd name="connsiteY69" fmla="*/ 1636712 h 4373562"/>
                <a:gd name="connsiteX70" fmla="*/ 1705768 w 4836318"/>
                <a:gd name="connsiteY70" fmla="*/ 1693862 h 4373562"/>
                <a:gd name="connsiteX71" fmla="*/ 1705768 w 4836318"/>
                <a:gd name="connsiteY71" fmla="*/ 1757362 h 4373562"/>
                <a:gd name="connsiteX72" fmla="*/ 1756568 w 4836318"/>
                <a:gd name="connsiteY72" fmla="*/ 1789112 h 4373562"/>
                <a:gd name="connsiteX73" fmla="*/ 1756568 w 4836318"/>
                <a:gd name="connsiteY73" fmla="*/ 1789112 h 4373562"/>
                <a:gd name="connsiteX74" fmla="*/ 1839118 w 4836318"/>
                <a:gd name="connsiteY74" fmla="*/ 1782762 h 4373562"/>
                <a:gd name="connsiteX75" fmla="*/ 1820068 w 4836318"/>
                <a:gd name="connsiteY75" fmla="*/ 1827212 h 4373562"/>
                <a:gd name="connsiteX76" fmla="*/ 1820068 w 4836318"/>
                <a:gd name="connsiteY76" fmla="*/ 1827212 h 4373562"/>
                <a:gd name="connsiteX77" fmla="*/ 1858168 w 4836318"/>
                <a:gd name="connsiteY77" fmla="*/ 1916112 h 4373562"/>
                <a:gd name="connsiteX78" fmla="*/ 1928018 w 4836318"/>
                <a:gd name="connsiteY78" fmla="*/ 1909762 h 4373562"/>
                <a:gd name="connsiteX79" fmla="*/ 1972468 w 4836318"/>
                <a:gd name="connsiteY79" fmla="*/ 1941512 h 4373562"/>
                <a:gd name="connsiteX80" fmla="*/ 2023268 w 4836318"/>
                <a:gd name="connsiteY80" fmla="*/ 1985962 h 4373562"/>
                <a:gd name="connsiteX81" fmla="*/ 2042318 w 4836318"/>
                <a:gd name="connsiteY81" fmla="*/ 1992312 h 4373562"/>
                <a:gd name="connsiteX82" fmla="*/ 2042318 w 4836318"/>
                <a:gd name="connsiteY82" fmla="*/ 1992312 h 4373562"/>
                <a:gd name="connsiteX83" fmla="*/ 2093118 w 4836318"/>
                <a:gd name="connsiteY83" fmla="*/ 2043112 h 4373562"/>
                <a:gd name="connsiteX84" fmla="*/ 2143918 w 4836318"/>
                <a:gd name="connsiteY84" fmla="*/ 2068512 h 4373562"/>
                <a:gd name="connsiteX85" fmla="*/ 2182018 w 4836318"/>
                <a:gd name="connsiteY85" fmla="*/ 2106612 h 4373562"/>
                <a:gd name="connsiteX86" fmla="*/ 2182018 w 4836318"/>
                <a:gd name="connsiteY86" fmla="*/ 2106612 h 4373562"/>
                <a:gd name="connsiteX87" fmla="*/ 2232818 w 4836318"/>
                <a:gd name="connsiteY87" fmla="*/ 2144712 h 4373562"/>
                <a:gd name="connsiteX88" fmla="*/ 2251868 w 4836318"/>
                <a:gd name="connsiteY88" fmla="*/ 2157412 h 4373562"/>
                <a:gd name="connsiteX89" fmla="*/ 2270918 w 4836318"/>
                <a:gd name="connsiteY89" fmla="*/ 2176462 h 4373562"/>
                <a:gd name="connsiteX90" fmla="*/ 2309018 w 4836318"/>
                <a:gd name="connsiteY90" fmla="*/ 2195512 h 4373562"/>
                <a:gd name="connsiteX91" fmla="*/ 2315368 w 4836318"/>
                <a:gd name="connsiteY91" fmla="*/ 2227262 h 4373562"/>
                <a:gd name="connsiteX92" fmla="*/ 2340768 w 4836318"/>
                <a:gd name="connsiteY92" fmla="*/ 2227262 h 4373562"/>
                <a:gd name="connsiteX93" fmla="*/ 2334418 w 4836318"/>
                <a:gd name="connsiteY93" fmla="*/ 2265362 h 4373562"/>
                <a:gd name="connsiteX94" fmla="*/ 2385218 w 4836318"/>
                <a:gd name="connsiteY94" fmla="*/ 2278062 h 4373562"/>
                <a:gd name="connsiteX95" fmla="*/ 2391568 w 4836318"/>
                <a:gd name="connsiteY95" fmla="*/ 2341562 h 4373562"/>
                <a:gd name="connsiteX96" fmla="*/ 2423318 w 4836318"/>
                <a:gd name="connsiteY96" fmla="*/ 2347912 h 4373562"/>
                <a:gd name="connsiteX97" fmla="*/ 2423318 w 4836318"/>
                <a:gd name="connsiteY97" fmla="*/ 2436812 h 4373562"/>
                <a:gd name="connsiteX98" fmla="*/ 2480468 w 4836318"/>
                <a:gd name="connsiteY98" fmla="*/ 2443162 h 4373562"/>
                <a:gd name="connsiteX99" fmla="*/ 2537618 w 4836318"/>
                <a:gd name="connsiteY99" fmla="*/ 2462212 h 4373562"/>
                <a:gd name="connsiteX100" fmla="*/ 2594768 w 4836318"/>
                <a:gd name="connsiteY100" fmla="*/ 2487612 h 4373562"/>
                <a:gd name="connsiteX101" fmla="*/ 2670968 w 4836318"/>
                <a:gd name="connsiteY101" fmla="*/ 2513012 h 4373562"/>
                <a:gd name="connsiteX102" fmla="*/ 2696368 w 4836318"/>
                <a:gd name="connsiteY102" fmla="*/ 2538412 h 4373562"/>
                <a:gd name="connsiteX103" fmla="*/ 2702718 w 4836318"/>
                <a:gd name="connsiteY103" fmla="*/ 2620962 h 4373562"/>
                <a:gd name="connsiteX104" fmla="*/ 2734468 w 4836318"/>
                <a:gd name="connsiteY104" fmla="*/ 2646362 h 4373562"/>
                <a:gd name="connsiteX105" fmla="*/ 2734468 w 4836318"/>
                <a:gd name="connsiteY105" fmla="*/ 2646362 h 4373562"/>
                <a:gd name="connsiteX106" fmla="*/ 2778918 w 4836318"/>
                <a:gd name="connsiteY106" fmla="*/ 2684462 h 4373562"/>
                <a:gd name="connsiteX107" fmla="*/ 2836068 w 4836318"/>
                <a:gd name="connsiteY107" fmla="*/ 2709862 h 4373562"/>
                <a:gd name="connsiteX108" fmla="*/ 2886868 w 4836318"/>
                <a:gd name="connsiteY108" fmla="*/ 2747962 h 4373562"/>
                <a:gd name="connsiteX109" fmla="*/ 2899568 w 4836318"/>
                <a:gd name="connsiteY109" fmla="*/ 2786062 h 4373562"/>
                <a:gd name="connsiteX110" fmla="*/ 2899568 w 4836318"/>
                <a:gd name="connsiteY110" fmla="*/ 2817812 h 4373562"/>
                <a:gd name="connsiteX111" fmla="*/ 2950368 w 4836318"/>
                <a:gd name="connsiteY111" fmla="*/ 2836862 h 4373562"/>
                <a:gd name="connsiteX112" fmla="*/ 2950368 w 4836318"/>
                <a:gd name="connsiteY112" fmla="*/ 2836862 h 4373562"/>
                <a:gd name="connsiteX113" fmla="*/ 3007518 w 4836318"/>
                <a:gd name="connsiteY113" fmla="*/ 2881312 h 4373562"/>
                <a:gd name="connsiteX114" fmla="*/ 3007518 w 4836318"/>
                <a:gd name="connsiteY114" fmla="*/ 2881312 h 4373562"/>
                <a:gd name="connsiteX115" fmla="*/ 3096418 w 4836318"/>
                <a:gd name="connsiteY115" fmla="*/ 2919412 h 4373562"/>
                <a:gd name="connsiteX116" fmla="*/ 3096418 w 4836318"/>
                <a:gd name="connsiteY116" fmla="*/ 2919412 h 4373562"/>
                <a:gd name="connsiteX117" fmla="*/ 3185318 w 4836318"/>
                <a:gd name="connsiteY117" fmla="*/ 2944812 h 4373562"/>
                <a:gd name="connsiteX118" fmla="*/ 3198018 w 4836318"/>
                <a:gd name="connsiteY118" fmla="*/ 2995612 h 4373562"/>
                <a:gd name="connsiteX119" fmla="*/ 3236118 w 4836318"/>
                <a:gd name="connsiteY119" fmla="*/ 3021012 h 4373562"/>
                <a:gd name="connsiteX120" fmla="*/ 3267868 w 4836318"/>
                <a:gd name="connsiteY120" fmla="*/ 3033712 h 4373562"/>
                <a:gd name="connsiteX121" fmla="*/ 3305968 w 4836318"/>
                <a:gd name="connsiteY121" fmla="*/ 3065462 h 4373562"/>
                <a:gd name="connsiteX122" fmla="*/ 3394868 w 4836318"/>
                <a:gd name="connsiteY122" fmla="*/ 3128962 h 4373562"/>
                <a:gd name="connsiteX123" fmla="*/ 3375818 w 4836318"/>
                <a:gd name="connsiteY123" fmla="*/ 3186112 h 4373562"/>
                <a:gd name="connsiteX124" fmla="*/ 3407568 w 4836318"/>
                <a:gd name="connsiteY124" fmla="*/ 3205162 h 4373562"/>
                <a:gd name="connsiteX125" fmla="*/ 3426618 w 4836318"/>
                <a:gd name="connsiteY125" fmla="*/ 3211512 h 4373562"/>
                <a:gd name="connsiteX126" fmla="*/ 3464718 w 4836318"/>
                <a:gd name="connsiteY126" fmla="*/ 3243262 h 4373562"/>
                <a:gd name="connsiteX127" fmla="*/ 3477418 w 4836318"/>
                <a:gd name="connsiteY127" fmla="*/ 3281362 h 4373562"/>
                <a:gd name="connsiteX128" fmla="*/ 3509168 w 4836318"/>
                <a:gd name="connsiteY128" fmla="*/ 3325812 h 4373562"/>
                <a:gd name="connsiteX129" fmla="*/ 3585368 w 4836318"/>
                <a:gd name="connsiteY129" fmla="*/ 3319462 h 4373562"/>
                <a:gd name="connsiteX130" fmla="*/ 3623468 w 4836318"/>
                <a:gd name="connsiteY130" fmla="*/ 3370262 h 4373562"/>
                <a:gd name="connsiteX131" fmla="*/ 3655218 w 4836318"/>
                <a:gd name="connsiteY131" fmla="*/ 3408362 h 4373562"/>
                <a:gd name="connsiteX132" fmla="*/ 3693318 w 4836318"/>
                <a:gd name="connsiteY132" fmla="*/ 3478212 h 4373562"/>
                <a:gd name="connsiteX133" fmla="*/ 3706018 w 4836318"/>
                <a:gd name="connsiteY133" fmla="*/ 3522662 h 4373562"/>
                <a:gd name="connsiteX134" fmla="*/ 3807618 w 4836318"/>
                <a:gd name="connsiteY134" fmla="*/ 3560762 h 4373562"/>
                <a:gd name="connsiteX135" fmla="*/ 3858418 w 4836318"/>
                <a:gd name="connsiteY135" fmla="*/ 3548062 h 4373562"/>
                <a:gd name="connsiteX136" fmla="*/ 3877468 w 4836318"/>
                <a:gd name="connsiteY136" fmla="*/ 3643312 h 4373562"/>
                <a:gd name="connsiteX137" fmla="*/ 3934618 w 4836318"/>
                <a:gd name="connsiteY137" fmla="*/ 3649662 h 4373562"/>
                <a:gd name="connsiteX138" fmla="*/ 3998118 w 4836318"/>
                <a:gd name="connsiteY138" fmla="*/ 3675062 h 4373562"/>
                <a:gd name="connsiteX139" fmla="*/ 4048918 w 4836318"/>
                <a:gd name="connsiteY139" fmla="*/ 3681412 h 4373562"/>
                <a:gd name="connsiteX140" fmla="*/ 4074318 w 4836318"/>
                <a:gd name="connsiteY140" fmla="*/ 3687762 h 4373562"/>
                <a:gd name="connsiteX141" fmla="*/ 4125118 w 4836318"/>
                <a:gd name="connsiteY141" fmla="*/ 3738562 h 4373562"/>
                <a:gd name="connsiteX142" fmla="*/ 4144168 w 4836318"/>
                <a:gd name="connsiteY142" fmla="*/ 3744912 h 4373562"/>
                <a:gd name="connsiteX143" fmla="*/ 4150518 w 4836318"/>
                <a:gd name="connsiteY143" fmla="*/ 3808412 h 4373562"/>
                <a:gd name="connsiteX144" fmla="*/ 4150518 w 4836318"/>
                <a:gd name="connsiteY144" fmla="*/ 3808412 h 4373562"/>
                <a:gd name="connsiteX145" fmla="*/ 4226718 w 4836318"/>
                <a:gd name="connsiteY145" fmla="*/ 3897312 h 4373562"/>
                <a:gd name="connsiteX146" fmla="*/ 4271168 w 4836318"/>
                <a:gd name="connsiteY146" fmla="*/ 3929062 h 4373562"/>
                <a:gd name="connsiteX147" fmla="*/ 4271168 w 4836318"/>
                <a:gd name="connsiteY147" fmla="*/ 3929062 h 4373562"/>
                <a:gd name="connsiteX148" fmla="*/ 4372768 w 4836318"/>
                <a:gd name="connsiteY148" fmla="*/ 3973512 h 4373562"/>
                <a:gd name="connsiteX149" fmla="*/ 4385468 w 4836318"/>
                <a:gd name="connsiteY149" fmla="*/ 4024312 h 4373562"/>
                <a:gd name="connsiteX150" fmla="*/ 4385468 w 4836318"/>
                <a:gd name="connsiteY150" fmla="*/ 4024312 h 4373562"/>
                <a:gd name="connsiteX151" fmla="*/ 4442618 w 4836318"/>
                <a:gd name="connsiteY151" fmla="*/ 4068762 h 4373562"/>
                <a:gd name="connsiteX152" fmla="*/ 4468018 w 4836318"/>
                <a:gd name="connsiteY152" fmla="*/ 4106862 h 4373562"/>
                <a:gd name="connsiteX153" fmla="*/ 4468018 w 4836318"/>
                <a:gd name="connsiteY153" fmla="*/ 4106862 h 4373562"/>
                <a:gd name="connsiteX154" fmla="*/ 4563268 w 4836318"/>
                <a:gd name="connsiteY154" fmla="*/ 4144962 h 4373562"/>
                <a:gd name="connsiteX155" fmla="*/ 4556918 w 4836318"/>
                <a:gd name="connsiteY155" fmla="*/ 4208462 h 4373562"/>
                <a:gd name="connsiteX156" fmla="*/ 4601368 w 4836318"/>
                <a:gd name="connsiteY156" fmla="*/ 4214812 h 4373562"/>
                <a:gd name="connsiteX157" fmla="*/ 4614068 w 4836318"/>
                <a:gd name="connsiteY157" fmla="*/ 4252912 h 4373562"/>
                <a:gd name="connsiteX158" fmla="*/ 4652168 w 4836318"/>
                <a:gd name="connsiteY158" fmla="*/ 4291012 h 4373562"/>
                <a:gd name="connsiteX159" fmla="*/ 4652168 w 4836318"/>
                <a:gd name="connsiteY159" fmla="*/ 4291012 h 4373562"/>
                <a:gd name="connsiteX160" fmla="*/ 4766468 w 4836318"/>
                <a:gd name="connsiteY160" fmla="*/ 4297362 h 4373562"/>
                <a:gd name="connsiteX161" fmla="*/ 4829968 w 4836318"/>
                <a:gd name="connsiteY161" fmla="*/ 4348162 h 4373562"/>
                <a:gd name="connsiteX162" fmla="*/ 4836318 w 4836318"/>
                <a:gd name="connsiteY162" fmla="*/ 4373562 h 4373562"/>
                <a:gd name="connsiteX163" fmla="*/ 4836318 w 4836318"/>
                <a:gd name="connsiteY16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0124 w 4836318"/>
                <a:gd name="connsiteY44" fmla="*/ 1062037 h 4373562"/>
                <a:gd name="connsiteX45" fmla="*/ 1070768 w 4836318"/>
                <a:gd name="connsiteY45" fmla="*/ 1065212 h 4373562"/>
                <a:gd name="connsiteX46" fmla="*/ 1035049 w 4836318"/>
                <a:gd name="connsiteY46" fmla="*/ 1062831 h 4373562"/>
                <a:gd name="connsiteX47" fmla="*/ 1089818 w 4836318"/>
                <a:gd name="connsiteY47" fmla="*/ 1135062 h 4373562"/>
                <a:gd name="connsiteX48" fmla="*/ 1089818 w 4836318"/>
                <a:gd name="connsiteY48" fmla="*/ 1166812 h 4373562"/>
                <a:gd name="connsiteX49" fmla="*/ 1146968 w 4836318"/>
                <a:gd name="connsiteY49" fmla="*/ 1166812 h 4373562"/>
                <a:gd name="connsiteX50" fmla="*/ 1146968 w 4836318"/>
                <a:gd name="connsiteY50" fmla="*/ 1166812 h 4373562"/>
                <a:gd name="connsiteX51" fmla="*/ 1191418 w 4836318"/>
                <a:gd name="connsiteY51" fmla="*/ 1204912 h 4373562"/>
                <a:gd name="connsiteX52" fmla="*/ 1191418 w 4836318"/>
                <a:gd name="connsiteY52" fmla="*/ 1236662 h 4373562"/>
                <a:gd name="connsiteX53" fmla="*/ 1254918 w 4836318"/>
                <a:gd name="connsiteY53" fmla="*/ 1230312 h 4373562"/>
                <a:gd name="connsiteX54" fmla="*/ 1254918 w 4836318"/>
                <a:gd name="connsiteY54" fmla="*/ 1293812 h 4373562"/>
                <a:gd name="connsiteX55" fmla="*/ 1261268 w 4836318"/>
                <a:gd name="connsiteY55" fmla="*/ 1319212 h 4373562"/>
                <a:gd name="connsiteX56" fmla="*/ 1305718 w 4836318"/>
                <a:gd name="connsiteY56" fmla="*/ 1338262 h 4373562"/>
                <a:gd name="connsiteX57" fmla="*/ 1305718 w 4836318"/>
                <a:gd name="connsiteY57" fmla="*/ 1338262 h 4373562"/>
                <a:gd name="connsiteX58" fmla="*/ 1375568 w 4836318"/>
                <a:gd name="connsiteY58" fmla="*/ 1370012 h 4373562"/>
                <a:gd name="connsiteX59" fmla="*/ 1375568 w 4836318"/>
                <a:gd name="connsiteY59" fmla="*/ 1370012 h 4373562"/>
                <a:gd name="connsiteX60" fmla="*/ 1413668 w 4836318"/>
                <a:gd name="connsiteY60" fmla="*/ 1382712 h 4373562"/>
                <a:gd name="connsiteX61" fmla="*/ 1432718 w 4836318"/>
                <a:gd name="connsiteY61" fmla="*/ 1446212 h 4373562"/>
                <a:gd name="connsiteX62" fmla="*/ 1464468 w 4836318"/>
                <a:gd name="connsiteY62" fmla="*/ 1446212 h 4373562"/>
                <a:gd name="connsiteX63" fmla="*/ 1464468 w 4836318"/>
                <a:gd name="connsiteY63" fmla="*/ 1516062 h 4373562"/>
                <a:gd name="connsiteX64" fmla="*/ 1489868 w 4836318"/>
                <a:gd name="connsiteY64" fmla="*/ 1516062 h 4373562"/>
                <a:gd name="connsiteX65" fmla="*/ 1496218 w 4836318"/>
                <a:gd name="connsiteY65" fmla="*/ 1560512 h 4373562"/>
                <a:gd name="connsiteX66" fmla="*/ 1496218 w 4836318"/>
                <a:gd name="connsiteY66" fmla="*/ 1560512 h 4373562"/>
                <a:gd name="connsiteX67" fmla="*/ 1566068 w 4836318"/>
                <a:gd name="connsiteY67" fmla="*/ 1592262 h 4373562"/>
                <a:gd name="connsiteX68" fmla="*/ 1623218 w 4836318"/>
                <a:gd name="connsiteY68" fmla="*/ 1630362 h 4373562"/>
                <a:gd name="connsiteX69" fmla="*/ 1623218 w 4836318"/>
                <a:gd name="connsiteY69" fmla="*/ 1636712 h 4373562"/>
                <a:gd name="connsiteX70" fmla="*/ 1705768 w 4836318"/>
                <a:gd name="connsiteY70" fmla="*/ 1693862 h 4373562"/>
                <a:gd name="connsiteX71" fmla="*/ 1705768 w 4836318"/>
                <a:gd name="connsiteY71" fmla="*/ 1757362 h 4373562"/>
                <a:gd name="connsiteX72" fmla="*/ 1756568 w 4836318"/>
                <a:gd name="connsiteY72" fmla="*/ 1789112 h 4373562"/>
                <a:gd name="connsiteX73" fmla="*/ 1756568 w 4836318"/>
                <a:gd name="connsiteY73" fmla="*/ 1789112 h 4373562"/>
                <a:gd name="connsiteX74" fmla="*/ 1839118 w 4836318"/>
                <a:gd name="connsiteY74" fmla="*/ 1782762 h 4373562"/>
                <a:gd name="connsiteX75" fmla="*/ 1820068 w 4836318"/>
                <a:gd name="connsiteY75" fmla="*/ 1827212 h 4373562"/>
                <a:gd name="connsiteX76" fmla="*/ 1820068 w 4836318"/>
                <a:gd name="connsiteY76" fmla="*/ 1827212 h 4373562"/>
                <a:gd name="connsiteX77" fmla="*/ 1858168 w 4836318"/>
                <a:gd name="connsiteY77" fmla="*/ 1916112 h 4373562"/>
                <a:gd name="connsiteX78" fmla="*/ 1928018 w 4836318"/>
                <a:gd name="connsiteY78" fmla="*/ 1909762 h 4373562"/>
                <a:gd name="connsiteX79" fmla="*/ 1972468 w 4836318"/>
                <a:gd name="connsiteY79" fmla="*/ 1941512 h 4373562"/>
                <a:gd name="connsiteX80" fmla="*/ 2023268 w 4836318"/>
                <a:gd name="connsiteY80" fmla="*/ 1985962 h 4373562"/>
                <a:gd name="connsiteX81" fmla="*/ 2042318 w 4836318"/>
                <a:gd name="connsiteY81" fmla="*/ 1992312 h 4373562"/>
                <a:gd name="connsiteX82" fmla="*/ 2042318 w 4836318"/>
                <a:gd name="connsiteY82" fmla="*/ 1992312 h 4373562"/>
                <a:gd name="connsiteX83" fmla="*/ 2093118 w 4836318"/>
                <a:gd name="connsiteY83" fmla="*/ 2043112 h 4373562"/>
                <a:gd name="connsiteX84" fmla="*/ 2143918 w 4836318"/>
                <a:gd name="connsiteY84" fmla="*/ 2068512 h 4373562"/>
                <a:gd name="connsiteX85" fmla="*/ 2182018 w 4836318"/>
                <a:gd name="connsiteY85" fmla="*/ 2106612 h 4373562"/>
                <a:gd name="connsiteX86" fmla="*/ 2182018 w 4836318"/>
                <a:gd name="connsiteY86" fmla="*/ 2106612 h 4373562"/>
                <a:gd name="connsiteX87" fmla="*/ 2232818 w 4836318"/>
                <a:gd name="connsiteY87" fmla="*/ 2144712 h 4373562"/>
                <a:gd name="connsiteX88" fmla="*/ 2251868 w 4836318"/>
                <a:gd name="connsiteY88" fmla="*/ 2157412 h 4373562"/>
                <a:gd name="connsiteX89" fmla="*/ 2270918 w 4836318"/>
                <a:gd name="connsiteY89" fmla="*/ 2176462 h 4373562"/>
                <a:gd name="connsiteX90" fmla="*/ 2309018 w 4836318"/>
                <a:gd name="connsiteY90" fmla="*/ 2195512 h 4373562"/>
                <a:gd name="connsiteX91" fmla="*/ 2315368 w 4836318"/>
                <a:gd name="connsiteY91" fmla="*/ 2227262 h 4373562"/>
                <a:gd name="connsiteX92" fmla="*/ 2340768 w 4836318"/>
                <a:gd name="connsiteY92" fmla="*/ 2227262 h 4373562"/>
                <a:gd name="connsiteX93" fmla="*/ 2334418 w 4836318"/>
                <a:gd name="connsiteY93" fmla="*/ 2265362 h 4373562"/>
                <a:gd name="connsiteX94" fmla="*/ 2385218 w 4836318"/>
                <a:gd name="connsiteY94" fmla="*/ 2278062 h 4373562"/>
                <a:gd name="connsiteX95" fmla="*/ 2391568 w 4836318"/>
                <a:gd name="connsiteY95" fmla="*/ 2341562 h 4373562"/>
                <a:gd name="connsiteX96" fmla="*/ 2423318 w 4836318"/>
                <a:gd name="connsiteY96" fmla="*/ 2347912 h 4373562"/>
                <a:gd name="connsiteX97" fmla="*/ 2423318 w 4836318"/>
                <a:gd name="connsiteY97" fmla="*/ 2436812 h 4373562"/>
                <a:gd name="connsiteX98" fmla="*/ 2480468 w 4836318"/>
                <a:gd name="connsiteY98" fmla="*/ 2443162 h 4373562"/>
                <a:gd name="connsiteX99" fmla="*/ 2537618 w 4836318"/>
                <a:gd name="connsiteY99" fmla="*/ 2462212 h 4373562"/>
                <a:gd name="connsiteX100" fmla="*/ 2594768 w 4836318"/>
                <a:gd name="connsiteY100" fmla="*/ 2487612 h 4373562"/>
                <a:gd name="connsiteX101" fmla="*/ 2670968 w 4836318"/>
                <a:gd name="connsiteY101" fmla="*/ 2513012 h 4373562"/>
                <a:gd name="connsiteX102" fmla="*/ 2696368 w 4836318"/>
                <a:gd name="connsiteY102" fmla="*/ 2538412 h 4373562"/>
                <a:gd name="connsiteX103" fmla="*/ 2702718 w 4836318"/>
                <a:gd name="connsiteY103" fmla="*/ 2620962 h 4373562"/>
                <a:gd name="connsiteX104" fmla="*/ 2734468 w 4836318"/>
                <a:gd name="connsiteY104" fmla="*/ 2646362 h 4373562"/>
                <a:gd name="connsiteX105" fmla="*/ 2734468 w 4836318"/>
                <a:gd name="connsiteY105" fmla="*/ 2646362 h 4373562"/>
                <a:gd name="connsiteX106" fmla="*/ 2778918 w 4836318"/>
                <a:gd name="connsiteY106" fmla="*/ 2684462 h 4373562"/>
                <a:gd name="connsiteX107" fmla="*/ 2836068 w 4836318"/>
                <a:gd name="connsiteY107" fmla="*/ 2709862 h 4373562"/>
                <a:gd name="connsiteX108" fmla="*/ 2886868 w 4836318"/>
                <a:gd name="connsiteY108" fmla="*/ 2747962 h 4373562"/>
                <a:gd name="connsiteX109" fmla="*/ 2899568 w 4836318"/>
                <a:gd name="connsiteY109" fmla="*/ 2786062 h 4373562"/>
                <a:gd name="connsiteX110" fmla="*/ 2899568 w 4836318"/>
                <a:gd name="connsiteY110" fmla="*/ 2817812 h 4373562"/>
                <a:gd name="connsiteX111" fmla="*/ 2950368 w 4836318"/>
                <a:gd name="connsiteY111" fmla="*/ 2836862 h 4373562"/>
                <a:gd name="connsiteX112" fmla="*/ 2950368 w 4836318"/>
                <a:gd name="connsiteY112" fmla="*/ 2836862 h 4373562"/>
                <a:gd name="connsiteX113" fmla="*/ 3007518 w 4836318"/>
                <a:gd name="connsiteY113" fmla="*/ 2881312 h 4373562"/>
                <a:gd name="connsiteX114" fmla="*/ 3007518 w 4836318"/>
                <a:gd name="connsiteY114" fmla="*/ 2881312 h 4373562"/>
                <a:gd name="connsiteX115" fmla="*/ 3096418 w 4836318"/>
                <a:gd name="connsiteY115" fmla="*/ 2919412 h 4373562"/>
                <a:gd name="connsiteX116" fmla="*/ 3096418 w 4836318"/>
                <a:gd name="connsiteY116" fmla="*/ 2919412 h 4373562"/>
                <a:gd name="connsiteX117" fmla="*/ 3185318 w 4836318"/>
                <a:gd name="connsiteY117" fmla="*/ 2944812 h 4373562"/>
                <a:gd name="connsiteX118" fmla="*/ 3198018 w 4836318"/>
                <a:gd name="connsiteY118" fmla="*/ 2995612 h 4373562"/>
                <a:gd name="connsiteX119" fmla="*/ 3236118 w 4836318"/>
                <a:gd name="connsiteY119" fmla="*/ 3021012 h 4373562"/>
                <a:gd name="connsiteX120" fmla="*/ 3267868 w 4836318"/>
                <a:gd name="connsiteY120" fmla="*/ 3033712 h 4373562"/>
                <a:gd name="connsiteX121" fmla="*/ 3305968 w 4836318"/>
                <a:gd name="connsiteY121" fmla="*/ 3065462 h 4373562"/>
                <a:gd name="connsiteX122" fmla="*/ 3394868 w 4836318"/>
                <a:gd name="connsiteY122" fmla="*/ 3128962 h 4373562"/>
                <a:gd name="connsiteX123" fmla="*/ 3375818 w 4836318"/>
                <a:gd name="connsiteY123" fmla="*/ 3186112 h 4373562"/>
                <a:gd name="connsiteX124" fmla="*/ 3407568 w 4836318"/>
                <a:gd name="connsiteY124" fmla="*/ 3205162 h 4373562"/>
                <a:gd name="connsiteX125" fmla="*/ 3426618 w 4836318"/>
                <a:gd name="connsiteY125" fmla="*/ 3211512 h 4373562"/>
                <a:gd name="connsiteX126" fmla="*/ 3464718 w 4836318"/>
                <a:gd name="connsiteY126" fmla="*/ 3243262 h 4373562"/>
                <a:gd name="connsiteX127" fmla="*/ 3477418 w 4836318"/>
                <a:gd name="connsiteY127" fmla="*/ 3281362 h 4373562"/>
                <a:gd name="connsiteX128" fmla="*/ 3509168 w 4836318"/>
                <a:gd name="connsiteY128" fmla="*/ 3325812 h 4373562"/>
                <a:gd name="connsiteX129" fmla="*/ 3585368 w 4836318"/>
                <a:gd name="connsiteY129" fmla="*/ 3319462 h 4373562"/>
                <a:gd name="connsiteX130" fmla="*/ 3623468 w 4836318"/>
                <a:gd name="connsiteY130" fmla="*/ 3370262 h 4373562"/>
                <a:gd name="connsiteX131" fmla="*/ 3655218 w 4836318"/>
                <a:gd name="connsiteY131" fmla="*/ 3408362 h 4373562"/>
                <a:gd name="connsiteX132" fmla="*/ 3693318 w 4836318"/>
                <a:gd name="connsiteY132" fmla="*/ 3478212 h 4373562"/>
                <a:gd name="connsiteX133" fmla="*/ 3706018 w 4836318"/>
                <a:gd name="connsiteY133" fmla="*/ 3522662 h 4373562"/>
                <a:gd name="connsiteX134" fmla="*/ 3807618 w 4836318"/>
                <a:gd name="connsiteY134" fmla="*/ 3560762 h 4373562"/>
                <a:gd name="connsiteX135" fmla="*/ 3858418 w 4836318"/>
                <a:gd name="connsiteY135" fmla="*/ 3548062 h 4373562"/>
                <a:gd name="connsiteX136" fmla="*/ 3877468 w 4836318"/>
                <a:gd name="connsiteY136" fmla="*/ 3643312 h 4373562"/>
                <a:gd name="connsiteX137" fmla="*/ 3934618 w 4836318"/>
                <a:gd name="connsiteY137" fmla="*/ 3649662 h 4373562"/>
                <a:gd name="connsiteX138" fmla="*/ 3998118 w 4836318"/>
                <a:gd name="connsiteY138" fmla="*/ 3675062 h 4373562"/>
                <a:gd name="connsiteX139" fmla="*/ 4048918 w 4836318"/>
                <a:gd name="connsiteY139" fmla="*/ 3681412 h 4373562"/>
                <a:gd name="connsiteX140" fmla="*/ 4074318 w 4836318"/>
                <a:gd name="connsiteY140" fmla="*/ 3687762 h 4373562"/>
                <a:gd name="connsiteX141" fmla="*/ 4125118 w 4836318"/>
                <a:gd name="connsiteY141" fmla="*/ 3738562 h 4373562"/>
                <a:gd name="connsiteX142" fmla="*/ 4144168 w 4836318"/>
                <a:gd name="connsiteY142" fmla="*/ 3744912 h 4373562"/>
                <a:gd name="connsiteX143" fmla="*/ 4150518 w 4836318"/>
                <a:gd name="connsiteY143" fmla="*/ 3808412 h 4373562"/>
                <a:gd name="connsiteX144" fmla="*/ 4150518 w 4836318"/>
                <a:gd name="connsiteY144" fmla="*/ 3808412 h 4373562"/>
                <a:gd name="connsiteX145" fmla="*/ 4226718 w 4836318"/>
                <a:gd name="connsiteY145" fmla="*/ 3897312 h 4373562"/>
                <a:gd name="connsiteX146" fmla="*/ 4271168 w 4836318"/>
                <a:gd name="connsiteY146" fmla="*/ 3929062 h 4373562"/>
                <a:gd name="connsiteX147" fmla="*/ 4271168 w 4836318"/>
                <a:gd name="connsiteY147" fmla="*/ 3929062 h 4373562"/>
                <a:gd name="connsiteX148" fmla="*/ 4372768 w 4836318"/>
                <a:gd name="connsiteY148" fmla="*/ 3973512 h 4373562"/>
                <a:gd name="connsiteX149" fmla="*/ 4385468 w 4836318"/>
                <a:gd name="connsiteY149" fmla="*/ 4024312 h 4373562"/>
                <a:gd name="connsiteX150" fmla="*/ 4385468 w 4836318"/>
                <a:gd name="connsiteY150" fmla="*/ 4024312 h 4373562"/>
                <a:gd name="connsiteX151" fmla="*/ 4442618 w 4836318"/>
                <a:gd name="connsiteY151" fmla="*/ 4068762 h 4373562"/>
                <a:gd name="connsiteX152" fmla="*/ 4468018 w 4836318"/>
                <a:gd name="connsiteY152" fmla="*/ 4106862 h 4373562"/>
                <a:gd name="connsiteX153" fmla="*/ 4468018 w 4836318"/>
                <a:gd name="connsiteY153" fmla="*/ 4106862 h 4373562"/>
                <a:gd name="connsiteX154" fmla="*/ 4563268 w 4836318"/>
                <a:gd name="connsiteY154" fmla="*/ 4144962 h 4373562"/>
                <a:gd name="connsiteX155" fmla="*/ 4556918 w 4836318"/>
                <a:gd name="connsiteY155" fmla="*/ 4208462 h 4373562"/>
                <a:gd name="connsiteX156" fmla="*/ 4601368 w 4836318"/>
                <a:gd name="connsiteY156" fmla="*/ 4214812 h 4373562"/>
                <a:gd name="connsiteX157" fmla="*/ 4614068 w 4836318"/>
                <a:gd name="connsiteY157" fmla="*/ 4252912 h 4373562"/>
                <a:gd name="connsiteX158" fmla="*/ 4652168 w 4836318"/>
                <a:gd name="connsiteY158" fmla="*/ 4291012 h 4373562"/>
                <a:gd name="connsiteX159" fmla="*/ 4652168 w 4836318"/>
                <a:gd name="connsiteY159" fmla="*/ 4291012 h 4373562"/>
                <a:gd name="connsiteX160" fmla="*/ 4766468 w 4836318"/>
                <a:gd name="connsiteY160" fmla="*/ 4297362 h 4373562"/>
                <a:gd name="connsiteX161" fmla="*/ 4829968 w 4836318"/>
                <a:gd name="connsiteY161" fmla="*/ 4348162 h 4373562"/>
                <a:gd name="connsiteX162" fmla="*/ 4836318 w 4836318"/>
                <a:gd name="connsiteY162" fmla="*/ 4373562 h 4373562"/>
                <a:gd name="connsiteX163" fmla="*/ 4836318 w 4836318"/>
                <a:gd name="connsiteY16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0124 w 4836318"/>
                <a:gd name="connsiteY44" fmla="*/ 1062037 h 4373562"/>
                <a:gd name="connsiteX45" fmla="*/ 1070768 w 4836318"/>
                <a:gd name="connsiteY45" fmla="*/ 1065212 h 4373562"/>
                <a:gd name="connsiteX46" fmla="*/ 1089818 w 4836318"/>
                <a:gd name="connsiteY46" fmla="*/ 1135062 h 4373562"/>
                <a:gd name="connsiteX47" fmla="*/ 1089818 w 4836318"/>
                <a:gd name="connsiteY47" fmla="*/ 1166812 h 4373562"/>
                <a:gd name="connsiteX48" fmla="*/ 1146968 w 4836318"/>
                <a:gd name="connsiteY48" fmla="*/ 1166812 h 4373562"/>
                <a:gd name="connsiteX49" fmla="*/ 1146968 w 4836318"/>
                <a:gd name="connsiteY49" fmla="*/ 1166812 h 4373562"/>
                <a:gd name="connsiteX50" fmla="*/ 1191418 w 4836318"/>
                <a:gd name="connsiteY50" fmla="*/ 1204912 h 4373562"/>
                <a:gd name="connsiteX51" fmla="*/ 1191418 w 4836318"/>
                <a:gd name="connsiteY51" fmla="*/ 1236662 h 4373562"/>
                <a:gd name="connsiteX52" fmla="*/ 1254918 w 4836318"/>
                <a:gd name="connsiteY52" fmla="*/ 1230312 h 4373562"/>
                <a:gd name="connsiteX53" fmla="*/ 1254918 w 4836318"/>
                <a:gd name="connsiteY53" fmla="*/ 1293812 h 4373562"/>
                <a:gd name="connsiteX54" fmla="*/ 1261268 w 4836318"/>
                <a:gd name="connsiteY54" fmla="*/ 1319212 h 4373562"/>
                <a:gd name="connsiteX55" fmla="*/ 1305718 w 4836318"/>
                <a:gd name="connsiteY55" fmla="*/ 1338262 h 4373562"/>
                <a:gd name="connsiteX56" fmla="*/ 1305718 w 4836318"/>
                <a:gd name="connsiteY56" fmla="*/ 1338262 h 4373562"/>
                <a:gd name="connsiteX57" fmla="*/ 1375568 w 4836318"/>
                <a:gd name="connsiteY57" fmla="*/ 1370012 h 4373562"/>
                <a:gd name="connsiteX58" fmla="*/ 1375568 w 4836318"/>
                <a:gd name="connsiteY58" fmla="*/ 1370012 h 4373562"/>
                <a:gd name="connsiteX59" fmla="*/ 1413668 w 4836318"/>
                <a:gd name="connsiteY59" fmla="*/ 1382712 h 4373562"/>
                <a:gd name="connsiteX60" fmla="*/ 1432718 w 4836318"/>
                <a:gd name="connsiteY60" fmla="*/ 1446212 h 4373562"/>
                <a:gd name="connsiteX61" fmla="*/ 1464468 w 4836318"/>
                <a:gd name="connsiteY61" fmla="*/ 1446212 h 4373562"/>
                <a:gd name="connsiteX62" fmla="*/ 1464468 w 4836318"/>
                <a:gd name="connsiteY62" fmla="*/ 1516062 h 4373562"/>
                <a:gd name="connsiteX63" fmla="*/ 1489868 w 4836318"/>
                <a:gd name="connsiteY63" fmla="*/ 1516062 h 4373562"/>
                <a:gd name="connsiteX64" fmla="*/ 1496218 w 4836318"/>
                <a:gd name="connsiteY64" fmla="*/ 1560512 h 4373562"/>
                <a:gd name="connsiteX65" fmla="*/ 1496218 w 4836318"/>
                <a:gd name="connsiteY65" fmla="*/ 1560512 h 4373562"/>
                <a:gd name="connsiteX66" fmla="*/ 1566068 w 4836318"/>
                <a:gd name="connsiteY66" fmla="*/ 1592262 h 4373562"/>
                <a:gd name="connsiteX67" fmla="*/ 1623218 w 4836318"/>
                <a:gd name="connsiteY67" fmla="*/ 1630362 h 4373562"/>
                <a:gd name="connsiteX68" fmla="*/ 1623218 w 4836318"/>
                <a:gd name="connsiteY68" fmla="*/ 1636712 h 4373562"/>
                <a:gd name="connsiteX69" fmla="*/ 1705768 w 4836318"/>
                <a:gd name="connsiteY69" fmla="*/ 1693862 h 4373562"/>
                <a:gd name="connsiteX70" fmla="*/ 1705768 w 4836318"/>
                <a:gd name="connsiteY70" fmla="*/ 1757362 h 4373562"/>
                <a:gd name="connsiteX71" fmla="*/ 1756568 w 4836318"/>
                <a:gd name="connsiteY71" fmla="*/ 1789112 h 4373562"/>
                <a:gd name="connsiteX72" fmla="*/ 1756568 w 4836318"/>
                <a:gd name="connsiteY72" fmla="*/ 1789112 h 4373562"/>
                <a:gd name="connsiteX73" fmla="*/ 1839118 w 4836318"/>
                <a:gd name="connsiteY73" fmla="*/ 1782762 h 4373562"/>
                <a:gd name="connsiteX74" fmla="*/ 1820068 w 4836318"/>
                <a:gd name="connsiteY74" fmla="*/ 1827212 h 4373562"/>
                <a:gd name="connsiteX75" fmla="*/ 1820068 w 4836318"/>
                <a:gd name="connsiteY75" fmla="*/ 1827212 h 4373562"/>
                <a:gd name="connsiteX76" fmla="*/ 1858168 w 4836318"/>
                <a:gd name="connsiteY76" fmla="*/ 1916112 h 4373562"/>
                <a:gd name="connsiteX77" fmla="*/ 1928018 w 4836318"/>
                <a:gd name="connsiteY77" fmla="*/ 1909762 h 4373562"/>
                <a:gd name="connsiteX78" fmla="*/ 1972468 w 4836318"/>
                <a:gd name="connsiteY78" fmla="*/ 1941512 h 4373562"/>
                <a:gd name="connsiteX79" fmla="*/ 2023268 w 4836318"/>
                <a:gd name="connsiteY79" fmla="*/ 1985962 h 4373562"/>
                <a:gd name="connsiteX80" fmla="*/ 2042318 w 4836318"/>
                <a:gd name="connsiteY80" fmla="*/ 1992312 h 4373562"/>
                <a:gd name="connsiteX81" fmla="*/ 2042318 w 4836318"/>
                <a:gd name="connsiteY81" fmla="*/ 1992312 h 4373562"/>
                <a:gd name="connsiteX82" fmla="*/ 2093118 w 4836318"/>
                <a:gd name="connsiteY82" fmla="*/ 2043112 h 4373562"/>
                <a:gd name="connsiteX83" fmla="*/ 2143918 w 4836318"/>
                <a:gd name="connsiteY83" fmla="*/ 2068512 h 4373562"/>
                <a:gd name="connsiteX84" fmla="*/ 2182018 w 4836318"/>
                <a:gd name="connsiteY84" fmla="*/ 2106612 h 4373562"/>
                <a:gd name="connsiteX85" fmla="*/ 2182018 w 4836318"/>
                <a:gd name="connsiteY85" fmla="*/ 2106612 h 4373562"/>
                <a:gd name="connsiteX86" fmla="*/ 2232818 w 4836318"/>
                <a:gd name="connsiteY86" fmla="*/ 2144712 h 4373562"/>
                <a:gd name="connsiteX87" fmla="*/ 2251868 w 4836318"/>
                <a:gd name="connsiteY87" fmla="*/ 2157412 h 4373562"/>
                <a:gd name="connsiteX88" fmla="*/ 2270918 w 4836318"/>
                <a:gd name="connsiteY88" fmla="*/ 2176462 h 4373562"/>
                <a:gd name="connsiteX89" fmla="*/ 2309018 w 4836318"/>
                <a:gd name="connsiteY89" fmla="*/ 2195512 h 4373562"/>
                <a:gd name="connsiteX90" fmla="*/ 2315368 w 4836318"/>
                <a:gd name="connsiteY90" fmla="*/ 2227262 h 4373562"/>
                <a:gd name="connsiteX91" fmla="*/ 2340768 w 4836318"/>
                <a:gd name="connsiteY91" fmla="*/ 2227262 h 4373562"/>
                <a:gd name="connsiteX92" fmla="*/ 2334418 w 4836318"/>
                <a:gd name="connsiteY92" fmla="*/ 2265362 h 4373562"/>
                <a:gd name="connsiteX93" fmla="*/ 2385218 w 4836318"/>
                <a:gd name="connsiteY93" fmla="*/ 2278062 h 4373562"/>
                <a:gd name="connsiteX94" fmla="*/ 2391568 w 4836318"/>
                <a:gd name="connsiteY94" fmla="*/ 2341562 h 4373562"/>
                <a:gd name="connsiteX95" fmla="*/ 2423318 w 4836318"/>
                <a:gd name="connsiteY95" fmla="*/ 2347912 h 4373562"/>
                <a:gd name="connsiteX96" fmla="*/ 2423318 w 4836318"/>
                <a:gd name="connsiteY96" fmla="*/ 2436812 h 4373562"/>
                <a:gd name="connsiteX97" fmla="*/ 2480468 w 4836318"/>
                <a:gd name="connsiteY97" fmla="*/ 2443162 h 4373562"/>
                <a:gd name="connsiteX98" fmla="*/ 2537618 w 4836318"/>
                <a:gd name="connsiteY98" fmla="*/ 2462212 h 4373562"/>
                <a:gd name="connsiteX99" fmla="*/ 2594768 w 4836318"/>
                <a:gd name="connsiteY99" fmla="*/ 2487612 h 4373562"/>
                <a:gd name="connsiteX100" fmla="*/ 2670968 w 4836318"/>
                <a:gd name="connsiteY100" fmla="*/ 2513012 h 4373562"/>
                <a:gd name="connsiteX101" fmla="*/ 2696368 w 4836318"/>
                <a:gd name="connsiteY101" fmla="*/ 2538412 h 4373562"/>
                <a:gd name="connsiteX102" fmla="*/ 2702718 w 4836318"/>
                <a:gd name="connsiteY102" fmla="*/ 2620962 h 4373562"/>
                <a:gd name="connsiteX103" fmla="*/ 2734468 w 4836318"/>
                <a:gd name="connsiteY103" fmla="*/ 2646362 h 4373562"/>
                <a:gd name="connsiteX104" fmla="*/ 2734468 w 4836318"/>
                <a:gd name="connsiteY104" fmla="*/ 2646362 h 4373562"/>
                <a:gd name="connsiteX105" fmla="*/ 2778918 w 4836318"/>
                <a:gd name="connsiteY105" fmla="*/ 2684462 h 4373562"/>
                <a:gd name="connsiteX106" fmla="*/ 2836068 w 4836318"/>
                <a:gd name="connsiteY106" fmla="*/ 2709862 h 4373562"/>
                <a:gd name="connsiteX107" fmla="*/ 2886868 w 4836318"/>
                <a:gd name="connsiteY107" fmla="*/ 2747962 h 4373562"/>
                <a:gd name="connsiteX108" fmla="*/ 2899568 w 4836318"/>
                <a:gd name="connsiteY108" fmla="*/ 2786062 h 4373562"/>
                <a:gd name="connsiteX109" fmla="*/ 2899568 w 4836318"/>
                <a:gd name="connsiteY109" fmla="*/ 2817812 h 4373562"/>
                <a:gd name="connsiteX110" fmla="*/ 2950368 w 4836318"/>
                <a:gd name="connsiteY110" fmla="*/ 2836862 h 4373562"/>
                <a:gd name="connsiteX111" fmla="*/ 2950368 w 4836318"/>
                <a:gd name="connsiteY111" fmla="*/ 2836862 h 4373562"/>
                <a:gd name="connsiteX112" fmla="*/ 3007518 w 4836318"/>
                <a:gd name="connsiteY112" fmla="*/ 2881312 h 4373562"/>
                <a:gd name="connsiteX113" fmla="*/ 3007518 w 4836318"/>
                <a:gd name="connsiteY113" fmla="*/ 2881312 h 4373562"/>
                <a:gd name="connsiteX114" fmla="*/ 3096418 w 4836318"/>
                <a:gd name="connsiteY114" fmla="*/ 2919412 h 4373562"/>
                <a:gd name="connsiteX115" fmla="*/ 3096418 w 4836318"/>
                <a:gd name="connsiteY115" fmla="*/ 2919412 h 4373562"/>
                <a:gd name="connsiteX116" fmla="*/ 3185318 w 4836318"/>
                <a:gd name="connsiteY116" fmla="*/ 2944812 h 4373562"/>
                <a:gd name="connsiteX117" fmla="*/ 3198018 w 4836318"/>
                <a:gd name="connsiteY117" fmla="*/ 2995612 h 4373562"/>
                <a:gd name="connsiteX118" fmla="*/ 3236118 w 4836318"/>
                <a:gd name="connsiteY118" fmla="*/ 3021012 h 4373562"/>
                <a:gd name="connsiteX119" fmla="*/ 3267868 w 4836318"/>
                <a:gd name="connsiteY119" fmla="*/ 3033712 h 4373562"/>
                <a:gd name="connsiteX120" fmla="*/ 3305968 w 4836318"/>
                <a:gd name="connsiteY120" fmla="*/ 3065462 h 4373562"/>
                <a:gd name="connsiteX121" fmla="*/ 3394868 w 4836318"/>
                <a:gd name="connsiteY121" fmla="*/ 3128962 h 4373562"/>
                <a:gd name="connsiteX122" fmla="*/ 3375818 w 4836318"/>
                <a:gd name="connsiteY122" fmla="*/ 3186112 h 4373562"/>
                <a:gd name="connsiteX123" fmla="*/ 3407568 w 4836318"/>
                <a:gd name="connsiteY123" fmla="*/ 3205162 h 4373562"/>
                <a:gd name="connsiteX124" fmla="*/ 3426618 w 4836318"/>
                <a:gd name="connsiteY124" fmla="*/ 3211512 h 4373562"/>
                <a:gd name="connsiteX125" fmla="*/ 3464718 w 4836318"/>
                <a:gd name="connsiteY125" fmla="*/ 3243262 h 4373562"/>
                <a:gd name="connsiteX126" fmla="*/ 3477418 w 4836318"/>
                <a:gd name="connsiteY126" fmla="*/ 3281362 h 4373562"/>
                <a:gd name="connsiteX127" fmla="*/ 3509168 w 4836318"/>
                <a:gd name="connsiteY127" fmla="*/ 3325812 h 4373562"/>
                <a:gd name="connsiteX128" fmla="*/ 3585368 w 4836318"/>
                <a:gd name="connsiteY128" fmla="*/ 3319462 h 4373562"/>
                <a:gd name="connsiteX129" fmla="*/ 3623468 w 4836318"/>
                <a:gd name="connsiteY129" fmla="*/ 3370262 h 4373562"/>
                <a:gd name="connsiteX130" fmla="*/ 3655218 w 4836318"/>
                <a:gd name="connsiteY130" fmla="*/ 3408362 h 4373562"/>
                <a:gd name="connsiteX131" fmla="*/ 3693318 w 4836318"/>
                <a:gd name="connsiteY131" fmla="*/ 3478212 h 4373562"/>
                <a:gd name="connsiteX132" fmla="*/ 3706018 w 4836318"/>
                <a:gd name="connsiteY132" fmla="*/ 3522662 h 4373562"/>
                <a:gd name="connsiteX133" fmla="*/ 3807618 w 4836318"/>
                <a:gd name="connsiteY133" fmla="*/ 3560762 h 4373562"/>
                <a:gd name="connsiteX134" fmla="*/ 3858418 w 4836318"/>
                <a:gd name="connsiteY134" fmla="*/ 3548062 h 4373562"/>
                <a:gd name="connsiteX135" fmla="*/ 3877468 w 4836318"/>
                <a:gd name="connsiteY135" fmla="*/ 3643312 h 4373562"/>
                <a:gd name="connsiteX136" fmla="*/ 3934618 w 4836318"/>
                <a:gd name="connsiteY136" fmla="*/ 3649662 h 4373562"/>
                <a:gd name="connsiteX137" fmla="*/ 3998118 w 4836318"/>
                <a:gd name="connsiteY137" fmla="*/ 3675062 h 4373562"/>
                <a:gd name="connsiteX138" fmla="*/ 4048918 w 4836318"/>
                <a:gd name="connsiteY138" fmla="*/ 3681412 h 4373562"/>
                <a:gd name="connsiteX139" fmla="*/ 4074318 w 4836318"/>
                <a:gd name="connsiteY139" fmla="*/ 3687762 h 4373562"/>
                <a:gd name="connsiteX140" fmla="*/ 4125118 w 4836318"/>
                <a:gd name="connsiteY140" fmla="*/ 3738562 h 4373562"/>
                <a:gd name="connsiteX141" fmla="*/ 4144168 w 4836318"/>
                <a:gd name="connsiteY141" fmla="*/ 3744912 h 4373562"/>
                <a:gd name="connsiteX142" fmla="*/ 4150518 w 4836318"/>
                <a:gd name="connsiteY142" fmla="*/ 3808412 h 4373562"/>
                <a:gd name="connsiteX143" fmla="*/ 4150518 w 4836318"/>
                <a:gd name="connsiteY143" fmla="*/ 3808412 h 4373562"/>
                <a:gd name="connsiteX144" fmla="*/ 4226718 w 4836318"/>
                <a:gd name="connsiteY144" fmla="*/ 3897312 h 4373562"/>
                <a:gd name="connsiteX145" fmla="*/ 4271168 w 4836318"/>
                <a:gd name="connsiteY145" fmla="*/ 3929062 h 4373562"/>
                <a:gd name="connsiteX146" fmla="*/ 4271168 w 4836318"/>
                <a:gd name="connsiteY146" fmla="*/ 3929062 h 4373562"/>
                <a:gd name="connsiteX147" fmla="*/ 4372768 w 4836318"/>
                <a:gd name="connsiteY147" fmla="*/ 3973512 h 4373562"/>
                <a:gd name="connsiteX148" fmla="*/ 4385468 w 4836318"/>
                <a:gd name="connsiteY148" fmla="*/ 4024312 h 4373562"/>
                <a:gd name="connsiteX149" fmla="*/ 4385468 w 4836318"/>
                <a:gd name="connsiteY149" fmla="*/ 4024312 h 4373562"/>
                <a:gd name="connsiteX150" fmla="*/ 4442618 w 4836318"/>
                <a:gd name="connsiteY150" fmla="*/ 4068762 h 4373562"/>
                <a:gd name="connsiteX151" fmla="*/ 4468018 w 4836318"/>
                <a:gd name="connsiteY151" fmla="*/ 4106862 h 4373562"/>
                <a:gd name="connsiteX152" fmla="*/ 4468018 w 4836318"/>
                <a:gd name="connsiteY152" fmla="*/ 4106862 h 4373562"/>
                <a:gd name="connsiteX153" fmla="*/ 4563268 w 4836318"/>
                <a:gd name="connsiteY153" fmla="*/ 4144962 h 4373562"/>
                <a:gd name="connsiteX154" fmla="*/ 4556918 w 4836318"/>
                <a:gd name="connsiteY154" fmla="*/ 4208462 h 4373562"/>
                <a:gd name="connsiteX155" fmla="*/ 4601368 w 4836318"/>
                <a:gd name="connsiteY155" fmla="*/ 4214812 h 4373562"/>
                <a:gd name="connsiteX156" fmla="*/ 4614068 w 4836318"/>
                <a:gd name="connsiteY156" fmla="*/ 4252912 h 4373562"/>
                <a:gd name="connsiteX157" fmla="*/ 4652168 w 4836318"/>
                <a:gd name="connsiteY157" fmla="*/ 4291012 h 4373562"/>
                <a:gd name="connsiteX158" fmla="*/ 4652168 w 4836318"/>
                <a:gd name="connsiteY158" fmla="*/ 4291012 h 4373562"/>
                <a:gd name="connsiteX159" fmla="*/ 4766468 w 4836318"/>
                <a:gd name="connsiteY159" fmla="*/ 4297362 h 4373562"/>
                <a:gd name="connsiteX160" fmla="*/ 4829968 w 4836318"/>
                <a:gd name="connsiteY160" fmla="*/ 4348162 h 4373562"/>
                <a:gd name="connsiteX161" fmla="*/ 4836318 w 4836318"/>
                <a:gd name="connsiteY161" fmla="*/ 4373562 h 4373562"/>
                <a:gd name="connsiteX162" fmla="*/ 4836318 w 4836318"/>
                <a:gd name="connsiteY16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0124 w 4836318"/>
                <a:gd name="connsiteY44" fmla="*/ 1062037 h 4373562"/>
                <a:gd name="connsiteX45" fmla="*/ 1089818 w 4836318"/>
                <a:gd name="connsiteY45" fmla="*/ 1135062 h 4373562"/>
                <a:gd name="connsiteX46" fmla="*/ 1089818 w 4836318"/>
                <a:gd name="connsiteY46" fmla="*/ 1166812 h 4373562"/>
                <a:gd name="connsiteX47" fmla="*/ 1146968 w 4836318"/>
                <a:gd name="connsiteY47" fmla="*/ 1166812 h 4373562"/>
                <a:gd name="connsiteX48" fmla="*/ 1146968 w 4836318"/>
                <a:gd name="connsiteY48" fmla="*/ 1166812 h 4373562"/>
                <a:gd name="connsiteX49" fmla="*/ 1191418 w 4836318"/>
                <a:gd name="connsiteY49" fmla="*/ 1204912 h 4373562"/>
                <a:gd name="connsiteX50" fmla="*/ 1191418 w 4836318"/>
                <a:gd name="connsiteY50" fmla="*/ 1236662 h 4373562"/>
                <a:gd name="connsiteX51" fmla="*/ 1254918 w 4836318"/>
                <a:gd name="connsiteY51" fmla="*/ 1230312 h 4373562"/>
                <a:gd name="connsiteX52" fmla="*/ 1254918 w 4836318"/>
                <a:gd name="connsiteY52" fmla="*/ 1293812 h 4373562"/>
                <a:gd name="connsiteX53" fmla="*/ 1261268 w 4836318"/>
                <a:gd name="connsiteY53" fmla="*/ 1319212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0124 w 4836318"/>
                <a:gd name="connsiteY44" fmla="*/ 1062037 h 4373562"/>
                <a:gd name="connsiteX45" fmla="*/ 1037431 w 4836318"/>
                <a:gd name="connsiteY45" fmla="*/ 1063624 h 4373562"/>
                <a:gd name="connsiteX46" fmla="*/ 1089818 w 4836318"/>
                <a:gd name="connsiteY46" fmla="*/ 1166812 h 4373562"/>
                <a:gd name="connsiteX47" fmla="*/ 1146968 w 4836318"/>
                <a:gd name="connsiteY47" fmla="*/ 1166812 h 4373562"/>
                <a:gd name="connsiteX48" fmla="*/ 1146968 w 4836318"/>
                <a:gd name="connsiteY48" fmla="*/ 1166812 h 4373562"/>
                <a:gd name="connsiteX49" fmla="*/ 1191418 w 4836318"/>
                <a:gd name="connsiteY49" fmla="*/ 1204912 h 4373562"/>
                <a:gd name="connsiteX50" fmla="*/ 1191418 w 4836318"/>
                <a:gd name="connsiteY50" fmla="*/ 1236662 h 4373562"/>
                <a:gd name="connsiteX51" fmla="*/ 1254918 w 4836318"/>
                <a:gd name="connsiteY51" fmla="*/ 1230312 h 4373562"/>
                <a:gd name="connsiteX52" fmla="*/ 1254918 w 4836318"/>
                <a:gd name="connsiteY52" fmla="*/ 1293812 h 4373562"/>
                <a:gd name="connsiteX53" fmla="*/ 1261268 w 4836318"/>
                <a:gd name="connsiteY53" fmla="*/ 1319212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0124 w 4836318"/>
                <a:gd name="connsiteY44" fmla="*/ 1062037 h 4373562"/>
                <a:gd name="connsiteX45" fmla="*/ 1049338 w 4836318"/>
                <a:gd name="connsiteY45" fmla="*/ 1066006 h 4373562"/>
                <a:gd name="connsiteX46" fmla="*/ 1089818 w 4836318"/>
                <a:gd name="connsiteY46" fmla="*/ 1166812 h 4373562"/>
                <a:gd name="connsiteX47" fmla="*/ 1146968 w 4836318"/>
                <a:gd name="connsiteY47" fmla="*/ 1166812 h 4373562"/>
                <a:gd name="connsiteX48" fmla="*/ 1146968 w 4836318"/>
                <a:gd name="connsiteY48" fmla="*/ 1166812 h 4373562"/>
                <a:gd name="connsiteX49" fmla="*/ 1191418 w 4836318"/>
                <a:gd name="connsiteY49" fmla="*/ 1204912 h 4373562"/>
                <a:gd name="connsiteX50" fmla="*/ 1191418 w 4836318"/>
                <a:gd name="connsiteY50" fmla="*/ 1236662 h 4373562"/>
                <a:gd name="connsiteX51" fmla="*/ 1254918 w 4836318"/>
                <a:gd name="connsiteY51" fmla="*/ 1230312 h 4373562"/>
                <a:gd name="connsiteX52" fmla="*/ 1254918 w 4836318"/>
                <a:gd name="connsiteY52" fmla="*/ 1293812 h 4373562"/>
                <a:gd name="connsiteX53" fmla="*/ 1261268 w 4836318"/>
                <a:gd name="connsiteY53" fmla="*/ 1319212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89818 w 4836318"/>
                <a:gd name="connsiteY46" fmla="*/ 1166812 h 4373562"/>
                <a:gd name="connsiteX47" fmla="*/ 1146968 w 4836318"/>
                <a:gd name="connsiteY47" fmla="*/ 1166812 h 4373562"/>
                <a:gd name="connsiteX48" fmla="*/ 1146968 w 4836318"/>
                <a:gd name="connsiteY48" fmla="*/ 1166812 h 4373562"/>
                <a:gd name="connsiteX49" fmla="*/ 1191418 w 4836318"/>
                <a:gd name="connsiteY49" fmla="*/ 1204912 h 4373562"/>
                <a:gd name="connsiteX50" fmla="*/ 1191418 w 4836318"/>
                <a:gd name="connsiteY50" fmla="*/ 1236662 h 4373562"/>
                <a:gd name="connsiteX51" fmla="*/ 1254918 w 4836318"/>
                <a:gd name="connsiteY51" fmla="*/ 1230312 h 4373562"/>
                <a:gd name="connsiteX52" fmla="*/ 1254918 w 4836318"/>
                <a:gd name="connsiteY52" fmla="*/ 1293812 h 4373562"/>
                <a:gd name="connsiteX53" fmla="*/ 1261268 w 4836318"/>
                <a:gd name="connsiteY53" fmla="*/ 1319212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146968 w 4836318"/>
                <a:gd name="connsiteY47" fmla="*/ 1166812 h 4373562"/>
                <a:gd name="connsiteX48" fmla="*/ 1146968 w 4836318"/>
                <a:gd name="connsiteY48" fmla="*/ 1166812 h 4373562"/>
                <a:gd name="connsiteX49" fmla="*/ 1191418 w 4836318"/>
                <a:gd name="connsiteY49" fmla="*/ 1204912 h 4373562"/>
                <a:gd name="connsiteX50" fmla="*/ 1191418 w 4836318"/>
                <a:gd name="connsiteY50" fmla="*/ 1236662 h 4373562"/>
                <a:gd name="connsiteX51" fmla="*/ 1254918 w 4836318"/>
                <a:gd name="connsiteY51" fmla="*/ 1230312 h 4373562"/>
                <a:gd name="connsiteX52" fmla="*/ 1254918 w 4836318"/>
                <a:gd name="connsiteY52" fmla="*/ 1293812 h 4373562"/>
                <a:gd name="connsiteX53" fmla="*/ 1261268 w 4836318"/>
                <a:gd name="connsiteY53" fmla="*/ 1319212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146968 w 4836318"/>
                <a:gd name="connsiteY47" fmla="*/ 1166812 h 4373562"/>
                <a:gd name="connsiteX48" fmla="*/ 1191418 w 4836318"/>
                <a:gd name="connsiteY48" fmla="*/ 1204912 h 4373562"/>
                <a:gd name="connsiteX49" fmla="*/ 1191418 w 4836318"/>
                <a:gd name="connsiteY49" fmla="*/ 1236662 h 4373562"/>
                <a:gd name="connsiteX50" fmla="*/ 1254918 w 4836318"/>
                <a:gd name="connsiteY50" fmla="*/ 1230312 h 4373562"/>
                <a:gd name="connsiteX51" fmla="*/ 1254918 w 4836318"/>
                <a:gd name="connsiteY51" fmla="*/ 1293812 h 4373562"/>
                <a:gd name="connsiteX52" fmla="*/ 1261268 w 4836318"/>
                <a:gd name="connsiteY52" fmla="*/ 1319212 h 4373562"/>
                <a:gd name="connsiteX53" fmla="*/ 1305718 w 4836318"/>
                <a:gd name="connsiteY53" fmla="*/ 1338262 h 4373562"/>
                <a:gd name="connsiteX54" fmla="*/ 1305718 w 4836318"/>
                <a:gd name="connsiteY54" fmla="*/ 1338262 h 4373562"/>
                <a:gd name="connsiteX55" fmla="*/ 1375568 w 4836318"/>
                <a:gd name="connsiteY55" fmla="*/ 1370012 h 4373562"/>
                <a:gd name="connsiteX56" fmla="*/ 1375568 w 4836318"/>
                <a:gd name="connsiteY56" fmla="*/ 1370012 h 4373562"/>
                <a:gd name="connsiteX57" fmla="*/ 1413668 w 4836318"/>
                <a:gd name="connsiteY57" fmla="*/ 1382712 h 4373562"/>
                <a:gd name="connsiteX58" fmla="*/ 1432718 w 4836318"/>
                <a:gd name="connsiteY58" fmla="*/ 1446212 h 4373562"/>
                <a:gd name="connsiteX59" fmla="*/ 1464468 w 4836318"/>
                <a:gd name="connsiteY59" fmla="*/ 1446212 h 4373562"/>
                <a:gd name="connsiteX60" fmla="*/ 1464468 w 4836318"/>
                <a:gd name="connsiteY60" fmla="*/ 1516062 h 4373562"/>
                <a:gd name="connsiteX61" fmla="*/ 1489868 w 4836318"/>
                <a:gd name="connsiteY61" fmla="*/ 1516062 h 4373562"/>
                <a:gd name="connsiteX62" fmla="*/ 1496218 w 4836318"/>
                <a:gd name="connsiteY62" fmla="*/ 1560512 h 4373562"/>
                <a:gd name="connsiteX63" fmla="*/ 1496218 w 4836318"/>
                <a:gd name="connsiteY63" fmla="*/ 1560512 h 4373562"/>
                <a:gd name="connsiteX64" fmla="*/ 1566068 w 4836318"/>
                <a:gd name="connsiteY64" fmla="*/ 1592262 h 4373562"/>
                <a:gd name="connsiteX65" fmla="*/ 1623218 w 4836318"/>
                <a:gd name="connsiteY65" fmla="*/ 1630362 h 4373562"/>
                <a:gd name="connsiteX66" fmla="*/ 1623218 w 4836318"/>
                <a:gd name="connsiteY66" fmla="*/ 1636712 h 4373562"/>
                <a:gd name="connsiteX67" fmla="*/ 1705768 w 4836318"/>
                <a:gd name="connsiteY67" fmla="*/ 1693862 h 4373562"/>
                <a:gd name="connsiteX68" fmla="*/ 1705768 w 4836318"/>
                <a:gd name="connsiteY68" fmla="*/ 1757362 h 4373562"/>
                <a:gd name="connsiteX69" fmla="*/ 1756568 w 4836318"/>
                <a:gd name="connsiteY69" fmla="*/ 1789112 h 4373562"/>
                <a:gd name="connsiteX70" fmla="*/ 1756568 w 4836318"/>
                <a:gd name="connsiteY70" fmla="*/ 1789112 h 4373562"/>
                <a:gd name="connsiteX71" fmla="*/ 1839118 w 4836318"/>
                <a:gd name="connsiteY71" fmla="*/ 1782762 h 4373562"/>
                <a:gd name="connsiteX72" fmla="*/ 1820068 w 4836318"/>
                <a:gd name="connsiteY72" fmla="*/ 1827212 h 4373562"/>
                <a:gd name="connsiteX73" fmla="*/ 1820068 w 4836318"/>
                <a:gd name="connsiteY73" fmla="*/ 1827212 h 4373562"/>
                <a:gd name="connsiteX74" fmla="*/ 1858168 w 4836318"/>
                <a:gd name="connsiteY74" fmla="*/ 1916112 h 4373562"/>
                <a:gd name="connsiteX75" fmla="*/ 1928018 w 4836318"/>
                <a:gd name="connsiteY75" fmla="*/ 1909762 h 4373562"/>
                <a:gd name="connsiteX76" fmla="*/ 1972468 w 4836318"/>
                <a:gd name="connsiteY76" fmla="*/ 1941512 h 4373562"/>
                <a:gd name="connsiteX77" fmla="*/ 2023268 w 4836318"/>
                <a:gd name="connsiteY77" fmla="*/ 1985962 h 4373562"/>
                <a:gd name="connsiteX78" fmla="*/ 2042318 w 4836318"/>
                <a:gd name="connsiteY78" fmla="*/ 1992312 h 4373562"/>
                <a:gd name="connsiteX79" fmla="*/ 2042318 w 4836318"/>
                <a:gd name="connsiteY79" fmla="*/ 1992312 h 4373562"/>
                <a:gd name="connsiteX80" fmla="*/ 2093118 w 4836318"/>
                <a:gd name="connsiteY80" fmla="*/ 2043112 h 4373562"/>
                <a:gd name="connsiteX81" fmla="*/ 2143918 w 4836318"/>
                <a:gd name="connsiteY81" fmla="*/ 2068512 h 4373562"/>
                <a:gd name="connsiteX82" fmla="*/ 2182018 w 4836318"/>
                <a:gd name="connsiteY82" fmla="*/ 2106612 h 4373562"/>
                <a:gd name="connsiteX83" fmla="*/ 2182018 w 4836318"/>
                <a:gd name="connsiteY83" fmla="*/ 2106612 h 4373562"/>
                <a:gd name="connsiteX84" fmla="*/ 2232818 w 4836318"/>
                <a:gd name="connsiteY84" fmla="*/ 2144712 h 4373562"/>
                <a:gd name="connsiteX85" fmla="*/ 2251868 w 4836318"/>
                <a:gd name="connsiteY85" fmla="*/ 2157412 h 4373562"/>
                <a:gd name="connsiteX86" fmla="*/ 2270918 w 4836318"/>
                <a:gd name="connsiteY86" fmla="*/ 2176462 h 4373562"/>
                <a:gd name="connsiteX87" fmla="*/ 2309018 w 4836318"/>
                <a:gd name="connsiteY87" fmla="*/ 2195512 h 4373562"/>
                <a:gd name="connsiteX88" fmla="*/ 2315368 w 4836318"/>
                <a:gd name="connsiteY88" fmla="*/ 2227262 h 4373562"/>
                <a:gd name="connsiteX89" fmla="*/ 2340768 w 4836318"/>
                <a:gd name="connsiteY89" fmla="*/ 2227262 h 4373562"/>
                <a:gd name="connsiteX90" fmla="*/ 2334418 w 4836318"/>
                <a:gd name="connsiteY90" fmla="*/ 2265362 h 4373562"/>
                <a:gd name="connsiteX91" fmla="*/ 2385218 w 4836318"/>
                <a:gd name="connsiteY91" fmla="*/ 2278062 h 4373562"/>
                <a:gd name="connsiteX92" fmla="*/ 2391568 w 4836318"/>
                <a:gd name="connsiteY92" fmla="*/ 2341562 h 4373562"/>
                <a:gd name="connsiteX93" fmla="*/ 2423318 w 4836318"/>
                <a:gd name="connsiteY93" fmla="*/ 2347912 h 4373562"/>
                <a:gd name="connsiteX94" fmla="*/ 2423318 w 4836318"/>
                <a:gd name="connsiteY94" fmla="*/ 2436812 h 4373562"/>
                <a:gd name="connsiteX95" fmla="*/ 2480468 w 4836318"/>
                <a:gd name="connsiteY95" fmla="*/ 2443162 h 4373562"/>
                <a:gd name="connsiteX96" fmla="*/ 2537618 w 4836318"/>
                <a:gd name="connsiteY96" fmla="*/ 2462212 h 4373562"/>
                <a:gd name="connsiteX97" fmla="*/ 2594768 w 4836318"/>
                <a:gd name="connsiteY97" fmla="*/ 2487612 h 4373562"/>
                <a:gd name="connsiteX98" fmla="*/ 2670968 w 4836318"/>
                <a:gd name="connsiteY98" fmla="*/ 2513012 h 4373562"/>
                <a:gd name="connsiteX99" fmla="*/ 2696368 w 4836318"/>
                <a:gd name="connsiteY99" fmla="*/ 2538412 h 4373562"/>
                <a:gd name="connsiteX100" fmla="*/ 2702718 w 4836318"/>
                <a:gd name="connsiteY100" fmla="*/ 2620962 h 4373562"/>
                <a:gd name="connsiteX101" fmla="*/ 2734468 w 4836318"/>
                <a:gd name="connsiteY101" fmla="*/ 2646362 h 4373562"/>
                <a:gd name="connsiteX102" fmla="*/ 2734468 w 4836318"/>
                <a:gd name="connsiteY102" fmla="*/ 2646362 h 4373562"/>
                <a:gd name="connsiteX103" fmla="*/ 2778918 w 4836318"/>
                <a:gd name="connsiteY103" fmla="*/ 2684462 h 4373562"/>
                <a:gd name="connsiteX104" fmla="*/ 2836068 w 4836318"/>
                <a:gd name="connsiteY104" fmla="*/ 2709862 h 4373562"/>
                <a:gd name="connsiteX105" fmla="*/ 2886868 w 4836318"/>
                <a:gd name="connsiteY105" fmla="*/ 2747962 h 4373562"/>
                <a:gd name="connsiteX106" fmla="*/ 2899568 w 4836318"/>
                <a:gd name="connsiteY106" fmla="*/ 2786062 h 4373562"/>
                <a:gd name="connsiteX107" fmla="*/ 2899568 w 4836318"/>
                <a:gd name="connsiteY107" fmla="*/ 2817812 h 4373562"/>
                <a:gd name="connsiteX108" fmla="*/ 2950368 w 4836318"/>
                <a:gd name="connsiteY108" fmla="*/ 2836862 h 4373562"/>
                <a:gd name="connsiteX109" fmla="*/ 2950368 w 4836318"/>
                <a:gd name="connsiteY109" fmla="*/ 2836862 h 4373562"/>
                <a:gd name="connsiteX110" fmla="*/ 3007518 w 4836318"/>
                <a:gd name="connsiteY110" fmla="*/ 2881312 h 4373562"/>
                <a:gd name="connsiteX111" fmla="*/ 3007518 w 4836318"/>
                <a:gd name="connsiteY111" fmla="*/ 2881312 h 4373562"/>
                <a:gd name="connsiteX112" fmla="*/ 3096418 w 4836318"/>
                <a:gd name="connsiteY112" fmla="*/ 2919412 h 4373562"/>
                <a:gd name="connsiteX113" fmla="*/ 3096418 w 4836318"/>
                <a:gd name="connsiteY113" fmla="*/ 2919412 h 4373562"/>
                <a:gd name="connsiteX114" fmla="*/ 3185318 w 4836318"/>
                <a:gd name="connsiteY114" fmla="*/ 2944812 h 4373562"/>
                <a:gd name="connsiteX115" fmla="*/ 3198018 w 4836318"/>
                <a:gd name="connsiteY115" fmla="*/ 2995612 h 4373562"/>
                <a:gd name="connsiteX116" fmla="*/ 3236118 w 4836318"/>
                <a:gd name="connsiteY116" fmla="*/ 3021012 h 4373562"/>
                <a:gd name="connsiteX117" fmla="*/ 3267868 w 4836318"/>
                <a:gd name="connsiteY117" fmla="*/ 3033712 h 4373562"/>
                <a:gd name="connsiteX118" fmla="*/ 3305968 w 4836318"/>
                <a:gd name="connsiteY118" fmla="*/ 3065462 h 4373562"/>
                <a:gd name="connsiteX119" fmla="*/ 3394868 w 4836318"/>
                <a:gd name="connsiteY119" fmla="*/ 3128962 h 4373562"/>
                <a:gd name="connsiteX120" fmla="*/ 3375818 w 4836318"/>
                <a:gd name="connsiteY120" fmla="*/ 3186112 h 4373562"/>
                <a:gd name="connsiteX121" fmla="*/ 3407568 w 4836318"/>
                <a:gd name="connsiteY121" fmla="*/ 3205162 h 4373562"/>
                <a:gd name="connsiteX122" fmla="*/ 3426618 w 4836318"/>
                <a:gd name="connsiteY122" fmla="*/ 3211512 h 4373562"/>
                <a:gd name="connsiteX123" fmla="*/ 3464718 w 4836318"/>
                <a:gd name="connsiteY123" fmla="*/ 3243262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191418 w 4836318"/>
                <a:gd name="connsiteY48" fmla="*/ 1204912 h 4373562"/>
                <a:gd name="connsiteX49" fmla="*/ 1191418 w 4836318"/>
                <a:gd name="connsiteY49" fmla="*/ 1236662 h 4373562"/>
                <a:gd name="connsiteX50" fmla="*/ 1254918 w 4836318"/>
                <a:gd name="connsiteY50" fmla="*/ 1230312 h 4373562"/>
                <a:gd name="connsiteX51" fmla="*/ 1254918 w 4836318"/>
                <a:gd name="connsiteY51" fmla="*/ 1293812 h 4373562"/>
                <a:gd name="connsiteX52" fmla="*/ 1261268 w 4836318"/>
                <a:gd name="connsiteY52" fmla="*/ 1319212 h 4373562"/>
                <a:gd name="connsiteX53" fmla="*/ 1305718 w 4836318"/>
                <a:gd name="connsiteY53" fmla="*/ 1338262 h 4373562"/>
                <a:gd name="connsiteX54" fmla="*/ 1305718 w 4836318"/>
                <a:gd name="connsiteY54" fmla="*/ 1338262 h 4373562"/>
                <a:gd name="connsiteX55" fmla="*/ 1375568 w 4836318"/>
                <a:gd name="connsiteY55" fmla="*/ 1370012 h 4373562"/>
                <a:gd name="connsiteX56" fmla="*/ 1375568 w 4836318"/>
                <a:gd name="connsiteY56" fmla="*/ 1370012 h 4373562"/>
                <a:gd name="connsiteX57" fmla="*/ 1413668 w 4836318"/>
                <a:gd name="connsiteY57" fmla="*/ 1382712 h 4373562"/>
                <a:gd name="connsiteX58" fmla="*/ 1432718 w 4836318"/>
                <a:gd name="connsiteY58" fmla="*/ 1446212 h 4373562"/>
                <a:gd name="connsiteX59" fmla="*/ 1464468 w 4836318"/>
                <a:gd name="connsiteY59" fmla="*/ 1446212 h 4373562"/>
                <a:gd name="connsiteX60" fmla="*/ 1464468 w 4836318"/>
                <a:gd name="connsiteY60" fmla="*/ 1516062 h 4373562"/>
                <a:gd name="connsiteX61" fmla="*/ 1489868 w 4836318"/>
                <a:gd name="connsiteY61" fmla="*/ 1516062 h 4373562"/>
                <a:gd name="connsiteX62" fmla="*/ 1496218 w 4836318"/>
                <a:gd name="connsiteY62" fmla="*/ 1560512 h 4373562"/>
                <a:gd name="connsiteX63" fmla="*/ 1496218 w 4836318"/>
                <a:gd name="connsiteY63" fmla="*/ 1560512 h 4373562"/>
                <a:gd name="connsiteX64" fmla="*/ 1566068 w 4836318"/>
                <a:gd name="connsiteY64" fmla="*/ 1592262 h 4373562"/>
                <a:gd name="connsiteX65" fmla="*/ 1623218 w 4836318"/>
                <a:gd name="connsiteY65" fmla="*/ 1630362 h 4373562"/>
                <a:gd name="connsiteX66" fmla="*/ 1623218 w 4836318"/>
                <a:gd name="connsiteY66" fmla="*/ 1636712 h 4373562"/>
                <a:gd name="connsiteX67" fmla="*/ 1705768 w 4836318"/>
                <a:gd name="connsiteY67" fmla="*/ 1693862 h 4373562"/>
                <a:gd name="connsiteX68" fmla="*/ 1705768 w 4836318"/>
                <a:gd name="connsiteY68" fmla="*/ 1757362 h 4373562"/>
                <a:gd name="connsiteX69" fmla="*/ 1756568 w 4836318"/>
                <a:gd name="connsiteY69" fmla="*/ 1789112 h 4373562"/>
                <a:gd name="connsiteX70" fmla="*/ 1756568 w 4836318"/>
                <a:gd name="connsiteY70" fmla="*/ 1789112 h 4373562"/>
                <a:gd name="connsiteX71" fmla="*/ 1839118 w 4836318"/>
                <a:gd name="connsiteY71" fmla="*/ 1782762 h 4373562"/>
                <a:gd name="connsiteX72" fmla="*/ 1820068 w 4836318"/>
                <a:gd name="connsiteY72" fmla="*/ 1827212 h 4373562"/>
                <a:gd name="connsiteX73" fmla="*/ 1820068 w 4836318"/>
                <a:gd name="connsiteY73" fmla="*/ 1827212 h 4373562"/>
                <a:gd name="connsiteX74" fmla="*/ 1858168 w 4836318"/>
                <a:gd name="connsiteY74" fmla="*/ 1916112 h 4373562"/>
                <a:gd name="connsiteX75" fmla="*/ 1928018 w 4836318"/>
                <a:gd name="connsiteY75" fmla="*/ 1909762 h 4373562"/>
                <a:gd name="connsiteX76" fmla="*/ 1972468 w 4836318"/>
                <a:gd name="connsiteY76" fmla="*/ 1941512 h 4373562"/>
                <a:gd name="connsiteX77" fmla="*/ 2023268 w 4836318"/>
                <a:gd name="connsiteY77" fmla="*/ 1985962 h 4373562"/>
                <a:gd name="connsiteX78" fmla="*/ 2042318 w 4836318"/>
                <a:gd name="connsiteY78" fmla="*/ 1992312 h 4373562"/>
                <a:gd name="connsiteX79" fmla="*/ 2042318 w 4836318"/>
                <a:gd name="connsiteY79" fmla="*/ 1992312 h 4373562"/>
                <a:gd name="connsiteX80" fmla="*/ 2093118 w 4836318"/>
                <a:gd name="connsiteY80" fmla="*/ 2043112 h 4373562"/>
                <a:gd name="connsiteX81" fmla="*/ 2143918 w 4836318"/>
                <a:gd name="connsiteY81" fmla="*/ 2068512 h 4373562"/>
                <a:gd name="connsiteX82" fmla="*/ 2182018 w 4836318"/>
                <a:gd name="connsiteY82" fmla="*/ 2106612 h 4373562"/>
                <a:gd name="connsiteX83" fmla="*/ 2182018 w 4836318"/>
                <a:gd name="connsiteY83" fmla="*/ 2106612 h 4373562"/>
                <a:gd name="connsiteX84" fmla="*/ 2232818 w 4836318"/>
                <a:gd name="connsiteY84" fmla="*/ 2144712 h 4373562"/>
                <a:gd name="connsiteX85" fmla="*/ 2251868 w 4836318"/>
                <a:gd name="connsiteY85" fmla="*/ 2157412 h 4373562"/>
                <a:gd name="connsiteX86" fmla="*/ 2270918 w 4836318"/>
                <a:gd name="connsiteY86" fmla="*/ 2176462 h 4373562"/>
                <a:gd name="connsiteX87" fmla="*/ 2309018 w 4836318"/>
                <a:gd name="connsiteY87" fmla="*/ 2195512 h 4373562"/>
                <a:gd name="connsiteX88" fmla="*/ 2315368 w 4836318"/>
                <a:gd name="connsiteY88" fmla="*/ 2227262 h 4373562"/>
                <a:gd name="connsiteX89" fmla="*/ 2340768 w 4836318"/>
                <a:gd name="connsiteY89" fmla="*/ 2227262 h 4373562"/>
                <a:gd name="connsiteX90" fmla="*/ 2334418 w 4836318"/>
                <a:gd name="connsiteY90" fmla="*/ 2265362 h 4373562"/>
                <a:gd name="connsiteX91" fmla="*/ 2385218 w 4836318"/>
                <a:gd name="connsiteY91" fmla="*/ 2278062 h 4373562"/>
                <a:gd name="connsiteX92" fmla="*/ 2391568 w 4836318"/>
                <a:gd name="connsiteY92" fmla="*/ 2341562 h 4373562"/>
                <a:gd name="connsiteX93" fmla="*/ 2423318 w 4836318"/>
                <a:gd name="connsiteY93" fmla="*/ 2347912 h 4373562"/>
                <a:gd name="connsiteX94" fmla="*/ 2423318 w 4836318"/>
                <a:gd name="connsiteY94" fmla="*/ 2436812 h 4373562"/>
                <a:gd name="connsiteX95" fmla="*/ 2480468 w 4836318"/>
                <a:gd name="connsiteY95" fmla="*/ 2443162 h 4373562"/>
                <a:gd name="connsiteX96" fmla="*/ 2537618 w 4836318"/>
                <a:gd name="connsiteY96" fmla="*/ 2462212 h 4373562"/>
                <a:gd name="connsiteX97" fmla="*/ 2594768 w 4836318"/>
                <a:gd name="connsiteY97" fmla="*/ 2487612 h 4373562"/>
                <a:gd name="connsiteX98" fmla="*/ 2670968 w 4836318"/>
                <a:gd name="connsiteY98" fmla="*/ 2513012 h 4373562"/>
                <a:gd name="connsiteX99" fmla="*/ 2696368 w 4836318"/>
                <a:gd name="connsiteY99" fmla="*/ 2538412 h 4373562"/>
                <a:gd name="connsiteX100" fmla="*/ 2702718 w 4836318"/>
                <a:gd name="connsiteY100" fmla="*/ 2620962 h 4373562"/>
                <a:gd name="connsiteX101" fmla="*/ 2734468 w 4836318"/>
                <a:gd name="connsiteY101" fmla="*/ 2646362 h 4373562"/>
                <a:gd name="connsiteX102" fmla="*/ 2734468 w 4836318"/>
                <a:gd name="connsiteY102" fmla="*/ 2646362 h 4373562"/>
                <a:gd name="connsiteX103" fmla="*/ 2778918 w 4836318"/>
                <a:gd name="connsiteY103" fmla="*/ 2684462 h 4373562"/>
                <a:gd name="connsiteX104" fmla="*/ 2836068 w 4836318"/>
                <a:gd name="connsiteY104" fmla="*/ 2709862 h 4373562"/>
                <a:gd name="connsiteX105" fmla="*/ 2886868 w 4836318"/>
                <a:gd name="connsiteY105" fmla="*/ 2747962 h 4373562"/>
                <a:gd name="connsiteX106" fmla="*/ 2899568 w 4836318"/>
                <a:gd name="connsiteY106" fmla="*/ 2786062 h 4373562"/>
                <a:gd name="connsiteX107" fmla="*/ 2899568 w 4836318"/>
                <a:gd name="connsiteY107" fmla="*/ 2817812 h 4373562"/>
                <a:gd name="connsiteX108" fmla="*/ 2950368 w 4836318"/>
                <a:gd name="connsiteY108" fmla="*/ 2836862 h 4373562"/>
                <a:gd name="connsiteX109" fmla="*/ 2950368 w 4836318"/>
                <a:gd name="connsiteY109" fmla="*/ 2836862 h 4373562"/>
                <a:gd name="connsiteX110" fmla="*/ 3007518 w 4836318"/>
                <a:gd name="connsiteY110" fmla="*/ 2881312 h 4373562"/>
                <a:gd name="connsiteX111" fmla="*/ 3007518 w 4836318"/>
                <a:gd name="connsiteY111" fmla="*/ 2881312 h 4373562"/>
                <a:gd name="connsiteX112" fmla="*/ 3096418 w 4836318"/>
                <a:gd name="connsiteY112" fmla="*/ 2919412 h 4373562"/>
                <a:gd name="connsiteX113" fmla="*/ 3096418 w 4836318"/>
                <a:gd name="connsiteY113" fmla="*/ 2919412 h 4373562"/>
                <a:gd name="connsiteX114" fmla="*/ 3185318 w 4836318"/>
                <a:gd name="connsiteY114" fmla="*/ 2944812 h 4373562"/>
                <a:gd name="connsiteX115" fmla="*/ 3198018 w 4836318"/>
                <a:gd name="connsiteY115" fmla="*/ 2995612 h 4373562"/>
                <a:gd name="connsiteX116" fmla="*/ 3236118 w 4836318"/>
                <a:gd name="connsiteY116" fmla="*/ 3021012 h 4373562"/>
                <a:gd name="connsiteX117" fmla="*/ 3267868 w 4836318"/>
                <a:gd name="connsiteY117" fmla="*/ 3033712 h 4373562"/>
                <a:gd name="connsiteX118" fmla="*/ 3305968 w 4836318"/>
                <a:gd name="connsiteY118" fmla="*/ 3065462 h 4373562"/>
                <a:gd name="connsiteX119" fmla="*/ 3394868 w 4836318"/>
                <a:gd name="connsiteY119" fmla="*/ 3128962 h 4373562"/>
                <a:gd name="connsiteX120" fmla="*/ 3375818 w 4836318"/>
                <a:gd name="connsiteY120" fmla="*/ 3186112 h 4373562"/>
                <a:gd name="connsiteX121" fmla="*/ 3407568 w 4836318"/>
                <a:gd name="connsiteY121" fmla="*/ 3205162 h 4373562"/>
                <a:gd name="connsiteX122" fmla="*/ 3426618 w 4836318"/>
                <a:gd name="connsiteY122" fmla="*/ 3211512 h 4373562"/>
                <a:gd name="connsiteX123" fmla="*/ 3464718 w 4836318"/>
                <a:gd name="connsiteY123" fmla="*/ 3243262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91418 w 4836318"/>
                <a:gd name="connsiteY49" fmla="*/ 1236662 h 4373562"/>
                <a:gd name="connsiteX50" fmla="*/ 1254918 w 4836318"/>
                <a:gd name="connsiteY50" fmla="*/ 1230312 h 4373562"/>
                <a:gd name="connsiteX51" fmla="*/ 1254918 w 4836318"/>
                <a:gd name="connsiteY51" fmla="*/ 1293812 h 4373562"/>
                <a:gd name="connsiteX52" fmla="*/ 1261268 w 4836318"/>
                <a:gd name="connsiteY52" fmla="*/ 1319212 h 4373562"/>
                <a:gd name="connsiteX53" fmla="*/ 1305718 w 4836318"/>
                <a:gd name="connsiteY53" fmla="*/ 1338262 h 4373562"/>
                <a:gd name="connsiteX54" fmla="*/ 1305718 w 4836318"/>
                <a:gd name="connsiteY54" fmla="*/ 1338262 h 4373562"/>
                <a:gd name="connsiteX55" fmla="*/ 1375568 w 4836318"/>
                <a:gd name="connsiteY55" fmla="*/ 1370012 h 4373562"/>
                <a:gd name="connsiteX56" fmla="*/ 1375568 w 4836318"/>
                <a:gd name="connsiteY56" fmla="*/ 1370012 h 4373562"/>
                <a:gd name="connsiteX57" fmla="*/ 1413668 w 4836318"/>
                <a:gd name="connsiteY57" fmla="*/ 1382712 h 4373562"/>
                <a:gd name="connsiteX58" fmla="*/ 1432718 w 4836318"/>
                <a:gd name="connsiteY58" fmla="*/ 1446212 h 4373562"/>
                <a:gd name="connsiteX59" fmla="*/ 1464468 w 4836318"/>
                <a:gd name="connsiteY59" fmla="*/ 1446212 h 4373562"/>
                <a:gd name="connsiteX60" fmla="*/ 1464468 w 4836318"/>
                <a:gd name="connsiteY60" fmla="*/ 1516062 h 4373562"/>
                <a:gd name="connsiteX61" fmla="*/ 1489868 w 4836318"/>
                <a:gd name="connsiteY61" fmla="*/ 1516062 h 4373562"/>
                <a:gd name="connsiteX62" fmla="*/ 1496218 w 4836318"/>
                <a:gd name="connsiteY62" fmla="*/ 1560512 h 4373562"/>
                <a:gd name="connsiteX63" fmla="*/ 1496218 w 4836318"/>
                <a:gd name="connsiteY63" fmla="*/ 1560512 h 4373562"/>
                <a:gd name="connsiteX64" fmla="*/ 1566068 w 4836318"/>
                <a:gd name="connsiteY64" fmla="*/ 1592262 h 4373562"/>
                <a:gd name="connsiteX65" fmla="*/ 1623218 w 4836318"/>
                <a:gd name="connsiteY65" fmla="*/ 1630362 h 4373562"/>
                <a:gd name="connsiteX66" fmla="*/ 1623218 w 4836318"/>
                <a:gd name="connsiteY66" fmla="*/ 1636712 h 4373562"/>
                <a:gd name="connsiteX67" fmla="*/ 1705768 w 4836318"/>
                <a:gd name="connsiteY67" fmla="*/ 1693862 h 4373562"/>
                <a:gd name="connsiteX68" fmla="*/ 1705768 w 4836318"/>
                <a:gd name="connsiteY68" fmla="*/ 1757362 h 4373562"/>
                <a:gd name="connsiteX69" fmla="*/ 1756568 w 4836318"/>
                <a:gd name="connsiteY69" fmla="*/ 1789112 h 4373562"/>
                <a:gd name="connsiteX70" fmla="*/ 1756568 w 4836318"/>
                <a:gd name="connsiteY70" fmla="*/ 1789112 h 4373562"/>
                <a:gd name="connsiteX71" fmla="*/ 1839118 w 4836318"/>
                <a:gd name="connsiteY71" fmla="*/ 1782762 h 4373562"/>
                <a:gd name="connsiteX72" fmla="*/ 1820068 w 4836318"/>
                <a:gd name="connsiteY72" fmla="*/ 1827212 h 4373562"/>
                <a:gd name="connsiteX73" fmla="*/ 1820068 w 4836318"/>
                <a:gd name="connsiteY73" fmla="*/ 1827212 h 4373562"/>
                <a:gd name="connsiteX74" fmla="*/ 1858168 w 4836318"/>
                <a:gd name="connsiteY74" fmla="*/ 1916112 h 4373562"/>
                <a:gd name="connsiteX75" fmla="*/ 1928018 w 4836318"/>
                <a:gd name="connsiteY75" fmla="*/ 1909762 h 4373562"/>
                <a:gd name="connsiteX76" fmla="*/ 1972468 w 4836318"/>
                <a:gd name="connsiteY76" fmla="*/ 1941512 h 4373562"/>
                <a:gd name="connsiteX77" fmla="*/ 2023268 w 4836318"/>
                <a:gd name="connsiteY77" fmla="*/ 1985962 h 4373562"/>
                <a:gd name="connsiteX78" fmla="*/ 2042318 w 4836318"/>
                <a:gd name="connsiteY78" fmla="*/ 1992312 h 4373562"/>
                <a:gd name="connsiteX79" fmla="*/ 2042318 w 4836318"/>
                <a:gd name="connsiteY79" fmla="*/ 1992312 h 4373562"/>
                <a:gd name="connsiteX80" fmla="*/ 2093118 w 4836318"/>
                <a:gd name="connsiteY80" fmla="*/ 2043112 h 4373562"/>
                <a:gd name="connsiteX81" fmla="*/ 2143918 w 4836318"/>
                <a:gd name="connsiteY81" fmla="*/ 2068512 h 4373562"/>
                <a:gd name="connsiteX82" fmla="*/ 2182018 w 4836318"/>
                <a:gd name="connsiteY82" fmla="*/ 2106612 h 4373562"/>
                <a:gd name="connsiteX83" fmla="*/ 2182018 w 4836318"/>
                <a:gd name="connsiteY83" fmla="*/ 2106612 h 4373562"/>
                <a:gd name="connsiteX84" fmla="*/ 2232818 w 4836318"/>
                <a:gd name="connsiteY84" fmla="*/ 2144712 h 4373562"/>
                <a:gd name="connsiteX85" fmla="*/ 2251868 w 4836318"/>
                <a:gd name="connsiteY85" fmla="*/ 2157412 h 4373562"/>
                <a:gd name="connsiteX86" fmla="*/ 2270918 w 4836318"/>
                <a:gd name="connsiteY86" fmla="*/ 2176462 h 4373562"/>
                <a:gd name="connsiteX87" fmla="*/ 2309018 w 4836318"/>
                <a:gd name="connsiteY87" fmla="*/ 2195512 h 4373562"/>
                <a:gd name="connsiteX88" fmla="*/ 2315368 w 4836318"/>
                <a:gd name="connsiteY88" fmla="*/ 2227262 h 4373562"/>
                <a:gd name="connsiteX89" fmla="*/ 2340768 w 4836318"/>
                <a:gd name="connsiteY89" fmla="*/ 2227262 h 4373562"/>
                <a:gd name="connsiteX90" fmla="*/ 2334418 w 4836318"/>
                <a:gd name="connsiteY90" fmla="*/ 2265362 h 4373562"/>
                <a:gd name="connsiteX91" fmla="*/ 2385218 w 4836318"/>
                <a:gd name="connsiteY91" fmla="*/ 2278062 h 4373562"/>
                <a:gd name="connsiteX92" fmla="*/ 2391568 w 4836318"/>
                <a:gd name="connsiteY92" fmla="*/ 2341562 h 4373562"/>
                <a:gd name="connsiteX93" fmla="*/ 2423318 w 4836318"/>
                <a:gd name="connsiteY93" fmla="*/ 2347912 h 4373562"/>
                <a:gd name="connsiteX94" fmla="*/ 2423318 w 4836318"/>
                <a:gd name="connsiteY94" fmla="*/ 2436812 h 4373562"/>
                <a:gd name="connsiteX95" fmla="*/ 2480468 w 4836318"/>
                <a:gd name="connsiteY95" fmla="*/ 2443162 h 4373562"/>
                <a:gd name="connsiteX96" fmla="*/ 2537618 w 4836318"/>
                <a:gd name="connsiteY96" fmla="*/ 2462212 h 4373562"/>
                <a:gd name="connsiteX97" fmla="*/ 2594768 w 4836318"/>
                <a:gd name="connsiteY97" fmla="*/ 2487612 h 4373562"/>
                <a:gd name="connsiteX98" fmla="*/ 2670968 w 4836318"/>
                <a:gd name="connsiteY98" fmla="*/ 2513012 h 4373562"/>
                <a:gd name="connsiteX99" fmla="*/ 2696368 w 4836318"/>
                <a:gd name="connsiteY99" fmla="*/ 2538412 h 4373562"/>
                <a:gd name="connsiteX100" fmla="*/ 2702718 w 4836318"/>
                <a:gd name="connsiteY100" fmla="*/ 2620962 h 4373562"/>
                <a:gd name="connsiteX101" fmla="*/ 2734468 w 4836318"/>
                <a:gd name="connsiteY101" fmla="*/ 2646362 h 4373562"/>
                <a:gd name="connsiteX102" fmla="*/ 2734468 w 4836318"/>
                <a:gd name="connsiteY102" fmla="*/ 2646362 h 4373562"/>
                <a:gd name="connsiteX103" fmla="*/ 2778918 w 4836318"/>
                <a:gd name="connsiteY103" fmla="*/ 2684462 h 4373562"/>
                <a:gd name="connsiteX104" fmla="*/ 2836068 w 4836318"/>
                <a:gd name="connsiteY104" fmla="*/ 2709862 h 4373562"/>
                <a:gd name="connsiteX105" fmla="*/ 2886868 w 4836318"/>
                <a:gd name="connsiteY105" fmla="*/ 2747962 h 4373562"/>
                <a:gd name="connsiteX106" fmla="*/ 2899568 w 4836318"/>
                <a:gd name="connsiteY106" fmla="*/ 2786062 h 4373562"/>
                <a:gd name="connsiteX107" fmla="*/ 2899568 w 4836318"/>
                <a:gd name="connsiteY107" fmla="*/ 2817812 h 4373562"/>
                <a:gd name="connsiteX108" fmla="*/ 2950368 w 4836318"/>
                <a:gd name="connsiteY108" fmla="*/ 2836862 h 4373562"/>
                <a:gd name="connsiteX109" fmla="*/ 2950368 w 4836318"/>
                <a:gd name="connsiteY109" fmla="*/ 2836862 h 4373562"/>
                <a:gd name="connsiteX110" fmla="*/ 3007518 w 4836318"/>
                <a:gd name="connsiteY110" fmla="*/ 2881312 h 4373562"/>
                <a:gd name="connsiteX111" fmla="*/ 3007518 w 4836318"/>
                <a:gd name="connsiteY111" fmla="*/ 2881312 h 4373562"/>
                <a:gd name="connsiteX112" fmla="*/ 3096418 w 4836318"/>
                <a:gd name="connsiteY112" fmla="*/ 2919412 h 4373562"/>
                <a:gd name="connsiteX113" fmla="*/ 3096418 w 4836318"/>
                <a:gd name="connsiteY113" fmla="*/ 2919412 h 4373562"/>
                <a:gd name="connsiteX114" fmla="*/ 3185318 w 4836318"/>
                <a:gd name="connsiteY114" fmla="*/ 2944812 h 4373562"/>
                <a:gd name="connsiteX115" fmla="*/ 3198018 w 4836318"/>
                <a:gd name="connsiteY115" fmla="*/ 2995612 h 4373562"/>
                <a:gd name="connsiteX116" fmla="*/ 3236118 w 4836318"/>
                <a:gd name="connsiteY116" fmla="*/ 3021012 h 4373562"/>
                <a:gd name="connsiteX117" fmla="*/ 3267868 w 4836318"/>
                <a:gd name="connsiteY117" fmla="*/ 3033712 h 4373562"/>
                <a:gd name="connsiteX118" fmla="*/ 3305968 w 4836318"/>
                <a:gd name="connsiteY118" fmla="*/ 3065462 h 4373562"/>
                <a:gd name="connsiteX119" fmla="*/ 3394868 w 4836318"/>
                <a:gd name="connsiteY119" fmla="*/ 3128962 h 4373562"/>
                <a:gd name="connsiteX120" fmla="*/ 3375818 w 4836318"/>
                <a:gd name="connsiteY120" fmla="*/ 3186112 h 4373562"/>
                <a:gd name="connsiteX121" fmla="*/ 3407568 w 4836318"/>
                <a:gd name="connsiteY121" fmla="*/ 3205162 h 4373562"/>
                <a:gd name="connsiteX122" fmla="*/ 3426618 w 4836318"/>
                <a:gd name="connsiteY122" fmla="*/ 3211512 h 4373562"/>
                <a:gd name="connsiteX123" fmla="*/ 3464718 w 4836318"/>
                <a:gd name="connsiteY123" fmla="*/ 3243262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31887 w 4836318"/>
                <a:gd name="connsiteY49" fmla="*/ 1177131 h 4373562"/>
                <a:gd name="connsiteX50" fmla="*/ 1254918 w 4836318"/>
                <a:gd name="connsiteY50" fmla="*/ 1230312 h 4373562"/>
                <a:gd name="connsiteX51" fmla="*/ 1254918 w 4836318"/>
                <a:gd name="connsiteY51" fmla="*/ 1293812 h 4373562"/>
                <a:gd name="connsiteX52" fmla="*/ 1261268 w 4836318"/>
                <a:gd name="connsiteY52" fmla="*/ 1319212 h 4373562"/>
                <a:gd name="connsiteX53" fmla="*/ 1305718 w 4836318"/>
                <a:gd name="connsiteY53" fmla="*/ 1338262 h 4373562"/>
                <a:gd name="connsiteX54" fmla="*/ 1305718 w 4836318"/>
                <a:gd name="connsiteY54" fmla="*/ 1338262 h 4373562"/>
                <a:gd name="connsiteX55" fmla="*/ 1375568 w 4836318"/>
                <a:gd name="connsiteY55" fmla="*/ 1370012 h 4373562"/>
                <a:gd name="connsiteX56" fmla="*/ 1375568 w 4836318"/>
                <a:gd name="connsiteY56" fmla="*/ 1370012 h 4373562"/>
                <a:gd name="connsiteX57" fmla="*/ 1413668 w 4836318"/>
                <a:gd name="connsiteY57" fmla="*/ 1382712 h 4373562"/>
                <a:gd name="connsiteX58" fmla="*/ 1432718 w 4836318"/>
                <a:gd name="connsiteY58" fmla="*/ 1446212 h 4373562"/>
                <a:gd name="connsiteX59" fmla="*/ 1464468 w 4836318"/>
                <a:gd name="connsiteY59" fmla="*/ 1446212 h 4373562"/>
                <a:gd name="connsiteX60" fmla="*/ 1464468 w 4836318"/>
                <a:gd name="connsiteY60" fmla="*/ 1516062 h 4373562"/>
                <a:gd name="connsiteX61" fmla="*/ 1489868 w 4836318"/>
                <a:gd name="connsiteY61" fmla="*/ 1516062 h 4373562"/>
                <a:gd name="connsiteX62" fmla="*/ 1496218 w 4836318"/>
                <a:gd name="connsiteY62" fmla="*/ 1560512 h 4373562"/>
                <a:gd name="connsiteX63" fmla="*/ 1496218 w 4836318"/>
                <a:gd name="connsiteY63" fmla="*/ 1560512 h 4373562"/>
                <a:gd name="connsiteX64" fmla="*/ 1566068 w 4836318"/>
                <a:gd name="connsiteY64" fmla="*/ 1592262 h 4373562"/>
                <a:gd name="connsiteX65" fmla="*/ 1623218 w 4836318"/>
                <a:gd name="connsiteY65" fmla="*/ 1630362 h 4373562"/>
                <a:gd name="connsiteX66" fmla="*/ 1623218 w 4836318"/>
                <a:gd name="connsiteY66" fmla="*/ 1636712 h 4373562"/>
                <a:gd name="connsiteX67" fmla="*/ 1705768 w 4836318"/>
                <a:gd name="connsiteY67" fmla="*/ 1693862 h 4373562"/>
                <a:gd name="connsiteX68" fmla="*/ 1705768 w 4836318"/>
                <a:gd name="connsiteY68" fmla="*/ 1757362 h 4373562"/>
                <a:gd name="connsiteX69" fmla="*/ 1756568 w 4836318"/>
                <a:gd name="connsiteY69" fmla="*/ 1789112 h 4373562"/>
                <a:gd name="connsiteX70" fmla="*/ 1756568 w 4836318"/>
                <a:gd name="connsiteY70" fmla="*/ 1789112 h 4373562"/>
                <a:gd name="connsiteX71" fmla="*/ 1839118 w 4836318"/>
                <a:gd name="connsiteY71" fmla="*/ 1782762 h 4373562"/>
                <a:gd name="connsiteX72" fmla="*/ 1820068 w 4836318"/>
                <a:gd name="connsiteY72" fmla="*/ 1827212 h 4373562"/>
                <a:gd name="connsiteX73" fmla="*/ 1820068 w 4836318"/>
                <a:gd name="connsiteY73" fmla="*/ 1827212 h 4373562"/>
                <a:gd name="connsiteX74" fmla="*/ 1858168 w 4836318"/>
                <a:gd name="connsiteY74" fmla="*/ 1916112 h 4373562"/>
                <a:gd name="connsiteX75" fmla="*/ 1928018 w 4836318"/>
                <a:gd name="connsiteY75" fmla="*/ 1909762 h 4373562"/>
                <a:gd name="connsiteX76" fmla="*/ 1972468 w 4836318"/>
                <a:gd name="connsiteY76" fmla="*/ 1941512 h 4373562"/>
                <a:gd name="connsiteX77" fmla="*/ 2023268 w 4836318"/>
                <a:gd name="connsiteY77" fmla="*/ 1985962 h 4373562"/>
                <a:gd name="connsiteX78" fmla="*/ 2042318 w 4836318"/>
                <a:gd name="connsiteY78" fmla="*/ 1992312 h 4373562"/>
                <a:gd name="connsiteX79" fmla="*/ 2042318 w 4836318"/>
                <a:gd name="connsiteY79" fmla="*/ 1992312 h 4373562"/>
                <a:gd name="connsiteX80" fmla="*/ 2093118 w 4836318"/>
                <a:gd name="connsiteY80" fmla="*/ 2043112 h 4373562"/>
                <a:gd name="connsiteX81" fmla="*/ 2143918 w 4836318"/>
                <a:gd name="connsiteY81" fmla="*/ 2068512 h 4373562"/>
                <a:gd name="connsiteX82" fmla="*/ 2182018 w 4836318"/>
                <a:gd name="connsiteY82" fmla="*/ 2106612 h 4373562"/>
                <a:gd name="connsiteX83" fmla="*/ 2182018 w 4836318"/>
                <a:gd name="connsiteY83" fmla="*/ 2106612 h 4373562"/>
                <a:gd name="connsiteX84" fmla="*/ 2232818 w 4836318"/>
                <a:gd name="connsiteY84" fmla="*/ 2144712 h 4373562"/>
                <a:gd name="connsiteX85" fmla="*/ 2251868 w 4836318"/>
                <a:gd name="connsiteY85" fmla="*/ 2157412 h 4373562"/>
                <a:gd name="connsiteX86" fmla="*/ 2270918 w 4836318"/>
                <a:gd name="connsiteY86" fmla="*/ 2176462 h 4373562"/>
                <a:gd name="connsiteX87" fmla="*/ 2309018 w 4836318"/>
                <a:gd name="connsiteY87" fmla="*/ 2195512 h 4373562"/>
                <a:gd name="connsiteX88" fmla="*/ 2315368 w 4836318"/>
                <a:gd name="connsiteY88" fmla="*/ 2227262 h 4373562"/>
                <a:gd name="connsiteX89" fmla="*/ 2340768 w 4836318"/>
                <a:gd name="connsiteY89" fmla="*/ 2227262 h 4373562"/>
                <a:gd name="connsiteX90" fmla="*/ 2334418 w 4836318"/>
                <a:gd name="connsiteY90" fmla="*/ 2265362 h 4373562"/>
                <a:gd name="connsiteX91" fmla="*/ 2385218 w 4836318"/>
                <a:gd name="connsiteY91" fmla="*/ 2278062 h 4373562"/>
                <a:gd name="connsiteX92" fmla="*/ 2391568 w 4836318"/>
                <a:gd name="connsiteY92" fmla="*/ 2341562 h 4373562"/>
                <a:gd name="connsiteX93" fmla="*/ 2423318 w 4836318"/>
                <a:gd name="connsiteY93" fmla="*/ 2347912 h 4373562"/>
                <a:gd name="connsiteX94" fmla="*/ 2423318 w 4836318"/>
                <a:gd name="connsiteY94" fmla="*/ 2436812 h 4373562"/>
                <a:gd name="connsiteX95" fmla="*/ 2480468 w 4836318"/>
                <a:gd name="connsiteY95" fmla="*/ 2443162 h 4373562"/>
                <a:gd name="connsiteX96" fmla="*/ 2537618 w 4836318"/>
                <a:gd name="connsiteY96" fmla="*/ 2462212 h 4373562"/>
                <a:gd name="connsiteX97" fmla="*/ 2594768 w 4836318"/>
                <a:gd name="connsiteY97" fmla="*/ 2487612 h 4373562"/>
                <a:gd name="connsiteX98" fmla="*/ 2670968 w 4836318"/>
                <a:gd name="connsiteY98" fmla="*/ 2513012 h 4373562"/>
                <a:gd name="connsiteX99" fmla="*/ 2696368 w 4836318"/>
                <a:gd name="connsiteY99" fmla="*/ 2538412 h 4373562"/>
                <a:gd name="connsiteX100" fmla="*/ 2702718 w 4836318"/>
                <a:gd name="connsiteY100" fmla="*/ 2620962 h 4373562"/>
                <a:gd name="connsiteX101" fmla="*/ 2734468 w 4836318"/>
                <a:gd name="connsiteY101" fmla="*/ 2646362 h 4373562"/>
                <a:gd name="connsiteX102" fmla="*/ 2734468 w 4836318"/>
                <a:gd name="connsiteY102" fmla="*/ 2646362 h 4373562"/>
                <a:gd name="connsiteX103" fmla="*/ 2778918 w 4836318"/>
                <a:gd name="connsiteY103" fmla="*/ 2684462 h 4373562"/>
                <a:gd name="connsiteX104" fmla="*/ 2836068 w 4836318"/>
                <a:gd name="connsiteY104" fmla="*/ 2709862 h 4373562"/>
                <a:gd name="connsiteX105" fmla="*/ 2886868 w 4836318"/>
                <a:gd name="connsiteY105" fmla="*/ 2747962 h 4373562"/>
                <a:gd name="connsiteX106" fmla="*/ 2899568 w 4836318"/>
                <a:gd name="connsiteY106" fmla="*/ 2786062 h 4373562"/>
                <a:gd name="connsiteX107" fmla="*/ 2899568 w 4836318"/>
                <a:gd name="connsiteY107" fmla="*/ 2817812 h 4373562"/>
                <a:gd name="connsiteX108" fmla="*/ 2950368 w 4836318"/>
                <a:gd name="connsiteY108" fmla="*/ 2836862 h 4373562"/>
                <a:gd name="connsiteX109" fmla="*/ 2950368 w 4836318"/>
                <a:gd name="connsiteY109" fmla="*/ 2836862 h 4373562"/>
                <a:gd name="connsiteX110" fmla="*/ 3007518 w 4836318"/>
                <a:gd name="connsiteY110" fmla="*/ 2881312 h 4373562"/>
                <a:gd name="connsiteX111" fmla="*/ 3007518 w 4836318"/>
                <a:gd name="connsiteY111" fmla="*/ 2881312 h 4373562"/>
                <a:gd name="connsiteX112" fmla="*/ 3096418 w 4836318"/>
                <a:gd name="connsiteY112" fmla="*/ 2919412 h 4373562"/>
                <a:gd name="connsiteX113" fmla="*/ 3096418 w 4836318"/>
                <a:gd name="connsiteY113" fmla="*/ 2919412 h 4373562"/>
                <a:gd name="connsiteX114" fmla="*/ 3185318 w 4836318"/>
                <a:gd name="connsiteY114" fmla="*/ 2944812 h 4373562"/>
                <a:gd name="connsiteX115" fmla="*/ 3198018 w 4836318"/>
                <a:gd name="connsiteY115" fmla="*/ 2995612 h 4373562"/>
                <a:gd name="connsiteX116" fmla="*/ 3236118 w 4836318"/>
                <a:gd name="connsiteY116" fmla="*/ 3021012 h 4373562"/>
                <a:gd name="connsiteX117" fmla="*/ 3267868 w 4836318"/>
                <a:gd name="connsiteY117" fmla="*/ 3033712 h 4373562"/>
                <a:gd name="connsiteX118" fmla="*/ 3305968 w 4836318"/>
                <a:gd name="connsiteY118" fmla="*/ 3065462 h 4373562"/>
                <a:gd name="connsiteX119" fmla="*/ 3394868 w 4836318"/>
                <a:gd name="connsiteY119" fmla="*/ 3128962 h 4373562"/>
                <a:gd name="connsiteX120" fmla="*/ 3375818 w 4836318"/>
                <a:gd name="connsiteY120" fmla="*/ 3186112 h 4373562"/>
                <a:gd name="connsiteX121" fmla="*/ 3407568 w 4836318"/>
                <a:gd name="connsiteY121" fmla="*/ 3205162 h 4373562"/>
                <a:gd name="connsiteX122" fmla="*/ 3426618 w 4836318"/>
                <a:gd name="connsiteY122" fmla="*/ 3211512 h 4373562"/>
                <a:gd name="connsiteX123" fmla="*/ 3464718 w 4836318"/>
                <a:gd name="connsiteY123" fmla="*/ 3243262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31887 w 4836318"/>
                <a:gd name="connsiteY49" fmla="*/ 1177131 h 4373562"/>
                <a:gd name="connsiteX50" fmla="*/ 1134268 w 4836318"/>
                <a:gd name="connsiteY50" fmla="*/ 1214437 h 4373562"/>
                <a:gd name="connsiteX51" fmla="*/ 1254918 w 4836318"/>
                <a:gd name="connsiteY51" fmla="*/ 1230312 h 4373562"/>
                <a:gd name="connsiteX52" fmla="*/ 1254918 w 4836318"/>
                <a:gd name="connsiteY52" fmla="*/ 1293812 h 4373562"/>
                <a:gd name="connsiteX53" fmla="*/ 1261268 w 4836318"/>
                <a:gd name="connsiteY53" fmla="*/ 1319212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4268 w 4836318"/>
                <a:gd name="connsiteY50" fmla="*/ 1214437 h 4373562"/>
                <a:gd name="connsiteX51" fmla="*/ 1254918 w 4836318"/>
                <a:gd name="connsiteY51" fmla="*/ 1230312 h 4373562"/>
                <a:gd name="connsiteX52" fmla="*/ 1254918 w 4836318"/>
                <a:gd name="connsiteY52" fmla="*/ 1293812 h 4373562"/>
                <a:gd name="connsiteX53" fmla="*/ 1261268 w 4836318"/>
                <a:gd name="connsiteY53" fmla="*/ 1319212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254918 w 4836318"/>
                <a:gd name="connsiteY51" fmla="*/ 1230312 h 4373562"/>
                <a:gd name="connsiteX52" fmla="*/ 1254918 w 4836318"/>
                <a:gd name="connsiteY52" fmla="*/ 1293812 h 4373562"/>
                <a:gd name="connsiteX53" fmla="*/ 1261268 w 4836318"/>
                <a:gd name="connsiteY53" fmla="*/ 1319212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254918 w 4836318"/>
                <a:gd name="connsiteY52" fmla="*/ 1293812 h 4373562"/>
                <a:gd name="connsiteX53" fmla="*/ 1261268 w 4836318"/>
                <a:gd name="connsiteY53" fmla="*/ 1319212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36662 h 4373562"/>
                <a:gd name="connsiteX53" fmla="*/ 1261268 w 4836318"/>
                <a:gd name="connsiteY53" fmla="*/ 1319212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36662 h 4373562"/>
                <a:gd name="connsiteX53" fmla="*/ 1244599 w 4836318"/>
                <a:gd name="connsiteY53" fmla="*/ 1247775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44599 w 4836318"/>
                <a:gd name="connsiteY53" fmla="*/ 1247775 h 4373562"/>
                <a:gd name="connsiteX54" fmla="*/ 1305718 w 4836318"/>
                <a:gd name="connsiteY54" fmla="*/ 1338262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44599 w 4836318"/>
                <a:gd name="connsiteY53" fmla="*/ 1247775 h 4373562"/>
                <a:gd name="connsiteX54" fmla="*/ 1305718 w 4836318"/>
                <a:gd name="connsiteY54" fmla="*/ 1338262 h 4373562"/>
                <a:gd name="connsiteX55" fmla="*/ 1253330 w 4836318"/>
                <a:gd name="connsiteY55" fmla="*/ 1309687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9918 w 4836318"/>
                <a:gd name="connsiteY26" fmla="*/ 569118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44599 w 4836318"/>
                <a:gd name="connsiteY53" fmla="*/ 1247775 h 4373562"/>
                <a:gd name="connsiteX54" fmla="*/ 1305718 w 4836318"/>
                <a:gd name="connsiteY54" fmla="*/ 1338262 h 4373562"/>
                <a:gd name="connsiteX55" fmla="*/ 1375568 w 4836318"/>
                <a:gd name="connsiteY55" fmla="*/ 1370012 h 4373562"/>
                <a:gd name="connsiteX56" fmla="*/ 1375568 w 4836318"/>
                <a:gd name="connsiteY56" fmla="*/ 1370012 h 4373562"/>
                <a:gd name="connsiteX57" fmla="*/ 1413668 w 4836318"/>
                <a:gd name="connsiteY57" fmla="*/ 1382712 h 4373562"/>
                <a:gd name="connsiteX58" fmla="*/ 1432718 w 4836318"/>
                <a:gd name="connsiteY58" fmla="*/ 1446212 h 4373562"/>
                <a:gd name="connsiteX59" fmla="*/ 1464468 w 4836318"/>
                <a:gd name="connsiteY59" fmla="*/ 1446212 h 4373562"/>
                <a:gd name="connsiteX60" fmla="*/ 1464468 w 4836318"/>
                <a:gd name="connsiteY60" fmla="*/ 1516062 h 4373562"/>
                <a:gd name="connsiteX61" fmla="*/ 1489868 w 4836318"/>
                <a:gd name="connsiteY61" fmla="*/ 1516062 h 4373562"/>
                <a:gd name="connsiteX62" fmla="*/ 1496218 w 4836318"/>
                <a:gd name="connsiteY62" fmla="*/ 1560512 h 4373562"/>
                <a:gd name="connsiteX63" fmla="*/ 1496218 w 4836318"/>
                <a:gd name="connsiteY63" fmla="*/ 1560512 h 4373562"/>
                <a:gd name="connsiteX64" fmla="*/ 1566068 w 4836318"/>
                <a:gd name="connsiteY64" fmla="*/ 1592262 h 4373562"/>
                <a:gd name="connsiteX65" fmla="*/ 1623218 w 4836318"/>
                <a:gd name="connsiteY65" fmla="*/ 1630362 h 4373562"/>
                <a:gd name="connsiteX66" fmla="*/ 1623218 w 4836318"/>
                <a:gd name="connsiteY66" fmla="*/ 1636712 h 4373562"/>
                <a:gd name="connsiteX67" fmla="*/ 1705768 w 4836318"/>
                <a:gd name="connsiteY67" fmla="*/ 1693862 h 4373562"/>
                <a:gd name="connsiteX68" fmla="*/ 1705768 w 4836318"/>
                <a:gd name="connsiteY68" fmla="*/ 1757362 h 4373562"/>
                <a:gd name="connsiteX69" fmla="*/ 1756568 w 4836318"/>
                <a:gd name="connsiteY69" fmla="*/ 1789112 h 4373562"/>
                <a:gd name="connsiteX70" fmla="*/ 1756568 w 4836318"/>
                <a:gd name="connsiteY70" fmla="*/ 1789112 h 4373562"/>
                <a:gd name="connsiteX71" fmla="*/ 1839118 w 4836318"/>
                <a:gd name="connsiteY71" fmla="*/ 1782762 h 4373562"/>
                <a:gd name="connsiteX72" fmla="*/ 1820068 w 4836318"/>
                <a:gd name="connsiteY72" fmla="*/ 1827212 h 4373562"/>
                <a:gd name="connsiteX73" fmla="*/ 1820068 w 4836318"/>
                <a:gd name="connsiteY73" fmla="*/ 1827212 h 4373562"/>
                <a:gd name="connsiteX74" fmla="*/ 1858168 w 4836318"/>
                <a:gd name="connsiteY74" fmla="*/ 1916112 h 4373562"/>
                <a:gd name="connsiteX75" fmla="*/ 1928018 w 4836318"/>
                <a:gd name="connsiteY75" fmla="*/ 1909762 h 4373562"/>
                <a:gd name="connsiteX76" fmla="*/ 1972468 w 4836318"/>
                <a:gd name="connsiteY76" fmla="*/ 1941512 h 4373562"/>
                <a:gd name="connsiteX77" fmla="*/ 2023268 w 4836318"/>
                <a:gd name="connsiteY77" fmla="*/ 1985962 h 4373562"/>
                <a:gd name="connsiteX78" fmla="*/ 2042318 w 4836318"/>
                <a:gd name="connsiteY78" fmla="*/ 1992312 h 4373562"/>
                <a:gd name="connsiteX79" fmla="*/ 2042318 w 4836318"/>
                <a:gd name="connsiteY79" fmla="*/ 1992312 h 4373562"/>
                <a:gd name="connsiteX80" fmla="*/ 2093118 w 4836318"/>
                <a:gd name="connsiteY80" fmla="*/ 2043112 h 4373562"/>
                <a:gd name="connsiteX81" fmla="*/ 2143918 w 4836318"/>
                <a:gd name="connsiteY81" fmla="*/ 2068512 h 4373562"/>
                <a:gd name="connsiteX82" fmla="*/ 2182018 w 4836318"/>
                <a:gd name="connsiteY82" fmla="*/ 2106612 h 4373562"/>
                <a:gd name="connsiteX83" fmla="*/ 2182018 w 4836318"/>
                <a:gd name="connsiteY83" fmla="*/ 2106612 h 4373562"/>
                <a:gd name="connsiteX84" fmla="*/ 2232818 w 4836318"/>
                <a:gd name="connsiteY84" fmla="*/ 2144712 h 4373562"/>
                <a:gd name="connsiteX85" fmla="*/ 2251868 w 4836318"/>
                <a:gd name="connsiteY85" fmla="*/ 2157412 h 4373562"/>
                <a:gd name="connsiteX86" fmla="*/ 2270918 w 4836318"/>
                <a:gd name="connsiteY86" fmla="*/ 2176462 h 4373562"/>
                <a:gd name="connsiteX87" fmla="*/ 2309018 w 4836318"/>
                <a:gd name="connsiteY87" fmla="*/ 2195512 h 4373562"/>
                <a:gd name="connsiteX88" fmla="*/ 2315368 w 4836318"/>
                <a:gd name="connsiteY88" fmla="*/ 2227262 h 4373562"/>
                <a:gd name="connsiteX89" fmla="*/ 2340768 w 4836318"/>
                <a:gd name="connsiteY89" fmla="*/ 2227262 h 4373562"/>
                <a:gd name="connsiteX90" fmla="*/ 2334418 w 4836318"/>
                <a:gd name="connsiteY90" fmla="*/ 2265362 h 4373562"/>
                <a:gd name="connsiteX91" fmla="*/ 2385218 w 4836318"/>
                <a:gd name="connsiteY91" fmla="*/ 2278062 h 4373562"/>
                <a:gd name="connsiteX92" fmla="*/ 2391568 w 4836318"/>
                <a:gd name="connsiteY92" fmla="*/ 2341562 h 4373562"/>
                <a:gd name="connsiteX93" fmla="*/ 2423318 w 4836318"/>
                <a:gd name="connsiteY93" fmla="*/ 2347912 h 4373562"/>
                <a:gd name="connsiteX94" fmla="*/ 2423318 w 4836318"/>
                <a:gd name="connsiteY94" fmla="*/ 2436812 h 4373562"/>
                <a:gd name="connsiteX95" fmla="*/ 2480468 w 4836318"/>
                <a:gd name="connsiteY95" fmla="*/ 2443162 h 4373562"/>
                <a:gd name="connsiteX96" fmla="*/ 2537618 w 4836318"/>
                <a:gd name="connsiteY96" fmla="*/ 2462212 h 4373562"/>
                <a:gd name="connsiteX97" fmla="*/ 2594768 w 4836318"/>
                <a:gd name="connsiteY97" fmla="*/ 2487612 h 4373562"/>
                <a:gd name="connsiteX98" fmla="*/ 2670968 w 4836318"/>
                <a:gd name="connsiteY98" fmla="*/ 2513012 h 4373562"/>
                <a:gd name="connsiteX99" fmla="*/ 2696368 w 4836318"/>
                <a:gd name="connsiteY99" fmla="*/ 2538412 h 4373562"/>
                <a:gd name="connsiteX100" fmla="*/ 2702718 w 4836318"/>
                <a:gd name="connsiteY100" fmla="*/ 2620962 h 4373562"/>
                <a:gd name="connsiteX101" fmla="*/ 2734468 w 4836318"/>
                <a:gd name="connsiteY101" fmla="*/ 2646362 h 4373562"/>
                <a:gd name="connsiteX102" fmla="*/ 2734468 w 4836318"/>
                <a:gd name="connsiteY102" fmla="*/ 2646362 h 4373562"/>
                <a:gd name="connsiteX103" fmla="*/ 2778918 w 4836318"/>
                <a:gd name="connsiteY103" fmla="*/ 2684462 h 4373562"/>
                <a:gd name="connsiteX104" fmla="*/ 2836068 w 4836318"/>
                <a:gd name="connsiteY104" fmla="*/ 2709862 h 4373562"/>
                <a:gd name="connsiteX105" fmla="*/ 2886868 w 4836318"/>
                <a:gd name="connsiteY105" fmla="*/ 2747962 h 4373562"/>
                <a:gd name="connsiteX106" fmla="*/ 2899568 w 4836318"/>
                <a:gd name="connsiteY106" fmla="*/ 2786062 h 4373562"/>
                <a:gd name="connsiteX107" fmla="*/ 2899568 w 4836318"/>
                <a:gd name="connsiteY107" fmla="*/ 2817812 h 4373562"/>
                <a:gd name="connsiteX108" fmla="*/ 2950368 w 4836318"/>
                <a:gd name="connsiteY108" fmla="*/ 2836862 h 4373562"/>
                <a:gd name="connsiteX109" fmla="*/ 2950368 w 4836318"/>
                <a:gd name="connsiteY109" fmla="*/ 2836862 h 4373562"/>
                <a:gd name="connsiteX110" fmla="*/ 3007518 w 4836318"/>
                <a:gd name="connsiteY110" fmla="*/ 2881312 h 4373562"/>
                <a:gd name="connsiteX111" fmla="*/ 3007518 w 4836318"/>
                <a:gd name="connsiteY111" fmla="*/ 2881312 h 4373562"/>
                <a:gd name="connsiteX112" fmla="*/ 3096418 w 4836318"/>
                <a:gd name="connsiteY112" fmla="*/ 2919412 h 4373562"/>
                <a:gd name="connsiteX113" fmla="*/ 3096418 w 4836318"/>
                <a:gd name="connsiteY113" fmla="*/ 2919412 h 4373562"/>
                <a:gd name="connsiteX114" fmla="*/ 3185318 w 4836318"/>
                <a:gd name="connsiteY114" fmla="*/ 2944812 h 4373562"/>
                <a:gd name="connsiteX115" fmla="*/ 3198018 w 4836318"/>
                <a:gd name="connsiteY115" fmla="*/ 2995612 h 4373562"/>
                <a:gd name="connsiteX116" fmla="*/ 3236118 w 4836318"/>
                <a:gd name="connsiteY116" fmla="*/ 3021012 h 4373562"/>
                <a:gd name="connsiteX117" fmla="*/ 3267868 w 4836318"/>
                <a:gd name="connsiteY117" fmla="*/ 3033712 h 4373562"/>
                <a:gd name="connsiteX118" fmla="*/ 3305968 w 4836318"/>
                <a:gd name="connsiteY118" fmla="*/ 3065462 h 4373562"/>
                <a:gd name="connsiteX119" fmla="*/ 3394868 w 4836318"/>
                <a:gd name="connsiteY119" fmla="*/ 3128962 h 4373562"/>
                <a:gd name="connsiteX120" fmla="*/ 3375818 w 4836318"/>
                <a:gd name="connsiteY120" fmla="*/ 3186112 h 4373562"/>
                <a:gd name="connsiteX121" fmla="*/ 3407568 w 4836318"/>
                <a:gd name="connsiteY121" fmla="*/ 3205162 h 4373562"/>
                <a:gd name="connsiteX122" fmla="*/ 3426618 w 4836318"/>
                <a:gd name="connsiteY122" fmla="*/ 3211512 h 4373562"/>
                <a:gd name="connsiteX123" fmla="*/ 3464718 w 4836318"/>
                <a:gd name="connsiteY123" fmla="*/ 3243262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598487 w 4836318"/>
                <a:gd name="connsiteY26" fmla="*/ 554831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44599 w 4836318"/>
                <a:gd name="connsiteY53" fmla="*/ 1247775 h 4373562"/>
                <a:gd name="connsiteX54" fmla="*/ 1305718 w 4836318"/>
                <a:gd name="connsiteY54" fmla="*/ 1338262 h 4373562"/>
                <a:gd name="connsiteX55" fmla="*/ 1375568 w 4836318"/>
                <a:gd name="connsiteY55" fmla="*/ 1370012 h 4373562"/>
                <a:gd name="connsiteX56" fmla="*/ 1375568 w 4836318"/>
                <a:gd name="connsiteY56" fmla="*/ 1370012 h 4373562"/>
                <a:gd name="connsiteX57" fmla="*/ 1413668 w 4836318"/>
                <a:gd name="connsiteY57" fmla="*/ 1382712 h 4373562"/>
                <a:gd name="connsiteX58" fmla="*/ 1432718 w 4836318"/>
                <a:gd name="connsiteY58" fmla="*/ 1446212 h 4373562"/>
                <a:gd name="connsiteX59" fmla="*/ 1464468 w 4836318"/>
                <a:gd name="connsiteY59" fmla="*/ 1446212 h 4373562"/>
                <a:gd name="connsiteX60" fmla="*/ 1464468 w 4836318"/>
                <a:gd name="connsiteY60" fmla="*/ 1516062 h 4373562"/>
                <a:gd name="connsiteX61" fmla="*/ 1489868 w 4836318"/>
                <a:gd name="connsiteY61" fmla="*/ 1516062 h 4373562"/>
                <a:gd name="connsiteX62" fmla="*/ 1496218 w 4836318"/>
                <a:gd name="connsiteY62" fmla="*/ 1560512 h 4373562"/>
                <a:gd name="connsiteX63" fmla="*/ 1496218 w 4836318"/>
                <a:gd name="connsiteY63" fmla="*/ 1560512 h 4373562"/>
                <a:gd name="connsiteX64" fmla="*/ 1566068 w 4836318"/>
                <a:gd name="connsiteY64" fmla="*/ 1592262 h 4373562"/>
                <a:gd name="connsiteX65" fmla="*/ 1623218 w 4836318"/>
                <a:gd name="connsiteY65" fmla="*/ 1630362 h 4373562"/>
                <a:gd name="connsiteX66" fmla="*/ 1623218 w 4836318"/>
                <a:gd name="connsiteY66" fmla="*/ 1636712 h 4373562"/>
                <a:gd name="connsiteX67" fmla="*/ 1705768 w 4836318"/>
                <a:gd name="connsiteY67" fmla="*/ 1693862 h 4373562"/>
                <a:gd name="connsiteX68" fmla="*/ 1705768 w 4836318"/>
                <a:gd name="connsiteY68" fmla="*/ 1757362 h 4373562"/>
                <a:gd name="connsiteX69" fmla="*/ 1756568 w 4836318"/>
                <a:gd name="connsiteY69" fmla="*/ 1789112 h 4373562"/>
                <a:gd name="connsiteX70" fmla="*/ 1756568 w 4836318"/>
                <a:gd name="connsiteY70" fmla="*/ 1789112 h 4373562"/>
                <a:gd name="connsiteX71" fmla="*/ 1839118 w 4836318"/>
                <a:gd name="connsiteY71" fmla="*/ 1782762 h 4373562"/>
                <a:gd name="connsiteX72" fmla="*/ 1820068 w 4836318"/>
                <a:gd name="connsiteY72" fmla="*/ 1827212 h 4373562"/>
                <a:gd name="connsiteX73" fmla="*/ 1820068 w 4836318"/>
                <a:gd name="connsiteY73" fmla="*/ 1827212 h 4373562"/>
                <a:gd name="connsiteX74" fmla="*/ 1858168 w 4836318"/>
                <a:gd name="connsiteY74" fmla="*/ 1916112 h 4373562"/>
                <a:gd name="connsiteX75" fmla="*/ 1928018 w 4836318"/>
                <a:gd name="connsiteY75" fmla="*/ 1909762 h 4373562"/>
                <a:gd name="connsiteX76" fmla="*/ 1972468 w 4836318"/>
                <a:gd name="connsiteY76" fmla="*/ 1941512 h 4373562"/>
                <a:gd name="connsiteX77" fmla="*/ 2023268 w 4836318"/>
                <a:gd name="connsiteY77" fmla="*/ 1985962 h 4373562"/>
                <a:gd name="connsiteX78" fmla="*/ 2042318 w 4836318"/>
                <a:gd name="connsiteY78" fmla="*/ 1992312 h 4373562"/>
                <a:gd name="connsiteX79" fmla="*/ 2042318 w 4836318"/>
                <a:gd name="connsiteY79" fmla="*/ 1992312 h 4373562"/>
                <a:gd name="connsiteX80" fmla="*/ 2093118 w 4836318"/>
                <a:gd name="connsiteY80" fmla="*/ 2043112 h 4373562"/>
                <a:gd name="connsiteX81" fmla="*/ 2143918 w 4836318"/>
                <a:gd name="connsiteY81" fmla="*/ 2068512 h 4373562"/>
                <a:gd name="connsiteX82" fmla="*/ 2182018 w 4836318"/>
                <a:gd name="connsiteY82" fmla="*/ 2106612 h 4373562"/>
                <a:gd name="connsiteX83" fmla="*/ 2182018 w 4836318"/>
                <a:gd name="connsiteY83" fmla="*/ 2106612 h 4373562"/>
                <a:gd name="connsiteX84" fmla="*/ 2232818 w 4836318"/>
                <a:gd name="connsiteY84" fmla="*/ 2144712 h 4373562"/>
                <a:gd name="connsiteX85" fmla="*/ 2251868 w 4836318"/>
                <a:gd name="connsiteY85" fmla="*/ 2157412 h 4373562"/>
                <a:gd name="connsiteX86" fmla="*/ 2270918 w 4836318"/>
                <a:gd name="connsiteY86" fmla="*/ 2176462 h 4373562"/>
                <a:gd name="connsiteX87" fmla="*/ 2309018 w 4836318"/>
                <a:gd name="connsiteY87" fmla="*/ 2195512 h 4373562"/>
                <a:gd name="connsiteX88" fmla="*/ 2315368 w 4836318"/>
                <a:gd name="connsiteY88" fmla="*/ 2227262 h 4373562"/>
                <a:gd name="connsiteX89" fmla="*/ 2340768 w 4836318"/>
                <a:gd name="connsiteY89" fmla="*/ 2227262 h 4373562"/>
                <a:gd name="connsiteX90" fmla="*/ 2334418 w 4836318"/>
                <a:gd name="connsiteY90" fmla="*/ 2265362 h 4373562"/>
                <a:gd name="connsiteX91" fmla="*/ 2385218 w 4836318"/>
                <a:gd name="connsiteY91" fmla="*/ 2278062 h 4373562"/>
                <a:gd name="connsiteX92" fmla="*/ 2391568 w 4836318"/>
                <a:gd name="connsiteY92" fmla="*/ 2341562 h 4373562"/>
                <a:gd name="connsiteX93" fmla="*/ 2423318 w 4836318"/>
                <a:gd name="connsiteY93" fmla="*/ 2347912 h 4373562"/>
                <a:gd name="connsiteX94" fmla="*/ 2423318 w 4836318"/>
                <a:gd name="connsiteY94" fmla="*/ 2436812 h 4373562"/>
                <a:gd name="connsiteX95" fmla="*/ 2480468 w 4836318"/>
                <a:gd name="connsiteY95" fmla="*/ 2443162 h 4373562"/>
                <a:gd name="connsiteX96" fmla="*/ 2537618 w 4836318"/>
                <a:gd name="connsiteY96" fmla="*/ 2462212 h 4373562"/>
                <a:gd name="connsiteX97" fmla="*/ 2594768 w 4836318"/>
                <a:gd name="connsiteY97" fmla="*/ 2487612 h 4373562"/>
                <a:gd name="connsiteX98" fmla="*/ 2670968 w 4836318"/>
                <a:gd name="connsiteY98" fmla="*/ 2513012 h 4373562"/>
                <a:gd name="connsiteX99" fmla="*/ 2696368 w 4836318"/>
                <a:gd name="connsiteY99" fmla="*/ 2538412 h 4373562"/>
                <a:gd name="connsiteX100" fmla="*/ 2702718 w 4836318"/>
                <a:gd name="connsiteY100" fmla="*/ 2620962 h 4373562"/>
                <a:gd name="connsiteX101" fmla="*/ 2734468 w 4836318"/>
                <a:gd name="connsiteY101" fmla="*/ 2646362 h 4373562"/>
                <a:gd name="connsiteX102" fmla="*/ 2734468 w 4836318"/>
                <a:gd name="connsiteY102" fmla="*/ 2646362 h 4373562"/>
                <a:gd name="connsiteX103" fmla="*/ 2778918 w 4836318"/>
                <a:gd name="connsiteY103" fmla="*/ 2684462 h 4373562"/>
                <a:gd name="connsiteX104" fmla="*/ 2836068 w 4836318"/>
                <a:gd name="connsiteY104" fmla="*/ 2709862 h 4373562"/>
                <a:gd name="connsiteX105" fmla="*/ 2886868 w 4836318"/>
                <a:gd name="connsiteY105" fmla="*/ 2747962 h 4373562"/>
                <a:gd name="connsiteX106" fmla="*/ 2899568 w 4836318"/>
                <a:gd name="connsiteY106" fmla="*/ 2786062 h 4373562"/>
                <a:gd name="connsiteX107" fmla="*/ 2899568 w 4836318"/>
                <a:gd name="connsiteY107" fmla="*/ 2817812 h 4373562"/>
                <a:gd name="connsiteX108" fmla="*/ 2950368 w 4836318"/>
                <a:gd name="connsiteY108" fmla="*/ 2836862 h 4373562"/>
                <a:gd name="connsiteX109" fmla="*/ 2950368 w 4836318"/>
                <a:gd name="connsiteY109" fmla="*/ 2836862 h 4373562"/>
                <a:gd name="connsiteX110" fmla="*/ 3007518 w 4836318"/>
                <a:gd name="connsiteY110" fmla="*/ 2881312 h 4373562"/>
                <a:gd name="connsiteX111" fmla="*/ 3007518 w 4836318"/>
                <a:gd name="connsiteY111" fmla="*/ 2881312 h 4373562"/>
                <a:gd name="connsiteX112" fmla="*/ 3096418 w 4836318"/>
                <a:gd name="connsiteY112" fmla="*/ 2919412 h 4373562"/>
                <a:gd name="connsiteX113" fmla="*/ 3096418 w 4836318"/>
                <a:gd name="connsiteY113" fmla="*/ 2919412 h 4373562"/>
                <a:gd name="connsiteX114" fmla="*/ 3185318 w 4836318"/>
                <a:gd name="connsiteY114" fmla="*/ 2944812 h 4373562"/>
                <a:gd name="connsiteX115" fmla="*/ 3198018 w 4836318"/>
                <a:gd name="connsiteY115" fmla="*/ 2995612 h 4373562"/>
                <a:gd name="connsiteX116" fmla="*/ 3236118 w 4836318"/>
                <a:gd name="connsiteY116" fmla="*/ 3021012 h 4373562"/>
                <a:gd name="connsiteX117" fmla="*/ 3267868 w 4836318"/>
                <a:gd name="connsiteY117" fmla="*/ 3033712 h 4373562"/>
                <a:gd name="connsiteX118" fmla="*/ 3305968 w 4836318"/>
                <a:gd name="connsiteY118" fmla="*/ 3065462 h 4373562"/>
                <a:gd name="connsiteX119" fmla="*/ 3394868 w 4836318"/>
                <a:gd name="connsiteY119" fmla="*/ 3128962 h 4373562"/>
                <a:gd name="connsiteX120" fmla="*/ 3375818 w 4836318"/>
                <a:gd name="connsiteY120" fmla="*/ 3186112 h 4373562"/>
                <a:gd name="connsiteX121" fmla="*/ 3407568 w 4836318"/>
                <a:gd name="connsiteY121" fmla="*/ 3205162 h 4373562"/>
                <a:gd name="connsiteX122" fmla="*/ 3426618 w 4836318"/>
                <a:gd name="connsiteY122" fmla="*/ 3211512 h 4373562"/>
                <a:gd name="connsiteX123" fmla="*/ 3464718 w 4836318"/>
                <a:gd name="connsiteY123" fmla="*/ 3243262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53256 w 4836318"/>
                <a:gd name="connsiteY26" fmla="*/ 564356 h 4373562"/>
                <a:gd name="connsiteX27" fmla="*/ 679449 w 4836318"/>
                <a:gd name="connsiteY27" fmla="*/ 581025 h 4373562"/>
                <a:gd name="connsiteX28" fmla="*/ 674687 w 4836318"/>
                <a:gd name="connsiteY28" fmla="*/ 688180 h 4373562"/>
                <a:gd name="connsiteX29" fmla="*/ 711993 w 4836318"/>
                <a:gd name="connsiteY29" fmla="*/ 691356 h 4373562"/>
                <a:gd name="connsiteX30" fmla="*/ 724693 w 4836318"/>
                <a:gd name="connsiteY30" fmla="*/ 726281 h 4373562"/>
                <a:gd name="connsiteX31" fmla="*/ 758031 w 4836318"/>
                <a:gd name="connsiteY31" fmla="*/ 726281 h 4373562"/>
                <a:gd name="connsiteX32" fmla="*/ 765174 w 4836318"/>
                <a:gd name="connsiteY32" fmla="*/ 771525 h 4373562"/>
                <a:gd name="connsiteX33" fmla="*/ 842168 w 4836318"/>
                <a:gd name="connsiteY33" fmla="*/ 766762 h 4373562"/>
                <a:gd name="connsiteX34" fmla="*/ 846930 w 4836318"/>
                <a:gd name="connsiteY34" fmla="*/ 808830 h 4373562"/>
                <a:gd name="connsiteX35" fmla="*/ 877093 w 4836318"/>
                <a:gd name="connsiteY35" fmla="*/ 796924 h 4373562"/>
                <a:gd name="connsiteX36" fmla="*/ 878680 w 4836318"/>
                <a:gd name="connsiteY36" fmla="*/ 854075 h 4373562"/>
                <a:gd name="connsiteX37" fmla="*/ 917574 w 4836318"/>
                <a:gd name="connsiteY37" fmla="*/ 866775 h 4373562"/>
                <a:gd name="connsiteX38" fmla="*/ 919956 w 4836318"/>
                <a:gd name="connsiteY38" fmla="*/ 897731 h 4373562"/>
                <a:gd name="connsiteX39" fmla="*/ 960437 w 4836318"/>
                <a:gd name="connsiteY39" fmla="*/ 895350 h 4373562"/>
                <a:gd name="connsiteX40" fmla="*/ 962818 w 4836318"/>
                <a:gd name="connsiteY40" fmla="*/ 963612 h 4373562"/>
                <a:gd name="connsiteX41" fmla="*/ 1004093 w 4836318"/>
                <a:gd name="connsiteY41" fmla="*/ 969962 h 4373562"/>
                <a:gd name="connsiteX42" fmla="*/ 1006474 w 4836318"/>
                <a:gd name="connsiteY42" fmla="*/ 1020762 h 4373562"/>
                <a:gd name="connsiteX43" fmla="*/ 1007267 w 4836318"/>
                <a:gd name="connsiteY43" fmla="*/ 1050130 h 4373562"/>
                <a:gd name="connsiteX44" fmla="*/ 1049338 w 4836318"/>
                <a:gd name="connsiteY44" fmla="*/ 1066006 h 4373562"/>
                <a:gd name="connsiteX45" fmla="*/ 1051718 w 4836318"/>
                <a:gd name="connsiteY45" fmla="*/ 1116805 h 4373562"/>
                <a:gd name="connsiteX46" fmla="*/ 1077912 w 4836318"/>
                <a:gd name="connsiteY46" fmla="*/ 1116806 h 4373562"/>
                <a:gd name="connsiteX47" fmla="*/ 1091406 w 4836318"/>
                <a:gd name="connsiteY47" fmla="*/ 1159668 h 4373562"/>
                <a:gd name="connsiteX48" fmla="*/ 1119981 w 4836318"/>
                <a:gd name="connsiteY48" fmla="*/ 1172368 h 4373562"/>
                <a:gd name="connsiteX49" fmla="*/ 1131887 w 4836318"/>
                <a:gd name="connsiteY49" fmla="*/ 1207293 h 4373562"/>
                <a:gd name="connsiteX50" fmla="*/ 1173955 w 4836318"/>
                <a:gd name="connsiteY50" fmla="*/ 1208881 h 4373562"/>
                <a:gd name="connsiteX51" fmla="*/ 1171574 w 4836318"/>
                <a:gd name="connsiteY51" fmla="*/ 1258094 h 4373562"/>
                <a:gd name="connsiteX52" fmla="*/ 1244599 w 4836318"/>
                <a:gd name="connsiteY52" fmla="*/ 1247775 h 4373562"/>
                <a:gd name="connsiteX53" fmla="*/ 1305718 w 4836318"/>
                <a:gd name="connsiteY53" fmla="*/ 1338262 h 4373562"/>
                <a:gd name="connsiteX54" fmla="*/ 1375568 w 4836318"/>
                <a:gd name="connsiteY54" fmla="*/ 1370012 h 4373562"/>
                <a:gd name="connsiteX55" fmla="*/ 1375568 w 4836318"/>
                <a:gd name="connsiteY55" fmla="*/ 1370012 h 4373562"/>
                <a:gd name="connsiteX56" fmla="*/ 1413668 w 4836318"/>
                <a:gd name="connsiteY56" fmla="*/ 1382712 h 4373562"/>
                <a:gd name="connsiteX57" fmla="*/ 1432718 w 4836318"/>
                <a:gd name="connsiteY57" fmla="*/ 1446212 h 4373562"/>
                <a:gd name="connsiteX58" fmla="*/ 1464468 w 4836318"/>
                <a:gd name="connsiteY58" fmla="*/ 1446212 h 4373562"/>
                <a:gd name="connsiteX59" fmla="*/ 1464468 w 4836318"/>
                <a:gd name="connsiteY59" fmla="*/ 1516062 h 4373562"/>
                <a:gd name="connsiteX60" fmla="*/ 1489868 w 4836318"/>
                <a:gd name="connsiteY60" fmla="*/ 1516062 h 4373562"/>
                <a:gd name="connsiteX61" fmla="*/ 1496218 w 4836318"/>
                <a:gd name="connsiteY61" fmla="*/ 1560512 h 4373562"/>
                <a:gd name="connsiteX62" fmla="*/ 1496218 w 4836318"/>
                <a:gd name="connsiteY62" fmla="*/ 1560512 h 4373562"/>
                <a:gd name="connsiteX63" fmla="*/ 1566068 w 4836318"/>
                <a:gd name="connsiteY63" fmla="*/ 1592262 h 4373562"/>
                <a:gd name="connsiteX64" fmla="*/ 1623218 w 4836318"/>
                <a:gd name="connsiteY64" fmla="*/ 1630362 h 4373562"/>
                <a:gd name="connsiteX65" fmla="*/ 1623218 w 4836318"/>
                <a:gd name="connsiteY65" fmla="*/ 1636712 h 4373562"/>
                <a:gd name="connsiteX66" fmla="*/ 1705768 w 4836318"/>
                <a:gd name="connsiteY66" fmla="*/ 1693862 h 4373562"/>
                <a:gd name="connsiteX67" fmla="*/ 1705768 w 4836318"/>
                <a:gd name="connsiteY67" fmla="*/ 1757362 h 4373562"/>
                <a:gd name="connsiteX68" fmla="*/ 1756568 w 4836318"/>
                <a:gd name="connsiteY68" fmla="*/ 1789112 h 4373562"/>
                <a:gd name="connsiteX69" fmla="*/ 1756568 w 4836318"/>
                <a:gd name="connsiteY69" fmla="*/ 1789112 h 4373562"/>
                <a:gd name="connsiteX70" fmla="*/ 1839118 w 4836318"/>
                <a:gd name="connsiteY70" fmla="*/ 1782762 h 4373562"/>
                <a:gd name="connsiteX71" fmla="*/ 1820068 w 4836318"/>
                <a:gd name="connsiteY71" fmla="*/ 1827212 h 4373562"/>
                <a:gd name="connsiteX72" fmla="*/ 1820068 w 4836318"/>
                <a:gd name="connsiteY72" fmla="*/ 1827212 h 4373562"/>
                <a:gd name="connsiteX73" fmla="*/ 1858168 w 4836318"/>
                <a:gd name="connsiteY73" fmla="*/ 1916112 h 4373562"/>
                <a:gd name="connsiteX74" fmla="*/ 1928018 w 4836318"/>
                <a:gd name="connsiteY74" fmla="*/ 1909762 h 4373562"/>
                <a:gd name="connsiteX75" fmla="*/ 1972468 w 4836318"/>
                <a:gd name="connsiteY75" fmla="*/ 1941512 h 4373562"/>
                <a:gd name="connsiteX76" fmla="*/ 2023268 w 4836318"/>
                <a:gd name="connsiteY76" fmla="*/ 1985962 h 4373562"/>
                <a:gd name="connsiteX77" fmla="*/ 2042318 w 4836318"/>
                <a:gd name="connsiteY77" fmla="*/ 1992312 h 4373562"/>
                <a:gd name="connsiteX78" fmla="*/ 2042318 w 4836318"/>
                <a:gd name="connsiteY78" fmla="*/ 1992312 h 4373562"/>
                <a:gd name="connsiteX79" fmla="*/ 2093118 w 4836318"/>
                <a:gd name="connsiteY79" fmla="*/ 2043112 h 4373562"/>
                <a:gd name="connsiteX80" fmla="*/ 2143918 w 4836318"/>
                <a:gd name="connsiteY80" fmla="*/ 2068512 h 4373562"/>
                <a:gd name="connsiteX81" fmla="*/ 2182018 w 4836318"/>
                <a:gd name="connsiteY81" fmla="*/ 2106612 h 4373562"/>
                <a:gd name="connsiteX82" fmla="*/ 2182018 w 4836318"/>
                <a:gd name="connsiteY82" fmla="*/ 2106612 h 4373562"/>
                <a:gd name="connsiteX83" fmla="*/ 2232818 w 4836318"/>
                <a:gd name="connsiteY83" fmla="*/ 2144712 h 4373562"/>
                <a:gd name="connsiteX84" fmla="*/ 2251868 w 4836318"/>
                <a:gd name="connsiteY84" fmla="*/ 2157412 h 4373562"/>
                <a:gd name="connsiteX85" fmla="*/ 2270918 w 4836318"/>
                <a:gd name="connsiteY85" fmla="*/ 2176462 h 4373562"/>
                <a:gd name="connsiteX86" fmla="*/ 2309018 w 4836318"/>
                <a:gd name="connsiteY86" fmla="*/ 2195512 h 4373562"/>
                <a:gd name="connsiteX87" fmla="*/ 2315368 w 4836318"/>
                <a:gd name="connsiteY87" fmla="*/ 2227262 h 4373562"/>
                <a:gd name="connsiteX88" fmla="*/ 2340768 w 4836318"/>
                <a:gd name="connsiteY88" fmla="*/ 2227262 h 4373562"/>
                <a:gd name="connsiteX89" fmla="*/ 2334418 w 4836318"/>
                <a:gd name="connsiteY89" fmla="*/ 2265362 h 4373562"/>
                <a:gd name="connsiteX90" fmla="*/ 2385218 w 4836318"/>
                <a:gd name="connsiteY90" fmla="*/ 2278062 h 4373562"/>
                <a:gd name="connsiteX91" fmla="*/ 2391568 w 4836318"/>
                <a:gd name="connsiteY91" fmla="*/ 2341562 h 4373562"/>
                <a:gd name="connsiteX92" fmla="*/ 2423318 w 4836318"/>
                <a:gd name="connsiteY92" fmla="*/ 2347912 h 4373562"/>
                <a:gd name="connsiteX93" fmla="*/ 2423318 w 4836318"/>
                <a:gd name="connsiteY93" fmla="*/ 2436812 h 4373562"/>
                <a:gd name="connsiteX94" fmla="*/ 2480468 w 4836318"/>
                <a:gd name="connsiteY94" fmla="*/ 2443162 h 4373562"/>
                <a:gd name="connsiteX95" fmla="*/ 2537618 w 4836318"/>
                <a:gd name="connsiteY95" fmla="*/ 2462212 h 4373562"/>
                <a:gd name="connsiteX96" fmla="*/ 2594768 w 4836318"/>
                <a:gd name="connsiteY96" fmla="*/ 2487612 h 4373562"/>
                <a:gd name="connsiteX97" fmla="*/ 2670968 w 4836318"/>
                <a:gd name="connsiteY97" fmla="*/ 2513012 h 4373562"/>
                <a:gd name="connsiteX98" fmla="*/ 2696368 w 4836318"/>
                <a:gd name="connsiteY98" fmla="*/ 2538412 h 4373562"/>
                <a:gd name="connsiteX99" fmla="*/ 2702718 w 4836318"/>
                <a:gd name="connsiteY99" fmla="*/ 2620962 h 4373562"/>
                <a:gd name="connsiteX100" fmla="*/ 2734468 w 4836318"/>
                <a:gd name="connsiteY100" fmla="*/ 2646362 h 4373562"/>
                <a:gd name="connsiteX101" fmla="*/ 2734468 w 4836318"/>
                <a:gd name="connsiteY101" fmla="*/ 2646362 h 4373562"/>
                <a:gd name="connsiteX102" fmla="*/ 2778918 w 4836318"/>
                <a:gd name="connsiteY102" fmla="*/ 2684462 h 4373562"/>
                <a:gd name="connsiteX103" fmla="*/ 2836068 w 4836318"/>
                <a:gd name="connsiteY103" fmla="*/ 2709862 h 4373562"/>
                <a:gd name="connsiteX104" fmla="*/ 2886868 w 4836318"/>
                <a:gd name="connsiteY104" fmla="*/ 2747962 h 4373562"/>
                <a:gd name="connsiteX105" fmla="*/ 2899568 w 4836318"/>
                <a:gd name="connsiteY105" fmla="*/ 2786062 h 4373562"/>
                <a:gd name="connsiteX106" fmla="*/ 2899568 w 4836318"/>
                <a:gd name="connsiteY106" fmla="*/ 2817812 h 4373562"/>
                <a:gd name="connsiteX107" fmla="*/ 2950368 w 4836318"/>
                <a:gd name="connsiteY107" fmla="*/ 2836862 h 4373562"/>
                <a:gd name="connsiteX108" fmla="*/ 2950368 w 4836318"/>
                <a:gd name="connsiteY108" fmla="*/ 2836862 h 4373562"/>
                <a:gd name="connsiteX109" fmla="*/ 3007518 w 4836318"/>
                <a:gd name="connsiteY109" fmla="*/ 2881312 h 4373562"/>
                <a:gd name="connsiteX110" fmla="*/ 3007518 w 4836318"/>
                <a:gd name="connsiteY110" fmla="*/ 2881312 h 4373562"/>
                <a:gd name="connsiteX111" fmla="*/ 3096418 w 4836318"/>
                <a:gd name="connsiteY111" fmla="*/ 2919412 h 4373562"/>
                <a:gd name="connsiteX112" fmla="*/ 3096418 w 4836318"/>
                <a:gd name="connsiteY112" fmla="*/ 2919412 h 4373562"/>
                <a:gd name="connsiteX113" fmla="*/ 3185318 w 4836318"/>
                <a:gd name="connsiteY113" fmla="*/ 2944812 h 4373562"/>
                <a:gd name="connsiteX114" fmla="*/ 3198018 w 4836318"/>
                <a:gd name="connsiteY114" fmla="*/ 2995612 h 4373562"/>
                <a:gd name="connsiteX115" fmla="*/ 3236118 w 4836318"/>
                <a:gd name="connsiteY115" fmla="*/ 3021012 h 4373562"/>
                <a:gd name="connsiteX116" fmla="*/ 3267868 w 4836318"/>
                <a:gd name="connsiteY116" fmla="*/ 3033712 h 4373562"/>
                <a:gd name="connsiteX117" fmla="*/ 3305968 w 4836318"/>
                <a:gd name="connsiteY117" fmla="*/ 3065462 h 4373562"/>
                <a:gd name="connsiteX118" fmla="*/ 3394868 w 4836318"/>
                <a:gd name="connsiteY118" fmla="*/ 3128962 h 4373562"/>
                <a:gd name="connsiteX119" fmla="*/ 3375818 w 4836318"/>
                <a:gd name="connsiteY119" fmla="*/ 3186112 h 4373562"/>
                <a:gd name="connsiteX120" fmla="*/ 3407568 w 4836318"/>
                <a:gd name="connsiteY120" fmla="*/ 3205162 h 4373562"/>
                <a:gd name="connsiteX121" fmla="*/ 3426618 w 4836318"/>
                <a:gd name="connsiteY121" fmla="*/ 3211512 h 4373562"/>
                <a:gd name="connsiteX122" fmla="*/ 3464718 w 4836318"/>
                <a:gd name="connsiteY122" fmla="*/ 3243262 h 4373562"/>
                <a:gd name="connsiteX123" fmla="*/ 3477418 w 4836318"/>
                <a:gd name="connsiteY123" fmla="*/ 3281362 h 4373562"/>
                <a:gd name="connsiteX124" fmla="*/ 3509168 w 4836318"/>
                <a:gd name="connsiteY124" fmla="*/ 3325812 h 4373562"/>
                <a:gd name="connsiteX125" fmla="*/ 3585368 w 4836318"/>
                <a:gd name="connsiteY125" fmla="*/ 3319462 h 4373562"/>
                <a:gd name="connsiteX126" fmla="*/ 3623468 w 4836318"/>
                <a:gd name="connsiteY126" fmla="*/ 3370262 h 4373562"/>
                <a:gd name="connsiteX127" fmla="*/ 3655218 w 4836318"/>
                <a:gd name="connsiteY127" fmla="*/ 3408362 h 4373562"/>
                <a:gd name="connsiteX128" fmla="*/ 3693318 w 4836318"/>
                <a:gd name="connsiteY128" fmla="*/ 3478212 h 4373562"/>
                <a:gd name="connsiteX129" fmla="*/ 3706018 w 4836318"/>
                <a:gd name="connsiteY129" fmla="*/ 3522662 h 4373562"/>
                <a:gd name="connsiteX130" fmla="*/ 3807618 w 4836318"/>
                <a:gd name="connsiteY130" fmla="*/ 3560762 h 4373562"/>
                <a:gd name="connsiteX131" fmla="*/ 3858418 w 4836318"/>
                <a:gd name="connsiteY131" fmla="*/ 3548062 h 4373562"/>
                <a:gd name="connsiteX132" fmla="*/ 3877468 w 4836318"/>
                <a:gd name="connsiteY132" fmla="*/ 3643312 h 4373562"/>
                <a:gd name="connsiteX133" fmla="*/ 3934618 w 4836318"/>
                <a:gd name="connsiteY133" fmla="*/ 3649662 h 4373562"/>
                <a:gd name="connsiteX134" fmla="*/ 3998118 w 4836318"/>
                <a:gd name="connsiteY134" fmla="*/ 3675062 h 4373562"/>
                <a:gd name="connsiteX135" fmla="*/ 4048918 w 4836318"/>
                <a:gd name="connsiteY135" fmla="*/ 3681412 h 4373562"/>
                <a:gd name="connsiteX136" fmla="*/ 4074318 w 4836318"/>
                <a:gd name="connsiteY136" fmla="*/ 3687762 h 4373562"/>
                <a:gd name="connsiteX137" fmla="*/ 4125118 w 4836318"/>
                <a:gd name="connsiteY137" fmla="*/ 3738562 h 4373562"/>
                <a:gd name="connsiteX138" fmla="*/ 4144168 w 4836318"/>
                <a:gd name="connsiteY138" fmla="*/ 3744912 h 4373562"/>
                <a:gd name="connsiteX139" fmla="*/ 4150518 w 4836318"/>
                <a:gd name="connsiteY139" fmla="*/ 3808412 h 4373562"/>
                <a:gd name="connsiteX140" fmla="*/ 4150518 w 4836318"/>
                <a:gd name="connsiteY140" fmla="*/ 3808412 h 4373562"/>
                <a:gd name="connsiteX141" fmla="*/ 4226718 w 4836318"/>
                <a:gd name="connsiteY141" fmla="*/ 3897312 h 4373562"/>
                <a:gd name="connsiteX142" fmla="*/ 4271168 w 4836318"/>
                <a:gd name="connsiteY142" fmla="*/ 3929062 h 4373562"/>
                <a:gd name="connsiteX143" fmla="*/ 4271168 w 4836318"/>
                <a:gd name="connsiteY143" fmla="*/ 3929062 h 4373562"/>
                <a:gd name="connsiteX144" fmla="*/ 4372768 w 4836318"/>
                <a:gd name="connsiteY144" fmla="*/ 3973512 h 4373562"/>
                <a:gd name="connsiteX145" fmla="*/ 4385468 w 4836318"/>
                <a:gd name="connsiteY145" fmla="*/ 4024312 h 4373562"/>
                <a:gd name="connsiteX146" fmla="*/ 4385468 w 4836318"/>
                <a:gd name="connsiteY146" fmla="*/ 4024312 h 4373562"/>
                <a:gd name="connsiteX147" fmla="*/ 4442618 w 4836318"/>
                <a:gd name="connsiteY147" fmla="*/ 4068762 h 4373562"/>
                <a:gd name="connsiteX148" fmla="*/ 4468018 w 4836318"/>
                <a:gd name="connsiteY148" fmla="*/ 4106862 h 4373562"/>
                <a:gd name="connsiteX149" fmla="*/ 4468018 w 4836318"/>
                <a:gd name="connsiteY149" fmla="*/ 4106862 h 4373562"/>
                <a:gd name="connsiteX150" fmla="*/ 4563268 w 4836318"/>
                <a:gd name="connsiteY150" fmla="*/ 4144962 h 4373562"/>
                <a:gd name="connsiteX151" fmla="*/ 4556918 w 4836318"/>
                <a:gd name="connsiteY151" fmla="*/ 4208462 h 4373562"/>
                <a:gd name="connsiteX152" fmla="*/ 4601368 w 4836318"/>
                <a:gd name="connsiteY152" fmla="*/ 4214812 h 4373562"/>
                <a:gd name="connsiteX153" fmla="*/ 4614068 w 4836318"/>
                <a:gd name="connsiteY153" fmla="*/ 4252912 h 4373562"/>
                <a:gd name="connsiteX154" fmla="*/ 4652168 w 4836318"/>
                <a:gd name="connsiteY154" fmla="*/ 4291012 h 4373562"/>
                <a:gd name="connsiteX155" fmla="*/ 4652168 w 4836318"/>
                <a:gd name="connsiteY155" fmla="*/ 4291012 h 4373562"/>
                <a:gd name="connsiteX156" fmla="*/ 4766468 w 4836318"/>
                <a:gd name="connsiteY156" fmla="*/ 4297362 h 4373562"/>
                <a:gd name="connsiteX157" fmla="*/ 4829968 w 4836318"/>
                <a:gd name="connsiteY157" fmla="*/ 4348162 h 4373562"/>
                <a:gd name="connsiteX158" fmla="*/ 4836318 w 4836318"/>
                <a:gd name="connsiteY158" fmla="*/ 4373562 h 4373562"/>
                <a:gd name="connsiteX159" fmla="*/ 4836318 w 4836318"/>
                <a:gd name="connsiteY15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44599 w 4836318"/>
                <a:gd name="connsiteY53" fmla="*/ 1247775 h 4373562"/>
                <a:gd name="connsiteX54" fmla="*/ 1305718 w 4836318"/>
                <a:gd name="connsiteY54" fmla="*/ 1338262 h 4373562"/>
                <a:gd name="connsiteX55" fmla="*/ 1375568 w 4836318"/>
                <a:gd name="connsiteY55" fmla="*/ 1370012 h 4373562"/>
                <a:gd name="connsiteX56" fmla="*/ 1375568 w 4836318"/>
                <a:gd name="connsiteY56" fmla="*/ 1370012 h 4373562"/>
                <a:gd name="connsiteX57" fmla="*/ 1413668 w 4836318"/>
                <a:gd name="connsiteY57" fmla="*/ 1382712 h 4373562"/>
                <a:gd name="connsiteX58" fmla="*/ 1432718 w 4836318"/>
                <a:gd name="connsiteY58" fmla="*/ 1446212 h 4373562"/>
                <a:gd name="connsiteX59" fmla="*/ 1464468 w 4836318"/>
                <a:gd name="connsiteY59" fmla="*/ 1446212 h 4373562"/>
                <a:gd name="connsiteX60" fmla="*/ 1464468 w 4836318"/>
                <a:gd name="connsiteY60" fmla="*/ 1516062 h 4373562"/>
                <a:gd name="connsiteX61" fmla="*/ 1489868 w 4836318"/>
                <a:gd name="connsiteY61" fmla="*/ 1516062 h 4373562"/>
                <a:gd name="connsiteX62" fmla="*/ 1496218 w 4836318"/>
                <a:gd name="connsiteY62" fmla="*/ 1560512 h 4373562"/>
                <a:gd name="connsiteX63" fmla="*/ 1496218 w 4836318"/>
                <a:gd name="connsiteY63" fmla="*/ 1560512 h 4373562"/>
                <a:gd name="connsiteX64" fmla="*/ 1566068 w 4836318"/>
                <a:gd name="connsiteY64" fmla="*/ 1592262 h 4373562"/>
                <a:gd name="connsiteX65" fmla="*/ 1623218 w 4836318"/>
                <a:gd name="connsiteY65" fmla="*/ 1630362 h 4373562"/>
                <a:gd name="connsiteX66" fmla="*/ 1623218 w 4836318"/>
                <a:gd name="connsiteY66" fmla="*/ 1636712 h 4373562"/>
                <a:gd name="connsiteX67" fmla="*/ 1705768 w 4836318"/>
                <a:gd name="connsiteY67" fmla="*/ 1693862 h 4373562"/>
                <a:gd name="connsiteX68" fmla="*/ 1705768 w 4836318"/>
                <a:gd name="connsiteY68" fmla="*/ 1757362 h 4373562"/>
                <a:gd name="connsiteX69" fmla="*/ 1756568 w 4836318"/>
                <a:gd name="connsiteY69" fmla="*/ 1789112 h 4373562"/>
                <a:gd name="connsiteX70" fmla="*/ 1756568 w 4836318"/>
                <a:gd name="connsiteY70" fmla="*/ 1789112 h 4373562"/>
                <a:gd name="connsiteX71" fmla="*/ 1839118 w 4836318"/>
                <a:gd name="connsiteY71" fmla="*/ 1782762 h 4373562"/>
                <a:gd name="connsiteX72" fmla="*/ 1820068 w 4836318"/>
                <a:gd name="connsiteY72" fmla="*/ 1827212 h 4373562"/>
                <a:gd name="connsiteX73" fmla="*/ 1820068 w 4836318"/>
                <a:gd name="connsiteY73" fmla="*/ 1827212 h 4373562"/>
                <a:gd name="connsiteX74" fmla="*/ 1858168 w 4836318"/>
                <a:gd name="connsiteY74" fmla="*/ 1916112 h 4373562"/>
                <a:gd name="connsiteX75" fmla="*/ 1928018 w 4836318"/>
                <a:gd name="connsiteY75" fmla="*/ 1909762 h 4373562"/>
                <a:gd name="connsiteX76" fmla="*/ 1972468 w 4836318"/>
                <a:gd name="connsiteY76" fmla="*/ 1941512 h 4373562"/>
                <a:gd name="connsiteX77" fmla="*/ 2023268 w 4836318"/>
                <a:gd name="connsiteY77" fmla="*/ 1985962 h 4373562"/>
                <a:gd name="connsiteX78" fmla="*/ 2042318 w 4836318"/>
                <a:gd name="connsiteY78" fmla="*/ 1992312 h 4373562"/>
                <a:gd name="connsiteX79" fmla="*/ 2042318 w 4836318"/>
                <a:gd name="connsiteY79" fmla="*/ 1992312 h 4373562"/>
                <a:gd name="connsiteX80" fmla="*/ 2093118 w 4836318"/>
                <a:gd name="connsiteY80" fmla="*/ 2043112 h 4373562"/>
                <a:gd name="connsiteX81" fmla="*/ 2143918 w 4836318"/>
                <a:gd name="connsiteY81" fmla="*/ 2068512 h 4373562"/>
                <a:gd name="connsiteX82" fmla="*/ 2182018 w 4836318"/>
                <a:gd name="connsiteY82" fmla="*/ 2106612 h 4373562"/>
                <a:gd name="connsiteX83" fmla="*/ 2182018 w 4836318"/>
                <a:gd name="connsiteY83" fmla="*/ 2106612 h 4373562"/>
                <a:gd name="connsiteX84" fmla="*/ 2232818 w 4836318"/>
                <a:gd name="connsiteY84" fmla="*/ 2144712 h 4373562"/>
                <a:gd name="connsiteX85" fmla="*/ 2251868 w 4836318"/>
                <a:gd name="connsiteY85" fmla="*/ 2157412 h 4373562"/>
                <a:gd name="connsiteX86" fmla="*/ 2270918 w 4836318"/>
                <a:gd name="connsiteY86" fmla="*/ 2176462 h 4373562"/>
                <a:gd name="connsiteX87" fmla="*/ 2309018 w 4836318"/>
                <a:gd name="connsiteY87" fmla="*/ 2195512 h 4373562"/>
                <a:gd name="connsiteX88" fmla="*/ 2315368 w 4836318"/>
                <a:gd name="connsiteY88" fmla="*/ 2227262 h 4373562"/>
                <a:gd name="connsiteX89" fmla="*/ 2340768 w 4836318"/>
                <a:gd name="connsiteY89" fmla="*/ 2227262 h 4373562"/>
                <a:gd name="connsiteX90" fmla="*/ 2334418 w 4836318"/>
                <a:gd name="connsiteY90" fmla="*/ 2265362 h 4373562"/>
                <a:gd name="connsiteX91" fmla="*/ 2385218 w 4836318"/>
                <a:gd name="connsiteY91" fmla="*/ 2278062 h 4373562"/>
                <a:gd name="connsiteX92" fmla="*/ 2391568 w 4836318"/>
                <a:gd name="connsiteY92" fmla="*/ 2341562 h 4373562"/>
                <a:gd name="connsiteX93" fmla="*/ 2423318 w 4836318"/>
                <a:gd name="connsiteY93" fmla="*/ 2347912 h 4373562"/>
                <a:gd name="connsiteX94" fmla="*/ 2423318 w 4836318"/>
                <a:gd name="connsiteY94" fmla="*/ 2436812 h 4373562"/>
                <a:gd name="connsiteX95" fmla="*/ 2480468 w 4836318"/>
                <a:gd name="connsiteY95" fmla="*/ 2443162 h 4373562"/>
                <a:gd name="connsiteX96" fmla="*/ 2537618 w 4836318"/>
                <a:gd name="connsiteY96" fmla="*/ 2462212 h 4373562"/>
                <a:gd name="connsiteX97" fmla="*/ 2594768 w 4836318"/>
                <a:gd name="connsiteY97" fmla="*/ 2487612 h 4373562"/>
                <a:gd name="connsiteX98" fmla="*/ 2670968 w 4836318"/>
                <a:gd name="connsiteY98" fmla="*/ 2513012 h 4373562"/>
                <a:gd name="connsiteX99" fmla="*/ 2696368 w 4836318"/>
                <a:gd name="connsiteY99" fmla="*/ 2538412 h 4373562"/>
                <a:gd name="connsiteX100" fmla="*/ 2702718 w 4836318"/>
                <a:gd name="connsiteY100" fmla="*/ 2620962 h 4373562"/>
                <a:gd name="connsiteX101" fmla="*/ 2734468 w 4836318"/>
                <a:gd name="connsiteY101" fmla="*/ 2646362 h 4373562"/>
                <a:gd name="connsiteX102" fmla="*/ 2734468 w 4836318"/>
                <a:gd name="connsiteY102" fmla="*/ 2646362 h 4373562"/>
                <a:gd name="connsiteX103" fmla="*/ 2778918 w 4836318"/>
                <a:gd name="connsiteY103" fmla="*/ 2684462 h 4373562"/>
                <a:gd name="connsiteX104" fmla="*/ 2836068 w 4836318"/>
                <a:gd name="connsiteY104" fmla="*/ 2709862 h 4373562"/>
                <a:gd name="connsiteX105" fmla="*/ 2886868 w 4836318"/>
                <a:gd name="connsiteY105" fmla="*/ 2747962 h 4373562"/>
                <a:gd name="connsiteX106" fmla="*/ 2899568 w 4836318"/>
                <a:gd name="connsiteY106" fmla="*/ 2786062 h 4373562"/>
                <a:gd name="connsiteX107" fmla="*/ 2899568 w 4836318"/>
                <a:gd name="connsiteY107" fmla="*/ 2817812 h 4373562"/>
                <a:gd name="connsiteX108" fmla="*/ 2950368 w 4836318"/>
                <a:gd name="connsiteY108" fmla="*/ 2836862 h 4373562"/>
                <a:gd name="connsiteX109" fmla="*/ 2950368 w 4836318"/>
                <a:gd name="connsiteY109" fmla="*/ 2836862 h 4373562"/>
                <a:gd name="connsiteX110" fmla="*/ 3007518 w 4836318"/>
                <a:gd name="connsiteY110" fmla="*/ 2881312 h 4373562"/>
                <a:gd name="connsiteX111" fmla="*/ 3007518 w 4836318"/>
                <a:gd name="connsiteY111" fmla="*/ 2881312 h 4373562"/>
                <a:gd name="connsiteX112" fmla="*/ 3096418 w 4836318"/>
                <a:gd name="connsiteY112" fmla="*/ 2919412 h 4373562"/>
                <a:gd name="connsiteX113" fmla="*/ 3096418 w 4836318"/>
                <a:gd name="connsiteY113" fmla="*/ 2919412 h 4373562"/>
                <a:gd name="connsiteX114" fmla="*/ 3185318 w 4836318"/>
                <a:gd name="connsiteY114" fmla="*/ 2944812 h 4373562"/>
                <a:gd name="connsiteX115" fmla="*/ 3198018 w 4836318"/>
                <a:gd name="connsiteY115" fmla="*/ 2995612 h 4373562"/>
                <a:gd name="connsiteX116" fmla="*/ 3236118 w 4836318"/>
                <a:gd name="connsiteY116" fmla="*/ 3021012 h 4373562"/>
                <a:gd name="connsiteX117" fmla="*/ 3267868 w 4836318"/>
                <a:gd name="connsiteY117" fmla="*/ 3033712 h 4373562"/>
                <a:gd name="connsiteX118" fmla="*/ 3305968 w 4836318"/>
                <a:gd name="connsiteY118" fmla="*/ 3065462 h 4373562"/>
                <a:gd name="connsiteX119" fmla="*/ 3394868 w 4836318"/>
                <a:gd name="connsiteY119" fmla="*/ 3128962 h 4373562"/>
                <a:gd name="connsiteX120" fmla="*/ 3375818 w 4836318"/>
                <a:gd name="connsiteY120" fmla="*/ 3186112 h 4373562"/>
                <a:gd name="connsiteX121" fmla="*/ 3407568 w 4836318"/>
                <a:gd name="connsiteY121" fmla="*/ 3205162 h 4373562"/>
                <a:gd name="connsiteX122" fmla="*/ 3426618 w 4836318"/>
                <a:gd name="connsiteY122" fmla="*/ 3211512 h 4373562"/>
                <a:gd name="connsiteX123" fmla="*/ 3464718 w 4836318"/>
                <a:gd name="connsiteY123" fmla="*/ 3243262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44599 w 4836318"/>
                <a:gd name="connsiteY53" fmla="*/ 1247775 h 4373562"/>
                <a:gd name="connsiteX54" fmla="*/ 1243806 w 4836318"/>
                <a:gd name="connsiteY54" fmla="*/ 1302543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305718 w 4836318"/>
                <a:gd name="connsiteY55" fmla="*/ 1338262 h 4373562"/>
                <a:gd name="connsiteX56" fmla="*/ 1375568 w 4836318"/>
                <a:gd name="connsiteY56" fmla="*/ 1370012 h 4373562"/>
                <a:gd name="connsiteX57" fmla="*/ 1375568 w 4836318"/>
                <a:gd name="connsiteY57" fmla="*/ 137001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305718 w 4836318"/>
                <a:gd name="connsiteY56" fmla="*/ 1338262 h 4373562"/>
                <a:gd name="connsiteX57" fmla="*/ 1375568 w 4836318"/>
                <a:gd name="connsiteY57" fmla="*/ 1370012 h 4373562"/>
                <a:gd name="connsiteX58" fmla="*/ 1375568 w 4836318"/>
                <a:gd name="connsiteY58" fmla="*/ 1370012 h 4373562"/>
                <a:gd name="connsiteX59" fmla="*/ 1413668 w 4836318"/>
                <a:gd name="connsiteY59" fmla="*/ 1382712 h 4373562"/>
                <a:gd name="connsiteX60" fmla="*/ 1432718 w 4836318"/>
                <a:gd name="connsiteY60" fmla="*/ 1446212 h 4373562"/>
                <a:gd name="connsiteX61" fmla="*/ 1464468 w 4836318"/>
                <a:gd name="connsiteY61" fmla="*/ 1446212 h 4373562"/>
                <a:gd name="connsiteX62" fmla="*/ 1464468 w 4836318"/>
                <a:gd name="connsiteY62" fmla="*/ 1516062 h 4373562"/>
                <a:gd name="connsiteX63" fmla="*/ 1489868 w 4836318"/>
                <a:gd name="connsiteY63" fmla="*/ 1516062 h 4373562"/>
                <a:gd name="connsiteX64" fmla="*/ 1496218 w 4836318"/>
                <a:gd name="connsiteY64" fmla="*/ 1560512 h 4373562"/>
                <a:gd name="connsiteX65" fmla="*/ 1496218 w 4836318"/>
                <a:gd name="connsiteY65" fmla="*/ 1560512 h 4373562"/>
                <a:gd name="connsiteX66" fmla="*/ 1566068 w 4836318"/>
                <a:gd name="connsiteY66" fmla="*/ 1592262 h 4373562"/>
                <a:gd name="connsiteX67" fmla="*/ 1623218 w 4836318"/>
                <a:gd name="connsiteY67" fmla="*/ 1630362 h 4373562"/>
                <a:gd name="connsiteX68" fmla="*/ 1623218 w 4836318"/>
                <a:gd name="connsiteY68" fmla="*/ 1636712 h 4373562"/>
                <a:gd name="connsiteX69" fmla="*/ 1705768 w 4836318"/>
                <a:gd name="connsiteY69" fmla="*/ 1693862 h 4373562"/>
                <a:gd name="connsiteX70" fmla="*/ 1705768 w 4836318"/>
                <a:gd name="connsiteY70" fmla="*/ 1757362 h 4373562"/>
                <a:gd name="connsiteX71" fmla="*/ 1756568 w 4836318"/>
                <a:gd name="connsiteY71" fmla="*/ 1789112 h 4373562"/>
                <a:gd name="connsiteX72" fmla="*/ 1756568 w 4836318"/>
                <a:gd name="connsiteY72" fmla="*/ 1789112 h 4373562"/>
                <a:gd name="connsiteX73" fmla="*/ 1839118 w 4836318"/>
                <a:gd name="connsiteY73" fmla="*/ 1782762 h 4373562"/>
                <a:gd name="connsiteX74" fmla="*/ 1820068 w 4836318"/>
                <a:gd name="connsiteY74" fmla="*/ 1827212 h 4373562"/>
                <a:gd name="connsiteX75" fmla="*/ 1820068 w 4836318"/>
                <a:gd name="connsiteY75" fmla="*/ 1827212 h 4373562"/>
                <a:gd name="connsiteX76" fmla="*/ 1858168 w 4836318"/>
                <a:gd name="connsiteY76" fmla="*/ 1916112 h 4373562"/>
                <a:gd name="connsiteX77" fmla="*/ 1928018 w 4836318"/>
                <a:gd name="connsiteY77" fmla="*/ 1909762 h 4373562"/>
                <a:gd name="connsiteX78" fmla="*/ 1972468 w 4836318"/>
                <a:gd name="connsiteY78" fmla="*/ 1941512 h 4373562"/>
                <a:gd name="connsiteX79" fmla="*/ 2023268 w 4836318"/>
                <a:gd name="connsiteY79" fmla="*/ 1985962 h 4373562"/>
                <a:gd name="connsiteX80" fmla="*/ 2042318 w 4836318"/>
                <a:gd name="connsiteY80" fmla="*/ 1992312 h 4373562"/>
                <a:gd name="connsiteX81" fmla="*/ 2042318 w 4836318"/>
                <a:gd name="connsiteY81" fmla="*/ 1992312 h 4373562"/>
                <a:gd name="connsiteX82" fmla="*/ 2093118 w 4836318"/>
                <a:gd name="connsiteY82" fmla="*/ 2043112 h 4373562"/>
                <a:gd name="connsiteX83" fmla="*/ 2143918 w 4836318"/>
                <a:gd name="connsiteY83" fmla="*/ 2068512 h 4373562"/>
                <a:gd name="connsiteX84" fmla="*/ 2182018 w 4836318"/>
                <a:gd name="connsiteY84" fmla="*/ 2106612 h 4373562"/>
                <a:gd name="connsiteX85" fmla="*/ 2182018 w 4836318"/>
                <a:gd name="connsiteY85" fmla="*/ 2106612 h 4373562"/>
                <a:gd name="connsiteX86" fmla="*/ 2232818 w 4836318"/>
                <a:gd name="connsiteY86" fmla="*/ 2144712 h 4373562"/>
                <a:gd name="connsiteX87" fmla="*/ 2251868 w 4836318"/>
                <a:gd name="connsiteY87" fmla="*/ 2157412 h 4373562"/>
                <a:gd name="connsiteX88" fmla="*/ 2270918 w 4836318"/>
                <a:gd name="connsiteY88" fmla="*/ 2176462 h 4373562"/>
                <a:gd name="connsiteX89" fmla="*/ 2309018 w 4836318"/>
                <a:gd name="connsiteY89" fmla="*/ 2195512 h 4373562"/>
                <a:gd name="connsiteX90" fmla="*/ 2315368 w 4836318"/>
                <a:gd name="connsiteY90" fmla="*/ 2227262 h 4373562"/>
                <a:gd name="connsiteX91" fmla="*/ 2340768 w 4836318"/>
                <a:gd name="connsiteY91" fmla="*/ 2227262 h 4373562"/>
                <a:gd name="connsiteX92" fmla="*/ 2334418 w 4836318"/>
                <a:gd name="connsiteY92" fmla="*/ 2265362 h 4373562"/>
                <a:gd name="connsiteX93" fmla="*/ 2385218 w 4836318"/>
                <a:gd name="connsiteY93" fmla="*/ 2278062 h 4373562"/>
                <a:gd name="connsiteX94" fmla="*/ 2391568 w 4836318"/>
                <a:gd name="connsiteY94" fmla="*/ 2341562 h 4373562"/>
                <a:gd name="connsiteX95" fmla="*/ 2423318 w 4836318"/>
                <a:gd name="connsiteY95" fmla="*/ 2347912 h 4373562"/>
                <a:gd name="connsiteX96" fmla="*/ 2423318 w 4836318"/>
                <a:gd name="connsiteY96" fmla="*/ 2436812 h 4373562"/>
                <a:gd name="connsiteX97" fmla="*/ 2480468 w 4836318"/>
                <a:gd name="connsiteY97" fmla="*/ 2443162 h 4373562"/>
                <a:gd name="connsiteX98" fmla="*/ 2537618 w 4836318"/>
                <a:gd name="connsiteY98" fmla="*/ 2462212 h 4373562"/>
                <a:gd name="connsiteX99" fmla="*/ 2594768 w 4836318"/>
                <a:gd name="connsiteY99" fmla="*/ 2487612 h 4373562"/>
                <a:gd name="connsiteX100" fmla="*/ 2670968 w 4836318"/>
                <a:gd name="connsiteY100" fmla="*/ 2513012 h 4373562"/>
                <a:gd name="connsiteX101" fmla="*/ 2696368 w 4836318"/>
                <a:gd name="connsiteY101" fmla="*/ 2538412 h 4373562"/>
                <a:gd name="connsiteX102" fmla="*/ 2702718 w 4836318"/>
                <a:gd name="connsiteY102" fmla="*/ 2620962 h 4373562"/>
                <a:gd name="connsiteX103" fmla="*/ 2734468 w 4836318"/>
                <a:gd name="connsiteY103" fmla="*/ 2646362 h 4373562"/>
                <a:gd name="connsiteX104" fmla="*/ 2734468 w 4836318"/>
                <a:gd name="connsiteY104" fmla="*/ 2646362 h 4373562"/>
                <a:gd name="connsiteX105" fmla="*/ 2778918 w 4836318"/>
                <a:gd name="connsiteY105" fmla="*/ 2684462 h 4373562"/>
                <a:gd name="connsiteX106" fmla="*/ 2836068 w 4836318"/>
                <a:gd name="connsiteY106" fmla="*/ 2709862 h 4373562"/>
                <a:gd name="connsiteX107" fmla="*/ 2886868 w 4836318"/>
                <a:gd name="connsiteY107" fmla="*/ 2747962 h 4373562"/>
                <a:gd name="connsiteX108" fmla="*/ 2899568 w 4836318"/>
                <a:gd name="connsiteY108" fmla="*/ 2786062 h 4373562"/>
                <a:gd name="connsiteX109" fmla="*/ 2899568 w 4836318"/>
                <a:gd name="connsiteY109" fmla="*/ 2817812 h 4373562"/>
                <a:gd name="connsiteX110" fmla="*/ 2950368 w 4836318"/>
                <a:gd name="connsiteY110" fmla="*/ 2836862 h 4373562"/>
                <a:gd name="connsiteX111" fmla="*/ 2950368 w 4836318"/>
                <a:gd name="connsiteY111" fmla="*/ 2836862 h 4373562"/>
                <a:gd name="connsiteX112" fmla="*/ 3007518 w 4836318"/>
                <a:gd name="connsiteY112" fmla="*/ 2881312 h 4373562"/>
                <a:gd name="connsiteX113" fmla="*/ 3007518 w 4836318"/>
                <a:gd name="connsiteY113" fmla="*/ 2881312 h 4373562"/>
                <a:gd name="connsiteX114" fmla="*/ 3096418 w 4836318"/>
                <a:gd name="connsiteY114" fmla="*/ 2919412 h 4373562"/>
                <a:gd name="connsiteX115" fmla="*/ 3096418 w 4836318"/>
                <a:gd name="connsiteY115" fmla="*/ 2919412 h 4373562"/>
                <a:gd name="connsiteX116" fmla="*/ 3185318 w 4836318"/>
                <a:gd name="connsiteY116" fmla="*/ 2944812 h 4373562"/>
                <a:gd name="connsiteX117" fmla="*/ 3198018 w 4836318"/>
                <a:gd name="connsiteY117" fmla="*/ 2995612 h 4373562"/>
                <a:gd name="connsiteX118" fmla="*/ 3236118 w 4836318"/>
                <a:gd name="connsiteY118" fmla="*/ 3021012 h 4373562"/>
                <a:gd name="connsiteX119" fmla="*/ 3267868 w 4836318"/>
                <a:gd name="connsiteY119" fmla="*/ 3033712 h 4373562"/>
                <a:gd name="connsiteX120" fmla="*/ 3305968 w 4836318"/>
                <a:gd name="connsiteY120" fmla="*/ 3065462 h 4373562"/>
                <a:gd name="connsiteX121" fmla="*/ 3394868 w 4836318"/>
                <a:gd name="connsiteY121" fmla="*/ 3128962 h 4373562"/>
                <a:gd name="connsiteX122" fmla="*/ 3375818 w 4836318"/>
                <a:gd name="connsiteY122" fmla="*/ 3186112 h 4373562"/>
                <a:gd name="connsiteX123" fmla="*/ 3407568 w 4836318"/>
                <a:gd name="connsiteY123" fmla="*/ 3205162 h 4373562"/>
                <a:gd name="connsiteX124" fmla="*/ 3426618 w 4836318"/>
                <a:gd name="connsiteY124" fmla="*/ 3211512 h 4373562"/>
                <a:gd name="connsiteX125" fmla="*/ 3464718 w 4836318"/>
                <a:gd name="connsiteY125" fmla="*/ 3243262 h 4373562"/>
                <a:gd name="connsiteX126" fmla="*/ 3477418 w 4836318"/>
                <a:gd name="connsiteY126" fmla="*/ 3281362 h 4373562"/>
                <a:gd name="connsiteX127" fmla="*/ 3509168 w 4836318"/>
                <a:gd name="connsiteY127" fmla="*/ 3325812 h 4373562"/>
                <a:gd name="connsiteX128" fmla="*/ 3585368 w 4836318"/>
                <a:gd name="connsiteY128" fmla="*/ 3319462 h 4373562"/>
                <a:gd name="connsiteX129" fmla="*/ 3623468 w 4836318"/>
                <a:gd name="connsiteY129" fmla="*/ 3370262 h 4373562"/>
                <a:gd name="connsiteX130" fmla="*/ 3655218 w 4836318"/>
                <a:gd name="connsiteY130" fmla="*/ 3408362 h 4373562"/>
                <a:gd name="connsiteX131" fmla="*/ 3693318 w 4836318"/>
                <a:gd name="connsiteY131" fmla="*/ 3478212 h 4373562"/>
                <a:gd name="connsiteX132" fmla="*/ 3706018 w 4836318"/>
                <a:gd name="connsiteY132" fmla="*/ 3522662 h 4373562"/>
                <a:gd name="connsiteX133" fmla="*/ 3807618 w 4836318"/>
                <a:gd name="connsiteY133" fmla="*/ 3560762 h 4373562"/>
                <a:gd name="connsiteX134" fmla="*/ 3858418 w 4836318"/>
                <a:gd name="connsiteY134" fmla="*/ 3548062 h 4373562"/>
                <a:gd name="connsiteX135" fmla="*/ 3877468 w 4836318"/>
                <a:gd name="connsiteY135" fmla="*/ 3643312 h 4373562"/>
                <a:gd name="connsiteX136" fmla="*/ 3934618 w 4836318"/>
                <a:gd name="connsiteY136" fmla="*/ 3649662 h 4373562"/>
                <a:gd name="connsiteX137" fmla="*/ 3998118 w 4836318"/>
                <a:gd name="connsiteY137" fmla="*/ 3675062 h 4373562"/>
                <a:gd name="connsiteX138" fmla="*/ 4048918 w 4836318"/>
                <a:gd name="connsiteY138" fmla="*/ 3681412 h 4373562"/>
                <a:gd name="connsiteX139" fmla="*/ 4074318 w 4836318"/>
                <a:gd name="connsiteY139" fmla="*/ 3687762 h 4373562"/>
                <a:gd name="connsiteX140" fmla="*/ 4125118 w 4836318"/>
                <a:gd name="connsiteY140" fmla="*/ 3738562 h 4373562"/>
                <a:gd name="connsiteX141" fmla="*/ 4144168 w 4836318"/>
                <a:gd name="connsiteY141" fmla="*/ 3744912 h 4373562"/>
                <a:gd name="connsiteX142" fmla="*/ 4150518 w 4836318"/>
                <a:gd name="connsiteY142" fmla="*/ 3808412 h 4373562"/>
                <a:gd name="connsiteX143" fmla="*/ 4150518 w 4836318"/>
                <a:gd name="connsiteY143" fmla="*/ 3808412 h 4373562"/>
                <a:gd name="connsiteX144" fmla="*/ 4226718 w 4836318"/>
                <a:gd name="connsiteY144" fmla="*/ 3897312 h 4373562"/>
                <a:gd name="connsiteX145" fmla="*/ 4271168 w 4836318"/>
                <a:gd name="connsiteY145" fmla="*/ 3929062 h 4373562"/>
                <a:gd name="connsiteX146" fmla="*/ 4271168 w 4836318"/>
                <a:gd name="connsiteY146" fmla="*/ 3929062 h 4373562"/>
                <a:gd name="connsiteX147" fmla="*/ 4372768 w 4836318"/>
                <a:gd name="connsiteY147" fmla="*/ 3973512 h 4373562"/>
                <a:gd name="connsiteX148" fmla="*/ 4385468 w 4836318"/>
                <a:gd name="connsiteY148" fmla="*/ 4024312 h 4373562"/>
                <a:gd name="connsiteX149" fmla="*/ 4385468 w 4836318"/>
                <a:gd name="connsiteY149" fmla="*/ 4024312 h 4373562"/>
                <a:gd name="connsiteX150" fmla="*/ 4442618 w 4836318"/>
                <a:gd name="connsiteY150" fmla="*/ 4068762 h 4373562"/>
                <a:gd name="connsiteX151" fmla="*/ 4468018 w 4836318"/>
                <a:gd name="connsiteY151" fmla="*/ 4106862 h 4373562"/>
                <a:gd name="connsiteX152" fmla="*/ 4468018 w 4836318"/>
                <a:gd name="connsiteY152" fmla="*/ 4106862 h 4373562"/>
                <a:gd name="connsiteX153" fmla="*/ 4563268 w 4836318"/>
                <a:gd name="connsiteY153" fmla="*/ 4144962 h 4373562"/>
                <a:gd name="connsiteX154" fmla="*/ 4556918 w 4836318"/>
                <a:gd name="connsiteY154" fmla="*/ 4208462 h 4373562"/>
                <a:gd name="connsiteX155" fmla="*/ 4601368 w 4836318"/>
                <a:gd name="connsiteY155" fmla="*/ 4214812 h 4373562"/>
                <a:gd name="connsiteX156" fmla="*/ 4614068 w 4836318"/>
                <a:gd name="connsiteY156" fmla="*/ 4252912 h 4373562"/>
                <a:gd name="connsiteX157" fmla="*/ 4652168 w 4836318"/>
                <a:gd name="connsiteY157" fmla="*/ 4291012 h 4373562"/>
                <a:gd name="connsiteX158" fmla="*/ 4652168 w 4836318"/>
                <a:gd name="connsiteY158" fmla="*/ 4291012 h 4373562"/>
                <a:gd name="connsiteX159" fmla="*/ 4766468 w 4836318"/>
                <a:gd name="connsiteY159" fmla="*/ 4297362 h 4373562"/>
                <a:gd name="connsiteX160" fmla="*/ 4829968 w 4836318"/>
                <a:gd name="connsiteY160" fmla="*/ 4348162 h 4373562"/>
                <a:gd name="connsiteX161" fmla="*/ 4836318 w 4836318"/>
                <a:gd name="connsiteY161" fmla="*/ 4373562 h 4373562"/>
                <a:gd name="connsiteX162" fmla="*/ 4836318 w 4836318"/>
                <a:gd name="connsiteY16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284287 w 4836318"/>
                <a:gd name="connsiteY56" fmla="*/ 1347787 h 4373562"/>
                <a:gd name="connsiteX57" fmla="*/ 1375568 w 4836318"/>
                <a:gd name="connsiteY57" fmla="*/ 1370012 h 4373562"/>
                <a:gd name="connsiteX58" fmla="*/ 1375568 w 4836318"/>
                <a:gd name="connsiteY58" fmla="*/ 1370012 h 4373562"/>
                <a:gd name="connsiteX59" fmla="*/ 1413668 w 4836318"/>
                <a:gd name="connsiteY59" fmla="*/ 1382712 h 4373562"/>
                <a:gd name="connsiteX60" fmla="*/ 1432718 w 4836318"/>
                <a:gd name="connsiteY60" fmla="*/ 1446212 h 4373562"/>
                <a:gd name="connsiteX61" fmla="*/ 1464468 w 4836318"/>
                <a:gd name="connsiteY61" fmla="*/ 1446212 h 4373562"/>
                <a:gd name="connsiteX62" fmla="*/ 1464468 w 4836318"/>
                <a:gd name="connsiteY62" fmla="*/ 1516062 h 4373562"/>
                <a:gd name="connsiteX63" fmla="*/ 1489868 w 4836318"/>
                <a:gd name="connsiteY63" fmla="*/ 1516062 h 4373562"/>
                <a:gd name="connsiteX64" fmla="*/ 1496218 w 4836318"/>
                <a:gd name="connsiteY64" fmla="*/ 1560512 h 4373562"/>
                <a:gd name="connsiteX65" fmla="*/ 1496218 w 4836318"/>
                <a:gd name="connsiteY65" fmla="*/ 1560512 h 4373562"/>
                <a:gd name="connsiteX66" fmla="*/ 1566068 w 4836318"/>
                <a:gd name="connsiteY66" fmla="*/ 1592262 h 4373562"/>
                <a:gd name="connsiteX67" fmla="*/ 1623218 w 4836318"/>
                <a:gd name="connsiteY67" fmla="*/ 1630362 h 4373562"/>
                <a:gd name="connsiteX68" fmla="*/ 1623218 w 4836318"/>
                <a:gd name="connsiteY68" fmla="*/ 1636712 h 4373562"/>
                <a:gd name="connsiteX69" fmla="*/ 1705768 w 4836318"/>
                <a:gd name="connsiteY69" fmla="*/ 1693862 h 4373562"/>
                <a:gd name="connsiteX70" fmla="*/ 1705768 w 4836318"/>
                <a:gd name="connsiteY70" fmla="*/ 1757362 h 4373562"/>
                <a:gd name="connsiteX71" fmla="*/ 1756568 w 4836318"/>
                <a:gd name="connsiteY71" fmla="*/ 1789112 h 4373562"/>
                <a:gd name="connsiteX72" fmla="*/ 1756568 w 4836318"/>
                <a:gd name="connsiteY72" fmla="*/ 1789112 h 4373562"/>
                <a:gd name="connsiteX73" fmla="*/ 1839118 w 4836318"/>
                <a:gd name="connsiteY73" fmla="*/ 1782762 h 4373562"/>
                <a:gd name="connsiteX74" fmla="*/ 1820068 w 4836318"/>
                <a:gd name="connsiteY74" fmla="*/ 1827212 h 4373562"/>
                <a:gd name="connsiteX75" fmla="*/ 1820068 w 4836318"/>
                <a:gd name="connsiteY75" fmla="*/ 1827212 h 4373562"/>
                <a:gd name="connsiteX76" fmla="*/ 1858168 w 4836318"/>
                <a:gd name="connsiteY76" fmla="*/ 1916112 h 4373562"/>
                <a:gd name="connsiteX77" fmla="*/ 1928018 w 4836318"/>
                <a:gd name="connsiteY77" fmla="*/ 1909762 h 4373562"/>
                <a:gd name="connsiteX78" fmla="*/ 1972468 w 4836318"/>
                <a:gd name="connsiteY78" fmla="*/ 1941512 h 4373562"/>
                <a:gd name="connsiteX79" fmla="*/ 2023268 w 4836318"/>
                <a:gd name="connsiteY79" fmla="*/ 1985962 h 4373562"/>
                <a:gd name="connsiteX80" fmla="*/ 2042318 w 4836318"/>
                <a:gd name="connsiteY80" fmla="*/ 1992312 h 4373562"/>
                <a:gd name="connsiteX81" fmla="*/ 2042318 w 4836318"/>
                <a:gd name="connsiteY81" fmla="*/ 1992312 h 4373562"/>
                <a:gd name="connsiteX82" fmla="*/ 2093118 w 4836318"/>
                <a:gd name="connsiteY82" fmla="*/ 2043112 h 4373562"/>
                <a:gd name="connsiteX83" fmla="*/ 2143918 w 4836318"/>
                <a:gd name="connsiteY83" fmla="*/ 2068512 h 4373562"/>
                <a:gd name="connsiteX84" fmla="*/ 2182018 w 4836318"/>
                <a:gd name="connsiteY84" fmla="*/ 2106612 h 4373562"/>
                <a:gd name="connsiteX85" fmla="*/ 2182018 w 4836318"/>
                <a:gd name="connsiteY85" fmla="*/ 2106612 h 4373562"/>
                <a:gd name="connsiteX86" fmla="*/ 2232818 w 4836318"/>
                <a:gd name="connsiteY86" fmla="*/ 2144712 h 4373562"/>
                <a:gd name="connsiteX87" fmla="*/ 2251868 w 4836318"/>
                <a:gd name="connsiteY87" fmla="*/ 2157412 h 4373562"/>
                <a:gd name="connsiteX88" fmla="*/ 2270918 w 4836318"/>
                <a:gd name="connsiteY88" fmla="*/ 2176462 h 4373562"/>
                <a:gd name="connsiteX89" fmla="*/ 2309018 w 4836318"/>
                <a:gd name="connsiteY89" fmla="*/ 2195512 h 4373562"/>
                <a:gd name="connsiteX90" fmla="*/ 2315368 w 4836318"/>
                <a:gd name="connsiteY90" fmla="*/ 2227262 h 4373562"/>
                <a:gd name="connsiteX91" fmla="*/ 2340768 w 4836318"/>
                <a:gd name="connsiteY91" fmla="*/ 2227262 h 4373562"/>
                <a:gd name="connsiteX92" fmla="*/ 2334418 w 4836318"/>
                <a:gd name="connsiteY92" fmla="*/ 2265362 h 4373562"/>
                <a:gd name="connsiteX93" fmla="*/ 2385218 w 4836318"/>
                <a:gd name="connsiteY93" fmla="*/ 2278062 h 4373562"/>
                <a:gd name="connsiteX94" fmla="*/ 2391568 w 4836318"/>
                <a:gd name="connsiteY94" fmla="*/ 2341562 h 4373562"/>
                <a:gd name="connsiteX95" fmla="*/ 2423318 w 4836318"/>
                <a:gd name="connsiteY95" fmla="*/ 2347912 h 4373562"/>
                <a:gd name="connsiteX96" fmla="*/ 2423318 w 4836318"/>
                <a:gd name="connsiteY96" fmla="*/ 2436812 h 4373562"/>
                <a:gd name="connsiteX97" fmla="*/ 2480468 w 4836318"/>
                <a:gd name="connsiteY97" fmla="*/ 2443162 h 4373562"/>
                <a:gd name="connsiteX98" fmla="*/ 2537618 w 4836318"/>
                <a:gd name="connsiteY98" fmla="*/ 2462212 h 4373562"/>
                <a:gd name="connsiteX99" fmla="*/ 2594768 w 4836318"/>
                <a:gd name="connsiteY99" fmla="*/ 2487612 h 4373562"/>
                <a:gd name="connsiteX100" fmla="*/ 2670968 w 4836318"/>
                <a:gd name="connsiteY100" fmla="*/ 2513012 h 4373562"/>
                <a:gd name="connsiteX101" fmla="*/ 2696368 w 4836318"/>
                <a:gd name="connsiteY101" fmla="*/ 2538412 h 4373562"/>
                <a:gd name="connsiteX102" fmla="*/ 2702718 w 4836318"/>
                <a:gd name="connsiteY102" fmla="*/ 2620962 h 4373562"/>
                <a:gd name="connsiteX103" fmla="*/ 2734468 w 4836318"/>
                <a:gd name="connsiteY103" fmla="*/ 2646362 h 4373562"/>
                <a:gd name="connsiteX104" fmla="*/ 2734468 w 4836318"/>
                <a:gd name="connsiteY104" fmla="*/ 2646362 h 4373562"/>
                <a:gd name="connsiteX105" fmla="*/ 2778918 w 4836318"/>
                <a:gd name="connsiteY105" fmla="*/ 2684462 h 4373562"/>
                <a:gd name="connsiteX106" fmla="*/ 2836068 w 4836318"/>
                <a:gd name="connsiteY106" fmla="*/ 2709862 h 4373562"/>
                <a:gd name="connsiteX107" fmla="*/ 2886868 w 4836318"/>
                <a:gd name="connsiteY107" fmla="*/ 2747962 h 4373562"/>
                <a:gd name="connsiteX108" fmla="*/ 2899568 w 4836318"/>
                <a:gd name="connsiteY108" fmla="*/ 2786062 h 4373562"/>
                <a:gd name="connsiteX109" fmla="*/ 2899568 w 4836318"/>
                <a:gd name="connsiteY109" fmla="*/ 2817812 h 4373562"/>
                <a:gd name="connsiteX110" fmla="*/ 2950368 w 4836318"/>
                <a:gd name="connsiteY110" fmla="*/ 2836862 h 4373562"/>
                <a:gd name="connsiteX111" fmla="*/ 2950368 w 4836318"/>
                <a:gd name="connsiteY111" fmla="*/ 2836862 h 4373562"/>
                <a:gd name="connsiteX112" fmla="*/ 3007518 w 4836318"/>
                <a:gd name="connsiteY112" fmla="*/ 2881312 h 4373562"/>
                <a:gd name="connsiteX113" fmla="*/ 3007518 w 4836318"/>
                <a:gd name="connsiteY113" fmla="*/ 2881312 h 4373562"/>
                <a:gd name="connsiteX114" fmla="*/ 3096418 w 4836318"/>
                <a:gd name="connsiteY114" fmla="*/ 2919412 h 4373562"/>
                <a:gd name="connsiteX115" fmla="*/ 3096418 w 4836318"/>
                <a:gd name="connsiteY115" fmla="*/ 2919412 h 4373562"/>
                <a:gd name="connsiteX116" fmla="*/ 3185318 w 4836318"/>
                <a:gd name="connsiteY116" fmla="*/ 2944812 h 4373562"/>
                <a:gd name="connsiteX117" fmla="*/ 3198018 w 4836318"/>
                <a:gd name="connsiteY117" fmla="*/ 2995612 h 4373562"/>
                <a:gd name="connsiteX118" fmla="*/ 3236118 w 4836318"/>
                <a:gd name="connsiteY118" fmla="*/ 3021012 h 4373562"/>
                <a:gd name="connsiteX119" fmla="*/ 3267868 w 4836318"/>
                <a:gd name="connsiteY119" fmla="*/ 3033712 h 4373562"/>
                <a:gd name="connsiteX120" fmla="*/ 3305968 w 4836318"/>
                <a:gd name="connsiteY120" fmla="*/ 3065462 h 4373562"/>
                <a:gd name="connsiteX121" fmla="*/ 3394868 w 4836318"/>
                <a:gd name="connsiteY121" fmla="*/ 3128962 h 4373562"/>
                <a:gd name="connsiteX122" fmla="*/ 3375818 w 4836318"/>
                <a:gd name="connsiteY122" fmla="*/ 3186112 h 4373562"/>
                <a:gd name="connsiteX123" fmla="*/ 3407568 w 4836318"/>
                <a:gd name="connsiteY123" fmla="*/ 3205162 h 4373562"/>
                <a:gd name="connsiteX124" fmla="*/ 3426618 w 4836318"/>
                <a:gd name="connsiteY124" fmla="*/ 3211512 h 4373562"/>
                <a:gd name="connsiteX125" fmla="*/ 3464718 w 4836318"/>
                <a:gd name="connsiteY125" fmla="*/ 3243262 h 4373562"/>
                <a:gd name="connsiteX126" fmla="*/ 3477418 w 4836318"/>
                <a:gd name="connsiteY126" fmla="*/ 3281362 h 4373562"/>
                <a:gd name="connsiteX127" fmla="*/ 3509168 w 4836318"/>
                <a:gd name="connsiteY127" fmla="*/ 3325812 h 4373562"/>
                <a:gd name="connsiteX128" fmla="*/ 3585368 w 4836318"/>
                <a:gd name="connsiteY128" fmla="*/ 3319462 h 4373562"/>
                <a:gd name="connsiteX129" fmla="*/ 3623468 w 4836318"/>
                <a:gd name="connsiteY129" fmla="*/ 3370262 h 4373562"/>
                <a:gd name="connsiteX130" fmla="*/ 3655218 w 4836318"/>
                <a:gd name="connsiteY130" fmla="*/ 3408362 h 4373562"/>
                <a:gd name="connsiteX131" fmla="*/ 3693318 w 4836318"/>
                <a:gd name="connsiteY131" fmla="*/ 3478212 h 4373562"/>
                <a:gd name="connsiteX132" fmla="*/ 3706018 w 4836318"/>
                <a:gd name="connsiteY132" fmla="*/ 3522662 h 4373562"/>
                <a:gd name="connsiteX133" fmla="*/ 3807618 w 4836318"/>
                <a:gd name="connsiteY133" fmla="*/ 3560762 h 4373562"/>
                <a:gd name="connsiteX134" fmla="*/ 3858418 w 4836318"/>
                <a:gd name="connsiteY134" fmla="*/ 3548062 h 4373562"/>
                <a:gd name="connsiteX135" fmla="*/ 3877468 w 4836318"/>
                <a:gd name="connsiteY135" fmla="*/ 3643312 h 4373562"/>
                <a:gd name="connsiteX136" fmla="*/ 3934618 w 4836318"/>
                <a:gd name="connsiteY136" fmla="*/ 3649662 h 4373562"/>
                <a:gd name="connsiteX137" fmla="*/ 3998118 w 4836318"/>
                <a:gd name="connsiteY137" fmla="*/ 3675062 h 4373562"/>
                <a:gd name="connsiteX138" fmla="*/ 4048918 w 4836318"/>
                <a:gd name="connsiteY138" fmla="*/ 3681412 h 4373562"/>
                <a:gd name="connsiteX139" fmla="*/ 4074318 w 4836318"/>
                <a:gd name="connsiteY139" fmla="*/ 3687762 h 4373562"/>
                <a:gd name="connsiteX140" fmla="*/ 4125118 w 4836318"/>
                <a:gd name="connsiteY140" fmla="*/ 3738562 h 4373562"/>
                <a:gd name="connsiteX141" fmla="*/ 4144168 w 4836318"/>
                <a:gd name="connsiteY141" fmla="*/ 3744912 h 4373562"/>
                <a:gd name="connsiteX142" fmla="*/ 4150518 w 4836318"/>
                <a:gd name="connsiteY142" fmla="*/ 3808412 h 4373562"/>
                <a:gd name="connsiteX143" fmla="*/ 4150518 w 4836318"/>
                <a:gd name="connsiteY143" fmla="*/ 3808412 h 4373562"/>
                <a:gd name="connsiteX144" fmla="*/ 4226718 w 4836318"/>
                <a:gd name="connsiteY144" fmla="*/ 3897312 h 4373562"/>
                <a:gd name="connsiteX145" fmla="*/ 4271168 w 4836318"/>
                <a:gd name="connsiteY145" fmla="*/ 3929062 h 4373562"/>
                <a:gd name="connsiteX146" fmla="*/ 4271168 w 4836318"/>
                <a:gd name="connsiteY146" fmla="*/ 3929062 h 4373562"/>
                <a:gd name="connsiteX147" fmla="*/ 4372768 w 4836318"/>
                <a:gd name="connsiteY147" fmla="*/ 3973512 h 4373562"/>
                <a:gd name="connsiteX148" fmla="*/ 4385468 w 4836318"/>
                <a:gd name="connsiteY148" fmla="*/ 4024312 h 4373562"/>
                <a:gd name="connsiteX149" fmla="*/ 4385468 w 4836318"/>
                <a:gd name="connsiteY149" fmla="*/ 4024312 h 4373562"/>
                <a:gd name="connsiteX150" fmla="*/ 4442618 w 4836318"/>
                <a:gd name="connsiteY150" fmla="*/ 4068762 h 4373562"/>
                <a:gd name="connsiteX151" fmla="*/ 4468018 w 4836318"/>
                <a:gd name="connsiteY151" fmla="*/ 4106862 h 4373562"/>
                <a:gd name="connsiteX152" fmla="*/ 4468018 w 4836318"/>
                <a:gd name="connsiteY152" fmla="*/ 4106862 h 4373562"/>
                <a:gd name="connsiteX153" fmla="*/ 4563268 w 4836318"/>
                <a:gd name="connsiteY153" fmla="*/ 4144962 h 4373562"/>
                <a:gd name="connsiteX154" fmla="*/ 4556918 w 4836318"/>
                <a:gd name="connsiteY154" fmla="*/ 4208462 h 4373562"/>
                <a:gd name="connsiteX155" fmla="*/ 4601368 w 4836318"/>
                <a:gd name="connsiteY155" fmla="*/ 4214812 h 4373562"/>
                <a:gd name="connsiteX156" fmla="*/ 4614068 w 4836318"/>
                <a:gd name="connsiteY156" fmla="*/ 4252912 h 4373562"/>
                <a:gd name="connsiteX157" fmla="*/ 4652168 w 4836318"/>
                <a:gd name="connsiteY157" fmla="*/ 4291012 h 4373562"/>
                <a:gd name="connsiteX158" fmla="*/ 4652168 w 4836318"/>
                <a:gd name="connsiteY158" fmla="*/ 4291012 h 4373562"/>
                <a:gd name="connsiteX159" fmla="*/ 4766468 w 4836318"/>
                <a:gd name="connsiteY159" fmla="*/ 4297362 h 4373562"/>
                <a:gd name="connsiteX160" fmla="*/ 4829968 w 4836318"/>
                <a:gd name="connsiteY160" fmla="*/ 4348162 h 4373562"/>
                <a:gd name="connsiteX161" fmla="*/ 4836318 w 4836318"/>
                <a:gd name="connsiteY161" fmla="*/ 4373562 h 4373562"/>
                <a:gd name="connsiteX162" fmla="*/ 4836318 w 4836318"/>
                <a:gd name="connsiteY16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284287 w 4836318"/>
                <a:gd name="connsiteY56" fmla="*/ 1347787 h 4373562"/>
                <a:gd name="connsiteX57" fmla="*/ 1375568 w 4836318"/>
                <a:gd name="connsiteY57" fmla="*/ 1370012 h 4373562"/>
                <a:gd name="connsiteX58" fmla="*/ 1346993 w 4836318"/>
                <a:gd name="connsiteY58" fmla="*/ 1427162 h 4373562"/>
                <a:gd name="connsiteX59" fmla="*/ 1413668 w 4836318"/>
                <a:gd name="connsiteY59" fmla="*/ 1382712 h 4373562"/>
                <a:gd name="connsiteX60" fmla="*/ 1432718 w 4836318"/>
                <a:gd name="connsiteY60" fmla="*/ 1446212 h 4373562"/>
                <a:gd name="connsiteX61" fmla="*/ 1464468 w 4836318"/>
                <a:gd name="connsiteY61" fmla="*/ 1446212 h 4373562"/>
                <a:gd name="connsiteX62" fmla="*/ 1464468 w 4836318"/>
                <a:gd name="connsiteY62" fmla="*/ 1516062 h 4373562"/>
                <a:gd name="connsiteX63" fmla="*/ 1489868 w 4836318"/>
                <a:gd name="connsiteY63" fmla="*/ 1516062 h 4373562"/>
                <a:gd name="connsiteX64" fmla="*/ 1496218 w 4836318"/>
                <a:gd name="connsiteY64" fmla="*/ 1560512 h 4373562"/>
                <a:gd name="connsiteX65" fmla="*/ 1496218 w 4836318"/>
                <a:gd name="connsiteY65" fmla="*/ 1560512 h 4373562"/>
                <a:gd name="connsiteX66" fmla="*/ 1566068 w 4836318"/>
                <a:gd name="connsiteY66" fmla="*/ 1592262 h 4373562"/>
                <a:gd name="connsiteX67" fmla="*/ 1623218 w 4836318"/>
                <a:gd name="connsiteY67" fmla="*/ 1630362 h 4373562"/>
                <a:gd name="connsiteX68" fmla="*/ 1623218 w 4836318"/>
                <a:gd name="connsiteY68" fmla="*/ 1636712 h 4373562"/>
                <a:gd name="connsiteX69" fmla="*/ 1705768 w 4836318"/>
                <a:gd name="connsiteY69" fmla="*/ 1693862 h 4373562"/>
                <a:gd name="connsiteX70" fmla="*/ 1705768 w 4836318"/>
                <a:gd name="connsiteY70" fmla="*/ 1757362 h 4373562"/>
                <a:gd name="connsiteX71" fmla="*/ 1756568 w 4836318"/>
                <a:gd name="connsiteY71" fmla="*/ 1789112 h 4373562"/>
                <a:gd name="connsiteX72" fmla="*/ 1756568 w 4836318"/>
                <a:gd name="connsiteY72" fmla="*/ 1789112 h 4373562"/>
                <a:gd name="connsiteX73" fmla="*/ 1839118 w 4836318"/>
                <a:gd name="connsiteY73" fmla="*/ 1782762 h 4373562"/>
                <a:gd name="connsiteX74" fmla="*/ 1820068 w 4836318"/>
                <a:gd name="connsiteY74" fmla="*/ 1827212 h 4373562"/>
                <a:gd name="connsiteX75" fmla="*/ 1820068 w 4836318"/>
                <a:gd name="connsiteY75" fmla="*/ 1827212 h 4373562"/>
                <a:gd name="connsiteX76" fmla="*/ 1858168 w 4836318"/>
                <a:gd name="connsiteY76" fmla="*/ 1916112 h 4373562"/>
                <a:gd name="connsiteX77" fmla="*/ 1928018 w 4836318"/>
                <a:gd name="connsiteY77" fmla="*/ 1909762 h 4373562"/>
                <a:gd name="connsiteX78" fmla="*/ 1972468 w 4836318"/>
                <a:gd name="connsiteY78" fmla="*/ 1941512 h 4373562"/>
                <a:gd name="connsiteX79" fmla="*/ 2023268 w 4836318"/>
                <a:gd name="connsiteY79" fmla="*/ 1985962 h 4373562"/>
                <a:gd name="connsiteX80" fmla="*/ 2042318 w 4836318"/>
                <a:gd name="connsiteY80" fmla="*/ 1992312 h 4373562"/>
                <a:gd name="connsiteX81" fmla="*/ 2042318 w 4836318"/>
                <a:gd name="connsiteY81" fmla="*/ 1992312 h 4373562"/>
                <a:gd name="connsiteX82" fmla="*/ 2093118 w 4836318"/>
                <a:gd name="connsiteY82" fmla="*/ 2043112 h 4373562"/>
                <a:gd name="connsiteX83" fmla="*/ 2143918 w 4836318"/>
                <a:gd name="connsiteY83" fmla="*/ 2068512 h 4373562"/>
                <a:gd name="connsiteX84" fmla="*/ 2182018 w 4836318"/>
                <a:gd name="connsiteY84" fmla="*/ 2106612 h 4373562"/>
                <a:gd name="connsiteX85" fmla="*/ 2182018 w 4836318"/>
                <a:gd name="connsiteY85" fmla="*/ 2106612 h 4373562"/>
                <a:gd name="connsiteX86" fmla="*/ 2232818 w 4836318"/>
                <a:gd name="connsiteY86" fmla="*/ 2144712 h 4373562"/>
                <a:gd name="connsiteX87" fmla="*/ 2251868 w 4836318"/>
                <a:gd name="connsiteY87" fmla="*/ 2157412 h 4373562"/>
                <a:gd name="connsiteX88" fmla="*/ 2270918 w 4836318"/>
                <a:gd name="connsiteY88" fmla="*/ 2176462 h 4373562"/>
                <a:gd name="connsiteX89" fmla="*/ 2309018 w 4836318"/>
                <a:gd name="connsiteY89" fmla="*/ 2195512 h 4373562"/>
                <a:gd name="connsiteX90" fmla="*/ 2315368 w 4836318"/>
                <a:gd name="connsiteY90" fmla="*/ 2227262 h 4373562"/>
                <a:gd name="connsiteX91" fmla="*/ 2340768 w 4836318"/>
                <a:gd name="connsiteY91" fmla="*/ 2227262 h 4373562"/>
                <a:gd name="connsiteX92" fmla="*/ 2334418 w 4836318"/>
                <a:gd name="connsiteY92" fmla="*/ 2265362 h 4373562"/>
                <a:gd name="connsiteX93" fmla="*/ 2385218 w 4836318"/>
                <a:gd name="connsiteY93" fmla="*/ 2278062 h 4373562"/>
                <a:gd name="connsiteX94" fmla="*/ 2391568 w 4836318"/>
                <a:gd name="connsiteY94" fmla="*/ 2341562 h 4373562"/>
                <a:gd name="connsiteX95" fmla="*/ 2423318 w 4836318"/>
                <a:gd name="connsiteY95" fmla="*/ 2347912 h 4373562"/>
                <a:gd name="connsiteX96" fmla="*/ 2423318 w 4836318"/>
                <a:gd name="connsiteY96" fmla="*/ 2436812 h 4373562"/>
                <a:gd name="connsiteX97" fmla="*/ 2480468 w 4836318"/>
                <a:gd name="connsiteY97" fmla="*/ 2443162 h 4373562"/>
                <a:gd name="connsiteX98" fmla="*/ 2537618 w 4836318"/>
                <a:gd name="connsiteY98" fmla="*/ 2462212 h 4373562"/>
                <a:gd name="connsiteX99" fmla="*/ 2594768 w 4836318"/>
                <a:gd name="connsiteY99" fmla="*/ 2487612 h 4373562"/>
                <a:gd name="connsiteX100" fmla="*/ 2670968 w 4836318"/>
                <a:gd name="connsiteY100" fmla="*/ 2513012 h 4373562"/>
                <a:gd name="connsiteX101" fmla="*/ 2696368 w 4836318"/>
                <a:gd name="connsiteY101" fmla="*/ 2538412 h 4373562"/>
                <a:gd name="connsiteX102" fmla="*/ 2702718 w 4836318"/>
                <a:gd name="connsiteY102" fmla="*/ 2620962 h 4373562"/>
                <a:gd name="connsiteX103" fmla="*/ 2734468 w 4836318"/>
                <a:gd name="connsiteY103" fmla="*/ 2646362 h 4373562"/>
                <a:gd name="connsiteX104" fmla="*/ 2734468 w 4836318"/>
                <a:gd name="connsiteY104" fmla="*/ 2646362 h 4373562"/>
                <a:gd name="connsiteX105" fmla="*/ 2778918 w 4836318"/>
                <a:gd name="connsiteY105" fmla="*/ 2684462 h 4373562"/>
                <a:gd name="connsiteX106" fmla="*/ 2836068 w 4836318"/>
                <a:gd name="connsiteY106" fmla="*/ 2709862 h 4373562"/>
                <a:gd name="connsiteX107" fmla="*/ 2886868 w 4836318"/>
                <a:gd name="connsiteY107" fmla="*/ 2747962 h 4373562"/>
                <a:gd name="connsiteX108" fmla="*/ 2899568 w 4836318"/>
                <a:gd name="connsiteY108" fmla="*/ 2786062 h 4373562"/>
                <a:gd name="connsiteX109" fmla="*/ 2899568 w 4836318"/>
                <a:gd name="connsiteY109" fmla="*/ 2817812 h 4373562"/>
                <a:gd name="connsiteX110" fmla="*/ 2950368 w 4836318"/>
                <a:gd name="connsiteY110" fmla="*/ 2836862 h 4373562"/>
                <a:gd name="connsiteX111" fmla="*/ 2950368 w 4836318"/>
                <a:gd name="connsiteY111" fmla="*/ 2836862 h 4373562"/>
                <a:gd name="connsiteX112" fmla="*/ 3007518 w 4836318"/>
                <a:gd name="connsiteY112" fmla="*/ 2881312 h 4373562"/>
                <a:gd name="connsiteX113" fmla="*/ 3007518 w 4836318"/>
                <a:gd name="connsiteY113" fmla="*/ 2881312 h 4373562"/>
                <a:gd name="connsiteX114" fmla="*/ 3096418 w 4836318"/>
                <a:gd name="connsiteY114" fmla="*/ 2919412 h 4373562"/>
                <a:gd name="connsiteX115" fmla="*/ 3096418 w 4836318"/>
                <a:gd name="connsiteY115" fmla="*/ 2919412 h 4373562"/>
                <a:gd name="connsiteX116" fmla="*/ 3185318 w 4836318"/>
                <a:gd name="connsiteY116" fmla="*/ 2944812 h 4373562"/>
                <a:gd name="connsiteX117" fmla="*/ 3198018 w 4836318"/>
                <a:gd name="connsiteY117" fmla="*/ 2995612 h 4373562"/>
                <a:gd name="connsiteX118" fmla="*/ 3236118 w 4836318"/>
                <a:gd name="connsiteY118" fmla="*/ 3021012 h 4373562"/>
                <a:gd name="connsiteX119" fmla="*/ 3267868 w 4836318"/>
                <a:gd name="connsiteY119" fmla="*/ 3033712 h 4373562"/>
                <a:gd name="connsiteX120" fmla="*/ 3305968 w 4836318"/>
                <a:gd name="connsiteY120" fmla="*/ 3065462 h 4373562"/>
                <a:gd name="connsiteX121" fmla="*/ 3394868 w 4836318"/>
                <a:gd name="connsiteY121" fmla="*/ 3128962 h 4373562"/>
                <a:gd name="connsiteX122" fmla="*/ 3375818 w 4836318"/>
                <a:gd name="connsiteY122" fmla="*/ 3186112 h 4373562"/>
                <a:gd name="connsiteX123" fmla="*/ 3407568 w 4836318"/>
                <a:gd name="connsiteY123" fmla="*/ 3205162 h 4373562"/>
                <a:gd name="connsiteX124" fmla="*/ 3426618 w 4836318"/>
                <a:gd name="connsiteY124" fmla="*/ 3211512 h 4373562"/>
                <a:gd name="connsiteX125" fmla="*/ 3464718 w 4836318"/>
                <a:gd name="connsiteY125" fmla="*/ 3243262 h 4373562"/>
                <a:gd name="connsiteX126" fmla="*/ 3477418 w 4836318"/>
                <a:gd name="connsiteY126" fmla="*/ 3281362 h 4373562"/>
                <a:gd name="connsiteX127" fmla="*/ 3509168 w 4836318"/>
                <a:gd name="connsiteY127" fmla="*/ 3325812 h 4373562"/>
                <a:gd name="connsiteX128" fmla="*/ 3585368 w 4836318"/>
                <a:gd name="connsiteY128" fmla="*/ 3319462 h 4373562"/>
                <a:gd name="connsiteX129" fmla="*/ 3623468 w 4836318"/>
                <a:gd name="connsiteY129" fmla="*/ 3370262 h 4373562"/>
                <a:gd name="connsiteX130" fmla="*/ 3655218 w 4836318"/>
                <a:gd name="connsiteY130" fmla="*/ 3408362 h 4373562"/>
                <a:gd name="connsiteX131" fmla="*/ 3693318 w 4836318"/>
                <a:gd name="connsiteY131" fmla="*/ 3478212 h 4373562"/>
                <a:gd name="connsiteX132" fmla="*/ 3706018 w 4836318"/>
                <a:gd name="connsiteY132" fmla="*/ 3522662 h 4373562"/>
                <a:gd name="connsiteX133" fmla="*/ 3807618 w 4836318"/>
                <a:gd name="connsiteY133" fmla="*/ 3560762 h 4373562"/>
                <a:gd name="connsiteX134" fmla="*/ 3858418 w 4836318"/>
                <a:gd name="connsiteY134" fmla="*/ 3548062 h 4373562"/>
                <a:gd name="connsiteX135" fmla="*/ 3877468 w 4836318"/>
                <a:gd name="connsiteY135" fmla="*/ 3643312 h 4373562"/>
                <a:gd name="connsiteX136" fmla="*/ 3934618 w 4836318"/>
                <a:gd name="connsiteY136" fmla="*/ 3649662 h 4373562"/>
                <a:gd name="connsiteX137" fmla="*/ 3998118 w 4836318"/>
                <a:gd name="connsiteY137" fmla="*/ 3675062 h 4373562"/>
                <a:gd name="connsiteX138" fmla="*/ 4048918 w 4836318"/>
                <a:gd name="connsiteY138" fmla="*/ 3681412 h 4373562"/>
                <a:gd name="connsiteX139" fmla="*/ 4074318 w 4836318"/>
                <a:gd name="connsiteY139" fmla="*/ 3687762 h 4373562"/>
                <a:gd name="connsiteX140" fmla="*/ 4125118 w 4836318"/>
                <a:gd name="connsiteY140" fmla="*/ 3738562 h 4373562"/>
                <a:gd name="connsiteX141" fmla="*/ 4144168 w 4836318"/>
                <a:gd name="connsiteY141" fmla="*/ 3744912 h 4373562"/>
                <a:gd name="connsiteX142" fmla="*/ 4150518 w 4836318"/>
                <a:gd name="connsiteY142" fmla="*/ 3808412 h 4373562"/>
                <a:gd name="connsiteX143" fmla="*/ 4150518 w 4836318"/>
                <a:gd name="connsiteY143" fmla="*/ 3808412 h 4373562"/>
                <a:gd name="connsiteX144" fmla="*/ 4226718 w 4836318"/>
                <a:gd name="connsiteY144" fmla="*/ 3897312 h 4373562"/>
                <a:gd name="connsiteX145" fmla="*/ 4271168 w 4836318"/>
                <a:gd name="connsiteY145" fmla="*/ 3929062 h 4373562"/>
                <a:gd name="connsiteX146" fmla="*/ 4271168 w 4836318"/>
                <a:gd name="connsiteY146" fmla="*/ 3929062 h 4373562"/>
                <a:gd name="connsiteX147" fmla="*/ 4372768 w 4836318"/>
                <a:gd name="connsiteY147" fmla="*/ 3973512 h 4373562"/>
                <a:gd name="connsiteX148" fmla="*/ 4385468 w 4836318"/>
                <a:gd name="connsiteY148" fmla="*/ 4024312 h 4373562"/>
                <a:gd name="connsiteX149" fmla="*/ 4385468 w 4836318"/>
                <a:gd name="connsiteY149" fmla="*/ 4024312 h 4373562"/>
                <a:gd name="connsiteX150" fmla="*/ 4442618 w 4836318"/>
                <a:gd name="connsiteY150" fmla="*/ 4068762 h 4373562"/>
                <a:gd name="connsiteX151" fmla="*/ 4468018 w 4836318"/>
                <a:gd name="connsiteY151" fmla="*/ 4106862 h 4373562"/>
                <a:gd name="connsiteX152" fmla="*/ 4468018 w 4836318"/>
                <a:gd name="connsiteY152" fmla="*/ 4106862 h 4373562"/>
                <a:gd name="connsiteX153" fmla="*/ 4563268 w 4836318"/>
                <a:gd name="connsiteY153" fmla="*/ 4144962 h 4373562"/>
                <a:gd name="connsiteX154" fmla="*/ 4556918 w 4836318"/>
                <a:gd name="connsiteY154" fmla="*/ 4208462 h 4373562"/>
                <a:gd name="connsiteX155" fmla="*/ 4601368 w 4836318"/>
                <a:gd name="connsiteY155" fmla="*/ 4214812 h 4373562"/>
                <a:gd name="connsiteX156" fmla="*/ 4614068 w 4836318"/>
                <a:gd name="connsiteY156" fmla="*/ 4252912 h 4373562"/>
                <a:gd name="connsiteX157" fmla="*/ 4652168 w 4836318"/>
                <a:gd name="connsiteY157" fmla="*/ 4291012 h 4373562"/>
                <a:gd name="connsiteX158" fmla="*/ 4652168 w 4836318"/>
                <a:gd name="connsiteY158" fmla="*/ 4291012 h 4373562"/>
                <a:gd name="connsiteX159" fmla="*/ 4766468 w 4836318"/>
                <a:gd name="connsiteY159" fmla="*/ 4297362 h 4373562"/>
                <a:gd name="connsiteX160" fmla="*/ 4829968 w 4836318"/>
                <a:gd name="connsiteY160" fmla="*/ 4348162 h 4373562"/>
                <a:gd name="connsiteX161" fmla="*/ 4836318 w 4836318"/>
                <a:gd name="connsiteY161" fmla="*/ 4373562 h 4373562"/>
                <a:gd name="connsiteX162" fmla="*/ 4836318 w 4836318"/>
                <a:gd name="connsiteY16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284287 w 4836318"/>
                <a:gd name="connsiteY56" fmla="*/ 1347787 h 4373562"/>
                <a:gd name="connsiteX57" fmla="*/ 1346993 w 4836318"/>
                <a:gd name="connsiteY57" fmla="*/ 1427162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284287 w 4836318"/>
                <a:gd name="connsiteY56" fmla="*/ 1347787 h 4373562"/>
                <a:gd name="connsiteX57" fmla="*/ 1413668 w 4836318"/>
                <a:gd name="connsiteY57" fmla="*/ 1382712 h 4373562"/>
                <a:gd name="connsiteX58" fmla="*/ 1432718 w 4836318"/>
                <a:gd name="connsiteY58" fmla="*/ 1446212 h 4373562"/>
                <a:gd name="connsiteX59" fmla="*/ 1464468 w 4836318"/>
                <a:gd name="connsiteY59" fmla="*/ 1446212 h 4373562"/>
                <a:gd name="connsiteX60" fmla="*/ 1464468 w 4836318"/>
                <a:gd name="connsiteY60" fmla="*/ 1516062 h 4373562"/>
                <a:gd name="connsiteX61" fmla="*/ 1489868 w 4836318"/>
                <a:gd name="connsiteY61" fmla="*/ 1516062 h 4373562"/>
                <a:gd name="connsiteX62" fmla="*/ 1496218 w 4836318"/>
                <a:gd name="connsiteY62" fmla="*/ 1560512 h 4373562"/>
                <a:gd name="connsiteX63" fmla="*/ 1496218 w 4836318"/>
                <a:gd name="connsiteY63" fmla="*/ 1560512 h 4373562"/>
                <a:gd name="connsiteX64" fmla="*/ 1566068 w 4836318"/>
                <a:gd name="connsiteY64" fmla="*/ 1592262 h 4373562"/>
                <a:gd name="connsiteX65" fmla="*/ 1623218 w 4836318"/>
                <a:gd name="connsiteY65" fmla="*/ 1630362 h 4373562"/>
                <a:gd name="connsiteX66" fmla="*/ 1623218 w 4836318"/>
                <a:gd name="connsiteY66" fmla="*/ 1636712 h 4373562"/>
                <a:gd name="connsiteX67" fmla="*/ 1705768 w 4836318"/>
                <a:gd name="connsiteY67" fmla="*/ 1693862 h 4373562"/>
                <a:gd name="connsiteX68" fmla="*/ 1705768 w 4836318"/>
                <a:gd name="connsiteY68" fmla="*/ 1757362 h 4373562"/>
                <a:gd name="connsiteX69" fmla="*/ 1756568 w 4836318"/>
                <a:gd name="connsiteY69" fmla="*/ 1789112 h 4373562"/>
                <a:gd name="connsiteX70" fmla="*/ 1756568 w 4836318"/>
                <a:gd name="connsiteY70" fmla="*/ 1789112 h 4373562"/>
                <a:gd name="connsiteX71" fmla="*/ 1839118 w 4836318"/>
                <a:gd name="connsiteY71" fmla="*/ 1782762 h 4373562"/>
                <a:gd name="connsiteX72" fmla="*/ 1820068 w 4836318"/>
                <a:gd name="connsiteY72" fmla="*/ 1827212 h 4373562"/>
                <a:gd name="connsiteX73" fmla="*/ 1820068 w 4836318"/>
                <a:gd name="connsiteY73" fmla="*/ 1827212 h 4373562"/>
                <a:gd name="connsiteX74" fmla="*/ 1858168 w 4836318"/>
                <a:gd name="connsiteY74" fmla="*/ 1916112 h 4373562"/>
                <a:gd name="connsiteX75" fmla="*/ 1928018 w 4836318"/>
                <a:gd name="connsiteY75" fmla="*/ 1909762 h 4373562"/>
                <a:gd name="connsiteX76" fmla="*/ 1972468 w 4836318"/>
                <a:gd name="connsiteY76" fmla="*/ 1941512 h 4373562"/>
                <a:gd name="connsiteX77" fmla="*/ 2023268 w 4836318"/>
                <a:gd name="connsiteY77" fmla="*/ 1985962 h 4373562"/>
                <a:gd name="connsiteX78" fmla="*/ 2042318 w 4836318"/>
                <a:gd name="connsiteY78" fmla="*/ 1992312 h 4373562"/>
                <a:gd name="connsiteX79" fmla="*/ 2042318 w 4836318"/>
                <a:gd name="connsiteY79" fmla="*/ 1992312 h 4373562"/>
                <a:gd name="connsiteX80" fmla="*/ 2093118 w 4836318"/>
                <a:gd name="connsiteY80" fmla="*/ 2043112 h 4373562"/>
                <a:gd name="connsiteX81" fmla="*/ 2143918 w 4836318"/>
                <a:gd name="connsiteY81" fmla="*/ 2068512 h 4373562"/>
                <a:gd name="connsiteX82" fmla="*/ 2182018 w 4836318"/>
                <a:gd name="connsiteY82" fmla="*/ 2106612 h 4373562"/>
                <a:gd name="connsiteX83" fmla="*/ 2182018 w 4836318"/>
                <a:gd name="connsiteY83" fmla="*/ 2106612 h 4373562"/>
                <a:gd name="connsiteX84" fmla="*/ 2232818 w 4836318"/>
                <a:gd name="connsiteY84" fmla="*/ 2144712 h 4373562"/>
                <a:gd name="connsiteX85" fmla="*/ 2251868 w 4836318"/>
                <a:gd name="connsiteY85" fmla="*/ 2157412 h 4373562"/>
                <a:gd name="connsiteX86" fmla="*/ 2270918 w 4836318"/>
                <a:gd name="connsiteY86" fmla="*/ 2176462 h 4373562"/>
                <a:gd name="connsiteX87" fmla="*/ 2309018 w 4836318"/>
                <a:gd name="connsiteY87" fmla="*/ 2195512 h 4373562"/>
                <a:gd name="connsiteX88" fmla="*/ 2315368 w 4836318"/>
                <a:gd name="connsiteY88" fmla="*/ 2227262 h 4373562"/>
                <a:gd name="connsiteX89" fmla="*/ 2340768 w 4836318"/>
                <a:gd name="connsiteY89" fmla="*/ 2227262 h 4373562"/>
                <a:gd name="connsiteX90" fmla="*/ 2334418 w 4836318"/>
                <a:gd name="connsiteY90" fmla="*/ 2265362 h 4373562"/>
                <a:gd name="connsiteX91" fmla="*/ 2385218 w 4836318"/>
                <a:gd name="connsiteY91" fmla="*/ 2278062 h 4373562"/>
                <a:gd name="connsiteX92" fmla="*/ 2391568 w 4836318"/>
                <a:gd name="connsiteY92" fmla="*/ 2341562 h 4373562"/>
                <a:gd name="connsiteX93" fmla="*/ 2423318 w 4836318"/>
                <a:gd name="connsiteY93" fmla="*/ 2347912 h 4373562"/>
                <a:gd name="connsiteX94" fmla="*/ 2423318 w 4836318"/>
                <a:gd name="connsiteY94" fmla="*/ 2436812 h 4373562"/>
                <a:gd name="connsiteX95" fmla="*/ 2480468 w 4836318"/>
                <a:gd name="connsiteY95" fmla="*/ 2443162 h 4373562"/>
                <a:gd name="connsiteX96" fmla="*/ 2537618 w 4836318"/>
                <a:gd name="connsiteY96" fmla="*/ 2462212 h 4373562"/>
                <a:gd name="connsiteX97" fmla="*/ 2594768 w 4836318"/>
                <a:gd name="connsiteY97" fmla="*/ 2487612 h 4373562"/>
                <a:gd name="connsiteX98" fmla="*/ 2670968 w 4836318"/>
                <a:gd name="connsiteY98" fmla="*/ 2513012 h 4373562"/>
                <a:gd name="connsiteX99" fmla="*/ 2696368 w 4836318"/>
                <a:gd name="connsiteY99" fmla="*/ 2538412 h 4373562"/>
                <a:gd name="connsiteX100" fmla="*/ 2702718 w 4836318"/>
                <a:gd name="connsiteY100" fmla="*/ 2620962 h 4373562"/>
                <a:gd name="connsiteX101" fmla="*/ 2734468 w 4836318"/>
                <a:gd name="connsiteY101" fmla="*/ 2646362 h 4373562"/>
                <a:gd name="connsiteX102" fmla="*/ 2734468 w 4836318"/>
                <a:gd name="connsiteY102" fmla="*/ 2646362 h 4373562"/>
                <a:gd name="connsiteX103" fmla="*/ 2778918 w 4836318"/>
                <a:gd name="connsiteY103" fmla="*/ 2684462 h 4373562"/>
                <a:gd name="connsiteX104" fmla="*/ 2836068 w 4836318"/>
                <a:gd name="connsiteY104" fmla="*/ 2709862 h 4373562"/>
                <a:gd name="connsiteX105" fmla="*/ 2886868 w 4836318"/>
                <a:gd name="connsiteY105" fmla="*/ 2747962 h 4373562"/>
                <a:gd name="connsiteX106" fmla="*/ 2899568 w 4836318"/>
                <a:gd name="connsiteY106" fmla="*/ 2786062 h 4373562"/>
                <a:gd name="connsiteX107" fmla="*/ 2899568 w 4836318"/>
                <a:gd name="connsiteY107" fmla="*/ 2817812 h 4373562"/>
                <a:gd name="connsiteX108" fmla="*/ 2950368 w 4836318"/>
                <a:gd name="connsiteY108" fmla="*/ 2836862 h 4373562"/>
                <a:gd name="connsiteX109" fmla="*/ 2950368 w 4836318"/>
                <a:gd name="connsiteY109" fmla="*/ 2836862 h 4373562"/>
                <a:gd name="connsiteX110" fmla="*/ 3007518 w 4836318"/>
                <a:gd name="connsiteY110" fmla="*/ 2881312 h 4373562"/>
                <a:gd name="connsiteX111" fmla="*/ 3007518 w 4836318"/>
                <a:gd name="connsiteY111" fmla="*/ 2881312 h 4373562"/>
                <a:gd name="connsiteX112" fmla="*/ 3096418 w 4836318"/>
                <a:gd name="connsiteY112" fmla="*/ 2919412 h 4373562"/>
                <a:gd name="connsiteX113" fmla="*/ 3096418 w 4836318"/>
                <a:gd name="connsiteY113" fmla="*/ 2919412 h 4373562"/>
                <a:gd name="connsiteX114" fmla="*/ 3185318 w 4836318"/>
                <a:gd name="connsiteY114" fmla="*/ 2944812 h 4373562"/>
                <a:gd name="connsiteX115" fmla="*/ 3198018 w 4836318"/>
                <a:gd name="connsiteY115" fmla="*/ 2995612 h 4373562"/>
                <a:gd name="connsiteX116" fmla="*/ 3236118 w 4836318"/>
                <a:gd name="connsiteY116" fmla="*/ 3021012 h 4373562"/>
                <a:gd name="connsiteX117" fmla="*/ 3267868 w 4836318"/>
                <a:gd name="connsiteY117" fmla="*/ 3033712 h 4373562"/>
                <a:gd name="connsiteX118" fmla="*/ 3305968 w 4836318"/>
                <a:gd name="connsiteY118" fmla="*/ 3065462 h 4373562"/>
                <a:gd name="connsiteX119" fmla="*/ 3394868 w 4836318"/>
                <a:gd name="connsiteY119" fmla="*/ 3128962 h 4373562"/>
                <a:gd name="connsiteX120" fmla="*/ 3375818 w 4836318"/>
                <a:gd name="connsiteY120" fmla="*/ 3186112 h 4373562"/>
                <a:gd name="connsiteX121" fmla="*/ 3407568 w 4836318"/>
                <a:gd name="connsiteY121" fmla="*/ 3205162 h 4373562"/>
                <a:gd name="connsiteX122" fmla="*/ 3426618 w 4836318"/>
                <a:gd name="connsiteY122" fmla="*/ 3211512 h 4373562"/>
                <a:gd name="connsiteX123" fmla="*/ 3464718 w 4836318"/>
                <a:gd name="connsiteY123" fmla="*/ 3243262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296194 w 4836318"/>
                <a:gd name="connsiteY56" fmla="*/ 1340644 h 4373562"/>
                <a:gd name="connsiteX57" fmla="*/ 1413668 w 4836318"/>
                <a:gd name="connsiteY57" fmla="*/ 1382712 h 4373562"/>
                <a:gd name="connsiteX58" fmla="*/ 1432718 w 4836318"/>
                <a:gd name="connsiteY58" fmla="*/ 1446212 h 4373562"/>
                <a:gd name="connsiteX59" fmla="*/ 1464468 w 4836318"/>
                <a:gd name="connsiteY59" fmla="*/ 1446212 h 4373562"/>
                <a:gd name="connsiteX60" fmla="*/ 1464468 w 4836318"/>
                <a:gd name="connsiteY60" fmla="*/ 1516062 h 4373562"/>
                <a:gd name="connsiteX61" fmla="*/ 1489868 w 4836318"/>
                <a:gd name="connsiteY61" fmla="*/ 1516062 h 4373562"/>
                <a:gd name="connsiteX62" fmla="*/ 1496218 w 4836318"/>
                <a:gd name="connsiteY62" fmla="*/ 1560512 h 4373562"/>
                <a:gd name="connsiteX63" fmla="*/ 1496218 w 4836318"/>
                <a:gd name="connsiteY63" fmla="*/ 1560512 h 4373562"/>
                <a:gd name="connsiteX64" fmla="*/ 1566068 w 4836318"/>
                <a:gd name="connsiteY64" fmla="*/ 1592262 h 4373562"/>
                <a:gd name="connsiteX65" fmla="*/ 1623218 w 4836318"/>
                <a:gd name="connsiteY65" fmla="*/ 1630362 h 4373562"/>
                <a:gd name="connsiteX66" fmla="*/ 1623218 w 4836318"/>
                <a:gd name="connsiteY66" fmla="*/ 1636712 h 4373562"/>
                <a:gd name="connsiteX67" fmla="*/ 1705768 w 4836318"/>
                <a:gd name="connsiteY67" fmla="*/ 1693862 h 4373562"/>
                <a:gd name="connsiteX68" fmla="*/ 1705768 w 4836318"/>
                <a:gd name="connsiteY68" fmla="*/ 1757362 h 4373562"/>
                <a:gd name="connsiteX69" fmla="*/ 1756568 w 4836318"/>
                <a:gd name="connsiteY69" fmla="*/ 1789112 h 4373562"/>
                <a:gd name="connsiteX70" fmla="*/ 1756568 w 4836318"/>
                <a:gd name="connsiteY70" fmla="*/ 1789112 h 4373562"/>
                <a:gd name="connsiteX71" fmla="*/ 1839118 w 4836318"/>
                <a:gd name="connsiteY71" fmla="*/ 1782762 h 4373562"/>
                <a:gd name="connsiteX72" fmla="*/ 1820068 w 4836318"/>
                <a:gd name="connsiteY72" fmla="*/ 1827212 h 4373562"/>
                <a:gd name="connsiteX73" fmla="*/ 1820068 w 4836318"/>
                <a:gd name="connsiteY73" fmla="*/ 1827212 h 4373562"/>
                <a:gd name="connsiteX74" fmla="*/ 1858168 w 4836318"/>
                <a:gd name="connsiteY74" fmla="*/ 1916112 h 4373562"/>
                <a:gd name="connsiteX75" fmla="*/ 1928018 w 4836318"/>
                <a:gd name="connsiteY75" fmla="*/ 1909762 h 4373562"/>
                <a:gd name="connsiteX76" fmla="*/ 1972468 w 4836318"/>
                <a:gd name="connsiteY76" fmla="*/ 1941512 h 4373562"/>
                <a:gd name="connsiteX77" fmla="*/ 2023268 w 4836318"/>
                <a:gd name="connsiteY77" fmla="*/ 1985962 h 4373562"/>
                <a:gd name="connsiteX78" fmla="*/ 2042318 w 4836318"/>
                <a:gd name="connsiteY78" fmla="*/ 1992312 h 4373562"/>
                <a:gd name="connsiteX79" fmla="*/ 2042318 w 4836318"/>
                <a:gd name="connsiteY79" fmla="*/ 1992312 h 4373562"/>
                <a:gd name="connsiteX80" fmla="*/ 2093118 w 4836318"/>
                <a:gd name="connsiteY80" fmla="*/ 2043112 h 4373562"/>
                <a:gd name="connsiteX81" fmla="*/ 2143918 w 4836318"/>
                <a:gd name="connsiteY81" fmla="*/ 2068512 h 4373562"/>
                <a:gd name="connsiteX82" fmla="*/ 2182018 w 4836318"/>
                <a:gd name="connsiteY82" fmla="*/ 2106612 h 4373562"/>
                <a:gd name="connsiteX83" fmla="*/ 2182018 w 4836318"/>
                <a:gd name="connsiteY83" fmla="*/ 2106612 h 4373562"/>
                <a:gd name="connsiteX84" fmla="*/ 2232818 w 4836318"/>
                <a:gd name="connsiteY84" fmla="*/ 2144712 h 4373562"/>
                <a:gd name="connsiteX85" fmla="*/ 2251868 w 4836318"/>
                <a:gd name="connsiteY85" fmla="*/ 2157412 h 4373562"/>
                <a:gd name="connsiteX86" fmla="*/ 2270918 w 4836318"/>
                <a:gd name="connsiteY86" fmla="*/ 2176462 h 4373562"/>
                <a:gd name="connsiteX87" fmla="*/ 2309018 w 4836318"/>
                <a:gd name="connsiteY87" fmla="*/ 2195512 h 4373562"/>
                <a:gd name="connsiteX88" fmla="*/ 2315368 w 4836318"/>
                <a:gd name="connsiteY88" fmla="*/ 2227262 h 4373562"/>
                <a:gd name="connsiteX89" fmla="*/ 2340768 w 4836318"/>
                <a:gd name="connsiteY89" fmla="*/ 2227262 h 4373562"/>
                <a:gd name="connsiteX90" fmla="*/ 2334418 w 4836318"/>
                <a:gd name="connsiteY90" fmla="*/ 2265362 h 4373562"/>
                <a:gd name="connsiteX91" fmla="*/ 2385218 w 4836318"/>
                <a:gd name="connsiteY91" fmla="*/ 2278062 h 4373562"/>
                <a:gd name="connsiteX92" fmla="*/ 2391568 w 4836318"/>
                <a:gd name="connsiteY92" fmla="*/ 2341562 h 4373562"/>
                <a:gd name="connsiteX93" fmla="*/ 2423318 w 4836318"/>
                <a:gd name="connsiteY93" fmla="*/ 2347912 h 4373562"/>
                <a:gd name="connsiteX94" fmla="*/ 2423318 w 4836318"/>
                <a:gd name="connsiteY94" fmla="*/ 2436812 h 4373562"/>
                <a:gd name="connsiteX95" fmla="*/ 2480468 w 4836318"/>
                <a:gd name="connsiteY95" fmla="*/ 2443162 h 4373562"/>
                <a:gd name="connsiteX96" fmla="*/ 2537618 w 4836318"/>
                <a:gd name="connsiteY96" fmla="*/ 2462212 h 4373562"/>
                <a:gd name="connsiteX97" fmla="*/ 2594768 w 4836318"/>
                <a:gd name="connsiteY97" fmla="*/ 2487612 h 4373562"/>
                <a:gd name="connsiteX98" fmla="*/ 2670968 w 4836318"/>
                <a:gd name="connsiteY98" fmla="*/ 2513012 h 4373562"/>
                <a:gd name="connsiteX99" fmla="*/ 2696368 w 4836318"/>
                <a:gd name="connsiteY99" fmla="*/ 2538412 h 4373562"/>
                <a:gd name="connsiteX100" fmla="*/ 2702718 w 4836318"/>
                <a:gd name="connsiteY100" fmla="*/ 2620962 h 4373562"/>
                <a:gd name="connsiteX101" fmla="*/ 2734468 w 4836318"/>
                <a:gd name="connsiteY101" fmla="*/ 2646362 h 4373562"/>
                <a:gd name="connsiteX102" fmla="*/ 2734468 w 4836318"/>
                <a:gd name="connsiteY102" fmla="*/ 2646362 h 4373562"/>
                <a:gd name="connsiteX103" fmla="*/ 2778918 w 4836318"/>
                <a:gd name="connsiteY103" fmla="*/ 2684462 h 4373562"/>
                <a:gd name="connsiteX104" fmla="*/ 2836068 w 4836318"/>
                <a:gd name="connsiteY104" fmla="*/ 2709862 h 4373562"/>
                <a:gd name="connsiteX105" fmla="*/ 2886868 w 4836318"/>
                <a:gd name="connsiteY105" fmla="*/ 2747962 h 4373562"/>
                <a:gd name="connsiteX106" fmla="*/ 2899568 w 4836318"/>
                <a:gd name="connsiteY106" fmla="*/ 2786062 h 4373562"/>
                <a:gd name="connsiteX107" fmla="*/ 2899568 w 4836318"/>
                <a:gd name="connsiteY107" fmla="*/ 2817812 h 4373562"/>
                <a:gd name="connsiteX108" fmla="*/ 2950368 w 4836318"/>
                <a:gd name="connsiteY108" fmla="*/ 2836862 h 4373562"/>
                <a:gd name="connsiteX109" fmla="*/ 2950368 w 4836318"/>
                <a:gd name="connsiteY109" fmla="*/ 2836862 h 4373562"/>
                <a:gd name="connsiteX110" fmla="*/ 3007518 w 4836318"/>
                <a:gd name="connsiteY110" fmla="*/ 2881312 h 4373562"/>
                <a:gd name="connsiteX111" fmla="*/ 3007518 w 4836318"/>
                <a:gd name="connsiteY111" fmla="*/ 2881312 h 4373562"/>
                <a:gd name="connsiteX112" fmla="*/ 3096418 w 4836318"/>
                <a:gd name="connsiteY112" fmla="*/ 2919412 h 4373562"/>
                <a:gd name="connsiteX113" fmla="*/ 3096418 w 4836318"/>
                <a:gd name="connsiteY113" fmla="*/ 2919412 h 4373562"/>
                <a:gd name="connsiteX114" fmla="*/ 3185318 w 4836318"/>
                <a:gd name="connsiteY114" fmla="*/ 2944812 h 4373562"/>
                <a:gd name="connsiteX115" fmla="*/ 3198018 w 4836318"/>
                <a:gd name="connsiteY115" fmla="*/ 2995612 h 4373562"/>
                <a:gd name="connsiteX116" fmla="*/ 3236118 w 4836318"/>
                <a:gd name="connsiteY116" fmla="*/ 3021012 h 4373562"/>
                <a:gd name="connsiteX117" fmla="*/ 3267868 w 4836318"/>
                <a:gd name="connsiteY117" fmla="*/ 3033712 h 4373562"/>
                <a:gd name="connsiteX118" fmla="*/ 3305968 w 4836318"/>
                <a:gd name="connsiteY118" fmla="*/ 3065462 h 4373562"/>
                <a:gd name="connsiteX119" fmla="*/ 3394868 w 4836318"/>
                <a:gd name="connsiteY119" fmla="*/ 3128962 h 4373562"/>
                <a:gd name="connsiteX120" fmla="*/ 3375818 w 4836318"/>
                <a:gd name="connsiteY120" fmla="*/ 3186112 h 4373562"/>
                <a:gd name="connsiteX121" fmla="*/ 3407568 w 4836318"/>
                <a:gd name="connsiteY121" fmla="*/ 3205162 h 4373562"/>
                <a:gd name="connsiteX122" fmla="*/ 3426618 w 4836318"/>
                <a:gd name="connsiteY122" fmla="*/ 3211512 h 4373562"/>
                <a:gd name="connsiteX123" fmla="*/ 3464718 w 4836318"/>
                <a:gd name="connsiteY123" fmla="*/ 3243262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413668 w 4836318"/>
                <a:gd name="connsiteY56" fmla="*/ 1382712 h 4373562"/>
                <a:gd name="connsiteX57" fmla="*/ 1432718 w 4836318"/>
                <a:gd name="connsiteY57" fmla="*/ 1446212 h 4373562"/>
                <a:gd name="connsiteX58" fmla="*/ 1464468 w 4836318"/>
                <a:gd name="connsiteY58" fmla="*/ 1446212 h 4373562"/>
                <a:gd name="connsiteX59" fmla="*/ 1464468 w 4836318"/>
                <a:gd name="connsiteY59" fmla="*/ 1516062 h 4373562"/>
                <a:gd name="connsiteX60" fmla="*/ 1489868 w 4836318"/>
                <a:gd name="connsiteY60" fmla="*/ 1516062 h 4373562"/>
                <a:gd name="connsiteX61" fmla="*/ 1496218 w 4836318"/>
                <a:gd name="connsiteY61" fmla="*/ 1560512 h 4373562"/>
                <a:gd name="connsiteX62" fmla="*/ 1496218 w 4836318"/>
                <a:gd name="connsiteY62" fmla="*/ 1560512 h 4373562"/>
                <a:gd name="connsiteX63" fmla="*/ 1566068 w 4836318"/>
                <a:gd name="connsiteY63" fmla="*/ 1592262 h 4373562"/>
                <a:gd name="connsiteX64" fmla="*/ 1623218 w 4836318"/>
                <a:gd name="connsiteY64" fmla="*/ 1630362 h 4373562"/>
                <a:gd name="connsiteX65" fmla="*/ 1623218 w 4836318"/>
                <a:gd name="connsiteY65" fmla="*/ 1636712 h 4373562"/>
                <a:gd name="connsiteX66" fmla="*/ 1705768 w 4836318"/>
                <a:gd name="connsiteY66" fmla="*/ 1693862 h 4373562"/>
                <a:gd name="connsiteX67" fmla="*/ 1705768 w 4836318"/>
                <a:gd name="connsiteY67" fmla="*/ 1757362 h 4373562"/>
                <a:gd name="connsiteX68" fmla="*/ 1756568 w 4836318"/>
                <a:gd name="connsiteY68" fmla="*/ 1789112 h 4373562"/>
                <a:gd name="connsiteX69" fmla="*/ 1756568 w 4836318"/>
                <a:gd name="connsiteY69" fmla="*/ 1789112 h 4373562"/>
                <a:gd name="connsiteX70" fmla="*/ 1839118 w 4836318"/>
                <a:gd name="connsiteY70" fmla="*/ 1782762 h 4373562"/>
                <a:gd name="connsiteX71" fmla="*/ 1820068 w 4836318"/>
                <a:gd name="connsiteY71" fmla="*/ 1827212 h 4373562"/>
                <a:gd name="connsiteX72" fmla="*/ 1820068 w 4836318"/>
                <a:gd name="connsiteY72" fmla="*/ 1827212 h 4373562"/>
                <a:gd name="connsiteX73" fmla="*/ 1858168 w 4836318"/>
                <a:gd name="connsiteY73" fmla="*/ 1916112 h 4373562"/>
                <a:gd name="connsiteX74" fmla="*/ 1928018 w 4836318"/>
                <a:gd name="connsiteY74" fmla="*/ 1909762 h 4373562"/>
                <a:gd name="connsiteX75" fmla="*/ 1972468 w 4836318"/>
                <a:gd name="connsiteY75" fmla="*/ 1941512 h 4373562"/>
                <a:gd name="connsiteX76" fmla="*/ 2023268 w 4836318"/>
                <a:gd name="connsiteY76" fmla="*/ 1985962 h 4373562"/>
                <a:gd name="connsiteX77" fmla="*/ 2042318 w 4836318"/>
                <a:gd name="connsiteY77" fmla="*/ 1992312 h 4373562"/>
                <a:gd name="connsiteX78" fmla="*/ 2042318 w 4836318"/>
                <a:gd name="connsiteY78" fmla="*/ 1992312 h 4373562"/>
                <a:gd name="connsiteX79" fmla="*/ 2093118 w 4836318"/>
                <a:gd name="connsiteY79" fmla="*/ 2043112 h 4373562"/>
                <a:gd name="connsiteX80" fmla="*/ 2143918 w 4836318"/>
                <a:gd name="connsiteY80" fmla="*/ 2068512 h 4373562"/>
                <a:gd name="connsiteX81" fmla="*/ 2182018 w 4836318"/>
                <a:gd name="connsiteY81" fmla="*/ 2106612 h 4373562"/>
                <a:gd name="connsiteX82" fmla="*/ 2182018 w 4836318"/>
                <a:gd name="connsiteY82" fmla="*/ 2106612 h 4373562"/>
                <a:gd name="connsiteX83" fmla="*/ 2232818 w 4836318"/>
                <a:gd name="connsiteY83" fmla="*/ 2144712 h 4373562"/>
                <a:gd name="connsiteX84" fmla="*/ 2251868 w 4836318"/>
                <a:gd name="connsiteY84" fmla="*/ 2157412 h 4373562"/>
                <a:gd name="connsiteX85" fmla="*/ 2270918 w 4836318"/>
                <a:gd name="connsiteY85" fmla="*/ 2176462 h 4373562"/>
                <a:gd name="connsiteX86" fmla="*/ 2309018 w 4836318"/>
                <a:gd name="connsiteY86" fmla="*/ 2195512 h 4373562"/>
                <a:gd name="connsiteX87" fmla="*/ 2315368 w 4836318"/>
                <a:gd name="connsiteY87" fmla="*/ 2227262 h 4373562"/>
                <a:gd name="connsiteX88" fmla="*/ 2340768 w 4836318"/>
                <a:gd name="connsiteY88" fmla="*/ 2227262 h 4373562"/>
                <a:gd name="connsiteX89" fmla="*/ 2334418 w 4836318"/>
                <a:gd name="connsiteY89" fmla="*/ 2265362 h 4373562"/>
                <a:gd name="connsiteX90" fmla="*/ 2385218 w 4836318"/>
                <a:gd name="connsiteY90" fmla="*/ 2278062 h 4373562"/>
                <a:gd name="connsiteX91" fmla="*/ 2391568 w 4836318"/>
                <a:gd name="connsiteY91" fmla="*/ 2341562 h 4373562"/>
                <a:gd name="connsiteX92" fmla="*/ 2423318 w 4836318"/>
                <a:gd name="connsiteY92" fmla="*/ 2347912 h 4373562"/>
                <a:gd name="connsiteX93" fmla="*/ 2423318 w 4836318"/>
                <a:gd name="connsiteY93" fmla="*/ 2436812 h 4373562"/>
                <a:gd name="connsiteX94" fmla="*/ 2480468 w 4836318"/>
                <a:gd name="connsiteY94" fmla="*/ 2443162 h 4373562"/>
                <a:gd name="connsiteX95" fmla="*/ 2537618 w 4836318"/>
                <a:gd name="connsiteY95" fmla="*/ 2462212 h 4373562"/>
                <a:gd name="connsiteX96" fmla="*/ 2594768 w 4836318"/>
                <a:gd name="connsiteY96" fmla="*/ 2487612 h 4373562"/>
                <a:gd name="connsiteX97" fmla="*/ 2670968 w 4836318"/>
                <a:gd name="connsiteY97" fmla="*/ 2513012 h 4373562"/>
                <a:gd name="connsiteX98" fmla="*/ 2696368 w 4836318"/>
                <a:gd name="connsiteY98" fmla="*/ 2538412 h 4373562"/>
                <a:gd name="connsiteX99" fmla="*/ 2702718 w 4836318"/>
                <a:gd name="connsiteY99" fmla="*/ 2620962 h 4373562"/>
                <a:gd name="connsiteX100" fmla="*/ 2734468 w 4836318"/>
                <a:gd name="connsiteY100" fmla="*/ 2646362 h 4373562"/>
                <a:gd name="connsiteX101" fmla="*/ 2734468 w 4836318"/>
                <a:gd name="connsiteY101" fmla="*/ 2646362 h 4373562"/>
                <a:gd name="connsiteX102" fmla="*/ 2778918 w 4836318"/>
                <a:gd name="connsiteY102" fmla="*/ 2684462 h 4373562"/>
                <a:gd name="connsiteX103" fmla="*/ 2836068 w 4836318"/>
                <a:gd name="connsiteY103" fmla="*/ 2709862 h 4373562"/>
                <a:gd name="connsiteX104" fmla="*/ 2886868 w 4836318"/>
                <a:gd name="connsiteY104" fmla="*/ 2747962 h 4373562"/>
                <a:gd name="connsiteX105" fmla="*/ 2899568 w 4836318"/>
                <a:gd name="connsiteY105" fmla="*/ 2786062 h 4373562"/>
                <a:gd name="connsiteX106" fmla="*/ 2899568 w 4836318"/>
                <a:gd name="connsiteY106" fmla="*/ 2817812 h 4373562"/>
                <a:gd name="connsiteX107" fmla="*/ 2950368 w 4836318"/>
                <a:gd name="connsiteY107" fmla="*/ 2836862 h 4373562"/>
                <a:gd name="connsiteX108" fmla="*/ 2950368 w 4836318"/>
                <a:gd name="connsiteY108" fmla="*/ 2836862 h 4373562"/>
                <a:gd name="connsiteX109" fmla="*/ 3007518 w 4836318"/>
                <a:gd name="connsiteY109" fmla="*/ 2881312 h 4373562"/>
                <a:gd name="connsiteX110" fmla="*/ 3007518 w 4836318"/>
                <a:gd name="connsiteY110" fmla="*/ 2881312 h 4373562"/>
                <a:gd name="connsiteX111" fmla="*/ 3096418 w 4836318"/>
                <a:gd name="connsiteY111" fmla="*/ 2919412 h 4373562"/>
                <a:gd name="connsiteX112" fmla="*/ 3096418 w 4836318"/>
                <a:gd name="connsiteY112" fmla="*/ 2919412 h 4373562"/>
                <a:gd name="connsiteX113" fmla="*/ 3185318 w 4836318"/>
                <a:gd name="connsiteY113" fmla="*/ 2944812 h 4373562"/>
                <a:gd name="connsiteX114" fmla="*/ 3198018 w 4836318"/>
                <a:gd name="connsiteY114" fmla="*/ 2995612 h 4373562"/>
                <a:gd name="connsiteX115" fmla="*/ 3236118 w 4836318"/>
                <a:gd name="connsiteY115" fmla="*/ 3021012 h 4373562"/>
                <a:gd name="connsiteX116" fmla="*/ 3267868 w 4836318"/>
                <a:gd name="connsiteY116" fmla="*/ 3033712 h 4373562"/>
                <a:gd name="connsiteX117" fmla="*/ 3305968 w 4836318"/>
                <a:gd name="connsiteY117" fmla="*/ 3065462 h 4373562"/>
                <a:gd name="connsiteX118" fmla="*/ 3394868 w 4836318"/>
                <a:gd name="connsiteY118" fmla="*/ 3128962 h 4373562"/>
                <a:gd name="connsiteX119" fmla="*/ 3375818 w 4836318"/>
                <a:gd name="connsiteY119" fmla="*/ 3186112 h 4373562"/>
                <a:gd name="connsiteX120" fmla="*/ 3407568 w 4836318"/>
                <a:gd name="connsiteY120" fmla="*/ 3205162 h 4373562"/>
                <a:gd name="connsiteX121" fmla="*/ 3426618 w 4836318"/>
                <a:gd name="connsiteY121" fmla="*/ 3211512 h 4373562"/>
                <a:gd name="connsiteX122" fmla="*/ 3464718 w 4836318"/>
                <a:gd name="connsiteY122" fmla="*/ 3243262 h 4373562"/>
                <a:gd name="connsiteX123" fmla="*/ 3477418 w 4836318"/>
                <a:gd name="connsiteY123" fmla="*/ 3281362 h 4373562"/>
                <a:gd name="connsiteX124" fmla="*/ 3509168 w 4836318"/>
                <a:gd name="connsiteY124" fmla="*/ 3325812 h 4373562"/>
                <a:gd name="connsiteX125" fmla="*/ 3585368 w 4836318"/>
                <a:gd name="connsiteY125" fmla="*/ 3319462 h 4373562"/>
                <a:gd name="connsiteX126" fmla="*/ 3623468 w 4836318"/>
                <a:gd name="connsiteY126" fmla="*/ 3370262 h 4373562"/>
                <a:gd name="connsiteX127" fmla="*/ 3655218 w 4836318"/>
                <a:gd name="connsiteY127" fmla="*/ 3408362 h 4373562"/>
                <a:gd name="connsiteX128" fmla="*/ 3693318 w 4836318"/>
                <a:gd name="connsiteY128" fmla="*/ 3478212 h 4373562"/>
                <a:gd name="connsiteX129" fmla="*/ 3706018 w 4836318"/>
                <a:gd name="connsiteY129" fmla="*/ 3522662 h 4373562"/>
                <a:gd name="connsiteX130" fmla="*/ 3807618 w 4836318"/>
                <a:gd name="connsiteY130" fmla="*/ 3560762 h 4373562"/>
                <a:gd name="connsiteX131" fmla="*/ 3858418 w 4836318"/>
                <a:gd name="connsiteY131" fmla="*/ 3548062 h 4373562"/>
                <a:gd name="connsiteX132" fmla="*/ 3877468 w 4836318"/>
                <a:gd name="connsiteY132" fmla="*/ 3643312 h 4373562"/>
                <a:gd name="connsiteX133" fmla="*/ 3934618 w 4836318"/>
                <a:gd name="connsiteY133" fmla="*/ 3649662 h 4373562"/>
                <a:gd name="connsiteX134" fmla="*/ 3998118 w 4836318"/>
                <a:gd name="connsiteY134" fmla="*/ 3675062 h 4373562"/>
                <a:gd name="connsiteX135" fmla="*/ 4048918 w 4836318"/>
                <a:gd name="connsiteY135" fmla="*/ 3681412 h 4373562"/>
                <a:gd name="connsiteX136" fmla="*/ 4074318 w 4836318"/>
                <a:gd name="connsiteY136" fmla="*/ 3687762 h 4373562"/>
                <a:gd name="connsiteX137" fmla="*/ 4125118 w 4836318"/>
                <a:gd name="connsiteY137" fmla="*/ 3738562 h 4373562"/>
                <a:gd name="connsiteX138" fmla="*/ 4144168 w 4836318"/>
                <a:gd name="connsiteY138" fmla="*/ 3744912 h 4373562"/>
                <a:gd name="connsiteX139" fmla="*/ 4150518 w 4836318"/>
                <a:gd name="connsiteY139" fmla="*/ 3808412 h 4373562"/>
                <a:gd name="connsiteX140" fmla="*/ 4150518 w 4836318"/>
                <a:gd name="connsiteY140" fmla="*/ 3808412 h 4373562"/>
                <a:gd name="connsiteX141" fmla="*/ 4226718 w 4836318"/>
                <a:gd name="connsiteY141" fmla="*/ 3897312 h 4373562"/>
                <a:gd name="connsiteX142" fmla="*/ 4271168 w 4836318"/>
                <a:gd name="connsiteY142" fmla="*/ 3929062 h 4373562"/>
                <a:gd name="connsiteX143" fmla="*/ 4271168 w 4836318"/>
                <a:gd name="connsiteY143" fmla="*/ 3929062 h 4373562"/>
                <a:gd name="connsiteX144" fmla="*/ 4372768 w 4836318"/>
                <a:gd name="connsiteY144" fmla="*/ 3973512 h 4373562"/>
                <a:gd name="connsiteX145" fmla="*/ 4385468 w 4836318"/>
                <a:gd name="connsiteY145" fmla="*/ 4024312 h 4373562"/>
                <a:gd name="connsiteX146" fmla="*/ 4385468 w 4836318"/>
                <a:gd name="connsiteY146" fmla="*/ 4024312 h 4373562"/>
                <a:gd name="connsiteX147" fmla="*/ 4442618 w 4836318"/>
                <a:gd name="connsiteY147" fmla="*/ 4068762 h 4373562"/>
                <a:gd name="connsiteX148" fmla="*/ 4468018 w 4836318"/>
                <a:gd name="connsiteY148" fmla="*/ 4106862 h 4373562"/>
                <a:gd name="connsiteX149" fmla="*/ 4468018 w 4836318"/>
                <a:gd name="connsiteY149" fmla="*/ 4106862 h 4373562"/>
                <a:gd name="connsiteX150" fmla="*/ 4563268 w 4836318"/>
                <a:gd name="connsiteY150" fmla="*/ 4144962 h 4373562"/>
                <a:gd name="connsiteX151" fmla="*/ 4556918 w 4836318"/>
                <a:gd name="connsiteY151" fmla="*/ 4208462 h 4373562"/>
                <a:gd name="connsiteX152" fmla="*/ 4601368 w 4836318"/>
                <a:gd name="connsiteY152" fmla="*/ 4214812 h 4373562"/>
                <a:gd name="connsiteX153" fmla="*/ 4614068 w 4836318"/>
                <a:gd name="connsiteY153" fmla="*/ 4252912 h 4373562"/>
                <a:gd name="connsiteX154" fmla="*/ 4652168 w 4836318"/>
                <a:gd name="connsiteY154" fmla="*/ 4291012 h 4373562"/>
                <a:gd name="connsiteX155" fmla="*/ 4652168 w 4836318"/>
                <a:gd name="connsiteY155" fmla="*/ 4291012 h 4373562"/>
                <a:gd name="connsiteX156" fmla="*/ 4766468 w 4836318"/>
                <a:gd name="connsiteY156" fmla="*/ 4297362 h 4373562"/>
                <a:gd name="connsiteX157" fmla="*/ 4829968 w 4836318"/>
                <a:gd name="connsiteY157" fmla="*/ 4348162 h 4373562"/>
                <a:gd name="connsiteX158" fmla="*/ 4836318 w 4836318"/>
                <a:gd name="connsiteY158" fmla="*/ 4373562 h 4373562"/>
                <a:gd name="connsiteX159" fmla="*/ 4836318 w 4836318"/>
                <a:gd name="connsiteY15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291431 w 4836318"/>
                <a:gd name="connsiteY56" fmla="*/ 1343025 h 4373562"/>
                <a:gd name="connsiteX57" fmla="*/ 1413668 w 4836318"/>
                <a:gd name="connsiteY57" fmla="*/ 1382712 h 4373562"/>
                <a:gd name="connsiteX58" fmla="*/ 1432718 w 4836318"/>
                <a:gd name="connsiteY58" fmla="*/ 1446212 h 4373562"/>
                <a:gd name="connsiteX59" fmla="*/ 1464468 w 4836318"/>
                <a:gd name="connsiteY59" fmla="*/ 1446212 h 4373562"/>
                <a:gd name="connsiteX60" fmla="*/ 1464468 w 4836318"/>
                <a:gd name="connsiteY60" fmla="*/ 1516062 h 4373562"/>
                <a:gd name="connsiteX61" fmla="*/ 1489868 w 4836318"/>
                <a:gd name="connsiteY61" fmla="*/ 1516062 h 4373562"/>
                <a:gd name="connsiteX62" fmla="*/ 1496218 w 4836318"/>
                <a:gd name="connsiteY62" fmla="*/ 1560512 h 4373562"/>
                <a:gd name="connsiteX63" fmla="*/ 1496218 w 4836318"/>
                <a:gd name="connsiteY63" fmla="*/ 1560512 h 4373562"/>
                <a:gd name="connsiteX64" fmla="*/ 1566068 w 4836318"/>
                <a:gd name="connsiteY64" fmla="*/ 1592262 h 4373562"/>
                <a:gd name="connsiteX65" fmla="*/ 1623218 w 4836318"/>
                <a:gd name="connsiteY65" fmla="*/ 1630362 h 4373562"/>
                <a:gd name="connsiteX66" fmla="*/ 1623218 w 4836318"/>
                <a:gd name="connsiteY66" fmla="*/ 1636712 h 4373562"/>
                <a:gd name="connsiteX67" fmla="*/ 1705768 w 4836318"/>
                <a:gd name="connsiteY67" fmla="*/ 1693862 h 4373562"/>
                <a:gd name="connsiteX68" fmla="*/ 1705768 w 4836318"/>
                <a:gd name="connsiteY68" fmla="*/ 1757362 h 4373562"/>
                <a:gd name="connsiteX69" fmla="*/ 1756568 w 4836318"/>
                <a:gd name="connsiteY69" fmla="*/ 1789112 h 4373562"/>
                <a:gd name="connsiteX70" fmla="*/ 1756568 w 4836318"/>
                <a:gd name="connsiteY70" fmla="*/ 1789112 h 4373562"/>
                <a:gd name="connsiteX71" fmla="*/ 1839118 w 4836318"/>
                <a:gd name="connsiteY71" fmla="*/ 1782762 h 4373562"/>
                <a:gd name="connsiteX72" fmla="*/ 1820068 w 4836318"/>
                <a:gd name="connsiteY72" fmla="*/ 1827212 h 4373562"/>
                <a:gd name="connsiteX73" fmla="*/ 1820068 w 4836318"/>
                <a:gd name="connsiteY73" fmla="*/ 1827212 h 4373562"/>
                <a:gd name="connsiteX74" fmla="*/ 1858168 w 4836318"/>
                <a:gd name="connsiteY74" fmla="*/ 1916112 h 4373562"/>
                <a:gd name="connsiteX75" fmla="*/ 1928018 w 4836318"/>
                <a:gd name="connsiteY75" fmla="*/ 1909762 h 4373562"/>
                <a:gd name="connsiteX76" fmla="*/ 1972468 w 4836318"/>
                <a:gd name="connsiteY76" fmla="*/ 1941512 h 4373562"/>
                <a:gd name="connsiteX77" fmla="*/ 2023268 w 4836318"/>
                <a:gd name="connsiteY77" fmla="*/ 1985962 h 4373562"/>
                <a:gd name="connsiteX78" fmla="*/ 2042318 w 4836318"/>
                <a:gd name="connsiteY78" fmla="*/ 1992312 h 4373562"/>
                <a:gd name="connsiteX79" fmla="*/ 2042318 w 4836318"/>
                <a:gd name="connsiteY79" fmla="*/ 1992312 h 4373562"/>
                <a:gd name="connsiteX80" fmla="*/ 2093118 w 4836318"/>
                <a:gd name="connsiteY80" fmla="*/ 2043112 h 4373562"/>
                <a:gd name="connsiteX81" fmla="*/ 2143918 w 4836318"/>
                <a:gd name="connsiteY81" fmla="*/ 2068512 h 4373562"/>
                <a:gd name="connsiteX82" fmla="*/ 2182018 w 4836318"/>
                <a:gd name="connsiteY82" fmla="*/ 2106612 h 4373562"/>
                <a:gd name="connsiteX83" fmla="*/ 2182018 w 4836318"/>
                <a:gd name="connsiteY83" fmla="*/ 2106612 h 4373562"/>
                <a:gd name="connsiteX84" fmla="*/ 2232818 w 4836318"/>
                <a:gd name="connsiteY84" fmla="*/ 2144712 h 4373562"/>
                <a:gd name="connsiteX85" fmla="*/ 2251868 w 4836318"/>
                <a:gd name="connsiteY85" fmla="*/ 2157412 h 4373562"/>
                <a:gd name="connsiteX86" fmla="*/ 2270918 w 4836318"/>
                <a:gd name="connsiteY86" fmla="*/ 2176462 h 4373562"/>
                <a:gd name="connsiteX87" fmla="*/ 2309018 w 4836318"/>
                <a:gd name="connsiteY87" fmla="*/ 2195512 h 4373562"/>
                <a:gd name="connsiteX88" fmla="*/ 2315368 w 4836318"/>
                <a:gd name="connsiteY88" fmla="*/ 2227262 h 4373562"/>
                <a:gd name="connsiteX89" fmla="*/ 2340768 w 4836318"/>
                <a:gd name="connsiteY89" fmla="*/ 2227262 h 4373562"/>
                <a:gd name="connsiteX90" fmla="*/ 2334418 w 4836318"/>
                <a:gd name="connsiteY90" fmla="*/ 2265362 h 4373562"/>
                <a:gd name="connsiteX91" fmla="*/ 2385218 w 4836318"/>
                <a:gd name="connsiteY91" fmla="*/ 2278062 h 4373562"/>
                <a:gd name="connsiteX92" fmla="*/ 2391568 w 4836318"/>
                <a:gd name="connsiteY92" fmla="*/ 2341562 h 4373562"/>
                <a:gd name="connsiteX93" fmla="*/ 2423318 w 4836318"/>
                <a:gd name="connsiteY93" fmla="*/ 2347912 h 4373562"/>
                <a:gd name="connsiteX94" fmla="*/ 2423318 w 4836318"/>
                <a:gd name="connsiteY94" fmla="*/ 2436812 h 4373562"/>
                <a:gd name="connsiteX95" fmla="*/ 2480468 w 4836318"/>
                <a:gd name="connsiteY95" fmla="*/ 2443162 h 4373562"/>
                <a:gd name="connsiteX96" fmla="*/ 2537618 w 4836318"/>
                <a:gd name="connsiteY96" fmla="*/ 2462212 h 4373562"/>
                <a:gd name="connsiteX97" fmla="*/ 2594768 w 4836318"/>
                <a:gd name="connsiteY97" fmla="*/ 2487612 h 4373562"/>
                <a:gd name="connsiteX98" fmla="*/ 2670968 w 4836318"/>
                <a:gd name="connsiteY98" fmla="*/ 2513012 h 4373562"/>
                <a:gd name="connsiteX99" fmla="*/ 2696368 w 4836318"/>
                <a:gd name="connsiteY99" fmla="*/ 2538412 h 4373562"/>
                <a:gd name="connsiteX100" fmla="*/ 2702718 w 4836318"/>
                <a:gd name="connsiteY100" fmla="*/ 2620962 h 4373562"/>
                <a:gd name="connsiteX101" fmla="*/ 2734468 w 4836318"/>
                <a:gd name="connsiteY101" fmla="*/ 2646362 h 4373562"/>
                <a:gd name="connsiteX102" fmla="*/ 2734468 w 4836318"/>
                <a:gd name="connsiteY102" fmla="*/ 2646362 h 4373562"/>
                <a:gd name="connsiteX103" fmla="*/ 2778918 w 4836318"/>
                <a:gd name="connsiteY103" fmla="*/ 2684462 h 4373562"/>
                <a:gd name="connsiteX104" fmla="*/ 2836068 w 4836318"/>
                <a:gd name="connsiteY104" fmla="*/ 2709862 h 4373562"/>
                <a:gd name="connsiteX105" fmla="*/ 2886868 w 4836318"/>
                <a:gd name="connsiteY105" fmla="*/ 2747962 h 4373562"/>
                <a:gd name="connsiteX106" fmla="*/ 2899568 w 4836318"/>
                <a:gd name="connsiteY106" fmla="*/ 2786062 h 4373562"/>
                <a:gd name="connsiteX107" fmla="*/ 2899568 w 4836318"/>
                <a:gd name="connsiteY107" fmla="*/ 2817812 h 4373562"/>
                <a:gd name="connsiteX108" fmla="*/ 2950368 w 4836318"/>
                <a:gd name="connsiteY108" fmla="*/ 2836862 h 4373562"/>
                <a:gd name="connsiteX109" fmla="*/ 2950368 w 4836318"/>
                <a:gd name="connsiteY109" fmla="*/ 2836862 h 4373562"/>
                <a:gd name="connsiteX110" fmla="*/ 3007518 w 4836318"/>
                <a:gd name="connsiteY110" fmla="*/ 2881312 h 4373562"/>
                <a:gd name="connsiteX111" fmla="*/ 3007518 w 4836318"/>
                <a:gd name="connsiteY111" fmla="*/ 2881312 h 4373562"/>
                <a:gd name="connsiteX112" fmla="*/ 3096418 w 4836318"/>
                <a:gd name="connsiteY112" fmla="*/ 2919412 h 4373562"/>
                <a:gd name="connsiteX113" fmla="*/ 3096418 w 4836318"/>
                <a:gd name="connsiteY113" fmla="*/ 2919412 h 4373562"/>
                <a:gd name="connsiteX114" fmla="*/ 3185318 w 4836318"/>
                <a:gd name="connsiteY114" fmla="*/ 2944812 h 4373562"/>
                <a:gd name="connsiteX115" fmla="*/ 3198018 w 4836318"/>
                <a:gd name="connsiteY115" fmla="*/ 2995612 h 4373562"/>
                <a:gd name="connsiteX116" fmla="*/ 3236118 w 4836318"/>
                <a:gd name="connsiteY116" fmla="*/ 3021012 h 4373562"/>
                <a:gd name="connsiteX117" fmla="*/ 3267868 w 4836318"/>
                <a:gd name="connsiteY117" fmla="*/ 3033712 h 4373562"/>
                <a:gd name="connsiteX118" fmla="*/ 3305968 w 4836318"/>
                <a:gd name="connsiteY118" fmla="*/ 3065462 h 4373562"/>
                <a:gd name="connsiteX119" fmla="*/ 3394868 w 4836318"/>
                <a:gd name="connsiteY119" fmla="*/ 3128962 h 4373562"/>
                <a:gd name="connsiteX120" fmla="*/ 3375818 w 4836318"/>
                <a:gd name="connsiteY120" fmla="*/ 3186112 h 4373562"/>
                <a:gd name="connsiteX121" fmla="*/ 3407568 w 4836318"/>
                <a:gd name="connsiteY121" fmla="*/ 3205162 h 4373562"/>
                <a:gd name="connsiteX122" fmla="*/ 3426618 w 4836318"/>
                <a:gd name="connsiteY122" fmla="*/ 3211512 h 4373562"/>
                <a:gd name="connsiteX123" fmla="*/ 3464718 w 4836318"/>
                <a:gd name="connsiteY123" fmla="*/ 3243262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291431 w 4836318"/>
                <a:gd name="connsiteY56" fmla="*/ 1343025 h 4373562"/>
                <a:gd name="connsiteX57" fmla="*/ 1322387 w 4836318"/>
                <a:gd name="connsiteY57" fmla="*/ 1345406 h 4373562"/>
                <a:gd name="connsiteX58" fmla="*/ 1413668 w 4836318"/>
                <a:gd name="connsiteY58" fmla="*/ 1382712 h 4373562"/>
                <a:gd name="connsiteX59" fmla="*/ 1432718 w 4836318"/>
                <a:gd name="connsiteY59" fmla="*/ 1446212 h 4373562"/>
                <a:gd name="connsiteX60" fmla="*/ 1464468 w 4836318"/>
                <a:gd name="connsiteY60" fmla="*/ 1446212 h 4373562"/>
                <a:gd name="connsiteX61" fmla="*/ 1464468 w 4836318"/>
                <a:gd name="connsiteY61" fmla="*/ 1516062 h 4373562"/>
                <a:gd name="connsiteX62" fmla="*/ 1489868 w 4836318"/>
                <a:gd name="connsiteY62" fmla="*/ 1516062 h 4373562"/>
                <a:gd name="connsiteX63" fmla="*/ 1496218 w 4836318"/>
                <a:gd name="connsiteY63" fmla="*/ 1560512 h 4373562"/>
                <a:gd name="connsiteX64" fmla="*/ 1496218 w 4836318"/>
                <a:gd name="connsiteY64" fmla="*/ 1560512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291431 w 4836318"/>
                <a:gd name="connsiteY56" fmla="*/ 1343025 h 4373562"/>
                <a:gd name="connsiteX57" fmla="*/ 1322387 w 4836318"/>
                <a:gd name="connsiteY57" fmla="*/ 1345406 h 4373562"/>
                <a:gd name="connsiteX58" fmla="*/ 1343818 w 4836318"/>
                <a:gd name="connsiteY58" fmla="*/ 1364456 h 4373562"/>
                <a:gd name="connsiteX59" fmla="*/ 1413668 w 4836318"/>
                <a:gd name="connsiteY59" fmla="*/ 1382712 h 4373562"/>
                <a:gd name="connsiteX60" fmla="*/ 1432718 w 4836318"/>
                <a:gd name="connsiteY60" fmla="*/ 1446212 h 4373562"/>
                <a:gd name="connsiteX61" fmla="*/ 1464468 w 4836318"/>
                <a:gd name="connsiteY61" fmla="*/ 1446212 h 4373562"/>
                <a:gd name="connsiteX62" fmla="*/ 1464468 w 4836318"/>
                <a:gd name="connsiteY62" fmla="*/ 1516062 h 4373562"/>
                <a:gd name="connsiteX63" fmla="*/ 1489868 w 4836318"/>
                <a:gd name="connsiteY63" fmla="*/ 1516062 h 4373562"/>
                <a:gd name="connsiteX64" fmla="*/ 1496218 w 4836318"/>
                <a:gd name="connsiteY64" fmla="*/ 1560512 h 4373562"/>
                <a:gd name="connsiteX65" fmla="*/ 1496218 w 4836318"/>
                <a:gd name="connsiteY65" fmla="*/ 1560512 h 4373562"/>
                <a:gd name="connsiteX66" fmla="*/ 1566068 w 4836318"/>
                <a:gd name="connsiteY66" fmla="*/ 1592262 h 4373562"/>
                <a:gd name="connsiteX67" fmla="*/ 1623218 w 4836318"/>
                <a:gd name="connsiteY67" fmla="*/ 1630362 h 4373562"/>
                <a:gd name="connsiteX68" fmla="*/ 1623218 w 4836318"/>
                <a:gd name="connsiteY68" fmla="*/ 1636712 h 4373562"/>
                <a:gd name="connsiteX69" fmla="*/ 1705768 w 4836318"/>
                <a:gd name="connsiteY69" fmla="*/ 1693862 h 4373562"/>
                <a:gd name="connsiteX70" fmla="*/ 1705768 w 4836318"/>
                <a:gd name="connsiteY70" fmla="*/ 1757362 h 4373562"/>
                <a:gd name="connsiteX71" fmla="*/ 1756568 w 4836318"/>
                <a:gd name="connsiteY71" fmla="*/ 1789112 h 4373562"/>
                <a:gd name="connsiteX72" fmla="*/ 1756568 w 4836318"/>
                <a:gd name="connsiteY72" fmla="*/ 1789112 h 4373562"/>
                <a:gd name="connsiteX73" fmla="*/ 1839118 w 4836318"/>
                <a:gd name="connsiteY73" fmla="*/ 1782762 h 4373562"/>
                <a:gd name="connsiteX74" fmla="*/ 1820068 w 4836318"/>
                <a:gd name="connsiteY74" fmla="*/ 1827212 h 4373562"/>
                <a:gd name="connsiteX75" fmla="*/ 1820068 w 4836318"/>
                <a:gd name="connsiteY75" fmla="*/ 1827212 h 4373562"/>
                <a:gd name="connsiteX76" fmla="*/ 1858168 w 4836318"/>
                <a:gd name="connsiteY76" fmla="*/ 1916112 h 4373562"/>
                <a:gd name="connsiteX77" fmla="*/ 1928018 w 4836318"/>
                <a:gd name="connsiteY77" fmla="*/ 1909762 h 4373562"/>
                <a:gd name="connsiteX78" fmla="*/ 1972468 w 4836318"/>
                <a:gd name="connsiteY78" fmla="*/ 1941512 h 4373562"/>
                <a:gd name="connsiteX79" fmla="*/ 2023268 w 4836318"/>
                <a:gd name="connsiteY79" fmla="*/ 1985962 h 4373562"/>
                <a:gd name="connsiteX80" fmla="*/ 2042318 w 4836318"/>
                <a:gd name="connsiteY80" fmla="*/ 1992312 h 4373562"/>
                <a:gd name="connsiteX81" fmla="*/ 2042318 w 4836318"/>
                <a:gd name="connsiteY81" fmla="*/ 1992312 h 4373562"/>
                <a:gd name="connsiteX82" fmla="*/ 2093118 w 4836318"/>
                <a:gd name="connsiteY82" fmla="*/ 2043112 h 4373562"/>
                <a:gd name="connsiteX83" fmla="*/ 2143918 w 4836318"/>
                <a:gd name="connsiteY83" fmla="*/ 2068512 h 4373562"/>
                <a:gd name="connsiteX84" fmla="*/ 2182018 w 4836318"/>
                <a:gd name="connsiteY84" fmla="*/ 2106612 h 4373562"/>
                <a:gd name="connsiteX85" fmla="*/ 2182018 w 4836318"/>
                <a:gd name="connsiteY85" fmla="*/ 2106612 h 4373562"/>
                <a:gd name="connsiteX86" fmla="*/ 2232818 w 4836318"/>
                <a:gd name="connsiteY86" fmla="*/ 2144712 h 4373562"/>
                <a:gd name="connsiteX87" fmla="*/ 2251868 w 4836318"/>
                <a:gd name="connsiteY87" fmla="*/ 2157412 h 4373562"/>
                <a:gd name="connsiteX88" fmla="*/ 2270918 w 4836318"/>
                <a:gd name="connsiteY88" fmla="*/ 2176462 h 4373562"/>
                <a:gd name="connsiteX89" fmla="*/ 2309018 w 4836318"/>
                <a:gd name="connsiteY89" fmla="*/ 2195512 h 4373562"/>
                <a:gd name="connsiteX90" fmla="*/ 2315368 w 4836318"/>
                <a:gd name="connsiteY90" fmla="*/ 2227262 h 4373562"/>
                <a:gd name="connsiteX91" fmla="*/ 2340768 w 4836318"/>
                <a:gd name="connsiteY91" fmla="*/ 2227262 h 4373562"/>
                <a:gd name="connsiteX92" fmla="*/ 2334418 w 4836318"/>
                <a:gd name="connsiteY92" fmla="*/ 2265362 h 4373562"/>
                <a:gd name="connsiteX93" fmla="*/ 2385218 w 4836318"/>
                <a:gd name="connsiteY93" fmla="*/ 2278062 h 4373562"/>
                <a:gd name="connsiteX94" fmla="*/ 2391568 w 4836318"/>
                <a:gd name="connsiteY94" fmla="*/ 2341562 h 4373562"/>
                <a:gd name="connsiteX95" fmla="*/ 2423318 w 4836318"/>
                <a:gd name="connsiteY95" fmla="*/ 2347912 h 4373562"/>
                <a:gd name="connsiteX96" fmla="*/ 2423318 w 4836318"/>
                <a:gd name="connsiteY96" fmla="*/ 2436812 h 4373562"/>
                <a:gd name="connsiteX97" fmla="*/ 2480468 w 4836318"/>
                <a:gd name="connsiteY97" fmla="*/ 2443162 h 4373562"/>
                <a:gd name="connsiteX98" fmla="*/ 2537618 w 4836318"/>
                <a:gd name="connsiteY98" fmla="*/ 2462212 h 4373562"/>
                <a:gd name="connsiteX99" fmla="*/ 2594768 w 4836318"/>
                <a:gd name="connsiteY99" fmla="*/ 2487612 h 4373562"/>
                <a:gd name="connsiteX100" fmla="*/ 2670968 w 4836318"/>
                <a:gd name="connsiteY100" fmla="*/ 2513012 h 4373562"/>
                <a:gd name="connsiteX101" fmla="*/ 2696368 w 4836318"/>
                <a:gd name="connsiteY101" fmla="*/ 2538412 h 4373562"/>
                <a:gd name="connsiteX102" fmla="*/ 2702718 w 4836318"/>
                <a:gd name="connsiteY102" fmla="*/ 2620962 h 4373562"/>
                <a:gd name="connsiteX103" fmla="*/ 2734468 w 4836318"/>
                <a:gd name="connsiteY103" fmla="*/ 2646362 h 4373562"/>
                <a:gd name="connsiteX104" fmla="*/ 2734468 w 4836318"/>
                <a:gd name="connsiteY104" fmla="*/ 2646362 h 4373562"/>
                <a:gd name="connsiteX105" fmla="*/ 2778918 w 4836318"/>
                <a:gd name="connsiteY105" fmla="*/ 2684462 h 4373562"/>
                <a:gd name="connsiteX106" fmla="*/ 2836068 w 4836318"/>
                <a:gd name="connsiteY106" fmla="*/ 2709862 h 4373562"/>
                <a:gd name="connsiteX107" fmla="*/ 2886868 w 4836318"/>
                <a:gd name="connsiteY107" fmla="*/ 2747962 h 4373562"/>
                <a:gd name="connsiteX108" fmla="*/ 2899568 w 4836318"/>
                <a:gd name="connsiteY108" fmla="*/ 2786062 h 4373562"/>
                <a:gd name="connsiteX109" fmla="*/ 2899568 w 4836318"/>
                <a:gd name="connsiteY109" fmla="*/ 2817812 h 4373562"/>
                <a:gd name="connsiteX110" fmla="*/ 2950368 w 4836318"/>
                <a:gd name="connsiteY110" fmla="*/ 2836862 h 4373562"/>
                <a:gd name="connsiteX111" fmla="*/ 2950368 w 4836318"/>
                <a:gd name="connsiteY111" fmla="*/ 2836862 h 4373562"/>
                <a:gd name="connsiteX112" fmla="*/ 3007518 w 4836318"/>
                <a:gd name="connsiteY112" fmla="*/ 2881312 h 4373562"/>
                <a:gd name="connsiteX113" fmla="*/ 3007518 w 4836318"/>
                <a:gd name="connsiteY113" fmla="*/ 2881312 h 4373562"/>
                <a:gd name="connsiteX114" fmla="*/ 3096418 w 4836318"/>
                <a:gd name="connsiteY114" fmla="*/ 2919412 h 4373562"/>
                <a:gd name="connsiteX115" fmla="*/ 3096418 w 4836318"/>
                <a:gd name="connsiteY115" fmla="*/ 2919412 h 4373562"/>
                <a:gd name="connsiteX116" fmla="*/ 3185318 w 4836318"/>
                <a:gd name="connsiteY116" fmla="*/ 2944812 h 4373562"/>
                <a:gd name="connsiteX117" fmla="*/ 3198018 w 4836318"/>
                <a:gd name="connsiteY117" fmla="*/ 2995612 h 4373562"/>
                <a:gd name="connsiteX118" fmla="*/ 3236118 w 4836318"/>
                <a:gd name="connsiteY118" fmla="*/ 3021012 h 4373562"/>
                <a:gd name="connsiteX119" fmla="*/ 3267868 w 4836318"/>
                <a:gd name="connsiteY119" fmla="*/ 3033712 h 4373562"/>
                <a:gd name="connsiteX120" fmla="*/ 3305968 w 4836318"/>
                <a:gd name="connsiteY120" fmla="*/ 3065462 h 4373562"/>
                <a:gd name="connsiteX121" fmla="*/ 3394868 w 4836318"/>
                <a:gd name="connsiteY121" fmla="*/ 3128962 h 4373562"/>
                <a:gd name="connsiteX122" fmla="*/ 3375818 w 4836318"/>
                <a:gd name="connsiteY122" fmla="*/ 3186112 h 4373562"/>
                <a:gd name="connsiteX123" fmla="*/ 3407568 w 4836318"/>
                <a:gd name="connsiteY123" fmla="*/ 3205162 h 4373562"/>
                <a:gd name="connsiteX124" fmla="*/ 3426618 w 4836318"/>
                <a:gd name="connsiteY124" fmla="*/ 3211512 h 4373562"/>
                <a:gd name="connsiteX125" fmla="*/ 3464718 w 4836318"/>
                <a:gd name="connsiteY125" fmla="*/ 3243262 h 4373562"/>
                <a:gd name="connsiteX126" fmla="*/ 3477418 w 4836318"/>
                <a:gd name="connsiteY126" fmla="*/ 3281362 h 4373562"/>
                <a:gd name="connsiteX127" fmla="*/ 3509168 w 4836318"/>
                <a:gd name="connsiteY127" fmla="*/ 3325812 h 4373562"/>
                <a:gd name="connsiteX128" fmla="*/ 3585368 w 4836318"/>
                <a:gd name="connsiteY128" fmla="*/ 3319462 h 4373562"/>
                <a:gd name="connsiteX129" fmla="*/ 3623468 w 4836318"/>
                <a:gd name="connsiteY129" fmla="*/ 3370262 h 4373562"/>
                <a:gd name="connsiteX130" fmla="*/ 3655218 w 4836318"/>
                <a:gd name="connsiteY130" fmla="*/ 3408362 h 4373562"/>
                <a:gd name="connsiteX131" fmla="*/ 3693318 w 4836318"/>
                <a:gd name="connsiteY131" fmla="*/ 3478212 h 4373562"/>
                <a:gd name="connsiteX132" fmla="*/ 3706018 w 4836318"/>
                <a:gd name="connsiteY132" fmla="*/ 3522662 h 4373562"/>
                <a:gd name="connsiteX133" fmla="*/ 3807618 w 4836318"/>
                <a:gd name="connsiteY133" fmla="*/ 3560762 h 4373562"/>
                <a:gd name="connsiteX134" fmla="*/ 3858418 w 4836318"/>
                <a:gd name="connsiteY134" fmla="*/ 3548062 h 4373562"/>
                <a:gd name="connsiteX135" fmla="*/ 3877468 w 4836318"/>
                <a:gd name="connsiteY135" fmla="*/ 3643312 h 4373562"/>
                <a:gd name="connsiteX136" fmla="*/ 3934618 w 4836318"/>
                <a:gd name="connsiteY136" fmla="*/ 3649662 h 4373562"/>
                <a:gd name="connsiteX137" fmla="*/ 3998118 w 4836318"/>
                <a:gd name="connsiteY137" fmla="*/ 3675062 h 4373562"/>
                <a:gd name="connsiteX138" fmla="*/ 4048918 w 4836318"/>
                <a:gd name="connsiteY138" fmla="*/ 3681412 h 4373562"/>
                <a:gd name="connsiteX139" fmla="*/ 4074318 w 4836318"/>
                <a:gd name="connsiteY139" fmla="*/ 3687762 h 4373562"/>
                <a:gd name="connsiteX140" fmla="*/ 4125118 w 4836318"/>
                <a:gd name="connsiteY140" fmla="*/ 3738562 h 4373562"/>
                <a:gd name="connsiteX141" fmla="*/ 4144168 w 4836318"/>
                <a:gd name="connsiteY141" fmla="*/ 3744912 h 4373562"/>
                <a:gd name="connsiteX142" fmla="*/ 4150518 w 4836318"/>
                <a:gd name="connsiteY142" fmla="*/ 3808412 h 4373562"/>
                <a:gd name="connsiteX143" fmla="*/ 4150518 w 4836318"/>
                <a:gd name="connsiteY143" fmla="*/ 3808412 h 4373562"/>
                <a:gd name="connsiteX144" fmla="*/ 4226718 w 4836318"/>
                <a:gd name="connsiteY144" fmla="*/ 3897312 h 4373562"/>
                <a:gd name="connsiteX145" fmla="*/ 4271168 w 4836318"/>
                <a:gd name="connsiteY145" fmla="*/ 3929062 h 4373562"/>
                <a:gd name="connsiteX146" fmla="*/ 4271168 w 4836318"/>
                <a:gd name="connsiteY146" fmla="*/ 3929062 h 4373562"/>
                <a:gd name="connsiteX147" fmla="*/ 4372768 w 4836318"/>
                <a:gd name="connsiteY147" fmla="*/ 3973512 h 4373562"/>
                <a:gd name="connsiteX148" fmla="*/ 4385468 w 4836318"/>
                <a:gd name="connsiteY148" fmla="*/ 4024312 h 4373562"/>
                <a:gd name="connsiteX149" fmla="*/ 4385468 w 4836318"/>
                <a:gd name="connsiteY149" fmla="*/ 4024312 h 4373562"/>
                <a:gd name="connsiteX150" fmla="*/ 4442618 w 4836318"/>
                <a:gd name="connsiteY150" fmla="*/ 4068762 h 4373562"/>
                <a:gd name="connsiteX151" fmla="*/ 4468018 w 4836318"/>
                <a:gd name="connsiteY151" fmla="*/ 4106862 h 4373562"/>
                <a:gd name="connsiteX152" fmla="*/ 4468018 w 4836318"/>
                <a:gd name="connsiteY152" fmla="*/ 4106862 h 4373562"/>
                <a:gd name="connsiteX153" fmla="*/ 4563268 w 4836318"/>
                <a:gd name="connsiteY153" fmla="*/ 4144962 h 4373562"/>
                <a:gd name="connsiteX154" fmla="*/ 4556918 w 4836318"/>
                <a:gd name="connsiteY154" fmla="*/ 4208462 h 4373562"/>
                <a:gd name="connsiteX155" fmla="*/ 4601368 w 4836318"/>
                <a:gd name="connsiteY155" fmla="*/ 4214812 h 4373562"/>
                <a:gd name="connsiteX156" fmla="*/ 4614068 w 4836318"/>
                <a:gd name="connsiteY156" fmla="*/ 4252912 h 4373562"/>
                <a:gd name="connsiteX157" fmla="*/ 4652168 w 4836318"/>
                <a:gd name="connsiteY157" fmla="*/ 4291012 h 4373562"/>
                <a:gd name="connsiteX158" fmla="*/ 4652168 w 4836318"/>
                <a:gd name="connsiteY158" fmla="*/ 4291012 h 4373562"/>
                <a:gd name="connsiteX159" fmla="*/ 4766468 w 4836318"/>
                <a:gd name="connsiteY159" fmla="*/ 4297362 h 4373562"/>
                <a:gd name="connsiteX160" fmla="*/ 4829968 w 4836318"/>
                <a:gd name="connsiteY160" fmla="*/ 4348162 h 4373562"/>
                <a:gd name="connsiteX161" fmla="*/ 4836318 w 4836318"/>
                <a:gd name="connsiteY161" fmla="*/ 4373562 h 4373562"/>
                <a:gd name="connsiteX162" fmla="*/ 4836318 w 4836318"/>
                <a:gd name="connsiteY16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291431 w 4836318"/>
                <a:gd name="connsiteY56" fmla="*/ 1343025 h 4373562"/>
                <a:gd name="connsiteX57" fmla="*/ 1322387 w 4836318"/>
                <a:gd name="connsiteY57" fmla="*/ 1345406 h 4373562"/>
                <a:gd name="connsiteX58" fmla="*/ 1343818 w 4836318"/>
                <a:gd name="connsiteY58" fmla="*/ 1364456 h 4373562"/>
                <a:gd name="connsiteX59" fmla="*/ 1367631 w 4836318"/>
                <a:gd name="connsiteY59" fmla="*/ 1359693 h 4373562"/>
                <a:gd name="connsiteX60" fmla="*/ 1413668 w 4836318"/>
                <a:gd name="connsiteY60" fmla="*/ 1382712 h 4373562"/>
                <a:gd name="connsiteX61" fmla="*/ 1432718 w 4836318"/>
                <a:gd name="connsiteY61" fmla="*/ 1446212 h 4373562"/>
                <a:gd name="connsiteX62" fmla="*/ 1464468 w 4836318"/>
                <a:gd name="connsiteY62" fmla="*/ 1446212 h 4373562"/>
                <a:gd name="connsiteX63" fmla="*/ 1464468 w 4836318"/>
                <a:gd name="connsiteY63" fmla="*/ 1516062 h 4373562"/>
                <a:gd name="connsiteX64" fmla="*/ 1489868 w 4836318"/>
                <a:gd name="connsiteY64" fmla="*/ 1516062 h 4373562"/>
                <a:gd name="connsiteX65" fmla="*/ 1496218 w 4836318"/>
                <a:gd name="connsiteY65" fmla="*/ 1560512 h 4373562"/>
                <a:gd name="connsiteX66" fmla="*/ 1496218 w 4836318"/>
                <a:gd name="connsiteY66" fmla="*/ 1560512 h 4373562"/>
                <a:gd name="connsiteX67" fmla="*/ 1566068 w 4836318"/>
                <a:gd name="connsiteY67" fmla="*/ 1592262 h 4373562"/>
                <a:gd name="connsiteX68" fmla="*/ 1623218 w 4836318"/>
                <a:gd name="connsiteY68" fmla="*/ 1630362 h 4373562"/>
                <a:gd name="connsiteX69" fmla="*/ 1623218 w 4836318"/>
                <a:gd name="connsiteY69" fmla="*/ 1636712 h 4373562"/>
                <a:gd name="connsiteX70" fmla="*/ 1705768 w 4836318"/>
                <a:gd name="connsiteY70" fmla="*/ 1693862 h 4373562"/>
                <a:gd name="connsiteX71" fmla="*/ 1705768 w 4836318"/>
                <a:gd name="connsiteY71" fmla="*/ 1757362 h 4373562"/>
                <a:gd name="connsiteX72" fmla="*/ 1756568 w 4836318"/>
                <a:gd name="connsiteY72" fmla="*/ 1789112 h 4373562"/>
                <a:gd name="connsiteX73" fmla="*/ 1756568 w 4836318"/>
                <a:gd name="connsiteY73" fmla="*/ 1789112 h 4373562"/>
                <a:gd name="connsiteX74" fmla="*/ 1839118 w 4836318"/>
                <a:gd name="connsiteY74" fmla="*/ 1782762 h 4373562"/>
                <a:gd name="connsiteX75" fmla="*/ 1820068 w 4836318"/>
                <a:gd name="connsiteY75" fmla="*/ 1827212 h 4373562"/>
                <a:gd name="connsiteX76" fmla="*/ 1820068 w 4836318"/>
                <a:gd name="connsiteY76" fmla="*/ 1827212 h 4373562"/>
                <a:gd name="connsiteX77" fmla="*/ 1858168 w 4836318"/>
                <a:gd name="connsiteY77" fmla="*/ 1916112 h 4373562"/>
                <a:gd name="connsiteX78" fmla="*/ 1928018 w 4836318"/>
                <a:gd name="connsiteY78" fmla="*/ 1909762 h 4373562"/>
                <a:gd name="connsiteX79" fmla="*/ 1972468 w 4836318"/>
                <a:gd name="connsiteY79" fmla="*/ 1941512 h 4373562"/>
                <a:gd name="connsiteX80" fmla="*/ 2023268 w 4836318"/>
                <a:gd name="connsiteY80" fmla="*/ 1985962 h 4373562"/>
                <a:gd name="connsiteX81" fmla="*/ 2042318 w 4836318"/>
                <a:gd name="connsiteY81" fmla="*/ 1992312 h 4373562"/>
                <a:gd name="connsiteX82" fmla="*/ 2042318 w 4836318"/>
                <a:gd name="connsiteY82" fmla="*/ 1992312 h 4373562"/>
                <a:gd name="connsiteX83" fmla="*/ 2093118 w 4836318"/>
                <a:gd name="connsiteY83" fmla="*/ 2043112 h 4373562"/>
                <a:gd name="connsiteX84" fmla="*/ 2143918 w 4836318"/>
                <a:gd name="connsiteY84" fmla="*/ 2068512 h 4373562"/>
                <a:gd name="connsiteX85" fmla="*/ 2182018 w 4836318"/>
                <a:gd name="connsiteY85" fmla="*/ 2106612 h 4373562"/>
                <a:gd name="connsiteX86" fmla="*/ 2182018 w 4836318"/>
                <a:gd name="connsiteY86" fmla="*/ 2106612 h 4373562"/>
                <a:gd name="connsiteX87" fmla="*/ 2232818 w 4836318"/>
                <a:gd name="connsiteY87" fmla="*/ 2144712 h 4373562"/>
                <a:gd name="connsiteX88" fmla="*/ 2251868 w 4836318"/>
                <a:gd name="connsiteY88" fmla="*/ 2157412 h 4373562"/>
                <a:gd name="connsiteX89" fmla="*/ 2270918 w 4836318"/>
                <a:gd name="connsiteY89" fmla="*/ 2176462 h 4373562"/>
                <a:gd name="connsiteX90" fmla="*/ 2309018 w 4836318"/>
                <a:gd name="connsiteY90" fmla="*/ 2195512 h 4373562"/>
                <a:gd name="connsiteX91" fmla="*/ 2315368 w 4836318"/>
                <a:gd name="connsiteY91" fmla="*/ 2227262 h 4373562"/>
                <a:gd name="connsiteX92" fmla="*/ 2340768 w 4836318"/>
                <a:gd name="connsiteY92" fmla="*/ 2227262 h 4373562"/>
                <a:gd name="connsiteX93" fmla="*/ 2334418 w 4836318"/>
                <a:gd name="connsiteY93" fmla="*/ 2265362 h 4373562"/>
                <a:gd name="connsiteX94" fmla="*/ 2385218 w 4836318"/>
                <a:gd name="connsiteY94" fmla="*/ 2278062 h 4373562"/>
                <a:gd name="connsiteX95" fmla="*/ 2391568 w 4836318"/>
                <a:gd name="connsiteY95" fmla="*/ 2341562 h 4373562"/>
                <a:gd name="connsiteX96" fmla="*/ 2423318 w 4836318"/>
                <a:gd name="connsiteY96" fmla="*/ 2347912 h 4373562"/>
                <a:gd name="connsiteX97" fmla="*/ 2423318 w 4836318"/>
                <a:gd name="connsiteY97" fmla="*/ 2436812 h 4373562"/>
                <a:gd name="connsiteX98" fmla="*/ 2480468 w 4836318"/>
                <a:gd name="connsiteY98" fmla="*/ 2443162 h 4373562"/>
                <a:gd name="connsiteX99" fmla="*/ 2537618 w 4836318"/>
                <a:gd name="connsiteY99" fmla="*/ 2462212 h 4373562"/>
                <a:gd name="connsiteX100" fmla="*/ 2594768 w 4836318"/>
                <a:gd name="connsiteY100" fmla="*/ 2487612 h 4373562"/>
                <a:gd name="connsiteX101" fmla="*/ 2670968 w 4836318"/>
                <a:gd name="connsiteY101" fmla="*/ 2513012 h 4373562"/>
                <a:gd name="connsiteX102" fmla="*/ 2696368 w 4836318"/>
                <a:gd name="connsiteY102" fmla="*/ 2538412 h 4373562"/>
                <a:gd name="connsiteX103" fmla="*/ 2702718 w 4836318"/>
                <a:gd name="connsiteY103" fmla="*/ 2620962 h 4373562"/>
                <a:gd name="connsiteX104" fmla="*/ 2734468 w 4836318"/>
                <a:gd name="connsiteY104" fmla="*/ 2646362 h 4373562"/>
                <a:gd name="connsiteX105" fmla="*/ 2734468 w 4836318"/>
                <a:gd name="connsiteY105" fmla="*/ 2646362 h 4373562"/>
                <a:gd name="connsiteX106" fmla="*/ 2778918 w 4836318"/>
                <a:gd name="connsiteY106" fmla="*/ 2684462 h 4373562"/>
                <a:gd name="connsiteX107" fmla="*/ 2836068 w 4836318"/>
                <a:gd name="connsiteY107" fmla="*/ 2709862 h 4373562"/>
                <a:gd name="connsiteX108" fmla="*/ 2886868 w 4836318"/>
                <a:gd name="connsiteY108" fmla="*/ 2747962 h 4373562"/>
                <a:gd name="connsiteX109" fmla="*/ 2899568 w 4836318"/>
                <a:gd name="connsiteY109" fmla="*/ 2786062 h 4373562"/>
                <a:gd name="connsiteX110" fmla="*/ 2899568 w 4836318"/>
                <a:gd name="connsiteY110" fmla="*/ 2817812 h 4373562"/>
                <a:gd name="connsiteX111" fmla="*/ 2950368 w 4836318"/>
                <a:gd name="connsiteY111" fmla="*/ 2836862 h 4373562"/>
                <a:gd name="connsiteX112" fmla="*/ 2950368 w 4836318"/>
                <a:gd name="connsiteY112" fmla="*/ 2836862 h 4373562"/>
                <a:gd name="connsiteX113" fmla="*/ 3007518 w 4836318"/>
                <a:gd name="connsiteY113" fmla="*/ 2881312 h 4373562"/>
                <a:gd name="connsiteX114" fmla="*/ 3007518 w 4836318"/>
                <a:gd name="connsiteY114" fmla="*/ 2881312 h 4373562"/>
                <a:gd name="connsiteX115" fmla="*/ 3096418 w 4836318"/>
                <a:gd name="connsiteY115" fmla="*/ 2919412 h 4373562"/>
                <a:gd name="connsiteX116" fmla="*/ 3096418 w 4836318"/>
                <a:gd name="connsiteY116" fmla="*/ 2919412 h 4373562"/>
                <a:gd name="connsiteX117" fmla="*/ 3185318 w 4836318"/>
                <a:gd name="connsiteY117" fmla="*/ 2944812 h 4373562"/>
                <a:gd name="connsiteX118" fmla="*/ 3198018 w 4836318"/>
                <a:gd name="connsiteY118" fmla="*/ 2995612 h 4373562"/>
                <a:gd name="connsiteX119" fmla="*/ 3236118 w 4836318"/>
                <a:gd name="connsiteY119" fmla="*/ 3021012 h 4373562"/>
                <a:gd name="connsiteX120" fmla="*/ 3267868 w 4836318"/>
                <a:gd name="connsiteY120" fmla="*/ 3033712 h 4373562"/>
                <a:gd name="connsiteX121" fmla="*/ 3305968 w 4836318"/>
                <a:gd name="connsiteY121" fmla="*/ 3065462 h 4373562"/>
                <a:gd name="connsiteX122" fmla="*/ 3394868 w 4836318"/>
                <a:gd name="connsiteY122" fmla="*/ 3128962 h 4373562"/>
                <a:gd name="connsiteX123" fmla="*/ 3375818 w 4836318"/>
                <a:gd name="connsiteY123" fmla="*/ 3186112 h 4373562"/>
                <a:gd name="connsiteX124" fmla="*/ 3407568 w 4836318"/>
                <a:gd name="connsiteY124" fmla="*/ 3205162 h 4373562"/>
                <a:gd name="connsiteX125" fmla="*/ 3426618 w 4836318"/>
                <a:gd name="connsiteY125" fmla="*/ 3211512 h 4373562"/>
                <a:gd name="connsiteX126" fmla="*/ 3464718 w 4836318"/>
                <a:gd name="connsiteY126" fmla="*/ 3243262 h 4373562"/>
                <a:gd name="connsiteX127" fmla="*/ 3477418 w 4836318"/>
                <a:gd name="connsiteY127" fmla="*/ 3281362 h 4373562"/>
                <a:gd name="connsiteX128" fmla="*/ 3509168 w 4836318"/>
                <a:gd name="connsiteY128" fmla="*/ 3325812 h 4373562"/>
                <a:gd name="connsiteX129" fmla="*/ 3585368 w 4836318"/>
                <a:gd name="connsiteY129" fmla="*/ 3319462 h 4373562"/>
                <a:gd name="connsiteX130" fmla="*/ 3623468 w 4836318"/>
                <a:gd name="connsiteY130" fmla="*/ 3370262 h 4373562"/>
                <a:gd name="connsiteX131" fmla="*/ 3655218 w 4836318"/>
                <a:gd name="connsiteY131" fmla="*/ 3408362 h 4373562"/>
                <a:gd name="connsiteX132" fmla="*/ 3693318 w 4836318"/>
                <a:gd name="connsiteY132" fmla="*/ 3478212 h 4373562"/>
                <a:gd name="connsiteX133" fmla="*/ 3706018 w 4836318"/>
                <a:gd name="connsiteY133" fmla="*/ 3522662 h 4373562"/>
                <a:gd name="connsiteX134" fmla="*/ 3807618 w 4836318"/>
                <a:gd name="connsiteY134" fmla="*/ 3560762 h 4373562"/>
                <a:gd name="connsiteX135" fmla="*/ 3858418 w 4836318"/>
                <a:gd name="connsiteY135" fmla="*/ 3548062 h 4373562"/>
                <a:gd name="connsiteX136" fmla="*/ 3877468 w 4836318"/>
                <a:gd name="connsiteY136" fmla="*/ 3643312 h 4373562"/>
                <a:gd name="connsiteX137" fmla="*/ 3934618 w 4836318"/>
                <a:gd name="connsiteY137" fmla="*/ 3649662 h 4373562"/>
                <a:gd name="connsiteX138" fmla="*/ 3998118 w 4836318"/>
                <a:gd name="connsiteY138" fmla="*/ 3675062 h 4373562"/>
                <a:gd name="connsiteX139" fmla="*/ 4048918 w 4836318"/>
                <a:gd name="connsiteY139" fmla="*/ 3681412 h 4373562"/>
                <a:gd name="connsiteX140" fmla="*/ 4074318 w 4836318"/>
                <a:gd name="connsiteY140" fmla="*/ 3687762 h 4373562"/>
                <a:gd name="connsiteX141" fmla="*/ 4125118 w 4836318"/>
                <a:gd name="connsiteY141" fmla="*/ 3738562 h 4373562"/>
                <a:gd name="connsiteX142" fmla="*/ 4144168 w 4836318"/>
                <a:gd name="connsiteY142" fmla="*/ 3744912 h 4373562"/>
                <a:gd name="connsiteX143" fmla="*/ 4150518 w 4836318"/>
                <a:gd name="connsiteY143" fmla="*/ 3808412 h 4373562"/>
                <a:gd name="connsiteX144" fmla="*/ 4150518 w 4836318"/>
                <a:gd name="connsiteY144" fmla="*/ 3808412 h 4373562"/>
                <a:gd name="connsiteX145" fmla="*/ 4226718 w 4836318"/>
                <a:gd name="connsiteY145" fmla="*/ 3897312 h 4373562"/>
                <a:gd name="connsiteX146" fmla="*/ 4271168 w 4836318"/>
                <a:gd name="connsiteY146" fmla="*/ 3929062 h 4373562"/>
                <a:gd name="connsiteX147" fmla="*/ 4271168 w 4836318"/>
                <a:gd name="connsiteY147" fmla="*/ 3929062 h 4373562"/>
                <a:gd name="connsiteX148" fmla="*/ 4372768 w 4836318"/>
                <a:gd name="connsiteY148" fmla="*/ 3973512 h 4373562"/>
                <a:gd name="connsiteX149" fmla="*/ 4385468 w 4836318"/>
                <a:gd name="connsiteY149" fmla="*/ 4024312 h 4373562"/>
                <a:gd name="connsiteX150" fmla="*/ 4385468 w 4836318"/>
                <a:gd name="connsiteY150" fmla="*/ 4024312 h 4373562"/>
                <a:gd name="connsiteX151" fmla="*/ 4442618 w 4836318"/>
                <a:gd name="connsiteY151" fmla="*/ 4068762 h 4373562"/>
                <a:gd name="connsiteX152" fmla="*/ 4468018 w 4836318"/>
                <a:gd name="connsiteY152" fmla="*/ 4106862 h 4373562"/>
                <a:gd name="connsiteX153" fmla="*/ 4468018 w 4836318"/>
                <a:gd name="connsiteY153" fmla="*/ 4106862 h 4373562"/>
                <a:gd name="connsiteX154" fmla="*/ 4563268 w 4836318"/>
                <a:gd name="connsiteY154" fmla="*/ 4144962 h 4373562"/>
                <a:gd name="connsiteX155" fmla="*/ 4556918 w 4836318"/>
                <a:gd name="connsiteY155" fmla="*/ 4208462 h 4373562"/>
                <a:gd name="connsiteX156" fmla="*/ 4601368 w 4836318"/>
                <a:gd name="connsiteY156" fmla="*/ 4214812 h 4373562"/>
                <a:gd name="connsiteX157" fmla="*/ 4614068 w 4836318"/>
                <a:gd name="connsiteY157" fmla="*/ 4252912 h 4373562"/>
                <a:gd name="connsiteX158" fmla="*/ 4652168 w 4836318"/>
                <a:gd name="connsiteY158" fmla="*/ 4291012 h 4373562"/>
                <a:gd name="connsiteX159" fmla="*/ 4652168 w 4836318"/>
                <a:gd name="connsiteY159" fmla="*/ 4291012 h 4373562"/>
                <a:gd name="connsiteX160" fmla="*/ 4766468 w 4836318"/>
                <a:gd name="connsiteY160" fmla="*/ 4297362 h 4373562"/>
                <a:gd name="connsiteX161" fmla="*/ 4829968 w 4836318"/>
                <a:gd name="connsiteY161" fmla="*/ 4348162 h 4373562"/>
                <a:gd name="connsiteX162" fmla="*/ 4836318 w 4836318"/>
                <a:gd name="connsiteY162" fmla="*/ 4373562 h 4373562"/>
                <a:gd name="connsiteX163" fmla="*/ 4836318 w 4836318"/>
                <a:gd name="connsiteY16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291431 w 4836318"/>
                <a:gd name="connsiteY56" fmla="*/ 1343025 h 4373562"/>
                <a:gd name="connsiteX57" fmla="*/ 1322387 w 4836318"/>
                <a:gd name="connsiteY57" fmla="*/ 1345406 h 4373562"/>
                <a:gd name="connsiteX58" fmla="*/ 1343818 w 4836318"/>
                <a:gd name="connsiteY58" fmla="*/ 1364456 h 4373562"/>
                <a:gd name="connsiteX59" fmla="*/ 1367631 w 4836318"/>
                <a:gd name="connsiteY59" fmla="*/ 1359693 h 4373562"/>
                <a:gd name="connsiteX60" fmla="*/ 1373186 w 4836318"/>
                <a:gd name="connsiteY60" fmla="*/ 1408906 h 4373562"/>
                <a:gd name="connsiteX61" fmla="*/ 1432718 w 4836318"/>
                <a:gd name="connsiteY61" fmla="*/ 1446212 h 4373562"/>
                <a:gd name="connsiteX62" fmla="*/ 1464468 w 4836318"/>
                <a:gd name="connsiteY62" fmla="*/ 1446212 h 4373562"/>
                <a:gd name="connsiteX63" fmla="*/ 1464468 w 4836318"/>
                <a:gd name="connsiteY63" fmla="*/ 1516062 h 4373562"/>
                <a:gd name="connsiteX64" fmla="*/ 1489868 w 4836318"/>
                <a:gd name="connsiteY64" fmla="*/ 1516062 h 4373562"/>
                <a:gd name="connsiteX65" fmla="*/ 1496218 w 4836318"/>
                <a:gd name="connsiteY65" fmla="*/ 1560512 h 4373562"/>
                <a:gd name="connsiteX66" fmla="*/ 1496218 w 4836318"/>
                <a:gd name="connsiteY66" fmla="*/ 1560512 h 4373562"/>
                <a:gd name="connsiteX67" fmla="*/ 1566068 w 4836318"/>
                <a:gd name="connsiteY67" fmla="*/ 1592262 h 4373562"/>
                <a:gd name="connsiteX68" fmla="*/ 1623218 w 4836318"/>
                <a:gd name="connsiteY68" fmla="*/ 1630362 h 4373562"/>
                <a:gd name="connsiteX69" fmla="*/ 1623218 w 4836318"/>
                <a:gd name="connsiteY69" fmla="*/ 1636712 h 4373562"/>
                <a:gd name="connsiteX70" fmla="*/ 1705768 w 4836318"/>
                <a:gd name="connsiteY70" fmla="*/ 1693862 h 4373562"/>
                <a:gd name="connsiteX71" fmla="*/ 1705768 w 4836318"/>
                <a:gd name="connsiteY71" fmla="*/ 1757362 h 4373562"/>
                <a:gd name="connsiteX72" fmla="*/ 1756568 w 4836318"/>
                <a:gd name="connsiteY72" fmla="*/ 1789112 h 4373562"/>
                <a:gd name="connsiteX73" fmla="*/ 1756568 w 4836318"/>
                <a:gd name="connsiteY73" fmla="*/ 1789112 h 4373562"/>
                <a:gd name="connsiteX74" fmla="*/ 1839118 w 4836318"/>
                <a:gd name="connsiteY74" fmla="*/ 1782762 h 4373562"/>
                <a:gd name="connsiteX75" fmla="*/ 1820068 w 4836318"/>
                <a:gd name="connsiteY75" fmla="*/ 1827212 h 4373562"/>
                <a:gd name="connsiteX76" fmla="*/ 1820068 w 4836318"/>
                <a:gd name="connsiteY76" fmla="*/ 1827212 h 4373562"/>
                <a:gd name="connsiteX77" fmla="*/ 1858168 w 4836318"/>
                <a:gd name="connsiteY77" fmla="*/ 1916112 h 4373562"/>
                <a:gd name="connsiteX78" fmla="*/ 1928018 w 4836318"/>
                <a:gd name="connsiteY78" fmla="*/ 1909762 h 4373562"/>
                <a:gd name="connsiteX79" fmla="*/ 1972468 w 4836318"/>
                <a:gd name="connsiteY79" fmla="*/ 1941512 h 4373562"/>
                <a:gd name="connsiteX80" fmla="*/ 2023268 w 4836318"/>
                <a:gd name="connsiteY80" fmla="*/ 1985962 h 4373562"/>
                <a:gd name="connsiteX81" fmla="*/ 2042318 w 4836318"/>
                <a:gd name="connsiteY81" fmla="*/ 1992312 h 4373562"/>
                <a:gd name="connsiteX82" fmla="*/ 2042318 w 4836318"/>
                <a:gd name="connsiteY82" fmla="*/ 1992312 h 4373562"/>
                <a:gd name="connsiteX83" fmla="*/ 2093118 w 4836318"/>
                <a:gd name="connsiteY83" fmla="*/ 2043112 h 4373562"/>
                <a:gd name="connsiteX84" fmla="*/ 2143918 w 4836318"/>
                <a:gd name="connsiteY84" fmla="*/ 2068512 h 4373562"/>
                <a:gd name="connsiteX85" fmla="*/ 2182018 w 4836318"/>
                <a:gd name="connsiteY85" fmla="*/ 2106612 h 4373562"/>
                <a:gd name="connsiteX86" fmla="*/ 2182018 w 4836318"/>
                <a:gd name="connsiteY86" fmla="*/ 2106612 h 4373562"/>
                <a:gd name="connsiteX87" fmla="*/ 2232818 w 4836318"/>
                <a:gd name="connsiteY87" fmla="*/ 2144712 h 4373562"/>
                <a:gd name="connsiteX88" fmla="*/ 2251868 w 4836318"/>
                <a:gd name="connsiteY88" fmla="*/ 2157412 h 4373562"/>
                <a:gd name="connsiteX89" fmla="*/ 2270918 w 4836318"/>
                <a:gd name="connsiteY89" fmla="*/ 2176462 h 4373562"/>
                <a:gd name="connsiteX90" fmla="*/ 2309018 w 4836318"/>
                <a:gd name="connsiteY90" fmla="*/ 2195512 h 4373562"/>
                <a:gd name="connsiteX91" fmla="*/ 2315368 w 4836318"/>
                <a:gd name="connsiteY91" fmla="*/ 2227262 h 4373562"/>
                <a:gd name="connsiteX92" fmla="*/ 2340768 w 4836318"/>
                <a:gd name="connsiteY92" fmla="*/ 2227262 h 4373562"/>
                <a:gd name="connsiteX93" fmla="*/ 2334418 w 4836318"/>
                <a:gd name="connsiteY93" fmla="*/ 2265362 h 4373562"/>
                <a:gd name="connsiteX94" fmla="*/ 2385218 w 4836318"/>
                <a:gd name="connsiteY94" fmla="*/ 2278062 h 4373562"/>
                <a:gd name="connsiteX95" fmla="*/ 2391568 w 4836318"/>
                <a:gd name="connsiteY95" fmla="*/ 2341562 h 4373562"/>
                <a:gd name="connsiteX96" fmla="*/ 2423318 w 4836318"/>
                <a:gd name="connsiteY96" fmla="*/ 2347912 h 4373562"/>
                <a:gd name="connsiteX97" fmla="*/ 2423318 w 4836318"/>
                <a:gd name="connsiteY97" fmla="*/ 2436812 h 4373562"/>
                <a:gd name="connsiteX98" fmla="*/ 2480468 w 4836318"/>
                <a:gd name="connsiteY98" fmla="*/ 2443162 h 4373562"/>
                <a:gd name="connsiteX99" fmla="*/ 2537618 w 4836318"/>
                <a:gd name="connsiteY99" fmla="*/ 2462212 h 4373562"/>
                <a:gd name="connsiteX100" fmla="*/ 2594768 w 4836318"/>
                <a:gd name="connsiteY100" fmla="*/ 2487612 h 4373562"/>
                <a:gd name="connsiteX101" fmla="*/ 2670968 w 4836318"/>
                <a:gd name="connsiteY101" fmla="*/ 2513012 h 4373562"/>
                <a:gd name="connsiteX102" fmla="*/ 2696368 w 4836318"/>
                <a:gd name="connsiteY102" fmla="*/ 2538412 h 4373562"/>
                <a:gd name="connsiteX103" fmla="*/ 2702718 w 4836318"/>
                <a:gd name="connsiteY103" fmla="*/ 2620962 h 4373562"/>
                <a:gd name="connsiteX104" fmla="*/ 2734468 w 4836318"/>
                <a:gd name="connsiteY104" fmla="*/ 2646362 h 4373562"/>
                <a:gd name="connsiteX105" fmla="*/ 2734468 w 4836318"/>
                <a:gd name="connsiteY105" fmla="*/ 2646362 h 4373562"/>
                <a:gd name="connsiteX106" fmla="*/ 2778918 w 4836318"/>
                <a:gd name="connsiteY106" fmla="*/ 2684462 h 4373562"/>
                <a:gd name="connsiteX107" fmla="*/ 2836068 w 4836318"/>
                <a:gd name="connsiteY107" fmla="*/ 2709862 h 4373562"/>
                <a:gd name="connsiteX108" fmla="*/ 2886868 w 4836318"/>
                <a:gd name="connsiteY108" fmla="*/ 2747962 h 4373562"/>
                <a:gd name="connsiteX109" fmla="*/ 2899568 w 4836318"/>
                <a:gd name="connsiteY109" fmla="*/ 2786062 h 4373562"/>
                <a:gd name="connsiteX110" fmla="*/ 2899568 w 4836318"/>
                <a:gd name="connsiteY110" fmla="*/ 2817812 h 4373562"/>
                <a:gd name="connsiteX111" fmla="*/ 2950368 w 4836318"/>
                <a:gd name="connsiteY111" fmla="*/ 2836862 h 4373562"/>
                <a:gd name="connsiteX112" fmla="*/ 2950368 w 4836318"/>
                <a:gd name="connsiteY112" fmla="*/ 2836862 h 4373562"/>
                <a:gd name="connsiteX113" fmla="*/ 3007518 w 4836318"/>
                <a:gd name="connsiteY113" fmla="*/ 2881312 h 4373562"/>
                <a:gd name="connsiteX114" fmla="*/ 3007518 w 4836318"/>
                <a:gd name="connsiteY114" fmla="*/ 2881312 h 4373562"/>
                <a:gd name="connsiteX115" fmla="*/ 3096418 w 4836318"/>
                <a:gd name="connsiteY115" fmla="*/ 2919412 h 4373562"/>
                <a:gd name="connsiteX116" fmla="*/ 3096418 w 4836318"/>
                <a:gd name="connsiteY116" fmla="*/ 2919412 h 4373562"/>
                <a:gd name="connsiteX117" fmla="*/ 3185318 w 4836318"/>
                <a:gd name="connsiteY117" fmla="*/ 2944812 h 4373562"/>
                <a:gd name="connsiteX118" fmla="*/ 3198018 w 4836318"/>
                <a:gd name="connsiteY118" fmla="*/ 2995612 h 4373562"/>
                <a:gd name="connsiteX119" fmla="*/ 3236118 w 4836318"/>
                <a:gd name="connsiteY119" fmla="*/ 3021012 h 4373562"/>
                <a:gd name="connsiteX120" fmla="*/ 3267868 w 4836318"/>
                <a:gd name="connsiteY120" fmla="*/ 3033712 h 4373562"/>
                <a:gd name="connsiteX121" fmla="*/ 3305968 w 4836318"/>
                <a:gd name="connsiteY121" fmla="*/ 3065462 h 4373562"/>
                <a:gd name="connsiteX122" fmla="*/ 3394868 w 4836318"/>
                <a:gd name="connsiteY122" fmla="*/ 3128962 h 4373562"/>
                <a:gd name="connsiteX123" fmla="*/ 3375818 w 4836318"/>
                <a:gd name="connsiteY123" fmla="*/ 3186112 h 4373562"/>
                <a:gd name="connsiteX124" fmla="*/ 3407568 w 4836318"/>
                <a:gd name="connsiteY124" fmla="*/ 3205162 h 4373562"/>
                <a:gd name="connsiteX125" fmla="*/ 3426618 w 4836318"/>
                <a:gd name="connsiteY125" fmla="*/ 3211512 h 4373562"/>
                <a:gd name="connsiteX126" fmla="*/ 3464718 w 4836318"/>
                <a:gd name="connsiteY126" fmla="*/ 3243262 h 4373562"/>
                <a:gd name="connsiteX127" fmla="*/ 3477418 w 4836318"/>
                <a:gd name="connsiteY127" fmla="*/ 3281362 h 4373562"/>
                <a:gd name="connsiteX128" fmla="*/ 3509168 w 4836318"/>
                <a:gd name="connsiteY128" fmla="*/ 3325812 h 4373562"/>
                <a:gd name="connsiteX129" fmla="*/ 3585368 w 4836318"/>
                <a:gd name="connsiteY129" fmla="*/ 3319462 h 4373562"/>
                <a:gd name="connsiteX130" fmla="*/ 3623468 w 4836318"/>
                <a:gd name="connsiteY130" fmla="*/ 3370262 h 4373562"/>
                <a:gd name="connsiteX131" fmla="*/ 3655218 w 4836318"/>
                <a:gd name="connsiteY131" fmla="*/ 3408362 h 4373562"/>
                <a:gd name="connsiteX132" fmla="*/ 3693318 w 4836318"/>
                <a:gd name="connsiteY132" fmla="*/ 3478212 h 4373562"/>
                <a:gd name="connsiteX133" fmla="*/ 3706018 w 4836318"/>
                <a:gd name="connsiteY133" fmla="*/ 3522662 h 4373562"/>
                <a:gd name="connsiteX134" fmla="*/ 3807618 w 4836318"/>
                <a:gd name="connsiteY134" fmla="*/ 3560762 h 4373562"/>
                <a:gd name="connsiteX135" fmla="*/ 3858418 w 4836318"/>
                <a:gd name="connsiteY135" fmla="*/ 3548062 h 4373562"/>
                <a:gd name="connsiteX136" fmla="*/ 3877468 w 4836318"/>
                <a:gd name="connsiteY136" fmla="*/ 3643312 h 4373562"/>
                <a:gd name="connsiteX137" fmla="*/ 3934618 w 4836318"/>
                <a:gd name="connsiteY137" fmla="*/ 3649662 h 4373562"/>
                <a:gd name="connsiteX138" fmla="*/ 3998118 w 4836318"/>
                <a:gd name="connsiteY138" fmla="*/ 3675062 h 4373562"/>
                <a:gd name="connsiteX139" fmla="*/ 4048918 w 4836318"/>
                <a:gd name="connsiteY139" fmla="*/ 3681412 h 4373562"/>
                <a:gd name="connsiteX140" fmla="*/ 4074318 w 4836318"/>
                <a:gd name="connsiteY140" fmla="*/ 3687762 h 4373562"/>
                <a:gd name="connsiteX141" fmla="*/ 4125118 w 4836318"/>
                <a:gd name="connsiteY141" fmla="*/ 3738562 h 4373562"/>
                <a:gd name="connsiteX142" fmla="*/ 4144168 w 4836318"/>
                <a:gd name="connsiteY142" fmla="*/ 3744912 h 4373562"/>
                <a:gd name="connsiteX143" fmla="*/ 4150518 w 4836318"/>
                <a:gd name="connsiteY143" fmla="*/ 3808412 h 4373562"/>
                <a:gd name="connsiteX144" fmla="*/ 4150518 w 4836318"/>
                <a:gd name="connsiteY144" fmla="*/ 3808412 h 4373562"/>
                <a:gd name="connsiteX145" fmla="*/ 4226718 w 4836318"/>
                <a:gd name="connsiteY145" fmla="*/ 3897312 h 4373562"/>
                <a:gd name="connsiteX146" fmla="*/ 4271168 w 4836318"/>
                <a:gd name="connsiteY146" fmla="*/ 3929062 h 4373562"/>
                <a:gd name="connsiteX147" fmla="*/ 4271168 w 4836318"/>
                <a:gd name="connsiteY147" fmla="*/ 3929062 h 4373562"/>
                <a:gd name="connsiteX148" fmla="*/ 4372768 w 4836318"/>
                <a:gd name="connsiteY148" fmla="*/ 3973512 h 4373562"/>
                <a:gd name="connsiteX149" fmla="*/ 4385468 w 4836318"/>
                <a:gd name="connsiteY149" fmla="*/ 4024312 h 4373562"/>
                <a:gd name="connsiteX150" fmla="*/ 4385468 w 4836318"/>
                <a:gd name="connsiteY150" fmla="*/ 4024312 h 4373562"/>
                <a:gd name="connsiteX151" fmla="*/ 4442618 w 4836318"/>
                <a:gd name="connsiteY151" fmla="*/ 4068762 h 4373562"/>
                <a:gd name="connsiteX152" fmla="*/ 4468018 w 4836318"/>
                <a:gd name="connsiteY152" fmla="*/ 4106862 h 4373562"/>
                <a:gd name="connsiteX153" fmla="*/ 4468018 w 4836318"/>
                <a:gd name="connsiteY153" fmla="*/ 4106862 h 4373562"/>
                <a:gd name="connsiteX154" fmla="*/ 4563268 w 4836318"/>
                <a:gd name="connsiteY154" fmla="*/ 4144962 h 4373562"/>
                <a:gd name="connsiteX155" fmla="*/ 4556918 w 4836318"/>
                <a:gd name="connsiteY155" fmla="*/ 4208462 h 4373562"/>
                <a:gd name="connsiteX156" fmla="*/ 4601368 w 4836318"/>
                <a:gd name="connsiteY156" fmla="*/ 4214812 h 4373562"/>
                <a:gd name="connsiteX157" fmla="*/ 4614068 w 4836318"/>
                <a:gd name="connsiteY157" fmla="*/ 4252912 h 4373562"/>
                <a:gd name="connsiteX158" fmla="*/ 4652168 w 4836318"/>
                <a:gd name="connsiteY158" fmla="*/ 4291012 h 4373562"/>
                <a:gd name="connsiteX159" fmla="*/ 4652168 w 4836318"/>
                <a:gd name="connsiteY159" fmla="*/ 4291012 h 4373562"/>
                <a:gd name="connsiteX160" fmla="*/ 4766468 w 4836318"/>
                <a:gd name="connsiteY160" fmla="*/ 4297362 h 4373562"/>
                <a:gd name="connsiteX161" fmla="*/ 4829968 w 4836318"/>
                <a:gd name="connsiteY161" fmla="*/ 4348162 h 4373562"/>
                <a:gd name="connsiteX162" fmla="*/ 4836318 w 4836318"/>
                <a:gd name="connsiteY162" fmla="*/ 4373562 h 4373562"/>
                <a:gd name="connsiteX163" fmla="*/ 4836318 w 4836318"/>
                <a:gd name="connsiteY16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291431 w 4836318"/>
                <a:gd name="connsiteY56" fmla="*/ 1343025 h 4373562"/>
                <a:gd name="connsiteX57" fmla="*/ 1322387 w 4836318"/>
                <a:gd name="connsiteY57" fmla="*/ 1345406 h 4373562"/>
                <a:gd name="connsiteX58" fmla="*/ 1343818 w 4836318"/>
                <a:gd name="connsiteY58" fmla="*/ 1364456 h 4373562"/>
                <a:gd name="connsiteX59" fmla="*/ 1367631 w 4836318"/>
                <a:gd name="connsiteY59" fmla="*/ 1359693 h 4373562"/>
                <a:gd name="connsiteX60" fmla="*/ 1373186 w 4836318"/>
                <a:gd name="connsiteY60" fmla="*/ 1408906 h 4373562"/>
                <a:gd name="connsiteX61" fmla="*/ 1404143 w 4836318"/>
                <a:gd name="connsiteY61" fmla="*/ 1391443 h 4373562"/>
                <a:gd name="connsiteX62" fmla="*/ 1464468 w 4836318"/>
                <a:gd name="connsiteY62" fmla="*/ 1446212 h 4373562"/>
                <a:gd name="connsiteX63" fmla="*/ 1464468 w 4836318"/>
                <a:gd name="connsiteY63" fmla="*/ 1516062 h 4373562"/>
                <a:gd name="connsiteX64" fmla="*/ 1489868 w 4836318"/>
                <a:gd name="connsiteY64" fmla="*/ 1516062 h 4373562"/>
                <a:gd name="connsiteX65" fmla="*/ 1496218 w 4836318"/>
                <a:gd name="connsiteY65" fmla="*/ 1560512 h 4373562"/>
                <a:gd name="connsiteX66" fmla="*/ 1496218 w 4836318"/>
                <a:gd name="connsiteY66" fmla="*/ 1560512 h 4373562"/>
                <a:gd name="connsiteX67" fmla="*/ 1566068 w 4836318"/>
                <a:gd name="connsiteY67" fmla="*/ 1592262 h 4373562"/>
                <a:gd name="connsiteX68" fmla="*/ 1623218 w 4836318"/>
                <a:gd name="connsiteY68" fmla="*/ 1630362 h 4373562"/>
                <a:gd name="connsiteX69" fmla="*/ 1623218 w 4836318"/>
                <a:gd name="connsiteY69" fmla="*/ 1636712 h 4373562"/>
                <a:gd name="connsiteX70" fmla="*/ 1705768 w 4836318"/>
                <a:gd name="connsiteY70" fmla="*/ 1693862 h 4373562"/>
                <a:gd name="connsiteX71" fmla="*/ 1705768 w 4836318"/>
                <a:gd name="connsiteY71" fmla="*/ 1757362 h 4373562"/>
                <a:gd name="connsiteX72" fmla="*/ 1756568 w 4836318"/>
                <a:gd name="connsiteY72" fmla="*/ 1789112 h 4373562"/>
                <a:gd name="connsiteX73" fmla="*/ 1756568 w 4836318"/>
                <a:gd name="connsiteY73" fmla="*/ 1789112 h 4373562"/>
                <a:gd name="connsiteX74" fmla="*/ 1839118 w 4836318"/>
                <a:gd name="connsiteY74" fmla="*/ 1782762 h 4373562"/>
                <a:gd name="connsiteX75" fmla="*/ 1820068 w 4836318"/>
                <a:gd name="connsiteY75" fmla="*/ 1827212 h 4373562"/>
                <a:gd name="connsiteX76" fmla="*/ 1820068 w 4836318"/>
                <a:gd name="connsiteY76" fmla="*/ 1827212 h 4373562"/>
                <a:gd name="connsiteX77" fmla="*/ 1858168 w 4836318"/>
                <a:gd name="connsiteY77" fmla="*/ 1916112 h 4373562"/>
                <a:gd name="connsiteX78" fmla="*/ 1928018 w 4836318"/>
                <a:gd name="connsiteY78" fmla="*/ 1909762 h 4373562"/>
                <a:gd name="connsiteX79" fmla="*/ 1972468 w 4836318"/>
                <a:gd name="connsiteY79" fmla="*/ 1941512 h 4373562"/>
                <a:gd name="connsiteX80" fmla="*/ 2023268 w 4836318"/>
                <a:gd name="connsiteY80" fmla="*/ 1985962 h 4373562"/>
                <a:gd name="connsiteX81" fmla="*/ 2042318 w 4836318"/>
                <a:gd name="connsiteY81" fmla="*/ 1992312 h 4373562"/>
                <a:gd name="connsiteX82" fmla="*/ 2042318 w 4836318"/>
                <a:gd name="connsiteY82" fmla="*/ 1992312 h 4373562"/>
                <a:gd name="connsiteX83" fmla="*/ 2093118 w 4836318"/>
                <a:gd name="connsiteY83" fmla="*/ 2043112 h 4373562"/>
                <a:gd name="connsiteX84" fmla="*/ 2143918 w 4836318"/>
                <a:gd name="connsiteY84" fmla="*/ 2068512 h 4373562"/>
                <a:gd name="connsiteX85" fmla="*/ 2182018 w 4836318"/>
                <a:gd name="connsiteY85" fmla="*/ 2106612 h 4373562"/>
                <a:gd name="connsiteX86" fmla="*/ 2182018 w 4836318"/>
                <a:gd name="connsiteY86" fmla="*/ 2106612 h 4373562"/>
                <a:gd name="connsiteX87" fmla="*/ 2232818 w 4836318"/>
                <a:gd name="connsiteY87" fmla="*/ 2144712 h 4373562"/>
                <a:gd name="connsiteX88" fmla="*/ 2251868 w 4836318"/>
                <a:gd name="connsiteY88" fmla="*/ 2157412 h 4373562"/>
                <a:gd name="connsiteX89" fmla="*/ 2270918 w 4836318"/>
                <a:gd name="connsiteY89" fmla="*/ 2176462 h 4373562"/>
                <a:gd name="connsiteX90" fmla="*/ 2309018 w 4836318"/>
                <a:gd name="connsiteY90" fmla="*/ 2195512 h 4373562"/>
                <a:gd name="connsiteX91" fmla="*/ 2315368 w 4836318"/>
                <a:gd name="connsiteY91" fmla="*/ 2227262 h 4373562"/>
                <a:gd name="connsiteX92" fmla="*/ 2340768 w 4836318"/>
                <a:gd name="connsiteY92" fmla="*/ 2227262 h 4373562"/>
                <a:gd name="connsiteX93" fmla="*/ 2334418 w 4836318"/>
                <a:gd name="connsiteY93" fmla="*/ 2265362 h 4373562"/>
                <a:gd name="connsiteX94" fmla="*/ 2385218 w 4836318"/>
                <a:gd name="connsiteY94" fmla="*/ 2278062 h 4373562"/>
                <a:gd name="connsiteX95" fmla="*/ 2391568 w 4836318"/>
                <a:gd name="connsiteY95" fmla="*/ 2341562 h 4373562"/>
                <a:gd name="connsiteX96" fmla="*/ 2423318 w 4836318"/>
                <a:gd name="connsiteY96" fmla="*/ 2347912 h 4373562"/>
                <a:gd name="connsiteX97" fmla="*/ 2423318 w 4836318"/>
                <a:gd name="connsiteY97" fmla="*/ 2436812 h 4373562"/>
                <a:gd name="connsiteX98" fmla="*/ 2480468 w 4836318"/>
                <a:gd name="connsiteY98" fmla="*/ 2443162 h 4373562"/>
                <a:gd name="connsiteX99" fmla="*/ 2537618 w 4836318"/>
                <a:gd name="connsiteY99" fmla="*/ 2462212 h 4373562"/>
                <a:gd name="connsiteX100" fmla="*/ 2594768 w 4836318"/>
                <a:gd name="connsiteY100" fmla="*/ 2487612 h 4373562"/>
                <a:gd name="connsiteX101" fmla="*/ 2670968 w 4836318"/>
                <a:gd name="connsiteY101" fmla="*/ 2513012 h 4373562"/>
                <a:gd name="connsiteX102" fmla="*/ 2696368 w 4836318"/>
                <a:gd name="connsiteY102" fmla="*/ 2538412 h 4373562"/>
                <a:gd name="connsiteX103" fmla="*/ 2702718 w 4836318"/>
                <a:gd name="connsiteY103" fmla="*/ 2620962 h 4373562"/>
                <a:gd name="connsiteX104" fmla="*/ 2734468 w 4836318"/>
                <a:gd name="connsiteY104" fmla="*/ 2646362 h 4373562"/>
                <a:gd name="connsiteX105" fmla="*/ 2734468 w 4836318"/>
                <a:gd name="connsiteY105" fmla="*/ 2646362 h 4373562"/>
                <a:gd name="connsiteX106" fmla="*/ 2778918 w 4836318"/>
                <a:gd name="connsiteY106" fmla="*/ 2684462 h 4373562"/>
                <a:gd name="connsiteX107" fmla="*/ 2836068 w 4836318"/>
                <a:gd name="connsiteY107" fmla="*/ 2709862 h 4373562"/>
                <a:gd name="connsiteX108" fmla="*/ 2886868 w 4836318"/>
                <a:gd name="connsiteY108" fmla="*/ 2747962 h 4373562"/>
                <a:gd name="connsiteX109" fmla="*/ 2899568 w 4836318"/>
                <a:gd name="connsiteY109" fmla="*/ 2786062 h 4373562"/>
                <a:gd name="connsiteX110" fmla="*/ 2899568 w 4836318"/>
                <a:gd name="connsiteY110" fmla="*/ 2817812 h 4373562"/>
                <a:gd name="connsiteX111" fmla="*/ 2950368 w 4836318"/>
                <a:gd name="connsiteY111" fmla="*/ 2836862 h 4373562"/>
                <a:gd name="connsiteX112" fmla="*/ 2950368 w 4836318"/>
                <a:gd name="connsiteY112" fmla="*/ 2836862 h 4373562"/>
                <a:gd name="connsiteX113" fmla="*/ 3007518 w 4836318"/>
                <a:gd name="connsiteY113" fmla="*/ 2881312 h 4373562"/>
                <a:gd name="connsiteX114" fmla="*/ 3007518 w 4836318"/>
                <a:gd name="connsiteY114" fmla="*/ 2881312 h 4373562"/>
                <a:gd name="connsiteX115" fmla="*/ 3096418 w 4836318"/>
                <a:gd name="connsiteY115" fmla="*/ 2919412 h 4373562"/>
                <a:gd name="connsiteX116" fmla="*/ 3096418 w 4836318"/>
                <a:gd name="connsiteY116" fmla="*/ 2919412 h 4373562"/>
                <a:gd name="connsiteX117" fmla="*/ 3185318 w 4836318"/>
                <a:gd name="connsiteY117" fmla="*/ 2944812 h 4373562"/>
                <a:gd name="connsiteX118" fmla="*/ 3198018 w 4836318"/>
                <a:gd name="connsiteY118" fmla="*/ 2995612 h 4373562"/>
                <a:gd name="connsiteX119" fmla="*/ 3236118 w 4836318"/>
                <a:gd name="connsiteY119" fmla="*/ 3021012 h 4373562"/>
                <a:gd name="connsiteX120" fmla="*/ 3267868 w 4836318"/>
                <a:gd name="connsiteY120" fmla="*/ 3033712 h 4373562"/>
                <a:gd name="connsiteX121" fmla="*/ 3305968 w 4836318"/>
                <a:gd name="connsiteY121" fmla="*/ 3065462 h 4373562"/>
                <a:gd name="connsiteX122" fmla="*/ 3394868 w 4836318"/>
                <a:gd name="connsiteY122" fmla="*/ 3128962 h 4373562"/>
                <a:gd name="connsiteX123" fmla="*/ 3375818 w 4836318"/>
                <a:gd name="connsiteY123" fmla="*/ 3186112 h 4373562"/>
                <a:gd name="connsiteX124" fmla="*/ 3407568 w 4836318"/>
                <a:gd name="connsiteY124" fmla="*/ 3205162 h 4373562"/>
                <a:gd name="connsiteX125" fmla="*/ 3426618 w 4836318"/>
                <a:gd name="connsiteY125" fmla="*/ 3211512 h 4373562"/>
                <a:gd name="connsiteX126" fmla="*/ 3464718 w 4836318"/>
                <a:gd name="connsiteY126" fmla="*/ 3243262 h 4373562"/>
                <a:gd name="connsiteX127" fmla="*/ 3477418 w 4836318"/>
                <a:gd name="connsiteY127" fmla="*/ 3281362 h 4373562"/>
                <a:gd name="connsiteX128" fmla="*/ 3509168 w 4836318"/>
                <a:gd name="connsiteY128" fmla="*/ 3325812 h 4373562"/>
                <a:gd name="connsiteX129" fmla="*/ 3585368 w 4836318"/>
                <a:gd name="connsiteY129" fmla="*/ 3319462 h 4373562"/>
                <a:gd name="connsiteX130" fmla="*/ 3623468 w 4836318"/>
                <a:gd name="connsiteY130" fmla="*/ 3370262 h 4373562"/>
                <a:gd name="connsiteX131" fmla="*/ 3655218 w 4836318"/>
                <a:gd name="connsiteY131" fmla="*/ 3408362 h 4373562"/>
                <a:gd name="connsiteX132" fmla="*/ 3693318 w 4836318"/>
                <a:gd name="connsiteY132" fmla="*/ 3478212 h 4373562"/>
                <a:gd name="connsiteX133" fmla="*/ 3706018 w 4836318"/>
                <a:gd name="connsiteY133" fmla="*/ 3522662 h 4373562"/>
                <a:gd name="connsiteX134" fmla="*/ 3807618 w 4836318"/>
                <a:gd name="connsiteY134" fmla="*/ 3560762 h 4373562"/>
                <a:gd name="connsiteX135" fmla="*/ 3858418 w 4836318"/>
                <a:gd name="connsiteY135" fmla="*/ 3548062 h 4373562"/>
                <a:gd name="connsiteX136" fmla="*/ 3877468 w 4836318"/>
                <a:gd name="connsiteY136" fmla="*/ 3643312 h 4373562"/>
                <a:gd name="connsiteX137" fmla="*/ 3934618 w 4836318"/>
                <a:gd name="connsiteY137" fmla="*/ 3649662 h 4373562"/>
                <a:gd name="connsiteX138" fmla="*/ 3998118 w 4836318"/>
                <a:gd name="connsiteY138" fmla="*/ 3675062 h 4373562"/>
                <a:gd name="connsiteX139" fmla="*/ 4048918 w 4836318"/>
                <a:gd name="connsiteY139" fmla="*/ 3681412 h 4373562"/>
                <a:gd name="connsiteX140" fmla="*/ 4074318 w 4836318"/>
                <a:gd name="connsiteY140" fmla="*/ 3687762 h 4373562"/>
                <a:gd name="connsiteX141" fmla="*/ 4125118 w 4836318"/>
                <a:gd name="connsiteY141" fmla="*/ 3738562 h 4373562"/>
                <a:gd name="connsiteX142" fmla="*/ 4144168 w 4836318"/>
                <a:gd name="connsiteY142" fmla="*/ 3744912 h 4373562"/>
                <a:gd name="connsiteX143" fmla="*/ 4150518 w 4836318"/>
                <a:gd name="connsiteY143" fmla="*/ 3808412 h 4373562"/>
                <a:gd name="connsiteX144" fmla="*/ 4150518 w 4836318"/>
                <a:gd name="connsiteY144" fmla="*/ 3808412 h 4373562"/>
                <a:gd name="connsiteX145" fmla="*/ 4226718 w 4836318"/>
                <a:gd name="connsiteY145" fmla="*/ 3897312 h 4373562"/>
                <a:gd name="connsiteX146" fmla="*/ 4271168 w 4836318"/>
                <a:gd name="connsiteY146" fmla="*/ 3929062 h 4373562"/>
                <a:gd name="connsiteX147" fmla="*/ 4271168 w 4836318"/>
                <a:gd name="connsiteY147" fmla="*/ 3929062 h 4373562"/>
                <a:gd name="connsiteX148" fmla="*/ 4372768 w 4836318"/>
                <a:gd name="connsiteY148" fmla="*/ 3973512 h 4373562"/>
                <a:gd name="connsiteX149" fmla="*/ 4385468 w 4836318"/>
                <a:gd name="connsiteY149" fmla="*/ 4024312 h 4373562"/>
                <a:gd name="connsiteX150" fmla="*/ 4385468 w 4836318"/>
                <a:gd name="connsiteY150" fmla="*/ 4024312 h 4373562"/>
                <a:gd name="connsiteX151" fmla="*/ 4442618 w 4836318"/>
                <a:gd name="connsiteY151" fmla="*/ 4068762 h 4373562"/>
                <a:gd name="connsiteX152" fmla="*/ 4468018 w 4836318"/>
                <a:gd name="connsiteY152" fmla="*/ 4106862 h 4373562"/>
                <a:gd name="connsiteX153" fmla="*/ 4468018 w 4836318"/>
                <a:gd name="connsiteY153" fmla="*/ 4106862 h 4373562"/>
                <a:gd name="connsiteX154" fmla="*/ 4563268 w 4836318"/>
                <a:gd name="connsiteY154" fmla="*/ 4144962 h 4373562"/>
                <a:gd name="connsiteX155" fmla="*/ 4556918 w 4836318"/>
                <a:gd name="connsiteY155" fmla="*/ 4208462 h 4373562"/>
                <a:gd name="connsiteX156" fmla="*/ 4601368 w 4836318"/>
                <a:gd name="connsiteY156" fmla="*/ 4214812 h 4373562"/>
                <a:gd name="connsiteX157" fmla="*/ 4614068 w 4836318"/>
                <a:gd name="connsiteY157" fmla="*/ 4252912 h 4373562"/>
                <a:gd name="connsiteX158" fmla="*/ 4652168 w 4836318"/>
                <a:gd name="connsiteY158" fmla="*/ 4291012 h 4373562"/>
                <a:gd name="connsiteX159" fmla="*/ 4652168 w 4836318"/>
                <a:gd name="connsiteY159" fmla="*/ 4291012 h 4373562"/>
                <a:gd name="connsiteX160" fmla="*/ 4766468 w 4836318"/>
                <a:gd name="connsiteY160" fmla="*/ 4297362 h 4373562"/>
                <a:gd name="connsiteX161" fmla="*/ 4829968 w 4836318"/>
                <a:gd name="connsiteY161" fmla="*/ 4348162 h 4373562"/>
                <a:gd name="connsiteX162" fmla="*/ 4836318 w 4836318"/>
                <a:gd name="connsiteY162" fmla="*/ 4373562 h 4373562"/>
                <a:gd name="connsiteX163" fmla="*/ 4836318 w 4836318"/>
                <a:gd name="connsiteY16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291431 w 4836318"/>
                <a:gd name="connsiteY56" fmla="*/ 1343025 h 4373562"/>
                <a:gd name="connsiteX57" fmla="*/ 1322387 w 4836318"/>
                <a:gd name="connsiteY57" fmla="*/ 1345406 h 4373562"/>
                <a:gd name="connsiteX58" fmla="*/ 1343818 w 4836318"/>
                <a:gd name="connsiteY58" fmla="*/ 1364456 h 4373562"/>
                <a:gd name="connsiteX59" fmla="*/ 1367631 w 4836318"/>
                <a:gd name="connsiteY59" fmla="*/ 1359693 h 4373562"/>
                <a:gd name="connsiteX60" fmla="*/ 1370805 w 4836318"/>
                <a:gd name="connsiteY60" fmla="*/ 1396999 h 4373562"/>
                <a:gd name="connsiteX61" fmla="*/ 1404143 w 4836318"/>
                <a:gd name="connsiteY61" fmla="*/ 1391443 h 4373562"/>
                <a:gd name="connsiteX62" fmla="*/ 1464468 w 4836318"/>
                <a:gd name="connsiteY62" fmla="*/ 1446212 h 4373562"/>
                <a:gd name="connsiteX63" fmla="*/ 1464468 w 4836318"/>
                <a:gd name="connsiteY63" fmla="*/ 1516062 h 4373562"/>
                <a:gd name="connsiteX64" fmla="*/ 1489868 w 4836318"/>
                <a:gd name="connsiteY64" fmla="*/ 1516062 h 4373562"/>
                <a:gd name="connsiteX65" fmla="*/ 1496218 w 4836318"/>
                <a:gd name="connsiteY65" fmla="*/ 1560512 h 4373562"/>
                <a:gd name="connsiteX66" fmla="*/ 1496218 w 4836318"/>
                <a:gd name="connsiteY66" fmla="*/ 1560512 h 4373562"/>
                <a:gd name="connsiteX67" fmla="*/ 1566068 w 4836318"/>
                <a:gd name="connsiteY67" fmla="*/ 1592262 h 4373562"/>
                <a:gd name="connsiteX68" fmla="*/ 1623218 w 4836318"/>
                <a:gd name="connsiteY68" fmla="*/ 1630362 h 4373562"/>
                <a:gd name="connsiteX69" fmla="*/ 1623218 w 4836318"/>
                <a:gd name="connsiteY69" fmla="*/ 1636712 h 4373562"/>
                <a:gd name="connsiteX70" fmla="*/ 1705768 w 4836318"/>
                <a:gd name="connsiteY70" fmla="*/ 1693862 h 4373562"/>
                <a:gd name="connsiteX71" fmla="*/ 1705768 w 4836318"/>
                <a:gd name="connsiteY71" fmla="*/ 1757362 h 4373562"/>
                <a:gd name="connsiteX72" fmla="*/ 1756568 w 4836318"/>
                <a:gd name="connsiteY72" fmla="*/ 1789112 h 4373562"/>
                <a:gd name="connsiteX73" fmla="*/ 1756568 w 4836318"/>
                <a:gd name="connsiteY73" fmla="*/ 1789112 h 4373562"/>
                <a:gd name="connsiteX74" fmla="*/ 1839118 w 4836318"/>
                <a:gd name="connsiteY74" fmla="*/ 1782762 h 4373562"/>
                <a:gd name="connsiteX75" fmla="*/ 1820068 w 4836318"/>
                <a:gd name="connsiteY75" fmla="*/ 1827212 h 4373562"/>
                <a:gd name="connsiteX76" fmla="*/ 1820068 w 4836318"/>
                <a:gd name="connsiteY76" fmla="*/ 1827212 h 4373562"/>
                <a:gd name="connsiteX77" fmla="*/ 1858168 w 4836318"/>
                <a:gd name="connsiteY77" fmla="*/ 1916112 h 4373562"/>
                <a:gd name="connsiteX78" fmla="*/ 1928018 w 4836318"/>
                <a:gd name="connsiteY78" fmla="*/ 1909762 h 4373562"/>
                <a:gd name="connsiteX79" fmla="*/ 1972468 w 4836318"/>
                <a:gd name="connsiteY79" fmla="*/ 1941512 h 4373562"/>
                <a:gd name="connsiteX80" fmla="*/ 2023268 w 4836318"/>
                <a:gd name="connsiteY80" fmla="*/ 1985962 h 4373562"/>
                <a:gd name="connsiteX81" fmla="*/ 2042318 w 4836318"/>
                <a:gd name="connsiteY81" fmla="*/ 1992312 h 4373562"/>
                <a:gd name="connsiteX82" fmla="*/ 2042318 w 4836318"/>
                <a:gd name="connsiteY82" fmla="*/ 1992312 h 4373562"/>
                <a:gd name="connsiteX83" fmla="*/ 2093118 w 4836318"/>
                <a:gd name="connsiteY83" fmla="*/ 2043112 h 4373562"/>
                <a:gd name="connsiteX84" fmla="*/ 2143918 w 4836318"/>
                <a:gd name="connsiteY84" fmla="*/ 2068512 h 4373562"/>
                <a:gd name="connsiteX85" fmla="*/ 2182018 w 4836318"/>
                <a:gd name="connsiteY85" fmla="*/ 2106612 h 4373562"/>
                <a:gd name="connsiteX86" fmla="*/ 2182018 w 4836318"/>
                <a:gd name="connsiteY86" fmla="*/ 2106612 h 4373562"/>
                <a:gd name="connsiteX87" fmla="*/ 2232818 w 4836318"/>
                <a:gd name="connsiteY87" fmla="*/ 2144712 h 4373562"/>
                <a:gd name="connsiteX88" fmla="*/ 2251868 w 4836318"/>
                <a:gd name="connsiteY88" fmla="*/ 2157412 h 4373562"/>
                <a:gd name="connsiteX89" fmla="*/ 2270918 w 4836318"/>
                <a:gd name="connsiteY89" fmla="*/ 2176462 h 4373562"/>
                <a:gd name="connsiteX90" fmla="*/ 2309018 w 4836318"/>
                <a:gd name="connsiteY90" fmla="*/ 2195512 h 4373562"/>
                <a:gd name="connsiteX91" fmla="*/ 2315368 w 4836318"/>
                <a:gd name="connsiteY91" fmla="*/ 2227262 h 4373562"/>
                <a:gd name="connsiteX92" fmla="*/ 2340768 w 4836318"/>
                <a:gd name="connsiteY92" fmla="*/ 2227262 h 4373562"/>
                <a:gd name="connsiteX93" fmla="*/ 2334418 w 4836318"/>
                <a:gd name="connsiteY93" fmla="*/ 2265362 h 4373562"/>
                <a:gd name="connsiteX94" fmla="*/ 2385218 w 4836318"/>
                <a:gd name="connsiteY94" fmla="*/ 2278062 h 4373562"/>
                <a:gd name="connsiteX95" fmla="*/ 2391568 w 4836318"/>
                <a:gd name="connsiteY95" fmla="*/ 2341562 h 4373562"/>
                <a:gd name="connsiteX96" fmla="*/ 2423318 w 4836318"/>
                <a:gd name="connsiteY96" fmla="*/ 2347912 h 4373562"/>
                <a:gd name="connsiteX97" fmla="*/ 2423318 w 4836318"/>
                <a:gd name="connsiteY97" fmla="*/ 2436812 h 4373562"/>
                <a:gd name="connsiteX98" fmla="*/ 2480468 w 4836318"/>
                <a:gd name="connsiteY98" fmla="*/ 2443162 h 4373562"/>
                <a:gd name="connsiteX99" fmla="*/ 2537618 w 4836318"/>
                <a:gd name="connsiteY99" fmla="*/ 2462212 h 4373562"/>
                <a:gd name="connsiteX100" fmla="*/ 2594768 w 4836318"/>
                <a:gd name="connsiteY100" fmla="*/ 2487612 h 4373562"/>
                <a:gd name="connsiteX101" fmla="*/ 2670968 w 4836318"/>
                <a:gd name="connsiteY101" fmla="*/ 2513012 h 4373562"/>
                <a:gd name="connsiteX102" fmla="*/ 2696368 w 4836318"/>
                <a:gd name="connsiteY102" fmla="*/ 2538412 h 4373562"/>
                <a:gd name="connsiteX103" fmla="*/ 2702718 w 4836318"/>
                <a:gd name="connsiteY103" fmla="*/ 2620962 h 4373562"/>
                <a:gd name="connsiteX104" fmla="*/ 2734468 w 4836318"/>
                <a:gd name="connsiteY104" fmla="*/ 2646362 h 4373562"/>
                <a:gd name="connsiteX105" fmla="*/ 2734468 w 4836318"/>
                <a:gd name="connsiteY105" fmla="*/ 2646362 h 4373562"/>
                <a:gd name="connsiteX106" fmla="*/ 2778918 w 4836318"/>
                <a:gd name="connsiteY106" fmla="*/ 2684462 h 4373562"/>
                <a:gd name="connsiteX107" fmla="*/ 2836068 w 4836318"/>
                <a:gd name="connsiteY107" fmla="*/ 2709862 h 4373562"/>
                <a:gd name="connsiteX108" fmla="*/ 2886868 w 4836318"/>
                <a:gd name="connsiteY108" fmla="*/ 2747962 h 4373562"/>
                <a:gd name="connsiteX109" fmla="*/ 2899568 w 4836318"/>
                <a:gd name="connsiteY109" fmla="*/ 2786062 h 4373562"/>
                <a:gd name="connsiteX110" fmla="*/ 2899568 w 4836318"/>
                <a:gd name="connsiteY110" fmla="*/ 2817812 h 4373562"/>
                <a:gd name="connsiteX111" fmla="*/ 2950368 w 4836318"/>
                <a:gd name="connsiteY111" fmla="*/ 2836862 h 4373562"/>
                <a:gd name="connsiteX112" fmla="*/ 2950368 w 4836318"/>
                <a:gd name="connsiteY112" fmla="*/ 2836862 h 4373562"/>
                <a:gd name="connsiteX113" fmla="*/ 3007518 w 4836318"/>
                <a:gd name="connsiteY113" fmla="*/ 2881312 h 4373562"/>
                <a:gd name="connsiteX114" fmla="*/ 3007518 w 4836318"/>
                <a:gd name="connsiteY114" fmla="*/ 2881312 h 4373562"/>
                <a:gd name="connsiteX115" fmla="*/ 3096418 w 4836318"/>
                <a:gd name="connsiteY115" fmla="*/ 2919412 h 4373562"/>
                <a:gd name="connsiteX116" fmla="*/ 3096418 w 4836318"/>
                <a:gd name="connsiteY116" fmla="*/ 2919412 h 4373562"/>
                <a:gd name="connsiteX117" fmla="*/ 3185318 w 4836318"/>
                <a:gd name="connsiteY117" fmla="*/ 2944812 h 4373562"/>
                <a:gd name="connsiteX118" fmla="*/ 3198018 w 4836318"/>
                <a:gd name="connsiteY118" fmla="*/ 2995612 h 4373562"/>
                <a:gd name="connsiteX119" fmla="*/ 3236118 w 4836318"/>
                <a:gd name="connsiteY119" fmla="*/ 3021012 h 4373562"/>
                <a:gd name="connsiteX120" fmla="*/ 3267868 w 4836318"/>
                <a:gd name="connsiteY120" fmla="*/ 3033712 h 4373562"/>
                <a:gd name="connsiteX121" fmla="*/ 3305968 w 4836318"/>
                <a:gd name="connsiteY121" fmla="*/ 3065462 h 4373562"/>
                <a:gd name="connsiteX122" fmla="*/ 3394868 w 4836318"/>
                <a:gd name="connsiteY122" fmla="*/ 3128962 h 4373562"/>
                <a:gd name="connsiteX123" fmla="*/ 3375818 w 4836318"/>
                <a:gd name="connsiteY123" fmla="*/ 3186112 h 4373562"/>
                <a:gd name="connsiteX124" fmla="*/ 3407568 w 4836318"/>
                <a:gd name="connsiteY124" fmla="*/ 3205162 h 4373562"/>
                <a:gd name="connsiteX125" fmla="*/ 3426618 w 4836318"/>
                <a:gd name="connsiteY125" fmla="*/ 3211512 h 4373562"/>
                <a:gd name="connsiteX126" fmla="*/ 3464718 w 4836318"/>
                <a:gd name="connsiteY126" fmla="*/ 3243262 h 4373562"/>
                <a:gd name="connsiteX127" fmla="*/ 3477418 w 4836318"/>
                <a:gd name="connsiteY127" fmla="*/ 3281362 h 4373562"/>
                <a:gd name="connsiteX128" fmla="*/ 3509168 w 4836318"/>
                <a:gd name="connsiteY128" fmla="*/ 3325812 h 4373562"/>
                <a:gd name="connsiteX129" fmla="*/ 3585368 w 4836318"/>
                <a:gd name="connsiteY129" fmla="*/ 3319462 h 4373562"/>
                <a:gd name="connsiteX130" fmla="*/ 3623468 w 4836318"/>
                <a:gd name="connsiteY130" fmla="*/ 3370262 h 4373562"/>
                <a:gd name="connsiteX131" fmla="*/ 3655218 w 4836318"/>
                <a:gd name="connsiteY131" fmla="*/ 3408362 h 4373562"/>
                <a:gd name="connsiteX132" fmla="*/ 3693318 w 4836318"/>
                <a:gd name="connsiteY132" fmla="*/ 3478212 h 4373562"/>
                <a:gd name="connsiteX133" fmla="*/ 3706018 w 4836318"/>
                <a:gd name="connsiteY133" fmla="*/ 3522662 h 4373562"/>
                <a:gd name="connsiteX134" fmla="*/ 3807618 w 4836318"/>
                <a:gd name="connsiteY134" fmla="*/ 3560762 h 4373562"/>
                <a:gd name="connsiteX135" fmla="*/ 3858418 w 4836318"/>
                <a:gd name="connsiteY135" fmla="*/ 3548062 h 4373562"/>
                <a:gd name="connsiteX136" fmla="*/ 3877468 w 4836318"/>
                <a:gd name="connsiteY136" fmla="*/ 3643312 h 4373562"/>
                <a:gd name="connsiteX137" fmla="*/ 3934618 w 4836318"/>
                <a:gd name="connsiteY137" fmla="*/ 3649662 h 4373562"/>
                <a:gd name="connsiteX138" fmla="*/ 3998118 w 4836318"/>
                <a:gd name="connsiteY138" fmla="*/ 3675062 h 4373562"/>
                <a:gd name="connsiteX139" fmla="*/ 4048918 w 4836318"/>
                <a:gd name="connsiteY139" fmla="*/ 3681412 h 4373562"/>
                <a:gd name="connsiteX140" fmla="*/ 4074318 w 4836318"/>
                <a:gd name="connsiteY140" fmla="*/ 3687762 h 4373562"/>
                <a:gd name="connsiteX141" fmla="*/ 4125118 w 4836318"/>
                <a:gd name="connsiteY141" fmla="*/ 3738562 h 4373562"/>
                <a:gd name="connsiteX142" fmla="*/ 4144168 w 4836318"/>
                <a:gd name="connsiteY142" fmla="*/ 3744912 h 4373562"/>
                <a:gd name="connsiteX143" fmla="*/ 4150518 w 4836318"/>
                <a:gd name="connsiteY143" fmla="*/ 3808412 h 4373562"/>
                <a:gd name="connsiteX144" fmla="*/ 4150518 w 4836318"/>
                <a:gd name="connsiteY144" fmla="*/ 3808412 h 4373562"/>
                <a:gd name="connsiteX145" fmla="*/ 4226718 w 4836318"/>
                <a:gd name="connsiteY145" fmla="*/ 3897312 h 4373562"/>
                <a:gd name="connsiteX146" fmla="*/ 4271168 w 4836318"/>
                <a:gd name="connsiteY146" fmla="*/ 3929062 h 4373562"/>
                <a:gd name="connsiteX147" fmla="*/ 4271168 w 4836318"/>
                <a:gd name="connsiteY147" fmla="*/ 3929062 h 4373562"/>
                <a:gd name="connsiteX148" fmla="*/ 4372768 w 4836318"/>
                <a:gd name="connsiteY148" fmla="*/ 3973512 h 4373562"/>
                <a:gd name="connsiteX149" fmla="*/ 4385468 w 4836318"/>
                <a:gd name="connsiteY149" fmla="*/ 4024312 h 4373562"/>
                <a:gd name="connsiteX150" fmla="*/ 4385468 w 4836318"/>
                <a:gd name="connsiteY150" fmla="*/ 4024312 h 4373562"/>
                <a:gd name="connsiteX151" fmla="*/ 4442618 w 4836318"/>
                <a:gd name="connsiteY151" fmla="*/ 4068762 h 4373562"/>
                <a:gd name="connsiteX152" fmla="*/ 4468018 w 4836318"/>
                <a:gd name="connsiteY152" fmla="*/ 4106862 h 4373562"/>
                <a:gd name="connsiteX153" fmla="*/ 4468018 w 4836318"/>
                <a:gd name="connsiteY153" fmla="*/ 4106862 h 4373562"/>
                <a:gd name="connsiteX154" fmla="*/ 4563268 w 4836318"/>
                <a:gd name="connsiteY154" fmla="*/ 4144962 h 4373562"/>
                <a:gd name="connsiteX155" fmla="*/ 4556918 w 4836318"/>
                <a:gd name="connsiteY155" fmla="*/ 4208462 h 4373562"/>
                <a:gd name="connsiteX156" fmla="*/ 4601368 w 4836318"/>
                <a:gd name="connsiteY156" fmla="*/ 4214812 h 4373562"/>
                <a:gd name="connsiteX157" fmla="*/ 4614068 w 4836318"/>
                <a:gd name="connsiteY157" fmla="*/ 4252912 h 4373562"/>
                <a:gd name="connsiteX158" fmla="*/ 4652168 w 4836318"/>
                <a:gd name="connsiteY158" fmla="*/ 4291012 h 4373562"/>
                <a:gd name="connsiteX159" fmla="*/ 4652168 w 4836318"/>
                <a:gd name="connsiteY159" fmla="*/ 4291012 h 4373562"/>
                <a:gd name="connsiteX160" fmla="*/ 4766468 w 4836318"/>
                <a:gd name="connsiteY160" fmla="*/ 4297362 h 4373562"/>
                <a:gd name="connsiteX161" fmla="*/ 4829968 w 4836318"/>
                <a:gd name="connsiteY161" fmla="*/ 4348162 h 4373562"/>
                <a:gd name="connsiteX162" fmla="*/ 4836318 w 4836318"/>
                <a:gd name="connsiteY162" fmla="*/ 4373562 h 4373562"/>
                <a:gd name="connsiteX163" fmla="*/ 4836318 w 4836318"/>
                <a:gd name="connsiteY16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291431 w 4836318"/>
                <a:gd name="connsiteY56" fmla="*/ 1343025 h 4373562"/>
                <a:gd name="connsiteX57" fmla="*/ 1322387 w 4836318"/>
                <a:gd name="connsiteY57" fmla="*/ 1345406 h 4373562"/>
                <a:gd name="connsiteX58" fmla="*/ 1343818 w 4836318"/>
                <a:gd name="connsiteY58" fmla="*/ 1364456 h 4373562"/>
                <a:gd name="connsiteX59" fmla="*/ 1367631 w 4836318"/>
                <a:gd name="connsiteY59" fmla="*/ 1359693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64468 w 4836318"/>
                <a:gd name="connsiteY63" fmla="*/ 1516062 h 4373562"/>
                <a:gd name="connsiteX64" fmla="*/ 1489868 w 4836318"/>
                <a:gd name="connsiteY64" fmla="*/ 1516062 h 4373562"/>
                <a:gd name="connsiteX65" fmla="*/ 1496218 w 4836318"/>
                <a:gd name="connsiteY65" fmla="*/ 1560512 h 4373562"/>
                <a:gd name="connsiteX66" fmla="*/ 1496218 w 4836318"/>
                <a:gd name="connsiteY66" fmla="*/ 1560512 h 4373562"/>
                <a:gd name="connsiteX67" fmla="*/ 1566068 w 4836318"/>
                <a:gd name="connsiteY67" fmla="*/ 1592262 h 4373562"/>
                <a:gd name="connsiteX68" fmla="*/ 1623218 w 4836318"/>
                <a:gd name="connsiteY68" fmla="*/ 1630362 h 4373562"/>
                <a:gd name="connsiteX69" fmla="*/ 1623218 w 4836318"/>
                <a:gd name="connsiteY69" fmla="*/ 1636712 h 4373562"/>
                <a:gd name="connsiteX70" fmla="*/ 1705768 w 4836318"/>
                <a:gd name="connsiteY70" fmla="*/ 1693862 h 4373562"/>
                <a:gd name="connsiteX71" fmla="*/ 1705768 w 4836318"/>
                <a:gd name="connsiteY71" fmla="*/ 1757362 h 4373562"/>
                <a:gd name="connsiteX72" fmla="*/ 1756568 w 4836318"/>
                <a:gd name="connsiteY72" fmla="*/ 1789112 h 4373562"/>
                <a:gd name="connsiteX73" fmla="*/ 1756568 w 4836318"/>
                <a:gd name="connsiteY73" fmla="*/ 1789112 h 4373562"/>
                <a:gd name="connsiteX74" fmla="*/ 1839118 w 4836318"/>
                <a:gd name="connsiteY74" fmla="*/ 1782762 h 4373562"/>
                <a:gd name="connsiteX75" fmla="*/ 1820068 w 4836318"/>
                <a:gd name="connsiteY75" fmla="*/ 1827212 h 4373562"/>
                <a:gd name="connsiteX76" fmla="*/ 1820068 w 4836318"/>
                <a:gd name="connsiteY76" fmla="*/ 1827212 h 4373562"/>
                <a:gd name="connsiteX77" fmla="*/ 1858168 w 4836318"/>
                <a:gd name="connsiteY77" fmla="*/ 1916112 h 4373562"/>
                <a:gd name="connsiteX78" fmla="*/ 1928018 w 4836318"/>
                <a:gd name="connsiteY78" fmla="*/ 1909762 h 4373562"/>
                <a:gd name="connsiteX79" fmla="*/ 1972468 w 4836318"/>
                <a:gd name="connsiteY79" fmla="*/ 1941512 h 4373562"/>
                <a:gd name="connsiteX80" fmla="*/ 2023268 w 4836318"/>
                <a:gd name="connsiteY80" fmla="*/ 1985962 h 4373562"/>
                <a:gd name="connsiteX81" fmla="*/ 2042318 w 4836318"/>
                <a:gd name="connsiteY81" fmla="*/ 1992312 h 4373562"/>
                <a:gd name="connsiteX82" fmla="*/ 2042318 w 4836318"/>
                <a:gd name="connsiteY82" fmla="*/ 1992312 h 4373562"/>
                <a:gd name="connsiteX83" fmla="*/ 2093118 w 4836318"/>
                <a:gd name="connsiteY83" fmla="*/ 2043112 h 4373562"/>
                <a:gd name="connsiteX84" fmla="*/ 2143918 w 4836318"/>
                <a:gd name="connsiteY84" fmla="*/ 2068512 h 4373562"/>
                <a:gd name="connsiteX85" fmla="*/ 2182018 w 4836318"/>
                <a:gd name="connsiteY85" fmla="*/ 2106612 h 4373562"/>
                <a:gd name="connsiteX86" fmla="*/ 2182018 w 4836318"/>
                <a:gd name="connsiteY86" fmla="*/ 2106612 h 4373562"/>
                <a:gd name="connsiteX87" fmla="*/ 2232818 w 4836318"/>
                <a:gd name="connsiteY87" fmla="*/ 2144712 h 4373562"/>
                <a:gd name="connsiteX88" fmla="*/ 2251868 w 4836318"/>
                <a:gd name="connsiteY88" fmla="*/ 2157412 h 4373562"/>
                <a:gd name="connsiteX89" fmla="*/ 2270918 w 4836318"/>
                <a:gd name="connsiteY89" fmla="*/ 2176462 h 4373562"/>
                <a:gd name="connsiteX90" fmla="*/ 2309018 w 4836318"/>
                <a:gd name="connsiteY90" fmla="*/ 2195512 h 4373562"/>
                <a:gd name="connsiteX91" fmla="*/ 2315368 w 4836318"/>
                <a:gd name="connsiteY91" fmla="*/ 2227262 h 4373562"/>
                <a:gd name="connsiteX92" fmla="*/ 2340768 w 4836318"/>
                <a:gd name="connsiteY92" fmla="*/ 2227262 h 4373562"/>
                <a:gd name="connsiteX93" fmla="*/ 2334418 w 4836318"/>
                <a:gd name="connsiteY93" fmla="*/ 2265362 h 4373562"/>
                <a:gd name="connsiteX94" fmla="*/ 2385218 w 4836318"/>
                <a:gd name="connsiteY94" fmla="*/ 2278062 h 4373562"/>
                <a:gd name="connsiteX95" fmla="*/ 2391568 w 4836318"/>
                <a:gd name="connsiteY95" fmla="*/ 2341562 h 4373562"/>
                <a:gd name="connsiteX96" fmla="*/ 2423318 w 4836318"/>
                <a:gd name="connsiteY96" fmla="*/ 2347912 h 4373562"/>
                <a:gd name="connsiteX97" fmla="*/ 2423318 w 4836318"/>
                <a:gd name="connsiteY97" fmla="*/ 2436812 h 4373562"/>
                <a:gd name="connsiteX98" fmla="*/ 2480468 w 4836318"/>
                <a:gd name="connsiteY98" fmla="*/ 2443162 h 4373562"/>
                <a:gd name="connsiteX99" fmla="*/ 2537618 w 4836318"/>
                <a:gd name="connsiteY99" fmla="*/ 2462212 h 4373562"/>
                <a:gd name="connsiteX100" fmla="*/ 2594768 w 4836318"/>
                <a:gd name="connsiteY100" fmla="*/ 2487612 h 4373562"/>
                <a:gd name="connsiteX101" fmla="*/ 2670968 w 4836318"/>
                <a:gd name="connsiteY101" fmla="*/ 2513012 h 4373562"/>
                <a:gd name="connsiteX102" fmla="*/ 2696368 w 4836318"/>
                <a:gd name="connsiteY102" fmla="*/ 2538412 h 4373562"/>
                <a:gd name="connsiteX103" fmla="*/ 2702718 w 4836318"/>
                <a:gd name="connsiteY103" fmla="*/ 2620962 h 4373562"/>
                <a:gd name="connsiteX104" fmla="*/ 2734468 w 4836318"/>
                <a:gd name="connsiteY104" fmla="*/ 2646362 h 4373562"/>
                <a:gd name="connsiteX105" fmla="*/ 2734468 w 4836318"/>
                <a:gd name="connsiteY105" fmla="*/ 2646362 h 4373562"/>
                <a:gd name="connsiteX106" fmla="*/ 2778918 w 4836318"/>
                <a:gd name="connsiteY106" fmla="*/ 2684462 h 4373562"/>
                <a:gd name="connsiteX107" fmla="*/ 2836068 w 4836318"/>
                <a:gd name="connsiteY107" fmla="*/ 2709862 h 4373562"/>
                <a:gd name="connsiteX108" fmla="*/ 2886868 w 4836318"/>
                <a:gd name="connsiteY108" fmla="*/ 2747962 h 4373562"/>
                <a:gd name="connsiteX109" fmla="*/ 2899568 w 4836318"/>
                <a:gd name="connsiteY109" fmla="*/ 2786062 h 4373562"/>
                <a:gd name="connsiteX110" fmla="*/ 2899568 w 4836318"/>
                <a:gd name="connsiteY110" fmla="*/ 2817812 h 4373562"/>
                <a:gd name="connsiteX111" fmla="*/ 2950368 w 4836318"/>
                <a:gd name="connsiteY111" fmla="*/ 2836862 h 4373562"/>
                <a:gd name="connsiteX112" fmla="*/ 2950368 w 4836318"/>
                <a:gd name="connsiteY112" fmla="*/ 2836862 h 4373562"/>
                <a:gd name="connsiteX113" fmla="*/ 3007518 w 4836318"/>
                <a:gd name="connsiteY113" fmla="*/ 2881312 h 4373562"/>
                <a:gd name="connsiteX114" fmla="*/ 3007518 w 4836318"/>
                <a:gd name="connsiteY114" fmla="*/ 2881312 h 4373562"/>
                <a:gd name="connsiteX115" fmla="*/ 3096418 w 4836318"/>
                <a:gd name="connsiteY115" fmla="*/ 2919412 h 4373562"/>
                <a:gd name="connsiteX116" fmla="*/ 3096418 w 4836318"/>
                <a:gd name="connsiteY116" fmla="*/ 2919412 h 4373562"/>
                <a:gd name="connsiteX117" fmla="*/ 3185318 w 4836318"/>
                <a:gd name="connsiteY117" fmla="*/ 2944812 h 4373562"/>
                <a:gd name="connsiteX118" fmla="*/ 3198018 w 4836318"/>
                <a:gd name="connsiteY118" fmla="*/ 2995612 h 4373562"/>
                <a:gd name="connsiteX119" fmla="*/ 3236118 w 4836318"/>
                <a:gd name="connsiteY119" fmla="*/ 3021012 h 4373562"/>
                <a:gd name="connsiteX120" fmla="*/ 3267868 w 4836318"/>
                <a:gd name="connsiteY120" fmla="*/ 3033712 h 4373562"/>
                <a:gd name="connsiteX121" fmla="*/ 3305968 w 4836318"/>
                <a:gd name="connsiteY121" fmla="*/ 3065462 h 4373562"/>
                <a:gd name="connsiteX122" fmla="*/ 3394868 w 4836318"/>
                <a:gd name="connsiteY122" fmla="*/ 3128962 h 4373562"/>
                <a:gd name="connsiteX123" fmla="*/ 3375818 w 4836318"/>
                <a:gd name="connsiteY123" fmla="*/ 3186112 h 4373562"/>
                <a:gd name="connsiteX124" fmla="*/ 3407568 w 4836318"/>
                <a:gd name="connsiteY124" fmla="*/ 3205162 h 4373562"/>
                <a:gd name="connsiteX125" fmla="*/ 3426618 w 4836318"/>
                <a:gd name="connsiteY125" fmla="*/ 3211512 h 4373562"/>
                <a:gd name="connsiteX126" fmla="*/ 3464718 w 4836318"/>
                <a:gd name="connsiteY126" fmla="*/ 3243262 h 4373562"/>
                <a:gd name="connsiteX127" fmla="*/ 3477418 w 4836318"/>
                <a:gd name="connsiteY127" fmla="*/ 3281362 h 4373562"/>
                <a:gd name="connsiteX128" fmla="*/ 3509168 w 4836318"/>
                <a:gd name="connsiteY128" fmla="*/ 3325812 h 4373562"/>
                <a:gd name="connsiteX129" fmla="*/ 3585368 w 4836318"/>
                <a:gd name="connsiteY129" fmla="*/ 3319462 h 4373562"/>
                <a:gd name="connsiteX130" fmla="*/ 3623468 w 4836318"/>
                <a:gd name="connsiteY130" fmla="*/ 3370262 h 4373562"/>
                <a:gd name="connsiteX131" fmla="*/ 3655218 w 4836318"/>
                <a:gd name="connsiteY131" fmla="*/ 3408362 h 4373562"/>
                <a:gd name="connsiteX132" fmla="*/ 3693318 w 4836318"/>
                <a:gd name="connsiteY132" fmla="*/ 3478212 h 4373562"/>
                <a:gd name="connsiteX133" fmla="*/ 3706018 w 4836318"/>
                <a:gd name="connsiteY133" fmla="*/ 3522662 h 4373562"/>
                <a:gd name="connsiteX134" fmla="*/ 3807618 w 4836318"/>
                <a:gd name="connsiteY134" fmla="*/ 3560762 h 4373562"/>
                <a:gd name="connsiteX135" fmla="*/ 3858418 w 4836318"/>
                <a:gd name="connsiteY135" fmla="*/ 3548062 h 4373562"/>
                <a:gd name="connsiteX136" fmla="*/ 3877468 w 4836318"/>
                <a:gd name="connsiteY136" fmla="*/ 3643312 h 4373562"/>
                <a:gd name="connsiteX137" fmla="*/ 3934618 w 4836318"/>
                <a:gd name="connsiteY137" fmla="*/ 3649662 h 4373562"/>
                <a:gd name="connsiteX138" fmla="*/ 3998118 w 4836318"/>
                <a:gd name="connsiteY138" fmla="*/ 3675062 h 4373562"/>
                <a:gd name="connsiteX139" fmla="*/ 4048918 w 4836318"/>
                <a:gd name="connsiteY139" fmla="*/ 3681412 h 4373562"/>
                <a:gd name="connsiteX140" fmla="*/ 4074318 w 4836318"/>
                <a:gd name="connsiteY140" fmla="*/ 3687762 h 4373562"/>
                <a:gd name="connsiteX141" fmla="*/ 4125118 w 4836318"/>
                <a:gd name="connsiteY141" fmla="*/ 3738562 h 4373562"/>
                <a:gd name="connsiteX142" fmla="*/ 4144168 w 4836318"/>
                <a:gd name="connsiteY142" fmla="*/ 3744912 h 4373562"/>
                <a:gd name="connsiteX143" fmla="*/ 4150518 w 4836318"/>
                <a:gd name="connsiteY143" fmla="*/ 3808412 h 4373562"/>
                <a:gd name="connsiteX144" fmla="*/ 4150518 w 4836318"/>
                <a:gd name="connsiteY144" fmla="*/ 3808412 h 4373562"/>
                <a:gd name="connsiteX145" fmla="*/ 4226718 w 4836318"/>
                <a:gd name="connsiteY145" fmla="*/ 3897312 h 4373562"/>
                <a:gd name="connsiteX146" fmla="*/ 4271168 w 4836318"/>
                <a:gd name="connsiteY146" fmla="*/ 3929062 h 4373562"/>
                <a:gd name="connsiteX147" fmla="*/ 4271168 w 4836318"/>
                <a:gd name="connsiteY147" fmla="*/ 3929062 h 4373562"/>
                <a:gd name="connsiteX148" fmla="*/ 4372768 w 4836318"/>
                <a:gd name="connsiteY148" fmla="*/ 3973512 h 4373562"/>
                <a:gd name="connsiteX149" fmla="*/ 4385468 w 4836318"/>
                <a:gd name="connsiteY149" fmla="*/ 4024312 h 4373562"/>
                <a:gd name="connsiteX150" fmla="*/ 4385468 w 4836318"/>
                <a:gd name="connsiteY150" fmla="*/ 4024312 h 4373562"/>
                <a:gd name="connsiteX151" fmla="*/ 4442618 w 4836318"/>
                <a:gd name="connsiteY151" fmla="*/ 4068762 h 4373562"/>
                <a:gd name="connsiteX152" fmla="*/ 4468018 w 4836318"/>
                <a:gd name="connsiteY152" fmla="*/ 4106862 h 4373562"/>
                <a:gd name="connsiteX153" fmla="*/ 4468018 w 4836318"/>
                <a:gd name="connsiteY153" fmla="*/ 4106862 h 4373562"/>
                <a:gd name="connsiteX154" fmla="*/ 4563268 w 4836318"/>
                <a:gd name="connsiteY154" fmla="*/ 4144962 h 4373562"/>
                <a:gd name="connsiteX155" fmla="*/ 4556918 w 4836318"/>
                <a:gd name="connsiteY155" fmla="*/ 4208462 h 4373562"/>
                <a:gd name="connsiteX156" fmla="*/ 4601368 w 4836318"/>
                <a:gd name="connsiteY156" fmla="*/ 4214812 h 4373562"/>
                <a:gd name="connsiteX157" fmla="*/ 4614068 w 4836318"/>
                <a:gd name="connsiteY157" fmla="*/ 4252912 h 4373562"/>
                <a:gd name="connsiteX158" fmla="*/ 4652168 w 4836318"/>
                <a:gd name="connsiteY158" fmla="*/ 4291012 h 4373562"/>
                <a:gd name="connsiteX159" fmla="*/ 4652168 w 4836318"/>
                <a:gd name="connsiteY159" fmla="*/ 4291012 h 4373562"/>
                <a:gd name="connsiteX160" fmla="*/ 4766468 w 4836318"/>
                <a:gd name="connsiteY160" fmla="*/ 4297362 h 4373562"/>
                <a:gd name="connsiteX161" fmla="*/ 4829968 w 4836318"/>
                <a:gd name="connsiteY161" fmla="*/ 4348162 h 4373562"/>
                <a:gd name="connsiteX162" fmla="*/ 4836318 w 4836318"/>
                <a:gd name="connsiteY162" fmla="*/ 4373562 h 4373562"/>
                <a:gd name="connsiteX163" fmla="*/ 4836318 w 4836318"/>
                <a:gd name="connsiteY16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291431 w 4836318"/>
                <a:gd name="connsiteY56" fmla="*/ 1343025 h 4373562"/>
                <a:gd name="connsiteX57" fmla="*/ 1322387 w 4836318"/>
                <a:gd name="connsiteY57" fmla="*/ 1345406 h 4373562"/>
                <a:gd name="connsiteX58" fmla="*/ 1343818 w 4836318"/>
                <a:gd name="connsiteY58" fmla="*/ 1364456 h 4373562"/>
                <a:gd name="connsiteX59" fmla="*/ 1367631 w 4836318"/>
                <a:gd name="connsiteY59" fmla="*/ 1359693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89868 w 4836318"/>
                <a:gd name="connsiteY64" fmla="*/ 1516062 h 4373562"/>
                <a:gd name="connsiteX65" fmla="*/ 1496218 w 4836318"/>
                <a:gd name="connsiteY65" fmla="*/ 1560512 h 4373562"/>
                <a:gd name="connsiteX66" fmla="*/ 1496218 w 4836318"/>
                <a:gd name="connsiteY66" fmla="*/ 1560512 h 4373562"/>
                <a:gd name="connsiteX67" fmla="*/ 1566068 w 4836318"/>
                <a:gd name="connsiteY67" fmla="*/ 1592262 h 4373562"/>
                <a:gd name="connsiteX68" fmla="*/ 1623218 w 4836318"/>
                <a:gd name="connsiteY68" fmla="*/ 1630362 h 4373562"/>
                <a:gd name="connsiteX69" fmla="*/ 1623218 w 4836318"/>
                <a:gd name="connsiteY69" fmla="*/ 1636712 h 4373562"/>
                <a:gd name="connsiteX70" fmla="*/ 1705768 w 4836318"/>
                <a:gd name="connsiteY70" fmla="*/ 1693862 h 4373562"/>
                <a:gd name="connsiteX71" fmla="*/ 1705768 w 4836318"/>
                <a:gd name="connsiteY71" fmla="*/ 1757362 h 4373562"/>
                <a:gd name="connsiteX72" fmla="*/ 1756568 w 4836318"/>
                <a:gd name="connsiteY72" fmla="*/ 1789112 h 4373562"/>
                <a:gd name="connsiteX73" fmla="*/ 1756568 w 4836318"/>
                <a:gd name="connsiteY73" fmla="*/ 1789112 h 4373562"/>
                <a:gd name="connsiteX74" fmla="*/ 1839118 w 4836318"/>
                <a:gd name="connsiteY74" fmla="*/ 1782762 h 4373562"/>
                <a:gd name="connsiteX75" fmla="*/ 1820068 w 4836318"/>
                <a:gd name="connsiteY75" fmla="*/ 1827212 h 4373562"/>
                <a:gd name="connsiteX76" fmla="*/ 1820068 w 4836318"/>
                <a:gd name="connsiteY76" fmla="*/ 1827212 h 4373562"/>
                <a:gd name="connsiteX77" fmla="*/ 1858168 w 4836318"/>
                <a:gd name="connsiteY77" fmla="*/ 1916112 h 4373562"/>
                <a:gd name="connsiteX78" fmla="*/ 1928018 w 4836318"/>
                <a:gd name="connsiteY78" fmla="*/ 1909762 h 4373562"/>
                <a:gd name="connsiteX79" fmla="*/ 1972468 w 4836318"/>
                <a:gd name="connsiteY79" fmla="*/ 1941512 h 4373562"/>
                <a:gd name="connsiteX80" fmla="*/ 2023268 w 4836318"/>
                <a:gd name="connsiteY80" fmla="*/ 1985962 h 4373562"/>
                <a:gd name="connsiteX81" fmla="*/ 2042318 w 4836318"/>
                <a:gd name="connsiteY81" fmla="*/ 1992312 h 4373562"/>
                <a:gd name="connsiteX82" fmla="*/ 2042318 w 4836318"/>
                <a:gd name="connsiteY82" fmla="*/ 1992312 h 4373562"/>
                <a:gd name="connsiteX83" fmla="*/ 2093118 w 4836318"/>
                <a:gd name="connsiteY83" fmla="*/ 2043112 h 4373562"/>
                <a:gd name="connsiteX84" fmla="*/ 2143918 w 4836318"/>
                <a:gd name="connsiteY84" fmla="*/ 2068512 h 4373562"/>
                <a:gd name="connsiteX85" fmla="*/ 2182018 w 4836318"/>
                <a:gd name="connsiteY85" fmla="*/ 2106612 h 4373562"/>
                <a:gd name="connsiteX86" fmla="*/ 2182018 w 4836318"/>
                <a:gd name="connsiteY86" fmla="*/ 2106612 h 4373562"/>
                <a:gd name="connsiteX87" fmla="*/ 2232818 w 4836318"/>
                <a:gd name="connsiteY87" fmla="*/ 2144712 h 4373562"/>
                <a:gd name="connsiteX88" fmla="*/ 2251868 w 4836318"/>
                <a:gd name="connsiteY88" fmla="*/ 2157412 h 4373562"/>
                <a:gd name="connsiteX89" fmla="*/ 2270918 w 4836318"/>
                <a:gd name="connsiteY89" fmla="*/ 2176462 h 4373562"/>
                <a:gd name="connsiteX90" fmla="*/ 2309018 w 4836318"/>
                <a:gd name="connsiteY90" fmla="*/ 2195512 h 4373562"/>
                <a:gd name="connsiteX91" fmla="*/ 2315368 w 4836318"/>
                <a:gd name="connsiteY91" fmla="*/ 2227262 h 4373562"/>
                <a:gd name="connsiteX92" fmla="*/ 2340768 w 4836318"/>
                <a:gd name="connsiteY92" fmla="*/ 2227262 h 4373562"/>
                <a:gd name="connsiteX93" fmla="*/ 2334418 w 4836318"/>
                <a:gd name="connsiteY93" fmla="*/ 2265362 h 4373562"/>
                <a:gd name="connsiteX94" fmla="*/ 2385218 w 4836318"/>
                <a:gd name="connsiteY94" fmla="*/ 2278062 h 4373562"/>
                <a:gd name="connsiteX95" fmla="*/ 2391568 w 4836318"/>
                <a:gd name="connsiteY95" fmla="*/ 2341562 h 4373562"/>
                <a:gd name="connsiteX96" fmla="*/ 2423318 w 4836318"/>
                <a:gd name="connsiteY96" fmla="*/ 2347912 h 4373562"/>
                <a:gd name="connsiteX97" fmla="*/ 2423318 w 4836318"/>
                <a:gd name="connsiteY97" fmla="*/ 2436812 h 4373562"/>
                <a:gd name="connsiteX98" fmla="*/ 2480468 w 4836318"/>
                <a:gd name="connsiteY98" fmla="*/ 2443162 h 4373562"/>
                <a:gd name="connsiteX99" fmla="*/ 2537618 w 4836318"/>
                <a:gd name="connsiteY99" fmla="*/ 2462212 h 4373562"/>
                <a:gd name="connsiteX100" fmla="*/ 2594768 w 4836318"/>
                <a:gd name="connsiteY100" fmla="*/ 2487612 h 4373562"/>
                <a:gd name="connsiteX101" fmla="*/ 2670968 w 4836318"/>
                <a:gd name="connsiteY101" fmla="*/ 2513012 h 4373562"/>
                <a:gd name="connsiteX102" fmla="*/ 2696368 w 4836318"/>
                <a:gd name="connsiteY102" fmla="*/ 2538412 h 4373562"/>
                <a:gd name="connsiteX103" fmla="*/ 2702718 w 4836318"/>
                <a:gd name="connsiteY103" fmla="*/ 2620962 h 4373562"/>
                <a:gd name="connsiteX104" fmla="*/ 2734468 w 4836318"/>
                <a:gd name="connsiteY104" fmla="*/ 2646362 h 4373562"/>
                <a:gd name="connsiteX105" fmla="*/ 2734468 w 4836318"/>
                <a:gd name="connsiteY105" fmla="*/ 2646362 h 4373562"/>
                <a:gd name="connsiteX106" fmla="*/ 2778918 w 4836318"/>
                <a:gd name="connsiteY106" fmla="*/ 2684462 h 4373562"/>
                <a:gd name="connsiteX107" fmla="*/ 2836068 w 4836318"/>
                <a:gd name="connsiteY107" fmla="*/ 2709862 h 4373562"/>
                <a:gd name="connsiteX108" fmla="*/ 2886868 w 4836318"/>
                <a:gd name="connsiteY108" fmla="*/ 2747962 h 4373562"/>
                <a:gd name="connsiteX109" fmla="*/ 2899568 w 4836318"/>
                <a:gd name="connsiteY109" fmla="*/ 2786062 h 4373562"/>
                <a:gd name="connsiteX110" fmla="*/ 2899568 w 4836318"/>
                <a:gd name="connsiteY110" fmla="*/ 2817812 h 4373562"/>
                <a:gd name="connsiteX111" fmla="*/ 2950368 w 4836318"/>
                <a:gd name="connsiteY111" fmla="*/ 2836862 h 4373562"/>
                <a:gd name="connsiteX112" fmla="*/ 2950368 w 4836318"/>
                <a:gd name="connsiteY112" fmla="*/ 2836862 h 4373562"/>
                <a:gd name="connsiteX113" fmla="*/ 3007518 w 4836318"/>
                <a:gd name="connsiteY113" fmla="*/ 2881312 h 4373562"/>
                <a:gd name="connsiteX114" fmla="*/ 3007518 w 4836318"/>
                <a:gd name="connsiteY114" fmla="*/ 2881312 h 4373562"/>
                <a:gd name="connsiteX115" fmla="*/ 3096418 w 4836318"/>
                <a:gd name="connsiteY115" fmla="*/ 2919412 h 4373562"/>
                <a:gd name="connsiteX116" fmla="*/ 3096418 w 4836318"/>
                <a:gd name="connsiteY116" fmla="*/ 2919412 h 4373562"/>
                <a:gd name="connsiteX117" fmla="*/ 3185318 w 4836318"/>
                <a:gd name="connsiteY117" fmla="*/ 2944812 h 4373562"/>
                <a:gd name="connsiteX118" fmla="*/ 3198018 w 4836318"/>
                <a:gd name="connsiteY118" fmla="*/ 2995612 h 4373562"/>
                <a:gd name="connsiteX119" fmla="*/ 3236118 w 4836318"/>
                <a:gd name="connsiteY119" fmla="*/ 3021012 h 4373562"/>
                <a:gd name="connsiteX120" fmla="*/ 3267868 w 4836318"/>
                <a:gd name="connsiteY120" fmla="*/ 3033712 h 4373562"/>
                <a:gd name="connsiteX121" fmla="*/ 3305968 w 4836318"/>
                <a:gd name="connsiteY121" fmla="*/ 3065462 h 4373562"/>
                <a:gd name="connsiteX122" fmla="*/ 3394868 w 4836318"/>
                <a:gd name="connsiteY122" fmla="*/ 3128962 h 4373562"/>
                <a:gd name="connsiteX123" fmla="*/ 3375818 w 4836318"/>
                <a:gd name="connsiteY123" fmla="*/ 3186112 h 4373562"/>
                <a:gd name="connsiteX124" fmla="*/ 3407568 w 4836318"/>
                <a:gd name="connsiteY124" fmla="*/ 3205162 h 4373562"/>
                <a:gd name="connsiteX125" fmla="*/ 3426618 w 4836318"/>
                <a:gd name="connsiteY125" fmla="*/ 3211512 h 4373562"/>
                <a:gd name="connsiteX126" fmla="*/ 3464718 w 4836318"/>
                <a:gd name="connsiteY126" fmla="*/ 3243262 h 4373562"/>
                <a:gd name="connsiteX127" fmla="*/ 3477418 w 4836318"/>
                <a:gd name="connsiteY127" fmla="*/ 3281362 h 4373562"/>
                <a:gd name="connsiteX128" fmla="*/ 3509168 w 4836318"/>
                <a:gd name="connsiteY128" fmla="*/ 3325812 h 4373562"/>
                <a:gd name="connsiteX129" fmla="*/ 3585368 w 4836318"/>
                <a:gd name="connsiteY129" fmla="*/ 3319462 h 4373562"/>
                <a:gd name="connsiteX130" fmla="*/ 3623468 w 4836318"/>
                <a:gd name="connsiteY130" fmla="*/ 3370262 h 4373562"/>
                <a:gd name="connsiteX131" fmla="*/ 3655218 w 4836318"/>
                <a:gd name="connsiteY131" fmla="*/ 3408362 h 4373562"/>
                <a:gd name="connsiteX132" fmla="*/ 3693318 w 4836318"/>
                <a:gd name="connsiteY132" fmla="*/ 3478212 h 4373562"/>
                <a:gd name="connsiteX133" fmla="*/ 3706018 w 4836318"/>
                <a:gd name="connsiteY133" fmla="*/ 3522662 h 4373562"/>
                <a:gd name="connsiteX134" fmla="*/ 3807618 w 4836318"/>
                <a:gd name="connsiteY134" fmla="*/ 3560762 h 4373562"/>
                <a:gd name="connsiteX135" fmla="*/ 3858418 w 4836318"/>
                <a:gd name="connsiteY135" fmla="*/ 3548062 h 4373562"/>
                <a:gd name="connsiteX136" fmla="*/ 3877468 w 4836318"/>
                <a:gd name="connsiteY136" fmla="*/ 3643312 h 4373562"/>
                <a:gd name="connsiteX137" fmla="*/ 3934618 w 4836318"/>
                <a:gd name="connsiteY137" fmla="*/ 3649662 h 4373562"/>
                <a:gd name="connsiteX138" fmla="*/ 3998118 w 4836318"/>
                <a:gd name="connsiteY138" fmla="*/ 3675062 h 4373562"/>
                <a:gd name="connsiteX139" fmla="*/ 4048918 w 4836318"/>
                <a:gd name="connsiteY139" fmla="*/ 3681412 h 4373562"/>
                <a:gd name="connsiteX140" fmla="*/ 4074318 w 4836318"/>
                <a:gd name="connsiteY140" fmla="*/ 3687762 h 4373562"/>
                <a:gd name="connsiteX141" fmla="*/ 4125118 w 4836318"/>
                <a:gd name="connsiteY141" fmla="*/ 3738562 h 4373562"/>
                <a:gd name="connsiteX142" fmla="*/ 4144168 w 4836318"/>
                <a:gd name="connsiteY142" fmla="*/ 3744912 h 4373562"/>
                <a:gd name="connsiteX143" fmla="*/ 4150518 w 4836318"/>
                <a:gd name="connsiteY143" fmla="*/ 3808412 h 4373562"/>
                <a:gd name="connsiteX144" fmla="*/ 4150518 w 4836318"/>
                <a:gd name="connsiteY144" fmla="*/ 3808412 h 4373562"/>
                <a:gd name="connsiteX145" fmla="*/ 4226718 w 4836318"/>
                <a:gd name="connsiteY145" fmla="*/ 3897312 h 4373562"/>
                <a:gd name="connsiteX146" fmla="*/ 4271168 w 4836318"/>
                <a:gd name="connsiteY146" fmla="*/ 3929062 h 4373562"/>
                <a:gd name="connsiteX147" fmla="*/ 4271168 w 4836318"/>
                <a:gd name="connsiteY147" fmla="*/ 3929062 h 4373562"/>
                <a:gd name="connsiteX148" fmla="*/ 4372768 w 4836318"/>
                <a:gd name="connsiteY148" fmla="*/ 3973512 h 4373562"/>
                <a:gd name="connsiteX149" fmla="*/ 4385468 w 4836318"/>
                <a:gd name="connsiteY149" fmla="*/ 4024312 h 4373562"/>
                <a:gd name="connsiteX150" fmla="*/ 4385468 w 4836318"/>
                <a:gd name="connsiteY150" fmla="*/ 4024312 h 4373562"/>
                <a:gd name="connsiteX151" fmla="*/ 4442618 w 4836318"/>
                <a:gd name="connsiteY151" fmla="*/ 4068762 h 4373562"/>
                <a:gd name="connsiteX152" fmla="*/ 4468018 w 4836318"/>
                <a:gd name="connsiteY152" fmla="*/ 4106862 h 4373562"/>
                <a:gd name="connsiteX153" fmla="*/ 4468018 w 4836318"/>
                <a:gd name="connsiteY153" fmla="*/ 4106862 h 4373562"/>
                <a:gd name="connsiteX154" fmla="*/ 4563268 w 4836318"/>
                <a:gd name="connsiteY154" fmla="*/ 4144962 h 4373562"/>
                <a:gd name="connsiteX155" fmla="*/ 4556918 w 4836318"/>
                <a:gd name="connsiteY155" fmla="*/ 4208462 h 4373562"/>
                <a:gd name="connsiteX156" fmla="*/ 4601368 w 4836318"/>
                <a:gd name="connsiteY156" fmla="*/ 4214812 h 4373562"/>
                <a:gd name="connsiteX157" fmla="*/ 4614068 w 4836318"/>
                <a:gd name="connsiteY157" fmla="*/ 4252912 h 4373562"/>
                <a:gd name="connsiteX158" fmla="*/ 4652168 w 4836318"/>
                <a:gd name="connsiteY158" fmla="*/ 4291012 h 4373562"/>
                <a:gd name="connsiteX159" fmla="*/ 4652168 w 4836318"/>
                <a:gd name="connsiteY159" fmla="*/ 4291012 h 4373562"/>
                <a:gd name="connsiteX160" fmla="*/ 4766468 w 4836318"/>
                <a:gd name="connsiteY160" fmla="*/ 4297362 h 4373562"/>
                <a:gd name="connsiteX161" fmla="*/ 4829968 w 4836318"/>
                <a:gd name="connsiteY161" fmla="*/ 4348162 h 4373562"/>
                <a:gd name="connsiteX162" fmla="*/ 4836318 w 4836318"/>
                <a:gd name="connsiteY162" fmla="*/ 4373562 h 4373562"/>
                <a:gd name="connsiteX163" fmla="*/ 4836318 w 4836318"/>
                <a:gd name="connsiteY16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291431 w 4836318"/>
                <a:gd name="connsiteY56" fmla="*/ 1343025 h 4373562"/>
                <a:gd name="connsiteX57" fmla="*/ 1322387 w 4836318"/>
                <a:gd name="connsiteY57" fmla="*/ 1345406 h 4373562"/>
                <a:gd name="connsiteX58" fmla="*/ 1343818 w 4836318"/>
                <a:gd name="connsiteY58" fmla="*/ 1364456 h 4373562"/>
                <a:gd name="connsiteX59" fmla="*/ 1367631 w 4836318"/>
                <a:gd name="connsiteY59" fmla="*/ 1359693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96218 w 4836318"/>
                <a:gd name="connsiteY65" fmla="*/ 1560512 h 4373562"/>
                <a:gd name="connsiteX66" fmla="*/ 1496218 w 4836318"/>
                <a:gd name="connsiteY66" fmla="*/ 1560512 h 4373562"/>
                <a:gd name="connsiteX67" fmla="*/ 1566068 w 4836318"/>
                <a:gd name="connsiteY67" fmla="*/ 1592262 h 4373562"/>
                <a:gd name="connsiteX68" fmla="*/ 1623218 w 4836318"/>
                <a:gd name="connsiteY68" fmla="*/ 1630362 h 4373562"/>
                <a:gd name="connsiteX69" fmla="*/ 1623218 w 4836318"/>
                <a:gd name="connsiteY69" fmla="*/ 1636712 h 4373562"/>
                <a:gd name="connsiteX70" fmla="*/ 1705768 w 4836318"/>
                <a:gd name="connsiteY70" fmla="*/ 1693862 h 4373562"/>
                <a:gd name="connsiteX71" fmla="*/ 1705768 w 4836318"/>
                <a:gd name="connsiteY71" fmla="*/ 1757362 h 4373562"/>
                <a:gd name="connsiteX72" fmla="*/ 1756568 w 4836318"/>
                <a:gd name="connsiteY72" fmla="*/ 1789112 h 4373562"/>
                <a:gd name="connsiteX73" fmla="*/ 1756568 w 4836318"/>
                <a:gd name="connsiteY73" fmla="*/ 1789112 h 4373562"/>
                <a:gd name="connsiteX74" fmla="*/ 1839118 w 4836318"/>
                <a:gd name="connsiteY74" fmla="*/ 1782762 h 4373562"/>
                <a:gd name="connsiteX75" fmla="*/ 1820068 w 4836318"/>
                <a:gd name="connsiteY75" fmla="*/ 1827212 h 4373562"/>
                <a:gd name="connsiteX76" fmla="*/ 1820068 w 4836318"/>
                <a:gd name="connsiteY76" fmla="*/ 1827212 h 4373562"/>
                <a:gd name="connsiteX77" fmla="*/ 1858168 w 4836318"/>
                <a:gd name="connsiteY77" fmla="*/ 1916112 h 4373562"/>
                <a:gd name="connsiteX78" fmla="*/ 1928018 w 4836318"/>
                <a:gd name="connsiteY78" fmla="*/ 1909762 h 4373562"/>
                <a:gd name="connsiteX79" fmla="*/ 1972468 w 4836318"/>
                <a:gd name="connsiteY79" fmla="*/ 1941512 h 4373562"/>
                <a:gd name="connsiteX80" fmla="*/ 2023268 w 4836318"/>
                <a:gd name="connsiteY80" fmla="*/ 1985962 h 4373562"/>
                <a:gd name="connsiteX81" fmla="*/ 2042318 w 4836318"/>
                <a:gd name="connsiteY81" fmla="*/ 1992312 h 4373562"/>
                <a:gd name="connsiteX82" fmla="*/ 2042318 w 4836318"/>
                <a:gd name="connsiteY82" fmla="*/ 1992312 h 4373562"/>
                <a:gd name="connsiteX83" fmla="*/ 2093118 w 4836318"/>
                <a:gd name="connsiteY83" fmla="*/ 2043112 h 4373562"/>
                <a:gd name="connsiteX84" fmla="*/ 2143918 w 4836318"/>
                <a:gd name="connsiteY84" fmla="*/ 2068512 h 4373562"/>
                <a:gd name="connsiteX85" fmla="*/ 2182018 w 4836318"/>
                <a:gd name="connsiteY85" fmla="*/ 2106612 h 4373562"/>
                <a:gd name="connsiteX86" fmla="*/ 2182018 w 4836318"/>
                <a:gd name="connsiteY86" fmla="*/ 2106612 h 4373562"/>
                <a:gd name="connsiteX87" fmla="*/ 2232818 w 4836318"/>
                <a:gd name="connsiteY87" fmla="*/ 2144712 h 4373562"/>
                <a:gd name="connsiteX88" fmla="*/ 2251868 w 4836318"/>
                <a:gd name="connsiteY88" fmla="*/ 2157412 h 4373562"/>
                <a:gd name="connsiteX89" fmla="*/ 2270918 w 4836318"/>
                <a:gd name="connsiteY89" fmla="*/ 2176462 h 4373562"/>
                <a:gd name="connsiteX90" fmla="*/ 2309018 w 4836318"/>
                <a:gd name="connsiteY90" fmla="*/ 2195512 h 4373562"/>
                <a:gd name="connsiteX91" fmla="*/ 2315368 w 4836318"/>
                <a:gd name="connsiteY91" fmla="*/ 2227262 h 4373562"/>
                <a:gd name="connsiteX92" fmla="*/ 2340768 w 4836318"/>
                <a:gd name="connsiteY92" fmla="*/ 2227262 h 4373562"/>
                <a:gd name="connsiteX93" fmla="*/ 2334418 w 4836318"/>
                <a:gd name="connsiteY93" fmla="*/ 2265362 h 4373562"/>
                <a:gd name="connsiteX94" fmla="*/ 2385218 w 4836318"/>
                <a:gd name="connsiteY94" fmla="*/ 2278062 h 4373562"/>
                <a:gd name="connsiteX95" fmla="*/ 2391568 w 4836318"/>
                <a:gd name="connsiteY95" fmla="*/ 2341562 h 4373562"/>
                <a:gd name="connsiteX96" fmla="*/ 2423318 w 4836318"/>
                <a:gd name="connsiteY96" fmla="*/ 2347912 h 4373562"/>
                <a:gd name="connsiteX97" fmla="*/ 2423318 w 4836318"/>
                <a:gd name="connsiteY97" fmla="*/ 2436812 h 4373562"/>
                <a:gd name="connsiteX98" fmla="*/ 2480468 w 4836318"/>
                <a:gd name="connsiteY98" fmla="*/ 2443162 h 4373562"/>
                <a:gd name="connsiteX99" fmla="*/ 2537618 w 4836318"/>
                <a:gd name="connsiteY99" fmla="*/ 2462212 h 4373562"/>
                <a:gd name="connsiteX100" fmla="*/ 2594768 w 4836318"/>
                <a:gd name="connsiteY100" fmla="*/ 2487612 h 4373562"/>
                <a:gd name="connsiteX101" fmla="*/ 2670968 w 4836318"/>
                <a:gd name="connsiteY101" fmla="*/ 2513012 h 4373562"/>
                <a:gd name="connsiteX102" fmla="*/ 2696368 w 4836318"/>
                <a:gd name="connsiteY102" fmla="*/ 2538412 h 4373562"/>
                <a:gd name="connsiteX103" fmla="*/ 2702718 w 4836318"/>
                <a:gd name="connsiteY103" fmla="*/ 2620962 h 4373562"/>
                <a:gd name="connsiteX104" fmla="*/ 2734468 w 4836318"/>
                <a:gd name="connsiteY104" fmla="*/ 2646362 h 4373562"/>
                <a:gd name="connsiteX105" fmla="*/ 2734468 w 4836318"/>
                <a:gd name="connsiteY105" fmla="*/ 2646362 h 4373562"/>
                <a:gd name="connsiteX106" fmla="*/ 2778918 w 4836318"/>
                <a:gd name="connsiteY106" fmla="*/ 2684462 h 4373562"/>
                <a:gd name="connsiteX107" fmla="*/ 2836068 w 4836318"/>
                <a:gd name="connsiteY107" fmla="*/ 2709862 h 4373562"/>
                <a:gd name="connsiteX108" fmla="*/ 2886868 w 4836318"/>
                <a:gd name="connsiteY108" fmla="*/ 2747962 h 4373562"/>
                <a:gd name="connsiteX109" fmla="*/ 2899568 w 4836318"/>
                <a:gd name="connsiteY109" fmla="*/ 2786062 h 4373562"/>
                <a:gd name="connsiteX110" fmla="*/ 2899568 w 4836318"/>
                <a:gd name="connsiteY110" fmla="*/ 2817812 h 4373562"/>
                <a:gd name="connsiteX111" fmla="*/ 2950368 w 4836318"/>
                <a:gd name="connsiteY111" fmla="*/ 2836862 h 4373562"/>
                <a:gd name="connsiteX112" fmla="*/ 2950368 w 4836318"/>
                <a:gd name="connsiteY112" fmla="*/ 2836862 h 4373562"/>
                <a:gd name="connsiteX113" fmla="*/ 3007518 w 4836318"/>
                <a:gd name="connsiteY113" fmla="*/ 2881312 h 4373562"/>
                <a:gd name="connsiteX114" fmla="*/ 3007518 w 4836318"/>
                <a:gd name="connsiteY114" fmla="*/ 2881312 h 4373562"/>
                <a:gd name="connsiteX115" fmla="*/ 3096418 w 4836318"/>
                <a:gd name="connsiteY115" fmla="*/ 2919412 h 4373562"/>
                <a:gd name="connsiteX116" fmla="*/ 3096418 w 4836318"/>
                <a:gd name="connsiteY116" fmla="*/ 2919412 h 4373562"/>
                <a:gd name="connsiteX117" fmla="*/ 3185318 w 4836318"/>
                <a:gd name="connsiteY117" fmla="*/ 2944812 h 4373562"/>
                <a:gd name="connsiteX118" fmla="*/ 3198018 w 4836318"/>
                <a:gd name="connsiteY118" fmla="*/ 2995612 h 4373562"/>
                <a:gd name="connsiteX119" fmla="*/ 3236118 w 4836318"/>
                <a:gd name="connsiteY119" fmla="*/ 3021012 h 4373562"/>
                <a:gd name="connsiteX120" fmla="*/ 3267868 w 4836318"/>
                <a:gd name="connsiteY120" fmla="*/ 3033712 h 4373562"/>
                <a:gd name="connsiteX121" fmla="*/ 3305968 w 4836318"/>
                <a:gd name="connsiteY121" fmla="*/ 3065462 h 4373562"/>
                <a:gd name="connsiteX122" fmla="*/ 3394868 w 4836318"/>
                <a:gd name="connsiteY122" fmla="*/ 3128962 h 4373562"/>
                <a:gd name="connsiteX123" fmla="*/ 3375818 w 4836318"/>
                <a:gd name="connsiteY123" fmla="*/ 3186112 h 4373562"/>
                <a:gd name="connsiteX124" fmla="*/ 3407568 w 4836318"/>
                <a:gd name="connsiteY124" fmla="*/ 3205162 h 4373562"/>
                <a:gd name="connsiteX125" fmla="*/ 3426618 w 4836318"/>
                <a:gd name="connsiteY125" fmla="*/ 3211512 h 4373562"/>
                <a:gd name="connsiteX126" fmla="*/ 3464718 w 4836318"/>
                <a:gd name="connsiteY126" fmla="*/ 3243262 h 4373562"/>
                <a:gd name="connsiteX127" fmla="*/ 3477418 w 4836318"/>
                <a:gd name="connsiteY127" fmla="*/ 3281362 h 4373562"/>
                <a:gd name="connsiteX128" fmla="*/ 3509168 w 4836318"/>
                <a:gd name="connsiteY128" fmla="*/ 3325812 h 4373562"/>
                <a:gd name="connsiteX129" fmla="*/ 3585368 w 4836318"/>
                <a:gd name="connsiteY129" fmla="*/ 3319462 h 4373562"/>
                <a:gd name="connsiteX130" fmla="*/ 3623468 w 4836318"/>
                <a:gd name="connsiteY130" fmla="*/ 3370262 h 4373562"/>
                <a:gd name="connsiteX131" fmla="*/ 3655218 w 4836318"/>
                <a:gd name="connsiteY131" fmla="*/ 3408362 h 4373562"/>
                <a:gd name="connsiteX132" fmla="*/ 3693318 w 4836318"/>
                <a:gd name="connsiteY132" fmla="*/ 3478212 h 4373562"/>
                <a:gd name="connsiteX133" fmla="*/ 3706018 w 4836318"/>
                <a:gd name="connsiteY133" fmla="*/ 3522662 h 4373562"/>
                <a:gd name="connsiteX134" fmla="*/ 3807618 w 4836318"/>
                <a:gd name="connsiteY134" fmla="*/ 3560762 h 4373562"/>
                <a:gd name="connsiteX135" fmla="*/ 3858418 w 4836318"/>
                <a:gd name="connsiteY135" fmla="*/ 3548062 h 4373562"/>
                <a:gd name="connsiteX136" fmla="*/ 3877468 w 4836318"/>
                <a:gd name="connsiteY136" fmla="*/ 3643312 h 4373562"/>
                <a:gd name="connsiteX137" fmla="*/ 3934618 w 4836318"/>
                <a:gd name="connsiteY137" fmla="*/ 3649662 h 4373562"/>
                <a:gd name="connsiteX138" fmla="*/ 3998118 w 4836318"/>
                <a:gd name="connsiteY138" fmla="*/ 3675062 h 4373562"/>
                <a:gd name="connsiteX139" fmla="*/ 4048918 w 4836318"/>
                <a:gd name="connsiteY139" fmla="*/ 3681412 h 4373562"/>
                <a:gd name="connsiteX140" fmla="*/ 4074318 w 4836318"/>
                <a:gd name="connsiteY140" fmla="*/ 3687762 h 4373562"/>
                <a:gd name="connsiteX141" fmla="*/ 4125118 w 4836318"/>
                <a:gd name="connsiteY141" fmla="*/ 3738562 h 4373562"/>
                <a:gd name="connsiteX142" fmla="*/ 4144168 w 4836318"/>
                <a:gd name="connsiteY142" fmla="*/ 3744912 h 4373562"/>
                <a:gd name="connsiteX143" fmla="*/ 4150518 w 4836318"/>
                <a:gd name="connsiteY143" fmla="*/ 3808412 h 4373562"/>
                <a:gd name="connsiteX144" fmla="*/ 4150518 w 4836318"/>
                <a:gd name="connsiteY144" fmla="*/ 3808412 h 4373562"/>
                <a:gd name="connsiteX145" fmla="*/ 4226718 w 4836318"/>
                <a:gd name="connsiteY145" fmla="*/ 3897312 h 4373562"/>
                <a:gd name="connsiteX146" fmla="*/ 4271168 w 4836318"/>
                <a:gd name="connsiteY146" fmla="*/ 3929062 h 4373562"/>
                <a:gd name="connsiteX147" fmla="*/ 4271168 w 4836318"/>
                <a:gd name="connsiteY147" fmla="*/ 3929062 h 4373562"/>
                <a:gd name="connsiteX148" fmla="*/ 4372768 w 4836318"/>
                <a:gd name="connsiteY148" fmla="*/ 3973512 h 4373562"/>
                <a:gd name="connsiteX149" fmla="*/ 4385468 w 4836318"/>
                <a:gd name="connsiteY149" fmla="*/ 4024312 h 4373562"/>
                <a:gd name="connsiteX150" fmla="*/ 4385468 w 4836318"/>
                <a:gd name="connsiteY150" fmla="*/ 4024312 h 4373562"/>
                <a:gd name="connsiteX151" fmla="*/ 4442618 w 4836318"/>
                <a:gd name="connsiteY151" fmla="*/ 4068762 h 4373562"/>
                <a:gd name="connsiteX152" fmla="*/ 4468018 w 4836318"/>
                <a:gd name="connsiteY152" fmla="*/ 4106862 h 4373562"/>
                <a:gd name="connsiteX153" fmla="*/ 4468018 w 4836318"/>
                <a:gd name="connsiteY153" fmla="*/ 4106862 h 4373562"/>
                <a:gd name="connsiteX154" fmla="*/ 4563268 w 4836318"/>
                <a:gd name="connsiteY154" fmla="*/ 4144962 h 4373562"/>
                <a:gd name="connsiteX155" fmla="*/ 4556918 w 4836318"/>
                <a:gd name="connsiteY155" fmla="*/ 4208462 h 4373562"/>
                <a:gd name="connsiteX156" fmla="*/ 4601368 w 4836318"/>
                <a:gd name="connsiteY156" fmla="*/ 4214812 h 4373562"/>
                <a:gd name="connsiteX157" fmla="*/ 4614068 w 4836318"/>
                <a:gd name="connsiteY157" fmla="*/ 4252912 h 4373562"/>
                <a:gd name="connsiteX158" fmla="*/ 4652168 w 4836318"/>
                <a:gd name="connsiteY158" fmla="*/ 4291012 h 4373562"/>
                <a:gd name="connsiteX159" fmla="*/ 4652168 w 4836318"/>
                <a:gd name="connsiteY159" fmla="*/ 4291012 h 4373562"/>
                <a:gd name="connsiteX160" fmla="*/ 4766468 w 4836318"/>
                <a:gd name="connsiteY160" fmla="*/ 4297362 h 4373562"/>
                <a:gd name="connsiteX161" fmla="*/ 4829968 w 4836318"/>
                <a:gd name="connsiteY161" fmla="*/ 4348162 h 4373562"/>
                <a:gd name="connsiteX162" fmla="*/ 4836318 w 4836318"/>
                <a:gd name="connsiteY162" fmla="*/ 4373562 h 4373562"/>
                <a:gd name="connsiteX163" fmla="*/ 4836318 w 4836318"/>
                <a:gd name="connsiteY16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291431 w 4836318"/>
                <a:gd name="connsiteY56" fmla="*/ 1343025 h 4373562"/>
                <a:gd name="connsiteX57" fmla="*/ 1322387 w 4836318"/>
                <a:gd name="connsiteY57" fmla="*/ 1345406 h 4373562"/>
                <a:gd name="connsiteX58" fmla="*/ 1343818 w 4836318"/>
                <a:gd name="connsiteY58" fmla="*/ 1364456 h 4373562"/>
                <a:gd name="connsiteX59" fmla="*/ 1367631 w 4836318"/>
                <a:gd name="connsiteY59" fmla="*/ 1359693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96218 w 4836318"/>
                <a:gd name="connsiteY65" fmla="*/ 1560512 h 4373562"/>
                <a:gd name="connsiteX66" fmla="*/ 1503362 w 4836318"/>
                <a:gd name="connsiteY66" fmla="*/ 1508125 h 4373562"/>
                <a:gd name="connsiteX67" fmla="*/ 1566068 w 4836318"/>
                <a:gd name="connsiteY67" fmla="*/ 1592262 h 4373562"/>
                <a:gd name="connsiteX68" fmla="*/ 1623218 w 4836318"/>
                <a:gd name="connsiteY68" fmla="*/ 1630362 h 4373562"/>
                <a:gd name="connsiteX69" fmla="*/ 1623218 w 4836318"/>
                <a:gd name="connsiteY69" fmla="*/ 1636712 h 4373562"/>
                <a:gd name="connsiteX70" fmla="*/ 1705768 w 4836318"/>
                <a:gd name="connsiteY70" fmla="*/ 1693862 h 4373562"/>
                <a:gd name="connsiteX71" fmla="*/ 1705768 w 4836318"/>
                <a:gd name="connsiteY71" fmla="*/ 1757362 h 4373562"/>
                <a:gd name="connsiteX72" fmla="*/ 1756568 w 4836318"/>
                <a:gd name="connsiteY72" fmla="*/ 1789112 h 4373562"/>
                <a:gd name="connsiteX73" fmla="*/ 1756568 w 4836318"/>
                <a:gd name="connsiteY73" fmla="*/ 1789112 h 4373562"/>
                <a:gd name="connsiteX74" fmla="*/ 1839118 w 4836318"/>
                <a:gd name="connsiteY74" fmla="*/ 1782762 h 4373562"/>
                <a:gd name="connsiteX75" fmla="*/ 1820068 w 4836318"/>
                <a:gd name="connsiteY75" fmla="*/ 1827212 h 4373562"/>
                <a:gd name="connsiteX76" fmla="*/ 1820068 w 4836318"/>
                <a:gd name="connsiteY76" fmla="*/ 1827212 h 4373562"/>
                <a:gd name="connsiteX77" fmla="*/ 1858168 w 4836318"/>
                <a:gd name="connsiteY77" fmla="*/ 1916112 h 4373562"/>
                <a:gd name="connsiteX78" fmla="*/ 1928018 w 4836318"/>
                <a:gd name="connsiteY78" fmla="*/ 1909762 h 4373562"/>
                <a:gd name="connsiteX79" fmla="*/ 1972468 w 4836318"/>
                <a:gd name="connsiteY79" fmla="*/ 1941512 h 4373562"/>
                <a:gd name="connsiteX80" fmla="*/ 2023268 w 4836318"/>
                <a:gd name="connsiteY80" fmla="*/ 1985962 h 4373562"/>
                <a:gd name="connsiteX81" fmla="*/ 2042318 w 4836318"/>
                <a:gd name="connsiteY81" fmla="*/ 1992312 h 4373562"/>
                <a:gd name="connsiteX82" fmla="*/ 2042318 w 4836318"/>
                <a:gd name="connsiteY82" fmla="*/ 1992312 h 4373562"/>
                <a:gd name="connsiteX83" fmla="*/ 2093118 w 4836318"/>
                <a:gd name="connsiteY83" fmla="*/ 2043112 h 4373562"/>
                <a:gd name="connsiteX84" fmla="*/ 2143918 w 4836318"/>
                <a:gd name="connsiteY84" fmla="*/ 2068512 h 4373562"/>
                <a:gd name="connsiteX85" fmla="*/ 2182018 w 4836318"/>
                <a:gd name="connsiteY85" fmla="*/ 2106612 h 4373562"/>
                <a:gd name="connsiteX86" fmla="*/ 2182018 w 4836318"/>
                <a:gd name="connsiteY86" fmla="*/ 2106612 h 4373562"/>
                <a:gd name="connsiteX87" fmla="*/ 2232818 w 4836318"/>
                <a:gd name="connsiteY87" fmla="*/ 2144712 h 4373562"/>
                <a:gd name="connsiteX88" fmla="*/ 2251868 w 4836318"/>
                <a:gd name="connsiteY88" fmla="*/ 2157412 h 4373562"/>
                <a:gd name="connsiteX89" fmla="*/ 2270918 w 4836318"/>
                <a:gd name="connsiteY89" fmla="*/ 2176462 h 4373562"/>
                <a:gd name="connsiteX90" fmla="*/ 2309018 w 4836318"/>
                <a:gd name="connsiteY90" fmla="*/ 2195512 h 4373562"/>
                <a:gd name="connsiteX91" fmla="*/ 2315368 w 4836318"/>
                <a:gd name="connsiteY91" fmla="*/ 2227262 h 4373562"/>
                <a:gd name="connsiteX92" fmla="*/ 2340768 w 4836318"/>
                <a:gd name="connsiteY92" fmla="*/ 2227262 h 4373562"/>
                <a:gd name="connsiteX93" fmla="*/ 2334418 w 4836318"/>
                <a:gd name="connsiteY93" fmla="*/ 2265362 h 4373562"/>
                <a:gd name="connsiteX94" fmla="*/ 2385218 w 4836318"/>
                <a:gd name="connsiteY94" fmla="*/ 2278062 h 4373562"/>
                <a:gd name="connsiteX95" fmla="*/ 2391568 w 4836318"/>
                <a:gd name="connsiteY95" fmla="*/ 2341562 h 4373562"/>
                <a:gd name="connsiteX96" fmla="*/ 2423318 w 4836318"/>
                <a:gd name="connsiteY96" fmla="*/ 2347912 h 4373562"/>
                <a:gd name="connsiteX97" fmla="*/ 2423318 w 4836318"/>
                <a:gd name="connsiteY97" fmla="*/ 2436812 h 4373562"/>
                <a:gd name="connsiteX98" fmla="*/ 2480468 w 4836318"/>
                <a:gd name="connsiteY98" fmla="*/ 2443162 h 4373562"/>
                <a:gd name="connsiteX99" fmla="*/ 2537618 w 4836318"/>
                <a:gd name="connsiteY99" fmla="*/ 2462212 h 4373562"/>
                <a:gd name="connsiteX100" fmla="*/ 2594768 w 4836318"/>
                <a:gd name="connsiteY100" fmla="*/ 2487612 h 4373562"/>
                <a:gd name="connsiteX101" fmla="*/ 2670968 w 4836318"/>
                <a:gd name="connsiteY101" fmla="*/ 2513012 h 4373562"/>
                <a:gd name="connsiteX102" fmla="*/ 2696368 w 4836318"/>
                <a:gd name="connsiteY102" fmla="*/ 2538412 h 4373562"/>
                <a:gd name="connsiteX103" fmla="*/ 2702718 w 4836318"/>
                <a:gd name="connsiteY103" fmla="*/ 2620962 h 4373562"/>
                <a:gd name="connsiteX104" fmla="*/ 2734468 w 4836318"/>
                <a:gd name="connsiteY104" fmla="*/ 2646362 h 4373562"/>
                <a:gd name="connsiteX105" fmla="*/ 2734468 w 4836318"/>
                <a:gd name="connsiteY105" fmla="*/ 2646362 h 4373562"/>
                <a:gd name="connsiteX106" fmla="*/ 2778918 w 4836318"/>
                <a:gd name="connsiteY106" fmla="*/ 2684462 h 4373562"/>
                <a:gd name="connsiteX107" fmla="*/ 2836068 w 4836318"/>
                <a:gd name="connsiteY107" fmla="*/ 2709862 h 4373562"/>
                <a:gd name="connsiteX108" fmla="*/ 2886868 w 4836318"/>
                <a:gd name="connsiteY108" fmla="*/ 2747962 h 4373562"/>
                <a:gd name="connsiteX109" fmla="*/ 2899568 w 4836318"/>
                <a:gd name="connsiteY109" fmla="*/ 2786062 h 4373562"/>
                <a:gd name="connsiteX110" fmla="*/ 2899568 w 4836318"/>
                <a:gd name="connsiteY110" fmla="*/ 2817812 h 4373562"/>
                <a:gd name="connsiteX111" fmla="*/ 2950368 w 4836318"/>
                <a:gd name="connsiteY111" fmla="*/ 2836862 h 4373562"/>
                <a:gd name="connsiteX112" fmla="*/ 2950368 w 4836318"/>
                <a:gd name="connsiteY112" fmla="*/ 2836862 h 4373562"/>
                <a:gd name="connsiteX113" fmla="*/ 3007518 w 4836318"/>
                <a:gd name="connsiteY113" fmla="*/ 2881312 h 4373562"/>
                <a:gd name="connsiteX114" fmla="*/ 3007518 w 4836318"/>
                <a:gd name="connsiteY114" fmla="*/ 2881312 h 4373562"/>
                <a:gd name="connsiteX115" fmla="*/ 3096418 w 4836318"/>
                <a:gd name="connsiteY115" fmla="*/ 2919412 h 4373562"/>
                <a:gd name="connsiteX116" fmla="*/ 3096418 w 4836318"/>
                <a:gd name="connsiteY116" fmla="*/ 2919412 h 4373562"/>
                <a:gd name="connsiteX117" fmla="*/ 3185318 w 4836318"/>
                <a:gd name="connsiteY117" fmla="*/ 2944812 h 4373562"/>
                <a:gd name="connsiteX118" fmla="*/ 3198018 w 4836318"/>
                <a:gd name="connsiteY118" fmla="*/ 2995612 h 4373562"/>
                <a:gd name="connsiteX119" fmla="*/ 3236118 w 4836318"/>
                <a:gd name="connsiteY119" fmla="*/ 3021012 h 4373562"/>
                <a:gd name="connsiteX120" fmla="*/ 3267868 w 4836318"/>
                <a:gd name="connsiteY120" fmla="*/ 3033712 h 4373562"/>
                <a:gd name="connsiteX121" fmla="*/ 3305968 w 4836318"/>
                <a:gd name="connsiteY121" fmla="*/ 3065462 h 4373562"/>
                <a:gd name="connsiteX122" fmla="*/ 3394868 w 4836318"/>
                <a:gd name="connsiteY122" fmla="*/ 3128962 h 4373562"/>
                <a:gd name="connsiteX123" fmla="*/ 3375818 w 4836318"/>
                <a:gd name="connsiteY123" fmla="*/ 3186112 h 4373562"/>
                <a:gd name="connsiteX124" fmla="*/ 3407568 w 4836318"/>
                <a:gd name="connsiteY124" fmla="*/ 3205162 h 4373562"/>
                <a:gd name="connsiteX125" fmla="*/ 3426618 w 4836318"/>
                <a:gd name="connsiteY125" fmla="*/ 3211512 h 4373562"/>
                <a:gd name="connsiteX126" fmla="*/ 3464718 w 4836318"/>
                <a:gd name="connsiteY126" fmla="*/ 3243262 h 4373562"/>
                <a:gd name="connsiteX127" fmla="*/ 3477418 w 4836318"/>
                <a:gd name="connsiteY127" fmla="*/ 3281362 h 4373562"/>
                <a:gd name="connsiteX128" fmla="*/ 3509168 w 4836318"/>
                <a:gd name="connsiteY128" fmla="*/ 3325812 h 4373562"/>
                <a:gd name="connsiteX129" fmla="*/ 3585368 w 4836318"/>
                <a:gd name="connsiteY129" fmla="*/ 3319462 h 4373562"/>
                <a:gd name="connsiteX130" fmla="*/ 3623468 w 4836318"/>
                <a:gd name="connsiteY130" fmla="*/ 3370262 h 4373562"/>
                <a:gd name="connsiteX131" fmla="*/ 3655218 w 4836318"/>
                <a:gd name="connsiteY131" fmla="*/ 3408362 h 4373562"/>
                <a:gd name="connsiteX132" fmla="*/ 3693318 w 4836318"/>
                <a:gd name="connsiteY132" fmla="*/ 3478212 h 4373562"/>
                <a:gd name="connsiteX133" fmla="*/ 3706018 w 4836318"/>
                <a:gd name="connsiteY133" fmla="*/ 3522662 h 4373562"/>
                <a:gd name="connsiteX134" fmla="*/ 3807618 w 4836318"/>
                <a:gd name="connsiteY134" fmla="*/ 3560762 h 4373562"/>
                <a:gd name="connsiteX135" fmla="*/ 3858418 w 4836318"/>
                <a:gd name="connsiteY135" fmla="*/ 3548062 h 4373562"/>
                <a:gd name="connsiteX136" fmla="*/ 3877468 w 4836318"/>
                <a:gd name="connsiteY136" fmla="*/ 3643312 h 4373562"/>
                <a:gd name="connsiteX137" fmla="*/ 3934618 w 4836318"/>
                <a:gd name="connsiteY137" fmla="*/ 3649662 h 4373562"/>
                <a:gd name="connsiteX138" fmla="*/ 3998118 w 4836318"/>
                <a:gd name="connsiteY138" fmla="*/ 3675062 h 4373562"/>
                <a:gd name="connsiteX139" fmla="*/ 4048918 w 4836318"/>
                <a:gd name="connsiteY139" fmla="*/ 3681412 h 4373562"/>
                <a:gd name="connsiteX140" fmla="*/ 4074318 w 4836318"/>
                <a:gd name="connsiteY140" fmla="*/ 3687762 h 4373562"/>
                <a:gd name="connsiteX141" fmla="*/ 4125118 w 4836318"/>
                <a:gd name="connsiteY141" fmla="*/ 3738562 h 4373562"/>
                <a:gd name="connsiteX142" fmla="*/ 4144168 w 4836318"/>
                <a:gd name="connsiteY142" fmla="*/ 3744912 h 4373562"/>
                <a:gd name="connsiteX143" fmla="*/ 4150518 w 4836318"/>
                <a:gd name="connsiteY143" fmla="*/ 3808412 h 4373562"/>
                <a:gd name="connsiteX144" fmla="*/ 4150518 w 4836318"/>
                <a:gd name="connsiteY144" fmla="*/ 3808412 h 4373562"/>
                <a:gd name="connsiteX145" fmla="*/ 4226718 w 4836318"/>
                <a:gd name="connsiteY145" fmla="*/ 3897312 h 4373562"/>
                <a:gd name="connsiteX146" fmla="*/ 4271168 w 4836318"/>
                <a:gd name="connsiteY146" fmla="*/ 3929062 h 4373562"/>
                <a:gd name="connsiteX147" fmla="*/ 4271168 w 4836318"/>
                <a:gd name="connsiteY147" fmla="*/ 3929062 h 4373562"/>
                <a:gd name="connsiteX148" fmla="*/ 4372768 w 4836318"/>
                <a:gd name="connsiteY148" fmla="*/ 3973512 h 4373562"/>
                <a:gd name="connsiteX149" fmla="*/ 4385468 w 4836318"/>
                <a:gd name="connsiteY149" fmla="*/ 4024312 h 4373562"/>
                <a:gd name="connsiteX150" fmla="*/ 4385468 w 4836318"/>
                <a:gd name="connsiteY150" fmla="*/ 4024312 h 4373562"/>
                <a:gd name="connsiteX151" fmla="*/ 4442618 w 4836318"/>
                <a:gd name="connsiteY151" fmla="*/ 4068762 h 4373562"/>
                <a:gd name="connsiteX152" fmla="*/ 4468018 w 4836318"/>
                <a:gd name="connsiteY152" fmla="*/ 4106862 h 4373562"/>
                <a:gd name="connsiteX153" fmla="*/ 4468018 w 4836318"/>
                <a:gd name="connsiteY153" fmla="*/ 4106862 h 4373562"/>
                <a:gd name="connsiteX154" fmla="*/ 4563268 w 4836318"/>
                <a:gd name="connsiteY154" fmla="*/ 4144962 h 4373562"/>
                <a:gd name="connsiteX155" fmla="*/ 4556918 w 4836318"/>
                <a:gd name="connsiteY155" fmla="*/ 4208462 h 4373562"/>
                <a:gd name="connsiteX156" fmla="*/ 4601368 w 4836318"/>
                <a:gd name="connsiteY156" fmla="*/ 4214812 h 4373562"/>
                <a:gd name="connsiteX157" fmla="*/ 4614068 w 4836318"/>
                <a:gd name="connsiteY157" fmla="*/ 4252912 h 4373562"/>
                <a:gd name="connsiteX158" fmla="*/ 4652168 w 4836318"/>
                <a:gd name="connsiteY158" fmla="*/ 4291012 h 4373562"/>
                <a:gd name="connsiteX159" fmla="*/ 4652168 w 4836318"/>
                <a:gd name="connsiteY159" fmla="*/ 4291012 h 4373562"/>
                <a:gd name="connsiteX160" fmla="*/ 4766468 w 4836318"/>
                <a:gd name="connsiteY160" fmla="*/ 4297362 h 4373562"/>
                <a:gd name="connsiteX161" fmla="*/ 4829968 w 4836318"/>
                <a:gd name="connsiteY161" fmla="*/ 4348162 h 4373562"/>
                <a:gd name="connsiteX162" fmla="*/ 4836318 w 4836318"/>
                <a:gd name="connsiteY162" fmla="*/ 4373562 h 4373562"/>
                <a:gd name="connsiteX163" fmla="*/ 4836318 w 4836318"/>
                <a:gd name="connsiteY16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291431 w 4836318"/>
                <a:gd name="connsiteY56" fmla="*/ 1343025 h 4373562"/>
                <a:gd name="connsiteX57" fmla="*/ 1322387 w 4836318"/>
                <a:gd name="connsiteY57" fmla="*/ 1345406 h 4373562"/>
                <a:gd name="connsiteX58" fmla="*/ 1343818 w 4836318"/>
                <a:gd name="connsiteY58" fmla="*/ 1364456 h 4373562"/>
                <a:gd name="connsiteX59" fmla="*/ 1367631 w 4836318"/>
                <a:gd name="connsiteY59" fmla="*/ 1359693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96218 w 4836318"/>
                <a:gd name="connsiteY65" fmla="*/ 1560512 h 4373562"/>
                <a:gd name="connsiteX66" fmla="*/ 1566068 w 4836318"/>
                <a:gd name="connsiteY66" fmla="*/ 1592262 h 4373562"/>
                <a:gd name="connsiteX67" fmla="*/ 1623218 w 4836318"/>
                <a:gd name="connsiteY67" fmla="*/ 1630362 h 4373562"/>
                <a:gd name="connsiteX68" fmla="*/ 1623218 w 4836318"/>
                <a:gd name="connsiteY68" fmla="*/ 1636712 h 4373562"/>
                <a:gd name="connsiteX69" fmla="*/ 1705768 w 4836318"/>
                <a:gd name="connsiteY69" fmla="*/ 1693862 h 4373562"/>
                <a:gd name="connsiteX70" fmla="*/ 1705768 w 4836318"/>
                <a:gd name="connsiteY70" fmla="*/ 1757362 h 4373562"/>
                <a:gd name="connsiteX71" fmla="*/ 1756568 w 4836318"/>
                <a:gd name="connsiteY71" fmla="*/ 1789112 h 4373562"/>
                <a:gd name="connsiteX72" fmla="*/ 1756568 w 4836318"/>
                <a:gd name="connsiteY72" fmla="*/ 1789112 h 4373562"/>
                <a:gd name="connsiteX73" fmla="*/ 1839118 w 4836318"/>
                <a:gd name="connsiteY73" fmla="*/ 1782762 h 4373562"/>
                <a:gd name="connsiteX74" fmla="*/ 1820068 w 4836318"/>
                <a:gd name="connsiteY74" fmla="*/ 1827212 h 4373562"/>
                <a:gd name="connsiteX75" fmla="*/ 1820068 w 4836318"/>
                <a:gd name="connsiteY75" fmla="*/ 1827212 h 4373562"/>
                <a:gd name="connsiteX76" fmla="*/ 1858168 w 4836318"/>
                <a:gd name="connsiteY76" fmla="*/ 1916112 h 4373562"/>
                <a:gd name="connsiteX77" fmla="*/ 1928018 w 4836318"/>
                <a:gd name="connsiteY77" fmla="*/ 1909762 h 4373562"/>
                <a:gd name="connsiteX78" fmla="*/ 1972468 w 4836318"/>
                <a:gd name="connsiteY78" fmla="*/ 1941512 h 4373562"/>
                <a:gd name="connsiteX79" fmla="*/ 2023268 w 4836318"/>
                <a:gd name="connsiteY79" fmla="*/ 1985962 h 4373562"/>
                <a:gd name="connsiteX80" fmla="*/ 2042318 w 4836318"/>
                <a:gd name="connsiteY80" fmla="*/ 1992312 h 4373562"/>
                <a:gd name="connsiteX81" fmla="*/ 2042318 w 4836318"/>
                <a:gd name="connsiteY81" fmla="*/ 1992312 h 4373562"/>
                <a:gd name="connsiteX82" fmla="*/ 2093118 w 4836318"/>
                <a:gd name="connsiteY82" fmla="*/ 2043112 h 4373562"/>
                <a:gd name="connsiteX83" fmla="*/ 2143918 w 4836318"/>
                <a:gd name="connsiteY83" fmla="*/ 2068512 h 4373562"/>
                <a:gd name="connsiteX84" fmla="*/ 2182018 w 4836318"/>
                <a:gd name="connsiteY84" fmla="*/ 2106612 h 4373562"/>
                <a:gd name="connsiteX85" fmla="*/ 2182018 w 4836318"/>
                <a:gd name="connsiteY85" fmla="*/ 2106612 h 4373562"/>
                <a:gd name="connsiteX86" fmla="*/ 2232818 w 4836318"/>
                <a:gd name="connsiteY86" fmla="*/ 2144712 h 4373562"/>
                <a:gd name="connsiteX87" fmla="*/ 2251868 w 4836318"/>
                <a:gd name="connsiteY87" fmla="*/ 2157412 h 4373562"/>
                <a:gd name="connsiteX88" fmla="*/ 2270918 w 4836318"/>
                <a:gd name="connsiteY88" fmla="*/ 2176462 h 4373562"/>
                <a:gd name="connsiteX89" fmla="*/ 2309018 w 4836318"/>
                <a:gd name="connsiteY89" fmla="*/ 2195512 h 4373562"/>
                <a:gd name="connsiteX90" fmla="*/ 2315368 w 4836318"/>
                <a:gd name="connsiteY90" fmla="*/ 2227262 h 4373562"/>
                <a:gd name="connsiteX91" fmla="*/ 2340768 w 4836318"/>
                <a:gd name="connsiteY91" fmla="*/ 2227262 h 4373562"/>
                <a:gd name="connsiteX92" fmla="*/ 2334418 w 4836318"/>
                <a:gd name="connsiteY92" fmla="*/ 2265362 h 4373562"/>
                <a:gd name="connsiteX93" fmla="*/ 2385218 w 4836318"/>
                <a:gd name="connsiteY93" fmla="*/ 2278062 h 4373562"/>
                <a:gd name="connsiteX94" fmla="*/ 2391568 w 4836318"/>
                <a:gd name="connsiteY94" fmla="*/ 2341562 h 4373562"/>
                <a:gd name="connsiteX95" fmla="*/ 2423318 w 4836318"/>
                <a:gd name="connsiteY95" fmla="*/ 2347912 h 4373562"/>
                <a:gd name="connsiteX96" fmla="*/ 2423318 w 4836318"/>
                <a:gd name="connsiteY96" fmla="*/ 2436812 h 4373562"/>
                <a:gd name="connsiteX97" fmla="*/ 2480468 w 4836318"/>
                <a:gd name="connsiteY97" fmla="*/ 2443162 h 4373562"/>
                <a:gd name="connsiteX98" fmla="*/ 2537618 w 4836318"/>
                <a:gd name="connsiteY98" fmla="*/ 2462212 h 4373562"/>
                <a:gd name="connsiteX99" fmla="*/ 2594768 w 4836318"/>
                <a:gd name="connsiteY99" fmla="*/ 2487612 h 4373562"/>
                <a:gd name="connsiteX100" fmla="*/ 2670968 w 4836318"/>
                <a:gd name="connsiteY100" fmla="*/ 2513012 h 4373562"/>
                <a:gd name="connsiteX101" fmla="*/ 2696368 w 4836318"/>
                <a:gd name="connsiteY101" fmla="*/ 2538412 h 4373562"/>
                <a:gd name="connsiteX102" fmla="*/ 2702718 w 4836318"/>
                <a:gd name="connsiteY102" fmla="*/ 2620962 h 4373562"/>
                <a:gd name="connsiteX103" fmla="*/ 2734468 w 4836318"/>
                <a:gd name="connsiteY103" fmla="*/ 2646362 h 4373562"/>
                <a:gd name="connsiteX104" fmla="*/ 2734468 w 4836318"/>
                <a:gd name="connsiteY104" fmla="*/ 2646362 h 4373562"/>
                <a:gd name="connsiteX105" fmla="*/ 2778918 w 4836318"/>
                <a:gd name="connsiteY105" fmla="*/ 2684462 h 4373562"/>
                <a:gd name="connsiteX106" fmla="*/ 2836068 w 4836318"/>
                <a:gd name="connsiteY106" fmla="*/ 2709862 h 4373562"/>
                <a:gd name="connsiteX107" fmla="*/ 2886868 w 4836318"/>
                <a:gd name="connsiteY107" fmla="*/ 2747962 h 4373562"/>
                <a:gd name="connsiteX108" fmla="*/ 2899568 w 4836318"/>
                <a:gd name="connsiteY108" fmla="*/ 2786062 h 4373562"/>
                <a:gd name="connsiteX109" fmla="*/ 2899568 w 4836318"/>
                <a:gd name="connsiteY109" fmla="*/ 2817812 h 4373562"/>
                <a:gd name="connsiteX110" fmla="*/ 2950368 w 4836318"/>
                <a:gd name="connsiteY110" fmla="*/ 2836862 h 4373562"/>
                <a:gd name="connsiteX111" fmla="*/ 2950368 w 4836318"/>
                <a:gd name="connsiteY111" fmla="*/ 2836862 h 4373562"/>
                <a:gd name="connsiteX112" fmla="*/ 3007518 w 4836318"/>
                <a:gd name="connsiteY112" fmla="*/ 2881312 h 4373562"/>
                <a:gd name="connsiteX113" fmla="*/ 3007518 w 4836318"/>
                <a:gd name="connsiteY113" fmla="*/ 2881312 h 4373562"/>
                <a:gd name="connsiteX114" fmla="*/ 3096418 w 4836318"/>
                <a:gd name="connsiteY114" fmla="*/ 2919412 h 4373562"/>
                <a:gd name="connsiteX115" fmla="*/ 3096418 w 4836318"/>
                <a:gd name="connsiteY115" fmla="*/ 2919412 h 4373562"/>
                <a:gd name="connsiteX116" fmla="*/ 3185318 w 4836318"/>
                <a:gd name="connsiteY116" fmla="*/ 2944812 h 4373562"/>
                <a:gd name="connsiteX117" fmla="*/ 3198018 w 4836318"/>
                <a:gd name="connsiteY117" fmla="*/ 2995612 h 4373562"/>
                <a:gd name="connsiteX118" fmla="*/ 3236118 w 4836318"/>
                <a:gd name="connsiteY118" fmla="*/ 3021012 h 4373562"/>
                <a:gd name="connsiteX119" fmla="*/ 3267868 w 4836318"/>
                <a:gd name="connsiteY119" fmla="*/ 3033712 h 4373562"/>
                <a:gd name="connsiteX120" fmla="*/ 3305968 w 4836318"/>
                <a:gd name="connsiteY120" fmla="*/ 3065462 h 4373562"/>
                <a:gd name="connsiteX121" fmla="*/ 3394868 w 4836318"/>
                <a:gd name="connsiteY121" fmla="*/ 3128962 h 4373562"/>
                <a:gd name="connsiteX122" fmla="*/ 3375818 w 4836318"/>
                <a:gd name="connsiteY122" fmla="*/ 3186112 h 4373562"/>
                <a:gd name="connsiteX123" fmla="*/ 3407568 w 4836318"/>
                <a:gd name="connsiteY123" fmla="*/ 3205162 h 4373562"/>
                <a:gd name="connsiteX124" fmla="*/ 3426618 w 4836318"/>
                <a:gd name="connsiteY124" fmla="*/ 3211512 h 4373562"/>
                <a:gd name="connsiteX125" fmla="*/ 3464718 w 4836318"/>
                <a:gd name="connsiteY125" fmla="*/ 3243262 h 4373562"/>
                <a:gd name="connsiteX126" fmla="*/ 3477418 w 4836318"/>
                <a:gd name="connsiteY126" fmla="*/ 3281362 h 4373562"/>
                <a:gd name="connsiteX127" fmla="*/ 3509168 w 4836318"/>
                <a:gd name="connsiteY127" fmla="*/ 3325812 h 4373562"/>
                <a:gd name="connsiteX128" fmla="*/ 3585368 w 4836318"/>
                <a:gd name="connsiteY128" fmla="*/ 3319462 h 4373562"/>
                <a:gd name="connsiteX129" fmla="*/ 3623468 w 4836318"/>
                <a:gd name="connsiteY129" fmla="*/ 3370262 h 4373562"/>
                <a:gd name="connsiteX130" fmla="*/ 3655218 w 4836318"/>
                <a:gd name="connsiteY130" fmla="*/ 3408362 h 4373562"/>
                <a:gd name="connsiteX131" fmla="*/ 3693318 w 4836318"/>
                <a:gd name="connsiteY131" fmla="*/ 3478212 h 4373562"/>
                <a:gd name="connsiteX132" fmla="*/ 3706018 w 4836318"/>
                <a:gd name="connsiteY132" fmla="*/ 3522662 h 4373562"/>
                <a:gd name="connsiteX133" fmla="*/ 3807618 w 4836318"/>
                <a:gd name="connsiteY133" fmla="*/ 3560762 h 4373562"/>
                <a:gd name="connsiteX134" fmla="*/ 3858418 w 4836318"/>
                <a:gd name="connsiteY134" fmla="*/ 3548062 h 4373562"/>
                <a:gd name="connsiteX135" fmla="*/ 3877468 w 4836318"/>
                <a:gd name="connsiteY135" fmla="*/ 3643312 h 4373562"/>
                <a:gd name="connsiteX136" fmla="*/ 3934618 w 4836318"/>
                <a:gd name="connsiteY136" fmla="*/ 3649662 h 4373562"/>
                <a:gd name="connsiteX137" fmla="*/ 3998118 w 4836318"/>
                <a:gd name="connsiteY137" fmla="*/ 3675062 h 4373562"/>
                <a:gd name="connsiteX138" fmla="*/ 4048918 w 4836318"/>
                <a:gd name="connsiteY138" fmla="*/ 3681412 h 4373562"/>
                <a:gd name="connsiteX139" fmla="*/ 4074318 w 4836318"/>
                <a:gd name="connsiteY139" fmla="*/ 3687762 h 4373562"/>
                <a:gd name="connsiteX140" fmla="*/ 4125118 w 4836318"/>
                <a:gd name="connsiteY140" fmla="*/ 3738562 h 4373562"/>
                <a:gd name="connsiteX141" fmla="*/ 4144168 w 4836318"/>
                <a:gd name="connsiteY141" fmla="*/ 3744912 h 4373562"/>
                <a:gd name="connsiteX142" fmla="*/ 4150518 w 4836318"/>
                <a:gd name="connsiteY142" fmla="*/ 3808412 h 4373562"/>
                <a:gd name="connsiteX143" fmla="*/ 4150518 w 4836318"/>
                <a:gd name="connsiteY143" fmla="*/ 3808412 h 4373562"/>
                <a:gd name="connsiteX144" fmla="*/ 4226718 w 4836318"/>
                <a:gd name="connsiteY144" fmla="*/ 3897312 h 4373562"/>
                <a:gd name="connsiteX145" fmla="*/ 4271168 w 4836318"/>
                <a:gd name="connsiteY145" fmla="*/ 3929062 h 4373562"/>
                <a:gd name="connsiteX146" fmla="*/ 4271168 w 4836318"/>
                <a:gd name="connsiteY146" fmla="*/ 3929062 h 4373562"/>
                <a:gd name="connsiteX147" fmla="*/ 4372768 w 4836318"/>
                <a:gd name="connsiteY147" fmla="*/ 3973512 h 4373562"/>
                <a:gd name="connsiteX148" fmla="*/ 4385468 w 4836318"/>
                <a:gd name="connsiteY148" fmla="*/ 4024312 h 4373562"/>
                <a:gd name="connsiteX149" fmla="*/ 4385468 w 4836318"/>
                <a:gd name="connsiteY149" fmla="*/ 4024312 h 4373562"/>
                <a:gd name="connsiteX150" fmla="*/ 4442618 w 4836318"/>
                <a:gd name="connsiteY150" fmla="*/ 4068762 h 4373562"/>
                <a:gd name="connsiteX151" fmla="*/ 4468018 w 4836318"/>
                <a:gd name="connsiteY151" fmla="*/ 4106862 h 4373562"/>
                <a:gd name="connsiteX152" fmla="*/ 4468018 w 4836318"/>
                <a:gd name="connsiteY152" fmla="*/ 4106862 h 4373562"/>
                <a:gd name="connsiteX153" fmla="*/ 4563268 w 4836318"/>
                <a:gd name="connsiteY153" fmla="*/ 4144962 h 4373562"/>
                <a:gd name="connsiteX154" fmla="*/ 4556918 w 4836318"/>
                <a:gd name="connsiteY154" fmla="*/ 4208462 h 4373562"/>
                <a:gd name="connsiteX155" fmla="*/ 4601368 w 4836318"/>
                <a:gd name="connsiteY155" fmla="*/ 4214812 h 4373562"/>
                <a:gd name="connsiteX156" fmla="*/ 4614068 w 4836318"/>
                <a:gd name="connsiteY156" fmla="*/ 4252912 h 4373562"/>
                <a:gd name="connsiteX157" fmla="*/ 4652168 w 4836318"/>
                <a:gd name="connsiteY157" fmla="*/ 4291012 h 4373562"/>
                <a:gd name="connsiteX158" fmla="*/ 4652168 w 4836318"/>
                <a:gd name="connsiteY158" fmla="*/ 4291012 h 4373562"/>
                <a:gd name="connsiteX159" fmla="*/ 4766468 w 4836318"/>
                <a:gd name="connsiteY159" fmla="*/ 4297362 h 4373562"/>
                <a:gd name="connsiteX160" fmla="*/ 4829968 w 4836318"/>
                <a:gd name="connsiteY160" fmla="*/ 4348162 h 4373562"/>
                <a:gd name="connsiteX161" fmla="*/ 4836318 w 4836318"/>
                <a:gd name="connsiteY161" fmla="*/ 4373562 h 4373562"/>
                <a:gd name="connsiteX162" fmla="*/ 4836318 w 4836318"/>
                <a:gd name="connsiteY16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291431 w 4836318"/>
                <a:gd name="connsiteY56" fmla="*/ 1343025 h 4373562"/>
                <a:gd name="connsiteX57" fmla="*/ 1322387 w 4836318"/>
                <a:gd name="connsiteY57" fmla="*/ 1345406 h 4373562"/>
                <a:gd name="connsiteX58" fmla="*/ 1343818 w 4836318"/>
                <a:gd name="connsiteY58" fmla="*/ 1364456 h 4373562"/>
                <a:gd name="connsiteX59" fmla="*/ 1367631 w 4836318"/>
                <a:gd name="connsiteY59" fmla="*/ 1359693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93837 w 4836318"/>
                <a:gd name="connsiteY65" fmla="*/ 1570037 h 4373562"/>
                <a:gd name="connsiteX66" fmla="*/ 1566068 w 4836318"/>
                <a:gd name="connsiteY66" fmla="*/ 1592262 h 4373562"/>
                <a:gd name="connsiteX67" fmla="*/ 1623218 w 4836318"/>
                <a:gd name="connsiteY67" fmla="*/ 1630362 h 4373562"/>
                <a:gd name="connsiteX68" fmla="*/ 1623218 w 4836318"/>
                <a:gd name="connsiteY68" fmla="*/ 1636712 h 4373562"/>
                <a:gd name="connsiteX69" fmla="*/ 1705768 w 4836318"/>
                <a:gd name="connsiteY69" fmla="*/ 1693862 h 4373562"/>
                <a:gd name="connsiteX70" fmla="*/ 1705768 w 4836318"/>
                <a:gd name="connsiteY70" fmla="*/ 1757362 h 4373562"/>
                <a:gd name="connsiteX71" fmla="*/ 1756568 w 4836318"/>
                <a:gd name="connsiteY71" fmla="*/ 1789112 h 4373562"/>
                <a:gd name="connsiteX72" fmla="*/ 1756568 w 4836318"/>
                <a:gd name="connsiteY72" fmla="*/ 1789112 h 4373562"/>
                <a:gd name="connsiteX73" fmla="*/ 1839118 w 4836318"/>
                <a:gd name="connsiteY73" fmla="*/ 1782762 h 4373562"/>
                <a:gd name="connsiteX74" fmla="*/ 1820068 w 4836318"/>
                <a:gd name="connsiteY74" fmla="*/ 1827212 h 4373562"/>
                <a:gd name="connsiteX75" fmla="*/ 1820068 w 4836318"/>
                <a:gd name="connsiteY75" fmla="*/ 1827212 h 4373562"/>
                <a:gd name="connsiteX76" fmla="*/ 1858168 w 4836318"/>
                <a:gd name="connsiteY76" fmla="*/ 1916112 h 4373562"/>
                <a:gd name="connsiteX77" fmla="*/ 1928018 w 4836318"/>
                <a:gd name="connsiteY77" fmla="*/ 1909762 h 4373562"/>
                <a:gd name="connsiteX78" fmla="*/ 1972468 w 4836318"/>
                <a:gd name="connsiteY78" fmla="*/ 1941512 h 4373562"/>
                <a:gd name="connsiteX79" fmla="*/ 2023268 w 4836318"/>
                <a:gd name="connsiteY79" fmla="*/ 1985962 h 4373562"/>
                <a:gd name="connsiteX80" fmla="*/ 2042318 w 4836318"/>
                <a:gd name="connsiteY80" fmla="*/ 1992312 h 4373562"/>
                <a:gd name="connsiteX81" fmla="*/ 2042318 w 4836318"/>
                <a:gd name="connsiteY81" fmla="*/ 1992312 h 4373562"/>
                <a:gd name="connsiteX82" fmla="*/ 2093118 w 4836318"/>
                <a:gd name="connsiteY82" fmla="*/ 2043112 h 4373562"/>
                <a:gd name="connsiteX83" fmla="*/ 2143918 w 4836318"/>
                <a:gd name="connsiteY83" fmla="*/ 2068512 h 4373562"/>
                <a:gd name="connsiteX84" fmla="*/ 2182018 w 4836318"/>
                <a:gd name="connsiteY84" fmla="*/ 2106612 h 4373562"/>
                <a:gd name="connsiteX85" fmla="*/ 2182018 w 4836318"/>
                <a:gd name="connsiteY85" fmla="*/ 2106612 h 4373562"/>
                <a:gd name="connsiteX86" fmla="*/ 2232818 w 4836318"/>
                <a:gd name="connsiteY86" fmla="*/ 2144712 h 4373562"/>
                <a:gd name="connsiteX87" fmla="*/ 2251868 w 4836318"/>
                <a:gd name="connsiteY87" fmla="*/ 2157412 h 4373562"/>
                <a:gd name="connsiteX88" fmla="*/ 2270918 w 4836318"/>
                <a:gd name="connsiteY88" fmla="*/ 2176462 h 4373562"/>
                <a:gd name="connsiteX89" fmla="*/ 2309018 w 4836318"/>
                <a:gd name="connsiteY89" fmla="*/ 2195512 h 4373562"/>
                <a:gd name="connsiteX90" fmla="*/ 2315368 w 4836318"/>
                <a:gd name="connsiteY90" fmla="*/ 2227262 h 4373562"/>
                <a:gd name="connsiteX91" fmla="*/ 2340768 w 4836318"/>
                <a:gd name="connsiteY91" fmla="*/ 2227262 h 4373562"/>
                <a:gd name="connsiteX92" fmla="*/ 2334418 w 4836318"/>
                <a:gd name="connsiteY92" fmla="*/ 2265362 h 4373562"/>
                <a:gd name="connsiteX93" fmla="*/ 2385218 w 4836318"/>
                <a:gd name="connsiteY93" fmla="*/ 2278062 h 4373562"/>
                <a:gd name="connsiteX94" fmla="*/ 2391568 w 4836318"/>
                <a:gd name="connsiteY94" fmla="*/ 2341562 h 4373562"/>
                <a:gd name="connsiteX95" fmla="*/ 2423318 w 4836318"/>
                <a:gd name="connsiteY95" fmla="*/ 2347912 h 4373562"/>
                <a:gd name="connsiteX96" fmla="*/ 2423318 w 4836318"/>
                <a:gd name="connsiteY96" fmla="*/ 2436812 h 4373562"/>
                <a:gd name="connsiteX97" fmla="*/ 2480468 w 4836318"/>
                <a:gd name="connsiteY97" fmla="*/ 2443162 h 4373562"/>
                <a:gd name="connsiteX98" fmla="*/ 2537618 w 4836318"/>
                <a:gd name="connsiteY98" fmla="*/ 2462212 h 4373562"/>
                <a:gd name="connsiteX99" fmla="*/ 2594768 w 4836318"/>
                <a:gd name="connsiteY99" fmla="*/ 2487612 h 4373562"/>
                <a:gd name="connsiteX100" fmla="*/ 2670968 w 4836318"/>
                <a:gd name="connsiteY100" fmla="*/ 2513012 h 4373562"/>
                <a:gd name="connsiteX101" fmla="*/ 2696368 w 4836318"/>
                <a:gd name="connsiteY101" fmla="*/ 2538412 h 4373562"/>
                <a:gd name="connsiteX102" fmla="*/ 2702718 w 4836318"/>
                <a:gd name="connsiteY102" fmla="*/ 2620962 h 4373562"/>
                <a:gd name="connsiteX103" fmla="*/ 2734468 w 4836318"/>
                <a:gd name="connsiteY103" fmla="*/ 2646362 h 4373562"/>
                <a:gd name="connsiteX104" fmla="*/ 2734468 w 4836318"/>
                <a:gd name="connsiteY104" fmla="*/ 2646362 h 4373562"/>
                <a:gd name="connsiteX105" fmla="*/ 2778918 w 4836318"/>
                <a:gd name="connsiteY105" fmla="*/ 2684462 h 4373562"/>
                <a:gd name="connsiteX106" fmla="*/ 2836068 w 4836318"/>
                <a:gd name="connsiteY106" fmla="*/ 2709862 h 4373562"/>
                <a:gd name="connsiteX107" fmla="*/ 2886868 w 4836318"/>
                <a:gd name="connsiteY107" fmla="*/ 2747962 h 4373562"/>
                <a:gd name="connsiteX108" fmla="*/ 2899568 w 4836318"/>
                <a:gd name="connsiteY108" fmla="*/ 2786062 h 4373562"/>
                <a:gd name="connsiteX109" fmla="*/ 2899568 w 4836318"/>
                <a:gd name="connsiteY109" fmla="*/ 2817812 h 4373562"/>
                <a:gd name="connsiteX110" fmla="*/ 2950368 w 4836318"/>
                <a:gd name="connsiteY110" fmla="*/ 2836862 h 4373562"/>
                <a:gd name="connsiteX111" fmla="*/ 2950368 w 4836318"/>
                <a:gd name="connsiteY111" fmla="*/ 2836862 h 4373562"/>
                <a:gd name="connsiteX112" fmla="*/ 3007518 w 4836318"/>
                <a:gd name="connsiteY112" fmla="*/ 2881312 h 4373562"/>
                <a:gd name="connsiteX113" fmla="*/ 3007518 w 4836318"/>
                <a:gd name="connsiteY113" fmla="*/ 2881312 h 4373562"/>
                <a:gd name="connsiteX114" fmla="*/ 3096418 w 4836318"/>
                <a:gd name="connsiteY114" fmla="*/ 2919412 h 4373562"/>
                <a:gd name="connsiteX115" fmla="*/ 3096418 w 4836318"/>
                <a:gd name="connsiteY115" fmla="*/ 2919412 h 4373562"/>
                <a:gd name="connsiteX116" fmla="*/ 3185318 w 4836318"/>
                <a:gd name="connsiteY116" fmla="*/ 2944812 h 4373562"/>
                <a:gd name="connsiteX117" fmla="*/ 3198018 w 4836318"/>
                <a:gd name="connsiteY117" fmla="*/ 2995612 h 4373562"/>
                <a:gd name="connsiteX118" fmla="*/ 3236118 w 4836318"/>
                <a:gd name="connsiteY118" fmla="*/ 3021012 h 4373562"/>
                <a:gd name="connsiteX119" fmla="*/ 3267868 w 4836318"/>
                <a:gd name="connsiteY119" fmla="*/ 3033712 h 4373562"/>
                <a:gd name="connsiteX120" fmla="*/ 3305968 w 4836318"/>
                <a:gd name="connsiteY120" fmla="*/ 3065462 h 4373562"/>
                <a:gd name="connsiteX121" fmla="*/ 3394868 w 4836318"/>
                <a:gd name="connsiteY121" fmla="*/ 3128962 h 4373562"/>
                <a:gd name="connsiteX122" fmla="*/ 3375818 w 4836318"/>
                <a:gd name="connsiteY122" fmla="*/ 3186112 h 4373562"/>
                <a:gd name="connsiteX123" fmla="*/ 3407568 w 4836318"/>
                <a:gd name="connsiteY123" fmla="*/ 3205162 h 4373562"/>
                <a:gd name="connsiteX124" fmla="*/ 3426618 w 4836318"/>
                <a:gd name="connsiteY124" fmla="*/ 3211512 h 4373562"/>
                <a:gd name="connsiteX125" fmla="*/ 3464718 w 4836318"/>
                <a:gd name="connsiteY125" fmla="*/ 3243262 h 4373562"/>
                <a:gd name="connsiteX126" fmla="*/ 3477418 w 4836318"/>
                <a:gd name="connsiteY126" fmla="*/ 3281362 h 4373562"/>
                <a:gd name="connsiteX127" fmla="*/ 3509168 w 4836318"/>
                <a:gd name="connsiteY127" fmla="*/ 3325812 h 4373562"/>
                <a:gd name="connsiteX128" fmla="*/ 3585368 w 4836318"/>
                <a:gd name="connsiteY128" fmla="*/ 3319462 h 4373562"/>
                <a:gd name="connsiteX129" fmla="*/ 3623468 w 4836318"/>
                <a:gd name="connsiteY129" fmla="*/ 3370262 h 4373562"/>
                <a:gd name="connsiteX130" fmla="*/ 3655218 w 4836318"/>
                <a:gd name="connsiteY130" fmla="*/ 3408362 h 4373562"/>
                <a:gd name="connsiteX131" fmla="*/ 3693318 w 4836318"/>
                <a:gd name="connsiteY131" fmla="*/ 3478212 h 4373562"/>
                <a:gd name="connsiteX132" fmla="*/ 3706018 w 4836318"/>
                <a:gd name="connsiteY132" fmla="*/ 3522662 h 4373562"/>
                <a:gd name="connsiteX133" fmla="*/ 3807618 w 4836318"/>
                <a:gd name="connsiteY133" fmla="*/ 3560762 h 4373562"/>
                <a:gd name="connsiteX134" fmla="*/ 3858418 w 4836318"/>
                <a:gd name="connsiteY134" fmla="*/ 3548062 h 4373562"/>
                <a:gd name="connsiteX135" fmla="*/ 3877468 w 4836318"/>
                <a:gd name="connsiteY135" fmla="*/ 3643312 h 4373562"/>
                <a:gd name="connsiteX136" fmla="*/ 3934618 w 4836318"/>
                <a:gd name="connsiteY136" fmla="*/ 3649662 h 4373562"/>
                <a:gd name="connsiteX137" fmla="*/ 3998118 w 4836318"/>
                <a:gd name="connsiteY137" fmla="*/ 3675062 h 4373562"/>
                <a:gd name="connsiteX138" fmla="*/ 4048918 w 4836318"/>
                <a:gd name="connsiteY138" fmla="*/ 3681412 h 4373562"/>
                <a:gd name="connsiteX139" fmla="*/ 4074318 w 4836318"/>
                <a:gd name="connsiteY139" fmla="*/ 3687762 h 4373562"/>
                <a:gd name="connsiteX140" fmla="*/ 4125118 w 4836318"/>
                <a:gd name="connsiteY140" fmla="*/ 3738562 h 4373562"/>
                <a:gd name="connsiteX141" fmla="*/ 4144168 w 4836318"/>
                <a:gd name="connsiteY141" fmla="*/ 3744912 h 4373562"/>
                <a:gd name="connsiteX142" fmla="*/ 4150518 w 4836318"/>
                <a:gd name="connsiteY142" fmla="*/ 3808412 h 4373562"/>
                <a:gd name="connsiteX143" fmla="*/ 4150518 w 4836318"/>
                <a:gd name="connsiteY143" fmla="*/ 3808412 h 4373562"/>
                <a:gd name="connsiteX144" fmla="*/ 4226718 w 4836318"/>
                <a:gd name="connsiteY144" fmla="*/ 3897312 h 4373562"/>
                <a:gd name="connsiteX145" fmla="*/ 4271168 w 4836318"/>
                <a:gd name="connsiteY145" fmla="*/ 3929062 h 4373562"/>
                <a:gd name="connsiteX146" fmla="*/ 4271168 w 4836318"/>
                <a:gd name="connsiteY146" fmla="*/ 3929062 h 4373562"/>
                <a:gd name="connsiteX147" fmla="*/ 4372768 w 4836318"/>
                <a:gd name="connsiteY147" fmla="*/ 3973512 h 4373562"/>
                <a:gd name="connsiteX148" fmla="*/ 4385468 w 4836318"/>
                <a:gd name="connsiteY148" fmla="*/ 4024312 h 4373562"/>
                <a:gd name="connsiteX149" fmla="*/ 4385468 w 4836318"/>
                <a:gd name="connsiteY149" fmla="*/ 4024312 h 4373562"/>
                <a:gd name="connsiteX150" fmla="*/ 4442618 w 4836318"/>
                <a:gd name="connsiteY150" fmla="*/ 4068762 h 4373562"/>
                <a:gd name="connsiteX151" fmla="*/ 4468018 w 4836318"/>
                <a:gd name="connsiteY151" fmla="*/ 4106862 h 4373562"/>
                <a:gd name="connsiteX152" fmla="*/ 4468018 w 4836318"/>
                <a:gd name="connsiteY152" fmla="*/ 4106862 h 4373562"/>
                <a:gd name="connsiteX153" fmla="*/ 4563268 w 4836318"/>
                <a:gd name="connsiteY153" fmla="*/ 4144962 h 4373562"/>
                <a:gd name="connsiteX154" fmla="*/ 4556918 w 4836318"/>
                <a:gd name="connsiteY154" fmla="*/ 4208462 h 4373562"/>
                <a:gd name="connsiteX155" fmla="*/ 4601368 w 4836318"/>
                <a:gd name="connsiteY155" fmla="*/ 4214812 h 4373562"/>
                <a:gd name="connsiteX156" fmla="*/ 4614068 w 4836318"/>
                <a:gd name="connsiteY156" fmla="*/ 4252912 h 4373562"/>
                <a:gd name="connsiteX157" fmla="*/ 4652168 w 4836318"/>
                <a:gd name="connsiteY157" fmla="*/ 4291012 h 4373562"/>
                <a:gd name="connsiteX158" fmla="*/ 4652168 w 4836318"/>
                <a:gd name="connsiteY158" fmla="*/ 4291012 h 4373562"/>
                <a:gd name="connsiteX159" fmla="*/ 4766468 w 4836318"/>
                <a:gd name="connsiteY159" fmla="*/ 4297362 h 4373562"/>
                <a:gd name="connsiteX160" fmla="*/ 4829968 w 4836318"/>
                <a:gd name="connsiteY160" fmla="*/ 4348162 h 4373562"/>
                <a:gd name="connsiteX161" fmla="*/ 4836318 w 4836318"/>
                <a:gd name="connsiteY161" fmla="*/ 4373562 h 4373562"/>
                <a:gd name="connsiteX162" fmla="*/ 4836318 w 4836318"/>
                <a:gd name="connsiteY16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291431 w 4836318"/>
                <a:gd name="connsiteY56" fmla="*/ 1343025 h 4373562"/>
                <a:gd name="connsiteX57" fmla="*/ 1322387 w 4836318"/>
                <a:gd name="connsiteY57" fmla="*/ 1345406 h 4373562"/>
                <a:gd name="connsiteX58" fmla="*/ 1343818 w 4836318"/>
                <a:gd name="connsiteY58" fmla="*/ 1364456 h 4373562"/>
                <a:gd name="connsiteX59" fmla="*/ 1367631 w 4836318"/>
                <a:gd name="connsiteY59" fmla="*/ 1359693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566068 w 4836318"/>
                <a:gd name="connsiteY65" fmla="*/ 1592262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291431 w 4836318"/>
                <a:gd name="connsiteY56" fmla="*/ 1343025 h 4373562"/>
                <a:gd name="connsiteX57" fmla="*/ 1322387 w 4836318"/>
                <a:gd name="connsiteY57" fmla="*/ 1345406 h 4373562"/>
                <a:gd name="connsiteX58" fmla="*/ 1343818 w 4836318"/>
                <a:gd name="connsiteY58" fmla="*/ 1364456 h 4373562"/>
                <a:gd name="connsiteX59" fmla="*/ 1367631 w 4836318"/>
                <a:gd name="connsiteY59" fmla="*/ 1359693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291431 w 4836318"/>
                <a:gd name="connsiteY56" fmla="*/ 1343025 h 4373562"/>
                <a:gd name="connsiteX57" fmla="*/ 1322387 w 4836318"/>
                <a:gd name="connsiteY57" fmla="*/ 1345406 h 4373562"/>
                <a:gd name="connsiteX58" fmla="*/ 1343818 w 4836318"/>
                <a:gd name="connsiteY58" fmla="*/ 1364456 h 4373562"/>
                <a:gd name="connsiteX59" fmla="*/ 1367631 w 4836318"/>
                <a:gd name="connsiteY59" fmla="*/ 1359693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505743 w 4836318"/>
                <a:gd name="connsiteY66" fmla="*/ 1574006 h 4373562"/>
                <a:gd name="connsiteX67" fmla="*/ 1623218 w 4836318"/>
                <a:gd name="connsiteY67" fmla="*/ 1630362 h 4373562"/>
                <a:gd name="connsiteX68" fmla="*/ 1623218 w 4836318"/>
                <a:gd name="connsiteY68" fmla="*/ 1636712 h 4373562"/>
                <a:gd name="connsiteX69" fmla="*/ 1705768 w 4836318"/>
                <a:gd name="connsiteY69" fmla="*/ 1693862 h 4373562"/>
                <a:gd name="connsiteX70" fmla="*/ 1705768 w 4836318"/>
                <a:gd name="connsiteY70" fmla="*/ 1757362 h 4373562"/>
                <a:gd name="connsiteX71" fmla="*/ 1756568 w 4836318"/>
                <a:gd name="connsiteY71" fmla="*/ 1789112 h 4373562"/>
                <a:gd name="connsiteX72" fmla="*/ 1756568 w 4836318"/>
                <a:gd name="connsiteY72" fmla="*/ 1789112 h 4373562"/>
                <a:gd name="connsiteX73" fmla="*/ 1839118 w 4836318"/>
                <a:gd name="connsiteY73" fmla="*/ 1782762 h 4373562"/>
                <a:gd name="connsiteX74" fmla="*/ 1820068 w 4836318"/>
                <a:gd name="connsiteY74" fmla="*/ 1827212 h 4373562"/>
                <a:gd name="connsiteX75" fmla="*/ 1820068 w 4836318"/>
                <a:gd name="connsiteY75" fmla="*/ 1827212 h 4373562"/>
                <a:gd name="connsiteX76" fmla="*/ 1858168 w 4836318"/>
                <a:gd name="connsiteY76" fmla="*/ 1916112 h 4373562"/>
                <a:gd name="connsiteX77" fmla="*/ 1928018 w 4836318"/>
                <a:gd name="connsiteY77" fmla="*/ 1909762 h 4373562"/>
                <a:gd name="connsiteX78" fmla="*/ 1972468 w 4836318"/>
                <a:gd name="connsiteY78" fmla="*/ 1941512 h 4373562"/>
                <a:gd name="connsiteX79" fmla="*/ 2023268 w 4836318"/>
                <a:gd name="connsiteY79" fmla="*/ 1985962 h 4373562"/>
                <a:gd name="connsiteX80" fmla="*/ 2042318 w 4836318"/>
                <a:gd name="connsiteY80" fmla="*/ 1992312 h 4373562"/>
                <a:gd name="connsiteX81" fmla="*/ 2042318 w 4836318"/>
                <a:gd name="connsiteY81" fmla="*/ 1992312 h 4373562"/>
                <a:gd name="connsiteX82" fmla="*/ 2093118 w 4836318"/>
                <a:gd name="connsiteY82" fmla="*/ 2043112 h 4373562"/>
                <a:gd name="connsiteX83" fmla="*/ 2143918 w 4836318"/>
                <a:gd name="connsiteY83" fmla="*/ 2068512 h 4373562"/>
                <a:gd name="connsiteX84" fmla="*/ 2182018 w 4836318"/>
                <a:gd name="connsiteY84" fmla="*/ 2106612 h 4373562"/>
                <a:gd name="connsiteX85" fmla="*/ 2182018 w 4836318"/>
                <a:gd name="connsiteY85" fmla="*/ 2106612 h 4373562"/>
                <a:gd name="connsiteX86" fmla="*/ 2232818 w 4836318"/>
                <a:gd name="connsiteY86" fmla="*/ 2144712 h 4373562"/>
                <a:gd name="connsiteX87" fmla="*/ 2251868 w 4836318"/>
                <a:gd name="connsiteY87" fmla="*/ 2157412 h 4373562"/>
                <a:gd name="connsiteX88" fmla="*/ 2270918 w 4836318"/>
                <a:gd name="connsiteY88" fmla="*/ 2176462 h 4373562"/>
                <a:gd name="connsiteX89" fmla="*/ 2309018 w 4836318"/>
                <a:gd name="connsiteY89" fmla="*/ 2195512 h 4373562"/>
                <a:gd name="connsiteX90" fmla="*/ 2315368 w 4836318"/>
                <a:gd name="connsiteY90" fmla="*/ 2227262 h 4373562"/>
                <a:gd name="connsiteX91" fmla="*/ 2340768 w 4836318"/>
                <a:gd name="connsiteY91" fmla="*/ 2227262 h 4373562"/>
                <a:gd name="connsiteX92" fmla="*/ 2334418 w 4836318"/>
                <a:gd name="connsiteY92" fmla="*/ 2265362 h 4373562"/>
                <a:gd name="connsiteX93" fmla="*/ 2385218 w 4836318"/>
                <a:gd name="connsiteY93" fmla="*/ 2278062 h 4373562"/>
                <a:gd name="connsiteX94" fmla="*/ 2391568 w 4836318"/>
                <a:gd name="connsiteY94" fmla="*/ 2341562 h 4373562"/>
                <a:gd name="connsiteX95" fmla="*/ 2423318 w 4836318"/>
                <a:gd name="connsiteY95" fmla="*/ 2347912 h 4373562"/>
                <a:gd name="connsiteX96" fmla="*/ 2423318 w 4836318"/>
                <a:gd name="connsiteY96" fmla="*/ 2436812 h 4373562"/>
                <a:gd name="connsiteX97" fmla="*/ 2480468 w 4836318"/>
                <a:gd name="connsiteY97" fmla="*/ 2443162 h 4373562"/>
                <a:gd name="connsiteX98" fmla="*/ 2537618 w 4836318"/>
                <a:gd name="connsiteY98" fmla="*/ 2462212 h 4373562"/>
                <a:gd name="connsiteX99" fmla="*/ 2594768 w 4836318"/>
                <a:gd name="connsiteY99" fmla="*/ 2487612 h 4373562"/>
                <a:gd name="connsiteX100" fmla="*/ 2670968 w 4836318"/>
                <a:gd name="connsiteY100" fmla="*/ 2513012 h 4373562"/>
                <a:gd name="connsiteX101" fmla="*/ 2696368 w 4836318"/>
                <a:gd name="connsiteY101" fmla="*/ 2538412 h 4373562"/>
                <a:gd name="connsiteX102" fmla="*/ 2702718 w 4836318"/>
                <a:gd name="connsiteY102" fmla="*/ 2620962 h 4373562"/>
                <a:gd name="connsiteX103" fmla="*/ 2734468 w 4836318"/>
                <a:gd name="connsiteY103" fmla="*/ 2646362 h 4373562"/>
                <a:gd name="connsiteX104" fmla="*/ 2734468 w 4836318"/>
                <a:gd name="connsiteY104" fmla="*/ 2646362 h 4373562"/>
                <a:gd name="connsiteX105" fmla="*/ 2778918 w 4836318"/>
                <a:gd name="connsiteY105" fmla="*/ 2684462 h 4373562"/>
                <a:gd name="connsiteX106" fmla="*/ 2836068 w 4836318"/>
                <a:gd name="connsiteY106" fmla="*/ 2709862 h 4373562"/>
                <a:gd name="connsiteX107" fmla="*/ 2886868 w 4836318"/>
                <a:gd name="connsiteY107" fmla="*/ 2747962 h 4373562"/>
                <a:gd name="connsiteX108" fmla="*/ 2899568 w 4836318"/>
                <a:gd name="connsiteY108" fmla="*/ 2786062 h 4373562"/>
                <a:gd name="connsiteX109" fmla="*/ 2899568 w 4836318"/>
                <a:gd name="connsiteY109" fmla="*/ 2817812 h 4373562"/>
                <a:gd name="connsiteX110" fmla="*/ 2950368 w 4836318"/>
                <a:gd name="connsiteY110" fmla="*/ 2836862 h 4373562"/>
                <a:gd name="connsiteX111" fmla="*/ 2950368 w 4836318"/>
                <a:gd name="connsiteY111" fmla="*/ 2836862 h 4373562"/>
                <a:gd name="connsiteX112" fmla="*/ 3007518 w 4836318"/>
                <a:gd name="connsiteY112" fmla="*/ 2881312 h 4373562"/>
                <a:gd name="connsiteX113" fmla="*/ 3007518 w 4836318"/>
                <a:gd name="connsiteY113" fmla="*/ 2881312 h 4373562"/>
                <a:gd name="connsiteX114" fmla="*/ 3096418 w 4836318"/>
                <a:gd name="connsiteY114" fmla="*/ 2919412 h 4373562"/>
                <a:gd name="connsiteX115" fmla="*/ 3096418 w 4836318"/>
                <a:gd name="connsiteY115" fmla="*/ 2919412 h 4373562"/>
                <a:gd name="connsiteX116" fmla="*/ 3185318 w 4836318"/>
                <a:gd name="connsiteY116" fmla="*/ 2944812 h 4373562"/>
                <a:gd name="connsiteX117" fmla="*/ 3198018 w 4836318"/>
                <a:gd name="connsiteY117" fmla="*/ 2995612 h 4373562"/>
                <a:gd name="connsiteX118" fmla="*/ 3236118 w 4836318"/>
                <a:gd name="connsiteY118" fmla="*/ 3021012 h 4373562"/>
                <a:gd name="connsiteX119" fmla="*/ 3267868 w 4836318"/>
                <a:gd name="connsiteY119" fmla="*/ 3033712 h 4373562"/>
                <a:gd name="connsiteX120" fmla="*/ 3305968 w 4836318"/>
                <a:gd name="connsiteY120" fmla="*/ 3065462 h 4373562"/>
                <a:gd name="connsiteX121" fmla="*/ 3394868 w 4836318"/>
                <a:gd name="connsiteY121" fmla="*/ 3128962 h 4373562"/>
                <a:gd name="connsiteX122" fmla="*/ 3375818 w 4836318"/>
                <a:gd name="connsiteY122" fmla="*/ 3186112 h 4373562"/>
                <a:gd name="connsiteX123" fmla="*/ 3407568 w 4836318"/>
                <a:gd name="connsiteY123" fmla="*/ 3205162 h 4373562"/>
                <a:gd name="connsiteX124" fmla="*/ 3426618 w 4836318"/>
                <a:gd name="connsiteY124" fmla="*/ 3211512 h 4373562"/>
                <a:gd name="connsiteX125" fmla="*/ 3464718 w 4836318"/>
                <a:gd name="connsiteY125" fmla="*/ 3243262 h 4373562"/>
                <a:gd name="connsiteX126" fmla="*/ 3477418 w 4836318"/>
                <a:gd name="connsiteY126" fmla="*/ 3281362 h 4373562"/>
                <a:gd name="connsiteX127" fmla="*/ 3509168 w 4836318"/>
                <a:gd name="connsiteY127" fmla="*/ 3325812 h 4373562"/>
                <a:gd name="connsiteX128" fmla="*/ 3585368 w 4836318"/>
                <a:gd name="connsiteY128" fmla="*/ 3319462 h 4373562"/>
                <a:gd name="connsiteX129" fmla="*/ 3623468 w 4836318"/>
                <a:gd name="connsiteY129" fmla="*/ 3370262 h 4373562"/>
                <a:gd name="connsiteX130" fmla="*/ 3655218 w 4836318"/>
                <a:gd name="connsiteY130" fmla="*/ 3408362 h 4373562"/>
                <a:gd name="connsiteX131" fmla="*/ 3693318 w 4836318"/>
                <a:gd name="connsiteY131" fmla="*/ 3478212 h 4373562"/>
                <a:gd name="connsiteX132" fmla="*/ 3706018 w 4836318"/>
                <a:gd name="connsiteY132" fmla="*/ 3522662 h 4373562"/>
                <a:gd name="connsiteX133" fmla="*/ 3807618 w 4836318"/>
                <a:gd name="connsiteY133" fmla="*/ 3560762 h 4373562"/>
                <a:gd name="connsiteX134" fmla="*/ 3858418 w 4836318"/>
                <a:gd name="connsiteY134" fmla="*/ 3548062 h 4373562"/>
                <a:gd name="connsiteX135" fmla="*/ 3877468 w 4836318"/>
                <a:gd name="connsiteY135" fmla="*/ 3643312 h 4373562"/>
                <a:gd name="connsiteX136" fmla="*/ 3934618 w 4836318"/>
                <a:gd name="connsiteY136" fmla="*/ 3649662 h 4373562"/>
                <a:gd name="connsiteX137" fmla="*/ 3998118 w 4836318"/>
                <a:gd name="connsiteY137" fmla="*/ 3675062 h 4373562"/>
                <a:gd name="connsiteX138" fmla="*/ 4048918 w 4836318"/>
                <a:gd name="connsiteY138" fmla="*/ 3681412 h 4373562"/>
                <a:gd name="connsiteX139" fmla="*/ 4074318 w 4836318"/>
                <a:gd name="connsiteY139" fmla="*/ 3687762 h 4373562"/>
                <a:gd name="connsiteX140" fmla="*/ 4125118 w 4836318"/>
                <a:gd name="connsiteY140" fmla="*/ 3738562 h 4373562"/>
                <a:gd name="connsiteX141" fmla="*/ 4144168 w 4836318"/>
                <a:gd name="connsiteY141" fmla="*/ 3744912 h 4373562"/>
                <a:gd name="connsiteX142" fmla="*/ 4150518 w 4836318"/>
                <a:gd name="connsiteY142" fmla="*/ 3808412 h 4373562"/>
                <a:gd name="connsiteX143" fmla="*/ 4150518 w 4836318"/>
                <a:gd name="connsiteY143" fmla="*/ 3808412 h 4373562"/>
                <a:gd name="connsiteX144" fmla="*/ 4226718 w 4836318"/>
                <a:gd name="connsiteY144" fmla="*/ 3897312 h 4373562"/>
                <a:gd name="connsiteX145" fmla="*/ 4271168 w 4836318"/>
                <a:gd name="connsiteY145" fmla="*/ 3929062 h 4373562"/>
                <a:gd name="connsiteX146" fmla="*/ 4271168 w 4836318"/>
                <a:gd name="connsiteY146" fmla="*/ 3929062 h 4373562"/>
                <a:gd name="connsiteX147" fmla="*/ 4372768 w 4836318"/>
                <a:gd name="connsiteY147" fmla="*/ 3973512 h 4373562"/>
                <a:gd name="connsiteX148" fmla="*/ 4385468 w 4836318"/>
                <a:gd name="connsiteY148" fmla="*/ 4024312 h 4373562"/>
                <a:gd name="connsiteX149" fmla="*/ 4385468 w 4836318"/>
                <a:gd name="connsiteY149" fmla="*/ 4024312 h 4373562"/>
                <a:gd name="connsiteX150" fmla="*/ 4442618 w 4836318"/>
                <a:gd name="connsiteY150" fmla="*/ 4068762 h 4373562"/>
                <a:gd name="connsiteX151" fmla="*/ 4468018 w 4836318"/>
                <a:gd name="connsiteY151" fmla="*/ 4106862 h 4373562"/>
                <a:gd name="connsiteX152" fmla="*/ 4468018 w 4836318"/>
                <a:gd name="connsiteY152" fmla="*/ 4106862 h 4373562"/>
                <a:gd name="connsiteX153" fmla="*/ 4563268 w 4836318"/>
                <a:gd name="connsiteY153" fmla="*/ 4144962 h 4373562"/>
                <a:gd name="connsiteX154" fmla="*/ 4556918 w 4836318"/>
                <a:gd name="connsiteY154" fmla="*/ 4208462 h 4373562"/>
                <a:gd name="connsiteX155" fmla="*/ 4601368 w 4836318"/>
                <a:gd name="connsiteY155" fmla="*/ 4214812 h 4373562"/>
                <a:gd name="connsiteX156" fmla="*/ 4614068 w 4836318"/>
                <a:gd name="connsiteY156" fmla="*/ 4252912 h 4373562"/>
                <a:gd name="connsiteX157" fmla="*/ 4652168 w 4836318"/>
                <a:gd name="connsiteY157" fmla="*/ 4291012 h 4373562"/>
                <a:gd name="connsiteX158" fmla="*/ 4652168 w 4836318"/>
                <a:gd name="connsiteY158" fmla="*/ 4291012 h 4373562"/>
                <a:gd name="connsiteX159" fmla="*/ 4766468 w 4836318"/>
                <a:gd name="connsiteY159" fmla="*/ 4297362 h 4373562"/>
                <a:gd name="connsiteX160" fmla="*/ 4829968 w 4836318"/>
                <a:gd name="connsiteY160" fmla="*/ 4348162 h 4373562"/>
                <a:gd name="connsiteX161" fmla="*/ 4836318 w 4836318"/>
                <a:gd name="connsiteY161" fmla="*/ 4373562 h 4373562"/>
                <a:gd name="connsiteX162" fmla="*/ 4836318 w 4836318"/>
                <a:gd name="connsiteY16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0162 h 4373562"/>
                <a:gd name="connsiteX56" fmla="*/ 1291431 w 4836318"/>
                <a:gd name="connsiteY56" fmla="*/ 1343025 h 4373562"/>
                <a:gd name="connsiteX57" fmla="*/ 1322387 w 4836318"/>
                <a:gd name="connsiteY57" fmla="*/ 1345406 h 4373562"/>
                <a:gd name="connsiteX58" fmla="*/ 1343818 w 4836318"/>
                <a:gd name="connsiteY58" fmla="*/ 1364456 h 4373562"/>
                <a:gd name="connsiteX59" fmla="*/ 1367631 w 4836318"/>
                <a:gd name="connsiteY59" fmla="*/ 1359693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91431 w 4836318"/>
                <a:gd name="connsiteY55" fmla="*/ 1343025 h 4373562"/>
                <a:gd name="connsiteX56" fmla="*/ 1322387 w 4836318"/>
                <a:gd name="connsiteY56" fmla="*/ 1345406 h 4373562"/>
                <a:gd name="connsiteX57" fmla="*/ 1343818 w 4836318"/>
                <a:gd name="connsiteY57" fmla="*/ 1364456 h 4373562"/>
                <a:gd name="connsiteX58" fmla="*/ 1367631 w 4836318"/>
                <a:gd name="connsiteY58" fmla="*/ 1359693 h 4373562"/>
                <a:gd name="connsiteX59" fmla="*/ 1370805 w 4836318"/>
                <a:gd name="connsiteY59" fmla="*/ 1396999 h 4373562"/>
                <a:gd name="connsiteX60" fmla="*/ 1404143 w 4836318"/>
                <a:gd name="connsiteY60" fmla="*/ 1391443 h 4373562"/>
                <a:gd name="connsiteX61" fmla="*/ 1402556 w 4836318"/>
                <a:gd name="connsiteY61" fmla="*/ 1436687 h 4373562"/>
                <a:gd name="connsiteX62" fmla="*/ 1438274 w 4836318"/>
                <a:gd name="connsiteY62" fmla="*/ 1432719 h 4373562"/>
                <a:gd name="connsiteX63" fmla="*/ 1449386 w 4836318"/>
                <a:gd name="connsiteY63" fmla="*/ 1506537 h 4373562"/>
                <a:gd name="connsiteX64" fmla="*/ 1485105 w 4836318"/>
                <a:gd name="connsiteY64" fmla="*/ 1513681 h 4373562"/>
                <a:gd name="connsiteX65" fmla="*/ 1623218 w 4836318"/>
                <a:gd name="connsiteY65" fmla="*/ 1630362 h 4373562"/>
                <a:gd name="connsiteX66" fmla="*/ 1623218 w 4836318"/>
                <a:gd name="connsiteY66" fmla="*/ 1636712 h 4373562"/>
                <a:gd name="connsiteX67" fmla="*/ 1705768 w 4836318"/>
                <a:gd name="connsiteY67" fmla="*/ 1693862 h 4373562"/>
                <a:gd name="connsiteX68" fmla="*/ 1705768 w 4836318"/>
                <a:gd name="connsiteY68" fmla="*/ 1757362 h 4373562"/>
                <a:gd name="connsiteX69" fmla="*/ 1756568 w 4836318"/>
                <a:gd name="connsiteY69" fmla="*/ 1789112 h 4373562"/>
                <a:gd name="connsiteX70" fmla="*/ 1756568 w 4836318"/>
                <a:gd name="connsiteY70" fmla="*/ 1789112 h 4373562"/>
                <a:gd name="connsiteX71" fmla="*/ 1839118 w 4836318"/>
                <a:gd name="connsiteY71" fmla="*/ 1782762 h 4373562"/>
                <a:gd name="connsiteX72" fmla="*/ 1820068 w 4836318"/>
                <a:gd name="connsiteY72" fmla="*/ 1827212 h 4373562"/>
                <a:gd name="connsiteX73" fmla="*/ 1820068 w 4836318"/>
                <a:gd name="connsiteY73" fmla="*/ 1827212 h 4373562"/>
                <a:gd name="connsiteX74" fmla="*/ 1858168 w 4836318"/>
                <a:gd name="connsiteY74" fmla="*/ 1916112 h 4373562"/>
                <a:gd name="connsiteX75" fmla="*/ 1928018 w 4836318"/>
                <a:gd name="connsiteY75" fmla="*/ 1909762 h 4373562"/>
                <a:gd name="connsiteX76" fmla="*/ 1972468 w 4836318"/>
                <a:gd name="connsiteY76" fmla="*/ 1941512 h 4373562"/>
                <a:gd name="connsiteX77" fmla="*/ 2023268 w 4836318"/>
                <a:gd name="connsiteY77" fmla="*/ 1985962 h 4373562"/>
                <a:gd name="connsiteX78" fmla="*/ 2042318 w 4836318"/>
                <a:gd name="connsiteY78" fmla="*/ 1992312 h 4373562"/>
                <a:gd name="connsiteX79" fmla="*/ 2042318 w 4836318"/>
                <a:gd name="connsiteY79" fmla="*/ 1992312 h 4373562"/>
                <a:gd name="connsiteX80" fmla="*/ 2093118 w 4836318"/>
                <a:gd name="connsiteY80" fmla="*/ 2043112 h 4373562"/>
                <a:gd name="connsiteX81" fmla="*/ 2143918 w 4836318"/>
                <a:gd name="connsiteY81" fmla="*/ 2068512 h 4373562"/>
                <a:gd name="connsiteX82" fmla="*/ 2182018 w 4836318"/>
                <a:gd name="connsiteY82" fmla="*/ 2106612 h 4373562"/>
                <a:gd name="connsiteX83" fmla="*/ 2182018 w 4836318"/>
                <a:gd name="connsiteY83" fmla="*/ 2106612 h 4373562"/>
                <a:gd name="connsiteX84" fmla="*/ 2232818 w 4836318"/>
                <a:gd name="connsiteY84" fmla="*/ 2144712 h 4373562"/>
                <a:gd name="connsiteX85" fmla="*/ 2251868 w 4836318"/>
                <a:gd name="connsiteY85" fmla="*/ 2157412 h 4373562"/>
                <a:gd name="connsiteX86" fmla="*/ 2270918 w 4836318"/>
                <a:gd name="connsiteY86" fmla="*/ 2176462 h 4373562"/>
                <a:gd name="connsiteX87" fmla="*/ 2309018 w 4836318"/>
                <a:gd name="connsiteY87" fmla="*/ 2195512 h 4373562"/>
                <a:gd name="connsiteX88" fmla="*/ 2315368 w 4836318"/>
                <a:gd name="connsiteY88" fmla="*/ 2227262 h 4373562"/>
                <a:gd name="connsiteX89" fmla="*/ 2340768 w 4836318"/>
                <a:gd name="connsiteY89" fmla="*/ 2227262 h 4373562"/>
                <a:gd name="connsiteX90" fmla="*/ 2334418 w 4836318"/>
                <a:gd name="connsiteY90" fmla="*/ 2265362 h 4373562"/>
                <a:gd name="connsiteX91" fmla="*/ 2385218 w 4836318"/>
                <a:gd name="connsiteY91" fmla="*/ 2278062 h 4373562"/>
                <a:gd name="connsiteX92" fmla="*/ 2391568 w 4836318"/>
                <a:gd name="connsiteY92" fmla="*/ 2341562 h 4373562"/>
                <a:gd name="connsiteX93" fmla="*/ 2423318 w 4836318"/>
                <a:gd name="connsiteY93" fmla="*/ 2347912 h 4373562"/>
                <a:gd name="connsiteX94" fmla="*/ 2423318 w 4836318"/>
                <a:gd name="connsiteY94" fmla="*/ 2436812 h 4373562"/>
                <a:gd name="connsiteX95" fmla="*/ 2480468 w 4836318"/>
                <a:gd name="connsiteY95" fmla="*/ 2443162 h 4373562"/>
                <a:gd name="connsiteX96" fmla="*/ 2537618 w 4836318"/>
                <a:gd name="connsiteY96" fmla="*/ 2462212 h 4373562"/>
                <a:gd name="connsiteX97" fmla="*/ 2594768 w 4836318"/>
                <a:gd name="connsiteY97" fmla="*/ 2487612 h 4373562"/>
                <a:gd name="connsiteX98" fmla="*/ 2670968 w 4836318"/>
                <a:gd name="connsiteY98" fmla="*/ 2513012 h 4373562"/>
                <a:gd name="connsiteX99" fmla="*/ 2696368 w 4836318"/>
                <a:gd name="connsiteY99" fmla="*/ 2538412 h 4373562"/>
                <a:gd name="connsiteX100" fmla="*/ 2702718 w 4836318"/>
                <a:gd name="connsiteY100" fmla="*/ 2620962 h 4373562"/>
                <a:gd name="connsiteX101" fmla="*/ 2734468 w 4836318"/>
                <a:gd name="connsiteY101" fmla="*/ 2646362 h 4373562"/>
                <a:gd name="connsiteX102" fmla="*/ 2734468 w 4836318"/>
                <a:gd name="connsiteY102" fmla="*/ 2646362 h 4373562"/>
                <a:gd name="connsiteX103" fmla="*/ 2778918 w 4836318"/>
                <a:gd name="connsiteY103" fmla="*/ 2684462 h 4373562"/>
                <a:gd name="connsiteX104" fmla="*/ 2836068 w 4836318"/>
                <a:gd name="connsiteY104" fmla="*/ 2709862 h 4373562"/>
                <a:gd name="connsiteX105" fmla="*/ 2886868 w 4836318"/>
                <a:gd name="connsiteY105" fmla="*/ 2747962 h 4373562"/>
                <a:gd name="connsiteX106" fmla="*/ 2899568 w 4836318"/>
                <a:gd name="connsiteY106" fmla="*/ 2786062 h 4373562"/>
                <a:gd name="connsiteX107" fmla="*/ 2899568 w 4836318"/>
                <a:gd name="connsiteY107" fmla="*/ 2817812 h 4373562"/>
                <a:gd name="connsiteX108" fmla="*/ 2950368 w 4836318"/>
                <a:gd name="connsiteY108" fmla="*/ 2836862 h 4373562"/>
                <a:gd name="connsiteX109" fmla="*/ 2950368 w 4836318"/>
                <a:gd name="connsiteY109" fmla="*/ 2836862 h 4373562"/>
                <a:gd name="connsiteX110" fmla="*/ 3007518 w 4836318"/>
                <a:gd name="connsiteY110" fmla="*/ 2881312 h 4373562"/>
                <a:gd name="connsiteX111" fmla="*/ 3007518 w 4836318"/>
                <a:gd name="connsiteY111" fmla="*/ 2881312 h 4373562"/>
                <a:gd name="connsiteX112" fmla="*/ 3096418 w 4836318"/>
                <a:gd name="connsiteY112" fmla="*/ 2919412 h 4373562"/>
                <a:gd name="connsiteX113" fmla="*/ 3096418 w 4836318"/>
                <a:gd name="connsiteY113" fmla="*/ 2919412 h 4373562"/>
                <a:gd name="connsiteX114" fmla="*/ 3185318 w 4836318"/>
                <a:gd name="connsiteY114" fmla="*/ 2944812 h 4373562"/>
                <a:gd name="connsiteX115" fmla="*/ 3198018 w 4836318"/>
                <a:gd name="connsiteY115" fmla="*/ 2995612 h 4373562"/>
                <a:gd name="connsiteX116" fmla="*/ 3236118 w 4836318"/>
                <a:gd name="connsiteY116" fmla="*/ 3021012 h 4373562"/>
                <a:gd name="connsiteX117" fmla="*/ 3267868 w 4836318"/>
                <a:gd name="connsiteY117" fmla="*/ 3033712 h 4373562"/>
                <a:gd name="connsiteX118" fmla="*/ 3305968 w 4836318"/>
                <a:gd name="connsiteY118" fmla="*/ 3065462 h 4373562"/>
                <a:gd name="connsiteX119" fmla="*/ 3394868 w 4836318"/>
                <a:gd name="connsiteY119" fmla="*/ 3128962 h 4373562"/>
                <a:gd name="connsiteX120" fmla="*/ 3375818 w 4836318"/>
                <a:gd name="connsiteY120" fmla="*/ 3186112 h 4373562"/>
                <a:gd name="connsiteX121" fmla="*/ 3407568 w 4836318"/>
                <a:gd name="connsiteY121" fmla="*/ 3205162 h 4373562"/>
                <a:gd name="connsiteX122" fmla="*/ 3426618 w 4836318"/>
                <a:gd name="connsiteY122" fmla="*/ 3211512 h 4373562"/>
                <a:gd name="connsiteX123" fmla="*/ 3464718 w 4836318"/>
                <a:gd name="connsiteY123" fmla="*/ 3243262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2387 w 4836318"/>
                <a:gd name="connsiteY57" fmla="*/ 1345406 h 4373562"/>
                <a:gd name="connsiteX58" fmla="*/ 1343818 w 4836318"/>
                <a:gd name="connsiteY58" fmla="*/ 1364456 h 4373562"/>
                <a:gd name="connsiteX59" fmla="*/ 1367631 w 4836318"/>
                <a:gd name="connsiteY59" fmla="*/ 1359693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2387 w 4836318"/>
                <a:gd name="connsiteY57" fmla="*/ 1345406 h 4373562"/>
                <a:gd name="connsiteX58" fmla="*/ 1343818 w 4836318"/>
                <a:gd name="connsiteY58" fmla="*/ 1364456 h 4373562"/>
                <a:gd name="connsiteX59" fmla="*/ 1370805 w 4836318"/>
                <a:gd name="connsiteY59" fmla="*/ 1396999 h 4373562"/>
                <a:gd name="connsiteX60" fmla="*/ 1404143 w 4836318"/>
                <a:gd name="connsiteY60" fmla="*/ 1391443 h 4373562"/>
                <a:gd name="connsiteX61" fmla="*/ 1402556 w 4836318"/>
                <a:gd name="connsiteY61" fmla="*/ 1436687 h 4373562"/>
                <a:gd name="connsiteX62" fmla="*/ 1438274 w 4836318"/>
                <a:gd name="connsiteY62" fmla="*/ 1432719 h 4373562"/>
                <a:gd name="connsiteX63" fmla="*/ 1449386 w 4836318"/>
                <a:gd name="connsiteY63" fmla="*/ 1506537 h 4373562"/>
                <a:gd name="connsiteX64" fmla="*/ 1485105 w 4836318"/>
                <a:gd name="connsiteY64" fmla="*/ 1513681 h 4373562"/>
                <a:gd name="connsiteX65" fmla="*/ 1623218 w 4836318"/>
                <a:gd name="connsiteY65" fmla="*/ 1630362 h 4373562"/>
                <a:gd name="connsiteX66" fmla="*/ 1623218 w 4836318"/>
                <a:gd name="connsiteY66" fmla="*/ 1636712 h 4373562"/>
                <a:gd name="connsiteX67" fmla="*/ 1705768 w 4836318"/>
                <a:gd name="connsiteY67" fmla="*/ 1693862 h 4373562"/>
                <a:gd name="connsiteX68" fmla="*/ 1705768 w 4836318"/>
                <a:gd name="connsiteY68" fmla="*/ 1757362 h 4373562"/>
                <a:gd name="connsiteX69" fmla="*/ 1756568 w 4836318"/>
                <a:gd name="connsiteY69" fmla="*/ 1789112 h 4373562"/>
                <a:gd name="connsiteX70" fmla="*/ 1756568 w 4836318"/>
                <a:gd name="connsiteY70" fmla="*/ 1789112 h 4373562"/>
                <a:gd name="connsiteX71" fmla="*/ 1839118 w 4836318"/>
                <a:gd name="connsiteY71" fmla="*/ 1782762 h 4373562"/>
                <a:gd name="connsiteX72" fmla="*/ 1820068 w 4836318"/>
                <a:gd name="connsiteY72" fmla="*/ 1827212 h 4373562"/>
                <a:gd name="connsiteX73" fmla="*/ 1820068 w 4836318"/>
                <a:gd name="connsiteY73" fmla="*/ 1827212 h 4373562"/>
                <a:gd name="connsiteX74" fmla="*/ 1858168 w 4836318"/>
                <a:gd name="connsiteY74" fmla="*/ 1916112 h 4373562"/>
                <a:gd name="connsiteX75" fmla="*/ 1928018 w 4836318"/>
                <a:gd name="connsiteY75" fmla="*/ 1909762 h 4373562"/>
                <a:gd name="connsiteX76" fmla="*/ 1972468 w 4836318"/>
                <a:gd name="connsiteY76" fmla="*/ 1941512 h 4373562"/>
                <a:gd name="connsiteX77" fmla="*/ 2023268 w 4836318"/>
                <a:gd name="connsiteY77" fmla="*/ 1985962 h 4373562"/>
                <a:gd name="connsiteX78" fmla="*/ 2042318 w 4836318"/>
                <a:gd name="connsiteY78" fmla="*/ 1992312 h 4373562"/>
                <a:gd name="connsiteX79" fmla="*/ 2042318 w 4836318"/>
                <a:gd name="connsiteY79" fmla="*/ 1992312 h 4373562"/>
                <a:gd name="connsiteX80" fmla="*/ 2093118 w 4836318"/>
                <a:gd name="connsiteY80" fmla="*/ 2043112 h 4373562"/>
                <a:gd name="connsiteX81" fmla="*/ 2143918 w 4836318"/>
                <a:gd name="connsiteY81" fmla="*/ 2068512 h 4373562"/>
                <a:gd name="connsiteX82" fmla="*/ 2182018 w 4836318"/>
                <a:gd name="connsiteY82" fmla="*/ 2106612 h 4373562"/>
                <a:gd name="connsiteX83" fmla="*/ 2182018 w 4836318"/>
                <a:gd name="connsiteY83" fmla="*/ 2106612 h 4373562"/>
                <a:gd name="connsiteX84" fmla="*/ 2232818 w 4836318"/>
                <a:gd name="connsiteY84" fmla="*/ 2144712 h 4373562"/>
                <a:gd name="connsiteX85" fmla="*/ 2251868 w 4836318"/>
                <a:gd name="connsiteY85" fmla="*/ 2157412 h 4373562"/>
                <a:gd name="connsiteX86" fmla="*/ 2270918 w 4836318"/>
                <a:gd name="connsiteY86" fmla="*/ 2176462 h 4373562"/>
                <a:gd name="connsiteX87" fmla="*/ 2309018 w 4836318"/>
                <a:gd name="connsiteY87" fmla="*/ 2195512 h 4373562"/>
                <a:gd name="connsiteX88" fmla="*/ 2315368 w 4836318"/>
                <a:gd name="connsiteY88" fmla="*/ 2227262 h 4373562"/>
                <a:gd name="connsiteX89" fmla="*/ 2340768 w 4836318"/>
                <a:gd name="connsiteY89" fmla="*/ 2227262 h 4373562"/>
                <a:gd name="connsiteX90" fmla="*/ 2334418 w 4836318"/>
                <a:gd name="connsiteY90" fmla="*/ 2265362 h 4373562"/>
                <a:gd name="connsiteX91" fmla="*/ 2385218 w 4836318"/>
                <a:gd name="connsiteY91" fmla="*/ 2278062 h 4373562"/>
                <a:gd name="connsiteX92" fmla="*/ 2391568 w 4836318"/>
                <a:gd name="connsiteY92" fmla="*/ 2341562 h 4373562"/>
                <a:gd name="connsiteX93" fmla="*/ 2423318 w 4836318"/>
                <a:gd name="connsiteY93" fmla="*/ 2347912 h 4373562"/>
                <a:gd name="connsiteX94" fmla="*/ 2423318 w 4836318"/>
                <a:gd name="connsiteY94" fmla="*/ 2436812 h 4373562"/>
                <a:gd name="connsiteX95" fmla="*/ 2480468 w 4836318"/>
                <a:gd name="connsiteY95" fmla="*/ 2443162 h 4373562"/>
                <a:gd name="connsiteX96" fmla="*/ 2537618 w 4836318"/>
                <a:gd name="connsiteY96" fmla="*/ 2462212 h 4373562"/>
                <a:gd name="connsiteX97" fmla="*/ 2594768 w 4836318"/>
                <a:gd name="connsiteY97" fmla="*/ 2487612 h 4373562"/>
                <a:gd name="connsiteX98" fmla="*/ 2670968 w 4836318"/>
                <a:gd name="connsiteY98" fmla="*/ 2513012 h 4373562"/>
                <a:gd name="connsiteX99" fmla="*/ 2696368 w 4836318"/>
                <a:gd name="connsiteY99" fmla="*/ 2538412 h 4373562"/>
                <a:gd name="connsiteX100" fmla="*/ 2702718 w 4836318"/>
                <a:gd name="connsiteY100" fmla="*/ 2620962 h 4373562"/>
                <a:gd name="connsiteX101" fmla="*/ 2734468 w 4836318"/>
                <a:gd name="connsiteY101" fmla="*/ 2646362 h 4373562"/>
                <a:gd name="connsiteX102" fmla="*/ 2734468 w 4836318"/>
                <a:gd name="connsiteY102" fmla="*/ 2646362 h 4373562"/>
                <a:gd name="connsiteX103" fmla="*/ 2778918 w 4836318"/>
                <a:gd name="connsiteY103" fmla="*/ 2684462 h 4373562"/>
                <a:gd name="connsiteX104" fmla="*/ 2836068 w 4836318"/>
                <a:gd name="connsiteY104" fmla="*/ 2709862 h 4373562"/>
                <a:gd name="connsiteX105" fmla="*/ 2886868 w 4836318"/>
                <a:gd name="connsiteY105" fmla="*/ 2747962 h 4373562"/>
                <a:gd name="connsiteX106" fmla="*/ 2899568 w 4836318"/>
                <a:gd name="connsiteY106" fmla="*/ 2786062 h 4373562"/>
                <a:gd name="connsiteX107" fmla="*/ 2899568 w 4836318"/>
                <a:gd name="connsiteY107" fmla="*/ 2817812 h 4373562"/>
                <a:gd name="connsiteX108" fmla="*/ 2950368 w 4836318"/>
                <a:gd name="connsiteY108" fmla="*/ 2836862 h 4373562"/>
                <a:gd name="connsiteX109" fmla="*/ 2950368 w 4836318"/>
                <a:gd name="connsiteY109" fmla="*/ 2836862 h 4373562"/>
                <a:gd name="connsiteX110" fmla="*/ 3007518 w 4836318"/>
                <a:gd name="connsiteY110" fmla="*/ 2881312 h 4373562"/>
                <a:gd name="connsiteX111" fmla="*/ 3007518 w 4836318"/>
                <a:gd name="connsiteY111" fmla="*/ 2881312 h 4373562"/>
                <a:gd name="connsiteX112" fmla="*/ 3096418 w 4836318"/>
                <a:gd name="connsiteY112" fmla="*/ 2919412 h 4373562"/>
                <a:gd name="connsiteX113" fmla="*/ 3096418 w 4836318"/>
                <a:gd name="connsiteY113" fmla="*/ 2919412 h 4373562"/>
                <a:gd name="connsiteX114" fmla="*/ 3185318 w 4836318"/>
                <a:gd name="connsiteY114" fmla="*/ 2944812 h 4373562"/>
                <a:gd name="connsiteX115" fmla="*/ 3198018 w 4836318"/>
                <a:gd name="connsiteY115" fmla="*/ 2995612 h 4373562"/>
                <a:gd name="connsiteX116" fmla="*/ 3236118 w 4836318"/>
                <a:gd name="connsiteY116" fmla="*/ 3021012 h 4373562"/>
                <a:gd name="connsiteX117" fmla="*/ 3267868 w 4836318"/>
                <a:gd name="connsiteY117" fmla="*/ 3033712 h 4373562"/>
                <a:gd name="connsiteX118" fmla="*/ 3305968 w 4836318"/>
                <a:gd name="connsiteY118" fmla="*/ 3065462 h 4373562"/>
                <a:gd name="connsiteX119" fmla="*/ 3394868 w 4836318"/>
                <a:gd name="connsiteY119" fmla="*/ 3128962 h 4373562"/>
                <a:gd name="connsiteX120" fmla="*/ 3375818 w 4836318"/>
                <a:gd name="connsiteY120" fmla="*/ 3186112 h 4373562"/>
                <a:gd name="connsiteX121" fmla="*/ 3407568 w 4836318"/>
                <a:gd name="connsiteY121" fmla="*/ 3205162 h 4373562"/>
                <a:gd name="connsiteX122" fmla="*/ 3426618 w 4836318"/>
                <a:gd name="connsiteY122" fmla="*/ 3211512 h 4373562"/>
                <a:gd name="connsiteX123" fmla="*/ 3464718 w 4836318"/>
                <a:gd name="connsiteY123" fmla="*/ 3243262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2387 w 4836318"/>
                <a:gd name="connsiteY57" fmla="*/ 1345406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43818 w 4836318"/>
                <a:gd name="connsiteY57" fmla="*/ 1364456 h 4373562"/>
                <a:gd name="connsiteX58" fmla="*/ 1377156 w 4836318"/>
                <a:gd name="connsiteY58" fmla="*/ 1357312 h 4373562"/>
                <a:gd name="connsiteX59" fmla="*/ 1370805 w 4836318"/>
                <a:gd name="connsiteY59" fmla="*/ 1396999 h 4373562"/>
                <a:gd name="connsiteX60" fmla="*/ 1404143 w 4836318"/>
                <a:gd name="connsiteY60" fmla="*/ 1391443 h 4373562"/>
                <a:gd name="connsiteX61" fmla="*/ 1402556 w 4836318"/>
                <a:gd name="connsiteY61" fmla="*/ 1436687 h 4373562"/>
                <a:gd name="connsiteX62" fmla="*/ 1438274 w 4836318"/>
                <a:gd name="connsiteY62" fmla="*/ 1432719 h 4373562"/>
                <a:gd name="connsiteX63" fmla="*/ 1449386 w 4836318"/>
                <a:gd name="connsiteY63" fmla="*/ 1506537 h 4373562"/>
                <a:gd name="connsiteX64" fmla="*/ 1485105 w 4836318"/>
                <a:gd name="connsiteY64" fmla="*/ 1513681 h 4373562"/>
                <a:gd name="connsiteX65" fmla="*/ 1623218 w 4836318"/>
                <a:gd name="connsiteY65" fmla="*/ 1630362 h 4373562"/>
                <a:gd name="connsiteX66" fmla="*/ 1623218 w 4836318"/>
                <a:gd name="connsiteY66" fmla="*/ 1636712 h 4373562"/>
                <a:gd name="connsiteX67" fmla="*/ 1705768 w 4836318"/>
                <a:gd name="connsiteY67" fmla="*/ 1693862 h 4373562"/>
                <a:gd name="connsiteX68" fmla="*/ 1705768 w 4836318"/>
                <a:gd name="connsiteY68" fmla="*/ 1757362 h 4373562"/>
                <a:gd name="connsiteX69" fmla="*/ 1756568 w 4836318"/>
                <a:gd name="connsiteY69" fmla="*/ 1789112 h 4373562"/>
                <a:gd name="connsiteX70" fmla="*/ 1756568 w 4836318"/>
                <a:gd name="connsiteY70" fmla="*/ 1789112 h 4373562"/>
                <a:gd name="connsiteX71" fmla="*/ 1839118 w 4836318"/>
                <a:gd name="connsiteY71" fmla="*/ 1782762 h 4373562"/>
                <a:gd name="connsiteX72" fmla="*/ 1820068 w 4836318"/>
                <a:gd name="connsiteY72" fmla="*/ 1827212 h 4373562"/>
                <a:gd name="connsiteX73" fmla="*/ 1820068 w 4836318"/>
                <a:gd name="connsiteY73" fmla="*/ 1827212 h 4373562"/>
                <a:gd name="connsiteX74" fmla="*/ 1858168 w 4836318"/>
                <a:gd name="connsiteY74" fmla="*/ 1916112 h 4373562"/>
                <a:gd name="connsiteX75" fmla="*/ 1928018 w 4836318"/>
                <a:gd name="connsiteY75" fmla="*/ 1909762 h 4373562"/>
                <a:gd name="connsiteX76" fmla="*/ 1972468 w 4836318"/>
                <a:gd name="connsiteY76" fmla="*/ 1941512 h 4373562"/>
                <a:gd name="connsiteX77" fmla="*/ 2023268 w 4836318"/>
                <a:gd name="connsiteY77" fmla="*/ 1985962 h 4373562"/>
                <a:gd name="connsiteX78" fmla="*/ 2042318 w 4836318"/>
                <a:gd name="connsiteY78" fmla="*/ 1992312 h 4373562"/>
                <a:gd name="connsiteX79" fmla="*/ 2042318 w 4836318"/>
                <a:gd name="connsiteY79" fmla="*/ 1992312 h 4373562"/>
                <a:gd name="connsiteX80" fmla="*/ 2093118 w 4836318"/>
                <a:gd name="connsiteY80" fmla="*/ 2043112 h 4373562"/>
                <a:gd name="connsiteX81" fmla="*/ 2143918 w 4836318"/>
                <a:gd name="connsiteY81" fmla="*/ 2068512 h 4373562"/>
                <a:gd name="connsiteX82" fmla="*/ 2182018 w 4836318"/>
                <a:gd name="connsiteY82" fmla="*/ 2106612 h 4373562"/>
                <a:gd name="connsiteX83" fmla="*/ 2182018 w 4836318"/>
                <a:gd name="connsiteY83" fmla="*/ 2106612 h 4373562"/>
                <a:gd name="connsiteX84" fmla="*/ 2232818 w 4836318"/>
                <a:gd name="connsiteY84" fmla="*/ 2144712 h 4373562"/>
                <a:gd name="connsiteX85" fmla="*/ 2251868 w 4836318"/>
                <a:gd name="connsiteY85" fmla="*/ 2157412 h 4373562"/>
                <a:gd name="connsiteX86" fmla="*/ 2270918 w 4836318"/>
                <a:gd name="connsiteY86" fmla="*/ 2176462 h 4373562"/>
                <a:gd name="connsiteX87" fmla="*/ 2309018 w 4836318"/>
                <a:gd name="connsiteY87" fmla="*/ 2195512 h 4373562"/>
                <a:gd name="connsiteX88" fmla="*/ 2315368 w 4836318"/>
                <a:gd name="connsiteY88" fmla="*/ 2227262 h 4373562"/>
                <a:gd name="connsiteX89" fmla="*/ 2340768 w 4836318"/>
                <a:gd name="connsiteY89" fmla="*/ 2227262 h 4373562"/>
                <a:gd name="connsiteX90" fmla="*/ 2334418 w 4836318"/>
                <a:gd name="connsiteY90" fmla="*/ 2265362 h 4373562"/>
                <a:gd name="connsiteX91" fmla="*/ 2385218 w 4836318"/>
                <a:gd name="connsiteY91" fmla="*/ 2278062 h 4373562"/>
                <a:gd name="connsiteX92" fmla="*/ 2391568 w 4836318"/>
                <a:gd name="connsiteY92" fmla="*/ 2341562 h 4373562"/>
                <a:gd name="connsiteX93" fmla="*/ 2423318 w 4836318"/>
                <a:gd name="connsiteY93" fmla="*/ 2347912 h 4373562"/>
                <a:gd name="connsiteX94" fmla="*/ 2423318 w 4836318"/>
                <a:gd name="connsiteY94" fmla="*/ 2436812 h 4373562"/>
                <a:gd name="connsiteX95" fmla="*/ 2480468 w 4836318"/>
                <a:gd name="connsiteY95" fmla="*/ 2443162 h 4373562"/>
                <a:gd name="connsiteX96" fmla="*/ 2537618 w 4836318"/>
                <a:gd name="connsiteY96" fmla="*/ 2462212 h 4373562"/>
                <a:gd name="connsiteX97" fmla="*/ 2594768 w 4836318"/>
                <a:gd name="connsiteY97" fmla="*/ 2487612 h 4373562"/>
                <a:gd name="connsiteX98" fmla="*/ 2670968 w 4836318"/>
                <a:gd name="connsiteY98" fmla="*/ 2513012 h 4373562"/>
                <a:gd name="connsiteX99" fmla="*/ 2696368 w 4836318"/>
                <a:gd name="connsiteY99" fmla="*/ 2538412 h 4373562"/>
                <a:gd name="connsiteX100" fmla="*/ 2702718 w 4836318"/>
                <a:gd name="connsiteY100" fmla="*/ 2620962 h 4373562"/>
                <a:gd name="connsiteX101" fmla="*/ 2734468 w 4836318"/>
                <a:gd name="connsiteY101" fmla="*/ 2646362 h 4373562"/>
                <a:gd name="connsiteX102" fmla="*/ 2734468 w 4836318"/>
                <a:gd name="connsiteY102" fmla="*/ 2646362 h 4373562"/>
                <a:gd name="connsiteX103" fmla="*/ 2778918 w 4836318"/>
                <a:gd name="connsiteY103" fmla="*/ 2684462 h 4373562"/>
                <a:gd name="connsiteX104" fmla="*/ 2836068 w 4836318"/>
                <a:gd name="connsiteY104" fmla="*/ 2709862 h 4373562"/>
                <a:gd name="connsiteX105" fmla="*/ 2886868 w 4836318"/>
                <a:gd name="connsiteY105" fmla="*/ 2747962 h 4373562"/>
                <a:gd name="connsiteX106" fmla="*/ 2899568 w 4836318"/>
                <a:gd name="connsiteY106" fmla="*/ 2786062 h 4373562"/>
                <a:gd name="connsiteX107" fmla="*/ 2899568 w 4836318"/>
                <a:gd name="connsiteY107" fmla="*/ 2817812 h 4373562"/>
                <a:gd name="connsiteX108" fmla="*/ 2950368 w 4836318"/>
                <a:gd name="connsiteY108" fmla="*/ 2836862 h 4373562"/>
                <a:gd name="connsiteX109" fmla="*/ 2950368 w 4836318"/>
                <a:gd name="connsiteY109" fmla="*/ 2836862 h 4373562"/>
                <a:gd name="connsiteX110" fmla="*/ 3007518 w 4836318"/>
                <a:gd name="connsiteY110" fmla="*/ 2881312 h 4373562"/>
                <a:gd name="connsiteX111" fmla="*/ 3007518 w 4836318"/>
                <a:gd name="connsiteY111" fmla="*/ 2881312 h 4373562"/>
                <a:gd name="connsiteX112" fmla="*/ 3096418 w 4836318"/>
                <a:gd name="connsiteY112" fmla="*/ 2919412 h 4373562"/>
                <a:gd name="connsiteX113" fmla="*/ 3096418 w 4836318"/>
                <a:gd name="connsiteY113" fmla="*/ 2919412 h 4373562"/>
                <a:gd name="connsiteX114" fmla="*/ 3185318 w 4836318"/>
                <a:gd name="connsiteY114" fmla="*/ 2944812 h 4373562"/>
                <a:gd name="connsiteX115" fmla="*/ 3198018 w 4836318"/>
                <a:gd name="connsiteY115" fmla="*/ 2995612 h 4373562"/>
                <a:gd name="connsiteX116" fmla="*/ 3236118 w 4836318"/>
                <a:gd name="connsiteY116" fmla="*/ 3021012 h 4373562"/>
                <a:gd name="connsiteX117" fmla="*/ 3267868 w 4836318"/>
                <a:gd name="connsiteY117" fmla="*/ 3033712 h 4373562"/>
                <a:gd name="connsiteX118" fmla="*/ 3305968 w 4836318"/>
                <a:gd name="connsiteY118" fmla="*/ 3065462 h 4373562"/>
                <a:gd name="connsiteX119" fmla="*/ 3394868 w 4836318"/>
                <a:gd name="connsiteY119" fmla="*/ 3128962 h 4373562"/>
                <a:gd name="connsiteX120" fmla="*/ 3375818 w 4836318"/>
                <a:gd name="connsiteY120" fmla="*/ 3186112 h 4373562"/>
                <a:gd name="connsiteX121" fmla="*/ 3407568 w 4836318"/>
                <a:gd name="connsiteY121" fmla="*/ 3205162 h 4373562"/>
                <a:gd name="connsiteX122" fmla="*/ 3426618 w 4836318"/>
                <a:gd name="connsiteY122" fmla="*/ 3211512 h 4373562"/>
                <a:gd name="connsiteX123" fmla="*/ 3464718 w 4836318"/>
                <a:gd name="connsiteY123" fmla="*/ 3243262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623218 w 4836318"/>
                <a:gd name="connsiteY66" fmla="*/ 1630362 h 4373562"/>
                <a:gd name="connsiteX67" fmla="*/ 1623218 w 4836318"/>
                <a:gd name="connsiteY67" fmla="*/ 1636712 h 4373562"/>
                <a:gd name="connsiteX68" fmla="*/ 1705768 w 4836318"/>
                <a:gd name="connsiteY68" fmla="*/ 1693862 h 4373562"/>
                <a:gd name="connsiteX69" fmla="*/ 1705768 w 4836318"/>
                <a:gd name="connsiteY69" fmla="*/ 1757362 h 4373562"/>
                <a:gd name="connsiteX70" fmla="*/ 1756568 w 4836318"/>
                <a:gd name="connsiteY70" fmla="*/ 1789112 h 4373562"/>
                <a:gd name="connsiteX71" fmla="*/ 1756568 w 4836318"/>
                <a:gd name="connsiteY71" fmla="*/ 1789112 h 4373562"/>
                <a:gd name="connsiteX72" fmla="*/ 1839118 w 4836318"/>
                <a:gd name="connsiteY72" fmla="*/ 1782762 h 4373562"/>
                <a:gd name="connsiteX73" fmla="*/ 1820068 w 4836318"/>
                <a:gd name="connsiteY73" fmla="*/ 1827212 h 4373562"/>
                <a:gd name="connsiteX74" fmla="*/ 1820068 w 4836318"/>
                <a:gd name="connsiteY74" fmla="*/ 1827212 h 4373562"/>
                <a:gd name="connsiteX75" fmla="*/ 1858168 w 4836318"/>
                <a:gd name="connsiteY75" fmla="*/ 1916112 h 4373562"/>
                <a:gd name="connsiteX76" fmla="*/ 1928018 w 4836318"/>
                <a:gd name="connsiteY76" fmla="*/ 1909762 h 4373562"/>
                <a:gd name="connsiteX77" fmla="*/ 1972468 w 4836318"/>
                <a:gd name="connsiteY77" fmla="*/ 1941512 h 4373562"/>
                <a:gd name="connsiteX78" fmla="*/ 2023268 w 4836318"/>
                <a:gd name="connsiteY78" fmla="*/ 1985962 h 4373562"/>
                <a:gd name="connsiteX79" fmla="*/ 2042318 w 4836318"/>
                <a:gd name="connsiteY79" fmla="*/ 1992312 h 4373562"/>
                <a:gd name="connsiteX80" fmla="*/ 2042318 w 4836318"/>
                <a:gd name="connsiteY80" fmla="*/ 1992312 h 4373562"/>
                <a:gd name="connsiteX81" fmla="*/ 2093118 w 4836318"/>
                <a:gd name="connsiteY81" fmla="*/ 2043112 h 4373562"/>
                <a:gd name="connsiteX82" fmla="*/ 2143918 w 4836318"/>
                <a:gd name="connsiteY82" fmla="*/ 2068512 h 4373562"/>
                <a:gd name="connsiteX83" fmla="*/ 2182018 w 4836318"/>
                <a:gd name="connsiteY83" fmla="*/ 2106612 h 4373562"/>
                <a:gd name="connsiteX84" fmla="*/ 2182018 w 4836318"/>
                <a:gd name="connsiteY84" fmla="*/ 2106612 h 4373562"/>
                <a:gd name="connsiteX85" fmla="*/ 2232818 w 4836318"/>
                <a:gd name="connsiteY85" fmla="*/ 2144712 h 4373562"/>
                <a:gd name="connsiteX86" fmla="*/ 2251868 w 4836318"/>
                <a:gd name="connsiteY86" fmla="*/ 2157412 h 4373562"/>
                <a:gd name="connsiteX87" fmla="*/ 2270918 w 4836318"/>
                <a:gd name="connsiteY87" fmla="*/ 2176462 h 4373562"/>
                <a:gd name="connsiteX88" fmla="*/ 2309018 w 4836318"/>
                <a:gd name="connsiteY88" fmla="*/ 2195512 h 4373562"/>
                <a:gd name="connsiteX89" fmla="*/ 2315368 w 4836318"/>
                <a:gd name="connsiteY89" fmla="*/ 2227262 h 4373562"/>
                <a:gd name="connsiteX90" fmla="*/ 2340768 w 4836318"/>
                <a:gd name="connsiteY90" fmla="*/ 2227262 h 4373562"/>
                <a:gd name="connsiteX91" fmla="*/ 2334418 w 4836318"/>
                <a:gd name="connsiteY91" fmla="*/ 2265362 h 4373562"/>
                <a:gd name="connsiteX92" fmla="*/ 2385218 w 4836318"/>
                <a:gd name="connsiteY92" fmla="*/ 2278062 h 4373562"/>
                <a:gd name="connsiteX93" fmla="*/ 2391568 w 4836318"/>
                <a:gd name="connsiteY93" fmla="*/ 2341562 h 4373562"/>
                <a:gd name="connsiteX94" fmla="*/ 2423318 w 4836318"/>
                <a:gd name="connsiteY94" fmla="*/ 2347912 h 4373562"/>
                <a:gd name="connsiteX95" fmla="*/ 2423318 w 4836318"/>
                <a:gd name="connsiteY95" fmla="*/ 2436812 h 4373562"/>
                <a:gd name="connsiteX96" fmla="*/ 2480468 w 4836318"/>
                <a:gd name="connsiteY96" fmla="*/ 2443162 h 4373562"/>
                <a:gd name="connsiteX97" fmla="*/ 2537618 w 4836318"/>
                <a:gd name="connsiteY97" fmla="*/ 2462212 h 4373562"/>
                <a:gd name="connsiteX98" fmla="*/ 2594768 w 4836318"/>
                <a:gd name="connsiteY98" fmla="*/ 2487612 h 4373562"/>
                <a:gd name="connsiteX99" fmla="*/ 2670968 w 4836318"/>
                <a:gd name="connsiteY99" fmla="*/ 2513012 h 4373562"/>
                <a:gd name="connsiteX100" fmla="*/ 2696368 w 4836318"/>
                <a:gd name="connsiteY100" fmla="*/ 2538412 h 4373562"/>
                <a:gd name="connsiteX101" fmla="*/ 2702718 w 4836318"/>
                <a:gd name="connsiteY101" fmla="*/ 2620962 h 4373562"/>
                <a:gd name="connsiteX102" fmla="*/ 2734468 w 4836318"/>
                <a:gd name="connsiteY102" fmla="*/ 2646362 h 4373562"/>
                <a:gd name="connsiteX103" fmla="*/ 2734468 w 4836318"/>
                <a:gd name="connsiteY103" fmla="*/ 2646362 h 4373562"/>
                <a:gd name="connsiteX104" fmla="*/ 2778918 w 4836318"/>
                <a:gd name="connsiteY104" fmla="*/ 2684462 h 4373562"/>
                <a:gd name="connsiteX105" fmla="*/ 2836068 w 4836318"/>
                <a:gd name="connsiteY105" fmla="*/ 2709862 h 4373562"/>
                <a:gd name="connsiteX106" fmla="*/ 2886868 w 4836318"/>
                <a:gd name="connsiteY106" fmla="*/ 2747962 h 4373562"/>
                <a:gd name="connsiteX107" fmla="*/ 2899568 w 4836318"/>
                <a:gd name="connsiteY107" fmla="*/ 2786062 h 4373562"/>
                <a:gd name="connsiteX108" fmla="*/ 2899568 w 4836318"/>
                <a:gd name="connsiteY108" fmla="*/ 2817812 h 4373562"/>
                <a:gd name="connsiteX109" fmla="*/ 2950368 w 4836318"/>
                <a:gd name="connsiteY109" fmla="*/ 2836862 h 4373562"/>
                <a:gd name="connsiteX110" fmla="*/ 2950368 w 4836318"/>
                <a:gd name="connsiteY110" fmla="*/ 2836862 h 4373562"/>
                <a:gd name="connsiteX111" fmla="*/ 3007518 w 4836318"/>
                <a:gd name="connsiteY111" fmla="*/ 2881312 h 4373562"/>
                <a:gd name="connsiteX112" fmla="*/ 3007518 w 4836318"/>
                <a:gd name="connsiteY112" fmla="*/ 2881312 h 4373562"/>
                <a:gd name="connsiteX113" fmla="*/ 3096418 w 4836318"/>
                <a:gd name="connsiteY113" fmla="*/ 2919412 h 4373562"/>
                <a:gd name="connsiteX114" fmla="*/ 3096418 w 4836318"/>
                <a:gd name="connsiteY114" fmla="*/ 2919412 h 4373562"/>
                <a:gd name="connsiteX115" fmla="*/ 3185318 w 4836318"/>
                <a:gd name="connsiteY115" fmla="*/ 2944812 h 4373562"/>
                <a:gd name="connsiteX116" fmla="*/ 3198018 w 4836318"/>
                <a:gd name="connsiteY116" fmla="*/ 2995612 h 4373562"/>
                <a:gd name="connsiteX117" fmla="*/ 3236118 w 4836318"/>
                <a:gd name="connsiteY117" fmla="*/ 3021012 h 4373562"/>
                <a:gd name="connsiteX118" fmla="*/ 3267868 w 4836318"/>
                <a:gd name="connsiteY118" fmla="*/ 3033712 h 4373562"/>
                <a:gd name="connsiteX119" fmla="*/ 3305968 w 4836318"/>
                <a:gd name="connsiteY119" fmla="*/ 3065462 h 4373562"/>
                <a:gd name="connsiteX120" fmla="*/ 3394868 w 4836318"/>
                <a:gd name="connsiteY120" fmla="*/ 3128962 h 4373562"/>
                <a:gd name="connsiteX121" fmla="*/ 3375818 w 4836318"/>
                <a:gd name="connsiteY121" fmla="*/ 3186112 h 4373562"/>
                <a:gd name="connsiteX122" fmla="*/ 3407568 w 4836318"/>
                <a:gd name="connsiteY122" fmla="*/ 3205162 h 4373562"/>
                <a:gd name="connsiteX123" fmla="*/ 3426618 w 4836318"/>
                <a:gd name="connsiteY123" fmla="*/ 3211512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623218 w 4836318"/>
                <a:gd name="connsiteY67" fmla="*/ 1630362 h 4373562"/>
                <a:gd name="connsiteX68" fmla="*/ 1623218 w 4836318"/>
                <a:gd name="connsiteY68" fmla="*/ 1636712 h 4373562"/>
                <a:gd name="connsiteX69" fmla="*/ 1705768 w 4836318"/>
                <a:gd name="connsiteY69" fmla="*/ 1693862 h 4373562"/>
                <a:gd name="connsiteX70" fmla="*/ 1705768 w 4836318"/>
                <a:gd name="connsiteY70" fmla="*/ 1757362 h 4373562"/>
                <a:gd name="connsiteX71" fmla="*/ 1756568 w 4836318"/>
                <a:gd name="connsiteY71" fmla="*/ 1789112 h 4373562"/>
                <a:gd name="connsiteX72" fmla="*/ 1756568 w 4836318"/>
                <a:gd name="connsiteY72" fmla="*/ 1789112 h 4373562"/>
                <a:gd name="connsiteX73" fmla="*/ 1839118 w 4836318"/>
                <a:gd name="connsiteY73" fmla="*/ 1782762 h 4373562"/>
                <a:gd name="connsiteX74" fmla="*/ 1820068 w 4836318"/>
                <a:gd name="connsiteY74" fmla="*/ 1827212 h 4373562"/>
                <a:gd name="connsiteX75" fmla="*/ 1820068 w 4836318"/>
                <a:gd name="connsiteY75" fmla="*/ 1827212 h 4373562"/>
                <a:gd name="connsiteX76" fmla="*/ 1858168 w 4836318"/>
                <a:gd name="connsiteY76" fmla="*/ 1916112 h 4373562"/>
                <a:gd name="connsiteX77" fmla="*/ 1928018 w 4836318"/>
                <a:gd name="connsiteY77" fmla="*/ 1909762 h 4373562"/>
                <a:gd name="connsiteX78" fmla="*/ 1972468 w 4836318"/>
                <a:gd name="connsiteY78" fmla="*/ 1941512 h 4373562"/>
                <a:gd name="connsiteX79" fmla="*/ 2023268 w 4836318"/>
                <a:gd name="connsiteY79" fmla="*/ 1985962 h 4373562"/>
                <a:gd name="connsiteX80" fmla="*/ 2042318 w 4836318"/>
                <a:gd name="connsiteY80" fmla="*/ 1992312 h 4373562"/>
                <a:gd name="connsiteX81" fmla="*/ 2042318 w 4836318"/>
                <a:gd name="connsiteY81" fmla="*/ 1992312 h 4373562"/>
                <a:gd name="connsiteX82" fmla="*/ 2093118 w 4836318"/>
                <a:gd name="connsiteY82" fmla="*/ 2043112 h 4373562"/>
                <a:gd name="connsiteX83" fmla="*/ 2143918 w 4836318"/>
                <a:gd name="connsiteY83" fmla="*/ 2068512 h 4373562"/>
                <a:gd name="connsiteX84" fmla="*/ 2182018 w 4836318"/>
                <a:gd name="connsiteY84" fmla="*/ 2106612 h 4373562"/>
                <a:gd name="connsiteX85" fmla="*/ 2182018 w 4836318"/>
                <a:gd name="connsiteY85" fmla="*/ 2106612 h 4373562"/>
                <a:gd name="connsiteX86" fmla="*/ 2232818 w 4836318"/>
                <a:gd name="connsiteY86" fmla="*/ 2144712 h 4373562"/>
                <a:gd name="connsiteX87" fmla="*/ 2251868 w 4836318"/>
                <a:gd name="connsiteY87" fmla="*/ 2157412 h 4373562"/>
                <a:gd name="connsiteX88" fmla="*/ 2270918 w 4836318"/>
                <a:gd name="connsiteY88" fmla="*/ 2176462 h 4373562"/>
                <a:gd name="connsiteX89" fmla="*/ 2309018 w 4836318"/>
                <a:gd name="connsiteY89" fmla="*/ 2195512 h 4373562"/>
                <a:gd name="connsiteX90" fmla="*/ 2315368 w 4836318"/>
                <a:gd name="connsiteY90" fmla="*/ 2227262 h 4373562"/>
                <a:gd name="connsiteX91" fmla="*/ 2340768 w 4836318"/>
                <a:gd name="connsiteY91" fmla="*/ 2227262 h 4373562"/>
                <a:gd name="connsiteX92" fmla="*/ 2334418 w 4836318"/>
                <a:gd name="connsiteY92" fmla="*/ 2265362 h 4373562"/>
                <a:gd name="connsiteX93" fmla="*/ 2385218 w 4836318"/>
                <a:gd name="connsiteY93" fmla="*/ 2278062 h 4373562"/>
                <a:gd name="connsiteX94" fmla="*/ 2391568 w 4836318"/>
                <a:gd name="connsiteY94" fmla="*/ 2341562 h 4373562"/>
                <a:gd name="connsiteX95" fmla="*/ 2423318 w 4836318"/>
                <a:gd name="connsiteY95" fmla="*/ 2347912 h 4373562"/>
                <a:gd name="connsiteX96" fmla="*/ 2423318 w 4836318"/>
                <a:gd name="connsiteY96" fmla="*/ 2436812 h 4373562"/>
                <a:gd name="connsiteX97" fmla="*/ 2480468 w 4836318"/>
                <a:gd name="connsiteY97" fmla="*/ 2443162 h 4373562"/>
                <a:gd name="connsiteX98" fmla="*/ 2537618 w 4836318"/>
                <a:gd name="connsiteY98" fmla="*/ 2462212 h 4373562"/>
                <a:gd name="connsiteX99" fmla="*/ 2594768 w 4836318"/>
                <a:gd name="connsiteY99" fmla="*/ 2487612 h 4373562"/>
                <a:gd name="connsiteX100" fmla="*/ 2670968 w 4836318"/>
                <a:gd name="connsiteY100" fmla="*/ 2513012 h 4373562"/>
                <a:gd name="connsiteX101" fmla="*/ 2696368 w 4836318"/>
                <a:gd name="connsiteY101" fmla="*/ 2538412 h 4373562"/>
                <a:gd name="connsiteX102" fmla="*/ 2702718 w 4836318"/>
                <a:gd name="connsiteY102" fmla="*/ 2620962 h 4373562"/>
                <a:gd name="connsiteX103" fmla="*/ 2734468 w 4836318"/>
                <a:gd name="connsiteY103" fmla="*/ 2646362 h 4373562"/>
                <a:gd name="connsiteX104" fmla="*/ 2734468 w 4836318"/>
                <a:gd name="connsiteY104" fmla="*/ 2646362 h 4373562"/>
                <a:gd name="connsiteX105" fmla="*/ 2778918 w 4836318"/>
                <a:gd name="connsiteY105" fmla="*/ 2684462 h 4373562"/>
                <a:gd name="connsiteX106" fmla="*/ 2836068 w 4836318"/>
                <a:gd name="connsiteY106" fmla="*/ 2709862 h 4373562"/>
                <a:gd name="connsiteX107" fmla="*/ 2886868 w 4836318"/>
                <a:gd name="connsiteY107" fmla="*/ 2747962 h 4373562"/>
                <a:gd name="connsiteX108" fmla="*/ 2899568 w 4836318"/>
                <a:gd name="connsiteY108" fmla="*/ 2786062 h 4373562"/>
                <a:gd name="connsiteX109" fmla="*/ 2899568 w 4836318"/>
                <a:gd name="connsiteY109" fmla="*/ 2817812 h 4373562"/>
                <a:gd name="connsiteX110" fmla="*/ 2950368 w 4836318"/>
                <a:gd name="connsiteY110" fmla="*/ 2836862 h 4373562"/>
                <a:gd name="connsiteX111" fmla="*/ 2950368 w 4836318"/>
                <a:gd name="connsiteY111" fmla="*/ 2836862 h 4373562"/>
                <a:gd name="connsiteX112" fmla="*/ 3007518 w 4836318"/>
                <a:gd name="connsiteY112" fmla="*/ 2881312 h 4373562"/>
                <a:gd name="connsiteX113" fmla="*/ 3007518 w 4836318"/>
                <a:gd name="connsiteY113" fmla="*/ 2881312 h 4373562"/>
                <a:gd name="connsiteX114" fmla="*/ 3096418 w 4836318"/>
                <a:gd name="connsiteY114" fmla="*/ 2919412 h 4373562"/>
                <a:gd name="connsiteX115" fmla="*/ 3096418 w 4836318"/>
                <a:gd name="connsiteY115" fmla="*/ 2919412 h 4373562"/>
                <a:gd name="connsiteX116" fmla="*/ 3185318 w 4836318"/>
                <a:gd name="connsiteY116" fmla="*/ 2944812 h 4373562"/>
                <a:gd name="connsiteX117" fmla="*/ 3198018 w 4836318"/>
                <a:gd name="connsiteY117" fmla="*/ 2995612 h 4373562"/>
                <a:gd name="connsiteX118" fmla="*/ 3236118 w 4836318"/>
                <a:gd name="connsiteY118" fmla="*/ 3021012 h 4373562"/>
                <a:gd name="connsiteX119" fmla="*/ 3267868 w 4836318"/>
                <a:gd name="connsiteY119" fmla="*/ 3033712 h 4373562"/>
                <a:gd name="connsiteX120" fmla="*/ 3305968 w 4836318"/>
                <a:gd name="connsiteY120" fmla="*/ 3065462 h 4373562"/>
                <a:gd name="connsiteX121" fmla="*/ 3394868 w 4836318"/>
                <a:gd name="connsiteY121" fmla="*/ 3128962 h 4373562"/>
                <a:gd name="connsiteX122" fmla="*/ 3375818 w 4836318"/>
                <a:gd name="connsiteY122" fmla="*/ 3186112 h 4373562"/>
                <a:gd name="connsiteX123" fmla="*/ 3407568 w 4836318"/>
                <a:gd name="connsiteY123" fmla="*/ 3205162 h 4373562"/>
                <a:gd name="connsiteX124" fmla="*/ 3426618 w 4836318"/>
                <a:gd name="connsiteY124" fmla="*/ 3211512 h 4373562"/>
                <a:gd name="connsiteX125" fmla="*/ 3464718 w 4836318"/>
                <a:gd name="connsiteY125" fmla="*/ 3243262 h 4373562"/>
                <a:gd name="connsiteX126" fmla="*/ 3477418 w 4836318"/>
                <a:gd name="connsiteY126" fmla="*/ 3281362 h 4373562"/>
                <a:gd name="connsiteX127" fmla="*/ 3509168 w 4836318"/>
                <a:gd name="connsiteY127" fmla="*/ 3325812 h 4373562"/>
                <a:gd name="connsiteX128" fmla="*/ 3585368 w 4836318"/>
                <a:gd name="connsiteY128" fmla="*/ 3319462 h 4373562"/>
                <a:gd name="connsiteX129" fmla="*/ 3623468 w 4836318"/>
                <a:gd name="connsiteY129" fmla="*/ 3370262 h 4373562"/>
                <a:gd name="connsiteX130" fmla="*/ 3655218 w 4836318"/>
                <a:gd name="connsiteY130" fmla="*/ 3408362 h 4373562"/>
                <a:gd name="connsiteX131" fmla="*/ 3693318 w 4836318"/>
                <a:gd name="connsiteY131" fmla="*/ 3478212 h 4373562"/>
                <a:gd name="connsiteX132" fmla="*/ 3706018 w 4836318"/>
                <a:gd name="connsiteY132" fmla="*/ 3522662 h 4373562"/>
                <a:gd name="connsiteX133" fmla="*/ 3807618 w 4836318"/>
                <a:gd name="connsiteY133" fmla="*/ 3560762 h 4373562"/>
                <a:gd name="connsiteX134" fmla="*/ 3858418 w 4836318"/>
                <a:gd name="connsiteY134" fmla="*/ 3548062 h 4373562"/>
                <a:gd name="connsiteX135" fmla="*/ 3877468 w 4836318"/>
                <a:gd name="connsiteY135" fmla="*/ 3643312 h 4373562"/>
                <a:gd name="connsiteX136" fmla="*/ 3934618 w 4836318"/>
                <a:gd name="connsiteY136" fmla="*/ 3649662 h 4373562"/>
                <a:gd name="connsiteX137" fmla="*/ 3998118 w 4836318"/>
                <a:gd name="connsiteY137" fmla="*/ 3675062 h 4373562"/>
                <a:gd name="connsiteX138" fmla="*/ 4048918 w 4836318"/>
                <a:gd name="connsiteY138" fmla="*/ 3681412 h 4373562"/>
                <a:gd name="connsiteX139" fmla="*/ 4074318 w 4836318"/>
                <a:gd name="connsiteY139" fmla="*/ 3687762 h 4373562"/>
                <a:gd name="connsiteX140" fmla="*/ 4125118 w 4836318"/>
                <a:gd name="connsiteY140" fmla="*/ 3738562 h 4373562"/>
                <a:gd name="connsiteX141" fmla="*/ 4144168 w 4836318"/>
                <a:gd name="connsiteY141" fmla="*/ 3744912 h 4373562"/>
                <a:gd name="connsiteX142" fmla="*/ 4150518 w 4836318"/>
                <a:gd name="connsiteY142" fmla="*/ 3808412 h 4373562"/>
                <a:gd name="connsiteX143" fmla="*/ 4150518 w 4836318"/>
                <a:gd name="connsiteY143" fmla="*/ 3808412 h 4373562"/>
                <a:gd name="connsiteX144" fmla="*/ 4226718 w 4836318"/>
                <a:gd name="connsiteY144" fmla="*/ 3897312 h 4373562"/>
                <a:gd name="connsiteX145" fmla="*/ 4271168 w 4836318"/>
                <a:gd name="connsiteY145" fmla="*/ 3929062 h 4373562"/>
                <a:gd name="connsiteX146" fmla="*/ 4271168 w 4836318"/>
                <a:gd name="connsiteY146" fmla="*/ 3929062 h 4373562"/>
                <a:gd name="connsiteX147" fmla="*/ 4372768 w 4836318"/>
                <a:gd name="connsiteY147" fmla="*/ 3973512 h 4373562"/>
                <a:gd name="connsiteX148" fmla="*/ 4385468 w 4836318"/>
                <a:gd name="connsiteY148" fmla="*/ 4024312 h 4373562"/>
                <a:gd name="connsiteX149" fmla="*/ 4385468 w 4836318"/>
                <a:gd name="connsiteY149" fmla="*/ 4024312 h 4373562"/>
                <a:gd name="connsiteX150" fmla="*/ 4442618 w 4836318"/>
                <a:gd name="connsiteY150" fmla="*/ 4068762 h 4373562"/>
                <a:gd name="connsiteX151" fmla="*/ 4468018 w 4836318"/>
                <a:gd name="connsiteY151" fmla="*/ 4106862 h 4373562"/>
                <a:gd name="connsiteX152" fmla="*/ 4468018 w 4836318"/>
                <a:gd name="connsiteY152" fmla="*/ 4106862 h 4373562"/>
                <a:gd name="connsiteX153" fmla="*/ 4563268 w 4836318"/>
                <a:gd name="connsiteY153" fmla="*/ 4144962 h 4373562"/>
                <a:gd name="connsiteX154" fmla="*/ 4556918 w 4836318"/>
                <a:gd name="connsiteY154" fmla="*/ 4208462 h 4373562"/>
                <a:gd name="connsiteX155" fmla="*/ 4601368 w 4836318"/>
                <a:gd name="connsiteY155" fmla="*/ 4214812 h 4373562"/>
                <a:gd name="connsiteX156" fmla="*/ 4614068 w 4836318"/>
                <a:gd name="connsiteY156" fmla="*/ 4252912 h 4373562"/>
                <a:gd name="connsiteX157" fmla="*/ 4652168 w 4836318"/>
                <a:gd name="connsiteY157" fmla="*/ 4291012 h 4373562"/>
                <a:gd name="connsiteX158" fmla="*/ 4652168 w 4836318"/>
                <a:gd name="connsiteY158" fmla="*/ 4291012 h 4373562"/>
                <a:gd name="connsiteX159" fmla="*/ 4766468 w 4836318"/>
                <a:gd name="connsiteY159" fmla="*/ 4297362 h 4373562"/>
                <a:gd name="connsiteX160" fmla="*/ 4829968 w 4836318"/>
                <a:gd name="connsiteY160" fmla="*/ 4348162 h 4373562"/>
                <a:gd name="connsiteX161" fmla="*/ 4836318 w 4836318"/>
                <a:gd name="connsiteY161" fmla="*/ 4373562 h 4373562"/>
                <a:gd name="connsiteX162" fmla="*/ 4836318 w 4836318"/>
                <a:gd name="connsiteY16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623218 w 4836318"/>
                <a:gd name="connsiteY68" fmla="*/ 1630362 h 4373562"/>
                <a:gd name="connsiteX69" fmla="*/ 1623218 w 4836318"/>
                <a:gd name="connsiteY69" fmla="*/ 1636712 h 4373562"/>
                <a:gd name="connsiteX70" fmla="*/ 1705768 w 4836318"/>
                <a:gd name="connsiteY70" fmla="*/ 1693862 h 4373562"/>
                <a:gd name="connsiteX71" fmla="*/ 1705768 w 4836318"/>
                <a:gd name="connsiteY71" fmla="*/ 1757362 h 4373562"/>
                <a:gd name="connsiteX72" fmla="*/ 1756568 w 4836318"/>
                <a:gd name="connsiteY72" fmla="*/ 1789112 h 4373562"/>
                <a:gd name="connsiteX73" fmla="*/ 1756568 w 4836318"/>
                <a:gd name="connsiteY73" fmla="*/ 1789112 h 4373562"/>
                <a:gd name="connsiteX74" fmla="*/ 1839118 w 4836318"/>
                <a:gd name="connsiteY74" fmla="*/ 1782762 h 4373562"/>
                <a:gd name="connsiteX75" fmla="*/ 1820068 w 4836318"/>
                <a:gd name="connsiteY75" fmla="*/ 1827212 h 4373562"/>
                <a:gd name="connsiteX76" fmla="*/ 1820068 w 4836318"/>
                <a:gd name="connsiteY76" fmla="*/ 1827212 h 4373562"/>
                <a:gd name="connsiteX77" fmla="*/ 1858168 w 4836318"/>
                <a:gd name="connsiteY77" fmla="*/ 1916112 h 4373562"/>
                <a:gd name="connsiteX78" fmla="*/ 1928018 w 4836318"/>
                <a:gd name="connsiteY78" fmla="*/ 1909762 h 4373562"/>
                <a:gd name="connsiteX79" fmla="*/ 1972468 w 4836318"/>
                <a:gd name="connsiteY79" fmla="*/ 1941512 h 4373562"/>
                <a:gd name="connsiteX80" fmla="*/ 2023268 w 4836318"/>
                <a:gd name="connsiteY80" fmla="*/ 1985962 h 4373562"/>
                <a:gd name="connsiteX81" fmla="*/ 2042318 w 4836318"/>
                <a:gd name="connsiteY81" fmla="*/ 1992312 h 4373562"/>
                <a:gd name="connsiteX82" fmla="*/ 2042318 w 4836318"/>
                <a:gd name="connsiteY82" fmla="*/ 1992312 h 4373562"/>
                <a:gd name="connsiteX83" fmla="*/ 2093118 w 4836318"/>
                <a:gd name="connsiteY83" fmla="*/ 2043112 h 4373562"/>
                <a:gd name="connsiteX84" fmla="*/ 2143918 w 4836318"/>
                <a:gd name="connsiteY84" fmla="*/ 2068512 h 4373562"/>
                <a:gd name="connsiteX85" fmla="*/ 2182018 w 4836318"/>
                <a:gd name="connsiteY85" fmla="*/ 2106612 h 4373562"/>
                <a:gd name="connsiteX86" fmla="*/ 2182018 w 4836318"/>
                <a:gd name="connsiteY86" fmla="*/ 2106612 h 4373562"/>
                <a:gd name="connsiteX87" fmla="*/ 2232818 w 4836318"/>
                <a:gd name="connsiteY87" fmla="*/ 2144712 h 4373562"/>
                <a:gd name="connsiteX88" fmla="*/ 2251868 w 4836318"/>
                <a:gd name="connsiteY88" fmla="*/ 2157412 h 4373562"/>
                <a:gd name="connsiteX89" fmla="*/ 2270918 w 4836318"/>
                <a:gd name="connsiteY89" fmla="*/ 2176462 h 4373562"/>
                <a:gd name="connsiteX90" fmla="*/ 2309018 w 4836318"/>
                <a:gd name="connsiteY90" fmla="*/ 2195512 h 4373562"/>
                <a:gd name="connsiteX91" fmla="*/ 2315368 w 4836318"/>
                <a:gd name="connsiteY91" fmla="*/ 2227262 h 4373562"/>
                <a:gd name="connsiteX92" fmla="*/ 2340768 w 4836318"/>
                <a:gd name="connsiteY92" fmla="*/ 2227262 h 4373562"/>
                <a:gd name="connsiteX93" fmla="*/ 2334418 w 4836318"/>
                <a:gd name="connsiteY93" fmla="*/ 2265362 h 4373562"/>
                <a:gd name="connsiteX94" fmla="*/ 2385218 w 4836318"/>
                <a:gd name="connsiteY94" fmla="*/ 2278062 h 4373562"/>
                <a:gd name="connsiteX95" fmla="*/ 2391568 w 4836318"/>
                <a:gd name="connsiteY95" fmla="*/ 2341562 h 4373562"/>
                <a:gd name="connsiteX96" fmla="*/ 2423318 w 4836318"/>
                <a:gd name="connsiteY96" fmla="*/ 2347912 h 4373562"/>
                <a:gd name="connsiteX97" fmla="*/ 2423318 w 4836318"/>
                <a:gd name="connsiteY97" fmla="*/ 2436812 h 4373562"/>
                <a:gd name="connsiteX98" fmla="*/ 2480468 w 4836318"/>
                <a:gd name="connsiteY98" fmla="*/ 2443162 h 4373562"/>
                <a:gd name="connsiteX99" fmla="*/ 2537618 w 4836318"/>
                <a:gd name="connsiteY99" fmla="*/ 2462212 h 4373562"/>
                <a:gd name="connsiteX100" fmla="*/ 2594768 w 4836318"/>
                <a:gd name="connsiteY100" fmla="*/ 2487612 h 4373562"/>
                <a:gd name="connsiteX101" fmla="*/ 2670968 w 4836318"/>
                <a:gd name="connsiteY101" fmla="*/ 2513012 h 4373562"/>
                <a:gd name="connsiteX102" fmla="*/ 2696368 w 4836318"/>
                <a:gd name="connsiteY102" fmla="*/ 2538412 h 4373562"/>
                <a:gd name="connsiteX103" fmla="*/ 2702718 w 4836318"/>
                <a:gd name="connsiteY103" fmla="*/ 2620962 h 4373562"/>
                <a:gd name="connsiteX104" fmla="*/ 2734468 w 4836318"/>
                <a:gd name="connsiteY104" fmla="*/ 2646362 h 4373562"/>
                <a:gd name="connsiteX105" fmla="*/ 2734468 w 4836318"/>
                <a:gd name="connsiteY105" fmla="*/ 2646362 h 4373562"/>
                <a:gd name="connsiteX106" fmla="*/ 2778918 w 4836318"/>
                <a:gd name="connsiteY106" fmla="*/ 2684462 h 4373562"/>
                <a:gd name="connsiteX107" fmla="*/ 2836068 w 4836318"/>
                <a:gd name="connsiteY107" fmla="*/ 2709862 h 4373562"/>
                <a:gd name="connsiteX108" fmla="*/ 2886868 w 4836318"/>
                <a:gd name="connsiteY108" fmla="*/ 2747962 h 4373562"/>
                <a:gd name="connsiteX109" fmla="*/ 2899568 w 4836318"/>
                <a:gd name="connsiteY109" fmla="*/ 2786062 h 4373562"/>
                <a:gd name="connsiteX110" fmla="*/ 2899568 w 4836318"/>
                <a:gd name="connsiteY110" fmla="*/ 2817812 h 4373562"/>
                <a:gd name="connsiteX111" fmla="*/ 2950368 w 4836318"/>
                <a:gd name="connsiteY111" fmla="*/ 2836862 h 4373562"/>
                <a:gd name="connsiteX112" fmla="*/ 2950368 w 4836318"/>
                <a:gd name="connsiteY112" fmla="*/ 2836862 h 4373562"/>
                <a:gd name="connsiteX113" fmla="*/ 3007518 w 4836318"/>
                <a:gd name="connsiteY113" fmla="*/ 2881312 h 4373562"/>
                <a:gd name="connsiteX114" fmla="*/ 3007518 w 4836318"/>
                <a:gd name="connsiteY114" fmla="*/ 2881312 h 4373562"/>
                <a:gd name="connsiteX115" fmla="*/ 3096418 w 4836318"/>
                <a:gd name="connsiteY115" fmla="*/ 2919412 h 4373562"/>
                <a:gd name="connsiteX116" fmla="*/ 3096418 w 4836318"/>
                <a:gd name="connsiteY116" fmla="*/ 2919412 h 4373562"/>
                <a:gd name="connsiteX117" fmla="*/ 3185318 w 4836318"/>
                <a:gd name="connsiteY117" fmla="*/ 2944812 h 4373562"/>
                <a:gd name="connsiteX118" fmla="*/ 3198018 w 4836318"/>
                <a:gd name="connsiteY118" fmla="*/ 2995612 h 4373562"/>
                <a:gd name="connsiteX119" fmla="*/ 3236118 w 4836318"/>
                <a:gd name="connsiteY119" fmla="*/ 3021012 h 4373562"/>
                <a:gd name="connsiteX120" fmla="*/ 3267868 w 4836318"/>
                <a:gd name="connsiteY120" fmla="*/ 3033712 h 4373562"/>
                <a:gd name="connsiteX121" fmla="*/ 3305968 w 4836318"/>
                <a:gd name="connsiteY121" fmla="*/ 3065462 h 4373562"/>
                <a:gd name="connsiteX122" fmla="*/ 3394868 w 4836318"/>
                <a:gd name="connsiteY122" fmla="*/ 3128962 h 4373562"/>
                <a:gd name="connsiteX123" fmla="*/ 3375818 w 4836318"/>
                <a:gd name="connsiteY123" fmla="*/ 3186112 h 4373562"/>
                <a:gd name="connsiteX124" fmla="*/ 3407568 w 4836318"/>
                <a:gd name="connsiteY124" fmla="*/ 3205162 h 4373562"/>
                <a:gd name="connsiteX125" fmla="*/ 3426618 w 4836318"/>
                <a:gd name="connsiteY125" fmla="*/ 3211512 h 4373562"/>
                <a:gd name="connsiteX126" fmla="*/ 3464718 w 4836318"/>
                <a:gd name="connsiteY126" fmla="*/ 3243262 h 4373562"/>
                <a:gd name="connsiteX127" fmla="*/ 3477418 w 4836318"/>
                <a:gd name="connsiteY127" fmla="*/ 3281362 h 4373562"/>
                <a:gd name="connsiteX128" fmla="*/ 3509168 w 4836318"/>
                <a:gd name="connsiteY128" fmla="*/ 3325812 h 4373562"/>
                <a:gd name="connsiteX129" fmla="*/ 3585368 w 4836318"/>
                <a:gd name="connsiteY129" fmla="*/ 3319462 h 4373562"/>
                <a:gd name="connsiteX130" fmla="*/ 3623468 w 4836318"/>
                <a:gd name="connsiteY130" fmla="*/ 3370262 h 4373562"/>
                <a:gd name="connsiteX131" fmla="*/ 3655218 w 4836318"/>
                <a:gd name="connsiteY131" fmla="*/ 3408362 h 4373562"/>
                <a:gd name="connsiteX132" fmla="*/ 3693318 w 4836318"/>
                <a:gd name="connsiteY132" fmla="*/ 3478212 h 4373562"/>
                <a:gd name="connsiteX133" fmla="*/ 3706018 w 4836318"/>
                <a:gd name="connsiteY133" fmla="*/ 3522662 h 4373562"/>
                <a:gd name="connsiteX134" fmla="*/ 3807618 w 4836318"/>
                <a:gd name="connsiteY134" fmla="*/ 3560762 h 4373562"/>
                <a:gd name="connsiteX135" fmla="*/ 3858418 w 4836318"/>
                <a:gd name="connsiteY135" fmla="*/ 3548062 h 4373562"/>
                <a:gd name="connsiteX136" fmla="*/ 3877468 w 4836318"/>
                <a:gd name="connsiteY136" fmla="*/ 3643312 h 4373562"/>
                <a:gd name="connsiteX137" fmla="*/ 3934618 w 4836318"/>
                <a:gd name="connsiteY137" fmla="*/ 3649662 h 4373562"/>
                <a:gd name="connsiteX138" fmla="*/ 3998118 w 4836318"/>
                <a:gd name="connsiteY138" fmla="*/ 3675062 h 4373562"/>
                <a:gd name="connsiteX139" fmla="*/ 4048918 w 4836318"/>
                <a:gd name="connsiteY139" fmla="*/ 3681412 h 4373562"/>
                <a:gd name="connsiteX140" fmla="*/ 4074318 w 4836318"/>
                <a:gd name="connsiteY140" fmla="*/ 3687762 h 4373562"/>
                <a:gd name="connsiteX141" fmla="*/ 4125118 w 4836318"/>
                <a:gd name="connsiteY141" fmla="*/ 3738562 h 4373562"/>
                <a:gd name="connsiteX142" fmla="*/ 4144168 w 4836318"/>
                <a:gd name="connsiteY142" fmla="*/ 3744912 h 4373562"/>
                <a:gd name="connsiteX143" fmla="*/ 4150518 w 4836318"/>
                <a:gd name="connsiteY143" fmla="*/ 3808412 h 4373562"/>
                <a:gd name="connsiteX144" fmla="*/ 4150518 w 4836318"/>
                <a:gd name="connsiteY144" fmla="*/ 3808412 h 4373562"/>
                <a:gd name="connsiteX145" fmla="*/ 4226718 w 4836318"/>
                <a:gd name="connsiteY145" fmla="*/ 3897312 h 4373562"/>
                <a:gd name="connsiteX146" fmla="*/ 4271168 w 4836318"/>
                <a:gd name="connsiteY146" fmla="*/ 3929062 h 4373562"/>
                <a:gd name="connsiteX147" fmla="*/ 4271168 w 4836318"/>
                <a:gd name="connsiteY147" fmla="*/ 3929062 h 4373562"/>
                <a:gd name="connsiteX148" fmla="*/ 4372768 w 4836318"/>
                <a:gd name="connsiteY148" fmla="*/ 3973512 h 4373562"/>
                <a:gd name="connsiteX149" fmla="*/ 4385468 w 4836318"/>
                <a:gd name="connsiteY149" fmla="*/ 4024312 h 4373562"/>
                <a:gd name="connsiteX150" fmla="*/ 4385468 w 4836318"/>
                <a:gd name="connsiteY150" fmla="*/ 4024312 h 4373562"/>
                <a:gd name="connsiteX151" fmla="*/ 4442618 w 4836318"/>
                <a:gd name="connsiteY151" fmla="*/ 4068762 h 4373562"/>
                <a:gd name="connsiteX152" fmla="*/ 4468018 w 4836318"/>
                <a:gd name="connsiteY152" fmla="*/ 4106862 h 4373562"/>
                <a:gd name="connsiteX153" fmla="*/ 4468018 w 4836318"/>
                <a:gd name="connsiteY153" fmla="*/ 4106862 h 4373562"/>
                <a:gd name="connsiteX154" fmla="*/ 4563268 w 4836318"/>
                <a:gd name="connsiteY154" fmla="*/ 4144962 h 4373562"/>
                <a:gd name="connsiteX155" fmla="*/ 4556918 w 4836318"/>
                <a:gd name="connsiteY155" fmla="*/ 4208462 h 4373562"/>
                <a:gd name="connsiteX156" fmla="*/ 4601368 w 4836318"/>
                <a:gd name="connsiteY156" fmla="*/ 4214812 h 4373562"/>
                <a:gd name="connsiteX157" fmla="*/ 4614068 w 4836318"/>
                <a:gd name="connsiteY157" fmla="*/ 4252912 h 4373562"/>
                <a:gd name="connsiteX158" fmla="*/ 4652168 w 4836318"/>
                <a:gd name="connsiteY158" fmla="*/ 4291012 h 4373562"/>
                <a:gd name="connsiteX159" fmla="*/ 4652168 w 4836318"/>
                <a:gd name="connsiteY159" fmla="*/ 4291012 h 4373562"/>
                <a:gd name="connsiteX160" fmla="*/ 4766468 w 4836318"/>
                <a:gd name="connsiteY160" fmla="*/ 4297362 h 4373562"/>
                <a:gd name="connsiteX161" fmla="*/ 4829968 w 4836318"/>
                <a:gd name="connsiteY161" fmla="*/ 4348162 h 4373562"/>
                <a:gd name="connsiteX162" fmla="*/ 4836318 w 4836318"/>
                <a:gd name="connsiteY162" fmla="*/ 4373562 h 4373562"/>
                <a:gd name="connsiteX163" fmla="*/ 4836318 w 4836318"/>
                <a:gd name="connsiteY16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623218 w 4836318"/>
                <a:gd name="connsiteY69" fmla="*/ 1630362 h 4373562"/>
                <a:gd name="connsiteX70" fmla="*/ 1623218 w 4836318"/>
                <a:gd name="connsiteY70" fmla="*/ 1636712 h 4373562"/>
                <a:gd name="connsiteX71" fmla="*/ 1705768 w 4836318"/>
                <a:gd name="connsiteY71" fmla="*/ 1693862 h 4373562"/>
                <a:gd name="connsiteX72" fmla="*/ 1705768 w 4836318"/>
                <a:gd name="connsiteY72" fmla="*/ 1757362 h 4373562"/>
                <a:gd name="connsiteX73" fmla="*/ 1756568 w 4836318"/>
                <a:gd name="connsiteY73" fmla="*/ 1789112 h 4373562"/>
                <a:gd name="connsiteX74" fmla="*/ 1756568 w 4836318"/>
                <a:gd name="connsiteY74" fmla="*/ 1789112 h 4373562"/>
                <a:gd name="connsiteX75" fmla="*/ 1839118 w 4836318"/>
                <a:gd name="connsiteY75" fmla="*/ 1782762 h 4373562"/>
                <a:gd name="connsiteX76" fmla="*/ 1820068 w 4836318"/>
                <a:gd name="connsiteY76" fmla="*/ 1827212 h 4373562"/>
                <a:gd name="connsiteX77" fmla="*/ 1820068 w 4836318"/>
                <a:gd name="connsiteY77" fmla="*/ 1827212 h 4373562"/>
                <a:gd name="connsiteX78" fmla="*/ 1858168 w 4836318"/>
                <a:gd name="connsiteY78" fmla="*/ 1916112 h 4373562"/>
                <a:gd name="connsiteX79" fmla="*/ 1928018 w 4836318"/>
                <a:gd name="connsiteY79" fmla="*/ 1909762 h 4373562"/>
                <a:gd name="connsiteX80" fmla="*/ 1972468 w 4836318"/>
                <a:gd name="connsiteY80" fmla="*/ 1941512 h 4373562"/>
                <a:gd name="connsiteX81" fmla="*/ 2023268 w 4836318"/>
                <a:gd name="connsiteY81" fmla="*/ 1985962 h 4373562"/>
                <a:gd name="connsiteX82" fmla="*/ 2042318 w 4836318"/>
                <a:gd name="connsiteY82" fmla="*/ 1992312 h 4373562"/>
                <a:gd name="connsiteX83" fmla="*/ 2042318 w 4836318"/>
                <a:gd name="connsiteY83" fmla="*/ 1992312 h 4373562"/>
                <a:gd name="connsiteX84" fmla="*/ 2093118 w 4836318"/>
                <a:gd name="connsiteY84" fmla="*/ 2043112 h 4373562"/>
                <a:gd name="connsiteX85" fmla="*/ 2143918 w 4836318"/>
                <a:gd name="connsiteY85" fmla="*/ 2068512 h 4373562"/>
                <a:gd name="connsiteX86" fmla="*/ 2182018 w 4836318"/>
                <a:gd name="connsiteY86" fmla="*/ 2106612 h 4373562"/>
                <a:gd name="connsiteX87" fmla="*/ 2182018 w 4836318"/>
                <a:gd name="connsiteY87" fmla="*/ 2106612 h 4373562"/>
                <a:gd name="connsiteX88" fmla="*/ 2232818 w 4836318"/>
                <a:gd name="connsiteY88" fmla="*/ 2144712 h 4373562"/>
                <a:gd name="connsiteX89" fmla="*/ 2251868 w 4836318"/>
                <a:gd name="connsiteY89" fmla="*/ 2157412 h 4373562"/>
                <a:gd name="connsiteX90" fmla="*/ 2270918 w 4836318"/>
                <a:gd name="connsiteY90" fmla="*/ 2176462 h 4373562"/>
                <a:gd name="connsiteX91" fmla="*/ 2309018 w 4836318"/>
                <a:gd name="connsiteY91" fmla="*/ 2195512 h 4373562"/>
                <a:gd name="connsiteX92" fmla="*/ 2315368 w 4836318"/>
                <a:gd name="connsiteY92" fmla="*/ 2227262 h 4373562"/>
                <a:gd name="connsiteX93" fmla="*/ 2340768 w 4836318"/>
                <a:gd name="connsiteY93" fmla="*/ 2227262 h 4373562"/>
                <a:gd name="connsiteX94" fmla="*/ 2334418 w 4836318"/>
                <a:gd name="connsiteY94" fmla="*/ 2265362 h 4373562"/>
                <a:gd name="connsiteX95" fmla="*/ 2385218 w 4836318"/>
                <a:gd name="connsiteY95" fmla="*/ 2278062 h 4373562"/>
                <a:gd name="connsiteX96" fmla="*/ 2391568 w 4836318"/>
                <a:gd name="connsiteY96" fmla="*/ 2341562 h 4373562"/>
                <a:gd name="connsiteX97" fmla="*/ 2423318 w 4836318"/>
                <a:gd name="connsiteY97" fmla="*/ 2347912 h 4373562"/>
                <a:gd name="connsiteX98" fmla="*/ 2423318 w 4836318"/>
                <a:gd name="connsiteY98" fmla="*/ 2436812 h 4373562"/>
                <a:gd name="connsiteX99" fmla="*/ 2480468 w 4836318"/>
                <a:gd name="connsiteY99" fmla="*/ 2443162 h 4373562"/>
                <a:gd name="connsiteX100" fmla="*/ 2537618 w 4836318"/>
                <a:gd name="connsiteY100" fmla="*/ 2462212 h 4373562"/>
                <a:gd name="connsiteX101" fmla="*/ 2594768 w 4836318"/>
                <a:gd name="connsiteY101" fmla="*/ 2487612 h 4373562"/>
                <a:gd name="connsiteX102" fmla="*/ 2670968 w 4836318"/>
                <a:gd name="connsiteY102" fmla="*/ 2513012 h 4373562"/>
                <a:gd name="connsiteX103" fmla="*/ 2696368 w 4836318"/>
                <a:gd name="connsiteY103" fmla="*/ 2538412 h 4373562"/>
                <a:gd name="connsiteX104" fmla="*/ 2702718 w 4836318"/>
                <a:gd name="connsiteY104" fmla="*/ 2620962 h 4373562"/>
                <a:gd name="connsiteX105" fmla="*/ 2734468 w 4836318"/>
                <a:gd name="connsiteY105" fmla="*/ 2646362 h 4373562"/>
                <a:gd name="connsiteX106" fmla="*/ 2734468 w 4836318"/>
                <a:gd name="connsiteY106" fmla="*/ 2646362 h 4373562"/>
                <a:gd name="connsiteX107" fmla="*/ 2778918 w 4836318"/>
                <a:gd name="connsiteY107" fmla="*/ 2684462 h 4373562"/>
                <a:gd name="connsiteX108" fmla="*/ 2836068 w 4836318"/>
                <a:gd name="connsiteY108" fmla="*/ 2709862 h 4373562"/>
                <a:gd name="connsiteX109" fmla="*/ 2886868 w 4836318"/>
                <a:gd name="connsiteY109" fmla="*/ 2747962 h 4373562"/>
                <a:gd name="connsiteX110" fmla="*/ 2899568 w 4836318"/>
                <a:gd name="connsiteY110" fmla="*/ 2786062 h 4373562"/>
                <a:gd name="connsiteX111" fmla="*/ 2899568 w 4836318"/>
                <a:gd name="connsiteY111" fmla="*/ 2817812 h 4373562"/>
                <a:gd name="connsiteX112" fmla="*/ 2950368 w 4836318"/>
                <a:gd name="connsiteY112" fmla="*/ 2836862 h 4373562"/>
                <a:gd name="connsiteX113" fmla="*/ 2950368 w 4836318"/>
                <a:gd name="connsiteY113" fmla="*/ 2836862 h 4373562"/>
                <a:gd name="connsiteX114" fmla="*/ 3007518 w 4836318"/>
                <a:gd name="connsiteY114" fmla="*/ 2881312 h 4373562"/>
                <a:gd name="connsiteX115" fmla="*/ 3007518 w 4836318"/>
                <a:gd name="connsiteY115" fmla="*/ 2881312 h 4373562"/>
                <a:gd name="connsiteX116" fmla="*/ 3096418 w 4836318"/>
                <a:gd name="connsiteY116" fmla="*/ 2919412 h 4373562"/>
                <a:gd name="connsiteX117" fmla="*/ 3096418 w 4836318"/>
                <a:gd name="connsiteY117" fmla="*/ 2919412 h 4373562"/>
                <a:gd name="connsiteX118" fmla="*/ 3185318 w 4836318"/>
                <a:gd name="connsiteY118" fmla="*/ 2944812 h 4373562"/>
                <a:gd name="connsiteX119" fmla="*/ 3198018 w 4836318"/>
                <a:gd name="connsiteY119" fmla="*/ 2995612 h 4373562"/>
                <a:gd name="connsiteX120" fmla="*/ 3236118 w 4836318"/>
                <a:gd name="connsiteY120" fmla="*/ 3021012 h 4373562"/>
                <a:gd name="connsiteX121" fmla="*/ 3267868 w 4836318"/>
                <a:gd name="connsiteY121" fmla="*/ 3033712 h 4373562"/>
                <a:gd name="connsiteX122" fmla="*/ 3305968 w 4836318"/>
                <a:gd name="connsiteY122" fmla="*/ 3065462 h 4373562"/>
                <a:gd name="connsiteX123" fmla="*/ 3394868 w 4836318"/>
                <a:gd name="connsiteY123" fmla="*/ 3128962 h 4373562"/>
                <a:gd name="connsiteX124" fmla="*/ 3375818 w 4836318"/>
                <a:gd name="connsiteY124" fmla="*/ 3186112 h 4373562"/>
                <a:gd name="connsiteX125" fmla="*/ 3407568 w 4836318"/>
                <a:gd name="connsiteY125" fmla="*/ 3205162 h 4373562"/>
                <a:gd name="connsiteX126" fmla="*/ 3426618 w 4836318"/>
                <a:gd name="connsiteY126" fmla="*/ 3211512 h 4373562"/>
                <a:gd name="connsiteX127" fmla="*/ 3464718 w 4836318"/>
                <a:gd name="connsiteY127" fmla="*/ 3243262 h 4373562"/>
                <a:gd name="connsiteX128" fmla="*/ 3477418 w 4836318"/>
                <a:gd name="connsiteY128" fmla="*/ 3281362 h 4373562"/>
                <a:gd name="connsiteX129" fmla="*/ 3509168 w 4836318"/>
                <a:gd name="connsiteY129" fmla="*/ 3325812 h 4373562"/>
                <a:gd name="connsiteX130" fmla="*/ 3585368 w 4836318"/>
                <a:gd name="connsiteY130" fmla="*/ 3319462 h 4373562"/>
                <a:gd name="connsiteX131" fmla="*/ 3623468 w 4836318"/>
                <a:gd name="connsiteY131" fmla="*/ 3370262 h 4373562"/>
                <a:gd name="connsiteX132" fmla="*/ 3655218 w 4836318"/>
                <a:gd name="connsiteY132" fmla="*/ 3408362 h 4373562"/>
                <a:gd name="connsiteX133" fmla="*/ 3693318 w 4836318"/>
                <a:gd name="connsiteY133" fmla="*/ 3478212 h 4373562"/>
                <a:gd name="connsiteX134" fmla="*/ 3706018 w 4836318"/>
                <a:gd name="connsiteY134" fmla="*/ 3522662 h 4373562"/>
                <a:gd name="connsiteX135" fmla="*/ 3807618 w 4836318"/>
                <a:gd name="connsiteY135" fmla="*/ 3560762 h 4373562"/>
                <a:gd name="connsiteX136" fmla="*/ 3858418 w 4836318"/>
                <a:gd name="connsiteY136" fmla="*/ 3548062 h 4373562"/>
                <a:gd name="connsiteX137" fmla="*/ 3877468 w 4836318"/>
                <a:gd name="connsiteY137" fmla="*/ 3643312 h 4373562"/>
                <a:gd name="connsiteX138" fmla="*/ 3934618 w 4836318"/>
                <a:gd name="connsiteY138" fmla="*/ 3649662 h 4373562"/>
                <a:gd name="connsiteX139" fmla="*/ 3998118 w 4836318"/>
                <a:gd name="connsiteY139" fmla="*/ 3675062 h 4373562"/>
                <a:gd name="connsiteX140" fmla="*/ 4048918 w 4836318"/>
                <a:gd name="connsiteY140" fmla="*/ 3681412 h 4373562"/>
                <a:gd name="connsiteX141" fmla="*/ 4074318 w 4836318"/>
                <a:gd name="connsiteY141" fmla="*/ 3687762 h 4373562"/>
                <a:gd name="connsiteX142" fmla="*/ 4125118 w 4836318"/>
                <a:gd name="connsiteY142" fmla="*/ 3738562 h 4373562"/>
                <a:gd name="connsiteX143" fmla="*/ 4144168 w 4836318"/>
                <a:gd name="connsiteY143" fmla="*/ 3744912 h 4373562"/>
                <a:gd name="connsiteX144" fmla="*/ 4150518 w 4836318"/>
                <a:gd name="connsiteY144" fmla="*/ 3808412 h 4373562"/>
                <a:gd name="connsiteX145" fmla="*/ 4150518 w 4836318"/>
                <a:gd name="connsiteY145" fmla="*/ 3808412 h 4373562"/>
                <a:gd name="connsiteX146" fmla="*/ 4226718 w 4836318"/>
                <a:gd name="connsiteY146" fmla="*/ 3897312 h 4373562"/>
                <a:gd name="connsiteX147" fmla="*/ 4271168 w 4836318"/>
                <a:gd name="connsiteY147" fmla="*/ 3929062 h 4373562"/>
                <a:gd name="connsiteX148" fmla="*/ 4271168 w 4836318"/>
                <a:gd name="connsiteY148" fmla="*/ 3929062 h 4373562"/>
                <a:gd name="connsiteX149" fmla="*/ 4372768 w 4836318"/>
                <a:gd name="connsiteY149" fmla="*/ 3973512 h 4373562"/>
                <a:gd name="connsiteX150" fmla="*/ 4385468 w 4836318"/>
                <a:gd name="connsiteY150" fmla="*/ 4024312 h 4373562"/>
                <a:gd name="connsiteX151" fmla="*/ 4385468 w 4836318"/>
                <a:gd name="connsiteY151" fmla="*/ 4024312 h 4373562"/>
                <a:gd name="connsiteX152" fmla="*/ 4442618 w 4836318"/>
                <a:gd name="connsiteY152" fmla="*/ 4068762 h 4373562"/>
                <a:gd name="connsiteX153" fmla="*/ 4468018 w 4836318"/>
                <a:gd name="connsiteY153" fmla="*/ 4106862 h 4373562"/>
                <a:gd name="connsiteX154" fmla="*/ 4468018 w 4836318"/>
                <a:gd name="connsiteY154" fmla="*/ 4106862 h 4373562"/>
                <a:gd name="connsiteX155" fmla="*/ 4563268 w 4836318"/>
                <a:gd name="connsiteY155" fmla="*/ 4144962 h 4373562"/>
                <a:gd name="connsiteX156" fmla="*/ 4556918 w 4836318"/>
                <a:gd name="connsiteY156" fmla="*/ 4208462 h 4373562"/>
                <a:gd name="connsiteX157" fmla="*/ 4601368 w 4836318"/>
                <a:gd name="connsiteY157" fmla="*/ 4214812 h 4373562"/>
                <a:gd name="connsiteX158" fmla="*/ 4614068 w 4836318"/>
                <a:gd name="connsiteY158" fmla="*/ 4252912 h 4373562"/>
                <a:gd name="connsiteX159" fmla="*/ 4652168 w 4836318"/>
                <a:gd name="connsiteY159" fmla="*/ 4291012 h 4373562"/>
                <a:gd name="connsiteX160" fmla="*/ 4652168 w 4836318"/>
                <a:gd name="connsiteY160" fmla="*/ 4291012 h 4373562"/>
                <a:gd name="connsiteX161" fmla="*/ 4766468 w 4836318"/>
                <a:gd name="connsiteY161" fmla="*/ 4297362 h 4373562"/>
                <a:gd name="connsiteX162" fmla="*/ 4829968 w 4836318"/>
                <a:gd name="connsiteY162" fmla="*/ 4348162 h 4373562"/>
                <a:gd name="connsiteX163" fmla="*/ 4836318 w 4836318"/>
                <a:gd name="connsiteY163" fmla="*/ 4373562 h 4373562"/>
                <a:gd name="connsiteX164" fmla="*/ 4836318 w 4836318"/>
                <a:gd name="connsiteY164"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70037 w 4836318"/>
                <a:gd name="connsiteY69" fmla="*/ 1588293 h 4373562"/>
                <a:gd name="connsiteX70" fmla="*/ 1623218 w 4836318"/>
                <a:gd name="connsiteY70" fmla="*/ 1630362 h 4373562"/>
                <a:gd name="connsiteX71" fmla="*/ 1623218 w 4836318"/>
                <a:gd name="connsiteY71" fmla="*/ 1636712 h 4373562"/>
                <a:gd name="connsiteX72" fmla="*/ 1705768 w 4836318"/>
                <a:gd name="connsiteY72" fmla="*/ 1693862 h 4373562"/>
                <a:gd name="connsiteX73" fmla="*/ 1705768 w 4836318"/>
                <a:gd name="connsiteY73" fmla="*/ 1757362 h 4373562"/>
                <a:gd name="connsiteX74" fmla="*/ 1756568 w 4836318"/>
                <a:gd name="connsiteY74" fmla="*/ 1789112 h 4373562"/>
                <a:gd name="connsiteX75" fmla="*/ 1756568 w 4836318"/>
                <a:gd name="connsiteY75" fmla="*/ 1789112 h 4373562"/>
                <a:gd name="connsiteX76" fmla="*/ 1839118 w 4836318"/>
                <a:gd name="connsiteY76" fmla="*/ 1782762 h 4373562"/>
                <a:gd name="connsiteX77" fmla="*/ 1820068 w 4836318"/>
                <a:gd name="connsiteY77" fmla="*/ 1827212 h 4373562"/>
                <a:gd name="connsiteX78" fmla="*/ 1820068 w 4836318"/>
                <a:gd name="connsiteY78" fmla="*/ 1827212 h 4373562"/>
                <a:gd name="connsiteX79" fmla="*/ 1858168 w 4836318"/>
                <a:gd name="connsiteY79" fmla="*/ 1916112 h 4373562"/>
                <a:gd name="connsiteX80" fmla="*/ 1928018 w 4836318"/>
                <a:gd name="connsiteY80" fmla="*/ 1909762 h 4373562"/>
                <a:gd name="connsiteX81" fmla="*/ 1972468 w 4836318"/>
                <a:gd name="connsiteY81" fmla="*/ 1941512 h 4373562"/>
                <a:gd name="connsiteX82" fmla="*/ 2023268 w 4836318"/>
                <a:gd name="connsiteY82" fmla="*/ 1985962 h 4373562"/>
                <a:gd name="connsiteX83" fmla="*/ 2042318 w 4836318"/>
                <a:gd name="connsiteY83" fmla="*/ 1992312 h 4373562"/>
                <a:gd name="connsiteX84" fmla="*/ 2042318 w 4836318"/>
                <a:gd name="connsiteY84" fmla="*/ 1992312 h 4373562"/>
                <a:gd name="connsiteX85" fmla="*/ 2093118 w 4836318"/>
                <a:gd name="connsiteY85" fmla="*/ 2043112 h 4373562"/>
                <a:gd name="connsiteX86" fmla="*/ 2143918 w 4836318"/>
                <a:gd name="connsiteY86" fmla="*/ 2068512 h 4373562"/>
                <a:gd name="connsiteX87" fmla="*/ 2182018 w 4836318"/>
                <a:gd name="connsiteY87" fmla="*/ 2106612 h 4373562"/>
                <a:gd name="connsiteX88" fmla="*/ 2182018 w 4836318"/>
                <a:gd name="connsiteY88" fmla="*/ 2106612 h 4373562"/>
                <a:gd name="connsiteX89" fmla="*/ 2232818 w 4836318"/>
                <a:gd name="connsiteY89" fmla="*/ 2144712 h 4373562"/>
                <a:gd name="connsiteX90" fmla="*/ 2251868 w 4836318"/>
                <a:gd name="connsiteY90" fmla="*/ 2157412 h 4373562"/>
                <a:gd name="connsiteX91" fmla="*/ 2270918 w 4836318"/>
                <a:gd name="connsiteY91" fmla="*/ 2176462 h 4373562"/>
                <a:gd name="connsiteX92" fmla="*/ 2309018 w 4836318"/>
                <a:gd name="connsiteY92" fmla="*/ 2195512 h 4373562"/>
                <a:gd name="connsiteX93" fmla="*/ 2315368 w 4836318"/>
                <a:gd name="connsiteY93" fmla="*/ 2227262 h 4373562"/>
                <a:gd name="connsiteX94" fmla="*/ 2340768 w 4836318"/>
                <a:gd name="connsiteY94" fmla="*/ 2227262 h 4373562"/>
                <a:gd name="connsiteX95" fmla="*/ 2334418 w 4836318"/>
                <a:gd name="connsiteY95" fmla="*/ 2265362 h 4373562"/>
                <a:gd name="connsiteX96" fmla="*/ 2385218 w 4836318"/>
                <a:gd name="connsiteY96" fmla="*/ 2278062 h 4373562"/>
                <a:gd name="connsiteX97" fmla="*/ 2391568 w 4836318"/>
                <a:gd name="connsiteY97" fmla="*/ 2341562 h 4373562"/>
                <a:gd name="connsiteX98" fmla="*/ 2423318 w 4836318"/>
                <a:gd name="connsiteY98" fmla="*/ 2347912 h 4373562"/>
                <a:gd name="connsiteX99" fmla="*/ 2423318 w 4836318"/>
                <a:gd name="connsiteY99" fmla="*/ 2436812 h 4373562"/>
                <a:gd name="connsiteX100" fmla="*/ 2480468 w 4836318"/>
                <a:gd name="connsiteY100" fmla="*/ 2443162 h 4373562"/>
                <a:gd name="connsiteX101" fmla="*/ 2537618 w 4836318"/>
                <a:gd name="connsiteY101" fmla="*/ 2462212 h 4373562"/>
                <a:gd name="connsiteX102" fmla="*/ 2594768 w 4836318"/>
                <a:gd name="connsiteY102" fmla="*/ 2487612 h 4373562"/>
                <a:gd name="connsiteX103" fmla="*/ 2670968 w 4836318"/>
                <a:gd name="connsiteY103" fmla="*/ 2513012 h 4373562"/>
                <a:gd name="connsiteX104" fmla="*/ 2696368 w 4836318"/>
                <a:gd name="connsiteY104" fmla="*/ 2538412 h 4373562"/>
                <a:gd name="connsiteX105" fmla="*/ 2702718 w 4836318"/>
                <a:gd name="connsiteY105" fmla="*/ 2620962 h 4373562"/>
                <a:gd name="connsiteX106" fmla="*/ 2734468 w 4836318"/>
                <a:gd name="connsiteY106" fmla="*/ 2646362 h 4373562"/>
                <a:gd name="connsiteX107" fmla="*/ 2734468 w 4836318"/>
                <a:gd name="connsiteY107" fmla="*/ 2646362 h 4373562"/>
                <a:gd name="connsiteX108" fmla="*/ 2778918 w 4836318"/>
                <a:gd name="connsiteY108" fmla="*/ 2684462 h 4373562"/>
                <a:gd name="connsiteX109" fmla="*/ 2836068 w 4836318"/>
                <a:gd name="connsiteY109" fmla="*/ 2709862 h 4373562"/>
                <a:gd name="connsiteX110" fmla="*/ 2886868 w 4836318"/>
                <a:gd name="connsiteY110" fmla="*/ 2747962 h 4373562"/>
                <a:gd name="connsiteX111" fmla="*/ 2899568 w 4836318"/>
                <a:gd name="connsiteY111" fmla="*/ 2786062 h 4373562"/>
                <a:gd name="connsiteX112" fmla="*/ 2899568 w 4836318"/>
                <a:gd name="connsiteY112" fmla="*/ 2817812 h 4373562"/>
                <a:gd name="connsiteX113" fmla="*/ 2950368 w 4836318"/>
                <a:gd name="connsiteY113" fmla="*/ 2836862 h 4373562"/>
                <a:gd name="connsiteX114" fmla="*/ 2950368 w 4836318"/>
                <a:gd name="connsiteY114" fmla="*/ 2836862 h 4373562"/>
                <a:gd name="connsiteX115" fmla="*/ 3007518 w 4836318"/>
                <a:gd name="connsiteY115" fmla="*/ 2881312 h 4373562"/>
                <a:gd name="connsiteX116" fmla="*/ 3007518 w 4836318"/>
                <a:gd name="connsiteY116" fmla="*/ 2881312 h 4373562"/>
                <a:gd name="connsiteX117" fmla="*/ 3096418 w 4836318"/>
                <a:gd name="connsiteY117" fmla="*/ 2919412 h 4373562"/>
                <a:gd name="connsiteX118" fmla="*/ 3096418 w 4836318"/>
                <a:gd name="connsiteY118" fmla="*/ 2919412 h 4373562"/>
                <a:gd name="connsiteX119" fmla="*/ 3185318 w 4836318"/>
                <a:gd name="connsiteY119" fmla="*/ 2944812 h 4373562"/>
                <a:gd name="connsiteX120" fmla="*/ 3198018 w 4836318"/>
                <a:gd name="connsiteY120" fmla="*/ 2995612 h 4373562"/>
                <a:gd name="connsiteX121" fmla="*/ 3236118 w 4836318"/>
                <a:gd name="connsiteY121" fmla="*/ 3021012 h 4373562"/>
                <a:gd name="connsiteX122" fmla="*/ 3267868 w 4836318"/>
                <a:gd name="connsiteY122" fmla="*/ 3033712 h 4373562"/>
                <a:gd name="connsiteX123" fmla="*/ 3305968 w 4836318"/>
                <a:gd name="connsiteY123" fmla="*/ 3065462 h 4373562"/>
                <a:gd name="connsiteX124" fmla="*/ 3394868 w 4836318"/>
                <a:gd name="connsiteY124" fmla="*/ 3128962 h 4373562"/>
                <a:gd name="connsiteX125" fmla="*/ 3375818 w 4836318"/>
                <a:gd name="connsiteY125" fmla="*/ 3186112 h 4373562"/>
                <a:gd name="connsiteX126" fmla="*/ 3407568 w 4836318"/>
                <a:gd name="connsiteY126" fmla="*/ 3205162 h 4373562"/>
                <a:gd name="connsiteX127" fmla="*/ 3426618 w 4836318"/>
                <a:gd name="connsiteY127" fmla="*/ 3211512 h 4373562"/>
                <a:gd name="connsiteX128" fmla="*/ 3464718 w 4836318"/>
                <a:gd name="connsiteY128" fmla="*/ 3243262 h 4373562"/>
                <a:gd name="connsiteX129" fmla="*/ 3477418 w 4836318"/>
                <a:gd name="connsiteY129" fmla="*/ 3281362 h 4373562"/>
                <a:gd name="connsiteX130" fmla="*/ 3509168 w 4836318"/>
                <a:gd name="connsiteY130" fmla="*/ 3325812 h 4373562"/>
                <a:gd name="connsiteX131" fmla="*/ 3585368 w 4836318"/>
                <a:gd name="connsiteY131" fmla="*/ 3319462 h 4373562"/>
                <a:gd name="connsiteX132" fmla="*/ 3623468 w 4836318"/>
                <a:gd name="connsiteY132" fmla="*/ 3370262 h 4373562"/>
                <a:gd name="connsiteX133" fmla="*/ 3655218 w 4836318"/>
                <a:gd name="connsiteY133" fmla="*/ 3408362 h 4373562"/>
                <a:gd name="connsiteX134" fmla="*/ 3693318 w 4836318"/>
                <a:gd name="connsiteY134" fmla="*/ 3478212 h 4373562"/>
                <a:gd name="connsiteX135" fmla="*/ 3706018 w 4836318"/>
                <a:gd name="connsiteY135" fmla="*/ 3522662 h 4373562"/>
                <a:gd name="connsiteX136" fmla="*/ 3807618 w 4836318"/>
                <a:gd name="connsiteY136" fmla="*/ 3560762 h 4373562"/>
                <a:gd name="connsiteX137" fmla="*/ 3858418 w 4836318"/>
                <a:gd name="connsiteY137" fmla="*/ 3548062 h 4373562"/>
                <a:gd name="connsiteX138" fmla="*/ 3877468 w 4836318"/>
                <a:gd name="connsiteY138" fmla="*/ 3643312 h 4373562"/>
                <a:gd name="connsiteX139" fmla="*/ 3934618 w 4836318"/>
                <a:gd name="connsiteY139" fmla="*/ 3649662 h 4373562"/>
                <a:gd name="connsiteX140" fmla="*/ 3998118 w 4836318"/>
                <a:gd name="connsiteY140" fmla="*/ 3675062 h 4373562"/>
                <a:gd name="connsiteX141" fmla="*/ 4048918 w 4836318"/>
                <a:gd name="connsiteY141" fmla="*/ 3681412 h 4373562"/>
                <a:gd name="connsiteX142" fmla="*/ 4074318 w 4836318"/>
                <a:gd name="connsiteY142" fmla="*/ 3687762 h 4373562"/>
                <a:gd name="connsiteX143" fmla="*/ 4125118 w 4836318"/>
                <a:gd name="connsiteY143" fmla="*/ 3738562 h 4373562"/>
                <a:gd name="connsiteX144" fmla="*/ 4144168 w 4836318"/>
                <a:gd name="connsiteY144" fmla="*/ 3744912 h 4373562"/>
                <a:gd name="connsiteX145" fmla="*/ 4150518 w 4836318"/>
                <a:gd name="connsiteY145" fmla="*/ 3808412 h 4373562"/>
                <a:gd name="connsiteX146" fmla="*/ 4150518 w 4836318"/>
                <a:gd name="connsiteY146" fmla="*/ 3808412 h 4373562"/>
                <a:gd name="connsiteX147" fmla="*/ 4226718 w 4836318"/>
                <a:gd name="connsiteY147" fmla="*/ 3897312 h 4373562"/>
                <a:gd name="connsiteX148" fmla="*/ 4271168 w 4836318"/>
                <a:gd name="connsiteY148" fmla="*/ 3929062 h 4373562"/>
                <a:gd name="connsiteX149" fmla="*/ 4271168 w 4836318"/>
                <a:gd name="connsiteY149" fmla="*/ 3929062 h 4373562"/>
                <a:gd name="connsiteX150" fmla="*/ 4372768 w 4836318"/>
                <a:gd name="connsiteY150" fmla="*/ 3973512 h 4373562"/>
                <a:gd name="connsiteX151" fmla="*/ 4385468 w 4836318"/>
                <a:gd name="connsiteY151" fmla="*/ 4024312 h 4373562"/>
                <a:gd name="connsiteX152" fmla="*/ 4385468 w 4836318"/>
                <a:gd name="connsiteY152" fmla="*/ 4024312 h 4373562"/>
                <a:gd name="connsiteX153" fmla="*/ 4442618 w 4836318"/>
                <a:gd name="connsiteY153" fmla="*/ 4068762 h 4373562"/>
                <a:gd name="connsiteX154" fmla="*/ 4468018 w 4836318"/>
                <a:gd name="connsiteY154" fmla="*/ 4106862 h 4373562"/>
                <a:gd name="connsiteX155" fmla="*/ 4468018 w 4836318"/>
                <a:gd name="connsiteY155" fmla="*/ 4106862 h 4373562"/>
                <a:gd name="connsiteX156" fmla="*/ 4563268 w 4836318"/>
                <a:gd name="connsiteY156" fmla="*/ 4144962 h 4373562"/>
                <a:gd name="connsiteX157" fmla="*/ 4556918 w 4836318"/>
                <a:gd name="connsiteY157" fmla="*/ 4208462 h 4373562"/>
                <a:gd name="connsiteX158" fmla="*/ 4601368 w 4836318"/>
                <a:gd name="connsiteY158" fmla="*/ 4214812 h 4373562"/>
                <a:gd name="connsiteX159" fmla="*/ 4614068 w 4836318"/>
                <a:gd name="connsiteY159" fmla="*/ 4252912 h 4373562"/>
                <a:gd name="connsiteX160" fmla="*/ 4652168 w 4836318"/>
                <a:gd name="connsiteY160" fmla="*/ 4291012 h 4373562"/>
                <a:gd name="connsiteX161" fmla="*/ 4652168 w 4836318"/>
                <a:gd name="connsiteY161" fmla="*/ 4291012 h 4373562"/>
                <a:gd name="connsiteX162" fmla="*/ 4766468 w 4836318"/>
                <a:gd name="connsiteY162" fmla="*/ 4297362 h 4373562"/>
                <a:gd name="connsiteX163" fmla="*/ 4829968 w 4836318"/>
                <a:gd name="connsiteY163" fmla="*/ 4348162 h 4373562"/>
                <a:gd name="connsiteX164" fmla="*/ 4836318 w 4836318"/>
                <a:gd name="connsiteY164" fmla="*/ 4373562 h 4373562"/>
                <a:gd name="connsiteX165" fmla="*/ 4836318 w 4836318"/>
                <a:gd name="connsiteY165"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70037 w 4836318"/>
                <a:gd name="connsiteY69" fmla="*/ 1588293 h 4373562"/>
                <a:gd name="connsiteX70" fmla="*/ 1572418 w 4836318"/>
                <a:gd name="connsiteY70" fmla="*/ 1635918 h 4373562"/>
                <a:gd name="connsiteX71" fmla="*/ 1623218 w 4836318"/>
                <a:gd name="connsiteY71" fmla="*/ 1630362 h 4373562"/>
                <a:gd name="connsiteX72" fmla="*/ 1623218 w 4836318"/>
                <a:gd name="connsiteY72" fmla="*/ 1636712 h 4373562"/>
                <a:gd name="connsiteX73" fmla="*/ 1705768 w 4836318"/>
                <a:gd name="connsiteY73" fmla="*/ 1693862 h 4373562"/>
                <a:gd name="connsiteX74" fmla="*/ 1705768 w 4836318"/>
                <a:gd name="connsiteY74" fmla="*/ 1757362 h 4373562"/>
                <a:gd name="connsiteX75" fmla="*/ 1756568 w 4836318"/>
                <a:gd name="connsiteY75" fmla="*/ 1789112 h 4373562"/>
                <a:gd name="connsiteX76" fmla="*/ 1756568 w 4836318"/>
                <a:gd name="connsiteY76" fmla="*/ 1789112 h 4373562"/>
                <a:gd name="connsiteX77" fmla="*/ 1839118 w 4836318"/>
                <a:gd name="connsiteY77" fmla="*/ 1782762 h 4373562"/>
                <a:gd name="connsiteX78" fmla="*/ 1820068 w 4836318"/>
                <a:gd name="connsiteY78" fmla="*/ 1827212 h 4373562"/>
                <a:gd name="connsiteX79" fmla="*/ 1820068 w 4836318"/>
                <a:gd name="connsiteY79" fmla="*/ 1827212 h 4373562"/>
                <a:gd name="connsiteX80" fmla="*/ 1858168 w 4836318"/>
                <a:gd name="connsiteY80" fmla="*/ 1916112 h 4373562"/>
                <a:gd name="connsiteX81" fmla="*/ 1928018 w 4836318"/>
                <a:gd name="connsiteY81" fmla="*/ 1909762 h 4373562"/>
                <a:gd name="connsiteX82" fmla="*/ 1972468 w 4836318"/>
                <a:gd name="connsiteY82" fmla="*/ 1941512 h 4373562"/>
                <a:gd name="connsiteX83" fmla="*/ 2023268 w 4836318"/>
                <a:gd name="connsiteY83" fmla="*/ 1985962 h 4373562"/>
                <a:gd name="connsiteX84" fmla="*/ 2042318 w 4836318"/>
                <a:gd name="connsiteY84" fmla="*/ 1992312 h 4373562"/>
                <a:gd name="connsiteX85" fmla="*/ 2042318 w 4836318"/>
                <a:gd name="connsiteY85" fmla="*/ 1992312 h 4373562"/>
                <a:gd name="connsiteX86" fmla="*/ 2093118 w 4836318"/>
                <a:gd name="connsiteY86" fmla="*/ 2043112 h 4373562"/>
                <a:gd name="connsiteX87" fmla="*/ 2143918 w 4836318"/>
                <a:gd name="connsiteY87" fmla="*/ 2068512 h 4373562"/>
                <a:gd name="connsiteX88" fmla="*/ 2182018 w 4836318"/>
                <a:gd name="connsiteY88" fmla="*/ 2106612 h 4373562"/>
                <a:gd name="connsiteX89" fmla="*/ 2182018 w 4836318"/>
                <a:gd name="connsiteY89" fmla="*/ 2106612 h 4373562"/>
                <a:gd name="connsiteX90" fmla="*/ 2232818 w 4836318"/>
                <a:gd name="connsiteY90" fmla="*/ 2144712 h 4373562"/>
                <a:gd name="connsiteX91" fmla="*/ 2251868 w 4836318"/>
                <a:gd name="connsiteY91" fmla="*/ 2157412 h 4373562"/>
                <a:gd name="connsiteX92" fmla="*/ 2270918 w 4836318"/>
                <a:gd name="connsiteY92" fmla="*/ 2176462 h 4373562"/>
                <a:gd name="connsiteX93" fmla="*/ 2309018 w 4836318"/>
                <a:gd name="connsiteY93" fmla="*/ 2195512 h 4373562"/>
                <a:gd name="connsiteX94" fmla="*/ 2315368 w 4836318"/>
                <a:gd name="connsiteY94" fmla="*/ 2227262 h 4373562"/>
                <a:gd name="connsiteX95" fmla="*/ 2340768 w 4836318"/>
                <a:gd name="connsiteY95" fmla="*/ 2227262 h 4373562"/>
                <a:gd name="connsiteX96" fmla="*/ 2334418 w 4836318"/>
                <a:gd name="connsiteY96" fmla="*/ 2265362 h 4373562"/>
                <a:gd name="connsiteX97" fmla="*/ 2385218 w 4836318"/>
                <a:gd name="connsiteY97" fmla="*/ 2278062 h 4373562"/>
                <a:gd name="connsiteX98" fmla="*/ 2391568 w 4836318"/>
                <a:gd name="connsiteY98" fmla="*/ 2341562 h 4373562"/>
                <a:gd name="connsiteX99" fmla="*/ 2423318 w 4836318"/>
                <a:gd name="connsiteY99" fmla="*/ 2347912 h 4373562"/>
                <a:gd name="connsiteX100" fmla="*/ 2423318 w 4836318"/>
                <a:gd name="connsiteY100" fmla="*/ 2436812 h 4373562"/>
                <a:gd name="connsiteX101" fmla="*/ 2480468 w 4836318"/>
                <a:gd name="connsiteY101" fmla="*/ 2443162 h 4373562"/>
                <a:gd name="connsiteX102" fmla="*/ 2537618 w 4836318"/>
                <a:gd name="connsiteY102" fmla="*/ 2462212 h 4373562"/>
                <a:gd name="connsiteX103" fmla="*/ 2594768 w 4836318"/>
                <a:gd name="connsiteY103" fmla="*/ 2487612 h 4373562"/>
                <a:gd name="connsiteX104" fmla="*/ 2670968 w 4836318"/>
                <a:gd name="connsiteY104" fmla="*/ 2513012 h 4373562"/>
                <a:gd name="connsiteX105" fmla="*/ 2696368 w 4836318"/>
                <a:gd name="connsiteY105" fmla="*/ 2538412 h 4373562"/>
                <a:gd name="connsiteX106" fmla="*/ 2702718 w 4836318"/>
                <a:gd name="connsiteY106" fmla="*/ 2620962 h 4373562"/>
                <a:gd name="connsiteX107" fmla="*/ 2734468 w 4836318"/>
                <a:gd name="connsiteY107" fmla="*/ 2646362 h 4373562"/>
                <a:gd name="connsiteX108" fmla="*/ 2734468 w 4836318"/>
                <a:gd name="connsiteY108" fmla="*/ 2646362 h 4373562"/>
                <a:gd name="connsiteX109" fmla="*/ 2778918 w 4836318"/>
                <a:gd name="connsiteY109" fmla="*/ 2684462 h 4373562"/>
                <a:gd name="connsiteX110" fmla="*/ 2836068 w 4836318"/>
                <a:gd name="connsiteY110" fmla="*/ 2709862 h 4373562"/>
                <a:gd name="connsiteX111" fmla="*/ 2886868 w 4836318"/>
                <a:gd name="connsiteY111" fmla="*/ 2747962 h 4373562"/>
                <a:gd name="connsiteX112" fmla="*/ 2899568 w 4836318"/>
                <a:gd name="connsiteY112" fmla="*/ 2786062 h 4373562"/>
                <a:gd name="connsiteX113" fmla="*/ 2899568 w 4836318"/>
                <a:gd name="connsiteY113" fmla="*/ 2817812 h 4373562"/>
                <a:gd name="connsiteX114" fmla="*/ 2950368 w 4836318"/>
                <a:gd name="connsiteY114" fmla="*/ 2836862 h 4373562"/>
                <a:gd name="connsiteX115" fmla="*/ 2950368 w 4836318"/>
                <a:gd name="connsiteY115" fmla="*/ 2836862 h 4373562"/>
                <a:gd name="connsiteX116" fmla="*/ 3007518 w 4836318"/>
                <a:gd name="connsiteY116" fmla="*/ 2881312 h 4373562"/>
                <a:gd name="connsiteX117" fmla="*/ 3007518 w 4836318"/>
                <a:gd name="connsiteY117" fmla="*/ 2881312 h 4373562"/>
                <a:gd name="connsiteX118" fmla="*/ 3096418 w 4836318"/>
                <a:gd name="connsiteY118" fmla="*/ 2919412 h 4373562"/>
                <a:gd name="connsiteX119" fmla="*/ 3096418 w 4836318"/>
                <a:gd name="connsiteY119" fmla="*/ 2919412 h 4373562"/>
                <a:gd name="connsiteX120" fmla="*/ 3185318 w 4836318"/>
                <a:gd name="connsiteY120" fmla="*/ 2944812 h 4373562"/>
                <a:gd name="connsiteX121" fmla="*/ 3198018 w 4836318"/>
                <a:gd name="connsiteY121" fmla="*/ 2995612 h 4373562"/>
                <a:gd name="connsiteX122" fmla="*/ 3236118 w 4836318"/>
                <a:gd name="connsiteY122" fmla="*/ 3021012 h 4373562"/>
                <a:gd name="connsiteX123" fmla="*/ 3267868 w 4836318"/>
                <a:gd name="connsiteY123" fmla="*/ 3033712 h 4373562"/>
                <a:gd name="connsiteX124" fmla="*/ 3305968 w 4836318"/>
                <a:gd name="connsiteY124" fmla="*/ 3065462 h 4373562"/>
                <a:gd name="connsiteX125" fmla="*/ 3394868 w 4836318"/>
                <a:gd name="connsiteY125" fmla="*/ 3128962 h 4373562"/>
                <a:gd name="connsiteX126" fmla="*/ 3375818 w 4836318"/>
                <a:gd name="connsiteY126" fmla="*/ 3186112 h 4373562"/>
                <a:gd name="connsiteX127" fmla="*/ 3407568 w 4836318"/>
                <a:gd name="connsiteY127" fmla="*/ 3205162 h 4373562"/>
                <a:gd name="connsiteX128" fmla="*/ 3426618 w 4836318"/>
                <a:gd name="connsiteY128" fmla="*/ 3211512 h 4373562"/>
                <a:gd name="connsiteX129" fmla="*/ 3464718 w 4836318"/>
                <a:gd name="connsiteY129" fmla="*/ 3243262 h 4373562"/>
                <a:gd name="connsiteX130" fmla="*/ 3477418 w 4836318"/>
                <a:gd name="connsiteY130" fmla="*/ 3281362 h 4373562"/>
                <a:gd name="connsiteX131" fmla="*/ 3509168 w 4836318"/>
                <a:gd name="connsiteY131" fmla="*/ 3325812 h 4373562"/>
                <a:gd name="connsiteX132" fmla="*/ 3585368 w 4836318"/>
                <a:gd name="connsiteY132" fmla="*/ 3319462 h 4373562"/>
                <a:gd name="connsiteX133" fmla="*/ 3623468 w 4836318"/>
                <a:gd name="connsiteY133" fmla="*/ 3370262 h 4373562"/>
                <a:gd name="connsiteX134" fmla="*/ 3655218 w 4836318"/>
                <a:gd name="connsiteY134" fmla="*/ 3408362 h 4373562"/>
                <a:gd name="connsiteX135" fmla="*/ 3693318 w 4836318"/>
                <a:gd name="connsiteY135" fmla="*/ 3478212 h 4373562"/>
                <a:gd name="connsiteX136" fmla="*/ 3706018 w 4836318"/>
                <a:gd name="connsiteY136" fmla="*/ 3522662 h 4373562"/>
                <a:gd name="connsiteX137" fmla="*/ 3807618 w 4836318"/>
                <a:gd name="connsiteY137" fmla="*/ 3560762 h 4373562"/>
                <a:gd name="connsiteX138" fmla="*/ 3858418 w 4836318"/>
                <a:gd name="connsiteY138" fmla="*/ 3548062 h 4373562"/>
                <a:gd name="connsiteX139" fmla="*/ 3877468 w 4836318"/>
                <a:gd name="connsiteY139" fmla="*/ 3643312 h 4373562"/>
                <a:gd name="connsiteX140" fmla="*/ 3934618 w 4836318"/>
                <a:gd name="connsiteY140" fmla="*/ 3649662 h 4373562"/>
                <a:gd name="connsiteX141" fmla="*/ 3998118 w 4836318"/>
                <a:gd name="connsiteY141" fmla="*/ 3675062 h 4373562"/>
                <a:gd name="connsiteX142" fmla="*/ 4048918 w 4836318"/>
                <a:gd name="connsiteY142" fmla="*/ 3681412 h 4373562"/>
                <a:gd name="connsiteX143" fmla="*/ 4074318 w 4836318"/>
                <a:gd name="connsiteY143" fmla="*/ 3687762 h 4373562"/>
                <a:gd name="connsiteX144" fmla="*/ 4125118 w 4836318"/>
                <a:gd name="connsiteY144" fmla="*/ 3738562 h 4373562"/>
                <a:gd name="connsiteX145" fmla="*/ 4144168 w 4836318"/>
                <a:gd name="connsiteY145" fmla="*/ 3744912 h 4373562"/>
                <a:gd name="connsiteX146" fmla="*/ 4150518 w 4836318"/>
                <a:gd name="connsiteY146" fmla="*/ 3808412 h 4373562"/>
                <a:gd name="connsiteX147" fmla="*/ 4150518 w 4836318"/>
                <a:gd name="connsiteY147" fmla="*/ 3808412 h 4373562"/>
                <a:gd name="connsiteX148" fmla="*/ 4226718 w 4836318"/>
                <a:gd name="connsiteY148" fmla="*/ 3897312 h 4373562"/>
                <a:gd name="connsiteX149" fmla="*/ 4271168 w 4836318"/>
                <a:gd name="connsiteY149" fmla="*/ 3929062 h 4373562"/>
                <a:gd name="connsiteX150" fmla="*/ 4271168 w 4836318"/>
                <a:gd name="connsiteY150" fmla="*/ 3929062 h 4373562"/>
                <a:gd name="connsiteX151" fmla="*/ 4372768 w 4836318"/>
                <a:gd name="connsiteY151" fmla="*/ 3973512 h 4373562"/>
                <a:gd name="connsiteX152" fmla="*/ 4385468 w 4836318"/>
                <a:gd name="connsiteY152" fmla="*/ 4024312 h 4373562"/>
                <a:gd name="connsiteX153" fmla="*/ 4385468 w 4836318"/>
                <a:gd name="connsiteY153" fmla="*/ 4024312 h 4373562"/>
                <a:gd name="connsiteX154" fmla="*/ 4442618 w 4836318"/>
                <a:gd name="connsiteY154" fmla="*/ 4068762 h 4373562"/>
                <a:gd name="connsiteX155" fmla="*/ 4468018 w 4836318"/>
                <a:gd name="connsiteY155" fmla="*/ 4106862 h 4373562"/>
                <a:gd name="connsiteX156" fmla="*/ 4468018 w 4836318"/>
                <a:gd name="connsiteY156" fmla="*/ 4106862 h 4373562"/>
                <a:gd name="connsiteX157" fmla="*/ 4563268 w 4836318"/>
                <a:gd name="connsiteY157" fmla="*/ 4144962 h 4373562"/>
                <a:gd name="connsiteX158" fmla="*/ 4556918 w 4836318"/>
                <a:gd name="connsiteY158" fmla="*/ 4208462 h 4373562"/>
                <a:gd name="connsiteX159" fmla="*/ 4601368 w 4836318"/>
                <a:gd name="connsiteY159" fmla="*/ 4214812 h 4373562"/>
                <a:gd name="connsiteX160" fmla="*/ 4614068 w 4836318"/>
                <a:gd name="connsiteY160" fmla="*/ 4252912 h 4373562"/>
                <a:gd name="connsiteX161" fmla="*/ 4652168 w 4836318"/>
                <a:gd name="connsiteY161" fmla="*/ 4291012 h 4373562"/>
                <a:gd name="connsiteX162" fmla="*/ 4652168 w 4836318"/>
                <a:gd name="connsiteY162" fmla="*/ 4291012 h 4373562"/>
                <a:gd name="connsiteX163" fmla="*/ 4766468 w 4836318"/>
                <a:gd name="connsiteY163" fmla="*/ 4297362 h 4373562"/>
                <a:gd name="connsiteX164" fmla="*/ 4829968 w 4836318"/>
                <a:gd name="connsiteY164" fmla="*/ 4348162 h 4373562"/>
                <a:gd name="connsiteX165" fmla="*/ 4836318 w 4836318"/>
                <a:gd name="connsiteY165" fmla="*/ 4373562 h 4373562"/>
                <a:gd name="connsiteX166" fmla="*/ 4836318 w 4836318"/>
                <a:gd name="connsiteY16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72418 w 4836318"/>
                <a:gd name="connsiteY70" fmla="*/ 1635918 h 4373562"/>
                <a:gd name="connsiteX71" fmla="*/ 1623218 w 4836318"/>
                <a:gd name="connsiteY71" fmla="*/ 1630362 h 4373562"/>
                <a:gd name="connsiteX72" fmla="*/ 1623218 w 4836318"/>
                <a:gd name="connsiteY72" fmla="*/ 1636712 h 4373562"/>
                <a:gd name="connsiteX73" fmla="*/ 1705768 w 4836318"/>
                <a:gd name="connsiteY73" fmla="*/ 1693862 h 4373562"/>
                <a:gd name="connsiteX74" fmla="*/ 1705768 w 4836318"/>
                <a:gd name="connsiteY74" fmla="*/ 1757362 h 4373562"/>
                <a:gd name="connsiteX75" fmla="*/ 1756568 w 4836318"/>
                <a:gd name="connsiteY75" fmla="*/ 1789112 h 4373562"/>
                <a:gd name="connsiteX76" fmla="*/ 1756568 w 4836318"/>
                <a:gd name="connsiteY76" fmla="*/ 1789112 h 4373562"/>
                <a:gd name="connsiteX77" fmla="*/ 1839118 w 4836318"/>
                <a:gd name="connsiteY77" fmla="*/ 1782762 h 4373562"/>
                <a:gd name="connsiteX78" fmla="*/ 1820068 w 4836318"/>
                <a:gd name="connsiteY78" fmla="*/ 1827212 h 4373562"/>
                <a:gd name="connsiteX79" fmla="*/ 1820068 w 4836318"/>
                <a:gd name="connsiteY79" fmla="*/ 1827212 h 4373562"/>
                <a:gd name="connsiteX80" fmla="*/ 1858168 w 4836318"/>
                <a:gd name="connsiteY80" fmla="*/ 1916112 h 4373562"/>
                <a:gd name="connsiteX81" fmla="*/ 1928018 w 4836318"/>
                <a:gd name="connsiteY81" fmla="*/ 1909762 h 4373562"/>
                <a:gd name="connsiteX82" fmla="*/ 1972468 w 4836318"/>
                <a:gd name="connsiteY82" fmla="*/ 1941512 h 4373562"/>
                <a:gd name="connsiteX83" fmla="*/ 2023268 w 4836318"/>
                <a:gd name="connsiteY83" fmla="*/ 1985962 h 4373562"/>
                <a:gd name="connsiteX84" fmla="*/ 2042318 w 4836318"/>
                <a:gd name="connsiteY84" fmla="*/ 1992312 h 4373562"/>
                <a:gd name="connsiteX85" fmla="*/ 2042318 w 4836318"/>
                <a:gd name="connsiteY85" fmla="*/ 1992312 h 4373562"/>
                <a:gd name="connsiteX86" fmla="*/ 2093118 w 4836318"/>
                <a:gd name="connsiteY86" fmla="*/ 2043112 h 4373562"/>
                <a:gd name="connsiteX87" fmla="*/ 2143918 w 4836318"/>
                <a:gd name="connsiteY87" fmla="*/ 2068512 h 4373562"/>
                <a:gd name="connsiteX88" fmla="*/ 2182018 w 4836318"/>
                <a:gd name="connsiteY88" fmla="*/ 2106612 h 4373562"/>
                <a:gd name="connsiteX89" fmla="*/ 2182018 w 4836318"/>
                <a:gd name="connsiteY89" fmla="*/ 2106612 h 4373562"/>
                <a:gd name="connsiteX90" fmla="*/ 2232818 w 4836318"/>
                <a:gd name="connsiteY90" fmla="*/ 2144712 h 4373562"/>
                <a:gd name="connsiteX91" fmla="*/ 2251868 w 4836318"/>
                <a:gd name="connsiteY91" fmla="*/ 2157412 h 4373562"/>
                <a:gd name="connsiteX92" fmla="*/ 2270918 w 4836318"/>
                <a:gd name="connsiteY92" fmla="*/ 2176462 h 4373562"/>
                <a:gd name="connsiteX93" fmla="*/ 2309018 w 4836318"/>
                <a:gd name="connsiteY93" fmla="*/ 2195512 h 4373562"/>
                <a:gd name="connsiteX94" fmla="*/ 2315368 w 4836318"/>
                <a:gd name="connsiteY94" fmla="*/ 2227262 h 4373562"/>
                <a:gd name="connsiteX95" fmla="*/ 2340768 w 4836318"/>
                <a:gd name="connsiteY95" fmla="*/ 2227262 h 4373562"/>
                <a:gd name="connsiteX96" fmla="*/ 2334418 w 4836318"/>
                <a:gd name="connsiteY96" fmla="*/ 2265362 h 4373562"/>
                <a:gd name="connsiteX97" fmla="*/ 2385218 w 4836318"/>
                <a:gd name="connsiteY97" fmla="*/ 2278062 h 4373562"/>
                <a:gd name="connsiteX98" fmla="*/ 2391568 w 4836318"/>
                <a:gd name="connsiteY98" fmla="*/ 2341562 h 4373562"/>
                <a:gd name="connsiteX99" fmla="*/ 2423318 w 4836318"/>
                <a:gd name="connsiteY99" fmla="*/ 2347912 h 4373562"/>
                <a:gd name="connsiteX100" fmla="*/ 2423318 w 4836318"/>
                <a:gd name="connsiteY100" fmla="*/ 2436812 h 4373562"/>
                <a:gd name="connsiteX101" fmla="*/ 2480468 w 4836318"/>
                <a:gd name="connsiteY101" fmla="*/ 2443162 h 4373562"/>
                <a:gd name="connsiteX102" fmla="*/ 2537618 w 4836318"/>
                <a:gd name="connsiteY102" fmla="*/ 2462212 h 4373562"/>
                <a:gd name="connsiteX103" fmla="*/ 2594768 w 4836318"/>
                <a:gd name="connsiteY103" fmla="*/ 2487612 h 4373562"/>
                <a:gd name="connsiteX104" fmla="*/ 2670968 w 4836318"/>
                <a:gd name="connsiteY104" fmla="*/ 2513012 h 4373562"/>
                <a:gd name="connsiteX105" fmla="*/ 2696368 w 4836318"/>
                <a:gd name="connsiteY105" fmla="*/ 2538412 h 4373562"/>
                <a:gd name="connsiteX106" fmla="*/ 2702718 w 4836318"/>
                <a:gd name="connsiteY106" fmla="*/ 2620962 h 4373562"/>
                <a:gd name="connsiteX107" fmla="*/ 2734468 w 4836318"/>
                <a:gd name="connsiteY107" fmla="*/ 2646362 h 4373562"/>
                <a:gd name="connsiteX108" fmla="*/ 2734468 w 4836318"/>
                <a:gd name="connsiteY108" fmla="*/ 2646362 h 4373562"/>
                <a:gd name="connsiteX109" fmla="*/ 2778918 w 4836318"/>
                <a:gd name="connsiteY109" fmla="*/ 2684462 h 4373562"/>
                <a:gd name="connsiteX110" fmla="*/ 2836068 w 4836318"/>
                <a:gd name="connsiteY110" fmla="*/ 2709862 h 4373562"/>
                <a:gd name="connsiteX111" fmla="*/ 2886868 w 4836318"/>
                <a:gd name="connsiteY111" fmla="*/ 2747962 h 4373562"/>
                <a:gd name="connsiteX112" fmla="*/ 2899568 w 4836318"/>
                <a:gd name="connsiteY112" fmla="*/ 2786062 h 4373562"/>
                <a:gd name="connsiteX113" fmla="*/ 2899568 w 4836318"/>
                <a:gd name="connsiteY113" fmla="*/ 2817812 h 4373562"/>
                <a:gd name="connsiteX114" fmla="*/ 2950368 w 4836318"/>
                <a:gd name="connsiteY114" fmla="*/ 2836862 h 4373562"/>
                <a:gd name="connsiteX115" fmla="*/ 2950368 w 4836318"/>
                <a:gd name="connsiteY115" fmla="*/ 2836862 h 4373562"/>
                <a:gd name="connsiteX116" fmla="*/ 3007518 w 4836318"/>
                <a:gd name="connsiteY116" fmla="*/ 2881312 h 4373562"/>
                <a:gd name="connsiteX117" fmla="*/ 3007518 w 4836318"/>
                <a:gd name="connsiteY117" fmla="*/ 2881312 h 4373562"/>
                <a:gd name="connsiteX118" fmla="*/ 3096418 w 4836318"/>
                <a:gd name="connsiteY118" fmla="*/ 2919412 h 4373562"/>
                <a:gd name="connsiteX119" fmla="*/ 3096418 w 4836318"/>
                <a:gd name="connsiteY119" fmla="*/ 2919412 h 4373562"/>
                <a:gd name="connsiteX120" fmla="*/ 3185318 w 4836318"/>
                <a:gd name="connsiteY120" fmla="*/ 2944812 h 4373562"/>
                <a:gd name="connsiteX121" fmla="*/ 3198018 w 4836318"/>
                <a:gd name="connsiteY121" fmla="*/ 2995612 h 4373562"/>
                <a:gd name="connsiteX122" fmla="*/ 3236118 w 4836318"/>
                <a:gd name="connsiteY122" fmla="*/ 3021012 h 4373562"/>
                <a:gd name="connsiteX123" fmla="*/ 3267868 w 4836318"/>
                <a:gd name="connsiteY123" fmla="*/ 3033712 h 4373562"/>
                <a:gd name="connsiteX124" fmla="*/ 3305968 w 4836318"/>
                <a:gd name="connsiteY124" fmla="*/ 3065462 h 4373562"/>
                <a:gd name="connsiteX125" fmla="*/ 3394868 w 4836318"/>
                <a:gd name="connsiteY125" fmla="*/ 3128962 h 4373562"/>
                <a:gd name="connsiteX126" fmla="*/ 3375818 w 4836318"/>
                <a:gd name="connsiteY126" fmla="*/ 3186112 h 4373562"/>
                <a:gd name="connsiteX127" fmla="*/ 3407568 w 4836318"/>
                <a:gd name="connsiteY127" fmla="*/ 3205162 h 4373562"/>
                <a:gd name="connsiteX128" fmla="*/ 3426618 w 4836318"/>
                <a:gd name="connsiteY128" fmla="*/ 3211512 h 4373562"/>
                <a:gd name="connsiteX129" fmla="*/ 3464718 w 4836318"/>
                <a:gd name="connsiteY129" fmla="*/ 3243262 h 4373562"/>
                <a:gd name="connsiteX130" fmla="*/ 3477418 w 4836318"/>
                <a:gd name="connsiteY130" fmla="*/ 3281362 h 4373562"/>
                <a:gd name="connsiteX131" fmla="*/ 3509168 w 4836318"/>
                <a:gd name="connsiteY131" fmla="*/ 3325812 h 4373562"/>
                <a:gd name="connsiteX132" fmla="*/ 3585368 w 4836318"/>
                <a:gd name="connsiteY132" fmla="*/ 3319462 h 4373562"/>
                <a:gd name="connsiteX133" fmla="*/ 3623468 w 4836318"/>
                <a:gd name="connsiteY133" fmla="*/ 3370262 h 4373562"/>
                <a:gd name="connsiteX134" fmla="*/ 3655218 w 4836318"/>
                <a:gd name="connsiteY134" fmla="*/ 3408362 h 4373562"/>
                <a:gd name="connsiteX135" fmla="*/ 3693318 w 4836318"/>
                <a:gd name="connsiteY135" fmla="*/ 3478212 h 4373562"/>
                <a:gd name="connsiteX136" fmla="*/ 3706018 w 4836318"/>
                <a:gd name="connsiteY136" fmla="*/ 3522662 h 4373562"/>
                <a:gd name="connsiteX137" fmla="*/ 3807618 w 4836318"/>
                <a:gd name="connsiteY137" fmla="*/ 3560762 h 4373562"/>
                <a:gd name="connsiteX138" fmla="*/ 3858418 w 4836318"/>
                <a:gd name="connsiteY138" fmla="*/ 3548062 h 4373562"/>
                <a:gd name="connsiteX139" fmla="*/ 3877468 w 4836318"/>
                <a:gd name="connsiteY139" fmla="*/ 3643312 h 4373562"/>
                <a:gd name="connsiteX140" fmla="*/ 3934618 w 4836318"/>
                <a:gd name="connsiteY140" fmla="*/ 3649662 h 4373562"/>
                <a:gd name="connsiteX141" fmla="*/ 3998118 w 4836318"/>
                <a:gd name="connsiteY141" fmla="*/ 3675062 h 4373562"/>
                <a:gd name="connsiteX142" fmla="*/ 4048918 w 4836318"/>
                <a:gd name="connsiteY142" fmla="*/ 3681412 h 4373562"/>
                <a:gd name="connsiteX143" fmla="*/ 4074318 w 4836318"/>
                <a:gd name="connsiteY143" fmla="*/ 3687762 h 4373562"/>
                <a:gd name="connsiteX144" fmla="*/ 4125118 w 4836318"/>
                <a:gd name="connsiteY144" fmla="*/ 3738562 h 4373562"/>
                <a:gd name="connsiteX145" fmla="*/ 4144168 w 4836318"/>
                <a:gd name="connsiteY145" fmla="*/ 3744912 h 4373562"/>
                <a:gd name="connsiteX146" fmla="*/ 4150518 w 4836318"/>
                <a:gd name="connsiteY146" fmla="*/ 3808412 h 4373562"/>
                <a:gd name="connsiteX147" fmla="*/ 4150518 w 4836318"/>
                <a:gd name="connsiteY147" fmla="*/ 3808412 h 4373562"/>
                <a:gd name="connsiteX148" fmla="*/ 4226718 w 4836318"/>
                <a:gd name="connsiteY148" fmla="*/ 3897312 h 4373562"/>
                <a:gd name="connsiteX149" fmla="*/ 4271168 w 4836318"/>
                <a:gd name="connsiteY149" fmla="*/ 3929062 h 4373562"/>
                <a:gd name="connsiteX150" fmla="*/ 4271168 w 4836318"/>
                <a:gd name="connsiteY150" fmla="*/ 3929062 h 4373562"/>
                <a:gd name="connsiteX151" fmla="*/ 4372768 w 4836318"/>
                <a:gd name="connsiteY151" fmla="*/ 3973512 h 4373562"/>
                <a:gd name="connsiteX152" fmla="*/ 4385468 w 4836318"/>
                <a:gd name="connsiteY152" fmla="*/ 4024312 h 4373562"/>
                <a:gd name="connsiteX153" fmla="*/ 4385468 w 4836318"/>
                <a:gd name="connsiteY153" fmla="*/ 4024312 h 4373562"/>
                <a:gd name="connsiteX154" fmla="*/ 4442618 w 4836318"/>
                <a:gd name="connsiteY154" fmla="*/ 4068762 h 4373562"/>
                <a:gd name="connsiteX155" fmla="*/ 4468018 w 4836318"/>
                <a:gd name="connsiteY155" fmla="*/ 4106862 h 4373562"/>
                <a:gd name="connsiteX156" fmla="*/ 4468018 w 4836318"/>
                <a:gd name="connsiteY156" fmla="*/ 4106862 h 4373562"/>
                <a:gd name="connsiteX157" fmla="*/ 4563268 w 4836318"/>
                <a:gd name="connsiteY157" fmla="*/ 4144962 h 4373562"/>
                <a:gd name="connsiteX158" fmla="*/ 4556918 w 4836318"/>
                <a:gd name="connsiteY158" fmla="*/ 4208462 h 4373562"/>
                <a:gd name="connsiteX159" fmla="*/ 4601368 w 4836318"/>
                <a:gd name="connsiteY159" fmla="*/ 4214812 h 4373562"/>
                <a:gd name="connsiteX160" fmla="*/ 4614068 w 4836318"/>
                <a:gd name="connsiteY160" fmla="*/ 4252912 h 4373562"/>
                <a:gd name="connsiteX161" fmla="*/ 4652168 w 4836318"/>
                <a:gd name="connsiteY161" fmla="*/ 4291012 h 4373562"/>
                <a:gd name="connsiteX162" fmla="*/ 4652168 w 4836318"/>
                <a:gd name="connsiteY162" fmla="*/ 4291012 h 4373562"/>
                <a:gd name="connsiteX163" fmla="*/ 4766468 w 4836318"/>
                <a:gd name="connsiteY163" fmla="*/ 4297362 h 4373562"/>
                <a:gd name="connsiteX164" fmla="*/ 4829968 w 4836318"/>
                <a:gd name="connsiteY164" fmla="*/ 4348162 h 4373562"/>
                <a:gd name="connsiteX165" fmla="*/ 4836318 w 4836318"/>
                <a:gd name="connsiteY165" fmla="*/ 4373562 h 4373562"/>
                <a:gd name="connsiteX166" fmla="*/ 4836318 w 4836318"/>
                <a:gd name="connsiteY16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23218 w 4836318"/>
                <a:gd name="connsiteY72" fmla="*/ 1636712 h 4373562"/>
                <a:gd name="connsiteX73" fmla="*/ 1705768 w 4836318"/>
                <a:gd name="connsiteY73" fmla="*/ 1693862 h 4373562"/>
                <a:gd name="connsiteX74" fmla="*/ 1705768 w 4836318"/>
                <a:gd name="connsiteY74" fmla="*/ 1757362 h 4373562"/>
                <a:gd name="connsiteX75" fmla="*/ 1756568 w 4836318"/>
                <a:gd name="connsiteY75" fmla="*/ 1789112 h 4373562"/>
                <a:gd name="connsiteX76" fmla="*/ 1756568 w 4836318"/>
                <a:gd name="connsiteY76" fmla="*/ 1789112 h 4373562"/>
                <a:gd name="connsiteX77" fmla="*/ 1839118 w 4836318"/>
                <a:gd name="connsiteY77" fmla="*/ 1782762 h 4373562"/>
                <a:gd name="connsiteX78" fmla="*/ 1820068 w 4836318"/>
                <a:gd name="connsiteY78" fmla="*/ 1827212 h 4373562"/>
                <a:gd name="connsiteX79" fmla="*/ 1820068 w 4836318"/>
                <a:gd name="connsiteY79" fmla="*/ 1827212 h 4373562"/>
                <a:gd name="connsiteX80" fmla="*/ 1858168 w 4836318"/>
                <a:gd name="connsiteY80" fmla="*/ 1916112 h 4373562"/>
                <a:gd name="connsiteX81" fmla="*/ 1928018 w 4836318"/>
                <a:gd name="connsiteY81" fmla="*/ 1909762 h 4373562"/>
                <a:gd name="connsiteX82" fmla="*/ 1972468 w 4836318"/>
                <a:gd name="connsiteY82" fmla="*/ 1941512 h 4373562"/>
                <a:gd name="connsiteX83" fmla="*/ 2023268 w 4836318"/>
                <a:gd name="connsiteY83" fmla="*/ 1985962 h 4373562"/>
                <a:gd name="connsiteX84" fmla="*/ 2042318 w 4836318"/>
                <a:gd name="connsiteY84" fmla="*/ 1992312 h 4373562"/>
                <a:gd name="connsiteX85" fmla="*/ 2042318 w 4836318"/>
                <a:gd name="connsiteY85" fmla="*/ 1992312 h 4373562"/>
                <a:gd name="connsiteX86" fmla="*/ 2093118 w 4836318"/>
                <a:gd name="connsiteY86" fmla="*/ 2043112 h 4373562"/>
                <a:gd name="connsiteX87" fmla="*/ 2143918 w 4836318"/>
                <a:gd name="connsiteY87" fmla="*/ 2068512 h 4373562"/>
                <a:gd name="connsiteX88" fmla="*/ 2182018 w 4836318"/>
                <a:gd name="connsiteY88" fmla="*/ 2106612 h 4373562"/>
                <a:gd name="connsiteX89" fmla="*/ 2182018 w 4836318"/>
                <a:gd name="connsiteY89" fmla="*/ 2106612 h 4373562"/>
                <a:gd name="connsiteX90" fmla="*/ 2232818 w 4836318"/>
                <a:gd name="connsiteY90" fmla="*/ 2144712 h 4373562"/>
                <a:gd name="connsiteX91" fmla="*/ 2251868 w 4836318"/>
                <a:gd name="connsiteY91" fmla="*/ 2157412 h 4373562"/>
                <a:gd name="connsiteX92" fmla="*/ 2270918 w 4836318"/>
                <a:gd name="connsiteY92" fmla="*/ 2176462 h 4373562"/>
                <a:gd name="connsiteX93" fmla="*/ 2309018 w 4836318"/>
                <a:gd name="connsiteY93" fmla="*/ 2195512 h 4373562"/>
                <a:gd name="connsiteX94" fmla="*/ 2315368 w 4836318"/>
                <a:gd name="connsiteY94" fmla="*/ 2227262 h 4373562"/>
                <a:gd name="connsiteX95" fmla="*/ 2340768 w 4836318"/>
                <a:gd name="connsiteY95" fmla="*/ 2227262 h 4373562"/>
                <a:gd name="connsiteX96" fmla="*/ 2334418 w 4836318"/>
                <a:gd name="connsiteY96" fmla="*/ 2265362 h 4373562"/>
                <a:gd name="connsiteX97" fmla="*/ 2385218 w 4836318"/>
                <a:gd name="connsiteY97" fmla="*/ 2278062 h 4373562"/>
                <a:gd name="connsiteX98" fmla="*/ 2391568 w 4836318"/>
                <a:gd name="connsiteY98" fmla="*/ 2341562 h 4373562"/>
                <a:gd name="connsiteX99" fmla="*/ 2423318 w 4836318"/>
                <a:gd name="connsiteY99" fmla="*/ 2347912 h 4373562"/>
                <a:gd name="connsiteX100" fmla="*/ 2423318 w 4836318"/>
                <a:gd name="connsiteY100" fmla="*/ 2436812 h 4373562"/>
                <a:gd name="connsiteX101" fmla="*/ 2480468 w 4836318"/>
                <a:gd name="connsiteY101" fmla="*/ 2443162 h 4373562"/>
                <a:gd name="connsiteX102" fmla="*/ 2537618 w 4836318"/>
                <a:gd name="connsiteY102" fmla="*/ 2462212 h 4373562"/>
                <a:gd name="connsiteX103" fmla="*/ 2594768 w 4836318"/>
                <a:gd name="connsiteY103" fmla="*/ 2487612 h 4373562"/>
                <a:gd name="connsiteX104" fmla="*/ 2670968 w 4836318"/>
                <a:gd name="connsiteY104" fmla="*/ 2513012 h 4373562"/>
                <a:gd name="connsiteX105" fmla="*/ 2696368 w 4836318"/>
                <a:gd name="connsiteY105" fmla="*/ 2538412 h 4373562"/>
                <a:gd name="connsiteX106" fmla="*/ 2702718 w 4836318"/>
                <a:gd name="connsiteY106" fmla="*/ 2620962 h 4373562"/>
                <a:gd name="connsiteX107" fmla="*/ 2734468 w 4836318"/>
                <a:gd name="connsiteY107" fmla="*/ 2646362 h 4373562"/>
                <a:gd name="connsiteX108" fmla="*/ 2734468 w 4836318"/>
                <a:gd name="connsiteY108" fmla="*/ 2646362 h 4373562"/>
                <a:gd name="connsiteX109" fmla="*/ 2778918 w 4836318"/>
                <a:gd name="connsiteY109" fmla="*/ 2684462 h 4373562"/>
                <a:gd name="connsiteX110" fmla="*/ 2836068 w 4836318"/>
                <a:gd name="connsiteY110" fmla="*/ 2709862 h 4373562"/>
                <a:gd name="connsiteX111" fmla="*/ 2886868 w 4836318"/>
                <a:gd name="connsiteY111" fmla="*/ 2747962 h 4373562"/>
                <a:gd name="connsiteX112" fmla="*/ 2899568 w 4836318"/>
                <a:gd name="connsiteY112" fmla="*/ 2786062 h 4373562"/>
                <a:gd name="connsiteX113" fmla="*/ 2899568 w 4836318"/>
                <a:gd name="connsiteY113" fmla="*/ 2817812 h 4373562"/>
                <a:gd name="connsiteX114" fmla="*/ 2950368 w 4836318"/>
                <a:gd name="connsiteY114" fmla="*/ 2836862 h 4373562"/>
                <a:gd name="connsiteX115" fmla="*/ 2950368 w 4836318"/>
                <a:gd name="connsiteY115" fmla="*/ 2836862 h 4373562"/>
                <a:gd name="connsiteX116" fmla="*/ 3007518 w 4836318"/>
                <a:gd name="connsiteY116" fmla="*/ 2881312 h 4373562"/>
                <a:gd name="connsiteX117" fmla="*/ 3007518 w 4836318"/>
                <a:gd name="connsiteY117" fmla="*/ 2881312 h 4373562"/>
                <a:gd name="connsiteX118" fmla="*/ 3096418 w 4836318"/>
                <a:gd name="connsiteY118" fmla="*/ 2919412 h 4373562"/>
                <a:gd name="connsiteX119" fmla="*/ 3096418 w 4836318"/>
                <a:gd name="connsiteY119" fmla="*/ 2919412 h 4373562"/>
                <a:gd name="connsiteX120" fmla="*/ 3185318 w 4836318"/>
                <a:gd name="connsiteY120" fmla="*/ 2944812 h 4373562"/>
                <a:gd name="connsiteX121" fmla="*/ 3198018 w 4836318"/>
                <a:gd name="connsiteY121" fmla="*/ 2995612 h 4373562"/>
                <a:gd name="connsiteX122" fmla="*/ 3236118 w 4836318"/>
                <a:gd name="connsiteY122" fmla="*/ 3021012 h 4373562"/>
                <a:gd name="connsiteX123" fmla="*/ 3267868 w 4836318"/>
                <a:gd name="connsiteY123" fmla="*/ 3033712 h 4373562"/>
                <a:gd name="connsiteX124" fmla="*/ 3305968 w 4836318"/>
                <a:gd name="connsiteY124" fmla="*/ 3065462 h 4373562"/>
                <a:gd name="connsiteX125" fmla="*/ 3394868 w 4836318"/>
                <a:gd name="connsiteY125" fmla="*/ 3128962 h 4373562"/>
                <a:gd name="connsiteX126" fmla="*/ 3375818 w 4836318"/>
                <a:gd name="connsiteY126" fmla="*/ 3186112 h 4373562"/>
                <a:gd name="connsiteX127" fmla="*/ 3407568 w 4836318"/>
                <a:gd name="connsiteY127" fmla="*/ 3205162 h 4373562"/>
                <a:gd name="connsiteX128" fmla="*/ 3426618 w 4836318"/>
                <a:gd name="connsiteY128" fmla="*/ 3211512 h 4373562"/>
                <a:gd name="connsiteX129" fmla="*/ 3464718 w 4836318"/>
                <a:gd name="connsiteY129" fmla="*/ 3243262 h 4373562"/>
                <a:gd name="connsiteX130" fmla="*/ 3477418 w 4836318"/>
                <a:gd name="connsiteY130" fmla="*/ 3281362 h 4373562"/>
                <a:gd name="connsiteX131" fmla="*/ 3509168 w 4836318"/>
                <a:gd name="connsiteY131" fmla="*/ 3325812 h 4373562"/>
                <a:gd name="connsiteX132" fmla="*/ 3585368 w 4836318"/>
                <a:gd name="connsiteY132" fmla="*/ 3319462 h 4373562"/>
                <a:gd name="connsiteX133" fmla="*/ 3623468 w 4836318"/>
                <a:gd name="connsiteY133" fmla="*/ 3370262 h 4373562"/>
                <a:gd name="connsiteX134" fmla="*/ 3655218 w 4836318"/>
                <a:gd name="connsiteY134" fmla="*/ 3408362 h 4373562"/>
                <a:gd name="connsiteX135" fmla="*/ 3693318 w 4836318"/>
                <a:gd name="connsiteY135" fmla="*/ 3478212 h 4373562"/>
                <a:gd name="connsiteX136" fmla="*/ 3706018 w 4836318"/>
                <a:gd name="connsiteY136" fmla="*/ 3522662 h 4373562"/>
                <a:gd name="connsiteX137" fmla="*/ 3807618 w 4836318"/>
                <a:gd name="connsiteY137" fmla="*/ 3560762 h 4373562"/>
                <a:gd name="connsiteX138" fmla="*/ 3858418 w 4836318"/>
                <a:gd name="connsiteY138" fmla="*/ 3548062 h 4373562"/>
                <a:gd name="connsiteX139" fmla="*/ 3877468 w 4836318"/>
                <a:gd name="connsiteY139" fmla="*/ 3643312 h 4373562"/>
                <a:gd name="connsiteX140" fmla="*/ 3934618 w 4836318"/>
                <a:gd name="connsiteY140" fmla="*/ 3649662 h 4373562"/>
                <a:gd name="connsiteX141" fmla="*/ 3998118 w 4836318"/>
                <a:gd name="connsiteY141" fmla="*/ 3675062 h 4373562"/>
                <a:gd name="connsiteX142" fmla="*/ 4048918 w 4836318"/>
                <a:gd name="connsiteY142" fmla="*/ 3681412 h 4373562"/>
                <a:gd name="connsiteX143" fmla="*/ 4074318 w 4836318"/>
                <a:gd name="connsiteY143" fmla="*/ 3687762 h 4373562"/>
                <a:gd name="connsiteX144" fmla="*/ 4125118 w 4836318"/>
                <a:gd name="connsiteY144" fmla="*/ 3738562 h 4373562"/>
                <a:gd name="connsiteX145" fmla="*/ 4144168 w 4836318"/>
                <a:gd name="connsiteY145" fmla="*/ 3744912 h 4373562"/>
                <a:gd name="connsiteX146" fmla="*/ 4150518 w 4836318"/>
                <a:gd name="connsiteY146" fmla="*/ 3808412 h 4373562"/>
                <a:gd name="connsiteX147" fmla="*/ 4150518 w 4836318"/>
                <a:gd name="connsiteY147" fmla="*/ 3808412 h 4373562"/>
                <a:gd name="connsiteX148" fmla="*/ 4226718 w 4836318"/>
                <a:gd name="connsiteY148" fmla="*/ 3897312 h 4373562"/>
                <a:gd name="connsiteX149" fmla="*/ 4271168 w 4836318"/>
                <a:gd name="connsiteY149" fmla="*/ 3929062 h 4373562"/>
                <a:gd name="connsiteX150" fmla="*/ 4271168 w 4836318"/>
                <a:gd name="connsiteY150" fmla="*/ 3929062 h 4373562"/>
                <a:gd name="connsiteX151" fmla="*/ 4372768 w 4836318"/>
                <a:gd name="connsiteY151" fmla="*/ 3973512 h 4373562"/>
                <a:gd name="connsiteX152" fmla="*/ 4385468 w 4836318"/>
                <a:gd name="connsiteY152" fmla="*/ 4024312 h 4373562"/>
                <a:gd name="connsiteX153" fmla="*/ 4385468 w 4836318"/>
                <a:gd name="connsiteY153" fmla="*/ 4024312 h 4373562"/>
                <a:gd name="connsiteX154" fmla="*/ 4442618 w 4836318"/>
                <a:gd name="connsiteY154" fmla="*/ 4068762 h 4373562"/>
                <a:gd name="connsiteX155" fmla="*/ 4468018 w 4836318"/>
                <a:gd name="connsiteY155" fmla="*/ 4106862 h 4373562"/>
                <a:gd name="connsiteX156" fmla="*/ 4468018 w 4836318"/>
                <a:gd name="connsiteY156" fmla="*/ 4106862 h 4373562"/>
                <a:gd name="connsiteX157" fmla="*/ 4563268 w 4836318"/>
                <a:gd name="connsiteY157" fmla="*/ 4144962 h 4373562"/>
                <a:gd name="connsiteX158" fmla="*/ 4556918 w 4836318"/>
                <a:gd name="connsiteY158" fmla="*/ 4208462 h 4373562"/>
                <a:gd name="connsiteX159" fmla="*/ 4601368 w 4836318"/>
                <a:gd name="connsiteY159" fmla="*/ 4214812 h 4373562"/>
                <a:gd name="connsiteX160" fmla="*/ 4614068 w 4836318"/>
                <a:gd name="connsiteY160" fmla="*/ 4252912 h 4373562"/>
                <a:gd name="connsiteX161" fmla="*/ 4652168 w 4836318"/>
                <a:gd name="connsiteY161" fmla="*/ 4291012 h 4373562"/>
                <a:gd name="connsiteX162" fmla="*/ 4652168 w 4836318"/>
                <a:gd name="connsiteY162" fmla="*/ 4291012 h 4373562"/>
                <a:gd name="connsiteX163" fmla="*/ 4766468 w 4836318"/>
                <a:gd name="connsiteY163" fmla="*/ 4297362 h 4373562"/>
                <a:gd name="connsiteX164" fmla="*/ 4829968 w 4836318"/>
                <a:gd name="connsiteY164" fmla="*/ 4348162 h 4373562"/>
                <a:gd name="connsiteX165" fmla="*/ 4836318 w 4836318"/>
                <a:gd name="connsiteY165" fmla="*/ 4373562 h 4373562"/>
                <a:gd name="connsiteX166" fmla="*/ 4836318 w 4836318"/>
                <a:gd name="connsiteY16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705768 w 4836318"/>
                <a:gd name="connsiteY73" fmla="*/ 1693862 h 4373562"/>
                <a:gd name="connsiteX74" fmla="*/ 1705768 w 4836318"/>
                <a:gd name="connsiteY74" fmla="*/ 1757362 h 4373562"/>
                <a:gd name="connsiteX75" fmla="*/ 1756568 w 4836318"/>
                <a:gd name="connsiteY75" fmla="*/ 1789112 h 4373562"/>
                <a:gd name="connsiteX76" fmla="*/ 1756568 w 4836318"/>
                <a:gd name="connsiteY76" fmla="*/ 1789112 h 4373562"/>
                <a:gd name="connsiteX77" fmla="*/ 1839118 w 4836318"/>
                <a:gd name="connsiteY77" fmla="*/ 1782762 h 4373562"/>
                <a:gd name="connsiteX78" fmla="*/ 1820068 w 4836318"/>
                <a:gd name="connsiteY78" fmla="*/ 1827212 h 4373562"/>
                <a:gd name="connsiteX79" fmla="*/ 1820068 w 4836318"/>
                <a:gd name="connsiteY79" fmla="*/ 1827212 h 4373562"/>
                <a:gd name="connsiteX80" fmla="*/ 1858168 w 4836318"/>
                <a:gd name="connsiteY80" fmla="*/ 1916112 h 4373562"/>
                <a:gd name="connsiteX81" fmla="*/ 1928018 w 4836318"/>
                <a:gd name="connsiteY81" fmla="*/ 1909762 h 4373562"/>
                <a:gd name="connsiteX82" fmla="*/ 1972468 w 4836318"/>
                <a:gd name="connsiteY82" fmla="*/ 1941512 h 4373562"/>
                <a:gd name="connsiteX83" fmla="*/ 2023268 w 4836318"/>
                <a:gd name="connsiteY83" fmla="*/ 1985962 h 4373562"/>
                <a:gd name="connsiteX84" fmla="*/ 2042318 w 4836318"/>
                <a:gd name="connsiteY84" fmla="*/ 1992312 h 4373562"/>
                <a:gd name="connsiteX85" fmla="*/ 2042318 w 4836318"/>
                <a:gd name="connsiteY85" fmla="*/ 1992312 h 4373562"/>
                <a:gd name="connsiteX86" fmla="*/ 2093118 w 4836318"/>
                <a:gd name="connsiteY86" fmla="*/ 2043112 h 4373562"/>
                <a:gd name="connsiteX87" fmla="*/ 2143918 w 4836318"/>
                <a:gd name="connsiteY87" fmla="*/ 2068512 h 4373562"/>
                <a:gd name="connsiteX88" fmla="*/ 2182018 w 4836318"/>
                <a:gd name="connsiteY88" fmla="*/ 2106612 h 4373562"/>
                <a:gd name="connsiteX89" fmla="*/ 2182018 w 4836318"/>
                <a:gd name="connsiteY89" fmla="*/ 2106612 h 4373562"/>
                <a:gd name="connsiteX90" fmla="*/ 2232818 w 4836318"/>
                <a:gd name="connsiteY90" fmla="*/ 2144712 h 4373562"/>
                <a:gd name="connsiteX91" fmla="*/ 2251868 w 4836318"/>
                <a:gd name="connsiteY91" fmla="*/ 2157412 h 4373562"/>
                <a:gd name="connsiteX92" fmla="*/ 2270918 w 4836318"/>
                <a:gd name="connsiteY92" fmla="*/ 2176462 h 4373562"/>
                <a:gd name="connsiteX93" fmla="*/ 2309018 w 4836318"/>
                <a:gd name="connsiteY93" fmla="*/ 2195512 h 4373562"/>
                <a:gd name="connsiteX94" fmla="*/ 2315368 w 4836318"/>
                <a:gd name="connsiteY94" fmla="*/ 2227262 h 4373562"/>
                <a:gd name="connsiteX95" fmla="*/ 2340768 w 4836318"/>
                <a:gd name="connsiteY95" fmla="*/ 2227262 h 4373562"/>
                <a:gd name="connsiteX96" fmla="*/ 2334418 w 4836318"/>
                <a:gd name="connsiteY96" fmla="*/ 2265362 h 4373562"/>
                <a:gd name="connsiteX97" fmla="*/ 2385218 w 4836318"/>
                <a:gd name="connsiteY97" fmla="*/ 2278062 h 4373562"/>
                <a:gd name="connsiteX98" fmla="*/ 2391568 w 4836318"/>
                <a:gd name="connsiteY98" fmla="*/ 2341562 h 4373562"/>
                <a:gd name="connsiteX99" fmla="*/ 2423318 w 4836318"/>
                <a:gd name="connsiteY99" fmla="*/ 2347912 h 4373562"/>
                <a:gd name="connsiteX100" fmla="*/ 2423318 w 4836318"/>
                <a:gd name="connsiteY100" fmla="*/ 2436812 h 4373562"/>
                <a:gd name="connsiteX101" fmla="*/ 2480468 w 4836318"/>
                <a:gd name="connsiteY101" fmla="*/ 2443162 h 4373562"/>
                <a:gd name="connsiteX102" fmla="*/ 2537618 w 4836318"/>
                <a:gd name="connsiteY102" fmla="*/ 2462212 h 4373562"/>
                <a:gd name="connsiteX103" fmla="*/ 2594768 w 4836318"/>
                <a:gd name="connsiteY103" fmla="*/ 2487612 h 4373562"/>
                <a:gd name="connsiteX104" fmla="*/ 2670968 w 4836318"/>
                <a:gd name="connsiteY104" fmla="*/ 2513012 h 4373562"/>
                <a:gd name="connsiteX105" fmla="*/ 2696368 w 4836318"/>
                <a:gd name="connsiteY105" fmla="*/ 2538412 h 4373562"/>
                <a:gd name="connsiteX106" fmla="*/ 2702718 w 4836318"/>
                <a:gd name="connsiteY106" fmla="*/ 2620962 h 4373562"/>
                <a:gd name="connsiteX107" fmla="*/ 2734468 w 4836318"/>
                <a:gd name="connsiteY107" fmla="*/ 2646362 h 4373562"/>
                <a:gd name="connsiteX108" fmla="*/ 2734468 w 4836318"/>
                <a:gd name="connsiteY108" fmla="*/ 2646362 h 4373562"/>
                <a:gd name="connsiteX109" fmla="*/ 2778918 w 4836318"/>
                <a:gd name="connsiteY109" fmla="*/ 2684462 h 4373562"/>
                <a:gd name="connsiteX110" fmla="*/ 2836068 w 4836318"/>
                <a:gd name="connsiteY110" fmla="*/ 2709862 h 4373562"/>
                <a:gd name="connsiteX111" fmla="*/ 2886868 w 4836318"/>
                <a:gd name="connsiteY111" fmla="*/ 2747962 h 4373562"/>
                <a:gd name="connsiteX112" fmla="*/ 2899568 w 4836318"/>
                <a:gd name="connsiteY112" fmla="*/ 2786062 h 4373562"/>
                <a:gd name="connsiteX113" fmla="*/ 2899568 w 4836318"/>
                <a:gd name="connsiteY113" fmla="*/ 2817812 h 4373562"/>
                <a:gd name="connsiteX114" fmla="*/ 2950368 w 4836318"/>
                <a:gd name="connsiteY114" fmla="*/ 2836862 h 4373562"/>
                <a:gd name="connsiteX115" fmla="*/ 2950368 w 4836318"/>
                <a:gd name="connsiteY115" fmla="*/ 2836862 h 4373562"/>
                <a:gd name="connsiteX116" fmla="*/ 3007518 w 4836318"/>
                <a:gd name="connsiteY116" fmla="*/ 2881312 h 4373562"/>
                <a:gd name="connsiteX117" fmla="*/ 3007518 w 4836318"/>
                <a:gd name="connsiteY117" fmla="*/ 2881312 h 4373562"/>
                <a:gd name="connsiteX118" fmla="*/ 3096418 w 4836318"/>
                <a:gd name="connsiteY118" fmla="*/ 2919412 h 4373562"/>
                <a:gd name="connsiteX119" fmla="*/ 3096418 w 4836318"/>
                <a:gd name="connsiteY119" fmla="*/ 2919412 h 4373562"/>
                <a:gd name="connsiteX120" fmla="*/ 3185318 w 4836318"/>
                <a:gd name="connsiteY120" fmla="*/ 2944812 h 4373562"/>
                <a:gd name="connsiteX121" fmla="*/ 3198018 w 4836318"/>
                <a:gd name="connsiteY121" fmla="*/ 2995612 h 4373562"/>
                <a:gd name="connsiteX122" fmla="*/ 3236118 w 4836318"/>
                <a:gd name="connsiteY122" fmla="*/ 3021012 h 4373562"/>
                <a:gd name="connsiteX123" fmla="*/ 3267868 w 4836318"/>
                <a:gd name="connsiteY123" fmla="*/ 3033712 h 4373562"/>
                <a:gd name="connsiteX124" fmla="*/ 3305968 w 4836318"/>
                <a:gd name="connsiteY124" fmla="*/ 3065462 h 4373562"/>
                <a:gd name="connsiteX125" fmla="*/ 3394868 w 4836318"/>
                <a:gd name="connsiteY125" fmla="*/ 3128962 h 4373562"/>
                <a:gd name="connsiteX126" fmla="*/ 3375818 w 4836318"/>
                <a:gd name="connsiteY126" fmla="*/ 3186112 h 4373562"/>
                <a:gd name="connsiteX127" fmla="*/ 3407568 w 4836318"/>
                <a:gd name="connsiteY127" fmla="*/ 3205162 h 4373562"/>
                <a:gd name="connsiteX128" fmla="*/ 3426618 w 4836318"/>
                <a:gd name="connsiteY128" fmla="*/ 3211512 h 4373562"/>
                <a:gd name="connsiteX129" fmla="*/ 3464718 w 4836318"/>
                <a:gd name="connsiteY129" fmla="*/ 3243262 h 4373562"/>
                <a:gd name="connsiteX130" fmla="*/ 3477418 w 4836318"/>
                <a:gd name="connsiteY130" fmla="*/ 3281362 h 4373562"/>
                <a:gd name="connsiteX131" fmla="*/ 3509168 w 4836318"/>
                <a:gd name="connsiteY131" fmla="*/ 3325812 h 4373562"/>
                <a:gd name="connsiteX132" fmla="*/ 3585368 w 4836318"/>
                <a:gd name="connsiteY132" fmla="*/ 3319462 h 4373562"/>
                <a:gd name="connsiteX133" fmla="*/ 3623468 w 4836318"/>
                <a:gd name="connsiteY133" fmla="*/ 3370262 h 4373562"/>
                <a:gd name="connsiteX134" fmla="*/ 3655218 w 4836318"/>
                <a:gd name="connsiteY134" fmla="*/ 3408362 h 4373562"/>
                <a:gd name="connsiteX135" fmla="*/ 3693318 w 4836318"/>
                <a:gd name="connsiteY135" fmla="*/ 3478212 h 4373562"/>
                <a:gd name="connsiteX136" fmla="*/ 3706018 w 4836318"/>
                <a:gd name="connsiteY136" fmla="*/ 3522662 h 4373562"/>
                <a:gd name="connsiteX137" fmla="*/ 3807618 w 4836318"/>
                <a:gd name="connsiteY137" fmla="*/ 3560762 h 4373562"/>
                <a:gd name="connsiteX138" fmla="*/ 3858418 w 4836318"/>
                <a:gd name="connsiteY138" fmla="*/ 3548062 h 4373562"/>
                <a:gd name="connsiteX139" fmla="*/ 3877468 w 4836318"/>
                <a:gd name="connsiteY139" fmla="*/ 3643312 h 4373562"/>
                <a:gd name="connsiteX140" fmla="*/ 3934618 w 4836318"/>
                <a:gd name="connsiteY140" fmla="*/ 3649662 h 4373562"/>
                <a:gd name="connsiteX141" fmla="*/ 3998118 w 4836318"/>
                <a:gd name="connsiteY141" fmla="*/ 3675062 h 4373562"/>
                <a:gd name="connsiteX142" fmla="*/ 4048918 w 4836318"/>
                <a:gd name="connsiteY142" fmla="*/ 3681412 h 4373562"/>
                <a:gd name="connsiteX143" fmla="*/ 4074318 w 4836318"/>
                <a:gd name="connsiteY143" fmla="*/ 3687762 h 4373562"/>
                <a:gd name="connsiteX144" fmla="*/ 4125118 w 4836318"/>
                <a:gd name="connsiteY144" fmla="*/ 3738562 h 4373562"/>
                <a:gd name="connsiteX145" fmla="*/ 4144168 w 4836318"/>
                <a:gd name="connsiteY145" fmla="*/ 3744912 h 4373562"/>
                <a:gd name="connsiteX146" fmla="*/ 4150518 w 4836318"/>
                <a:gd name="connsiteY146" fmla="*/ 3808412 h 4373562"/>
                <a:gd name="connsiteX147" fmla="*/ 4150518 w 4836318"/>
                <a:gd name="connsiteY147" fmla="*/ 3808412 h 4373562"/>
                <a:gd name="connsiteX148" fmla="*/ 4226718 w 4836318"/>
                <a:gd name="connsiteY148" fmla="*/ 3897312 h 4373562"/>
                <a:gd name="connsiteX149" fmla="*/ 4271168 w 4836318"/>
                <a:gd name="connsiteY149" fmla="*/ 3929062 h 4373562"/>
                <a:gd name="connsiteX150" fmla="*/ 4271168 w 4836318"/>
                <a:gd name="connsiteY150" fmla="*/ 3929062 h 4373562"/>
                <a:gd name="connsiteX151" fmla="*/ 4372768 w 4836318"/>
                <a:gd name="connsiteY151" fmla="*/ 3973512 h 4373562"/>
                <a:gd name="connsiteX152" fmla="*/ 4385468 w 4836318"/>
                <a:gd name="connsiteY152" fmla="*/ 4024312 h 4373562"/>
                <a:gd name="connsiteX153" fmla="*/ 4385468 w 4836318"/>
                <a:gd name="connsiteY153" fmla="*/ 4024312 h 4373562"/>
                <a:gd name="connsiteX154" fmla="*/ 4442618 w 4836318"/>
                <a:gd name="connsiteY154" fmla="*/ 4068762 h 4373562"/>
                <a:gd name="connsiteX155" fmla="*/ 4468018 w 4836318"/>
                <a:gd name="connsiteY155" fmla="*/ 4106862 h 4373562"/>
                <a:gd name="connsiteX156" fmla="*/ 4468018 w 4836318"/>
                <a:gd name="connsiteY156" fmla="*/ 4106862 h 4373562"/>
                <a:gd name="connsiteX157" fmla="*/ 4563268 w 4836318"/>
                <a:gd name="connsiteY157" fmla="*/ 4144962 h 4373562"/>
                <a:gd name="connsiteX158" fmla="*/ 4556918 w 4836318"/>
                <a:gd name="connsiteY158" fmla="*/ 4208462 h 4373562"/>
                <a:gd name="connsiteX159" fmla="*/ 4601368 w 4836318"/>
                <a:gd name="connsiteY159" fmla="*/ 4214812 h 4373562"/>
                <a:gd name="connsiteX160" fmla="*/ 4614068 w 4836318"/>
                <a:gd name="connsiteY160" fmla="*/ 4252912 h 4373562"/>
                <a:gd name="connsiteX161" fmla="*/ 4652168 w 4836318"/>
                <a:gd name="connsiteY161" fmla="*/ 4291012 h 4373562"/>
                <a:gd name="connsiteX162" fmla="*/ 4652168 w 4836318"/>
                <a:gd name="connsiteY162" fmla="*/ 4291012 h 4373562"/>
                <a:gd name="connsiteX163" fmla="*/ 4766468 w 4836318"/>
                <a:gd name="connsiteY163" fmla="*/ 4297362 h 4373562"/>
                <a:gd name="connsiteX164" fmla="*/ 4829968 w 4836318"/>
                <a:gd name="connsiteY164" fmla="*/ 4348162 h 4373562"/>
                <a:gd name="connsiteX165" fmla="*/ 4836318 w 4836318"/>
                <a:gd name="connsiteY165" fmla="*/ 4373562 h 4373562"/>
                <a:gd name="connsiteX166" fmla="*/ 4836318 w 4836318"/>
                <a:gd name="connsiteY16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705768 w 4836318"/>
                <a:gd name="connsiteY74" fmla="*/ 1693862 h 4373562"/>
                <a:gd name="connsiteX75" fmla="*/ 1705768 w 4836318"/>
                <a:gd name="connsiteY75" fmla="*/ 1757362 h 4373562"/>
                <a:gd name="connsiteX76" fmla="*/ 1756568 w 4836318"/>
                <a:gd name="connsiteY76" fmla="*/ 1789112 h 4373562"/>
                <a:gd name="connsiteX77" fmla="*/ 1756568 w 4836318"/>
                <a:gd name="connsiteY77" fmla="*/ 1789112 h 4373562"/>
                <a:gd name="connsiteX78" fmla="*/ 1839118 w 4836318"/>
                <a:gd name="connsiteY78" fmla="*/ 1782762 h 4373562"/>
                <a:gd name="connsiteX79" fmla="*/ 1820068 w 4836318"/>
                <a:gd name="connsiteY79" fmla="*/ 1827212 h 4373562"/>
                <a:gd name="connsiteX80" fmla="*/ 1820068 w 4836318"/>
                <a:gd name="connsiteY80" fmla="*/ 1827212 h 4373562"/>
                <a:gd name="connsiteX81" fmla="*/ 1858168 w 4836318"/>
                <a:gd name="connsiteY81" fmla="*/ 1916112 h 4373562"/>
                <a:gd name="connsiteX82" fmla="*/ 1928018 w 4836318"/>
                <a:gd name="connsiteY82" fmla="*/ 1909762 h 4373562"/>
                <a:gd name="connsiteX83" fmla="*/ 1972468 w 4836318"/>
                <a:gd name="connsiteY83" fmla="*/ 1941512 h 4373562"/>
                <a:gd name="connsiteX84" fmla="*/ 2023268 w 4836318"/>
                <a:gd name="connsiteY84" fmla="*/ 1985962 h 4373562"/>
                <a:gd name="connsiteX85" fmla="*/ 2042318 w 4836318"/>
                <a:gd name="connsiteY85" fmla="*/ 1992312 h 4373562"/>
                <a:gd name="connsiteX86" fmla="*/ 2042318 w 4836318"/>
                <a:gd name="connsiteY86" fmla="*/ 1992312 h 4373562"/>
                <a:gd name="connsiteX87" fmla="*/ 2093118 w 4836318"/>
                <a:gd name="connsiteY87" fmla="*/ 2043112 h 4373562"/>
                <a:gd name="connsiteX88" fmla="*/ 2143918 w 4836318"/>
                <a:gd name="connsiteY88" fmla="*/ 2068512 h 4373562"/>
                <a:gd name="connsiteX89" fmla="*/ 2182018 w 4836318"/>
                <a:gd name="connsiteY89" fmla="*/ 2106612 h 4373562"/>
                <a:gd name="connsiteX90" fmla="*/ 2182018 w 4836318"/>
                <a:gd name="connsiteY90" fmla="*/ 2106612 h 4373562"/>
                <a:gd name="connsiteX91" fmla="*/ 2232818 w 4836318"/>
                <a:gd name="connsiteY91" fmla="*/ 2144712 h 4373562"/>
                <a:gd name="connsiteX92" fmla="*/ 2251868 w 4836318"/>
                <a:gd name="connsiteY92" fmla="*/ 2157412 h 4373562"/>
                <a:gd name="connsiteX93" fmla="*/ 2270918 w 4836318"/>
                <a:gd name="connsiteY93" fmla="*/ 2176462 h 4373562"/>
                <a:gd name="connsiteX94" fmla="*/ 2309018 w 4836318"/>
                <a:gd name="connsiteY94" fmla="*/ 2195512 h 4373562"/>
                <a:gd name="connsiteX95" fmla="*/ 2315368 w 4836318"/>
                <a:gd name="connsiteY95" fmla="*/ 2227262 h 4373562"/>
                <a:gd name="connsiteX96" fmla="*/ 2340768 w 4836318"/>
                <a:gd name="connsiteY96" fmla="*/ 2227262 h 4373562"/>
                <a:gd name="connsiteX97" fmla="*/ 2334418 w 4836318"/>
                <a:gd name="connsiteY97" fmla="*/ 2265362 h 4373562"/>
                <a:gd name="connsiteX98" fmla="*/ 2385218 w 4836318"/>
                <a:gd name="connsiteY98" fmla="*/ 2278062 h 4373562"/>
                <a:gd name="connsiteX99" fmla="*/ 2391568 w 4836318"/>
                <a:gd name="connsiteY99" fmla="*/ 2341562 h 4373562"/>
                <a:gd name="connsiteX100" fmla="*/ 2423318 w 4836318"/>
                <a:gd name="connsiteY100" fmla="*/ 2347912 h 4373562"/>
                <a:gd name="connsiteX101" fmla="*/ 2423318 w 4836318"/>
                <a:gd name="connsiteY101" fmla="*/ 2436812 h 4373562"/>
                <a:gd name="connsiteX102" fmla="*/ 2480468 w 4836318"/>
                <a:gd name="connsiteY102" fmla="*/ 244316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705768 w 4836318"/>
                <a:gd name="connsiteY75" fmla="*/ 1757362 h 4373562"/>
                <a:gd name="connsiteX76" fmla="*/ 1756568 w 4836318"/>
                <a:gd name="connsiteY76" fmla="*/ 1789112 h 4373562"/>
                <a:gd name="connsiteX77" fmla="*/ 1756568 w 4836318"/>
                <a:gd name="connsiteY77" fmla="*/ 1789112 h 4373562"/>
                <a:gd name="connsiteX78" fmla="*/ 1839118 w 4836318"/>
                <a:gd name="connsiteY78" fmla="*/ 1782762 h 4373562"/>
                <a:gd name="connsiteX79" fmla="*/ 1820068 w 4836318"/>
                <a:gd name="connsiteY79" fmla="*/ 1827212 h 4373562"/>
                <a:gd name="connsiteX80" fmla="*/ 1820068 w 4836318"/>
                <a:gd name="connsiteY80" fmla="*/ 1827212 h 4373562"/>
                <a:gd name="connsiteX81" fmla="*/ 1858168 w 4836318"/>
                <a:gd name="connsiteY81" fmla="*/ 1916112 h 4373562"/>
                <a:gd name="connsiteX82" fmla="*/ 1928018 w 4836318"/>
                <a:gd name="connsiteY82" fmla="*/ 1909762 h 4373562"/>
                <a:gd name="connsiteX83" fmla="*/ 1972468 w 4836318"/>
                <a:gd name="connsiteY83" fmla="*/ 1941512 h 4373562"/>
                <a:gd name="connsiteX84" fmla="*/ 2023268 w 4836318"/>
                <a:gd name="connsiteY84" fmla="*/ 1985962 h 4373562"/>
                <a:gd name="connsiteX85" fmla="*/ 2042318 w 4836318"/>
                <a:gd name="connsiteY85" fmla="*/ 1992312 h 4373562"/>
                <a:gd name="connsiteX86" fmla="*/ 2042318 w 4836318"/>
                <a:gd name="connsiteY86" fmla="*/ 1992312 h 4373562"/>
                <a:gd name="connsiteX87" fmla="*/ 2093118 w 4836318"/>
                <a:gd name="connsiteY87" fmla="*/ 2043112 h 4373562"/>
                <a:gd name="connsiteX88" fmla="*/ 2143918 w 4836318"/>
                <a:gd name="connsiteY88" fmla="*/ 2068512 h 4373562"/>
                <a:gd name="connsiteX89" fmla="*/ 2182018 w 4836318"/>
                <a:gd name="connsiteY89" fmla="*/ 2106612 h 4373562"/>
                <a:gd name="connsiteX90" fmla="*/ 2182018 w 4836318"/>
                <a:gd name="connsiteY90" fmla="*/ 2106612 h 4373562"/>
                <a:gd name="connsiteX91" fmla="*/ 2232818 w 4836318"/>
                <a:gd name="connsiteY91" fmla="*/ 2144712 h 4373562"/>
                <a:gd name="connsiteX92" fmla="*/ 2251868 w 4836318"/>
                <a:gd name="connsiteY92" fmla="*/ 2157412 h 4373562"/>
                <a:gd name="connsiteX93" fmla="*/ 2270918 w 4836318"/>
                <a:gd name="connsiteY93" fmla="*/ 2176462 h 4373562"/>
                <a:gd name="connsiteX94" fmla="*/ 2309018 w 4836318"/>
                <a:gd name="connsiteY94" fmla="*/ 2195512 h 4373562"/>
                <a:gd name="connsiteX95" fmla="*/ 2315368 w 4836318"/>
                <a:gd name="connsiteY95" fmla="*/ 2227262 h 4373562"/>
                <a:gd name="connsiteX96" fmla="*/ 2340768 w 4836318"/>
                <a:gd name="connsiteY96" fmla="*/ 2227262 h 4373562"/>
                <a:gd name="connsiteX97" fmla="*/ 2334418 w 4836318"/>
                <a:gd name="connsiteY97" fmla="*/ 2265362 h 4373562"/>
                <a:gd name="connsiteX98" fmla="*/ 2385218 w 4836318"/>
                <a:gd name="connsiteY98" fmla="*/ 2278062 h 4373562"/>
                <a:gd name="connsiteX99" fmla="*/ 2391568 w 4836318"/>
                <a:gd name="connsiteY99" fmla="*/ 2341562 h 4373562"/>
                <a:gd name="connsiteX100" fmla="*/ 2423318 w 4836318"/>
                <a:gd name="connsiteY100" fmla="*/ 2347912 h 4373562"/>
                <a:gd name="connsiteX101" fmla="*/ 2423318 w 4836318"/>
                <a:gd name="connsiteY101" fmla="*/ 2436812 h 4373562"/>
                <a:gd name="connsiteX102" fmla="*/ 2480468 w 4836318"/>
                <a:gd name="connsiteY102" fmla="*/ 244316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56568 w 4836318"/>
                <a:gd name="connsiteY76" fmla="*/ 1789112 h 4373562"/>
                <a:gd name="connsiteX77" fmla="*/ 1756568 w 4836318"/>
                <a:gd name="connsiteY77" fmla="*/ 1789112 h 4373562"/>
                <a:gd name="connsiteX78" fmla="*/ 1839118 w 4836318"/>
                <a:gd name="connsiteY78" fmla="*/ 1782762 h 4373562"/>
                <a:gd name="connsiteX79" fmla="*/ 1820068 w 4836318"/>
                <a:gd name="connsiteY79" fmla="*/ 1827212 h 4373562"/>
                <a:gd name="connsiteX80" fmla="*/ 1820068 w 4836318"/>
                <a:gd name="connsiteY80" fmla="*/ 1827212 h 4373562"/>
                <a:gd name="connsiteX81" fmla="*/ 1858168 w 4836318"/>
                <a:gd name="connsiteY81" fmla="*/ 1916112 h 4373562"/>
                <a:gd name="connsiteX82" fmla="*/ 1928018 w 4836318"/>
                <a:gd name="connsiteY82" fmla="*/ 1909762 h 4373562"/>
                <a:gd name="connsiteX83" fmla="*/ 1972468 w 4836318"/>
                <a:gd name="connsiteY83" fmla="*/ 1941512 h 4373562"/>
                <a:gd name="connsiteX84" fmla="*/ 2023268 w 4836318"/>
                <a:gd name="connsiteY84" fmla="*/ 1985962 h 4373562"/>
                <a:gd name="connsiteX85" fmla="*/ 2042318 w 4836318"/>
                <a:gd name="connsiteY85" fmla="*/ 1992312 h 4373562"/>
                <a:gd name="connsiteX86" fmla="*/ 2042318 w 4836318"/>
                <a:gd name="connsiteY86" fmla="*/ 1992312 h 4373562"/>
                <a:gd name="connsiteX87" fmla="*/ 2093118 w 4836318"/>
                <a:gd name="connsiteY87" fmla="*/ 2043112 h 4373562"/>
                <a:gd name="connsiteX88" fmla="*/ 2143918 w 4836318"/>
                <a:gd name="connsiteY88" fmla="*/ 2068512 h 4373562"/>
                <a:gd name="connsiteX89" fmla="*/ 2182018 w 4836318"/>
                <a:gd name="connsiteY89" fmla="*/ 2106612 h 4373562"/>
                <a:gd name="connsiteX90" fmla="*/ 2182018 w 4836318"/>
                <a:gd name="connsiteY90" fmla="*/ 2106612 h 4373562"/>
                <a:gd name="connsiteX91" fmla="*/ 2232818 w 4836318"/>
                <a:gd name="connsiteY91" fmla="*/ 2144712 h 4373562"/>
                <a:gd name="connsiteX92" fmla="*/ 2251868 w 4836318"/>
                <a:gd name="connsiteY92" fmla="*/ 2157412 h 4373562"/>
                <a:gd name="connsiteX93" fmla="*/ 2270918 w 4836318"/>
                <a:gd name="connsiteY93" fmla="*/ 2176462 h 4373562"/>
                <a:gd name="connsiteX94" fmla="*/ 2309018 w 4836318"/>
                <a:gd name="connsiteY94" fmla="*/ 2195512 h 4373562"/>
                <a:gd name="connsiteX95" fmla="*/ 2315368 w 4836318"/>
                <a:gd name="connsiteY95" fmla="*/ 2227262 h 4373562"/>
                <a:gd name="connsiteX96" fmla="*/ 2340768 w 4836318"/>
                <a:gd name="connsiteY96" fmla="*/ 2227262 h 4373562"/>
                <a:gd name="connsiteX97" fmla="*/ 2334418 w 4836318"/>
                <a:gd name="connsiteY97" fmla="*/ 2265362 h 4373562"/>
                <a:gd name="connsiteX98" fmla="*/ 2385218 w 4836318"/>
                <a:gd name="connsiteY98" fmla="*/ 2278062 h 4373562"/>
                <a:gd name="connsiteX99" fmla="*/ 2391568 w 4836318"/>
                <a:gd name="connsiteY99" fmla="*/ 2341562 h 4373562"/>
                <a:gd name="connsiteX100" fmla="*/ 2423318 w 4836318"/>
                <a:gd name="connsiteY100" fmla="*/ 2347912 h 4373562"/>
                <a:gd name="connsiteX101" fmla="*/ 2423318 w 4836318"/>
                <a:gd name="connsiteY101" fmla="*/ 2436812 h 4373562"/>
                <a:gd name="connsiteX102" fmla="*/ 2480468 w 4836318"/>
                <a:gd name="connsiteY102" fmla="*/ 244316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56568 w 4836318"/>
                <a:gd name="connsiteY76" fmla="*/ 1789112 h 4373562"/>
                <a:gd name="connsiteX77" fmla="*/ 1732756 w 4836318"/>
                <a:gd name="connsiteY77" fmla="*/ 1772443 h 4373562"/>
                <a:gd name="connsiteX78" fmla="*/ 1839118 w 4836318"/>
                <a:gd name="connsiteY78" fmla="*/ 1782762 h 4373562"/>
                <a:gd name="connsiteX79" fmla="*/ 1820068 w 4836318"/>
                <a:gd name="connsiteY79" fmla="*/ 1827212 h 4373562"/>
                <a:gd name="connsiteX80" fmla="*/ 1820068 w 4836318"/>
                <a:gd name="connsiteY80" fmla="*/ 1827212 h 4373562"/>
                <a:gd name="connsiteX81" fmla="*/ 1858168 w 4836318"/>
                <a:gd name="connsiteY81" fmla="*/ 1916112 h 4373562"/>
                <a:gd name="connsiteX82" fmla="*/ 1928018 w 4836318"/>
                <a:gd name="connsiteY82" fmla="*/ 1909762 h 4373562"/>
                <a:gd name="connsiteX83" fmla="*/ 1972468 w 4836318"/>
                <a:gd name="connsiteY83" fmla="*/ 1941512 h 4373562"/>
                <a:gd name="connsiteX84" fmla="*/ 2023268 w 4836318"/>
                <a:gd name="connsiteY84" fmla="*/ 1985962 h 4373562"/>
                <a:gd name="connsiteX85" fmla="*/ 2042318 w 4836318"/>
                <a:gd name="connsiteY85" fmla="*/ 1992312 h 4373562"/>
                <a:gd name="connsiteX86" fmla="*/ 2042318 w 4836318"/>
                <a:gd name="connsiteY86" fmla="*/ 1992312 h 4373562"/>
                <a:gd name="connsiteX87" fmla="*/ 2093118 w 4836318"/>
                <a:gd name="connsiteY87" fmla="*/ 2043112 h 4373562"/>
                <a:gd name="connsiteX88" fmla="*/ 2143918 w 4836318"/>
                <a:gd name="connsiteY88" fmla="*/ 2068512 h 4373562"/>
                <a:gd name="connsiteX89" fmla="*/ 2182018 w 4836318"/>
                <a:gd name="connsiteY89" fmla="*/ 2106612 h 4373562"/>
                <a:gd name="connsiteX90" fmla="*/ 2182018 w 4836318"/>
                <a:gd name="connsiteY90" fmla="*/ 2106612 h 4373562"/>
                <a:gd name="connsiteX91" fmla="*/ 2232818 w 4836318"/>
                <a:gd name="connsiteY91" fmla="*/ 2144712 h 4373562"/>
                <a:gd name="connsiteX92" fmla="*/ 2251868 w 4836318"/>
                <a:gd name="connsiteY92" fmla="*/ 2157412 h 4373562"/>
                <a:gd name="connsiteX93" fmla="*/ 2270918 w 4836318"/>
                <a:gd name="connsiteY93" fmla="*/ 2176462 h 4373562"/>
                <a:gd name="connsiteX94" fmla="*/ 2309018 w 4836318"/>
                <a:gd name="connsiteY94" fmla="*/ 2195512 h 4373562"/>
                <a:gd name="connsiteX95" fmla="*/ 2315368 w 4836318"/>
                <a:gd name="connsiteY95" fmla="*/ 2227262 h 4373562"/>
                <a:gd name="connsiteX96" fmla="*/ 2340768 w 4836318"/>
                <a:gd name="connsiteY96" fmla="*/ 2227262 h 4373562"/>
                <a:gd name="connsiteX97" fmla="*/ 2334418 w 4836318"/>
                <a:gd name="connsiteY97" fmla="*/ 2265362 h 4373562"/>
                <a:gd name="connsiteX98" fmla="*/ 2385218 w 4836318"/>
                <a:gd name="connsiteY98" fmla="*/ 2278062 h 4373562"/>
                <a:gd name="connsiteX99" fmla="*/ 2391568 w 4836318"/>
                <a:gd name="connsiteY99" fmla="*/ 2341562 h 4373562"/>
                <a:gd name="connsiteX100" fmla="*/ 2423318 w 4836318"/>
                <a:gd name="connsiteY100" fmla="*/ 2347912 h 4373562"/>
                <a:gd name="connsiteX101" fmla="*/ 2423318 w 4836318"/>
                <a:gd name="connsiteY101" fmla="*/ 2436812 h 4373562"/>
                <a:gd name="connsiteX102" fmla="*/ 2480468 w 4836318"/>
                <a:gd name="connsiteY102" fmla="*/ 244316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32756 w 4836318"/>
                <a:gd name="connsiteY76" fmla="*/ 1772443 h 4373562"/>
                <a:gd name="connsiteX77" fmla="*/ 1839118 w 4836318"/>
                <a:gd name="connsiteY77" fmla="*/ 1782762 h 4373562"/>
                <a:gd name="connsiteX78" fmla="*/ 1820068 w 4836318"/>
                <a:gd name="connsiteY78" fmla="*/ 1827212 h 4373562"/>
                <a:gd name="connsiteX79" fmla="*/ 1820068 w 4836318"/>
                <a:gd name="connsiteY79" fmla="*/ 1827212 h 4373562"/>
                <a:gd name="connsiteX80" fmla="*/ 1858168 w 4836318"/>
                <a:gd name="connsiteY80" fmla="*/ 1916112 h 4373562"/>
                <a:gd name="connsiteX81" fmla="*/ 1928018 w 4836318"/>
                <a:gd name="connsiteY81" fmla="*/ 1909762 h 4373562"/>
                <a:gd name="connsiteX82" fmla="*/ 1972468 w 4836318"/>
                <a:gd name="connsiteY82" fmla="*/ 1941512 h 4373562"/>
                <a:gd name="connsiteX83" fmla="*/ 2023268 w 4836318"/>
                <a:gd name="connsiteY83" fmla="*/ 1985962 h 4373562"/>
                <a:gd name="connsiteX84" fmla="*/ 2042318 w 4836318"/>
                <a:gd name="connsiteY84" fmla="*/ 1992312 h 4373562"/>
                <a:gd name="connsiteX85" fmla="*/ 2042318 w 4836318"/>
                <a:gd name="connsiteY85" fmla="*/ 1992312 h 4373562"/>
                <a:gd name="connsiteX86" fmla="*/ 2093118 w 4836318"/>
                <a:gd name="connsiteY86" fmla="*/ 2043112 h 4373562"/>
                <a:gd name="connsiteX87" fmla="*/ 2143918 w 4836318"/>
                <a:gd name="connsiteY87" fmla="*/ 2068512 h 4373562"/>
                <a:gd name="connsiteX88" fmla="*/ 2182018 w 4836318"/>
                <a:gd name="connsiteY88" fmla="*/ 2106612 h 4373562"/>
                <a:gd name="connsiteX89" fmla="*/ 2182018 w 4836318"/>
                <a:gd name="connsiteY89" fmla="*/ 2106612 h 4373562"/>
                <a:gd name="connsiteX90" fmla="*/ 2232818 w 4836318"/>
                <a:gd name="connsiteY90" fmla="*/ 2144712 h 4373562"/>
                <a:gd name="connsiteX91" fmla="*/ 2251868 w 4836318"/>
                <a:gd name="connsiteY91" fmla="*/ 2157412 h 4373562"/>
                <a:gd name="connsiteX92" fmla="*/ 2270918 w 4836318"/>
                <a:gd name="connsiteY92" fmla="*/ 2176462 h 4373562"/>
                <a:gd name="connsiteX93" fmla="*/ 2309018 w 4836318"/>
                <a:gd name="connsiteY93" fmla="*/ 2195512 h 4373562"/>
                <a:gd name="connsiteX94" fmla="*/ 2315368 w 4836318"/>
                <a:gd name="connsiteY94" fmla="*/ 2227262 h 4373562"/>
                <a:gd name="connsiteX95" fmla="*/ 2340768 w 4836318"/>
                <a:gd name="connsiteY95" fmla="*/ 2227262 h 4373562"/>
                <a:gd name="connsiteX96" fmla="*/ 2334418 w 4836318"/>
                <a:gd name="connsiteY96" fmla="*/ 2265362 h 4373562"/>
                <a:gd name="connsiteX97" fmla="*/ 2385218 w 4836318"/>
                <a:gd name="connsiteY97" fmla="*/ 2278062 h 4373562"/>
                <a:gd name="connsiteX98" fmla="*/ 2391568 w 4836318"/>
                <a:gd name="connsiteY98" fmla="*/ 2341562 h 4373562"/>
                <a:gd name="connsiteX99" fmla="*/ 2423318 w 4836318"/>
                <a:gd name="connsiteY99" fmla="*/ 2347912 h 4373562"/>
                <a:gd name="connsiteX100" fmla="*/ 2423318 w 4836318"/>
                <a:gd name="connsiteY100" fmla="*/ 2436812 h 4373562"/>
                <a:gd name="connsiteX101" fmla="*/ 2480468 w 4836318"/>
                <a:gd name="connsiteY101" fmla="*/ 2443162 h 4373562"/>
                <a:gd name="connsiteX102" fmla="*/ 2537618 w 4836318"/>
                <a:gd name="connsiteY102" fmla="*/ 2462212 h 4373562"/>
                <a:gd name="connsiteX103" fmla="*/ 2594768 w 4836318"/>
                <a:gd name="connsiteY103" fmla="*/ 2487612 h 4373562"/>
                <a:gd name="connsiteX104" fmla="*/ 2670968 w 4836318"/>
                <a:gd name="connsiteY104" fmla="*/ 2513012 h 4373562"/>
                <a:gd name="connsiteX105" fmla="*/ 2696368 w 4836318"/>
                <a:gd name="connsiteY105" fmla="*/ 2538412 h 4373562"/>
                <a:gd name="connsiteX106" fmla="*/ 2702718 w 4836318"/>
                <a:gd name="connsiteY106" fmla="*/ 2620962 h 4373562"/>
                <a:gd name="connsiteX107" fmla="*/ 2734468 w 4836318"/>
                <a:gd name="connsiteY107" fmla="*/ 2646362 h 4373562"/>
                <a:gd name="connsiteX108" fmla="*/ 2734468 w 4836318"/>
                <a:gd name="connsiteY108" fmla="*/ 2646362 h 4373562"/>
                <a:gd name="connsiteX109" fmla="*/ 2778918 w 4836318"/>
                <a:gd name="connsiteY109" fmla="*/ 2684462 h 4373562"/>
                <a:gd name="connsiteX110" fmla="*/ 2836068 w 4836318"/>
                <a:gd name="connsiteY110" fmla="*/ 2709862 h 4373562"/>
                <a:gd name="connsiteX111" fmla="*/ 2886868 w 4836318"/>
                <a:gd name="connsiteY111" fmla="*/ 2747962 h 4373562"/>
                <a:gd name="connsiteX112" fmla="*/ 2899568 w 4836318"/>
                <a:gd name="connsiteY112" fmla="*/ 2786062 h 4373562"/>
                <a:gd name="connsiteX113" fmla="*/ 2899568 w 4836318"/>
                <a:gd name="connsiteY113" fmla="*/ 2817812 h 4373562"/>
                <a:gd name="connsiteX114" fmla="*/ 2950368 w 4836318"/>
                <a:gd name="connsiteY114" fmla="*/ 2836862 h 4373562"/>
                <a:gd name="connsiteX115" fmla="*/ 2950368 w 4836318"/>
                <a:gd name="connsiteY115" fmla="*/ 2836862 h 4373562"/>
                <a:gd name="connsiteX116" fmla="*/ 3007518 w 4836318"/>
                <a:gd name="connsiteY116" fmla="*/ 2881312 h 4373562"/>
                <a:gd name="connsiteX117" fmla="*/ 3007518 w 4836318"/>
                <a:gd name="connsiteY117" fmla="*/ 2881312 h 4373562"/>
                <a:gd name="connsiteX118" fmla="*/ 3096418 w 4836318"/>
                <a:gd name="connsiteY118" fmla="*/ 2919412 h 4373562"/>
                <a:gd name="connsiteX119" fmla="*/ 3096418 w 4836318"/>
                <a:gd name="connsiteY119" fmla="*/ 2919412 h 4373562"/>
                <a:gd name="connsiteX120" fmla="*/ 3185318 w 4836318"/>
                <a:gd name="connsiteY120" fmla="*/ 2944812 h 4373562"/>
                <a:gd name="connsiteX121" fmla="*/ 3198018 w 4836318"/>
                <a:gd name="connsiteY121" fmla="*/ 2995612 h 4373562"/>
                <a:gd name="connsiteX122" fmla="*/ 3236118 w 4836318"/>
                <a:gd name="connsiteY122" fmla="*/ 3021012 h 4373562"/>
                <a:gd name="connsiteX123" fmla="*/ 3267868 w 4836318"/>
                <a:gd name="connsiteY123" fmla="*/ 3033712 h 4373562"/>
                <a:gd name="connsiteX124" fmla="*/ 3305968 w 4836318"/>
                <a:gd name="connsiteY124" fmla="*/ 3065462 h 4373562"/>
                <a:gd name="connsiteX125" fmla="*/ 3394868 w 4836318"/>
                <a:gd name="connsiteY125" fmla="*/ 3128962 h 4373562"/>
                <a:gd name="connsiteX126" fmla="*/ 3375818 w 4836318"/>
                <a:gd name="connsiteY126" fmla="*/ 3186112 h 4373562"/>
                <a:gd name="connsiteX127" fmla="*/ 3407568 w 4836318"/>
                <a:gd name="connsiteY127" fmla="*/ 3205162 h 4373562"/>
                <a:gd name="connsiteX128" fmla="*/ 3426618 w 4836318"/>
                <a:gd name="connsiteY128" fmla="*/ 3211512 h 4373562"/>
                <a:gd name="connsiteX129" fmla="*/ 3464718 w 4836318"/>
                <a:gd name="connsiteY129" fmla="*/ 3243262 h 4373562"/>
                <a:gd name="connsiteX130" fmla="*/ 3477418 w 4836318"/>
                <a:gd name="connsiteY130" fmla="*/ 3281362 h 4373562"/>
                <a:gd name="connsiteX131" fmla="*/ 3509168 w 4836318"/>
                <a:gd name="connsiteY131" fmla="*/ 3325812 h 4373562"/>
                <a:gd name="connsiteX132" fmla="*/ 3585368 w 4836318"/>
                <a:gd name="connsiteY132" fmla="*/ 3319462 h 4373562"/>
                <a:gd name="connsiteX133" fmla="*/ 3623468 w 4836318"/>
                <a:gd name="connsiteY133" fmla="*/ 3370262 h 4373562"/>
                <a:gd name="connsiteX134" fmla="*/ 3655218 w 4836318"/>
                <a:gd name="connsiteY134" fmla="*/ 3408362 h 4373562"/>
                <a:gd name="connsiteX135" fmla="*/ 3693318 w 4836318"/>
                <a:gd name="connsiteY135" fmla="*/ 3478212 h 4373562"/>
                <a:gd name="connsiteX136" fmla="*/ 3706018 w 4836318"/>
                <a:gd name="connsiteY136" fmla="*/ 3522662 h 4373562"/>
                <a:gd name="connsiteX137" fmla="*/ 3807618 w 4836318"/>
                <a:gd name="connsiteY137" fmla="*/ 3560762 h 4373562"/>
                <a:gd name="connsiteX138" fmla="*/ 3858418 w 4836318"/>
                <a:gd name="connsiteY138" fmla="*/ 3548062 h 4373562"/>
                <a:gd name="connsiteX139" fmla="*/ 3877468 w 4836318"/>
                <a:gd name="connsiteY139" fmla="*/ 3643312 h 4373562"/>
                <a:gd name="connsiteX140" fmla="*/ 3934618 w 4836318"/>
                <a:gd name="connsiteY140" fmla="*/ 3649662 h 4373562"/>
                <a:gd name="connsiteX141" fmla="*/ 3998118 w 4836318"/>
                <a:gd name="connsiteY141" fmla="*/ 3675062 h 4373562"/>
                <a:gd name="connsiteX142" fmla="*/ 4048918 w 4836318"/>
                <a:gd name="connsiteY142" fmla="*/ 3681412 h 4373562"/>
                <a:gd name="connsiteX143" fmla="*/ 4074318 w 4836318"/>
                <a:gd name="connsiteY143" fmla="*/ 3687762 h 4373562"/>
                <a:gd name="connsiteX144" fmla="*/ 4125118 w 4836318"/>
                <a:gd name="connsiteY144" fmla="*/ 3738562 h 4373562"/>
                <a:gd name="connsiteX145" fmla="*/ 4144168 w 4836318"/>
                <a:gd name="connsiteY145" fmla="*/ 3744912 h 4373562"/>
                <a:gd name="connsiteX146" fmla="*/ 4150518 w 4836318"/>
                <a:gd name="connsiteY146" fmla="*/ 3808412 h 4373562"/>
                <a:gd name="connsiteX147" fmla="*/ 4150518 w 4836318"/>
                <a:gd name="connsiteY147" fmla="*/ 3808412 h 4373562"/>
                <a:gd name="connsiteX148" fmla="*/ 4226718 w 4836318"/>
                <a:gd name="connsiteY148" fmla="*/ 3897312 h 4373562"/>
                <a:gd name="connsiteX149" fmla="*/ 4271168 w 4836318"/>
                <a:gd name="connsiteY149" fmla="*/ 3929062 h 4373562"/>
                <a:gd name="connsiteX150" fmla="*/ 4271168 w 4836318"/>
                <a:gd name="connsiteY150" fmla="*/ 3929062 h 4373562"/>
                <a:gd name="connsiteX151" fmla="*/ 4372768 w 4836318"/>
                <a:gd name="connsiteY151" fmla="*/ 3973512 h 4373562"/>
                <a:gd name="connsiteX152" fmla="*/ 4385468 w 4836318"/>
                <a:gd name="connsiteY152" fmla="*/ 4024312 h 4373562"/>
                <a:gd name="connsiteX153" fmla="*/ 4385468 w 4836318"/>
                <a:gd name="connsiteY153" fmla="*/ 4024312 h 4373562"/>
                <a:gd name="connsiteX154" fmla="*/ 4442618 w 4836318"/>
                <a:gd name="connsiteY154" fmla="*/ 4068762 h 4373562"/>
                <a:gd name="connsiteX155" fmla="*/ 4468018 w 4836318"/>
                <a:gd name="connsiteY155" fmla="*/ 4106862 h 4373562"/>
                <a:gd name="connsiteX156" fmla="*/ 4468018 w 4836318"/>
                <a:gd name="connsiteY156" fmla="*/ 4106862 h 4373562"/>
                <a:gd name="connsiteX157" fmla="*/ 4563268 w 4836318"/>
                <a:gd name="connsiteY157" fmla="*/ 4144962 h 4373562"/>
                <a:gd name="connsiteX158" fmla="*/ 4556918 w 4836318"/>
                <a:gd name="connsiteY158" fmla="*/ 4208462 h 4373562"/>
                <a:gd name="connsiteX159" fmla="*/ 4601368 w 4836318"/>
                <a:gd name="connsiteY159" fmla="*/ 4214812 h 4373562"/>
                <a:gd name="connsiteX160" fmla="*/ 4614068 w 4836318"/>
                <a:gd name="connsiteY160" fmla="*/ 4252912 h 4373562"/>
                <a:gd name="connsiteX161" fmla="*/ 4652168 w 4836318"/>
                <a:gd name="connsiteY161" fmla="*/ 4291012 h 4373562"/>
                <a:gd name="connsiteX162" fmla="*/ 4652168 w 4836318"/>
                <a:gd name="connsiteY162" fmla="*/ 4291012 h 4373562"/>
                <a:gd name="connsiteX163" fmla="*/ 4766468 w 4836318"/>
                <a:gd name="connsiteY163" fmla="*/ 4297362 h 4373562"/>
                <a:gd name="connsiteX164" fmla="*/ 4829968 w 4836318"/>
                <a:gd name="connsiteY164" fmla="*/ 4348162 h 4373562"/>
                <a:gd name="connsiteX165" fmla="*/ 4836318 w 4836318"/>
                <a:gd name="connsiteY165" fmla="*/ 4373562 h 4373562"/>
                <a:gd name="connsiteX166" fmla="*/ 4836318 w 4836318"/>
                <a:gd name="connsiteY16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839118 w 4836318"/>
                <a:gd name="connsiteY76" fmla="*/ 1782762 h 4373562"/>
                <a:gd name="connsiteX77" fmla="*/ 1820068 w 4836318"/>
                <a:gd name="connsiteY77" fmla="*/ 1827212 h 4373562"/>
                <a:gd name="connsiteX78" fmla="*/ 1820068 w 4836318"/>
                <a:gd name="connsiteY78" fmla="*/ 1827212 h 4373562"/>
                <a:gd name="connsiteX79" fmla="*/ 1858168 w 4836318"/>
                <a:gd name="connsiteY79" fmla="*/ 1916112 h 4373562"/>
                <a:gd name="connsiteX80" fmla="*/ 1928018 w 4836318"/>
                <a:gd name="connsiteY80" fmla="*/ 1909762 h 4373562"/>
                <a:gd name="connsiteX81" fmla="*/ 1972468 w 4836318"/>
                <a:gd name="connsiteY81" fmla="*/ 1941512 h 4373562"/>
                <a:gd name="connsiteX82" fmla="*/ 2023268 w 4836318"/>
                <a:gd name="connsiteY82" fmla="*/ 1985962 h 4373562"/>
                <a:gd name="connsiteX83" fmla="*/ 2042318 w 4836318"/>
                <a:gd name="connsiteY83" fmla="*/ 1992312 h 4373562"/>
                <a:gd name="connsiteX84" fmla="*/ 2042318 w 4836318"/>
                <a:gd name="connsiteY84" fmla="*/ 1992312 h 4373562"/>
                <a:gd name="connsiteX85" fmla="*/ 2093118 w 4836318"/>
                <a:gd name="connsiteY85" fmla="*/ 2043112 h 4373562"/>
                <a:gd name="connsiteX86" fmla="*/ 2143918 w 4836318"/>
                <a:gd name="connsiteY86" fmla="*/ 2068512 h 4373562"/>
                <a:gd name="connsiteX87" fmla="*/ 2182018 w 4836318"/>
                <a:gd name="connsiteY87" fmla="*/ 2106612 h 4373562"/>
                <a:gd name="connsiteX88" fmla="*/ 2182018 w 4836318"/>
                <a:gd name="connsiteY88" fmla="*/ 2106612 h 4373562"/>
                <a:gd name="connsiteX89" fmla="*/ 2232818 w 4836318"/>
                <a:gd name="connsiteY89" fmla="*/ 2144712 h 4373562"/>
                <a:gd name="connsiteX90" fmla="*/ 2251868 w 4836318"/>
                <a:gd name="connsiteY90" fmla="*/ 2157412 h 4373562"/>
                <a:gd name="connsiteX91" fmla="*/ 2270918 w 4836318"/>
                <a:gd name="connsiteY91" fmla="*/ 2176462 h 4373562"/>
                <a:gd name="connsiteX92" fmla="*/ 2309018 w 4836318"/>
                <a:gd name="connsiteY92" fmla="*/ 2195512 h 4373562"/>
                <a:gd name="connsiteX93" fmla="*/ 2315368 w 4836318"/>
                <a:gd name="connsiteY93" fmla="*/ 2227262 h 4373562"/>
                <a:gd name="connsiteX94" fmla="*/ 2340768 w 4836318"/>
                <a:gd name="connsiteY94" fmla="*/ 2227262 h 4373562"/>
                <a:gd name="connsiteX95" fmla="*/ 2334418 w 4836318"/>
                <a:gd name="connsiteY95" fmla="*/ 2265362 h 4373562"/>
                <a:gd name="connsiteX96" fmla="*/ 2385218 w 4836318"/>
                <a:gd name="connsiteY96" fmla="*/ 2278062 h 4373562"/>
                <a:gd name="connsiteX97" fmla="*/ 2391568 w 4836318"/>
                <a:gd name="connsiteY97" fmla="*/ 2341562 h 4373562"/>
                <a:gd name="connsiteX98" fmla="*/ 2423318 w 4836318"/>
                <a:gd name="connsiteY98" fmla="*/ 2347912 h 4373562"/>
                <a:gd name="connsiteX99" fmla="*/ 2423318 w 4836318"/>
                <a:gd name="connsiteY99" fmla="*/ 2436812 h 4373562"/>
                <a:gd name="connsiteX100" fmla="*/ 2480468 w 4836318"/>
                <a:gd name="connsiteY100" fmla="*/ 2443162 h 4373562"/>
                <a:gd name="connsiteX101" fmla="*/ 2537618 w 4836318"/>
                <a:gd name="connsiteY101" fmla="*/ 2462212 h 4373562"/>
                <a:gd name="connsiteX102" fmla="*/ 2594768 w 4836318"/>
                <a:gd name="connsiteY102" fmla="*/ 2487612 h 4373562"/>
                <a:gd name="connsiteX103" fmla="*/ 2670968 w 4836318"/>
                <a:gd name="connsiteY103" fmla="*/ 2513012 h 4373562"/>
                <a:gd name="connsiteX104" fmla="*/ 2696368 w 4836318"/>
                <a:gd name="connsiteY104" fmla="*/ 2538412 h 4373562"/>
                <a:gd name="connsiteX105" fmla="*/ 2702718 w 4836318"/>
                <a:gd name="connsiteY105" fmla="*/ 2620962 h 4373562"/>
                <a:gd name="connsiteX106" fmla="*/ 2734468 w 4836318"/>
                <a:gd name="connsiteY106" fmla="*/ 2646362 h 4373562"/>
                <a:gd name="connsiteX107" fmla="*/ 2734468 w 4836318"/>
                <a:gd name="connsiteY107" fmla="*/ 2646362 h 4373562"/>
                <a:gd name="connsiteX108" fmla="*/ 2778918 w 4836318"/>
                <a:gd name="connsiteY108" fmla="*/ 2684462 h 4373562"/>
                <a:gd name="connsiteX109" fmla="*/ 2836068 w 4836318"/>
                <a:gd name="connsiteY109" fmla="*/ 2709862 h 4373562"/>
                <a:gd name="connsiteX110" fmla="*/ 2886868 w 4836318"/>
                <a:gd name="connsiteY110" fmla="*/ 2747962 h 4373562"/>
                <a:gd name="connsiteX111" fmla="*/ 2899568 w 4836318"/>
                <a:gd name="connsiteY111" fmla="*/ 2786062 h 4373562"/>
                <a:gd name="connsiteX112" fmla="*/ 2899568 w 4836318"/>
                <a:gd name="connsiteY112" fmla="*/ 2817812 h 4373562"/>
                <a:gd name="connsiteX113" fmla="*/ 2950368 w 4836318"/>
                <a:gd name="connsiteY113" fmla="*/ 2836862 h 4373562"/>
                <a:gd name="connsiteX114" fmla="*/ 2950368 w 4836318"/>
                <a:gd name="connsiteY114" fmla="*/ 2836862 h 4373562"/>
                <a:gd name="connsiteX115" fmla="*/ 3007518 w 4836318"/>
                <a:gd name="connsiteY115" fmla="*/ 2881312 h 4373562"/>
                <a:gd name="connsiteX116" fmla="*/ 3007518 w 4836318"/>
                <a:gd name="connsiteY116" fmla="*/ 2881312 h 4373562"/>
                <a:gd name="connsiteX117" fmla="*/ 3096418 w 4836318"/>
                <a:gd name="connsiteY117" fmla="*/ 2919412 h 4373562"/>
                <a:gd name="connsiteX118" fmla="*/ 3096418 w 4836318"/>
                <a:gd name="connsiteY118" fmla="*/ 2919412 h 4373562"/>
                <a:gd name="connsiteX119" fmla="*/ 3185318 w 4836318"/>
                <a:gd name="connsiteY119" fmla="*/ 2944812 h 4373562"/>
                <a:gd name="connsiteX120" fmla="*/ 3198018 w 4836318"/>
                <a:gd name="connsiteY120" fmla="*/ 2995612 h 4373562"/>
                <a:gd name="connsiteX121" fmla="*/ 3236118 w 4836318"/>
                <a:gd name="connsiteY121" fmla="*/ 3021012 h 4373562"/>
                <a:gd name="connsiteX122" fmla="*/ 3267868 w 4836318"/>
                <a:gd name="connsiteY122" fmla="*/ 3033712 h 4373562"/>
                <a:gd name="connsiteX123" fmla="*/ 3305968 w 4836318"/>
                <a:gd name="connsiteY123" fmla="*/ 3065462 h 4373562"/>
                <a:gd name="connsiteX124" fmla="*/ 3394868 w 4836318"/>
                <a:gd name="connsiteY124" fmla="*/ 3128962 h 4373562"/>
                <a:gd name="connsiteX125" fmla="*/ 3375818 w 4836318"/>
                <a:gd name="connsiteY125" fmla="*/ 3186112 h 4373562"/>
                <a:gd name="connsiteX126" fmla="*/ 3407568 w 4836318"/>
                <a:gd name="connsiteY126" fmla="*/ 3205162 h 4373562"/>
                <a:gd name="connsiteX127" fmla="*/ 3426618 w 4836318"/>
                <a:gd name="connsiteY127" fmla="*/ 3211512 h 4373562"/>
                <a:gd name="connsiteX128" fmla="*/ 3464718 w 4836318"/>
                <a:gd name="connsiteY128" fmla="*/ 3243262 h 4373562"/>
                <a:gd name="connsiteX129" fmla="*/ 3477418 w 4836318"/>
                <a:gd name="connsiteY129" fmla="*/ 3281362 h 4373562"/>
                <a:gd name="connsiteX130" fmla="*/ 3509168 w 4836318"/>
                <a:gd name="connsiteY130" fmla="*/ 3325812 h 4373562"/>
                <a:gd name="connsiteX131" fmla="*/ 3585368 w 4836318"/>
                <a:gd name="connsiteY131" fmla="*/ 3319462 h 4373562"/>
                <a:gd name="connsiteX132" fmla="*/ 3623468 w 4836318"/>
                <a:gd name="connsiteY132" fmla="*/ 3370262 h 4373562"/>
                <a:gd name="connsiteX133" fmla="*/ 3655218 w 4836318"/>
                <a:gd name="connsiteY133" fmla="*/ 3408362 h 4373562"/>
                <a:gd name="connsiteX134" fmla="*/ 3693318 w 4836318"/>
                <a:gd name="connsiteY134" fmla="*/ 3478212 h 4373562"/>
                <a:gd name="connsiteX135" fmla="*/ 3706018 w 4836318"/>
                <a:gd name="connsiteY135" fmla="*/ 3522662 h 4373562"/>
                <a:gd name="connsiteX136" fmla="*/ 3807618 w 4836318"/>
                <a:gd name="connsiteY136" fmla="*/ 3560762 h 4373562"/>
                <a:gd name="connsiteX137" fmla="*/ 3858418 w 4836318"/>
                <a:gd name="connsiteY137" fmla="*/ 3548062 h 4373562"/>
                <a:gd name="connsiteX138" fmla="*/ 3877468 w 4836318"/>
                <a:gd name="connsiteY138" fmla="*/ 3643312 h 4373562"/>
                <a:gd name="connsiteX139" fmla="*/ 3934618 w 4836318"/>
                <a:gd name="connsiteY139" fmla="*/ 3649662 h 4373562"/>
                <a:gd name="connsiteX140" fmla="*/ 3998118 w 4836318"/>
                <a:gd name="connsiteY140" fmla="*/ 3675062 h 4373562"/>
                <a:gd name="connsiteX141" fmla="*/ 4048918 w 4836318"/>
                <a:gd name="connsiteY141" fmla="*/ 3681412 h 4373562"/>
                <a:gd name="connsiteX142" fmla="*/ 4074318 w 4836318"/>
                <a:gd name="connsiteY142" fmla="*/ 3687762 h 4373562"/>
                <a:gd name="connsiteX143" fmla="*/ 4125118 w 4836318"/>
                <a:gd name="connsiteY143" fmla="*/ 3738562 h 4373562"/>
                <a:gd name="connsiteX144" fmla="*/ 4144168 w 4836318"/>
                <a:gd name="connsiteY144" fmla="*/ 3744912 h 4373562"/>
                <a:gd name="connsiteX145" fmla="*/ 4150518 w 4836318"/>
                <a:gd name="connsiteY145" fmla="*/ 3808412 h 4373562"/>
                <a:gd name="connsiteX146" fmla="*/ 4150518 w 4836318"/>
                <a:gd name="connsiteY146" fmla="*/ 3808412 h 4373562"/>
                <a:gd name="connsiteX147" fmla="*/ 4226718 w 4836318"/>
                <a:gd name="connsiteY147" fmla="*/ 3897312 h 4373562"/>
                <a:gd name="connsiteX148" fmla="*/ 4271168 w 4836318"/>
                <a:gd name="connsiteY148" fmla="*/ 3929062 h 4373562"/>
                <a:gd name="connsiteX149" fmla="*/ 4271168 w 4836318"/>
                <a:gd name="connsiteY149" fmla="*/ 3929062 h 4373562"/>
                <a:gd name="connsiteX150" fmla="*/ 4372768 w 4836318"/>
                <a:gd name="connsiteY150" fmla="*/ 3973512 h 4373562"/>
                <a:gd name="connsiteX151" fmla="*/ 4385468 w 4836318"/>
                <a:gd name="connsiteY151" fmla="*/ 4024312 h 4373562"/>
                <a:gd name="connsiteX152" fmla="*/ 4385468 w 4836318"/>
                <a:gd name="connsiteY152" fmla="*/ 4024312 h 4373562"/>
                <a:gd name="connsiteX153" fmla="*/ 4442618 w 4836318"/>
                <a:gd name="connsiteY153" fmla="*/ 4068762 h 4373562"/>
                <a:gd name="connsiteX154" fmla="*/ 4468018 w 4836318"/>
                <a:gd name="connsiteY154" fmla="*/ 4106862 h 4373562"/>
                <a:gd name="connsiteX155" fmla="*/ 4468018 w 4836318"/>
                <a:gd name="connsiteY155" fmla="*/ 4106862 h 4373562"/>
                <a:gd name="connsiteX156" fmla="*/ 4563268 w 4836318"/>
                <a:gd name="connsiteY156" fmla="*/ 4144962 h 4373562"/>
                <a:gd name="connsiteX157" fmla="*/ 4556918 w 4836318"/>
                <a:gd name="connsiteY157" fmla="*/ 4208462 h 4373562"/>
                <a:gd name="connsiteX158" fmla="*/ 4601368 w 4836318"/>
                <a:gd name="connsiteY158" fmla="*/ 4214812 h 4373562"/>
                <a:gd name="connsiteX159" fmla="*/ 4614068 w 4836318"/>
                <a:gd name="connsiteY159" fmla="*/ 4252912 h 4373562"/>
                <a:gd name="connsiteX160" fmla="*/ 4652168 w 4836318"/>
                <a:gd name="connsiteY160" fmla="*/ 4291012 h 4373562"/>
                <a:gd name="connsiteX161" fmla="*/ 4652168 w 4836318"/>
                <a:gd name="connsiteY161" fmla="*/ 4291012 h 4373562"/>
                <a:gd name="connsiteX162" fmla="*/ 4766468 w 4836318"/>
                <a:gd name="connsiteY162" fmla="*/ 4297362 h 4373562"/>
                <a:gd name="connsiteX163" fmla="*/ 4829968 w 4836318"/>
                <a:gd name="connsiteY163" fmla="*/ 4348162 h 4373562"/>
                <a:gd name="connsiteX164" fmla="*/ 4836318 w 4836318"/>
                <a:gd name="connsiteY164" fmla="*/ 4373562 h 4373562"/>
                <a:gd name="connsiteX165" fmla="*/ 4836318 w 4836318"/>
                <a:gd name="connsiteY165"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9581 w 4836318"/>
                <a:gd name="connsiteY76" fmla="*/ 1768475 h 4373562"/>
                <a:gd name="connsiteX77" fmla="*/ 1820068 w 4836318"/>
                <a:gd name="connsiteY77" fmla="*/ 1827212 h 4373562"/>
                <a:gd name="connsiteX78" fmla="*/ 1820068 w 4836318"/>
                <a:gd name="connsiteY78" fmla="*/ 1827212 h 4373562"/>
                <a:gd name="connsiteX79" fmla="*/ 1858168 w 4836318"/>
                <a:gd name="connsiteY79" fmla="*/ 1916112 h 4373562"/>
                <a:gd name="connsiteX80" fmla="*/ 1928018 w 4836318"/>
                <a:gd name="connsiteY80" fmla="*/ 1909762 h 4373562"/>
                <a:gd name="connsiteX81" fmla="*/ 1972468 w 4836318"/>
                <a:gd name="connsiteY81" fmla="*/ 1941512 h 4373562"/>
                <a:gd name="connsiteX82" fmla="*/ 2023268 w 4836318"/>
                <a:gd name="connsiteY82" fmla="*/ 1985962 h 4373562"/>
                <a:gd name="connsiteX83" fmla="*/ 2042318 w 4836318"/>
                <a:gd name="connsiteY83" fmla="*/ 1992312 h 4373562"/>
                <a:gd name="connsiteX84" fmla="*/ 2042318 w 4836318"/>
                <a:gd name="connsiteY84" fmla="*/ 1992312 h 4373562"/>
                <a:gd name="connsiteX85" fmla="*/ 2093118 w 4836318"/>
                <a:gd name="connsiteY85" fmla="*/ 2043112 h 4373562"/>
                <a:gd name="connsiteX86" fmla="*/ 2143918 w 4836318"/>
                <a:gd name="connsiteY86" fmla="*/ 2068512 h 4373562"/>
                <a:gd name="connsiteX87" fmla="*/ 2182018 w 4836318"/>
                <a:gd name="connsiteY87" fmla="*/ 2106612 h 4373562"/>
                <a:gd name="connsiteX88" fmla="*/ 2182018 w 4836318"/>
                <a:gd name="connsiteY88" fmla="*/ 2106612 h 4373562"/>
                <a:gd name="connsiteX89" fmla="*/ 2232818 w 4836318"/>
                <a:gd name="connsiteY89" fmla="*/ 2144712 h 4373562"/>
                <a:gd name="connsiteX90" fmla="*/ 2251868 w 4836318"/>
                <a:gd name="connsiteY90" fmla="*/ 2157412 h 4373562"/>
                <a:gd name="connsiteX91" fmla="*/ 2270918 w 4836318"/>
                <a:gd name="connsiteY91" fmla="*/ 2176462 h 4373562"/>
                <a:gd name="connsiteX92" fmla="*/ 2309018 w 4836318"/>
                <a:gd name="connsiteY92" fmla="*/ 2195512 h 4373562"/>
                <a:gd name="connsiteX93" fmla="*/ 2315368 w 4836318"/>
                <a:gd name="connsiteY93" fmla="*/ 2227262 h 4373562"/>
                <a:gd name="connsiteX94" fmla="*/ 2340768 w 4836318"/>
                <a:gd name="connsiteY94" fmla="*/ 2227262 h 4373562"/>
                <a:gd name="connsiteX95" fmla="*/ 2334418 w 4836318"/>
                <a:gd name="connsiteY95" fmla="*/ 2265362 h 4373562"/>
                <a:gd name="connsiteX96" fmla="*/ 2385218 w 4836318"/>
                <a:gd name="connsiteY96" fmla="*/ 2278062 h 4373562"/>
                <a:gd name="connsiteX97" fmla="*/ 2391568 w 4836318"/>
                <a:gd name="connsiteY97" fmla="*/ 2341562 h 4373562"/>
                <a:gd name="connsiteX98" fmla="*/ 2423318 w 4836318"/>
                <a:gd name="connsiteY98" fmla="*/ 2347912 h 4373562"/>
                <a:gd name="connsiteX99" fmla="*/ 2423318 w 4836318"/>
                <a:gd name="connsiteY99" fmla="*/ 2436812 h 4373562"/>
                <a:gd name="connsiteX100" fmla="*/ 2480468 w 4836318"/>
                <a:gd name="connsiteY100" fmla="*/ 2443162 h 4373562"/>
                <a:gd name="connsiteX101" fmla="*/ 2537618 w 4836318"/>
                <a:gd name="connsiteY101" fmla="*/ 2462212 h 4373562"/>
                <a:gd name="connsiteX102" fmla="*/ 2594768 w 4836318"/>
                <a:gd name="connsiteY102" fmla="*/ 2487612 h 4373562"/>
                <a:gd name="connsiteX103" fmla="*/ 2670968 w 4836318"/>
                <a:gd name="connsiteY103" fmla="*/ 2513012 h 4373562"/>
                <a:gd name="connsiteX104" fmla="*/ 2696368 w 4836318"/>
                <a:gd name="connsiteY104" fmla="*/ 2538412 h 4373562"/>
                <a:gd name="connsiteX105" fmla="*/ 2702718 w 4836318"/>
                <a:gd name="connsiteY105" fmla="*/ 2620962 h 4373562"/>
                <a:gd name="connsiteX106" fmla="*/ 2734468 w 4836318"/>
                <a:gd name="connsiteY106" fmla="*/ 2646362 h 4373562"/>
                <a:gd name="connsiteX107" fmla="*/ 2734468 w 4836318"/>
                <a:gd name="connsiteY107" fmla="*/ 2646362 h 4373562"/>
                <a:gd name="connsiteX108" fmla="*/ 2778918 w 4836318"/>
                <a:gd name="connsiteY108" fmla="*/ 2684462 h 4373562"/>
                <a:gd name="connsiteX109" fmla="*/ 2836068 w 4836318"/>
                <a:gd name="connsiteY109" fmla="*/ 2709862 h 4373562"/>
                <a:gd name="connsiteX110" fmla="*/ 2886868 w 4836318"/>
                <a:gd name="connsiteY110" fmla="*/ 2747962 h 4373562"/>
                <a:gd name="connsiteX111" fmla="*/ 2899568 w 4836318"/>
                <a:gd name="connsiteY111" fmla="*/ 2786062 h 4373562"/>
                <a:gd name="connsiteX112" fmla="*/ 2899568 w 4836318"/>
                <a:gd name="connsiteY112" fmla="*/ 2817812 h 4373562"/>
                <a:gd name="connsiteX113" fmla="*/ 2950368 w 4836318"/>
                <a:gd name="connsiteY113" fmla="*/ 2836862 h 4373562"/>
                <a:gd name="connsiteX114" fmla="*/ 2950368 w 4836318"/>
                <a:gd name="connsiteY114" fmla="*/ 2836862 h 4373562"/>
                <a:gd name="connsiteX115" fmla="*/ 3007518 w 4836318"/>
                <a:gd name="connsiteY115" fmla="*/ 2881312 h 4373562"/>
                <a:gd name="connsiteX116" fmla="*/ 3007518 w 4836318"/>
                <a:gd name="connsiteY116" fmla="*/ 2881312 h 4373562"/>
                <a:gd name="connsiteX117" fmla="*/ 3096418 w 4836318"/>
                <a:gd name="connsiteY117" fmla="*/ 2919412 h 4373562"/>
                <a:gd name="connsiteX118" fmla="*/ 3096418 w 4836318"/>
                <a:gd name="connsiteY118" fmla="*/ 2919412 h 4373562"/>
                <a:gd name="connsiteX119" fmla="*/ 3185318 w 4836318"/>
                <a:gd name="connsiteY119" fmla="*/ 2944812 h 4373562"/>
                <a:gd name="connsiteX120" fmla="*/ 3198018 w 4836318"/>
                <a:gd name="connsiteY120" fmla="*/ 2995612 h 4373562"/>
                <a:gd name="connsiteX121" fmla="*/ 3236118 w 4836318"/>
                <a:gd name="connsiteY121" fmla="*/ 3021012 h 4373562"/>
                <a:gd name="connsiteX122" fmla="*/ 3267868 w 4836318"/>
                <a:gd name="connsiteY122" fmla="*/ 3033712 h 4373562"/>
                <a:gd name="connsiteX123" fmla="*/ 3305968 w 4836318"/>
                <a:gd name="connsiteY123" fmla="*/ 3065462 h 4373562"/>
                <a:gd name="connsiteX124" fmla="*/ 3394868 w 4836318"/>
                <a:gd name="connsiteY124" fmla="*/ 3128962 h 4373562"/>
                <a:gd name="connsiteX125" fmla="*/ 3375818 w 4836318"/>
                <a:gd name="connsiteY125" fmla="*/ 3186112 h 4373562"/>
                <a:gd name="connsiteX126" fmla="*/ 3407568 w 4836318"/>
                <a:gd name="connsiteY126" fmla="*/ 3205162 h 4373562"/>
                <a:gd name="connsiteX127" fmla="*/ 3426618 w 4836318"/>
                <a:gd name="connsiteY127" fmla="*/ 3211512 h 4373562"/>
                <a:gd name="connsiteX128" fmla="*/ 3464718 w 4836318"/>
                <a:gd name="connsiteY128" fmla="*/ 3243262 h 4373562"/>
                <a:gd name="connsiteX129" fmla="*/ 3477418 w 4836318"/>
                <a:gd name="connsiteY129" fmla="*/ 3281362 h 4373562"/>
                <a:gd name="connsiteX130" fmla="*/ 3509168 w 4836318"/>
                <a:gd name="connsiteY130" fmla="*/ 3325812 h 4373562"/>
                <a:gd name="connsiteX131" fmla="*/ 3585368 w 4836318"/>
                <a:gd name="connsiteY131" fmla="*/ 3319462 h 4373562"/>
                <a:gd name="connsiteX132" fmla="*/ 3623468 w 4836318"/>
                <a:gd name="connsiteY132" fmla="*/ 3370262 h 4373562"/>
                <a:gd name="connsiteX133" fmla="*/ 3655218 w 4836318"/>
                <a:gd name="connsiteY133" fmla="*/ 3408362 h 4373562"/>
                <a:gd name="connsiteX134" fmla="*/ 3693318 w 4836318"/>
                <a:gd name="connsiteY134" fmla="*/ 3478212 h 4373562"/>
                <a:gd name="connsiteX135" fmla="*/ 3706018 w 4836318"/>
                <a:gd name="connsiteY135" fmla="*/ 3522662 h 4373562"/>
                <a:gd name="connsiteX136" fmla="*/ 3807618 w 4836318"/>
                <a:gd name="connsiteY136" fmla="*/ 3560762 h 4373562"/>
                <a:gd name="connsiteX137" fmla="*/ 3858418 w 4836318"/>
                <a:gd name="connsiteY137" fmla="*/ 3548062 h 4373562"/>
                <a:gd name="connsiteX138" fmla="*/ 3877468 w 4836318"/>
                <a:gd name="connsiteY138" fmla="*/ 3643312 h 4373562"/>
                <a:gd name="connsiteX139" fmla="*/ 3934618 w 4836318"/>
                <a:gd name="connsiteY139" fmla="*/ 3649662 h 4373562"/>
                <a:gd name="connsiteX140" fmla="*/ 3998118 w 4836318"/>
                <a:gd name="connsiteY140" fmla="*/ 3675062 h 4373562"/>
                <a:gd name="connsiteX141" fmla="*/ 4048918 w 4836318"/>
                <a:gd name="connsiteY141" fmla="*/ 3681412 h 4373562"/>
                <a:gd name="connsiteX142" fmla="*/ 4074318 w 4836318"/>
                <a:gd name="connsiteY142" fmla="*/ 3687762 h 4373562"/>
                <a:gd name="connsiteX143" fmla="*/ 4125118 w 4836318"/>
                <a:gd name="connsiteY143" fmla="*/ 3738562 h 4373562"/>
                <a:gd name="connsiteX144" fmla="*/ 4144168 w 4836318"/>
                <a:gd name="connsiteY144" fmla="*/ 3744912 h 4373562"/>
                <a:gd name="connsiteX145" fmla="*/ 4150518 w 4836318"/>
                <a:gd name="connsiteY145" fmla="*/ 3808412 h 4373562"/>
                <a:gd name="connsiteX146" fmla="*/ 4150518 w 4836318"/>
                <a:gd name="connsiteY146" fmla="*/ 3808412 h 4373562"/>
                <a:gd name="connsiteX147" fmla="*/ 4226718 w 4836318"/>
                <a:gd name="connsiteY147" fmla="*/ 3897312 h 4373562"/>
                <a:gd name="connsiteX148" fmla="*/ 4271168 w 4836318"/>
                <a:gd name="connsiteY148" fmla="*/ 3929062 h 4373562"/>
                <a:gd name="connsiteX149" fmla="*/ 4271168 w 4836318"/>
                <a:gd name="connsiteY149" fmla="*/ 3929062 h 4373562"/>
                <a:gd name="connsiteX150" fmla="*/ 4372768 w 4836318"/>
                <a:gd name="connsiteY150" fmla="*/ 3973512 h 4373562"/>
                <a:gd name="connsiteX151" fmla="*/ 4385468 w 4836318"/>
                <a:gd name="connsiteY151" fmla="*/ 4024312 h 4373562"/>
                <a:gd name="connsiteX152" fmla="*/ 4385468 w 4836318"/>
                <a:gd name="connsiteY152" fmla="*/ 4024312 h 4373562"/>
                <a:gd name="connsiteX153" fmla="*/ 4442618 w 4836318"/>
                <a:gd name="connsiteY153" fmla="*/ 4068762 h 4373562"/>
                <a:gd name="connsiteX154" fmla="*/ 4468018 w 4836318"/>
                <a:gd name="connsiteY154" fmla="*/ 4106862 h 4373562"/>
                <a:gd name="connsiteX155" fmla="*/ 4468018 w 4836318"/>
                <a:gd name="connsiteY155" fmla="*/ 4106862 h 4373562"/>
                <a:gd name="connsiteX156" fmla="*/ 4563268 w 4836318"/>
                <a:gd name="connsiteY156" fmla="*/ 4144962 h 4373562"/>
                <a:gd name="connsiteX157" fmla="*/ 4556918 w 4836318"/>
                <a:gd name="connsiteY157" fmla="*/ 4208462 h 4373562"/>
                <a:gd name="connsiteX158" fmla="*/ 4601368 w 4836318"/>
                <a:gd name="connsiteY158" fmla="*/ 4214812 h 4373562"/>
                <a:gd name="connsiteX159" fmla="*/ 4614068 w 4836318"/>
                <a:gd name="connsiteY159" fmla="*/ 4252912 h 4373562"/>
                <a:gd name="connsiteX160" fmla="*/ 4652168 w 4836318"/>
                <a:gd name="connsiteY160" fmla="*/ 4291012 h 4373562"/>
                <a:gd name="connsiteX161" fmla="*/ 4652168 w 4836318"/>
                <a:gd name="connsiteY161" fmla="*/ 4291012 h 4373562"/>
                <a:gd name="connsiteX162" fmla="*/ 4766468 w 4836318"/>
                <a:gd name="connsiteY162" fmla="*/ 4297362 h 4373562"/>
                <a:gd name="connsiteX163" fmla="*/ 4829968 w 4836318"/>
                <a:gd name="connsiteY163" fmla="*/ 4348162 h 4373562"/>
                <a:gd name="connsiteX164" fmla="*/ 4836318 w 4836318"/>
                <a:gd name="connsiteY164" fmla="*/ 4373562 h 4373562"/>
                <a:gd name="connsiteX165" fmla="*/ 4836318 w 4836318"/>
                <a:gd name="connsiteY165"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9581 w 4836318"/>
                <a:gd name="connsiteY76" fmla="*/ 1768475 h 4373562"/>
                <a:gd name="connsiteX77" fmla="*/ 1736724 w 4836318"/>
                <a:gd name="connsiteY77" fmla="*/ 1800225 h 4373562"/>
                <a:gd name="connsiteX78" fmla="*/ 1820068 w 4836318"/>
                <a:gd name="connsiteY78" fmla="*/ 1827212 h 4373562"/>
                <a:gd name="connsiteX79" fmla="*/ 1820068 w 4836318"/>
                <a:gd name="connsiteY79" fmla="*/ 1827212 h 4373562"/>
                <a:gd name="connsiteX80" fmla="*/ 1858168 w 4836318"/>
                <a:gd name="connsiteY80" fmla="*/ 1916112 h 4373562"/>
                <a:gd name="connsiteX81" fmla="*/ 1928018 w 4836318"/>
                <a:gd name="connsiteY81" fmla="*/ 1909762 h 4373562"/>
                <a:gd name="connsiteX82" fmla="*/ 1972468 w 4836318"/>
                <a:gd name="connsiteY82" fmla="*/ 1941512 h 4373562"/>
                <a:gd name="connsiteX83" fmla="*/ 2023268 w 4836318"/>
                <a:gd name="connsiteY83" fmla="*/ 1985962 h 4373562"/>
                <a:gd name="connsiteX84" fmla="*/ 2042318 w 4836318"/>
                <a:gd name="connsiteY84" fmla="*/ 1992312 h 4373562"/>
                <a:gd name="connsiteX85" fmla="*/ 2042318 w 4836318"/>
                <a:gd name="connsiteY85" fmla="*/ 1992312 h 4373562"/>
                <a:gd name="connsiteX86" fmla="*/ 2093118 w 4836318"/>
                <a:gd name="connsiteY86" fmla="*/ 2043112 h 4373562"/>
                <a:gd name="connsiteX87" fmla="*/ 2143918 w 4836318"/>
                <a:gd name="connsiteY87" fmla="*/ 2068512 h 4373562"/>
                <a:gd name="connsiteX88" fmla="*/ 2182018 w 4836318"/>
                <a:gd name="connsiteY88" fmla="*/ 2106612 h 4373562"/>
                <a:gd name="connsiteX89" fmla="*/ 2182018 w 4836318"/>
                <a:gd name="connsiteY89" fmla="*/ 2106612 h 4373562"/>
                <a:gd name="connsiteX90" fmla="*/ 2232818 w 4836318"/>
                <a:gd name="connsiteY90" fmla="*/ 2144712 h 4373562"/>
                <a:gd name="connsiteX91" fmla="*/ 2251868 w 4836318"/>
                <a:gd name="connsiteY91" fmla="*/ 2157412 h 4373562"/>
                <a:gd name="connsiteX92" fmla="*/ 2270918 w 4836318"/>
                <a:gd name="connsiteY92" fmla="*/ 2176462 h 4373562"/>
                <a:gd name="connsiteX93" fmla="*/ 2309018 w 4836318"/>
                <a:gd name="connsiteY93" fmla="*/ 2195512 h 4373562"/>
                <a:gd name="connsiteX94" fmla="*/ 2315368 w 4836318"/>
                <a:gd name="connsiteY94" fmla="*/ 2227262 h 4373562"/>
                <a:gd name="connsiteX95" fmla="*/ 2340768 w 4836318"/>
                <a:gd name="connsiteY95" fmla="*/ 2227262 h 4373562"/>
                <a:gd name="connsiteX96" fmla="*/ 2334418 w 4836318"/>
                <a:gd name="connsiteY96" fmla="*/ 2265362 h 4373562"/>
                <a:gd name="connsiteX97" fmla="*/ 2385218 w 4836318"/>
                <a:gd name="connsiteY97" fmla="*/ 2278062 h 4373562"/>
                <a:gd name="connsiteX98" fmla="*/ 2391568 w 4836318"/>
                <a:gd name="connsiteY98" fmla="*/ 2341562 h 4373562"/>
                <a:gd name="connsiteX99" fmla="*/ 2423318 w 4836318"/>
                <a:gd name="connsiteY99" fmla="*/ 2347912 h 4373562"/>
                <a:gd name="connsiteX100" fmla="*/ 2423318 w 4836318"/>
                <a:gd name="connsiteY100" fmla="*/ 2436812 h 4373562"/>
                <a:gd name="connsiteX101" fmla="*/ 2480468 w 4836318"/>
                <a:gd name="connsiteY101" fmla="*/ 2443162 h 4373562"/>
                <a:gd name="connsiteX102" fmla="*/ 2537618 w 4836318"/>
                <a:gd name="connsiteY102" fmla="*/ 2462212 h 4373562"/>
                <a:gd name="connsiteX103" fmla="*/ 2594768 w 4836318"/>
                <a:gd name="connsiteY103" fmla="*/ 2487612 h 4373562"/>
                <a:gd name="connsiteX104" fmla="*/ 2670968 w 4836318"/>
                <a:gd name="connsiteY104" fmla="*/ 2513012 h 4373562"/>
                <a:gd name="connsiteX105" fmla="*/ 2696368 w 4836318"/>
                <a:gd name="connsiteY105" fmla="*/ 2538412 h 4373562"/>
                <a:gd name="connsiteX106" fmla="*/ 2702718 w 4836318"/>
                <a:gd name="connsiteY106" fmla="*/ 2620962 h 4373562"/>
                <a:gd name="connsiteX107" fmla="*/ 2734468 w 4836318"/>
                <a:gd name="connsiteY107" fmla="*/ 2646362 h 4373562"/>
                <a:gd name="connsiteX108" fmla="*/ 2734468 w 4836318"/>
                <a:gd name="connsiteY108" fmla="*/ 2646362 h 4373562"/>
                <a:gd name="connsiteX109" fmla="*/ 2778918 w 4836318"/>
                <a:gd name="connsiteY109" fmla="*/ 2684462 h 4373562"/>
                <a:gd name="connsiteX110" fmla="*/ 2836068 w 4836318"/>
                <a:gd name="connsiteY110" fmla="*/ 2709862 h 4373562"/>
                <a:gd name="connsiteX111" fmla="*/ 2886868 w 4836318"/>
                <a:gd name="connsiteY111" fmla="*/ 2747962 h 4373562"/>
                <a:gd name="connsiteX112" fmla="*/ 2899568 w 4836318"/>
                <a:gd name="connsiteY112" fmla="*/ 2786062 h 4373562"/>
                <a:gd name="connsiteX113" fmla="*/ 2899568 w 4836318"/>
                <a:gd name="connsiteY113" fmla="*/ 2817812 h 4373562"/>
                <a:gd name="connsiteX114" fmla="*/ 2950368 w 4836318"/>
                <a:gd name="connsiteY114" fmla="*/ 2836862 h 4373562"/>
                <a:gd name="connsiteX115" fmla="*/ 2950368 w 4836318"/>
                <a:gd name="connsiteY115" fmla="*/ 2836862 h 4373562"/>
                <a:gd name="connsiteX116" fmla="*/ 3007518 w 4836318"/>
                <a:gd name="connsiteY116" fmla="*/ 2881312 h 4373562"/>
                <a:gd name="connsiteX117" fmla="*/ 3007518 w 4836318"/>
                <a:gd name="connsiteY117" fmla="*/ 2881312 h 4373562"/>
                <a:gd name="connsiteX118" fmla="*/ 3096418 w 4836318"/>
                <a:gd name="connsiteY118" fmla="*/ 2919412 h 4373562"/>
                <a:gd name="connsiteX119" fmla="*/ 3096418 w 4836318"/>
                <a:gd name="connsiteY119" fmla="*/ 2919412 h 4373562"/>
                <a:gd name="connsiteX120" fmla="*/ 3185318 w 4836318"/>
                <a:gd name="connsiteY120" fmla="*/ 2944812 h 4373562"/>
                <a:gd name="connsiteX121" fmla="*/ 3198018 w 4836318"/>
                <a:gd name="connsiteY121" fmla="*/ 2995612 h 4373562"/>
                <a:gd name="connsiteX122" fmla="*/ 3236118 w 4836318"/>
                <a:gd name="connsiteY122" fmla="*/ 3021012 h 4373562"/>
                <a:gd name="connsiteX123" fmla="*/ 3267868 w 4836318"/>
                <a:gd name="connsiteY123" fmla="*/ 3033712 h 4373562"/>
                <a:gd name="connsiteX124" fmla="*/ 3305968 w 4836318"/>
                <a:gd name="connsiteY124" fmla="*/ 3065462 h 4373562"/>
                <a:gd name="connsiteX125" fmla="*/ 3394868 w 4836318"/>
                <a:gd name="connsiteY125" fmla="*/ 3128962 h 4373562"/>
                <a:gd name="connsiteX126" fmla="*/ 3375818 w 4836318"/>
                <a:gd name="connsiteY126" fmla="*/ 3186112 h 4373562"/>
                <a:gd name="connsiteX127" fmla="*/ 3407568 w 4836318"/>
                <a:gd name="connsiteY127" fmla="*/ 3205162 h 4373562"/>
                <a:gd name="connsiteX128" fmla="*/ 3426618 w 4836318"/>
                <a:gd name="connsiteY128" fmla="*/ 3211512 h 4373562"/>
                <a:gd name="connsiteX129" fmla="*/ 3464718 w 4836318"/>
                <a:gd name="connsiteY129" fmla="*/ 3243262 h 4373562"/>
                <a:gd name="connsiteX130" fmla="*/ 3477418 w 4836318"/>
                <a:gd name="connsiteY130" fmla="*/ 3281362 h 4373562"/>
                <a:gd name="connsiteX131" fmla="*/ 3509168 w 4836318"/>
                <a:gd name="connsiteY131" fmla="*/ 3325812 h 4373562"/>
                <a:gd name="connsiteX132" fmla="*/ 3585368 w 4836318"/>
                <a:gd name="connsiteY132" fmla="*/ 3319462 h 4373562"/>
                <a:gd name="connsiteX133" fmla="*/ 3623468 w 4836318"/>
                <a:gd name="connsiteY133" fmla="*/ 3370262 h 4373562"/>
                <a:gd name="connsiteX134" fmla="*/ 3655218 w 4836318"/>
                <a:gd name="connsiteY134" fmla="*/ 3408362 h 4373562"/>
                <a:gd name="connsiteX135" fmla="*/ 3693318 w 4836318"/>
                <a:gd name="connsiteY135" fmla="*/ 3478212 h 4373562"/>
                <a:gd name="connsiteX136" fmla="*/ 3706018 w 4836318"/>
                <a:gd name="connsiteY136" fmla="*/ 3522662 h 4373562"/>
                <a:gd name="connsiteX137" fmla="*/ 3807618 w 4836318"/>
                <a:gd name="connsiteY137" fmla="*/ 3560762 h 4373562"/>
                <a:gd name="connsiteX138" fmla="*/ 3858418 w 4836318"/>
                <a:gd name="connsiteY138" fmla="*/ 3548062 h 4373562"/>
                <a:gd name="connsiteX139" fmla="*/ 3877468 w 4836318"/>
                <a:gd name="connsiteY139" fmla="*/ 3643312 h 4373562"/>
                <a:gd name="connsiteX140" fmla="*/ 3934618 w 4836318"/>
                <a:gd name="connsiteY140" fmla="*/ 3649662 h 4373562"/>
                <a:gd name="connsiteX141" fmla="*/ 3998118 w 4836318"/>
                <a:gd name="connsiteY141" fmla="*/ 3675062 h 4373562"/>
                <a:gd name="connsiteX142" fmla="*/ 4048918 w 4836318"/>
                <a:gd name="connsiteY142" fmla="*/ 3681412 h 4373562"/>
                <a:gd name="connsiteX143" fmla="*/ 4074318 w 4836318"/>
                <a:gd name="connsiteY143" fmla="*/ 3687762 h 4373562"/>
                <a:gd name="connsiteX144" fmla="*/ 4125118 w 4836318"/>
                <a:gd name="connsiteY144" fmla="*/ 3738562 h 4373562"/>
                <a:gd name="connsiteX145" fmla="*/ 4144168 w 4836318"/>
                <a:gd name="connsiteY145" fmla="*/ 3744912 h 4373562"/>
                <a:gd name="connsiteX146" fmla="*/ 4150518 w 4836318"/>
                <a:gd name="connsiteY146" fmla="*/ 3808412 h 4373562"/>
                <a:gd name="connsiteX147" fmla="*/ 4150518 w 4836318"/>
                <a:gd name="connsiteY147" fmla="*/ 3808412 h 4373562"/>
                <a:gd name="connsiteX148" fmla="*/ 4226718 w 4836318"/>
                <a:gd name="connsiteY148" fmla="*/ 3897312 h 4373562"/>
                <a:gd name="connsiteX149" fmla="*/ 4271168 w 4836318"/>
                <a:gd name="connsiteY149" fmla="*/ 3929062 h 4373562"/>
                <a:gd name="connsiteX150" fmla="*/ 4271168 w 4836318"/>
                <a:gd name="connsiteY150" fmla="*/ 3929062 h 4373562"/>
                <a:gd name="connsiteX151" fmla="*/ 4372768 w 4836318"/>
                <a:gd name="connsiteY151" fmla="*/ 3973512 h 4373562"/>
                <a:gd name="connsiteX152" fmla="*/ 4385468 w 4836318"/>
                <a:gd name="connsiteY152" fmla="*/ 4024312 h 4373562"/>
                <a:gd name="connsiteX153" fmla="*/ 4385468 w 4836318"/>
                <a:gd name="connsiteY153" fmla="*/ 4024312 h 4373562"/>
                <a:gd name="connsiteX154" fmla="*/ 4442618 w 4836318"/>
                <a:gd name="connsiteY154" fmla="*/ 4068762 h 4373562"/>
                <a:gd name="connsiteX155" fmla="*/ 4468018 w 4836318"/>
                <a:gd name="connsiteY155" fmla="*/ 4106862 h 4373562"/>
                <a:gd name="connsiteX156" fmla="*/ 4468018 w 4836318"/>
                <a:gd name="connsiteY156" fmla="*/ 4106862 h 4373562"/>
                <a:gd name="connsiteX157" fmla="*/ 4563268 w 4836318"/>
                <a:gd name="connsiteY157" fmla="*/ 4144962 h 4373562"/>
                <a:gd name="connsiteX158" fmla="*/ 4556918 w 4836318"/>
                <a:gd name="connsiteY158" fmla="*/ 4208462 h 4373562"/>
                <a:gd name="connsiteX159" fmla="*/ 4601368 w 4836318"/>
                <a:gd name="connsiteY159" fmla="*/ 4214812 h 4373562"/>
                <a:gd name="connsiteX160" fmla="*/ 4614068 w 4836318"/>
                <a:gd name="connsiteY160" fmla="*/ 4252912 h 4373562"/>
                <a:gd name="connsiteX161" fmla="*/ 4652168 w 4836318"/>
                <a:gd name="connsiteY161" fmla="*/ 4291012 h 4373562"/>
                <a:gd name="connsiteX162" fmla="*/ 4652168 w 4836318"/>
                <a:gd name="connsiteY162" fmla="*/ 4291012 h 4373562"/>
                <a:gd name="connsiteX163" fmla="*/ 4766468 w 4836318"/>
                <a:gd name="connsiteY163" fmla="*/ 4297362 h 4373562"/>
                <a:gd name="connsiteX164" fmla="*/ 4829968 w 4836318"/>
                <a:gd name="connsiteY164" fmla="*/ 4348162 h 4373562"/>
                <a:gd name="connsiteX165" fmla="*/ 4836318 w 4836318"/>
                <a:gd name="connsiteY165" fmla="*/ 4373562 h 4373562"/>
                <a:gd name="connsiteX166" fmla="*/ 4836318 w 4836318"/>
                <a:gd name="connsiteY16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6724 w 4836318"/>
                <a:gd name="connsiteY77" fmla="*/ 1800225 h 4373562"/>
                <a:gd name="connsiteX78" fmla="*/ 1820068 w 4836318"/>
                <a:gd name="connsiteY78" fmla="*/ 1827212 h 4373562"/>
                <a:gd name="connsiteX79" fmla="*/ 1820068 w 4836318"/>
                <a:gd name="connsiteY79" fmla="*/ 1827212 h 4373562"/>
                <a:gd name="connsiteX80" fmla="*/ 1858168 w 4836318"/>
                <a:gd name="connsiteY80" fmla="*/ 1916112 h 4373562"/>
                <a:gd name="connsiteX81" fmla="*/ 1928018 w 4836318"/>
                <a:gd name="connsiteY81" fmla="*/ 1909762 h 4373562"/>
                <a:gd name="connsiteX82" fmla="*/ 1972468 w 4836318"/>
                <a:gd name="connsiteY82" fmla="*/ 1941512 h 4373562"/>
                <a:gd name="connsiteX83" fmla="*/ 2023268 w 4836318"/>
                <a:gd name="connsiteY83" fmla="*/ 1985962 h 4373562"/>
                <a:gd name="connsiteX84" fmla="*/ 2042318 w 4836318"/>
                <a:gd name="connsiteY84" fmla="*/ 1992312 h 4373562"/>
                <a:gd name="connsiteX85" fmla="*/ 2042318 w 4836318"/>
                <a:gd name="connsiteY85" fmla="*/ 1992312 h 4373562"/>
                <a:gd name="connsiteX86" fmla="*/ 2093118 w 4836318"/>
                <a:gd name="connsiteY86" fmla="*/ 2043112 h 4373562"/>
                <a:gd name="connsiteX87" fmla="*/ 2143918 w 4836318"/>
                <a:gd name="connsiteY87" fmla="*/ 2068512 h 4373562"/>
                <a:gd name="connsiteX88" fmla="*/ 2182018 w 4836318"/>
                <a:gd name="connsiteY88" fmla="*/ 2106612 h 4373562"/>
                <a:gd name="connsiteX89" fmla="*/ 2182018 w 4836318"/>
                <a:gd name="connsiteY89" fmla="*/ 2106612 h 4373562"/>
                <a:gd name="connsiteX90" fmla="*/ 2232818 w 4836318"/>
                <a:gd name="connsiteY90" fmla="*/ 2144712 h 4373562"/>
                <a:gd name="connsiteX91" fmla="*/ 2251868 w 4836318"/>
                <a:gd name="connsiteY91" fmla="*/ 2157412 h 4373562"/>
                <a:gd name="connsiteX92" fmla="*/ 2270918 w 4836318"/>
                <a:gd name="connsiteY92" fmla="*/ 2176462 h 4373562"/>
                <a:gd name="connsiteX93" fmla="*/ 2309018 w 4836318"/>
                <a:gd name="connsiteY93" fmla="*/ 2195512 h 4373562"/>
                <a:gd name="connsiteX94" fmla="*/ 2315368 w 4836318"/>
                <a:gd name="connsiteY94" fmla="*/ 2227262 h 4373562"/>
                <a:gd name="connsiteX95" fmla="*/ 2340768 w 4836318"/>
                <a:gd name="connsiteY95" fmla="*/ 2227262 h 4373562"/>
                <a:gd name="connsiteX96" fmla="*/ 2334418 w 4836318"/>
                <a:gd name="connsiteY96" fmla="*/ 2265362 h 4373562"/>
                <a:gd name="connsiteX97" fmla="*/ 2385218 w 4836318"/>
                <a:gd name="connsiteY97" fmla="*/ 2278062 h 4373562"/>
                <a:gd name="connsiteX98" fmla="*/ 2391568 w 4836318"/>
                <a:gd name="connsiteY98" fmla="*/ 2341562 h 4373562"/>
                <a:gd name="connsiteX99" fmla="*/ 2423318 w 4836318"/>
                <a:gd name="connsiteY99" fmla="*/ 2347912 h 4373562"/>
                <a:gd name="connsiteX100" fmla="*/ 2423318 w 4836318"/>
                <a:gd name="connsiteY100" fmla="*/ 2436812 h 4373562"/>
                <a:gd name="connsiteX101" fmla="*/ 2480468 w 4836318"/>
                <a:gd name="connsiteY101" fmla="*/ 2443162 h 4373562"/>
                <a:gd name="connsiteX102" fmla="*/ 2537618 w 4836318"/>
                <a:gd name="connsiteY102" fmla="*/ 2462212 h 4373562"/>
                <a:gd name="connsiteX103" fmla="*/ 2594768 w 4836318"/>
                <a:gd name="connsiteY103" fmla="*/ 2487612 h 4373562"/>
                <a:gd name="connsiteX104" fmla="*/ 2670968 w 4836318"/>
                <a:gd name="connsiteY104" fmla="*/ 2513012 h 4373562"/>
                <a:gd name="connsiteX105" fmla="*/ 2696368 w 4836318"/>
                <a:gd name="connsiteY105" fmla="*/ 2538412 h 4373562"/>
                <a:gd name="connsiteX106" fmla="*/ 2702718 w 4836318"/>
                <a:gd name="connsiteY106" fmla="*/ 2620962 h 4373562"/>
                <a:gd name="connsiteX107" fmla="*/ 2734468 w 4836318"/>
                <a:gd name="connsiteY107" fmla="*/ 2646362 h 4373562"/>
                <a:gd name="connsiteX108" fmla="*/ 2734468 w 4836318"/>
                <a:gd name="connsiteY108" fmla="*/ 2646362 h 4373562"/>
                <a:gd name="connsiteX109" fmla="*/ 2778918 w 4836318"/>
                <a:gd name="connsiteY109" fmla="*/ 2684462 h 4373562"/>
                <a:gd name="connsiteX110" fmla="*/ 2836068 w 4836318"/>
                <a:gd name="connsiteY110" fmla="*/ 2709862 h 4373562"/>
                <a:gd name="connsiteX111" fmla="*/ 2886868 w 4836318"/>
                <a:gd name="connsiteY111" fmla="*/ 2747962 h 4373562"/>
                <a:gd name="connsiteX112" fmla="*/ 2899568 w 4836318"/>
                <a:gd name="connsiteY112" fmla="*/ 2786062 h 4373562"/>
                <a:gd name="connsiteX113" fmla="*/ 2899568 w 4836318"/>
                <a:gd name="connsiteY113" fmla="*/ 2817812 h 4373562"/>
                <a:gd name="connsiteX114" fmla="*/ 2950368 w 4836318"/>
                <a:gd name="connsiteY114" fmla="*/ 2836862 h 4373562"/>
                <a:gd name="connsiteX115" fmla="*/ 2950368 w 4836318"/>
                <a:gd name="connsiteY115" fmla="*/ 2836862 h 4373562"/>
                <a:gd name="connsiteX116" fmla="*/ 3007518 w 4836318"/>
                <a:gd name="connsiteY116" fmla="*/ 2881312 h 4373562"/>
                <a:gd name="connsiteX117" fmla="*/ 3007518 w 4836318"/>
                <a:gd name="connsiteY117" fmla="*/ 2881312 h 4373562"/>
                <a:gd name="connsiteX118" fmla="*/ 3096418 w 4836318"/>
                <a:gd name="connsiteY118" fmla="*/ 2919412 h 4373562"/>
                <a:gd name="connsiteX119" fmla="*/ 3096418 w 4836318"/>
                <a:gd name="connsiteY119" fmla="*/ 2919412 h 4373562"/>
                <a:gd name="connsiteX120" fmla="*/ 3185318 w 4836318"/>
                <a:gd name="connsiteY120" fmla="*/ 2944812 h 4373562"/>
                <a:gd name="connsiteX121" fmla="*/ 3198018 w 4836318"/>
                <a:gd name="connsiteY121" fmla="*/ 2995612 h 4373562"/>
                <a:gd name="connsiteX122" fmla="*/ 3236118 w 4836318"/>
                <a:gd name="connsiteY122" fmla="*/ 3021012 h 4373562"/>
                <a:gd name="connsiteX123" fmla="*/ 3267868 w 4836318"/>
                <a:gd name="connsiteY123" fmla="*/ 3033712 h 4373562"/>
                <a:gd name="connsiteX124" fmla="*/ 3305968 w 4836318"/>
                <a:gd name="connsiteY124" fmla="*/ 3065462 h 4373562"/>
                <a:gd name="connsiteX125" fmla="*/ 3394868 w 4836318"/>
                <a:gd name="connsiteY125" fmla="*/ 3128962 h 4373562"/>
                <a:gd name="connsiteX126" fmla="*/ 3375818 w 4836318"/>
                <a:gd name="connsiteY126" fmla="*/ 3186112 h 4373562"/>
                <a:gd name="connsiteX127" fmla="*/ 3407568 w 4836318"/>
                <a:gd name="connsiteY127" fmla="*/ 3205162 h 4373562"/>
                <a:gd name="connsiteX128" fmla="*/ 3426618 w 4836318"/>
                <a:gd name="connsiteY128" fmla="*/ 3211512 h 4373562"/>
                <a:gd name="connsiteX129" fmla="*/ 3464718 w 4836318"/>
                <a:gd name="connsiteY129" fmla="*/ 3243262 h 4373562"/>
                <a:gd name="connsiteX130" fmla="*/ 3477418 w 4836318"/>
                <a:gd name="connsiteY130" fmla="*/ 3281362 h 4373562"/>
                <a:gd name="connsiteX131" fmla="*/ 3509168 w 4836318"/>
                <a:gd name="connsiteY131" fmla="*/ 3325812 h 4373562"/>
                <a:gd name="connsiteX132" fmla="*/ 3585368 w 4836318"/>
                <a:gd name="connsiteY132" fmla="*/ 3319462 h 4373562"/>
                <a:gd name="connsiteX133" fmla="*/ 3623468 w 4836318"/>
                <a:gd name="connsiteY133" fmla="*/ 3370262 h 4373562"/>
                <a:gd name="connsiteX134" fmla="*/ 3655218 w 4836318"/>
                <a:gd name="connsiteY134" fmla="*/ 3408362 h 4373562"/>
                <a:gd name="connsiteX135" fmla="*/ 3693318 w 4836318"/>
                <a:gd name="connsiteY135" fmla="*/ 3478212 h 4373562"/>
                <a:gd name="connsiteX136" fmla="*/ 3706018 w 4836318"/>
                <a:gd name="connsiteY136" fmla="*/ 3522662 h 4373562"/>
                <a:gd name="connsiteX137" fmla="*/ 3807618 w 4836318"/>
                <a:gd name="connsiteY137" fmla="*/ 3560762 h 4373562"/>
                <a:gd name="connsiteX138" fmla="*/ 3858418 w 4836318"/>
                <a:gd name="connsiteY138" fmla="*/ 3548062 h 4373562"/>
                <a:gd name="connsiteX139" fmla="*/ 3877468 w 4836318"/>
                <a:gd name="connsiteY139" fmla="*/ 3643312 h 4373562"/>
                <a:gd name="connsiteX140" fmla="*/ 3934618 w 4836318"/>
                <a:gd name="connsiteY140" fmla="*/ 3649662 h 4373562"/>
                <a:gd name="connsiteX141" fmla="*/ 3998118 w 4836318"/>
                <a:gd name="connsiteY141" fmla="*/ 3675062 h 4373562"/>
                <a:gd name="connsiteX142" fmla="*/ 4048918 w 4836318"/>
                <a:gd name="connsiteY142" fmla="*/ 3681412 h 4373562"/>
                <a:gd name="connsiteX143" fmla="*/ 4074318 w 4836318"/>
                <a:gd name="connsiteY143" fmla="*/ 3687762 h 4373562"/>
                <a:gd name="connsiteX144" fmla="*/ 4125118 w 4836318"/>
                <a:gd name="connsiteY144" fmla="*/ 3738562 h 4373562"/>
                <a:gd name="connsiteX145" fmla="*/ 4144168 w 4836318"/>
                <a:gd name="connsiteY145" fmla="*/ 3744912 h 4373562"/>
                <a:gd name="connsiteX146" fmla="*/ 4150518 w 4836318"/>
                <a:gd name="connsiteY146" fmla="*/ 3808412 h 4373562"/>
                <a:gd name="connsiteX147" fmla="*/ 4150518 w 4836318"/>
                <a:gd name="connsiteY147" fmla="*/ 3808412 h 4373562"/>
                <a:gd name="connsiteX148" fmla="*/ 4226718 w 4836318"/>
                <a:gd name="connsiteY148" fmla="*/ 3897312 h 4373562"/>
                <a:gd name="connsiteX149" fmla="*/ 4271168 w 4836318"/>
                <a:gd name="connsiteY149" fmla="*/ 3929062 h 4373562"/>
                <a:gd name="connsiteX150" fmla="*/ 4271168 w 4836318"/>
                <a:gd name="connsiteY150" fmla="*/ 3929062 h 4373562"/>
                <a:gd name="connsiteX151" fmla="*/ 4372768 w 4836318"/>
                <a:gd name="connsiteY151" fmla="*/ 3973512 h 4373562"/>
                <a:gd name="connsiteX152" fmla="*/ 4385468 w 4836318"/>
                <a:gd name="connsiteY152" fmla="*/ 4024312 h 4373562"/>
                <a:gd name="connsiteX153" fmla="*/ 4385468 w 4836318"/>
                <a:gd name="connsiteY153" fmla="*/ 4024312 h 4373562"/>
                <a:gd name="connsiteX154" fmla="*/ 4442618 w 4836318"/>
                <a:gd name="connsiteY154" fmla="*/ 4068762 h 4373562"/>
                <a:gd name="connsiteX155" fmla="*/ 4468018 w 4836318"/>
                <a:gd name="connsiteY155" fmla="*/ 4106862 h 4373562"/>
                <a:gd name="connsiteX156" fmla="*/ 4468018 w 4836318"/>
                <a:gd name="connsiteY156" fmla="*/ 4106862 h 4373562"/>
                <a:gd name="connsiteX157" fmla="*/ 4563268 w 4836318"/>
                <a:gd name="connsiteY157" fmla="*/ 4144962 h 4373562"/>
                <a:gd name="connsiteX158" fmla="*/ 4556918 w 4836318"/>
                <a:gd name="connsiteY158" fmla="*/ 4208462 h 4373562"/>
                <a:gd name="connsiteX159" fmla="*/ 4601368 w 4836318"/>
                <a:gd name="connsiteY159" fmla="*/ 4214812 h 4373562"/>
                <a:gd name="connsiteX160" fmla="*/ 4614068 w 4836318"/>
                <a:gd name="connsiteY160" fmla="*/ 4252912 h 4373562"/>
                <a:gd name="connsiteX161" fmla="*/ 4652168 w 4836318"/>
                <a:gd name="connsiteY161" fmla="*/ 4291012 h 4373562"/>
                <a:gd name="connsiteX162" fmla="*/ 4652168 w 4836318"/>
                <a:gd name="connsiteY162" fmla="*/ 4291012 h 4373562"/>
                <a:gd name="connsiteX163" fmla="*/ 4766468 w 4836318"/>
                <a:gd name="connsiteY163" fmla="*/ 4297362 h 4373562"/>
                <a:gd name="connsiteX164" fmla="*/ 4829968 w 4836318"/>
                <a:gd name="connsiteY164" fmla="*/ 4348162 h 4373562"/>
                <a:gd name="connsiteX165" fmla="*/ 4836318 w 4836318"/>
                <a:gd name="connsiteY165" fmla="*/ 4373562 h 4373562"/>
                <a:gd name="connsiteX166" fmla="*/ 4836318 w 4836318"/>
                <a:gd name="connsiteY16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6724 w 4836318"/>
                <a:gd name="connsiteY77" fmla="*/ 1800225 h 4373562"/>
                <a:gd name="connsiteX78" fmla="*/ 1803399 w 4836318"/>
                <a:gd name="connsiteY78" fmla="*/ 1785937 h 4373562"/>
                <a:gd name="connsiteX79" fmla="*/ 1820068 w 4836318"/>
                <a:gd name="connsiteY79" fmla="*/ 1827212 h 4373562"/>
                <a:gd name="connsiteX80" fmla="*/ 1820068 w 4836318"/>
                <a:gd name="connsiteY80" fmla="*/ 1827212 h 4373562"/>
                <a:gd name="connsiteX81" fmla="*/ 1858168 w 4836318"/>
                <a:gd name="connsiteY81" fmla="*/ 1916112 h 4373562"/>
                <a:gd name="connsiteX82" fmla="*/ 1928018 w 4836318"/>
                <a:gd name="connsiteY82" fmla="*/ 1909762 h 4373562"/>
                <a:gd name="connsiteX83" fmla="*/ 1972468 w 4836318"/>
                <a:gd name="connsiteY83" fmla="*/ 1941512 h 4373562"/>
                <a:gd name="connsiteX84" fmla="*/ 2023268 w 4836318"/>
                <a:gd name="connsiteY84" fmla="*/ 1985962 h 4373562"/>
                <a:gd name="connsiteX85" fmla="*/ 2042318 w 4836318"/>
                <a:gd name="connsiteY85" fmla="*/ 1992312 h 4373562"/>
                <a:gd name="connsiteX86" fmla="*/ 2042318 w 4836318"/>
                <a:gd name="connsiteY86" fmla="*/ 1992312 h 4373562"/>
                <a:gd name="connsiteX87" fmla="*/ 2093118 w 4836318"/>
                <a:gd name="connsiteY87" fmla="*/ 2043112 h 4373562"/>
                <a:gd name="connsiteX88" fmla="*/ 2143918 w 4836318"/>
                <a:gd name="connsiteY88" fmla="*/ 2068512 h 4373562"/>
                <a:gd name="connsiteX89" fmla="*/ 2182018 w 4836318"/>
                <a:gd name="connsiteY89" fmla="*/ 2106612 h 4373562"/>
                <a:gd name="connsiteX90" fmla="*/ 2182018 w 4836318"/>
                <a:gd name="connsiteY90" fmla="*/ 2106612 h 4373562"/>
                <a:gd name="connsiteX91" fmla="*/ 2232818 w 4836318"/>
                <a:gd name="connsiteY91" fmla="*/ 2144712 h 4373562"/>
                <a:gd name="connsiteX92" fmla="*/ 2251868 w 4836318"/>
                <a:gd name="connsiteY92" fmla="*/ 2157412 h 4373562"/>
                <a:gd name="connsiteX93" fmla="*/ 2270918 w 4836318"/>
                <a:gd name="connsiteY93" fmla="*/ 2176462 h 4373562"/>
                <a:gd name="connsiteX94" fmla="*/ 2309018 w 4836318"/>
                <a:gd name="connsiteY94" fmla="*/ 2195512 h 4373562"/>
                <a:gd name="connsiteX95" fmla="*/ 2315368 w 4836318"/>
                <a:gd name="connsiteY95" fmla="*/ 2227262 h 4373562"/>
                <a:gd name="connsiteX96" fmla="*/ 2340768 w 4836318"/>
                <a:gd name="connsiteY96" fmla="*/ 2227262 h 4373562"/>
                <a:gd name="connsiteX97" fmla="*/ 2334418 w 4836318"/>
                <a:gd name="connsiteY97" fmla="*/ 2265362 h 4373562"/>
                <a:gd name="connsiteX98" fmla="*/ 2385218 w 4836318"/>
                <a:gd name="connsiteY98" fmla="*/ 2278062 h 4373562"/>
                <a:gd name="connsiteX99" fmla="*/ 2391568 w 4836318"/>
                <a:gd name="connsiteY99" fmla="*/ 2341562 h 4373562"/>
                <a:gd name="connsiteX100" fmla="*/ 2423318 w 4836318"/>
                <a:gd name="connsiteY100" fmla="*/ 2347912 h 4373562"/>
                <a:gd name="connsiteX101" fmla="*/ 2423318 w 4836318"/>
                <a:gd name="connsiteY101" fmla="*/ 2436812 h 4373562"/>
                <a:gd name="connsiteX102" fmla="*/ 2480468 w 4836318"/>
                <a:gd name="connsiteY102" fmla="*/ 244316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20068 w 4836318"/>
                <a:gd name="connsiteY79" fmla="*/ 1827212 h 4373562"/>
                <a:gd name="connsiteX80" fmla="*/ 1820068 w 4836318"/>
                <a:gd name="connsiteY80" fmla="*/ 1827212 h 4373562"/>
                <a:gd name="connsiteX81" fmla="*/ 1858168 w 4836318"/>
                <a:gd name="connsiteY81" fmla="*/ 1916112 h 4373562"/>
                <a:gd name="connsiteX82" fmla="*/ 1928018 w 4836318"/>
                <a:gd name="connsiteY82" fmla="*/ 1909762 h 4373562"/>
                <a:gd name="connsiteX83" fmla="*/ 1972468 w 4836318"/>
                <a:gd name="connsiteY83" fmla="*/ 1941512 h 4373562"/>
                <a:gd name="connsiteX84" fmla="*/ 2023268 w 4836318"/>
                <a:gd name="connsiteY84" fmla="*/ 1985962 h 4373562"/>
                <a:gd name="connsiteX85" fmla="*/ 2042318 w 4836318"/>
                <a:gd name="connsiteY85" fmla="*/ 1992312 h 4373562"/>
                <a:gd name="connsiteX86" fmla="*/ 2042318 w 4836318"/>
                <a:gd name="connsiteY86" fmla="*/ 1992312 h 4373562"/>
                <a:gd name="connsiteX87" fmla="*/ 2093118 w 4836318"/>
                <a:gd name="connsiteY87" fmla="*/ 2043112 h 4373562"/>
                <a:gd name="connsiteX88" fmla="*/ 2143918 w 4836318"/>
                <a:gd name="connsiteY88" fmla="*/ 2068512 h 4373562"/>
                <a:gd name="connsiteX89" fmla="*/ 2182018 w 4836318"/>
                <a:gd name="connsiteY89" fmla="*/ 2106612 h 4373562"/>
                <a:gd name="connsiteX90" fmla="*/ 2182018 w 4836318"/>
                <a:gd name="connsiteY90" fmla="*/ 2106612 h 4373562"/>
                <a:gd name="connsiteX91" fmla="*/ 2232818 w 4836318"/>
                <a:gd name="connsiteY91" fmla="*/ 2144712 h 4373562"/>
                <a:gd name="connsiteX92" fmla="*/ 2251868 w 4836318"/>
                <a:gd name="connsiteY92" fmla="*/ 2157412 h 4373562"/>
                <a:gd name="connsiteX93" fmla="*/ 2270918 w 4836318"/>
                <a:gd name="connsiteY93" fmla="*/ 2176462 h 4373562"/>
                <a:gd name="connsiteX94" fmla="*/ 2309018 w 4836318"/>
                <a:gd name="connsiteY94" fmla="*/ 2195512 h 4373562"/>
                <a:gd name="connsiteX95" fmla="*/ 2315368 w 4836318"/>
                <a:gd name="connsiteY95" fmla="*/ 2227262 h 4373562"/>
                <a:gd name="connsiteX96" fmla="*/ 2340768 w 4836318"/>
                <a:gd name="connsiteY96" fmla="*/ 2227262 h 4373562"/>
                <a:gd name="connsiteX97" fmla="*/ 2334418 w 4836318"/>
                <a:gd name="connsiteY97" fmla="*/ 2265362 h 4373562"/>
                <a:gd name="connsiteX98" fmla="*/ 2385218 w 4836318"/>
                <a:gd name="connsiteY98" fmla="*/ 2278062 h 4373562"/>
                <a:gd name="connsiteX99" fmla="*/ 2391568 w 4836318"/>
                <a:gd name="connsiteY99" fmla="*/ 2341562 h 4373562"/>
                <a:gd name="connsiteX100" fmla="*/ 2423318 w 4836318"/>
                <a:gd name="connsiteY100" fmla="*/ 2347912 h 4373562"/>
                <a:gd name="connsiteX101" fmla="*/ 2423318 w 4836318"/>
                <a:gd name="connsiteY101" fmla="*/ 2436812 h 4373562"/>
                <a:gd name="connsiteX102" fmla="*/ 2480468 w 4836318"/>
                <a:gd name="connsiteY102" fmla="*/ 244316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20068 w 4836318"/>
                <a:gd name="connsiteY79" fmla="*/ 1827212 h 4373562"/>
                <a:gd name="connsiteX80" fmla="*/ 1805780 w 4836318"/>
                <a:gd name="connsiteY80" fmla="*/ 1820068 h 4373562"/>
                <a:gd name="connsiteX81" fmla="*/ 1858168 w 4836318"/>
                <a:gd name="connsiteY81" fmla="*/ 1916112 h 4373562"/>
                <a:gd name="connsiteX82" fmla="*/ 1928018 w 4836318"/>
                <a:gd name="connsiteY82" fmla="*/ 1909762 h 4373562"/>
                <a:gd name="connsiteX83" fmla="*/ 1972468 w 4836318"/>
                <a:gd name="connsiteY83" fmla="*/ 1941512 h 4373562"/>
                <a:gd name="connsiteX84" fmla="*/ 2023268 w 4836318"/>
                <a:gd name="connsiteY84" fmla="*/ 1985962 h 4373562"/>
                <a:gd name="connsiteX85" fmla="*/ 2042318 w 4836318"/>
                <a:gd name="connsiteY85" fmla="*/ 1992312 h 4373562"/>
                <a:gd name="connsiteX86" fmla="*/ 2042318 w 4836318"/>
                <a:gd name="connsiteY86" fmla="*/ 1992312 h 4373562"/>
                <a:gd name="connsiteX87" fmla="*/ 2093118 w 4836318"/>
                <a:gd name="connsiteY87" fmla="*/ 2043112 h 4373562"/>
                <a:gd name="connsiteX88" fmla="*/ 2143918 w 4836318"/>
                <a:gd name="connsiteY88" fmla="*/ 2068512 h 4373562"/>
                <a:gd name="connsiteX89" fmla="*/ 2182018 w 4836318"/>
                <a:gd name="connsiteY89" fmla="*/ 2106612 h 4373562"/>
                <a:gd name="connsiteX90" fmla="*/ 2182018 w 4836318"/>
                <a:gd name="connsiteY90" fmla="*/ 2106612 h 4373562"/>
                <a:gd name="connsiteX91" fmla="*/ 2232818 w 4836318"/>
                <a:gd name="connsiteY91" fmla="*/ 2144712 h 4373562"/>
                <a:gd name="connsiteX92" fmla="*/ 2251868 w 4836318"/>
                <a:gd name="connsiteY92" fmla="*/ 2157412 h 4373562"/>
                <a:gd name="connsiteX93" fmla="*/ 2270918 w 4836318"/>
                <a:gd name="connsiteY93" fmla="*/ 2176462 h 4373562"/>
                <a:gd name="connsiteX94" fmla="*/ 2309018 w 4836318"/>
                <a:gd name="connsiteY94" fmla="*/ 2195512 h 4373562"/>
                <a:gd name="connsiteX95" fmla="*/ 2315368 w 4836318"/>
                <a:gd name="connsiteY95" fmla="*/ 2227262 h 4373562"/>
                <a:gd name="connsiteX96" fmla="*/ 2340768 w 4836318"/>
                <a:gd name="connsiteY96" fmla="*/ 2227262 h 4373562"/>
                <a:gd name="connsiteX97" fmla="*/ 2334418 w 4836318"/>
                <a:gd name="connsiteY97" fmla="*/ 2265362 h 4373562"/>
                <a:gd name="connsiteX98" fmla="*/ 2385218 w 4836318"/>
                <a:gd name="connsiteY98" fmla="*/ 2278062 h 4373562"/>
                <a:gd name="connsiteX99" fmla="*/ 2391568 w 4836318"/>
                <a:gd name="connsiteY99" fmla="*/ 2341562 h 4373562"/>
                <a:gd name="connsiteX100" fmla="*/ 2423318 w 4836318"/>
                <a:gd name="connsiteY100" fmla="*/ 2347912 h 4373562"/>
                <a:gd name="connsiteX101" fmla="*/ 2423318 w 4836318"/>
                <a:gd name="connsiteY101" fmla="*/ 2436812 h 4373562"/>
                <a:gd name="connsiteX102" fmla="*/ 2480468 w 4836318"/>
                <a:gd name="connsiteY102" fmla="*/ 244316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20068 w 4836318"/>
                <a:gd name="connsiteY79" fmla="*/ 1827212 h 4373562"/>
                <a:gd name="connsiteX80" fmla="*/ 1858168 w 4836318"/>
                <a:gd name="connsiteY80" fmla="*/ 1916112 h 4373562"/>
                <a:gd name="connsiteX81" fmla="*/ 1928018 w 4836318"/>
                <a:gd name="connsiteY81" fmla="*/ 1909762 h 4373562"/>
                <a:gd name="connsiteX82" fmla="*/ 1972468 w 4836318"/>
                <a:gd name="connsiteY82" fmla="*/ 1941512 h 4373562"/>
                <a:gd name="connsiteX83" fmla="*/ 2023268 w 4836318"/>
                <a:gd name="connsiteY83" fmla="*/ 1985962 h 4373562"/>
                <a:gd name="connsiteX84" fmla="*/ 2042318 w 4836318"/>
                <a:gd name="connsiteY84" fmla="*/ 1992312 h 4373562"/>
                <a:gd name="connsiteX85" fmla="*/ 2042318 w 4836318"/>
                <a:gd name="connsiteY85" fmla="*/ 1992312 h 4373562"/>
                <a:gd name="connsiteX86" fmla="*/ 2093118 w 4836318"/>
                <a:gd name="connsiteY86" fmla="*/ 2043112 h 4373562"/>
                <a:gd name="connsiteX87" fmla="*/ 2143918 w 4836318"/>
                <a:gd name="connsiteY87" fmla="*/ 2068512 h 4373562"/>
                <a:gd name="connsiteX88" fmla="*/ 2182018 w 4836318"/>
                <a:gd name="connsiteY88" fmla="*/ 2106612 h 4373562"/>
                <a:gd name="connsiteX89" fmla="*/ 2182018 w 4836318"/>
                <a:gd name="connsiteY89" fmla="*/ 2106612 h 4373562"/>
                <a:gd name="connsiteX90" fmla="*/ 2232818 w 4836318"/>
                <a:gd name="connsiteY90" fmla="*/ 2144712 h 4373562"/>
                <a:gd name="connsiteX91" fmla="*/ 2251868 w 4836318"/>
                <a:gd name="connsiteY91" fmla="*/ 2157412 h 4373562"/>
                <a:gd name="connsiteX92" fmla="*/ 2270918 w 4836318"/>
                <a:gd name="connsiteY92" fmla="*/ 2176462 h 4373562"/>
                <a:gd name="connsiteX93" fmla="*/ 2309018 w 4836318"/>
                <a:gd name="connsiteY93" fmla="*/ 2195512 h 4373562"/>
                <a:gd name="connsiteX94" fmla="*/ 2315368 w 4836318"/>
                <a:gd name="connsiteY94" fmla="*/ 2227262 h 4373562"/>
                <a:gd name="connsiteX95" fmla="*/ 2340768 w 4836318"/>
                <a:gd name="connsiteY95" fmla="*/ 2227262 h 4373562"/>
                <a:gd name="connsiteX96" fmla="*/ 2334418 w 4836318"/>
                <a:gd name="connsiteY96" fmla="*/ 2265362 h 4373562"/>
                <a:gd name="connsiteX97" fmla="*/ 2385218 w 4836318"/>
                <a:gd name="connsiteY97" fmla="*/ 2278062 h 4373562"/>
                <a:gd name="connsiteX98" fmla="*/ 2391568 w 4836318"/>
                <a:gd name="connsiteY98" fmla="*/ 2341562 h 4373562"/>
                <a:gd name="connsiteX99" fmla="*/ 2423318 w 4836318"/>
                <a:gd name="connsiteY99" fmla="*/ 2347912 h 4373562"/>
                <a:gd name="connsiteX100" fmla="*/ 2423318 w 4836318"/>
                <a:gd name="connsiteY100" fmla="*/ 2436812 h 4373562"/>
                <a:gd name="connsiteX101" fmla="*/ 2480468 w 4836318"/>
                <a:gd name="connsiteY101" fmla="*/ 2443162 h 4373562"/>
                <a:gd name="connsiteX102" fmla="*/ 2537618 w 4836318"/>
                <a:gd name="connsiteY102" fmla="*/ 2462212 h 4373562"/>
                <a:gd name="connsiteX103" fmla="*/ 2594768 w 4836318"/>
                <a:gd name="connsiteY103" fmla="*/ 2487612 h 4373562"/>
                <a:gd name="connsiteX104" fmla="*/ 2670968 w 4836318"/>
                <a:gd name="connsiteY104" fmla="*/ 2513012 h 4373562"/>
                <a:gd name="connsiteX105" fmla="*/ 2696368 w 4836318"/>
                <a:gd name="connsiteY105" fmla="*/ 2538412 h 4373562"/>
                <a:gd name="connsiteX106" fmla="*/ 2702718 w 4836318"/>
                <a:gd name="connsiteY106" fmla="*/ 2620962 h 4373562"/>
                <a:gd name="connsiteX107" fmla="*/ 2734468 w 4836318"/>
                <a:gd name="connsiteY107" fmla="*/ 2646362 h 4373562"/>
                <a:gd name="connsiteX108" fmla="*/ 2734468 w 4836318"/>
                <a:gd name="connsiteY108" fmla="*/ 2646362 h 4373562"/>
                <a:gd name="connsiteX109" fmla="*/ 2778918 w 4836318"/>
                <a:gd name="connsiteY109" fmla="*/ 2684462 h 4373562"/>
                <a:gd name="connsiteX110" fmla="*/ 2836068 w 4836318"/>
                <a:gd name="connsiteY110" fmla="*/ 2709862 h 4373562"/>
                <a:gd name="connsiteX111" fmla="*/ 2886868 w 4836318"/>
                <a:gd name="connsiteY111" fmla="*/ 2747962 h 4373562"/>
                <a:gd name="connsiteX112" fmla="*/ 2899568 w 4836318"/>
                <a:gd name="connsiteY112" fmla="*/ 2786062 h 4373562"/>
                <a:gd name="connsiteX113" fmla="*/ 2899568 w 4836318"/>
                <a:gd name="connsiteY113" fmla="*/ 2817812 h 4373562"/>
                <a:gd name="connsiteX114" fmla="*/ 2950368 w 4836318"/>
                <a:gd name="connsiteY114" fmla="*/ 2836862 h 4373562"/>
                <a:gd name="connsiteX115" fmla="*/ 2950368 w 4836318"/>
                <a:gd name="connsiteY115" fmla="*/ 2836862 h 4373562"/>
                <a:gd name="connsiteX116" fmla="*/ 3007518 w 4836318"/>
                <a:gd name="connsiteY116" fmla="*/ 2881312 h 4373562"/>
                <a:gd name="connsiteX117" fmla="*/ 3007518 w 4836318"/>
                <a:gd name="connsiteY117" fmla="*/ 2881312 h 4373562"/>
                <a:gd name="connsiteX118" fmla="*/ 3096418 w 4836318"/>
                <a:gd name="connsiteY118" fmla="*/ 2919412 h 4373562"/>
                <a:gd name="connsiteX119" fmla="*/ 3096418 w 4836318"/>
                <a:gd name="connsiteY119" fmla="*/ 2919412 h 4373562"/>
                <a:gd name="connsiteX120" fmla="*/ 3185318 w 4836318"/>
                <a:gd name="connsiteY120" fmla="*/ 2944812 h 4373562"/>
                <a:gd name="connsiteX121" fmla="*/ 3198018 w 4836318"/>
                <a:gd name="connsiteY121" fmla="*/ 2995612 h 4373562"/>
                <a:gd name="connsiteX122" fmla="*/ 3236118 w 4836318"/>
                <a:gd name="connsiteY122" fmla="*/ 3021012 h 4373562"/>
                <a:gd name="connsiteX123" fmla="*/ 3267868 w 4836318"/>
                <a:gd name="connsiteY123" fmla="*/ 3033712 h 4373562"/>
                <a:gd name="connsiteX124" fmla="*/ 3305968 w 4836318"/>
                <a:gd name="connsiteY124" fmla="*/ 3065462 h 4373562"/>
                <a:gd name="connsiteX125" fmla="*/ 3394868 w 4836318"/>
                <a:gd name="connsiteY125" fmla="*/ 3128962 h 4373562"/>
                <a:gd name="connsiteX126" fmla="*/ 3375818 w 4836318"/>
                <a:gd name="connsiteY126" fmla="*/ 3186112 h 4373562"/>
                <a:gd name="connsiteX127" fmla="*/ 3407568 w 4836318"/>
                <a:gd name="connsiteY127" fmla="*/ 3205162 h 4373562"/>
                <a:gd name="connsiteX128" fmla="*/ 3426618 w 4836318"/>
                <a:gd name="connsiteY128" fmla="*/ 3211512 h 4373562"/>
                <a:gd name="connsiteX129" fmla="*/ 3464718 w 4836318"/>
                <a:gd name="connsiteY129" fmla="*/ 3243262 h 4373562"/>
                <a:gd name="connsiteX130" fmla="*/ 3477418 w 4836318"/>
                <a:gd name="connsiteY130" fmla="*/ 3281362 h 4373562"/>
                <a:gd name="connsiteX131" fmla="*/ 3509168 w 4836318"/>
                <a:gd name="connsiteY131" fmla="*/ 3325812 h 4373562"/>
                <a:gd name="connsiteX132" fmla="*/ 3585368 w 4836318"/>
                <a:gd name="connsiteY132" fmla="*/ 3319462 h 4373562"/>
                <a:gd name="connsiteX133" fmla="*/ 3623468 w 4836318"/>
                <a:gd name="connsiteY133" fmla="*/ 3370262 h 4373562"/>
                <a:gd name="connsiteX134" fmla="*/ 3655218 w 4836318"/>
                <a:gd name="connsiteY134" fmla="*/ 3408362 h 4373562"/>
                <a:gd name="connsiteX135" fmla="*/ 3693318 w 4836318"/>
                <a:gd name="connsiteY135" fmla="*/ 3478212 h 4373562"/>
                <a:gd name="connsiteX136" fmla="*/ 3706018 w 4836318"/>
                <a:gd name="connsiteY136" fmla="*/ 3522662 h 4373562"/>
                <a:gd name="connsiteX137" fmla="*/ 3807618 w 4836318"/>
                <a:gd name="connsiteY137" fmla="*/ 3560762 h 4373562"/>
                <a:gd name="connsiteX138" fmla="*/ 3858418 w 4836318"/>
                <a:gd name="connsiteY138" fmla="*/ 3548062 h 4373562"/>
                <a:gd name="connsiteX139" fmla="*/ 3877468 w 4836318"/>
                <a:gd name="connsiteY139" fmla="*/ 3643312 h 4373562"/>
                <a:gd name="connsiteX140" fmla="*/ 3934618 w 4836318"/>
                <a:gd name="connsiteY140" fmla="*/ 3649662 h 4373562"/>
                <a:gd name="connsiteX141" fmla="*/ 3998118 w 4836318"/>
                <a:gd name="connsiteY141" fmla="*/ 3675062 h 4373562"/>
                <a:gd name="connsiteX142" fmla="*/ 4048918 w 4836318"/>
                <a:gd name="connsiteY142" fmla="*/ 3681412 h 4373562"/>
                <a:gd name="connsiteX143" fmla="*/ 4074318 w 4836318"/>
                <a:gd name="connsiteY143" fmla="*/ 3687762 h 4373562"/>
                <a:gd name="connsiteX144" fmla="*/ 4125118 w 4836318"/>
                <a:gd name="connsiteY144" fmla="*/ 3738562 h 4373562"/>
                <a:gd name="connsiteX145" fmla="*/ 4144168 w 4836318"/>
                <a:gd name="connsiteY145" fmla="*/ 3744912 h 4373562"/>
                <a:gd name="connsiteX146" fmla="*/ 4150518 w 4836318"/>
                <a:gd name="connsiteY146" fmla="*/ 3808412 h 4373562"/>
                <a:gd name="connsiteX147" fmla="*/ 4150518 w 4836318"/>
                <a:gd name="connsiteY147" fmla="*/ 3808412 h 4373562"/>
                <a:gd name="connsiteX148" fmla="*/ 4226718 w 4836318"/>
                <a:gd name="connsiteY148" fmla="*/ 3897312 h 4373562"/>
                <a:gd name="connsiteX149" fmla="*/ 4271168 w 4836318"/>
                <a:gd name="connsiteY149" fmla="*/ 3929062 h 4373562"/>
                <a:gd name="connsiteX150" fmla="*/ 4271168 w 4836318"/>
                <a:gd name="connsiteY150" fmla="*/ 3929062 h 4373562"/>
                <a:gd name="connsiteX151" fmla="*/ 4372768 w 4836318"/>
                <a:gd name="connsiteY151" fmla="*/ 3973512 h 4373562"/>
                <a:gd name="connsiteX152" fmla="*/ 4385468 w 4836318"/>
                <a:gd name="connsiteY152" fmla="*/ 4024312 h 4373562"/>
                <a:gd name="connsiteX153" fmla="*/ 4385468 w 4836318"/>
                <a:gd name="connsiteY153" fmla="*/ 4024312 h 4373562"/>
                <a:gd name="connsiteX154" fmla="*/ 4442618 w 4836318"/>
                <a:gd name="connsiteY154" fmla="*/ 4068762 h 4373562"/>
                <a:gd name="connsiteX155" fmla="*/ 4468018 w 4836318"/>
                <a:gd name="connsiteY155" fmla="*/ 4106862 h 4373562"/>
                <a:gd name="connsiteX156" fmla="*/ 4468018 w 4836318"/>
                <a:gd name="connsiteY156" fmla="*/ 4106862 h 4373562"/>
                <a:gd name="connsiteX157" fmla="*/ 4563268 w 4836318"/>
                <a:gd name="connsiteY157" fmla="*/ 4144962 h 4373562"/>
                <a:gd name="connsiteX158" fmla="*/ 4556918 w 4836318"/>
                <a:gd name="connsiteY158" fmla="*/ 4208462 h 4373562"/>
                <a:gd name="connsiteX159" fmla="*/ 4601368 w 4836318"/>
                <a:gd name="connsiteY159" fmla="*/ 4214812 h 4373562"/>
                <a:gd name="connsiteX160" fmla="*/ 4614068 w 4836318"/>
                <a:gd name="connsiteY160" fmla="*/ 4252912 h 4373562"/>
                <a:gd name="connsiteX161" fmla="*/ 4652168 w 4836318"/>
                <a:gd name="connsiteY161" fmla="*/ 4291012 h 4373562"/>
                <a:gd name="connsiteX162" fmla="*/ 4652168 w 4836318"/>
                <a:gd name="connsiteY162" fmla="*/ 4291012 h 4373562"/>
                <a:gd name="connsiteX163" fmla="*/ 4766468 w 4836318"/>
                <a:gd name="connsiteY163" fmla="*/ 4297362 h 4373562"/>
                <a:gd name="connsiteX164" fmla="*/ 4829968 w 4836318"/>
                <a:gd name="connsiteY164" fmla="*/ 4348162 h 4373562"/>
                <a:gd name="connsiteX165" fmla="*/ 4836318 w 4836318"/>
                <a:gd name="connsiteY165" fmla="*/ 4373562 h 4373562"/>
                <a:gd name="connsiteX166" fmla="*/ 4836318 w 4836318"/>
                <a:gd name="connsiteY16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58168 w 4836318"/>
                <a:gd name="connsiteY79" fmla="*/ 1916112 h 4373562"/>
                <a:gd name="connsiteX80" fmla="*/ 1928018 w 4836318"/>
                <a:gd name="connsiteY80" fmla="*/ 1909762 h 4373562"/>
                <a:gd name="connsiteX81" fmla="*/ 1972468 w 4836318"/>
                <a:gd name="connsiteY81" fmla="*/ 1941512 h 4373562"/>
                <a:gd name="connsiteX82" fmla="*/ 2023268 w 4836318"/>
                <a:gd name="connsiteY82" fmla="*/ 1985962 h 4373562"/>
                <a:gd name="connsiteX83" fmla="*/ 2042318 w 4836318"/>
                <a:gd name="connsiteY83" fmla="*/ 1992312 h 4373562"/>
                <a:gd name="connsiteX84" fmla="*/ 2042318 w 4836318"/>
                <a:gd name="connsiteY84" fmla="*/ 1992312 h 4373562"/>
                <a:gd name="connsiteX85" fmla="*/ 2093118 w 4836318"/>
                <a:gd name="connsiteY85" fmla="*/ 2043112 h 4373562"/>
                <a:gd name="connsiteX86" fmla="*/ 2143918 w 4836318"/>
                <a:gd name="connsiteY86" fmla="*/ 2068512 h 4373562"/>
                <a:gd name="connsiteX87" fmla="*/ 2182018 w 4836318"/>
                <a:gd name="connsiteY87" fmla="*/ 2106612 h 4373562"/>
                <a:gd name="connsiteX88" fmla="*/ 2182018 w 4836318"/>
                <a:gd name="connsiteY88" fmla="*/ 2106612 h 4373562"/>
                <a:gd name="connsiteX89" fmla="*/ 2232818 w 4836318"/>
                <a:gd name="connsiteY89" fmla="*/ 2144712 h 4373562"/>
                <a:gd name="connsiteX90" fmla="*/ 2251868 w 4836318"/>
                <a:gd name="connsiteY90" fmla="*/ 2157412 h 4373562"/>
                <a:gd name="connsiteX91" fmla="*/ 2270918 w 4836318"/>
                <a:gd name="connsiteY91" fmla="*/ 2176462 h 4373562"/>
                <a:gd name="connsiteX92" fmla="*/ 2309018 w 4836318"/>
                <a:gd name="connsiteY92" fmla="*/ 2195512 h 4373562"/>
                <a:gd name="connsiteX93" fmla="*/ 2315368 w 4836318"/>
                <a:gd name="connsiteY93" fmla="*/ 2227262 h 4373562"/>
                <a:gd name="connsiteX94" fmla="*/ 2340768 w 4836318"/>
                <a:gd name="connsiteY94" fmla="*/ 2227262 h 4373562"/>
                <a:gd name="connsiteX95" fmla="*/ 2334418 w 4836318"/>
                <a:gd name="connsiteY95" fmla="*/ 2265362 h 4373562"/>
                <a:gd name="connsiteX96" fmla="*/ 2385218 w 4836318"/>
                <a:gd name="connsiteY96" fmla="*/ 2278062 h 4373562"/>
                <a:gd name="connsiteX97" fmla="*/ 2391568 w 4836318"/>
                <a:gd name="connsiteY97" fmla="*/ 2341562 h 4373562"/>
                <a:gd name="connsiteX98" fmla="*/ 2423318 w 4836318"/>
                <a:gd name="connsiteY98" fmla="*/ 2347912 h 4373562"/>
                <a:gd name="connsiteX99" fmla="*/ 2423318 w 4836318"/>
                <a:gd name="connsiteY99" fmla="*/ 2436812 h 4373562"/>
                <a:gd name="connsiteX100" fmla="*/ 2480468 w 4836318"/>
                <a:gd name="connsiteY100" fmla="*/ 2443162 h 4373562"/>
                <a:gd name="connsiteX101" fmla="*/ 2537618 w 4836318"/>
                <a:gd name="connsiteY101" fmla="*/ 2462212 h 4373562"/>
                <a:gd name="connsiteX102" fmla="*/ 2594768 w 4836318"/>
                <a:gd name="connsiteY102" fmla="*/ 2487612 h 4373562"/>
                <a:gd name="connsiteX103" fmla="*/ 2670968 w 4836318"/>
                <a:gd name="connsiteY103" fmla="*/ 2513012 h 4373562"/>
                <a:gd name="connsiteX104" fmla="*/ 2696368 w 4836318"/>
                <a:gd name="connsiteY104" fmla="*/ 2538412 h 4373562"/>
                <a:gd name="connsiteX105" fmla="*/ 2702718 w 4836318"/>
                <a:gd name="connsiteY105" fmla="*/ 2620962 h 4373562"/>
                <a:gd name="connsiteX106" fmla="*/ 2734468 w 4836318"/>
                <a:gd name="connsiteY106" fmla="*/ 2646362 h 4373562"/>
                <a:gd name="connsiteX107" fmla="*/ 2734468 w 4836318"/>
                <a:gd name="connsiteY107" fmla="*/ 2646362 h 4373562"/>
                <a:gd name="connsiteX108" fmla="*/ 2778918 w 4836318"/>
                <a:gd name="connsiteY108" fmla="*/ 2684462 h 4373562"/>
                <a:gd name="connsiteX109" fmla="*/ 2836068 w 4836318"/>
                <a:gd name="connsiteY109" fmla="*/ 2709862 h 4373562"/>
                <a:gd name="connsiteX110" fmla="*/ 2886868 w 4836318"/>
                <a:gd name="connsiteY110" fmla="*/ 2747962 h 4373562"/>
                <a:gd name="connsiteX111" fmla="*/ 2899568 w 4836318"/>
                <a:gd name="connsiteY111" fmla="*/ 2786062 h 4373562"/>
                <a:gd name="connsiteX112" fmla="*/ 2899568 w 4836318"/>
                <a:gd name="connsiteY112" fmla="*/ 2817812 h 4373562"/>
                <a:gd name="connsiteX113" fmla="*/ 2950368 w 4836318"/>
                <a:gd name="connsiteY113" fmla="*/ 2836862 h 4373562"/>
                <a:gd name="connsiteX114" fmla="*/ 2950368 w 4836318"/>
                <a:gd name="connsiteY114" fmla="*/ 2836862 h 4373562"/>
                <a:gd name="connsiteX115" fmla="*/ 3007518 w 4836318"/>
                <a:gd name="connsiteY115" fmla="*/ 2881312 h 4373562"/>
                <a:gd name="connsiteX116" fmla="*/ 3007518 w 4836318"/>
                <a:gd name="connsiteY116" fmla="*/ 2881312 h 4373562"/>
                <a:gd name="connsiteX117" fmla="*/ 3096418 w 4836318"/>
                <a:gd name="connsiteY117" fmla="*/ 2919412 h 4373562"/>
                <a:gd name="connsiteX118" fmla="*/ 3096418 w 4836318"/>
                <a:gd name="connsiteY118" fmla="*/ 2919412 h 4373562"/>
                <a:gd name="connsiteX119" fmla="*/ 3185318 w 4836318"/>
                <a:gd name="connsiteY119" fmla="*/ 2944812 h 4373562"/>
                <a:gd name="connsiteX120" fmla="*/ 3198018 w 4836318"/>
                <a:gd name="connsiteY120" fmla="*/ 2995612 h 4373562"/>
                <a:gd name="connsiteX121" fmla="*/ 3236118 w 4836318"/>
                <a:gd name="connsiteY121" fmla="*/ 3021012 h 4373562"/>
                <a:gd name="connsiteX122" fmla="*/ 3267868 w 4836318"/>
                <a:gd name="connsiteY122" fmla="*/ 3033712 h 4373562"/>
                <a:gd name="connsiteX123" fmla="*/ 3305968 w 4836318"/>
                <a:gd name="connsiteY123" fmla="*/ 3065462 h 4373562"/>
                <a:gd name="connsiteX124" fmla="*/ 3394868 w 4836318"/>
                <a:gd name="connsiteY124" fmla="*/ 3128962 h 4373562"/>
                <a:gd name="connsiteX125" fmla="*/ 3375818 w 4836318"/>
                <a:gd name="connsiteY125" fmla="*/ 3186112 h 4373562"/>
                <a:gd name="connsiteX126" fmla="*/ 3407568 w 4836318"/>
                <a:gd name="connsiteY126" fmla="*/ 3205162 h 4373562"/>
                <a:gd name="connsiteX127" fmla="*/ 3426618 w 4836318"/>
                <a:gd name="connsiteY127" fmla="*/ 3211512 h 4373562"/>
                <a:gd name="connsiteX128" fmla="*/ 3464718 w 4836318"/>
                <a:gd name="connsiteY128" fmla="*/ 3243262 h 4373562"/>
                <a:gd name="connsiteX129" fmla="*/ 3477418 w 4836318"/>
                <a:gd name="connsiteY129" fmla="*/ 3281362 h 4373562"/>
                <a:gd name="connsiteX130" fmla="*/ 3509168 w 4836318"/>
                <a:gd name="connsiteY130" fmla="*/ 3325812 h 4373562"/>
                <a:gd name="connsiteX131" fmla="*/ 3585368 w 4836318"/>
                <a:gd name="connsiteY131" fmla="*/ 3319462 h 4373562"/>
                <a:gd name="connsiteX132" fmla="*/ 3623468 w 4836318"/>
                <a:gd name="connsiteY132" fmla="*/ 3370262 h 4373562"/>
                <a:gd name="connsiteX133" fmla="*/ 3655218 w 4836318"/>
                <a:gd name="connsiteY133" fmla="*/ 3408362 h 4373562"/>
                <a:gd name="connsiteX134" fmla="*/ 3693318 w 4836318"/>
                <a:gd name="connsiteY134" fmla="*/ 3478212 h 4373562"/>
                <a:gd name="connsiteX135" fmla="*/ 3706018 w 4836318"/>
                <a:gd name="connsiteY135" fmla="*/ 3522662 h 4373562"/>
                <a:gd name="connsiteX136" fmla="*/ 3807618 w 4836318"/>
                <a:gd name="connsiteY136" fmla="*/ 3560762 h 4373562"/>
                <a:gd name="connsiteX137" fmla="*/ 3858418 w 4836318"/>
                <a:gd name="connsiteY137" fmla="*/ 3548062 h 4373562"/>
                <a:gd name="connsiteX138" fmla="*/ 3877468 w 4836318"/>
                <a:gd name="connsiteY138" fmla="*/ 3643312 h 4373562"/>
                <a:gd name="connsiteX139" fmla="*/ 3934618 w 4836318"/>
                <a:gd name="connsiteY139" fmla="*/ 3649662 h 4373562"/>
                <a:gd name="connsiteX140" fmla="*/ 3998118 w 4836318"/>
                <a:gd name="connsiteY140" fmla="*/ 3675062 h 4373562"/>
                <a:gd name="connsiteX141" fmla="*/ 4048918 w 4836318"/>
                <a:gd name="connsiteY141" fmla="*/ 3681412 h 4373562"/>
                <a:gd name="connsiteX142" fmla="*/ 4074318 w 4836318"/>
                <a:gd name="connsiteY142" fmla="*/ 3687762 h 4373562"/>
                <a:gd name="connsiteX143" fmla="*/ 4125118 w 4836318"/>
                <a:gd name="connsiteY143" fmla="*/ 3738562 h 4373562"/>
                <a:gd name="connsiteX144" fmla="*/ 4144168 w 4836318"/>
                <a:gd name="connsiteY144" fmla="*/ 3744912 h 4373562"/>
                <a:gd name="connsiteX145" fmla="*/ 4150518 w 4836318"/>
                <a:gd name="connsiteY145" fmla="*/ 3808412 h 4373562"/>
                <a:gd name="connsiteX146" fmla="*/ 4150518 w 4836318"/>
                <a:gd name="connsiteY146" fmla="*/ 3808412 h 4373562"/>
                <a:gd name="connsiteX147" fmla="*/ 4226718 w 4836318"/>
                <a:gd name="connsiteY147" fmla="*/ 3897312 h 4373562"/>
                <a:gd name="connsiteX148" fmla="*/ 4271168 w 4836318"/>
                <a:gd name="connsiteY148" fmla="*/ 3929062 h 4373562"/>
                <a:gd name="connsiteX149" fmla="*/ 4271168 w 4836318"/>
                <a:gd name="connsiteY149" fmla="*/ 3929062 h 4373562"/>
                <a:gd name="connsiteX150" fmla="*/ 4372768 w 4836318"/>
                <a:gd name="connsiteY150" fmla="*/ 3973512 h 4373562"/>
                <a:gd name="connsiteX151" fmla="*/ 4385468 w 4836318"/>
                <a:gd name="connsiteY151" fmla="*/ 4024312 h 4373562"/>
                <a:gd name="connsiteX152" fmla="*/ 4385468 w 4836318"/>
                <a:gd name="connsiteY152" fmla="*/ 4024312 h 4373562"/>
                <a:gd name="connsiteX153" fmla="*/ 4442618 w 4836318"/>
                <a:gd name="connsiteY153" fmla="*/ 4068762 h 4373562"/>
                <a:gd name="connsiteX154" fmla="*/ 4468018 w 4836318"/>
                <a:gd name="connsiteY154" fmla="*/ 4106862 h 4373562"/>
                <a:gd name="connsiteX155" fmla="*/ 4468018 w 4836318"/>
                <a:gd name="connsiteY155" fmla="*/ 4106862 h 4373562"/>
                <a:gd name="connsiteX156" fmla="*/ 4563268 w 4836318"/>
                <a:gd name="connsiteY156" fmla="*/ 4144962 h 4373562"/>
                <a:gd name="connsiteX157" fmla="*/ 4556918 w 4836318"/>
                <a:gd name="connsiteY157" fmla="*/ 4208462 h 4373562"/>
                <a:gd name="connsiteX158" fmla="*/ 4601368 w 4836318"/>
                <a:gd name="connsiteY158" fmla="*/ 4214812 h 4373562"/>
                <a:gd name="connsiteX159" fmla="*/ 4614068 w 4836318"/>
                <a:gd name="connsiteY159" fmla="*/ 4252912 h 4373562"/>
                <a:gd name="connsiteX160" fmla="*/ 4652168 w 4836318"/>
                <a:gd name="connsiteY160" fmla="*/ 4291012 h 4373562"/>
                <a:gd name="connsiteX161" fmla="*/ 4652168 w 4836318"/>
                <a:gd name="connsiteY161" fmla="*/ 4291012 h 4373562"/>
                <a:gd name="connsiteX162" fmla="*/ 4766468 w 4836318"/>
                <a:gd name="connsiteY162" fmla="*/ 4297362 h 4373562"/>
                <a:gd name="connsiteX163" fmla="*/ 4829968 w 4836318"/>
                <a:gd name="connsiteY163" fmla="*/ 4348162 h 4373562"/>
                <a:gd name="connsiteX164" fmla="*/ 4836318 w 4836318"/>
                <a:gd name="connsiteY164" fmla="*/ 4373562 h 4373562"/>
                <a:gd name="connsiteX165" fmla="*/ 4836318 w 4836318"/>
                <a:gd name="connsiteY165"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8168 w 4836318"/>
                <a:gd name="connsiteY80" fmla="*/ 1916112 h 4373562"/>
                <a:gd name="connsiteX81" fmla="*/ 1928018 w 4836318"/>
                <a:gd name="connsiteY81" fmla="*/ 1909762 h 4373562"/>
                <a:gd name="connsiteX82" fmla="*/ 1972468 w 4836318"/>
                <a:gd name="connsiteY82" fmla="*/ 1941512 h 4373562"/>
                <a:gd name="connsiteX83" fmla="*/ 2023268 w 4836318"/>
                <a:gd name="connsiteY83" fmla="*/ 1985962 h 4373562"/>
                <a:gd name="connsiteX84" fmla="*/ 2042318 w 4836318"/>
                <a:gd name="connsiteY84" fmla="*/ 1992312 h 4373562"/>
                <a:gd name="connsiteX85" fmla="*/ 2042318 w 4836318"/>
                <a:gd name="connsiteY85" fmla="*/ 1992312 h 4373562"/>
                <a:gd name="connsiteX86" fmla="*/ 2093118 w 4836318"/>
                <a:gd name="connsiteY86" fmla="*/ 2043112 h 4373562"/>
                <a:gd name="connsiteX87" fmla="*/ 2143918 w 4836318"/>
                <a:gd name="connsiteY87" fmla="*/ 2068512 h 4373562"/>
                <a:gd name="connsiteX88" fmla="*/ 2182018 w 4836318"/>
                <a:gd name="connsiteY88" fmla="*/ 2106612 h 4373562"/>
                <a:gd name="connsiteX89" fmla="*/ 2182018 w 4836318"/>
                <a:gd name="connsiteY89" fmla="*/ 2106612 h 4373562"/>
                <a:gd name="connsiteX90" fmla="*/ 2232818 w 4836318"/>
                <a:gd name="connsiteY90" fmla="*/ 2144712 h 4373562"/>
                <a:gd name="connsiteX91" fmla="*/ 2251868 w 4836318"/>
                <a:gd name="connsiteY91" fmla="*/ 2157412 h 4373562"/>
                <a:gd name="connsiteX92" fmla="*/ 2270918 w 4836318"/>
                <a:gd name="connsiteY92" fmla="*/ 2176462 h 4373562"/>
                <a:gd name="connsiteX93" fmla="*/ 2309018 w 4836318"/>
                <a:gd name="connsiteY93" fmla="*/ 2195512 h 4373562"/>
                <a:gd name="connsiteX94" fmla="*/ 2315368 w 4836318"/>
                <a:gd name="connsiteY94" fmla="*/ 2227262 h 4373562"/>
                <a:gd name="connsiteX95" fmla="*/ 2340768 w 4836318"/>
                <a:gd name="connsiteY95" fmla="*/ 2227262 h 4373562"/>
                <a:gd name="connsiteX96" fmla="*/ 2334418 w 4836318"/>
                <a:gd name="connsiteY96" fmla="*/ 2265362 h 4373562"/>
                <a:gd name="connsiteX97" fmla="*/ 2385218 w 4836318"/>
                <a:gd name="connsiteY97" fmla="*/ 2278062 h 4373562"/>
                <a:gd name="connsiteX98" fmla="*/ 2391568 w 4836318"/>
                <a:gd name="connsiteY98" fmla="*/ 2341562 h 4373562"/>
                <a:gd name="connsiteX99" fmla="*/ 2423318 w 4836318"/>
                <a:gd name="connsiteY99" fmla="*/ 2347912 h 4373562"/>
                <a:gd name="connsiteX100" fmla="*/ 2423318 w 4836318"/>
                <a:gd name="connsiteY100" fmla="*/ 2436812 h 4373562"/>
                <a:gd name="connsiteX101" fmla="*/ 2480468 w 4836318"/>
                <a:gd name="connsiteY101" fmla="*/ 2443162 h 4373562"/>
                <a:gd name="connsiteX102" fmla="*/ 2537618 w 4836318"/>
                <a:gd name="connsiteY102" fmla="*/ 2462212 h 4373562"/>
                <a:gd name="connsiteX103" fmla="*/ 2594768 w 4836318"/>
                <a:gd name="connsiteY103" fmla="*/ 2487612 h 4373562"/>
                <a:gd name="connsiteX104" fmla="*/ 2670968 w 4836318"/>
                <a:gd name="connsiteY104" fmla="*/ 2513012 h 4373562"/>
                <a:gd name="connsiteX105" fmla="*/ 2696368 w 4836318"/>
                <a:gd name="connsiteY105" fmla="*/ 2538412 h 4373562"/>
                <a:gd name="connsiteX106" fmla="*/ 2702718 w 4836318"/>
                <a:gd name="connsiteY106" fmla="*/ 2620962 h 4373562"/>
                <a:gd name="connsiteX107" fmla="*/ 2734468 w 4836318"/>
                <a:gd name="connsiteY107" fmla="*/ 2646362 h 4373562"/>
                <a:gd name="connsiteX108" fmla="*/ 2734468 w 4836318"/>
                <a:gd name="connsiteY108" fmla="*/ 2646362 h 4373562"/>
                <a:gd name="connsiteX109" fmla="*/ 2778918 w 4836318"/>
                <a:gd name="connsiteY109" fmla="*/ 2684462 h 4373562"/>
                <a:gd name="connsiteX110" fmla="*/ 2836068 w 4836318"/>
                <a:gd name="connsiteY110" fmla="*/ 2709862 h 4373562"/>
                <a:gd name="connsiteX111" fmla="*/ 2886868 w 4836318"/>
                <a:gd name="connsiteY111" fmla="*/ 2747962 h 4373562"/>
                <a:gd name="connsiteX112" fmla="*/ 2899568 w 4836318"/>
                <a:gd name="connsiteY112" fmla="*/ 2786062 h 4373562"/>
                <a:gd name="connsiteX113" fmla="*/ 2899568 w 4836318"/>
                <a:gd name="connsiteY113" fmla="*/ 2817812 h 4373562"/>
                <a:gd name="connsiteX114" fmla="*/ 2950368 w 4836318"/>
                <a:gd name="connsiteY114" fmla="*/ 2836862 h 4373562"/>
                <a:gd name="connsiteX115" fmla="*/ 2950368 w 4836318"/>
                <a:gd name="connsiteY115" fmla="*/ 2836862 h 4373562"/>
                <a:gd name="connsiteX116" fmla="*/ 3007518 w 4836318"/>
                <a:gd name="connsiteY116" fmla="*/ 2881312 h 4373562"/>
                <a:gd name="connsiteX117" fmla="*/ 3007518 w 4836318"/>
                <a:gd name="connsiteY117" fmla="*/ 2881312 h 4373562"/>
                <a:gd name="connsiteX118" fmla="*/ 3096418 w 4836318"/>
                <a:gd name="connsiteY118" fmla="*/ 2919412 h 4373562"/>
                <a:gd name="connsiteX119" fmla="*/ 3096418 w 4836318"/>
                <a:gd name="connsiteY119" fmla="*/ 2919412 h 4373562"/>
                <a:gd name="connsiteX120" fmla="*/ 3185318 w 4836318"/>
                <a:gd name="connsiteY120" fmla="*/ 2944812 h 4373562"/>
                <a:gd name="connsiteX121" fmla="*/ 3198018 w 4836318"/>
                <a:gd name="connsiteY121" fmla="*/ 2995612 h 4373562"/>
                <a:gd name="connsiteX122" fmla="*/ 3236118 w 4836318"/>
                <a:gd name="connsiteY122" fmla="*/ 3021012 h 4373562"/>
                <a:gd name="connsiteX123" fmla="*/ 3267868 w 4836318"/>
                <a:gd name="connsiteY123" fmla="*/ 3033712 h 4373562"/>
                <a:gd name="connsiteX124" fmla="*/ 3305968 w 4836318"/>
                <a:gd name="connsiteY124" fmla="*/ 3065462 h 4373562"/>
                <a:gd name="connsiteX125" fmla="*/ 3394868 w 4836318"/>
                <a:gd name="connsiteY125" fmla="*/ 3128962 h 4373562"/>
                <a:gd name="connsiteX126" fmla="*/ 3375818 w 4836318"/>
                <a:gd name="connsiteY126" fmla="*/ 3186112 h 4373562"/>
                <a:gd name="connsiteX127" fmla="*/ 3407568 w 4836318"/>
                <a:gd name="connsiteY127" fmla="*/ 3205162 h 4373562"/>
                <a:gd name="connsiteX128" fmla="*/ 3426618 w 4836318"/>
                <a:gd name="connsiteY128" fmla="*/ 3211512 h 4373562"/>
                <a:gd name="connsiteX129" fmla="*/ 3464718 w 4836318"/>
                <a:gd name="connsiteY129" fmla="*/ 3243262 h 4373562"/>
                <a:gd name="connsiteX130" fmla="*/ 3477418 w 4836318"/>
                <a:gd name="connsiteY130" fmla="*/ 3281362 h 4373562"/>
                <a:gd name="connsiteX131" fmla="*/ 3509168 w 4836318"/>
                <a:gd name="connsiteY131" fmla="*/ 3325812 h 4373562"/>
                <a:gd name="connsiteX132" fmla="*/ 3585368 w 4836318"/>
                <a:gd name="connsiteY132" fmla="*/ 3319462 h 4373562"/>
                <a:gd name="connsiteX133" fmla="*/ 3623468 w 4836318"/>
                <a:gd name="connsiteY133" fmla="*/ 3370262 h 4373562"/>
                <a:gd name="connsiteX134" fmla="*/ 3655218 w 4836318"/>
                <a:gd name="connsiteY134" fmla="*/ 3408362 h 4373562"/>
                <a:gd name="connsiteX135" fmla="*/ 3693318 w 4836318"/>
                <a:gd name="connsiteY135" fmla="*/ 3478212 h 4373562"/>
                <a:gd name="connsiteX136" fmla="*/ 3706018 w 4836318"/>
                <a:gd name="connsiteY136" fmla="*/ 3522662 h 4373562"/>
                <a:gd name="connsiteX137" fmla="*/ 3807618 w 4836318"/>
                <a:gd name="connsiteY137" fmla="*/ 3560762 h 4373562"/>
                <a:gd name="connsiteX138" fmla="*/ 3858418 w 4836318"/>
                <a:gd name="connsiteY138" fmla="*/ 3548062 h 4373562"/>
                <a:gd name="connsiteX139" fmla="*/ 3877468 w 4836318"/>
                <a:gd name="connsiteY139" fmla="*/ 3643312 h 4373562"/>
                <a:gd name="connsiteX140" fmla="*/ 3934618 w 4836318"/>
                <a:gd name="connsiteY140" fmla="*/ 3649662 h 4373562"/>
                <a:gd name="connsiteX141" fmla="*/ 3998118 w 4836318"/>
                <a:gd name="connsiteY141" fmla="*/ 3675062 h 4373562"/>
                <a:gd name="connsiteX142" fmla="*/ 4048918 w 4836318"/>
                <a:gd name="connsiteY142" fmla="*/ 3681412 h 4373562"/>
                <a:gd name="connsiteX143" fmla="*/ 4074318 w 4836318"/>
                <a:gd name="connsiteY143" fmla="*/ 3687762 h 4373562"/>
                <a:gd name="connsiteX144" fmla="*/ 4125118 w 4836318"/>
                <a:gd name="connsiteY144" fmla="*/ 3738562 h 4373562"/>
                <a:gd name="connsiteX145" fmla="*/ 4144168 w 4836318"/>
                <a:gd name="connsiteY145" fmla="*/ 3744912 h 4373562"/>
                <a:gd name="connsiteX146" fmla="*/ 4150518 w 4836318"/>
                <a:gd name="connsiteY146" fmla="*/ 3808412 h 4373562"/>
                <a:gd name="connsiteX147" fmla="*/ 4150518 w 4836318"/>
                <a:gd name="connsiteY147" fmla="*/ 3808412 h 4373562"/>
                <a:gd name="connsiteX148" fmla="*/ 4226718 w 4836318"/>
                <a:gd name="connsiteY148" fmla="*/ 3897312 h 4373562"/>
                <a:gd name="connsiteX149" fmla="*/ 4271168 w 4836318"/>
                <a:gd name="connsiteY149" fmla="*/ 3929062 h 4373562"/>
                <a:gd name="connsiteX150" fmla="*/ 4271168 w 4836318"/>
                <a:gd name="connsiteY150" fmla="*/ 3929062 h 4373562"/>
                <a:gd name="connsiteX151" fmla="*/ 4372768 w 4836318"/>
                <a:gd name="connsiteY151" fmla="*/ 3973512 h 4373562"/>
                <a:gd name="connsiteX152" fmla="*/ 4385468 w 4836318"/>
                <a:gd name="connsiteY152" fmla="*/ 4024312 h 4373562"/>
                <a:gd name="connsiteX153" fmla="*/ 4385468 w 4836318"/>
                <a:gd name="connsiteY153" fmla="*/ 4024312 h 4373562"/>
                <a:gd name="connsiteX154" fmla="*/ 4442618 w 4836318"/>
                <a:gd name="connsiteY154" fmla="*/ 4068762 h 4373562"/>
                <a:gd name="connsiteX155" fmla="*/ 4468018 w 4836318"/>
                <a:gd name="connsiteY155" fmla="*/ 4106862 h 4373562"/>
                <a:gd name="connsiteX156" fmla="*/ 4468018 w 4836318"/>
                <a:gd name="connsiteY156" fmla="*/ 4106862 h 4373562"/>
                <a:gd name="connsiteX157" fmla="*/ 4563268 w 4836318"/>
                <a:gd name="connsiteY157" fmla="*/ 4144962 h 4373562"/>
                <a:gd name="connsiteX158" fmla="*/ 4556918 w 4836318"/>
                <a:gd name="connsiteY158" fmla="*/ 4208462 h 4373562"/>
                <a:gd name="connsiteX159" fmla="*/ 4601368 w 4836318"/>
                <a:gd name="connsiteY159" fmla="*/ 4214812 h 4373562"/>
                <a:gd name="connsiteX160" fmla="*/ 4614068 w 4836318"/>
                <a:gd name="connsiteY160" fmla="*/ 4252912 h 4373562"/>
                <a:gd name="connsiteX161" fmla="*/ 4652168 w 4836318"/>
                <a:gd name="connsiteY161" fmla="*/ 4291012 h 4373562"/>
                <a:gd name="connsiteX162" fmla="*/ 4652168 w 4836318"/>
                <a:gd name="connsiteY162" fmla="*/ 4291012 h 4373562"/>
                <a:gd name="connsiteX163" fmla="*/ 4766468 w 4836318"/>
                <a:gd name="connsiteY163" fmla="*/ 4297362 h 4373562"/>
                <a:gd name="connsiteX164" fmla="*/ 4829968 w 4836318"/>
                <a:gd name="connsiteY164" fmla="*/ 4348162 h 4373562"/>
                <a:gd name="connsiteX165" fmla="*/ 4836318 w 4836318"/>
                <a:gd name="connsiteY165" fmla="*/ 4373562 h 4373562"/>
                <a:gd name="connsiteX166" fmla="*/ 4836318 w 4836318"/>
                <a:gd name="connsiteY16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8800 h 4373562"/>
                <a:gd name="connsiteX81" fmla="*/ 1858168 w 4836318"/>
                <a:gd name="connsiteY81" fmla="*/ 1916112 h 4373562"/>
                <a:gd name="connsiteX82" fmla="*/ 1928018 w 4836318"/>
                <a:gd name="connsiteY82" fmla="*/ 1909762 h 4373562"/>
                <a:gd name="connsiteX83" fmla="*/ 1972468 w 4836318"/>
                <a:gd name="connsiteY83" fmla="*/ 1941512 h 4373562"/>
                <a:gd name="connsiteX84" fmla="*/ 2023268 w 4836318"/>
                <a:gd name="connsiteY84" fmla="*/ 1985962 h 4373562"/>
                <a:gd name="connsiteX85" fmla="*/ 2042318 w 4836318"/>
                <a:gd name="connsiteY85" fmla="*/ 1992312 h 4373562"/>
                <a:gd name="connsiteX86" fmla="*/ 2042318 w 4836318"/>
                <a:gd name="connsiteY86" fmla="*/ 1992312 h 4373562"/>
                <a:gd name="connsiteX87" fmla="*/ 2093118 w 4836318"/>
                <a:gd name="connsiteY87" fmla="*/ 2043112 h 4373562"/>
                <a:gd name="connsiteX88" fmla="*/ 2143918 w 4836318"/>
                <a:gd name="connsiteY88" fmla="*/ 2068512 h 4373562"/>
                <a:gd name="connsiteX89" fmla="*/ 2182018 w 4836318"/>
                <a:gd name="connsiteY89" fmla="*/ 2106612 h 4373562"/>
                <a:gd name="connsiteX90" fmla="*/ 2182018 w 4836318"/>
                <a:gd name="connsiteY90" fmla="*/ 2106612 h 4373562"/>
                <a:gd name="connsiteX91" fmla="*/ 2232818 w 4836318"/>
                <a:gd name="connsiteY91" fmla="*/ 2144712 h 4373562"/>
                <a:gd name="connsiteX92" fmla="*/ 2251868 w 4836318"/>
                <a:gd name="connsiteY92" fmla="*/ 2157412 h 4373562"/>
                <a:gd name="connsiteX93" fmla="*/ 2270918 w 4836318"/>
                <a:gd name="connsiteY93" fmla="*/ 2176462 h 4373562"/>
                <a:gd name="connsiteX94" fmla="*/ 2309018 w 4836318"/>
                <a:gd name="connsiteY94" fmla="*/ 2195512 h 4373562"/>
                <a:gd name="connsiteX95" fmla="*/ 2315368 w 4836318"/>
                <a:gd name="connsiteY95" fmla="*/ 2227262 h 4373562"/>
                <a:gd name="connsiteX96" fmla="*/ 2340768 w 4836318"/>
                <a:gd name="connsiteY96" fmla="*/ 2227262 h 4373562"/>
                <a:gd name="connsiteX97" fmla="*/ 2334418 w 4836318"/>
                <a:gd name="connsiteY97" fmla="*/ 2265362 h 4373562"/>
                <a:gd name="connsiteX98" fmla="*/ 2385218 w 4836318"/>
                <a:gd name="connsiteY98" fmla="*/ 2278062 h 4373562"/>
                <a:gd name="connsiteX99" fmla="*/ 2391568 w 4836318"/>
                <a:gd name="connsiteY99" fmla="*/ 2341562 h 4373562"/>
                <a:gd name="connsiteX100" fmla="*/ 2423318 w 4836318"/>
                <a:gd name="connsiteY100" fmla="*/ 2347912 h 4373562"/>
                <a:gd name="connsiteX101" fmla="*/ 2423318 w 4836318"/>
                <a:gd name="connsiteY101" fmla="*/ 2436812 h 4373562"/>
                <a:gd name="connsiteX102" fmla="*/ 2480468 w 4836318"/>
                <a:gd name="connsiteY102" fmla="*/ 244316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39118 w 4836318"/>
                <a:gd name="connsiteY80" fmla="*/ 1828800 h 4373562"/>
                <a:gd name="connsiteX81" fmla="*/ 1858168 w 4836318"/>
                <a:gd name="connsiteY81" fmla="*/ 1916112 h 4373562"/>
                <a:gd name="connsiteX82" fmla="*/ 1928018 w 4836318"/>
                <a:gd name="connsiteY82" fmla="*/ 1909762 h 4373562"/>
                <a:gd name="connsiteX83" fmla="*/ 1972468 w 4836318"/>
                <a:gd name="connsiteY83" fmla="*/ 1941512 h 4373562"/>
                <a:gd name="connsiteX84" fmla="*/ 2023268 w 4836318"/>
                <a:gd name="connsiteY84" fmla="*/ 1985962 h 4373562"/>
                <a:gd name="connsiteX85" fmla="*/ 2042318 w 4836318"/>
                <a:gd name="connsiteY85" fmla="*/ 1992312 h 4373562"/>
                <a:gd name="connsiteX86" fmla="*/ 2042318 w 4836318"/>
                <a:gd name="connsiteY86" fmla="*/ 1992312 h 4373562"/>
                <a:gd name="connsiteX87" fmla="*/ 2093118 w 4836318"/>
                <a:gd name="connsiteY87" fmla="*/ 2043112 h 4373562"/>
                <a:gd name="connsiteX88" fmla="*/ 2143918 w 4836318"/>
                <a:gd name="connsiteY88" fmla="*/ 2068512 h 4373562"/>
                <a:gd name="connsiteX89" fmla="*/ 2182018 w 4836318"/>
                <a:gd name="connsiteY89" fmla="*/ 2106612 h 4373562"/>
                <a:gd name="connsiteX90" fmla="*/ 2182018 w 4836318"/>
                <a:gd name="connsiteY90" fmla="*/ 2106612 h 4373562"/>
                <a:gd name="connsiteX91" fmla="*/ 2232818 w 4836318"/>
                <a:gd name="connsiteY91" fmla="*/ 2144712 h 4373562"/>
                <a:gd name="connsiteX92" fmla="*/ 2251868 w 4836318"/>
                <a:gd name="connsiteY92" fmla="*/ 2157412 h 4373562"/>
                <a:gd name="connsiteX93" fmla="*/ 2270918 w 4836318"/>
                <a:gd name="connsiteY93" fmla="*/ 2176462 h 4373562"/>
                <a:gd name="connsiteX94" fmla="*/ 2309018 w 4836318"/>
                <a:gd name="connsiteY94" fmla="*/ 2195512 h 4373562"/>
                <a:gd name="connsiteX95" fmla="*/ 2315368 w 4836318"/>
                <a:gd name="connsiteY95" fmla="*/ 2227262 h 4373562"/>
                <a:gd name="connsiteX96" fmla="*/ 2340768 w 4836318"/>
                <a:gd name="connsiteY96" fmla="*/ 2227262 h 4373562"/>
                <a:gd name="connsiteX97" fmla="*/ 2334418 w 4836318"/>
                <a:gd name="connsiteY97" fmla="*/ 2265362 h 4373562"/>
                <a:gd name="connsiteX98" fmla="*/ 2385218 w 4836318"/>
                <a:gd name="connsiteY98" fmla="*/ 2278062 h 4373562"/>
                <a:gd name="connsiteX99" fmla="*/ 2391568 w 4836318"/>
                <a:gd name="connsiteY99" fmla="*/ 2341562 h 4373562"/>
                <a:gd name="connsiteX100" fmla="*/ 2423318 w 4836318"/>
                <a:gd name="connsiteY100" fmla="*/ 2347912 h 4373562"/>
                <a:gd name="connsiteX101" fmla="*/ 2423318 w 4836318"/>
                <a:gd name="connsiteY101" fmla="*/ 2436812 h 4373562"/>
                <a:gd name="connsiteX102" fmla="*/ 2480468 w 4836318"/>
                <a:gd name="connsiteY102" fmla="*/ 244316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58168 w 4836318"/>
                <a:gd name="connsiteY81" fmla="*/ 1916112 h 4373562"/>
                <a:gd name="connsiteX82" fmla="*/ 1928018 w 4836318"/>
                <a:gd name="connsiteY82" fmla="*/ 1909762 h 4373562"/>
                <a:gd name="connsiteX83" fmla="*/ 1972468 w 4836318"/>
                <a:gd name="connsiteY83" fmla="*/ 1941512 h 4373562"/>
                <a:gd name="connsiteX84" fmla="*/ 2023268 w 4836318"/>
                <a:gd name="connsiteY84" fmla="*/ 1985962 h 4373562"/>
                <a:gd name="connsiteX85" fmla="*/ 2042318 w 4836318"/>
                <a:gd name="connsiteY85" fmla="*/ 1992312 h 4373562"/>
                <a:gd name="connsiteX86" fmla="*/ 2042318 w 4836318"/>
                <a:gd name="connsiteY86" fmla="*/ 1992312 h 4373562"/>
                <a:gd name="connsiteX87" fmla="*/ 2093118 w 4836318"/>
                <a:gd name="connsiteY87" fmla="*/ 2043112 h 4373562"/>
                <a:gd name="connsiteX88" fmla="*/ 2143918 w 4836318"/>
                <a:gd name="connsiteY88" fmla="*/ 2068512 h 4373562"/>
                <a:gd name="connsiteX89" fmla="*/ 2182018 w 4836318"/>
                <a:gd name="connsiteY89" fmla="*/ 2106612 h 4373562"/>
                <a:gd name="connsiteX90" fmla="*/ 2182018 w 4836318"/>
                <a:gd name="connsiteY90" fmla="*/ 2106612 h 4373562"/>
                <a:gd name="connsiteX91" fmla="*/ 2232818 w 4836318"/>
                <a:gd name="connsiteY91" fmla="*/ 2144712 h 4373562"/>
                <a:gd name="connsiteX92" fmla="*/ 2251868 w 4836318"/>
                <a:gd name="connsiteY92" fmla="*/ 2157412 h 4373562"/>
                <a:gd name="connsiteX93" fmla="*/ 2270918 w 4836318"/>
                <a:gd name="connsiteY93" fmla="*/ 2176462 h 4373562"/>
                <a:gd name="connsiteX94" fmla="*/ 2309018 w 4836318"/>
                <a:gd name="connsiteY94" fmla="*/ 2195512 h 4373562"/>
                <a:gd name="connsiteX95" fmla="*/ 2315368 w 4836318"/>
                <a:gd name="connsiteY95" fmla="*/ 2227262 h 4373562"/>
                <a:gd name="connsiteX96" fmla="*/ 2340768 w 4836318"/>
                <a:gd name="connsiteY96" fmla="*/ 2227262 h 4373562"/>
                <a:gd name="connsiteX97" fmla="*/ 2334418 w 4836318"/>
                <a:gd name="connsiteY97" fmla="*/ 2265362 h 4373562"/>
                <a:gd name="connsiteX98" fmla="*/ 2385218 w 4836318"/>
                <a:gd name="connsiteY98" fmla="*/ 2278062 h 4373562"/>
                <a:gd name="connsiteX99" fmla="*/ 2391568 w 4836318"/>
                <a:gd name="connsiteY99" fmla="*/ 2341562 h 4373562"/>
                <a:gd name="connsiteX100" fmla="*/ 2423318 w 4836318"/>
                <a:gd name="connsiteY100" fmla="*/ 2347912 h 4373562"/>
                <a:gd name="connsiteX101" fmla="*/ 2423318 w 4836318"/>
                <a:gd name="connsiteY101" fmla="*/ 2436812 h 4373562"/>
                <a:gd name="connsiteX102" fmla="*/ 2480468 w 4836318"/>
                <a:gd name="connsiteY102" fmla="*/ 244316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8018 w 4836318"/>
                <a:gd name="connsiteY82" fmla="*/ 1909762 h 4373562"/>
                <a:gd name="connsiteX83" fmla="*/ 1972468 w 4836318"/>
                <a:gd name="connsiteY83" fmla="*/ 1941512 h 4373562"/>
                <a:gd name="connsiteX84" fmla="*/ 2023268 w 4836318"/>
                <a:gd name="connsiteY84" fmla="*/ 1985962 h 4373562"/>
                <a:gd name="connsiteX85" fmla="*/ 2042318 w 4836318"/>
                <a:gd name="connsiteY85" fmla="*/ 1992312 h 4373562"/>
                <a:gd name="connsiteX86" fmla="*/ 2042318 w 4836318"/>
                <a:gd name="connsiteY86" fmla="*/ 1992312 h 4373562"/>
                <a:gd name="connsiteX87" fmla="*/ 2093118 w 4836318"/>
                <a:gd name="connsiteY87" fmla="*/ 2043112 h 4373562"/>
                <a:gd name="connsiteX88" fmla="*/ 2143918 w 4836318"/>
                <a:gd name="connsiteY88" fmla="*/ 2068512 h 4373562"/>
                <a:gd name="connsiteX89" fmla="*/ 2182018 w 4836318"/>
                <a:gd name="connsiteY89" fmla="*/ 2106612 h 4373562"/>
                <a:gd name="connsiteX90" fmla="*/ 2182018 w 4836318"/>
                <a:gd name="connsiteY90" fmla="*/ 2106612 h 4373562"/>
                <a:gd name="connsiteX91" fmla="*/ 2232818 w 4836318"/>
                <a:gd name="connsiteY91" fmla="*/ 2144712 h 4373562"/>
                <a:gd name="connsiteX92" fmla="*/ 2251868 w 4836318"/>
                <a:gd name="connsiteY92" fmla="*/ 2157412 h 4373562"/>
                <a:gd name="connsiteX93" fmla="*/ 2270918 w 4836318"/>
                <a:gd name="connsiteY93" fmla="*/ 2176462 h 4373562"/>
                <a:gd name="connsiteX94" fmla="*/ 2309018 w 4836318"/>
                <a:gd name="connsiteY94" fmla="*/ 2195512 h 4373562"/>
                <a:gd name="connsiteX95" fmla="*/ 2315368 w 4836318"/>
                <a:gd name="connsiteY95" fmla="*/ 2227262 h 4373562"/>
                <a:gd name="connsiteX96" fmla="*/ 2340768 w 4836318"/>
                <a:gd name="connsiteY96" fmla="*/ 2227262 h 4373562"/>
                <a:gd name="connsiteX97" fmla="*/ 2334418 w 4836318"/>
                <a:gd name="connsiteY97" fmla="*/ 2265362 h 4373562"/>
                <a:gd name="connsiteX98" fmla="*/ 2385218 w 4836318"/>
                <a:gd name="connsiteY98" fmla="*/ 2278062 h 4373562"/>
                <a:gd name="connsiteX99" fmla="*/ 2391568 w 4836318"/>
                <a:gd name="connsiteY99" fmla="*/ 2341562 h 4373562"/>
                <a:gd name="connsiteX100" fmla="*/ 2423318 w 4836318"/>
                <a:gd name="connsiteY100" fmla="*/ 2347912 h 4373562"/>
                <a:gd name="connsiteX101" fmla="*/ 2423318 w 4836318"/>
                <a:gd name="connsiteY101" fmla="*/ 2436812 h 4373562"/>
                <a:gd name="connsiteX102" fmla="*/ 2480468 w 4836318"/>
                <a:gd name="connsiteY102" fmla="*/ 244316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72468 w 4836318"/>
                <a:gd name="connsiteY83" fmla="*/ 1941512 h 4373562"/>
                <a:gd name="connsiteX84" fmla="*/ 2023268 w 4836318"/>
                <a:gd name="connsiteY84" fmla="*/ 1985962 h 4373562"/>
                <a:gd name="connsiteX85" fmla="*/ 2042318 w 4836318"/>
                <a:gd name="connsiteY85" fmla="*/ 1992312 h 4373562"/>
                <a:gd name="connsiteX86" fmla="*/ 2042318 w 4836318"/>
                <a:gd name="connsiteY86" fmla="*/ 1992312 h 4373562"/>
                <a:gd name="connsiteX87" fmla="*/ 2093118 w 4836318"/>
                <a:gd name="connsiteY87" fmla="*/ 2043112 h 4373562"/>
                <a:gd name="connsiteX88" fmla="*/ 2143918 w 4836318"/>
                <a:gd name="connsiteY88" fmla="*/ 2068512 h 4373562"/>
                <a:gd name="connsiteX89" fmla="*/ 2182018 w 4836318"/>
                <a:gd name="connsiteY89" fmla="*/ 2106612 h 4373562"/>
                <a:gd name="connsiteX90" fmla="*/ 2182018 w 4836318"/>
                <a:gd name="connsiteY90" fmla="*/ 2106612 h 4373562"/>
                <a:gd name="connsiteX91" fmla="*/ 2232818 w 4836318"/>
                <a:gd name="connsiteY91" fmla="*/ 2144712 h 4373562"/>
                <a:gd name="connsiteX92" fmla="*/ 2251868 w 4836318"/>
                <a:gd name="connsiteY92" fmla="*/ 2157412 h 4373562"/>
                <a:gd name="connsiteX93" fmla="*/ 2270918 w 4836318"/>
                <a:gd name="connsiteY93" fmla="*/ 2176462 h 4373562"/>
                <a:gd name="connsiteX94" fmla="*/ 2309018 w 4836318"/>
                <a:gd name="connsiteY94" fmla="*/ 2195512 h 4373562"/>
                <a:gd name="connsiteX95" fmla="*/ 2315368 w 4836318"/>
                <a:gd name="connsiteY95" fmla="*/ 2227262 h 4373562"/>
                <a:gd name="connsiteX96" fmla="*/ 2340768 w 4836318"/>
                <a:gd name="connsiteY96" fmla="*/ 2227262 h 4373562"/>
                <a:gd name="connsiteX97" fmla="*/ 2334418 w 4836318"/>
                <a:gd name="connsiteY97" fmla="*/ 2265362 h 4373562"/>
                <a:gd name="connsiteX98" fmla="*/ 2385218 w 4836318"/>
                <a:gd name="connsiteY98" fmla="*/ 2278062 h 4373562"/>
                <a:gd name="connsiteX99" fmla="*/ 2391568 w 4836318"/>
                <a:gd name="connsiteY99" fmla="*/ 2341562 h 4373562"/>
                <a:gd name="connsiteX100" fmla="*/ 2423318 w 4836318"/>
                <a:gd name="connsiteY100" fmla="*/ 2347912 h 4373562"/>
                <a:gd name="connsiteX101" fmla="*/ 2423318 w 4836318"/>
                <a:gd name="connsiteY101" fmla="*/ 2436812 h 4373562"/>
                <a:gd name="connsiteX102" fmla="*/ 2480468 w 4836318"/>
                <a:gd name="connsiteY102" fmla="*/ 244316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2017712 w 4836318"/>
                <a:gd name="connsiteY83" fmla="*/ 1846262 h 4373562"/>
                <a:gd name="connsiteX84" fmla="*/ 2023268 w 4836318"/>
                <a:gd name="connsiteY84" fmla="*/ 1985962 h 4373562"/>
                <a:gd name="connsiteX85" fmla="*/ 2042318 w 4836318"/>
                <a:gd name="connsiteY85" fmla="*/ 1992312 h 4373562"/>
                <a:gd name="connsiteX86" fmla="*/ 2042318 w 4836318"/>
                <a:gd name="connsiteY86" fmla="*/ 1992312 h 4373562"/>
                <a:gd name="connsiteX87" fmla="*/ 2093118 w 4836318"/>
                <a:gd name="connsiteY87" fmla="*/ 2043112 h 4373562"/>
                <a:gd name="connsiteX88" fmla="*/ 2143918 w 4836318"/>
                <a:gd name="connsiteY88" fmla="*/ 2068512 h 4373562"/>
                <a:gd name="connsiteX89" fmla="*/ 2182018 w 4836318"/>
                <a:gd name="connsiteY89" fmla="*/ 2106612 h 4373562"/>
                <a:gd name="connsiteX90" fmla="*/ 2182018 w 4836318"/>
                <a:gd name="connsiteY90" fmla="*/ 2106612 h 4373562"/>
                <a:gd name="connsiteX91" fmla="*/ 2232818 w 4836318"/>
                <a:gd name="connsiteY91" fmla="*/ 2144712 h 4373562"/>
                <a:gd name="connsiteX92" fmla="*/ 2251868 w 4836318"/>
                <a:gd name="connsiteY92" fmla="*/ 2157412 h 4373562"/>
                <a:gd name="connsiteX93" fmla="*/ 2270918 w 4836318"/>
                <a:gd name="connsiteY93" fmla="*/ 2176462 h 4373562"/>
                <a:gd name="connsiteX94" fmla="*/ 2309018 w 4836318"/>
                <a:gd name="connsiteY94" fmla="*/ 2195512 h 4373562"/>
                <a:gd name="connsiteX95" fmla="*/ 2315368 w 4836318"/>
                <a:gd name="connsiteY95" fmla="*/ 2227262 h 4373562"/>
                <a:gd name="connsiteX96" fmla="*/ 2340768 w 4836318"/>
                <a:gd name="connsiteY96" fmla="*/ 2227262 h 4373562"/>
                <a:gd name="connsiteX97" fmla="*/ 2334418 w 4836318"/>
                <a:gd name="connsiteY97" fmla="*/ 2265362 h 4373562"/>
                <a:gd name="connsiteX98" fmla="*/ 2385218 w 4836318"/>
                <a:gd name="connsiteY98" fmla="*/ 2278062 h 4373562"/>
                <a:gd name="connsiteX99" fmla="*/ 2391568 w 4836318"/>
                <a:gd name="connsiteY99" fmla="*/ 2341562 h 4373562"/>
                <a:gd name="connsiteX100" fmla="*/ 2423318 w 4836318"/>
                <a:gd name="connsiteY100" fmla="*/ 2347912 h 4373562"/>
                <a:gd name="connsiteX101" fmla="*/ 2423318 w 4836318"/>
                <a:gd name="connsiteY101" fmla="*/ 2436812 h 4373562"/>
                <a:gd name="connsiteX102" fmla="*/ 2480468 w 4836318"/>
                <a:gd name="connsiteY102" fmla="*/ 244316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2023268 w 4836318"/>
                <a:gd name="connsiteY84" fmla="*/ 1985962 h 4373562"/>
                <a:gd name="connsiteX85" fmla="*/ 2042318 w 4836318"/>
                <a:gd name="connsiteY85" fmla="*/ 1992312 h 4373562"/>
                <a:gd name="connsiteX86" fmla="*/ 2042318 w 4836318"/>
                <a:gd name="connsiteY86" fmla="*/ 1992312 h 4373562"/>
                <a:gd name="connsiteX87" fmla="*/ 2093118 w 4836318"/>
                <a:gd name="connsiteY87" fmla="*/ 2043112 h 4373562"/>
                <a:gd name="connsiteX88" fmla="*/ 2143918 w 4836318"/>
                <a:gd name="connsiteY88" fmla="*/ 2068512 h 4373562"/>
                <a:gd name="connsiteX89" fmla="*/ 2182018 w 4836318"/>
                <a:gd name="connsiteY89" fmla="*/ 2106612 h 4373562"/>
                <a:gd name="connsiteX90" fmla="*/ 2182018 w 4836318"/>
                <a:gd name="connsiteY90" fmla="*/ 2106612 h 4373562"/>
                <a:gd name="connsiteX91" fmla="*/ 2232818 w 4836318"/>
                <a:gd name="connsiteY91" fmla="*/ 2144712 h 4373562"/>
                <a:gd name="connsiteX92" fmla="*/ 2251868 w 4836318"/>
                <a:gd name="connsiteY92" fmla="*/ 2157412 h 4373562"/>
                <a:gd name="connsiteX93" fmla="*/ 2270918 w 4836318"/>
                <a:gd name="connsiteY93" fmla="*/ 2176462 h 4373562"/>
                <a:gd name="connsiteX94" fmla="*/ 2309018 w 4836318"/>
                <a:gd name="connsiteY94" fmla="*/ 2195512 h 4373562"/>
                <a:gd name="connsiteX95" fmla="*/ 2315368 w 4836318"/>
                <a:gd name="connsiteY95" fmla="*/ 2227262 h 4373562"/>
                <a:gd name="connsiteX96" fmla="*/ 2340768 w 4836318"/>
                <a:gd name="connsiteY96" fmla="*/ 2227262 h 4373562"/>
                <a:gd name="connsiteX97" fmla="*/ 2334418 w 4836318"/>
                <a:gd name="connsiteY97" fmla="*/ 2265362 h 4373562"/>
                <a:gd name="connsiteX98" fmla="*/ 2385218 w 4836318"/>
                <a:gd name="connsiteY98" fmla="*/ 2278062 h 4373562"/>
                <a:gd name="connsiteX99" fmla="*/ 2391568 w 4836318"/>
                <a:gd name="connsiteY99" fmla="*/ 2341562 h 4373562"/>
                <a:gd name="connsiteX100" fmla="*/ 2423318 w 4836318"/>
                <a:gd name="connsiteY100" fmla="*/ 2347912 h 4373562"/>
                <a:gd name="connsiteX101" fmla="*/ 2423318 w 4836318"/>
                <a:gd name="connsiteY101" fmla="*/ 2436812 h 4373562"/>
                <a:gd name="connsiteX102" fmla="*/ 2480468 w 4836318"/>
                <a:gd name="connsiteY102" fmla="*/ 244316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2023268 w 4836318"/>
                <a:gd name="connsiteY85" fmla="*/ 1985962 h 4373562"/>
                <a:gd name="connsiteX86" fmla="*/ 2042318 w 4836318"/>
                <a:gd name="connsiteY86" fmla="*/ 1992312 h 4373562"/>
                <a:gd name="connsiteX87" fmla="*/ 2042318 w 4836318"/>
                <a:gd name="connsiteY87" fmla="*/ 1992312 h 4373562"/>
                <a:gd name="connsiteX88" fmla="*/ 2093118 w 4836318"/>
                <a:gd name="connsiteY88" fmla="*/ 2043112 h 4373562"/>
                <a:gd name="connsiteX89" fmla="*/ 2143918 w 4836318"/>
                <a:gd name="connsiteY89" fmla="*/ 2068512 h 4373562"/>
                <a:gd name="connsiteX90" fmla="*/ 2182018 w 4836318"/>
                <a:gd name="connsiteY90" fmla="*/ 2106612 h 4373562"/>
                <a:gd name="connsiteX91" fmla="*/ 2182018 w 4836318"/>
                <a:gd name="connsiteY91" fmla="*/ 2106612 h 4373562"/>
                <a:gd name="connsiteX92" fmla="*/ 2232818 w 4836318"/>
                <a:gd name="connsiteY92" fmla="*/ 2144712 h 4373562"/>
                <a:gd name="connsiteX93" fmla="*/ 2251868 w 4836318"/>
                <a:gd name="connsiteY93" fmla="*/ 2157412 h 4373562"/>
                <a:gd name="connsiteX94" fmla="*/ 2270918 w 4836318"/>
                <a:gd name="connsiteY94" fmla="*/ 2176462 h 4373562"/>
                <a:gd name="connsiteX95" fmla="*/ 2309018 w 4836318"/>
                <a:gd name="connsiteY95" fmla="*/ 2195512 h 4373562"/>
                <a:gd name="connsiteX96" fmla="*/ 2315368 w 4836318"/>
                <a:gd name="connsiteY96" fmla="*/ 2227262 h 4373562"/>
                <a:gd name="connsiteX97" fmla="*/ 2340768 w 4836318"/>
                <a:gd name="connsiteY97" fmla="*/ 2227262 h 4373562"/>
                <a:gd name="connsiteX98" fmla="*/ 2334418 w 4836318"/>
                <a:gd name="connsiteY98" fmla="*/ 2265362 h 4373562"/>
                <a:gd name="connsiteX99" fmla="*/ 2385218 w 4836318"/>
                <a:gd name="connsiteY99" fmla="*/ 2278062 h 4373562"/>
                <a:gd name="connsiteX100" fmla="*/ 2391568 w 4836318"/>
                <a:gd name="connsiteY100" fmla="*/ 2341562 h 4373562"/>
                <a:gd name="connsiteX101" fmla="*/ 2423318 w 4836318"/>
                <a:gd name="connsiteY101" fmla="*/ 2347912 h 4373562"/>
                <a:gd name="connsiteX102" fmla="*/ 2423318 w 4836318"/>
                <a:gd name="connsiteY102" fmla="*/ 2436812 h 4373562"/>
                <a:gd name="connsiteX103" fmla="*/ 2480468 w 4836318"/>
                <a:gd name="connsiteY103" fmla="*/ 2443162 h 4373562"/>
                <a:gd name="connsiteX104" fmla="*/ 2537618 w 4836318"/>
                <a:gd name="connsiteY104" fmla="*/ 2462212 h 4373562"/>
                <a:gd name="connsiteX105" fmla="*/ 2594768 w 4836318"/>
                <a:gd name="connsiteY105" fmla="*/ 2487612 h 4373562"/>
                <a:gd name="connsiteX106" fmla="*/ 2670968 w 4836318"/>
                <a:gd name="connsiteY106" fmla="*/ 2513012 h 4373562"/>
                <a:gd name="connsiteX107" fmla="*/ 2696368 w 4836318"/>
                <a:gd name="connsiteY107" fmla="*/ 2538412 h 4373562"/>
                <a:gd name="connsiteX108" fmla="*/ 2702718 w 4836318"/>
                <a:gd name="connsiteY108" fmla="*/ 2620962 h 4373562"/>
                <a:gd name="connsiteX109" fmla="*/ 2734468 w 4836318"/>
                <a:gd name="connsiteY109" fmla="*/ 2646362 h 4373562"/>
                <a:gd name="connsiteX110" fmla="*/ 2734468 w 4836318"/>
                <a:gd name="connsiteY110" fmla="*/ 2646362 h 4373562"/>
                <a:gd name="connsiteX111" fmla="*/ 2778918 w 4836318"/>
                <a:gd name="connsiteY111" fmla="*/ 2684462 h 4373562"/>
                <a:gd name="connsiteX112" fmla="*/ 2836068 w 4836318"/>
                <a:gd name="connsiteY112" fmla="*/ 2709862 h 4373562"/>
                <a:gd name="connsiteX113" fmla="*/ 2886868 w 4836318"/>
                <a:gd name="connsiteY113" fmla="*/ 2747962 h 4373562"/>
                <a:gd name="connsiteX114" fmla="*/ 2899568 w 4836318"/>
                <a:gd name="connsiteY114" fmla="*/ 2786062 h 4373562"/>
                <a:gd name="connsiteX115" fmla="*/ 2899568 w 4836318"/>
                <a:gd name="connsiteY115" fmla="*/ 2817812 h 4373562"/>
                <a:gd name="connsiteX116" fmla="*/ 2950368 w 4836318"/>
                <a:gd name="connsiteY116" fmla="*/ 2836862 h 4373562"/>
                <a:gd name="connsiteX117" fmla="*/ 2950368 w 4836318"/>
                <a:gd name="connsiteY117" fmla="*/ 2836862 h 4373562"/>
                <a:gd name="connsiteX118" fmla="*/ 3007518 w 4836318"/>
                <a:gd name="connsiteY118" fmla="*/ 2881312 h 4373562"/>
                <a:gd name="connsiteX119" fmla="*/ 3007518 w 4836318"/>
                <a:gd name="connsiteY119" fmla="*/ 2881312 h 4373562"/>
                <a:gd name="connsiteX120" fmla="*/ 3096418 w 4836318"/>
                <a:gd name="connsiteY120" fmla="*/ 2919412 h 4373562"/>
                <a:gd name="connsiteX121" fmla="*/ 3096418 w 4836318"/>
                <a:gd name="connsiteY121" fmla="*/ 2919412 h 4373562"/>
                <a:gd name="connsiteX122" fmla="*/ 3185318 w 4836318"/>
                <a:gd name="connsiteY122" fmla="*/ 2944812 h 4373562"/>
                <a:gd name="connsiteX123" fmla="*/ 3198018 w 4836318"/>
                <a:gd name="connsiteY123" fmla="*/ 2995612 h 4373562"/>
                <a:gd name="connsiteX124" fmla="*/ 3236118 w 4836318"/>
                <a:gd name="connsiteY124" fmla="*/ 3021012 h 4373562"/>
                <a:gd name="connsiteX125" fmla="*/ 3267868 w 4836318"/>
                <a:gd name="connsiteY125" fmla="*/ 3033712 h 4373562"/>
                <a:gd name="connsiteX126" fmla="*/ 3305968 w 4836318"/>
                <a:gd name="connsiteY126" fmla="*/ 3065462 h 4373562"/>
                <a:gd name="connsiteX127" fmla="*/ 3394868 w 4836318"/>
                <a:gd name="connsiteY127" fmla="*/ 3128962 h 4373562"/>
                <a:gd name="connsiteX128" fmla="*/ 3375818 w 4836318"/>
                <a:gd name="connsiteY128" fmla="*/ 3186112 h 4373562"/>
                <a:gd name="connsiteX129" fmla="*/ 3407568 w 4836318"/>
                <a:gd name="connsiteY129" fmla="*/ 3205162 h 4373562"/>
                <a:gd name="connsiteX130" fmla="*/ 3426618 w 4836318"/>
                <a:gd name="connsiteY130" fmla="*/ 3211512 h 4373562"/>
                <a:gd name="connsiteX131" fmla="*/ 3464718 w 4836318"/>
                <a:gd name="connsiteY131" fmla="*/ 3243262 h 4373562"/>
                <a:gd name="connsiteX132" fmla="*/ 3477418 w 4836318"/>
                <a:gd name="connsiteY132" fmla="*/ 3281362 h 4373562"/>
                <a:gd name="connsiteX133" fmla="*/ 3509168 w 4836318"/>
                <a:gd name="connsiteY133" fmla="*/ 3325812 h 4373562"/>
                <a:gd name="connsiteX134" fmla="*/ 3585368 w 4836318"/>
                <a:gd name="connsiteY134" fmla="*/ 3319462 h 4373562"/>
                <a:gd name="connsiteX135" fmla="*/ 3623468 w 4836318"/>
                <a:gd name="connsiteY135" fmla="*/ 3370262 h 4373562"/>
                <a:gd name="connsiteX136" fmla="*/ 3655218 w 4836318"/>
                <a:gd name="connsiteY136" fmla="*/ 3408362 h 4373562"/>
                <a:gd name="connsiteX137" fmla="*/ 3693318 w 4836318"/>
                <a:gd name="connsiteY137" fmla="*/ 3478212 h 4373562"/>
                <a:gd name="connsiteX138" fmla="*/ 3706018 w 4836318"/>
                <a:gd name="connsiteY138" fmla="*/ 3522662 h 4373562"/>
                <a:gd name="connsiteX139" fmla="*/ 3807618 w 4836318"/>
                <a:gd name="connsiteY139" fmla="*/ 3560762 h 4373562"/>
                <a:gd name="connsiteX140" fmla="*/ 3858418 w 4836318"/>
                <a:gd name="connsiteY140" fmla="*/ 3548062 h 4373562"/>
                <a:gd name="connsiteX141" fmla="*/ 3877468 w 4836318"/>
                <a:gd name="connsiteY141" fmla="*/ 3643312 h 4373562"/>
                <a:gd name="connsiteX142" fmla="*/ 3934618 w 4836318"/>
                <a:gd name="connsiteY142" fmla="*/ 3649662 h 4373562"/>
                <a:gd name="connsiteX143" fmla="*/ 3998118 w 4836318"/>
                <a:gd name="connsiteY143" fmla="*/ 3675062 h 4373562"/>
                <a:gd name="connsiteX144" fmla="*/ 4048918 w 4836318"/>
                <a:gd name="connsiteY144" fmla="*/ 3681412 h 4373562"/>
                <a:gd name="connsiteX145" fmla="*/ 4074318 w 4836318"/>
                <a:gd name="connsiteY145" fmla="*/ 3687762 h 4373562"/>
                <a:gd name="connsiteX146" fmla="*/ 4125118 w 4836318"/>
                <a:gd name="connsiteY146" fmla="*/ 3738562 h 4373562"/>
                <a:gd name="connsiteX147" fmla="*/ 4144168 w 4836318"/>
                <a:gd name="connsiteY147" fmla="*/ 3744912 h 4373562"/>
                <a:gd name="connsiteX148" fmla="*/ 4150518 w 4836318"/>
                <a:gd name="connsiteY148" fmla="*/ 3808412 h 4373562"/>
                <a:gd name="connsiteX149" fmla="*/ 4150518 w 4836318"/>
                <a:gd name="connsiteY149" fmla="*/ 3808412 h 4373562"/>
                <a:gd name="connsiteX150" fmla="*/ 4226718 w 4836318"/>
                <a:gd name="connsiteY150" fmla="*/ 3897312 h 4373562"/>
                <a:gd name="connsiteX151" fmla="*/ 4271168 w 4836318"/>
                <a:gd name="connsiteY151" fmla="*/ 3929062 h 4373562"/>
                <a:gd name="connsiteX152" fmla="*/ 4271168 w 4836318"/>
                <a:gd name="connsiteY152" fmla="*/ 3929062 h 4373562"/>
                <a:gd name="connsiteX153" fmla="*/ 4372768 w 4836318"/>
                <a:gd name="connsiteY153" fmla="*/ 3973512 h 4373562"/>
                <a:gd name="connsiteX154" fmla="*/ 4385468 w 4836318"/>
                <a:gd name="connsiteY154" fmla="*/ 4024312 h 4373562"/>
                <a:gd name="connsiteX155" fmla="*/ 4385468 w 4836318"/>
                <a:gd name="connsiteY155" fmla="*/ 4024312 h 4373562"/>
                <a:gd name="connsiteX156" fmla="*/ 4442618 w 4836318"/>
                <a:gd name="connsiteY156" fmla="*/ 4068762 h 4373562"/>
                <a:gd name="connsiteX157" fmla="*/ 4468018 w 4836318"/>
                <a:gd name="connsiteY157" fmla="*/ 4106862 h 4373562"/>
                <a:gd name="connsiteX158" fmla="*/ 4468018 w 4836318"/>
                <a:gd name="connsiteY158" fmla="*/ 4106862 h 4373562"/>
                <a:gd name="connsiteX159" fmla="*/ 4563268 w 4836318"/>
                <a:gd name="connsiteY159" fmla="*/ 4144962 h 4373562"/>
                <a:gd name="connsiteX160" fmla="*/ 4556918 w 4836318"/>
                <a:gd name="connsiteY160" fmla="*/ 4208462 h 4373562"/>
                <a:gd name="connsiteX161" fmla="*/ 4601368 w 4836318"/>
                <a:gd name="connsiteY161" fmla="*/ 4214812 h 4373562"/>
                <a:gd name="connsiteX162" fmla="*/ 4614068 w 4836318"/>
                <a:gd name="connsiteY162" fmla="*/ 4252912 h 4373562"/>
                <a:gd name="connsiteX163" fmla="*/ 4652168 w 4836318"/>
                <a:gd name="connsiteY163" fmla="*/ 4291012 h 4373562"/>
                <a:gd name="connsiteX164" fmla="*/ 4652168 w 4836318"/>
                <a:gd name="connsiteY164" fmla="*/ 4291012 h 4373562"/>
                <a:gd name="connsiteX165" fmla="*/ 4766468 w 4836318"/>
                <a:gd name="connsiteY165" fmla="*/ 4297362 h 4373562"/>
                <a:gd name="connsiteX166" fmla="*/ 4829968 w 4836318"/>
                <a:gd name="connsiteY166" fmla="*/ 4348162 h 4373562"/>
                <a:gd name="connsiteX167" fmla="*/ 4836318 w 4836318"/>
                <a:gd name="connsiteY167" fmla="*/ 4373562 h 4373562"/>
                <a:gd name="connsiteX168" fmla="*/ 4836318 w 4836318"/>
                <a:gd name="connsiteY168"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2042318 w 4836318"/>
                <a:gd name="connsiteY85" fmla="*/ 1992312 h 4373562"/>
                <a:gd name="connsiteX86" fmla="*/ 2042318 w 4836318"/>
                <a:gd name="connsiteY86" fmla="*/ 1992312 h 4373562"/>
                <a:gd name="connsiteX87" fmla="*/ 2093118 w 4836318"/>
                <a:gd name="connsiteY87" fmla="*/ 2043112 h 4373562"/>
                <a:gd name="connsiteX88" fmla="*/ 2143918 w 4836318"/>
                <a:gd name="connsiteY88" fmla="*/ 2068512 h 4373562"/>
                <a:gd name="connsiteX89" fmla="*/ 2182018 w 4836318"/>
                <a:gd name="connsiteY89" fmla="*/ 2106612 h 4373562"/>
                <a:gd name="connsiteX90" fmla="*/ 2182018 w 4836318"/>
                <a:gd name="connsiteY90" fmla="*/ 2106612 h 4373562"/>
                <a:gd name="connsiteX91" fmla="*/ 2232818 w 4836318"/>
                <a:gd name="connsiteY91" fmla="*/ 2144712 h 4373562"/>
                <a:gd name="connsiteX92" fmla="*/ 2251868 w 4836318"/>
                <a:gd name="connsiteY92" fmla="*/ 2157412 h 4373562"/>
                <a:gd name="connsiteX93" fmla="*/ 2270918 w 4836318"/>
                <a:gd name="connsiteY93" fmla="*/ 2176462 h 4373562"/>
                <a:gd name="connsiteX94" fmla="*/ 2309018 w 4836318"/>
                <a:gd name="connsiteY94" fmla="*/ 2195512 h 4373562"/>
                <a:gd name="connsiteX95" fmla="*/ 2315368 w 4836318"/>
                <a:gd name="connsiteY95" fmla="*/ 2227262 h 4373562"/>
                <a:gd name="connsiteX96" fmla="*/ 2340768 w 4836318"/>
                <a:gd name="connsiteY96" fmla="*/ 2227262 h 4373562"/>
                <a:gd name="connsiteX97" fmla="*/ 2334418 w 4836318"/>
                <a:gd name="connsiteY97" fmla="*/ 2265362 h 4373562"/>
                <a:gd name="connsiteX98" fmla="*/ 2385218 w 4836318"/>
                <a:gd name="connsiteY98" fmla="*/ 2278062 h 4373562"/>
                <a:gd name="connsiteX99" fmla="*/ 2391568 w 4836318"/>
                <a:gd name="connsiteY99" fmla="*/ 2341562 h 4373562"/>
                <a:gd name="connsiteX100" fmla="*/ 2423318 w 4836318"/>
                <a:gd name="connsiteY100" fmla="*/ 2347912 h 4373562"/>
                <a:gd name="connsiteX101" fmla="*/ 2423318 w 4836318"/>
                <a:gd name="connsiteY101" fmla="*/ 2436812 h 4373562"/>
                <a:gd name="connsiteX102" fmla="*/ 2480468 w 4836318"/>
                <a:gd name="connsiteY102" fmla="*/ 244316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2042318 w 4836318"/>
                <a:gd name="connsiteY85" fmla="*/ 1992312 h 4373562"/>
                <a:gd name="connsiteX86" fmla="*/ 2093118 w 4836318"/>
                <a:gd name="connsiteY86" fmla="*/ 2043112 h 4373562"/>
                <a:gd name="connsiteX87" fmla="*/ 2143918 w 4836318"/>
                <a:gd name="connsiteY87" fmla="*/ 2068512 h 4373562"/>
                <a:gd name="connsiteX88" fmla="*/ 2182018 w 4836318"/>
                <a:gd name="connsiteY88" fmla="*/ 2106612 h 4373562"/>
                <a:gd name="connsiteX89" fmla="*/ 2182018 w 4836318"/>
                <a:gd name="connsiteY89" fmla="*/ 2106612 h 4373562"/>
                <a:gd name="connsiteX90" fmla="*/ 2232818 w 4836318"/>
                <a:gd name="connsiteY90" fmla="*/ 2144712 h 4373562"/>
                <a:gd name="connsiteX91" fmla="*/ 2251868 w 4836318"/>
                <a:gd name="connsiteY91" fmla="*/ 2157412 h 4373562"/>
                <a:gd name="connsiteX92" fmla="*/ 2270918 w 4836318"/>
                <a:gd name="connsiteY92" fmla="*/ 2176462 h 4373562"/>
                <a:gd name="connsiteX93" fmla="*/ 2309018 w 4836318"/>
                <a:gd name="connsiteY93" fmla="*/ 2195512 h 4373562"/>
                <a:gd name="connsiteX94" fmla="*/ 2315368 w 4836318"/>
                <a:gd name="connsiteY94" fmla="*/ 2227262 h 4373562"/>
                <a:gd name="connsiteX95" fmla="*/ 2340768 w 4836318"/>
                <a:gd name="connsiteY95" fmla="*/ 2227262 h 4373562"/>
                <a:gd name="connsiteX96" fmla="*/ 2334418 w 4836318"/>
                <a:gd name="connsiteY96" fmla="*/ 2265362 h 4373562"/>
                <a:gd name="connsiteX97" fmla="*/ 2385218 w 4836318"/>
                <a:gd name="connsiteY97" fmla="*/ 2278062 h 4373562"/>
                <a:gd name="connsiteX98" fmla="*/ 2391568 w 4836318"/>
                <a:gd name="connsiteY98" fmla="*/ 2341562 h 4373562"/>
                <a:gd name="connsiteX99" fmla="*/ 2423318 w 4836318"/>
                <a:gd name="connsiteY99" fmla="*/ 2347912 h 4373562"/>
                <a:gd name="connsiteX100" fmla="*/ 2423318 w 4836318"/>
                <a:gd name="connsiteY100" fmla="*/ 2436812 h 4373562"/>
                <a:gd name="connsiteX101" fmla="*/ 2480468 w 4836318"/>
                <a:gd name="connsiteY101" fmla="*/ 2443162 h 4373562"/>
                <a:gd name="connsiteX102" fmla="*/ 2537618 w 4836318"/>
                <a:gd name="connsiteY102" fmla="*/ 2462212 h 4373562"/>
                <a:gd name="connsiteX103" fmla="*/ 2594768 w 4836318"/>
                <a:gd name="connsiteY103" fmla="*/ 2487612 h 4373562"/>
                <a:gd name="connsiteX104" fmla="*/ 2670968 w 4836318"/>
                <a:gd name="connsiteY104" fmla="*/ 2513012 h 4373562"/>
                <a:gd name="connsiteX105" fmla="*/ 2696368 w 4836318"/>
                <a:gd name="connsiteY105" fmla="*/ 2538412 h 4373562"/>
                <a:gd name="connsiteX106" fmla="*/ 2702718 w 4836318"/>
                <a:gd name="connsiteY106" fmla="*/ 2620962 h 4373562"/>
                <a:gd name="connsiteX107" fmla="*/ 2734468 w 4836318"/>
                <a:gd name="connsiteY107" fmla="*/ 2646362 h 4373562"/>
                <a:gd name="connsiteX108" fmla="*/ 2734468 w 4836318"/>
                <a:gd name="connsiteY108" fmla="*/ 2646362 h 4373562"/>
                <a:gd name="connsiteX109" fmla="*/ 2778918 w 4836318"/>
                <a:gd name="connsiteY109" fmla="*/ 2684462 h 4373562"/>
                <a:gd name="connsiteX110" fmla="*/ 2836068 w 4836318"/>
                <a:gd name="connsiteY110" fmla="*/ 2709862 h 4373562"/>
                <a:gd name="connsiteX111" fmla="*/ 2886868 w 4836318"/>
                <a:gd name="connsiteY111" fmla="*/ 2747962 h 4373562"/>
                <a:gd name="connsiteX112" fmla="*/ 2899568 w 4836318"/>
                <a:gd name="connsiteY112" fmla="*/ 2786062 h 4373562"/>
                <a:gd name="connsiteX113" fmla="*/ 2899568 w 4836318"/>
                <a:gd name="connsiteY113" fmla="*/ 2817812 h 4373562"/>
                <a:gd name="connsiteX114" fmla="*/ 2950368 w 4836318"/>
                <a:gd name="connsiteY114" fmla="*/ 2836862 h 4373562"/>
                <a:gd name="connsiteX115" fmla="*/ 2950368 w 4836318"/>
                <a:gd name="connsiteY115" fmla="*/ 2836862 h 4373562"/>
                <a:gd name="connsiteX116" fmla="*/ 3007518 w 4836318"/>
                <a:gd name="connsiteY116" fmla="*/ 2881312 h 4373562"/>
                <a:gd name="connsiteX117" fmla="*/ 3007518 w 4836318"/>
                <a:gd name="connsiteY117" fmla="*/ 2881312 h 4373562"/>
                <a:gd name="connsiteX118" fmla="*/ 3096418 w 4836318"/>
                <a:gd name="connsiteY118" fmla="*/ 2919412 h 4373562"/>
                <a:gd name="connsiteX119" fmla="*/ 3096418 w 4836318"/>
                <a:gd name="connsiteY119" fmla="*/ 2919412 h 4373562"/>
                <a:gd name="connsiteX120" fmla="*/ 3185318 w 4836318"/>
                <a:gd name="connsiteY120" fmla="*/ 2944812 h 4373562"/>
                <a:gd name="connsiteX121" fmla="*/ 3198018 w 4836318"/>
                <a:gd name="connsiteY121" fmla="*/ 2995612 h 4373562"/>
                <a:gd name="connsiteX122" fmla="*/ 3236118 w 4836318"/>
                <a:gd name="connsiteY122" fmla="*/ 3021012 h 4373562"/>
                <a:gd name="connsiteX123" fmla="*/ 3267868 w 4836318"/>
                <a:gd name="connsiteY123" fmla="*/ 3033712 h 4373562"/>
                <a:gd name="connsiteX124" fmla="*/ 3305968 w 4836318"/>
                <a:gd name="connsiteY124" fmla="*/ 3065462 h 4373562"/>
                <a:gd name="connsiteX125" fmla="*/ 3394868 w 4836318"/>
                <a:gd name="connsiteY125" fmla="*/ 3128962 h 4373562"/>
                <a:gd name="connsiteX126" fmla="*/ 3375818 w 4836318"/>
                <a:gd name="connsiteY126" fmla="*/ 3186112 h 4373562"/>
                <a:gd name="connsiteX127" fmla="*/ 3407568 w 4836318"/>
                <a:gd name="connsiteY127" fmla="*/ 3205162 h 4373562"/>
                <a:gd name="connsiteX128" fmla="*/ 3426618 w 4836318"/>
                <a:gd name="connsiteY128" fmla="*/ 3211512 h 4373562"/>
                <a:gd name="connsiteX129" fmla="*/ 3464718 w 4836318"/>
                <a:gd name="connsiteY129" fmla="*/ 3243262 h 4373562"/>
                <a:gd name="connsiteX130" fmla="*/ 3477418 w 4836318"/>
                <a:gd name="connsiteY130" fmla="*/ 3281362 h 4373562"/>
                <a:gd name="connsiteX131" fmla="*/ 3509168 w 4836318"/>
                <a:gd name="connsiteY131" fmla="*/ 3325812 h 4373562"/>
                <a:gd name="connsiteX132" fmla="*/ 3585368 w 4836318"/>
                <a:gd name="connsiteY132" fmla="*/ 3319462 h 4373562"/>
                <a:gd name="connsiteX133" fmla="*/ 3623468 w 4836318"/>
                <a:gd name="connsiteY133" fmla="*/ 3370262 h 4373562"/>
                <a:gd name="connsiteX134" fmla="*/ 3655218 w 4836318"/>
                <a:gd name="connsiteY134" fmla="*/ 3408362 h 4373562"/>
                <a:gd name="connsiteX135" fmla="*/ 3693318 w 4836318"/>
                <a:gd name="connsiteY135" fmla="*/ 3478212 h 4373562"/>
                <a:gd name="connsiteX136" fmla="*/ 3706018 w 4836318"/>
                <a:gd name="connsiteY136" fmla="*/ 3522662 h 4373562"/>
                <a:gd name="connsiteX137" fmla="*/ 3807618 w 4836318"/>
                <a:gd name="connsiteY137" fmla="*/ 3560762 h 4373562"/>
                <a:gd name="connsiteX138" fmla="*/ 3858418 w 4836318"/>
                <a:gd name="connsiteY138" fmla="*/ 3548062 h 4373562"/>
                <a:gd name="connsiteX139" fmla="*/ 3877468 w 4836318"/>
                <a:gd name="connsiteY139" fmla="*/ 3643312 h 4373562"/>
                <a:gd name="connsiteX140" fmla="*/ 3934618 w 4836318"/>
                <a:gd name="connsiteY140" fmla="*/ 3649662 h 4373562"/>
                <a:gd name="connsiteX141" fmla="*/ 3998118 w 4836318"/>
                <a:gd name="connsiteY141" fmla="*/ 3675062 h 4373562"/>
                <a:gd name="connsiteX142" fmla="*/ 4048918 w 4836318"/>
                <a:gd name="connsiteY142" fmla="*/ 3681412 h 4373562"/>
                <a:gd name="connsiteX143" fmla="*/ 4074318 w 4836318"/>
                <a:gd name="connsiteY143" fmla="*/ 3687762 h 4373562"/>
                <a:gd name="connsiteX144" fmla="*/ 4125118 w 4836318"/>
                <a:gd name="connsiteY144" fmla="*/ 3738562 h 4373562"/>
                <a:gd name="connsiteX145" fmla="*/ 4144168 w 4836318"/>
                <a:gd name="connsiteY145" fmla="*/ 3744912 h 4373562"/>
                <a:gd name="connsiteX146" fmla="*/ 4150518 w 4836318"/>
                <a:gd name="connsiteY146" fmla="*/ 3808412 h 4373562"/>
                <a:gd name="connsiteX147" fmla="*/ 4150518 w 4836318"/>
                <a:gd name="connsiteY147" fmla="*/ 3808412 h 4373562"/>
                <a:gd name="connsiteX148" fmla="*/ 4226718 w 4836318"/>
                <a:gd name="connsiteY148" fmla="*/ 3897312 h 4373562"/>
                <a:gd name="connsiteX149" fmla="*/ 4271168 w 4836318"/>
                <a:gd name="connsiteY149" fmla="*/ 3929062 h 4373562"/>
                <a:gd name="connsiteX150" fmla="*/ 4271168 w 4836318"/>
                <a:gd name="connsiteY150" fmla="*/ 3929062 h 4373562"/>
                <a:gd name="connsiteX151" fmla="*/ 4372768 w 4836318"/>
                <a:gd name="connsiteY151" fmla="*/ 3973512 h 4373562"/>
                <a:gd name="connsiteX152" fmla="*/ 4385468 w 4836318"/>
                <a:gd name="connsiteY152" fmla="*/ 4024312 h 4373562"/>
                <a:gd name="connsiteX153" fmla="*/ 4385468 w 4836318"/>
                <a:gd name="connsiteY153" fmla="*/ 4024312 h 4373562"/>
                <a:gd name="connsiteX154" fmla="*/ 4442618 w 4836318"/>
                <a:gd name="connsiteY154" fmla="*/ 4068762 h 4373562"/>
                <a:gd name="connsiteX155" fmla="*/ 4468018 w 4836318"/>
                <a:gd name="connsiteY155" fmla="*/ 4106862 h 4373562"/>
                <a:gd name="connsiteX156" fmla="*/ 4468018 w 4836318"/>
                <a:gd name="connsiteY156" fmla="*/ 4106862 h 4373562"/>
                <a:gd name="connsiteX157" fmla="*/ 4563268 w 4836318"/>
                <a:gd name="connsiteY157" fmla="*/ 4144962 h 4373562"/>
                <a:gd name="connsiteX158" fmla="*/ 4556918 w 4836318"/>
                <a:gd name="connsiteY158" fmla="*/ 4208462 h 4373562"/>
                <a:gd name="connsiteX159" fmla="*/ 4601368 w 4836318"/>
                <a:gd name="connsiteY159" fmla="*/ 4214812 h 4373562"/>
                <a:gd name="connsiteX160" fmla="*/ 4614068 w 4836318"/>
                <a:gd name="connsiteY160" fmla="*/ 4252912 h 4373562"/>
                <a:gd name="connsiteX161" fmla="*/ 4652168 w 4836318"/>
                <a:gd name="connsiteY161" fmla="*/ 4291012 h 4373562"/>
                <a:gd name="connsiteX162" fmla="*/ 4652168 w 4836318"/>
                <a:gd name="connsiteY162" fmla="*/ 4291012 h 4373562"/>
                <a:gd name="connsiteX163" fmla="*/ 4766468 w 4836318"/>
                <a:gd name="connsiteY163" fmla="*/ 4297362 h 4373562"/>
                <a:gd name="connsiteX164" fmla="*/ 4829968 w 4836318"/>
                <a:gd name="connsiteY164" fmla="*/ 4348162 h 4373562"/>
                <a:gd name="connsiteX165" fmla="*/ 4836318 w 4836318"/>
                <a:gd name="connsiteY165" fmla="*/ 4373562 h 4373562"/>
                <a:gd name="connsiteX166" fmla="*/ 4836318 w 4836318"/>
                <a:gd name="connsiteY16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2093118 w 4836318"/>
                <a:gd name="connsiteY85" fmla="*/ 2043112 h 4373562"/>
                <a:gd name="connsiteX86" fmla="*/ 2143918 w 4836318"/>
                <a:gd name="connsiteY86" fmla="*/ 2068512 h 4373562"/>
                <a:gd name="connsiteX87" fmla="*/ 2182018 w 4836318"/>
                <a:gd name="connsiteY87" fmla="*/ 2106612 h 4373562"/>
                <a:gd name="connsiteX88" fmla="*/ 2182018 w 4836318"/>
                <a:gd name="connsiteY88" fmla="*/ 2106612 h 4373562"/>
                <a:gd name="connsiteX89" fmla="*/ 2232818 w 4836318"/>
                <a:gd name="connsiteY89" fmla="*/ 2144712 h 4373562"/>
                <a:gd name="connsiteX90" fmla="*/ 2251868 w 4836318"/>
                <a:gd name="connsiteY90" fmla="*/ 2157412 h 4373562"/>
                <a:gd name="connsiteX91" fmla="*/ 2270918 w 4836318"/>
                <a:gd name="connsiteY91" fmla="*/ 2176462 h 4373562"/>
                <a:gd name="connsiteX92" fmla="*/ 2309018 w 4836318"/>
                <a:gd name="connsiteY92" fmla="*/ 2195512 h 4373562"/>
                <a:gd name="connsiteX93" fmla="*/ 2315368 w 4836318"/>
                <a:gd name="connsiteY93" fmla="*/ 2227262 h 4373562"/>
                <a:gd name="connsiteX94" fmla="*/ 2340768 w 4836318"/>
                <a:gd name="connsiteY94" fmla="*/ 2227262 h 4373562"/>
                <a:gd name="connsiteX95" fmla="*/ 2334418 w 4836318"/>
                <a:gd name="connsiteY95" fmla="*/ 2265362 h 4373562"/>
                <a:gd name="connsiteX96" fmla="*/ 2385218 w 4836318"/>
                <a:gd name="connsiteY96" fmla="*/ 2278062 h 4373562"/>
                <a:gd name="connsiteX97" fmla="*/ 2391568 w 4836318"/>
                <a:gd name="connsiteY97" fmla="*/ 2341562 h 4373562"/>
                <a:gd name="connsiteX98" fmla="*/ 2423318 w 4836318"/>
                <a:gd name="connsiteY98" fmla="*/ 2347912 h 4373562"/>
                <a:gd name="connsiteX99" fmla="*/ 2423318 w 4836318"/>
                <a:gd name="connsiteY99" fmla="*/ 2436812 h 4373562"/>
                <a:gd name="connsiteX100" fmla="*/ 2480468 w 4836318"/>
                <a:gd name="connsiteY100" fmla="*/ 2443162 h 4373562"/>
                <a:gd name="connsiteX101" fmla="*/ 2537618 w 4836318"/>
                <a:gd name="connsiteY101" fmla="*/ 2462212 h 4373562"/>
                <a:gd name="connsiteX102" fmla="*/ 2594768 w 4836318"/>
                <a:gd name="connsiteY102" fmla="*/ 2487612 h 4373562"/>
                <a:gd name="connsiteX103" fmla="*/ 2670968 w 4836318"/>
                <a:gd name="connsiteY103" fmla="*/ 2513012 h 4373562"/>
                <a:gd name="connsiteX104" fmla="*/ 2696368 w 4836318"/>
                <a:gd name="connsiteY104" fmla="*/ 2538412 h 4373562"/>
                <a:gd name="connsiteX105" fmla="*/ 2702718 w 4836318"/>
                <a:gd name="connsiteY105" fmla="*/ 2620962 h 4373562"/>
                <a:gd name="connsiteX106" fmla="*/ 2734468 w 4836318"/>
                <a:gd name="connsiteY106" fmla="*/ 2646362 h 4373562"/>
                <a:gd name="connsiteX107" fmla="*/ 2734468 w 4836318"/>
                <a:gd name="connsiteY107" fmla="*/ 2646362 h 4373562"/>
                <a:gd name="connsiteX108" fmla="*/ 2778918 w 4836318"/>
                <a:gd name="connsiteY108" fmla="*/ 2684462 h 4373562"/>
                <a:gd name="connsiteX109" fmla="*/ 2836068 w 4836318"/>
                <a:gd name="connsiteY109" fmla="*/ 2709862 h 4373562"/>
                <a:gd name="connsiteX110" fmla="*/ 2886868 w 4836318"/>
                <a:gd name="connsiteY110" fmla="*/ 2747962 h 4373562"/>
                <a:gd name="connsiteX111" fmla="*/ 2899568 w 4836318"/>
                <a:gd name="connsiteY111" fmla="*/ 2786062 h 4373562"/>
                <a:gd name="connsiteX112" fmla="*/ 2899568 w 4836318"/>
                <a:gd name="connsiteY112" fmla="*/ 2817812 h 4373562"/>
                <a:gd name="connsiteX113" fmla="*/ 2950368 w 4836318"/>
                <a:gd name="connsiteY113" fmla="*/ 2836862 h 4373562"/>
                <a:gd name="connsiteX114" fmla="*/ 2950368 w 4836318"/>
                <a:gd name="connsiteY114" fmla="*/ 2836862 h 4373562"/>
                <a:gd name="connsiteX115" fmla="*/ 3007518 w 4836318"/>
                <a:gd name="connsiteY115" fmla="*/ 2881312 h 4373562"/>
                <a:gd name="connsiteX116" fmla="*/ 3007518 w 4836318"/>
                <a:gd name="connsiteY116" fmla="*/ 2881312 h 4373562"/>
                <a:gd name="connsiteX117" fmla="*/ 3096418 w 4836318"/>
                <a:gd name="connsiteY117" fmla="*/ 2919412 h 4373562"/>
                <a:gd name="connsiteX118" fmla="*/ 3096418 w 4836318"/>
                <a:gd name="connsiteY118" fmla="*/ 2919412 h 4373562"/>
                <a:gd name="connsiteX119" fmla="*/ 3185318 w 4836318"/>
                <a:gd name="connsiteY119" fmla="*/ 2944812 h 4373562"/>
                <a:gd name="connsiteX120" fmla="*/ 3198018 w 4836318"/>
                <a:gd name="connsiteY120" fmla="*/ 2995612 h 4373562"/>
                <a:gd name="connsiteX121" fmla="*/ 3236118 w 4836318"/>
                <a:gd name="connsiteY121" fmla="*/ 3021012 h 4373562"/>
                <a:gd name="connsiteX122" fmla="*/ 3267868 w 4836318"/>
                <a:gd name="connsiteY122" fmla="*/ 3033712 h 4373562"/>
                <a:gd name="connsiteX123" fmla="*/ 3305968 w 4836318"/>
                <a:gd name="connsiteY123" fmla="*/ 3065462 h 4373562"/>
                <a:gd name="connsiteX124" fmla="*/ 3394868 w 4836318"/>
                <a:gd name="connsiteY124" fmla="*/ 3128962 h 4373562"/>
                <a:gd name="connsiteX125" fmla="*/ 3375818 w 4836318"/>
                <a:gd name="connsiteY125" fmla="*/ 3186112 h 4373562"/>
                <a:gd name="connsiteX126" fmla="*/ 3407568 w 4836318"/>
                <a:gd name="connsiteY126" fmla="*/ 3205162 h 4373562"/>
                <a:gd name="connsiteX127" fmla="*/ 3426618 w 4836318"/>
                <a:gd name="connsiteY127" fmla="*/ 3211512 h 4373562"/>
                <a:gd name="connsiteX128" fmla="*/ 3464718 w 4836318"/>
                <a:gd name="connsiteY128" fmla="*/ 3243262 h 4373562"/>
                <a:gd name="connsiteX129" fmla="*/ 3477418 w 4836318"/>
                <a:gd name="connsiteY129" fmla="*/ 3281362 h 4373562"/>
                <a:gd name="connsiteX130" fmla="*/ 3509168 w 4836318"/>
                <a:gd name="connsiteY130" fmla="*/ 3325812 h 4373562"/>
                <a:gd name="connsiteX131" fmla="*/ 3585368 w 4836318"/>
                <a:gd name="connsiteY131" fmla="*/ 3319462 h 4373562"/>
                <a:gd name="connsiteX132" fmla="*/ 3623468 w 4836318"/>
                <a:gd name="connsiteY132" fmla="*/ 3370262 h 4373562"/>
                <a:gd name="connsiteX133" fmla="*/ 3655218 w 4836318"/>
                <a:gd name="connsiteY133" fmla="*/ 3408362 h 4373562"/>
                <a:gd name="connsiteX134" fmla="*/ 3693318 w 4836318"/>
                <a:gd name="connsiteY134" fmla="*/ 3478212 h 4373562"/>
                <a:gd name="connsiteX135" fmla="*/ 3706018 w 4836318"/>
                <a:gd name="connsiteY135" fmla="*/ 3522662 h 4373562"/>
                <a:gd name="connsiteX136" fmla="*/ 3807618 w 4836318"/>
                <a:gd name="connsiteY136" fmla="*/ 3560762 h 4373562"/>
                <a:gd name="connsiteX137" fmla="*/ 3858418 w 4836318"/>
                <a:gd name="connsiteY137" fmla="*/ 3548062 h 4373562"/>
                <a:gd name="connsiteX138" fmla="*/ 3877468 w 4836318"/>
                <a:gd name="connsiteY138" fmla="*/ 3643312 h 4373562"/>
                <a:gd name="connsiteX139" fmla="*/ 3934618 w 4836318"/>
                <a:gd name="connsiteY139" fmla="*/ 3649662 h 4373562"/>
                <a:gd name="connsiteX140" fmla="*/ 3998118 w 4836318"/>
                <a:gd name="connsiteY140" fmla="*/ 3675062 h 4373562"/>
                <a:gd name="connsiteX141" fmla="*/ 4048918 w 4836318"/>
                <a:gd name="connsiteY141" fmla="*/ 3681412 h 4373562"/>
                <a:gd name="connsiteX142" fmla="*/ 4074318 w 4836318"/>
                <a:gd name="connsiteY142" fmla="*/ 3687762 h 4373562"/>
                <a:gd name="connsiteX143" fmla="*/ 4125118 w 4836318"/>
                <a:gd name="connsiteY143" fmla="*/ 3738562 h 4373562"/>
                <a:gd name="connsiteX144" fmla="*/ 4144168 w 4836318"/>
                <a:gd name="connsiteY144" fmla="*/ 3744912 h 4373562"/>
                <a:gd name="connsiteX145" fmla="*/ 4150518 w 4836318"/>
                <a:gd name="connsiteY145" fmla="*/ 3808412 h 4373562"/>
                <a:gd name="connsiteX146" fmla="*/ 4150518 w 4836318"/>
                <a:gd name="connsiteY146" fmla="*/ 3808412 h 4373562"/>
                <a:gd name="connsiteX147" fmla="*/ 4226718 w 4836318"/>
                <a:gd name="connsiteY147" fmla="*/ 3897312 h 4373562"/>
                <a:gd name="connsiteX148" fmla="*/ 4271168 w 4836318"/>
                <a:gd name="connsiteY148" fmla="*/ 3929062 h 4373562"/>
                <a:gd name="connsiteX149" fmla="*/ 4271168 w 4836318"/>
                <a:gd name="connsiteY149" fmla="*/ 3929062 h 4373562"/>
                <a:gd name="connsiteX150" fmla="*/ 4372768 w 4836318"/>
                <a:gd name="connsiteY150" fmla="*/ 3973512 h 4373562"/>
                <a:gd name="connsiteX151" fmla="*/ 4385468 w 4836318"/>
                <a:gd name="connsiteY151" fmla="*/ 4024312 h 4373562"/>
                <a:gd name="connsiteX152" fmla="*/ 4385468 w 4836318"/>
                <a:gd name="connsiteY152" fmla="*/ 4024312 h 4373562"/>
                <a:gd name="connsiteX153" fmla="*/ 4442618 w 4836318"/>
                <a:gd name="connsiteY153" fmla="*/ 4068762 h 4373562"/>
                <a:gd name="connsiteX154" fmla="*/ 4468018 w 4836318"/>
                <a:gd name="connsiteY154" fmla="*/ 4106862 h 4373562"/>
                <a:gd name="connsiteX155" fmla="*/ 4468018 w 4836318"/>
                <a:gd name="connsiteY155" fmla="*/ 4106862 h 4373562"/>
                <a:gd name="connsiteX156" fmla="*/ 4563268 w 4836318"/>
                <a:gd name="connsiteY156" fmla="*/ 4144962 h 4373562"/>
                <a:gd name="connsiteX157" fmla="*/ 4556918 w 4836318"/>
                <a:gd name="connsiteY157" fmla="*/ 4208462 h 4373562"/>
                <a:gd name="connsiteX158" fmla="*/ 4601368 w 4836318"/>
                <a:gd name="connsiteY158" fmla="*/ 4214812 h 4373562"/>
                <a:gd name="connsiteX159" fmla="*/ 4614068 w 4836318"/>
                <a:gd name="connsiteY159" fmla="*/ 4252912 h 4373562"/>
                <a:gd name="connsiteX160" fmla="*/ 4652168 w 4836318"/>
                <a:gd name="connsiteY160" fmla="*/ 4291012 h 4373562"/>
                <a:gd name="connsiteX161" fmla="*/ 4652168 w 4836318"/>
                <a:gd name="connsiteY161" fmla="*/ 4291012 h 4373562"/>
                <a:gd name="connsiteX162" fmla="*/ 4766468 w 4836318"/>
                <a:gd name="connsiteY162" fmla="*/ 4297362 h 4373562"/>
                <a:gd name="connsiteX163" fmla="*/ 4829968 w 4836318"/>
                <a:gd name="connsiteY163" fmla="*/ 4348162 h 4373562"/>
                <a:gd name="connsiteX164" fmla="*/ 4836318 w 4836318"/>
                <a:gd name="connsiteY164" fmla="*/ 4373562 h 4373562"/>
                <a:gd name="connsiteX165" fmla="*/ 4836318 w 4836318"/>
                <a:gd name="connsiteY165"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93118 w 4836318"/>
                <a:gd name="connsiteY86" fmla="*/ 2043112 h 4373562"/>
                <a:gd name="connsiteX87" fmla="*/ 2143918 w 4836318"/>
                <a:gd name="connsiteY87" fmla="*/ 2068512 h 4373562"/>
                <a:gd name="connsiteX88" fmla="*/ 2182018 w 4836318"/>
                <a:gd name="connsiteY88" fmla="*/ 2106612 h 4373562"/>
                <a:gd name="connsiteX89" fmla="*/ 2182018 w 4836318"/>
                <a:gd name="connsiteY89" fmla="*/ 2106612 h 4373562"/>
                <a:gd name="connsiteX90" fmla="*/ 2232818 w 4836318"/>
                <a:gd name="connsiteY90" fmla="*/ 2144712 h 4373562"/>
                <a:gd name="connsiteX91" fmla="*/ 2251868 w 4836318"/>
                <a:gd name="connsiteY91" fmla="*/ 2157412 h 4373562"/>
                <a:gd name="connsiteX92" fmla="*/ 2270918 w 4836318"/>
                <a:gd name="connsiteY92" fmla="*/ 2176462 h 4373562"/>
                <a:gd name="connsiteX93" fmla="*/ 2309018 w 4836318"/>
                <a:gd name="connsiteY93" fmla="*/ 2195512 h 4373562"/>
                <a:gd name="connsiteX94" fmla="*/ 2315368 w 4836318"/>
                <a:gd name="connsiteY94" fmla="*/ 2227262 h 4373562"/>
                <a:gd name="connsiteX95" fmla="*/ 2340768 w 4836318"/>
                <a:gd name="connsiteY95" fmla="*/ 2227262 h 4373562"/>
                <a:gd name="connsiteX96" fmla="*/ 2334418 w 4836318"/>
                <a:gd name="connsiteY96" fmla="*/ 2265362 h 4373562"/>
                <a:gd name="connsiteX97" fmla="*/ 2385218 w 4836318"/>
                <a:gd name="connsiteY97" fmla="*/ 2278062 h 4373562"/>
                <a:gd name="connsiteX98" fmla="*/ 2391568 w 4836318"/>
                <a:gd name="connsiteY98" fmla="*/ 2341562 h 4373562"/>
                <a:gd name="connsiteX99" fmla="*/ 2423318 w 4836318"/>
                <a:gd name="connsiteY99" fmla="*/ 2347912 h 4373562"/>
                <a:gd name="connsiteX100" fmla="*/ 2423318 w 4836318"/>
                <a:gd name="connsiteY100" fmla="*/ 2436812 h 4373562"/>
                <a:gd name="connsiteX101" fmla="*/ 2480468 w 4836318"/>
                <a:gd name="connsiteY101" fmla="*/ 2443162 h 4373562"/>
                <a:gd name="connsiteX102" fmla="*/ 2537618 w 4836318"/>
                <a:gd name="connsiteY102" fmla="*/ 2462212 h 4373562"/>
                <a:gd name="connsiteX103" fmla="*/ 2594768 w 4836318"/>
                <a:gd name="connsiteY103" fmla="*/ 2487612 h 4373562"/>
                <a:gd name="connsiteX104" fmla="*/ 2670968 w 4836318"/>
                <a:gd name="connsiteY104" fmla="*/ 2513012 h 4373562"/>
                <a:gd name="connsiteX105" fmla="*/ 2696368 w 4836318"/>
                <a:gd name="connsiteY105" fmla="*/ 2538412 h 4373562"/>
                <a:gd name="connsiteX106" fmla="*/ 2702718 w 4836318"/>
                <a:gd name="connsiteY106" fmla="*/ 2620962 h 4373562"/>
                <a:gd name="connsiteX107" fmla="*/ 2734468 w 4836318"/>
                <a:gd name="connsiteY107" fmla="*/ 2646362 h 4373562"/>
                <a:gd name="connsiteX108" fmla="*/ 2734468 w 4836318"/>
                <a:gd name="connsiteY108" fmla="*/ 2646362 h 4373562"/>
                <a:gd name="connsiteX109" fmla="*/ 2778918 w 4836318"/>
                <a:gd name="connsiteY109" fmla="*/ 2684462 h 4373562"/>
                <a:gd name="connsiteX110" fmla="*/ 2836068 w 4836318"/>
                <a:gd name="connsiteY110" fmla="*/ 2709862 h 4373562"/>
                <a:gd name="connsiteX111" fmla="*/ 2886868 w 4836318"/>
                <a:gd name="connsiteY111" fmla="*/ 2747962 h 4373562"/>
                <a:gd name="connsiteX112" fmla="*/ 2899568 w 4836318"/>
                <a:gd name="connsiteY112" fmla="*/ 2786062 h 4373562"/>
                <a:gd name="connsiteX113" fmla="*/ 2899568 w 4836318"/>
                <a:gd name="connsiteY113" fmla="*/ 2817812 h 4373562"/>
                <a:gd name="connsiteX114" fmla="*/ 2950368 w 4836318"/>
                <a:gd name="connsiteY114" fmla="*/ 2836862 h 4373562"/>
                <a:gd name="connsiteX115" fmla="*/ 2950368 w 4836318"/>
                <a:gd name="connsiteY115" fmla="*/ 2836862 h 4373562"/>
                <a:gd name="connsiteX116" fmla="*/ 3007518 w 4836318"/>
                <a:gd name="connsiteY116" fmla="*/ 2881312 h 4373562"/>
                <a:gd name="connsiteX117" fmla="*/ 3007518 w 4836318"/>
                <a:gd name="connsiteY117" fmla="*/ 2881312 h 4373562"/>
                <a:gd name="connsiteX118" fmla="*/ 3096418 w 4836318"/>
                <a:gd name="connsiteY118" fmla="*/ 2919412 h 4373562"/>
                <a:gd name="connsiteX119" fmla="*/ 3096418 w 4836318"/>
                <a:gd name="connsiteY119" fmla="*/ 2919412 h 4373562"/>
                <a:gd name="connsiteX120" fmla="*/ 3185318 w 4836318"/>
                <a:gd name="connsiteY120" fmla="*/ 2944812 h 4373562"/>
                <a:gd name="connsiteX121" fmla="*/ 3198018 w 4836318"/>
                <a:gd name="connsiteY121" fmla="*/ 2995612 h 4373562"/>
                <a:gd name="connsiteX122" fmla="*/ 3236118 w 4836318"/>
                <a:gd name="connsiteY122" fmla="*/ 3021012 h 4373562"/>
                <a:gd name="connsiteX123" fmla="*/ 3267868 w 4836318"/>
                <a:gd name="connsiteY123" fmla="*/ 3033712 h 4373562"/>
                <a:gd name="connsiteX124" fmla="*/ 3305968 w 4836318"/>
                <a:gd name="connsiteY124" fmla="*/ 3065462 h 4373562"/>
                <a:gd name="connsiteX125" fmla="*/ 3394868 w 4836318"/>
                <a:gd name="connsiteY125" fmla="*/ 3128962 h 4373562"/>
                <a:gd name="connsiteX126" fmla="*/ 3375818 w 4836318"/>
                <a:gd name="connsiteY126" fmla="*/ 3186112 h 4373562"/>
                <a:gd name="connsiteX127" fmla="*/ 3407568 w 4836318"/>
                <a:gd name="connsiteY127" fmla="*/ 3205162 h 4373562"/>
                <a:gd name="connsiteX128" fmla="*/ 3426618 w 4836318"/>
                <a:gd name="connsiteY128" fmla="*/ 3211512 h 4373562"/>
                <a:gd name="connsiteX129" fmla="*/ 3464718 w 4836318"/>
                <a:gd name="connsiteY129" fmla="*/ 3243262 h 4373562"/>
                <a:gd name="connsiteX130" fmla="*/ 3477418 w 4836318"/>
                <a:gd name="connsiteY130" fmla="*/ 3281362 h 4373562"/>
                <a:gd name="connsiteX131" fmla="*/ 3509168 w 4836318"/>
                <a:gd name="connsiteY131" fmla="*/ 3325812 h 4373562"/>
                <a:gd name="connsiteX132" fmla="*/ 3585368 w 4836318"/>
                <a:gd name="connsiteY132" fmla="*/ 3319462 h 4373562"/>
                <a:gd name="connsiteX133" fmla="*/ 3623468 w 4836318"/>
                <a:gd name="connsiteY133" fmla="*/ 3370262 h 4373562"/>
                <a:gd name="connsiteX134" fmla="*/ 3655218 w 4836318"/>
                <a:gd name="connsiteY134" fmla="*/ 3408362 h 4373562"/>
                <a:gd name="connsiteX135" fmla="*/ 3693318 w 4836318"/>
                <a:gd name="connsiteY135" fmla="*/ 3478212 h 4373562"/>
                <a:gd name="connsiteX136" fmla="*/ 3706018 w 4836318"/>
                <a:gd name="connsiteY136" fmla="*/ 3522662 h 4373562"/>
                <a:gd name="connsiteX137" fmla="*/ 3807618 w 4836318"/>
                <a:gd name="connsiteY137" fmla="*/ 3560762 h 4373562"/>
                <a:gd name="connsiteX138" fmla="*/ 3858418 w 4836318"/>
                <a:gd name="connsiteY138" fmla="*/ 3548062 h 4373562"/>
                <a:gd name="connsiteX139" fmla="*/ 3877468 w 4836318"/>
                <a:gd name="connsiteY139" fmla="*/ 3643312 h 4373562"/>
                <a:gd name="connsiteX140" fmla="*/ 3934618 w 4836318"/>
                <a:gd name="connsiteY140" fmla="*/ 3649662 h 4373562"/>
                <a:gd name="connsiteX141" fmla="*/ 3998118 w 4836318"/>
                <a:gd name="connsiteY141" fmla="*/ 3675062 h 4373562"/>
                <a:gd name="connsiteX142" fmla="*/ 4048918 w 4836318"/>
                <a:gd name="connsiteY142" fmla="*/ 3681412 h 4373562"/>
                <a:gd name="connsiteX143" fmla="*/ 4074318 w 4836318"/>
                <a:gd name="connsiteY143" fmla="*/ 3687762 h 4373562"/>
                <a:gd name="connsiteX144" fmla="*/ 4125118 w 4836318"/>
                <a:gd name="connsiteY144" fmla="*/ 3738562 h 4373562"/>
                <a:gd name="connsiteX145" fmla="*/ 4144168 w 4836318"/>
                <a:gd name="connsiteY145" fmla="*/ 3744912 h 4373562"/>
                <a:gd name="connsiteX146" fmla="*/ 4150518 w 4836318"/>
                <a:gd name="connsiteY146" fmla="*/ 3808412 h 4373562"/>
                <a:gd name="connsiteX147" fmla="*/ 4150518 w 4836318"/>
                <a:gd name="connsiteY147" fmla="*/ 3808412 h 4373562"/>
                <a:gd name="connsiteX148" fmla="*/ 4226718 w 4836318"/>
                <a:gd name="connsiteY148" fmla="*/ 3897312 h 4373562"/>
                <a:gd name="connsiteX149" fmla="*/ 4271168 w 4836318"/>
                <a:gd name="connsiteY149" fmla="*/ 3929062 h 4373562"/>
                <a:gd name="connsiteX150" fmla="*/ 4271168 w 4836318"/>
                <a:gd name="connsiteY150" fmla="*/ 3929062 h 4373562"/>
                <a:gd name="connsiteX151" fmla="*/ 4372768 w 4836318"/>
                <a:gd name="connsiteY151" fmla="*/ 3973512 h 4373562"/>
                <a:gd name="connsiteX152" fmla="*/ 4385468 w 4836318"/>
                <a:gd name="connsiteY152" fmla="*/ 4024312 h 4373562"/>
                <a:gd name="connsiteX153" fmla="*/ 4385468 w 4836318"/>
                <a:gd name="connsiteY153" fmla="*/ 4024312 h 4373562"/>
                <a:gd name="connsiteX154" fmla="*/ 4442618 w 4836318"/>
                <a:gd name="connsiteY154" fmla="*/ 4068762 h 4373562"/>
                <a:gd name="connsiteX155" fmla="*/ 4468018 w 4836318"/>
                <a:gd name="connsiteY155" fmla="*/ 4106862 h 4373562"/>
                <a:gd name="connsiteX156" fmla="*/ 4468018 w 4836318"/>
                <a:gd name="connsiteY156" fmla="*/ 4106862 h 4373562"/>
                <a:gd name="connsiteX157" fmla="*/ 4563268 w 4836318"/>
                <a:gd name="connsiteY157" fmla="*/ 4144962 h 4373562"/>
                <a:gd name="connsiteX158" fmla="*/ 4556918 w 4836318"/>
                <a:gd name="connsiteY158" fmla="*/ 4208462 h 4373562"/>
                <a:gd name="connsiteX159" fmla="*/ 4601368 w 4836318"/>
                <a:gd name="connsiteY159" fmla="*/ 4214812 h 4373562"/>
                <a:gd name="connsiteX160" fmla="*/ 4614068 w 4836318"/>
                <a:gd name="connsiteY160" fmla="*/ 4252912 h 4373562"/>
                <a:gd name="connsiteX161" fmla="*/ 4652168 w 4836318"/>
                <a:gd name="connsiteY161" fmla="*/ 4291012 h 4373562"/>
                <a:gd name="connsiteX162" fmla="*/ 4652168 w 4836318"/>
                <a:gd name="connsiteY162" fmla="*/ 4291012 h 4373562"/>
                <a:gd name="connsiteX163" fmla="*/ 4766468 w 4836318"/>
                <a:gd name="connsiteY163" fmla="*/ 4297362 h 4373562"/>
                <a:gd name="connsiteX164" fmla="*/ 4829968 w 4836318"/>
                <a:gd name="connsiteY164" fmla="*/ 4348162 h 4373562"/>
                <a:gd name="connsiteX165" fmla="*/ 4836318 w 4836318"/>
                <a:gd name="connsiteY165" fmla="*/ 4373562 h 4373562"/>
                <a:gd name="connsiteX166" fmla="*/ 4836318 w 4836318"/>
                <a:gd name="connsiteY16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93118 w 4836318"/>
                <a:gd name="connsiteY87" fmla="*/ 2043112 h 4373562"/>
                <a:gd name="connsiteX88" fmla="*/ 2143918 w 4836318"/>
                <a:gd name="connsiteY88" fmla="*/ 2068512 h 4373562"/>
                <a:gd name="connsiteX89" fmla="*/ 2182018 w 4836318"/>
                <a:gd name="connsiteY89" fmla="*/ 2106612 h 4373562"/>
                <a:gd name="connsiteX90" fmla="*/ 2182018 w 4836318"/>
                <a:gd name="connsiteY90" fmla="*/ 2106612 h 4373562"/>
                <a:gd name="connsiteX91" fmla="*/ 2232818 w 4836318"/>
                <a:gd name="connsiteY91" fmla="*/ 2144712 h 4373562"/>
                <a:gd name="connsiteX92" fmla="*/ 2251868 w 4836318"/>
                <a:gd name="connsiteY92" fmla="*/ 2157412 h 4373562"/>
                <a:gd name="connsiteX93" fmla="*/ 2270918 w 4836318"/>
                <a:gd name="connsiteY93" fmla="*/ 2176462 h 4373562"/>
                <a:gd name="connsiteX94" fmla="*/ 2309018 w 4836318"/>
                <a:gd name="connsiteY94" fmla="*/ 2195512 h 4373562"/>
                <a:gd name="connsiteX95" fmla="*/ 2315368 w 4836318"/>
                <a:gd name="connsiteY95" fmla="*/ 2227262 h 4373562"/>
                <a:gd name="connsiteX96" fmla="*/ 2340768 w 4836318"/>
                <a:gd name="connsiteY96" fmla="*/ 2227262 h 4373562"/>
                <a:gd name="connsiteX97" fmla="*/ 2334418 w 4836318"/>
                <a:gd name="connsiteY97" fmla="*/ 2265362 h 4373562"/>
                <a:gd name="connsiteX98" fmla="*/ 2385218 w 4836318"/>
                <a:gd name="connsiteY98" fmla="*/ 2278062 h 4373562"/>
                <a:gd name="connsiteX99" fmla="*/ 2391568 w 4836318"/>
                <a:gd name="connsiteY99" fmla="*/ 2341562 h 4373562"/>
                <a:gd name="connsiteX100" fmla="*/ 2423318 w 4836318"/>
                <a:gd name="connsiteY100" fmla="*/ 2347912 h 4373562"/>
                <a:gd name="connsiteX101" fmla="*/ 2423318 w 4836318"/>
                <a:gd name="connsiteY101" fmla="*/ 2436812 h 4373562"/>
                <a:gd name="connsiteX102" fmla="*/ 2480468 w 4836318"/>
                <a:gd name="connsiteY102" fmla="*/ 244316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93118 w 4836318"/>
                <a:gd name="connsiteY88" fmla="*/ 2043112 h 4373562"/>
                <a:gd name="connsiteX89" fmla="*/ 2143918 w 4836318"/>
                <a:gd name="connsiteY89" fmla="*/ 2068512 h 4373562"/>
                <a:gd name="connsiteX90" fmla="*/ 2182018 w 4836318"/>
                <a:gd name="connsiteY90" fmla="*/ 2106612 h 4373562"/>
                <a:gd name="connsiteX91" fmla="*/ 2182018 w 4836318"/>
                <a:gd name="connsiteY91" fmla="*/ 2106612 h 4373562"/>
                <a:gd name="connsiteX92" fmla="*/ 2232818 w 4836318"/>
                <a:gd name="connsiteY92" fmla="*/ 2144712 h 4373562"/>
                <a:gd name="connsiteX93" fmla="*/ 2251868 w 4836318"/>
                <a:gd name="connsiteY93" fmla="*/ 2157412 h 4373562"/>
                <a:gd name="connsiteX94" fmla="*/ 2270918 w 4836318"/>
                <a:gd name="connsiteY94" fmla="*/ 2176462 h 4373562"/>
                <a:gd name="connsiteX95" fmla="*/ 2309018 w 4836318"/>
                <a:gd name="connsiteY95" fmla="*/ 2195512 h 4373562"/>
                <a:gd name="connsiteX96" fmla="*/ 2315368 w 4836318"/>
                <a:gd name="connsiteY96" fmla="*/ 2227262 h 4373562"/>
                <a:gd name="connsiteX97" fmla="*/ 2340768 w 4836318"/>
                <a:gd name="connsiteY97" fmla="*/ 2227262 h 4373562"/>
                <a:gd name="connsiteX98" fmla="*/ 2334418 w 4836318"/>
                <a:gd name="connsiteY98" fmla="*/ 2265362 h 4373562"/>
                <a:gd name="connsiteX99" fmla="*/ 2385218 w 4836318"/>
                <a:gd name="connsiteY99" fmla="*/ 2278062 h 4373562"/>
                <a:gd name="connsiteX100" fmla="*/ 2391568 w 4836318"/>
                <a:gd name="connsiteY100" fmla="*/ 2341562 h 4373562"/>
                <a:gd name="connsiteX101" fmla="*/ 2423318 w 4836318"/>
                <a:gd name="connsiteY101" fmla="*/ 2347912 h 4373562"/>
                <a:gd name="connsiteX102" fmla="*/ 2423318 w 4836318"/>
                <a:gd name="connsiteY102" fmla="*/ 2436812 h 4373562"/>
                <a:gd name="connsiteX103" fmla="*/ 2480468 w 4836318"/>
                <a:gd name="connsiteY103" fmla="*/ 2443162 h 4373562"/>
                <a:gd name="connsiteX104" fmla="*/ 2537618 w 4836318"/>
                <a:gd name="connsiteY104" fmla="*/ 2462212 h 4373562"/>
                <a:gd name="connsiteX105" fmla="*/ 2594768 w 4836318"/>
                <a:gd name="connsiteY105" fmla="*/ 2487612 h 4373562"/>
                <a:gd name="connsiteX106" fmla="*/ 2670968 w 4836318"/>
                <a:gd name="connsiteY106" fmla="*/ 2513012 h 4373562"/>
                <a:gd name="connsiteX107" fmla="*/ 2696368 w 4836318"/>
                <a:gd name="connsiteY107" fmla="*/ 2538412 h 4373562"/>
                <a:gd name="connsiteX108" fmla="*/ 2702718 w 4836318"/>
                <a:gd name="connsiteY108" fmla="*/ 2620962 h 4373562"/>
                <a:gd name="connsiteX109" fmla="*/ 2734468 w 4836318"/>
                <a:gd name="connsiteY109" fmla="*/ 2646362 h 4373562"/>
                <a:gd name="connsiteX110" fmla="*/ 2734468 w 4836318"/>
                <a:gd name="connsiteY110" fmla="*/ 2646362 h 4373562"/>
                <a:gd name="connsiteX111" fmla="*/ 2778918 w 4836318"/>
                <a:gd name="connsiteY111" fmla="*/ 2684462 h 4373562"/>
                <a:gd name="connsiteX112" fmla="*/ 2836068 w 4836318"/>
                <a:gd name="connsiteY112" fmla="*/ 2709862 h 4373562"/>
                <a:gd name="connsiteX113" fmla="*/ 2886868 w 4836318"/>
                <a:gd name="connsiteY113" fmla="*/ 2747962 h 4373562"/>
                <a:gd name="connsiteX114" fmla="*/ 2899568 w 4836318"/>
                <a:gd name="connsiteY114" fmla="*/ 2786062 h 4373562"/>
                <a:gd name="connsiteX115" fmla="*/ 2899568 w 4836318"/>
                <a:gd name="connsiteY115" fmla="*/ 2817812 h 4373562"/>
                <a:gd name="connsiteX116" fmla="*/ 2950368 w 4836318"/>
                <a:gd name="connsiteY116" fmla="*/ 2836862 h 4373562"/>
                <a:gd name="connsiteX117" fmla="*/ 2950368 w 4836318"/>
                <a:gd name="connsiteY117" fmla="*/ 2836862 h 4373562"/>
                <a:gd name="connsiteX118" fmla="*/ 3007518 w 4836318"/>
                <a:gd name="connsiteY118" fmla="*/ 2881312 h 4373562"/>
                <a:gd name="connsiteX119" fmla="*/ 3007518 w 4836318"/>
                <a:gd name="connsiteY119" fmla="*/ 2881312 h 4373562"/>
                <a:gd name="connsiteX120" fmla="*/ 3096418 w 4836318"/>
                <a:gd name="connsiteY120" fmla="*/ 2919412 h 4373562"/>
                <a:gd name="connsiteX121" fmla="*/ 3096418 w 4836318"/>
                <a:gd name="connsiteY121" fmla="*/ 2919412 h 4373562"/>
                <a:gd name="connsiteX122" fmla="*/ 3185318 w 4836318"/>
                <a:gd name="connsiteY122" fmla="*/ 2944812 h 4373562"/>
                <a:gd name="connsiteX123" fmla="*/ 3198018 w 4836318"/>
                <a:gd name="connsiteY123" fmla="*/ 2995612 h 4373562"/>
                <a:gd name="connsiteX124" fmla="*/ 3236118 w 4836318"/>
                <a:gd name="connsiteY124" fmla="*/ 3021012 h 4373562"/>
                <a:gd name="connsiteX125" fmla="*/ 3267868 w 4836318"/>
                <a:gd name="connsiteY125" fmla="*/ 3033712 h 4373562"/>
                <a:gd name="connsiteX126" fmla="*/ 3305968 w 4836318"/>
                <a:gd name="connsiteY126" fmla="*/ 3065462 h 4373562"/>
                <a:gd name="connsiteX127" fmla="*/ 3394868 w 4836318"/>
                <a:gd name="connsiteY127" fmla="*/ 3128962 h 4373562"/>
                <a:gd name="connsiteX128" fmla="*/ 3375818 w 4836318"/>
                <a:gd name="connsiteY128" fmla="*/ 3186112 h 4373562"/>
                <a:gd name="connsiteX129" fmla="*/ 3407568 w 4836318"/>
                <a:gd name="connsiteY129" fmla="*/ 3205162 h 4373562"/>
                <a:gd name="connsiteX130" fmla="*/ 3426618 w 4836318"/>
                <a:gd name="connsiteY130" fmla="*/ 3211512 h 4373562"/>
                <a:gd name="connsiteX131" fmla="*/ 3464718 w 4836318"/>
                <a:gd name="connsiteY131" fmla="*/ 3243262 h 4373562"/>
                <a:gd name="connsiteX132" fmla="*/ 3477418 w 4836318"/>
                <a:gd name="connsiteY132" fmla="*/ 3281362 h 4373562"/>
                <a:gd name="connsiteX133" fmla="*/ 3509168 w 4836318"/>
                <a:gd name="connsiteY133" fmla="*/ 3325812 h 4373562"/>
                <a:gd name="connsiteX134" fmla="*/ 3585368 w 4836318"/>
                <a:gd name="connsiteY134" fmla="*/ 3319462 h 4373562"/>
                <a:gd name="connsiteX135" fmla="*/ 3623468 w 4836318"/>
                <a:gd name="connsiteY135" fmla="*/ 3370262 h 4373562"/>
                <a:gd name="connsiteX136" fmla="*/ 3655218 w 4836318"/>
                <a:gd name="connsiteY136" fmla="*/ 3408362 h 4373562"/>
                <a:gd name="connsiteX137" fmla="*/ 3693318 w 4836318"/>
                <a:gd name="connsiteY137" fmla="*/ 3478212 h 4373562"/>
                <a:gd name="connsiteX138" fmla="*/ 3706018 w 4836318"/>
                <a:gd name="connsiteY138" fmla="*/ 3522662 h 4373562"/>
                <a:gd name="connsiteX139" fmla="*/ 3807618 w 4836318"/>
                <a:gd name="connsiteY139" fmla="*/ 3560762 h 4373562"/>
                <a:gd name="connsiteX140" fmla="*/ 3858418 w 4836318"/>
                <a:gd name="connsiteY140" fmla="*/ 3548062 h 4373562"/>
                <a:gd name="connsiteX141" fmla="*/ 3877468 w 4836318"/>
                <a:gd name="connsiteY141" fmla="*/ 3643312 h 4373562"/>
                <a:gd name="connsiteX142" fmla="*/ 3934618 w 4836318"/>
                <a:gd name="connsiteY142" fmla="*/ 3649662 h 4373562"/>
                <a:gd name="connsiteX143" fmla="*/ 3998118 w 4836318"/>
                <a:gd name="connsiteY143" fmla="*/ 3675062 h 4373562"/>
                <a:gd name="connsiteX144" fmla="*/ 4048918 w 4836318"/>
                <a:gd name="connsiteY144" fmla="*/ 3681412 h 4373562"/>
                <a:gd name="connsiteX145" fmla="*/ 4074318 w 4836318"/>
                <a:gd name="connsiteY145" fmla="*/ 3687762 h 4373562"/>
                <a:gd name="connsiteX146" fmla="*/ 4125118 w 4836318"/>
                <a:gd name="connsiteY146" fmla="*/ 3738562 h 4373562"/>
                <a:gd name="connsiteX147" fmla="*/ 4144168 w 4836318"/>
                <a:gd name="connsiteY147" fmla="*/ 3744912 h 4373562"/>
                <a:gd name="connsiteX148" fmla="*/ 4150518 w 4836318"/>
                <a:gd name="connsiteY148" fmla="*/ 3808412 h 4373562"/>
                <a:gd name="connsiteX149" fmla="*/ 4150518 w 4836318"/>
                <a:gd name="connsiteY149" fmla="*/ 3808412 h 4373562"/>
                <a:gd name="connsiteX150" fmla="*/ 4226718 w 4836318"/>
                <a:gd name="connsiteY150" fmla="*/ 3897312 h 4373562"/>
                <a:gd name="connsiteX151" fmla="*/ 4271168 w 4836318"/>
                <a:gd name="connsiteY151" fmla="*/ 3929062 h 4373562"/>
                <a:gd name="connsiteX152" fmla="*/ 4271168 w 4836318"/>
                <a:gd name="connsiteY152" fmla="*/ 3929062 h 4373562"/>
                <a:gd name="connsiteX153" fmla="*/ 4372768 w 4836318"/>
                <a:gd name="connsiteY153" fmla="*/ 3973512 h 4373562"/>
                <a:gd name="connsiteX154" fmla="*/ 4385468 w 4836318"/>
                <a:gd name="connsiteY154" fmla="*/ 4024312 h 4373562"/>
                <a:gd name="connsiteX155" fmla="*/ 4385468 w 4836318"/>
                <a:gd name="connsiteY155" fmla="*/ 4024312 h 4373562"/>
                <a:gd name="connsiteX156" fmla="*/ 4442618 w 4836318"/>
                <a:gd name="connsiteY156" fmla="*/ 4068762 h 4373562"/>
                <a:gd name="connsiteX157" fmla="*/ 4468018 w 4836318"/>
                <a:gd name="connsiteY157" fmla="*/ 4106862 h 4373562"/>
                <a:gd name="connsiteX158" fmla="*/ 4468018 w 4836318"/>
                <a:gd name="connsiteY158" fmla="*/ 4106862 h 4373562"/>
                <a:gd name="connsiteX159" fmla="*/ 4563268 w 4836318"/>
                <a:gd name="connsiteY159" fmla="*/ 4144962 h 4373562"/>
                <a:gd name="connsiteX160" fmla="*/ 4556918 w 4836318"/>
                <a:gd name="connsiteY160" fmla="*/ 4208462 h 4373562"/>
                <a:gd name="connsiteX161" fmla="*/ 4601368 w 4836318"/>
                <a:gd name="connsiteY161" fmla="*/ 4214812 h 4373562"/>
                <a:gd name="connsiteX162" fmla="*/ 4614068 w 4836318"/>
                <a:gd name="connsiteY162" fmla="*/ 4252912 h 4373562"/>
                <a:gd name="connsiteX163" fmla="*/ 4652168 w 4836318"/>
                <a:gd name="connsiteY163" fmla="*/ 4291012 h 4373562"/>
                <a:gd name="connsiteX164" fmla="*/ 4652168 w 4836318"/>
                <a:gd name="connsiteY164" fmla="*/ 4291012 h 4373562"/>
                <a:gd name="connsiteX165" fmla="*/ 4766468 w 4836318"/>
                <a:gd name="connsiteY165" fmla="*/ 4297362 h 4373562"/>
                <a:gd name="connsiteX166" fmla="*/ 4829968 w 4836318"/>
                <a:gd name="connsiteY166" fmla="*/ 4348162 h 4373562"/>
                <a:gd name="connsiteX167" fmla="*/ 4836318 w 4836318"/>
                <a:gd name="connsiteY167" fmla="*/ 4373562 h 4373562"/>
                <a:gd name="connsiteX168" fmla="*/ 4836318 w 4836318"/>
                <a:gd name="connsiteY168"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93118 w 4836318"/>
                <a:gd name="connsiteY89" fmla="*/ 2043112 h 4373562"/>
                <a:gd name="connsiteX90" fmla="*/ 2143918 w 4836318"/>
                <a:gd name="connsiteY90" fmla="*/ 2068512 h 4373562"/>
                <a:gd name="connsiteX91" fmla="*/ 2182018 w 4836318"/>
                <a:gd name="connsiteY91" fmla="*/ 2106612 h 4373562"/>
                <a:gd name="connsiteX92" fmla="*/ 2182018 w 4836318"/>
                <a:gd name="connsiteY92" fmla="*/ 2106612 h 4373562"/>
                <a:gd name="connsiteX93" fmla="*/ 2232818 w 4836318"/>
                <a:gd name="connsiteY93" fmla="*/ 2144712 h 4373562"/>
                <a:gd name="connsiteX94" fmla="*/ 2251868 w 4836318"/>
                <a:gd name="connsiteY94" fmla="*/ 2157412 h 4373562"/>
                <a:gd name="connsiteX95" fmla="*/ 2270918 w 4836318"/>
                <a:gd name="connsiteY95" fmla="*/ 2176462 h 4373562"/>
                <a:gd name="connsiteX96" fmla="*/ 2309018 w 4836318"/>
                <a:gd name="connsiteY96" fmla="*/ 2195512 h 4373562"/>
                <a:gd name="connsiteX97" fmla="*/ 2315368 w 4836318"/>
                <a:gd name="connsiteY97" fmla="*/ 2227262 h 4373562"/>
                <a:gd name="connsiteX98" fmla="*/ 2340768 w 4836318"/>
                <a:gd name="connsiteY98" fmla="*/ 2227262 h 4373562"/>
                <a:gd name="connsiteX99" fmla="*/ 2334418 w 4836318"/>
                <a:gd name="connsiteY99" fmla="*/ 2265362 h 4373562"/>
                <a:gd name="connsiteX100" fmla="*/ 2385218 w 4836318"/>
                <a:gd name="connsiteY100" fmla="*/ 2278062 h 4373562"/>
                <a:gd name="connsiteX101" fmla="*/ 2391568 w 4836318"/>
                <a:gd name="connsiteY101" fmla="*/ 2341562 h 4373562"/>
                <a:gd name="connsiteX102" fmla="*/ 2423318 w 4836318"/>
                <a:gd name="connsiteY102" fmla="*/ 2347912 h 4373562"/>
                <a:gd name="connsiteX103" fmla="*/ 2423318 w 4836318"/>
                <a:gd name="connsiteY103" fmla="*/ 2436812 h 4373562"/>
                <a:gd name="connsiteX104" fmla="*/ 2480468 w 4836318"/>
                <a:gd name="connsiteY104" fmla="*/ 2443162 h 4373562"/>
                <a:gd name="connsiteX105" fmla="*/ 2537618 w 4836318"/>
                <a:gd name="connsiteY105" fmla="*/ 2462212 h 4373562"/>
                <a:gd name="connsiteX106" fmla="*/ 2594768 w 4836318"/>
                <a:gd name="connsiteY106" fmla="*/ 2487612 h 4373562"/>
                <a:gd name="connsiteX107" fmla="*/ 2670968 w 4836318"/>
                <a:gd name="connsiteY107" fmla="*/ 2513012 h 4373562"/>
                <a:gd name="connsiteX108" fmla="*/ 2696368 w 4836318"/>
                <a:gd name="connsiteY108" fmla="*/ 2538412 h 4373562"/>
                <a:gd name="connsiteX109" fmla="*/ 2702718 w 4836318"/>
                <a:gd name="connsiteY109" fmla="*/ 2620962 h 4373562"/>
                <a:gd name="connsiteX110" fmla="*/ 2734468 w 4836318"/>
                <a:gd name="connsiteY110" fmla="*/ 2646362 h 4373562"/>
                <a:gd name="connsiteX111" fmla="*/ 2734468 w 4836318"/>
                <a:gd name="connsiteY111" fmla="*/ 2646362 h 4373562"/>
                <a:gd name="connsiteX112" fmla="*/ 2778918 w 4836318"/>
                <a:gd name="connsiteY112" fmla="*/ 2684462 h 4373562"/>
                <a:gd name="connsiteX113" fmla="*/ 2836068 w 4836318"/>
                <a:gd name="connsiteY113" fmla="*/ 2709862 h 4373562"/>
                <a:gd name="connsiteX114" fmla="*/ 2886868 w 4836318"/>
                <a:gd name="connsiteY114" fmla="*/ 2747962 h 4373562"/>
                <a:gd name="connsiteX115" fmla="*/ 2899568 w 4836318"/>
                <a:gd name="connsiteY115" fmla="*/ 2786062 h 4373562"/>
                <a:gd name="connsiteX116" fmla="*/ 2899568 w 4836318"/>
                <a:gd name="connsiteY116" fmla="*/ 2817812 h 4373562"/>
                <a:gd name="connsiteX117" fmla="*/ 2950368 w 4836318"/>
                <a:gd name="connsiteY117" fmla="*/ 2836862 h 4373562"/>
                <a:gd name="connsiteX118" fmla="*/ 2950368 w 4836318"/>
                <a:gd name="connsiteY118" fmla="*/ 2836862 h 4373562"/>
                <a:gd name="connsiteX119" fmla="*/ 3007518 w 4836318"/>
                <a:gd name="connsiteY119" fmla="*/ 2881312 h 4373562"/>
                <a:gd name="connsiteX120" fmla="*/ 3007518 w 4836318"/>
                <a:gd name="connsiteY120" fmla="*/ 2881312 h 4373562"/>
                <a:gd name="connsiteX121" fmla="*/ 3096418 w 4836318"/>
                <a:gd name="connsiteY121" fmla="*/ 2919412 h 4373562"/>
                <a:gd name="connsiteX122" fmla="*/ 3096418 w 4836318"/>
                <a:gd name="connsiteY122" fmla="*/ 2919412 h 4373562"/>
                <a:gd name="connsiteX123" fmla="*/ 3185318 w 4836318"/>
                <a:gd name="connsiteY123" fmla="*/ 2944812 h 4373562"/>
                <a:gd name="connsiteX124" fmla="*/ 3198018 w 4836318"/>
                <a:gd name="connsiteY124" fmla="*/ 2995612 h 4373562"/>
                <a:gd name="connsiteX125" fmla="*/ 3236118 w 4836318"/>
                <a:gd name="connsiteY125" fmla="*/ 3021012 h 4373562"/>
                <a:gd name="connsiteX126" fmla="*/ 3267868 w 4836318"/>
                <a:gd name="connsiteY126" fmla="*/ 3033712 h 4373562"/>
                <a:gd name="connsiteX127" fmla="*/ 3305968 w 4836318"/>
                <a:gd name="connsiteY127" fmla="*/ 3065462 h 4373562"/>
                <a:gd name="connsiteX128" fmla="*/ 3394868 w 4836318"/>
                <a:gd name="connsiteY128" fmla="*/ 3128962 h 4373562"/>
                <a:gd name="connsiteX129" fmla="*/ 3375818 w 4836318"/>
                <a:gd name="connsiteY129" fmla="*/ 3186112 h 4373562"/>
                <a:gd name="connsiteX130" fmla="*/ 3407568 w 4836318"/>
                <a:gd name="connsiteY130" fmla="*/ 3205162 h 4373562"/>
                <a:gd name="connsiteX131" fmla="*/ 3426618 w 4836318"/>
                <a:gd name="connsiteY131" fmla="*/ 3211512 h 4373562"/>
                <a:gd name="connsiteX132" fmla="*/ 3464718 w 4836318"/>
                <a:gd name="connsiteY132" fmla="*/ 3243262 h 4373562"/>
                <a:gd name="connsiteX133" fmla="*/ 3477418 w 4836318"/>
                <a:gd name="connsiteY133" fmla="*/ 3281362 h 4373562"/>
                <a:gd name="connsiteX134" fmla="*/ 3509168 w 4836318"/>
                <a:gd name="connsiteY134" fmla="*/ 3325812 h 4373562"/>
                <a:gd name="connsiteX135" fmla="*/ 3585368 w 4836318"/>
                <a:gd name="connsiteY135" fmla="*/ 3319462 h 4373562"/>
                <a:gd name="connsiteX136" fmla="*/ 3623468 w 4836318"/>
                <a:gd name="connsiteY136" fmla="*/ 3370262 h 4373562"/>
                <a:gd name="connsiteX137" fmla="*/ 3655218 w 4836318"/>
                <a:gd name="connsiteY137" fmla="*/ 3408362 h 4373562"/>
                <a:gd name="connsiteX138" fmla="*/ 3693318 w 4836318"/>
                <a:gd name="connsiteY138" fmla="*/ 3478212 h 4373562"/>
                <a:gd name="connsiteX139" fmla="*/ 3706018 w 4836318"/>
                <a:gd name="connsiteY139" fmla="*/ 3522662 h 4373562"/>
                <a:gd name="connsiteX140" fmla="*/ 3807618 w 4836318"/>
                <a:gd name="connsiteY140" fmla="*/ 3560762 h 4373562"/>
                <a:gd name="connsiteX141" fmla="*/ 3858418 w 4836318"/>
                <a:gd name="connsiteY141" fmla="*/ 3548062 h 4373562"/>
                <a:gd name="connsiteX142" fmla="*/ 3877468 w 4836318"/>
                <a:gd name="connsiteY142" fmla="*/ 3643312 h 4373562"/>
                <a:gd name="connsiteX143" fmla="*/ 3934618 w 4836318"/>
                <a:gd name="connsiteY143" fmla="*/ 3649662 h 4373562"/>
                <a:gd name="connsiteX144" fmla="*/ 3998118 w 4836318"/>
                <a:gd name="connsiteY144" fmla="*/ 3675062 h 4373562"/>
                <a:gd name="connsiteX145" fmla="*/ 4048918 w 4836318"/>
                <a:gd name="connsiteY145" fmla="*/ 3681412 h 4373562"/>
                <a:gd name="connsiteX146" fmla="*/ 4074318 w 4836318"/>
                <a:gd name="connsiteY146" fmla="*/ 3687762 h 4373562"/>
                <a:gd name="connsiteX147" fmla="*/ 4125118 w 4836318"/>
                <a:gd name="connsiteY147" fmla="*/ 3738562 h 4373562"/>
                <a:gd name="connsiteX148" fmla="*/ 4144168 w 4836318"/>
                <a:gd name="connsiteY148" fmla="*/ 3744912 h 4373562"/>
                <a:gd name="connsiteX149" fmla="*/ 4150518 w 4836318"/>
                <a:gd name="connsiteY149" fmla="*/ 3808412 h 4373562"/>
                <a:gd name="connsiteX150" fmla="*/ 4150518 w 4836318"/>
                <a:gd name="connsiteY150" fmla="*/ 3808412 h 4373562"/>
                <a:gd name="connsiteX151" fmla="*/ 4226718 w 4836318"/>
                <a:gd name="connsiteY151" fmla="*/ 3897312 h 4373562"/>
                <a:gd name="connsiteX152" fmla="*/ 4271168 w 4836318"/>
                <a:gd name="connsiteY152" fmla="*/ 3929062 h 4373562"/>
                <a:gd name="connsiteX153" fmla="*/ 4271168 w 4836318"/>
                <a:gd name="connsiteY153" fmla="*/ 3929062 h 4373562"/>
                <a:gd name="connsiteX154" fmla="*/ 4372768 w 4836318"/>
                <a:gd name="connsiteY154" fmla="*/ 3973512 h 4373562"/>
                <a:gd name="connsiteX155" fmla="*/ 4385468 w 4836318"/>
                <a:gd name="connsiteY155" fmla="*/ 4024312 h 4373562"/>
                <a:gd name="connsiteX156" fmla="*/ 4385468 w 4836318"/>
                <a:gd name="connsiteY156" fmla="*/ 4024312 h 4373562"/>
                <a:gd name="connsiteX157" fmla="*/ 4442618 w 4836318"/>
                <a:gd name="connsiteY157" fmla="*/ 4068762 h 4373562"/>
                <a:gd name="connsiteX158" fmla="*/ 4468018 w 4836318"/>
                <a:gd name="connsiteY158" fmla="*/ 4106862 h 4373562"/>
                <a:gd name="connsiteX159" fmla="*/ 4468018 w 4836318"/>
                <a:gd name="connsiteY159" fmla="*/ 4106862 h 4373562"/>
                <a:gd name="connsiteX160" fmla="*/ 4563268 w 4836318"/>
                <a:gd name="connsiteY160" fmla="*/ 4144962 h 4373562"/>
                <a:gd name="connsiteX161" fmla="*/ 4556918 w 4836318"/>
                <a:gd name="connsiteY161" fmla="*/ 4208462 h 4373562"/>
                <a:gd name="connsiteX162" fmla="*/ 4601368 w 4836318"/>
                <a:gd name="connsiteY162" fmla="*/ 4214812 h 4373562"/>
                <a:gd name="connsiteX163" fmla="*/ 4614068 w 4836318"/>
                <a:gd name="connsiteY163" fmla="*/ 4252912 h 4373562"/>
                <a:gd name="connsiteX164" fmla="*/ 4652168 w 4836318"/>
                <a:gd name="connsiteY164" fmla="*/ 4291012 h 4373562"/>
                <a:gd name="connsiteX165" fmla="*/ 4652168 w 4836318"/>
                <a:gd name="connsiteY165" fmla="*/ 4291012 h 4373562"/>
                <a:gd name="connsiteX166" fmla="*/ 4766468 w 4836318"/>
                <a:gd name="connsiteY166" fmla="*/ 4297362 h 4373562"/>
                <a:gd name="connsiteX167" fmla="*/ 4829968 w 4836318"/>
                <a:gd name="connsiteY167" fmla="*/ 4348162 h 4373562"/>
                <a:gd name="connsiteX168" fmla="*/ 4836318 w 4836318"/>
                <a:gd name="connsiteY168" fmla="*/ 4373562 h 4373562"/>
                <a:gd name="connsiteX169" fmla="*/ 4836318 w 4836318"/>
                <a:gd name="connsiteY16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143918 w 4836318"/>
                <a:gd name="connsiteY90" fmla="*/ 2068512 h 4373562"/>
                <a:gd name="connsiteX91" fmla="*/ 2182018 w 4836318"/>
                <a:gd name="connsiteY91" fmla="*/ 2106612 h 4373562"/>
                <a:gd name="connsiteX92" fmla="*/ 2182018 w 4836318"/>
                <a:gd name="connsiteY92" fmla="*/ 2106612 h 4373562"/>
                <a:gd name="connsiteX93" fmla="*/ 2232818 w 4836318"/>
                <a:gd name="connsiteY93" fmla="*/ 2144712 h 4373562"/>
                <a:gd name="connsiteX94" fmla="*/ 2251868 w 4836318"/>
                <a:gd name="connsiteY94" fmla="*/ 2157412 h 4373562"/>
                <a:gd name="connsiteX95" fmla="*/ 2270918 w 4836318"/>
                <a:gd name="connsiteY95" fmla="*/ 2176462 h 4373562"/>
                <a:gd name="connsiteX96" fmla="*/ 2309018 w 4836318"/>
                <a:gd name="connsiteY96" fmla="*/ 2195512 h 4373562"/>
                <a:gd name="connsiteX97" fmla="*/ 2315368 w 4836318"/>
                <a:gd name="connsiteY97" fmla="*/ 2227262 h 4373562"/>
                <a:gd name="connsiteX98" fmla="*/ 2340768 w 4836318"/>
                <a:gd name="connsiteY98" fmla="*/ 2227262 h 4373562"/>
                <a:gd name="connsiteX99" fmla="*/ 2334418 w 4836318"/>
                <a:gd name="connsiteY99" fmla="*/ 2265362 h 4373562"/>
                <a:gd name="connsiteX100" fmla="*/ 2385218 w 4836318"/>
                <a:gd name="connsiteY100" fmla="*/ 2278062 h 4373562"/>
                <a:gd name="connsiteX101" fmla="*/ 2391568 w 4836318"/>
                <a:gd name="connsiteY101" fmla="*/ 2341562 h 4373562"/>
                <a:gd name="connsiteX102" fmla="*/ 2423318 w 4836318"/>
                <a:gd name="connsiteY102" fmla="*/ 2347912 h 4373562"/>
                <a:gd name="connsiteX103" fmla="*/ 2423318 w 4836318"/>
                <a:gd name="connsiteY103" fmla="*/ 2436812 h 4373562"/>
                <a:gd name="connsiteX104" fmla="*/ 2480468 w 4836318"/>
                <a:gd name="connsiteY104" fmla="*/ 2443162 h 4373562"/>
                <a:gd name="connsiteX105" fmla="*/ 2537618 w 4836318"/>
                <a:gd name="connsiteY105" fmla="*/ 2462212 h 4373562"/>
                <a:gd name="connsiteX106" fmla="*/ 2594768 w 4836318"/>
                <a:gd name="connsiteY106" fmla="*/ 2487612 h 4373562"/>
                <a:gd name="connsiteX107" fmla="*/ 2670968 w 4836318"/>
                <a:gd name="connsiteY107" fmla="*/ 2513012 h 4373562"/>
                <a:gd name="connsiteX108" fmla="*/ 2696368 w 4836318"/>
                <a:gd name="connsiteY108" fmla="*/ 2538412 h 4373562"/>
                <a:gd name="connsiteX109" fmla="*/ 2702718 w 4836318"/>
                <a:gd name="connsiteY109" fmla="*/ 2620962 h 4373562"/>
                <a:gd name="connsiteX110" fmla="*/ 2734468 w 4836318"/>
                <a:gd name="connsiteY110" fmla="*/ 2646362 h 4373562"/>
                <a:gd name="connsiteX111" fmla="*/ 2734468 w 4836318"/>
                <a:gd name="connsiteY111" fmla="*/ 2646362 h 4373562"/>
                <a:gd name="connsiteX112" fmla="*/ 2778918 w 4836318"/>
                <a:gd name="connsiteY112" fmla="*/ 2684462 h 4373562"/>
                <a:gd name="connsiteX113" fmla="*/ 2836068 w 4836318"/>
                <a:gd name="connsiteY113" fmla="*/ 2709862 h 4373562"/>
                <a:gd name="connsiteX114" fmla="*/ 2886868 w 4836318"/>
                <a:gd name="connsiteY114" fmla="*/ 2747962 h 4373562"/>
                <a:gd name="connsiteX115" fmla="*/ 2899568 w 4836318"/>
                <a:gd name="connsiteY115" fmla="*/ 2786062 h 4373562"/>
                <a:gd name="connsiteX116" fmla="*/ 2899568 w 4836318"/>
                <a:gd name="connsiteY116" fmla="*/ 2817812 h 4373562"/>
                <a:gd name="connsiteX117" fmla="*/ 2950368 w 4836318"/>
                <a:gd name="connsiteY117" fmla="*/ 2836862 h 4373562"/>
                <a:gd name="connsiteX118" fmla="*/ 2950368 w 4836318"/>
                <a:gd name="connsiteY118" fmla="*/ 2836862 h 4373562"/>
                <a:gd name="connsiteX119" fmla="*/ 3007518 w 4836318"/>
                <a:gd name="connsiteY119" fmla="*/ 2881312 h 4373562"/>
                <a:gd name="connsiteX120" fmla="*/ 3007518 w 4836318"/>
                <a:gd name="connsiteY120" fmla="*/ 2881312 h 4373562"/>
                <a:gd name="connsiteX121" fmla="*/ 3096418 w 4836318"/>
                <a:gd name="connsiteY121" fmla="*/ 2919412 h 4373562"/>
                <a:gd name="connsiteX122" fmla="*/ 3096418 w 4836318"/>
                <a:gd name="connsiteY122" fmla="*/ 2919412 h 4373562"/>
                <a:gd name="connsiteX123" fmla="*/ 3185318 w 4836318"/>
                <a:gd name="connsiteY123" fmla="*/ 2944812 h 4373562"/>
                <a:gd name="connsiteX124" fmla="*/ 3198018 w 4836318"/>
                <a:gd name="connsiteY124" fmla="*/ 2995612 h 4373562"/>
                <a:gd name="connsiteX125" fmla="*/ 3236118 w 4836318"/>
                <a:gd name="connsiteY125" fmla="*/ 3021012 h 4373562"/>
                <a:gd name="connsiteX126" fmla="*/ 3267868 w 4836318"/>
                <a:gd name="connsiteY126" fmla="*/ 3033712 h 4373562"/>
                <a:gd name="connsiteX127" fmla="*/ 3305968 w 4836318"/>
                <a:gd name="connsiteY127" fmla="*/ 3065462 h 4373562"/>
                <a:gd name="connsiteX128" fmla="*/ 3394868 w 4836318"/>
                <a:gd name="connsiteY128" fmla="*/ 3128962 h 4373562"/>
                <a:gd name="connsiteX129" fmla="*/ 3375818 w 4836318"/>
                <a:gd name="connsiteY129" fmla="*/ 3186112 h 4373562"/>
                <a:gd name="connsiteX130" fmla="*/ 3407568 w 4836318"/>
                <a:gd name="connsiteY130" fmla="*/ 3205162 h 4373562"/>
                <a:gd name="connsiteX131" fmla="*/ 3426618 w 4836318"/>
                <a:gd name="connsiteY131" fmla="*/ 3211512 h 4373562"/>
                <a:gd name="connsiteX132" fmla="*/ 3464718 w 4836318"/>
                <a:gd name="connsiteY132" fmla="*/ 3243262 h 4373562"/>
                <a:gd name="connsiteX133" fmla="*/ 3477418 w 4836318"/>
                <a:gd name="connsiteY133" fmla="*/ 3281362 h 4373562"/>
                <a:gd name="connsiteX134" fmla="*/ 3509168 w 4836318"/>
                <a:gd name="connsiteY134" fmla="*/ 3325812 h 4373562"/>
                <a:gd name="connsiteX135" fmla="*/ 3585368 w 4836318"/>
                <a:gd name="connsiteY135" fmla="*/ 3319462 h 4373562"/>
                <a:gd name="connsiteX136" fmla="*/ 3623468 w 4836318"/>
                <a:gd name="connsiteY136" fmla="*/ 3370262 h 4373562"/>
                <a:gd name="connsiteX137" fmla="*/ 3655218 w 4836318"/>
                <a:gd name="connsiteY137" fmla="*/ 3408362 h 4373562"/>
                <a:gd name="connsiteX138" fmla="*/ 3693318 w 4836318"/>
                <a:gd name="connsiteY138" fmla="*/ 3478212 h 4373562"/>
                <a:gd name="connsiteX139" fmla="*/ 3706018 w 4836318"/>
                <a:gd name="connsiteY139" fmla="*/ 3522662 h 4373562"/>
                <a:gd name="connsiteX140" fmla="*/ 3807618 w 4836318"/>
                <a:gd name="connsiteY140" fmla="*/ 3560762 h 4373562"/>
                <a:gd name="connsiteX141" fmla="*/ 3858418 w 4836318"/>
                <a:gd name="connsiteY141" fmla="*/ 3548062 h 4373562"/>
                <a:gd name="connsiteX142" fmla="*/ 3877468 w 4836318"/>
                <a:gd name="connsiteY142" fmla="*/ 3643312 h 4373562"/>
                <a:gd name="connsiteX143" fmla="*/ 3934618 w 4836318"/>
                <a:gd name="connsiteY143" fmla="*/ 3649662 h 4373562"/>
                <a:gd name="connsiteX144" fmla="*/ 3998118 w 4836318"/>
                <a:gd name="connsiteY144" fmla="*/ 3675062 h 4373562"/>
                <a:gd name="connsiteX145" fmla="*/ 4048918 w 4836318"/>
                <a:gd name="connsiteY145" fmla="*/ 3681412 h 4373562"/>
                <a:gd name="connsiteX146" fmla="*/ 4074318 w 4836318"/>
                <a:gd name="connsiteY146" fmla="*/ 3687762 h 4373562"/>
                <a:gd name="connsiteX147" fmla="*/ 4125118 w 4836318"/>
                <a:gd name="connsiteY147" fmla="*/ 3738562 h 4373562"/>
                <a:gd name="connsiteX148" fmla="*/ 4144168 w 4836318"/>
                <a:gd name="connsiteY148" fmla="*/ 3744912 h 4373562"/>
                <a:gd name="connsiteX149" fmla="*/ 4150518 w 4836318"/>
                <a:gd name="connsiteY149" fmla="*/ 3808412 h 4373562"/>
                <a:gd name="connsiteX150" fmla="*/ 4150518 w 4836318"/>
                <a:gd name="connsiteY150" fmla="*/ 3808412 h 4373562"/>
                <a:gd name="connsiteX151" fmla="*/ 4226718 w 4836318"/>
                <a:gd name="connsiteY151" fmla="*/ 3897312 h 4373562"/>
                <a:gd name="connsiteX152" fmla="*/ 4271168 w 4836318"/>
                <a:gd name="connsiteY152" fmla="*/ 3929062 h 4373562"/>
                <a:gd name="connsiteX153" fmla="*/ 4271168 w 4836318"/>
                <a:gd name="connsiteY153" fmla="*/ 3929062 h 4373562"/>
                <a:gd name="connsiteX154" fmla="*/ 4372768 w 4836318"/>
                <a:gd name="connsiteY154" fmla="*/ 3973512 h 4373562"/>
                <a:gd name="connsiteX155" fmla="*/ 4385468 w 4836318"/>
                <a:gd name="connsiteY155" fmla="*/ 4024312 h 4373562"/>
                <a:gd name="connsiteX156" fmla="*/ 4385468 w 4836318"/>
                <a:gd name="connsiteY156" fmla="*/ 4024312 h 4373562"/>
                <a:gd name="connsiteX157" fmla="*/ 4442618 w 4836318"/>
                <a:gd name="connsiteY157" fmla="*/ 4068762 h 4373562"/>
                <a:gd name="connsiteX158" fmla="*/ 4468018 w 4836318"/>
                <a:gd name="connsiteY158" fmla="*/ 4106862 h 4373562"/>
                <a:gd name="connsiteX159" fmla="*/ 4468018 w 4836318"/>
                <a:gd name="connsiteY159" fmla="*/ 4106862 h 4373562"/>
                <a:gd name="connsiteX160" fmla="*/ 4563268 w 4836318"/>
                <a:gd name="connsiteY160" fmla="*/ 4144962 h 4373562"/>
                <a:gd name="connsiteX161" fmla="*/ 4556918 w 4836318"/>
                <a:gd name="connsiteY161" fmla="*/ 4208462 h 4373562"/>
                <a:gd name="connsiteX162" fmla="*/ 4601368 w 4836318"/>
                <a:gd name="connsiteY162" fmla="*/ 4214812 h 4373562"/>
                <a:gd name="connsiteX163" fmla="*/ 4614068 w 4836318"/>
                <a:gd name="connsiteY163" fmla="*/ 4252912 h 4373562"/>
                <a:gd name="connsiteX164" fmla="*/ 4652168 w 4836318"/>
                <a:gd name="connsiteY164" fmla="*/ 4291012 h 4373562"/>
                <a:gd name="connsiteX165" fmla="*/ 4652168 w 4836318"/>
                <a:gd name="connsiteY165" fmla="*/ 4291012 h 4373562"/>
                <a:gd name="connsiteX166" fmla="*/ 4766468 w 4836318"/>
                <a:gd name="connsiteY166" fmla="*/ 4297362 h 4373562"/>
                <a:gd name="connsiteX167" fmla="*/ 4829968 w 4836318"/>
                <a:gd name="connsiteY167" fmla="*/ 4348162 h 4373562"/>
                <a:gd name="connsiteX168" fmla="*/ 4836318 w 4836318"/>
                <a:gd name="connsiteY168" fmla="*/ 4373562 h 4373562"/>
                <a:gd name="connsiteX169" fmla="*/ 4836318 w 4836318"/>
                <a:gd name="connsiteY16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82018 w 4836318"/>
                <a:gd name="connsiteY91" fmla="*/ 2106612 h 4373562"/>
                <a:gd name="connsiteX92" fmla="*/ 2182018 w 4836318"/>
                <a:gd name="connsiteY92" fmla="*/ 2106612 h 4373562"/>
                <a:gd name="connsiteX93" fmla="*/ 2232818 w 4836318"/>
                <a:gd name="connsiteY93" fmla="*/ 2144712 h 4373562"/>
                <a:gd name="connsiteX94" fmla="*/ 2251868 w 4836318"/>
                <a:gd name="connsiteY94" fmla="*/ 2157412 h 4373562"/>
                <a:gd name="connsiteX95" fmla="*/ 2270918 w 4836318"/>
                <a:gd name="connsiteY95" fmla="*/ 2176462 h 4373562"/>
                <a:gd name="connsiteX96" fmla="*/ 2309018 w 4836318"/>
                <a:gd name="connsiteY96" fmla="*/ 2195512 h 4373562"/>
                <a:gd name="connsiteX97" fmla="*/ 2315368 w 4836318"/>
                <a:gd name="connsiteY97" fmla="*/ 2227262 h 4373562"/>
                <a:gd name="connsiteX98" fmla="*/ 2340768 w 4836318"/>
                <a:gd name="connsiteY98" fmla="*/ 2227262 h 4373562"/>
                <a:gd name="connsiteX99" fmla="*/ 2334418 w 4836318"/>
                <a:gd name="connsiteY99" fmla="*/ 2265362 h 4373562"/>
                <a:gd name="connsiteX100" fmla="*/ 2385218 w 4836318"/>
                <a:gd name="connsiteY100" fmla="*/ 2278062 h 4373562"/>
                <a:gd name="connsiteX101" fmla="*/ 2391568 w 4836318"/>
                <a:gd name="connsiteY101" fmla="*/ 2341562 h 4373562"/>
                <a:gd name="connsiteX102" fmla="*/ 2423318 w 4836318"/>
                <a:gd name="connsiteY102" fmla="*/ 2347912 h 4373562"/>
                <a:gd name="connsiteX103" fmla="*/ 2423318 w 4836318"/>
                <a:gd name="connsiteY103" fmla="*/ 2436812 h 4373562"/>
                <a:gd name="connsiteX104" fmla="*/ 2480468 w 4836318"/>
                <a:gd name="connsiteY104" fmla="*/ 2443162 h 4373562"/>
                <a:gd name="connsiteX105" fmla="*/ 2537618 w 4836318"/>
                <a:gd name="connsiteY105" fmla="*/ 2462212 h 4373562"/>
                <a:gd name="connsiteX106" fmla="*/ 2594768 w 4836318"/>
                <a:gd name="connsiteY106" fmla="*/ 2487612 h 4373562"/>
                <a:gd name="connsiteX107" fmla="*/ 2670968 w 4836318"/>
                <a:gd name="connsiteY107" fmla="*/ 2513012 h 4373562"/>
                <a:gd name="connsiteX108" fmla="*/ 2696368 w 4836318"/>
                <a:gd name="connsiteY108" fmla="*/ 2538412 h 4373562"/>
                <a:gd name="connsiteX109" fmla="*/ 2702718 w 4836318"/>
                <a:gd name="connsiteY109" fmla="*/ 2620962 h 4373562"/>
                <a:gd name="connsiteX110" fmla="*/ 2734468 w 4836318"/>
                <a:gd name="connsiteY110" fmla="*/ 2646362 h 4373562"/>
                <a:gd name="connsiteX111" fmla="*/ 2734468 w 4836318"/>
                <a:gd name="connsiteY111" fmla="*/ 2646362 h 4373562"/>
                <a:gd name="connsiteX112" fmla="*/ 2778918 w 4836318"/>
                <a:gd name="connsiteY112" fmla="*/ 2684462 h 4373562"/>
                <a:gd name="connsiteX113" fmla="*/ 2836068 w 4836318"/>
                <a:gd name="connsiteY113" fmla="*/ 2709862 h 4373562"/>
                <a:gd name="connsiteX114" fmla="*/ 2886868 w 4836318"/>
                <a:gd name="connsiteY114" fmla="*/ 2747962 h 4373562"/>
                <a:gd name="connsiteX115" fmla="*/ 2899568 w 4836318"/>
                <a:gd name="connsiteY115" fmla="*/ 2786062 h 4373562"/>
                <a:gd name="connsiteX116" fmla="*/ 2899568 w 4836318"/>
                <a:gd name="connsiteY116" fmla="*/ 2817812 h 4373562"/>
                <a:gd name="connsiteX117" fmla="*/ 2950368 w 4836318"/>
                <a:gd name="connsiteY117" fmla="*/ 2836862 h 4373562"/>
                <a:gd name="connsiteX118" fmla="*/ 2950368 w 4836318"/>
                <a:gd name="connsiteY118" fmla="*/ 2836862 h 4373562"/>
                <a:gd name="connsiteX119" fmla="*/ 3007518 w 4836318"/>
                <a:gd name="connsiteY119" fmla="*/ 2881312 h 4373562"/>
                <a:gd name="connsiteX120" fmla="*/ 3007518 w 4836318"/>
                <a:gd name="connsiteY120" fmla="*/ 2881312 h 4373562"/>
                <a:gd name="connsiteX121" fmla="*/ 3096418 w 4836318"/>
                <a:gd name="connsiteY121" fmla="*/ 2919412 h 4373562"/>
                <a:gd name="connsiteX122" fmla="*/ 3096418 w 4836318"/>
                <a:gd name="connsiteY122" fmla="*/ 2919412 h 4373562"/>
                <a:gd name="connsiteX123" fmla="*/ 3185318 w 4836318"/>
                <a:gd name="connsiteY123" fmla="*/ 2944812 h 4373562"/>
                <a:gd name="connsiteX124" fmla="*/ 3198018 w 4836318"/>
                <a:gd name="connsiteY124" fmla="*/ 2995612 h 4373562"/>
                <a:gd name="connsiteX125" fmla="*/ 3236118 w 4836318"/>
                <a:gd name="connsiteY125" fmla="*/ 3021012 h 4373562"/>
                <a:gd name="connsiteX126" fmla="*/ 3267868 w 4836318"/>
                <a:gd name="connsiteY126" fmla="*/ 3033712 h 4373562"/>
                <a:gd name="connsiteX127" fmla="*/ 3305968 w 4836318"/>
                <a:gd name="connsiteY127" fmla="*/ 3065462 h 4373562"/>
                <a:gd name="connsiteX128" fmla="*/ 3394868 w 4836318"/>
                <a:gd name="connsiteY128" fmla="*/ 3128962 h 4373562"/>
                <a:gd name="connsiteX129" fmla="*/ 3375818 w 4836318"/>
                <a:gd name="connsiteY129" fmla="*/ 3186112 h 4373562"/>
                <a:gd name="connsiteX130" fmla="*/ 3407568 w 4836318"/>
                <a:gd name="connsiteY130" fmla="*/ 3205162 h 4373562"/>
                <a:gd name="connsiteX131" fmla="*/ 3426618 w 4836318"/>
                <a:gd name="connsiteY131" fmla="*/ 3211512 h 4373562"/>
                <a:gd name="connsiteX132" fmla="*/ 3464718 w 4836318"/>
                <a:gd name="connsiteY132" fmla="*/ 3243262 h 4373562"/>
                <a:gd name="connsiteX133" fmla="*/ 3477418 w 4836318"/>
                <a:gd name="connsiteY133" fmla="*/ 3281362 h 4373562"/>
                <a:gd name="connsiteX134" fmla="*/ 3509168 w 4836318"/>
                <a:gd name="connsiteY134" fmla="*/ 3325812 h 4373562"/>
                <a:gd name="connsiteX135" fmla="*/ 3585368 w 4836318"/>
                <a:gd name="connsiteY135" fmla="*/ 3319462 h 4373562"/>
                <a:gd name="connsiteX136" fmla="*/ 3623468 w 4836318"/>
                <a:gd name="connsiteY136" fmla="*/ 3370262 h 4373562"/>
                <a:gd name="connsiteX137" fmla="*/ 3655218 w 4836318"/>
                <a:gd name="connsiteY137" fmla="*/ 3408362 h 4373562"/>
                <a:gd name="connsiteX138" fmla="*/ 3693318 w 4836318"/>
                <a:gd name="connsiteY138" fmla="*/ 3478212 h 4373562"/>
                <a:gd name="connsiteX139" fmla="*/ 3706018 w 4836318"/>
                <a:gd name="connsiteY139" fmla="*/ 3522662 h 4373562"/>
                <a:gd name="connsiteX140" fmla="*/ 3807618 w 4836318"/>
                <a:gd name="connsiteY140" fmla="*/ 3560762 h 4373562"/>
                <a:gd name="connsiteX141" fmla="*/ 3858418 w 4836318"/>
                <a:gd name="connsiteY141" fmla="*/ 3548062 h 4373562"/>
                <a:gd name="connsiteX142" fmla="*/ 3877468 w 4836318"/>
                <a:gd name="connsiteY142" fmla="*/ 3643312 h 4373562"/>
                <a:gd name="connsiteX143" fmla="*/ 3934618 w 4836318"/>
                <a:gd name="connsiteY143" fmla="*/ 3649662 h 4373562"/>
                <a:gd name="connsiteX144" fmla="*/ 3998118 w 4836318"/>
                <a:gd name="connsiteY144" fmla="*/ 3675062 h 4373562"/>
                <a:gd name="connsiteX145" fmla="*/ 4048918 w 4836318"/>
                <a:gd name="connsiteY145" fmla="*/ 3681412 h 4373562"/>
                <a:gd name="connsiteX146" fmla="*/ 4074318 w 4836318"/>
                <a:gd name="connsiteY146" fmla="*/ 3687762 h 4373562"/>
                <a:gd name="connsiteX147" fmla="*/ 4125118 w 4836318"/>
                <a:gd name="connsiteY147" fmla="*/ 3738562 h 4373562"/>
                <a:gd name="connsiteX148" fmla="*/ 4144168 w 4836318"/>
                <a:gd name="connsiteY148" fmla="*/ 3744912 h 4373562"/>
                <a:gd name="connsiteX149" fmla="*/ 4150518 w 4836318"/>
                <a:gd name="connsiteY149" fmla="*/ 3808412 h 4373562"/>
                <a:gd name="connsiteX150" fmla="*/ 4150518 w 4836318"/>
                <a:gd name="connsiteY150" fmla="*/ 3808412 h 4373562"/>
                <a:gd name="connsiteX151" fmla="*/ 4226718 w 4836318"/>
                <a:gd name="connsiteY151" fmla="*/ 3897312 h 4373562"/>
                <a:gd name="connsiteX152" fmla="*/ 4271168 w 4836318"/>
                <a:gd name="connsiteY152" fmla="*/ 3929062 h 4373562"/>
                <a:gd name="connsiteX153" fmla="*/ 4271168 w 4836318"/>
                <a:gd name="connsiteY153" fmla="*/ 3929062 h 4373562"/>
                <a:gd name="connsiteX154" fmla="*/ 4372768 w 4836318"/>
                <a:gd name="connsiteY154" fmla="*/ 3973512 h 4373562"/>
                <a:gd name="connsiteX155" fmla="*/ 4385468 w 4836318"/>
                <a:gd name="connsiteY155" fmla="*/ 4024312 h 4373562"/>
                <a:gd name="connsiteX156" fmla="*/ 4385468 w 4836318"/>
                <a:gd name="connsiteY156" fmla="*/ 4024312 h 4373562"/>
                <a:gd name="connsiteX157" fmla="*/ 4442618 w 4836318"/>
                <a:gd name="connsiteY157" fmla="*/ 4068762 h 4373562"/>
                <a:gd name="connsiteX158" fmla="*/ 4468018 w 4836318"/>
                <a:gd name="connsiteY158" fmla="*/ 4106862 h 4373562"/>
                <a:gd name="connsiteX159" fmla="*/ 4468018 w 4836318"/>
                <a:gd name="connsiteY159" fmla="*/ 4106862 h 4373562"/>
                <a:gd name="connsiteX160" fmla="*/ 4563268 w 4836318"/>
                <a:gd name="connsiteY160" fmla="*/ 4144962 h 4373562"/>
                <a:gd name="connsiteX161" fmla="*/ 4556918 w 4836318"/>
                <a:gd name="connsiteY161" fmla="*/ 4208462 h 4373562"/>
                <a:gd name="connsiteX162" fmla="*/ 4601368 w 4836318"/>
                <a:gd name="connsiteY162" fmla="*/ 4214812 h 4373562"/>
                <a:gd name="connsiteX163" fmla="*/ 4614068 w 4836318"/>
                <a:gd name="connsiteY163" fmla="*/ 4252912 h 4373562"/>
                <a:gd name="connsiteX164" fmla="*/ 4652168 w 4836318"/>
                <a:gd name="connsiteY164" fmla="*/ 4291012 h 4373562"/>
                <a:gd name="connsiteX165" fmla="*/ 4652168 w 4836318"/>
                <a:gd name="connsiteY165" fmla="*/ 4291012 h 4373562"/>
                <a:gd name="connsiteX166" fmla="*/ 4766468 w 4836318"/>
                <a:gd name="connsiteY166" fmla="*/ 4297362 h 4373562"/>
                <a:gd name="connsiteX167" fmla="*/ 4829968 w 4836318"/>
                <a:gd name="connsiteY167" fmla="*/ 4348162 h 4373562"/>
                <a:gd name="connsiteX168" fmla="*/ 4836318 w 4836318"/>
                <a:gd name="connsiteY168" fmla="*/ 4373562 h 4373562"/>
                <a:gd name="connsiteX169" fmla="*/ 4836318 w 4836318"/>
                <a:gd name="connsiteY16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82018 w 4836318"/>
                <a:gd name="connsiteY91" fmla="*/ 2106612 h 4373562"/>
                <a:gd name="connsiteX92" fmla="*/ 2270124 w 4836318"/>
                <a:gd name="connsiteY92" fmla="*/ 2042319 h 4373562"/>
                <a:gd name="connsiteX93" fmla="*/ 2232818 w 4836318"/>
                <a:gd name="connsiteY93" fmla="*/ 2144712 h 4373562"/>
                <a:gd name="connsiteX94" fmla="*/ 2251868 w 4836318"/>
                <a:gd name="connsiteY94" fmla="*/ 2157412 h 4373562"/>
                <a:gd name="connsiteX95" fmla="*/ 2270918 w 4836318"/>
                <a:gd name="connsiteY95" fmla="*/ 2176462 h 4373562"/>
                <a:gd name="connsiteX96" fmla="*/ 2309018 w 4836318"/>
                <a:gd name="connsiteY96" fmla="*/ 2195512 h 4373562"/>
                <a:gd name="connsiteX97" fmla="*/ 2315368 w 4836318"/>
                <a:gd name="connsiteY97" fmla="*/ 2227262 h 4373562"/>
                <a:gd name="connsiteX98" fmla="*/ 2340768 w 4836318"/>
                <a:gd name="connsiteY98" fmla="*/ 2227262 h 4373562"/>
                <a:gd name="connsiteX99" fmla="*/ 2334418 w 4836318"/>
                <a:gd name="connsiteY99" fmla="*/ 2265362 h 4373562"/>
                <a:gd name="connsiteX100" fmla="*/ 2385218 w 4836318"/>
                <a:gd name="connsiteY100" fmla="*/ 2278062 h 4373562"/>
                <a:gd name="connsiteX101" fmla="*/ 2391568 w 4836318"/>
                <a:gd name="connsiteY101" fmla="*/ 2341562 h 4373562"/>
                <a:gd name="connsiteX102" fmla="*/ 2423318 w 4836318"/>
                <a:gd name="connsiteY102" fmla="*/ 2347912 h 4373562"/>
                <a:gd name="connsiteX103" fmla="*/ 2423318 w 4836318"/>
                <a:gd name="connsiteY103" fmla="*/ 2436812 h 4373562"/>
                <a:gd name="connsiteX104" fmla="*/ 2480468 w 4836318"/>
                <a:gd name="connsiteY104" fmla="*/ 2443162 h 4373562"/>
                <a:gd name="connsiteX105" fmla="*/ 2537618 w 4836318"/>
                <a:gd name="connsiteY105" fmla="*/ 2462212 h 4373562"/>
                <a:gd name="connsiteX106" fmla="*/ 2594768 w 4836318"/>
                <a:gd name="connsiteY106" fmla="*/ 2487612 h 4373562"/>
                <a:gd name="connsiteX107" fmla="*/ 2670968 w 4836318"/>
                <a:gd name="connsiteY107" fmla="*/ 2513012 h 4373562"/>
                <a:gd name="connsiteX108" fmla="*/ 2696368 w 4836318"/>
                <a:gd name="connsiteY108" fmla="*/ 2538412 h 4373562"/>
                <a:gd name="connsiteX109" fmla="*/ 2702718 w 4836318"/>
                <a:gd name="connsiteY109" fmla="*/ 2620962 h 4373562"/>
                <a:gd name="connsiteX110" fmla="*/ 2734468 w 4836318"/>
                <a:gd name="connsiteY110" fmla="*/ 2646362 h 4373562"/>
                <a:gd name="connsiteX111" fmla="*/ 2734468 w 4836318"/>
                <a:gd name="connsiteY111" fmla="*/ 2646362 h 4373562"/>
                <a:gd name="connsiteX112" fmla="*/ 2778918 w 4836318"/>
                <a:gd name="connsiteY112" fmla="*/ 2684462 h 4373562"/>
                <a:gd name="connsiteX113" fmla="*/ 2836068 w 4836318"/>
                <a:gd name="connsiteY113" fmla="*/ 2709862 h 4373562"/>
                <a:gd name="connsiteX114" fmla="*/ 2886868 w 4836318"/>
                <a:gd name="connsiteY114" fmla="*/ 2747962 h 4373562"/>
                <a:gd name="connsiteX115" fmla="*/ 2899568 w 4836318"/>
                <a:gd name="connsiteY115" fmla="*/ 2786062 h 4373562"/>
                <a:gd name="connsiteX116" fmla="*/ 2899568 w 4836318"/>
                <a:gd name="connsiteY116" fmla="*/ 2817812 h 4373562"/>
                <a:gd name="connsiteX117" fmla="*/ 2950368 w 4836318"/>
                <a:gd name="connsiteY117" fmla="*/ 2836862 h 4373562"/>
                <a:gd name="connsiteX118" fmla="*/ 2950368 w 4836318"/>
                <a:gd name="connsiteY118" fmla="*/ 2836862 h 4373562"/>
                <a:gd name="connsiteX119" fmla="*/ 3007518 w 4836318"/>
                <a:gd name="connsiteY119" fmla="*/ 2881312 h 4373562"/>
                <a:gd name="connsiteX120" fmla="*/ 3007518 w 4836318"/>
                <a:gd name="connsiteY120" fmla="*/ 2881312 h 4373562"/>
                <a:gd name="connsiteX121" fmla="*/ 3096418 w 4836318"/>
                <a:gd name="connsiteY121" fmla="*/ 2919412 h 4373562"/>
                <a:gd name="connsiteX122" fmla="*/ 3096418 w 4836318"/>
                <a:gd name="connsiteY122" fmla="*/ 2919412 h 4373562"/>
                <a:gd name="connsiteX123" fmla="*/ 3185318 w 4836318"/>
                <a:gd name="connsiteY123" fmla="*/ 2944812 h 4373562"/>
                <a:gd name="connsiteX124" fmla="*/ 3198018 w 4836318"/>
                <a:gd name="connsiteY124" fmla="*/ 2995612 h 4373562"/>
                <a:gd name="connsiteX125" fmla="*/ 3236118 w 4836318"/>
                <a:gd name="connsiteY125" fmla="*/ 3021012 h 4373562"/>
                <a:gd name="connsiteX126" fmla="*/ 3267868 w 4836318"/>
                <a:gd name="connsiteY126" fmla="*/ 3033712 h 4373562"/>
                <a:gd name="connsiteX127" fmla="*/ 3305968 w 4836318"/>
                <a:gd name="connsiteY127" fmla="*/ 3065462 h 4373562"/>
                <a:gd name="connsiteX128" fmla="*/ 3394868 w 4836318"/>
                <a:gd name="connsiteY128" fmla="*/ 3128962 h 4373562"/>
                <a:gd name="connsiteX129" fmla="*/ 3375818 w 4836318"/>
                <a:gd name="connsiteY129" fmla="*/ 3186112 h 4373562"/>
                <a:gd name="connsiteX130" fmla="*/ 3407568 w 4836318"/>
                <a:gd name="connsiteY130" fmla="*/ 3205162 h 4373562"/>
                <a:gd name="connsiteX131" fmla="*/ 3426618 w 4836318"/>
                <a:gd name="connsiteY131" fmla="*/ 3211512 h 4373562"/>
                <a:gd name="connsiteX132" fmla="*/ 3464718 w 4836318"/>
                <a:gd name="connsiteY132" fmla="*/ 3243262 h 4373562"/>
                <a:gd name="connsiteX133" fmla="*/ 3477418 w 4836318"/>
                <a:gd name="connsiteY133" fmla="*/ 3281362 h 4373562"/>
                <a:gd name="connsiteX134" fmla="*/ 3509168 w 4836318"/>
                <a:gd name="connsiteY134" fmla="*/ 3325812 h 4373562"/>
                <a:gd name="connsiteX135" fmla="*/ 3585368 w 4836318"/>
                <a:gd name="connsiteY135" fmla="*/ 3319462 h 4373562"/>
                <a:gd name="connsiteX136" fmla="*/ 3623468 w 4836318"/>
                <a:gd name="connsiteY136" fmla="*/ 3370262 h 4373562"/>
                <a:gd name="connsiteX137" fmla="*/ 3655218 w 4836318"/>
                <a:gd name="connsiteY137" fmla="*/ 3408362 h 4373562"/>
                <a:gd name="connsiteX138" fmla="*/ 3693318 w 4836318"/>
                <a:gd name="connsiteY138" fmla="*/ 3478212 h 4373562"/>
                <a:gd name="connsiteX139" fmla="*/ 3706018 w 4836318"/>
                <a:gd name="connsiteY139" fmla="*/ 3522662 h 4373562"/>
                <a:gd name="connsiteX140" fmla="*/ 3807618 w 4836318"/>
                <a:gd name="connsiteY140" fmla="*/ 3560762 h 4373562"/>
                <a:gd name="connsiteX141" fmla="*/ 3858418 w 4836318"/>
                <a:gd name="connsiteY141" fmla="*/ 3548062 h 4373562"/>
                <a:gd name="connsiteX142" fmla="*/ 3877468 w 4836318"/>
                <a:gd name="connsiteY142" fmla="*/ 3643312 h 4373562"/>
                <a:gd name="connsiteX143" fmla="*/ 3934618 w 4836318"/>
                <a:gd name="connsiteY143" fmla="*/ 3649662 h 4373562"/>
                <a:gd name="connsiteX144" fmla="*/ 3998118 w 4836318"/>
                <a:gd name="connsiteY144" fmla="*/ 3675062 h 4373562"/>
                <a:gd name="connsiteX145" fmla="*/ 4048918 w 4836318"/>
                <a:gd name="connsiteY145" fmla="*/ 3681412 h 4373562"/>
                <a:gd name="connsiteX146" fmla="*/ 4074318 w 4836318"/>
                <a:gd name="connsiteY146" fmla="*/ 3687762 h 4373562"/>
                <a:gd name="connsiteX147" fmla="*/ 4125118 w 4836318"/>
                <a:gd name="connsiteY147" fmla="*/ 3738562 h 4373562"/>
                <a:gd name="connsiteX148" fmla="*/ 4144168 w 4836318"/>
                <a:gd name="connsiteY148" fmla="*/ 3744912 h 4373562"/>
                <a:gd name="connsiteX149" fmla="*/ 4150518 w 4836318"/>
                <a:gd name="connsiteY149" fmla="*/ 3808412 h 4373562"/>
                <a:gd name="connsiteX150" fmla="*/ 4150518 w 4836318"/>
                <a:gd name="connsiteY150" fmla="*/ 3808412 h 4373562"/>
                <a:gd name="connsiteX151" fmla="*/ 4226718 w 4836318"/>
                <a:gd name="connsiteY151" fmla="*/ 3897312 h 4373562"/>
                <a:gd name="connsiteX152" fmla="*/ 4271168 w 4836318"/>
                <a:gd name="connsiteY152" fmla="*/ 3929062 h 4373562"/>
                <a:gd name="connsiteX153" fmla="*/ 4271168 w 4836318"/>
                <a:gd name="connsiteY153" fmla="*/ 3929062 h 4373562"/>
                <a:gd name="connsiteX154" fmla="*/ 4372768 w 4836318"/>
                <a:gd name="connsiteY154" fmla="*/ 3973512 h 4373562"/>
                <a:gd name="connsiteX155" fmla="*/ 4385468 w 4836318"/>
                <a:gd name="connsiteY155" fmla="*/ 4024312 h 4373562"/>
                <a:gd name="connsiteX156" fmla="*/ 4385468 w 4836318"/>
                <a:gd name="connsiteY156" fmla="*/ 4024312 h 4373562"/>
                <a:gd name="connsiteX157" fmla="*/ 4442618 w 4836318"/>
                <a:gd name="connsiteY157" fmla="*/ 4068762 h 4373562"/>
                <a:gd name="connsiteX158" fmla="*/ 4468018 w 4836318"/>
                <a:gd name="connsiteY158" fmla="*/ 4106862 h 4373562"/>
                <a:gd name="connsiteX159" fmla="*/ 4468018 w 4836318"/>
                <a:gd name="connsiteY159" fmla="*/ 4106862 h 4373562"/>
                <a:gd name="connsiteX160" fmla="*/ 4563268 w 4836318"/>
                <a:gd name="connsiteY160" fmla="*/ 4144962 h 4373562"/>
                <a:gd name="connsiteX161" fmla="*/ 4556918 w 4836318"/>
                <a:gd name="connsiteY161" fmla="*/ 4208462 h 4373562"/>
                <a:gd name="connsiteX162" fmla="*/ 4601368 w 4836318"/>
                <a:gd name="connsiteY162" fmla="*/ 4214812 h 4373562"/>
                <a:gd name="connsiteX163" fmla="*/ 4614068 w 4836318"/>
                <a:gd name="connsiteY163" fmla="*/ 4252912 h 4373562"/>
                <a:gd name="connsiteX164" fmla="*/ 4652168 w 4836318"/>
                <a:gd name="connsiteY164" fmla="*/ 4291012 h 4373562"/>
                <a:gd name="connsiteX165" fmla="*/ 4652168 w 4836318"/>
                <a:gd name="connsiteY165" fmla="*/ 4291012 h 4373562"/>
                <a:gd name="connsiteX166" fmla="*/ 4766468 w 4836318"/>
                <a:gd name="connsiteY166" fmla="*/ 4297362 h 4373562"/>
                <a:gd name="connsiteX167" fmla="*/ 4829968 w 4836318"/>
                <a:gd name="connsiteY167" fmla="*/ 4348162 h 4373562"/>
                <a:gd name="connsiteX168" fmla="*/ 4836318 w 4836318"/>
                <a:gd name="connsiteY168" fmla="*/ 4373562 h 4373562"/>
                <a:gd name="connsiteX169" fmla="*/ 4836318 w 4836318"/>
                <a:gd name="connsiteY16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82018 w 4836318"/>
                <a:gd name="connsiteY91" fmla="*/ 2106612 h 4373562"/>
                <a:gd name="connsiteX92" fmla="*/ 2232818 w 4836318"/>
                <a:gd name="connsiteY92" fmla="*/ 2144712 h 4373562"/>
                <a:gd name="connsiteX93" fmla="*/ 2251868 w 4836318"/>
                <a:gd name="connsiteY93" fmla="*/ 2157412 h 4373562"/>
                <a:gd name="connsiteX94" fmla="*/ 2270918 w 4836318"/>
                <a:gd name="connsiteY94" fmla="*/ 2176462 h 4373562"/>
                <a:gd name="connsiteX95" fmla="*/ 2309018 w 4836318"/>
                <a:gd name="connsiteY95" fmla="*/ 2195512 h 4373562"/>
                <a:gd name="connsiteX96" fmla="*/ 2315368 w 4836318"/>
                <a:gd name="connsiteY96" fmla="*/ 2227262 h 4373562"/>
                <a:gd name="connsiteX97" fmla="*/ 2340768 w 4836318"/>
                <a:gd name="connsiteY97" fmla="*/ 2227262 h 4373562"/>
                <a:gd name="connsiteX98" fmla="*/ 2334418 w 4836318"/>
                <a:gd name="connsiteY98" fmla="*/ 2265362 h 4373562"/>
                <a:gd name="connsiteX99" fmla="*/ 2385218 w 4836318"/>
                <a:gd name="connsiteY99" fmla="*/ 2278062 h 4373562"/>
                <a:gd name="connsiteX100" fmla="*/ 2391568 w 4836318"/>
                <a:gd name="connsiteY100" fmla="*/ 2341562 h 4373562"/>
                <a:gd name="connsiteX101" fmla="*/ 2423318 w 4836318"/>
                <a:gd name="connsiteY101" fmla="*/ 2347912 h 4373562"/>
                <a:gd name="connsiteX102" fmla="*/ 2423318 w 4836318"/>
                <a:gd name="connsiteY102" fmla="*/ 2436812 h 4373562"/>
                <a:gd name="connsiteX103" fmla="*/ 2480468 w 4836318"/>
                <a:gd name="connsiteY103" fmla="*/ 2443162 h 4373562"/>
                <a:gd name="connsiteX104" fmla="*/ 2537618 w 4836318"/>
                <a:gd name="connsiteY104" fmla="*/ 2462212 h 4373562"/>
                <a:gd name="connsiteX105" fmla="*/ 2594768 w 4836318"/>
                <a:gd name="connsiteY105" fmla="*/ 2487612 h 4373562"/>
                <a:gd name="connsiteX106" fmla="*/ 2670968 w 4836318"/>
                <a:gd name="connsiteY106" fmla="*/ 2513012 h 4373562"/>
                <a:gd name="connsiteX107" fmla="*/ 2696368 w 4836318"/>
                <a:gd name="connsiteY107" fmla="*/ 2538412 h 4373562"/>
                <a:gd name="connsiteX108" fmla="*/ 2702718 w 4836318"/>
                <a:gd name="connsiteY108" fmla="*/ 2620962 h 4373562"/>
                <a:gd name="connsiteX109" fmla="*/ 2734468 w 4836318"/>
                <a:gd name="connsiteY109" fmla="*/ 2646362 h 4373562"/>
                <a:gd name="connsiteX110" fmla="*/ 2734468 w 4836318"/>
                <a:gd name="connsiteY110" fmla="*/ 2646362 h 4373562"/>
                <a:gd name="connsiteX111" fmla="*/ 2778918 w 4836318"/>
                <a:gd name="connsiteY111" fmla="*/ 2684462 h 4373562"/>
                <a:gd name="connsiteX112" fmla="*/ 2836068 w 4836318"/>
                <a:gd name="connsiteY112" fmla="*/ 2709862 h 4373562"/>
                <a:gd name="connsiteX113" fmla="*/ 2886868 w 4836318"/>
                <a:gd name="connsiteY113" fmla="*/ 2747962 h 4373562"/>
                <a:gd name="connsiteX114" fmla="*/ 2899568 w 4836318"/>
                <a:gd name="connsiteY114" fmla="*/ 2786062 h 4373562"/>
                <a:gd name="connsiteX115" fmla="*/ 2899568 w 4836318"/>
                <a:gd name="connsiteY115" fmla="*/ 2817812 h 4373562"/>
                <a:gd name="connsiteX116" fmla="*/ 2950368 w 4836318"/>
                <a:gd name="connsiteY116" fmla="*/ 2836862 h 4373562"/>
                <a:gd name="connsiteX117" fmla="*/ 2950368 w 4836318"/>
                <a:gd name="connsiteY117" fmla="*/ 2836862 h 4373562"/>
                <a:gd name="connsiteX118" fmla="*/ 3007518 w 4836318"/>
                <a:gd name="connsiteY118" fmla="*/ 2881312 h 4373562"/>
                <a:gd name="connsiteX119" fmla="*/ 3007518 w 4836318"/>
                <a:gd name="connsiteY119" fmla="*/ 2881312 h 4373562"/>
                <a:gd name="connsiteX120" fmla="*/ 3096418 w 4836318"/>
                <a:gd name="connsiteY120" fmla="*/ 2919412 h 4373562"/>
                <a:gd name="connsiteX121" fmla="*/ 3096418 w 4836318"/>
                <a:gd name="connsiteY121" fmla="*/ 2919412 h 4373562"/>
                <a:gd name="connsiteX122" fmla="*/ 3185318 w 4836318"/>
                <a:gd name="connsiteY122" fmla="*/ 2944812 h 4373562"/>
                <a:gd name="connsiteX123" fmla="*/ 3198018 w 4836318"/>
                <a:gd name="connsiteY123" fmla="*/ 2995612 h 4373562"/>
                <a:gd name="connsiteX124" fmla="*/ 3236118 w 4836318"/>
                <a:gd name="connsiteY124" fmla="*/ 3021012 h 4373562"/>
                <a:gd name="connsiteX125" fmla="*/ 3267868 w 4836318"/>
                <a:gd name="connsiteY125" fmla="*/ 3033712 h 4373562"/>
                <a:gd name="connsiteX126" fmla="*/ 3305968 w 4836318"/>
                <a:gd name="connsiteY126" fmla="*/ 3065462 h 4373562"/>
                <a:gd name="connsiteX127" fmla="*/ 3394868 w 4836318"/>
                <a:gd name="connsiteY127" fmla="*/ 3128962 h 4373562"/>
                <a:gd name="connsiteX128" fmla="*/ 3375818 w 4836318"/>
                <a:gd name="connsiteY128" fmla="*/ 3186112 h 4373562"/>
                <a:gd name="connsiteX129" fmla="*/ 3407568 w 4836318"/>
                <a:gd name="connsiteY129" fmla="*/ 3205162 h 4373562"/>
                <a:gd name="connsiteX130" fmla="*/ 3426618 w 4836318"/>
                <a:gd name="connsiteY130" fmla="*/ 3211512 h 4373562"/>
                <a:gd name="connsiteX131" fmla="*/ 3464718 w 4836318"/>
                <a:gd name="connsiteY131" fmla="*/ 3243262 h 4373562"/>
                <a:gd name="connsiteX132" fmla="*/ 3477418 w 4836318"/>
                <a:gd name="connsiteY132" fmla="*/ 3281362 h 4373562"/>
                <a:gd name="connsiteX133" fmla="*/ 3509168 w 4836318"/>
                <a:gd name="connsiteY133" fmla="*/ 3325812 h 4373562"/>
                <a:gd name="connsiteX134" fmla="*/ 3585368 w 4836318"/>
                <a:gd name="connsiteY134" fmla="*/ 3319462 h 4373562"/>
                <a:gd name="connsiteX135" fmla="*/ 3623468 w 4836318"/>
                <a:gd name="connsiteY135" fmla="*/ 3370262 h 4373562"/>
                <a:gd name="connsiteX136" fmla="*/ 3655218 w 4836318"/>
                <a:gd name="connsiteY136" fmla="*/ 3408362 h 4373562"/>
                <a:gd name="connsiteX137" fmla="*/ 3693318 w 4836318"/>
                <a:gd name="connsiteY137" fmla="*/ 3478212 h 4373562"/>
                <a:gd name="connsiteX138" fmla="*/ 3706018 w 4836318"/>
                <a:gd name="connsiteY138" fmla="*/ 3522662 h 4373562"/>
                <a:gd name="connsiteX139" fmla="*/ 3807618 w 4836318"/>
                <a:gd name="connsiteY139" fmla="*/ 3560762 h 4373562"/>
                <a:gd name="connsiteX140" fmla="*/ 3858418 w 4836318"/>
                <a:gd name="connsiteY140" fmla="*/ 3548062 h 4373562"/>
                <a:gd name="connsiteX141" fmla="*/ 3877468 w 4836318"/>
                <a:gd name="connsiteY141" fmla="*/ 3643312 h 4373562"/>
                <a:gd name="connsiteX142" fmla="*/ 3934618 w 4836318"/>
                <a:gd name="connsiteY142" fmla="*/ 3649662 h 4373562"/>
                <a:gd name="connsiteX143" fmla="*/ 3998118 w 4836318"/>
                <a:gd name="connsiteY143" fmla="*/ 3675062 h 4373562"/>
                <a:gd name="connsiteX144" fmla="*/ 4048918 w 4836318"/>
                <a:gd name="connsiteY144" fmla="*/ 3681412 h 4373562"/>
                <a:gd name="connsiteX145" fmla="*/ 4074318 w 4836318"/>
                <a:gd name="connsiteY145" fmla="*/ 3687762 h 4373562"/>
                <a:gd name="connsiteX146" fmla="*/ 4125118 w 4836318"/>
                <a:gd name="connsiteY146" fmla="*/ 3738562 h 4373562"/>
                <a:gd name="connsiteX147" fmla="*/ 4144168 w 4836318"/>
                <a:gd name="connsiteY147" fmla="*/ 3744912 h 4373562"/>
                <a:gd name="connsiteX148" fmla="*/ 4150518 w 4836318"/>
                <a:gd name="connsiteY148" fmla="*/ 3808412 h 4373562"/>
                <a:gd name="connsiteX149" fmla="*/ 4150518 w 4836318"/>
                <a:gd name="connsiteY149" fmla="*/ 3808412 h 4373562"/>
                <a:gd name="connsiteX150" fmla="*/ 4226718 w 4836318"/>
                <a:gd name="connsiteY150" fmla="*/ 3897312 h 4373562"/>
                <a:gd name="connsiteX151" fmla="*/ 4271168 w 4836318"/>
                <a:gd name="connsiteY151" fmla="*/ 3929062 h 4373562"/>
                <a:gd name="connsiteX152" fmla="*/ 4271168 w 4836318"/>
                <a:gd name="connsiteY152" fmla="*/ 3929062 h 4373562"/>
                <a:gd name="connsiteX153" fmla="*/ 4372768 w 4836318"/>
                <a:gd name="connsiteY153" fmla="*/ 3973512 h 4373562"/>
                <a:gd name="connsiteX154" fmla="*/ 4385468 w 4836318"/>
                <a:gd name="connsiteY154" fmla="*/ 4024312 h 4373562"/>
                <a:gd name="connsiteX155" fmla="*/ 4385468 w 4836318"/>
                <a:gd name="connsiteY155" fmla="*/ 4024312 h 4373562"/>
                <a:gd name="connsiteX156" fmla="*/ 4442618 w 4836318"/>
                <a:gd name="connsiteY156" fmla="*/ 4068762 h 4373562"/>
                <a:gd name="connsiteX157" fmla="*/ 4468018 w 4836318"/>
                <a:gd name="connsiteY157" fmla="*/ 4106862 h 4373562"/>
                <a:gd name="connsiteX158" fmla="*/ 4468018 w 4836318"/>
                <a:gd name="connsiteY158" fmla="*/ 4106862 h 4373562"/>
                <a:gd name="connsiteX159" fmla="*/ 4563268 w 4836318"/>
                <a:gd name="connsiteY159" fmla="*/ 4144962 h 4373562"/>
                <a:gd name="connsiteX160" fmla="*/ 4556918 w 4836318"/>
                <a:gd name="connsiteY160" fmla="*/ 4208462 h 4373562"/>
                <a:gd name="connsiteX161" fmla="*/ 4601368 w 4836318"/>
                <a:gd name="connsiteY161" fmla="*/ 4214812 h 4373562"/>
                <a:gd name="connsiteX162" fmla="*/ 4614068 w 4836318"/>
                <a:gd name="connsiteY162" fmla="*/ 4252912 h 4373562"/>
                <a:gd name="connsiteX163" fmla="*/ 4652168 w 4836318"/>
                <a:gd name="connsiteY163" fmla="*/ 4291012 h 4373562"/>
                <a:gd name="connsiteX164" fmla="*/ 4652168 w 4836318"/>
                <a:gd name="connsiteY164" fmla="*/ 4291012 h 4373562"/>
                <a:gd name="connsiteX165" fmla="*/ 4766468 w 4836318"/>
                <a:gd name="connsiteY165" fmla="*/ 4297362 h 4373562"/>
                <a:gd name="connsiteX166" fmla="*/ 4829968 w 4836318"/>
                <a:gd name="connsiteY166" fmla="*/ 4348162 h 4373562"/>
                <a:gd name="connsiteX167" fmla="*/ 4836318 w 4836318"/>
                <a:gd name="connsiteY167" fmla="*/ 4373562 h 4373562"/>
                <a:gd name="connsiteX168" fmla="*/ 4836318 w 4836318"/>
                <a:gd name="connsiteY168"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232818 w 4836318"/>
                <a:gd name="connsiteY92" fmla="*/ 2144712 h 4373562"/>
                <a:gd name="connsiteX93" fmla="*/ 2251868 w 4836318"/>
                <a:gd name="connsiteY93" fmla="*/ 2157412 h 4373562"/>
                <a:gd name="connsiteX94" fmla="*/ 2270918 w 4836318"/>
                <a:gd name="connsiteY94" fmla="*/ 2176462 h 4373562"/>
                <a:gd name="connsiteX95" fmla="*/ 2309018 w 4836318"/>
                <a:gd name="connsiteY95" fmla="*/ 2195512 h 4373562"/>
                <a:gd name="connsiteX96" fmla="*/ 2315368 w 4836318"/>
                <a:gd name="connsiteY96" fmla="*/ 2227262 h 4373562"/>
                <a:gd name="connsiteX97" fmla="*/ 2340768 w 4836318"/>
                <a:gd name="connsiteY97" fmla="*/ 2227262 h 4373562"/>
                <a:gd name="connsiteX98" fmla="*/ 2334418 w 4836318"/>
                <a:gd name="connsiteY98" fmla="*/ 2265362 h 4373562"/>
                <a:gd name="connsiteX99" fmla="*/ 2385218 w 4836318"/>
                <a:gd name="connsiteY99" fmla="*/ 2278062 h 4373562"/>
                <a:gd name="connsiteX100" fmla="*/ 2391568 w 4836318"/>
                <a:gd name="connsiteY100" fmla="*/ 2341562 h 4373562"/>
                <a:gd name="connsiteX101" fmla="*/ 2423318 w 4836318"/>
                <a:gd name="connsiteY101" fmla="*/ 2347912 h 4373562"/>
                <a:gd name="connsiteX102" fmla="*/ 2423318 w 4836318"/>
                <a:gd name="connsiteY102" fmla="*/ 2436812 h 4373562"/>
                <a:gd name="connsiteX103" fmla="*/ 2480468 w 4836318"/>
                <a:gd name="connsiteY103" fmla="*/ 2443162 h 4373562"/>
                <a:gd name="connsiteX104" fmla="*/ 2537618 w 4836318"/>
                <a:gd name="connsiteY104" fmla="*/ 2462212 h 4373562"/>
                <a:gd name="connsiteX105" fmla="*/ 2594768 w 4836318"/>
                <a:gd name="connsiteY105" fmla="*/ 2487612 h 4373562"/>
                <a:gd name="connsiteX106" fmla="*/ 2670968 w 4836318"/>
                <a:gd name="connsiteY106" fmla="*/ 2513012 h 4373562"/>
                <a:gd name="connsiteX107" fmla="*/ 2696368 w 4836318"/>
                <a:gd name="connsiteY107" fmla="*/ 2538412 h 4373562"/>
                <a:gd name="connsiteX108" fmla="*/ 2702718 w 4836318"/>
                <a:gd name="connsiteY108" fmla="*/ 2620962 h 4373562"/>
                <a:gd name="connsiteX109" fmla="*/ 2734468 w 4836318"/>
                <a:gd name="connsiteY109" fmla="*/ 2646362 h 4373562"/>
                <a:gd name="connsiteX110" fmla="*/ 2734468 w 4836318"/>
                <a:gd name="connsiteY110" fmla="*/ 2646362 h 4373562"/>
                <a:gd name="connsiteX111" fmla="*/ 2778918 w 4836318"/>
                <a:gd name="connsiteY111" fmla="*/ 2684462 h 4373562"/>
                <a:gd name="connsiteX112" fmla="*/ 2836068 w 4836318"/>
                <a:gd name="connsiteY112" fmla="*/ 2709862 h 4373562"/>
                <a:gd name="connsiteX113" fmla="*/ 2886868 w 4836318"/>
                <a:gd name="connsiteY113" fmla="*/ 2747962 h 4373562"/>
                <a:gd name="connsiteX114" fmla="*/ 2899568 w 4836318"/>
                <a:gd name="connsiteY114" fmla="*/ 2786062 h 4373562"/>
                <a:gd name="connsiteX115" fmla="*/ 2899568 w 4836318"/>
                <a:gd name="connsiteY115" fmla="*/ 2817812 h 4373562"/>
                <a:gd name="connsiteX116" fmla="*/ 2950368 w 4836318"/>
                <a:gd name="connsiteY116" fmla="*/ 2836862 h 4373562"/>
                <a:gd name="connsiteX117" fmla="*/ 2950368 w 4836318"/>
                <a:gd name="connsiteY117" fmla="*/ 2836862 h 4373562"/>
                <a:gd name="connsiteX118" fmla="*/ 3007518 w 4836318"/>
                <a:gd name="connsiteY118" fmla="*/ 2881312 h 4373562"/>
                <a:gd name="connsiteX119" fmla="*/ 3007518 w 4836318"/>
                <a:gd name="connsiteY119" fmla="*/ 2881312 h 4373562"/>
                <a:gd name="connsiteX120" fmla="*/ 3096418 w 4836318"/>
                <a:gd name="connsiteY120" fmla="*/ 2919412 h 4373562"/>
                <a:gd name="connsiteX121" fmla="*/ 3096418 w 4836318"/>
                <a:gd name="connsiteY121" fmla="*/ 2919412 h 4373562"/>
                <a:gd name="connsiteX122" fmla="*/ 3185318 w 4836318"/>
                <a:gd name="connsiteY122" fmla="*/ 2944812 h 4373562"/>
                <a:gd name="connsiteX123" fmla="*/ 3198018 w 4836318"/>
                <a:gd name="connsiteY123" fmla="*/ 2995612 h 4373562"/>
                <a:gd name="connsiteX124" fmla="*/ 3236118 w 4836318"/>
                <a:gd name="connsiteY124" fmla="*/ 3021012 h 4373562"/>
                <a:gd name="connsiteX125" fmla="*/ 3267868 w 4836318"/>
                <a:gd name="connsiteY125" fmla="*/ 3033712 h 4373562"/>
                <a:gd name="connsiteX126" fmla="*/ 3305968 w 4836318"/>
                <a:gd name="connsiteY126" fmla="*/ 3065462 h 4373562"/>
                <a:gd name="connsiteX127" fmla="*/ 3394868 w 4836318"/>
                <a:gd name="connsiteY127" fmla="*/ 3128962 h 4373562"/>
                <a:gd name="connsiteX128" fmla="*/ 3375818 w 4836318"/>
                <a:gd name="connsiteY128" fmla="*/ 3186112 h 4373562"/>
                <a:gd name="connsiteX129" fmla="*/ 3407568 w 4836318"/>
                <a:gd name="connsiteY129" fmla="*/ 3205162 h 4373562"/>
                <a:gd name="connsiteX130" fmla="*/ 3426618 w 4836318"/>
                <a:gd name="connsiteY130" fmla="*/ 3211512 h 4373562"/>
                <a:gd name="connsiteX131" fmla="*/ 3464718 w 4836318"/>
                <a:gd name="connsiteY131" fmla="*/ 3243262 h 4373562"/>
                <a:gd name="connsiteX132" fmla="*/ 3477418 w 4836318"/>
                <a:gd name="connsiteY132" fmla="*/ 3281362 h 4373562"/>
                <a:gd name="connsiteX133" fmla="*/ 3509168 w 4836318"/>
                <a:gd name="connsiteY133" fmla="*/ 3325812 h 4373562"/>
                <a:gd name="connsiteX134" fmla="*/ 3585368 w 4836318"/>
                <a:gd name="connsiteY134" fmla="*/ 3319462 h 4373562"/>
                <a:gd name="connsiteX135" fmla="*/ 3623468 w 4836318"/>
                <a:gd name="connsiteY135" fmla="*/ 3370262 h 4373562"/>
                <a:gd name="connsiteX136" fmla="*/ 3655218 w 4836318"/>
                <a:gd name="connsiteY136" fmla="*/ 3408362 h 4373562"/>
                <a:gd name="connsiteX137" fmla="*/ 3693318 w 4836318"/>
                <a:gd name="connsiteY137" fmla="*/ 3478212 h 4373562"/>
                <a:gd name="connsiteX138" fmla="*/ 3706018 w 4836318"/>
                <a:gd name="connsiteY138" fmla="*/ 3522662 h 4373562"/>
                <a:gd name="connsiteX139" fmla="*/ 3807618 w 4836318"/>
                <a:gd name="connsiteY139" fmla="*/ 3560762 h 4373562"/>
                <a:gd name="connsiteX140" fmla="*/ 3858418 w 4836318"/>
                <a:gd name="connsiteY140" fmla="*/ 3548062 h 4373562"/>
                <a:gd name="connsiteX141" fmla="*/ 3877468 w 4836318"/>
                <a:gd name="connsiteY141" fmla="*/ 3643312 h 4373562"/>
                <a:gd name="connsiteX142" fmla="*/ 3934618 w 4836318"/>
                <a:gd name="connsiteY142" fmla="*/ 3649662 h 4373562"/>
                <a:gd name="connsiteX143" fmla="*/ 3998118 w 4836318"/>
                <a:gd name="connsiteY143" fmla="*/ 3675062 h 4373562"/>
                <a:gd name="connsiteX144" fmla="*/ 4048918 w 4836318"/>
                <a:gd name="connsiteY144" fmla="*/ 3681412 h 4373562"/>
                <a:gd name="connsiteX145" fmla="*/ 4074318 w 4836318"/>
                <a:gd name="connsiteY145" fmla="*/ 3687762 h 4373562"/>
                <a:gd name="connsiteX146" fmla="*/ 4125118 w 4836318"/>
                <a:gd name="connsiteY146" fmla="*/ 3738562 h 4373562"/>
                <a:gd name="connsiteX147" fmla="*/ 4144168 w 4836318"/>
                <a:gd name="connsiteY147" fmla="*/ 3744912 h 4373562"/>
                <a:gd name="connsiteX148" fmla="*/ 4150518 w 4836318"/>
                <a:gd name="connsiteY148" fmla="*/ 3808412 h 4373562"/>
                <a:gd name="connsiteX149" fmla="*/ 4150518 w 4836318"/>
                <a:gd name="connsiteY149" fmla="*/ 3808412 h 4373562"/>
                <a:gd name="connsiteX150" fmla="*/ 4226718 w 4836318"/>
                <a:gd name="connsiteY150" fmla="*/ 3897312 h 4373562"/>
                <a:gd name="connsiteX151" fmla="*/ 4271168 w 4836318"/>
                <a:gd name="connsiteY151" fmla="*/ 3929062 h 4373562"/>
                <a:gd name="connsiteX152" fmla="*/ 4271168 w 4836318"/>
                <a:gd name="connsiteY152" fmla="*/ 3929062 h 4373562"/>
                <a:gd name="connsiteX153" fmla="*/ 4372768 w 4836318"/>
                <a:gd name="connsiteY153" fmla="*/ 3973512 h 4373562"/>
                <a:gd name="connsiteX154" fmla="*/ 4385468 w 4836318"/>
                <a:gd name="connsiteY154" fmla="*/ 4024312 h 4373562"/>
                <a:gd name="connsiteX155" fmla="*/ 4385468 w 4836318"/>
                <a:gd name="connsiteY155" fmla="*/ 4024312 h 4373562"/>
                <a:gd name="connsiteX156" fmla="*/ 4442618 w 4836318"/>
                <a:gd name="connsiteY156" fmla="*/ 4068762 h 4373562"/>
                <a:gd name="connsiteX157" fmla="*/ 4468018 w 4836318"/>
                <a:gd name="connsiteY157" fmla="*/ 4106862 h 4373562"/>
                <a:gd name="connsiteX158" fmla="*/ 4468018 w 4836318"/>
                <a:gd name="connsiteY158" fmla="*/ 4106862 h 4373562"/>
                <a:gd name="connsiteX159" fmla="*/ 4563268 w 4836318"/>
                <a:gd name="connsiteY159" fmla="*/ 4144962 h 4373562"/>
                <a:gd name="connsiteX160" fmla="*/ 4556918 w 4836318"/>
                <a:gd name="connsiteY160" fmla="*/ 4208462 h 4373562"/>
                <a:gd name="connsiteX161" fmla="*/ 4601368 w 4836318"/>
                <a:gd name="connsiteY161" fmla="*/ 4214812 h 4373562"/>
                <a:gd name="connsiteX162" fmla="*/ 4614068 w 4836318"/>
                <a:gd name="connsiteY162" fmla="*/ 4252912 h 4373562"/>
                <a:gd name="connsiteX163" fmla="*/ 4652168 w 4836318"/>
                <a:gd name="connsiteY163" fmla="*/ 4291012 h 4373562"/>
                <a:gd name="connsiteX164" fmla="*/ 4652168 w 4836318"/>
                <a:gd name="connsiteY164" fmla="*/ 4291012 h 4373562"/>
                <a:gd name="connsiteX165" fmla="*/ 4766468 w 4836318"/>
                <a:gd name="connsiteY165" fmla="*/ 4297362 h 4373562"/>
                <a:gd name="connsiteX166" fmla="*/ 4829968 w 4836318"/>
                <a:gd name="connsiteY166" fmla="*/ 4348162 h 4373562"/>
                <a:gd name="connsiteX167" fmla="*/ 4836318 w 4836318"/>
                <a:gd name="connsiteY167" fmla="*/ 4373562 h 4373562"/>
                <a:gd name="connsiteX168" fmla="*/ 4836318 w 4836318"/>
                <a:gd name="connsiteY168"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232818 w 4836318"/>
                <a:gd name="connsiteY93" fmla="*/ 2144712 h 4373562"/>
                <a:gd name="connsiteX94" fmla="*/ 2251868 w 4836318"/>
                <a:gd name="connsiteY94" fmla="*/ 2157412 h 4373562"/>
                <a:gd name="connsiteX95" fmla="*/ 2270918 w 4836318"/>
                <a:gd name="connsiteY95" fmla="*/ 2176462 h 4373562"/>
                <a:gd name="connsiteX96" fmla="*/ 2309018 w 4836318"/>
                <a:gd name="connsiteY96" fmla="*/ 2195512 h 4373562"/>
                <a:gd name="connsiteX97" fmla="*/ 2315368 w 4836318"/>
                <a:gd name="connsiteY97" fmla="*/ 2227262 h 4373562"/>
                <a:gd name="connsiteX98" fmla="*/ 2340768 w 4836318"/>
                <a:gd name="connsiteY98" fmla="*/ 2227262 h 4373562"/>
                <a:gd name="connsiteX99" fmla="*/ 2334418 w 4836318"/>
                <a:gd name="connsiteY99" fmla="*/ 2265362 h 4373562"/>
                <a:gd name="connsiteX100" fmla="*/ 2385218 w 4836318"/>
                <a:gd name="connsiteY100" fmla="*/ 2278062 h 4373562"/>
                <a:gd name="connsiteX101" fmla="*/ 2391568 w 4836318"/>
                <a:gd name="connsiteY101" fmla="*/ 2341562 h 4373562"/>
                <a:gd name="connsiteX102" fmla="*/ 2423318 w 4836318"/>
                <a:gd name="connsiteY102" fmla="*/ 2347912 h 4373562"/>
                <a:gd name="connsiteX103" fmla="*/ 2423318 w 4836318"/>
                <a:gd name="connsiteY103" fmla="*/ 2436812 h 4373562"/>
                <a:gd name="connsiteX104" fmla="*/ 2480468 w 4836318"/>
                <a:gd name="connsiteY104" fmla="*/ 2443162 h 4373562"/>
                <a:gd name="connsiteX105" fmla="*/ 2537618 w 4836318"/>
                <a:gd name="connsiteY105" fmla="*/ 2462212 h 4373562"/>
                <a:gd name="connsiteX106" fmla="*/ 2594768 w 4836318"/>
                <a:gd name="connsiteY106" fmla="*/ 2487612 h 4373562"/>
                <a:gd name="connsiteX107" fmla="*/ 2670968 w 4836318"/>
                <a:gd name="connsiteY107" fmla="*/ 2513012 h 4373562"/>
                <a:gd name="connsiteX108" fmla="*/ 2696368 w 4836318"/>
                <a:gd name="connsiteY108" fmla="*/ 2538412 h 4373562"/>
                <a:gd name="connsiteX109" fmla="*/ 2702718 w 4836318"/>
                <a:gd name="connsiteY109" fmla="*/ 2620962 h 4373562"/>
                <a:gd name="connsiteX110" fmla="*/ 2734468 w 4836318"/>
                <a:gd name="connsiteY110" fmla="*/ 2646362 h 4373562"/>
                <a:gd name="connsiteX111" fmla="*/ 2734468 w 4836318"/>
                <a:gd name="connsiteY111" fmla="*/ 2646362 h 4373562"/>
                <a:gd name="connsiteX112" fmla="*/ 2778918 w 4836318"/>
                <a:gd name="connsiteY112" fmla="*/ 2684462 h 4373562"/>
                <a:gd name="connsiteX113" fmla="*/ 2836068 w 4836318"/>
                <a:gd name="connsiteY113" fmla="*/ 2709862 h 4373562"/>
                <a:gd name="connsiteX114" fmla="*/ 2886868 w 4836318"/>
                <a:gd name="connsiteY114" fmla="*/ 2747962 h 4373562"/>
                <a:gd name="connsiteX115" fmla="*/ 2899568 w 4836318"/>
                <a:gd name="connsiteY115" fmla="*/ 2786062 h 4373562"/>
                <a:gd name="connsiteX116" fmla="*/ 2899568 w 4836318"/>
                <a:gd name="connsiteY116" fmla="*/ 2817812 h 4373562"/>
                <a:gd name="connsiteX117" fmla="*/ 2950368 w 4836318"/>
                <a:gd name="connsiteY117" fmla="*/ 2836862 h 4373562"/>
                <a:gd name="connsiteX118" fmla="*/ 2950368 w 4836318"/>
                <a:gd name="connsiteY118" fmla="*/ 2836862 h 4373562"/>
                <a:gd name="connsiteX119" fmla="*/ 3007518 w 4836318"/>
                <a:gd name="connsiteY119" fmla="*/ 2881312 h 4373562"/>
                <a:gd name="connsiteX120" fmla="*/ 3007518 w 4836318"/>
                <a:gd name="connsiteY120" fmla="*/ 2881312 h 4373562"/>
                <a:gd name="connsiteX121" fmla="*/ 3096418 w 4836318"/>
                <a:gd name="connsiteY121" fmla="*/ 2919412 h 4373562"/>
                <a:gd name="connsiteX122" fmla="*/ 3096418 w 4836318"/>
                <a:gd name="connsiteY122" fmla="*/ 2919412 h 4373562"/>
                <a:gd name="connsiteX123" fmla="*/ 3185318 w 4836318"/>
                <a:gd name="connsiteY123" fmla="*/ 2944812 h 4373562"/>
                <a:gd name="connsiteX124" fmla="*/ 3198018 w 4836318"/>
                <a:gd name="connsiteY124" fmla="*/ 2995612 h 4373562"/>
                <a:gd name="connsiteX125" fmla="*/ 3236118 w 4836318"/>
                <a:gd name="connsiteY125" fmla="*/ 3021012 h 4373562"/>
                <a:gd name="connsiteX126" fmla="*/ 3267868 w 4836318"/>
                <a:gd name="connsiteY126" fmla="*/ 3033712 h 4373562"/>
                <a:gd name="connsiteX127" fmla="*/ 3305968 w 4836318"/>
                <a:gd name="connsiteY127" fmla="*/ 3065462 h 4373562"/>
                <a:gd name="connsiteX128" fmla="*/ 3394868 w 4836318"/>
                <a:gd name="connsiteY128" fmla="*/ 3128962 h 4373562"/>
                <a:gd name="connsiteX129" fmla="*/ 3375818 w 4836318"/>
                <a:gd name="connsiteY129" fmla="*/ 3186112 h 4373562"/>
                <a:gd name="connsiteX130" fmla="*/ 3407568 w 4836318"/>
                <a:gd name="connsiteY130" fmla="*/ 3205162 h 4373562"/>
                <a:gd name="connsiteX131" fmla="*/ 3426618 w 4836318"/>
                <a:gd name="connsiteY131" fmla="*/ 3211512 h 4373562"/>
                <a:gd name="connsiteX132" fmla="*/ 3464718 w 4836318"/>
                <a:gd name="connsiteY132" fmla="*/ 3243262 h 4373562"/>
                <a:gd name="connsiteX133" fmla="*/ 3477418 w 4836318"/>
                <a:gd name="connsiteY133" fmla="*/ 3281362 h 4373562"/>
                <a:gd name="connsiteX134" fmla="*/ 3509168 w 4836318"/>
                <a:gd name="connsiteY134" fmla="*/ 3325812 h 4373562"/>
                <a:gd name="connsiteX135" fmla="*/ 3585368 w 4836318"/>
                <a:gd name="connsiteY135" fmla="*/ 3319462 h 4373562"/>
                <a:gd name="connsiteX136" fmla="*/ 3623468 w 4836318"/>
                <a:gd name="connsiteY136" fmla="*/ 3370262 h 4373562"/>
                <a:gd name="connsiteX137" fmla="*/ 3655218 w 4836318"/>
                <a:gd name="connsiteY137" fmla="*/ 3408362 h 4373562"/>
                <a:gd name="connsiteX138" fmla="*/ 3693318 w 4836318"/>
                <a:gd name="connsiteY138" fmla="*/ 3478212 h 4373562"/>
                <a:gd name="connsiteX139" fmla="*/ 3706018 w 4836318"/>
                <a:gd name="connsiteY139" fmla="*/ 3522662 h 4373562"/>
                <a:gd name="connsiteX140" fmla="*/ 3807618 w 4836318"/>
                <a:gd name="connsiteY140" fmla="*/ 3560762 h 4373562"/>
                <a:gd name="connsiteX141" fmla="*/ 3858418 w 4836318"/>
                <a:gd name="connsiteY141" fmla="*/ 3548062 h 4373562"/>
                <a:gd name="connsiteX142" fmla="*/ 3877468 w 4836318"/>
                <a:gd name="connsiteY142" fmla="*/ 3643312 h 4373562"/>
                <a:gd name="connsiteX143" fmla="*/ 3934618 w 4836318"/>
                <a:gd name="connsiteY143" fmla="*/ 3649662 h 4373562"/>
                <a:gd name="connsiteX144" fmla="*/ 3998118 w 4836318"/>
                <a:gd name="connsiteY144" fmla="*/ 3675062 h 4373562"/>
                <a:gd name="connsiteX145" fmla="*/ 4048918 w 4836318"/>
                <a:gd name="connsiteY145" fmla="*/ 3681412 h 4373562"/>
                <a:gd name="connsiteX146" fmla="*/ 4074318 w 4836318"/>
                <a:gd name="connsiteY146" fmla="*/ 3687762 h 4373562"/>
                <a:gd name="connsiteX147" fmla="*/ 4125118 w 4836318"/>
                <a:gd name="connsiteY147" fmla="*/ 3738562 h 4373562"/>
                <a:gd name="connsiteX148" fmla="*/ 4144168 w 4836318"/>
                <a:gd name="connsiteY148" fmla="*/ 3744912 h 4373562"/>
                <a:gd name="connsiteX149" fmla="*/ 4150518 w 4836318"/>
                <a:gd name="connsiteY149" fmla="*/ 3808412 h 4373562"/>
                <a:gd name="connsiteX150" fmla="*/ 4150518 w 4836318"/>
                <a:gd name="connsiteY150" fmla="*/ 3808412 h 4373562"/>
                <a:gd name="connsiteX151" fmla="*/ 4226718 w 4836318"/>
                <a:gd name="connsiteY151" fmla="*/ 3897312 h 4373562"/>
                <a:gd name="connsiteX152" fmla="*/ 4271168 w 4836318"/>
                <a:gd name="connsiteY152" fmla="*/ 3929062 h 4373562"/>
                <a:gd name="connsiteX153" fmla="*/ 4271168 w 4836318"/>
                <a:gd name="connsiteY153" fmla="*/ 3929062 h 4373562"/>
                <a:gd name="connsiteX154" fmla="*/ 4372768 w 4836318"/>
                <a:gd name="connsiteY154" fmla="*/ 3973512 h 4373562"/>
                <a:gd name="connsiteX155" fmla="*/ 4385468 w 4836318"/>
                <a:gd name="connsiteY155" fmla="*/ 4024312 h 4373562"/>
                <a:gd name="connsiteX156" fmla="*/ 4385468 w 4836318"/>
                <a:gd name="connsiteY156" fmla="*/ 4024312 h 4373562"/>
                <a:gd name="connsiteX157" fmla="*/ 4442618 w 4836318"/>
                <a:gd name="connsiteY157" fmla="*/ 4068762 h 4373562"/>
                <a:gd name="connsiteX158" fmla="*/ 4468018 w 4836318"/>
                <a:gd name="connsiteY158" fmla="*/ 4106862 h 4373562"/>
                <a:gd name="connsiteX159" fmla="*/ 4468018 w 4836318"/>
                <a:gd name="connsiteY159" fmla="*/ 4106862 h 4373562"/>
                <a:gd name="connsiteX160" fmla="*/ 4563268 w 4836318"/>
                <a:gd name="connsiteY160" fmla="*/ 4144962 h 4373562"/>
                <a:gd name="connsiteX161" fmla="*/ 4556918 w 4836318"/>
                <a:gd name="connsiteY161" fmla="*/ 4208462 h 4373562"/>
                <a:gd name="connsiteX162" fmla="*/ 4601368 w 4836318"/>
                <a:gd name="connsiteY162" fmla="*/ 4214812 h 4373562"/>
                <a:gd name="connsiteX163" fmla="*/ 4614068 w 4836318"/>
                <a:gd name="connsiteY163" fmla="*/ 4252912 h 4373562"/>
                <a:gd name="connsiteX164" fmla="*/ 4652168 w 4836318"/>
                <a:gd name="connsiteY164" fmla="*/ 4291012 h 4373562"/>
                <a:gd name="connsiteX165" fmla="*/ 4652168 w 4836318"/>
                <a:gd name="connsiteY165" fmla="*/ 4291012 h 4373562"/>
                <a:gd name="connsiteX166" fmla="*/ 4766468 w 4836318"/>
                <a:gd name="connsiteY166" fmla="*/ 4297362 h 4373562"/>
                <a:gd name="connsiteX167" fmla="*/ 4829968 w 4836318"/>
                <a:gd name="connsiteY167" fmla="*/ 4348162 h 4373562"/>
                <a:gd name="connsiteX168" fmla="*/ 4836318 w 4836318"/>
                <a:gd name="connsiteY168" fmla="*/ 4373562 h 4373562"/>
                <a:gd name="connsiteX169" fmla="*/ 4836318 w 4836318"/>
                <a:gd name="connsiteY16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232818 w 4836318"/>
                <a:gd name="connsiteY94" fmla="*/ 2144712 h 4373562"/>
                <a:gd name="connsiteX95" fmla="*/ 2251868 w 4836318"/>
                <a:gd name="connsiteY95" fmla="*/ 2157412 h 4373562"/>
                <a:gd name="connsiteX96" fmla="*/ 2270918 w 4836318"/>
                <a:gd name="connsiteY96" fmla="*/ 2176462 h 4373562"/>
                <a:gd name="connsiteX97" fmla="*/ 2309018 w 4836318"/>
                <a:gd name="connsiteY97" fmla="*/ 2195512 h 4373562"/>
                <a:gd name="connsiteX98" fmla="*/ 2315368 w 4836318"/>
                <a:gd name="connsiteY98" fmla="*/ 2227262 h 4373562"/>
                <a:gd name="connsiteX99" fmla="*/ 2340768 w 4836318"/>
                <a:gd name="connsiteY99" fmla="*/ 2227262 h 4373562"/>
                <a:gd name="connsiteX100" fmla="*/ 2334418 w 4836318"/>
                <a:gd name="connsiteY100" fmla="*/ 2265362 h 4373562"/>
                <a:gd name="connsiteX101" fmla="*/ 2385218 w 4836318"/>
                <a:gd name="connsiteY101" fmla="*/ 2278062 h 4373562"/>
                <a:gd name="connsiteX102" fmla="*/ 2391568 w 4836318"/>
                <a:gd name="connsiteY102" fmla="*/ 2341562 h 4373562"/>
                <a:gd name="connsiteX103" fmla="*/ 2423318 w 4836318"/>
                <a:gd name="connsiteY103" fmla="*/ 2347912 h 4373562"/>
                <a:gd name="connsiteX104" fmla="*/ 2423318 w 4836318"/>
                <a:gd name="connsiteY104" fmla="*/ 2436812 h 4373562"/>
                <a:gd name="connsiteX105" fmla="*/ 2480468 w 4836318"/>
                <a:gd name="connsiteY105" fmla="*/ 2443162 h 4373562"/>
                <a:gd name="connsiteX106" fmla="*/ 2537618 w 4836318"/>
                <a:gd name="connsiteY106" fmla="*/ 2462212 h 4373562"/>
                <a:gd name="connsiteX107" fmla="*/ 2594768 w 4836318"/>
                <a:gd name="connsiteY107" fmla="*/ 2487612 h 4373562"/>
                <a:gd name="connsiteX108" fmla="*/ 2670968 w 4836318"/>
                <a:gd name="connsiteY108" fmla="*/ 2513012 h 4373562"/>
                <a:gd name="connsiteX109" fmla="*/ 2696368 w 4836318"/>
                <a:gd name="connsiteY109" fmla="*/ 2538412 h 4373562"/>
                <a:gd name="connsiteX110" fmla="*/ 2702718 w 4836318"/>
                <a:gd name="connsiteY110" fmla="*/ 2620962 h 4373562"/>
                <a:gd name="connsiteX111" fmla="*/ 2734468 w 4836318"/>
                <a:gd name="connsiteY111" fmla="*/ 2646362 h 4373562"/>
                <a:gd name="connsiteX112" fmla="*/ 2734468 w 4836318"/>
                <a:gd name="connsiteY112" fmla="*/ 2646362 h 4373562"/>
                <a:gd name="connsiteX113" fmla="*/ 2778918 w 4836318"/>
                <a:gd name="connsiteY113" fmla="*/ 2684462 h 4373562"/>
                <a:gd name="connsiteX114" fmla="*/ 2836068 w 4836318"/>
                <a:gd name="connsiteY114" fmla="*/ 2709862 h 4373562"/>
                <a:gd name="connsiteX115" fmla="*/ 2886868 w 4836318"/>
                <a:gd name="connsiteY115" fmla="*/ 2747962 h 4373562"/>
                <a:gd name="connsiteX116" fmla="*/ 2899568 w 4836318"/>
                <a:gd name="connsiteY116" fmla="*/ 2786062 h 4373562"/>
                <a:gd name="connsiteX117" fmla="*/ 2899568 w 4836318"/>
                <a:gd name="connsiteY117" fmla="*/ 2817812 h 4373562"/>
                <a:gd name="connsiteX118" fmla="*/ 2950368 w 4836318"/>
                <a:gd name="connsiteY118" fmla="*/ 2836862 h 4373562"/>
                <a:gd name="connsiteX119" fmla="*/ 2950368 w 4836318"/>
                <a:gd name="connsiteY119" fmla="*/ 2836862 h 4373562"/>
                <a:gd name="connsiteX120" fmla="*/ 3007518 w 4836318"/>
                <a:gd name="connsiteY120" fmla="*/ 2881312 h 4373562"/>
                <a:gd name="connsiteX121" fmla="*/ 3007518 w 4836318"/>
                <a:gd name="connsiteY121" fmla="*/ 2881312 h 4373562"/>
                <a:gd name="connsiteX122" fmla="*/ 3096418 w 4836318"/>
                <a:gd name="connsiteY122" fmla="*/ 2919412 h 4373562"/>
                <a:gd name="connsiteX123" fmla="*/ 3096418 w 4836318"/>
                <a:gd name="connsiteY123" fmla="*/ 2919412 h 4373562"/>
                <a:gd name="connsiteX124" fmla="*/ 3185318 w 4836318"/>
                <a:gd name="connsiteY124" fmla="*/ 2944812 h 4373562"/>
                <a:gd name="connsiteX125" fmla="*/ 3198018 w 4836318"/>
                <a:gd name="connsiteY125" fmla="*/ 2995612 h 4373562"/>
                <a:gd name="connsiteX126" fmla="*/ 3236118 w 4836318"/>
                <a:gd name="connsiteY126" fmla="*/ 3021012 h 4373562"/>
                <a:gd name="connsiteX127" fmla="*/ 3267868 w 4836318"/>
                <a:gd name="connsiteY127" fmla="*/ 3033712 h 4373562"/>
                <a:gd name="connsiteX128" fmla="*/ 3305968 w 4836318"/>
                <a:gd name="connsiteY128" fmla="*/ 3065462 h 4373562"/>
                <a:gd name="connsiteX129" fmla="*/ 3394868 w 4836318"/>
                <a:gd name="connsiteY129" fmla="*/ 3128962 h 4373562"/>
                <a:gd name="connsiteX130" fmla="*/ 3375818 w 4836318"/>
                <a:gd name="connsiteY130" fmla="*/ 3186112 h 4373562"/>
                <a:gd name="connsiteX131" fmla="*/ 3407568 w 4836318"/>
                <a:gd name="connsiteY131" fmla="*/ 3205162 h 4373562"/>
                <a:gd name="connsiteX132" fmla="*/ 3426618 w 4836318"/>
                <a:gd name="connsiteY132" fmla="*/ 3211512 h 4373562"/>
                <a:gd name="connsiteX133" fmla="*/ 3464718 w 4836318"/>
                <a:gd name="connsiteY133" fmla="*/ 3243262 h 4373562"/>
                <a:gd name="connsiteX134" fmla="*/ 3477418 w 4836318"/>
                <a:gd name="connsiteY134" fmla="*/ 3281362 h 4373562"/>
                <a:gd name="connsiteX135" fmla="*/ 3509168 w 4836318"/>
                <a:gd name="connsiteY135" fmla="*/ 3325812 h 4373562"/>
                <a:gd name="connsiteX136" fmla="*/ 3585368 w 4836318"/>
                <a:gd name="connsiteY136" fmla="*/ 3319462 h 4373562"/>
                <a:gd name="connsiteX137" fmla="*/ 3623468 w 4836318"/>
                <a:gd name="connsiteY137" fmla="*/ 3370262 h 4373562"/>
                <a:gd name="connsiteX138" fmla="*/ 3655218 w 4836318"/>
                <a:gd name="connsiteY138" fmla="*/ 3408362 h 4373562"/>
                <a:gd name="connsiteX139" fmla="*/ 3693318 w 4836318"/>
                <a:gd name="connsiteY139" fmla="*/ 3478212 h 4373562"/>
                <a:gd name="connsiteX140" fmla="*/ 3706018 w 4836318"/>
                <a:gd name="connsiteY140" fmla="*/ 3522662 h 4373562"/>
                <a:gd name="connsiteX141" fmla="*/ 3807618 w 4836318"/>
                <a:gd name="connsiteY141" fmla="*/ 3560762 h 4373562"/>
                <a:gd name="connsiteX142" fmla="*/ 3858418 w 4836318"/>
                <a:gd name="connsiteY142" fmla="*/ 3548062 h 4373562"/>
                <a:gd name="connsiteX143" fmla="*/ 3877468 w 4836318"/>
                <a:gd name="connsiteY143" fmla="*/ 3643312 h 4373562"/>
                <a:gd name="connsiteX144" fmla="*/ 3934618 w 4836318"/>
                <a:gd name="connsiteY144" fmla="*/ 3649662 h 4373562"/>
                <a:gd name="connsiteX145" fmla="*/ 3998118 w 4836318"/>
                <a:gd name="connsiteY145" fmla="*/ 3675062 h 4373562"/>
                <a:gd name="connsiteX146" fmla="*/ 4048918 w 4836318"/>
                <a:gd name="connsiteY146" fmla="*/ 3681412 h 4373562"/>
                <a:gd name="connsiteX147" fmla="*/ 4074318 w 4836318"/>
                <a:gd name="connsiteY147" fmla="*/ 3687762 h 4373562"/>
                <a:gd name="connsiteX148" fmla="*/ 4125118 w 4836318"/>
                <a:gd name="connsiteY148" fmla="*/ 3738562 h 4373562"/>
                <a:gd name="connsiteX149" fmla="*/ 4144168 w 4836318"/>
                <a:gd name="connsiteY149" fmla="*/ 3744912 h 4373562"/>
                <a:gd name="connsiteX150" fmla="*/ 4150518 w 4836318"/>
                <a:gd name="connsiteY150" fmla="*/ 3808412 h 4373562"/>
                <a:gd name="connsiteX151" fmla="*/ 4150518 w 4836318"/>
                <a:gd name="connsiteY151" fmla="*/ 3808412 h 4373562"/>
                <a:gd name="connsiteX152" fmla="*/ 4226718 w 4836318"/>
                <a:gd name="connsiteY152" fmla="*/ 3897312 h 4373562"/>
                <a:gd name="connsiteX153" fmla="*/ 4271168 w 4836318"/>
                <a:gd name="connsiteY153" fmla="*/ 3929062 h 4373562"/>
                <a:gd name="connsiteX154" fmla="*/ 4271168 w 4836318"/>
                <a:gd name="connsiteY154" fmla="*/ 3929062 h 4373562"/>
                <a:gd name="connsiteX155" fmla="*/ 4372768 w 4836318"/>
                <a:gd name="connsiteY155" fmla="*/ 3973512 h 4373562"/>
                <a:gd name="connsiteX156" fmla="*/ 4385468 w 4836318"/>
                <a:gd name="connsiteY156" fmla="*/ 4024312 h 4373562"/>
                <a:gd name="connsiteX157" fmla="*/ 4385468 w 4836318"/>
                <a:gd name="connsiteY157" fmla="*/ 4024312 h 4373562"/>
                <a:gd name="connsiteX158" fmla="*/ 4442618 w 4836318"/>
                <a:gd name="connsiteY158" fmla="*/ 4068762 h 4373562"/>
                <a:gd name="connsiteX159" fmla="*/ 4468018 w 4836318"/>
                <a:gd name="connsiteY159" fmla="*/ 4106862 h 4373562"/>
                <a:gd name="connsiteX160" fmla="*/ 4468018 w 4836318"/>
                <a:gd name="connsiteY160" fmla="*/ 4106862 h 4373562"/>
                <a:gd name="connsiteX161" fmla="*/ 4563268 w 4836318"/>
                <a:gd name="connsiteY161" fmla="*/ 4144962 h 4373562"/>
                <a:gd name="connsiteX162" fmla="*/ 4556918 w 4836318"/>
                <a:gd name="connsiteY162" fmla="*/ 4208462 h 4373562"/>
                <a:gd name="connsiteX163" fmla="*/ 4601368 w 4836318"/>
                <a:gd name="connsiteY163" fmla="*/ 4214812 h 4373562"/>
                <a:gd name="connsiteX164" fmla="*/ 4614068 w 4836318"/>
                <a:gd name="connsiteY164" fmla="*/ 4252912 h 4373562"/>
                <a:gd name="connsiteX165" fmla="*/ 4652168 w 4836318"/>
                <a:gd name="connsiteY165" fmla="*/ 4291012 h 4373562"/>
                <a:gd name="connsiteX166" fmla="*/ 4652168 w 4836318"/>
                <a:gd name="connsiteY166" fmla="*/ 4291012 h 4373562"/>
                <a:gd name="connsiteX167" fmla="*/ 4766468 w 4836318"/>
                <a:gd name="connsiteY167" fmla="*/ 4297362 h 4373562"/>
                <a:gd name="connsiteX168" fmla="*/ 4829968 w 4836318"/>
                <a:gd name="connsiteY168" fmla="*/ 4348162 h 4373562"/>
                <a:gd name="connsiteX169" fmla="*/ 4836318 w 4836318"/>
                <a:gd name="connsiteY169" fmla="*/ 4373562 h 4373562"/>
                <a:gd name="connsiteX170" fmla="*/ 4836318 w 4836318"/>
                <a:gd name="connsiteY17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32818 w 4836318"/>
                <a:gd name="connsiteY95" fmla="*/ 2144712 h 4373562"/>
                <a:gd name="connsiteX96" fmla="*/ 2251868 w 4836318"/>
                <a:gd name="connsiteY96" fmla="*/ 2157412 h 4373562"/>
                <a:gd name="connsiteX97" fmla="*/ 2270918 w 4836318"/>
                <a:gd name="connsiteY97" fmla="*/ 2176462 h 4373562"/>
                <a:gd name="connsiteX98" fmla="*/ 2309018 w 4836318"/>
                <a:gd name="connsiteY98" fmla="*/ 2195512 h 4373562"/>
                <a:gd name="connsiteX99" fmla="*/ 2315368 w 4836318"/>
                <a:gd name="connsiteY99" fmla="*/ 2227262 h 4373562"/>
                <a:gd name="connsiteX100" fmla="*/ 2340768 w 4836318"/>
                <a:gd name="connsiteY100" fmla="*/ 2227262 h 4373562"/>
                <a:gd name="connsiteX101" fmla="*/ 2334418 w 4836318"/>
                <a:gd name="connsiteY101" fmla="*/ 2265362 h 4373562"/>
                <a:gd name="connsiteX102" fmla="*/ 2385218 w 4836318"/>
                <a:gd name="connsiteY102" fmla="*/ 2278062 h 4373562"/>
                <a:gd name="connsiteX103" fmla="*/ 2391568 w 4836318"/>
                <a:gd name="connsiteY103" fmla="*/ 2341562 h 4373562"/>
                <a:gd name="connsiteX104" fmla="*/ 2423318 w 4836318"/>
                <a:gd name="connsiteY104" fmla="*/ 2347912 h 4373562"/>
                <a:gd name="connsiteX105" fmla="*/ 2423318 w 4836318"/>
                <a:gd name="connsiteY105" fmla="*/ 2436812 h 4373562"/>
                <a:gd name="connsiteX106" fmla="*/ 2480468 w 4836318"/>
                <a:gd name="connsiteY106" fmla="*/ 2443162 h 4373562"/>
                <a:gd name="connsiteX107" fmla="*/ 2537618 w 4836318"/>
                <a:gd name="connsiteY107" fmla="*/ 2462212 h 4373562"/>
                <a:gd name="connsiteX108" fmla="*/ 2594768 w 4836318"/>
                <a:gd name="connsiteY108" fmla="*/ 2487612 h 4373562"/>
                <a:gd name="connsiteX109" fmla="*/ 2670968 w 4836318"/>
                <a:gd name="connsiteY109" fmla="*/ 2513012 h 4373562"/>
                <a:gd name="connsiteX110" fmla="*/ 2696368 w 4836318"/>
                <a:gd name="connsiteY110" fmla="*/ 2538412 h 4373562"/>
                <a:gd name="connsiteX111" fmla="*/ 2702718 w 4836318"/>
                <a:gd name="connsiteY111" fmla="*/ 2620962 h 4373562"/>
                <a:gd name="connsiteX112" fmla="*/ 2734468 w 4836318"/>
                <a:gd name="connsiteY112" fmla="*/ 2646362 h 4373562"/>
                <a:gd name="connsiteX113" fmla="*/ 2734468 w 4836318"/>
                <a:gd name="connsiteY113" fmla="*/ 2646362 h 4373562"/>
                <a:gd name="connsiteX114" fmla="*/ 2778918 w 4836318"/>
                <a:gd name="connsiteY114" fmla="*/ 2684462 h 4373562"/>
                <a:gd name="connsiteX115" fmla="*/ 2836068 w 4836318"/>
                <a:gd name="connsiteY115" fmla="*/ 2709862 h 4373562"/>
                <a:gd name="connsiteX116" fmla="*/ 2886868 w 4836318"/>
                <a:gd name="connsiteY116" fmla="*/ 2747962 h 4373562"/>
                <a:gd name="connsiteX117" fmla="*/ 2899568 w 4836318"/>
                <a:gd name="connsiteY117" fmla="*/ 2786062 h 4373562"/>
                <a:gd name="connsiteX118" fmla="*/ 2899568 w 4836318"/>
                <a:gd name="connsiteY118" fmla="*/ 2817812 h 4373562"/>
                <a:gd name="connsiteX119" fmla="*/ 2950368 w 4836318"/>
                <a:gd name="connsiteY119" fmla="*/ 2836862 h 4373562"/>
                <a:gd name="connsiteX120" fmla="*/ 2950368 w 4836318"/>
                <a:gd name="connsiteY120" fmla="*/ 2836862 h 4373562"/>
                <a:gd name="connsiteX121" fmla="*/ 3007518 w 4836318"/>
                <a:gd name="connsiteY121" fmla="*/ 2881312 h 4373562"/>
                <a:gd name="connsiteX122" fmla="*/ 3007518 w 4836318"/>
                <a:gd name="connsiteY122" fmla="*/ 2881312 h 4373562"/>
                <a:gd name="connsiteX123" fmla="*/ 3096418 w 4836318"/>
                <a:gd name="connsiteY123" fmla="*/ 2919412 h 4373562"/>
                <a:gd name="connsiteX124" fmla="*/ 3096418 w 4836318"/>
                <a:gd name="connsiteY124" fmla="*/ 2919412 h 4373562"/>
                <a:gd name="connsiteX125" fmla="*/ 3185318 w 4836318"/>
                <a:gd name="connsiteY125" fmla="*/ 2944812 h 4373562"/>
                <a:gd name="connsiteX126" fmla="*/ 3198018 w 4836318"/>
                <a:gd name="connsiteY126" fmla="*/ 2995612 h 4373562"/>
                <a:gd name="connsiteX127" fmla="*/ 3236118 w 4836318"/>
                <a:gd name="connsiteY127" fmla="*/ 3021012 h 4373562"/>
                <a:gd name="connsiteX128" fmla="*/ 3267868 w 4836318"/>
                <a:gd name="connsiteY128" fmla="*/ 3033712 h 4373562"/>
                <a:gd name="connsiteX129" fmla="*/ 3305968 w 4836318"/>
                <a:gd name="connsiteY129" fmla="*/ 3065462 h 4373562"/>
                <a:gd name="connsiteX130" fmla="*/ 3394868 w 4836318"/>
                <a:gd name="connsiteY130" fmla="*/ 3128962 h 4373562"/>
                <a:gd name="connsiteX131" fmla="*/ 3375818 w 4836318"/>
                <a:gd name="connsiteY131" fmla="*/ 3186112 h 4373562"/>
                <a:gd name="connsiteX132" fmla="*/ 3407568 w 4836318"/>
                <a:gd name="connsiteY132" fmla="*/ 3205162 h 4373562"/>
                <a:gd name="connsiteX133" fmla="*/ 3426618 w 4836318"/>
                <a:gd name="connsiteY133" fmla="*/ 3211512 h 4373562"/>
                <a:gd name="connsiteX134" fmla="*/ 3464718 w 4836318"/>
                <a:gd name="connsiteY134" fmla="*/ 3243262 h 4373562"/>
                <a:gd name="connsiteX135" fmla="*/ 3477418 w 4836318"/>
                <a:gd name="connsiteY135" fmla="*/ 3281362 h 4373562"/>
                <a:gd name="connsiteX136" fmla="*/ 3509168 w 4836318"/>
                <a:gd name="connsiteY136" fmla="*/ 3325812 h 4373562"/>
                <a:gd name="connsiteX137" fmla="*/ 3585368 w 4836318"/>
                <a:gd name="connsiteY137" fmla="*/ 3319462 h 4373562"/>
                <a:gd name="connsiteX138" fmla="*/ 3623468 w 4836318"/>
                <a:gd name="connsiteY138" fmla="*/ 3370262 h 4373562"/>
                <a:gd name="connsiteX139" fmla="*/ 3655218 w 4836318"/>
                <a:gd name="connsiteY139" fmla="*/ 3408362 h 4373562"/>
                <a:gd name="connsiteX140" fmla="*/ 3693318 w 4836318"/>
                <a:gd name="connsiteY140" fmla="*/ 3478212 h 4373562"/>
                <a:gd name="connsiteX141" fmla="*/ 3706018 w 4836318"/>
                <a:gd name="connsiteY141" fmla="*/ 3522662 h 4373562"/>
                <a:gd name="connsiteX142" fmla="*/ 3807618 w 4836318"/>
                <a:gd name="connsiteY142" fmla="*/ 3560762 h 4373562"/>
                <a:gd name="connsiteX143" fmla="*/ 3858418 w 4836318"/>
                <a:gd name="connsiteY143" fmla="*/ 3548062 h 4373562"/>
                <a:gd name="connsiteX144" fmla="*/ 3877468 w 4836318"/>
                <a:gd name="connsiteY144" fmla="*/ 3643312 h 4373562"/>
                <a:gd name="connsiteX145" fmla="*/ 3934618 w 4836318"/>
                <a:gd name="connsiteY145" fmla="*/ 3649662 h 4373562"/>
                <a:gd name="connsiteX146" fmla="*/ 3998118 w 4836318"/>
                <a:gd name="connsiteY146" fmla="*/ 3675062 h 4373562"/>
                <a:gd name="connsiteX147" fmla="*/ 4048918 w 4836318"/>
                <a:gd name="connsiteY147" fmla="*/ 3681412 h 4373562"/>
                <a:gd name="connsiteX148" fmla="*/ 4074318 w 4836318"/>
                <a:gd name="connsiteY148" fmla="*/ 3687762 h 4373562"/>
                <a:gd name="connsiteX149" fmla="*/ 4125118 w 4836318"/>
                <a:gd name="connsiteY149" fmla="*/ 3738562 h 4373562"/>
                <a:gd name="connsiteX150" fmla="*/ 4144168 w 4836318"/>
                <a:gd name="connsiteY150" fmla="*/ 3744912 h 4373562"/>
                <a:gd name="connsiteX151" fmla="*/ 4150518 w 4836318"/>
                <a:gd name="connsiteY151" fmla="*/ 3808412 h 4373562"/>
                <a:gd name="connsiteX152" fmla="*/ 4150518 w 4836318"/>
                <a:gd name="connsiteY152" fmla="*/ 3808412 h 4373562"/>
                <a:gd name="connsiteX153" fmla="*/ 4226718 w 4836318"/>
                <a:gd name="connsiteY153" fmla="*/ 3897312 h 4373562"/>
                <a:gd name="connsiteX154" fmla="*/ 4271168 w 4836318"/>
                <a:gd name="connsiteY154" fmla="*/ 3929062 h 4373562"/>
                <a:gd name="connsiteX155" fmla="*/ 4271168 w 4836318"/>
                <a:gd name="connsiteY155" fmla="*/ 3929062 h 4373562"/>
                <a:gd name="connsiteX156" fmla="*/ 4372768 w 4836318"/>
                <a:gd name="connsiteY156" fmla="*/ 3973512 h 4373562"/>
                <a:gd name="connsiteX157" fmla="*/ 4385468 w 4836318"/>
                <a:gd name="connsiteY157" fmla="*/ 4024312 h 4373562"/>
                <a:gd name="connsiteX158" fmla="*/ 4385468 w 4836318"/>
                <a:gd name="connsiteY158" fmla="*/ 4024312 h 4373562"/>
                <a:gd name="connsiteX159" fmla="*/ 4442618 w 4836318"/>
                <a:gd name="connsiteY159" fmla="*/ 4068762 h 4373562"/>
                <a:gd name="connsiteX160" fmla="*/ 4468018 w 4836318"/>
                <a:gd name="connsiteY160" fmla="*/ 4106862 h 4373562"/>
                <a:gd name="connsiteX161" fmla="*/ 4468018 w 4836318"/>
                <a:gd name="connsiteY161" fmla="*/ 4106862 h 4373562"/>
                <a:gd name="connsiteX162" fmla="*/ 4563268 w 4836318"/>
                <a:gd name="connsiteY162" fmla="*/ 4144962 h 4373562"/>
                <a:gd name="connsiteX163" fmla="*/ 4556918 w 4836318"/>
                <a:gd name="connsiteY163" fmla="*/ 4208462 h 4373562"/>
                <a:gd name="connsiteX164" fmla="*/ 4601368 w 4836318"/>
                <a:gd name="connsiteY164" fmla="*/ 4214812 h 4373562"/>
                <a:gd name="connsiteX165" fmla="*/ 4614068 w 4836318"/>
                <a:gd name="connsiteY165" fmla="*/ 4252912 h 4373562"/>
                <a:gd name="connsiteX166" fmla="*/ 4652168 w 4836318"/>
                <a:gd name="connsiteY166" fmla="*/ 4291012 h 4373562"/>
                <a:gd name="connsiteX167" fmla="*/ 4652168 w 4836318"/>
                <a:gd name="connsiteY167" fmla="*/ 4291012 h 4373562"/>
                <a:gd name="connsiteX168" fmla="*/ 4766468 w 4836318"/>
                <a:gd name="connsiteY168" fmla="*/ 4297362 h 4373562"/>
                <a:gd name="connsiteX169" fmla="*/ 4829968 w 4836318"/>
                <a:gd name="connsiteY169" fmla="*/ 4348162 h 4373562"/>
                <a:gd name="connsiteX170" fmla="*/ 4836318 w 4836318"/>
                <a:gd name="connsiteY170" fmla="*/ 4373562 h 4373562"/>
                <a:gd name="connsiteX171" fmla="*/ 4836318 w 4836318"/>
                <a:gd name="connsiteY17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51868 w 4836318"/>
                <a:gd name="connsiteY96" fmla="*/ 2157412 h 4373562"/>
                <a:gd name="connsiteX97" fmla="*/ 2270918 w 4836318"/>
                <a:gd name="connsiteY97" fmla="*/ 2176462 h 4373562"/>
                <a:gd name="connsiteX98" fmla="*/ 2309018 w 4836318"/>
                <a:gd name="connsiteY98" fmla="*/ 2195512 h 4373562"/>
                <a:gd name="connsiteX99" fmla="*/ 2315368 w 4836318"/>
                <a:gd name="connsiteY99" fmla="*/ 2227262 h 4373562"/>
                <a:gd name="connsiteX100" fmla="*/ 2340768 w 4836318"/>
                <a:gd name="connsiteY100" fmla="*/ 2227262 h 4373562"/>
                <a:gd name="connsiteX101" fmla="*/ 2334418 w 4836318"/>
                <a:gd name="connsiteY101" fmla="*/ 2265362 h 4373562"/>
                <a:gd name="connsiteX102" fmla="*/ 2385218 w 4836318"/>
                <a:gd name="connsiteY102" fmla="*/ 2278062 h 4373562"/>
                <a:gd name="connsiteX103" fmla="*/ 2391568 w 4836318"/>
                <a:gd name="connsiteY103" fmla="*/ 2341562 h 4373562"/>
                <a:gd name="connsiteX104" fmla="*/ 2423318 w 4836318"/>
                <a:gd name="connsiteY104" fmla="*/ 2347912 h 4373562"/>
                <a:gd name="connsiteX105" fmla="*/ 2423318 w 4836318"/>
                <a:gd name="connsiteY105" fmla="*/ 2436812 h 4373562"/>
                <a:gd name="connsiteX106" fmla="*/ 2480468 w 4836318"/>
                <a:gd name="connsiteY106" fmla="*/ 2443162 h 4373562"/>
                <a:gd name="connsiteX107" fmla="*/ 2537618 w 4836318"/>
                <a:gd name="connsiteY107" fmla="*/ 2462212 h 4373562"/>
                <a:gd name="connsiteX108" fmla="*/ 2594768 w 4836318"/>
                <a:gd name="connsiteY108" fmla="*/ 2487612 h 4373562"/>
                <a:gd name="connsiteX109" fmla="*/ 2670968 w 4836318"/>
                <a:gd name="connsiteY109" fmla="*/ 2513012 h 4373562"/>
                <a:gd name="connsiteX110" fmla="*/ 2696368 w 4836318"/>
                <a:gd name="connsiteY110" fmla="*/ 2538412 h 4373562"/>
                <a:gd name="connsiteX111" fmla="*/ 2702718 w 4836318"/>
                <a:gd name="connsiteY111" fmla="*/ 2620962 h 4373562"/>
                <a:gd name="connsiteX112" fmla="*/ 2734468 w 4836318"/>
                <a:gd name="connsiteY112" fmla="*/ 2646362 h 4373562"/>
                <a:gd name="connsiteX113" fmla="*/ 2734468 w 4836318"/>
                <a:gd name="connsiteY113" fmla="*/ 2646362 h 4373562"/>
                <a:gd name="connsiteX114" fmla="*/ 2778918 w 4836318"/>
                <a:gd name="connsiteY114" fmla="*/ 2684462 h 4373562"/>
                <a:gd name="connsiteX115" fmla="*/ 2836068 w 4836318"/>
                <a:gd name="connsiteY115" fmla="*/ 2709862 h 4373562"/>
                <a:gd name="connsiteX116" fmla="*/ 2886868 w 4836318"/>
                <a:gd name="connsiteY116" fmla="*/ 2747962 h 4373562"/>
                <a:gd name="connsiteX117" fmla="*/ 2899568 w 4836318"/>
                <a:gd name="connsiteY117" fmla="*/ 2786062 h 4373562"/>
                <a:gd name="connsiteX118" fmla="*/ 2899568 w 4836318"/>
                <a:gd name="connsiteY118" fmla="*/ 2817812 h 4373562"/>
                <a:gd name="connsiteX119" fmla="*/ 2950368 w 4836318"/>
                <a:gd name="connsiteY119" fmla="*/ 2836862 h 4373562"/>
                <a:gd name="connsiteX120" fmla="*/ 2950368 w 4836318"/>
                <a:gd name="connsiteY120" fmla="*/ 2836862 h 4373562"/>
                <a:gd name="connsiteX121" fmla="*/ 3007518 w 4836318"/>
                <a:gd name="connsiteY121" fmla="*/ 2881312 h 4373562"/>
                <a:gd name="connsiteX122" fmla="*/ 3007518 w 4836318"/>
                <a:gd name="connsiteY122" fmla="*/ 2881312 h 4373562"/>
                <a:gd name="connsiteX123" fmla="*/ 3096418 w 4836318"/>
                <a:gd name="connsiteY123" fmla="*/ 2919412 h 4373562"/>
                <a:gd name="connsiteX124" fmla="*/ 3096418 w 4836318"/>
                <a:gd name="connsiteY124" fmla="*/ 2919412 h 4373562"/>
                <a:gd name="connsiteX125" fmla="*/ 3185318 w 4836318"/>
                <a:gd name="connsiteY125" fmla="*/ 2944812 h 4373562"/>
                <a:gd name="connsiteX126" fmla="*/ 3198018 w 4836318"/>
                <a:gd name="connsiteY126" fmla="*/ 2995612 h 4373562"/>
                <a:gd name="connsiteX127" fmla="*/ 3236118 w 4836318"/>
                <a:gd name="connsiteY127" fmla="*/ 3021012 h 4373562"/>
                <a:gd name="connsiteX128" fmla="*/ 3267868 w 4836318"/>
                <a:gd name="connsiteY128" fmla="*/ 3033712 h 4373562"/>
                <a:gd name="connsiteX129" fmla="*/ 3305968 w 4836318"/>
                <a:gd name="connsiteY129" fmla="*/ 3065462 h 4373562"/>
                <a:gd name="connsiteX130" fmla="*/ 3394868 w 4836318"/>
                <a:gd name="connsiteY130" fmla="*/ 3128962 h 4373562"/>
                <a:gd name="connsiteX131" fmla="*/ 3375818 w 4836318"/>
                <a:gd name="connsiteY131" fmla="*/ 3186112 h 4373562"/>
                <a:gd name="connsiteX132" fmla="*/ 3407568 w 4836318"/>
                <a:gd name="connsiteY132" fmla="*/ 3205162 h 4373562"/>
                <a:gd name="connsiteX133" fmla="*/ 3426618 w 4836318"/>
                <a:gd name="connsiteY133" fmla="*/ 3211512 h 4373562"/>
                <a:gd name="connsiteX134" fmla="*/ 3464718 w 4836318"/>
                <a:gd name="connsiteY134" fmla="*/ 3243262 h 4373562"/>
                <a:gd name="connsiteX135" fmla="*/ 3477418 w 4836318"/>
                <a:gd name="connsiteY135" fmla="*/ 3281362 h 4373562"/>
                <a:gd name="connsiteX136" fmla="*/ 3509168 w 4836318"/>
                <a:gd name="connsiteY136" fmla="*/ 3325812 h 4373562"/>
                <a:gd name="connsiteX137" fmla="*/ 3585368 w 4836318"/>
                <a:gd name="connsiteY137" fmla="*/ 3319462 h 4373562"/>
                <a:gd name="connsiteX138" fmla="*/ 3623468 w 4836318"/>
                <a:gd name="connsiteY138" fmla="*/ 3370262 h 4373562"/>
                <a:gd name="connsiteX139" fmla="*/ 3655218 w 4836318"/>
                <a:gd name="connsiteY139" fmla="*/ 3408362 h 4373562"/>
                <a:gd name="connsiteX140" fmla="*/ 3693318 w 4836318"/>
                <a:gd name="connsiteY140" fmla="*/ 3478212 h 4373562"/>
                <a:gd name="connsiteX141" fmla="*/ 3706018 w 4836318"/>
                <a:gd name="connsiteY141" fmla="*/ 3522662 h 4373562"/>
                <a:gd name="connsiteX142" fmla="*/ 3807618 w 4836318"/>
                <a:gd name="connsiteY142" fmla="*/ 3560762 h 4373562"/>
                <a:gd name="connsiteX143" fmla="*/ 3858418 w 4836318"/>
                <a:gd name="connsiteY143" fmla="*/ 3548062 h 4373562"/>
                <a:gd name="connsiteX144" fmla="*/ 3877468 w 4836318"/>
                <a:gd name="connsiteY144" fmla="*/ 3643312 h 4373562"/>
                <a:gd name="connsiteX145" fmla="*/ 3934618 w 4836318"/>
                <a:gd name="connsiteY145" fmla="*/ 3649662 h 4373562"/>
                <a:gd name="connsiteX146" fmla="*/ 3998118 w 4836318"/>
                <a:gd name="connsiteY146" fmla="*/ 3675062 h 4373562"/>
                <a:gd name="connsiteX147" fmla="*/ 4048918 w 4836318"/>
                <a:gd name="connsiteY147" fmla="*/ 3681412 h 4373562"/>
                <a:gd name="connsiteX148" fmla="*/ 4074318 w 4836318"/>
                <a:gd name="connsiteY148" fmla="*/ 3687762 h 4373562"/>
                <a:gd name="connsiteX149" fmla="*/ 4125118 w 4836318"/>
                <a:gd name="connsiteY149" fmla="*/ 3738562 h 4373562"/>
                <a:gd name="connsiteX150" fmla="*/ 4144168 w 4836318"/>
                <a:gd name="connsiteY150" fmla="*/ 3744912 h 4373562"/>
                <a:gd name="connsiteX151" fmla="*/ 4150518 w 4836318"/>
                <a:gd name="connsiteY151" fmla="*/ 3808412 h 4373562"/>
                <a:gd name="connsiteX152" fmla="*/ 4150518 w 4836318"/>
                <a:gd name="connsiteY152" fmla="*/ 3808412 h 4373562"/>
                <a:gd name="connsiteX153" fmla="*/ 4226718 w 4836318"/>
                <a:gd name="connsiteY153" fmla="*/ 3897312 h 4373562"/>
                <a:gd name="connsiteX154" fmla="*/ 4271168 w 4836318"/>
                <a:gd name="connsiteY154" fmla="*/ 3929062 h 4373562"/>
                <a:gd name="connsiteX155" fmla="*/ 4271168 w 4836318"/>
                <a:gd name="connsiteY155" fmla="*/ 3929062 h 4373562"/>
                <a:gd name="connsiteX156" fmla="*/ 4372768 w 4836318"/>
                <a:gd name="connsiteY156" fmla="*/ 3973512 h 4373562"/>
                <a:gd name="connsiteX157" fmla="*/ 4385468 w 4836318"/>
                <a:gd name="connsiteY157" fmla="*/ 4024312 h 4373562"/>
                <a:gd name="connsiteX158" fmla="*/ 4385468 w 4836318"/>
                <a:gd name="connsiteY158" fmla="*/ 4024312 h 4373562"/>
                <a:gd name="connsiteX159" fmla="*/ 4442618 w 4836318"/>
                <a:gd name="connsiteY159" fmla="*/ 4068762 h 4373562"/>
                <a:gd name="connsiteX160" fmla="*/ 4468018 w 4836318"/>
                <a:gd name="connsiteY160" fmla="*/ 4106862 h 4373562"/>
                <a:gd name="connsiteX161" fmla="*/ 4468018 w 4836318"/>
                <a:gd name="connsiteY161" fmla="*/ 4106862 h 4373562"/>
                <a:gd name="connsiteX162" fmla="*/ 4563268 w 4836318"/>
                <a:gd name="connsiteY162" fmla="*/ 4144962 h 4373562"/>
                <a:gd name="connsiteX163" fmla="*/ 4556918 w 4836318"/>
                <a:gd name="connsiteY163" fmla="*/ 4208462 h 4373562"/>
                <a:gd name="connsiteX164" fmla="*/ 4601368 w 4836318"/>
                <a:gd name="connsiteY164" fmla="*/ 4214812 h 4373562"/>
                <a:gd name="connsiteX165" fmla="*/ 4614068 w 4836318"/>
                <a:gd name="connsiteY165" fmla="*/ 4252912 h 4373562"/>
                <a:gd name="connsiteX166" fmla="*/ 4652168 w 4836318"/>
                <a:gd name="connsiteY166" fmla="*/ 4291012 h 4373562"/>
                <a:gd name="connsiteX167" fmla="*/ 4652168 w 4836318"/>
                <a:gd name="connsiteY167" fmla="*/ 4291012 h 4373562"/>
                <a:gd name="connsiteX168" fmla="*/ 4766468 w 4836318"/>
                <a:gd name="connsiteY168" fmla="*/ 4297362 h 4373562"/>
                <a:gd name="connsiteX169" fmla="*/ 4829968 w 4836318"/>
                <a:gd name="connsiteY169" fmla="*/ 4348162 h 4373562"/>
                <a:gd name="connsiteX170" fmla="*/ 4836318 w 4836318"/>
                <a:gd name="connsiteY170" fmla="*/ 4373562 h 4373562"/>
                <a:gd name="connsiteX171" fmla="*/ 4836318 w 4836318"/>
                <a:gd name="connsiteY17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70918 w 4836318"/>
                <a:gd name="connsiteY97" fmla="*/ 2176462 h 4373562"/>
                <a:gd name="connsiteX98" fmla="*/ 2309018 w 4836318"/>
                <a:gd name="connsiteY98" fmla="*/ 2195512 h 4373562"/>
                <a:gd name="connsiteX99" fmla="*/ 2315368 w 4836318"/>
                <a:gd name="connsiteY99" fmla="*/ 2227262 h 4373562"/>
                <a:gd name="connsiteX100" fmla="*/ 2340768 w 4836318"/>
                <a:gd name="connsiteY100" fmla="*/ 2227262 h 4373562"/>
                <a:gd name="connsiteX101" fmla="*/ 2334418 w 4836318"/>
                <a:gd name="connsiteY101" fmla="*/ 2265362 h 4373562"/>
                <a:gd name="connsiteX102" fmla="*/ 2385218 w 4836318"/>
                <a:gd name="connsiteY102" fmla="*/ 2278062 h 4373562"/>
                <a:gd name="connsiteX103" fmla="*/ 2391568 w 4836318"/>
                <a:gd name="connsiteY103" fmla="*/ 2341562 h 4373562"/>
                <a:gd name="connsiteX104" fmla="*/ 2423318 w 4836318"/>
                <a:gd name="connsiteY104" fmla="*/ 2347912 h 4373562"/>
                <a:gd name="connsiteX105" fmla="*/ 2423318 w 4836318"/>
                <a:gd name="connsiteY105" fmla="*/ 2436812 h 4373562"/>
                <a:gd name="connsiteX106" fmla="*/ 2480468 w 4836318"/>
                <a:gd name="connsiteY106" fmla="*/ 2443162 h 4373562"/>
                <a:gd name="connsiteX107" fmla="*/ 2537618 w 4836318"/>
                <a:gd name="connsiteY107" fmla="*/ 2462212 h 4373562"/>
                <a:gd name="connsiteX108" fmla="*/ 2594768 w 4836318"/>
                <a:gd name="connsiteY108" fmla="*/ 2487612 h 4373562"/>
                <a:gd name="connsiteX109" fmla="*/ 2670968 w 4836318"/>
                <a:gd name="connsiteY109" fmla="*/ 2513012 h 4373562"/>
                <a:gd name="connsiteX110" fmla="*/ 2696368 w 4836318"/>
                <a:gd name="connsiteY110" fmla="*/ 2538412 h 4373562"/>
                <a:gd name="connsiteX111" fmla="*/ 2702718 w 4836318"/>
                <a:gd name="connsiteY111" fmla="*/ 2620962 h 4373562"/>
                <a:gd name="connsiteX112" fmla="*/ 2734468 w 4836318"/>
                <a:gd name="connsiteY112" fmla="*/ 2646362 h 4373562"/>
                <a:gd name="connsiteX113" fmla="*/ 2734468 w 4836318"/>
                <a:gd name="connsiteY113" fmla="*/ 2646362 h 4373562"/>
                <a:gd name="connsiteX114" fmla="*/ 2778918 w 4836318"/>
                <a:gd name="connsiteY114" fmla="*/ 2684462 h 4373562"/>
                <a:gd name="connsiteX115" fmla="*/ 2836068 w 4836318"/>
                <a:gd name="connsiteY115" fmla="*/ 2709862 h 4373562"/>
                <a:gd name="connsiteX116" fmla="*/ 2886868 w 4836318"/>
                <a:gd name="connsiteY116" fmla="*/ 2747962 h 4373562"/>
                <a:gd name="connsiteX117" fmla="*/ 2899568 w 4836318"/>
                <a:gd name="connsiteY117" fmla="*/ 2786062 h 4373562"/>
                <a:gd name="connsiteX118" fmla="*/ 2899568 w 4836318"/>
                <a:gd name="connsiteY118" fmla="*/ 2817812 h 4373562"/>
                <a:gd name="connsiteX119" fmla="*/ 2950368 w 4836318"/>
                <a:gd name="connsiteY119" fmla="*/ 2836862 h 4373562"/>
                <a:gd name="connsiteX120" fmla="*/ 2950368 w 4836318"/>
                <a:gd name="connsiteY120" fmla="*/ 2836862 h 4373562"/>
                <a:gd name="connsiteX121" fmla="*/ 3007518 w 4836318"/>
                <a:gd name="connsiteY121" fmla="*/ 2881312 h 4373562"/>
                <a:gd name="connsiteX122" fmla="*/ 3007518 w 4836318"/>
                <a:gd name="connsiteY122" fmla="*/ 2881312 h 4373562"/>
                <a:gd name="connsiteX123" fmla="*/ 3096418 w 4836318"/>
                <a:gd name="connsiteY123" fmla="*/ 2919412 h 4373562"/>
                <a:gd name="connsiteX124" fmla="*/ 3096418 w 4836318"/>
                <a:gd name="connsiteY124" fmla="*/ 2919412 h 4373562"/>
                <a:gd name="connsiteX125" fmla="*/ 3185318 w 4836318"/>
                <a:gd name="connsiteY125" fmla="*/ 2944812 h 4373562"/>
                <a:gd name="connsiteX126" fmla="*/ 3198018 w 4836318"/>
                <a:gd name="connsiteY126" fmla="*/ 2995612 h 4373562"/>
                <a:gd name="connsiteX127" fmla="*/ 3236118 w 4836318"/>
                <a:gd name="connsiteY127" fmla="*/ 3021012 h 4373562"/>
                <a:gd name="connsiteX128" fmla="*/ 3267868 w 4836318"/>
                <a:gd name="connsiteY128" fmla="*/ 3033712 h 4373562"/>
                <a:gd name="connsiteX129" fmla="*/ 3305968 w 4836318"/>
                <a:gd name="connsiteY129" fmla="*/ 3065462 h 4373562"/>
                <a:gd name="connsiteX130" fmla="*/ 3394868 w 4836318"/>
                <a:gd name="connsiteY130" fmla="*/ 3128962 h 4373562"/>
                <a:gd name="connsiteX131" fmla="*/ 3375818 w 4836318"/>
                <a:gd name="connsiteY131" fmla="*/ 3186112 h 4373562"/>
                <a:gd name="connsiteX132" fmla="*/ 3407568 w 4836318"/>
                <a:gd name="connsiteY132" fmla="*/ 3205162 h 4373562"/>
                <a:gd name="connsiteX133" fmla="*/ 3426618 w 4836318"/>
                <a:gd name="connsiteY133" fmla="*/ 3211512 h 4373562"/>
                <a:gd name="connsiteX134" fmla="*/ 3464718 w 4836318"/>
                <a:gd name="connsiteY134" fmla="*/ 3243262 h 4373562"/>
                <a:gd name="connsiteX135" fmla="*/ 3477418 w 4836318"/>
                <a:gd name="connsiteY135" fmla="*/ 3281362 h 4373562"/>
                <a:gd name="connsiteX136" fmla="*/ 3509168 w 4836318"/>
                <a:gd name="connsiteY136" fmla="*/ 3325812 h 4373562"/>
                <a:gd name="connsiteX137" fmla="*/ 3585368 w 4836318"/>
                <a:gd name="connsiteY137" fmla="*/ 3319462 h 4373562"/>
                <a:gd name="connsiteX138" fmla="*/ 3623468 w 4836318"/>
                <a:gd name="connsiteY138" fmla="*/ 3370262 h 4373562"/>
                <a:gd name="connsiteX139" fmla="*/ 3655218 w 4836318"/>
                <a:gd name="connsiteY139" fmla="*/ 3408362 h 4373562"/>
                <a:gd name="connsiteX140" fmla="*/ 3693318 w 4836318"/>
                <a:gd name="connsiteY140" fmla="*/ 3478212 h 4373562"/>
                <a:gd name="connsiteX141" fmla="*/ 3706018 w 4836318"/>
                <a:gd name="connsiteY141" fmla="*/ 3522662 h 4373562"/>
                <a:gd name="connsiteX142" fmla="*/ 3807618 w 4836318"/>
                <a:gd name="connsiteY142" fmla="*/ 3560762 h 4373562"/>
                <a:gd name="connsiteX143" fmla="*/ 3858418 w 4836318"/>
                <a:gd name="connsiteY143" fmla="*/ 3548062 h 4373562"/>
                <a:gd name="connsiteX144" fmla="*/ 3877468 w 4836318"/>
                <a:gd name="connsiteY144" fmla="*/ 3643312 h 4373562"/>
                <a:gd name="connsiteX145" fmla="*/ 3934618 w 4836318"/>
                <a:gd name="connsiteY145" fmla="*/ 3649662 h 4373562"/>
                <a:gd name="connsiteX146" fmla="*/ 3998118 w 4836318"/>
                <a:gd name="connsiteY146" fmla="*/ 3675062 h 4373562"/>
                <a:gd name="connsiteX147" fmla="*/ 4048918 w 4836318"/>
                <a:gd name="connsiteY147" fmla="*/ 3681412 h 4373562"/>
                <a:gd name="connsiteX148" fmla="*/ 4074318 w 4836318"/>
                <a:gd name="connsiteY148" fmla="*/ 3687762 h 4373562"/>
                <a:gd name="connsiteX149" fmla="*/ 4125118 w 4836318"/>
                <a:gd name="connsiteY149" fmla="*/ 3738562 h 4373562"/>
                <a:gd name="connsiteX150" fmla="*/ 4144168 w 4836318"/>
                <a:gd name="connsiteY150" fmla="*/ 3744912 h 4373562"/>
                <a:gd name="connsiteX151" fmla="*/ 4150518 w 4836318"/>
                <a:gd name="connsiteY151" fmla="*/ 3808412 h 4373562"/>
                <a:gd name="connsiteX152" fmla="*/ 4150518 w 4836318"/>
                <a:gd name="connsiteY152" fmla="*/ 3808412 h 4373562"/>
                <a:gd name="connsiteX153" fmla="*/ 4226718 w 4836318"/>
                <a:gd name="connsiteY153" fmla="*/ 3897312 h 4373562"/>
                <a:gd name="connsiteX154" fmla="*/ 4271168 w 4836318"/>
                <a:gd name="connsiteY154" fmla="*/ 3929062 h 4373562"/>
                <a:gd name="connsiteX155" fmla="*/ 4271168 w 4836318"/>
                <a:gd name="connsiteY155" fmla="*/ 3929062 h 4373562"/>
                <a:gd name="connsiteX156" fmla="*/ 4372768 w 4836318"/>
                <a:gd name="connsiteY156" fmla="*/ 3973512 h 4373562"/>
                <a:gd name="connsiteX157" fmla="*/ 4385468 w 4836318"/>
                <a:gd name="connsiteY157" fmla="*/ 4024312 h 4373562"/>
                <a:gd name="connsiteX158" fmla="*/ 4385468 w 4836318"/>
                <a:gd name="connsiteY158" fmla="*/ 4024312 h 4373562"/>
                <a:gd name="connsiteX159" fmla="*/ 4442618 w 4836318"/>
                <a:gd name="connsiteY159" fmla="*/ 4068762 h 4373562"/>
                <a:gd name="connsiteX160" fmla="*/ 4468018 w 4836318"/>
                <a:gd name="connsiteY160" fmla="*/ 4106862 h 4373562"/>
                <a:gd name="connsiteX161" fmla="*/ 4468018 w 4836318"/>
                <a:gd name="connsiteY161" fmla="*/ 4106862 h 4373562"/>
                <a:gd name="connsiteX162" fmla="*/ 4563268 w 4836318"/>
                <a:gd name="connsiteY162" fmla="*/ 4144962 h 4373562"/>
                <a:gd name="connsiteX163" fmla="*/ 4556918 w 4836318"/>
                <a:gd name="connsiteY163" fmla="*/ 4208462 h 4373562"/>
                <a:gd name="connsiteX164" fmla="*/ 4601368 w 4836318"/>
                <a:gd name="connsiteY164" fmla="*/ 4214812 h 4373562"/>
                <a:gd name="connsiteX165" fmla="*/ 4614068 w 4836318"/>
                <a:gd name="connsiteY165" fmla="*/ 4252912 h 4373562"/>
                <a:gd name="connsiteX166" fmla="*/ 4652168 w 4836318"/>
                <a:gd name="connsiteY166" fmla="*/ 4291012 h 4373562"/>
                <a:gd name="connsiteX167" fmla="*/ 4652168 w 4836318"/>
                <a:gd name="connsiteY167" fmla="*/ 4291012 h 4373562"/>
                <a:gd name="connsiteX168" fmla="*/ 4766468 w 4836318"/>
                <a:gd name="connsiteY168" fmla="*/ 4297362 h 4373562"/>
                <a:gd name="connsiteX169" fmla="*/ 4829968 w 4836318"/>
                <a:gd name="connsiteY169" fmla="*/ 4348162 h 4373562"/>
                <a:gd name="connsiteX170" fmla="*/ 4836318 w 4836318"/>
                <a:gd name="connsiteY170" fmla="*/ 4373562 h 4373562"/>
                <a:gd name="connsiteX171" fmla="*/ 4836318 w 4836318"/>
                <a:gd name="connsiteY17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309018 w 4836318"/>
                <a:gd name="connsiteY97" fmla="*/ 2195512 h 4373562"/>
                <a:gd name="connsiteX98" fmla="*/ 2315368 w 4836318"/>
                <a:gd name="connsiteY98" fmla="*/ 2227262 h 4373562"/>
                <a:gd name="connsiteX99" fmla="*/ 2340768 w 4836318"/>
                <a:gd name="connsiteY99" fmla="*/ 2227262 h 4373562"/>
                <a:gd name="connsiteX100" fmla="*/ 2334418 w 4836318"/>
                <a:gd name="connsiteY100" fmla="*/ 2265362 h 4373562"/>
                <a:gd name="connsiteX101" fmla="*/ 2385218 w 4836318"/>
                <a:gd name="connsiteY101" fmla="*/ 2278062 h 4373562"/>
                <a:gd name="connsiteX102" fmla="*/ 2391568 w 4836318"/>
                <a:gd name="connsiteY102" fmla="*/ 2341562 h 4373562"/>
                <a:gd name="connsiteX103" fmla="*/ 2423318 w 4836318"/>
                <a:gd name="connsiteY103" fmla="*/ 2347912 h 4373562"/>
                <a:gd name="connsiteX104" fmla="*/ 2423318 w 4836318"/>
                <a:gd name="connsiteY104" fmla="*/ 2436812 h 4373562"/>
                <a:gd name="connsiteX105" fmla="*/ 2480468 w 4836318"/>
                <a:gd name="connsiteY105" fmla="*/ 2443162 h 4373562"/>
                <a:gd name="connsiteX106" fmla="*/ 2537618 w 4836318"/>
                <a:gd name="connsiteY106" fmla="*/ 2462212 h 4373562"/>
                <a:gd name="connsiteX107" fmla="*/ 2594768 w 4836318"/>
                <a:gd name="connsiteY107" fmla="*/ 2487612 h 4373562"/>
                <a:gd name="connsiteX108" fmla="*/ 2670968 w 4836318"/>
                <a:gd name="connsiteY108" fmla="*/ 2513012 h 4373562"/>
                <a:gd name="connsiteX109" fmla="*/ 2696368 w 4836318"/>
                <a:gd name="connsiteY109" fmla="*/ 2538412 h 4373562"/>
                <a:gd name="connsiteX110" fmla="*/ 2702718 w 4836318"/>
                <a:gd name="connsiteY110" fmla="*/ 2620962 h 4373562"/>
                <a:gd name="connsiteX111" fmla="*/ 2734468 w 4836318"/>
                <a:gd name="connsiteY111" fmla="*/ 2646362 h 4373562"/>
                <a:gd name="connsiteX112" fmla="*/ 2734468 w 4836318"/>
                <a:gd name="connsiteY112" fmla="*/ 2646362 h 4373562"/>
                <a:gd name="connsiteX113" fmla="*/ 2778918 w 4836318"/>
                <a:gd name="connsiteY113" fmla="*/ 2684462 h 4373562"/>
                <a:gd name="connsiteX114" fmla="*/ 2836068 w 4836318"/>
                <a:gd name="connsiteY114" fmla="*/ 2709862 h 4373562"/>
                <a:gd name="connsiteX115" fmla="*/ 2886868 w 4836318"/>
                <a:gd name="connsiteY115" fmla="*/ 2747962 h 4373562"/>
                <a:gd name="connsiteX116" fmla="*/ 2899568 w 4836318"/>
                <a:gd name="connsiteY116" fmla="*/ 2786062 h 4373562"/>
                <a:gd name="connsiteX117" fmla="*/ 2899568 w 4836318"/>
                <a:gd name="connsiteY117" fmla="*/ 2817812 h 4373562"/>
                <a:gd name="connsiteX118" fmla="*/ 2950368 w 4836318"/>
                <a:gd name="connsiteY118" fmla="*/ 2836862 h 4373562"/>
                <a:gd name="connsiteX119" fmla="*/ 2950368 w 4836318"/>
                <a:gd name="connsiteY119" fmla="*/ 2836862 h 4373562"/>
                <a:gd name="connsiteX120" fmla="*/ 3007518 w 4836318"/>
                <a:gd name="connsiteY120" fmla="*/ 2881312 h 4373562"/>
                <a:gd name="connsiteX121" fmla="*/ 3007518 w 4836318"/>
                <a:gd name="connsiteY121" fmla="*/ 2881312 h 4373562"/>
                <a:gd name="connsiteX122" fmla="*/ 3096418 w 4836318"/>
                <a:gd name="connsiteY122" fmla="*/ 2919412 h 4373562"/>
                <a:gd name="connsiteX123" fmla="*/ 3096418 w 4836318"/>
                <a:gd name="connsiteY123" fmla="*/ 2919412 h 4373562"/>
                <a:gd name="connsiteX124" fmla="*/ 3185318 w 4836318"/>
                <a:gd name="connsiteY124" fmla="*/ 2944812 h 4373562"/>
                <a:gd name="connsiteX125" fmla="*/ 3198018 w 4836318"/>
                <a:gd name="connsiteY125" fmla="*/ 2995612 h 4373562"/>
                <a:gd name="connsiteX126" fmla="*/ 3236118 w 4836318"/>
                <a:gd name="connsiteY126" fmla="*/ 3021012 h 4373562"/>
                <a:gd name="connsiteX127" fmla="*/ 3267868 w 4836318"/>
                <a:gd name="connsiteY127" fmla="*/ 3033712 h 4373562"/>
                <a:gd name="connsiteX128" fmla="*/ 3305968 w 4836318"/>
                <a:gd name="connsiteY128" fmla="*/ 3065462 h 4373562"/>
                <a:gd name="connsiteX129" fmla="*/ 3394868 w 4836318"/>
                <a:gd name="connsiteY129" fmla="*/ 3128962 h 4373562"/>
                <a:gd name="connsiteX130" fmla="*/ 3375818 w 4836318"/>
                <a:gd name="connsiteY130" fmla="*/ 3186112 h 4373562"/>
                <a:gd name="connsiteX131" fmla="*/ 3407568 w 4836318"/>
                <a:gd name="connsiteY131" fmla="*/ 3205162 h 4373562"/>
                <a:gd name="connsiteX132" fmla="*/ 3426618 w 4836318"/>
                <a:gd name="connsiteY132" fmla="*/ 3211512 h 4373562"/>
                <a:gd name="connsiteX133" fmla="*/ 3464718 w 4836318"/>
                <a:gd name="connsiteY133" fmla="*/ 3243262 h 4373562"/>
                <a:gd name="connsiteX134" fmla="*/ 3477418 w 4836318"/>
                <a:gd name="connsiteY134" fmla="*/ 3281362 h 4373562"/>
                <a:gd name="connsiteX135" fmla="*/ 3509168 w 4836318"/>
                <a:gd name="connsiteY135" fmla="*/ 3325812 h 4373562"/>
                <a:gd name="connsiteX136" fmla="*/ 3585368 w 4836318"/>
                <a:gd name="connsiteY136" fmla="*/ 3319462 h 4373562"/>
                <a:gd name="connsiteX137" fmla="*/ 3623468 w 4836318"/>
                <a:gd name="connsiteY137" fmla="*/ 3370262 h 4373562"/>
                <a:gd name="connsiteX138" fmla="*/ 3655218 w 4836318"/>
                <a:gd name="connsiteY138" fmla="*/ 3408362 h 4373562"/>
                <a:gd name="connsiteX139" fmla="*/ 3693318 w 4836318"/>
                <a:gd name="connsiteY139" fmla="*/ 3478212 h 4373562"/>
                <a:gd name="connsiteX140" fmla="*/ 3706018 w 4836318"/>
                <a:gd name="connsiteY140" fmla="*/ 3522662 h 4373562"/>
                <a:gd name="connsiteX141" fmla="*/ 3807618 w 4836318"/>
                <a:gd name="connsiteY141" fmla="*/ 3560762 h 4373562"/>
                <a:gd name="connsiteX142" fmla="*/ 3858418 w 4836318"/>
                <a:gd name="connsiteY142" fmla="*/ 3548062 h 4373562"/>
                <a:gd name="connsiteX143" fmla="*/ 3877468 w 4836318"/>
                <a:gd name="connsiteY143" fmla="*/ 3643312 h 4373562"/>
                <a:gd name="connsiteX144" fmla="*/ 3934618 w 4836318"/>
                <a:gd name="connsiteY144" fmla="*/ 3649662 h 4373562"/>
                <a:gd name="connsiteX145" fmla="*/ 3998118 w 4836318"/>
                <a:gd name="connsiteY145" fmla="*/ 3675062 h 4373562"/>
                <a:gd name="connsiteX146" fmla="*/ 4048918 w 4836318"/>
                <a:gd name="connsiteY146" fmla="*/ 3681412 h 4373562"/>
                <a:gd name="connsiteX147" fmla="*/ 4074318 w 4836318"/>
                <a:gd name="connsiteY147" fmla="*/ 3687762 h 4373562"/>
                <a:gd name="connsiteX148" fmla="*/ 4125118 w 4836318"/>
                <a:gd name="connsiteY148" fmla="*/ 3738562 h 4373562"/>
                <a:gd name="connsiteX149" fmla="*/ 4144168 w 4836318"/>
                <a:gd name="connsiteY149" fmla="*/ 3744912 h 4373562"/>
                <a:gd name="connsiteX150" fmla="*/ 4150518 w 4836318"/>
                <a:gd name="connsiteY150" fmla="*/ 3808412 h 4373562"/>
                <a:gd name="connsiteX151" fmla="*/ 4150518 w 4836318"/>
                <a:gd name="connsiteY151" fmla="*/ 3808412 h 4373562"/>
                <a:gd name="connsiteX152" fmla="*/ 4226718 w 4836318"/>
                <a:gd name="connsiteY152" fmla="*/ 3897312 h 4373562"/>
                <a:gd name="connsiteX153" fmla="*/ 4271168 w 4836318"/>
                <a:gd name="connsiteY153" fmla="*/ 3929062 h 4373562"/>
                <a:gd name="connsiteX154" fmla="*/ 4271168 w 4836318"/>
                <a:gd name="connsiteY154" fmla="*/ 3929062 h 4373562"/>
                <a:gd name="connsiteX155" fmla="*/ 4372768 w 4836318"/>
                <a:gd name="connsiteY155" fmla="*/ 3973512 h 4373562"/>
                <a:gd name="connsiteX156" fmla="*/ 4385468 w 4836318"/>
                <a:gd name="connsiteY156" fmla="*/ 4024312 h 4373562"/>
                <a:gd name="connsiteX157" fmla="*/ 4385468 w 4836318"/>
                <a:gd name="connsiteY157" fmla="*/ 4024312 h 4373562"/>
                <a:gd name="connsiteX158" fmla="*/ 4442618 w 4836318"/>
                <a:gd name="connsiteY158" fmla="*/ 4068762 h 4373562"/>
                <a:gd name="connsiteX159" fmla="*/ 4468018 w 4836318"/>
                <a:gd name="connsiteY159" fmla="*/ 4106862 h 4373562"/>
                <a:gd name="connsiteX160" fmla="*/ 4468018 w 4836318"/>
                <a:gd name="connsiteY160" fmla="*/ 4106862 h 4373562"/>
                <a:gd name="connsiteX161" fmla="*/ 4563268 w 4836318"/>
                <a:gd name="connsiteY161" fmla="*/ 4144962 h 4373562"/>
                <a:gd name="connsiteX162" fmla="*/ 4556918 w 4836318"/>
                <a:gd name="connsiteY162" fmla="*/ 4208462 h 4373562"/>
                <a:gd name="connsiteX163" fmla="*/ 4601368 w 4836318"/>
                <a:gd name="connsiteY163" fmla="*/ 4214812 h 4373562"/>
                <a:gd name="connsiteX164" fmla="*/ 4614068 w 4836318"/>
                <a:gd name="connsiteY164" fmla="*/ 4252912 h 4373562"/>
                <a:gd name="connsiteX165" fmla="*/ 4652168 w 4836318"/>
                <a:gd name="connsiteY165" fmla="*/ 4291012 h 4373562"/>
                <a:gd name="connsiteX166" fmla="*/ 4652168 w 4836318"/>
                <a:gd name="connsiteY166" fmla="*/ 4291012 h 4373562"/>
                <a:gd name="connsiteX167" fmla="*/ 4766468 w 4836318"/>
                <a:gd name="connsiteY167" fmla="*/ 4297362 h 4373562"/>
                <a:gd name="connsiteX168" fmla="*/ 4829968 w 4836318"/>
                <a:gd name="connsiteY168" fmla="*/ 4348162 h 4373562"/>
                <a:gd name="connsiteX169" fmla="*/ 4836318 w 4836318"/>
                <a:gd name="connsiteY169" fmla="*/ 4373562 h 4373562"/>
                <a:gd name="connsiteX170" fmla="*/ 4836318 w 4836318"/>
                <a:gd name="connsiteY17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315368 w 4836318"/>
                <a:gd name="connsiteY97" fmla="*/ 2227262 h 4373562"/>
                <a:gd name="connsiteX98" fmla="*/ 2340768 w 4836318"/>
                <a:gd name="connsiteY98" fmla="*/ 2227262 h 4373562"/>
                <a:gd name="connsiteX99" fmla="*/ 2334418 w 4836318"/>
                <a:gd name="connsiteY99" fmla="*/ 2265362 h 4373562"/>
                <a:gd name="connsiteX100" fmla="*/ 2385218 w 4836318"/>
                <a:gd name="connsiteY100" fmla="*/ 2278062 h 4373562"/>
                <a:gd name="connsiteX101" fmla="*/ 2391568 w 4836318"/>
                <a:gd name="connsiteY101" fmla="*/ 2341562 h 4373562"/>
                <a:gd name="connsiteX102" fmla="*/ 2423318 w 4836318"/>
                <a:gd name="connsiteY102" fmla="*/ 2347912 h 4373562"/>
                <a:gd name="connsiteX103" fmla="*/ 2423318 w 4836318"/>
                <a:gd name="connsiteY103" fmla="*/ 2436812 h 4373562"/>
                <a:gd name="connsiteX104" fmla="*/ 2480468 w 4836318"/>
                <a:gd name="connsiteY104" fmla="*/ 2443162 h 4373562"/>
                <a:gd name="connsiteX105" fmla="*/ 2537618 w 4836318"/>
                <a:gd name="connsiteY105" fmla="*/ 2462212 h 4373562"/>
                <a:gd name="connsiteX106" fmla="*/ 2594768 w 4836318"/>
                <a:gd name="connsiteY106" fmla="*/ 2487612 h 4373562"/>
                <a:gd name="connsiteX107" fmla="*/ 2670968 w 4836318"/>
                <a:gd name="connsiteY107" fmla="*/ 2513012 h 4373562"/>
                <a:gd name="connsiteX108" fmla="*/ 2696368 w 4836318"/>
                <a:gd name="connsiteY108" fmla="*/ 2538412 h 4373562"/>
                <a:gd name="connsiteX109" fmla="*/ 2702718 w 4836318"/>
                <a:gd name="connsiteY109" fmla="*/ 2620962 h 4373562"/>
                <a:gd name="connsiteX110" fmla="*/ 2734468 w 4836318"/>
                <a:gd name="connsiteY110" fmla="*/ 2646362 h 4373562"/>
                <a:gd name="connsiteX111" fmla="*/ 2734468 w 4836318"/>
                <a:gd name="connsiteY111" fmla="*/ 2646362 h 4373562"/>
                <a:gd name="connsiteX112" fmla="*/ 2778918 w 4836318"/>
                <a:gd name="connsiteY112" fmla="*/ 2684462 h 4373562"/>
                <a:gd name="connsiteX113" fmla="*/ 2836068 w 4836318"/>
                <a:gd name="connsiteY113" fmla="*/ 2709862 h 4373562"/>
                <a:gd name="connsiteX114" fmla="*/ 2886868 w 4836318"/>
                <a:gd name="connsiteY114" fmla="*/ 2747962 h 4373562"/>
                <a:gd name="connsiteX115" fmla="*/ 2899568 w 4836318"/>
                <a:gd name="connsiteY115" fmla="*/ 2786062 h 4373562"/>
                <a:gd name="connsiteX116" fmla="*/ 2899568 w 4836318"/>
                <a:gd name="connsiteY116" fmla="*/ 2817812 h 4373562"/>
                <a:gd name="connsiteX117" fmla="*/ 2950368 w 4836318"/>
                <a:gd name="connsiteY117" fmla="*/ 2836862 h 4373562"/>
                <a:gd name="connsiteX118" fmla="*/ 2950368 w 4836318"/>
                <a:gd name="connsiteY118" fmla="*/ 2836862 h 4373562"/>
                <a:gd name="connsiteX119" fmla="*/ 3007518 w 4836318"/>
                <a:gd name="connsiteY119" fmla="*/ 2881312 h 4373562"/>
                <a:gd name="connsiteX120" fmla="*/ 3007518 w 4836318"/>
                <a:gd name="connsiteY120" fmla="*/ 2881312 h 4373562"/>
                <a:gd name="connsiteX121" fmla="*/ 3096418 w 4836318"/>
                <a:gd name="connsiteY121" fmla="*/ 2919412 h 4373562"/>
                <a:gd name="connsiteX122" fmla="*/ 3096418 w 4836318"/>
                <a:gd name="connsiteY122" fmla="*/ 2919412 h 4373562"/>
                <a:gd name="connsiteX123" fmla="*/ 3185318 w 4836318"/>
                <a:gd name="connsiteY123" fmla="*/ 2944812 h 4373562"/>
                <a:gd name="connsiteX124" fmla="*/ 3198018 w 4836318"/>
                <a:gd name="connsiteY124" fmla="*/ 2995612 h 4373562"/>
                <a:gd name="connsiteX125" fmla="*/ 3236118 w 4836318"/>
                <a:gd name="connsiteY125" fmla="*/ 3021012 h 4373562"/>
                <a:gd name="connsiteX126" fmla="*/ 3267868 w 4836318"/>
                <a:gd name="connsiteY126" fmla="*/ 3033712 h 4373562"/>
                <a:gd name="connsiteX127" fmla="*/ 3305968 w 4836318"/>
                <a:gd name="connsiteY127" fmla="*/ 3065462 h 4373562"/>
                <a:gd name="connsiteX128" fmla="*/ 3394868 w 4836318"/>
                <a:gd name="connsiteY128" fmla="*/ 3128962 h 4373562"/>
                <a:gd name="connsiteX129" fmla="*/ 3375818 w 4836318"/>
                <a:gd name="connsiteY129" fmla="*/ 3186112 h 4373562"/>
                <a:gd name="connsiteX130" fmla="*/ 3407568 w 4836318"/>
                <a:gd name="connsiteY130" fmla="*/ 3205162 h 4373562"/>
                <a:gd name="connsiteX131" fmla="*/ 3426618 w 4836318"/>
                <a:gd name="connsiteY131" fmla="*/ 3211512 h 4373562"/>
                <a:gd name="connsiteX132" fmla="*/ 3464718 w 4836318"/>
                <a:gd name="connsiteY132" fmla="*/ 3243262 h 4373562"/>
                <a:gd name="connsiteX133" fmla="*/ 3477418 w 4836318"/>
                <a:gd name="connsiteY133" fmla="*/ 3281362 h 4373562"/>
                <a:gd name="connsiteX134" fmla="*/ 3509168 w 4836318"/>
                <a:gd name="connsiteY134" fmla="*/ 3325812 h 4373562"/>
                <a:gd name="connsiteX135" fmla="*/ 3585368 w 4836318"/>
                <a:gd name="connsiteY135" fmla="*/ 3319462 h 4373562"/>
                <a:gd name="connsiteX136" fmla="*/ 3623468 w 4836318"/>
                <a:gd name="connsiteY136" fmla="*/ 3370262 h 4373562"/>
                <a:gd name="connsiteX137" fmla="*/ 3655218 w 4836318"/>
                <a:gd name="connsiteY137" fmla="*/ 3408362 h 4373562"/>
                <a:gd name="connsiteX138" fmla="*/ 3693318 w 4836318"/>
                <a:gd name="connsiteY138" fmla="*/ 3478212 h 4373562"/>
                <a:gd name="connsiteX139" fmla="*/ 3706018 w 4836318"/>
                <a:gd name="connsiteY139" fmla="*/ 3522662 h 4373562"/>
                <a:gd name="connsiteX140" fmla="*/ 3807618 w 4836318"/>
                <a:gd name="connsiteY140" fmla="*/ 3560762 h 4373562"/>
                <a:gd name="connsiteX141" fmla="*/ 3858418 w 4836318"/>
                <a:gd name="connsiteY141" fmla="*/ 3548062 h 4373562"/>
                <a:gd name="connsiteX142" fmla="*/ 3877468 w 4836318"/>
                <a:gd name="connsiteY142" fmla="*/ 3643312 h 4373562"/>
                <a:gd name="connsiteX143" fmla="*/ 3934618 w 4836318"/>
                <a:gd name="connsiteY143" fmla="*/ 3649662 h 4373562"/>
                <a:gd name="connsiteX144" fmla="*/ 3998118 w 4836318"/>
                <a:gd name="connsiteY144" fmla="*/ 3675062 h 4373562"/>
                <a:gd name="connsiteX145" fmla="*/ 4048918 w 4836318"/>
                <a:gd name="connsiteY145" fmla="*/ 3681412 h 4373562"/>
                <a:gd name="connsiteX146" fmla="*/ 4074318 w 4836318"/>
                <a:gd name="connsiteY146" fmla="*/ 3687762 h 4373562"/>
                <a:gd name="connsiteX147" fmla="*/ 4125118 w 4836318"/>
                <a:gd name="connsiteY147" fmla="*/ 3738562 h 4373562"/>
                <a:gd name="connsiteX148" fmla="*/ 4144168 w 4836318"/>
                <a:gd name="connsiteY148" fmla="*/ 3744912 h 4373562"/>
                <a:gd name="connsiteX149" fmla="*/ 4150518 w 4836318"/>
                <a:gd name="connsiteY149" fmla="*/ 3808412 h 4373562"/>
                <a:gd name="connsiteX150" fmla="*/ 4150518 w 4836318"/>
                <a:gd name="connsiteY150" fmla="*/ 3808412 h 4373562"/>
                <a:gd name="connsiteX151" fmla="*/ 4226718 w 4836318"/>
                <a:gd name="connsiteY151" fmla="*/ 3897312 h 4373562"/>
                <a:gd name="connsiteX152" fmla="*/ 4271168 w 4836318"/>
                <a:gd name="connsiteY152" fmla="*/ 3929062 h 4373562"/>
                <a:gd name="connsiteX153" fmla="*/ 4271168 w 4836318"/>
                <a:gd name="connsiteY153" fmla="*/ 3929062 h 4373562"/>
                <a:gd name="connsiteX154" fmla="*/ 4372768 w 4836318"/>
                <a:gd name="connsiteY154" fmla="*/ 3973512 h 4373562"/>
                <a:gd name="connsiteX155" fmla="*/ 4385468 w 4836318"/>
                <a:gd name="connsiteY155" fmla="*/ 4024312 h 4373562"/>
                <a:gd name="connsiteX156" fmla="*/ 4385468 w 4836318"/>
                <a:gd name="connsiteY156" fmla="*/ 4024312 h 4373562"/>
                <a:gd name="connsiteX157" fmla="*/ 4442618 w 4836318"/>
                <a:gd name="connsiteY157" fmla="*/ 4068762 h 4373562"/>
                <a:gd name="connsiteX158" fmla="*/ 4468018 w 4836318"/>
                <a:gd name="connsiteY158" fmla="*/ 4106862 h 4373562"/>
                <a:gd name="connsiteX159" fmla="*/ 4468018 w 4836318"/>
                <a:gd name="connsiteY159" fmla="*/ 4106862 h 4373562"/>
                <a:gd name="connsiteX160" fmla="*/ 4563268 w 4836318"/>
                <a:gd name="connsiteY160" fmla="*/ 4144962 h 4373562"/>
                <a:gd name="connsiteX161" fmla="*/ 4556918 w 4836318"/>
                <a:gd name="connsiteY161" fmla="*/ 4208462 h 4373562"/>
                <a:gd name="connsiteX162" fmla="*/ 4601368 w 4836318"/>
                <a:gd name="connsiteY162" fmla="*/ 4214812 h 4373562"/>
                <a:gd name="connsiteX163" fmla="*/ 4614068 w 4836318"/>
                <a:gd name="connsiteY163" fmla="*/ 4252912 h 4373562"/>
                <a:gd name="connsiteX164" fmla="*/ 4652168 w 4836318"/>
                <a:gd name="connsiteY164" fmla="*/ 4291012 h 4373562"/>
                <a:gd name="connsiteX165" fmla="*/ 4652168 w 4836318"/>
                <a:gd name="connsiteY165" fmla="*/ 4291012 h 4373562"/>
                <a:gd name="connsiteX166" fmla="*/ 4766468 w 4836318"/>
                <a:gd name="connsiteY166" fmla="*/ 4297362 h 4373562"/>
                <a:gd name="connsiteX167" fmla="*/ 4829968 w 4836318"/>
                <a:gd name="connsiteY167" fmla="*/ 4348162 h 4373562"/>
                <a:gd name="connsiteX168" fmla="*/ 4836318 w 4836318"/>
                <a:gd name="connsiteY168" fmla="*/ 4373562 h 4373562"/>
                <a:gd name="connsiteX169" fmla="*/ 4836318 w 4836318"/>
                <a:gd name="connsiteY16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340768 w 4836318"/>
                <a:gd name="connsiteY97" fmla="*/ 2227262 h 4373562"/>
                <a:gd name="connsiteX98" fmla="*/ 2334418 w 4836318"/>
                <a:gd name="connsiteY98" fmla="*/ 2265362 h 4373562"/>
                <a:gd name="connsiteX99" fmla="*/ 2385218 w 4836318"/>
                <a:gd name="connsiteY99" fmla="*/ 2278062 h 4373562"/>
                <a:gd name="connsiteX100" fmla="*/ 2391568 w 4836318"/>
                <a:gd name="connsiteY100" fmla="*/ 2341562 h 4373562"/>
                <a:gd name="connsiteX101" fmla="*/ 2423318 w 4836318"/>
                <a:gd name="connsiteY101" fmla="*/ 2347912 h 4373562"/>
                <a:gd name="connsiteX102" fmla="*/ 2423318 w 4836318"/>
                <a:gd name="connsiteY102" fmla="*/ 2436812 h 4373562"/>
                <a:gd name="connsiteX103" fmla="*/ 2480468 w 4836318"/>
                <a:gd name="connsiteY103" fmla="*/ 2443162 h 4373562"/>
                <a:gd name="connsiteX104" fmla="*/ 2537618 w 4836318"/>
                <a:gd name="connsiteY104" fmla="*/ 2462212 h 4373562"/>
                <a:gd name="connsiteX105" fmla="*/ 2594768 w 4836318"/>
                <a:gd name="connsiteY105" fmla="*/ 2487612 h 4373562"/>
                <a:gd name="connsiteX106" fmla="*/ 2670968 w 4836318"/>
                <a:gd name="connsiteY106" fmla="*/ 2513012 h 4373562"/>
                <a:gd name="connsiteX107" fmla="*/ 2696368 w 4836318"/>
                <a:gd name="connsiteY107" fmla="*/ 2538412 h 4373562"/>
                <a:gd name="connsiteX108" fmla="*/ 2702718 w 4836318"/>
                <a:gd name="connsiteY108" fmla="*/ 2620962 h 4373562"/>
                <a:gd name="connsiteX109" fmla="*/ 2734468 w 4836318"/>
                <a:gd name="connsiteY109" fmla="*/ 2646362 h 4373562"/>
                <a:gd name="connsiteX110" fmla="*/ 2734468 w 4836318"/>
                <a:gd name="connsiteY110" fmla="*/ 2646362 h 4373562"/>
                <a:gd name="connsiteX111" fmla="*/ 2778918 w 4836318"/>
                <a:gd name="connsiteY111" fmla="*/ 2684462 h 4373562"/>
                <a:gd name="connsiteX112" fmla="*/ 2836068 w 4836318"/>
                <a:gd name="connsiteY112" fmla="*/ 2709862 h 4373562"/>
                <a:gd name="connsiteX113" fmla="*/ 2886868 w 4836318"/>
                <a:gd name="connsiteY113" fmla="*/ 2747962 h 4373562"/>
                <a:gd name="connsiteX114" fmla="*/ 2899568 w 4836318"/>
                <a:gd name="connsiteY114" fmla="*/ 2786062 h 4373562"/>
                <a:gd name="connsiteX115" fmla="*/ 2899568 w 4836318"/>
                <a:gd name="connsiteY115" fmla="*/ 2817812 h 4373562"/>
                <a:gd name="connsiteX116" fmla="*/ 2950368 w 4836318"/>
                <a:gd name="connsiteY116" fmla="*/ 2836862 h 4373562"/>
                <a:gd name="connsiteX117" fmla="*/ 2950368 w 4836318"/>
                <a:gd name="connsiteY117" fmla="*/ 2836862 h 4373562"/>
                <a:gd name="connsiteX118" fmla="*/ 3007518 w 4836318"/>
                <a:gd name="connsiteY118" fmla="*/ 2881312 h 4373562"/>
                <a:gd name="connsiteX119" fmla="*/ 3007518 w 4836318"/>
                <a:gd name="connsiteY119" fmla="*/ 2881312 h 4373562"/>
                <a:gd name="connsiteX120" fmla="*/ 3096418 w 4836318"/>
                <a:gd name="connsiteY120" fmla="*/ 2919412 h 4373562"/>
                <a:gd name="connsiteX121" fmla="*/ 3096418 w 4836318"/>
                <a:gd name="connsiteY121" fmla="*/ 2919412 h 4373562"/>
                <a:gd name="connsiteX122" fmla="*/ 3185318 w 4836318"/>
                <a:gd name="connsiteY122" fmla="*/ 2944812 h 4373562"/>
                <a:gd name="connsiteX123" fmla="*/ 3198018 w 4836318"/>
                <a:gd name="connsiteY123" fmla="*/ 2995612 h 4373562"/>
                <a:gd name="connsiteX124" fmla="*/ 3236118 w 4836318"/>
                <a:gd name="connsiteY124" fmla="*/ 3021012 h 4373562"/>
                <a:gd name="connsiteX125" fmla="*/ 3267868 w 4836318"/>
                <a:gd name="connsiteY125" fmla="*/ 3033712 h 4373562"/>
                <a:gd name="connsiteX126" fmla="*/ 3305968 w 4836318"/>
                <a:gd name="connsiteY126" fmla="*/ 3065462 h 4373562"/>
                <a:gd name="connsiteX127" fmla="*/ 3394868 w 4836318"/>
                <a:gd name="connsiteY127" fmla="*/ 3128962 h 4373562"/>
                <a:gd name="connsiteX128" fmla="*/ 3375818 w 4836318"/>
                <a:gd name="connsiteY128" fmla="*/ 3186112 h 4373562"/>
                <a:gd name="connsiteX129" fmla="*/ 3407568 w 4836318"/>
                <a:gd name="connsiteY129" fmla="*/ 3205162 h 4373562"/>
                <a:gd name="connsiteX130" fmla="*/ 3426618 w 4836318"/>
                <a:gd name="connsiteY130" fmla="*/ 3211512 h 4373562"/>
                <a:gd name="connsiteX131" fmla="*/ 3464718 w 4836318"/>
                <a:gd name="connsiteY131" fmla="*/ 3243262 h 4373562"/>
                <a:gd name="connsiteX132" fmla="*/ 3477418 w 4836318"/>
                <a:gd name="connsiteY132" fmla="*/ 3281362 h 4373562"/>
                <a:gd name="connsiteX133" fmla="*/ 3509168 w 4836318"/>
                <a:gd name="connsiteY133" fmla="*/ 3325812 h 4373562"/>
                <a:gd name="connsiteX134" fmla="*/ 3585368 w 4836318"/>
                <a:gd name="connsiteY134" fmla="*/ 3319462 h 4373562"/>
                <a:gd name="connsiteX135" fmla="*/ 3623468 w 4836318"/>
                <a:gd name="connsiteY135" fmla="*/ 3370262 h 4373562"/>
                <a:gd name="connsiteX136" fmla="*/ 3655218 w 4836318"/>
                <a:gd name="connsiteY136" fmla="*/ 3408362 h 4373562"/>
                <a:gd name="connsiteX137" fmla="*/ 3693318 w 4836318"/>
                <a:gd name="connsiteY137" fmla="*/ 3478212 h 4373562"/>
                <a:gd name="connsiteX138" fmla="*/ 3706018 w 4836318"/>
                <a:gd name="connsiteY138" fmla="*/ 3522662 h 4373562"/>
                <a:gd name="connsiteX139" fmla="*/ 3807618 w 4836318"/>
                <a:gd name="connsiteY139" fmla="*/ 3560762 h 4373562"/>
                <a:gd name="connsiteX140" fmla="*/ 3858418 w 4836318"/>
                <a:gd name="connsiteY140" fmla="*/ 3548062 h 4373562"/>
                <a:gd name="connsiteX141" fmla="*/ 3877468 w 4836318"/>
                <a:gd name="connsiteY141" fmla="*/ 3643312 h 4373562"/>
                <a:gd name="connsiteX142" fmla="*/ 3934618 w 4836318"/>
                <a:gd name="connsiteY142" fmla="*/ 3649662 h 4373562"/>
                <a:gd name="connsiteX143" fmla="*/ 3998118 w 4836318"/>
                <a:gd name="connsiteY143" fmla="*/ 3675062 h 4373562"/>
                <a:gd name="connsiteX144" fmla="*/ 4048918 w 4836318"/>
                <a:gd name="connsiteY144" fmla="*/ 3681412 h 4373562"/>
                <a:gd name="connsiteX145" fmla="*/ 4074318 w 4836318"/>
                <a:gd name="connsiteY145" fmla="*/ 3687762 h 4373562"/>
                <a:gd name="connsiteX146" fmla="*/ 4125118 w 4836318"/>
                <a:gd name="connsiteY146" fmla="*/ 3738562 h 4373562"/>
                <a:gd name="connsiteX147" fmla="*/ 4144168 w 4836318"/>
                <a:gd name="connsiteY147" fmla="*/ 3744912 h 4373562"/>
                <a:gd name="connsiteX148" fmla="*/ 4150518 w 4836318"/>
                <a:gd name="connsiteY148" fmla="*/ 3808412 h 4373562"/>
                <a:gd name="connsiteX149" fmla="*/ 4150518 w 4836318"/>
                <a:gd name="connsiteY149" fmla="*/ 3808412 h 4373562"/>
                <a:gd name="connsiteX150" fmla="*/ 4226718 w 4836318"/>
                <a:gd name="connsiteY150" fmla="*/ 3897312 h 4373562"/>
                <a:gd name="connsiteX151" fmla="*/ 4271168 w 4836318"/>
                <a:gd name="connsiteY151" fmla="*/ 3929062 h 4373562"/>
                <a:gd name="connsiteX152" fmla="*/ 4271168 w 4836318"/>
                <a:gd name="connsiteY152" fmla="*/ 3929062 h 4373562"/>
                <a:gd name="connsiteX153" fmla="*/ 4372768 w 4836318"/>
                <a:gd name="connsiteY153" fmla="*/ 3973512 h 4373562"/>
                <a:gd name="connsiteX154" fmla="*/ 4385468 w 4836318"/>
                <a:gd name="connsiteY154" fmla="*/ 4024312 h 4373562"/>
                <a:gd name="connsiteX155" fmla="*/ 4385468 w 4836318"/>
                <a:gd name="connsiteY155" fmla="*/ 4024312 h 4373562"/>
                <a:gd name="connsiteX156" fmla="*/ 4442618 w 4836318"/>
                <a:gd name="connsiteY156" fmla="*/ 4068762 h 4373562"/>
                <a:gd name="connsiteX157" fmla="*/ 4468018 w 4836318"/>
                <a:gd name="connsiteY157" fmla="*/ 4106862 h 4373562"/>
                <a:gd name="connsiteX158" fmla="*/ 4468018 w 4836318"/>
                <a:gd name="connsiteY158" fmla="*/ 4106862 h 4373562"/>
                <a:gd name="connsiteX159" fmla="*/ 4563268 w 4836318"/>
                <a:gd name="connsiteY159" fmla="*/ 4144962 h 4373562"/>
                <a:gd name="connsiteX160" fmla="*/ 4556918 w 4836318"/>
                <a:gd name="connsiteY160" fmla="*/ 4208462 h 4373562"/>
                <a:gd name="connsiteX161" fmla="*/ 4601368 w 4836318"/>
                <a:gd name="connsiteY161" fmla="*/ 4214812 h 4373562"/>
                <a:gd name="connsiteX162" fmla="*/ 4614068 w 4836318"/>
                <a:gd name="connsiteY162" fmla="*/ 4252912 h 4373562"/>
                <a:gd name="connsiteX163" fmla="*/ 4652168 w 4836318"/>
                <a:gd name="connsiteY163" fmla="*/ 4291012 h 4373562"/>
                <a:gd name="connsiteX164" fmla="*/ 4652168 w 4836318"/>
                <a:gd name="connsiteY164" fmla="*/ 4291012 h 4373562"/>
                <a:gd name="connsiteX165" fmla="*/ 4766468 w 4836318"/>
                <a:gd name="connsiteY165" fmla="*/ 4297362 h 4373562"/>
                <a:gd name="connsiteX166" fmla="*/ 4829968 w 4836318"/>
                <a:gd name="connsiteY166" fmla="*/ 4348162 h 4373562"/>
                <a:gd name="connsiteX167" fmla="*/ 4836318 w 4836318"/>
                <a:gd name="connsiteY167" fmla="*/ 4373562 h 4373562"/>
                <a:gd name="connsiteX168" fmla="*/ 4836318 w 4836318"/>
                <a:gd name="connsiteY168"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334418 w 4836318"/>
                <a:gd name="connsiteY97" fmla="*/ 2265362 h 4373562"/>
                <a:gd name="connsiteX98" fmla="*/ 2385218 w 4836318"/>
                <a:gd name="connsiteY98" fmla="*/ 2278062 h 4373562"/>
                <a:gd name="connsiteX99" fmla="*/ 2391568 w 4836318"/>
                <a:gd name="connsiteY99" fmla="*/ 2341562 h 4373562"/>
                <a:gd name="connsiteX100" fmla="*/ 2423318 w 4836318"/>
                <a:gd name="connsiteY100" fmla="*/ 2347912 h 4373562"/>
                <a:gd name="connsiteX101" fmla="*/ 2423318 w 4836318"/>
                <a:gd name="connsiteY101" fmla="*/ 2436812 h 4373562"/>
                <a:gd name="connsiteX102" fmla="*/ 2480468 w 4836318"/>
                <a:gd name="connsiteY102" fmla="*/ 244316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385218 w 4836318"/>
                <a:gd name="connsiteY98" fmla="*/ 2278062 h 4373562"/>
                <a:gd name="connsiteX99" fmla="*/ 2391568 w 4836318"/>
                <a:gd name="connsiteY99" fmla="*/ 2341562 h 4373562"/>
                <a:gd name="connsiteX100" fmla="*/ 2423318 w 4836318"/>
                <a:gd name="connsiteY100" fmla="*/ 2347912 h 4373562"/>
                <a:gd name="connsiteX101" fmla="*/ 2423318 w 4836318"/>
                <a:gd name="connsiteY101" fmla="*/ 2436812 h 4373562"/>
                <a:gd name="connsiteX102" fmla="*/ 2480468 w 4836318"/>
                <a:gd name="connsiteY102" fmla="*/ 244316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391568 w 4836318"/>
                <a:gd name="connsiteY99" fmla="*/ 2341562 h 4373562"/>
                <a:gd name="connsiteX100" fmla="*/ 2423318 w 4836318"/>
                <a:gd name="connsiteY100" fmla="*/ 2347912 h 4373562"/>
                <a:gd name="connsiteX101" fmla="*/ 2423318 w 4836318"/>
                <a:gd name="connsiteY101" fmla="*/ 2436812 h 4373562"/>
                <a:gd name="connsiteX102" fmla="*/ 2480468 w 4836318"/>
                <a:gd name="connsiteY102" fmla="*/ 244316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423318 w 4836318"/>
                <a:gd name="connsiteY100" fmla="*/ 2347912 h 4373562"/>
                <a:gd name="connsiteX101" fmla="*/ 2423318 w 4836318"/>
                <a:gd name="connsiteY101" fmla="*/ 2436812 h 4373562"/>
                <a:gd name="connsiteX102" fmla="*/ 2480468 w 4836318"/>
                <a:gd name="connsiteY102" fmla="*/ 244316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423318 w 4836318"/>
                <a:gd name="connsiteY101" fmla="*/ 2436812 h 4373562"/>
                <a:gd name="connsiteX102" fmla="*/ 2480468 w 4836318"/>
                <a:gd name="connsiteY102" fmla="*/ 244316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480468 w 4836318"/>
                <a:gd name="connsiteY102" fmla="*/ 244316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71712 h 4373562"/>
                <a:gd name="connsiteX103" fmla="*/ 2537618 w 4836318"/>
                <a:gd name="connsiteY103" fmla="*/ 2462212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71712 h 4373562"/>
                <a:gd name="connsiteX103" fmla="*/ 2375693 w 4836318"/>
                <a:gd name="connsiteY103" fmla="*/ 2264568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594768 w 4836318"/>
                <a:gd name="connsiteY104" fmla="*/ 2487612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670968 w 4836318"/>
                <a:gd name="connsiteY105" fmla="*/ 2513012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696368 w 4836318"/>
                <a:gd name="connsiteY106" fmla="*/ 2538412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702718 w 4836318"/>
                <a:gd name="connsiteY107" fmla="*/ 2620962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734468 w 4836318"/>
                <a:gd name="connsiteY108" fmla="*/ 2646362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734468 w 4836318"/>
                <a:gd name="connsiteY108" fmla="*/ 2646362 h 4373562"/>
                <a:gd name="connsiteX109" fmla="*/ 2778918 w 4836318"/>
                <a:gd name="connsiteY109" fmla="*/ 2684462 h 4373562"/>
                <a:gd name="connsiteX110" fmla="*/ 2836068 w 4836318"/>
                <a:gd name="connsiteY110" fmla="*/ 2709862 h 4373562"/>
                <a:gd name="connsiteX111" fmla="*/ 2886868 w 4836318"/>
                <a:gd name="connsiteY111" fmla="*/ 2747962 h 4373562"/>
                <a:gd name="connsiteX112" fmla="*/ 2899568 w 4836318"/>
                <a:gd name="connsiteY112" fmla="*/ 2786062 h 4373562"/>
                <a:gd name="connsiteX113" fmla="*/ 2899568 w 4836318"/>
                <a:gd name="connsiteY113" fmla="*/ 2817812 h 4373562"/>
                <a:gd name="connsiteX114" fmla="*/ 2950368 w 4836318"/>
                <a:gd name="connsiteY114" fmla="*/ 2836862 h 4373562"/>
                <a:gd name="connsiteX115" fmla="*/ 2950368 w 4836318"/>
                <a:gd name="connsiteY115" fmla="*/ 2836862 h 4373562"/>
                <a:gd name="connsiteX116" fmla="*/ 3007518 w 4836318"/>
                <a:gd name="connsiteY116" fmla="*/ 2881312 h 4373562"/>
                <a:gd name="connsiteX117" fmla="*/ 3007518 w 4836318"/>
                <a:gd name="connsiteY117" fmla="*/ 2881312 h 4373562"/>
                <a:gd name="connsiteX118" fmla="*/ 3096418 w 4836318"/>
                <a:gd name="connsiteY118" fmla="*/ 2919412 h 4373562"/>
                <a:gd name="connsiteX119" fmla="*/ 3096418 w 4836318"/>
                <a:gd name="connsiteY119" fmla="*/ 2919412 h 4373562"/>
                <a:gd name="connsiteX120" fmla="*/ 3185318 w 4836318"/>
                <a:gd name="connsiteY120" fmla="*/ 2944812 h 4373562"/>
                <a:gd name="connsiteX121" fmla="*/ 3198018 w 4836318"/>
                <a:gd name="connsiteY121" fmla="*/ 2995612 h 4373562"/>
                <a:gd name="connsiteX122" fmla="*/ 3236118 w 4836318"/>
                <a:gd name="connsiteY122" fmla="*/ 3021012 h 4373562"/>
                <a:gd name="connsiteX123" fmla="*/ 3267868 w 4836318"/>
                <a:gd name="connsiteY123" fmla="*/ 3033712 h 4373562"/>
                <a:gd name="connsiteX124" fmla="*/ 3305968 w 4836318"/>
                <a:gd name="connsiteY124" fmla="*/ 3065462 h 4373562"/>
                <a:gd name="connsiteX125" fmla="*/ 3394868 w 4836318"/>
                <a:gd name="connsiteY125" fmla="*/ 3128962 h 4373562"/>
                <a:gd name="connsiteX126" fmla="*/ 3375818 w 4836318"/>
                <a:gd name="connsiteY126" fmla="*/ 3186112 h 4373562"/>
                <a:gd name="connsiteX127" fmla="*/ 3407568 w 4836318"/>
                <a:gd name="connsiteY127" fmla="*/ 3205162 h 4373562"/>
                <a:gd name="connsiteX128" fmla="*/ 3426618 w 4836318"/>
                <a:gd name="connsiteY128" fmla="*/ 3211512 h 4373562"/>
                <a:gd name="connsiteX129" fmla="*/ 3464718 w 4836318"/>
                <a:gd name="connsiteY129" fmla="*/ 3243262 h 4373562"/>
                <a:gd name="connsiteX130" fmla="*/ 3477418 w 4836318"/>
                <a:gd name="connsiteY130" fmla="*/ 3281362 h 4373562"/>
                <a:gd name="connsiteX131" fmla="*/ 3509168 w 4836318"/>
                <a:gd name="connsiteY131" fmla="*/ 3325812 h 4373562"/>
                <a:gd name="connsiteX132" fmla="*/ 3585368 w 4836318"/>
                <a:gd name="connsiteY132" fmla="*/ 3319462 h 4373562"/>
                <a:gd name="connsiteX133" fmla="*/ 3623468 w 4836318"/>
                <a:gd name="connsiteY133" fmla="*/ 3370262 h 4373562"/>
                <a:gd name="connsiteX134" fmla="*/ 3655218 w 4836318"/>
                <a:gd name="connsiteY134" fmla="*/ 3408362 h 4373562"/>
                <a:gd name="connsiteX135" fmla="*/ 3693318 w 4836318"/>
                <a:gd name="connsiteY135" fmla="*/ 3478212 h 4373562"/>
                <a:gd name="connsiteX136" fmla="*/ 3706018 w 4836318"/>
                <a:gd name="connsiteY136" fmla="*/ 3522662 h 4373562"/>
                <a:gd name="connsiteX137" fmla="*/ 3807618 w 4836318"/>
                <a:gd name="connsiteY137" fmla="*/ 3560762 h 4373562"/>
                <a:gd name="connsiteX138" fmla="*/ 3858418 w 4836318"/>
                <a:gd name="connsiteY138" fmla="*/ 3548062 h 4373562"/>
                <a:gd name="connsiteX139" fmla="*/ 3877468 w 4836318"/>
                <a:gd name="connsiteY139" fmla="*/ 3643312 h 4373562"/>
                <a:gd name="connsiteX140" fmla="*/ 3934618 w 4836318"/>
                <a:gd name="connsiteY140" fmla="*/ 3649662 h 4373562"/>
                <a:gd name="connsiteX141" fmla="*/ 3998118 w 4836318"/>
                <a:gd name="connsiteY141" fmla="*/ 3675062 h 4373562"/>
                <a:gd name="connsiteX142" fmla="*/ 4048918 w 4836318"/>
                <a:gd name="connsiteY142" fmla="*/ 3681412 h 4373562"/>
                <a:gd name="connsiteX143" fmla="*/ 4074318 w 4836318"/>
                <a:gd name="connsiteY143" fmla="*/ 3687762 h 4373562"/>
                <a:gd name="connsiteX144" fmla="*/ 4125118 w 4836318"/>
                <a:gd name="connsiteY144" fmla="*/ 3738562 h 4373562"/>
                <a:gd name="connsiteX145" fmla="*/ 4144168 w 4836318"/>
                <a:gd name="connsiteY145" fmla="*/ 3744912 h 4373562"/>
                <a:gd name="connsiteX146" fmla="*/ 4150518 w 4836318"/>
                <a:gd name="connsiteY146" fmla="*/ 3808412 h 4373562"/>
                <a:gd name="connsiteX147" fmla="*/ 4150518 w 4836318"/>
                <a:gd name="connsiteY147" fmla="*/ 3808412 h 4373562"/>
                <a:gd name="connsiteX148" fmla="*/ 4226718 w 4836318"/>
                <a:gd name="connsiteY148" fmla="*/ 3897312 h 4373562"/>
                <a:gd name="connsiteX149" fmla="*/ 4271168 w 4836318"/>
                <a:gd name="connsiteY149" fmla="*/ 3929062 h 4373562"/>
                <a:gd name="connsiteX150" fmla="*/ 4271168 w 4836318"/>
                <a:gd name="connsiteY150" fmla="*/ 3929062 h 4373562"/>
                <a:gd name="connsiteX151" fmla="*/ 4372768 w 4836318"/>
                <a:gd name="connsiteY151" fmla="*/ 3973512 h 4373562"/>
                <a:gd name="connsiteX152" fmla="*/ 4385468 w 4836318"/>
                <a:gd name="connsiteY152" fmla="*/ 4024312 h 4373562"/>
                <a:gd name="connsiteX153" fmla="*/ 4385468 w 4836318"/>
                <a:gd name="connsiteY153" fmla="*/ 4024312 h 4373562"/>
                <a:gd name="connsiteX154" fmla="*/ 4442618 w 4836318"/>
                <a:gd name="connsiteY154" fmla="*/ 4068762 h 4373562"/>
                <a:gd name="connsiteX155" fmla="*/ 4468018 w 4836318"/>
                <a:gd name="connsiteY155" fmla="*/ 4106862 h 4373562"/>
                <a:gd name="connsiteX156" fmla="*/ 4468018 w 4836318"/>
                <a:gd name="connsiteY156" fmla="*/ 4106862 h 4373562"/>
                <a:gd name="connsiteX157" fmla="*/ 4563268 w 4836318"/>
                <a:gd name="connsiteY157" fmla="*/ 4144962 h 4373562"/>
                <a:gd name="connsiteX158" fmla="*/ 4556918 w 4836318"/>
                <a:gd name="connsiteY158" fmla="*/ 4208462 h 4373562"/>
                <a:gd name="connsiteX159" fmla="*/ 4601368 w 4836318"/>
                <a:gd name="connsiteY159" fmla="*/ 4214812 h 4373562"/>
                <a:gd name="connsiteX160" fmla="*/ 4614068 w 4836318"/>
                <a:gd name="connsiteY160" fmla="*/ 4252912 h 4373562"/>
                <a:gd name="connsiteX161" fmla="*/ 4652168 w 4836318"/>
                <a:gd name="connsiteY161" fmla="*/ 4291012 h 4373562"/>
                <a:gd name="connsiteX162" fmla="*/ 4652168 w 4836318"/>
                <a:gd name="connsiteY162" fmla="*/ 4291012 h 4373562"/>
                <a:gd name="connsiteX163" fmla="*/ 4766468 w 4836318"/>
                <a:gd name="connsiteY163" fmla="*/ 4297362 h 4373562"/>
                <a:gd name="connsiteX164" fmla="*/ 4829968 w 4836318"/>
                <a:gd name="connsiteY164" fmla="*/ 4348162 h 4373562"/>
                <a:gd name="connsiteX165" fmla="*/ 4836318 w 4836318"/>
                <a:gd name="connsiteY165" fmla="*/ 4373562 h 4373562"/>
                <a:gd name="connsiteX166" fmla="*/ 4836318 w 4836318"/>
                <a:gd name="connsiteY16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734468 w 4836318"/>
                <a:gd name="connsiteY109" fmla="*/ 2646362 h 4373562"/>
                <a:gd name="connsiteX110" fmla="*/ 2778918 w 4836318"/>
                <a:gd name="connsiteY110" fmla="*/ 2684462 h 4373562"/>
                <a:gd name="connsiteX111" fmla="*/ 2836068 w 4836318"/>
                <a:gd name="connsiteY111" fmla="*/ 2709862 h 4373562"/>
                <a:gd name="connsiteX112" fmla="*/ 2886868 w 4836318"/>
                <a:gd name="connsiteY112" fmla="*/ 2747962 h 4373562"/>
                <a:gd name="connsiteX113" fmla="*/ 2899568 w 4836318"/>
                <a:gd name="connsiteY113" fmla="*/ 2786062 h 4373562"/>
                <a:gd name="connsiteX114" fmla="*/ 2899568 w 4836318"/>
                <a:gd name="connsiteY114" fmla="*/ 2817812 h 4373562"/>
                <a:gd name="connsiteX115" fmla="*/ 2950368 w 4836318"/>
                <a:gd name="connsiteY115" fmla="*/ 2836862 h 4373562"/>
                <a:gd name="connsiteX116" fmla="*/ 2950368 w 4836318"/>
                <a:gd name="connsiteY116" fmla="*/ 2836862 h 4373562"/>
                <a:gd name="connsiteX117" fmla="*/ 3007518 w 4836318"/>
                <a:gd name="connsiteY117" fmla="*/ 2881312 h 4373562"/>
                <a:gd name="connsiteX118" fmla="*/ 3007518 w 4836318"/>
                <a:gd name="connsiteY118" fmla="*/ 2881312 h 4373562"/>
                <a:gd name="connsiteX119" fmla="*/ 3096418 w 4836318"/>
                <a:gd name="connsiteY119" fmla="*/ 2919412 h 4373562"/>
                <a:gd name="connsiteX120" fmla="*/ 3096418 w 4836318"/>
                <a:gd name="connsiteY120" fmla="*/ 2919412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734468 w 4836318"/>
                <a:gd name="connsiteY110" fmla="*/ 2646362 h 4373562"/>
                <a:gd name="connsiteX111" fmla="*/ 2778918 w 4836318"/>
                <a:gd name="connsiteY111" fmla="*/ 2684462 h 4373562"/>
                <a:gd name="connsiteX112" fmla="*/ 2836068 w 4836318"/>
                <a:gd name="connsiteY112" fmla="*/ 2709862 h 4373562"/>
                <a:gd name="connsiteX113" fmla="*/ 2886868 w 4836318"/>
                <a:gd name="connsiteY113" fmla="*/ 2747962 h 4373562"/>
                <a:gd name="connsiteX114" fmla="*/ 2899568 w 4836318"/>
                <a:gd name="connsiteY114" fmla="*/ 2786062 h 4373562"/>
                <a:gd name="connsiteX115" fmla="*/ 2899568 w 4836318"/>
                <a:gd name="connsiteY115" fmla="*/ 2817812 h 4373562"/>
                <a:gd name="connsiteX116" fmla="*/ 2950368 w 4836318"/>
                <a:gd name="connsiteY116" fmla="*/ 2836862 h 4373562"/>
                <a:gd name="connsiteX117" fmla="*/ 2950368 w 4836318"/>
                <a:gd name="connsiteY117" fmla="*/ 2836862 h 4373562"/>
                <a:gd name="connsiteX118" fmla="*/ 3007518 w 4836318"/>
                <a:gd name="connsiteY118" fmla="*/ 2881312 h 4373562"/>
                <a:gd name="connsiteX119" fmla="*/ 3007518 w 4836318"/>
                <a:gd name="connsiteY119" fmla="*/ 2881312 h 4373562"/>
                <a:gd name="connsiteX120" fmla="*/ 3096418 w 4836318"/>
                <a:gd name="connsiteY120" fmla="*/ 2919412 h 4373562"/>
                <a:gd name="connsiteX121" fmla="*/ 3096418 w 4836318"/>
                <a:gd name="connsiteY121" fmla="*/ 2919412 h 4373562"/>
                <a:gd name="connsiteX122" fmla="*/ 3185318 w 4836318"/>
                <a:gd name="connsiteY122" fmla="*/ 2944812 h 4373562"/>
                <a:gd name="connsiteX123" fmla="*/ 3198018 w 4836318"/>
                <a:gd name="connsiteY123" fmla="*/ 2995612 h 4373562"/>
                <a:gd name="connsiteX124" fmla="*/ 3236118 w 4836318"/>
                <a:gd name="connsiteY124" fmla="*/ 3021012 h 4373562"/>
                <a:gd name="connsiteX125" fmla="*/ 3267868 w 4836318"/>
                <a:gd name="connsiteY125" fmla="*/ 3033712 h 4373562"/>
                <a:gd name="connsiteX126" fmla="*/ 3305968 w 4836318"/>
                <a:gd name="connsiteY126" fmla="*/ 3065462 h 4373562"/>
                <a:gd name="connsiteX127" fmla="*/ 3394868 w 4836318"/>
                <a:gd name="connsiteY127" fmla="*/ 3128962 h 4373562"/>
                <a:gd name="connsiteX128" fmla="*/ 3375818 w 4836318"/>
                <a:gd name="connsiteY128" fmla="*/ 3186112 h 4373562"/>
                <a:gd name="connsiteX129" fmla="*/ 3407568 w 4836318"/>
                <a:gd name="connsiteY129" fmla="*/ 3205162 h 4373562"/>
                <a:gd name="connsiteX130" fmla="*/ 3426618 w 4836318"/>
                <a:gd name="connsiteY130" fmla="*/ 3211512 h 4373562"/>
                <a:gd name="connsiteX131" fmla="*/ 3464718 w 4836318"/>
                <a:gd name="connsiteY131" fmla="*/ 3243262 h 4373562"/>
                <a:gd name="connsiteX132" fmla="*/ 3477418 w 4836318"/>
                <a:gd name="connsiteY132" fmla="*/ 3281362 h 4373562"/>
                <a:gd name="connsiteX133" fmla="*/ 3509168 w 4836318"/>
                <a:gd name="connsiteY133" fmla="*/ 3325812 h 4373562"/>
                <a:gd name="connsiteX134" fmla="*/ 3585368 w 4836318"/>
                <a:gd name="connsiteY134" fmla="*/ 3319462 h 4373562"/>
                <a:gd name="connsiteX135" fmla="*/ 3623468 w 4836318"/>
                <a:gd name="connsiteY135" fmla="*/ 3370262 h 4373562"/>
                <a:gd name="connsiteX136" fmla="*/ 3655218 w 4836318"/>
                <a:gd name="connsiteY136" fmla="*/ 3408362 h 4373562"/>
                <a:gd name="connsiteX137" fmla="*/ 3693318 w 4836318"/>
                <a:gd name="connsiteY137" fmla="*/ 3478212 h 4373562"/>
                <a:gd name="connsiteX138" fmla="*/ 3706018 w 4836318"/>
                <a:gd name="connsiteY138" fmla="*/ 3522662 h 4373562"/>
                <a:gd name="connsiteX139" fmla="*/ 3807618 w 4836318"/>
                <a:gd name="connsiteY139" fmla="*/ 3560762 h 4373562"/>
                <a:gd name="connsiteX140" fmla="*/ 3858418 w 4836318"/>
                <a:gd name="connsiteY140" fmla="*/ 3548062 h 4373562"/>
                <a:gd name="connsiteX141" fmla="*/ 3877468 w 4836318"/>
                <a:gd name="connsiteY141" fmla="*/ 3643312 h 4373562"/>
                <a:gd name="connsiteX142" fmla="*/ 3934618 w 4836318"/>
                <a:gd name="connsiteY142" fmla="*/ 3649662 h 4373562"/>
                <a:gd name="connsiteX143" fmla="*/ 3998118 w 4836318"/>
                <a:gd name="connsiteY143" fmla="*/ 3675062 h 4373562"/>
                <a:gd name="connsiteX144" fmla="*/ 4048918 w 4836318"/>
                <a:gd name="connsiteY144" fmla="*/ 3681412 h 4373562"/>
                <a:gd name="connsiteX145" fmla="*/ 4074318 w 4836318"/>
                <a:gd name="connsiteY145" fmla="*/ 3687762 h 4373562"/>
                <a:gd name="connsiteX146" fmla="*/ 4125118 w 4836318"/>
                <a:gd name="connsiteY146" fmla="*/ 3738562 h 4373562"/>
                <a:gd name="connsiteX147" fmla="*/ 4144168 w 4836318"/>
                <a:gd name="connsiteY147" fmla="*/ 3744912 h 4373562"/>
                <a:gd name="connsiteX148" fmla="*/ 4150518 w 4836318"/>
                <a:gd name="connsiteY148" fmla="*/ 3808412 h 4373562"/>
                <a:gd name="connsiteX149" fmla="*/ 4150518 w 4836318"/>
                <a:gd name="connsiteY149" fmla="*/ 3808412 h 4373562"/>
                <a:gd name="connsiteX150" fmla="*/ 4226718 w 4836318"/>
                <a:gd name="connsiteY150" fmla="*/ 3897312 h 4373562"/>
                <a:gd name="connsiteX151" fmla="*/ 4271168 w 4836318"/>
                <a:gd name="connsiteY151" fmla="*/ 3929062 h 4373562"/>
                <a:gd name="connsiteX152" fmla="*/ 4271168 w 4836318"/>
                <a:gd name="connsiteY152" fmla="*/ 3929062 h 4373562"/>
                <a:gd name="connsiteX153" fmla="*/ 4372768 w 4836318"/>
                <a:gd name="connsiteY153" fmla="*/ 3973512 h 4373562"/>
                <a:gd name="connsiteX154" fmla="*/ 4385468 w 4836318"/>
                <a:gd name="connsiteY154" fmla="*/ 4024312 h 4373562"/>
                <a:gd name="connsiteX155" fmla="*/ 4385468 w 4836318"/>
                <a:gd name="connsiteY155" fmla="*/ 4024312 h 4373562"/>
                <a:gd name="connsiteX156" fmla="*/ 4442618 w 4836318"/>
                <a:gd name="connsiteY156" fmla="*/ 4068762 h 4373562"/>
                <a:gd name="connsiteX157" fmla="*/ 4468018 w 4836318"/>
                <a:gd name="connsiteY157" fmla="*/ 4106862 h 4373562"/>
                <a:gd name="connsiteX158" fmla="*/ 4468018 w 4836318"/>
                <a:gd name="connsiteY158" fmla="*/ 4106862 h 4373562"/>
                <a:gd name="connsiteX159" fmla="*/ 4563268 w 4836318"/>
                <a:gd name="connsiteY159" fmla="*/ 4144962 h 4373562"/>
                <a:gd name="connsiteX160" fmla="*/ 4556918 w 4836318"/>
                <a:gd name="connsiteY160" fmla="*/ 4208462 h 4373562"/>
                <a:gd name="connsiteX161" fmla="*/ 4601368 w 4836318"/>
                <a:gd name="connsiteY161" fmla="*/ 4214812 h 4373562"/>
                <a:gd name="connsiteX162" fmla="*/ 4614068 w 4836318"/>
                <a:gd name="connsiteY162" fmla="*/ 4252912 h 4373562"/>
                <a:gd name="connsiteX163" fmla="*/ 4652168 w 4836318"/>
                <a:gd name="connsiteY163" fmla="*/ 4291012 h 4373562"/>
                <a:gd name="connsiteX164" fmla="*/ 4652168 w 4836318"/>
                <a:gd name="connsiteY164" fmla="*/ 4291012 h 4373562"/>
                <a:gd name="connsiteX165" fmla="*/ 4766468 w 4836318"/>
                <a:gd name="connsiteY165" fmla="*/ 4297362 h 4373562"/>
                <a:gd name="connsiteX166" fmla="*/ 4829968 w 4836318"/>
                <a:gd name="connsiteY166" fmla="*/ 4348162 h 4373562"/>
                <a:gd name="connsiteX167" fmla="*/ 4836318 w 4836318"/>
                <a:gd name="connsiteY167" fmla="*/ 4373562 h 4373562"/>
                <a:gd name="connsiteX168" fmla="*/ 4836318 w 4836318"/>
                <a:gd name="connsiteY168"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734468 w 4836318"/>
                <a:gd name="connsiteY111" fmla="*/ 2646362 h 4373562"/>
                <a:gd name="connsiteX112" fmla="*/ 2778918 w 4836318"/>
                <a:gd name="connsiteY112" fmla="*/ 2684462 h 4373562"/>
                <a:gd name="connsiteX113" fmla="*/ 2836068 w 4836318"/>
                <a:gd name="connsiteY113" fmla="*/ 2709862 h 4373562"/>
                <a:gd name="connsiteX114" fmla="*/ 2886868 w 4836318"/>
                <a:gd name="connsiteY114" fmla="*/ 2747962 h 4373562"/>
                <a:gd name="connsiteX115" fmla="*/ 2899568 w 4836318"/>
                <a:gd name="connsiteY115" fmla="*/ 2786062 h 4373562"/>
                <a:gd name="connsiteX116" fmla="*/ 2899568 w 4836318"/>
                <a:gd name="connsiteY116" fmla="*/ 2817812 h 4373562"/>
                <a:gd name="connsiteX117" fmla="*/ 2950368 w 4836318"/>
                <a:gd name="connsiteY117" fmla="*/ 2836862 h 4373562"/>
                <a:gd name="connsiteX118" fmla="*/ 2950368 w 4836318"/>
                <a:gd name="connsiteY118" fmla="*/ 2836862 h 4373562"/>
                <a:gd name="connsiteX119" fmla="*/ 3007518 w 4836318"/>
                <a:gd name="connsiteY119" fmla="*/ 2881312 h 4373562"/>
                <a:gd name="connsiteX120" fmla="*/ 3007518 w 4836318"/>
                <a:gd name="connsiteY120" fmla="*/ 2881312 h 4373562"/>
                <a:gd name="connsiteX121" fmla="*/ 3096418 w 4836318"/>
                <a:gd name="connsiteY121" fmla="*/ 2919412 h 4373562"/>
                <a:gd name="connsiteX122" fmla="*/ 3096418 w 4836318"/>
                <a:gd name="connsiteY122" fmla="*/ 2919412 h 4373562"/>
                <a:gd name="connsiteX123" fmla="*/ 3185318 w 4836318"/>
                <a:gd name="connsiteY123" fmla="*/ 2944812 h 4373562"/>
                <a:gd name="connsiteX124" fmla="*/ 3198018 w 4836318"/>
                <a:gd name="connsiteY124" fmla="*/ 2995612 h 4373562"/>
                <a:gd name="connsiteX125" fmla="*/ 3236118 w 4836318"/>
                <a:gd name="connsiteY125" fmla="*/ 3021012 h 4373562"/>
                <a:gd name="connsiteX126" fmla="*/ 3267868 w 4836318"/>
                <a:gd name="connsiteY126" fmla="*/ 3033712 h 4373562"/>
                <a:gd name="connsiteX127" fmla="*/ 3305968 w 4836318"/>
                <a:gd name="connsiteY127" fmla="*/ 3065462 h 4373562"/>
                <a:gd name="connsiteX128" fmla="*/ 3394868 w 4836318"/>
                <a:gd name="connsiteY128" fmla="*/ 3128962 h 4373562"/>
                <a:gd name="connsiteX129" fmla="*/ 3375818 w 4836318"/>
                <a:gd name="connsiteY129" fmla="*/ 3186112 h 4373562"/>
                <a:gd name="connsiteX130" fmla="*/ 3407568 w 4836318"/>
                <a:gd name="connsiteY130" fmla="*/ 3205162 h 4373562"/>
                <a:gd name="connsiteX131" fmla="*/ 3426618 w 4836318"/>
                <a:gd name="connsiteY131" fmla="*/ 3211512 h 4373562"/>
                <a:gd name="connsiteX132" fmla="*/ 3464718 w 4836318"/>
                <a:gd name="connsiteY132" fmla="*/ 3243262 h 4373562"/>
                <a:gd name="connsiteX133" fmla="*/ 3477418 w 4836318"/>
                <a:gd name="connsiteY133" fmla="*/ 3281362 h 4373562"/>
                <a:gd name="connsiteX134" fmla="*/ 3509168 w 4836318"/>
                <a:gd name="connsiteY134" fmla="*/ 3325812 h 4373562"/>
                <a:gd name="connsiteX135" fmla="*/ 3585368 w 4836318"/>
                <a:gd name="connsiteY135" fmla="*/ 3319462 h 4373562"/>
                <a:gd name="connsiteX136" fmla="*/ 3623468 w 4836318"/>
                <a:gd name="connsiteY136" fmla="*/ 3370262 h 4373562"/>
                <a:gd name="connsiteX137" fmla="*/ 3655218 w 4836318"/>
                <a:gd name="connsiteY137" fmla="*/ 3408362 h 4373562"/>
                <a:gd name="connsiteX138" fmla="*/ 3693318 w 4836318"/>
                <a:gd name="connsiteY138" fmla="*/ 3478212 h 4373562"/>
                <a:gd name="connsiteX139" fmla="*/ 3706018 w 4836318"/>
                <a:gd name="connsiteY139" fmla="*/ 3522662 h 4373562"/>
                <a:gd name="connsiteX140" fmla="*/ 3807618 w 4836318"/>
                <a:gd name="connsiteY140" fmla="*/ 3560762 h 4373562"/>
                <a:gd name="connsiteX141" fmla="*/ 3858418 w 4836318"/>
                <a:gd name="connsiteY141" fmla="*/ 3548062 h 4373562"/>
                <a:gd name="connsiteX142" fmla="*/ 3877468 w 4836318"/>
                <a:gd name="connsiteY142" fmla="*/ 3643312 h 4373562"/>
                <a:gd name="connsiteX143" fmla="*/ 3934618 w 4836318"/>
                <a:gd name="connsiteY143" fmla="*/ 3649662 h 4373562"/>
                <a:gd name="connsiteX144" fmla="*/ 3998118 w 4836318"/>
                <a:gd name="connsiteY144" fmla="*/ 3675062 h 4373562"/>
                <a:gd name="connsiteX145" fmla="*/ 4048918 w 4836318"/>
                <a:gd name="connsiteY145" fmla="*/ 3681412 h 4373562"/>
                <a:gd name="connsiteX146" fmla="*/ 4074318 w 4836318"/>
                <a:gd name="connsiteY146" fmla="*/ 3687762 h 4373562"/>
                <a:gd name="connsiteX147" fmla="*/ 4125118 w 4836318"/>
                <a:gd name="connsiteY147" fmla="*/ 3738562 h 4373562"/>
                <a:gd name="connsiteX148" fmla="*/ 4144168 w 4836318"/>
                <a:gd name="connsiteY148" fmla="*/ 3744912 h 4373562"/>
                <a:gd name="connsiteX149" fmla="*/ 4150518 w 4836318"/>
                <a:gd name="connsiteY149" fmla="*/ 3808412 h 4373562"/>
                <a:gd name="connsiteX150" fmla="*/ 4150518 w 4836318"/>
                <a:gd name="connsiteY150" fmla="*/ 3808412 h 4373562"/>
                <a:gd name="connsiteX151" fmla="*/ 4226718 w 4836318"/>
                <a:gd name="connsiteY151" fmla="*/ 3897312 h 4373562"/>
                <a:gd name="connsiteX152" fmla="*/ 4271168 w 4836318"/>
                <a:gd name="connsiteY152" fmla="*/ 3929062 h 4373562"/>
                <a:gd name="connsiteX153" fmla="*/ 4271168 w 4836318"/>
                <a:gd name="connsiteY153" fmla="*/ 3929062 h 4373562"/>
                <a:gd name="connsiteX154" fmla="*/ 4372768 w 4836318"/>
                <a:gd name="connsiteY154" fmla="*/ 3973512 h 4373562"/>
                <a:gd name="connsiteX155" fmla="*/ 4385468 w 4836318"/>
                <a:gd name="connsiteY155" fmla="*/ 4024312 h 4373562"/>
                <a:gd name="connsiteX156" fmla="*/ 4385468 w 4836318"/>
                <a:gd name="connsiteY156" fmla="*/ 4024312 h 4373562"/>
                <a:gd name="connsiteX157" fmla="*/ 4442618 w 4836318"/>
                <a:gd name="connsiteY157" fmla="*/ 4068762 h 4373562"/>
                <a:gd name="connsiteX158" fmla="*/ 4468018 w 4836318"/>
                <a:gd name="connsiteY158" fmla="*/ 4106862 h 4373562"/>
                <a:gd name="connsiteX159" fmla="*/ 4468018 w 4836318"/>
                <a:gd name="connsiteY159" fmla="*/ 4106862 h 4373562"/>
                <a:gd name="connsiteX160" fmla="*/ 4563268 w 4836318"/>
                <a:gd name="connsiteY160" fmla="*/ 4144962 h 4373562"/>
                <a:gd name="connsiteX161" fmla="*/ 4556918 w 4836318"/>
                <a:gd name="connsiteY161" fmla="*/ 4208462 h 4373562"/>
                <a:gd name="connsiteX162" fmla="*/ 4601368 w 4836318"/>
                <a:gd name="connsiteY162" fmla="*/ 4214812 h 4373562"/>
                <a:gd name="connsiteX163" fmla="*/ 4614068 w 4836318"/>
                <a:gd name="connsiteY163" fmla="*/ 4252912 h 4373562"/>
                <a:gd name="connsiteX164" fmla="*/ 4652168 w 4836318"/>
                <a:gd name="connsiteY164" fmla="*/ 4291012 h 4373562"/>
                <a:gd name="connsiteX165" fmla="*/ 4652168 w 4836318"/>
                <a:gd name="connsiteY165" fmla="*/ 4291012 h 4373562"/>
                <a:gd name="connsiteX166" fmla="*/ 4766468 w 4836318"/>
                <a:gd name="connsiteY166" fmla="*/ 4297362 h 4373562"/>
                <a:gd name="connsiteX167" fmla="*/ 4829968 w 4836318"/>
                <a:gd name="connsiteY167" fmla="*/ 4348162 h 4373562"/>
                <a:gd name="connsiteX168" fmla="*/ 4836318 w 4836318"/>
                <a:gd name="connsiteY168" fmla="*/ 4373562 h 4373562"/>
                <a:gd name="connsiteX169" fmla="*/ 4836318 w 4836318"/>
                <a:gd name="connsiteY16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734468 w 4836318"/>
                <a:gd name="connsiteY112" fmla="*/ 2646362 h 4373562"/>
                <a:gd name="connsiteX113" fmla="*/ 2778918 w 4836318"/>
                <a:gd name="connsiteY113" fmla="*/ 2684462 h 4373562"/>
                <a:gd name="connsiteX114" fmla="*/ 2836068 w 4836318"/>
                <a:gd name="connsiteY114" fmla="*/ 2709862 h 4373562"/>
                <a:gd name="connsiteX115" fmla="*/ 2886868 w 4836318"/>
                <a:gd name="connsiteY115" fmla="*/ 2747962 h 4373562"/>
                <a:gd name="connsiteX116" fmla="*/ 2899568 w 4836318"/>
                <a:gd name="connsiteY116" fmla="*/ 2786062 h 4373562"/>
                <a:gd name="connsiteX117" fmla="*/ 2899568 w 4836318"/>
                <a:gd name="connsiteY117" fmla="*/ 2817812 h 4373562"/>
                <a:gd name="connsiteX118" fmla="*/ 2950368 w 4836318"/>
                <a:gd name="connsiteY118" fmla="*/ 2836862 h 4373562"/>
                <a:gd name="connsiteX119" fmla="*/ 2950368 w 4836318"/>
                <a:gd name="connsiteY119" fmla="*/ 2836862 h 4373562"/>
                <a:gd name="connsiteX120" fmla="*/ 3007518 w 4836318"/>
                <a:gd name="connsiteY120" fmla="*/ 2881312 h 4373562"/>
                <a:gd name="connsiteX121" fmla="*/ 3007518 w 4836318"/>
                <a:gd name="connsiteY121" fmla="*/ 2881312 h 4373562"/>
                <a:gd name="connsiteX122" fmla="*/ 3096418 w 4836318"/>
                <a:gd name="connsiteY122" fmla="*/ 2919412 h 4373562"/>
                <a:gd name="connsiteX123" fmla="*/ 3096418 w 4836318"/>
                <a:gd name="connsiteY123" fmla="*/ 2919412 h 4373562"/>
                <a:gd name="connsiteX124" fmla="*/ 3185318 w 4836318"/>
                <a:gd name="connsiteY124" fmla="*/ 2944812 h 4373562"/>
                <a:gd name="connsiteX125" fmla="*/ 3198018 w 4836318"/>
                <a:gd name="connsiteY125" fmla="*/ 2995612 h 4373562"/>
                <a:gd name="connsiteX126" fmla="*/ 3236118 w 4836318"/>
                <a:gd name="connsiteY126" fmla="*/ 3021012 h 4373562"/>
                <a:gd name="connsiteX127" fmla="*/ 3267868 w 4836318"/>
                <a:gd name="connsiteY127" fmla="*/ 3033712 h 4373562"/>
                <a:gd name="connsiteX128" fmla="*/ 3305968 w 4836318"/>
                <a:gd name="connsiteY128" fmla="*/ 3065462 h 4373562"/>
                <a:gd name="connsiteX129" fmla="*/ 3394868 w 4836318"/>
                <a:gd name="connsiteY129" fmla="*/ 3128962 h 4373562"/>
                <a:gd name="connsiteX130" fmla="*/ 3375818 w 4836318"/>
                <a:gd name="connsiteY130" fmla="*/ 3186112 h 4373562"/>
                <a:gd name="connsiteX131" fmla="*/ 3407568 w 4836318"/>
                <a:gd name="connsiteY131" fmla="*/ 3205162 h 4373562"/>
                <a:gd name="connsiteX132" fmla="*/ 3426618 w 4836318"/>
                <a:gd name="connsiteY132" fmla="*/ 3211512 h 4373562"/>
                <a:gd name="connsiteX133" fmla="*/ 3464718 w 4836318"/>
                <a:gd name="connsiteY133" fmla="*/ 3243262 h 4373562"/>
                <a:gd name="connsiteX134" fmla="*/ 3477418 w 4836318"/>
                <a:gd name="connsiteY134" fmla="*/ 3281362 h 4373562"/>
                <a:gd name="connsiteX135" fmla="*/ 3509168 w 4836318"/>
                <a:gd name="connsiteY135" fmla="*/ 3325812 h 4373562"/>
                <a:gd name="connsiteX136" fmla="*/ 3585368 w 4836318"/>
                <a:gd name="connsiteY136" fmla="*/ 3319462 h 4373562"/>
                <a:gd name="connsiteX137" fmla="*/ 3623468 w 4836318"/>
                <a:gd name="connsiteY137" fmla="*/ 3370262 h 4373562"/>
                <a:gd name="connsiteX138" fmla="*/ 3655218 w 4836318"/>
                <a:gd name="connsiteY138" fmla="*/ 3408362 h 4373562"/>
                <a:gd name="connsiteX139" fmla="*/ 3693318 w 4836318"/>
                <a:gd name="connsiteY139" fmla="*/ 3478212 h 4373562"/>
                <a:gd name="connsiteX140" fmla="*/ 3706018 w 4836318"/>
                <a:gd name="connsiteY140" fmla="*/ 3522662 h 4373562"/>
                <a:gd name="connsiteX141" fmla="*/ 3807618 w 4836318"/>
                <a:gd name="connsiteY141" fmla="*/ 3560762 h 4373562"/>
                <a:gd name="connsiteX142" fmla="*/ 3858418 w 4836318"/>
                <a:gd name="connsiteY142" fmla="*/ 3548062 h 4373562"/>
                <a:gd name="connsiteX143" fmla="*/ 3877468 w 4836318"/>
                <a:gd name="connsiteY143" fmla="*/ 3643312 h 4373562"/>
                <a:gd name="connsiteX144" fmla="*/ 3934618 w 4836318"/>
                <a:gd name="connsiteY144" fmla="*/ 3649662 h 4373562"/>
                <a:gd name="connsiteX145" fmla="*/ 3998118 w 4836318"/>
                <a:gd name="connsiteY145" fmla="*/ 3675062 h 4373562"/>
                <a:gd name="connsiteX146" fmla="*/ 4048918 w 4836318"/>
                <a:gd name="connsiteY146" fmla="*/ 3681412 h 4373562"/>
                <a:gd name="connsiteX147" fmla="*/ 4074318 w 4836318"/>
                <a:gd name="connsiteY147" fmla="*/ 3687762 h 4373562"/>
                <a:gd name="connsiteX148" fmla="*/ 4125118 w 4836318"/>
                <a:gd name="connsiteY148" fmla="*/ 3738562 h 4373562"/>
                <a:gd name="connsiteX149" fmla="*/ 4144168 w 4836318"/>
                <a:gd name="connsiteY149" fmla="*/ 3744912 h 4373562"/>
                <a:gd name="connsiteX150" fmla="*/ 4150518 w 4836318"/>
                <a:gd name="connsiteY150" fmla="*/ 3808412 h 4373562"/>
                <a:gd name="connsiteX151" fmla="*/ 4150518 w 4836318"/>
                <a:gd name="connsiteY151" fmla="*/ 3808412 h 4373562"/>
                <a:gd name="connsiteX152" fmla="*/ 4226718 w 4836318"/>
                <a:gd name="connsiteY152" fmla="*/ 3897312 h 4373562"/>
                <a:gd name="connsiteX153" fmla="*/ 4271168 w 4836318"/>
                <a:gd name="connsiteY153" fmla="*/ 3929062 h 4373562"/>
                <a:gd name="connsiteX154" fmla="*/ 4271168 w 4836318"/>
                <a:gd name="connsiteY154" fmla="*/ 3929062 h 4373562"/>
                <a:gd name="connsiteX155" fmla="*/ 4372768 w 4836318"/>
                <a:gd name="connsiteY155" fmla="*/ 3973512 h 4373562"/>
                <a:gd name="connsiteX156" fmla="*/ 4385468 w 4836318"/>
                <a:gd name="connsiteY156" fmla="*/ 4024312 h 4373562"/>
                <a:gd name="connsiteX157" fmla="*/ 4385468 w 4836318"/>
                <a:gd name="connsiteY157" fmla="*/ 4024312 h 4373562"/>
                <a:gd name="connsiteX158" fmla="*/ 4442618 w 4836318"/>
                <a:gd name="connsiteY158" fmla="*/ 4068762 h 4373562"/>
                <a:gd name="connsiteX159" fmla="*/ 4468018 w 4836318"/>
                <a:gd name="connsiteY159" fmla="*/ 4106862 h 4373562"/>
                <a:gd name="connsiteX160" fmla="*/ 4468018 w 4836318"/>
                <a:gd name="connsiteY160" fmla="*/ 4106862 h 4373562"/>
                <a:gd name="connsiteX161" fmla="*/ 4563268 w 4836318"/>
                <a:gd name="connsiteY161" fmla="*/ 4144962 h 4373562"/>
                <a:gd name="connsiteX162" fmla="*/ 4556918 w 4836318"/>
                <a:gd name="connsiteY162" fmla="*/ 4208462 h 4373562"/>
                <a:gd name="connsiteX163" fmla="*/ 4601368 w 4836318"/>
                <a:gd name="connsiteY163" fmla="*/ 4214812 h 4373562"/>
                <a:gd name="connsiteX164" fmla="*/ 4614068 w 4836318"/>
                <a:gd name="connsiteY164" fmla="*/ 4252912 h 4373562"/>
                <a:gd name="connsiteX165" fmla="*/ 4652168 w 4836318"/>
                <a:gd name="connsiteY165" fmla="*/ 4291012 h 4373562"/>
                <a:gd name="connsiteX166" fmla="*/ 4652168 w 4836318"/>
                <a:gd name="connsiteY166" fmla="*/ 4291012 h 4373562"/>
                <a:gd name="connsiteX167" fmla="*/ 4766468 w 4836318"/>
                <a:gd name="connsiteY167" fmla="*/ 4297362 h 4373562"/>
                <a:gd name="connsiteX168" fmla="*/ 4829968 w 4836318"/>
                <a:gd name="connsiteY168" fmla="*/ 4348162 h 4373562"/>
                <a:gd name="connsiteX169" fmla="*/ 4836318 w 4836318"/>
                <a:gd name="connsiteY169" fmla="*/ 4373562 h 4373562"/>
                <a:gd name="connsiteX170" fmla="*/ 4836318 w 4836318"/>
                <a:gd name="connsiteY17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7787 w 4836318"/>
                <a:gd name="connsiteY112" fmla="*/ 2497931 h 4373562"/>
                <a:gd name="connsiteX113" fmla="*/ 2734468 w 4836318"/>
                <a:gd name="connsiteY113" fmla="*/ 2646362 h 4373562"/>
                <a:gd name="connsiteX114" fmla="*/ 2778918 w 4836318"/>
                <a:gd name="connsiteY114" fmla="*/ 2684462 h 4373562"/>
                <a:gd name="connsiteX115" fmla="*/ 2836068 w 4836318"/>
                <a:gd name="connsiteY115" fmla="*/ 2709862 h 4373562"/>
                <a:gd name="connsiteX116" fmla="*/ 2886868 w 4836318"/>
                <a:gd name="connsiteY116" fmla="*/ 2747962 h 4373562"/>
                <a:gd name="connsiteX117" fmla="*/ 2899568 w 4836318"/>
                <a:gd name="connsiteY117" fmla="*/ 2786062 h 4373562"/>
                <a:gd name="connsiteX118" fmla="*/ 2899568 w 4836318"/>
                <a:gd name="connsiteY118" fmla="*/ 2817812 h 4373562"/>
                <a:gd name="connsiteX119" fmla="*/ 2950368 w 4836318"/>
                <a:gd name="connsiteY119" fmla="*/ 2836862 h 4373562"/>
                <a:gd name="connsiteX120" fmla="*/ 2950368 w 4836318"/>
                <a:gd name="connsiteY120" fmla="*/ 2836862 h 4373562"/>
                <a:gd name="connsiteX121" fmla="*/ 3007518 w 4836318"/>
                <a:gd name="connsiteY121" fmla="*/ 2881312 h 4373562"/>
                <a:gd name="connsiteX122" fmla="*/ 3007518 w 4836318"/>
                <a:gd name="connsiteY122" fmla="*/ 2881312 h 4373562"/>
                <a:gd name="connsiteX123" fmla="*/ 3096418 w 4836318"/>
                <a:gd name="connsiteY123" fmla="*/ 2919412 h 4373562"/>
                <a:gd name="connsiteX124" fmla="*/ 3096418 w 4836318"/>
                <a:gd name="connsiteY124" fmla="*/ 2919412 h 4373562"/>
                <a:gd name="connsiteX125" fmla="*/ 3185318 w 4836318"/>
                <a:gd name="connsiteY125" fmla="*/ 2944812 h 4373562"/>
                <a:gd name="connsiteX126" fmla="*/ 3198018 w 4836318"/>
                <a:gd name="connsiteY126" fmla="*/ 2995612 h 4373562"/>
                <a:gd name="connsiteX127" fmla="*/ 3236118 w 4836318"/>
                <a:gd name="connsiteY127" fmla="*/ 3021012 h 4373562"/>
                <a:gd name="connsiteX128" fmla="*/ 3267868 w 4836318"/>
                <a:gd name="connsiteY128" fmla="*/ 3033712 h 4373562"/>
                <a:gd name="connsiteX129" fmla="*/ 3305968 w 4836318"/>
                <a:gd name="connsiteY129" fmla="*/ 3065462 h 4373562"/>
                <a:gd name="connsiteX130" fmla="*/ 3394868 w 4836318"/>
                <a:gd name="connsiteY130" fmla="*/ 3128962 h 4373562"/>
                <a:gd name="connsiteX131" fmla="*/ 3375818 w 4836318"/>
                <a:gd name="connsiteY131" fmla="*/ 3186112 h 4373562"/>
                <a:gd name="connsiteX132" fmla="*/ 3407568 w 4836318"/>
                <a:gd name="connsiteY132" fmla="*/ 3205162 h 4373562"/>
                <a:gd name="connsiteX133" fmla="*/ 3426618 w 4836318"/>
                <a:gd name="connsiteY133" fmla="*/ 3211512 h 4373562"/>
                <a:gd name="connsiteX134" fmla="*/ 3464718 w 4836318"/>
                <a:gd name="connsiteY134" fmla="*/ 3243262 h 4373562"/>
                <a:gd name="connsiteX135" fmla="*/ 3477418 w 4836318"/>
                <a:gd name="connsiteY135" fmla="*/ 3281362 h 4373562"/>
                <a:gd name="connsiteX136" fmla="*/ 3509168 w 4836318"/>
                <a:gd name="connsiteY136" fmla="*/ 3325812 h 4373562"/>
                <a:gd name="connsiteX137" fmla="*/ 3585368 w 4836318"/>
                <a:gd name="connsiteY137" fmla="*/ 3319462 h 4373562"/>
                <a:gd name="connsiteX138" fmla="*/ 3623468 w 4836318"/>
                <a:gd name="connsiteY138" fmla="*/ 3370262 h 4373562"/>
                <a:gd name="connsiteX139" fmla="*/ 3655218 w 4836318"/>
                <a:gd name="connsiteY139" fmla="*/ 3408362 h 4373562"/>
                <a:gd name="connsiteX140" fmla="*/ 3693318 w 4836318"/>
                <a:gd name="connsiteY140" fmla="*/ 3478212 h 4373562"/>
                <a:gd name="connsiteX141" fmla="*/ 3706018 w 4836318"/>
                <a:gd name="connsiteY141" fmla="*/ 3522662 h 4373562"/>
                <a:gd name="connsiteX142" fmla="*/ 3807618 w 4836318"/>
                <a:gd name="connsiteY142" fmla="*/ 3560762 h 4373562"/>
                <a:gd name="connsiteX143" fmla="*/ 3858418 w 4836318"/>
                <a:gd name="connsiteY143" fmla="*/ 3548062 h 4373562"/>
                <a:gd name="connsiteX144" fmla="*/ 3877468 w 4836318"/>
                <a:gd name="connsiteY144" fmla="*/ 3643312 h 4373562"/>
                <a:gd name="connsiteX145" fmla="*/ 3934618 w 4836318"/>
                <a:gd name="connsiteY145" fmla="*/ 3649662 h 4373562"/>
                <a:gd name="connsiteX146" fmla="*/ 3998118 w 4836318"/>
                <a:gd name="connsiteY146" fmla="*/ 3675062 h 4373562"/>
                <a:gd name="connsiteX147" fmla="*/ 4048918 w 4836318"/>
                <a:gd name="connsiteY147" fmla="*/ 3681412 h 4373562"/>
                <a:gd name="connsiteX148" fmla="*/ 4074318 w 4836318"/>
                <a:gd name="connsiteY148" fmla="*/ 3687762 h 4373562"/>
                <a:gd name="connsiteX149" fmla="*/ 4125118 w 4836318"/>
                <a:gd name="connsiteY149" fmla="*/ 3738562 h 4373562"/>
                <a:gd name="connsiteX150" fmla="*/ 4144168 w 4836318"/>
                <a:gd name="connsiteY150" fmla="*/ 3744912 h 4373562"/>
                <a:gd name="connsiteX151" fmla="*/ 4150518 w 4836318"/>
                <a:gd name="connsiteY151" fmla="*/ 3808412 h 4373562"/>
                <a:gd name="connsiteX152" fmla="*/ 4150518 w 4836318"/>
                <a:gd name="connsiteY152" fmla="*/ 3808412 h 4373562"/>
                <a:gd name="connsiteX153" fmla="*/ 4226718 w 4836318"/>
                <a:gd name="connsiteY153" fmla="*/ 3897312 h 4373562"/>
                <a:gd name="connsiteX154" fmla="*/ 4271168 w 4836318"/>
                <a:gd name="connsiteY154" fmla="*/ 3929062 h 4373562"/>
                <a:gd name="connsiteX155" fmla="*/ 4271168 w 4836318"/>
                <a:gd name="connsiteY155" fmla="*/ 3929062 h 4373562"/>
                <a:gd name="connsiteX156" fmla="*/ 4372768 w 4836318"/>
                <a:gd name="connsiteY156" fmla="*/ 3973512 h 4373562"/>
                <a:gd name="connsiteX157" fmla="*/ 4385468 w 4836318"/>
                <a:gd name="connsiteY157" fmla="*/ 4024312 h 4373562"/>
                <a:gd name="connsiteX158" fmla="*/ 4385468 w 4836318"/>
                <a:gd name="connsiteY158" fmla="*/ 4024312 h 4373562"/>
                <a:gd name="connsiteX159" fmla="*/ 4442618 w 4836318"/>
                <a:gd name="connsiteY159" fmla="*/ 4068762 h 4373562"/>
                <a:gd name="connsiteX160" fmla="*/ 4468018 w 4836318"/>
                <a:gd name="connsiteY160" fmla="*/ 4106862 h 4373562"/>
                <a:gd name="connsiteX161" fmla="*/ 4468018 w 4836318"/>
                <a:gd name="connsiteY161" fmla="*/ 4106862 h 4373562"/>
                <a:gd name="connsiteX162" fmla="*/ 4563268 w 4836318"/>
                <a:gd name="connsiteY162" fmla="*/ 4144962 h 4373562"/>
                <a:gd name="connsiteX163" fmla="*/ 4556918 w 4836318"/>
                <a:gd name="connsiteY163" fmla="*/ 4208462 h 4373562"/>
                <a:gd name="connsiteX164" fmla="*/ 4601368 w 4836318"/>
                <a:gd name="connsiteY164" fmla="*/ 4214812 h 4373562"/>
                <a:gd name="connsiteX165" fmla="*/ 4614068 w 4836318"/>
                <a:gd name="connsiteY165" fmla="*/ 4252912 h 4373562"/>
                <a:gd name="connsiteX166" fmla="*/ 4652168 w 4836318"/>
                <a:gd name="connsiteY166" fmla="*/ 4291012 h 4373562"/>
                <a:gd name="connsiteX167" fmla="*/ 4652168 w 4836318"/>
                <a:gd name="connsiteY167" fmla="*/ 4291012 h 4373562"/>
                <a:gd name="connsiteX168" fmla="*/ 4766468 w 4836318"/>
                <a:gd name="connsiteY168" fmla="*/ 4297362 h 4373562"/>
                <a:gd name="connsiteX169" fmla="*/ 4829968 w 4836318"/>
                <a:gd name="connsiteY169" fmla="*/ 4348162 h 4373562"/>
                <a:gd name="connsiteX170" fmla="*/ 4836318 w 4836318"/>
                <a:gd name="connsiteY170" fmla="*/ 4373562 h 4373562"/>
                <a:gd name="connsiteX171" fmla="*/ 4836318 w 4836318"/>
                <a:gd name="connsiteY17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7787 w 4836318"/>
                <a:gd name="connsiteY112" fmla="*/ 2497931 h 4373562"/>
                <a:gd name="connsiteX113" fmla="*/ 2615406 w 4836318"/>
                <a:gd name="connsiteY113" fmla="*/ 2545556 h 4373562"/>
                <a:gd name="connsiteX114" fmla="*/ 2734468 w 4836318"/>
                <a:gd name="connsiteY114" fmla="*/ 2646362 h 4373562"/>
                <a:gd name="connsiteX115" fmla="*/ 2778918 w 4836318"/>
                <a:gd name="connsiteY115" fmla="*/ 2684462 h 4373562"/>
                <a:gd name="connsiteX116" fmla="*/ 2836068 w 4836318"/>
                <a:gd name="connsiteY116" fmla="*/ 2709862 h 4373562"/>
                <a:gd name="connsiteX117" fmla="*/ 2886868 w 4836318"/>
                <a:gd name="connsiteY117" fmla="*/ 2747962 h 4373562"/>
                <a:gd name="connsiteX118" fmla="*/ 2899568 w 4836318"/>
                <a:gd name="connsiteY118" fmla="*/ 2786062 h 4373562"/>
                <a:gd name="connsiteX119" fmla="*/ 2899568 w 4836318"/>
                <a:gd name="connsiteY119" fmla="*/ 2817812 h 4373562"/>
                <a:gd name="connsiteX120" fmla="*/ 2950368 w 4836318"/>
                <a:gd name="connsiteY120" fmla="*/ 2836862 h 4373562"/>
                <a:gd name="connsiteX121" fmla="*/ 2950368 w 4836318"/>
                <a:gd name="connsiteY121" fmla="*/ 2836862 h 4373562"/>
                <a:gd name="connsiteX122" fmla="*/ 3007518 w 4836318"/>
                <a:gd name="connsiteY122" fmla="*/ 2881312 h 4373562"/>
                <a:gd name="connsiteX123" fmla="*/ 3007518 w 4836318"/>
                <a:gd name="connsiteY123" fmla="*/ 2881312 h 4373562"/>
                <a:gd name="connsiteX124" fmla="*/ 3096418 w 4836318"/>
                <a:gd name="connsiteY124" fmla="*/ 2919412 h 4373562"/>
                <a:gd name="connsiteX125" fmla="*/ 3096418 w 4836318"/>
                <a:gd name="connsiteY125" fmla="*/ 2919412 h 4373562"/>
                <a:gd name="connsiteX126" fmla="*/ 3185318 w 4836318"/>
                <a:gd name="connsiteY126" fmla="*/ 2944812 h 4373562"/>
                <a:gd name="connsiteX127" fmla="*/ 3198018 w 4836318"/>
                <a:gd name="connsiteY127" fmla="*/ 2995612 h 4373562"/>
                <a:gd name="connsiteX128" fmla="*/ 3236118 w 4836318"/>
                <a:gd name="connsiteY128" fmla="*/ 3021012 h 4373562"/>
                <a:gd name="connsiteX129" fmla="*/ 3267868 w 4836318"/>
                <a:gd name="connsiteY129" fmla="*/ 3033712 h 4373562"/>
                <a:gd name="connsiteX130" fmla="*/ 3305968 w 4836318"/>
                <a:gd name="connsiteY130" fmla="*/ 3065462 h 4373562"/>
                <a:gd name="connsiteX131" fmla="*/ 3394868 w 4836318"/>
                <a:gd name="connsiteY131" fmla="*/ 3128962 h 4373562"/>
                <a:gd name="connsiteX132" fmla="*/ 3375818 w 4836318"/>
                <a:gd name="connsiteY132" fmla="*/ 3186112 h 4373562"/>
                <a:gd name="connsiteX133" fmla="*/ 3407568 w 4836318"/>
                <a:gd name="connsiteY133" fmla="*/ 3205162 h 4373562"/>
                <a:gd name="connsiteX134" fmla="*/ 3426618 w 4836318"/>
                <a:gd name="connsiteY134" fmla="*/ 3211512 h 4373562"/>
                <a:gd name="connsiteX135" fmla="*/ 3464718 w 4836318"/>
                <a:gd name="connsiteY135" fmla="*/ 3243262 h 4373562"/>
                <a:gd name="connsiteX136" fmla="*/ 3477418 w 4836318"/>
                <a:gd name="connsiteY136" fmla="*/ 3281362 h 4373562"/>
                <a:gd name="connsiteX137" fmla="*/ 3509168 w 4836318"/>
                <a:gd name="connsiteY137" fmla="*/ 3325812 h 4373562"/>
                <a:gd name="connsiteX138" fmla="*/ 3585368 w 4836318"/>
                <a:gd name="connsiteY138" fmla="*/ 3319462 h 4373562"/>
                <a:gd name="connsiteX139" fmla="*/ 3623468 w 4836318"/>
                <a:gd name="connsiteY139" fmla="*/ 3370262 h 4373562"/>
                <a:gd name="connsiteX140" fmla="*/ 3655218 w 4836318"/>
                <a:gd name="connsiteY140" fmla="*/ 3408362 h 4373562"/>
                <a:gd name="connsiteX141" fmla="*/ 3693318 w 4836318"/>
                <a:gd name="connsiteY141" fmla="*/ 3478212 h 4373562"/>
                <a:gd name="connsiteX142" fmla="*/ 3706018 w 4836318"/>
                <a:gd name="connsiteY142" fmla="*/ 3522662 h 4373562"/>
                <a:gd name="connsiteX143" fmla="*/ 3807618 w 4836318"/>
                <a:gd name="connsiteY143" fmla="*/ 3560762 h 4373562"/>
                <a:gd name="connsiteX144" fmla="*/ 3858418 w 4836318"/>
                <a:gd name="connsiteY144" fmla="*/ 3548062 h 4373562"/>
                <a:gd name="connsiteX145" fmla="*/ 3877468 w 4836318"/>
                <a:gd name="connsiteY145" fmla="*/ 3643312 h 4373562"/>
                <a:gd name="connsiteX146" fmla="*/ 3934618 w 4836318"/>
                <a:gd name="connsiteY146" fmla="*/ 3649662 h 4373562"/>
                <a:gd name="connsiteX147" fmla="*/ 3998118 w 4836318"/>
                <a:gd name="connsiteY147" fmla="*/ 3675062 h 4373562"/>
                <a:gd name="connsiteX148" fmla="*/ 4048918 w 4836318"/>
                <a:gd name="connsiteY148" fmla="*/ 3681412 h 4373562"/>
                <a:gd name="connsiteX149" fmla="*/ 4074318 w 4836318"/>
                <a:gd name="connsiteY149" fmla="*/ 3687762 h 4373562"/>
                <a:gd name="connsiteX150" fmla="*/ 4125118 w 4836318"/>
                <a:gd name="connsiteY150" fmla="*/ 3738562 h 4373562"/>
                <a:gd name="connsiteX151" fmla="*/ 4144168 w 4836318"/>
                <a:gd name="connsiteY151" fmla="*/ 3744912 h 4373562"/>
                <a:gd name="connsiteX152" fmla="*/ 4150518 w 4836318"/>
                <a:gd name="connsiteY152" fmla="*/ 3808412 h 4373562"/>
                <a:gd name="connsiteX153" fmla="*/ 4150518 w 4836318"/>
                <a:gd name="connsiteY153" fmla="*/ 3808412 h 4373562"/>
                <a:gd name="connsiteX154" fmla="*/ 4226718 w 4836318"/>
                <a:gd name="connsiteY154" fmla="*/ 3897312 h 4373562"/>
                <a:gd name="connsiteX155" fmla="*/ 4271168 w 4836318"/>
                <a:gd name="connsiteY155" fmla="*/ 3929062 h 4373562"/>
                <a:gd name="connsiteX156" fmla="*/ 4271168 w 4836318"/>
                <a:gd name="connsiteY156" fmla="*/ 3929062 h 4373562"/>
                <a:gd name="connsiteX157" fmla="*/ 4372768 w 4836318"/>
                <a:gd name="connsiteY157" fmla="*/ 3973512 h 4373562"/>
                <a:gd name="connsiteX158" fmla="*/ 4385468 w 4836318"/>
                <a:gd name="connsiteY158" fmla="*/ 4024312 h 4373562"/>
                <a:gd name="connsiteX159" fmla="*/ 4385468 w 4836318"/>
                <a:gd name="connsiteY159" fmla="*/ 4024312 h 4373562"/>
                <a:gd name="connsiteX160" fmla="*/ 4442618 w 4836318"/>
                <a:gd name="connsiteY160" fmla="*/ 4068762 h 4373562"/>
                <a:gd name="connsiteX161" fmla="*/ 4468018 w 4836318"/>
                <a:gd name="connsiteY161" fmla="*/ 4106862 h 4373562"/>
                <a:gd name="connsiteX162" fmla="*/ 4468018 w 4836318"/>
                <a:gd name="connsiteY162" fmla="*/ 4106862 h 4373562"/>
                <a:gd name="connsiteX163" fmla="*/ 4563268 w 4836318"/>
                <a:gd name="connsiteY163" fmla="*/ 4144962 h 4373562"/>
                <a:gd name="connsiteX164" fmla="*/ 4556918 w 4836318"/>
                <a:gd name="connsiteY164" fmla="*/ 4208462 h 4373562"/>
                <a:gd name="connsiteX165" fmla="*/ 4601368 w 4836318"/>
                <a:gd name="connsiteY165" fmla="*/ 4214812 h 4373562"/>
                <a:gd name="connsiteX166" fmla="*/ 4614068 w 4836318"/>
                <a:gd name="connsiteY166" fmla="*/ 4252912 h 4373562"/>
                <a:gd name="connsiteX167" fmla="*/ 4652168 w 4836318"/>
                <a:gd name="connsiteY167" fmla="*/ 4291012 h 4373562"/>
                <a:gd name="connsiteX168" fmla="*/ 4652168 w 4836318"/>
                <a:gd name="connsiteY168" fmla="*/ 4291012 h 4373562"/>
                <a:gd name="connsiteX169" fmla="*/ 4766468 w 4836318"/>
                <a:gd name="connsiteY169" fmla="*/ 4297362 h 4373562"/>
                <a:gd name="connsiteX170" fmla="*/ 4829968 w 4836318"/>
                <a:gd name="connsiteY170" fmla="*/ 4348162 h 4373562"/>
                <a:gd name="connsiteX171" fmla="*/ 4836318 w 4836318"/>
                <a:gd name="connsiteY171" fmla="*/ 4373562 h 4373562"/>
                <a:gd name="connsiteX172" fmla="*/ 4836318 w 4836318"/>
                <a:gd name="connsiteY17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5406 w 4836318"/>
                <a:gd name="connsiteY113" fmla="*/ 2545556 h 4373562"/>
                <a:gd name="connsiteX114" fmla="*/ 2734468 w 4836318"/>
                <a:gd name="connsiteY114" fmla="*/ 2646362 h 4373562"/>
                <a:gd name="connsiteX115" fmla="*/ 2778918 w 4836318"/>
                <a:gd name="connsiteY115" fmla="*/ 2684462 h 4373562"/>
                <a:gd name="connsiteX116" fmla="*/ 2836068 w 4836318"/>
                <a:gd name="connsiteY116" fmla="*/ 2709862 h 4373562"/>
                <a:gd name="connsiteX117" fmla="*/ 2886868 w 4836318"/>
                <a:gd name="connsiteY117" fmla="*/ 2747962 h 4373562"/>
                <a:gd name="connsiteX118" fmla="*/ 2899568 w 4836318"/>
                <a:gd name="connsiteY118" fmla="*/ 2786062 h 4373562"/>
                <a:gd name="connsiteX119" fmla="*/ 2899568 w 4836318"/>
                <a:gd name="connsiteY119" fmla="*/ 2817812 h 4373562"/>
                <a:gd name="connsiteX120" fmla="*/ 2950368 w 4836318"/>
                <a:gd name="connsiteY120" fmla="*/ 2836862 h 4373562"/>
                <a:gd name="connsiteX121" fmla="*/ 2950368 w 4836318"/>
                <a:gd name="connsiteY121" fmla="*/ 2836862 h 4373562"/>
                <a:gd name="connsiteX122" fmla="*/ 3007518 w 4836318"/>
                <a:gd name="connsiteY122" fmla="*/ 2881312 h 4373562"/>
                <a:gd name="connsiteX123" fmla="*/ 3007518 w 4836318"/>
                <a:gd name="connsiteY123" fmla="*/ 2881312 h 4373562"/>
                <a:gd name="connsiteX124" fmla="*/ 3096418 w 4836318"/>
                <a:gd name="connsiteY124" fmla="*/ 2919412 h 4373562"/>
                <a:gd name="connsiteX125" fmla="*/ 3096418 w 4836318"/>
                <a:gd name="connsiteY125" fmla="*/ 2919412 h 4373562"/>
                <a:gd name="connsiteX126" fmla="*/ 3185318 w 4836318"/>
                <a:gd name="connsiteY126" fmla="*/ 2944812 h 4373562"/>
                <a:gd name="connsiteX127" fmla="*/ 3198018 w 4836318"/>
                <a:gd name="connsiteY127" fmla="*/ 2995612 h 4373562"/>
                <a:gd name="connsiteX128" fmla="*/ 3236118 w 4836318"/>
                <a:gd name="connsiteY128" fmla="*/ 3021012 h 4373562"/>
                <a:gd name="connsiteX129" fmla="*/ 3267868 w 4836318"/>
                <a:gd name="connsiteY129" fmla="*/ 3033712 h 4373562"/>
                <a:gd name="connsiteX130" fmla="*/ 3305968 w 4836318"/>
                <a:gd name="connsiteY130" fmla="*/ 3065462 h 4373562"/>
                <a:gd name="connsiteX131" fmla="*/ 3394868 w 4836318"/>
                <a:gd name="connsiteY131" fmla="*/ 3128962 h 4373562"/>
                <a:gd name="connsiteX132" fmla="*/ 3375818 w 4836318"/>
                <a:gd name="connsiteY132" fmla="*/ 3186112 h 4373562"/>
                <a:gd name="connsiteX133" fmla="*/ 3407568 w 4836318"/>
                <a:gd name="connsiteY133" fmla="*/ 3205162 h 4373562"/>
                <a:gd name="connsiteX134" fmla="*/ 3426618 w 4836318"/>
                <a:gd name="connsiteY134" fmla="*/ 3211512 h 4373562"/>
                <a:gd name="connsiteX135" fmla="*/ 3464718 w 4836318"/>
                <a:gd name="connsiteY135" fmla="*/ 3243262 h 4373562"/>
                <a:gd name="connsiteX136" fmla="*/ 3477418 w 4836318"/>
                <a:gd name="connsiteY136" fmla="*/ 3281362 h 4373562"/>
                <a:gd name="connsiteX137" fmla="*/ 3509168 w 4836318"/>
                <a:gd name="connsiteY137" fmla="*/ 3325812 h 4373562"/>
                <a:gd name="connsiteX138" fmla="*/ 3585368 w 4836318"/>
                <a:gd name="connsiteY138" fmla="*/ 3319462 h 4373562"/>
                <a:gd name="connsiteX139" fmla="*/ 3623468 w 4836318"/>
                <a:gd name="connsiteY139" fmla="*/ 3370262 h 4373562"/>
                <a:gd name="connsiteX140" fmla="*/ 3655218 w 4836318"/>
                <a:gd name="connsiteY140" fmla="*/ 3408362 h 4373562"/>
                <a:gd name="connsiteX141" fmla="*/ 3693318 w 4836318"/>
                <a:gd name="connsiteY141" fmla="*/ 3478212 h 4373562"/>
                <a:gd name="connsiteX142" fmla="*/ 3706018 w 4836318"/>
                <a:gd name="connsiteY142" fmla="*/ 3522662 h 4373562"/>
                <a:gd name="connsiteX143" fmla="*/ 3807618 w 4836318"/>
                <a:gd name="connsiteY143" fmla="*/ 3560762 h 4373562"/>
                <a:gd name="connsiteX144" fmla="*/ 3858418 w 4836318"/>
                <a:gd name="connsiteY144" fmla="*/ 3548062 h 4373562"/>
                <a:gd name="connsiteX145" fmla="*/ 3877468 w 4836318"/>
                <a:gd name="connsiteY145" fmla="*/ 3643312 h 4373562"/>
                <a:gd name="connsiteX146" fmla="*/ 3934618 w 4836318"/>
                <a:gd name="connsiteY146" fmla="*/ 3649662 h 4373562"/>
                <a:gd name="connsiteX147" fmla="*/ 3998118 w 4836318"/>
                <a:gd name="connsiteY147" fmla="*/ 3675062 h 4373562"/>
                <a:gd name="connsiteX148" fmla="*/ 4048918 w 4836318"/>
                <a:gd name="connsiteY148" fmla="*/ 3681412 h 4373562"/>
                <a:gd name="connsiteX149" fmla="*/ 4074318 w 4836318"/>
                <a:gd name="connsiteY149" fmla="*/ 3687762 h 4373562"/>
                <a:gd name="connsiteX150" fmla="*/ 4125118 w 4836318"/>
                <a:gd name="connsiteY150" fmla="*/ 3738562 h 4373562"/>
                <a:gd name="connsiteX151" fmla="*/ 4144168 w 4836318"/>
                <a:gd name="connsiteY151" fmla="*/ 3744912 h 4373562"/>
                <a:gd name="connsiteX152" fmla="*/ 4150518 w 4836318"/>
                <a:gd name="connsiteY152" fmla="*/ 3808412 h 4373562"/>
                <a:gd name="connsiteX153" fmla="*/ 4150518 w 4836318"/>
                <a:gd name="connsiteY153" fmla="*/ 3808412 h 4373562"/>
                <a:gd name="connsiteX154" fmla="*/ 4226718 w 4836318"/>
                <a:gd name="connsiteY154" fmla="*/ 3897312 h 4373562"/>
                <a:gd name="connsiteX155" fmla="*/ 4271168 w 4836318"/>
                <a:gd name="connsiteY155" fmla="*/ 3929062 h 4373562"/>
                <a:gd name="connsiteX156" fmla="*/ 4271168 w 4836318"/>
                <a:gd name="connsiteY156" fmla="*/ 3929062 h 4373562"/>
                <a:gd name="connsiteX157" fmla="*/ 4372768 w 4836318"/>
                <a:gd name="connsiteY157" fmla="*/ 3973512 h 4373562"/>
                <a:gd name="connsiteX158" fmla="*/ 4385468 w 4836318"/>
                <a:gd name="connsiteY158" fmla="*/ 4024312 h 4373562"/>
                <a:gd name="connsiteX159" fmla="*/ 4385468 w 4836318"/>
                <a:gd name="connsiteY159" fmla="*/ 4024312 h 4373562"/>
                <a:gd name="connsiteX160" fmla="*/ 4442618 w 4836318"/>
                <a:gd name="connsiteY160" fmla="*/ 4068762 h 4373562"/>
                <a:gd name="connsiteX161" fmla="*/ 4468018 w 4836318"/>
                <a:gd name="connsiteY161" fmla="*/ 4106862 h 4373562"/>
                <a:gd name="connsiteX162" fmla="*/ 4468018 w 4836318"/>
                <a:gd name="connsiteY162" fmla="*/ 4106862 h 4373562"/>
                <a:gd name="connsiteX163" fmla="*/ 4563268 w 4836318"/>
                <a:gd name="connsiteY163" fmla="*/ 4144962 h 4373562"/>
                <a:gd name="connsiteX164" fmla="*/ 4556918 w 4836318"/>
                <a:gd name="connsiteY164" fmla="*/ 4208462 h 4373562"/>
                <a:gd name="connsiteX165" fmla="*/ 4601368 w 4836318"/>
                <a:gd name="connsiteY165" fmla="*/ 4214812 h 4373562"/>
                <a:gd name="connsiteX166" fmla="*/ 4614068 w 4836318"/>
                <a:gd name="connsiteY166" fmla="*/ 4252912 h 4373562"/>
                <a:gd name="connsiteX167" fmla="*/ 4652168 w 4836318"/>
                <a:gd name="connsiteY167" fmla="*/ 4291012 h 4373562"/>
                <a:gd name="connsiteX168" fmla="*/ 4652168 w 4836318"/>
                <a:gd name="connsiteY168" fmla="*/ 4291012 h 4373562"/>
                <a:gd name="connsiteX169" fmla="*/ 4766468 w 4836318"/>
                <a:gd name="connsiteY169" fmla="*/ 4297362 h 4373562"/>
                <a:gd name="connsiteX170" fmla="*/ 4829968 w 4836318"/>
                <a:gd name="connsiteY170" fmla="*/ 4348162 h 4373562"/>
                <a:gd name="connsiteX171" fmla="*/ 4836318 w 4836318"/>
                <a:gd name="connsiteY171" fmla="*/ 4373562 h 4373562"/>
                <a:gd name="connsiteX172" fmla="*/ 4836318 w 4836318"/>
                <a:gd name="connsiteY17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5406 w 4836318"/>
                <a:gd name="connsiteY113" fmla="*/ 2545556 h 4373562"/>
                <a:gd name="connsiteX114" fmla="*/ 2691606 w 4836318"/>
                <a:gd name="connsiteY114" fmla="*/ 2536031 h 4373562"/>
                <a:gd name="connsiteX115" fmla="*/ 2734468 w 4836318"/>
                <a:gd name="connsiteY115" fmla="*/ 2646362 h 4373562"/>
                <a:gd name="connsiteX116" fmla="*/ 2778918 w 4836318"/>
                <a:gd name="connsiteY116" fmla="*/ 2684462 h 4373562"/>
                <a:gd name="connsiteX117" fmla="*/ 2836068 w 4836318"/>
                <a:gd name="connsiteY117" fmla="*/ 2709862 h 4373562"/>
                <a:gd name="connsiteX118" fmla="*/ 2886868 w 4836318"/>
                <a:gd name="connsiteY118" fmla="*/ 2747962 h 4373562"/>
                <a:gd name="connsiteX119" fmla="*/ 2899568 w 4836318"/>
                <a:gd name="connsiteY119" fmla="*/ 2786062 h 4373562"/>
                <a:gd name="connsiteX120" fmla="*/ 2899568 w 4836318"/>
                <a:gd name="connsiteY120" fmla="*/ 2817812 h 4373562"/>
                <a:gd name="connsiteX121" fmla="*/ 2950368 w 4836318"/>
                <a:gd name="connsiteY121" fmla="*/ 2836862 h 4373562"/>
                <a:gd name="connsiteX122" fmla="*/ 2950368 w 4836318"/>
                <a:gd name="connsiteY122" fmla="*/ 2836862 h 4373562"/>
                <a:gd name="connsiteX123" fmla="*/ 3007518 w 4836318"/>
                <a:gd name="connsiteY123" fmla="*/ 2881312 h 4373562"/>
                <a:gd name="connsiteX124" fmla="*/ 3007518 w 4836318"/>
                <a:gd name="connsiteY124" fmla="*/ 2881312 h 4373562"/>
                <a:gd name="connsiteX125" fmla="*/ 3096418 w 4836318"/>
                <a:gd name="connsiteY125" fmla="*/ 2919412 h 4373562"/>
                <a:gd name="connsiteX126" fmla="*/ 3096418 w 4836318"/>
                <a:gd name="connsiteY126" fmla="*/ 2919412 h 4373562"/>
                <a:gd name="connsiteX127" fmla="*/ 3185318 w 4836318"/>
                <a:gd name="connsiteY127" fmla="*/ 2944812 h 4373562"/>
                <a:gd name="connsiteX128" fmla="*/ 3198018 w 4836318"/>
                <a:gd name="connsiteY128" fmla="*/ 2995612 h 4373562"/>
                <a:gd name="connsiteX129" fmla="*/ 3236118 w 4836318"/>
                <a:gd name="connsiteY129" fmla="*/ 3021012 h 4373562"/>
                <a:gd name="connsiteX130" fmla="*/ 3267868 w 4836318"/>
                <a:gd name="connsiteY130" fmla="*/ 3033712 h 4373562"/>
                <a:gd name="connsiteX131" fmla="*/ 3305968 w 4836318"/>
                <a:gd name="connsiteY131" fmla="*/ 3065462 h 4373562"/>
                <a:gd name="connsiteX132" fmla="*/ 3394868 w 4836318"/>
                <a:gd name="connsiteY132" fmla="*/ 3128962 h 4373562"/>
                <a:gd name="connsiteX133" fmla="*/ 3375818 w 4836318"/>
                <a:gd name="connsiteY133" fmla="*/ 3186112 h 4373562"/>
                <a:gd name="connsiteX134" fmla="*/ 3407568 w 4836318"/>
                <a:gd name="connsiteY134" fmla="*/ 3205162 h 4373562"/>
                <a:gd name="connsiteX135" fmla="*/ 3426618 w 4836318"/>
                <a:gd name="connsiteY135" fmla="*/ 3211512 h 4373562"/>
                <a:gd name="connsiteX136" fmla="*/ 3464718 w 4836318"/>
                <a:gd name="connsiteY136" fmla="*/ 3243262 h 4373562"/>
                <a:gd name="connsiteX137" fmla="*/ 3477418 w 4836318"/>
                <a:gd name="connsiteY137" fmla="*/ 3281362 h 4373562"/>
                <a:gd name="connsiteX138" fmla="*/ 3509168 w 4836318"/>
                <a:gd name="connsiteY138" fmla="*/ 3325812 h 4373562"/>
                <a:gd name="connsiteX139" fmla="*/ 3585368 w 4836318"/>
                <a:gd name="connsiteY139" fmla="*/ 3319462 h 4373562"/>
                <a:gd name="connsiteX140" fmla="*/ 3623468 w 4836318"/>
                <a:gd name="connsiteY140" fmla="*/ 3370262 h 4373562"/>
                <a:gd name="connsiteX141" fmla="*/ 3655218 w 4836318"/>
                <a:gd name="connsiteY141" fmla="*/ 3408362 h 4373562"/>
                <a:gd name="connsiteX142" fmla="*/ 3693318 w 4836318"/>
                <a:gd name="connsiteY142" fmla="*/ 3478212 h 4373562"/>
                <a:gd name="connsiteX143" fmla="*/ 3706018 w 4836318"/>
                <a:gd name="connsiteY143" fmla="*/ 3522662 h 4373562"/>
                <a:gd name="connsiteX144" fmla="*/ 3807618 w 4836318"/>
                <a:gd name="connsiteY144" fmla="*/ 3560762 h 4373562"/>
                <a:gd name="connsiteX145" fmla="*/ 3858418 w 4836318"/>
                <a:gd name="connsiteY145" fmla="*/ 3548062 h 4373562"/>
                <a:gd name="connsiteX146" fmla="*/ 3877468 w 4836318"/>
                <a:gd name="connsiteY146" fmla="*/ 3643312 h 4373562"/>
                <a:gd name="connsiteX147" fmla="*/ 3934618 w 4836318"/>
                <a:gd name="connsiteY147" fmla="*/ 3649662 h 4373562"/>
                <a:gd name="connsiteX148" fmla="*/ 3998118 w 4836318"/>
                <a:gd name="connsiteY148" fmla="*/ 3675062 h 4373562"/>
                <a:gd name="connsiteX149" fmla="*/ 4048918 w 4836318"/>
                <a:gd name="connsiteY149" fmla="*/ 3681412 h 4373562"/>
                <a:gd name="connsiteX150" fmla="*/ 4074318 w 4836318"/>
                <a:gd name="connsiteY150" fmla="*/ 3687762 h 4373562"/>
                <a:gd name="connsiteX151" fmla="*/ 4125118 w 4836318"/>
                <a:gd name="connsiteY151" fmla="*/ 3738562 h 4373562"/>
                <a:gd name="connsiteX152" fmla="*/ 4144168 w 4836318"/>
                <a:gd name="connsiteY152" fmla="*/ 3744912 h 4373562"/>
                <a:gd name="connsiteX153" fmla="*/ 4150518 w 4836318"/>
                <a:gd name="connsiteY153" fmla="*/ 3808412 h 4373562"/>
                <a:gd name="connsiteX154" fmla="*/ 4150518 w 4836318"/>
                <a:gd name="connsiteY154" fmla="*/ 3808412 h 4373562"/>
                <a:gd name="connsiteX155" fmla="*/ 4226718 w 4836318"/>
                <a:gd name="connsiteY155" fmla="*/ 3897312 h 4373562"/>
                <a:gd name="connsiteX156" fmla="*/ 4271168 w 4836318"/>
                <a:gd name="connsiteY156" fmla="*/ 3929062 h 4373562"/>
                <a:gd name="connsiteX157" fmla="*/ 4271168 w 4836318"/>
                <a:gd name="connsiteY157" fmla="*/ 3929062 h 4373562"/>
                <a:gd name="connsiteX158" fmla="*/ 4372768 w 4836318"/>
                <a:gd name="connsiteY158" fmla="*/ 3973512 h 4373562"/>
                <a:gd name="connsiteX159" fmla="*/ 4385468 w 4836318"/>
                <a:gd name="connsiteY159" fmla="*/ 4024312 h 4373562"/>
                <a:gd name="connsiteX160" fmla="*/ 4385468 w 4836318"/>
                <a:gd name="connsiteY160" fmla="*/ 4024312 h 4373562"/>
                <a:gd name="connsiteX161" fmla="*/ 4442618 w 4836318"/>
                <a:gd name="connsiteY161" fmla="*/ 4068762 h 4373562"/>
                <a:gd name="connsiteX162" fmla="*/ 4468018 w 4836318"/>
                <a:gd name="connsiteY162" fmla="*/ 4106862 h 4373562"/>
                <a:gd name="connsiteX163" fmla="*/ 4468018 w 4836318"/>
                <a:gd name="connsiteY163" fmla="*/ 4106862 h 4373562"/>
                <a:gd name="connsiteX164" fmla="*/ 4563268 w 4836318"/>
                <a:gd name="connsiteY164" fmla="*/ 4144962 h 4373562"/>
                <a:gd name="connsiteX165" fmla="*/ 4556918 w 4836318"/>
                <a:gd name="connsiteY165" fmla="*/ 4208462 h 4373562"/>
                <a:gd name="connsiteX166" fmla="*/ 4601368 w 4836318"/>
                <a:gd name="connsiteY166" fmla="*/ 4214812 h 4373562"/>
                <a:gd name="connsiteX167" fmla="*/ 4614068 w 4836318"/>
                <a:gd name="connsiteY167" fmla="*/ 4252912 h 4373562"/>
                <a:gd name="connsiteX168" fmla="*/ 4652168 w 4836318"/>
                <a:gd name="connsiteY168" fmla="*/ 4291012 h 4373562"/>
                <a:gd name="connsiteX169" fmla="*/ 4652168 w 4836318"/>
                <a:gd name="connsiteY169" fmla="*/ 4291012 h 4373562"/>
                <a:gd name="connsiteX170" fmla="*/ 4766468 w 4836318"/>
                <a:gd name="connsiteY170" fmla="*/ 4297362 h 4373562"/>
                <a:gd name="connsiteX171" fmla="*/ 4829968 w 4836318"/>
                <a:gd name="connsiteY171" fmla="*/ 4348162 h 4373562"/>
                <a:gd name="connsiteX172" fmla="*/ 4836318 w 4836318"/>
                <a:gd name="connsiteY172" fmla="*/ 4373562 h 4373562"/>
                <a:gd name="connsiteX173" fmla="*/ 4836318 w 4836318"/>
                <a:gd name="connsiteY17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20168 w 4836318"/>
                <a:gd name="connsiteY113" fmla="*/ 2531268 h 4373562"/>
                <a:gd name="connsiteX114" fmla="*/ 2691606 w 4836318"/>
                <a:gd name="connsiteY114" fmla="*/ 2536031 h 4373562"/>
                <a:gd name="connsiteX115" fmla="*/ 2734468 w 4836318"/>
                <a:gd name="connsiteY115" fmla="*/ 2646362 h 4373562"/>
                <a:gd name="connsiteX116" fmla="*/ 2778918 w 4836318"/>
                <a:gd name="connsiteY116" fmla="*/ 2684462 h 4373562"/>
                <a:gd name="connsiteX117" fmla="*/ 2836068 w 4836318"/>
                <a:gd name="connsiteY117" fmla="*/ 2709862 h 4373562"/>
                <a:gd name="connsiteX118" fmla="*/ 2886868 w 4836318"/>
                <a:gd name="connsiteY118" fmla="*/ 2747962 h 4373562"/>
                <a:gd name="connsiteX119" fmla="*/ 2899568 w 4836318"/>
                <a:gd name="connsiteY119" fmla="*/ 2786062 h 4373562"/>
                <a:gd name="connsiteX120" fmla="*/ 2899568 w 4836318"/>
                <a:gd name="connsiteY120" fmla="*/ 2817812 h 4373562"/>
                <a:gd name="connsiteX121" fmla="*/ 2950368 w 4836318"/>
                <a:gd name="connsiteY121" fmla="*/ 2836862 h 4373562"/>
                <a:gd name="connsiteX122" fmla="*/ 2950368 w 4836318"/>
                <a:gd name="connsiteY122" fmla="*/ 2836862 h 4373562"/>
                <a:gd name="connsiteX123" fmla="*/ 3007518 w 4836318"/>
                <a:gd name="connsiteY123" fmla="*/ 2881312 h 4373562"/>
                <a:gd name="connsiteX124" fmla="*/ 3007518 w 4836318"/>
                <a:gd name="connsiteY124" fmla="*/ 2881312 h 4373562"/>
                <a:gd name="connsiteX125" fmla="*/ 3096418 w 4836318"/>
                <a:gd name="connsiteY125" fmla="*/ 2919412 h 4373562"/>
                <a:gd name="connsiteX126" fmla="*/ 3096418 w 4836318"/>
                <a:gd name="connsiteY126" fmla="*/ 2919412 h 4373562"/>
                <a:gd name="connsiteX127" fmla="*/ 3185318 w 4836318"/>
                <a:gd name="connsiteY127" fmla="*/ 2944812 h 4373562"/>
                <a:gd name="connsiteX128" fmla="*/ 3198018 w 4836318"/>
                <a:gd name="connsiteY128" fmla="*/ 2995612 h 4373562"/>
                <a:gd name="connsiteX129" fmla="*/ 3236118 w 4836318"/>
                <a:gd name="connsiteY129" fmla="*/ 3021012 h 4373562"/>
                <a:gd name="connsiteX130" fmla="*/ 3267868 w 4836318"/>
                <a:gd name="connsiteY130" fmla="*/ 3033712 h 4373562"/>
                <a:gd name="connsiteX131" fmla="*/ 3305968 w 4836318"/>
                <a:gd name="connsiteY131" fmla="*/ 3065462 h 4373562"/>
                <a:gd name="connsiteX132" fmla="*/ 3394868 w 4836318"/>
                <a:gd name="connsiteY132" fmla="*/ 3128962 h 4373562"/>
                <a:gd name="connsiteX133" fmla="*/ 3375818 w 4836318"/>
                <a:gd name="connsiteY133" fmla="*/ 3186112 h 4373562"/>
                <a:gd name="connsiteX134" fmla="*/ 3407568 w 4836318"/>
                <a:gd name="connsiteY134" fmla="*/ 3205162 h 4373562"/>
                <a:gd name="connsiteX135" fmla="*/ 3426618 w 4836318"/>
                <a:gd name="connsiteY135" fmla="*/ 3211512 h 4373562"/>
                <a:gd name="connsiteX136" fmla="*/ 3464718 w 4836318"/>
                <a:gd name="connsiteY136" fmla="*/ 3243262 h 4373562"/>
                <a:gd name="connsiteX137" fmla="*/ 3477418 w 4836318"/>
                <a:gd name="connsiteY137" fmla="*/ 3281362 h 4373562"/>
                <a:gd name="connsiteX138" fmla="*/ 3509168 w 4836318"/>
                <a:gd name="connsiteY138" fmla="*/ 3325812 h 4373562"/>
                <a:gd name="connsiteX139" fmla="*/ 3585368 w 4836318"/>
                <a:gd name="connsiteY139" fmla="*/ 3319462 h 4373562"/>
                <a:gd name="connsiteX140" fmla="*/ 3623468 w 4836318"/>
                <a:gd name="connsiteY140" fmla="*/ 3370262 h 4373562"/>
                <a:gd name="connsiteX141" fmla="*/ 3655218 w 4836318"/>
                <a:gd name="connsiteY141" fmla="*/ 3408362 h 4373562"/>
                <a:gd name="connsiteX142" fmla="*/ 3693318 w 4836318"/>
                <a:gd name="connsiteY142" fmla="*/ 3478212 h 4373562"/>
                <a:gd name="connsiteX143" fmla="*/ 3706018 w 4836318"/>
                <a:gd name="connsiteY143" fmla="*/ 3522662 h 4373562"/>
                <a:gd name="connsiteX144" fmla="*/ 3807618 w 4836318"/>
                <a:gd name="connsiteY144" fmla="*/ 3560762 h 4373562"/>
                <a:gd name="connsiteX145" fmla="*/ 3858418 w 4836318"/>
                <a:gd name="connsiteY145" fmla="*/ 3548062 h 4373562"/>
                <a:gd name="connsiteX146" fmla="*/ 3877468 w 4836318"/>
                <a:gd name="connsiteY146" fmla="*/ 3643312 h 4373562"/>
                <a:gd name="connsiteX147" fmla="*/ 3934618 w 4836318"/>
                <a:gd name="connsiteY147" fmla="*/ 3649662 h 4373562"/>
                <a:gd name="connsiteX148" fmla="*/ 3998118 w 4836318"/>
                <a:gd name="connsiteY148" fmla="*/ 3675062 h 4373562"/>
                <a:gd name="connsiteX149" fmla="*/ 4048918 w 4836318"/>
                <a:gd name="connsiteY149" fmla="*/ 3681412 h 4373562"/>
                <a:gd name="connsiteX150" fmla="*/ 4074318 w 4836318"/>
                <a:gd name="connsiteY150" fmla="*/ 3687762 h 4373562"/>
                <a:gd name="connsiteX151" fmla="*/ 4125118 w 4836318"/>
                <a:gd name="connsiteY151" fmla="*/ 3738562 h 4373562"/>
                <a:gd name="connsiteX152" fmla="*/ 4144168 w 4836318"/>
                <a:gd name="connsiteY152" fmla="*/ 3744912 h 4373562"/>
                <a:gd name="connsiteX153" fmla="*/ 4150518 w 4836318"/>
                <a:gd name="connsiteY153" fmla="*/ 3808412 h 4373562"/>
                <a:gd name="connsiteX154" fmla="*/ 4150518 w 4836318"/>
                <a:gd name="connsiteY154" fmla="*/ 3808412 h 4373562"/>
                <a:gd name="connsiteX155" fmla="*/ 4226718 w 4836318"/>
                <a:gd name="connsiteY155" fmla="*/ 3897312 h 4373562"/>
                <a:gd name="connsiteX156" fmla="*/ 4271168 w 4836318"/>
                <a:gd name="connsiteY156" fmla="*/ 3929062 h 4373562"/>
                <a:gd name="connsiteX157" fmla="*/ 4271168 w 4836318"/>
                <a:gd name="connsiteY157" fmla="*/ 3929062 h 4373562"/>
                <a:gd name="connsiteX158" fmla="*/ 4372768 w 4836318"/>
                <a:gd name="connsiteY158" fmla="*/ 3973512 h 4373562"/>
                <a:gd name="connsiteX159" fmla="*/ 4385468 w 4836318"/>
                <a:gd name="connsiteY159" fmla="*/ 4024312 h 4373562"/>
                <a:gd name="connsiteX160" fmla="*/ 4385468 w 4836318"/>
                <a:gd name="connsiteY160" fmla="*/ 4024312 h 4373562"/>
                <a:gd name="connsiteX161" fmla="*/ 4442618 w 4836318"/>
                <a:gd name="connsiteY161" fmla="*/ 4068762 h 4373562"/>
                <a:gd name="connsiteX162" fmla="*/ 4468018 w 4836318"/>
                <a:gd name="connsiteY162" fmla="*/ 4106862 h 4373562"/>
                <a:gd name="connsiteX163" fmla="*/ 4468018 w 4836318"/>
                <a:gd name="connsiteY163" fmla="*/ 4106862 h 4373562"/>
                <a:gd name="connsiteX164" fmla="*/ 4563268 w 4836318"/>
                <a:gd name="connsiteY164" fmla="*/ 4144962 h 4373562"/>
                <a:gd name="connsiteX165" fmla="*/ 4556918 w 4836318"/>
                <a:gd name="connsiteY165" fmla="*/ 4208462 h 4373562"/>
                <a:gd name="connsiteX166" fmla="*/ 4601368 w 4836318"/>
                <a:gd name="connsiteY166" fmla="*/ 4214812 h 4373562"/>
                <a:gd name="connsiteX167" fmla="*/ 4614068 w 4836318"/>
                <a:gd name="connsiteY167" fmla="*/ 4252912 h 4373562"/>
                <a:gd name="connsiteX168" fmla="*/ 4652168 w 4836318"/>
                <a:gd name="connsiteY168" fmla="*/ 4291012 h 4373562"/>
                <a:gd name="connsiteX169" fmla="*/ 4652168 w 4836318"/>
                <a:gd name="connsiteY169" fmla="*/ 4291012 h 4373562"/>
                <a:gd name="connsiteX170" fmla="*/ 4766468 w 4836318"/>
                <a:gd name="connsiteY170" fmla="*/ 4297362 h 4373562"/>
                <a:gd name="connsiteX171" fmla="*/ 4829968 w 4836318"/>
                <a:gd name="connsiteY171" fmla="*/ 4348162 h 4373562"/>
                <a:gd name="connsiteX172" fmla="*/ 4836318 w 4836318"/>
                <a:gd name="connsiteY172" fmla="*/ 4373562 h 4373562"/>
                <a:gd name="connsiteX173" fmla="*/ 4836318 w 4836318"/>
                <a:gd name="connsiteY17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91606 w 4836318"/>
                <a:gd name="connsiteY113" fmla="*/ 2536031 h 4373562"/>
                <a:gd name="connsiteX114" fmla="*/ 2734468 w 4836318"/>
                <a:gd name="connsiteY114" fmla="*/ 2646362 h 4373562"/>
                <a:gd name="connsiteX115" fmla="*/ 2778918 w 4836318"/>
                <a:gd name="connsiteY115" fmla="*/ 2684462 h 4373562"/>
                <a:gd name="connsiteX116" fmla="*/ 2836068 w 4836318"/>
                <a:gd name="connsiteY116" fmla="*/ 2709862 h 4373562"/>
                <a:gd name="connsiteX117" fmla="*/ 2886868 w 4836318"/>
                <a:gd name="connsiteY117" fmla="*/ 2747962 h 4373562"/>
                <a:gd name="connsiteX118" fmla="*/ 2899568 w 4836318"/>
                <a:gd name="connsiteY118" fmla="*/ 2786062 h 4373562"/>
                <a:gd name="connsiteX119" fmla="*/ 2899568 w 4836318"/>
                <a:gd name="connsiteY119" fmla="*/ 2817812 h 4373562"/>
                <a:gd name="connsiteX120" fmla="*/ 2950368 w 4836318"/>
                <a:gd name="connsiteY120" fmla="*/ 2836862 h 4373562"/>
                <a:gd name="connsiteX121" fmla="*/ 2950368 w 4836318"/>
                <a:gd name="connsiteY121" fmla="*/ 2836862 h 4373562"/>
                <a:gd name="connsiteX122" fmla="*/ 3007518 w 4836318"/>
                <a:gd name="connsiteY122" fmla="*/ 2881312 h 4373562"/>
                <a:gd name="connsiteX123" fmla="*/ 3007518 w 4836318"/>
                <a:gd name="connsiteY123" fmla="*/ 2881312 h 4373562"/>
                <a:gd name="connsiteX124" fmla="*/ 3096418 w 4836318"/>
                <a:gd name="connsiteY124" fmla="*/ 2919412 h 4373562"/>
                <a:gd name="connsiteX125" fmla="*/ 3096418 w 4836318"/>
                <a:gd name="connsiteY125" fmla="*/ 2919412 h 4373562"/>
                <a:gd name="connsiteX126" fmla="*/ 3185318 w 4836318"/>
                <a:gd name="connsiteY126" fmla="*/ 2944812 h 4373562"/>
                <a:gd name="connsiteX127" fmla="*/ 3198018 w 4836318"/>
                <a:gd name="connsiteY127" fmla="*/ 2995612 h 4373562"/>
                <a:gd name="connsiteX128" fmla="*/ 3236118 w 4836318"/>
                <a:gd name="connsiteY128" fmla="*/ 3021012 h 4373562"/>
                <a:gd name="connsiteX129" fmla="*/ 3267868 w 4836318"/>
                <a:gd name="connsiteY129" fmla="*/ 3033712 h 4373562"/>
                <a:gd name="connsiteX130" fmla="*/ 3305968 w 4836318"/>
                <a:gd name="connsiteY130" fmla="*/ 3065462 h 4373562"/>
                <a:gd name="connsiteX131" fmla="*/ 3394868 w 4836318"/>
                <a:gd name="connsiteY131" fmla="*/ 3128962 h 4373562"/>
                <a:gd name="connsiteX132" fmla="*/ 3375818 w 4836318"/>
                <a:gd name="connsiteY132" fmla="*/ 3186112 h 4373562"/>
                <a:gd name="connsiteX133" fmla="*/ 3407568 w 4836318"/>
                <a:gd name="connsiteY133" fmla="*/ 3205162 h 4373562"/>
                <a:gd name="connsiteX134" fmla="*/ 3426618 w 4836318"/>
                <a:gd name="connsiteY134" fmla="*/ 3211512 h 4373562"/>
                <a:gd name="connsiteX135" fmla="*/ 3464718 w 4836318"/>
                <a:gd name="connsiteY135" fmla="*/ 3243262 h 4373562"/>
                <a:gd name="connsiteX136" fmla="*/ 3477418 w 4836318"/>
                <a:gd name="connsiteY136" fmla="*/ 3281362 h 4373562"/>
                <a:gd name="connsiteX137" fmla="*/ 3509168 w 4836318"/>
                <a:gd name="connsiteY137" fmla="*/ 3325812 h 4373562"/>
                <a:gd name="connsiteX138" fmla="*/ 3585368 w 4836318"/>
                <a:gd name="connsiteY138" fmla="*/ 3319462 h 4373562"/>
                <a:gd name="connsiteX139" fmla="*/ 3623468 w 4836318"/>
                <a:gd name="connsiteY139" fmla="*/ 3370262 h 4373562"/>
                <a:gd name="connsiteX140" fmla="*/ 3655218 w 4836318"/>
                <a:gd name="connsiteY140" fmla="*/ 3408362 h 4373562"/>
                <a:gd name="connsiteX141" fmla="*/ 3693318 w 4836318"/>
                <a:gd name="connsiteY141" fmla="*/ 3478212 h 4373562"/>
                <a:gd name="connsiteX142" fmla="*/ 3706018 w 4836318"/>
                <a:gd name="connsiteY142" fmla="*/ 3522662 h 4373562"/>
                <a:gd name="connsiteX143" fmla="*/ 3807618 w 4836318"/>
                <a:gd name="connsiteY143" fmla="*/ 3560762 h 4373562"/>
                <a:gd name="connsiteX144" fmla="*/ 3858418 w 4836318"/>
                <a:gd name="connsiteY144" fmla="*/ 3548062 h 4373562"/>
                <a:gd name="connsiteX145" fmla="*/ 3877468 w 4836318"/>
                <a:gd name="connsiteY145" fmla="*/ 3643312 h 4373562"/>
                <a:gd name="connsiteX146" fmla="*/ 3934618 w 4836318"/>
                <a:gd name="connsiteY146" fmla="*/ 3649662 h 4373562"/>
                <a:gd name="connsiteX147" fmla="*/ 3998118 w 4836318"/>
                <a:gd name="connsiteY147" fmla="*/ 3675062 h 4373562"/>
                <a:gd name="connsiteX148" fmla="*/ 4048918 w 4836318"/>
                <a:gd name="connsiteY148" fmla="*/ 3681412 h 4373562"/>
                <a:gd name="connsiteX149" fmla="*/ 4074318 w 4836318"/>
                <a:gd name="connsiteY149" fmla="*/ 3687762 h 4373562"/>
                <a:gd name="connsiteX150" fmla="*/ 4125118 w 4836318"/>
                <a:gd name="connsiteY150" fmla="*/ 3738562 h 4373562"/>
                <a:gd name="connsiteX151" fmla="*/ 4144168 w 4836318"/>
                <a:gd name="connsiteY151" fmla="*/ 3744912 h 4373562"/>
                <a:gd name="connsiteX152" fmla="*/ 4150518 w 4836318"/>
                <a:gd name="connsiteY152" fmla="*/ 3808412 h 4373562"/>
                <a:gd name="connsiteX153" fmla="*/ 4150518 w 4836318"/>
                <a:gd name="connsiteY153" fmla="*/ 3808412 h 4373562"/>
                <a:gd name="connsiteX154" fmla="*/ 4226718 w 4836318"/>
                <a:gd name="connsiteY154" fmla="*/ 3897312 h 4373562"/>
                <a:gd name="connsiteX155" fmla="*/ 4271168 w 4836318"/>
                <a:gd name="connsiteY155" fmla="*/ 3929062 h 4373562"/>
                <a:gd name="connsiteX156" fmla="*/ 4271168 w 4836318"/>
                <a:gd name="connsiteY156" fmla="*/ 3929062 h 4373562"/>
                <a:gd name="connsiteX157" fmla="*/ 4372768 w 4836318"/>
                <a:gd name="connsiteY157" fmla="*/ 3973512 h 4373562"/>
                <a:gd name="connsiteX158" fmla="*/ 4385468 w 4836318"/>
                <a:gd name="connsiteY158" fmla="*/ 4024312 h 4373562"/>
                <a:gd name="connsiteX159" fmla="*/ 4385468 w 4836318"/>
                <a:gd name="connsiteY159" fmla="*/ 4024312 h 4373562"/>
                <a:gd name="connsiteX160" fmla="*/ 4442618 w 4836318"/>
                <a:gd name="connsiteY160" fmla="*/ 4068762 h 4373562"/>
                <a:gd name="connsiteX161" fmla="*/ 4468018 w 4836318"/>
                <a:gd name="connsiteY161" fmla="*/ 4106862 h 4373562"/>
                <a:gd name="connsiteX162" fmla="*/ 4468018 w 4836318"/>
                <a:gd name="connsiteY162" fmla="*/ 4106862 h 4373562"/>
                <a:gd name="connsiteX163" fmla="*/ 4563268 w 4836318"/>
                <a:gd name="connsiteY163" fmla="*/ 4144962 h 4373562"/>
                <a:gd name="connsiteX164" fmla="*/ 4556918 w 4836318"/>
                <a:gd name="connsiteY164" fmla="*/ 4208462 h 4373562"/>
                <a:gd name="connsiteX165" fmla="*/ 4601368 w 4836318"/>
                <a:gd name="connsiteY165" fmla="*/ 4214812 h 4373562"/>
                <a:gd name="connsiteX166" fmla="*/ 4614068 w 4836318"/>
                <a:gd name="connsiteY166" fmla="*/ 4252912 h 4373562"/>
                <a:gd name="connsiteX167" fmla="*/ 4652168 w 4836318"/>
                <a:gd name="connsiteY167" fmla="*/ 4291012 h 4373562"/>
                <a:gd name="connsiteX168" fmla="*/ 4652168 w 4836318"/>
                <a:gd name="connsiteY168" fmla="*/ 4291012 h 4373562"/>
                <a:gd name="connsiteX169" fmla="*/ 4766468 w 4836318"/>
                <a:gd name="connsiteY169" fmla="*/ 4297362 h 4373562"/>
                <a:gd name="connsiteX170" fmla="*/ 4829968 w 4836318"/>
                <a:gd name="connsiteY170" fmla="*/ 4348162 h 4373562"/>
                <a:gd name="connsiteX171" fmla="*/ 4836318 w 4836318"/>
                <a:gd name="connsiteY171" fmla="*/ 4373562 h 4373562"/>
                <a:gd name="connsiteX172" fmla="*/ 4836318 w 4836318"/>
                <a:gd name="connsiteY17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734468 w 4836318"/>
                <a:gd name="connsiteY115" fmla="*/ 2646362 h 4373562"/>
                <a:gd name="connsiteX116" fmla="*/ 2778918 w 4836318"/>
                <a:gd name="connsiteY116" fmla="*/ 2684462 h 4373562"/>
                <a:gd name="connsiteX117" fmla="*/ 2836068 w 4836318"/>
                <a:gd name="connsiteY117" fmla="*/ 2709862 h 4373562"/>
                <a:gd name="connsiteX118" fmla="*/ 2886868 w 4836318"/>
                <a:gd name="connsiteY118" fmla="*/ 2747962 h 4373562"/>
                <a:gd name="connsiteX119" fmla="*/ 2899568 w 4836318"/>
                <a:gd name="connsiteY119" fmla="*/ 2786062 h 4373562"/>
                <a:gd name="connsiteX120" fmla="*/ 2899568 w 4836318"/>
                <a:gd name="connsiteY120" fmla="*/ 2817812 h 4373562"/>
                <a:gd name="connsiteX121" fmla="*/ 2950368 w 4836318"/>
                <a:gd name="connsiteY121" fmla="*/ 2836862 h 4373562"/>
                <a:gd name="connsiteX122" fmla="*/ 2950368 w 4836318"/>
                <a:gd name="connsiteY122" fmla="*/ 2836862 h 4373562"/>
                <a:gd name="connsiteX123" fmla="*/ 3007518 w 4836318"/>
                <a:gd name="connsiteY123" fmla="*/ 2881312 h 4373562"/>
                <a:gd name="connsiteX124" fmla="*/ 3007518 w 4836318"/>
                <a:gd name="connsiteY124" fmla="*/ 2881312 h 4373562"/>
                <a:gd name="connsiteX125" fmla="*/ 3096418 w 4836318"/>
                <a:gd name="connsiteY125" fmla="*/ 2919412 h 4373562"/>
                <a:gd name="connsiteX126" fmla="*/ 3096418 w 4836318"/>
                <a:gd name="connsiteY126" fmla="*/ 2919412 h 4373562"/>
                <a:gd name="connsiteX127" fmla="*/ 3185318 w 4836318"/>
                <a:gd name="connsiteY127" fmla="*/ 2944812 h 4373562"/>
                <a:gd name="connsiteX128" fmla="*/ 3198018 w 4836318"/>
                <a:gd name="connsiteY128" fmla="*/ 2995612 h 4373562"/>
                <a:gd name="connsiteX129" fmla="*/ 3236118 w 4836318"/>
                <a:gd name="connsiteY129" fmla="*/ 3021012 h 4373562"/>
                <a:gd name="connsiteX130" fmla="*/ 3267868 w 4836318"/>
                <a:gd name="connsiteY130" fmla="*/ 3033712 h 4373562"/>
                <a:gd name="connsiteX131" fmla="*/ 3305968 w 4836318"/>
                <a:gd name="connsiteY131" fmla="*/ 3065462 h 4373562"/>
                <a:gd name="connsiteX132" fmla="*/ 3394868 w 4836318"/>
                <a:gd name="connsiteY132" fmla="*/ 3128962 h 4373562"/>
                <a:gd name="connsiteX133" fmla="*/ 3375818 w 4836318"/>
                <a:gd name="connsiteY133" fmla="*/ 3186112 h 4373562"/>
                <a:gd name="connsiteX134" fmla="*/ 3407568 w 4836318"/>
                <a:gd name="connsiteY134" fmla="*/ 3205162 h 4373562"/>
                <a:gd name="connsiteX135" fmla="*/ 3426618 w 4836318"/>
                <a:gd name="connsiteY135" fmla="*/ 3211512 h 4373562"/>
                <a:gd name="connsiteX136" fmla="*/ 3464718 w 4836318"/>
                <a:gd name="connsiteY136" fmla="*/ 3243262 h 4373562"/>
                <a:gd name="connsiteX137" fmla="*/ 3477418 w 4836318"/>
                <a:gd name="connsiteY137" fmla="*/ 3281362 h 4373562"/>
                <a:gd name="connsiteX138" fmla="*/ 3509168 w 4836318"/>
                <a:gd name="connsiteY138" fmla="*/ 3325812 h 4373562"/>
                <a:gd name="connsiteX139" fmla="*/ 3585368 w 4836318"/>
                <a:gd name="connsiteY139" fmla="*/ 3319462 h 4373562"/>
                <a:gd name="connsiteX140" fmla="*/ 3623468 w 4836318"/>
                <a:gd name="connsiteY140" fmla="*/ 3370262 h 4373562"/>
                <a:gd name="connsiteX141" fmla="*/ 3655218 w 4836318"/>
                <a:gd name="connsiteY141" fmla="*/ 3408362 h 4373562"/>
                <a:gd name="connsiteX142" fmla="*/ 3693318 w 4836318"/>
                <a:gd name="connsiteY142" fmla="*/ 3478212 h 4373562"/>
                <a:gd name="connsiteX143" fmla="*/ 3706018 w 4836318"/>
                <a:gd name="connsiteY143" fmla="*/ 3522662 h 4373562"/>
                <a:gd name="connsiteX144" fmla="*/ 3807618 w 4836318"/>
                <a:gd name="connsiteY144" fmla="*/ 3560762 h 4373562"/>
                <a:gd name="connsiteX145" fmla="*/ 3858418 w 4836318"/>
                <a:gd name="connsiteY145" fmla="*/ 3548062 h 4373562"/>
                <a:gd name="connsiteX146" fmla="*/ 3877468 w 4836318"/>
                <a:gd name="connsiteY146" fmla="*/ 3643312 h 4373562"/>
                <a:gd name="connsiteX147" fmla="*/ 3934618 w 4836318"/>
                <a:gd name="connsiteY147" fmla="*/ 3649662 h 4373562"/>
                <a:gd name="connsiteX148" fmla="*/ 3998118 w 4836318"/>
                <a:gd name="connsiteY148" fmla="*/ 3675062 h 4373562"/>
                <a:gd name="connsiteX149" fmla="*/ 4048918 w 4836318"/>
                <a:gd name="connsiteY149" fmla="*/ 3681412 h 4373562"/>
                <a:gd name="connsiteX150" fmla="*/ 4074318 w 4836318"/>
                <a:gd name="connsiteY150" fmla="*/ 3687762 h 4373562"/>
                <a:gd name="connsiteX151" fmla="*/ 4125118 w 4836318"/>
                <a:gd name="connsiteY151" fmla="*/ 3738562 h 4373562"/>
                <a:gd name="connsiteX152" fmla="*/ 4144168 w 4836318"/>
                <a:gd name="connsiteY152" fmla="*/ 3744912 h 4373562"/>
                <a:gd name="connsiteX153" fmla="*/ 4150518 w 4836318"/>
                <a:gd name="connsiteY153" fmla="*/ 3808412 h 4373562"/>
                <a:gd name="connsiteX154" fmla="*/ 4150518 w 4836318"/>
                <a:gd name="connsiteY154" fmla="*/ 3808412 h 4373562"/>
                <a:gd name="connsiteX155" fmla="*/ 4226718 w 4836318"/>
                <a:gd name="connsiteY155" fmla="*/ 3897312 h 4373562"/>
                <a:gd name="connsiteX156" fmla="*/ 4271168 w 4836318"/>
                <a:gd name="connsiteY156" fmla="*/ 3929062 h 4373562"/>
                <a:gd name="connsiteX157" fmla="*/ 4271168 w 4836318"/>
                <a:gd name="connsiteY157" fmla="*/ 3929062 h 4373562"/>
                <a:gd name="connsiteX158" fmla="*/ 4372768 w 4836318"/>
                <a:gd name="connsiteY158" fmla="*/ 3973512 h 4373562"/>
                <a:gd name="connsiteX159" fmla="*/ 4385468 w 4836318"/>
                <a:gd name="connsiteY159" fmla="*/ 4024312 h 4373562"/>
                <a:gd name="connsiteX160" fmla="*/ 4385468 w 4836318"/>
                <a:gd name="connsiteY160" fmla="*/ 4024312 h 4373562"/>
                <a:gd name="connsiteX161" fmla="*/ 4442618 w 4836318"/>
                <a:gd name="connsiteY161" fmla="*/ 4068762 h 4373562"/>
                <a:gd name="connsiteX162" fmla="*/ 4468018 w 4836318"/>
                <a:gd name="connsiteY162" fmla="*/ 4106862 h 4373562"/>
                <a:gd name="connsiteX163" fmla="*/ 4468018 w 4836318"/>
                <a:gd name="connsiteY163" fmla="*/ 4106862 h 4373562"/>
                <a:gd name="connsiteX164" fmla="*/ 4563268 w 4836318"/>
                <a:gd name="connsiteY164" fmla="*/ 4144962 h 4373562"/>
                <a:gd name="connsiteX165" fmla="*/ 4556918 w 4836318"/>
                <a:gd name="connsiteY165" fmla="*/ 4208462 h 4373562"/>
                <a:gd name="connsiteX166" fmla="*/ 4601368 w 4836318"/>
                <a:gd name="connsiteY166" fmla="*/ 4214812 h 4373562"/>
                <a:gd name="connsiteX167" fmla="*/ 4614068 w 4836318"/>
                <a:gd name="connsiteY167" fmla="*/ 4252912 h 4373562"/>
                <a:gd name="connsiteX168" fmla="*/ 4652168 w 4836318"/>
                <a:gd name="connsiteY168" fmla="*/ 4291012 h 4373562"/>
                <a:gd name="connsiteX169" fmla="*/ 4652168 w 4836318"/>
                <a:gd name="connsiteY169" fmla="*/ 4291012 h 4373562"/>
                <a:gd name="connsiteX170" fmla="*/ 4766468 w 4836318"/>
                <a:gd name="connsiteY170" fmla="*/ 4297362 h 4373562"/>
                <a:gd name="connsiteX171" fmla="*/ 4829968 w 4836318"/>
                <a:gd name="connsiteY171" fmla="*/ 4348162 h 4373562"/>
                <a:gd name="connsiteX172" fmla="*/ 4836318 w 4836318"/>
                <a:gd name="connsiteY172" fmla="*/ 4373562 h 4373562"/>
                <a:gd name="connsiteX173" fmla="*/ 4836318 w 4836318"/>
                <a:gd name="connsiteY17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78918 w 4836318"/>
                <a:gd name="connsiteY116" fmla="*/ 2684462 h 4373562"/>
                <a:gd name="connsiteX117" fmla="*/ 2836068 w 4836318"/>
                <a:gd name="connsiteY117" fmla="*/ 2709862 h 4373562"/>
                <a:gd name="connsiteX118" fmla="*/ 2886868 w 4836318"/>
                <a:gd name="connsiteY118" fmla="*/ 2747962 h 4373562"/>
                <a:gd name="connsiteX119" fmla="*/ 2899568 w 4836318"/>
                <a:gd name="connsiteY119" fmla="*/ 2786062 h 4373562"/>
                <a:gd name="connsiteX120" fmla="*/ 2899568 w 4836318"/>
                <a:gd name="connsiteY120" fmla="*/ 2817812 h 4373562"/>
                <a:gd name="connsiteX121" fmla="*/ 2950368 w 4836318"/>
                <a:gd name="connsiteY121" fmla="*/ 2836862 h 4373562"/>
                <a:gd name="connsiteX122" fmla="*/ 2950368 w 4836318"/>
                <a:gd name="connsiteY122" fmla="*/ 2836862 h 4373562"/>
                <a:gd name="connsiteX123" fmla="*/ 3007518 w 4836318"/>
                <a:gd name="connsiteY123" fmla="*/ 2881312 h 4373562"/>
                <a:gd name="connsiteX124" fmla="*/ 3007518 w 4836318"/>
                <a:gd name="connsiteY124" fmla="*/ 2881312 h 4373562"/>
                <a:gd name="connsiteX125" fmla="*/ 3096418 w 4836318"/>
                <a:gd name="connsiteY125" fmla="*/ 2919412 h 4373562"/>
                <a:gd name="connsiteX126" fmla="*/ 3096418 w 4836318"/>
                <a:gd name="connsiteY126" fmla="*/ 2919412 h 4373562"/>
                <a:gd name="connsiteX127" fmla="*/ 3185318 w 4836318"/>
                <a:gd name="connsiteY127" fmla="*/ 2944812 h 4373562"/>
                <a:gd name="connsiteX128" fmla="*/ 3198018 w 4836318"/>
                <a:gd name="connsiteY128" fmla="*/ 2995612 h 4373562"/>
                <a:gd name="connsiteX129" fmla="*/ 3236118 w 4836318"/>
                <a:gd name="connsiteY129" fmla="*/ 3021012 h 4373562"/>
                <a:gd name="connsiteX130" fmla="*/ 3267868 w 4836318"/>
                <a:gd name="connsiteY130" fmla="*/ 3033712 h 4373562"/>
                <a:gd name="connsiteX131" fmla="*/ 3305968 w 4836318"/>
                <a:gd name="connsiteY131" fmla="*/ 3065462 h 4373562"/>
                <a:gd name="connsiteX132" fmla="*/ 3394868 w 4836318"/>
                <a:gd name="connsiteY132" fmla="*/ 3128962 h 4373562"/>
                <a:gd name="connsiteX133" fmla="*/ 3375818 w 4836318"/>
                <a:gd name="connsiteY133" fmla="*/ 3186112 h 4373562"/>
                <a:gd name="connsiteX134" fmla="*/ 3407568 w 4836318"/>
                <a:gd name="connsiteY134" fmla="*/ 3205162 h 4373562"/>
                <a:gd name="connsiteX135" fmla="*/ 3426618 w 4836318"/>
                <a:gd name="connsiteY135" fmla="*/ 3211512 h 4373562"/>
                <a:gd name="connsiteX136" fmla="*/ 3464718 w 4836318"/>
                <a:gd name="connsiteY136" fmla="*/ 3243262 h 4373562"/>
                <a:gd name="connsiteX137" fmla="*/ 3477418 w 4836318"/>
                <a:gd name="connsiteY137" fmla="*/ 3281362 h 4373562"/>
                <a:gd name="connsiteX138" fmla="*/ 3509168 w 4836318"/>
                <a:gd name="connsiteY138" fmla="*/ 3325812 h 4373562"/>
                <a:gd name="connsiteX139" fmla="*/ 3585368 w 4836318"/>
                <a:gd name="connsiteY139" fmla="*/ 3319462 h 4373562"/>
                <a:gd name="connsiteX140" fmla="*/ 3623468 w 4836318"/>
                <a:gd name="connsiteY140" fmla="*/ 3370262 h 4373562"/>
                <a:gd name="connsiteX141" fmla="*/ 3655218 w 4836318"/>
                <a:gd name="connsiteY141" fmla="*/ 3408362 h 4373562"/>
                <a:gd name="connsiteX142" fmla="*/ 3693318 w 4836318"/>
                <a:gd name="connsiteY142" fmla="*/ 3478212 h 4373562"/>
                <a:gd name="connsiteX143" fmla="*/ 3706018 w 4836318"/>
                <a:gd name="connsiteY143" fmla="*/ 3522662 h 4373562"/>
                <a:gd name="connsiteX144" fmla="*/ 3807618 w 4836318"/>
                <a:gd name="connsiteY144" fmla="*/ 3560762 h 4373562"/>
                <a:gd name="connsiteX145" fmla="*/ 3858418 w 4836318"/>
                <a:gd name="connsiteY145" fmla="*/ 3548062 h 4373562"/>
                <a:gd name="connsiteX146" fmla="*/ 3877468 w 4836318"/>
                <a:gd name="connsiteY146" fmla="*/ 3643312 h 4373562"/>
                <a:gd name="connsiteX147" fmla="*/ 3934618 w 4836318"/>
                <a:gd name="connsiteY147" fmla="*/ 3649662 h 4373562"/>
                <a:gd name="connsiteX148" fmla="*/ 3998118 w 4836318"/>
                <a:gd name="connsiteY148" fmla="*/ 3675062 h 4373562"/>
                <a:gd name="connsiteX149" fmla="*/ 4048918 w 4836318"/>
                <a:gd name="connsiteY149" fmla="*/ 3681412 h 4373562"/>
                <a:gd name="connsiteX150" fmla="*/ 4074318 w 4836318"/>
                <a:gd name="connsiteY150" fmla="*/ 3687762 h 4373562"/>
                <a:gd name="connsiteX151" fmla="*/ 4125118 w 4836318"/>
                <a:gd name="connsiteY151" fmla="*/ 3738562 h 4373562"/>
                <a:gd name="connsiteX152" fmla="*/ 4144168 w 4836318"/>
                <a:gd name="connsiteY152" fmla="*/ 3744912 h 4373562"/>
                <a:gd name="connsiteX153" fmla="*/ 4150518 w 4836318"/>
                <a:gd name="connsiteY153" fmla="*/ 3808412 h 4373562"/>
                <a:gd name="connsiteX154" fmla="*/ 4150518 w 4836318"/>
                <a:gd name="connsiteY154" fmla="*/ 3808412 h 4373562"/>
                <a:gd name="connsiteX155" fmla="*/ 4226718 w 4836318"/>
                <a:gd name="connsiteY155" fmla="*/ 3897312 h 4373562"/>
                <a:gd name="connsiteX156" fmla="*/ 4271168 w 4836318"/>
                <a:gd name="connsiteY156" fmla="*/ 3929062 h 4373562"/>
                <a:gd name="connsiteX157" fmla="*/ 4271168 w 4836318"/>
                <a:gd name="connsiteY157" fmla="*/ 3929062 h 4373562"/>
                <a:gd name="connsiteX158" fmla="*/ 4372768 w 4836318"/>
                <a:gd name="connsiteY158" fmla="*/ 3973512 h 4373562"/>
                <a:gd name="connsiteX159" fmla="*/ 4385468 w 4836318"/>
                <a:gd name="connsiteY159" fmla="*/ 4024312 h 4373562"/>
                <a:gd name="connsiteX160" fmla="*/ 4385468 w 4836318"/>
                <a:gd name="connsiteY160" fmla="*/ 4024312 h 4373562"/>
                <a:gd name="connsiteX161" fmla="*/ 4442618 w 4836318"/>
                <a:gd name="connsiteY161" fmla="*/ 4068762 h 4373562"/>
                <a:gd name="connsiteX162" fmla="*/ 4468018 w 4836318"/>
                <a:gd name="connsiteY162" fmla="*/ 4106862 h 4373562"/>
                <a:gd name="connsiteX163" fmla="*/ 4468018 w 4836318"/>
                <a:gd name="connsiteY163" fmla="*/ 4106862 h 4373562"/>
                <a:gd name="connsiteX164" fmla="*/ 4563268 w 4836318"/>
                <a:gd name="connsiteY164" fmla="*/ 4144962 h 4373562"/>
                <a:gd name="connsiteX165" fmla="*/ 4556918 w 4836318"/>
                <a:gd name="connsiteY165" fmla="*/ 4208462 h 4373562"/>
                <a:gd name="connsiteX166" fmla="*/ 4601368 w 4836318"/>
                <a:gd name="connsiteY166" fmla="*/ 4214812 h 4373562"/>
                <a:gd name="connsiteX167" fmla="*/ 4614068 w 4836318"/>
                <a:gd name="connsiteY167" fmla="*/ 4252912 h 4373562"/>
                <a:gd name="connsiteX168" fmla="*/ 4652168 w 4836318"/>
                <a:gd name="connsiteY168" fmla="*/ 4291012 h 4373562"/>
                <a:gd name="connsiteX169" fmla="*/ 4652168 w 4836318"/>
                <a:gd name="connsiteY169" fmla="*/ 4291012 h 4373562"/>
                <a:gd name="connsiteX170" fmla="*/ 4766468 w 4836318"/>
                <a:gd name="connsiteY170" fmla="*/ 4297362 h 4373562"/>
                <a:gd name="connsiteX171" fmla="*/ 4829968 w 4836318"/>
                <a:gd name="connsiteY171" fmla="*/ 4348162 h 4373562"/>
                <a:gd name="connsiteX172" fmla="*/ 4836318 w 4836318"/>
                <a:gd name="connsiteY172" fmla="*/ 4373562 h 4373562"/>
                <a:gd name="connsiteX173" fmla="*/ 4836318 w 4836318"/>
                <a:gd name="connsiteY17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836068 w 4836318"/>
                <a:gd name="connsiteY117" fmla="*/ 2709862 h 4373562"/>
                <a:gd name="connsiteX118" fmla="*/ 2886868 w 4836318"/>
                <a:gd name="connsiteY118" fmla="*/ 2747962 h 4373562"/>
                <a:gd name="connsiteX119" fmla="*/ 2899568 w 4836318"/>
                <a:gd name="connsiteY119" fmla="*/ 2786062 h 4373562"/>
                <a:gd name="connsiteX120" fmla="*/ 2899568 w 4836318"/>
                <a:gd name="connsiteY120" fmla="*/ 2817812 h 4373562"/>
                <a:gd name="connsiteX121" fmla="*/ 2950368 w 4836318"/>
                <a:gd name="connsiteY121" fmla="*/ 2836862 h 4373562"/>
                <a:gd name="connsiteX122" fmla="*/ 2950368 w 4836318"/>
                <a:gd name="connsiteY122" fmla="*/ 2836862 h 4373562"/>
                <a:gd name="connsiteX123" fmla="*/ 3007518 w 4836318"/>
                <a:gd name="connsiteY123" fmla="*/ 2881312 h 4373562"/>
                <a:gd name="connsiteX124" fmla="*/ 3007518 w 4836318"/>
                <a:gd name="connsiteY124" fmla="*/ 2881312 h 4373562"/>
                <a:gd name="connsiteX125" fmla="*/ 3096418 w 4836318"/>
                <a:gd name="connsiteY125" fmla="*/ 2919412 h 4373562"/>
                <a:gd name="connsiteX126" fmla="*/ 3096418 w 4836318"/>
                <a:gd name="connsiteY126" fmla="*/ 2919412 h 4373562"/>
                <a:gd name="connsiteX127" fmla="*/ 3185318 w 4836318"/>
                <a:gd name="connsiteY127" fmla="*/ 2944812 h 4373562"/>
                <a:gd name="connsiteX128" fmla="*/ 3198018 w 4836318"/>
                <a:gd name="connsiteY128" fmla="*/ 2995612 h 4373562"/>
                <a:gd name="connsiteX129" fmla="*/ 3236118 w 4836318"/>
                <a:gd name="connsiteY129" fmla="*/ 3021012 h 4373562"/>
                <a:gd name="connsiteX130" fmla="*/ 3267868 w 4836318"/>
                <a:gd name="connsiteY130" fmla="*/ 3033712 h 4373562"/>
                <a:gd name="connsiteX131" fmla="*/ 3305968 w 4836318"/>
                <a:gd name="connsiteY131" fmla="*/ 3065462 h 4373562"/>
                <a:gd name="connsiteX132" fmla="*/ 3394868 w 4836318"/>
                <a:gd name="connsiteY132" fmla="*/ 3128962 h 4373562"/>
                <a:gd name="connsiteX133" fmla="*/ 3375818 w 4836318"/>
                <a:gd name="connsiteY133" fmla="*/ 3186112 h 4373562"/>
                <a:gd name="connsiteX134" fmla="*/ 3407568 w 4836318"/>
                <a:gd name="connsiteY134" fmla="*/ 3205162 h 4373562"/>
                <a:gd name="connsiteX135" fmla="*/ 3426618 w 4836318"/>
                <a:gd name="connsiteY135" fmla="*/ 3211512 h 4373562"/>
                <a:gd name="connsiteX136" fmla="*/ 3464718 w 4836318"/>
                <a:gd name="connsiteY136" fmla="*/ 3243262 h 4373562"/>
                <a:gd name="connsiteX137" fmla="*/ 3477418 w 4836318"/>
                <a:gd name="connsiteY137" fmla="*/ 3281362 h 4373562"/>
                <a:gd name="connsiteX138" fmla="*/ 3509168 w 4836318"/>
                <a:gd name="connsiteY138" fmla="*/ 3325812 h 4373562"/>
                <a:gd name="connsiteX139" fmla="*/ 3585368 w 4836318"/>
                <a:gd name="connsiteY139" fmla="*/ 3319462 h 4373562"/>
                <a:gd name="connsiteX140" fmla="*/ 3623468 w 4836318"/>
                <a:gd name="connsiteY140" fmla="*/ 3370262 h 4373562"/>
                <a:gd name="connsiteX141" fmla="*/ 3655218 w 4836318"/>
                <a:gd name="connsiteY141" fmla="*/ 3408362 h 4373562"/>
                <a:gd name="connsiteX142" fmla="*/ 3693318 w 4836318"/>
                <a:gd name="connsiteY142" fmla="*/ 3478212 h 4373562"/>
                <a:gd name="connsiteX143" fmla="*/ 3706018 w 4836318"/>
                <a:gd name="connsiteY143" fmla="*/ 3522662 h 4373562"/>
                <a:gd name="connsiteX144" fmla="*/ 3807618 w 4836318"/>
                <a:gd name="connsiteY144" fmla="*/ 3560762 h 4373562"/>
                <a:gd name="connsiteX145" fmla="*/ 3858418 w 4836318"/>
                <a:gd name="connsiteY145" fmla="*/ 3548062 h 4373562"/>
                <a:gd name="connsiteX146" fmla="*/ 3877468 w 4836318"/>
                <a:gd name="connsiteY146" fmla="*/ 3643312 h 4373562"/>
                <a:gd name="connsiteX147" fmla="*/ 3934618 w 4836318"/>
                <a:gd name="connsiteY147" fmla="*/ 3649662 h 4373562"/>
                <a:gd name="connsiteX148" fmla="*/ 3998118 w 4836318"/>
                <a:gd name="connsiteY148" fmla="*/ 3675062 h 4373562"/>
                <a:gd name="connsiteX149" fmla="*/ 4048918 w 4836318"/>
                <a:gd name="connsiteY149" fmla="*/ 3681412 h 4373562"/>
                <a:gd name="connsiteX150" fmla="*/ 4074318 w 4836318"/>
                <a:gd name="connsiteY150" fmla="*/ 3687762 h 4373562"/>
                <a:gd name="connsiteX151" fmla="*/ 4125118 w 4836318"/>
                <a:gd name="connsiteY151" fmla="*/ 3738562 h 4373562"/>
                <a:gd name="connsiteX152" fmla="*/ 4144168 w 4836318"/>
                <a:gd name="connsiteY152" fmla="*/ 3744912 h 4373562"/>
                <a:gd name="connsiteX153" fmla="*/ 4150518 w 4836318"/>
                <a:gd name="connsiteY153" fmla="*/ 3808412 h 4373562"/>
                <a:gd name="connsiteX154" fmla="*/ 4150518 w 4836318"/>
                <a:gd name="connsiteY154" fmla="*/ 3808412 h 4373562"/>
                <a:gd name="connsiteX155" fmla="*/ 4226718 w 4836318"/>
                <a:gd name="connsiteY155" fmla="*/ 3897312 h 4373562"/>
                <a:gd name="connsiteX156" fmla="*/ 4271168 w 4836318"/>
                <a:gd name="connsiteY156" fmla="*/ 3929062 h 4373562"/>
                <a:gd name="connsiteX157" fmla="*/ 4271168 w 4836318"/>
                <a:gd name="connsiteY157" fmla="*/ 3929062 h 4373562"/>
                <a:gd name="connsiteX158" fmla="*/ 4372768 w 4836318"/>
                <a:gd name="connsiteY158" fmla="*/ 3973512 h 4373562"/>
                <a:gd name="connsiteX159" fmla="*/ 4385468 w 4836318"/>
                <a:gd name="connsiteY159" fmla="*/ 4024312 h 4373562"/>
                <a:gd name="connsiteX160" fmla="*/ 4385468 w 4836318"/>
                <a:gd name="connsiteY160" fmla="*/ 4024312 h 4373562"/>
                <a:gd name="connsiteX161" fmla="*/ 4442618 w 4836318"/>
                <a:gd name="connsiteY161" fmla="*/ 4068762 h 4373562"/>
                <a:gd name="connsiteX162" fmla="*/ 4468018 w 4836318"/>
                <a:gd name="connsiteY162" fmla="*/ 4106862 h 4373562"/>
                <a:gd name="connsiteX163" fmla="*/ 4468018 w 4836318"/>
                <a:gd name="connsiteY163" fmla="*/ 4106862 h 4373562"/>
                <a:gd name="connsiteX164" fmla="*/ 4563268 w 4836318"/>
                <a:gd name="connsiteY164" fmla="*/ 4144962 h 4373562"/>
                <a:gd name="connsiteX165" fmla="*/ 4556918 w 4836318"/>
                <a:gd name="connsiteY165" fmla="*/ 4208462 h 4373562"/>
                <a:gd name="connsiteX166" fmla="*/ 4601368 w 4836318"/>
                <a:gd name="connsiteY166" fmla="*/ 4214812 h 4373562"/>
                <a:gd name="connsiteX167" fmla="*/ 4614068 w 4836318"/>
                <a:gd name="connsiteY167" fmla="*/ 4252912 h 4373562"/>
                <a:gd name="connsiteX168" fmla="*/ 4652168 w 4836318"/>
                <a:gd name="connsiteY168" fmla="*/ 4291012 h 4373562"/>
                <a:gd name="connsiteX169" fmla="*/ 4652168 w 4836318"/>
                <a:gd name="connsiteY169" fmla="*/ 4291012 h 4373562"/>
                <a:gd name="connsiteX170" fmla="*/ 4766468 w 4836318"/>
                <a:gd name="connsiteY170" fmla="*/ 4297362 h 4373562"/>
                <a:gd name="connsiteX171" fmla="*/ 4829968 w 4836318"/>
                <a:gd name="connsiteY171" fmla="*/ 4348162 h 4373562"/>
                <a:gd name="connsiteX172" fmla="*/ 4836318 w 4836318"/>
                <a:gd name="connsiteY172" fmla="*/ 4373562 h 4373562"/>
                <a:gd name="connsiteX173" fmla="*/ 4836318 w 4836318"/>
                <a:gd name="connsiteY17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886868 w 4836318"/>
                <a:gd name="connsiteY118" fmla="*/ 2747962 h 4373562"/>
                <a:gd name="connsiteX119" fmla="*/ 2899568 w 4836318"/>
                <a:gd name="connsiteY119" fmla="*/ 2786062 h 4373562"/>
                <a:gd name="connsiteX120" fmla="*/ 2899568 w 4836318"/>
                <a:gd name="connsiteY120" fmla="*/ 2817812 h 4373562"/>
                <a:gd name="connsiteX121" fmla="*/ 2950368 w 4836318"/>
                <a:gd name="connsiteY121" fmla="*/ 2836862 h 4373562"/>
                <a:gd name="connsiteX122" fmla="*/ 2950368 w 4836318"/>
                <a:gd name="connsiteY122" fmla="*/ 2836862 h 4373562"/>
                <a:gd name="connsiteX123" fmla="*/ 3007518 w 4836318"/>
                <a:gd name="connsiteY123" fmla="*/ 2881312 h 4373562"/>
                <a:gd name="connsiteX124" fmla="*/ 3007518 w 4836318"/>
                <a:gd name="connsiteY124" fmla="*/ 2881312 h 4373562"/>
                <a:gd name="connsiteX125" fmla="*/ 3096418 w 4836318"/>
                <a:gd name="connsiteY125" fmla="*/ 2919412 h 4373562"/>
                <a:gd name="connsiteX126" fmla="*/ 3096418 w 4836318"/>
                <a:gd name="connsiteY126" fmla="*/ 2919412 h 4373562"/>
                <a:gd name="connsiteX127" fmla="*/ 3185318 w 4836318"/>
                <a:gd name="connsiteY127" fmla="*/ 2944812 h 4373562"/>
                <a:gd name="connsiteX128" fmla="*/ 3198018 w 4836318"/>
                <a:gd name="connsiteY128" fmla="*/ 2995612 h 4373562"/>
                <a:gd name="connsiteX129" fmla="*/ 3236118 w 4836318"/>
                <a:gd name="connsiteY129" fmla="*/ 3021012 h 4373562"/>
                <a:gd name="connsiteX130" fmla="*/ 3267868 w 4836318"/>
                <a:gd name="connsiteY130" fmla="*/ 3033712 h 4373562"/>
                <a:gd name="connsiteX131" fmla="*/ 3305968 w 4836318"/>
                <a:gd name="connsiteY131" fmla="*/ 3065462 h 4373562"/>
                <a:gd name="connsiteX132" fmla="*/ 3394868 w 4836318"/>
                <a:gd name="connsiteY132" fmla="*/ 3128962 h 4373562"/>
                <a:gd name="connsiteX133" fmla="*/ 3375818 w 4836318"/>
                <a:gd name="connsiteY133" fmla="*/ 3186112 h 4373562"/>
                <a:gd name="connsiteX134" fmla="*/ 3407568 w 4836318"/>
                <a:gd name="connsiteY134" fmla="*/ 3205162 h 4373562"/>
                <a:gd name="connsiteX135" fmla="*/ 3426618 w 4836318"/>
                <a:gd name="connsiteY135" fmla="*/ 3211512 h 4373562"/>
                <a:gd name="connsiteX136" fmla="*/ 3464718 w 4836318"/>
                <a:gd name="connsiteY136" fmla="*/ 3243262 h 4373562"/>
                <a:gd name="connsiteX137" fmla="*/ 3477418 w 4836318"/>
                <a:gd name="connsiteY137" fmla="*/ 3281362 h 4373562"/>
                <a:gd name="connsiteX138" fmla="*/ 3509168 w 4836318"/>
                <a:gd name="connsiteY138" fmla="*/ 3325812 h 4373562"/>
                <a:gd name="connsiteX139" fmla="*/ 3585368 w 4836318"/>
                <a:gd name="connsiteY139" fmla="*/ 3319462 h 4373562"/>
                <a:gd name="connsiteX140" fmla="*/ 3623468 w 4836318"/>
                <a:gd name="connsiteY140" fmla="*/ 3370262 h 4373562"/>
                <a:gd name="connsiteX141" fmla="*/ 3655218 w 4836318"/>
                <a:gd name="connsiteY141" fmla="*/ 3408362 h 4373562"/>
                <a:gd name="connsiteX142" fmla="*/ 3693318 w 4836318"/>
                <a:gd name="connsiteY142" fmla="*/ 3478212 h 4373562"/>
                <a:gd name="connsiteX143" fmla="*/ 3706018 w 4836318"/>
                <a:gd name="connsiteY143" fmla="*/ 3522662 h 4373562"/>
                <a:gd name="connsiteX144" fmla="*/ 3807618 w 4836318"/>
                <a:gd name="connsiteY144" fmla="*/ 3560762 h 4373562"/>
                <a:gd name="connsiteX145" fmla="*/ 3858418 w 4836318"/>
                <a:gd name="connsiteY145" fmla="*/ 3548062 h 4373562"/>
                <a:gd name="connsiteX146" fmla="*/ 3877468 w 4836318"/>
                <a:gd name="connsiteY146" fmla="*/ 3643312 h 4373562"/>
                <a:gd name="connsiteX147" fmla="*/ 3934618 w 4836318"/>
                <a:gd name="connsiteY147" fmla="*/ 3649662 h 4373562"/>
                <a:gd name="connsiteX148" fmla="*/ 3998118 w 4836318"/>
                <a:gd name="connsiteY148" fmla="*/ 3675062 h 4373562"/>
                <a:gd name="connsiteX149" fmla="*/ 4048918 w 4836318"/>
                <a:gd name="connsiteY149" fmla="*/ 3681412 h 4373562"/>
                <a:gd name="connsiteX150" fmla="*/ 4074318 w 4836318"/>
                <a:gd name="connsiteY150" fmla="*/ 3687762 h 4373562"/>
                <a:gd name="connsiteX151" fmla="*/ 4125118 w 4836318"/>
                <a:gd name="connsiteY151" fmla="*/ 3738562 h 4373562"/>
                <a:gd name="connsiteX152" fmla="*/ 4144168 w 4836318"/>
                <a:gd name="connsiteY152" fmla="*/ 3744912 h 4373562"/>
                <a:gd name="connsiteX153" fmla="*/ 4150518 w 4836318"/>
                <a:gd name="connsiteY153" fmla="*/ 3808412 h 4373562"/>
                <a:gd name="connsiteX154" fmla="*/ 4150518 w 4836318"/>
                <a:gd name="connsiteY154" fmla="*/ 3808412 h 4373562"/>
                <a:gd name="connsiteX155" fmla="*/ 4226718 w 4836318"/>
                <a:gd name="connsiteY155" fmla="*/ 3897312 h 4373562"/>
                <a:gd name="connsiteX156" fmla="*/ 4271168 w 4836318"/>
                <a:gd name="connsiteY156" fmla="*/ 3929062 h 4373562"/>
                <a:gd name="connsiteX157" fmla="*/ 4271168 w 4836318"/>
                <a:gd name="connsiteY157" fmla="*/ 3929062 h 4373562"/>
                <a:gd name="connsiteX158" fmla="*/ 4372768 w 4836318"/>
                <a:gd name="connsiteY158" fmla="*/ 3973512 h 4373562"/>
                <a:gd name="connsiteX159" fmla="*/ 4385468 w 4836318"/>
                <a:gd name="connsiteY159" fmla="*/ 4024312 h 4373562"/>
                <a:gd name="connsiteX160" fmla="*/ 4385468 w 4836318"/>
                <a:gd name="connsiteY160" fmla="*/ 4024312 h 4373562"/>
                <a:gd name="connsiteX161" fmla="*/ 4442618 w 4836318"/>
                <a:gd name="connsiteY161" fmla="*/ 4068762 h 4373562"/>
                <a:gd name="connsiteX162" fmla="*/ 4468018 w 4836318"/>
                <a:gd name="connsiteY162" fmla="*/ 4106862 h 4373562"/>
                <a:gd name="connsiteX163" fmla="*/ 4468018 w 4836318"/>
                <a:gd name="connsiteY163" fmla="*/ 4106862 h 4373562"/>
                <a:gd name="connsiteX164" fmla="*/ 4563268 w 4836318"/>
                <a:gd name="connsiteY164" fmla="*/ 4144962 h 4373562"/>
                <a:gd name="connsiteX165" fmla="*/ 4556918 w 4836318"/>
                <a:gd name="connsiteY165" fmla="*/ 4208462 h 4373562"/>
                <a:gd name="connsiteX166" fmla="*/ 4601368 w 4836318"/>
                <a:gd name="connsiteY166" fmla="*/ 4214812 h 4373562"/>
                <a:gd name="connsiteX167" fmla="*/ 4614068 w 4836318"/>
                <a:gd name="connsiteY167" fmla="*/ 4252912 h 4373562"/>
                <a:gd name="connsiteX168" fmla="*/ 4652168 w 4836318"/>
                <a:gd name="connsiteY168" fmla="*/ 4291012 h 4373562"/>
                <a:gd name="connsiteX169" fmla="*/ 4652168 w 4836318"/>
                <a:gd name="connsiteY169" fmla="*/ 4291012 h 4373562"/>
                <a:gd name="connsiteX170" fmla="*/ 4766468 w 4836318"/>
                <a:gd name="connsiteY170" fmla="*/ 4297362 h 4373562"/>
                <a:gd name="connsiteX171" fmla="*/ 4829968 w 4836318"/>
                <a:gd name="connsiteY171" fmla="*/ 4348162 h 4373562"/>
                <a:gd name="connsiteX172" fmla="*/ 4836318 w 4836318"/>
                <a:gd name="connsiteY172" fmla="*/ 4373562 h 4373562"/>
                <a:gd name="connsiteX173" fmla="*/ 4836318 w 4836318"/>
                <a:gd name="connsiteY17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899568 w 4836318"/>
                <a:gd name="connsiteY119" fmla="*/ 2786062 h 4373562"/>
                <a:gd name="connsiteX120" fmla="*/ 2899568 w 4836318"/>
                <a:gd name="connsiteY120" fmla="*/ 2817812 h 4373562"/>
                <a:gd name="connsiteX121" fmla="*/ 2950368 w 4836318"/>
                <a:gd name="connsiteY121" fmla="*/ 2836862 h 4373562"/>
                <a:gd name="connsiteX122" fmla="*/ 2950368 w 4836318"/>
                <a:gd name="connsiteY122" fmla="*/ 2836862 h 4373562"/>
                <a:gd name="connsiteX123" fmla="*/ 3007518 w 4836318"/>
                <a:gd name="connsiteY123" fmla="*/ 2881312 h 4373562"/>
                <a:gd name="connsiteX124" fmla="*/ 3007518 w 4836318"/>
                <a:gd name="connsiteY124" fmla="*/ 2881312 h 4373562"/>
                <a:gd name="connsiteX125" fmla="*/ 3096418 w 4836318"/>
                <a:gd name="connsiteY125" fmla="*/ 2919412 h 4373562"/>
                <a:gd name="connsiteX126" fmla="*/ 3096418 w 4836318"/>
                <a:gd name="connsiteY126" fmla="*/ 2919412 h 4373562"/>
                <a:gd name="connsiteX127" fmla="*/ 3185318 w 4836318"/>
                <a:gd name="connsiteY127" fmla="*/ 2944812 h 4373562"/>
                <a:gd name="connsiteX128" fmla="*/ 3198018 w 4836318"/>
                <a:gd name="connsiteY128" fmla="*/ 2995612 h 4373562"/>
                <a:gd name="connsiteX129" fmla="*/ 3236118 w 4836318"/>
                <a:gd name="connsiteY129" fmla="*/ 3021012 h 4373562"/>
                <a:gd name="connsiteX130" fmla="*/ 3267868 w 4836318"/>
                <a:gd name="connsiteY130" fmla="*/ 3033712 h 4373562"/>
                <a:gd name="connsiteX131" fmla="*/ 3305968 w 4836318"/>
                <a:gd name="connsiteY131" fmla="*/ 3065462 h 4373562"/>
                <a:gd name="connsiteX132" fmla="*/ 3394868 w 4836318"/>
                <a:gd name="connsiteY132" fmla="*/ 3128962 h 4373562"/>
                <a:gd name="connsiteX133" fmla="*/ 3375818 w 4836318"/>
                <a:gd name="connsiteY133" fmla="*/ 3186112 h 4373562"/>
                <a:gd name="connsiteX134" fmla="*/ 3407568 w 4836318"/>
                <a:gd name="connsiteY134" fmla="*/ 3205162 h 4373562"/>
                <a:gd name="connsiteX135" fmla="*/ 3426618 w 4836318"/>
                <a:gd name="connsiteY135" fmla="*/ 3211512 h 4373562"/>
                <a:gd name="connsiteX136" fmla="*/ 3464718 w 4836318"/>
                <a:gd name="connsiteY136" fmla="*/ 3243262 h 4373562"/>
                <a:gd name="connsiteX137" fmla="*/ 3477418 w 4836318"/>
                <a:gd name="connsiteY137" fmla="*/ 3281362 h 4373562"/>
                <a:gd name="connsiteX138" fmla="*/ 3509168 w 4836318"/>
                <a:gd name="connsiteY138" fmla="*/ 3325812 h 4373562"/>
                <a:gd name="connsiteX139" fmla="*/ 3585368 w 4836318"/>
                <a:gd name="connsiteY139" fmla="*/ 3319462 h 4373562"/>
                <a:gd name="connsiteX140" fmla="*/ 3623468 w 4836318"/>
                <a:gd name="connsiteY140" fmla="*/ 3370262 h 4373562"/>
                <a:gd name="connsiteX141" fmla="*/ 3655218 w 4836318"/>
                <a:gd name="connsiteY141" fmla="*/ 3408362 h 4373562"/>
                <a:gd name="connsiteX142" fmla="*/ 3693318 w 4836318"/>
                <a:gd name="connsiteY142" fmla="*/ 3478212 h 4373562"/>
                <a:gd name="connsiteX143" fmla="*/ 3706018 w 4836318"/>
                <a:gd name="connsiteY143" fmla="*/ 3522662 h 4373562"/>
                <a:gd name="connsiteX144" fmla="*/ 3807618 w 4836318"/>
                <a:gd name="connsiteY144" fmla="*/ 3560762 h 4373562"/>
                <a:gd name="connsiteX145" fmla="*/ 3858418 w 4836318"/>
                <a:gd name="connsiteY145" fmla="*/ 3548062 h 4373562"/>
                <a:gd name="connsiteX146" fmla="*/ 3877468 w 4836318"/>
                <a:gd name="connsiteY146" fmla="*/ 3643312 h 4373562"/>
                <a:gd name="connsiteX147" fmla="*/ 3934618 w 4836318"/>
                <a:gd name="connsiteY147" fmla="*/ 3649662 h 4373562"/>
                <a:gd name="connsiteX148" fmla="*/ 3998118 w 4836318"/>
                <a:gd name="connsiteY148" fmla="*/ 3675062 h 4373562"/>
                <a:gd name="connsiteX149" fmla="*/ 4048918 w 4836318"/>
                <a:gd name="connsiteY149" fmla="*/ 3681412 h 4373562"/>
                <a:gd name="connsiteX150" fmla="*/ 4074318 w 4836318"/>
                <a:gd name="connsiteY150" fmla="*/ 3687762 h 4373562"/>
                <a:gd name="connsiteX151" fmla="*/ 4125118 w 4836318"/>
                <a:gd name="connsiteY151" fmla="*/ 3738562 h 4373562"/>
                <a:gd name="connsiteX152" fmla="*/ 4144168 w 4836318"/>
                <a:gd name="connsiteY152" fmla="*/ 3744912 h 4373562"/>
                <a:gd name="connsiteX153" fmla="*/ 4150518 w 4836318"/>
                <a:gd name="connsiteY153" fmla="*/ 3808412 h 4373562"/>
                <a:gd name="connsiteX154" fmla="*/ 4150518 w 4836318"/>
                <a:gd name="connsiteY154" fmla="*/ 3808412 h 4373562"/>
                <a:gd name="connsiteX155" fmla="*/ 4226718 w 4836318"/>
                <a:gd name="connsiteY155" fmla="*/ 3897312 h 4373562"/>
                <a:gd name="connsiteX156" fmla="*/ 4271168 w 4836318"/>
                <a:gd name="connsiteY156" fmla="*/ 3929062 h 4373562"/>
                <a:gd name="connsiteX157" fmla="*/ 4271168 w 4836318"/>
                <a:gd name="connsiteY157" fmla="*/ 3929062 h 4373562"/>
                <a:gd name="connsiteX158" fmla="*/ 4372768 w 4836318"/>
                <a:gd name="connsiteY158" fmla="*/ 3973512 h 4373562"/>
                <a:gd name="connsiteX159" fmla="*/ 4385468 w 4836318"/>
                <a:gd name="connsiteY159" fmla="*/ 4024312 h 4373562"/>
                <a:gd name="connsiteX160" fmla="*/ 4385468 w 4836318"/>
                <a:gd name="connsiteY160" fmla="*/ 4024312 h 4373562"/>
                <a:gd name="connsiteX161" fmla="*/ 4442618 w 4836318"/>
                <a:gd name="connsiteY161" fmla="*/ 4068762 h 4373562"/>
                <a:gd name="connsiteX162" fmla="*/ 4468018 w 4836318"/>
                <a:gd name="connsiteY162" fmla="*/ 4106862 h 4373562"/>
                <a:gd name="connsiteX163" fmla="*/ 4468018 w 4836318"/>
                <a:gd name="connsiteY163" fmla="*/ 4106862 h 4373562"/>
                <a:gd name="connsiteX164" fmla="*/ 4563268 w 4836318"/>
                <a:gd name="connsiteY164" fmla="*/ 4144962 h 4373562"/>
                <a:gd name="connsiteX165" fmla="*/ 4556918 w 4836318"/>
                <a:gd name="connsiteY165" fmla="*/ 4208462 h 4373562"/>
                <a:gd name="connsiteX166" fmla="*/ 4601368 w 4836318"/>
                <a:gd name="connsiteY166" fmla="*/ 4214812 h 4373562"/>
                <a:gd name="connsiteX167" fmla="*/ 4614068 w 4836318"/>
                <a:gd name="connsiteY167" fmla="*/ 4252912 h 4373562"/>
                <a:gd name="connsiteX168" fmla="*/ 4652168 w 4836318"/>
                <a:gd name="connsiteY168" fmla="*/ 4291012 h 4373562"/>
                <a:gd name="connsiteX169" fmla="*/ 4652168 w 4836318"/>
                <a:gd name="connsiteY169" fmla="*/ 4291012 h 4373562"/>
                <a:gd name="connsiteX170" fmla="*/ 4766468 w 4836318"/>
                <a:gd name="connsiteY170" fmla="*/ 4297362 h 4373562"/>
                <a:gd name="connsiteX171" fmla="*/ 4829968 w 4836318"/>
                <a:gd name="connsiteY171" fmla="*/ 4348162 h 4373562"/>
                <a:gd name="connsiteX172" fmla="*/ 4836318 w 4836318"/>
                <a:gd name="connsiteY172" fmla="*/ 4373562 h 4373562"/>
                <a:gd name="connsiteX173" fmla="*/ 4836318 w 4836318"/>
                <a:gd name="connsiteY17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99568 w 4836318"/>
                <a:gd name="connsiteY120" fmla="*/ 2817812 h 4373562"/>
                <a:gd name="connsiteX121" fmla="*/ 2950368 w 4836318"/>
                <a:gd name="connsiteY121" fmla="*/ 2836862 h 4373562"/>
                <a:gd name="connsiteX122" fmla="*/ 2950368 w 4836318"/>
                <a:gd name="connsiteY122" fmla="*/ 2836862 h 4373562"/>
                <a:gd name="connsiteX123" fmla="*/ 3007518 w 4836318"/>
                <a:gd name="connsiteY123" fmla="*/ 2881312 h 4373562"/>
                <a:gd name="connsiteX124" fmla="*/ 3007518 w 4836318"/>
                <a:gd name="connsiteY124" fmla="*/ 2881312 h 4373562"/>
                <a:gd name="connsiteX125" fmla="*/ 3096418 w 4836318"/>
                <a:gd name="connsiteY125" fmla="*/ 2919412 h 4373562"/>
                <a:gd name="connsiteX126" fmla="*/ 3096418 w 4836318"/>
                <a:gd name="connsiteY126" fmla="*/ 2919412 h 4373562"/>
                <a:gd name="connsiteX127" fmla="*/ 3185318 w 4836318"/>
                <a:gd name="connsiteY127" fmla="*/ 2944812 h 4373562"/>
                <a:gd name="connsiteX128" fmla="*/ 3198018 w 4836318"/>
                <a:gd name="connsiteY128" fmla="*/ 2995612 h 4373562"/>
                <a:gd name="connsiteX129" fmla="*/ 3236118 w 4836318"/>
                <a:gd name="connsiteY129" fmla="*/ 3021012 h 4373562"/>
                <a:gd name="connsiteX130" fmla="*/ 3267868 w 4836318"/>
                <a:gd name="connsiteY130" fmla="*/ 3033712 h 4373562"/>
                <a:gd name="connsiteX131" fmla="*/ 3305968 w 4836318"/>
                <a:gd name="connsiteY131" fmla="*/ 3065462 h 4373562"/>
                <a:gd name="connsiteX132" fmla="*/ 3394868 w 4836318"/>
                <a:gd name="connsiteY132" fmla="*/ 3128962 h 4373562"/>
                <a:gd name="connsiteX133" fmla="*/ 3375818 w 4836318"/>
                <a:gd name="connsiteY133" fmla="*/ 3186112 h 4373562"/>
                <a:gd name="connsiteX134" fmla="*/ 3407568 w 4836318"/>
                <a:gd name="connsiteY134" fmla="*/ 3205162 h 4373562"/>
                <a:gd name="connsiteX135" fmla="*/ 3426618 w 4836318"/>
                <a:gd name="connsiteY135" fmla="*/ 3211512 h 4373562"/>
                <a:gd name="connsiteX136" fmla="*/ 3464718 w 4836318"/>
                <a:gd name="connsiteY136" fmla="*/ 3243262 h 4373562"/>
                <a:gd name="connsiteX137" fmla="*/ 3477418 w 4836318"/>
                <a:gd name="connsiteY137" fmla="*/ 3281362 h 4373562"/>
                <a:gd name="connsiteX138" fmla="*/ 3509168 w 4836318"/>
                <a:gd name="connsiteY138" fmla="*/ 3325812 h 4373562"/>
                <a:gd name="connsiteX139" fmla="*/ 3585368 w 4836318"/>
                <a:gd name="connsiteY139" fmla="*/ 3319462 h 4373562"/>
                <a:gd name="connsiteX140" fmla="*/ 3623468 w 4836318"/>
                <a:gd name="connsiteY140" fmla="*/ 3370262 h 4373562"/>
                <a:gd name="connsiteX141" fmla="*/ 3655218 w 4836318"/>
                <a:gd name="connsiteY141" fmla="*/ 3408362 h 4373562"/>
                <a:gd name="connsiteX142" fmla="*/ 3693318 w 4836318"/>
                <a:gd name="connsiteY142" fmla="*/ 3478212 h 4373562"/>
                <a:gd name="connsiteX143" fmla="*/ 3706018 w 4836318"/>
                <a:gd name="connsiteY143" fmla="*/ 3522662 h 4373562"/>
                <a:gd name="connsiteX144" fmla="*/ 3807618 w 4836318"/>
                <a:gd name="connsiteY144" fmla="*/ 3560762 h 4373562"/>
                <a:gd name="connsiteX145" fmla="*/ 3858418 w 4836318"/>
                <a:gd name="connsiteY145" fmla="*/ 3548062 h 4373562"/>
                <a:gd name="connsiteX146" fmla="*/ 3877468 w 4836318"/>
                <a:gd name="connsiteY146" fmla="*/ 3643312 h 4373562"/>
                <a:gd name="connsiteX147" fmla="*/ 3934618 w 4836318"/>
                <a:gd name="connsiteY147" fmla="*/ 3649662 h 4373562"/>
                <a:gd name="connsiteX148" fmla="*/ 3998118 w 4836318"/>
                <a:gd name="connsiteY148" fmla="*/ 3675062 h 4373562"/>
                <a:gd name="connsiteX149" fmla="*/ 4048918 w 4836318"/>
                <a:gd name="connsiteY149" fmla="*/ 3681412 h 4373562"/>
                <a:gd name="connsiteX150" fmla="*/ 4074318 w 4836318"/>
                <a:gd name="connsiteY150" fmla="*/ 3687762 h 4373562"/>
                <a:gd name="connsiteX151" fmla="*/ 4125118 w 4836318"/>
                <a:gd name="connsiteY151" fmla="*/ 3738562 h 4373562"/>
                <a:gd name="connsiteX152" fmla="*/ 4144168 w 4836318"/>
                <a:gd name="connsiteY152" fmla="*/ 3744912 h 4373562"/>
                <a:gd name="connsiteX153" fmla="*/ 4150518 w 4836318"/>
                <a:gd name="connsiteY153" fmla="*/ 3808412 h 4373562"/>
                <a:gd name="connsiteX154" fmla="*/ 4150518 w 4836318"/>
                <a:gd name="connsiteY154" fmla="*/ 3808412 h 4373562"/>
                <a:gd name="connsiteX155" fmla="*/ 4226718 w 4836318"/>
                <a:gd name="connsiteY155" fmla="*/ 3897312 h 4373562"/>
                <a:gd name="connsiteX156" fmla="*/ 4271168 w 4836318"/>
                <a:gd name="connsiteY156" fmla="*/ 3929062 h 4373562"/>
                <a:gd name="connsiteX157" fmla="*/ 4271168 w 4836318"/>
                <a:gd name="connsiteY157" fmla="*/ 3929062 h 4373562"/>
                <a:gd name="connsiteX158" fmla="*/ 4372768 w 4836318"/>
                <a:gd name="connsiteY158" fmla="*/ 3973512 h 4373562"/>
                <a:gd name="connsiteX159" fmla="*/ 4385468 w 4836318"/>
                <a:gd name="connsiteY159" fmla="*/ 4024312 h 4373562"/>
                <a:gd name="connsiteX160" fmla="*/ 4385468 w 4836318"/>
                <a:gd name="connsiteY160" fmla="*/ 4024312 h 4373562"/>
                <a:gd name="connsiteX161" fmla="*/ 4442618 w 4836318"/>
                <a:gd name="connsiteY161" fmla="*/ 4068762 h 4373562"/>
                <a:gd name="connsiteX162" fmla="*/ 4468018 w 4836318"/>
                <a:gd name="connsiteY162" fmla="*/ 4106862 h 4373562"/>
                <a:gd name="connsiteX163" fmla="*/ 4468018 w 4836318"/>
                <a:gd name="connsiteY163" fmla="*/ 4106862 h 4373562"/>
                <a:gd name="connsiteX164" fmla="*/ 4563268 w 4836318"/>
                <a:gd name="connsiteY164" fmla="*/ 4144962 h 4373562"/>
                <a:gd name="connsiteX165" fmla="*/ 4556918 w 4836318"/>
                <a:gd name="connsiteY165" fmla="*/ 4208462 h 4373562"/>
                <a:gd name="connsiteX166" fmla="*/ 4601368 w 4836318"/>
                <a:gd name="connsiteY166" fmla="*/ 4214812 h 4373562"/>
                <a:gd name="connsiteX167" fmla="*/ 4614068 w 4836318"/>
                <a:gd name="connsiteY167" fmla="*/ 4252912 h 4373562"/>
                <a:gd name="connsiteX168" fmla="*/ 4652168 w 4836318"/>
                <a:gd name="connsiteY168" fmla="*/ 4291012 h 4373562"/>
                <a:gd name="connsiteX169" fmla="*/ 4652168 w 4836318"/>
                <a:gd name="connsiteY169" fmla="*/ 4291012 h 4373562"/>
                <a:gd name="connsiteX170" fmla="*/ 4766468 w 4836318"/>
                <a:gd name="connsiteY170" fmla="*/ 4297362 h 4373562"/>
                <a:gd name="connsiteX171" fmla="*/ 4829968 w 4836318"/>
                <a:gd name="connsiteY171" fmla="*/ 4348162 h 4373562"/>
                <a:gd name="connsiteX172" fmla="*/ 4836318 w 4836318"/>
                <a:gd name="connsiteY172" fmla="*/ 4373562 h 4373562"/>
                <a:gd name="connsiteX173" fmla="*/ 4836318 w 4836318"/>
                <a:gd name="connsiteY17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693987 h 4373562"/>
                <a:gd name="connsiteX121" fmla="*/ 2950368 w 4836318"/>
                <a:gd name="connsiteY121" fmla="*/ 2836862 h 4373562"/>
                <a:gd name="connsiteX122" fmla="*/ 2950368 w 4836318"/>
                <a:gd name="connsiteY122" fmla="*/ 2836862 h 4373562"/>
                <a:gd name="connsiteX123" fmla="*/ 3007518 w 4836318"/>
                <a:gd name="connsiteY123" fmla="*/ 2881312 h 4373562"/>
                <a:gd name="connsiteX124" fmla="*/ 3007518 w 4836318"/>
                <a:gd name="connsiteY124" fmla="*/ 2881312 h 4373562"/>
                <a:gd name="connsiteX125" fmla="*/ 3096418 w 4836318"/>
                <a:gd name="connsiteY125" fmla="*/ 2919412 h 4373562"/>
                <a:gd name="connsiteX126" fmla="*/ 3096418 w 4836318"/>
                <a:gd name="connsiteY126" fmla="*/ 2919412 h 4373562"/>
                <a:gd name="connsiteX127" fmla="*/ 3185318 w 4836318"/>
                <a:gd name="connsiteY127" fmla="*/ 2944812 h 4373562"/>
                <a:gd name="connsiteX128" fmla="*/ 3198018 w 4836318"/>
                <a:gd name="connsiteY128" fmla="*/ 2995612 h 4373562"/>
                <a:gd name="connsiteX129" fmla="*/ 3236118 w 4836318"/>
                <a:gd name="connsiteY129" fmla="*/ 3021012 h 4373562"/>
                <a:gd name="connsiteX130" fmla="*/ 3267868 w 4836318"/>
                <a:gd name="connsiteY130" fmla="*/ 3033712 h 4373562"/>
                <a:gd name="connsiteX131" fmla="*/ 3305968 w 4836318"/>
                <a:gd name="connsiteY131" fmla="*/ 3065462 h 4373562"/>
                <a:gd name="connsiteX132" fmla="*/ 3394868 w 4836318"/>
                <a:gd name="connsiteY132" fmla="*/ 3128962 h 4373562"/>
                <a:gd name="connsiteX133" fmla="*/ 3375818 w 4836318"/>
                <a:gd name="connsiteY133" fmla="*/ 3186112 h 4373562"/>
                <a:gd name="connsiteX134" fmla="*/ 3407568 w 4836318"/>
                <a:gd name="connsiteY134" fmla="*/ 3205162 h 4373562"/>
                <a:gd name="connsiteX135" fmla="*/ 3426618 w 4836318"/>
                <a:gd name="connsiteY135" fmla="*/ 3211512 h 4373562"/>
                <a:gd name="connsiteX136" fmla="*/ 3464718 w 4836318"/>
                <a:gd name="connsiteY136" fmla="*/ 3243262 h 4373562"/>
                <a:gd name="connsiteX137" fmla="*/ 3477418 w 4836318"/>
                <a:gd name="connsiteY137" fmla="*/ 3281362 h 4373562"/>
                <a:gd name="connsiteX138" fmla="*/ 3509168 w 4836318"/>
                <a:gd name="connsiteY138" fmla="*/ 3325812 h 4373562"/>
                <a:gd name="connsiteX139" fmla="*/ 3585368 w 4836318"/>
                <a:gd name="connsiteY139" fmla="*/ 3319462 h 4373562"/>
                <a:gd name="connsiteX140" fmla="*/ 3623468 w 4836318"/>
                <a:gd name="connsiteY140" fmla="*/ 3370262 h 4373562"/>
                <a:gd name="connsiteX141" fmla="*/ 3655218 w 4836318"/>
                <a:gd name="connsiteY141" fmla="*/ 3408362 h 4373562"/>
                <a:gd name="connsiteX142" fmla="*/ 3693318 w 4836318"/>
                <a:gd name="connsiteY142" fmla="*/ 3478212 h 4373562"/>
                <a:gd name="connsiteX143" fmla="*/ 3706018 w 4836318"/>
                <a:gd name="connsiteY143" fmla="*/ 3522662 h 4373562"/>
                <a:gd name="connsiteX144" fmla="*/ 3807618 w 4836318"/>
                <a:gd name="connsiteY144" fmla="*/ 3560762 h 4373562"/>
                <a:gd name="connsiteX145" fmla="*/ 3858418 w 4836318"/>
                <a:gd name="connsiteY145" fmla="*/ 3548062 h 4373562"/>
                <a:gd name="connsiteX146" fmla="*/ 3877468 w 4836318"/>
                <a:gd name="connsiteY146" fmla="*/ 3643312 h 4373562"/>
                <a:gd name="connsiteX147" fmla="*/ 3934618 w 4836318"/>
                <a:gd name="connsiteY147" fmla="*/ 3649662 h 4373562"/>
                <a:gd name="connsiteX148" fmla="*/ 3998118 w 4836318"/>
                <a:gd name="connsiteY148" fmla="*/ 3675062 h 4373562"/>
                <a:gd name="connsiteX149" fmla="*/ 4048918 w 4836318"/>
                <a:gd name="connsiteY149" fmla="*/ 3681412 h 4373562"/>
                <a:gd name="connsiteX150" fmla="*/ 4074318 w 4836318"/>
                <a:gd name="connsiteY150" fmla="*/ 3687762 h 4373562"/>
                <a:gd name="connsiteX151" fmla="*/ 4125118 w 4836318"/>
                <a:gd name="connsiteY151" fmla="*/ 3738562 h 4373562"/>
                <a:gd name="connsiteX152" fmla="*/ 4144168 w 4836318"/>
                <a:gd name="connsiteY152" fmla="*/ 3744912 h 4373562"/>
                <a:gd name="connsiteX153" fmla="*/ 4150518 w 4836318"/>
                <a:gd name="connsiteY153" fmla="*/ 3808412 h 4373562"/>
                <a:gd name="connsiteX154" fmla="*/ 4150518 w 4836318"/>
                <a:gd name="connsiteY154" fmla="*/ 3808412 h 4373562"/>
                <a:gd name="connsiteX155" fmla="*/ 4226718 w 4836318"/>
                <a:gd name="connsiteY155" fmla="*/ 3897312 h 4373562"/>
                <a:gd name="connsiteX156" fmla="*/ 4271168 w 4836318"/>
                <a:gd name="connsiteY156" fmla="*/ 3929062 h 4373562"/>
                <a:gd name="connsiteX157" fmla="*/ 4271168 w 4836318"/>
                <a:gd name="connsiteY157" fmla="*/ 3929062 h 4373562"/>
                <a:gd name="connsiteX158" fmla="*/ 4372768 w 4836318"/>
                <a:gd name="connsiteY158" fmla="*/ 3973512 h 4373562"/>
                <a:gd name="connsiteX159" fmla="*/ 4385468 w 4836318"/>
                <a:gd name="connsiteY159" fmla="*/ 4024312 h 4373562"/>
                <a:gd name="connsiteX160" fmla="*/ 4385468 w 4836318"/>
                <a:gd name="connsiteY160" fmla="*/ 4024312 h 4373562"/>
                <a:gd name="connsiteX161" fmla="*/ 4442618 w 4836318"/>
                <a:gd name="connsiteY161" fmla="*/ 4068762 h 4373562"/>
                <a:gd name="connsiteX162" fmla="*/ 4468018 w 4836318"/>
                <a:gd name="connsiteY162" fmla="*/ 4106862 h 4373562"/>
                <a:gd name="connsiteX163" fmla="*/ 4468018 w 4836318"/>
                <a:gd name="connsiteY163" fmla="*/ 4106862 h 4373562"/>
                <a:gd name="connsiteX164" fmla="*/ 4563268 w 4836318"/>
                <a:gd name="connsiteY164" fmla="*/ 4144962 h 4373562"/>
                <a:gd name="connsiteX165" fmla="*/ 4556918 w 4836318"/>
                <a:gd name="connsiteY165" fmla="*/ 4208462 h 4373562"/>
                <a:gd name="connsiteX166" fmla="*/ 4601368 w 4836318"/>
                <a:gd name="connsiteY166" fmla="*/ 4214812 h 4373562"/>
                <a:gd name="connsiteX167" fmla="*/ 4614068 w 4836318"/>
                <a:gd name="connsiteY167" fmla="*/ 4252912 h 4373562"/>
                <a:gd name="connsiteX168" fmla="*/ 4652168 w 4836318"/>
                <a:gd name="connsiteY168" fmla="*/ 4291012 h 4373562"/>
                <a:gd name="connsiteX169" fmla="*/ 4652168 w 4836318"/>
                <a:gd name="connsiteY169" fmla="*/ 4291012 h 4373562"/>
                <a:gd name="connsiteX170" fmla="*/ 4766468 w 4836318"/>
                <a:gd name="connsiteY170" fmla="*/ 4297362 h 4373562"/>
                <a:gd name="connsiteX171" fmla="*/ 4829968 w 4836318"/>
                <a:gd name="connsiteY171" fmla="*/ 4348162 h 4373562"/>
                <a:gd name="connsiteX172" fmla="*/ 4836318 w 4836318"/>
                <a:gd name="connsiteY172" fmla="*/ 4373562 h 4373562"/>
                <a:gd name="connsiteX173" fmla="*/ 4836318 w 4836318"/>
                <a:gd name="connsiteY17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693987 h 4373562"/>
                <a:gd name="connsiteX121" fmla="*/ 2950368 w 4836318"/>
                <a:gd name="connsiteY121" fmla="*/ 2836862 h 4373562"/>
                <a:gd name="connsiteX122" fmla="*/ 2824162 w 4836318"/>
                <a:gd name="connsiteY122" fmla="*/ 2808287 h 4373562"/>
                <a:gd name="connsiteX123" fmla="*/ 3007518 w 4836318"/>
                <a:gd name="connsiteY123" fmla="*/ 2881312 h 4373562"/>
                <a:gd name="connsiteX124" fmla="*/ 3007518 w 4836318"/>
                <a:gd name="connsiteY124" fmla="*/ 2881312 h 4373562"/>
                <a:gd name="connsiteX125" fmla="*/ 3096418 w 4836318"/>
                <a:gd name="connsiteY125" fmla="*/ 2919412 h 4373562"/>
                <a:gd name="connsiteX126" fmla="*/ 3096418 w 4836318"/>
                <a:gd name="connsiteY126" fmla="*/ 2919412 h 4373562"/>
                <a:gd name="connsiteX127" fmla="*/ 3185318 w 4836318"/>
                <a:gd name="connsiteY127" fmla="*/ 2944812 h 4373562"/>
                <a:gd name="connsiteX128" fmla="*/ 3198018 w 4836318"/>
                <a:gd name="connsiteY128" fmla="*/ 2995612 h 4373562"/>
                <a:gd name="connsiteX129" fmla="*/ 3236118 w 4836318"/>
                <a:gd name="connsiteY129" fmla="*/ 3021012 h 4373562"/>
                <a:gd name="connsiteX130" fmla="*/ 3267868 w 4836318"/>
                <a:gd name="connsiteY130" fmla="*/ 3033712 h 4373562"/>
                <a:gd name="connsiteX131" fmla="*/ 3305968 w 4836318"/>
                <a:gd name="connsiteY131" fmla="*/ 3065462 h 4373562"/>
                <a:gd name="connsiteX132" fmla="*/ 3394868 w 4836318"/>
                <a:gd name="connsiteY132" fmla="*/ 3128962 h 4373562"/>
                <a:gd name="connsiteX133" fmla="*/ 3375818 w 4836318"/>
                <a:gd name="connsiteY133" fmla="*/ 3186112 h 4373562"/>
                <a:gd name="connsiteX134" fmla="*/ 3407568 w 4836318"/>
                <a:gd name="connsiteY134" fmla="*/ 3205162 h 4373562"/>
                <a:gd name="connsiteX135" fmla="*/ 3426618 w 4836318"/>
                <a:gd name="connsiteY135" fmla="*/ 3211512 h 4373562"/>
                <a:gd name="connsiteX136" fmla="*/ 3464718 w 4836318"/>
                <a:gd name="connsiteY136" fmla="*/ 3243262 h 4373562"/>
                <a:gd name="connsiteX137" fmla="*/ 3477418 w 4836318"/>
                <a:gd name="connsiteY137" fmla="*/ 3281362 h 4373562"/>
                <a:gd name="connsiteX138" fmla="*/ 3509168 w 4836318"/>
                <a:gd name="connsiteY138" fmla="*/ 3325812 h 4373562"/>
                <a:gd name="connsiteX139" fmla="*/ 3585368 w 4836318"/>
                <a:gd name="connsiteY139" fmla="*/ 3319462 h 4373562"/>
                <a:gd name="connsiteX140" fmla="*/ 3623468 w 4836318"/>
                <a:gd name="connsiteY140" fmla="*/ 3370262 h 4373562"/>
                <a:gd name="connsiteX141" fmla="*/ 3655218 w 4836318"/>
                <a:gd name="connsiteY141" fmla="*/ 3408362 h 4373562"/>
                <a:gd name="connsiteX142" fmla="*/ 3693318 w 4836318"/>
                <a:gd name="connsiteY142" fmla="*/ 3478212 h 4373562"/>
                <a:gd name="connsiteX143" fmla="*/ 3706018 w 4836318"/>
                <a:gd name="connsiteY143" fmla="*/ 3522662 h 4373562"/>
                <a:gd name="connsiteX144" fmla="*/ 3807618 w 4836318"/>
                <a:gd name="connsiteY144" fmla="*/ 3560762 h 4373562"/>
                <a:gd name="connsiteX145" fmla="*/ 3858418 w 4836318"/>
                <a:gd name="connsiteY145" fmla="*/ 3548062 h 4373562"/>
                <a:gd name="connsiteX146" fmla="*/ 3877468 w 4836318"/>
                <a:gd name="connsiteY146" fmla="*/ 3643312 h 4373562"/>
                <a:gd name="connsiteX147" fmla="*/ 3934618 w 4836318"/>
                <a:gd name="connsiteY147" fmla="*/ 3649662 h 4373562"/>
                <a:gd name="connsiteX148" fmla="*/ 3998118 w 4836318"/>
                <a:gd name="connsiteY148" fmla="*/ 3675062 h 4373562"/>
                <a:gd name="connsiteX149" fmla="*/ 4048918 w 4836318"/>
                <a:gd name="connsiteY149" fmla="*/ 3681412 h 4373562"/>
                <a:gd name="connsiteX150" fmla="*/ 4074318 w 4836318"/>
                <a:gd name="connsiteY150" fmla="*/ 3687762 h 4373562"/>
                <a:gd name="connsiteX151" fmla="*/ 4125118 w 4836318"/>
                <a:gd name="connsiteY151" fmla="*/ 3738562 h 4373562"/>
                <a:gd name="connsiteX152" fmla="*/ 4144168 w 4836318"/>
                <a:gd name="connsiteY152" fmla="*/ 3744912 h 4373562"/>
                <a:gd name="connsiteX153" fmla="*/ 4150518 w 4836318"/>
                <a:gd name="connsiteY153" fmla="*/ 3808412 h 4373562"/>
                <a:gd name="connsiteX154" fmla="*/ 4150518 w 4836318"/>
                <a:gd name="connsiteY154" fmla="*/ 3808412 h 4373562"/>
                <a:gd name="connsiteX155" fmla="*/ 4226718 w 4836318"/>
                <a:gd name="connsiteY155" fmla="*/ 3897312 h 4373562"/>
                <a:gd name="connsiteX156" fmla="*/ 4271168 w 4836318"/>
                <a:gd name="connsiteY156" fmla="*/ 3929062 h 4373562"/>
                <a:gd name="connsiteX157" fmla="*/ 4271168 w 4836318"/>
                <a:gd name="connsiteY157" fmla="*/ 3929062 h 4373562"/>
                <a:gd name="connsiteX158" fmla="*/ 4372768 w 4836318"/>
                <a:gd name="connsiteY158" fmla="*/ 3973512 h 4373562"/>
                <a:gd name="connsiteX159" fmla="*/ 4385468 w 4836318"/>
                <a:gd name="connsiteY159" fmla="*/ 4024312 h 4373562"/>
                <a:gd name="connsiteX160" fmla="*/ 4385468 w 4836318"/>
                <a:gd name="connsiteY160" fmla="*/ 4024312 h 4373562"/>
                <a:gd name="connsiteX161" fmla="*/ 4442618 w 4836318"/>
                <a:gd name="connsiteY161" fmla="*/ 4068762 h 4373562"/>
                <a:gd name="connsiteX162" fmla="*/ 4468018 w 4836318"/>
                <a:gd name="connsiteY162" fmla="*/ 4106862 h 4373562"/>
                <a:gd name="connsiteX163" fmla="*/ 4468018 w 4836318"/>
                <a:gd name="connsiteY163" fmla="*/ 4106862 h 4373562"/>
                <a:gd name="connsiteX164" fmla="*/ 4563268 w 4836318"/>
                <a:gd name="connsiteY164" fmla="*/ 4144962 h 4373562"/>
                <a:gd name="connsiteX165" fmla="*/ 4556918 w 4836318"/>
                <a:gd name="connsiteY165" fmla="*/ 4208462 h 4373562"/>
                <a:gd name="connsiteX166" fmla="*/ 4601368 w 4836318"/>
                <a:gd name="connsiteY166" fmla="*/ 4214812 h 4373562"/>
                <a:gd name="connsiteX167" fmla="*/ 4614068 w 4836318"/>
                <a:gd name="connsiteY167" fmla="*/ 4252912 h 4373562"/>
                <a:gd name="connsiteX168" fmla="*/ 4652168 w 4836318"/>
                <a:gd name="connsiteY168" fmla="*/ 4291012 h 4373562"/>
                <a:gd name="connsiteX169" fmla="*/ 4652168 w 4836318"/>
                <a:gd name="connsiteY169" fmla="*/ 4291012 h 4373562"/>
                <a:gd name="connsiteX170" fmla="*/ 4766468 w 4836318"/>
                <a:gd name="connsiteY170" fmla="*/ 4297362 h 4373562"/>
                <a:gd name="connsiteX171" fmla="*/ 4829968 w 4836318"/>
                <a:gd name="connsiteY171" fmla="*/ 4348162 h 4373562"/>
                <a:gd name="connsiteX172" fmla="*/ 4836318 w 4836318"/>
                <a:gd name="connsiteY172" fmla="*/ 4373562 h 4373562"/>
                <a:gd name="connsiteX173" fmla="*/ 4836318 w 4836318"/>
                <a:gd name="connsiteY17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693987 h 4373562"/>
                <a:gd name="connsiteX121" fmla="*/ 2950368 w 4836318"/>
                <a:gd name="connsiteY121" fmla="*/ 2836862 h 4373562"/>
                <a:gd name="connsiteX122" fmla="*/ 3007518 w 4836318"/>
                <a:gd name="connsiteY122" fmla="*/ 2881312 h 4373562"/>
                <a:gd name="connsiteX123" fmla="*/ 3007518 w 4836318"/>
                <a:gd name="connsiteY123" fmla="*/ 2881312 h 4373562"/>
                <a:gd name="connsiteX124" fmla="*/ 3096418 w 4836318"/>
                <a:gd name="connsiteY124" fmla="*/ 2919412 h 4373562"/>
                <a:gd name="connsiteX125" fmla="*/ 3096418 w 4836318"/>
                <a:gd name="connsiteY125" fmla="*/ 2919412 h 4373562"/>
                <a:gd name="connsiteX126" fmla="*/ 3185318 w 4836318"/>
                <a:gd name="connsiteY126" fmla="*/ 2944812 h 4373562"/>
                <a:gd name="connsiteX127" fmla="*/ 3198018 w 4836318"/>
                <a:gd name="connsiteY127" fmla="*/ 2995612 h 4373562"/>
                <a:gd name="connsiteX128" fmla="*/ 3236118 w 4836318"/>
                <a:gd name="connsiteY128" fmla="*/ 3021012 h 4373562"/>
                <a:gd name="connsiteX129" fmla="*/ 3267868 w 4836318"/>
                <a:gd name="connsiteY129" fmla="*/ 3033712 h 4373562"/>
                <a:gd name="connsiteX130" fmla="*/ 3305968 w 4836318"/>
                <a:gd name="connsiteY130" fmla="*/ 3065462 h 4373562"/>
                <a:gd name="connsiteX131" fmla="*/ 3394868 w 4836318"/>
                <a:gd name="connsiteY131" fmla="*/ 3128962 h 4373562"/>
                <a:gd name="connsiteX132" fmla="*/ 3375818 w 4836318"/>
                <a:gd name="connsiteY132" fmla="*/ 3186112 h 4373562"/>
                <a:gd name="connsiteX133" fmla="*/ 3407568 w 4836318"/>
                <a:gd name="connsiteY133" fmla="*/ 3205162 h 4373562"/>
                <a:gd name="connsiteX134" fmla="*/ 3426618 w 4836318"/>
                <a:gd name="connsiteY134" fmla="*/ 3211512 h 4373562"/>
                <a:gd name="connsiteX135" fmla="*/ 3464718 w 4836318"/>
                <a:gd name="connsiteY135" fmla="*/ 3243262 h 4373562"/>
                <a:gd name="connsiteX136" fmla="*/ 3477418 w 4836318"/>
                <a:gd name="connsiteY136" fmla="*/ 3281362 h 4373562"/>
                <a:gd name="connsiteX137" fmla="*/ 3509168 w 4836318"/>
                <a:gd name="connsiteY137" fmla="*/ 3325812 h 4373562"/>
                <a:gd name="connsiteX138" fmla="*/ 3585368 w 4836318"/>
                <a:gd name="connsiteY138" fmla="*/ 3319462 h 4373562"/>
                <a:gd name="connsiteX139" fmla="*/ 3623468 w 4836318"/>
                <a:gd name="connsiteY139" fmla="*/ 3370262 h 4373562"/>
                <a:gd name="connsiteX140" fmla="*/ 3655218 w 4836318"/>
                <a:gd name="connsiteY140" fmla="*/ 3408362 h 4373562"/>
                <a:gd name="connsiteX141" fmla="*/ 3693318 w 4836318"/>
                <a:gd name="connsiteY141" fmla="*/ 3478212 h 4373562"/>
                <a:gd name="connsiteX142" fmla="*/ 3706018 w 4836318"/>
                <a:gd name="connsiteY142" fmla="*/ 3522662 h 4373562"/>
                <a:gd name="connsiteX143" fmla="*/ 3807618 w 4836318"/>
                <a:gd name="connsiteY143" fmla="*/ 3560762 h 4373562"/>
                <a:gd name="connsiteX144" fmla="*/ 3858418 w 4836318"/>
                <a:gd name="connsiteY144" fmla="*/ 3548062 h 4373562"/>
                <a:gd name="connsiteX145" fmla="*/ 3877468 w 4836318"/>
                <a:gd name="connsiteY145" fmla="*/ 3643312 h 4373562"/>
                <a:gd name="connsiteX146" fmla="*/ 3934618 w 4836318"/>
                <a:gd name="connsiteY146" fmla="*/ 3649662 h 4373562"/>
                <a:gd name="connsiteX147" fmla="*/ 3998118 w 4836318"/>
                <a:gd name="connsiteY147" fmla="*/ 3675062 h 4373562"/>
                <a:gd name="connsiteX148" fmla="*/ 4048918 w 4836318"/>
                <a:gd name="connsiteY148" fmla="*/ 3681412 h 4373562"/>
                <a:gd name="connsiteX149" fmla="*/ 4074318 w 4836318"/>
                <a:gd name="connsiteY149" fmla="*/ 3687762 h 4373562"/>
                <a:gd name="connsiteX150" fmla="*/ 4125118 w 4836318"/>
                <a:gd name="connsiteY150" fmla="*/ 3738562 h 4373562"/>
                <a:gd name="connsiteX151" fmla="*/ 4144168 w 4836318"/>
                <a:gd name="connsiteY151" fmla="*/ 3744912 h 4373562"/>
                <a:gd name="connsiteX152" fmla="*/ 4150518 w 4836318"/>
                <a:gd name="connsiteY152" fmla="*/ 3808412 h 4373562"/>
                <a:gd name="connsiteX153" fmla="*/ 4150518 w 4836318"/>
                <a:gd name="connsiteY153" fmla="*/ 3808412 h 4373562"/>
                <a:gd name="connsiteX154" fmla="*/ 4226718 w 4836318"/>
                <a:gd name="connsiteY154" fmla="*/ 3897312 h 4373562"/>
                <a:gd name="connsiteX155" fmla="*/ 4271168 w 4836318"/>
                <a:gd name="connsiteY155" fmla="*/ 3929062 h 4373562"/>
                <a:gd name="connsiteX156" fmla="*/ 4271168 w 4836318"/>
                <a:gd name="connsiteY156" fmla="*/ 3929062 h 4373562"/>
                <a:gd name="connsiteX157" fmla="*/ 4372768 w 4836318"/>
                <a:gd name="connsiteY157" fmla="*/ 3973512 h 4373562"/>
                <a:gd name="connsiteX158" fmla="*/ 4385468 w 4836318"/>
                <a:gd name="connsiteY158" fmla="*/ 4024312 h 4373562"/>
                <a:gd name="connsiteX159" fmla="*/ 4385468 w 4836318"/>
                <a:gd name="connsiteY159" fmla="*/ 4024312 h 4373562"/>
                <a:gd name="connsiteX160" fmla="*/ 4442618 w 4836318"/>
                <a:gd name="connsiteY160" fmla="*/ 4068762 h 4373562"/>
                <a:gd name="connsiteX161" fmla="*/ 4468018 w 4836318"/>
                <a:gd name="connsiteY161" fmla="*/ 4106862 h 4373562"/>
                <a:gd name="connsiteX162" fmla="*/ 4468018 w 4836318"/>
                <a:gd name="connsiteY162" fmla="*/ 4106862 h 4373562"/>
                <a:gd name="connsiteX163" fmla="*/ 4563268 w 4836318"/>
                <a:gd name="connsiteY163" fmla="*/ 4144962 h 4373562"/>
                <a:gd name="connsiteX164" fmla="*/ 4556918 w 4836318"/>
                <a:gd name="connsiteY164" fmla="*/ 4208462 h 4373562"/>
                <a:gd name="connsiteX165" fmla="*/ 4601368 w 4836318"/>
                <a:gd name="connsiteY165" fmla="*/ 4214812 h 4373562"/>
                <a:gd name="connsiteX166" fmla="*/ 4614068 w 4836318"/>
                <a:gd name="connsiteY166" fmla="*/ 4252912 h 4373562"/>
                <a:gd name="connsiteX167" fmla="*/ 4652168 w 4836318"/>
                <a:gd name="connsiteY167" fmla="*/ 4291012 h 4373562"/>
                <a:gd name="connsiteX168" fmla="*/ 4652168 w 4836318"/>
                <a:gd name="connsiteY168" fmla="*/ 4291012 h 4373562"/>
                <a:gd name="connsiteX169" fmla="*/ 4766468 w 4836318"/>
                <a:gd name="connsiteY169" fmla="*/ 4297362 h 4373562"/>
                <a:gd name="connsiteX170" fmla="*/ 4829968 w 4836318"/>
                <a:gd name="connsiteY170" fmla="*/ 4348162 h 4373562"/>
                <a:gd name="connsiteX171" fmla="*/ 4836318 w 4836318"/>
                <a:gd name="connsiteY171" fmla="*/ 4373562 h 4373562"/>
                <a:gd name="connsiteX172" fmla="*/ 4836318 w 4836318"/>
                <a:gd name="connsiteY17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693987 h 4373562"/>
                <a:gd name="connsiteX121" fmla="*/ 3043236 w 4836318"/>
                <a:gd name="connsiteY121" fmla="*/ 2691605 h 4373562"/>
                <a:gd name="connsiteX122" fmla="*/ 3007518 w 4836318"/>
                <a:gd name="connsiteY122" fmla="*/ 2881312 h 4373562"/>
                <a:gd name="connsiteX123" fmla="*/ 3007518 w 4836318"/>
                <a:gd name="connsiteY123" fmla="*/ 2881312 h 4373562"/>
                <a:gd name="connsiteX124" fmla="*/ 3096418 w 4836318"/>
                <a:gd name="connsiteY124" fmla="*/ 2919412 h 4373562"/>
                <a:gd name="connsiteX125" fmla="*/ 3096418 w 4836318"/>
                <a:gd name="connsiteY125" fmla="*/ 2919412 h 4373562"/>
                <a:gd name="connsiteX126" fmla="*/ 3185318 w 4836318"/>
                <a:gd name="connsiteY126" fmla="*/ 2944812 h 4373562"/>
                <a:gd name="connsiteX127" fmla="*/ 3198018 w 4836318"/>
                <a:gd name="connsiteY127" fmla="*/ 2995612 h 4373562"/>
                <a:gd name="connsiteX128" fmla="*/ 3236118 w 4836318"/>
                <a:gd name="connsiteY128" fmla="*/ 3021012 h 4373562"/>
                <a:gd name="connsiteX129" fmla="*/ 3267868 w 4836318"/>
                <a:gd name="connsiteY129" fmla="*/ 3033712 h 4373562"/>
                <a:gd name="connsiteX130" fmla="*/ 3305968 w 4836318"/>
                <a:gd name="connsiteY130" fmla="*/ 3065462 h 4373562"/>
                <a:gd name="connsiteX131" fmla="*/ 3394868 w 4836318"/>
                <a:gd name="connsiteY131" fmla="*/ 3128962 h 4373562"/>
                <a:gd name="connsiteX132" fmla="*/ 3375818 w 4836318"/>
                <a:gd name="connsiteY132" fmla="*/ 3186112 h 4373562"/>
                <a:gd name="connsiteX133" fmla="*/ 3407568 w 4836318"/>
                <a:gd name="connsiteY133" fmla="*/ 3205162 h 4373562"/>
                <a:gd name="connsiteX134" fmla="*/ 3426618 w 4836318"/>
                <a:gd name="connsiteY134" fmla="*/ 3211512 h 4373562"/>
                <a:gd name="connsiteX135" fmla="*/ 3464718 w 4836318"/>
                <a:gd name="connsiteY135" fmla="*/ 3243262 h 4373562"/>
                <a:gd name="connsiteX136" fmla="*/ 3477418 w 4836318"/>
                <a:gd name="connsiteY136" fmla="*/ 3281362 h 4373562"/>
                <a:gd name="connsiteX137" fmla="*/ 3509168 w 4836318"/>
                <a:gd name="connsiteY137" fmla="*/ 3325812 h 4373562"/>
                <a:gd name="connsiteX138" fmla="*/ 3585368 w 4836318"/>
                <a:gd name="connsiteY138" fmla="*/ 3319462 h 4373562"/>
                <a:gd name="connsiteX139" fmla="*/ 3623468 w 4836318"/>
                <a:gd name="connsiteY139" fmla="*/ 3370262 h 4373562"/>
                <a:gd name="connsiteX140" fmla="*/ 3655218 w 4836318"/>
                <a:gd name="connsiteY140" fmla="*/ 3408362 h 4373562"/>
                <a:gd name="connsiteX141" fmla="*/ 3693318 w 4836318"/>
                <a:gd name="connsiteY141" fmla="*/ 3478212 h 4373562"/>
                <a:gd name="connsiteX142" fmla="*/ 3706018 w 4836318"/>
                <a:gd name="connsiteY142" fmla="*/ 3522662 h 4373562"/>
                <a:gd name="connsiteX143" fmla="*/ 3807618 w 4836318"/>
                <a:gd name="connsiteY143" fmla="*/ 3560762 h 4373562"/>
                <a:gd name="connsiteX144" fmla="*/ 3858418 w 4836318"/>
                <a:gd name="connsiteY144" fmla="*/ 3548062 h 4373562"/>
                <a:gd name="connsiteX145" fmla="*/ 3877468 w 4836318"/>
                <a:gd name="connsiteY145" fmla="*/ 3643312 h 4373562"/>
                <a:gd name="connsiteX146" fmla="*/ 3934618 w 4836318"/>
                <a:gd name="connsiteY146" fmla="*/ 3649662 h 4373562"/>
                <a:gd name="connsiteX147" fmla="*/ 3998118 w 4836318"/>
                <a:gd name="connsiteY147" fmla="*/ 3675062 h 4373562"/>
                <a:gd name="connsiteX148" fmla="*/ 4048918 w 4836318"/>
                <a:gd name="connsiteY148" fmla="*/ 3681412 h 4373562"/>
                <a:gd name="connsiteX149" fmla="*/ 4074318 w 4836318"/>
                <a:gd name="connsiteY149" fmla="*/ 3687762 h 4373562"/>
                <a:gd name="connsiteX150" fmla="*/ 4125118 w 4836318"/>
                <a:gd name="connsiteY150" fmla="*/ 3738562 h 4373562"/>
                <a:gd name="connsiteX151" fmla="*/ 4144168 w 4836318"/>
                <a:gd name="connsiteY151" fmla="*/ 3744912 h 4373562"/>
                <a:gd name="connsiteX152" fmla="*/ 4150518 w 4836318"/>
                <a:gd name="connsiteY152" fmla="*/ 3808412 h 4373562"/>
                <a:gd name="connsiteX153" fmla="*/ 4150518 w 4836318"/>
                <a:gd name="connsiteY153" fmla="*/ 3808412 h 4373562"/>
                <a:gd name="connsiteX154" fmla="*/ 4226718 w 4836318"/>
                <a:gd name="connsiteY154" fmla="*/ 3897312 h 4373562"/>
                <a:gd name="connsiteX155" fmla="*/ 4271168 w 4836318"/>
                <a:gd name="connsiteY155" fmla="*/ 3929062 h 4373562"/>
                <a:gd name="connsiteX156" fmla="*/ 4271168 w 4836318"/>
                <a:gd name="connsiteY156" fmla="*/ 3929062 h 4373562"/>
                <a:gd name="connsiteX157" fmla="*/ 4372768 w 4836318"/>
                <a:gd name="connsiteY157" fmla="*/ 3973512 h 4373562"/>
                <a:gd name="connsiteX158" fmla="*/ 4385468 w 4836318"/>
                <a:gd name="connsiteY158" fmla="*/ 4024312 h 4373562"/>
                <a:gd name="connsiteX159" fmla="*/ 4385468 w 4836318"/>
                <a:gd name="connsiteY159" fmla="*/ 4024312 h 4373562"/>
                <a:gd name="connsiteX160" fmla="*/ 4442618 w 4836318"/>
                <a:gd name="connsiteY160" fmla="*/ 4068762 h 4373562"/>
                <a:gd name="connsiteX161" fmla="*/ 4468018 w 4836318"/>
                <a:gd name="connsiteY161" fmla="*/ 4106862 h 4373562"/>
                <a:gd name="connsiteX162" fmla="*/ 4468018 w 4836318"/>
                <a:gd name="connsiteY162" fmla="*/ 4106862 h 4373562"/>
                <a:gd name="connsiteX163" fmla="*/ 4563268 w 4836318"/>
                <a:gd name="connsiteY163" fmla="*/ 4144962 h 4373562"/>
                <a:gd name="connsiteX164" fmla="*/ 4556918 w 4836318"/>
                <a:gd name="connsiteY164" fmla="*/ 4208462 h 4373562"/>
                <a:gd name="connsiteX165" fmla="*/ 4601368 w 4836318"/>
                <a:gd name="connsiteY165" fmla="*/ 4214812 h 4373562"/>
                <a:gd name="connsiteX166" fmla="*/ 4614068 w 4836318"/>
                <a:gd name="connsiteY166" fmla="*/ 4252912 h 4373562"/>
                <a:gd name="connsiteX167" fmla="*/ 4652168 w 4836318"/>
                <a:gd name="connsiteY167" fmla="*/ 4291012 h 4373562"/>
                <a:gd name="connsiteX168" fmla="*/ 4652168 w 4836318"/>
                <a:gd name="connsiteY168" fmla="*/ 4291012 h 4373562"/>
                <a:gd name="connsiteX169" fmla="*/ 4766468 w 4836318"/>
                <a:gd name="connsiteY169" fmla="*/ 4297362 h 4373562"/>
                <a:gd name="connsiteX170" fmla="*/ 4829968 w 4836318"/>
                <a:gd name="connsiteY170" fmla="*/ 4348162 h 4373562"/>
                <a:gd name="connsiteX171" fmla="*/ 4836318 w 4836318"/>
                <a:gd name="connsiteY171" fmla="*/ 4373562 h 4373562"/>
                <a:gd name="connsiteX172" fmla="*/ 4836318 w 4836318"/>
                <a:gd name="connsiteY17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693987 h 4373562"/>
                <a:gd name="connsiteX121" fmla="*/ 3007518 w 4836318"/>
                <a:gd name="connsiteY121" fmla="*/ 2881312 h 4373562"/>
                <a:gd name="connsiteX122" fmla="*/ 3007518 w 4836318"/>
                <a:gd name="connsiteY122" fmla="*/ 2881312 h 4373562"/>
                <a:gd name="connsiteX123" fmla="*/ 3096418 w 4836318"/>
                <a:gd name="connsiteY123" fmla="*/ 2919412 h 4373562"/>
                <a:gd name="connsiteX124" fmla="*/ 3096418 w 4836318"/>
                <a:gd name="connsiteY124" fmla="*/ 2919412 h 4373562"/>
                <a:gd name="connsiteX125" fmla="*/ 3185318 w 4836318"/>
                <a:gd name="connsiteY125" fmla="*/ 2944812 h 4373562"/>
                <a:gd name="connsiteX126" fmla="*/ 3198018 w 4836318"/>
                <a:gd name="connsiteY126" fmla="*/ 2995612 h 4373562"/>
                <a:gd name="connsiteX127" fmla="*/ 3236118 w 4836318"/>
                <a:gd name="connsiteY127" fmla="*/ 3021012 h 4373562"/>
                <a:gd name="connsiteX128" fmla="*/ 3267868 w 4836318"/>
                <a:gd name="connsiteY128" fmla="*/ 3033712 h 4373562"/>
                <a:gd name="connsiteX129" fmla="*/ 3305968 w 4836318"/>
                <a:gd name="connsiteY129" fmla="*/ 3065462 h 4373562"/>
                <a:gd name="connsiteX130" fmla="*/ 3394868 w 4836318"/>
                <a:gd name="connsiteY130" fmla="*/ 3128962 h 4373562"/>
                <a:gd name="connsiteX131" fmla="*/ 3375818 w 4836318"/>
                <a:gd name="connsiteY131" fmla="*/ 3186112 h 4373562"/>
                <a:gd name="connsiteX132" fmla="*/ 3407568 w 4836318"/>
                <a:gd name="connsiteY132" fmla="*/ 3205162 h 4373562"/>
                <a:gd name="connsiteX133" fmla="*/ 3426618 w 4836318"/>
                <a:gd name="connsiteY133" fmla="*/ 3211512 h 4373562"/>
                <a:gd name="connsiteX134" fmla="*/ 3464718 w 4836318"/>
                <a:gd name="connsiteY134" fmla="*/ 3243262 h 4373562"/>
                <a:gd name="connsiteX135" fmla="*/ 3477418 w 4836318"/>
                <a:gd name="connsiteY135" fmla="*/ 3281362 h 4373562"/>
                <a:gd name="connsiteX136" fmla="*/ 3509168 w 4836318"/>
                <a:gd name="connsiteY136" fmla="*/ 3325812 h 4373562"/>
                <a:gd name="connsiteX137" fmla="*/ 3585368 w 4836318"/>
                <a:gd name="connsiteY137" fmla="*/ 3319462 h 4373562"/>
                <a:gd name="connsiteX138" fmla="*/ 3623468 w 4836318"/>
                <a:gd name="connsiteY138" fmla="*/ 3370262 h 4373562"/>
                <a:gd name="connsiteX139" fmla="*/ 3655218 w 4836318"/>
                <a:gd name="connsiteY139" fmla="*/ 3408362 h 4373562"/>
                <a:gd name="connsiteX140" fmla="*/ 3693318 w 4836318"/>
                <a:gd name="connsiteY140" fmla="*/ 3478212 h 4373562"/>
                <a:gd name="connsiteX141" fmla="*/ 3706018 w 4836318"/>
                <a:gd name="connsiteY141" fmla="*/ 3522662 h 4373562"/>
                <a:gd name="connsiteX142" fmla="*/ 3807618 w 4836318"/>
                <a:gd name="connsiteY142" fmla="*/ 3560762 h 4373562"/>
                <a:gd name="connsiteX143" fmla="*/ 3858418 w 4836318"/>
                <a:gd name="connsiteY143" fmla="*/ 3548062 h 4373562"/>
                <a:gd name="connsiteX144" fmla="*/ 3877468 w 4836318"/>
                <a:gd name="connsiteY144" fmla="*/ 3643312 h 4373562"/>
                <a:gd name="connsiteX145" fmla="*/ 3934618 w 4836318"/>
                <a:gd name="connsiteY145" fmla="*/ 3649662 h 4373562"/>
                <a:gd name="connsiteX146" fmla="*/ 3998118 w 4836318"/>
                <a:gd name="connsiteY146" fmla="*/ 3675062 h 4373562"/>
                <a:gd name="connsiteX147" fmla="*/ 4048918 w 4836318"/>
                <a:gd name="connsiteY147" fmla="*/ 3681412 h 4373562"/>
                <a:gd name="connsiteX148" fmla="*/ 4074318 w 4836318"/>
                <a:gd name="connsiteY148" fmla="*/ 3687762 h 4373562"/>
                <a:gd name="connsiteX149" fmla="*/ 4125118 w 4836318"/>
                <a:gd name="connsiteY149" fmla="*/ 3738562 h 4373562"/>
                <a:gd name="connsiteX150" fmla="*/ 4144168 w 4836318"/>
                <a:gd name="connsiteY150" fmla="*/ 3744912 h 4373562"/>
                <a:gd name="connsiteX151" fmla="*/ 4150518 w 4836318"/>
                <a:gd name="connsiteY151" fmla="*/ 3808412 h 4373562"/>
                <a:gd name="connsiteX152" fmla="*/ 4150518 w 4836318"/>
                <a:gd name="connsiteY152" fmla="*/ 3808412 h 4373562"/>
                <a:gd name="connsiteX153" fmla="*/ 4226718 w 4836318"/>
                <a:gd name="connsiteY153" fmla="*/ 3897312 h 4373562"/>
                <a:gd name="connsiteX154" fmla="*/ 4271168 w 4836318"/>
                <a:gd name="connsiteY154" fmla="*/ 3929062 h 4373562"/>
                <a:gd name="connsiteX155" fmla="*/ 4271168 w 4836318"/>
                <a:gd name="connsiteY155" fmla="*/ 3929062 h 4373562"/>
                <a:gd name="connsiteX156" fmla="*/ 4372768 w 4836318"/>
                <a:gd name="connsiteY156" fmla="*/ 3973512 h 4373562"/>
                <a:gd name="connsiteX157" fmla="*/ 4385468 w 4836318"/>
                <a:gd name="connsiteY157" fmla="*/ 4024312 h 4373562"/>
                <a:gd name="connsiteX158" fmla="*/ 4385468 w 4836318"/>
                <a:gd name="connsiteY158" fmla="*/ 4024312 h 4373562"/>
                <a:gd name="connsiteX159" fmla="*/ 4442618 w 4836318"/>
                <a:gd name="connsiteY159" fmla="*/ 4068762 h 4373562"/>
                <a:gd name="connsiteX160" fmla="*/ 4468018 w 4836318"/>
                <a:gd name="connsiteY160" fmla="*/ 4106862 h 4373562"/>
                <a:gd name="connsiteX161" fmla="*/ 4468018 w 4836318"/>
                <a:gd name="connsiteY161" fmla="*/ 4106862 h 4373562"/>
                <a:gd name="connsiteX162" fmla="*/ 4563268 w 4836318"/>
                <a:gd name="connsiteY162" fmla="*/ 4144962 h 4373562"/>
                <a:gd name="connsiteX163" fmla="*/ 4556918 w 4836318"/>
                <a:gd name="connsiteY163" fmla="*/ 4208462 h 4373562"/>
                <a:gd name="connsiteX164" fmla="*/ 4601368 w 4836318"/>
                <a:gd name="connsiteY164" fmla="*/ 4214812 h 4373562"/>
                <a:gd name="connsiteX165" fmla="*/ 4614068 w 4836318"/>
                <a:gd name="connsiteY165" fmla="*/ 4252912 h 4373562"/>
                <a:gd name="connsiteX166" fmla="*/ 4652168 w 4836318"/>
                <a:gd name="connsiteY166" fmla="*/ 4291012 h 4373562"/>
                <a:gd name="connsiteX167" fmla="*/ 4652168 w 4836318"/>
                <a:gd name="connsiteY167" fmla="*/ 4291012 h 4373562"/>
                <a:gd name="connsiteX168" fmla="*/ 4766468 w 4836318"/>
                <a:gd name="connsiteY168" fmla="*/ 4297362 h 4373562"/>
                <a:gd name="connsiteX169" fmla="*/ 4829968 w 4836318"/>
                <a:gd name="connsiteY169" fmla="*/ 4348162 h 4373562"/>
                <a:gd name="connsiteX170" fmla="*/ 4836318 w 4836318"/>
                <a:gd name="connsiteY170" fmla="*/ 4373562 h 4373562"/>
                <a:gd name="connsiteX171" fmla="*/ 4836318 w 4836318"/>
                <a:gd name="connsiteY17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693987 h 4373562"/>
                <a:gd name="connsiteX121" fmla="*/ 2865437 w 4836318"/>
                <a:gd name="connsiteY121" fmla="*/ 2721768 h 4373562"/>
                <a:gd name="connsiteX122" fmla="*/ 3007518 w 4836318"/>
                <a:gd name="connsiteY122" fmla="*/ 2881312 h 4373562"/>
                <a:gd name="connsiteX123" fmla="*/ 3007518 w 4836318"/>
                <a:gd name="connsiteY123" fmla="*/ 2881312 h 4373562"/>
                <a:gd name="connsiteX124" fmla="*/ 3096418 w 4836318"/>
                <a:gd name="connsiteY124" fmla="*/ 2919412 h 4373562"/>
                <a:gd name="connsiteX125" fmla="*/ 3096418 w 4836318"/>
                <a:gd name="connsiteY125" fmla="*/ 2919412 h 4373562"/>
                <a:gd name="connsiteX126" fmla="*/ 3185318 w 4836318"/>
                <a:gd name="connsiteY126" fmla="*/ 2944812 h 4373562"/>
                <a:gd name="connsiteX127" fmla="*/ 3198018 w 4836318"/>
                <a:gd name="connsiteY127" fmla="*/ 2995612 h 4373562"/>
                <a:gd name="connsiteX128" fmla="*/ 3236118 w 4836318"/>
                <a:gd name="connsiteY128" fmla="*/ 3021012 h 4373562"/>
                <a:gd name="connsiteX129" fmla="*/ 3267868 w 4836318"/>
                <a:gd name="connsiteY129" fmla="*/ 3033712 h 4373562"/>
                <a:gd name="connsiteX130" fmla="*/ 3305968 w 4836318"/>
                <a:gd name="connsiteY130" fmla="*/ 3065462 h 4373562"/>
                <a:gd name="connsiteX131" fmla="*/ 3394868 w 4836318"/>
                <a:gd name="connsiteY131" fmla="*/ 3128962 h 4373562"/>
                <a:gd name="connsiteX132" fmla="*/ 3375818 w 4836318"/>
                <a:gd name="connsiteY132" fmla="*/ 3186112 h 4373562"/>
                <a:gd name="connsiteX133" fmla="*/ 3407568 w 4836318"/>
                <a:gd name="connsiteY133" fmla="*/ 3205162 h 4373562"/>
                <a:gd name="connsiteX134" fmla="*/ 3426618 w 4836318"/>
                <a:gd name="connsiteY134" fmla="*/ 3211512 h 4373562"/>
                <a:gd name="connsiteX135" fmla="*/ 3464718 w 4836318"/>
                <a:gd name="connsiteY135" fmla="*/ 3243262 h 4373562"/>
                <a:gd name="connsiteX136" fmla="*/ 3477418 w 4836318"/>
                <a:gd name="connsiteY136" fmla="*/ 3281362 h 4373562"/>
                <a:gd name="connsiteX137" fmla="*/ 3509168 w 4836318"/>
                <a:gd name="connsiteY137" fmla="*/ 3325812 h 4373562"/>
                <a:gd name="connsiteX138" fmla="*/ 3585368 w 4836318"/>
                <a:gd name="connsiteY138" fmla="*/ 3319462 h 4373562"/>
                <a:gd name="connsiteX139" fmla="*/ 3623468 w 4836318"/>
                <a:gd name="connsiteY139" fmla="*/ 3370262 h 4373562"/>
                <a:gd name="connsiteX140" fmla="*/ 3655218 w 4836318"/>
                <a:gd name="connsiteY140" fmla="*/ 3408362 h 4373562"/>
                <a:gd name="connsiteX141" fmla="*/ 3693318 w 4836318"/>
                <a:gd name="connsiteY141" fmla="*/ 3478212 h 4373562"/>
                <a:gd name="connsiteX142" fmla="*/ 3706018 w 4836318"/>
                <a:gd name="connsiteY142" fmla="*/ 3522662 h 4373562"/>
                <a:gd name="connsiteX143" fmla="*/ 3807618 w 4836318"/>
                <a:gd name="connsiteY143" fmla="*/ 3560762 h 4373562"/>
                <a:gd name="connsiteX144" fmla="*/ 3858418 w 4836318"/>
                <a:gd name="connsiteY144" fmla="*/ 3548062 h 4373562"/>
                <a:gd name="connsiteX145" fmla="*/ 3877468 w 4836318"/>
                <a:gd name="connsiteY145" fmla="*/ 3643312 h 4373562"/>
                <a:gd name="connsiteX146" fmla="*/ 3934618 w 4836318"/>
                <a:gd name="connsiteY146" fmla="*/ 3649662 h 4373562"/>
                <a:gd name="connsiteX147" fmla="*/ 3998118 w 4836318"/>
                <a:gd name="connsiteY147" fmla="*/ 3675062 h 4373562"/>
                <a:gd name="connsiteX148" fmla="*/ 4048918 w 4836318"/>
                <a:gd name="connsiteY148" fmla="*/ 3681412 h 4373562"/>
                <a:gd name="connsiteX149" fmla="*/ 4074318 w 4836318"/>
                <a:gd name="connsiteY149" fmla="*/ 3687762 h 4373562"/>
                <a:gd name="connsiteX150" fmla="*/ 4125118 w 4836318"/>
                <a:gd name="connsiteY150" fmla="*/ 3738562 h 4373562"/>
                <a:gd name="connsiteX151" fmla="*/ 4144168 w 4836318"/>
                <a:gd name="connsiteY151" fmla="*/ 3744912 h 4373562"/>
                <a:gd name="connsiteX152" fmla="*/ 4150518 w 4836318"/>
                <a:gd name="connsiteY152" fmla="*/ 3808412 h 4373562"/>
                <a:gd name="connsiteX153" fmla="*/ 4150518 w 4836318"/>
                <a:gd name="connsiteY153" fmla="*/ 3808412 h 4373562"/>
                <a:gd name="connsiteX154" fmla="*/ 4226718 w 4836318"/>
                <a:gd name="connsiteY154" fmla="*/ 3897312 h 4373562"/>
                <a:gd name="connsiteX155" fmla="*/ 4271168 w 4836318"/>
                <a:gd name="connsiteY155" fmla="*/ 3929062 h 4373562"/>
                <a:gd name="connsiteX156" fmla="*/ 4271168 w 4836318"/>
                <a:gd name="connsiteY156" fmla="*/ 3929062 h 4373562"/>
                <a:gd name="connsiteX157" fmla="*/ 4372768 w 4836318"/>
                <a:gd name="connsiteY157" fmla="*/ 3973512 h 4373562"/>
                <a:gd name="connsiteX158" fmla="*/ 4385468 w 4836318"/>
                <a:gd name="connsiteY158" fmla="*/ 4024312 h 4373562"/>
                <a:gd name="connsiteX159" fmla="*/ 4385468 w 4836318"/>
                <a:gd name="connsiteY159" fmla="*/ 4024312 h 4373562"/>
                <a:gd name="connsiteX160" fmla="*/ 4442618 w 4836318"/>
                <a:gd name="connsiteY160" fmla="*/ 4068762 h 4373562"/>
                <a:gd name="connsiteX161" fmla="*/ 4468018 w 4836318"/>
                <a:gd name="connsiteY161" fmla="*/ 4106862 h 4373562"/>
                <a:gd name="connsiteX162" fmla="*/ 4468018 w 4836318"/>
                <a:gd name="connsiteY162" fmla="*/ 4106862 h 4373562"/>
                <a:gd name="connsiteX163" fmla="*/ 4563268 w 4836318"/>
                <a:gd name="connsiteY163" fmla="*/ 4144962 h 4373562"/>
                <a:gd name="connsiteX164" fmla="*/ 4556918 w 4836318"/>
                <a:gd name="connsiteY164" fmla="*/ 4208462 h 4373562"/>
                <a:gd name="connsiteX165" fmla="*/ 4601368 w 4836318"/>
                <a:gd name="connsiteY165" fmla="*/ 4214812 h 4373562"/>
                <a:gd name="connsiteX166" fmla="*/ 4614068 w 4836318"/>
                <a:gd name="connsiteY166" fmla="*/ 4252912 h 4373562"/>
                <a:gd name="connsiteX167" fmla="*/ 4652168 w 4836318"/>
                <a:gd name="connsiteY167" fmla="*/ 4291012 h 4373562"/>
                <a:gd name="connsiteX168" fmla="*/ 4652168 w 4836318"/>
                <a:gd name="connsiteY168" fmla="*/ 4291012 h 4373562"/>
                <a:gd name="connsiteX169" fmla="*/ 4766468 w 4836318"/>
                <a:gd name="connsiteY169" fmla="*/ 4297362 h 4373562"/>
                <a:gd name="connsiteX170" fmla="*/ 4829968 w 4836318"/>
                <a:gd name="connsiteY170" fmla="*/ 4348162 h 4373562"/>
                <a:gd name="connsiteX171" fmla="*/ 4836318 w 4836318"/>
                <a:gd name="connsiteY171" fmla="*/ 4373562 h 4373562"/>
                <a:gd name="connsiteX172" fmla="*/ 4836318 w 4836318"/>
                <a:gd name="connsiteY17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65437 w 4836318"/>
                <a:gd name="connsiteY121" fmla="*/ 2721768 h 4373562"/>
                <a:gd name="connsiteX122" fmla="*/ 3007518 w 4836318"/>
                <a:gd name="connsiteY122" fmla="*/ 2881312 h 4373562"/>
                <a:gd name="connsiteX123" fmla="*/ 3007518 w 4836318"/>
                <a:gd name="connsiteY123" fmla="*/ 2881312 h 4373562"/>
                <a:gd name="connsiteX124" fmla="*/ 3096418 w 4836318"/>
                <a:gd name="connsiteY124" fmla="*/ 2919412 h 4373562"/>
                <a:gd name="connsiteX125" fmla="*/ 3096418 w 4836318"/>
                <a:gd name="connsiteY125" fmla="*/ 2919412 h 4373562"/>
                <a:gd name="connsiteX126" fmla="*/ 3185318 w 4836318"/>
                <a:gd name="connsiteY126" fmla="*/ 2944812 h 4373562"/>
                <a:gd name="connsiteX127" fmla="*/ 3198018 w 4836318"/>
                <a:gd name="connsiteY127" fmla="*/ 2995612 h 4373562"/>
                <a:gd name="connsiteX128" fmla="*/ 3236118 w 4836318"/>
                <a:gd name="connsiteY128" fmla="*/ 3021012 h 4373562"/>
                <a:gd name="connsiteX129" fmla="*/ 3267868 w 4836318"/>
                <a:gd name="connsiteY129" fmla="*/ 3033712 h 4373562"/>
                <a:gd name="connsiteX130" fmla="*/ 3305968 w 4836318"/>
                <a:gd name="connsiteY130" fmla="*/ 3065462 h 4373562"/>
                <a:gd name="connsiteX131" fmla="*/ 3394868 w 4836318"/>
                <a:gd name="connsiteY131" fmla="*/ 3128962 h 4373562"/>
                <a:gd name="connsiteX132" fmla="*/ 3375818 w 4836318"/>
                <a:gd name="connsiteY132" fmla="*/ 3186112 h 4373562"/>
                <a:gd name="connsiteX133" fmla="*/ 3407568 w 4836318"/>
                <a:gd name="connsiteY133" fmla="*/ 3205162 h 4373562"/>
                <a:gd name="connsiteX134" fmla="*/ 3426618 w 4836318"/>
                <a:gd name="connsiteY134" fmla="*/ 3211512 h 4373562"/>
                <a:gd name="connsiteX135" fmla="*/ 3464718 w 4836318"/>
                <a:gd name="connsiteY135" fmla="*/ 3243262 h 4373562"/>
                <a:gd name="connsiteX136" fmla="*/ 3477418 w 4836318"/>
                <a:gd name="connsiteY136" fmla="*/ 3281362 h 4373562"/>
                <a:gd name="connsiteX137" fmla="*/ 3509168 w 4836318"/>
                <a:gd name="connsiteY137" fmla="*/ 3325812 h 4373562"/>
                <a:gd name="connsiteX138" fmla="*/ 3585368 w 4836318"/>
                <a:gd name="connsiteY138" fmla="*/ 3319462 h 4373562"/>
                <a:gd name="connsiteX139" fmla="*/ 3623468 w 4836318"/>
                <a:gd name="connsiteY139" fmla="*/ 3370262 h 4373562"/>
                <a:gd name="connsiteX140" fmla="*/ 3655218 w 4836318"/>
                <a:gd name="connsiteY140" fmla="*/ 3408362 h 4373562"/>
                <a:gd name="connsiteX141" fmla="*/ 3693318 w 4836318"/>
                <a:gd name="connsiteY141" fmla="*/ 3478212 h 4373562"/>
                <a:gd name="connsiteX142" fmla="*/ 3706018 w 4836318"/>
                <a:gd name="connsiteY142" fmla="*/ 3522662 h 4373562"/>
                <a:gd name="connsiteX143" fmla="*/ 3807618 w 4836318"/>
                <a:gd name="connsiteY143" fmla="*/ 3560762 h 4373562"/>
                <a:gd name="connsiteX144" fmla="*/ 3858418 w 4836318"/>
                <a:gd name="connsiteY144" fmla="*/ 3548062 h 4373562"/>
                <a:gd name="connsiteX145" fmla="*/ 3877468 w 4836318"/>
                <a:gd name="connsiteY145" fmla="*/ 3643312 h 4373562"/>
                <a:gd name="connsiteX146" fmla="*/ 3934618 w 4836318"/>
                <a:gd name="connsiteY146" fmla="*/ 3649662 h 4373562"/>
                <a:gd name="connsiteX147" fmla="*/ 3998118 w 4836318"/>
                <a:gd name="connsiteY147" fmla="*/ 3675062 h 4373562"/>
                <a:gd name="connsiteX148" fmla="*/ 4048918 w 4836318"/>
                <a:gd name="connsiteY148" fmla="*/ 3681412 h 4373562"/>
                <a:gd name="connsiteX149" fmla="*/ 4074318 w 4836318"/>
                <a:gd name="connsiteY149" fmla="*/ 3687762 h 4373562"/>
                <a:gd name="connsiteX150" fmla="*/ 4125118 w 4836318"/>
                <a:gd name="connsiteY150" fmla="*/ 3738562 h 4373562"/>
                <a:gd name="connsiteX151" fmla="*/ 4144168 w 4836318"/>
                <a:gd name="connsiteY151" fmla="*/ 3744912 h 4373562"/>
                <a:gd name="connsiteX152" fmla="*/ 4150518 w 4836318"/>
                <a:gd name="connsiteY152" fmla="*/ 3808412 h 4373562"/>
                <a:gd name="connsiteX153" fmla="*/ 4150518 w 4836318"/>
                <a:gd name="connsiteY153" fmla="*/ 3808412 h 4373562"/>
                <a:gd name="connsiteX154" fmla="*/ 4226718 w 4836318"/>
                <a:gd name="connsiteY154" fmla="*/ 3897312 h 4373562"/>
                <a:gd name="connsiteX155" fmla="*/ 4271168 w 4836318"/>
                <a:gd name="connsiteY155" fmla="*/ 3929062 h 4373562"/>
                <a:gd name="connsiteX156" fmla="*/ 4271168 w 4836318"/>
                <a:gd name="connsiteY156" fmla="*/ 3929062 h 4373562"/>
                <a:gd name="connsiteX157" fmla="*/ 4372768 w 4836318"/>
                <a:gd name="connsiteY157" fmla="*/ 3973512 h 4373562"/>
                <a:gd name="connsiteX158" fmla="*/ 4385468 w 4836318"/>
                <a:gd name="connsiteY158" fmla="*/ 4024312 h 4373562"/>
                <a:gd name="connsiteX159" fmla="*/ 4385468 w 4836318"/>
                <a:gd name="connsiteY159" fmla="*/ 4024312 h 4373562"/>
                <a:gd name="connsiteX160" fmla="*/ 4442618 w 4836318"/>
                <a:gd name="connsiteY160" fmla="*/ 4068762 h 4373562"/>
                <a:gd name="connsiteX161" fmla="*/ 4468018 w 4836318"/>
                <a:gd name="connsiteY161" fmla="*/ 4106862 h 4373562"/>
                <a:gd name="connsiteX162" fmla="*/ 4468018 w 4836318"/>
                <a:gd name="connsiteY162" fmla="*/ 4106862 h 4373562"/>
                <a:gd name="connsiteX163" fmla="*/ 4563268 w 4836318"/>
                <a:gd name="connsiteY163" fmla="*/ 4144962 h 4373562"/>
                <a:gd name="connsiteX164" fmla="*/ 4556918 w 4836318"/>
                <a:gd name="connsiteY164" fmla="*/ 4208462 h 4373562"/>
                <a:gd name="connsiteX165" fmla="*/ 4601368 w 4836318"/>
                <a:gd name="connsiteY165" fmla="*/ 4214812 h 4373562"/>
                <a:gd name="connsiteX166" fmla="*/ 4614068 w 4836318"/>
                <a:gd name="connsiteY166" fmla="*/ 4252912 h 4373562"/>
                <a:gd name="connsiteX167" fmla="*/ 4652168 w 4836318"/>
                <a:gd name="connsiteY167" fmla="*/ 4291012 h 4373562"/>
                <a:gd name="connsiteX168" fmla="*/ 4652168 w 4836318"/>
                <a:gd name="connsiteY168" fmla="*/ 4291012 h 4373562"/>
                <a:gd name="connsiteX169" fmla="*/ 4766468 w 4836318"/>
                <a:gd name="connsiteY169" fmla="*/ 4297362 h 4373562"/>
                <a:gd name="connsiteX170" fmla="*/ 4829968 w 4836318"/>
                <a:gd name="connsiteY170" fmla="*/ 4348162 h 4373562"/>
                <a:gd name="connsiteX171" fmla="*/ 4836318 w 4836318"/>
                <a:gd name="connsiteY171" fmla="*/ 4373562 h 4373562"/>
                <a:gd name="connsiteX172" fmla="*/ 4836318 w 4836318"/>
                <a:gd name="connsiteY17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65437 w 4836318"/>
                <a:gd name="connsiteY121" fmla="*/ 2721768 h 4373562"/>
                <a:gd name="connsiteX122" fmla="*/ 3007518 w 4836318"/>
                <a:gd name="connsiteY122" fmla="*/ 2881312 h 4373562"/>
                <a:gd name="connsiteX123" fmla="*/ 2959893 w 4836318"/>
                <a:gd name="connsiteY123" fmla="*/ 2933699 h 4373562"/>
                <a:gd name="connsiteX124" fmla="*/ 3096418 w 4836318"/>
                <a:gd name="connsiteY124" fmla="*/ 2919412 h 4373562"/>
                <a:gd name="connsiteX125" fmla="*/ 3096418 w 4836318"/>
                <a:gd name="connsiteY125" fmla="*/ 2919412 h 4373562"/>
                <a:gd name="connsiteX126" fmla="*/ 3185318 w 4836318"/>
                <a:gd name="connsiteY126" fmla="*/ 2944812 h 4373562"/>
                <a:gd name="connsiteX127" fmla="*/ 3198018 w 4836318"/>
                <a:gd name="connsiteY127" fmla="*/ 2995612 h 4373562"/>
                <a:gd name="connsiteX128" fmla="*/ 3236118 w 4836318"/>
                <a:gd name="connsiteY128" fmla="*/ 3021012 h 4373562"/>
                <a:gd name="connsiteX129" fmla="*/ 3267868 w 4836318"/>
                <a:gd name="connsiteY129" fmla="*/ 3033712 h 4373562"/>
                <a:gd name="connsiteX130" fmla="*/ 3305968 w 4836318"/>
                <a:gd name="connsiteY130" fmla="*/ 3065462 h 4373562"/>
                <a:gd name="connsiteX131" fmla="*/ 3394868 w 4836318"/>
                <a:gd name="connsiteY131" fmla="*/ 3128962 h 4373562"/>
                <a:gd name="connsiteX132" fmla="*/ 3375818 w 4836318"/>
                <a:gd name="connsiteY132" fmla="*/ 3186112 h 4373562"/>
                <a:gd name="connsiteX133" fmla="*/ 3407568 w 4836318"/>
                <a:gd name="connsiteY133" fmla="*/ 3205162 h 4373562"/>
                <a:gd name="connsiteX134" fmla="*/ 3426618 w 4836318"/>
                <a:gd name="connsiteY134" fmla="*/ 3211512 h 4373562"/>
                <a:gd name="connsiteX135" fmla="*/ 3464718 w 4836318"/>
                <a:gd name="connsiteY135" fmla="*/ 3243262 h 4373562"/>
                <a:gd name="connsiteX136" fmla="*/ 3477418 w 4836318"/>
                <a:gd name="connsiteY136" fmla="*/ 3281362 h 4373562"/>
                <a:gd name="connsiteX137" fmla="*/ 3509168 w 4836318"/>
                <a:gd name="connsiteY137" fmla="*/ 3325812 h 4373562"/>
                <a:gd name="connsiteX138" fmla="*/ 3585368 w 4836318"/>
                <a:gd name="connsiteY138" fmla="*/ 3319462 h 4373562"/>
                <a:gd name="connsiteX139" fmla="*/ 3623468 w 4836318"/>
                <a:gd name="connsiteY139" fmla="*/ 3370262 h 4373562"/>
                <a:gd name="connsiteX140" fmla="*/ 3655218 w 4836318"/>
                <a:gd name="connsiteY140" fmla="*/ 3408362 h 4373562"/>
                <a:gd name="connsiteX141" fmla="*/ 3693318 w 4836318"/>
                <a:gd name="connsiteY141" fmla="*/ 3478212 h 4373562"/>
                <a:gd name="connsiteX142" fmla="*/ 3706018 w 4836318"/>
                <a:gd name="connsiteY142" fmla="*/ 3522662 h 4373562"/>
                <a:gd name="connsiteX143" fmla="*/ 3807618 w 4836318"/>
                <a:gd name="connsiteY143" fmla="*/ 3560762 h 4373562"/>
                <a:gd name="connsiteX144" fmla="*/ 3858418 w 4836318"/>
                <a:gd name="connsiteY144" fmla="*/ 3548062 h 4373562"/>
                <a:gd name="connsiteX145" fmla="*/ 3877468 w 4836318"/>
                <a:gd name="connsiteY145" fmla="*/ 3643312 h 4373562"/>
                <a:gd name="connsiteX146" fmla="*/ 3934618 w 4836318"/>
                <a:gd name="connsiteY146" fmla="*/ 3649662 h 4373562"/>
                <a:gd name="connsiteX147" fmla="*/ 3998118 w 4836318"/>
                <a:gd name="connsiteY147" fmla="*/ 3675062 h 4373562"/>
                <a:gd name="connsiteX148" fmla="*/ 4048918 w 4836318"/>
                <a:gd name="connsiteY148" fmla="*/ 3681412 h 4373562"/>
                <a:gd name="connsiteX149" fmla="*/ 4074318 w 4836318"/>
                <a:gd name="connsiteY149" fmla="*/ 3687762 h 4373562"/>
                <a:gd name="connsiteX150" fmla="*/ 4125118 w 4836318"/>
                <a:gd name="connsiteY150" fmla="*/ 3738562 h 4373562"/>
                <a:gd name="connsiteX151" fmla="*/ 4144168 w 4836318"/>
                <a:gd name="connsiteY151" fmla="*/ 3744912 h 4373562"/>
                <a:gd name="connsiteX152" fmla="*/ 4150518 w 4836318"/>
                <a:gd name="connsiteY152" fmla="*/ 3808412 h 4373562"/>
                <a:gd name="connsiteX153" fmla="*/ 4150518 w 4836318"/>
                <a:gd name="connsiteY153" fmla="*/ 3808412 h 4373562"/>
                <a:gd name="connsiteX154" fmla="*/ 4226718 w 4836318"/>
                <a:gd name="connsiteY154" fmla="*/ 3897312 h 4373562"/>
                <a:gd name="connsiteX155" fmla="*/ 4271168 w 4836318"/>
                <a:gd name="connsiteY155" fmla="*/ 3929062 h 4373562"/>
                <a:gd name="connsiteX156" fmla="*/ 4271168 w 4836318"/>
                <a:gd name="connsiteY156" fmla="*/ 3929062 h 4373562"/>
                <a:gd name="connsiteX157" fmla="*/ 4372768 w 4836318"/>
                <a:gd name="connsiteY157" fmla="*/ 3973512 h 4373562"/>
                <a:gd name="connsiteX158" fmla="*/ 4385468 w 4836318"/>
                <a:gd name="connsiteY158" fmla="*/ 4024312 h 4373562"/>
                <a:gd name="connsiteX159" fmla="*/ 4385468 w 4836318"/>
                <a:gd name="connsiteY159" fmla="*/ 4024312 h 4373562"/>
                <a:gd name="connsiteX160" fmla="*/ 4442618 w 4836318"/>
                <a:gd name="connsiteY160" fmla="*/ 4068762 h 4373562"/>
                <a:gd name="connsiteX161" fmla="*/ 4468018 w 4836318"/>
                <a:gd name="connsiteY161" fmla="*/ 4106862 h 4373562"/>
                <a:gd name="connsiteX162" fmla="*/ 4468018 w 4836318"/>
                <a:gd name="connsiteY162" fmla="*/ 4106862 h 4373562"/>
                <a:gd name="connsiteX163" fmla="*/ 4563268 w 4836318"/>
                <a:gd name="connsiteY163" fmla="*/ 4144962 h 4373562"/>
                <a:gd name="connsiteX164" fmla="*/ 4556918 w 4836318"/>
                <a:gd name="connsiteY164" fmla="*/ 4208462 h 4373562"/>
                <a:gd name="connsiteX165" fmla="*/ 4601368 w 4836318"/>
                <a:gd name="connsiteY165" fmla="*/ 4214812 h 4373562"/>
                <a:gd name="connsiteX166" fmla="*/ 4614068 w 4836318"/>
                <a:gd name="connsiteY166" fmla="*/ 4252912 h 4373562"/>
                <a:gd name="connsiteX167" fmla="*/ 4652168 w 4836318"/>
                <a:gd name="connsiteY167" fmla="*/ 4291012 h 4373562"/>
                <a:gd name="connsiteX168" fmla="*/ 4652168 w 4836318"/>
                <a:gd name="connsiteY168" fmla="*/ 4291012 h 4373562"/>
                <a:gd name="connsiteX169" fmla="*/ 4766468 w 4836318"/>
                <a:gd name="connsiteY169" fmla="*/ 4297362 h 4373562"/>
                <a:gd name="connsiteX170" fmla="*/ 4829968 w 4836318"/>
                <a:gd name="connsiteY170" fmla="*/ 4348162 h 4373562"/>
                <a:gd name="connsiteX171" fmla="*/ 4836318 w 4836318"/>
                <a:gd name="connsiteY171" fmla="*/ 4373562 h 4373562"/>
                <a:gd name="connsiteX172" fmla="*/ 4836318 w 4836318"/>
                <a:gd name="connsiteY17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65437 w 4836318"/>
                <a:gd name="connsiteY121" fmla="*/ 2721768 h 4373562"/>
                <a:gd name="connsiteX122" fmla="*/ 3007518 w 4836318"/>
                <a:gd name="connsiteY122" fmla="*/ 2881312 h 4373562"/>
                <a:gd name="connsiteX123" fmla="*/ 3096418 w 4836318"/>
                <a:gd name="connsiteY123" fmla="*/ 2919412 h 4373562"/>
                <a:gd name="connsiteX124" fmla="*/ 3096418 w 4836318"/>
                <a:gd name="connsiteY124" fmla="*/ 2919412 h 4373562"/>
                <a:gd name="connsiteX125" fmla="*/ 3185318 w 4836318"/>
                <a:gd name="connsiteY125" fmla="*/ 2944812 h 4373562"/>
                <a:gd name="connsiteX126" fmla="*/ 3198018 w 4836318"/>
                <a:gd name="connsiteY126" fmla="*/ 2995612 h 4373562"/>
                <a:gd name="connsiteX127" fmla="*/ 3236118 w 4836318"/>
                <a:gd name="connsiteY127" fmla="*/ 3021012 h 4373562"/>
                <a:gd name="connsiteX128" fmla="*/ 3267868 w 4836318"/>
                <a:gd name="connsiteY128" fmla="*/ 3033712 h 4373562"/>
                <a:gd name="connsiteX129" fmla="*/ 3305968 w 4836318"/>
                <a:gd name="connsiteY129" fmla="*/ 3065462 h 4373562"/>
                <a:gd name="connsiteX130" fmla="*/ 3394868 w 4836318"/>
                <a:gd name="connsiteY130" fmla="*/ 3128962 h 4373562"/>
                <a:gd name="connsiteX131" fmla="*/ 3375818 w 4836318"/>
                <a:gd name="connsiteY131" fmla="*/ 3186112 h 4373562"/>
                <a:gd name="connsiteX132" fmla="*/ 3407568 w 4836318"/>
                <a:gd name="connsiteY132" fmla="*/ 3205162 h 4373562"/>
                <a:gd name="connsiteX133" fmla="*/ 3426618 w 4836318"/>
                <a:gd name="connsiteY133" fmla="*/ 3211512 h 4373562"/>
                <a:gd name="connsiteX134" fmla="*/ 3464718 w 4836318"/>
                <a:gd name="connsiteY134" fmla="*/ 3243262 h 4373562"/>
                <a:gd name="connsiteX135" fmla="*/ 3477418 w 4836318"/>
                <a:gd name="connsiteY135" fmla="*/ 3281362 h 4373562"/>
                <a:gd name="connsiteX136" fmla="*/ 3509168 w 4836318"/>
                <a:gd name="connsiteY136" fmla="*/ 3325812 h 4373562"/>
                <a:gd name="connsiteX137" fmla="*/ 3585368 w 4836318"/>
                <a:gd name="connsiteY137" fmla="*/ 3319462 h 4373562"/>
                <a:gd name="connsiteX138" fmla="*/ 3623468 w 4836318"/>
                <a:gd name="connsiteY138" fmla="*/ 3370262 h 4373562"/>
                <a:gd name="connsiteX139" fmla="*/ 3655218 w 4836318"/>
                <a:gd name="connsiteY139" fmla="*/ 3408362 h 4373562"/>
                <a:gd name="connsiteX140" fmla="*/ 3693318 w 4836318"/>
                <a:gd name="connsiteY140" fmla="*/ 3478212 h 4373562"/>
                <a:gd name="connsiteX141" fmla="*/ 3706018 w 4836318"/>
                <a:gd name="connsiteY141" fmla="*/ 3522662 h 4373562"/>
                <a:gd name="connsiteX142" fmla="*/ 3807618 w 4836318"/>
                <a:gd name="connsiteY142" fmla="*/ 3560762 h 4373562"/>
                <a:gd name="connsiteX143" fmla="*/ 3858418 w 4836318"/>
                <a:gd name="connsiteY143" fmla="*/ 3548062 h 4373562"/>
                <a:gd name="connsiteX144" fmla="*/ 3877468 w 4836318"/>
                <a:gd name="connsiteY144" fmla="*/ 3643312 h 4373562"/>
                <a:gd name="connsiteX145" fmla="*/ 3934618 w 4836318"/>
                <a:gd name="connsiteY145" fmla="*/ 3649662 h 4373562"/>
                <a:gd name="connsiteX146" fmla="*/ 3998118 w 4836318"/>
                <a:gd name="connsiteY146" fmla="*/ 3675062 h 4373562"/>
                <a:gd name="connsiteX147" fmla="*/ 4048918 w 4836318"/>
                <a:gd name="connsiteY147" fmla="*/ 3681412 h 4373562"/>
                <a:gd name="connsiteX148" fmla="*/ 4074318 w 4836318"/>
                <a:gd name="connsiteY148" fmla="*/ 3687762 h 4373562"/>
                <a:gd name="connsiteX149" fmla="*/ 4125118 w 4836318"/>
                <a:gd name="connsiteY149" fmla="*/ 3738562 h 4373562"/>
                <a:gd name="connsiteX150" fmla="*/ 4144168 w 4836318"/>
                <a:gd name="connsiteY150" fmla="*/ 3744912 h 4373562"/>
                <a:gd name="connsiteX151" fmla="*/ 4150518 w 4836318"/>
                <a:gd name="connsiteY151" fmla="*/ 3808412 h 4373562"/>
                <a:gd name="connsiteX152" fmla="*/ 4150518 w 4836318"/>
                <a:gd name="connsiteY152" fmla="*/ 3808412 h 4373562"/>
                <a:gd name="connsiteX153" fmla="*/ 4226718 w 4836318"/>
                <a:gd name="connsiteY153" fmla="*/ 3897312 h 4373562"/>
                <a:gd name="connsiteX154" fmla="*/ 4271168 w 4836318"/>
                <a:gd name="connsiteY154" fmla="*/ 3929062 h 4373562"/>
                <a:gd name="connsiteX155" fmla="*/ 4271168 w 4836318"/>
                <a:gd name="connsiteY155" fmla="*/ 3929062 h 4373562"/>
                <a:gd name="connsiteX156" fmla="*/ 4372768 w 4836318"/>
                <a:gd name="connsiteY156" fmla="*/ 3973512 h 4373562"/>
                <a:gd name="connsiteX157" fmla="*/ 4385468 w 4836318"/>
                <a:gd name="connsiteY157" fmla="*/ 4024312 h 4373562"/>
                <a:gd name="connsiteX158" fmla="*/ 4385468 w 4836318"/>
                <a:gd name="connsiteY158" fmla="*/ 4024312 h 4373562"/>
                <a:gd name="connsiteX159" fmla="*/ 4442618 w 4836318"/>
                <a:gd name="connsiteY159" fmla="*/ 4068762 h 4373562"/>
                <a:gd name="connsiteX160" fmla="*/ 4468018 w 4836318"/>
                <a:gd name="connsiteY160" fmla="*/ 4106862 h 4373562"/>
                <a:gd name="connsiteX161" fmla="*/ 4468018 w 4836318"/>
                <a:gd name="connsiteY161" fmla="*/ 4106862 h 4373562"/>
                <a:gd name="connsiteX162" fmla="*/ 4563268 w 4836318"/>
                <a:gd name="connsiteY162" fmla="*/ 4144962 h 4373562"/>
                <a:gd name="connsiteX163" fmla="*/ 4556918 w 4836318"/>
                <a:gd name="connsiteY163" fmla="*/ 4208462 h 4373562"/>
                <a:gd name="connsiteX164" fmla="*/ 4601368 w 4836318"/>
                <a:gd name="connsiteY164" fmla="*/ 4214812 h 4373562"/>
                <a:gd name="connsiteX165" fmla="*/ 4614068 w 4836318"/>
                <a:gd name="connsiteY165" fmla="*/ 4252912 h 4373562"/>
                <a:gd name="connsiteX166" fmla="*/ 4652168 w 4836318"/>
                <a:gd name="connsiteY166" fmla="*/ 4291012 h 4373562"/>
                <a:gd name="connsiteX167" fmla="*/ 4652168 w 4836318"/>
                <a:gd name="connsiteY167" fmla="*/ 4291012 h 4373562"/>
                <a:gd name="connsiteX168" fmla="*/ 4766468 w 4836318"/>
                <a:gd name="connsiteY168" fmla="*/ 4297362 h 4373562"/>
                <a:gd name="connsiteX169" fmla="*/ 4829968 w 4836318"/>
                <a:gd name="connsiteY169" fmla="*/ 4348162 h 4373562"/>
                <a:gd name="connsiteX170" fmla="*/ 4836318 w 4836318"/>
                <a:gd name="connsiteY170" fmla="*/ 4373562 h 4373562"/>
                <a:gd name="connsiteX171" fmla="*/ 4836318 w 4836318"/>
                <a:gd name="connsiteY17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65437 w 4836318"/>
                <a:gd name="connsiteY121" fmla="*/ 2721768 h 4373562"/>
                <a:gd name="connsiteX122" fmla="*/ 2947987 w 4836318"/>
                <a:gd name="connsiteY122" fmla="*/ 2967037 h 4373562"/>
                <a:gd name="connsiteX123" fmla="*/ 3096418 w 4836318"/>
                <a:gd name="connsiteY123" fmla="*/ 2919412 h 4373562"/>
                <a:gd name="connsiteX124" fmla="*/ 3096418 w 4836318"/>
                <a:gd name="connsiteY124" fmla="*/ 2919412 h 4373562"/>
                <a:gd name="connsiteX125" fmla="*/ 3185318 w 4836318"/>
                <a:gd name="connsiteY125" fmla="*/ 2944812 h 4373562"/>
                <a:gd name="connsiteX126" fmla="*/ 3198018 w 4836318"/>
                <a:gd name="connsiteY126" fmla="*/ 2995612 h 4373562"/>
                <a:gd name="connsiteX127" fmla="*/ 3236118 w 4836318"/>
                <a:gd name="connsiteY127" fmla="*/ 3021012 h 4373562"/>
                <a:gd name="connsiteX128" fmla="*/ 3267868 w 4836318"/>
                <a:gd name="connsiteY128" fmla="*/ 3033712 h 4373562"/>
                <a:gd name="connsiteX129" fmla="*/ 3305968 w 4836318"/>
                <a:gd name="connsiteY129" fmla="*/ 3065462 h 4373562"/>
                <a:gd name="connsiteX130" fmla="*/ 3394868 w 4836318"/>
                <a:gd name="connsiteY130" fmla="*/ 3128962 h 4373562"/>
                <a:gd name="connsiteX131" fmla="*/ 3375818 w 4836318"/>
                <a:gd name="connsiteY131" fmla="*/ 3186112 h 4373562"/>
                <a:gd name="connsiteX132" fmla="*/ 3407568 w 4836318"/>
                <a:gd name="connsiteY132" fmla="*/ 3205162 h 4373562"/>
                <a:gd name="connsiteX133" fmla="*/ 3426618 w 4836318"/>
                <a:gd name="connsiteY133" fmla="*/ 3211512 h 4373562"/>
                <a:gd name="connsiteX134" fmla="*/ 3464718 w 4836318"/>
                <a:gd name="connsiteY134" fmla="*/ 3243262 h 4373562"/>
                <a:gd name="connsiteX135" fmla="*/ 3477418 w 4836318"/>
                <a:gd name="connsiteY135" fmla="*/ 3281362 h 4373562"/>
                <a:gd name="connsiteX136" fmla="*/ 3509168 w 4836318"/>
                <a:gd name="connsiteY136" fmla="*/ 3325812 h 4373562"/>
                <a:gd name="connsiteX137" fmla="*/ 3585368 w 4836318"/>
                <a:gd name="connsiteY137" fmla="*/ 3319462 h 4373562"/>
                <a:gd name="connsiteX138" fmla="*/ 3623468 w 4836318"/>
                <a:gd name="connsiteY138" fmla="*/ 3370262 h 4373562"/>
                <a:gd name="connsiteX139" fmla="*/ 3655218 w 4836318"/>
                <a:gd name="connsiteY139" fmla="*/ 3408362 h 4373562"/>
                <a:gd name="connsiteX140" fmla="*/ 3693318 w 4836318"/>
                <a:gd name="connsiteY140" fmla="*/ 3478212 h 4373562"/>
                <a:gd name="connsiteX141" fmla="*/ 3706018 w 4836318"/>
                <a:gd name="connsiteY141" fmla="*/ 3522662 h 4373562"/>
                <a:gd name="connsiteX142" fmla="*/ 3807618 w 4836318"/>
                <a:gd name="connsiteY142" fmla="*/ 3560762 h 4373562"/>
                <a:gd name="connsiteX143" fmla="*/ 3858418 w 4836318"/>
                <a:gd name="connsiteY143" fmla="*/ 3548062 h 4373562"/>
                <a:gd name="connsiteX144" fmla="*/ 3877468 w 4836318"/>
                <a:gd name="connsiteY144" fmla="*/ 3643312 h 4373562"/>
                <a:gd name="connsiteX145" fmla="*/ 3934618 w 4836318"/>
                <a:gd name="connsiteY145" fmla="*/ 3649662 h 4373562"/>
                <a:gd name="connsiteX146" fmla="*/ 3998118 w 4836318"/>
                <a:gd name="connsiteY146" fmla="*/ 3675062 h 4373562"/>
                <a:gd name="connsiteX147" fmla="*/ 4048918 w 4836318"/>
                <a:gd name="connsiteY147" fmla="*/ 3681412 h 4373562"/>
                <a:gd name="connsiteX148" fmla="*/ 4074318 w 4836318"/>
                <a:gd name="connsiteY148" fmla="*/ 3687762 h 4373562"/>
                <a:gd name="connsiteX149" fmla="*/ 4125118 w 4836318"/>
                <a:gd name="connsiteY149" fmla="*/ 3738562 h 4373562"/>
                <a:gd name="connsiteX150" fmla="*/ 4144168 w 4836318"/>
                <a:gd name="connsiteY150" fmla="*/ 3744912 h 4373562"/>
                <a:gd name="connsiteX151" fmla="*/ 4150518 w 4836318"/>
                <a:gd name="connsiteY151" fmla="*/ 3808412 h 4373562"/>
                <a:gd name="connsiteX152" fmla="*/ 4150518 w 4836318"/>
                <a:gd name="connsiteY152" fmla="*/ 3808412 h 4373562"/>
                <a:gd name="connsiteX153" fmla="*/ 4226718 w 4836318"/>
                <a:gd name="connsiteY153" fmla="*/ 3897312 h 4373562"/>
                <a:gd name="connsiteX154" fmla="*/ 4271168 w 4836318"/>
                <a:gd name="connsiteY154" fmla="*/ 3929062 h 4373562"/>
                <a:gd name="connsiteX155" fmla="*/ 4271168 w 4836318"/>
                <a:gd name="connsiteY155" fmla="*/ 3929062 h 4373562"/>
                <a:gd name="connsiteX156" fmla="*/ 4372768 w 4836318"/>
                <a:gd name="connsiteY156" fmla="*/ 3973512 h 4373562"/>
                <a:gd name="connsiteX157" fmla="*/ 4385468 w 4836318"/>
                <a:gd name="connsiteY157" fmla="*/ 4024312 h 4373562"/>
                <a:gd name="connsiteX158" fmla="*/ 4385468 w 4836318"/>
                <a:gd name="connsiteY158" fmla="*/ 4024312 h 4373562"/>
                <a:gd name="connsiteX159" fmla="*/ 4442618 w 4836318"/>
                <a:gd name="connsiteY159" fmla="*/ 4068762 h 4373562"/>
                <a:gd name="connsiteX160" fmla="*/ 4468018 w 4836318"/>
                <a:gd name="connsiteY160" fmla="*/ 4106862 h 4373562"/>
                <a:gd name="connsiteX161" fmla="*/ 4468018 w 4836318"/>
                <a:gd name="connsiteY161" fmla="*/ 4106862 h 4373562"/>
                <a:gd name="connsiteX162" fmla="*/ 4563268 w 4836318"/>
                <a:gd name="connsiteY162" fmla="*/ 4144962 h 4373562"/>
                <a:gd name="connsiteX163" fmla="*/ 4556918 w 4836318"/>
                <a:gd name="connsiteY163" fmla="*/ 4208462 h 4373562"/>
                <a:gd name="connsiteX164" fmla="*/ 4601368 w 4836318"/>
                <a:gd name="connsiteY164" fmla="*/ 4214812 h 4373562"/>
                <a:gd name="connsiteX165" fmla="*/ 4614068 w 4836318"/>
                <a:gd name="connsiteY165" fmla="*/ 4252912 h 4373562"/>
                <a:gd name="connsiteX166" fmla="*/ 4652168 w 4836318"/>
                <a:gd name="connsiteY166" fmla="*/ 4291012 h 4373562"/>
                <a:gd name="connsiteX167" fmla="*/ 4652168 w 4836318"/>
                <a:gd name="connsiteY167" fmla="*/ 4291012 h 4373562"/>
                <a:gd name="connsiteX168" fmla="*/ 4766468 w 4836318"/>
                <a:gd name="connsiteY168" fmla="*/ 4297362 h 4373562"/>
                <a:gd name="connsiteX169" fmla="*/ 4829968 w 4836318"/>
                <a:gd name="connsiteY169" fmla="*/ 4348162 h 4373562"/>
                <a:gd name="connsiteX170" fmla="*/ 4836318 w 4836318"/>
                <a:gd name="connsiteY170" fmla="*/ 4373562 h 4373562"/>
                <a:gd name="connsiteX171" fmla="*/ 4836318 w 4836318"/>
                <a:gd name="connsiteY17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65437 w 4836318"/>
                <a:gd name="connsiteY121" fmla="*/ 2721768 h 4373562"/>
                <a:gd name="connsiteX122" fmla="*/ 3096418 w 4836318"/>
                <a:gd name="connsiteY122" fmla="*/ 2919412 h 4373562"/>
                <a:gd name="connsiteX123" fmla="*/ 3096418 w 4836318"/>
                <a:gd name="connsiteY123" fmla="*/ 2919412 h 4373562"/>
                <a:gd name="connsiteX124" fmla="*/ 3185318 w 4836318"/>
                <a:gd name="connsiteY124" fmla="*/ 2944812 h 4373562"/>
                <a:gd name="connsiteX125" fmla="*/ 3198018 w 4836318"/>
                <a:gd name="connsiteY125" fmla="*/ 2995612 h 4373562"/>
                <a:gd name="connsiteX126" fmla="*/ 3236118 w 4836318"/>
                <a:gd name="connsiteY126" fmla="*/ 3021012 h 4373562"/>
                <a:gd name="connsiteX127" fmla="*/ 3267868 w 4836318"/>
                <a:gd name="connsiteY127" fmla="*/ 3033712 h 4373562"/>
                <a:gd name="connsiteX128" fmla="*/ 3305968 w 4836318"/>
                <a:gd name="connsiteY128" fmla="*/ 3065462 h 4373562"/>
                <a:gd name="connsiteX129" fmla="*/ 3394868 w 4836318"/>
                <a:gd name="connsiteY129" fmla="*/ 3128962 h 4373562"/>
                <a:gd name="connsiteX130" fmla="*/ 3375818 w 4836318"/>
                <a:gd name="connsiteY130" fmla="*/ 3186112 h 4373562"/>
                <a:gd name="connsiteX131" fmla="*/ 3407568 w 4836318"/>
                <a:gd name="connsiteY131" fmla="*/ 3205162 h 4373562"/>
                <a:gd name="connsiteX132" fmla="*/ 3426618 w 4836318"/>
                <a:gd name="connsiteY132" fmla="*/ 3211512 h 4373562"/>
                <a:gd name="connsiteX133" fmla="*/ 3464718 w 4836318"/>
                <a:gd name="connsiteY133" fmla="*/ 3243262 h 4373562"/>
                <a:gd name="connsiteX134" fmla="*/ 3477418 w 4836318"/>
                <a:gd name="connsiteY134" fmla="*/ 3281362 h 4373562"/>
                <a:gd name="connsiteX135" fmla="*/ 3509168 w 4836318"/>
                <a:gd name="connsiteY135" fmla="*/ 3325812 h 4373562"/>
                <a:gd name="connsiteX136" fmla="*/ 3585368 w 4836318"/>
                <a:gd name="connsiteY136" fmla="*/ 3319462 h 4373562"/>
                <a:gd name="connsiteX137" fmla="*/ 3623468 w 4836318"/>
                <a:gd name="connsiteY137" fmla="*/ 3370262 h 4373562"/>
                <a:gd name="connsiteX138" fmla="*/ 3655218 w 4836318"/>
                <a:gd name="connsiteY138" fmla="*/ 3408362 h 4373562"/>
                <a:gd name="connsiteX139" fmla="*/ 3693318 w 4836318"/>
                <a:gd name="connsiteY139" fmla="*/ 3478212 h 4373562"/>
                <a:gd name="connsiteX140" fmla="*/ 3706018 w 4836318"/>
                <a:gd name="connsiteY140" fmla="*/ 3522662 h 4373562"/>
                <a:gd name="connsiteX141" fmla="*/ 3807618 w 4836318"/>
                <a:gd name="connsiteY141" fmla="*/ 3560762 h 4373562"/>
                <a:gd name="connsiteX142" fmla="*/ 3858418 w 4836318"/>
                <a:gd name="connsiteY142" fmla="*/ 3548062 h 4373562"/>
                <a:gd name="connsiteX143" fmla="*/ 3877468 w 4836318"/>
                <a:gd name="connsiteY143" fmla="*/ 3643312 h 4373562"/>
                <a:gd name="connsiteX144" fmla="*/ 3934618 w 4836318"/>
                <a:gd name="connsiteY144" fmla="*/ 3649662 h 4373562"/>
                <a:gd name="connsiteX145" fmla="*/ 3998118 w 4836318"/>
                <a:gd name="connsiteY145" fmla="*/ 3675062 h 4373562"/>
                <a:gd name="connsiteX146" fmla="*/ 4048918 w 4836318"/>
                <a:gd name="connsiteY146" fmla="*/ 3681412 h 4373562"/>
                <a:gd name="connsiteX147" fmla="*/ 4074318 w 4836318"/>
                <a:gd name="connsiteY147" fmla="*/ 3687762 h 4373562"/>
                <a:gd name="connsiteX148" fmla="*/ 4125118 w 4836318"/>
                <a:gd name="connsiteY148" fmla="*/ 3738562 h 4373562"/>
                <a:gd name="connsiteX149" fmla="*/ 4144168 w 4836318"/>
                <a:gd name="connsiteY149" fmla="*/ 3744912 h 4373562"/>
                <a:gd name="connsiteX150" fmla="*/ 4150518 w 4836318"/>
                <a:gd name="connsiteY150" fmla="*/ 3808412 h 4373562"/>
                <a:gd name="connsiteX151" fmla="*/ 4150518 w 4836318"/>
                <a:gd name="connsiteY151" fmla="*/ 3808412 h 4373562"/>
                <a:gd name="connsiteX152" fmla="*/ 4226718 w 4836318"/>
                <a:gd name="connsiteY152" fmla="*/ 3897312 h 4373562"/>
                <a:gd name="connsiteX153" fmla="*/ 4271168 w 4836318"/>
                <a:gd name="connsiteY153" fmla="*/ 3929062 h 4373562"/>
                <a:gd name="connsiteX154" fmla="*/ 4271168 w 4836318"/>
                <a:gd name="connsiteY154" fmla="*/ 3929062 h 4373562"/>
                <a:gd name="connsiteX155" fmla="*/ 4372768 w 4836318"/>
                <a:gd name="connsiteY155" fmla="*/ 3973512 h 4373562"/>
                <a:gd name="connsiteX156" fmla="*/ 4385468 w 4836318"/>
                <a:gd name="connsiteY156" fmla="*/ 4024312 h 4373562"/>
                <a:gd name="connsiteX157" fmla="*/ 4385468 w 4836318"/>
                <a:gd name="connsiteY157" fmla="*/ 4024312 h 4373562"/>
                <a:gd name="connsiteX158" fmla="*/ 4442618 w 4836318"/>
                <a:gd name="connsiteY158" fmla="*/ 4068762 h 4373562"/>
                <a:gd name="connsiteX159" fmla="*/ 4468018 w 4836318"/>
                <a:gd name="connsiteY159" fmla="*/ 4106862 h 4373562"/>
                <a:gd name="connsiteX160" fmla="*/ 4468018 w 4836318"/>
                <a:gd name="connsiteY160" fmla="*/ 4106862 h 4373562"/>
                <a:gd name="connsiteX161" fmla="*/ 4563268 w 4836318"/>
                <a:gd name="connsiteY161" fmla="*/ 4144962 h 4373562"/>
                <a:gd name="connsiteX162" fmla="*/ 4556918 w 4836318"/>
                <a:gd name="connsiteY162" fmla="*/ 4208462 h 4373562"/>
                <a:gd name="connsiteX163" fmla="*/ 4601368 w 4836318"/>
                <a:gd name="connsiteY163" fmla="*/ 4214812 h 4373562"/>
                <a:gd name="connsiteX164" fmla="*/ 4614068 w 4836318"/>
                <a:gd name="connsiteY164" fmla="*/ 4252912 h 4373562"/>
                <a:gd name="connsiteX165" fmla="*/ 4652168 w 4836318"/>
                <a:gd name="connsiteY165" fmla="*/ 4291012 h 4373562"/>
                <a:gd name="connsiteX166" fmla="*/ 4652168 w 4836318"/>
                <a:gd name="connsiteY166" fmla="*/ 4291012 h 4373562"/>
                <a:gd name="connsiteX167" fmla="*/ 4766468 w 4836318"/>
                <a:gd name="connsiteY167" fmla="*/ 4297362 h 4373562"/>
                <a:gd name="connsiteX168" fmla="*/ 4829968 w 4836318"/>
                <a:gd name="connsiteY168" fmla="*/ 4348162 h 4373562"/>
                <a:gd name="connsiteX169" fmla="*/ 4836318 w 4836318"/>
                <a:gd name="connsiteY169" fmla="*/ 4373562 h 4373562"/>
                <a:gd name="connsiteX170" fmla="*/ 4836318 w 4836318"/>
                <a:gd name="connsiteY17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65437 w 4836318"/>
                <a:gd name="connsiteY121" fmla="*/ 2721768 h 4373562"/>
                <a:gd name="connsiteX122" fmla="*/ 2877343 w 4836318"/>
                <a:gd name="connsiteY122" fmla="*/ 2776537 h 4373562"/>
                <a:gd name="connsiteX123" fmla="*/ 3096418 w 4836318"/>
                <a:gd name="connsiteY123" fmla="*/ 2919412 h 4373562"/>
                <a:gd name="connsiteX124" fmla="*/ 3096418 w 4836318"/>
                <a:gd name="connsiteY124" fmla="*/ 2919412 h 4373562"/>
                <a:gd name="connsiteX125" fmla="*/ 3185318 w 4836318"/>
                <a:gd name="connsiteY125" fmla="*/ 2944812 h 4373562"/>
                <a:gd name="connsiteX126" fmla="*/ 3198018 w 4836318"/>
                <a:gd name="connsiteY126" fmla="*/ 2995612 h 4373562"/>
                <a:gd name="connsiteX127" fmla="*/ 3236118 w 4836318"/>
                <a:gd name="connsiteY127" fmla="*/ 3021012 h 4373562"/>
                <a:gd name="connsiteX128" fmla="*/ 3267868 w 4836318"/>
                <a:gd name="connsiteY128" fmla="*/ 3033712 h 4373562"/>
                <a:gd name="connsiteX129" fmla="*/ 3305968 w 4836318"/>
                <a:gd name="connsiteY129" fmla="*/ 3065462 h 4373562"/>
                <a:gd name="connsiteX130" fmla="*/ 3394868 w 4836318"/>
                <a:gd name="connsiteY130" fmla="*/ 3128962 h 4373562"/>
                <a:gd name="connsiteX131" fmla="*/ 3375818 w 4836318"/>
                <a:gd name="connsiteY131" fmla="*/ 3186112 h 4373562"/>
                <a:gd name="connsiteX132" fmla="*/ 3407568 w 4836318"/>
                <a:gd name="connsiteY132" fmla="*/ 3205162 h 4373562"/>
                <a:gd name="connsiteX133" fmla="*/ 3426618 w 4836318"/>
                <a:gd name="connsiteY133" fmla="*/ 3211512 h 4373562"/>
                <a:gd name="connsiteX134" fmla="*/ 3464718 w 4836318"/>
                <a:gd name="connsiteY134" fmla="*/ 3243262 h 4373562"/>
                <a:gd name="connsiteX135" fmla="*/ 3477418 w 4836318"/>
                <a:gd name="connsiteY135" fmla="*/ 3281362 h 4373562"/>
                <a:gd name="connsiteX136" fmla="*/ 3509168 w 4836318"/>
                <a:gd name="connsiteY136" fmla="*/ 3325812 h 4373562"/>
                <a:gd name="connsiteX137" fmla="*/ 3585368 w 4836318"/>
                <a:gd name="connsiteY137" fmla="*/ 3319462 h 4373562"/>
                <a:gd name="connsiteX138" fmla="*/ 3623468 w 4836318"/>
                <a:gd name="connsiteY138" fmla="*/ 3370262 h 4373562"/>
                <a:gd name="connsiteX139" fmla="*/ 3655218 w 4836318"/>
                <a:gd name="connsiteY139" fmla="*/ 3408362 h 4373562"/>
                <a:gd name="connsiteX140" fmla="*/ 3693318 w 4836318"/>
                <a:gd name="connsiteY140" fmla="*/ 3478212 h 4373562"/>
                <a:gd name="connsiteX141" fmla="*/ 3706018 w 4836318"/>
                <a:gd name="connsiteY141" fmla="*/ 3522662 h 4373562"/>
                <a:gd name="connsiteX142" fmla="*/ 3807618 w 4836318"/>
                <a:gd name="connsiteY142" fmla="*/ 3560762 h 4373562"/>
                <a:gd name="connsiteX143" fmla="*/ 3858418 w 4836318"/>
                <a:gd name="connsiteY143" fmla="*/ 3548062 h 4373562"/>
                <a:gd name="connsiteX144" fmla="*/ 3877468 w 4836318"/>
                <a:gd name="connsiteY144" fmla="*/ 3643312 h 4373562"/>
                <a:gd name="connsiteX145" fmla="*/ 3934618 w 4836318"/>
                <a:gd name="connsiteY145" fmla="*/ 3649662 h 4373562"/>
                <a:gd name="connsiteX146" fmla="*/ 3998118 w 4836318"/>
                <a:gd name="connsiteY146" fmla="*/ 3675062 h 4373562"/>
                <a:gd name="connsiteX147" fmla="*/ 4048918 w 4836318"/>
                <a:gd name="connsiteY147" fmla="*/ 3681412 h 4373562"/>
                <a:gd name="connsiteX148" fmla="*/ 4074318 w 4836318"/>
                <a:gd name="connsiteY148" fmla="*/ 3687762 h 4373562"/>
                <a:gd name="connsiteX149" fmla="*/ 4125118 w 4836318"/>
                <a:gd name="connsiteY149" fmla="*/ 3738562 h 4373562"/>
                <a:gd name="connsiteX150" fmla="*/ 4144168 w 4836318"/>
                <a:gd name="connsiteY150" fmla="*/ 3744912 h 4373562"/>
                <a:gd name="connsiteX151" fmla="*/ 4150518 w 4836318"/>
                <a:gd name="connsiteY151" fmla="*/ 3808412 h 4373562"/>
                <a:gd name="connsiteX152" fmla="*/ 4150518 w 4836318"/>
                <a:gd name="connsiteY152" fmla="*/ 3808412 h 4373562"/>
                <a:gd name="connsiteX153" fmla="*/ 4226718 w 4836318"/>
                <a:gd name="connsiteY153" fmla="*/ 3897312 h 4373562"/>
                <a:gd name="connsiteX154" fmla="*/ 4271168 w 4836318"/>
                <a:gd name="connsiteY154" fmla="*/ 3929062 h 4373562"/>
                <a:gd name="connsiteX155" fmla="*/ 4271168 w 4836318"/>
                <a:gd name="connsiteY155" fmla="*/ 3929062 h 4373562"/>
                <a:gd name="connsiteX156" fmla="*/ 4372768 w 4836318"/>
                <a:gd name="connsiteY156" fmla="*/ 3973512 h 4373562"/>
                <a:gd name="connsiteX157" fmla="*/ 4385468 w 4836318"/>
                <a:gd name="connsiteY157" fmla="*/ 4024312 h 4373562"/>
                <a:gd name="connsiteX158" fmla="*/ 4385468 w 4836318"/>
                <a:gd name="connsiteY158" fmla="*/ 4024312 h 4373562"/>
                <a:gd name="connsiteX159" fmla="*/ 4442618 w 4836318"/>
                <a:gd name="connsiteY159" fmla="*/ 4068762 h 4373562"/>
                <a:gd name="connsiteX160" fmla="*/ 4468018 w 4836318"/>
                <a:gd name="connsiteY160" fmla="*/ 4106862 h 4373562"/>
                <a:gd name="connsiteX161" fmla="*/ 4468018 w 4836318"/>
                <a:gd name="connsiteY161" fmla="*/ 4106862 h 4373562"/>
                <a:gd name="connsiteX162" fmla="*/ 4563268 w 4836318"/>
                <a:gd name="connsiteY162" fmla="*/ 4144962 h 4373562"/>
                <a:gd name="connsiteX163" fmla="*/ 4556918 w 4836318"/>
                <a:gd name="connsiteY163" fmla="*/ 4208462 h 4373562"/>
                <a:gd name="connsiteX164" fmla="*/ 4601368 w 4836318"/>
                <a:gd name="connsiteY164" fmla="*/ 4214812 h 4373562"/>
                <a:gd name="connsiteX165" fmla="*/ 4614068 w 4836318"/>
                <a:gd name="connsiteY165" fmla="*/ 4252912 h 4373562"/>
                <a:gd name="connsiteX166" fmla="*/ 4652168 w 4836318"/>
                <a:gd name="connsiteY166" fmla="*/ 4291012 h 4373562"/>
                <a:gd name="connsiteX167" fmla="*/ 4652168 w 4836318"/>
                <a:gd name="connsiteY167" fmla="*/ 4291012 h 4373562"/>
                <a:gd name="connsiteX168" fmla="*/ 4766468 w 4836318"/>
                <a:gd name="connsiteY168" fmla="*/ 4297362 h 4373562"/>
                <a:gd name="connsiteX169" fmla="*/ 4829968 w 4836318"/>
                <a:gd name="connsiteY169" fmla="*/ 4348162 h 4373562"/>
                <a:gd name="connsiteX170" fmla="*/ 4836318 w 4836318"/>
                <a:gd name="connsiteY170" fmla="*/ 4373562 h 4373562"/>
                <a:gd name="connsiteX171" fmla="*/ 4836318 w 4836318"/>
                <a:gd name="connsiteY17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65437 w 4836318"/>
                <a:gd name="connsiteY121" fmla="*/ 2721768 h 4373562"/>
                <a:gd name="connsiteX122" fmla="*/ 2877343 w 4836318"/>
                <a:gd name="connsiteY122" fmla="*/ 2776537 h 4373562"/>
                <a:gd name="connsiteX123" fmla="*/ 3096418 w 4836318"/>
                <a:gd name="connsiteY123" fmla="*/ 2919412 h 4373562"/>
                <a:gd name="connsiteX124" fmla="*/ 3063080 w 4836318"/>
                <a:gd name="connsiteY124" fmla="*/ 2821781 h 4373562"/>
                <a:gd name="connsiteX125" fmla="*/ 3185318 w 4836318"/>
                <a:gd name="connsiteY125" fmla="*/ 2944812 h 4373562"/>
                <a:gd name="connsiteX126" fmla="*/ 3198018 w 4836318"/>
                <a:gd name="connsiteY126" fmla="*/ 2995612 h 4373562"/>
                <a:gd name="connsiteX127" fmla="*/ 3236118 w 4836318"/>
                <a:gd name="connsiteY127" fmla="*/ 3021012 h 4373562"/>
                <a:gd name="connsiteX128" fmla="*/ 3267868 w 4836318"/>
                <a:gd name="connsiteY128" fmla="*/ 3033712 h 4373562"/>
                <a:gd name="connsiteX129" fmla="*/ 3305968 w 4836318"/>
                <a:gd name="connsiteY129" fmla="*/ 3065462 h 4373562"/>
                <a:gd name="connsiteX130" fmla="*/ 3394868 w 4836318"/>
                <a:gd name="connsiteY130" fmla="*/ 3128962 h 4373562"/>
                <a:gd name="connsiteX131" fmla="*/ 3375818 w 4836318"/>
                <a:gd name="connsiteY131" fmla="*/ 3186112 h 4373562"/>
                <a:gd name="connsiteX132" fmla="*/ 3407568 w 4836318"/>
                <a:gd name="connsiteY132" fmla="*/ 3205162 h 4373562"/>
                <a:gd name="connsiteX133" fmla="*/ 3426618 w 4836318"/>
                <a:gd name="connsiteY133" fmla="*/ 3211512 h 4373562"/>
                <a:gd name="connsiteX134" fmla="*/ 3464718 w 4836318"/>
                <a:gd name="connsiteY134" fmla="*/ 3243262 h 4373562"/>
                <a:gd name="connsiteX135" fmla="*/ 3477418 w 4836318"/>
                <a:gd name="connsiteY135" fmla="*/ 3281362 h 4373562"/>
                <a:gd name="connsiteX136" fmla="*/ 3509168 w 4836318"/>
                <a:gd name="connsiteY136" fmla="*/ 3325812 h 4373562"/>
                <a:gd name="connsiteX137" fmla="*/ 3585368 w 4836318"/>
                <a:gd name="connsiteY137" fmla="*/ 3319462 h 4373562"/>
                <a:gd name="connsiteX138" fmla="*/ 3623468 w 4836318"/>
                <a:gd name="connsiteY138" fmla="*/ 3370262 h 4373562"/>
                <a:gd name="connsiteX139" fmla="*/ 3655218 w 4836318"/>
                <a:gd name="connsiteY139" fmla="*/ 3408362 h 4373562"/>
                <a:gd name="connsiteX140" fmla="*/ 3693318 w 4836318"/>
                <a:gd name="connsiteY140" fmla="*/ 3478212 h 4373562"/>
                <a:gd name="connsiteX141" fmla="*/ 3706018 w 4836318"/>
                <a:gd name="connsiteY141" fmla="*/ 3522662 h 4373562"/>
                <a:gd name="connsiteX142" fmla="*/ 3807618 w 4836318"/>
                <a:gd name="connsiteY142" fmla="*/ 3560762 h 4373562"/>
                <a:gd name="connsiteX143" fmla="*/ 3858418 w 4836318"/>
                <a:gd name="connsiteY143" fmla="*/ 3548062 h 4373562"/>
                <a:gd name="connsiteX144" fmla="*/ 3877468 w 4836318"/>
                <a:gd name="connsiteY144" fmla="*/ 3643312 h 4373562"/>
                <a:gd name="connsiteX145" fmla="*/ 3934618 w 4836318"/>
                <a:gd name="connsiteY145" fmla="*/ 3649662 h 4373562"/>
                <a:gd name="connsiteX146" fmla="*/ 3998118 w 4836318"/>
                <a:gd name="connsiteY146" fmla="*/ 3675062 h 4373562"/>
                <a:gd name="connsiteX147" fmla="*/ 4048918 w 4836318"/>
                <a:gd name="connsiteY147" fmla="*/ 3681412 h 4373562"/>
                <a:gd name="connsiteX148" fmla="*/ 4074318 w 4836318"/>
                <a:gd name="connsiteY148" fmla="*/ 3687762 h 4373562"/>
                <a:gd name="connsiteX149" fmla="*/ 4125118 w 4836318"/>
                <a:gd name="connsiteY149" fmla="*/ 3738562 h 4373562"/>
                <a:gd name="connsiteX150" fmla="*/ 4144168 w 4836318"/>
                <a:gd name="connsiteY150" fmla="*/ 3744912 h 4373562"/>
                <a:gd name="connsiteX151" fmla="*/ 4150518 w 4836318"/>
                <a:gd name="connsiteY151" fmla="*/ 3808412 h 4373562"/>
                <a:gd name="connsiteX152" fmla="*/ 4150518 w 4836318"/>
                <a:gd name="connsiteY152" fmla="*/ 3808412 h 4373562"/>
                <a:gd name="connsiteX153" fmla="*/ 4226718 w 4836318"/>
                <a:gd name="connsiteY153" fmla="*/ 3897312 h 4373562"/>
                <a:gd name="connsiteX154" fmla="*/ 4271168 w 4836318"/>
                <a:gd name="connsiteY154" fmla="*/ 3929062 h 4373562"/>
                <a:gd name="connsiteX155" fmla="*/ 4271168 w 4836318"/>
                <a:gd name="connsiteY155" fmla="*/ 3929062 h 4373562"/>
                <a:gd name="connsiteX156" fmla="*/ 4372768 w 4836318"/>
                <a:gd name="connsiteY156" fmla="*/ 3973512 h 4373562"/>
                <a:gd name="connsiteX157" fmla="*/ 4385468 w 4836318"/>
                <a:gd name="connsiteY157" fmla="*/ 4024312 h 4373562"/>
                <a:gd name="connsiteX158" fmla="*/ 4385468 w 4836318"/>
                <a:gd name="connsiteY158" fmla="*/ 4024312 h 4373562"/>
                <a:gd name="connsiteX159" fmla="*/ 4442618 w 4836318"/>
                <a:gd name="connsiteY159" fmla="*/ 4068762 h 4373562"/>
                <a:gd name="connsiteX160" fmla="*/ 4468018 w 4836318"/>
                <a:gd name="connsiteY160" fmla="*/ 4106862 h 4373562"/>
                <a:gd name="connsiteX161" fmla="*/ 4468018 w 4836318"/>
                <a:gd name="connsiteY161" fmla="*/ 4106862 h 4373562"/>
                <a:gd name="connsiteX162" fmla="*/ 4563268 w 4836318"/>
                <a:gd name="connsiteY162" fmla="*/ 4144962 h 4373562"/>
                <a:gd name="connsiteX163" fmla="*/ 4556918 w 4836318"/>
                <a:gd name="connsiteY163" fmla="*/ 4208462 h 4373562"/>
                <a:gd name="connsiteX164" fmla="*/ 4601368 w 4836318"/>
                <a:gd name="connsiteY164" fmla="*/ 4214812 h 4373562"/>
                <a:gd name="connsiteX165" fmla="*/ 4614068 w 4836318"/>
                <a:gd name="connsiteY165" fmla="*/ 4252912 h 4373562"/>
                <a:gd name="connsiteX166" fmla="*/ 4652168 w 4836318"/>
                <a:gd name="connsiteY166" fmla="*/ 4291012 h 4373562"/>
                <a:gd name="connsiteX167" fmla="*/ 4652168 w 4836318"/>
                <a:gd name="connsiteY167" fmla="*/ 4291012 h 4373562"/>
                <a:gd name="connsiteX168" fmla="*/ 4766468 w 4836318"/>
                <a:gd name="connsiteY168" fmla="*/ 4297362 h 4373562"/>
                <a:gd name="connsiteX169" fmla="*/ 4829968 w 4836318"/>
                <a:gd name="connsiteY169" fmla="*/ 4348162 h 4373562"/>
                <a:gd name="connsiteX170" fmla="*/ 4836318 w 4836318"/>
                <a:gd name="connsiteY170" fmla="*/ 4373562 h 4373562"/>
                <a:gd name="connsiteX171" fmla="*/ 4836318 w 4836318"/>
                <a:gd name="connsiteY17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65437 w 4836318"/>
                <a:gd name="connsiteY121" fmla="*/ 2721768 h 4373562"/>
                <a:gd name="connsiteX122" fmla="*/ 2877343 w 4836318"/>
                <a:gd name="connsiteY122" fmla="*/ 2776537 h 4373562"/>
                <a:gd name="connsiteX123" fmla="*/ 3096418 w 4836318"/>
                <a:gd name="connsiteY123" fmla="*/ 2919412 h 4373562"/>
                <a:gd name="connsiteX124" fmla="*/ 3185318 w 4836318"/>
                <a:gd name="connsiteY124" fmla="*/ 2944812 h 4373562"/>
                <a:gd name="connsiteX125" fmla="*/ 3198018 w 4836318"/>
                <a:gd name="connsiteY125" fmla="*/ 2995612 h 4373562"/>
                <a:gd name="connsiteX126" fmla="*/ 3236118 w 4836318"/>
                <a:gd name="connsiteY126" fmla="*/ 3021012 h 4373562"/>
                <a:gd name="connsiteX127" fmla="*/ 3267868 w 4836318"/>
                <a:gd name="connsiteY127" fmla="*/ 3033712 h 4373562"/>
                <a:gd name="connsiteX128" fmla="*/ 3305968 w 4836318"/>
                <a:gd name="connsiteY128" fmla="*/ 3065462 h 4373562"/>
                <a:gd name="connsiteX129" fmla="*/ 3394868 w 4836318"/>
                <a:gd name="connsiteY129" fmla="*/ 3128962 h 4373562"/>
                <a:gd name="connsiteX130" fmla="*/ 3375818 w 4836318"/>
                <a:gd name="connsiteY130" fmla="*/ 3186112 h 4373562"/>
                <a:gd name="connsiteX131" fmla="*/ 3407568 w 4836318"/>
                <a:gd name="connsiteY131" fmla="*/ 3205162 h 4373562"/>
                <a:gd name="connsiteX132" fmla="*/ 3426618 w 4836318"/>
                <a:gd name="connsiteY132" fmla="*/ 3211512 h 4373562"/>
                <a:gd name="connsiteX133" fmla="*/ 3464718 w 4836318"/>
                <a:gd name="connsiteY133" fmla="*/ 3243262 h 4373562"/>
                <a:gd name="connsiteX134" fmla="*/ 3477418 w 4836318"/>
                <a:gd name="connsiteY134" fmla="*/ 3281362 h 4373562"/>
                <a:gd name="connsiteX135" fmla="*/ 3509168 w 4836318"/>
                <a:gd name="connsiteY135" fmla="*/ 3325812 h 4373562"/>
                <a:gd name="connsiteX136" fmla="*/ 3585368 w 4836318"/>
                <a:gd name="connsiteY136" fmla="*/ 3319462 h 4373562"/>
                <a:gd name="connsiteX137" fmla="*/ 3623468 w 4836318"/>
                <a:gd name="connsiteY137" fmla="*/ 3370262 h 4373562"/>
                <a:gd name="connsiteX138" fmla="*/ 3655218 w 4836318"/>
                <a:gd name="connsiteY138" fmla="*/ 3408362 h 4373562"/>
                <a:gd name="connsiteX139" fmla="*/ 3693318 w 4836318"/>
                <a:gd name="connsiteY139" fmla="*/ 3478212 h 4373562"/>
                <a:gd name="connsiteX140" fmla="*/ 3706018 w 4836318"/>
                <a:gd name="connsiteY140" fmla="*/ 3522662 h 4373562"/>
                <a:gd name="connsiteX141" fmla="*/ 3807618 w 4836318"/>
                <a:gd name="connsiteY141" fmla="*/ 3560762 h 4373562"/>
                <a:gd name="connsiteX142" fmla="*/ 3858418 w 4836318"/>
                <a:gd name="connsiteY142" fmla="*/ 3548062 h 4373562"/>
                <a:gd name="connsiteX143" fmla="*/ 3877468 w 4836318"/>
                <a:gd name="connsiteY143" fmla="*/ 3643312 h 4373562"/>
                <a:gd name="connsiteX144" fmla="*/ 3934618 w 4836318"/>
                <a:gd name="connsiteY144" fmla="*/ 3649662 h 4373562"/>
                <a:gd name="connsiteX145" fmla="*/ 3998118 w 4836318"/>
                <a:gd name="connsiteY145" fmla="*/ 3675062 h 4373562"/>
                <a:gd name="connsiteX146" fmla="*/ 4048918 w 4836318"/>
                <a:gd name="connsiteY146" fmla="*/ 3681412 h 4373562"/>
                <a:gd name="connsiteX147" fmla="*/ 4074318 w 4836318"/>
                <a:gd name="connsiteY147" fmla="*/ 3687762 h 4373562"/>
                <a:gd name="connsiteX148" fmla="*/ 4125118 w 4836318"/>
                <a:gd name="connsiteY148" fmla="*/ 3738562 h 4373562"/>
                <a:gd name="connsiteX149" fmla="*/ 4144168 w 4836318"/>
                <a:gd name="connsiteY149" fmla="*/ 3744912 h 4373562"/>
                <a:gd name="connsiteX150" fmla="*/ 4150518 w 4836318"/>
                <a:gd name="connsiteY150" fmla="*/ 3808412 h 4373562"/>
                <a:gd name="connsiteX151" fmla="*/ 4150518 w 4836318"/>
                <a:gd name="connsiteY151" fmla="*/ 3808412 h 4373562"/>
                <a:gd name="connsiteX152" fmla="*/ 4226718 w 4836318"/>
                <a:gd name="connsiteY152" fmla="*/ 3897312 h 4373562"/>
                <a:gd name="connsiteX153" fmla="*/ 4271168 w 4836318"/>
                <a:gd name="connsiteY153" fmla="*/ 3929062 h 4373562"/>
                <a:gd name="connsiteX154" fmla="*/ 4271168 w 4836318"/>
                <a:gd name="connsiteY154" fmla="*/ 3929062 h 4373562"/>
                <a:gd name="connsiteX155" fmla="*/ 4372768 w 4836318"/>
                <a:gd name="connsiteY155" fmla="*/ 3973512 h 4373562"/>
                <a:gd name="connsiteX156" fmla="*/ 4385468 w 4836318"/>
                <a:gd name="connsiteY156" fmla="*/ 4024312 h 4373562"/>
                <a:gd name="connsiteX157" fmla="*/ 4385468 w 4836318"/>
                <a:gd name="connsiteY157" fmla="*/ 4024312 h 4373562"/>
                <a:gd name="connsiteX158" fmla="*/ 4442618 w 4836318"/>
                <a:gd name="connsiteY158" fmla="*/ 4068762 h 4373562"/>
                <a:gd name="connsiteX159" fmla="*/ 4468018 w 4836318"/>
                <a:gd name="connsiteY159" fmla="*/ 4106862 h 4373562"/>
                <a:gd name="connsiteX160" fmla="*/ 4468018 w 4836318"/>
                <a:gd name="connsiteY160" fmla="*/ 4106862 h 4373562"/>
                <a:gd name="connsiteX161" fmla="*/ 4563268 w 4836318"/>
                <a:gd name="connsiteY161" fmla="*/ 4144962 h 4373562"/>
                <a:gd name="connsiteX162" fmla="*/ 4556918 w 4836318"/>
                <a:gd name="connsiteY162" fmla="*/ 4208462 h 4373562"/>
                <a:gd name="connsiteX163" fmla="*/ 4601368 w 4836318"/>
                <a:gd name="connsiteY163" fmla="*/ 4214812 h 4373562"/>
                <a:gd name="connsiteX164" fmla="*/ 4614068 w 4836318"/>
                <a:gd name="connsiteY164" fmla="*/ 4252912 h 4373562"/>
                <a:gd name="connsiteX165" fmla="*/ 4652168 w 4836318"/>
                <a:gd name="connsiteY165" fmla="*/ 4291012 h 4373562"/>
                <a:gd name="connsiteX166" fmla="*/ 4652168 w 4836318"/>
                <a:gd name="connsiteY166" fmla="*/ 4291012 h 4373562"/>
                <a:gd name="connsiteX167" fmla="*/ 4766468 w 4836318"/>
                <a:gd name="connsiteY167" fmla="*/ 4297362 h 4373562"/>
                <a:gd name="connsiteX168" fmla="*/ 4829968 w 4836318"/>
                <a:gd name="connsiteY168" fmla="*/ 4348162 h 4373562"/>
                <a:gd name="connsiteX169" fmla="*/ 4836318 w 4836318"/>
                <a:gd name="connsiteY169" fmla="*/ 4373562 h 4373562"/>
                <a:gd name="connsiteX170" fmla="*/ 4836318 w 4836318"/>
                <a:gd name="connsiteY17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65437 w 4836318"/>
                <a:gd name="connsiteY121" fmla="*/ 2721768 h 4373562"/>
                <a:gd name="connsiteX122" fmla="*/ 2877343 w 4836318"/>
                <a:gd name="connsiteY122" fmla="*/ 2776537 h 4373562"/>
                <a:gd name="connsiteX123" fmla="*/ 3185318 w 4836318"/>
                <a:gd name="connsiteY123" fmla="*/ 2944812 h 4373562"/>
                <a:gd name="connsiteX124" fmla="*/ 3198018 w 4836318"/>
                <a:gd name="connsiteY124" fmla="*/ 2995612 h 4373562"/>
                <a:gd name="connsiteX125" fmla="*/ 3236118 w 4836318"/>
                <a:gd name="connsiteY125" fmla="*/ 3021012 h 4373562"/>
                <a:gd name="connsiteX126" fmla="*/ 3267868 w 4836318"/>
                <a:gd name="connsiteY126" fmla="*/ 3033712 h 4373562"/>
                <a:gd name="connsiteX127" fmla="*/ 3305968 w 4836318"/>
                <a:gd name="connsiteY127" fmla="*/ 3065462 h 4373562"/>
                <a:gd name="connsiteX128" fmla="*/ 3394868 w 4836318"/>
                <a:gd name="connsiteY128" fmla="*/ 3128962 h 4373562"/>
                <a:gd name="connsiteX129" fmla="*/ 3375818 w 4836318"/>
                <a:gd name="connsiteY129" fmla="*/ 3186112 h 4373562"/>
                <a:gd name="connsiteX130" fmla="*/ 3407568 w 4836318"/>
                <a:gd name="connsiteY130" fmla="*/ 3205162 h 4373562"/>
                <a:gd name="connsiteX131" fmla="*/ 3426618 w 4836318"/>
                <a:gd name="connsiteY131" fmla="*/ 3211512 h 4373562"/>
                <a:gd name="connsiteX132" fmla="*/ 3464718 w 4836318"/>
                <a:gd name="connsiteY132" fmla="*/ 3243262 h 4373562"/>
                <a:gd name="connsiteX133" fmla="*/ 3477418 w 4836318"/>
                <a:gd name="connsiteY133" fmla="*/ 3281362 h 4373562"/>
                <a:gd name="connsiteX134" fmla="*/ 3509168 w 4836318"/>
                <a:gd name="connsiteY134" fmla="*/ 3325812 h 4373562"/>
                <a:gd name="connsiteX135" fmla="*/ 3585368 w 4836318"/>
                <a:gd name="connsiteY135" fmla="*/ 3319462 h 4373562"/>
                <a:gd name="connsiteX136" fmla="*/ 3623468 w 4836318"/>
                <a:gd name="connsiteY136" fmla="*/ 3370262 h 4373562"/>
                <a:gd name="connsiteX137" fmla="*/ 3655218 w 4836318"/>
                <a:gd name="connsiteY137" fmla="*/ 3408362 h 4373562"/>
                <a:gd name="connsiteX138" fmla="*/ 3693318 w 4836318"/>
                <a:gd name="connsiteY138" fmla="*/ 3478212 h 4373562"/>
                <a:gd name="connsiteX139" fmla="*/ 3706018 w 4836318"/>
                <a:gd name="connsiteY139" fmla="*/ 3522662 h 4373562"/>
                <a:gd name="connsiteX140" fmla="*/ 3807618 w 4836318"/>
                <a:gd name="connsiteY140" fmla="*/ 3560762 h 4373562"/>
                <a:gd name="connsiteX141" fmla="*/ 3858418 w 4836318"/>
                <a:gd name="connsiteY141" fmla="*/ 3548062 h 4373562"/>
                <a:gd name="connsiteX142" fmla="*/ 3877468 w 4836318"/>
                <a:gd name="connsiteY142" fmla="*/ 3643312 h 4373562"/>
                <a:gd name="connsiteX143" fmla="*/ 3934618 w 4836318"/>
                <a:gd name="connsiteY143" fmla="*/ 3649662 h 4373562"/>
                <a:gd name="connsiteX144" fmla="*/ 3998118 w 4836318"/>
                <a:gd name="connsiteY144" fmla="*/ 3675062 h 4373562"/>
                <a:gd name="connsiteX145" fmla="*/ 4048918 w 4836318"/>
                <a:gd name="connsiteY145" fmla="*/ 3681412 h 4373562"/>
                <a:gd name="connsiteX146" fmla="*/ 4074318 w 4836318"/>
                <a:gd name="connsiteY146" fmla="*/ 3687762 h 4373562"/>
                <a:gd name="connsiteX147" fmla="*/ 4125118 w 4836318"/>
                <a:gd name="connsiteY147" fmla="*/ 3738562 h 4373562"/>
                <a:gd name="connsiteX148" fmla="*/ 4144168 w 4836318"/>
                <a:gd name="connsiteY148" fmla="*/ 3744912 h 4373562"/>
                <a:gd name="connsiteX149" fmla="*/ 4150518 w 4836318"/>
                <a:gd name="connsiteY149" fmla="*/ 3808412 h 4373562"/>
                <a:gd name="connsiteX150" fmla="*/ 4150518 w 4836318"/>
                <a:gd name="connsiteY150" fmla="*/ 3808412 h 4373562"/>
                <a:gd name="connsiteX151" fmla="*/ 4226718 w 4836318"/>
                <a:gd name="connsiteY151" fmla="*/ 3897312 h 4373562"/>
                <a:gd name="connsiteX152" fmla="*/ 4271168 w 4836318"/>
                <a:gd name="connsiteY152" fmla="*/ 3929062 h 4373562"/>
                <a:gd name="connsiteX153" fmla="*/ 4271168 w 4836318"/>
                <a:gd name="connsiteY153" fmla="*/ 3929062 h 4373562"/>
                <a:gd name="connsiteX154" fmla="*/ 4372768 w 4836318"/>
                <a:gd name="connsiteY154" fmla="*/ 3973512 h 4373562"/>
                <a:gd name="connsiteX155" fmla="*/ 4385468 w 4836318"/>
                <a:gd name="connsiteY155" fmla="*/ 4024312 h 4373562"/>
                <a:gd name="connsiteX156" fmla="*/ 4385468 w 4836318"/>
                <a:gd name="connsiteY156" fmla="*/ 4024312 h 4373562"/>
                <a:gd name="connsiteX157" fmla="*/ 4442618 w 4836318"/>
                <a:gd name="connsiteY157" fmla="*/ 4068762 h 4373562"/>
                <a:gd name="connsiteX158" fmla="*/ 4468018 w 4836318"/>
                <a:gd name="connsiteY158" fmla="*/ 4106862 h 4373562"/>
                <a:gd name="connsiteX159" fmla="*/ 4468018 w 4836318"/>
                <a:gd name="connsiteY159" fmla="*/ 4106862 h 4373562"/>
                <a:gd name="connsiteX160" fmla="*/ 4563268 w 4836318"/>
                <a:gd name="connsiteY160" fmla="*/ 4144962 h 4373562"/>
                <a:gd name="connsiteX161" fmla="*/ 4556918 w 4836318"/>
                <a:gd name="connsiteY161" fmla="*/ 4208462 h 4373562"/>
                <a:gd name="connsiteX162" fmla="*/ 4601368 w 4836318"/>
                <a:gd name="connsiteY162" fmla="*/ 4214812 h 4373562"/>
                <a:gd name="connsiteX163" fmla="*/ 4614068 w 4836318"/>
                <a:gd name="connsiteY163" fmla="*/ 4252912 h 4373562"/>
                <a:gd name="connsiteX164" fmla="*/ 4652168 w 4836318"/>
                <a:gd name="connsiteY164" fmla="*/ 4291012 h 4373562"/>
                <a:gd name="connsiteX165" fmla="*/ 4652168 w 4836318"/>
                <a:gd name="connsiteY165" fmla="*/ 4291012 h 4373562"/>
                <a:gd name="connsiteX166" fmla="*/ 4766468 w 4836318"/>
                <a:gd name="connsiteY166" fmla="*/ 4297362 h 4373562"/>
                <a:gd name="connsiteX167" fmla="*/ 4829968 w 4836318"/>
                <a:gd name="connsiteY167" fmla="*/ 4348162 h 4373562"/>
                <a:gd name="connsiteX168" fmla="*/ 4836318 w 4836318"/>
                <a:gd name="connsiteY168" fmla="*/ 4373562 h 4373562"/>
                <a:gd name="connsiteX169" fmla="*/ 4836318 w 4836318"/>
                <a:gd name="connsiteY16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65437 w 4836318"/>
                <a:gd name="connsiteY121" fmla="*/ 2721768 h 4373562"/>
                <a:gd name="connsiteX122" fmla="*/ 3185318 w 4836318"/>
                <a:gd name="connsiteY122" fmla="*/ 2944812 h 4373562"/>
                <a:gd name="connsiteX123" fmla="*/ 3198018 w 4836318"/>
                <a:gd name="connsiteY123" fmla="*/ 2995612 h 4373562"/>
                <a:gd name="connsiteX124" fmla="*/ 3236118 w 4836318"/>
                <a:gd name="connsiteY124" fmla="*/ 3021012 h 4373562"/>
                <a:gd name="connsiteX125" fmla="*/ 3267868 w 4836318"/>
                <a:gd name="connsiteY125" fmla="*/ 3033712 h 4373562"/>
                <a:gd name="connsiteX126" fmla="*/ 3305968 w 4836318"/>
                <a:gd name="connsiteY126" fmla="*/ 3065462 h 4373562"/>
                <a:gd name="connsiteX127" fmla="*/ 3394868 w 4836318"/>
                <a:gd name="connsiteY127" fmla="*/ 3128962 h 4373562"/>
                <a:gd name="connsiteX128" fmla="*/ 3375818 w 4836318"/>
                <a:gd name="connsiteY128" fmla="*/ 3186112 h 4373562"/>
                <a:gd name="connsiteX129" fmla="*/ 3407568 w 4836318"/>
                <a:gd name="connsiteY129" fmla="*/ 3205162 h 4373562"/>
                <a:gd name="connsiteX130" fmla="*/ 3426618 w 4836318"/>
                <a:gd name="connsiteY130" fmla="*/ 3211512 h 4373562"/>
                <a:gd name="connsiteX131" fmla="*/ 3464718 w 4836318"/>
                <a:gd name="connsiteY131" fmla="*/ 3243262 h 4373562"/>
                <a:gd name="connsiteX132" fmla="*/ 3477418 w 4836318"/>
                <a:gd name="connsiteY132" fmla="*/ 3281362 h 4373562"/>
                <a:gd name="connsiteX133" fmla="*/ 3509168 w 4836318"/>
                <a:gd name="connsiteY133" fmla="*/ 3325812 h 4373562"/>
                <a:gd name="connsiteX134" fmla="*/ 3585368 w 4836318"/>
                <a:gd name="connsiteY134" fmla="*/ 3319462 h 4373562"/>
                <a:gd name="connsiteX135" fmla="*/ 3623468 w 4836318"/>
                <a:gd name="connsiteY135" fmla="*/ 3370262 h 4373562"/>
                <a:gd name="connsiteX136" fmla="*/ 3655218 w 4836318"/>
                <a:gd name="connsiteY136" fmla="*/ 3408362 h 4373562"/>
                <a:gd name="connsiteX137" fmla="*/ 3693318 w 4836318"/>
                <a:gd name="connsiteY137" fmla="*/ 3478212 h 4373562"/>
                <a:gd name="connsiteX138" fmla="*/ 3706018 w 4836318"/>
                <a:gd name="connsiteY138" fmla="*/ 3522662 h 4373562"/>
                <a:gd name="connsiteX139" fmla="*/ 3807618 w 4836318"/>
                <a:gd name="connsiteY139" fmla="*/ 3560762 h 4373562"/>
                <a:gd name="connsiteX140" fmla="*/ 3858418 w 4836318"/>
                <a:gd name="connsiteY140" fmla="*/ 3548062 h 4373562"/>
                <a:gd name="connsiteX141" fmla="*/ 3877468 w 4836318"/>
                <a:gd name="connsiteY141" fmla="*/ 3643312 h 4373562"/>
                <a:gd name="connsiteX142" fmla="*/ 3934618 w 4836318"/>
                <a:gd name="connsiteY142" fmla="*/ 3649662 h 4373562"/>
                <a:gd name="connsiteX143" fmla="*/ 3998118 w 4836318"/>
                <a:gd name="connsiteY143" fmla="*/ 3675062 h 4373562"/>
                <a:gd name="connsiteX144" fmla="*/ 4048918 w 4836318"/>
                <a:gd name="connsiteY144" fmla="*/ 3681412 h 4373562"/>
                <a:gd name="connsiteX145" fmla="*/ 4074318 w 4836318"/>
                <a:gd name="connsiteY145" fmla="*/ 3687762 h 4373562"/>
                <a:gd name="connsiteX146" fmla="*/ 4125118 w 4836318"/>
                <a:gd name="connsiteY146" fmla="*/ 3738562 h 4373562"/>
                <a:gd name="connsiteX147" fmla="*/ 4144168 w 4836318"/>
                <a:gd name="connsiteY147" fmla="*/ 3744912 h 4373562"/>
                <a:gd name="connsiteX148" fmla="*/ 4150518 w 4836318"/>
                <a:gd name="connsiteY148" fmla="*/ 3808412 h 4373562"/>
                <a:gd name="connsiteX149" fmla="*/ 4150518 w 4836318"/>
                <a:gd name="connsiteY149" fmla="*/ 3808412 h 4373562"/>
                <a:gd name="connsiteX150" fmla="*/ 4226718 w 4836318"/>
                <a:gd name="connsiteY150" fmla="*/ 3897312 h 4373562"/>
                <a:gd name="connsiteX151" fmla="*/ 4271168 w 4836318"/>
                <a:gd name="connsiteY151" fmla="*/ 3929062 h 4373562"/>
                <a:gd name="connsiteX152" fmla="*/ 4271168 w 4836318"/>
                <a:gd name="connsiteY152" fmla="*/ 3929062 h 4373562"/>
                <a:gd name="connsiteX153" fmla="*/ 4372768 w 4836318"/>
                <a:gd name="connsiteY153" fmla="*/ 3973512 h 4373562"/>
                <a:gd name="connsiteX154" fmla="*/ 4385468 w 4836318"/>
                <a:gd name="connsiteY154" fmla="*/ 4024312 h 4373562"/>
                <a:gd name="connsiteX155" fmla="*/ 4385468 w 4836318"/>
                <a:gd name="connsiteY155" fmla="*/ 4024312 h 4373562"/>
                <a:gd name="connsiteX156" fmla="*/ 4442618 w 4836318"/>
                <a:gd name="connsiteY156" fmla="*/ 4068762 h 4373562"/>
                <a:gd name="connsiteX157" fmla="*/ 4468018 w 4836318"/>
                <a:gd name="connsiteY157" fmla="*/ 4106862 h 4373562"/>
                <a:gd name="connsiteX158" fmla="*/ 4468018 w 4836318"/>
                <a:gd name="connsiteY158" fmla="*/ 4106862 h 4373562"/>
                <a:gd name="connsiteX159" fmla="*/ 4563268 w 4836318"/>
                <a:gd name="connsiteY159" fmla="*/ 4144962 h 4373562"/>
                <a:gd name="connsiteX160" fmla="*/ 4556918 w 4836318"/>
                <a:gd name="connsiteY160" fmla="*/ 4208462 h 4373562"/>
                <a:gd name="connsiteX161" fmla="*/ 4601368 w 4836318"/>
                <a:gd name="connsiteY161" fmla="*/ 4214812 h 4373562"/>
                <a:gd name="connsiteX162" fmla="*/ 4614068 w 4836318"/>
                <a:gd name="connsiteY162" fmla="*/ 4252912 h 4373562"/>
                <a:gd name="connsiteX163" fmla="*/ 4652168 w 4836318"/>
                <a:gd name="connsiteY163" fmla="*/ 4291012 h 4373562"/>
                <a:gd name="connsiteX164" fmla="*/ 4652168 w 4836318"/>
                <a:gd name="connsiteY164" fmla="*/ 4291012 h 4373562"/>
                <a:gd name="connsiteX165" fmla="*/ 4766468 w 4836318"/>
                <a:gd name="connsiteY165" fmla="*/ 4297362 h 4373562"/>
                <a:gd name="connsiteX166" fmla="*/ 4829968 w 4836318"/>
                <a:gd name="connsiteY166" fmla="*/ 4348162 h 4373562"/>
                <a:gd name="connsiteX167" fmla="*/ 4836318 w 4836318"/>
                <a:gd name="connsiteY167" fmla="*/ 4373562 h 4373562"/>
                <a:gd name="connsiteX168" fmla="*/ 4836318 w 4836318"/>
                <a:gd name="connsiteY168"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3185318 w 4836318"/>
                <a:gd name="connsiteY121" fmla="*/ 2944812 h 4373562"/>
                <a:gd name="connsiteX122" fmla="*/ 3198018 w 4836318"/>
                <a:gd name="connsiteY122" fmla="*/ 2995612 h 4373562"/>
                <a:gd name="connsiteX123" fmla="*/ 3236118 w 4836318"/>
                <a:gd name="connsiteY123" fmla="*/ 3021012 h 4373562"/>
                <a:gd name="connsiteX124" fmla="*/ 3267868 w 4836318"/>
                <a:gd name="connsiteY124" fmla="*/ 3033712 h 4373562"/>
                <a:gd name="connsiteX125" fmla="*/ 3305968 w 4836318"/>
                <a:gd name="connsiteY125" fmla="*/ 3065462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3185318 w 4836318"/>
                <a:gd name="connsiteY122" fmla="*/ 2944812 h 4373562"/>
                <a:gd name="connsiteX123" fmla="*/ 3198018 w 4836318"/>
                <a:gd name="connsiteY123" fmla="*/ 2995612 h 4373562"/>
                <a:gd name="connsiteX124" fmla="*/ 3236118 w 4836318"/>
                <a:gd name="connsiteY124" fmla="*/ 3021012 h 4373562"/>
                <a:gd name="connsiteX125" fmla="*/ 3267868 w 4836318"/>
                <a:gd name="connsiteY125" fmla="*/ 3033712 h 4373562"/>
                <a:gd name="connsiteX126" fmla="*/ 3305968 w 4836318"/>
                <a:gd name="connsiteY126" fmla="*/ 3065462 h 4373562"/>
                <a:gd name="connsiteX127" fmla="*/ 3394868 w 4836318"/>
                <a:gd name="connsiteY127" fmla="*/ 3128962 h 4373562"/>
                <a:gd name="connsiteX128" fmla="*/ 3375818 w 4836318"/>
                <a:gd name="connsiteY128" fmla="*/ 3186112 h 4373562"/>
                <a:gd name="connsiteX129" fmla="*/ 3407568 w 4836318"/>
                <a:gd name="connsiteY129" fmla="*/ 3205162 h 4373562"/>
                <a:gd name="connsiteX130" fmla="*/ 3426618 w 4836318"/>
                <a:gd name="connsiteY130" fmla="*/ 3211512 h 4373562"/>
                <a:gd name="connsiteX131" fmla="*/ 3464718 w 4836318"/>
                <a:gd name="connsiteY131" fmla="*/ 3243262 h 4373562"/>
                <a:gd name="connsiteX132" fmla="*/ 3477418 w 4836318"/>
                <a:gd name="connsiteY132" fmla="*/ 3281362 h 4373562"/>
                <a:gd name="connsiteX133" fmla="*/ 3509168 w 4836318"/>
                <a:gd name="connsiteY133" fmla="*/ 3325812 h 4373562"/>
                <a:gd name="connsiteX134" fmla="*/ 3585368 w 4836318"/>
                <a:gd name="connsiteY134" fmla="*/ 3319462 h 4373562"/>
                <a:gd name="connsiteX135" fmla="*/ 3623468 w 4836318"/>
                <a:gd name="connsiteY135" fmla="*/ 3370262 h 4373562"/>
                <a:gd name="connsiteX136" fmla="*/ 3655218 w 4836318"/>
                <a:gd name="connsiteY136" fmla="*/ 3408362 h 4373562"/>
                <a:gd name="connsiteX137" fmla="*/ 3693318 w 4836318"/>
                <a:gd name="connsiteY137" fmla="*/ 3478212 h 4373562"/>
                <a:gd name="connsiteX138" fmla="*/ 3706018 w 4836318"/>
                <a:gd name="connsiteY138" fmla="*/ 3522662 h 4373562"/>
                <a:gd name="connsiteX139" fmla="*/ 3807618 w 4836318"/>
                <a:gd name="connsiteY139" fmla="*/ 3560762 h 4373562"/>
                <a:gd name="connsiteX140" fmla="*/ 3858418 w 4836318"/>
                <a:gd name="connsiteY140" fmla="*/ 3548062 h 4373562"/>
                <a:gd name="connsiteX141" fmla="*/ 3877468 w 4836318"/>
                <a:gd name="connsiteY141" fmla="*/ 3643312 h 4373562"/>
                <a:gd name="connsiteX142" fmla="*/ 3934618 w 4836318"/>
                <a:gd name="connsiteY142" fmla="*/ 3649662 h 4373562"/>
                <a:gd name="connsiteX143" fmla="*/ 3998118 w 4836318"/>
                <a:gd name="connsiteY143" fmla="*/ 3675062 h 4373562"/>
                <a:gd name="connsiteX144" fmla="*/ 4048918 w 4836318"/>
                <a:gd name="connsiteY144" fmla="*/ 3681412 h 4373562"/>
                <a:gd name="connsiteX145" fmla="*/ 4074318 w 4836318"/>
                <a:gd name="connsiteY145" fmla="*/ 3687762 h 4373562"/>
                <a:gd name="connsiteX146" fmla="*/ 4125118 w 4836318"/>
                <a:gd name="connsiteY146" fmla="*/ 3738562 h 4373562"/>
                <a:gd name="connsiteX147" fmla="*/ 4144168 w 4836318"/>
                <a:gd name="connsiteY147" fmla="*/ 3744912 h 4373562"/>
                <a:gd name="connsiteX148" fmla="*/ 4150518 w 4836318"/>
                <a:gd name="connsiteY148" fmla="*/ 3808412 h 4373562"/>
                <a:gd name="connsiteX149" fmla="*/ 4150518 w 4836318"/>
                <a:gd name="connsiteY149" fmla="*/ 3808412 h 4373562"/>
                <a:gd name="connsiteX150" fmla="*/ 4226718 w 4836318"/>
                <a:gd name="connsiteY150" fmla="*/ 3897312 h 4373562"/>
                <a:gd name="connsiteX151" fmla="*/ 4271168 w 4836318"/>
                <a:gd name="connsiteY151" fmla="*/ 3929062 h 4373562"/>
                <a:gd name="connsiteX152" fmla="*/ 4271168 w 4836318"/>
                <a:gd name="connsiteY152" fmla="*/ 3929062 h 4373562"/>
                <a:gd name="connsiteX153" fmla="*/ 4372768 w 4836318"/>
                <a:gd name="connsiteY153" fmla="*/ 3973512 h 4373562"/>
                <a:gd name="connsiteX154" fmla="*/ 4385468 w 4836318"/>
                <a:gd name="connsiteY154" fmla="*/ 4024312 h 4373562"/>
                <a:gd name="connsiteX155" fmla="*/ 4385468 w 4836318"/>
                <a:gd name="connsiteY155" fmla="*/ 4024312 h 4373562"/>
                <a:gd name="connsiteX156" fmla="*/ 4442618 w 4836318"/>
                <a:gd name="connsiteY156" fmla="*/ 4068762 h 4373562"/>
                <a:gd name="connsiteX157" fmla="*/ 4468018 w 4836318"/>
                <a:gd name="connsiteY157" fmla="*/ 4106862 h 4373562"/>
                <a:gd name="connsiteX158" fmla="*/ 4468018 w 4836318"/>
                <a:gd name="connsiteY158" fmla="*/ 4106862 h 4373562"/>
                <a:gd name="connsiteX159" fmla="*/ 4563268 w 4836318"/>
                <a:gd name="connsiteY159" fmla="*/ 4144962 h 4373562"/>
                <a:gd name="connsiteX160" fmla="*/ 4556918 w 4836318"/>
                <a:gd name="connsiteY160" fmla="*/ 4208462 h 4373562"/>
                <a:gd name="connsiteX161" fmla="*/ 4601368 w 4836318"/>
                <a:gd name="connsiteY161" fmla="*/ 4214812 h 4373562"/>
                <a:gd name="connsiteX162" fmla="*/ 4614068 w 4836318"/>
                <a:gd name="connsiteY162" fmla="*/ 4252912 h 4373562"/>
                <a:gd name="connsiteX163" fmla="*/ 4652168 w 4836318"/>
                <a:gd name="connsiteY163" fmla="*/ 4291012 h 4373562"/>
                <a:gd name="connsiteX164" fmla="*/ 4652168 w 4836318"/>
                <a:gd name="connsiteY164" fmla="*/ 4291012 h 4373562"/>
                <a:gd name="connsiteX165" fmla="*/ 4766468 w 4836318"/>
                <a:gd name="connsiteY165" fmla="*/ 4297362 h 4373562"/>
                <a:gd name="connsiteX166" fmla="*/ 4829968 w 4836318"/>
                <a:gd name="connsiteY166" fmla="*/ 4348162 h 4373562"/>
                <a:gd name="connsiteX167" fmla="*/ 4836318 w 4836318"/>
                <a:gd name="connsiteY167" fmla="*/ 4373562 h 4373562"/>
                <a:gd name="connsiteX168" fmla="*/ 4836318 w 4836318"/>
                <a:gd name="connsiteY168"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84487 w 4836318"/>
                <a:gd name="connsiteY122" fmla="*/ 2764631 h 4373562"/>
                <a:gd name="connsiteX123" fmla="*/ 3185318 w 4836318"/>
                <a:gd name="connsiteY123" fmla="*/ 2944812 h 4373562"/>
                <a:gd name="connsiteX124" fmla="*/ 3198018 w 4836318"/>
                <a:gd name="connsiteY124" fmla="*/ 2995612 h 4373562"/>
                <a:gd name="connsiteX125" fmla="*/ 3236118 w 4836318"/>
                <a:gd name="connsiteY125" fmla="*/ 3021012 h 4373562"/>
                <a:gd name="connsiteX126" fmla="*/ 3267868 w 4836318"/>
                <a:gd name="connsiteY126" fmla="*/ 3033712 h 4373562"/>
                <a:gd name="connsiteX127" fmla="*/ 3305968 w 4836318"/>
                <a:gd name="connsiteY127" fmla="*/ 3065462 h 4373562"/>
                <a:gd name="connsiteX128" fmla="*/ 3394868 w 4836318"/>
                <a:gd name="connsiteY128" fmla="*/ 3128962 h 4373562"/>
                <a:gd name="connsiteX129" fmla="*/ 3375818 w 4836318"/>
                <a:gd name="connsiteY129" fmla="*/ 3186112 h 4373562"/>
                <a:gd name="connsiteX130" fmla="*/ 3407568 w 4836318"/>
                <a:gd name="connsiteY130" fmla="*/ 3205162 h 4373562"/>
                <a:gd name="connsiteX131" fmla="*/ 3426618 w 4836318"/>
                <a:gd name="connsiteY131" fmla="*/ 3211512 h 4373562"/>
                <a:gd name="connsiteX132" fmla="*/ 3464718 w 4836318"/>
                <a:gd name="connsiteY132" fmla="*/ 3243262 h 4373562"/>
                <a:gd name="connsiteX133" fmla="*/ 3477418 w 4836318"/>
                <a:gd name="connsiteY133" fmla="*/ 3281362 h 4373562"/>
                <a:gd name="connsiteX134" fmla="*/ 3509168 w 4836318"/>
                <a:gd name="connsiteY134" fmla="*/ 3325812 h 4373562"/>
                <a:gd name="connsiteX135" fmla="*/ 3585368 w 4836318"/>
                <a:gd name="connsiteY135" fmla="*/ 3319462 h 4373562"/>
                <a:gd name="connsiteX136" fmla="*/ 3623468 w 4836318"/>
                <a:gd name="connsiteY136" fmla="*/ 3370262 h 4373562"/>
                <a:gd name="connsiteX137" fmla="*/ 3655218 w 4836318"/>
                <a:gd name="connsiteY137" fmla="*/ 3408362 h 4373562"/>
                <a:gd name="connsiteX138" fmla="*/ 3693318 w 4836318"/>
                <a:gd name="connsiteY138" fmla="*/ 3478212 h 4373562"/>
                <a:gd name="connsiteX139" fmla="*/ 3706018 w 4836318"/>
                <a:gd name="connsiteY139" fmla="*/ 3522662 h 4373562"/>
                <a:gd name="connsiteX140" fmla="*/ 3807618 w 4836318"/>
                <a:gd name="connsiteY140" fmla="*/ 3560762 h 4373562"/>
                <a:gd name="connsiteX141" fmla="*/ 3858418 w 4836318"/>
                <a:gd name="connsiteY141" fmla="*/ 3548062 h 4373562"/>
                <a:gd name="connsiteX142" fmla="*/ 3877468 w 4836318"/>
                <a:gd name="connsiteY142" fmla="*/ 3643312 h 4373562"/>
                <a:gd name="connsiteX143" fmla="*/ 3934618 w 4836318"/>
                <a:gd name="connsiteY143" fmla="*/ 3649662 h 4373562"/>
                <a:gd name="connsiteX144" fmla="*/ 3998118 w 4836318"/>
                <a:gd name="connsiteY144" fmla="*/ 3675062 h 4373562"/>
                <a:gd name="connsiteX145" fmla="*/ 4048918 w 4836318"/>
                <a:gd name="connsiteY145" fmla="*/ 3681412 h 4373562"/>
                <a:gd name="connsiteX146" fmla="*/ 4074318 w 4836318"/>
                <a:gd name="connsiteY146" fmla="*/ 3687762 h 4373562"/>
                <a:gd name="connsiteX147" fmla="*/ 4125118 w 4836318"/>
                <a:gd name="connsiteY147" fmla="*/ 3738562 h 4373562"/>
                <a:gd name="connsiteX148" fmla="*/ 4144168 w 4836318"/>
                <a:gd name="connsiteY148" fmla="*/ 3744912 h 4373562"/>
                <a:gd name="connsiteX149" fmla="*/ 4150518 w 4836318"/>
                <a:gd name="connsiteY149" fmla="*/ 3808412 h 4373562"/>
                <a:gd name="connsiteX150" fmla="*/ 4150518 w 4836318"/>
                <a:gd name="connsiteY150" fmla="*/ 3808412 h 4373562"/>
                <a:gd name="connsiteX151" fmla="*/ 4226718 w 4836318"/>
                <a:gd name="connsiteY151" fmla="*/ 3897312 h 4373562"/>
                <a:gd name="connsiteX152" fmla="*/ 4271168 w 4836318"/>
                <a:gd name="connsiteY152" fmla="*/ 3929062 h 4373562"/>
                <a:gd name="connsiteX153" fmla="*/ 4271168 w 4836318"/>
                <a:gd name="connsiteY153" fmla="*/ 3929062 h 4373562"/>
                <a:gd name="connsiteX154" fmla="*/ 4372768 w 4836318"/>
                <a:gd name="connsiteY154" fmla="*/ 3973512 h 4373562"/>
                <a:gd name="connsiteX155" fmla="*/ 4385468 w 4836318"/>
                <a:gd name="connsiteY155" fmla="*/ 4024312 h 4373562"/>
                <a:gd name="connsiteX156" fmla="*/ 4385468 w 4836318"/>
                <a:gd name="connsiteY156" fmla="*/ 4024312 h 4373562"/>
                <a:gd name="connsiteX157" fmla="*/ 4442618 w 4836318"/>
                <a:gd name="connsiteY157" fmla="*/ 4068762 h 4373562"/>
                <a:gd name="connsiteX158" fmla="*/ 4468018 w 4836318"/>
                <a:gd name="connsiteY158" fmla="*/ 4106862 h 4373562"/>
                <a:gd name="connsiteX159" fmla="*/ 4468018 w 4836318"/>
                <a:gd name="connsiteY159" fmla="*/ 4106862 h 4373562"/>
                <a:gd name="connsiteX160" fmla="*/ 4563268 w 4836318"/>
                <a:gd name="connsiteY160" fmla="*/ 4144962 h 4373562"/>
                <a:gd name="connsiteX161" fmla="*/ 4556918 w 4836318"/>
                <a:gd name="connsiteY161" fmla="*/ 4208462 h 4373562"/>
                <a:gd name="connsiteX162" fmla="*/ 4601368 w 4836318"/>
                <a:gd name="connsiteY162" fmla="*/ 4214812 h 4373562"/>
                <a:gd name="connsiteX163" fmla="*/ 4614068 w 4836318"/>
                <a:gd name="connsiteY163" fmla="*/ 4252912 h 4373562"/>
                <a:gd name="connsiteX164" fmla="*/ 4652168 w 4836318"/>
                <a:gd name="connsiteY164" fmla="*/ 4291012 h 4373562"/>
                <a:gd name="connsiteX165" fmla="*/ 4652168 w 4836318"/>
                <a:gd name="connsiteY165" fmla="*/ 4291012 h 4373562"/>
                <a:gd name="connsiteX166" fmla="*/ 4766468 w 4836318"/>
                <a:gd name="connsiteY166" fmla="*/ 4297362 h 4373562"/>
                <a:gd name="connsiteX167" fmla="*/ 4829968 w 4836318"/>
                <a:gd name="connsiteY167" fmla="*/ 4348162 h 4373562"/>
                <a:gd name="connsiteX168" fmla="*/ 4836318 w 4836318"/>
                <a:gd name="connsiteY168" fmla="*/ 4373562 h 4373562"/>
                <a:gd name="connsiteX169" fmla="*/ 4836318 w 4836318"/>
                <a:gd name="connsiteY16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84487 w 4836318"/>
                <a:gd name="connsiteY122" fmla="*/ 2764631 h 4373562"/>
                <a:gd name="connsiteX123" fmla="*/ 3185318 w 4836318"/>
                <a:gd name="connsiteY123" fmla="*/ 2944812 h 4373562"/>
                <a:gd name="connsiteX124" fmla="*/ 3198018 w 4836318"/>
                <a:gd name="connsiteY124" fmla="*/ 2995612 h 4373562"/>
                <a:gd name="connsiteX125" fmla="*/ 3236118 w 4836318"/>
                <a:gd name="connsiteY125" fmla="*/ 3021012 h 4373562"/>
                <a:gd name="connsiteX126" fmla="*/ 3267868 w 4836318"/>
                <a:gd name="connsiteY126" fmla="*/ 3033712 h 4373562"/>
                <a:gd name="connsiteX127" fmla="*/ 3305968 w 4836318"/>
                <a:gd name="connsiteY127" fmla="*/ 3065462 h 4373562"/>
                <a:gd name="connsiteX128" fmla="*/ 3394868 w 4836318"/>
                <a:gd name="connsiteY128" fmla="*/ 3128962 h 4373562"/>
                <a:gd name="connsiteX129" fmla="*/ 3375818 w 4836318"/>
                <a:gd name="connsiteY129" fmla="*/ 3186112 h 4373562"/>
                <a:gd name="connsiteX130" fmla="*/ 3407568 w 4836318"/>
                <a:gd name="connsiteY130" fmla="*/ 3205162 h 4373562"/>
                <a:gd name="connsiteX131" fmla="*/ 3426618 w 4836318"/>
                <a:gd name="connsiteY131" fmla="*/ 3211512 h 4373562"/>
                <a:gd name="connsiteX132" fmla="*/ 3464718 w 4836318"/>
                <a:gd name="connsiteY132" fmla="*/ 3243262 h 4373562"/>
                <a:gd name="connsiteX133" fmla="*/ 3477418 w 4836318"/>
                <a:gd name="connsiteY133" fmla="*/ 3281362 h 4373562"/>
                <a:gd name="connsiteX134" fmla="*/ 3509168 w 4836318"/>
                <a:gd name="connsiteY134" fmla="*/ 3325812 h 4373562"/>
                <a:gd name="connsiteX135" fmla="*/ 3585368 w 4836318"/>
                <a:gd name="connsiteY135" fmla="*/ 3319462 h 4373562"/>
                <a:gd name="connsiteX136" fmla="*/ 3623468 w 4836318"/>
                <a:gd name="connsiteY136" fmla="*/ 3370262 h 4373562"/>
                <a:gd name="connsiteX137" fmla="*/ 3655218 w 4836318"/>
                <a:gd name="connsiteY137" fmla="*/ 3408362 h 4373562"/>
                <a:gd name="connsiteX138" fmla="*/ 3693318 w 4836318"/>
                <a:gd name="connsiteY138" fmla="*/ 3478212 h 4373562"/>
                <a:gd name="connsiteX139" fmla="*/ 3706018 w 4836318"/>
                <a:gd name="connsiteY139" fmla="*/ 3522662 h 4373562"/>
                <a:gd name="connsiteX140" fmla="*/ 3807618 w 4836318"/>
                <a:gd name="connsiteY140" fmla="*/ 3560762 h 4373562"/>
                <a:gd name="connsiteX141" fmla="*/ 3858418 w 4836318"/>
                <a:gd name="connsiteY141" fmla="*/ 3548062 h 4373562"/>
                <a:gd name="connsiteX142" fmla="*/ 3877468 w 4836318"/>
                <a:gd name="connsiteY142" fmla="*/ 3643312 h 4373562"/>
                <a:gd name="connsiteX143" fmla="*/ 3934618 w 4836318"/>
                <a:gd name="connsiteY143" fmla="*/ 3649662 h 4373562"/>
                <a:gd name="connsiteX144" fmla="*/ 3998118 w 4836318"/>
                <a:gd name="connsiteY144" fmla="*/ 3675062 h 4373562"/>
                <a:gd name="connsiteX145" fmla="*/ 4048918 w 4836318"/>
                <a:gd name="connsiteY145" fmla="*/ 3681412 h 4373562"/>
                <a:gd name="connsiteX146" fmla="*/ 4074318 w 4836318"/>
                <a:gd name="connsiteY146" fmla="*/ 3687762 h 4373562"/>
                <a:gd name="connsiteX147" fmla="*/ 4125118 w 4836318"/>
                <a:gd name="connsiteY147" fmla="*/ 3738562 h 4373562"/>
                <a:gd name="connsiteX148" fmla="*/ 4144168 w 4836318"/>
                <a:gd name="connsiteY148" fmla="*/ 3744912 h 4373562"/>
                <a:gd name="connsiteX149" fmla="*/ 4150518 w 4836318"/>
                <a:gd name="connsiteY149" fmla="*/ 3808412 h 4373562"/>
                <a:gd name="connsiteX150" fmla="*/ 4150518 w 4836318"/>
                <a:gd name="connsiteY150" fmla="*/ 3808412 h 4373562"/>
                <a:gd name="connsiteX151" fmla="*/ 4226718 w 4836318"/>
                <a:gd name="connsiteY151" fmla="*/ 3897312 h 4373562"/>
                <a:gd name="connsiteX152" fmla="*/ 4271168 w 4836318"/>
                <a:gd name="connsiteY152" fmla="*/ 3929062 h 4373562"/>
                <a:gd name="connsiteX153" fmla="*/ 4271168 w 4836318"/>
                <a:gd name="connsiteY153" fmla="*/ 3929062 h 4373562"/>
                <a:gd name="connsiteX154" fmla="*/ 4372768 w 4836318"/>
                <a:gd name="connsiteY154" fmla="*/ 3973512 h 4373562"/>
                <a:gd name="connsiteX155" fmla="*/ 4385468 w 4836318"/>
                <a:gd name="connsiteY155" fmla="*/ 4024312 h 4373562"/>
                <a:gd name="connsiteX156" fmla="*/ 4385468 w 4836318"/>
                <a:gd name="connsiteY156" fmla="*/ 4024312 h 4373562"/>
                <a:gd name="connsiteX157" fmla="*/ 4442618 w 4836318"/>
                <a:gd name="connsiteY157" fmla="*/ 4068762 h 4373562"/>
                <a:gd name="connsiteX158" fmla="*/ 4468018 w 4836318"/>
                <a:gd name="connsiteY158" fmla="*/ 4106862 h 4373562"/>
                <a:gd name="connsiteX159" fmla="*/ 4468018 w 4836318"/>
                <a:gd name="connsiteY159" fmla="*/ 4106862 h 4373562"/>
                <a:gd name="connsiteX160" fmla="*/ 4563268 w 4836318"/>
                <a:gd name="connsiteY160" fmla="*/ 4144962 h 4373562"/>
                <a:gd name="connsiteX161" fmla="*/ 4556918 w 4836318"/>
                <a:gd name="connsiteY161" fmla="*/ 4208462 h 4373562"/>
                <a:gd name="connsiteX162" fmla="*/ 4601368 w 4836318"/>
                <a:gd name="connsiteY162" fmla="*/ 4214812 h 4373562"/>
                <a:gd name="connsiteX163" fmla="*/ 4614068 w 4836318"/>
                <a:gd name="connsiteY163" fmla="*/ 4252912 h 4373562"/>
                <a:gd name="connsiteX164" fmla="*/ 4652168 w 4836318"/>
                <a:gd name="connsiteY164" fmla="*/ 4291012 h 4373562"/>
                <a:gd name="connsiteX165" fmla="*/ 4652168 w 4836318"/>
                <a:gd name="connsiteY165" fmla="*/ 4291012 h 4373562"/>
                <a:gd name="connsiteX166" fmla="*/ 4766468 w 4836318"/>
                <a:gd name="connsiteY166" fmla="*/ 4297362 h 4373562"/>
                <a:gd name="connsiteX167" fmla="*/ 4829968 w 4836318"/>
                <a:gd name="connsiteY167" fmla="*/ 4348162 h 4373562"/>
                <a:gd name="connsiteX168" fmla="*/ 4836318 w 4836318"/>
                <a:gd name="connsiteY168" fmla="*/ 4373562 h 4373562"/>
                <a:gd name="connsiteX169" fmla="*/ 4836318 w 4836318"/>
                <a:gd name="connsiteY16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3185318 w 4836318"/>
                <a:gd name="connsiteY123" fmla="*/ 2944812 h 4373562"/>
                <a:gd name="connsiteX124" fmla="*/ 3198018 w 4836318"/>
                <a:gd name="connsiteY124" fmla="*/ 2995612 h 4373562"/>
                <a:gd name="connsiteX125" fmla="*/ 3236118 w 4836318"/>
                <a:gd name="connsiteY125" fmla="*/ 3021012 h 4373562"/>
                <a:gd name="connsiteX126" fmla="*/ 3267868 w 4836318"/>
                <a:gd name="connsiteY126" fmla="*/ 3033712 h 4373562"/>
                <a:gd name="connsiteX127" fmla="*/ 3305968 w 4836318"/>
                <a:gd name="connsiteY127" fmla="*/ 3065462 h 4373562"/>
                <a:gd name="connsiteX128" fmla="*/ 3394868 w 4836318"/>
                <a:gd name="connsiteY128" fmla="*/ 3128962 h 4373562"/>
                <a:gd name="connsiteX129" fmla="*/ 3375818 w 4836318"/>
                <a:gd name="connsiteY129" fmla="*/ 3186112 h 4373562"/>
                <a:gd name="connsiteX130" fmla="*/ 3407568 w 4836318"/>
                <a:gd name="connsiteY130" fmla="*/ 3205162 h 4373562"/>
                <a:gd name="connsiteX131" fmla="*/ 3426618 w 4836318"/>
                <a:gd name="connsiteY131" fmla="*/ 3211512 h 4373562"/>
                <a:gd name="connsiteX132" fmla="*/ 3464718 w 4836318"/>
                <a:gd name="connsiteY132" fmla="*/ 3243262 h 4373562"/>
                <a:gd name="connsiteX133" fmla="*/ 3477418 w 4836318"/>
                <a:gd name="connsiteY133" fmla="*/ 3281362 h 4373562"/>
                <a:gd name="connsiteX134" fmla="*/ 3509168 w 4836318"/>
                <a:gd name="connsiteY134" fmla="*/ 3325812 h 4373562"/>
                <a:gd name="connsiteX135" fmla="*/ 3585368 w 4836318"/>
                <a:gd name="connsiteY135" fmla="*/ 3319462 h 4373562"/>
                <a:gd name="connsiteX136" fmla="*/ 3623468 w 4836318"/>
                <a:gd name="connsiteY136" fmla="*/ 3370262 h 4373562"/>
                <a:gd name="connsiteX137" fmla="*/ 3655218 w 4836318"/>
                <a:gd name="connsiteY137" fmla="*/ 3408362 h 4373562"/>
                <a:gd name="connsiteX138" fmla="*/ 3693318 w 4836318"/>
                <a:gd name="connsiteY138" fmla="*/ 3478212 h 4373562"/>
                <a:gd name="connsiteX139" fmla="*/ 3706018 w 4836318"/>
                <a:gd name="connsiteY139" fmla="*/ 3522662 h 4373562"/>
                <a:gd name="connsiteX140" fmla="*/ 3807618 w 4836318"/>
                <a:gd name="connsiteY140" fmla="*/ 3560762 h 4373562"/>
                <a:gd name="connsiteX141" fmla="*/ 3858418 w 4836318"/>
                <a:gd name="connsiteY141" fmla="*/ 3548062 h 4373562"/>
                <a:gd name="connsiteX142" fmla="*/ 3877468 w 4836318"/>
                <a:gd name="connsiteY142" fmla="*/ 3643312 h 4373562"/>
                <a:gd name="connsiteX143" fmla="*/ 3934618 w 4836318"/>
                <a:gd name="connsiteY143" fmla="*/ 3649662 h 4373562"/>
                <a:gd name="connsiteX144" fmla="*/ 3998118 w 4836318"/>
                <a:gd name="connsiteY144" fmla="*/ 3675062 h 4373562"/>
                <a:gd name="connsiteX145" fmla="*/ 4048918 w 4836318"/>
                <a:gd name="connsiteY145" fmla="*/ 3681412 h 4373562"/>
                <a:gd name="connsiteX146" fmla="*/ 4074318 w 4836318"/>
                <a:gd name="connsiteY146" fmla="*/ 3687762 h 4373562"/>
                <a:gd name="connsiteX147" fmla="*/ 4125118 w 4836318"/>
                <a:gd name="connsiteY147" fmla="*/ 3738562 h 4373562"/>
                <a:gd name="connsiteX148" fmla="*/ 4144168 w 4836318"/>
                <a:gd name="connsiteY148" fmla="*/ 3744912 h 4373562"/>
                <a:gd name="connsiteX149" fmla="*/ 4150518 w 4836318"/>
                <a:gd name="connsiteY149" fmla="*/ 3808412 h 4373562"/>
                <a:gd name="connsiteX150" fmla="*/ 4150518 w 4836318"/>
                <a:gd name="connsiteY150" fmla="*/ 3808412 h 4373562"/>
                <a:gd name="connsiteX151" fmla="*/ 4226718 w 4836318"/>
                <a:gd name="connsiteY151" fmla="*/ 3897312 h 4373562"/>
                <a:gd name="connsiteX152" fmla="*/ 4271168 w 4836318"/>
                <a:gd name="connsiteY152" fmla="*/ 3929062 h 4373562"/>
                <a:gd name="connsiteX153" fmla="*/ 4271168 w 4836318"/>
                <a:gd name="connsiteY153" fmla="*/ 3929062 h 4373562"/>
                <a:gd name="connsiteX154" fmla="*/ 4372768 w 4836318"/>
                <a:gd name="connsiteY154" fmla="*/ 3973512 h 4373562"/>
                <a:gd name="connsiteX155" fmla="*/ 4385468 w 4836318"/>
                <a:gd name="connsiteY155" fmla="*/ 4024312 h 4373562"/>
                <a:gd name="connsiteX156" fmla="*/ 4385468 w 4836318"/>
                <a:gd name="connsiteY156" fmla="*/ 4024312 h 4373562"/>
                <a:gd name="connsiteX157" fmla="*/ 4442618 w 4836318"/>
                <a:gd name="connsiteY157" fmla="*/ 4068762 h 4373562"/>
                <a:gd name="connsiteX158" fmla="*/ 4468018 w 4836318"/>
                <a:gd name="connsiteY158" fmla="*/ 4106862 h 4373562"/>
                <a:gd name="connsiteX159" fmla="*/ 4468018 w 4836318"/>
                <a:gd name="connsiteY159" fmla="*/ 4106862 h 4373562"/>
                <a:gd name="connsiteX160" fmla="*/ 4563268 w 4836318"/>
                <a:gd name="connsiteY160" fmla="*/ 4144962 h 4373562"/>
                <a:gd name="connsiteX161" fmla="*/ 4556918 w 4836318"/>
                <a:gd name="connsiteY161" fmla="*/ 4208462 h 4373562"/>
                <a:gd name="connsiteX162" fmla="*/ 4601368 w 4836318"/>
                <a:gd name="connsiteY162" fmla="*/ 4214812 h 4373562"/>
                <a:gd name="connsiteX163" fmla="*/ 4614068 w 4836318"/>
                <a:gd name="connsiteY163" fmla="*/ 4252912 h 4373562"/>
                <a:gd name="connsiteX164" fmla="*/ 4652168 w 4836318"/>
                <a:gd name="connsiteY164" fmla="*/ 4291012 h 4373562"/>
                <a:gd name="connsiteX165" fmla="*/ 4652168 w 4836318"/>
                <a:gd name="connsiteY165" fmla="*/ 4291012 h 4373562"/>
                <a:gd name="connsiteX166" fmla="*/ 4766468 w 4836318"/>
                <a:gd name="connsiteY166" fmla="*/ 4297362 h 4373562"/>
                <a:gd name="connsiteX167" fmla="*/ 4829968 w 4836318"/>
                <a:gd name="connsiteY167" fmla="*/ 4348162 h 4373562"/>
                <a:gd name="connsiteX168" fmla="*/ 4836318 w 4836318"/>
                <a:gd name="connsiteY168" fmla="*/ 4373562 h 4373562"/>
                <a:gd name="connsiteX169" fmla="*/ 4836318 w 4836318"/>
                <a:gd name="connsiteY16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3185318 w 4836318"/>
                <a:gd name="connsiteY123" fmla="*/ 2944812 h 4373562"/>
                <a:gd name="connsiteX124" fmla="*/ 3198018 w 4836318"/>
                <a:gd name="connsiteY124" fmla="*/ 2995612 h 4373562"/>
                <a:gd name="connsiteX125" fmla="*/ 3236118 w 4836318"/>
                <a:gd name="connsiteY125" fmla="*/ 3021012 h 4373562"/>
                <a:gd name="connsiteX126" fmla="*/ 3267868 w 4836318"/>
                <a:gd name="connsiteY126" fmla="*/ 3033712 h 4373562"/>
                <a:gd name="connsiteX127" fmla="*/ 3305968 w 4836318"/>
                <a:gd name="connsiteY127" fmla="*/ 3065462 h 4373562"/>
                <a:gd name="connsiteX128" fmla="*/ 3394868 w 4836318"/>
                <a:gd name="connsiteY128" fmla="*/ 3128962 h 4373562"/>
                <a:gd name="connsiteX129" fmla="*/ 3375818 w 4836318"/>
                <a:gd name="connsiteY129" fmla="*/ 3186112 h 4373562"/>
                <a:gd name="connsiteX130" fmla="*/ 3407568 w 4836318"/>
                <a:gd name="connsiteY130" fmla="*/ 3205162 h 4373562"/>
                <a:gd name="connsiteX131" fmla="*/ 3426618 w 4836318"/>
                <a:gd name="connsiteY131" fmla="*/ 3211512 h 4373562"/>
                <a:gd name="connsiteX132" fmla="*/ 3464718 w 4836318"/>
                <a:gd name="connsiteY132" fmla="*/ 3243262 h 4373562"/>
                <a:gd name="connsiteX133" fmla="*/ 3477418 w 4836318"/>
                <a:gd name="connsiteY133" fmla="*/ 3281362 h 4373562"/>
                <a:gd name="connsiteX134" fmla="*/ 3509168 w 4836318"/>
                <a:gd name="connsiteY134" fmla="*/ 3325812 h 4373562"/>
                <a:gd name="connsiteX135" fmla="*/ 3585368 w 4836318"/>
                <a:gd name="connsiteY135" fmla="*/ 3319462 h 4373562"/>
                <a:gd name="connsiteX136" fmla="*/ 3623468 w 4836318"/>
                <a:gd name="connsiteY136" fmla="*/ 3370262 h 4373562"/>
                <a:gd name="connsiteX137" fmla="*/ 3655218 w 4836318"/>
                <a:gd name="connsiteY137" fmla="*/ 3408362 h 4373562"/>
                <a:gd name="connsiteX138" fmla="*/ 3693318 w 4836318"/>
                <a:gd name="connsiteY138" fmla="*/ 3478212 h 4373562"/>
                <a:gd name="connsiteX139" fmla="*/ 3706018 w 4836318"/>
                <a:gd name="connsiteY139" fmla="*/ 3522662 h 4373562"/>
                <a:gd name="connsiteX140" fmla="*/ 3807618 w 4836318"/>
                <a:gd name="connsiteY140" fmla="*/ 3560762 h 4373562"/>
                <a:gd name="connsiteX141" fmla="*/ 3858418 w 4836318"/>
                <a:gd name="connsiteY141" fmla="*/ 3548062 h 4373562"/>
                <a:gd name="connsiteX142" fmla="*/ 3877468 w 4836318"/>
                <a:gd name="connsiteY142" fmla="*/ 3643312 h 4373562"/>
                <a:gd name="connsiteX143" fmla="*/ 3934618 w 4836318"/>
                <a:gd name="connsiteY143" fmla="*/ 3649662 h 4373562"/>
                <a:gd name="connsiteX144" fmla="*/ 3998118 w 4836318"/>
                <a:gd name="connsiteY144" fmla="*/ 3675062 h 4373562"/>
                <a:gd name="connsiteX145" fmla="*/ 4048918 w 4836318"/>
                <a:gd name="connsiteY145" fmla="*/ 3681412 h 4373562"/>
                <a:gd name="connsiteX146" fmla="*/ 4074318 w 4836318"/>
                <a:gd name="connsiteY146" fmla="*/ 3687762 h 4373562"/>
                <a:gd name="connsiteX147" fmla="*/ 4125118 w 4836318"/>
                <a:gd name="connsiteY147" fmla="*/ 3738562 h 4373562"/>
                <a:gd name="connsiteX148" fmla="*/ 4144168 w 4836318"/>
                <a:gd name="connsiteY148" fmla="*/ 3744912 h 4373562"/>
                <a:gd name="connsiteX149" fmla="*/ 4150518 w 4836318"/>
                <a:gd name="connsiteY149" fmla="*/ 3808412 h 4373562"/>
                <a:gd name="connsiteX150" fmla="*/ 4150518 w 4836318"/>
                <a:gd name="connsiteY150" fmla="*/ 3808412 h 4373562"/>
                <a:gd name="connsiteX151" fmla="*/ 4226718 w 4836318"/>
                <a:gd name="connsiteY151" fmla="*/ 3897312 h 4373562"/>
                <a:gd name="connsiteX152" fmla="*/ 4271168 w 4836318"/>
                <a:gd name="connsiteY152" fmla="*/ 3929062 h 4373562"/>
                <a:gd name="connsiteX153" fmla="*/ 4271168 w 4836318"/>
                <a:gd name="connsiteY153" fmla="*/ 3929062 h 4373562"/>
                <a:gd name="connsiteX154" fmla="*/ 4372768 w 4836318"/>
                <a:gd name="connsiteY154" fmla="*/ 3973512 h 4373562"/>
                <a:gd name="connsiteX155" fmla="*/ 4385468 w 4836318"/>
                <a:gd name="connsiteY155" fmla="*/ 4024312 h 4373562"/>
                <a:gd name="connsiteX156" fmla="*/ 4385468 w 4836318"/>
                <a:gd name="connsiteY156" fmla="*/ 4024312 h 4373562"/>
                <a:gd name="connsiteX157" fmla="*/ 4442618 w 4836318"/>
                <a:gd name="connsiteY157" fmla="*/ 4068762 h 4373562"/>
                <a:gd name="connsiteX158" fmla="*/ 4468018 w 4836318"/>
                <a:gd name="connsiteY158" fmla="*/ 4106862 h 4373562"/>
                <a:gd name="connsiteX159" fmla="*/ 4468018 w 4836318"/>
                <a:gd name="connsiteY159" fmla="*/ 4106862 h 4373562"/>
                <a:gd name="connsiteX160" fmla="*/ 4563268 w 4836318"/>
                <a:gd name="connsiteY160" fmla="*/ 4144962 h 4373562"/>
                <a:gd name="connsiteX161" fmla="*/ 4556918 w 4836318"/>
                <a:gd name="connsiteY161" fmla="*/ 4208462 h 4373562"/>
                <a:gd name="connsiteX162" fmla="*/ 4601368 w 4836318"/>
                <a:gd name="connsiteY162" fmla="*/ 4214812 h 4373562"/>
                <a:gd name="connsiteX163" fmla="*/ 4614068 w 4836318"/>
                <a:gd name="connsiteY163" fmla="*/ 4252912 h 4373562"/>
                <a:gd name="connsiteX164" fmla="*/ 4652168 w 4836318"/>
                <a:gd name="connsiteY164" fmla="*/ 4291012 h 4373562"/>
                <a:gd name="connsiteX165" fmla="*/ 4652168 w 4836318"/>
                <a:gd name="connsiteY165" fmla="*/ 4291012 h 4373562"/>
                <a:gd name="connsiteX166" fmla="*/ 4766468 w 4836318"/>
                <a:gd name="connsiteY166" fmla="*/ 4297362 h 4373562"/>
                <a:gd name="connsiteX167" fmla="*/ 4829968 w 4836318"/>
                <a:gd name="connsiteY167" fmla="*/ 4348162 h 4373562"/>
                <a:gd name="connsiteX168" fmla="*/ 4836318 w 4836318"/>
                <a:gd name="connsiteY168" fmla="*/ 4373562 h 4373562"/>
                <a:gd name="connsiteX169" fmla="*/ 4836318 w 4836318"/>
                <a:gd name="connsiteY16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8774 w 4836318"/>
                <a:gd name="connsiteY123" fmla="*/ 2755106 h 4373562"/>
                <a:gd name="connsiteX124" fmla="*/ 3185318 w 4836318"/>
                <a:gd name="connsiteY124" fmla="*/ 2944812 h 4373562"/>
                <a:gd name="connsiteX125" fmla="*/ 3198018 w 4836318"/>
                <a:gd name="connsiteY125" fmla="*/ 2995612 h 4373562"/>
                <a:gd name="connsiteX126" fmla="*/ 3236118 w 4836318"/>
                <a:gd name="connsiteY126" fmla="*/ 3021012 h 4373562"/>
                <a:gd name="connsiteX127" fmla="*/ 3267868 w 4836318"/>
                <a:gd name="connsiteY127" fmla="*/ 3033712 h 4373562"/>
                <a:gd name="connsiteX128" fmla="*/ 3305968 w 4836318"/>
                <a:gd name="connsiteY128" fmla="*/ 3065462 h 4373562"/>
                <a:gd name="connsiteX129" fmla="*/ 3394868 w 4836318"/>
                <a:gd name="connsiteY129" fmla="*/ 3128962 h 4373562"/>
                <a:gd name="connsiteX130" fmla="*/ 3375818 w 4836318"/>
                <a:gd name="connsiteY130" fmla="*/ 3186112 h 4373562"/>
                <a:gd name="connsiteX131" fmla="*/ 3407568 w 4836318"/>
                <a:gd name="connsiteY131" fmla="*/ 3205162 h 4373562"/>
                <a:gd name="connsiteX132" fmla="*/ 3426618 w 4836318"/>
                <a:gd name="connsiteY132" fmla="*/ 3211512 h 4373562"/>
                <a:gd name="connsiteX133" fmla="*/ 3464718 w 4836318"/>
                <a:gd name="connsiteY133" fmla="*/ 3243262 h 4373562"/>
                <a:gd name="connsiteX134" fmla="*/ 3477418 w 4836318"/>
                <a:gd name="connsiteY134" fmla="*/ 3281362 h 4373562"/>
                <a:gd name="connsiteX135" fmla="*/ 3509168 w 4836318"/>
                <a:gd name="connsiteY135" fmla="*/ 3325812 h 4373562"/>
                <a:gd name="connsiteX136" fmla="*/ 3585368 w 4836318"/>
                <a:gd name="connsiteY136" fmla="*/ 3319462 h 4373562"/>
                <a:gd name="connsiteX137" fmla="*/ 3623468 w 4836318"/>
                <a:gd name="connsiteY137" fmla="*/ 3370262 h 4373562"/>
                <a:gd name="connsiteX138" fmla="*/ 3655218 w 4836318"/>
                <a:gd name="connsiteY138" fmla="*/ 3408362 h 4373562"/>
                <a:gd name="connsiteX139" fmla="*/ 3693318 w 4836318"/>
                <a:gd name="connsiteY139" fmla="*/ 3478212 h 4373562"/>
                <a:gd name="connsiteX140" fmla="*/ 3706018 w 4836318"/>
                <a:gd name="connsiteY140" fmla="*/ 3522662 h 4373562"/>
                <a:gd name="connsiteX141" fmla="*/ 3807618 w 4836318"/>
                <a:gd name="connsiteY141" fmla="*/ 3560762 h 4373562"/>
                <a:gd name="connsiteX142" fmla="*/ 3858418 w 4836318"/>
                <a:gd name="connsiteY142" fmla="*/ 3548062 h 4373562"/>
                <a:gd name="connsiteX143" fmla="*/ 3877468 w 4836318"/>
                <a:gd name="connsiteY143" fmla="*/ 3643312 h 4373562"/>
                <a:gd name="connsiteX144" fmla="*/ 3934618 w 4836318"/>
                <a:gd name="connsiteY144" fmla="*/ 3649662 h 4373562"/>
                <a:gd name="connsiteX145" fmla="*/ 3998118 w 4836318"/>
                <a:gd name="connsiteY145" fmla="*/ 3675062 h 4373562"/>
                <a:gd name="connsiteX146" fmla="*/ 4048918 w 4836318"/>
                <a:gd name="connsiteY146" fmla="*/ 3681412 h 4373562"/>
                <a:gd name="connsiteX147" fmla="*/ 4074318 w 4836318"/>
                <a:gd name="connsiteY147" fmla="*/ 3687762 h 4373562"/>
                <a:gd name="connsiteX148" fmla="*/ 4125118 w 4836318"/>
                <a:gd name="connsiteY148" fmla="*/ 3738562 h 4373562"/>
                <a:gd name="connsiteX149" fmla="*/ 4144168 w 4836318"/>
                <a:gd name="connsiteY149" fmla="*/ 3744912 h 4373562"/>
                <a:gd name="connsiteX150" fmla="*/ 4150518 w 4836318"/>
                <a:gd name="connsiteY150" fmla="*/ 3808412 h 4373562"/>
                <a:gd name="connsiteX151" fmla="*/ 4150518 w 4836318"/>
                <a:gd name="connsiteY151" fmla="*/ 3808412 h 4373562"/>
                <a:gd name="connsiteX152" fmla="*/ 4226718 w 4836318"/>
                <a:gd name="connsiteY152" fmla="*/ 3897312 h 4373562"/>
                <a:gd name="connsiteX153" fmla="*/ 4271168 w 4836318"/>
                <a:gd name="connsiteY153" fmla="*/ 3929062 h 4373562"/>
                <a:gd name="connsiteX154" fmla="*/ 4271168 w 4836318"/>
                <a:gd name="connsiteY154" fmla="*/ 3929062 h 4373562"/>
                <a:gd name="connsiteX155" fmla="*/ 4372768 w 4836318"/>
                <a:gd name="connsiteY155" fmla="*/ 3973512 h 4373562"/>
                <a:gd name="connsiteX156" fmla="*/ 4385468 w 4836318"/>
                <a:gd name="connsiteY156" fmla="*/ 4024312 h 4373562"/>
                <a:gd name="connsiteX157" fmla="*/ 4385468 w 4836318"/>
                <a:gd name="connsiteY157" fmla="*/ 4024312 h 4373562"/>
                <a:gd name="connsiteX158" fmla="*/ 4442618 w 4836318"/>
                <a:gd name="connsiteY158" fmla="*/ 4068762 h 4373562"/>
                <a:gd name="connsiteX159" fmla="*/ 4468018 w 4836318"/>
                <a:gd name="connsiteY159" fmla="*/ 4106862 h 4373562"/>
                <a:gd name="connsiteX160" fmla="*/ 4468018 w 4836318"/>
                <a:gd name="connsiteY160" fmla="*/ 4106862 h 4373562"/>
                <a:gd name="connsiteX161" fmla="*/ 4563268 w 4836318"/>
                <a:gd name="connsiteY161" fmla="*/ 4144962 h 4373562"/>
                <a:gd name="connsiteX162" fmla="*/ 4556918 w 4836318"/>
                <a:gd name="connsiteY162" fmla="*/ 4208462 h 4373562"/>
                <a:gd name="connsiteX163" fmla="*/ 4601368 w 4836318"/>
                <a:gd name="connsiteY163" fmla="*/ 4214812 h 4373562"/>
                <a:gd name="connsiteX164" fmla="*/ 4614068 w 4836318"/>
                <a:gd name="connsiteY164" fmla="*/ 4252912 h 4373562"/>
                <a:gd name="connsiteX165" fmla="*/ 4652168 w 4836318"/>
                <a:gd name="connsiteY165" fmla="*/ 4291012 h 4373562"/>
                <a:gd name="connsiteX166" fmla="*/ 4652168 w 4836318"/>
                <a:gd name="connsiteY166" fmla="*/ 4291012 h 4373562"/>
                <a:gd name="connsiteX167" fmla="*/ 4766468 w 4836318"/>
                <a:gd name="connsiteY167" fmla="*/ 4297362 h 4373562"/>
                <a:gd name="connsiteX168" fmla="*/ 4829968 w 4836318"/>
                <a:gd name="connsiteY168" fmla="*/ 4348162 h 4373562"/>
                <a:gd name="connsiteX169" fmla="*/ 4836318 w 4836318"/>
                <a:gd name="connsiteY169" fmla="*/ 4373562 h 4373562"/>
                <a:gd name="connsiteX170" fmla="*/ 4836318 w 4836318"/>
                <a:gd name="connsiteY17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8774 w 4836318"/>
                <a:gd name="connsiteY123" fmla="*/ 2755106 h 4373562"/>
                <a:gd name="connsiteX124" fmla="*/ 2908299 w 4836318"/>
                <a:gd name="connsiteY124" fmla="*/ 2821781 h 4373562"/>
                <a:gd name="connsiteX125" fmla="*/ 3185318 w 4836318"/>
                <a:gd name="connsiteY125" fmla="*/ 2944812 h 4373562"/>
                <a:gd name="connsiteX126" fmla="*/ 3198018 w 4836318"/>
                <a:gd name="connsiteY126" fmla="*/ 2995612 h 4373562"/>
                <a:gd name="connsiteX127" fmla="*/ 3236118 w 4836318"/>
                <a:gd name="connsiteY127" fmla="*/ 3021012 h 4373562"/>
                <a:gd name="connsiteX128" fmla="*/ 3267868 w 4836318"/>
                <a:gd name="connsiteY128" fmla="*/ 3033712 h 4373562"/>
                <a:gd name="connsiteX129" fmla="*/ 3305968 w 4836318"/>
                <a:gd name="connsiteY129" fmla="*/ 3065462 h 4373562"/>
                <a:gd name="connsiteX130" fmla="*/ 3394868 w 4836318"/>
                <a:gd name="connsiteY130" fmla="*/ 3128962 h 4373562"/>
                <a:gd name="connsiteX131" fmla="*/ 3375818 w 4836318"/>
                <a:gd name="connsiteY131" fmla="*/ 3186112 h 4373562"/>
                <a:gd name="connsiteX132" fmla="*/ 3407568 w 4836318"/>
                <a:gd name="connsiteY132" fmla="*/ 3205162 h 4373562"/>
                <a:gd name="connsiteX133" fmla="*/ 3426618 w 4836318"/>
                <a:gd name="connsiteY133" fmla="*/ 3211512 h 4373562"/>
                <a:gd name="connsiteX134" fmla="*/ 3464718 w 4836318"/>
                <a:gd name="connsiteY134" fmla="*/ 3243262 h 4373562"/>
                <a:gd name="connsiteX135" fmla="*/ 3477418 w 4836318"/>
                <a:gd name="connsiteY135" fmla="*/ 3281362 h 4373562"/>
                <a:gd name="connsiteX136" fmla="*/ 3509168 w 4836318"/>
                <a:gd name="connsiteY136" fmla="*/ 3325812 h 4373562"/>
                <a:gd name="connsiteX137" fmla="*/ 3585368 w 4836318"/>
                <a:gd name="connsiteY137" fmla="*/ 3319462 h 4373562"/>
                <a:gd name="connsiteX138" fmla="*/ 3623468 w 4836318"/>
                <a:gd name="connsiteY138" fmla="*/ 3370262 h 4373562"/>
                <a:gd name="connsiteX139" fmla="*/ 3655218 w 4836318"/>
                <a:gd name="connsiteY139" fmla="*/ 3408362 h 4373562"/>
                <a:gd name="connsiteX140" fmla="*/ 3693318 w 4836318"/>
                <a:gd name="connsiteY140" fmla="*/ 3478212 h 4373562"/>
                <a:gd name="connsiteX141" fmla="*/ 3706018 w 4836318"/>
                <a:gd name="connsiteY141" fmla="*/ 3522662 h 4373562"/>
                <a:gd name="connsiteX142" fmla="*/ 3807618 w 4836318"/>
                <a:gd name="connsiteY142" fmla="*/ 3560762 h 4373562"/>
                <a:gd name="connsiteX143" fmla="*/ 3858418 w 4836318"/>
                <a:gd name="connsiteY143" fmla="*/ 3548062 h 4373562"/>
                <a:gd name="connsiteX144" fmla="*/ 3877468 w 4836318"/>
                <a:gd name="connsiteY144" fmla="*/ 3643312 h 4373562"/>
                <a:gd name="connsiteX145" fmla="*/ 3934618 w 4836318"/>
                <a:gd name="connsiteY145" fmla="*/ 3649662 h 4373562"/>
                <a:gd name="connsiteX146" fmla="*/ 3998118 w 4836318"/>
                <a:gd name="connsiteY146" fmla="*/ 3675062 h 4373562"/>
                <a:gd name="connsiteX147" fmla="*/ 4048918 w 4836318"/>
                <a:gd name="connsiteY147" fmla="*/ 3681412 h 4373562"/>
                <a:gd name="connsiteX148" fmla="*/ 4074318 w 4836318"/>
                <a:gd name="connsiteY148" fmla="*/ 3687762 h 4373562"/>
                <a:gd name="connsiteX149" fmla="*/ 4125118 w 4836318"/>
                <a:gd name="connsiteY149" fmla="*/ 3738562 h 4373562"/>
                <a:gd name="connsiteX150" fmla="*/ 4144168 w 4836318"/>
                <a:gd name="connsiteY150" fmla="*/ 3744912 h 4373562"/>
                <a:gd name="connsiteX151" fmla="*/ 4150518 w 4836318"/>
                <a:gd name="connsiteY151" fmla="*/ 3808412 h 4373562"/>
                <a:gd name="connsiteX152" fmla="*/ 4150518 w 4836318"/>
                <a:gd name="connsiteY152" fmla="*/ 3808412 h 4373562"/>
                <a:gd name="connsiteX153" fmla="*/ 4226718 w 4836318"/>
                <a:gd name="connsiteY153" fmla="*/ 3897312 h 4373562"/>
                <a:gd name="connsiteX154" fmla="*/ 4271168 w 4836318"/>
                <a:gd name="connsiteY154" fmla="*/ 3929062 h 4373562"/>
                <a:gd name="connsiteX155" fmla="*/ 4271168 w 4836318"/>
                <a:gd name="connsiteY155" fmla="*/ 3929062 h 4373562"/>
                <a:gd name="connsiteX156" fmla="*/ 4372768 w 4836318"/>
                <a:gd name="connsiteY156" fmla="*/ 3973512 h 4373562"/>
                <a:gd name="connsiteX157" fmla="*/ 4385468 w 4836318"/>
                <a:gd name="connsiteY157" fmla="*/ 4024312 h 4373562"/>
                <a:gd name="connsiteX158" fmla="*/ 4385468 w 4836318"/>
                <a:gd name="connsiteY158" fmla="*/ 4024312 h 4373562"/>
                <a:gd name="connsiteX159" fmla="*/ 4442618 w 4836318"/>
                <a:gd name="connsiteY159" fmla="*/ 4068762 h 4373562"/>
                <a:gd name="connsiteX160" fmla="*/ 4468018 w 4836318"/>
                <a:gd name="connsiteY160" fmla="*/ 4106862 h 4373562"/>
                <a:gd name="connsiteX161" fmla="*/ 4468018 w 4836318"/>
                <a:gd name="connsiteY161" fmla="*/ 4106862 h 4373562"/>
                <a:gd name="connsiteX162" fmla="*/ 4563268 w 4836318"/>
                <a:gd name="connsiteY162" fmla="*/ 4144962 h 4373562"/>
                <a:gd name="connsiteX163" fmla="*/ 4556918 w 4836318"/>
                <a:gd name="connsiteY163" fmla="*/ 4208462 h 4373562"/>
                <a:gd name="connsiteX164" fmla="*/ 4601368 w 4836318"/>
                <a:gd name="connsiteY164" fmla="*/ 4214812 h 4373562"/>
                <a:gd name="connsiteX165" fmla="*/ 4614068 w 4836318"/>
                <a:gd name="connsiteY165" fmla="*/ 4252912 h 4373562"/>
                <a:gd name="connsiteX166" fmla="*/ 4652168 w 4836318"/>
                <a:gd name="connsiteY166" fmla="*/ 4291012 h 4373562"/>
                <a:gd name="connsiteX167" fmla="*/ 4652168 w 4836318"/>
                <a:gd name="connsiteY167" fmla="*/ 4291012 h 4373562"/>
                <a:gd name="connsiteX168" fmla="*/ 4766468 w 4836318"/>
                <a:gd name="connsiteY168" fmla="*/ 4297362 h 4373562"/>
                <a:gd name="connsiteX169" fmla="*/ 4829968 w 4836318"/>
                <a:gd name="connsiteY169" fmla="*/ 4348162 h 4373562"/>
                <a:gd name="connsiteX170" fmla="*/ 4836318 w 4836318"/>
                <a:gd name="connsiteY170" fmla="*/ 4373562 h 4373562"/>
                <a:gd name="connsiteX171" fmla="*/ 4836318 w 4836318"/>
                <a:gd name="connsiteY17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8774 w 4836318"/>
                <a:gd name="connsiteY123" fmla="*/ 2755106 h 4373562"/>
                <a:gd name="connsiteX124" fmla="*/ 2908299 w 4836318"/>
                <a:gd name="connsiteY124" fmla="*/ 2821781 h 4373562"/>
                <a:gd name="connsiteX125" fmla="*/ 3185318 w 4836318"/>
                <a:gd name="connsiteY125" fmla="*/ 2944812 h 4373562"/>
                <a:gd name="connsiteX126" fmla="*/ 3198018 w 4836318"/>
                <a:gd name="connsiteY126" fmla="*/ 2995612 h 4373562"/>
                <a:gd name="connsiteX127" fmla="*/ 3236118 w 4836318"/>
                <a:gd name="connsiteY127" fmla="*/ 3021012 h 4373562"/>
                <a:gd name="connsiteX128" fmla="*/ 3267868 w 4836318"/>
                <a:gd name="connsiteY128" fmla="*/ 3033712 h 4373562"/>
                <a:gd name="connsiteX129" fmla="*/ 3305968 w 4836318"/>
                <a:gd name="connsiteY129" fmla="*/ 3065462 h 4373562"/>
                <a:gd name="connsiteX130" fmla="*/ 3394868 w 4836318"/>
                <a:gd name="connsiteY130" fmla="*/ 3128962 h 4373562"/>
                <a:gd name="connsiteX131" fmla="*/ 3375818 w 4836318"/>
                <a:gd name="connsiteY131" fmla="*/ 3186112 h 4373562"/>
                <a:gd name="connsiteX132" fmla="*/ 3407568 w 4836318"/>
                <a:gd name="connsiteY132" fmla="*/ 3205162 h 4373562"/>
                <a:gd name="connsiteX133" fmla="*/ 3426618 w 4836318"/>
                <a:gd name="connsiteY133" fmla="*/ 3211512 h 4373562"/>
                <a:gd name="connsiteX134" fmla="*/ 3464718 w 4836318"/>
                <a:gd name="connsiteY134" fmla="*/ 3243262 h 4373562"/>
                <a:gd name="connsiteX135" fmla="*/ 3477418 w 4836318"/>
                <a:gd name="connsiteY135" fmla="*/ 3281362 h 4373562"/>
                <a:gd name="connsiteX136" fmla="*/ 3509168 w 4836318"/>
                <a:gd name="connsiteY136" fmla="*/ 3325812 h 4373562"/>
                <a:gd name="connsiteX137" fmla="*/ 3585368 w 4836318"/>
                <a:gd name="connsiteY137" fmla="*/ 3319462 h 4373562"/>
                <a:gd name="connsiteX138" fmla="*/ 3623468 w 4836318"/>
                <a:gd name="connsiteY138" fmla="*/ 3370262 h 4373562"/>
                <a:gd name="connsiteX139" fmla="*/ 3655218 w 4836318"/>
                <a:gd name="connsiteY139" fmla="*/ 3408362 h 4373562"/>
                <a:gd name="connsiteX140" fmla="*/ 3693318 w 4836318"/>
                <a:gd name="connsiteY140" fmla="*/ 3478212 h 4373562"/>
                <a:gd name="connsiteX141" fmla="*/ 3706018 w 4836318"/>
                <a:gd name="connsiteY141" fmla="*/ 3522662 h 4373562"/>
                <a:gd name="connsiteX142" fmla="*/ 3807618 w 4836318"/>
                <a:gd name="connsiteY142" fmla="*/ 3560762 h 4373562"/>
                <a:gd name="connsiteX143" fmla="*/ 3858418 w 4836318"/>
                <a:gd name="connsiteY143" fmla="*/ 3548062 h 4373562"/>
                <a:gd name="connsiteX144" fmla="*/ 3877468 w 4836318"/>
                <a:gd name="connsiteY144" fmla="*/ 3643312 h 4373562"/>
                <a:gd name="connsiteX145" fmla="*/ 3934618 w 4836318"/>
                <a:gd name="connsiteY145" fmla="*/ 3649662 h 4373562"/>
                <a:gd name="connsiteX146" fmla="*/ 3998118 w 4836318"/>
                <a:gd name="connsiteY146" fmla="*/ 3675062 h 4373562"/>
                <a:gd name="connsiteX147" fmla="*/ 4048918 w 4836318"/>
                <a:gd name="connsiteY147" fmla="*/ 3681412 h 4373562"/>
                <a:gd name="connsiteX148" fmla="*/ 4074318 w 4836318"/>
                <a:gd name="connsiteY148" fmla="*/ 3687762 h 4373562"/>
                <a:gd name="connsiteX149" fmla="*/ 4125118 w 4836318"/>
                <a:gd name="connsiteY149" fmla="*/ 3738562 h 4373562"/>
                <a:gd name="connsiteX150" fmla="*/ 4144168 w 4836318"/>
                <a:gd name="connsiteY150" fmla="*/ 3744912 h 4373562"/>
                <a:gd name="connsiteX151" fmla="*/ 4150518 w 4836318"/>
                <a:gd name="connsiteY151" fmla="*/ 3808412 h 4373562"/>
                <a:gd name="connsiteX152" fmla="*/ 4150518 w 4836318"/>
                <a:gd name="connsiteY152" fmla="*/ 3808412 h 4373562"/>
                <a:gd name="connsiteX153" fmla="*/ 4226718 w 4836318"/>
                <a:gd name="connsiteY153" fmla="*/ 3897312 h 4373562"/>
                <a:gd name="connsiteX154" fmla="*/ 4271168 w 4836318"/>
                <a:gd name="connsiteY154" fmla="*/ 3929062 h 4373562"/>
                <a:gd name="connsiteX155" fmla="*/ 4271168 w 4836318"/>
                <a:gd name="connsiteY155" fmla="*/ 3929062 h 4373562"/>
                <a:gd name="connsiteX156" fmla="*/ 4372768 w 4836318"/>
                <a:gd name="connsiteY156" fmla="*/ 3973512 h 4373562"/>
                <a:gd name="connsiteX157" fmla="*/ 4385468 w 4836318"/>
                <a:gd name="connsiteY157" fmla="*/ 4024312 h 4373562"/>
                <a:gd name="connsiteX158" fmla="*/ 4385468 w 4836318"/>
                <a:gd name="connsiteY158" fmla="*/ 4024312 h 4373562"/>
                <a:gd name="connsiteX159" fmla="*/ 4442618 w 4836318"/>
                <a:gd name="connsiteY159" fmla="*/ 4068762 h 4373562"/>
                <a:gd name="connsiteX160" fmla="*/ 4468018 w 4836318"/>
                <a:gd name="connsiteY160" fmla="*/ 4106862 h 4373562"/>
                <a:gd name="connsiteX161" fmla="*/ 4468018 w 4836318"/>
                <a:gd name="connsiteY161" fmla="*/ 4106862 h 4373562"/>
                <a:gd name="connsiteX162" fmla="*/ 4563268 w 4836318"/>
                <a:gd name="connsiteY162" fmla="*/ 4144962 h 4373562"/>
                <a:gd name="connsiteX163" fmla="*/ 4556918 w 4836318"/>
                <a:gd name="connsiteY163" fmla="*/ 4208462 h 4373562"/>
                <a:gd name="connsiteX164" fmla="*/ 4601368 w 4836318"/>
                <a:gd name="connsiteY164" fmla="*/ 4214812 h 4373562"/>
                <a:gd name="connsiteX165" fmla="*/ 4614068 w 4836318"/>
                <a:gd name="connsiteY165" fmla="*/ 4252912 h 4373562"/>
                <a:gd name="connsiteX166" fmla="*/ 4652168 w 4836318"/>
                <a:gd name="connsiteY166" fmla="*/ 4291012 h 4373562"/>
                <a:gd name="connsiteX167" fmla="*/ 4652168 w 4836318"/>
                <a:gd name="connsiteY167" fmla="*/ 4291012 h 4373562"/>
                <a:gd name="connsiteX168" fmla="*/ 4766468 w 4836318"/>
                <a:gd name="connsiteY168" fmla="*/ 4297362 h 4373562"/>
                <a:gd name="connsiteX169" fmla="*/ 4829968 w 4836318"/>
                <a:gd name="connsiteY169" fmla="*/ 4348162 h 4373562"/>
                <a:gd name="connsiteX170" fmla="*/ 4836318 w 4836318"/>
                <a:gd name="connsiteY170" fmla="*/ 4373562 h 4373562"/>
                <a:gd name="connsiteX171" fmla="*/ 4836318 w 4836318"/>
                <a:gd name="connsiteY17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8774 w 4836318"/>
                <a:gd name="connsiteY123" fmla="*/ 2755106 h 4373562"/>
                <a:gd name="connsiteX124" fmla="*/ 2896393 w 4836318"/>
                <a:gd name="connsiteY124" fmla="*/ 2824162 h 4373562"/>
                <a:gd name="connsiteX125" fmla="*/ 3185318 w 4836318"/>
                <a:gd name="connsiteY125" fmla="*/ 2944812 h 4373562"/>
                <a:gd name="connsiteX126" fmla="*/ 3198018 w 4836318"/>
                <a:gd name="connsiteY126" fmla="*/ 2995612 h 4373562"/>
                <a:gd name="connsiteX127" fmla="*/ 3236118 w 4836318"/>
                <a:gd name="connsiteY127" fmla="*/ 3021012 h 4373562"/>
                <a:gd name="connsiteX128" fmla="*/ 3267868 w 4836318"/>
                <a:gd name="connsiteY128" fmla="*/ 3033712 h 4373562"/>
                <a:gd name="connsiteX129" fmla="*/ 3305968 w 4836318"/>
                <a:gd name="connsiteY129" fmla="*/ 3065462 h 4373562"/>
                <a:gd name="connsiteX130" fmla="*/ 3394868 w 4836318"/>
                <a:gd name="connsiteY130" fmla="*/ 3128962 h 4373562"/>
                <a:gd name="connsiteX131" fmla="*/ 3375818 w 4836318"/>
                <a:gd name="connsiteY131" fmla="*/ 3186112 h 4373562"/>
                <a:gd name="connsiteX132" fmla="*/ 3407568 w 4836318"/>
                <a:gd name="connsiteY132" fmla="*/ 3205162 h 4373562"/>
                <a:gd name="connsiteX133" fmla="*/ 3426618 w 4836318"/>
                <a:gd name="connsiteY133" fmla="*/ 3211512 h 4373562"/>
                <a:gd name="connsiteX134" fmla="*/ 3464718 w 4836318"/>
                <a:gd name="connsiteY134" fmla="*/ 3243262 h 4373562"/>
                <a:gd name="connsiteX135" fmla="*/ 3477418 w 4836318"/>
                <a:gd name="connsiteY135" fmla="*/ 3281362 h 4373562"/>
                <a:gd name="connsiteX136" fmla="*/ 3509168 w 4836318"/>
                <a:gd name="connsiteY136" fmla="*/ 3325812 h 4373562"/>
                <a:gd name="connsiteX137" fmla="*/ 3585368 w 4836318"/>
                <a:gd name="connsiteY137" fmla="*/ 3319462 h 4373562"/>
                <a:gd name="connsiteX138" fmla="*/ 3623468 w 4836318"/>
                <a:gd name="connsiteY138" fmla="*/ 3370262 h 4373562"/>
                <a:gd name="connsiteX139" fmla="*/ 3655218 w 4836318"/>
                <a:gd name="connsiteY139" fmla="*/ 3408362 h 4373562"/>
                <a:gd name="connsiteX140" fmla="*/ 3693318 w 4836318"/>
                <a:gd name="connsiteY140" fmla="*/ 3478212 h 4373562"/>
                <a:gd name="connsiteX141" fmla="*/ 3706018 w 4836318"/>
                <a:gd name="connsiteY141" fmla="*/ 3522662 h 4373562"/>
                <a:gd name="connsiteX142" fmla="*/ 3807618 w 4836318"/>
                <a:gd name="connsiteY142" fmla="*/ 3560762 h 4373562"/>
                <a:gd name="connsiteX143" fmla="*/ 3858418 w 4836318"/>
                <a:gd name="connsiteY143" fmla="*/ 3548062 h 4373562"/>
                <a:gd name="connsiteX144" fmla="*/ 3877468 w 4836318"/>
                <a:gd name="connsiteY144" fmla="*/ 3643312 h 4373562"/>
                <a:gd name="connsiteX145" fmla="*/ 3934618 w 4836318"/>
                <a:gd name="connsiteY145" fmla="*/ 3649662 h 4373562"/>
                <a:gd name="connsiteX146" fmla="*/ 3998118 w 4836318"/>
                <a:gd name="connsiteY146" fmla="*/ 3675062 h 4373562"/>
                <a:gd name="connsiteX147" fmla="*/ 4048918 w 4836318"/>
                <a:gd name="connsiteY147" fmla="*/ 3681412 h 4373562"/>
                <a:gd name="connsiteX148" fmla="*/ 4074318 w 4836318"/>
                <a:gd name="connsiteY148" fmla="*/ 3687762 h 4373562"/>
                <a:gd name="connsiteX149" fmla="*/ 4125118 w 4836318"/>
                <a:gd name="connsiteY149" fmla="*/ 3738562 h 4373562"/>
                <a:gd name="connsiteX150" fmla="*/ 4144168 w 4836318"/>
                <a:gd name="connsiteY150" fmla="*/ 3744912 h 4373562"/>
                <a:gd name="connsiteX151" fmla="*/ 4150518 w 4836318"/>
                <a:gd name="connsiteY151" fmla="*/ 3808412 h 4373562"/>
                <a:gd name="connsiteX152" fmla="*/ 4150518 w 4836318"/>
                <a:gd name="connsiteY152" fmla="*/ 3808412 h 4373562"/>
                <a:gd name="connsiteX153" fmla="*/ 4226718 w 4836318"/>
                <a:gd name="connsiteY153" fmla="*/ 3897312 h 4373562"/>
                <a:gd name="connsiteX154" fmla="*/ 4271168 w 4836318"/>
                <a:gd name="connsiteY154" fmla="*/ 3929062 h 4373562"/>
                <a:gd name="connsiteX155" fmla="*/ 4271168 w 4836318"/>
                <a:gd name="connsiteY155" fmla="*/ 3929062 h 4373562"/>
                <a:gd name="connsiteX156" fmla="*/ 4372768 w 4836318"/>
                <a:gd name="connsiteY156" fmla="*/ 3973512 h 4373562"/>
                <a:gd name="connsiteX157" fmla="*/ 4385468 w 4836318"/>
                <a:gd name="connsiteY157" fmla="*/ 4024312 h 4373562"/>
                <a:gd name="connsiteX158" fmla="*/ 4385468 w 4836318"/>
                <a:gd name="connsiteY158" fmla="*/ 4024312 h 4373562"/>
                <a:gd name="connsiteX159" fmla="*/ 4442618 w 4836318"/>
                <a:gd name="connsiteY159" fmla="*/ 4068762 h 4373562"/>
                <a:gd name="connsiteX160" fmla="*/ 4468018 w 4836318"/>
                <a:gd name="connsiteY160" fmla="*/ 4106862 h 4373562"/>
                <a:gd name="connsiteX161" fmla="*/ 4468018 w 4836318"/>
                <a:gd name="connsiteY161" fmla="*/ 4106862 h 4373562"/>
                <a:gd name="connsiteX162" fmla="*/ 4563268 w 4836318"/>
                <a:gd name="connsiteY162" fmla="*/ 4144962 h 4373562"/>
                <a:gd name="connsiteX163" fmla="*/ 4556918 w 4836318"/>
                <a:gd name="connsiteY163" fmla="*/ 4208462 h 4373562"/>
                <a:gd name="connsiteX164" fmla="*/ 4601368 w 4836318"/>
                <a:gd name="connsiteY164" fmla="*/ 4214812 h 4373562"/>
                <a:gd name="connsiteX165" fmla="*/ 4614068 w 4836318"/>
                <a:gd name="connsiteY165" fmla="*/ 4252912 h 4373562"/>
                <a:gd name="connsiteX166" fmla="*/ 4652168 w 4836318"/>
                <a:gd name="connsiteY166" fmla="*/ 4291012 h 4373562"/>
                <a:gd name="connsiteX167" fmla="*/ 4652168 w 4836318"/>
                <a:gd name="connsiteY167" fmla="*/ 4291012 h 4373562"/>
                <a:gd name="connsiteX168" fmla="*/ 4766468 w 4836318"/>
                <a:gd name="connsiteY168" fmla="*/ 4297362 h 4373562"/>
                <a:gd name="connsiteX169" fmla="*/ 4829968 w 4836318"/>
                <a:gd name="connsiteY169" fmla="*/ 4348162 h 4373562"/>
                <a:gd name="connsiteX170" fmla="*/ 4836318 w 4836318"/>
                <a:gd name="connsiteY170" fmla="*/ 4373562 h 4373562"/>
                <a:gd name="connsiteX171" fmla="*/ 4836318 w 4836318"/>
                <a:gd name="connsiteY17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896393 w 4836318"/>
                <a:gd name="connsiteY124" fmla="*/ 2824162 h 4373562"/>
                <a:gd name="connsiteX125" fmla="*/ 3185318 w 4836318"/>
                <a:gd name="connsiteY125" fmla="*/ 2944812 h 4373562"/>
                <a:gd name="connsiteX126" fmla="*/ 3198018 w 4836318"/>
                <a:gd name="connsiteY126" fmla="*/ 2995612 h 4373562"/>
                <a:gd name="connsiteX127" fmla="*/ 3236118 w 4836318"/>
                <a:gd name="connsiteY127" fmla="*/ 3021012 h 4373562"/>
                <a:gd name="connsiteX128" fmla="*/ 3267868 w 4836318"/>
                <a:gd name="connsiteY128" fmla="*/ 3033712 h 4373562"/>
                <a:gd name="connsiteX129" fmla="*/ 3305968 w 4836318"/>
                <a:gd name="connsiteY129" fmla="*/ 3065462 h 4373562"/>
                <a:gd name="connsiteX130" fmla="*/ 3394868 w 4836318"/>
                <a:gd name="connsiteY130" fmla="*/ 3128962 h 4373562"/>
                <a:gd name="connsiteX131" fmla="*/ 3375818 w 4836318"/>
                <a:gd name="connsiteY131" fmla="*/ 3186112 h 4373562"/>
                <a:gd name="connsiteX132" fmla="*/ 3407568 w 4836318"/>
                <a:gd name="connsiteY132" fmla="*/ 3205162 h 4373562"/>
                <a:gd name="connsiteX133" fmla="*/ 3426618 w 4836318"/>
                <a:gd name="connsiteY133" fmla="*/ 3211512 h 4373562"/>
                <a:gd name="connsiteX134" fmla="*/ 3464718 w 4836318"/>
                <a:gd name="connsiteY134" fmla="*/ 3243262 h 4373562"/>
                <a:gd name="connsiteX135" fmla="*/ 3477418 w 4836318"/>
                <a:gd name="connsiteY135" fmla="*/ 3281362 h 4373562"/>
                <a:gd name="connsiteX136" fmla="*/ 3509168 w 4836318"/>
                <a:gd name="connsiteY136" fmla="*/ 3325812 h 4373562"/>
                <a:gd name="connsiteX137" fmla="*/ 3585368 w 4836318"/>
                <a:gd name="connsiteY137" fmla="*/ 3319462 h 4373562"/>
                <a:gd name="connsiteX138" fmla="*/ 3623468 w 4836318"/>
                <a:gd name="connsiteY138" fmla="*/ 3370262 h 4373562"/>
                <a:gd name="connsiteX139" fmla="*/ 3655218 w 4836318"/>
                <a:gd name="connsiteY139" fmla="*/ 3408362 h 4373562"/>
                <a:gd name="connsiteX140" fmla="*/ 3693318 w 4836318"/>
                <a:gd name="connsiteY140" fmla="*/ 3478212 h 4373562"/>
                <a:gd name="connsiteX141" fmla="*/ 3706018 w 4836318"/>
                <a:gd name="connsiteY141" fmla="*/ 3522662 h 4373562"/>
                <a:gd name="connsiteX142" fmla="*/ 3807618 w 4836318"/>
                <a:gd name="connsiteY142" fmla="*/ 3560762 h 4373562"/>
                <a:gd name="connsiteX143" fmla="*/ 3858418 w 4836318"/>
                <a:gd name="connsiteY143" fmla="*/ 3548062 h 4373562"/>
                <a:gd name="connsiteX144" fmla="*/ 3877468 w 4836318"/>
                <a:gd name="connsiteY144" fmla="*/ 3643312 h 4373562"/>
                <a:gd name="connsiteX145" fmla="*/ 3934618 w 4836318"/>
                <a:gd name="connsiteY145" fmla="*/ 3649662 h 4373562"/>
                <a:gd name="connsiteX146" fmla="*/ 3998118 w 4836318"/>
                <a:gd name="connsiteY146" fmla="*/ 3675062 h 4373562"/>
                <a:gd name="connsiteX147" fmla="*/ 4048918 w 4836318"/>
                <a:gd name="connsiteY147" fmla="*/ 3681412 h 4373562"/>
                <a:gd name="connsiteX148" fmla="*/ 4074318 w 4836318"/>
                <a:gd name="connsiteY148" fmla="*/ 3687762 h 4373562"/>
                <a:gd name="connsiteX149" fmla="*/ 4125118 w 4836318"/>
                <a:gd name="connsiteY149" fmla="*/ 3738562 h 4373562"/>
                <a:gd name="connsiteX150" fmla="*/ 4144168 w 4836318"/>
                <a:gd name="connsiteY150" fmla="*/ 3744912 h 4373562"/>
                <a:gd name="connsiteX151" fmla="*/ 4150518 w 4836318"/>
                <a:gd name="connsiteY151" fmla="*/ 3808412 h 4373562"/>
                <a:gd name="connsiteX152" fmla="*/ 4150518 w 4836318"/>
                <a:gd name="connsiteY152" fmla="*/ 3808412 h 4373562"/>
                <a:gd name="connsiteX153" fmla="*/ 4226718 w 4836318"/>
                <a:gd name="connsiteY153" fmla="*/ 3897312 h 4373562"/>
                <a:gd name="connsiteX154" fmla="*/ 4271168 w 4836318"/>
                <a:gd name="connsiteY154" fmla="*/ 3929062 h 4373562"/>
                <a:gd name="connsiteX155" fmla="*/ 4271168 w 4836318"/>
                <a:gd name="connsiteY155" fmla="*/ 3929062 h 4373562"/>
                <a:gd name="connsiteX156" fmla="*/ 4372768 w 4836318"/>
                <a:gd name="connsiteY156" fmla="*/ 3973512 h 4373562"/>
                <a:gd name="connsiteX157" fmla="*/ 4385468 w 4836318"/>
                <a:gd name="connsiteY157" fmla="*/ 4024312 h 4373562"/>
                <a:gd name="connsiteX158" fmla="*/ 4385468 w 4836318"/>
                <a:gd name="connsiteY158" fmla="*/ 4024312 h 4373562"/>
                <a:gd name="connsiteX159" fmla="*/ 4442618 w 4836318"/>
                <a:gd name="connsiteY159" fmla="*/ 4068762 h 4373562"/>
                <a:gd name="connsiteX160" fmla="*/ 4468018 w 4836318"/>
                <a:gd name="connsiteY160" fmla="*/ 4106862 h 4373562"/>
                <a:gd name="connsiteX161" fmla="*/ 4468018 w 4836318"/>
                <a:gd name="connsiteY161" fmla="*/ 4106862 h 4373562"/>
                <a:gd name="connsiteX162" fmla="*/ 4563268 w 4836318"/>
                <a:gd name="connsiteY162" fmla="*/ 4144962 h 4373562"/>
                <a:gd name="connsiteX163" fmla="*/ 4556918 w 4836318"/>
                <a:gd name="connsiteY163" fmla="*/ 4208462 h 4373562"/>
                <a:gd name="connsiteX164" fmla="*/ 4601368 w 4836318"/>
                <a:gd name="connsiteY164" fmla="*/ 4214812 h 4373562"/>
                <a:gd name="connsiteX165" fmla="*/ 4614068 w 4836318"/>
                <a:gd name="connsiteY165" fmla="*/ 4252912 h 4373562"/>
                <a:gd name="connsiteX166" fmla="*/ 4652168 w 4836318"/>
                <a:gd name="connsiteY166" fmla="*/ 4291012 h 4373562"/>
                <a:gd name="connsiteX167" fmla="*/ 4652168 w 4836318"/>
                <a:gd name="connsiteY167" fmla="*/ 4291012 h 4373562"/>
                <a:gd name="connsiteX168" fmla="*/ 4766468 w 4836318"/>
                <a:gd name="connsiteY168" fmla="*/ 4297362 h 4373562"/>
                <a:gd name="connsiteX169" fmla="*/ 4829968 w 4836318"/>
                <a:gd name="connsiteY169" fmla="*/ 4348162 h 4373562"/>
                <a:gd name="connsiteX170" fmla="*/ 4836318 w 4836318"/>
                <a:gd name="connsiteY170" fmla="*/ 4373562 h 4373562"/>
                <a:gd name="connsiteX171" fmla="*/ 4836318 w 4836318"/>
                <a:gd name="connsiteY17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896393 w 4836318"/>
                <a:gd name="connsiteY124" fmla="*/ 2824162 h 4373562"/>
                <a:gd name="connsiteX125" fmla="*/ 2992436 w 4836318"/>
                <a:gd name="connsiteY125" fmla="*/ 2956718 h 4373562"/>
                <a:gd name="connsiteX126" fmla="*/ 3198018 w 4836318"/>
                <a:gd name="connsiteY126" fmla="*/ 2995612 h 4373562"/>
                <a:gd name="connsiteX127" fmla="*/ 3236118 w 4836318"/>
                <a:gd name="connsiteY127" fmla="*/ 3021012 h 4373562"/>
                <a:gd name="connsiteX128" fmla="*/ 3267868 w 4836318"/>
                <a:gd name="connsiteY128" fmla="*/ 3033712 h 4373562"/>
                <a:gd name="connsiteX129" fmla="*/ 3305968 w 4836318"/>
                <a:gd name="connsiteY129" fmla="*/ 3065462 h 4373562"/>
                <a:gd name="connsiteX130" fmla="*/ 3394868 w 4836318"/>
                <a:gd name="connsiteY130" fmla="*/ 3128962 h 4373562"/>
                <a:gd name="connsiteX131" fmla="*/ 3375818 w 4836318"/>
                <a:gd name="connsiteY131" fmla="*/ 3186112 h 4373562"/>
                <a:gd name="connsiteX132" fmla="*/ 3407568 w 4836318"/>
                <a:gd name="connsiteY132" fmla="*/ 3205162 h 4373562"/>
                <a:gd name="connsiteX133" fmla="*/ 3426618 w 4836318"/>
                <a:gd name="connsiteY133" fmla="*/ 3211512 h 4373562"/>
                <a:gd name="connsiteX134" fmla="*/ 3464718 w 4836318"/>
                <a:gd name="connsiteY134" fmla="*/ 3243262 h 4373562"/>
                <a:gd name="connsiteX135" fmla="*/ 3477418 w 4836318"/>
                <a:gd name="connsiteY135" fmla="*/ 3281362 h 4373562"/>
                <a:gd name="connsiteX136" fmla="*/ 3509168 w 4836318"/>
                <a:gd name="connsiteY136" fmla="*/ 3325812 h 4373562"/>
                <a:gd name="connsiteX137" fmla="*/ 3585368 w 4836318"/>
                <a:gd name="connsiteY137" fmla="*/ 3319462 h 4373562"/>
                <a:gd name="connsiteX138" fmla="*/ 3623468 w 4836318"/>
                <a:gd name="connsiteY138" fmla="*/ 3370262 h 4373562"/>
                <a:gd name="connsiteX139" fmla="*/ 3655218 w 4836318"/>
                <a:gd name="connsiteY139" fmla="*/ 3408362 h 4373562"/>
                <a:gd name="connsiteX140" fmla="*/ 3693318 w 4836318"/>
                <a:gd name="connsiteY140" fmla="*/ 3478212 h 4373562"/>
                <a:gd name="connsiteX141" fmla="*/ 3706018 w 4836318"/>
                <a:gd name="connsiteY141" fmla="*/ 3522662 h 4373562"/>
                <a:gd name="connsiteX142" fmla="*/ 3807618 w 4836318"/>
                <a:gd name="connsiteY142" fmla="*/ 3560762 h 4373562"/>
                <a:gd name="connsiteX143" fmla="*/ 3858418 w 4836318"/>
                <a:gd name="connsiteY143" fmla="*/ 3548062 h 4373562"/>
                <a:gd name="connsiteX144" fmla="*/ 3877468 w 4836318"/>
                <a:gd name="connsiteY144" fmla="*/ 3643312 h 4373562"/>
                <a:gd name="connsiteX145" fmla="*/ 3934618 w 4836318"/>
                <a:gd name="connsiteY145" fmla="*/ 3649662 h 4373562"/>
                <a:gd name="connsiteX146" fmla="*/ 3998118 w 4836318"/>
                <a:gd name="connsiteY146" fmla="*/ 3675062 h 4373562"/>
                <a:gd name="connsiteX147" fmla="*/ 4048918 w 4836318"/>
                <a:gd name="connsiteY147" fmla="*/ 3681412 h 4373562"/>
                <a:gd name="connsiteX148" fmla="*/ 4074318 w 4836318"/>
                <a:gd name="connsiteY148" fmla="*/ 3687762 h 4373562"/>
                <a:gd name="connsiteX149" fmla="*/ 4125118 w 4836318"/>
                <a:gd name="connsiteY149" fmla="*/ 3738562 h 4373562"/>
                <a:gd name="connsiteX150" fmla="*/ 4144168 w 4836318"/>
                <a:gd name="connsiteY150" fmla="*/ 3744912 h 4373562"/>
                <a:gd name="connsiteX151" fmla="*/ 4150518 w 4836318"/>
                <a:gd name="connsiteY151" fmla="*/ 3808412 h 4373562"/>
                <a:gd name="connsiteX152" fmla="*/ 4150518 w 4836318"/>
                <a:gd name="connsiteY152" fmla="*/ 3808412 h 4373562"/>
                <a:gd name="connsiteX153" fmla="*/ 4226718 w 4836318"/>
                <a:gd name="connsiteY153" fmla="*/ 3897312 h 4373562"/>
                <a:gd name="connsiteX154" fmla="*/ 4271168 w 4836318"/>
                <a:gd name="connsiteY154" fmla="*/ 3929062 h 4373562"/>
                <a:gd name="connsiteX155" fmla="*/ 4271168 w 4836318"/>
                <a:gd name="connsiteY155" fmla="*/ 3929062 h 4373562"/>
                <a:gd name="connsiteX156" fmla="*/ 4372768 w 4836318"/>
                <a:gd name="connsiteY156" fmla="*/ 3973512 h 4373562"/>
                <a:gd name="connsiteX157" fmla="*/ 4385468 w 4836318"/>
                <a:gd name="connsiteY157" fmla="*/ 4024312 h 4373562"/>
                <a:gd name="connsiteX158" fmla="*/ 4385468 w 4836318"/>
                <a:gd name="connsiteY158" fmla="*/ 4024312 h 4373562"/>
                <a:gd name="connsiteX159" fmla="*/ 4442618 w 4836318"/>
                <a:gd name="connsiteY159" fmla="*/ 4068762 h 4373562"/>
                <a:gd name="connsiteX160" fmla="*/ 4468018 w 4836318"/>
                <a:gd name="connsiteY160" fmla="*/ 4106862 h 4373562"/>
                <a:gd name="connsiteX161" fmla="*/ 4468018 w 4836318"/>
                <a:gd name="connsiteY161" fmla="*/ 4106862 h 4373562"/>
                <a:gd name="connsiteX162" fmla="*/ 4563268 w 4836318"/>
                <a:gd name="connsiteY162" fmla="*/ 4144962 h 4373562"/>
                <a:gd name="connsiteX163" fmla="*/ 4556918 w 4836318"/>
                <a:gd name="connsiteY163" fmla="*/ 4208462 h 4373562"/>
                <a:gd name="connsiteX164" fmla="*/ 4601368 w 4836318"/>
                <a:gd name="connsiteY164" fmla="*/ 4214812 h 4373562"/>
                <a:gd name="connsiteX165" fmla="*/ 4614068 w 4836318"/>
                <a:gd name="connsiteY165" fmla="*/ 4252912 h 4373562"/>
                <a:gd name="connsiteX166" fmla="*/ 4652168 w 4836318"/>
                <a:gd name="connsiteY166" fmla="*/ 4291012 h 4373562"/>
                <a:gd name="connsiteX167" fmla="*/ 4652168 w 4836318"/>
                <a:gd name="connsiteY167" fmla="*/ 4291012 h 4373562"/>
                <a:gd name="connsiteX168" fmla="*/ 4766468 w 4836318"/>
                <a:gd name="connsiteY168" fmla="*/ 4297362 h 4373562"/>
                <a:gd name="connsiteX169" fmla="*/ 4829968 w 4836318"/>
                <a:gd name="connsiteY169" fmla="*/ 4348162 h 4373562"/>
                <a:gd name="connsiteX170" fmla="*/ 4836318 w 4836318"/>
                <a:gd name="connsiteY170" fmla="*/ 4373562 h 4373562"/>
                <a:gd name="connsiteX171" fmla="*/ 4836318 w 4836318"/>
                <a:gd name="connsiteY17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896393 w 4836318"/>
                <a:gd name="connsiteY124" fmla="*/ 2824162 h 4373562"/>
                <a:gd name="connsiteX125" fmla="*/ 2992436 w 4836318"/>
                <a:gd name="connsiteY125" fmla="*/ 2956718 h 4373562"/>
                <a:gd name="connsiteX126" fmla="*/ 3198018 w 4836318"/>
                <a:gd name="connsiteY126" fmla="*/ 2995612 h 4373562"/>
                <a:gd name="connsiteX127" fmla="*/ 3236118 w 4836318"/>
                <a:gd name="connsiteY127" fmla="*/ 3021012 h 4373562"/>
                <a:gd name="connsiteX128" fmla="*/ 3267868 w 4836318"/>
                <a:gd name="connsiteY128" fmla="*/ 3033712 h 4373562"/>
                <a:gd name="connsiteX129" fmla="*/ 3305968 w 4836318"/>
                <a:gd name="connsiteY129" fmla="*/ 3065462 h 4373562"/>
                <a:gd name="connsiteX130" fmla="*/ 3394868 w 4836318"/>
                <a:gd name="connsiteY130" fmla="*/ 3128962 h 4373562"/>
                <a:gd name="connsiteX131" fmla="*/ 3375818 w 4836318"/>
                <a:gd name="connsiteY131" fmla="*/ 3186112 h 4373562"/>
                <a:gd name="connsiteX132" fmla="*/ 3407568 w 4836318"/>
                <a:gd name="connsiteY132" fmla="*/ 3205162 h 4373562"/>
                <a:gd name="connsiteX133" fmla="*/ 3426618 w 4836318"/>
                <a:gd name="connsiteY133" fmla="*/ 3211512 h 4373562"/>
                <a:gd name="connsiteX134" fmla="*/ 3464718 w 4836318"/>
                <a:gd name="connsiteY134" fmla="*/ 3243262 h 4373562"/>
                <a:gd name="connsiteX135" fmla="*/ 3477418 w 4836318"/>
                <a:gd name="connsiteY135" fmla="*/ 3281362 h 4373562"/>
                <a:gd name="connsiteX136" fmla="*/ 3509168 w 4836318"/>
                <a:gd name="connsiteY136" fmla="*/ 3325812 h 4373562"/>
                <a:gd name="connsiteX137" fmla="*/ 3585368 w 4836318"/>
                <a:gd name="connsiteY137" fmla="*/ 3319462 h 4373562"/>
                <a:gd name="connsiteX138" fmla="*/ 3623468 w 4836318"/>
                <a:gd name="connsiteY138" fmla="*/ 3370262 h 4373562"/>
                <a:gd name="connsiteX139" fmla="*/ 3655218 w 4836318"/>
                <a:gd name="connsiteY139" fmla="*/ 3408362 h 4373562"/>
                <a:gd name="connsiteX140" fmla="*/ 3693318 w 4836318"/>
                <a:gd name="connsiteY140" fmla="*/ 3478212 h 4373562"/>
                <a:gd name="connsiteX141" fmla="*/ 3706018 w 4836318"/>
                <a:gd name="connsiteY141" fmla="*/ 3522662 h 4373562"/>
                <a:gd name="connsiteX142" fmla="*/ 3807618 w 4836318"/>
                <a:gd name="connsiteY142" fmla="*/ 3560762 h 4373562"/>
                <a:gd name="connsiteX143" fmla="*/ 3858418 w 4836318"/>
                <a:gd name="connsiteY143" fmla="*/ 3548062 h 4373562"/>
                <a:gd name="connsiteX144" fmla="*/ 3877468 w 4836318"/>
                <a:gd name="connsiteY144" fmla="*/ 3643312 h 4373562"/>
                <a:gd name="connsiteX145" fmla="*/ 3934618 w 4836318"/>
                <a:gd name="connsiteY145" fmla="*/ 3649662 h 4373562"/>
                <a:gd name="connsiteX146" fmla="*/ 3998118 w 4836318"/>
                <a:gd name="connsiteY146" fmla="*/ 3675062 h 4373562"/>
                <a:gd name="connsiteX147" fmla="*/ 4048918 w 4836318"/>
                <a:gd name="connsiteY147" fmla="*/ 3681412 h 4373562"/>
                <a:gd name="connsiteX148" fmla="*/ 4074318 w 4836318"/>
                <a:gd name="connsiteY148" fmla="*/ 3687762 h 4373562"/>
                <a:gd name="connsiteX149" fmla="*/ 4125118 w 4836318"/>
                <a:gd name="connsiteY149" fmla="*/ 3738562 h 4373562"/>
                <a:gd name="connsiteX150" fmla="*/ 4144168 w 4836318"/>
                <a:gd name="connsiteY150" fmla="*/ 3744912 h 4373562"/>
                <a:gd name="connsiteX151" fmla="*/ 4150518 w 4836318"/>
                <a:gd name="connsiteY151" fmla="*/ 3808412 h 4373562"/>
                <a:gd name="connsiteX152" fmla="*/ 4150518 w 4836318"/>
                <a:gd name="connsiteY152" fmla="*/ 3808412 h 4373562"/>
                <a:gd name="connsiteX153" fmla="*/ 4226718 w 4836318"/>
                <a:gd name="connsiteY153" fmla="*/ 3897312 h 4373562"/>
                <a:gd name="connsiteX154" fmla="*/ 4271168 w 4836318"/>
                <a:gd name="connsiteY154" fmla="*/ 3929062 h 4373562"/>
                <a:gd name="connsiteX155" fmla="*/ 4271168 w 4836318"/>
                <a:gd name="connsiteY155" fmla="*/ 3929062 h 4373562"/>
                <a:gd name="connsiteX156" fmla="*/ 4372768 w 4836318"/>
                <a:gd name="connsiteY156" fmla="*/ 3973512 h 4373562"/>
                <a:gd name="connsiteX157" fmla="*/ 4385468 w 4836318"/>
                <a:gd name="connsiteY157" fmla="*/ 4024312 h 4373562"/>
                <a:gd name="connsiteX158" fmla="*/ 4385468 w 4836318"/>
                <a:gd name="connsiteY158" fmla="*/ 4024312 h 4373562"/>
                <a:gd name="connsiteX159" fmla="*/ 4442618 w 4836318"/>
                <a:gd name="connsiteY159" fmla="*/ 4068762 h 4373562"/>
                <a:gd name="connsiteX160" fmla="*/ 4468018 w 4836318"/>
                <a:gd name="connsiteY160" fmla="*/ 4106862 h 4373562"/>
                <a:gd name="connsiteX161" fmla="*/ 4468018 w 4836318"/>
                <a:gd name="connsiteY161" fmla="*/ 4106862 h 4373562"/>
                <a:gd name="connsiteX162" fmla="*/ 4563268 w 4836318"/>
                <a:gd name="connsiteY162" fmla="*/ 4144962 h 4373562"/>
                <a:gd name="connsiteX163" fmla="*/ 4556918 w 4836318"/>
                <a:gd name="connsiteY163" fmla="*/ 4208462 h 4373562"/>
                <a:gd name="connsiteX164" fmla="*/ 4601368 w 4836318"/>
                <a:gd name="connsiteY164" fmla="*/ 4214812 h 4373562"/>
                <a:gd name="connsiteX165" fmla="*/ 4614068 w 4836318"/>
                <a:gd name="connsiteY165" fmla="*/ 4252912 h 4373562"/>
                <a:gd name="connsiteX166" fmla="*/ 4652168 w 4836318"/>
                <a:gd name="connsiteY166" fmla="*/ 4291012 h 4373562"/>
                <a:gd name="connsiteX167" fmla="*/ 4652168 w 4836318"/>
                <a:gd name="connsiteY167" fmla="*/ 4291012 h 4373562"/>
                <a:gd name="connsiteX168" fmla="*/ 4766468 w 4836318"/>
                <a:gd name="connsiteY168" fmla="*/ 4297362 h 4373562"/>
                <a:gd name="connsiteX169" fmla="*/ 4829968 w 4836318"/>
                <a:gd name="connsiteY169" fmla="*/ 4348162 h 4373562"/>
                <a:gd name="connsiteX170" fmla="*/ 4836318 w 4836318"/>
                <a:gd name="connsiteY170" fmla="*/ 4373562 h 4373562"/>
                <a:gd name="connsiteX171" fmla="*/ 4836318 w 4836318"/>
                <a:gd name="connsiteY17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896393 w 4836318"/>
                <a:gd name="connsiteY124" fmla="*/ 2824162 h 4373562"/>
                <a:gd name="connsiteX125" fmla="*/ 2937667 w 4836318"/>
                <a:gd name="connsiteY125" fmla="*/ 2992437 h 4373562"/>
                <a:gd name="connsiteX126" fmla="*/ 3198018 w 4836318"/>
                <a:gd name="connsiteY126" fmla="*/ 2995612 h 4373562"/>
                <a:gd name="connsiteX127" fmla="*/ 3236118 w 4836318"/>
                <a:gd name="connsiteY127" fmla="*/ 3021012 h 4373562"/>
                <a:gd name="connsiteX128" fmla="*/ 3267868 w 4836318"/>
                <a:gd name="connsiteY128" fmla="*/ 3033712 h 4373562"/>
                <a:gd name="connsiteX129" fmla="*/ 3305968 w 4836318"/>
                <a:gd name="connsiteY129" fmla="*/ 3065462 h 4373562"/>
                <a:gd name="connsiteX130" fmla="*/ 3394868 w 4836318"/>
                <a:gd name="connsiteY130" fmla="*/ 3128962 h 4373562"/>
                <a:gd name="connsiteX131" fmla="*/ 3375818 w 4836318"/>
                <a:gd name="connsiteY131" fmla="*/ 3186112 h 4373562"/>
                <a:gd name="connsiteX132" fmla="*/ 3407568 w 4836318"/>
                <a:gd name="connsiteY132" fmla="*/ 3205162 h 4373562"/>
                <a:gd name="connsiteX133" fmla="*/ 3426618 w 4836318"/>
                <a:gd name="connsiteY133" fmla="*/ 3211512 h 4373562"/>
                <a:gd name="connsiteX134" fmla="*/ 3464718 w 4836318"/>
                <a:gd name="connsiteY134" fmla="*/ 3243262 h 4373562"/>
                <a:gd name="connsiteX135" fmla="*/ 3477418 w 4836318"/>
                <a:gd name="connsiteY135" fmla="*/ 3281362 h 4373562"/>
                <a:gd name="connsiteX136" fmla="*/ 3509168 w 4836318"/>
                <a:gd name="connsiteY136" fmla="*/ 3325812 h 4373562"/>
                <a:gd name="connsiteX137" fmla="*/ 3585368 w 4836318"/>
                <a:gd name="connsiteY137" fmla="*/ 3319462 h 4373562"/>
                <a:gd name="connsiteX138" fmla="*/ 3623468 w 4836318"/>
                <a:gd name="connsiteY138" fmla="*/ 3370262 h 4373562"/>
                <a:gd name="connsiteX139" fmla="*/ 3655218 w 4836318"/>
                <a:gd name="connsiteY139" fmla="*/ 3408362 h 4373562"/>
                <a:gd name="connsiteX140" fmla="*/ 3693318 w 4836318"/>
                <a:gd name="connsiteY140" fmla="*/ 3478212 h 4373562"/>
                <a:gd name="connsiteX141" fmla="*/ 3706018 w 4836318"/>
                <a:gd name="connsiteY141" fmla="*/ 3522662 h 4373562"/>
                <a:gd name="connsiteX142" fmla="*/ 3807618 w 4836318"/>
                <a:gd name="connsiteY142" fmla="*/ 3560762 h 4373562"/>
                <a:gd name="connsiteX143" fmla="*/ 3858418 w 4836318"/>
                <a:gd name="connsiteY143" fmla="*/ 3548062 h 4373562"/>
                <a:gd name="connsiteX144" fmla="*/ 3877468 w 4836318"/>
                <a:gd name="connsiteY144" fmla="*/ 3643312 h 4373562"/>
                <a:gd name="connsiteX145" fmla="*/ 3934618 w 4836318"/>
                <a:gd name="connsiteY145" fmla="*/ 3649662 h 4373562"/>
                <a:gd name="connsiteX146" fmla="*/ 3998118 w 4836318"/>
                <a:gd name="connsiteY146" fmla="*/ 3675062 h 4373562"/>
                <a:gd name="connsiteX147" fmla="*/ 4048918 w 4836318"/>
                <a:gd name="connsiteY147" fmla="*/ 3681412 h 4373562"/>
                <a:gd name="connsiteX148" fmla="*/ 4074318 w 4836318"/>
                <a:gd name="connsiteY148" fmla="*/ 3687762 h 4373562"/>
                <a:gd name="connsiteX149" fmla="*/ 4125118 w 4836318"/>
                <a:gd name="connsiteY149" fmla="*/ 3738562 h 4373562"/>
                <a:gd name="connsiteX150" fmla="*/ 4144168 w 4836318"/>
                <a:gd name="connsiteY150" fmla="*/ 3744912 h 4373562"/>
                <a:gd name="connsiteX151" fmla="*/ 4150518 w 4836318"/>
                <a:gd name="connsiteY151" fmla="*/ 3808412 h 4373562"/>
                <a:gd name="connsiteX152" fmla="*/ 4150518 w 4836318"/>
                <a:gd name="connsiteY152" fmla="*/ 3808412 h 4373562"/>
                <a:gd name="connsiteX153" fmla="*/ 4226718 w 4836318"/>
                <a:gd name="connsiteY153" fmla="*/ 3897312 h 4373562"/>
                <a:gd name="connsiteX154" fmla="*/ 4271168 w 4836318"/>
                <a:gd name="connsiteY154" fmla="*/ 3929062 h 4373562"/>
                <a:gd name="connsiteX155" fmla="*/ 4271168 w 4836318"/>
                <a:gd name="connsiteY155" fmla="*/ 3929062 h 4373562"/>
                <a:gd name="connsiteX156" fmla="*/ 4372768 w 4836318"/>
                <a:gd name="connsiteY156" fmla="*/ 3973512 h 4373562"/>
                <a:gd name="connsiteX157" fmla="*/ 4385468 w 4836318"/>
                <a:gd name="connsiteY157" fmla="*/ 4024312 h 4373562"/>
                <a:gd name="connsiteX158" fmla="*/ 4385468 w 4836318"/>
                <a:gd name="connsiteY158" fmla="*/ 4024312 h 4373562"/>
                <a:gd name="connsiteX159" fmla="*/ 4442618 w 4836318"/>
                <a:gd name="connsiteY159" fmla="*/ 4068762 h 4373562"/>
                <a:gd name="connsiteX160" fmla="*/ 4468018 w 4836318"/>
                <a:gd name="connsiteY160" fmla="*/ 4106862 h 4373562"/>
                <a:gd name="connsiteX161" fmla="*/ 4468018 w 4836318"/>
                <a:gd name="connsiteY161" fmla="*/ 4106862 h 4373562"/>
                <a:gd name="connsiteX162" fmla="*/ 4563268 w 4836318"/>
                <a:gd name="connsiteY162" fmla="*/ 4144962 h 4373562"/>
                <a:gd name="connsiteX163" fmla="*/ 4556918 w 4836318"/>
                <a:gd name="connsiteY163" fmla="*/ 4208462 h 4373562"/>
                <a:gd name="connsiteX164" fmla="*/ 4601368 w 4836318"/>
                <a:gd name="connsiteY164" fmla="*/ 4214812 h 4373562"/>
                <a:gd name="connsiteX165" fmla="*/ 4614068 w 4836318"/>
                <a:gd name="connsiteY165" fmla="*/ 4252912 h 4373562"/>
                <a:gd name="connsiteX166" fmla="*/ 4652168 w 4836318"/>
                <a:gd name="connsiteY166" fmla="*/ 4291012 h 4373562"/>
                <a:gd name="connsiteX167" fmla="*/ 4652168 w 4836318"/>
                <a:gd name="connsiteY167" fmla="*/ 4291012 h 4373562"/>
                <a:gd name="connsiteX168" fmla="*/ 4766468 w 4836318"/>
                <a:gd name="connsiteY168" fmla="*/ 4297362 h 4373562"/>
                <a:gd name="connsiteX169" fmla="*/ 4829968 w 4836318"/>
                <a:gd name="connsiteY169" fmla="*/ 4348162 h 4373562"/>
                <a:gd name="connsiteX170" fmla="*/ 4836318 w 4836318"/>
                <a:gd name="connsiteY170" fmla="*/ 4373562 h 4373562"/>
                <a:gd name="connsiteX171" fmla="*/ 4836318 w 4836318"/>
                <a:gd name="connsiteY17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896393 w 4836318"/>
                <a:gd name="connsiteY124" fmla="*/ 2824162 h 4373562"/>
                <a:gd name="connsiteX125" fmla="*/ 3198018 w 4836318"/>
                <a:gd name="connsiteY125" fmla="*/ 2995612 h 4373562"/>
                <a:gd name="connsiteX126" fmla="*/ 3236118 w 4836318"/>
                <a:gd name="connsiteY126" fmla="*/ 3021012 h 4373562"/>
                <a:gd name="connsiteX127" fmla="*/ 3267868 w 4836318"/>
                <a:gd name="connsiteY127" fmla="*/ 3033712 h 4373562"/>
                <a:gd name="connsiteX128" fmla="*/ 3305968 w 4836318"/>
                <a:gd name="connsiteY128" fmla="*/ 3065462 h 4373562"/>
                <a:gd name="connsiteX129" fmla="*/ 3394868 w 4836318"/>
                <a:gd name="connsiteY129" fmla="*/ 3128962 h 4373562"/>
                <a:gd name="connsiteX130" fmla="*/ 3375818 w 4836318"/>
                <a:gd name="connsiteY130" fmla="*/ 3186112 h 4373562"/>
                <a:gd name="connsiteX131" fmla="*/ 3407568 w 4836318"/>
                <a:gd name="connsiteY131" fmla="*/ 3205162 h 4373562"/>
                <a:gd name="connsiteX132" fmla="*/ 3426618 w 4836318"/>
                <a:gd name="connsiteY132" fmla="*/ 3211512 h 4373562"/>
                <a:gd name="connsiteX133" fmla="*/ 3464718 w 4836318"/>
                <a:gd name="connsiteY133" fmla="*/ 3243262 h 4373562"/>
                <a:gd name="connsiteX134" fmla="*/ 3477418 w 4836318"/>
                <a:gd name="connsiteY134" fmla="*/ 3281362 h 4373562"/>
                <a:gd name="connsiteX135" fmla="*/ 3509168 w 4836318"/>
                <a:gd name="connsiteY135" fmla="*/ 3325812 h 4373562"/>
                <a:gd name="connsiteX136" fmla="*/ 3585368 w 4836318"/>
                <a:gd name="connsiteY136" fmla="*/ 3319462 h 4373562"/>
                <a:gd name="connsiteX137" fmla="*/ 3623468 w 4836318"/>
                <a:gd name="connsiteY137" fmla="*/ 3370262 h 4373562"/>
                <a:gd name="connsiteX138" fmla="*/ 3655218 w 4836318"/>
                <a:gd name="connsiteY138" fmla="*/ 3408362 h 4373562"/>
                <a:gd name="connsiteX139" fmla="*/ 3693318 w 4836318"/>
                <a:gd name="connsiteY139" fmla="*/ 3478212 h 4373562"/>
                <a:gd name="connsiteX140" fmla="*/ 3706018 w 4836318"/>
                <a:gd name="connsiteY140" fmla="*/ 3522662 h 4373562"/>
                <a:gd name="connsiteX141" fmla="*/ 3807618 w 4836318"/>
                <a:gd name="connsiteY141" fmla="*/ 3560762 h 4373562"/>
                <a:gd name="connsiteX142" fmla="*/ 3858418 w 4836318"/>
                <a:gd name="connsiteY142" fmla="*/ 3548062 h 4373562"/>
                <a:gd name="connsiteX143" fmla="*/ 3877468 w 4836318"/>
                <a:gd name="connsiteY143" fmla="*/ 3643312 h 4373562"/>
                <a:gd name="connsiteX144" fmla="*/ 3934618 w 4836318"/>
                <a:gd name="connsiteY144" fmla="*/ 3649662 h 4373562"/>
                <a:gd name="connsiteX145" fmla="*/ 3998118 w 4836318"/>
                <a:gd name="connsiteY145" fmla="*/ 3675062 h 4373562"/>
                <a:gd name="connsiteX146" fmla="*/ 4048918 w 4836318"/>
                <a:gd name="connsiteY146" fmla="*/ 3681412 h 4373562"/>
                <a:gd name="connsiteX147" fmla="*/ 4074318 w 4836318"/>
                <a:gd name="connsiteY147" fmla="*/ 3687762 h 4373562"/>
                <a:gd name="connsiteX148" fmla="*/ 4125118 w 4836318"/>
                <a:gd name="connsiteY148" fmla="*/ 3738562 h 4373562"/>
                <a:gd name="connsiteX149" fmla="*/ 4144168 w 4836318"/>
                <a:gd name="connsiteY149" fmla="*/ 3744912 h 4373562"/>
                <a:gd name="connsiteX150" fmla="*/ 4150518 w 4836318"/>
                <a:gd name="connsiteY150" fmla="*/ 3808412 h 4373562"/>
                <a:gd name="connsiteX151" fmla="*/ 4150518 w 4836318"/>
                <a:gd name="connsiteY151" fmla="*/ 3808412 h 4373562"/>
                <a:gd name="connsiteX152" fmla="*/ 4226718 w 4836318"/>
                <a:gd name="connsiteY152" fmla="*/ 3897312 h 4373562"/>
                <a:gd name="connsiteX153" fmla="*/ 4271168 w 4836318"/>
                <a:gd name="connsiteY153" fmla="*/ 3929062 h 4373562"/>
                <a:gd name="connsiteX154" fmla="*/ 4271168 w 4836318"/>
                <a:gd name="connsiteY154" fmla="*/ 3929062 h 4373562"/>
                <a:gd name="connsiteX155" fmla="*/ 4372768 w 4836318"/>
                <a:gd name="connsiteY155" fmla="*/ 3973512 h 4373562"/>
                <a:gd name="connsiteX156" fmla="*/ 4385468 w 4836318"/>
                <a:gd name="connsiteY156" fmla="*/ 4024312 h 4373562"/>
                <a:gd name="connsiteX157" fmla="*/ 4385468 w 4836318"/>
                <a:gd name="connsiteY157" fmla="*/ 4024312 h 4373562"/>
                <a:gd name="connsiteX158" fmla="*/ 4442618 w 4836318"/>
                <a:gd name="connsiteY158" fmla="*/ 4068762 h 4373562"/>
                <a:gd name="connsiteX159" fmla="*/ 4468018 w 4836318"/>
                <a:gd name="connsiteY159" fmla="*/ 4106862 h 4373562"/>
                <a:gd name="connsiteX160" fmla="*/ 4468018 w 4836318"/>
                <a:gd name="connsiteY160" fmla="*/ 4106862 h 4373562"/>
                <a:gd name="connsiteX161" fmla="*/ 4563268 w 4836318"/>
                <a:gd name="connsiteY161" fmla="*/ 4144962 h 4373562"/>
                <a:gd name="connsiteX162" fmla="*/ 4556918 w 4836318"/>
                <a:gd name="connsiteY162" fmla="*/ 4208462 h 4373562"/>
                <a:gd name="connsiteX163" fmla="*/ 4601368 w 4836318"/>
                <a:gd name="connsiteY163" fmla="*/ 4214812 h 4373562"/>
                <a:gd name="connsiteX164" fmla="*/ 4614068 w 4836318"/>
                <a:gd name="connsiteY164" fmla="*/ 4252912 h 4373562"/>
                <a:gd name="connsiteX165" fmla="*/ 4652168 w 4836318"/>
                <a:gd name="connsiteY165" fmla="*/ 4291012 h 4373562"/>
                <a:gd name="connsiteX166" fmla="*/ 4652168 w 4836318"/>
                <a:gd name="connsiteY166" fmla="*/ 4291012 h 4373562"/>
                <a:gd name="connsiteX167" fmla="*/ 4766468 w 4836318"/>
                <a:gd name="connsiteY167" fmla="*/ 4297362 h 4373562"/>
                <a:gd name="connsiteX168" fmla="*/ 4829968 w 4836318"/>
                <a:gd name="connsiteY168" fmla="*/ 4348162 h 4373562"/>
                <a:gd name="connsiteX169" fmla="*/ 4836318 w 4836318"/>
                <a:gd name="connsiteY169" fmla="*/ 4373562 h 4373562"/>
                <a:gd name="connsiteX170" fmla="*/ 4836318 w 4836318"/>
                <a:gd name="connsiteY17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896393 w 4836318"/>
                <a:gd name="connsiteY124" fmla="*/ 2824162 h 4373562"/>
                <a:gd name="connsiteX125" fmla="*/ 2947986 w 4836318"/>
                <a:gd name="connsiteY125" fmla="*/ 2819399 h 4373562"/>
                <a:gd name="connsiteX126" fmla="*/ 3236118 w 4836318"/>
                <a:gd name="connsiteY126" fmla="*/ 3021012 h 4373562"/>
                <a:gd name="connsiteX127" fmla="*/ 3267868 w 4836318"/>
                <a:gd name="connsiteY127" fmla="*/ 3033712 h 4373562"/>
                <a:gd name="connsiteX128" fmla="*/ 3305968 w 4836318"/>
                <a:gd name="connsiteY128" fmla="*/ 3065462 h 4373562"/>
                <a:gd name="connsiteX129" fmla="*/ 3394868 w 4836318"/>
                <a:gd name="connsiteY129" fmla="*/ 3128962 h 4373562"/>
                <a:gd name="connsiteX130" fmla="*/ 3375818 w 4836318"/>
                <a:gd name="connsiteY130" fmla="*/ 3186112 h 4373562"/>
                <a:gd name="connsiteX131" fmla="*/ 3407568 w 4836318"/>
                <a:gd name="connsiteY131" fmla="*/ 3205162 h 4373562"/>
                <a:gd name="connsiteX132" fmla="*/ 3426618 w 4836318"/>
                <a:gd name="connsiteY132" fmla="*/ 3211512 h 4373562"/>
                <a:gd name="connsiteX133" fmla="*/ 3464718 w 4836318"/>
                <a:gd name="connsiteY133" fmla="*/ 3243262 h 4373562"/>
                <a:gd name="connsiteX134" fmla="*/ 3477418 w 4836318"/>
                <a:gd name="connsiteY134" fmla="*/ 3281362 h 4373562"/>
                <a:gd name="connsiteX135" fmla="*/ 3509168 w 4836318"/>
                <a:gd name="connsiteY135" fmla="*/ 3325812 h 4373562"/>
                <a:gd name="connsiteX136" fmla="*/ 3585368 w 4836318"/>
                <a:gd name="connsiteY136" fmla="*/ 3319462 h 4373562"/>
                <a:gd name="connsiteX137" fmla="*/ 3623468 w 4836318"/>
                <a:gd name="connsiteY137" fmla="*/ 3370262 h 4373562"/>
                <a:gd name="connsiteX138" fmla="*/ 3655218 w 4836318"/>
                <a:gd name="connsiteY138" fmla="*/ 3408362 h 4373562"/>
                <a:gd name="connsiteX139" fmla="*/ 3693318 w 4836318"/>
                <a:gd name="connsiteY139" fmla="*/ 3478212 h 4373562"/>
                <a:gd name="connsiteX140" fmla="*/ 3706018 w 4836318"/>
                <a:gd name="connsiteY140" fmla="*/ 3522662 h 4373562"/>
                <a:gd name="connsiteX141" fmla="*/ 3807618 w 4836318"/>
                <a:gd name="connsiteY141" fmla="*/ 3560762 h 4373562"/>
                <a:gd name="connsiteX142" fmla="*/ 3858418 w 4836318"/>
                <a:gd name="connsiteY142" fmla="*/ 3548062 h 4373562"/>
                <a:gd name="connsiteX143" fmla="*/ 3877468 w 4836318"/>
                <a:gd name="connsiteY143" fmla="*/ 3643312 h 4373562"/>
                <a:gd name="connsiteX144" fmla="*/ 3934618 w 4836318"/>
                <a:gd name="connsiteY144" fmla="*/ 3649662 h 4373562"/>
                <a:gd name="connsiteX145" fmla="*/ 3998118 w 4836318"/>
                <a:gd name="connsiteY145" fmla="*/ 3675062 h 4373562"/>
                <a:gd name="connsiteX146" fmla="*/ 4048918 w 4836318"/>
                <a:gd name="connsiteY146" fmla="*/ 3681412 h 4373562"/>
                <a:gd name="connsiteX147" fmla="*/ 4074318 w 4836318"/>
                <a:gd name="connsiteY147" fmla="*/ 3687762 h 4373562"/>
                <a:gd name="connsiteX148" fmla="*/ 4125118 w 4836318"/>
                <a:gd name="connsiteY148" fmla="*/ 3738562 h 4373562"/>
                <a:gd name="connsiteX149" fmla="*/ 4144168 w 4836318"/>
                <a:gd name="connsiteY149" fmla="*/ 3744912 h 4373562"/>
                <a:gd name="connsiteX150" fmla="*/ 4150518 w 4836318"/>
                <a:gd name="connsiteY150" fmla="*/ 3808412 h 4373562"/>
                <a:gd name="connsiteX151" fmla="*/ 4150518 w 4836318"/>
                <a:gd name="connsiteY151" fmla="*/ 3808412 h 4373562"/>
                <a:gd name="connsiteX152" fmla="*/ 4226718 w 4836318"/>
                <a:gd name="connsiteY152" fmla="*/ 3897312 h 4373562"/>
                <a:gd name="connsiteX153" fmla="*/ 4271168 w 4836318"/>
                <a:gd name="connsiteY153" fmla="*/ 3929062 h 4373562"/>
                <a:gd name="connsiteX154" fmla="*/ 4271168 w 4836318"/>
                <a:gd name="connsiteY154" fmla="*/ 3929062 h 4373562"/>
                <a:gd name="connsiteX155" fmla="*/ 4372768 w 4836318"/>
                <a:gd name="connsiteY155" fmla="*/ 3973512 h 4373562"/>
                <a:gd name="connsiteX156" fmla="*/ 4385468 w 4836318"/>
                <a:gd name="connsiteY156" fmla="*/ 4024312 h 4373562"/>
                <a:gd name="connsiteX157" fmla="*/ 4385468 w 4836318"/>
                <a:gd name="connsiteY157" fmla="*/ 4024312 h 4373562"/>
                <a:gd name="connsiteX158" fmla="*/ 4442618 w 4836318"/>
                <a:gd name="connsiteY158" fmla="*/ 4068762 h 4373562"/>
                <a:gd name="connsiteX159" fmla="*/ 4468018 w 4836318"/>
                <a:gd name="connsiteY159" fmla="*/ 4106862 h 4373562"/>
                <a:gd name="connsiteX160" fmla="*/ 4468018 w 4836318"/>
                <a:gd name="connsiteY160" fmla="*/ 4106862 h 4373562"/>
                <a:gd name="connsiteX161" fmla="*/ 4563268 w 4836318"/>
                <a:gd name="connsiteY161" fmla="*/ 4144962 h 4373562"/>
                <a:gd name="connsiteX162" fmla="*/ 4556918 w 4836318"/>
                <a:gd name="connsiteY162" fmla="*/ 4208462 h 4373562"/>
                <a:gd name="connsiteX163" fmla="*/ 4601368 w 4836318"/>
                <a:gd name="connsiteY163" fmla="*/ 4214812 h 4373562"/>
                <a:gd name="connsiteX164" fmla="*/ 4614068 w 4836318"/>
                <a:gd name="connsiteY164" fmla="*/ 4252912 h 4373562"/>
                <a:gd name="connsiteX165" fmla="*/ 4652168 w 4836318"/>
                <a:gd name="connsiteY165" fmla="*/ 4291012 h 4373562"/>
                <a:gd name="connsiteX166" fmla="*/ 4652168 w 4836318"/>
                <a:gd name="connsiteY166" fmla="*/ 4291012 h 4373562"/>
                <a:gd name="connsiteX167" fmla="*/ 4766468 w 4836318"/>
                <a:gd name="connsiteY167" fmla="*/ 4297362 h 4373562"/>
                <a:gd name="connsiteX168" fmla="*/ 4829968 w 4836318"/>
                <a:gd name="connsiteY168" fmla="*/ 4348162 h 4373562"/>
                <a:gd name="connsiteX169" fmla="*/ 4836318 w 4836318"/>
                <a:gd name="connsiteY169" fmla="*/ 4373562 h 4373562"/>
                <a:gd name="connsiteX170" fmla="*/ 4836318 w 4836318"/>
                <a:gd name="connsiteY17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886868 w 4836318"/>
                <a:gd name="connsiteY124" fmla="*/ 2824162 h 4373562"/>
                <a:gd name="connsiteX125" fmla="*/ 2947986 w 4836318"/>
                <a:gd name="connsiteY125" fmla="*/ 2819399 h 4373562"/>
                <a:gd name="connsiteX126" fmla="*/ 3236118 w 4836318"/>
                <a:gd name="connsiteY126" fmla="*/ 3021012 h 4373562"/>
                <a:gd name="connsiteX127" fmla="*/ 3267868 w 4836318"/>
                <a:gd name="connsiteY127" fmla="*/ 3033712 h 4373562"/>
                <a:gd name="connsiteX128" fmla="*/ 3305968 w 4836318"/>
                <a:gd name="connsiteY128" fmla="*/ 3065462 h 4373562"/>
                <a:gd name="connsiteX129" fmla="*/ 3394868 w 4836318"/>
                <a:gd name="connsiteY129" fmla="*/ 3128962 h 4373562"/>
                <a:gd name="connsiteX130" fmla="*/ 3375818 w 4836318"/>
                <a:gd name="connsiteY130" fmla="*/ 3186112 h 4373562"/>
                <a:gd name="connsiteX131" fmla="*/ 3407568 w 4836318"/>
                <a:gd name="connsiteY131" fmla="*/ 3205162 h 4373562"/>
                <a:gd name="connsiteX132" fmla="*/ 3426618 w 4836318"/>
                <a:gd name="connsiteY132" fmla="*/ 3211512 h 4373562"/>
                <a:gd name="connsiteX133" fmla="*/ 3464718 w 4836318"/>
                <a:gd name="connsiteY133" fmla="*/ 3243262 h 4373562"/>
                <a:gd name="connsiteX134" fmla="*/ 3477418 w 4836318"/>
                <a:gd name="connsiteY134" fmla="*/ 3281362 h 4373562"/>
                <a:gd name="connsiteX135" fmla="*/ 3509168 w 4836318"/>
                <a:gd name="connsiteY135" fmla="*/ 3325812 h 4373562"/>
                <a:gd name="connsiteX136" fmla="*/ 3585368 w 4836318"/>
                <a:gd name="connsiteY136" fmla="*/ 3319462 h 4373562"/>
                <a:gd name="connsiteX137" fmla="*/ 3623468 w 4836318"/>
                <a:gd name="connsiteY137" fmla="*/ 3370262 h 4373562"/>
                <a:gd name="connsiteX138" fmla="*/ 3655218 w 4836318"/>
                <a:gd name="connsiteY138" fmla="*/ 3408362 h 4373562"/>
                <a:gd name="connsiteX139" fmla="*/ 3693318 w 4836318"/>
                <a:gd name="connsiteY139" fmla="*/ 3478212 h 4373562"/>
                <a:gd name="connsiteX140" fmla="*/ 3706018 w 4836318"/>
                <a:gd name="connsiteY140" fmla="*/ 3522662 h 4373562"/>
                <a:gd name="connsiteX141" fmla="*/ 3807618 w 4836318"/>
                <a:gd name="connsiteY141" fmla="*/ 3560762 h 4373562"/>
                <a:gd name="connsiteX142" fmla="*/ 3858418 w 4836318"/>
                <a:gd name="connsiteY142" fmla="*/ 3548062 h 4373562"/>
                <a:gd name="connsiteX143" fmla="*/ 3877468 w 4836318"/>
                <a:gd name="connsiteY143" fmla="*/ 3643312 h 4373562"/>
                <a:gd name="connsiteX144" fmla="*/ 3934618 w 4836318"/>
                <a:gd name="connsiteY144" fmla="*/ 3649662 h 4373562"/>
                <a:gd name="connsiteX145" fmla="*/ 3998118 w 4836318"/>
                <a:gd name="connsiteY145" fmla="*/ 3675062 h 4373562"/>
                <a:gd name="connsiteX146" fmla="*/ 4048918 w 4836318"/>
                <a:gd name="connsiteY146" fmla="*/ 3681412 h 4373562"/>
                <a:gd name="connsiteX147" fmla="*/ 4074318 w 4836318"/>
                <a:gd name="connsiteY147" fmla="*/ 3687762 h 4373562"/>
                <a:gd name="connsiteX148" fmla="*/ 4125118 w 4836318"/>
                <a:gd name="connsiteY148" fmla="*/ 3738562 h 4373562"/>
                <a:gd name="connsiteX149" fmla="*/ 4144168 w 4836318"/>
                <a:gd name="connsiteY149" fmla="*/ 3744912 h 4373562"/>
                <a:gd name="connsiteX150" fmla="*/ 4150518 w 4836318"/>
                <a:gd name="connsiteY150" fmla="*/ 3808412 h 4373562"/>
                <a:gd name="connsiteX151" fmla="*/ 4150518 w 4836318"/>
                <a:gd name="connsiteY151" fmla="*/ 3808412 h 4373562"/>
                <a:gd name="connsiteX152" fmla="*/ 4226718 w 4836318"/>
                <a:gd name="connsiteY152" fmla="*/ 3897312 h 4373562"/>
                <a:gd name="connsiteX153" fmla="*/ 4271168 w 4836318"/>
                <a:gd name="connsiteY153" fmla="*/ 3929062 h 4373562"/>
                <a:gd name="connsiteX154" fmla="*/ 4271168 w 4836318"/>
                <a:gd name="connsiteY154" fmla="*/ 3929062 h 4373562"/>
                <a:gd name="connsiteX155" fmla="*/ 4372768 w 4836318"/>
                <a:gd name="connsiteY155" fmla="*/ 3973512 h 4373562"/>
                <a:gd name="connsiteX156" fmla="*/ 4385468 w 4836318"/>
                <a:gd name="connsiteY156" fmla="*/ 4024312 h 4373562"/>
                <a:gd name="connsiteX157" fmla="*/ 4385468 w 4836318"/>
                <a:gd name="connsiteY157" fmla="*/ 4024312 h 4373562"/>
                <a:gd name="connsiteX158" fmla="*/ 4442618 w 4836318"/>
                <a:gd name="connsiteY158" fmla="*/ 4068762 h 4373562"/>
                <a:gd name="connsiteX159" fmla="*/ 4468018 w 4836318"/>
                <a:gd name="connsiteY159" fmla="*/ 4106862 h 4373562"/>
                <a:gd name="connsiteX160" fmla="*/ 4468018 w 4836318"/>
                <a:gd name="connsiteY160" fmla="*/ 4106862 h 4373562"/>
                <a:gd name="connsiteX161" fmla="*/ 4563268 w 4836318"/>
                <a:gd name="connsiteY161" fmla="*/ 4144962 h 4373562"/>
                <a:gd name="connsiteX162" fmla="*/ 4556918 w 4836318"/>
                <a:gd name="connsiteY162" fmla="*/ 4208462 h 4373562"/>
                <a:gd name="connsiteX163" fmla="*/ 4601368 w 4836318"/>
                <a:gd name="connsiteY163" fmla="*/ 4214812 h 4373562"/>
                <a:gd name="connsiteX164" fmla="*/ 4614068 w 4836318"/>
                <a:gd name="connsiteY164" fmla="*/ 4252912 h 4373562"/>
                <a:gd name="connsiteX165" fmla="*/ 4652168 w 4836318"/>
                <a:gd name="connsiteY165" fmla="*/ 4291012 h 4373562"/>
                <a:gd name="connsiteX166" fmla="*/ 4652168 w 4836318"/>
                <a:gd name="connsiteY166" fmla="*/ 4291012 h 4373562"/>
                <a:gd name="connsiteX167" fmla="*/ 4766468 w 4836318"/>
                <a:gd name="connsiteY167" fmla="*/ 4297362 h 4373562"/>
                <a:gd name="connsiteX168" fmla="*/ 4829968 w 4836318"/>
                <a:gd name="connsiteY168" fmla="*/ 4348162 h 4373562"/>
                <a:gd name="connsiteX169" fmla="*/ 4836318 w 4836318"/>
                <a:gd name="connsiteY169" fmla="*/ 4373562 h 4373562"/>
                <a:gd name="connsiteX170" fmla="*/ 4836318 w 4836318"/>
                <a:gd name="connsiteY17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886868 w 4836318"/>
                <a:gd name="connsiteY124" fmla="*/ 2824162 h 4373562"/>
                <a:gd name="connsiteX125" fmla="*/ 2947986 w 4836318"/>
                <a:gd name="connsiteY125" fmla="*/ 2819399 h 4373562"/>
                <a:gd name="connsiteX126" fmla="*/ 3236118 w 4836318"/>
                <a:gd name="connsiteY126" fmla="*/ 3021012 h 4373562"/>
                <a:gd name="connsiteX127" fmla="*/ 3267868 w 4836318"/>
                <a:gd name="connsiteY127" fmla="*/ 3033712 h 4373562"/>
                <a:gd name="connsiteX128" fmla="*/ 3305968 w 4836318"/>
                <a:gd name="connsiteY128" fmla="*/ 3065462 h 4373562"/>
                <a:gd name="connsiteX129" fmla="*/ 3394868 w 4836318"/>
                <a:gd name="connsiteY129" fmla="*/ 3128962 h 4373562"/>
                <a:gd name="connsiteX130" fmla="*/ 3375818 w 4836318"/>
                <a:gd name="connsiteY130" fmla="*/ 3186112 h 4373562"/>
                <a:gd name="connsiteX131" fmla="*/ 3407568 w 4836318"/>
                <a:gd name="connsiteY131" fmla="*/ 3205162 h 4373562"/>
                <a:gd name="connsiteX132" fmla="*/ 3426618 w 4836318"/>
                <a:gd name="connsiteY132" fmla="*/ 3211512 h 4373562"/>
                <a:gd name="connsiteX133" fmla="*/ 3464718 w 4836318"/>
                <a:gd name="connsiteY133" fmla="*/ 3243262 h 4373562"/>
                <a:gd name="connsiteX134" fmla="*/ 3477418 w 4836318"/>
                <a:gd name="connsiteY134" fmla="*/ 3281362 h 4373562"/>
                <a:gd name="connsiteX135" fmla="*/ 3509168 w 4836318"/>
                <a:gd name="connsiteY135" fmla="*/ 3325812 h 4373562"/>
                <a:gd name="connsiteX136" fmla="*/ 3585368 w 4836318"/>
                <a:gd name="connsiteY136" fmla="*/ 3319462 h 4373562"/>
                <a:gd name="connsiteX137" fmla="*/ 3623468 w 4836318"/>
                <a:gd name="connsiteY137" fmla="*/ 3370262 h 4373562"/>
                <a:gd name="connsiteX138" fmla="*/ 3655218 w 4836318"/>
                <a:gd name="connsiteY138" fmla="*/ 3408362 h 4373562"/>
                <a:gd name="connsiteX139" fmla="*/ 3693318 w 4836318"/>
                <a:gd name="connsiteY139" fmla="*/ 3478212 h 4373562"/>
                <a:gd name="connsiteX140" fmla="*/ 3706018 w 4836318"/>
                <a:gd name="connsiteY140" fmla="*/ 3522662 h 4373562"/>
                <a:gd name="connsiteX141" fmla="*/ 3807618 w 4836318"/>
                <a:gd name="connsiteY141" fmla="*/ 3560762 h 4373562"/>
                <a:gd name="connsiteX142" fmla="*/ 3858418 w 4836318"/>
                <a:gd name="connsiteY142" fmla="*/ 3548062 h 4373562"/>
                <a:gd name="connsiteX143" fmla="*/ 3877468 w 4836318"/>
                <a:gd name="connsiteY143" fmla="*/ 3643312 h 4373562"/>
                <a:gd name="connsiteX144" fmla="*/ 3934618 w 4836318"/>
                <a:gd name="connsiteY144" fmla="*/ 3649662 h 4373562"/>
                <a:gd name="connsiteX145" fmla="*/ 3998118 w 4836318"/>
                <a:gd name="connsiteY145" fmla="*/ 3675062 h 4373562"/>
                <a:gd name="connsiteX146" fmla="*/ 4048918 w 4836318"/>
                <a:gd name="connsiteY146" fmla="*/ 3681412 h 4373562"/>
                <a:gd name="connsiteX147" fmla="*/ 4074318 w 4836318"/>
                <a:gd name="connsiteY147" fmla="*/ 3687762 h 4373562"/>
                <a:gd name="connsiteX148" fmla="*/ 4125118 w 4836318"/>
                <a:gd name="connsiteY148" fmla="*/ 3738562 h 4373562"/>
                <a:gd name="connsiteX149" fmla="*/ 4144168 w 4836318"/>
                <a:gd name="connsiteY149" fmla="*/ 3744912 h 4373562"/>
                <a:gd name="connsiteX150" fmla="*/ 4150518 w 4836318"/>
                <a:gd name="connsiteY150" fmla="*/ 3808412 h 4373562"/>
                <a:gd name="connsiteX151" fmla="*/ 4150518 w 4836318"/>
                <a:gd name="connsiteY151" fmla="*/ 3808412 h 4373562"/>
                <a:gd name="connsiteX152" fmla="*/ 4226718 w 4836318"/>
                <a:gd name="connsiteY152" fmla="*/ 3897312 h 4373562"/>
                <a:gd name="connsiteX153" fmla="*/ 4271168 w 4836318"/>
                <a:gd name="connsiteY153" fmla="*/ 3929062 h 4373562"/>
                <a:gd name="connsiteX154" fmla="*/ 4271168 w 4836318"/>
                <a:gd name="connsiteY154" fmla="*/ 3929062 h 4373562"/>
                <a:gd name="connsiteX155" fmla="*/ 4372768 w 4836318"/>
                <a:gd name="connsiteY155" fmla="*/ 3973512 h 4373562"/>
                <a:gd name="connsiteX156" fmla="*/ 4385468 w 4836318"/>
                <a:gd name="connsiteY156" fmla="*/ 4024312 h 4373562"/>
                <a:gd name="connsiteX157" fmla="*/ 4385468 w 4836318"/>
                <a:gd name="connsiteY157" fmla="*/ 4024312 h 4373562"/>
                <a:gd name="connsiteX158" fmla="*/ 4442618 w 4836318"/>
                <a:gd name="connsiteY158" fmla="*/ 4068762 h 4373562"/>
                <a:gd name="connsiteX159" fmla="*/ 4468018 w 4836318"/>
                <a:gd name="connsiteY159" fmla="*/ 4106862 h 4373562"/>
                <a:gd name="connsiteX160" fmla="*/ 4468018 w 4836318"/>
                <a:gd name="connsiteY160" fmla="*/ 4106862 h 4373562"/>
                <a:gd name="connsiteX161" fmla="*/ 4563268 w 4836318"/>
                <a:gd name="connsiteY161" fmla="*/ 4144962 h 4373562"/>
                <a:gd name="connsiteX162" fmla="*/ 4556918 w 4836318"/>
                <a:gd name="connsiteY162" fmla="*/ 4208462 h 4373562"/>
                <a:gd name="connsiteX163" fmla="*/ 4601368 w 4836318"/>
                <a:gd name="connsiteY163" fmla="*/ 4214812 h 4373562"/>
                <a:gd name="connsiteX164" fmla="*/ 4614068 w 4836318"/>
                <a:gd name="connsiteY164" fmla="*/ 4252912 h 4373562"/>
                <a:gd name="connsiteX165" fmla="*/ 4652168 w 4836318"/>
                <a:gd name="connsiteY165" fmla="*/ 4291012 h 4373562"/>
                <a:gd name="connsiteX166" fmla="*/ 4652168 w 4836318"/>
                <a:gd name="connsiteY166" fmla="*/ 4291012 h 4373562"/>
                <a:gd name="connsiteX167" fmla="*/ 4766468 w 4836318"/>
                <a:gd name="connsiteY167" fmla="*/ 4297362 h 4373562"/>
                <a:gd name="connsiteX168" fmla="*/ 4829968 w 4836318"/>
                <a:gd name="connsiteY168" fmla="*/ 4348162 h 4373562"/>
                <a:gd name="connsiteX169" fmla="*/ 4836318 w 4836318"/>
                <a:gd name="connsiteY169" fmla="*/ 4373562 h 4373562"/>
                <a:gd name="connsiteX170" fmla="*/ 4836318 w 4836318"/>
                <a:gd name="connsiteY17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886868 w 4836318"/>
                <a:gd name="connsiteY124" fmla="*/ 2824162 h 4373562"/>
                <a:gd name="connsiteX125" fmla="*/ 2947986 w 4836318"/>
                <a:gd name="connsiteY125" fmla="*/ 2819399 h 4373562"/>
                <a:gd name="connsiteX126" fmla="*/ 3236118 w 4836318"/>
                <a:gd name="connsiteY126" fmla="*/ 3021012 h 4373562"/>
                <a:gd name="connsiteX127" fmla="*/ 3267868 w 4836318"/>
                <a:gd name="connsiteY127" fmla="*/ 3033712 h 4373562"/>
                <a:gd name="connsiteX128" fmla="*/ 3305968 w 4836318"/>
                <a:gd name="connsiteY128" fmla="*/ 3065462 h 4373562"/>
                <a:gd name="connsiteX129" fmla="*/ 3394868 w 4836318"/>
                <a:gd name="connsiteY129" fmla="*/ 3128962 h 4373562"/>
                <a:gd name="connsiteX130" fmla="*/ 3375818 w 4836318"/>
                <a:gd name="connsiteY130" fmla="*/ 3186112 h 4373562"/>
                <a:gd name="connsiteX131" fmla="*/ 3407568 w 4836318"/>
                <a:gd name="connsiteY131" fmla="*/ 3205162 h 4373562"/>
                <a:gd name="connsiteX132" fmla="*/ 3426618 w 4836318"/>
                <a:gd name="connsiteY132" fmla="*/ 3211512 h 4373562"/>
                <a:gd name="connsiteX133" fmla="*/ 3464718 w 4836318"/>
                <a:gd name="connsiteY133" fmla="*/ 3243262 h 4373562"/>
                <a:gd name="connsiteX134" fmla="*/ 3477418 w 4836318"/>
                <a:gd name="connsiteY134" fmla="*/ 3281362 h 4373562"/>
                <a:gd name="connsiteX135" fmla="*/ 3509168 w 4836318"/>
                <a:gd name="connsiteY135" fmla="*/ 3325812 h 4373562"/>
                <a:gd name="connsiteX136" fmla="*/ 3585368 w 4836318"/>
                <a:gd name="connsiteY136" fmla="*/ 3319462 h 4373562"/>
                <a:gd name="connsiteX137" fmla="*/ 3623468 w 4836318"/>
                <a:gd name="connsiteY137" fmla="*/ 3370262 h 4373562"/>
                <a:gd name="connsiteX138" fmla="*/ 3655218 w 4836318"/>
                <a:gd name="connsiteY138" fmla="*/ 3408362 h 4373562"/>
                <a:gd name="connsiteX139" fmla="*/ 3693318 w 4836318"/>
                <a:gd name="connsiteY139" fmla="*/ 3478212 h 4373562"/>
                <a:gd name="connsiteX140" fmla="*/ 3706018 w 4836318"/>
                <a:gd name="connsiteY140" fmla="*/ 3522662 h 4373562"/>
                <a:gd name="connsiteX141" fmla="*/ 3807618 w 4836318"/>
                <a:gd name="connsiteY141" fmla="*/ 3560762 h 4373562"/>
                <a:gd name="connsiteX142" fmla="*/ 3858418 w 4836318"/>
                <a:gd name="connsiteY142" fmla="*/ 3548062 h 4373562"/>
                <a:gd name="connsiteX143" fmla="*/ 3877468 w 4836318"/>
                <a:gd name="connsiteY143" fmla="*/ 3643312 h 4373562"/>
                <a:gd name="connsiteX144" fmla="*/ 3934618 w 4836318"/>
                <a:gd name="connsiteY144" fmla="*/ 3649662 h 4373562"/>
                <a:gd name="connsiteX145" fmla="*/ 3998118 w 4836318"/>
                <a:gd name="connsiteY145" fmla="*/ 3675062 h 4373562"/>
                <a:gd name="connsiteX146" fmla="*/ 4048918 w 4836318"/>
                <a:gd name="connsiteY146" fmla="*/ 3681412 h 4373562"/>
                <a:gd name="connsiteX147" fmla="*/ 4074318 w 4836318"/>
                <a:gd name="connsiteY147" fmla="*/ 3687762 h 4373562"/>
                <a:gd name="connsiteX148" fmla="*/ 4125118 w 4836318"/>
                <a:gd name="connsiteY148" fmla="*/ 3738562 h 4373562"/>
                <a:gd name="connsiteX149" fmla="*/ 4144168 w 4836318"/>
                <a:gd name="connsiteY149" fmla="*/ 3744912 h 4373562"/>
                <a:gd name="connsiteX150" fmla="*/ 4150518 w 4836318"/>
                <a:gd name="connsiteY150" fmla="*/ 3808412 h 4373562"/>
                <a:gd name="connsiteX151" fmla="*/ 4150518 w 4836318"/>
                <a:gd name="connsiteY151" fmla="*/ 3808412 h 4373562"/>
                <a:gd name="connsiteX152" fmla="*/ 4226718 w 4836318"/>
                <a:gd name="connsiteY152" fmla="*/ 3897312 h 4373562"/>
                <a:gd name="connsiteX153" fmla="*/ 4271168 w 4836318"/>
                <a:gd name="connsiteY153" fmla="*/ 3929062 h 4373562"/>
                <a:gd name="connsiteX154" fmla="*/ 4271168 w 4836318"/>
                <a:gd name="connsiteY154" fmla="*/ 3929062 h 4373562"/>
                <a:gd name="connsiteX155" fmla="*/ 4372768 w 4836318"/>
                <a:gd name="connsiteY155" fmla="*/ 3973512 h 4373562"/>
                <a:gd name="connsiteX156" fmla="*/ 4385468 w 4836318"/>
                <a:gd name="connsiteY156" fmla="*/ 4024312 h 4373562"/>
                <a:gd name="connsiteX157" fmla="*/ 4385468 w 4836318"/>
                <a:gd name="connsiteY157" fmla="*/ 4024312 h 4373562"/>
                <a:gd name="connsiteX158" fmla="*/ 4442618 w 4836318"/>
                <a:gd name="connsiteY158" fmla="*/ 4068762 h 4373562"/>
                <a:gd name="connsiteX159" fmla="*/ 4468018 w 4836318"/>
                <a:gd name="connsiteY159" fmla="*/ 4106862 h 4373562"/>
                <a:gd name="connsiteX160" fmla="*/ 4468018 w 4836318"/>
                <a:gd name="connsiteY160" fmla="*/ 4106862 h 4373562"/>
                <a:gd name="connsiteX161" fmla="*/ 4563268 w 4836318"/>
                <a:gd name="connsiteY161" fmla="*/ 4144962 h 4373562"/>
                <a:gd name="connsiteX162" fmla="*/ 4556918 w 4836318"/>
                <a:gd name="connsiteY162" fmla="*/ 4208462 h 4373562"/>
                <a:gd name="connsiteX163" fmla="*/ 4601368 w 4836318"/>
                <a:gd name="connsiteY163" fmla="*/ 4214812 h 4373562"/>
                <a:gd name="connsiteX164" fmla="*/ 4614068 w 4836318"/>
                <a:gd name="connsiteY164" fmla="*/ 4252912 h 4373562"/>
                <a:gd name="connsiteX165" fmla="*/ 4652168 w 4836318"/>
                <a:gd name="connsiteY165" fmla="*/ 4291012 h 4373562"/>
                <a:gd name="connsiteX166" fmla="*/ 4652168 w 4836318"/>
                <a:gd name="connsiteY166" fmla="*/ 4291012 h 4373562"/>
                <a:gd name="connsiteX167" fmla="*/ 4766468 w 4836318"/>
                <a:gd name="connsiteY167" fmla="*/ 4297362 h 4373562"/>
                <a:gd name="connsiteX168" fmla="*/ 4829968 w 4836318"/>
                <a:gd name="connsiteY168" fmla="*/ 4348162 h 4373562"/>
                <a:gd name="connsiteX169" fmla="*/ 4836318 w 4836318"/>
                <a:gd name="connsiteY169" fmla="*/ 4373562 h 4373562"/>
                <a:gd name="connsiteX170" fmla="*/ 4836318 w 4836318"/>
                <a:gd name="connsiteY17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886868 w 4836318"/>
                <a:gd name="connsiteY124" fmla="*/ 2824162 h 4373562"/>
                <a:gd name="connsiteX125" fmla="*/ 2947986 w 4836318"/>
                <a:gd name="connsiteY125" fmla="*/ 2819399 h 4373562"/>
                <a:gd name="connsiteX126" fmla="*/ 3236118 w 4836318"/>
                <a:gd name="connsiteY126" fmla="*/ 3021012 h 4373562"/>
                <a:gd name="connsiteX127" fmla="*/ 3267868 w 4836318"/>
                <a:gd name="connsiteY127" fmla="*/ 3033712 h 4373562"/>
                <a:gd name="connsiteX128" fmla="*/ 3305968 w 4836318"/>
                <a:gd name="connsiteY128" fmla="*/ 3065462 h 4373562"/>
                <a:gd name="connsiteX129" fmla="*/ 3394868 w 4836318"/>
                <a:gd name="connsiteY129" fmla="*/ 3128962 h 4373562"/>
                <a:gd name="connsiteX130" fmla="*/ 3375818 w 4836318"/>
                <a:gd name="connsiteY130" fmla="*/ 3186112 h 4373562"/>
                <a:gd name="connsiteX131" fmla="*/ 3407568 w 4836318"/>
                <a:gd name="connsiteY131" fmla="*/ 3205162 h 4373562"/>
                <a:gd name="connsiteX132" fmla="*/ 3426618 w 4836318"/>
                <a:gd name="connsiteY132" fmla="*/ 3211512 h 4373562"/>
                <a:gd name="connsiteX133" fmla="*/ 3464718 w 4836318"/>
                <a:gd name="connsiteY133" fmla="*/ 3243262 h 4373562"/>
                <a:gd name="connsiteX134" fmla="*/ 3477418 w 4836318"/>
                <a:gd name="connsiteY134" fmla="*/ 3281362 h 4373562"/>
                <a:gd name="connsiteX135" fmla="*/ 3509168 w 4836318"/>
                <a:gd name="connsiteY135" fmla="*/ 3325812 h 4373562"/>
                <a:gd name="connsiteX136" fmla="*/ 3585368 w 4836318"/>
                <a:gd name="connsiteY136" fmla="*/ 3319462 h 4373562"/>
                <a:gd name="connsiteX137" fmla="*/ 3623468 w 4836318"/>
                <a:gd name="connsiteY137" fmla="*/ 3370262 h 4373562"/>
                <a:gd name="connsiteX138" fmla="*/ 3655218 w 4836318"/>
                <a:gd name="connsiteY138" fmla="*/ 3408362 h 4373562"/>
                <a:gd name="connsiteX139" fmla="*/ 3693318 w 4836318"/>
                <a:gd name="connsiteY139" fmla="*/ 3478212 h 4373562"/>
                <a:gd name="connsiteX140" fmla="*/ 3706018 w 4836318"/>
                <a:gd name="connsiteY140" fmla="*/ 3522662 h 4373562"/>
                <a:gd name="connsiteX141" fmla="*/ 3807618 w 4836318"/>
                <a:gd name="connsiteY141" fmla="*/ 3560762 h 4373562"/>
                <a:gd name="connsiteX142" fmla="*/ 3858418 w 4836318"/>
                <a:gd name="connsiteY142" fmla="*/ 3548062 h 4373562"/>
                <a:gd name="connsiteX143" fmla="*/ 3877468 w 4836318"/>
                <a:gd name="connsiteY143" fmla="*/ 3643312 h 4373562"/>
                <a:gd name="connsiteX144" fmla="*/ 3934618 w 4836318"/>
                <a:gd name="connsiteY144" fmla="*/ 3649662 h 4373562"/>
                <a:gd name="connsiteX145" fmla="*/ 3998118 w 4836318"/>
                <a:gd name="connsiteY145" fmla="*/ 3675062 h 4373562"/>
                <a:gd name="connsiteX146" fmla="*/ 4048918 w 4836318"/>
                <a:gd name="connsiteY146" fmla="*/ 3681412 h 4373562"/>
                <a:gd name="connsiteX147" fmla="*/ 4074318 w 4836318"/>
                <a:gd name="connsiteY147" fmla="*/ 3687762 h 4373562"/>
                <a:gd name="connsiteX148" fmla="*/ 4125118 w 4836318"/>
                <a:gd name="connsiteY148" fmla="*/ 3738562 h 4373562"/>
                <a:gd name="connsiteX149" fmla="*/ 4144168 w 4836318"/>
                <a:gd name="connsiteY149" fmla="*/ 3744912 h 4373562"/>
                <a:gd name="connsiteX150" fmla="*/ 4150518 w 4836318"/>
                <a:gd name="connsiteY150" fmla="*/ 3808412 h 4373562"/>
                <a:gd name="connsiteX151" fmla="*/ 4150518 w 4836318"/>
                <a:gd name="connsiteY151" fmla="*/ 3808412 h 4373562"/>
                <a:gd name="connsiteX152" fmla="*/ 4226718 w 4836318"/>
                <a:gd name="connsiteY152" fmla="*/ 3897312 h 4373562"/>
                <a:gd name="connsiteX153" fmla="*/ 4271168 w 4836318"/>
                <a:gd name="connsiteY153" fmla="*/ 3929062 h 4373562"/>
                <a:gd name="connsiteX154" fmla="*/ 4271168 w 4836318"/>
                <a:gd name="connsiteY154" fmla="*/ 3929062 h 4373562"/>
                <a:gd name="connsiteX155" fmla="*/ 4372768 w 4836318"/>
                <a:gd name="connsiteY155" fmla="*/ 3973512 h 4373562"/>
                <a:gd name="connsiteX156" fmla="*/ 4385468 w 4836318"/>
                <a:gd name="connsiteY156" fmla="*/ 4024312 h 4373562"/>
                <a:gd name="connsiteX157" fmla="*/ 4385468 w 4836318"/>
                <a:gd name="connsiteY157" fmla="*/ 4024312 h 4373562"/>
                <a:gd name="connsiteX158" fmla="*/ 4442618 w 4836318"/>
                <a:gd name="connsiteY158" fmla="*/ 4068762 h 4373562"/>
                <a:gd name="connsiteX159" fmla="*/ 4468018 w 4836318"/>
                <a:gd name="connsiteY159" fmla="*/ 4106862 h 4373562"/>
                <a:gd name="connsiteX160" fmla="*/ 4468018 w 4836318"/>
                <a:gd name="connsiteY160" fmla="*/ 4106862 h 4373562"/>
                <a:gd name="connsiteX161" fmla="*/ 4563268 w 4836318"/>
                <a:gd name="connsiteY161" fmla="*/ 4144962 h 4373562"/>
                <a:gd name="connsiteX162" fmla="*/ 4556918 w 4836318"/>
                <a:gd name="connsiteY162" fmla="*/ 4208462 h 4373562"/>
                <a:gd name="connsiteX163" fmla="*/ 4601368 w 4836318"/>
                <a:gd name="connsiteY163" fmla="*/ 4214812 h 4373562"/>
                <a:gd name="connsiteX164" fmla="*/ 4614068 w 4836318"/>
                <a:gd name="connsiteY164" fmla="*/ 4252912 h 4373562"/>
                <a:gd name="connsiteX165" fmla="*/ 4652168 w 4836318"/>
                <a:gd name="connsiteY165" fmla="*/ 4291012 h 4373562"/>
                <a:gd name="connsiteX166" fmla="*/ 4652168 w 4836318"/>
                <a:gd name="connsiteY166" fmla="*/ 4291012 h 4373562"/>
                <a:gd name="connsiteX167" fmla="*/ 4766468 w 4836318"/>
                <a:gd name="connsiteY167" fmla="*/ 4297362 h 4373562"/>
                <a:gd name="connsiteX168" fmla="*/ 4829968 w 4836318"/>
                <a:gd name="connsiteY168" fmla="*/ 4348162 h 4373562"/>
                <a:gd name="connsiteX169" fmla="*/ 4836318 w 4836318"/>
                <a:gd name="connsiteY169" fmla="*/ 4373562 h 4373562"/>
                <a:gd name="connsiteX170" fmla="*/ 4836318 w 4836318"/>
                <a:gd name="connsiteY17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905918 w 4836318"/>
                <a:gd name="connsiteY124" fmla="*/ 2828925 h 4373562"/>
                <a:gd name="connsiteX125" fmla="*/ 2947986 w 4836318"/>
                <a:gd name="connsiteY125" fmla="*/ 2819399 h 4373562"/>
                <a:gd name="connsiteX126" fmla="*/ 3236118 w 4836318"/>
                <a:gd name="connsiteY126" fmla="*/ 3021012 h 4373562"/>
                <a:gd name="connsiteX127" fmla="*/ 3267868 w 4836318"/>
                <a:gd name="connsiteY127" fmla="*/ 3033712 h 4373562"/>
                <a:gd name="connsiteX128" fmla="*/ 3305968 w 4836318"/>
                <a:gd name="connsiteY128" fmla="*/ 3065462 h 4373562"/>
                <a:gd name="connsiteX129" fmla="*/ 3394868 w 4836318"/>
                <a:gd name="connsiteY129" fmla="*/ 3128962 h 4373562"/>
                <a:gd name="connsiteX130" fmla="*/ 3375818 w 4836318"/>
                <a:gd name="connsiteY130" fmla="*/ 3186112 h 4373562"/>
                <a:gd name="connsiteX131" fmla="*/ 3407568 w 4836318"/>
                <a:gd name="connsiteY131" fmla="*/ 3205162 h 4373562"/>
                <a:gd name="connsiteX132" fmla="*/ 3426618 w 4836318"/>
                <a:gd name="connsiteY132" fmla="*/ 3211512 h 4373562"/>
                <a:gd name="connsiteX133" fmla="*/ 3464718 w 4836318"/>
                <a:gd name="connsiteY133" fmla="*/ 3243262 h 4373562"/>
                <a:gd name="connsiteX134" fmla="*/ 3477418 w 4836318"/>
                <a:gd name="connsiteY134" fmla="*/ 3281362 h 4373562"/>
                <a:gd name="connsiteX135" fmla="*/ 3509168 w 4836318"/>
                <a:gd name="connsiteY135" fmla="*/ 3325812 h 4373562"/>
                <a:gd name="connsiteX136" fmla="*/ 3585368 w 4836318"/>
                <a:gd name="connsiteY136" fmla="*/ 3319462 h 4373562"/>
                <a:gd name="connsiteX137" fmla="*/ 3623468 w 4836318"/>
                <a:gd name="connsiteY137" fmla="*/ 3370262 h 4373562"/>
                <a:gd name="connsiteX138" fmla="*/ 3655218 w 4836318"/>
                <a:gd name="connsiteY138" fmla="*/ 3408362 h 4373562"/>
                <a:gd name="connsiteX139" fmla="*/ 3693318 w 4836318"/>
                <a:gd name="connsiteY139" fmla="*/ 3478212 h 4373562"/>
                <a:gd name="connsiteX140" fmla="*/ 3706018 w 4836318"/>
                <a:gd name="connsiteY140" fmla="*/ 3522662 h 4373562"/>
                <a:gd name="connsiteX141" fmla="*/ 3807618 w 4836318"/>
                <a:gd name="connsiteY141" fmla="*/ 3560762 h 4373562"/>
                <a:gd name="connsiteX142" fmla="*/ 3858418 w 4836318"/>
                <a:gd name="connsiteY142" fmla="*/ 3548062 h 4373562"/>
                <a:gd name="connsiteX143" fmla="*/ 3877468 w 4836318"/>
                <a:gd name="connsiteY143" fmla="*/ 3643312 h 4373562"/>
                <a:gd name="connsiteX144" fmla="*/ 3934618 w 4836318"/>
                <a:gd name="connsiteY144" fmla="*/ 3649662 h 4373562"/>
                <a:gd name="connsiteX145" fmla="*/ 3998118 w 4836318"/>
                <a:gd name="connsiteY145" fmla="*/ 3675062 h 4373562"/>
                <a:gd name="connsiteX146" fmla="*/ 4048918 w 4836318"/>
                <a:gd name="connsiteY146" fmla="*/ 3681412 h 4373562"/>
                <a:gd name="connsiteX147" fmla="*/ 4074318 w 4836318"/>
                <a:gd name="connsiteY147" fmla="*/ 3687762 h 4373562"/>
                <a:gd name="connsiteX148" fmla="*/ 4125118 w 4836318"/>
                <a:gd name="connsiteY148" fmla="*/ 3738562 h 4373562"/>
                <a:gd name="connsiteX149" fmla="*/ 4144168 w 4836318"/>
                <a:gd name="connsiteY149" fmla="*/ 3744912 h 4373562"/>
                <a:gd name="connsiteX150" fmla="*/ 4150518 w 4836318"/>
                <a:gd name="connsiteY150" fmla="*/ 3808412 h 4373562"/>
                <a:gd name="connsiteX151" fmla="*/ 4150518 w 4836318"/>
                <a:gd name="connsiteY151" fmla="*/ 3808412 h 4373562"/>
                <a:gd name="connsiteX152" fmla="*/ 4226718 w 4836318"/>
                <a:gd name="connsiteY152" fmla="*/ 3897312 h 4373562"/>
                <a:gd name="connsiteX153" fmla="*/ 4271168 w 4836318"/>
                <a:gd name="connsiteY153" fmla="*/ 3929062 h 4373562"/>
                <a:gd name="connsiteX154" fmla="*/ 4271168 w 4836318"/>
                <a:gd name="connsiteY154" fmla="*/ 3929062 h 4373562"/>
                <a:gd name="connsiteX155" fmla="*/ 4372768 w 4836318"/>
                <a:gd name="connsiteY155" fmla="*/ 3973512 h 4373562"/>
                <a:gd name="connsiteX156" fmla="*/ 4385468 w 4836318"/>
                <a:gd name="connsiteY156" fmla="*/ 4024312 h 4373562"/>
                <a:gd name="connsiteX157" fmla="*/ 4385468 w 4836318"/>
                <a:gd name="connsiteY157" fmla="*/ 4024312 h 4373562"/>
                <a:gd name="connsiteX158" fmla="*/ 4442618 w 4836318"/>
                <a:gd name="connsiteY158" fmla="*/ 4068762 h 4373562"/>
                <a:gd name="connsiteX159" fmla="*/ 4468018 w 4836318"/>
                <a:gd name="connsiteY159" fmla="*/ 4106862 h 4373562"/>
                <a:gd name="connsiteX160" fmla="*/ 4468018 w 4836318"/>
                <a:gd name="connsiteY160" fmla="*/ 4106862 h 4373562"/>
                <a:gd name="connsiteX161" fmla="*/ 4563268 w 4836318"/>
                <a:gd name="connsiteY161" fmla="*/ 4144962 h 4373562"/>
                <a:gd name="connsiteX162" fmla="*/ 4556918 w 4836318"/>
                <a:gd name="connsiteY162" fmla="*/ 4208462 h 4373562"/>
                <a:gd name="connsiteX163" fmla="*/ 4601368 w 4836318"/>
                <a:gd name="connsiteY163" fmla="*/ 4214812 h 4373562"/>
                <a:gd name="connsiteX164" fmla="*/ 4614068 w 4836318"/>
                <a:gd name="connsiteY164" fmla="*/ 4252912 h 4373562"/>
                <a:gd name="connsiteX165" fmla="*/ 4652168 w 4836318"/>
                <a:gd name="connsiteY165" fmla="*/ 4291012 h 4373562"/>
                <a:gd name="connsiteX166" fmla="*/ 4652168 w 4836318"/>
                <a:gd name="connsiteY166" fmla="*/ 4291012 h 4373562"/>
                <a:gd name="connsiteX167" fmla="*/ 4766468 w 4836318"/>
                <a:gd name="connsiteY167" fmla="*/ 4297362 h 4373562"/>
                <a:gd name="connsiteX168" fmla="*/ 4829968 w 4836318"/>
                <a:gd name="connsiteY168" fmla="*/ 4348162 h 4373562"/>
                <a:gd name="connsiteX169" fmla="*/ 4836318 w 4836318"/>
                <a:gd name="connsiteY169" fmla="*/ 4373562 h 4373562"/>
                <a:gd name="connsiteX170" fmla="*/ 4836318 w 4836318"/>
                <a:gd name="connsiteY17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905918 w 4836318"/>
                <a:gd name="connsiteY124" fmla="*/ 2828925 h 4373562"/>
                <a:gd name="connsiteX125" fmla="*/ 2947986 w 4836318"/>
                <a:gd name="connsiteY125" fmla="*/ 2819399 h 4373562"/>
                <a:gd name="connsiteX126" fmla="*/ 3236118 w 4836318"/>
                <a:gd name="connsiteY126" fmla="*/ 3021012 h 4373562"/>
                <a:gd name="connsiteX127" fmla="*/ 3267868 w 4836318"/>
                <a:gd name="connsiteY127" fmla="*/ 3033712 h 4373562"/>
                <a:gd name="connsiteX128" fmla="*/ 3305968 w 4836318"/>
                <a:gd name="connsiteY128" fmla="*/ 3065462 h 4373562"/>
                <a:gd name="connsiteX129" fmla="*/ 3394868 w 4836318"/>
                <a:gd name="connsiteY129" fmla="*/ 3128962 h 4373562"/>
                <a:gd name="connsiteX130" fmla="*/ 3375818 w 4836318"/>
                <a:gd name="connsiteY130" fmla="*/ 3186112 h 4373562"/>
                <a:gd name="connsiteX131" fmla="*/ 3407568 w 4836318"/>
                <a:gd name="connsiteY131" fmla="*/ 3205162 h 4373562"/>
                <a:gd name="connsiteX132" fmla="*/ 3426618 w 4836318"/>
                <a:gd name="connsiteY132" fmla="*/ 3211512 h 4373562"/>
                <a:gd name="connsiteX133" fmla="*/ 3464718 w 4836318"/>
                <a:gd name="connsiteY133" fmla="*/ 3243262 h 4373562"/>
                <a:gd name="connsiteX134" fmla="*/ 3477418 w 4836318"/>
                <a:gd name="connsiteY134" fmla="*/ 3281362 h 4373562"/>
                <a:gd name="connsiteX135" fmla="*/ 3509168 w 4836318"/>
                <a:gd name="connsiteY135" fmla="*/ 3325812 h 4373562"/>
                <a:gd name="connsiteX136" fmla="*/ 3585368 w 4836318"/>
                <a:gd name="connsiteY136" fmla="*/ 3319462 h 4373562"/>
                <a:gd name="connsiteX137" fmla="*/ 3623468 w 4836318"/>
                <a:gd name="connsiteY137" fmla="*/ 3370262 h 4373562"/>
                <a:gd name="connsiteX138" fmla="*/ 3655218 w 4836318"/>
                <a:gd name="connsiteY138" fmla="*/ 3408362 h 4373562"/>
                <a:gd name="connsiteX139" fmla="*/ 3693318 w 4836318"/>
                <a:gd name="connsiteY139" fmla="*/ 3478212 h 4373562"/>
                <a:gd name="connsiteX140" fmla="*/ 3706018 w 4836318"/>
                <a:gd name="connsiteY140" fmla="*/ 3522662 h 4373562"/>
                <a:gd name="connsiteX141" fmla="*/ 3807618 w 4836318"/>
                <a:gd name="connsiteY141" fmla="*/ 3560762 h 4373562"/>
                <a:gd name="connsiteX142" fmla="*/ 3858418 w 4836318"/>
                <a:gd name="connsiteY142" fmla="*/ 3548062 h 4373562"/>
                <a:gd name="connsiteX143" fmla="*/ 3877468 w 4836318"/>
                <a:gd name="connsiteY143" fmla="*/ 3643312 h 4373562"/>
                <a:gd name="connsiteX144" fmla="*/ 3934618 w 4836318"/>
                <a:gd name="connsiteY144" fmla="*/ 3649662 h 4373562"/>
                <a:gd name="connsiteX145" fmla="*/ 3998118 w 4836318"/>
                <a:gd name="connsiteY145" fmla="*/ 3675062 h 4373562"/>
                <a:gd name="connsiteX146" fmla="*/ 4048918 w 4836318"/>
                <a:gd name="connsiteY146" fmla="*/ 3681412 h 4373562"/>
                <a:gd name="connsiteX147" fmla="*/ 4074318 w 4836318"/>
                <a:gd name="connsiteY147" fmla="*/ 3687762 h 4373562"/>
                <a:gd name="connsiteX148" fmla="*/ 4125118 w 4836318"/>
                <a:gd name="connsiteY148" fmla="*/ 3738562 h 4373562"/>
                <a:gd name="connsiteX149" fmla="*/ 4144168 w 4836318"/>
                <a:gd name="connsiteY149" fmla="*/ 3744912 h 4373562"/>
                <a:gd name="connsiteX150" fmla="*/ 4150518 w 4836318"/>
                <a:gd name="connsiteY150" fmla="*/ 3808412 h 4373562"/>
                <a:gd name="connsiteX151" fmla="*/ 4150518 w 4836318"/>
                <a:gd name="connsiteY151" fmla="*/ 3808412 h 4373562"/>
                <a:gd name="connsiteX152" fmla="*/ 4226718 w 4836318"/>
                <a:gd name="connsiteY152" fmla="*/ 3897312 h 4373562"/>
                <a:gd name="connsiteX153" fmla="*/ 4271168 w 4836318"/>
                <a:gd name="connsiteY153" fmla="*/ 3929062 h 4373562"/>
                <a:gd name="connsiteX154" fmla="*/ 4271168 w 4836318"/>
                <a:gd name="connsiteY154" fmla="*/ 3929062 h 4373562"/>
                <a:gd name="connsiteX155" fmla="*/ 4372768 w 4836318"/>
                <a:gd name="connsiteY155" fmla="*/ 3973512 h 4373562"/>
                <a:gd name="connsiteX156" fmla="*/ 4385468 w 4836318"/>
                <a:gd name="connsiteY156" fmla="*/ 4024312 h 4373562"/>
                <a:gd name="connsiteX157" fmla="*/ 4385468 w 4836318"/>
                <a:gd name="connsiteY157" fmla="*/ 4024312 h 4373562"/>
                <a:gd name="connsiteX158" fmla="*/ 4442618 w 4836318"/>
                <a:gd name="connsiteY158" fmla="*/ 4068762 h 4373562"/>
                <a:gd name="connsiteX159" fmla="*/ 4468018 w 4836318"/>
                <a:gd name="connsiteY159" fmla="*/ 4106862 h 4373562"/>
                <a:gd name="connsiteX160" fmla="*/ 4468018 w 4836318"/>
                <a:gd name="connsiteY160" fmla="*/ 4106862 h 4373562"/>
                <a:gd name="connsiteX161" fmla="*/ 4563268 w 4836318"/>
                <a:gd name="connsiteY161" fmla="*/ 4144962 h 4373562"/>
                <a:gd name="connsiteX162" fmla="*/ 4556918 w 4836318"/>
                <a:gd name="connsiteY162" fmla="*/ 4208462 h 4373562"/>
                <a:gd name="connsiteX163" fmla="*/ 4601368 w 4836318"/>
                <a:gd name="connsiteY163" fmla="*/ 4214812 h 4373562"/>
                <a:gd name="connsiteX164" fmla="*/ 4614068 w 4836318"/>
                <a:gd name="connsiteY164" fmla="*/ 4252912 h 4373562"/>
                <a:gd name="connsiteX165" fmla="*/ 4652168 w 4836318"/>
                <a:gd name="connsiteY165" fmla="*/ 4291012 h 4373562"/>
                <a:gd name="connsiteX166" fmla="*/ 4652168 w 4836318"/>
                <a:gd name="connsiteY166" fmla="*/ 4291012 h 4373562"/>
                <a:gd name="connsiteX167" fmla="*/ 4766468 w 4836318"/>
                <a:gd name="connsiteY167" fmla="*/ 4297362 h 4373562"/>
                <a:gd name="connsiteX168" fmla="*/ 4829968 w 4836318"/>
                <a:gd name="connsiteY168" fmla="*/ 4348162 h 4373562"/>
                <a:gd name="connsiteX169" fmla="*/ 4836318 w 4836318"/>
                <a:gd name="connsiteY169" fmla="*/ 4373562 h 4373562"/>
                <a:gd name="connsiteX170" fmla="*/ 4836318 w 4836318"/>
                <a:gd name="connsiteY17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905918 w 4836318"/>
                <a:gd name="connsiteY124" fmla="*/ 2828925 h 4373562"/>
                <a:gd name="connsiteX125" fmla="*/ 3119436 w 4836318"/>
                <a:gd name="connsiteY125" fmla="*/ 2833686 h 4373562"/>
                <a:gd name="connsiteX126" fmla="*/ 3236118 w 4836318"/>
                <a:gd name="connsiteY126" fmla="*/ 3021012 h 4373562"/>
                <a:gd name="connsiteX127" fmla="*/ 3267868 w 4836318"/>
                <a:gd name="connsiteY127" fmla="*/ 3033712 h 4373562"/>
                <a:gd name="connsiteX128" fmla="*/ 3305968 w 4836318"/>
                <a:gd name="connsiteY128" fmla="*/ 3065462 h 4373562"/>
                <a:gd name="connsiteX129" fmla="*/ 3394868 w 4836318"/>
                <a:gd name="connsiteY129" fmla="*/ 3128962 h 4373562"/>
                <a:gd name="connsiteX130" fmla="*/ 3375818 w 4836318"/>
                <a:gd name="connsiteY130" fmla="*/ 3186112 h 4373562"/>
                <a:gd name="connsiteX131" fmla="*/ 3407568 w 4836318"/>
                <a:gd name="connsiteY131" fmla="*/ 3205162 h 4373562"/>
                <a:gd name="connsiteX132" fmla="*/ 3426618 w 4836318"/>
                <a:gd name="connsiteY132" fmla="*/ 3211512 h 4373562"/>
                <a:gd name="connsiteX133" fmla="*/ 3464718 w 4836318"/>
                <a:gd name="connsiteY133" fmla="*/ 3243262 h 4373562"/>
                <a:gd name="connsiteX134" fmla="*/ 3477418 w 4836318"/>
                <a:gd name="connsiteY134" fmla="*/ 3281362 h 4373562"/>
                <a:gd name="connsiteX135" fmla="*/ 3509168 w 4836318"/>
                <a:gd name="connsiteY135" fmla="*/ 3325812 h 4373562"/>
                <a:gd name="connsiteX136" fmla="*/ 3585368 w 4836318"/>
                <a:gd name="connsiteY136" fmla="*/ 3319462 h 4373562"/>
                <a:gd name="connsiteX137" fmla="*/ 3623468 w 4836318"/>
                <a:gd name="connsiteY137" fmla="*/ 3370262 h 4373562"/>
                <a:gd name="connsiteX138" fmla="*/ 3655218 w 4836318"/>
                <a:gd name="connsiteY138" fmla="*/ 3408362 h 4373562"/>
                <a:gd name="connsiteX139" fmla="*/ 3693318 w 4836318"/>
                <a:gd name="connsiteY139" fmla="*/ 3478212 h 4373562"/>
                <a:gd name="connsiteX140" fmla="*/ 3706018 w 4836318"/>
                <a:gd name="connsiteY140" fmla="*/ 3522662 h 4373562"/>
                <a:gd name="connsiteX141" fmla="*/ 3807618 w 4836318"/>
                <a:gd name="connsiteY141" fmla="*/ 3560762 h 4373562"/>
                <a:gd name="connsiteX142" fmla="*/ 3858418 w 4836318"/>
                <a:gd name="connsiteY142" fmla="*/ 3548062 h 4373562"/>
                <a:gd name="connsiteX143" fmla="*/ 3877468 w 4836318"/>
                <a:gd name="connsiteY143" fmla="*/ 3643312 h 4373562"/>
                <a:gd name="connsiteX144" fmla="*/ 3934618 w 4836318"/>
                <a:gd name="connsiteY144" fmla="*/ 3649662 h 4373562"/>
                <a:gd name="connsiteX145" fmla="*/ 3998118 w 4836318"/>
                <a:gd name="connsiteY145" fmla="*/ 3675062 h 4373562"/>
                <a:gd name="connsiteX146" fmla="*/ 4048918 w 4836318"/>
                <a:gd name="connsiteY146" fmla="*/ 3681412 h 4373562"/>
                <a:gd name="connsiteX147" fmla="*/ 4074318 w 4836318"/>
                <a:gd name="connsiteY147" fmla="*/ 3687762 h 4373562"/>
                <a:gd name="connsiteX148" fmla="*/ 4125118 w 4836318"/>
                <a:gd name="connsiteY148" fmla="*/ 3738562 h 4373562"/>
                <a:gd name="connsiteX149" fmla="*/ 4144168 w 4836318"/>
                <a:gd name="connsiteY149" fmla="*/ 3744912 h 4373562"/>
                <a:gd name="connsiteX150" fmla="*/ 4150518 w 4836318"/>
                <a:gd name="connsiteY150" fmla="*/ 3808412 h 4373562"/>
                <a:gd name="connsiteX151" fmla="*/ 4150518 w 4836318"/>
                <a:gd name="connsiteY151" fmla="*/ 3808412 h 4373562"/>
                <a:gd name="connsiteX152" fmla="*/ 4226718 w 4836318"/>
                <a:gd name="connsiteY152" fmla="*/ 3897312 h 4373562"/>
                <a:gd name="connsiteX153" fmla="*/ 4271168 w 4836318"/>
                <a:gd name="connsiteY153" fmla="*/ 3929062 h 4373562"/>
                <a:gd name="connsiteX154" fmla="*/ 4271168 w 4836318"/>
                <a:gd name="connsiteY154" fmla="*/ 3929062 h 4373562"/>
                <a:gd name="connsiteX155" fmla="*/ 4372768 w 4836318"/>
                <a:gd name="connsiteY155" fmla="*/ 3973512 h 4373562"/>
                <a:gd name="connsiteX156" fmla="*/ 4385468 w 4836318"/>
                <a:gd name="connsiteY156" fmla="*/ 4024312 h 4373562"/>
                <a:gd name="connsiteX157" fmla="*/ 4385468 w 4836318"/>
                <a:gd name="connsiteY157" fmla="*/ 4024312 h 4373562"/>
                <a:gd name="connsiteX158" fmla="*/ 4442618 w 4836318"/>
                <a:gd name="connsiteY158" fmla="*/ 4068762 h 4373562"/>
                <a:gd name="connsiteX159" fmla="*/ 4468018 w 4836318"/>
                <a:gd name="connsiteY159" fmla="*/ 4106862 h 4373562"/>
                <a:gd name="connsiteX160" fmla="*/ 4468018 w 4836318"/>
                <a:gd name="connsiteY160" fmla="*/ 4106862 h 4373562"/>
                <a:gd name="connsiteX161" fmla="*/ 4563268 w 4836318"/>
                <a:gd name="connsiteY161" fmla="*/ 4144962 h 4373562"/>
                <a:gd name="connsiteX162" fmla="*/ 4556918 w 4836318"/>
                <a:gd name="connsiteY162" fmla="*/ 4208462 h 4373562"/>
                <a:gd name="connsiteX163" fmla="*/ 4601368 w 4836318"/>
                <a:gd name="connsiteY163" fmla="*/ 4214812 h 4373562"/>
                <a:gd name="connsiteX164" fmla="*/ 4614068 w 4836318"/>
                <a:gd name="connsiteY164" fmla="*/ 4252912 h 4373562"/>
                <a:gd name="connsiteX165" fmla="*/ 4652168 w 4836318"/>
                <a:gd name="connsiteY165" fmla="*/ 4291012 h 4373562"/>
                <a:gd name="connsiteX166" fmla="*/ 4652168 w 4836318"/>
                <a:gd name="connsiteY166" fmla="*/ 4291012 h 4373562"/>
                <a:gd name="connsiteX167" fmla="*/ 4766468 w 4836318"/>
                <a:gd name="connsiteY167" fmla="*/ 4297362 h 4373562"/>
                <a:gd name="connsiteX168" fmla="*/ 4829968 w 4836318"/>
                <a:gd name="connsiteY168" fmla="*/ 4348162 h 4373562"/>
                <a:gd name="connsiteX169" fmla="*/ 4836318 w 4836318"/>
                <a:gd name="connsiteY169" fmla="*/ 4373562 h 4373562"/>
                <a:gd name="connsiteX170" fmla="*/ 4836318 w 4836318"/>
                <a:gd name="connsiteY17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905918 w 4836318"/>
                <a:gd name="connsiteY124" fmla="*/ 2819400 h 4373562"/>
                <a:gd name="connsiteX125" fmla="*/ 3119436 w 4836318"/>
                <a:gd name="connsiteY125" fmla="*/ 2833686 h 4373562"/>
                <a:gd name="connsiteX126" fmla="*/ 3236118 w 4836318"/>
                <a:gd name="connsiteY126" fmla="*/ 3021012 h 4373562"/>
                <a:gd name="connsiteX127" fmla="*/ 3267868 w 4836318"/>
                <a:gd name="connsiteY127" fmla="*/ 3033712 h 4373562"/>
                <a:gd name="connsiteX128" fmla="*/ 3305968 w 4836318"/>
                <a:gd name="connsiteY128" fmla="*/ 3065462 h 4373562"/>
                <a:gd name="connsiteX129" fmla="*/ 3394868 w 4836318"/>
                <a:gd name="connsiteY129" fmla="*/ 3128962 h 4373562"/>
                <a:gd name="connsiteX130" fmla="*/ 3375818 w 4836318"/>
                <a:gd name="connsiteY130" fmla="*/ 3186112 h 4373562"/>
                <a:gd name="connsiteX131" fmla="*/ 3407568 w 4836318"/>
                <a:gd name="connsiteY131" fmla="*/ 3205162 h 4373562"/>
                <a:gd name="connsiteX132" fmla="*/ 3426618 w 4836318"/>
                <a:gd name="connsiteY132" fmla="*/ 3211512 h 4373562"/>
                <a:gd name="connsiteX133" fmla="*/ 3464718 w 4836318"/>
                <a:gd name="connsiteY133" fmla="*/ 3243262 h 4373562"/>
                <a:gd name="connsiteX134" fmla="*/ 3477418 w 4836318"/>
                <a:gd name="connsiteY134" fmla="*/ 3281362 h 4373562"/>
                <a:gd name="connsiteX135" fmla="*/ 3509168 w 4836318"/>
                <a:gd name="connsiteY135" fmla="*/ 3325812 h 4373562"/>
                <a:gd name="connsiteX136" fmla="*/ 3585368 w 4836318"/>
                <a:gd name="connsiteY136" fmla="*/ 3319462 h 4373562"/>
                <a:gd name="connsiteX137" fmla="*/ 3623468 w 4836318"/>
                <a:gd name="connsiteY137" fmla="*/ 3370262 h 4373562"/>
                <a:gd name="connsiteX138" fmla="*/ 3655218 w 4836318"/>
                <a:gd name="connsiteY138" fmla="*/ 3408362 h 4373562"/>
                <a:gd name="connsiteX139" fmla="*/ 3693318 w 4836318"/>
                <a:gd name="connsiteY139" fmla="*/ 3478212 h 4373562"/>
                <a:gd name="connsiteX140" fmla="*/ 3706018 w 4836318"/>
                <a:gd name="connsiteY140" fmla="*/ 3522662 h 4373562"/>
                <a:gd name="connsiteX141" fmla="*/ 3807618 w 4836318"/>
                <a:gd name="connsiteY141" fmla="*/ 3560762 h 4373562"/>
                <a:gd name="connsiteX142" fmla="*/ 3858418 w 4836318"/>
                <a:gd name="connsiteY142" fmla="*/ 3548062 h 4373562"/>
                <a:gd name="connsiteX143" fmla="*/ 3877468 w 4836318"/>
                <a:gd name="connsiteY143" fmla="*/ 3643312 h 4373562"/>
                <a:gd name="connsiteX144" fmla="*/ 3934618 w 4836318"/>
                <a:gd name="connsiteY144" fmla="*/ 3649662 h 4373562"/>
                <a:gd name="connsiteX145" fmla="*/ 3998118 w 4836318"/>
                <a:gd name="connsiteY145" fmla="*/ 3675062 h 4373562"/>
                <a:gd name="connsiteX146" fmla="*/ 4048918 w 4836318"/>
                <a:gd name="connsiteY146" fmla="*/ 3681412 h 4373562"/>
                <a:gd name="connsiteX147" fmla="*/ 4074318 w 4836318"/>
                <a:gd name="connsiteY147" fmla="*/ 3687762 h 4373562"/>
                <a:gd name="connsiteX148" fmla="*/ 4125118 w 4836318"/>
                <a:gd name="connsiteY148" fmla="*/ 3738562 h 4373562"/>
                <a:gd name="connsiteX149" fmla="*/ 4144168 w 4836318"/>
                <a:gd name="connsiteY149" fmla="*/ 3744912 h 4373562"/>
                <a:gd name="connsiteX150" fmla="*/ 4150518 w 4836318"/>
                <a:gd name="connsiteY150" fmla="*/ 3808412 h 4373562"/>
                <a:gd name="connsiteX151" fmla="*/ 4150518 w 4836318"/>
                <a:gd name="connsiteY151" fmla="*/ 3808412 h 4373562"/>
                <a:gd name="connsiteX152" fmla="*/ 4226718 w 4836318"/>
                <a:gd name="connsiteY152" fmla="*/ 3897312 h 4373562"/>
                <a:gd name="connsiteX153" fmla="*/ 4271168 w 4836318"/>
                <a:gd name="connsiteY153" fmla="*/ 3929062 h 4373562"/>
                <a:gd name="connsiteX154" fmla="*/ 4271168 w 4836318"/>
                <a:gd name="connsiteY154" fmla="*/ 3929062 h 4373562"/>
                <a:gd name="connsiteX155" fmla="*/ 4372768 w 4836318"/>
                <a:gd name="connsiteY155" fmla="*/ 3973512 h 4373562"/>
                <a:gd name="connsiteX156" fmla="*/ 4385468 w 4836318"/>
                <a:gd name="connsiteY156" fmla="*/ 4024312 h 4373562"/>
                <a:gd name="connsiteX157" fmla="*/ 4385468 w 4836318"/>
                <a:gd name="connsiteY157" fmla="*/ 4024312 h 4373562"/>
                <a:gd name="connsiteX158" fmla="*/ 4442618 w 4836318"/>
                <a:gd name="connsiteY158" fmla="*/ 4068762 h 4373562"/>
                <a:gd name="connsiteX159" fmla="*/ 4468018 w 4836318"/>
                <a:gd name="connsiteY159" fmla="*/ 4106862 h 4373562"/>
                <a:gd name="connsiteX160" fmla="*/ 4468018 w 4836318"/>
                <a:gd name="connsiteY160" fmla="*/ 4106862 h 4373562"/>
                <a:gd name="connsiteX161" fmla="*/ 4563268 w 4836318"/>
                <a:gd name="connsiteY161" fmla="*/ 4144962 h 4373562"/>
                <a:gd name="connsiteX162" fmla="*/ 4556918 w 4836318"/>
                <a:gd name="connsiteY162" fmla="*/ 4208462 h 4373562"/>
                <a:gd name="connsiteX163" fmla="*/ 4601368 w 4836318"/>
                <a:gd name="connsiteY163" fmla="*/ 4214812 h 4373562"/>
                <a:gd name="connsiteX164" fmla="*/ 4614068 w 4836318"/>
                <a:gd name="connsiteY164" fmla="*/ 4252912 h 4373562"/>
                <a:gd name="connsiteX165" fmla="*/ 4652168 w 4836318"/>
                <a:gd name="connsiteY165" fmla="*/ 4291012 h 4373562"/>
                <a:gd name="connsiteX166" fmla="*/ 4652168 w 4836318"/>
                <a:gd name="connsiteY166" fmla="*/ 4291012 h 4373562"/>
                <a:gd name="connsiteX167" fmla="*/ 4766468 w 4836318"/>
                <a:gd name="connsiteY167" fmla="*/ 4297362 h 4373562"/>
                <a:gd name="connsiteX168" fmla="*/ 4829968 w 4836318"/>
                <a:gd name="connsiteY168" fmla="*/ 4348162 h 4373562"/>
                <a:gd name="connsiteX169" fmla="*/ 4836318 w 4836318"/>
                <a:gd name="connsiteY169" fmla="*/ 4373562 h 4373562"/>
                <a:gd name="connsiteX170" fmla="*/ 4836318 w 4836318"/>
                <a:gd name="connsiteY17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905918 w 4836318"/>
                <a:gd name="connsiteY124" fmla="*/ 2819400 h 4373562"/>
                <a:gd name="connsiteX125" fmla="*/ 3119436 w 4836318"/>
                <a:gd name="connsiteY125" fmla="*/ 2833686 h 4373562"/>
                <a:gd name="connsiteX126" fmla="*/ 3236118 w 4836318"/>
                <a:gd name="connsiteY126" fmla="*/ 3021012 h 4373562"/>
                <a:gd name="connsiteX127" fmla="*/ 3267868 w 4836318"/>
                <a:gd name="connsiteY127" fmla="*/ 3033712 h 4373562"/>
                <a:gd name="connsiteX128" fmla="*/ 3305968 w 4836318"/>
                <a:gd name="connsiteY128" fmla="*/ 3065462 h 4373562"/>
                <a:gd name="connsiteX129" fmla="*/ 3394868 w 4836318"/>
                <a:gd name="connsiteY129" fmla="*/ 3128962 h 4373562"/>
                <a:gd name="connsiteX130" fmla="*/ 3375818 w 4836318"/>
                <a:gd name="connsiteY130" fmla="*/ 3186112 h 4373562"/>
                <a:gd name="connsiteX131" fmla="*/ 3407568 w 4836318"/>
                <a:gd name="connsiteY131" fmla="*/ 3205162 h 4373562"/>
                <a:gd name="connsiteX132" fmla="*/ 3426618 w 4836318"/>
                <a:gd name="connsiteY132" fmla="*/ 3211512 h 4373562"/>
                <a:gd name="connsiteX133" fmla="*/ 3464718 w 4836318"/>
                <a:gd name="connsiteY133" fmla="*/ 3243262 h 4373562"/>
                <a:gd name="connsiteX134" fmla="*/ 3477418 w 4836318"/>
                <a:gd name="connsiteY134" fmla="*/ 3281362 h 4373562"/>
                <a:gd name="connsiteX135" fmla="*/ 3509168 w 4836318"/>
                <a:gd name="connsiteY135" fmla="*/ 3325812 h 4373562"/>
                <a:gd name="connsiteX136" fmla="*/ 3585368 w 4836318"/>
                <a:gd name="connsiteY136" fmla="*/ 3319462 h 4373562"/>
                <a:gd name="connsiteX137" fmla="*/ 3623468 w 4836318"/>
                <a:gd name="connsiteY137" fmla="*/ 3370262 h 4373562"/>
                <a:gd name="connsiteX138" fmla="*/ 3655218 w 4836318"/>
                <a:gd name="connsiteY138" fmla="*/ 3408362 h 4373562"/>
                <a:gd name="connsiteX139" fmla="*/ 3693318 w 4836318"/>
                <a:gd name="connsiteY139" fmla="*/ 3478212 h 4373562"/>
                <a:gd name="connsiteX140" fmla="*/ 3706018 w 4836318"/>
                <a:gd name="connsiteY140" fmla="*/ 3522662 h 4373562"/>
                <a:gd name="connsiteX141" fmla="*/ 3807618 w 4836318"/>
                <a:gd name="connsiteY141" fmla="*/ 3560762 h 4373562"/>
                <a:gd name="connsiteX142" fmla="*/ 3858418 w 4836318"/>
                <a:gd name="connsiteY142" fmla="*/ 3548062 h 4373562"/>
                <a:gd name="connsiteX143" fmla="*/ 3877468 w 4836318"/>
                <a:gd name="connsiteY143" fmla="*/ 3643312 h 4373562"/>
                <a:gd name="connsiteX144" fmla="*/ 3934618 w 4836318"/>
                <a:gd name="connsiteY144" fmla="*/ 3649662 h 4373562"/>
                <a:gd name="connsiteX145" fmla="*/ 3998118 w 4836318"/>
                <a:gd name="connsiteY145" fmla="*/ 3675062 h 4373562"/>
                <a:gd name="connsiteX146" fmla="*/ 4048918 w 4836318"/>
                <a:gd name="connsiteY146" fmla="*/ 3681412 h 4373562"/>
                <a:gd name="connsiteX147" fmla="*/ 4074318 w 4836318"/>
                <a:gd name="connsiteY147" fmla="*/ 3687762 h 4373562"/>
                <a:gd name="connsiteX148" fmla="*/ 4125118 w 4836318"/>
                <a:gd name="connsiteY148" fmla="*/ 3738562 h 4373562"/>
                <a:gd name="connsiteX149" fmla="*/ 4144168 w 4836318"/>
                <a:gd name="connsiteY149" fmla="*/ 3744912 h 4373562"/>
                <a:gd name="connsiteX150" fmla="*/ 4150518 w 4836318"/>
                <a:gd name="connsiteY150" fmla="*/ 3808412 h 4373562"/>
                <a:gd name="connsiteX151" fmla="*/ 4150518 w 4836318"/>
                <a:gd name="connsiteY151" fmla="*/ 3808412 h 4373562"/>
                <a:gd name="connsiteX152" fmla="*/ 4226718 w 4836318"/>
                <a:gd name="connsiteY152" fmla="*/ 3897312 h 4373562"/>
                <a:gd name="connsiteX153" fmla="*/ 4271168 w 4836318"/>
                <a:gd name="connsiteY153" fmla="*/ 3929062 h 4373562"/>
                <a:gd name="connsiteX154" fmla="*/ 4271168 w 4836318"/>
                <a:gd name="connsiteY154" fmla="*/ 3929062 h 4373562"/>
                <a:gd name="connsiteX155" fmla="*/ 4372768 w 4836318"/>
                <a:gd name="connsiteY155" fmla="*/ 3973512 h 4373562"/>
                <a:gd name="connsiteX156" fmla="*/ 4385468 w 4836318"/>
                <a:gd name="connsiteY156" fmla="*/ 4024312 h 4373562"/>
                <a:gd name="connsiteX157" fmla="*/ 4385468 w 4836318"/>
                <a:gd name="connsiteY157" fmla="*/ 4024312 h 4373562"/>
                <a:gd name="connsiteX158" fmla="*/ 4442618 w 4836318"/>
                <a:gd name="connsiteY158" fmla="*/ 4068762 h 4373562"/>
                <a:gd name="connsiteX159" fmla="*/ 4468018 w 4836318"/>
                <a:gd name="connsiteY159" fmla="*/ 4106862 h 4373562"/>
                <a:gd name="connsiteX160" fmla="*/ 4468018 w 4836318"/>
                <a:gd name="connsiteY160" fmla="*/ 4106862 h 4373562"/>
                <a:gd name="connsiteX161" fmla="*/ 4563268 w 4836318"/>
                <a:gd name="connsiteY161" fmla="*/ 4144962 h 4373562"/>
                <a:gd name="connsiteX162" fmla="*/ 4556918 w 4836318"/>
                <a:gd name="connsiteY162" fmla="*/ 4208462 h 4373562"/>
                <a:gd name="connsiteX163" fmla="*/ 4601368 w 4836318"/>
                <a:gd name="connsiteY163" fmla="*/ 4214812 h 4373562"/>
                <a:gd name="connsiteX164" fmla="*/ 4614068 w 4836318"/>
                <a:gd name="connsiteY164" fmla="*/ 4252912 h 4373562"/>
                <a:gd name="connsiteX165" fmla="*/ 4652168 w 4836318"/>
                <a:gd name="connsiteY165" fmla="*/ 4291012 h 4373562"/>
                <a:gd name="connsiteX166" fmla="*/ 4652168 w 4836318"/>
                <a:gd name="connsiteY166" fmla="*/ 4291012 h 4373562"/>
                <a:gd name="connsiteX167" fmla="*/ 4766468 w 4836318"/>
                <a:gd name="connsiteY167" fmla="*/ 4297362 h 4373562"/>
                <a:gd name="connsiteX168" fmla="*/ 4829968 w 4836318"/>
                <a:gd name="connsiteY168" fmla="*/ 4348162 h 4373562"/>
                <a:gd name="connsiteX169" fmla="*/ 4836318 w 4836318"/>
                <a:gd name="connsiteY169" fmla="*/ 4373562 h 4373562"/>
                <a:gd name="connsiteX170" fmla="*/ 4836318 w 4836318"/>
                <a:gd name="connsiteY17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905918 w 4836318"/>
                <a:gd name="connsiteY124" fmla="*/ 2819400 h 4373562"/>
                <a:gd name="connsiteX125" fmla="*/ 2957511 w 4836318"/>
                <a:gd name="connsiteY125" fmla="*/ 2824161 h 4373562"/>
                <a:gd name="connsiteX126" fmla="*/ 3236118 w 4836318"/>
                <a:gd name="connsiteY126" fmla="*/ 3021012 h 4373562"/>
                <a:gd name="connsiteX127" fmla="*/ 3267868 w 4836318"/>
                <a:gd name="connsiteY127" fmla="*/ 3033712 h 4373562"/>
                <a:gd name="connsiteX128" fmla="*/ 3305968 w 4836318"/>
                <a:gd name="connsiteY128" fmla="*/ 3065462 h 4373562"/>
                <a:gd name="connsiteX129" fmla="*/ 3394868 w 4836318"/>
                <a:gd name="connsiteY129" fmla="*/ 3128962 h 4373562"/>
                <a:gd name="connsiteX130" fmla="*/ 3375818 w 4836318"/>
                <a:gd name="connsiteY130" fmla="*/ 3186112 h 4373562"/>
                <a:gd name="connsiteX131" fmla="*/ 3407568 w 4836318"/>
                <a:gd name="connsiteY131" fmla="*/ 3205162 h 4373562"/>
                <a:gd name="connsiteX132" fmla="*/ 3426618 w 4836318"/>
                <a:gd name="connsiteY132" fmla="*/ 3211512 h 4373562"/>
                <a:gd name="connsiteX133" fmla="*/ 3464718 w 4836318"/>
                <a:gd name="connsiteY133" fmla="*/ 3243262 h 4373562"/>
                <a:gd name="connsiteX134" fmla="*/ 3477418 w 4836318"/>
                <a:gd name="connsiteY134" fmla="*/ 3281362 h 4373562"/>
                <a:gd name="connsiteX135" fmla="*/ 3509168 w 4836318"/>
                <a:gd name="connsiteY135" fmla="*/ 3325812 h 4373562"/>
                <a:gd name="connsiteX136" fmla="*/ 3585368 w 4836318"/>
                <a:gd name="connsiteY136" fmla="*/ 3319462 h 4373562"/>
                <a:gd name="connsiteX137" fmla="*/ 3623468 w 4836318"/>
                <a:gd name="connsiteY137" fmla="*/ 3370262 h 4373562"/>
                <a:gd name="connsiteX138" fmla="*/ 3655218 w 4836318"/>
                <a:gd name="connsiteY138" fmla="*/ 3408362 h 4373562"/>
                <a:gd name="connsiteX139" fmla="*/ 3693318 w 4836318"/>
                <a:gd name="connsiteY139" fmla="*/ 3478212 h 4373562"/>
                <a:gd name="connsiteX140" fmla="*/ 3706018 w 4836318"/>
                <a:gd name="connsiteY140" fmla="*/ 3522662 h 4373562"/>
                <a:gd name="connsiteX141" fmla="*/ 3807618 w 4836318"/>
                <a:gd name="connsiteY141" fmla="*/ 3560762 h 4373562"/>
                <a:gd name="connsiteX142" fmla="*/ 3858418 w 4836318"/>
                <a:gd name="connsiteY142" fmla="*/ 3548062 h 4373562"/>
                <a:gd name="connsiteX143" fmla="*/ 3877468 w 4836318"/>
                <a:gd name="connsiteY143" fmla="*/ 3643312 h 4373562"/>
                <a:gd name="connsiteX144" fmla="*/ 3934618 w 4836318"/>
                <a:gd name="connsiteY144" fmla="*/ 3649662 h 4373562"/>
                <a:gd name="connsiteX145" fmla="*/ 3998118 w 4836318"/>
                <a:gd name="connsiteY145" fmla="*/ 3675062 h 4373562"/>
                <a:gd name="connsiteX146" fmla="*/ 4048918 w 4836318"/>
                <a:gd name="connsiteY146" fmla="*/ 3681412 h 4373562"/>
                <a:gd name="connsiteX147" fmla="*/ 4074318 w 4836318"/>
                <a:gd name="connsiteY147" fmla="*/ 3687762 h 4373562"/>
                <a:gd name="connsiteX148" fmla="*/ 4125118 w 4836318"/>
                <a:gd name="connsiteY148" fmla="*/ 3738562 h 4373562"/>
                <a:gd name="connsiteX149" fmla="*/ 4144168 w 4836318"/>
                <a:gd name="connsiteY149" fmla="*/ 3744912 h 4373562"/>
                <a:gd name="connsiteX150" fmla="*/ 4150518 w 4836318"/>
                <a:gd name="connsiteY150" fmla="*/ 3808412 h 4373562"/>
                <a:gd name="connsiteX151" fmla="*/ 4150518 w 4836318"/>
                <a:gd name="connsiteY151" fmla="*/ 3808412 h 4373562"/>
                <a:gd name="connsiteX152" fmla="*/ 4226718 w 4836318"/>
                <a:gd name="connsiteY152" fmla="*/ 3897312 h 4373562"/>
                <a:gd name="connsiteX153" fmla="*/ 4271168 w 4836318"/>
                <a:gd name="connsiteY153" fmla="*/ 3929062 h 4373562"/>
                <a:gd name="connsiteX154" fmla="*/ 4271168 w 4836318"/>
                <a:gd name="connsiteY154" fmla="*/ 3929062 h 4373562"/>
                <a:gd name="connsiteX155" fmla="*/ 4372768 w 4836318"/>
                <a:gd name="connsiteY155" fmla="*/ 3973512 h 4373562"/>
                <a:gd name="connsiteX156" fmla="*/ 4385468 w 4836318"/>
                <a:gd name="connsiteY156" fmla="*/ 4024312 h 4373562"/>
                <a:gd name="connsiteX157" fmla="*/ 4385468 w 4836318"/>
                <a:gd name="connsiteY157" fmla="*/ 4024312 h 4373562"/>
                <a:gd name="connsiteX158" fmla="*/ 4442618 w 4836318"/>
                <a:gd name="connsiteY158" fmla="*/ 4068762 h 4373562"/>
                <a:gd name="connsiteX159" fmla="*/ 4468018 w 4836318"/>
                <a:gd name="connsiteY159" fmla="*/ 4106862 h 4373562"/>
                <a:gd name="connsiteX160" fmla="*/ 4468018 w 4836318"/>
                <a:gd name="connsiteY160" fmla="*/ 4106862 h 4373562"/>
                <a:gd name="connsiteX161" fmla="*/ 4563268 w 4836318"/>
                <a:gd name="connsiteY161" fmla="*/ 4144962 h 4373562"/>
                <a:gd name="connsiteX162" fmla="*/ 4556918 w 4836318"/>
                <a:gd name="connsiteY162" fmla="*/ 4208462 h 4373562"/>
                <a:gd name="connsiteX163" fmla="*/ 4601368 w 4836318"/>
                <a:gd name="connsiteY163" fmla="*/ 4214812 h 4373562"/>
                <a:gd name="connsiteX164" fmla="*/ 4614068 w 4836318"/>
                <a:gd name="connsiteY164" fmla="*/ 4252912 h 4373562"/>
                <a:gd name="connsiteX165" fmla="*/ 4652168 w 4836318"/>
                <a:gd name="connsiteY165" fmla="*/ 4291012 h 4373562"/>
                <a:gd name="connsiteX166" fmla="*/ 4652168 w 4836318"/>
                <a:gd name="connsiteY166" fmla="*/ 4291012 h 4373562"/>
                <a:gd name="connsiteX167" fmla="*/ 4766468 w 4836318"/>
                <a:gd name="connsiteY167" fmla="*/ 4297362 h 4373562"/>
                <a:gd name="connsiteX168" fmla="*/ 4829968 w 4836318"/>
                <a:gd name="connsiteY168" fmla="*/ 4348162 h 4373562"/>
                <a:gd name="connsiteX169" fmla="*/ 4836318 w 4836318"/>
                <a:gd name="connsiteY169" fmla="*/ 4373562 h 4373562"/>
                <a:gd name="connsiteX170" fmla="*/ 4836318 w 4836318"/>
                <a:gd name="connsiteY17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905918 w 4836318"/>
                <a:gd name="connsiteY124" fmla="*/ 2819400 h 4373562"/>
                <a:gd name="connsiteX125" fmla="*/ 2957511 w 4836318"/>
                <a:gd name="connsiteY125" fmla="*/ 2824161 h 4373562"/>
                <a:gd name="connsiteX126" fmla="*/ 3236118 w 4836318"/>
                <a:gd name="connsiteY126" fmla="*/ 3021012 h 4373562"/>
                <a:gd name="connsiteX127" fmla="*/ 3267868 w 4836318"/>
                <a:gd name="connsiteY127" fmla="*/ 3033712 h 4373562"/>
                <a:gd name="connsiteX128" fmla="*/ 3305968 w 4836318"/>
                <a:gd name="connsiteY128" fmla="*/ 3065462 h 4373562"/>
                <a:gd name="connsiteX129" fmla="*/ 3394868 w 4836318"/>
                <a:gd name="connsiteY129" fmla="*/ 3128962 h 4373562"/>
                <a:gd name="connsiteX130" fmla="*/ 3375818 w 4836318"/>
                <a:gd name="connsiteY130" fmla="*/ 3186112 h 4373562"/>
                <a:gd name="connsiteX131" fmla="*/ 3407568 w 4836318"/>
                <a:gd name="connsiteY131" fmla="*/ 3205162 h 4373562"/>
                <a:gd name="connsiteX132" fmla="*/ 3426618 w 4836318"/>
                <a:gd name="connsiteY132" fmla="*/ 3211512 h 4373562"/>
                <a:gd name="connsiteX133" fmla="*/ 3464718 w 4836318"/>
                <a:gd name="connsiteY133" fmla="*/ 3243262 h 4373562"/>
                <a:gd name="connsiteX134" fmla="*/ 3477418 w 4836318"/>
                <a:gd name="connsiteY134" fmla="*/ 3281362 h 4373562"/>
                <a:gd name="connsiteX135" fmla="*/ 3509168 w 4836318"/>
                <a:gd name="connsiteY135" fmla="*/ 3325812 h 4373562"/>
                <a:gd name="connsiteX136" fmla="*/ 3585368 w 4836318"/>
                <a:gd name="connsiteY136" fmla="*/ 3319462 h 4373562"/>
                <a:gd name="connsiteX137" fmla="*/ 3623468 w 4836318"/>
                <a:gd name="connsiteY137" fmla="*/ 3370262 h 4373562"/>
                <a:gd name="connsiteX138" fmla="*/ 3655218 w 4836318"/>
                <a:gd name="connsiteY138" fmla="*/ 3408362 h 4373562"/>
                <a:gd name="connsiteX139" fmla="*/ 3693318 w 4836318"/>
                <a:gd name="connsiteY139" fmla="*/ 3478212 h 4373562"/>
                <a:gd name="connsiteX140" fmla="*/ 3706018 w 4836318"/>
                <a:gd name="connsiteY140" fmla="*/ 3522662 h 4373562"/>
                <a:gd name="connsiteX141" fmla="*/ 3807618 w 4836318"/>
                <a:gd name="connsiteY141" fmla="*/ 3560762 h 4373562"/>
                <a:gd name="connsiteX142" fmla="*/ 3858418 w 4836318"/>
                <a:gd name="connsiteY142" fmla="*/ 3548062 h 4373562"/>
                <a:gd name="connsiteX143" fmla="*/ 3877468 w 4836318"/>
                <a:gd name="connsiteY143" fmla="*/ 3643312 h 4373562"/>
                <a:gd name="connsiteX144" fmla="*/ 3934618 w 4836318"/>
                <a:gd name="connsiteY144" fmla="*/ 3649662 h 4373562"/>
                <a:gd name="connsiteX145" fmla="*/ 3998118 w 4836318"/>
                <a:gd name="connsiteY145" fmla="*/ 3675062 h 4373562"/>
                <a:gd name="connsiteX146" fmla="*/ 4048918 w 4836318"/>
                <a:gd name="connsiteY146" fmla="*/ 3681412 h 4373562"/>
                <a:gd name="connsiteX147" fmla="*/ 4074318 w 4836318"/>
                <a:gd name="connsiteY147" fmla="*/ 3687762 h 4373562"/>
                <a:gd name="connsiteX148" fmla="*/ 4125118 w 4836318"/>
                <a:gd name="connsiteY148" fmla="*/ 3738562 h 4373562"/>
                <a:gd name="connsiteX149" fmla="*/ 4144168 w 4836318"/>
                <a:gd name="connsiteY149" fmla="*/ 3744912 h 4373562"/>
                <a:gd name="connsiteX150" fmla="*/ 4150518 w 4836318"/>
                <a:gd name="connsiteY150" fmla="*/ 3808412 h 4373562"/>
                <a:gd name="connsiteX151" fmla="*/ 4150518 w 4836318"/>
                <a:gd name="connsiteY151" fmla="*/ 3808412 h 4373562"/>
                <a:gd name="connsiteX152" fmla="*/ 4226718 w 4836318"/>
                <a:gd name="connsiteY152" fmla="*/ 3897312 h 4373562"/>
                <a:gd name="connsiteX153" fmla="*/ 4271168 w 4836318"/>
                <a:gd name="connsiteY153" fmla="*/ 3929062 h 4373562"/>
                <a:gd name="connsiteX154" fmla="*/ 4271168 w 4836318"/>
                <a:gd name="connsiteY154" fmla="*/ 3929062 h 4373562"/>
                <a:gd name="connsiteX155" fmla="*/ 4372768 w 4836318"/>
                <a:gd name="connsiteY155" fmla="*/ 3973512 h 4373562"/>
                <a:gd name="connsiteX156" fmla="*/ 4385468 w 4836318"/>
                <a:gd name="connsiteY156" fmla="*/ 4024312 h 4373562"/>
                <a:gd name="connsiteX157" fmla="*/ 4385468 w 4836318"/>
                <a:gd name="connsiteY157" fmla="*/ 4024312 h 4373562"/>
                <a:gd name="connsiteX158" fmla="*/ 4442618 w 4836318"/>
                <a:gd name="connsiteY158" fmla="*/ 4068762 h 4373562"/>
                <a:gd name="connsiteX159" fmla="*/ 4468018 w 4836318"/>
                <a:gd name="connsiteY159" fmla="*/ 4106862 h 4373562"/>
                <a:gd name="connsiteX160" fmla="*/ 4468018 w 4836318"/>
                <a:gd name="connsiteY160" fmla="*/ 4106862 h 4373562"/>
                <a:gd name="connsiteX161" fmla="*/ 4563268 w 4836318"/>
                <a:gd name="connsiteY161" fmla="*/ 4144962 h 4373562"/>
                <a:gd name="connsiteX162" fmla="*/ 4556918 w 4836318"/>
                <a:gd name="connsiteY162" fmla="*/ 4208462 h 4373562"/>
                <a:gd name="connsiteX163" fmla="*/ 4601368 w 4836318"/>
                <a:gd name="connsiteY163" fmla="*/ 4214812 h 4373562"/>
                <a:gd name="connsiteX164" fmla="*/ 4614068 w 4836318"/>
                <a:gd name="connsiteY164" fmla="*/ 4252912 h 4373562"/>
                <a:gd name="connsiteX165" fmla="*/ 4652168 w 4836318"/>
                <a:gd name="connsiteY165" fmla="*/ 4291012 h 4373562"/>
                <a:gd name="connsiteX166" fmla="*/ 4652168 w 4836318"/>
                <a:gd name="connsiteY166" fmla="*/ 4291012 h 4373562"/>
                <a:gd name="connsiteX167" fmla="*/ 4766468 w 4836318"/>
                <a:gd name="connsiteY167" fmla="*/ 4297362 h 4373562"/>
                <a:gd name="connsiteX168" fmla="*/ 4829968 w 4836318"/>
                <a:gd name="connsiteY168" fmla="*/ 4348162 h 4373562"/>
                <a:gd name="connsiteX169" fmla="*/ 4836318 w 4836318"/>
                <a:gd name="connsiteY169" fmla="*/ 4373562 h 4373562"/>
                <a:gd name="connsiteX170" fmla="*/ 4836318 w 4836318"/>
                <a:gd name="connsiteY17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894012 w 4836318"/>
                <a:gd name="connsiteY124" fmla="*/ 2817019 h 4373562"/>
                <a:gd name="connsiteX125" fmla="*/ 2957511 w 4836318"/>
                <a:gd name="connsiteY125" fmla="*/ 2824161 h 4373562"/>
                <a:gd name="connsiteX126" fmla="*/ 3236118 w 4836318"/>
                <a:gd name="connsiteY126" fmla="*/ 3021012 h 4373562"/>
                <a:gd name="connsiteX127" fmla="*/ 3267868 w 4836318"/>
                <a:gd name="connsiteY127" fmla="*/ 3033712 h 4373562"/>
                <a:gd name="connsiteX128" fmla="*/ 3305968 w 4836318"/>
                <a:gd name="connsiteY128" fmla="*/ 3065462 h 4373562"/>
                <a:gd name="connsiteX129" fmla="*/ 3394868 w 4836318"/>
                <a:gd name="connsiteY129" fmla="*/ 3128962 h 4373562"/>
                <a:gd name="connsiteX130" fmla="*/ 3375818 w 4836318"/>
                <a:gd name="connsiteY130" fmla="*/ 3186112 h 4373562"/>
                <a:gd name="connsiteX131" fmla="*/ 3407568 w 4836318"/>
                <a:gd name="connsiteY131" fmla="*/ 3205162 h 4373562"/>
                <a:gd name="connsiteX132" fmla="*/ 3426618 w 4836318"/>
                <a:gd name="connsiteY132" fmla="*/ 3211512 h 4373562"/>
                <a:gd name="connsiteX133" fmla="*/ 3464718 w 4836318"/>
                <a:gd name="connsiteY133" fmla="*/ 3243262 h 4373562"/>
                <a:gd name="connsiteX134" fmla="*/ 3477418 w 4836318"/>
                <a:gd name="connsiteY134" fmla="*/ 3281362 h 4373562"/>
                <a:gd name="connsiteX135" fmla="*/ 3509168 w 4836318"/>
                <a:gd name="connsiteY135" fmla="*/ 3325812 h 4373562"/>
                <a:gd name="connsiteX136" fmla="*/ 3585368 w 4836318"/>
                <a:gd name="connsiteY136" fmla="*/ 3319462 h 4373562"/>
                <a:gd name="connsiteX137" fmla="*/ 3623468 w 4836318"/>
                <a:gd name="connsiteY137" fmla="*/ 3370262 h 4373562"/>
                <a:gd name="connsiteX138" fmla="*/ 3655218 w 4836318"/>
                <a:gd name="connsiteY138" fmla="*/ 3408362 h 4373562"/>
                <a:gd name="connsiteX139" fmla="*/ 3693318 w 4836318"/>
                <a:gd name="connsiteY139" fmla="*/ 3478212 h 4373562"/>
                <a:gd name="connsiteX140" fmla="*/ 3706018 w 4836318"/>
                <a:gd name="connsiteY140" fmla="*/ 3522662 h 4373562"/>
                <a:gd name="connsiteX141" fmla="*/ 3807618 w 4836318"/>
                <a:gd name="connsiteY141" fmla="*/ 3560762 h 4373562"/>
                <a:gd name="connsiteX142" fmla="*/ 3858418 w 4836318"/>
                <a:gd name="connsiteY142" fmla="*/ 3548062 h 4373562"/>
                <a:gd name="connsiteX143" fmla="*/ 3877468 w 4836318"/>
                <a:gd name="connsiteY143" fmla="*/ 3643312 h 4373562"/>
                <a:gd name="connsiteX144" fmla="*/ 3934618 w 4836318"/>
                <a:gd name="connsiteY144" fmla="*/ 3649662 h 4373562"/>
                <a:gd name="connsiteX145" fmla="*/ 3998118 w 4836318"/>
                <a:gd name="connsiteY145" fmla="*/ 3675062 h 4373562"/>
                <a:gd name="connsiteX146" fmla="*/ 4048918 w 4836318"/>
                <a:gd name="connsiteY146" fmla="*/ 3681412 h 4373562"/>
                <a:gd name="connsiteX147" fmla="*/ 4074318 w 4836318"/>
                <a:gd name="connsiteY147" fmla="*/ 3687762 h 4373562"/>
                <a:gd name="connsiteX148" fmla="*/ 4125118 w 4836318"/>
                <a:gd name="connsiteY148" fmla="*/ 3738562 h 4373562"/>
                <a:gd name="connsiteX149" fmla="*/ 4144168 w 4836318"/>
                <a:gd name="connsiteY149" fmla="*/ 3744912 h 4373562"/>
                <a:gd name="connsiteX150" fmla="*/ 4150518 w 4836318"/>
                <a:gd name="connsiteY150" fmla="*/ 3808412 h 4373562"/>
                <a:gd name="connsiteX151" fmla="*/ 4150518 w 4836318"/>
                <a:gd name="connsiteY151" fmla="*/ 3808412 h 4373562"/>
                <a:gd name="connsiteX152" fmla="*/ 4226718 w 4836318"/>
                <a:gd name="connsiteY152" fmla="*/ 3897312 h 4373562"/>
                <a:gd name="connsiteX153" fmla="*/ 4271168 w 4836318"/>
                <a:gd name="connsiteY153" fmla="*/ 3929062 h 4373562"/>
                <a:gd name="connsiteX154" fmla="*/ 4271168 w 4836318"/>
                <a:gd name="connsiteY154" fmla="*/ 3929062 h 4373562"/>
                <a:gd name="connsiteX155" fmla="*/ 4372768 w 4836318"/>
                <a:gd name="connsiteY155" fmla="*/ 3973512 h 4373562"/>
                <a:gd name="connsiteX156" fmla="*/ 4385468 w 4836318"/>
                <a:gd name="connsiteY156" fmla="*/ 4024312 h 4373562"/>
                <a:gd name="connsiteX157" fmla="*/ 4385468 w 4836318"/>
                <a:gd name="connsiteY157" fmla="*/ 4024312 h 4373562"/>
                <a:gd name="connsiteX158" fmla="*/ 4442618 w 4836318"/>
                <a:gd name="connsiteY158" fmla="*/ 4068762 h 4373562"/>
                <a:gd name="connsiteX159" fmla="*/ 4468018 w 4836318"/>
                <a:gd name="connsiteY159" fmla="*/ 4106862 h 4373562"/>
                <a:gd name="connsiteX160" fmla="*/ 4468018 w 4836318"/>
                <a:gd name="connsiteY160" fmla="*/ 4106862 h 4373562"/>
                <a:gd name="connsiteX161" fmla="*/ 4563268 w 4836318"/>
                <a:gd name="connsiteY161" fmla="*/ 4144962 h 4373562"/>
                <a:gd name="connsiteX162" fmla="*/ 4556918 w 4836318"/>
                <a:gd name="connsiteY162" fmla="*/ 4208462 h 4373562"/>
                <a:gd name="connsiteX163" fmla="*/ 4601368 w 4836318"/>
                <a:gd name="connsiteY163" fmla="*/ 4214812 h 4373562"/>
                <a:gd name="connsiteX164" fmla="*/ 4614068 w 4836318"/>
                <a:gd name="connsiteY164" fmla="*/ 4252912 h 4373562"/>
                <a:gd name="connsiteX165" fmla="*/ 4652168 w 4836318"/>
                <a:gd name="connsiteY165" fmla="*/ 4291012 h 4373562"/>
                <a:gd name="connsiteX166" fmla="*/ 4652168 w 4836318"/>
                <a:gd name="connsiteY166" fmla="*/ 4291012 h 4373562"/>
                <a:gd name="connsiteX167" fmla="*/ 4766468 w 4836318"/>
                <a:gd name="connsiteY167" fmla="*/ 4297362 h 4373562"/>
                <a:gd name="connsiteX168" fmla="*/ 4829968 w 4836318"/>
                <a:gd name="connsiteY168" fmla="*/ 4348162 h 4373562"/>
                <a:gd name="connsiteX169" fmla="*/ 4836318 w 4836318"/>
                <a:gd name="connsiteY169" fmla="*/ 4373562 h 4373562"/>
                <a:gd name="connsiteX170" fmla="*/ 4836318 w 4836318"/>
                <a:gd name="connsiteY17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894012 w 4836318"/>
                <a:gd name="connsiteY124" fmla="*/ 2817019 h 4373562"/>
                <a:gd name="connsiteX125" fmla="*/ 2940842 w 4836318"/>
                <a:gd name="connsiteY125" fmla="*/ 2812255 h 4373562"/>
                <a:gd name="connsiteX126" fmla="*/ 3236118 w 4836318"/>
                <a:gd name="connsiteY126" fmla="*/ 3021012 h 4373562"/>
                <a:gd name="connsiteX127" fmla="*/ 3267868 w 4836318"/>
                <a:gd name="connsiteY127" fmla="*/ 3033712 h 4373562"/>
                <a:gd name="connsiteX128" fmla="*/ 3305968 w 4836318"/>
                <a:gd name="connsiteY128" fmla="*/ 3065462 h 4373562"/>
                <a:gd name="connsiteX129" fmla="*/ 3394868 w 4836318"/>
                <a:gd name="connsiteY129" fmla="*/ 3128962 h 4373562"/>
                <a:gd name="connsiteX130" fmla="*/ 3375818 w 4836318"/>
                <a:gd name="connsiteY130" fmla="*/ 3186112 h 4373562"/>
                <a:gd name="connsiteX131" fmla="*/ 3407568 w 4836318"/>
                <a:gd name="connsiteY131" fmla="*/ 3205162 h 4373562"/>
                <a:gd name="connsiteX132" fmla="*/ 3426618 w 4836318"/>
                <a:gd name="connsiteY132" fmla="*/ 3211512 h 4373562"/>
                <a:gd name="connsiteX133" fmla="*/ 3464718 w 4836318"/>
                <a:gd name="connsiteY133" fmla="*/ 3243262 h 4373562"/>
                <a:gd name="connsiteX134" fmla="*/ 3477418 w 4836318"/>
                <a:gd name="connsiteY134" fmla="*/ 3281362 h 4373562"/>
                <a:gd name="connsiteX135" fmla="*/ 3509168 w 4836318"/>
                <a:gd name="connsiteY135" fmla="*/ 3325812 h 4373562"/>
                <a:gd name="connsiteX136" fmla="*/ 3585368 w 4836318"/>
                <a:gd name="connsiteY136" fmla="*/ 3319462 h 4373562"/>
                <a:gd name="connsiteX137" fmla="*/ 3623468 w 4836318"/>
                <a:gd name="connsiteY137" fmla="*/ 3370262 h 4373562"/>
                <a:gd name="connsiteX138" fmla="*/ 3655218 w 4836318"/>
                <a:gd name="connsiteY138" fmla="*/ 3408362 h 4373562"/>
                <a:gd name="connsiteX139" fmla="*/ 3693318 w 4836318"/>
                <a:gd name="connsiteY139" fmla="*/ 3478212 h 4373562"/>
                <a:gd name="connsiteX140" fmla="*/ 3706018 w 4836318"/>
                <a:gd name="connsiteY140" fmla="*/ 3522662 h 4373562"/>
                <a:gd name="connsiteX141" fmla="*/ 3807618 w 4836318"/>
                <a:gd name="connsiteY141" fmla="*/ 3560762 h 4373562"/>
                <a:gd name="connsiteX142" fmla="*/ 3858418 w 4836318"/>
                <a:gd name="connsiteY142" fmla="*/ 3548062 h 4373562"/>
                <a:gd name="connsiteX143" fmla="*/ 3877468 w 4836318"/>
                <a:gd name="connsiteY143" fmla="*/ 3643312 h 4373562"/>
                <a:gd name="connsiteX144" fmla="*/ 3934618 w 4836318"/>
                <a:gd name="connsiteY144" fmla="*/ 3649662 h 4373562"/>
                <a:gd name="connsiteX145" fmla="*/ 3998118 w 4836318"/>
                <a:gd name="connsiteY145" fmla="*/ 3675062 h 4373562"/>
                <a:gd name="connsiteX146" fmla="*/ 4048918 w 4836318"/>
                <a:gd name="connsiteY146" fmla="*/ 3681412 h 4373562"/>
                <a:gd name="connsiteX147" fmla="*/ 4074318 w 4836318"/>
                <a:gd name="connsiteY147" fmla="*/ 3687762 h 4373562"/>
                <a:gd name="connsiteX148" fmla="*/ 4125118 w 4836318"/>
                <a:gd name="connsiteY148" fmla="*/ 3738562 h 4373562"/>
                <a:gd name="connsiteX149" fmla="*/ 4144168 w 4836318"/>
                <a:gd name="connsiteY149" fmla="*/ 3744912 h 4373562"/>
                <a:gd name="connsiteX150" fmla="*/ 4150518 w 4836318"/>
                <a:gd name="connsiteY150" fmla="*/ 3808412 h 4373562"/>
                <a:gd name="connsiteX151" fmla="*/ 4150518 w 4836318"/>
                <a:gd name="connsiteY151" fmla="*/ 3808412 h 4373562"/>
                <a:gd name="connsiteX152" fmla="*/ 4226718 w 4836318"/>
                <a:gd name="connsiteY152" fmla="*/ 3897312 h 4373562"/>
                <a:gd name="connsiteX153" fmla="*/ 4271168 w 4836318"/>
                <a:gd name="connsiteY153" fmla="*/ 3929062 h 4373562"/>
                <a:gd name="connsiteX154" fmla="*/ 4271168 w 4836318"/>
                <a:gd name="connsiteY154" fmla="*/ 3929062 h 4373562"/>
                <a:gd name="connsiteX155" fmla="*/ 4372768 w 4836318"/>
                <a:gd name="connsiteY155" fmla="*/ 3973512 h 4373562"/>
                <a:gd name="connsiteX156" fmla="*/ 4385468 w 4836318"/>
                <a:gd name="connsiteY156" fmla="*/ 4024312 h 4373562"/>
                <a:gd name="connsiteX157" fmla="*/ 4385468 w 4836318"/>
                <a:gd name="connsiteY157" fmla="*/ 4024312 h 4373562"/>
                <a:gd name="connsiteX158" fmla="*/ 4442618 w 4836318"/>
                <a:gd name="connsiteY158" fmla="*/ 4068762 h 4373562"/>
                <a:gd name="connsiteX159" fmla="*/ 4468018 w 4836318"/>
                <a:gd name="connsiteY159" fmla="*/ 4106862 h 4373562"/>
                <a:gd name="connsiteX160" fmla="*/ 4468018 w 4836318"/>
                <a:gd name="connsiteY160" fmla="*/ 4106862 h 4373562"/>
                <a:gd name="connsiteX161" fmla="*/ 4563268 w 4836318"/>
                <a:gd name="connsiteY161" fmla="*/ 4144962 h 4373562"/>
                <a:gd name="connsiteX162" fmla="*/ 4556918 w 4836318"/>
                <a:gd name="connsiteY162" fmla="*/ 4208462 h 4373562"/>
                <a:gd name="connsiteX163" fmla="*/ 4601368 w 4836318"/>
                <a:gd name="connsiteY163" fmla="*/ 4214812 h 4373562"/>
                <a:gd name="connsiteX164" fmla="*/ 4614068 w 4836318"/>
                <a:gd name="connsiteY164" fmla="*/ 4252912 h 4373562"/>
                <a:gd name="connsiteX165" fmla="*/ 4652168 w 4836318"/>
                <a:gd name="connsiteY165" fmla="*/ 4291012 h 4373562"/>
                <a:gd name="connsiteX166" fmla="*/ 4652168 w 4836318"/>
                <a:gd name="connsiteY166" fmla="*/ 4291012 h 4373562"/>
                <a:gd name="connsiteX167" fmla="*/ 4766468 w 4836318"/>
                <a:gd name="connsiteY167" fmla="*/ 4297362 h 4373562"/>
                <a:gd name="connsiteX168" fmla="*/ 4829968 w 4836318"/>
                <a:gd name="connsiteY168" fmla="*/ 4348162 h 4373562"/>
                <a:gd name="connsiteX169" fmla="*/ 4836318 w 4836318"/>
                <a:gd name="connsiteY169" fmla="*/ 4373562 h 4373562"/>
                <a:gd name="connsiteX170" fmla="*/ 4836318 w 4836318"/>
                <a:gd name="connsiteY17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894012 w 4836318"/>
                <a:gd name="connsiteY124" fmla="*/ 2817019 h 4373562"/>
                <a:gd name="connsiteX125" fmla="*/ 2940842 w 4836318"/>
                <a:gd name="connsiteY125" fmla="*/ 2812255 h 4373562"/>
                <a:gd name="connsiteX126" fmla="*/ 3267868 w 4836318"/>
                <a:gd name="connsiteY126" fmla="*/ 3033712 h 4373562"/>
                <a:gd name="connsiteX127" fmla="*/ 3305968 w 4836318"/>
                <a:gd name="connsiteY127" fmla="*/ 3065462 h 4373562"/>
                <a:gd name="connsiteX128" fmla="*/ 3394868 w 4836318"/>
                <a:gd name="connsiteY128" fmla="*/ 3128962 h 4373562"/>
                <a:gd name="connsiteX129" fmla="*/ 3375818 w 4836318"/>
                <a:gd name="connsiteY129" fmla="*/ 3186112 h 4373562"/>
                <a:gd name="connsiteX130" fmla="*/ 3407568 w 4836318"/>
                <a:gd name="connsiteY130" fmla="*/ 3205162 h 4373562"/>
                <a:gd name="connsiteX131" fmla="*/ 3426618 w 4836318"/>
                <a:gd name="connsiteY131" fmla="*/ 3211512 h 4373562"/>
                <a:gd name="connsiteX132" fmla="*/ 3464718 w 4836318"/>
                <a:gd name="connsiteY132" fmla="*/ 3243262 h 4373562"/>
                <a:gd name="connsiteX133" fmla="*/ 3477418 w 4836318"/>
                <a:gd name="connsiteY133" fmla="*/ 3281362 h 4373562"/>
                <a:gd name="connsiteX134" fmla="*/ 3509168 w 4836318"/>
                <a:gd name="connsiteY134" fmla="*/ 3325812 h 4373562"/>
                <a:gd name="connsiteX135" fmla="*/ 3585368 w 4836318"/>
                <a:gd name="connsiteY135" fmla="*/ 3319462 h 4373562"/>
                <a:gd name="connsiteX136" fmla="*/ 3623468 w 4836318"/>
                <a:gd name="connsiteY136" fmla="*/ 3370262 h 4373562"/>
                <a:gd name="connsiteX137" fmla="*/ 3655218 w 4836318"/>
                <a:gd name="connsiteY137" fmla="*/ 3408362 h 4373562"/>
                <a:gd name="connsiteX138" fmla="*/ 3693318 w 4836318"/>
                <a:gd name="connsiteY138" fmla="*/ 3478212 h 4373562"/>
                <a:gd name="connsiteX139" fmla="*/ 3706018 w 4836318"/>
                <a:gd name="connsiteY139" fmla="*/ 3522662 h 4373562"/>
                <a:gd name="connsiteX140" fmla="*/ 3807618 w 4836318"/>
                <a:gd name="connsiteY140" fmla="*/ 3560762 h 4373562"/>
                <a:gd name="connsiteX141" fmla="*/ 3858418 w 4836318"/>
                <a:gd name="connsiteY141" fmla="*/ 3548062 h 4373562"/>
                <a:gd name="connsiteX142" fmla="*/ 3877468 w 4836318"/>
                <a:gd name="connsiteY142" fmla="*/ 3643312 h 4373562"/>
                <a:gd name="connsiteX143" fmla="*/ 3934618 w 4836318"/>
                <a:gd name="connsiteY143" fmla="*/ 3649662 h 4373562"/>
                <a:gd name="connsiteX144" fmla="*/ 3998118 w 4836318"/>
                <a:gd name="connsiteY144" fmla="*/ 3675062 h 4373562"/>
                <a:gd name="connsiteX145" fmla="*/ 4048918 w 4836318"/>
                <a:gd name="connsiteY145" fmla="*/ 3681412 h 4373562"/>
                <a:gd name="connsiteX146" fmla="*/ 4074318 w 4836318"/>
                <a:gd name="connsiteY146" fmla="*/ 3687762 h 4373562"/>
                <a:gd name="connsiteX147" fmla="*/ 4125118 w 4836318"/>
                <a:gd name="connsiteY147" fmla="*/ 3738562 h 4373562"/>
                <a:gd name="connsiteX148" fmla="*/ 4144168 w 4836318"/>
                <a:gd name="connsiteY148" fmla="*/ 3744912 h 4373562"/>
                <a:gd name="connsiteX149" fmla="*/ 4150518 w 4836318"/>
                <a:gd name="connsiteY149" fmla="*/ 3808412 h 4373562"/>
                <a:gd name="connsiteX150" fmla="*/ 4150518 w 4836318"/>
                <a:gd name="connsiteY150" fmla="*/ 3808412 h 4373562"/>
                <a:gd name="connsiteX151" fmla="*/ 4226718 w 4836318"/>
                <a:gd name="connsiteY151" fmla="*/ 3897312 h 4373562"/>
                <a:gd name="connsiteX152" fmla="*/ 4271168 w 4836318"/>
                <a:gd name="connsiteY152" fmla="*/ 3929062 h 4373562"/>
                <a:gd name="connsiteX153" fmla="*/ 4271168 w 4836318"/>
                <a:gd name="connsiteY153" fmla="*/ 3929062 h 4373562"/>
                <a:gd name="connsiteX154" fmla="*/ 4372768 w 4836318"/>
                <a:gd name="connsiteY154" fmla="*/ 3973512 h 4373562"/>
                <a:gd name="connsiteX155" fmla="*/ 4385468 w 4836318"/>
                <a:gd name="connsiteY155" fmla="*/ 4024312 h 4373562"/>
                <a:gd name="connsiteX156" fmla="*/ 4385468 w 4836318"/>
                <a:gd name="connsiteY156" fmla="*/ 4024312 h 4373562"/>
                <a:gd name="connsiteX157" fmla="*/ 4442618 w 4836318"/>
                <a:gd name="connsiteY157" fmla="*/ 4068762 h 4373562"/>
                <a:gd name="connsiteX158" fmla="*/ 4468018 w 4836318"/>
                <a:gd name="connsiteY158" fmla="*/ 4106862 h 4373562"/>
                <a:gd name="connsiteX159" fmla="*/ 4468018 w 4836318"/>
                <a:gd name="connsiteY159" fmla="*/ 4106862 h 4373562"/>
                <a:gd name="connsiteX160" fmla="*/ 4563268 w 4836318"/>
                <a:gd name="connsiteY160" fmla="*/ 4144962 h 4373562"/>
                <a:gd name="connsiteX161" fmla="*/ 4556918 w 4836318"/>
                <a:gd name="connsiteY161" fmla="*/ 4208462 h 4373562"/>
                <a:gd name="connsiteX162" fmla="*/ 4601368 w 4836318"/>
                <a:gd name="connsiteY162" fmla="*/ 4214812 h 4373562"/>
                <a:gd name="connsiteX163" fmla="*/ 4614068 w 4836318"/>
                <a:gd name="connsiteY163" fmla="*/ 4252912 h 4373562"/>
                <a:gd name="connsiteX164" fmla="*/ 4652168 w 4836318"/>
                <a:gd name="connsiteY164" fmla="*/ 4291012 h 4373562"/>
                <a:gd name="connsiteX165" fmla="*/ 4652168 w 4836318"/>
                <a:gd name="connsiteY165" fmla="*/ 4291012 h 4373562"/>
                <a:gd name="connsiteX166" fmla="*/ 4766468 w 4836318"/>
                <a:gd name="connsiteY166" fmla="*/ 4297362 h 4373562"/>
                <a:gd name="connsiteX167" fmla="*/ 4829968 w 4836318"/>
                <a:gd name="connsiteY167" fmla="*/ 4348162 h 4373562"/>
                <a:gd name="connsiteX168" fmla="*/ 4836318 w 4836318"/>
                <a:gd name="connsiteY168" fmla="*/ 4373562 h 4373562"/>
                <a:gd name="connsiteX169" fmla="*/ 4836318 w 4836318"/>
                <a:gd name="connsiteY16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894012 w 4836318"/>
                <a:gd name="connsiteY124" fmla="*/ 2817019 h 4373562"/>
                <a:gd name="connsiteX125" fmla="*/ 2940842 w 4836318"/>
                <a:gd name="connsiteY125" fmla="*/ 2812255 h 4373562"/>
                <a:gd name="connsiteX126" fmla="*/ 3305968 w 4836318"/>
                <a:gd name="connsiteY126" fmla="*/ 3065462 h 4373562"/>
                <a:gd name="connsiteX127" fmla="*/ 3394868 w 4836318"/>
                <a:gd name="connsiteY127" fmla="*/ 3128962 h 4373562"/>
                <a:gd name="connsiteX128" fmla="*/ 3375818 w 4836318"/>
                <a:gd name="connsiteY128" fmla="*/ 3186112 h 4373562"/>
                <a:gd name="connsiteX129" fmla="*/ 3407568 w 4836318"/>
                <a:gd name="connsiteY129" fmla="*/ 3205162 h 4373562"/>
                <a:gd name="connsiteX130" fmla="*/ 3426618 w 4836318"/>
                <a:gd name="connsiteY130" fmla="*/ 3211512 h 4373562"/>
                <a:gd name="connsiteX131" fmla="*/ 3464718 w 4836318"/>
                <a:gd name="connsiteY131" fmla="*/ 3243262 h 4373562"/>
                <a:gd name="connsiteX132" fmla="*/ 3477418 w 4836318"/>
                <a:gd name="connsiteY132" fmla="*/ 3281362 h 4373562"/>
                <a:gd name="connsiteX133" fmla="*/ 3509168 w 4836318"/>
                <a:gd name="connsiteY133" fmla="*/ 3325812 h 4373562"/>
                <a:gd name="connsiteX134" fmla="*/ 3585368 w 4836318"/>
                <a:gd name="connsiteY134" fmla="*/ 3319462 h 4373562"/>
                <a:gd name="connsiteX135" fmla="*/ 3623468 w 4836318"/>
                <a:gd name="connsiteY135" fmla="*/ 3370262 h 4373562"/>
                <a:gd name="connsiteX136" fmla="*/ 3655218 w 4836318"/>
                <a:gd name="connsiteY136" fmla="*/ 3408362 h 4373562"/>
                <a:gd name="connsiteX137" fmla="*/ 3693318 w 4836318"/>
                <a:gd name="connsiteY137" fmla="*/ 3478212 h 4373562"/>
                <a:gd name="connsiteX138" fmla="*/ 3706018 w 4836318"/>
                <a:gd name="connsiteY138" fmla="*/ 3522662 h 4373562"/>
                <a:gd name="connsiteX139" fmla="*/ 3807618 w 4836318"/>
                <a:gd name="connsiteY139" fmla="*/ 3560762 h 4373562"/>
                <a:gd name="connsiteX140" fmla="*/ 3858418 w 4836318"/>
                <a:gd name="connsiteY140" fmla="*/ 3548062 h 4373562"/>
                <a:gd name="connsiteX141" fmla="*/ 3877468 w 4836318"/>
                <a:gd name="connsiteY141" fmla="*/ 3643312 h 4373562"/>
                <a:gd name="connsiteX142" fmla="*/ 3934618 w 4836318"/>
                <a:gd name="connsiteY142" fmla="*/ 3649662 h 4373562"/>
                <a:gd name="connsiteX143" fmla="*/ 3998118 w 4836318"/>
                <a:gd name="connsiteY143" fmla="*/ 3675062 h 4373562"/>
                <a:gd name="connsiteX144" fmla="*/ 4048918 w 4836318"/>
                <a:gd name="connsiteY144" fmla="*/ 3681412 h 4373562"/>
                <a:gd name="connsiteX145" fmla="*/ 4074318 w 4836318"/>
                <a:gd name="connsiteY145" fmla="*/ 3687762 h 4373562"/>
                <a:gd name="connsiteX146" fmla="*/ 4125118 w 4836318"/>
                <a:gd name="connsiteY146" fmla="*/ 3738562 h 4373562"/>
                <a:gd name="connsiteX147" fmla="*/ 4144168 w 4836318"/>
                <a:gd name="connsiteY147" fmla="*/ 3744912 h 4373562"/>
                <a:gd name="connsiteX148" fmla="*/ 4150518 w 4836318"/>
                <a:gd name="connsiteY148" fmla="*/ 3808412 h 4373562"/>
                <a:gd name="connsiteX149" fmla="*/ 4150518 w 4836318"/>
                <a:gd name="connsiteY149" fmla="*/ 3808412 h 4373562"/>
                <a:gd name="connsiteX150" fmla="*/ 4226718 w 4836318"/>
                <a:gd name="connsiteY150" fmla="*/ 3897312 h 4373562"/>
                <a:gd name="connsiteX151" fmla="*/ 4271168 w 4836318"/>
                <a:gd name="connsiteY151" fmla="*/ 3929062 h 4373562"/>
                <a:gd name="connsiteX152" fmla="*/ 4271168 w 4836318"/>
                <a:gd name="connsiteY152" fmla="*/ 3929062 h 4373562"/>
                <a:gd name="connsiteX153" fmla="*/ 4372768 w 4836318"/>
                <a:gd name="connsiteY153" fmla="*/ 3973512 h 4373562"/>
                <a:gd name="connsiteX154" fmla="*/ 4385468 w 4836318"/>
                <a:gd name="connsiteY154" fmla="*/ 4024312 h 4373562"/>
                <a:gd name="connsiteX155" fmla="*/ 4385468 w 4836318"/>
                <a:gd name="connsiteY155" fmla="*/ 4024312 h 4373562"/>
                <a:gd name="connsiteX156" fmla="*/ 4442618 w 4836318"/>
                <a:gd name="connsiteY156" fmla="*/ 4068762 h 4373562"/>
                <a:gd name="connsiteX157" fmla="*/ 4468018 w 4836318"/>
                <a:gd name="connsiteY157" fmla="*/ 4106862 h 4373562"/>
                <a:gd name="connsiteX158" fmla="*/ 4468018 w 4836318"/>
                <a:gd name="connsiteY158" fmla="*/ 4106862 h 4373562"/>
                <a:gd name="connsiteX159" fmla="*/ 4563268 w 4836318"/>
                <a:gd name="connsiteY159" fmla="*/ 4144962 h 4373562"/>
                <a:gd name="connsiteX160" fmla="*/ 4556918 w 4836318"/>
                <a:gd name="connsiteY160" fmla="*/ 4208462 h 4373562"/>
                <a:gd name="connsiteX161" fmla="*/ 4601368 w 4836318"/>
                <a:gd name="connsiteY161" fmla="*/ 4214812 h 4373562"/>
                <a:gd name="connsiteX162" fmla="*/ 4614068 w 4836318"/>
                <a:gd name="connsiteY162" fmla="*/ 4252912 h 4373562"/>
                <a:gd name="connsiteX163" fmla="*/ 4652168 w 4836318"/>
                <a:gd name="connsiteY163" fmla="*/ 4291012 h 4373562"/>
                <a:gd name="connsiteX164" fmla="*/ 4652168 w 4836318"/>
                <a:gd name="connsiteY164" fmla="*/ 4291012 h 4373562"/>
                <a:gd name="connsiteX165" fmla="*/ 4766468 w 4836318"/>
                <a:gd name="connsiteY165" fmla="*/ 4297362 h 4373562"/>
                <a:gd name="connsiteX166" fmla="*/ 4829968 w 4836318"/>
                <a:gd name="connsiteY166" fmla="*/ 4348162 h 4373562"/>
                <a:gd name="connsiteX167" fmla="*/ 4836318 w 4836318"/>
                <a:gd name="connsiteY167" fmla="*/ 4373562 h 4373562"/>
                <a:gd name="connsiteX168" fmla="*/ 4836318 w 4836318"/>
                <a:gd name="connsiteY168"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894012 w 4836318"/>
                <a:gd name="connsiteY124" fmla="*/ 2817019 h 4373562"/>
                <a:gd name="connsiteX125" fmla="*/ 2940842 w 4836318"/>
                <a:gd name="connsiteY125" fmla="*/ 2812255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894012 w 4836318"/>
                <a:gd name="connsiteY124" fmla="*/ 2817019 h 4373562"/>
                <a:gd name="connsiteX125" fmla="*/ 3394868 w 4836318"/>
                <a:gd name="connsiteY125" fmla="*/ 3128962 h 4373562"/>
                <a:gd name="connsiteX126" fmla="*/ 3375818 w 4836318"/>
                <a:gd name="connsiteY126" fmla="*/ 3186112 h 4373562"/>
                <a:gd name="connsiteX127" fmla="*/ 3407568 w 4836318"/>
                <a:gd name="connsiteY127" fmla="*/ 3205162 h 4373562"/>
                <a:gd name="connsiteX128" fmla="*/ 3426618 w 4836318"/>
                <a:gd name="connsiteY128" fmla="*/ 3211512 h 4373562"/>
                <a:gd name="connsiteX129" fmla="*/ 3464718 w 4836318"/>
                <a:gd name="connsiteY129" fmla="*/ 3243262 h 4373562"/>
                <a:gd name="connsiteX130" fmla="*/ 3477418 w 4836318"/>
                <a:gd name="connsiteY130" fmla="*/ 3281362 h 4373562"/>
                <a:gd name="connsiteX131" fmla="*/ 3509168 w 4836318"/>
                <a:gd name="connsiteY131" fmla="*/ 3325812 h 4373562"/>
                <a:gd name="connsiteX132" fmla="*/ 3585368 w 4836318"/>
                <a:gd name="connsiteY132" fmla="*/ 3319462 h 4373562"/>
                <a:gd name="connsiteX133" fmla="*/ 3623468 w 4836318"/>
                <a:gd name="connsiteY133" fmla="*/ 3370262 h 4373562"/>
                <a:gd name="connsiteX134" fmla="*/ 3655218 w 4836318"/>
                <a:gd name="connsiteY134" fmla="*/ 3408362 h 4373562"/>
                <a:gd name="connsiteX135" fmla="*/ 3693318 w 4836318"/>
                <a:gd name="connsiteY135" fmla="*/ 3478212 h 4373562"/>
                <a:gd name="connsiteX136" fmla="*/ 3706018 w 4836318"/>
                <a:gd name="connsiteY136" fmla="*/ 3522662 h 4373562"/>
                <a:gd name="connsiteX137" fmla="*/ 3807618 w 4836318"/>
                <a:gd name="connsiteY137" fmla="*/ 3560762 h 4373562"/>
                <a:gd name="connsiteX138" fmla="*/ 3858418 w 4836318"/>
                <a:gd name="connsiteY138" fmla="*/ 3548062 h 4373562"/>
                <a:gd name="connsiteX139" fmla="*/ 3877468 w 4836318"/>
                <a:gd name="connsiteY139" fmla="*/ 3643312 h 4373562"/>
                <a:gd name="connsiteX140" fmla="*/ 3934618 w 4836318"/>
                <a:gd name="connsiteY140" fmla="*/ 3649662 h 4373562"/>
                <a:gd name="connsiteX141" fmla="*/ 3998118 w 4836318"/>
                <a:gd name="connsiteY141" fmla="*/ 3675062 h 4373562"/>
                <a:gd name="connsiteX142" fmla="*/ 4048918 w 4836318"/>
                <a:gd name="connsiteY142" fmla="*/ 3681412 h 4373562"/>
                <a:gd name="connsiteX143" fmla="*/ 4074318 w 4836318"/>
                <a:gd name="connsiteY143" fmla="*/ 3687762 h 4373562"/>
                <a:gd name="connsiteX144" fmla="*/ 4125118 w 4836318"/>
                <a:gd name="connsiteY144" fmla="*/ 3738562 h 4373562"/>
                <a:gd name="connsiteX145" fmla="*/ 4144168 w 4836318"/>
                <a:gd name="connsiteY145" fmla="*/ 3744912 h 4373562"/>
                <a:gd name="connsiteX146" fmla="*/ 4150518 w 4836318"/>
                <a:gd name="connsiteY146" fmla="*/ 3808412 h 4373562"/>
                <a:gd name="connsiteX147" fmla="*/ 4150518 w 4836318"/>
                <a:gd name="connsiteY147" fmla="*/ 3808412 h 4373562"/>
                <a:gd name="connsiteX148" fmla="*/ 4226718 w 4836318"/>
                <a:gd name="connsiteY148" fmla="*/ 3897312 h 4373562"/>
                <a:gd name="connsiteX149" fmla="*/ 4271168 w 4836318"/>
                <a:gd name="connsiteY149" fmla="*/ 3929062 h 4373562"/>
                <a:gd name="connsiteX150" fmla="*/ 4271168 w 4836318"/>
                <a:gd name="connsiteY150" fmla="*/ 3929062 h 4373562"/>
                <a:gd name="connsiteX151" fmla="*/ 4372768 w 4836318"/>
                <a:gd name="connsiteY151" fmla="*/ 3973512 h 4373562"/>
                <a:gd name="connsiteX152" fmla="*/ 4385468 w 4836318"/>
                <a:gd name="connsiteY152" fmla="*/ 4024312 h 4373562"/>
                <a:gd name="connsiteX153" fmla="*/ 4385468 w 4836318"/>
                <a:gd name="connsiteY153" fmla="*/ 4024312 h 4373562"/>
                <a:gd name="connsiteX154" fmla="*/ 4442618 w 4836318"/>
                <a:gd name="connsiteY154" fmla="*/ 4068762 h 4373562"/>
                <a:gd name="connsiteX155" fmla="*/ 4468018 w 4836318"/>
                <a:gd name="connsiteY155" fmla="*/ 4106862 h 4373562"/>
                <a:gd name="connsiteX156" fmla="*/ 4468018 w 4836318"/>
                <a:gd name="connsiteY156" fmla="*/ 4106862 h 4373562"/>
                <a:gd name="connsiteX157" fmla="*/ 4563268 w 4836318"/>
                <a:gd name="connsiteY157" fmla="*/ 4144962 h 4373562"/>
                <a:gd name="connsiteX158" fmla="*/ 4556918 w 4836318"/>
                <a:gd name="connsiteY158" fmla="*/ 4208462 h 4373562"/>
                <a:gd name="connsiteX159" fmla="*/ 4601368 w 4836318"/>
                <a:gd name="connsiteY159" fmla="*/ 4214812 h 4373562"/>
                <a:gd name="connsiteX160" fmla="*/ 4614068 w 4836318"/>
                <a:gd name="connsiteY160" fmla="*/ 4252912 h 4373562"/>
                <a:gd name="connsiteX161" fmla="*/ 4652168 w 4836318"/>
                <a:gd name="connsiteY161" fmla="*/ 4291012 h 4373562"/>
                <a:gd name="connsiteX162" fmla="*/ 4652168 w 4836318"/>
                <a:gd name="connsiteY162" fmla="*/ 4291012 h 4373562"/>
                <a:gd name="connsiteX163" fmla="*/ 4766468 w 4836318"/>
                <a:gd name="connsiteY163" fmla="*/ 4297362 h 4373562"/>
                <a:gd name="connsiteX164" fmla="*/ 4829968 w 4836318"/>
                <a:gd name="connsiteY164" fmla="*/ 4348162 h 4373562"/>
                <a:gd name="connsiteX165" fmla="*/ 4836318 w 4836318"/>
                <a:gd name="connsiteY165" fmla="*/ 4373562 h 4373562"/>
                <a:gd name="connsiteX166" fmla="*/ 4836318 w 4836318"/>
                <a:gd name="connsiteY16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3394868 w 4836318"/>
                <a:gd name="connsiteY124" fmla="*/ 3128962 h 4373562"/>
                <a:gd name="connsiteX125" fmla="*/ 3375818 w 4836318"/>
                <a:gd name="connsiteY125" fmla="*/ 3186112 h 4373562"/>
                <a:gd name="connsiteX126" fmla="*/ 3407568 w 4836318"/>
                <a:gd name="connsiteY126" fmla="*/ 3205162 h 4373562"/>
                <a:gd name="connsiteX127" fmla="*/ 3426618 w 4836318"/>
                <a:gd name="connsiteY127" fmla="*/ 3211512 h 4373562"/>
                <a:gd name="connsiteX128" fmla="*/ 3464718 w 4836318"/>
                <a:gd name="connsiteY128" fmla="*/ 3243262 h 4373562"/>
                <a:gd name="connsiteX129" fmla="*/ 3477418 w 4836318"/>
                <a:gd name="connsiteY129" fmla="*/ 3281362 h 4373562"/>
                <a:gd name="connsiteX130" fmla="*/ 3509168 w 4836318"/>
                <a:gd name="connsiteY130" fmla="*/ 3325812 h 4373562"/>
                <a:gd name="connsiteX131" fmla="*/ 3585368 w 4836318"/>
                <a:gd name="connsiteY131" fmla="*/ 3319462 h 4373562"/>
                <a:gd name="connsiteX132" fmla="*/ 3623468 w 4836318"/>
                <a:gd name="connsiteY132" fmla="*/ 3370262 h 4373562"/>
                <a:gd name="connsiteX133" fmla="*/ 3655218 w 4836318"/>
                <a:gd name="connsiteY133" fmla="*/ 3408362 h 4373562"/>
                <a:gd name="connsiteX134" fmla="*/ 3693318 w 4836318"/>
                <a:gd name="connsiteY134" fmla="*/ 3478212 h 4373562"/>
                <a:gd name="connsiteX135" fmla="*/ 3706018 w 4836318"/>
                <a:gd name="connsiteY135" fmla="*/ 3522662 h 4373562"/>
                <a:gd name="connsiteX136" fmla="*/ 3807618 w 4836318"/>
                <a:gd name="connsiteY136" fmla="*/ 3560762 h 4373562"/>
                <a:gd name="connsiteX137" fmla="*/ 3858418 w 4836318"/>
                <a:gd name="connsiteY137" fmla="*/ 3548062 h 4373562"/>
                <a:gd name="connsiteX138" fmla="*/ 3877468 w 4836318"/>
                <a:gd name="connsiteY138" fmla="*/ 3643312 h 4373562"/>
                <a:gd name="connsiteX139" fmla="*/ 3934618 w 4836318"/>
                <a:gd name="connsiteY139" fmla="*/ 3649662 h 4373562"/>
                <a:gd name="connsiteX140" fmla="*/ 3998118 w 4836318"/>
                <a:gd name="connsiteY140" fmla="*/ 3675062 h 4373562"/>
                <a:gd name="connsiteX141" fmla="*/ 4048918 w 4836318"/>
                <a:gd name="connsiteY141" fmla="*/ 3681412 h 4373562"/>
                <a:gd name="connsiteX142" fmla="*/ 4074318 w 4836318"/>
                <a:gd name="connsiteY142" fmla="*/ 3687762 h 4373562"/>
                <a:gd name="connsiteX143" fmla="*/ 4125118 w 4836318"/>
                <a:gd name="connsiteY143" fmla="*/ 3738562 h 4373562"/>
                <a:gd name="connsiteX144" fmla="*/ 4144168 w 4836318"/>
                <a:gd name="connsiteY144" fmla="*/ 3744912 h 4373562"/>
                <a:gd name="connsiteX145" fmla="*/ 4150518 w 4836318"/>
                <a:gd name="connsiteY145" fmla="*/ 3808412 h 4373562"/>
                <a:gd name="connsiteX146" fmla="*/ 4150518 w 4836318"/>
                <a:gd name="connsiteY146" fmla="*/ 3808412 h 4373562"/>
                <a:gd name="connsiteX147" fmla="*/ 4226718 w 4836318"/>
                <a:gd name="connsiteY147" fmla="*/ 3897312 h 4373562"/>
                <a:gd name="connsiteX148" fmla="*/ 4271168 w 4836318"/>
                <a:gd name="connsiteY148" fmla="*/ 3929062 h 4373562"/>
                <a:gd name="connsiteX149" fmla="*/ 4271168 w 4836318"/>
                <a:gd name="connsiteY149" fmla="*/ 3929062 h 4373562"/>
                <a:gd name="connsiteX150" fmla="*/ 4372768 w 4836318"/>
                <a:gd name="connsiteY150" fmla="*/ 3973512 h 4373562"/>
                <a:gd name="connsiteX151" fmla="*/ 4385468 w 4836318"/>
                <a:gd name="connsiteY151" fmla="*/ 4024312 h 4373562"/>
                <a:gd name="connsiteX152" fmla="*/ 4385468 w 4836318"/>
                <a:gd name="connsiteY152" fmla="*/ 4024312 h 4373562"/>
                <a:gd name="connsiteX153" fmla="*/ 4442618 w 4836318"/>
                <a:gd name="connsiteY153" fmla="*/ 4068762 h 4373562"/>
                <a:gd name="connsiteX154" fmla="*/ 4468018 w 4836318"/>
                <a:gd name="connsiteY154" fmla="*/ 4106862 h 4373562"/>
                <a:gd name="connsiteX155" fmla="*/ 4468018 w 4836318"/>
                <a:gd name="connsiteY155" fmla="*/ 4106862 h 4373562"/>
                <a:gd name="connsiteX156" fmla="*/ 4563268 w 4836318"/>
                <a:gd name="connsiteY156" fmla="*/ 4144962 h 4373562"/>
                <a:gd name="connsiteX157" fmla="*/ 4556918 w 4836318"/>
                <a:gd name="connsiteY157" fmla="*/ 4208462 h 4373562"/>
                <a:gd name="connsiteX158" fmla="*/ 4601368 w 4836318"/>
                <a:gd name="connsiteY158" fmla="*/ 4214812 h 4373562"/>
                <a:gd name="connsiteX159" fmla="*/ 4614068 w 4836318"/>
                <a:gd name="connsiteY159" fmla="*/ 4252912 h 4373562"/>
                <a:gd name="connsiteX160" fmla="*/ 4652168 w 4836318"/>
                <a:gd name="connsiteY160" fmla="*/ 4291012 h 4373562"/>
                <a:gd name="connsiteX161" fmla="*/ 4652168 w 4836318"/>
                <a:gd name="connsiteY161" fmla="*/ 4291012 h 4373562"/>
                <a:gd name="connsiteX162" fmla="*/ 4766468 w 4836318"/>
                <a:gd name="connsiteY162" fmla="*/ 4297362 h 4373562"/>
                <a:gd name="connsiteX163" fmla="*/ 4829968 w 4836318"/>
                <a:gd name="connsiteY163" fmla="*/ 4348162 h 4373562"/>
                <a:gd name="connsiteX164" fmla="*/ 4836318 w 4836318"/>
                <a:gd name="connsiteY164" fmla="*/ 4373562 h 4373562"/>
                <a:gd name="connsiteX165" fmla="*/ 4836318 w 4836318"/>
                <a:gd name="connsiteY165"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913062 w 4836318"/>
                <a:gd name="connsiteY124" fmla="*/ 2831306 h 4373562"/>
                <a:gd name="connsiteX125" fmla="*/ 3394868 w 4836318"/>
                <a:gd name="connsiteY125" fmla="*/ 3128962 h 4373562"/>
                <a:gd name="connsiteX126" fmla="*/ 3375818 w 4836318"/>
                <a:gd name="connsiteY126" fmla="*/ 3186112 h 4373562"/>
                <a:gd name="connsiteX127" fmla="*/ 3407568 w 4836318"/>
                <a:gd name="connsiteY127" fmla="*/ 3205162 h 4373562"/>
                <a:gd name="connsiteX128" fmla="*/ 3426618 w 4836318"/>
                <a:gd name="connsiteY128" fmla="*/ 3211512 h 4373562"/>
                <a:gd name="connsiteX129" fmla="*/ 3464718 w 4836318"/>
                <a:gd name="connsiteY129" fmla="*/ 3243262 h 4373562"/>
                <a:gd name="connsiteX130" fmla="*/ 3477418 w 4836318"/>
                <a:gd name="connsiteY130" fmla="*/ 3281362 h 4373562"/>
                <a:gd name="connsiteX131" fmla="*/ 3509168 w 4836318"/>
                <a:gd name="connsiteY131" fmla="*/ 3325812 h 4373562"/>
                <a:gd name="connsiteX132" fmla="*/ 3585368 w 4836318"/>
                <a:gd name="connsiteY132" fmla="*/ 3319462 h 4373562"/>
                <a:gd name="connsiteX133" fmla="*/ 3623468 w 4836318"/>
                <a:gd name="connsiteY133" fmla="*/ 3370262 h 4373562"/>
                <a:gd name="connsiteX134" fmla="*/ 3655218 w 4836318"/>
                <a:gd name="connsiteY134" fmla="*/ 3408362 h 4373562"/>
                <a:gd name="connsiteX135" fmla="*/ 3693318 w 4836318"/>
                <a:gd name="connsiteY135" fmla="*/ 3478212 h 4373562"/>
                <a:gd name="connsiteX136" fmla="*/ 3706018 w 4836318"/>
                <a:gd name="connsiteY136" fmla="*/ 3522662 h 4373562"/>
                <a:gd name="connsiteX137" fmla="*/ 3807618 w 4836318"/>
                <a:gd name="connsiteY137" fmla="*/ 3560762 h 4373562"/>
                <a:gd name="connsiteX138" fmla="*/ 3858418 w 4836318"/>
                <a:gd name="connsiteY138" fmla="*/ 3548062 h 4373562"/>
                <a:gd name="connsiteX139" fmla="*/ 3877468 w 4836318"/>
                <a:gd name="connsiteY139" fmla="*/ 3643312 h 4373562"/>
                <a:gd name="connsiteX140" fmla="*/ 3934618 w 4836318"/>
                <a:gd name="connsiteY140" fmla="*/ 3649662 h 4373562"/>
                <a:gd name="connsiteX141" fmla="*/ 3998118 w 4836318"/>
                <a:gd name="connsiteY141" fmla="*/ 3675062 h 4373562"/>
                <a:gd name="connsiteX142" fmla="*/ 4048918 w 4836318"/>
                <a:gd name="connsiteY142" fmla="*/ 3681412 h 4373562"/>
                <a:gd name="connsiteX143" fmla="*/ 4074318 w 4836318"/>
                <a:gd name="connsiteY143" fmla="*/ 3687762 h 4373562"/>
                <a:gd name="connsiteX144" fmla="*/ 4125118 w 4836318"/>
                <a:gd name="connsiteY144" fmla="*/ 3738562 h 4373562"/>
                <a:gd name="connsiteX145" fmla="*/ 4144168 w 4836318"/>
                <a:gd name="connsiteY145" fmla="*/ 3744912 h 4373562"/>
                <a:gd name="connsiteX146" fmla="*/ 4150518 w 4836318"/>
                <a:gd name="connsiteY146" fmla="*/ 3808412 h 4373562"/>
                <a:gd name="connsiteX147" fmla="*/ 4150518 w 4836318"/>
                <a:gd name="connsiteY147" fmla="*/ 3808412 h 4373562"/>
                <a:gd name="connsiteX148" fmla="*/ 4226718 w 4836318"/>
                <a:gd name="connsiteY148" fmla="*/ 3897312 h 4373562"/>
                <a:gd name="connsiteX149" fmla="*/ 4271168 w 4836318"/>
                <a:gd name="connsiteY149" fmla="*/ 3929062 h 4373562"/>
                <a:gd name="connsiteX150" fmla="*/ 4271168 w 4836318"/>
                <a:gd name="connsiteY150" fmla="*/ 3929062 h 4373562"/>
                <a:gd name="connsiteX151" fmla="*/ 4372768 w 4836318"/>
                <a:gd name="connsiteY151" fmla="*/ 3973512 h 4373562"/>
                <a:gd name="connsiteX152" fmla="*/ 4385468 w 4836318"/>
                <a:gd name="connsiteY152" fmla="*/ 4024312 h 4373562"/>
                <a:gd name="connsiteX153" fmla="*/ 4385468 w 4836318"/>
                <a:gd name="connsiteY153" fmla="*/ 4024312 h 4373562"/>
                <a:gd name="connsiteX154" fmla="*/ 4442618 w 4836318"/>
                <a:gd name="connsiteY154" fmla="*/ 4068762 h 4373562"/>
                <a:gd name="connsiteX155" fmla="*/ 4468018 w 4836318"/>
                <a:gd name="connsiteY155" fmla="*/ 4106862 h 4373562"/>
                <a:gd name="connsiteX156" fmla="*/ 4468018 w 4836318"/>
                <a:gd name="connsiteY156" fmla="*/ 4106862 h 4373562"/>
                <a:gd name="connsiteX157" fmla="*/ 4563268 w 4836318"/>
                <a:gd name="connsiteY157" fmla="*/ 4144962 h 4373562"/>
                <a:gd name="connsiteX158" fmla="*/ 4556918 w 4836318"/>
                <a:gd name="connsiteY158" fmla="*/ 4208462 h 4373562"/>
                <a:gd name="connsiteX159" fmla="*/ 4601368 w 4836318"/>
                <a:gd name="connsiteY159" fmla="*/ 4214812 h 4373562"/>
                <a:gd name="connsiteX160" fmla="*/ 4614068 w 4836318"/>
                <a:gd name="connsiteY160" fmla="*/ 4252912 h 4373562"/>
                <a:gd name="connsiteX161" fmla="*/ 4652168 w 4836318"/>
                <a:gd name="connsiteY161" fmla="*/ 4291012 h 4373562"/>
                <a:gd name="connsiteX162" fmla="*/ 4652168 w 4836318"/>
                <a:gd name="connsiteY162" fmla="*/ 4291012 h 4373562"/>
                <a:gd name="connsiteX163" fmla="*/ 4766468 w 4836318"/>
                <a:gd name="connsiteY163" fmla="*/ 4297362 h 4373562"/>
                <a:gd name="connsiteX164" fmla="*/ 4829968 w 4836318"/>
                <a:gd name="connsiteY164" fmla="*/ 4348162 h 4373562"/>
                <a:gd name="connsiteX165" fmla="*/ 4836318 w 4836318"/>
                <a:gd name="connsiteY165" fmla="*/ 4373562 h 4373562"/>
                <a:gd name="connsiteX166" fmla="*/ 4836318 w 4836318"/>
                <a:gd name="connsiteY16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913062 w 4836318"/>
                <a:gd name="connsiteY124" fmla="*/ 2831306 h 4373562"/>
                <a:gd name="connsiteX125" fmla="*/ 3394868 w 4836318"/>
                <a:gd name="connsiteY125" fmla="*/ 3128962 h 4373562"/>
                <a:gd name="connsiteX126" fmla="*/ 3375818 w 4836318"/>
                <a:gd name="connsiteY126" fmla="*/ 3186112 h 4373562"/>
                <a:gd name="connsiteX127" fmla="*/ 3407568 w 4836318"/>
                <a:gd name="connsiteY127" fmla="*/ 3205162 h 4373562"/>
                <a:gd name="connsiteX128" fmla="*/ 3426618 w 4836318"/>
                <a:gd name="connsiteY128" fmla="*/ 3211512 h 4373562"/>
                <a:gd name="connsiteX129" fmla="*/ 3464718 w 4836318"/>
                <a:gd name="connsiteY129" fmla="*/ 3243262 h 4373562"/>
                <a:gd name="connsiteX130" fmla="*/ 3477418 w 4836318"/>
                <a:gd name="connsiteY130" fmla="*/ 3281362 h 4373562"/>
                <a:gd name="connsiteX131" fmla="*/ 3509168 w 4836318"/>
                <a:gd name="connsiteY131" fmla="*/ 3325812 h 4373562"/>
                <a:gd name="connsiteX132" fmla="*/ 3585368 w 4836318"/>
                <a:gd name="connsiteY132" fmla="*/ 3319462 h 4373562"/>
                <a:gd name="connsiteX133" fmla="*/ 3623468 w 4836318"/>
                <a:gd name="connsiteY133" fmla="*/ 3370262 h 4373562"/>
                <a:gd name="connsiteX134" fmla="*/ 3655218 w 4836318"/>
                <a:gd name="connsiteY134" fmla="*/ 3408362 h 4373562"/>
                <a:gd name="connsiteX135" fmla="*/ 3693318 w 4836318"/>
                <a:gd name="connsiteY135" fmla="*/ 3478212 h 4373562"/>
                <a:gd name="connsiteX136" fmla="*/ 3706018 w 4836318"/>
                <a:gd name="connsiteY136" fmla="*/ 3522662 h 4373562"/>
                <a:gd name="connsiteX137" fmla="*/ 3807618 w 4836318"/>
                <a:gd name="connsiteY137" fmla="*/ 3560762 h 4373562"/>
                <a:gd name="connsiteX138" fmla="*/ 3858418 w 4836318"/>
                <a:gd name="connsiteY138" fmla="*/ 3548062 h 4373562"/>
                <a:gd name="connsiteX139" fmla="*/ 3877468 w 4836318"/>
                <a:gd name="connsiteY139" fmla="*/ 3643312 h 4373562"/>
                <a:gd name="connsiteX140" fmla="*/ 3934618 w 4836318"/>
                <a:gd name="connsiteY140" fmla="*/ 3649662 h 4373562"/>
                <a:gd name="connsiteX141" fmla="*/ 3998118 w 4836318"/>
                <a:gd name="connsiteY141" fmla="*/ 3675062 h 4373562"/>
                <a:gd name="connsiteX142" fmla="*/ 4048918 w 4836318"/>
                <a:gd name="connsiteY142" fmla="*/ 3681412 h 4373562"/>
                <a:gd name="connsiteX143" fmla="*/ 4074318 w 4836318"/>
                <a:gd name="connsiteY143" fmla="*/ 3687762 h 4373562"/>
                <a:gd name="connsiteX144" fmla="*/ 4125118 w 4836318"/>
                <a:gd name="connsiteY144" fmla="*/ 3738562 h 4373562"/>
                <a:gd name="connsiteX145" fmla="*/ 4144168 w 4836318"/>
                <a:gd name="connsiteY145" fmla="*/ 3744912 h 4373562"/>
                <a:gd name="connsiteX146" fmla="*/ 4150518 w 4836318"/>
                <a:gd name="connsiteY146" fmla="*/ 3808412 h 4373562"/>
                <a:gd name="connsiteX147" fmla="*/ 4150518 w 4836318"/>
                <a:gd name="connsiteY147" fmla="*/ 3808412 h 4373562"/>
                <a:gd name="connsiteX148" fmla="*/ 4226718 w 4836318"/>
                <a:gd name="connsiteY148" fmla="*/ 3897312 h 4373562"/>
                <a:gd name="connsiteX149" fmla="*/ 4271168 w 4836318"/>
                <a:gd name="connsiteY149" fmla="*/ 3929062 h 4373562"/>
                <a:gd name="connsiteX150" fmla="*/ 4271168 w 4836318"/>
                <a:gd name="connsiteY150" fmla="*/ 3929062 h 4373562"/>
                <a:gd name="connsiteX151" fmla="*/ 4372768 w 4836318"/>
                <a:gd name="connsiteY151" fmla="*/ 3973512 h 4373562"/>
                <a:gd name="connsiteX152" fmla="*/ 4385468 w 4836318"/>
                <a:gd name="connsiteY152" fmla="*/ 4024312 h 4373562"/>
                <a:gd name="connsiteX153" fmla="*/ 4385468 w 4836318"/>
                <a:gd name="connsiteY153" fmla="*/ 4024312 h 4373562"/>
                <a:gd name="connsiteX154" fmla="*/ 4442618 w 4836318"/>
                <a:gd name="connsiteY154" fmla="*/ 4068762 h 4373562"/>
                <a:gd name="connsiteX155" fmla="*/ 4468018 w 4836318"/>
                <a:gd name="connsiteY155" fmla="*/ 4106862 h 4373562"/>
                <a:gd name="connsiteX156" fmla="*/ 4468018 w 4836318"/>
                <a:gd name="connsiteY156" fmla="*/ 4106862 h 4373562"/>
                <a:gd name="connsiteX157" fmla="*/ 4563268 w 4836318"/>
                <a:gd name="connsiteY157" fmla="*/ 4144962 h 4373562"/>
                <a:gd name="connsiteX158" fmla="*/ 4556918 w 4836318"/>
                <a:gd name="connsiteY158" fmla="*/ 4208462 h 4373562"/>
                <a:gd name="connsiteX159" fmla="*/ 4601368 w 4836318"/>
                <a:gd name="connsiteY159" fmla="*/ 4214812 h 4373562"/>
                <a:gd name="connsiteX160" fmla="*/ 4614068 w 4836318"/>
                <a:gd name="connsiteY160" fmla="*/ 4252912 h 4373562"/>
                <a:gd name="connsiteX161" fmla="*/ 4652168 w 4836318"/>
                <a:gd name="connsiteY161" fmla="*/ 4291012 h 4373562"/>
                <a:gd name="connsiteX162" fmla="*/ 4652168 w 4836318"/>
                <a:gd name="connsiteY162" fmla="*/ 4291012 h 4373562"/>
                <a:gd name="connsiteX163" fmla="*/ 4766468 w 4836318"/>
                <a:gd name="connsiteY163" fmla="*/ 4297362 h 4373562"/>
                <a:gd name="connsiteX164" fmla="*/ 4829968 w 4836318"/>
                <a:gd name="connsiteY164" fmla="*/ 4348162 h 4373562"/>
                <a:gd name="connsiteX165" fmla="*/ 4836318 w 4836318"/>
                <a:gd name="connsiteY165" fmla="*/ 4373562 h 4373562"/>
                <a:gd name="connsiteX166" fmla="*/ 4836318 w 4836318"/>
                <a:gd name="connsiteY16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896394 w 4836318"/>
                <a:gd name="connsiteY124" fmla="*/ 2886075 h 4373562"/>
                <a:gd name="connsiteX125" fmla="*/ 3394868 w 4836318"/>
                <a:gd name="connsiteY125" fmla="*/ 3128962 h 4373562"/>
                <a:gd name="connsiteX126" fmla="*/ 3375818 w 4836318"/>
                <a:gd name="connsiteY126" fmla="*/ 3186112 h 4373562"/>
                <a:gd name="connsiteX127" fmla="*/ 3407568 w 4836318"/>
                <a:gd name="connsiteY127" fmla="*/ 3205162 h 4373562"/>
                <a:gd name="connsiteX128" fmla="*/ 3426618 w 4836318"/>
                <a:gd name="connsiteY128" fmla="*/ 3211512 h 4373562"/>
                <a:gd name="connsiteX129" fmla="*/ 3464718 w 4836318"/>
                <a:gd name="connsiteY129" fmla="*/ 3243262 h 4373562"/>
                <a:gd name="connsiteX130" fmla="*/ 3477418 w 4836318"/>
                <a:gd name="connsiteY130" fmla="*/ 3281362 h 4373562"/>
                <a:gd name="connsiteX131" fmla="*/ 3509168 w 4836318"/>
                <a:gd name="connsiteY131" fmla="*/ 3325812 h 4373562"/>
                <a:gd name="connsiteX132" fmla="*/ 3585368 w 4836318"/>
                <a:gd name="connsiteY132" fmla="*/ 3319462 h 4373562"/>
                <a:gd name="connsiteX133" fmla="*/ 3623468 w 4836318"/>
                <a:gd name="connsiteY133" fmla="*/ 3370262 h 4373562"/>
                <a:gd name="connsiteX134" fmla="*/ 3655218 w 4836318"/>
                <a:gd name="connsiteY134" fmla="*/ 3408362 h 4373562"/>
                <a:gd name="connsiteX135" fmla="*/ 3693318 w 4836318"/>
                <a:gd name="connsiteY135" fmla="*/ 3478212 h 4373562"/>
                <a:gd name="connsiteX136" fmla="*/ 3706018 w 4836318"/>
                <a:gd name="connsiteY136" fmla="*/ 3522662 h 4373562"/>
                <a:gd name="connsiteX137" fmla="*/ 3807618 w 4836318"/>
                <a:gd name="connsiteY137" fmla="*/ 3560762 h 4373562"/>
                <a:gd name="connsiteX138" fmla="*/ 3858418 w 4836318"/>
                <a:gd name="connsiteY138" fmla="*/ 3548062 h 4373562"/>
                <a:gd name="connsiteX139" fmla="*/ 3877468 w 4836318"/>
                <a:gd name="connsiteY139" fmla="*/ 3643312 h 4373562"/>
                <a:gd name="connsiteX140" fmla="*/ 3934618 w 4836318"/>
                <a:gd name="connsiteY140" fmla="*/ 3649662 h 4373562"/>
                <a:gd name="connsiteX141" fmla="*/ 3998118 w 4836318"/>
                <a:gd name="connsiteY141" fmla="*/ 3675062 h 4373562"/>
                <a:gd name="connsiteX142" fmla="*/ 4048918 w 4836318"/>
                <a:gd name="connsiteY142" fmla="*/ 3681412 h 4373562"/>
                <a:gd name="connsiteX143" fmla="*/ 4074318 w 4836318"/>
                <a:gd name="connsiteY143" fmla="*/ 3687762 h 4373562"/>
                <a:gd name="connsiteX144" fmla="*/ 4125118 w 4836318"/>
                <a:gd name="connsiteY144" fmla="*/ 3738562 h 4373562"/>
                <a:gd name="connsiteX145" fmla="*/ 4144168 w 4836318"/>
                <a:gd name="connsiteY145" fmla="*/ 3744912 h 4373562"/>
                <a:gd name="connsiteX146" fmla="*/ 4150518 w 4836318"/>
                <a:gd name="connsiteY146" fmla="*/ 3808412 h 4373562"/>
                <a:gd name="connsiteX147" fmla="*/ 4150518 w 4836318"/>
                <a:gd name="connsiteY147" fmla="*/ 3808412 h 4373562"/>
                <a:gd name="connsiteX148" fmla="*/ 4226718 w 4836318"/>
                <a:gd name="connsiteY148" fmla="*/ 3897312 h 4373562"/>
                <a:gd name="connsiteX149" fmla="*/ 4271168 w 4836318"/>
                <a:gd name="connsiteY149" fmla="*/ 3929062 h 4373562"/>
                <a:gd name="connsiteX150" fmla="*/ 4271168 w 4836318"/>
                <a:gd name="connsiteY150" fmla="*/ 3929062 h 4373562"/>
                <a:gd name="connsiteX151" fmla="*/ 4372768 w 4836318"/>
                <a:gd name="connsiteY151" fmla="*/ 3973512 h 4373562"/>
                <a:gd name="connsiteX152" fmla="*/ 4385468 w 4836318"/>
                <a:gd name="connsiteY152" fmla="*/ 4024312 h 4373562"/>
                <a:gd name="connsiteX153" fmla="*/ 4385468 w 4836318"/>
                <a:gd name="connsiteY153" fmla="*/ 4024312 h 4373562"/>
                <a:gd name="connsiteX154" fmla="*/ 4442618 w 4836318"/>
                <a:gd name="connsiteY154" fmla="*/ 4068762 h 4373562"/>
                <a:gd name="connsiteX155" fmla="*/ 4468018 w 4836318"/>
                <a:gd name="connsiteY155" fmla="*/ 4106862 h 4373562"/>
                <a:gd name="connsiteX156" fmla="*/ 4468018 w 4836318"/>
                <a:gd name="connsiteY156" fmla="*/ 4106862 h 4373562"/>
                <a:gd name="connsiteX157" fmla="*/ 4563268 w 4836318"/>
                <a:gd name="connsiteY157" fmla="*/ 4144962 h 4373562"/>
                <a:gd name="connsiteX158" fmla="*/ 4556918 w 4836318"/>
                <a:gd name="connsiteY158" fmla="*/ 4208462 h 4373562"/>
                <a:gd name="connsiteX159" fmla="*/ 4601368 w 4836318"/>
                <a:gd name="connsiteY159" fmla="*/ 4214812 h 4373562"/>
                <a:gd name="connsiteX160" fmla="*/ 4614068 w 4836318"/>
                <a:gd name="connsiteY160" fmla="*/ 4252912 h 4373562"/>
                <a:gd name="connsiteX161" fmla="*/ 4652168 w 4836318"/>
                <a:gd name="connsiteY161" fmla="*/ 4291012 h 4373562"/>
                <a:gd name="connsiteX162" fmla="*/ 4652168 w 4836318"/>
                <a:gd name="connsiteY162" fmla="*/ 4291012 h 4373562"/>
                <a:gd name="connsiteX163" fmla="*/ 4766468 w 4836318"/>
                <a:gd name="connsiteY163" fmla="*/ 4297362 h 4373562"/>
                <a:gd name="connsiteX164" fmla="*/ 4829968 w 4836318"/>
                <a:gd name="connsiteY164" fmla="*/ 4348162 h 4373562"/>
                <a:gd name="connsiteX165" fmla="*/ 4836318 w 4836318"/>
                <a:gd name="connsiteY165" fmla="*/ 4373562 h 4373562"/>
                <a:gd name="connsiteX166" fmla="*/ 4836318 w 4836318"/>
                <a:gd name="connsiteY16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896394 w 4836318"/>
                <a:gd name="connsiteY124" fmla="*/ 2886075 h 4373562"/>
                <a:gd name="connsiteX125" fmla="*/ 3394868 w 4836318"/>
                <a:gd name="connsiteY125" fmla="*/ 3128962 h 4373562"/>
                <a:gd name="connsiteX126" fmla="*/ 3375818 w 4836318"/>
                <a:gd name="connsiteY126" fmla="*/ 3186112 h 4373562"/>
                <a:gd name="connsiteX127" fmla="*/ 3407568 w 4836318"/>
                <a:gd name="connsiteY127" fmla="*/ 3205162 h 4373562"/>
                <a:gd name="connsiteX128" fmla="*/ 3426618 w 4836318"/>
                <a:gd name="connsiteY128" fmla="*/ 3211512 h 4373562"/>
                <a:gd name="connsiteX129" fmla="*/ 3464718 w 4836318"/>
                <a:gd name="connsiteY129" fmla="*/ 3243262 h 4373562"/>
                <a:gd name="connsiteX130" fmla="*/ 3477418 w 4836318"/>
                <a:gd name="connsiteY130" fmla="*/ 3281362 h 4373562"/>
                <a:gd name="connsiteX131" fmla="*/ 3509168 w 4836318"/>
                <a:gd name="connsiteY131" fmla="*/ 3325812 h 4373562"/>
                <a:gd name="connsiteX132" fmla="*/ 3585368 w 4836318"/>
                <a:gd name="connsiteY132" fmla="*/ 3319462 h 4373562"/>
                <a:gd name="connsiteX133" fmla="*/ 3623468 w 4836318"/>
                <a:gd name="connsiteY133" fmla="*/ 3370262 h 4373562"/>
                <a:gd name="connsiteX134" fmla="*/ 3655218 w 4836318"/>
                <a:gd name="connsiteY134" fmla="*/ 3408362 h 4373562"/>
                <a:gd name="connsiteX135" fmla="*/ 3693318 w 4836318"/>
                <a:gd name="connsiteY135" fmla="*/ 3478212 h 4373562"/>
                <a:gd name="connsiteX136" fmla="*/ 3706018 w 4836318"/>
                <a:gd name="connsiteY136" fmla="*/ 3522662 h 4373562"/>
                <a:gd name="connsiteX137" fmla="*/ 3807618 w 4836318"/>
                <a:gd name="connsiteY137" fmla="*/ 3560762 h 4373562"/>
                <a:gd name="connsiteX138" fmla="*/ 3858418 w 4836318"/>
                <a:gd name="connsiteY138" fmla="*/ 3548062 h 4373562"/>
                <a:gd name="connsiteX139" fmla="*/ 3877468 w 4836318"/>
                <a:gd name="connsiteY139" fmla="*/ 3643312 h 4373562"/>
                <a:gd name="connsiteX140" fmla="*/ 3934618 w 4836318"/>
                <a:gd name="connsiteY140" fmla="*/ 3649662 h 4373562"/>
                <a:gd name="connsiteX141" fmla="*/ 3998118 w 4836318"/>
                <a:gd name="connsiteY141" fmla="*/ 3675062 h 4373562"/>
                <a:gd name="connsiteX142" fmla="*/ 4048918 w 4836318"/>
                <a:gd name="connsiteY142" fmla="*/ 3681412 h 4373562"/>
                <a:gd name="connsiteX143" fmla="*/ 4074318 w 4836318"/>
                <a:gd name="connsiteY143" fmla="*/ 3687762 h 4373562"/>
                <a:gd name="connsiteX144" fmla="*/ 4125118 w 4836318"/>
                <a:gd name="connsiteY144" fmla="*/ 3738562 h 4373562"/>
                <a:gd name="connsiteX145" fmla="*/ 4144168 w 4836318"/>
                <a:gd name="connsiteY145" fmla="*/ 3744912 h 4373562"/>
                <a:gd name="connsiteX146" fmla="*/ 4150518 w 4836318"/>
                <a:gd name="connsiteY146" fmla="*/ 3808412 h 4373562"/>
                <a:gd name="connsiteX147" fmla="*/ 4150518 w 4836318"/>
                <a:gd name="connsiteY147" fmla="*/ 3808412 h 4373562"/>
                <a:gd name="connsiteX148" fmla="*/ 4226718 w 4836318"/>
                <a:gd name="connsiteY148" fmla="*/ 3897312 h 4373562"/>
                <a:gd name="connsiteX149" fmla="*/ 4271168 w 4836318"/>
                <a:gd name="connsiteY149" fmla="*/ 3929062 h 4373562"/>
                <a:gd name="connsiteX150" fmla="*/ 4271168 w 4836318"/>
                <a:gd name="connsiteY150" fmla="*/ 3929062 h 4373562"/>
                <a:gd name="connsiteX151" fmla="*/ 4372768 w 4836318"/>
                <a:gd name="connsiteY151" fmla="*/ 3973512 h 4373562"/>
                <a:gd name="connsiteX152" fmla="*/ 4385468 w 4836318"/>
                <a:gd name="connsiteY152" fmla="*/ 4024312 h 4373562"/>
                <a:gd name="connsiteX153" fmla="*/ 4385468 w 4836318"/>
                <a:gd name="connsiteY153" fmla="*/ 4024312 h 4373562"/>
                <a:gd name="connsiteX154" fmla="*/ 4442618 w 4836318"/>
                <a:gd name="connsiteY154" fmla="*/ 4068762 h 4373562"/>
                <a:gd name="connsiteX155" fmla="*/ 4468018 w 4836318"/>
                <a:gd name="connsiteY155" fmla="*/ 4106862 h 4373562"/>
                <a:gd name="connsiteX156" fmla="*/ 4468018 w 4836318"/>
                <a:gd name="connsiteY156" fmla="*/ 4106862 h 4373562"/>
                <a:gd name="connsiteX157" fmla="*/ 4563268 w 4836318"/>
                <a:gd name="connsiteY157" fmla="*/ 4144962 h 4373562"/>
                <a:gd name="connsiteX158" fmla="*/ 4556918 w 4836318"/>
                <a:gd name="connsiteY158" fmla="*/ 4208462 h 4373562"/>
                <a:gd name="connsiteX159" fmla="*/ 4601368 w 4836318"/>
                <a:gd name="connsiteY159" fmla="*/ 4214812 h 4373562"/>
                <a:gd name="connsiteX160" fmla="*/ 4614068 w 4836318"/>
                <a:gd name="connsiteY160" fmla="*/ 4252912 h 4373562"/>
                <a:gd name="connsiteX161" fmla="*/ 4652168 w 4836318"/>
                <a:gd name="connsiteY161" fmla="*/ 4291012 h 4373562"/>
                <a:gd name="connsiteX162" fmla="*/ 4652168 w 4836318"/>
                <a:gd name="connsiteY162" fmla="*/ 4291012 h 4373562"/>
                <a:gd name="connsiteX163" fmla="*/ 4766468 w 4836318"/>
                <a:gd name="connsiteY163" fmla="*/ 4297362 h 4373562"/>
                <a:gd name="connsiteX164" fmla="*/ 4829968 w 4836318"/>
                <a:gd name="connsiteY164" fmla="*/ 4348162 h 4373562"/>
                <a:gd name="connsiteX165" fmla="*/ 4836318 w 4836318"/>
                <a:gd name="connsiteY165" fmla="*/ 4373562 h 4373562"/>
                <a:gd name="connsiteX166" fmla="*/ 4836318 w 4836318"/>
                <a:gd name="connsiteY16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3394868 w 4836318"/>
                <a:gd name="connsiteY124" fmla="*/ 3128962 h 4373562"/>
                <a:gd name="connsiteX125" fmla="*/ 3375818 w 4836318"/>
                <a:gd name="connsiteY125" fmla="*/ 3186112 h 4373562"/>
                <a:gd name="connsiteX126" fmla="*/ 3407568 w 4836318"/>
                <a:gd name="connsiteY126" fmla="*/ 3205162 h 4373562"/>
                <a:gd name="connsiteX127" fmla="*/ 3426618 w 4836318"/>
                <a:gd name="connsiteY127" fmla="*/ 3211512 h 4373562"/>
                <a:gd name="connsiteX128" fmla="*/ 3464718 w 4836318"/>
                <a:gd name="connsiteY128" fmla="*/ 3243262 h 4373562"/>
                <a:gd name="connsiteX129" fmla="*/ 3477418 w 4836318"/>
                <a:gd name="connsiteY129" fmla="*/ 3281362 h 4373562"/>
                <a:gd name="connsiteX130" fmla="*/ 3509168 w 4836318"/>
                <a:gd name="connsiteY130" fmla="*/ 3325812 h 4373562"/>
                <a:gd name="connsiteX131" fmla="*/ 3585368 w 4836318"/>
                <a:gd name="connsiteY131" fmla="*/ 3319462 h 4373562"/>
                <a:gd name="connsiteX132" fmla="*/ 3623468 w 4836318"/>
                <a:gd name="connsiteY132" fmla="*/ 3370262 h 4373562"/>
                <a:gd name="connsiteX133" fmla="*/ 3655218 w 4836318"/>
                <a:gd name="connsiteY133" fmla="*/ 3408362 h 4373562"/>
                <a:gd name="connsiteX134" fmla="*/ 3693318 w 4836318"/>
                <a:gd name="connsiteY134" fmla="*/ 3478212 h 4373562"/>
                <a:gd name="connsiteX135" fmla="*/ 3706018 w 4836318"/>
                <a:gd name="connsiteY135" fmla="*/ 3522662 h 4373562"/>
                <a:gd name="connsiteX136" fmla="*/ 3807618 w 4836318"/>
                <a:gd name="connsiteY136" fmla="*/ 3560762 h 4373562"/>
                <a:gd name="connsiteX137" fmla="*/ 3858418 w 4836318"/>
                <a:gd name="connsiteY137" fmla="*/ 3548062 h 4373562"/>
                <a:gd name="connsiteX138" fmla="*/ 3877468 w 4836318"/>
                <a:gd name="connsiteY138" fmla="*/ 3643312 h 4373562"/>
                <a:gd name="connsiteX139" fmla="*/ 3934618 w 4836318"/>
                <a:gd name="connsiteY139" fmla="*/ 3649662 h 4373562"/>
                <a:gd name="connsiteX140" fmla="*/ 3998118 w 4836318"/>
                <a:gd name="connsiteY140" fmla="*/ 3675062 h 4373562"/>
                <a:gd name="connsiteX141" fmla="*/ 4048918 w 4836318"/>
                <a:gd name="connsiteY141" fmla="*/ 3681412 h 4373562"/>
                <a:gd name="connsiteX142" fmla="*/ 4074318 w 4836318"/>
                <a:gd name="connsiteY142" fmla="*/ 3687762 h 4373562"/>
                <a:gd name="connsiteX143" fmla="*/ 4125118 w 4836318"/>
                <a:gd name="connsiteY143" fmla="*/ 3738562 h 4373562"/>
                <a:gd name="connsiteX144" fmla="*/ 4144168 w 4836318"/>
                <a:gd name="connsiteY144" fmla="*/ 3744912 h 4373562"/>
                <a:gd name="connsiteX145" fmla="*/ 4150518 w 4836318"/>
                <a:gd name="connsiteY145" fmla="*/ 3808412 h 4373562"/>
                <a:gd name="connsiteX146" fmla="*/ 4150518 w 4836318"/>
                <a:gd name="connsiteY146" fmla="*/ 3808412 h 4373562"/>
                <a:gd name="connsiteX147" fmla="*/ 4226718 w 4836318"/>
                <a:gd name="connsiteY147" fmla="*/ 3897312 h 4373562"/>
                <a:gd name="connsiteX148" fmla="*/ 4271168 w 4836318"/>
                <a:gd name="connsiteY148" fmla="*/ 3929062 h 4373562"/>
                <a:gd name="connsiteX149" fmla="*/ 4271168 w 4836318"/>
                <a:gd name="connsiteY149" fmla="*/ 3929062 h 4373562"/>
                <a:gd name="connsiteX150" fmla="*/ 4372768 w 4836318"/>
                <a:gd name="connsiteY150" fmla="*/ 3973512 h 4373562"/>
                <a:gd name="connsiteX151" fmla="*/ 4385468 w 4836318"/>
                <a:gd name="connsiteY151" fmla="*/ 4024312 h 4373562"/>
                <a:gd name="connsiteX152" fmla="*/ 4385468 w 4836318"/>
                <a:gd name="connsiteY152" fmla="*/ 4024312 h 4373562"/>
                <a:gd name="connsiteX153" fmla="*/ 4442618 w 4836318"/>
                <a:gd name="connsiteY153" fmla="*/ 4068762 h 4373562"/>
                <a:gd name="connsiteX154" fmla="*/ 4468018 w 4836318"/>
                <a:gd name="connsiteY154" fmla="*/ 4106862 h 4373562"/>
                <a:gd name="connsiteX155" fmla="*/ 4468018 w 4836318"/>
                <a:gd name="connsiteY155" fmla="*/ 4106862 h 4373562"/>
                <a:gd name="connsiteX156" fmla="*/ 4563268 w 4836318"/>
                <a:gd name="connsiteY156" fmla="*/ 4144962 h 4373562"/>
                <a:gd name="connsiteX157" fmla="*/ 4556918 w 4836318"/>
                <a:gd name="connsiteY157" fmla="*/ 4208462 h 4373562"/>
                <a:gd name="connsiteX158" fmla="*/ 4601368 w 4836318"/>
                <a:gd name="connsiteY158" fmla="*/ 4214812 h 4373562"/>
                <a:gd name="connsiteX159" fmla="*/ 4614068 w 4836318"/>
                <a:gd name="connsiteY159" fmla="*/ 4252912 h 4373562"/>
                <a:gd name="connsiteX160" fmla="*/ 4652168 w 4836318"/>
                <a:gd name="connsiteY160" fmla="*/ 4291012 h 4373562"/>
                <a:gd name="connsiteX161" fmla="*/ 4652168 w 4836318"/>
                <a:gd name="connsiteY161" fmla="*/ 4291012 h 4373562"/>
                <a:gd name="connsiteX162" fmla="*/ 4766468 w 4836318"/>
                <a:gd name="connsiteY162" fmla="*/ 4297362 h 4373562"/>
                <a:gd name="connsiteX163" fmla="*/ 4829968 w 4836318"/>
                <a:gd name="connsiteY163" fmla="*/ 4348162 h 4373562"/>
                <a:gd name="connsiteX164" fmla="*/ 4836318 w 4836318"/>
                <a:gd name="connsiteY164" fmla="*/ 4373562 h 4373562"/>
                <a:gd name="connsiteX165" fmla="*/ 4836318 w 4836318"/>
                <a:gd name="connsiteY165"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3394868 w 4836318"/>
                <a:gd name="connsiteY124" fmla="*/ 3128962 h 4373562"/>
                <a:gd name="connsiteX125" fmla="*/ 3375818 w 4836318"/>
                <a:gd name="connsiteY125" fmla="*/ 3186112 h 4373562"/>
                <a:gd name="connsiteX126" fmla="*/ 3407568 w 4836318"/>
                <a:gd name="connsiteY126" fmla="*/ 3205162 h 4373562"/>
                <a:gd name="connsiteX127" fmla="*/ 3426618 w 4836318"/>
                <a:gd name="connsiteY127" fmla="*/ 3211512 h 4373562"/>
                <a:gd name="connsiteX128" fmla="*/ 3464718 w 4836318"/>
                <a:gd name="connsiteY128" fmla="*/ 3243262 h 4373562"/>
                <a:gd name="connsiteX129" fmla="*/ 3477418 w 4836318"/>
                <a:gd name="connsiteY129" fmla="*/ 3281362 h 4373562"/>
                <a:gd name="connsiteX130" fmla="*/ 3509168 w 4836318"/>
                <a:gd name="connsiteY130" fmla="*/ 3325812 h 4373562"/>
                <a:gd name="connsiteX131" fmla="*/ 3585368 w 4836318"/>
                <a:gd name="connsiteY131" fmla="*/ 3319462 h 4373562"/>
                <a:gd name="connsiteX132" fmla="*/ 3623468 w 4836318"/>
                <a:gd name="connsiteY132" fmla="*/ 3370262 h 4373562"/>
                <a:gd name="connsiteX133" fmla="*/ 3655218 w 4836318"/>
                <a:gd name="connsiteY133" fmla="*/ 3408362 h 4373562"/>
                <a:gd name="connsiteX134" fmla="*/ 3693318 w 4836318"/>
                <a:gd name="connsiteY134" fmla="*/ 3478212 h 4373562"/>
                <a:gd name="connsiteX135" fmla="*/ 3706018 w 4836318"/>
                <a:gd name="connsiteY135" fmla="*/ 3522662 h 4373562"/>
                <a:gd name="connsiteX136" fmla="*/ 3807618 w 4836318"/>
                <a:gd name="connsiteY136" fmla="*/ 3560762 h 4373562"/>
                <a:gd name="connsiteX137" fmla="*/ 3858418 w 4836318"/>
                <a:gd name="connsiteY137" fmla="*/ 3548062 h 4373562"/>
                <a:gd name="connsiteX138" fmla="*/ 3877468 w 4836318"/>
                <a:gd name="connsiteY138" fmla="*/ 3643312 h 4373562"/>
                <a:gd name="connsiteX139" fmla="*/ 3934618 w 4836318"/>
                <a:gd name="connsiteY139" fmla="*/ 3649662 h 4373562"/>
                <a:gd name="connsiteX140" fmla="*/ 3998118 w 4836318"/>
                <a:gd name="connsiteY140" fmla="*/ 3675062 h 4373562"/>
                <a:gd name="connsiteX141" fmla="*/ 4048918 w 4836318"/>
                <a:gd name="connsiteY141" fmla="*/ 3681412 h 4373562"/>
                <a:gd name="connsiteX142" fmla="*/ 4074318 w 4836318"/>
                <a:gd name="connsiteY142" fmla="*/ 3687762 h 4373562"/>
                <a:gd name="connsiteX143" fmla="*/ 4125118 w 4836318"/>
                <a:gd name="connsiteY143" fmla="*/ 3738562 h 4373562"/>
                <a:gd name="connsiteX144" fmla="*/ 4144168 w 4836318"/>
                <a:gd name="connsiteY144" fmla="*/ 3744912 h 4373562"/>
                <a:gd name="connsiteX145" fmla="*/ 4150518 w 4836318"/>
                <a:gd name="connsiteY145" fmla="*/ 3808412 h 4373562"/>
                <a:gd name="connsiteX146" fmla="*/ 4150518 w 4836318"/>
                <a:gd name="connsiteY146" fmla="*/ 3808412 h 4373562"/>
                <a:gd name="connsiteX147" fmla="*/ 4226718 w 4836318"/>
                <a:gd name="connsiteY147" fmla="*/ 3897312 h 4373562"/>
                <a:gd name="connsiteX148" fmla="*/ 4271168 w 4836318"/>
                <a:gd name="connsiteY148" fmla="*/ 3929062 h 4373562"/>
                <a:gd name="connsiteX149" fmla="*/ 4271168 w 4836318"/>
                <a:gd name="connsiteY149" fmla="*/ 3929062 h 4373562"/>
                <a:gd name="connsiteX150" fmla="*/ 4372768 w 4836318"/>
                <a:gd name="connsiteY150" fmla="*/ 3973512 h 4373562"/>
                <a:gd name="connsiteX151" fmla="*/ 4385468 w 4836318"/>
                <a:gd name="connsiteY151" fmla="*/ 4024312 h 4373562"/>
                <a:gd name="connsiteX152" fmla="*/ 4385468 w 4836318"/>
                <a:gd name="connsiteY152" fmla="*/ 4024312 h 4373562"/>
                <a:gd name="connsiteX153" fmla="*/ 4442618 w 4836318"/>
                <a:gd name="connsiteY153" fmla="*/ 4068762 h 4373562"/>
                <a:gd name="connsiteX154" fmla="*/ 4468018 w 4836318"/>
                <a:gd name="connsiteY154" fmla="*/ 4106862 h 4373562"/>
                <a:gd name="connsiteX155" fmla="*/ 4468018 w 4836318"/>
                <a:gd name="connsiteY155" fmla="*/ 4106862 h 4373562"/>
                <a:gd name="connsiteX156" fmla="*/ 4563268 w 4836318"/>
                <a:gd name="connsiteY156" fmla="*/ 4144962 h 4373562"/>
                <a:gd name="connsiteX157" fmla="*/ 4556918 w 4836318"/>
                <a:gd name="connsiteY157" fmla="*/ 4208462 h 4373562"/>
                <a:gd name="connsiteX158" fmla="*/ 4601368 w 4836318"/>
                <a:gd name="connsiteY158" fmla="*/ 4214812 h 4373562"/>
                <a:gd name="connsiteX159" fmla="*/ 4614068 w 4836318"/>
                <a:gd name="connsiteY159" fmla="*/ 4252912 h 4373562"/>
                <a:gd name="connsiteX160" fmla="*/ 4652168 w 4836318"/>
                <a:gd name="connsiteY160" fmla="*/ 4291012 h 4373562"/>
                <a:gd name="connsiteX161" fmla="*/ 4652168 w 4836318"/>
                <a:gd name="connsiteY161" fmla="*/ 4291012 h 4373562"/>
                <a:gd name="connsiteX162" fmla="*/ 4766468 w 4836318"/>
                <a:gd name="connsiteY162" fmla="*/ 4297362 h 4373562"/>
                <a:gd name="connsiteX163" fmla="*/ 4829968 w 4836318"/>
                <a:gd name="connsiteY163" fmla="*/ 4348162 h 4373562"/>
                <a:gd name="connsiteX164" fmla="*/ 4836318 w 4836318"/>
                <a:gd name="connsiteY164" fmla="*/ 4373562 h 4373562"/>
                <a:gd name="connsiteX165" fmla="*/ 4836318 w 4836318"/>
                <a:gd name="connsiteY165"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910681 w 4836318"/>
                <a:gd name="connsiteY124" fmla="*/ 2817018 h 4373562"/>
                <a:gd name="connsiteX125" fmla="*/ 3394868 w 4836318"/>
                <a:gd name="connsiteY125" fmla="*/ 3128962 h 4373562"/>
                <a:gd name="connsiteX126" fmla="*/ 3375818 w 4836318"/>
                <a:gd name="connsiteY126" fmla="*/ 3186112 h 4373562"/>
                <a:gd name="connsiteX127" fmla="*/ 3407568 w 4836318"/>
                <a:gd name="connsiteY127" fmla="*/ 3205162 h 4373562"/>
                <a:gd name="connsiteX128" fmla="*/ 3426618 w 4836318"/>
                <a:gd name="connsiteY128" fmla="*/ 3211512 h 4373562"/>
                <a:gd name="connsiteX129" fmla="*/ 3464718 w 4836318"/>
                <a:gd name="connsiteY129" fmla="*/ 3243262 h 4373562"/>
                <a:gd name="connsiteX130" fmla="*/ 3477418 w 4836318"/>
                <a:gd name="connsiteY130" fmla="*/ 3281362 h 4373562"/>
                <a:gd name="connsiteX131" fmla="*/ 3509168 w 4836318"/>
                <a:gd name="connsiteY131" fmla="*/ 3325812 h 4373562"/>
                <a:gd name="connsiteX132" fmla="*/ 3585368 w 4836318"/>
                <a:gd name="connsiteY132" fmla="*/ 3319462 h 4373562"/>
                <a:gd name="connsiteX133" fmla="*/ 3623468 w 4836318"/>
                <a:gd name="connsiteY133" fmla="*/ 3370262 h 4373562"/>
                <a:gd name="connsiteX134" fmla="*/ 3655218 w 4836318"/>
                <a:gd name="connsiteY134" fmla="*/ 3408362 h 4373562"/>
                <a:gd name="connsiteX135" fmla="*/ 3693318 w 4836318"/>
                <a:gd name="connsiteY135" fmla="*/ 3478212 h 4373562"/>
                <a:gd name="connsiteX136" fmla="*/ 3706018 w 4836318"/>
                <a:gd name="connsiteY136" fmla="*/ 3522662 h 4373562"/>
                <a:gd name="connsiteX137" fmla="*/ 3807618 w 4836318"/>
                <a:gd name="connsiteY137" fmla="*/ 3560762 h 4373562"/>
                <a:gd name="connsiteX138" fmla="*/ 3858418 w 4836318"/>
                <a:gd name="connsiteY138" fmla="*/ 3548062 h 4373562"/>
                <a:gd name="connsiteX139" fmla="*/ 3877468 w 4836318"/>
                <a:gd name="connsiteY139" fmla="*/ 3643312 h 4373562"/>
                <a:gd name="connsiteX140" fmla="*/ 3934618 w 4836318"/>
                <a:gd name="connsiteY140" fmla="*/ 3649662 h 4373562"/>
                <a:gd name="connsiteX141" fmla="*/ 3998118 w 4836318"/>
                <a:gd name="connsiteY141" fmla="*/ 3675062 h 4373562"/>
                <a:gd name="connsiteX142" fmla="*/ 4048918 w 4836318"/>
                <a:gd name="connsiteY142" fmla="*/ 3681412 h 4373562"/>
                <a:gd name="connsiteX143" fmla="*/ 4074318 w 4836318"/>
                <a:gd name="connsiteY143" fmla="*/ 3687762 h 4373562"/>
                <a:gd name="connsiteX144" fmla="*/ 4125118 w 4836318"/>
                <a:gd name="connsiteY144" fmla="*/ 3738562 h 4373562"/>
                <a:gd name="connsiteX145" fmla="*/ 4144168 w 4836318"/>
                <a:gd name="connsiteY145" fmla="*/ 3744912 h 4373562"/>
                <a:gd name="connsiteX146" fmla="*/ 4150518 w 4836318"/>
                <a:gd name="connsiteY146" fmla="*/ 3808412 h 4373562"/>
                <a:gd name="connsiteX147" fmla="*/ 4150518 w 4836318"/>
                <a:gd name="connsiteY147" fmla="*/ 3808412 h 4373562"/>
                <a:gd name="connsiteX148" fmla="*/ 4226718 w 4836318"/>
                <a:gd name="connsiteY148" fmla="*/ 3897312 h 4373562"/>
                <a:gd name="connsiteX149" fmla="*/ 4271168 w 4836318"/>
                <a:gd name="connsiteY149" fmla="*/ 3929062 h 4373562"/>
                <a:gd name="connsiteX150" fmla="*/ 4271168 w 4836318"/>
                <a:gd name="connsiteY150" fmla="*/ 3929062 h 4373562"/>
                <a:gd name="connsiteX151" fmla="*/ 4372768 w 4836318"/>
                <a:gd name="connsiteY151" fmla="*/ 3973512 h 4373562"/>
                <a:gd name="connsiteX152" fmla="*/ 4385468 w 4836318"/>
                <a:gd name="connsiteY152" fmla="*/ 4024312 h 4373562"/>
                <a:gd name="connsiteX153" fmla="*/ 4385468 w 4836318"/>
                <a:gd name="connsiteY153" fmla="*/ 4024312 h 4373562"/>
                <a:gd name="connsiteX154" fmla="*/ 4442618 w 4836318"/>
                <a:gd name="connsiteY154" fmla="*/ 4068762 h 4373562"/>
                <a:gd name="connsiteX155" fmla="*/ 4468018 w 4836318"/>
                <a:gd name="connsiteY155" fmla="*/ 4106862 h 4373562"/>
                <a:gd name="connsiteX156" fmla="*/ 4468018 w 4836318"/>
                <a:gd name="connsiteY156" fmla="*/ 4106862 h 4373562"/>
                <a:gd name="connsiteX157" fmla="*/ 4563268 w 4836318"/>
                <a:gd name="connsiteY157" fmla="*/ 4144962 h 4373562"/>
                <a:gd name="connsiteX158" fmla="*/ 4556918 w 4836318"/>
                <a:gd name="connsiteY158" fmla="*/ 4208462 h 4373562"/>
                <a:gd name="connsiteX159" fmla="*/ 4601368 w 4836318"/>
                <a:gd name="connsiteY159" fmla="*/ 4214812 h 4373562"/>
                <a:gd name="connsiteX160" fmla="*/ 4614068 w 4836318"/>
                <a:gd name="connsiteY160" fmla="*/ 4252912 h 4373562"/>
                <a:gd name="connsiteX161" fmla="*/ 4652168 w 4836318"/>
                <a:gd name="connsiteY161" fmla="*/ 4291012 h 4373562"/>
                <a:gd name="connsiteX162" fmla="*/ 4652168 w 4836318"/>
                <a:gd name="connsiteY162" fmla="*/ 4291012 h 4373562"/>
                <a:gd name="connsiteX163" fmla="*/ 4766468 w 4836318"/>
                <a:gd name="connsiteY163" fmla="*/ 4297362 h 4373562"/>
                <a:gd name="connsiteX164" fmla="*/ 4829968 w 4836318"/>
                <a:gd name="connsiteY164" fmla="*/ 4348162 h 4373562"/>
                <a:gd name="connsiteX165" fmla="*/ 4836318 w 4836318"/>
                <a:gd name="connsiteY165" fmla="*/ 4373562 h 4373562"/>
                <a:gd name="connsiteX166" fmla="*/ 4836318 w 4836318"/>
                <a:gd name="connsiteY16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910681 w 4836318"/>
                <a:gd name="connsiteY124" fmla="*/ 2817018 h 4373562"/>
                <a:gd name="connsiteX125" fmla="*/ 3394868 w 4836318"/>
                <a:gd name="connsiteY125" fmla="*/ 3128962 h 4373562"/>
                <a:gd name="connsiteX126" fmla="*/ 3375818 w 4836318"/>
                <a:gd name="connsiteY126" fmla="*/ 3186112 h 4373562"/>
                <a:gd name="connsiteX127" fmla="*/ 3407568 w 4836318"/>
                <a:gd name="connsiteY127" fmla="*/ 3205162 h 4373562"/>
                <a:gd name="connsiteX128" fmla="*/ 3426618 w 4836318"/>
                <a:gd name="connsiteY128" fmla="*/ 3211512 h 4373562"/>
                <a:gd name="connsiteX129" fmla="*/ 3464718 w 4836318"/>
                <a:gd name="connsiteY129" fmla="*/ 3243262 h 4373562"/>
                <a:gd name="connsiteX130" fmla="*/ 3477418 w 4836318"/>
                <a:gd name="connsiteY130" fmla="*/ 3281362 h 4373562"/>
                <a:gd name="connsiteX131" fmla="*/ 3509168 w 4836318"/>
                <a:gd name="connsiteY131" fmla="*/ 3325812 h 4373562"/>
                <a:gd name="connsiteX132" fmla="*/ 3585368 w 4836318"/>
                <a:gd name="connsiteY132" fmla="*/ 3319462 h 4373562"/>
                <a:gd name="connsiteX133" fmla="*/ 3623468 w 4836318"/>
                <a:gd name="connsiteY133" fmla="*/ 3370262 h 4373562"/>
                <a:gd name="connsiteX134" fmla="*/ 3655218 w 4836318"/>
                <a:gd name="connsiteY134" fmla="*/ 3408362 h 4373562"/>
                <a:gd name="connsiteX135" fmla="*/ 3693318 w 4836318"/>
                <a:gd name="connsiteY135" fmla="*/ 3478212 h 4373562"/>
                <a:gd name="connsiteX136" fmla="*/ 3706018 w 4836318"/>
                <a:gd name="connsiteY136" fmla="*/ 3522662 h 4373562"/>
                <a:gd name="connsiteX137" fmla="*/ 3807618 w 4836318"/>
                <a:gd name="connsiteY137" fmla="*/ 3560762 h 4373562"/>
                <a:gd name="connsiteX138" fmla="*/ 3858418 w 4836318"/>
                <a:gd name="connsiteY138" fmla="*/ 3548062 h 4373562"/>
                <a:gd name="connsiteX139" fmla="*/ 3877468 w 4836318"/>
                <a:gd name="connsiteY139" fmla="*/ 3643312 h 4373562"/>
                <a:gd name="connsiteX140" fmla="*/ 3934618 w 4836318"/>
                <a:gd name="connsiteY140" fmla="*/ 3649662 h 4373562"/>
                <a:gd name="connsiteX141" fmla="*/ 3998118 w 4836318"/>
                <a:gd name="connsiteY141" fmla="*/ 3675062 h 4373562"/>
                <a:gd name="connsiteX142" fmla="*/ 4048918 w 4836318"/>
                <a:gd name="connsiteY142" fmla="*/ 3681412 h 4373562"/>
                <a:gd name="connsiteX143" fmla="*/ 4074318 w 4836318"/>
                <a:gd name="connsiteY143" fmla="*/ 3687762 h 4373562"/>
                <a:gd name="connsiteX144" fmla="*/ 4125118 w 4836318"/>
                <a:gd name="connsiteY144" fmla="*/ 3738562 h 4373562"/>
                <a:gd name="connsiteX145" fmla="*/ 4144168 w 4836318"/>
                <a:gd name="connsiteY145" fmla="*/ 3744912 h 4373562"/>
                <a:gd name="connsiteX146" fmla="*/ 4150518 w 4836318"/>
                <a:gd name="connsiteY146" fmla="*/ 3808412 h 4373562"/>
                <a:gd name="connsiteX147" fmla="*/ 4150518 w 4836318"/>
                <a:gd name="connsiteY147" fmla="*/ 3808412 h 4373562"/>
                <a:gd name="connsiteX148" fmla="*/ 4226718 w 4836318"/>
                <a:gd name="connsiteY148" fmla="*/ 3897312 h 4373562"/>
                <a:gd name="connsiteX149" fmla="*/ 4271168 w 4836318"/>
                <a:gd name="connsiteY149" fmla="*/ 3929062 h 4373562"/>
                <a:gd name="connsiteX150" fmla="*/ 4271168 w 4836318"/>
                <a:gd name="connsiteY150" fmla="*/ 3929062 h 4373562"/>
                <a:gd name="connsiteX151" fmla="*/ 4372768 w 4836318"/>
                <a:gd name="connsiteY151" fmla="*/ 3973512 h 4373562"/>
                <a:gd name="connsiteX152" fmla="*/ 4385468 w 4836318"/>
                <a:gd name="connsiteY152" fmla="*/ 4024312 h 4373562"/>
                <a:gd name="connsiteX153" fmla="*/ 4385468 w 4836318"/>
                <a:gd name="connsiteY153" fmla="*/ 4024312 h 4373562"/>
                <a:gd name="connsiteX154" fmla="*/ 4442618 w 4836318"/>
                <a:gd name="connsiteY154" fmla="*/ 4068762 h 4373562"/>
                <a:gd name="connsiteX155" fmla="*/ 4468018 w 4836318"/>
                <a:gd name="connsiteY155" fmla="*/ 4106862 h 4373562"/>
                <a:gd name="connsiteX156" fmla="*/ 4468018 w 4836318"/>
                <a:gd name="connsiteY156" fmla="*/ 4106862 h 4373562"/>
                <a:gd name="connsiteX157" fmla="*/ 4563268 w 4836318"/>
                <a:gd name="connsiteY157" fmla="*/ 4144962 h 4373562"/>
                <a:gd name="connsiteX158" fmla="*/ 4556918 w 4836318"/>
                <a:gd name="connsiteY158" fmla="*/ 4208462 h 4373562"/>
                <a:gd name="connsiteX159" fmla="*/ 4601368 w 4836318"/>
                <a:gd name="connsiteY159" fmla="*/ 4214812 h 4373562"/>
                <a:gd name="connsiteX160" fmla="*/ 4614068 w 4836318"/>
                <a:gd name="connsiteY160" fmla="*/ 4252912 h 4373562"/>
                <a:gd name="connsiteX161" fmla="*/ 4652168 w 4836318"/>
                <a:gd name="connsiteY161" fmla="*/ 4291012 h 4373562"/>
                <a:gd name="connsiteX162" fmla="*/ 4652168 w 4836318"/>
                <a:gd name="connsiteY162" fmla="*/ 4291012 h 4373562"/>
                <a:gd name="connsiteX163" fmla="*/ 4766468 w 4836318"/>
                <a:gd name="connsiteY163" fmla="*/ 4297362 h 4373562"/>
                <a:gd name="connsiteX164" fmla="*/ 4829968 w 4836318"/>
                <a:gd name="connsiteY164" fmla="*/ 4348162 h 4373562"/>
                <a:gd name="connsiteX165" fmla="*/ 4836318 w 4836318"/>
                <a:gd name="connsiteY165" fmla="*/ 4373562 h 4373562"/>
                <a:gd name="connsiteX166" fmla="*/ 4836318 w 4836318"/>
                <a:gd name="connsiteY16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910681 w 4836318"/>
                <a:gd name="connsiteY124" fmla="*/ 2817018 h 4373562"/>
                <a:gd name="connsiteX125" fmla="*/ 3008312 w 4836318"/>
                <a:gd name="connsiteY125" fmla="*/ 2836068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910681 w 4836318"/>
                <a:gd name="connsiteY124" fmla="*/ 2817018 h 4373562"/>
                <a:gd name="connsiteX125" fmla="*/ 2955924 w 4836318"/>
                <a:gd name="connsiteY125" fmla="*/ 2812255 h 4373562"/>
                <a:gd name="connsiteX126" fmla="*/ 3394868 w 4836318"/>
                <a:gd name="connsiteY126" fmla="*/ 3128962 h 4373562"/>
                <a:gd name="connsiteX127" fmla="*/ 3375818 w 4836318"/>
                <a:gd name="connsiteY127" fmla="*/ 3186112 h 4373562"/>
                <a:gd name="connsiteX128" fmla="*/ 3407568 w 4836318"/>
                <a:gd name="connsiteY128" fmla="*/ 3205162 h 4373562"/>
                <a:gd name="connsiteX129" fmla="*/ 3426618 w 4836318"/>
                <a:gd name="connsiteY129" fmla="*/ 3211512 h 4373562"/>
                <a:gd name="connsiteX130" fmla="*/ 3464718 w 4836318"/>
                <a:gd name="connsiteY130" fmla="*/ 3243262 h 4373562"/>
                <a:gd name="connsiteX131" fmla="*/ 3477418 w 4836318"/>
                <a:gd name="connsiteY131" fmla="*/ 3281362 h 4373562"/>
                <a:gd name="connsiteX132" fmla="*/ 3509168 w 4836318"/>
                <a:gd name="connsiteY132" fmla="*/ 3325812 h 4373562"/>
                <a:gd name="connsiteX133" fmla="*/ 3585368 w 4836318"/>
                <a:gd name="connsiteY133" fmla="*/ 3319462 h 4373562"/>
                <a:gd name="connsiteX134" fmla="*/ 3623468 w 4836318"/>
                <a:gd name="connsiteY134" fmla="*/ 3370262 h 4373562"/>
                <a:gd name="connsiteX135" fmla="*/ 3655218 w 4836318"/>
                <a:gd name="connsiteY135" fmla="*/ 3408362 h 4373562"/>
                <a:gd name="connsiteX136" fmla="*/ 3693318 w 4836318"/>
                <a:gd name="connsiteY136" fmla="*/ 3478212 h 4373562"/>
                <a:gd name="connsiteX137" fmla="*/ 3706018 w 4836318"/>
                <a:gd name="connsiteY137" fmla="*/ 3522662 h 4373562"/>
                <a:gd name="connsiteX138" fmla="*/ 3807618 w 4836318"/>
                <a:gd name="connsiteY138" fmla="*/ 3560762 h 4373562"/>
                <a:gd name="connsiteX139" fmla="*/ 3858418 w 4836318"/>
                <a:gd name="connsiteY139" fmla="*/ 3548062 h 4373562"/>
                <a:gd name="connsiteX140" fmla="*/ 3877468 w 4836318"/>
                <a:gd name="connsiteY140" fmla="*/ 3643312 h 4373562"/>
                <a:gd name="connsiteX141" fmla="*/ 3934618 w 4836318"/>
                <a:gd name="connsiteY141" fmla="*/ 3649662 h 4373562"/>
                <a:gd name="connsiteX142" fmla="*/ 3998118 w 4836318"/>
                <a:gd name="connsiteY142" fmla="*/ 3675062 h 4373562"/>
                <a:gd name="connsiteX143" fmla="*/ 4048918 w 4836318"/>
                <a:gd name="connsiteY143" fmla="*/ 3681412 h 4373562"/>
                <a:gd name="connsiteX144" fmla="*/ 4074318 w 4836318"/>
                <a:gd name="connsiteY144" fmla="*/ 3687762 h 4373562"/>
                <a:gd name="connsiteX145" fmla="*/ 4125118 w 4836318"/>
                <a:gd name="connsiteY145" fmla="*/ 3738562 h 4373562"/>
                <a:gd name="connsiteX146" fmla="*/ 4144168 w 4836318"/>
                <a:gd name="connsiteY146" fmla="*/ 3744912 h 4373562"/>
                <a:gd name="connsiteX147" fmla="*/ 4150518 w 4836318"/>
                <a:gd name="connsiteY147" fmla="*/ 3808412 h 4373562"/>
                <a:gd name="connsiteX148" fmla="*/ 4150518 w 4836318"/>
                <a:gd name="connsiteY148" fmla="*/ 3808412 h 4373562"/>
                <a:gd name="connsiteX149" fmla="*/ 4226718 w 4836318"/>
                <a:gd name="connsiteY149" fmla="*/ 3897312 h 4373562"/>
                <a:gd name="connsiteX150" fmla="*/ 4271168 w 4836318"/>
                <a:gd name="connsiteY150" fmla="*/ 3929062 h 4373562"/>
                <a:gd name="connsiteX151" fmla="*/ 4271168 w 4836318"/>
                <a:gd name="connsiteY151" fmla="*/ 3929062 h 4373562"/>
                <a:gd name="connsiteX152" fmla="*/ 4372768 w 4836318"/>
                <a:gd name="connsiteY152" fmla="*/ 3973512 h 4373562"/>
                <a:gd name="connsiteX153" fmla="*/ 4385468 w 4836318"/>
                <a:gd name="connsiteY153" fmla="*/ 4024312 h 4373562"/>
                <a:gd name="connsiteX154" fmla="*/ 4385468 w 4836318"/>
                <a:gd name="connsiteY154" fmla="*/ 4024312 h 4373562"/>
                <a:gd name="connsiteX155" fmla="*/ 4442618 w 4836318"/>
                <a:gd name="connsiteY155" fmla="*/ 4068762 h 4373562"/>
                <a:gd name="connsiteX156" fmla="*/ 4468018 w 4836318"/>
                <a:gd name="connsiteY156" fmla="*/ 4106862 h 4373562"/>
                <a:gd name="connsiteX157" fmla="*/ 4468018 w 4836318"/>
                <a:gd name="connsiteY157" fmla="*/ 4106862 h 4373562"/>
                <a:gd name="connsiteX158" fmla="*/ 4563268 w 4836318"/>
                <a:gd name="connsiteY158" fmla="*/ 4144962 h 4373562"/>
                <a:gd name="connsiteX159" fmla="*/ 4556918 w 4836318"/>
                <a:gd name="connsiteY159" fmla="*/ 4208462 h 4373562"/>
                <a:gd name="connsiteX160" fmla="*/ 4601368 w 4836318"/>
                <a:gd name="connsiteY160" fmla="*/ 4214812 h 4373562"/>
                <a:gd name="connsiteX161" fmla="*/ 4614068 w 4836318"/>
                <a:gd name="connsiteY161" fmla="*/ 4252912 h 4373562"/>
                <a:gd name="connsiteX162" fmla="*/ 4652168 w 4836318"/>
                <a:gd name="connsiteY162" fmla="*/ 4291012 h 4373562"/>
                <a:gd name="connsiteX163" fmla="*/ 4652168 w 4836318"/>
                <a:gd name="connsiteY163" fmla="*/ 4291012 h 4373562"/>
                <a:gd name="connsiteX164" fmla="*/ 4766468 w 4836318"/>
                <a:gd name="connsiteY164" fmla="*/ 4297362 h 4373562"/>
                <a:gd name="connsiteX165" fmla="*/ 4829968 w 4836318"/>
                <a:gd name="connsiteY165" fmla="*/ 4348162 h 4373562"/>
                <a:gd name="connsiteX166" fmla="*/ 4836318 w 4836318"/>
                <a:gd name="connsiteY166" fmla="*/ 4373562 h 4373562"/>
                <a:gd name="connsiteX167" fmla="*/ 4836318 w 4836318"/>
                <a:gd name="connsiteY16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2955924 w 4836318"/>
                <a:gd name="connsiteY124" fmla="*/ 2812255 h 4373562"/>
                <a:gd name="connsiteX125" fmla="*/ 3394868 w 4836318"/>
                <a:gd name="connsiteY125" fmla="*/ 3128962 h 4373562"/>
                <a:gd name="connsiteX126" fmla="*/ 3375818 w 4836318"/>
                <a:gd name="connsiteY126" fmla="*/ 3186112 h 4373562"/>
                <a:gd name="connsiteX127" fmla="*/ 3407568 w 4836318"/>
                <a:gd name="connsiteY127" fmla="*/ 3205162 h 4373562"/>
                <a:gd name="connsiteX128" fmla="*/ 3426618 w 4836318"/>
                <a:gd name="connsiteY128" fmla="*/ 3211512 h 4373562"/>
                <a:gd name="connsiteX129" fmla="*/ 3464718 w 4836318"/>
                <a:gd name="connsiteY129" fmla="*/ 3243262 h 4373562"/>
                <a:gd name="connsiteX130" fmla="*/ 3477418 w 4836318"/>
                <a:gd name="connsiteY130" fmla="*/ 3281362 h 4373562"/>
                <a:gd name="connsiteX131" fmla="*/ 3509168 w 4836318"/>
                <a:gd name="connsiteY131" fmla="*/ 3325812 h 4373562"/>
                <a:gd name="connsiteX132" fmla="*/ 3585368 w 4836318"/>
                <a:gd name="connsiteY132" fmla="*/ 3319462 h 4373562"/>
                <a:gd name="connsiteX133" fmla="*/ 3623468 w 4836318"/>
                <a:gd name="connsiteY133" fmla="*/ 3370262 h 4373562"/>
                <a:gd name="connsiteX134" fmla="*/ 3655218 w 4836318"/>
                <a:gd name="connsiteY134" fmla="*/ 3408362 h 4373562"/>
                <a:gd name="connsiteX135" fmla="*/ 3693318 w 4836318"/>
                <a:gd name="connsiteY135" fmla="*/ 3478212 h 4373562"/>
                <a:gd name="connsiteX136" fmla="*/ 3706018 w 4836318"/>
                <a:gd name="connsiteY136" fmla="*/ 3522662 h 4373562"/>
                <a:gd name="connsiteX137" fmla="*/ 3807618 w 4836318"/>
                <a:gd name="connsiteY137" fmla="*/ 3560762 h 4373562"/>
                <a:gd name="connsiteX138" fmla="*/ 3858418 w 4836318"/>
                <a:gd name="connsiteY138" fmla="*/ 3548062 h 4373562"/>
                <a:gd name="connsiteX139" fmla="*/ 3877468 w 4836318"/>
                <a:gd name="connsiteY139" fmla="*/ 3643312 h 4373562"/>
                <a:gd name="connsiteX140" fmla="*/ 3934618 w 4836318"/>
                <a:gd name="connsiteY140" fmla="*/ 3649662 h 4373562"/>
                <a:gd name="connsiteX141" fmla="*/ 3998118 w 4836318"/>
                <a:gd name="connsiteY141" fmla="*/ 3675062 h 4373562"/>
                <a:gd name="connsiteX142" fmla="*/ 4048918 w 4836318"/>
                <a:gd name="connsiteY142" fmla="*/ 3681412 h 4373562"/>
                <a:gd name="connsiteX143" fmla="*/ 4074318 w 4836318"/>
                <a:gd name="connsiteY143" fmla="*/ 3687762 h 4373562"/>
                <a:gd name="connsiteX144" fmla="*/ 4125118 w 4836318"/>
                <a:gd name="connsiteY144" fmla="*/ 3738562 h 4373562"/>
                <a:gd name="connsiteX145" fmla="*/ 4144168 w 4836318"/>
                <a:gd name="connsiteY145" fmla="*/ 3744912 h 4373562"/>
                <a:gd name="connsiteX146" fmla="*/ 4150518 w 4836318"/>
                <a:gd name="connsiteY146" fmla="*/ 3808412 h 4373562"/>
                <a:gd name="connsiteX147" fmla="*/ 4150518 w 4836318"/>
                <a:gd name="connsiteY147" fmla="*/ 3808412 h 4373562"/>
                <a:gd name="connsiteX148" fmla="*/ 4226718 w 4836318"/>
                <a:gd name="connsiteY148" fmla="*/ 3897312 h 4373562"/>
                <a:gd name="connsiteX149" fmla="*/ 4271168 w 4836318"/>
                <a:gd name="connsiteY149" fmla="*/ 3929062 h 4373562"/>
                <a:gd name="connsiteX150" fmla="*/ 4271168 w 4836318"/>
                <a:gd name="connsiteY150" fmla="*/ 3929062 h 4373562"/>
                <a:gd name="connsiteX151" fmla="*/ 4372768 w 4836318"/>
                <a:gd name="connsiteY151" fmla="*/ 3973512 h 4373562"/>
                <a:gd name="connsiteX152" fmla="*/ 4385468 w 4836318"/>
                <a:gd name="connsiteY152" fmla="*/ 4024312 h 4373562"/>
                <a:gd name="connsiteX153" fmla="*/ 4385468 w 4836318"/>
                <a:gd name="connsiteY153" fmla="*/ 4024312 h 4373562"/>
                <a:gd name="connsiteX154" fmla="*/ 4442618 w 4836318"/>
                <a:gd name="connsiteY154" fmla="*/ 4068762 h 4373562"/>
                <a:gd name="connsiteX155" fmla="*/ 4468018 w 4836318"/>
                <a:gd name="connsiteY155" fmla="*/ 4106862 h 4373562"/>
                <a:gd name="connsiteX156" fmla="*/ 4468018 w 4836318"/>
                <a:gd name="connsiteY156" fmla="*/ 4106862 h 4373562"/>
                <a:gd name="connsiteX157" fmla="*/ 4563268 w 4836318"/>
                <a:gd name="connsiteY157" fmla="*/ 4144962 h 4373562"/>
                <a:gd name="connsiteX158" fmla="*/ 4556918 w 4836318"/>
                <a:gd name="connsiteY158" fmla="*/ 4208462 h 4373562"/>
                <a:gd name="connsiteX159" fmla="*/ 4601368 w 4836318"/>
                <a:gd name="connsiteY159" fmla="*/ 4214812 h 4373562"/>
                <a:gd name="connsiteX160" fmla="*/ 4614068 w 4836318"/>
                <a:gd name="connsiteY160" fmla="*/ 4252912 h 4373562"/>
                <a:gd name="connsiteX161" fmla="*/ 4652168 w 4836318"/>
                <a:gd name="connsiteY161" fmla="*/ 4291012 h 4373562"/>
                <a:gd name="connsiteX162" fmla="*/ 4652168 w 4836318"/>
                <a:gd name="connsiteY162" fmla="*/ 4291012 h 4373562"/>
                <a:gd name="connsiteX163" fmla="*/ 4766468 w 4836318"/>
                <a:gd name="connsiteY163" fmla="*/ 4297362 h 4373562"/>
                <a:gd name="connsiteX164" fmla="*/ 4829968 w 4836318"/>
                <a:gd name="connsiteY164" fmla="*/ 4348162 h 4373562"/>
                <a:gd name="connsiteX165" fmla="*/ 4836318 w 4836318"/>
                <a:gd name="connsiteY165" fmla="*/ 4373562 h 4373562"/>
                <a:gd name="connsiteX166" fmla="*/ 4836318 w 4836318"/>
                <a:gd name="connsiteY16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3394868 w 4836318"/>
                <a:gd name="connsiteY124" fmla="*/ 3128962 h 4373562"/>
                <a:gd name="connsiteX125" fmla="*/ 3375818 w 4836318"/>
                <a:gd name="connsiteY125" fmla="*/ 3186112 h 4373562"/>
                <a:gd name="connsiteX126" fmla="*/ 3407568 w 4836318"/>
                <a:gd name="connsiteY126" fmla="*/ 3205162 h 4373562"/>
                <a:gd name="connsiteX127" fmla="*/ 3426618 w 4836318"/>
                <a:gd name="connsiteY127" fmla="*/ 3211512 h 4373562"/>
                <a:gd name="connsiteX128" fmla="*/ 3464718 w 4836318"/>
                <a:gd name="connsiteY128" fmla="*/ 3243262 h 4373562"/>
                <a:gd name="connsiteX129" fmla="*/ 3477418 w 4836318"/>
                <a:gd name="connsiteY129" fmla="*/ 3281362 h 4373562"/>
                <a:gd name="connsiteX130" fmla="*/ 3509168 w 4836318"/>
                <a:gd name="connsiteY130" fmla="*/ 3325812 h 4373562"/>
                <a:gd name="connsiteX131" fmla="*/ 3585368 w 4836318"/>
                <a:gd name="connsiteY131" fmla="*/ 3319462 h 4373562"/>
                <a:gd name="connsiteX132" fmla="*/ 3623468 w 4836318"/>
                <a:gd name="connsiteY132" fmla="*/ 3370262 h 4373562"/>
                <a:gd name="connsiteX133" fmla="*/ 3655218 w 4836318"/>
                <a:gd name="connsiteY133" fmla="*/ 3408362 h 4373562"/>
                <a:gd name="connsiteX134" fmla="*/ 3693318 w 4836318"/>
                <a:gd name="connsiteY134" fmla="*/ 3478212 h 4373562"/>
                <a:gd name="connsiteX135" fmla="*/ 3706018 w 4836318"/>
                <a:gd name="connsiteY135" fmla="*/ 3522662 h 4373562"/>
                <a:gd name="connsiteX136" fmla="*/ 3807618 w 4836318"/>
                <a:gd name="connsiteY136" fmla="*/ 3560762 h 4373562"/>
                <a:gd name="connsiteX137" fmla="*/ 3858418 w 4836318"/>
                <a:gd name="connsiteY137" fmla="*/ 3548062 h 4373562"/>
                <a:gd name="connsiteX138" fmla="*/ 3877468 w 4836318"/>
                <a:gd name="connsiteY138" fmla="*/ 3643312 h 4373562"/>
                <a:gd name="connsiteX139" fmla="*/ 3934618 w 4836318"/>
                <a:gd name="connsiteY139" fmla="*/ 3649662 h 4373562"/>
                <a:gd name="connsiteX140" fmla="*/ 3998118 w 4836318"/>
                <a:gd name="connsiteY140" fmla="*/ 3675062 h 4373562"/>
                <a:gd name="connsiteX141" fmla="*/ 4048918 w 4836318"/>
                <a:gd name="connsiteY141" fmla="*/ 3681412 h 4373562"/>
                <a:gd name="connsiteX142" fmla="*/ 4074318 w 4836318"/>
                <a:gd name="connsiteY142" fmla="*/ 3687762 h 4373562"/>
                <a:gd name="connsiteX143" fmla="*/ 4125118 w 4836318"/>
                <a:gd name="connsiteY143" fmla="*/ 3738562 h 4373562"/>
                <a:gd name="connsiteX144" fmla="*/ 4144168 w 4836318"/>
                <a:gd name="connsiteY144" fmla="*/ 3744912 h 4373562"/>
                <a:gd name="connsiteX145" fmla="*/ 4150518 w 4836318"/>
                <a:gd name="connsiteY145" fmla="*/ 3808412 h 4373562"/>
                <a:gd name="connsiteX146" fmla="*/ 4150518 w 4836318"/>
                <a:gd name="connsiteY146" fmla="*/ 3808412 h 4373562"/>
                <a:gd name="connsiteX147" fmla="*/ 4226718 w 4836318"/>
                <a:gd name="connsiteY147" fmla="*/ 3897312 h 4373562"/>
                <a:gd name="connsiteX148" fmla="*/ 4271168 w 4836318"/>
                <a:gd name="connsiteY148" fmla="*/ 3929062 h 4373562"/>
                <a:gd name="connsiteX149" fmla="*/ 4271168 w 4836318"/>
                <a:gd name="connsiteY149" fmla="*/ 3929062 h 4373562"/>
                <a:gd name="connsiteX150" fmla="*/ 4372768 w 4836318"/>
                <a:gd name="connsiteY150" fmla="*/ 3973512 h 4373562"/>
                <a:gd name="connsiteX151" fmla="*/ 4385468 w 4836318"/>
                <a:gd name="connsiteY151" fmla="*/ 4024312 h 4373562"/>
                <a:gd name="connsiteX152" fmla="*/ 4385468 w 4836318"/>
                <a:gd name="connsiteY152" fmla="*/ 4024312 h 4373562"/>
                <a:gd name="connsiteX153" fmla="*/ 4442618 w 4836318"/>
                <a:gd name="connsiteY153" fmla="*/ 4068762 h 4373562"/>
                <a:gd name="connsiteX154" fmla="*/ 4468018 w 4836318"/>
                <a:gd name="connsiteY154" fmla="*/ 4106862 h 4373562"/>
                <a:gd name="connsiteX155" fmla="*/ 4468018 w 4836318"/>
                <a:gd name="connsiteY155" fmla="*/ 4106862 h 4373562"/>
                <a:gd name="connsiteX156" fmla="*/ 4563268 w 4836318"/>
                <a:gd name="connsiteY156" fmla="*/ 4144962 h 4373562"/>
                <a:gd name="connsiteX157" fmla="*/ 4556918 w 4836318"/>
                <a:gd name="connsiteY157" fmla="*/ 4208462 h 4373562"/>
                <a:gd name="connsiteX158" fmla="*/ 4601368 w 4836318"/>
                <a:gd name="connsiteY158" fmla="*/ 4214812 h 4373562"/>
                <a:gd name="connsiteX159" fmla="*/ 4614068 w 4836318"/>
                <a:gd name="connsiteY159" fmla="*/ 4252912 h 4373562"/>
                <a:gd name="connsiteX160" fmla="*/ 4652168 w 4836318"/>
                <a:gd name="connsiteY160" fmla="*/ 4291012 h 4373562"/>
                <a:gd name="connsiteX161" fmla="*/ 4652168 w 4836318"/>
                <a:gd name="connsiteY161" fmla="*/ 4291012 h 4373562"/>
                <a:gd name="connsiteX162" fmla="*/ 4766468 w 4836318"/>
                <a:gd name="connsiteY162" fmla="*/ 4297362 h 4373562"/>
                <a:gd name="connsiteX163" fmla="*/ 4829968 w 4836318"/>
                <a:gd name="connsiteY163" fmla="*/ 4348162 h 4373562"/>
                <a:gd name="connsiteX164" fmla="*/ 4836318 w 4836318"/>
                <a:gd name="connsiteY164" fmla="*/ 4373562 h 4373562"/>
                <a:gd name="connsiteX165" fmla="*/ 4836318 w 4836318"/>
                <a:gd name="connsiteY165"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3375818 w 4836318"/>
                <a:gd name="connsiteY124" fmla="*/ 3186112 h 4373562"/>
                <a:gd name="connsiteX125" fmla="*/ 3407568 w 4836318"/>
                <a:gd name="connsiteY125" fmla="*/ 3205162 h 4373562"/>
                <a:gd name="connsiteX126" fmla="*/ 3426618 w 4836318"/>
                <a:gd name="connsiteY126" fmla="*/ 3211512 h 4373562"/>
                <a:gd name="connsiteX127" fmla="*/ 3464718 w 4836318"/>
                <a:gd name="connsiteY127" fmla="*/ 3243262 h 4373562"/>
                <a:gd name="connsiteX128" fmla="*/ 3477418 w 4836318"/>
                <a:gd name="connsiteY128" fmla="*/ 3281362 h 4373562"/>
                <a:gd name="connsiteX129" fmla="*/ 3509168 w 4836318"/>
                <a:gd name="connsiteY129" fmla="*/ 3325812 h 4373562"/>
                <a:gd name="connsiteX130" fmla="*/ 3585368 w 4836318"/>
                <a:gd name="connsiteY130" fmla="*/ 3319462 h 4373562"/>
                <a:gd name="connsiteX131" fmla="*/ 3623468 w 4836318"/>
                <a:gd name="connsiteY131" fmla="*/ 3370262 h 4373562"/>
                <a:gd name="connsiteX132" fmla="*/ 3655218 w 4836318"/>
                <a:gd name="connsiteY132" fmla="*/ 3408362 h 4373562"/>
                <a:gd name="connsiteX133" fmla="*/ 3693318 w 4836318"/>
                <a:gd name="connsiteY133" fmla="*/ 3478212 h 4373562"/>
                <a:gd name="connsiteX134" fmla="*/ 3706018 w 4836318"/>
                <a:gd name="connsiteY134" fmla="*/ 3522662 h 4373562"/>
                <a:gd name="connsiteX135" fmla="*/ 3807618 w 4836318"/>
                <a:gd name="connsiteY135" fmla="*/ 3560762 h 4373562"/>
                <a:gd name="connsiteX136" fmla="*/ 3858418 w 4836318"/>
                <a:gd name="connsiteY136" fmla="*/ 3548062 h 4373562"/>
                <a:gd name="connsiteX137" fmla="*/ 3877468 w 4836318"/>
                <a:gd name="connsiteY137" fmla="*/ 3643312 h 4373562"/>
                <a:gd name="connsiteX138" fmla="*/ 3934618 w 4836318"/>
                <a:gd name="connsiteY138" fmla="*/ 3649662 h 4373562"/>
                <a:gd name="connsiteX139" fmla="*/ 3998118 w 4836318"/>
                <a:gd name="connsiteY139" fmla="*/ 3675062 h 4373562"/>
                <a:gd name="connsiteX140" fmla="*/ 4048918 w 4836318"/>
                <a:gd name="connsiteY140" fmla="*/ 3681412 h 4373562"/>
                <a:gd name="connsiteX141" fmla="*/ 4074318 w 4836318"/>
                <a:gd name="connsiteY141" fmla="*/ 3687762 h 4373562"/>
                <a:gd name="connsiteX142" fmla="*/ 4125118 w 4836318"/>
                <a:gd name="connsiteY142" fmla="*/ 3738562 h 4373562"/>
                <a:gd name="connsiteX143" fmla="*/ 4144168 w 4836318"/>
                <a:gd name="connsiteY143" fmla="*/ 3744912 h 4373562"/>
                <a:gd name="connsiteX144" fmla="*/ 4150518 w 4836318"/>
                <a:gd name="connsiteY144" fmla="*/ 3808412 h 4373562"/>
                <a:gd name="connsiteX145" fmla="*/ 4150518 w 4836318"/>
                <a:gd name="connsiteY145" fmla="*/ 3808412 h 4373562"/>
                <a:gd name="connsiteX146" fmla="*/ 4226718 w 4836318"/>
                <a:gd name="connsiteY146" fmla="*/ 3897312 h 4373562"/>
                <a:gd name="connsiteX147" fmla="*/ 4271168 w 4836318"/>
                <a:gd name="connsiteY147" fmla="*/ 3929062 h 4373562"/>
                <a:gd name="connsiteX148" fmla="*/ 4271168 w 4836318"/>
                <a:gd name="connsiteY148" fmla="*/ 3929062 h 4373562"/>
                <a:gd name="connsiteX149" fmla="*/ 4372768 w 4836318"/>
                <a:gd name="connsiteY149" fmla="*/ 3973512 h 4373562"/>
                <a:gd name="connsiteX150" fmla="*/ 4385468 w 4836318"/>
                <a:gd name="connsiteY150" fmla="*/ 4024312 h 4373562"/>
                <a:gd name="connsiteX151" fmla="*/ 4385468 w 4836318"/>
                <a:gd name="connsiteY151" fmla="*/ 4024312 h 4373562"/>
                <a:gd name="connsiteX152" fmla="*/ 4442618 w 4836318"/>
                <a:gd name="connsiteY152" fmla="*/ 4068762 h 4373562"/>
                <a:gd name="connsiteX153" fmla="*/ 4468018 w 4836318"/>
                <a:gd name="connsiteY153" fmla="*/ 4106862 h 4373562"/>
                <a:gd name="connsiteX154" fmla="*/ 4468018 w 4836318"/>
                <a:gd name="connsiteY154" fmla="*/ 4106862 h 4373562"/>
                <a:gd name="connsiteX155" fmla="*/ 4563268 w 4836318"/>
                <a:gd name="connsiteY155" fmla="*/ 4144962 h 4373562"/>
                <a:gd name="connsiteX156" fmla="*/ 4556918 w 4836318"/>
                <a:gd name="connsiteY156" fmla="*/ 4208462 h 4373562"/>
                <a:gd name="connsiteX157" fmla="*/ 4601368 w 4836318"/>
                <a:gd name="connsiteY157" fmla="*/ 4214812 h 4373562"/>
                <a:gd name="connsiteX158" fmla="*/ 4614068 w 4836318"/>
                <a:gd name="connsiteY158" fmla="*/ 4252912 h 4373562"/>
                <a:gd name="connsiteX159" fmla="*/ 4652168 w 4836318"/>
                <a:gd name="connsiteY159" fmla="*/ 4291012 h 4373562"/>
                <a:gd name="connsiteX160" fmla="*/ 4652168 w 4836318"/>
                <a:gd name="connsiteY160" fmla="*/ 4291012 h 4373562"/>
                <a:gd name="connsiteX161" fmla="*/ 4766468 w 4836318"/>
                <a:gd name="connsiteY161" fmla="*/ 4297362 h 4373562"/>
                <a:gd name="connsiteX162" fmla="*/ 4829968 w 4836318"/>
                <a:gd name="connsiteY162" fmla="*/ 4348162 h 4373562"/>
                <a:gd name="connsiteX163" fmla="*/ 4836318 w 4836318"/>
                <a:gd name="connsiteY163" fmla="*/ 4373562 h 4373562"/>
                <a:gd name="connsiteX164" fmla="*/ 4836318 w 4836318"/>
                <a:gd name="connsiteY164"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3407568 w 4836318"/>
                <a:gd name="connsiteY124" fmla="*/ 3205162 h 4373562"/>
                <a:gd name="connsiteX125" fmla="*/ 3426618 w 4836318"/>
                <a:gd name="connsiteY125" fmla="*/ 3211512 h 4373562"/>
                <a:gd name="connsiteX126" fmla="*/ 3464718 w 4836318"/>
                <a:gd name="connsiteY126" fmla="*/ 3243262 h 4373562"/>
                <a:gd name="connsiteX127" fmla="*/ 3477418 w 4836318"/>
                <a:gd name="connsiteY127" fmla="*/ 3281362 h 4373562"/>
                <a:gd name="connsiteX128" fmla="*/ 3509168 w 4836318"/>
                <a:gd name="connsiteY128" fmla="*/ 3325812 h 4373562"/>
                <a:gd name="connsiteX129" fmla="*/ 3585368 w 4836318"/>
                <a:gd name="connsiteY129" fmla="*/ 3319462 h 4373562"/>
                <a:gd name="connsiteX130" fmla="*/ 3623468 w 4836318"/>
                <a:gd name="connsiteY130" fmla="*/ 3370262 h 4373562"/>
                <a:gd name="connsiteX131" fmla="*/ 3655218 w 4836318"/>
                <a:gd name="connsiteY131" fmla="*/ 3408362 h 4373562"/>
                <a:gd name="connsiteX132" fmla="*/ 3693318 w 4836318"/>
                <a:gd name="connsiteY132" fmla="*/ 3478212 h 4373562"/>
                <a:gd name="connsiteX133" fmla="*/ 3706018 w 4836318"/>
                <a:gd name="connsiteY133" fmla="*/ 3522662 h 4373562"/>
                <a:gd name="connsiteX134" fmla="*/ 3807618 w 4836318"/>
                <a:gd name="connsiteY134" fmla="*/ 3560762 h 4373562"/>
                <a:gd name="connsiteX135" fmla="*/ 3858418 w 4836318"/>
                <a:gd name="connsiteY135" fmla="*/ 3548062 h 4373562"/>
                <a:gd name="connsiteX136" fmla="*/ 3877468 w 4836318"/>
                <a:gd name="connsiteY136" fmla="*/ 3643312 h 4373562"/>
                <a:gd name="connsiteX137" fmla="*/ 3934618 w 4836318"/>
                <a:gd name="connsiteY137" fmla="*/ 3649662 h 4373562"/>
                <a:gd name="connsiteX138" fmla="*/ 3998118 w 4836318"/>
                <a:gd name="connsiteY138" fmla="*/ 3675062 h 4373562"/>
                <a:gd name="connsiteX139" fmla="*/ 4048918 w 4836318"/>
                <a:gd name="connsiteY139" fmla="*/ 3681412 h 4373562"/>
                <a:gd name="connsiteX140" fmla="*/ 4074318 w 4836318"/>
                <a:gd name="connsiteY140" fmla="*/ 3687762 h 4373562"/>
                <a:gd name="connsiteX141" fmla="*/ 4125118 w 4836318"/>
                <a:gd name="connsiteY141" fmla="*/ 3738562 h 4373562"/>
                <a:gd name="connsiteX142" fmla="*/ 4144168 w 4836318"/>
                <a:gd name="connsiteY142" fmla="*/ 3744912 h 4373562"/>
                <a:gd name="connsiteX143" fmla="*/ 4150518 w 4836318"/>
                <a:gd name="connsiteY143" fmla="*/ 3808412 h 4373562"/>
                <a:gd name="connsiteX144" fmla="*/ 4150518 w 4836318"/>
                <a:gd name="connsiteY144" fmla="*/ 3808412 h 4373562"/>
                <a:gd name="connsiteX145" fmla="*/ 4226718 w 4836318"/>
                <a:gd name="connsiteY145" fmla="*/ 3897312 h 4373562"/>
                <a:gd name="connsiteX146" fmla="*/ 4271168 w 4836318"/>
                <a:gd name="connsiteY146" fmla="*/ 3929062 h 4373562"/>
                <a:gd name="connsiteX147" fmla="*/ 4271168 w 4836318"/>
                <a:gd name="connsiteY147" fmla="*/ 3929062 h 4373562"/>
                <a:gd name="connsiteX148" fmla="*/ 4372768 w 4836318"/>
                <a:gd name="connsiteY148" fmla="*/ 3973512 h 4373562"/>
                <a:gd name="connsiteX149" fmla="*/ 4385468 w 4836318"/>
                <a:gd name="connsiteY149" fmla="*/ 4024312 h 4373562"/>
                <a:gd name="connsiteX150" fmla="*/ 4385468 w 4836318"/>
                <a:gd name="connsiteY150" fmla="*/ 4024312 h 4373562"/>
                <a:gd name="connsiteX151" fmla="*/ 4442618 w 4836318"/>
                <a:gd name="connsiteY151" fmla="*/ 4068762 h 4373562"/>
                <a:gd name="connsiteX152" fmla="*/ 4468018 w 4836318"/>
                <a:gd name="connsiteY152" fmla="*/ 4106862 h 4373562"/>
                <a:gd name="connsiteX153" fmla="*/ 4468018 w 4836318"/>
                <a:gd name="connsiteY153" fmla="*/ 4106862 h 4373562"/>
                <a:gd name="connsiteX154" fmla="*/ 4563268 w 4836318"/>
                <a:gd name="connsiteY154" fmla="*/ 4144962 h 4373562"/>
                <a:gd name="connsiteX155" fmla="*/ 4556918 w 4836318"/>
                <a:gd name="connsiteY155" fmla="*/ 4208462 h 4373562"/>
                <a:gd name="connsiteX156" fmla="*/ 4601368 w 4836318"/>
                <a:gd name="connsiteY156" fmla="*/ 4214812 h 4373562"/>
                <a:gd name="connsiteX157" fmla="*/ 4614068 w 4836318"/>
                <a:gd name="connsiteY157" fmla="*/ 4252912 h 4373562"/>
                <a:gd name="connsiteX158" fmla="*/ 4652168 w 4836318"/>
                <a:gd name="connsiteY158" fmla="*/ 4291012 h 4373562"/>
                <a:gd name="connsiteX159" fmla="*/ 4652168 w 4836318"/>
                <a:gd name="connsiteY159" fmla="*/ 4291012 h 4373562"/>
                <a:gd name="connsiteX160" fmla="*/ 4766468 w 4836318"/>
                <a:gd name="connsiteY160" fmla="*/ 4297362 h 4373562"/>
                <a:gd name="connsiteX161" fmla="*/ 4829968 w 4836318"/>
                <a:gd name="connsiteY161" fmla="*/ 4348162 h 4373562"/>
                <a:gd name="connsiteX162" fmla="*/ 4836318 w 4836318"/>
                <a:gd name="connsiteY162" fmla="*/ 4373562 h 4373562"/>
                <a:gd name="connsiteX163" fmla="*/ 4836318 w 4836318"/>
                <a:gd name="connsiteY16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3426618 w 4836318"/>
                <a:gd name="connsiteY124" fmla="*/ 3211512 h 4373562"/>
                <a:gd name="connsiteX125" fmla="*/ 3464718 w 4836318"/>
                <a:gd name="connsiteY125" fmla="*/ 3243262 h 4373562"/>
                <a:gd name="connsiteX126" fmla="*/ 3477418 w 4836318"/>
                <a:gd name="connsiteY126" fmla="*/ 3281362 h 4373562"/>
                <a:gd name="connsiteX127" fmla="*/ 3509168 w 4836318"/>
                <a:gd name="connsiteY127" fmla="*/ 3325812 h 4373562"/>
                <a:gd name="connsiteX128" fmla="*/ 3585368 w 4836318"/>
                <a:gd name="connsiteY128" fmla="*/ 3319462 h 4373562"/>
                <a:gd name="connsiteX129" fmla="*/ 3623468 w 4836318"/>
                <a:gd name="connsiteY129" fmla="*/ 3370262 h 4373562"/>
                <a:gd name="connsiteX130" fmla="*/ 3655218 w 4836318"/>
                <a:gd name="connsiteY130" fmla="*/ 3408362 h 4373562"/>
                <a:gd name="connsiteX131" fmla="*/ 3693318 w 4836318"/>
                <a:gd name="connsiteY131" fmla="*/ 3478212 h 4373562"/>
                <a:gd name="connsiteX132" fmla="*/ 3706018 w 4836318"/>
                <a:gd name="connsiteY132" fmla="*/ 3522662 h 4373562"/>
                <a:gd name="connsiteX133" fmla="*/ 3807618 w 4836318"/>
                <a:gd name="connsiteY133" fmla="*/ 3560762 h 4373562"/>
                <a:gd name="connsiteX134" fmla="*/ 3858418 w 4836318"/>
                <a:gd name="connsiteY134" fmla="*/ 3548062 h 4373562"/>
                <a:gd name="connsiteX135" fmla="*/ 3877468 w 4836318"/>
                <a:gd name="connsiteY135" fmla="*/ 3643312 h 4373562"/>
                <a:gd name="connsiteX136" fmla="*/ 3934618 w 4836318"/>
                <a:gd name="connsiteY136" fmla="*/ 3649662 h 4373562"/>
                <a:gd name="connsiteX137" fmla="*/ 3998118 w 4836318"/>
                <a:gd name="connsiteY137" fmla="*/ 3675062 h 4373562"/>
                <a:gd name="connsiteX138" fmla="*/ 4048918 w 4836318"/>
                <a:gd name="connsiteY138" fmla="*/ 3681412 h 4373562"/>
                <a:gd name="connsiteX139" fmla="*/ 4074318 w 4836318"/>
                <a:gd name="connsiteY139" fmla="*/ 3687762 h 4373562"/>
                <a:gd name="connsiteX140" fmla="*/ 4125118 w 4836318"/>
                <a:gd name="connsiteY140" fmla="*/ 3738562 h 4373562"/>
                <a:gd name="connsiteX141" fmla="*/ 4144168 w 4836318"/>
                <a:gd name="connsiteY141" fmla="*/ 3744912 h 4373562"/>
                <a:gd name="connsiteX142" fmla="*/ 4150518 w 4836318"/>
                <a:gd name="connsiteY142" fmla="*/ 3808412 h 4373562"/>
                <a:gd name="connsiteX143" fmla="*/ 4150518 w 4836318"/>
                <a:gd name="connsiteY143" fmla="*/ 3808412 h 4373562"/>
                <a:gd name="connsiteX144" fmla="*/ 4226718 w 4836318"/>
                <a:gd name="connsiteY144" fmla="*/ 3897312 h 4373562"/>
                <a:gd name="connsiteX145" fmla="*/ 4271168 w 4836318"/>
                <a:gd name="connsiteY145" fmla="*/ 3929062 h 4373562"/>
                <a:gd name="connsiteX146" fmla="*/ 4271168 w 4836318"/>
                <a:gd name="connsiteY146" fmla="*/ 3929062 h 4373562"/>
                <a:gd name="connsiteX147" fmla="*/ 4372768 w 4836318"/>
                <a:gd name="connsiteY147" fmla="*/ 3973512 h 4373562"/>
                <a:gd name="connsiteX148" fmla="*/ 4385468 w 4836318"/>
                <a:gd name="connsiteY148" fmla="*/ 4024312 h 4373562"/>
                <a:gd name="connsiteX149" fmla="*/ 4385468 w 4836318"/>
                <a:gd name="connsiteY149" fmla="*/ 4024312 h 4373562"/>
                <a:gd name="connsiteX150" fmla="*/ 4442618 w 4836318"/>
                <a:gd name="connsiteY150" fmla="*/ 4068762 h 4373562"/>
                <a:gd name="connsiteX151" fmla="*/ 4468018 w 4836318"/>
                <a:gd name="connsiteY151" fmla="*/ 4106862 h 4373562"/>
                <a:gd name="connsiteX152" fmla="*/ 4468018 w 4836318"/>
                <a:gd name="connsiteY152" fmla="*/ 4106862 h 4373562"/>
                <a:gd name="connsiteX153" fmla="*/ 4563268 w 4836318"/>
                <a:gd name="connsiteY153" fmla="*/ 4144962 h 4373562"/>
                <a:gd name="connsiteX154" fmla="*/ 4556918 w 4836318"/>
                <a:gd name="connsiteY154" fmla="*/ 4208462 h 4373562"/>
                <a:gd name="connsiteX155" fmla="*/ 4601368 w 4836318"/>
                <a:gd name="connsiteY155" fmla="*/ 4214812 h 4373562"/>
                <a:gd name="connsiteX156" fmla="*/ 4614068 w 4836318"/>
                <a:gd name="connsiteY156" fmla="*/ 4252912 h 4373562"/>
                <a:gd name="connsiteX157" fmla="*/ 4652168 w 4836318"/>
                <a:gd name="connsiteY157" fmla="*/ 4291012 h 4373562"/>
                <a:gd name="connsiteX158" fmla="*/ 4652168 w 4836318"/>
                <a:gd name="connsiteY158" fmla="*/ 4291012 h 4373562"/>
                <a:gd name="connsiteX159" fmla="*/ 4766468 w 4836318"/>
                <a:gd name="connsiteY159" fmla="*/ 4297362 h 4373562"/>
                <a:gd name="connsiteX160" fmla="*/ 4829968 w 4836318"/>
                <a:gd name="connsiteY160" fmla="*/ 4348162 h 4373562"/>
                <a:gd name="connsiteX161" fmla="*/ 4836318 w 4836318"/>
                <a:gd name="connsiteY161" fmla="*/ 4373562 h 4373562"/>
                <a:gd name="connsiteX162" fmla="*/ 4836318 w 4836318"/>
                <a:gd name="connsiteY16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3464718 w 4836318"/>
                <a:gd name="connsiteY124" fmla="*/ 3243262 h 4373562"/>
                <a:gd name="connsiteX125" fmla="*/ 3477418 w 4836318"/>
                <a:gd name="connsiteY125" fmla="*/ 3281362 h 4373562"/>
                <a:gd name="connsiteX126" fmla="*/ 3509168 w 4836318"/>
                <a:gd name="connsiteY126" fmla="*/ 3325812 h 4373562"/>
                <a:gd name="connsiteX127" fmla="*/ 3585368 w 4836318"/>
                <a:gd name="connsiteY127" fmla="*/ 3319462 h 4373562"/>
                <a:gd name="connsiteX128" fmla="*/ 3623468 w 4836318"/>
                <a:gd name="connsiteY128" fmla="*/ 3370262 h 4373562"/>
                <a:gd name="connsiteX129" fmla="*/ 3655218 w 4836318"/>
                <a:gd name="connsiteY129" fmla="*/ 3408362 h 4373562"/>
                <a:gd name="connsiteX130" fmla="*/ 3693318 w 4836318"/>
                <a:gd name="connsiteY130" fmla="*/ 3478212 h 4373562"/>
                <a:gd name="connsiteX131" fmla="*/ 3706018 w 4836318"/>
                <a:gd name="connsiteY131" fmla="*/ 3522662 h 4373562"/>
                <a:gd name="connsiteX132" fmla="*/ 3807618 w 4836318"/>
                <a:gd name="connsiteY132" fmla="*/ 3560762 h 4373562"/>
                <a:gd name="connsiteX133" fmla="*/ 3858418 w 4836318"/>
                <a:gd name="connsiteY133" fmla="*/ 3548062 h 4373562"/>
                <a:gd name="connsiteX134" fmla="*/ 3877468 w 4836318"/>
                <a:gd name="connsiteY134" fmla="*/ 3643312 h 4373562"/>
                <a:gd name="connsiteX135" fmla="*/ 3934618 w 4836318"/>
                <a:gd name="connsiteY135" fmla="*/ 3649662 h 4373562"/>
                <a:gd name="connsiteX136" fmla="*/ 3998118 w 4836318"/>
                <a:gd name="connsiteY136" fmla="*/ 3675062 h 4373562"/>
                <a:gd name="connsiteX137" fmla="*/ 4048918 w 4836318"/>
                <a:gd name="connsiteY137" fmla="*/ 3681412 h 4373562"/>
                <a:gd name="connsiteX138" fmla="*/ 4074318 w 4836318"/>
                <a:gd name="connsiteY138" fmla="*/ 3687762 h 4373562"/>
                <a:gd name="connsiteX139" fmla="*/ 4125118 w 4836318"/>
                <a:gd name="connsiteY139" fmla="*/ 3738562 h 4373562"/>
                <a:gd name="connsiteX140" fmla="*/ 4144168 w 4836318"/>
                <a:gd name="connsiteY140" fmla="*/ 3744912 h 4373562"/>
                <a:gd name="connsiteX141" fmla="*/ 4150518 w 4836318"/>
                <a:gd name="connsiteY141" fmla="*/ 3808412 h 4373562"/>
                <a:gd name="connsiteX142" fmla="*/ 4150518 w 4836318"/>
                <a:gd name="connsiteY142" fmla="*/ 3808412 h 4373562"/>
                <a:gd name="connsiteX143" fmla="*/ 4226718 w 4836318"/>
                <a:gd name="connsiteY143" fmla="*/ 3897312 h 4373562"/>
                <a:gd name="connsiteX144" fmla="*/ 4271168 w 4836318"/>
                <a:gd name="connsiteY144" fmla="*/ 3929062 h 4373562"/>
                <a:gd name="connsiteX145" fmla="*/ 4271168 w 4836318"/>
                <a:gd name="connsiteY145" fmla="*/ 3929062 h 4373562"/>
                <a:gd name="connsiteX146" fmla="*/ 4372768 w 4836318"/>
                <a:gd name="connsiteY146" fmla="*/ 3973512 h 4373562"/>
                <a:gd name="connsiteX147" fmla="*/ 4385468 w 4836318"/>
                <a:gd name="connsiteY147" fmla="*/ 4024312 h 4373562"/>
                <a:gd name="connsiteX148" fmla="*/ 4385468 w 4836318"/>
                <a:gd name="connsiteY148" fmla="*/ 4024312 h 4373562"/>
                <a:gd name="connsiteX149" fmla="*/ 4442618 w 4836318"/>
                <a:gd name="connsiteY149" fmla="*/ 4068762 h 4373562"/>
                <a:gd name="connsiteX150" fmla="*/ 4468018 w 4836318"/>
                <a:gd name="connsiteY150" fmla="*/ 4106862 h 4373562"/>
                <a:gd name="connsiteX151" fmla="*/ 4468018 w 4836318"/>
                <a:gd name="connsiteY151" fmla="*/ 4106862 h 4373562"/>
                <a:gd name="connsiteX152" fmla="*/ 4563268 w 4836318"/>
                <a:gd name="connsiteY152" fmla="*/ 4144962 h 4373562"/>
                <a:gd name="connsiteX153" fmla="*/ 4556918 w 4836318"/>
                <a:gd name="connsiteY153" fmla="*/ 4208462 h 4373562"/>
                <a:gd name="connsiteX154" fmla="*/ 4601368 w 4836318"/>
                <a:gd name="connsiteY154" fmla="*/ 4214812 h 4373562"/>
                <a:gd name="connsiteX155" fmla="*/ 4614068 w 4836318"/>
                <a:gd name="connsiteY155" fmla="*/ 4252912 h 4373562"/>
                <a:gd name="connsiteX156" fmla="*/ 4652168 w 4836318"/>
                <a:gd name="connsiteY156" fmla="*/ 4291012 h 4373562"/>
                <a:gd name="connsiteX157" fmla="*/ 4652168 w 4836318"/>
                <a:gd name="connsiteY157" fmla="*/ 4291012 h 4373562"/>
                <a:gd name="connsiteX158" fmla="*/ 4766468 w 4836318"/>
                <a:gd name="connsiteY158" fmla="*/ 4297362 h 4373562"/>
                <a:gd name="connsiteX159" fmla="*/ 4829968 w 4836318"/>
                <a:gd name="connsiteY159" fmla="*/ 4348162 h 4373562"/>
                <a:gd name="connsiteX160" fmla="*/ 4836318 w 4836318"/>
                <a:gd name="connsiteY160" fmla="*/ 4373562 h 4373562"/>
                <a:gd name="connsiteX161" fmla="*/ 4836318 w 4836318"/>
                <a:gd name="connsiteY16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3477418 w 4836318"/>
                <a:gd name="connsiteY124" fmla="*/ 3281362 h 4373562"/>
                <a:gd name="connsiteX125" fmla="*/ 3509168 w 4836318"/>
                <a:gd name="connsiteY125" fmla="*/ 3325812 h 4373562"/>
                <a:gd name="connsiteX126" fmla="*/ 3585368 w 4836318"/>
                <a:gd name="connsiteY126" fmla="*/ 3319462 h 4373562"/>
                <a:gd name="connsiteX127" fmla="*/ 3623468 w 4836318"/>
                <a:gd name="connsiteY127" fmla="*/ 3370262 h 4373562"/>
                <a:gd name="connsiteX128" fmla="*/ 3655218 w 4836318"/>
                <a:gd name="connsiteY128" fmla="*/ 3408362 h 4373562"/>
                <a:gd name="connsiteX129" fmla="*/ 3693318 w 4836318"/>
                <a:gd name="connsiteY129" fmla="*/ 3478212 h 4373562"/>
                <a:gd name="connsiteX130" fmla="*/ 3706018 w 4836318"/>
                <a:gd name="connsiteY130" fmla="*/ 3522662 h 4373562"/>
                <a:gd name="connsiteX131" fmla="*/ 3807618 w 4836318"/>
                <a:gd name="connsiteY131" fmla="*/ 3560762 h 4373562"/>
                <a:gd name="connsiteX132" fmla="*/ 3858418 w 4836318"/>
                <a:gd name="connsiteY132" fmla="*/ 3548062 h 4373562"/>
                <a:gd name="connsiteX133" fmla="*/ 3877468 w 4836318"/>
                <a:gd name="connsiteY133" fmla="*/ 3643312 h 4373562"/>
                <a:gd name="connsiteX134" fmla="*/ 3934618 w 4836318"/>
                <a:gd name="connsiteY134" fmla="*/ 3649662 h 4373562"/>
                <a:gd name="connsiteX135" fmla="*/ 3998118 w 4836318"/>
                <a:gd name="connsiteY135" fmla="*/ 3675062 h 4373562"/>
                <a:gd name="connsiteX136" fmla="*/ 4048918 w 4836318"/>
                <a:gd name="connsiteY136" fmla="*/ 3681412 h 4373562"/>
                <a:gd name="connsiteX137" fmla="*/ 4074318 w 4836318"/>
                <a:gd name="connsiteY137" fmla="*/ 3687762 h 4373562"/>
                <a:gd name="connsiteX138" fmla="*/ 4125118 w 4836318"/>
                <a:gd name="connsiteY138" fmla="*/ 3738562 h 4373562"/>
                <a:gd name="connsiteX139" fmla="*/ 4144168 w 4836318"/>
                <a:gd name="connsiteY139" fmla="*/ 3744912 h 4373562"/>
                <a:gd name="connsiteX140" fmla="*/ 4150518 w 4836318"/>
                <a:gd name="connsiteY140" fmla="*/ 3808412 h 4373562"/>
                <a:gd name="connsiteX141" fmla="*/ 4150518 w 4836318"/>
                <a:gd name="connsiteY141" fmla="*/ 3808412 h 4373562"/>
                <a:gd name="connsiteX142" fmla="*/ 4226718 w 4836318"/>
                <a:gd name="connsiteY142" fmla="*/ 3897312 h 4373562"/>
                <a:gd name="connsiteX143" fmla="*/ 4271168 w 4836318"/>
                <a:gd name="connsiteY143" fmla="*/ 3929062 h 4373562"/>
                <a:gd name="connsiteX144" fmla="*/ 4271168 w 4836318"/>
                <a:gd name="connsiteY144" fmla="*/ 3929062 h 4373562"/>
                <a:gd name="connsiteX145" fmla="*/ 4372768 w 4836318"/>
                <a:gd name="connsiteY145" fmla="*/ 3973512 h 4373562"/>
                <a:gd name="connsiteX146" fmla="*/ 4385468 w 4836318"/>
                <a:gd name="connsiteY146" fmla="*/ 4024312 h 4373562"/>
                <a:gd name="connsiteX147" fmla="*/ 4385468 w 4836318"/>
                <a:gd name="connsiteY147" fmla="*/ 4024312 h 4373562"/>
                <a:gd name="connsiteX148" fmla="*/ 4442618 w 4836318"/>
                <a:gd name="connsiteY148" fmla="*/ 4068762 h 4373562"/>
                <a:gd name="connsiteX149" fmla="*/ 4468018 w 4836318"/>
                <a:gd name="connsiteY149" fmla="*/ 4106862 h 4373562"/>
                <a:gd name="connsiteX150" fmla="*/ 4468018 w 4836318"/>
                <a:gd name="connsiteY150" fmla="*/ 4106862 h 4373562"/>
                <a:gd name="connsiteX151" fmla="*/ 4563268 w 4836318"/>
                <a:gd name="connsiteY151" fmla="*/ 4144962 h 4373562"/>
                <a:gd name="connsiteX152" fmla="*/ 4556918 w 4836318"/>
                <a:gd name="connsiteY152" fmla="*/ 4208462 h 4373562"/>
                <a:gd name="connsiteX153" fmla="*/ 4601368 w 4836318"/>
                <a:gd name="connsiteY153" fmla="*/ 4214812 h 4373562"/>
                <a:gd name="connsiteX154" fmla="*/ 4614068 w 4836318"/>
                <a:gd name="connsiteY154" fmla="*/ 4252912 h 4373562"/>
                <a:gd name="connsiteX155" fmla="*/ 4652168 w 4836318"/>
                <a:gd name="connsiteY155" fmla="*/ 4291012 h 4373562"/>
                <a:gd name="connsiteX156" fmla="*/ 4652168 w 4836318"/>
                <a:gd name="connsiteY156" fmla="*/ 4291012 h 4373562"/>
                <a:gd name="connsiteX157" fmla="*/ 4766468 w 4836318"/>
                <a:gd name="connsiteY157" fmla="*/ 4297362 h 4373562"/>
                <a:gd name="connsiteX158" fmla="*/ 4829968 w 4836318"/>
                <a:gd name="connsiteY158" fmla="*/ 4348162 h 4373562"/>
                <a:gd name="connsiteX159" fmla="*/ 4836318 w 4836318"/>
                <a:gd name="connsiteY159" fmla="*/ 4373562 h 4373562"/>
                <a:gd name="connsiteX160" fmla="*/ 4836318 w 4836318"/>
                <a:gd name="connsiteY16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3509168 w 4836318"/>
                <a:gd name="connsiteY124" fmla="*/ 3325812 h 4373562"/>
                <a:gd name="connsiteX125" fmla="*/ 3585368 w 4836318"/>
                <a:gd name="connsiteY125" fmla="*/ 3319462 h 4373562"/>
                <a:gd name="connsiteX126" fmla="*/ 3623468 w 4836318"/>
                <a:gd name="connsiteY126" fmla="*/ 3370262 h 4373562"/>
                <a:gd name="connsiteX127" fmla="*/ 3655218 w 4836318"/>
                <a:gd name="connsiteY127" fmla="*/ 3408362 h 4373562"/>
                <a:gd name="connsiteX128" fmla="*/ 3693318 w 4836318"/>
                <a:gd name="connsiteY128" fmla="*/ 3478212 h 4373562"/>
                <a:gd name="connsiteX129" fmla="*/ 3706018 w 4836318"/>
                <a:gd name="connsiteY129" fmla="*/ 3522662 h 4373562"/>
                <a:gd name="connsiteX130" fmla="*/ 3807618 w 4836318"/>
                <a:gd name="connsiteY130" fmla="*/ 3560762 h 4373562"/>
                <a:gd name="connsiteX131" fmla="*/ 3858418 w 4836318"/>
                <a:gd name="connsiteY131" fmla="*/ 3548062 h 4373562"/>
                <a:gd name="connsiteX132" fmla="*/ 3877468 w 4836318"/>
                <a:gd name="connsiteY132" fmla="*/ 3643312 h 4373562"/>
                <a:gd name="connsiteX133" fmla="*/ 3934618 w 4836318"/>
                <a:gd name="connsiteY133" fmla="*/ 3649662 h 4373562"/>
                <a:gd name="connsiteX134" fmla="*/ 3998118 w 4836318"/>
                <a:gd name="connsiteY134" fmla="*/ 3675062 h 4373562"/>
                <a:gd name="connsiteX135" fmla="*/ 4048918 w 4836318"/>
                <a:gd name="connsiteY135" fmla="*/ 3681412 h 4373562"/>
                <a:gd name="connsiteX136" fmla="*/ 4074318 w 4836318"/>
                <a:gd name="connsiteY136" fmla="*/ 3687762 h 4373562"/>
                <a:gd name="connsiteX137" fmla="*/ 4125118 w 4836318"/>
                <a:gd name="connsiteY137" fmla="*/ 3738562 h 4373562"/>
                <a:gd name="connsiteX138" fmla="*/ 4144168 w 4836318"/>
                <a:gd name="connsiteY138" fmla="*/ 3744912 h 4373562"/>
                <a:gd name="connsiteX139" fmla="*/ 4150518 w 4836318"/>
                <a:gd name="connsiteY139" fmla="*/ 3808412 h 4373562"/>
                <a:gd name="connsiteX140" fmla="*/ 4150518 w 4836318"/>
                <a:gd name="connsiteY140" fmla="*/ 3808412 h 4373562"/>
                <a:gd name="connsiteX141" fmla="*/ 4226718 w 4836318"/>
                <a:gd name="connsiteY141" fmla="*/ 3897312 h 4373562"/>
                <a:gd name="connsiteX142" fmla="*/ 4271168 w 4836318"/>
                <a:gd name="connsiteY142" fmla="*/ 3929062 h 4373562"/>
                <a:gd name="connsiteX143" fmla="*/ 4271168 w 4836318"/>
                <a:gd name="connsiteY143" fmla="*/ 3929062 h 4373562"/>
                <a:gd name="connsiteX144" fmla="*/ 4372768 w 4836318"/>
                <a:gd name="connsiteY144" fmla="*/ 3973512 h 4373562"/>
                <a:gd name="connsiteX145" fmla="*/ 4385468 w 4836318"/>
                <a:gd name="connsiteY145" fmla="*/ 4024312 h 4373562"/>
                <a:gd name="connsiteX146" fmla="*/ 4385468 w 4836318"/>
                <a:gd name="connsiteY146" fmla="*/ 4024312 h 4373562"/>
                <a:gd name="connsiteX147" fmla="*/ 4442618 w 4836318"/>
                <a:gd name="connsiteY147" fmla="*/ 4068762 h 4373562"/>
                <a:gd name="connsiteX148" fmla="*/ 4468018 w 4836318"/>
                <a:gd name="connsiteY148" fmla="*/ 4106862 h 4373562"/>
                <a:gd name="connsiteX149" fmla="*/ 4468018 w 4836318"/>
                <a:gd name="connsiteY149" fmla="*/ 4106862 h 4373562"/>
                <a:gd name="connsiteX150" fmla="*/ 4563268 w 4836318"/>
                <a:gd name="connsiteY150" fmla="*/ 4144962 h 4373562"/>
                <a:gd name="connsiteX151" fmla="*/ 4556918 w 4836318"/>
                <a:gd name="connsiteY151" fmla="*/ 4208462 h 4373562"/>
                <a:gd name="connsiteX152" fmla="*/ 4601368 w 4836318"/>
                <a:gd name="connsiteY152" fmla="*/ 4214812 h 4373562"/>
                <a:gd name="connsiteX153" fmla="*/ 4614068 w 4836318"/>
                <a:gd name="connsiteY153" fmla="*/ 4252912 h 4373562"/>
                <a:gd name="connsiteX154" fmla="*/ 4652168 w 4836318"/>
                <a:gd name="connsiteY154" fmla="*/ 4291012 h 4373562"/>
                <a:gd name="connsiteX155" fmla="*/ 4652168 w 4836318"/>
                <a:gd name="connsiteY155" fmla="*/ 4291012 h 4373562"/>
                <a:gd name="connsiteX156" fmla="*/ 4766468 w 4836318"/>
                <a:gd name="connsiteY156" fmla="*/ 4297362 h 4373562"/>
                <a:gd name="connsiteX157" fmla="*/ 4829968 w 4836318"/>
                <a:gd name="connsiteY157" fmla="*/ 4348162 h 4373562"/>
                <a:gd name="connsiteX158" fmla="*/ 4836318 w 4836318"/>
                <a:gd name="connsiteY158" fmla="*/ 4373562 h 4373562"/>
                <a:gd name="connsiteX159" fmla="*/ 4836318 w 4836318"/>
                <a:gd name="connsiteY15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3394868 w 4836318"/>
                <a:gd name="connsiteY124" fmla="*/ 3280568 h 4373562"/>
                <a:gd name="connsiteX125" fmla="*/ 3585368 w 4836318"/>
                <a:gd name="connsiteY125" fmla="*/ 3319462 h 4373562"/>
                <a:gd name="connsiteX126" fmla="*/ 3623468 w 4836318"/>
                <a:gd name="connsiteY126" fmla="*/ 3370262 h 4373562"/>
                <a:gd name="connsiteX127" fmla="*/ 3655218 w 4836318"/>
                <a:gd name="connsiteY127" fmla="*/ 3408362 h 4373562"/>
                <a:gd name="connsiteX128" fmla="*/ 3693318 w 4836318"/>
                <a:gd name="connsiteY128" fmla="*/ 3478212 h 4373562"/>
                <a:gd name="connsiteX129" fmla="*/ 3706018 w 4836318"/>
                <a:gd name="connsiteY129" fmla="*/ 3522662 h 4373562"/>
                <a:gd name="connsiteX130" fmla="*/ 3807618 w 4836318"/>
                <a:gd name="connsiteY130" fmla="*/ 3560762 h 4373562"/>
                <a:gd name="connsiteX131" fmla="*/ 3858418 w 4836318"/>
                <a:gd name="connsiteY131" fmla="*/ 3548062 h 4373562"/>
                <a:gd name="connsiteX132" fmla="*/ 3877468 w 4836318"/>
                <a:gd name="connsiteY132" fmla="*/ 3643312 h 4373562"/>
                <a:gd name="connsiteX133" fmla="*/ 3934618 w 4836318"/>
                <a:gd name="connsiteY133" fmla="*/ 3649662 h 4373562"/>
                <a:gd name="connsiteX134" fmla="*/ 3998118 w 4836318"/>
                <a:gd name="connsiteY134" fmla="*/ 3675062 h 4373562"/>
                <a:gd name="connsiteX135" fmla="*/ 4048918 w 4836318"/>
                <a:gd name="connsiteY135" fmla="*/ 3681412 h 4373562"/>
                <a:gd name="connsiteX136" fmla="*/ 4074318 w 4836318"/>
                <a:gd name="connsiteY136" fmla="*/ 3687762 h 4373562"/>
                <a:gd name="connsiteX137" fmla="*/ 4125118 w 4836318"/>
                <a:gd name="connsiteY137" fmla="*/ 3738562 h 4373562"/>
                <a:gd name="connsiteX138" fmla="*/ 4144168 w 4836318"/>
                <a:gd name="connsiteY138" fmla="*/ 3744912 h 4373562"/>
                <a:gd name="connsiteX139" fmla="*/ 4150518 w 4836318"/>
                <a:gd name="connsiteY139" fmla="*/ 3808412 h 4373562"/>
                <a:gd name="connsiteX140" fmla="*/ 4150518 w 4836318"/>
                <a:gd name="connsiteY140" fmla="*/ 3808412 h 4373562"/>
                <a:gd name="connsiteX141" fmla="*/ 4226718 w 4836318"/>
                <a:gd name="connsiteY141" fmla="*/ 3897312 h 4373562"/>
                <a:gd name="connsiteX142" fmla="*/ 4271168 w 4836318"/>
                <a:gd name="connsiteY142" fmla="*/ 3929062 h 4373562"/>
                <a:gd name="connsiteX143" fmla="*/ 4271168 w 4836318"/>
                <a:gd name="connsiteY143" fmla="*/ 3929062 h 4373562"/>
                <a:gd name="connsiteX144" fmla="*/ 4372768 w 4836318"/>
                <a:gd name="connsiteY144" fmla="*/ 3973512 h 4373562"/>
                <a:gd name="connsiteX145" fmla="*/ 4385468 w 4836318"/>
                <a:gd name="connsiteY145" fmla="*/ 4024312 h 4373562"/>
                <a:gd name="connsiteX146" fmla="*/ 4385468 w 4836318"/>
                <a:gd name="connsiteY146" fmla="*/ 4024312 h 4373562"/>
                <a:gd name="connsiteX147" fmla="*/ 4442618 w 4836318"/>
                <a:gd name="connsiteY147" fmla="*/ 4068762 h 4373562"/>
                <a:gd name="connsiteX148" fmla="*/ 4468018 w 4836318"/>
                <a:gd name="connsiteY148" fmla="*/ 4106862 h 4373562"/>
                <a:gd name="connsiteX149" fmla="*/ 4468018 w 4836318"/>
                <a:gd name="connsiteY149" fmla="*/ 4106862 h 4373562"/>
                <a:gd name="connsiteX150" fmla="*/ 4563268 w 4836318"/>
                <a:gd name="connsiteY150" fmla="*/ 4144962 h 4373562"/>
                <a:gd name="connsiteX151" fmla="*/ 4556918 w 4836318"/>
                <a:gd name="connsiteY151" fmla="*/ 4208462 h 4373562"/>
                <a:gd name="connsiteX152" fmla="*/ 4601368 w 4836318"/>
                <a:gd name="connsiteY152" fmla="*/ 4214812 h 4373562"/>
                <a:gd name="connsiteX153" fmla="*/ 4614068 w 4836318"/>
                <a:gd name="connsiteY153" fmla="*/ 4252912 h 4373562"/>
                <a:gd name="connsiteX154" fmla="*/ 4652168 w 4836318"/>
                <a:gd name="connsiteY154" fmla="*/ 4291012 h 4373562"/>
                <a:gd name="connsiteX155" fmla="*/ 4652168 w 4836318"/>
                <a:gd name="connsiteY155" fmla="*/ 4291012 h 4373562"/>
                <a:gd name="connsiteX156" fmla="*/ 4766468 w 4836318"/>
                <a:gd name="connsiteY156" fmla="*/ 4297362 h 4373562"/>
                <a:gd name="connsiteX157" fmla="*/ 4829968 w 4836318"/>
                <a:gd name="connsiteY157" fmla="*/ 4348162 h 4373562"/>
                <a:gd name="connsiteX158" fmla="*/ 4836318 w 4836318"/>
                <a:gd name="connsiteY158" fmla="*/ 4373562 h 4373562"/>
                <a:gd name="connsiteX159" fmla="*/ 4836318 w 4836318"/>
                <a:gd name="connsiteY15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3585368 w 4836318"/>
                <a:gd name="connsiteY124" fmla="*/ 3319462 h 4373562"/>
                <a:gd name="connsiteX125" fmla="*/ 3623468 w 4836318"/>
                <a:gd name="connsiteY125" fmla="*/ 3370262 h 4373562"/>
                <a:gd name="connsiteX126" fmla="*/ 3655218 w 4836318"/>
                <a:gd name="connsiteY126" fmla="*/ 3408362 h 4373562"/>
                <a:gd name="connsiteX127" fmla="*/ 3693318 w 4836318"/>
                <a:gd name="connsiteY127" fmla="*/ 3478212 h 4373562"/>
                <a:gd name="connsiteX128" fmla="*/ 3706018 w 4836318"/>
                <a:gd name="connsiteY128" fmla="*/ 3522662 h 4373562"/>
                <a:gd name="connsiteX129" fmla="*/ 3807618 w 4836318"/>
                <a:gd name="connsiteY129" fmla="*/ 3560762 h 4373562"/>
                <a:gd name="connsiteX130" fmla="*/ 3858418 w 4836318"/>
                <a:gd name="connsiteY130" fmla="*/ 3548062 h 4373562"/>
                <a:gd name="connsiteX131" fmla="*/ 3877468 w 4836318"/>
                <a:gd name="connsiteY131" fmla="*/ 3643312 h 4373562"/>
                <a:gd name="connsiteX132" fmla="*/ 3934618 w 4836318"/>
                <a:gd name="connsiteY132" fmla="*/ 3649662 h 4373562"/>
                <a:gd name="connsiteX133" fmla="*/ 3998118 w 4836318"/>
                <a:gd name="connsiteY133" fmla="*/ 3675062 h 4373562"/>
                <a:gd name="connsiteX134" fmla="*/ 4048918 w 4836318"/>
                <a:gd name="connsiteY134" fmla="*/ 3681412 h 4373562"/>
                <a:gd name="connsiteX135" fmla="*/ 4074318 w 4836318"/>
                <a:gd name="connsiteY135" fmla="*/ 3687762 h 4373562"/>
                <a:gd name="connsiteX136" fmla="*/ 4125118 w 4836318"/>
                <a:gd name="connsiteY136" fmla="*/ 3738562 h 4373562"/>
                <a:gd name="connsiteX137" fmla="*/ 4144168 w 4836318"/>
                <a:gd name="connsiteY137" fmla="*/ 3744912 h 4373562"/>
                <a:gd name="connsiteX138" fmla="*/ 4150518 w 4836318"/>
                <a:gd name="connsiteY138" fmla="*/ 3808412 h 4373562"/>
                <a:gd name="connsiteX139" fmla="*/ 4150518 w 4836318"/>
                <a:gd name="connsiteY139" fmla="*/ 3808412 h 4373562"/>
                <a:gd name="connsiteX140" fmla="*/ 4226718 w 4836318"/>
                <a:gd name="connsiteY140" fmla="*/ 3897312 h 4373562"/>
                <a:gd name="connsiteX141" fmla="*/ 4271168 w 4836318"/>
                <a:gd name="connsiteY141" fmla="*/ 3929062 h 4373562"/>
                <a:gd name="connsiteX142" fmla="*/ 4271168 w 4836318"/>
                <a:gd name="connsiteY142" fmla="*/ 3929062 h 4373562"/>
                <a:gd name="connsiteX143" fmla="*/ 4372768 w 4836318"/>
                <a:gd name="connsiteY143" fmla="*/ 3973512 h 4373562"/>
                <a:gd name="connsiteX144" fmla="*/ 4385468 w 4836318"/>
                <a:gd name="connsiteY144" fmla="*/ 4024312 h 4373562"/>
                <a:gd name="connsiteX145" fmla="*/ 4385468 w 4836318"/>
                <a:gd name="connsiteY145" fmla="*/ 4024312 h 4373562"/>
                <a:gd name="connsiteX146" fmla="*/ 4442618 w 4836318"/>
                <a:gd name="connsiteY146" fmla="*/ 4068762 h 4373562"/>
                <a:gd name="connsiteX147" fmla="*/ 4468018 w 4836318"/>
                <a:gd name="connsiteY147" fmla="*/ 4106862 h 4373562"/>
                <a:gd name="connsiteX148" fmla="*/ 4468018 w 4836318"/>
                <a:gd name="connsiteY148" fmla="*/ 4106862 h 4373562"/>
                <a:gd name="connsiteX149" fmla="*/ 4563268 w 4836318"/>
                <a:gd name="connsiteY149" fmla="*/ 4144962 h 4373562"/>
                <a:gd name="connsiteX150" fmla="*/ 4556918 w 4836318"/>
                <a:gd name="connsiteY150" fmla="*/ 4208462 h 4373562"/>
                <a:gd name="connsiteX151" fmla="*/ 4601368 w 4836318"/>
                <a:gd name="connsiteY151" fmla="*/ 4214812 h 4373562"/>
                <a:gd name="connsiteX152" fmla="*/ 4614068 w 4836318"/>
                <a:gd name="connsiteY152" fmla="*/ 4252912 h 4373562"/>
                <a:gd name="connsiteX153" fmla="*/ 4652168 w 4836318"/>
                <a:gd name="connsiteY153" fmla="*/ 4291012 h 4373562"/>
                <a:gd name="connsiteX154" fmla="*/ 4652168 w 4836318"/>
                <a:gd name="connsiteY154" fmla="*/ 4291012 h 4373562"/>
                <a:gd name="connsiteX155" fmla="*/ 4766468 w 4836318"/>
                <a:gd name="connsiteY155" fmla="*/ 4297362 h 4373562"/>
                <a:gd name="connsiteX156" fmla="*/ 4829968 w 4836318"/>
                <a:gd name="connsiteY156" fmla="*/ 4348162 h 4373562"/>
                <a:gd name="connsiteX157" fmla="*/ 4836318 w 4836318"/>
                <a:gd name="connsiteY157" fmla="*/ 4373562 h 4373562"/>
                <a:gd name="connsiteX158" fmla="*/ 4836318 w 4836318"/>
                <a:gd name="connsiteY158"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3623468 w 4836318"/>
                <a:gd name="connsiteY124" fmla="*/ 3370262 h 4373562"/>
                <a:gd name="connsiteX125" fmla="*/ 3655218 w 4836318"/>
                <a:gd name="connsiteY125" fmla="*/ 3408362 h 4373562"/>
                <a:gd name="connsiteX126" fmla="*/ 3693318 w 4836318"/>
                <a:gd name="connsiteY126" fmla="*/ 3478212 h 4373562"/>
                <a:gd name="connsiteX127" fmla="*/ 3706018 w 4836318"/>
                <a:gd name="connsiteY127" fmla="*/ 3522662 h 4373562"/>
                <a:gd name="connsiteX128" fmla="*/ 3807618 w 4836318"/>
                <a:gd name="connsiteY128" fmla="*/ 3560762 h 4373562"/>
                <a:gd name="connsiteX129" fmla="*/ 3858418 w 4836318"/>
                <a:gd name="connsiteY129" fmla="*/ 3548062 h 4373562"/>
                <a:gd name="connsiteX130" fmla="*/ 3877468 w 4836318"/>
                <a:gd name="connsiteY130" fmla="*/ 3643312 h 4373562"/>
                <a:gd name="connsiteX131" fmla="*/ 3934618 w 4836318"/>
                <a:gd name="connsiteY131" fmla="*/ 3649662 h 4373562"/>
                <a:gd name="connsiteX132" fmla="*/ 3998118 w 4836318"/>
                <a:gd name="connsiteY132" fmla="*/ 3675062 h 4373562"/>
                <a:gd name="connsiteX133" fmla="*/ 4048918 w 4836318"/>
                <a:gd name="connsiteY133" fmla="*/ 3681412 h 4373562"/>
                <a:gd name="connsiteX134" fmla="*/ 4074318 w 4836318"/>
                <a:gd name="connsiteY134" fmla="*/ 3687762 h 4373562"/>
                <a:gd name="connsiteX135" fmla="*/ 4125118 w 4836318"/>
                <a:gd name="connsiteY135" fmla="*/ 3738562 h 4373562"/>
                <a:gd name="connsiteX136" fmla="*/ 4144168 w 4836318"/>
                <a:gd name="connsiteY136" fmla="*/ 3744912 h 4373562"/>
                <a:gd name="connsiteX137" fmla="*/ 4150518 w 4836318"/>
                <a:gd name="connsiteY137" fmla="*/ 3808412 h 4373562"/>
                <a:gd name="connsiteX138" fmla="*/ 4150518 w 4836318"/>
                <a:gd name="connsiteY138" fmla="*/ 3808412 h 4373562"/>
                <a:gd name="connsiteX139" fmla="*/ 4226718 w 4836318"/>
                <a:gd name="connsiteY139" fmla="*/ 3897312 h 4373562"/>
                <a:gd name="connsiteX140" fmla="*/ 4271168 w 4836318"/>
                <a:gd name="connsiteY140" fmla="*/ 3929062 h 4373562"/>
                <a:gd name="connsiteX141" fmla="*/ 4271168 w 4836318"/>
                <a:gd name="connsiteY141" fmla="*/ 3929062 h 4373562"/>
                <a:gd name="connsiteX142" fmla="*/ 4372768 w 4836318"/>
                <a:gd name="connsiteY142" fmla="*/ 3973512 h 4373562"/>
                <a:gd name="connsiteX143" fmla="*/ 4385468 w 4836318"/>
                <a:gd name="connsiteY143" fmla="*/ 4024312 h 4373562"/>
                <a:gd name="connsiteX144" fmla="*/ 4385468 w 4836318"/>
                <a:gd name="connsiteY144" fmla="*/ 4024312 h 4373562"/>
                <a:gd name="connsiteX145" fmla="*/ 4442618 w 4836318"/>
                <a:gd name="connsiteY145" fmla="*/ 4068762 h 4373562"/>
                <a:gd name="connsiteX146" fmla="*/ 4468018 w 4836318"/>
                <a:gd name="connsiteY146" fmla="*/ 4106862 h 4373562"/>
                <a:gd name="connsiteX147" fmla="*/ 4468018 w 4836318"/>
                <a:gd name="connsiteY147" fmla="*/ 4106862 h 4373562"/>
                <a:gd name="connsiteX148" fmla="*/ 4563268 w 4836318"/>
                <a:gd name="connsiteY148" fmla="*/ 4144962 h 4373562"/>
                <a:gd name="connsiteX149" fmla="*/ 4556918 w 4836318"/>
                <a:gd name="connsiteY149" fmla="*/ 4208462 h 4373562"/>
                <a:gd name="connsiteX150" fmla="*/ 4601368 w 4836318"/>
                <a:gd name="connsiteY150" fmla="*/ 4214812 h 4373562"/>
                <a:gd name="connsiteX151" fmla="*/ 4614068 w 4836318"/>
                <a:gd name="connsiteY151" fmla="*/ 4252912 h 4373562"/>
                <a:gd name="connsiteX152" fmla="*/ 4652168 w 4836318"/>
                <a:gd name="connsiteY152" fmla="*/ 4291012 h 4373562"/>
                <a:gd name="connsiteX153" fmla="*/ 4652168 w 4836318"/>
                <a:gd name="connsiteY153" fmla="*/ 4291012 h 4373562"/>
                <a:gd name="connsiteX154" fmla="*/ 4766468 w 4836318"/>
                <a:gd name="connsiteY154" fmla="*/ 4297362 h 4373562"/>
                <a:gd name="connsiteX155" fmla="*/ 4829968 w 4836318"/>
                <a:gd name="connsiteY155" fmla="*/ 4348162 h 4373562"/>
                <a:gd name="connsiteX156" fmla="*/ 4836318 w 4836318"/>
                <a:gd name="connsiteY156" fmla="*/ 4373562 h 4373562"/>
                <a:gd name="connsiteX157" fmla="*/ 4836318 w 4836318"/>
                <a:gd name="connsiteY15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3655218 w 4836318"/>
                <a:gd name="connsiteY124" fmla="*/ 3408362 h 4373562"/>
                <a:gd name="connsiteX125" fmla="*/ 3693318 w 4836318"/>
                <a:gd name="connsiteY125" fmla="*/ 3478212 h 4373562"/>
                <a:gd name="connsiteX126" fmla="*/ 3706018 w 4836318"/>
                <a:gd name="connsiteY126" fmla="*/ 3522662 h 4373562"/>
                <a:gd name="connsiteX127" fmla="*/ 3807618 w 4836318"/>
                <a:gd name="connsiteY127" fmla="*/ 3560762 h 4373562"/>
                <a:gd name="connsiteX128" fmla="*/ 3858418 w 4836318"/>
                <a:gd name="connsiteY128" fmla="*/ 3548062 h 4373562"/>
                <a:gd name="connsiteX129" fmla="*/ 3877468 w 4836318"/>
                <a:gd name="connsiteY129" fmla="*/ 3643312 h 4373562"/>
                <a:gd name="connsiteX130" fmla="*/ 3934618 w 4836318"/>
                <a:gd name="connsiteY130" fmla="*/ 3649662 h 4373562"/>
                <a:gd name="connsiteX131" fmla="*/ 3998118 w 4836318"/>
                <a:gd name="connsiteY131" fmla="*/ 3675062 h 4373562"/>
                <a:gd name="connsiteX132" fmla="*/ 4048918 w 4836318"/>
                <a:gd name="connsiteY132" fmla="*/ 3681412 h 4373562"/>
                <a:gd name="connsiteX133" fmla="*/ 4074318 w 4836318"/>
                <a:gd name="connsiteY133" fmla="*/ 3687762 h 4373562"/>
                <a:gd name="connsiteX134" fmla="*/ 4125118 w 4836318"/>
                <a:gd name="connsiteY134" fmla="*/ 3738562 h 4373562"/>
                <a:gd name="connsiteX135" fmla="*/ 4144168 w 4836318"/>
                <a:gd name="connsiteY135" fmla="*/ 3744912 h 4373562"/>
                <a:gd name="connsiteX136" fmla="*/ 4150518 w 4836318"/>
                <a:gd name="connsiteY136" fmla="*/ 3808412 h 4373562"/>
                <a:gd name="connsiteX137" fmla="*/ 4150518 w 4836318"/>
                <a:gd name="connsiteY137" fmla="*/ 3808412 h 4373562"/>
                <a:gd name="connsiteX138" fmla="*/ 4226718 w 4836318"/>
                <a:gd name="connsiteY138" fmla="*/ 3897312 h 4373562"/>
                <a:gd name="connsiteX139" fmla="*/ 4271168 w 4836318"/>
                <a:gd name="connsiteY139" fmla="*/ 3929062 h 4373562"/>
                <a:gd name="connsiteX140" fmla="*/ 4271168 w 4836318"/>
                <a:gd name="connsiteY140" fmla="*/ 3929062 h 4373562"/>
                <a:gd name="connsiteX141" fmla="*/ 4372768 w 4836318"/>
                <a:gd name="connsiteY141" fmla="*/ 3973512 h 4373562"/>
                <a:gd name="connsiteX142" fmla="*/ 4385468 w 4836318"/>
                <a:gd name="connsiteY142" fmla="*/ 4024312 h 4373562"/>
                <a:gd name="connsiteX143" fmla="*/ 4385468 w 4836318"/>
                <a:gd name="connsiteY143" fmla="*/ 4024312 h 4373562"/>
                <a:gd name="connsiteX144" fmla="*/ 4442618 w 4836318"/>
                <a:gd name="connsiteY144" fmla="*/ 4068762 h 4373562"/>
                <a:gd name="connsiteX145" fmla="*/ 4468018 w 4836318"/>
                <a:gd name="connsiteY145" fmla="*/ 4106862 h 4373562"/>
                <a:gd name="connsiteX146" fmla="*/ 4468018 w 4836318"/>
                <a:gd name="connsiteY146" fmla="*/ 4106862 h 4373562"/>
                <a:gd name="connsiteX147" fmla="*/ 4563268 w 4836318"/>
                <a:gd name="connsiteY147" fmla="*/ 4144962 h 4373562"/>
                <a:gd name="connsiteX148" fmla="*/ 4556918 w 4836318"/>
                <a:gd name="connsiteY148" fmla="*/ 4208462 h 4373562"/>
                <a:gd name="connsiteX149" fmla="*/ 4601368 w 4836318"/>
                <a:gd name="connsiteY149" fmla="*/ 4214812 h 4373562"/>
                <a:gd name="connsiteX150" fmla="*/ 4614068 w 4836318"/>
                <a:gd name="connsiteY150" fmla="*/ 4252912 h 4373562"/>
                <a:gd name="connsiteX151" fmla="*/ 4652168 w 4836318"/>
                <a:gd name="connsiteY151" fmla="*/ 4291012 h 4373562"/>
                <a:gd name="connsiteX152" fmla="*/ 4652168 w 4836318"/>
                <a:gd name="connsiteY152" fmla="*/ 4291012 h 4373562"/>
                <a:gd name="connsiteX153" fmla="*/ 4766468 w 4836318"/>
                <a:gd name="connsiteY153" fmla="*/ 4297362 h 4373562"/>
                <a:gd name="connsiteX154" fmla="*/ 4829968 w 4836318"/>
                <a:gd name="connsiteY154" fmla="*/ 4348162 h 4373562"/>
                <a:gd name="connsiteX155" fmla="*/ 4836318 w 4836318"/>
                <a:gd name="connsiteY155" fmla="*/ 4373562 h 4373562"/>
                <a:gd name="connsiteX156" fmla="*/ 4836318 w 4836318"/>
                <a:gd name="connsiteY15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3693318 w 4836318"/>
                <a:gd name="connsiteY124" fmla="*/ 3478212 h 4373562"/>
                <a:gd name="connsiteX125" fmla="*/ 3706018 w 4836318"/>
                <a:gd name="connsiteY125" fmla="*/ 3522662 h 4373562"/>
                <a:gd name="connsiteX126" fmla="*/ 3807618 w 4836318"/>
                <a:gd name="connsiteY126" fmla="*/ 3560762 h 4373562"/>
                <a:gd name="connsiteX127" fmla="*/ 3858418 w 4836318"/>
                <a:gd name="connsiteY127" fmla="*/ 3548062 h 4373562"/>
                <a:gd name="connsiteX128" fmla="*/ 3877468 w 4836318"/>
                <a:gd name="connsiteY128" fmla="*/ 3643312 h 4373562"/>
                <a:gd name="connsiteX129" fmla="*/ 3934618 w 4836318"/>
                <a:gd name="connsiteY129" fmla="*/ 3649662 h 4373562"/>
                <a:gd name="connsiteX130" fmla="*/ 3998118 w 4836318"/>
                <a:gd name="connsiteY130" fmla="*/ 3675062 h 4373562"/>
                <a:gd name="connsiteX131" fmla="*/ 4048918 w 4836318"/>
                <a:gd name="connsiteY131" fmla="*/ 3681412 h 4373562"/>
                <a:gd name="connsiteX132" fmla="*/ 4074318 w 4836318"/>
                <a:gd name="connsiteY132" fmla="*/ 3687762 h 4373562"/>
                <a:gd name="connsiteX133" fmla="*/ 4125118 w 4836318"/>
                <a:gd name="connsiteY133" fmla="*/ 3738562 h 4373562"/>
                <a:gd name="connsiteX134" fmla="*/ 4144168 w 4836318"/>
                <a:gd name="connsiteY134" fmla="*/ 3744912 h 4373562"/>
                <a:gd name="connsiteX135" fmla="*/ 4150518 w 4836318"/>
                <a:gd name="connsiteY135" fmla="*/ 3808412 h 4373562"/>
                <a:gd name="connsiteX136" fmla="*/ 4150518 w 4836318"/>
                <a:gd name="connsiteY136" fmla="*/ 3808412 h 4373562"/>
                <a:gd name="connsiteX137" fmla="*/ 4226718 w 4836318"/>
                <a:gd name="connsiteY137" fmla="*/ 3897312 h 4373562"/>
                <a:gd name="connsiteX138" fmla="*/ 4271168 w 4836318"/>
                <a:gd name="connsiteY138" fmla="*/ 3929062 h 4373562"/>
                <a:gd name="connsiteX139" fmla="*/ 4271168 w 4836318"/>
                <a:gd name="connsiteY139" fmla="*/ 3929062 h 4373562"/>
                <a:gd name="connsiteX140" fmla="*/ 4372768 w 4836318"/>
                <a:gd name="connsiteY140" fmla="*/ 3973512 h 4373562"/>
                <a:gd name="connsiteX141" fmla="*/ 4385468 w 4836318"/>
                <a:gd name="connsiteY141" fmla="*/ 4024312 h 4373562"/>
                <a:gd name="connsiteX142" fmla="*/ 4385468 w 4836318"/>
                <a:gd name="connsiteY142" fmla="*/ 4024312 h 4373562"/>
                <a:gd name="connsiteX143" fmla="*/ 4442618 w 4836318"/>
                <a:gd name="connsiteY143" fmla="*/ 4068762 h 4373562"/>
                <a:gd name="connsiteX144" fmla="*/ 4468018 w 4836318"/>
                <a:gd name="connsiteY144" fmla="*/ 4106862 h 4373562"/>
                <a:gd name="connsiteX145" fmla="*/ 4468018 w 4836318"/>
                <a:gd name="connsiteY145" fmla="*/ 4106862 h 4373562"/>
                <a:gd name="connsiteX146" fmla="*/ 4563268 w 4836318"/>
                <a:gd name="connsiteY146" fmla="*/ 4144962 h 4373562"/>
                <a:gd name="connsiteX147" fmla="*/ 4556918 w 4836318"/>
                <a:gd name="connsiteY147" fmla="*/ 4208462 h 4373562"/>
                <a:gd name="connsiteX148" fmla="*/ 4601368 w 4836318"/>
                <a:gd name="connsiteY148" fmla="*/ 4214812 h 4373562"/>
                <a:gd name="connsiteX149" fmla="*/ 4614068 w 4836318"/>
                <a:gd name="connsiteY149" fmla="*/ 4252912 h 4373562"/>
                <a:gd name="connsiteX150" fmla="*/ 4652168 w 4836318"/>
                <a:gd name="connsiteY150" fmla="*/ 4291012 h 4373562"/>
                <a:gd name="connsiteX151" fmla="*/ 4652168 w 4836318"/>
                <a:gd name="connsiteY151" fmla="*/ 4291012 h 4373562"/>
                <a:gd name="connsiteX152" fmla="*/ 4766468 w 4836318"/>
                <a:gd name="connsiteY152" fmla="*/ 4297362 h 4373562"/>
                <a:gd name="connsiteX153" fmla="*/ 4829968 w 4836318"/>
                <a:gd name="connsiteY153" fmla="*/ 4348162 h 4373562"/>
                <a:gd name="connsiteX154" fmla="*/ 4836318 w 4836318"/>
                <a:gd name="connsiteY154" fmla="*/ 4373562 h 4373562"/>
                <a:gd name="connsiteX155" fmla="*/ 4836318 w 4836318"/>
                <a:gd name="connsiteY155"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3706018 w 4836318"/>
                <a:gd name="connsiteY124" fmla="*/ 3522662 h 4373562"/>
                <a:gd name="connsiteX125" fmla="*/ 3807618 w 4836318"/>
                <a:gd name="connsiteY125" fmla="*/ 3560762 h 4373562"/>
                <a:gd name="connsiteX126" fmla="*/ 3858418 w 4836318"/>
                <a:gd name="connsiteY126" fmla="*/ 3548062 h 4373562"/>
                <a:gd name="connsiteX127" fmla="*/ 3877468 w 4836318"/>
                <a:gd name="connsiteY127" fmla="*/ 3643312 h 4373562"/>
                <a:gd name="connsiteX128" fmla="*/ 3934618 w 4836318"/>
                <a:gd name="connsiteY128" fmla="*/ 3649662 h 4373562"/>
                <a:gd name="connsiteX129" fmla="*/ 3998118 w 4836318"/>
                <a:gd name="connsiteY129" fmla="*/ 3675062 h 4373562"/>
                <a:gd name="connsiteX130" fmla="*/ 4048918 w 4836318"/>
                <a:gd name="connsiteY130" fmla="*/ 3681412 h 4373562"/>
                <a:gd name="connsiteX131" fmla="*/ 4074318 w 4836318"/>
                <a:gd name="connsiteY131" fmla="*/ 3687762 h 4373562"/>
                <a:gd name="connsiteX132" fmla="*/ 4125118 w 4836318"/>
                <a:gd name="connsiteY132" fmla="*/ 3738562 h 4373562"/>
                <a:gd name="connsiteX133" fmla="*/ 4144168 w 4836318"/>
                <a:gd name="connsiteY133" fmla="*/ 3744912 h 4373562"/>
                <a:gd name="connsiteX134" fmla="*/ 4150518 w 4836318"/>
                <a:gd name="connsiteY134" fmla="*/ 3808412 h 4373562"/>
                <a:gd name="connsiteX135" fmla="*/ 4150518 w 4836318"/>
                <a:gd name="connsiteY135" fmla="*/ 3808412 h 4373562"/>
                <a:gd name="connsiteX136" fmla="*/ 4226718 w 4836318"/>
                <a:gd name="connsiteY136" fmla="*/ 3897312 h 4373562"/>
                <a:gd name="connsiteX137" fmla="*/ 4271168 w 4836318"/>
                <a:gd name="connsiteY137" fmla="*/ 3929062 h 4373562"/>
                <a:gd name="connsiteX138" fmla="*/ 4271168 w 4836318"/>
                <a:gd name="connsiteY138" fmla="*/ 3929062 h 4373562"/>
                <a:gd name="connsiteX139" fmla="*/ 4372768 w 4836318"/>
                <a:gd name="connsiteY139" fmla="*/ 3973512 h 4373562"/>
                <a:gd name="connsiteX140" fmla="*/ 4385468 w 4836318"/>
                <a:gd name="connsiteY140" fmla="*/ 4024312 h 4373562"/>
                <a:gd name="connsiteX141" fmla="*/ 4385468 w 4836318"/>
                <a:gd name="connsiteY141" fmla="*/ 4024312 h 4373562"/>
                <a:gd name="connsiteX142" fmla="*/ 4442618 w 4836318"/>
                <a:gd name="connsiteY142" fmla="*/ 4068762 h 4373562"/>
                <a:gd name="connsiteX143" fmla="*/ 4468018 w 4836318"/>
                <a:gd name="connsiteY143" fmla="*/ 4106862 h 4373562"/>
                <a:gd name="connsiteX144" fmla="*/ 4468018 w 4836318"/>
                <a:gd name="connsiteY144" fmla="*/ 4106862 h 4373562"/>
                <a:gd name="connsiteX145" fmla="*/ 4563268 w 4836318"/>
                <a:gd name="connsiteY145" fmla="*/ 4144962 h 4373562"/>
                <a:gd name="connsiteX146" fmla="*/ 4556918 w 4836318"/>
                <a:gd name="connsiteY146" fmla="*/ 4208462 h 4373562"/>
                <a:gd name="connsiteX147" fmla="*/ 4601368 w 4836318"/>
                <a:gd name="connsiteY147" fmla="*/ 4214812 h 4373562"/>
                <a:gd name="connsiteX148" fmla="*/ 4614068 w 4836318"/>
                <a:gd name="connsiteY148" fmla="*/ 4252912 h 4373562"/>
                <a:gd name="connsiteX149" fmla="*/ 4652168 w 4836318"/>
                <a:gd name="connsiteY149" fmla="*/ 4291012 h 4373562"/>
                <a:gd name="connsiteX150" fmla="*/ 4652168 w 4836318"/>
                <a:gd name="connsiteY150" fmla="*/ 4291012 h 4373562"/>
                <a:gd name="connsiteX151" fmla="*/ 4766468 w 4836318"/>
                <a:gd name="connsiteY151" fmla="*/ 4297362 h 4373562"/>
                <a:gd name="connsiteX152" fmla="*/ 4829968 w 4836318"/>
                <a:gd name="connsiteY152" fmla="*/ 4348162 h 4373562"/>
                <a:gd name="connsiteX153" fmla="*/ 4836318 w 4836318"/>
                <a:gd name="connsiteY153" fmla="*/ 4373562 h 4373562"/>
                <a:gd name="connsiteX154" fmla="*/ 4836318 w 4836318"/>
                <a:gd name="connsiteY154"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3807618 w 4836318"/>
                <a:gd name="connsiteY124" fmla="*/ 3560762 h 4373562"/>
                <a:gd name="connsiteX125" fmla="*/ 3858418 w 4836318"/>
                <a:gd name="connsiteY125" fmla="*/ 3548062 h 4373562"/>
                <a:gd name="connsiteX126" fmla="*/ 3877468 w 4836318"/>
                <a:gd name="connsiteY126" fmla="*/ 3643312 h 4373562"/>
                <a:gd name="connsiteX127" fmla="*/ 3934618 w 4836318"/>
                <a:gd name="connsiteY127" fmla="*/ 3649662 h 4373562"/>
                <a:gd name="connsiteX128" fmla="*/ 3998118 w 4836318"/>
                <a:gd name="connsiteY128" fmla="*/ 3675062 h 4373562"/>
                <a:gd name="connsiteX129" fmla="*/ 4048918 w 4836318"/>
                <a:gd name="connsiteY129" fmla="*/ 3681412 h 4373562"/>
                <a:gd name="connsiteX130" fmla="*/ 4074318 w 4836318"/>
                <a:gd name="connsiteY130" fmla="*/ 3687762 h 4373562"/>
                <a:gd name="connsiteX131" fmla="*/ 4125118 w 4836318"/>
                <a:gd name="connsiteY131" fmla="*/ 3738562 h 4373562"/>
                <a:gd name="connsiteX132" fmla="*/ 4144168 w 4836318"/>
                <a:gd name="connsiteY132" fmla="*/ 3744912 h 4373562"/>
                <a:gd name="connsiteX133" fmla="*/ 4150518 w 4836318"/>
                <a:gd name="connsiteY133" fmla="*/ 3808412 h 4373562"/>
                <a:gd name="connsiteX134" fmla="*/ 4150518 w 4836318"/>
                <a:gd name="connsiteY134" fmla="*/ 3808412 h 4373562"/>
                <a:gd name="connsiteX135" fmla="*/ 4226718 w 4836318"/>
                <a:gd name="connsiteY135" fmla="*/ 3897312 h 4373562"/>
                <a:gd name="connsiteX136" fmla="*/ 4271168 w 4836318"/>
                <a:gd name="connsiteY136" fmla="*/ 3929062 h 4373562"/>
                <a:gd name="connsiteX137" fmla="*/ 4271168 w 4836318"/>
                <a:gd name="connsiteY137" fmla="*/ 3929062 h 4373562"/>
                <a:gd name="connsiteX138" fmla="*/ 4372768 w 4836318"/>
                <a:gd name="connsiteY138" fmla="*/ 3973512 h 4373562"/>
                <a:gd name="connsiteX139" fmla="*/ 4385468 w 4836318"/>
                <a:gd name="connsiteY139" fmla="*/ 4024312 h 4373562"/>
                <a:gd name="connsiteX140" fmla="*/ 4385468 w 4836318"/>
                <a:gd name="connsiteY140" fmla="*/ 4024312 h 4373562"/>
                <a:gd name="connsiteX141" fmla="*/ 4442618 w 4836318"/>
                <a:gd name="connsiteY141" fmla="*/ 4068762 h 4373562"/>
                <a:gd name="connsiteX142" fmla="*/ 4468018 w 4836318"/>
                <a:gd name="connsiteY142" fmla="*/ 4106862 h 4373562"/>
                <a:gd name="connsiteX143" fmla="*/ 4468018 w 4836318"/>
                <a:gd name="connsiteY143" fmla="*/ 4106862 h 4373562"/>
                <a:gd name="connsiteX144" fmla="*/ 4563268 w 4836318"/>
                <a:gd name="connsiteY144" fmla="*/ 4144962 h 4373562"/>
                <a:gd name="connsiteX145" fmla="*/ 4556918 w 4836318"/>
                <a:gd name="connsiteY145" fmla="*/ 4208462 h 4373562"/>
                <a:gd name="connsiteX146" fmla="*/ 4601368 w 4836318"/>
                <a:gd name="connsiteY146" fmla="*/ 4214812 h 4373562"/>
                <a:gd name="connsiteX147" fmla="*/ 4614068 w 4836318"/>
                <a:gd name="connsiteY147" fmla="*/ 4252912 h 4373562"/>
                <a:gd name="connsiteX148" fmla="*/ 4652168 w 4836318"/>
                <a:gd name="connsiteY148" fmla="*/ 4291012 h 4373562"/>
                <a:gd name="connsiteX149" fmla="*/ 4652168 w 4836318"/>
                <a:gd name="connsiteY149" fmla="*/ 4291012 h 4373562"/>
                <a:gd name="connsiteX150" fmla="*/ 4766468 w 4836318"/>
                <a:gd name="connsiteY150" fmla="*/ 4297362 h 4373562"/>
                <a:gd name="connsiteX151" fmla="*/ 4829968 w 4836318"/>
                <a:gd name="connsiteY151" fmla="*/ 4348162 h 4373562"/>
                <a:gd name="connsiteX152" fmla="*/ 4836318 w 4836318"/>
                <a:gd name="connsiteY152" fmla="*/ 4373562 h 4373562"/>
                <a:gd name="connsiteX153" fmla="*/ 4836318 w 4836318"/>
                <a:gd name="connsiteY15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3858418 w 4836318"/>
                <a:gd name="connsiteY124" fmla="*/ 3548062 h 4373562"/>
                <a:gd name="connsiteX125" fmla="*/ 3877468 w 4836318"/>
                <a:gd name="connsiteY125" fmla="*/ 3643312 h 4373562"/>
                <a:gd name="connsiteX126" fmla="*/ 3934618 w 4836318"/>
                <a:gd name="connsiteY126" fmla="*/ 3649662 h 4373562"/>
                <a:gd name="connsiteX127" fmla="*/ 3998118 w 4836318"/>
                <a:gd name="connsiteY127" fmla="*/ 3675062 h 4373562"/>
                <a:gd name="connsiteX128" fmla="*/ 4048918 w 4836318"/>
                <a:gd name="connsiteY128" fmla="*/ 3681412 h 4373562"/>
                <a:gd name="connsiteX129" fmla="*/ 4074318 w 4836318"/>
                <a:gd name="connsiteY129" fmla="*/ 3687762 h 4373562"/>
                <a:gd name="connsiteX130" fmla="*/ 4125118 w 4836318"/>
                <a:gd name="connsiteY130" fmla="*/ 3738562 h 4373562"/>
                <a:gd name="connsiteX131" fmla="*/ 4144168 w 4836318"/>
                <a:gd name="connsiteY131" fmla="*/ 3744912 h 4373562"/>
                <a:gd name="connsiteX132" fmla="*/ 4150518 w 4836318"/>
                <a:gd name="connsiteY132" fmla="*/ 3808412 h 4373562"/>
                <a:gd name="connsiteX133" fmla="*/ 4150518 w 4836318"/>
                <a:gd name="connsiteY133" fmla="*/ 3808412 h 4373562"/>
                <a:gd name="connsiteX134" fmla="*/ 4226718 w 4836318"/>
                <a:gd name="connsiteY134" fmla="*/ 3897312 h 4373562"/>
                <a:gd name="connsiteX135" fmla="*/ 4271168 w 4836318"/>
                <a:gd name="connsiteY135" fmla="*/ 3929062 h 4373562"/>
                <a:gd name="connsiteX136" fmla="*/ 4271168 w 4836318"/>
                <a:gd name="connsiteY136" fmla="*/ 3929062 h 4373562"/>
                <a:gd name="connsiteX137" fmla="*/ 4372768 w 4836318"/>
                <a:gd name="connsiteY137" fmla="*/ 3973512 h 4373562"/>
                <a:gd name="connsiteX138" fmla="*/ 4385468 w 4836318"/>
                <a:gd name="connsiteY138" fmla="*/ 4024312 h 4373562"/>
                <a:gd name="connsiteX139" fmla="*/ 4385468 w 4836318"/>
                <a:gd name="connsiteY139" fmla="*/ 4024312 h 4373562"/>
                <a:gd name="connsiteX140" fmla="*/ 4442618 w 4836318"/>
                <a:gd name="connsiteY140" fmla="*/ 4068762 h 4373562"/>
                <a:gd name="connsiteX141" fmla="*/ 4468018 w 4836318"/>
                <a:gd name="connsiteY141" fmla="*/ 4106862 h 4373562"/>
                <a:gd name="connsiteX142" fmla="*/ 4468018 w 4836318"/>
                <a:gd name="connsiteY142" fmla="*/ 4106862 h 4373562"/>
                <a:gd name="connsiteX143" fmla="*/ 4563268 w 4836318"/>
                <a:gd name="connsiteY143" fmla="*/ 4144962 h 4373562"/>
                <a:gd name="connsiteX144" fmla="*/ 4556918 w 4836318"/>
                <a:gd name="connsiteY144" fmla="*/ 4208462 h 4373562"/>
                <a:gd name="connsiteX145" fmla="*/ 4601368 w 4836318"/>
                <a:gd name="connsiteY145" fmla="*/ 4214812 h 4373562"/>
                <a:gd name="connsiteX146" fmla="*/ 4614068 w 4836318"/>
                <a:gd name="connsiteY146" fmla="*/ 4252912 h 4373562"/>
                <a:gd name="connsiteX147" fmla="*/ 4652168 w 4836318"/>
                <a:gd name="connsiteY147" fmla="*/ 4291012 h 4373562"/>
                <a:gd name="connsiteX148" fmla="*/ 4652168 w 4836318"/>
                <a:gd name="connsiteY148" fmla="*/ 4291012 h 4373562"/>
                <a:gd name="connsiteX149" fmla="*/ 4766468 w 4836318"/>
                <a:gd name="connsiteY149" fmla="*/ 4297362 h 4373562"/>
                <a:gd name="connsiteX150" fmla="*/ 4829968 w 4836318"/>
                <a:gd name="connsiteY150" fmla="*/ 4348162 h 4373562"/>
                <a:gd name="connsiteX151" fmla="*/ 4836318 w 4836318"/>
                <a:gd name="connsiteY151" fmla="*/ 4373562 h 4373562"/>
                <a:gd name="connsiteX152" fmla="*/ 4836318 w 4836318"/>
                <a:gd name="connsiteY15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3877468 w 4836318"/>
                <a:gd name="connsiteY124" fmla="*/ 3643312 h 4373562"/>
                <a:gd name="connsiteX125" fmla="*/ 3934618 w 4836318"/>
                <a:gd name="connsiteY125" fmla="*/ 3649662 h 4373562"/>
                <a:gd name="connsiteX126" fmla="*/ 3998118 w 4836318"/>
                <a:gd name="connsiteY126" fmla="*/ 3675062 h 4373562"/>
                <a:gd name="connsiteX127" fmla="*/ 4048918 w 4836318"/>
                <a:gd name="connsiteY127" fmla="*/ 3681412 h 4373562"/>
                <a:gd name="connsiteX128" fmla="*/ 4074318 w 4836318"/>
                <a:gd name="connsiteY128" fmla="*/ 3687762 h 4373562"/>
                <a:gd name="connsiteX129" fmla="*/ 4125118 w 4836318"/>
                <a:gd name="connsiteY129" fmla="*/ 3738562 h 4373562"/>
                <a:gd name="connsiteX130" fmla="*/ 4144168 w 4836318"/>
                <a:gd name="connsiteY130" fmla="*/ 3744912 h 4373562"/>
                <a:gd name="connsiteX131" fmla="*/ 4150518 w 4836318"/>
                <a:gd name="connsiteY131" fmla="*/ 3808412 h 4373562"/>
                <a:gd name="connsiteX132" fmla="*/ 4150518 w 4836318"/>
                <a:gd name="connsiteY132" fmla="*/ 3808412 h 4373562"/>
                <a:gd name="connsiteX133" fmla="*/ 4226718 w 4836318"/>
                <a:gd name="connsiteY133" fmla="*/ 3897312 h 4373562"/>
                <a:gd name="connsiteX134" fmla="*/ 4271168 w 4836318"/>
                <a:gd name="connsiteY134" fmla="*/ 3929062 h 4373562"/>
                <a:gd name="connsiteX135" fmla="*/ 4271168 w 4836318"/>
                <a:gd name="connsiteY135" fmla="*/ 3929062 h 4373562"/>
                <a:gd name="connsiteX136" fmla="*/ 4372768 w 4836318"/>
                <a:gd name="connsiteY136" fmla="*/ 3973512 h 4373562"/>
                <a:gd name="connsiteX137" fmla="*/ 4385468 w 4836318"/>
                <a:gd name="connsiteY137" fmla="*/ 4024312 h 4373562"/>
                <a:gd name="connsiteX138" fmla="*/ 4385468 w 4836318"/>
                <a:gd name="connsiteY138" fmla="*/ 4024312 h 4373562"/>
                <a:gd name="connsiteX139" fmla="*/ 4442618 w 4836318"/>
                <a:gd name="connsiteY139" fmla="*/ 4068762 h 4373562"/>
                <a:gd name="connsiteX140" fmla="*/ 4468018 w 4836318"/>
                <a:gd name="connsiteY140" fmla="*/ 4106862 h 4373562"/>
                <a:gd name="connsiteX141" fmla="*/ 4468018 w 4836318"/>
                <a:gd name="connsiteY141" fmla="*/ 4106862 h 4373562"/>
                <a:gd name="connsiteX142" fmla="*/ 4563268 w 4836318"/>
                <a:gd name="connsiteY142" fmla="*/ 4144962 h 4373562"/>
                <a:gd name="connsiteX143" fmla="*/ 4556918 w 4836318"/>
                <a:gd name="connsiteY143" fmla="*/ 4208462 h 4373562"/>
                <a:gd name="connsiteX144" fmla="*/ 4601368 w 4836318"/>
                <a:gd name="connsiteY144" fmla="*/ 4214812 h 4373562"/>
                <a:gd name="connsiteX145" fmla="*/ 4614068 w 4836318"/>
                <a:gd name="connsiteY145" fmla="*/ 4252912 h 4373562"/>
                <a:gd name="connsiteX146" fmla="*/ 4652168 w 4836318"/>
                <a:gd name="connsiteY146" fmla="*/ 4291012 h 4373562"/>
                <a:gd name="connsiteX147" fmla="*/ 4652168 w 4836318"/>
                <a:gd name="connsiteY147" fmla="*/ 4291012 h 4373562"/>
                <a:gd name="connsiteX148" fmla="*/ 4766468 w 4836318"/>
                <a:gd name="connsiteY148" fmla="*/ 4297362 h 4373562"/>
                <a:gd name="connsiteX149" fmla="*/ 4829968 w 4836318"/>
                <a:gd name="connsiteY149" fmla="*/ 4348162 h 4373562"/>
                <a:gd name="connsiteX150" fmla="*/ 4836318 w 4836318"/>
                <a:gd name="connsiteY150" fmla="*/ 4373562 h 4373562"/>
                <a:gd name="connsiteX151" fmla="*/ 4836318 w 4836318"/>
                <a:gd name="connsiteY15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3934618 w 4836318"/>
                <a:gd name="connsiteY124" fmla="*/ 3649662 h 4373562"/>
                <a:gd name="connsiteX125" fmla="*/ 3998118 w 4836318"/>
                <a:gd name="connsiteY125" fmla="*/ 3675062 h 4373562"/>
                <a:gd name="connsiteX126" fmla="*/ 4048918 w 4836318"/>
                <a:gd name="connsiteY126" fmla="*/ 3681412 h 4373562"/>
                <a:gd name="connsiteX127" fmla="*/ 4074318 w 4836318"/>
                <a:gd name="connsiteY127" fmla="*/ 3687762 h 4373562"/>
                <a:gd name="connsiteX128" fmla="*/ 4125118 w 4836318"/>
                <a:gd name="connsiteY128" fmla="*/ 3738562 h 4373562"/>
                <a:gd name="connsiteX129" fmla="*/ 4144168 w 4836318"/>
                <a:gd name="connsiteY129" fmla="*/ 3744912 h 4373562"/>
                <a:gd name="connsiteX130" fmla="*/ 4150518 w 4836318"/>
                <a:gd name="connsiteY130" fmla="*/ 3808412 h 4373562"/>
                <a:gd name="connsiteX131" fmla="*/ 4150518 w 4836318"/>
                <a:gd name="connsiteY131" fmla="*/ 3808412 h 4373562"/>
                <a:gd name="connsiteX132" fmla="*/ 4226718 w 4836318"/>
                <a:gd name="connsiteY132" fmla="*/ 3897312 h 4373562"/>
                <a:gd name="connsiteX133" fmla="*/ 4271168 w 4836318"/>
                <a:gd name="connsiteY133" fmla="*/ 3929062 h 4373562"/>
                <a:gd name="connsiteX134" fmla="*/ 4271168 w 4836318"/>
                <a:gd name="connsiteY134" fmla="*/ 3929062 h 4373562"/>
                <a:gd name="connsiteX135" fmla="*/ 4372768 w 4836318"/>
                <a:gd name="connsiteY135" fmla="*/ 3973512 h 4373562"/>
                <a:gd name="connsiteX136" fmla="*/ 4385468 w 4836318"/>
                <a:gd name="connsiteY136" fmla="*/ 4024312 h 4373562"/>
                <a:gd name="connsiteX137" fmla="*/ 4385468 w 4836318"/>
                <a:gd name="connsiteY137" fmla="*/ 4024312 h 4373562"/>
                <a:gd name="connsiteX138" fmla="*/ 4442618 w 4836318"/>
                <a:gd name="connsiteY138" fmla="*/ 4068762 h 4373562"/>
                <a:gd name="connsiteX139" fmla="*/ 4468018 w 4836318"/>
                <a:gd name="connsiteY139" fmla="*/ 4106862 h 4373562"/>
                <a:gd name="connsiteX140" fmla="*/ 4468018 w 4836318"/>
                <a:gd name="connsiteY140" fmla="*/ 4106862 h 4373562"/>
                <a:gd name="connsiteX141" fmla="*/ 4563268 w 4836318"/>
                <a:gd name="connsiteY141" fmla="*/ 4144962 h 4373562"/>
                <a:gd name="connsiteX142" fmla="*/ 4556918 w 4836318"/>
                <a:gd name="connsiteY142" fmla="*/ 4208462 h 4373562"/>
                <a:gd name="connsiteX143" fmla="*/ 4601368 w 4836318"/>
                <a:gd name="connsiteY143" fmla="*/ 4214812 h 4373562"/>
                <a:gd name="connsiteX144" fmla="*/ 4614068 w 4836318"/>
                <a:gd name="connsiteY144" fmla="*/ 4252912 h 4373562"/>
                <a:gd name="connsiteX145" fmla="*/ 4652168 w 4836318"/>
                <a:gd name="connsiteY145" fmla="*/ 4291012 h 4373562"/>
                <a:gd name="connsiteX146" fmla="*/ 4652168 w 4836318"/>
                <a:gd name="connsiteY146" fmla="*/ 4291012 h 4373562"/>
                <a:gd name="connsiteX147" fmla="*/ 4766468 w 4836318"/>
                <a:gd name="connsiteY147" fmla="*/ 4297362 h 4373562"/>
                <a:gd name="connsiteX148" fmla="*/ 4829968 w 4836318"/>
                <a:gd name="connsiteY148" fmla="*/ 4348162 h 4373562"/>
                <a:gd name="connsiteX149" fmla="*/ 4836318 w 4836318"/>
                <a:gd name="connsiteY149" fmla="*/ 4373562 h 4373562"/>
                <a:gd name="connsiteX150" fmla="*/ 4836318 w 4836318"/>
                <a:gd name="connsiteY15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3998118 w 4836318"/>
                <a:gd name="connsiteY124" fmla="*/ 3675062 h 4373562"/>
                <a:gd name="connsiteX125" fmla="*/ 4048918 w 4836318"/>
                <a:gd name="connsiteY125" fmla="*/ 3681412 h 4373562"/>
                <a:gd name="connsiteX126" fmla="*/ 4074318 w 4836318"/>
                <a:gd name="connsiteY126" fmla="*/ 3687762 h 4373562"/>
                <a:gd name="connsiteX127" fmla="*/ 4125118 w 4836318"/>
                <a:gd name="connsiteY127" fmla="*/ 3738562 h 4373562"/>
                <a:gd name="connsiteX128" fmla="*/ 4144168 w 4836318"/>
                <a:gd name="connsiteY128" fmla="*/ 3744912 h 4373562"/>
                <a:gd name="connsiteX129" fmla="*/ 4150518 w 4836318"/>
                <a:gd name="connsiteY129" fmla="*/ 3808412 h 4373562"/>
                <a:gd name="connsiteX130" fmla="*/ 4150518 w 4836318"/>
                <a:gd name="connsiteY130" fmla="*/ 3808412 h 4373562"/>
                <a:gd name="connsiteX131" fmla="*/ 4226718 w 4836318"/>
                <a:gd name="connsiteY131" fmla="*/ 3897312 h 4373562"/>
                <a:gd name="connsiteX132" fmla="*/ 4271168 w 4836318"/>
                <a:gd name="connsiteY132" fmla="*/ 3929062 h 4373562"/>
                <a:gd name="connsiteX133" fmla="*/ 4271168 w 4836318"/>
                <a:gd name="connsiteY133" fmla="*/ 3929062 h 4373562"/>
                <a:gd name="connsiteX134" fmla="*/ 4372768 w 4836318"/>
                <a:gd name="connsiteY134" fmla="*/ 3973512 h 4373562"/>
                <a:gd name="connsiteX135" fmla="*/ 4385468 w 4836318"/>
                <a:gd name="connsiteY135" fmla="*/ 4024312 h 4373562"/>
                <a:gd name="connsiteX136" fmla="*/ 4385468 w 4836318"/>
                <a:gd name="connsiteY136" fmla="*/ 4024312 h 4373562"/>
                <a:gd name="connsiteX137" fmla="*/ 4442618 w 4836318"/>
                <a:gd name="connsiteY137" fmla="*/ 4068762 h 4373562"/>
                <a:gd name="connsiteX138" fmla="*/ 4468018 w 4836318"/>
                <a:gd name="connsiteY138" fmla="*/ 4106862 h 4373562"/>
                <a:gd name="connsiteX139" fmla="*/ 4468018 w 4836318"/>
                <a:gd name="connsiteY139" fmla="*/ 4106862 h 4373562"/>
                <a:gd name="connsiteX140" fmla="*/ 4563268 w 4836318"/>
                <a:gd name="connsiteY140" fmla="*/ 4144962 h 4373562"/>
                <a:gd name="connsiteX141" fmla="*/ 4556918 w 4836318"/>
                <a:gd name="connsiteY141" fmla="*/ 4208462 h 4373562"/>
                <a:gd name="connsiteX142" fmla="*/ 4601368 w 4836318"/>
                <a:gd name="connsiteY142" fmla="*/ 4214812 h 4373562"/>
                <a:gd name="connsiteX143" fmla="*/ 4614068 w 4836318"/>
                <a:gd name="connsiteY143" fmla="*/ 4252912 h 4373562"/>
                <a:gd name="connsiteX144" fmla="*/ 4652168 w 4836318"/>
                <a:gd name="connsiteY144" fmla="*/ 4291012 h 4373562"/>
                <a:gd name="connsiteX145" fmla="*/ 4652168 w 4836318"/>
                <a:gd name="connsiteY145" fmla="*/ 4291012 h 4373562"/>
                <a:gd name="connsiteX146" fmla="*/ 4766468 w 4836318"/>
                <a:gd name="connsiteY146" fmla="*/ 4297362 h 4373562"/>
                <a:gd name="connsiteX147" fmla="*/ 4829968 w 4836318"/>
                <a:gd name="connsiteY147" fmla="*/ 4348162 h 4373562"/>
                <a:gd name="connsiteX148" fmla="*/ 4836318 w 4836318"/>
                <a:gd name="connsiteY148" fmla="*/ 4373562 h 4373562"/>
                <a:gd name="connsiteX149" fmla="*/ 4836318 w 4836318"/>
                <a:gd name="connsiteY14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048918 w 4836318"/>
                <a:gd name="connsiteY124" fmla="*/ 3681412 h 4373562"/>
                <a:gd name="connsiteX125" fmla="*/ 4074318 w 4836318"/>
                <a:gd name="connsiteY125" fmla="*/ 3687762 h 4373562"/>
                <a:gd name="connsiteX126" fmla="*/ 4125118 w 4836318"/>
                <a:gd name="connsiteY126" fmla="*/ 3738562 h 4373562"/>
                <a:gd name="connsiteX127" fmla="*/ 4144168 w 4836318"/>
                <a:gd name="connsiteY127" fmla="*/ 3744912 h 4373562"/>
                <a:gd name="connsiteX128" fmla="*/ 4150518 w 4836318"/>
                <a:gd name="connsiteY128" fmla="*/ 3808412 h 4373562"/>
                <a:gd name="connsiteX129" fmla="*/ 4150518 w 4836318"/>
                <a:gd name="connsiteY129" fmla="*/ 3808412 h 4373562"/>
                <a:gd name="connsiteX130" fmla="*/ 4226718 w 4836318"/>
                <a:gd name="connsiteY130" fmla="*/ 3897312 h 4373562"/>
                <a:gd name="connsiteX131" fmla="*/ 4271168 w 4836318"/>
                <a:gd name="connsiteY131" fmla="*/ 3929062 h 4373562"/>
                <a:gd name="connsiteX132" fmla="*/ 4271168 w 4836318"/>
                <a:gd name="connsiteY132" fmla="*/ 3929062 h 4373562"/>
                <a:gd name="connsiteX133" fmla="*/ 4372768 w 4836318"/>
                <a:gd name="connsiteY133" fmla="*/ 3973512 h 4373562"/>
                <a:gd name="connsiteX134" fmla="*/ 4385468 w 4836318"/>
                <a:gd name="connsiteY134" fmla="*/ 4024312 h 4373562"/>
                <a:gd name="connsiteX135" fmla="*/ 4385468 w 4836318"/>
                <a:gd name="connsiteY135" fmla="*/ 4024312 h 4373562"/>
                <a:gd name="connsiteX136" fmla="*/ 4442618 w 4836318"/>
                <a:gd name="connsiteY136" fmla="*/ 4068762 h 4373562"/>
                <a:gd name="connsiteX137" fmla="*/ 4468018 w 4836318"/>
                <a:gd name="connsiteY137" fmla="*/ 4106862 h 4373562"/>
                <a:gd name="connsiteX138" fmla="*/ 4468018 w 4836318"/>
                <a:gd name="connsiteY138" fmla="*/ 4106862 h 4373562"/>
                <a:gd name="connsiteX139" fmla="*/ 4563268 w 4836318"/>
                <a:gd name="connsiteY139" fmla="*/ 4144962 h 4373562"/>
                <a:gd name="connsiteX140" fmla="*/ 4556918 w 4836318"/>
                <a:gd name="connsiteY140" fmla="*/ 4208462 h 4373562"/>
                <a:gd name="connsiteX141" fmla="*/ 4601368 w 4836318"/>
                <a:gd name="connsiteY141" fmla="*/ 4214812 h 4373562"/>
                <a:gd name="connsiteX142" fmla="*/ 4614068 w 4836318"/>
                <a:gd name="connsiteY142" fmla="*/ 4252912 h 4373562"/>
                <a:gd name="connsiteX143" fmla="*/ 4652168 w 4836318"/>
                <a:gd name="connsiteY143" fmla="*/ 4291012 h 4373562"/>
                <a:gd name="connsiteX144" fmla="*/ 4652168 w 4836318"/>
                <a:gd name="connsiteY144" fmla="*/ 4291012 h 4373562"/>
                <a:gd name="connsiteX145" fmla="*/ 4766468 w 4836318"/>
                <a:gd name="connsiteY145" fmla="*/ 4297362 h 4373562"/>
                <a:gd name="connsiteX146" fmla="*/ 4829968 w 4836318"/>
                <a:gd name="connsiteY146" fmla="*/ 4348162 h 4373562"/>
                <a:gd name="connsiteX147" fmla="*/ 4836318 w 4836318"/>
                <a:gd name="connsiteY147" fmla="*/ 4373562 h 4373562"/>
                <a:gd name="connsiteX148" fmla="*/ 4836318 w 4836318"/>
                <a:gd name="connsiteY148"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048918 w 4836318"/>
                <a:gd name="connsiteY124" fmla="*/ 3681412 h 4373562"/>
                <a:gd name="connsiteX125" fmla="*/ 4125118 w 4836318"/>
                <a:gd name="connsiteY125" fmla="*/ 3738562 h 4373562"/>
                <a:gd name="connsiteX126" fmla="*/ 4144168 w 4836318"/>
                <a:gd name="connsiteY126" fmla="*/ 3744912 h 4373562"/>
                <a:gd name="connsiteX127" fmla="*/ 4150518 w 4836318"/>
                <a:gd name="connsiteY127" fmla="*/ 3808412 h 4373562"/>
                <a:gd name="connsiteX128" fmla="*/ 4150518 w 4836318"/>
                <a:gd name="connsiteY128" fmla="*/ 3808412 h 4373562"/>
                <a:gd name="connsiteX129" fmla="*/ 4226718 w 4836318"/>
                <a:gd name="connsiteY129" fmla="*/ 3897312 h 4373562"/>
                <a:gd name="connsiteX130" fmla="*/ 4271168 w 4836318"/>
                <a:gd name="connsiteY130" fmla="*/ 3929062 h 4373562"/>
                <a:gd name="connsiteX131" fmla="*/ 4271168 w 4836318"/>
                <a:gd name="connsiteY131" fmla="*/ 3929062 h 4373562"/>
                <a:gd name="connsiteX132" fmla="*/ 4372768 w 4836318"/>
                <a:gd name="connsiteY132" fmla="*/ 3973512 h 4373562"/>
                <a:gd name="connsiteX133" fmla="*/ 4385468 w 4836318"/>
                <a:gd name="connsiteY133" fmla="*/ 4024312 h 4373562"/>
                <a:gd name="connsiteX134" fmla="*/ 4385468 w 4836318"/>
                <a:gd name="connsiteY134" fmla="*/ 4024312 h 4373562"/>
                <a:gd name="connsiteX135" fmla="*/ 4442618 w 4836318"/>
                <a:gd name="connsiteY135" fmla="*/ 4068762 h 4373562"/>
                <a:gd name="connsiteX136" fmla="*/ 4468018 w 4836318"/>
                <a:gd name="connsiteY136" fmla="*/ 4106862 h 4373562"/>
                <a:gd name="connsiteX137" fmla="*/ 4468018 w 4836318"/>
                <a:gd name="connsiteY137" fmla="*/ 4106862 h 4373562"/>
                <a:gd name="connsiteX138" fmla="*/ 4563268 w 4836318"/>
                <a:gd name="connsiteY138" fmla="*/ 4144962 h 4373562"/>
                <a:gd name="connsiteX139" fmla="*/ 4556918 w 4836318"/>
                <a:gd name="connsiteY139" fmla="*/ 4208462 h 4373562"/>
                <a:gd name="connsiteX140" fmla="*/ 4601368 w 4836318"/>
                <a:gd name="connsiteY140" fmla="*/ 4214812 h 4373562"/>
                <a:gd name="connsiteX141" fmla="*/ 4614068 w 4836318"/>
                <a:gd name="connsiteY141" fmla="*/ 4252912 h 4373562"/>
                <a:gd name="connsiteX142" fmla="*/ 4652168 w 4836318"/>
                <a:gd name="connsiteY142" fmla="*/ 4291012 h 4373562"/>
                <a:gd name="connsiteX143" fmla="*/ 4652168 w 4836318"/>
                <a:gd name="connsiteY143" fmla="*/ 4291012 h 4373562"/>
                <a:gd name="connsiteX144" fmla="*/ 4766468 w 4836318"/>
                <a:gd name="connsiteY144" fmla="*/ 4297362 h 4373562"/>
                <a:gd name="connsiteX145" fmla="*/ 4829968 w 4836318"/>
                <a:gd name="connsiteY145" fmla="*/ 4348162 h 4373562"/>
                <a:gd name="connsiteX146" fmla="*/ 4836318 w 4836318"/>
                <a:gd name="connsiteY146" fmla="*/ 4373562 h 4373562"/>
                <a:gd name="connsiteX147" fmla="*/ 4836318 w 4836318"/>
                <a:gd name="connsiteY14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125118 w 4836318"/>
                <a:gd name="connsiteY124" fmla="*/ 3738562 h 4373562"/>
                <a:gd name="connsiteX125" fmla="*/ 4144168 w 4836318"/>
                <a:gd name="connsiteY125" fmla="*/ 3744912 h 4373562"/>
                <a:gd name="connsiteX126" fmla="*/ 4150518 w 4836318"/>
                <a:gd name="connsiteY126" fmla="*/ 3808412 h 4373562"/>
                <a:gd name="connsiteX127" fmla="*/ 4150518 w 4836318"/>
                <a:gd name="connsiteY127" fmla="*/ 3808412 h 4373562"/>
                <a:gd name="connsiteX128" fmla="*/ 4226718 w 4836318"/>
                <a:gd name="connsiteY128" fmla="*/ 3897312 h 4373562"/>
                <a:gd name="connsiteX129" fmla="*/ 4271168 w 4836318"/>
                <a:gd name="connsiteY129" fmla="*/ 3929062 h 4373562"/>
                <a:gd name="connsiteX130" fmla="*/ 4271168 w 4836318"/>
                <a:gd name="connsiteY130" fmla="*/ 3929062 h 4373562"/>
                <a:gd name="connsiteX131" fmla="*/ 4372768 w 4836318"/>
                <a:gd name="connsiteY131" fmla="*/ 3973512 h 4373562"/>
                <a:gd name="connsiteX132" fmla="*/ 4385468 w 4836318"/>
                <a:gd name="connsiteY132" fmla="*/ 4024312 h 4373562"/>
                <a:gd name="connsiteX133" fmla="*/ 4385468 w 4836318"/>
                <a:gd name="connsiteY133" fmla="*/ 4024312 h 4373562"/>
                <a:gd name="connsiteX134" fmla="*/ 4442618 w 4836318"/>
                <a:gd name="connsiteY134" fmla="*/ 4068762 h 4373562"/>
                <a:gd name="connsiteX135" fmla="*/ 4468018 w 4836318"/>
                <a:gd name="connsiteY135" fmla="*/ 4106862 h 4373562"/>
                <a:gd name="connsiteX136" fmla="*/ 4468018 w 4836318"/>
                <a:gd name="connsiteY136" fmla="*/ 4106862 h 4373562"/>
                <a:gd name="connsiteX137" fmla="*/ 4563268 w 4836318"/>
                <a:gd name="connsiteY137" fmla="*/ 4144962 h 4373562"/>
                <a:gd name="connsiteX138" fmla="*/ 4556918 w 4836318"/>
                <a:gd name="connsiteY138" fmla="*/ 4208462 h 4373562"/>
                <a:gd name="connsiteX139" fmla="*/ 4601368 w 4836318"/>
                <a:gd name="connsiteY139" fmla="*/ 4214812 h 4373562"/>
                <a:gd name="connsiteX140" fmla="*/ 4614068 w 4836318"/>
                <a:gd name="connsiteY140" fmla="*/ 4252912 h 4373562"/>
                <a:gd name="connsiteX141" fmla="*/ 4652168 w 4836318"/>
                <a:gd name="connsiteY141" fmla="*/ 4291012 h 4373562"/>
                <a:gd name="connsiteX142" fmla="*/ 4652168 w 4836318"/>
                <a:gd name="connsiteY142" fmla="*/ 4291012 h 4373562"/>
                <a:gd name="connsiteX143" fmla="*/ 4766468 w 4836318"/>
                <a:gd name="connsiteY143" fmla="*/ 4297362 h 4373562"/>
                <a:gd name="connsiteX144" fmla="*/ 4829968 w 4836318"/>
                <a:gd name="connsiteY144" fmla="*/ 4348162 h 4373562"/>
                <a:gd name="connsiteX145" fmla="*/ 4836318 w 4836318"/>
                <a:gd name="connsiteY145" fmla="*/ 4373562 h 4373562"/>
                <a:gd name="connsiteX146" fmla="*/ 4836318 w 4836318"/>
                <a:gd name="connsiteY14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144168 w 4836318"/>
                <a:gd name="connsiteY124" fmla="*/ 3744912 h 4373562"/>
                <a:gd name="connsiteX125" fmla="*/ 4150518 w 4836318"/>
                <a:gd name="connsiteY125" fmla="*/ 3808412 h 4373562"/>
                <a:gd name="connsiteX126" fmla="*/ 4150518 w 4836318"/>
                <a:gd name="connsiteY126" fmla="*/ 3808412 h 4373562"/>
                <a:gd name="connsiteX127" fmla="*/ 4226718 w 4836318"/>
                <a:gd name="connsiteY127" fmla="*/ 3897312 h 4373562"/>
                <a:gd name="connsiteX128" fmla="*/ 4271168 w 4836318"/>
                <a:gd name="connsiteY128" fmla="*/ 3929062 h 4373562"/>
                <a:gd name="connsiteX129" fmla="*/ 4271168 w 4836318"/>
                <a:gd name="connsiteY129" fmla="*/ 3929062 h 4373562"/>
                <a:gd name="connsiteX130" fmla="*/ 4372768 w 4836318"/>
                <a:gd name="connsiteY130" fmla="*/ 3973512 h 4373562"/>
                <a:gd name="connsiteX131" fmla="*/ 4385468 w 4836318"/>
                <a:gd name="connsiteY131" fmla="*/ 4024312 h 4373562"/>
                <a:gd name="connsiteX132" fmla="*/ 4385468 w 4836318"/>
                <a:gd name="connsiteY132" fmla="*/ 4024312 h 4373562"/>
                <a:gd name="connsiteX133" fmla="*/ 4442618 w 4836318"/>
                <a:gd name="connsiteY133" fmla="*/ 4068762 h 4373562"/>
                <a:gd name="connsiteX134" fmla="*/ 4468018 w 4836318"/>
                <a:gd name="connsiteY134" fmla="*/ 4106862 h 4373562"/>
                <a:gd name="connsiteX135" fmla="*/ 4468018 w 4836318"/>
                <a:gd name="connsiteY135" fmla="*/ 4106862 h 4373562"/>
                <a:gd name="connsiteX136" fmla="*/ 4563268 w 4836318"/>
                <a:gd name="connsiteY136" fmla="*/ 4144962 h 4373562"/>
                <a:gd name="connsiteX137" fmla="*/ 4556918 w 4836318"/>
                <a:gd name="connsiteY137" fmla="*/ 4208462 h 4373562"/>
                <a:gd name="connsiteX138" fmla="*/ 4601368 w 4836318"/>
                <a:gd name="connsiteY138" fmla="*/ 4214812 h 4373562"/>
                <a:gd name="connsiteX139" fmla="*/ 4614068 w 4836318"/>
                <a:gd name="connsiteY139" fmla="*/ 4252912 h 4373562"/>
                <a:gd name="connsiteX140" fmla="*/ 4652168 w 4836318"/>
                <a:gd name="connsiteY140" fmla="*/ 4291012 h 4373562"/>
                <a:gd name="connsiteX141" fmla="*/ 4652168 w 4836318"/>
                <a:gd name="connsiteY141" fmla="*/ 4291012 h 4373562"/>
                <a:gd name="connsiteX142" fmla="*/ 4766468 w 4836318"/>
                <a:gd name="connsiteY142" fmla="*/ 4297362 h 4373562"/>
                <a:gd name="connsiteX143" fmla="*/ 4829968 w 4836318"/>
                <a:gd name="connsiteY143" fmla="*/ 4348162 h 4373562"/>
                <a:gd name="connsiteX144" fmla="*/ 4836318 w 4836318"/>
                <a:gd name="connsiteY144" fmla="*/ 4373562 h 4373562"/>
                <a:gd name="connsiteX145" fmla="*/ 4836318 w 4836318"/>
                <a:gd name="connsiteY145"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150518 w 4836318"/>
                <a:gd name="connsiteY124" fmla="*/ 3808412 h 4373562"/>
                <a:gd name="connsiteX125" fmla="*/ 4150518 w 4836318"/>
                <a:gd name="connsiteY125" fmla="*/ 3808412 h 4373562"/>
                <a:gd name="connsiteX126" fmla="*/ 4226718 w 4836318"/>
                <a:gd name="connsiteY126" fmla="*/ 3897312 h 4373562"/>
                <a:gd name="connsiteX127" fmla="*/ 4271168 w 4836318"/>
                <a:gd name="connsiteY127" fmla="*/ 3929062 h 4373562"/>
                <a:gd name="connsiteX128" fmla="*/ 4271168 w 4836318"/>
                <a:gd name="connsiteY128" fmla="*/ 3929062 h 4373562"/>
                <a:gd name="connsiteX129" fmla="*/ 4372768 w 4836318"/>
                <a:gd name="connsiteY129" fmla="*/ 3973512 h 4373562"/>
                <a:gd name="connsiteX130" fmla="*/ 4385468 w 4836318"/>
                <a:gd name="connsiteY130" fmla="*/ 4024312 h 4373562"/>
                <a:gd name="connsiteX131" fmla="*/ 4385468 w 4836318"/>
                <a:gd name="connsiteY131" fmla="*/ 4024312 h 4373562"/>
                <a:gd name="connsiteX132" fmla="*/ 4442618 w 4836318"/>
                <a:gd name="connsiteY132" fmla="*/ 4068762 h 4373562"/>
                <a:gd name="connsiteX133" fmla="*/ 4468018 w 4836318"/>
                <a:gd name="connsiteY133" fmla="*/ 4106862 h 4373562"/>
                <a:gd name="connsiteX134" fmla="*/ 4468018 w 4836318"/>
                <a:gd name="connsiteY134" fmla="*/ 4106862 h 4373562"/>
                <a:gd name="connsiteX135" fmla="*/ 4563268 w 4836318"/>
                <a:gd name="connsiteY135" fmla="*/ 4144962 h 4373562"/>
                <a:gd name="connsiteX136" fmla="*/ 4556918 w 4836318"/>
                <a:gd name="connsiteY136" fmla="*/ 4208462 h 4373562"/>
                <a:gd name="connsiteX137" fmla="*/ 4601368 w 4836318"/>
                <a:gd name="connsiteY137" fmla="*/ 4214812 h 4373562"/>
                <a:gd name="connsiteX138" fmla="*/ 4614068 w 4836318"/>
                <a:gd name="connsiteY138" fmla="*/ 4252912 h 4373562"/>
                <a:gd name="connsiteX139" fmla="*/ 4652168 w 4836318"/>
                <a:gd name="connsiteY139" fmla="*/ 4291012 h 4373562"/>
                <a:gd name="connsiteX140" fmla="*/ 4652168 w 4836318"/>
                <a:gd name="connsiteY140" fmla="*/ 4291012 h 4373562"/>
                <a:gd name="connsiteX141" fmla="*/ 4766468 w 4836318"/>
                <a:gd name="connsiteY141" fmla="*/ 4297362 h 4373562"/>
                <a:gd name="connsiteX142" fmla="*/ 4829968 w 4836318"/>
                <a:gd name="connsiteY142" fmla="*/ 4348162 h 4373562"/>
                <a:gd name="connsiteX143" fmla="*/ 4836318 w 4836318"/>
                <a:gd name="connsiteY143" fmla="*/ 4373562 h 4373562"/>
                <a:gd name="connsiteX144" fmla="*/ 4836318 w 4836318"/>
                <a:gd name="connsiteY144"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150518 w 4836318"/>
                <a:gd name="connsiteY124" fmla="*/ 3808412 h 4373562"/>
                <a:gd name="connsiteX125" fmla="*/ 4226718 w 4836318"/>
                <a:gd name="connsiteY125" fmla="*/ 3897312 h 4373562"/>
                <a:gd name="connsiteX126" fmla="*/ 4271168 w 4836318"/>
                <a:gd name="connsiteY126" fmla="*/ 3929062 h 4373562"/>
                <a:gd name="connsiteX127" fmla="*/ 4271168 w 4836318"/>
                <a:gd name="connsiteY127" fmla="*/ 3929062 h 4373562"/>
                <a:gd name="connsiteX128" fmla="*/ 4372768 w 4836318"/>
                <a:gd name="connsiteY128" fmla="*/ 3973512 h 4373562"/>
                <a:gd name="connsiteX129" fmla="*/ 4385468 w 4836318"/>
                <a:gd name="connsiteY129" fmla="*/ 4024312 h 4373562"/>
                <a:gd name="connsiteX130" fmla="*/ 4385468 w 4836318"/>
                <a:gd name="connsiteY130" fmla="*/ 4024312 h 4373562"/>
                <a:gd name="connsiteX131" fmla="*/ 4442618 w 4836318"/>
                <a:gd name="connsiteY131" fmla="*/ 4068762 h 4373562"/>
                <a:gd name="connsiteX132" fmla="*/ 4468018 w 4836318"/>
                <a:gd name="connsiteY132" fmla="*/ 4106862 h 4373562"/>
                <a:gd name="connsiteX133" fmla="*/ 4468018 w 4836318"/>
                <a:gd name="connsiteY133" fmla="*/ 4106862 h 4373562"/>
                <a:gd name="connsiteX134" fmla="*/ 4563268 w 4836318"/>
                <a:gd name="connsiteY134" fmla="*/ 4144962 h 4373562"/>
                <a:gd name="connsiteX135" fmla="*/ 4556918 w 4836318"/>
                <a:gd name="connsiteY135" fmla="*/ 4208462 h 4373562"/>
                <a:gd name="connsiteX136" fmla="*/ 4601368 w 4836318"/>
                <a:gd name="connsiteY136" fmla="*/ 4214812 h 4373562"/>
                <a:gd name="connsiteX137" fmla="*/ 4614068 w 4836318"/>
                <a:gd name="connsiteY137" fmla="*/ 4252912 h 4373562"/>
                <a:gd name="connsiteX138" fmla="*/ 4652168 w 4836318"/>
                <a:gd name="connsiteY138" fmla="*/ 4291012 h 4373562"/>
                <a:gd name="connsiteX139" fmla="*/ 4652168 w 4836318"/>
                <a:gd name="connsiteY139" fmla="*/ 4291012 h 4373562"/>
                <a:gd name="connsiteX140" fmla="*/ 4766468 w 4836318"/>
                <a:gd name="connsiteY140" fmla="*/ 4297362 h 4373562"/>
                <a:gd name="connsiteX141" fmla="*/ 4829968 w 4836318"/>
                <a:gd name="connsiteY141" fmla="*/ 4348162 h 4373562"/>
                <a:gd name="connsiteX142" fmla="*/ 4836318 w 4836318"/>
                <a:gd name="connsiteY142" fmla="*/ 4373562 h 4373562"/>
                <a:gd name="connsiteX143" fmla="*/ 4836318 w 4836318"/>
                <a:gd name="connsiteY14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150518 w 4836318"/>
                <a:gd name="connsiteY124" fmla="*/ 3808412 h 4373562"/>
                <a:gd name="connsiteX125" fmla="*/ 4271168 w 4836318"/>
                <a:gd name="connsiteY125" fmla="*/ 3929062 h 4373562"/>
                <a:gd name="connsiteX126" fmla="*/ 4271168 w 4836318"/>
                <a:gd name="connsiteY126" fmla="*/ 3929062 h 4373562"/>
                <a:gd name="connsiteX127" fmla="*/ 4372768 w 4836318"/>
                <a:gd name="connsiteY127" fmla="*/ 3973512 h 4373562"/>
                <a:gd name="connsiteX128" fmla="*/ 4385468 w 4836318"/>
                <a:gd name="connsiteY128" fmla="*/ 4024312 h 4373562"/>
                <a:gd name="connsiteX129" fmla="*/ 4385468 w 4836318"/>
                <a:gd name="connsiteY129" fmla="*/ 4024312 h 4373562"/>
                <a:gd name="connsiteX130" fmla="*/ 4442618 w 4836318"/>
                <a:gd name="connsiteY130" fmla="*/ 4068762 h 4373562"/>
                <a:gd name="connsiteX131" fmla="*/ 4468018 w 4836318"/>
                <a:gd name="connsiteY131" fmla="*/ 4106862 h 4373562"/>
                <a:gd name="connsiteX132" fmla="*/ 4468018 w 4836318"/>
                <a:gd name="connsiteY132" fmla="*/ 4106862 h 4373562"/>
                <a:gd name="connsiteX133" fmla="*/ 4563268 w 4836318"/>
                <a:gd name="connsiteY133" fmla="*/ 4144962 h 4373562"/>
                <a:gd name="connsiteX134" fmla="*/ 4556918 w 4836318"/>
                <a:gd name="connsiteY134" fmla="*/ 4208462 h 4373562"/>
                <a:gd name="connsiteX135" fmla="*/ 4601368 w 4836318"/>
                <a:gd name="connsiteY135" fmla="*/ 4214812 h 4373562"/>
                <a:gd name="connsiteX136" fmla="*/ 4614068 w 4836318"/>
                <a:gd name="connsiteY136" fmla="*/ 4252912 h 4373562"/>
                <a:gd name="connsiteX137" fmla="*/ 4652168 w 4836318"/>
                <a:gd name="connsiteY137" fmla="*/ 4291012 h 4373562"/>
                <a:gd name="connsiteX138" fmla="*/ 4652168 w 4836318"/>
                <a:gd name="connsiteY138" fmla="*/ 4291012 h 4373562"/>
                <a:gd name="connsiteX139" fmla="*/ 4766468 w 4836318"/>
                <a:gd name="connsiteY139" fmla="*/ 4297362 h 4373562"/>
                <a:gd name="connsiteX140" fmla="*/ 4829968 w 4836318"/>
                <a:gd name="connsiteY140" fmla="*/ 4348162 h 4373562"/>
                <a:gd name="connsiteX141" fmla="*/ 4836318 w 4836318"/>
                <a:gd name="connsiteY141" fmla="*/ 4373562 h 4373562"/>
                <a:gd name="connsiteX142" fmla="*/ 4836318 w 4836318"/>
                <a:gd name="connsiteY14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145756 w 4836318"/>
                <a:gd name="connsiteY124" fmla="*/ 3815556 h 4373562"/>
                <a:gd name="connsiteX125" fmla="*/ 4271168 w 4836318"/>
                <a:gd name="connsiteY125" fmla="*/ 3929062 h 4373562"/>
                <a:gd name="connsiteX126" fmla="*/ 4271168 w 4836318"/>
                <a:gd name="connsiteY126" fmla="*/ 3929062 h 4373562"/>
                <a:gd name="connsiteX127" fmla="*/ 4372768 w 4836318"/>
                <a:gd name="connsiteY127" fmla="*/ 3973512 h 4373562"/>
                <a:gd name="connsiteX128" fmla="*/ 4385468 w 4836318"/>
                <a:gd name="connsiteY128" fmla="*/ 4024312 h 4373562"/>
                <a:gd name="connsiteX129" fmla="*/ 4385468 w 4836318"/>
                <a:gd name="connsiteY129" fmla="*/ 4024312 h 4373562"/>
                <a:gd name="connsiteX130" fmla="*/ 4442618 w 4836318"/>
                <a:gd name="connsiteY130" fmla="*/ 4068762 h 4373562"/>
                <a:gd name="connsiteX131" fmla="*/ 4468018 w 4836318"/>
                <a:gd name="connsiteY131" fmla="*/ 4106862 h 4373562"/>
                <a:gd name="connsiteX132" fmla="*/ 4468018 w 4836318"/>
                <a:gd name="connsiteY132" fmla="*/ 4106862 h 4373562"/>
                <a:gd name="connsiteX133" fmla="*/ 4563268 w 4836318"/>
                <a:gd name="connsiteY133" fmla="*/ 4144962 h 4373562"/>
                <a:gd name="connsiteX134" fmla="*/ 4556918 w 4836318"/>
                <a:gd name="connsiteY134" fmla="*/ 4208462 h 4373562"/>
                <a:gd name="connsiteX135" fmla="*/ 4601368 w 4836318"/>
                <a:gd name="connsiteY135" fmla="*/ 4214812 h 4373562"/>
                <a:gd name="connsiteX136" fmla="*/ 4614068 w 4836318"/>
                <a:gd name="connsiteY136" fmla="*/ 4252912 h 4373562"/>
                <a:gd name="connsiteX137" fmla="*/ 4652168 w 4836318"/>
                <a:gd name="connsiteY137" fmla="*/ 4291012 h 4373562"/>
                <a:gd name="connsiteX138" fmla="*/ 4652168 w 4836318"/>
                <a:gd name="connsiteY138" fmla="*/ 4291012 h 4373562"/>
                <a:gd name="connsiteX139" fmla="*/ 4766468 w 4836318"/>
                <a:gd name="connsiteY139" fmla="*/ 4297362 h 4373562"/>
                <a:gd name="connsiteX140" fmla="*/ 4829968 w 4836318"/>
                <a:gd name="connsiteY140" fmla="*/ 4348162 h 4373562"/>
                <a:gd name="connsiteX141" fmla="*/ 4836318 w 4836318"/>
                <a:gd name="connsiteY141" fmla="*/ 4373562 h 4373562"/>
                <a:gd name="connsiteX142" fmla="*/ 4836318 w 4836318"/>
                <a:gd name="connsiteY14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271168 w 4836318"/>
                <a:gd name="connsiteY124" fmla="*/ 3929062 h 4373562"/>
                <a:gd name="connsiteX125" fmla="*/ 4271168 w 4836318"/>
                <a:gd name="connsiteY125" fmla="*/ 3929062 h 4373562"/>
                <a:gd name="connsiteX126" fmla="*/ 4372768 w 4836318"/>
                <a:gd name="connsiteY126" fmla="*/ 3973512 h 4373562"/>
                <a:gd name="connsiteX127" fmla="*/ 4385468 w 4836318"/>
                <a:gd name="connsiteY127" fmla="*/ 4024312 h 4373562"/>
                <a:gd name="connsiteX128" fmla="*/ 4385468 w 4836318"/>
                <a:gd name="connsiteY128" fmla="*/ 4024312 h 4373562"/>
                <a:gd name="connsiteX129" fmla="*/ 4442618 w 4836318"/>
                <a:gd name="connsiteY129" fmla="*/ 4068762 h 4373562"/>
                <a:gd name="connsiteX130" fmla="*/ 4468018 w 4836318"/>
                <a:gd name="connsiteY130" fmla="*/ 4106862 h 4373562"/>
                <a:gd name="connsiteX131" fmla="*/ 4468018 w 4836318"/>
                <a:gd name="connsiteY131" fmla="*/ 4106862 h 4373562"/>
                <a:gd name="connsiteX132" fmla="*/ 4563268 w 4836318"/>
                <a:gd name="connsiteY132" fmla="*/ 4144962 h 4373562"/>
                <a:gd name="connsiteX133" fmla="*/ 4556918 w 4836318"/>
                <a:gd name="connsiteY133" fmla="*/ 4208462 h 4373562"/>
                <a:gd name="connsiteX134" fmla="*/ 4601368 w 4836318"/>
                <a:gd name="connsiteY134" fmla="*/ 4214812 h 4373562"/>
                <a:gd name="connsiteX135" fmla="*/ 4614068 w 4836318"/>
                <a:gd name="connsiteY135" fmla="*/ 4252912 h 4373562"/>
                <a:gd name="connsiteX136" fmla="*/ 4652168 w 4836318"/>
                <a:gd name="connsiteY136" fmla="*/ 4291012 h 4373562"/>
                <a:gd name="connsiteX137" fmla="*/ 4652168 w 4836318"/>
                <a:gd name="connsiteY137" fmla="*/ 4291012 h 4373562"/>
                <a:gd name="connsiteX138" fmla="*/ 4766468 w 4836318"/>
                <a:gd name="connsiteY138" fmla="*/ 4297362 h 4373562"/>
                <a:gd name="connsiteX139" fmla="*/ 4829968 w 4836318"/>
                <a:gd name="connsiteY139" fmla="*/ 4348162 h 4373562"/>
                <a:gd name="connsiteX140" fmla="*/ 4836318 w 4836318"/>
                <a:gd name="connsiteY140" fmla="*/ 4373562 h 4373562"/>
                <a:gd name="connsiteX141" fmla="*/ 4836318 w 4836318"/>
                <a:gd name="connsiteY14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271168 w 4836318"/>
                <a:gd name="connsiteY124" fmla="*/ 3929062 h 4373562"/>
                <a:gd name="connsiteX125" fmla="*/ 4372768 w 4836318"/>
                <a:gd name="connsiteY125" fmla="*/ 3973512 h 4373562"/>
                <a:gd name="connsiteX126" fmla="*/ 4385468 w 4836318"/>
                <a:gd name="connsiteY126" fmla="*/ 4024312 h 4373562"/>
                <a:gd name="connsiteX127" fmla="*/ 4385468 w 4836318"/>
                <a:gd name="connsiteY127" fmla="*/ 4024312 h 4373562"/>
                <a:gd name="connsiteX128" fmla="*/ 4442618 w 4836318"/>
                <a:gd name="connsiteY128" fmla="*/ 4068762 h 4373562"/>
                <a:gd name="connsiteX129" fmla="*/ 4468018 w 4836318"/>
                <a:gd name="connsiteY129" fmla="*/ 4106862 h 4373562"/>
                <a:gd name="connsiteX130" fmla="*/ 4468018 w 4836318"/>
                <a:gd name="connsiteY130" fmla="*/ 4106862 h 4373562"/>
                <a:gd name="connsiteX131" fmla="*/ 4563268 w 4836318"/>
                <a:gd name="connsiteY131" fmla="*/ 4144962 h 4373562"/>
                <a:gd name="connsiteX132" fmla="*/ 4556918 w 4836318"/>
                <a:gd name="connsiteY132" fmla="*/ 4208462 h 4373562"/>
                <a:gd name="connsiteX133" fmla="*/ 4601368 w 4836318"/>
                <a:gd name="connsiteY133" fmla="*/ 4214812 h 4373562"/>
                <a:gd name="connsiteX134" fmla="*/ 4614068 w 4836318"/>
                <a:gd name="connsiteY134" fmla="*/ 4252912 h 4373562"/>
                <a:gd name="connsiteX135" fmla="*/ 4652168 w 4836318"/>
                <a:gd name="connsiteY135" fmla="*/ 4291012 h 4373562"/>
                <a:gd name="connsiteX136" fmla="*/ 4652168 w 4836318"/>
                <a:gd name="connsiteY136" fmla="*/ 4291012 h 4373562"/>
                <a:gd name="connsiteX137" fmla="*/ 4766468 w 4836318"/>
                <a:gd name="connsiteY137" fmla="*/ 4297362 h 4373562"/>
                <a:gd name="connsiteX138" fmla="*/ 4829968 w 4836318"/>
                <a:gd name="connsiteY138" fmla="*/ 4348162 h 4373562"/>
                <a:gd name="connsiteX139" fmla="*/ 4836318 w 4836318"/>
                <a:gd name="connsiteY139" fmla="*/ 4373562 h 4373562"/>
                <a:gd name="connsiteX140" fmla="*/ 4836318 w 4836318"/>
                <a:gd name="connsiteY14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271168 w 4836318"/>
                <a:gd name="connsiteY124" fmla="*/ 3929062 h 4373562"/>
                <a:gd name="connsiteX125" fmla="*/ 4385468 w 4836318"/>
                <a:gd name="connsiteY125" fmla="*/ 4024312 h 4373562"/>
                <a:gd name="connsiteX126" fmla="*/ 4385468 w 4836318"/>
                <a:gd name="connsiteY126" fmla="*/ 4024312 h 4373562"/>
                <a:gd name="connsiteX127" fmla="*/ 4442618 w 4836318"/>
                <a:gd name="connsiteY127" fmla="*/ 4068762 h 4373562"/>
                <a:gd name="connsiteX128" fmla="*/ 4468018 w 4836318"/>
                <a:gd name="connsiteY128" fmla="*/ 4106862 h 4373562"/>
                <a:gd name="connsiteX129" fmla="*/ 4468018 w 4836318"/>
                <a:gd name="connsiteY129" fmla="*/ 4106862 h 4373562"/>
                <a:gd name="connsiteX130" fmla="*/ 4563268 w 4836318"/>
                <a:gd name="connsiteY130" fmla="*/ 4144962 h 4373562"/>
                <a:gd name="connsiteX131" fmla="*/ 4556918 w 4836318"/>
                <a:gd name="connsiteY131" fmla="*/ 4208462 h 4373562"/>
                <a:gd name="connsiteX132" fmla="*/ 4601368 w 4836318"/>
                <a:gd name="connsiteY132" fmla="*/ 4214812 h 4373562"/>
                <a:gd name="connsiteX133" fmla="*/ 4614068 w 4836318"/>
                <a:gd name="connsiteY133" fmla="*/ 4252912 h 4373562"/>
                <a:gd name="connsiteX134" fmla="*/ 4652168 w 4836318"/>
                <a:gd name="connsiteY134" fmla="*/ 4291012 h 4373562"/>
                <a:gd name="connsiteX135" fmla="*/ 4652168 w 4836318"/>
                <a:gd name="connsiteY135" fmla="*/ 4291012 h 4373562"/>
                <a:gd name="connsiteX136" fmla="*/ 4766468 w 4836318"/>
                <a:gd name="connsiteY136" fmla="*/ 4297362 h 4373562"/>
                <a:gd name="connsiteX137" fmla="*/ 4829968 w 4836318"/>
                <a:gd name="connsiteY137" fmla="*/ 4348162 h 4373562"/>
                <a:gd name="connsiteX138" fmla="*/ 4836318 w 4836318"/>
                <a:gd name="connsiteY138" fmla="*/ 4373562 h 4373562"/>
                <a:gd name="connsiteX139" fmla="*/ 4836318 w 4836318"/>
                <a:gd name="connsiteY13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385468 w 4836318"/>
                <a:gd name="connsiteY124" fmla="*/ 4024312 h 4373562"/>
                <a:gd name="connsiteX125" fmla="*/ 4385468 w 4836318"/>
                <a:gd name="connsiteY125" fmla="*/ 4024312 h 4373562"/>
                <a:gd name="connsiteX126" fmla="*/ 4442618 w 4836318"/>
                <a:gd name="connsiteY126" fmla="*/ 4068762 h 4373562"/>
                <a:gd name="connsiteX127" fmla="*/ 4468018 w 4836318"/>
                <a:gd name="connsiteY127" fmla="*/ 4106862 h 4373562"/>
                <a:gd name="connsiteX128" fmla="*/ 4468018 w 4836318"/>
                <a:gd name="connsiteY128" fmla="*/ 4106862 h 4373562"/>
                <a:gd name="connsiteX129" fmla="*/ 4563268 w 4836318"/>
                <a:gd name="connsiteY129" fmla="*/ 4144962 h 4373562"/>
                <a:gd name="connsiteX130" fmla="*/ 4556918 w 4836318"/>
                <a:gd name="connsiteY130" fmla="*/ 4208462 h 4373562"/>
                <a:gd name="connsiteX131" fmla="*/ 4601368 w 4836318"/>
                <a:gd name="connsiteY131" fmla="*/ 4214812 h 4373562"/>
                <a:gd name="connsiteX132" fmla="*/ 4614068 w 4836318"/>
                <a:gd name="connsiteY132" fmla="*/ 4252912 h 4373562"/>
                <a:gd name="connsiteX133" fmla="*/ 4652168 w 4836318"/>
                <a:gd name="connsiteY133" fmla="*/ 4291012 h 4373562"/>
                <a:gd name="connsiteX134" fmla="*/ 4652168 w 4836318"/>
                <a:gd name="connsiteY134" fmla="*/ 4291012 h 4373562"/>
                <a:gd name="connsiteX135" fmla="*/ 4766468 w 4836318"/>
                <a:gd name="connsiteY135" fmla="*/ 4297362 h 4373562"/>
                <a:gd name="connsiteX136" fmla="*/ 4829968 w 4836318"/>
                <a:gd name="connsiteY136" fmla="*/ 4348162 h 4373562"/>
                <a:gd name="connsiteX137" fmla="*/ 4836318 w 4836318"/>
                <a:gd name="connsiteY137" fmla="*/ 4373562 h 4373562"/>
                <a:gd name="connsiteX138" fmla="*/ 4836318 w 4836318"/>
                <a:gd name="connsiteY138"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385468 w 4836318"/>
                <a:gd name="connsiteY124" fmla="*/ 4024312 h 4373562"/>
                <a:gd name="connsiteX125" fmla="*/ 4442618 w 4836318"/>
                <a:gd name="connsiteY125" fmla="*/ 4068762 h 4373562"/>
                <a:gd name="connsiteX126" fmla="*/ 4468018 w 4836318"/>
                <a:gd name="connsiteY126" fmla="*/ 4106862 h 4373562"/>
                <a:gd name="connsiteX127" fmla="*/ 4468018 w 4836318"/>
                <a:gd name="connsiteY127" fmla="*/ 4106862 h 4373562"/>
                <a:gd name="connsiteX128" fmla="*/ 4563268 w 4836318"/>
                <a:gd name="connsiteY128" fmla="*/ 4144962 h 4373562"/>
                <a:gd name="connsiteX129" fmla="*/ 4556918 w 4836318"/>
                <a:gd name="connsiteY129" fmla="*/ 4208462 h 4373562"/>
                <a:gd name="connsiteX130" fmla="*/ 4601368 w 4836318"/>
                <a:gd name="connsiteY130" fmla="*/ 4214812 h 4373562"/>
                <a:gd name="connsiteX131" fmla="*/ 4614068 w 4836318"/>
                <a:gd name="connsiteY131" fmla="*/ 4252912 h 4373562"/>
                <a:gd name="connsiteX132" fmla="*/ 4652168 w 4836318"/>
                <a:gd name="connsiteY132" fmla="*/ 4291012 h 4373562"/>
                <a:gd name="connsiteX133" fmla="*/ 4652168 w 4836318"/>
                <a:gd name="connsiteY133" fmla="*/ 4291012 h 4373562"/>
                <a:gd name="connsiteX134" fmla="*/ 4766468 w 4836318"/>
                <a:gd name="connsiteY134" fmla="*/ 4297362 h 4373562"/>
                <a:gd name="connsiteX135" fmla="*/ 4829968 w 4836318"/>
                <a:gd name="connsiteY135" fmla="*/ 4348162 h 4373562"/>
                <a:gd name="connsiteX136" fmla="*/ 4836318 w 4836318"/>
                <a:gd name="connsiteY136" fmla="*/ 4373562 h 4373562"/>
                <a:gd name="connsiteX137" fmla="*/ 4836318 w 4836318"/>
                <a:gd name="connsiteY13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442618 w 4836318"/>
                <a:gd name="connsiteY124" fmla="*/ 4068762 h 4373562"/>
                <a:gd name="connsiteX125" fmla="*/ 4468018 w 4836318"/>
                <a:gd name="connsiteY125" fmla="*/ 4106862 h 4373562"/>
                <a:gd name="connsiteX126" fmla="*/ 4468018 w 4836318"/>
                <a:gd name="connsiteY126" fmla="*/ 4106862 h 4373562"/>
                <a:gd name="connsiteX127" fmla="*/ 4563268 w 4836318"/>
                <a:gd name="connsiteY127" fmla="*/ 4144962 h 4373562"/>
                <a:gd name="connsiteX128" fmla="*/ 4556918 w 4836318"/>
                <a:gd name="connsiteY128" fmla="*/ 4208462 h 4373562"/>
                <a:gd name="connsiteX129" fmla="*/ 4601368 w 4836318"/>
                <a:gd name="connsiteY129" fmla="*/ 4214812 h 4373562"/>
                <a:gd name="connsiteX130" fmla="*/ 4614068 w 4836318"/>
                <a:gd name="connsiteY130" fmla="*/ 4252912 h 4373562"/>
                <a:gd name="connsiteX131" fmla="*/ 4652168 w 4836318"/>
                <a:gd name="connsiteY131" fmla="*/ 4291012 h 4373562"/>
                <a:gd name="connsiteX132" fmla="*/ 4652168 w 4836318"/>
                <a:gd name="connsiteY132" fmla="*/ 4291012 h 4373562"/>
                <a:gd name="connsiteX133" fmla="*/ 4766468 w 4836318"/>
                <a:gd name="connsiteY133" fmla="*/ 4297362 h 4373562"/>
                <a:gd name="connsiteX134" fmla="*/ 4829968 w 4836318"/>
                <a:gd name="connsiteY134" fmla="*/ 4348162 h 4373562"/>
                <a:gd name="connsiteX135" fmla="*/ 4836318 w 4836318"/>
                <a:gd name="connsiteY135" fmla="*/ 4373562 h 4373562"/>
                <a:gd name="connsiteX136" fmla="*/ 4836318 w 4836318"/>
                <a:gd name="connsiteY13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468018 w 4836318"/>
                <a:gd name="connsiteY124" fmla="*/ 4106862 h 4373562"/>
                <a:gd name="connsiteX125" fmla="*/ 4468018 w 4836318"/>
                <a:gd name="connsiteY125" fmla="*/ 4106862 h 4373562"/>
                <a:gd name="connsiteX126" fmla="*/ 4563268 w 4836318"/>
                <a:gd name="connsiteY126" fmla="*/ 4144962 h 4373562"/>
                <a:gd name="connsiteX127" fmla="*/ 4556918 w 4836318"/>
                <a:gd name="connsiteY127" fmla="*/ 4208462 h 4373562"/>
                <a:gd name="connsiteX128" fmla="*/ 4601368 w 4836318"/>
                <a:gd name="connsiteY128" fmla="*/ 4214812 h 4373562"/>
                <a:gd name="connsiteX129" fmla="*/ 4614068 w 4836318"/>
                <a:gd name="connsiteY129" fmla="*/ 4252912 h 4373562"/>
                <a:gd name="connsiteX130" fmla="*/ 4652168 w 4836318"/>
                <a:gd name="connsiteY130" fmla="*/ 4291012 h 4373562"/>
                <a:gd name="connsiteX131" fmla="*/ 4652168 w 4836318"/>
                <a:gd name="connsiteY131" fmla="*/ 4291012 h 4373562"/>
                <a:gd name="connsiteX132" fmla="*/ 4766468 w 4836318"/>
                <a:gd name="connsiteY132" fmla="*/ 4297362 h 4373562"/>
                <a:gd name="connsiteX133" fmla="*/ 4829968 w 4836318"/>
                <a:gd name="connsiteY133" fmla="*/ 4348162 h 4373562"/>
                <a:gd name="connsiteX134" fmla="*/ 4836318 w 4836318"/>
                <a:gd name="connsiteY134" fmla="*/ 4373562 h 4373562"/>
                <a:gd name="connsiteX135" fmla="*/ 4836318 w 4836318"/>
                <a:gd name="connsiteY135"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468018 w 4836318"/>
                <a:gd name="connsiteY124" fmla="*/ 4106862 h 4373562"/>
                <a:gd name="connsiteX125" fmla="*/ 4563268 w 4836318"/>
                <a:gd name="connsiteY125" fmla="*/ 4144962 h 4373562"/>
                <a:gd name="connsiteX126" fmla="*/ 4556918 w 4836318"/>
                <a:gd name="connsiteY126" fmla="*/ 4208462 h 4373562"/>
                <a:gd name="connsiteX127" fmla="*/ 4601368 w 4836318"/>
                <a:gd name="connsiteY127" fmla="*/ 4214812 h 4373562"/>
                <a:gd name="connsiteX128" fmla="*/ 4614068 w 4836318"/>
                <a:gd name="connsiteY128" fmla="*/ 4252912 h 4373562"/>
                <a:gd name="connsiteX129" fmla="*/ 4652168 w 4836318"/>
                <a:gd name="connsiteY129" fmla="*/ 4291012 h 4373562"/>
                <a:gd name="connsiteX130" fmla="*/ 4652168 w 4836318"/>
                <a:gd name="connsiteY130" fmla="*/ 4291012 h 4373562"/>
                <a:gd name="connsiteX131" fmla="*/ 4766468 w 4836318"/>
                <a:gd name="connsiteY131" fmla="*/ 4297362 h 4373562"/>
                <a:gd name="connsiteX132" fmla="*/ 4829968 w 4836318"/>
                <a:gd name="connsiteY132" fmla="*/ 4348162 h 4373562"/>
                <a:gd name="connsiteX133" fmla="*/ 4836318 w 4836318"/>
                <a:gd name="connsiteY133" fmla="*/ 4373562 h 4373562"/>
                <a:gd name="connsiteX134" fmla="*/ 4836318 w 4836318"/>
                <a:gd name="connsiteY134"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468018 w 4836318"/>
                <a:gd name="connsiteY124" fmla="*/ 4106862 h 4373562"/>
                <a:gd name="connsiteX125" fmla="*/ 4556918 w 4836318"/>
                <a:gd name="connsiteY125" fmla="*/ 4208462 h 4373562"/>
                <a:gd name="connsiteX126" fmla="*/ 4601368 w 4836318"/>
                <a:gd name="connsiteY126" fmla="*/ 4214812 h 4373562"/>
                <a:gd name="connsiteX127" fmla="*/ 4614068 w 4836318"/>
                <a:gd name="connsiteY127" fmla="*/ 4252912 h 4373562"/>
                <a:gd name="connsiteX128" fmla="*/ 4652168 w 4836318"/>
                <a:gd name="connsiteY128" fmla="*/ 4291012 h 4373562"/>
                <a:gd name="connsiteX129" fmla="*/ 4652168 w 4836318"/>
                <a:gd name="connsiteY129" fmla="*/ 4291012 h 4373562"/>
                <a:gd name="connsiteX130" fmla="*/ 4766468 w 4836318"/>
                <a:gd name="connsiteY130" fmla="*/ 4297362 h 4373562"/>
                <a:gd name="connsiteX131" fmla="*/ 4829968 w 4836318"/>
                <a:gd name="connsiteY131" fmla="*/ 4348162 h 4373562"/>
                <a:gd name="connsiteX132" fmla="*/ 4836318 w 4836318"/>
                <a:gd name="connsiteY132" fmla="*/ 4373562 h 4373562"/>
                <a:gd name="connsiteX133" fmla="*/ 4836318 w 4836318"/>
                <a:gd name="connsiteY133"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556918 w 4836318"/>
                <a:gd name="connsiteY124" fmla="*/ 4208462 h 4373562"/>
                <a:gd name="connsiteX125" fmla="*/ 4601368 w 4836318"/>
                <a:gd name="connsiteY125" fmla="*/ 4214812 h 4373562"/>
                <a:gd name="connsiteX126" fmla="*/ 4614068 w 4836318"/>
                <a:gd name="connsiteY126" fmla="*/ 4252912 h 4373562"/>
                <a:gd name="connsiteX127" fmla="*/ 4652168 w 4836318"/>
                <a:gd name="connsiteY127" fmla="*/ 4291012 h 4373562"/>
                <a:gd name="connsiteX128" fmla="*/ 4652168 w 4836318"/>
                <a:gd name="connsiteY128" fmla="*/ 4291012 h 4373562"/>
                <a:gd name="connsiteX129" fmla="*/ 4766468 w 4836318"/>
                <a:gd name="connsiteY129" fmla="*/ 4297362 h 4373562"/>
                <a:gd name="connsiteX130" fmla="*/ 4829968 w 4836318"/>
                <a:gd name="connsiteY130" fmla="*/ 4348162 h 4373562"/>
                <a:gd name="connsiteX131" fmla="*/ 4836318 w 4836318"/>
                <a:gd name="connsiteY131" fmla="*/ 4373562 h 4373562"/>
                <a:gd name="connsiteX132" fmla="*/ 4836318 w 4836318"/>
                <a:gd name="connsiteY13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556918 w 4836318"/>
                <a:gd name="connsiteY124" fmla="*/ 4215606 h 4373562"/>
                <a:gd name="connsiteX125" fmla="*/ 4601368 w 4836318"/>
                <a:gd name="connsiteY125" fmla="*/ 4214812 h 4373562"/>
                <a:gd name="connsiteX126" fmla="*/ 4614068 w 4836318"/>
                <a:gd name="connsiteY126" fmla="*/ 4252912 h 4373562"/>
                <a:gd name="connsiteX127" fmla="*/ 4652168 w 4836318"/>
                <a:gd name="connsiteY127" fmla="*/ 4291012 h 4373562"/>
                <a:gd name="connsiteX128" fmla="*/ 4652168 w 4836318"/>
                <a:gd name="connsiteY128" fmla="*/ 4291012 h 4373562"/>
                <a:gd name="connsiteX129" fmla="*/ 4766468 w 4836318"/>
                <a:gd name="connsiteY129" fmla="*/ 4297362 h 4373562"/>
                <a:gd name="connsiteX130" fmla="*/ 4829968 w 4836318"/>
                <a:gd name="connsiteY130" fmla="*/ 4348162 h 4373562"/>
                <a:gd name="connsiteX131" fmla="*/ 4836318 w 4836318"/>
                <a:gd name="connsiteY131" fmla="*/ 4373562 h 4373562"/>
                <a:gd name="connsiteX132" fmla="*/ 4836318 w 4836318"/>
                <a:gd name="connsiteY132"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601368 w 4836318"/>
                <a:gd name="connsiteY124" fmla="*/ 4214812 h 4373562"/>
                <a:gd name="connsiteX125" fmla="*/ 4614068 w 4836318"/>
                <a:gd name="connsiteY125" fmla="*/ 4252912 h 4373562"/>
                <a:gd name="connsiteX126" fmla="*/ 4652168 w 4836318"/>
                <a:gd name="connsiteY126" fmla="*/ 4291012 h 4373562"/>
                <a:gd name="connsiteX127" fmla="*/ 4652168 w 4836318"/>
                <a:gd name="connsiteY127" fmla="*/ 4291012 h 4373562"/>
                <a:gd name="connsiteX128" fmla="*/ 4766468 w 4836318"/>
                <a:gd name="connsiteY128" fmla="*/ 4297362 h 4373562"/>
                <a:gd name="connsiteX129" fmla="*/ 4829968 w 4836318"/>
                <a:gd name="connsiteY129" fmla="*/ 4348162 h 4373562"/>
                <a:gd name="connsiteX130" fmla="*/ 4836318 w 4836318"/>
                <a:gd name="connsiteY130" fmla="*/ 4373562 h 4373562"/>
                <a:gd name="connsiteX131" fmla="*/ 4836318 w 4836318"/>
                <a:gd name="connsiteY131"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614068 w 4836318"/>
                <a:gd name="connsiteY124" fmla="*/ 4252912 h 4373562"/>
                <a:gd name="connsiteX125" fmla="*/ 4652168 w 4836318"/>
                <a:gd name="connsiteY125" fmla="*/ 4291012 h 4373562"/>
                <a:gd name="connsiteX126" fmla="*/ 4652168 w 4836318"/>
                <a:gd name="connsiteY126" fmla="*/ 4291012 h 4373562"/>
                <a:gd name="connsiteX127" fmla="*/ 4766468 w 4836318"/>
                <a:gd name="connsiteY127" fmla="*/ 4297362 h 4373562"/>
                <a:gd name="connsiteX128" fmla="*/ 4829968 w 4836318"/>
                <a:gd name="connsiteY128" fmla="*/ 4348162 h 4373562"/>
                <a:gd name="connsiteX129" fmla="*/ 4836318 w 4836318"/>
                <a:gd name="connsiteY129" fmla="*/ 4373562 h 4373562"/>
                <a:gd name="connsiteX130" fmla="*/ 4836318 w 4836318"/>
                <a:gd name="connsiteY130"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652168 w 4836318"/>
                <a:gd name="connsiteY124" fmla="*/ 4291012 h 4373562"/>
                <a:gd name="connsiteX125" fmla="*/ 4652168 w 4836318"/>
                <a:gd name="connsiteY125" fmla="*/ 4291012 h 4373562"/>
                <a:gd name="connsiteX126" fmla="*/ 4766468 w 4836318"/>
                <a:gd name="connsiteY126" fmla="*/ 4297362 h 4373562"/>
                <a:gd name="connsiteX127" fmla="*/ 4829968 w 4836318"/>
                <a:gd name="connsiteY127" fmla="*/ 4348162 h 4373562"/>
                <a:gd name="connsiteX128" fmla="*/ 4836318 w 4836318"/>
                <a:gd name="connsiteY128" fmla="*/ 4373562 h 4373562"/>
                <a:gd name="connsiteX129" fmla="*/ 4836318 w 4836318"/>
                <a:gd name="connsiteY129"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652168 w 4836318"/>
                <a:gd name="connsiteY124" fmla="*/ 4291012 h 4373562"/>
                <a:gd name="connsiteX125" fmla="*/ 4766468 w 4836318"/>
                <a:gd name="connsiteY125" fmla="*/ 4297362 h 4373562"/>
                <a:gd name="connsiteX126" fmla="*/ 4829968 w 4836318"/>
                <a:gd name="connsiteY126" fmla="*/ 4348162 h 4373562"/>
                <a:gd name="connsiteX127" fmla="*/ 4836318 w 4836318"/>
                <a:gd name="connsiteY127" fmla="*/ 4373562 h 4373562"/>
                <a:gd name="connsiteX128" fmla="*/ 4836318 w 4836318"/>
                <a:gd name="connsiteY128"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652168 w 4836318"/>
                <a:gd name="connsiteY124" fmla="*/ 4291012 h 4373562"/>
                <a:gd name="connsiteX125" fmla="*/ 4829968 w 4836318"/>
                <a:gd name="connsiteY125" fmla="*/ 4348162 h 4373562"/>
                <a:gd name="connsiteX126" fmla="*/ 4836318 w 4836318"/>
                <a:gd name="connsiteY126" fmla="*/ 4373562 h 4373562"/>
                <a:gd name="connsiteX127" fmla="*/ 4836318 w 4836318"/>
                <a:gd name="connsiteY127"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829968 w 4836318"/>
                <a:gd name="connsiteY124" fmla="*/ 4348162 h 4373562"/>
                <a:gd name="connsiteX125" fmla="*/ 4836318 w 4836318"/>
                <a:gd name="connsiteY125" fmla="*/ 4373562 h 4373562"/>
                <a:gd name="connsiteX126" fmla="*/ 4836318 w 4836318"/>
                <a:gd name="connsiteY126" fmla="*/ 4373562 h 4373562"/>
                <a:gd name="connsiteX0" fmla="*/ 0 w 4836318"/>
                <a:gd name="connsiteY0" fmla="*/ 1587 h 4373562"/>
                <a:gd name="connsiteX1" fmla="*/ 39687 w 4836318"/>
                <a:gd name="connsiteY1" fmla="*/ 0 h 4373562"/>
                <a:gd name="connsiteX2" fmla="*/ 35718 w 4836318"/>
                <a:gd name="connsiteY2" fmla="*/ 42862 h 4373562"/>
                <a:gd name="connsiteX3" fmla="*/ 69055 w 4836318"/>
                <a:gd name="connsiteY3" fmla="*/ 36511 h 4373562"/>
                <a:gd name="connsiteX4" fmla="*/ 86518 w 4836318"/>
                <a:gd name="connsiteY4" fmla="*/ 59531 h 4373562"/>
                <a:gd name="connsiteX5" fmla="*/ 119855 w 4836318"/>
                <a:gd name="connsiteY5" fmla="*/ 54768 h 4373562"/>
                <a:gd name="connsiteX6" fmla="*/ 122237 w 4836318"/>
                <a:gd name="connsiteY6" fmla="*/ 85725 h 4373562"/>
                <a:gd name="connsiteX7" fmla="*/ 156369 w 4836318"/>
                <a:gd name="connsiteY7" fmla="*/ 73024 h 4373562"/>
                <a:gd name="connsiteX8" fmla="*/ 156368 w 4836318"/>
                <a:gd name="connsiteY8" fmla="*/ 116681 h 4373562"/>
                <a:gd name="connsiteX9" fmla="*/ 194468 w 4836318"/>
                <a:gd name="connsiteY9" fmla="*/ 109537 h 4373562"/>
                <a:gd name="connsiteX10" fmla="*/ 197643 w 4836318"/>
                <a:gd name="connsiteY10" fmla="*/ 157162 h 4373562"/>
                <a:gd name="connsiteX11" fmla="*/ 227805 w 4836318"/>
                <a:gd name="connsiteY11" fmla="*/ 154780 h 4373562"/>
                <a:gd name="connsiteX12" fmla="*/ 241299 w 4836318"/>
                <a:gd name="connsiteY12" fmla="*/ 195262 h 4373562"/>
                <a:gd name="connsiteX13" fmla="*/ 277018 w 4836318"/>
                <a:gd name="connsiteY13" fmla="*/ 195262 h 4373562"/>
                <a:gd name="connsiteX14" fmla="*/ 277018 w 4836318"/>
                <a:gd name="connsiteY14" fmla="*/ 195262 h 4373562"/>
                <a:gd name="connsiteX15" fmla="*/ 277018 w 4836318"/>
                <a:gd name="connsiteY15" fmla="*/ 223837 h 4373562"/>
                <a:gd name="connsiteX16" fmla="*/ 325437 w 4836318"/>
                <a:gd name="connsiteY16" fmla="*/ 226218 h 4373562"/>
                <a:gd name="connsiteX17" fmla="*/ 324643 w 4836318"/>
                <a:gd name="connsiteY17" fmla="*/ 277019 h 4373562"/>
                <a:gd name="connsiteX18" fmla="*/ 395287 w 4836318"/>
                <a:gd name="connsiteY18" fmla="*/ 280987 h 4373562"/>
                <a:gd name="connsiteX19" fmla="*/ 407193 w 4836318"/>
                <a:gd name="connsiteY19" fmla="*/ 375443 h 4373562"/>
                <a:gd name="connsiteX20" fmla="*/ 460374 w 4836318"/>
                <a:gd name="connsiteY20" fmla="*/ 397669 h 4373562"/>
                <a:gd name="connsiteX21" fmla="*/ 482599 w 4836318"/>
                <a:gd name="connsiteY21" fmla="*/ 418306 h 4373562"/>
                <a:gd name="connsiteX22" fmla="*/ 484187 w 4836318"/>
                <a:gd name="connsiteY22" fmla="*/ 473868 h 4373562"/>
                <a:gd name="connsiteX23" fmla="*/ 523874 w 4836318"/>
                <a:gd name="connsiteY23" fmla="*/ 461169 h 4373562"/>
                <a:gd name="connsiteX24" fmla="*/ 525462 w 4836318"/>
                <a:gd name="connsiteY24" fmla="*/ 538956 h 4373562"/>
                <a:gd name="connsiteX25" fmla="*/ 596106 w 4836318"/>
                <a:gd name="connsiteY25" fmla="*/ 545306 h 4373562"/>
                <a:gd name="connsiteX26" fmla="*/ 610393 w 4836318"/>
                <a:gd name="connsiteY26" fmla="*/ 566737 h 4373562"/>
                <a:gd name="connsiteX27" fmla="*/ 653256 w 4836318"/>
                <a:gd name="connsiteY27" fmla="*/ 564356 h 4373562"/>
                <a:gd name="connsiteX28" fmla="*/ 679449 w 4836318"/>
                <a:gd name="connsiteY28" fmla="*/ 581025 h 4373562"/>
                <a:gd name="connsiteX29" fmla="*/ 674687 w 4836318"/>
                <a:gd name="connsiteY29" fmla="*/ 688180 h 4373562"/>
                <a:gd name="connsiteX30" fmla="*/ 711993 w 4836318"/>
                <a:gd name="connsiteY30" fmla="*/ 691356 h 4373562"/>
                <a:gd name="connsiteX31" fmla="*/ 724693 w 4836318"/>
                <a:gd name="connsiteY31" fmla="*/ 726281 h 4373562"/>
                <a:gd name="connsiteX32" fmla="*/ 758031 w 4836318"/>
                <a:gd name="connsiteY32" fmla="*/ 726281 h 4373562"/>
                <a:gd name="connsiteX33" fmla="*/ 765174 w 4836318"/>
                <a:gd name="connsiteY33" fmla="*/ 771525 h 4373562"/>
                <a:gd name="connsiteX34" fmla="*/ 842168 w 4836318"/>
                <a:gd name="connsiteY34" fmla="*/ 766762 h 4373562"/>
                <a:gd name="connsiteX35" fmla="*/ 846930 w 4836318"/>
                <a:gd name="connsiteY35" fmla="*/ 808830 h 4373562"/>
                <a:gd name="connsiteX36" fmla="*/ 877093 w 4836318"/>
                <a:gd name="connsiteY36" fmla="*/ 796924 h 4373562"/>
                <a:gd name="connsiteX37" fmla="*/ 878680 w 4836318"/>
                <a:gd name="connsiteY37" fmla="*/ 854075 h 4373562"/>
                <a:gd name="connsiteX38" fmla="*/ 917574 w 4836318"/>
                <a:gd name="connsiteY38" fmla="*/ 866775 h 4373562"/>
                <a:gd name="connsiteX39" fmla="*/ 919956 w 4836318"/>
                <a:gd name="connsiteY39" fmla="*/ 897731 h 4373562"/>
                <a:gd name="connsiteX40" fmla="*/ 960437 w 4836318"/>
                <a:gd name="connsiteY40" fmla="*/ 895350 h 4373562"/>
                <a:gd name="connsiteX41" fmla="*/ 962818 w 4836318"/>
                <a:gd name="connsiteY41" fmla="*/ 963612 h 4373562"/>
                <a:gd name="connsiteX42" fmla="*/ 1004093 w 4836318"/>
                <a:gd name="connsiteY42" fmla="*/ 969962 h 4373562"/>
                <a:gd name="connsiteX43" fmla="*/ 1006474 w 4836318"/>
                <a:gd name="connsiteY43" fmla="*/ 1020762 h 4373562"/>
                <a:gd name="connsiteX44" fmla="*/ 1007267 w 4836318"/>
                <a:gd name="connsiteY44" fmla="*/ 1050130 h 4373562"/>
                <a:gd name="connsiteX45" fmla="*/ 1049338 w 4836318"/>
                <a:gd name="connsiteY45" fmla="*/ 1066006 h 4373562"/>
                <a:gd name="connsiteX46" fmla="*/ 1051718 w 4836318"/>
                <a:gd name="connsiteY46" fmla="*/ 1116805 h 4373562"/>
                <a:gd name="connsiteX47" fmla="*/ 1077912 w 4836318"/>
                <a:gd name="connsiteY47" fmla="*/ 1116806 h 4373562"/>
                <a:gd name="connsiteX48" fmla="*/ 1091406 w 4836318"/>
                <a:gd name="connsiteY48" fmla="*/ 1159668 h 4373562"/>
                <a:gd name="connsiteX49" fmla="*/ 1119981 w 4836318"/>
                <a:gd name="connsiteY49" fmla="*/ 1172368 h 4373562"/>
                <a:gd name="connsiteX50" fmla="*/ 1131887 w 4836318"/>
                <a:gd name="connsiteY50" fmla="*/ 1207293 h 4373562"/>
                <a:gd name="connsiteX51" fmla="*/ 1173955 w 4836318"/>
                <a:gd name="connsiteY51" fmla="*/ 1208881 h 4373562"/>
                <a:gd name="connsiteX52" fmla="*/ 1171574 w 4836318"/>
                <a:gd name="connsiteY52" fmla="*/ 1258094 h 4373562"/>
                <a:gd name="connsiteX53" fmla="*/ 1235074 w 4836318"/>
                <a:gd name="connsiteY53" fmla="*/ 1238250 h 4373562"/>
                <a:gd name="connsiteX54" fmla="*/ 1243806 w 4836318"/>
                <a:gd name="connsiteY54" fmla="*/ 1302543 h 4373562"/>
                <a:gd name="connsiteX55" fmla="*/ 1281906 w 4836318"/>
                <a:gd name="connsiteY55" fmla="*/ 1304925 h 4373562"/>
                <a:gd name="connsiteX56" fmla="*/ 1291431 w 4836318"/>
                <a:gd name="connsiteY56" fmla="*/ 1343025 h 4373562"/>
                <a:gd name="connsiteX57" fmla="*/ 1324768 w 4836318"/>
                <a:gd name="connsiteY57" fmla="*/ 1333500 h 4373562"/>
                <a:gd name="connsiteX58" fmla="*/ 1343818 w 4836318"/>
                <a:gd name="connsiteY58" fmla="*/ 1364456 h 4373562"/>
                <a:gd name="connsiteX59" fmla="*/ 1377156 w 4836318"/>
                <a:gd name="connsiteY59" fmla="*/ 1357312 h 4373562"/>
                <a:gd name="connsiteX60" fmla="*/ 1370805 w 4836318"/>
                <a:gd name="connsiteY60" fmla="*/ 1396999 h 4373562"/>
                <a:gd name="connsiteX61" fmla="*/ 1404143 w 4836318"/>
                <a:gd name="connsiteY61" fmla="*/ 1391443 h 4373562"/>
                <a:gd name="connsiteX62" fmla="*/ 1402556 w 4836318"/>
                <a:gd name="connsiteY62" fmla="*/ 1436687 h 4373562"/>
                <a:gd name="connsiteX63" fmla="*/ 1438274 w 4836318"/>
                <a:gd name="connsiteY63" fmla="*/ 1432719 h 4373562"/>
                <a:gd name="connsiteX64" fmla="*/ 1449386 w 4836318"/>
                <a:gd name="connsiteY64" fmla="*/ 1506537 h 4373562"/>
                <a:gd name="connsiteX65" fmla="*/ 1485105 w 4836318"/>
                <a:gd name="connsiteY65" fmla="*/ 1513681 h 4373562"/>
                <a:gd name="connsiteX66" fmla="*/ 1496218 w 4836318"/>
                <a:gd name="connsiteY66" fmla="*/ 1557337 h 4373562"/>
                <a:gd name="connsiteX67" fmla="*/ 1520031 w 4836318"/>
                <a:gd name="connsiteY67" fmla="*/ 1547812 h 4373562"/>
                <a:gd name="connsiteX68" fmla="*/ 1531937 w 4836318"/>
                <a:gd name="connsiteY68" fmla="*/ 1581150 h 4373562"/>
                <a:gd name="connsiteX69" fmla="*/ 1565275 w 4836318"/>
                <a:gd name="connsiteY69" fmla="*/ 1588293 h 4373562"/>
                <a:gd name="connsiteX70" fmla="*/ 1565275 w 4836318"/>
                <a:gd name="connsiteY70" fmla="*/ 1624012 h 4373562"/>
                <a:gd name="connsiteX71" fmla="*/ 1623218 w 4836318"/>
                <a:gd name="connsiteY71" fmla="*/ 1630362 h 4373562"/>
                <a:gd name="connsiteX72" fmla="*/ 1611311 w 4836318"/>
                <a:gd name="connsiteY72" fmla="*/ 1627187 h 4373562"/>
                <a:gd name="connsiteX73" fmla="*/ 1624806 w 4836318"/>
                <a:gd name="connsiteY73" fmla="*/ 1669256 h 4373562"/>
                <a:gd name="connsiteX74" fmla="*/ 1681955 w 4836318"/>
                <a:gd name="connsiteY74" fmla="*/ 1677194 h 4373562"/>
                <a:gd name="connsiteX75" fmla="*/ 1689100 w 4836318"/>
                <a:gd name="connsiteY75" fmla="*/ 1764505 h 4373562"/>
                <a:gd name="connsiteX76" fmla="*/ 1727200 w 4836318"/>
                <a:gd name="connsiteY76" fmla="*/ 1778000 h 4373562"/>
                <a:gd name="connsiteX77" fmla="*/ 1739105 w 4836318"/>
                <a:gd name="connsiteY77" fmla="*/ 1793082 h 4373562"/>
                <a:gd name="connsiteX78" fmla="*/ 1803399 w 4836318"/>
                <a:gd name="connsiteY78" fmla="*/ 1785937 h 4373562"/>
                <a:gd name="connsiteX79" fmla="*/ 1808162 w 4836318"/>
                <a:gd name="connsiteY79" fmla="*/ 1824037 h 4373562"/>
                <a:gd name="connsiteX80" fmla="*/ 1851024 w 4836318"/>
                <a:gd name="connsiteY80" fmla="*/ 1826419 h 4373562"/>
                <a:gd name="connsiteX81" fmla="*/ 1848643 w 4836318"/>
                <a:gd name="connsiteY81" fmla="*/ 1897062 h 4373562"/>
                <a:gd name="connsiteX82" fmla="*/ 1923255 w 4836318"/>
                <a:gd name="connsiteY82" fmla="*/ 1893093 h 4373562"/>
                <a:gd name="connsiteX83" fmla="*/ 1922462 w 4836318"/>
                <a:gd name="connsiteY83" fmla="*/ 1929606 h 4373562"/>
                <a:gd name="connsiteX84" fmla="*/ 1965324 w 4836318"/>
                <a:gd name="connsiteY84" fmla="*/ 1938337 h 4373562"/>
                <a:gd name="connsiteX85" fmla="*/ 1979612 w 4836318"/>
                <a:gd name="connsiteY85" fmla="*/ 1959768 h 4373562"/>
                <a:gd name="connsiteX86" fmla="*/ 2015331 w 4836318"/>
                <a:gd name="connsiteY86" fmla="*/ 1966912 h 4373562"/>
                <a:gd name="connsiteX87" fmla="*/ 2046287 w 4836318"/>
                <a:gd name="connsiteY87" fmla="*/ 1981200 h 4373562"/>
                <a:gd name="connsiteX88" fmla="*/ 2058193 w 4836318"/>
                <a:gd name="connsiteY88" fmla="*/ 2014537 h 4373562"/>
                <a:gd name="connsiteX89" fmla="*/ 2085974 w 4836318"/>
                <a:gd name="connsiteY89" fmla="*/ 2014537 h 4373562"/>
                <a:gd name="connsiteX90" fmla="*/ 2096293 w 4836318"/>
                <a:gd name="connsiteY90" fmla="*/ 2061368 h 4373562"/>
                <a:gd name="connsiteX91" fmla="*/ 2136774 w 4836318"/>
                <a:gd name="connsiteY91" fmla="*/ 2058987 h 4373562"/>
                <a:gd name="connsiteX92" fmla="*/ 2153443 w 4836318"/>
                <a:gd name="connsiteY92" fmla="*/ 2081212 h 4373562"/>
                <a:gd name="connsiteX93" fmla="*/ 2172493 w 4836318"/>
                <a:gd name="connsiteY93" fmla="*/ 2078831 h 4373562"/>
                <a:gd name="connsiteX94" fmla="*/ 2172493 w 4836318"/>
                <a:gd name="connsiteY94" fmla="*/ 2112168 h 4373562"/>
                <a:gd name="connsiteX95" fmla="*/ 2216149 w 4836318"/>
                <a:gd name="connsiteY95" fmla="*/ 2113756 h 4373562"/>
                <a:gd name="connsiteX96" fmla="*/ 2216149 w 4836318"/>
                <a:gd name="connsiteY96" fmla="*/ 2152650 h 4373562"/>
                <a:gd name="connsiteX97" fmla="*/ 2248693 w 4836318"/>
                <a:gd name="connsiteY97" fmla="*/ 2151062 h 4373562"/>
                <a:gd name="connsiteX98" fmla="*/ 2261393 w 4836318"/>
                <a:gd name="connsiteY98" fmla="*/ 2166143 h 4373562"/>
                <a:gd name="connsiteX99" fmla="*/ 2286793 w 4836318"/>
                <a:gd name="connsiteY99" fmla="*/ 2160587 h 4373562"/>
                <a:gd name="connsiteX100" fmla="*/ 2297112 w 4836318"/>
                <a:gd name="connsiteY100" fmla="*/ 2205037 h 4373562"/>
                <a:gd name="connsiteX101" fmla="*/ 2330449 w 4836318"/>
                <a:gd name="connsiteY101" fmla="*/ 2212974 h 4373562"/>
                <a:gd name="connsiteX102" fmla="*/ 2339974 w 4836318"/>
                <a:gd name="connsiteY102" fmla="*/ 2262187 h 4373562"/>
                <a:gd name="connsiteX103" fmla="*/ 2375693 w 4836318"/>
                <a:gd name="connsiteY103" fmla="*/ 2264568 h 4373562"/>
                <a:gd name="connsiteX104" fmla="*/ 2373312 w 4836318"/>
                <a:gd name="connsiteY104" fmla="*/ 2330449 h 4373562"/>
                <a:gd name="connsiteX105" fmla="*/ 2418556 w 4836318"/>
                <a:gd name="connsiteY105" fmla="*/ 2343943 h 4373562"/>
                <a:gd name="connsiteX106" fmla="*/ 2412999 w 4836318"/>
                <a:gd name="connsiteY106" fmla="*/ 2436018 h 4373562"/>
                <a:gd name="connsiteX107" fmla="*/ 2455068 w 4836318"/>
                <a:gd name="connsiteY107" fmla="*/ 2428081 h 4373562"/>
                <a:gd name="connsiteX108" fmla="*/ 2496343 w 4836318"/>
                <a:gd name="connsiteY108" fmla="*/ 2445543 h 4373562"/>
                <a:gd name="connsiteX109" fmla="*/ 2536824 w 4836318"/>
                <a:gd name="connsiteY109" fmla="*/ 2466975 h 4373562"/>
                <a:gd name="connsiteX110" fmla="*/ 2574924 w 4836318"/>
                <a:gd name="connsiteY110" fmla="*/ 2483643 h 4373562"/>
                <a:gd name="connsiteX111" fmla="*/ 2586831 w 4836318"/>
                <a:gd name="connsiteY111" fmla="*/ 2497931 h 4373562"/>
                <a:gd name="connsiteX112" fmla="*/ 2610643 w 4836318"/>
                <a:gd name="connsiteY112" fmla="*/ 2497931 h 4373562"/>
                <a:gd name="connsiteX113" fmla="*/ 2617787 w 4836318"/>
                <a:gd name="connsiteY113" fmla="*/ 2543175 h 4373562"/>
                <a:gd name="connsiteX114" fmla="*/ 2691606 w 4836318"/>
                <a:gd name="connsiteY114" fmla="*/ 2536031 h 4373562"/>
                <a:gd name="connsiteX115" fmla="*/ 2696368 w 4836318"/>
                <a:gd name="connsiteY115" fmla="*/ 2622549 h 4373562"/>
                <a:gd name="connsiteX116" fmla="*/ 2733674 w 4836318"/>
                <a:gd name="connsiteY116" fmla="*/ 2634455 h 4373562"/>
                <a:gd name="connsiteX117" fmla="*/ 2736055 w 4836318"/>
                <a:gd name="connsiteY117" fmla="*/ 2669380 h 4373562"/>
                <a:gd name="connsiteX118" fmla="*/ 2782093 w 4836318"/>
                <a:gd name="connsiteY118" fmla="*/ 2678906 h 4373562"/>
                <a:gd name="connsiteX119" fmla="*/ 2785268 w 4836318"/>
                <a:gd name="connsiteY119" fmla="*/ 2695575 h 4373562"/>
                <a:gd name="connsiteX120" fmla="*/ 2818606 w 4836318"/>
                <a:gd name="connsiteY120" fmla="*/ 2705893 h 4373562"/>
                <a:gd name="connsiteX121" fmla="*/ 2855912 w 4836318"/>
                <a:gd name="connsiteY121" fmla="*/ 2714625 h 4373562"/>
                <a:gd name="connsiteX122" fmla="*/ 2865437 w 4836318"/>
                <a:gd name="connsiteY122" fmla="*/ 2743200 h 4373562"/>
                <a:gd name="connsiteX123" fmla="*/ 2894012 w 4836318"/>
                <a:gd name="connsiteY123" fmla="*/ 2755106 h 4373562"/>
                <a:gd name="connsiteX124" fmla="*/ 4836318 w 4836318"/>
                <a:gd name="connsiteY124" fmla="*/ 4373562 h 4373562"/>
                <a:gd name="connsiteX125" fmla="*/ 4836318 w 4836318"/>
                <a:gd name="connsiteY125" fmla="*/ 4373562 h 4373562"/>
                <a:gd name="connsiteX0" fmla="*/ 0 w 4997299"/>
                <a:gd name="connsiteY0" fmla="*/ 1587 h 4478497"/>
                <a:gd name="connsiteX1" fmla="*/ 39687 w 4997299"/>
                <a:gd name="connsiteY1" fmla="*/ 0 h 4478497"/>
                <a:gd name="connsiteX2" fmla="*/ 35718 w 4997299"/>
                <a:gd name="connsiteY2" fmla="*/ 42862 h 4478497"/>
                <a:gd name="connsiteX3" fmla="*/ 69055 w 4997299"/>
                <a:gd name="connsiteY3" fmla="*/ 36511 h 4478497"/>
                <a:gd name="connsiteX4" fmla="*/ 86518 w 4997299"/>
                <a:gd name="connsiteY4" fmla="*/ 59531 h 4478497"/>
                <a:gd name="connsiteX5" fmla="*/ 119855 w 4997299"/>
                <a:gd name="connsiteY5" fmla="*/ 54768 h 4478497"/>
                <a:gd name="connsiteX6" fmla="*/ 122237 w 4997299"/>
                <a:gd name="connsiteY6" fmla="*/ 85725 h 4478497"/>
                <a:gd name="connsiteX7" fmla="*/ 156369 w 4997299"/>
                <a:gd name="connsiteY7" fmla="*/ 73024 h 4478497"/>
                <a:gd name="connsiteX8" fmla="*/ 156368 w 4997299"/>
                <a:gd name="connsiteY8" fmla="*/ 116681 h 4478497"/>
                <a:gd name="connsiteX9" fmla="*/ 194468 w 4997299"/>
                <a:gd name="connsiteY9" fmla="*/ 109537 h 4478497"/>
                <a:gd name="connsiteX10" fmla="*/ 197643 w 4997299"/>
                <a:gd name="connsiteY10" fmla="*/ 157162 h 4478497"/>
                <a:gd name="connsiteX11" fmla="*/ 227805 w 4997299"/>
                <a:gd name="connsiteY11" fmla="*/ 154780 h 4478497"/>
                <a:gd name="connsiteX12" fmla="*/ 241299 w 4997299"/>
                <a:gd name="connsiteY12" fmla="*/ 195262 h 4478497"/>
                <a:gd name="connsiteX13" fmla="*/ 277018 w 4997299"/>
                <a:gd name="connsiteY13" fmla="*/ 195262 h 4478497"/>
                <a:gd name="connsiteX14" fmla="*/ 277018 w 4997299"/>
                <a:gd name="connsiteY14" fmla="*/ 195262 h 4478497"/>
                <a:gd name="connsiteX15" fmla="*/ 277018 w 4997299"/>
                <a:gd name="connsiteY15" fmla="*/ 223837 h 4478497"/>
                <a:gd name="connsiteX16" fmla="*/ 325437 w 4997299"/>
                <a:gd name="connsiteY16" fmla="*/ 226218 h 4478497"/>
                <a:gd name="connsiteX17" fmla="*/ 324643 w 4997299"/>
                <a:gd name="connsiteY17" fmla="*/ 277019 h 4478497"/>
                <a:gd name="connsiteX18" fmla="*/ 395287 w 4997299"/>
                <a:gd name="connsiteY18" fmla="*/ 280987 h 4478497"/>
                <a:gd name="connsiteX19" fmla="*/ 407193 w 4997299"/>
                <a:gd name="connsiteY19" fmla="*/ 375443 h 4478497"/>
                <a:gd name="connsiteX20" fmla="*/ 460374 w 4997299"/>
                <a:gd name="connsiteY20" fmla="*/ 397669 h 4478497"/>
                <a:gd name="connsiteX21" fmla="*/ 482599 w 4997299"/>
                <a:gd name="connsiteY21" fmla="*/ 418306 h 4478497"/>
                <a:gd name="connsiteX22" fmla="*/ 484187 w 4997299"/>
                <a:gd name="connsiteY22" fmla="*/ 473868 h 4478497"/>
                <a:gd name="connsiteX23" fmla="*/ 523874 w 4997299"/>
                <a:gd name="connsiteY23" fmla="*/ 461169 h 4478497"/>
                <a:gd name="connsiteX24" fmla="*/ 525462 w 4997299"/>
                <a:gd name="connsiteY24" fmla="*/ 538956 h 4478497"/>
                <a:gd name="connsiteX25" fmla="*/ 596106 w 4997299"/>
                <a:gd name="connsiteY25" fmla="*/ 545306 h 4478497"/>
                <a:gd name="connsiteX26" fmla="*/ 610393 w 4997299"/>
                <a:gd name="connsiteY26" fmla="*/ 566737 h 4478497"/>
                <a:gd name="connsiteX27" fmla="*/ 653256 w 4997299"/>
                <a:gd name="connsiteY27" fmla="*/ 564356 h 4478497"/>
                <a:gd name="connsiteX28" fmla="*/ 679449 w 4997299"/>
                <a:gd name="connsiteY28" fmla="*/ 581025 h 4478497"/>
                <a:gd name="connsiteX29" fmla="*/ 674687 w 4997299"/>
                <a:gd name="connsiteY29" fmla="*/ 688180 h 4478497"/>
                <a:gd name="connsiteX30" fmla="*/ 711993 w 4997299"/>
                <a:gd name="connsiteY30" fmla="*/ 691356 h 4478497"/>
                <a:gd name="connsiteX31" fmla="*/ 724693 w 4997299"/>
                <a:gd name="connsiteY31" fmla="*/ 726281 h 4478497"/>
                <a:gd name="connsiteX32" fmla="*/ 758031 w 4997299"/>
                <a:gd name="connsiteY32" fmla="*/ 726281 h 4478497"/>
                <a:gd name="connsiteX33" fmla="*/ 765174 w 4997299"/>
                <a:gd name="connsiteY33" fmla="*/ 771525 h 4478497"/>
                <a:gd name="connsiteX34" fmla="*/ 842168 w 4997299"/>
                <a:gd name="connsiteY34" fmla="*/ 766762 h 4478497"/>
                <a:gd name="connsiteX35" fmla="*/ 846930 w 4997299"/>
                <a:gd name="connsiteY35" fmla="*/ 808830 h 4478497"/>
                <a:gd name="connsiteX36" fmla="*/ 877093 w 4997299"/>
                <a:gd name="connsiteY36" fmla="*/ 796924 h 4478497"/>
                <a:gd name="connsiteX37" fmla="*/ 878680 w 4997299"/>
                <a:gd name="connsiteY37" fmla="*/ 854075 h 4478497"/>
                <a:gd name="connsiteX38" fmla="*/ 917574 w 4997299"/>
                <a:gd name="connsiteY38" fmla="*/ 866775 h 4478497"/>
                <a:gd name="connsiteX39" fmla="*/ 919956 w 4997299"/>
                <a:gd name="connsiteY39" fmla="*/ 897731 h 4478497"/>
                <a:gd name="connsiteX40" fmla="*/ 960437 w 4997299"/>
                <a:gd name="connsiteY40" fmla="*/ 895350 h 4478497"/>
                <a:gd name="connsiteX41" fmla="*/ 962818 w 4997299"/>
                <a:gd name="connsiteY41" fmla="*/ 963612 h 4478497"/>
                <a:gd name="connsiteX42" fmla="*/ 1004093 w 4997299"/>
                <a:gd name="connsiteY42" fmla="*/ 969962 h 4478497"/>
                <a:gd name="connsiteX43" fmla="*/ 1006474 w 4997299"/>
                <a:gd name="connsiteY43" fmla="*/ 1020762 h 4478497"/>
                <a:gd name="connsiteX44" fmla="*/ 1007267 w 4997299"/>
                <a:gd name="connsiteY44" fmla="*/ 1050130 h 4478497"/>
                <a:gd name="connsiteX45" fmla="*/ 1049338 w 4997299"/>
                <a:gd name="connsiteY45" fmla="*/ 1066006 h 4478497"/>
                <a:gd name="connsiteX46" fmla="*/ 1051718 w 4997299"/>
                <a:gd name="connsiteY46" fmla="*/ 1116805 h 4478497"/>
                <a:gd name="connsiteX47" fmla="*/ 1077912 w 4997299"/>
                <a:gd name="connsiteY47" fmla="*/ 1116806 h 4478497"/>
                <a:gd name="connsiteX48" fmla="*/ 1091406 w 4997299"/>
                <a:gd name="connsiteY48" fmla="*/ 1159668 h 4478497"/>
                <a:gd name="connsiteX49" fmla="*/ 1119981 w 4997299"/>
                <a:gd name="connsiteY49" fmla="*/ 1172368 h 4478497"/>
                <a:gd name="connsiteX50" fmla="*/ 1131887 w 4997299"/>
                <a:gd name="connsiteY50" fmla="*/ 1207293 h 4478497"/>
                <a:gd name="connsiteX51" fmla="*/ 1173955 w 4997299"/>
                <a:gd name="connsiteY51" fmla="*/ 1208881 h 4478497"/>
                <a:gd name="connsiteX52" fmla="*/ 1171574 w 4997299"/>
                <a:gd name="connsiteY52" fmla="*/ 1258094 h 4478497"/>
                <a:gd name="connsiteX53" fmla="*/ 1235074 w 4997299"/>
                <a:gd name="connsiteY53" fmla="*/ 1238250 h 4478497"/>
                <a:gd name="connsiteX54" fmla="*/ 1243806 w 4997299"/>
                <a:gd name="connsiteY54" fmla="*/ 1302543 h 4478497"/>
                <a:gd name="connsiteX55" fmla="*/ 1281906 w 4997299"/>
                <a:gd name="connsiteY55" fmla="*/ 1304925 h 4478497"/>
                <a:gd name="connsiteX56" fmla="*/ 1291431 w 4997299"/>
                <a:gd name="connsiteY56" fmla="*/ 1343025 h 4478497"/>
                <a:gd name="connsiteX57" fmla="*/ 1324768 w 4997299"/>
                <a:gd name="connsiteY57" fmla="*/ 1333500 h 4478497"/>
                <a:gd name="connsiteX58" fmla="*/ 1343818 w 4997299"/>
                <a:gd name="connsiteY58" fmla="*/ 1364456 h 4478497"/>
                <a:gd name="connsiteX59" fmla="*/ 1377156 w 4997299"/>
                <a:gd name="connsiteY59" fmla="*/ 1357312 h 4478497"/>
                <a:gd name="connsiteX60" fmla="*/ 1370805 w 4997299"/>
                <a:gd name="connsiteY60" fmla="*/ 1396999 h 4478497"/>
                <a:gd name="connsiteX61" fmla="*/ 1404143 w 4997299"/>
                <a:gd name="connsiteY61" fmla="*/ 1391443 h 4478497"/>
                <a:gd name="connsiteX62" fmla="*/ 1402556 w 4997299"/>
                <a:gd name="connsiteY62" fmla="*/ 1436687 h 4478497"/>
                <a:gd name="connsiteX63" fmla="*/ 1438274 w 4997299"/>
                <a:gd name="connsiteY63" fmla="*/ 1432719 h 4478497"/>
                <a:gd name="connsiteX64" fmla="*/ 1449386 w 4997299"/>
                <a:gd name="connsiteY64" fmla="*/ 1506537 h 4478497"/>
                <a:gd name="connsiteX65" fmla="*/ 1485105 w 4997299"/>
                <a:gd name="connsiteY65" fmla="*/ 1513681 h 4478497"/>
                <a:gd name="connsiteX66" fmla="*/ 1496218 w 4997299"/>
                <a:gd name="connsiteY66" fmla="*/ 1557337 h 4478497"/>
                <a:gd name="connsiteX67" fmla="*/ 1520031 w 4997299"/>
                <a:gd name="connsiteY67" fmla="*/ 1547812 h 4478497"/>
                <a:gd name="connsiteX68" fmla="*/ 1531937 w 4997299"/>
                <a:gd name="connsiteY68" fmla="*/ 1581150 h 4478497"/>
                <a:gd name="connsiteX69" fmla="*/ 1565275 w 4997299"/>
                <a:gd name="connsiteY69" fmla="*/ 1588293 h 4478497"/>
                <a:gd name="connsiteX70" fmla="*/ 1565275 w 4997299"/>
                <a:gd name="connsiteY70" fmla="*/ 1624012 h 4478497"/>
                <a:gd name="connsiteX71" fmla="*/ 1623218 w 4997299"/>
                <a:gd name="connsiteY71" fmla="*/ 1630362 h 4478497"/>
                <a:gd name="connsiteX72" fmla="*/ 1611311 w 4997299"/>
                <a:gd name="connsiteY72" fmla="*/ 1627187 h 4478497"/>
                <a:gd name="connsiteX73" fmla="*/ 1624806 w 4997299"/>
                <a:gd name="connsiteY73" fmla="*/ 1669256 h 4478497"/>
                <a:gd name="connsiteX74" fmla="*/ 1681955 w 4997299"/>
                <a:gd name="connsiteY74" fmla="*/ 1677194 h 4478497"/>
                <a:gd name="connsiteX75" fmla="*/ 1689100 w 4997299"/>
                <a:gd name="connsiteY75" fmla="*/ 1764505 h 4478497"/>
                <a:gd name="connsiteX76" fmla="*/ 1727200 w 4997299"/>
                <a:gd name="connsiteY76" fmla="*/ 1778000 h 4478497"/>
                <a:gd name="connsiteX77" fmla="*/ 1739105 w 4997299"/>
                <a:gd name="connsiteY77" fmla="*/ 1793082 h 4478497"/>
                <a:gd name="connsiteX78" fmla="*/ 1803399 w 4997299"/>
                <a:gd name="connsiteY78" fmla="*/ 1785937 h 4478497"/>
                <a:gd name="connsiteX79" fmla="*/ 1808162 w 4997299"/>
                <a:gd name="connsiteY79" fmla="*/ 1824037 h 4478497"/>
                <a:gd name="connsiteX80" fmla="*/ 1851024 w 4997299"/>
                <a:gd name="connsiteY80" fmla="*/ 1826419 h 4478497"/>
                <a:gd name="connsiteX81" fmla="*/ 1848643 w 4997299"/>
                <a:gd name="connsiteY81" fmla="*/ 1897062 h 4478497"/>
                <a:gd name="connsiteX82" fmla="*/ 1923255 w 4997299"/>
                <a:gd name="connsiteY82" fmla="*/ 1893093 h 4478497"/>
                <a:gd name="connsiteX83" fmla="*/ 1922462 w 4997299"/>
                <a:gd name="connsiteY83" fmla="*/ 1929606 h 4478497"/>
                <a:gd name="connsiteX84" fmla="*/ 1965324 w 4997299"/>
                <a:gd name="connsiteY84" fmla="*/ 1938337 h 4478497"/>
                <a:gd name="connsiteX85" fmla="*/ 1979612 w 4997299"/>
                <a:gd name="connsiteY85" fmla="*/ 1959768 h 4478497"/>
                <a:gd name="connsiteX86" fmla="*/ 2015331 w 4997299"/>
                <a:gd name="connsiteY86" fmla="*/ 1966912 h 4478497"/>
                <a:gd name="connsiteX87" fmla="*/ 2046287 w 4997299"/>
                <a:gd name="connsiteY87" fmla="*/ 1981200 h 4478497"/>
                <a:gd name="connsiteX88" fmla="*/ 2058193 w 4997299"/>
                <a:gd name="connsiteY88" fmla="*/ 2014537 h 4478497"/>
                <a:gd name="connsiteX89" fmla="*/ 2085974 w 4997299"/>
                <a:gd name="connsiteY89" fmla="*/ 2014537 h 4478497"/>
                <a:gd name="connsiteX90" fmla="*/ 2096293 w 4997299"/>
                <a:gd name="connsiteY90" fmla="*/ 2061368 h 4478497"/>
                <a:gd name="connsiteX91" fmla="*/ 2136774 w 4997299"/>
                <a:gd name="connsiteY91" fmla="*/ 2058987 h 4478497"/>
                <a:gd name="connsiteX92" fmla="*/ 2153443 w 4997299"/>
                <a:gd name="connsiteY92" fmla="*/ 2081212 h 4478497"/>
                <a:gd name="connsiteX93" fmla="*/ 2172493 w 4997299"/>
                <a:gd name="connsiteY93" fmla="*/ 2078831 h 4478497"/>
                <a:gd name="connsiteX94" fmla="*/ 2172493 w 4997299"/>
                <a:gd name="connsiteY94" fmla="*/ 2112168 h 4478497"/>
                <a:gd name="connsiteX95" fmla="*/ 2216149 w 4997299"/>
                <a:gd name="connsiteY95" fmla="*/ 2113756 h 4478497"/>
                <a:gd name="connsiteX96" fmla="*/ 2216149 w 4997299"/>
                <a:gd name="connsiteY96" fmla="*/ 2152650 h 4478497"/>
                <a:gd name="connsiteX97" fmla="*/ 2248693 w 4997299"/>
                <a:gd name="connsiteY97" fmla="*/ 2151062 h 4478497"/>
                <a:gd name="connsiteX98" fmla="*/ 2261393 w 4997299"/>
                <a:gd name="connsiteY98" fmla="*/ 2166143 h 4478497"/>
                <a:gd name="connsiteX99" fmla="*/ 2286793 w 4997299"/>
                <a:gd name="connsiteY99" fmla="*/ 2160587 h 4478497"/>
                <a:gd name="connsiteX100" fmla="*/ 2297112 w 4997299"/>
                <a:gd name="connsiteY100" fmla="*/ 2205037 h 4478497"/>
                <a:gd name="connsiteX101" fmla="*/ 2330449 w 4997299"/>
                <a:gd name="connsiteY101" fmla="*/ 2212974 h 4478497"/>
                <a:gd name="connsiteX102" fmla="*/ 2339974 w 4997299"/>
                <a:gd name="connsiteY102" fmla="*/ 2262187 h 4478497"/>
                <a:gd name="connsiteX103" fmla="*/ 2375693 w 4997299"/>
                <a:gd name="connsiteY103" fmla="*/ 2264568 h 4478497"/>
                <a:gd name="connsiteX104" fmla="*/ 2373312 w 4997299"/>
                <a:gd name="connsiteY104" fmla="*/ 2330449 h 4478497"/>
                <a:gd name="connsiteX105" fmla="*/ 2418556 w 4997299"/>
                <a:gd name="connsiteY105" fmla="*/ 2343943 h 4478497"/>
                <a:gd name="connsiteX106" fmla="*/ 2412999 w 4997299"/>
                <a:gd name="connsiteY106" fmla="*/ 2436018 h 4478497"/>
                <a:gd name="connsiteX107" fmla="*/ 2455068 w 4997299"/>
                <a:gd name="connsiteY107" fmla="*/ 2428081 h 4478497"/>
                <a:gd name="connsiteX108" fmla="*/ 2496343 w 4997299"/>
                <a:gd name="connsiteY108" fmla="*/ 2445543 h 4478497"/>
                <a:gd name="connsiteX109" fmla="*/ 2536824 w 4997299"/>
                <a:gd name="connsiteY109" fmla="*/ 2466975 h 4478497"/>
                <a:gd name="connsiteX110" fmla="*/ 2574924 w 4997299"/>
                <a:gd name="connsiteY110" fmla="*/ 2483643 h 4478497"/>
                <a:gd name="connsiteX111" fmla="*/ 2586831 w 4997299"/>
                <a:gd name="connsiteY111" fmla="*/ 2497931 h 4478497"/>
                <a:gd name="connsiteX112" fmla="*/ 2610643 w 4997299"/>
                <a:gd name="connsiteY112" fmla="*/ 2497931 h 4478497"/>
                <a:gd name="connsiteX113" fmla="*/ 2617787 w 4997299"/>
                <a:gd name="connsiteY113" fmla="*/ 2543175 h 4478497"/>
                <a:gd name="connsiteX114" fmla="*/ 2691606 w 4997299"/>
                <a:gd name="connsiteY114" fmla="*/ 2536031 h 4478497"/>
                <a:gd name="connsiteX115" fmla="*/ 2696368 w 4997299"/>
                <a:gd name="connsiteY115" fmla="*/ 2622549 h 4478497"/>
                <a:gd name="connsiteX116" fmla="*/ 2733674 w 4997299"/>
                <a:gd name="connsiteY116" fmla="*/ 2634455 h 4478497"/>
                <a:gd name="connsiteX117" fmla="*/ 2736055 w 4997299"/>
                <a:gd name="connsiteY117" fmla="*/ 2669380 h 4478497"/>
                <a:gd name="connsiteX118" fmla="*/ 2782093 w 4997299"/>
                <a:gd name="connsiteY118" fmla="*/ 2678906 h 4478497"/>
                <a:gd name="connsiteX119" fmla="*/ 2785268 w 4997299"/>
                <a:gd name="connsiteY119" fmla="*/ 2695575 h 4478497"/>
                <a:gd name="connsiteX120" fmla="*/ 2818606 w 4997299"/>
                <a:gd name="connsiteY120" fmla="*/ 2705893 h 4478497"/>
                <a:gd name="connsiteX121" fmla="*/ 2855912 w 4997299"/>
                <a:gd name="connsiteY121" fmla="*/ 2714625 h 4478497"/>
                <a:gd name="connsiteX122" fmla="*/ 2865437 w 4997299"/>
                <a:gd name="connsiteY122" fmla="*/ 2743200 h 4478497"/>
                <a:gd name="connsiteX123" fmla="*/ 2894012 w 4997299"/>
                <a:gd name="connsiteY123" fmla="*/ 2755106 h 4478497"/>
                <a:gd name="connsiteX124" fmla="*/ 4836318 w 4997299"/>
                <a:gd name="connsiteY124" fmla="*/ 4373562 h 4478497"/>
                <a:gd name="connsiteX125" fmla="*/ 4898230 w 4997299"/>
                <a:gd name="connsiteY125" fmla="*/ 4311649 h 4478497"/>
                <a:gd name="connsiteX0" fmla="*/ 0 w 4898230"/>
                <a:gd name="connsiteY0" fmla="*/ 1587 h 4311649"/>
                <a:gd name="connsiteX1" fmla="*/ 39687 w 4898230"/>
                <a:gd name="connsiteY1" fmla="*/ 0 h 4311649"/>
                <a:gd name="connsiteX2" fmla="*/ 35718 w 4898230"/>
                <a:gd name="connsiteY2" fmla="*/ 42862 h 4311649"/>
                <a:gd name="connsiteX3" fmla="*/ 69055 w 4898230"/>
                <a:gd name="connsiteY3" fmla="*/ 36511 h 4311649"/>
                <a:gd name="connsiteX4" fmla="*/ 86518 w 4898230"/>
                <a:gd name="connsiteY4" fmla="*/ 59531 h 4311649"/>
                <a:gd name="connsiteX5" fmla="*/ 119855 w 4898230"/>
                <a:gd name="connsiteY5" fmla="*/ 54768 h 4311649"/>
                <a:gd name="connsiteX6" fmla="*/ 122237 w 4898230"/>
                <a:gd name="connsiteY6" fmla="*/ 85725 h 4311649"/>
                <a:gd name="connsiteX7" fmla="*/ 156369 w 4898230"/>
                <a:gd name="connsiteY7" fmla="*/ 73024 h 4311649"/>
                <a:gd name="connsiteX8" fmla="*/ 156368 w 4898230"/>
                <a:gd name="connsiteY8" fmla="*/ 116681 h 4311649"/>
                <a:gd name="connsiteX9" fmla="*/ 194468 w 4898230"/>
                <a:gd name="connsiteY9" fmla="*/ 109537 h 4311649"/>
                <a:gd name="connsiteX10" fmla="*/ 197643 w 4898230"/>
                <a:gd name="connsiteY10" fmla="*/ 157162 h 4311649"/>
                <a:gd name="connsiteX11" fmla="*/ 227805 w 4898230"/>
                <a:gd name="connsiteY11" fmla="*/ 154780 h 4311649"/>
                <a:gd name="connsiteX12" fmla="*/ 241299 w 4898230"/>
                <a:gd name="connsiteY12" fmla="*/ 195262 h 4311649"/>
                <a:gd name="connsiteX13" fmla="*/ 277018 w 4898230"/>
                <a:gd name="connsiteY13" fmla="*/ 195262 h 4311649"/>
                <a:gd name="connsiteX14" fmla="*/ 277018 w 4898230"/>
                <a:gd name="connsiteY14" fmla="*/ 195262 h 4311649"/>
                <a:gd name="connsiteX15" fmla="*/ 277018 w 4898230"/>
                <a:gd name="connsiteY15" fmla="*/ 223837 h 4311649"/>
                <a:gd name="connsiteX16" fmla="*/ 325437 w 4898230"/>
                <a:gd name="connsiteY16" fmla="*/ 226218 h 4311649"/>
                <a:gd name="connsiteX17" fmla="*/ 324643 w 4898230"/>
                <a:gd name="connsiteY17" fmla="*/ 277019 h 4311649"/>
                <a:gd name="connsiteX18" fmla="*/ 395287 w 4898230"/>
                <a:gd name="connsiteY18" fmla="*/ 280987 h 4311649"/>
                <a:gd name="connsiteX19" fmla="*/ 407193 w 4898230"/>
                <a:gd name="connsiteY19" fmla="*/ 375443 h 4311649"/>
                <a:gd name="connsiteX20" fmla="*/ 460374 w 4898230"/>
                <a:gd name="connsiteY20" fmla="*/ 397669 h 4311649"/>
                <a:gd name="connsiteX21" fmla="*/ 482599 w 4898230"/>
                <a:gd name="connsiteY21" fmla="*/ 418306 h 4311649"/>
                <a:gd name="connsiteX22" fmla="*/ 484187 w 4898230"/>
                <a:gd name="connsiteY22" fmla="*/ 473868 h 4311649"/>
                <a:gd name="connsiteX23" fmla="*/ 523874 w 4898230"/>
                <a:gd name="connsiteY23" fmla="*/ 461169 h 4311649"/>
                <a:gd name="connsiteX24" fmla="*/ 525462 w 4898230"/>
                <a:gd name="connsiteY24" fmla="*/ 538956 h 4311649"/>
                <a:gd name="connsiteX25" fmla="*/ 596106 w 4898230"/>
                <a:gd name="connsiteY25" fmla="*/ 545306 h 4311649"/>
                <a:gd name="connsiteX26" fmla="*/ 610393 w 4898230"/>
                <a:gd name="connsiteY26" fmla="*/ 566737 h 4311649"/>
                <a:gd name="connsiteX27" fmla="*/ 653256 w 4898230"/>
                <a:gd name="connsiteY27" fmla="*/ 564356 h 4311649"/>
                <a:gd name="connsiteX28" fmla="*/ 679449 w 4898230"/>
                <a:gd name="connsiteY28" fmla="*/ 581025 h 4311649"/>
                <a:gd name="connsiteX29" fmla="*/ 674687 w 4898230"/>
                <a:gd name="connsiteY29" fmla="*/ 688180 h 4311649"/>
                <a:gd name="connsiteX30" fmla="*/ 711993 w 4898230"/>
                <a:gd name="connsiteY30" fmla="*/ 691356 h 4311649"/>
                <a:gd name="connsiteX31" fmla="*/ 724693 w 4898230"/>
                <a:gd name="connsiteY31" fmla="*/ 726281 h 4311649"/>
                <a:gd name="connsiteX32" fmla="*/ 758031 w 4898230"/>
                <a:gd name="connsiteY32" fmla="*/ 726281 h 4311649"/>
                <a:gd name="connsiteX33" fmla="*/ 765174 w 4898230"/>
                <a:gd name="connsiteY33" fmla="*/ 771525 h 4311649"/>
                <a:gd name="connsiteX34" fmla="*/ 842168 w 4898230"/>
                <a:gd name="connsiteY34" fmla="*/ 766762 h 4311649"/>
                <a:gd name="connsiteX35" fmla="*/ 846930 w 4898230"/>
                <a:gd name="connsiteY35" fmla="*/ 808830 h 4311649"/>
                <a:gd name="connsiteX36" fmla="*/ 877093 w 4898230"/>
                <a:gd name="connsiteY36" fmla="*/ 796924 h 4311649"/>
                <a:gd name="connsiteX37" fmla="*/ 878680 w 4898230"/>
                <a:gd name="connsiteY37" fmla="*/ 854075 h 4311649"/>
                <a:gd name="connsiteX38" fmla="*/ 917574 w 4898230"/>
                <a:gd name="connsiteY38" fmla="*/ 866775 h 4311649"/>
                <a:gd name="connsiteX39" fmla="*/ 919956 w 4898230"/>
                <a:gd name="connsiteY39" fmla="*/ 897731 h 4311649"/>
                <a:gd name="connsiteX40" fmla="*/ 960437 w 4898230"/>
                <a:gd name="connsiteY40" fmla="*/ 895350 h 4311649"/>
                <a:gd name="connsiteX41" fmla="*/ 962818 w 4898230"/>
                <a:gd name="connsiteY41" fmla="*/ 963612 h 4311649"/>
                <a:gd name="connsiteX42" fmla="*/ 1004093 w 4898230"/>
                <a:gd name="connsiteY42" fmla="*/ 969962 h 4311649"/>
                <a:gd name="connsiteX43" fmla="*/ 1006474 w 4898230"/>
                <a:gd name="connsiteY43" fmla="*/ 1020762 h 4311649"/>
                <a:gd name="connsiteX44" fmla="*/ 1007267 w 4898230"/>
                <a:gd name="connsiteY44" fmla="*/ 1050130 h 4311649"/>
                <a:gd name="connsiteX45" fmla="*/ 1049338 w 4898230"/>
                <a:gd name="connsiteY45" fmla="*/ 1066006 h 4311649"/>
                <a:gd name="connsiteX46" fmla="*/ 1051718 w 4898230"/>
                <a:gd name="connsiteY46" fmla="*/ 1116805 h 4311649"/>
                <a:gd name="connsiteX47" fmla="*/ 1077912 w 4898230"/>
                <a:gd name="connsiteY47" fmla="*/ 1116806 h 4311649"/>
                <a:gd name="connsiteX48" fmla="*/ 1091406 w 4898230"/>
                <a:gd name="connsiteY48" fmla="*/ 1159668 h 4311649"/>
                <a:gd name="connsiteX49" fmla="*/ 1119981 w 4898230"/>
                <a:gd name="connsiteY49" fmla="*/ 1172368 h 4311649"/>
                <a:gd name="connsiteX50" fmla="*/ 1131887 w 4898230"/>
                <a:gd name="connsiteY50" fmla="*/ 1207293 h 4311649"/>
                <a:gd name="connsiteX51" fmla="*/ 1173955 w 4898230"/>
                <a:gd name="connsiteY51" fmla="*/ 1208881 h 4311649"/>
                <a:gd name="connsiteX52" fmla="*/ 1171574 w 4898230"/>
                <a:gd name="connsiteY52" fmla="*/ 1258094 h 4311649"/>
                <a:gd name="connsiteX53" fmla="*/ 1235074 w 4898230"/>
                <a:gd name="connsiteY53" fmla="*/ 1238250 h 4311649"/>
                <a:gd name="connsiteX54" fmla="*/ 1243806 w 4898230"/>
                <a:gd name="connsiteY54" fmla="*/ 1302543 h 4311649"/>
                <a:gd name="connsiteX55" fmla="*/ 1281906 w 4898230"/>
                <a:gd name="connsiteY55" fmla="*/ 1304925 h 4311649"/>
                <a:gd name="connsiteX56" fmla="*/ 1291431 w 4898230"/>
                <a:gd name="connsiteY56" fmla="*/ 1343025 h 4311649"/>
                <a:gd name="connsiteX57" fmla="*/ 1324768 w 4898230"/>
                <a:gd name="connsiteY57" fmla="*/ 1333500 h 4311649"/>
                <a:gd name="connsiteX58" fmla="*/ 1343818 w 4898230"/>
                <a:gd name="connsiteY58" fmla="*/ 1364456 h 4311649"/>
                <a:gd name="connsiteX59" fmla="*/ 1377156 w 4898230"/>
                <a:gd name="connsiteY59" fmla="*/ 1357312 h 4311649"/>
                <a:gd name="connsiteX60" fmla="*/ 1370805 w 4898230"/>
                <a:gd name="connsiteY60" fmla="*/ 1396999 h 4311649"/>
                <a:gd name="connsiteX61" fmla="*/ 1404143 w 4898230"/>
                <a:gd name="connsiteY61" fmla="*/ 1391443 h 4311649"/>
                <a:gd name="connsiteX62" fmla="*/ 1402556 w 4898230"/>
                <a:gd name="connsiteY62" fmla="*/ 1436687 h 4311649"/>
                <a:gd name="connsiteX63" fmla="*/ 1438274 w 4898230"/>
                <a:gd name="connsiteY63" fmla="*/ 1432719 h 4311649"/>
                <a:gd name="connsiteX64" fmla="*/ 1449386 w 4898230"/>
                <a:gd name="connsiteY64" fmla="*/ 1506537 h 4311649"/>
                <a:gd name="connsiteX65" fmla="*/ 1485105 w 4898230"/>
                <a:gd name="connsiteY65" fmla="*/ 1513681 h 4311649"/>
                <a:gd name="connsiteX66" fmla="*/ 1496218 w 4898230"/>
                <a:gd name="connsiteY66" fmla="*/ 1557337 h 4311649"/>
                <a:gd name="connsiteX67" fmla="*/ 1520031 w 4898230"/>
                <a:gd name="connsiteY67" fmla="*/ 1547812 h 4311649"/>
                <a:gd name="connsiteX68" fmla="*/ 1531937 w 4898230"/>
                <a:gd name="connsiteY68" fmla="*/ 1581150 h 4311649"/>
                <a:gd name="connsiteX69" fmla="*/ 1565275 w 4898230"/>
                <a:gd name="connsiteY69" fmla="*/ 1588293 h 4311649"/>
                <a:gd name="connsiteX70" fmla="*/ 1565275 w 4898230"/>
                <a:gd name="connsiteY70" fmla="*/ 1624012 h 4311649"/>
                <a:gd name="connsiteX71" fmla="*/ 1623218 w 4898230"/>
                <a:gd name="connsiteY71" fmla="*/ 1630362 h 4311649"/>
                <a:gd name="connsiteX72" fmla="*/ 1611311 w 4898230"/>
                <a:gd name="connsiteY72" fmla="*/ 1627187 h 4311649"/>
                <a:gd name="connsiteX73" fmla="*/ 1624806 w 4898230"/>
                <a:gd name="connsiteY73" fmla="*/ 1669256 h 4311649"/>
                <a:gd name="connsiteX74" fmla="*/ 1681955 w 4898230"/>
                <a:gd name="connsiteY74" fmla="*/ 1677194 h 4311649"/>
                <a:gd name="connsiteX75" fmla="*/ 1689100 w 4898230"/>
                <a:gd name="connsiteY75" fmla="*/ 1764505 h 4311649"/>
                <a:gd name="connsiteX76" fmla="*/ 1727200 w 4898230"/>
                <a:gd name="connsiteY76" fmla="*/ 1778000 h 4311649"/>
                <a:gd name="connsiteX77" fmla="*/ 1739105 w 4898230"/>
                <a:gd name="connsiteY77" fmla="*/ 1793082 h 4311649"/>
                <a:gd name="connsiteX78" fmla="*/ 1803399 w 4898230"/>
                <a:gd name="connsiteY78" fmla="*/ 1785937 h 4311649"/>
                <a:gd name="connsiteX79" fmla="*/ 1808162 w 4898230"/>
                <a:gd name="connsiteY79" fmla="*/ 1824037 h 4311649"/>
                <a:gd name="connsiteX80" fmla="*/ 1851024 w 4898230"/>
                <a:gd name="connsiteY80" fmla="*/ 1826419 h 4311649"/>
                <a:gd name="connsiteX81" fmla="*/ 1848643 w 4898230"/>
                <a:gd name="connsiteY81" fmla="*/ 1897062 h 4311649"/>
                <a:gd name="connsiteX82" fmla="*/ 1923255 w 4898230"/>
                <a:gd name="connsiteY82" fmla="*/ 1893093 h 4311649"/>
                <a:gd name="connsiteX83" fmla="*/ 1922462 w 4898230"/>
                <a:gd name="connsiteY83" fmla="*/ 1929606 h 4311649"/>
                <a:gd name="connsiteX84" fmla="*/ 1965324 w 4898230"/>
                <a:gd name="connsiteY84" fmla="*/ 1938337 h 4311649"/>
                <a:gd name="connsiteX85" fmla="*/ 1979612 w 4898230"/>
                <a:gd name="connsiteY85" fmla="*/ 1959768 h 4311649"/>
                <a:gd name="connsiteX86" fmla="*/ 2015331 w 4898230"/>
                <a:gd name="connsiteY86" fmla="*/ 1966912 h 4311649"/>
                <a:gd name="connsiteX87" fmla="*/ 2046287 w 4898230"/>
                <a:gd name="connsiteY87" fmla="*/ 1981200 h 4311649"/>
                <a:gd name="connsiteX88" fmla="*/ 2058193 w 4898230"/>
                <a:gd name="connsiteY88" fmla="*/ 2014537 h 4311649"/>
                <a:gd name="connsiteX89" fmla="*/ 2085974 w 4898230"/>
                <a:gd name="connsiteY89" fmla="*/ 2014537 h 4311649"/>
                <a:gd name="connsiteX90" fmla="*/ 2096293 w 4898230"/>
                <a:gd name="connsiteY90" fmla="*/ 2061368 h 4311649"/>
                <a:gd name="connsiteX91" fmla="*/ 2136774 w 4898230"/>
                <a:gd name="connsiteY91" fmla="*/ 2058987 h 4311649"/>
                <a:gd name="connsiteX92" fmla="*/ 2153443 w 4898230"/>
                <a:gd name="connsiteY92" fmla="*/ 2081212 h 4311649"/>
                <a:gd name="connsiteX93" fmla="*/ 2172493 w 4898230"/>
                <a:gd name="connsiteY93" fmla="*/ 2078831 h 4311649"/>
                <a:gd name="connsiteX94" fmla="*/ 2172493 w 4898230"/>
                <a:gd name="connsiteY94" fmla="*/ 2112168 h 4311649"/>
                <a:gd name="connsiteX95" fmla="*/ 2216149 w 4898230"/>
                <a:gd name="connsiteY95" fmla="*/ 2113756 h 4311649"/>
                <a:gd name="connsiteX96" fmla="*/ 2216149 w 4898230"/>
                <a:gd name="connsiteY96" fmla="*/ 2152650 h 4311649"/>
                <a:gd name="connsiteX97" fmla="*/ 2248693 w 4898230"/>
                <a:gd name="connsiteY97" fmla="*/ 2151062 h 4311649"/>
                <a:gd name="connsiteX98" fmla="*/ 2261393 w 4898230"/>
                <a:gd name="connsiteY98" fmla="*/ 2166143 h 4311649"/>
                <a:gd name="connsiteX99" fmla="*/ 2286793 w 4898230"/>
                <a:gd name="connsiteY99" fmla="*/ 2160587 h 4311649"/>
                <a:gd name="connsiteX100" fmla="*/ 2297112 w 4898230"/>
                <a:gd name="connsiteY100" fmla="*/ 2205037 h 4311649"/>
                <a:gd name="connsiteX101" fmla="*/ 2330449 w 4898230"/>
                <a:gd name="connsiteY101" fmla="*/ 2212974 h 4311649"/>
                <a:gd name="connsiteX102" fmla="*/ 2339974 w 4898230"/>
                <a:gd name="connsiteY102" fmla="*/ 2262187 h 4311649"/>
                <a:gd name="connsiteX103" fmla="*/ 2375693 w 4898230"/>
                <a:gd name="connsiteY103" fmla="*/ 2264568 h 4311649"/>
                <a:gd name="connsiteX104" fmla="*/ 2373312 w 4898230"/>
                <a:gd name="connsiteY104" fmla="*/ 2330449 h 4311649"/>
                <a:gd name="connsiteX105" fmla="*/ 2418556 w 4898230"/>
                <a:gd name="connsiteY105" fmla="*/ 2343943 h 4311649"/>
                <a:gd name="connsiteX106" fmla="*/ 2412999 w 4898230"/>
                <a:gd name="connsiteY106" fmla="*/ 2436018 h 4311649"/>
                <a:gd name="connsiteX107" fmla="*/ 2455068 w 4898230"/>
                <a:gd name="connsiteY107" fmla="*/ 2428081 h 4311649"/>
                <a:gd name="connsiteX108" fmla="*/ 2496343 w 4898230"/>
                <a:gd name="connsiteY108" fmla="*/ 2445543 h 4311649"/>
                <a:gd name="connsiteX109" fmla="*/ 2536824 w 4898230"/>
                <a:gd name="connsiteY109" fmla="*/ 2466975 h 4311649"/>
                <a:gd name="connsiteX110" fmla="*/ 2574924 w 4898230"/>
                <a:gd name="connsiteY110" fmla="*/ 2483643 h 4311649"/>
                <a:gd name="connsiteX111" fmla="*/ 2586831 w 4898230"/>
                <a:gd name="connsiteY111" fmla="*/ 2497931 h 4311649"/>
                <a:gd name="connsiteX112" fmla="*/ 2610643 w 4898230"/>
                <a:gd name="connsiteY112" fmla="*/ 2497931 h 4311649"/>
                <a:gd name="connsiteX113" fmla="*/ 2617787 w 4898230"/>
                <a:gd name="connsiteY113" fmla="*/ 2543175 h 4311649"/>
                <a:gd name="connsiteX114" fmla="*/ 2691606 w 4898230"/>
                <a:gd name="connsiteY114" fmla="*/ 2536031 h 4311649"/>
                <a:gd name="connsiteX115" fmla="*/ 2696368 w 4898230"/>
                <a:gd name="connsiteY115" fmla="*/ 2622549 h 4311649"/>
                <a:gd name="connsiteX116" fmla="*/ 2733674 w 4898230"/>
                <a:gd name="connsiteY116" fmla="*/ 2634455 h 4311649"/>
                <a:gd name="connsiteX117" fmla="*/ 2736055 w 4898230"/>
                <a:gd name="connsiteY117" fmla="*/ 2669380 h 4311649"/>
                <a:gd name="connsiteX118" fmla="*/ 2782093 w 4898230"/>
                <a:gd name="connsiteY118" fmla="*/ 2678906 h 4311649"/>
                <a:gd name="connsiteX119" fmla="*/ 2785268 w 4898230"/>
                <a:gd name="connsiteY119" fmla="*/ 2695575 h 4311649"/>
                <a:gd name="connsiteX120" fmla="*/ 2818606 w 4898230"/>
                <a:gd name="connsiteY120" fmla="*/ 2705893 h 4311649"/>
                <a:gd name="connsiteX121" fmla="*/ 2855912 w 4898230"/>
                <a:gd name="connsiteY121" fmla="*/ 2714625 h 4311649"/>
                <a:gd name="connsiteX122" fmla="*/ 2865437 w 4898230"/>
                <a:gd name="connsiteY122" fmla="*/ 2743200 h 4311649"/>
                <a:gd name="connsiteX123" fmla="*/ 2894012 w 4898230"/>
                <a:gd name="connsiteY123" fmla="*/ 2755106 h 4311649"/>
                <a:gd name="connsiteX124" fmla="*/ 4898230 w 4898230"/>
                <a:gd name="connsiteY124" fmla="*/ 4311649 h 4311649"/>
                <a:gd name="connsiteX0" fmla="*/ 0 w 3726655"/>
                <a:gd name="connsiteY0" fmla="*/ 1587 h 3192462"/>
                <a:gd name="connsiteX1" fmla="*/ 39687 w 3726655"/>
                <a:gd name="connsiteY1" fmla="*/ 0 h 3192462"/>
                <a:gd name="connsiteX2" fmla="*/ 35718 w 3726655"/>
                <a:gd name="connsiteY2" fmla="*/ 42862 h 3192462"/>
                <a:gd name="connsiteX3" fmla="*/ 69055 w 3726655"/>
                <a:gd name="connsiteY3" fmla="*/ 36511 h 3192462"/>
                <a:gd name="connsiteX4" fmla="*/ 86518 w 3726655"/>
                <a:gd name="connsiteY4" fmla="*/ 59531 h 3192462"/>
                <a:gd name="connsiteX5" fmla="*/ 119855 w 3726655"/>
                <a:gd name="connsiteY5" fmla="*/ 54768 h 3192462"/>
                <a:gd name="connsiteX6" fmla="*/ 122237 w 3726655"/>
                <a:gd name="connsiteY6" fmla="*/ 85725 h 3192462"/>
                <a:gd name="connsiteX7" fmla="*/ 156369 w 3726655"/>
                <a:gd name="connsiteY7" fmla="*/ 73024 h 3192462"/>
                <a:gd name="connsiteX8" fmla="*/ 156368 w 3726655"/>
                <a:gd name="connsiteY8" fmla="*/ 116681 h 3192462"/>
                <a:gd name="connsiteX9" fmla="*/ 194468 w 3726655"/>
                <a:gd name="connsiteY9" fmla="*/ 109537 h 3192462"/>
                <a:gd name="connsiteX10" fmla="*/ 197643 w 3726655"/>
                <a:gd name="connsiteY10" fmla="*/ 157162 h 3192462"/>
                <a:gd name="connsiteX11" fmla="*/ 227805 w 3726655"/>
                <a:gd name="connsiteY11" fmla="*/ 154780 h 3192462"/>
                <a:gd name="connsiteX12" fmla="*/ 241299 w 3726655"/>
                <a:gd name="connsiteY12" fmla="*/ 195262 h 3192462"/>
                <a:gd name="connsiteX13" fmla="*/ 277018 w 3726655"/>
                <a:gd name="connsiteY13" fmla="*/ 195262 h 3192462"/>
                <a:gd name="connsiteX14" fmla="*/ 277018 w 3726655"/>
                <a:gd name="connsiteY14" fmla="*/ 195262 h 3192462"/>
                <a:gd name="connsiteX15" fmla="*/ 277018 w 3726655"/>
                <a:gd name="connsiteY15" fmla="*/ 223837 h 3192462"/>
                <a:gd name="connsiteX16" fmla="*/ 325437 w 3726655"/>
                <a:gd name="connsiteY16" fmla="*/ 226218 h 3192462"/>
                <a:gd name="connsiteX17" fmla="*/ 324643 w 3726655"/>
                <a:gd name="connsiteY17" fmla="*/ 277019 h 3192462"/>
                <a:gd name="connsiteX18" fmla="*/ 395287 w 3726655"/>
                <a:gd name="connsiteY18" fmla="*/ 280987 h 3192462"/>
                <a:gd name="connsiteX19" fmla="*/ 407193 w 3726655"/>
                <a:gd name="connsiteY19" fmla="*/ 375443 h 3192462"/>
                <a:gd name="connsiteX20" fmla="*/ 460374 w 3726655"/>
                <a:gd name="connsiteY20" fmla="*/ 397669 h 3192462"/>
                <a:gd name="connsiteX21" fmla="*/ 482599 w 3726655"/>
                <a:gd name="connsiteY21" fmla="*/ 418306 h 3192462"/>
                <a:gd name="connsiteX22" fmla="*/ 484187 w 3726655"/>
                <a:gd name="connsiteY22" fmla="*/ 473868 h 3192462"/>
                <a:gd name="connsiteX23" fmla="*/ 523874 w 3726655"/>
                <a:gd name="connsiteY23" fmla="*/ 461169 h 3192462"/>
                <a:gd name="connsiteX24" fmla="*/ 525462 w 3726655"/>
                <a:gd name="connsiteY24" fmla="*/ 538956 h 3192462"/>
                <a:gd name="connsiteX25" fmla="*/ 596106 w 3726655"/>
                <a:gd name="connsiteY25" fmla="*/ 545306 h 3192462"/>
                <a:gd name="connsiteX26" fmla="*/ 610393 w 3726655"/>
                <a:gd name="connsiteY26" fmla="*/ 566737 h 3192462"/>
                <a:gd name="connsiteX27" fmla="*/ 653256 w 3726655"/>
                <a:gd name="connsiteY27" fmla="*/ 564356 h 3192462"/>
                <a:gd name="connsiteX28" fmla="*/ 679449 w 3726655"/>
                <a:gd name="connsiteY28" fmla="*/ 581025 h 3192462"/>
                <a:gd name="connsiteX29" fmla="*/ 674687 w 3726655"/>
                <a:gd name="connsiteY29" fmla="*/ 688180 h 3192462"/>
                <a:gd name="connsiteX30" fmla="*/ 711993 w 3726655"/>
                <a:gd name="connsiteY30" fmla="*/ 691356 h 3192462"/>
                <a:gd name="connsiteX31" fmla="*/ 724693 w 3726655"/>
                <a:gd name="connsiteY31" fmla="*/ 726281 h 3192462"/>
                <a:gd name="connsiteX32" fmla="*/ 758031 w 3726655"/>
                <a:gd name="connsiteY32" fmla="*/ 726281 h 3192462"/>
                <a:gd name="connsiteX33" fmla="*/ 765174 w 3726655"/>
                <a:gd name="connsiteY33" fmla="*/ 771525 h 3192462"/>
                <a:gd name="connsiteX34" fmla="*/ 842168 w 3726655"/>
                <a:gd name="connsiteY34" fmla="*/ 766762 h 3192462"/>
                <a:gd name="connsiteX35" fmla="*/ 846930 w 3726655"/>
                <a:gd name="connsiteY35" fmla="*/ 808830 h 3192462"/>
                <a:gd name="connsiteX36" fmla="*/ 877093 w 3726655"/>
                <a:gd name="connsiteY36" fmla="*/ 796924 h 3192462"/>
                <a:gd name="connsiteX37" fmla="*/ 878680 w 3726655"/>
                <a:gd name="connsiteY37" fmla="*/ 854075 h 3192462"/>
                <a:gd name="connsiteX38" fmla="*/ 917574 w 3726655"/>
                <a:gd name="connsiteY38" fmla="*/ 866775 h 3192462"/>
                <a:gd name="connsiteX39" fmla="*/ 919956 w 3726655"/>
                <a:gd name="connsiteY39" fmla="*/ 897731 h 3192462"/>
                <a:gd name="connsiteX40" fmla="*/ 960437 w 3726655"/>
                <a:gd name="connsiteY40" fmla="*/ 895350 h 3192462"/>
                <a:gd name="connsiteX41" fmla="*/ 962818 w 3726655"/>
                <a:gd name="connsiteY41" fmla="*/ 963612 h 3192462"/>
                <a:gd name="connsiteX42" fmla="*/ 1004093 w 3726655"/>
                <a:gd name="connsiteY42" fmla="*/ 969962 h 3192462"/>
                <a:gd name="connsiteX43" fmla="*/ 1006474 w 3726655"/>
                <a:gd name="connsiteY43" fmla="*/ 1020762 h 3192462"/>
                <a:gd name="connsiteX44" fmla="*/ 1007267 w 3726655"/>
                <a:gd name="connsiteY44" fmla="*/ 1050130 h 3192462"/>
                <a:gd name="connsiteX45" fmla="*/ 1049338 w 3726655"/>
                <a:gd name="connsiteY45" fmla="*/ 1066006 h 3192462"/>
                <a:gd name="connsiteX46" fmla="*/ 1051718 w 3726655"/>
                <a:gd name="connsiteY46" fmla="*/ 1116805 h 3192462"/>
                <a:gd name="connsiteX47" fmla="*/ 1077912 w 3726655"/>
                <a:gd name="connsiteY47" fmla="*/ 1116806 h 3192462"/>
                <a:gd name="connsiteX48" fmla="*/ 1091406 w 3726655"/>
                <a:gd name="connsiteY48" fmla="*/ 1159668 h 3192462"/>
                <a:gd name="connsiteX49" fmla="*/ 1119981 w 3726655"/>
                <a:gd name="connsiteY49" fmla="*/ 1172368 h 3192462"/>
                <a:gd name="connsiteX50" fmla="*/ 1131887 w 3726655"/>
                <a:gd name="connsiteY50" fmla="*/ 1207293 h 3192462"/>
                <a:gd name="connsiteX51" fmla="*/ 1173955 w 3726655"/>
                <a:gd name="connsiteY51" fmla="*/ 1208881 h 3192462"/>
                <a:gd name="connsiteX52" fmla="*/ 1171574 w 3726655"/>
                <a:gd name="connsiteY52" fmla="*/ 1258094 h 3192462"/>
                <a:gd name="connsiteX53" fmla="*/ 1235074 w 3726655"/>
                <a:gd name="connsiteY53" fmla="*/ 1238250 h 3192462"/>
                <a:gd name="connsiteX54" fmla="*/ 1243806 w 3726655"/>
                <a:gd name="connsiteY54" fmla="*/ 1302543 h 3192462"/>
                <a:gd name="connsiteX55" fmla="*/ 1281906 w 3726655"/>
                <a:gd name="connsiteY55" fmla="*/ 1304925 h 3192462"/>
                <a:gd name="connsiteX56" fmla="*/ 1291431 w 3726655"/>
                <a:gd name="connsiteY56" fmla="*/ 1343025 h 3192462"/>
                <a:gd name="connsiteX57" fmla="*/ 1324768 w 3726655"/>
                <a:gd name="connsiteY57" fmla="*/ 1333500 h 3192462"/>
                <a:gd name="connsiteX58" fmla="*/ 1343818 w 3726655"/>
                <a:gd name="connsiteY58" fmla="*/ 1364456 h 3192462"/>
                <a:gd name="connsiteX59" fmla="*/ 1377156 w 3726655"/>
                <a:gd name="connsiteY59" fmla="*/ 1357312 h 3192462"/>
                <a:gd name="connsiteX60" fmla="*/ 1370805 w 3726655"/>
                <a:gd name="connsiteY60" fmla="*/ 1396999 h 3192462"/>
                <a:gd name="connsiteX61" fmla="*/ 1404143 w 3726655"/>
                <a:gd name="connsiteY61" fmla="*/ 1391443 h 3192462"/>
                <a:gd name="connsiteX62" fmla="*/ 1402556 w 3726655"/>
                <a:gd name="connsiteY62" fmla="*/ 1436687 h 3192462"/>
                <a:gd name="connsiteX63" fmla="*/ 1438274 w 3726655"/>
                <a:gd name="connsiteY63" fmla="*/ 1432719 h 3192462"/>
                <a:gd name="connsiteX64" fmla="*/ 1449386 w 3726655"/>
                <a:gd name="connsiteY64" fmla="*/ 1506537 h 3192462"/>
                <a:gd name="connsiteX65" fmla="*/ 1485105 w 3726655"/>
                <a:gd name="connsiteY65" fmla="*/ 1513681 h 3192462"/>
                <a:gd name="connsiteX66" fmla="*/ 1496218 w 3726655"/>
                <a:gd name="connsiteY66" fmla="*/ 1557337 h 3192462"/>
                <a:gd name="connsiteX67" fmla="*/ 1520031 w 3726655"/>
                <a:gd name="connsiteY67" fmla="*/ 1547812 h 3192462"/>
                <a:gd name="connsiteX68" fmla="*/ 1531937 w 3726655"/>
                <a:gd name="connsiteY68" fmla="*/ 1581150 h 3192462"/>
                <a:gd name="connsiteX69" fmla="*/ 1565275 w 3726655"/>
                <a:gd name="connsiteY69" fmla="*/ 1588293 h 3192462"/>
                <a:gd name="connsiteX70" fmla="*/ 1565275 w 3726655"/>
                <a:gd name="connsiteY70" fmla="*/ 1624012 h 3192462"/>
                <a:gd name="connsiteX71" fmla="*/ 1623218 w 3726655"/>
                <a:gd name="connsiteY71" fmla="*/ 1630362 h 3192462"/>
                <a:gd name="connsiteX72" fmla="*/ 1611311 w 3726655"/>
                <a:gd name="connsiteY72" fmla="*/ 1627187 h 3192462"/>
                <a:gd name="connsiteX73" fmla="*/ 1624806 w 3726655"/>
                <a:gd name="connsiteY73" fmla="*/ 1669256 h 3192462"/>
                <a:gd name="connsiteX74" fmla="*/ 1681955 w 3726655"/>
                <a:gd name="connsiteY74" fmla="*/ 1677194 h 3192462"/>
                <a:gd name="connsiteX75" fmla="*/ 1689100 w 3726655"/>
                <a:gd name="connsiteY75" fmla="*/ 1764505 h 3192462"/>
                <a:gd name="connsiteX76" fmla="*/ 1727200 w 3726655"/>
                <a:gd name="connsiteY76" fmla="*/ 1778000 h 3192462"/>
                <a:gd name="connsiteX77" fmla="*/ 1739105 w 3726655"/>
                <a:gd name="connsiteY77" fmla="*/ 1793082 h 3192462"/>
                <a:gd name="connsiteX78" fmla="*/ 1803399 w 3726655"/>
                <a:gd name="connsiteY78" fmla="*/ 1785937 h 3192462"/>
                <a:gd name="connsiteX79" fmla="*/ 1808162 w 3726655"/>
                <a:gd name="connsiteY79" fmla="*/ 1824037 h 3192462"/>
                <a:gd name="connsiteX80" fmla="*/ 1851024 w 3726655"/>
                <a:gd name="connsiteY80" fmla="*/ 1826419 h 3192462"/>
                <a:gd name="connsiteX81" fmla="*/ 1848643 w 3726655"/>
                <a:gd name="connsiteY81" fmla="*/ 1897062 h 3192462"/>
                <a:gd name="connsiteX82" fmla="*/ 1923255 w 3726655"/>
                <a:gd name="connsiteY82" fmla="*/ 1893093 h 3192462"/>
                <a:gd name="connsiteX83" fmla="*/ 1922462 w 3726655"/>
                <a:gd name="connsiteY83" fmla="*/ 1929606 h 3192462"/>
                <a:gd name="connsiteX84" fmla="*/ 1965324 w 3726655"/>
                <a:gd name="connsiteY84" fmla="*/ 1938337 h 3192462"/>
                <a:gd name="connsiteX85" fmla="*/ 1979612 w 3726655"/>
                <a:gd name="connsiteY85" fmla="*/ 1959768 h 3192462"/>
                <a:gd name="connsiteX86" fmla="*/ 2015331 w 3726655"/>
                <a:gd name="connsiteY86" fmla="*/ 1966912 h 3192462"/>
                <a:gd name="connsiteX87" fmla="*/ 2046287 w 3726655"/>
                <a:gd name="connsiteY87" fmla="*/ 1981200 h 3192462"/>
                <a:gd name="connsiteX88" fmla="*/ 2058193 w 3726655"/>
                <a:gd name="connsiteY88" fmla="*/ 2014537 h 3192462"/>
                <a:gd name="connsiteX89" fmla="*/ 2085974 w 3726655"/>
                <a:gd name="connsiteY89" fmla="*/ 2014537 h 3192462"/>
                <a:gd name="connsiteX90" fmla="*/ 2096293 w 3726655"/>
                <a:gd name="connsiteY90" fmla="*/ 2061368 h 3192462"/>
                <a:gd name="connsiteX91" fmla="*/ 2136774 w 3726655"/>
                <a:gd name="connsiteY91" fmla="*/ 2058987 h 3192462"/>
                <a:gd name="connsiteX92" fmla="*/ 2153443 w 3726655"/>
                <a:gd name="connsiteY92" fmla="*/ 2081212 h 3192462"/>
                <a:gd name="connsiteX93" fmla="*/ 2172493 w 3726655"/>
                <a:gd name="connsiteY93" fmla="*/ 2078831 h 3192462"/>
                <a:gd name="connsiteX94" fmla="*/ 2172493 w 3726655"/>
                <a:gd name="connsiteY94" fmla="*/ 2112168 h 3192462"/>
                <a:gd name="connsiteX95" fmla="*/ 2216149 w 3726655"/>
                <a:gd name="connsiteY95" fmla="*/ 2113756 h 3192462"/>
                <a:gd name="connsiteX96" fmla="*/ 2216149 w 3726655"/>
                <a:gd name="connsiteY96" fmla="*/ 2152650 h 3192462"/>
                <a:gd name="connsiteX97" fmla="*/ 2248693 w 3726655"/>
                <a:gd name="connsiteY97" fmla="*/ 2151062 h 3192462"/>
                <a:gd name="connsiteX98" fmla="*/ 2261393 w 3726655"/>
                <a:gd name="connsiteY98" fmla="*/ 2166143 h 3192462"/>
                <a:gd name="connsiteX99" fmla="*/ 2286793 w 3726655"/>
                <a:gd name="connsiteY99" fmla="*/ 2160587 h 3192462"/>
                <a:gd name="connsiteX100" fmla="*/ 2297112 w 3726655"/>
                <a:gd name="connsiteY100" fmla="*/ 2205037 h 3192462"/>
                <a:gd name="connsiteX101" fmla="*/ 2330449 w 3726655"/>
                <a:gd name="connsiteY101" fmla="*/ 2212974 h 3192462"/>
                <a:gd name="connsiteX102" fmla="*/ 2339974 w 3726655"/>
                <a:gd name="connsiteY102" fmla="*/ 2262187 h 3192462"/>
                <a:gd name="connsiteX103" fmla="*/ 2375693 w 3726655"/>
                <a:gd name="connsiteY103" fmla="*/ 2264568 h 3192462"/>
                <a:gd name="connsiteX104" fmla="*/ 2373312 w 3726655"/>
                <a:gd name="connsiteY104" fmla="*/ 2330449 h 3192462"/>
                <a:gd name="connsiteX105" fmla="*/ 2418556 w 3726655"/>
                <a:gd name="connsiteY105" fmla="*/ 2343943 h 3192462"/>
                <a:gd name="connsiteX106" fmla="*/ 2412999 w 3726655"/>
                <a:gd name="connsiteY106" fmla="*/ 2436018 h 3192462"/>
                <a:gd name="connsiteX107" fmla="*/ 2455068 w 3726655"/>
                <a:gd name="connsiteY107" fmla="*/ 2428081 h 3192462"/>
                <a:gd name="connsiteX108" fmla="*/ 2496343 w 3726655"/>
                <a:gd name="connsiteY108" fmla="*/ 2445543 h 3192462"/>
                <a:gd name="connsiteX109" fmla="*/ 2536824 w 3726655"/>
                <a:gd name="connsiteY109" fmla="*/ 2466975 h 3192462"/>
                <a:gd name="connsiteX110" fmla="*/ 2574924 w 3726655"/>
                <a:gd name="connsiteY110" fmla="*/ 2483643 h 3192462"/>
                <a:gd name="connsiteX111" fmla="*/ 2586831 w 3726655"/>
                <a:gd name="connsiteY111" fmla="*/ 2497931 h 3192462"/>
                <a:gd name="connsiteX112" fmla="*/ 2610643 w 3726655"/>
                <a:gd name="connsiteY112" fmla="*/ 2497931 h 3192462"/>
                <a:gd name="connsiteX113" fmla="*/ 2617787 w 3726655"/>
                <a:gd name="connsiteY113" fmla="*/ 2543175 h 3192462"/>
                <a:gd name="connsiteX114" fmla="*/ 2691606 w 3726655"/>
                <a:gd name="connsiteY114" fmla="*/ 2536031 h 3192462"/>
                <a:gd name="connsiteX115" fmla="*/ 2696368 w 3726655"/>
                <a:gd name="connsiteY115" fmla="*/ 2622549 h 3192462"/>
                <a:gd name="connsiteX116" fmla="*/ 2733674 w 3726655"/>
                <a:gd name="connsiteY116" fmla="*/ 2634455 h 3192462"/>
                <a:gd name="connsiteX117" fmla="*/ 2736055 w 3726655"/>
                <a:gd name="connsiteY117" fmla="*/ 2669380 h 3192462"/>
                <a:gd name="connsiteX118" fmla="*/ 2782093 w 3726655"/>
                <a:gd name="connsiteY118" fmla="*/ 2678906 h 3192462"/>
                <a:gd name="connsiteX119" fmla="*/ 2785268 w 3726655"/>
                <a:gd name="connsiteY119" fmla="*/ 2695575 h 3192462"/>
                <a:gd name="connsiteX120" fmla="*/ 2818606 w 3726655"/>
                <a:gd name="connsiteY120" fmla="*/ 2705893 h 3192462"/>
                <a:gd name="connsiteX121" fmla="*/ 2855912 w 3726655"/>
                <a:gd name="connsiteY121" fmla="*/ 2714625 h 3192462"/>
                <a:gd name="connsiteX122" fmla="*/ 2865437 w 3726655"/>
                <a:gd name="connsiteY122" fmla="*/ 2743200 h 3192462"/>
                <a:gd name="connsiteX123" fmla="*/ 2894012 w 3726655"/>
                <a:gd name="connsiteY123" fmla="*/ 2755106 h 3192462"/>
                <a:gd name="connsiteX124" fmla="*/ 3726655 w 3726655"/>
                <a:gd name="connsiteY124" fmla="*/ 3192462 h 3192462"/>
                <a:gd name="connsiteX0" fmla="*/ 0 w 3640930"/>
                <a:gd name="connsiteY0" fmla="*/ 1587 h 2966243"/>
                <a:gd name="connsiteX1" fmla="*/ 39687 w 3640930"/>
                <a:gd name="connsiteY1" fmla="*/ 0 h 2966243"/>
                <a:gd name="connsiteX2" fmla="*/ 35718 w 3640930"/>
                <a:gd name="connsiteY2" fmla="*/ 42862 h 2966243"/>
                <a:gd name="connsiteX3" fmla="*/ 69055 w 3640930"/>
                <a:gd name="connsiteY3" fmla="*/ 36511 h 2966243"/>
                <a:gd name="connsiteX4" fmla="*/ 86518 w 3640930"/>
                <a:gd name="connsiteY4" fmla="*/ 59531 h 2966243"/>
                <a:gd name="connsiteX5" fmla="*/ 119855 w 3640930"/>
                <a:gd name="connsiteY5" fmla="*/ 54768 h 2966243"/>
                <a:gd name="connsiteX6" fmla="*/ 122237 w 3640930"/>
                <a:gd name="connsiteY6" fmla="*/ 85725 h 2966243"/>
                <a:gd name="connsiteX7" fmla="*/ 156369 w 3640930"/>
                <a:gd name="connsiteY7" fmla="*/ 73024 h 2966243"/>
                <a:gd name="connsiteX8" fmla="*/ 156368 w 3640930"/>
                <a:gd name="connsiteY8" fmla="*/ 116681 h 2966243"/>
                <a:gd name="connsiteX9" fmla="*/ 194468 w 3640930"/>
                <a:gd name="connsiteY9" fmla="*/ 109537 h 2966243"/>
                <a:gd name="connsiteX10" fmla="*/ 197643 w 3640930"/>
                <a:gd name="connsiteY10" fmla="*/ 157162 h 2966243"/>
                <a:gd name="connsiteX11" fmla="*/ 227805 w 3640930"/>
                <a:gd name="connsiteY11" fmla="*/ 154780 h 2966243"/>
                <a:gd name="connsiteX12" fmla="*/ 241299 w 3640930"/>
                <a:gd name="connsiteY12" fmla="*/ 195262 h 2966243"/>
                <a:gd name="connsiteX13" fmla="*/ 277018 w 3640930"/>
                <a:gd name="connsiteY13" fmla="*/ 195262 h 2966243"/>
                <a:gd name="connsiteX14" fmla="*/ 277018 w 3640930"/>
                <a:gd name="connsiteY14" fmla="*/ 195262 h 2966243"/>
                <a:gd name="connsiteX15" fmla="*/ 277018 w 3640930"/>
                <a:gd name="connsiteY15" fmla="*/ 223837 h 2966243"/>
                <a:gd name="connsiteX16" fmla="*/ 325437 w 3640930"/>
                <a:gd name="connsiteY16" fmla="*/ 226218 h 2966243"/>
                <a:gd name="connsiteX17" fmla="*/ 324643 w 3640930"/>
                <a:gd name="connsiteY17" fmla="*/ 277019 h 2966243"/>
                <a:gd name="connsiteX18" fmla="*/ 395287 w 3640930"/>
                <a:gd name="connsiteY18" fmla="*/ 280987 h 2966243"/>
                <a:gd name="connsiteX19" fmla="*/ 407193 w 3640930"/>
                <a:gd name="connsiteY19" fmla="*/ 375443 h 2966243"/>
                <a:gd name="connsiteX20" fmla="*/ 460374 w 3640930"/>
                <a:gd name="connsiteY20" fmla="*/ 397669 h 2966243"/>
                <a:gd name="connsiteX21" fmla="*/ 482599 w 3640930"/>
                <a:gd name="connsiteY21" fmla="*/ 418306 h 2966243"/>
                <a:gd name="connsiteX22" fmla="*/ 484187 w 3640930"/>
                <a:gd name="connsiteY22" fmla="*/ 473868 h 2966243"/>
                <a:gd name="connsiteX23" fmla="*/ 523874 w 3640930"/>
                <a:gd name="connsiteY23" fmla="*/ 461169 h 2966243"/>
                <a:gd name="connsiteX24" fmla="*/ 525462 w 3640930"/>
                <a:gd name="connsiteY24" fmla="*/ 538956 h 2966243"/>
                <a:gd name="connsiteX25" fmla="*/ 596106 w 3640930"/>
                <a:gd name="connsiteY25" fmla="*/ 545306 h 2966243"/>
                <a:gd name="connsiteX26" fmla="*/ 610393 w 3640930"/>
                <a:gd name="connsiteY26" fmla="*/ 566737 h 2966243"/>
                <a:gd name="connsiteX27" fmla="*/ 653256 w 3640930"/>
                <a:gd name="connsiteY27" fmla="*/ 564356 h 2966243"/>
                <a:gd name="connsiteX28" fmla="*/ 679449 w 3640930"/>
                <a:gd name="connsiteY28" fmla="*/ 581025 h 2966243"/>
                <a:gd name="connsiteX29" fmla="*/ 674687 w 3640930"/>
                <a:gd name="connsiteY29" fmla="*/ 688180 h 2966243"/>
                <a:gd name="connsiteX30" fmla="*/ 711993 w 3640930"/>
                <a:gd name="connsiteY30" fmla="*/ 691356 h 2966243"/>
                <a:gd name="connsiteX31" fmla="*/ 724693 w 3640930"/>
                <a:gd name="connsiteY31" fmla="*/ 726281 h 2966243"/>
                <a:gd name="connsiteX32" fmla="*/ 758031 w 3640930"/>
                <a:gd name="connsiteY32" fmla="*/ 726281 h 2966243"/>
                <a:gd name="connsiteX33" fmla="*/ 765174 w 3640930"/>
                <a:gd name="connsiteY33" fmla="*/ 771525 h 2966243"/>
                <a:gd name="connsiteX34" fmla="*/ 842168 w 3640930"/>
                <a:gd name="connsiteY34" fmla="*/ 766762 h 2966243"/>
                <a:gd name="connsiteX35" fmla="*/ 846930 w 3640930"/>
                <a:gd name="connsiteY35" fmla="*/ 808830 h 2966243"/>
                <a:gd name="connsiteX36" fmla="*/ 877093 w 3640930"/>
                <a:gd name="connsiteY36" fmla="*/ 796924 h 2966243"/>
                <a:gd name="connsiteX37" fmla="*/ 878680 w 3640930"/>
                <a:gd name="connsiteY37" fmla="*/ 854075 h 2966243"/>
                <a:gd name="connsiteX38" fmla="*/ 917574 w 3640930"/>
                <a:gd name="connsiteY38" fmla="*/ 866775 h 2966243"/>
                <a:gd name="connsiteX39" fmla="*/ 919956 w 3640930"/>
                <a:gd name="connsiteY39" fmla="*/ 897731 h 2966243"/>
                <a:gd name="connsiteX40" fmla="*/ 960437 w 3640930"/>
                <a:gd name="connsiteY40" fmla="*/ 895350 h 2966243"/>
                <a:gd name="connsiteX41" fmla="*/ 962818 w 3640930"/>
                <a:gd name="connsiteY41" fmla="*/ 963612 h 2966243"/>
                <a:gd name="connsiteX42" fmla="*/ 1004093 w 3640930"/>
                <a:gd name="connsiteY42" fmla="*/ 969962 h 2966243"/>
                <a:gd name="connsiteX43" fmla="*/ 1006474 w 3640930"/>
                <a:gd name="connsiteY43" fmla="*/ 1020762 h 2966243"/>
                <a:gd name="connsiteX44" fmla="*/ 1007267 w 3640930"/>
                <a:gd name="connsiteY44" fmla="*/ 1050130 h 2966243"/>
                <a:gd name="connsiteX45" fmla="*/ 1049338 w 3640930"/>
                <a:gd name="connsiteY45" fmla="*/ 1066006 h 2966243"/>
                <a:gd name="connsiteX46" fmla="*/ 1051718 w 3640930"/>
                <a:gd name="connsiteY46" fmla="*/ 1116805 h 2966243"/>
                <a:gd name="connsiteX47" fmla="*/ 1077912 w 3640930"/>
                <a:gd name="connsiteY47" fmla="*/ 1116806 h 2966243"/>
                <a:gd name="connsiteX48" fmla="*/ 1091406 w 3640930"/>
                <a:gd name="connsiteY48" fmla="*/ 1159668 h 2966243"/>
                <a:gd name="connsiteX49" fmla="*/ 1119981 w 3640930"/>
                <a:gd name="connsiteY49" fmla="*/ 1172368 h 2966243"/>
                <a:gd name="connsiteX50" fmla="*/ 1131887 w 3640930"/>
                <a:gd name="connsiteY50" fmla="*/ 1207293 h 2966243"/>
                <a:gd name="connsiteX51" fmla="*/ 1173955 w 3640930"/>
                <a:gd name="connsiteY51" fmla="*/ 1208881 h 2966243"/>
                <a:gd name="connsiteX52" fmla="*/ 1171574 w 3640930"/>
                <a:gd name="connsiteY52" fmla="*/ 1258094 h 2966243"/>
                <a:gd name="connsiteX53" fmla="*/ 1235074 w 3640930"/>
                <a:gd name="connsiteY53" fmla="*/ 1238250 h 2966243"/>
                <a:gd name="connsiteX54" fmla="*/ 1243806 w 3640930"/>
                <a:gd name="connsiteY54" fmla="*/ 1302543 h 2966243"/>
                <a:gd name="connsiteX55" fmla="*/ 1281906 w 3640930"/>
                <a:gd name="connsiteY55" fmla="*/ 1304925 h 2966243"/>
                <a:gd name="connsiteX56" fmla="*/ 1291431 w 3640930"/>
                <a:gd name="connsiteY56" fmla="*/ 1343025 h 2966243"/>
                <a:gd name="connsiteX57" fmla="*/ 1324768 w 3640930"/>
                <a:gd name="connsiteY57" fmla="*/ 1333500 h 2966243"/>
                <a:gd name="connsiteX58" fmla="*/ 1343818 w 3640930"/>
                <a:gd name="connsiteY58" fmla="*/ 1364456 h 2966243"/>
                <a:gd name="connsiteX59" fmla="*/ 1377156 w 3640930"/>
                <a:gd name="connsiteY59" fmla="*/ 1357312 h 2966243"/>
                <a:gd name="connsiteX60" fmla="*/ 1370805 w 3640930"/>
                <a:gd name="connsiteY60" fmla="*/ 1396999 h 2966243"/>
                <a:gd name="connsiteX61" fmla="*/ 1404143 w 3640930"/>
                <a:gd name="connsiteY61" fmla="*/ 1391443 h 2966243"/>
                <a:gd name="connsiteX62" fmla="*/ 1402556 w 3640930"/>
                <a:gd name="connsiteY62" fmla="*/ 1436687 h 2966243"/>
                <a:gd name="connsiteX63" fmla="*/ 1438274 w 3640930"/>
                <a:gd name="connsiteY63" fmla="*/ 1432719 h 2966243"/>
                <a:gd name="connsiteX64" fmla="*/ 1449386 w 3640930"/>
                <a:gd name="connsiteY64" fmla="*/ 1506537 h 2966243"/>
                <a:gd name="connsiteX65" fmla="*/ 1485105 w 3640930"/>
                <a:gd name="connsiteY65" fmla="*/ 1513681 h 2966243"/>
                <a:gd name="connsiteX66" fmla="*/ 1496218 w 3640930"/>
                <a:gd name="connsiteY66" fmla="*/ 1557337 h 2966243"/>
                <a:gd name="connsiteX67" fmla="*/ 1520031 w 3640930"/>
                <a:gd name="connsiteY67" fmla="*/ 1547812 h 2966243"/>
                <a:gd name="connsiteX68" fmla="*/ 1531937 w 3640930"/>
                <a:gd name="connsiteY68" fmla="*/ 1581150 h 2966243"/>
                <a:gd name="connsiteX69" fmla="*/ 1565275 w 3640930"/>
                <a:gd name="connsiteY69" fmla="*/ 1588293 h 2966243"/>
                <a:gd name="connsiteX70" fmla="*/ 1565275 w 3640930"/>
                <a:gd name="connsiteY70" fmla="*/ 1624012 h 2966243"/>
                <a:gd name="connsiteX71" fmla="*/ 1623218 w 3640930"/>
                <a:gd name="connsiteY71" fmla="*/ 1630362 h 2966243"/>
                <a:gd name="connsiteX72" fmla="*/ 1611311 w 3640930"/>
                <a:gd name="connsiteY72" fmla="*/ 1627187 h 2966243"/>
                <a:gd name="connsiteX73" fmla="*/ 1624806 w 3640930"/>
                <a:gd name="connsiteY73" fmla="*/ 1669256 h 2966243"/>
                <a:gd name="connsiteX74" fmla="*/ 1681955 w 3640930"/>
                <a:gd name="connsiteY74" fmla="*/ 1677194 h 2966243"/>
                <a:gd name="connsiteX75" fmla="*/ 1689100 w 3640930"/>
                <a:gd name="connsiteY75" fmla="*/ 1764505 h 2966243"/>
                <a:gd name="connsiteX76" fmla="*/ 1727200 w 3640930"/>
                <a:gd name="connsiteY76" fmla="*/ 1778000 h 2966243"/>
                <a:gd name="connsiteX77" fmla="*/ 1739105 w 3640930"/>
                <a:gd name="connsiteY77" fmla="*/ 1793082 h 2966243"/>
                <a:gd name="connsiteX78" fmla="*/ 1803399 w 3640930"/>
                <a:gd name="connsiteY78" fmla="*/ 1785937 h 2966243"/>
                <a:gd name="connsiteX79" fmla="*/ 1808162 w 3640930"/>
                <a:gd name="connsiteY79" fmla="*/ 1824037 h 2966243"/>
                <a:gd name="connsiteX80" fmla="*/ 1851024 w 3640930"/>
                <a:gd name="connsiteY80" fmla="*/ 1826419 h 2966243"/>
                <a:gd name="connsiteX81" fmla="*/ 1848643 w 3640930"/>
                <a:gd name="connsiteY81" fmla="*/ 1897062 h 2966243"/>
                <a:gd name="connsiteX82" fmla="*/ 1923255 w 3640930"/>
                <a:gd name="connsiteY82" fmla="*/ 1893093 h 2966243"/>
                <a:gd name="connsiteX83" fmla="*/ 1922462 w 3640930"/>
                <a:gd name="connsiteY83" fmla="*/ 1929606 h 2966243"/>
                <a:gd name="connsiteX84" fmla="*/ 1965324 w 3640930"/>
                <a:gd name="connsiteY84" fmla="*/ 1938337 h 2966243"/>
                <a:gd name="connsiteX85" fmla="*/ 1979612 w 3640930"/>
                <a:gd name="connsiteY85" fmla="*/ 1959768 h 2966243"/>
                <a:gd name="connsiteX86" fmla="*/ 2015331 w 3640930"/>
                <a:gd name="connsiteY86" fmla="*/ 1966912 h 2966243"/>
                <a:gd name="connsiteX87" fmla="*/ 2046287 w 3640930"/>
                <a:gd name="connsiteY87" fmla="*/ 1981200 h 2966243"/>
                <a:gd name="connsiteX88" fmla="*/ 2058193 w 3640930"/>
                <a:gd name="connsiteY88" fmla="*/ 2014537 h 2966243"/>
                <a:gd name="connsiteX89" fmla="*/ 2085974 w 3640930"/>
                <a:gd name="connsiteY89" fmla="*/ 2014537 h 2966243"/>
                <a:gd name="connsiteX90" fmla="*/ 2096293 w 3640930"/>
                <a:gd name="connsiteY90" fmla="*/ 2061368 h 2966243"/>
                <a:gd name="connsiteX91" fmla="*/ 2136774 w 3640930"/>
                <a:gd name="connsiteY91" fmla="*/ 2058987 h 2966243"/>
                <a:gd name="connsiteX92" fmla="*/ 2153443 w 3640930"/>
                <a:gd name="connsiteY92" fmla="*/ 2081212 h 2966243"/>
                <a:gd name="connsiteX93" fmla="*/ 2172493 w 3640930"/>
                <a:gd name="connsiteY93" fmla="*/ 2078831 h 2966243"/>
                <a:gd name="connsiteX94" fmla="*/ 2172493 w 3640930"/>
                <a:gd name="connsiteY94" fmla="*/ 2112168 h 2966243"/>
                <a:gd name="connsiteX95" fmla="*/ 2216149 w 3640930"/>
                <a:gd name="connsiteY95" fmla="*/ 2113756 h 2966243"/>
                <a:gd name="connsiteX96" fmla="*/ 2216149 w 3640930"/>
                <a:gd name="connsiteY96" fmla="*/ 2152650 h 2966243"/>
                <a:gd name="connsiteX97" fmla="*/ 2248693 w 3640930"/>
                <a:gd name="connsiteY97" fmla="*/ 2151062 h 2966243"/>
                <a:gd name="connsiteX98" fmla="*/ 2261393 w 3640930"/>
                <a:gd name="connsiteY98" fmla="*/ 2166143 h 2966243"/>
                <a:gd name="connsiteX99" fmla="*/ 2286793 w 3640930"/>
                <a:gd name="connsiteY99" fmla="*/ 2160587 h 2966243"/>
                <a:gd name="connsiteX100" fmla="*/ 2297112 w 3640930"/>
                <a:gd name="connsiteY100" fmla="*/ 2205037 h 2966243"/>
                <a:gd name="connsiteX101" fmla="*/ 2330449 w 3640930"/>
                <a:gd name="connsiteY101" fmla="*/ 2212974 h 2966243"/>
                <a:gd name="connsiteX102" fmla="*/ 2339974 w 3640930"/>
                <a:gd name="connsiteY102" fmla="*/ 2262187 h 2966243"/>
                <a:gd name="connsiteX103" fmla="*/ 2375693 w 3640930"/>
                <a:gd name="connsiteY103" fmla="*/ 2264568 h 2966243"/>
                <a:gd name="connsiteX104" fmla="*/ 2373312 w 3640930"/>
                <a:gd name="connsiteY104" fmla="*/ 2330449 h 2966243"/>
                <a:gd name="connsiteX105" fmla="*/ 2418556 w 3640930"/>
                <a:gd name="connsiteY105" fmla="*/ 2343943 h 2966243"/>
                <a:gd name="connsiteX106" fmla="*/ 2412999 w 3640930"/>
                <a:gd name="connsiteY106" fmla="*/ 2436018 h 2966243"/>
                <a:gd name="connsiteX107" fmla="*/ 2455068 w 3640930"/>
                <a:gd name="connsiteY107" fmla="*/ 2428081 h 2966243"/>
                <a:gd name="connsiteX108" fmla="*/ 2496343 w 3640930"/>
                <a:gd name="connsiteY108" fmla="*/ 2445543 h 2966243"/>
                <a:gd name="connsiteX109" fmla="*/ 2536824 w 3640930"/>
                <a:gd name="connsiteY109" fmla="*/ 2466975 h 2966243"/>
                <a:gd name="connsiteX110" fmla="*/ 2574924 w 3640930"/>
                <a:gd name="connsiteY110" fmla="*/ 2483643 h 2966243"/>
                <a:gd name="connsiteX111" fmla="*/ 2586831 w 3640930"/>
                <a:gd name="connsiteY111" fmla="*/ 2497931 h 2966243"/>
                <a:gd name="connsiteX112" fmla="*/ 2610643 w 3640930"/>
                <a:gd name="connsiteY112" fmla="*/ 2497931 h 2966243"/>
                <a:gd name="connsiteX113" fmla="*/ 2617787 w 3640930"/>
                <a:gd name="connsiteY113" fmla="*/ 2543175 h 2966243"/>
                <a:gd name="connsiteX114" fmla="*/ 2691606 w 3640930"/>
                <a:gd name="connsiteY114" fmla="*/ 2536031 h 2966243"/>
                <a:gd name="connsiteX115" fmla="*/ 2696368 w 3640930"/>
                <a:gd name="connsiteY115" fmla="*/ 2622549 h 2966243"/>
                <a:gd name="connsiteX116" fmla="*/ 2733674 w 3640930"/>
                <a:gd name="connsiteY116" fmla="*/ 2634455 h 2966243"/>
                <a:gd name="connsiteX117" fmla="*/ 2736055 w 3640930"/>
                <a:gd name="connsiteY117" fmla="*/ 2669380 h 2966243"/>
                <a:gd name="connsiteX118" fmla="*/ 2782093 w 3640930"/>
                <a:gd name="connsiteY118" fmla="*/ 2678906 h 2966243"/>
                <a:gd name="connsiteX119" fmla="*/ 2785268 w 3640930"/>
                <a:gd name="connsiteY119" fmla="*/ 2695575 h 2966243"/>
                <a:gd name="connsiteX120" fmla="*/ 2818606 w 3640930"/>
                <a:gd name="connsiteY120" fmla="*/ 2705893 h 2966243"/>
                <a:gd name="connsiteX121" fmla="*/ 2855912 w 3640930"/>
                <a:gd name="connsiteY121" fmla="*/ 2714625 h 2966243"/>
                <a:gd name="connsiteX122" fmla="*/ 2865437 w 3640930"/>
                <a:gd name="connsiteY122" fmla="*/ 2743200 h 2966243"/>
                <a:gd name="connsiteX123" fmla="*/ 2894012 w 3640930"/>
                <a:gd name="connsiteY123" fmla="*/ 2755106 h 2966243"/>
                <a:gd name="connsiteX124" fmla="*/ 3640930 w 3640930"/>
                <a:gd name="connsiteY124" fmla="*/ 2966243 h 2966243"/>
                <a:gd name="connsiteX0" fmla="*/ 0 w 2895933"/>
                <a:gd name="connsiteY0" fmla="*/ 1587 h 2813843"/>
                <a:gd name="connsiteX1" fmla="*/ 39687 w 2895933"/>
                <a:gd name="connsiteY1" fmla="*/ 0 h 2813843"/>
                <a:gd name="connsiteX2" fmla="*/ 35718 w 2895933"/>
                <a:gd name="connsiteY2" fmla="*/ 42862 h 2813843"/>
                <a:gd name="connsiteX3" fmla="*/ 69055 w 2895933"/>
                <a:gd name="connsiteY3" fmla="*/ 36511 h 2813843"/>
                <a:gd name="connsiteX4" fmla="*/ 86518 w 2895933"/>
                <a:gd name="connsiteY4" fmla="*/ 59531 h 2813843"/>
                <a:gd name="connsiteX5" fmla="*/ 119855 w 2895933"/>
                <a:gd name="connsiteY5" fmla="*/ 54768 h 2813843"/>
                <a:gd name="connsiteX6" fmla="*/ 122237 w 2895933"/>
                <a:gd name="connsiteY6" fmla="*/ 85725 h 2813843"/>
                <a:gd name="connsiteX7" fmla="*/ 156369 w 2895933"/>
                <a:gd name="connsiteY7" fmla="*/ 73024 h 2813843"/>
                <a:gd name="connsiteX8" fmla="*/ 156368 w 2895933"/>
                <a:gd name="connsiteY8" fmla="*/ 116681 h 2813843"/>
                <a:gd name="connsiteX9" fmla="*/ 194468 w 2895933"/>
                <a:gd name="connsiteY9" fmla="*/ 109537 h 2813843"/>
                <a:gd name="connsiteX10" fmla="*/ 197643 w 2895933"/>
                <a:gd name="connsiteY10" fmla="*/ 157162 h 2813843"/>
                <a:gd name="connsiteX11" fmla="*/ 227805 w 2895933"/>
                <a:gd name="connsiteY11" fmla="*/ 154780 h 2813843"/>
                <a:gd name="connsiteX12" fmla="*/ 241299 w 2895933"/>
                <a:gd name="connsiteY12" fmla="*/ 195262 h 2813843"/>
                <a:gd name="connsiteX13" fmla="*/ 277018 w 2895933"/>
                <a:gd name="connsiteY13" fmla="*/ 195262 h 2813843"/>
                <a:gd name="connsiteX14" fmla="*/ 277018 w 2895933"/>
                <a:gd name="connsiteY14" fmla="*/ 195262 h 2813843"/>
                <a:gd name="connsiteX15" fmla="*/ 277018 w 2895933"/>
                <a:gd name="connsiteY15" fmla="*/ 223837 h 2813843"/>
                <a:gd name="connsiteX16" fmla="*/ 325437 w 2895933"/>
                <a:gd name="connsiteY16" fmla="*/ 226218 h 2813843"/>
                <a:gd name="connsiteX17" fmla="*/ 324643 w 2895933"/>
                <a:gd name="connsiteY17" fmla="*/ 277019 h 2813843"/>
                <a:gd name="connsiteX18" fmla="*/ 395287 w 2895933"/>
                <a:gd name="connsiteY18" fmla="*/ 280987 h 2813843"/>
                <a:gd name="connsiteX19" fmla="*/ 407193 w 2895933"/>
                <a:gd name="connsiteY19" fmla="*/ 375443 h 2813843"/>
                <a:gd name="connsiteX20" fmla="*/ 460374 w 2895933"/>
                <a:gd name="connsiteY20" fmla="*/ 397669 h 2813843"/>
                <a:gd name="connsiteX21" fmla="*/ 482599 w 2895933"/>
                <a:gd name="connsiteY21" fmla="*/ 418306 h 2813843"/>
                <a:gd name="connsiteX22" fmla="*/ 484187 w 2895933"/>
                <a:gd name="connsiteY22" fmla="*/ 473868 h 2813843"/>
                <a:gd name="connsiteX23" fmla="*/ 523874 w 2895933"/>
                <a:gd name="connsiteY23" fmla="*/ 461169 h 2813843"/>
                <a:gd name="connsiteX24" fmla="*/ 525462 w 2895933"/>
                <a:gd name="connsiteY24" fmla="*/ 538956 h 2813843"/>
                <a:gd name="connsiteX25" fmla="*/ 596106 w 2895933"/>
                <a:gd name="connsiteY25" fmla="*/ 545306 h 2813843"/>
                <a:gd name="connsiteX26" fmla="*/ 610393 w 2895933"/>
                <a:gd name="connsiteY26" fmla="*/ 566737 h 2813843"/>
                <a:gd name="connsiteX27" fmla="*/ 653256 w 2895933"/>
                <a:gd name="connsiteY27" fmla="*/ 564356 h 2813843"/>
                <a:gd name="connsiteX28" fmla="*/ 679449 w 2895933"/>
                <a:gd name="connsiteY28" fmla="*/ 581025 h 2813843"/>
                <a:gd name="connsiteX29" fmla="*/ 674687 w 2895933"/>
                <a:gd name="connsiteY29" fmla="*/ 688180 h 2813843"/>
                <a:gd name="connsiteX30" fmla="*/ 711993 w 2895933"/>
                <a:gd name="connsiteY30" fmla="*/ 691356 h 2813843"/>
                <a:gd name="connsiteX31" fmla="*/ 724693 w 2895933"/>
                <a:gd name="connsiteY31" fmla="*/ 726281 h 2813843"/>
                <a:gd name="connsiteX32" fmla="*/ 758031 w 2895933"/>
                <a:gd name="connsiteY32" fmla="*/ 726281 h 2813843"/>
                <a:gd name="connsiteX33" fmla="*/ 765174 w 2895933"/>
                <a:gd name="connsiteY33" fmla="*/ 771525 h 2813843"/>
                <a:gd name="connsiteX34" fmla="*/ 842168 w 2895933"/>
                <a:gd name="connsiteY34" fmla="*/ 766762 h 2813843"/>
                <a:gd name="connsiteX35" fmla="*/ 846930 w 2895933"/>
                <a:gd name="connsiteY35" fmla="*/ 808830 h 2813843"/>
                <a:gd name="connsiteX36" fmla="*/ 877093 w 2895933"/>
                <a:gd name="connsiteY36" fmla="*/ 796924 h 2813843"/>
                <a:gd name="connsiteX37" fmla="*/ 878680 w 2895933"/>
                <a:gd name="connsiteY37" fmla="*/ 854075 h 2813843"/>
                <a:gd name="connsiteX38" fmla="*/ 917574 w 2895933"/>
                <a:gd name="connsiteY38" fmla="*/ 866775 h 2813843"/>
                <a:gd name="connsiteX39" fmla="*/ 919956 w 2895933"/>
                <a:gd name="connsiteY39" fmla="*/ 897731 h 2813843"/>
                <a:gd name="connsiteX40" fmla="*/ 960437 w 2895933"/>
                <a:gd name="connsiteY40" fmla="*/ 895350 h 2813843"/>
                <a:gd name="connsiteX41" fmla="*/ 962818 w 2895933"/>
                <a:gd name="connsiteY41" fmla="*/ 963612 h 2813843"/>
                <a:gd name="connsiteX42" fmla="*/ 1004093 w 2895933"/>
                <a:gd name="connsiteY42" fmla="*/ 969962 h 2813843"/>
                <a:gd name="connsiteX43" fmla="*/ 1006474 w 2895933"/>
                <a:gd name="connsiteY43" fmla="*/ 1020762 h 2813843"/>
                <a:gd name="connsiteX44" fmla="*/ 1007267 w 2895933"/>
                <a:gd name="connsiteY44" fmla="*/ 1050130 h 2813843"/>
                <a:gd name="connsiteX45" fmla="*/ 1049338 w 2895933"/>
                <a:gd name="connsiteY45" fmla="*/ 1066006 h 2813843"/>
                <a:gd name="connsiteX46" fmla="*/ 1051718 w 2895933"/>
                <a:gd name="connsiteY46" fmla="*/ 1116805 h 2813843"/>
                <a:gd name="connsiteX47" fmla="*/ 1077912 w 2895933"/>
                <a:gd name="connsiteY47" fmla="*/ 1116806 h 2813843"/>
                <a:gd name="connsiteX48" fmla="*/ 1091406 w 2895933"/>
                <a:gd name="connsiteY48" fmla="*/ 1159668 h 2813843"/>
                <a:gd name="connsiteX49" fmla="*/ 1119981 w 2895933"/>
                <a:gd name="connsiteY49" fmla="*/ 1172368 h 2813843"/>
                <a:gd name="connsiteX50" fmla="*/ 1131887 w 2895933"/>
                <a:gd name="connsiteY50" fmla="*/ 1207293 h 2813843"/>
                <a:gd name="connsiteX51" fmla="*/ 1173955 w 2895933"/>
                <a:gd name="connsiteY51" fmla="*/ 1208881 h 2813843"/>
                <a:gd name="connsiteX52" fmla="*/ 1171574 w 2895933"/>
                <a:gd name="connsiteY52" fmla="*/ 1258094 h 2813843"/>
                <a:gd name="connsiteX53" fmla="*/ 1235074 w 2895933"/>
                <a:gd name="connsiteY53" fmla="*/ 1238250 h 2813843"/>
                <a:gd name="connsiteX54" fmla="*/ 1243806 w 2895933"/>
                <a:gd name="connsiteY54" fmla="*/ 1302543 h 2813843"/>
                <a:gd name="connsiteX55" fmla="*/ 1281906 w 2895933"/>
                <a:gd name="connsiteY55" fmla="*/ 1304925 h 2813843"/>
                <a:gd name="connsiteX56" fmla="*/ 1291431 w 2895933"/>
                <a:gd name="connsiteY56" fmla="*/ 1343025 h 2813843"/>
                <a:gd name="connsiteX57" fmla="*/ 1324768 w 2895933"/>
                <a:gd name="connsiteY57" fmla="*/ 1333500 h 2813843"/>
                <a:gd name="connsiteX58" fmla="*/ 1343818 w 2895933"/>
                <a:gd name="connsiteY58" fmla="*/ 1364456 h 2813843"/>
                <a:gd name="connsiteX59" fmla="*/ 1377156 w 2895933"/>
                <a:gd name="connsiteY59" fmla="*/ 1357312 h 2813843"/>
                <a:gd name="connsiteX60" fmla="*/ 1370805 w 2895933"/>
                <a:gd name="connsiteY60" fmla="*/ 1396999 h 2813843"/>
                <a:gd name="connsiteX61" fmla="*/ 1404143 w 2895933"/>
                <a:gd name="connsiteY61" fmla="*/ 1391443 h 2813843"/>
                <a:gd name="connsiteX62" fmla="*/ 1402556 w 2895933"/>
                <a:gd name="connsiteY62" fmla="*/ 1436687 h 2813843"/>
                <a:gd name="connsiteX63" fmla="*/ 1438274 w 2895933"/>
                <a:gd name="connsiteY63" fmla="*/ 1432719 h 2813843"/>
                <a:gd name="connsiteX64" fmla="*/ 1449386 w 2895933"/>
                <a:gd name="connsiteY64" fmla="*/ 1506537 h 2813843"/>
                <a:gd name="connsiteX65" fmla="*/ 1485105 w 2895933"/>
                <a:gd name="connsiteY65" fmla="*/ 1513681 h 2813843"/>
                <a:gd name="connsiteX66" fmla="*/ 1496218 w 2895933"/>
                <a:gd name="connsiteY66" fmla="*/ 1557337 h 2813843"/>
                <a:gd name="connsiteX67" fmla="*/ 1520031 w 2895933"/>
                <a:gd name="connsiteY67" fmla="*/ 1547812 h 2813843"/>
                <a:gd name="connsiteX68" fmla="*/ 1531937 w 2895933"/>
                <a:gd name="connsiteY68" fmla="*/ 1581150 h 2813843"/>
                <a:gd name="connsiteX69" fmla="*/ 1565275 w 2895933"/>
                <a:gd name="connsiteY69" fmla="*/ 1588293 h 2813843"/>
                <a:gd name="connsiteX70" fmla="*/ 1565275 w 2895933"/>
                <a:gd name="connsiteY70" fmla="*/ 1624012 h 2813843"/>
                <a:gd name="connsiteX71" fmla="*/ 1623218 w 2895933"/>
                <a:gd name="connsiteY71" fmla="*/ 1630362 h 2813843"/>
                <a:gd name="connsiteX72" fmla="*/ 1611311 w 2895933"/>
                <a:gd name="connsiteY72" fmla="*/ 1627187 h 2813843"/>
                <a:gd name="connsiteX73" fmla="*/ 1624806 w 2895933"/>
                <a:gd name="connsiteY73" fmla="*/ 1669256 h 2813843"/>
                <a:gd name="connsiteX74" fmla="*/ 1681955 w 2895933"/>
                <a:gd name="connsiteY74" fmla="*/ 1677194 h 2813843"/>
                <a:gd name="connsiteX75" fmla="*/ 1689100 w 2895933"/>
                <a:gd name="connsiteY75" fmla="*/ 1764505 h 2813843"/>
                <a:gd name="connsiteX76" fmla="*/ 1727200 w 2895933"/>
                <a:gd name="connsiteY76" fmla="*/ 1778000 h 2813843"/>
                <a:gd name="connsiteX77" fmla="*/ 1739105 w 2895933"/>
                <a:gd name="connsiteY77" fmla="*/ 1793082 h 2813843"/>
                <a:gd name="connsiteX78" fmla="*/ 1803399 w 2895933"/>
                <a:gd name="connsiteY78" fmla="*/ 1785937 h 2813843"/>
                <a:gd name="connsiteX79" fmla="*/ 1808162 w 2895933"/>
                <a:gd name="connsiteY79" fmla="*/ 1824037 h 2813843"/>
                <a:gd name="connsiteX80" fmla="*/ 1851024 w 2895933"/>
                <a:gd name="connsiteY80" fmla="*/ 1826419 h 2813843"/>
                <a:gd name="connsiteX81" fmla="*/ 1848643 w 2895933"/>
                <a:gd name="connsiteY81" fmla="*/ 1897062 h 2813843"/>
                <a:gd name="connsiteX82" fmla="*/ 1923255 w 2895933"/>
                <a:gd name="connsiteY82" fmla="*/ 1893093 h 2813843"/>
                <a:gd name="connsiteX83" fmla="*/ 1922462 w 2895933"/>
                <a:gd name="connsiteY83" fmla="*/ 1929606 h 2813843"/>
                <a:gd name="connsiteX84" fmla="*/ 1965324 w 2895933"/>
                <a:gd name="connsiteY84" fmla="*/ 1938337 h 2813843"/>
                <a:gd name="connsiteX85" fmla="*/ 1979612 w 2895933"/>
                <a:gd name="connsiteY85" fmla="*/ 1959768 h 2813843"/>
                <a:gd name="connsiteX86" fmla="*/ 2015331 w 2895933"/>
                <a:gd name="connsiteY86" fmla="*/ 1966912 h 2813843"/>
                <a:gd name="connsiteX87" fmla="*/ 2046287 w 2895933"/>
                <a:gd name="connsiteY87" fmla="*/ 1981200 h 2813843"/>
                <a:gd name="connsiteX88" fmla="*/ 2058193 w 2895933"/>
                <a:gd name="connsiteY88" fmla="*/ 2014537 h 2813843"/>
                <a:gd name="connsiteX89" fmla="*/ 2085974 w 2895933"/>
                <a:gd name="connsiteY89" fmla="*/ 2014537 h 2813843"/>
                <a:gd name="connsiteX90" fmla="*/ 2096293 w 2895933"/>
                <a:gd name="connsiteY90" fmla="*/ 2061368 h 2813843"/>
                <a:gd name="connsiteX91" fmla="*/ 2136774 w 2895933"/>
                <a:gd name="connsiteY91" fmla="*/ 2058987 h 2813843"/>
                <a:gd name="connsiteX92" fmla="*/ 2153443 w 2895933"/>
                <a:gd name="connsiteY92" fmla="*/ 2081212 h 2813843"/>
                <a:gd name="connsiteX93" fmla="*/ 2172493 w 2895933"/>
                <a:gd name="connsiteY93" fmla="*/ 2078831 h 2813843"/>
                <a:gd name="connsiteX94" fmla="*/ 2172493 w 2895933"/>
                <a:gd name="connsiteY94" fmla="*/ 2112168 h 2813843"/>
                <a:gd name="connsiteX95" fmla="*/ 2216149 w 2895933"/>
                <a:gd name="connsiteY95" fmla="*/ 2113756 h 2813843"/>
                <a:gd name="connsiteX96" fmla="*/ 2216149 w 2895933"/>
                <a:gd name="connsiteY96" fmla="*/ 2152650 h 2813843"/>
                <a:gd name="connsiteX97" fmla="*/ 2248693 w 2895933"/>
                <a:gd name="connsiteY97" fmla="*/ 2151062 h 2813843"/>
                <a:gd name="connsiteX98" fmla="*/ 2261393 w 2895933"/>
                <a:gd name="connsiteY98" fmla="*/ 2166143 h 2813843"/>
                <a:gd name="connsiteX99" fmla="*/ 2286793 w 2895933"/>
                <a:gd name="connsiteY99" fmla="*/ 2160587 h 2813843"/>
                <a:gd name="connsiteX100" fmla="*/ 2297112 w 2895933"/>
                <a:gd name="connsiteY100" fmla="*/ 2205037 h 2813843"/>
                <a:gd name="connsiteX101" fmla="*/ 2330449 w 2895933"/>
                <a:gd name="connsiteY101" fmla="*/ 2212974 h 2813843"/>
                <a:gd name="connsiteX102" fmla="*/ 2339974 w 2895933"/>
                <a:gd name="connsiteY102" fmla="*/ 2262187 h 2813843"/>
                <a:gd name="connsiteX103" fmla="*/ 2375693 w 2895933"/>
                <a:gd name="connsiteY103" fmla="*/ 2264568 h 2813843"/>
                <a:gd name="connsiteX104" fmla="*/ 2373312 w 2895933"/>
                <a:gd name="connsiteY104" fmla="*/ 2330449 h 2813843"/>
                <a:gd name="connsiteX105" fmla="*/ 2418556 w 2895933"/>
                <a:gd name="connsiteY105" fmla="*/ 2343943 h 2813843"/>
                <a:gd name="connsiteX106" fmla="*/ 2412999 w 2895933"/>
                <a:gd name="connsiteY106" fmla="*/ 2436018 h 2813843"/>
                <a:gd name="connsiteX107" fmla="*/ 2455068 w 2895933"/>
                <a:gd name="connsiteY107" fmla="*/ 2428081 h 2813843"/>
                <a:gd name="connsiteX108" fmla="*/ 2496343 w 2895933"/>
                <a:gd name="connsiteY108" fmla="*/ 2445543 h 2813843"/>
                <a:gd name="connsiteX109" fmla="*/ 2536824 w 2895933"/>
                <a:gd name="connsiteY109" fmla="*/ 2466975 h 2813843"/>
                <a:gd name="connsiteX110" fmla="*/ 2574924 w 2895933"/>
                <a:gd name="connsiteY110" fmla="*/ 2483643 h 2813843"/>
                <a:gd name="connsiteX111" fmla="*/ 2586831 w 2895933"/>
                <a:gd name="connsiteY111" fmla="*/ 2497931 h 2813843"/>
                <a:gd name="connsiteX112" fmla="*/ 2610643 w 2895933"/>
                <a:gd name="connsiteY112" fmla="*/ 2497931 h 2813843"/>
                <a:gd name="connsiteX113" fmla="*/ 2617787 w 2895933"/>
                <a:gd name="connsiteY113" fmla="*/ 2543175 h 2813843"/>
                <a:gd name="connsiteX114" fmla="*/ 2691606 w 2895933"/>
                <a:gd name="connsiteY114" fmla="*/ 2536031 h 2813843"/>
                <a:gd name="connsiteX115" fmla="*/ 2696368 w 2895933"/>
                <a:gd name="connsiteY115" fmla="*/ 2622549 h 2813843"/>
                <a:gd name="connsiteX116" fmla="*/ 2733674 w 2895933"/>
                <a:gd name="connsiteY116" fmla="*/ 2634455 h 2813843"/>
                <a:gd name="connsiteX117" fmla="*/ 2736055 w 2895933"/>
                <a:gd name="connsiteY117" fmla="*/ 2669380 h 2813843"/>
                <a:gd name="connsiteX118" fmla="*/ 2782093 w 2895933"/>
                <a:gd name="connsiteY118" fmla="*/ 2678906 h 2813843"/>
                <a:gd name="connsiteX119" fmla="*/ 2785268 w 2895933"/>
                <a:gd name="connsiteY119" fmla="*/ 2695575 h 2813843"/>
                <a:gd name="connsiteX120" fmla="*/ 2818606 w 2895933"/>
                <a:gd name="connsiteY120" fmla="*/ 2705893 h 2813843"/>
                <a:gd name="connsiteX121" fmla="*/ 2855912 w 2895933"/>
                <a:gd name="connsiteY121" fmla="*/ 2714625 h 2813843"/>
                <a:gd name="connsiteX122" fmla="*/ 2865437 w 2895933"/>
                <a:gd name="connsiteY122" fmla="*/ 2743200 h 2813843"/>
                <a:gd name="connsiteX123" fmla="*/ 2894012 w 2895933"/>
                <a:gd name="connsiteY123" fmla="*/ 2755106 h 2813843"/>
                <a:gd name="connsiteX124" fmla="*/ 2893217 w 2895933"/>
                <a:gd name="connsiteY124" fmla="*/ 2813843 h 2813843"/>
                <a:gd name="connsiteX0" fmla="*/ 0 w 2895933"/>
                <a:gd name="connsiteY0" fmla="*/ 1587 h 2813843"/>
                <a:gd name="connsiteX1" fmla="*/ 39687 w 2895933"/>
                <a:gd name="connsiteY1" fmla="*/ 0 h 2813843"/>
                <a:gd name="connsiteX2" fmla="*/ 35718 w 2895933"/>
                <a:gd name="connsiteY2" fmla="*/ 42862 h 2813843"/>
                <a:gd name="connsiteX3" fmla="*/ 69055 w 2895933"/>
                <a:gd name="connsiteY3" fmla="*/ 36511 h 2813843"/>
                <a:gd name="connsiteX4" fmla="*/ 86518 w 2895933"/>
                <a:gd name="connsiteY4" fmla="*/ 59531 h 2813843"/>
                <a:gd name="connsiteX5" fmla="*/ 119855 w 2895933"/>
                <a:gd name="connsiteY5" fmla="*/ 54768 h 2813843"/>
                <a:gd name="connsiteX6" fmla="*/ 122237 w 2895933"/>
                <a:gd name="connsiteY6" fmla="*/ 85725 h 2813843"/>
                <a:gd name="connsiteX7" fmla="*/ 156369 w 2895933"/>
                <a:gd name="connsiteY7" fmla="*/ 73024 h 2813843"/>
                <a:gd name="connsiteX8" fmla="*/ 156368 w 2895933"/>
                <a:gd name="connsiteY8" fmla="*/ 116681 h 2813843"/>
                <a:gd name="connsiteX9" fmla="*/ 194468 w 2895933"/>
                <a:gd name="connsiteY9" fmla="*/ 109537 h 2813843"/>
                <a:gd name="connsiteX10" fmla="*/ 197643 w 2895933"/>
                <a:gd name="connsiteY10" fmla="*/ 157162 h 2813843"/>
                <a:gd name="connsiteX11" fmla="*/ 227805 w 2895933"/>
                <a:gd name="connsiteY11" fmla="*/ 154780 h 2813843"/>
                <a:gd name="connsiteX12" fmla="*/ 241299 w 2895933"/>
                <a:gd name="connsiteY12" fmla="*/ 195262 h 2813843"/>
                <a:gd name="connsiteX13" fmla="*/ 277018 w 2895933"/>
                <a:gd name="connsiteY13" fmla="*/ 195262 h 2813843"/>
                <a:gd name="connsiteX14" fmla="*/ 277018 w 2895933"/>
                <a:gd name="connsiteY14" fmla="*/ 195262 h 2813843"/>
                <a:gd name="connsiteX15" fmla="*/ 277018 w 2895933"/>
                <a:gd name="connsiteY15" fmla="*/ 223837 h 2813843"/>
                <a:gd name="connsiteX16" fmla="*/ 325437 w 2895933"/>
                <a:gd name="connsiteY16" fmla="*/ 226218 h 2813843"/>
                <a:gd name="connsiteX17" fmla="*/ 324643 w 2895933"/>
                <a:gd name="connsiteY17" fmla="*/ 277019 h 2813843"/>
                <a:gd name="connsiteX18" fmla="*/ 395287 w 2895933"/>
                <a:gd name="connsiteY18" fmla="*/ 280987 h 2813843"/>
                <a:gd name="connsiteX19" fmla="*/ 407193 w 2895933"/>
                <a:gd name="connsiteY19" fmla="*/ 375443 h 2813843"/>
                <a:gd name="connsiteX20" fmla="*/ 460374 w 2895933"/>
                <a:gd name="connsiteY20" fmla="*/ 397669 h 2813843"/>
                <a:gd name="connsiteX21" fmla="*/ 482599 w 2895933"/>
                <a:gd name="connsiteY21" fmla="*/ 418306 h 2813843"/>
                <a:gd name="connsiteX22" fmla="*/ 484187 w 2895933"/>
                <a:gd name="connsiteY22" fmla="*/ 473868 h 2813843"/>
                <a:gd name="connsiteX23" fmla="*/ 523874 w 2895933"/>
                <a:gd name="connsiteY23" fmla="*/ 461169 h 2813843"/>
                <a:gd name="connsiteX24" fmla="*/ 525462 w 2895933"/>
                <a:gd name="connsiteY24" fmla="*/ 538956 h 2813843"/>
                <a:gd name="connsiteX25" fmla="*/ 596106 w 2895933"/>
                <a:gd name="connsiteY25" fmla="*/ 545306 h 2813843"/>
                <a:gd name="connsiteX26" fmla="*/ 610393 w 2895933"/>
                <a:gd name="connsiteY26" fmla="*/ 566737 h 2813843"/>
                <a:gd name="connsiteX27" fmla="*/ 653256 w 2895933"/>
                <a:gd name="connsiteY27" fmla="*/ 564356 h 2813843"/>
                <a:gd name="connsiteX28" fmla="*/ 679449 w 2895933"/>
                <a:gd name="connsiteY28" fmla="*/ 581025 h 2813843"/>
                <a:gd name="connsiteX29" fmla="*/ 674687 w 2895933"/>
                <a:gd name="connsiteY29" fmla="*/ 688180 h 2813843"/>
                <a:gd name="connsiteX30" fmla="*/ 711993 w 2895933"/>
                <a:gd name="connsiteY30" fmla="*/ 691356 h 2813843"/>
                <a:gd name="connsiteX31" fmla="*/ 724693 w 2895933"/>
                <a:gd name="connsiteY31" fmla="*/ 726281 h 2813843"/>
                <a:gd name="connsiteX32" fmla="*/ 758031 w 2895933"/>
                <a:gd name="connsiteY32" fmla="*/ 726281 h 2813843"/>
                <a:gd name="connsiteX33" fmla="*/ 765174 w 2895933"/>
                <a:gd name="connsiteY33" fmla="*/ 771525 h 2813843"/>
                <a:gd name="connsiteX34" fmla="*/ 842168 w 2895933"/>
                <a:gd name="connsiteY34" fmla="*/ 766762 h 2813843"/>
                <a:gd name="connsiteX35" fmla="*/ 846930 w 2895933"/>
                <a:gd name="connsiteY35" fmla="*/ 808830 h 2813843"/>
                <a:gd name="connsiteX36" fmla="*/ 877093 w 2895933"/>
                <a:gd name="connsiteY36" fmla="*/ 796924 h 2813843"/>
                <a:gd name="connsiteX37" fmla="*/ 878680 w 2895933"/>
                <a:gd name="connsiteY37" fmla="*/ 854075 h 2813843"/>
                <a:gd name="connsiteX38" fmla="*/ 917574 w 2895933"/>
                <a:gd name="connsiteY38" fmla="*/ 866775 h 2813843"/>
                <a:gd name="connsiteX39" fmla="*/ 919956 w 2895933"/>
                <a:gd name="connsiteY39" fmla="*/ 897731 h 2813843"/>
                <a:gd name="connsiteX40" fmla="*/ 960437 w 2895933"/>
                <a:gd name="connsiteY40" fmla="*/ 895350 h 2813843"/>
                <a:gd name="connsiteX41" fmla="*/ 962818 w 2895933"/>
                <a:gd name="connsiteY41" fmla="*/ 963612 h 2813843"/>
                <a:gd name="connsiteX42" fmla="*/ 1004093 w 2895933"/>
                <a:gd name="connsiteY42" fmla="*/ 969962 h 2813843"/>
                <a:gd name="connsiteX43" fmla="*/ 1006474 w 2895933"/>
                <a:gd name="connsiteY43" fmla="*/ 1020762 h 2813843"/>
                <a:gd name="connsiteX44" fmla="*/ 1007267 w 2895933"/>
                <a:gd name="connsiteY44" fmla="*/ 1050130 h 2813843"/>
                <a:gd name="connsiteX45" fmla="*/ 1049338 w 2895933"/>
                <a:gd name="connsiteY45" fmla="*/ 1066006 h 2813843"/>
                <a:gd name="connsiteX46" fmla="*/ 1051718 w 2895933"/>
                <a:gd name="connsiteY46" fmla="*/ 1116805 h 2813843"/>
                <a:gd name="connsiteX47" fmla="*/ 1077912 w 2895933"/>
                <a:gd name="connsiteY47" fmla="*/ 1116806 h 2813843"/>
                <a:gd name="connsiteX48" fmla="*/ 1091406 w 2895933"/>
                <a:gd name="connsiteY48" fmla="*/ 1159668 h 2813843"/>
                <a:gd name="connsiteX49" fmla="*/ 1119981 w 2895933"/>
                <a:gd name="connsiteY49" fmla="*/ 1172368 h 2813843"/>
                <a:gd name="connsiteX50" fmla="*/ 1131887 w 2895933"/>
                <a:gd name="connsiteY50" fmla="*/ 1207293 h 2813843"/>
                <a:gd name="connsiteX51" fmla="*/ 1173955 w 2895933"/>
                <a:gd name="connsiteY51" fmla="*/ 1208881 h 2813843"/>
                <a:gd name="connsiteX52" fmla="*/ 1171574 w 2895933"/>
                <a:gd name="connsiteY52" fmla="*/ 1258094 h 2813843"/>
                <a:gd name="connsiteX53" fmla="*/ 1235074 w 2895933"/>
                <a:gd name="connsiteY53" fmla="*/ 1238250 h 2813843"/>
                <a:gd name="connsiteX54" fmla="*/ 1243806 w 2895933"/>
                <a:gd name="connsiteY54" fmla="*/ 1302543 h 2813843"/>
                <a:gd name="connsiteX55" fmla="*/ 1281906 w 2895933"/>
                <a:gd name="connsiteY55" fmla="*/ 1304925 h 2813843"/>
                <a:gd name="connsiteX56" fmla="*/ 1291431 w 2895933"/>
                <a:gd name="connsiteY56" fmla="*/ 1343025 h 2813843"/>
                <a:gd name="connsiteX57" fmla="*/ 1324768 w 2895933"/>
                <a:gd name="connsiteY57" fmla="*/ 1333500 h 2813843"/>
                <a:gd name="connsiteX58" fmla="*/ 1343818 w 2895933"/>
                <a:gd name="connsiteY58" fmla="*/ 1364456 h 2813843"/>
                <a:gd name="connsiteX59" fmla="*/ 1377156 w 2895933"/>
                <a:gd name="connsiteY59" fmla="*/ 1357312 h 2813843"/>
                <a:gd name="connsiteX60" fmla="*/ 1370805 w 2895933"/>
                <a:gd name="connsiteY60" fmla="*/ 1396999 h 2813843"/>
                <a:gd name="connsiteX61" fmla="*/ 1404143 w 2895933"/>
                <a:gd name="connsiteY61" fmla="*/ 1391443 h 2813843"/>
                <a:gd name="connsiteX62" fmla="*/ 1402556 w 2895933"/>
                <a:gd name="connsiteY62" fmla="*/ 1436687 h 2813843"/>
                <a:gd name="connsiteX63" fmla="*/ 1438274 w 2895933"/>
                <a:gd name="connsiteY63" fmla="*/ 1432719 h 2813843"/>
                <a:gd name="connsiteX64" fmla="*/ 1449386 w 2895933"/>
                <a:gd name="connsiteY64" fmla="*/ 1506537 h 2813843"/>
                <a:gd name="connsiteX65" fmla="*/ 1485105 w 2895933"/>
                <a:gd name="connsiteY65" fmla="*/ 1513681 h 2813843"/>
                <a:gd name="connsiteX66" fmla="*/ 1496218 w 2895933"/>
                <a:gd name="connsiteY66" fmla="*/ 1557337 h 2813843"/>
                <a:gd name="connsiteX67" fmla="*/ 1520031 w 2895933"/>
                <a:gd name="connsiteY67" fmla="*/ 1547812 h 2813843"/>
                <a:gd name="connsiteX68" fmla="*/ 1531937 w 2895933"/>
                <a:gd name="connsiteY68" fmla="*/ 1581150 h 2813843"/>
                <a:gd name="connsiteX69" fmla="*/ 1565275 w 2895933"/>
                <a:gd name="connsiteY69" fmla="*/ 1588293 h 2813843"/>
                <a:gd name="connsiteX70" fmla="*/ 1565275 w 2895933"/>
                <a:gd name="connsiteY70" fmla="*/ 1624012 h 2813843"/>
                <a:gd name="connsiteX71" fmla="*/ 1623218 w 2895933"/>
                <a:gd name="connsiteY71" fmla="*/ 1630362 h 2813843"/>
                <a:gd name="connsiteX72" fmla="*/ 1611311 w 2895933"/>
                <a:gd name="connsiteY72" fmla="*/ 1627187 h 2813843"/>
                <a:gd name="connsiteX73" fmla="*/ 1624806 w 2895933"/>
                <a:gd name="connsiteY73" fmla="*/ 1669256 h 2813843"/>
                <a:gd name="connsiteX74" fmla="*/ 1681955 w 2895933"/>
                <a:gd name="connsiteY74" fmla="*/ 1677194 h 2813843"/>
                <a:gd name="connsiteX75" fmla="*/ 1689100 w 2895933"/>
                <a:gd name="connsiteY75" fmla="*/ 1764505 h 2813843"/>
                <a:gd name="connsiteX76" fmla="*/ 1727200 w 2895933"/>
                <a:gd name="connsiteY76" fmla="*/ 1778000 h 2813843"/>
                <a:gd name="connsiteX77" fmla="*/ 1739105 w 2895933"/>
                <a:gd name="connsiteY77" fmla="*/ 1793082 h 2813843"/>
                <a:gd name="connsiteX78" fmla="*/ 1803399 w 2895933"/>
                <a:gd name="connsiteY78" fmla="*/ 1785937 h 2813843"/>
                <a:gd name="connsiteX79" fmla="*/ 1808162 w 2895933"/>
                <a:gd name="connsiteY79" fmla="*/ 1824037 h 2813843"/>
                <a:gd name="connsiteX80" fmla="*/ 1851024 w 2895933"/>
                <a:gd name="connsiteY80" fmla="*/ 1826419 h 2813843"/>
                <a:gd name="connsiteX81" fmla="*/ 1848643 w 2895933"/>
                <a:gd name="connsiteY81" fmla="*/ 1897062 h 2813843"/>
                <a:gd name="connsiteX82" fmla="*/ 1923255 w 2895933"/>
                <a:gd name="connsiteY82" fmla="*/ 1893093 h 2813843"/>
                <a:gd name="connsiteX83" fmla="*/ 1922462 w 2895933"/>
                <a:gd name="connsiteY83" fmla="*/ 1929606 h 2813843"/>
                <a:gd name="connsiteX84" fmla="*/ 1965324 w 2895933"/>
                <a:gd name="connsiteY84" fmla="*/ 1938337 h 2813843"/>
                <a:gd name="connsiteX85" fmla="*/ 1971349 w 2895933"/>
                <a:gd name="connsiteY85" fmla="*/ 1965276 h 2813843"/>
                <a:gd name="connsiteX86" fmla="*/ 2015331 w 2895933"/>
                <a:gd name="connsiteY86" fmla="*/ 1966912 h 2813843"/>
                <a:gd name="connsiteX87" fmla="*/ 2046287 w 2895933"/>
                <a:gd name="connsiteY87" fmla="*/ 1981200 h 2813843"/>
                <a:gd name="connsiteX88" fmla="*/ 2058193 w 2895933"/>
                <a:gd name="connsiteY88" fmla="*/ 2014537 h 2813843"/>
                <a:gd name="connsiteX89" fmla="*/ 2085974 w 2895933"/>
                <a:gd name="connsiteY89" fmla="*/ 2014537 h 2813843"/>
                <a:gd name="connsiteX90" fmla="*/ 2096293 w 2895933"/>
                <a:gd name="connsiteY90" fmla="*/ 2061368 h 2813843"/>
                <a:gd name="connsiteX91" fmla="*/ 2136774 w 2895933"/>
                <a:gd name="connsiteY91" fmla="*/ 2058987 h 2813843"/>
                <a:gd name="connsiteX92" fmla="*/ 2153443 w 2895933"/>
                <a:gd name="connsiteY92" fmla="*/ 2081212 h 2813843"/>
                <a:gd name="connsiteX93" fmla="*/ 2172493 w 2895933"/>
                <a:gd name="connsiteY93" fmla="*/ 2078831 h 2813843"/>
                <a:gd name="connsiteX94" fmla="*/ 2172493 w 2895933"/>
                <a:gd name="connsiteY94" fmla="*/ 2112168 h 2813843"/>
                <a:gd name="connsiteX95" fmla="*/ 2216149 w 2895933"/>
                <a:gd name="connsiteY95" fmla="*/ 2113756 h 2813843"/>
                <a:gd name="connsiteX96" fmla="*/ 2216149 w 2895933"/>
                <a:gd name="connsiteY96" fmla="*/ 2152650 h 2813843"/>
                <a:gd name="connsiteX97" fmla="*/ 2248693 w 2895933"/>
                <a:gd name="connsiteY97" fmla="*/ 2151062 h 2813843"/>
                <a:gd name="connsiteX98" fmla="*/ 2261393 w 2895933"/>
                <a:gd name="connsiteY98" fmla="*/ 2166143 h 2813843"/>
                <a:gd name="connsiteX99" fmla="*/ 2286793 w 2895933"/>
                <a:gd name="connsiteY99" fmla="*/ 2160587 h 2813843"/>
                <a:gd name="connsiteX100" fmla="*/ 2297112 w 2895933"/>
                <a:gd name="connsiteY100" fmla="*/ 2205037 h 2813843"/>
                <a:gd name="connsiteX101" fmla="*/ 2330449 w 2895933"/>
                <a:gd name="connsiteY101" fmla="*/ 2212974 h 2813843"/>
                <a:gd name="connsiteX102" fmla="*/ 2339974 w 2895933"/>
                <a:gd name="connsiteY102" fmla="*/ 2262187 h 2813843"/>
                <a:gd name="connsiteX103" fmla="*/ 2375693 w 2895933"/>
                <a:gd name="connsiteY103" fmla="*/ 2264568 h 2813843"/>
                <a:gd name="connsiteX104" fmla="*/ 2373312 w 2895933"/>
                <a:gd name="connsiteY104" fmla="*/ 2330449 h 2813843"/>
                <a:gd name="connsiteX105" fmla="*/ 2418556 w 2895933"/>
                <a:gd name="connsiteY105" fmla="*/ 2343943 h 2813843"/>
                <a:gd name="connsiteX106" fmla="*/ 2412999 w 2895933"/>
                <a:gd name="connsiteY106" fmla="*/ 2436018 h 2813843"/>
                <a:gd name="connsiteX107" fmla="*/ 2455068 w 2895933"/>
                <a:gd name="connsiteY107" fmla="*/ 2428081 h 2813843"/>
                <a:gd name="connsiteX108" fmla="*/ 2496343 w 2895933"/>
                <a:gd name="connsiteY108" fmla="*/ 2445543 h 2813843"/>
                <a:gd name="connsiteX109" fmla="*/ 2536824 w 2895933"/>
                <a:gd name="connsiteY109" fmla="*/ 2466975 h 2813843"/>
                <a:gd name="connsiteX110" fmla="*/ 2574924 w 2895933"/>
                <a:gd name="connsiteY110" fmla="*/ 2483643 h 2813843"/>
                <a:gd name="connsiteX111" fmla="*/ 2586831 w 2895933"/>
                <a:gd name="connsiteY111" fmla="*/ 2497931 h 2813843"/>
                <a:gd name="connsiteX112" fmla="*/ 2610643 w 2895933"/>
                <a:gd name="connsiteY112" fmla="*/ 2497931 h 2813843"/>
                <a:gd name="connsiteX113" fmla="*/ 2617787 w 2895933"/>
                <a:gd name="connsiteY113" fmla="*/ 2543175 h 2813843"/>
                <a:gd name="connsiteX114" fmla="*/ 2691606 w 2895933"/>
                <a:gd name="connsiteY114" fmla="*/ 2536031 h 2813843"/>
                <a:gd name="connsiteX115" fmla="*/ 2696368 w 2895933"/>
                <a:gd name="connsiteY115" fmla="*/ 2622549 h 2813843"/>
                <a:gd name="connsiteX116" fmla="*/ 2733674 w 2895933"/>
                <a:gd name="connsiteY116" fmla="*/ 2634455 h 2813843"/>
                <a:gd name="connsiteX117" fmla="*/ 2736055 w 2895933"/>
                <a:gd name="connsiteY117" fmla="*/ 2669380 h 2813843"/>
                <a:gd name="connsiteX118" fmla="*/ 2782093 w 2895933"/>
                <a:gd name="connsiteY118" fmla="*/ 2678906 h 2813843"/>
                <a:gd name="connsiteX119" fmla="*/ 2785268 w 2895933"/>
                <a:gd name="connsiteY119" fmla="*/ 2695575 h 2813843"/>
                <a:gd name="connsiteX120" fmla="*/ 2818606 w 2895933"/>
                <a:gd name="connsiteY120" fmla="*/ 2705893 h 2813843"/>
                <a:gd name="connsiteX121" fmla="*/ 2855912 w 2895933"/>
                <a:gd name="connsiteY121" fmla="*/ 2714625 h 2813843"/>
                <a:gd name="connsiteX122" fmla="*/ 2865437 w 2895933"/>
                <a:gd name="connsiteY122" fmla="*/ 2743200 h 2813843"/>
                <a:gd name="connsiteX123" fmla="*/ 2894012 w 2895933"/>
                <a:gd name="connsiteY123" fmla="*/ 2755106 h 2813843"/>
                <a:gd name="connsiteX124" fmla="*/ 2893217 w 2895933"/>
                <a:gd name="connsiteY124" fmla="*/ 2813843 h 2813843"/>
                <a:gd name="connsiteX0" fmla="*/ 0 w 2895933"/>
                <a:gd name="connsiteY0" fmla="*/ 1587 h 2813843"/>
                <a:gd name="connsiteX1" fmla="*/ 39687 w 2895933"/>
                <a:gd name="connsiteY1" fmla="*/ 0 h 2813843"/>
                <a:gd name="connsiteX2" fmla="*/ 35718 w 2895933"/>
                <a:gd name="connsiteY2" fmla="*/ 42862 h 2813843"/>
                <a:gd name="connsiteX3" fmla="*/ 69055 w 2895933"/>
                <a:gd name="connsiteY3" fmla="*/ 36511 h 2813843"/>
                <a:gd name="connsiteX4" fmla="*/ 86518 w 2895933"/>
                <a:gd name="connsiteY4" fmla="*/ 59531 h 2813843"/>
                <a:gd name="connsiteX5" fmla="*/ 119855 w 2895933"/>
                <a:gd name="connsiteY5" fmla="*/ 54768 h 2813843"/>
                <a:gd name="connsiteX6" fmla="*/ 122237 w 2895933"/>
                <a:gd name="connsiteY6" fmla="*/ 85725 h 2813843"/>
                <a:gd name="connsiteX7" fmla="*/ 156369 w 2895933"/>
                <a:gd name="connsiteY7" fmla="*/ 73024 h 2813843"/>
                <a:gd name="connsiteX8" fmla="*/ 156368 w 2895933"/>
                <a:gd name="connsiteY8" fmla="*/ 116681 h 2813843"/>
                <a:gd name="connsiteX9" fmla="*/ 194468 w 2895933"/>
                <a:gd name="connsiteY9" fmla="*/ 109537 h 2813843"/>
                <a:gd name="connsiteX10" fmla="*/ 197643 w 2895933"/>
                <a:gd name="connsiteY10" fmla="*/ 157162 h 2813843"/>
                <a:gd name="connsiteX11" fmla="*/ 227805 w 2895933"/>
                <a:gd name="connsiteY11" fmla="*/ 154780 h 2813843"/>
                <a:gd name="connsiteX12" fmla="*/ 241299 w 2895933"/>
                <a:gd name="connsiteY12" fmla="*/ 195262 h 2813843"/>
                <a:gd name="connsiteX13" fmla="*/ 277018 w 2895933"/>
                <a:gd name="connsiteY13" fmla="*/ 195262 h 2813843"/>
                <a:gd name="connsiteX14" fmla="*/ 277018 w 2895933"/>
                <a:gd name="connsiteY14" fmla="*/ 195262 h 2813843"/>
                <a:gd name="connsiteX15" fmla="*/ 277018 w 2895933"/>
                <a:gd name="connsiteY15" fmla="*/ 223837 h 2813843"/>
                <a:gd name="connsiteX16" fmla="*/ 325437 w 2895933"/>
                <a:gd name="connsiteY16" fmla="*/ 226218 h 2813843"/>
                <a:gd name="connsiteX17" fmla="*/ 324643 w 2895933"/>
                <a:gd name="connsiteY17" fmla="*/ 277019 h 2813843"/>
                <a:gd name="connsiteX18" fmla="*/ 395287 w 2895933"/>
                <a:gd name="connsiteY18" fmla="*/ 280987 h 2813843"/>
                <a:gd name="connsiteX19" fmla="*/ 407193 w 2895933"/>
                <a:gd name="connsiteY19" fmla="*/ 375443 h 2813843"/>
                <a:gd name="connsiteX20" fmla="*/ 460374 w 2895933"/>
                <a:gd name="connsiteY20" fmla="*/ 397669 h 2813843"/>
                <a:gd name="connsiteX21" fmla="*/ 482599 w 2895933"/>
                <a:gd name="connsiteY21" fmla="*/ 418306 h 2813843"/>
                <a:gd name="connsiteX22" fmla="*/ 484187 w 2895933"/>
                <a:gd name="connsiteY22" fmla="*/ 473868 h 2813843"/>
                <a:gd name="connsiteX23" fmla="*/ 523874 w 2895933"/>
                <a:gd name="connsiteY23" fmla="*/ 461169 h 2813843"/>
                <a:gd name="connsiteX24" fmla="*/ 525462 w 2895933"/>
                <a:gd name="connsiteY24" fmla="*/ 538956 h 2813843"/>
                <a:gd name="connsiteX25" fmla="*/ 596106 w 2895933"/>
                <a:gd name="connsiteY25" fmla="*/ 545306 h 2813843"/>
                <a:gd name="connsiteX26" fmla="*/ 610393 w 2895933"/>
                <a:gd name="connsiteY26" fmla="*/ 566737 h 2813843"/>
                <a:gd name="connsiteX27" fmla="*/ 653256 w 2895933"/>
                <a:gd name="connsiteY27" fmla="*/ 564356 h 2813843"/>
                <a:gd name="connsiteX28" fmla="*/ 679449 w 2895933"/>
                <a:gd name="connsiteY28" fmla="*/ 581025 h 2813843"/>
                <a:gd name="connsiteX29" fmla="*/ 674687 w 2895933"/>
                <a:gd name="connsiteY29" fmla="*/ 688180 h 2813843"/>
                <a:gd name="connsiteX30" fmla="*/ 711993 w 2895933"/>
                <a:gd name="connsiteY30" fmla="*/ 691356 h 2813843"/>
                <a:gd name="connsiteX31" fmla="*/ 724693 w 2895933"/>
                <a:gd name="connsiteY31" fmla="*/ 726281 h 2813843"/>
                <a:gd name="connsiteX32" fmla="*/ 758031 w 2895933"/>
                <a:gd name="connsiteY32" fmla="*/ 726281 h 2813843"/>
                <a:gd name="connsiteX33" fmla="*/ 765174 w 2895933"/>
                <a:gd name="connsiteY33" fmla="*/ 771525 h 2813843"/>
                <a:gd name="connsiteX34" fmla="*/ 842168 w 2895933"/>
                <a:gd name="connsiteY34" fmla="*/ 766762 h 2813843"/>
                <a:gd name="connsiteX35" fmla="*/ 846930 w 2895933"/>
                <a:gd name="connsiteY35" fmla="*/ 808830 h 2813843"/>
                <a:gd name="connsiteX36" fmla="*/ 877093 w 2895933"/>
                <a:gd name="connsiteY36" fmla="*/ 796924 h 2813843"/>
                <a:gd name="connsiteX37" fmla="*/ 878680 w 2895933"/>
                <a:gd name="connsiteY37" fmla="*/ 854075 h 2813843"/>
                <a:gd name="connsiteX38" fmla="*/ 917574 w 2895933"/>
                <a:gd name="connsiteY38" fmla="*/ 866775 h 2813843"/>
                <a:gd name="connsiteX39" fmla="*/ 919956 w 2895933"/>
                <a:gd name="connsiteY39" fmla="*/ 897731 h 2813843"/>
                <a:gd name="connsiteX40" fmla="*/ 960437 w 2895933"/>
                <a:gd name="connsiteY40" fmla="*/ 895350 h 2813843"/>
                <a:gd name="connsiteX41" fmla="*/ 962818 w 2895933"/>
                <a:gd name="connsiteY41" fmla="*/ 963612 h 2813843"/>
                <a:gd name="connsiteX42" fmla="*/ 1004093 w 2895933"/>
                <a:gd name="connsiteY42" fmla="*/ 969962 h 2813843"/>
                <a:gd name="connsiteX43" fmla="*/ 1006474 w 2895933"/>
                <a:gd name="connsiteY43" fmla="*/ 1020762 h 2813843"/>
                <a:gd name="connsiteX44" fmla="*/ 1007267 w 2895933"/>
                <a:gd name="connsiteY44" fmla="*/ 1050130 h 2813843"/>
                <a:gd name="connsiteX45" fmla="*/ 1049338 w 2895933"/>
                <a:gd name="connsiteY45" fmla="*/ 1066006 h 2813843"/>
                <a:gd name="connsiteX46" fmla="*/ 1051718 w 2895933"/>
                <a:gd name="connsiteY46" fmla="*/ 1116805 h 2813843"/>
                <a:gd name="connsiteX47" fmla="*/ 1077912 w 2895933"/>
                <a:gd name="connsiteY47" fmla="*/ 1116806 h 2813843"/>
                <a:gd name="connsiteX48" fmla="*/ 1091406 w 2895933"/>
                <a:gd name="connsiteY48" fmla="*/ 1159668 h 2813843"/>
                <a:gd name="connsiteX49" fmla="*/ 1119981 w 2895933"/>
                <a:gd name="connsiteY49" fmla="*/ 1172368 h 2813843"/>
                <a:gd name="connsiteX50" fmla="*/ 1131887 w 2895933"/>
                <a:gd name="connsiteY50" fmla="*/ 1207293 h 2813843"/>
                <a:gd name="connsiteX51" fmla="*/ 1173955 w 2895933"/>
                <a:gd name="connsiteY51" fmla="*/ 1208881 h 2813843"/>
                <a:gd name="connsiteX52" fmla="*/ 1171574 w 2895933"/>
                <a:gd name="connsiteY52" fmla="*/ 1258094 h 2813843"/>
                <a:gd name="connsiteX53" fmla="*/ 1235074 w 2895933"/>
                <a:gd name="connsiteY53" fmla="*/ 1238250 h 2813843"/>
                <a:gd name="connsiteX54" fmla="*/ 1243806 w 2895933"/>
                <a:gd name="connsiteY54" fmla="*/ 1302543 h 2813843"/>
                <a:gd name="connsiteX55" fmla="*/ 1281906 w 2895933"/>
                <a:gd name="connsiteY55" fmla="*/ 1304925 h 2813843"/>
                <a:gd name="connsiteX56" fmla="*/ 1291431 w 2895933"/>
                <a:gd name="connsiteY56" fmla="*/ 1343025 h 2813843"/>
                <a:gd name="connsiteX57" fmla="*/ 1324768 w 2895933"/>
                <a:gd name="connsiteY57" fmla="*/ 1333500 h 2813843"/>
                <a:gd name="connsiteX58" fmla="*/ 1343818 w 2895933"/>
                <a:gd name="connsiteY58" fmla="*/ 1364456 h 2813843"/>
                <a:gd name="connsiteX59" fmla="*/ 1377156 w 2895933"/>
                <a:gd name="connsiteY59" fmla="*/ 1357312 h 2813843"/>
                <a:gd name="connsiteX60" fmla="*/ 1370805 w 2895933"/>
                <a:gd name="connsiteY60" fmla="*/ 1396999 h 2813843"/>
                <a:gd name="connsiteX61" fmla="*/ 1404143 w 2895933"/>
                <a:gd name="connsiteY61" fmla="*/ 1391443 h 2813843"/>
                <a:gd name="connsiteX62" fmla="*/ 1402556 w 2895933"/>
                <a:gd name="connsiteY62" fmla="*/ 1436687 h 2813843"/>
                <a:gd name="connsiteX63" fmla="*/ 1438274 w 2895933"/>
                <a:gd name="connsiteY63" fmla="*/ 1432719 h 2813843"/>
                <a:gd name="connsiteX64" fmla="*/ 1449386 w 2895933"/>
                <a:gd name="connsiteY64" fmla="*/ 1506537 h 2813843"/>
                <a:gd name="connsiteX65" fmla="*/ 1485105 w 2895933"/>
                <a:gd name="connsiteY65" fmla="*/ 1513681 h 2813843"/>
                <a:gd name="connsiteX66" fmla="*/ 1496218 w 2895933"/>
                <a:gd name="connsiteY66" fmla="*/ 1557337 h 2813843"/>
                <a:gd name="connsiteX67" fmla="*/ 1520031 w 2895933"/>
                <a:gd name="connsiteY67" fmla="*/ 1547812 h 2813843"/>
                <a:gd name="connsiteX68" fmla="*/ 1531937 w 2895933"/>
                <a:gd name="connsiteY68" fmla="*/ 1581150 h 2813843"/>
                <a:gd name="connsiteX69" fmla="*/ 1565275 w 2895933"/>
                <a:gd name="connsiteY69" fmla="*/ 1588293 h 2813843"/>
                <a:gd name="connsiteX70" fmla="*/ 1565275 w 2895933"/>
                <a:gd name="connsiteY70" fmla="*/ 1624012 h 2813843"/>
                <a:gd name="connsiteX71" fmla="*/ 1623218 w 2895933"/>
                <a:gd name="connsiteY71" fmla="*/ 1630362 h 2813843"/>
                <a:gd name="connsiteX72" fmla="*/ 1611311 w 2895933"/>
                <a:gd name="connsiteY72" fmla="*/ 1627187 h 2813843"/>
                <a:gd name="connsiteX73" fmla="*/ 1624806 w 2895933"/>
                <a:gd name="connsiteY73" fmla="*/ 1669256 h 2813843"/>
                <a:gd name="connsiteX74" fmla="*/ 1681955 w 2895933"/>
                <a:gd name="connsiteY74" fmla="*/ 1677194 h 2813843"/>
                <a:gd name="connsiteX75" fmla="*/ 1689100 w 2895933"/>
                <a:gd name="connsiteY75" fmla="*/ 1764505 h 2813843"/>
                <a:gd name="connsiteX76" fmla="*/ 1727200 w 2895933"/>
                <a:gd name="connsiteY76" fmla="*/ 1778000 h 2813843"/>
                <a:gd name="connsiteX77" fmla="*/ 1739105 w 2895933"/>
                <a:gd name="connsiteY77" fmla="*/ 1793082 h 2813843"/>
                <a:gd name="connsiteX78" fmla="*/ 1803399 w 2895933"/>
                <a:gd name="connsiteY78" fmla="*/ 1785937 h 2813843"/>
                <a:gd name="connsiteX79" fmla="*/ 1808162 w 2895933"/>
                <a:gd name="connsiteY79" fmla="*/ 1824037 h 2813843"/>
                <a:gd name="connsiteX80" fmla="*/ 1851024 w 2895933"/>
                <a:gd name="connsiteY80" fmla="*/ 1826419 h 2813843"/>
                <a:gd name="connsiteX81" fmla="*/ 1848643 w 2895933"/>
                <a:gd name="connsiteY81" fmla="*/ 1897062 h 2813843"/>
                <a:gd name="connsiteX82" fmla="*/ 1923255 w 2895933"/>
                <a:gd name="connsiteY82" fmla="*/ 1893093 h 2813843"/>
                <a:gd name="connsiteX83" fmla="*/ 1922462 w 2895933"/>
                <a:gd name="connsiteY83" fmla="*/ 1929606 h 2813843"/>
                <a:gd name="connsiteX84" fmla="*/ 1965324 w 2895933"/>
                <a:gd name="connsiteY84" fmla="*/ 1938337 h 2813843"/>
                <a:gd name="connsiteX85" fmla="*/ 1971349 w 2895933"/>
                <a:gd name="connsiteY85" fmla="*/ 1965276 h 2813843"/>
                <a:gd name="connsiteX86" fmla="*/ 2015331 w 2895933"/>
                <a:gd name="connsiteY86" fmla="*/ 1966912 h 2813843"/>
                <a:gd name="connsiteX87" fmla="*/ 2051796 w 2895933"/>
                <a:gd name="connsiteY87" fmla="*/ 1967429 h 2813843"/>
                <a:gd name="connsiteX88" fmla="*/ 2058193 w 2895933"/>
                <a:gd name="connsiteY88" fmla="*/ 2014537 h 2813843"/>
                <a:gd name="connsiteX89" fmla="*/ 2085974 w 2895933"/>
                <a:gd name="connsiteY89" fmla="*/ 2014537 h 2813843"/>
                <a:gd name="connsiteX90" fmla="*/ 2096293 w 2895933"/>
                <a:gd name="connsiteY90" fmla="*/ 2061368 h 2813843"/>
                <a:gd name="connsiteX91" fmla="*/ 2136774 w 2895933"/>
                <a:gd name="connsiteY91" fmla="*/ 2058987 h 2813843"/>
                <a:gd name="connsiteX92" fmla="*/ 2153443 w 2895933"/>
                <a:gd name="connsiteY92" fmla="*/ 2081212 h 2813843"/>
                <a:gd name="connsiteX93" fmla="*/ 2172493 w 2895933"/>
                <a:gd name="connsiteY93" fmla="*/ 2078831 h 2813843"/>
                <a:gd name="connsiteX94" fmla="*/ 2172493 w 2895933"/>
                <a:gd name="connsiteY94" fmla="*/ 2112168 h 2813843"/>
                <a:gd name="connsiteX95" fmla="*/ 2216149 w 2895933"/>
                <a:gd name="connsiteY95" fmla="*/ 2113756 h 2813843"/>
                <a:gd name="connsiteX96" fmla="*/ 2216149 w 2895933"/>
                <a:gd name="connsiteY96" fmla="*/ 2152650 h 2813843"/>
                <a:gd name="connsiteX97" fmla="*/ 2248693 w 2895933"/>
                <a:gd name="connsiteY97" fmla="*/ 2151062 h 2813843"/>
                <a:gd name="connsiteX98" fmla="*/ 2261393 w 2895933"/>
                <a:gd name="connsiteY98" fmla="*/ 2166143 h 2813843"/>
                <a:gd name="connsiteX99" fmla="*/ 2286793 w 2895933"/>
                <a:gd name="connsiteY99" fmla="*/ 2160587 h 2813843"/>
                <a:gd name="connsiteX100" fmla="*/ 2297112 w 2895933"/>
                <a:gd name="connsiteY100" fmla="*/ 2205037 h 2813843"/>
                <a:gd name="connsiteX101" fmla="*/ 2330449 w 2895933"/>
                <a:gd name="connsiteY101" fmla="*/ 2212974 h 2813843"/>
                <a:gd name="connsiteX102" fmla="*/ 2339974 w 2895933"/>
                <a:gd name="connsiteY102" fmla="*/ 2262187 h 2813843"/>
                <a:gd name="connsiteX103" fmla="*/ 2375693 w 2895933"/>
                <a:gd name="connsiteY103" fmla="*/ 2264568 h 2813843"/>
                <a:gd name="connsiteX104" fmla="*/ 2373312 w 2895933"/>
                <a:gd name="connsiteY104" fmla="*/ 2330449 h 2813843"/>
                <a:gd name="connsiteX105" fmla="*/ 2418556 w 2895933"/>
                <a:gd name="connsiteY105" fmla="*/ 2343943 h 2813843"/>
                <a:gd name="connsiteX106" fmla="*/ 2412999 w 2895933"/>
                <a:gd name="connsiteY106" fmla="*/ 2436018 h 2813843"/>
                <a:gd name="connsiteX107" fmla="*/ 2455068 w 2895933"/>
                <a:gd name="connsiteY107" fmla="*/ 2428081 h 2813843"/>
                <a:gd name="connsiteX108" fmla="*/ 2496343 w 2895933"/>
                <a:gd name="connsiteY108" fmla="*/ 2445543 h 2813843"/>
                <a:gd name="connsiteX109" fmla="*/ 2536824 w 2895933"/>
                <a:gd name="connsiteY109" fmla="*/ 2466975 h 2813843"/>
                <a:gd name="connsiteX110" fmla="*/ 2574924 w 2895933"/>
                <a:gd name="connsiteY110" fmla="*/ 2483643 h 2813843"/>
                <a:gd name="connsiteX111" fmla="*/ 2586831 w 2895933"/>
                <a:gd name="connsiteY111" fmla="*/ 2497931 h 2813843"/>
                <a:gd name="connsiteX112" fmla="*/ 2610643 w 2895933"/>
                <a:gd name="connsiteY112" fmla="*/ 2497931 h 2813843"/>
                <a:gd name="connsiteX113" fmla="*/ 2617787 w 2895933"/>
                <a:gd name="connsiteY113" fmla="*/ 2543175 h 2813843"/>
                <a:gd name="connsiteX114" fmla="*/ 2691606 w 2895933"/>
                <a:gd name="connsiteY114" fmla="*/ 2536031 h 2813843"/>
                <a:gd name="connsiteX115" fmla="*/ 2696368 w 2895933"/>
                <a:gd name="connsiteY115" fmla="*/ 2622549 h 2813843"/>
                <a:gd name="connsiteX116" fmla="*/ 2733674 w 2895933"/>
                <a:gd name="connsiteY116" fmla="*/ 2634455 h 2813843"/>
                <a:gd name="connsiteX117" fmla="*/ 2736055 w 2895933"/>
                <a:gd name="connsiteY117" fmla="*/ 2669380 h 2813843"/>
                <a:gd name="connsiteX118" fmla="*/ 2782093 w 2895933"/>
                <a:gd name="connsiteY118" fmla="*/ 2678906 h 2813843"/>
                <a:gd name="connsiteX119" fmla="*/ 2785268 w 2895933"/>
                <a:gd name="connsiteY119" fmla="*/ 2695575 h 2813843"/>
                <a:gd name="connsiteX120" fmla="*/ 2818606 w 2895933"/>
                <a:gd name="connsiteY120" fmla="*/ 2705893 h 2813843"/>
                <a:gd name="connsiteX121" fmla="*/ 2855912 w 2895933"/>
                <a:gd name="connsiteY121" fmla="*/ 2714625 h 2813843"/>
                <a:gd name="connsiteX122" fmla="*/ 2865437 w 2895933"/>
                <a:gd name="connsiteY122" fmla="*/ 2743200 h 2813843"/>
                <a:gd name="connsiteX123" fmla="*/ 2894012 w 2895933"/>
                <a:gd name="connsiteY123" fmla="*/ 2755106 h 2813843"/>
                <a:gd name="connsiteX124" fmla="*/ 2893217 w 2895933"/>
                <a:gd name="connsiteY124" fmla="*/ 2813843 h 2813843"/>
                <a:gd name="connsiteX0" fmla="*/ 0 w 2895933"/>
                <a:gd name="connsiteY0" fmla="*/ 1587 h 2813843"/>
                <a:gd name="connsiteX1" fmla="*/ 39687 w 2895933"/>
                <a:gd name="connsiteY1" fmla="*/ 0 h 2813843"/>
                <a:gd name="connsiteX2" fmla="*/ 35718 w 2895933"/>
                <a:gd name="connsiteY2" fmla="*/ 42862 h 2813843"/>
                <a:gd name="connsiteX3" fmla="*/ 69055 w 2895933"/>
                <a:gd name="connsiteY3" fmla="*/ 36511 h 2813843"/>
                <a:gd name="connsiteX4" fmla="*/ 86518 w 2895933"/>
                <a:gd name="connsiteY4" fmla="*/ 59531 h 2813843"/>
                <a:gd name="connsiteX5" fmla="*/ 119855 w 2895933"/>
                <a:gd name="connsiteY5" fmla="*/ 54768 h 2813843"/>
                <a:gd name="connsiteX6" fmla="*/ 122237 w 2895933"/>
                <a:gd name="connsiteY6" fmla="*/ 85725 h 2813843"/>
                <a:gd name="connsiteX7" fmla="*/ 156369 w 2895933"/>
                <a:gd name="connsiteY7" fmla="*/ 73024 h 2813843"/>
                <a:gd name="connsiteX8" fmla="*/ 156368 w 2895933"/>
                <a:gd name="connsiteY8" fmla="*/ 116681 h 2813843"/>
                <a:gd name="connsiteX9" fmla="*/ 194468 w 2895933"/>
                <a:gd name="connsiteY9" fmla="*/ 109537 h 2813843"/>
                <a:gd name="connsiteX10" fmla="*/ 197643 w 2895933"/>
                <a:gd name="connsiteY10" fmla="*/ 157162 h 2813843"/>
                <a:gd name="connsiteX11" fmla="*/ 227805 w 2895933"/>
                <a:gd name="connsiteY11" fmla="*/ 154780 h 2813843"/>
                <a:gd name="connsiteX12" fmla="*/ 241299 w 2895933"/>
                <a:gd name="connsiteY12" fmla="*/ 195262 h 2813843"/>
                <a:gd name="connsiteX13" fmla="*/ 277018 w 2895933"/>
                <a:gd name="connsiteY13" fmla="*/ 195262 h 2813843"/>
                <a:gd name="connsiteX14" fmla="*/ 277018 w 2895933"/>
                <a:gd name="connsiteY14" fmla="*/ 195262 h 2813843"/>
                <a:gd name="connsiteX15" fmla="*/ 277018 w 2895933"/>
                <a:gd name="connsiteY15" fmla="*/ 223837 h 2813843"/>
                <a:gd name="connsiteX16" fmla="*/ 325437 w 2895933"/>
                <a:gd name="connsiteY16" fmla="*/ 226218 h 2813843"/>
                <a:gd name="connsiteX17" fmla="*/ 324643 w 2895933"/>
                <a:gd name="connsiteY17" fmla="*/ 277019 h 2813843"/>
                <a:gd name="connsiteX18" fmla="*/ 395287 w 2895933"/>
                <a:gd name="connsiteY18" fmla="*/ 280987 h 2813843"/>
                <a:gd name="connsiteX19" fmla="*/ 407193 w 2895933"/>
                <a:gd name="connsiteY19" fmla="*/ 375443 h 2813843"/>
                <a:gd name="connsiteX20" fmla="*/ 460374 w 2895933"/>
                <a:gd name="connsiteY20" fmla="*/ 397669 h 2813843"/>
                <a:gd name="connsiteX21" fmla="*/ 482599 w 2895933"/>
                <a:gd name="connsiteY21" fmla="*/ 418306 h 2813843"/>
                <a:gd name="connsiteX22" fmla="*/ 484187 w 2895933"/>
                <a:gd name="connsiteY22" fmla="*/ 473868 h 2813843"/>
                <a:gd name="connsiteX23" fmla="*/ 523874 w 2895933"/>
                <a:gd name="connsiteY23" fmla="*/ 461169 h 2813843"/>
                <a:gd name="connsiteX24" fmla="*/ 525462 w 2895933"/>
                <a:gd name="connsiteY24" fmla="*/ 538956 h 2813843"/>
                <a:gd name="connsiteX25" fmla="*/ 596106 w 2895933"/>
                <a:gd name="connsiteY25" fmla="*/ 545306 h 2813843"/>
                <a:gd name="connsiteX26" fmla="*/ 610393 w 2895933"/>
                <a:gd name="connsiteY26" fmla="*/ 566737 h 2813843"/>
                <a:gd name="connsiteX27" fmla="*/ 653256 w 2895933"/>
                <a:gd name="connsiteY27" fmla="*/ 564356 h 2813843"/>
                <a:gd name="connsiteX28" fmla="*/ 679449 w 2895933"/>
                <a:gd name="connsiteY28" fmla="*/ 581025 h 2813843"/>
                <a:gd name="connsiteX29" fmla="*/ 674687 w 2895933"/>
                <a:gd name="connsiteY29" fmla="*/ 688180 h 2813843"/>
                <a:gd name="connsiteX30" fmla="*/ 711993 w 2895933"/>
                <a:gd name="connsiteY30" fmla="*/ 691356 h 2813843"/>
                <a:gd name="connsiteX31" fmla="*/ 724693 w 2895933"/>
                <a:gd name="connsiteY31" fmla="*/ 726281 h 2813843"/>
                <a:gd name="connsiteX32" fmla="*/ 758031 w 2895933"/>
                <a:gd name="connsiteY32" fmla="*/ 726281 h 2813843"/>
                <a:gd name="connsiteX33" fmla="*/ 765174 w 2895933"/>
                <a:gd name="connsiteY33" fmla="*/ 771525 h 2813843"/>
                <a:gd name="connsiteX34" fmla="*/ 842168 w 2895933"/>
                <a:gd name="connsiteY34" fmla="*/ 766762 h 2813843"/>
                <a:gd name="connsiteX35" fmla="*/ 846930 w 2895933"/>
                <a:gd name="connsiteY35" fmla="*/ 808830 h 2813843"/>
                <a:gd name="connsiteX36" fmla="*/ 877093 w 2895933"/>
                <a:gd name="connsiteY36" fmla="*/ 796924 h 2813843"/>
                <a:gd name="connsiteX37" fmla="*/ 878680 w 2895933"/>
                <a:gd name="connsiteY37" fmla="*/ 854075 h 2813843"/>
                <a:gd name="connsiteX38" fmla="*/ 917574 w 2895933"/>
                <a:gd name="connsiteY38" fmla="*/ 866775 h 2813843"/>
                <a:gd name="connsiteX39" fmla="*/ 919956 w 2895933"/>
                <a:gd name="connsiteY39" fmla="*/ 897731 h 2813843"/>
                <a:gd name="connsiteX40" fmla="*/ 960437 w 2895933"/>
                <a:gd name="connsiteY40" fmla="*/ 895350 h 2813843"/>
                <a:gd name="connsiteX41" fmla="*/ 962818 w 2895933"/>
                <a:gd name="connsiteY41" fmla="*/ 963612 h 2813843"/>
                <a:gd name="connsiteX42" fmla="*/ 1004093 w 2895933"/>
                <a:gd name="connsiteY42" fmla="*/ 969962 h 2813843"/>
                <a:gd name="connsiteX43" fmla="*/ 1006474 w 2895933"/>
                <a:gd name="connsiteY43" fmla="*/ 1020762 h 2813843"/>
                <a:gd name="connsiteX44" fmla="*/ 1007267 w 2895933"/>
                <a:gd name="connsiteY44" fmla="*/ 1050130 h 2813843"/>
                <a:gd name="connsiteX45" fmla="*/ 1049338 w 2895933"/>
                <a:gd name="connsiteY45" fmla="*/ 1066006 h 2813843"/>
                <a:gd name="connsiteX46" fmla="*/ 1051718 w 2895933"/>
                <a:gd name="connsiteY46" fmla="*/ 1116805 h 2813843"/>
                <a:gd name="connsiteX47" fmla="*/ 1077912 w 2895933"/>
                <a:gd name="connsiteY47" fmla="*/ 1116806 h 2813843"/>
                <a:gd name="connsiteX48" fmla="*/ 1091406 w 2895933"/>
                <a:gd name="connsiteY48" fmla="*/ 1159668 h 2813843"/>
                <a:gd name="connsiteX49" fmla="*/ 1119981 w 2895933"/>
                <a:gd name="connsiteY49" fmla="*/ 1172368 h 2813843"/>
                <a:gd name="connsiteX50" fmla="*/ 1131887 w 2895933"/>
                <a:gd name="connsiteY50" fmla="*/ 1207293 h 2813843"/>
                <a:gd name="connsiteX51" fmla="*/ 1173955 w 2895933"/>
                <a:gd name="connsiteY51" fmla="*/ 1208881 h 2813843"/>
                <a:gd name="connsiteX52" fmla="*/ 1171574 w 2895933"/>
                <a:gd name="connsiteY52" fmla="*/ 1258094 h 2813843"/>
                <a:gd name="connsiteX53" fmla="*/ 1235074 w 2895933"/>
                <a:gd name="connsiteY53" fmla="*/ 1238250 h 2813843"/>
                <a:gd name="connsiteX54" fmla="*/ 1243806 w 2895933"/>
                <a:gd name="connsiteY54" fmla="*/ 1302543 h 2813843"/>
                <a:gd name="connsiteX55" fmla="*/ 1281906 w 2895933"/>
                <a:gd name="connsiteY55" fmla="*/ 1304925 h 2813843"/>
                <a:gd name="connsiteX56" fmla="*/ 1291431 w 2895933"/>
                <a:gd name="connsiteY56" fmla="*/ 1343025 h 2813843"/>
                <a:gd name="connsiteX57" fmla="*/ 1324768 w 2895933"/>
                <a:gd name="connsiteY57" fmla="*/ 1333500 h 2813843"/>
                <a:gd name="connsiteX58" fmla="*/ 1343818 w 2895933"/>
                <a:gd name="connsiteY58" fmla="*/ 1364456 h 2813843"/>
                <a:gd name="connsiteX59" fmla="*/ 1377156 w 2895933"/>
                <a:gd name="connsiteY59" fmla="*/ 1357312 h 2813843"/>
                <a:gd name="connsiteX60" fmla="*/ 1370805 w 2895933"/>
                <a:gd name="connsiteY60" fmla="*/ 1396999 h 2813843"/>
                <a:gd name="connsiteX61" fmla="*/ 1404143 w 2895933"/>
                <a:gd name="connsiteY61" fmla="*/ 1391443 h 2813843"/>
                <a:gd name="connsiteX62" fmla="*/ 1402556 w 2895933"/>
                <a:gd name="connsiteY62" fmla="*/ 1436687 h 2813843"/>
                <a:gd name="connsiteX63" fmla="*/ 1438274 w 2895933"/>
                <a:gd name="connsiteY63" fmla="*/ 1432719 h 2813843"/>
                <a:gd name="connsiteX64" fmla="*/ 1449386 w 2895933"/>
                <a:gd name="connsiteY64" fmla="*/ 1506537 h 2813843"/>
                <a:gd name="connsiteX65" fmla="*/ 1485105 w 2895933"/>
                <a:gd name="connsiteY65" fmla="*/ 1513681 h 2813843"/>
                <a:gd name="connsiteX66" fmla="*/ 1496218 w 2895933"/>
                <a:gd name="connsiteY66" fmla="*/ 1557337 h 2813843"/>
                <a:gd name="connsiteX67" fmla="*/ 1520031 w 2895933"/>
                <a:gd name="connsiteY67" fmla="*/ 1547812 h 2813843"/>
                <a:gd name="connsiteX68" fmla="*/ 1531937 w 2895933"/>
                <a:gd name="connsiteY68" fmla="*/ 1581150 h 2813843"/>
                <a:gd name="connsiteX69" fmla="*/ 1565275 w 2895933"/>
                <a:gd name="connsiteY69" fmla="*/ 1588293 h 2813843"/>
                <a:gd name="connsiteX70" fmla="*/ 1565275 w 2895933"/>
                <a:gd name="connsiteY70" fmla="*/ 1624012 h 2813843"/>
                <a:gd name="connsiteX71" fmla="*/ 1623218 w 2895933"/>
                <a:gd name="connsiteY71" fmla="*/ 1630362 h 2813843"/>
                <a:gd name="connsiteX72" fmla="*/ 1611311 w 2895933"/>
                <a:gd name="connsiteY72" fmla="*/ 1627187 h 2813843"/>
                <a:gd name="connsiteX73" fmla="*/ 1624806 w 2895933"/>
                <a:gd name="connsiteY73" fmla="*/ 1669256 h 2813843"/>
                <a:gd name="connsiteX74" fmla="*/ 1681955 w 2895933"/>
                <a:gd name="connsiteY74" fmla="*/ 1677194 h 2813843"/>
                <a:gd name="connsiteX75" fmla="*/ 1689100 w 2895933"/>
                <a:gd name="connsiteY75" fmla="*/ 1764505 h 2813843"/>
                <a:gd name="connsiteX76" fmla="*/ 1727200 w 2895933"/>
                <a:gd name="connsiteY76" fmla="*/ 1778000 h 2813843"/>
                <a:gd name="connsiteX77" fmla="*/ 1739105 w 2895933"/>
                <a:gd name="connsiteY77" fmla="*/ 1793082 h 2813843"/>
                <a:gd name="connsiteX78" fmla="*/ 1803399 w 2895933"/>
                <a:gd name="connsiteY78" fmla="*/ 1785937 h 2813843"/>
                <a:gd name="connsiteX79" fmla="*/ 1808162 w 2895933"/>
                <a:gd name="connsiteY79" fmla="*/ 1824037 h 2813843"/>
                <a:gd name="connsiteX80" fmla="*/ 1851024 w 2895933"/>
                <a:gd name="connsiteY80" fmla="*/ 1826419 h 2813843"/>
                <a:gd name="connsiteX81" fmla="*/ 1848643 w 2895933"/>
                <a:gd name="connsiteY81" fmla="*/ 1897062 h 2813843"/>
                <a:gd name="connsiteX82" fmla="*/ 1923255 w 2895933"/>
                <a:gd name="connsiteY82" fmla="*/ 1893093 h 2813843"/>
                <a:gd name="connsiteX83" fmla="*/ 1922462 w 2895933"/>
                <a:gd name="connsiteY83" fmla="*/ 1929606 h 2813843"/>
                <a:gd name="connsiteX84" fmla="*/ 1965324 w 2895933"/>
                <a:gd name="connsiteY84" fmla="*/ 1938337 h 2813843"/>
                <a:gd name="connsiteX85" fmla="*/ 1971349 w 2895933"/>
                <a:gd name="connsiteY85" fmla="*/ 1965276 h 2813843"/>
                <a:gd name="connsiteX86" fmla="*/ 2015331 w 2895933"/>
                <a:gd name="connsiteY86" fmla="*/ 1966912 h 2813843"/>
                <a:gd name="connsiteX87" fmla="*/ 2043533 w 2895933"/>
                <a:gd name="connsiteY87" fmla="*/ 1978446 h 2813843"/>
                <a:gd name="connsiteX88" fmla="*/ 2058193 w 2895933"/>
                <a:gd name="connsiteY88" fmla="*/ 2014537 h 2813843"/>
                <a:gd name="connsiteX89" fmla="*/ 2085974 w 2895933"/>
                <a:gd name="connsiteY89" fmla="*/ 2014537 h 2813843"/>
                <a:gd name="connsiteX90" fmla="*/ 2096293 w 2895933"/>
                <a:gd name="connsiteY90" fmla="*/ 2061368 h 2813843"/>
                <a:gd name="connsiteX91" fmla="*/ 2136774 w 2895933"/>
                <a:gd name="connsiteY91" fmla="*/ 2058987 h 2813843"/>
                <a:gd name="connsiteX92" fmla="*/ 2153443 w 2895933"/>
                <a:gd name="connsiteY92" fmla="*/ 2081212 h 2813843"/>
                <a:gd name="connsiteX93" fmla="*/ 2172493 w 2895933"/>
                <a:gd name="connsiteY93" fmla="*/ 2078831 h 2813843"/>
                <a:gd name="connsiteX94" fmla="*/ 2172493 w 2895933"/>
                <a:gd name="connsiteY94" fmla="*/ 2112168 h 2813843"/>
                <a:gd name="connsiteX95" fmla="*/ 2216149 w 2895933"/>
                <a:gd name="connsiteY95" fmla="*/ 2113756 h 2813843"/>
                <a:gd name="connsiteX96" fmla="*/ 2216149 w 2895933"/>
                <a:gd name="connsiteY96" fmla="*/ 2152650 h 2813843"/>
                <a:gd name="connsiteX97" fmla="*/ 2248693 w 2895933"/>
                <a:gd name="connsiteY97" fmla="*/ 2151062 h 2813843"/>
                <a:gd name="connsiteX98" fmla="*/ 2261393 w 2895933"/>
                <a:gd name="connsiteY98" fmla="*/ 2166143 h 2813843"/>
                <a:gd name="connsiteX99" fmla="*/ 2286793 w 2895933"/>
                <a:gd name="connsiteY99" fmla="*/ 2160587 h 2813843"/>
                <a:gd name="connsiteX100" fmla="*/ 2297112 w 2895933"/>
                <a:gd name="connsiteY100" fmla="*/ 2205037 h 2813843"/>
                <a:gd name="connsiteX101" fmla="*/ 2330449 w 2895933"/>
                <a:gd name="connsiteY101" fmla="*/ 2212974 h 2813843"/>
                <a:gd name="connsiteX102" fmla="*/ 2339974 w 2895933"/>
                <a:gd name="connsiteY102" fmla="*/ 2262187 h 2813843"/>
                <a:gd name="connsiteX103" fmla="*/ 2375693 w 2895933"/>
                <a:gd name="connsiteY103" fmla="*/ 2264568 h 2813843"/>
                <a:gd name="connsiteX104" fmla="*/ 2373312 w 2895933"/>
                <a:gd name="connsiteY104" fmla="*/ 2330449 h 2813843"/>
                <a:gd name="connsiteX105" fmla="*/ 2418556 w 2895933"/>
                <a:gd name="connsiteY105" fmla="*/ 2343943 h 2813843"/>
                <a:gd name="connsiteX106" fmla="*/ 2412999 w 2895933"/>
                <a:gd name="connsiteY106" fmla="*/ 2436018 h 2813843"/>
                <a:gd name="connsiteX107" fmla="*/ 2455068 w 2895933"/>
                <a:gd name="connsiteY107" fmla="*/ 2428081 h 2813843"/>
                <a:gd name="connsiteX108" fmla="*/ 2496343 w 2895933"/>
                <a:gd name="connsiteY108" fmla="*/ 2445543 h 2813843"/>
                <a:gd name="connsiteX109" fmla="*/ 2536824 w 2895933"/>
                <a:gd name="connsiteY109" fmla="*/ 2466975 h 2813843"/>
                <a:gd name="connsiteX110" fmla="*/ 2574924 w 2895933"/>
                <a:gd name="connsiteY110" fmla="*/ 2483643 h 2813843"/>
                <a:gd name="connsiteX111" fmla="*/ 2586831 w 2895933"/>
                <a:gd name="connsiteY111" fmla="*/ 2497931 h 2813843"/>
                <a:gd name="connsiteX112" fmla="*/ 2610643 w 2895933"/>
                <a:gd name="connsiteY112" fmla="*/ 2497931 h 2813843"/>
                <a:gd name="connsiteX113" fmla="*/ 2617787 w 2895933"/>
                <a:gd name="connsiteY113" fmla="*/ 2543175 h 2813843"/>
                <a:gd name="connsiteX114" fmla="*/ 2691606 w 2895933"/>
                <a:gd name="connsiteY114" fmla="*/ 2536031 h 2813843"/>
                <a:gd name="connsiteX115" fmla="*/ 2696368 w 2895933"/>
                <a:gd name="connsiteY115" fmla="*/ 2622549 h 2813843"/>
                <a:gd name="connsiteX116" fmla="*/ 2733674 w 2895933"/>
                <a:gd name="connsiteY116" fmla="*/ 2634455 h 2813843"/>
                <a:gd name="connsiteX117" fmla="*/ 2736055 w 2895933"/>
                <a:gd name="connsiteY117" fmla="*/ 2669380 h 2813843"/>
                <a:gd name="connsiteX118" fmla="*/ 2782093 w 2895933"/>
                <a:gd name="connsiteY118" fmla="*/ 2678906 h 2813843"/>
                <a:gd name="connsiteX119" fmla="*/ 2785268 w 2895933"/>
                <a:gd name="connsiteY119" fmla="*/ 2695575 h 2813843"/>
                <a:gd name="connsiteX120" fmla="*/ 2818606 w 2895933"/>
                <a:gd name="connsiteY120" fmla="*/ 2705893 h 2813843"/>
                <a:gd name="connsiteX121" fmla="*/ 2855912 w 2895933"/>
                <a:gd name="connsiteY121" fmla="*/ 2714625 h 2813843"/>
                <a:gd name="connsiteX122" fmla="*/ 2865437 w 2895933"/>
                <a:gd name="connsiteY122" fmla="*/ 2743200 h 2813843"/>
                <a:gd name="connsiteX123" fmla="*/ 2894012 w 2895933"/>
                <a:gd name="connsiteY123" fmla="*/ 2755106 h 2813843"/>
                <a:gd name="connsiteX124" fmla="*/ 2893217 w 2895933"/>
                <a:gd name="connsiteY124" fmla="*/ 2813843 h 2813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2895933" h="2813843">
                  <a:moveTo>
                    <a:pt x="0" y="1587"/>
                  </a:moveTo>
                  <a:lnTo>
                    <a:pt x="39687" y="0"/>
                  </a:lnTo>
                  <a:cubicBezTo>
                    <a:pt x="39158" y="17462"/>
                    <a:pt x="36247" y="25400"/>
                    <a:pt x="35718" y="42862"/>
                  </a:cubicBezTo>
                  <a:cubicBezTo>
                    <a:pt x="39422" y="47757"/>
                    <a:pt x="60588" y="33733"/>
                    <a:pt x="69055" y="36511"/>
                  </a:cubicBezTo>
                  <a:cubicBezTo>
                    <a:pt x="77522" y="39289"/>
                    <a:pt x="74083" y="54901"/>
                    <a:pt x="86518" y="59531"/>
                  </a:cubicBezTo>
                  <a:cubicBezTo>
                    <a:pt x="98953" y="64161"/>
                    <a:pt x="107155" y="54371"/>
                    <a:pt x="119855" y="54768"/>
                  </a:cubicBezTo>
                  <a:cubicBezTo>
                    <a:pt x="132555" y="55165"/>
                    <a:pt x="109008" y="81095"/>
                    <a:pt x="122237" y="85725"/>
                  </a:cubicBezTo>
                  <a:cubicBezTo>
                    <a:pt x="135466" y="90355"/>
                    <a:pt x="150681" y="67865"/>
                    <a:pt x="156369" y="73024"/>
                  </a:cubicBezTo>
                  <a:cubicBezTo>
                    <a:pt x="162057" y="78183"/>
                    <a:pt x="153987" y="101335"/>
                    <a:pt x="156368" y="116681"/>
                  </a:cubicBezTo>
                  <a:lnTo>
                    <a:pt x="194468" y="109537"/>
                  </a:lnTo>
                  <a:lnTo>
                    <a:pt x="197643" y="157162"/>
                  </a:lnTo>
                  <a:cubicBezTo>
                    <a:pt x="215635" y="163512"/>
                    <a:pt x="220529" y="148430"/>
                    <a:pt x="227805" y="154780"/>
                  </a:cubicBezTo>
                  <a:cubicBezTo>
                    <a:pt x="235081" y="161130"/>
                    <a:pt x="233097" y="188515"/>
                    <a:pt x="241299" y="195262"/>
                  </a:cubicBezTo>
                  <a:cubicBezTo>
                    <a:pt x="249501" y="202009"/>
                    <a:pt x="271065" y="195262"/>
                    <a:pt x="277018" y="195262"/>
                  </a:cubicBezTo>
                  <a:lnTo>
                    <a:pt x="277018" y="195262"/>
                  </a:lnTo>
                  <a:cubicBezTo>
                    <a:pt x="277018" y="200024"/>
                    <a:pt x="268551" y="207962"/>
                    <a:pt x="277018" y="223837"/>
                  </a:cubicBezTo>
                  <a:cubicBezTo>
                    <a:pt x="285485" y="239712"/>
                    <a:pt x="309165" y="218148"/>
                    <a:pt x="325437" y="226218"/>
                  </a:cubicBezTo>
                  <a:cubicBezTo>
                    <a:pt x="325172" y="243152"/>
                    <a:pt x="324908" y="260085"/>
                    <a:pt x="324643" y="277019"/>
                  </a:cubicBezTo>
                  <a:lnTo>
                    <a:pt x="395287" y="280987"/>
                  </a:lnTo>
                  <a:cubicBezTo>
                    <a:pt x="408781" y="318029"/>
                    <a:pt x="396345" y="355996"/>
                    <a:pt x="407193" y="375443"/>
                  </a:cubicBezTo>
                  <a:cubicBezTo>
                    <a:pt x="418041" y="394890"/>
                    <a:pt x="440266" y="384969"/>
                    <a:pt x="460374" y="397669"/>
                  </a:cubicBezTo>
                  <a:lnTo>
                    <a:pt x="482599" y="418306"/>
                  </a:lnTo>
                  <a:cubicBezTo>
                    <a:pt x="495035" y="443177"/>
                    <a:pt x="471751" y="448997"/>
                    <a:pt x="484187" y="473868"/>
                  </a:cubicBezTo>
                  <a:lnTo>
                    <a:pt x="523874" y="461169"/>
                  </a:lnTo>
                  <a:cubicBezTo>
                    <a:pt x="524403" y="487098"/>
                    <a:pt x="524933" y="513027"/>
                    <a:pt x="525462" y="538956"/>
                  </a:cubicBezTo>
                  <a:lnTo>
                    <a:pt x="596106" y="545306"/>
                  </a:lnTo>
                  <a:cubicBezTo>
                    <a:pt x="612643" y="547952"/>
                    <a:pt x="600868" y="563562"/>
                    <a:pt x="610393" y="566737"/>
                  </a:cubicBezTo>
                  <a:cubicBezTo>
                    <a:pt x="619918" y="569912"/>
                    <a:pt x="644128" y="559990"/>
                    <a:pt x="653256" y="564356"/>
                  </a:cubicBezTo>
                  <a:cubicBezTo>
                    <a:pt x="662384" y="568722"/>
                    <a:pt x="675877" y="562372"/>
                    <a:pt x="679449" y="581025"/>
                  </a:cubicBezTo>
                  <a:cubicBezTo>
                    <a:pt x="683021" y="599678"/>
                    <a:pt x="666485" y="679713"/>
                    <a:pt x="674687" y="688180"/>
                  </a:cubicBezTo>
                  <a:lnTo>
                    <a:pt x="711993" y="691356"/>
                  </a:lnTo>
                  <a:lnTo>
                    <a:pt x="724693" y="726281"/>
                  </a:lnTo>
                  <a:cubicBezTo>
                    <a:pt x="749299" y="735806"/>
                    <a:pt x="733425" y="716756"/>
                    <a:pt x="758031" y="726281"/>
                  </a:cubicBezTo>
                  <a:cubicBezTo>
                    <a:pt x="775493" y="733425"/>
                    <a:pt x="747712" y="764381"/>
                    <a:pt x="765174" y="771525"/>
                  </a:cubicBezTo>
                  <a:lnTo>
                    <a:pt x="842168" y="766762"/>
                  </a:lnTo>
                  <a:lnTo>
                    <a:pt x="846930" y="808830"/>
                  </a:lnTo>
                  <a:lnTo>
                    <a:pt x="877093" y="796924"/>
                  </a:lnTo>
                  <a:cubicBezTo>
                    <a:pt x="876828" y="817562"/>
                    <a:pt x="878945" y="833437"/>
                    <a:pt x="878680" y="854075"/>
                  </a:cubicBezTo>
                  <a:cubicBezTo>
                    <a:pt x="882649" y="869289"/>
                    <a:pt x="903154" y="849313"/>
                    <a:pt x="917574" y="866775"/>
                  </a:cubicBezTo>
                  <a:cubicBezTo>
                    <a:pt x="927231" y="875242"/>
                    <a:pt x="912415" y="881592"/>
                    <a:pt x="919956" y="897731"/>
                  </a:cubicBezTo>
                  <a:cubicBezTo>
                    <a:pt x="924719" y="910431"/>
                    <a:pt x="953293" y="884370"/>
                    <a:pt x="960437" y="895350"/>
                  </a:cubicBezTo>
                  <a:cubicBezTo>
                    <a:pt x="967581" y="906330"/>
                    <a:pt x="951573" y="959114"/>
                    <a:pt x="962818" y="963612"/>
                  </a:cubicBezTo>
                  <a:lnTo>
                    <a:pt x="1004093" y="969962"/>
                  </a:lnTo>
                  <a:lnTo>
                    <a:pt x="1006474" y="1020762"/>
                  </a:lnTo>
                  <a:cubicBezTo>
                    <a:pt x="1006738" y="1030551"/>
                    <a:pt x="1007003" y="1040341"/>
                    <a:pt x="1007267" y="1050130"/>
                  </a:cubicBezTo>
                  <a:cubicBezTo>
                    <a:pt x="1021158" y="1069180"/>
                    <a:pt x="1034389" y="1048543"/>
                    <a:pt x="1049338" y="1066006"/>
                  </a:cubicBezTo>
                  <a:lnTo>
                    <a:pt x="1051718" y="1116805"/>
                  </a:lnTo>
                  <a:cubicBezTo>
                    <a:pt x="1060449" y="1116805"/>
                    <a:pt x="1071297" y="1109662"/>
                    <a:pt x="1077912" y="1116806"/>
                  </a:cubicBezTo>
                  <a:cubicBezTo>
                    <a:pt x="1084527" y="1123950"/>
                    <a:pt x="1086908" y="1145381"/>
                    <a:pt x="1091406" y="1159668"/>
                  </a:cubicBezTo>
                  <a:lnTo>
                    <a:pt x="1119981" y="1172368"/>
                  </a:lnTo>
                  <a:cubicBezTo>
                    <a:pt x="1147762" y="1184803"/>
                    <a:pt x="1104106" y="1194858"/>
                    <a:pt x="1131887" y="1207293"/>
                  </a:cubicBezTo>
                  <a:lnTo>
                    <a:pt x="1173955" y="1208881"/>
                  </a:lnTo>
                  <a:lnTo>
                    <a:pt x="1171574" y="1258094"/>
                  </a:lnTo>
                  <a:lnTo>
                    <a:pt x="1235074" y="1238250"/>
                  </a:lnTo>
                  <a:cubicBezTo>
                    <a:pt x="1252669" y="1244468"/>
                    <a:pt x="1233620" y="1287462"/>
                    <a:pt x="1243806" y="1302543"/>
                  </a:cubicBezTo>
                  <a:cubicBezTo>
                    <a:pt x="1247642" y="1316830"/>
                    <a:pt x="1273969" y="1298178"/>
                    <a:pt x="1281906" y="1304925"/>
                  </a:cubicBezTo>
                  <a:cubicBezTo>
                    <a:pt x="1289843" y="1311672"/>
                    <a:pt x="1285875" y="1333897"/>
                    <a:pt x="1291431" y="1343025"/>
                  </a:cubicBezTo>
                  <a:cubicBezTo>
                    <a:pt x="1296987" y="1352153"/>
                    <a:pt x="1316037" y="1329928"/>
                    <a:pt x="1324768" y="1333500"/>
                  </a:cubicBezTo>
                  <a:cubicBezTo>
                    <a:pt x="1333499" y="1337072"/>
                    <a:pt x="1333499" y="1364853"/>
                    <a:pt x="1343818" y="1364456"/>
                  </a:cubicBezTo>
                  <a:cubicBezTo>
                    <a:pt x="1354137" y="1364059"/>
                    <a:pt x="1372658" y="1351888"/>
                    <a:pt x="1377156" y="1357312"/>
                  </a:cubicBezTo>
                  <a:cubicBezTo>
                    <a:pt x="1381654" y="1362736"/>
                    <a:pt x="1362735" y="1394882"/>
                    <a:pt x="1370805" y="1396999"/>
                  </a:cubicBezTo>
                  <a:lnTo>
                    <a:pt x="1404143" y="1391443"/>
                  </a:lnTo>
                  <a:lnTo>
                    <a:pt x="1402556" y="1436687"/>
                  </a:lnTo>
                  <a:lnTo>
                    <a:pt x="1438274" y="1432719"/>
                  </a:lnTo>
                  <a:lnTo>
                    <a:pt x="1449386" y="1506537"/>
                  </a:lnTo>
                  <a:cubicBezTo>
                    <a:pt x="1470685" y="1533128"/>
                    <a:pt x="1456133" y="1493044"/>
                    <a:pt x="1485105" y="1513681"/>
                  </a:cubicBezTo>
                  <a:cubicBezTo>
                    <a:pt x="1495292" y="1518179"/>
                    <a:pt x="1473199" y="1537890"/>
                    <a:pt x="1496218" y="1557337"/>
                  </a:cubicBezTo>
                  <a:cubicBezTo>
                    <a:pt x="1505611" y="1570169"/>
                    <a:pt x="1498864" y="1535641"/>
                    <a:pt x="1520031" y="1547812"/>
                  </a:cubicBezTo>
                  <a:cubicBezTo>
                    <a:pt x="1531937" y="1550987"/>
                    <a:pt x="1514739" y="1567392"/>
                    <a:pt x="1531937" y="1581150"/>
                  </a:cubicBezTo>
                  <a:cubicBezTo>
                    <a:pt x="1540271" y="1591072"/>
                    <a:pt x="1550062" y="1580091"/>
                    <a:pt x="1565275" y="1588293"/>
                  </a:cubicBezTo>
                  <a:cubicBezTo>
                    <a:pt x="1576387" y="1593452"/>
                    <a:pt x="1556412" y="1617001"/>
                    <a:pt x="1565275" y="1624012"/>
                  </a:cubicBezTo>
                  <a:cubicBezTo>
                    <a:pt x="1574138" y="1631023"/>
                    <a:pt x="1619117" y="1626261"/>
                    <a:pt x="1623218" y="1630362"/>
                  </a:cubicBezTo>
                  <a:lnTo>
                    <a:pt x="1611311" y="1627187"/>
                  </a:lnTo>
                  <a:cubicBezTo>
                    <a:pt x="1626128" y="1637241"/>
                    <a:pt x="1609989" y="1659202"/>
                    <a:pt x="1624806" y="1669256"/>
                  </a:cubicBezTo>
                  <a:lnTo>
                    <a:pt x="1681955" y="1677194"/>
                  </a:lnTo>
                  <a:lnTo>
                    <a:pt x="1689100" y="1764505"/>
                  </a:lnTo>
                  <a:cubicBezTo>
                    <a:pt x="1715294" y="1782100"/>
                    <a:pt x="1705372" y="1767549"/>
                    <a:pt x="1727200" y="1778000"/>
                  </a:cubicBezTo>
                  <a:cubicBezTo>
                    <a:pt x="1744662" y="1789377"/>
                    <a:pt x="1721643" y="1781705"/>
                    <a:pt x="1739105" y="1793082"/>
                  </a:cubicBezTo>
                  <a:cubicBezTo>
                    <a:pt x="1756568" y="1798638"/>
                    <a:pt x="1785936" y="1780381"/>
                    <a:pt x="1803399" y="1785937"/>
                  </a:cubicBezTo>
                  <a:cubicBezTo>
                    <a:pt x="1817290" y="1791096"/>
                    <a:pt x="1799034" y="1802341"/>
                    <a:pt x="1808162" y="1824037"/>
                  </a:cubicBezTo>
                  <a:cubicBezTo>
                    <a:pt x="1812131" y="1837928"/>
                    <a:pt x="1842690" y="1811073"/>
                    <a:pt x="1851024" y="1826419"/>
                  </a:cubicBezTo>
                  <a:cubicBezTo>
                    <a:pt x="1859358" y="1841765"/>
                    <a:pt x="1831842" y="1890315"/>
                    <a:pt x="1848643" y="1897062"/>
                  </a:cubicBezTo>
                  <a:lnTo>
                    <a:pt x="1923255" y="1893093"/>
                  </a:lnTo>
                  <a:cubicBezTo>
                    <a:pt x="1922991" y="1905264"/>
                    <a:pt x="1922726" y="1917435"/>
                    <a:pt x="1922462" y="1929606"/>
                  </a:cubicBezTo>
                  <a:cubicBezTo>
                    <a:pt x="1940718" y="1942041"/>
                    <a:pt x="1947068" y="1925902"/>
                    <a:pt x="1965324" y="1938337"/>
                  </a:cubicBezTo>
                  <a:cubicBezTo>
                    <a:pt x="1978024" y="1950243"/>
                    <a:pt x="1958649" y="1953370"/>
                    <a:pt x="1971349" y="1965276"/>
                  </a:cubicBezTo>
                  <a:cubicBezTo>
                    <a:pt x="1978493" y="1970832"/>
                    <a:pt x="2008187" y="1961356"/>
                    <a:pt x="2015331" y="1966912"/>
                  </a:cubicBezTo>
                  <a:cubicBezTo>
                    <a:pt x="2031206" y="1980406"/>
                    <a:pt x="2027658" y="1964952"/>
                    <a:pt x="2043533" y="1978446"/>
                  </a:cubicBezTo>
                  <a:cubicBezTo>
                    <a:pt x="2050677" y="1989558"/>
                    <a:pt x="2051049" y="2003425"/>
                    <a:pt x="2058193" y="2014537"/>
                  </a:cubicBezTo>
                  <a:lnTo>
                    <a:pt x="2085974" y="2014537"/>
                  </a:lnTo>
                  <a:lnTo>
                    <a:pt x="2096293" y="2061368"/>
                  </a:lnTo>
                  <a:cubicBezTo>
                    <a:pt x="2124868" y="2076449"/>
                    <a:pt x="2127249" y="2055680"/>
                    <a:pt x="2136774" y="2058987"/>
                  </a:cubicBezTo>
                  <a:cubicBezTo>
                    <a:pt x="2146299" y="2062294"/>
                    <a:pt x="2145902" y="2074333"/>
                    <a:pt x="2153443" y="2081212"/>
                  </a:cubicBezTo>
                  <a:cubicBezTo>
                    <a:pt x="2160984" y="2088091"/>
                    <a:pt x="2164952" y="2074862"/>
                    <a:pt x="2172493" y="2078831"/>
                  </a:cubicBezTo>
                  <a:cubicBezTo>
                    <a:pt x="2180034" y="2082800"/>
                    <a:pt x="2162439" y="2101188"/>
                    <a:pt x="2172493" y="2112168"/>
                  </a:cubicBezTo>
                  <a:cubicBezTo>
                    <a:pt x="2182547" y="2123148"/>
                    <a:pt x="2207286" y="2105025"/>
                    <a:pt x="2216149" y="2113756"/>
                  </a:cubicBezTo>
                  <a:lnTo>
                    <a:pt x="2216149" y="2152650"/>
                  </a:lnTo>
                  <a:lnTo>
                    <a:pt x="2248693" y="2151062"/>
                  </a:lnTo>
                  <a:lnTo>
                    <a:pt x="2261393" y="2166143"/>
                  </a:lnTo>
                  <a:lnTo>
                    <a:pt x="2286793" y="2160587"/>
                  </a:lnTo>
                  <a:lnTo>
                    <a:pt x="2297112" y="2205037"/>
                  </a:lnTo>
                  <a:lnTo>
                    <a:pt x="2330449" y="2212974"/>
                  </a:lnTo>
                  <a:lnTo>
                    <a:pt x="2339974" y="2262187"/>
                  </a:lnTo>
                  <a:lnTo>
                    <a:pt x="2375693" y="2264568"/>
                  </a:lnTo>
                  <a:cubicBezTo>
                    <a:pt x="2374899" y="2286528"/>
                    <a:pt x="2374106" y="2308489"/>
                    <a:pt x="2373312" y="2330449"/>
                  </a:cubicBezTo>
                  <a:lnTo>
                    <a:pt x="2418556" y="2343943"/>
                  </a:lnTo>
                  <a:lnTo>
                    <a:pt x="2412999" y="2436018"/>
                  </a:lnTo>
                  <a:lnTo>
                    <a:pt x="2455068" y="2428081"/>
                  </a:lnTo>
                  <a:cubicBezTo>
                    <a:pt x="2467239" y="2438664"/>
                    <a:pt x="2484172" y="2434960"/>
                    <a:pt x="2496343" y="2445543"/>
                  </a:cubicBezTo>
                  <a:cubicBezTo>
                    <a:pt x="2505868" y="2455862"/>
                    <a:pt x="2527299" y="2456656"/>
                    <a:pt x="2536824" y="2466975"/>
                  </a:cubicBezTo>
                  <a:cubicBezTo>
                    <a:pt x="2548730" y="2478087"/>
                    <a:pt x="2563018" y="2472531"/>
                    <a:pt x="2574924" y="2483643"/>
                  </a:cubicBezTo>
                  <a:cubicBezTo>
                    <a:pt x="2582068" y="2492374"/>
                    <a:pt x="2579687" y="2489200"/>
                    <a:pt x="2586831" y="2497931"/>
                  </a:cubicBezTo>
                  <a:cubicBezTo>
                    <a:pt x="2593181" y="2505075"/>
                    <a:pt x="2604293" y="2490787"/>
                    <a:pt x="2610643" y="2497931"/>
                  </a:cubicBezTo>
                  <a:cubicBezTo>
                    <a:pt x="2621359" y="2499915"/>
                    <a:pt x="2604293" y="2536825"/>
                    <a:pt x="2617787" y="2543175"/>
                  </a:cubicBezTo>
                  <a:cubicBezTo>
                    <a:pt x="2631281" y="2549525"/>
                    <a:pt x="2677715" y="2513277"/>
                    <a:pt x="2691606" y="2536031"/>
                  </a:cubicBezTo>
                  <a:cubicBezTo>
                    <a:pt x="2705497" y="2558785"/>
                    <a:pt x="2689357" y="2606145"/>
                    <a:pt x="2696368" y="2622549"/>
                  </a:cubicBezTo>
                  <a:cubicBezTo>
                    <a:pt x="2703379" y="2638953"/>
                    <a:pt x="2718857" y="2621755"/>
                    <a:pt x="2733674" y="2634455"/>
                  </a:cubicBezTo>
                  <a:lnTo>
                    <a:pt x="2736055" y="2669380"/>
                  </a:lnTo>
                  <a:lnTo>
                    <a:pt x="2782093" y="2678906"/>
                  </a:lnTo>
                  <a:lnTo>
                    <a:pt x="2785268" y="2695575"/>
                  </a:lnTo>
                  <a:lnTo>
                    <a:pt x="2818606" y="2705893"/>
                  </a:lnTo>
                  <a:cubicBezTo>
                    <a:pt x="2829983" y="2710655"/>
                    <a:pt x="2794793" y="2674805"/>
                    <a:pt x="2855912" y="2714625"/>
                  </a:cubicBezTo>
                  <a:cubicBezTo>
                    <a:pt x="2867289" y="2720049"/>
                    <a:pt x="2862922" y="2745318"/>
                    <a:pt x="2865437" y="2743200"/>
                  </a:cubicBezTo>
                  <a:cubicBezTo>
                    <a:pt x="2870596" y="2751138"/>
                    <a:pt x="2889382" y="2743332"/>
                    <a:pt x="2894012" y="2755106"/>
                  </a:cubicBezTo>
                  <a:cubicBezTo>
                    <a:pt x="2898642" y="2766880"/>
                    <a:pt x="2893482" y="2794264"/>
                    <a:pt x="2893217" y="2813843"/>
                  </a:cubicBezTo>
                </a:path>
              </a:pathLst>
            </a:custGeom>
            <a:noFill/>
            <a:ln w="19050" cap="flat" cmpd="sng" algn="ctr">
              <a:solidFill>
                <a:srgbClr val="82CD30"/>
              </a:solidFill>
              <a:prstDash val="solid"/>
            </a:ln>
            <a:effectLst/>
          </p:spPr>
          <p:txBody>
            <a:bodyPr rtlCol="0" anchor="ctr"/>
            <a:lstStyle/>
            <a:p>
              <a:pPr algn="ctr" defTabSz="685800">
                <a:defRPr/>
              </a:pPr>
              <a:endParaRPr lang="en-CA" sz="1350" kern="0" dirty="0">
                <a:latin typeface="Arial" charset="0"/>
                <a:cs typeface="Arial" charset="0"/>
              </a:endParaRPr>
            </a:p>
          </p:txBody>
        </p:sp>
        <p:sp>
          <p:nvSpPr>
            <p:cNvPr id="51" name="Freeform 50"/>
            <p:cNvSpPr/>
            <p:nvPr/>
          </p:nvSpPr>
          <p:spPr>
            <a:xfrm>
              <a:off x="7168904" y="3513839"/>
              <a:ext cx="896668" cy="765716"/>
            </a:xfrm>
            <a:custGeom>
              <a:avLst/>
              <a:gdLst>
                <a:gd name="connsiteX0" fmla="*/ 0 w 1939925"/>
                <a:gd name="connsiteY0" fmla="*/ 0 h 1651000"/>
                <a:gd name="connsiteX1" fmla="*/ 1939925 w 1939925"/>
                <a:gd name="connsiteY1" fmla="*/ 1651000 h 1651000"/>
                <a:gd name="connsiteX0" fmla="*/ 0 w 1939925"/>
                <a:gd name="connsiteY0" fmla="*/ 5612 h 1656612"/>
                <a:gd name="connsiteX1" fmla="*/ 48087 w 1939925"/>
                <a:gd name="connsiteY1" fmla="*/ 4026 h 1656612"/>
                <a:gd name="connsiteX2" fmla="*/ 1939925 w 1939925"/>
                <a:gd name="connsiteY2"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1939925 w 1939925"/>
                <a:gd name="connsiteY3"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1939925 w 1939925"/>
                <a:gd name="connsiteY4"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939925 w 1939925"/>
                <a:gd name="connsiteY5"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939925 w 1939925"/>
                <a:gd name="connsiteY6"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939925 w 1939925"/>
                <a:gd name="connsiteY7"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939925 w 1939925"/>
                <a:gd name="connsiteY8"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1939925 w 1939925"/>
                <a:gd name="connsiteY9"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1939925 w 1939925"/>
                <a:gd name="connsiteY10"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31443 w 1939925"/>
                <a:gd name="connsiteY10" fmla="*/ 137376 h 1656612"/>
                <a:gd name="connsiteX11" fmla="*/ 1939925 w 1939925"/>
                <a:gd name="connsiteY11"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31443 w 1939925"/>
                <a:gd name="connsiteY10" fmla="*/ 137376 h 1656612"/>
                <a:gd name="connsiteX11" fmla="*/ 279068 w 1939925"/>
                <a:gd name="connsiteY11" fmla="*/ 137376 h 1656612"/>
                <a:gd name="connsiteX12" fmla="*/ 1939925 w 1939925"/>
                <a:gd name="connsiteY12"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1939925 w 1939925"/>
                <a:gd name="connsiteY12"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1939925 w 1939925"/>
                <a:gd name="connsiteY13"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1939925 w 1939925"/>
                <a:gd name="connsiteY14"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1939925 w 1939925"/>
                <a:gd name="connsiteY15"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1939925 w 1939925"/>
                <a:gd name="connsiteY16"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1939925 w 1939925"/>
                <a:gd name="connsiteY17"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1939925 w 1939925"/>
                <a:gd name="connsiteY18"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1939925 w 1939925"/>
                <a:gd name="connsiteY19"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1939925 w 1939925"/>
                <a:gd name="connsiteY20"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93381 w 1939925"/>
                <a:gd name="connsiteY20" fmla="*/ 308826 h 1656612"/>
                <a:gd name="connsiteX21" fmla="*/ 1939925 w 1939925"/>
                <a:gd name="connsiteY21"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93381 w 1939925"/>
                <a:gd name="connsiteY20" fmla="*/ 308826 h 1656612"/>
                <a:gd name="connsiteX21" fmla="*/ 483856 w 1939925"/>
                <a:gd name="connsiteY21" fmla="*/ 377882 h 1656612"/>
                <a:gd name="connsiteX22" fmla="*/ 1939925 w 1939925"/>
                <a:gd name="connsiteY22"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1939925 w 1939925"/>
                <a:gd name="connsiteY22"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1939925 w 1939925"/>
                <a:gd name="connsiteY23"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1939925 w 1939925"/>
                <a:gd name="connsiteY23"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1939925 w 1939925"/>
                <a:gd name="connsiteY24"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1939925 w 1939925"/>
                <a:gd name="connsiteY25"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7200 w 1939925"/>
                <a:gd name="connsiteY25" fmla="*/ 470751 h 1656612"/>
                <a:gd name="connsiteX26" fmla="*/ 1939925 w 1939925"/>
                <a:gd name="connsiteY26"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7200 w 1939925"/>
                <a:gd name="connsiteY25" fmla="*/ 470751 h 1656612"/>
                <a:gd name="connsiteX26" fmla="*/ 605300 w 1939925"/>
                <a:gd name="connsiteY26" fmla="*/ 463607 h 1656612"/>
                <a:gd name="connsiteX27" fmla="*/ 1939925 w 1939925"/>
                <a:gd name="connsiteY27"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1939925 w 1939925"/>
                <a:gd name="connsiteY27"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1939925 w 1939925"/>
                <a:gd name="connsiteY28"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88643 w 1939925"/>
                <a:gd name="connsiteY28" fmla="*/ 525520 h 1656612"/>
                <a:gd name="connsiteX29" fmla="*/ 1939925 w 1939925"/>
                <a:gd name="connsiteY29"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88643 w 1939925"/>
                <a:gd name="connsiteY28" fmla="*/ 525520 h 1656612"/>
                <a:gd name="connsiteX29" fmla="*/ 686262 w 1939925"/>
                <a:gd name="connsiteY29" fmla="*/ 568382 h 1656612"/>
                <a:gd name="connsiteX30" fmla="*/ 1939925 w 1939925"/>
                <a:gd name="connsiteY30"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1939925 w 1939925"/>
                <a:gd name="connsiteY30"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1939925 w 1939925"/>
                <a:gd name="connsiteY31"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9813 h 1656612"/>
                <a:gd name="connsiteX32" fmla="*/ 1939925 w 1939925"/>
                <a:gd name="connsiteY32"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62462 w 1939925"/>
                <a:gd name="connsiteY31" fmla="*/ 587432 h 1656612"/>
                <a:gd name="connsiteX32" fmla="*/ 1939925 w 1939925"/>
                <a:gd name="connsiteY32"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1939925 w 1939925"/>
                <a:gd name="connsiteY32"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1939925 w 1939925"/>
                <a:gd name="connsiteY33"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1939925 w 1939925"/>
                <a:gd name="connsiteY34"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1939925 w 1939925"/>
                <a:gd name="connsiteY35"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1939925 w 1939925"/>
                <a:gd name="connsiteY36"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1939925 w 1939925"/>
                <a:gd name="connsiteY37"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1939925 w 1939925"/>
                <a:gd name="connsiteY38"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1939925 w 1939925"/>
                <a:gd name="connsiteY39"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939925 w 1939925"/>
                <a:gd name="connsiteY40"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939925 w 1939925"/>
                <a:gd name="connsiteY41"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939925 w 1939925"/>
                <a:gd name="connsiteY42"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939925 w 1939925"/>
                <a:gd name="connsiteY43"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939925 w 1939925"/>
                <a:gd name="connsiteY44"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939925 w 1939925"/>
                <a:gd name="connsiteY45"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939925 w 1939925"/>
                <a:gd name="connsiteY46"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939925 w 1939925"/>
                <a:gd name="connsiteY47"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939925 w 1939925"/>
                <a:gd name="connsiteY48"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939925 w 1939925"/>
                <a:gd name="connsiteY49"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939925 w 1939925"/>
                <a:gd name="connsiteY50"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939925 w 1939925"/>
                <a:gd name="connsiteY51"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939925 w 1939925"/>
                <a:gd name="connsiteY52"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939925 w 1939925"/>
                <a:gd name="connsiteY53"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939925 w 1939925"/>
                <a:gd name="connsiteY54"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939925 w 1939925"/>
                <a:gd name="connsiteY55"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939925 w 1939925"/>
                <a:gd name="connsiteY56"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939925 w 1939925"/>
                <a:gd name="connsiteY57"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448262 w 1939925"/>
                <a:gd name="connsiteY57" fmla="*/ 1166076 h 1656612"/>
                <a:gd name="connsiteX58" fmla="*/ 1939925 w 1939925"/>
                <a:gd name="connsiteY58"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448262 w 1939925"/>
                <a:gd name="connsiteY57" fmla="*/ 1166076 h 1656612"/>
                <a:gd name="connsiteX58" fmla="*/ 1488743 w 1939925"/>
                <a:gd name="connsiteY58" fmla="*/ 1168457 h 1656612"/>
                <a:gd name="connsiteX59" fmla="*/ 1939925 w 1939925"/>
                <a:gd name="connsiteY59"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448262 w 1939925"/>
                <a:gd name="connsiteY57" fmla="*/ 1166076 h 1656612"/>
                <a:gd name="connsiteX58" fmla="*/ 1488743 w 1939925"/>
                <a:gd name="connsiteY58" fmla="*/ 1168457 h 1656612"/>
                <a:gd name="connsiteX59" fmla="*/ 1495887 w 1939925"/>
                <a:gd name="connsiteY59" fmla="*/ 1239895 h 1656612"/>
                <a:gd name="connsiteX60" fmla="*/ 1939925 w 1939925"/>
                <a:gd name="connsiteY60"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448262 w 1939925"/>
                <a:gd name="connsiteY57" fmla="*/ 1166076 h 1656612"/>
                <a:gd name="connsiteX58" fmla="*/ 1488743 w 1939925"/>
                <a:gd name="connsiteY58" fmla="*/ 1168457 h 1656612"/>
                <a:gd name="connsiteX59" fmla="*/ 1495887 w 1939925"/>
                <a:gd name="connsiteY59" fmla="*/ 1239895 h 1656612"/>
                <a:gd name="connsiteX60" fmla="*/ 1531606 w 1939925"/>
                <a:gd name="connsiteY60" fmla="*/ 1249420 h 1656612"/>
                <a:gd name="connsiteX61" fmla="*/ 1939925 w 1939925"/>
                <a:gd name="connsiteY61"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448262 w 1939925"/>
                <a:gd name="connsiteY57" fmla="*/ 1166076 h 1656612"/>
                <a:gd name="connsiteX58" fmla="*/ 1488743 w 1939925"/>
                <a:gd name="connsiteY58" fmla="*/ 1168457 h 1656612"/>
                <a:gd name="connsiteX59" fmla="*/ 1495887 w 1939925"/>
                <a:gd name="connsiteY59" fmla="*/ 1239895 h 1656612"/>
                <a:gd name="connsiteX60" fmla="*/ 1531606 w 1939925"/>
                <a:gd name="connsiteY60" fmla="*/ 1249420 h 1656612"/>
                <a:gd name="connsiteX61" fmla="*/ 1533987 w 1939925"/>
                <a:gd name="connsiteY61" fmla="*/ 1292282 h 1656612"/>
                <a:gd name="connsiteX62" fmla="*/ 1939925 w 1939925"/>
                <a:gd name="connsiteY62"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448262 w 1939925"/>
                <a:gd name="connsiteY57" fmla="*/ 1166076 h 1656612"/>
                <a:gd name="connsiteX58" fmla="*/ 1488743 w 1939925"/>
                <a:gd name="connsiteY58" fmla="*/ 1168457 h 1656612"/>
                <a:gd name="connsiteX59" fmla="*/ 1495887 w 1939925"/>
                <a:gd name="connsiteY59" fmla="*/ 1239895 h 1656612"/>
                <a:gd name="connsiteX60" fmla="*/ 1531606 w 1939925"/>
                <a:gd name="connsiteY60" fmla="*/ 1249420 h 1656612"/>
                <a:gd name="connsiteX61" fmla="*/ 1533987 w 1939925"/>
                <a:gd name="connsiteY61" fmla="*/ 1292282 h 1656612"/>
                <a:gd name="connsiteX62" fmla="*/ 1569706 w 1939925"/>
                <a:gd name="connsiteY62" fmla="*/ 1289901 h 1656612"/>
                <a:gd name="connsiteX63" fmla="*/ 1939925 w 1939925"/>
                <a:gd name="connsiteY63"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448262 w 1939925"/>
                <a:gd name="connsiteY57" fmla="*/ 1166076 h 1656612"/>
                <a:gd name="connsiteX58" fmla="*/ 1488743 w 1939925"/>
                <a:gd name="connsiteY58" fmla="*/ 1168457 h 1656612"/>
                <a:gd name="connsiteX59" fmla="*/ 1495887 w 1939925"/>
                <a:gd name="connsiteY59" fmla="*/ 1239895 h 1656612"/>
                <a:gd name="connsiteX60" fmla="*/ 1531606 w 1939925"/>
                <a:gd name="connsiteY60" fmla="*/ 1249420 h 1656612"/>
                <a:gd name="connsiteX61" fmla="*/ 1533987 w 1939925"/>
                <a:gd name="connsiteY61" fmla="*/ 1292282 h 1656612"/>
                <a:gd name="connsiteX62" fmla="*/ 1569706 w 1939925"/>
                <a:gd name="connsiteY62" fmla="*/ 1289901 h 1656612"/>
                <a:gd name="connsiteX63" fmla="*/ 1579231 w 1939925"/>
                <a:gd name="connsiteY63" fmla="*/ 1308951 h 1656612"/>
                <a:gd name="connsiteX64" fmla="*/ 1939925 w 1939925"/>
                <a:gd name="connsiteY64"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448262 w 1939925"/>
                <a:gd name="connsiteY57" fmla="*/ 1166076 h 1656612"/>
                <a:gd name="connsiteX58" fmla="*/ 1488743 w 1939925"/>
                <a:gd name="connsiteY58" fmla="*/ 1168457 h 1656612"/>
                <a:gd name="connsiteX59" fmla="*/ 1495887 w 1939925"/>
                <a:gd name="connsiteY59" fmla="*/ 1239895 h 1656612"/>
                <a:gd name="connsiteX60" fmla="*/ 1531606 w 1939925"/>
                <a:gd name="connsiteY60" fmla="*/ 1249420 h 1656612"/>
                <a:gd name="connsiteX61" fmla="*/ 1533987 w 1939925"/>
                <a:gd name="connsiteY61" fmla="*/ 1292282 h 1656612"/>
                <a:gd name="connsiteX62" fmla="*/ 1569706 w 1939925"/>
                <a:gd name="connsiteY62" fmla="*/ 1289901 h 1656612"/>
                <a:gd name="connsiteX63" fmla="*/ 1579231 w 1939925"/>
                <a:gd name="connsiteY63" fmla="*/ 1308951 h 1656612"/>
                <a:gd name="connsiteX64" fmla="*/ 1610187 w 1939925"/>
                <a:gd name="connsiteY64" fmla="*/ 1316095 h 1656612"/>
                <a:gd name="connsiteX65" fmla="*/ 1939925 w 1939925"/>
                <a:gd name="connsiteY65"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448262 w 1939925"/>
                <a:gd name="connsiteY57" fmla="*/ 1166076 h 1656612"/>
                <a:gd name="connsiteX58" fmla="*/ 1488743 w 1939925"/>
                <a:gd name="connsiteY58" fmla="*/ 1168457 h 1656612"/>
                <a:gd name="connsiteX59" fmla="*/ 1495887 w 1939925"/>
                <a:gd name="connsiteY59" fmla="*/ 1239895 h 1656612"/>
                <a:gd name="connsiteX60" fmla="*/ 1531606 w 1939925"/>
                <a:gd name="connsiteY60" fmla="*/ 1249420 h 1656612"/>
                <a:gd name="connsiteX61" fmla="*/ 1533987 w 1939925"/>
                <a:gd name="connsiteY61" fmla="*/ 1292282 h 1656612"/>
                <a:gd name="connsiteX62" fmla="*/ 1569706 w 1939925"/>
                <a:gd name="connsiteY62" fmla="*/ 1289901 h 1656612"/>
                <a:gd name="connsiteX63" fmla="*/ 1579231 w 1939925"/>
                <a:gd name="connsiteY63" fmla="*/ 1308951 h 1656612"/>
                <a:gd name="connsiteX64" fmla="*/ 1610187 w 1939925"/>
                <a:gd name="connsiteY64" fmla="*/ 1316095 h 1656612"/>
                <a:gd name="connsiteX65" fmla="*/ 1650668 w 1939925"/>
                <a:gd name="connsiteY65" fmla="*/ 1337526 h 1656612"/>
                <a:gd name="connsiteX66" fmla="*/ 1939925 w 1939925"/>
                <a:gd name="connsiteY66"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448262 w 1939925"/>
                <a:gd name="connsiteY57" fmla="*/ 1166076 h 1656612"/>
                <a:gd name="connsiteX58" fmla="*/ 1488743 w 1939925"/>
                <a:gd name="connsiteY58" fmla="*/ 1168457 h 1656612"/>
                <a:gd name="connsiteX59" fmla="*/ 1495887 w 1939925"/>
                <a:gd name="connsiteY59" fmla="*/ 1239895 h 1656612"/>
                <a:gd name="connsiteX60" fmla="*/ 1531606 w 1939925"/>
                <a:gd name="connsiteY60" fmla="*/ 1249420 h 1656612"/>
                <a:gd name="connsiteX61" fmla="*/ 1533987 w 1939925"/>
                <a:gd name="connsiteY61" fmla="*/ 1292282 h 1656612"/>
                <a:gd name="connsiteX62" fmla="*/ 1569706 w 1939925"/>
                <a:gd name="connsiteY62" fmla="*/ 1289901 h 1656612"/>
                <a:gd name="connsiteX63" fmla="*/ 1579231 w 1939925"/>
                <a:gd name="connsiteY63" fmla="*/ 1308951 h 1656612"/>
                <a:gd name="connsiteX64" fmla="*/ 1610187 w 1939925"/>
                <a:gd name="connsiteY64" fmla="*/ 1316095 h 1656612"/>
                <a:gd name="connsiteX65" fmla="*/ 1650668 w 1939925"/>
                <a:gd name="connsiteY65" fmla="*/ 1337526 h 1656612"/>
                <a:gd name="connsiteX66" fmla="*/ 1657812 w 1939925"/>
                <a:gd name="connsiteY66" fmla="*/ 1397057 h 1656612"/>
                <a:gd name="connsiteX67" fmla="*/ 1939925 w 1939925"/>
                <a:gd name="connsiteY67"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448262 w 1939925"/>
                <a:gd name="connsiteY57" fmla="*/ 1166076 h 1656612"/>
                <a:gd name="connsiteX58" fmla="*/ 1488743 w 1939925"/>
                <a:gd name="connsiteY58" fmla="*/ 1168457 h 1656612"/>
                <a:gd name="connsiteX59" fmla="*/ 1495887 w 1939925"/>
                <a:gd name="connsiteY59" fmla="*/ 1239895 h 1656612"/>
                <a:gd name="connsiteX60" fmla="*/ 1531606 w 1939925"/>
                <a:gd name="connsiteY60" fmla="*/ 1249420 h 1656612"/>
                <a:gd name="connsiteX61" fmla="*/ 1533987 w 1939925"/>
                <a:gd name="connsiteY61" fmla="*/ 1292282 h 1656612"/>
                <a:gd name="connsiteX62" fmla="*/ 1569706 w 1939925"/>
                <a:gd name="connsiteY62" fmla="*/ 1289901 h 1656612"/>
                <a:gd name="connsiteX63" fmla="*/ 1579231 w 1939925"/>
                <a:gd name="connsiteY63" fmla="*/ 1308951 h 1656612"/>
                <a:gd name="connsiteX64" fmla="*/ 1610187 w 1939925"/>
                <a:gd name="connsiteY64" fmla="*/ 1316095 h 1656612"/>
                <a:gd name="connsiteX65" fmla="*/ 1650668 w 1939925"/>
                <a:gd name="connsiteY65" fmla="*/ 1337526 h 1656612"/>
                <a:gd name="connsiteX66" fmla="*/ 1657812 w 1939925"/>
                <a:gd name="connsiteY66" fmla="*/ 1397057 h 1656612"/>
                <a:gd name="connsiteX67" fmla="*/ 1691150 w 1939925"/>
                <a:gd name="connsiteY67" fmla="*/ 1397057 h 1656612"/>
                <a:gd name="connsiteX68" fmla="*/ 1939925 w 1939925"/>
                <a:gd name="connsiteY68"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448262 w 1939925"/>
                <a:gd name="connsiteY57" fmla="*/ 1166076 h 1656612"/>
                <a:gd name="connsiteX58" fmla="*/ 1488743 w 1939925"/>
                <a:gd name="connsiteY58" fmla="*/ 1168457 h 1656612"/>
                <a:gd name="connsiteX59" fmla="*/ 1495887 w 1939925"/>
                <a:gd name="connsiteY59" fmla="*/ 1239895 h 1656612"/>
                <a:gd name="connsiteX60" fmla="*/ 1531606 w 1939925"/>
                <a:gd name="connsiteY60" fmla="*/ 1249420 h 1656612"/>
                <a:gd name="connsiteX61" fmla="*/ 1533987 w 1939925"/>
                <a:gd name="connsiteY61" fmla="*/ 1292282 h 1656612"/>
                <a:gd name="connsiteX62" fmla="*/ 1569706 w 1939925"/>
                <a:gd name="connsiteY62" fmla="*/ 1289901 h 1656612"/>
                <a:gd name="connsiteX63" fmla="*/ 1579231 w 1939925"/>
                <a:gd name="connsiteY63" fmla="*/ 1308951 h 1656612"/>
                <a:gd name="connsiteX64" fmla="*/ 1610187 w 1939925"/>
                <a:gd name="connsiteY64" fmla="*/ 1316095 h 1656612"/>
                <a:gd name="connsiteX65" fmla="*/ 1650668 w 1939925"/>
                <a:gd name="connsiteY65" fmla="*/ 1337526 h 1656612"/>
                <a:gd name="connsiteX66" fmla="*/ 1657812 w 1939925"/>
                <a:gd name="connsiteY66" fmla="*/ 1397057 h 1656612"/>
                <a:gd name="connsiteX67" fmla="*/ 1691150 w 1939925"/>
                <a:gd name="connsiteY67" fmla="*/ 1397057 h 1656612"/>
                <a:gd name="connsiteX68" fmla="*/ 1695912 w 1939925"/>
                <a:gd name="connsiteY68" fmla="*/ 1435157 h 1656612"/>
                <a:gd name="connsiteX69" fmla="*/ 1939925 w 1939925"/>
                <a:gd name="connsiteY69"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448262 w 1939925"/>
                <a:gd name="connsiteY57" fmla="*/ 1166076 h 1656612"/>
                <a:gd name="connsiteX58" fmla="*/ 1488743 w 1939925"/>
                <a:gd name="connsiteY58" fmla="*/ 1168457 h 1656612"/>
                <a:gd name="connsiteX59" fmla="*/ 1495887 w 1939925"/>
                <a:gd name="connsiteY59" fmla="*/ 1239895 h 1656612"/>
                <a:gd name="connsiteX60" fmla="*/ 1531606 w 1939925"/>
                <a:gd name="connsiteY60" fmla="*/ 1249420 h 1656612"/>
                <a:gd name="connsiteX61" fmla="*/ 1533987 w 1939925"/>
                <a:gd name="connsiteY61" fmla="*/ 1292282 h 1656612"/>
                <a:gd name="connsiteX62" fmla="*/ 1569706 w 1939925"/>
                <a:gd name="connsiteY62" fmla="*/ 1289901 h 1656612"/>
                <a:gd name="connsiteX63" fmla="*/ 1579231 w 1939925"/>
                <a:gd name="connsiteY63" fmla="*/ 1308951 h 1656612"/>
                <a:gd name="connsiteX64" fmla="*/ 1610187 w 1939925"/>
                <a:gd name="connsiteY64" fmla="*/ 1316095 h 1656612"/>
                <a:gd name="connsiteX65" fmla="*/ 1650668 w 1939925"/>
                <a:gd name="connsiteY65" fmla="*/ 1337526 h 1656612"/>
                <a:gd name="connsiteX66" fmla="*/ 1657812 w 1939925"/>
                <a:gd name="connsiteY66" fmla="*/ 1397057 h 1656612"/>
                <a:gd name="connsiteX67" fmla="*/ 1691150 w 1939925"/>
                <a:gd name="connsiteY67" fmla="*/ 1397057 h 1656612"/>
                <a:gd name="connsiteX68" fmla="*/ 1695912 w 1939925"/>
                <a:gd name="connsiteY68" fmla="*/ 1435157 h 1656612"/>
                <a:gd name="connsiteX69" fmla="*/ 1729250 w 1939925"/>
                <a:gd name="connsiteY69" fmla="*/ 1437538 h 1656612"/>
                <a:gd name="connsiteX70" fmla="*/ 1939925 w 1939925"/>
                <a:gd name="connsiteY70"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448262 w 1939925"/>
                <a:gd name="connsiteY57" fmla="*/ 1166076 h 1656612"/>
                <a:gd name="connsiteX58" fmla="*/ 1488743 w 1939925"/>
                <a:gd name="connsiteY58" fmla="*/ 1168457 h 1656612"/>
                <a:gd name="connsiteX59" fmla="*/ 1495887 w 1939925"/>
                <a:gd name="connsiteY59" fmla="*/ 1239895 h 1656612"/>
                <a:gd name="connsiteX60" fmla="*/ 1531606 w 1939925"/>
                <a:gd name="connsiteY60" fmla="*/ 1249420 h 1656612"/>
                <a:gd name="connsiteX61" fmla="*/ 1533987 w 1939925"/>
                <a:gd name="connsiteY61" fmla="*/ 1292282 h 1656612"/>
                <a:gd name="connsiteX62" fmla="*/ 1569706 w 1939925"/>
                <a:gd name="connsiteY62" fmla="*/ 1289901 h 1656612"/>
                <a:gd name="connsiteX63" fmla="*/ 1579231 w 1939925"/>
                <a:gd name="connsiteY63" fmla="*/ 1308951 h 1656612"/>
                <a:gd name="connsiteX64" fmla="*/ 1610187 w 1939925"/>
                <a:gd name="connsiteY64" fmla="*/ 1316095 h 1656612"/>
                <a:gd name="connsiteX65" fmla="*/ 1650668 w 1939925"/>
                <a:gd name="connsiteY65" fmla="*/ 1337526 h 1656612"/>
                <a:gd name="connsiteX66" fmla="*/ 1657812 w 1939925"/>
                <a:gd name="connsiteY66" fmla="*/ 1397057 h 1656612"/>
                <a:gd name="connsiteX67" fmla="*/ 1691150 w 1939925"/>
                <a:gd name="connsiteY67" fmla="*/ 1397057 h 1656612"/>
                <a:gd name="connsiteX68" fmla="*/ 1695912 w 1939925"/>
                <a:gd name="connsiteY68" fmla="*/ 1435157 h 1656612"/>
                <a:gd name="connsiteX69" fmla="*/ 1729250 w 1939925"/>
                <a:gd name="connsiteY69" fmla="*/ 1437538 h 1656612"/>
                <a:gd name="connsiteX70" fmla="*/ 1729250 w 1939925"/>
                <a:gd name="connsiteY70" fmla="*/ 1485163 h 1656612"/>
                <a:gd name="connsiteX71" fmla="*/ 1939925 w 1939925"/>
                <a:gd name="connsiteY71"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448262 w 1939925"/>
                <a:gd name="connsiteY57" fmla="*/ 1166076 h 1656612"/>
                <a:gd name="connsiteX58" fmla="*/ 1488743 w 1939925"/>
                <a:gd name="connsiteY58" fmla="*/ 1168457 h 1656612"/>
                <a:gd name="connsiteX59" fmla="*/ 1495887 w 1939925"/>
                <a:gd name="connsiteY59" fmla="*/ 1239895 h 1656612"/>
                <a:gd name="connsiteX60" fmla="*/ 1531606 w 1939925"/>
                <a:gd name="connsiteY60" fmla="*/ 1249420 h 1656612"/>
                <a:gd name="connsiteX61" fmla="*/ 1533987 w 1939925"/>
                <a:gd name="connsiteY61" fmla="*/ 1292282 h 1656612"/>
                <a:gd name="connsiteX62" fmla="*/ 1569706 w 1939925"/>
                <a:gd name="connsiteY62" fmla="*/ 1289901 h 1656612"/>
                <a:gd name="connsiteX63" fmla="*/ 1579231 w 1939925"/>
                <a:gd name="connsiteY63" fmla="*/ 1308951 h 1656612"/>
                <a:gd name="connsiteX64" fmla="*/ 1610187 w 1939925"/>
                <a:gd name="connsiteY64" fmla="*/ 1316095 h 1656612"/>
                <a:gd name="connsiteX65" fmla="*/ 1650668 w 1939925"/>
                <a:gd name="connsiteY65" fmla="*/ 1337526 h 1656612"/>
                <a:gd name="connsiteX66" fmla="*/ 1657812 w 1939925"/>
                <a:gd name="connsiteY66" fmla="*/ 1397057 h 1656612"/>
                <a:gd name="connsiteX67" fmla="*/ 1691150 w 1939925"/>
                <a:gd name="connsiteY67" fmla="*/ 1397057 h 1656612"/>
                <a:gd name="connsiteX68" fmla="*/ 1695912 w 1939925"/>
                <a:gd name="connsiteY68" fmla="*/ 1435157 h 1656612"/>
                <a:gd name="connsiteX69" fmla="*/ 1729250 w 1939925"/>
                <a:gd name="connsiteY69" fmla="*/ 1437538 h 1656612"/>
                <a:gd name="connsiteX70" fmla="*/ 1729250 w 1939925"/>
                <a:gd name="connsiteY70" fmla="*/ 1485163 h 1656612"/>
                <a:gd name="connsiteX71" fmla="*/ 1762587 w 1939925"/>
                <a:gd name="connsiteY71" fmla="*/ 1487545 h 1656612"/>
                <a:gd name="connsiteX72" fmla="*/ 1939925 w 1939925"/>
                <a:gd name="connsiteY72"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448262 w 1939925"/>
                <a:gd name="connsiteY57" fmla="*/ 1166076 h 1656612"/>
                <a:gd name="connsiteX58" fmla="*/ 1488743 w 1939925"/>
                <a:gd name="connsiteY58" fmla="*/ 1168457 h 1656612"/>
                <a:gd name="connsiteX59" fmla="*/ 1495887 w 1939925"/>
                <a:gd name="connsiteY59" fmla="*/ 1239895 h 1656612"/>
                <a:gd name="connsiteX60" fmla="*/ 1531606 w 1939925"/>
                <a:gd name="connsiteY60" fmla="*/ 1249420 h 1656612"/>
                <a:gd name="connsiteX61" fmla="*/ 1533987 w 1939925"/>
                <a:gd name="connsiteY61" fmla="*/ 1292282 h 1656612"/>
                <a:gd name="connsiteX62" fmla="*/ 1569706 w 1939925"/>
                <a:gd name="connsiteY62" fmla="*/ 1289901 h 1656612"/>
                <a:gd name="connsiteX63" fmla="*/ 1579231 w 1939925"/>
                <a:gd name="connsiteY63" fmla="*/ 1308951 h 1656612"/>
                <a:gd name="connsiteX64" fmla="*/ 1610187 w 1939925"/>
                <a:gd name="connsiteY64" fmla="*/ 1316095 h 1656612"/>
                <a:gd name="connsiteX65" fmla="*/ 1650668 w 1939925"/>
                <a:gd name="connsiteY65" fmla="*/ 1337526 h 1656612"/>
                <a:gd name="connsiteX66" fmla="*/ 1657812 w 1939925"/>
                <a:gd name="connsiteY66" fmla="*/ 1397057 h 1656612"/>
                <a:gd name="connsiteX67" fmla="*/ 1691150 w 1939925"/>
                <a:gd name="connsiteY67" fmla="*/ 1397057 h 1656612"/>
                <a:gd name="connsiteX68" fmla="*/ 1695912 w 1939925"/>
                <a:gd name="connsiteY68" fmla="*/ 1435157 h 1656612"/>
                <a:gd name="connsiteX69" fmla="*/ 1729250 w 1939925"/>
                <a:gd name="connsiteY69" fmla="*/ 1437538 h 1656612"/>
                <a:gd name="connsiteX70" fmla="*/ 1729250 w 1939925"/>
                <a:gd name="connsiteY70" fmla="*/ 1485163 h 1656612"/>
                <a:gd name="connsiteX71" fmla="*/ 1762587 w 1939925"/>
                <a:gd name="connsiteY71" fmla="*/ 1487545 h 1656612"/>
                <a:gd name="connsiteX72" fmla="*/ 1769731 w 1939925"/>
                <a:gd name="connsiteY72" fmla="*/ 1501832 h 1656612"/>
                <a:gd name="connsiteX73" fmla="*/ 1939925 w 1939925"/>
                <a:gd name="connsiteY73"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448262 w 1939925"/>
                <a:gd name="connsiteY57" fmla="*/ 1166076 h 1656612"/>
                <a:gd name="connsiteX58" fmla="*/ 1488743 w 1939925"/>
                <a:gd name="connsiteY58" fmla="*/ 1168457 h 1656612"/>
                <a:gd name="connsiteX59" fmla="*/ 1495887 w 1939925"/>
                <a:gd name="connsiteY59" fmla="*/ 1239895 h 1656612"/>
                <a:gd name="connsiteX60" fmla="*/ 1531606 w 1939925"/>
                <a:gd name="connsiteY60" fmla="*/ 1249420 h 1656612"/>
                <a:gd name="connsiteX61" fmla="*/ 1533987 w 1939925"/>
                <a:gd name="connsiteY61" fmla="*/ 1292282 h 1656612"/>
                <a:gd name="connsiteX62" fmla="*/ 1569706 w 1939925"/>
                <a:gd name="connsiteY62" fmla="*/ 1289901 h 1656612"/>
                <a:gd name="connsiteX63" fmla="*/ 1579231 w 1939925"/>
                <a:gd name="connsiteY63" fmla="*/ 1308951 h 1656612"/>
                <a:gd name="connsiteX64" fmla="*/ 1610187 w 1939925"/>
                <a:gd name="connsiteY64" fmla="*/ 1316095 h 1656612"/>
                <a:gd name="connsiteX65" fmla="*/ 1650668 w 1939925"/>
                <a:gd name="connsiteY65" fmla="*/ 1337526 h 1656612"/>
                <a:gd name="connsiteX66" fmla="*/ 1657812 w 1939925"/>
                <a:gd name="connsiteY66" fmla="*/ 1397057 h 1656612"/>
                <a:gd name="connsiteX67" fmla="*/ 1691150 w 1939925"/>
                <a:gd name="connsiteY67" fmla="*/ 1397057 h 1656612"/>
                <a:gd name="connsiteX68" fmla="*/ 1695912 w 1939925"/>
                <a:gd name="connsiteY68" fmla="*/ 1435157 h 1656612"/>
                <a:gd name="connsiteX69" fmla="*/ 1729250 w 1939925"/>
                <a:gd name="connsiteY69" fmla="*/ 1437538 h 1656612"/>
                <a:gd name="connsiteX70" fmla="*/ 1729250 w 1939925"/>
                <a:gd name="connsiteY70" fmla="*/ 1485163 h 1656612"/>
                <a:gd name="connsiteX71" fmla="*/ 1762587 w 1939925"/>
                <a:gd name="connsiteY71" fmla="*/ 1487545 h 1656612"/>
                <a:gd name="connsiteX72" fmla="*/ 1769731 w 1939925"/>
                <a:gd name="connsiteY72" fmla="*/ 1501832 h 1656612"/>
                <a:gd name="connsiteX73" fmla="*/ 1879268 w 1939925"/>
                <a:gd name="connsiteY73" fmla="*/ 1506595 h 1656612"/>
                <a:gd name="connsiteX74" fmla="*/ 1939925 w 1939925"/>
                <a:gd name="connsiteY74"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448262 w 1939925"/>
                <a:gd name="connsiteY57" fmla="*/ 1166076 h 1656612"/>
                <a:gd name="connsiteX58" fmla="*/ 1488743 w 1939925"/>
                <a:gd name="connsiteY58" fmla="*/ 1168457 h 1656612"/>
                <a:gd name="connsiteX59" fmla="*/ 1495887 w 1939925"/>
                <a:gd name="connsiteY59" fmla="*/ 1239895 h 1656612"/>
                <a:gd name="connsiteX60" fmla="*/ 1531606 w 1939925"/>
                <a:gd name="connsiteY60" fmla="*/ 1249420 h 1656612"/>
                <a:gd name="connsiteX61" fmla="*/ 1533987 w 1939925"/>
                <a:gd name="connsiteY61" fmla="*/ 1292282 h 1656612"/>
                <a:gd name="connsiteX62" fmla="*/ 1569706 w 1939925"/>
                <a:gd name="connsiteY62" fmla="*/ 1289901 h 1656612"/>
                <a:gd name="connsiteX63" fmla="*/ 1579231 w 1939925"/>
                <a:gd name="connsiteY63" fmla="*/ 1308951 h 1656612"/>
                <a:gd name="connsiteX64" fmla="*/ 1610187 w 1939925"/>
                <a:gd name="connsiteY64" fmla="*/ 1316095 h 1656612"/>
                <a:gd name="connsiteX65" fmla="*/ 1650668 w 1939925"/>
                <a:gd name="connsiteY65" fmla="*/ 1337526 h 1656612"/>
                <a:gd name="connsiteX66" fmla="*/ 1657812 w 1939925"/>
                <a:gd name="connsiteY66" fmla="*/ 1397057 h 1656612"/>
                <a:gd name="connsiteX67" fmla="*/ 1691150 w 1939925"/>
                <a:gd name="connsiteY67" fmla="*/ 1397057 h 1656612"/>
                <a:gd name="connsiteX68" fmla="*/ 1695912 w 1939925"/>
                <a:gd name="connsiteY68" fmla="*/ 1435157 h 1656612"/>
                <a:gd name="connsiteX69" fmla="*/ 1729250 w 1939925"/>
                <a:gd name="connsiteY69" fmla="*/ 1437538 h 1656612"/>
                <a:gd name="connsiteX70" fmla="*/ 1729250 w 1939925"/>
                <a:gd name="connsiteY70" fmla="*/ 1485163 h 1656612"/>
                <a:gd name="connsiteX71" fmla="*/ 1762587 w 1939925"/>
                <a:gd name="connsiteY71" fmla="*/ 1487545 h 1656612"/>
                <a:gd name="connsiteX72" fmla="*/ 1769731 w 1939925"/>
                <a:gd name="connsiteY72" fmla="*/ 1501832 h 1656612"/>
                <a:gd name="connsiteX73" fmla="*/ 1879268 w 1939925"/>
                <a:gd name="connsiteY73" fmla="*/ 1506595 h 1656612"/>
                <a:gd name="connsiteX74" fmla="*/ 1898318 w 1939925"/>
                <a:gd name="connsiteY74" fmla="*/ 1523263 h 1656612"/>
                <a:gd name="connsiteX75" fmla="*/ 1939925 w 1939925"/>
                <a:gd name="connsiteY75"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448262 w 1939925"/>
                <a:gd name="connsiteY57" fmla="*/ 1166076 h 1656612"/>
                <a:gd name="connsiteX58" fmla="*/ 1488743 w 1939925"/>
                <a:gd name="connsiteY58" fmla="*/ 1168457 h 1656612"/>
                <a:gd name="connsiteX59" fmla="*/ 1495887 w 1939925"/>
                <a:gd name="connsiteY59" fmla="*/ 1239895 h 1656612"/>
                <a:gd name="connsiteX60" fmla="*/ 1531606 w 1939925"/>
                <a:gd name="connsiteY60" fmla="*/ 1249420 h 1656612"/>
                <a:gd name="connsiteX61" fmla="*/ 1533987 w 1939925"/>
                <a:gd name="connsiteY61" fmla="*/ 1292282 h 1656612"/>
                <a:gd name="connsiteX62" fmla="*/ 1569706 w 1939925"/>
                <a:gd name="connsiteY62" fmla="*/ 1289901 h 1656612"/>
                <a:gd name="connsiteX63" fmla="*/ 1579231 w 1939925"/>
                <a:gd name="connsiteY63" fmla="*/ 1308951 h 1656612"/>
                <a:gd name="connsiteX64" fmla="*/ 1610187 w 1939925"/>
                <a:gd name="connsiteY64" fmla="*/ 1316095 h 1656612"/>
                <a:gd name="connsiteX65" fmla="*/ 1650668 w 1939925"/>
                <a:gd name="connsiteY65" fmla="*/ 1337526 h 1656612"/>
                <a:gd name="connsiteX66" fmla="*/ 1657812 w 1939925"/>
                <a:gd name="connsiteY66" fmla="*/ 1397057 h 1656612"/>
                <a:gd name="connsiteX67" fmla="*/ 1691150 w 1939925"/>
                <a:gd name="connsiteY67" fmla="*/ 1397057 h 1656612"/>
                <a:gd name="connsiteX68" fmla="*/ 1695912 w 1939925"/>
                <a:gd name="connsiteY68" fmla="*/ 1435157 h 1656612"/>
                <a:gd name="connsiteX69" fmla="*/ 1729250 w 1939925"/>
                <a:gd name="connsiteY69" fmla="*/ 1437538 h 1656612"/>
                <a:gd name="connsiteX70" fmla="*/ 1729250 w 1939925"/>
                <a:gd name="connsiteY70" fmla="*/ 1485163 h 1656612"/>
                <a:gd name="connsiteX71" fmla="*/ 1762587 w 1939925"/>
                <a:gd name="connsiteY71" fmla="*/ 1487545 h 1656612"/>
                <a:gd name="connsiteX72" fmla="*/ 1769731 w 1939925"/>
                <a:gd name="connsiteY72" fmla="*/ 1501832 h 1656612"/>
                <a:gd name="connsiteX73" fmla="*/ 1879268 w 1939925"/>
                <a:gd name="connsiteY73" fmla="*/ 1506595 h 1656612"/>
                <a:gd name="connsiteX74" fmla="*/ 1898318 w 1939925"/>
                <a:gd name="connsiteY74" fmla="*/ 1523263 h 1656612"/>
                <a:gd name="connsiteX75" fmla="*/ 1931656 w 1939925"/>
                <a:gd name="connsiteY75" fmla="*/ 1528026 h 1656612"/>
                <a:gd name="connsiteX76" fmla="*/ 1939925 w 1939925"/>
                <a:gd name="connsiteY76"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12468 w 1939925"/>
                <a:gd name="connsiteY35" fmla="*/ 720782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448262 w 1939925"/>
                <a:gd name="connsiteY57" fmla="*/ 1166076 h 1656612"/>
                <a:gd name="connsiteX58" fmla="*/ 1488743 w 1939925"/>
                <a:gd name="connsiteY58" fmla="*/ 1168457 h 1656612"/>
                <a:gd name="connsiteX59" fmla="*/ 1495887 w 1939925"/>
                <a:gd name="connsiteY59" fmla="*/ 1239895 h 1656612"/>
                <a:gd name="connsiteX60" fmla="*/ 1531606 w 1939925"/>
                <a:gd name="connsiteY60" fmla="*/ 1249420 h 1656612"/>
                <a:gd name="connsiteX61" fmla="*/ 1533987 w 1939925"/>
                <a:gd name="connsiteY61" fmla="*/ 1292282 h 1656612"/>
                <a:gd name="connsiteX62" fmla="*/ 1569706 w 1939925"/>
                <a:gd name="connsiteY62" fmla="*/ 1289901 h 1656612"/>
                <a:gd name="connsiteX63" fmla="*/ 1579231 w 1939925"/>
                <a:gd name="connsiteY63" fmla="*/ 1308951 h 1656612"/>
                <a:gd name="connsiteX64" fmla="*/ 1610187 w 1939925"/>
                <a:gd name="connsiteY64" fmla="*/ 1316095 h 1656612"/>
                <a:gd name="connsiteX65" fmla="*/ 1617331 w 1939925"/>
                <a:gd name="connsiteY65" fmla="*/ 1337526 h 1656612"/>
                <a:gd name="connsiteX66" fmla="*/ 1650668 w 1939925"/>
                <a:gd name="connsiteY66" fmla="*/ 1337526 h 1656612"/>
                <a:gd name="connsiteX67" fmla="*/ 1657812 w 1939925"/>
                <a:gd name="connsiteY67" fmla="*/ 1397057 h 1656612"/>
                <a:gd name="connsiteX68" fmla="*/ 1691150 w 1939925"/>
                <a:gd name="connsiteY68" fmla="*/ 1397057 h 1656612"/>
                <a:gd name="connsiteX69" fmla="*/ 1695912 w 1939925"/>
                <a:gd name="connsiteY69" fmla="*/ 1435157 h 1656612"/>
                <a:gd name="connsiteX70" fmla="*/ 1729250 w 1939925"/>
                <a:gd name="connsiteY70" fmla="*/ 1437538 h 1656612"/>
                <a:gd name="connsiteX71" fmla="*/ 1729250 w 1939925"/>
                <a:gd name="connsiteY71" fmla="*/ 1485163 h 1656612"/>
                <a:gd name="connsiteX72" fmla="*/ 1762587 w 1939925"/>
                <a:gd name="connsiteY72" fmla="*/ 1487545 h 1656612"/>
                <a:gd name="connsiteX73" fmla="*/ 1769731 w 1939925"/>
                <a:gd name="connsiteY73" fmla="*/ 1501832 h 1656612"/>
                <a:gd name="connsiteX74" fmla="*/ 1879268 w 1939925"/>
                <a:gd name="connsiteY74" fmla="*/ 1506595 h 1656612"/>
                <a:gd name="connsiteX75" fmla="*/ 1898318 w 1939925"/>
                <a:gd name="connsiteY75" fmla="*/ 1523263 h 1656612"/>
                <a:gd name="connsiteX76" fmla="*/ 1931656 w 1939925"/>
                <a:gd name="connsiteY76" fmla="*/ 1528026 h 1656612"/>
                <a:gd name="connsiteX77" fmla="*/ 1939925 w 1939925"/>
                <a:gd name="connsiteY77"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02943 w 1939925"/>
                <a:gd name="connsiteY34" fmla="*/ 654107 h 1656612"/>
                <a:gd name="connsiteX35" fmla="*/ 802943 w 1939925"/>
                <a:gd name="connsiteY35" fmla="*/ 727926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448262 w 1939925"/>
                <a:gd name="connsiteY57" fmla="*/ 1166076 h 1656612"/>
                <a:gd name="connsiteX58" fmla="*/ 1488743 w 1939925"/>
                <a:gd name="connsiteY58" fmla="*/ 1168457 h 1656612"/>
                <a:gd name="connsiteX59" fmla="*/ 1495887 w 1939925"/>
                <a:gd name="connsiteY59" fmla="*/ 1239895 h 1656612"/>
                <a:gd name="connsiteX60" fmla="*/ 1531606 w 1939925"/>
                <a:gd name="connsiteY60" fmla="*/ 1249420 h 1656612"/>
                <a:gd name="connsiteX61" fmla="*/ 1533987 w 1939925"/>
                <a:gd name="connsiteY61" fmla="*/ 1292282 h 1656612"/>
                <a:gd name="connsiteX62" fmla="*/ 1569706 w 1939925"/>
                <a:gd name="connsiteY62" fmla="*/ 1289901 h 1656612"/>
                <a:gd name="connsiteX63" fmla="*/ 1579231 w 1939925"/>
                <a:gd name="connsiteY63" fmla="*/ 1308951 h 1656612"/>
                <a:gd name="connsiteX64" fmla="*/ 1610187 w 1939925"/>
                <a:gd name="connsiteY64" fmla="*/ 1316095 h 1656612"/>
                <a:gd name="connsiteX65" fmla="*/ 1617331 w 1939925"/>
                <a:gd name="connsiteY65" fmla="*/ 1337526 h 1656612"/>
                <a:gd name="connsiteX66" fmla="*/ 1650668 w 1939925"/>
                <a:gd name="connsiteY66" fmla="*/ 1337526 h 1656612"/>
                <a:gd name="connsiteX67" fmla="*/ 1657812 w 1939925"/>
                <a:gd name="connsiteY67" fmla="*/ 1397057 h 1656612"/>
                <a:gd name="connsiteX68" fmla="*/ 1691150 w 1939925"/>
                <a:gd name="connsiteY68" fmla="*/ 1397057 h 1656612"/>
                <a:gd name="connsiteX69" fmla="*/ 1695912 w 1939925"/>
                <a:gd name="connsiteY69" fmla="*/ 1435157 h 1656612"/>
                <a:gd name="connsiteX70" fmla="*/ 1729250 w 1939925"/>
                <a:gd name="connsiteY70" fmla="*/ 1437538 h 1656612"/>
                <a:gd name="connsiteX71" fmla="*/ 1729250 w 1939925"/>
                <a:gd name="connsiteY71" fmla="*/ 1485163 h 1656612"/>
                <a:gd name="connsiteX72" fmla="*/ 1762587 w 1939925"/>
                <a:gd name="connsiteY72" fmla="*/ 1487545 h 1656612"/>
                <a:gd name="connsiteX73" fmla="*/ 1769731 w 1939925"/>
                <a:gd name="connsiteY73" fmla="*/ 1501832 h 1656612"/>
                <a:gd name="connsiteX74" fmla="*/ 1879268 w 1939925"/>
                <a:gd name="connsiteY74" fmla="*/ 1506595 h 1656612"/>
                <a:gd name="connsiteX75" fmla="*/ 1898318 w 1939925"/>
                <a:gd name="connsiteY75" fmla="*/ 1523263 h 1656612"/>
                <a:gd name="connsiteX76" fmla="*/ 1931656 w 1939925"/>
                <a:gd name="connsiteY76" fmla="*/ 1528026 h 1656612"/>
                <a:gd name="connsiteX77" fmla="*/ 1939925 w 1939925"/>
                <a:gd name="connsiteY77" fmla="*/ 1656612 h 1656612"/>
                <a:gd name="connsiteX0" fmla="*/ 0 w 1939925"/>
                <a:gd name="connsiteY0" fmla="*/ 5612 h 1656612"/>
                <a:gd name="connsiteX1" fmla="*/ 48087 w 1939925"/>
                <a:gd name="connsiteY1" fmla="*/ 4026 h 1656612"/>
                <a:gd name="connsiteX2" fmla="*/ 45706 w 1939925"/>
                <a:gd name="connsiteY2" fmla="*/ 49270 h 1656612"/>
                <a:gd name="connsiteX3" fmla="*/ 90950 w 1939925"/>
                <a:gd name="connsiteY3" fmla="*/ 63557 h 1656612"/>
                <a:gd name="connsiteX4" fmla="*/ 90950 w 1939925"/>
                <a:gd name="connsiteY4" fmla="*/ 80226 h 1656612"/>
                <a:gd name="connsiteX5" fmla="*/ 124287 w 1939925"/>
                <a:gd name="connsiteY5" fmla="*/ 77845 h 1656612"/>
                <a:gd name="connsiteX6" fmla="*/ 124287 w 1939925"/>
                <a:gd name="connsiteY6" fmla="*/ 99276 h 1656612"/>
                <a:gd name="connsiteX7" fmla="*/ 160006 w 1939925"/>
                <a:gd name="connsiteY7" fmla="*/ 99276 h 1656612"/>
                <a:gd name="connsiteX8" fmla="*/ 167150 w 1939925"/>
                <a:gd name="connsiteY8" fmla="*/ 120707 h 1656612"/>
                <a:gd name="connsiteX9" fmla="*/ 229062 w 1939925"/>
                <a:gd name="connsiteY9" fmla="*/ 113563 h 1656612"/>
                <a:gd name="connsiteX10" fmla="*/ 243349 w 1939925"/>
                <a:gd name="connsiteY10" fmla="*/ 137376 h 1656612"/>
                <a:gd name="connsiteX11" fmla="*/ 279068 w 1939925"/>
                <a:gd name="connsiteY11" fmla="*/ 137376 h 1656612"/>
                <a:gd name="connsiteX12" fmla="*/ 279068 w 1939925"/>
                <a:gd name="connsiteY12" fmla="*/ 173095 h 1656612"/>
                <a:gd name="connsiteX13" fmla="*/ 317168 w 1939925"/>
                <a:gd name="connsiteY13" fmla="*/ 177857 h 1656612"/>
                <a:gd name="connsiteX14" fmla="*/ 324312 w 1939925"/>
                <a:gd name="connsiteY14" fmla="*/ 201670 h 1656612"/>
                <a:gd name="connsiteX15" fmla="*/ 362412 w 1939925"/>
                <a:gd name="connsiteY15" fmla="*/ 204051 h 1656612"/>
                <a:gd name="connsiteX16" fmla="*/ 369556 w 1939925"/>
                <a:gd name="connsiteY16" fmla="*/ 235007 h 1656612"/>
                <a:gd name="connsiteX17" fmla="*/ 405275 w 1939925"/>
                <a:gd name="connsiteY17" fmla="*/ 239770 h 1656612"/>
                <a:gd name="connsiteX18" fmla="*/ 407656 w 1939925"/>
                <a:gd name="connsiteY18" fmla="*/ 277870 h 1656612"/>
                <a:gd name="connsiteX19" fmla="*/ 448137 w 1939925"/>
                <a:gd name="connsiteY19" fmla="*/ 285013 h 1656612"/>
                <a:gd name="connsiteX20" fmla="*/ 483856 w 1939925"/>
                <a:gd name="connsiteY20" fmla="*/ 301683 h 1656612"/>
                <a:gd name="connsiteX21" fmla="*/ 483856 w 1939925"/>
                <a:gd name="connsiteY21" fmla="*/ 377882 h 1656612"/>
                <a:gd name="connsiteX22" fmla="*/ 531481 w 1939925"/>
                <a:gd name="connsiteY22" fmla="*/ 385026 h 1656612"/>
                <a:gd name="connsiteX23" fmla="*/ 531481 w 1939925"/>
                <a:gd name="connsiteY23" fmla="*/ 420745 h 1656612"/>
                <a:gd name="connsiteX24" fmla="*/ 564818 w 1939925"/>
                <a:gd name="connsiteY24" fmla="*/ 423126 h 1656612"/>
                <a:gd name="connsiteX25" fmla="*/ 562438 w 1939925"/>
                <a:gd name="connsiteY25" fmla="*/ 461226 h 1656612"/>
                <a:gd name="connsiteX26" fmla="*/ 605300 w 1939925"/>
                <a:gd name="connsiteY26" fmla="*/ 463607 h 1656612"/>
                <a:gd name="connsiteX27" fmla="*/ 607681 w 1939925"/>
                <a:gd name="connsiteY27" fmla="*/ 523138 h 1656612"/>
                <a:gd name="connsiteX28" fmla="*/ 679118 w 1939925"/>
                <a:gd name="connsiteY28" fmla="*/ 525520 h 1656612"/>
                <a:gd name="connsiteX29" fmla="*/ 686262 w 1939925"/>
                <a:gd name="connsiteY29" fmla="*/ 568382 h 1656612"/>
                <a:gd name="connsiteX30" fmla="*/ 721981 w 1939925"/>
                <a:gd name="connsiteY30" fmla="*/ 563620 h 1656612"/>
                <a:gd name="connsiteX31" fmla="*/ 731506 w 1939925"/>
                <a:gd name="connsiteY31" fmla="*/ 587432 h 1656612"/>
                <a:gd name="connsiteX32" fmla="*/ 767225 w 1939925"/>
                <a:gd name="connsiteY32" fmla="*/ 592195 h 1656612"/>
                <a:gd name="connsiteX33" fmla="*/ 764843 w 1939925"/>
                <a:gd name="connsiteY33" fmla="*/ 644582 h 1656612"/>
                <a:gd name="connsiteX34" fmla="*/ 812468 w 1939925"/>
                <a:gd name="connsiteY34" fmla="*/ 646964 h 1656612"/>
                <a:gd name="connsiteX35" fmla="*/ 802943 w 1939925"/>
                <a:gd name="connsiteY35" fmla="*/ 727926 h 1656612"/>
                <a:gd name="connsiteX36" fmla="*/ 872000 w 1939925"/>
                <a:gd name="connsiteY36" fmla="*/ 727926 h 1656612"/>
                <a:gd name="connsiteX37" fmla="*/ 907718 w 1939925"/>
                <a:gd name="connsiteY37" fmla="*/ 746976 h 1656612"/>
                <a:gd name="connsiteX38" fmla="*/ 964868 w 1939925"/>
                <a:gd name="connsiteY38" fmla="*/ 749357 h 1656612"/>
                <a:gd name="connsiteX39" fmla="*/ 976775 w 1939925"/>
                <a:gd name="connsiteY39" fmla="*/ 823176 h 1656612"/>
                <a:gd name="connsiteX40" fmla="*/ 1043450 w 1939925"/>
                <a:gd name="connsiteY40" fmla="*/ 830320 h 1656612"/>
                <a:gd name="connsiteX41" fmla="*/ 1052975 w 1939925"/>
                <a:gd name="connsiteY41" fmla="*/ 856513 h 1656612"/>
                <a:gd name="connsiteX42" fmla="*/ 1091075 w 1939925"/>
                <a:gd name="connsiteY42" fmla="*/ 856513 h 1656612"/>
                <a:gd name="connsiteX43" fmla="*/ 1093456 w 1939925"/>
                <a:gd name="connsiteY43" fmla="*/ 866038 h 1656612"/>
                <a:gd name="connsiteX44" fmla="*/ 1167275 w 1939925"/>
                <a:gd name="connsiteY44" fmla="*/ 868420 h 1656612"/>
                <a:gd name="connsiteX45" fmla="*/ 1172037 w 1939925"/>
                <a:gd name="connsiteY45" fmla="*/ 913663 h 1656612"/>
                <a:gd name="connsiteX46" fmla="*/ 1205375 w 1939925"/>
                <a:gd name="connsiteY46" fmla="*/ 911282 h 1656612"/>
                <a:gd name="connsiteX47" fmla="*/ 1210137 w 1939925"/>
                <a:gd name="connsiteY47" fmla="*/ 937476 h 1656612"/>
                <a:gd name="connsiteX48" fmla="*/ 1248237 w 1939925"/>
                <a:gd name="connsiteY48" fmla="*/ 939857 h 1656612"/>
                <a:gd name="connsiteX49" fmla="*/ 1250618 w 1939925"/>
                <a:gd name="connsiteY49" fmla="*/ 1008913 h 1656612"/>
                <a:gd name="connsiteX50" fmla="*/ 1281575 w 1939925"/>
                <a:gd name="connsiteY50" fmla="*/ 1020820 h 1656612"/>
                <a:gd name="connsiteX51" fmla="*/ 1300625 w 1939925"/>
                <a:gd name="connsiteY51" fmla="*/ 1061301 h 1656612"/>
                <a:gd name="connsiteX52" fmla="*/ 1331581 w 1939925"/>
                <a:gd name="connsiteY52" fmla="*/ 1066063 h 1656612"/>
                <a:gd name="connsiteX53" fmla="*/ 1343487 w 1939925"/>
                <a:gd name="connsiteY53" fmla="*/ 1080351 h 1656612"/>
                <a:gd name="connsiteX54" fmla="*/ 1367300 w 1939925"/>
                <a:gd name="connsiteY54" fmla="*/ 1082732 h 1656612"/>
                <a:gd name="connsiteX55" fmla="*/ 1369681 w 1939925"/>
                <a:gd name="connsiteY55" fmla="*/ 1127976 h 1656612"/>
                <a:gd name="connsiteX56" fmla="*/ 1443500 w 1939925"/>
                <a:gd name="connsiteY56" fmla="*/ 1120832 h 1656612"/>
                <a:gd name="connsiteX57" fmla="*/ 1448262 w 1939925"/>
                <a:gd name="connsiteY57" fmla="*/ 1166076 h 1656612"/>
                <a:gd name="connsiteX58" fmla="*/ 1488743 w 1939925"/>
                <a:gd name="connsiteY58" fmla="*/ 1168457 h 1656612"/>
                <a:gd name="connsiteX59" fmla="*/ 1495887 w 1939925"/>
                <a:gd name="connsiteY59" fmla="*/ 1239895 h 1656612"/>
                <a:gd name="connsiteX60" fmla="*/ 1531606 w 1939925"/>
                <a:gd name="connsiteY60" fmla="*/ 1249420 h 1656612"/>
                <a:gd name="connsiteX61" fmla="*/ 1533987 w 1939925"/>
                <a:gd name="connsiteY61" fmla="*/ 1292282 h 1656612"/>
                <a:gd name="connsiteX62" fmla="*/ 1569706 w 1939925"/>
                <a:gd name="connsiteY62" fmla="*/ 1289901 h 1656612"/>
                <a:gd name="connsiteX63" fmla="*/ 1579231 w 1939925"/>
                <a:gd name="connsiteY63" fmla="*/ 1308951 h 1656612"/>
                <a:gd name="connsiteX64" fmla="*/ 1610187 w 1939925"/>
                <a:gd name="connsiteY64" fmla="*/ 1316095 h 1656612"/>
                <a:gd name="connsiteX65" fmla="*/ 1617331 w 1939925"/>
                <a:gd name="connsiteY65" fmla="*/ 1337526 h 1656612"/>
                <a:gd name="connsiteX66" fmla="*/ 1650668 w 1939925"/>
                <a:gd name="connsiteY66" fmla="*/ 1337526 h 1656612"/>
                <a:gd name="connsiteX67" fmla="*/ 1657812 w 1939925"/>
                <a:gd name="connsiteY67" fmla="*/ 1397057 h 1656612"/>
                <a:gd name="connsiteX68" fmla="*/ 1691150 w 1939925"/>
                <a:gd name="connsiteY68" fmla="*/ 1397057 h 1656612"/>
                <a:gd name="connsiteX69" fmla="*/ 1695912 w 1939925"/>
                <a:gd name="connsiteY69" fmla="*/ 1435157 h 1656612"/>
                <a:gd name="connsiteX70" fmla="*/ 1729250 w 1939925"/>
                <a:gd name="connsiteY70" fmla="*/ 1437538 h 1656612"/>
                <a:gd name="connsiteX71" fmla="*/ 1729250 w 1939925"/>
                <a:gd name="connsiteY71" fmla="*/ 1485163 h 1656612"/>
                <a:gd name="connsiteX72" fmla="*/ 1762587 w 1939925"/>
                <a:gd name="connsiteY72" fmla="*/ 1487545 h 1656612"/>
                <a:gd name="connsiteX73" fmla="*/ 1769731 w 1939925"/>
                <a:gd name="connsiteY73" fmla="*/ 1501832 h 1656612"/>
                <a:gd name="connsiteX74" fmla="*/ 1879268 w 1939925"/>
                <a:gd name="connsiteY74" fmla="*/ 1506595 h 1656612"/>
                <a:gd name="connsiteX75" fmla="*/ 1898318 w 1939925"/>
                <a:gd name="connsiteY75" fmla="*/ 1523263 h 1656612"/>
                <a:gd name="connsiteX76" fmla="*/ 1931656 w 1939925"/>
                <a:gd name="connsiteY76" fmla="*/ 1528026 h 1656612"/>
                <a:gd name="connsiteX77" fmla="*/ 1939925 w 1939925"/>
                <a:gd name="connsiteY77" fmla="*/ 1656612 h 1656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939925" h="1656612">
                  <a:moveTo>
                    <a:pt x="0" y="5612"/>
                  </a:moveTo>
                  <a:cubicBezTo>
                    <a:pt x="14442" y="20165"/>
                    <a:pt x="33645" y="-10527"/>
                    <a:pt x="48087" y="4026"/>
                  </a:cubicBezTo>
                  <a:cubicBezTo>
                    <a:pt x="56025" y="10376"/>
                    <a:pt x="37768" y="42920"/>
                    <a:pt x="45706" y="49270"/>
                  </a:cubicBezTo>
                  <a:cubicBezTo>
                    <a:pt x="57612" y="61176"/>
                    <a:pt x="79044" y="51651"/>
                    <a:pt x="90950" y="63557"/>
                  </a:cubicBezTo>
                  <a:cubicBezTo>
                    <a:pt x="106031" y="74670"/>
                    <a:pt x="75869" y="69113"/>
                    <a:pt x="90950" y="80226"/>
                  </a:cubicBezTo>
                  <a:cubicBezTo>
                    <a:pt x="98094" y="88957"/>
                    <a:pt x="117143" y="69114"/>
                    <a:pt x="124287" y="77845"/>
                  </a:cubicBezTo>
                  <a:cubicBezTo>
                    <a:pt x="131431" y="83401"/>
                    <a:pt x="117143" y="93720"/>
                    <a:pt x="124287" y="99276"/>
                  </a:cubicBezTo>
                  <a:cubicBezTo>
                    <a:pt x="131431" y="106420"/>
                    <a:pt x="152862" y="92132"/>
                    <a:pt x="160006" y="99276"/>
                  </a:cubicBezTo>
                  <a:cubicBezTo>
                    <a:pt x="169531" y="105626"/>
                    <a:pt x="157625" y="114357"/>
                    <a:pt x="167150" y="120707"/>
                  </a:cubicBezTo>
                  <a:cubicBezTo>
                    <a:pt x="174294" y="127851"/>
                    <a:pt x="221918" y="106419"/>
                    <a:pt x="229062" y="113563"/>
                  </a:cubicBezTo>
                  <a:cubicBezTo>
                    <a:pt x="235412" y="118326"/>
                    <a:pt x="236999" y="132613"/>
                    <a:pt x="243349" y="137376"/>
                  </a:cubicBezTo>
                  <a:cubicBezTo>
                    <a:pt x="248905" y="142932"/>
                    <a:pt x="273512" y="131820"/>
                    <a:pt x="279068" y="137376"/>
                  </a:cubicBezTo>
                  <a:cubicBezTo>
                    <a:pt x="285418" y="142138"/>
                    <a:pt x="272718" y="168333"/>
                    <a:pt x="279068" y="173095"/>
                  </a:cubicBezTo>
                  <a:cubicBezTo>
                    <a:pt x="283831" y="178651"/>
                    <a:pt x="312405" y="172301"/>
                    <a:pt x="317168" y="177857"/>
                  </a:cubicBezTo>
                  <a:cubicBezTo>
                    <a:pt x="323518" y="181032"/>
                    <a:pt x="317962" y="198495"/>
                    <a:pt x="324312" y="201670"/>
                  </a:cubicBezTo>
                  <a:cubicBezTo>
                    <a:pt x="330662" y="206432"/>
                    <a:pt x="356062" y="199289"/>
                    <a:pt x="362412" y="204051"/>
                  </a:cubicBezTo>
                  <a:cubicBezTo>
                    <a:pt x="369556" y="211195"/>
                    <a:pt x="362412" y="227863"/>
                    <a:pt x="369556" y="235007"/>
                  </a:cubicBezTo>
                  <a:cubicBezTo>
                    <a:pt x="375112" y="240563"/>
                    <a:pt x="399719" y="234214"/>
                    <a:pt x="405275" y="239770"/>
                  </a:cubicBezTo>
                  <a:cubicBezTo>
                    <a:pt x="410037" y="245326"/>
                    <a:pt x="402894" y="272314"/>
                    <a:pt x="407656" y="277870"/>
                  </a:cubicBezTo>
                  <a:cubicBezTo>
                    <a:pt x="417181" y="287395"/>
                    <a:pt x="438612" y="275488"/>
                    <a:pt x="448137" y="285013"/>
                  </a:cubicBezTo>
                  <a:cubicBezTo>
                    <a:pt x="456075" y="293744"/>
                    <a:pt x="475918" y="292952"/>
                    <a:pt x="483856" y="301683"/>
                  </a:cubicBezTo>
                  <a:cubicBezTo>
                    <a:pt x="491000" y="308827"/>
                    <a:pt x="476712" y="370738"/>
                    <a:pt x="483856" y="377882"/>
                  </a:cubicBezTo>
                  <a:cubicBezTo>
                    <a:pt x="491000" y="386613"/>
                    <a:pt x="524337" y="376295"/>
                    <a:pt x="531481" y="385026"/>
                  </a:cubicBezTo>
                  <a:cubicBezTo>
                    <a:pt x="539418" y="390582"/>
                    <a:pt x="523544" y="415189"/>
                    <a:pt x="531481" y="420745"/>
                  </a:cubicBezTo>
                  <a:cubicBezTo>
                    <a:pt x="536243" y="424714"/>
                    <a:pt x="560056" y="419157"/>
                    <a:pt x="564818" y="423126"/>
                  </a:cubicBezTo>
                  <a:cubicBezTo>
                    <a:pt x="571168" y="428682"/>
                    <a:pt x="556088" y="455670"/>
                    <a:pt x="562438" y="461226"/>
                  </a:cubicBezTo>
                  <a:cubicBezTo>
                    <a:pt x="567200" y="462813"/>
                    <a:pt x="600538" y="462020"/>
                    <a:pt x="605300" y="463607"/>
                  </a:cubicBezTo>
                  <a:cubicBezTo>
                    <a:pt x="613237" y="472338"/>
                    <a:pt x="599744" y="514407"/>
                    <a:pt x="607681" y="523138"/>
                  </a:cubicBezTo>
                  <a:cubicBezTo>
                    <a:pt x="617206" y="531869"/>
                    <a:pt x="669593" y="516789"/>
                    <a:pt x="679118" y="525520"/>
                  </a:cubicBezTo>
                  <a:cubicBezTo>
                    <a:pt x="684674" y="531076"/>
                    <a:pt x="680706" y="562826"/>
                    <a:pt x="686262" y="568382"/>
                  </a:cubicBezTo>
                  <a:cubicBezTo>
                    <a:pt x="693406" y="575526"/>
                    <a:pt x="714837" y="556476"/>
                    <a:pt x="721981" y="563620"/>
                  </a:cubicBezTo>
                  <a:cubicBezTo>
                    <a:pt x="727537" y="568382"/>
                    <a:pt x="725950" y="582670"/>
                    <a:pt x="731506" y="587432"/>
                  </a:cubicBezTo>
                  <a:cubicBezTo>
                    <a:pt x="739443" y="595370"/>
                    <a:pt x="759288" y="584257"/>
                    <a:pt x="767225" y="592195"/>
                  </a:cubicBezTo>
                  <a:cubicBezTo>
                    <a:pt x="775162" y="599339"/>
                    <a:pt x="756906" y="637438"/>
                    <a:pt x="764843" y="644582"/>
                  </a:cubicBezTo>
                  <a:cubicBezTo>
                    <a:pt x="771193" y="650932"/>
                    <a:pt x="806118" y="640614"/>
                    <a:pt x="812468" y="646964"/>
                  </a:cubicBezTo>
                  <a:cubicBezTo>
                    <a:pt x="819612" y="654108"/>
                    <a:pt x="795799" y="720782"/>
                    <a:pt x="802943" y="727926"/>
                  </a:cubicBezTo>
                  <a:cubicBezTo>
                    <a:pt x="809293" y="734276"/>
                    <a:pt x="865650" y="721576"/>
                    <a:pt x="872000" y="727926"/>
                  </a:cubicBezTo>
                  <a:cubicBezTo>
                    <a:pt x="879144" y="734276"/>
                    <a:pt x="900574" y="740626"/>
                    <a:pt x="907718" y="746976"/>
                  </a:cubicBezTo>
                  <a:cubicBezTo>
                    <a:pt x="914068" y="754120"/>
                    <a:pt x="958518" y="742213"/>
                    <a:pt x="964868" y="749357"/>
                  </a:cubicBezTo>
                  <a:cubicBezTo>
                    <a:pt x="975187" y="759676"/>
                    <a:pt x="966456" y="812857"/>
                    <a:pt x="976775" y="823176"/>
                  </a:cubicBezTo>
                  <a:cubicBezTo>
                    <a:pt x="984712" y="831113"/>
                    <a:pt x="1035513" y="822383"/>
                    <a:pt x="1043450" y="830320"/>
                  </a:cubicBezTo>
                  <a:cubicBezTo>
                    <a:pt x="1049006" y="836670"/>
                    <a:pt x="1047419" y="850163"/>
                    <a:pt x="1052975" y="856513"/>
                  </a:cubicBezTo>
                  <a:cubicBezTo>
                    <a:pt x="1056944" y="862069"/>
                    <a:pt x="1087106" y="850957"/>
                    <a:pt x="1091075" y="856513"/>
                  </a:cubicBezTo>
                  <a:cubicBezTo>
                    <a:pt x="1098219" y="864451"/>
                    <a:pt x="1086312" y="858100"/>
                    <a:pt x="1093456" y="866038"/>
                  </a:cubicBezTo>
                  <a:cubicBezTo>
                    <a:pt x="1102187" y="873976"/>
                    <a:pt x="1158544" y="860482"/>
                    <a:pt x="1167275" y="868420"/>
                  </a:cubicBezTo>
                  <a:cubicBezTo>
                    <a:pt x="1172037" y="872389"/>
                    <a:pt x="1167275" y="909694"/>
                    <a:pt x="1172037" y="913663"/>
                  </a:cubicBezTo>
                  <a:cubicBezTo>
                    <a:pt x="1176800" y="918426"/>
                    <a:pt x="1200612" y="906519"/>
                    <a:pt x="1205375" y="911282"/>
                  </a:cubicBezTo>
                  <a:cubicBezTo>
                    <a:pt x="1210931" y="916838"/>
                    <a:pt x="1204581" y="931920"/>
                    <a:pt x="1210137" y="937476"/>
                  </a:cubicBezTo>
                  <a:cubicBezTo>
                    <a:pt x="1216487" y="943032"/>
                    <a:pt x="1241887" y="934301"/>
                    <a:pt x="1248237" y="939857"/>
                  </a:cubicBezTo>
                  <a:cubicBezTo>
                    <a:pt x="1253793" y="944620"/>
                    <a:pt x="1245062" y="1004150"/>
                    <a:pt x="1250618" y="1008913"/>
                  </a:cubicBezTo>
                  <a:cubicBezTo>
                    <a:pt x="1256968" y="1014469"/>
                    <a:pt x="1275225" y="1015264"/>
                    <a:pt x="1281575" y="1020820"/>
                  </a:cubicBezTo>
                  <a:cubicBezTo>
                    <a:pt x="1287925" y="1026376"/>
                    <a:pt x="1294672" y="1051379"/>
                    <a:pt x="1300625" y="1061301"/>
                  </a:cubicBezTo>
                  <a:cubicBezTo>
                    <a:pt x="1306181" y="1067651"/>
                    <a:pt x="1326025" y="1059713"/>
                    <a:pt x="1331581" y="1066063"/>
                  </a:cubicBezTo>
                  <a:lnTo>
                    <a:pt x="1343487" y="1080351"/>
                  </a:lnTo>
                  <a:cubicBezTo>
                    <a:pt x="1349043" y="1084320"/>
                    <a:pt x="1361744" y="1078763"/>
                    <a:pt x="1367300" y="1082732"/>
                  </a:cubicBezTo>
                  <a:cubicBezTo>
                    <a:pt x="1373650" y="1089876"/>
                    <a:pt x="1363331" y="1120832"/>
                    <a:pt x="1369681" y="1127976"/>
                  </a:cubicBezTo>
                  <a:cubicBezTo>
                    <a:pt x="1377618" y="1135120"/>
                    <a:pt x="1435563" y="1113688"/>
                    <a:pt x="1443500" y="1120832"/>
                  </a:cubicBezTo>
                  <a:cubicBezTo>
                    <a:pt x="1449850" y="1127182"/>
                    <a:pt x="1441912" y="1159726"/>
                    <a:pt x="1448262" y="1166076"/>
                  </a:cubicBezTo>
                  <a:cubicBezTo>
                    <a:pt x="1453818" y="1172426"/>
                    <a:pt x="1483187" y="1162107"/>
                    <a:pt x="1488743" y="1168457"/>
                  </a:cubicBezTo>
                  <a:cubicBezTo>
                    <a:pt x="1493506" y="1174013"/>
                    <a:pt x="1491124" y="1234339"/>
                    <a:pt x="1495887" y="1239895"/>
                  </a:cubicBezTo>
                  <a:cubicBezTo>
                    <a:pt x="1501443" y="1247039"/>
                    <a:pt x="1526050" y="1242276"/>
                    <a:pt x="1531606" y="1249420"/>
                  </a:cubicBezTo>
                  <a:cubicBezTo>
                    <a:pt x="1538750" y="1258151"/>
                    <a:pt x="1526843" y="1283551"/>
                    <a:pt x="1533987" y="1292282"/>
                  </a:cubicBezTo>
                  <a:cubicBezTo>
                    <a:pt x="1538750" y="1294663"/>
                    <a:pt x="1564943" y="1287520"/>
                    <a:pt x="1569706" y="1289901"/>
                  </a:cubicBezTo>
                  <a:cubicBezTo>
                    <a:pt x="1573675" y="1295457"/>
                    <a:pt x="1575262" y="1303395"/>
                    <a:pt x="1579231" y="1308951"/>
                  </a:cubicBezTo>
                  <a:cubicBezTo>
                    <a:pt x="1582406" y="1314507"/>
                    <a:pt x="1607012" y="1310539"/>
                    <a:pt x="1610187" y="1316095"/>
                  </a:cubicBezTo>
                  <a:cubicBezTo>
                    <a:pt x="1618918" y="1320064"/>
                    <a:pt x="1610584" y="1333954"/>
                    <a:pt x="1617331" y="1337526"/>
                  </a:cubicBezTo>
                  <a:cubicBezTo>
                    <a:pt x="1624078" y="1341098"/>
                    <a:pt x="1646302" y="1326810"/>
                    <a:pt x="1650668" y="1337526"/>
                  </a:cubicBezTo>
                  <a:cubicBezTo>
                    <a:pt x="1656224" y="1346257"/>
                    <a:pt x="1652256" y="1388326"/>
                    <a:pt x="1657812" y="1397057"/>
                  </a:cubicBezTo>
                  <a:cubicBezTo>
                    <a:pt x="1663368" y="1401026"/>
                    <a:pt x="1685594" y="1393088"/>
                    <a:pt x="1691150" y="1397057"/>
                  </a:cubicBezTo>
                  <a:cubicBezTo>
                    <a:pt x="1695119" y="1402613"/>
                    <a:pt x="1691943" y="1429601"/>
                    <a:pt x="1695912" y="1435157"/>
                  </a:cubicBezTo>
                  <a:cubicBezTo>
                    <a:pt x="1700675" y="1440713"/>
                    <a:pt x="1724487" y="1431982"/>
                    <a:pt x="1729250" y="1437538"/>
                  </a:cubicBezTo>
                  <a:cubicBezTo>
                    <a:pt x="1733219" y="1443888"/>
                    <a:pt x="1725281" y="1478813"/>
                    <a:pt x="1729250" y="1485163"/>
                  </a:cubicBezTo>
                  <a:cubicBezTo>
                    <a:pt x="1737981" y="1493101"/>
                    <a:pt x="1753856" y="1479607"/>
                    <a:pt x="1762587" y="1487545"/>
                  </a:cubicBezTo>
                  <a:cubicBezTo>
                    <a:pt x="1768937" y="1494689"/>
                    <a:pt x="1763381" y="1494688"/>
                    <a:pt x="1769731" y="1501832"/>
                  </a:cubicBezTo>
                  <a:cubicBezTo>
                    <a:pt x="1776875" y="1508976"/>
                    <a:pt x="1872124" y="1499451"/>
                    <a:pt x="1879268" y="1506595"/>
                  </a:cubicBezTo>
                  <a:cubicBezTo>
                    <a:pt x="1881649" y="1515326"/>
                    <a:pt x="1895937" y="1514532"/>
                    <a:pt x="1898318" y="1523263"/>
                  </a:cubicBezTo>
                  <a:cubicBezTo>
                    <a:pt x="1899906" y="1529613"/>
                    <a:pt x="1930068" y="1521676"/>
                    <a:pt x="1931656" y="1528026"/>
                  </a:cubicBezTo>
                  <a:lnTo>
                    <a:pt x="1939925" y="1656612"/>
                  </a:lnTo>
                </a:path>
              </a:pathLst>
            </a:custGeom>
            <a:noFill/>
            <a:ln w="19050" cap="flat" cmpd="sng" algn="ctr">
              <a:solidFill>
                <a:srgbClr val="82CD30"/>
              </a:solidFill>
              <a:prstDash val="solid"/>
            </a:ln>
            <a:effectLst/>
          </p:spPr>
          <p:txBody>
            <a:bodyPr rtlCol="0" anchor="ctr"/>
            <a:lstStyle/>
            <a:p>
              <a:pPr algn="ctr" defTabSz="685800">
                <a:defRPr/>
              </a:pPr>
              <a:endParaRPr lang="en-CA" sz="1350" kern="0" dirty="0">
                <a:latin typeface="Arial" charset="0"/>
                <a:cs typeface="Arial" charset="0"/>
              </a:endParaRPr>
            </a:p>
          </p:txBody>
        </p:sp>
      </p:grpSp>
      <p:sp>
        <p:nvSpPr>
          <p:cNvPr id="44" name="TextBox 43"/>
          <p:cNvSpPr txBox="1"/>
          <p:nvPr/>
        </p:nvSpPr>
        <p:spPr>
          <a:xfrm>
            <a:off x="7558339" y="2337937"/>
            <a:ext cx="572647" cy="215444"/>
          </a:xfrm>
          <a:prstGeom prst="rect">
            <a:avLst/>
          </a:prstGeom>
          <a:noFill/>
        </p:spPr>
        <p:txBody>
          <a:bodyPr wrap="square" rtlCol="0">
            <a:spAutoFit/>
          </a:bodyPr>
          <a:lstStyle/>
          <a:p>
            <a:pPr defTabSz="685800">
              <a:defRPr/>
            </a:pPr>
            <a:r>
              <a:rPr lang="en-CA" sz="800" kern="0" dirty="0">
                <a:latin typeface="Arial" charset="0"/>
                <a:ea typeface="Arial" charset="0"/>
                <a:cs typeface="Arial" charset="0"/>
              </a:rPr>
              <a:t>P&lt;0.001</a:t>
            </a:r>
          </a:p>
        </p:txBody>
      </p:sp>
      <p:sp>
        <p:nvSpPr>
          <p:cNvPr id="45" name="TextBox 44"/>
          <p:cNvSpPr txBox="1"/>
          <p:nvPr/>
        </p:nvSpPr>
        <p:spPr>
          <a:xfrm>
            <a:off x="7558339" y="1999512"/>
            <a:ext cx="846890" cy="215444"/>
          </a:xfrm>
          <a:prstGeom prst="rect">
            <a:avLst/>
          </a:prstGeom>
          <a:noFill/>
        </p:spPr>
        <p:txBody>
          <a:bodyPr wrap="square" rtlCol="0">
            <a:spAutoFit/>
          </a:bodyPr>
          <a:lstStyle/>
          <a:p>
            <a:pPr defTabSz="685800">
              <a:defRPr/>
            </a:pPr>
            <a:r>
              <a:rPr lang="en-CA" sz="800" kern="0" dirty="0">
                <a:latin typeface="Arial" charset="0"/>
                <a:ea typeface="Arial" charset="0"/>
                <a:cs typeface="Arial" charset="0"/>
              </a:rPr>
              <a:t>PPI non-users</a:t>
            </a:r>
          </a:p>
        </p:txBody>
      </p:sp>
      <p:sp>
        <p:nvSpPr>
          <p:cNvPr id="46" name="TextBox 45"/>
          <p:cNvSpPr txBox="1"/>
          <p:nvPr/>
        </p:nvSpPr>
        <p:spPr>
          <a:xfrm>
            <a:off x="7558342" y="2168725"/>
            <a:ext cx="1179860" cy="215444"/>
          </a:xfrm>
          <a:prstGeom prst="rect">
            <a:avLst/>
          </a:prstGeom>
          <a:noFill/>
        </p:spPr>
        <p:txBody>
          <a:bodyPr wrap="square" rtlCol="0">
            <a:spAutoFit/>
          </a:bodyPr>
          <a:lstStyle/>
          <a:p>
            <a:pPr defTabSz="685800">
              <a:defRPr/>
            </a:pPr>
            <a:r>
              <a:rPr lang="en-CA" sz="800" kern="0" dirty="0">
                <a:latin typeface="Arial" charset="0"/>
                <a:ea typeface="Arial" charset="0"/>
                <a:cs typeface="Arial" charset="0"/>
              </a:rPr>
              <a:t>PPI “ever” users</a:t>
            </a:r>
          </a:p>
        </p:txBody>
      </p:sp>
      <p:cxnSp>
        <p:nvCxnSpPr>
          <p:cNvPr id="47" name="Straight Connector 46"/>
          <p:cNvCxnSpPr/>
          <p:nvPr/>
        </p:nvCxnSpPr>
        <p:spPr>
          <a:xfrm>
            <a:off x="7394906" y="2109206"/>
            <a:ext cx="179513" cy="0"/>
          </a:xfrm>
          <a:prstGeom prst="line">
            <a:avLst/>
          </a:prstGeom>
          <a:noFill/>
          <a:ln w="19050" cap="flat" cmpd="sng" algn="ctr">
            <a:solidFill>
              <a:srgbClr val="00B0F0"/>
            </a:solidFill>
            <a:prstDash val="solid"/>
          </a:ln>
          <a:effectLst/>
        </p:spPr>
      </p:cxnSp>
      <p:cxnSp>
        <p:nvCxnSpPr>
          <p:cNvPr id="48" name="Straight Connector 47"/>
          <p:cNvCxnSpPr/>
          <p:nvPr/>
        </p:nvCxnSpPr>
        <p:spPr>
          <a:xfrm>
            <a:off x="7394900" y="2279636"/>
            <a:ext cx="179513" cy="0"/>
          </a:xfrm>
          <a:prstGeom prst="line">
            <a:avLst/>
          </a:prstGeom>
          <a:noFill/>
          <a:ln w="19050" cap="flat" cmpd="sng" algn="ctr">
            <a:solidFill>
              <a:srgbClr val="82CD30"/>
            </a:solidFill>
            <a:prstDash val="solid"/>
          </a:ln>
          <a:effectLst/>
        </p:spPr>
      </p:cxnSp>
      <p:grpSp>
        <p:nvGrpSpPr>
          <p:cNvPr id="116" name="Group 115"/>
          <p:cNvGrpSpPr/>
          <p:nvPr/>
        </p:nvGrpSpPr>
        <p:grpSpPr>
          <a:xfrm>
            <a:off x="4799533" y="2091845"/>
            <a:ext cx="3699890" cy="3864375"/>
            <a:chOff x="4799533" y="2091845"/>
            <a:chExt cx="3699890" cy="3864375"/>
          </a:xfrm>
        </p:grpSpPr>
        <p:grpSp>
          <p:nvGrpSpPr>
            <p:cNvPr id="115" name="Group 114"/>
            <p:cNvGrpSpPr/>
            <p:nvPr/>
          </p:nvGrpSpPr>
          <p:grpSpPr>
            <a:xfrm>
              <a:off x="4799533" y="2091845"/>
              <a:ext cx="3699890" cy="3864375"/>
              <a:chOff x="4799533" y="2091845"/>
              <a:chExt cx="3699890" cy="3864375"/>
            </a:xfrm>
          </p:grpSpPr>
          <p:cxnSp>
            <p:nvCxnSpPr>
              <p:cNvPr id="61" name="Straight Connector 60"/>
              <p:cNvCxnSpPr/>
              <p:nvPr/>
            </p:nvCxnSpPr>
            <p:spPr>
              <a:xfrm>
                <a:off x="5661823" y="4586929"/>
                <a:ext cx="43573" cy="0"/>
              </a:xfrm>
              <a:prstGeom prst="line">
                <a:avLst/>
              </a:prstGeom>
              <a:noFill/>
              <a:ln w="12700" cap="flat" cmpd="sng" algn="ctr">
                <a:solidFill>
                  <a:schemeClr val="tx1"/>
                </a:solidFill>
                <a:prstDash val="solid"/>
              </a:ln>
              <a:effectLst/>
            </p:spPr>
          </p:cxnSp>
          <p:sp>
            <p:nvSpPr>
              <p:cNvPr id="38" name="TextBox 37"/>
              <p:cNvSpPr txBox="1"/>
              <p:nvPr/>
            </p:nvSpPr>
            <p:spPr>
              <a:xfrm>
                <a:off x="5375563" y="4518120"/>
                <a:ext cx="246863" cy="153888"/>
              </a:xfrm>
              <a:prstGeom prst="rect">
                <a:avLst/>
              </a:prstGeom>
              <a:noFill/>
            </p:spPr>
            <p:txBody>
              <a:bodyPr wrap="none" lIns="0" tIns="0" rIns="0" bIns="0" rtlCol="0">
                <a:spAutoFit/>
              </a:bodyPr>
              <a:lstStyle/>
              <a:p>
                <a:pPr algn="r" defTabSz="685800">
                  <a:defRPr/>
                </a:pPr>
                <a:r>
                  <a:rPr lang="en-CA" sz="1000" kern="0" dirty="0">
                    <a:latin typeface="Arial" charset="0"/>
                    <a:ea typeface="Arial" charset="0"/>
                    <a:cs typeface="Arial" charset="0"/>
                  </a:rPr>
                  <a:t>0.75</a:t>
                </a:r>
              </a:p>
            </p:txBody>
          </p:sp>
          <p:grpSp>
            <p:nvGrpSpPr>
              <p:cNvPr id="114" name="Group 113"/>
              <p:cNvGrpSpPr/>
              <p:nvPr/>
            </p:nvGrpSpPr>
            <p:grpSpPr>
              <a:xfrm>
                <a:off x="4799533" y="2091845"/>
                <a:ext cx="3699890" cy="3864375"/>
                <a:chOff x="4799533" y="2091845"/>
                <a:chExt cx="3699890" cy="3864375"/>
              </a:xfrm>
            </p:grpSpPr>
            <p:sp>
              <p:nvSpPr>
                <p:cNvPr id="7" name="TextBox 6"/>
                <p:cNvSpPr txBox="1"/>
                <p:nvPr/>
              </p:nvSpPr>
              <p:spPr>
                <a:xfrm>
                  <a:off x="5224195" y="5586888"/>
                  <a:ext cx="3275228" cy="369332"/>
                </a:xfrm>
                <a:prstGeom prst="rect">
                  <a:avLst/>
                </a:prstGeom>
                <a:noFill/>
              </p:spPr>
              <p:txBody>
                <a:bodyPr wrap="square" rtlCol="0">
                  <a:spAutoFit/>
                </a:bodyPr>
                <a:lstStyle/>
                <a:p>
                  <a:pPr algn="ctr" defTabSz="685800">
                    <a:defRPr/>
                  </a:pPr>
                  <a:r>
                    <a:rPr lang="en-CA" sz="900" kern="0" dirty="0">
                      <a:latin typeface="Arial" charset="0"/>
                      <a:ea typeface="Arial" charset="0"/>
                      <a:cs typeface="Arial" charset="0"/>
                    </a:rPr>
                    <a:t>Kaplan–Meier curve showing unadjusted fragility </a:t>
                  </a:r>
                  <a:br>
                    <a:rPr lang="en-CA" sz="900" kern="0" dirty="0">
                      <a:latin typeface="Arial" charset="0"/>
                      <a:ea typeface="Arial" charset="0"/>
                      <a:cs typeface="Arial" charset="0"/>
                    </a:rPr>
                  </a:br>
                  <a:r>
                    <a:rPr lang="en-CA" sz="900" kern="0" dirty="0">
                      <a:latin typeface="Arial" charset="0"/>
                      <a:ea typeface="Arial" charset="0"/>
                      <a:cs typeface="Arial" charset="0"/>
                    </a:rPr>
                    <a:t>fracture-free survival by PPI use (defined as PPI ever use).</a:t>
                  </a:r>
                </a:p>
              </p:txBody>
            </p:sp>
            <p:sp>
              <p:nvSpPr>
                <p:cNvPr id="29" name="Rectangle 9"/>
                <p:cNvSpPr>
                  <a:spLocks noChangeArrowheads="1"/>
                </p:cNvSpPr>
                <p:nvPr/>
              </p:nvSpPr>
              <p:spPr bwMode="auto">
                <a:xfrm rot="16200000">
                  <a:off x="3671837" y="3219541"/>
                  <a:ext cx="2670890" cy="415498"/>
                </a:xfrm>
                <a:prstGeom prst="rect">
                  <a:avLst/>
                </a:prstGeom>
                <a:noFill/>
                <a:ln w="9525">
                  <a:noFill/>
                  <a:miter lim="800000"/>
                  <a:headEnd/>
                  <a:tailEnd/>
                </a:ln>
              </p:spPr>
              <p:txBody>
                <a:bodyPr wrap="square">
                  <a:spAutoFit/>
                </a:bodyPr>
                <a:lstStyle/>
                <a:p>
                  <a:pPr algn="ctr" defTabSz="685800" fontAlgn="base">
                    <a:spcBef>
                      <a:spcPct val="0"/>
                    </a:spcBef>
                    <a:spcAft>
                      <a:spcPct val="0"/>
                    </a:spcAft>
                    <a:defRPr/>
                  </a:pPr>
                  <a:r>
                    <a:rPr lang="en-CA" sz="1050" b="1" kern="0" dirty="0">
                      <a:latin typeface="Arial" charset="0"/>
                      <a:ea typeface="Arial" charset="0"/>
                      <a:cs typeface="Arial" charset="0"/>
                    </a:rPr>
                    <a:t>Fraction of Participants Not Experiencing a Fragility Fracture</a:t>
                  </a:r>
                </a:p>
              </p:txBody>
            </p:sp>
            <p:grpSp>
              <p:nvGrpSpPr>
                <p:cNvPr id="113" name="Group 112"/>
                <p:cNvGrpSpPr/>
                <p:nvPr/>
              </p:nvGrpSpPr>
              <p:grpSpPr>
                <a:xfrm>
                  <a:off x="5375563" y="2103754"/>
                  <a:ext cx="3101260" cy="3257276"/>
                  <a:chOff x="5375563" y="2103754"/>
                  <a:chExt cx="3101260" cy="3257276"/>
                </a:xfrm>
              </p:grpSpPr>
              <p:cxnSp>
                <p:nvCxnSpPr>
                  <p:cNvPr id="52" name="Straight Connector 51"/>
                  <p:cNvCxnSpPr/>
                  <p:nvPr/>
                </p:nvCxnSpPr>
                <p:spPr>
                  <a:xfrm>
                    <a:off x="5705396" y="2103754"/>
                    <a:ext cx="0" cy="2621712"/>
                  </a:xfrm>
                  <a:prstGeom prst="line">
                    <a:avLst/>
                  </a:prstGeom>
                  <a:noFill/>
                  <a:ln w="12700" cap="flat" cmpd="sng" algn="ctr">
                    <a:solidFill>
                      <a:schemeClr val="tx1"/>
                    </a:solidFill>
                    <a:prstDash val="solid"/>
                  </a:ln>
                  <a:effectLst/>
                </p:spPr>
              </p:cxnSp>
              <p:cxnSp>
                <p:nvCxnSpPr>
                  <p:cNvPr id="53" name="Straight Connector 52"/>
                  <p:cNvCxnSpPr/>
                  <p:nvPr/>
                </p:nvCxnSpPr>
                <p:spPr>
                  <a:xfrm>
                    <a:off x="5705396" y="4719450"/>
                    <a:ext cx="2495558" cy="0"/>
                  </a:xfrm>
                  <a:prstGeom prst="line">
                    <a:avLst/>
                  </a:prstGeom>
                  <a:noFill/>
                  <a:ln w="12700" cap="flat" cmpd="sng" algn="ctr">
                    <a:solidFill>
                      <a:schemeClr val="tx1"/>
                    </a:solidFill>
                    <a:prstDash val="solid"/>
                  </a:ln>
                  <a:effectLst/>
                </p:spPr>
              </p:cxnSp>
              <p:cxnSp>
                <p:nvCxnSpPr>
                  <p:cNvPr id="54" name="Straight Connector 53"/>
                  <p:cNvCxnSpPr/>
                  <p:nvPr/>
                </p:nvCxnSpPr>
                <p:spPr>
                  <a:xfrm>
                    <a:off x="5830352" y="4718765"/>
                    <a:ext cx="0" cy="43971"/>
                  </a:xfrm>
                  <a:prstGeom prst="line">
                    <a:avLst/>
                  </a:prstGeom>
                  <a:noFill/>
                  <a:ln w="12700" cap="flat" cmpd="sng" algn="ctr">
                    <a:solidFill>
                      <a:schemeClr val="tx1"/>
                    </a:solidFill>
                    <a:prstDash val="solid"/>
                  </a:ln>
                  <a:effectLst/>
                </p:spPr>
              </p:cxnSp>
              <p:cxnSp>
                <p:nvCxnSpPr>
                  <p:cNvPr id="55" name="Straight Connector 54"/>
                  <p:cNvCxnSpPr/>
                  <p:nvPr/>
                </p:nvCxnSpPr>
                <p:spPr>
                  <a:xfrm>
                    <a:off x="6199592" y="4718765"/>
                    <a:ext cx="0" cy="43971"/>
                  </a:xfrm>
                  <a:prstGeom prst="line">
                    <a:avLst/>
                  </a:prstGeom>
                  <a:noFill/>
                  <a:ln w="12700" cap="flat" cmpd="sng" algn="ctr">
                    <a:solidFill>
                      <a:schemeClr val="tx1"/>
                    </a:solidFill>
                    <a:prstDash val="solid"/>
                  </a:ln>
                  <a:effectLst/>
                </p:spPr>
              </p:cxnSp>
              <p:cxnSp>
                <p:nvCxnSpPr>
                  <p:cNvPr id="56" name="Straight Connector 55"/>
                  <p:cNvCxnSpPr/>
                  <p:nvPr/>
                </p:nvCxnSpPr>
                <p:spPr>
                  <a:xfrm>
                    <a:off x="6573476" y="4718765"/>
                    <a:ext cx="0" cy="43971"/>
                  </a:xfrm>
                  <a:prstGeom prst="line">
                    <a:avLst/>
                  </a:prstGeom>
                  <a:noFill/>
                  <a:ln w="12700" cap="flat" cmpd="sng" algn="ctr">
                    <a:solidFill>
                      <a:schemeClr val="tx1"/>
                    </a:solidFill>
                    <a:prstDash val="solid"/>
                  </a:ln>
                  <a:effectLst/>
                </p:spPr>
              </p:cxnSp>
              <p:cxnSp>
                <p:nvCxnSpPr>
                  <p:cNvPr id="57" name="Straight Connector 56"/>
                  <p:cNvCxnSpPr/>
                  <p:nvPr/>
                </p:nvCxnSpPr>
                <p:spPr>
                  <a:xfrm>
                    <a:off x="6947361" y="4718765"/>
                    <a:ext cx="0" cy="43971"/>
                  </a:xfrm>
                  <a:prstGeom prst="line">
                    <a:avLst/>
                  </a:prstGeom>
                  <a:noFill/>
                  <a:ln w="12700" cap="flat" cmpd="sng" algn="ctr">
                    <a:solidFill>
                      <a:schemeClr val="tx1"/>
                    </a:solidFill>
                    <a:prstDash val="solid"/>
                  </a:ln>
                  <a:effectLst/>
                </p:spPr>
              </p:cxnSp>
              <p:cxnSp>
                <p:nvCxnSpPr>
                  <p:cNvPr id="58" name="Straight Connector 57"/>
                  <p:cNvCxnSpPr/>
                  <p:nvPr/>
                </p:nvCxnSpPr>
                <p:spPr>
                  <a:xfrm>
                    <a:off x="7318923" y="4718765"/>
                    <a:ext cx="0" cy="43971"/>
                  </a:xfrm>
                  <a:prstGeom prst="line">
                    <a:avLst/>
                  </a:prstGeom>
                  <a:noFill/>
                  <a:ln w="12700" cap="flat" cmpd="sng" algn="ctr">
                    <a:solidFill>
                      <a:schemeClr val="tx1"/>
                    </a:solidFill>
                    <a:prstDash val="solid"/>
                  </a:ln>
                  <a:effectLst/>
                </p:spPr>
              </p:cxnSp>
              <p:cxnSp>
                <p:nvCxnSpPr>
                  <p:cNvPr id="59" name="Straight Connector 58"/>
                  <p:cNvCxnSpPr/>
                  <p:nvPr/>
                </p:nvCxnSpPr>
                <p:spPr>
                  <a:xfrm>
                    <a:off x="7690486" y="4718765"/>
                    <a:ext cx="0" cy="43971"/>
                  </a:xfrm>
                  <a:prstGeom prst="line">
                    <a:avLst/>
                  </a:prstGeom>
                  <a:noFill/>
                  <a:ln w="12700" cap="flat" cmpd="sng" algn="ctr">
                    <a:solidFill>
                      <a:schemeClr val="tx1"/>
                    </a:solidFill>
                    <a:prstDash val="solid"/>
                  </a:ln>
                  <a:effectLst/>
                </p:spPr>
              </p:cxnSp>
              <p:cxnSp>
                <p:nvCxnSpPr>
                  <p:cNvPr id="60" name="Straight Connector 59"/>
                  <p:cNvCxnSpPr/>
                  <p:nvPr/>
                </p:nvCxnSpPr>
                <p:spPr>
                  <a:xfrm>
                    <a:off x="8063961" y="4718765"/>
                    <a:ext cx="0" cy="43971"/>
                  </a:xfrm>
                  <a:prstGeom prst="line">
                    <a:avLst/>
                  </a:prstGeom>
                  <a:noFill/>
                  <a:ln w="12700" cap="flat" cmpd="sng" algn="ctr">
                    <a:solidFill>
                      <a:schemeClr val="tx1"/>
                    </a:solidFill>
                    <a:prstDash val="solid"/>
                  </a:ln>
                  <a:effectLst/>
                </p:spPr>
              </p:cxnSp>
              <p:cxnSp>
                <p:nvCxnSpPr>
                  <p:cNvPr id="62" name="Straight Connector 61"/>
                  <p:cNvCxnSpPr/>
                  <p:nvPr/>
                </p:nvCxnSpPr>
                <p:spPr>
                  <a:xfrm>
                    <a:off x="5661823" y="4113187"/>
                    <a:ext cx="43573" cy="0"/>
                  </a:xfrm>
                  <a:prstGeom prst="line">
                    <a:avLst/>
                  </a:prstGeom>
                  <a:noFill/>
                  <a:ln w="12700" cap="flat" cmpd="sng" algn="ctr">
                    <a:solidFill>
                      <a:schemeClr val="tx1"/>
                    </a:solidFill>
                    <a:prstDash val="solid"/>
                  </a:ln>
                  <a:effectLst/>
                </p:spPr>
              </p:cxnSp>
              <p:cxnSp>
                <p:nvCxnSpPr>
                  <p:cNvPr id="63" name="Straight Connector 62"/>
                  <p:cNvCxnSpPr/>
                  <p:nvPr/>
                </p:nvCxnSpPr>
                <p:spPr>
                  <a:xfrm>
                    <a:off x="5661823" y="3642499"/>
                    <a:ext cx="43573" cy="0"/>
                  </a:xfrm>
                  <a:prstGeom prst="line">
                    <a:avLst/>
                  </a:prstGeom>
                  <a:noFill/>
                  <a:ln w="12700" cap="flat" cmpd="sng" algn="ctr">
                    <a:solidFill>
                      <a:schemeClr val="tx1"/>
                    </a:solidFill>
                    <a:prstDash val="solid"/>
                  </a:ln>
                  <a:effectLst/>
                </p:spPr>
              </p:cxnSp>
              <p:cxnSp>
                <p:nvCxnSpPr>
                  <p:cNvPr id="64" name="Straight Connector 63"/>
                  <p:cNvCxnSpPr/>
                  <p:nvPr/>
                </p:nvCxnSpPr>
                <p:spPr>
                  <a:xfrm>
                    <a:off x="5661823" y="3168757"/>
                    <a:ext cx="43573" cy="0"/>
                  </a:xfrm>
                  <a:prstGeom prst="line">
                    <a:avLst/>
                  </a:prstGeom>
                  <a:noFill/>
                  <a:ln w="12700" cap="flat" cmpd="sng" algn="ctr">
                    <a:solidFill>
                      <a:schemeClr val="tx1"/>
                    </a:solidFill>
                    <a:prstDash val="solid"/>
                  </a:ln>
                  <a:effectLst/>
                </p:spPr>
              </p:cxnSp>
              <p:cxnSp>
                <p:nvCxnSpPr>
                  <p:cNvPr id="65" name="Straight Connector 64"/>
                  <p:cNvCxnSpPr/>
                  <p:nvPr/>
                </p:nvCxnSpPr>
                <p:spPr>
                  <a:xfrm>
                    <a:off x="5661823" y="2692694"/>
                    <a:ext cx="43573" cy="0"/>
                  </a:xfrm>
                  <a:prstGeom prst="line">
                    <a:avLst/>
                  </a:prstGeom>
                  <a:noFill/>
                  <a:ln w="12700" cap="flat" cmpd="sng" algn="ctr">
                    <a:solidFill>
                      <a:schemeClr val="tx1"/>
                    </a:solidFill>
                    <a:prstDash val="solid"/>
                  </a:ln>
                  <a:effectLst/>
                </p:spPr>
              </p:cxnSp>
              <p:cxnSp>
                <p:nvCxnSpPr>
                  <p:cNvPr id="66" name="Straight Connector 65"/>
                  <p:cNvCxnSpPr/>
                  <p:nvPr/>
                </p:nvCxnSpPr>
                <p:spPr>
                  <a:xfrm>
                    <a:off x="5661823" y="2216342"/>
                    <a:ext cx="43573" cy="0"/>
                  </a:xfrm>
                  <a:prstGeom prst="line">
                    <a:avLst/>
                  </a:prstGeom>
                  <a:noFill/>
                  <a:ln w="12700" cap="flat" cmpd="sng" algn="ctr">
                    <a:solidFill>
                      <a:schemeClr val="tx1"/>
                    </a:solidFill>
                    <a:prstDash val="solid"/>
                  </a:ln>
                  <a:effectLst/>
                </p:spPr>
              </p:cxnSp>
              <p:sp>
                <p:nvSpPr>
                  <p:cNvPr id="30" name="TextBox 29"/>
                  <p:cNvSpPr txBox="1"/>
                  <p:nvPr/>
                </p:nvSpPr>
                <p:spPr>
                  <a:xfrm>
                    <a:off x="5398005" y="5107114"/>
                    <a:ext cx="3078818" cy="253916"/>
                  </a:xfrm>
                  <a:prstGeom prst="rect">
                    <a:avLst/>
                  </a:prstGeom>
                  <a:noFill/>
                </p:spPr>
                <p:txBody>
                  <a:bodyPr wrap="square" rtlCol="0">
                    <a:spAutoFit/>
                  </a:bodyPr>
                  <a:lstStyle/>
                  <a:p>
                    <a:pPr algn="ctr" defTabSz="685800">
                      <a:defRPr/>
                    </a:pPr>
                    <a:r>
                      <a:rPr lang="en-CA" sz="1050" b="1" kern="0" dirty="0">
                        <a:latin typeface="Arial" charset="0"/>
                        <a:ea typeface="Arial" charset="0"/>
                        <a:cs typeface="Arial" charset="0"/>
                      </a:rPr>
                      <a:t>Time to First Fragility Fracture, Months</a:t>
                    </a:r>
                  </a:p>
                </p:txBody>
              </p:sp>
              <p:grpSp>
                <p:nvGrpSpPr>
                  <p:cNvPr id="111" name="Group 110"/>
                  <p:cNvGrpSpPr/>
                  <p:nvPr/>
                </p:nvGrpSpPr>
                <p:grpSpPr>
                  <a:xfrm>
                    <a:off x="5792693" y="4795351"/>
                    <a:ext cx="2350067" cy="153888"/>
                    <a:chOff x="5792693" y="4847530"/>
                    <a:chExt cx="2350067" cy="153888"/>
                  </a:xfrm>
                </p:grpSpPr>
                <p:sp>
                  <p:nvSpPr>
                    <p:cNvPr id="31" name="TextBox 30"/>
                    <p:cNvSpPr txBox="1"/>
                    <p:nvPr/>
                  </p:nvSpPr>
                  <p:spPr>
                    <a:xfrm>
                      <a:off x="5792693" y="4847530"/>
                      <a:ext cx="70532" cy="153888"/>
                    </a:xfrm>
                    <a:prstGeom prst="rect">
                      <a:avLst/>
                    </a:prstGeom>
                    <a:noFill/>
                  </p:spPr>
                  <p:txBody>
                    <a:bodyPr wrap="none" lIns="0" tIns="0" rIns="0" bIns="0" rtlCol="0">
                      <a:spAutoFit/>
                    </a:bodyPr>
                    <a:lstStyle/>
                    <a:p>
                      <a:pPr algn="ctr" defTabSz="685800">
                        <a:defRPr/>
                      </a:pPr>
                      <a:r>
                        <a:rPr lang="en-CA" sz="1000" kern="0" dirty="0">
                          <a:latin typeface="Arial" charset="0"/>
                          <a:ea typeface="Arial" charset="0"/>
                          <a:cs typeface="Arial" charset="0"/>
                        </a:rPr>
                        <a:t>0</a:t>
                      </a:r>
                    </a:p>
                  </p:txBody>
                </p:sp>
                <p:sp>
                  <p:nvSpPr>
                    <p:cNvPr id="32" name="TextBox 31"/>
                    <p:cNvSpPr txBox="1"/>
                    <p:nvPr/>
                  </p:nvSpPr>
                  <p:spPr>
                    <a:xfrm>
                      <a:off x="6132061" y="4847530"/>
                      <a:ext cx="141064" cy="153888"/>
                    </a:xfrm>
                    <a:prstGeom prst="rect">
                      <a:avLst/>
                    </a:prstGeom>
                    <a:noFill/>
                  </p:spPr>
                  <p:txBody>
                    <a:bodyPr wrap="none" lIns="0" tIns="0" rIns="0" bIns="0" rtlCol="0">
                      <a:spAutoFit/>
                    </a:bodyPr>
                    <a:lstStyle/>
                    <a:p>
                      <a:pPr algn="ctr" defTabSz="685800">
                        <a:defRPr/>
                      </a:pPr>
                      <a:r>
                        <a:rPr lang="en-CA" sz="1000" kern="0" dirty="0">
                          <a:latin typeface="Arial" charset="0"/>
                          <a:ea typeface="Arial" charset="0"/>
                          <a:cs typeface="Arial" charset="0"/>
                        </a:rPr>
                        <a:t>20</a:t>
                      </a:r>
                    </a:p>
                  </p:txBody>
                </p:sp>
                <p:sp>
                  <p:nvSpPr>
                    <p:cNvPr id="33" name="TextBox 32"/>
                    <p:cNvSpPr txBox="1"/>
                    <p:nvPr/>
                  </p:nvSpPr>
                  <p:spPr>
                    <a:xfrm>
                      <a:off x="6506948" y="4847530"/>
                      <a:ext cx="141064" cy="153888"/>
                    </a:xfrm>
                    <a:prstGeom prst="rect">
                      <a:avLst/>
                    </a:prstGeom>
                    <a:noFill/>
                  </p:spPr>
                  <p:txBody>
                    <a:bodyPr wrap="none" lIns="0" tIns="0" rIns="0" bIns="0" rtlCol="0">
                      <a:spAutoFit/>
                    </a:bodyPr>
                    <a:lstStyle/>
                    <a:p>
                      <a:pPr algn="ctr" defTabSz="685800">
                        <a:defRPr/>
                      </a:pPr>
                      <a:r>
                        <a:rPr lang="en-CA" sz="1000" kern="0" dirty="0">
                          <a:latin typeface="Arial" charset="0"/>
                          <a:ea typeface="Arial" charset="0"/>
                          <a:cs typeface="Arial" charset="0"/>
                        </a:rPr>
                        <a:t>40</a:t>
                      </a:r>
                    </a:p>
                  </p:txBody>
                </p:sp>
                <p:sp>
                  <p:nvSpPr>
                    <p:cNvPr id="34" name="TextBox 33"/>
                    <p:cNvSpPr txBox="1"/>
                    <p:nvPr/>
                  </p:nvSpPr>
                  <p:spPr>
                    <a:xfrm>
                      <a:off x="6870630" y="4847530"/>
                      <a:ext cx="141064" cy="153888"/>
                    </a:xfrm>
                    <a:prstGeom prst="rect">
                      <a:avLst/>
                    </a:prstGeom>
                    <a:noFill/>
                  </p:spPr>
                  <p:txBody>
                    <a:bodyPr wrap="none" lIns="0" tIns="0" rIns="0" bIns="0" rtlCol="0">
                      <a:spAutoFit/>
                    </a:bodyPr>
                    <a:lstStyle/>
                    <a:p>
                      <a:pPr algn="ctr" defTabSz="685800">
                        <a:defRPr/>
                      </a:pPr>
                      <a:r>
                        <a:rPr lang="en-CA" sz="1000" kern="0" dirty="0">
                          <a:latin typeface="Arial" charset="0"/>
                          <a:ea typeface="Arial" charset="0"/>
                          <a:cs typeface="Arial" charset="0"/>
                        </a:rPr>
                        <a:t>60</a:t>
                      </a:r>
                    </a:p>
                  </p:txBody>
                </p:sp>
                <p:sp>
                  <p:nvSpPr>
                    <p:cNvPr id="35" name="TextBox 34"/>
                    <p:cNvSpPr txBox="1"/>
                    <p:nvPr/>
                  </p:nvSpPr>
                  <p:spPr>
                    <a:xfrm>
                      <a:off x="7250045" y="4847530"/>
                      <a:ext cx="141064" cy="153888"/>
                    </a:xfrm>
                    <a:prstGeom prst="rect">
                      <a:avLst/>
                    </a:prstGeom>
                    <a:noFill/>
                  </p:spPr>
                  <p:txBody>
                    <a:bodyPr wrap="none" lIns="0" tIns="0" rIns="0" bIns="0" rtlCol="0">
                      <a:spAutoFit/>
                    </a:bodyPr>
                    <a:lstStyle/>
                    <a:p>
                      <a:pPr algn="ctr" defTabSz="685800">
                        <a:defRPr/>
                      </a:pPr>
                      <a:r>
                        <a:rPr lang="en-CA" sz="1000" kern="0" dirty="0">
                          <a:latin typeface="Arial" charset="0"/>
                          <a:ea typeface="Arial" charset="0"/>
                          <a:cs typeface="Arial" charset="0"/>
                        </a:rPr>
                        <a:t>80</a:t>
                      </a:r>
                    </a:p>
                  </p:txBody>
                </p:sp>
                <p:sp>
                  <p:nvSpPr>
                    <p:cNvPr id="36" name="TextBox 35"/>
                    <p:cNvSpPr txBox="1"/>
                    <p:nvPr/>
                  </p:nvSpPr>
                  <p:spPr>
                    <a:xfrm>
                      <a:off x="7587519" y="4847530"/>
                      <a:ext cx="211597" cy="153888"/>
                    </a:xfrm>
                    <a:prstGeom prst="rect">
                      <a:avLst/>
                    </a:prstGeom>
                    <a:noFill/>
                  </p:spPr>
                  <p:txBody>
                    <a:bodyPr wrap="none" lIns="0" tIns="0" rIns="0" bIns="0" rtlCol="0">
                      <a:spAutoFit/>
                    </a:bodyPr>
                    <a:lstStyle/>
                    <a:p>
                      <a:pPr algn="ctr" defTabSz="685800">
                        <a:defRPr/>
                      </a:pPr>
                      <a:r>
                        <a:rPr lang="en-CA" sz="1000" kern="0" dirty="0">
                          <a:latin typeface="Arial" charset="0"/>
                          <a:ea typeface="Arial" charset="0"/>
                          <a:cs typeface="Arial" charset="0"/>
                        </a:rPr>
                        <a:t>100</a:t>
                      </a:r>
                    </a:p>
                  </p:txBody>
                </p:sp>
                <p:sp>
                  <p:nvSpPr>
                    <p:cNvPr id="37" name="TextBox 36"/>
                    <p:cNvSpPr txBox="1"/>
                    <p:nvPr/>
                  </p:nvSpPr>
                  <p:spPr>
                    <a:xfrm>
                      <a:off x="7931163" y="4847530"/>
                      <a:ext cx="211597" cy="153888"/>
                    </a:xfrm>
                    <a:prstGeom prst="rect">
                      <a:avLst/>
                    </a:prstGeom>
                    <a:noFill/>
                  </p:spPr>
                  <p:txBody>
                    <a:bodyPr wrap="none" lIns="0" tIns="0" rIns="0" bIns="0" rtlCol="0">
                      <a:spAutoFit/>
                    </a:bodyPr>
                    <a:lstStyle/>
                    <a:p>
                      <a:pPr algn="ctr" defTabSz="685800">
                        <a:defRPr/>
                      </a:pPr>
                      <a:r>
                        <a:rPr lang="en-CA" sz="1000" kern="0" dirty="0">
                          <a:latin typeface="Arial" charset="0"/>
                          <a:ea typeface="Arial" charset="0"/>
                          <a:cs typeface="Arial" charset="0"/>
                        </a:rPr>
                        <a:t>120</a:t>
                      </a:r>
                    </a:p>
                  </p:txBody>
                </p:sp>
              </p:grpSp>
              <p:sp>
                <p:nvSpPr>
                  <p:cNvPr id="39" name="TextBox 38"/>
                  <p:cNvSpPr txBox="1"/>
                  <p:nvPr/>
                </p:nvSpPr>
                <p:spPr>
                  <a:xfrm>
                    <a:off x="5375563" y="4036956"/>
                    <a:ext cx="246863" cy="153888"/>
                  </a:xfrm>
                  <a:prstGeom prst="rect">
                    <a:avLst/>
                  </a:prstGeom>
                  <a:noFill/>
                </p:spPr>
                <p:txBody>
                  <a:bodyPr wrap="none" lIns="0" tIns="0" rIns="0" bIns="0" rtlCol="0">
                    <a:spAutoFit/>
                  </a:bodyPr>
                  <a:lstStyle/>
                  <a:p>
                    <a:pPr algn="r" defTabSz="685800">
                      <a:defRPr/>
                    </a:pPr>
                    <a:r>
                      <a:rPr lang="en-CA" sz="1000" kern="0" dirty="0">
                        <a:latin typeface="Arial" charset="0"/>
                        <a:ea typeface="Arial" charset="0"/>
                        <a:cs typeface="Arial" charset="0"/>
                      </a:rPr>
                      <a:t>0.80</a:t>
                    </a:r>
                  </a:p>
                </p:txBody>
              </p:sp>
              <p:sp>
                <p:nvSpPr>
                  <p:cNvPr id="40" name="TextBox 39"/>
                  <p:cNvSpPr txBox="1"/>
                  <p:nvPr/>
                </p:nvSpPr>
                <p:spPr>
                  <a:xfrm>
                    <a:off x="5375563" y="3556176"/>
                    <a:ext cx="246863" cy="153888"/>
                  </a:xfrm>
                  <a:prstGeom prst="rect">
                    <a:avLst/>
                  </a:prstGeom>
                  <a:noFill/>
                </p:spPr>
                <p:txBody>
                  <a:bodyPr wrap="none" lIns="0" tIns="0" rIns="0" bIns="0" rtlCol="0">
                    <a:spAutoFit/>
                  </a:bodyPr>
                  <a:lstStyle/>
                  <a:p>
                    <a:pPr algn="r" defTabSz="685800">
                      <a:defRPr/>
                    </a:pPr>
                    <a:r>
                      <a:rPr lang="en-CA" sz="1000" kern="0" dirty="0">
                        <a:latin typeface="Arial" charset="0"/>
                        <a:ea typeface="Arial" charset="0"/>
                        <a:cs typeface="Arial" charset="0"/>
                      </a:rPr>
                      <a:t>0.85</a:t>
                    </a:r>
                  </a:p>
                </p:txBody>
              </p:sp>
              <p:sp>
                <p:nvSpPr>
                  <p:cNvPr id="41" name="TextBox 40"/>
                  <p:cNvSpPr txBox="1"/>
                  <p:nvPr/>
                </p:nvSpPr>
                <p:spPr>
                  <a:xfrm>
                    <a:off x="5375563" y="3086741"/>
                    <a:ext cx="246863" cy="153888"/>
                  </a:xfrm>
                  <a:prstGeom prst="rect">
                    <a:avLst/>
                  </a:prstGeom>
                  <a:noFill/>
                </p:spPr>
                <p:txBody>
                  <a:bodyPr wrap="none" lIns="0" tIns="0" rIns="0" bIns="0" rtlCol="0">
                    <a:spAutoFit/>
                  </a:bodyPr>
                  <a:lstStyle/>
                  <a:p>
                    <a:pPr algn="r" defTabSz="685800">
                      <a:defRPr/>
                    </a:pPr>
                    <a:r>
                      <a:rPr lang="en-CA" sz="1000" kern="0" dirty="0">
                        <a:latin typeface="Arial" charset="0"/>
                        <a:ea typeface="Arial" charset="0"/>
                        <a:cs typeface="Arial" charset="0"/>
                      </a:rPr>
                      <a:t>0.90</a:t>
                    </a:r>
                  </a:p>
                </p:txBody>
              </p:sp>
              <p:sp>
                <p:nvSpPr>
                  <p:cNvPr id="42" name="TextBox 41"/>
                  <p:cNvSpPr txBox="1"/>
                  <p:nvPr/>
                </p:nvSpPr>
                <p:spPr>
                  <a:xfrm>
                    <a:off x="5375563" y="2621626"/>
                    <a:ext cx="246863" cy="153888"/>
                  </a:xfrm>
                  <a:prstGeom prst="rect">
                    <a:avLst/>
                  </a:prstGeom>
                  <a:noFill/>
                </p:spPr>
                <p:txBody>
                  <a:bodyPr wrap="none" lIns="0" tIns="0" rIns="0" bIns="0" rtlCol="0">
                    <a:spAutoFit/>
                  </a:bodyPr>
                  <a:lstStyle/>
                  <a:p>
                    <a:pPr algn="r" defTabSz="685800">
                      <a:defRPr/>
                    </a:pPr>
                    <a:r>
                      <a:rPr lang="en-CA" sz="1000" kern="0" dirty="0">
                        <a:latin typeface="Arial" charset="0"/>
                        <a:ea typeface="Arial" charset="0"/>
                        <a:cs typeface="Arial" charset="0"/>
                      </a:rPr>
                      <a:t>0.95</a:t>
                    </a:r>
                  </a:p>
                </p:txBody>
              </p:sp>
              <p:sp>
                <p:nvSpPr>
                  <p:cNvPr id="43" name="TextBox 42"/>
                  <p:cNvSpPr txBox="1"/>
                  <p:nvPr/>
                </p:nvSpPr>
                <p:spPr>
                  <a:xfrm>
                    <a:off x="5375563" y="2145295"/>
                    <a:ext cx="246863" cy="153888"/>
                  </a:xfrm>
                  <a:prstGeom prst="rect">
                    <a:avLst/>
                  </a:prstGeom>
                  <a:noFill/>
                </p:spPr>
                <p:txBody>
                  <a:bodyPr wrap="none" lIns="0" tIns="0" rIns="0" bIns="0" rtlCol="0">
                    <a:spAutoFit/>
                  </a:bodyPr>
                  <a:lstStyle/>
                  <a:p>
                    <a:pPr algn="r" defTabSz="685800">
                      <a:defRPr/>
                    </a:pPr>
                    <a:r>
                      <a:rPr lang="en-CA" sz="1000" kern="0" dirty="0">
                        <a:latin typeface="Arial" charset="0"/>
                        <a:ea typeface="Arial" charset="0"/>
                        <a:cs typeface="Arial" charset="0"/>
                      </a:rPr>
                      <a:t>1.00</a:t>
                    </a:r>
                  </a:p>
                </p:txBody>
              </p:sp>
            </p:grpSp>
          </p:grpSp>
        </p:grpSp>
        <p:sp>
          <p:nvSpPr>
            <p:cNvPr id="109" name="TextBox 9"/>
            <p:cNvSpPr txBox="1">
              <a:spLocks noChangeArrowheads="1"/>
            </p:cNvSpPr>
            <p:nvPr/>
          </p:nvSpPr>
          <p:spPr bwMode="auto">
            <a:xfrm>
              <a:off x="5812416" y="4037004"/>
              <a:ext cx="1642127" cy="600164"/>
            </a:xfrm>
            <a:prstGeom prst="rect">
              <a:avLst/>
            </a:prstGeom>
            <a:solidFill>
              <a:srgbClr val="009BD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bg1"/>
                  </a:solidFill>
                  <a:latin typeface="Arial" pitchFamily="34" charset="0"/>
                  <a:cs typeface="Arial" pitchFamily="34" charset="0"/>
                </a:defRPr>
              </a:lvl1pPr>
              <a:lvl2pPr marL="742950" indent="-285750" eaLnBrk="0" hangingPunct="0">
                <a:spcBef>
                  <a:spcPct val="20000"/>
                </a:spcBef>
                <a:buChar char="–"/>
                <a:defRPr sz="2800">
                  <a:solidFill>
                    <a:schemeClr val="bg1"/>
                  </a:solidFill>
                  <a:latin typeface="Arial" pitchFamily="34" charset="0"/>
                  <a:cs typeface="Arial" pitchFamily="34" charset="0"/>
                </a:defRPr>
              </a:lvl2pPr>
              <a:lvl3pPr marL="1143000" indent="-228600" eaLnBrk="0" hangingPunct="0">
                <a:spcBef>
                  <a:spcPct val="20000"/>
                </a:spcBef>
                <a:buChar char="•"/>
                <a:defRPr sz="2400">
                  <a:solidFill>
                    <a:schemeClr val="bg1"/>
                  </a:solidFill>
                  <a:latin typeface="Arial" pitchFamily="34" charset="0"/>
                  <a:cs typeface="Arial" pitchFamily="34" charset="0"/>
                </a:defRPr>
              </a:lvl3pPr>
              <a:lvl4pPr marL="1600200" indent="-228600" eaLnBrk="0" hangingPunct="0">
                <a:spcBef>
                  <a:spcPct val="20000"/>
                </a:spcBef>
                <a:buChar char="–"/>
                <a:defRPr sz="2000">
                  <a:solidFill>
                    <a:schemeClr val="bg1"/>
                  </a:solidFill>
                  <a:latin typeface="Arial" pitchFamily="34" charset="0"/>
                  <a:cs typeface="Arial" pitchFamily="34" charset="0"/>
                </a:defRPr>
              </a:lvl4pPr>
              <a:lvl5pPr marL="2057400" indent="-228600" eaLnBrk="0" hangingPunct="0">
                <a:spcBef>
                  <a:spcPct val="20000"/>
                </a:spcBef>
                <a:buChar char="»"/>
                <a:defRPr sz="2000">
                  <a:solidFill>
                    <a:schemeClr val="bg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bg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bg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bg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bg1"/>
                  </a:solidFill>
                  <a:latin typeface="Arial" pitchFamily="34" charset="0"/>
                  <a:cs typeface="Arial" pitchFamily="34" charset="0"/>
                </a:defRPr>
              </a:lvl9pPr>
            </a:lstStyle>
            <a:p>
              <a:pPr algn="ctr" defTabSz="342900" eaLnBrk="1" hangingPunct="1">
                <a:spcBef>
                  <a:spcPct val="0"/>
                </a:spcBef>
                <a:buNone/>
                <a:defRPr/>
              </a:pPr>
              <a:r>
                <a:rPr lang="en-CA" altLang="en-US" sz="1200" kern="0" dirty="0">
                  <a:solidFill>
                    <a:schemeClr val="tx1"/>
                  </a:solidFill>
                  <a:latin typeface="Arial" charset="0"/>
                  <a:cs typeface="Arial" charset="0"/>
                </a:rPr>
                <a:t>Adjusted HR 1.33 for PPI “ever” users</a:t>
              </a:r>
            </a:p>
            <a:p>
              <a:pPr algn="ctr" defTabSz="342900" eaLnBrk="1" hangingPunct="1">
                <a:spcBef>
                  <a:spcPct val="0"/>
                </a:spcBef>
                <a:buNone/>
                <a:defRPr/>
              </a:pPr>
              <a:r>
                <a:rPr lang="en-CA" altLang="en-US" sz="900" kern="0" dirty="0">
                  <a:solidFill>
                    <a:schemeClr val="tx1"/>
                  </a:solidFill>
                  <a:latin typeface="Arial" charset="0"/>
                  <a:cs typeface="Arial" charset="0"/>
                </a:rPr>
                <a:t>95% CI </a:t>
              </a:r>
              <a:r>
                <a:rPr lang="en-CA" sz="900" kern="0" dirty="0">
                  <a:solidFill>
                    <a:schemeClr val="tx1"/>
                  </a:solidFill>
                  <a:latin typeface="Arial" charset="0"/>
                  <a:cs typeface="Arial" charset="0"/>
                </a:rPr>
                <a:t>1.15 – 1.56, p&lt;0.001</a:t>
              </a:r>
              <a:endParaRPr lang="en-CA" altLang="en-US" sz="900" kern="0" dirty="0">
                <a:solidFill>
                  <a:schemeClr val="tx1"/>
                </a:solidFill>
                <a:latin typeface="Arial" charset="0"/>
                <a:cs typeface="Arial" charset="0"/>
              </a:endParaRPr>
            </a:p>
          </p:txBody>
        </p:sp>
      </p:grpSp>
      <p:sp>
        <p:nvSpPr>
          <p:cNvPr id="112" name="Rectangle 111"/>
          <p:cNvSpPr/>
          <p:nvPr/>
        </p:nvSpPr>
        <p:spPr>
          <a:xfrm>
            <a:off x="4467069" y="1754189"/>
            <a:ext cx="4400017" cy="4419784"/>
          </a:xfrm>
          <a:prstGeom prst="rect">
            <a:avLst/>
          </a:prstGeom>
          <a:noFill/>
          <a:ln w="25400">
            <a:solidFill>
              <a:srgbClr val="1B1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Tree>
    <p:extLst>
      <p:ext uri="{BB962C8B-B14F-4D97-AF65-F5344CB8AC3E}">
        <p14:creationId xmlns:p14="http://schemas.microsoft.com/office/powerpoint/2010/main" val="1534956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457200" y="228600"/>
            <a:ext cx="8229600" cy="1244600"/>
          </a:xfrm>
        </p:spPr>
        <p:txBody>
          <a:bodyPr/>
          <a:lstStyle/>
          <a:p>
            <a:r>
              <a:rPr lang="en-US" altLang="en-US" sz="2800" dirty="0">
                <a:solidFill>
                  <a:schemeClr val="tx1"/>
                </a:solidFill>
                <a:latin typeface="Arial" charset="0"/>
              </a:rPr>
              <a:t>Case Study #4:</a:t>
            </a:r>
            <a:br>
              <a:rPr lang="en-US" altLang="en-US" sz="2800" dirty="0">
                <a:latin typeface="Arial" charset="0"/>
              </a:rPr>
            </a:br>
            <a:r>
              <a:rPr lang="en-CA" altLang="en-US" sz="2800" dirty="0">
                <a:latin typeface="Arial" charset="0"/>
              </a:rPr>
              <a:t>Meta-Analysis Demonstrates Increased Risk of Fracture Associated with PPI Use</a:t>
            </a:r>
          </a:p>
        </p:txBody>
      </p:sp>
      <p:sp>
        <p:nvSpPr>
          <p:cNvPr id="73731" name="Content Placeholder 2"/>
          <p:cNvSpPr>
            <a:spLocks noGrp="1"/>
          </p:cNvSpPr>
          <p:nvPr>
            <p:ph idx="1"/>
          </p:nvPr>
        </p:nvSpPr>
        <p:spPr>
          <a:xfrm>
            <a:off x="493251" y="1698612"/>
            <a:ext cx="8193549" cy="1183601"/>
          </a:xfrm>
        </p:spPr>
        <p:txBody>
          <a:bodyPr/>
          <a:lstStyle/>
          <a:p>
            <a:pPr marL="0" indent="0" algn="ctr">
              <a:buNone/>
            </a:pPr>
            <a:r>
              <a:rPr lang="en-CA" altLang="en-US" sz="2000" b="1" dirty="0">
                <a:latin typeface="Arial" charset="0"/>
              </a:rPr>
              <a:t>Meta-analysis of 18 international observational case-control and cohort studies</a:t>
            </a:r>
            <a:r>
              <a:rPr lang="en-CA" altLang="en-US" sz="2000" b="1" baseline="30000" dirty="0">
                <a:latin typeface="Arial" charset="0"/>
              </a:rPr>
              <a:t> </a:t>
            </a:r>
            <a:r>
              <a:rPr lang="en-CA" altLang="en-US" sz="2000" b="1" dirty="0">
                <a:latin typeface="Arial" charset="0"/>
              </a:rPr>
              <a:t>(n = 244,109 fracture cases) </a:t>
            </a:r>
          </a:p>
          <a:p>
            <a:endParaRPr lang="en-CA" altLang="en-US" sz="2000" baseline="30000" dirty="0">
              <a:latin typeface="Arial" charset="0"/>
            </a:endParaRPr>
          </a:p>
          <a:p>
            <a:endParaRPr lang="en-CA" altLang="en-US" sz="2000" baseline="30000" dirty="0">
              <a:latin typeface="Arial" charset="0"/>
            </a:endParaRPr>
          </a:p>
          <a:p>
            <a:endParaRPr lang="en-CA" altLang="en-US" sz="2000" baseline="30000" dirty="0">
              <a:latin typeface="Arial" charset="0"/>
            </a:endParaRPr>
          </a:p>
          <a:p>
            <a:endParaRPr lang="en-CA" altLang="en-US" sz="2000" baseline="30000" dirty="0">
              <a:latin typeface="Arial" charset="0"/>
            </a:endParaRPr>
          </a:p>
          <a:p>
            <a:endParaRPr lang="en-CA" altLang="en-US" sz="2000" baseline="30000" dirty="0">
              <a:latin typeface="Arial" charset="0"/>
            </a:endParaRPr>
          </a:p>
          <a:p>
            <a:endParaRPr lang="en-CA" altLang="en-US" sz="2000" baseline="30000" dirty="0">
              <a:latin typeface="Arial" charset="0"/>
            </a:endParaRPr>
          </a:p>
          <a:p>
            <a:endParaRPr lang="en-CA" altLang="en-US" sz="2000" baseline="30000" dirty="0">
              <a:latin typeface="Arial" charset="0"/>
            </a:endParaRPr>
          </a:p>
          <a:p>
            <a:pPr marL="0" indent="0">
              <a:buNone/>
            </a:pPr>
            <a:endParaRPr lang="en-CA" altLang="en-US" sz="2000" baseline="30000" dirty="0">
              <a:latin typeface="Arial" charset="0"/>
            </a:endParaRPr>
          </a:p>
          <a:p>
            <a:pPr marL="0" indent="0">
              <a:buNone/>
            </a:pPr>
            <a:endParaRPr lang="en-CA" altLang="en-US" sz="2000" dirty="0">
              <a:latin typeface="Arial" charset="0"/>
            </a:endParaRPr>
          </a:p>
        </p:txBody>
      </p:sp>
      <p:sp>
        <p:nvSpPr>
          <p:cNvPr id="73748" name="TextBox 4"/>
          <p:cNvSpPr txBox="1">
            <a:spLocks noChangeArrowheads="1"/>
          </p:cNvSpPr>
          <p:nvPr/>
        </p:nvSpPr>
        <p:spPr bwMode="auto">
          <a:xfrm>
            <a:off x="468313" y="6507414"/>
            <a:ext cx="7359650"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anchor="b">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0"/>
              </a:spcBef>
              <a:spcAft>
                <a:spcPct val="0"/>
              </a:spcAft>
              <a:buClrTx/>
              <a:buNone/>
            </a:pPr>
            <a:r>
              <a:rPr lang="en-CA" altLang="en-US" sz="900" dirty="0">
                <a:solidFill>
                  <a:srgbClr val="FFFFFF"/>
                </a:solidFill>
              </a:rPr>
              <a:t>Zhou B et al. (2016) </a:t>
            </a:r>
            <a:r>
              <a:rPr lang="en-CA" altLang="en-US" sz="900" i="1" dirty="0" err="1">
                <a:solidFill>
                  <a:srgbClr val="FFFFFF"/>
                </a:solidFill>
              </a:rPr>
              <a:t>Osteoporos</a:t>
            </a:r>
            <a:r>
              <a:rPr lang="en-CA" altLang="en-US" sz="900" i="1" dirty="0">
                <a:solidFill>
                  <a:srgbClr val="FFFFFF"/>
                </a:solidFill>
              </a:rPr>
              <a:t> Int</a:t>
            </a:r>
            <a:r>
              <a:rPr lang="en-CA" altLang="en-US" sz="900" dirty="0">
                <a:solidFill>
                  <a:srgbClr val="FFFFFF"/>
                </a:solidFill>
              </a:rPr>
              <a:t>., 27, 339-347. </a:t>
            </a:r>
          </a:p>
        </p:txBody>
      </p:sp>
      <p:graphicFrame>
        <p:nvGraphicFramePr>
          <p:cNvPr id="6" name="Chart 2"/>
          <p:cNvGraphicFramePr>
            <a:graphicFrameLocks/>
          </p:cNvGraphicFramePr>
          <p:nvPr>
            <p:extLst>
              <p:ext uri="{D42A27DB-BD31-4B8C-83A1-F6EECF244321}">
                <p14:modId xmlns:p14="http://schemas.microsoft.com/office/powerpoint/2010/main" val="1501927388"/>
              </p:ext>
            </p:extLst>
          </p:nvPr>
        </p:nvGraphicFramePr>
        <p:xfrm>
          <a:off x="1752600" y="2108200"/>
          <a:ext cx="6096000" cy="40640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39"/>
          <p:cNvSpPr txBox="1">
            <a:spLocks noChangeArrowheads="1"/>
          </p:cNvSpPr>
          <p:nvPr/>
        </p:nvSpPr>
        <p:spPr bwMode="auto">
          <a:xfrm>
            <a:off x="2827853" y="3045592"/>
            <a:ext cx="83343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2000" b="1" dirty="0">
                <a:solidFill>
                  <a:srgbClr val="FFFFFF"/>
                </a:solidFill>
              </a:rPr>
              <a:t>1.33</a:t>
            </a:r>
            <a:endParaRPr lang="en-US" altLang="en-US" sz="1600" b="1" dirty="0">
              <a:solidFill>
                <a:srgbClr val="FFFFFF"/>
              </a:solidFill>
            </a:endParaRPr>
          </a:p>
        </p:txBody>
      </p:sp>
      <p:sp>
        <p:nvSpPr>
          <p:cNvPr id="8" name="TextBox 40"/>
          <p:cNvSpPr txBox="1">
            <a:spLocks noChangeArrowheads="1"/>
          </p:cNvSpPr>
          <p:nvPr/>
        </p:nvSpPr>
        <p:spPr bwMode="auto">
          <a:xfrm>
            <a:off x="4562475" y="2524992"/>
            <a:ext cx="83343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2000" b="1" dirty="0">
                <a:solidFill>
                  <a:srgbClr val="FFFFFF"/>
                </a:solidFill>
              </a:rPr>
              <a:t>1.58</a:t>
            </a:r>
            <a:endParaRPr lang="en-US" altLang="en-US" sz="1400" b="1" dirty="0">
              <a:solidFill>
                <a:srgbClr val="FFFFFF"/>
              </a:solidFill>
            </a:endParaRPr>
          </a:p>
        </p:txBody>
      </p:sp>
      <p:sp>
        <p:nvSpPr>
          <p:cNvPr id="11" name="Rectangle 4"/>
          <p:cNvSpPr>
            <a:spLocks noChangeArrowheads="1"/>
          </p:cNvSpPr>
          <p:nvPr/>
        </p:nvSpPr>
        <p:spPr bwMode="auto">
          <a:xfrm rot="-5400000">
            <a:off x="-71437" y="4016165"/>
            <a:ext cx="3170237"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1600" b="1" dirty="0">
                <a:solidFill>
                  <a:srgbClr val="FFFFFF"/>
                </a:solidFill>
              </a:rPr>
              <a:t>Relative Risk (95% CI)</a:t>
            </a:r>
          </a:p>
        </p:txBody>
      </p:sp>
      <p:sp>
        <p:nvSpPr>
          <p:cNvPr id="15" name="TextBox 41"/>
          <p:cNvSpPr txBox="1">
            <a:spLocks noChangeArrowheads="1"/>
          </p:cNvSpPr>
          <p:nvPr/>
        </p:nvSpPr>
        <p:spPr bwMode="auto">
          <a:xfrm>
            <a:off x="6403420" y="3217427"/>
            <a:ext cx="83185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2000" b="1" dirty="0">
                <a:solidFill>
                  <a:srgbClr val="FFFFFF"/>
                </a:solidFill>
              </a:rPr>
              <a:t>1.26</a:t>
            </a:r>
            <a:endParaRPr lang="en-US" altLang="en-US" sz="1800" b="1" dirty="0">
              <a:solidFill>
                <a:srgbClr val="FFFFFF"/>
              </a:solidFill>
            </a:endParaRPr>
          </a:p>
        </p:txBody>
      </p:sp>
      <p:sp>
        <p:nvSpPr>
          <p:cNvPr id="17" name="Line 46"/>
          <p:cNvSpPr>
            <a:spLocks noChangeShapeType="1"/>
          </p:cNvSpPr>
          <p:nvPr/>
        </p:nvSpPr>
        <p:spPr bwMode="auto">
          <a:xfrm>
            <a:off x="2321353" y="4226317"/>
            <a:ext cx="5527247" cy="10512"/>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lgn="ctr" fontAlgn="base">
              <a:spcBef>
                <a:spcPct val="0"/>
              </a:spcBef>
              <a:spcAft>
                <a:spcPct val="0"/>
              </a:spcAft>
            </a:pPr>
            <a:endParaRPr lang="en-CA">
              <a:solidFill>
                <a:srgbClr val="FFFFFF"/>
              </a:solidFill>
              <a:latin typeface="Arial" charset="0"/>
            </a:endParaRPr>
          </a:p>
        </p:txBody>
      </p:sp>
      <p:sp>
        <p:nvSpPr>
          <p:cNvPr id="12" name="Rectangle 11"/>
          <p:cNvSpPr/>
          <p:nvPr/>
        </p:nvSpPr>
        <p:spPr>
          <a:xfrm>
            <a:off x="468313" y="1674369"/>
            <a:ext cx="8398773" cy="4497831"/>
          </a:xfrm>
          <a:prstGeom prst="rect">
            <a:avLst/>
          </a:prstGeom>
          <a:noFill/>
          <a:ln w="25400">
            <a:solidFill>
              <a:srgbClr val="1B1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2" name="TextBox 1">
            <a:extLst>
              <a:ext uri="{FF2B5EF4-FFF2-40B4-BE49-F238E27FC236}">
                <a16:creationId xmlns:a16="http://schemas.microsoft.com/office/drawing/2014/main" id="{36C404FE-5D3B-B145-98E8-46D9978EB7B5}"/>
              </a:ext>
            </a:extLst>
          </p:cNvPr>
          <p:cNvSpPr txBox="1"/>
          <p:nvPr/>
        </p:nvSpPr>
        <p:spPr>
          <a:xfrm>
            <a:off x="4562475" y="6373369"/>
            <a:ext cx="3514104" cy="369332"/>
          </a:xfrm>
          <a:prstGeom prst="rect">
            <a:avLst/>
          </a:prstGeom>
          <a:noFill/>
        </p:spPr>
        <p:txBody>
          <a:bodyPr wrap="none" rtlCol="0">
            <a:spAutoFit/>
          </a:bodyPr>
          <a:lstStyle/>
          <a:p>
            <a:r>
              <a:rPr lang="en-US" dirty="0"/>
              <a:t>All were statistically significant </a:t>
            </a:r>
          </a:p>
        </p:txBody>
      </p:sp>
    </p:spTree>
    <p:custDataLst>
      <p:tags r:id="rId1"/>
    </p:custDataLst>
    <p:extLst>
      <p:ext uri="{BB962C8B-B14F-4D97-AF65-F5344CB8AC3E}">
        <p14:creationId xmlns:p14="http://schemas.microsoft.com/office/powerpoint/2010/main" val="18734901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2"/>
          <p:cNvGraphicFramePr>
            <a:graphicFrameLocks/>
          </p:cNvGraphicFramePr>
          <p:nvPr>
            <p:extLst>
              <p:ext uri="{D42A27DB-BD31-4B8C-83A1-F6EECF244321}">
                <p14:modId xmlns:p14="http://schemas.microsoft.com/office/powerpoint/2010/main" val="1097149790"/>
              </p:ext>
            </p:extLst>
          </p:nvPr>
        </p:nvGraphicFramePr>
        <p:xfrm>
          <a:off x="1570101" y="2233040"/>
          <a:ext cx="6096000" cy="4064000"/>
        </p:xfrm>
        <a:graphic>
          <a:graphicData uri="http://schemas.openxmlformats.org/drawingml/2006/chart">
            <c:chart xmlns:c="http://schemas.openxmlformats.org/drawingml/2006/chart" xmlns:r="http://schemas.openxmlformats.org/officeDocument/2006/relationships" r:id="rId4"/>
          </a:graphicData>
        </a:graphic>
      </p:graphicFrame>
      <p:sp>
        <p:nvSpPr>
          <p:cNvPr id="80899" name="Title 1"/>
          <p:cNvSpPr>
            <a:spLocks noGrp="1"/>
          </p:cNvSpPr>
          <p:nvPr>
            <p:ph type="title"/>
          </p:nvPr>
        </p:nvSpPr>
        <p:spPr>
          <a:xfrm>
            <a:off x="457200" y="228600"/>
            <a:ext cx="8229600" cy="1244600"/>
          </a:xfrm>
        </p:spPr>
        <p:txBody>
          <a:bodyPr>
            <a:noAutofit/>
          </a:bodyPr>
          <a:lstStyle/>
          <a:p>
            <a:r>
              <a:rPr lang="en-US" altLang="en-US" sz="2400" dirty="0">
                <a:solidFill>
                  <a:schemeClr val="tx1"/>
                </a:solidFill>
                <a:latin typeface="Arial" charset="0"/>
              </a:rPr>
              <a:t>Case Study #4:</a:t>
            </a:r>
            <a:br>
              <a:rPr lang="en-US" altLang="en-US" sz="2400" dirty="0">
                <a:latin typeface="Arial" charset="0"/>
              </a:rPr>
            </a:br>
            <a:r>
              <a:rPr lang="en-US" altLang="en-US" sz="2400" dirty="0">
                <a:latin typeface="Arial" charset="0"/>
              </a:rPr>
              <a:t>PPI Use Associated with Numerically Higher Risk of Overall, Clinical Spine and Non-Hip/Non-Vertebral Fractures</a:t>
            </a:r>
          </a:p>
        </p:txBody>
      </p:sp>
      <p:sp>
        <p:nvSpPr>
          <p:cNvPr id="39" name="Rectangle 38"/>
          <p:cNvSpPr/>
          <p:nvPr/>
        </p:nvSpPr>
        <p:spPr>
          <a:xfrm>
            <a:off x="468313" y="6493818"/>
            <a:ext cx="4332288" cy="230832"/>
          </a:xfrm>
          <a:prstGeom prst="rect">
            <a:avLst/>
          </a:prstGeom>
        </p:spPr>
        <p:txBody>
          <a:bodyPr wrap="square" lIns="0">
            <a:spAutoFit/>
          </a:bodyPr>
          <a:lstStyle/>
          <a:p>
            <a:pPr fontAlgn="base">
              <a:spcBef>
                <a:spcPct val="0"/>
              </a:spcBef>
              <a:spcAft>
                <a:spcPct val="0"/>
              </a:spcAft>
              <a:defRPr/>
            </a:pPr>
            <a:r>
              <a:rPr lang="en-CA" sz="900" dirty="0">
                <a:latin typeface="Arial" pitchFamily="34" charset="0"/>
              </a:rPr>
              <a:t>Adachi JD, et al. (2013) </a:t>
            </a:r>
            <a:r>
              <a:rPr lang="en-CA" sz="900" i="1" dirty="0">
                <a:latin typeface="Arial" pitchFamily="34" charset="0"/>
              </a:rPr>
              <a:t>ASBMR,</a:t>
            </a:r>
            <a:r>
              <a:rPr lang="en-CA" sz="900" dirty="0">
                <a:latin typeface="Arial" pitchFamily="34" charset="0"/>
              </a:rPr>
              <a:t> Oral presentation, OP 1049.</a:t>
            </a:r>
            <a:endParaRPr lang="en-US" sz="900" dirty="0">
              <a:latin typeface="Arial" pitchFamily="34" charset="0"/>
            </a:endParaRPr>
          </a:p>
        </p:txBody>
      </p:sp>
      <p:sp>
        <p:nvSpPr>
          <p:cNvPr id="80905" name="TextBox 39"/>
          <p:cNvSpPr txBox="1">
            <a:spLocks noChangeArrowheads="1"/>
          </p:cNvSpPr>
          <p:nvPr/>
        </p:nvSpPr>
        <p:spPr bwMode="auto">
          <a:xfrm>
            <a:off x="2403538" y="3705565"/>
            <a:ext cx="83343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2000" b="1" dirty="0">
                <a:solidFill>
                  <a:srgbClr val="FFFFFF"/>
                </a:solidFill>
              </a:rPr>
              <a:t>1.16*</a:t>
            </a:r>
            <a:endParaRPr lang="en-US" altLang="en-US" sz="1600" b="1" dirty="0">
              <a:solidFill>
                <a:srgbClr val="FFFFFF"/>
              </a:solidFill>
            </a:endParaRPr>
          </a:p>
        </p:txBody>
      </p:sp>
      <p:sp>
        <p:nvSpPr>
          <p:cNvPr id="80906" name="TextBox 40"/>
          <p:cNvSpPr txBox="1">
            <a:spLocks noChangeArrowheads="1"/>
          </p:cNvSpPr>
          <p:nvPr/>
        </p:nvSpPr>
        <p:spPr bwMode="auto">
          <a:xfrm>
            <a:off x="3775139" y="2623897"/>
            <a:ext cx="83343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2000" b="1" dirty="0">
                <a:solidFill>
                  <a:srgbClr val="FFFFFF"/>
                </a:solidFill>
              </a:rPr>
              <a:t>1.43*</a:t>
            </a:r>
            <a:endParaRPr lang="en-US" altLang="en-US" sz="1400" b="1" dirty="0">
              <a:solidFill>
                <a:srgbClr val="FFFFFF"/>
              </a:solidFill>
            </a:endParaRPr>
          </a:p>
        </p:txBody>
      </p:sp>
      <p:sp>
        <p:nvSpPr>
          <p:cNvPr id="80909" name="TextBox 41"/>
          <p:cNvSpPr txBox="1">
            <a:spLocks noChangeArrowheads="1"/>
          </p:cNvSpPr>
          <p:nvPr/>
        </p:nvSpPr>
        <p:spPr bwMode="auto">
          <a:xfrm>
            <a:off x="5065776" y="3704679"/>
            <a:ext cx="83185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2000" b="1" dirty="0">
                <a:solidFill>
                  <a:srgbClr val="FFFFFF"/>
                </a:solidFill>
              </a:rPr>
              <a:t>1.19*</a:t>
            </a:r>
            <a:endParaRPr lang="en-US" altLang="en-US" sz="1800" b="1" dirty="0">
              <a:solidFill>
                <a:srgbClr val="FFFFFF"/>
              </a:solidFill>
            </a:endParaRPr>
          </a:p>
        </p:txBody>
      </p:sp>
      <p:sp>
        <p:nvSpPr>
          <p:cNvPr id="80910" name="Rectangle 4"/>
          <p:cNvSpPr>
            <a:spLocks noChangeArrowheads="1"/>
          </p:cNvSpPr>
          <p:nvPr/>
        </p:nvSpPr>
        <p:spPr bwMode="auto">
          <a:xfrm>
            <a:off x="468313" y="1718519"/>
            <a:ext cx="8398773"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1800" b="1" dirty="0"/>
              <a:t>Global Longitudinal Study of Osteoporosis in Women (GLOW) </a:t>
            </a:r>
          </a:p>
          <a:p>
            <a:pPr algn="ctr" eaLnBrk="1" fontAlgn="base" hangingPunct="1">
              <a:spcBef>
                <a:spcPct val="0"/>
              </a:spcBef>
              <a:spcAft>
                <a:spcPct val="0"/>
              </a:spcAft>
              <a:buClrTx/>
              <a:buFontTx/>
              <a:buNone/>
            </a:pPr>
            <a:r>
              <a:rPr lang="en-CA" altLang="en-US" sz="1800" dirty="0"/>
              <a:t>Multivariable regression model predicting Year 3/Year 5 fracture.</a:t>
            </a:r>
          </a:p>
          <a:p>
            <a:pPr algn="ctr" eaLnBrk="1" fontAlgn="base" hangingPunct="1">
              <a:spcBef>
                <a:spcPct val="0"/>
              </a:spcBef>
              <a:spcAft>
                <a:spcPct val="0"/>
              </a:spcAft>
              <a:buClrTx/>
              <a:buFontTx/>
              <a:buNone/>
            </a:pPr>
            <a:r>
              <a:rPr lang="en-CA" altLang="en-US" sz="1800" dirty="0"/>
              <a:t>(n=2,715)</a:t>
            </a:r>
            <a:endParaRPr lang="en-US" altLang="en-US" sz="1800" dirty="0"/>
          </a:p>
        </p:txBody>
      </p:sp>
      <p:sp>
        <p:nvSpPr>
          <p:cNvPr id="80911" name="Rectangle 4"/>
          <p:cNvSpPr>
            <a:spLocks noChangeArrowheads="1"/>
          </p:cNvSpPr>
          <p:nvPr/>
        </p:nvSpPr>
        <p:spPr bwMode="auto">
          <a:xfrm rot="-5400000">
            <a:off x="-130905" y="4017975"/>
            <a:ext cx="292417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1600" b="1" dirty="0">
                <a:solidFill>
                  <a:srgbClr val="FFFFFF"/>
                </a:solidFill>
              </a:rPr>
              <a:t>Odds Ratio (95% CI)</a:t>
            </a:r>
          </a:p>
        </p:txBody>
      </p:sp>
      <p:sp>
        <p:nvSpPr>
          <p:cNvPr id="80912" name="TextBox 18"/>
          <p:cNvSpPr txBox="1">
            <a:spLocks noChangeArrowheads="1"/>
          </p:cNvSpPr>
          <p:nvPr/>
        </p:nvSpPr>
        <p:spPr bwMode="auto">
          <a:xfrm>
            <a:off x="468313" y="6308073"/>
            <a:ext cx="5257238"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0"/>
              </a:spcBef>
              <a:spcAft>
                <a:spcPct val="0"/>
              </a:spcAft>
              <a:buClrTx/>
              <a:buFontTx/>
              <a:buNone/>
            </a:pPr>
            <a:r>
              <a:rPr lang="en-CA" altLang="en-US" sz="900" dirty="0">
                <a:solidFill>
                  <a:srgbClr val="FFFFFF"/>
                </a:solidFill>
                <a:cs typeface="Arial" charset="0"/>
              </a:rPr>
              <a:t>NHNV, non-hip-non-vertebral; * statistically significant</a:t>
            </a:r>
          </a:p>
        </p:txBody>
      </p:sp>
      <p:sp>
        <p:nvSpPr>
          <p:cNvPr id="14" name="TextBox 41"/>
          <p:cNvSpPr txBox="1">
            <a:spLocks noChangeArrowheads="1"/>
          </p:cNvSpPr>
          <p:nvPr/>
        </p:nvSpPr>
        <p:spPr bwMode="auto">
          <a:xfrm>
            <a:off x="6516114" y="3957062"/>
            <a:ext cx="83185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2000" b="1" dirty="0">
                <a:solidFill>
                  <a:srgbClr val="FFFFFF"/>
                </a:solidFill>
              </a:rPr>
              <a:t>0.57*</a:t>
            </a:r>
            <a:endParaRPr lang="en-US" altLang="en-US" sz="1800" b="1" dirty="0">
              <a:solidFill>
                <a:srgbClr val="FFFFFF"/>
              </a:solidFill>
            </a:endParaRPr>
          </a:p>
        </p:txBody>
      </p:sp>
      <p:sp>
        <p:nvSpPr>
          <p:cNvPr id="16" name="Line 46"/>
          <p:cNvSpPr>
            <a:spLocks noChangeShapeType="1"/>
          </p:cNvSpPr>
          <p:nvPr/>
        </p:nvSpPr>
        <p:spPr bwMode="auto">
          <a:xfrm>
            <a:off x="2138853" y="4642561"/>
            <a:ext cx="5527247" cy="10512"/>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lgn="ctr" fontAlgn="base">
              <a:spcBef>
                <a:spcPct val="0"/>
              </a:spcBef>
              <a:spcAft>
                <a:spcPct val="0"/>
              </a:spcAft>
            </a:pPr>
            <a:endParaRPr lang="en-CA">
              <a:solidFill>
                <a:srgbClr val="FFFFFF"/>
              </a:solidFill>
              <a:latin typeface="Arial" charset="0"/>
            </a:endParaRPr>
          </a:p>
        </p:txBody>
      </p:sp>
      <p:sp>
        <p:nvSpPr>
          <p:cNvPr id="15" name="Rectangle 14"/>
          <p:cNvSpPr/>
          <p:nvPr/>
        </p:nvSpPr>
        <p:spPr>
          <a:xfrm>
            <a:off x="468313" y="1674369"/>
            <a:ext cx="8398773" cy="4589271"/>
          </a:xfrm>
          <a:prstGeom prst="rect">
            <a:avLst/>
          </a:prstGeom>
          <a:noFill/>
          <a:ln w="25400">
            <a:solidFill>
              <a:srgbClr val="1B1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Tree>
    <p:custDataLst>
      <p:tags r:id="rId1"/>
    </p:custDataLst>
    <p:extLst>
      <p:ext uri="{BB962C8B-B14F-4D97-AF65-F5344CB8AC3E}">
        <p14:creationId xmlns:p14="http://schemas.microsoft.com/office/powerpoint/2010/main" val="26290520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7" name="Straight Arrow Connector 116"/>
          <p:cNvCxnSpPr>
            <a:stCxn id="113" idx="2"/>
            <a:endCxn id="115" idx="0"/>
          </p:cNvCxnSpPr>
          <p:nvPr/>
        </p:nvCxnSpPr>
        <p:spPr>
          <a:xfrm>
            <a:off x="4625431" y="5763701"/>
            <a:ext cx="2645" cy="211176"/>
          </a:xfrm>
          <a:prstGeom prst="straightConnector1">
            <a:avLst/>
          </a:prstGeom>
          <a:ln w="25400">
            <a:solidFill>
              <a:schemeClr val="tx1"/>
            </a:solidFill>
            <a:headEnd type="none" w="med" len="med"/>
            <a:tailEnd type="arrow" w="med" len="med"/>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07" idx="2"/>
            <a:endCxn id="113" idx="0"/>
          </p:cNvCxnSpPr>
          <p:nvPr/>
        </p:nvCxnSpPr>
        <p:spPr>
          <a:xfrm flipH="1">
            <a:off x="4625431" y="5263251"/>
            <a:ext cx="2645" cy="211525"/>
          </a:xfrm>
          <a:prstGeom prst="straightConnector1">
            <a:avLst/>
          </a:prstGeom>
          <a:ln w="25400">
            <a:solidFill>
              <a:schemeClr val="tx1"/>
            </a:solidFill>
            <a:headEnd type="none" w="med" len="med"/>
            <a:tailEnd type="arrow" w="med" len="med"/>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9" idx="2"/>
            <a:endCxn id="43" idx="0"/>
          </p:cNvCxnSpPr>
          <p:nvPr/>
        </p:nvCxnSpPr>
        <p:spPr>
          <a:xfrm>
            <a:off x="7048611" y="3147375"/>
            <a:ext cx="0" cy="276225"/>
          </a:xfrm>
          <a:prstGeom prst="straightConnector1">
            <a:avLst/>
          </a:prstGeom>
          <a:ln w="25400">
            <a:solidFill>
              <a:schemeClr val="tx1"/>
            </a:solidFill>
            <a:headEnd type="none" w="med" len="med"/>
            <a:tailEnd type="arrow" w="med" len="med"/>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3" idx="2"/>
            <a:endCxn id="44" idx="0"/>
          </p:cNvCxnSpPr>
          <p:nvPr/>
        </p:nvCxnSpPr>
        <p:spPr>
          <a:xfrm>
            <a:off x="7048611" y="3710938"/>
            <a:ext cx="0" cy="288925"/>
          </a:xfrm>
          <a:prstGeom prst="straightConnector1">
            <a:avLst/>
          </a:prstGeom>
          <a:ln w="25400">
            <a:solidFill>
              <a:schemeClr val="tx1"/>
            </a:solidFill>
            <a:headEnd type="none" w="med" len="med"/>
            <a:tailEnd type="arrow" w="med" len="med"/>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44" idx="2"/>
            <a:endCxn id="45" idx="0"/>
          </p:cNvCxnSpPr>
          <p:nvPr/>
        </p:nvCxnSpPr>
        <p:spPr>
          <a:xfrm>
            <a:off x="7048611" y="4287200"/>
            <a:ext cx="0" cy="288925"/>
          </a:xfrm>
          <a:prstGeom prst="straightConnector1">
            <a:avLst/>
          </a:prstGeom>
          <a:ln w="25400">
            <a:solidFill>
              <a:schemeClr val="tx1"/>
            </a:solidFill>
            <a:headEnd type="none" w="med" len="med"/>
            <a:tailEnd type="arrow" w="med" len="med"/>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6" idx="2"/>
            <a:endCxn id="37" idx="0"/>
          </p:cNvCxnSpPr>
          <p:nvPr/>
        </p:nvCxnSpPr>
        <p:spPr>
          <a:xfrm flipH="1">
            <a:off x="2109031" y="3147375"/>
            <a:ext cx="10392" cy="563563"/>
          </a:xfrm>
          <a:prstGeom prst="straightConnector1">
            <a:avLst/>
          </a:prstGeom>
          <a:ln w="25400">
            <a:solidFill>
              <a:schemeClr val="tx1"/>
            </a:solidFill>
            <a:headEnd type="none" w="med" len="med"/>
            <a:tailEnd type="arrow" w="med" len="med"/>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7" idx="2"/>
            <a:endCxn id="38" idx="0"/>
          </p:cNvCxnSpPr>
          <p:nvPr/>
        </p:nvCxnSpPr>
        <p:spPr>
          <a:xfrm>
            <a:off x="2109031" y="3999863"/>
            <a:ext cx="0" cy="576262"/>
          </a:xfrm>
          <a:prstGeom prst="straightConnector1">
            <a:avLst/>
          </a:prstGeom>
          <a:ln w="25400">
            <a:solidFill>
              <a:schemeClr val="tx1"/>
            </a:solidFill>
            <a:headEnd type="none" w="med" len="med"/>
            <a:tailEnd type="arrow" w="med" len="med"/>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34" idx="0"/>
          </p:cNvCxnSpPr>
          <p:nvPr/>
        </p:nvCxnSpPr>
        <p:spPr>
          <a:xfrm>
            <a:off x="4629793" y="2010189"/>
            <a:ext cx="0" cy="199287"/>
          </a:xfrm>
          <a:prstGeom prst="straightConnector1">
            <a:avLst/>
          </a:prstGeom>
          <a:ln w="25400">
            <a:solidFill>
              <a:schemeClr val="tx1"/>
            </a:solidFill>
            <a:headEnd type="none" w="med" len="med"/>
            <a:tailEnd type="arrow" w="med" len="med"/>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0666" name="Title 1"/>
          <p:cNvSpPr>
            <a:spLocks noGrp="1"/>
          </p:cNvSpPr>
          <p:nvPr>
            <p:ph type="title"/>
          </p:nvPr>
        </p:nvSpPr>
        <p:spPr>
          <a:xfrm>
            <a:off x="457199" y="228600"/>
            <a:ext cx="8426741" cy="1244600"/>
          </a:xfrm>
        </p:spPr>
        <p:txBody>
          <a:bodyPr/>
          <a:lstStyle/>
          <a:p>
            <a:r>
              <a:rPr lang="en-US" altLang="en-US" sz="2800" dirty="0">
                <a:solidFill>
                  <a:schemeClr val="tx1"/>
                </a:solidFill>
                <a:latin typeface="Arial" charset="0"/>
              </a:rPr>
              <a:t>Case Study #4:</a:t>
            </a:r>
            <a:br>
              <a:rPr lang="en-US" altLang="en-US" sz="2800" dirty="0">
                <a:latin typeface="Arial" charset="0"/>
              </a:rPr>
            </a:br>
            <a:r>
              <a:rPr lang="en-CA" altLang="en-US" sz="2800" dirty="0">
                <a:latin typeface="Arial" charset="0"/>
              </a:rPr>
              <a:t>Proposed Mechanism of PPI on Bone Metabolism</a:t>
            </a:r>
          </a:p>
        </p:txBody>
      </p:sp>
      <p:sp>
        <p:nvSpPr>
          <p:cNvPr id="70667" name="TextBox 5"/>
          <p:cNvSpPr txBox="1">
            <a:spLocks noChangeArrowheads="1"/>
          </p:cNvSpPr>
          <p:nvPr/>
        </p:nvSpPr>
        <p:spPr bwMode="auto">
          <a:xfrm>
            <a:off x="488628" y="6561538"/>
            <a:ext cx="6198243" cy="153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b">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0"/>
              </a:spcBef>
              <a:spcAft>
                <a:spcPct val="0"/>
              </a:spcAft>
              <a:buClrTx/>
              <a:buFontTx/>
              <a:buNone/>
            </a:pPr>
            <a:r>
              <a:rPr lang="en-CA" altLang="en-US" sz="1000" dirty="0">
                <a:solidFill>
                  <a:srgbClr val="FFFFFF"/>
                </a:solidFill>
              </a:rPr>
              <a:t>Adapted from: Yang YX. (2012) </a:t>
            </a:r>
            <a:r>
              <a:rPr lang="en-CA" altLang="en-US" sz="1000" i="1" dirty="0" err="1">
                <a:solidFill>
                  <a:srgbClr val="FFFFFF"/>
                </a:solidFill>
              </a:rPr>
              <a:t>Curr</a:t>
            </a:r>
            <a:r>
              <a:rPr lang="en-CA" altLang="en-US" sz="1000" i="1" dirty="0">
                <a:solidFill>
                  <a:srgbClr val="FFFFFF"/>
                </a:solidFill>
              </a:rPr>
              <a:t> </a:t>
            </a:r>
            <a:r>
              <a:rPr lang="en-CA" altLang="en-US" sz="1000" i="1" dirty="0" err="1">
                <a:solidFill>
                  <a:srgbClr val="FFFFFF"/>
                </a:solidFill>
              </a:rPr>
              <a:t>Gastroentrol</a:t>
            </a:r>
            <a:r>
              <a:rPr lang="en-CA" altLang="en-US" sz="1000" i="1" dirty="0">
                <a:solidFill>
                  <a:srgbClr val="FFFFFF"/>
                </a:solidFill>
              </a:rPr>
              <a:t> Rep., </a:t>
            </a:r>
            <a:r>
              <a:rPr lang="en-CA" altLang="en-US" sz="1000" dirty="0">
                <a:solidFill>
                  <a:srgbClr val="FFFFFF"/>
                </a:solidFill>
              </a:rPr>
              <a:t>14, 473 – 479. </a:t>
            </a:r>
          </a:p>
        </p:txBody>
      </p:sp>
      <p:sp>
        <p:nvSpPr>
          <p:cNvPr id="3" name="Rectangle 2"/>
          <p:cNvSpPr/>
          <p:nvPr/>
        </p:nvSpPr>
        <p:spPr>
          <a:xfrm>
            <a:off x="3565598" y="1722852"/>
            <a:ext cx="2124957" cy="287337"/>
          </a:xfrm>
          <a:prstGeom prst="rect">
            <a:avLst/>
          </a:prstGeom>
          <a:ln>
            <a:noFill/>
          </a:ln>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0"/>
              </a:spcAft>
              <a:defRPr/>
            </a:pPr>
            <a:r>
              <a:rPr lang="en-CA" dirty="0">
                <a:solidFill>
                  <a:schemeClr val="bg1"/>
                </a:solidFill>
                <a:latin typeface="Arial" charset="0"/>
                <a:ea typeface="Arial" charset="0"/>
                <a:cs typeface="Arial" charset="0"/>
              </a:rPr>
              <a:t>PPI Treatment</a:t>
            </a:r>
          </a:p>
        </p:txBody>
      </p:sp>
      <p:sp>
        <p:nvSpPr>
          <p:cNvPr id="34" name="Rectangle 33"/>
          <p:cNvSpPr/>
          <p:nvPr/>
        </p:nvSpPr>
        <p:spPr>
          <a:xfrm>
            <a:off x="2693119" y="2209476"/>
            <a:ext cx="3873348" cy="292733"/>
          </a:xfrm>
          <a:prstGeom prst="rect">
            <a:avLst/>
          </a:prstGeom>
          <a:ln>
            <a:noFill/>
          </a:ln>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lvl="0" algn="ctr" fontAlgn="base">
              <a:spcBef>
                <a:spcPct val="0"/>
              </a:spcBef>
              <a:spcAft>
                <a:spcPct val="0"/>
              </a:spcAft>
            </a:pPr>
            <a:r>
              <a:rPr lang="en-CA" altLang="en-US" dirty="0">
                <a:solidFill>
                  <a:srgbClr val="000000"/>
                </a:solidFill>
                <a:latin typeface="Arial" charset="0"/>
                <a:ea typeface="Arial" charset="0"/>
                <a:cs typeface="Arial" charset="0"/>
              </a:rPr>
              <a:t>Significant Acid Suppression</a:t>
            </a:r>
          </a:p>
        </p:txBody>
      </p:sp>
      <p:sp>
        <p:nvSpPr>
          <p:cNvPr id="36" name="Rectangle 35"/>
          <p:cNvSpPr/>
          <p:nvPr/>
        </p:nvSpPr>
        <p:spPr>
          <a:xfrm>
            <a:off x="661987" y="2860038"/>
            <a:ext cx="2914871" cy="287337"/>
          </a:xfrm>
          <a:prstGeom prst="rect">
            <a:avLst/>
          </a:prstGeom>
          <a:ln>
            <a:noFill/>
          </a:ln>
          <a:effectLst>
            <a:outerShdw blurRad="50800" dist="38100" dir="8100000" algn="tr"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0"/>
              </a:spcAft>
            </a:pPr>
            <a:r>
              <a:rPr lang="en-CA" altLang="en-US" dirty="0" err="1">
                <a:solidFill>
                  <a:srgbClr val="000000"/>
                </a:solidFill>
                <a:latin typeface="Arial" charset="0"/>
                <a:ea typeface="Arial" charset="0"/>
                <a:cs typeface="Arial" charset="0"/>
              </a:rPr>
              <a:t>Hypergastrinemia</a:t>
            </a:r>
            <a:endParaRPr lang="en-CA" altLang="en-US" dirty="0">
              <a:solidFill>
                <a:srgbClr val="000000"/>
              </a:solidFill>
              <a:latin typeface="Arial" charset="0"/>
              <a:ea typeface="Arial" charset="0"/>
              <a:cs typeface="Arial" charset="0"/>
            </a:endParaRPr>
          </a:p>
        </p:txBody>
      </p:sp>
      <p:sp>
        <p:nvSpPr>
          <p:cNvPr id="39" name="Rectangle 38"/>
          <p:cNvSpPr/>
          <p:nvPr/>
        </p:nvSpPr>
        <p:spPr>
          <a:xfrm>
            <a:off x="5591175" y="2860038"/>
            <a:ext cx="2914872" cy="287337"/>
          </a:xfrm>
          <a:prstGeom prst="rect">
            <a:avLst/>
          </a:prstGeom>
          <a:ln>
            <a:no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0"/>
              </a:spcAft>
            </a:pPr>
            <a:r>
              <a:rPr lang="en-CA" altLang="en-US" dirty="0">
                <a:solidFill>
                  <a:srgbClr val="000000"/>
                </a:solidFill>
                <a:latin typeface="Arial" charset="0"/>
                <a:ea typeface="Arial" charset="0"/>
                <a:cs typeface="Arial" charset="0"/>
              </a:rPr>
              <a:t>↓ Ca</a:t>
            </a:r>
            <a:r>
              <a:rPr lang="en-CA" altLang="en-US" baseline="30000" dirty="0">
                <a:solidFill>
                  <a:srgbClr val="000000"/>
                </a:solidFill>
                <a:latin typeface="Arial" charset="0"/>
                <a:ea typeface="Arial" charset="0"/>
                <a:cs typeface="Arial" charset="0"/>
              </a:rPr>
              <a:t>2+</a:t>
            </a:r>
            <a:r>
              <a:rPr lang="en-CA" altLang="en-US" dirty="0">
                <a:solidFill>
                  <a:srgbClr val="000000"/>
                </a:solidFill>
                <a:latin typeface="Arial" charset="0"/>
                <a:ea typeface="Arial" charset="0"/>
                <a:cs typeface="Arial" charset="0"/>
              </a:rPr>
              <a:t> Absorption</a:t>
            </a:r>
            <a:endParaRPr lang="en-CA" altLang="en-US" baseline="30000" dirty="0">
              <a:solidFill>
                <a:srgbClr val="000000"/>
              </a:solidFill>
              <a:latin typeface="Arial" charset="0"/>
              <a:ea typeface="Arial" charset="0"/>
              <a:cs typeface="Arial" charset="0"/>
            </a:endParaRPr>
          </a:p>
        </p:txBody>
      </p:sp>
      <p:sp>
        <p:nvSpPr>
          <p:cNvPr id="44" name="Rectangle 43"/>
          <p:cNvSpPr/>
          <p:nvPr/>
        </p:nvSpPr>
        <p:spPr>
          <a:xfrm>
            <a:off x="5591175" y="3999863"/>
            <a:ext cx="2914872" cy="287337"/>
          </a:xfrm>
          <a:prstGeom prst="rect">
            <a:avLst/>
          </a:prstGeom>
          <a:ln>
            <a:no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0"/>
              </a:spcAft>
            </a:pPr>
            <a:r>
              <a:rPr lang="en-CA" altLang="en-US" dirty="0">
                <a:solidFill>
                  <a:srgbClr val="000000"/>
                </a:solidFill>
                <a:latin typeface="Arial" charset="0"/>
                <a:ea typeface="Arial" charset="0"/>
                <a:cs typeface="Arial" charset="0"/>
              </a:rPr>
              <a:t>↓ Plasma Ca</a:t>
            </a:r>
            <a:r>
              <a:rPr lang="en-CA" altLang="en-US" baseline="30000" dirty="0">
                <a:solidFill>
                  <a:srgbClr val="000000"/>
                </a:solidFill>
                <a:latin typeface="Arial" charset="0"/>
                <a:ea typeface="Arial" charset="0"/>
                <a:cs typeface="Arial" charset="0"/>
              </a:rPr>
              <a:t>2+</a:t>
            </a:r>
          </a:p>
        </p:txBody>
      </p:sp>
      <p:cxnSp>
        <p:nvCxnSpPr>
          <p:cNvPr id="66" name="Straight Connector 65"/>
          <p:cNvCxnSpPr>
            <a:stCxn id="34" idx="2"/>
          </p:cNvCxnSpPr>
          <p:nvPr/>
        </p:nvCxnSpPr>
        <p:spPr>
          <a:xfrm>
            <a:off x="4629793" y="2502209"/>
            <a:ext cx="0" cy="14107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3223327" y="5474776"/>
            <a:ext cx="2804207" cy="288925"/>
          </a:xfrm>
          <a:prstGeom prst="rect">
            <a:avLst/>
          </a:prstGeom>
          <a:ln>
            <a:noFill/>
          </a:ln>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0"/>
              </a:spcAft>
            </a:pPr>
            <a:r>
              <a:rPr lang="en-CA" altLang="en-US" dirty="0">
                <a:solidFill>
                  <a:srgbClr val="000000"/>
                </a:solidFill>
                <a:latin typeface="Arial" charset="0"/>
                <a:ea typeface="Arial" charset="0"/>
                <a:cs typeface="Arial" charset="0"/>
              </a:rPr>
              <a:t>↑ Bone Resorption</a:t>
            </a:r>
          </a:p>
        </p:txBody>
      </p:sp>
      <p:sp>
        <p:nvSpPr>
          <p:cNvPr id="115" name="Rectangle 114"/>
          <p:cNvSpPr/>
          <p:nvPr/>
        </p:nvSpPr>
        <p:spPr>
          <a:xfrm>
            <a:off x="3223327" y="5974877"/>
            <a:ext cx="2809498" cy="288032"/>
          </a:xfrm>
          <a:prstGeom prst="rect">
            <a:avLst/>
          </a:prstGeom>
          <a:ln>
            <a:noFill/>
          </a:ln>
          <a:effectLst>
            <a:outerShdw blurRad="50800" dist="38100" dir="5400000" algn="t" rotWithShape="0">
              <a:prstClr val="black">
                <a:alpha val="40000"/>
              </a:prstClr>
            </a:outerShdw>
          </a:effectLst>
          <a:scene3d>
            <a:camera prst="orthographicFront">
              <a:rot lat="0" lon="0" rev="0"/>
            </a:camera>
            <a:lightRig rig="threePt" dir="t">
              <a:rot lat="0" lon="0" rev="1200000"/>
            </a:lightRig>
          </a:scene3d>
          <a:sp3d>
            <a:bevelT w="0" h="0"/>
          </a:sp3d>
        </p:spPr>
        <p:style>
          <a:lnRef idx="0">
            <a:schemeClr val="accent2"/>
          </a:lnRef>
          <a:fillRef idx="3">
            <a:schemeClr val="accent2"/>
          </a:fillRef>
          <a:effectRef idx="3">
            <a:schemeClr val="accent2"/>
          </a:effectRef>
          <a:fontRef idx="minor">
            <a:schemeClr val="lt1"/>
          </a:fontRef>
        </p:style>
        <p:txBody>
          <a:bodyPr anchor="ctr"/>
          <a:lstStyle/>
          <a:p>
            <a:pPr algn="ctr" fontAlgn="base">
              <a:spcBef>
                <a:spcPct val="0"/>
              </a:spcBef>
              <a:spcAft>
                <a:spcPct val="0"/>
              </a:spcAft>
            </a:pPr>
            <a:r>
              <a:rPr lang="en-CA" altLang="en-US" dirty="0">
                <a:solidFill>
                  <a:srgbClr val="000000"/>
                </a:solidFill>
                <a:latin typeface="Arial" charset="0"/>
                <a:ea typeface="Arial" charset="0"/>
                <a:cs typeface="Arial" charset="0"/>
              </a:rPr>
              <a:t>↓ Bone Strength</a:t>
            </a:r>
          </a:p>
        </p:txBody>
      </p:sp>
      <p:cxnSp>
        <p:nvCxnSpPr>
          <p:cNvPr id="46" name="Straight Arrow Connector 26"/>
          <p:cNvCxnSpPr>
            <a:stCxn id="107" idx="1"/>
            <a:endCxn id="38" idx="2"/>
          </p:cNvCxnSpPr>
          <p:nvPr/>
        </p:nvCxnSpPr>
        <p:spPr>
          <a:xfrm rot="10800000">
            <a:off x="2109031" y="4863464"/>
            <a:ext cx="1880976" cy="256119"/>
          </a:xfrm>
          <a:prstGeom prst="bentConnector2">
            <a:avLst/>
          </a:prstGeom>
          <a:ln w="25400">
            <a:solidFill>
              <a:schemeClr val="tx1"/>
            </a:solidFill>
            <a:headEnd type="arrow" w="med" len="med"/>
            <a:tailEnd type="none"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Freeform 46"/>
          <p:cNvSpPr/>
          <p:nvPr/>
        </p:nvSpPr>
        <p:spPr>
          <a:xfrm>
            <a:off x="2109031" y="2643281"/>
            <a:ext cx="4939580" cy="195943"/>
          </a:xfrm>
          <a:custGeom>
            <a:avLst/>
            <a:gdLst>
              <a:gd name="connsiteX0" fmla="*/ 0 w 3628571"/>
              <a:gd name="connsiteY0" fmla="*/ 275771 h 275771"/>
              <a:gd name="connsiteX1" fmla="*/ 0 w 3628571"/>
              <a:gd name="connsiteY1" fmla="*/ 0 h 275771"/>
              <a:gd name="connsiteX2" fmla="*/ 3628571 w 3628571"/>
              <a:gd name="connsiteY2" fmla="*/ 0 h 275771"/>
              <a:gd name="connsiteX3" fmla="*/ 3628571 w 3628571"/>
              <a:gd name="connsiteY3" fmla="*/ 275771 h 275771"/>
            </a:gdLst>
            <a:ahLst/>
            <a:cxnLst>
              <a:cxn ang="0">
                <a:pos x="connsiteX0" y="connsiteY0"/>
              </a:cxn>
              <a:cxn ang="0">
                <a:pos x="connsiteX1" y="connsiteY1"/>
              </a:cxn>
              <a:cxn ang="0">
                <a:pos x="connsiteX2" y="connsiteY2"/>
              </a:cxn>
              <a:cxn ang="0">
                <a:pos x="connsiteX3" y="connsiteY3"/>
              </a:cxn>
            </a:cxnLst>
            <a:rect l="l" t="t" r="r" b="b"/>
            <a:pathLst>
              <a:path w="3628571" h="275771">
                <a:moveTo>
                  <a:pt x="0" y="275771"/>
                </a:moveTo>
                <a:lnTo>
                  <a:pt x="0" y="0"/>
                </a:lnTo>
                <a:lnTo>
                  <a:pt x="3628571" y="0"/>
                </a:lnTo>
                <a:lnTo>
                  <a:pt x="3628571" y="275771"/>
                </a:lnTo>
              </a:path>
            </a:pathLst>
          </a:custGeom>
          <a:noFill/>
          <a:ln w="25400">
            <a:solidFill>
              <a:schemeClr val="tx1"/>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a typeface="Arial" charset="0"/>
              <a:cs typeface="Arial" charset="0"/>
            </a:endParaRPr>
          </a:p>
        </p:txBody>
      </p:sp>
      <p:cxnSp>
        <p:nvCxnSpPr>
          <p:cNvPr id="48" name="Straight Arrow Connector 26"/>
          <p:cNvCxnSpPr>
            <a:stCxn id="107" idx="3"/>
            <a:endCxn id="45" idx="2"/>
          </p:cNvCxnSpPr>
          <p:nvPr/>
        </p:nvCxnSpPr>
        <p:spPr>
          <a:xfrm flipV="1">
            <a:off x="5266145" y="4863463"/>
            <a:ext cx="1782466" cy="256119"/>
          </a:xfrm>
          <a:prstGeom prst="bentConnector2">
            <a:avLst/>
          </a:prstGeom>
          <a:ln w="25400">
            <a:solidFill>
              <a:schemeClr val="tx1"/>
            </a:solidFill>
            <a:headEnd type="arrow" w="med" len="med"/>
            <a:tailEnd type="none"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652463" y="4576125"/>
            <a:ext cx="2913135" cy="287338"/>
          </a:xfrm>
          <a:prstGeom prst="rect">
            <a:avLst/>
          </a:prstGeom>
          <a:ln>
            <a:noFill/>
          </a:ln>
          <a:effectLst>
            <a:outerShdw blurRad="50800" dist="38100" dir="8100000" algn="tr"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0"/>
              </a:spcAft>
            </a:pPr>
            <a:r>
              <a:rPr lang="en-CA" altLang="en-US" dirty="0">
                <a:solidFill>
                  <a:srgbClr val="000000"/>
                </a:solidFill>
                <a:latin typeface="Arial" charset="0"/>
                <a:ea typeface="Arial" charset="0"/>
                <a:cs typeface="Arial" charset="0"/>
              </a:rPr>
              <a:t>1° Hyperparathyroidism</a:t>
            </a:r>
          </a:p>
        </p:txBody>
      </p:sp>
      <p:sp>
        <p:nvSpPr>
          <p:cNvPr id="45" name="Rectangle 44"/>
          <p:cNvSpPr/>
          <p:nvPr/>
        </p:nvSpPr>
        <p:spPr>
          <a:xfrm>
            <a:off x="5591175" y="4576125"/>
            <a:ext cx="2914872" cy="287338"/>
          </a:xfrm>
          <a:prstGeom prst="rect">
            <a:avLst/>
          </a:prstGeom>
          <a:ln>
            <a:no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0"/>
              </a:spcAft>
            </a:pPr>
            <a:r>
              <a:rPr lang="en-CA" altLang="en-US" dirty="0">
                <a:solidFill>
                  <a:srgbClr val="000000"/>
                </a:solidFill>
                <a:latin typeface="Arial" charset="0"/>
                <a:ea typeface="Arial" charset="0"/>
                <a:cs typeface="Arial" charset="0"/>
              </a:rPr>
              <a:t>2° Hyperparathyroidism</a:t>
            </a:r>
          </a:p>
        </p:txBody>
      </p:sp>
      <p:sp>
        <p:nvSpPr>
          <p:cNvPr id="107" name="Rectangle 106"/>
          <p:cNvSpPr/>
          <p:nvPr/>
        </p:nvSpPr>
        <p:spPr>
          <a:xfrm>
            <a:off x="3990007" y="4975913"/>
            <a:ext cx="1276138" cy="287338"/>
          </a:xfrm>
          <a:prstGeom prst="rect">
            <a:avLst/>
          </a:prstGeom>
          <a:ln>
            <a:noFill/>
          </a:ln>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0"/>
              </a:spcAft>
            </a:pPr>
            <a:r>
              <a:rPr lang="en-CA" altLang="en-US" dirty="0">
                <a:solidFill>
                  <a:srgbClr val="000000"/>
                </a:solidFill>
                <a:latin typeface="Arial" charset="0"/>
                <a:ea typeface="Arial" charset="0"/>
                <a:cs typeface="Arial" charset="0"/>
              </a:rPr>
              <a:t>↑ PTH</a:t>
            </a:r>
          </a:p>
        </p:txBody>
      </p:sp>
      <p:sp>
        <p:nvSpPr>
          <p:cNvPr id="37" name="Rectangle 36"/>
          <p:cNvSpPr/>
          <p:nvPr/>
        </p:nvSpPr>
        <p:spPr>
          <a:xfrm>
            <a:off x="652463" y="3710938"/>
            <a:ext cx="2913135" cy="288925"/>
          </a:xfrm>
          <a:prstGeom prst="rect">
            <a:avLst/>
          </a:prstGeom>
          <a:ln>
            <a:noFill/>
          </a:ln>
          <a:effectLst>
            <a:outerShdw blurRad="50800" dist="38100" dir="8100000" algn="tr"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0"/>
              </a:spcAft>
            </a:pPr>
            <a:r>
              <a:rPr lang="en-CA" altLang="en-US" dirty="0">
                <a:solidFill>
                  <a:srgbClr val="000000"/>
                </a:solidFill>
                <a:latin typeface="Arial" charset="0"/>
                <a:ea typeface="Arial" charset="0"/>
                <a:cs typeface="Arial" charset="0"/>
              </a:rPr>
              <a:t>Parathyroid Hyperplasia</a:t>
            </a:r>
          </a:p>
        </p:txBody>
      </p:sp>
      <p:sp>
        <p:nvSpPr>
          <p:cNvPr id="43" name="Rectangle 42"/>
          <p:cNvSpPr/>
          <p:nvPr/>
        </p:nvSpPr>
        <p:spPr>
          <a:xfrm>
            <a:off x="5591175" y="3423600"/>
            <a:ext cx="2914872" cy="287338"/>
          </a:xfrm>
          <a:prstGeom prst="rect">
            <a:avLst/>
          </a:prstGeom>
          <a:ln>
            <a:no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algn="ctr" fontAlgn="base">
              <a:spcBef>
                <a:spcPct val="0"/>
              </a:spcBef>
              <a:spcAft>
                <a:spcPct val="0"/>
              </a:spcAft>
            </a:pPr>
            <a:r>
              <a:rPr lang="en-CA" altLang="en-US" dirty="0">
                <a:solidFill>
                  <a:srgbClr val="000000"/>
                </a:solidFill>
                <a:latin typeface="Arial" charset="0"/>
                <a:ea typeface="Arial" charset="0"/>
                <a:cs typeface="Arial" charset="0"/>
              </a:rPr>
              <a:t>(-) Ca</a:t>
            </a:r>
            <a:r>
              <a:rPr lang="en-CA" altLang="en-US" baseline="30000" dirty="0">
                <a:solidFill>
                  <a:srgbClr val="000000"/>
                </a:solidFill>
                <a:latin typeface="Arial" charset="0"/>
                <a:ea typeface="Arial" charset="0"/>
                <a:cs typeface="Arial" charset="0"/>
              </a:rPr>
              <a:t>2+</a:t>
            </a:r>
            <a:r>
              <a:rPr lang="en-CA" altLang="en-US" dirty="0">
                <a:solidFill>
                  <a:srgbClr val="000000"/>
                </a:solidFill>
                <a:latin typeface="Arial" charset="0"/>
                <a:ea typeface="Arial" charset="0"/>
                <a:cs typeface="Arial" charset="0"/>
              </a:rPr>
              <a:t> Balance  </a:t>
            </a:r>
            <a:endParaRPr lang="en-CA" altLang="en-US" baseline="30000" dirty="0">
              <a:solidFill>
                <a:srgbClr val="000000"/>
              </a:solidFill>
              <a:latin typeface="Arial" charset="0"/>
              <a:ea typeface="Arial" charset="0"/>
              <a:cs typeface="Arial" charset="0"/>
            </a:endParaRPr>
          </a:p>
        </p:txBody>
      </p:sp>
    </p:spTree>
    <p:custDataLst>
      <p:tags r:id="rId1"/>
    </p:custDataLst>
    <p:extLst>
      <p:ext uri="{BB962C8B-B14F-4D97-AF65-F5344CB8AC3E}">
        <p14:creationId xmlns:p14="http://schemas.microsoft.com/office/powerpoint/2010/main" val="1131092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44600"/>
          </a:xfrm>
        </p:spPr>
        <p:txBody>
          <a:bodyPr/>
          <a:lstStyle/>
          <a:p>
            <a:r>
              <a:rPr lang="en-US" b="1" dirty="0"/>
              <a:t>Learning Objectives</a:t>
            </a:r>
          </a:p>
        </p:txBody>
      </p:sp>
      <p:sp>
        <p:nvSpPr>
          <p:cNvPr id="4" name="Content Placeholder 2"/>
          <p:cNvSpPr>
            <a:spLocks noGrp="1"/>
          </p:cNvSpPr>
          <p:nvPr>
            <p:ph idx="1"/>
          </p:nvPr>
        </p:nvSpPr>
        <p:spPr>
          <a:prstGeom prst="rect">
            <a:avLst/>
          </a:prstGeom>
        </p:spPr>
        <p:txBody>
          <a:bodyPr>
            <a:normAutofit fontScale="85000" lnSpcReduction="10000"/>
          </a:bodyPr>
          <a:lstStyle/>
          <a:p>
            <a:pPr marL="0" indent="0">
              <a:spcAft>
                <a:spcPts val="450"/>
              </a:spcAft>
              <a:buNone/>
            </a:pPr>
            <a:r>
              <a:rPr lang="en-US" dirty="0">
                <a:solidFill>
                  <a:schemeClr val="tx2"/>
                </a:solidFill>
              </a:rPr>
              <a:t>Upon completion of this program, physicians will be better able to:</a:t>
            </a:r>
          </a:p>
          <a:p>
            <a:pPr marL="342900" indent="-342900">
              <a:spcAft>
                <a:spcPts val="450"/>
              </a:spcAft>
              <a:buFont typeface="+mj-lt"/>
              <a:buAutoNum type="arabicPeriod"/>
            </a:pPr>
            <a:r>
              <a:rPr lang="en-US" dirty="0"/>
              <a:t>Describe the morbidity, mortality and economic burden of illness associated with osteoporosis in Canada</a:t>
            </a:r>
          </a:p>
          <a:p>
            <a:pPr marL="342900" indent="-342900">
              <a:spcAft>
                <a:spcPts val="450"/>
              </a:spcAft>
              <a:buFont typeface="+mj-lt"/>
              <a:buAutoNum type="arabicPeriod"/>
            </a:pPr>
            <a:r>
              <a:rPr lang="en-US" dirty="0"/>
              <a:t>Explain the factors that determine osteoporotic fracture risk</a:t>
            </a:r>
          </a:p>
          <a:p>
            <a:pPr marL="342900" indent="-342900">
              <a:spcAft>
                <a:spcPts val="450"/>
              </a:spcAft>
              <a:buFont typeface="+mj-lt"/>
              <a:buAutoNum type="arabicPeriod"/>
            </a:pPr>
            <a:r>
              <a:rPr lang="en-US" dirty="0"/>
              <a:t>Identify medications associated with bone loss and increased fracture risk</a:t>
            </a:r>
          </a:p>
          <a:p>
            <a:pPr marL="342900" indent="-342900">
              <a:spcAft>
                <a:spcPts val="450"/>
              </a:spcAft>
              <a:buFont typeface="+mj-lt"/>
              <a:buAutoNum type="arabicPeriod"/>
            </a:pPr>
            <a:r>
              <a:rPr lang="en-US" dirty="0"/>
              <a:t>Mitigate the impact of medication-related factors which may increase the risk of bone loss and fragility fractures</a:t>
            </a:r>
            <a:endParaRPr lang="en-US" sz="2700" dirty="0"/>
          </a:p>
        </p:txBody>
      </p:sp>
    </p:spTree>
    <p:extLst>
      <p:ext uri="{BB962C8B-B14F-4D97-AF65-F5344CB8AC3E}">
        <p14:creationId xmlns:p14="http://schemas.microsoft.com/office/powerpoint/2010/main" val="3678413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TextBox 4"/>
          <p:cNvSpPr txBox="1">
            <a:spLocks noChangeArrowheads="1"/>
          </p:cNvSpPr>
          <p:nvPr/>
        </p:nvSpPr>
        <p:spPr bwMode="auto">
          <a:xfrm>
            <a:off x="457200" y="6462325"/>
            <a:ext cx="6588642"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b">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0"/>
              </a:spcBef>
              <a:spcAft>
                <a:spcPct val="0"/>
              </a:spcAft>
              <a:buClrTx/>
              <a:buFontTx/>
              <a:buNone/>
            </a:pPr>
            <a:r>
              <a:rPr lang="en-CA" altLang="en-US" sz="900" dirty="0">
                <a:solidFill>
                  <a:srgbClr val="FFFFFF"/>
                </a:solidFill>
              </a:rPr>
              <a:t>Health Canada Alert April 2013. Proton Pump Inhibitors: Risk of Bone Fractures. Available at:</a:t>
            </a:r>
          </a:p>
          <a:p>
            <a:pPr eaLnBrk="1" fontAlgn="base" hangingPunct="1">
              <a:spcBef>
                <a:spcPct val="0"/>
              </a:spcBef>
              <a:spcAft>
                <a:spcPct val="0"/>
              </a:spcAft>
              <a:buClrTx/>
              <a:buFontTx/>
              <a:buNone/>
            </a:pPr>
            <a:r>
              <a:rPr lang="en-CA" altLang="en-US" sz="900" dirty="0">
                <a:solidFill>
                  <a:srgbClr val="FFFFFF"/>
                </a:solidFill>
                <a:hlinkClick r:id="rId4" invalidUrl="http://healthycanadians.gc.ca/recall-alert-rappel-avis/hc-sc/2013/26523a-eng.php. Last accessed March 17"/>
              </a:rPr>
              <a:t>http://healthycanadians.gc.ca/recall-alert-rappel-avis/hc-sc/2013/26523a-eng.php. Last accessed March 17</a:t>
            </a:r>
            <a:r>
              <a:rPr lang="en-CA" altLang="en-US" sz="900" dirty="0">
                <a:solidFill>
                  <a:srgbClr val="FFFFFF"/>
                </a:solidFill>
              </a:rPr>
              <a:t>, 2017.</a:t>
            </a:r>
          </a:p>
        </p:txBody>
      </p:sp>
      <p:sp>
        <p:nvSpPr>
          <p:cNvPr id="12" name="Rectangle 11"/>
          <p:cNvSpPr/>
          <p:nvPr/>
        </p:nvSpPr>
        <p:spPr>
          <a:xfrm>
            <a:off x="468312" y="4327697"/>
            <a:ext cx="8458711" cy="750178"/>
          </a:xfrm>
          <a:prstGeom prst="rect">
            <a:avLst/>
          </a:prstGeom>
          <a:solidFill>
            <a:srgbClr val="1B18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CA" sz="2000" dirty="0">
                <a:solidFill>
                  <a:srgbClr val="FFFFFF"/>
                </a:solidFill>
                <a:latin typeface="Arial" pitchFamily="34" charset="0"/>
                <a:cs typeface="Arial" pitchFamily="34" charset="0"/>
              </a:rPr>
              <a:t>The risk of fracture was higher in patients who received multiple daily doses of PPIs and therapy for a year or longer</a:t>
            </a:r>
          </a:p>
        </p:txBody>
      </p:sp>
      <p:sp>
        <p:nvSpPr>
          <p:cNvPr id="2" name="Title 1"/>
          <p:cNvSpPr>
            <a:spLocks noGrp="1"/>
          </p:cNvSpPr>
          <p:nvPr>
            <p:ph type="title"/>
          </p:nvPr>
        </p:nvSpPr>
        <p:spPr/>
        <p:txBody>
          <a:bodyPr>
            <a:normAutofit fontScale="90000"/>
          </a:bodyPr>
          <a:lstStyle/>
          <a:p>
            <a:r>
              <a:rPr lang="en-US" dirty="0">
                <a:solidFill>
                  <a:schemeClr val="tx1"/>
                </a:solidFill>
              </a:rPr>
              <a:t>Case Study #4:</a:t>
            </a:r>
            <a:br>
              <a:rPr lang="en-US" dirty="0"/>
            </a:br>
            <a:r>
              <a:rPr lang="en-US" dirty="0"/>
              <a:t>Risk of Fracture with PPI Use:</a:t>
            </a:r>
            <a:br>
              <a:rPr lang="en-US" dirty="0"/>
            </a:br>
            <a:r>
              <a:rPr lang="en-US" dirty="0"/>
              <a:t>Health Canada Statement – April 4, 2013</a:t>
            </a:r>
          </a:p>
        </p:txBody>
      </p:sp>
      <p:graphicFrame>
        <p:nvGraphicFramePr>
          <p:cNvPr id="18" name="Table 17"/>
          <p:cNvGraphicFramePr>
            <a:graphicFrameLocks noGrp="1"/>
          </p:cNvGraphicFramePr>
          <p:nvPr>
            <p:extLst>
              <p:ext uri="{D42A27DB-BD31-4B8C-83A1-F6EECF244321}">
                <p14:modId xmlns:p14="http://schemas.microsoft.com/office/powerpoint/2010/main" val="292479534"/>
              </p:ext>
            </p:extLst>
          </p:nvPr>
        </p:nvGraphicFramePr>
        <p:xfrm>
          <a:off x="468314" y="1884823"/>
          <a:ext cx="8458711" cy="2194664"/>
        </p:xfrm>
        <a:graphic>
          <a:graphicData uri="http://schemas.openxmlformats.org/drawingml/2006/table">
            <a:tbl>
              <a:tblPr firstRow="1" bandRow="1">
                <a:tableStyleId>{F2DE63D5-997A-4646-A377-4702673A728D}</a:tableStyleId>
              </a:tblPr>
              <a:tblGrid>
                <a:gridCol w="4429150">
                  <a:extLst>
                    <a:ext uri="{9D8B030D-6E8A-4147-A177-3AD203B41FA5}">
                      <a16:colId xmlns:a16="http://schemas.microsoft.com/office/drawing/2014/main" val="20000"/>
                    </a:ext>
                  </a:extLst>
                </a:gridCol>
                <a:gridCol w="85241">
                  <a:extLst>
                    <a:ext uri="{9D8B030D-6E8A-4147-A177-3AD203B41FA5}">
                      <a16:colId xmlns:a16="http://schemas.microsoft.com/office/drawing/2014/main" val="20002"/>
                    </a:ext>
                  </a:extLst>
                </a:gridCol>
                <a:gridCol w="3944320">
                  <a:extLst>
                    <a:ext uri="{9D8B030D-6E8A-4147-A177-3AD203B41FA5}">
                      <a16:colId xmlns:a16="http://schemas.microsoft.com/office/drawing/2014/main" val="20001"/>
                    </a:ext>
                  </a:extLst>
                </a:gridCol>
              </a:tblGrid>
              <a:tr h="727825">
                <a:tc>
                  <a:txBody>
                    <a:bodyPr/>
                    <a:lstStyle/>
                    <a:p>
                      <a:pPr marL="0" marR="0" lvl="1" indent="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None/>
                        <a:tabLst/>
                        <a:defRPr/>
                      </a:pPr>
                      <a:r>
                        <a:rPr lang="en-US" sz="2000" b="1" dirty="0">
                          <a:solidFill>
                            <a:srgbClr val="1B183A"/>
                          </a:solidFill>
                          <a:latin typeface="Arial" panose="020B0604020202020204" pitchFamily="34" charset="0"/>
                          <a:cs typeface="Arial" panose="020B0604020202020204" pitchFamily="34" charset="0"/>
                        </a:rPr>
                        <a:t>PPI Treatment May </a:t>
                      </a:r>
                      <a:br>
                        <a:rPr lang="en-US" sz="2000" b="1" dirty="0">
                          <a:solidFill>
                            <a:srgbClr val="1B183A"/>
                          </a:solidFill>
                          <a:latin typeface="Arial" panose="020B0604020202020204" pitchFamily="34" charset="0"/>
                          <a:cs typeface="Arial" panose="020B0604020202020204" pitchFamily="34" charset="0"/>
                        </a:rPr>
                      </a:br>
                      <a:r>
                        <a:rPr lang="en-US" sz="2000" b="1" dirty="0">
                          <a:solidFill>
                            <a:srgbClr val="1B183A"/>
                          </a:solidFill>
                          <a:latin typeface="Arial" panose="020B0604020202020204" pitchFamily="34" charset="0"/>
                          <a:cs typeface="Arial" panose="020B0604020202020204" pitchFamily="34" charset="0"/>
                        </a:rPr>
                        <a:t>be Associated With </a:t>
                      </a:r>
                      <a:br>
                        <a:rPr lang="en-US" sz="2000" b="1" dirty="0">
                          <a:solidFill>
                            <a:srgbClr val="1B183A"/>
                          </a:solidFill>
                          <a:latin typeface="Arial" panose="020B0604020202020204" pitchFamily="34" charset="0"/>
                          <a:cs typeface="Arial" panose="020B0604020202020204" pitchFamily="34" charset="0"/>
                        </a:rPr>
                      </a:br>
                      <a:r>
                        <a:rPr lang="en-US" sz="2000" b="1" dirty="0">
                          <a:solidFill>
                            <a:srgbClr val="1B183A"/>
                          </a:solidFill>
                          <a:latin typeface="Arial" panose="020B0604020202020204" pitchFamily="34" charset="0"/>
                          <a:cs typeface="Arial" panose="020B0604020202020204" pitchFamily="34" charset="0"/>
                        </a:rPr>
                        <a:t>a Small:</a:t>
                      </a:r>
                    </a:p>
                  </a:txBody>
                  <a:tcPr marL="91439" marR="91439" marT="45733" marB="45733">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tx2"/>
                    </a:solidFill>
                  </a:tcPr>
                </a:tc>
                <a:tc>
                  <a:txBody>
                    <a:bodyPr/>
                    <a:lstStyle/>
                    <a:p>
                      <a:pPr marL="0" marR="0" lvl="1" indent="0" algn="l" defTabSz="914400" rtl="0" eaLnBrk="1" fontAlgn="auto" latinLnBrk="0" hangingPunct="1">
                        <a:lnSpc>
                          <a:spcPct val="100000"/>
                        </a:lnSpc>
                        <a:spcBef>
                          <a:spcPts val="0"/>
                        </a:spcBef>
                        <a:spcAft>
                          <a:spcPts val="0"/>
                        </a:spcAft>
                        <a:buClr>
                          <a:schemeClr val="tx2"/>
                        </a:buClr>
                        <a:buSzTx/>
                        <a:buFont typeface="Arial" charset="0"/>
                        <a:buNone/>
                        <a:tabLst/>
                        <a:defRPr/>
                      </a:pPr>
                      <a:endParaRPr lang="en-US" sz="1100" b="1" dirty="0">
                        <a:solidFill>
                          <a:srgbClr val="1B183A"/>
                        </a:solidFill>
                        <a:latin typeface="Arial" panose="020B0604020202020204" pitchFamily="34" charset="0"/>
                        <a:cs typeface="Arial" panose="020B0604020202020204" pitchFamily="34"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marR="0" lvl="1" indent="0" algn="l" defTabSz="914400" rtl="0" eaLnBrk="1" fontAlgn="auto" latinLnBrk="0" hangingPunct="1">
                        <a:lnSpc>
                          <a:spcPct val="100000"/>
                        </a:lnSpc>
                        <a:spcBef>
                          <a:spcPts val="0"/>
                        </a:spcBef>
                        <a:spcAft>
                          <a:spcPts val="0"/>
                        </a:spcAft>
                        <a:buClr>
                          <a:schemeClr val="tx2"/>
                        </a:buClr>
                        <a:buSzTx/>
                        <a:buFont typeface="Arial" charset="0"/>
                        <a:buNone/>
                        <a:tabLst/>
                        <a:defRPr/>
                      </a:pPr>
                      <a:r>
                        <a:rPr lang="en-US" sz="2000" b="1" dirty="0">
                          <a:solidFill>
                            <a:srgbClr val="1B183A"/>
                          </a:solidFill>
                          <a:latin typeface="Arial" panose="020B0604020202020204" pitchFamily="34" charset="0"/>
                          <a:cs typeface="Arial" panose="020B0604020202020204" pitchFamily="34" charset="0"/>
                        </a:rPr>
                        <a:t>OP-related Risk Factors that May Contribute to Increased Risk:</a:t>
                      </a:r>
                    </a:p>
                  </a:txBody>
                  <a:tcPr marL="91451" marR="91451" marT="45689" marB="45689">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tx2"/>
                    </a:solidFill>
                  </a:tcPr>
                </a:tc>
                <a:extLst>
                  <a:ext uri="{0D108BD9-81ED-4DB2-BD59-A6C34878D82A}">
                    <a16:rowId xmlns:a16="http://schemas.microsoft.com/office/drawing/2014/main" val="10000"/>
                  </a:ext>
                </a:extLst>
              </a:tr>
              <a:tr h="378502">
                <a:tc>
                  <a:txBody>
                    <a:bodyPr/>
                    <a:lstStyle/>
                    <a:p>
                      <a:pPr marL="213750" marR="0" lvl="1" indent="-2137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sz="2000" baseline="0" dirty="0">
                          <a:latin typeface="Arial" panose="020B0604020202020204" pitchFamily="34" charset="0"/>
                          <a:cs typeface="Arial" panose="020B0604020202020204" pitchFamily="34" charset="0"/>
                          <a:sym typeface="Wingdings"/>
                        </a:rPr>
                        <a:t> </a:t>
                      </a:r>
                      <a:r>
                        <a:rPr lang="en-US" sz="2000" baseline="0" dirty="0">
                          <a:latin typeface="Arial" panose="020B0604020202020204" pitchFamily="34" charset="0"/>
                          <a:cs typeface="Arial" panose="020B0604020202020204" pitchFamily="34" charset="0"/>
                        </a:rPr>
                        <a:t>risk of OP-related hip fracture</a:t>
                      </a:r>
                      <a:endParaRPr lang="en-US" sz="2000" dirty="0">
                        <a:latin typeface="Arial" panose="020B0604020202020204" pitchFamily="34" charset="0"/>
                        <a:cs typeface="Arial" panose="020B0604020202020204" pitchFamily="34" charset="0"/>
                      </a:endParaRPr>
                    </a:p>
                  </a:txBody>
                  <a:tcPr marL="91439" marR="91439" marT="45733" marB="45733">
                    <a:lnL w="12700" cap="flat" cmpd="sng" algn="ctr">
                      <a:noFill/>
                      <a:prstDash val="solid"/>
                      <a:round/>
                      <a:headEnd type="none" w="med" len="med"/>
                      <a:tailEnd type="none" w="med" len="med"/>
                    </a:lnL>
                    <a:lnR>
                      <a:noFill/>
                    </a:lnR>
                    <a:solidFill>
                      <a:srgbClr val="1B183A"/>
                    </a:solidFill>
                  </a:tcPr>
                </a:tc>
                <a:tc>
                  <a:txBody>
                    <a:bodyPr/>
                    <a:lstStyle/>
                    <a:p>
                      <a:pPr marL="213750" marR="0" lvl="1" indent="-2137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endParaRPr lang="en-US" sz="1100" dirty="0">
                        <a:latin typeface="Arial" panose="020B0604020202020204" pitchFamily="34" charset="0"/>
                        <a:cs typeface="Arial" panose="020B0604020202020204" pitchFamily="34" charset="0"/>
                      </a:endParaRPr>
                    </a:p>
                  </a:txBody>
                  <a:tcPr marL="0" marR="0" marT="0" marB="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213750" marR="0" lvl="1" indent="-2137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sz="2000" baseline="0" dirty="0">
                          <a:latin typeface="Arial" panose="020B0604020202020204" pitchFamily="34" charset="0"/>
                          <a:cs typeface="Arial" panose="020B0604020202020204" pitchFamily="34" charset="0"/>
                          <a:sym typeface="Wingdings"/>
                        </a:rPr>
                        <a:t>Age</a:t>
                      </a:r>
                      <a:endParaRPr lang="en-US" sz="2000" dirty="0">
                        <a:latin typeface="Arial" panose="020B0604020202020204" pitchFamily="34" charset="0"/>
                        <a:cs typeface="Arial" panose="020B0604020202020204" pitchFamily="34" charset="0"/>
                      </a:endParaRPr>
                    </a:p>
                  </a:txBody>
                  <a:tcPr marL="91451" marR="91451" marT="45689" marB="45689">
                    <a:lnL>
                      <a:noFill/>
                    </a:lnL>
                    <a:lnR w="12700" cap="flat" cmpd="sng" algn="ctr">
                      <a:noFill/>
                      <a:prstDash val="solid"/>
                      <a:round/>
                      <a:headEnd type="none" w="med" len="med"/>
                      <a:tailEnd type="none" w="med" len="med"/>
                    </a:lnR>
                    <a:solidFill>
                      <a:srgbClr val="1B183A"/>
                    </a:solidFill>
                  </a:tcPr>
                </a:tc>
                <a:extLst>
                  <a:ext uri="{0D108BD9-81ED-4DB2-BD59-A6C34878D82A}">
                    <a16:rowId xmlns:a16="http://schemas.microsoft.com/office/drawing/2014/main" val="10001"/>
                  </a:ext>
                </a:extLst>
              </a:tr>
              <a:tr h="286730">
                <a:tc>
                  <a:txBody>
                    <a:bodyPr/>
                    <a:lstStyle/>
                    <a:p>
                      <a:pPr marL="213750" marR="0" indent="-2137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sz="2000" baseline="0" dirty="0">
                          <a:latin typeface="Arial" panose="020B0604020202020204" pitchFamily="34" charset="0"/>
                          <a:cs typeface="Arial" panose="020B0604020202020204" pitchFamily="34" charset="0"/>
                          <a:sym typeface="Wingdings"/>
                        </a:rPr>
                        <a:t></a:t>
                      </a:r>
                      <a:r>
                        <a:rPr lang="en-US" sz="2000" dirty="0">
                          <a:latin typeface="Arial" panose="020B0604020202020204" pitchFamily="34" charset="0"/>
                          <a:cs typeface="Arial" panose="020B0604020202020204" pitchFamily="34" charset="0"/>
                        </a:rPr>
                        <a:t> risk of OP-related</a:t>
                      </a:r>
                      <a:r>
                        <a:rPr lang="en-US" sz="2000" baseline="0" dirty="0">
                          <a:latin typeface="Arial" panose="020B0604020202020204" pitchFamily="34" charset="0"/>
                          <a:cs typeface="Arial" panose="020B0604020202020204" pitchFamily="34" charset="0"/>
                        </a:rPr>
                        <a:t> wrist fracture</a:t>
                      </a:r>
                    </a:p>
                  </a:txBody>
                  <a:tcPr marL="91439" marR="91439" marT="45733" marB="45733">
                    <a:lnL w="12700" cap="flat" cmpd="sng" algn="ctr">
                      <a:noFill/>
                      <a:prstDash val="solid"/>
                      <a:round/>
                      <a:headEnd type="none" w="med" len="med"/>
                      <a:tailEnd type="none" w="med" len="med"/>
                    </a:lnL>
                    <a:lnR>
                      <a:noFill/>
                    </a:lnR>
                    <a:solidFill>
                      <a:srgbClr val="1B183A"/>
                    </a:solidFill>
                  </a:tcPr>
                </a:tc>
                <a:tc>
                  <a:txBody>
                    <a:bodyPr/>
                    <a:lstStyle/>
                    <a:p>
                      <a:pPr marL="213750" marR="0" indent="-2137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endParaRPr lang="en-US" sz="1100" baseline="0" dirty="0">
                        <a:latin typeface="Arial" panose="020B0604020202020204" pitchFamily="34" charset="0"/>
                        <a:cs typeface="Arial" panose="020B0604020202020204" pitchFamily="34" charset="0"/>
                      </a:endParaRPr>
                    </a:p>
                  </a:txBody>
                  <a:tcPr marL="0" marR="0" marT="0" marB="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213750" marR="0" indent="-2137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sz="2000" baseline="0" dirty="0">
                          <a:latin typeface="Arial" panose="020B0604020202020204" pitchFamily="34" charset="0"/>
                          <a:cs typeface="Arial" panose="020B0604020202020204" pitchFamily="34" charset="0"/>
                          <a:sym typeface="Wingdings"/>
                        </a:rPr>
                        <a:t>Gender</a:t>
                      </a:r>
                      <a:endParaRPr lang="en-US" sz="2000" baseline="0" dirty="0">
                        <a:latin typeface="Arial" panose="020B0604020202020204" pitchFamily="34" charset="0"/>
                        <a:cs typeface="Arial" panose="020B0604020202020204" pitchFamily="34" charset="0"/>
                      </a:endParaRPr>
                    </a:p>
                  </a:txBody>
                  <a:tcPr marL="91451" marR="91451" marT="45689" marB="45689">
                    <a:lnL>
                      <a:noFill/>
                    </a:lnL>
                    <a:lnR w="12700" cap="flat" cmpd="sng" algn="ctr">
                      <a:noFill/>
                      <a:prstDash val="solid"/>
                      <a:round/>
                      <a:headEnd type="none" w="med" len="med"/>
                      <a:tailEnd type="none" w="med" len="med"/>
                    </a:lnR>
                    <a:solidFill>
                      <a:srgbClr val="1B183A"/>
                    </a:solidFill>
                  </a:tcPr>
                </a:tc>
                <a:extLst>
                  <a:ext uri="{0D108BD9-81ED-4DB2-BD59-A6C34878D82A}">
                    <a16:rowId xmlns:a16="http://schemas.microsoft.com/office/drawing/2014/main" val="10002"/>
                  </a:ext>
                </a:extLst>
              </a:tr>
              <a:tr h="286730">
                <a:tc>
                  <a:txBody>
                    <a:bodyPr/>
                    <a:lstStyle/>
                    <a:p>
                      <a:pPr marL="213750" marR="0" indent="-2137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sz="2000" baseline="0" dirty="0">
                          <a:latin typeface="Arial" panose="020B0604020202020204" pitchFamily="34" charset="0"/>
                          <a:cs typeface="Arial" panose="020B0604020202020204" pitchFamily="34" charset="0"/>
                          <a:sym typeface="Wingdings"/>
                        </a:rPr>
                        <a:t> risk of OP-related spine fracture</a:t>
                      </a:r>
                      <a:endParaRPr lang="en-US" sz="2000" baseline="0" dirty="0">
                        <a:latin typeface="Arial" panose="020B0604020202020204" pitchFamily="34" charset="0"/>
                        <a:cs typeface="Arial" panose="020B0604020202020204" pitchFamily="34" charset="0"/>
                      </a:endParaRPr>
                    </a:p>
                  </a:txBody>
                  <a:tcPr marL="91439" marR="91439" marT="45733" marB="45733">
                    <a:lnL w="12700" cap="flat" cmpd="sng" algn="ctr">
                      <a:noFill/>
                      <a:prstDash val="solid"/>
                      <a:round/>
                      <a:headEnd type="none" w="med" len="med"/>
                      <a:tailEnd type="none" w="med" len="med"/>
                    </a:lnL>
                    <a:lnR>
                      <a:noFill/>
                    </a:lnR>
                    <a:solidFill>
                      <a:srgbClr val="1B183A"/>
                    </a:solidFill>
                  </a:tcPr>
                </a:tc>
                <a:tc>
                  <a:txBody>
                    <a:bodyPr/>
                    <a:lstStyle/>
                    <a:p>
                      <a:pPr marL="213750" marR="0" indent="-2137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endParaRPr lang="en-US" sz="1100" baseline="0" dirty="0">
                        <a:latin typeface="Arial" panose="020B0604020202020204" pitchFamily="34" charset="0"/>
                        <a:cs typeface="Arial" panose="020B0604020202020204" pitchFamily="34" charset="0"/>
                      </a:endParaRPr>
                    </a:p>
                  </a:txBody>
                  <a:tcPr marL="0" marR="0" marT="0" marB="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213750" marR="0" indent="-2137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sz="2000" baseline="0" dirty="0">
                          <a:latin typeface="Arial" panose="020B0604020202020204" pitchFamily="34" charset="0"/>
                          <a:cs typeface="Arial" panose="020B0604020202020204" pitchFamily="34" charset="0"/>
                          <a:sym typeface="Wingdings"/>
                        </a:rPr>
                        <a:t>Presence of health conditions</a:t>
                      </a:r>
                      <a:endParaRPr lang="en-US" sz="2000" baseline="0" dirty="0">
                        <a:latin typeface="Arial" panose="020B0604020202020204" pitchFamily="34" charset="0"/>
                        <a:cs typeface="Arial" panose="020B0604020202020204" pitchFamily="34" charset="0"/>
                      </a:endParaRPr>
                    </a:p>
                  </a:txBody>
                  <a:tcPr marL="91451" marR="91451" marT="45689" marB="45689">
                    <a:lnL>
                      <a:noFill/>
                    </a:lnL>
                    <a:lnR w="12700" cap="flat" cmpd="sng" algn="ctr">
                      <a:noFill/>
                      <a:prstDash val="solid"/>
                      <a:round/>
                      <a:headEnd type="none" w="med" len="med"/>
                      <a:tailEnd type="none" w="med" len="med"/>
                    </a:lnR>
                    <a:solidFill>
                      <a:srgbClr val="1B183A"/>
                    </a:solidFill>
                  </a:tcP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26606644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44600"/>
          </a:xfrm>
        </p:spPr>
        <p:txBody>
          <a:bodyPr/>
          <a:lstStyle/>
          <a:p>
            <a:r>
              <a:rPr lang="en-US" altLang="en-US" sz="2800" dirty="0">
                <a:solidFill>
                  <a:schemeClr val="tx1"/>
                </a:solidFill>
                <a:latin typeface="Arial" charset="0"/>
              </a:rPr>
              <a:t>Case Study #4:</a:t>
            </a:r>
            <a:br>
              <a:rPr lang="en-US" altLang="en-US" sz="2800" dirty="0">
                <a:latin typeface="Arial" charset="0"/>
              </a:rPr>
            </a:br>
            <a:r>
              <a:rPr lang="en-CA" sz="2800" dirty="0"/>
              <a:t>PPI Product Monographs Continue to Reflect Health Canada Guidance*</a:t>
            </a:r>
          </a:p>
        </p:txBody>
      </p:sp>
      <p:sp>
        <p:nvSpPr>
          <p:cNvPr id="3" name="Content Placeholder 2"/>
          <p:cNvSpPr>
            <a:spLocks noGrp="1"/>
          </p:cNvSpPr>
          <p:nvPr>
            <p:ph idx="1"/>
          </p:nvPr>
        </p:nvSpPr>
        <p:spPr/>
        <p:txBody>
          <a:bodyPr>
            <a:normAutofit lnSpcReduction="10000"/>
          </a:bodyPr>
          <a:lstStyle/>
          <a:p>
            <a:r>
              <a:rPr lang="en-CA" dirty="0"/>
              <a:t>Several observational studies suggest proton pump inhibitor (PPI) therapy may be associated with an increased risk for osteoporosis-related fractures of the hip, wrist, or spine. </a:t>
            </a:r>
          </a:p>
          <a:p>
            <a:r>
              <a:rPr lang="en-CA" dirty="0"/>
              <a:t>The risk of fracture was increased in patients who received high-dose, defined as multiple daily doses, and long-term PPI therapy (&gt;1 year)</a:t>
            </a:r>
          </a:p>
          <a:p>
            <a:r>
              <a:rPr lang="en-CA" dirty="0"/>
              <a:t> Patients should use the lowest dose and shortest duration of PPI therapy appropriate to the condition being treated. </a:t>
            </a:r>
          </a:p>
        </p:txBody>
      </p:sp>
      <p:sp>
        <p:nvSpPr>
          <p:cNvPr id="4" name="TextBox 3"/>
          <p:cNvSpPr txBox="1"/>
          <p:nvPr/>
        </p:nvSpPr>
        <p:spPr>
          <a:xfrm>
            <a:off x="468313" y="6309152"/>
            <a:ext cx="7810500" cy="415498"/>
          </a:xfrm>
          <a:prstGeom prst="rect">
            <a:avLst/>
          </a:prstGeom>
          <a:noFill/>
        </p:spPr>
        <p:txBody>
          <a:bodyPr wrap="square" lIns="0" tIns="0" rIns="0" bIns="0" rtlCol="0">
            <a:spAutoFit/>
          </a:bodyPr>
          <a:lstStyle/>
          <a:p>
            <a:r>
              <a:rPr lang="en-CA" sz="900" dirty="0">
                <a:latin typeface="Arial" charset="0"/>
              </a:rPr>
              <a:t>*Accessed March 17, 2017. </a:t>
            </a:r>
          </a:p>
          <a:p>
            <a:r>
              <a:rPr lang="en-CA" sz="900" dirty="0">
                <a:latin typeface="Arial" charset="0"/>
              </a:rPr>
              <a:t>Product Monographs of </a:t>
            </a:r>
            <a:r>
              <a:rPr lang="en-CA" sz="900" dirty="0" err="1">
                <a:latin typeface="Arial" charset="0"/>
              </a:rPr>
              <a:t>Losec</a:t>
            </a:r>
            <a:r>
              <a:rPr lang="en-CA" sz="900" dirty="0">
                <a:latin typeface="Arial" charset="0"/>
              </a:rPr>
              <a:t> (omeprazole magnesium), Nexium</a:t>
            </a:r>
            <a:r>
              <a:rPr lang="en-CA" sz="900" baseline="30000" dirty="0">
                <a:latin typeface="Arial" charset="0"/>
              </a:rPr>
              <a:t>®</a:t>
            </a:r>
            <a:r>
              <a:rPr lang="en-CA" sz="900" dirty="0">
                <a:latin typeface="Arial" charset="0"/>
              </a:rPr>
              <a:t> (esomeprazole magnesium </a:t>
            </a:r>
            <a:r>
              <a:rPr lang="en-CA" sz="900" dirty="0" err="1">
                <a:latin typeface="Arial" charset="0"/>
              </a:rPr>
              <a:t>trihydrate</a:t>
            </a:r>
            <a:r>
              <a:rPr lang="en-CA" sz="900" dirty="0">
                <a:latin typeface="Arial" charset="0"/>
              </a:rPr>
              <a:t>), Tecta</a:t>
            </a:r>
            <a:r>
              <a:rPr lang="en-CA" sz="900" baseline="30000" dirty="0">
                <a:latin typeface="Arial" charset="0"/>
              </a:rPr>
              <a:t>®</a:t>
            </a:r>
            <a:r>
              <a:rPr lang="en-CA" sz="900" dirty="0">
                <a:latin typeface="Arial" charset="0"/>
              </a:rPr>
              <a:t> (pantoprazole magnesium), </a:t>
            </a:r>
            <a:br>
              <a:rPr lang="en-CA" sz="900" dirty="0">
                <a:latin typeface="Arial" charset="0"/>
              </a:rPr>
            </a:br>
            <a:r>
              <a:rPr lang="en-CA" sz="900" dirty="0" err="1">
                <a:latin typeface="Arial" charset="0"/>
              </a:rPr>
              <a:t>Pantoloc</a:t>
            </a:r>
            <a:r>
              <a:rPr lang="en-CA" sz="900" baseline="30000" dirty="0">
                <a:latin typeface="Arial" charset="0"/>
              </a:rPr>
              <a:t>®</a:t>
            </a:r>
            <a:r>
              <a:rPr lang="en-CA" sz="900" dirty="0">
                <a:latin typeface="Arial" charset="0"/>
              </a:rPr>
              <a:t> (pantoprazole sodium), </a:t>
            </a:r>
            <a:r>
              <a:rPr lang="en-CA" sz="900" dirty="0" err="1">
                <a:latin typeface="Arial" charset="0"/>
              </a:rPr>
              <a:t>Pariet</a:t>
            </a:r>
            <a:r>
              <a:rPr lang="en-CA" sz="900" baseline="30000" dirty="0">
                <a:latin typeface="Arial" charset="0"/>
              </a:rPr>
              <a:t>®</a:t>
            </a:r>
            <a:r>
              <a:rPr lang="en-CA" sz="900" dirty="0">
                <a:latin typeface="Arial" charset="0"/>
              </a:rPr>
              <a:t> (</a:t>
            </a:r>
            <a:r>
              <a:rPr lang="en-CA" sz="900" dirty="0" err="1">
                <a:latin typeface="Arial" charset="0"/>
              </a:rPr>
              <a:t>rabeprazole</a:t>
            </a:r>
            <a:r>
              <a:rPr lang="en-CA" sz="900" dirty="0">
                <a:latin typeface="Arial" charset="0"/>
              </a:rPr>
              <a:t> sodium), </a:t>
            </a:r>
            <a:r>
              <a:rPr lang="en-CA" sz="900" dirty="0" err="1">
                <a:latin typeface="Arial" charset="0"/>
              </a:rPr>
              <a:t>Prevacid</a:t>
            </a:r>
            <a:r>
              <a:rPr lang="en-CA" sz="900" baseline="30000" dirty="0">
                <a:latin typeface="Arial" charset="0"/>
              </a:rPr>
              <a:t>®</a:t>
            </a:r>
            <a:r>
              <a:rPr lang="en-CA" sz="900" dirty="0">
                <a:latin typeface="Arial" charset="0"/>
              </a:rPr>
              <a:t> (lansoprazole), </a:t>
            </a:r>
            <a:r>
              <a:rPr lang="en-CA" sz="900" dirty="0" err="1">
                <a:latin typeface="Arial" charset="0"/>
              </a:rPr>
              <a:t>Dexilant</a:t>
            </a:r>
            <a:r>
              <a:rPr lang="en-CA" sz="900" baseline="30000" dirty="0">
                <a:latin typeface="Arial" charset="0"/>
              </a:rPr>
              <a:t>®</a:t>
            </a:r>
            <a:r>
              <a:rPr lang="en-CA" sz="900" dirty="0">
                <a:latin typeface="Arial" charset="0"/>
              </a:rPr>
              <a:t> (</a:t>
            </a:r>
            <a:r>
              <a:rPr lang="en-CA" sz="900" dirty="0" err="1">
                <a:latin typeface="Arial" charset="0"/>
              </a:rPr>
              <a:t>dexlansoprazole</a:t>
            </a:r>
            <a:r>
              <a:rPr lang="en-CA" sz="900" dirty="0">
                <a:latin typeface="Arial" charset="0"/>
              </a:rPr>
              <a:t>)</a:t>
            </a:r>
          </a:p>
        </p:txBody>
      </p:sp>
    </p:spTree>
    <p:extLst>
      <p:ext uri="{BB962C8B-B14F-4D97-AF65-F5344CB8AC3E}">
        <p14:creationId xmlns:p14="http://schemas.microsoft.com/office/powerpoint/2010/main" val="21802960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457200" y="228600"/>
            <a:ext cx="8229600" cy="1244600"/>
          </a:xfrm>
        </p:spPr>
        <p:txBody>
          <a:bodyPr/>
          <a:lstStyle/>
          <a:p>
            <a:r>
              <a:rPr lang="en-US" altLang="en-US" dirty="0">
                <a:solidFill>
                  <a:schemeClr val="tx1"/>
                </a:solidFill>
                <a:latin typeface="Arial" charset="0"/>
              </a:rPr>
              <a:t>Case Study #4:</a:t>
            </a:r>
            <a:br>
              <a:rPr lang="en-US" altLang="en-US" dirty="0">
                <a:latin typeface="Arial" charset="0"/>
              </a:rPr>
            </a:br>
            <a:r>
              <a:rPr lang="en-CA" altLang="en-US" dirty="0">
                <a:latin typeface="Arial" charset="0"/>
              </a:rPr>
              <a:t>Summary: PPIs</a:t>
            </a:r>
          </a:p>
        </p:txBody>
      </p:sp>
      <p:sp>
        <p:nvSpPr>
          <p:cNvPr id="75779" name="Content Placeholder 2"/>
          <p:cNvSpPr>
            <a:spLocks noGrp="1"/>
          </p:cNvSpPr>
          <p:nvPr>
            <p:ph idx="1"/>
          </p:nvPr>
        </p:nvSpPr>
        <p:spPr/>
        <p:txBody>
          <a:bodyPr>
            <a:normAutofit fontScale="85000" lnSpcReduction="20000"/>
          </a:bodyPr>
          <a:lstStyle/>
          <a:p>
            <a:pPr>
              <a:spcBef>
                <a:spcPct val="0"/>
              </a:spcBef>
            </a:pPr>
            <a:r>
              <a:rPr lang="en-CA" altLang="en-US" dirty="0">
                <a:latin typeface="Arial" charset="0"/>
              </a:rPr>
              <a:t>PPIs are potent acid suppressing medications used to treat gastrointestinal (GI) conditions</a:t>
            </a:r>
            <a:r>
              <a:rPr lang="en-CA" altLang="en-US" baseline="30000" dirty="0">
                <a:latin typeface="Arial" charset="0"/>
              </a:rPr>
              <a:t>1</a:t>
            </a:r>
          </a:p>
          <a:p>
            <a:pPr>
              <a:spcBef>
                <a:spcPct val="0"/>
              </a:spcBef>
            </a:pPr>
            <a:endParaRPr lang="en-CA" altLang="en-US" sz="1200" dirty="0">
              <a:latin typeface="Arial" charset="0"/>
            </a:endParaRPr>
          </a:p>
          <a:p>
            <a:pPr>
              <a:spcBef>
                <a:spcPct val="0"/>
              </a:spcBef>
            </a:pPr>
            <a:r>
              <a:rPr lang="en-CA" altLang="en-US" dirty="0">
                <a:latin typeface="Arial" charset="0"/>
              </a:rPr>
              <a:t>Chronic </a:t>
            </a:r>
            <a:r>
              <a:rPr lang="en-CA" altLang="en-US" dirty="0" err="1">
                <a:latin typeface="Arial" charset="0"/>
              </a:rPr>
              <a:t>hypergastrinemia</a:t>
            </a:r>
            <a:r>
              <a:rPr lang="en-CA" altLang="en-US" dirty="0">
                <a:latin typeface="Arial" charset="0"/>
              </a:rPr>
              <a:t> induced by PPI use may lead to parathyroid hyperplasia, resulting in increased loss of calcium from bone and increased bone resorption</a:t>
            </a:r>
            <a:r>
              <a:rPr lang="en-CA" altLang="en-US" baseline="30000" dirty="0">
                <a:latin typeface="Arial" charset="0"/>
              </a:rPr>
              <a:t>1</a:t>
            </a:r>
          </a:p>
          <a:p>
            <a:pPr>
              <a:spcBef>
                <a:spcPct val="0"/>
              </a:spcBef>
            </a:pPr>
            <a:endParaRPr lang="en-CA" altLang="en-US" sz="1200" dirty="0">
              <a:latin typeface="Arial" charset="0"/>
            </a:endParaRPr>
          </a:p>
          <a:p>
            <a:pPr>
              <a:spcBef>
                <a:spcPct val="0"/>
              </a:spcBef>
            </a:pPr>
            <a:r>
              <a:rPr lang="en-CA" altLang="en-US" dirty="0">
                <a:latin typeface="Arial" charset="0"/>
              </a:rPr>
              <a:t>Gastric acid suppression may also reduce the bioavailability of calcium for intestinal absorption leading to increased bone resorption</a:t>
            </a:r>
            <a:r>
              <a:rPr lang="en-CA" altLang="en-US" baseline="30000" dirty="0">
                <a:latin typeface="Arial" charset="0"/>
              </a:rPr>
              <a:t>1</a:t>
            </a:r>
          </a:p>
          <a:p>
            <a:pPr>
              <a:spcBef>
                <a:spcPct val="0"/>
              </a:spcBef>
            </a:pPr>
            <a:endParaRPr lang="en-CA" altLang="en-US" sz="1200" dirty="0">
              <a:latin typeface="Arial" charset="0"/>
            </a:endParaRPr>
          </a:p>
          <a:p>
            <a:pPr>
              <a:spcBef>
                <a:spcPct val="0"/>
              </a:spcBef>
            </a:pPr>
            <a:r>
              <a:rPr lang="en-CA" altLang="en-US" dirty="0">
                <a:latin typeface="Arial" charset="0"/>
              </a:rPr>
              <a:t>PPI use is associated with a modest risk of fragility fracture</a:t>
            </a:r>
            <a:r>
              <a:rPr lang="en-CA" altLang="en-US" baseline="30000" dirty="0">
                <a:latin typeface="Arial" charset="0"/>
              </a:rPr>
              <a:t>2,3</a:t>
            </a:r>
          </a:p>
          <a:p>
            <a:pPr>
              <a:spcBef>
                <a:spcPct val="0"/>
              </a:spcBef>
            </a:pPr>
            <a:endParaRPr lang="en-CA" altLang="en-US" baseline="30000" dirty="0">
              <a:latin typeface="Arial" charset="0"/>
            </a:endParaRPr>
          </a:p>
          <a:p>
            <a:pPr>
              <a:spcBef>
                <a:spcPct val="0"/>
              </a:spcBef>
            </a:pPr>
            <a:r>
              <a:rPr lang="en-CA" altLang="en-US" dirty="0">
                <a:latin typeface="Arial" charset="0"/>
              </a:rPr>
              <a:t>Health Canada suggests physicians monitor patients with risk factors for osteoporosis who use PPIs</a:t>
            </a:r>
            <a:r>
              <a:rPr lang="en-CA" altLang="en-US" baseline="30000" dirty="0">
                <a:latin typeface="Arial" charset="0"/>
              </a:rPr>
              <a:t>3</a:t>
            </a:r>
          </a:p>
        </p:txBody>
      </p:sp>
      <p:sp>
        <p:nvSpPr>
          <p:cNvPr id="75780" name="Rectangle 3"/>
          <p:cNvSpPr>
            <a:spLocks noChangeArrowheads="1"/>
          </p:cNvSpPr>
          <p:nvPr/>
        </p:nvSpPr>
        <p:spPr bwMode="auto">
          <a:xfrm>
            <a:off x="468313" y="6309152"/>
            <a:ext cx="7913687"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marL="228600" indent="-228600"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indent="0" fontAlgn="base">
              <a:spcBef>
                <a:spcPct val="30000"/>
              </a:spcBef>
              <a:spcAft>
                <a:spcPct val="0"/>
              </a:spcAft>
              <a:buClrTx/>
              <a:buFontTx/>
              <a:buNone/>
            </a:pPr>
            <a:r>
              <a:rPr lang="pt-BR" altLang="en-US" sz="900" dirty="0">
                <a:solidFill>
                  <a:srgbClr val="FFFFFF"/>
                </a:solidFill>
              </a:rPr>
              <a:t>1. Yang YX. (2012)</a:t>
            </a:r>
            <a:r>
              <a:rPr lang="en-CA" altLang="en-US" sz="900" dirty="0">
                <a:solidFill>
                  <a:srgbClr val="FFFFFF"/>
                </a:solidFill>
              </a:rPr>
              <a:t> </a:t>
            </a:r>
            <a:r>
              <a:rPr lang="sv-SE" altLang="en-US" sz="900" i="1" dirty="0" err="1">
                <a:solidFill>
                  <a:srgbClr val="FFFFFF"/>
                </a:solidFill>
              </a:rPr>
              <a:t>Curr</a:t>
            </a:r>
            <a:r>
              <a:rPr lang="sv-SE" altLang="en-US" sz="900" i="1" dirty="0">
                <a:solidFill>
                  <a:srgbClr val="FFFFFF"/>
                </a:solidFill>
              </a:rPr>
              <a:t> </a:t>
            </a:r>
            <a:r>
              <a:rPr lang="sv-SE" altLang="en-US" sz="900" i="1" dirty="0" err="1">
                <a:solidFill>
                  <a:srgbClr val="FFFFFF"/>
                </a:solidFill>
              </a:rPr>
              <a:t>Gastroenterol</a:t>
            </a:r>
            <a:r>
              <a:rPr lang="sv-SE" altLang="en-US" sz="900" i="1" dirty="0">
                <a:solidFill>
                  <a:srgbClr val="FFFFFF"/>
                </a:solidFill>
              </a:rPr>
              <a:t> Rep.,</a:t>
            </a:r>
            <a:r>
              <a:rPr lang="sv-SE" altLang="en-US" sz="900" dirty="0">
                <a:solidFill>
                  <a:srgbClr val="FFFFFF"/>
                </a:solidFill>
              </a:rPr>
              <a:t> 14, 473–479. 2. </a:t>
            </a:r>
            <a:r>
              <a:rPr lang="en-CA" altLang="en-US" sz="900" dirty="0">
                <a:solidFill>
                  <a:srgbClr val="FFFFFF"/>
                </a:solidFill>
              </a:rPr>
              <a:t>CAG Position Statement: Hip Fracture and Proton Pump Inhibitor Therapy – A 2013 update. </a:t>
            </a:r>
            <a:br>
              <a:rPr lang="en-CA" altLang="en-US" sz="900" dirty="0">
                <a:solidFill>
                  <a:srgbClr val="FFFFFF"/>
                </a:solidFill>
              </a:rPr>
            </a:br>
            <a:r>
              <a:rPr lang="en-CA" altLang="en-US" sz="900" dirty="0">
                <a:solidFill>
                  <a:srgbClr val="FFFFFF"/>
                </a:solidFill>
              </a:rPr>
              <a:t>3. Health Canada Alert April 2013. Proton Pump </a:t>
            </a:r>
            <a:r>
              <a:rPr lang="en-CA" altLang="en-US" sz="900" dirty="0" err="1">
                <a:solidFill>
                  <a:srgbClr val="FFFFFF"/>
                </a:solidFill>
              </a:rPr>
              <a:t>Inhibtors</a:t>
            </a:r>
            <a:r>
              <a:rPr lang="en-CA" altLang="en-US" sz="900" dirty="0">
                <a:solidFill>
                  <a:srgbClr val="FFFFFF"/>
                </a:solidFill>
              </a:rPr>
              <a:t>: Risk of Bone Fractures. Available at: http://</a:t>
            </a:r>
            <a:r>
              <a:rPr lang="en-CA" altLang="en-US" sz="900" dirty="0" err="1">
                <a:solidFill>
                  <a:srgbClr val="FFFFFF"/>
                </a:solidFill>
              </a:rPr>
              <a:t>healthycanadians.gc.ca</a:t>
            </a:r>
            <a:r>
              <a:rPr lang="en-CA" altLang="en-US" sz="900" dirty="0">
                <a:solidFill>
                  <a:srgbClr val="FFFFFF"/>
                </a:solidFill>
              </a:rPr>
              <a:t>/recall-alert-rappel-</a:t>
            </a:r>
            <a:r>
              <a:rPr lang="en-CA" altLang="en-US" sz="900" dirty="0" err="1">
                <a:solidFill>
                  <a:srgbClr val="FFFFFF"/>
                </a:solidFill>
              </a:rPr>
              <a:t>avis</a:t>
            </a:r>
            <a:r>
              <a:rPr lang="en-CA" altLang="en-US" sz="900" dirty="0">
                <a:solidFill>
                  <a:srgbClr val="FFFFFF"/>
                </a:solidFill>
              </a:rPr>
              <a:t>/</a:t>
            </a:r>
            <a:r>
              <a:rPr lang="en-CA" altLang="en-US" sz="900" dirty="0" err="1">
                <a:solidFill>
                  <a:srgbClr val="FFFFFF"/>
                </a:solidFill>
              </a:rPr>
              <a:t>hc-sc</a:t>
            </a:r>
            <a:r>
              <a:rPr lang="en-CA" altLang="en-US" sz="900" dirty="0">
                <a:solidFill>
                  <a:srgbClr val="FFFFFF"/>
                </a:solidFill>
              </a:rPr>
              <a:t>/2013/26523a-eng.php.</a:t>
            </a:r>
          </a:p>
        </p:txBody>
      </p:sp>
      <p:sp>
        <p:nvSpPr>
          <p:cNvPr id="5" name="Freeform 4"/>
          <p:cNvSpPr>
            <a:spLocks noChangeArrowheads="1"/>
          </p:cNvSpPr>
          <p:nvPr/>
        </p:nvSpPr>
        <p:spPr bwMode="auto">
          <a:xfrm>
            <a:off x="8661862" y="5926961"/>
            <a:ext cx="381020" cy="351602"/>
          </a:xfrm>
          <a:custGeom>
            <a:avLst/>
            <a:gdLst>
              <a:gd name="T0" fmla="*/ 2288 w 3599"/>
              <a:gd name="T1" fmla="*/ 2097 h 3322"/>
              <a:gd name="T2" fmla="*/ 1922 w 3599"/>
              <a:gd name="T3" fmla="*/ 2097 h 3322"/>
              <a:gd name="T4" fmla="*/ 2166 w 3599"/>
              <a:gd name="T5" fmla="*/ 1731 h 3322"/>
              <a:gd name="T6" fmla="*/ 2288 w 3599"/>
              <a:gd name="T7" fmla="*/ 1854 h 3322"/>
              <a:gd name="T8" fmla="*/ 2288 w 3599"/>
              <a:gd name="T9" fmla="*/ 2097 h 3322"/>
              <a:gd name="T10" fmla="*/ 2288 w 3599"/>
              <a:gd name="T11" fmla="*/ 2587 h 3322"/>
              <a:gd name="T12" fmla="*/ 2288 w 3599"/>
              <a:gd name="T13" fmla="*/ 2587 h 3322"/>
              <a:gd name="T14" fmla="*/ 2166 w 3599"/>
              <a:gd name="T15" fmla="*/ 2711 h 3322"/>
              <a:gd name="T16" fmla="*/ 1922 w 3599"/>
              <a:gd name="T17" fmla="*/ 2343 h 3322"/>
              <a:gd name="T18" fmla="*/ 2288 w 3599"/>
              <a:gd name="T19" fmla="*/ 2587 h 3322"/>
              <a:gd name="T20" fmla="*/ 1676 w 3599"/>
              <a:gd name="T21" fmla="*/ 2097 h 3322"/>
              <a:gd name="T22" fmla="*/ 1309 w 3599"/>
              <a:gd name="T23" fmla="*/ 2097 h 3322"/>
              <a:gd name="T24" fmla="*/ 1309 w 3599"/>
              <a:gd name="T25" fmla="*/ 1854 h 3322"/>
              <a:gd name="T26" fmla="*/ 1433 w 3599"/>
              <a:gd name="T27" fmla="*/ 1731 h 3322"/>
              <a:gd name="T28" fmla="*/ 1676 w 3599"/>
              <a:gd name="T29" fmla="*/ 2097 h 3322"/>
              <a:gd name="T30" fmla="*/ 1676 w 3599"/>
              <a:gd name="T31" fmla="*/ 2711 h 3322"/>
              <a:gd name="T32" fmla="*/ 1433 w 3599"/>
              <a:gd name="T33" fmla="*/ 2711 h 3322"/>
              <a:gd name="T34" fmla="*/ 1309 w 3599"/>
              <a:gd name="T35" fmla="*/ 2587 h 3322"/>
              <a:gd name="T36" fmla="*/ 1309 w 3599"/>
              <a:gd name="T37" fmla="*/ 2343 h 3322"/>
              <a:gd name="T38" fmla="*/ 1676 w 3599"/>
              <a:gd name="T39" fmla="*/ 2711 h 3322"/>
              <a:gd name="T40" fmla="*/ 3426 w 3599"/>
              <a:gd name="T41" fmla="*/ 1311 h 3322"/>
              <a:gd name="T42" fmla="*/ 3022 w 3599"/>
              <a:gd name="T43" fmla="*/ 971 h 3322"/>
              <a:gd name="T44" fmla="*/ 3022 w 3599"/>
              <a:gd name="T45" fmla="*/ 385 h 3322"/>
              <a:gd name="T46" fmla="*/ 2899 w 3599"/>
              <a:gd name="T47" fmla="*/ 262 h 3322"/>
              <a:gd name="T48" fmla="*/ 2655 w 3599"/>
              <a:gd name="T49" fmla="*/ 262 h 3322"/>
              <a:gd name="T50" fmla="*/ 2532 w 3599"/>
              <a:gd name="T51" fmla="*/ 385 h 3322"/>
              <a:gd name="T52" fmla="*/ 1951 w 3599"/>
              <a:gd name="T53" fmla="*/ 74 h 3322"/>
              <a:gd name="T54" fmla="*/ 1646 w 3599"/>
              <a:gd name="T55" fmla="*/ 74 h 3322"/>
              <a:gd name="T56" fmla="*/ 171 w 3599"/>
              <a:gd name="T57" fmla="*/ 1311 h 3322"/>
              <a:gd name="T58" fmla="*/ 322 w 3599"/>
              <a:gd name="T59" fmla="*/ 1731 h 3322"/>
              <a:gd name="T60" fmla="*/ 576 w 3599"/>
              <a:gd name="T61" fmla="*/ 1731 h 3322"/>
              <a:gd name="T62" fmla="*/ 576 w 3599"/>
              <a:gd name="T63" fmla="*/ 2955 h 3322"/>
              <a:gd name="T64" fmla="*/ 942 w 3599"/>
              <a:gd name="T65" fmla="*/ 3321 h 3322"/>
              <a:gd name="T66" fmla="*/ 2655 w 3599"/>
              <a:gd name="T67" fmla="*/ 3321 h 3322"/>
              <a:gd name="T68" fmla="*/ 3022 w 3599"/>
              <a:gd name="T69" fmla="*/ 2955 h 3322"/>
              <a:gd name="T70" fmla="*/ 3277 w 3599"/>
              <a:gd name="T71" fmla="*/ 1731 h 3322"/>
              <a:gd name="T72" fmla="*/ 3426 w 3599"/>
              <a:gd name="T73" fmla="*/ 1311 h 3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99" h="3322">
                <a:moveTo>
                  <a:pt x="2288" y="2097"/>
                </a:moveTo>
                <a:lnTo>
                  <a:pt x="2288" y="2097"/>
                </a:lnTo>
                <a:lnTo>
                  <a:pt x="2288" y="2097"/>
                </a:lnTo>
                <a:lnTo>
                  <a:pt x="1922" y="2097"/>
                </a:lnTo>
                <a:lnTo>
                  <a:pt x="1922" y="1731"/>
                </a:lnTo>
                <a:lnTo>
                  <a:pt x="2166" y="1731"/>
                </a:lnTo>
                <a:lnTo>
                  <a:pt x="2166" y="1731"/>
                </a:lnTo>
                <a:cubicBezTo>
                  <a:pt x="2232" y="1731"/>
                  <a:pt x="2288" y="1784"/>
                  <a:pt x="2288" y="1854"/>
                </a:cubicBezTo>
                <a:lnTo>
                  <a:pt x="2288" y="1854"/>
                </a:lnTo>
                <a:lnTo>
                  <a:pt x="2288" y="2097"/>
                </a:lnTo>
                <a:close/>
                <a:moveTo>
                  <a:pt x="2288" y="2587"/>
                </a:moveTo>
                <a:lnTo>
                  <a:pt x="2288" y="2587"/>
                </a:lnTo>
                <a:lnTo>
                  <a:pt x="2288" y="2587"/>
                </a:lnTo>
                <a:lnTo>
                  <a:pt x="2288" y="2587"/>
                </a:lnTo>
                <a:cubicBezTo>
                  <a:pt x="2288" y="2654"/>
                  <a:pt x="2232" y="2711"/>
                  <a:pt x="2166" y="2711"/>
                </a:cubicBezTo>
                <a:lnTo>
                  <a:pt x="2166" y="2711"/>
                </a:lnTo>
                <a:lnTo>
                  <a:pt x="1922" y="2711"/>
                </a:lnTo>
                <a:lnTo>
                  <a:pt x="1922" y="2343"/>
                </a:lnTo>
                <a:lnTo>
                  <a:pt x="2288" y="2343"/>
                </a:lnTo>
                <a:lnTo>
                  <a:pt x="2288" y="2587"/>
                </a:lnTo>
                <a:close/>
                <a:moveTo>
                  <a:pt x="1676" y="2097"/>
                </a:moveTo>
                <a:lnTo>
                  <a:pt x="1676" y="2097"/>
                </a:lnTo>
                <a:lnTo>
                  <a:pt x="1676" y="2097"/>
                </a:lnTo>
                <a:lnTo>
                  <a:pt x="1309" y="2097"/>
                </a:lnTo>
                <a:lnTo>
                  <a:pt x="1309" y="1854"/>
                </a:lnTo>
                <a:lnTo>
                  <a:pt x="1309" y="1854"/>
                </a:lnTo>
                <a:cubicBezTo>
                  <a:pt x="1309" y="1784"/>
                  <a:pt x="1365" y="1731"/>
                  <a:pt x="1433" y="1731"/>
                </a:cubicBezTo>
                <a:lnTo>
                  <a:pt x="1433" y="1731"/>
                </a:lnTo>
                <a:lnTo>
                  <a:pt x="1676" y="1731"/>
                </a:lnTo>
                <a:lnTo>
                  <a:pt x="1676" y="2097"/>
                </a:lnTo>
                <a:close/>
                <a:moveTo>
                  <a:pt x="1676" y="2711"/>
                </a:moveTo>
                <a:lnTo>
                  <a:pt x="1676" y="2711"/>
                </a:lnTo>
                <a:lnTo>
                  <a:pt x="1676" y="2711"/>
                </a:lnTo>
                <a:lnTo>
                  <a:pt x="1433" y="2711"/>
                </a:lnTo>
                <a:lnTo>
                  <a:pt x="1433" y="2711"/>
                </a:lnTo>
                <a:cubicBezTo>
                  <a:pt x="1365" y="2711"/>
                  <a:pt x="1309" y="2654"/>
                  <a:pt x="1309" y="2587"/>
                </a:cubicBezTo>
                <a:lnTo>
                  <a:pt x="1309" y="2587"/>
                </a:lnTo>
                <a:lnTo>
                  <a:pt x="1309" y="2343"/>
                </a:lnTo>
                <a:lnTo>
                  <a:pt x="1676" y="2343"/>
                </a:lnTo>
                <a:lnTo>
                  <a:pt x="1676" y="2711"/>
                </a:lnTo>
                <a:close/>
                <a:moveTo>
                  <a:pt x="3426" y="1311"/>
                </a:moveTo>
                <a:lnTo>
                  <a:pt x="3426" y="1311"/>
                </a:lnTo>
                <a:lnTo>
                  <a:pt x="3426" y="1311"/>
                </a:lnTo>
                <a:lnTo>
                  <a:pt x="3022" y="971"/>
                </a:lnTo>
                <a:lnTo>
                  <a:pt x="3022" y="385"/>
                </a:lnTo>
                <a:lnTo>
                  <a:pt x="3022" y="385"/>
                </a:lnTo>
                <a:cubicBezTo>
                  <a:pt x="3022" y="318"/>
                  <a:pt x="2968" y="262"/>
                  <a:pt x="2899" y="262"/>
                </a:cubicBezTo>
                <a:lnTo>
                  <a:pt x="2899" y="262"/>
                </a:lnTo>
                <a:lnTo>
                  <a:pt x="2655" y="262"/>
                </a:lnTo>
                <a:lnTo>
                  <a:pt x="2655" y="262"/>
                </a:lnTo>
                <a:cubicBezTo>
                  <a:pt x="2589" y="262"/>
                  <a:pt x="2532" y="318"/>
                  <a:pt x="2532" y="385"/>
                </a:cubicBezTo>
                <a:lnTo>
                  <a:pt x="2532" y="385"/>
                </a:lnTo>
                <a:lnTo>
                  <a:pt x="2532" y="561"/>
                </a:lnTo>
                <a:lnTo>
                  <a:pt x="1951" y="74"/>
                </a:lnTo>
                <a:lnTo>
                  <a:pt x="1951" y="74"/>
                </a:lnTo>
                <a:cubicBezTo>
                  <a:pt x="1863" y="0"/>
                  <a:pt x="1735" y="0"/>
                  <a:pt x="1646" y="74"/>
                </a:cubicBezTo>
                <a:lnTo>
                  <a:pt x="1646" y="74"/>
                </a:lnTo>
                <a:lnTo>
                  <a:pt x="171" y="1311"/>
                </a:lnTo>
                <a:lnTo>
                  <a:pt x="171" y="1311"/>
                </a:lnTo>
                <a:cubicBezTo>
                  <a:pt x="0" y="1453"/>
                  <a:pt x="102" y="1731"/>
                  <a:pt x="322" y="1731"/>
                </a:cubicBezTo>
                <a:lnTo>
                  <a:pt x="322" y="1731"/>
                </a:lnTo>
                <a:lnTo>
                  <a:pt x="576" y="1731"/>
                </a:lnTo>
                <a:lnTo>
                  <a:pt x="576" y="2955"/>
                </a:lnTo>
                <a:lnTo>
                  <a:pt x="576" y="2955"/>
                </a:lnTo>
                <a:cubicBezTo>
                  <a:pt x="576" y="3158"/>
                  <a:pt x="739" y="3321"/>
                  <a:pt x="942" y="3321"/>
                </a:cubicBezTo>
                <a:lnTo>
                  <a:pt x="942" y="3321"/>
                </a:lnTo>
                <a:lnTo>
                  <a:pt x="2655" y="3321"/>
                </a:lnTo>
                <a:lnTo>
                  <a:pt x="2655" y="3321"/>
                </a:lnTo>
                <a:cubicBezTo>
                  <a:pt x="2859" y="3321"/>
                  <a:pt x="3022" y="3158"/>
                  <a:pt x="3022" y="2955"/>
                </a:cubicBezTo>
                <a:lnTo>
                  <a:pt x="3022" y="2955"/>
                </a:lnTo>
                <a:lnTo>
                  <a:pt x="3022" y="1731"/>
                </a:lnTo>
                <a:lnTo>
                  <a:pt x="3277" y="1731"/>
                </a:lnTo>
                <a:lnTo>
                  <a:pt x="3277" y="1731"/>
                </a:lnTo>
                <a:cubicBezTo>
                  <a:pt x="3496" y="1731"/>
                  <a:pt x="3598" y="1453"/>
                  <a:pt x="3426" y="1311"/>
                </a:cubicBezTo>
                <a:close/>
              </a:path>
            </a:pathLst>
          </a:custGeom>
          <a:solidFill>
            <a:schemeClr val="tx1"/>
          </a:solidFill>
          <a:ln>
            <a:noFill/>
          </a:ln>
          <a:effectLst/>
        </p:spPr>
        <p:txBody>
          <a:bodyPr wrap="none" anchor="ctr"/>
          <a:lstStyle/>
          <a:p>
            <a:endParaRPr lang="en-US"/>
          </a:p>
        </p:txBody>
      </p:sp>
      <p:sp>
        <p:nvSpPr>
          <p:cNvPr id="6" name="Rectangle 5">
            <a:hlinkClick r:id="rId4" action="ppaction://hlinksldjump"/>
          </p:cNvPr>
          <p:cNvSpPr/>
          <p:nvPr/>
        </p:nvSpPr>
        <p:spPr>
          <a:xfrm>
            <a:off x="8629963" y="5926962"/>
            <a:ext cx="482138" cy="351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193941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 Side Corner Rectangle 6"/>
          <p:cNvSpPr/>
          <p:nvPr/>
        </p:nvSpPr>
        <p:spPr>
          <a:xfrm rot="5400000">
            <a:off x="4646340" y="-2064634"/>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8" name="Round Same Side Corner Rectangle 7"/>
          <p:cNvSpPr/>
          <p:nvPr/>
        </p:nvSpPr>
        <p:spPr>
          <a:xfrm rot="5400000">
            <a:off x="4646340" y="-1308982"/>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9" name="Round Same Side Corner Rectangle 8"/>
          <p:cNvSpPr/>
          <p:nvPr/>
        </p:nvSpPr>
        <p:spPr>
          <a:xfrm rot="5400000">
            <a:off x="4646340" y="-553330"/>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10" name="Round Same Side Corner Rectangle 9"/>
          <p:cNvSpPr/>
          <p:nvPr/>
        </p:nvSpPr>
        <p:spPr>
          <a:xfrm rot="5400000">
            <a:off x="4646340" y="202322"/>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11" name="Round Same Side Corner Rectangle 10"/>
          <p:cNvSpPr/>
          <p:nvPr/>
        </p:nvSpPr>
        <p:spPr>
          <a:xfrm rot="5400000">
            <a:off x="4646340" y="957974"/>
            <a:ext cx="579715" cy="8415607"/>
          </a:xfrm>
          <a:prstGeom prst="round2SameRect">
            <a:avLst/>
          </a:prstGeom>
          <a:gradFill flip="none" rotWithShape="1">
            <a:gsLst>
              <a:gs pos="100000">
                <a:srgbClr val="7A72B4">
                  <a:alpha val="0"/>
                </a:srgbClr>
              </a:gs>
              <a:gs pos="72000">
                <a:srgbClr val="7A72B4"/>
              </a:gs>
              <a:gs pos="28000">
                <a:srgbClr val="7A72B4"/>
              </a:gs>
              <a:gs pos="0">
                <a:srgbClr val="7A72B4">
                  <a:alpha val="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12" name="Content Placeholder 1"/>
          <p:cNvSpPr>
            <a:spLocks noGrp="1"/>
          </p:cNvSpPr>
          <p:nvPr>
            <p:ph idx="1"/>
          </p:nvPr>
        </p:nvSpPr>
        <p:spPr>
          <a:xfrm>
            <a:off x="1145451" y="1821031"/>
            <a:ext cx="7772400" cy="4525963"/>
          </a:xfrm>
          <a:effectLst>
            <a:outerShdw blurRad="50800" dist="38100" dir="2700000" algn="tl" rotWithShape="0">
              <a:prstClr val="black">
                <a:alpha val="40000"/>
              </a:prstClr>
            </a:outerShdw>
          </a:effectLst>
        </p:spPr>
        <p:txBody>
          <a:bodyPr/>
          <a:lstStyle/>
          <a:p>
            <a:pPr marL="457200" indent="-457200">
              <a:lnSpc>
                <a:spcPct val="150000"/>
              </a:lnSpc>
              <a:buFont typeface="+mj-lt"/>
              <a:buAutoNum type="arabicPeriod"/>
            </a:pPr>
            <a:r>
              <a:rPr lang="en-CA" sz="2600" dirty="0"/>
              <a:t>Glucocorticoids (GIOP)</a:t>
            </a:r>
          </a:p>
          <a:p>
            <a:pPr marL="457200" indent="-457200">
              <a:lnSpc>
                <a:spcPct val="150000"/>
              </a:lnSpc>
              <a:buFont typeface="+mj-lt"/>
              <a:buAutoNum type="arabicPeriod"/>
            </a:pPr>
            <a:r>
              <a:rPr lang="en-CA" sz="2600" dirty="0"/>
              <a:t>Aromatase Inhibitors (AI)</a:t>
            </a:r>
          </a:p>
          <a:p>
            <a:pPr marL="457200" indent="-457200">
              <a:lnSpc>
                <a:spcPct val="150000"/>
              </a:lnSpc>
              <a:buFont typeface="+mj-lt"/>
              <a:buAutoNum type="arabicPeriod"/>
            </a:pPr>
            <a:r>
              <a:rPr lang="en-CA" sz="2600" dirty="0"/>
              <a:t>Androgen Deprivation Therapy (ADT)</a:t>
            </a:r>
          </a:p>
          <a:p>
            <a:pPr marL="457200" indent="-457200">
              <a:lnSpc>
                <a:spcPct val="150000"/>
              </a:lnSpc>
              <a:buFont typeface="+mj-lt"/>
              <a:buAutoNum type="arabicPeriod"/>
            </a:pPr>
            <a:r>
              <a:rPr lang="en-CA" sz="2600" dirty="0"/>
              <a:t>Proton Pump Inhibitors (PPI)</a:t>
            </a:r>
          </a:p>
          <a:p>
            <a:pPr marL="457200" indent="-457200">
              <a:lnSpc>
                <a:spcPct val="150000"/>
              </a:lnSpc>
              <a:buFont typeface="+mj-lt"/>
              <a:buAutoNum type="arabicPeriod"/>
            </a:pPr>
            <a:r>
              <a:rPr lang="en-CA" sz="2600" dirty="0"/>
              <a:t>Selective Serotonin Reuptake Inhibitors (SSRI)</a:t>
            </a:r>
          </a:p>
          <a:p>
            <a:pPr marL="457200" indent="-457200">
              <a:lnSpc>
                <a:spcPct val="150000"/>
              </a:lnSpc>
              <a:buFont typeface="+mj-lt"/>
              <a:buAutoNum type="arabicPeriod"/>
            </a:pPr>
            <a:endParaRPr lang="en-CA" sz="2600" dirty="0">
              <a:solidFill>
                <a:srgbClr val="F4E443"/>
              </a:solidFill>
            </a:endParaRPr>
          </a:p>
        </p:txBody>
      </p:sp>
      <p:sp>
        <p:nvSpPr>
          <p:cNvPr id="13" name="Title 4"/>
          <p:cNvSpPr>
            <a:spLocks noGrp="1"/>
          </p:cNvSpPr>
          <p:nvPr>
            <p:ph type="title"/>
          </p:nvPr>
        </p:nvSpPr>
        <p:spPr>
          <a:xfrm>
            <a:off x="457199" y="228600"/>
            <a:ext cx="8602133" cy="1244600"/>
          </a:xfrm>
        </p:spPr>
        <p:txBody>
          <a:bodyPr/>
          <a:lstStyle/>
          <a:p>
            <a:r>
              <a:rPr lang="en-US" altLang="en-US" b="1" dirty="0">
                <a:solidFill>
                  <a:schemeClr val="tx1"/>
                </a:solidFill>
                <a:latin typeface="Arial" charset="0"/>
              </a:rPr>
              <a:t>Case Studies:</a:t>
            </a:r>
            <a:br>
              <a:rPr lang="en-US" altLang="en-US" b="1" dirty="0">
                <a:latin typeface="Arial" charset="0"/>
              </a:rPr>
            </a:br>
            <a:r>
              <a:rPr lang="en-US" altLang="en-US" sz="2000" b="1" dirty="0">
                <a:latin typeface="Arial" charset="0"/>
              </a:rPr>
              <a:t>Medications Associated With Bone Loss and Increased Fracture Risk</a:t>
            </a:r>
            <a:endParaRPr lang="en-US" altLang="en-US" sz="2000" dirty="0">
              <a:latin typeface="Arial" charset="0"/>
            </a:endParaRPr>
          </a:p>
        </p:txBody>
      </p:sp>
      <p:grpSp>
        <p:nvGrpSpPr>
          <p:cNvPr id="14" name="Group 13"/>
          <p:cNvGrpSpPr/>
          <p:nvPr/>
        </p:nvGrpSpPr>
        <p:grpSpPr>
          <a:xfrm>
            <a:off x="470575" y="1856763"/>
            <a:ext cx="542392" cy="651236"/>
            <a:chOff x="7970412" y="1752600"/>
            <a:chExt cx="656379" cy="788098"/>
          </a:xfrm>
        </p:grpSpPr>
        <p:sp>
          <p:nvSpPr>
            <p:cNvPr id="15" name="Freeform 14"/>
            <p:cNvSpPr>
              <a:spLocks noChangeArrowheads="1"/>
            </p:cNvSpPr>
            <p:nvPr/>
          </p:nvSpPr>
          <p:spPr bwMode="auto">
            <a:xfrm>
              <a:off x="8298602" y="2408978"/>
              <a:ext cx="444" cy="44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E59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15"/>
            <p:cNvSpPr>
              <a:spLocks noChangeArrowheads="1"/>
            </p:cNvSpPr>
            <p:nvPr/>
          </p:nvSpPr>
          <p:spPr bwMode="auto">
            <a:xfrm>
              <a:off x="8154465" y="1839082"/>
              <a:ext cx="288275" cy="322867"/>
            </a:xfrm>
            <a:custGeom>
              <a:avLst/>
              <a:gdLst>
                <a:gd name="T0" fmla="*/ 249 w 2867"/>
                <a:gd name="T1" fmla="*/ 1902 h 3210"/>
                <a:gd name="T2" fmla="*/ 249 w 2867"/>
                <a:gd name="T3" fmla="*/ 1902 h 3210"/>
                <a:gd name="T4" fmla="*/ 878 w 2867"/>
                <a:gd name="T5" fmla="*/ 447 h 3210"/>
                <a:gd name="T6" fmla="*/ 927 w 2867"/>
                <a:gd name="T7" fmla="*/ 436 h 3210"/>
                <a:gd name="T8" fmla="*/ 937 w 2867"/>
                <a:gd name="T9" fmla="*/ 387 h 3210"/>
                <a:gd name="T10" fmla="*/ 1433 w 2867"/>
                <a:gd name="T11" fmla="*/ 202 h 3210"/>
                <a:gd name="T12" fmla="*/ 1442 w 2867"/>
                <a:gd name="T13" fmla="*/ 202 h 3210"/>
                <a:gd name="T14" fmla="*/ 2661 w 2867"/>
                <a:gd name="T15" fmla="*/ 1638 h 3210"/>
                <a:gd name="T16" fmla="*/ 2690 w 2867"/>
                <a:gd name="T17" fmla="*/ 2722 h 3210"/>
                <a:gd name="T18" fmla="*/ 1872 w 2867"/>
                <a:gd name="T19" fmla="*/ 2714 h 3210"/>
                <a:gd name="T20" fmla="*/ 2321 w 2867"/>
                <a:gd name="T21" fmla="*/ 2090 h 3210"/>
                <a:gd name="T22" fmla="*/ 2327 w 2867"/>
                <a:gd name="T23" fmla="*/ 2059 h 3210"/>
                <a:gd name="T24" fmla="*/ 2344 w 2867"/>
                <a:gd name="T25" fmla="*/ 1939 h 3210"/>
                <a:gd name="T26" fmla="*/ 2367 w 2867"/>
                <a:gd name="T27" fmla="*/ 1729 h 3210"/>
                <a:gd name="T28" fmla="*/ 2332 w 2867"/>
                <a:gd name="T29" fmla="*/ 1663 h 3210"/>
                <a:gd name="T30" fmla="*/ 2101 w 2867"/>
                <a:gd name="T31" fmla="*/ 1357 h 3210"/>
                <a:gd name="T32" fmla="*/ 1938 w 2867"/>
                <a:gd name="T33" fmla="*/ 1097 h 3210"/>
                <a:gd name="T34" fmla="*/ 1932 w 2867"/>
                <a:gd name="T35" fmla="*/ 1090 h 3210"/>
                <a:gd name="T36" fmla="*/ 1086 w 2867"/>
                <a:gd name="T37" fmla="*/ 735 h 3210"/>
                <a:gd name="T38" fmla="*/ 993 w 2867"/>
                <a:gd name="T39" fmla="*/ 614 h 3210"/>
                <a:gd name="T40" fmla="*/ 948 w 2867"/>
                <a:gd name="T41" fmla="*/ 759 h 3210"/>
                <a:gd name="T42" fmla="*/ 499 w 2867"/>
                <a:gd name="T43" fmla="*/ 1589 h 3210"/>
                <a:gd name="T44" fmla="*/ 497 w 2867"/>
                <a:gd name="T45" fmla="*/ 1606 h 3210"/>
                <a:gd name="T46" fmla="*/ 584 w 2867"/>
                <a:gd name="T47" fmla="*/ 2091 h 3210"/>
                <a:gd name="T48" fmla="*/ 623 w 2867"/>
                <a:gd name="T49" fmla="*/ 3046 h 3210"/>
                <a:gd name="T50" fmla="*/ 249 w 2867"/>
                <a:gd name="T51" fmla="*/ 1902 h 3210"/>
                <a:gd name="T52" fmla="*/ 591 w 2867"/>
                <a:gd name="T53" fmla="*/ 3200 h 3210"/>
                <a:gd name="T54" fmla="*/ 610 w 2867"/>
                <a:gd name="T55" fmla="*/ 3209 h 3210"/>
                <a:gd name="T56" fmla="*/ 632 w 2867"/>
                <a:gd name="T57" fmla="*/ 3204 h 3210"/>
                <a:gd name="T58" fmla="*/ 1184 w 2867"/>
                <a:gd name="T59" fmla="*/ 2675 h 3210"/>
                <a:gd name="T60" fmla="*/ 1155 w 2867"/>
                <a:gd name="T61" fmla="*/ 2614 h 3210"/>
                <a:gd name="T62" fmla="*/ 731 w 2867"/>
                <a:gd name="T63" fmla="*/ 2037 h 3210"/>
                <a:gd name="T64" fmla="*/ 722 w 2867"/>
                <a:gd name="T65" fmla="*/ 2016 h 3210"/>
                <a:gd name="T66" fmla="*/ 654 w 2867"/>
                <a:gd name="T67" fmla="*/ 1614 h 3210"/>
                <a:gd name="T68" fmla="*/ 1056 w 2867"/>
                <a:gd name="T69" fmla="*/ 932 h 3210"/>
                <a:gd name="T70" fmla="*/ 1829 w 2867"/>
                <a:gd name="T71" fmla="*/ 1211 h 3210"/>
                <a:gd name="T72" fmla="*/ 2209 w 2867"/>
                <a:gd name="T73" fmla="*/ 1769 h 3210"/>
                <a:gd name="T74" fmla="*/ 2170 w 2867"/>
                <a:gd name="T75" fmla="*/ 2041 h 3210"/>
                <a:gd name="T76" fmla="*/ 1744 w 2867"/>
                <a:gd name="T77" fmla="*/ 2619 h 3210"/>
                <a:gd name="T78" fmla="*/ 1721 w 2867"/>
                <a:gd name="T79" fmla="*/ 2661 h 3210"/>
                <a:gd name="T80" fmla="*/ 2235 w 2867"/>
                <a:gd name="T81" fmla="*/ 3204 h 3210"/>
                <a:gd name="T82" fmla="*/ 2255 w 2867"/>
                <a:gd name="T83" fmla="*/ 3209 h 3210"/>
                <a:gd name="T84" fmla="*/ 2276 w 2867"/>
                <a:gd name="T85" fmla="*/ 3200 h 3210"/>
                <a:gd name="T86" fmla="*/ 2854 w 2867"/>
                <a:gd name="T87" fmla="*/ 2743 h 3210"/>
                <a:gd name="T88" fmla="*/ 2846 w 2867"/>
                <a:gd name="T89" fmla="*/ 2674 h 3210"/>
                <a:gd name="T90" fmla="*/ 2777 w 2867"/>
                <a:gd name="T91" fmla="*/ 1883 h 3210"/>
                <a:gd name="T92" fmla="*/ 2385 w 2867"/>
                <a:gd name="T93" fmla="*/ 397 h 3210"/>
                <a:gd name="T94" fmla="*/ 797 w 2867"/>
                <a:gd name="T95" fmla="*/ 305 h 3210"/>
                <a:gd name="T96" fmla="*/ 93 w 2867"/>
                <a:gd name="T97" fmla="*/ 1926 h 3210"/>
                <a:gd name="T98" fmla="*/ 16 w 2867"/>
                <a:gd name="T99" fmla="*/ 2680 h 3210"/>
                <a:gd name="T100" fmla="*/ 11 w 2867"/>
                <a:gd name="T101" fmla="*/ 2743 h 3210"/>
                <a:gd name="T102" fmla="*/ 591 w 2867"/>
                <a:gd name="T103" fmla="*/ 320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7" h="3210">
                  <a:moveTo>
                    <a:pt x="249" y="1902"/>
                  </a:moveTo>
                  <a:lnTo>
                    <a:pt x="249" y="1902"/>
                  </a:lnTo>
                  <a:lnTo>
                    <a:pt x="249" y="1902"/>
                  </a:lnTo>
                  <a:lnTo>
                    <a:pt x="249" y="1902"/>
                  </a:lnTo>
                  <a:cubicBezTo>
                    <a:pt x="228" y="1761"/>
                    <a:pt x="206" y="1615"/>
                    <a:pt x="206" y="1434"/>
                  </a:cubicBezTo>
                  <a:cubicBezTo>
                    <a:pt x="165" y="1035"/>
                    <a:pt x="406" y="556"/>
                    <a:pt x="878" y="447"/>
                  </a:cubicBezTo>
                  <a:lnTo>
                    <a:pt x="878" y="447"/>
                  </a:lnTo>
                  <a:lnTo>
                    <a:pt x="927" y="436"/>
                  </a:lnTo>
                  <a:lnTo>
                    <a:pt x="937" y="387"/>
                  </a:lnTo>
                  <a:lnTo>
                    <a:pt x="937" y="387"/>
                  </a:lnTo>
                  <a:cubicBezTo>
                    <a:pt x="967" y="234"/>
                    <a:pt x="1224" y="202"/>
                    <a:pt x="1433" y="202"/>
                  </a:cubicBezTo>
                  <a:lnTo>
                    <a:pt x="1433" y="202"/>
                  </a:lnTo>
                  <a:lnTo>
                    <a:pt x="1442" y="202"/>
                  </a:lnTo>
                  <a:lnTo>
                    <a:pt x="1442" y="202"/>
                  </a:lnTo>
                  <a:cubicBezTo>
                    <a:pt x="1750" y="162"/>
                    <a:pt x="2093" y="327"/>
                    <a:pt x="2278" y="511"/>
                  </a:cubicBezTo>
                  <a:cubicBezTo>
                    <a:pt x="2587" y="787"/>
                    <a:pt x="2704" y="1135"/>
                    <a:pt x="2661" y="1638"/>
                  </a:cubicBezTo>
                  <a:cubicBezTo>
                    <a:pt x="2653" y="1706"/>
                    <a:pt x="2638" y="1777"/>
                    <a:pt x="2623" y="1852"/>
                  </a:cubicBezTo>
                  <a:cubicBezTo>
                    <a:pt x="2570" y="2118"/>
                    <a:pt x="2510" y="2419"/>
                    <a:pt x="2690" y="2722"/>
                  </a:cubicBezTo>
                  <a:cubicBezTo>
                    <a:pt x="2652" y="2784"/>
                    <a:pt x="2538" y="2933"/>
                    <a:pt x="2243" y="3046"/>
                  </a:cubicBezTo>
                  <a:cubicBezTo>
                    <a:pt x="1880" y="2969"/>
                    <a:pt x="1853" y="2837"/>
                    <a:pt x="1872" y="2714"/>
                  </a:cubicBezTo>
                  <a:cubicBezTo>
                    <a:pt x="2032" y="2552"/>
                    <a:pt x="2196" y="2382"/>
                    <a:pt x="2321" y="2090"/>
                  </a:cubicBezTo>
                  <a:lnTo>
                    <a:pt x="2321" y="2090"/>
                  </a:lnTo>
                  <a:lnTo>
                    <a:pt x="2327" y="2075"/>
                  </a:lnTo>
                  <a:lnTo>
                    <a:pt x="2327" y="2059"/>
                  </a:lnTo>
                  <a:lnTo>
                    <a:pt x="2327" y="2059"/>
                  </a:lnTo>
                  <a:cubicBezTo>
                    <a:pt x="2327" y="2029"/>
                    <a:pt x="2335" y="1986"/>
                    <a:pt x="2344" y="1939"/>
                  </a:cubicBezTo>
                  <a:cubicBezTo>
                    <a:pt x="2355" y="1875"/>
                    <a:pt x="2367" y="1803"/>
                    <a:pt x="2367" y="1729"/>
                  </a:cubicBezTo>
                  <a:lnTo>
                    <a:pt x="2367" y="1729"/>
                  </a:lnTo>
                  <a:lnTo>
                    <a:pt x="2367" y="1687"/>
                  </a:lnTo>
                  <a:lnTo>
                    <a:pt x="2332" y="1663"/>
                  </a:lnTo>
                  <a:lnTo>
                    <a:pt x="2332" y="1663"/>
                  </a:lnTo>
                  <a:cubicBezTo>
                    <a:pt x="2209" y="1580"/>
                    <a:pt x="2158" y="1470"/>
                    <a:pt x="2101" y="1357"/>
                  </a:cubicBezTo>
                  <a:cubicBezTo>
                    <a:pt x="2059" y="1267"/>
                    <a:pt x="2015" y="1176"/>
                    <a:pt x="1938" y="1097"/>
                  </a:cubicBezTo>
                  <a:lnTo>
                    <a:pt x="1938" y="1097"/>
                  </a:lnTo>
                  <a:lnTo>
                    <a:pt x="1932" y="1090"/>
                  </a:lnTo>
                  <a:lnTo>
                    <a:pt x="1932" y="1090"/>
                  </a:lnTo>
                  <a:cubicBezTo>
                    <a:pt x="1833" y="1012"/>
                    <a:pt x="1716" y="998"/>
                    <a:pt x="1592" y="980"/>
                  </a:cubicBezTo>
                  <a:cubicBezTo>
                    <a:pt x="1420" y="958"/>
                    <a:pt x="1240" y="933"/>
                    <a:pt x="1086" y="735"/>
                  </a:cubicBezTo>
                  <a:lnTo>
                    <a:pt x="1086" y="735"/>
                  </a:lnTo>
                  <a:lnTo>
                    <a:pt x="993" y="614"/>
                  </a:lnTo>
                  <a:lnTo>
                    <a:pt x="948" y="759"/>
                  </a:lnTo>
                  <a:lnTo>
                    <a:pt x="948" y="759"/>
                  </a:lnTo>
                  <a:cubicBezTo>
                    <a:pt x="870" y="1017"/>
                    <a:pt x="786" y="1107"/>
                    <a:pt x="704" y="1193"/>
                  </a:cubicBezTo>
                  <a:cubicBezTo>
                    <a:pt x="621" y="1283"/>
                    <a:pt x="542" y="1368"/>
                    <a:pt x="499" y="1589"/>
                  </a:cubicBezTo>
                  <a:lnTo>
                    <a:pt x="499" y="1589"/>
                  </a:lnTo>
                  <a:lnTo>
                    <a:pt x="497" y="1606"/>
                  </a:lnTo>
                  <a:lnTo>
                    <a:pt x="497" y="1606"/>
                  </a:lnTo>
                  <a:cubicBezTo>
                    <a:pt x="497" y="1775"/>
                    <a:pt x="497" y="1951"/>
                    <a:pt x="584" y="2091"/>
                  </a:cubicBezTo>
                  <a:cubicBezTo>
                    <a:pt x="666" y="2367"/>
                    <a:pt x="815" y="2537"/>
                    <a:pt x="1027" y="2712"/>
                  </a:cubicBezTo>
                  <a:cubicBezTo>
                    <a:pt x="1019" y="2843"/>
                    <a:pt x="964" y="2974"/>
                    <a:pt x="623" y="3046"/>
                  </a:cubicBezTo>
                  <a:cubicBezTo>
                    <a:pt x="321" y="2932"/>
                    <a:pt x="209" y="2779"/>
                    <a:pt x="174" y="2719"/>
                  </a:cubicBezTo>
                  <a:cubicBezTo>
                    <a:pt x="328" y="2414"/>
                    <a:pt x="291" y="2177"/>
                    <a:pt x="249" y="1902"/>
                  </a:cubicBezTo>
                  <a:close/>
                  <a:moveTo>
                    <a:pt x="591" y="3200"/>
                  </a:moveTo>
                  <a:lnTo>
                    <a:pt x="591" y="3200"/>
                  </a:lnTo>
                  <a:lnTo>
                    <a:pt x="591" y="3200"/>
                  </a:lnTo>
                  <a:lnTo>
                    <a:pt x="610" y="3209"/>
                  </a:lnTo>
                  <a:lnTo>
                    <a:pt x="632" y="3204"/>
                  </a:lnTo>
                  <a:lnTo>
                    <a:pt x="632" y="3204"/>
                  </a:lnTo>
                  <a:cubicBezTo>
                    <a:pt x="1019" y="3127"/>
                    <a:pt x="1184" y="2969"/>
                    <a:pt x="1184" y="2675"/>
                  </a:cubicBezTo>
                  <a:lnTo>
                    <a:pt x="1184" y="2675"/>
                  </a:lnTo>
                  <a:lnTo>
                    <a:pt x="1184" y="2639"/>
                  </a:lnTo>
                  <a:lnTo>
                    <a:pt x="1155" y="2614"/>
                  </a:lnTo>
                  <a:lnTo>
                    <a:pt x="1155" y="2614"/>
                  </a:lnTo>
                  <a:cubicBezTo>
                    <a:pt x="948" y="2448"/>
                    <a:pt x="805" y="2294"/>
                    <a:pt x="731" y="2037"/>
                  </a:cubicBezTo>
                  <a:lnTo>
                    <a:pt x="731" y="2037"/>
                  </a:lnTo>
                  <a:lnTo>
                    <a:pt x="722" y="2016"/>
                  </a:lnTo>
                  <a:lnTo>
                    <a:pt x="722" y="2016"/>
                  </a:lnTo>
                  <a:cubicBezTo>
                    <a:pt x="656" y="1914"/>
                    <a:pt x="654" y="1767"/>
                    <a:pt x="654" y="1614"/>
                  </a:cubicBezTo>
                  <a:cubicBezTo>
                    <a:pt x="690" y="1440"/>
                    <a:pt x="745" y="1381"/>
                    <a:pt x="820" y="1301"/>
                  </a:cubicBezTo>
                  <a:cubicBezTo>
                    <a:pt x="890" y="1224"/>
                    <a:pt x="977" y="1132"/>
                    <a:pt x="1056" y="932"/>
                  </a:cubicBezTo>
                  <a:cubicBezTo>
                    <a:pt x="1227" y="1090"/>
                    <a:pt x="1415" y="1116"/>
                    <a:pt x="1570" y="1137"/>
                  </a:cubicBezTo>
                  <a:cubicBezTo>
                    <a:pt x="1675" y="1150"/>
                    <a:pt x="1766" y="1163"/>
                    <a:pt x="1829" y="1211"/>
                  </a:cubicBezTo>
                  <a:cubicBezTo>
                    <a:pt x="1887" y="1270"/>
                    <a:pt x="1922" y="1346"/>
                    <a:pt x="1960" y="1424"/>
                  </a:cubicBezTo>
                  <a:cubicBezTo>
                    <a:pt x="2015" y="1538"/>
                    <a:pt x="2076" y="1665"/>
                    <a:pt x="2209" y="1769"/>
                  </a:cubicBezTo>
                  <a:cubicBezTo>
                    <a:pt x="2206" y="1815"/>
                    <a:pt x="2198" y="1864"/>
                    <a:pt x="2190" y="1912"/>
                  </a:cubicBezTo>
                  <a:cubicBezTo>
                    <a:pt x="2180" y="1958"/>
                    <a:pt x="2172" y="2001"/>
                    <a:pt x="2170" y="2041"/>
                  </a:cubicBezTo>
                  <a:cubicBezTo>
                    <a:pt x="2053" y="2308"/>
                    <a:pt x="1896" y="2467"/>
                    <a:pt x="1744" y="2619"/>
                  </a:cubicBezTo>
                  <a:lnTo>
                    <a:pt x="1744" y="2619"/>
                  </a:lnTo>
                  <a:lnTo>
                    <a:pt x="1726" y="2637"/>
                  </a:lnTo>
                  <a:lnTo>
                    <a:pt x="1721" y="2661"/>
                  </a:lnTo>
                  <a:lnTo>
                    <a:pt x="1721" y="2661"/>
                  </a:lnTo>
                  <a:cubicBezTo>
                    <a:pt x="1667" y="2948"/>
                    <a:pt x="1833" y="3125"/>
                    <a:pt x="2235" y="3204"/>
                  </a:cubicBezTo>
                  <a:lnTo>
                    <a:pt x="2235" y="3204"/>
                  </a:lnTo>
                  <a:lnTo>
                    <a:pt x="2255" y="3209"/>
                  </a:lnTo>
                  <a:lnTo>
                    <a:pt x="2276" y="3200"/>
                  </a:lnTo>
                  <a:lnTo>
                    <a:pt x="2276" y="3200"/>
                  </a:lnTo>
                  <a:cubicBezTo>
                    <a:pt x="2756" y="3027"/>
                    <a:pt x="2850" y="2754"/>
                    <a:pt x="2854" y="2743"/>
                  </a:cubicBezTo>
                  <a:lnTo>
                    <a:pt x="2854" y="2743"/>
                  </a:lnTo>
                  <a:lnTo>
                    <a:pt x="2866" y="2706"/>
                  </a:lnTo>
                  <a:lnTo>
                    <a:pt x="2846" y="2674"/>
                  </a:lnTo>
                  <a:lnTo>
                    <a:pt x="2846" y="2674"/>
                  </a:lnTo>
                  <a:cubicBezTo>
                    <a:pt x="2672" y="2411"/>
                    <a:pt x="2725" y="2143"/>
                    <a:pt x="2777" y="1883"/>
                  </a:cubicBezTo>
                  <a:cubicBezTo>
                    <a:pt x="2792" y="1809"/>
                    <a:pt x="2807" y="1730"/>
                    <a:pt x="2817" y="1654"/>
                  </a:cubicBezTo>
                  <a:cubicBezTo>
                    <a:pt x="2866" y="1103"/>
                    <a:pt x="2729" y="702"/>
                    <a:pt x="2385" y="397"/>
                  </a:cubicBezTo>
                  <a:cubicBezTo>
                    <a:pt x="2186" y="196"/>
                    <a:pt x="1801" y="0"/>
                    <a:pt x="1428" y="45"/>
                  </a:cubicBezTo>
                  <a:cubicBezTo>
                    <a:pt x="1073" y="47"/>
                    <a:pt x="862" y="133"/>
                    <a:pt x="797" y="305"/>
                  </a:cubicBezTo>
                  <a:cubicBezTo>
                    <a:pt x="271" y="454"/>
                    <a:pt x="3" y="996"/>
                    <a:pt x="48" y="1442"/>
                  </a:cubicBezTo>
                  <a:cubicBezTo>
                    <a:pt x="48" y="1628"/>
                    <a:pt x="73" y="1787"/>
                    <a:pt x="93" y="1926"/>
                  </a:cubicBezTo>
                  <a:cubicBezTo>
                    <a:pt x="134" y="2192"/>
                    <a:pt x="165" y="2403"/>
                    <a:pt x="16" y="2680"/>
                  </a:cubicBezTo>
                  <a:lnTo>
                    <a:pt x="16" y="2680"/>
                  </a:lnTo>
                  <a:lnTo>
                    <a:pt x="0" y="2709"/>
                  </a:lnTo>
                  <a:lnTo>
                    <a:pt x="11" y="2743"/>
                  </a:lnTo>
                  <a:lnTo>
                    <a:pt x="11" y="2743"/>
                  </a:lnTo>
                  <a:cubicBezTo>
                    <a:pt x="15" y="2754"/>
                    <a:pt x="110" y="3027"/>
                    <a:pt x="591" y="3200"/>
                  </a:cubicBezTo>
                  <a:close/>
                </a:path>
              </a:pathLst>
            </a:custGeom>
            <a:solidFill>
              <a:schemeClr val="tx1"/>
            </a:solidFill>
            <a:ln>
              <a:noFill/>
            </a:ln>
            <a:effectLst/>
          </p:spPr>
          <p:txBody>
            <a:bodyPr wrap="none" anchor="ctr"/>
            <a:lstStyle/>
            <a:p>
              <a:endParaRPr lang="en-US"/>
            </a:p>
          </p:txBody>
        </p:sp>
        <p:sp>
          <p:nvSpPr>
            <p:cNvPr id="17" name="Freeform 16"/>
            <p:cNvSpPr>
              <a:spLocks noChangeArrowheads="1"/>
            </p:cNvSpPr>
            <p:nvPr/>
          </p:nvSpPr>
          <p:spPr bwMode="auto">
            <a:xfrm>
              <a:off x="7970412" y="1752600"/>
              <a:ext cx="656379" cy="656378"/>
            </a:xfrm>
            <a:custGeom>
              <a:avLst/>
              <a:gdLst>
                <a:gd name="T0" fmla="*/ 157 w 6528"/>
                <a:gd name="T1" fmla="*/ 3265 h 6528"/>
                <a:gd name="T2" fmla="*/ 157 w 6528"/>
                <a:gd name="T3" fmla="*/ 3265 h 6528"/>
                <a:gd name="T4" fmla="*/ 6370 w 6528"/>
                <a:gd name="T5" fmla="*/ 3265 h 6528"/>
                <a:gd name="T6" fmla="*/ 5494 w 6528"/>
                <a:gd name="T7" fmla="*/ 5419 h 6528"/>
                <a:gd name="T8" fmla="*/ 5474 w 6528"/>
                <a:gd name="T9" fmla="*/ 5310 h 6528"/>
                <a:gd name="T10" fmla="*/ 5445 w 6528"/>
                <a:gd name="T11" fmla="*/ 5188 h 6528"/>
                <a:gd name="T12" fmla="*/ 5405 w 6528"/>
                <a:gd name="T13" fmla="*/ 5065 h 6528"/>
                <a:gd name="T14" fmla="*/ 5353 w 6528"/>
                <a:gd name="T15" fmla="*/ 4943 h 6528"/>
                <a:gd name="T16" fmla="*/ 5289 w 6528"/>
                <a:gd name="T17" fmla="*/ 4826 h 6528"/>
                <a:gd name="T18" fmla="*/ 5214 w 6528"/>
                <a:gd name="T19" fmla="*/ 4715 h 6528"/>
                <a:gd name="T20" fmla="*/ 5124 w 6528"/>
                <a:gd name="T21" fmla="*/ 4617 h 6528"/>
                <a:gd name="T22" fmla="*/ 5023 w 6528"/>
                <a:gd name="T23" fmla="*/ 4533 h 6528"/>
                <a:gd name="T24" fmla="*/ 5012 w 6528"/>
                <a:gd name="T25" fmla="*/ 4526 h 6528"/>
                <a:gd name="T26" fmla="*/ 4112 w 6528"/>
                <a:gd name="T27" fmla="*/ 4154 h 6528"/>
                <a:gd name="T28" fmla="*/ 4035 w 6528"/>
                <a:gd name="T29" fmla="*/ 4118 h 6528"/>
                <a:gd name="T30" fmla="*/ 4006 w 6528"/>
                <a:gd name="T31" fmla="*/ 4198 h 6528"/>
                <a:gd name="T32" fmla="*/ 2521 w 6528"/>
                <a:gd name="T33" fmla="*/ 4198 h 6528"/>
                <a:gd name="T34" fmla="*/ 2492 w 6528"/>
                <a:gd name="T35" fmla="*/ 4118 h 6528"/>
                <a:gd name="T36" fmla="*/ 2415 w 6528"/>
                <a:gd name="T37" fmla="*/ 4154 h 6528"/>
                <a:gd name="T38" fmla="*/ 1514 w 6528"/>
                <a:gd name="T39" fmla="*/ 4526 h 6528"/>
                <a:gd name="T40" fmla="*/ 1502 w 6528"/>
                <a:gd name="T41" fmla="*/ 4533 h 6528"/>
                <a:gd name="T42" fmla="*/ 1403 w 6528"/>
                <a:gd name="T43" fmla="*/ 4617 h 6528"/>
                <a:gd name="T44" fmla="*/ 1313 w 6528"/>
                <a:gd name="T45" fmla="*/ 4717 h 6528"/>
                <a:gd name="T46" fmla="*/ 1238 w 6528"/>
                <a:gd name="T47" fmla="*/ 4826 h 6528"/>
                <a:gd name="T48" fmla="*/ 1174 w 6528"/>
                <a:gd name="T49" fmla="*/ 4943 h 6528"/>
                <a:gd name="T50" fmla="*/ 1122 w 6528"/>
                <a:gd name="T51" fmla="*/ 5065 h 6528"/>
                <a:gd name="T52" fmla="*/ 1082 w 6528"/>
                <a:gd name="T53" fmla="*/ 5188 h 6528"/>
                <a:gd name="T54" fmla="*/ 1054 w 6528"/>
                <a:gd name="T55" fmla="*/ 5310 h 6528"/>
                <a:gd name="T56" fmla="*/ 1033 w 6528"/>
                <a:gd name="T57" fmla="*/ 5418 h 6528"/>
                <a:gd name="T58" fmla="*/ 157 w 6528"/>
                <a:gd name="T59" fmla="*/ 3265 h 6528"/>
                <a:gd name="T60" fmla="*/ 3264 w 6528"/>
                <a:gd name="T61" fmla="*/ 6370 h 6528"/>
                <a:gd name="T62" fmla="*/ 3264 w 6528"/>
                <a:gd name="T63" fmla="*/ 6370 h 6528"/>
                <a:gd name="T64" fmla="*/ 1183 w 6528"/>
                <a:gd name="T65" fmla="*/ 5564 h 6528"/>
                <a:gd name="T66" fmla="*/ 1589 w 6528"/>
                <a:gd name="T67" fmla="*/ 4664 h 6528"/>
                <a:gd name="T68" fmla="*/ 2101 w 6528"/>
                <a:gd name="T69" fmla="*/ 4454 h 6528"/>
                <a:gd name="T70" fmla="*/ 2210 w 6528"/>
                <a:gd name="T71" fmla="*/ 4411 h 6528"/>
                <a:gd name="T72" fmla="*/ 2327 w 6528"/>
                <a:gd name="T73" fmla="*/ 4364 h 6528"/>
                <a:gd name="T74" fmla="*/ 2407 w 6528"/>
                <a:gd name="T75" fmla="*/ 4329 h 6528"/>
                <a:gd name="T76" fmla="*/ 4120 w 6528"/>
                <a:gd name="T77" fmla="*/ 4329 h 6528"/>
                <a:gd name="T78" fmla="*/ 4198 w 6528"/>
                <a:gd name="T79" fmla="*/ 4362 h 6528"/>
                <a:gd name="T80" fmla="*/ 4317 w 6528"/>
                <a:gd name="T81" fmla="*/ 4411 h 6528"/>
                <a:gd name="T82" fmla="*/ 4429 w 6528"/>
                <a:gd name="T83" fmla="*/ 4456 h 6528"/>
                <a:gd name="T84" fmla="*/ 4936 w 6528"/>
                <a:gd name="T85" fmla="*/ 4664 h 6528"/>
                <a:gd name="T86" fmla="*/ 5347 w 6528"/>
                <a:gd name="T87" fmla="*/ 5535 h 6528"/>
                <a:gd name="T88" fmla="*/ 5531 w 6528"/>
                <a:gd name="T89" fmla="*/ 5610 h 6528"/>
                <a:gd name="T90" fmla="*/ 6527 w 6528"/>
                <a:gd name="T91" fmla="*/ 3265 h 6528"/>
                <a:gd name="T92" fmla="*/ 0 w 6528"/>
                <a:gd name="T93" fmla="*/ 3265 h 6528"/>
                <a:gd name="T94" fmla="*/ 1034 w 6528"/>
                <a:gd name="T95" fmla="*/ 5647 h 6528"/>
                <a:gd name="T96" fmla="*/ 1055 w 6528"/>
                <a:gd name="T97" fmla="*/ 5668 h 6528"/>
                <a:gd name="T98" fmla="*/ 1214 w 6528"/>
                <a:gd name="T99" fmla="*/ 5802 h 6528"/>
                <a:gd name="T100" fmla="*/ 3264 w 6528"/>
                <a:gd name="T101" fmla="*/ 6527 h 6528"/>
                <a:gd name="T102" fmla="*/ 3735 w 6528"/>
                <a:gd name="T103" fmla="*/ 6494 h 6528"/>
                <a:gd name="T104" fmla="*/ 3674 w 6528"/>
                <a:gd name="T105" fmla="*/ 6343 h 6528"/>
                <a:gd name="T106" fmla="*/ 3264 w 6528"/>
                <a:gd name="T107" fmla="*/ 6370 h 6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28" h="6528">
                  <a:moveTo>
                    <a:pt x="157" y="3265"/>
                  </a:moveTo>
                  <a:lnTo>
                    <a:pt x="157" y="3265"/>
                  </a:lnTo>
                  <a:lnTo>
                    <a:pt x="157" y="3265"/>
                  </a:lnTo>
                  <a:lnTo>
                    <a:pt x="157" y="3265"/>
                  </a:lnTo>
                  <a:cubicBezTo>
                    <a:pt x="157" y="1552"/>
                    <a:pt x="1551" y="157"/>
                    <a:pt x="3264" y="157"/>
                  </a:cubicBezTo>
                  <a:cubicBezTo>
                    <a:pt x="4977" y="157"/>
                    <a:pt x="6370" y="1552"/>
                    <a:pt x="6370" y="3265"/>
                  </a:cubicBezTo>
                  <a:cubicBezTo>
                    <a:pt x="6370" y="4069"/>
                    <a:pt x="6054" y="4848"/>
                    <a:pt x="5494" y="5425"/>
                  </a:cubicBezTo>
                  <a:cubicBezTo>
                    <a:pt x="5494" y="5422"/>
                    <a:pt x="5494" y="5421"/>
                    <a:pt x="5494" y="5419"/>
                  </a:cubicBezTo>
                  <a:cubicBezTo>
                    <a:pt x="5488" y="5384"/>
                    <a:pt x="5482" y="5347"/>
                    <a:pt x="5474" y="5310"/>
                  </a:cubicBezTo>
                  <a:lnTo>
                    <a:pt x="5474" y="5310"/>
                  </a:lnTo>
                  <a:cubicBezTo>
                    <a:pt x="5467" y="5273"/>
                    <a:pt x="5457" y="5236"/>
                    <a:pt x="5446" y="5198"/>
                  </a:cubicBezTo>
                  <a:cubicBezTo>
                    <a:pt x="5446" y="5194"/>
                    <a:pt x="5445" y="5191"/>
                    <a:pt x="5445" y="5188"/>
                  </a:cubicBezTo>
                  <a:cubicBezTo>
                    <a:pt x="5434" y="5153"/>
                    <a:pt x="5422" y="5116"/>
                    <a:pt x="5409" y="5079"/>
                  </a:cubicBezTo>
                  <a:cubicBezTo>
                    <a:pt x="5408" y="5074"/>
                    <a:pt x="5406" y="5070"/>
                    <a:pt x="5405" y="5065"/>
                  </a:cubicBezTo>
                  <a:cubicBezTo>
                    <a:pt x="5392" y="5030"/>
                    <a:pt x="5377" y="4994"/>
                    <a:pt x="5362" y="4960"/>
                  </a:cubicBezTo>
                  <a:cubicBezTo>
                    <a:pt x="5358" y="4954"/>
                    <a:pt x="5357" y="4948"/>
                    <a:pt x="5353" y="4943"/>
                  </a:cubicBezTo>
                  <a:cubicBezTo>
                    <a:pt x="5337" y="4908"/>
                    <a:pt x="5320" y="4874"/>
                    <a:pt x="5299" y="4842"/>
                  </a:cubicBezTo>
                  <a:cubicBezTo>
                    <a:pt x="5295" y="4836"/>
                    <a:pt x="5292" y="4831"/>
                    <a:pt x="5289" y="4826"/>
                  </a:cubicBezTo>
                  <a:cubicBezTo>
                    <a:pt x="5270" y="4792"/>
                    <a:pt x="5248" y="4760"/>
                    <a:pt x="5223" y="4728"/>
                  </a:cubicBezTo>
                  <a:cubicBezTo>
                    <a:pt x="5220" y="4725"/>
                    <a:pt x="5217" y="4720"/>
                    <a:pt x="5214" y="4715"/>
                  </a:cubicBezTo>
                  <a:cubicBezTo>
                    <a:pt x="5188" y="4685"/>
                    <a:pt x="5161" y="4653"/>
                    <a:pt x="5132" y="4623"/>
                  </a:cubicBezTo>
                  <a:cubicBezTo>
                    <a:pt x="5129" y="4622"/>
                    <a:pt x="5127" y="4619"/>
                    <a:pt x="5124" y="4617"/>
                  </a:cubicBezTo>
                  <a:cubicBezTo>
                    <a:pt x="5092" y="4587"/>
                    <a:pt x="5060" y="4558"/>
                    <a:pt x="5023" y="4533"/>
                  </a:cubicBezTo>
                  <a:lnTo>
                    <a:pt x="5023" y="4533"/>
                  </a:lnTo>
                  <a:lnTo>
                    <a:pt x="5012" y="4526"/>
                  </a:lnTo>
                  <a:lnTo>
                    <a:pt x="5012" y="4526"/>
                  </a:lnTo>
                  <a:cubicBezTo>
                    <a:pt x="4881" y="4460"/>
                    <a:pt x="4744" y="4407"/>
                    <a:pt x="4585" y="4346"/>
                  </a:cubicBezTo>
                  <a:cubicBezTo>
                    <a:pt x="4446" y="4293"/>
                    <a:pt x="4287" y="4232"/>
                    <a:pt x="4112" y="4154"/>
                  </a:cubicBezTo>
                  <a:lnTo>
                    <a:pt x="4112" y="4154"/>
                  </a:lnTo>
                  <a:lnTo>
                    <a:pt x="4035" y="4118"/>
                  </a:lnTo>
                  <a:lnTo>
                    <a:pt x="4006" y="4198"/>
                  </a:lnTo>
                  <a:lnTo>
                    <a:pt x="4006" y="4198"/>
                  </a:lnTo>
                  <a:cubicBezTo>
                    <a:pt x="3887" y="4519"/>
                    <a:pt x="3416" y="4930"/>
                    <a:pt x="3264" y="4930"/>
                  </a:cubicBezTo>
                  <a:cubicBezTo>
                    <a:pt x="3113" y="4930"/>
                    <a:pt x="2641" y="4519"/>
                    <a:pt x="2521" y="4198"/>
                  </a:cubicBezTo>
                  <a:lnTo>
                    <a:pt x="2521" y="4198"/>
                  </a:lnTo>
                  <a:lnTo>
                    <a:pt x="2492" y="4118"/>
                  </a:lnTo>
                  <a:lnTo>
                    <a:pt x="2415" y="4154"/>
                  </a:lnTo>
                  <a:lnTo>
                    <a:pt x="2415" y="4154"/>
                  </a:lnTo>
                  <a:cubicBezTo>
                    <a:pt x="2241" y="4232"/>
                    <a:pt x="2080" y="4293"/>
                    <a:pt x="1941" y="4348"/>
                  </a:cubicBezTo>
                  <a:cubicBezTo>
                    <a:pt x="1782" y="4409"/>
                    <a:pt x="1644" y="4460"/>
                    <a:pt x="1514" y="4526"/>
                  </a:cubicBezTo>
                  <a:lnTo>
                    <a:pt x="1514" y="4526"/>
                  </a:lnTo>
                  <a:lnTo>
                    <a:pt x="1502" y="4533"/>
                  </a:lnTo>
                  <a:lnTo>
                    <a:pt x="1502" y="4533"/>
                  </a:lnTo>
                  <a:cubicBezTo>
                    <a:pt x="1467" y="4558"/>
                    <a:pt x="1434" y="4587"/>
                    <a:pt x="1403" y="4617"/>
                  </a:cubicBezTo>
                  <a:cubicBezTo>
                    <a:pt x="1400" y="4619"/>
                    <a:pt x="1397" y="4622"/>
                    <a:pt x="1395" y="4623"/>
                  </a:cubicBezTo>
                  <a:cubicBezTo>
                    <a:pt x="1365" y="4654"/>
                    <a:pt x="1339" y="4685"/>
                    <a:pt x="1313" y="4717"/>
                  </a:cubicBezTo>
                  <a:cubicBezTo>
                    <a:pt x="1310" y="4720"/>
                    <a:pt x="1307" y="4725"/>
                    <a:pt x="1303" y="4728"/>
                  </a:cubicBezTo>
                  <a:cubicBezTo>
                    <a:pt x="1280" y="4760"/>
                    <a:pt x="1257" y="4792"/>
                    <a:pt x="1238" y="4826"/>
                  </a:cubicBezTo>
                  <a:cubicBezTo>
                    <a:pt x="1235" y="4831"/>
                    <a:pt x="1231" y="4836"/>
                    <a:pt x="1228" y="4842"/>
                  </a:cubicBezTo>
                  <a:cubicBezTo>
                    <a:pt x="1209" y="4874"/>
                    <a:pt x="1190" y="4909"/>
                    <a:pt x="1174" y="4943"/>
                  </a:cubicBezTo>
                  <a:cubicBezTo>
                    <a:pt x="1172" y="4950"/>
                    <a:pt x="1169" y="4954"/>
                    <a:pt x="1167" y="4959"/>
                  </a:cubicBezTo>
                  <a:cubicBezTo>
                    <a:pt x="1151" y="4994"/>
                    <a:pt x="1137" y="5030"/>
                    <a:pt x="1122" y="5065"/>
                  </a:cubicBezTo>
                  <a:cubicBezTo>
                    <a:pt x="1121" y="5070"/>
                    <a:pt x="1119" y="5074"/>
                    <a:pt x="1117" y="5079"/>
                  </a:cubicBezTo>
                  <a:cubicBezTo>
                    <a:pt x="1105" y="5116"/>
                    <a:pt x="1094" y="5153"/>
                    <a:pt x="1082" y="5188"/>
                  </a:cubicBezTo>
                  <a:cubicBezTo>
                    <a:pt x="1082" y="5191"/>
                    <a:pt x="1081" y="5194"/>
                    <a:pt x="1081" y="5198"/>
                  </a:cubicBezTo>
                  <a:cubicBezTo>
                    <a:pt x="1070" y="5236"/>
                    <a:pt x="1062" y="5273"/>
                    <a:pt x="1054" y="5310"/>
                  </a:cubicBezTo>
                  <a:lnTo>
                    <a:pt x="1054" y="5310"/>
                  </a:lnTo>
                  <a:cubicBezTo>
                    <a:pt x="1045" y="5347"/>
                    <a:pt x="1039" y="5384"/>
                    <a:pt x="1033" y="5418"/>
                  </a:cubicBezTo>
                  <a:cubicBezTo>
                    <a:pt x="1033" y="5421"/>
                    <a:pt x="1033" y="5422"/>
                    <a:pt x="1033" y="5425"/>
                  </a:cubicBezTo>
                  <a:cubicBezTo>
                    <a:pt x="473" y="4848"/>
                    <a:pt x="157" y="4071"/>
                    <a:pt x="157" y="3265"/>
                  </a:cubicBezTo>
                  <a:close/>
                  <a:moveTo>
                    <a:pt x="3264" y="6370"/>
                  </a:moveTo>
                  <a:lnTo>
                    <a:pt x="3264" y="6370"/>
                  </a:lnTo>
                  <a:lnTo>
                    <a:pt x="3264" y="6370"/>
                  </a:lnTo>
                  <a:lnTo>
                    <a:pt x="3264" y="6370"/>
                  </a:lnTo>
                  <a:cubicBezTo>
                    <a:pt x="2492" y="6370"/>
                    <a:pt x="1756" y="6087"/>
                    <a:pt x="1183" y="5572"/>
                  </a:cubicBezTo>
                  <a:cubicBezTo>
                    <a:pt x="1183" y="5568"/>
                    <a:pt x="1183" y="5567"/>
                    <a:pt x="1183" y="5564"/>
                  </a:cubicBezTo>
                  <a:cubicBezTo>
                    <a:pt x="1180" y="5544"/>
                    <a:pt x="1180" y="5525"/>
                    <a:pt x="1180" y="5507"/>
                  </a:cubicBezTo>
                  <a:cubicBezTo>
                    <a:pt x="1208" y="5281"/>
                    <a:pt x="1299" y="4879"/>
                    <a:pt x="1589" y="4664"/>
                  </a:cubicBezTo>
                  <a:cubicBezTo>
                    <a:pt x="1711" y="4603"/>
                    <a:pt x="1844" y="4553"/>
                    <a:pt x="1996" y="4494"/>
                  </a:cubicBezTo>
                  <a:cubicBezTo>
                    <a:pt x="2030" y="4481"/>
                    <a:pt x="2065" y="4468"/>
                    <a:pt x="2101" y="4454"/>
                  </a:cubicBezTo>
                  <a:cubicBezTo>
                    <a:pt x="2107" y="4452"/>
                    <a:pt x="2114" y="4449"/>
                    <a:pt x="2120" y="4446"/>
                  </a:cubicBezTo>
                  <a:cubicBezTo>
                    <a:pt x="2150" y="4434"/>
                    <a:pt x="2179" y="4423"/>
                    <a:pt x="2210" y="4411"/>
                  </a:cubicBezTo>
                  <a:cubicBezTo>
                    <a:pt x="2223" y="4406"/>
                    <a:pt x="2234" y="4401"/>
                    <a:pt x="2247" y="4396"/>
                  </a:cubicBezTo>
                  <a:cubicBezTo>
                    <a:pt x="2273" y="4386"/>
                    <a:pt x="2300" y="4375"/>
                    <a:pt x="2327" y="4364"/>
                  </a:cubicBezTo>
                  <a:cubicBezTo>
                    <a:pt x="2341" y="4357"/>
                    <a:pt x="2354" y="4351"/>
                    <a:pt x="2368" y="4346"/>
                  </a:cubicBezTo>
                  <a:cubicBezTo>
                    <a:pt x="2381" y="4340"/>
                    <a:pt x="2395" y="4335"/>
                    <a:pt x="2407" y="4329"/>
                  </a:cubicBezTo>
                  <a:cubicBezTo>
                    <a:pt x="2576" y="4670"/>
                    <a:pt x="3038" y="5087"/>
                    <a:pt x="3264" y="5087"/>
                  </a:cubicBezTo>
                  <a:cubicBezTo>
                    <a:pt x="3490" y="5087"/>
                    <a:pt x="3952" y="4670"/>
                    <a:pt x="4120" y="4329"/>
                  </a:cubicBezTo>
                  <a:cubicBezTo>
                    <a:pt x="4134" y="4335"/>
                    <a:pt x="4146" y="4340"/>
                    <a:pt x="4160" y="4346"/>
                  </a:cubicBezTo>
                  <a:cubicBezTo>
                    <a:pt x="4173" y="4351"/>
                    <a:pt x="4186" y="4357"/>
                    <a:pt x="4198" y="4362"/>
                  </a:cubicBezTo>
                  <a:cubicBezTo>
                    <a:pt x="4227" y="4374"/>
                    <a:pt x="4253" y="4385"/>
                    <a:pt x="4280" y="4396"/>
                  </a:cubicBezTo>
                  <a:cubicBezTo>
                    <a:pt x="4293" y="4401"/>
                    <a:pt x="4306" y="4406"/>
                    <a:pt x="4317" y="4411"/>
                  </a:cubicBezTo>
                  <a:cubicBezTo>
                    <a:pt x="4344" y="4422"/>
                    <a:pt x="4370" y="4431"/>
                    <a:pt x="4396" y="4442"/>
                  </a:cubicBezTo>
                  <a:cubicBezTo>
                    <a:pt x="4407" y="4446"/>
                    <a:pt x="4418" y="4451"/>
                    <a:pt x="4429" y="4456"/>
                  </a:cubicBezTo>
                  <a:cubicBezTo>
                    <a:pt x="4463" y="4468"/>
                    <a:pt x="4497" y="4481"/>
                    <a:pt x="4529" y="4494"/>
                  </a:cubicBezTo>
                  <a:cubicBezTo>
                    <a:pt x="4681" y="4551"/>
                    <a:pt x="4814" y="4603"/>
                    <a:pt x="4936" y="4664"/>
                  </a:cubicBezTo>
                  <a:cubicBezTo>
                    <a:pt x="5230" y="4879"/>
                    <a:pt x="5320" y="5281"/>
                    <a:pt x="5347" y="5507"/>
                  </a:cubicBezTo>
                  <a:cubicBezTo>
                    <a:pt x="5347" y="5517"/>
                    <a:pt x="5347" y="5525"/>
                    <a:pt x="5347" y="5535"/>
                  </a:cubicBezTo>
                  <a:lnTo>
                    <a:pt x="5347" y="5535"/>
                  </a:lnTo>
                  <a:lnTo>
                    <a:pt x="5531" y="5610"/>
                  </a:lnTo>
                  <a:lnTo>
                    <a:pt x="5531" y="5610"/>
                  </a:lnTo>
                  <a:cubicBezTo>
                    <a:pt x="6165" y="4997"/>
                    <a:pt x="6527" y="4148"/>
                    <a:pt x="6527" y="3265"/>
                  </a:cubicBezTo>
                  <a:cubicBezTo>
                    <a:pt x="6527" y="1465"/>
                    <a:pt x="5063" y="0"/>
                    <a:pt x="3264" y="0"/>
                  </a:cubicBezTo>
                  <a:cubicBezTo>
                    <a:pt x="1464" y="0"/>
                    <a:pt x="0" y="1465"/>
                    <a:pt x="0" y="3265"/>
                  </a:cubicBezTo>
                  <a:cubicBezTo>
                    <a:pt x="0" y="4165"/>
                    <a:pt x="377" y="5031"/>
                    <a:pt x="1034" y="5647"/>
                  </a:cubicBezTo>
                  <a:lnTo>
                    <a:pt x="1034" y="5647"/>
                  </a:lnTo>
                  <a:lnTo>
                    <a:pt x="1034" y="5648"/>
                  </a:lnTo>
                  <a:lnTo>
                    <a:pt x="1055" y="5668"/>
                  </a:lnTo>
                  <a:lnTo>
                    <a:pt x="1216" y="5815"/>
                  </a:lnTo>
                  <a:lnTo>
                    <a:pt x="1214" y="5802"/>
                  </a:lnTo>
                  <a:lnTo>
                    <a:pt x="1214" y="5802"/>
                  </a:lnTo>
                  <a:cubicBezTo>
                    <a:pt x="1793" y="6271"/>
                    <a:pt x="2513" y="6527"/>
                    <a:pt x="3264" y="6527"/>
                  </a:cubicBezTo>
                  <a:lnTo>
                    <a:pt x="3264" y="6527"/>
                  </a:lnTo>
                  <a:cubicBezTo>
                    <a:pt x="3423" y="6527"/>
                    <a:pt x="3580" y="6517"/>
                    <a:pt x="3735" y="6494"/>
                  </a:cubicBezTo>
                  <a:lnTo>
                    <a:pt x="3735" y="6494"/>
                  </a:lnTo>
                  <a:lnTo>
                    <a:pt x="3674" y="6343"/>
                  </a:lnTo>
                  <a:lnTo>
                    <a:pt x="3674" y="6343"/>
                  </a:lnTo>
                  <a:cubicBezTo>
                    <a:pt x="3538" y="6361"/>
                    <a:pt x="3401" y="6370"/>
                    <a:pt x="3264" y="6370"/>
                  </a:cubicBezTo>
                  <a:close/>
                </a:path>
              </a:pathLst>
            </a:custGeom>
            <a:solidFill>
              <a:schemeClr val="tx2"/>
            </a:solidFill>
            <a:ln>
              <a:noFill/>
            </a:ln>
            <a:effectLst/>
          </p:spPr>
          <p:txBody>
            <a:bodyPr wrap="none" anchor="ctr"/>
            <a:lstStyle/>
            <a:p>
              <a:endParaRPr lang="en-US"/>
            </a:p>
          </p:txBody>
        </p:sp>
        <p:sp>
          <p:nvSpPr>
            <p:cNvPr id="18" name="Freeform 17"/>
            <p:cNvSpPr>
              <a:spLocks noChangeArrowheads="1"/>
            </p:cNvSpPr>
            <p:nvPr/>
          </p:nvSpPr>
          <p:spPr bwMode="auto">
            <a:xfrm>
              <a:off x="8330977" y="2279477"/>
              <a:ext cx="267874" cy="261221"/>
            </a:xfrm>
            <a:custGeom>
              <a:avLst/>
              <a:gdLst>
                <a:gd name="T0" fmla="*/ 1888 w 2662"/>
                <a:gd name="T1" fmla="*/ 1471 h 2596"/>
                <a:gd name="T2" fmla="*/ 1888 w 2662"/>
                <a:gd name="T3" fmla="*/ 1471 h 2596"/>
                <a:gd name="T4" fmla="*/ 1888 w 2662"/>
                <a:gd name="T5" fmla="*/ 1471 h 2596"/>
                <a:gd name="T6" fmla="*/ 1888 w 2662"/>
                <a:gd name="T7" fmla="*/ 1471 h 2596"/>
                <a:gd name="T8" fmla="*/ 2042 w 2662"/>
                <a:gd name="T9" fmla="*/ 1389 h 2596"/>
                <a:gd name="T10" fmla="*/ 2042 w 2662"/>
                <a:gd name="T11" fmla="*/ 1389 h 2596"/>
                <a:gd name="T12" fmla="*/ 2419 w 2662"/>
                <a:gd name="T13" fmla="*/ 1237 h 2596"/>
                <a:gd name="T14" fmla="*/ 2419 w 2662"/>
                <a:gd name="T15" fmla="*/ 1237 h 2596"/>
                <a:gd name="T16" fmla="*/ 2419 w 2662"/>
                <a:gd name="T17" fmla="*/ 884 h 2596"/>
                <a:gd name="T18" fmla="*/ 2419 w 2662"/>
                <a:gd name="T19" fmla="*/ 884 h 2596"/>
                <a:gd name="T20" fmla="*/ 333 w 2662"/>
                <a:gd name="T21" fmla="*/ 33 h 2596"/>
                <a:gd name="T22" fmla="*/ 333 w 2662"/>
                <a:gd name="T23" fmla="*/ 33 h 2596"/>
                <a:gd name="T24" fmla="*/ 183 w 2662"/>
                <a:gd name="T25" fmla="*/ 0 h 2596"/>
                <a:gd name="T26" fmla="*/ 74 w 2662"/>
                <a:gd name="T27" fmla="*/ 293 h 2596"/>
                <a:gd name="T28" fmla="*/ 74 w 2662"/>
                <a:gd name="T29" fmla="*/ 293 h 2596"/>
                <a:gd name="T30" fmla="*/ 923 w 2662"/>
                <a:gd name="T31" fmla="*/ 2380 h 2596"/>
                <a:gd name="T32" fmla="*/ 923 w 2662"/>
                <a:gd name="T33" fmla="*/ 2380 h 2596"/>
                <a:gd name="T34" fmla="*/ 1099 w 2662"/>
                <a:gd name="T35" fmla="*/ 2560 h 2596"/>
                <a:gd name="T36" fmla="*/ 1276 w 2662"/>
                <a:gd name="T37" fmla="*/ 2380 h 2596"/>
                <a:gd name="T38" fmla="*/ 1276 w 2662"/>
                <a:gd name="T39" fmla="*/ 2380 h 2596"/>
                <a:gd name="T40" fmla="*/ 1428 w 2662"/>
                <a:gd name="T41" fmla="*/ 2002 h 2596"/>
                <a:gd name="T42" fmla="*/ 1428 w 2662"/>
                <a:gd name="T43" fmla="*/ 2002 h 2596"/>
                <a:gd name="T44" fmla="*/ 1511 w 2662"/>
                <a:gd name="T45" fmla="*/ 1850 h 2596"/>
                <a:gd name="T46" fmla="*/ 1511 w 2662"/>
                <a:gd name="T47" fmla="*/ 1850 h 2596"/>
                <a:gd name="T48" fmla="*/ 2178 w 2662"/>
                <a:gd name="T49" fmla="*/ 2518 h 2596"/>
                <a:gd name="T50" fmla="*/ 2178 w 2662"/>
                <a:gd name="T51" fmla="*/ 2518 h 2596"/>
                <a:gd name="T52" fmla="*/ 2368 w 2662"/>
                <a:gd name="T53" fmla="*/ 2595 h 2596"/>
                <a:gd name="T54" fmla="*/ 2557 w 2662"/>
                <a:gd name="T55" fmla="*/ 2518 h 2596"/>
                <a:gd name="T56" fmla="*/ 2557 w 2662"/>
                <a:gd name="T57" fmla="*/ 2139 h 2596"/>
                <a:gd name="T58" fmla="*/ 2557 w 2662"/>
                <a:gd name="T59" fmla="*/ 2139 h 2596"/>
                <a:gd name="T60" fmla="*/ 1888 w 2662"/>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2" h="2596">
                  <a:moveTo>
                    <a:pt x="1888" y="1471"/>
                  </a:moveTo>
                  <a:lnTo>
                    <a:pt x="1888" y="1471"/>
                  </a:lnTo>
                  <a:lnTo>
                    <a:pt x="1888" y="1471"/>
                  </a:lnTo>
                  <a:lnTo>
                    <a:pt x="1888" y="1471"/>
                  </a:lnTo>
                  <a:cubicBezTo>
                    <a:pt x="1939" y="1437"/>
                    <a:pt x="1991" y="1410"/>
                    <a:pt x="2042" y="1389"/>
                  </a:cubicBezTo>
                  <a:lnTo>
                    <a:pt x="2042" y="1389"/>
                  </a:lnTo>
                  <a:lnTo>
                    <a:pt x="2419" y="1237"/>
                  </a:lnTo>
                  <a:lnTo>
                    <a:pt x="2419" y="1237"/>
                  </a:lnTo>
                  <a:cubicBezTo>
                    <a:pt x="2660" y="1140"/>
                    <a:pt x="2660" y="980"/>
                    <a:pt x="2419" y="884"/>
                  </a:cubicBezTo>
                  <a:lnTo>
                    <a:pt x="2419" y="884"/>
                  </a:lnTo>
                  <a:lnTo>
                    <a:pt x="333" y="33"/>
                  </a:lnTo>
                  <a:lnTo>
                    <a:pt x="333" y="33"/>
                  </a:lnTo>
                  <a:cubicBezTo>
                    <a:pt x="275" y="11"/>
                    <a:pt x="225" y="0"/>
                    <a:pt x="183" y="0"/>
                  </a:cubicBezTo>
                  <a:cubicBezTo>
                    <a:pt x="49" y="0"/>
                    <a:pt x="0" y="110"/>
                    <a:pt x="74" y="293"/>
                  </a:cubicBezTo>
                  <a:lnTo>
                    <a:pt x="74" y="293"/>
                  </a:lnTo>
                  <a:lnTo>
                    <a:pt x="923" y="2380"/>
                  </a:lnTo>
                  <a:lnTo>
                    <a:pt x="923" y="2380"/>
                  </a:lnTo>
                  <a:cubicBezTo>
                    <a:pt x="971" y="2501"/>
                    <a:pt x="1035" y="2560"/>
                    <a:pt x="1099" y="2560"/>
                  </a:cubicBezTo>
                  <a:cubicBezTo>
                    <a:pt x="1164" y="2560"/>
                    <a:pt x="1227" y="2501"/>
                    <a:pt x="1276" y="2380"/>
                  </a:cubicBezTo>
                  <a:lnTo>
                    <a:pt x="1276" y="2380"/>
                  </a:lnTo>
                  <a:lnTo>
                    <a:pt x="1428" y="2002"/>
                  </a:lnTo>
                  <a:lnTo>
                    <a:pt x="1428" y="2002"/>
                  </a:lnTo>
                  <a:cubicBezTo>
                    <a:pt x="1448" y="1952"/>
                    <a:pt x="1478" y="1900"/>
                    <a:pt x="1511" y="1850"/>
                  </a:cubicBezTo>
                  <a:lnTo>
                    <a:pt x="1511" y="1850"/>
                  </a:lnTo>
                  <a:lnTo>
                    <a:pt x="2178" y="2518"/>
                  </a:lnTo>
                  <a:lnTo>
                    <a:pt x="2178" y="2518"/>
                  </a:lnTo>
                  <a:cubicBezTo>
                    <a:pt x="2232" y="2570"/>
                    <a:pt x="2300" y="2595"/>
                    <a:pt x="2368" y="2595"/>
                  </a:cubicBezTo>
                  <a:cubicBezTo>
                    <a:pt x="2436" y="2595"/>
                    <a:pt x="2506" y="2570"/>
                    <a:pt x="2557" y="2518"/>
                  </a:cubicBezTo>
                  <a:cubicBezTo>
                    <a:pt x="2661" y="2414"/>
                    <a:pt x="2661" y="2244"/>
                    <a:pt x="2557" y="2139"/>
                  </a:cubicBezTo>
                  <a:lnTo>
                    <a:pt x="2557" y="2139"/>
                  </a:lnTo>
                  <a:lnTo>
                    <a:pt x="1888" y="1471"/>
                  </a:lnTo>
                </a:path>
              </a:pathLst>
            </a:custGeom>
            <a:solidFill>
              <a:schemeClr val="tx1"/>
            </a:solidFill>
            <a:ln>
              <a:noFill/>
            </a:ln>
            <a:effectLst/>
          </p:spPr>
          <p:txBody>
            <a:bodyPr wrap="none" anchor="ctr"/>
            <a:lstStyle/>
            <a:p>
              <a:endParaRPr lang="en-US"/>
            </a:p>
          </p:txBody>
        </p:sp>
      </p:grpSp>
      <p:grpSp>
        <p:nvGrpSpPr>
          <p:cNvPr id="6" name="Group 5"/>
          <p:cNvGrpSpPr/>
          <p:nvPr/>
        </p:nvGrpSpPr>
        <p:grpSpPr>
          <a:xfrm>
            <a:off x="470575" y="3378720"/>
            <a:ext cx="542392" cy="651236"/>
            <a:chOff x="470575" y="3378720"/>
            <a:chExt cx="542392" cy="651236"/>
          </a:xfrm>
        </p:grpSpPr>
        <p:sp>
          <p:nvSpPr>
            <p:cNvPr id="20" name="Freeform 19"/>
            <p:cNvSpPr>
              <a:spLocks noChangeArrowheads="1"/>
            </p:cNvSpPr>
            <p:nvPr/>
          </p:nvSpPr>
          <p:spPr bwMode="auto">
            <a:xfrm>
              <a:off x="470575" y="3378720"/>
              <a:ext cx="542392" cy="469095"/>
            </a:xfrm>
            <a:custGeom>
              <a:avLst/>
              <a:gdLst>
                <a:gd name="T0" fmla="*/ 2290 w 6528"/>
                <a:gd name="T1" fmla="*/ 2373 h 5646"/>
                <a:gd name="T2" fmla="*/ 2290 w 6528"/>
                <a:gd name="T3" fmla="*/ 2373 h 5646"/>
                <a:gd name="T4" fmla="*/ 2361 w 6528"/>
                <a:gd name="T5" fmla="*/ 2900 h 5646"/>
                <a:gd name="T6" fmla="*/ 2409 w 6528"/>
                <a:gd name="T7" fmla="*/ 2900 h 5646"/>
                <a:gd name="T8" fmla="*/ 2431 w 6528"/>
                <a:gd name="T9" fmla="*/ 2943 h 5646"/>
                <a:gd name="T10" fmla="*/ 2503 w 6528"/>
                <a:gd name="T11" fmla="*/ 3139 h 5646"/>
                <a:gd name="T12" fmla="*/ 2516 w 6528"/>
                <a:gd name="T13" fmla="*/ 3152 h 5646"/>
                <a:gd name="T14" fmla="*/ 2521 w 6528"/>
                <a:gd name="T15" fmla="*/ 3170 h 5646"/>
                <a:gd name="T16" fmla="*/ 4184 w 6528"/>
                <a:gd name="T17" fmla="*/ 3176 h 5646"/>
                <a:gd name="T18" fmla="*/ 4228 w 6528"/>
                <a:gd name="T19" fmla="*/ 2980 h 5646"/>
                <a:gd name="T20" fmla="*/ 4228 w 6528"/>
                <a:gd name="T21" fmla="*/ 2900 h 5646"/>
                <a:gd name="T22" fmla="*/ 4306 w 6528"/>
                <a:gd name="T23" fmla="*/ 2900 h 5646"/>
                <a:gd name="T24" fmla="*/ 4412 w 6528"/>
                <a:gd name="T25" fmla="*/ 2373 h 5646"/>
                <a:gd name="T26" fmla="*/ 4314 w 6528"/>
                <a:gd name="T27" fmla="*/ 2373 h 5646"/>
                <a:gd name="T28" fmla="*/ 4314 w 6528"/>
                <a:gd name="T29" fmla="*/ 2294 h 5646"/>
                <a:gd name="T30" fmla="*/ 3355 w 6528"/>
                <a:gd name="T31" fmla="*/ 1259 h 5646"/>
                <a:gd name="T32" fmla="*/ 2651 w 6528"/>
                <a:gd name="T33" fmla="*/ 1553 h 5646"/>
                <a:gd name="T34" fmla="*/ 2590 w 6528"/>
                <a:gd name="T35" fmla="*/ 1601 h 5646"/>
                <a:gd name="T36" fmla="*/ 2394 w 6528"/>
                <a:gd name="T37" fmla="*/ 2283 h 5646"/>
                <a:gd name="T38" fmla="*/ 2408 w 6528"/>
                <a:gd name="T39" fmla="*/ 2373 h 5646"/>
                <a:gd name="T40" fmla="*/ 3355 w 6528"/>
                <a:gd name="T41" fmla="*/ 4085 h 5646"/>
                <a:gd name="T42" fmla="*/ 3355 w 6528"/>
                <a:gd name="T43" fmla="*/ 4085 h 5646"/>
                <a:gd name="T44" fmla="*/ 2377 w 6528"/>
                <a:gd name="T45" fmla="*/ 3234 h 5646"/>
                <a:gd name="T46" fmla="*/ 2306 w 6528"/>
                <a:gd name="T47" fmla="*/ 3050 h 5646"/>
                <a:gd name="T48" fmla="*/ 2231 w 6528"/>
                <a:gd name="T49" fmla="*/ 2227 h 5646"/>
                <a:gd name="T50" fmla="*/ 3355 w 6528"/>
                <a:gd name="T51" fmla="*/ 1102 h 5646"/>
                <a:gd name="T52" fmla="*/ 4470 w 6528"/>
                <a:gd name="T53" fmla="*/ 2223 h 5646"/>
                <a:gd name="T54" fmla="*/ 4470 w 6528"/>
                <a:gd name="T55" fmla="*/ 2223 h 5646"/>
                <a:gd name="T56" fmla="*/ 4641 w 6528"/>
                <a:gd name="T57" fmla="*/ 2700 h 5646"/>
                <a:gd name="T58" fmla="*/ 4354 w 6528"/>
                <a:gd name="T59" fmla="*/ 3144 h 5646"/>
                <a:gd name="T60" fmla="*/ 4342 w 6528"/>
                <a:gd name="T61" fmla="*/ 3196 h 5646"/>
                <a:gd name="T62" fmla="*/ 4335 w 6528"/>
                <a:gd name="T63" fmla="*/ 3225 h 5646"/>
                <a:gd name="T64" fmla="*/ 3355 w 6528"/>
                <a:gd name="T65" fmla="*/ 4085 h 5646"/>
                <a:gd name="T66" fmla="*/ 3263 w 6528"/>
                <a:gd name="T67" fmla="*/ 157 h 5646"/>
                <a:gd name="T68" fmla="*/ 3263 w 6528"/>
                <a:gd name="T69" fmla="*/ 157 h 5646"/>
                <a:gd name="T70" fmla="*/ 927 w 6528"/>
                <a:gd name="T71" fmla="*/ 5310 h 5646"/>
                <a:gd name="T72" fmla="*/ 1312 w 6528"/>
                <a:gd name="T73" fmla="*/ 4423 h 5646"/>
                <a:gd name="T74" fmla="*/ 1318 w 6528"/>
                <a:gd name="T75" fmla="*/ 4417 h 5646"/>
                <a:gd name="T76" fmla="*/ 2451 w 6528"/>
                <a:gd name="T77" fmla="*/ 3939 h 5646"/>
                <a:gd name="T78" fmla="*/ 2531 w 6528"/>
                <a:gd name="T79" fmla="*/ 3892 h 5646"/>
                <a:gd name="T80" fmla="*/ 2565 w 6528"/>
                <a:gd name="T81" fmla="*/ 3979 h 5646"/>
                <a:gd name="T82" fmla="*/ 4102 w 6528"/>
                <a:gd name="T83" fmla="*/ 3979 h 5646"/>
                <a:gd name="T84" fmla="*/ 4136 w 6528"/>
                <a:gd name="T85" fmla="*/ 3892 h 5646"/>
                <a:gd name="T86" fmla="*/ 4216 w 6528"/>
                <a:gd name="T87" fmla="*/ 3939 h 5646"/>
                <a:gd name="T88" fmla="*/ 5347 w 6528"/>
                <a:gd name="T89" fmla="*/ 4417 h 5646"/>
                <a:gd name="T90" fmla="*/ 5353 w 6528"/>
                <a:gd name="T91" fmla="*/ 4423 h 5646"/>
                <a:gd name="T92" fmla="*/ 5727 w 6528"/>
                <a:gd name="T93" fmla="*/ 5154 h 5646"/>
                <a:gd name="T94" fmla="*/ 3263 w 6528"/>
                <a:gd name="T95" fmla="*/ 157 h 5646"/>
                <a:gd name="T96" fmla="*/ 1026 w 6528"/>
                <a:gd name="T97" fmla="*/ 5645 h 5646"/>
                <a:gd name="T98" fmla="*/ 919 w 6528"/>
                <a:gd name="T99" fmla="*/ 5535 h 5646"/>
                <a:gd name="T100" fmla="*/ 0 w 6528"/>
                <a:gd name="T101" fmla="*/ 3265 h 5646"/>
                <a:gd name="T102" fmla="*/ 6527 w 6528"/>
                <a:gd name="T103" fmla="*/ 3265 h 5646"/>
                <a:gd name="T104" fmla="*/ 5735 w 6528"/>
                <a:gd name="T105" fmla="*/ 5393 h 5646"/>
                <a:gd name="T106" fmla="*/ 5599 w 6528"/>
                <a:gd name="T107" fmla="*/ 5352 h 5646"/>
                <a:gd name="T108" fmla="*/ 5246 w 6528"/>
                <a:gd name="T109" fmla="*/ 4537 h 5646"/>
                <a:gd name="T110" fmla="*/ 4213 w 6528"/>
                <a:gd name="T111" fmla="*/ 4117 h 5646"/>
                <a:gd name="T112" fmla="*/ 2454 w 6528"/>
                <a:gd name="T113" fmla="*/ 4117 h 5646"/>
                <a:gd name="T114" fmla="*/ 1420 w 6528"/>
                <a:gd name="T115" fmla="*/ 4537 h 5646"/>
                <a:gd name="T116" fmla="*/ 1060 w 6528"/>
                <a:gd name="T117" fmla="*/ 5453 h 5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28" h="5646">
                  <a:moveTo>
                    <a:pt x="2290" y="2373"/>
                  </a:moveTo>
                  <a:lnTo>
                    <a:pt x="2290" y="2373"/>
                  </a:lnTo>
                  <a:lnTo>
                    <a:pt x="2290" y="2373"/>
                  </a:lnTo>
                  <a:lnTo>
                    <a:pt x="2290" y="2373"/>
                  </a:lnTo>
                  <a:cubicBezTo>
                    <a:pt x="2210" y="2408"/>
                    <a:pt x="2146" y="2530"/>
                    <a:pt x="2178" y="2662"/>
                  </a:cubicBezTo>
                  <a:cubicBezTo>
                    <a:pt x="2217" y="2811"/>
                    <a:pt x="2324" y="2900"/>
                    <a:pt x="2361" y="2900"/>
                  </a:cubicBezTo>
                  <a:lnTo>
                    <a:pt x="2361" y="2900"/>
                  </a:lnTo>
                  <a:lnTo>
                    <a:pt x="2409" y="2900"/>
                  </a:lnTo>
                  <a:lnTo>
                    <a:pt x="2431" y="2943"/>
                  </a:lnTo>
                  <a:lnTo>
                    <a:pt x="2431" y="2943"/>
                  </a:lnTo>
                  <a:cubicBezTo>
                    <a:pt x="2454" y="2989"/>
                    <a:pt x="2466" y="3034"/>
                    <a:pt x="2476" y="3069"/>
                  </a:cubicBezTo>
                  <a:cubicBezTo>
                    <a:pt x="2486" y="3099"/>
                    <a:pt x="2494" y="3130"/>
                    <a:pt x="2503" y="3139"/>
                  </a:cubicBezTo>
                  <a:lnTo>
                    <a:pt x="2503" y="3139"/>
                  </a:lnTo>
                  <a:lnTo>
                    <a:pt x="2516" y="3152"/>
                  </a:lnTo>
                  <a:lnTo>
                    <a:pt x="2521" y="3170"/>
                  </a:lnTo>
                  <a:lnTo>
                    <a:pt x="2521" y="3170"/>
                  </a:lnTo>
                  <a:cubicBezTo>
                    <a:pt x="2680" y="3638"/>
                    <a:pt x="3078" y="3928"/>
                    <a:pt x="3355" y="3928"/>
                  </a:cubicBezTo>
                  <a:cubicBezTo>
                    <a:pt x="3568" y="3928"/>
                    <a:pt x="3974" y="3667"/>
                    <a:pt x="4184" y="3176"/>
                  </a:cubicBezTo>
                  <a:cubicBezTo>
                    <a:pt x="4188" y="3152"/>
                    <a:pt x="4196" y="3127"/>
                    <a:pt x="4204" y="3097"/>
                  </a:cubicBezTo>
                  <a:cubicBezTo>
                    <a:pt x="4215" y="3061"/>
                    <a:pt x="4228" y="3017"/>
                    <a:pt x="4228" y="2980"/>
                  </a:cubicBezTo>
                  <a:lnTo>
                    <a:pt x="4228" y="2980"/>
                  </a:lnTo>
                  <a:lnTo>
                    <a:pt x="4228" y="2900"/>
                  </a:lnTo>
                  <a:lnTo>
                    <a:pt x="4306" y="2900"/>
                  </a:lnTo>
                  <a:lnTo>
                    <a:pt x="4306" y="2900"/>
                  </a:lnTo>
                  <a:cubicBezTo>
                    <a:pt x="4420" y="2900"/>
                    <a:pt x="4474" y="2717"/>
                    <a:pt x="4487" y="2662"/>
                  </a:cubicBezTo>
                  <a:cubicBezTo>
                    <a:pt x="4521" y="2533"/>
                    <a:pt x="4462" y="2411"/>
                    <a:pt x="4412" y="2373"/>
                  </a:cubicBezTo>
                  <a:lnTo>
                    <a:pt x="4412" y="2373"/>
                  </a:lnTo>
                  <a:lnTo>
                    <a:pt x="4314" y="2373"/>
                  </a:lnTo>
                  <a:lnTo>
                    <a:pt x="4314" y="2294"/>
                  </a:lnTo>
                  <a:lnTo>
                    <a:pt x="4314" y="2294"/>
                  </a:lnTo>
                  <a:cubicBezTo>
                    <a:pt x="4314" y="2023"/>
                    <a:pt x="4265" y="1746"/>
                    <a:pt x="4192" y="1601"/>
                  </a:cubicBezTo>
                  <a:cubicBezTo>
                    <a:pt x="4122" y="1462"/>
                    <a:pt x="3761" y="1259"/>
                    <a:pt x="3355" y="1259"/>
                  </a:cubicBezTo>
                  <a:cubicBezTo>
                    <a:pt x="2829" y="1259"/>
                    <a:pt x="2702" y="1426"/>
                    <a:pt x="2651" y="1553"/>
                  </a:cubicBezTo>
                  <a:lnTo>
                    <a:pt x="2651" y="1553"/>
                  </a:lnTo>
                  <a:lnTo>
                    <a:pt x="2635" y="1595"/>
                  </a:lnTo>
                  <a:lnTo>
                    <a:pt x="2590" y="1601"/>
                  </a:lnTo>
                  <a:lnTo>
                    <a:pt x="2590" y="1601"/>
                  </a:lnTo>
                  <a:cubicBezTo>
                    <a:pt x="2394" y="1634"/>
                    <a:pt x="2358" y="2020"/>
                    <a:pt x="2394" y="2283"/>
                  </a:cubicBezTo>
                  <a:lnTo>
                    <a:pt x="2394" y="2283"/>
                  </a:lnTo>
                  <a:lnTo>
                    <a:pt x="2408" y="2373"/>
                  </a:lnTo>
                  <a:lnTo>
                    <a:pt x="2290" y="2373"/>
                  </a:lnTo>
                  <a:close/>
                  <a:moveTo>
                    <a:pt x="3355" y="4085"/>
                  </a:moveTo>
                  <a:lnTo>
                    <a:pt x="3355" y="4085"/>
                  </a:lnTo>
                  <a:lnTo>
                    <a:pt x="3355" y="4085"/>
                  </a:lnTo>
                  <a:lnTo>
                    <a:pt x="3355" y="4085"/>
                  </a:lnTo>
                  <a:cubicBezTo>
                    <a:pt x="3019" y="4085"/>
                    <a:pt x="2563" y="3768"/>
                    <a:pt x="2377" y="3234"/>
                  </a:cubicBezTo>
                  <a:cubicBezTo>
                    <a:pt x="2349" y="3199"/>
                    <a:pt x="2338" y="3156"/>
                    <a:pt x="2326" y="3112"/>
                  </a:cubicBezTo>
                  <a:cubicBezTo>
                    <a:pt x="2319" y="3091"/>
                    <a:pt x="2314" y="3071"/>
                    <a:pt x="2306" y="3050"/>
                  </a:cubicBezTo>
                  <a:cubicBezTo>
                    <a:pt x="2188" y="3013"/>
                    <a:pt x="2068" y="2868"/>
                    <a:pt x="2026" y="2700"/>
                  </a:cubicBezTo>
                  <a:cubicBezTo>
                    <a:pt x="1976" y="2501"/>
                    <a:pt x="2068" y="2294"/>
                    <a:pt x="2231" y="2227"/>
                  </a:cubicBezTo>
                  <a:cubicBezTo>
                    <a:pt x="2199" y="1888"/>
                    <a:pt x="2276" y="1532"/>
                    <a:pt x="2523" y="1457"/>
                  </a:cubicBezTo>
                  <a:cubicBezTo>
                    <a:pt x="2640" y="1215"/>
                    <a:pt x="2906" y="1102"/>
                    <a:pt x="3355" y="1102"/>
                  </a:cubicBezTo>
                  <a:cubicBezTo>
                    <a:pt x="3811" y="1102"/>
                    <a:pt x="4229" y="1324"/>
                    <a:pt x="4332" y="1530"/>
                  </a:cubicBezTo>
                  <a:cubicBezTo>
                    <a:pt x="4425" y="1714"/>
                    <a:pt x="4464" y="2002"/>
                    <a:pt x="4470" y="2223"/>
                  </a:cubicBezTo>
                  <a:lnTo>
                    <a:pt x="4470" y="2223"/>
                  </a:lnTo>
                  <a:lnTo>
                    <a:pt x="4470" y="2223"/>
                  </a:lnTo>
                  <a:lnTo>
                    <a:pt x="4470" y="2223"/>
                  </a:lnTo>
                  <a:cubicBezTo>
                    <a:pt x="4591" y="2285"/>
                    <a:pt x="4693" y="2496"/>
                    <a:pt x="4641" y="2700"/>
                  </a:cubicBezTo>
                  <a:cubicBezTo>
                    <a:pt x="4593" y="2891"/>
                    <a:pt x="4501" y="3014"/>
                    <a:pt x="4378" y="3048"/>
                  </a:cubicBezTo>
                  <a:cubicBezTo>
                    <a:pt x="4372" y="3084"/>
                    <a:pt x="4362" y="3116"/>
                    <a:pt x="4354" y="3144"/>
                  </a:cubicBezTo>
                  <a:cubicBezTo>
                    <a:pt x="4350" y="3162"/>
                    <a:pt x="4342" y="3186"/>
                    <a:pt x="4342" y="3196"/>
                  </a:cubicBezTo>
                  <a:lnTo>
                    <a:pt x="4342" y="3196"/>
                  </a:lnTo>
                  <a:lnTo>
                    <a:pt x="4340" y="3208"/>
                  </a:lnTo>
                  <a:lnTo>
                    <a:pt x="4335" y="3225"/>
                  </a:lnTo>
                  <a:lnTo>
                    <a:pt x="4335" y="3225"/>
                  </a:lnTo>
                  <a:cubicBezTo>
                    <a:pt x="4112" y="3757"/>
                    <a:pt x="3652" y="4085"/>
                    <a:pt x="3355" y="4085"/>
                  </a:cubicBezTo>
                  <a:close/>
                  <a:moveTo>
                    <a:pt x="3263" y="157"/>
                  </a:moveTo>
                  <a:lnTo>
                    <a:pt x="3263" y="157"/>
                  </a:lnTo>
                  <a:lnTo>
                    <a:pt x="3263" y="157"/>
                  </a:lnTo>
                  <a:lnTo>
                    <a:pt x="3263" y="157"/>
                  </a:lnTo>
                  <a:cubicBezTo>
                    <a:pt x="1551" y="157"/>
                    <a:pt x="157" y="1552"/>
                    <a:pt x="157" y="3265"/>
                  </a:cubicBezTo>
                  <a:cubicBezTo>
                    <a:pt x="157" y="4022"/>
                    <a:pt x="428" y="4742"/>
                    <a:pt x="927" y="5310"/>
                  </a:cubicBezTo>
                  <a:cubicBezTo>
                    <a:pt x="999" y="4920"/>
                    <a:pt x="1063" y="4670"/>
                    <a:pt x="1312" y="4423"/>
                  </a:cubicBezTo>
                  <a:lnTo>
                    <a:pt x="1312" y="4423"/>
                  </a:lnTo>
                  <a:lnTo>
                    <a:pt x="1318" y="4417"/>
                  </a:lnTo>
                  <a:lnTo>
                    <a:pt x="1318" y="4417"/>
                  </a:lnTo>
                  <a:cubicBezTo>
                    <a:pt x="1434" y="4325"/>
                    <a:pt x="1604" y="4271"/>
                    <a:pt x="1801" y="4208"/>
                  </a:cubicBezTo>
                  <a:cubicBezTo>
                    <a:pt x="2003" y="4143"/>
                    <a:pt x="2234" y="4069"/>
                    <a:pt x="2451" y="3939"/>
                  </a:cubicBezTo>
                  <a:lnTo>
                    <a:pt x="2451" y="3939"/>
                  </a:lnTo>
                  <a:lnTo>
                    <a:pt x="2531" y="3892"/>
                  </a:lnTo>
                  <a:lnTo>
                    <a:pt x="2565" y="3979"/>
                  </a:lnTo>
                  <a:lnTo>
                    <a:pt x="2565" y="3979"/>
                  </a:lnTo>
                  <a:cubicBezTo>
                    <a:pt x="2686" y="4303"/>
                    <a:pt x="3183" y="4699"/>
                    <a:pt x="3355" y="4699"/>
                  </a:cubicBezTo>
                  <a:cubicBezTo>
                    <a:pt x="3485" y="4699"/>
                    <a:pt x="3982" y="4298"/>
                    <a:pt x="4102" y="3979"/>
                  </a:cubicBezTo>
                  <a:lnTo>
                    <a:pt x="4102" y="3979"/>
                  </a:lnTo>
                  <a:lnTo>
                    <a:pt x="4136" y="3892"/>
                  </a:lnTo>
                  <a:lnTo>
                    <a:pt x="4216" y="3939"/>
                  </a:lnTo>
                  <a:lnTo>
                    <a:pt x="4216" y="3939"/>
                  </a:lnTo>
                  <a:cubicBezTo>
                    <a:pt x="4433" y="4069"/>
                    <a:pt x="4664" y="4143"/>
                    <a:pt x="4866" y="4208"/>
                  </a:cubicBezTo>
                  <a:cubicBezTo>
                    <a:pt x="5063" y="4271"/>
                    <a:pt x="5233" y="4325"/>
                    <a:pt x="5347" y="4417"/>
                  </a:cubicBezTo>
                  <a:lnTo>
                    <a:pt x="5347" y="4417"/>
                  </a:lnTo>
                  <a:lnTo>
                    <a:pt x="5353" y="4423"/>
                  </a:lnTo>
                  <a:lnTo>
                    <a:pt x="5353" y="4423"/>
                  </a:lnTo>
                  <a:cubicBezTo>
                    <a:pt x="5559" y="4625"/>
                    <a:pt x="5668" y="4834"/>
                    <a:pt x="5727" y="5154"/>
                  </a:cubicBezTo>
                  <a:cubicBezTo>
                    <a:pt x="6144" y="4614"/>
                    <a:pt x="6370" y="3948"/>
                    <a:pt x="6370" y="3265"/>
                  </a:cubicBezTo>
                  <a:cubicBezTo>
                    <a:pt x="6370" y="1552"/>
                    <a:pt x="4976" y="157"/>
                    <a:pt x="3263" y="157"/>
                  </a:cubicBezTo>
                  <a:close/>
                  <a:moveTo>
                    <a:pt x="1026" y="5645"/>
                  </a:moveTo>
                  <a:lnTo>
                    <a:pt x="1026" y="5645"/>
                  </a:lnTo>
                  <a:lnTo>
                    <a:pt x="1026" y="5645"/>
                  </a:lnTo>
                  <a:lnTo>
                    <a:pt x="919" y="5535"/>
                  </a:lnTo>
                  <a:lnTo>
                    <a:pt x="919" y="5535"/>
                  </a:lnTo>
                  <a:cubicBezTo>
                    <a:pt x="325" y="4922"/>
                    <a:pt x="0" y="4115"/>
                    <a:pt x="0" y="3265"/>
                  </a:cubicBezTo>
                  <a:cubicBezTo>
                    <a:pt x="0" y="1465"/>
                    <a:pt x="1464" y="0"/>
                    <a:pt x="3263" y="0"/>
                  </a:cubicBezTo>
                  <a:cubicBezTo>
                    <a:pt x="5063" y="0"/>
                    <a:pt x="6527" y="1465"/>
                    <a:pt x="6527" y="3265"/>
                  </a:cubicBezTo>
                  <a:cubicBezTo>
                    <a:pt x="6527" y="4045"/>
                    <a:pt x="6247" y="4802"/>
                    <a:pt x="5735" y="5393"/>
                  </a:cubicBezTo>
                  <a:lnTo>
                    <a:pt x="5735" y="5393"/>
                  </a:lnTo>
                  <a:lnTo>
                    <a:pt x="5619" y="5528"/>
                  </a:lnTo>
                  <a:lnTo>
                    <a:pt x="5599" y="5352"/>
                  </a:lnTo>
                  <a:lnTo>
                    <a:pt x="5599" y="5352"/>
                  </a:lnTo>
                  <a:cubicBezTo>
                    <a:pt x="5551" y="4962"/>
                    <a:pt x="5459" y="4749"/>
                    <a:pt x="5246" y="4537"/>
                  </a:cubicBezTo>
                  <a:cubicBezTo>
                    <a:pt x="5155" y="4465"/>
                    <a:pt x="4998" y="4415"/>
                    <a:pt x="4818" y="4357"/>
                  </a:cubicBezTo>
                  <a:cubicBezTo>
                    <a:pt x="4630" y="4297"/>
                    <a:pt x="4420" y="4229"/>
                    <a:pt x="4213" y="4117"/>
                  </a:cubicBezTo>
                  <a:cubicBezTo>
                    <a:pt x="4034" y="4463"/>
                    <a:pt x="3560" y="4856"/>
                    <a:pt x="3355" y="4856"/>
                  </a:cubicBezTo>
                  <a:cubicBezTo>
                    <a:pt x="3106" y="4856"/>
                    <a:pt x="2632" y="4457"/>
                    <a:pt x="2454" y="4117"/>
                  </a:cubicBezTo>
                  <a:cubicBezTo>
                    <a:pt x="2247" y="4229"/>
                    <a:pt x="2037" y="4297"/>
                    <a:pt x="1849" y="4357"/>
                  </a:cubicBezTo>
                  <a:cubicBezTo>
                    <a:pt x="1668" y="4415"/>
                    <a:pt x="1512" y="4465"/>
                    <a:pt x="1420" y="4537"/>
                  </a:cubicBezTo>
                  <a:cubicBezTo>
                    <a:pt x="1185" y="4773"/>
                    <a:pt x="1144" y="5000"/>
                    <a:pt x="1060" y="5453"/>
                  </a:cubicBezTo>
                  <a:lnTo>
                    <a:pt x="1060" y="5453"/>
                  </a:lnTo>
                  <a:lnTo>
                    <a:pt x="1026" y="5645"/>
                  </a:lnTo>
                  <a:close/>
                </a:path>
              </a:pathLst>
            </a:custGeom>
            <a:solidFill>
              <a:schemeClr val="tx2"/>
            </a:solidFill>
            <a:ln>
              <a:noFill/>
            </a:ln>
            <a:effectLst/>
          </p:spPr>
          <p:txBody>
            <a:bodyPr wrap="none" anchor="ctr"/>
            <a:lstStyle/>
            <a:p>
              <a:endParaRPr lang="en-US"/>
            </a:p>
          </p:txBody>
        </p:sp>
        <p:sp>
          <p:nvSpPr>
            <p:cNvPr id="22" name="Freeform 21"/>
            <p:cNvSpPr>
              <a:spLocks noChangeArrowheads="1"/>
            </p:cNvSpPr>
            <p:nvPr/>
          </p:nvSpPr>
          <p:spPr bwMode="auto">
            <a:xfrm>
              <a:off x="634759" y="3470340"/>
              <a:ext cx="225753" cy="248107"/>
            </a:xfrm>
            <a:custGeom>
              <a:avLst/>
              <a:gdLst>
                <a:gd name="T0" fmla="*/ 314 w 2718"/>
                <a:gd name="T1" fmla="*/ 1271 h 2984"/>
                <a:gd name="T2" fmla="*/ 314 w 2718"/>
                <a:gd name="T3" fmla="*/ 1271 h 2984"/>
                <a:gd name="T4" fmla="*/ 385 w 2718"/>
                <a:gd name="T5" fmla="*/ 1798 h 2984"/>
                <a:gd name="T6" fmla="*/ 433 w 2718"/>
                <a:gd name="T7" fmla="*/ 1798 h 2984"/>
                <a:gd name="T8" fmla="*/ 455 w 2718"/>
                <a:gd name="T9" fmla="*/ 1841 h 2984"/>
                <a:gd name="T10" fmla="*/ 527 w 2718"/>
                <a:gd name="T11" fmla="*/ 2037 h 2984"/>
                <a:gd name="T12" fmla="*/ 540 w 2718"/>
                <a:gd name="T13" fmla="*/ 2050 h 2984"/>
                <a:gd name="T14" fmla="*/ 545 w 2718"/>
                <a:gd name="T15" fmla="*/ 2068 h 2984"/>
                <a:gd name="T16" fmla="*/ 2208 w 2718"/>
                <a:gd name="T17" fmla="*/ 2074 h 2984"/>
                <a:gd name="T18" fmla="*/ 2252 w 2718"/>
                <a:gd name="T19" fmla="*/ 1878 h 2984"/>
                <a:gd name="T20" fmla="*/ 2252 w 2718"/>
                <a:gd name="T21" fmla="*/ 1798 h 2984"/>
                <a:gd name="T22" fmla="*/ 2330 w 2718"/>
                <a:gd name="T23" fmla="*/ 1798 h 2984"/>
                <a:gd name="T24" fmla="*/ 2436 w 2718"/>
                <a:gd name="T25" fmla="*/ 1271 h 2984"/>
                <a:gd name="T26" fmla="*/ 2338 w 2718"/>
                <a:gd name="T27" fmla="*/ 1271 h 2984"/>
                <a:gd name="T28" fmla="*/ 2338 w 2718"/>
                <a:gd name="T29" fmla="*/ 1192 h 2984"/>
                <a:gd name="T30" fmla="*/ 1379 w 2718"/>
                <a:gd name="T31" fmla="*/ 157 h 2984"/>
                <a:gd name="T32" fmla="*/ 675 w 2718"/>
                <a:gd name="T33" fmla="*/ 451 h 2984"/>
                <a:gd name="T34" fmla="*/ 614 w 2718"/>
                <a:gd name="T35" fmla="*/ 499 h 2984"/>
                <a:gd name="T36" fmla="*/ 418 w 2718"/>
                <a:gd name="T37" fmla="*/ 1181 h 2984"/>
                <a:gd name="T38" fmla="*/ 432 w 2718"/>
                <a:gd name="T39" fmla="*/ 1271 h 2984"/>
                <a:gd name="T40" fmla="*/ 1379 w 2718"/>
                <a:gd name="T41" fmla="*/ 2983 h 2984"/>
                <a:gd name="T42" fmla="*/ 1379 w 2718"/>
                <a:gd name="T43" fmla="*/ 2983 h 2984"/>
                <a:gd name="T44" fmla="*/ 401 w 2718"/>
                <a:gd name="T45" fmla="*/ 2132 h 2984"/>
                <a:gd name="T46" fmla="*/ 330 w 2718"/>
                <a:gd name="T47" fmla="*/ 1948 h 2984"/>
                <a:gd name="T48" fmla="*/ 255 w 2718"/>
                <a:gd name="T49" fmla="*/ 1125 h 2984"/>
                <a:gd name="T50" fmla="*/ 1379 w 2718"/>
                <a:gd name="T51" fmla="*/ 0 h 2984"/>
                <a:gd name="T52" fmla="*/ 2494 w 2718"/>
                <a:gd name="T53" fmla="*/ 1121 h 2984"/>
                <a:gd name="T54" fmla="*/ 2494 w 2718"/>
                <a:gd name="T55" fmla="*/ 1121 h 2984"/>
                <a:gd name="T56" fmla="*/ 2665 w 2718"/>
                <a:gd name="T57" fmla="*/ 1598 h 2984"/>
                <a:gd name="T58" fmla="*/ 2378 w 2718"/>
                <a:gd name="T59" fmla="*/ 2042 h 2984"/>
                <a:gd name="T60" fmla="*/ 2366 w 2718"/>
                <a:gd name="T61" fmla="*/ 2094 h 2984"/>
                <a:gd name="T62" fmla="*/ 2359 w 2718"/>
                <a:gd name="T63" fmla="*/ 2123 h 2984"/>
                <a:gd name="T64" fmla="*/ 1379 w 2718"/>
                <a:gd name="T65" fmla="*/ 2983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8" h="2984">
                  <a:moveTo>
                    <a:pt x="314" y="1271"/>
                  </a:moveTo>
                  <a:lnTo>
                    <a:pt x="314" y="1271"/>
                  </a:lnTo>
                  <a:lnTo>
                    <a:pt x="314" y="1271"/>
                  </a:lnTo>
                  <a:lnTo>
                    <a:pt x="314" y="1271"/>
                  </a:lnTo>
                  <a:cubicBezTo>
                    <a:pt x="234" y="1306"/>
                    <a:pt x="170" y="1428"/>
                    <a:pt x="202" y="1560"/>
                  </a:cubicBezTo>
                  <a:cubicBezTo>
                    <a:pt x="241" y="1709"/>
                    <a:pt x="348" y="1798"/>
                    <a:pt x="385" y="1798"/>
                  </a:cubicBezTo>
                  <a:lnTo>
                    <a:pt x="385" y="1798"/>
                  </a:lnTo>
                  <a:lnTo>
                    <a:pt x="433" y="1798"/>
                  </a:lnTo>
                  <a:lnTo>
                    <a:pt x="455" y="1841"/>
                  </a:lnTo>
                  <a:lnTo>
                    <a:pt x="455" y="1841"/>
                  </a:lnTo>
                  <a:cubicBezTo>
                    <a:pt x="478" y="1887"/>
                    <a:pt x="490" y="1932"/>
                    <a:pt x="500" y="1967"/>
                  </a:cubicBezTo>
                  <a:cubicBezTo>
                    <a:pt x="510" y="1997"/>
                    <a:pt x="518" y="2028"/>
                    <a:pt x="527" y="2037"/>
                  </a:cubicBezTo>
                  <a:lnTo>
                    <a:pt x="527" y="2037"/>
                  </a:lnTo>
                  <a:lnTo>
                    <a:pt x="540" y="2050"/>
                  </a:lnTo>
                  <a:lnTo>
                    <a:pt x="545" y="2068"/>
                  </a:lnTo>
                  <a:lnTo>
                    <a:pt x="545" y="2068"/>
                  </a:lnTo>
                  <a:cubicBezTo>
                    <a:pt x="704" y="2536"/>
                    <a:pt x="1102" y="2826"/>
                    <a:pt x="1379" y="2826"/>
                  </a:cubicBezTo>
                  <a:cubicBezTo>
                    <a:pt x="1592" y="2826"/>
                    <a:pt x="1998" y="2565"/>
                    <a:pt x="2208" y="2074"/>
                  </a:cubicBezTo>
                  <a:cubicBezTo>
                    <a:pt x="2212" y="2050"/>
                    <a:pt x="2220" y="2025"/>
                    <a:pt x="2228" y="1995"/>
                  </a:cubicBezTo>
                  <a:cubicBezTo>
                    <a:pt x="2239" y="1959"/>
                    <a:pt x="2252" y="1915"/>
                    <a:pt x="2252" y="1878"/>
                  </a:cubicBezTo>
                  <a:lnTo>
                    <a:pt x="2252" y="1878"/>
                  </a:lnTo>
                  <a:lnTo>
                    <a:pt x="2252" y="1798"/>
                  </a:lnTo>
                  <a:lnTo>
                    <a:pt x="2330" y="1798"/>
                  </a:lnTo>
                  <a:lnTo>
                    <a:pt x="2330" y="1798"/>
                  </a:lnTo>
                  <a:cubicBezTo>
                    <a:pt x="2444" y="1798"/>
                    <a:pt x="2498" y="1615"/>
                    <a:pt x="2511" y="1560"/>
                  </a:cubicBezTo>
                  <a:cubicBezTo>
                    <a:pt x="2545" y="1431"/>
                    <a:pt x="2486" y="1309"/>
                    <a:pt x="2436" y="1271"/>
                  </a:cubicBezTo>
                  <a:lnTo>
                    <a:pt x="2436" y="1271"/>
                  </a:lnTo>
                  <a:lnTo>
                    <a:pt x="2338" y="1271"/>
                  </a:lnTo>
                  <a:lnTo>
                    <a:pt x="2338" y="1192"/>
                  </a:lnTo>
                  <a:lnTo>
                    <a:pt x="2338" y="1192"/>
                  </a:lnTo>
                  <a:cubicBezTo>
                    <a:pt x="2338" y="921"/>
                    <a:pt x="2289" y="644"/>
                    <a:pt x="2216" y="499"/>
                  </a:cubicBezTo>
                  <a:cubicBezTo>
                    <a:pt x="2146" y="360"/>
                    <a:pt x="1785" y="157"/>
                    <a:pt x="1379" y="157"/>
                  </a:cubicBezTo>
                  <a:cubicBezTo>
                    <a:pt x="853" y="157"/>
                    <a:pt x="726" y="324"/>
                    <a:pt x="675" y="451"/>
                  </a:cubicBezTo>
                  <a:lnTo>
                    <a:pt x="675" y="451"/>
                  </a:lnTo>
                  <a:lnTo>
                    <a:pt x="659" y="493"/>
                  </a:lnTo>
                  <a:lnTo>
                    <a:pt x="614" y="499"/>
                  </a:lnTo>
                  <a:lnTo>
                    <a:pt x="614" y="499"/>
                  </a:lnTo>
                  <a:cubicBezTo>
                    <a:pt x="418" y="532"/>
                    <a:pt x="382" y="918"/>
                    <a:pt x="418" y="1181"/>
                  </a:cubicBezTo>
                  <a:lnTo>
                    <a:pt x="418" y="1181"/>
                  </a:lnTo>
                  <a:lnTo>
                    <a:pt x="432" y="1271"/>
                  </a:lnTo>
                  <a:lnTo>
                    <a:pt x="314" y="1271"/>
                  </a:lnTo>
                  <a:close/>
                  <a:moveTo>
                    <a:pt x="1379" y="2983"/>
                  </a:moveTo>
                  <a:lnTo>
                    <a:pt x="1379" y="2983"/>
                  </a:lnTo>
                  <a:lnTo>
                    <a:pt x="1379" y="2983"/>
                  </a:lnTo>
                  <a:lnTo>
                    <a:pt x="1379" y="2983"/>
                  </a:lnTo>
                  <a:cubicBezTo>
                    <a:pt x="1043" y="2983"/>
                    <a:pt x="587" y="2666"/>
                    <a:pt x="401" y="2132"/>
                  </a:cubicBezTo>
                  <a:cubicBezTo>
                    <a:pt x="373" y="2097"/>
                    <a:pt x="362" y="2054"/>
                    <a:pt x="350" y="2010"/>
                  </a:cubicBezTo>
                  <a:cubicBezTo>
                    <a:pt x="343" y="1989"/>
                    <a:pt x="338" y="1969"/>
                    <a:pt x="330" y="1948"/>
                  </a:cubicBezTo>
                  <a:cubicBezTo>
                    <a:pt x="212" y="1911"/>
                    <a:pt x="92" y="1766"/>
                    <a:pt x="50" y="1598"/>
                  </a:cubicBezTo>
                  <a:cubicBezTo>
                    <a:pt x="0" y="1399"/>
                    <a:pt x="92" y="1192"/>
                    <a:pt x="255" y="1125"/>
                  </a:cubicBezTo>
                  <a:cubicBezTo>
                    <a:pt x="223" y="786"/>
                    <a:pt x="300" y="430"/>
                    <a:pt x="547" y="355"/>
                  </a:cubicBezTo>
                  <a:cubicBezTo>
                    <a:pt x="664" y="113"/>
                    <a:pt x="930" y="0"/>
                    <a:pt x="1379" y="0"/>
                  </a:cubicBezTo>
                  <a:cubicBezTo>
                    <a:pt x="1835" y="0"/>
                    <a:pt x="2253" y="222"/>
                    <a:pt x="2356" y="428"/>
                  </a:cubicBezTo>
                  <a:cubicBezTo>
                    <a:pt x="2449" y="612"/>
                    <a:pt x="2488" y="900"/>
                    <a:pt x="2494" y="1121"/>
                  </a:cubicBezTo>
                  <a:lnTo>
                    <a:pt x="2494" y="1121"/>
                  </a:lnTo>
                  <a:lnTo>
                    <a:pt x="2494" y="1121"/>
                  </a:lnTo>
                  <a:lnTo>
                    <a:pt x="2494" y="1121"/>
                  </a:lnTo>
                  <a:cubicBezTo>
                    <a:pt x="2615" y="1183"/>
                    <a:pt x="2717" y="1394"/>
                    <a:pt x="2665" y="1598"/>
                  </a:cubicBezTo>
                  <a:cubicBezTo>
                    <a:pt x="2617" y="1789"/>
                    <a:pt x="2525" y="1912"/>
                    <a:pt x="2402" y="1946"/>
                  </a:cubicBezTo>
                  <a:cubicBezTo>
                    <a:pt x="2396" y="1982"/>
                    <a:pt x="2386" y="2014"/>
                    <a:pt x="2378" y="2042"/>
                  </a:cubicBezTo>
                  <a:cubicBezTo>
                    <a:pt x="2374" y="2060"/>
                    <a:pt x="2366" y="2084"/>
                    <a:pt x="2366" y="2094"/>
                  </a:cubicBezTo>
                  <a:lnTo>
                    <a:pt x="2366" y="2094"/>
                  </a:lnTo>
                  <a:lnTo>
                    <a:pt x="2364" y="2106"/>
                  </a:lnTo>
                  <a:lnTo>
                    <a:pt x="2359" y="2123"/>
                  </a:lnTo>
                  <a:lnTo>
                    <a:pt x="2359" y="2123"/>
                  </a:lnTo>
                  <a:cubicBezTo>
                    <a:pt x="2136" y="2655"/>
                    <a:pt x="1676" y="2983"/>
                    <a:pt x="1379" y="2983"/>
                  </a:cubicBezTo>
                  <a:close/>
                </a:path>
              </a:pathLst>
            </a:custGeom>
            <a:solidFill>
              <a:schemeClr val="tx1"/>
            </a:solidFill>
            <a:ln>
              <a:noFill/>
            </a:ln>
            <a:effectLst/>
          </p:spPr>
          <p:txBody>
            <a:bodyPr wrap="none" anchor="ctr"/>
            <a:lstStyle/>
            <a:p>
              <a:endParaRPr lang="en-US"/>
            </a:p>
          </p:txBody>
        </p:sp>
        <p:sp>
          <p:nvSpPr>
            <p:cNvPr id="23" name="Freeform 22"/>
            <p:cNvSpPr>
              <a:spLocks noChangeArrowheads="1"/>
            </p:cNvSpPr>
            <p:nvPr/>
          </p:nvSpPr>
          <p:spPr bwMode="auto">
            <a:xfrm>
              <a:off x="778786" y="3814099"/>
              <a:ext cx="221355" cy="215857"/>
            </a:xfrm>
            <a:custGeom>
              <a:avLst/>
              <a:gdLst>
                <a:gd name="T0" fmla="*/ 1889 w 2663"/>
                <a:gd name="T1" fmla="*/ 1471 h 2596"/>
                <a:gd name="T2" fmla="*/ 1889 w 2663"/>
                <a:gd name="T3" fmla="*/ 1471 h 2596"/>
                <a:gd name="T4" fmla="*/ 1889 w 2663"/>
                <a:gd name="T5" fmla="*/ 1471 h 2596"/>
                <a:gd name="T6" fmla="*/ 1889 w 2663"/>
                <a:gd name="T7" fmla="*/ 1471 h 2596"/>
                <a:gd name="T8" fmla="*/ 2041 w 2663"/>
                <a:gd name="T9" fmla="*/ 1389 h 2596"/>
                <a:gd name="T10" fmla="*/ 2041 w 2663"/>
                <a:gd name="T11" fmla="*/ 1389 h 2596"/>
                <a:gd name="T12" fmla="*/ 2418 w 2663"/>
                <a:gd name="T13" fmla="*/ 1237 h 2596"/>
                <a:gd name="T14" fmla="*/ 2418 w 2663"/>
                <a:gd name="T15" fmla="*/ 1237 h 2596"/>
                <a:gd name="T16" fmla="*/ 2420 w 2663"/>
                <a:gd name="T17" fmla="*/ 884 h 2596"/>
                <a:gd name="T18" fmla="*/ 2420 w 2663"/>
                <a:gd name="T19" fmla="*/ 884 h 2596"/>
                <a:gd name="T20" fmla="*/ 333 w 2663"/>
                <a:gd name="T21" fmla="*/ 33 h 2596"/>
                <a:gd name="T22" fmla="*/ 333 w 2663"/>
                <a:gd name="T23" fmla="*/ 33 h 2596"/>
                <a:gd name="T24" fmla="*/ 183 w 2663"/>
                <a:gd name="T25" fmla="*/ 0 h 2596"/>
                <a:gd name="T26" fmla="*/ 73 w 2663"/>
                <a:gd name="T27" fmla="*/ 293 h 2596"/>
                <a:gd name="T28" fmla="*/ 73 w 2663"/>
                <a:gd name="T29" fmla="*/ 293 h 2596"/>
                <a:gd name="T30" fmla="*/ 921 w 2663"/>
                <a:gd name="T31" fmla="*/ 2380 h 2596"/>
                <a:gd name="T32" fmla="*/ 921 w 2663"/>
                <a:gd name="T33" fmla="*/ 2380 h 2596"/>
                <a:gd name="T34" fmla="*/ 1100 w 2663"/>
                <a:gd name="T35" fmla="*/ 2560 h 2596"/>
                <a:gd name="T36" fmla="*/ 1276 w 2663"/>
                <a:gd name="T37" fmla="*/ 2380 h 2596"/>
                <a:gd name="T38" fmla="*/ 1276 w 2663"/>
                <a:gd name="T39" fmla="*/ 2380 h 2596"/>
                <a:gd name="T40" fmla="*/ 1429 w 2663"/>
                <a:gd name="T41" fmla="*/ 2002 h 2596"/>
                <a:gd name="T42" fmla="*/ 1429 w 2663"/>
                <a:gd name="T43" fmla="*/ 2002 h 2596"/>
                <a:gd name="T44" fmla="*/ 1511 w 2663"/>
                <a:gd name="T45" fmla="*/ 1850 h 2596"/>
                <a:gd name="T46" fmla="*/ 1511 w 2663"/>
                <a:gd name="T47" fmla="*/ 1850 h 2596"/>
                <a:gd name="T48" fmla="*/ 2179 w 2663"/>
                <a:gd name="T49" fmla="*/ 2518 h 2596"/>
                <a:gd name="T50" fmla="*/ 2179 w 2663"/>
                <a:gd name="T51" fmla="*/ 2518 h 2596"/>
                <a:gd name="T52" fmla="*/ 2368 w 2663"/>
                <a:gd name="T53" fmla="*/ 2595 h 2596"/>
                <a:gd name="T54" fmla="*/ 2557 w 2663"/>
                <a:gd name="T55" fmla="*/ 2518 h 2596"/>
                <a:gd name="T56" fmla="*/ 2557 w 2663"/>
                <a:gd name="T57" fmla="*/ 2139 h 2596"/>
                <a:gd name="T58" fmla="*/ 2557 w 2663"/>
                <a:gd name="T59" fmla="*/ 2139 h 2596"/>
                <a:gd name="T60" fmla="*/ 1889 w 2663"/>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3" h="2596">
                  <a:moveTo>
                    <a:pt x="1889" y="1471"/>
                  </a:moveTo>
                  <a:lnTo>
                    <a:pt x="1889" y="1471"/>
                  </a:lnTo>
                  <a:lnTo>
                    <a:pt x="1889" y="1471"/>
                  </a:lnTo>
                  <a:lnTo>
                    <a:pt x="1889" y="1471"/>
                  </a:lnTo>
                  <a:cubicBezTo>
                    <a:pt x="1940" y="1437"/>
                    <a:pt x="1991" y="1410"/>
                    <a:pt x="2041" y="1389"/>
                  </a:cubicBezTo>
                  <a:lnTo>
                    <a:pt x="2041" y="1389"/>
                  </a:lnTo>
                  <a:lnTo>
                    <a:pt x="2418" y="1237"/>
                  </a:lnTo>
                  <a:lnTo>
                    <a:pt x="2418" y="1237"/>
                  </a:lnTo>
                  <a:cubicBezTo>
                    <a:pt x="2659" y="1140"/>
                    <a:pt x="2659" y="980"/>
                    <a:pt x="2420" y="884"/>
                  </a:cubicBezTo>
                  <a:lnTo>
                    <a:pt x="2420" y="884"/>
                  </a:lnTo>
                  <a:lnTo>
                    <a:pt x="333" y="33"/>
                  </a:lnTo>
                  <a:lnTo>
                    <a:pt x="333" y="33"/>
                  </a:lnTo>
                  <a:cubicBezTo>
                    <a:pt x="275" y="11"/>
                    <a:pt x="224" y="0"/>
                    <a:pt x="183" y="0"/>
                  </a:cubicBezTo>
                  <a:cubicBezTo>
                    <a:pt x="49" y="0"/>
                    <a:pt x="0" y="110"/>
                    <a:pt x="73" y="293"/>
                  </a:cubicBezTo>
                  <a:lnTo>
                    <a:pt x="73" y="293"/>
                  </a:lnTo>
                  <a:lnTo>
                    <a:pt x="921" y="2380"/>
                  </a:lnTo>
                  <a:lnTo>
                    <a:pt x="921" y="2380"/>
                  </a:lnTo>
                  <a:cubicBezTo>
                    <a:pt x="972" y="2501"/>
                    <a:pt x="1035" y="2560"/>
                    <a:pt x="1100" y="2560"/>
                  </a:cubicBezTo>
                  <a:cubicBezTo>
                    <a:pt x="1164" y="2560"/>
                    <a:pt x="1228" y="2501"/>
                    <a:pt x="1276" y="2380"/>
                  </a:cubicBezTo>
                  <a:lnTo>
                    <a:pt x="1276" y="2380"/>
                  </a:lnTo>
                  <a:lnTo>
                    <a:pt x="1429" y="2002"/>
                  </a:lnTo>
                  <a:lnTo>
                    <a:pt x="1429" y="2002"/>
                  </a:lnTo>
                  <a:cubicBezTo>
                    <a:pt x="1448" y="1952"/>
                    <a:pt x="1477" y="1900"/>
                    <a:pt x="1511" y="1850"/>
                  </a:cubicBezTo>
                  <a:lnTo>
                    <a:pt x="1511" y="1850"/>
                  </a:lnTo>
                  <a:lnTo>
                    <a:pt x="2179" y="2518"/>
                  </a:lnTo>
                  <a:lnTo>
                    <a:pt x="2179" y="2518"/>
                  </a:lnTo>
                  <a:cubicBezTo>
                    <a:pt x="2231" y="2570"/>
                    <a:pt x="2299" y="2595"/>
                    <a:pt x="2368" y="2595"/>
                  </a:cubicBezTo>
                  <a:cubicBezTo>
                    <a:pt x="2436" y="2595"/>
                    <a:pt x="2505" y="2570"/>
                    <a:pt x="2557" y="2518"/>
                  </a:cubicBezTo>
                  <a:cubicBezTo>
                    <a:pt x="2662" y="2414"/>
                    <a:pt x="2662" y="2244"/>
                    <a:pt x="2557" y="2139"/>
                  </a:cubicBezTo>
                  <a:lnTo>
                    <a:pt x="2557" y="2139"/>
                  </a:lnTo>
                  <a:lnTo>
                    <a:pt x="1889" y="1471"/>
                  </a:lnTo>
                </a:path>
              </a:pathLst>
            </a:custGeom>
            <a:solidFill>
              <a:schemeClr val="tx1"/>
            </a:solidFill>
            <a:ln>
              <a:noFill/>
            </a:ln>
            <a:effectLst/>
          </p:spPr>
          <p:txBody>
            <a:bodyPr wrap="none" anchor="ctr"/>
            <a:lstStyle/>
            <a:p>
              <a:endParaRPr lang="en-US"/>
            </a:p>
          </p:txBody>
        </p:sp>
        <p:sp>
          <p:nvSpPr>
            <p:cNvPr id="24" name="Freeform 23"/>
            <p:cNvSpPr>
              <a:spLocks noChangeArrowheads="1"/>
            </p:cNvSpPr>
            <p:nvPr/>
          </p:nvSpPr>
          <p:spPr bwMode="auto">
            <a:xfrm>
              <a:off x="544604" y="3702323"/>
              <a:ext cx="404596" cy="219156"/>
            </a:xfrm>
            <a:custGeom>
              <a:avLst/>
              <a:gdLst>
                <a:gd name="T0" fmla="*/ 2898 w 4868"/>
                <a:gd name="T1" fmla="*/ 2434 h 2636"/>
                <a:gd name="T2" fmla="*/ 2898 w 4868"/>
                <a:gd name="T3" fmla="*/ 2434 h 2636"/>
                <a:gd name="T4" fmla="*/ 2898 w 4868"/>
                <a:gd name="T5" fmla="*/ 2434 h 2636"/>
                <a:gd name="T6" fmla="*/ 2898 w 4868"/>
                <a:gd name="T7" fmla="*/ 2434 h 2636"/>
                <a:gd name="T8" fmla="*/ 2405 w 4868"/>
                <a:gd name="T9" fmla="*/ 2478 h 2636"/>
                <a:gd name="T10" fmla="*/ 2186 w 4868"/>
                <a:gd name="T11" fmla="*/ 2472 h 2636"/>
                <a:gd name="T12" fmla="*/ 168 w 4868"/>
                <a:gd name="T13" fmla="*/ 1561 h 2636"/>
                <a:gd name="T14" fmla="*/ 528 w 4868"/>
                <a:gd name="T15" fmla="*/ 645 h 2636"/>
                <a:gd name="T16" fmla="*/ 957 w 4868"/>
                <a:gd name="T17" fmla="*/ 465 h 2636"/>
                <a:gd name="T18" fmla="*/ 1562 w 4868"/>
                <a:gd name="T19" fmla="*/ 225 h 2636"/>
                <a:gd name="T20" fmla="*/ 2463 w 4868"/>
                <a:gd name="T21" fmla="*/ 964 h 2636"/>
                <a:gd name="T22" fmla="*/ 3321 w 4868"/>
                <a:gd name="T23" fmla="*/ 225 h 2636"/>
                <a:gd name="T24" fmla="*/ 3926 w 4868"/>
                <a:gd name="T25" fmla="*/ 465 h 2636"/>
                <a:gd name="T26" fmla="*/ 4354 w 4868"/>
                <a:gd name="T27" fmla="*/ 645 h 2636"/>
                <a:gd name="T28" fmla="*/ 4702 w 4868"/>
                <a:gd name="T29" fmla="*/ 1426 h 2636"/>
                <a:gd name="T30" fmla="*/ 4516 w 4868"/>
                <a:gd name="T31" fmla="*/ 1619 h 2636"/>
                <a:gd name="T32" fmla="*/ 4516 w 4868"/>
                <a:gd name="T33" fmla="*/ 1619 h 2636"/>
                <a:gd name="T34" fmla="*/ 4675 w 4868"/>
                <a:gd name="T35" fmla="*/ 1683 h 2636"/>
                <a:gd name="T36" fmla="*/ 4675 w 4868"/>
                <a:gd name="T37" fmla="*/ 1683 h 2636"/>
                <a:gd name="T38" fmla="*/ 4843 w 4868"/>
                <a:gd name="T39" fmla="*/ 1501 h 2636"/>
                <a:gd name="T40" fmla="*/ 4843 w 4868"/>
                <a:gd name="T41" fmla="*/ 1501 h 2636"/>
                <a:gd name="T42" fmla="*/ 4867 w 4868"/>
                <a:gd name="T43" fmla="*/ 1476 h 2636"/>
                <a:gd name="T44" fmla="*/ 4863 w 4868"/>
                <a:gd name="T45" fmla="*/ 1441 h 2636"/>
                <a:gd name="T46" fmla="*/ 4863 w 4868"/>
                <a:gd name="T47" fmla="*/ 1441 h 2636"/>
                <a:gd name="T48" fmla="*/ 4461 w 4868"/>
                <a:gd name="T49" fmla="*/ 531 h 2636"/>
                <a:gd name="T50" fmla="*/ 4461 w 4868"/>
                <a:gd name="T51" fmla="*/ 531 h 2636"/>
                <a:gd name="T52" fmla="*/ 4455 w 4868"/>
                <a:gd name="T53" fmla="*/ 525 h 2636"/>
                <a:gd name="T54" fmla="*/ 4455 w 4868"/>
                <a:gd name="T55" fmla="*/ 525 h 2636"/>
                <a:gd name="T56" fmla="*/ 3974 w 4868"/>
                <a:gd name="T57" fmla="*/ 316 h 2636"/>
                <a:gd name="T58" fmla="*/ 3324 w 4868"/>
                <a:gd name="T59" fmla="*/ 47 h 2636"/>
                <a:gd name="T60" fmla="*/ 3324 w 4868"/>
                <a:gd name="T61" fmla="*/ 47 h 2636"/>
                <a:gd name="T62" fmla="*/ 3244 w 4868"/>
                <a:gd name="T63" fmla="*/ 0 h 2636"/>
                <a:gd name="T64" fmla="*/ 3210 w 4868"/>
                <a:gd name="T65" fmla="*/ 87 h 2636"/>
                <a:gd name="T66" fmla="*/ 3210 w 4868"/>
                <a:gd name="T67" fmla="*/ 87 h 2636"/>
                <a:gd name="T68" fmla="*/ 2463 w 4868"/>
                <a:gd name="T69" fmla="*/ 807 h 2636"/>
                <a:gd name="T70" fmla="*/ 1673 w 4868"/>
                <a:gd name="T71" fmla="*/ 87 h 2636"/>
                <a:gd name="T72" fmla="*/ 1673 w 4868"/>
                <a:gd name="T73" fmla="*/ 87 h 2636"/>
                <a:gd name="T74" fmla="*/ 1639 w 4868"/>
                <a:gd name="T75" fmla="*/ 0 h 2636"/>
                <a:gd name="T76" fmla="*/ 1559 w 4868"/>
                <a:gd name="T77" fmla="*/ 47 h 2636"/>
                <a:gd name="T78" fmla="*/ 1559 w 4868"/>
                <a:gd name="T79" fmla="*/ 47 h 2636"/>
                <a:gd name="T80" fmla="*/ 909 w 4868"/>
                <a:gd name="T81" fmla="*/ 316 h 2636"/>
                <a:gd name="T82" fmla="*/ 426 w 4868"/>
                <a:gd name="T83" fmla="*/ 525 h 2636"/>
                <a:gd name="T84" fmla="*/ 426 w 4868"/>
                <a:gd name="T85" fmla="*/ 525 h 2636"/>
                <a:gd name="T86" fmla="*/ 420 w 4868"/>
                <a:gd name="T87" fmla="*/ 531 h 2636"/>
                <a:gd name="T88" fmla="*/ 420 w 4868"/>
                <a:gd name="T89" fmla="*/ 531 h 2636"/>
                <a:gd name="T90" fmla="*/ 12 w 4868"/>
                <a:gd name="T91" fmla="*/ 1533 h 2636"/>
                <a:gd name="T92" fmla="*/ 12 w 4868"/>
                <a:gd name="T93" fmla="*/ 1533 h 2636"/>
                <a:gd name="T94" fmla="*/ 9 w 4868"/>
                <a:gd name="T95" fmla="*/ 1556 h 2636"/>
                <a:gd name="T96" fmla="*/ 9 w 4868"/>
                <a:gd name="T97" fmla="*/ 1556 h 2636"/>
                <a:gd name="T98" fmla="*/ 6 w 4868"/>
                <a:gd name="T99" fmla="*/ 1574 h 2636"/>
                <a:gd name="T100" fmla="*/ 6 w 4868"/>
                <a:gd name="T101" fmla="*/ 1574 h 2636"/>
                <a:gd name="T102" fmla="*/ 0 w 4868"/>
                <a:gd name="T103" fmla="*/ 1614 h 2636"/>
                <a:gd name="T104" fmla="*/ 27 w 4868"/>
                <a:gd name="T105" fmla="*/ 1643 h 2636"/>
                <a:gd name="T106" fmla="*/ 27 w 4868"/>
                <a:gd name="T107" fmla="*/ 1643 h 2636"/>
                <a:gd name="T108" fmla="*/ 2177 w 4868"/>
                <a:gd name="T109" fmla="*/ 2629 h 2636"/>
                <a:gd name="T110" fmla="*/ 2405 w 4868"/>
                <a:gd name="T111" fmla="*/ 2635 h 2636"/>
                <a:gd name="T112" fmla="*/ 2957 w 4868"/>
                <a:gd name="T113" fmla="*/ 2581 h 2636"/>
                <a:gd name="T114" fmla="*/ 2957 w 4868"/>
                <a:gd name="T115" fmla="*/ 2581 h 2636"/>
                <a:gd name="T116" fmla="*/ 2898 w 4868"/>
                <a:gd name="T117" fmla="*/ 2434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68" h="2636">
                  <a:moveTo>
                    <a:pt x="2898" y="2434"/>
                  </a:moveTo>
                  <a:lnTo>
                    <a:pt x="2898" y="2434"/>
                  </a:lnTo>
                  <a:lnTo>
                    <a:pt x="2898" y="2434"/>
                  </a:lnTo>
                  <a:lnTo>
                    <a:pt x="2898" y="2434"/>
                  </a:lnTo>
                  <a:cubicBezTo>
                    <a:pt x="2736" y="2461"/>
                    <a:pt x="2571" y="2477"/>
                    <a:pt x="2405" y="2478"/>
                  </a:cubicBezTo>
                  <a:cubicBezTo>
                    <a:pt x="2330" y="2477"/>
                    <a:pt x="2256" y="2475"/>
                    <a:pt x="2186" y="2472"/>
                  </a:cubicBezTo>
                  <a:cubicBezTo>
                    <a:pt x="1422" y="2427"/>
                    <a:pt x="707" y="2104"/>
                    <a:pt x="168" y="1561"/>
                  </a:cubicBezTo>
                  <a:cubicBezTo>
                    <a:pt x="252" y="1108"/>
                    <a:pt x="293" y="879"/>
                    <a:pt x="528" y="645"/>
                  </a:cubicBezTo>
                  <a:cubicBezTo>
                    <a:pt x="620" y="573"/>
                    <a:pt x="776" y="523"/>
                    <a:pt x="957" y="465"/>
                  </a:cubicBezTo>
                  <a:cubicBezTo>
                    <a:pt x="1145" y="405"/>
                    <a:pt x="1355" y="337"/>
                    <a:pt x="1562" y="225"/>
                  </a:cubicBezTo>
                  <a:cubicBezTo>
                    <a:pt x="1740" y="565"/>
                    <a:pt x="2214" y="964"/>
                    <a:pt x="2463" y="964"/>
                  </a:cubicBezTo>
                  <a:cubicBezTo>
                    <a:pt x="2668" y="964"/>
                    <a:pt x="3142" y="571"/>
                    <a:pt x="3321" y="225"/>
                  </a:cubicBezTo>
                  <a:cubicBezTo>
                    <a:pt x="3528" y="337"/>
                    <a:pt x="3738" y="405"/>
                    <a:pt x="3926" y="465"/>
                  </a:cubicBezTo>
                  <a:cubicBezTo>
                    <a:pt x="4106" y="523"/>
                    <a:pt x="4263" y="573"/>
                    <a:pt x="4354" y="645"/>
                  </a:cubicBezTo>
                  <a:cubicBezTo>
                    <a:pt x="4561" y="850"/>
                    <a:pt x="4654" y="1058"/>
                    <a:pt x="4702" y="1426"/>
                  </a:cubicBezTo>
                  <a:cubicBezTo>
                    <a:pt x="4643" y="1493"/>
                    <a:pt x="4580" y="1556"/>
                    <a:pt x="4516" y="1619"/>
                  </a:cubicBezTo>
                  <a:lnTo>
                    <a:pt x="4516" y="1619"/>
                  </a:lnTo>
                  <a:lnTo>
                    <a:pt x="4675" y="1683"/>
                  </a:lnTo>
                  <a:lnTo>
                    <a:pt x="4675" y="1683"/>
                  </a:lnTo>
                  <a:cubicBezTo>
                    <a:pt x="4732" y="1625"/>
                    <a:pt x="4791" y="1566"/>
                    <a:pt x="4843" y="1501"/>
                  </a:cubicBezTo>
                  <a:lnTo>
                    <a:pt x="4843" y="1501"/>
                  </a:lnTo>
                  <a:lnTo>
                    <a:pt x="4867" y="1476"/>
                  </a:lnTo>
                  <a:lnTo>
                    <a:pt x="4863" y="1441"/>
                  </a:lnTo>
                  <a:lnTo>
                    <a:pt x="4863" y="1441"/>
                  </a:lnTo>
                  <a:cubicBezTo>
                    <a:pt x="4811" y="1014"/>
                    <a:pt x="4702" y="767"/>
                    <a:pt x="4461" y="531"/>
                  </a:cubicBezTo>
                  <a:lnTo>
                    <a:pt x="4461" y="531"/>
                  </a:lnTo>
                  <a:lnTo>
                    <a:pt x="4455" y="525"/>
                  </a:lnTo>
                  <a:lnTo>
                    <a:pt x="4455" y="525"/>
                  </a:lnTo>
                  <a:cubicBezTo>
                    <a:pt x="4341" y="433"/>
                    <a:pt x="4171" y="379"/>
                    <a:pt x="3974" y="316"/>
                  </a:cubicBezTo>
                  <a:cubicBezTo>
                    <a:pt x="3772" y="251"/>
                    <a:pt x="3541" y="177"/>
                    <a:pt x="3324" y="47"/>
                  </a:cubicBezTo>
                  <a:lnTo>
                    <a:pt x="3324" y="47"/>
                  </a:lnTo>
                  <a:lnTo>
                    <a:pt x="3244" y="0"/>
                  </a:lnTo>
                  <a:lnTo>
                    <a:pt x="3210" y="87"/>
                  </a:lnTo>
                  <a:lnTo>
                    <a:pt x="3210" y="87"/>
                  </a:lnTo>
                  <a:cubicBezTo>
                    <a:pt x="3090" y="406"/>
                    <a:pt x="2593" y="807"/>
                    <a:pt x="2463" y="807"/>
                  </a:cubicBezTo>
                  <a:cubicBezTo>
                    <a:pt x="2291" y="807"/>
                    <a:pt x="1794" y="411"/>
                    <a:pt x="1673" y="87"/>
                  </a:cubicBezTo>
                  <a:lnTo>
                    <a:pt x="1673" y="87"/>
                  </a:lnTo>
                  <a:lnTo>
                    <a:pt x="1639" y="0"/>
                  </a:lnTo>
                  <a:lnTo>
                    <a:pt x="1559" y="47"/>
                  </a:lnTo>
                  <a:lnTo>
                    <a:pt x="1559" y="47"/>
                  </a:lnTo>
                  <a:cubicBezTo>
                    <a:pt x="1342" y="177"/>
                    <a:pt x="1111" y="251"/>
                    <a:pt x="909" y="316"/>
                  </a:cubicBezTo>
                  <a:cubicBezTo>
                    <a:pt x="712" y="379"/>
                    <a:pt x="542" y="433"/>
                    <a:pt x="426" y="525"/>
                  </a:cubicBezTo>
                  <a:lnTo>
                    <a:pt x="426" y="525"/>
                  </a:lnTo>
                  <a:lnTo>
                    <a:pt x="420" y="531"/>
                  </a:lnTo>
                  <a:lnTo>
                    <a:pt x="420" y="531"/>
                  </a:lnTo>
                  <a:cubicBezTo>
                    <a:pt x="148" y="801"/>
                    <a:pt x="96" y="1076"/>
                    <a:pt x="12" y="1533"/>
                  </a:cubicBezTo>
                  <a:lnTo>
                    <a:pt x="12" y="1533"/>
                  </a:lnTo>
                  <a:lnTo>
                    <a:pt x="9" y="1556"/>
                  </a:lnTo>
                  <a:lnTo>
                    <a:pt x="9" y="1556"/>
                  </a:lnTo>
                  <a:cubicBezTo>
                    <a:pt x="8" y="1561"/>
                    <a:pt x="6" y="1567"/>
                    <a:pt x="6" y="1574"/>
                  </a:cubicBezTo>
                  <a:lnTo>
                    <a:pt x="6" y="1574"/>
                  </a:lnTo>
                  <a:lnTo>
                    <a:pt x="0" y="1614"/>
                  </a:lnTo>
                  <a:lnTo>
                    <a:pt x="27" y="1643"/>
                  </a:lnTo>
                  <a:lnTo>
                    <a:pt x="27" y="1643"/>
                  </a:lnTo>
                  <a:cubicBezTo>
                    <a:pt x="598" y="2231"/>
                    <a:pt x="1360" y="2581"/>
                    <a:pt x="2177" y="2629"/>
                  </a:cubicBezTo>
                  <a:cubicBezTo>
                    <a:pt x="2251" y="2632"/>
                    <a:pt x="2327" y="2634"/>
                    <a:pt x="2405" y="2635"/>
                  </a:cubicBezTo>
                  <a:cubicBezTo>
                    <a:pt x="2591" y="2634"/>
                    <a:pt x="2776" y="2615"/>
                    <a:pt x="2957" y="2581"/>
                  </a:cubicBezTo>
                  <a:lnTo>
                    <a:pt x="2957" y="2581"/>
                  </a:lnTo>
                  <a:lnTo>
                    <a:pt x="2898" y="2434"/>
                  </a:lnTo>
                </a:path>
              </a:pathLst>
            </a:custGeom>
            <a:solidFill>
              <a:schemeClr val="tx2"/>
            </a:solidFill>
            <a:ln>
              <a:noFill/>
            </a:ln>
            <a:effectLst/>
          </p:spPr>
          <p:txBody>
            <a:bodyPr wrap="none" anchor="ctr"/>
            <a:lstStyle/>
            <a:p>
              <a:endParaRPr lang="en-US"/>
            </a:p>
          </p:txBody>
        </p:sp>
      </p:grpSp>
      <p:grpSp>
        <p:nvGrpSpPr>
          <p:cNvPr id="25" name="Group 24"/>
          <p:cNvGrpSpPr/>
          <p:nvPr/>
        </p:nvGrpSpPr>
        <p:grpSpPr>
          <a:xfrm>
            <a:off x="470575" y="2617742"/>
            <a:ext cx="542392" cy="651236"/>
            <a:chOff x="7970412" y="1752600"/>
            <a:chExt cx="656379" cy="788098"/>
          </a:xfrm>
        </p:grpSpPr>
        <p:sp>
          <p:nvSpPr>
            <p:cNvPr id="26" name="Freeform 25"/>
            <p:cNvSpPr>
              <a:spLocks noChangeArrowheads="1"/>
            </p:cNvSpPr>
            <p:nvPr/>
          </p:nvSpPr>
          <p:spPr bwMode="auto">
            <a:xfrm>
              <a:off x="8298602" y="2408978"/>
              <a:ext cx="444" cy="44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E59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26"/>
            <p:cNvSpPr>
              <a:spLocks noChangeArrowheads="1"/>
            </p:cNvSpPr>
            <p:nvPr/>
          </p:nvSpPr>
          <p:spPr bwMode="auto">
            <a:xfrm>
              <a:off x="8154465" y="1839082"/>
              <a:ext cx="288275" cy="322867"/>
            </a:xfrm>
            <a:custGeom>
              <a:avLst/>
              <a:gdLst>
                <a:gd name="T0" fmla="*/ 249 w 2867"/>
                <a:gd name="T1" fmla="*/ 1902 h 3210"/>
                <a:gd name="T2" fmla="*/ 249 w 2867"/>
                <a:gd name="T3" fmla="*/ 1902 h 3210"/>
                <a:gd name="T4" fmla="*/ 878 w 2867"/>
                <a:gd name="T5" fmla="*/ 447 h 3210"/>
                <a:gd name="T6" fmla="*/ 927 w 2867"/>
                <a:gd name="T7" fmla="*/ 436 h 3210"/>
                <a:gd name="T8" fmla="*/ 937 w 2867"/>
                <a:gd name="T9" fmla="*/ 387 h 3210"/>
                <a:gd name="T10" fmla="*/ 1433 w 2867"/>
                <a:gd name="T11" fmla="*/ 202 h 3210"/>
                <a:gd name="T12" fmla="*/ 1442 w 2867"/>
                <a:gd name="T13" fmla="*/ 202 h 3210"/>
                <a:gd name="T14" fmla="*/ 2661 w 2867"/>
                <a:gd name="T15" fmla="*/ 1638 h 3210"/>
                <a:gd name="T16" fmla="*/ 2690 w 2867"/>
                <a:gd name="T17" fmla="*/ 2722 h 3210"/>
                <a:gd name="T18" fmla="*/ 1872 w 2867"/>
                <a:gd name="T19" fmla="*/ 2714 h 3210"/>
                <a:gd name="T20" fmla="*/ 2321 w 2867"/>
                <a:gd name="T21" fmla="*/ 2090 h 3210"/>
                <a:gd name="T22" fmla="*/ 2327 w 2867"/>
                <a:gd name="T23" fmla="*/ 2059 h 3210"/>
                <a:gd name="T24" fmla="*/ 2344 w 2867"/>
                <a:gd name="T25" fmla="*/ 1939 h 3210"/>
                <a:gd name="T26" fmla="*/ 2367 w 2867"/>
                <a:gd name="T27" fmla="*/ 1729 h 3210"/>
                <a:gd name="T28" fmla="*/ 2332 w 2867"/>
                <a:gd name="T29" fmla="*/ 1663 h 3210"/>
                <a:gd name="T30" fmla="*/ 2101 w 2867"/>
                <a:gd name="T31" fmla="*/ 1357 h 3210"/>
                <a:gd name="T32" fmla="*/ 1938 w 2867"/>
                <a:gd name="T33" fmla="*/ 1097 h 3210"/>
                <a:gd name="T34" fmla="*/ 1932 w 2867"/>
                <a:gd name="T35" fmla="*/ 1090 h 3210"/>
                <a:gd name="T36" fmla="*/ 1086 w 2867"/>
                <a:gd name="T37" fmla="*/ 735 h 3210"/>
                <a:gd name="T38" fmla="*/ 993 w 2867"/>
                <a:gd name="T39" fmla="*/ 614 h 3210"/>
                <a:gd name="T40" fmla="*/ 948 w 2867"/>
                <a:gd name="T41" fmla="*/ 759 h 3210"/>
                <a:gd name="T42" fmla="*/ 499 w 2867"/>
                <a:gd name="T43" fmla="*/ 1589 h 3210"/>
                <a:gd name="T44" fmla="*/ 497 w 2867"/>
                <a:gd name="T45" fmla="*/ 1606 h 3210"/>
                <a:gd name="T46" fmla="*/ 584 w 2867"/>
                <a:gd name="T47" fmla="*/ 2091 h 3210"/>
                <a:gd name="T48" fmla="*/ 623 w 2867"/>
                <a:gd name="T49" fmla="*/ 3046 h 3210"/>
                <a:gd name="T50" fmla="*/ 249 w 2867"/>
                <a:gd name="T51" fmla="*/ 1902 h 3210"/>
                <a:gd name="T52" fmla="*/ 591 w 2867"/>
                <a:gd name="T53" fmla="*/ 3200 h 3210"/>
                <a:gd name="T54" fmla="*/ 610 w 2867"/>
                <a:gd name="T55" fmla="*/ 3209 h 3210"/>
                <a:gd name="T56" fmla="*/ 632 w 2867"/>
                <a:gd name="T57" fmla="*/ 3204 h 3210"/>
                <a:gd name="T58" fmla="*/ 1184 w 2867"/>
                <a:gd name="T59" fmla="*/ 2675 h 3210"/>
                <a:gd name="T60" fmla="*/ 1155 w 2867"/>
                <a:gd name="T61" fmla="*/ 2614 h 3210"/>
                <a:gd name="T62" fmla="*/ 731 w 2867"/>
                <a:gd name="T63" fmla="*/ 2037 h 3210"/>
                <a:gd name="T64" fmla="*/ 722 w 2867"/>
                <a:gd name="T65" fmla="*/ 2016 h 3210"/>
                <a:gd name="T66" fmla="*/ 654 w 2867"/>
                <a:gd name="T67" fmla="*/ 1614 h 3210"/>
                <a:gd name="T68" fmla="*/ 1056 w 2867"/>
                <a:gd name="T69" fmla="*/ 932 h 3210"/>
                <a:gd name="T70" fmla="*/ 1829 w 2867"/>
                <a:gd name="T71" fmla="*/ 1211 h 3210"/>
                <a:gd name="T72" fmla="*/ 2209 w 2867"/>
                <a:gd name="T73" fmla="*/ 1769 h 3210"/>
                <a:gd name="T74" fmla="*/ 2170 w 2867"/>
                <a:gd name="T75" fmla="*/ 2041 h 3210"/>
                <a:gd name="T76" fmla="*/ 1744 w 2867"/>
                <a:gd name="T77" fmla="*/ 2619 h 3210"/>
                <a:gd name="T78" fmla="*/ 1721 w 2867"/>
                <a:gd name="T79" fmla="*/ 2661 h 3210"/>
                <a:gd name="T80" fmla="*/ 2235 w 2867"/>
                <a:gd name="T81" fmla="*/ 3204 h 3210"/>
                <a:gd name="T82" fmla="*/ 2255 w 2867"/>
                <a:gd name="T83" fmla="*/ 3209 h 3210"/>
                <a:gd name="T84" fmla="*/ 2276 w 2867"/>
                <a:gd name="T85" fmla="*/ 3200 h 3210"/>
                <a:gd name="T86" fmla="*/ 2854 w 2867"/>
                <a:gd name="T87" fmla="*/ 2743 h 3210"/>
                <a:gd name="T88" fmla="*/ 2846 w 2867"/>
                <a:gd name="T89" fmla="*/ 2674 h 3210"/>
                <a:gd name="T90" fmla="*/ 2777 w 2867"/>
                <a:gd name="T91" fmla="*/ 1883 h 3210"/>
                <a:gd name="T92" fmla="*/ 2385 w 2867"/>
                <a:gd name="T93" fmla="*/ 397 h 3210"/>
                <a:gd name="T94" fmla="*/ 797 w 2867"/>
                <a:gd name="T95" fmla="*/ 305 h 3210"/>
                <a:gd name="T96" fmla="*/ 93 w 2867"/>
                <a:gd name="T97" fmla="*/ 1926 h 3210"/>
                <a:gd name="T98" fmla="*/ 16 w 2867"/>
                <a:gd name="T99" fmla="*/ 2680 h 3210"/>
                <a:gd name="T100" fmla="*/ 11 w 2867"/>
                <a:gd name="T101" fmla="*/ 2743 h 3210"/>
                <a:gd name="T102" fmla="*/ 591 w 2867"/>
                <a:gd name="T103" fmla="*/ 320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7" h="3210">
                  <a:moveTo>
                    <a:pt x="249" y="1902"/>
                  </a:moveTo>
                  <a:lnTo>
                    <a:pt x="249" y="1902"/>
                  </a:lnTo>
                  <a:lnTo>
                    <a:pt x="249" y="1902"/>
                  </a:lnTo>
                  <a:lnTo>
                    <a:pt x="249" y="1902"/>
                  </a:lnTo>
                  <a:cubicBezTo>
                    <a:pt x="228" y="1761"/>
                    <a:pt x="206" y="1615"/>
                    <a:pt x="206" y="1434"/>
                  </a:cubicBezTo>
                  <a:cubicBezTo>
                    <a:pt x="165" y="1035"/>
                    <a:pt x="406" y="556"/>
                    <a:pt x="878" y="447"/>
                  </a:cubicBezTo>
                  <a:lnTo>
                    <a:pt x="878" y="447"/>
                  </a:lnTo>
                  <a:lnTo>
                    <a:pt x="927" y="436"/>
                  </a:lnTo>
                  <a:lnTo>
                    <a:pt x="937" y="387"/>
                  </a:lnTo>
                  <a:lnTo>
                    <a:pt x="937" y="387"/>
                  </a:lnTo>
                  <a:cubicBezTo>
                    <a:pt x="967" y="234"/>
                    <a:pt x="1224" y="202"/>
                    <a:pt x="1433" y="202"/>
                  </a:cubicBezTo>
                  <a:lnTo>
                    <a:pt x="1433" y="202"/>
                  </a:lnTo>
                  <a:lnTo>
                    <a:pt x="1442" y="202"/>
                  </a:lnTo>
                  <a:lnTo>
                    <a:pt x="1442" y="202"/>
                  </a:lnTo>
                  <a:cubicBezTo>
                    <a:pt x="1750" y="162"/>
                    <a:pt x="2093" y="327"/>
                    <a:pt x="2278" y="511"/>
                  </a:cubicBezTo>
                  <a:cubicBezTo>
                    <a:pt x="2587" y="787"/>
                    <a:pt x="2704" y="1135"/>
                    <a:pt x="2661" y="1638"/>
                  </a:cubicBezTo>
                  <a:cubicBezTo>
                    <a:pt x="2653" y="1706"/>
                    <a:pt x="2638" y="1777"/>
                    <a:pt x="2623" y="1852"/>
                  </a:cubicBezTo>
                  <a:cubicBezTo>
                    <a:pt x="2570" y="2118"/>
                    <a:pt x="2510" y="2419"/>
                    <a:pt x="2690" y="2722"/>
                  </a:cubicBezTo>
                  <a:cubicBezTo>
                    <a:pt x="2652" y="2784"/>
                    <a:pt x="2538" y="2933"/>
                    <a:pt x="2243" y="3046"/>
                  </a:cubicBezTo>
                  <a:cubicBezTo>
                    <a:pt x="1880" y="2969"/>
                    <a:pt x="1853" y="2837"/>
                    <a:pt x="1872" y="2714"/>
                  </a:cubicBezTo>
                  <a:cubicBezTo>
                    <a:pt x="2032" y="2552"/>
                    <a:pt x="2196" y="2382"/>
                    <a:pt x="2321" y="2090"/>
                  </a:cubicBezTo>
                  <a:lnTo>
                    <a:pt x="2321" y="2090"/>
                  </a:lnTo>
                  <a:lnTo>
                    <a:pt x="2327" y="2075"/>
                  </a:lnTo>
                  <a:lnTo>
                    <a:pt x="2327" y="2059"/>
                  </a:lnTo>
                  <a:lnTo>
                    <a:pt x="2327" y="2059"/>
                  </a:lnTo>
                  <a:cubicBezTo>
                    <a:pt x="2327" y="2029"/>
                    <a:pt x="2335" y="1986"/>
                    <a:pt x="2344" y="1939"/>
                  </a:cubicBezTo>
                  <a:cubicBezTo>
                    <a:pt x="2355" y="1875"/>
                    <a:pt x="2367" y="1803"/>
                    <a:pt x="2367" y="1729"/>
                  </a:cubicBezTo>
                  <a:lnTo>
                    <a:pt x="2367" y="1729"/>
                  </a:lnTo>
                  <a:lnTo>
                    <a:pt x="2367" y="1687"/>
                  </a:lnTo>
                  <a:lnTo>
                    <a:pt x="2332" y="1663"/>
                  </a:lnTo>
                  <a:lnTo>
                    <a:pt x="2332" y="1663"/>
                  </a:lnTo>
                  <a:cubicBezTo>
                    <a:pt x="2209" y="1580"/>
                    <a:pt x="2158" y="1470"/>
                    <a:pt x="2101" y="1357"/>
                  </a:cubicBezTo>
                  <a:cubicBezTo>
                    <a:pt x="2059" y="1267"/>
                    <a:pt x="2015" y="1176"/>
                    <a:pt x="1938" y="1097"/>
                  </a:cubicBezTo>
                  <a:lnTo>
                    <a:pt x="1938" y="1097"/>
                  </a:lnTo>
                  <a:lnTo>
                    <a:pt x="1932" y="1090"/>
                  </a:lnTo>
                  <a:lnTo>
                    <a:pt x="1932" y="1090"/>
                  </a:lnTo>
                  <a:cubicBezTo>
                    <a:pt x="1833" y="1012"/>
                    <a:pt x="1716" y="998"/>
                    <a:pt x="1592" y="980"/>
                  </a:cubicBezTo>
                  <a:cubicBezTo>
                    <a:pt x="1420" y="958"/>
                    <a:pt x="1240" y="933"/>
                    <a:pt x="1086" y="735"/>
                  </a:cubicBezTo>
                  <a:lnTo>
                    <a:pt x="1086" y="735"/>
                  </a:lnTo>
                  <a:lnTo>
                    <a:pt x="993" y="614"/>
                  </a:lnTo>
                  <a:lnTo>
                    <a:pt x="948" y="759"/>
                  </a:lnTo>
                  <a:lnTo>
                    <a:pt x="948" y="759"/>
                  </a:lnTo>
                  <a:cubicBezTo>
                    <a:pt x="870" y="1017"/>
                    <a:pt x="786" y="1107"/>
                    <a:pt x="704" y="1193"/>
                  </a:cubicBezTo>
                  <a:cubicBezTo>
                    <a:pt x="621" y="1283"/>
                    <a:pt x="542" y="1368"/>
                    <a:pt x="499" y="1589"/>
                  </a:cubicBezTo>
                  <a:lnTo>
                    <a:pt x="499" y="1589"/>
                  </a:lnTo>
                  <a:lnTo>
                    <a:pt x="497" y="1606"/>
                  </a:lnTo>
                  <a:lnTo>
                    <a:pt x="497" y="1606"/>
                  </a:lnTo>
                  <a:cubicBezTo>
                    <a:pt x="497" y="1775"/>
                    <a:pt x="497" y="1951"/>
                    <a:pt x="584" y="2091"/>
                  </a:cubicBezTo>
                  <a:cubicBezTo>
                    <a:pt x="666" y="2367"/>
                    <a:pt x="815" y="2537"/>
                    <a:pt x="1027" y="2712"/>
                  </a:cubicBezTo>
                  <a:cubicBezTo>
                    <a:pt x="1019" y="2843"/>
                    <a:pt x="964" y="2974"/>
                    <a:pt x="623" y="3046"/>
                  </a:cubicBezTo>
                  <a:cubicBezTo>
                    <a:pt x="321" y="2932"/>
                    <a:pt x="209" y="2779"/>
                    <a:pt x="174" y="2719"/>
                  </a:cubicBezTo>
                  <a:cubicBezTo>
                    <a:pt x="328" y="2414"/>
                    <a:pt x="291" y="2177"/>
                    <a:pt x="249" y="1902"/>
                  </a:cubicBezTo>
                  <a:close/>
                  <a:moveTo>
                    <a:pt x="591" y="3200"/>
                  </a:moveTo>
                  <a:lnTo>
                    <a:pt x="591" y="3200"/>
                  </a:lnTo>
                  <a:lnTo>
                    <a:pt x="591" y="3200"/>
                  </a:lnTo>
                  <a:lnTo>
                    <a:pt x="610" y="3209"/>
                  </a:lnTo>
                  <a:lnTo>
                    <a:pt x="632" y="3204"/>
                  </a:lnTo>
                  <a:lnTo>
                    <a:pt x="632" y="3204"/>
                  </a:lnTo>
                  <a:cubicBezTo>
                    <a:pt x="1019" y="3127"/>
                    <a:pt x="1184" y="2969"/>
                    <a:pt x="1184" y="2675"/>
                  </a:cubicBezTo>
                  <a:lnTo>
                    <a:pt x="1184" y="2675"/>
                  </a:lnTo>
                  <a:lnTo>
                    <a:pt x="1184" y="2639"/>
                  </a:lnTo>
                  <a:lnTo>
                    <a:pt x="1155" y="2614"/>
                  </a:lnTo>
                  <a:lnTo>
                    <a:pt x="1155" y="2614"/>
                  </a:lnTo>
                  <a:cubicBezTo>
                    <a:pt x="948" y="2448"/>
                    <a:pt x="805" y="2294"/>
                    <a:pt x="731" y="2037"/>
                  </a:cubicBezTo>
                  <a:lnTo>
                    <a:pt x="731" y="2037"/>
                  </a:lnTo>
                  <a:lnTo>
                    <a:pt x="722" y="2016"/>
                  </a:lnTo>
                  <a:lnTo>
                    <a:pt x="722" y="2016"/>
                  </a:lnTo>
                  <a:cubicBezTo>
                    <a:pt x="656" y="1914"/>
                    <a:pt x="654" y="1767"/>
                    <a:pt x="654" y="1614"/>
                  </a:cubicBezTo>
                  <a:cubicBezTo>
                    <a:pt x="690" y="1440"/>
                    <a:pt x="745" y="1381"/>
                    <a:pt x="820" y="1301"/>
                  </a:cubicBezTo>
                  <a:cubicBezTo>
                    <a:pt x="890" y="1224"/>
                    <a:pt x="977" y="1132"/>
                    <a:pt x="1056" y="932"/>
                  </a:cubicBezTo>
                  <a:cubicBezTo>
                    <a:pt x="1227" y="1090"/>
                    <a:pt x="1415" y="1116"/>
                    <a:pt x="1570" y="1137"/>
                  </a:cubicBezTo>
                  <a:cubicBezTo>
                    <a:pt x="1675" y="1150"/>
                    <a:pt x="1766" y="1163"/>
                    <a:pt x="1829" y="1211"/>
                  </a:cubicBezTo>
                  <a:cubicBezTo>
                    <a:pt x="1887" y="1270"/>
                    <a:pt x="1922" y="1346"/>
                    <a:pt x="1960" y="1424"/>
                  </a:cubicBezTo>
                  <a:cubicBezTo>
                    <a:pt x="2015" y="1538"/>
                    <a:pt x="2076" y="1665"/>
                    <a:pt x="2209" y="1769"/>
                  </a:cubicBezTo>
                  <a:cubicBezTo>
                    <a:pt x="2206" y="1815"/>
                    <a:pt x="2198" y="1864"/>
                    <a:pt x="2190" y="1912"/>
                  </a:cubicBezTo>
                  <a:cubicBezTo>
                    <a:pt x="2180" y="1958"/>
                    <a:pt x="2172" y="2001"/>
                    <a:pt x="2170" y="2041"/>
                  </a:cubicBezTo>
                  <a:cubicBezTo>
                    <a:pt x="2053" y="2308"/>
                    <a:pt x="1896" y="2467"/>
                    <a:pt x="1744" y="2619"/>
                  </a:cubicBezTo>
                  <a:lnTo>
                    <a:pt x="1744" y="2619"/>
                  </a:lnTo>
                  <a:lnTo>
                    <a:pt x="1726" y="2637"/>
                  </a:lnTo>
                  <a:lnTo>
                    <a:pt x="1721" y="2661"/>
                  </a:lnTo>
                  <a:lnTo>
                    <a:pt x="1721" y="2661"/>
                  </a:lnTo>
                  <a:cubicBezTo>
                    <a:pt x="1667" y="2948"/>
                    <a:pt x="1833" y="3125"/>
                    <a:pt x="2235" y="3204"/>
                  </a:cubicBezTo>
                  <a:lnTo>
                    <a:pt x="2235" y="3204"/>
                  </a:lnTo>
                  <a:lnTo>
                    <a:pt x="2255" y="3209"/>
                  </a:lnTo>
                  <a:lnTo>
                    <a:pt x="2276" y="3200"/>
                  </a:lnTo>
                  <a:lnTo>
                    <a:pt x="2276" y="3200"/>
                  </a:lnTo>
                  <a:cubicBezTo>
                    <a:pt x="2756" y="3027"/>
                    <a:pt x="2850" y="2754"/>
                    <a:pt x="2854" y="2743"/>
                  </a:cubicBezTo>
                  <a:lnTo>
                    <a:pt x="2854" y="2743"/>
                  </a:lnTo>
                  <a:lnTo>
                    <a:pt x="2866" y="2706"/>
                  </a:lnTo>
                  <a:lnTo>
                    <a:pt x="2846" y="2674"/>
                  </a:lnTo>
                  <a:lnTo>
                    <a:pt x="2846" y="2674"/>
                  </a:lnTo>
                  <a:cubicBezTo>
                    <a:pt x="2672" y="2411"/>
                    <a:pt x="2725" y="2143"/>
                    <a:pt x="2777" y="1883"/>
                  </a:cubicBezTo>
                  <a:cubicBezTo>
                    <a:pt x="2792" y="1809"/>
                    <a:pt x="2807" y="1730"/>
                    <a:pt x="2817" y="1654"/>
                  </a:cubicBezTo>
                  <a:cubicBezTo>
                    <a:pt x="2866" y="1103"/>
                    <a:pt x="2729" y="702"/>
                    <a:pt x="2385" y="397"/>
                  </a:cubicBezTo>
                  <a:cubicBezTo>
                    <a:pt x="2186" y="196"/>
                    <a:pt x="1801" y="0"/>
                    <a:pt x="1428" y="45"/>
                  </a:cubicBezTo>
                  <a:cubicBezTo>
                    <a:pt x="1073" y="47"/>
                    <a:pt x="862" y="133"/>
                    <a:pt x="797" y="305"/>
                  </a:cubicBezTo>
                  <a:cubicBezTo>
                    <a:pt x="271" y="454"/>
                    <a:pt x="3" y="996"/>
                    <a:pt x="48" y="1442"/>
                  </a:cubicBezTo>
                  <a:cubicBezTo>
                    <a:pt x="48" y="1628"/>
                    <a:pt x="73" y="1787"/>
                    <a:pt x="93" y="1926"/>
                  </a:cubicBezTo>
                  <a:cubicBezTo>
                    <a:pt x="134" y="2192"/>
                    <a:pt x="165" y="2403"/>
                    <a:pt x="16" y="2680"/>
                  </a:cubicBezTo>
                  <a:lnTo>
                    <a:pt x="16" y="2680"/>
                  </a:lnTo>
                  <a:lnTo>
                    <a:pt x="0" y="2709"/>
                  </a:lnTo>
                  <a:lnTo>
                    <a:pt x="11" y="2743"/>
                  </a:lnTo>
                  <a:lnTo>
                    <a:pt x="11" y="2743"/>
                  </a:lnTo>
                  <a:cubicBezTo>
                    <a:pt x="15" y="2754"/>
                    <a:pt x="110" y="3027"/>
                    <a:pt x="591" y="3200"/>
                  </a:cubicBezTo>
                  <a:close/>
                </a:path>
              </a:pathLst>
            </a:custGeom>
            <a:solidFill>
              <a:schemeClr val="tx1"/>
            </a:solidFill>
            <a:ln>
              <a:noFill/>
            </a:ln>
            <a:effectLst/>
          </p:spPr>
          <p:txBody>
            <a:bodyPr wrap="none" anchor="ctr"/>
            <a:lstStyle/>
            <a:p>
              <a:endParaRPr lang="en-US"/>
            </a:p>
          </p:txBody>
        </p:sp>
        <p:sp>
          <p:nvSpPr>
            <p:cNvPr id="28" name="Freeform 27"/>
            <p:cNvSpPr>
              <a:spLocks noChangeArrowheads="1"/>
            </p:cNvSpPr>
            <p:nvPr/>
          </p:nvSpPr>
          <p:spPr bwMode="auto">
            <a:xfrm>
              <a:off x="7970412" y="1752600"/>
              <a:ext cx="656379" cy="656378"/>
            </a:xfrm>
            <a:custGeom>
              <a:avLst/>
              <a:gdLst>
                <a:gd name="T0" fmla="*/ 157 w 6528"/>
                <a:gd name="T1" fmla="*/ 3265 h 6528"/>
                <a:gd name="T2" fmla="*/ 157 w 6528"/>
                <a:gd name="T3" fmla="*/ 3265 h 6528"/>
                <a:gd name="T4" fmla="*/ 6370 w 6528"/>
                <a:gd name="T5" fmla="*/ 3265 h 6528"/>
                <a:gd name="T6" fmla="*/ 5494 w 6528"/>
                <a:gd name="T7" fmla="*/ 5419 h 6528"/>
                <a:gd name="T8" fmla="*/ 5474 w 6528"/>
                <a:gd name="T9" fmla="*/ 5310 h 6528"/>
                <a:gd name="T10" fmla="*/ 5445 w 6528"/>
                <a:gd name="T11" fmla="*/ 5188 h 6528"/>
                <a:gd name="T12" fmla="*/ 5405 w 6528"/>
                <a:gd name="T13" fmla="*/ 5065 h 6528"/>
                <a:gd name="T14" fmla="*/ 5353 w 6528"/>
                <a:gd name="T15" fmla="*/ 4943 h 6528"/>
                <a:gd name="T16" fmla="*/ 5289 w 6528"/>
                <a:gd name="T17" fmla="*/ 4826 h 6528"/>
                <a:gd name="T18" fmla="*/ 5214 w 6528"/>
                <a:gd name="T19" fmla="*/ 4715 h 6528"/>
                <a:gd name="T20" fmla="*/ 5124 w 6528"/>
                <a:gd name="T21" fmla="*/ 4617 h 6528"/>
                <a:gd name="T22" fmla="*/ 5023 w 6528"/>
                <a:gd name="T23" fmla="*/ 4533 h 6528"/>
                <a:gd name="T24" fmla="*/ 5012 w 6528"/>
                <a:gd name="T25" fmla="*/ 4526 h 6528"/>
                <a:gd name="T26" fmla="*/ 4112 w 6528"/>
                <a:gd name="T27" fmla="*/ 4154 h 6528"/>
                <a:gd name="T28" fmla="*/ 4035 w 6528"/>
                <a:gd name="T29" fmla="*/ 4118 h 6528"/>
                <a:gd name="T30" fmla="*/ 4006 w 6528"/>
                <a:gd name="T31" fmla="*/ 4198 h 6528"/>
                <a:gd name="T32" fmla="*/ 2521 w 6528"/>
                <a:gd name="T33" fmla="*/ 4198 h 6528"/>
                <a:gd name="T34" fmla="*/ 2492 w 6528"/>
                <a:gd name="T35" fmla="*/ 4118 h 6528"/>
                <a:gd name="T36" fmla="*/ 2415 w 6528"/>
                <a:gd name="T37" fmla="*/ 4154 h 6528"/>
                <a:gd name="T38" fmla="*/ 1514 w 6528"/>
                <a:gd name="T39" fmla="*/ 4526 h 6528"/>
                <a:gd name="T40" fmla="*/ 1502 w 6528"/>
                <a:gd name="T41" fmla="*/ 4533 h 6528"/>
                <a:gd name="T42" fmla="*/ 1403 w 6528"/>
                <a:gd name="T43" fmla="*/ 4617 h 6528"/>
                <a:gd name="T44" fmla="*/ 1313 w 6528"/>
                <a:gd name="T45" fmla="*/ 4717 h 6528"/>
                <a:gd name="T46" fmla="*/ 1238 w 6528"/>
                <a:gd name="T47" fmla="*/ 4826 h 6528"/>
                <a:gd name="T48" fmla="*/ 1174 w 6528"/>
                <a:gd name="T49" fmla="*/ 4943 h 6528"/>
                <a:gd name="T50" fmla="*/ 1122 w 6528"/>
                <a:gd name="T51" fmla="*/ 5065 h 6528"/>
                <a:gd name="T52" fmla="*/ 1082 w 6528"/>
                <a:gd name="T53" fmla="*/ 5188 h 6528"/>
                <a:gd name="T54" fmla="*/ 1054 w 6528"/>
                <a:gd name="T55" fmla="*/ 5310 h 6528"/>
                <a:gd name="T56" fmla="*/ 1033 w 6528"/>
                <a:gd name="T57" fmla="*/ 5418 h 6528"/>
                <a:gd name="T58" fmla="*/ 157 w 6528"/>
                <a:gd name="T59" fmla="*/ 3265 h 6528"/>
                <a:gd name="T60" fmla="*/ 3264 w 6528"/>
                <a:gd name="T61" fmla="*/ 6370 h 6528"/>
                <a:gd name="T62" fmla="*/ 3264 w 6528"/>
                <a:gd name="T63" fmla="*/ 6370 h 6528"/>
                <a:gd name="T64" fmla="*/ 1183 w 6528"/>
                <a:gd name="T65" fmla="*/ 5564 h 6528"/>
                <a:gd name="T66" fmla="*/ 1589 w 6528"/>
                <a:gd name="T67" fmla="*/ 4664 h 6528"/>
                <a:gd name="T68" fmla="*/ 2101 w 6528"/>
                <a:gd name="T69" fmla="*/ 4454 h 6528"/>
                <a:gd name="T70" fmla="*/ 2210 w 6528"/>
                <a:gd name="T71" fmla="*/ 4411 h 6528"/>
                <a:gd name="T72" fmla="*/ 2327 w 6528"/>
                <a:gd name="T73" fmla="*/ 4364 h 6528"/>
                <a:gd name="T74" fmla="*/ 2407 w 6528"/>
                <a:gd name="T75" fmla="*/ 4329 h 6528"/>
                <a:gd name="T76" fmla="*/ 4120 w 6528"/>
                <a:gd name="T77" fmla="*/ 4329 h 6528"/>
                <a:gd name="T78" fmla="*/ 4198 w 6528"/>
                <a:gd name="T79" fmla="*/ 4362 h 6528"/>
                <a:gd name="T80" fmla="*/ 4317 w 6528"/>
                <a:gd name="T81" fmla="*/ 4411 h 6528"/>
                <a:gd name="T82" fmla="*/ 4429 w 6528"/>
                <a:gd name="T83" fmla="*/ 4456 h 6528"/>
                <a:gd name="T84" fmla="*/ 4936 w 6528"/>
                <a:gd name="T85" fmla="*/ 4664 h 6528"/>
                <a:gd name="T86" fmla="*/ 5347 w 6528"/>
                <a:gd name="T87" fmla="*/ 5535 h 6528"/>
                <a:gd name="T88" fmla="*/ 5531 w 6528"/>
                <a:gd name="T89" fmla="*/ 5610 h 6528"/>
                <a:gd name="T90" fmla="*/ 6527 w 6528"/>
                <a:gd name="T91" fmla="*/ 3265 h 6528"/>
                <a:gd name="T92" fmla="*/ 0 w 6528"/>
                <a:gd name="T93" fmla="*/ 3265 h 6528"/>
                <a:gd name="T94" fmla="*/ 1034 w 6528"/>
                <a:gd name="T95" fmla="*/ 5647 h 6528"/>
                <a:gd name="T96" fmla="*/ 1055 w 6528"/>
                <a:gd name="T97" fmla="*/ 5668 h 6528"/>
                <a:gd name="T98" fmla="*/ 1214 w 6528"/>
                <a:gd name="T99" fmla="*/ 5802 h 6528"/>
                <a:gd name="T100" fmla="*/ 3264 w 6528"/>
                <a:gd name="T101" fmla="*/ 6527 h 6528"/>
                <a:gd name="T102" fmla="*/ 3735 w 6528"/>
                <a:gd name="T103" fmla="*/ 6494 h 6528"/>
                <a:gd name="T104" fmla="*/ 3674 w 6528"/>
                <a:gd name="T105" fmla="*/ 6343 h 6528"/>
                <a:gd name="T106" fmla="*/ 3264 w 6528"/>
                <a:gd name="T107" fmla="*/ 6370 h 6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28" h="6528">
                  <a:moveTo>
                    <a:pt x="157" y="3265"/>
                  </a:moveTo>
                  <a:lnTo>
                    <a:pt x="157" y="3265"/>
                  </a:lnTo>
                  <a:lnTo>
                    <a:pt x="157" y="3265"/>
                  </a:lnTo>
                  <a:lnTo>
                    <a:pt x="157" y="3265"/>
                  </a:lnTo>
                  <a:cubicBezTo>
                    <a:pt x="157" y="1552"/>
                    <a:pt x="1551" y="157"/>
                    <a:pt x="3264" y="157"/>
                  </a:cubicBezTo>
                  <a:cubicBezTo>
                    <a:pt x="4977" y="157"/>
                    <a:pt x="6370" y="1552"/>
                    <a:pt x="6370" y="3265"/>
                  </a:cubicBezTo>
                  <a:cubicBezTo>
                    <a:pt x="6370" y="4069"/>
                    <a:pt x="6054" y="4848"/>
                    <a:pt x="5494" y="5425"/>
                  </a:cubicBezTo>
                  <a:cubicBezTo>
                    <a:pt x="5494" y="5422"/>
                    <a:pt x="5494" y="5421"/>
                    <a:pt x="5494" y="5419"/>
                  </a:cubicBezTo>
                  <a:cubicBezTo>
                    <a:pt x="5488" y="5384"/>
                    <a:pt x="5482" y="5347"/>
                    <a:pt x="5474" y="5310"/>
                  </a:cubicBezTo>
                  <a:lnTo>
                    <a:pt x="5474" y="5310"/>
                  </a:lnTo>
                  <a:cubicBezTo>
                    <a:pt x="5467" y="5273"/>
                    <a:pt x="5457" y="5236"/>
                    <a:pt x="5446" y="5198"/>
                  </a:cubicBezTo>
                  <a:cubicBezTo>
                    <a:pt x="5446" y="5194"/>
                    <a:pt x="5445" y="5191"/>
                    <a:pt x="5445" y="5188"/>
                  </a:cubicBezTo>
                  <a:cubicBezTo>
                    <a:pt x="5434" y="5153"/>
                    <a:pt x="5422" y="5116"/>
                    <a:pt x="5409" y="5079"/>
                  </a:cubicBezTo>
                  <a:cubicBezTo>
                    <a:pt x="5408" y="5074"/>
                    <a:pt x="5406" y="5070"/>
                    <a:pt x="5405" y="5065"/>
                  </a:cubicBezTo>
                  <a:cubicBezTo>
                    <a:pt x="5392" y="5030"/>
                    <a:pt x="5377" y="4994"/>
                    <a:pt x="5362" y="4960"/>
                  </a:cubicBezTo>
                  <a:cubicBezTo>
                    <a:pt x="5358" y="4954"/>
                    <a:pt x="5357" y="4948"/>
                    <a:pt x="5353" y="4943"/>
                  </a:cubicBezTo>
                  <a:cubicBezTo>
                    <a:pt x="5337" y="4908"/>
                    <a:pt x="5320" y="4874"/>
                    <a:pt x="5299" y="4842"/>
                  </a:cubicBezTo>
                  <a:cubicBezTo>
                    <a:pt x="5295" y="4836"/>
                    <a:pt x="5292" y="4831"/>
                    <a:pt x="5289" y="4826"/>
                  </a:cubicBezTo>
                  <a:cubicBezTo>
                    <a:pt x="5270" y="4792"/>
                    <a:pt x="5248" y="4760"/>
                    <a:pt x="5223" y="4728"/>
                  </a:cubicBezTo>
                  <a:cubicBezTo>
                    <a:pt x="5220" y="4725"/>
                    <a:pt x="5217" y="4720"/>
                    <a:pt x="5214" y="4715"/>
                  </a:cubicBezTo>
                  <a:cubicBezTo>
                    <a:pt x="5188" y="4685"/>
                    <a:pt x="5161" y="4653"/>
                    <a:pt x="5132" y="4623"/>
                  </a:cubicBezTo>
                  <a:cubicBezTo>
                    <a:pt x="5129" y="4622"/>
                    <a:pt x="5127" y="4619"/>
                    <a:pt x="5124" y="4617"/>
                  </a:cubicBezTo>
                  <a:cubicBezTo>
                    <a:pt x="5092" y="4587"/>
                    <a:pt x="5060" y="4558"/>
                    <a:pt x="5023" y="4533"/>
                  </a:cubicBezTo>
                  <a:lnTo>
                    <a:pt x="5023" y="4533"/>
                  </a:lnTo>
                  <a:lnTo>
                    <a:pt x="5012" y="4526"/>
                  </a:lnTo>
                  <a:lnTo>
                    <a:pt x="5012" y="4526"/>
                  </a:lnTo>
                  <a:cubicBezTo>
                    <a:pt x="4881" y="4460"/>
                    <a:pt x="4744" y="4407"/>
                    <a:pt x="4585" y="4346"/>
                  </a:cubicBezTo>
                  <a:cubicBezTo>
                    <a:pt x="4446" y="4293"/>
                    <a:pt x="4287" y="4232"/>
                    <a:pt x="4112" y="4154"/>
                  </a:cubicBezTo>
                  <a:lnTo>
                    <a:pt x="4112" y="4154"/>
                  </a:lnTo>
                  <a:lnTo>
                    <a:pt x="4035" y="4118"/>
                  </a:lnTo>
                  <a:lnTo>
                    <a:pt x="4006" y="4198"/>
                  </a:lnTo>
                  <a:lnTo>
                    <a:pt x="4006" y="4198"/>
                  </a:lnTo>
                  <a:cubicBezTo>
                    <a:pt x="3887" y="4519"/>
                    <a:pt x="3416" y="4930"/>
                    <a:pt x="3264" y="4930"/>
                  </a:cubicBezTo>
                  <a:cubicBezTo>
                    <a:pt x="3113" y="4930"/>
                    <a:pt x="2641" y="4519"/>
                    <a:pt x="2521" y="4198"/>
                  </a:cubicBezTo>
                  <a:lnTo>
                    <a:pt x="2521" y="4198"/>
                  </a:lnTo>
                  <a:lnTo>
                    <a:pt x="2492" y="4118"/>
                  </a:lnTo>
                  <a:lnTo>
                    <a:pt x="2415" y="4154"/>
                  </a:lnTo>
                  <a:lnTo>
                    <a:pt x="2415" y="4154"/>
                  </a:lnTo>
                  <a:cubicBezTo>
                    <a:pt x="2241" y="4232"/>
                    <a:pt x="2080" y="4293"/>
                    <a:pt x="1941" y="4348"/>
                  </a:cubicBezTo>
                  <a:cubicBezTo>
                    <a:pt x="1782" y="4409"/>
                    <a:pt x="1644" y="4460"/>
                    <a:pt x="1514" y="4526"/>
                  </a:cubicBezTo>
                  <a:lnTo>
                    <a:pt x="1514" y="4526"/>
                  </a:lnTo>
                  <a:lnTo>
                    <a:pt x="1502" y="4533"/>
                  </a:lnTo>
                  <a:lnTo>
                    <a:pt x="1502" y="4533"/>
                  </a:lnTo>
                  <a:cubicBezTo>
                    <a:pt x="1467" y="4558"/>
                    <a:pt x="1434" y="4587"/>
                    <a:pt x="1403" y="4617"/>
                  </a:cubicBezTo>
                  <a:cubicBezTo>
                    <a:pt x="1400" y="4619"/>
                    <a:pt x="1397" y="4622"/>
                    <a:pt x="1395" y="4623"/>
                  </a:cubicBezTo>
                  <a:cubicBezTo>
                    <a:pt x="1365" y="4654"/>
                    <a:pt x="1339" y="4685"/>
                    <a:pt x="1313" y="4717"/>
                  </a:cubicBezTo>
                  <a:cubicBezTo>
                    <a:pt x="1310" y="4720"/>
                    <a:pt x="1307" y="4725"/>
                    <a:pt x="1303" y="4728"/>
                  </a:cubicBezTo>
                  <a:cubicBezTo>
                    <a:pt x="1280" y="4760"/>
                    <a:pt x="1257" y="4792"/>
                    <a:pt x="1238" y="4826"/>
                  </a:cubicBezTo>
                  <a:cubicBezTo>
                    <a:pt x="1235" y="4831"/>
                    <a:pt x="1231" y="4836"/>
                    <a:pt x="1228" y="4842"/>
                  </a:cubicBezTo>
                  <a:cubicBezTo>
                    <a:pt x="1209" y="4874"/>
                    <a:pt x="1190" y="4909"/>
                    <a:pt x="1174" y="4943"/>
                  </a:cubicBezTo>
                  <a:cubicBezTo>
                    <a:pt x="1172" y="4950"/>
                    <a:pt x="1169" y="4954"/>
                    <a:pt x="1167" y="4959"/>
                  </a:cubicBezTo>
                  <a:cubicBezTo>
                    <a:pt x="1151" y="4994"/>
                    <a:pt x="1137" y="5030"/>
                    <a:pt x="1122" y="5065"/>
                  </a:cubicBezTo>
                  <a:cubicBezTo>
                    <a:pt x="1121" y="5070"/>
                    <a:pt x="1119" y="5074"/>
                    <a:pt x="1117" y="5079"/>
                  </a:cubicBezTo>
                  <a:cubicBezTo>
                    <a:pt x="1105" y="5116"/>
                    <a:pt x="1094" y="5153"/>
                    <a:pt x="1082" y="5188"/>
                  </a:cubicBezTo>
                  <a:cubicBezTo>
                    <a:pt x="1082" y="5191"/>
                    <a:pt x="1081" y="5194"/>
                    <a:pt x="1081" y="5198"/>
                  </a:cubicBezTo>
                  <a:cubicBezTo>
                    <a:pt x="1070" y="5236"/>
                    <a:pt x="1062" y="5273"/>
                    <a:pt x="1054" y="5310"/>
                  </a:cubicBezTo>
                  <a:lnTo>
                    <a:pt x="1054" y="5310"/>
                  </a:lnTo>
                  <a:cubicBezTo>
                    <a:pt x="1045" y="5347"/>
                    <a:pt x="1039" y="5384"/>
                    <a:pt x="1033" y="5418"/>
                  </a:cubicBezTo>
                  <a:cubicBezTo>
                    <a:pt x="1033" y="5421"/>
                    <a:pt x="1033" y="5422"/>
                    <a:pt x="1033" y="5425"/>
                  </a:cubicBezTo>
                  <a:cubicBezTo>
                    <a:pt x="473" y="4848"/>
                    <a:pt x="157" y="4071"/>
                    <a:pt x="157" y="3265"/>
                  </a:cubicBezTo>
                  <a:close/>
                  <a:moveTo>
                    <a:pt x="3264" y="6370"/>
                  </a:moveTo>
                  <a:lnTo>
                    <a:pt x="3264" y="6370"/>
                  </a:lnTo>
                  <a:lnTo>
                    <a:pt x="3264" y="6370"/>
                  </a:lnTo>
                  <a:lnTo>
                    <a:pt x="3264" y="6370"/>
                  </a:lnTo>
                  <a:cubicBezTo>
                    <a:pt x="2492" y="6370"/>
                    <a:pt x="1756" y="6087"/>
                    <a:pt x="1183" y="5572"/>
                  </a:cubicBezTo>
                  <a:cubicBezTo>
                    <a:pt x="1183" y="5568"/>
                    <a:pt x="1183" y="5567"/>
                    <a:pt x="1183" y="5564"/>
                  </a:cubicBezTo>
                  <a:cubicBezTo>
                    <a:pt x="1180" y="5544"/>
                    <a:pt x="1180" y="5525"/>
                    <a:pt x="1180" y="5507"/>
                  </a:cubicBezTo>
                  <a:cubicBezTo>
                    <a:pt x="1208" y="5281"/>
                    <a:pt x="1299" y="4879"/>
                    <a:pt x="1589" y="4664"/>
                  </a:cubicBezTo>
                  <a:cubicBezTo>
                    <a:pt x="1711" y="4603"/>
                    <a:pt x="1844" y="4553"/>
                    <a:pt x="1996" y="4494"/>
                  </a:cubicBezTo>
                  <a:cubicBezTo>
                    <a:pt x="2030" y="4481"/>
                    <a:pt x="2065" y="4468"/>
                    <a:pt x="2101" y="4454"/>
                  </a:cubicBezTo>
                  <a:cubicBezTo>
                    <a:pt x="2107" y="4452"/>
                    <a:pt x="2114" y="4449"/>
                    <a:pt x="2120" y="4446"/>
                  </a:cubicBezTo>
                  <a:cubicBezTo>
                    <a:pt x="2150" y="4434"/>
                    <a:pt x="2179" y="4423"/>
                    <a:pt x="2210" y="4411"/>
                  </a:cubicBezTo>
                  <a:cubicBezTo>
                    <a:pt x="2223" y="4406"/>
                    <a:pt x="2234" y="4401"/>
                    <a:pt x="2247" y="4396"/>
                  </a:cubicBezTo>
                  <a:cubicBezTo>
                    <a:pt x="2273" y="4386"/>
                    <a:pt x="2300" y="4375"/>
                    <a:pt x="2327" y="4364"/>
                  </a:cubicBezTo>
                  <a:cubicBezTo>
                    <a:pt x="2341" y="4357"/>
                    <a:pt x="2354" y="4351"/>
                    <a:pt x="2368" y="4346"/>
                  </a:cubicBezTo>
                  <a:cubicBezTo>
                    <a:pt x="2381" y="4340"/>
                    <a:pt x="2395" y="4335"/>
                    <a:pt x="2407" y="4329"/>
                  </a:cubicBezTo>
                  <a:cubicBezTo>
                    <a:pt x="2576" y="4670"/>
                    <a:pt x="3038" y="5087"/>
                    <a:pt x="3264" y="5087"/>
                  </a:cubicBezTo>
                  <a:cubicBezTo>
                    <a:pt x="3490" y="5087"/>
                    <a:pt x="3952" y="4670"/>
                    <a:pt x="4120" y="4329"/>
                  </a:cubicBezTo>
                  <a:cubicBezTo>
                    <a:pt x="4134" y="4335"/>
                    <a:pt x="4146" y="4340"/>
                    <a:pt x="4160" y="4346"/>
                  </a:cubicBezTo>
                  <a:cubicBezTo>
                    <a:pt x="4173" y="4351"/>
                    <a:pt x="4186" y="4357"/>
                    <a:pt x="4198" y="4362"/>
                  </a:cubicBezTo>
                  <a:cubicBezTo>
                    <a:pt x="4227" y="4374"/>
                    <a:pt x="4253" y="4385"/>
                    <a:pt x="4280" y="4396"/>
                  </a:cubicBezTo>
                  <a:cubicBezTo>
                    <a:pt x="4293" y="4401"/>
                    <a:pt x="4306" y="4406"/>
                    <a:pt x="4317" y="4411"/>
                  </a:cubicBezTo>
                  <a:cubicBezTo>
                    <a:pt x="4344" y="4422"/>
                    <a:pt x="4370" y="4431"/>
                    <a:pt x="4396" y="4442"/>
                  </a:cubicBezTo>
                  <a:cubicBezTo>
                    <a:pt x="4407" y="4446"/>
                    <a:pt x="4418" y="4451"/>
                    <a:pt x="4429" y="4456"/>
                  </a:cubicBezTo>
                  <a:cubicBezTo>
                    <a:pt x="4463" y="4468"/>
                    <a:pt x="4497" y="4481"/>
                    <a:pt x="4529" y="4494"/>
                  </a:cubicBezTo>
                  <a:cubicBezTo>
                    <a:pt x="4681" y="4551"/>
                    <a:pt x="4814" y="4603"/>
                    <a:pt x="4936" y="4664"/>
                  </a:cubicBezTo>
                  <a:cubicBezTo>
                    <a:pt x="5230" y="4879"/>
                    <a:pt x="5320" y="5281"/>
                    <a:pt x="5347" y="5507"/>
                  </a:cubicBezTo>
                  <a:cubicBezTo>
                    <a:pt x="5347" y="5517"/>
                    <a:pt x="5347" y="5525"/>
                    <a:pt x="5347" y="5535"/>
                  </a:cubicBezTo>
                  <a:lnTo>
                    <a:pt x="5347" y="5535"/>
                  </a:lnTo>
                  <a:lnTo>
                    <a:pt x="5531" y="5610"/>
                  </a:lnTo>
                  <a:lnTo>
                    <a:pt x="5531" y="5610"/>
                  </a:lnTo>
                  <a:cubicBezTo>
                    <a:pt x="6165" y="4997"/>
                    <a:pt x="6527" y="4148"/>
                    <a:pt x="6527" y="3265"/>
                  </a:cubicBezTo>
                  <a:cubicBezTo>
                    <a:pt x="6527" y="1465"/>
                    <a:pt x="5063" y="0"/>
                    <a:pt x="3264" y="0"/>
                  </a:cubicBezTo>
                  <a:cubicBezTo>
                    <a:pt x="1464" y="0"/>
                    <a:pt x="0" y="1465"/>
                    <a:pt x="0" y="3265"/>
                  </a:cubicBezTo>
                  <a:cubicBezTo>
                    <a:pt x="0" y="4165"/>
                    <a:pt x="377" y="5031"/>
                    <a:pt x="1034" y="5647"/>
                  </a:cubicBezTo>
                  <a:lnTo>
                    <a:pt x="1034" y="5647"/>
                  </a:lnTo>
                  <a:lnTo>
                    <a:pt x="1034" y="5648"/>
                  </a:lnTo>
                  <a:lnTo>
                    <a:pt x="1055" y="5668"/>
                  </a:lnTo>
                  <a:lnTo>
                    <a:pt x="1216" y="5815"/>
                  </a:lnTo>
                  <a:lnTo>
                    <a:pt x="1214" y="5802"/>
                  </a:lnTo>
                  <a:lnTo>
                    <a:pt x="1214" y="5802"/>
                  </a:lnTo>
                  <a:cubicBezTo>
                    <a:pt x="1793" y="6271"/>
                    <a:pt x="2513" y="6527"/>
                    <a:pt x="3264" y="6527"/>
                  </a:cubicBezTo>
                  <a:lnTo>
                    <a:pt x="3264" y="6527"/>
                  </a:lnTo>
                  <a:cubicBezTo>
                    <a:pt x="3423" y="6527"/>
                    <a:pt x="3580" y="6517"/>
                    <a:pt x="3735" y="6494"/>
                  </a:cubicBezTo>
                  <a:lnTo>
                    <a:pt x="3735" y="6494"/>
                  </a:lnTo>
                  <a:lnTo>
                    <a:pt x="3674" y="6343"/>
                  </a:lnTo>
                  <a:lnTo>
                    <a:pt x="3674" y="6343"/>
                  </a:lnTo>
                  <a:cubicBezTo>
                    <a:pt x="3538" y="6361"/>
                    <a:pt x="3401" y="6370"/>
                    <a:pt x="3264" y="6370"/>
                  </a:cubicBezTo>
                  <a:close/>
                </a:path>
              </a:pathLst>
            </a:custGeom>
            <a:solidFill>
              <a:schemeClr val="tx2"/>
            </a:solidFill>
            <a:ln>
              <a:noFill/>
            </a:ln>
            <a:effectLst/>
          </p:spPr>
          <p:txBody>
            <a:bodyPr wrap="none" anchor="ctr"/>
            <a:lstStyle/>
            <a:p>
              <a:endParaRPr lang="en-US"/>
            </a:p>
          </p:txBody>
        </p:sp>
        <p:sp>
          <p:nvSpPr>
            <p:cNvPr id="29" name="Freeform 28"/>
            <p:cNvSpPr>
              <a:spLocks noChangeArrowheads="1"/>
            </p:cNvSpPr>
            <p:nvPr/>
          </p:nvSpPr>
          <p:spPr bwMode="auto">
            <a:xfrm>
              <a:off x="8330977" y="2279477"/>
              <a:ext cx="267874" cy="261221"/>
            </a:xfrm>
            <a:custGeom>
              <a:avLst/>
              <a:gdLst>
                <a:gd name="T0" fmla="*/ 1888 w 2662"/>
                <a:gd name="T1" fmla="*/ 1471 h 2596"/>
                <a:gd name="T2" fmla="*/ 1888 w 2662"/>
                <a:gd name="T3" fmla="*/ 1471 h 2596"/>
                <a:gd name="T4" fmla="*/ 1888 w 2662"/>
                <a:gd name="T5" fmla="*/ 1471 h 2596"/>
                <a:gd name="T6" fmla="*/ 1888 w 2662"/>
                <a:gd name="T7" fmla="*/ 1471 h 2596"/>
                <a:gd name="T8" fmla="*/ 2042 w 2662"/>
                <a:gd name="T9" fmla="*/ 1389 h 2596"/>
                <a:gd name="T10" fmla="*/ 2042 w 2662"/>
                <a:gd name="T11" fmla="*/ 1389 h 2596"/>
                <a:gd name="T12" fmla="*/ 2419 w 2662"/>
                <a:gd name="T13" fmla="*/ 1237 h 2596"/>
                <a:gd name="T14" fmla="*/ 2419 w 2662"/>
                <a:gd name="T15" fmla="*/ 1237 h 2596"/>
                <a:gd name="T16" fmla="*/ 2419 w 2662"/>
                <a:gd name="T17" fmla="*/ 884 h 2596"/>
                <a:gd name="T18" fmla="*/ 2419 w 2662"/>
                <a:gd name="T19" fmla="*/ 884 h 2596"/>
                <a:gd name="T20" fmla="*/ 333 w 2662"/>
                <a:gd name="T21" fmla="*/ 33 h 2596"/>
                <a:gd name="T22" fmla="*/ 333 w 2662"/>
                <a:gd name="T23" fmla="*/ 33 h 2596"/>
                <a:gd name="T24" fmla="*/ 183 w 2662"/>
                <a:gd name="T25" fmla="*/ 0 h 2596"/>
                <a:gd name="T26" fmla="*/ 74 w 2662"/>
                <a:gd name="T27" fmla="*/ 293 h 2596"/>
                <a:gd name="T28" fmla="*/ 74 w 2662"/>
                <a:gd name="T29" fmla="*/ 293 h 2596"/>
                <a:gd name="T30" fmla="*/ 923 w 2662"/>
                <a:gd name="T31" fmla="*/ 2380 h 2596"/>
                <a:gd name="T32" fmla="*/ 923 w 2662"/>
                <a:gd name="T33" fmla="*/ 2380 h 2596"/>
                <a:gd name="T34" fmla="*/ 1099 w 2662"/>
                <a:gd name="T35" fmla="*/ 2560 h 2596"/>
                <a:gd name="T36" fmla="*/ 1276 w 2662"/>
                <a:gd name="T37" fmla="*/ 2380 h 2596"/>
                <a:gd name="T38" fmla="*/ 1276 w 2662"/>
                <a:gd name="T39" fmla="*/ 2380 h 2596"/>
                <a:gd name="T40" fmla="*/ 1428 w 2662"/>
                <a:gd name="T41" fmla="*/ 2002 h 2596"/>
                <a:gd name="T42" fmla="*/ 1428 w 2662"/>
                <a:gd name="T43" fmla="*/ 2002 h 2596"/>
                <a:gd name="T44" fmla="*/ 1511 w 2662"/>
                <a:gd name="T45" fmla="*/ 1850 h 2596"/>
                <a:gd name="T46" fmla="*/ 1511 w 2662"/>
                <a:gd name="T47" fmla="*/ 1850 h 2596"/>
                <a:gd name="T48" fmla="*/ 2178 w 2662"/>
                <a:gd name="T49" fmla="*/ 2518 h 2596"/>
                <a:gd name="T50" fmla="*/ 2178 w 2662"/>
                <a:gd name="T51" fmla="*/ 2518 h 2596"/>
                <a:gd name="T52" fmla="*/ 2368 w 2662"/>
                <a:gd name="T53" fmla="*/ 2595 h 2596"/>
                <a:gd name="T54" fmla="*/ 2557 w 2662"/>
                <a:gd name="T55" fmla="*/ 2518 h 2596"/>
                <a:gd name="T56" fmla="*/ 2557 w 2662"/>
                <a:gd name="T57" fmla="*/ 2139 h 2596"/>
                <a:gd name="T58" fmla="*/ 2557 w 2662"/>
                <a:gd name="T59" fmla="*/ 2139 h 2596"/>
                <a:gd name="T60" fmla="*/ 1888 w 2662"/>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2" h="2596">
                  <a:moveTo>
                    <a:pt x="1888" y="1471"/>
                  </a:moveTo>
                  <a:lnTo>
                    <a:pt x="1888" y="1471"/>
                  </a:lnTo>
                  <a:lnTo>
                    <a:pt x="1888" y="1471"/>
                  </a:lnTo>
                  <a:lnTo>
                    <a:pt x="1888" y="1471"/>
                  </a:lnTo>
                  <a:cubicBezTo>
                    <a:pt x="1939" y="1437"/>
                    <a:pt x="1991" y="1410"/>
                    <a:pt x="2042" y="1389"/>
                  </a:cubicBezTo>
                  <a:lnTo>
                    <a:pt x="2042" y="1389"/>
                  </a:lnTo>
                  <a:lnTo>
                    <a:pt x="2419" y="1237"/>
                  </a:lnTo>
                  <a:lnTo>
                    <a:pt x="2419" y="1237"/>
                  </a:lnTo>
                  <a:cubicBezTo>
                    <a:pt x="2660" y="1140"/>
                    <a:pt x="2660" y="980"/>
                    <a:pt x="2419" y="884"/>
                  </a:cubicBezTo>
                  <a:lnTo>
                    <a:pt x="2419" y="884"/>
                  </a:lnTo>
                  <a:lnTo>
                    <a:pt x="333" y="33"/>
                  </a:lnTo>
                  <a:lnTo>
                    <a:pt x="333" y="33"/>
                  </a:lnTo>
                  <a:cubicBezTo>
                    <a:pt x="275" y="11"/>
                    <a:pt x="225" y="0"/>
                    <a:pt x="183" y="0"/>
                  </a:cubicBezTo>
                  <a:cubicBezTo>
                    <a:pt x="49" y="0"/>
                    <a:pt x="0" y="110"/>
                    <a:pt x="74" y="293"/>
                  </a:cubicBezTo>
                  <a:lnTo>
                    <a:pt x="74" y="293"/>
                  </a:lnTo>
                  <a:lnTo>
                    <a:pt x="923" y="2380"/>
                  </a:lnTo>
                  <a:lnTo>
                    <a:pt x="923" y="2380"/>
                  </a:lnTo>
                  <a:cubicBezTo>
                    <a:pt x="971" y="2501"/>
                    <a:pt x="1035" y="2560"/>
                    <a:pt x="1099" y="2560"/>
                  </a:cubicBezTo>
                  <a:cubicBezTo>
                    <a:pt x="1164" y="2560"/>
                    <a:pt x="1227" y="2501"/>
                    <a:pt x="1276" y="2380"/>
                  </a:cubicBezTo>
                  <a:lnTo>
                    <a:pt x="1276" y="2380"/>
                  </a:lnTo>
                  <a:lnTo>
                    <a:pt x="1428" y="2002"/>
                  </a:lnTo>
                  <a:lnTo>
                    <a:pt x="1428" y="2002"/>
                  </a:lnTo>
                  <a:cubicBezTo>
                    <a:pt x="1448" y="1952"/>
                    <a:pt x="1478" y="1900"/>
                    <a:pt x="1511" y="1850"/>
                  </a:cubicBezTo>
                  <a:lnTo>
                    <a:pt x="1511" y="1850"/>
                  </a:lnTo>
                  <a:lnTo>
                    <a:pt x="2178" y="2518"/>
                  </a:lnTo>
                  <a:lnTo>
                    <a:pt x="2178" y="2518"/>
                  </a:lnTo>
                  <a:cubicBezTo>
                    <a:pt x="2232" y="2570"/>
                    <a:pt x="2300" y="2595"/>
                    <a:pt x="2368" y="2595"/>
                  </a:cubicBezTo>
                  <a:cubicBezTo>
                    <a:pt x="2436" y="2595"/>
                    <a:pt x="2506" y="2570"/>
                    <a:pt x="2557" y="2518"/>
                  </a:cubicBezTo>
                  <a:cubicBezTo>
                    <a:pt x="2661" y="2414"/>
                    <a:pt x="2661" y="2244"/>
                    <a:pt x="2557" y="2139"/>
                  </a:cubicBezTo>
                  <a:lnTo>
                    <a:pt x="2557" y="2139"/>
                  </a:lnTo>
                  <a:lnTo>
                    <a:pt x="1888" y="1471"/>
                  </a:lnTo>
                </a:path>
              </a:pathLst>
            </a:custGeom>
            <a:solidFill>
              <a:schemeClr val="tx1"/>
            </a:solidFill>
            <a:ln>
              <a:noFill/>
            </a:ln>
            <a:effectLst/>
          </p:spPr>
          <p:txBody>
            <a:bodyPr wrap="none" anchor="ctr"/>
            <a:lstStyle/>
            <a:p>
              <a:endParaRPr lang="en-US"/>
            </a:p>
          </p:txBody>
        </p:sp>
      </p:grpSp>
      <p:grpSp>
        <p:nvGrpSpPr>
          <p:cNvPr id="30" name="Group 29"/>
          <p:cNvGrpSpPr/>
          <p:nvPr/>
        </p:nvGrpSpPr>
        <p:grpSpPr>
          <a:xfrm>
            <a:off x="470575" y="4139698"/>
            <a:ext cx="542392" cy="651236"/>
            <a:chOff x="7970412" y="1752600"/>
            <a:chExt cx="656379" cy="788098"/>
          </a:xfrm>
        </p:grpSpPr>
        <p:sp>
          <p:nvSpPr>
            <p:cNvPr id="31" name="Freeform 30"/>
            <p:cNvSpPr>
              <a:spLocks noChangeArrowheads="1"/>
            </p:cNvSpPr>
            <p:nvPr/>
          </p:nvSpPr>
          <p:spPr bwMode="auto">
            <a:xfrm>
              <a:off x="8298602" y="2408978"/>
              <a:ext cx="444" cy="44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E59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1"/>
            <p:cNvSpPr>
              <a:spLocks noChangeArrowheads="1"/>
            </p:cNvSpPr>
            <p:nvPr/>
          </p:nvSpPr>
          <p:spPr bwMode="auto">
            <a:xfrm>
              <a:off x="8154465" y="1839082"/>
              <a:ext cx="288275" cy="322867"/>
            </a:xfrm>
            <a:custGeom>
              <a:avLst/>
              <a:gdLst>
                <a:gd name="T0" fmla="*/ 249 w 2867"/>
                <a:gd name="T1" fmla="*/ 1902 h 3210"/>
                <a:gd name="T2" fmla="*/ 249 w 2867"/>
                <a:gd name="T3" fmla="*/ 1902 h 3210"/>
                <a:gd name="T4" fmla="*/ 878 w 2867"/>
                <a:gd name="T5" fmla="*/ 447 h 3210"/>
                <a:gd name="T6" fmla="*/ 927 w 2867"/>
                <a:gd name="T7" fmla="*/ 436 h 3210"/>
                <a:gd name="T8" fmla="*/ 937 w 2867"/>
                <a:gd name="T9" fmla="*/ 387 h 3210"/>
                <a:gd name="T10" fmla="*/ 1433 w 2867"/>
                <a:gd name="T11" fmla="*/ 202 h 3210"/>
                <a:gd name="T12" fmla="*/ 1442 w 2867"/>
                <a:gd name="T13" fmla="*/ 202 h 3210"/>
                <a:gd name="T14" fmla="*/ 2661 w 2867"/>
                <a:gd name="T15" fmla="*/ 1638 h 3210"/>
                <a:gd name="T16" fmla="*/ 2690 w 2867"/>
                <a:gd name="T17" fmla="*/ 2722 h 3210"/>
                <a:gd name="T18" fmla="*/ 1872 w 2867"/>
                <a:gd name="T19" fmla="*/ 2714 h 3210"/>
                <a:gd name="T20" fmla="*/ 2321 w 2867"/>
                <a:gd name="T21" fmla="*/ 2090 h 3210"/>
                <a:gd name="T22" fmla="*/ 2327 w 2867"/>
                <a:gd name="T23" fmla="*/ 2059 h 3210"/>
                <a:gd name="T24" fmla="*/ 2344 w 2867"/>
                <a:gd name="T25" fmla="*/ 1939 h 3210"/>
                <a:gd name="T26" fmla="*/ 2367 w 2867"/>
                <a:gd name="T27" fmla="*/ 1729 h 3210"/>
                <a:gd name="T28" fmla="*/ 2332 w 2867"/>
                <a:gd name="T29" fmla="*/ 1663 h 3210"/>
                <a:gd name="T30" fmla="*/ 2101 w 2867"/>
                <a:gd name="T31" fmla="*/ 1357 h 3210"/>
                <a:gd name="T32" fmla="*/ 1938 w 2867"/>
                <a:gd name="T33" fmla="*/ 1097 h 3210"/>
                <a:gd name="T34" fmla="*/ 1932 w 2867"/>
                <a:gd name="T35" fmla="*/ 1090 h 3210"/>
                <a:gd name="T36" fmla="*/ 1086 w 2867"/>
                <a:gd name="T37" fmla="*/ 735 h 3210"/>
                <a:gd name="T38" fmla="*/ 993 w 2867"/>
                <a:gd name="T39" fmla="*/ 614 h 3210"/>
                <a:gd name="T40" fmla="*/ 948 w 2867"/>
                <a:gd name="T41" fmla="*/ 759 h 3210"/>
                <a:gd name="T42" fmla="*/ 499 w 2867"/>
                <a:gd name="T43" fmla="*/ 1589 h 3210"/>
                <a:gd name="T44" fmla="*/ 497 w 2867"/>
                <a:gd name="T45" fmla="*/ 1606 h 3210"/>
                <a:gd name="T46" fmla="*/ 584 w 2867"/>
                <a:gd name="T47" fmla="*/ 2091 h 3210"/>
                <a:gd name="T48" fmla="*/ 623 w 2867"/>
                <a:gd name="T49" fmla="*/ 3046 h 3210"/>
                <a:gd name="T50" fmla="*/ 249 w 2867"/>
                <a:gd name="T51" fmla="*/ 1902 h 3210"/>
                <a:gd name="T52" fmla="*/ 591 w 2867"/>
                <a:gd name="T53" fmla="*/ 3200 h 3210"/>
                <a:gd name="T54" fmla="*/ 610 w 2867"/>
                <a:gd name="T55" fmla="*/ 3209 h 3210"/>
                <a:gd name="T56" fmla="*/ 632 w 2867"/>
                <a:gd name="T57" fmla="*/ 3204 h 3210"/>
                <a:gd name="T58" fmla="*/ 1184 w 2867"/>
                <a:gd name="T59" fmla="*/ 2675 h 3210"/>
                <a:gd name="T60" fmla="*/ 1155 w 2867"/>
                <a:gd name="T61" fmla="*/ 2614 h 3210"/>
                <a:gd name="T62" fmla="*/ 731 w 2867"/>
                <a:gd name="T63" fmla="*/ 2037 h 3210"/>
                <a:gd name="T64" fmla="*/ 722 w 2867"/>
                <a:gd name="T65" fmla="*/ 2016 h 3210"/>
                <a:gd name="T66" fmla="*/ 654 w 2867"/>
                <a:gd name="T67" fmla="*/ 1614 h 3210"/>
                <a:gd name="T68" fmla="*/ 1056 w 2867"/>
                <a:gd name="T69" fmla="*/ 932 h 3210"/>
                <a:gd name="T70" fmla="*/ 1829 w 2867"/>
                <a:gd name="T71" fmla="*/ 1211 h 3210"/>
                <a:gd name="T72" fmla="*/ 2209 w 2867"/>
                <a:gd name="T73" fmla="*/ 1769 h 3210"/>
                <a:gd name="T74" fmla="*/ 2170 w 2867"/>
                <a:gd name="T75" fmla="*/ 2041 h 3210"/>
                <a:gd name="T76" fmla="*/ 1744 w 2867"/>
                <a:gd name="T77" fmla="*/ 2619 h 3210"/>
                <a:gd name="T78" fmla="*/ 1721 w 2867"/>
                <a:gd name="T79" fmla="*/ 2661 h 3210"/>
                <a:gd name="T80" fmla="*/ 2235 w 2867"/>
                <a:gd name="T81" fmla="*/ 3204 h 3210"/>
                <a:gd name="T82" fmla="*/ 2255 w 2867"/>
                <a:gd name="T83" fmla="*/ 3209 h 3210"/>
                <a:gd name="T84" fmla="*/ 2276 w 2867"/>
                <a:gd name="T85" fmla="*/ 3200 h 3210"/>
                <a:gd name="T86" fmla="*/ 2854 w 2867"/>
                <a:gd name="T87" fmla="*/ 2743 h 3210"/>
                <a:gd name="T88" fmla="*/ 2846 w 2867"/>
                <a:gd name="T89" fmla="*/ 2674 h 3210"/>
                <a:gd name="T90" fmla="*/ 2777 w 2867"/>
                <a:gd name="T91" fmla="*/ 1883 h 3210"/>
                <a:gd name="T92" fmla="*/ 2385 w 2867"/>
                <a:gd name="T93" fmla="*/ 397 h 3210"/>
                <a:gd name="T94" fmla="*/ 797 w 2867"/>
                <a:gd name="T95" fmla="*/ 305 h 3210"/>
                <a:gd name="T96" fmla="*/ 93 w 2867"/>
                <a:gd name="T97" fmla="*/ 1926 h 3210"/>
                <a:gd name="T98" fmla="*/ 16 w 2867"/>
                <a:gd name="T99" fmla="*/ 2680 h 3210"/>
                <a:gd name="T100" fmla="*/ 11 w 2867"/>
                <a:gd name="T101" fmla="*/ 2743 h 3210"/>
                <a:gd name="T102" fmla="*/ 591 w 2867"/>
                <a:gd name="T103" fmla="*/ 320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7" h="3210">
                  <a:moveTo>
                    <a:pt x="249" y="1902"/>
                  </a:moveTo>
                  <a:lnTo>
                    <a:pt x="249" y="1902"/>
                  </a:lnTo>
                  <a:lnTo>
                    <a:pt x="249" y="1902"/>
                  </a:lnTo>
                  <a:lnTo>
                    <a:pt x="249" y="1902"/>
                  </a:lnTo>
                  <a:cubicBezTo>
                    <a:pt x="228" y="1761"/>
                    <a:pt x="206" y="1615"/>
                    <a:pt x="206" y="1434"/>
                  </a:cubicBezTo>
                  <a:cubicBezTo>
                    <a:pt x="165" y="1035"/>
                    <a:pt x="406" y="556"/>
                    <a:pt x="878" y="447"/>
                  </a:cubicBezTo>
                  <a:lnTo>
                    <a:pt x="878" y="447"/>
                  </a:lnTo>
                  <a:lnTo>
                    <a:pt x="927" y="436"/>
                  </a:lnTo>
                  <a:lnTo>
                    <a:pt x="937" y="387"/>
                  </a:lnTo>
                  <a:lnTo>
                    <a:pt x="937" y="387"/>
                  </a:lnTo>
                  <a:cubicBezTo>
                    <a:pt x="967" y="234"/>
                    <a:pt x="1224" y="202"/>
                    <a:pt x="1433" y="202"/>
                  </a:cubicBezTo>
                  <a:lnTo>
                    <a:pt x="1433" y="202"/>
                  </a:lnTo>
                  <a:lnTo>
                    <a:pt x="1442" y="202"/>
                  </a:lnTo>
                  <a:lnTo>
                    <a:pt x="1442" y="202"/>
                  </a:lnTo>
                  <a:cubicBezTo>
                    <a:pt x="1750" y="162"/>
                    <a:pt x="2093" y="327"/>
                    <a:pt x="2278" y="511"/>
                  </a:cubicBezTo>
                  <a:cubicBezTo>
                    <a:pt x="2587" y="787"/>
                    <a:pt x="2704" y="1135"/>
                    <a:pt x="2661" y="1638"/>
                  </a:cubicBezTo>
                  <a:cubicBezTo>
                    <a:pt x="2653" y="1706"/>
                    <a:pt x="2638" y="1777"/>
                    <a:pt x="2623" y="1852"/>
                  </a:cubicBezTo>
                  <a:cubicBezTo>
                    <a:pt x="2570" y="2118"/>
                    <a:pt x="2510" y="2419"/>
                    <a:pt x="2690" y="2722"/>
                  </a:cubicBezTo>
                  <a:cubicBezTo>
                    <a:pt x="2652" y="2784"/>
                    <a:pt x="2538" y="2933"/>
                    <a:pt x="2243" y="3046"/>
                  </a:cubicBezTo>
                  <a:cubicBezTo>
                    <a:pt x="1880" y="2969"/>
                    <a:pt x="1853" y="2837"/>
                    <a:pt x="1872" y="2714"/>
                  </a:cubicBezTo>
                  <a:cubicBezTo>
                    <a:pt x="2032" y="2552"/>
                    <a:pt x="2196" y="2382"/>
                    <a:pt x="2321" y="2090"/>
                  </a:cubicBezTo>
                  <a:lnTo>
                    <a:pt x="2321" y="2090"/>
                  </a:lnTo>
                  <a:lnTo>
                    <a:pt x="2327" y="2075"/>
                  </a:lnTo>
                  <a:lnTo>
                    <a:pt x="2327" y="2059"/>
                  </a:lnTo>
                  <a:lnTo>
                    <a:pt x="2327" y="2059"/>
                  </a:lnTo>
                  <a:cubicBezTo>
                    <a:pt x="2327" y="2029"/>
                    <a:pt x="2335" y="1986"/>
                    <a:pt x="2344" y="1939"/>
                  </a:cubicBezTo>
                  <a:cubicBezTo>
                    <a:pt x="2355" y="1875"/>
                    <a:pt x="2367" y="1803"/>
                    <a:pt x="2367" y="1729"/>
                  </a:cubicBezTo>
                  <a:lnTo>
                    <a:pt x="2367" y="1729"/>
                  </a:lnTo>
                  <a:lnTo>
                    <a:pt x="2367" y="1687"/>
                  </a:lnTo>
                  <a:lnTo>
                    <a:pt x="2332" y="1663"/>
                  </a:lnTo>
                  <a:lnTo>
                    <a:pt x="2332" y="1663"/>
                  </a:lnTo>
                  <a:cubicBezTo>
                    <a:pt x="2209" y="1580"/>
                    <a:pt x="2158" y="1470"/>
                    <a:pt x="2101" y="1357"/>
                  </a:cubicBezTo>
                  <a:cubicBezTo>
                    <a:pt x="2059" y="1267"/>
                    <a:pt x="2015" y="1176"/>
                    <a:pt x="1938" y="1097"/>
                  </a:cubicBezTo>
                  <a:lnTo>
                    <a:pt x="1938" y="1097"/>
                  </a:lnTo>
                  <a:lnTo>
                    <a:pt x="1932" y="1090"/>
                  </a:lnTo>
                  <a:lnTo>
                    <a:pt x="1932" y="1090"/>
                  </a:lnTo>
                  <a:cubicBezTo>
                    <a:pt x="1833" y="1012"/>
                    <a:pt x="1716" y="998"/>
                    <a:pt x="1592" y="980"/>
                  </a:cubicBezTo>
                  <a:cubicBezTo>
                    <a:pt x="1420" y="958"/>
                    <a:pt x="1240" y="933"/>
                    <a:pt x="1086" y="735"/>
                  </a:cubicBezTo>
                  <a:lnTo>
                    <a:pt x="1086" y="735"/>
                  </a:lnTo>
                  <a:lnTo>
                    <a:pt x="993" y="614"/>
                  </a:lnTo>
                  <a:lnTo>
                    <a:pt x="948" y="759"/>
                  </a:lnTo>
                  <a:lnTo>
                    <a:pt x="948" y="759"/>
                  </a:lnTo>
                  <a:cubicBezTo>
                    <a:pt x="870" y="1017"/>
                    <a:pt x="786" y="1107"/>
                    <a:pt x="704" y="1193"/>
                  </a:cubicBezTo>
                  <a:cubicBezTo>
                    <a:pt x="621" y="1283"/>
                    <a:pt x="542" y="1368"/>
                    <a:pt x="499" y="1589"/>
                  </a:cubicBezTo>
                  <a:lnTo>
                    <a:pt x="499" y="1589"/>
                  </a:lnTo>
                  <a:lnTo>
                    <a:pt x="497" y="1606"/>
                  </a:lnTo>
                  <a:lnTo>
                    <a:pt x="497" y="1606"/>
                  </a:lnTo>
                  <a:cubicBezTo>
                    <a:pt x="497" y="1775"/>
                    <a:pt x="497" y="1951"/>
                    <a:pt x="584" y="2091"/>
                  </a:cubicBezTo>
                  <a:cubicBezTo>
                    <a:pt x="666" y="2367"/>
                    <a:pt x="815" y="2537"/>
                    <a:pt x="1027" y="2712"/>
                  </a:cubicBezTo>
                  <a:cubicBezTo>
                    <a:pt x="1019" y="2843"/>
                    <a:pt x="964" y="2974"/>
                    <a:pt x="623" y="3046"/>
                  </a:cubicBezTo>
                  <a:cubicBezTo>
                    <a:pt x="321" y="2932"/>
                    <a:pt x="209" y="2779"/>
                    <a:pt x="174" y="2719"/>
                  </a:cubicBezTo>
                  <a:cubicBezTo>
                    <a:pt x="328" y="2414"/>
                    <a:pt x="291" y="2177"/>
                    <a:pt x="249" y="1902"/>
                  </a:cubicBezTo>
                  <a:close/>
                  <a:moveTo>
                    <a:pt x="591" y="3200"/>
                  </a:moveTo>
                  <a:lnTo>
                    <a:pt x="591" y="3200"/>
                  </a:lnTo>
                  <a:lnTo>
                    <a:pt x="591" y="3200"/>
                  </a:lnTo>
                  <a:lnTo>
                    <a:pt x="610" y="3209"/>
                  </a:lnTo>
                  <a:lnTo>
                    <a:pt x="632" y="3204"/>
                  </a:lnTo>
                  <a:lnTo>
                    <a:pt x="632" y="3204"/>
                  </a:lnTo>
                  <a:cubicBezTo>
                    <a:pt x="1019" y="3127"/>
                    <a:pt x="1184" y="2969"/>
                    <a:pt x="1184" y="2675"/>
                  </a:cubicBezTo>
                  <a:lnTo>
                    <a:pt x="1184" y="2675"/>
                  </a:lnTo>
                  <a:lnTo>
                    <a:pt x="1184" y="2639"/>
                  </a:lnTo>
                  <a:lnTo>
                    <a:pt x="1155" y="2614"/>
                  </a:lnTo>
                  <a:lnTo>
                    <a:pt x="1155" y="2614"/>
                  </a:lnTo>
                  <a:cubicBezTo>
                    <a:pt x="948" y="2448"/>
                    <a:pt x="805" y="2294"/>
                    <a:pt x="731" y="2037"/>
                  </a:cubicBezTo>
                  <a:lnTo>
                    <a:pt x="731" y="2037"/>
                  </a:lnTo>
                  <a:lnTo>
                    <a:pt x="722" y="2016"/>
                  </a:lnTo>
                  <a:lnTo>
                    <a:pt x="722" y="2016"/>
                  </a:lnTo>
                  <a:cubicBezTo>
                    <a:pt x="656" y="1914"/>
                    <a:pt x="654" y="1767"/>
                    <a:pt x="654" y="1614"/>
                  </a:cubicBezTo>
                  <a:cubicBezTo>
                    <a:pt x="690" y="1440"/>
                    <a:pt x="745" y="1381"/>
                    <a:pt x="820" y="1301"/>
                  </a:cubicBezTo>
                  <a:cubicBezTo>
                    <a:pt x="890" y="1224"/>
                    <a:pt x="977" y="1132"/>
                    <a:pt x="1056" y="932"/>
                  </a:cubicBezTo>
                  <a:cubicBezTo>
                    <a:pt x="1227" y="1090"/>
                    <a:pt x="1415" y="1116"/>
                    <a:pt x="1570" y="1137"/>
                  </a:cubicBezTo>
                  <a:cubicBezTo>
                    <a:pt x="1675" y="1150"/>
                    <a:pt x="1766" y="1163"/>
                    <a:pt x="1829" y="1211"/>
                  </a:cubicBezTo>
                  <a:cubicBezTo>
                    <a:pt x="1887" y="1270"/>
                    <a:pt x="1922" y="1346"/>
                    <a:pt x="1960" y="1424"/>
                  </a:cubicBezTo>
                  <a:cubicBezTo>
                    <a:pt x="2015" y="1538"/>
                    <a:pt x="2076" y="1665"/>
                    <a:pt x="2209" y="1769"/>
                  </a:cubicBezTo>
                  <a:cubicBezTo>
                    <a:pt x="2206" y="1815"/>
                    <a:pt x="2198" y="1864"/>
                    <a:pt x="2190" y="1912"/>
                  </a:cubicBezTo>
                  <a:cubicBezTo>
                    <a:pt x="2180" y="1958"/>
                    <a:pt x="2172" y="2001"/>
                    <a:pt x="2170" y="2041"/>
                  </a:cubicBezTo>
                  <a:cubicBezTo>
                    <a:pt x="2053" y="2308"/>
                    <a:pt x="1896" y="2467"/>
                    <a:pt x="1744" y="2619"/>
                  </a:cubicBezTo>
                  <a:lnTo>
                    <a:pt x="1744" y="2619"/>
                  </a:lnTo>
                  <a:lnTo>
                    <a:pt x="1726" y="2637"/>
                  </a:lnTo>
                  <a:lnTo>
                    <a:pt x="1721" y="2661"/>
                  </a:lnTo>
                  <a:lnTo>
                    <a:pt x="1721" y="2661"/>
                  </a:lnTo>
                  <a:cubicBezTo>
                    <a:pt x="1667" y="2948"/>
                    <a:pt x="1833" y="3125"/>
                    <a:pt x="2235" y="3204"/>
                  </a:cubicBezTo>
                  <a:lnTo>
                    <a:pt x="2235" y="3204"/>
                  </a:lnTo>
                  <a:lnTo>
                    <a:pt x="2255" y="3209"/>
                  </a:lnTo>
                  <a:lnTo>
                    <a:pt x="2276" y="3200"/>
                  </a:lnTo>
                  <a:lnTo>
                    <a:pt x="2276" y="3200"/>
                  </a:lnTo>
                  <a:cubicBezTo>
                    <a:pt x="2756" y="3027"/>
                    <a:pt x="2850" y="2754"/>
                    <a:pt x="2854" y="2743"/>
                  </a:cubicBezTo>
                  <a:lnTo>
                    <a:pt x="2854" y="2743"/>
                  </a:lnTo>
                  <a:lnTo>
                    <a:pt x="2866" y="2706"/>
                  </a:lnTo>
                  <a:lnTo>
                    <a:pt x="2846" y="2674"/>
                  </a:lnTo>
                  <a:lnTo>
                    <a:pt x="2846" y="2674"/>
                  </a:lnTo>
                  <a:cubicBezTo>
                    <a:pt x="2672" y="2411"/>
                    <a:pt x="2725" y="2143"/>
                    <a:pt x="2777" y="1883"/>
                  </a:cubicBezTo>
                  <a:cubicBezTo>
                    <a:pt x="2792" y="1809"/>
                    <a:pt x="2807" y="1730"/>
                    <a:pt x="2817" y="1654"/>
                  </a:cubicBezTo>
                  <a:cubicBezTo>
                    <a:pt x="2866" y="1103"/>
                    <a:pt x="2729" y="702"/>
                    <a:pt x="2385" y="397"/>
                  </a:cubicBezTo>
                  <a:cubicBezTo>
                    <a:pt x="2186" y="196"/>
                    <a:pt x="1801" y="0"/>
                    <a:pt x="1428" y="45"/>
                  </a:cubicBezTo>
                  <a:cubicBezTo>
                    <a:pt x="1073" y="47"/>
                    <a:pt x="862" y="133"/>
                    <a:pt x="797" y="305"/>
                  </a:cubicBezTo>
                  <a:cubicBezTo>
                    <a:pt x="271" y="454"/>
                    <a:pt x="3" y="996"/>
                    <a:pt x="48" y="1442"/>
                  </a:cubicBezTo>
                  <a:cubicBezTo>
                    <a:pt x="48" y="1628"/>
                    <a:pt x="73" y="1787"/>
                    <a:pt x="93" y="1926"/>
                  </a:cubicBezTo>
                  <a:cubicBezTo>
                    <a:pt x="134" y="2192"/>
                    <a:pt x="165" y="2403"/>
                    <a:pt x="16" y="2680"/>
                  </a:cubicBezTo>
                  <a:lnTo>
                    <a:pt x="16" y="2680"/>
                  </a:lnTo>
                  <a:lnTo>
                    <a:pt x="0" y="2709"/>
                  </a:lnTo>
                  <a:lnTo>
                    <a:pt x="11" y="2743"/>
                  </a:lnTo>
                  <a:lnTo>
                    <a:pt x="11" y="2743"/>
                  </a:lnTo>
                  <a:cubicBezTo>
                    <a:pt x="15" y="2754"/>
                    <a:pt x="110" y="3027"/>
                    <a:pt x="591" y="3200"/>
                  </a:cubicBezTo>
                  <a:close/>
                </a:path>
              </a:pathLst>
            </a:custGeom>
            <a:solidFill>
              <a:schemeClr val="tx1"/>
            </a:solidFill>
            <a:ln>
              <a:noFill/>
            </a:ln>
            <a:effectLst/>
          </p:spPr>
          <p:txBody>
            <a:bodyPr wrap="none" anchor="ctr"/>
            <a:lstStyle/>
            <a:p>
              <a:endParaRPr lang="en-US"/>
            </a:p>
          </p:txBody>
        </p:sp>
        <p:sp>
          <p:nvSpPr>
            <p:cNvPr id="33" name="Freeform 32"/>
            <p:cNvSpPr>
              <a:spLocks noChangeArrowheads="1"/>
            </p:cNvSpPr>
            <p:nvPr/>
          </p:nvSpPr>
          <p:spPr bwMode="auto">
            <a:xfrm>
              <a:off x="7970412" y="1752600"/>
              <a:ext cx="656379" cy="656378"/>
            </a:xfrm>
            <a:custGeom>
              <a:avLst/>
              <a:gdLst>
                <a:gd name="T0" fmla="*/ 157 w 6528"/>
                <a:gd name="T1" fmla="*/ 3265 h 6528"/>
                <a:gd name="T2" fmla="*/ 157 w 6528"/>
                <a:gd name="T3" fmla="*/ 3265 h 6528"/>
                <a:gd name="T4" fmla="*/ 6370 w 6528"/>
                <a:gd name="T5" fmla="*/ 3265 h 6528"/>
                <a:gd name="T6" fmla="*/ 5494 w 6528"/>
                <a:gd name="T7" fmla="*/ 5419 h 6528"/>
                <a:gd name="T8" fmla="*/ 5474 w 6528"/>
                <a:gd name="T9" fmla="*/ 5310 h 6528"/>
                <a:gd name="T10" fmla="*/ 5445 w 6528"/>
                <a:gd name="T11" fmla="*/ 5188 h 6528"/>
                <a:gd name="T12" fmla="*/ 5405 w 6528"/>
                <a:gd name="T13" fmla="*/ 5065 h 6528"/>
                <a:gd name="T14" fmla="*/ 5353 w 6528"/>
                <a:gd name="T15" fmla="*/ 4943 h 6528"/>
                <a:gd name="T16" fmla="*/ 5289 w 6528"/>
                <a:gd name="T17" fmla="*/ 4826 h 6528"/>
                <a:gd name="T18" fmla="*/ 5214 w 6528"/>
                <a:gd name="T19" fmla="*/ 4715 h 6528"/>
                <a:gd name="T20" fmla="*/ 5124 w 6528"/>
                <a:gd name="T21" fmla="*/ 4617 h 6528"/>
                <a:gd name="T22" fmla="*/ 5023 w 6528"/>
                <a:gd name="T23" fmla="*/ 4533 h 6528"/>
                <a:gd name="T24" fmla="*/ 5012 w 6528"/>
                <a:gd name="T25" fmla="*/ 4526 h 6528"/>
                <a:gd name="T26" fmla="*/ 4112 w 6528"/>
                <a:gd name="T27" fmla="*/ 4154 h 6528"/>
                <a:gd name="T28" fmla="*/ 4035 w 6528"/>
                <a:gd name="T29" fmla="*/ 4118 h 6528"/>
                <a:gd name="T30" fmla="*/ 4006 w 6528"/>
                <a:gd name="T31" fmla="*/ 4198 h 6528"/>
                <a:gd name="T32" fmla="*/ 2521 w 6528"/>
                <a:gd name="T33" fmla="*/ 4198 h 6528"/>
                <a:gd name="T34" fmla="*/ 2492 w 6528"/>
                <a:gd name="T35" fmla="*/ 4118 h 6528"/>
                <a:gd name="T36" fmla="*/ 2415 w 6528"/>
                <a:gd name="T37" fmla="*/ 4154 h 6528"/>
                <a:gd name="T38" fmla="*/ 1514 w 6528"/>
                <a:gd name="T39" fmla="*/ 4526 h 6528"/>
                <a:gd name="T40" fmla="*/ 1502 w 6528"/>
                <a:gd name="T41" fmla="*/ 4533 h 6528"/>
                <a:gd name="T42" fmla="*/ 1403 w 6528"/>
                <a:gd name="T43" fmla="*/ 4617 h 6528"/>
                <a:gd name="T44" fmla="*/ 1313 w 6528"/>
                <a:gd name="T45" fmla="*/ 4717 h 6528"/>
                <a:gd name="T46" fmla="*/ 1238 w 6528"/>
                <a:gd name="T47" fmla="*/ 4826 h 6528"/>
                <a:gd name="T48" fmla="*/ 1174 w 6528"/>
                <a:gd name="T49" fmla="*/ 4943 h 6528"/>
                <a:gd name="T50" fmla="*/ 1122 w 6528"/>
                <a:gd name="T51" fmla="*/ 5065 h 6528"/>
                <a:gd name="T52" fmla="*/ 1082 w 6528"/>
                <a:gd name="T53" fmla="*/ 5188 h 6528"/>
                <a:gd name="T54" fmla="*/ 1054 w 6528"/>
                <a:gd name="T55" fmla="*/ 5310 h 6528"/>
                <a:gd name="T56" fmla="*/ 1033 w 6528"/>
                <a:gd name="T57" fmla="*/ 5418 h 6528"/>
                <a:gd name="T58" fmla="*/ 157 w 6528"/>
                <a:gd name="T59" fmla="*/ 3265 h 6528"/>
                <a:gd name="T60" fmla="*/ 3264 w 6528"/>
                <a:gd name="T61" fmla="*/ 6370 h 6528"/>
                <a:gd name="T62" fmla="*/ 3264 w 6528"/>
                <a:gd name="T63" fmla="*/ 6370 h 6528"/>
                <a:gd name="T64" fmla="*/ 1183 w 6528"/>
                <a:gd name="T65" fmla="*/ 5564 h 6528"/>
                <a:gd name="T66" fmla="*/ 1589 w 6528"/>
                <a:gd name="T67" fmla="*/ 4664 h 6528"/>
                <a:gd name="T68" fmla="*/ 2101 w 6528"/>
                <a:gd name="T69" fmla="*/ 4454 h 6528"/>
                <a:gd name="T70" fmla="*/ 2210 w 6528"/>
                <a:gd name="T71" fmla="*/ 4411 h 6528"/>
                <a:gd name="T72" fmla="*/ 2327 w 6528"/>
                <a:gd name="T73" fmla="*/ 4364 h 6528"/>
                <a:gd name="T74" fmla="*/ 2407 w 6528"/>
                <a:gd name="T75" fmla="*/ 4329 h 6528"/>
                <a:gd name="T76" fmla="*/ 4120 w 6528"/>
                <a:gd name="T77" fmla="*/ 4329 h 6528"/>
                <a:gd name="T78" fmla="*/ 4198 w 6528"/>
                <a:gd name="T79" fmla="*/ 4362 h 6528"/>
                <a:gd name="T80" fmla="*/ 4317 w 6528"/>
                <a:gd name="T81" fmla="*/ 4411 h 6528"/>
                <a:gd name="T82" fmla="*/ 4429 w 6528"/>
                <a:gd name="T83" fmla="*/ 4456 h 6528"/>
                <a:gd name="T84" fmla="*/ 4936 w 6528"/>
                <a:gd name="T85" fmla="*/ 4664 h 6528"/>
                <a:gd name="T86" fmla="*/ 5347 w 6528"/>
                <a:gd name="T87" fmla="*/ 5535 h 6528"/>
                <a:gd name="T88" fmla="*/ 5531 w 6528"/>
                <a:gd name="T89" fmla="*/ 5610 h 6528"/>
                <a:gd name="T90" fmla="*/ 6527 w 6528"/>
                <a:gd name="T91" fmla="*/ 3265 h 6528"/>
                <a:gd name="T92" fmla="*/ 0 w 6528"/>
                <a:gd name="T93" fmla="*/ 3265 h 6528"/>
                <a:gd name="T94" fmla="*/ 1034 w 6528"/>
                <a:gd name="T95" fmla="*/ 5647 h 6528"/>
                <a:gd name="T96" fmla="*/ 1055 w 6528"/>
                <a:gd name="T97" fmla="*/ 5668 h 6528"/>
                <a:gd name="T98" fmla="*/ 1214 w 6528"/>
                <a:gd name="T99" fmla="*/ 5802 h 6528"/>
                <a:gd name="T100" fmla="*/ 3264 w 6528"/>
                <a:gd name="T101" fmla="*/ 6527 h 6528"/>
                <a:gd name="T102" fmla="*/ 3735 w 6528"/>
                <a:gd name="T103" fmla="*/ 6494 h 6528"/>
                <a:gd name="T104" fmla="*/ 3674 w 6528"/>
                <a:gd name="T105" fmla="*/ 6343 h 6528"/>
                <a:gd name="T106" fmla="*/ 3264 w 6528"/>
                <a:gd name="T107" fmla="*/ 6370 h 6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28" h="6528">
                  <a:moveTo>
                    <a:pt x="157" y="3265"/>
                  </a:moveTo>
                  <a:lnTo>
                    <a:pt x="157" y="3265"/>
                  </a:lnTo>
                  <a:lnTo>
                    <a:pt x="157" y="3265"/>
                  </a:lnTo>
                  <a:lnTo>
                    <a:pt x="157" y="3265"/>
                  </a:lnTo>
                  <a:cubicBezTo>
                    <a:pt x="157" y="1552"/>
                    <a:pt x="1551" y="157"/>
                    <a:pt x="3264" y="157"/>
                  </a:cubicBezTo>
                  <a:cubicBezTo>
                    <a:pt x="4977" y="157"/>
                    <a:pt x="6370" y="1552"/>
                    <a:pt x="6370" y="3265"/>
                  </a:cubicBezTo>
                  <a:cubicBezTo>
                    <a:pt x="6370" y="4069"/>
                    <a:pt x="6054" y="4848"/>
                    <a:pt x="5494" y="5425"/>
                  </a:cubicBezTo>
                  <a:cubicBezTo>
                    <a:pt x="5494" y="5422"/>
                    <a:pt x="5494" y="5421"/>
                    <a:pt x="5494" y="5419"/>
                  </a:cubicBezTo>
                  <a:cubicBezTo>
                    <a:pt x="5488" y="5384"/>
                    <a:pt x="5482" y="5347"/>
                    <a:pt x="5474" y="5310"/>
                  </a:cubicBezTo>
                  <a:lnTo>
                    <a:pt x="5474" y="5310"/>
                  </a:lnTo>
                  <a:cubicBezTo>
                    <a:pt x="5467" y="5273"/>
                    <a:pt x="5457" y="5236"/>
                    <a:pt x="5446" y="5198"/>
                  </a:cubicBezTo>
                  <a:cubicBezTo>
                    <a:pt x="5446" y="5194"/>
                    <a:pt x="5445" y="5191"/>
                    <a:pt x="5445" y="5188"/>
                  </a:cubicBezTo>
                  <a:cubicBezTo>
                    <a:pt x="5434" y="5153"/>
                    <a:pt x="5422" y="5116"/>
                    <a:pt x="5409" y="5079"/>
                  </a:cubicBezTo>
                  <a:cubicBezTo>
                    <a:pt x="5408" y="5074"/>
                    <a:pt x="5406" y="5070"/>
                    <a:pt x="5405" y="5065"/>
                  </a:cubicBezTo>
                  <a:cubicBezTo>
                    <a:pt x="5392" y="5030"/>
                    <a:pt x="5377" y="4994"/>
                    <a:pt x="5362" y="4960"/>
                  </a:cubicBezTo>
                  <a:cubicBezTo>
                    <a:pt x="5358" y="4954"/>
                    <a:pt x="5357" y="4948"/>
                    <a:pt x="5353" y="4943"/>
                  </a:cubicBezTo>
                  <a:cubicBezTo>
                    <a:pt x="5337" y="4908"/>
                    <a:pt x="5320" y="4874"/>
                    <a:pt x="5299" y="4842"/>
                  </a:cubicBezTo>
                  <a:cubicBezTo>
                    <a:pt x="5295" y="4836"/>
                    <a:pt x="5292" y="4831"/>
                    <a:pt x="5289" y="4826"/>
                  </a:cubicBezTo>
                  <a:cubicBezTo>
                    <a:pt x="5270" y="4792"/>
                    <a:pt x="5248" y="4760"/>
                    <a:pt x="5223" y="4728"/>
                  </a:cubicBezTo>
                  <a:cubicBezTo>
                    <a:pt x="5220" y="4725"/>
                    <a:pt x="5217" y="4720"/>
                    <a:pt x="5214" y="4715"/>
                  </a:cubicBezTo>
                  <a:cubicBezTo>
                    <a:pt x="5188" y="4685"/>
                    <a:pt x="5161" y="4653"/>
                    <a:pt x="5132" y="4623"/>
                  </a:cubicBezTo>
                  <a:cubicBezTo>
                    <a:pt x="5129" y="4622"/>
                    <a:pt x="5127" y="4619"/>
                    <a:pt x="5124" y="4617"/>
                  </a:cubicBezTo>
                  <a:cubicBezTo>
                    <a:pt x="5092" y="4587"/>
                    <a:pt x="5060" y="4558"/>
                    <a:pt x="5023" y="4533"/>
                  </a:cubicBezTo>
                  <a:lnTo>
                    <a:pt x="5023" y="4533"/>
                  </a:lnTo>
                  <a:lnTo>
                    <a:pt x="5012" y="4526"/>
                  </a:lnTo>
                  <a:lnTo>
                    <a:pt x="5012" y="4526"/>
                  </a:lnTo>
                  <a:cubicBezTo>
                    <a:pt x="4881" y="4460"/>
                    <a:pt x="4744" y="4407"/>
                    <a:pt x="4585" y="4346"/>
                  </a:cubicBezTo>
                  <a:cubicBezTo>
                    <a:pt x="4446" y="4293"/>
                    <a:pt x="4287" y="4232"/>
                    <a:pt x="4112" y="4154"/>
                  </a:cubicBezTo>
                  <a:lnTo>
                    <a:pt x="4112" y="4154"/>
                  </a:lnTo>
                  <a:lnTo>
                    <a:pt x="4035" y="4118"/>
                  </a:lnTo>
                  <a:lnTo>
                    <a:pt x="4006" y="4198"/>
                  </a:lnTo>
                  <a:lnTo>
                    <a:pt x="4006" y="4198"/>
                  </a:lnTo>
                  <a:cubicBezTo>
                    <a:pt x="3887" y="4519"/>
                    <a:pt x="3416" y="4930"/>
                    <a:pt x="3264" y="4930"/>
                  </a:cubicBezTo>
                  <a:cubicBezTo>
                    <a:pt x="3113" y="4930"/>
                    <a:pt x="2641" y="4519"/>
                    <a:pt x="2521" y="4198"/>
                  </a:cubicBezTo>
                  <a:lnTo>
                    <a:pt x="2521" y="4198"/>
                  </a:lnTo>
                  <a:lnTo>
                    <a:pt x="2492" y="4118"/>
                  </a:lnTo>
                  <a:lnTo>
                    <a:pt x="2415" y="4154"/>
                  </a:lnTo>
                  <a:lnTo>
                    <a:pt x="2415" y="4154"/>
                  </a:lnTo>
                  <a:cubicBezTo>
                    <a:pt x="2241" y="4232"/>
                    <a:pt x="2080" y="4293"/>
                    <a:pt x="1941" y="4348"/>
                  </a:cubicBezTo>
                  <a:cubicBezTo>
                    <a:pt x="1782" y="4409"/>
                    <a:pt x="1644" y="4460"/>
                    <a:pt x="1514" y="4526"/>
                  </a:cubicBezTo>
                  <a:lnTo>
                    <a:pt x="1514" y="4526"/>
                  </a:lnTo>
                  <a:lnTo>
                    <a:pt x="1502" y="4533"/>
                  </a:lnTo>
                  <a:lnTo>
                    <a:pt x="1502" y="4533"/>
                  </a:lnTo>
                  <a:cubicBezTo>
                    <a:pt x="1467" y="4558"/>
                    <a:pt x="1434" y="4587"/>
                    <a:pt x="1403" y="4617"/>
                  </a:cubicBezTo>
                  <a:cubicBezTo>
                    <a:pt x="1400" y="4619"/>
                    <a:pt x="1397" y="4622"/>
                    <a:pt x="1395" y="4623"/>
                  </a:cubicBezTo>
                  <a:cubicBezTo>
                    <a:pt x="1365" y="4654"/>
                    <a:pt x="1339" y="4685"/>
                    <a:pt x="1313" y="4717"/>
                  </a:cubicBezTo>
                  <a:cubicBezTo>
                    <a:pt x="1310" y="4720"/>
                    <a:pt x="1307" y="4725"/>
                    <a:pt x="1303" y="4728"/>
                  </a:cubicBezTo>
                  <a:cubicBezTo>
                    <a:pt x="1280" y="4760"/>
                    <a:pt x="1257" y="4792"/>
                    <a:pt x="1238" y="4826"/>
                  </a:cubicBezTo>
                  <a:cubicBezTo>
                    <a:pt x="1235" y="4831"/>
                    <a:pt x="1231" y="4836"/>
                    <a:pt x="1228" y="4842"/>
                  </a:cubicBezTo>
                  <a:cubicBezTo>
                    <a:pt x="1209" y="4874"/>
                    <a:pt x="1190" y="4909"/>
                    <a:pt x="1174" y="4943"/>
                  </a:cubicBezTo>
                  <a:cubicBezTo>
                    <a:pt x="1172" y="4950"/>
                    <a:pt x="1169" y="4954"/>
                    <a:pt x="1167" y="4959"/>
                  </a:cubicBezTo>
                  <a:cubicBezTo>
                    <a:pt x="1151" y="4994"/>
                    <a:pt x="1137" y="5030"/>
                    <a:pt x="1122" y="5065"/>
                  </a:cubicBezTo>
                  <a:cubicBezTo>
                    <a:pt x="1121" y="5070"/>
                    <a:pt x="1119" y="5074"/>
                    <a:pt x="1117" y="5079"/>
                  </a:cubicBezTo>
                  <a:cubicBezTo>
                    <a:pt x="1105" y="5116"/>
                    <a:pt x="1094" y="5153"/>
                    <a:pt x="1082" y="5188"/>
                  </a:cubicBezTo>
                  <a:cubicBezTo>
                    <a:pt x="1082" y="5191"/>
                    <a:pt x="1081" y="5194"/>
                    <a:pt x="1081" y="5198"/>
                  </a:cubicBezTo>
                  <a:cubicBezTo>
                    <a:pt x="1070" y="5236"/>
                    <a:pt x="1062" y="5273"/>
                    <a:pt x="1054" y="5310"/>
                  </a:cubicBezTo>
                  <a:lnTo>
                    <a:pt x="1054" y="5310"/>
                  </a:lnTo>
                  <a:cubicBezTo>
                    <a:pt x="1045" y="5347"/>
                    <a:pt x="1039" y="5384"/>
                    <a:pt x="1033" y="5418"/>
                  </a:cubicBezTo>
                  <a:cubicBezTo>
                    <a:pt x="1033" y="5421"/>
                    <a:pt x="1033" y="5422"/>
                    <a:pt x="1033" y="5425"/>
                  </a:cubicBezTo>
                  <a:cubicBezTo>
                    <a:pt x="473" y="4848"/>
                    <a:pt x="157" y="4071"/>
                    <a:pt x="157" y="3265"/>
                  </a:cubicBezTo>
                  <a:close/>
                  <a:moveTo>
                    <a:pt x="3264" y="6370"/>
                  </a:moveTo>
                  <a:lnTo>
                    <a:pt x="3264" y="6370"/>
                  </a:lnTo>
                  <a:lnTo>
                    <a:pt x="3264" y="6370"/>
                  </a:lnTo>
                  <a:lnTo>
                    <a:pt x="3264" y="6370"/>
                  </a:lnTo>
                  <a:cubicBezTo>
                    <a:pt x="2492" y="6370"/>
                    <a:pt x="1756" y="6087"/>
                    <a:pt x="1183" y="5572"/>
                  </a:cubicBezTo>
                  <a:cubicBezTo>
                    <a:pt x="1183" y="5568"/>
                    <a:pt x="1183" y="5567"/>
                    <a:pt x="1183" y="5564"/>
                  </a:cubicBezTo>
                  <a:cubicBezTo>
                    <a:pt x="1180" y="5544"/>
                    <a:pt x="1180" y="5525"/>
                    <a:pt x="1180" y="5507"/>
                  </a:cubicBezTo>
                  <a:cubicBezTo>
                    <a:pt x="1208" y="5281"/>
                    <a:pt x="1299" y="4879"/>
                    <a:pt x="1589" y="4664"/>
                  </a:cubicBezTo>
                  <a:cubicBezTo>
                    <a:pt x="1711" y="4603"/>
                    <a:pt x="1844" y="4553"/>
                    <a:pt x="1996" y="4494"/>
                  </a:cubicBezTo>
                  <a:cubicBezTo>
                    <a:pt x="2030" y="4481"/>
                    <a:pt x="2065" y="4468"/>
                    <a:pt x="2101" y="4454"/>
                  </a:cubicBezTo>
                  <a:cubicBezTo>
                    <a:pt x="2107" y="4452"/>
                    <a:pt x="2114" y="4449"/>
                    <a:pt x="2120" y="4446"/>
                  </a:cubicBezTo>
                  <a:cubicBezTo>
                    <a:pt x="2150" y="4434"/>
                    <a:pt x="2179" y="4423"/>
                    <a:pt x="2210" y="4411"/>
                  </a:cubicBezTo>
                  <a:cubicBezTo>
                    <a:pt x="2223" y="4406"/>
                    <a:pt x="2234" y="4401"/>
                    <a:pt x="2247" y="4396"/>
                  </a:cubicBezTo>
                  <a:cubicBezTo>
                    <a:pt x="2273" y="4386"/>
                    <a:pt x="2300" y="4375"/>
                    <a:pt x="2327" y="4364"/>
                  </a:cubicBezTo>
                  <a:cubicBezTo>
                    <a:pt x="2341" y="4357"/>
                    <a:pt x="2354" y="4351"/>
                    <a:pt x="2368" y="4346"/>
                  </a:cubicBezTo>
                  <a:cubicBezTo>
                    <a:pt x="2381" y="4340"/>
                    <a:pt x="2395" y="4335"/>
                    <a:pt x="2407" y="4329"/>
                  </a:cubicBezTo>
                  <a:cubicBezTo>
                    <a:pt x="2576" y="4670"/>
                    <a:pt x="3038" y="5087"/>
                    <a:pt x="3264" y="5087"/>
                  </a:cubicBezTo>
                  <a:cubicBezTo>
                    <a:pt x="3490" y="5087"/>
                    <a:pt x="3952" y="4670"/>
                    <a:pt x="4120" y="4329"/>
                  </a:cubicBezTo>
                  <a:cubicBezTo>
                    <a:pt x="4134" y="4335"/>
                    <a:pt x="4146" y="4340"/>
                    <a:pt x="4160" y="4346"/>
                  </a:cubicBezTo>
                  <a:cubicBezTo>
                    <a:pt x="4173" y="4351"/>
                    <a:pt x="4186" y="4357"/>
                    <a:pt x="4198" y="4362"/>
                  </a:cubicBezTo>
                  <a:cubicBezTo>
                    <a:pt x="4227" y="4374"/>
                    <a:pt x="4253" y="4385"/>
                    <a:pt x="4280" y="4396"/>
                  </a:cubicBezTo>
                  <a:cubicBezTo>
                    <a:pt x="4293" y="4401"/>
                    <a:pt x="4306" y="4406"/>
                    <a:pt x="4317" y="4411"/>
                  </a:cubicBezTo>
                  <a:cubicBezTo>
                    <a:pt x="4344" y="4422"/>
                    <a:pt x="4370" y="4431"/>
                    <a:pt x="4396" y="4442"/>
                  </a:cubicBezTo>
                  <a:cubicBezTo>
                    <a:pt x="4407" y="4446"/>
                    <a:pt x="4418" y="4451"/>
                    <a:pt x="4429" y="4456"/>
                  </a:cubicBezTo>
                  <a:cubicBezTo>
                    <a:pt x="4463" y="4468"/>
                    <a:pt x="4497" y="4481"/>
                    <a:pt x="4529" y="4494"/>
                  </a:cubicBezTo>
                  <a:cubicBezTo>
                    <a:pt x="4681" y="4551"/>
                    <a:pt x="4814" y="4603"/>
                    <a:pt x="4936" y="4664"/>
                  </a:cubicBezTo>
                  <a:cubicBezTo>
                    <a:pt x="5230" y="4879"/>
                    <a:pt x="5320" y="5281"/>
                    <a:pt x="5347" y="5507"/>
                  </a:cubicBezTo>
                  <a:cubicBezTo>
                    <a:pt x="5347" y="5517"/>
                    <a:pt x="5347" y="5525"/>
                    <a:pt x="5347" y="5535"/>
                  </a:cubicBezTo>
                  <a:lnTo>
                    <a:pt x="5347" y="5535"/>
                  </a:lnTo>
                  <a:lnTo>
                    <a:pt x="5531" y="5610"/>
                  </a:lnTo>
                  <a:lnTo>
                    <a:pt x="5531" y="5610"/>
                  </a:lnTo>
                  <a:cubicBezTo>
                    <a:pt x="6165" y="4997"/>
                    <a:pt x="6527" y="4148"/>
                    <a:pt x="6527" y="3265"/>
                  </a:cubicBezTo>
                  <a:cubicBezTo>
                    <a:pt x="6527" y="1465"/>
                    <a:pt x="5063" y="0"/>
                    <a:pt x="3264" y="0"/>
                  </a:cubicBezTo>
                  <a:cubicBezTo>
                    <a:pt x="1464" y="0"/>
                    <a:pt x="0" y="1465"/>
                    <a:pt x="0" y="3265"/>
                  </a:cubicBezTo>
                  <a:cubicBezTo>
                    <a:pt x="0" y="4165"/>
                    <a:pt x="377" y="5031"/>
                    <a:pt x="1034" y="5647"/>
                  </a:cubicBezTo>
                  <a:lnTo>
                    <a:pt x="1034" y="5647"/>
                  </a:lnTo>
                  <a:lnTo>
                    <a:pt x="1034" y="5648"/>
                  </a:lnTo>
                  <a:lnTo>
                    <a:pt x="1055" y="5668"/>
                  </a:lnTo>
                  <a:lnTo>
                    <a:pt x="1216" y="5815"/>
                  </a:lnTo>
                  <a:lnTo>
                    <a:pt x="1214" y="5802"/>
                  </a:lnTo>
                  <a:lnTo>
                    <a:pt x="1214" y="5802"/>
                  </a:lnTo>
                  <a:cubicBezTo>
                    <a:pt x="1793" y="6271"/>
                    <a:pt x="2513" y="6527"/>
                    <a:pt x="3264" y="6527"/>
                  </a:cubicBezTo>
                  <a:lnTo>
                    <a:pt x="3264" y="6527"/>
                  </a:lnTo>
                  <a:cubicBezTo>
                    <a:pt x="3423" y="6527"/>
                    <a:pt x="3580" y="6517"/>
                    <a:pt x="3735" y="6494"/>
                  </a:cubicBezTo>
                  <a:lnTo>
                    <a:pt x="3735" y="6494"/>
                  </a:lnTo>
                  <a:lnTo>
                    <a:pt x="3674" y="6343"/>
                  </a:lnTo>
                  <a:lnTo>
                    <a:pt x="3674" y="6343"/>
                  </a:lnTo>
                  <a:cubicBezTo>
                    <a:pt x="3538" y="6361"/>
                    <a:pt x="3401" y="6370"/>
                    <a:pt x="3264" y="6370"/>
                  </a:cubicBezTo>
                  <a:close/>
                </a:path>
              </a:pathLst>
            </a:custGeom>
            <a:solidFill>
              <a:schemeClr val="tx2"/>
            </a:solidFill>
            <a:ln>
              <a:noFill/>
            </a:ln>
            <a:effectLst/>
          </p:spPr>
          <p:txBody>
            <a:bodyPr wrap="none" anchor="ctr"/>
            <a:lstStyle/>
            <a:p>
              <a:endParaRPr lang="en-US"/>
            </a:p>
          </p:txBody>
        </p:sp>
        <p:sp>
          <p:nvSpPr>
            <p:cNvPr id="34" name="Freeform 33"/>
            <p:cNvSpPr>
              <a:spLocks noChangeArrowheads="1"/>
            </p:cNvSpPr>
            <p:nvPr/>
          </p:nvSpPr>
          <p:spPr bwMode="auto">
            <a:xfrm>
              <a:off x="8330977" y="2279477"/>
              <a:ext cx="267874" cy="261221"/>
            </a:xfrm>
            <a:custGeom>
              <a:avLst/>
              <a:gdLst>
                <a:gd name="T0" fmla="*/ 1888 w 2662"/>
                <a:gd name="T1" fmla="*/ 1471 h 2596"/>
                <a:gd name="T2" fmla="*/ 1888 w 2662"/>
                <a:gd name="T3" fmla="*/ 1471 h 2596"/>
                <a:gd name="T4" fmla="*/ 1888 w 2662"/>
                <a:gd name="T5" fmla="*/ 1471 h 2596"/>
                <a:gd name="T6" fmla="*/ 1888 w 2662"/>
                <a:gd name="T7" fmla="*/ 1471 h 2596"/>
                <a:gd name="T8" fmla="*/ 2042 w 2662"/>
                <a:gd name="T9" fmla="*/ 1389 h 2596"/>
                <a:gd name="T10" fmla="*/ 2042 w 2662"/>
                <a:gd name="T11" fmla="*/ 1389 h 2596"/>
                <a:gd name="T12" fmla="*/ 2419 w 2662"/>
                <a:gd name="T13" fmla="*/ 1237 h 2596"/>
                <a:gd name="T14" fmla="*/ 2419 w 2662"/>
                <a:gd name="T15" fmla="*/ 1237 h 2596"/>
                <a:gd name="T16" fmla="*/ 2419 w 2662"/>
                <a:gd name="T17" fmla="*/ 884 h 2596"/>
                <a:gd name="T18" fmla="*/ 2419 w 2662"/>
                <a:gd name="T19" fmla="*/ 884 h 2596"/>
                <a:gd name="T20" fmla="*/ 333 w 2662"/>
                <a:gd name="T21" fmla="*/ 33 h 2596"/>
                <a:gd name="T22" fmla="*/ 333 w 2662"/>
                <a:gd name="T23" fmla="*/ 33 h 2596"/>
                <a:gd name="T24" fmla="*/ 183 w 2662"/>
                <a:gd name="T25" fmla="*/ 0 h 2596"/>
                <a:gd name="T26" fmla="*/ 74 w 2662"/>
                <a:gd name="T27" fmla="*/ 293 h 2596"/>
                <a:gd name="T28" fmla="*/ 74 w 2662"/>
                <a:gd name="T29" fmla="*/ 293 h 2596"/>
                <a:gd name="T30" fmla="*/ 923 w 2662"/>
                <a:gd name="T31" fmla="*/ 2380 h 2596"/>
                <a:gd name="T32" fmla="*/ 923 w 2662"/>
                <a:gd name="T33" fmla="*/ 2380 h 2596"/>
                <a:gd name="T34" fmla="*/ 1099 w 2662"/>
                <a:gd name="T35" fmla="*/ 2560 h 2596"/>
                <a:gd name="T36" fmla="*/ 1276 w 2662"/>
                <a:gd name="T37" fmla="*/ 2380 h 2596"/>
                <a:gd name="T38" fmla="*/ 1276 w 2662"/>
                <a:gd name="T39" fmla="*/ 2380 h 2596"/>
                <a:gd name="T40" fmla="*/ 1428 w 2662"/>
                <a:gd name="T41" fmla="*/ 2002 h 2596"/>
                <a:gd name="T42" fmla="*/ 1428 w 2662"/>
                <a:gd name="T43" fmla="*/ 2002 h 2596"/>
                <a:gd name="T44" fmla="*/ 1511 w 2662"/>
                <a:gd name="T45" fmla="*/ 1850 h 2596"/>
                <a:gd name="T46" fmla="*/ 1511 w 2662"/>
                <a:gd name="T47" fmla="*/ 1850 h 2596"/>
                <a:gd name="T48" fmla="*/ 2178 w 2662"/>
                <a:gd name="T49" fmla="*/ 2518 h 2596"/>
                <a:gd name="T50" fmla="*/ 2178 w 2662"/>
                <a:gd name="T51" fmla="*/ 2518 h 2596"/>
                <a:gd name="T52" fmla="*/ 2368 w 2662"/>
                <a:gd name="T53" fmla="*/ 2595 h 2596"/>
                <a:gd name="T54" fmla="*/ 2557 w 2662"/>
                <a:gd name="T55" fmla="*/ 2518 h 2596"/>
                <a:gd name="T56" fmla="*/ 2557 w 2662"/>
                <a:gd name="T57" fmla="*/ 2139 h 2596"/>
                <a:gd name="T58" fmla="*/ 2557 w 2662"/>
                <a:gd name="T59" fmla="*/ 2139 h 2596"/>
                <a:gd name="T60" fmla="*/ 1888 w 2662"/>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2" h="2596">
                  <a:moveTo>
                    <a:pt x="1888" y="1471"/>
                  </a:moveTo>
                  <a:lnTo>
                    <a:pt x="1888" y="1471"/>
                  </a:lnTo>
                  <a:lnTo>
                    <a:pt x="1888" y="1471"/>
                  </a:lnTo>
                  <a:lnTo>
                    <a:pt x="1888" y="1471"/>
                  </a:lnTo>
                  <a:cubicBezTo>
                    <a:pt x="1939" y="1437"/>
                    <a:pt x="1991" y="1410"/>
                    <a:pt x="2042" y="1389"/>
                  </a:cubicBezTo>
                  <a:lnTo>
                    <a:pt x="2042" y="1389"/>
                  </a:lnTo>
                  <a:lnTo>
                    <a:pt x="2419" y="1237"/>
                  </a:lnTo>
                  <a:lnTo>
                    <a:pt x="2419" y="1237"/>
                  </a:lnTo>
                  <a:cubicBezTo>
                    <a:pt x="2660" y="1140"/>
                    <a:pt x="2660" y="980"/>
                    <a:pt x="2419" y="884"/>
                  </a:cubicBezTo>
                  <a:lnTo>
                    <a:pt x="2419" y="884"/>
                  </a:lnTo>
                  <a:lnTo>
                    <a:pt x="333" y="33"/>
                  </a:lnTo>
                  <a:lnTo>
                    <a:pt x="333" y="33"/>
                  </a:lnTo>
                  <a:cubicBezTo>
                    <a:pt x="275" y="11"/>
                    <a:pt x="225" y="0"/>
                    <a:pt x="183" y="0"/>
                  </a:cubicBezTo>
                  <a:cubicBezTo>
                    <a:pt x="49" y="0"/>
                    <a:pt x="0" y="110"/>
                    <a:pt x="74" y="293"/>
                  </a:cubicBezTo>
                  <a:lnTo>
                    <a:pt x="74" y="293"/>
                  </a:lnTo>
                  <a:lnTo>
                    <a:pt x="923" y="2380"/>
                  </a:lnTo>
                  <a:lnTo>
                    <a:pt x="923" y="2380"/>
                  </a:lnTo>
                  <a:cubicBezTo>
                    <a:pt x="971" y="2501"/>
                    <a:pt x="1035" y="2560"/>
                    <a:pt x="1099" y="2560"/>
                  </a:cubicBezTo>
                  <a:cubicBezTo>
                    <a:pt x="1164" y="2560"/>
                    <a:pt x="1227" y="2501"/>
                    <a:pt x="1276" y="2380"/>
                  </a:cubicBezTo>
                  <a:lnTo>
                    <a:pt x="1276" y="2380"/>
                  </a:lnTo>
                  <a:lnTo>
                    <a:pt x="1428" y="2002"/>
                  </a:lnTo>
                  <a:lnTo>
                    <a:pt x="1428" y="2002"/>
                  </a:lnTo>
                  <a:cubicBezTo>
                    <a:pt x="1448" y="1952"/>
                    <a:pt x="1478" y="1900"/>
                    <a:pt x="1511" y="1850"/>
                  </a:cubicBezTo>
                  <a:lnTo>
                    <a:pt x="1511" y="1850"/>
                  </a:lnTo>
                  <a:lnTo>
                    <a:pt x="2178" y="2518"/>
                  </a:lnTo>
                  <a:lnTo>
                    <a:pt x="2178" y="2518"/>
                  </a:lnTo>
                  <a:cubicBezTo>
                    <a:pt x="2232" y="2570"/>
                    <a:pt x="2300" y="2595"/>
                    <a:pt x="2368" y="2595"/>
                  </a:cubicBezTo>
                  <a:cubicBezTo>
                    <a:pt x="2436" y="2595"/>
                    <a:pt x="2506" y="2570"/>
                    <a:pt x="2557" y="2518"/>
                  </a:cubicBezTo>
                  <a:cubicBezTo>
                    <a:pt x="2661" y="2414"/>
                    <a:pt x="2661" y="2244"/>
                    <a:pt x="2557" y="2139"/>
                  </a:cubicBezTo>
                  <a:lnTo>
                    <a:pt x="2557" y="2139"/>
                  </a:lnTo>
                  <a:lnTo>
                    <a:pt x="1888" y="1471"/>
                  </a:lnTo>
                </a:path>
              </a:pathLst>
            </a:custGeom>
            <a:solidFill>
              <a:schemeClr val="tx1"/>
            </a:solidFill>
            <a:ln>
              <a:noFill/>
            </a:ln>
            <a:effectLst/>
          </p:spPr>
          <p:txBody>
            <a:bodyPr wrap="none" anchor="ctr"/>
            <a:lstStyle/>
            <a:p>
              <a:endParaRPr lang="en-US"/>
            </a:p>
          </p:txBody>
        </p:sp>
      </p:grpSp>
      <p:grpSp>
        <p:nvGrpSpPr>
          <p:cNvPr id="35" name="Group 34"/>
          <p:cNvGrpSpPr/>
          <p:nvPr/>
        </p:nvGrpSpPr>
        <p:grpSpPr>
          <a:xfrm>
            <a:off x="470575" y="4900677"/>
            <a:ext cx="542392" cy="651236"/>
            <a:chOff x="7970412" y="1752600"/>
            <a:chExt cx="656379" cy="788098"/>
          </a:xfrm>
        </p:grpSpPr>
        <p:sp>
          <p:nvSpPr>
            <p:cNvPr id="36" name="Freeform 35"/>
            <p:cNvSpPr>
              <a:spLocks noChangeArrowheads="1"/>
            </p:cNvSpPr>
            <p:nvPr/>
          </p:nvSpPr>
          <p:spPr bwMode="auto">
            <a:xfrm>
              <a:off x="8298602" y="2408978"/>
              <a:ext cx="444" cy="44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E59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36"/>
            <p:cNvSpPr>
              <a:spLocks noChangeArrowheads="1"/>
            </p:cNvSpPr>
            <p:nvPr/>
          </p:nvSpPr>
          <p:spPr bwMode="auto">
            <a:xfrm>
              <a:off x="8154465" y="1839082"/>
              <a:ext cx="288275" cy="322867"/>
            </a:xfrm>
            <a:custGeom>
              <a:avLst/>
              <a:gdLst>
                <a:gd name="T0" fmla="*/ 249 w 2867"/>
                <a:gd name="T1" fmla="*/ 1902 h 3210"/>
                <a:gd name="T2" fmla="*/ 249 w 2867"/>
                <a:gd name="T3" fmla="*/ 1902 h 3210"/>
                <a:gd name="T4" fmla="*/ 878 w 2867"/>
                <a:gd name="T5" fmla="*/ 447 h 3210"/>
                <a:gd name="T6" fmla="*/ 927 w 2867"/>
                <a:gd name="T7" fmla="*/ 436 h 3210"/>
                <a:gd name="T8" fmla="*/ 937 w 2867"/>
                <a:gd name="T9" fmla="*/ 387 h 3210"/>
                <a:gd name="T10" fmla="*/ 1433 w 2867"/>
                <a:gd name="T11" fmla="*/ 202 h 3210"/>
                <a:gd name="T12" fmla="*/ 1442 w 2867"/>
                <a:gd name="T13" fmla="*/ 202 h 3210"/>
                <a:gd name="T14" fmla="*/ 2661 w 2867"/>
                <a:gd name="T15" fmla="*/ 1638 h 3210"/>
                <a:gd name="T16" fmla="*/ 2690 w 2867"/>
                <a:gd name="T17" fmla="*/ 2722 h 3210"/>
                <a:gd name="T18" fmla="*/ 1872 w 2867"/>
                <a:gd name="T19" fmla="*/ 2714 h 3210"/>
                <a:gd name="T20" fmla="*/ 2321 w 2867"/>
                <a:gd name="T21" fmla="*/ 2090 h 3210"/>
                <a:gd name="T22" fmla="*/ 2327 w 2867"/>
                <a:gd name="T23" fmla="*/ 2059 h 3210"/>
                <a:gd name="T24" fmla="*/ 2344 w 2867"/>
                <a:gd name="T25" fmla="*/ 1939 h 3210"/>
                <a:gd name="T26" fmla="*/ 2367 w 2867"/>
                <a:gd name="T27" fmla="*/ 1729 h 3210"/>
                <a:gd name="T28" fmla="*/ 2332 w 2867"/>
                <a:gd name="T29" fmla="*/ 1663 h 3210"/>
                <a:gd name="T30" fmla="*/ 2101 w 2867"/>
                <a:gd name="T31" fmla="*/ 1357 h 3210"/>
                <a:gd name="T32" fmla="*/ 1938 w 2867"/>
                <a:gd name="T33" fmla="*/ 1097 h 3210"/>
                <a:gd name="T34" fmla="*/ 1932 w 2867"/>
                <a:gd name="T35" fmla="*/ 1090 h 3210"/>
                <a:gd name="T36" fmla="*/ 1086 w 2867"/>
                <a:gd name="T37" fmla="*/ 735 h 3210"/>
                <a:gd name="T38" fmla="*/ 993 w 2867"/>
                <a:gd name="T39" fmla="*/ 614 h 3210"/>
                <a:gd name="T40" fmla="*/ 948 w 2867"/>
                <a:gd name="T41" fmla="*/ 759 h 3210"/>
                <a:gd name="T42" fmla="*/ 499 w 2867"/>
                <a:gd name="T43" fmla="*/ 1589 h 3210"/>
                <a:gd name="T44" fmla="*/ 497 w 2867"/>
                <a:gd name="T45" fmla="*/ 1606 h 3210"/>
                <a:gd name="T46" fmla="*/ 584 w 2867"/>
                <a:gd name="T47" fmla="*/ 2091 h 3210"/>
                <a:gd name="T48" fmla="*/ 623 w 2867"/>
                <a:gd name="T49" fmla="*/ 3046 h 3210"/>
                <a:gd name="T50" fmla="*/ 249 w 2867"/>
                <a:gd name="T51" fmla="*/ 1902 h 3210"/>
                <a:gd name="T52" fmla="*/ 591 w 2867"/>
                <a:gd name="T53" fmla="*/ 3200 h 3210"/>
                <a:gd name="T54" fmla="*/ 610 w 2867"/>
                <a:gd name="T55" fmla="*/ 3209 h 3210"/>
                <a:gd name="T56" fmla="*/ 632 w 2867"/>
                <a:gd name="T57" fmla="*/ 3204 h 3210"/>
                <a:gd name="T58" fmla="*/ 1184 w 2867"/>
                <a:gd name="T59" fmla="*/ 2675 h 3210"/>
                <a:gd name="T60" fmla="*/ 1155 w 2867"/>
                <a:gd name="T61" fmla="*/ 2614 h 3210"/>
                <a:gd name="T62" fmla="*/ 731 w 2867"/>
                <a:gd name="T63" fmla="*/ 2037 h 3210"/>
                <a:gd name="T64" fmla="*/ 722 w 2867"/>
                <a:gd name="T65" fmla="*/ 2016 h 3210"/>
                <a:gd name="T66" fmla="*/ 654 w 2867"/>
                <a:gd name="T67" fmla="*/ 1614 h 3210"/>
                <a:gd name="T68" fmla="*/ 1056 w 2867"/>
                <a:gd name="T69" fmla="*/ 932 h 3210"/>
                <a:gd name="T70" fmla="*/ 1829 w 2867"/>
                <a:gd name="T71" fmla="*/ 1211 h 3210"/>
                <a:gd name="T72" fmla="*/ 2209 w 2867"/>
                <a:gd name="T73" fmla="*/ 1769 h 3210"/>
                <a:gd name="T74" fmla="*/ 2170 w 2867"/>
                <a:gd name="T75" fmla="*/ 2041 h 3210"/>
                <a:gd name="T76" fmla="*/ 1744 w 2867"/>
                <a:gd name="T77" fmla="*/ 2619 h 3210"/>
                <a:gd name="T78" fmla="*/ 1721 w 2867"/>
                <a:gd name="T79" fmla="*/ 2661 h 3210"/>
                <a:gd name="T80" fmla="*/ 2235 w 2867"/>
                <a:gd name="T81" fmla="*/ 3204 h 3210"/>
                <a:gd name="T82" fmla="*/ 2255 w 2867"/>
                <a:gd name="T83" fmla="*/ 3209 h 3210"/>
                <a:gd name="T84" fmla="*/ 2276 w 2867"/>
                <a:gd name="T85" fmla="*/ 3200 h 3210"/>
                <a:gd name="T86" fmla="*/ 2854 w 2867"/>
                <a:gd name="T87" fmla="*/ 2743 h 3210"/>
                <a:gd name="T88" fmla="*/ 2846 w 2867"/>
                <a:gd name="T89" fmla="*/ 2674 h 3210"/>
                <a:gd name="T90" fmla="*/ 2777 w 2867"/>
                <a:gd name="T91" fmla="*/ 1883 h 3210"/>
                <a:gd name="T92" fmla="*/ 2385 w 2867"/>
                <a:gd name="T93" fmla="*/ 397 h 3210"/>
                <a:gd name="T94" fmla="*/ 797 w 2867"/>
                <a:gd name="T95" fmla="*/ 305 h 3210"/>
                <a:gd name="T96" fmla="*/ 93 w 2867"/>
                <a:gd name="T97" fmla="*/ 1926 h 3210"/>
                <a:gd name="T98" fmla="*/ 16 w 2867"/>
                <a:gd name="T99" fmla="*/ 2680 h 3210"/>
                <a:gd name="T100" fmla="*/ 11 w 2867"/>
                <a:gd name="T101" fmla="*/ 2743 h 3210"/>
                <a:gd name="T102" fmla="*/ 591 w 2867"/>
                <a:gd name="T103" fmla="*/ 3200 h 3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7" h="3210">
                  <a:moveTo>
                    <a:pt x="249" y="1902"/>
                  </a:moveTo>
                  <a:lnTo>
                    <a:pt x="249" y="1902"/>
                  </a:lnTo>
                  <a:lnTo>
                    <a:pt x="249" y="1902"/>
                  </a:lnTo>
                  <a:lnTo>
                    <a:pt x="249" y="1902"/>
                  </a:lnTo>
                  <a:cubicBezTo>
                    <a:pt x="228" y="1761"/>
                    <a:pt x="206" y="1615"/>
                    <a:pt x="206" y="1434"/>
                  </a:cubicBezTo>
                  <a:cubicBezTo>
                    <a:pt x="165" y="1035"/>
                    <a:pt x="406" y="556"/>
                    <a:pt x="878" y="447"/>
                  </a:cubicBezTo>
                  <a:lnTo>
                    <a:pt x="878" y="447"/>
                  </a:lnTo>
                  <a:lnTo>
                    <a:pt x="927" y="436"/>
                  </a:lnTo>
                  <a:lnTo>
                    <a:pt x="937" y="387"/>
                  </a:lnTo>
                  <a:lnTo>
                    <a:pt x="937" y="387"/>
                  </a:lnTo>
                  <a:cubicBezTo>
                    <a:pt x="967" y="234"/>
                    <a:pt x="1224" y="202"/>
                    <a:pt x="1433" y="202"/>
                  </a:cubicBezTo>
                  <a:lnTo>
                    <a:pt x="1433" y="202"/>
                  </a:lnTo>
                  <a:lnTo>
                    <a:pt x="1442" y="202"/>
                  </a:lnTo>
                  <a:lnTo>
                    <a:pt x="1442" y="202"/>
                  </a:lnTo>
                  <a:cubicBezTo>
                    <a:pt x="1750" y="162"/>
                    <a:pt x="2093" y="327"/>
                    <a:pt x="2278" y="511"/>
                  </a:cubicBezTo>
                  <a:cubicBezTo>
                    <a:pt x="2587" y="787"/>
                    <a:pt x="2704" y="1135"/>
                    <a:pt x="2661" y="1638"/>
                  </a:cubicBezTo>
                  <a:cubicBezTo>
                    <a:pt x="2653" y="1706"/>
                    <a:pt x="2638" y="1777"/>
                    <a:pt x="2623" y="1852"/>
                  </a:cubicBezTo>
                  <a:cubicBezTo>
                    <a:pt x="2570" y="2118"/>
                    <a:pt x="2510" y="2419"/>
                    <a:pt x="2690" y="2722"/>
                  </a:cubicBezTo>
                  <a:cubicBezTo>
                    <a:pt x="2652" y="2784"/>
                    <a:pt x="2538" y="2933"/>
                    <a:pt x="2243" y="3046"/>
                  </a:cubicBezTo>
                  <a:cubicBezTo>
                    <a:pt x="1880" y="2969"/>
                    <a:pt x="1853" y="2837"/>
                    <a:pt x="1872" y="2714"/>
                  </a:cubicBezTo>
                  <a:cubicBezTo>
                    <a:pt x="2032" y="2552"/>
                    <a:pt x="2196" y="2382"/>
                    <a:pt x="2321" y="2090"/>
                  </a:cubicBezTo>
                  <a:lnTo>
                    <a:pt x="2321" y="2090"/>
                  </a:lnTo>
                  <a:lnTo>
                    <a:pt x="2327" y="2075"/>
                  </a:lnTo>
                  <a:lnTo>
                    <a:pt x="2327" y="2059"/>
                  </a:lnTo>
                  <a:lnTo>
                    <a:pt x="2327" y="2059"/>
                  </a:lnTo>
                  <a:cubicBezTo>
                    <a:pt x="2327" y="2029"/>
                    <a:pt x="2335" y="1986"/>
                    <a:pt x="2344" y="1939"/>
                  </a:cubicBezTo>
                  <a:cubicBezTo>
                    <a:pt x="2355" y="1875"/>
                    <a:pt x="2367" y="1803"/>
                    <a:pt x="2367" y="1729"/>
                  </a:cubicBezTo>
                  <a:lnTo>
                    <a:pt x="2367" y="1729"/>
                  </a:lnTo>
                  <a:lnTo>
                    <a:pt x="2367" y="1687"/>
                  </a:lnTo>
                  <a:lnTo>
                    <a:pt x="2332" y="1663"/>
                  </a:lnTo>
                  <a:lnTo>
                    <a:pt x="2332" y="1663"/>
                  </a:lnTo>
                  <a:cubicBezTo>
                    <a:pt x="2209" y="1580"/>
                    <a:pt x="2158" y="1470"/>
                    <a:pt x="2101" y="1357"/>
                  </a:cubicBezTo>
                  <a:cubicBezTo>
                    <a:pt x="2059" y="1267"/>
                    <a:pt x="2015" y="1176"/>
                    <a:pt x="1938" y="1097"/>
                  </a:cubicBezTo>
                  <a:lnTo>
                    <a:pt x="1938" y="1097"/>
                  </a:lnTo>
                  <a:lnTo>
                    <a:pt x="1932" y="1090"/>
                  </a:lnTo>
                  <a:lnTo>
                    <a:pt x="1932" y="1090"/>
                  </a:lnTo>
                  <a:cubicBezTo>
                    <a:pt x="1833" y="1012"/>
                    <a:pt x="1716" y="998"/>
                    <a:pt x="1592" y="980"/>
                  </a:cubicBezTo>
                  <a:cubicBezTo>
                    <a:pt x="1420" y="958"/>
                    <a:pt x="1240" y="933"/>
                    <a:pt x="1086" y="735"/>
                  </a:cubicBezTo>
                  <a:lnTo>
                    <a:pt x="1086" y="735"/>
                  </a:lnTo>
                  <a:lnTo>
                    <a:pt x="993" y="614"/>
                  </a:lnTo>
                  <a:lnTo>
                    <a:pt x="948" y="759"/>
                  </a:lnTo>
                  <a:lnTo>
                    <a:pt x="948" y="759"/>
                  </a:lnTo>
                  <a:cubicBezTo>
                    <a:pt x="870" y="1017"/>
                    <a:pt x="786" y="1107"/>
                    <a:pt x="704" y="1193"/>
                  </a:cubicBezTo>
                  <a:cubicBezTo>
                    <a:pt x="621" y="1283"/>
                    <a:pt x="542" y="1368"/>
                    <a:pt x="499" y="1589"/>
                  </a:cubicBezTo>
                  <a:lnTo>
                    <a:pt x="499" y="1589"/>
                  </a:lnTo>
                  <a:lnTo>
                    <a:pt x="497" y="1606"/>
                  </a:lnTo>
                  <a:lnTo>
                    <a:pt x="497" y="1606"/>
                  </a:lnTo>
                  <a:cubicBezTo>
                    <a:pt x="497" y="1775"/>
                    <a:pt x="497" y="1951"/>
                    <a:pt x="584" y="2091"/>
                  </a:cubicBezTo>
                  <a:cubicBezTo>
                    <a:pt x="666" y="2367"/>
                    <a:pt x="815" y="2537"/>
                    <a:pt x="1027" y="2712"/>
                  </a:cubicBezTo>
                  <a:cubicBezTo>
                    <a:pt x="1019" y="2843"/>
                    <a:pt x="964" y="2974"/>
                    <a:pt x="623" y="3046"/>
                  </a:cubicBezTo>
                  <a:cubicBezTo>
                    <a:pt x="321" y="2932"/>
                    <a:pt x="209" y="2779"/>
                    <a:pt x="174" y="2719"/>
                  </a:cubicBezTo>
                  <a:cubicBezTo>
                    <a:pt x="328" y="2414"/>
                    <a:pt x="291" y="2177"/>
                    <a:pt x="249" y="1902"/>
                  </a:cubicBezTo>
                  <a:close/>
                  <a:moveTo>
                    <a:pt x="591" y="3200"/>
                  </a:moveTo>
                  <a:lnTo>
                    <a:pt x="591" y="3200"/>
                  </a:lnTo>
                  <a:lnTo>
                    <a:pt x="591" y="3200"/>
                  </a:lnTo>
                  <a:lnTo>
                    <a:pt x="610" y="3209"/>
                  </a:lnTo>
                  <a:lnTo>
                    <a:pt x="632" y="3204"/>
                  </a:lnTo>
                  <a:lnTo>
                    <a:pt x="632" y="3204"/>
                  </a:lnTo>
                  <a:cubicBezTo>
                    <a:pt x="1019" y="3127"/>
                    <a:pt x="1184" y="2969"/>
                    <a:pt x="1184" y="2675"/>
                  </a:cubicBezTo>
                  <a:lnTo>
                    <a:pt x="1184" y="2675"/>
                  </a:lnTo>
                  <a:lnTo>
                    <a:pt x="1184" y="2639"/>
                  </a:lnTo>
                  <a:lnTo>
                    <a:pt x="1155" y="2614"/>
                  </a:lnTo>
                  <a:lnTo>
                    <a:pt x="1155" y="2614"/>
                  </a:lnTo>
                  <a:cubicBezTo>
                    <a:pt x="948" y="2448"/>
                    <a:pt x="805" y="2294"/>
                    <a:pt x="731" y="2037"/>
                  </a:cubicBezTo>
                  <a:lnTo>
                    <a:pt x="731" y="2037"/>
                  </a:lnTo>
                  <a:lnTo>
                    <a:pt x="722" y="2016"/>
                  </a:lnTo>
                  <a:lnTo>
                    <a:pt x="722" y="2016"/>
                  </a:lnTo>
                  <a:cubicBezTo>
                    <a:pt x="656" y="1914"/>
                    <a:pt x="654" y="1767"/>
                    <a:pt x="654" y="1614"/>
                  </a:cubicBezTo>
                  <a:cubicBezTo>
                    <a:pt x="690" y="1440"/>
                    <a:pt x="745" y="1381"/>
                    <a:pt x="820" y="1301"/>
                  </a:cubicBezTo>
                  <a:cubicBezTo>
                    <a:pt x="890" y="1224"/>
                    <a:pt x="977" y="1132"/>
                    <a:pt x="1056" y="932"/>
                  </a:cubicBezTo>
                  <a:cubicBezTo>
                    <a:pt x="1227" y="1090"/>
                    <a:pt x="1415" y="1116"/>
                    <a:pt x="1570" y="1137"/>
                  </a:cubicBezTo>
                  <a:cubicBezTo>
                    <a:pt x="1675" y="1150"/>
                    <a:pt x="1766" y="1163"/>
                    <a:pt x="1829" y="1211"/>
                  </a:cubicBezTo>
                  <a:cubicBezTo>
                    <a:pt x="1887" y="1270"/>
                    <a:pt x="1922" y="1346"/>
                    <a:pt x="1960" y="1424"/>
                  </a:cubicBezTo>
                  <a:cubicBezTo>
                    <a:pt x="2015" y="1538"/>
                    <a:pt x="2076" y="1665"/>
                    <a:pt x="2209" y="1769"/>
                  </a:cubicBezTo>
                  <a:cubicBezTo>
                    <a:pt x="2206" y="1815"/>
                    <a:pt x="2198" y="1864"/>
                    <a:pt x="2190" y="1912"/>
                  </a:cubicBezTo>
                  <a:cubicBezTo>
                    <a:pt x="2180" y="1958"/>
                    <a:pt x="2172" y="2001"/>
                    <a:pt x="2170" y="2041"/>
                  </a:cubicBezTo>
                  <a:cubicBezTo>
                    <a:pt x="2053" y="2308"/>
                    <a:pt x="1896" y="2467"/>
                    <a:pt x="1744" y="2619"/>
                  </a:cubicBezTo>
                  <a:lnTo>
                    <a:pt x="1744" y="2619"/>
                  </a:lnTo>
                  <a:lnTo>
                    <a:pt x="1726" y="2637"/>
                  </a:lnTo>
                  <a:lnTo>
                    <a:pt x="1721" y="2661"/>
                  </a:lnTo>
                  <a:lnTo>
                    <a:pt x="1721" y="2661"/>
                  </a:lnTo>
                  <a:cubicBezTo>
                    <a:pt x="1667" y="2948"/>
                    <a:pt x="1833" y="3125"/>
                    <a:pt x="2235" y="3204"/>
                  </a:cubicBezTo>
                  <a:lnTo>
                    <a:pt x="2235" y="3204"/>
                  </a:lnTo>
                  <a:lnTo>
                    <a:pt x="2255" y="3209"/>
                  </a:lnTo>
                  <a:lnTo>
                    <a:pt x="2276" y="3200"/>
                  </a:lnTo>
                  <a:lnTo>
                    <a:pt x="2276" y="3200"/>
                  </a:lnTo>
                  <a:cubicBezTo>
                    <a:pt x="2756" y="3027"/>
                    <a:pt x="2850" y="2754"/>
                    <a:pt x="2854" y="2743"/>
                  </a:cubicBezTo>
                  <a:lnTo>
                    <a:pt x="2854" y="2743"/>
                  </a:lnTo>
                  <a:lnTo>
                    <a:pt x="2866" y="2706"/>
                  </a:lnTo>
                  <a:lnTo>
                    <a:pt x="2846" y="2674"/>
                  </a:lnTo>
                  <a:lnTo>
                    <a:pt x="2846" y="2674"/>
                  </a:lnTo>
                  <a:cubicBezTo>
                    <a:pt x="2672" y="2411"/>
                    <a:pt x="2725" y="2143"/>
                    <a:pt x="2777" y="1883"/>
                  </a:cubicBezTo>
                  <a:cubicBezTo>
                    <a:pt x="2792" y="1809"/>
                    <a:pt x="2807" y="1730"/>
                    <a:pt x="2817" y="1654"/>
                  </a:cubicBezTo>
                  <a:cubicBezTo>
                    <a:pt x="2866" y="1103"/>
                    <a:pt x="2729" y="702"/>
                    <a:pt x="2385" y="397"/>
                  </a:cubicBezTo>
                  <a:cubicBezTo>
                    <a:pt x="2186" y="196"/>
                    <a:pt x="1801" y="0"/>
                    <a:pt x="1428" y="45"/>
                  </a:cubicBezTo>
                  <a:cubicBezTo>
                    <a:pt x="1073" y="47"/>
                    <a:pt x="862" y="133"/>
                    <a:pt x="797" y="305"/>
                  </a:cubicBezTo>
                  <a:cubicBezTo>
                    <a:pt x="271" y="454"/>
                    <a:pt x="3" y="996"/>
                    <a:pt x="48" y="1442"/>
                  </a:cubicBezTo>
                  <a:cubicBezTo>
                    <a:pt x="48" y="1628"/>
                    <a:pt x="73" y="1787"/>
                    <a:pt x="93" y="1926"/>
                  </a:cubicBezTo>
                  <a:cubicBezTo>
                    <a:pt x="134" y="2192"/>
                    <a:pt x="165" y="2403"/>
                    <a:pt x="16" y="2680"/>
                  </a:cubicBezTo>
                  <a:lnTo>
                    <a:pt x="16" y="2680"/>
                  </a:lnTo>
                  <a:lnTo>
                    <a:pt x="0" y="2709"/>
                  </a:lnTo>
                  <a:lnTo>
                    <a:pt x="11" y="2743"/>
                  </a:lnTo>
                  <a:lnTo>
                    <a:pt x="11" y="2743"/>
                  </a:lnTo>
                  <a:cubicBezTo>
                    <a:pt x="15" y="2754"/>
                    <a:pt x="110" y="3027"/>
                    <a:pt x="591" y="3200"/>
                  </a:cubicBezTo>
                  <a:close/>
                </a:path>
              </a:pathLst>
            </a:custGeom>
            <a:solidFill>
              <a:schemeClr val="tx1"/>
            </a:solidFill>
            <a:ln>
              <a:noFill/>
            </a:ln>
            <a:effectLst/>
          </p:spPr>
          <p:txBody>
            <a:bodyPr wrap="none" anchor="ctr"/>
            <a:lstStyle/>
            <a:p>
              <a:endParaRPr lang="en-US"/>
            </a:p>
          </p:txBody>
        </p:sp>
        <p:sp>
          <p:nvSpPr>
            <p:cNvPr id="38" name="Freeform 37"/>
            <p:cNvSpPr>
              <a:spLocks noChangeArrowheads="1"/>
            </p:cNvSpPr>
            <p:nvPr/>
          </p:nvSpPr>
          <p:spPr bwMode="auto">
            <a:xfrm>
              <a:off x="7970412" y="1752600"/>
              <a:ext cx="656379" cy="656378"/>
            </a:xfrm>
            <a:custGeom>
              <a:avLst/>
              <a:gdLst>
                <a:gd name="T0" fmla="*/ 157 w 6528"/>
                <a:gd name="T1" fmla="*/ 3265 h 6528"/>
                <a:gd name="T2" fmla="*/ 157 w 6528"/>
                <a:gd name="T3" fmla="*/ 3265 h 6528"/>
                <a:gd name="T4" fmla="*/ 6370 w 6528"/>
                <a:gd name="T5" fmla="*/ 3265 h 6528"/>
                <a:gd name="T6" fmla="*/ 5494 w 6528"/>
                <a:gd name="T7" fmla="*/ 5419 h 6528"/>
                <a:gd name="T8" fmla="*/ 5474 w 6528"/>
                <a:gd name="T9" fmla="*/ 5310 h 6528"/>
                <a:gd name="T10" fmla="*/ 5445 w 6528"/>
                <a:gd name="T11" fmla="*/ 5188 h 6528"/>
                <a:gd name="T12" fmla="*/ 5405 w 6528"/>
                <a:gd name="T13" fmla="*/ 5065 h 6528"/>
                <a:gd name="T14" fmla="*/ 5353 w 6528"/>
                <a:gd name="T15" fmla="*/ 4943 h 6528"/>
                <a:gd name="T16" fmla="*/ 5289 w 6528"/>
                <a:gd name="T17" fmla="*/ 4826 h 6528"/>
                <a:gd name="T18" fmla="*/ 5214 w 6528"/>
                <a:gd name="T19" fmla="*/ 4715 h 6528"/>
                <a:gd name="T20" fmla="*/ 5124 w 6528"/>
                <a:gd name="T21" fmla="*/ 4617 h 6528"/>
                <a:gd name="T22" fmla="*/ 5023 w 6528"/>
                <a:gd name="T23" fmla="*/ 4533 h 6528"/>
                <a:gd name="T24" fmla="*/ 5012 w 6528"/>
                <a:gd name="T25" fmla="*/ 4526 h 6528"/>
                <a:gd name="T26" fmla="*/ 4112 w 6528"/>
                <a:gd name="T27" fmla="*/ 4154 h 6528"/>
                <a:gd name="T28" fmla="*/ 4035 w 6528"/>
                <a:gd name="T29" fmla="*/ 4118 h 6528"/>
                <a:gd name="T30" fmla="*/ 4006 w 6528"/>
                <a:gd name="T31" fmla="*/ 4198 h 6528"/>
                <a:gd name="T32" fmla="*/ 2521 w 6528"/>
                <a:gd name="T33" fmla="*/ 4198 h 6528"/>
                <a:gd name="T34" fmla="*/ 2492 w 6528"/>
                <a:gd name="T35" fmla="*/ 4118 h 6528"/>
                <a:gd name="T36" fmla="*/ 2415 w 6528"/>
                <a:gd name="T37" fmla="*/ 4154 h 6528"/>
                <a:gd name="T38" fmla="*/ 1514 w 6528"/>
                <a:gd name="T39" fmla="*/ 4526 h 6528"/>
                <a:gd name="T40" fmla="*/ 1502 w 6528"/>
                <a:gd name="T41" fmla="*/ 4533 h 6528"/>
                <a:gd name="T42" fmla="*/ 1403 w 6528"/>
                <a:gd name="T43" fmla="*/ 4617 h 6528"/>
                <a:gd name="T44" fmla="*/ 1313 w 6528"/>
                <a:gd name="T45" fmla="*/ 4717 h 6528"/>
                <a:gd name="T46" fmla="*/ 1238 w 6528"/>
                <a:gd name="T47" fmla="*/ 4826 h 6528"/>
                <a:gd name="T48" fmla="*/ 1174 w 6528"/>
                <a:gd name="T49" fmla="*/ 4943 h 6528"/>
                <a:gd name="T50" fmla="*/ 1122 w 6528"/>
                <a:gd name="T51" fmla="*/ 5065 h 6528"/>
                <a:gd name="T52" fmla="*/ 1082 w 6528"/>
                <a:gd name="T53" fmla="*/ 5188 h 6528"/>
                <a:gd name="T54" fmla="*/ 1054 w 6528"/>
                <a:gd name="T55" fmla="*/ 5310 h 6528"/>
                <a:gd name="T56" fmla="*/ 1033 w 6528"/>
                <a:gd name="T57" fmla="*/ 5418 h 6528"/>
                <a:gd name="T58" fmla="*/ 157 w 6528"/>
                <a:gd name="T59" fmla="*/ 3265 h 6528"/>
                <a:gd name="T60" fmla="*/ 3264 w 6528"/>
                <a:gd name="T61" fmla="*/ 6370 h 6528"/>
                <a:gd name="T62" fmla="*/ 3264 w 6528"/>
                <a:gd name="T63" fmla="*/ 6370 h 6528"/>
                <a:gd name="T64" fmla="*/ 1183 w 6528"/>
                <a:gd name="T65" fmla="*/ 5564 h 6528"/>
                <a:gd name="T66" fmla="*/ 1589 w 6528"/>
                <a:gd name="T67" fmla="*/ 4664 h 6528"/>
                <a:gd name="T68" fmla="*/ 2101 w 6528"/>
                <a:gd name="T69" fmla="*/ 4454 h 6528"/>
                <a:gd name="T70" fmla="*/ 2210 w 6528"/>
                <a:gd name="T71" fmla="*/ 4411 h 6528"/>
                <a:gd name="T72" fmla="*/ 2327 w 6528"/>
                <a:gd name="T73" fmla="*/ 4364 h 6528"/>
                <a:gd name="T74" fmla="*/ 2407 w 6528"/>
                <a:gd name="T75" fmla="*/ 4329 h 6528"/>
                <a:gd name="T76" fmla="*/ 4120 w 6528"/>
                <a:gd name="T77" fmla="*/ 4329 h 6528"/>
                <a:gd name="T78" fmla="*/ 4198 w 6528"/>
                <a:gd name="T79" fmla="*/ 4362 h 6528"/>
                <a:gd name="T80" fmla="*/ 4317 w 6528"/>
                <a:gd name="T81" fmla="*/ 4411 h 6528"/>
                <a:gd name="T82" fmla="*/ 4429 w 6528"/>
                <a:gd name="T83" fmla="*/ 4456 h 6528"/>
                <a:gd name="T84" fmla="*/ 4936 w 6528"/>
                <a:gd name="T85" fmla="*/ 4664 h 6528"/>
                <a:gd name="T86" fmla="*/ 5347 w 6528"/>
                <a:gd name="T87" fmla="*/ 5535 h 6528"/>
                <a:gd name="T88" fmla="*/ 5531 w 6528"/>
                <a:gd name="T89" fmla="*/ 5610 h 6528"/>
                <a:gd name="T90" fmla="*/ 6527 w 6528"/>
                <a:gd name="T91" fmla="*/ 3265 h 6528"/>
                <a:gd name="T92" fmla="*/ 0 w 6528"/>
                <a:gd name="T93" fmla="*/ 3265 h 6528"/>
                <a:gd name="T94" fmla="*/ 1034 w 6528"/>
                <a:gd name="T95" fmla="*/ 5647 h 6528"/>
                <a:gd name="T96" fmla="*/ 1055 w 6528"/>
                <a:gd name="T97" fmla="*/ 5668 h 6528"/>
                <a:gd name="T98" fmla="*/ 1214 w 6528"/>
                <a:gd name="T99" fmla="*/ 5802 h 6528"/>
                <a:gd name="T100" fmla="*/ 3264 w 6528"/>
                <a:gd name="T101" fmla="*/ 6527 h 6528"/>
                <a:gd name="T102" fmla="*/ 3735 w 6528"/>
                <a:gd name="T103" fmla="*/ 6494 h 6528"/>
                <a:gd name="T104" fmla="*/ 3674 w 6528"/>
                <a:gd name="T105" fmla="*/ 6343 h 6528"/>
                <a:gd name="T106" fmla="*/ 3264 w 6528"/>
                <a:gd name="T107" fmla="*/ 6370 h 6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28" h="6528">
                  <a:moveTo>
                    <a:pt x="157" y="3265"/>
                  </a:moveTo>
                  <a:lnTo>
                    <a:pt x="157" y="3265"/>
                  </a:lnTo>
                  <a:lnTo>
                    <a:pt x="157" y="3265"/>
                  </a:lnTo>
                  <a:lnTo>
                    <a:pt x="157" y="3265"/>
                  </a:lnTo>
                  <a:cubicBezTo>
                    <a:pt x="157" y="1552"/>
                    <a:pt x="1551" y="157"/>
                    <a:pt x="3264" y="157"/>
                  </a:cubicBezTo>
                  <a:cubicBezTo>
                    <a:pt x="4977" y="157"/>
                    <a:pt x="6370" y="1552"/>
                    <a:pt x="6370" y="3265"/>
                  </a:cubicBezTo>
                  <a:cubicBezTo>
                    <a:pt x="6370" y="4069"/>
                    <a:pt x="6054" y="4848"/>
                    <a:pt x="5494" y="5425"/>
                  </a:cubicBezTo>
                  <a:cubicBezTo>
                    <a:pt x="5494" y="5422"/>
                    <a:pt x="5494" y="5421"/>
                    <a:pt x="5494" y="5419"/>
                  </a:cubicBezTo>
                  <a:cubicBezTo>
                    <a:pt x="5488" y="5384"/>
                    <a:pt x="5482" y="5347"/>
                    <a:pt x="5474" y="5310"/>
                  </a:cubicBezTo>
                  <a:lnTo>
                    <a:pt x="5474" y="5310"/>
                  </a:lnTo>
                  <a:cubicBezTo>
                    <a:pt x="5467" y="5273"/>
                    <a:pt x="5457" y="5236"/>
                    <a:pt x="5446" y="5198"/>
                  </a:cubicBezTo>
                  <a:cubicBezTo>
                    <a:pt x="5446" y="5194"/>
                    <a:pt x="5445" y="5191"/>
                    <a:pt x="5445" y="5188"/>
                  </a:cubicBezTo>
                  <a:cubicBezTo>
                    <a:pt x="5434" y="5153"/>
                    <a:pt x="5422" y="5116"/>
                    <a:pt x="5409" y="5079"/>
                  </a:cubicBezTo>
                  <a:cubicBezTo>
                    <a:pt x="5408" y="5074"/>
                    <a:pt x="5406" y="5070"/>
                    <a:pt x="5405" y="5065"/>
                  </a:cubicBezTo>
                  <a:cubicBezTo>
                    <a:pt x="5392" y="5030"/>
                    <a:pt x="5377" y="4994"/>
                    <a:pt x="5362" y="4960"/>
                  </a:cubicBezTo>
                  <a:cubicBezTo>
                    <a:pt x="5358" y="4954"/>
                    <a:pt x="5357" y="4948"/>
                    <a:pt x="5353" y="4943"/>
                  </a:cubicBezTo>
                  <a:cubicBezTo>
                    <a:pt x="5337" y="4908"/>
                    <a:pt x="5320" y="4874"/>
                    <a:pt x="5299" y="4842"/>
                  </a:cubicBezTo>
                  <a:cubicBezTo>
                    <a:pt x="5295" y="4836"/>
                    <a:pt x="5292" y="4831"/>
                    <a:pt x="5289" y="4826"/>
                  </a:cubicBezTo>
                  <a:cubicBezTo>
                    <a:pt x="5270" y="4792"/>
                    <a:pt x="5248" y="4760"/>
                    <a:pt x="5223" y="4728"/>
                  </a:cubicBezTo>
                  <a:cubicBezTo>
                    <a:pt x="5220" y="4725"/>
                    <a:pt x="5217" y="4720"/>
                    <a:pt x="5214" y="4715"/>
                  </a:cubicBezTo>
                  <a:cubicBezTo>
                    <a:pt x="5188" y="4685"/>
                    <a:pt x="5161" y="4653"/>
                    <a:pt x="5132" y="4623"/>
                  </a:cubicBezTo>
                  <a:cubicBezTo>
                    <a:pt x="5129" y="4622"/>
                    <a:pt x="5127" y="4619"/>
                    <a:pt x="5124" y="4617"/>
                  </a:cubicBezTo>
                  <a:cubicBezTo>
                    <a:pt x="5092" y="4587"/>
                    <a:pt x="5060" y="4558"/>
                    <a:pt x="5023" y="4533"/>
                  </a:cubicBezTo>
                  <a:lnTo>
                    <a:pt x="5023" y="4533"/>
                  </a:lnTo>
                  <a:lnTo>
                    <a:pt x="5012" y="4526"/>
                  </a:lnTo>
                  <a:lnTo>
                    <a:pt x="5012" y="4526"/>
                  </a:lnTo>
                  <a:cubicBezTo>
                    <a:pt x="4881" y="4460"/>
                    <a:pt x="4744" y="4407"/>
                    <a:pt x="4585" y="4346"/>
                  </a:cubicBezTo>
                  <a:cubicBezTo>
                    <a:pt x="4446" y="4293"/>
                    <a:pt x="4287" y="4232"/>
                    <a:pt x="4112" y="4154"/>
                  </a:cubicBezTo>
                  <a:lnTo>
                    <a:pt x="4112" y="4154"/>
                  </a:lnTo>
                  <a:lnTo>
                    <a:pt x="4035" y="4118"/>
                  </a:lnTo>
                  <a:lnTo>
                    <a:pt x="4006" y="4198"/>
                  </a:lnTo>
                  <a:lnTo>
                    <a:pt x="4006" y="4198"/>
                  </a:lnTo>
                  <a:cubicBezTo>
                    <a:pt x="3887" y="4519"/>
                    <a:pt x="3416" y="4930"/>
                    <a:pt x="3264" y="4930"/>
                  </a:cubicBezTo>
                  <a:cubicBezTo>
                    <a:pt x="3113" y="4930"/>
                    <a:pt x="2641" y="4519"/>
                    <a:pt x="2521" y="4198"/>
                  </a:cubicBezTo>
                  <a:lnTo>
                    <a:pt x="2521" y="4198"/>
                  </a:lnTo>
                  <a:lnTo>
                    <a:pt x="2492" y="4118"/>
                  </a:lnTo>
                  <a:lnTo>
                    <a:pt x="2415" y="4154"/>
                  </a:lnTo>
                  <a:lnTo>
                    <a:pt x="2415" y="4154"/>
                  </a:lnTo>
                  <a:cubicBezTo>
                    <a:pt x="2241" y="4232"/>
                    <a:pt x="2080" y="4293"/>
                    <a:pt x="1941" y="4348"/>
                  </a:cubicBezTo>
                  <a:cubicBezTo>
                    <a:pt x="1782" y="4409"/>
                    <a:pt x="1644" y="4460"/>
                    <a:pt x="1514" y="4526"/>
                  </a:cubicBezTo>
                  <a:lnTo>
                    <a:pt x="1514" y="4526"/>
                  </a:lnTo>
                  <a:lnTo>
                    <a:pt x="1502" y="4533"/>
                  </a:lnTo>
                  <a:lnTo>
                    <a:pt x="1502" y="4533"/>
                  </a:lnTo>
                  <a:cubicBezTo>
                    <a:pt x="1467" y="4558"/>
                    <a:pt x="1434" y="4587"/>
                    <a:pt x="1403" y="4617"/>
                  </a:cubicBezTo>
                  <a:cubicBezTo>
                    <a:pt x="1400" y="4619"/>
                    <a:pt x="1397" y="4622"/>
                    <a:pt x="1395" y="4623"/>
                  </a:cubicBezTo>
                  <a:cubicBezTo>
                    <a:pt x="1365" y="4654"/>
                    <a:pt x="1339" y="4685"/>
                    <a:pt x="1313" y="4717"/>
                  </a:cubicBezTo>
                  <a:cubicBezTo>
                    <a:pt x="1310" y="4720"/>
                    <a:pt x="1307" y="4725"/>
                    <a:pt x="1303" y="4728"/>
                  </a:cubicBezTo>
                  <a:cubicBezTo>
                    <a:pt x="1280" y="4760"/>
                    <a:pt x="1257" y="4792"/>
                    <a:pt x="1238" y="4826"/>
                  </a:cubicBezTo>
                  <a:cubicBezTo>
                    <a:pt x="1235" y="4831"/>
                    <a:pt x="1231" y="4836"/>
                    <a:pt x="1228" y="4842"/>
                  </a:cubicBezTo>
                  <a:cubicBezTo>
                    <a:pt x="1209" y="4874"/>
                    <a:pt x="1190" y="4909"/>
                    <a:pt x="1174" y="4943"/>
                  </a:cubicBezTo>
                  <a:cubicBezTo>
                    <a:pt x="1172" y="4950"/>
                    <a:pt x="1169" y="4954"/>
                    <a:pt x="1167" y="4959"/>
                  </a:cubicBezTo>
                  <a:cubicBezTo>
                    <a:pt x="1151" y="4994"/>
                    <a:pt x="1137" y="5030"/>
                    <a:pt x="1122" y="5065"/>
                  </a:cubicBezTo>
                  <a:cubicBezTo>
                    <a:pt x="1121" y="5070"/>
                    <a:pt x="1119" y="5074"/>
                    <a:pt x="1117" y="5079"/>
                  </a:cubicBezTo>
                  <a:cubicBezTo>
                    <a:pt x="1105" y="5116"/>
                    <a:pt x="1094" y="5153"/>
                    <a:pt x="1082" y="5188"/>
                  </a:cubicBezTo>
                  <a:cubicBezTo>
                    <a:pt x="1082" y="5191"/>
                    <a:pt x="1081" y="5194"/>
                    <a:pt x="1081" y="5198"/>
                  </a:cubicBezTo>
                  <a:cubicBezTo>
                    <a:pt x="1070" y="5236"/>
                    <a:pt x="1062" y="5273"/>
                    <a:pt x="1054" y="5310"/>
                  </a:cubicBezTo>
                  <a:lnTo>
                    <a:pt x="1054" y="5310"/>
                  </a:lnTo>
                  <a:cubicBezTo>
                    <a:pt x="1045" y="5347"/>
                    <a:pt x="1039" y="5384"/>
                    <a:pt x="1033" y="5418"/>
                  </a:cubicBezTo>
                  <a:cubicBezTo>
                    <a:pt x="1033" y="5421"/>
                    <a:pt x="1033" y="5422"/>
                    <a:pt x="1033" y="5425"/>
                  </a:cubicBezTo>
                  <a:cubicBezTo>
                    <a:pt x="473" y="4848"/>
                    <a:pt x="157" y="4071"/>
                    <a:pt x="157" y="3265"/>
                  </a:cubicBezTo>
                  <a:close/>
                  <a:moveTo>
                    <a:pt x="3264" y="6370"/>
                  </a:moveTo>
                  <a:lnTo>
                    <a:pt x="3264" y="6370"/>
                  </a:lnTo>
                  <a:lnTo>
                    <a:pt x="3264" y="6370"/>
                  </a:lnTo>
                  <a:lnTo>
                    <a:pt x="3264" y="6370"/>
                  </a:lnTo>
                  <a:cubicBezTo>
                    <a:pt x="2492" y="6370"/>
                    <a:pt x="1756" y="6087"/>
                    <a:pt x="1183" y="5572"/>
                  </a:cubicBezTo>
                  <a:cubicBezTo>
                    <a:pt x="1183" y="5568"/>
                    <a:pt x="1183" y="5567"/>
                    <a:pt x="1183" y="5564"/>
                  </a:cubicBezTo>
                  <a:cubicBezTo>
                    <a:pt x="1180" y="5544"/>
                    <a:pt x="1180" y="5525"/>
                    <a:pt x="1180" y="5507"/>
                  </a:cubicBezTo>
                  <a:cubicBezTo>
                    <a:pt x="1208" y="5281"/>
                    <a:pt x="1299" y="4879"/>
                    <a:pt x="1589" y="4664"/>
                  </a:cubicBezTo>
                  <a:cubicBezTo>
                    <a:pt x="1711" y="4603"/>
                    <a:pt x="1844" y="4553"/>
                    <a:pt x="1996" y="4494"/>
                  </a:cubicBezTo>
                  <a:cubicBezTo>
                    <a:pt x="2030" y="4481"/>
                    <a:pt x="2065" y="4468"/>
                    <a:pt x="2101" y="4454"/>
                  </a:cubicBezTo>
                  <a:cubicBezTo>
                    <a:pt x="2107" y="4452"/>
                    <a:pt x="2114" y="4449"/>
                    <a:pt x="2120" y="4446"/>
                  </a:cubicBezTo>
                  <a:cubicBezTo>
                    <a:pt x="2150" y="4434"/>
                    <a:pt x="2179" y="4423"/>
                    <a:pt x="2210" y="4411"/>
                  </a:cubicBezTo>
                  <a:cubicBezTo>
                    <a:pt x="2223" y="4406"/>
                    <a:pt x="2234" y="4401"/>
                    <a:pt x="2247" y="4396"/>
                  </a:cubicBezTo>
                  <a:cubicBezTo>
                    <a:pt x="2273" y="4386"/>
                    <a:pt x="2300" y="4375"/>
                    <a:pt x="2327" y="4364"/>
                  </a:cubicBezTo>
                  <a:cubicBezTo>
                    <a:pt x="2341" y="4357"/>
                    <a:pt x="2354" y="4351"/>
                    <a:pt x="2368" y="4346"/>
                  </a:cubicBezTo>
                  <a:cubicBezTo>
                    <a:pt x="2381" y="4340"/>
                    <a:pt x="2395" y="4335"/>
                    <a:pt x="2407" y="4329"/>
                  </a:cubicBezTo>
                  <a:cubicBezTo>
                    <a:pt x="2576" y="4670"/>
                    <a:pt x="3038" y="5087"/>
                    <a:pt x="3264" y="5087"/>
                  </a:cubicBezTo>
                  <a:cubicBezTo>
                    <a:pt x="3490" y="5087"/>
                    <a:pt x="3952" y="4670"/>
                    <a:pt x="4120" y="4329"/>
                  </a:cubicBezTo>
                  <a:cubicBezTo>
                    <a:pt x="4134" y="4335"/>
                    <a:pt x="4146" y="4340"/>
                    <a:pt x="4160" y="4346"/>
                  </a:cubicBezTo>
                  <a:cubicBezTo>
                    <a:pt x="4173" y="4351"/>
                    <a:pt x="4186" y="4357"/>
                    <a:pt x="4198" y="4362"/>
                  </a:cubicBezTo>
                  <a:cubicBezTo>
                    <a:pt x="4227" y="4374"/>
                    <a:pt x="4253" y="4385"/>
                    <a:pt x="4280" y="4396"/>
                  </a:cubicBezTo>
                  <a:cubicBezTo>
                    <a:pt x="4293" y="4401"/>
                    <a:pt x="4306" y="4406"/>
                    <a:pt x="4317" y="4411"/>
                  </a:cubicBezTo>
                  <a:cubicBezTo>
                    <a:pt x="4344" y="4422"/>
                    <a:pt x="4370" y="4431"/>
                    <a:pt x="4396" y="4442"/>
                  </a:cubicBezTo>
                  <a:cubicBezTo>
                    <a:pt x="4407" y="4446"/>
                    <a:pt x="4418" y="4451"/>
                    <a:pt x="4429" y="4456"/>
                  </a:cubicBezTo>
                  <a:cubicBezTo>
                    <a:pt x="4463" y="4468"/>
                    <a:pt x="4497" y="4481"/>
                    <a:pt x="4529" y="4494"/>
                  </a:cubicBezTo>
                  <a:cubicBezTo>
                    <a:pt x="4681" y="4551"/>
                    <a:pt x="4814" y="4603"/>
                    <a:pt x="4936" y="4664"/>
                  </a:cubicBezTo>
                  <a:cubicBezTo>
                    <a:pt x="5230" y="4879"/>
                    <a:pt x="5320" y="5281"/>
                    <a:pt x="5347" y="5507"/>
                  </a:cubicBezTo>
                  <a:cubicBezTo>
                    <a:pt x="5347" y="5517"/>
                    <a:pt x="5347" y="5525"/>
                    <a:pt x="5347" y="5535"/>
                  </a:cubicBezTo>
                  <a:lnTo>
                    <a:pt x="5347" y="5535"/>
                  </a:lnTo>
                  <a:lnTo>
                    <a:pt x="5531" y="5610"/>
                  </a:lnTo>
                  <a:lnTo>
                    <a:pt x="5531" y="5610"/>
                  </a:lnTo>
                  <a:cubicBezTo>
                    <a:pt x="6165" y="4997"/>
                    <a:pt x="6527" y="4148"/>
                    <a:pt x="6527" y="3265"/>
                  </a:cubicBezTo>
                  <a:cubicBezTo>
                    <a:pt x="6527" y="1465"/>
                    <a:pt x="5063" y="0"/>
                    <a:pt x="3264" y="0"/>
                  </a:cubicBezTo>
                  <a:cubicBezTo>
                    <a:pt x="1464" y="0"/>
                    <a:pt x="0" y="1465"/>
                    <a:pt x="0" y="3265"/>
                  </a:cubicBezTo>
                  <a:cubicBezTo>
                    <a:pt x="0" y="4165"/>
                    <a:pt x="377" y="5031"/>
                    <a:pt x="1034" y="5647"/>
                  </a:cubicBezTo>
                  <a:lnTo>
                    <a:pt x="1034" y="5647"/>
                  </a:lnTo>
                  <a:lnTo>
                    <a:pt x="1034" y="5648"/>
                  </a:lnTo>
                  <a:lnTo>
                    <a:pt x="1055" y="5668"/>
                  </a:lnTo>
                  <a:lnTo>
                    <a:pt x="1216" y="5815"/>
                  </a:lnTo>
                  <a:lnTo>
                    <a:pt x="1214" y="5802"/>
                  </a:lnTo>
                  <a:lnTo>
                    <a:pt x="1214" y="5802"/>
                  </a:lnTo>
                  <a:cubicBezTo>
                    <a:pt x="1793" y="6271"/>
                    <a:pt x="2513" y="6527"/>
                    <a:pt x="3264" y="6527"/>
                  </a:cubicBezTo>
                  <a:lnTo>
                    <a:pt x="3264" y="6527"/>
                  </a:lnTo>
                  <a:cubicBezTo>
                    <a:pt x="3423" y="6527"/>
                    <a:pt x="3580" y="6517"/>
                    <a:pt x="3735" y="6494"/>
                  </a:cubicBezTo>
                  <a:lnTo>
                    <a:pt x="3735" y="6494"/>
                  </a:lnTo>
                  <a:lnTo>
                    <a:pt x="3674" y="6343"/>
                  </a:lnTo>
                  <a:lnTo>
                    <a:pt x="3674" y="6343"/>
                  </a:lnTo>
                  <a:cubicBezTo>
                    <a:pt x="3538" y="6361"/>
                    <a:pt x="3401" y="6370"/>
                    <a:pt x="3264" y="6370"/>
                  </a:cubicBezTo>
                  <a:close/>
                </a:path>
              </a:pathLst>
            </a:custGeom>
            <a:solidFill>
              <a:schemeClr val="tx2"/>
            </a:solidFill>
            <a:ln>
              <a:noFill/>
            </a:ln>
            <a:effectLst/>
          </p:spPr>
          <p:txBody>
            <a:bodyPr wrap="none" anchor="ctr"/>
            <a:lstStyle/>
            <a:p>
              <a:endParaRPr lang="en-US"/>
            </a:p>
          </p:txBody>
        </p:sp>
        <p:sp>
          <p:nvSpPr>
            <p:cNvPr id="39" name="Freeform 38"/>
            <p:cNvSpPr>
              <a:spLocks noChangeArrowheads="1"/>
            </p:cNvSpPr>
            <p:nvPr/>
          </p:nvSpPr>
          <p:spPr bwMode="auto">
            <a:xfrm>
              <a:off x="8330977" y="2279477"/>
              <a:ext cx="267874" cy="261221"/>
            </a:xfrm>
            <a:custGeom>
              <a:avLst/>
              <a:gdLst>
                <a:gd name="T0" fmla="*/ 1888 w 2662"/>
                <a:gd name="T1" fmla="*/ 1471 h 2596"/>
                <a:gd name="T2" fmla="*/ 1888 w 2662"/>
                <a:gd name="T3" fmla="*/ 1471 h 2596"/>
                <a:gd name="T4" fmla="*/ 1888 w 2662"/>
                <a:gd name="T5" fmla="*/ 1471 h 2596"/>
                <a:gd name="T6" fmla="*/ 1888 w 2662"/>
                <a:gd name="T7" fmla="*/ 1471 h 2596"/>
                <a:gd name="T8" fmla="*/ 2042 w 2662"/>
                <a:gd name="T9" fmla="*/ 1389 h 2596"/>
                <a:gd name="T10" fmla="*/ 2042 w 2662"/>
                <a:gd name="T11" fmla="*/ 1389 h 2596"/>
                <a:gd name="T12" fmla="*/ 2419 w 2662"/>
                <a:gd name="T13" fmla="*/ 1237 h 2596"/>
                <a:gd name="T14" fmla="*/ 2419 w 2662"/>
                <a:gd name="T15" fmla="*/ 1237 h 2596"/>
                <a:gd name="T16" fmla="*/ 2419 w 2662"/>
                <a:gd name="T17" fmla="*/ 884 h 2596"/>
                <a:gd name="T18" fmla="*/ 2419 w 2662"/>
                <a:gd name="T19" fmla="*/ 884 h 2596"/>
                <a:gd name="T20" fmla="*/ 333 w 2662"/>
                <a:gd name="T21" fmla="*/ 33 h 2596"/>
                <a:gd name="T22" fmla="*/ 333 w 2662"/>
                <a:gd name="T23" fmla="*/ 33 h 2596"/>
                <a:gd name="T24" fmla="*/ 183 w 2662"/>
                <a:gd name="T25" fmla="*/ 0 h 2596"/>
                <a:gd name="T26" fmla="*/ 74 w 2662"/>
                <a:gd name="T27" fmla="*/ 293 h 2596"/>
                <a:gd name="T28" fmla="*/ 74 w 2662"/>
                <a:gd name="T29" fmla="*/ 293 h 2596"/>
                <a:gd name="T30" fmla="*/ 923 w 2662"/>
                <a:gd name="T31" fmla="*/ 2380 h 2596"/>
                <a:gd name="T32" fmla="*/ 923 w 2662"/>
                <a:gd name="T33" fmla="*/ 2380 h 2596"/>
                <a:gd name="T34" fmla="*/ 1099 w 2662"/>
                <a:gd name="T35" fmla="*/ 2560 h 2596"/>
                <a:gd name="T36" fmla="*/ 1276 w 2662"/>
                <a:gd name="T37" fmla="*/ 2380 h 2596"/>
                <a:gd name="T38" fmla="*/ 1276 w 2662"/>
                <a:gd name="T39" fmla="*/ 2380 h 2596"/>
                <a:gd name="T40" fmla="*/ 1428 w 2662"/>
                <a:gd name="T41" fmla="*/ 2002 h 2596"/>
                <a:gd name="T42" fmla="*/ 1428 w 2662"/>
                <a:gd name="T43" fmla="*/ 2002 h 2596"/>
                <a:gd name="T44" fmla="*/ 1511 w 2662"/>
                <a:gd name="T45" fmla="*/ 1850 h 2596"/>
                <a:gd name="T46" fmla="*/ 1511 w 2662"/>
                <a:gd name="T47" fmla="*/ 1850 h 2596"/>
                <a:gd name="T48" fmla="*/ 2178 w 2662"/>
                <a:gd name="T49" fmla="*/ 2518 h 2596"/>
                <a:gd name="T50" fmla="*/ 2178 w 2662"/>
                <a:gd name="T51" fmla="*/ 2518 h 2596"/>
                <a:gd name="T52" fmla="*/ 2368 w 2662"/>
                <a:gd name="T53" fmla="*/ 2595 h 2596"/>
                <a:gd name="T54" fmla="*/ 2557 w 2662"/>
                <a:gd name="T55" fmla="*/ 2518 h 2596"/>
                <a:gd name="T56" fmla="*/ 2557 w 2662"/>
                <a:gd name="T57" fmla="*/ 2139 h 2596"/>
                <a:gd name="T58" fmla="*/ 2557 w 2662"/>
                <a:gd name="T59" fmla="*/ 2139 h 2596"/>
                <a:gd name="T60" fmla="*/ 1888 w 2662"/>
                <a:gd name="T61" fmla="*/ 1471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2" h="2596">
                  <a:moveTo>
                    <a:pt x="1888" y="1471"/>
                  </a:moveTo>
                  <a:lnTo>
                    <a:pt x="1888" y="1471"/>
                  </a:lnTo>
                  <a:lnTo>
                    <a:pt x="1888" y="1471"/>
                  </a:lnTo>
                  <a:lnTo>
                    <a:pt x="1888" y="1471"/>
                  </a:lnTo>
                  <a:cubicBezTo>
                    <a:pt x="1939" y="1437"/>
                    <a:pt x="1991" y="1410"/>
                    <a:pt x="2042" y="1389"/>
                  </a:cubicBezTo>
                  <a:lnTo>
                    <a:pt x="2042" y="1389"/>
                  </a:lnTo>
                  <a:lnTo>
                    <a:pt x="2419" y="1237"/>
                  </a:lnTo>
                  <a:lnTo>
                    <a:pt x="2419" y="1237"/>
                  </a:lnTo>
                  <a:cubicBezTo>
                    <a:pt x="2660" y="1140"/>
                    <a:pt x="2660" y="980"/>
                    <a:pt x="2419" y="884"/>
                  </a:cubicBezTo>
                  <a:lnTo>
                    <a:pt x="2419" y="884"/>
                  </a:lnTo>
                  <a:lnTo>
                    <a:pt x="333" y="33"/>
                  </a:lnTo>
                  <a:lnTo>
                    <a:pt x="333" y="33"/>
                  </a:lnTo>
                  <a:cubicBezTo>
                    <a:pt x="275" y="11"/>
                    <a:pt x="225" y="0"/>
                    <a:pt x="183" y="0"/>
                  </a:cubicBezTo>
                  <a:cubicBezTo>
                    <a:pt x="49" y="0"/>
                    <a:pt x="0" y="110"/>
                    <a:pt x="74" y="293"/>
                  </a:cubicBezTo>
                  <a:lnTo>
                    <a:pt x="74" y="293"/>
                  </a:lnTo>
                  <a:lnTo>
                    <a:pt x="923" y="2380"/>
                  </a:lnTo>
                  <a:lnTo>
                    <a:pt x="923" y="2380"/>
                  </a:lnTo>
                  <a:cubicBezTo>
                    <a:pt x="971" y="2501"/>
                    <a:pt x="1035" y="2560"/>
                    <a:pt x="1099" y="2560"/>
                  </a:cubicBezTo>
                  <a:cubicBezTo>
                    <a:pt x="1164" y="2560"/>
                    <a:pt x="1227" y="2501"/>
                    <a:pt x="1276" y="2380"/>
                  </a:cubicBezTo>
                  <a:lnTo>
                    <a:pt x="1276" y="2380"/>
                  </a:lnTo>
                  <a:lnTo>
                    <a:pt x="1428" y="2002"/>
                  </a:lnTo>
                  <a:lnTo>
                    <a:pt x="1428" y="2002"/>
                  </a:lnTo>
                  <a:cubicBezTo>
                    <a:pt x="1448" y="1952"/>
                    <a:pt x="1478" y="1900"/>
                    <a:pt x="1511" y="1850"/>
                  </a:cubicBezTo>
                  <a:lnTo>
                    <a:pt x="1511" y="1850"/>
                  </a:lnTo>
                  <a:lnTo>
                    <a:pt x="2178" y="2518"/>
                  </a:lnTo>
                  <a:lnTo>
                    <a:pt x="2178" y="2518"/>
                  </a:lnTo>
                  <a:cubicBezTo>
                    <a:pt x="2232" y="2570"/>
                    <a:pt x="2300" y="2595"/>
                    <a:pt x="2368" y="2595"/>
                  </a:cubicBezTo>
                  <a:cubicBezTo>
                    <a:pt x="2436" y="2595"/>
                    <a:pt x="2506" y="2570"/>
                    <a:pt x="2557" y="2518"/>
                  </a:cubicBezTo>
                  <a:cubicBezTo>
                    <a:pt x="2661" y="2414"/>
                    <a:pt x="2661" y="2244"/>
                    <a:pt x="2557" y="2139"/>
                  </a:cubicBezTo>
                  <a:lnTo>
                    <a:pt x="2557" y="2139"/>
                  </a:lnTo>
                  <a:lnTo>
                    <a:pt x="1888" y="1471"/>
                  </a:lnTo>
                </a:path>
              </a:pathLst>
            </a:custGeom>
            <a:solidFill>
              <a:schemeClr val="tx1"/>
            </a:solidFill>
            <a:ln>
              <a:noFill/>
            </a:ln>
            <a:effectLst/>
          </p:spPr>
          <p:txBody>
            <a:bodyPr wrap="none" anchor="ctr"/>
            <a:lstStyle/>
            <a:p>
              <a:endParaRPr lang="en-US"/>
            </a:p>
          </p:txBody>
        </p:sp>
      </p:grpSp>
      <p:sp>
        <p:nvSpPr>
          <p:cNvPr id="40" name="Rectangle 39">
            <a:hlinkClick r:id="rId4" action="ppaction://hlinksldjump"/>
          </p:cNvPr>
          <p:cNvSpPr/>
          <p:nvPr/>
        </p:nvSpPr>
        <p:spPr>
          <a:xfrm>
            <a:off x="0" y="1830175"/>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hlinkClick r:id="rId5" action="ppaction://hlinksldjump"/>
          </p:cNvPr>
          <p:cNvSpPr/>
          <p:nvPr/>
        </p:nvSpPr>
        <p:spPr>
          <a:xfrm>
            <a:off x="0" y="2591399"/>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hlinkClick r:id="rId6" action="ppaction://hlinksldjump"/>
          </p:cNvPr>
          <p:cNvSpPr/>
          <p:nvPr/>
        </p:nvSpPr>
        <p:spPr>
          <a:xfrm>
            <a:off x="0" y="3359041"/>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hlinkClick r:id="rId7" action="ppaction://hlinksldjump"/>
          </p:cNvPr>
          <p:cNvSpPr/>
          <p:nvPr/>
        </p:nvSpPr>
        <p:spPr>
          <a:xfrm>
            <a:off x="0" y="4117568"/>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hlinkClick r:id="rId8" action="ppaction://hlinksldjump"/>
          </p:cNvPr>
          <p:cNvSpPr/>
          <p:nvPr/>
        </p:nvSpPr>
        <p:spPr>
          <a:xfrm>
            <a:off x="0" y="4856797"/>
            <a:ext cx="9144001" cy="61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a:grpSpLocks noChangeAspect="1"/>
          </p:cNvGrpSpPr>
          <p:nvPr/>
        </p:nvGrpSpPr>
        <p:grpSpPr>
          <a:xfrm>
            <a:off x="8070241" y="6321876"/>
            <a:ext cx="492294" cy="473644"/>
            <a:chOff x="481013" y="835025"/>
            <a:chExt cx="5782886" cy="5563812"/>
          </a:xfrm>
        </p:grpSpPr>
        <p:sp>
          <p:nvSpPr>
            <p:cNvPr id="46" name="Freeform 14"/>
            <p:cNvSpPr>
              <a:spLocks noChangeArrowheads="1"/>
            </p:cNvSpPr>
            <p:nvPr/>
          </p:nvSpPr>
          <p:spPr bwMode="auto">
            <a:xfrm>
              <a:off x="4349380" y="4530352"/>
              <a:ext cx="1914519" cy="1868485"/>
            </a:xfrm>
            <a:custGeom>
              <a:avLst/>
              <a:gdLst>
                <a:gd name="T0" fmla="*/ 5106 w 5316"/>
                <a:gd name="T1" fmla="*/ 4278 h 5191"/>
                <a:gd name="T2" fmla="*/ 5106 w 5316"/>
                <a:gd name="T3" fmla="*/ 4278 h 5191"/>
                <a:gd name="T4" fmla="*/ 5106 w 5316"/>
                <a:gd name="T5" fmla="*/ 4278 h 5191"/>
                <a:gd name="T6" fmla="*/ 3771 w 5316"/>
                <a:gd name="T7" fmla="*/ 2940 h 5191"/>
                <a:gd name="T8" fmla="*/ 3771 w 5316"/>
                <a:gd name="T9" fmla="*/ 2940 h 5191"/>
                <a:gd name="T10" fmla="*/ 4076 w 5316"/>
                <a:gd name="T11" fmla="*/ 2776 h 5191"/>
                <a:gd name="T12" fmla="*/ 4076 w 5316"/>
                <a:gd name="T13" fmla="*/ 2776 h 5191"/>
                <a:gd name="T14" fmla="*/ 4831 w 5316"/>
                <a:gd name="T15" fmla="*/ 2470 h 5191"/>
                <a:gd name="T16" fmla="*/ 4831 w 5316"/>
                <a:gd name="T17" fmla="*/ 2470 h 5191"/>
                <a:gd name="T18" fmla="*/ 4831 w 5316"/>
                <a:gd name="T19" fmla="*/ 1766 h 5191"/>
                <a:gd name="T20" fmla="*/ 4831 w 5316"/>
                <a:gd name="T21" fmla="*/ 1766 h 5191"/>
                <a:gd name="T22" fmla="*/ 3745 w 5316"/>
                <a:gd name="T23" fmla="*/ 1323 h 5191"/>
                <a:gd name="T24" fmla="*/ 2284 w 5316"/>
                <a:gd name="T25" fmla="*/ 729 h 5191"/>
                <a:gd name="T26" fmla="*/ 666 w 5316"/>
                <a:gd name="T27" fmla="*/ 69 h 5191"/>
                <a:gd name="T28" fmla="*/ 666 w 5316"/>
                <a:gd name="T29" fmla="*/ 69 h 5191"/>
                <a:gd name="T30" fmla="*/ 365 w 5316"/>
                <a:gd name="T31" fmla="*/ 0 h 5191"/>
                <a:gd name="T32" fmla="*/ 148 w 5316"/>
                <a:gd name="T33" fmla="*/ 586 h 5191"/>
                <a:gd name="T34" fmla="*/ 148 w 5316"/>
                <a:gd name="T35" fmla="*/ 586 h 5191"/>
                <a:gd name="T36" fmla="*/ 801 w 5316"/>
                <a:gd name="T37" fmla="*/ 2195 h 5191"/>
                <a:gd name="T38" fmla="*/ 1360 w 5316"/>
                <a:gd name="T39" fmla="*/ 3573 h 5191"/>
                <a:gd name="T40" fmla="*/ 1841 w 5316"/>
                <a:gd name="T41" fmla="*/ 4758 h 5191"/>
                <a:gd name="T42" fmla="*/ 1841 w 5316"/>
                <a:gd name="T43" fmla="*/ 4758 h 5191"/>
                <a:gd name="T44" fmla="*/ 2197 w 5316"/>
                <a:gd name="T45" fmla="*/ 5116 h 5191"/>
                <a:gd name="T46" fmla="*/ 2549 w 5316"/>
                <a:gd name="T47" fmla="*/ 4755 h 5191"/>
                <a:gd name="T48" fmla="*/ 2549 w 5316"/>
                <a:gd name="T49" fmla="*/ 4755 h 5191"/>
                <a:gd name="T50" fmla="*/ 2853 w 5316"/>
                <a:gd name="T51" fmla="*/ 4003 h 5191"/>
                <a:gd name="T52" fmla="*/ 2853 w 5316"/>
                <a:gd name="T53" fmla="*/ 4003 h 5191"/>
                <a:gd name="T54" fmla="*/ 3017 w 5316"/>
                <a:gd name="T55" fmla="*/ 3695 h 5191"/>
                <a:gd name="T56" fmla="*/ 3017 w 5316"/>
                <a:gd name="T57" fmla="*/ 3695 h 5191"/>
                <a:gd name="T58" fmla="*/ 4352 w 5316"/>
                <a:gd name="T59" fmla="*/ 5031 h 5191"/>
                <a:gd name="T60" fmla="*/ 4352 w 5316"/>
                <a:gd name="T61" fmla="*/ 5031 h 5191"/>
                <a:gd name="T62" fmla="*/ 4727 w 5316"/>
                <a:gd name="T63" fmla="*/ 5190 h 5191"/>
                <a:gd name="T64" fmla="*/ 5106 w 5316"/>
                <a:gd name="T65" fmla="*/ 5031 h 5191"/>
                <a:gd name="T66" fmla="*/ 5106 w 5316"/>
                <a:gd name="T67" fmla="*/ 4278 h 5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16" h="5191">
                  <a:moveTo>
                    <a:pt x="5106" y="4278"/>
                  </a:moveTo>
                  <a:lnTo>
                    <a:pt x="5106" y="4278"/>
                  </a:lnTo>
                  <a:lnTo>
                    <a:pt x="5106" y="4278"/>
                  </a:lnTo>
                  <a:lnTo>
                    <a:pt x="3771" y="2940"/>
                  </a:lnTo>
                  <a:lnTo>
                    <a:pt x="3771" y="2940"/>
                  </a:lnTo>
                  <a:cubicBezTo>
                    <a:pt x="3872" y="2874"/>
                    <a:pt x="3975" y="2818"/>
                    <a:pt x="4076" y="2776"/>
                  </a:cubicBezTo>
                  <a:lnTo>
                    <a:pt x="4076" y="2776"/>
                  </a:lnTo>
                  <a:lnTo>
                    <a:pt x="4831" y="2470"/>
                  </a:lnTo>
                  <a:lnTo>
                    <a:pt x="4831" y="2470"/>
                  </a:lnTo>
                  <a:cubicBezTo>
                    <a:pt x="5310" y="2277"/>
                    <a:pt x="5310" y="1959"/>
                    <a:pt x="4831" y="1766"/>
                  </a:cubicBezTo>
                  <a:lnTo>
                    <a:pt x="4831" y="1766"/>
                  </a:lnTo>
                  <a:lnTo>
                    <a:pt x="3745" y="1323"/>
                  </a:lnTo>
                  <a:lnTo>
                    <a:pt x="2284" y="729"/>
                  </a:lnTo>
                  <a:lnTo>
                    <a:pt x="666" y="69"/>
                  </a:lnTo>
                  <a:lnTo>
                    <a:pt x="666" y="69"/>
                  </a:lnTo>
                  <a:cubicBezTo>
                    <a:pt x="550" y="21"/>
                    <a:pt x="450" y="0"/>
                    <a:pt x="365" y="0"/>
                  </a:cubicBezTo>
                  <a:cubicBezTo>
                    <a:pt x="100" y="0"/>
                    <a:pt x="0" y="223"/>
                    <a:pt x="148" y="586"/>
                  </a:cubicBezTo>
                  <a:lnTo>
                    <a:pt x="148" y="586"/>
                  </a:lnTo>
                  <a:lnTo>
                    <a:pt x="801" y="2195"/>
                  </a:lnTo>
                  <a:lnTo>
                    <a:pt x="1360" y="3573"/>
                  </a:lnTo>
                  <a:lnTo>
                    <a:pt x="1841" y="4758"/>
                  </a:lnTo>
                  <a:lnTo>
                    <a:pt x="1841" y="4758"/>
                  </a:lnTo>
                  <a:cubicBezTo>
                    <a:pt x="1940" y="4997"/>
                    <a:pt x="2067" y="5116"/>
                    <a:pt x="2197" y="5116"/>
                  </a:cubicBezTo>
                  <a:cubicBezTo>
                    <a:pt x="2324" y="5116"/>
                    <a:pt x="2451" y="4997"/>
                    <a:pt x="2549" y="4755"/>
                  </a:cubicBezTo>
                  <a:lnTo>
                    <a:pt x="2549" y="4755"/>
                  </a:lnTo>
                  <a:lnTo>
                    <a:pt x="2853" y="4003"/>
                  </a:lnTo>
                  <a:lnTo>
                    <a:pt x="2853" y="4003"/>
                  </a:lnTo>
                  <a:cubicBezTo>
                    <a:pt x="2893" y="3902"/>
                    <a:pt x="2948" y="3799"/>
                    <a:pt x="3017" y="3695"/>
                  </a:cubicBezTo>
                  <a:lnTo>
                    <a:pt x="3017" y="3695"/>
                  </a:lnTo>
                  <a:lnTo>
                    <a:pt x="4352" y="5031"/>
                  </a:lnTo>
                  <a:lnTo>
                    <a:pt x="4352" y="5031"/>
                  </a:lnTo>
                  <a:cubicBezTo>
                    <a:pt x="4455" y="5137"/>
                    <a:pt x="4593" y="5190"/>
                    <a:pt x="4727" y="5190"/>
                  </a:cubicBezTo>
                  <a:cubicBezTo>
                    <a:pt x="4865" y="5190"/>
                    <a:pt x="5003" y="5137"/>
                    <a:pt x="5106" y="5031"/>
                  </a:cubicBezTo>
                  <a:cubicBezTo>
                    <a:pt x="5315" y="4824"/>
                    <a:pt x="5315" y="4485"/>
                    <a:pt x="5106" y="4278"/>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15"/>
            <p:cNvSpPr>
              <a:spLocks noChangeArrowheads="1"/>
            </p:cNvSpPr>
            <p:nvPr/>
          </p:nvSpPr>
          <p:spPr bwMode="auto">
            <a:xfrm>
              <a:off x="2120900" y="4443413"/>
              <a:ext cx="854075" cy="439737"/>
            </a:xfrm>
            <a:custGeom>
              <a:avLst/>
              <a:gdLst>
                <a:gd name="T0" fmla="*/ 0 w 2373"/>
                <a:gd name="T1" fmla="*/ 1220 h 1221"/>
                <a:gd name="T2" fmla="*/ 0 w 2373"/>
                <a:gd name="T3" fmla="*/ 1220 h 1221"/>
                <a:gd name="T4" fmla="*/ 0 w 2373"/>
                <a:gd name="T5" fmla="*/ 1220 h 1221"/>
                <a:gd name="T6" fmla="*/ 0 w 2373"/>
                <a:gd name="T7" fmla="*/ 1220 h 1221"/>
                <a:gd name="T8" fmla="*/ 2372 w 2373"/>
                <a:gd name="T9" fmla="*/ 0 h 1221"/>
                <a:gd name="T10" fmla="*/ 1800 w 2373"/>
                <a:gd name="T11" fmla="*/ 472 h 1221"/>
                <a:gd name="T12" fmla="*/ 0 w 2373"/>
                <a:gd name="T13" fmla="*/ 1220 h 1221"/>
              </a:gdLst>
              <a:ahLst/>
              <a:cxnLst>
                <a:cxn ang="0">
                  <a:pos x="T0" y="T1"/>
                </a:cxn>
                <a:cxn ang="0">
                  <a:pos x="T2" y="T3"/>
                </a:cxn>
                <a:cxn ang="0">
                  <a:pos x="T4" y="T5"/>
                </a:cxn>
                <a:cxn ang="0">
                  <a:pos x="T6" y="T7"/>
                </a:cxn>
                <a:cxn ang="0">
                  <a:pos x="T8" y="T9"/>
                </a:cxn>
                <a:cxn ang="0">
                  <a:pos x="T10" y="T11"/>
                </a:cxn>
                <a:cxn ang="0">
                  <a:pos x="T12" y="T13"/>
                </a:cxn>
              </a:cxnLst>
              <a:rect l="0" t="0" r="r" b="b"/>
              <a:pathLst>
                <a:path w="2373" h="1221">
                  <a:moveTo>
                    <a:pt x="0" y="1220"/>
                  </a:moveTo>
                  <a:lnTo>
                    <a:pt x="0" y="1220"/>
                  </a:lnTo>
                  <a:lnTo>
                    <a:pt x="0" y="1220"/>
                  </a:lnTo>
                  <a:lnTo>
                    <a:pt x="0" y="1220"/>
                  </a:lnTo>
                  <a:cubicBezTo>
                    <a:pt x="952" y="1111"/>
                    <a:pt x="1694" y="618"/>
                    <a:pt x="2372" y="0"/>
                  </a:cubicBezTo>
                  <a:cubicBezTo>
                    <a:pt x="2186" y="167"/>
                    <a:pt x="1999" y="326"/>
                    <a:pt x="1800" y="472"/>
                  </a:cubicBezTo>
                  <a:cubicBezTo>
                    <a:pt x="1274" y="859"/>
                    <a:pt x="693" y="1143"/>
                    <a:pt x="0" y="122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16"/>
            <p:cNvSpPr>
              <a:spLocks noChangeArrowheads="1"/>
            </p:cNvSpPr>
            <p:nvPr/>
          </p:nvSpPr>
          <p:spPr bwMode="auto">
            <a:xfrm>
              <a:off x="2978150" y="3044825"/>
              <a:ext cx="528638" cy="490538"/>
            </a:xfrm>
            <a:custGeom>
              <a:avLst/>
              <a:gdLst>
                <a:gd name="T0" fmla="*/ 0 w 1467"/>
                <a:gd name="T1" fmla="*/ 1362 h 1363"/>
                <a:gd name="T2" fmla="*/ 0 w 1467"/>
                <a:gd name="T3" fmla="*/ 1362 h 1363"/>
                <a:gd name="T4" fmla="*/ 0 w 1467"/>
                <a:gd name="T5" fmla="*/ 1362 h 1363"/>
                <a:gd name="T6" fmla="*/ 0 w 1467"/>
                <a:gd name="T7" fmla="*/ 1362 h 1363"/>
                <a:gd name="T8" fmla="*/ 1466 w 1467"/>
                <a:gd name="T9" fmla="*/ 0 h 1363"/>
                <a:gd name="T10" fmla="*/ 0 w 1467"/>
                <a:gd name="T11" fmla="*/ 1362 h 1363"/>
              </a:gdLst>
              <a:ahLst/>
              <a:cxnLst>
                <a:cxn ang="0">
                  <a:pos x="T0" y="T1"/>
                </a:cxn>
                <a:cxn ang="0">
                  <a:pos x="T2" y="T3"/>
                </a:cxn>
                <a:cxn ang="0">
                  <a:pos x="T4" y="T5"/>
                </a:cxn>
                <a:cxn ang="0">
                  <a:pos x="T6" y="T7"/>
                </a:cxn>
                <a:cxn ang="0">
                  <a:pos x="T8" y="T9"/>
                </a:cxn>
                <a:cxn ang="0">
                  <a:pos x="T10" y="T11"/>
                </a:cxn>
              </a:cxnLst>
              <a:rect l="0" t="0" r="r" b="b"/>
              <a:pathLst>
                <a:path w="1467" h="1363">
                  <a:moveTo>
                    <a:pt x="0" y="1362"/>
                  </a:moveTo>
                  <a:lnTo>
                    <a:pt x="0" y="1362"/>
                  </a:lnTo>
                  <a:lnTo>
                    <a:pt x="0" y="1362"/>
                  </a:lnTo>
                  <a:lnTo>
                    <a:pt x="0" y="1362"/>
                  </a:lnTo>
                  <a:cubicBezTo>
                    <a:pt x="471" y="874"/>
                    <a:pt x="942" y="385"/>
                    <a:pt x="1466" y="0"/>
                  </a:cubicBezTo>
                  <a:cubicBezTo>
                    <a:pt x="942" y="385"/>
                    <a:pt x="471" y="874"/>
                    <a:pt x="0" y="1362"/>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17"/>
            <p:cNvSpPr>
              <a:spLocks noChangeArrowheads="1"/>
            </p:cNvSpPr>
            <p:nvPr/>
          </p:nvSpPr>
          <p:spPr bwMode="auto">
            <a:xfrm>
              <a:off x="1165225" y="3122613"/>
              <a:ext cx="955675" cy="1758950"/>
            </a:xfrm>
            <a:custGeom>
              <a:avLst/>
              <a:gdLst>
                <a:gd name="T0" fmla="*/ 884 w 2656"/>
                <a:gd name="T1" fmla="*/ 1627 h 4886"/>
                <a:gd name="T2" fmla="*/ 884 w 2656"/>
                <a:gd name="T3" fmla="*/ 1627 h 4886"/>
                <a:gd name="T4" fmla="*/ 884 w 2656"/>
                <a:gd name="T5" fmla="*/ 1627 h 4886"/>
                <a:gd name="T6" fmla="*/ 884 w 2656"/>
                <a:gd name="T7" fmla="*/ 1627 h 4886"/>
                <a:gd name="T8" fmla="*/ 0 w 2656"/>
                <a:gd name="T9" fmla="*/ 0 h 4886"/>
                <a:gd name="T10" fmla="*/ 2655 w 2656"/>
                <a:gd name="T11" fmla="*/ 4885 h 4886"/>
                <a:gd name="T12" fmla="*/ 1771 w 2656"/>
                <a:gd name="T13" fmla="*/ 3257 h 4886"/>
                <a:gd name="T14" fmla="*/ 884 w 2656"/>
                <a:gd name="T15" fmla="*/ 1627 h 4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56" h="4886">
                  <a:moveTo>
                    <a:pt x="884" y="1627"/>
                  </a:moveTo>
                  <a:lnTo>
                    <a:pt x="884" y="1627"/>
                  </a:lnTo>
                  <a:lnTo>
                    <a:pt x="884" y="1627"/>
                  </a:lnTo>
                  <a:lnTo>
                    <a:pt x="884" y="1627"/>
                  </a:lnTo>
                  <a:cubicBezTo>
                    <a:pt x="590" y="1087"/>
                    <a:pt x="296" y="544"/>
                    <a:pt x="0" y="0"/>
                  </a:cubicBezTo>
                  <a:cubicBezTo>
                    <a:pt x="884" y="1627"/>
                    <a:pt x="1771" y="3257"/>
                    <a:pt x="2655" y="4885"/>
                  </a:cubicBezTo>
                  <a:cubicBezTo>
                    <a:pt x="2358" y="4341"/>
                    <a:pt x="2065" y="3798"/>
                    <a:pt x="1771" y="3257"/>
                  </a:cubicBezTo>
                  <a:cubicBezTo>
                    <a:pt x="1474" y="2714"/>
                    <a:pt x="1180" y="2170"/>
                    <a:pt x="884" y="1627"/>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18"/>
            <p:cNvSpPr>
              <a:spLocks noChangeArrowheads="1"/>
            </p:cNvSpPr>
            <p:nvPr/>
          </p:nvSpPr>
          <p:spPr bwMode="auto">
            <a:xfrm>
              <a:off x="3517900" y="1603375"/>
              <a:ext cx="477838" cy="879475"/>
            </a:xfrm>
            <a:custGeom>
              <a:avLst/>
              <a:gdLst>
                <a:gd name="T0" fmla="*/ 1325 w 1326"/>
                <a:gd name="T1" fmla="*/ 2444 h 2445"/>
                <a:gd name="T2" fmla="*/ 1325 w 1326"/>
                <a:gd name="T3" fmla="*/ 2444 h 2445"/>
                <a:gd name="T4" fmla="*/ 1325 w 1326"/>
                <a:gd name="T5" fmla="*/ 2444 h 2445"/>
                <a:gd name="T6" fmla="*/ 1325 w 1326"/>
                <a:gd name="T7" fmla="*/ 2444 h 2445"/>
                <a:gd name="T8" fmla="*/ 0 w 1326"/>
                <a:gd name="T9" fmla="*/ 0 h 2445"/>
                <a:gd name="T10" fmla="*/ 883 w 1326"/>
                <a:gd name="T11" fmla="*/ 1630 h 2445"/>
                <a:gd name="T12" fmla="*/ 1325 w 1326"/>
                <a:gd name="T13" fmla="*/ 2444 h 2445"/>
              </a:gdLst>
              <a:ahLst/>
              <a:cxnLst>
                <a:cxn ang="0">
                  <a:pos x="T0" y="T1"/>
                </a:cxn>
                <a:cxn ang="0">
                  <a:pos x="T2" y="T3"/>
                </a:cxn>
                <a:cxn ang="0">
                  <a:pos x="T4" y="T5"/>
                </a:cxn>
                <a:cxn ang="0">
                  <a:pos x="T6" y="T7"/>
                </a:cxn>
                <a:cxn ang="0">
                  <a:pos x="T8" y="T9"/>
                </a:cxn>
                <a:cxn ang="0">
                  <a:pos x="T10" y="T11"/>
                </a:cxn>
                <a:cxn ang="0">
                  <a:pos x="T12" y="T13"/>
                </a:cxn>
              </a:cxnLst>
              <a:rect l="0" t="0" r="r" b="b"/>
              <a:pathLst>
                <a:path w="1326" h="2445">
                  <a:moveTo>
                    <a:pt x="1325" y="2444"/>
                  </a:moveTo>
                  <a:lnTo>
                    <a:pt x="1325" y="2444"/>
                  </a:lnTo>
                  <a:lnTo>
                    <a:pt x="1325" y="2444"/>
                  </a:lnTo>
                  <a:lnTo>
                    <a:pt x="1325" y="2444"/>
                  </a:lnTo>
                  <a:cubicBezTo>
                    <a:pt x="883" y="1630"/>
                    <a:pt x="441" y="813"/>
                    <a:pt x="0" y="0"/>
                  </a:cubicBezTo>
                  <a:cubicBezTo>
                    <a:pt x="293" y="543"/>
                    <a:pt x="587" y="1087"/>
                    <a:pt x="883" y="1630"/>
                  </a:cubicBezTo>
                  <a:cubicBezTo>
                    <a:pt x="1029" y="1900"/>
                    <a:pt x="1177" y="2171"/>
                    <a:pt x="1325" y="244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19"/>
            <p:cNvSpPr>
              <a:spLocks noChangeArrowheads="1"/>
            </p:cNvSpPr>
            <p:nvPr/>
          </p:nvSpPr>
          <p:spPr bwMode="auto">
            <a:xfrm>
              <a:off x="3295650" y="3649663"/>
              <a:ext cx="504825" cy="473075"/>
            </a:xfrm>
            <a:custGeom>
              <a:avLst/>
              <a:gdLst>
                <a:gd name="T0" fmla="*/ 0 w 1401"/>
                <a:gd name="T1" fmla="*/ 1314 h 1315"/>
                <a:gd name="T2" fmla="*/ 0 w 1401"/>
                <a:gd name="T3" fmla="*/ 1314 h 1315"/>
                <a:gd name="T4" fmla="*/ 0 w 1401"/>
                <a:gd name="T5" fmla="*/ 1314 h 1315"/>
                <a:gd name="T6" fmla="*/ 0 w 1401"/>
                <a:gd name="T7" fmla="*/ 1314 h 1315"/>
                <a:gd name="T8" fmla="*/ 1400 w 1401"/>
                <a:gd name="T9" fmla="*/ 0 h 1315"/>
                <a:gd name="T10" fmla="*/ 0 w 1401"/>
                <a:gd name="T11" fmla="*/ 1314 h 1315"/>
              </a:gdLst>
              <a:ahLst/>
              <a:cxnLst>
                <a:cxn ang="0">
                  <a:pos x="T0" y="T1"/>
                </a:cxn>
                <a:cxn ang="0">
                  <a:pos x="T2" y="T3"/>
                </a:cxn>
                <a:cxn ang="0">
                  <a:pos x="T4" y="T5"/>
                </a:cxn>
                <a:cxn ang="0">
                  <a:pos x="T6" y="T7"/>
                </a:cxn>
                <a:cxn ang="0">
                  <a:pos x="T8" y="T9"/>
                </a:cxn>
                <a:cxn ang="0">
                  <a:pos x="T10" y="T11"/>
                </a:cxn>
              </a:cxnLst>
              <a:rect l="0" t="0" r="r" b="b"/>
              <a:pathLst>
                <a:path w="1401" h="1315">
                  <a:moveTo>
                    <a:pt x="0" y="1314"/>
                  </a:moveTo>
                  <a:lnTo>
                    <a:pt x="0" y="1314"/>
                  </a:lnTo>
                  <a:lnTo>
                    <a:pt x="0" y="1314"/>
                  </a:lnTo>
                  <a:lnTo>
                    <a:pt x="0" y="1314"/>
                  </a:lnTo>
                  <a:cubicBezTo>
                    <a:pt x="450" y="845"/>
                    <a:pt x="900" y="379"/>
                    <a:pt x="1400" y="0"/>
                  </a:cubicBezTo>
                  <a:cubicBezTo>
                    <a:pt x="900" y="379"/>
                    <a:pt x="450" y="845"/>
                    <a:pt x="0" y="131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20"/>
            <p:cNvSpPr>
              <a:spLocks noChangeArrowheads="1"/>
            </p:cNvSpPr>
            <p:nvPr/>
          </p:nvSpPr>
          <p:spPr bwMode="auto">
            <a:xfrm>
              <a:off x="2449513" y="3535363"/>
              <a:ext cx="528637" cy="492125"/>
            </a:xfrm>
            <a:custGeom>
              <a:avLst/>
              <a:gdLst>
                <a:gd name="T0" fmla="*/ 0 w 1468"/>
                <a:gd name="T1" fmla="*/ 1365 h 1366"/>
                <a:gd name="T2" fmla="*/ 0 w 1468"/>
                <a:gd name="T3" fmla="*/ 1365 h 1366"/>
                <a:gd name="T4" fmla="*/ 0 w 1468"/>
                <a:gd name="T5" fmla="*/ 1365 h 1366"/>
                <a:gd name="T6" fmla="*/ 0 w 1468"/>
                <a:gd name="T7" fmla="*/ 1365 h 1366"/>
                <a:gd name="T8" fmla="*/ 1467 w 1468"/>
                <a:gd name="T9" fmla="*/ 0 h 1366"/>
                <a:gd name="T10" fmla="*/ 0 w 1468"/>
                <a:gd name="T11" fmla="*/ 1365 h 1366"/>
              </a:gdLst>
              <a:ahLst/>
              <a:cxnLst>
                <a:cxn ang="0">
                  <a:pos x="T0" y="T1"/>
                </a:cxn>
                <a:cxn ang="0">
                  <a:pos x="T2" y="T3"/>
                </a:cxn>
                <a:cxn ang="0">
                  <a:pos x="T4" y="T5"/>
                </a:cxn>
                <a:cxn ang="0">
                  <a:pos x="T6" y="T7"/>
                </a:cxn>
                <a:cxn ang="0">
                  <a:pos x="T8" y="T9"/>
                </a:cxn>
                <a:cxn ang="0">
                  <a:pos x="T10" y="T11"/>
                </a:cxn>
              </a:cxnLst>
              <a:rect l="0" t="0" r="r" b="b"/>
              <a:pathLst>
                <a:path w="1468" h="1366">
                  <a:moveTo>
                    <a:pt x="0" y="1365"/>
                  </a:moveTo>
                  <a:lnTo>
                    <a:pt x="0" y="1365"/>
                  </a:lnTo>
                  <a:lnTo>
                    <a:pt x="0" y="1365"/>
                  </a:lnTo>
                  <a:lnTo>
                    <a:pt x="0" y="1365"/>
                  </a:lnTo>
                  <a:cubicBezTo>
                    <a:pt x="528" y="977"/>
                    <a:pt x="996" y="490"/>
                    <a:pt x="1467" y="0"/>
                  </a:cubicBezTo>
                  <a:cubicBezTo>
                    <a:pt x="996" y="490"/>
                    <a:pt x="528" y="977"/>
                    <a:pt x="0" y="1365"/>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21"/>
            <p:cNvSpPr>
              <a:spLocks noChangeArrowheads="1"/>
            </p:cNvSpPr>
            <p:nvPr/>
          </p:nvSpPr>
          <p:spPr bwMode="auto">
            <a:xfrm>
              <a:off x="2132013" y="3240088"/>
              <a:ext cx="239712" cy="201612"/>
            </a:xfrm>
            <a:custGeom>
              <a:avLst/>
              <a:gdLst>
                <a:gd name="T0" fmla="*/ 0 w 665"/>
                <a:gd name="T1" fmla="*/ 557 h 558"/>
                <a:gd name="T2" fmla="*/ 0 w 665"/>
                <a:gd name="T3" fmla="*/ 557 h 558"/>
                <a:gd name="T4" fmla="*/ 0 w 665"/>
                <a:gd name="T5" fmla="*/ 557 h 558"/>
                <a:gd name="T6" fmla="*/ 0 w 665"/>
                <a:gd name="T7" fmla="*/ 557 h 558"/>
                <a:gd name="T8" fmla="*/ 664 w 665"/>
                <a:gd name="T9" fmla="*/ 0 h 558"/>
                <a:gd name="T10" fmla="*/ 0 w 665"/>
                <a:gd name="T11" fmla="*/ 557 h 558"/>
              </a:gdLst>
              <a:ahLst/>
              <a:cxnLst>
                <a:cxn ang="0">
                  <a:pos x="T0" y="T1"/>
                </a:cxn>
                <a:cxn ang="0">
                  <a:pos x="T2" y="T3"/>
                </a:cxn>
                <a:cxn ang="0">
                  <a:pos x="T4" y="T5"/>
                </a:cxn>
                <a:cxn ang="0">
                  <a:pos x="T6" y="T7"/>
                </a:cxn>
                <a:cxn ang="0">
                  <a:pos x="T8" y="T9"/>
                </a:cxn>
                <a:cxn ang="0">
                  <a:pos x="T10" y="T11"/>
                </a:cxn>
              </a:cxnLst>
              <a:rect l="0" t="0" r="r" b="b"/>
              <a:pathLst>
                <a:path w="665" h="558">
                  <a:moveTo>
                    <a:pt x="0" y="557"/>
                  </a:moveTo>
                  <a:lnTo>
                    <a:pt x="0" y="557"/>
                  </a:lnTo>
                  <a:lnTo>
                    <a:pt x="0" y="557"/>
                  </a:lnTo>
                  <a:lnTo>
                    <a:pt x="0" y="557"/>
                  </a:lnTo>
                  <a:cubicBezTo>
                    <a:pt x="230" y="390"/>
                    <a:pt x="449" y="201"/>
                    <a:pt x="664" y="0"/>
                  </a:cubicBezTo>
                  <a:cubicBezTo>
                    <a:pt x="449" y="201"/>
                    <a:pt x="230" y="390"/>
                    <a:pt x="0" y="557"/>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22"/>
            <p:cNvSpPr>
              <a:spLocks noChangeArrowheads="1"/>
            </p:cNvSpPr>
            <p:nvPr/>
          </p:nvSpPr>
          <p:spPr bwMode="auto">
            <a:xfrm>
              <a:off x="3006725" y="4364038"/>
              <a:ext cx="49213" cy="49212"/>
            </a:xfrm>
            <a:custGeom>
              <a:avLst/>
              <a:gdLst>
                <a:gd name="T0" fmla="*/ 135 w 136"/>
                <a:gd name="T1" fmla="*/ 0 h 135"/>
                <a:gd name="T2" fmla="*/ 135 w 136"/>
                <a:gd name="T3" fmla="*/ 0 h 135"/>
                <a:gd name="T4" fmla="*/ 135 w 136"/>
                <a:gd name="T5" fmla="*/ 0 h 135"/>
                <a:gd name="T6" fmla="*/ 135 w 136"/>
                <a:gd name="T7" fmla="*/ 0 h 135"/>
                <a:gd name="T8" fmla="*/ 0 w 136"/>
                <a:gd name="T9" fmla="*/ 134 h 135"/>
                <a:gd name="T10" fmla="*/ 135 w 136"/>
                <a:gd name="T11" fmla="*/ 0 h 135"/>
              </a:gdLst>
              <a:ahLst/>
              <a:cxnLst>
                <a:cxn ang="0">
                  <a:pos x="T0" y="T1"/>
                </a:cxn>
                <a:cxn ang="0">
                  <a:pos x="T2" y="T3"/>
                </a:cxn>
                <a:cxn ang="0">
                  <a:pos x="T4" y="T5"/>
                </a:cxn>
                <a:cxn ang="0">
                  <a:pos x="T6" y="T7"/>
                </a:cxn>
                <a:cxn ang="0">
                  <a:pos x="T8" y="T9"/>
                </a:cxn>
                <a:cxn ang="0">
                  <a:pos x="T10" y="T11"/>
                </a:cxn>
              </a:cxnLst>
              <a:rect l="0" t="0" r="r" b="b"/>
              <a:pathLst>
                <a:path w="136" h="135">
                  <a:moveTo>
                    <a:pt x="135" y="0"/>
                  </a:moveTo>
                  <a:lnTo>
                    <a:pt x="135" y="0"/>
                  </a:lnTo>
                  <a:lnTo>
                    <a:pt x="135" y="0"/>
                  </a:lnTo>
                  <a:lnTo>
                    <a:pt x="135" y="0"/>
                  </a:lnTo>
                  <a:cubicBezTo>
                    <a:pt x="90" y="45"/>
                    <a:pt x="45" y="91"/>
                    <a:pt x="0" y="134"/>
                  </a:cubicBezTo>
                  <a:cubicBezTo>
                    <a:pt x="45" y="91"/>
                    <a:pt x="90" y="45"/>
                    <a:pt x="135"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23"/>
            <p:cNvSpPr>
              <a:spLocks noChangeArrowheads="1"/>
            </p:cNvSpPr>
            <p:nvPr/>
          </p:nvSpPr>
          <p:spPr bwMode="auto">
            <a:xfrm>
              <a:off x="3865563" y="3368675"/>
              <a:ext cx="560387" cy="233363"/>
            </a:xfrm>
            <a:custGeom>
              <a:avLst/>
              <a:gdLst>
                <a:gd name="T0" fmla="*/ 1557 w 1558"/>
                <a:gd name="T1" fmla="*/ 0 h 648"/>
                <a:gd name="T2" fmla="*/ 1557 w 1558"/>
                <a:gd name="T3" fmla="*/ 0 h 648"/>
                <a:gd name="T4" fmla="*/ 1557 w 1558"/>
                <a:gd name="T5" fmla="*/ 0 h 648"/>
                <a:gd name="T6" fmla="*/ 1557 w 1558"/>
                <a:gd name="T7" fmla="*/ 0 h 648"/>
                <a:gd name="T8" fmla="*/ 0 w 1558"/>
                <a:gd name="T9" fmla="*/ 647 h 648"/>
                <a:gd name="T10" fmla="*/ 1557 w 1558"/>
                <a:gd name="T11" fmla="*/ 0 h 648"/>
              </a:gdLst>
              <a:ahLst/>
              <a:cxnLst>
                <a:cxn ang="0">
                  <a:pos x="T0" y="T1"/>
                </a:cxn>
                <a:cxn ang="0">
                  <a:pos x="T2" y="T3"/>
                </a:cxn>
                <a:cxn ang="0">
                  <a:pos x="T4" y="T5"/>
                </a:cxn>
                <a:cxn ang="0">
                  <a:pos x="T6" y="T7"/>
                </a:cxn>
                <a:cxn ang="0">
                  <a:pos x="T8" y="T9"/>
                </a:cxn>
                <a:cxn ang="0">
                  <a:pos x="T10" y="T11"/>
                </a:cxn>
              </a:cxnLst>
              <a:rect l="0" t="0" r="r" b="b"/>
              <a:pathLst>
                <a:path w="1558" h="648">
                  <a:moveTo>
                    <a:pt x="1557" y="0"/>
                  </a:moveTo>
                  <a:lnTo>
                    <a:pt x="1557" y="0"/>
                  </a:lnTo>
                  <a:lnTo>
                    <a:pt x="1557" y="0"/>
                  </a:lnTo>
                  <a:lnTo>
                    <a:pt x="1557" y="0"/>
                  </a:lnTo>
                  <a:cubicBezTo>
                    <a:pt x="970" y="88"/>
                    <a:pt x="463" y="327"/>
                    <a:pt x="0" y="647"/>
                  </a:cubicBezTo>
                  <a:cubicBezTo>
                    <a:pt x="463" y="327"/>
                    <a:pt x="970" y="88"/>
                    <a:pt x="1557"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24"/>
            <p:cNvSpPr>
              <a:spLocks noChangeArrowheads="1"/>
            </p:cNvSpPr>
            <p:nvPr/>
          </p:nvSpPr>
          <p:spPr bwMode="auto">
            <a:xfrm>
              <a:off x="481013" y="835025"/>
              <a:ext cx="5273675" cy="5280025"/>
            </a:xfrm>
            <a:custGeom>
              <a:avLst/>
              <a:gdLst>
                <a:gd name="T0" fmla="*/ 11993 w 14647"/>
                <a:gd name="T1" fmla="*/ 7501 h 14666"/>
                <a:gd name="T2" fmla="*/ 11993 w 14647"/>
                <a:gd name="T3" fmla="*/ 7501 h 14666"/>
                <a:gd name="T4" fmla="*/ 11993 w 14647"/>
                <a:gd name="T5" fmla="*/ 7501 h 14666"/>
                <a:gd name="T6" fmla="*/ 11993 w 14647"/>
                <a:gd name="T7" fmla="*/ 7501 h 14666"/>
                <a:gd name="T8" fmla="*/ 11358 w 14647"/>
                <a:gd name="T9" fmla="*/ 7514 h 14666"/>
                <a:gd name="T10" fmla="*/ 4823 w 14647"/>
                <a:gd name="T11" fmla="*/ 11736 h 14666"/>
                <a:gd name="T12" fmla="*/ 4191 w 14647"/>
                <a:gd name="T13" fmla="*/ 11750 h 14666"/>
                <a:gd name="T14" fmla="*/ 3921 w 14647"/>
                <a:gd name="T15" fmla="*/ 11254 h 14666"/>
                <a:gd name="T16" fmla="*/ 1268 w 14647"/>
                <a:gd name="T17" fmla="*/ 6369 h 14666"/>
                <a:gd name="T18" fmla="*/ 1000 w 14647"/>
                <a:gd name="T19" fmla="*/ 5874 h 14666"/>
                <a:gd name="T20" fmla="*/ 1634 w 14647"/>
                <a:gd name="T21" fmla="*/ 5860 h 14666"/>
                <a:gd name="T22" fmla="*/ 8169 w 14647"/>
                <a:gd name="T23" fmla="*/ 1638 h 14666"/>
                <a:gd name="T24" fmla="*/ 8801 w 14647"/>
                <a:gd name="T25" fmla="*/ 1625 h 14666"/>
                <a:gd name="T26" fmla="*/ 9071 w 14647"/>
                <a:gd name="T27" fmla="*/ 2121 h 14666"/>
                <a:gd name="T28" fmla="*/ 11723 w 14647"/>
                <a:gd name="T29" fmla="*/ 7005 h 14666"/>
                <a:gd name="T30" fmla="*/ 11723 w 14647"/>
                <a:gd name="T31" fmla="*/ 7005 h 14666"/>
                <a:gd name="T32" fmla="*/ 11993 w 14647"/>
                <a:gd name="T33" fmla="*/ 7501 h 14666"/>
                <a:gd name="T34" fmla="*/ 9465 w 14647"/>
                <a:gd name="T35" fmla="*/ 1039 h 14666"/>
                <a:gd name="T36" fmla="*/ 9465 w 14647"/>
                <a:gd name="T37" fmla="*/ 1039 h 14666"/>
                <a:gd name="T38" fmla="*/ 9465 w 14647"/>
                <a:gd name="T39" fmla="*/ 1039 h 14666"/>
                <a:gd name="T40" fmla="*/ 9465 w 14647"/>
                <a:gd name="T41" fmla="*/ 1039 h 14666"/>
                <a:gd name="T42" fmla="*/ 9465 w 14647"/>
                <a:gd name="T43" fmla="*/ 1039 h 14666"/>
                <a:gd name="T44" fmla="*/ 10271 w 14647"/>
                <a:gd name="T45" fmla="*/ 1277 h 14666"/>
                <a:gd name="T46" fmla="*/ 10271 w 14647"/>
                <a:gd name="T47" fmla="*/ 1277 h 14666"/>
                <a:gd name="T48" fmla="*/ 14458 w 14647"/>
                <a:gd name="T49" fmla="*/ 8985 h 14666"/>
                <a:gd name="T50" fmla="*/ 14458 w 14647"/>
                <a:gd name="T51" fmla="*/ 8985 h 14666"/>
                <a:gd name="T52" fmla="*/ 14646 w 14647"/>
                <a:gd name="T53" fmla="*/ 7332 h 14666"/>
                <a:gd name="T54" fmla="*/ 7322 w 14647"/>
                <a:gd name="T55" fmla="*/ 0 h 14666"/>
                <a:gd name="T56" fmla="*/ 0 w 14647"/>
                <a:gd name="T57" fmla="*/ 7332 h 14666"/>
                <a:gd name="T58" fmla="*/ 7322 w 14647"/>
                <a:gd name="T59" fmla="*/ 14665 h 14666"/>
                <a:gd name="T60" fmla="*/ 11202 w 14647"/>
                <a:gd name="T61" fmla="*/ 13552 h 14666"/>
                <a:gd name="T62" fmla="*/ 11202 w 14647"/>
                <a:gd name="T63" fmla="*/ 13552 h 14666"/>
                <a:gd name="T64" fmla="*/ 10779 w 14647"/>
                <a:gd name="T65" fmla="*/ 12507 h 14666"/>
                <a:gd name="T66" fmla="*/ 10124 w 14647"/>
                <a:gd name="T67" fmla="*/ 10898 h 14666"/>
                <a:gd name="T68" fmla="*/ 10124 w 14647"/>
                <a:gd name="T69" fmla="*/ 10898 h 14666"/>
                <a:gd name="T70" fmla="*/ 10162 w 14647"/>
                <a:gd name="T71" fmla="*/ 9848 h 14666"/>
                <a:gd name="T72" fmla="*/ 10906 w 14647"/>
                <a:gd name="T73" fmla="*/ 9470 h 14666"/>
                <a:gd name="T74" fmla="*/ 11438 w 14647"/>
                <a:gd name="T75" fmla="*/ 9584 h 14666"/>
                <a:gd name="T76" fmla="*/ 11438 w 14647"/>
                <a:gd name="T77" fmla="*/ 9584 h 14666"/>
                <a:gd name="T78" fmla="*/ 13055 w 14647"/>
                <a:gd name="T79" fmla="*/ 10244 h 14666"/>
                <a:gd name="T80" fmla="*/ 13886 w 14647"/>
                <a:gd name="T81" fmla="*/ 10583 h 14666"/>
                <a:gd name="T82" fmla="*/ 13886 w 14647"/>
                <a:gd name="T83" fmla="*/ 10583 h 14666"/>
                <a:gd name="T84" fmla="*/ 13926 w 14647"/>
                <a:gd name="T85" fmla="*/ 10501 h 14666"/>
                <a:gd name="T86" fmla="*/ 13926 w 14647"/>
                <a:gd name="T87" fmla="*/ 10501 h 14666"/>
                <a:gd name="T88" fmla="*/ 9227 w 14647"/>
                <a:gd name="T89" fmla="*/ 1847 h 14666"/>
                <a:gd name="T90" fmla="*/ 9227 w 14647"/>
                <a:gd name="T91" fmla="*/ 1847 h 14666"/>
                <a:gd name="T92" fmla="*/ 9465 w 14647"/>
                <a:gd name="T93" fmla="*/ 1039 h 14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47" h="14666">
                  <a:moveTo>
                    <a:pt x="11993" y="7501"/>
                  </a:moveTo>
                  <a:lnTo>
                    <a:pt x="11993" y="7501"/>
                  </a:lnTo>
                  <a:lnTo>
                    <a:pt x="11993" y="7501"/>
                  </a:lnTo>
                  <a:lnTo>
                    <a:pt x="11993" y="7501"/>
                  </a:lnTo>
                  <a:cubicBezTo>
                    <a:pt x="11771" y="7485"/>
                    <a:pt x="11559" y="7491"/>
                    <a:pt x="11358" y="7514"/>
                  </a:cubicBezTo>
                  <a:cubicBezTo>
                    <a:pt x="8587" y="7827"/>
                    <a:pt x="7597" y="11423"/>
                    <a:pt x="4823" y="11736"/>
                  </a:cubicBezTo>
                  <a:cubicBezTo>
                    <a:pt x="4622" y="11758"/>
                    <a:pt x="4413" y="11763"/>
                    <a:pt x="4191" y="11750"/>
                  </a:cubicBezTo>
                  <a:cubicBezTo>
                    <a:pt x="4101" y="11586"/>
                    <a:pt x="4011" y="11418"/>
                    <a:pt x="3921" y="11254"/>
                  </a:cubicBezTo>
                  <a:cubicBezTo>
                    <a:pt x="3036" y="9626"/>
                    <a:pt x="2152" y="7996"/>
                    <a:pt x="1268" y="6369"/>
                  </a:cubicBezTo>
                  <a:cubicBezTo>
                    <a:pt x="1178" y="6205"/>
                    <a:pt x="1088" y="6041"/>
                    <a:pt x="1000" y="5874"/>
                  </a:cubicBezTo>
                  <a:cubicBezTo>
                    <a:pt x="1221" y="5889"/>
                    <a:pt x="1433" y="5884"/>
                    <a:pt x="1634" y="5860"/>
                  </a:cubicBezTo>
                  <a:cubicBezTo>
                    <a:pt x="4408" y="5551"/>
                    <a:pt x="5395" y="1950"/>
                    <a:pt x="8169" y="1638"/>
                  </a:cubicBezTo>
                  <a:cubicBezTo>
                    <a:pt x="8370" y="1617"/>
                    <a:pt x="8581" y="1612"/>
                    <a:pt x="8801" y="1625"/>
                  </a:cubicBezTo>
                  <a:cubicBezTo>
                    <a:pt x="8891" y="1792"/>
                    <a:pt x="8981" y="1956"/>
                    <a:pt x="9071" y="2121"/>
                  </a:cubicBezTo>
                  <a:cubicBezTo>
                    <a:pt x="9955" y="3748"/>
                    <a:pt x="10840" y="5379"/>
                    <a:pt x="11723" y="7005"/>
                  </a:cubicBezTo>
                  <a:lnTo>
                    <a:pt x="11723" y="7005"/>
                  </a:lnTo>
                  <a:lnTo>
                    <a:pt x="11993" y="7501"/>
                  </a:lnTo>
                  <a:close/>
                  <a:moveTo>
                    <a:pt x="9465" y="1039"/>
                  </a:moveTo>
                  <a:lnTo>
                    <a:pt x="9465" y="1039"/>
                  </a:lnTo>
                  <a:lnTo>
                    <a:pt x="9465" y="1039"/>
                  </a:lnTo>
                  <a:lnTo>
                    <a:pt x="9465" y="1039"/>
                  </a:lnTo>
                  <a:lnTo>
                    <a:pt x="9465" y="1039"/>
                  </a:lnTo>
                  <a:cubicBezTo>
                    <a:pt x="9751" y="883"/>
                    <a:pt x="10113" y="992"/>
                    <a:pt x="10271" y="1277"/>
                  </a:cubicBezTo>
                  <a:lnTo>
                    <a:pt x="10271" y="1277"/>
                  </a:lnTo>
                  <a:lnTo>
                    <a:pt x="14458" y="8985"/>
                  </a:lnTo>
                  <a:lnTo>
                    <a:pt x="14458" y="8985"/>
                  </a:lnTo>
                  <a:cubicBezTo>
                    <a:pt x="14579" y="8455"/>
                    <a:pt x="14646" y="7901"/>
                    <a:pt x="14646" y="7332"/>
                  </a:cubicBezTo>
                  <a:cubicBezTo>
                    <a:pt x="14646" y="3282"/>
                    <a:pt x="11366" y="0"/>
                    <a:pt x="7322" y="0"/>
                  </a:cubicBezTo>
                  <a:cubicBezTo>
                    <a:pt x="3277" y="0"/>
                    <a:pt x="0" y="3282"/>
                    <a:pt x="0" y="7332"/>
                  </a:cubicBezTo>
                  <a:cubicBezTo>
                    <a:pt x="0" y="11381"/>
                    <a:pt x="3277" y="14665"/>
                    <a:pt x="7322" y="14665"/>
                  </a:cubicBezTo>
                  <a:cubicBezTo>
                    <a:pt x="8748" y="14665"/>
                    <a:pt x="10076" y="14257"/>
                    <a:pt x="11202" y="13552"/>
                  </a:cubicBezTo>
                  <a:lnTo>
                    <a:pt x="11202" y="13552"/>
                  </a:lnTo>
                  <a:lnTo>
                    <a:pt x="10779" y="12507"/>
                  </a:lnTo>
                  <a:lnTo>
                    <a:pt x="10124" y="10898"/>
                  </a:lnTo>
                  <a:lnTo>
                    <a:pt x="10124" y="10898"/>
                  </a:lnTo>
                  <a:cubicBezTo>
                    <a:pt x="9918" y="10387"/>
                    <a:pt x="10029" y="10045"/>
                    <a:pt x="10162" y="9848"/>
                  </a:cubicBezTo>
                  <a:cubicBezTo>
                    <a:pt x="10324" y="9608"/>
                    <a:pt x="10596" y="9470"/>
                    <a:pt x="10906" y="9470"/>
                  </a:cubicBezTo>
                  <a:cubicBezTo>
                    <a:pt x="11072" y="9470"/>
                    <a:pt x="11250" y="9510"/>
                    <a:pt x="11438" y="9584"/>
                  </a:cubicBezTo>
                  <a:lnTo>
                    <a:pt x="11438" y="9584"/>
                  </a:lnTo>
                  <a:lnTo>
                    <a:pt x="13055" y="10244"/>
                  </a:lnTo>
                  <a:lnTo>
                    <a:pt x="13886" y="10583"/>
                  </a:lnTo>
                  <a:lnTo>
                    <a:pt x="13886" y="10583"/>
                  </a:lnTo>
                  <a:cubicBezTo>
                    <a:pt x="13902" y="10557"/>
                    <a:pt x="13913" y="10528"/>
                    <a:pt x="13926" y="10501"/>
                  </a:cubicBezTo>
                  <a:lnTo>
                    <a:pt x="13926" y="10501"/>
                  </a:lnTo>
                  <a:lnTo>
                    <a:pt x="9227" y="1847"/>
                  </a:lnTo>
                  <a:lnTo>
                    <a:pt x="9227" y="1847"/>
                  </a:lnTo>
                  <a:cubicBezTo>
                    <a:pt x="9071" y="1559"/>
                    <a:pt x="9177" y="1195"/>
                    <a:pt x="9465" y="1039"/>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25"/>
            <p:cNvSpPr>
              <a:spLocks noChangeArrowheads="1"/>
            </p:cNvSpPr>
            <p:nvPr/>
          </p:nvSpPr>
          <p:spPr bwMode="auto">
            <a:xfrm>
              <a:off x="2663825" y="1603375"/>
              <a:ext cx="855663" cy="439738"/>
            </a:xfrm>
            <a:custGeom>
              <a:avLst/>
              <a:gdLst>
                <a:gd name="T0" fmla="*/ 2374 w 2375"/>
                <a:gd name="T1" fmla="*/ 0 h 1220"/>
                <a:gd name="T2" fmla="*/ 2374 w 2375"/>
                <a:gd name="T3" fmla="*/ 0 h 1220"/>
                <a:gd name="T4" fmla="*/ 2374 w 2375"/>
                <a:gd name="T5" fmla="*/ 0 h 1220"/>
                <a:gd name="T6" fmla="*/ 2374 w 2375"/>
                <a:gd name="T7" fmla="*/ 0 h 1220"/>
                <a:gd name="T8" fmla="*/ 0 w 2375"/>
                <a:gd name="T9" fmla="*/ 1219 h 1220"/>
                <a:gd name="T10" fmla="*/ 572 w 2375"/>
                <a:gd name="T11" fmla="*/ 747 h 1220"/>
                <a:gd name="T12" fmla="*/ 2374 w 2375"/>
                <a:gd name="T13" fmla="*/ 0 h 1220"/>
              </a:gdLst>
              <a:ahLst/>
              <a:cxnLst>
                <a:cxn ang="0">
                  <a:pos x="T0" y="T1"/>
                </a:cxn>
                <a:cxn ang="0">
                  <a:pos x="T2" y="T3"/>
                </a:cxn>
                <a:cxn ang="0">
                  <a:pos x="T4" y="T5"/>
                </a:cxn>
                <a:cxn ang="0">
                  <a:pos x="T6" y="T7"/>
                </a:cxn>
                <a:cxn ang="0">
                  <a:pos x="T8" y="T9"/>
                </a:cxn>
                <a:cxn ang="0">
                  <a:pos x="T10" y="T11"/>
                </a:cxn>
                <a:cxn ang="0">
                  <a:pos x="T12" y="T13"/>
                </a:cxn>
              </a:cxnLst>
              <a:rect l="0" t="0" r="r" b="b"/>
              <a:pathLst>
                <a:path w="2375" h="1220">
                  <a:moveTo>
                    <a:pt x="2374" y="0"/>
                  </a:moveTo>
                  <a:lnTo>
                    <a:pt x="2374" y="0"/>
                  </a:lnTo>
                  <a:lnTo>
                    <a:pt x="2374" y="0"/>
                  </a:lnTo>
                  <a:lnTo>
                    <a:pt x="2374" y="0"/>
                  </a:lnTo>
                  <a:cubicBezTo>
                    <a:pt x="1418" y="109"/>
                    <a:pt x="677" y="604"/>
                    <a:pt x="0" y="1219"/>
                  </a:cubicBezTo>
                  <a:cubicBezTo>
                    <a:pt x="185" y="1053"/>
                    <a:pt x="376" y="893"/>
                    <a:pt x="572" y="747"/>
                  </a:cubicBezTo>
                  <a:cubicBezTo>
                    <a:pt x="1098" y="363"/>
                    <a:pt x="1680" y="79"/>
                    <a:pt x="2374"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26"/>
            <p:cNvSpPr>
              <a:spLocks noChangeArrowheads="1"/>
            </p:cNvSpPr>
            <p:nvPr/>
          </p:nvSpPr>
          <p:spPr bwMode="auto">
            <a:xfrm>
              <a:off x="1165225" y="2909888"/>
              <a:ext cx="569913" cy="214312"/>
            </a:xfrm>
            <a:custGeom>
              <a:avLst/>
              <a:gdLst>
                <a:gd name="T0" fmla="*/ 0 w 1582"/>
                <a:gd name="T1" fmla="*/ 594 h 595"/>
                <a:gd name="T2" fmla="*/ 0 w 1582"/>
                <a:gd name="T3" fmla="*/ 594 h 595"/>
                <a:gd name="T4" fmla="*/ 0 w 1582"/>
                <a:gd name="T5" fmla="*/ 594 h 595"/>
                <a:gd name="T6" fmla="*/ 0 w 1582"/>
                <a:gd name="T7" fmla="*/ 594 h 595"/>
                <a:gd name="T8" fmla="*/ 1581 w 1582"/>
                <a:gd name="T9" fmla="*/ 0 h 595"/>
                <a:gd name="T10" fmla="*/ 0 w 1582"/>
                <a:gd name="T11" fmla="*/ 594 h 595"/>
              </a:gdLst>
              <a:ahLst/>
              <a:cxnLst>
                <a:cxn ang="0">
                  <a:pos x="T0" y="T1"/>
                </a:cxn>
                <a:cxn ang="0">
                  <a:pos x="T2" y="T3"/>
                </a:cxn>
                <a:cxn ang="0">
                  <a:pos x="T4" y="T5"/>
                </a:cxn>
                <a:cxn ang="0">
                  <a:pos x="T6" y="T7"/>
                </a:cxn>
                <a:cxn ang="0">
                  <a:pos x="T8" y="T9"/>
                </a:cxn>
                <a:cxn ang="0">
                  <a:pos x="T10" y="T11"/>
                </a:cxn>
              </a:cxnLst>
              <a:rect l="0" t="0" r="r" b="b"/>
              <a:pathLst>
                <a:path w="1582" h="595">
                  <a:moveTo>
                    <a:pt x="0" y="594"/>
                  </a:moveTo>
                  <a:lnTo>
                    <a:pt x="0" y="594"/>
                  </a:lnTo>
                  <a:lnTo>
                    <a:pt x="0" y="594"/>
                  </a:lnTo>
                  <a:lnTo>
                    <a:pt x="0" y="594"/>
                  </a:lnTo>
                  <a:cubicBezTo>
                    <a:pt x="598" y="528"/>
                    <a:pt x="1111" y="308"/>
                    <a:pt x="1581" y="0"/>
                  </a:cubicBezTo>
                  <a:cubicBezTo>
                    <a:pt x="1111" y="308"/>
                    <a:pt x="598" y="528"/>
                    <a:pt x="0" y="59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27"/>
            <p:cNvSpPr>
              <a:spLocks noChangeArrowheads="1"/>
            </p:cNvSpPr>
            <p:nvPr/>
          </p:nvSpPr>
          <p:spPr bwMode="auto">
            <a:xfrm>
              <a:off x="3187700" y="2190750"/>
              <a:ext cx="968375" cy="855663"/>
            </a:xfrm>
            <a:custGeom>
              <a:avLst/>
              <a:gdLst>
                <a:gd name="T0" fmla="*/ 0 w 2688"/>
                <a:gd name="T1" fmla="*/ 745 h 2376"/>
                <a:gd name="T2" fmla="*/ 0 w 2688"/>
                <a:gd name="T3" fmla="*/ 745 h 2376"/>
                <a:gd name="T4" fmla="*/ 0 w 2688"/>
                <a:gd name="T5" fmla="*/ 745 h 2376"/>
                <a:gd name="T6" fmla="*/ 0 w 2688"/>
                <a:gd name="T7" fmla="*/ 745 h 2376"/>
                <a:gd name="T8" fmla="*/ 884 w 2688"/>
                <a:gd name="T9" fmla="*/ 2375 h 2376"/>
                <a:gd name="T10" fmla="*/ 2687 w 2688"/>
                <a:gd name="T11" fmla="*/ 1628 h 2376"/>
                <a:gd name="T12" fmla="*/ 2244 w 2688"/>
                <a:gd name="T13" fmla="*/ 814 h 2376"/>
                <a:gd name="T14" fmla="*/ 1802 w 2688"/>
                <a:gd name="T15" fmla="*/ 0 h 2376"/>
                <a:gd name="T16" fmla="*/ 0 w 2688"/>
                <a:gd name="T17" fmla="*/ 745 h 2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8" h="2376">
                  <a:moveTo>
                    <a:pt x="0" y="745"/>
                  </a:moveTo>
                  <a:lnTo>
                    <a:pt x="0" y="745"/>
                  </a:lnTo>
                  <a:lnTo>
                    <a:pt x="0" y="745"/>
                  </a:lnTo>
                  <a:lnTo>
                    <a:pt x="0" y="745"/>
                  </a:lnTo>
                  <a:cubicBezTo>
                    <a:pt x="297" y="1288"/>
                    <a:pt x="590" y="1832"/>
                    <a:pt x="884" y="2375"/>
                  </a:cubicBezTo>
                  <a:cubicBezTo>
                    <a:pt x="1411" y="1988"/>
                    <a:pt x="1993" y="1705"/>
                    <a:pt x="2687" y="1628"/>
                  </a:cubicBezTo>
                  <a:cubicBezTo>
                    <a:pt x="2538" y="1354"/>
                    <a:pt x="2390" y="1085"/>
                    <a:pt x="2244" y="814"/>
                  </a:cubicBezTo>
                  <a:cubicBezTo>
                    <a:pt x="2096" y="541"/>
                    <a:pt x="1948" y="270"/>
                    <a:pt x="1802" y="0"/>
                  </a:cubicBezTo>
                  <a:cubicBezTo>
                    <a:pt x="1109" y="77"/>
                    <a:pt x="527" y="360"/>
                    <a:pt x="0" y="745"/>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28"/>
            <p:cNvSpPr>
              <a:spLocks noChangeArrowheads="1"/>
            </p:cNvSpPr>
            <p:nvPr/>
          </p:nvSpPr>
          <p:spPr bwMode="auto">
            <a:xfrm>
              <a:off x="3505200" y="2776538"/>
              <a:ext cx="649288" cy="269875"/>
            </a:xfrm>
            <a:custGeom>
              <a:avLst/>
              <a:gdLst>
                <a:gd name="T0" fmla="*/ 1803 w 1804"/>
                <a:gd name="T1" fmla="*/ 0 h 748"/>
                <a:gd name="T2" fmla="*/ 1803 w 1804"/>
                <a:gd name="T3" fmla="*/ 0 h 748"/>
                <a:gd name="T4" fmla="*/ 1803 w 1804"/>
                <a:gd name="T5" fmla="*/ 0 h 748"/>
                <a:gd name="T6" fmla="*/ 1803 w 1804"/>
                <a:gd name="T7" fmla="*/ 0 h 748"/>
                <a:gd name="T8" fmla="*/ 1803 w 1804"/>
                <a:gd name="T9" fmla="*/ 0 h 748"/>
                <a:gd name="T10" fmla="*/ 0 w 1804"/>
                <a:gd name="T11" fmla="*/ 747 h 748"/>
                <a:gd name="T12" fmla="*/ 1803 w 1804"/>
                <a:gd name="T13" fmla="*/ 0 h 748"/>
              </a:gdLst>
              <a:ahLst/>
              <a:cxnLst>
                <a:cxn ang="0">
                  <a:pos x="T0" y="T1"/>
                </a:cxn>
                <a:cxn ang="0">
                  <a:pos x="T2" y="T3"/>
                </a:cxn>
                <a:cxn ang="0">
                  <a:pos x="T4" y="T5"/>
                </a:cxn>
                <a:cxn ang="0">
                  <a:pos x="T6" y="T7"/>
                </a:cxn>
                <a:cxn ang="0">
                  <a:pos x="T8" y="T9"/>
                </a:cxn>
                <a:cxn ang="0">
                  <a:pos x="T10" y="T11"/>
                </a:cxn>
                <a:cxn ang="0">
                  <a:pos x="T12" y="T13"/>
                </a:cxn>
              </a:cxnLst>
              <a:rect l="0" t="0" r="r" b="b"/>
              <a:pathLst>
                <a:path w="1804" h="748">
                  <a:moveTo>
                    <a:pt x="1803" y="0"/>
                  </a:moveTo>
                  <a:lnTo>
                    <a:pt x="1803" y="0"/>
                  </a:lnTo>
                  <a:lnTo>
                    <a:pt x="1803" y="0"/>
                  </a:lnTo>
                  <a:lnTo>
                    <a:pt x="1803" y="0"/>
                  </a:lnTo>
                  <a:lnTo>
                    <a:pt x="1803" y="0"/>
                  </a:lnTo>
                  <a:cubicBezTo>
                    <a:pt x="1109" y="77"/>
                    <a:pt x="527" y="360"/>
                    <a:pt x="0" y="747"/>
                  </a:cubicBezTo>
                  <a:cubicBezTo>
                    <a:pt x="527" y="360"/>
                    <a:pt x="1109" y="77"/>
                    <a:pt x="1803"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29"/>
            <p:cNvSpPr>
              <a:spLocks noChangeArrowheads="1"/>
            </p:cNvSpPr>
            <p:nvPr/>
          </p:nvSpPr>
          <p:spPr bwMode="auto">
            <a:xfrm>
              <a:off x="3187700" y="2190750"/>
              <a:ext cx="649288" cy="268288"/>
            </a:xfrm>
            <a:custGeom>
              <a:avLst/>
              <a:gdLst>
                <a:gd name="T0" fmla="*/ 0 w 1803"/>
                <a:gd name="T1" fmla="*/ 745 h 746"/>
                <a:gd name="T2" fmla="*/ 0 w 1803"/>
                <a:gd name="T3" fmla="*/ 745 h 746"/>
                <a:gd name="T4" fmla="*/ 0 w 1803"/>
                <a:gd name="T5" fmla="*/ 745 h 746"/>
                <a:gd name="T6" fmla="*/ 0 w 1803"/>
                <a:gd name="T7" fmla="*/ 745 h 746"/>
                <a:gd name="T8" fmla="*/ 1802 w 1803"/>
                <a:gd name="T9" fmla="*/ 0 h 746"/>
                <a:gd name="T10" fmla="*/ 0 w 1803"/>
                <a:gd name="T11" fmla="*/ 745 h 746"/>
              </a:gdLst>
              <a:ahLst/>
              <a:cxnLst>
                <a:cxn ang="0">
                  <a:pos x="T0" y="T1"/>
                </a:cxn>
                <a:cxn ang="0">
                  <a:pos x="T2" y="T3"/>
                </a:cxn>
                <a:cxn ang="0">
                  <a:pos x="T4" y="T5"/>
                </a:cxn>
                <a:cxn ang="0">
                  <a:pos x="T6" y="T7"/>
                </a:cxn>
                <a:cxn ang="0">
                  <a:pos x="T8" y="T9"/>
                </a:cxn>
                <a:cxn ang="0">
                  <a:pos x="T10" y="T11"/>
                </a:cxn>
              </a:cxnLst>
              <a:rect l="0" t="0" r="r" b="b"/>
              <a:pathLst>
                <a:path w="1803" h="746">
                  <a:moveTo>
                    <a:pt x="0" y="745"/>
                  </a:moveTo>
                  <a:lnTo>
                    <a:pt x="0" y="745"/>
                  </a:lnTo>
                  <a:lnTo>
                    <a:pt x="0" y="745"/>
                  </a:lnTo>
                  <a:lnTo>
                    <a:pt x="0" y="745"/>
                  </a:lnTo>
                  <a:cubicBezTo>
                    <a:pt x="527" y="360"/>
                    <a:pt x="1109" y="77"/>
                    <a:pt x="1802" y="0"/>
                  </a:cubicBezTo>
                  <a:cubicBezTo>
                    <a:pt x="1109" y="77"/>
                    <a:pt x="527" y="360"/>
                    <a:pt x="0" y="745"/>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30"/>
            <p:cNvSpPr>
              <a:spLocks noChangeArrowheads="1"/>
            </p:cNvSpPr>
            <p:nvPr/>
          </p:nvSpPr>
          <p:spPr bwMode="auto">
            <a:xfrm>
              <a:off x="2978150" y="3044825"/>
              <a:ext cx="846138" cy="1077913"/>
            </a:xfrm>
            <a:custGeom>
              <a:avLst/>
              <a:gdLst>
                <a:gd name="T0" fmla="*/ 1466 w 2351"/>
                <a:gd name="T1" fmla="*/ 0 h 2992"/>
                <a:gd name="T2" fmla="*/ 1466 w 2351"/>
                <a:gd name="T3" fmla="*/ 0 h 2992"/>
                <a:gd name="T4" fmla="*/ 1466 w 2351"/>
                <a:gd name="T5" fmla="*/ 0 h 2992"/>
                <a:gd name="T6" fmla="*/ 1466 w 2351"/>
                <a:gd name="T7" fmla="*/ 0 h 2992"/>
                <a:gd name="T8" fmla="*/ 0 w 2351"/>
                <a:gd name="T9" fmla="*/ 1362 h 2992"/>
                <a:gd name="T10" fmla="*/ 0 w 2351"/>
                <a:gd name="T11" fmla="*/ 1362 h 2992"/>
                <a:gd name="T12" fmla="*/ 884 w 2351"/>
                <a:gd name="T13" fmla="*/ 2991 h 2992"/>
                <a:gd name="T14" fmla="*/ 884 w 2351"/>
                <a:gd name="T15" fmla="*/ 2991 h 2992"/>
                <a:gd name="T16" fmla="*/ 2284 w 2351"/>
                <a:gd name="T17" fmla="*/ 1677 h 2992"/>
                <a:gd name="T18" fmla="*/ 2350 w 2351"/>
                <a:gd name="T19" fmla="*/ 1627 h 2992"/>
                <a:gd name="T20" fmla="*/ 1466 w 2351"/>
                <a:gd name="T21" fmla="*/ 0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1" h="2992">
                  <a:moveTo>
                    <a:pt x="1466" y="0"/>
                  </a:moveTo>
                  <a:lnTo>
                    <a:pt x="1466" y="0"/>
                  </a:lnTo>
                  <a:lnTo>
                    <a:pt x="1466" y="0"/>
                  </a:lnTo>
                  <a:lnTo>
                    <a:pt x="1466" y="0"/>
                  </a:lnTo>
                  <a:cubicBezTo>
                    <a:pt x="942" y="385"/>
                    <a:pt x="471" y="874"/>
                    <a:pt x="0" y="1362"/>
                  </a:cubicBezTo>
                  <a:lnTo>
                    <a:pt x="0" y="1362"/>
                  </a:lnTo>
                  <a:lnTo>
                    <a:pt x="884" y="2991"/>
                  </a:lnTo>
                  <a:lnTo>
                    <a:pt x="884" y="2991"/>
                  </a:lnTo>
                  <a:cubicBezTo>
                    <a:pt x="1334" y="2522"/>
                    <a:pt x="1784" y="2056"/>
                    <a:pt x="2284" y="1677"/>
                  </a:cubicBezTo>
                  <a:cubicBezTo>
                    <a:pt x="2305" y="1661"/>
                    <a:pt x="2329" y="1643"/>
                    <a:pt x="2350" y="1627"/>
                  </a:cubicBezTo>
                  <a:cubicBezTo>
                    <a:pt x="2056" y="1084"/>
                    <a:pt x="1763" y="544"/>
                    <a:pt x="1466" y="0"/>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31"/>
            <p:cNvSpPr>
              <a:spLocks noChangeArrowheads="1"/>
            </p:cNvSpPr>
            <p:nvPr/>
          </p:nvSpPr>
          <p:spPr bwMode="auto">
            <a:xfrm>
              <a:off x="2341563" y="1871663"/>
              <a:ext cx="846137" cy="1077912"/>
            </a:xfrm>
            <a:custGeom>
              <a:avLst/>
              <a:gdLst>
                <a:gd name="T0" fmla="*/ 2350 w 2351"/>
                <a:gd name="T1" fmla="*/ 1628 h 2994"/>
                <a:gd name="T2" fmla="*/ 2350 w 2351"/>
                <a:gd name="T3" fmla="*/ 1628 h 2994"/>
                <a:gd name="T4" fmla="*/ 2350 w 2351"/>
                <a:gd name="T5" fmla="*/ 1628 h 2994"/>
                <a:gd name="T6" fmla="*/ 1467 w 2351"/>
                <a:gd name="T7" fmla="*/ 0 h 2994"/>
                <a:gd name="T8" fmla="*/ 1467 w 2351"/>
                <a:gd name="T9" fmla="*/ 0 h 2994"/>
                <a:gd name="T10" fmla="*/ 895 w 2351"/>
                <a:gd name="T11" fmla="*/ 472 h 2994"/>
                <a:gd name="T12" fmla="*/ 623 w 2351"/>
                <a:gd name="T13" fmla="*/ 732 h 2994"/>
                <a:gd name="T14" fmla="*/ 177 w 2351"/>
                <a:gd name="T15" fmla="*/ 1182 h 2994"/>
                <a:gd name="T16" fmla="*/ 0 w 2351"/>
                <a:gd name="T17" fmla="*/ 1366 h 2994"/>
                <a:gd name="T18" fmla="*/ 884 w 2351"/>
                <a:gd name="T19" fmla="*/ 2993 h 2994"/>
                <a:gd name="T20" fmla="*/ 2350 w 2351"/>
                <a:gd name="T21" fmla="*/ 1628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1" h="2994">
                  <a:moveTo>
                    <a:pt x="2350" y="1628"/>
                  </a:moveTo>
                  <a:lnTo>
                    <a:pt x="2350" y="1628"/>
                  </a:lnTo>
                  <a:lnTo>
                    <a:pt x="2350" y="1628"/>
                  </a:lnTo>
                  <a:lnTo>
                    <a:pt x="1467" y="0"/>
                  </a:lnTo>
                  <a:lnTo>
                    <a:pt x="1467" y="0"/>
                  </a:lnTo>
                  <a:cubicBezTo>
                    <a:pt x="1271" y="146"/>
                    <a:pt x="1080" y="306"/>
                    <a:pt x="895" y="472"/>
                  </a:cubicBezTo>
                  <a:cubicBezTo>
                    <a:pt x="802" y="557"/>
                    <a:pt x="712" y="644"/>
                    <a:pt x="623" y="732"/>
                  </a:cubicBezTo>
                  <a:cubicBezTo>
                    <a:pt x="471" y="878"/>
                    <a:pt x="323" y="1029"/>
                    <a:pt x="177" y="1182"/>
                  </a:cubicBezTo>
                  <a:cubicBezTo>
                    <a:pt x="116" y="1243"/>
                    <a:pt x="58" y="1304"/>
                    <a:pt x="0" y="1366"/>
                  </a:cubicBezTo>
                  <a:cubicBezTo>
                    <a:pt x="293" y="1906"/>
                    <a:pt x="591" y="2449"/>
                    <a:pt x="884" y="2993"/>
                  </a:cubicBezTo>
                  <a:cubicBezTo>
                    <a:pt x="1355" y="2506"/>
                    <a:pt x="1824" y="2015"/>
                    <a:pt x="2350" y="1628"/>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32"/>
            <p:cNvSpPr>
              <a:spLocks noChangeArrowheads="1"/>
            </p:cNvSpPr>
            <p:nvPr/>
          </p:nvSpPr>
          <p:spPr bwMode="auto">
            <a:xfrm>
              <a:off x="2659063" y="2459038"/>
              <a:ext cx="528637" cy="492125"/>
            </a:xfrm>
            <a:custGeom>
              <a:avLst/>
              <a:gdLst>
                <a:gd name="T0" fmla="*/ 1466 w 1467"/>
                <a:gd name="T1" fmla="*/ 0 h 1366"/>
                <a:gd name="T2" fmla="*/ 1466 w 1467"/>
                <a:gd name="T3" fmla="*/ 0 h 1366"/>
                <a:gd name="T4" fmla="*/ 1466 w 1467"/>
                <a:gd name="T5" fmla="*/ 0 h 1366"/>
                <a:gd name="T6" fmla="*/ 1466 w 1467"/>
                <a:gd name="T7" fmla="*/ 0 h 1366"/>
                <a:gd name="T8" fmla="*/ 0 w 1467"/>
                <a:gd name="T9" fmla="*/ 1365 h 1366"/>
                <a:gd name="T10" fmla="*/ 1466 w 1467"/>
                <a:gd name="T11" fmla="*/ 0 h 1366"/>
              </a:gdLst>
              <a:ahLst/>
              <a:cxnLst>
                <a:cxn ang="0">
                  <a:pos x="T0" y="T1"/>
                </a:cxn>
                <a:cxn ang="0">
                  <a:pos x="T2" y="T3"/>
                </a:cxn>
                <a:cxn ang="0">
                  <a:pos x="T4" y="T5"/>
                </a:cxn>
                <a:cxn ang="0">
                  <a:pos x="T6" y="T7"/>
                </a:cxn>
                <a:cxn ang="0">
                  <a:pos x="T8" y="T9"/>
                </a:cxn>
                <a:cxn ang="0">
                  <a:pos x="T10" y="T11"/>
                </a:cxn>
              </a:cxnLst>
              <a:rect l="0" t="0" r="r" b="b"/>
              <a:pathLst>
                <a:path w="1467" h="1366">
                  <a:moveTo>
                    <a:pt x="1466" y="0"/>
                  </a:moveTo>
                  <a:lnTo>
                    <a:pt x="1466" y="0"/>
                  </a:lnTo>
                  <a:lnTo>
                    <a:pt x="1466" y="0"/>
                  </a:lnTo>
                  <a:lnTo>
                    <a:pt x="1466" y="0"/>
                  </a:lnTo>
                  <a:cubicBezTo>
                    <a:pt x="940" y="387"/>
                    <a:pt x="471" y="878"/>
                    <a:pt x="0" y="1365"/>
                  </a:cubicBezTo>
                  <a:cubicBezTo>
                    <a:pt x="471" y="878"/>
                    <a:pt x="940" y="387"/>
                    <a:pt x="1466"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33"/>
            <p:cNvSpPr>
              <a:spLocks noChangeArrowheads="1"/>
            </p:cNvSpPr>
            <p:nvPr/>
          </p:nvSpPr>
          <p:spPr bwMode="auto">
            <a:xfrm>
              <a:off x="2132013" y="2949575"/>
              <a:ext cx="846137" cy="1077913"/>
            </a:xfrm>
            <a:custGeom>
              <a:avLst/>
              <a:gdLst>
                <a:gd name="T0" fmla="*/ 754 w 2351"/>
                <a:gd name="T1" fmla="*/ 721 h 2993"/>
                <a:gd name="T2" fmla="*/ 754 w 2351"/>
                <a:gd name="T3" fmla="*/ 721 h 2993"/>
                <a:gd name="T4" fmla="*/ 754 w 2351"/>
                <a:gd name="T5" fmla="*/ 721 h 2993"/>
                <a:gd name="T6" fmla="*/ 754 w 2351"/>
                <a:gd name="T7" fmla="*/ 721 h 2993"/>
                <a:gd name="T8" fmla="*/ 664 w 2351"/>
                <a:gd name="T9" fmla="*/ 806 h 2993"/>
                <a:gd name="T10" fmla="*/ 0 w 2351"/>
                <a:gd name="T11" fmla="*/ 1363 h 2993"/>
                <a:gd name="T12" fmla="*/ 883 w 2351"/>
                <a:gd name="T13" fmla="*/ 2992 h 2993"/>
                <a:gd name="T14" fmla="*/ 2350 w 2351"/>
                <a:gd name="T15" fmla="*/ 1627 h 2993"/>
                <a:gd name="T16" fmla="*/ 1466 w 2351"/>
                <a:gd name="T17" fmla="*/ 0 h 2993"/>
                <a:gd name="T18" fmla="*/ 754 w 2351"/>
                <a:gd name="T19" fmla="*/ 721 h 2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1" h="2993">
                  <a:moveTo>
                    <a:pt x="754" y="721"/>
                  </a:moveTo>
                  <a:lnTo>
                    <a:pt x="754" y="721"/>
                  </a:lnTo>
                  <a:lnTo>
                    <a:pt x="754" y="721"/>
                  </a:lnTo>
                  <a:lnTo>
                    <a:pt x="754" y="721"/>
                  </a:lnTo>
                  <a:cubicBezTo>
                    <a:pt x="725" y="750"/>
                    <a:pt x="693" y="777"/>
                    <a:pt x="664" y="806"/>
                  </a:cubicBezTo>
                  <a:cubicBezTo>
                    <a:pt x="449" y="1007"/>
                    <a:pt x="230" y="1196"/>
                    <a:pt x="0" y="1363"/>
                  </a:cubicBezTo>
                  <a:cubicBezTo>
                    <a:pt x="293" y="1905"/>
                    <a:pt x="590" y="2448"/>
                    <a:pt x="883" y="2992"/>
                  </a:cubicBezTo>
                  <a:cubicBezTo>
                    <a:pt x="1411" y="2604"/>
                    <a:pt x="1879" y="2117"/>
                    <a:pt x="2350" y="1627"/>
                  </a:cubicBezTo>
                  <a:cubicBezTo>
                    <a:pt x="2057" y="1084"/>
                    <a:pt x="1760" y="543"/>
                    <a:pt x="1466" y="0"/>
                  </a:cubicBezTo>
                  <a:cubicBezTo>
                    <a:pt x="1231" y="244"/>
                    <a:pt x="994" y="487"/>
                    <a:pt x="754" y="721"/>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 name="Freeform 34"/>
            <p:cNvSpPr>
              <a:spLocks noChangeArrowheads="1"/>
            </p:cNvSpPr>
            <p:nvPr/>
          </p:nvSpPr>
          <p:spPr bwMode="auto">
            <a:xfrm>
              <a:off x="2403475" y="2949575"/>
              <a:ext cx="257175" cy="260350"/>
            </a:xfrm>
            <a:custGeom>
              <a:avLst/>
              <a:gdLst>
                <a:gd name="T0" fmla="*/ 712 w 713"/>
                <a:gd name="T1" fmla="*/ 0 h 722"/>
                <a:gd name="T2" fmla="*/ 712 w 713"/>
                <a:gd name="T3" fmla="*/ 0 h 722"/>
                <a:gd name="T4" fmla="*/ 712 w 713"/>
                <a:gd name="T5" fmla="*/ 0 h 722"/>
                <a:gd name="T6" fmla="*/ 712 w 713"/>
                <a:gd name="T7" fmla="*/ 0 h 722"/>
                <a:gd name="T8" fmla="*/ 0 w 713"/>
                <a:gd name="T9" fmla="*/ 721 h 722"/>
                <a:gd name="T10" fmla="*/ 712 w 713"/>
                <a:gd name="T11" fmla="*/ 0 h 722"/>
              </a:gdLst>
              <a:ahLst/>
              <a:cxnLst>
                <a:cxn ang="0">
                  <a:pos x="T0" y="T1"/>
                </a:cxn>
                <a:cxn ang="0">
                  <a:pos x="T2" y="T3"/>
                </a:cxn>
                <a:cxn ang="0">
                  <a:pos x="T4" y="T5"/>
                </a:cxn>
                <a:cxn ang="0">
                  <a:pos x="T6" y="T7"/>
                </a:cxn>
                <a:cxn ang="0">
                  <a:pos x="T8" y="T9"/>
                </a:cxn>
                <a:cxn ang="0">
                  <a:pos x="T10" y="T11"/>
                </a:cxn>
              </a:cxnLst>
              <a:rect l="0" t="0" r="r" b="b"/>
              <a:pathLst>
                <a:path w="713" h="722">
                  <a:moveTo>
                    <a:pt x="712" y="0"/>
                  </a:moveTo>
                  <a:lnTo>
                    <a:pt x="712" y="0"/>
                  </a:lnTo>
                  <a:lnTo>
                    <a:pt x="712" y="0"/>
                  </a:lnTo>
                  <a:lnTo>
                    <a:pt x="712" y="0"/>
                  </a:lnTo>
                  <a:cubicBezTo>
                    <a:pt x="477" y="244"/>
                    <a:pt x="240" y="487"/>
                    <a:pt x="0" y="721"/>
                  </a:cubicBezTo>
                  <a:cubicBezTo>
                    <a:pt x="240" y="487"/>
                    <a:pt x="477" y="244"/>
                    <a:pt x="712"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35"/>
            <p:cNvSpPr>
              <a:spLocks noChangeArrowheads="1"/>
            </p:cNvSpPr>
            <p:nvPr/>
          </p:nvSpPr>
          <p:spPr bwMode="auto">
            <a:xfrm>
              <a:off x="1801813" y="4027488"/>
              <a:ext cx="966787" cy="855662"/>
            </a:xfrm>
            <a:custGeom>
              <a:avLst/>
              <a:gdLst>
                <a:gd name="T0" fmla="*/ 1799 w 2685"/>
                <a:gd name="T1" fmla="*/ 0 h 2376"/>
                <a:gd name="T2" fmla="*/ 1799 w 2685"/>
                <a:gd name="T3" fmla="*/ 0 h 2376"/>
                <a:gd name="T4" fmla="*/ 1799 w 2685"/>
                <a:gd name="T5" fmla="*/ 0 h 2376"/>
                <a:gd name="T6" fmla="*/ 1799 w 2685"/>
                <a:gd name="T7" fmla="*/ 0 h 2376"/>
                <a:gd name="T8" fmla="*/ 0 w 2685"/>
                <a:gd name="T9" fmla="*/ 747 h 2376"/>
                <a:gd name="T10" fmla="*/ 884 w 2685"/>
                <a:gd name="T11" fmla="*/ 2375 h 2376"/>
                <a:gd name="T12" fmla="*/ 2684 w 2685"/>
                <a:gd name="T13" fmla="*/ 1627 h 2376"/>
                <a:gd name="T14" fmla="*/ 1799 w 2685"/>
                <a:gd name="T15" fmla="*/ 0 h 2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5" h="2376">
                  <a:moveTo>
                    <a:pt x="1799" y="0"/>
                  </a:moveTo>
                  <a:lnTo>
                    <a:pt x="1799" y="0"/>
                  </a:lnTo>
                  <a:lnTo>
                    <a:pt x="1799" y="0"/>
                  </a:lnTo>
                  <a:lnTo>
                    <a:pt x="1799" y="0"/>
                  </a:lnTo>
                  <a:cubicBezTo>
                    <a:pt x="1273" y="383"/>
                    <a:pt x="691" y="668"/>
                    <a:pt x="0" y="747"/>
                  </a:cubicBezTo>
                  <a:cubicBezTo>
                    <a:pt x="294" y="1288"/>
                    <a:pt x="587" y="1831"/>
                    <a:pt x="884" y="2375"/>
                  </a:cubicBezTo>
                  <a:cubicBezTo>
                    <a:pt x="1577" y="2298"/>
                    <a:pt x="2158" y="2014"/>
                    <a:pt x="2684" y="1627"/>
                  </a:cubicBezTo>
                  <a:cubicBezTo>
                    <a:pt x="2390" y="1084"/>
                    <a:pt x="2094" y="541"/>
                    <a:pt x="1799" y="0"/>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36"/>
            <p:cNvSpPr>
              <a:spLocks noChangeArrowheads="1"/>
            </p:cNvSpPr>
            <p:nvPr/>
          </p:nvSpPr>
          <p:spPr bwMode="auto">
            <a:xfrm>
              <a:off x="1801813" y="4027488"/>
              <a:ext cx="647700" cy="269875"/>
            </a:xfrm>
            <a:custGeom>
              <a:avLst/>
              <a:gdLst>
                <a:gd name="T0" fmla="*/ 1799 w 1800"/>
                <a:gd name="T1" fmla="*/ 0 h 748"/>
                <a:gd name="T2" fmla="*/ 1799 w 1800"/>
                <a:gd name="T3" fmla="*/ 0 h 748"/>
                <a:gd name="T4" fmla="*/ 1799 w 1800"/>
                <a:gd name="T5" fmla="*/ 0 h 748"/>
                <a:gd name="T6" fmla="*/ 1799 w 1800"/>
                <a:gd name="T7" fmla="*/ 0 h 748"/>
                <a:gd name="T8" fmla="*/ 0 w 1800"/>
                <a:gd name="T9" fmla="*/ 747 h 748"/>
                <a:gd name="T10" fmla="*/ 1799 w 1800"/>
                <a:gd name="T11" fmla="*/ 0 h 748"/>
              </a:gdLst>
              <a:ahLst/>
              <a:cxnLst>
                <a:cxn ang="0">
                  <a:pos x="T0" y="T1"/>
                </a:cxn>
                <a:cxn ang="0">
                  <a:pos x="T2" y="T3"/>
                </a:cxn>
                <a:cxn ang="0">
                  <a:pos x="T4" y="T5"/>
                </a:cxn>
                <a:cxn ang="0">
                  <a:pos x="T6" y="T7"/>
                </a:cxn>
                <a:cxn ang="0">
                  <a:pos x="T8" y="T9"/>
                </a:cxn>
                <a:cxn ang="0">
                  <a:pos x="T10" y="T11"/>
                </a:cxn>
              </a:cxnLst>
              <a:rect l="0" t="0" r="r" b="b"/>
              <a:pathLst>
                <a:path w="1800" h="748">
                  <a:moveTo>
                    <a:pt x="1799" y="0"/>
                  </a:moveTo>
                  <a:lnTo>
                    <a:pt x="1799" y="0"/>
                  </a:lnTo>
                  <a:lnTo>
                    <a:pt x="1799" y="0"/>
                  </a:lnTo>
                  <a:lnTo>
                    <a:pt x="1799" y="0"/>
                  </a:lnTo>
                  <a:cubicBezTo>
                    <a:pt x="1273" y="383"/>
                    <a:pt x="691" y="668"/>
                    <a:pt x="0" y="747"/>
                  </a:cubicBezTo>
                  <a:cubicBezTo>
                    <a:pt x="691" y="668"/>
                    <a:pt x="1273" y="383"/>
                    <a:pt x="1799"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37"/>
            <p:cNvSpPr>
              <a:spLocks noChangeArrowheads="1"/>
            </p:cNvSpPr>
            <p:nvPr/>
          </p:nvSpPr>
          <p:spPr bwMode="auto">
            <a:xfrm>
              <a:off x="1165225" y="2854325"/>
              <a:ext cx="968375" cy="855663"/>
            </a:xfrm>
            <a:custGeom>
              <a:avLst/>
              <a:gdLst>
                <a:gd name="T0" fmla="*/ 2485 w 2688"/>
                <a:gd name="T1" fmla="*/ 1768 h 2375"/>
                <a:gd name="T2" fmla="*/ 2485 w 2688"/>
                <a:gd name="T3" fmla="*/ 1768 h 2375"/>
                <a:gd name="T4" fmla="*/ 2485 w 2688"/>
                <a:gd name="T5" fmla="*/ 1768 h 2375"/>
                <a:gd name="T6" fmla="*/ 2485 w 2688"/>
                <a:gd name="T7" fmla="*/ 1768 h 2375"/>
                <a:gd name="T8" fmla="*/ 2687 w 2688"/>
                <a:gd name="T9" fmla="*/ 1628 h 2375"/>
                <a:gd name="T10" fmla="*/ 1803 w 2688"/>
                <a:gd name="T11" fmla="*/ 0 h 2375"/>
                <a:gd name="T12" fmla="*/ 1581 w 2688"/>
                <a:gd name="T13" fmla="*/ 153 h 2375"/>
                <a:gd name="T14" fmla="*/ 0 w 2688"/>
                <a:gd name="T15" fmla="*/ 747 h 2375"/>
                <a:gd name="T16" fmla="*/ 884 w 2688"/>
                <a:gd name="T17" fmla="*/ 2374 h 2375"/>
                <a:gd name="T18" fmla="*/ 2485 w 2688"/>
                <a:gd name="T19" fmla="*/ 1768 h 2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8" h="2375">
                  <a:moveTo>
                    <a:pt x="2485" y="1768"/>
                  </a:moveTo>
                  <a:lnTo>
                    <a:pt x="2485" y="1768"/>
                  </a:lnTo>
                  <a:lnTo>
                    <a:pt x="2485" y="1768"/>
                  </a:lnTo>
                  <a:lnTo>
                    <a:pt x="2485" y="1768"/>
                  </a:lnTo>
                  <a:cubicBezTo>
                    <a:pt x="2554" y="1723"/>
                    <a:pt x="2620" y="1678"/>
                    <a:pt x="2687" y="1628"/>
                  </a:cubicBezTo>
                  <a:cubicBezTo>
                    <a:pt x="2393" y="1087"/>
                    <a:pt x="2097" y="543"/>
                    <a:pt x="1803" y="0"/>
                  </a:cubicBezTo>
                  <a:cubicBezTo>
                    <a:pt x="1729" y="53"/>
                    <a:pt x="1655" y="106"/>
                    <a:pt x="1581" y="153"/>
                  </a:cubicBezTo>
                  <a:cubicBezTo>
                    <a:pt x="1111" y="461"/>
                    <a:pt x="598" y="681"/>
                    <a:pt x="0" y="747"/>
                  </a:cubicBezTo>
                  <a:cubicBezTo>
                    <a:pt x="296" y="1291"/>
                    <a:pt x="590" y="1834"/>
                    <a:pt x="884" y="2374"/>
                  </a:cubicBezTo>
                  <a:cubicBezTo>
                    <a:pt x="1493" y="2308"/>
                    <a:pt x="2014" y="2083"/>
                    <a:pt x="2485" y="1768"/>
                  </a:cubicBezTo>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38"/>
            <p:cNvSpPr>
              <a:spLocks noChangeArrowheads="1"/>
            </p:cNvSpPr>
            <p:nvPr/>
          </p:nvSpPr>
          <p:spPr bwMode="auto">
            <a:xfrm>
              <a:off x="1482725" y="3490913"/>
              <a:ext cx="576263" cy="219075"/>
            </a:xfrm>
            <a:custGeom>
              <a:avLst/>
              <a:gdLst>
                <a:gd name="T0" fmla="*/ 0 w 1602"/>
                <a:gd name="T1" fmla="*/ 606 h 607"/>
                <a:gd name="T2" fmla="*/ 0 w 1602"/>
                <a:gd name="T3" fmla="*/ 606 h 607"/>
                <a:gd name="T4" fmla="*/ 0 w 1602"/>
                <a:gd name="T5" fmla="*/ 606 h 607"/>
                <a:gd name="T6" fmla="*/ 0 w 1602"/>
                <a:gd name="T7" fmla="*/ 606 h 607"/>
                <a:gd name="T8" fmla="*/ 1601 w 1602"/>
                <a:gd name="T9" fmla="*/ 0 h 607"/>
                <a:gd name="T10" fmla="*/ 0 w 1602"/>
                <a:gd name="T11" fmla="*/ 606 h 607"/>
              </a:gdLst>
              <a:ahLst/>
              <a:cxnLst>
                <a:cxn ang="0">
                  <a:pos x="T0" y="T1"/>
                </a:cxn>
                <a:cxn ang="0">
                  <a:pos x="T2" y="T3"/>
                </a:cxn>
                <a:cxn ang="0">
                  <a:pos x="T4" y="T5"/>
                </a:cxn>
                <a:cxn ang="0">
                  <a:pos x="T6" y="T7"/>
                </a:cxn>
                <a:cxn ang="0">
                  <a:pos x="T8" y="T9"/>
                </a:cxn>
                <a:cxn ang="0">
                  <a:pos x="T10" y="T11"/>
                </a:cxn>
              </a:cxnLst>
              <a:rect l="0" t="0" r="r" b="b"/>
              <a:pathLst>
                <a:path w="1602" h="607">
                  <a:moveTo>
                    <a:pt x="0" y="606"/>
                  </a:moveTo>
                  <a:lnTo>
                    <a:pt x="0" y="606"/>
                  </a:lnTo>
                  <a:lnTo>
                    <a:pt x="0" y="606"/>
                  </a:lnTo>
                  <a:lnTo>
                    <a:pt x="0" y="606"/>
                  </a:lnTo>
                  <a:cubicBezTo>
                    <a:pt x="609" y="540"/>
                    <a:pt x="1130" y="315"/>
                    <a:pt x="1601" y="0"/>
                  </a:cubicBezTo>
                  <a:cubicBezTo>
                    <a:pt x="1130" y="315"/>
                    <a:pt x="609" y="540"/>
                    <a:pt x="0" y="606"/>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 name="Freeform 39"/>
            <p:cNvSpPr>
              <a:spLocks noChangeArrowheads="1"/>
            </p:cNvSpPr>
            <p:nvPr/>
          </p:nvSpPr>
          <p:spPr bwMode="auto">
            <a:xfrm>
              <a:off x="3824288" y="3602038"/>
              <a:ext cx="42862" cy="30162"/>
            </a:xfrm>
            <a:custGeom>
              <a:avLst/>
              <a:gdLst>
                <a:gd name="T0" fmla="*/ 0 w 117"/>
                <a:gd name="T1" fmla="*/ 82 h 83"/>
                <a:gd name="T2" fmla="*/ 0 w 117"/>
                <a:gd name="T3" fmla="*/ 82 h 83"/>
                <a:gd name="T4" fmla="*/ 0 w 117"/>
                <a:gd name="T5" fmla="*/ 82 h 83"/>
                <a:gd name="T6" fmla="*/ 0 w 117"/>
                <a:gd name="T7" fmla="*/ 82 h 83"/>
                <a:gd name="T8" fmla="*/ 116 w 117"/>
                <a:gd name="T9" fmla="*/ 0 h 83"/>
                <a:gd name="T10" fmla="*/ 0 w 117"/>
                <a:gd name="T11" fmla="*/ 82 h 83"/>
              </a:gdLst>
              <a:ahLst/>
              <a:cxnLst>
                <a:cxn ang="0">
                  <a:pos x="T0" y="T1"/>
                </a:cxn>
                <a:cxn ang="0">
                  <a:pos x="T2" y="T3"/>
                </a:cxn>
                <a:cxn ang="0">
                  <a:pos x="T4" y="T5"/>
                </a:cxn>
                <a:cxn ang="0">
                  <a:pos x="T6" y="T7"/>
                </a:cxn>
                <a:cxn ang="0">
                  <a:pos x="T8" y="T9"/>
                </a:cxn>
                <a:cxn ang="0">
                  <a:pos x="T10" y="T11"/>
                </a:cxn>
              </a:cxnLst>
              <a:rect l="0" t="0" r="r" b="b"/>
              <a:pathLst>
                <a:path w="117" h="83">
                  <a:moveTo>
                    <a:pt x="0" y="82"/>
                  </a:moveTo>
                  <a:lnTo>
                    <a:pt x="0" y="82"/>
                  </a:lnTo>
                  <a:lnTo>
                    <a:pt x="0" y="82"/>
                  </a:lnTo>
                  <a:lnTo>
                    <a:pt x="0" y="82"/>
                  </a:lnTo>
                  <a:cubicBezTo>
                    <a:pt x="40" y="55"/>
                    <a:pt x="77" y="26"/>
                    <a:pt x="116" y="0"/>
                  </a:cubicBezTo>
                  <a:cubicBezTo>
                    <a:pt x="77" y="26"/>
                    <a:pt x="40" y="55"/>
                    <a:pt x="0" y="82"/>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40"/>
            <p:cNvSpPr>
              <a:spLocks noChangeArrowheads="1"/>
            </p:cNvSpPr>
            <p:nvPr/>
          </p:nvSpPr>
          <p:spPr bwMode="auto">
            <a:xfrm>
              <a:off x="4154488" y="2776538"/>
              <a:ext cx="319087" cy="585787"/>
            </a:xfrm>
            <a:custGeom>
              <a:avLst/>
              <a:gdLst>
                <a:gd name="T0" fmla="*/ 884 w 885"/>
                <a:gd name="T1" fmla="*/ 1627 h 1628"/>
                <a:gd name="T2" fmla="*/ 884 w 885"/>
                <a:gd name="T3" fmla="*/ 1627 h 1628"/>
                <a:gd name="T4" fmla="*/ 884 w 885"/>
                <a:gd name="T5" fmla="*/ 1627 h 1628"/>
                <a:gd name="T6" fmla="*/ 884 w 885"/>
                <a:gd name="T7" fmla="*/ 1627 h 1628"/>
                <a:gd name="T8" fmla="*/ 0 w 885"/>
                <a:gd name="T9" fmla="*/ 0 h 1628"/>
                <a:gd name="T10" fmla="*/ 884 w 885"/>
                <a:gd name="T11" fmla="*/ 1627 h 1628"/>
              </a:gdLst>
              <a:ahLst/>
              <a:cxnLst>
                <a:cxn ang="0">
                  <a:pos x="T0" y="T1"/>
                </a:cxn>
                <a:cxn ang="0">
                  <a:pos x="T2" y="T3"/>
                </a:cxn>
                <a:cxn ang="0">
                  <a:pos x="T4" y="T5"/>
                </a:cxn>
                <a:cxn ang="0">
                  <a:pos x="T6" y="T7"/>
                </a:cxn>
                <a:cxn ang="0">
                  <a:pos x="T8" y="T9"/>
                </a:cxn>
                <a:cxn ang="0">
                  <a:pos x="T10" y="T11"/>
                </a:cxn>
              </a:cxnLst>
              <a:rect l="0" t="0" r="r" b="b"/>
              <a:pathLst>
                <a:path w="885" h="1628">
                  <a:moveTo>
                    <a:pt x="884" y="1627"/>
                  </a:moveTo>
                  <a:lnTo>
                    <a:pt x="884" y="1627"/>
                  </a:lnTo>
                  <a:lnTo>
                    <a:pt x="884" y="1627"/>
                  </a:lnTo>
                  <a:lnTo>
                    <a:pt x="884" y="1627"/>
                  </a:lnTo>
                  <a:cubicBezTo>
                    <a:pt x="588" y="1083"/>
                    <a:pt x="294" y="542"/>
                    <a:pt x="0" y="0"/>
                  </a:cubicBezTo>
                  <a:cubicBezTo>
                    <a:pt x="294" y="542"/>
                    <a:pt x="588" y="1083"/>
                    <a:pt x="884" y="1627"/>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41"/>
            <p:cNvSpPr>
              <a:spLocks noChangeArrowheads="1"/>
            </p:cNvSpPr>
            <p:nvPr/>
          </p:nvSpPr>
          <p:spPr bwMode="auto">
            <a:xfrm>
              <a:off x="3995738" y="2482850"/>
              <a:ext cx="160337" cy="293688"/>
            </a:xfrm>
            <a:custGeom>
              <a:avLst/>
              <a:gdLst>
                <a:gd name="T0" fmla="*/ 443 w 444"/>
                <a:gd name="T1" fmla="*/ 814 h 815"/>
                <a:gd name="T2" fmla="*/ 443 w 444"/>
                <a:gd name="T3" fmla="*/ 814 h 815"/>
                <a:gd name="T4" fmla="*/ 443 w 444"/>
                <a:gd name="T5" fmla="*/ 814 h 815"/>
                <a:gd name="T6" fmla="*/ 443 w 444"/>
                <a:gd name="T7" fmla="*/ 814 h 815"/>
                <a:gd name="T8" fmla="*/ 443 w 444"/>
                <a:gd name="T9" fmla="*/ 814 h 815"/>
                <a:gd name="T10" fmla="*/ 0 w 444"/>
                <a:gd name="T11" fmla="*/ 0 h 815"/>
                <a:gd name="T12" fmla="*/ 443 w 444"/>
                <a:gd name="T13" fmla="*/ 814 h 815"/>
              </a:gdLst>
              <a:ahLst/>
              <a:cxnLst>
                <a:cxn ang="0">
                  <a:pos x="T0" y="T1"/>
                </a:cxn>
                <a:cxn ang="0">
                  <a:pos x="T2" y="T3"/>
                </a:cxn>
                <a:cxn ang="0">
                  <a:pos x="T4" y="T5"/>
                </a:cxn>
                <a:cxn ang="0">
                  <a:pos x="T6" y="T7"/>
                </a:cxn>
                <a:cxn ang="0">
                  <a:pos x="T8" y="T9"/>
                </a:cxn>
                <a:cxn ang="0">
                  <a:pos x="T10" y="T11"/>
                </a:cxn>
                <a:cxn ang="0">
                  <a:pos x="T12" y="T13"/>
                </a:cxn>
              </a:cxnLst>
              <a:rect l="0" t="0" r="r" b="b"/>
              <a:pathLst>
                <a:path w="444" h="815">
                  <a:moveTo>
                    <a:pt x="443" y="814"/>
                  </a:moveTo>
                  <a:lnTo>
                    <a:pt x="443" y="814"/>
                  </a:lnTo>
                  <a:lnTo>
                    <a:pt x="443" y="814"/>
                  </a:lnTo>
                  <a:lnTo>
                    <a:pt x="443" y="814"/>
                  </a:lnTo>
                  <a:lnTo>
                    <a:pt x="443" y="814"/>
                  </a:lnTo>
                  <a:cubicBezTo>
                    <a:pt x="294" y="540"/>
                    <a:pt x="146" y="271"/>
                    <a:pt x="0" y="0"/>
                  </a:cubicBezTo>
                  <a:cubicBezTo>
                    <a:pt x="146" y="271"/>
                    <a:pt x="294" y="540"/>
                    <a:pt x="443" y="814"/>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Freeform 42"/>
            <p:cNvSpPr>
              <a:spLocks noChangeArrowheads="1"/>
            </p:cNvSpPr>
            <p:nvPr/>
          </p:nvSpPr>
          <p:spPr bwMode="auto">
            <a:xfrm>
              <a:off x="4154488" y="2776538"/>
              <a:ext cx="1587"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 name="Freeform 43"/>
            <p:cNvSpPr>
              <a:spLocks noChangeArrowheads="1"/>
            </p:cNvSpPr>
            <p:nvPr/>
          </p:nvSpPr>
          <p:spPr bwMode="auto">
            <a:xfrm>
              <a:off x="3800475" y="3630613"/>
              <a:ext cx="23813" cy="19050"/>
            </a:xfrm>
            <a:custGeom>
              <a:avLst/>
              <a:gdLst>
                <a:gd name="T0" fmla="*/ 0 w 67"/>
                <a:gd name="T1" fmla="*/ 50 h 51"/>
                <a:gd name="T2" fmla="*/ 0 w 67"/>
                <a:gd name="T3" fmla="*/ 50 h 51"/>
                <a:gd name="T4" fmla="*/ 0 w 67"/>
                <a:gd name="T5" fmla="*/ 50 h 51"/>
                <a:gd name="T6" fmla="*/ 0 w 67"/>
                <a:gd name="T7" fmla="*/ 50 h 51"/>
                <a:gd name="T8" fmla="*/ 66 w 67"/>
                <a:gd name="T9" fmla="*/ 0 h 51"/>
                <a:gd name="T10" fmla="*/ 66 w 67"/>
                <a:gd name="T11" fmla="*/ 0 h 51"/>
                <a:gd name="T12" fmla="*/ 66 w 67"/>
                <a:gd name="T13" fmla="*/ 0 h 51"/>
                <a:gd name="T14" fmla="*/ 66 w 67"/>
                <a:gd name="T15" fmla="*/ 0 h 51"/>
                <a:gd name="T16" fmla="*/ 0 w 67"/>
                <a:gd name="T17"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51">
                  <a:moveTo>
                    <a:pt x="0" y="50"/>
                  </a:moveTo>
                  <a:lnTo>
                    <a:pt x="0" y="50"/>
                  </a:lnTo>
                  <a:lnTo>
                    <a:pt x="0" y="50"/>
                  </a:lnTo>
                  <a:lnTo>
                    <a:pt x="0" y="50"/>
                  </a:lnTo>
                  <a:cubicBezTo>
                    <a:pt x="21" y="34"/>
                    <a:pt x="45" y="16"/>
                    <a:pt x="66" y="0"/>
                  </a:cubicBezTo>
                  <a:lnTo>
                    <a:pt x="66" y="0"/>
                  </a:lnTo>
                  <a:lnTo>
                    <a:pt x="66" y="0"/>
                  </a:lnTo>
                  <a:lnTo>
                    <a:pt x="66" y="0"/>
                  </a:lnTo>
                  <a:cubicBezTo>
                    <a:pt x="45" y="16"/>
                    <a:pt x="21" y="34"/>
                    <a:pt x="0" y="5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 name="Freeform 44"/>
            <p:cNvSpPr>
              <a:spLocks noChangeArrowheads="1"/>
            </p:cNvSpPr>
            <p:nvPr/>
          </p:nvSpPr>
          <p:spPr bwMode="auto">
            <a:xfrm>
              <a:off x="2405063" y="2135188"/>
              <a:ext cx="160337" cy="161925"/>
            </a:xfrm>
            <a:custGeom>
              <a:avLst/>
              <a:gdLst>
                <a:gd name="T0" fmla="*/ 446 w 447"/>
                <a:gd name="T1" fmla="*/ 0 h 451"/>
                <a:gd name="T2" fmla="*/ 446 w 447"/>
                <a:gd name="T3" fmla="*/ 0 h 451"/>
                <a:gd name="T4" fmla="*/ 446 w 447"/>
                <a:gd name="T5" fmla="*/ 0 h 451"/>
                <a:gd name="T6" fmla="*/ 446 w 447"/>
                <a:gd name="T7" fmla="*/ 0 h 451"/>
                <a:gd name="T8" fmla="*/ 0 w 447"/>
                <a:gd name="T9" fmla="*/ 450 h 451"/>
                <a:gd name="T10" fmla="*/ 446 w 447"/>
                <a:gd name="T11" fmla="*/ 0 h 451"/>
              </a:gdLst>
              <a:ahLst/>
              <a:cxnLst>
                <a:cxn ang="0">
                  <a:pos x="T0" y="T1"/>
                </a:cxn>
                <a:cxn ang="0">
                  <a:pos x="T2" y="T3"/>
                </a:cxn>
                <a:cxn ang="0">
                  <a:pos x="T4" y="T5"/>
                </a:cxn>
                <a:cxn ang="0">
                  <a:pos x="T6" y="T7"/>
                </a:cxn>
                <a:cxn ang="0">
                  <a:pos x="T8" y="T9"/>
                </a:cxn>
                <a:cxn ang="0">
                  <a:pos x="T10" y="T11"/>
                </a:cxn>
              </a:cxnLst>
              <a:rect l="0" t="0" r="r" b="b"/>
              <a:pathLst>
                <a:path w="447" h="451">
                  <a:moveTo>
                    <a:pt x="446" y="0"/>
                  </a:moveTo>
                  <a:lnTo>
                    <a:pt x="446" y="0"/>
                  </a:lnTo>
                  <a:lnTo>
                    <a:pt x="446" y="0"/>
                  </a:lnTo>
                  <a:lnTo>
                    <a:pt x="446" y="0"/>
                  </a:lnTo>
                  <a:cubicBezTo>
                    <a:pt x="294" y="146"/>
                    <a:pt x="146" y="297"/>
                    <a:pt x="0" y="450"/>
                  </a:cubicBezTo>
                  <a:cubicBezTo>
                    <a:pt x="146" y="297"/>
                    <a:pt x="294" y="146"/>
                    <a:pt x="446"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 name="Freeform 45"/>
            <p:cNvSpPr>
              <a:spLocks noChangeArrowheads="1"/>
            </p:cNvSpPr>
            <p:nvPr/>
          </p:nvSpPr>
          <p:spPr bwMode="auto">
            <a:xfrm>
              <a:off x="3055938" y="4154488"/>
              <a:ext cx="209550" cy="209550"/>
            </a:xfrm>
            <a:custGeom>
              <a:avLst/>
              <a:gdLst>
                <a:gd name="T0" fmla="*/ 0 w 581"/>
                <a:gd name="T1" fmla="*/ 583 h 584"/>
                <a:gd name="T2" fmla="*/ 0 w 581"/>
                <a:gd name="T3" fmla="*/ 583 h 584"/>
                <a:gd name="T4" fmla="*/ 0 w 581"/>
                <a:gd name="T5" fmla="*/ 583 h 584"/>
                <a:gd name="T6" fmla="*/ 0 w 581"/>
                <a:gd name="T7" fmla="*/ 583 h 584"/>
                <a:gd name="T8" fmla="*/ 580 w 581"/>
                <a:gd name="T9" fmla="*/ 0 h 584"/>
                <a:gd name="T10" fmla="*/ 0 w 581"/>
                <a:gd name="T11" fmla="*/ 583 h 584"/>
              </a:gdLst>
              <a:ahLst/>
              <a:cxnLst>
                <a:cxn ang="0">
                  <a:pos x="T0" y="T1"/>
                </a:cxn>
                <a:cxn ang="0">
                  <a:pos x="T2" y="T3"/>
                </a:cxn>
                <a:cxn ang="0">
                  <a:pos x="T4" y="T5"/>
                </a:cxn>
                <a:cxn ang="0">
                  <a:pos x="T6" y="T7"/>
                </a:cxn>
                <a:cxn ang="0">
                  <a:pos x="T8" y="T9"/>
                </a:cxn>
                <a:cxn ang="0">
                  <a:pos x="T10" y="T11"/>
                </a:cxn>
              </a:cxnLst>
              <a:rect l="0" t="0" r="r" b="b"/>
              <a:pathLst>
                <a:path w="581" h="584">
                  <a:moveTo>
                    <a:pt x="0" y="583"/>
                  </a:moveTo>
                  <a:lnTo>
                    <a:pt x="0" y="583"/>
                  </a:lnTo>
                  <a:lnTo>
                    <a:pt x="0" y="583"/>
                  </a:lnTo>
                  <a:lnTo>
                    <a:pt x="0" y="583"/>
                  </a:lnTo>
                  <a:cubicBezTo>
                    <a:pt x="196" y="396"/>
                    <a:pt x="389" y="200"/>
                    <a:pt x="580" y="0"/>
                  </a:cubicBezTo>
                  <a:cubicBezTo>
                    <a:pt x="389" y="200"/>
                    <a:pt x="196" y="396"/>
                    <a:pt x="0" y="583"/>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 name="Freeform 46"/>
            <p:cNvSpPr>
              <a:spLocks noChangeArrowheads="1"/>
            </p:cNvSpPr>
            <p:nvPr/>
          </p:nvSpPr>
          <p:spPr bwMode="auto">
            <a:xfrm>
              <a:off x="1812925" y="2363788"/>
              <a:ext cx="528638" cy="490537"/>
            </a:xfrm>
            <a:custGeom>
              <a:avLst/>
              <a:gdLst>
                <a:gd name="T0" fmla="*/ 1466 w 1467"/>
                <a:gd name="T1" fmla="*/ 0 h 1363"/>
                <a:gd name="T2" fmla="*/ 1466 w 1467"/>
                <a:gd name="T3" fmla="*/ 0 h 1363"/>
                <a:gd name="T4" fmla="*/ 1466 w 1467"/>
                <a:gd name="T5" fmla="*/ 0 h 1363"/>
                <a:gd name="T6" fmla="*/ 1466 w 1467"/>
                <a:gd name="T7" fmla="*/ 0 h 1363"/>
                <a:gd name="T8" fmla="*/ 0 w 1467"/>
                <a:gd name="T9" fmla="*/ 1362 h 1363"/>
                <a:gd name="T10" fmla="*/ 0 w 1467"/>
                <a:gd name="T11" fmla="*/ 1362 h 1363"/>
                <a:gd name="T12" fmla="*/ 0 w 1467"/>
                <a:gd name="T13" fmla="*/ 1362 h 1363"/>
                <a:gd name="T14" fmla="*/ 0 w 1467"/>
                <a:gd name="T15" fmla="*/ 1362 h 1363"/>
                <a:gd name="T16" fmla="*/ 1466 w 1467"/>
                <a:gd name="T17" fmla="*/ 0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7" h="1363">
                  <a:moveTo>
                    <a:pt x="1466" y="0"/>
                  </a:moveTo>
                  <a:lnTo>
                    <a:pt x="1466" y="0"/>
                  </a:lnTo>
                  <a:lnTo>
                    <a:pt x="1466" y="0"/>
                  </a:lnTo>
                  <a:lnTo>
                    <a:pt x="1466" y="0"/>
                  </a:lnTo>
                  <a:cubicBezTo>
                    <a:pt x="995" y="487"/>
                    <a:pt x="526" y="975"/>
                    <a:pt x="0" y="1362"/>
                  </a:cubicBezTo>
                  <a:lnTo>
                    <a:pt x="0" y="1362"/>
                  </a:lnTo>
                  <a:lnTo>
                    <a:pt x="0" y="1362"/>
                  </a:lnTo>
                  <a:lnTo>
                    <a:pt x="0" y="1362"/>
                  </a:lnTo>
                  <a:cubicBezTo>
                    <a:pt x="526" y="975"/>
                    <a:pt x="995" y="487"/>
                    <a:pt x="1466"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Freeform 47"/>
            <p:cNvSpPr>
              <a:spLocks noChangeArrowheads="1"/>
            </p:cNvSpPr>
            <p:nvPr/>
          </p:nvSpPr>
          <p:spPr bwMode="auto">
            <a:xfrm>
              <a:off x="1733550" y="2854325"/>
              <a:ext cx="80963" cy="55563"/>
            </a:xfrm>
            <a:custGeom>
              <a:avLst/>
              <a:gdLst>
                <a:gd name="T0" fmla="*/ 222 w 223"/>
                <a:gd name="T1" fmla="*/ 0 h 154"/>
                <a:gd name="T2" fmla="*/ 222 w 223"/>
                <a:gd name="T3" fmla="*/ 0 h 154"/>
                <a:gd name="T4" fmla="*/ 222 w 223"/>
                <a:gd name="T5" fmla="*/ 0 h 154"/>
                <a:gd name="T6" fmla="*/ 222 w 223"/>
                <a:gd name="T7" fmla="*/ 0 h 154"/>
                <a:gd name="T8" fmla="*/ 0 w 223"/>
                <a:gd name="T9" fmla="*/ 153 h 154"/>
                <a:gd name="T10" fmla="*/ 222 w 223"/>
                <a:gd name="T11" fmla="*/ 0 h 154"/>
              </a:gdLst>
              <a:ahLst/>
              <a:cxnLst>
                <a:cxn ang="0">
                  <a:pos x="T0" y="T1"/>
                </a:cxn>
                <a:cxn ang="0">
                  <a:pos x="T2" y="T3"/>
                </a:cxn>
                <a:cxn ang="0">
                  <a:pos x="T4" y="T5"/>
                </a:cxn>
                <a:cxn ang="0">
                  <a:pos x="T6" y="T7"/>
                </a:cxn>
                <a:cxn ang="0">
                  <a:pos x="T8" y="T9"/>
                </a:cxn>
                <a:cxn ang="0">
                  <a:pos x="T10" y="T11"/>
                </a:cxn>
              </a:cxnLst>
              <a:rect l="0" t="0" r="r" b="b"/>
              <a:pathLst>
                <a:path w="223" h="154">
                  <a:moveTo>
                    <a:pt x="222" y="0"/>
                  </a:moveTo>
                  <a:lnTo>
                    <a:pt x="222" y="0"/>
                  </a:lnTo>
                  <a:lnTo>
                    <a:pt x="222" y="0"/>
                  </a:lnTo>
                  <a:lnTo>
                    <a:pt x="222" y="0"/>
                  </a:lnTo>
                  <a:cubicBezTo>
                    <a:pt x="148" y="53"/>
                    <a:pt x="74" y="106"/>
                    <a:pt x="0" y="153"/>
                  </a:cubicBezTo>
                  <a:cubicBezTo>
                    <a:pt x="74" y="106"/>
                    <a:pt x="148" y="53"/>
                    <a:pt x="222" y="0"/>
                  </a:cubicBezTo>
                </a:path>
              </a:pathLst>
            </a:custGeom>
            <a:solidFill>
              <a:srgbClr val="EC594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TextBox 79">
            <a:hlinkClick r:id="" action="ppaction://noaction"/>
          </p:cNvPr>
          <p:cNvSpPr txBox="1"/>
          <p:nvPr/>
        </p:nvSpPr>
        <p:spPr>
          <a:xfrm>
            <a:off x="8036529" y="6295224"/>
            <a:ext cx="583446" cy="504321"/>
          </a:xfrm>
          <a:prstGeom prst="rect">
            <a:avLst/>
          </a:prstGeom>
          <a:noFill/>
        </p:spPr>
        <p:txBody>
          <a:bodyPr wrap="square" rtlCol="0">
            <a:spAutoFit/>
          </a:bodyPr>
          <a:lstStyle/>
          <a:p>
            <a:endParaRPr lang="en-US" dirty="0"/>
          </a:p>
        </p:txBody>
      </p:sp>
    </p:spTree>
    <p:custDataLst>
      <p:tags r:id="rId1"/>
    </p:custDataLst>
    <p:extLst>
      <p:ext uri="{BB962C8B-B14F-4D97-AF65-F5344CB8AC3E}">
        <p14:creationId xmlns:p14="http://schemas.microsoft.com/office/powerpoint/2010/main" val="24347246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3"/>
          <p:cNvSpPr/>
          <p:nvPr/>
        </p:nvSpPr>
        <p:spPr>
          <a:xfrm rot="5400000">
            <a:off x="1669317" y="1293187"/>
            <a:ext cx="726233" cy="1656948"/>
          </a:xfrm>
          <a:prstGeom prst="round2SameRect">
            <a:avLst/>
          </a:prstGeom>
          <a:gradFill flip="none" rotWithShape="1">
            <a:gsLst>
              <a:gs pos="100000">
                <a:srgbClr val="7A72B4"/>
              </a:gs>
              <a:gs pos="0">
                <a:srgbClr val="7A72B4">
                  <a:alpha val="0"/>
                </a:srgbClr>
              </a:gs>
              <a:gs pos="13000">
                <a:srgbClr val="7A72B4">
                  <a:alpha val="19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5" name="Content Placeholder 1"/>
          <p:cNvSpPr txBox="1">
            <a:spLocks/>
          </p:cNvSpPr>
          <p:nvPr/>
        </p:nvSpPr>
        <p:spPr bwMode="auto">
          <a:xfrm>
            <a:off x="495744" y="2810031"/>
            <a:ext cx="2326539" cy="37279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400">
                <a:solidFill>
                  <a:schemeClr val="tx1"/>
                </a:solidFill>
                <a:latin typeface="+mn-lt"/>
              </a:defRPr>
            </a:lvl6pPr>
            <a:lvl7pPr marL="2805113" indent="-176213" algn="l" rtl="0" fontAlgn="base">
              <a:spcBef>
                <a:spcPct val="20000"/>
              </a:spcBef>
              <a:spcAft>
                <a:spcPct val="0"/>
              </a:spcAft>
              <a:buChar char="»"/>
              <a:defRPr sz="1400">
                <a:solidFill>
                  <a:schemeClr val="tx1"/>
                </a:solidFill>
                <a:latin typeface="+mn-lt"/>
              </a:defRPr>
            </a:lvl7pPr>
            <a:lvl8pPr marL="3262313" indent="-176213" algn="l" rtl="0" fontAlgn="base">
              <a:spcBef>
                <a:spcPct val="20000"/>
              </a:spcBef>
              <a:spcAft>
                <a:spcPct val="0"/>
              </a:spcAft>
              <a:buChar char="»"/>
              <a:defRPr sz="1400">
                <a:solidFill>
                  <a:schemeClr val="tx1"/>
                </a:solidFill>
                <a:latin typeface="+mn-lt"/>
              </a:defRPr>
            </a:lvl8pPr>
            <a:lvl9pPr marL="3719513" indent="-176213" algn="l" rtl="0" fontAlgn="base">
              <a:spcBef>
                <a:spcPct val="20000"/>
              </a:spcBef>
              <a:spcAft>
                <a:spcPct val="0"/>
              </a:spcAft>
              <a:buChar char="»"/>
              <a:defRPr sz="1400">
                <a:solidFill>
                  <a:schemeClr val="tx1"/>
                </a:solidFill>
                <a:latin typeface="+mn-lt"/>
              </a:defRPr>
            </a:lvl9pPr>
          </a:lstStyle>
          <a:p>
            <a:pPr marL="180975" indent="-180975"/>
            <a:r>
              <a:rPr lang="en-CA" sz="1800" kern="0" dirty="0"/>
              <a:t>On an SSRI for depression for the last 11 years (2 previous episodes </a:t>
            </a:r>
            <a:br>
              <a:rPr lang="en-CA" sz="1800" kern="0" dirty="0"/>
            </a:br>
            <a:r>
              <a:rPr lang="en-CA" sz="1800" kern="0" dirty="0"/>
              <a:t>of depression)</a:t>
            </a:r>
          </a:p>
          <a:p>
            <a:pPr marL="180975" indent="-180975"/>
            <a:r>
              <a:rPr lang="en-CA" sz="1800" kern="0" dirty="0"/>
              <a:t>Femoral neck BMD T-score now -2.9</a:t>
            </a:r>
          </a:p>
          <a:p>
            <a:pPr marL="180975" indent="-180975"/>
            <a:r>
              <a:rPr lang="en-CA" sz="1800" kern="0" dirty="0"/>
              <a:t>Visits to discuss results of BMD testing</a:t>
            </a:r>
          </a:p>
          <a:p>
            <a:pPr marL="180975" indent="-180975"/>
            <a:endParaRPr lang="en-CA" sz="1800" kern="0" dirty="0"/>
          </a:p>
        </p:txBody>
      </p:sp>
      <p:sp>
        <p:nvSpPr>
          <p:cNvPr id="6" name="Title 4"/>
          <p:cNvSpPr txBox="1">
            <a:spLocks/>
          </p:cNvSpPr>
          <p:nvPr/>
        </p:nvSpPr>
        <p:spPr bwMode="auto">
          <a:xfrm>
            <a:off x="468313" y="228600"/>
            <a:ext cx="8103761" cy="124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Arial" pitchFamily="34" charset="0"/>
                <a:ea typeface="+mj-ea"/>
                <a:cs typeface="+mj-cs"/>
              </a:defRPr>
            </a:lvl1pPr>
            <a:lvl2pPr algn="l" rtl="0" eaLnBrk="0" fontAlgn="base" hangingPunct="0">
              <a:spcBef>
                <a:spcPct val="0"/>
              </a:spcBef>
              <a:spcAft>
                <a:spcPct val="0"/>
              </a:spcAft>
              <a:defRPr sz="2800">
                <a:solidFill>
                  <a:schemeClr val="tx1"/>
                </a:solidFill>
                <a:latin typeface="Arial" pitchFamily="34" charset="0"/>
              </a:defRPr>
            </a:lvl2pPr>
            <a:lvl3pPr algn="l" rtl="0" eaLnBrk="0" fontAlgn="base" hangingPunct="0">
              <a:spcBef>
                <a:spcPct val="0"/>
              </a:spcBef>
              <a:spcAft>
                <a:spcPct val="0"/>
              </a:spcAft>
              <a:defRPr sz="2800">
                <a:solidFill>
                  <a:schemeClr val="tx1"/>
                </a:solidFill>
                <a:latin typeface="Arial" pitchFamily="34" charset="0"/>
              </a:defRPr>
            </a:lvl3pPr>
            <a:lvl4pPr algn="l" rtl="0" eaLnBrk="0" fontAlgn="base" hangingPunct="0">
              <a:spcBef>
                <a:spcPct val="0"/>
              </a:spcBef>
              <a:spcAft>
                <a:spcPct val="0"/>
              </a:spcAft>
              <a:defRPr sz="2800">
                <a:solidFill>
                  <a:schemeClr val="tx1"/>
                </a:solidFill>
                <a:latin typeface="Arial" pitchFamily="34" charset="0"/>
              </a:defRPr>
            </a:lvl4pPr>
            <a:lvl5pPr algn="l" rtl="0" eaLnBrk="0" fontAlgn="base" hangingPunct="0">
              <a:spcBef>
                <a:spcPct val="0"/>
              </a:spcBef>
              <a:spcAft>
                <a:spcPct val="0"/>
              </a:spcAft>
              <a:defRPr sz="2800">
                <a:solidFill>
                  <a:schemeClr val="tx1"/>
                </a:solidFill>
                <a:latin typeface="Arial" pitchFamily="34" charset="0"/>
              </a:defRPr>
            </a:lvl5pPr>
            <a:lvl6pPr marL="457200" algn="l" rtl="0" fontAlgn="base">
              <a:spcBef>
                <a:spcPct val="0"/>
              </a:spcBef>
              <a:spcAft>
                <a:spcPct val="0"/>
              </a:spcAft>
              <a:defRPr sz="2800">
                <a:solidFill>
                  <a:srgbClr val="BDDEB1"/>
                </a:solidFill>
                <a:latin typeface="Trebuchet MS" pitchFamily="80" charset="0"/>
              </a:defRPr>
            </a:lvl6pPr>
            <a:lvl7pPr marL="914400" algn="l" rtl="0" fontAlgn="base">
              <a:spcBef>
                <a:spcPct val="0"/>
              </a:spcBef>
              <a:spcAft>
                <a:spcPct val="0"/>
              </a:spcAft>
              <a:defRPr sz="2800">
                <a:solidFill>
                  <a:srgbClr val="BDDEB1"/>
                </a:solidFill>
                <a:latin typeface="Trebuchet MS" pitchFamily="80" charset="0"/>
              </a:defRPr>
            </a:lvl7pPr>
            <a:lvl8pPr marL="1371600" algn="l" rtl="0" fontAlgn="base">
              <a:spcBef>
                <a:spcPct val="0"/>
              </a:spcBef>
              <a:spcAft>
                <a:spcPct val="0"/>
              </a:spcAft>
              <a:defRPr sz="2800">
                <a:solidFill>
                  <a:srgbClr val="BDDEB1"/>
                </a:solidFill>
                <a:latin typeface="Trebuchet MS" pitchFamily="80" charset="0"/>
              </a:defRPr>
            </a:lvl8pPr>
            <a:lvl9pPr marL="1828800" algn="l" rtl="0" fontAlgn="base">
              <a:spcBef>
                <a:spcPct val="0"/>
              </a:spcBef>
              <a:spcAft>
                <a:spcPct val="0"/>
              </a:spcAft>
              <a:defRPr sz="2800">
                <a:solidFill>
                  <a:srgbClr val="BDDEB1"/>
                </a:solidFill>
                <a:latin typeface="Trebuchet MS" pitchFamily="80" charset="0"/>
              </a:defRPr>
            </a:lvl9pPr>
          </a:lstStyle>
          <a:p>
            <a:r>
              <a:rPr lang="en-US" altLang="en-US" sz="3600" kern="0" dirty="0">
                <a:solidFill>
                  <a:schemeClr val="tx1"/>
                </a:solidFill>
                <a:latin typeface="Arial" charset="0"/>
              </a:rPr>
              <a:t>Case Study #5:</a:t>
            </a:r>
            <a:br>
              <a:rPr lang="en-US" altLang="en-US" kern="0" dirty="0">
                <a:latin typeface="Arial" charset="0"/>
              </a:rPr>
            </a:br>
            <a:r>
              <a:rPr lang="en-US" altLang="en-US" sz="2800" dirty="0">
                <a:latin typeface="Arial" charset="0"/>
              </a:rPr>
              <a:t>Osteoporosis and SSRI/SNRI Therapy</a:t>
            </a:r>
            <a:endParaRPr lang="en-US" altLang="en-US" sz="2800" kern="0" dirty="0">
              <a:latin typeface="Arial" charset="0"/>
            </a:endParaRPr>
          </a:p>
        </p:txBody>
      </p:sp>
      <p:sp>
        <p:nvSpPr>
          <p:cNvPr id="16" name="Content Placeholder 1"/>
          <p:cNvSpPr txBox="1">
            <a:spLocks/>
          </p:cNvSpPr>
          <p:nvPr/>
        </p:nvSpPr>
        <p:spPr bwMode="auto">
          <a:xfrm>
            <a:off x="3289886" y="1752599"/>
            <a:ext cx="5414637" cy="4908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400">
                <a:solidFill>
                  <a:schemeClr val="tx1"/>
                </a:solidFill>
                <a:latin typeface="+mn-lt"/>
              </a:defRPr>
            </a:lvl6pPr>
            <a:lvl7pPr marL="2805113" indent="-176213" algn="l" rtl="0" fontAlgn="base">
              <a:spcBef>
                <a:spcPct val="20000"/>
              </a:spcBef>
              <a:spcAft>
                <a:spcPct val="0"/>
              </a:spcAft>
              <a:buChar char="»"/>
              <a:defRPr sz="1400">
                <a:solidFill>
                  <a:schemeClr val="tx1"/>
                </a:solidFill>
                <a:latin typeface="+mn-lt"/>
              </a:defRPr>
            </a:lvl7pPr>
            <a:lvl8pPr marL="3262313" indent="-176213" algn="l" rtl="0" fontAlgn="base">
              <a:spcBef>
                <a:spcPct val="20000"/>
              </a:spcBef>
              <a:spcAft>
                <a:spcPct val="0"/>
              </a:spcAft>
              <a:buChar char="»"/>
              <a:defRPr sz="1400">
                <a:solidFill>
                  <a:schemeClr val="tx1"/>
                </a:solidFill>
                <a:latin typeface="+mn-lt"/>
              </a:defRPr>
            </a:lvl8pPr>
            <a:lvl9pPr marL="3719513" indent="-176213" algn="l" rtl="0" fontAlgn="base">
              <a:spcBef>
                <a:spcPct val="20000"/>
              </a:spcBef>
              <a:spcAft>
                <a:spcPct val="0"/>
              </a:spcAft>
              <a:buChar char="»"/>
              <a:defRPr sz="1400">
                <a:solidFill>
                  <a:schemeClr val="tx1"/>
                </a:solidFill>
                <a:latin typeface="+mn-lt"/>
              </a:defRPr>
            </a:lvl9pPr>
          </a:lstStyle>
          <a:p>
            <a:pPr marL="0" indent="0">
              <a:lnSpc>
                <a:spcPct val="110000"/>
              </a:lnSpc>
              <a:buFont typeface="Arial" charset="0"/>
              <a:buNone/>
            </a:pPr>
            <a:r>
              <a:rPr lang="en-CA" sz="2000" b="1" kern="0" dirty="0">
                <a:solidFill>
                  <a:schemeClr val="tx2"/>
                </a:solidFill>
              </a:rPr>
              <a:t>Interactive Questions</a:t>
            </a:r>
          </a:p>
          <a:p>
            <a:pPr marL="342900" indent="-342900">
              <a:lnSpc>
                <a:spcPct val="110000"/>
              </a:lnSpc>
              <a:buFont typeface="+mj-lt"/>
              <a:buAutoNum type="arabicPeriod"/>
            </a:pPr>
            <a:r>
              <a:rPr lang="en-CA" sz="1800" b="1" kern="0" dirty="0"/>
              <a:t>What is her risk of osteoporotic fracture?</a:t>
            </a:r>
          </a:p>
          <a:p>
            <a:pPr marL="800100" lvl="1" indent="-342900">
              <a:lnSpc>
                <a:spcPct val="110000"/>
              </a:lnSpc>
              <a:buFont typeface="+mj-lt"/>
              <a:buAutoNum type="alphaUcPeriod"/>
            </a:pPr>
            <a:r>
              <a:rPr lang="en-CA" sz="1400" kern="0" dirty="0">
                <a:solidFill>
                  <a:schemeClr val="tx2"/>
                </a:solidFill>
              </a:rPr>
              <a:t>Low</a:t>
            </a:r>
          </a:p>
          <a:p>
            <a:pPr marL="800100" lvl="1" indent="-342900">
              <a:lnSpc>
                <a:spcPct val="110000"/>
              </a:lnSpc>
              <a:buFont typeface="+mj-lt"/>
              <a:buAutoNum type="alphaUcPeriod"/>
            </a:pPr>
            <a:r>
              <a:rPr lang="en-CA" sz="1400" kern="0" dirty="0">
                <a:solidFill>
                  <a:schemeClr val="tx2"/>
                </a:solidFill>
              </a:rPr>
              <a:t>Moderate</a:t>
            </a:r>
          </a:p>
          <a:p>
            <a:pPr marL="800100" lvl="1" indent="-342900">
              <a:lnSpc>
                <a:spcPct val="110000"/>
              </a:lnSpc>
              <a:buFont typeface="+mj-lt"/>
              <a:buAutoNum type="alphaUcPeriod"/>
            </a:pPr>
            <a:r>
              <a:rPr lang="en-CA" sz="1400" kern="0" dirty="0">
                <a:solidFill>
                  <a:schemeClr val="tx2"/>
                </a:solidFill>
              </a:rPr>
              <a:t>High</a:t>
            </a:r>
          </a:p>
          <a:p>
            <a:pPr marL="342900" indent="-342900">
              <a:lnSpc>
                <a:spcPct val="110000"/>
              </a:lnSpc>
              <a:buFont typeface="+mj-lt"/>
              <a:buAutoNum type="arabicPeriod"/>
            </a:pPr>
            <a:r>
              <a:rPr lang="en-CA" sz="1800" b="1" kern="0" dirty="0"/>
              <a:t>What would you discuss with her regarding her BMD results and current meds?</a:t>
            </a:r>
          </a:p>
          <a:p>
            <a:pPr marL="800100" lvl="1" indent="-342900">
              <a:lnSpc>
                <a:spcPct val="110000"/>
              </a:lnSpc>
              <a:buFont typeface="+mj-lt"/>
              <a:buAutoNum type="alphaUcPeriod"/>
            </a:pPr>
            <a:r>
              <a:rPr lang="en-CA" sz="1400" kern="0" dirty="0">
                <a:solidFill>
                  <a:schemeClr val="tx2"/>
                </a:solidFill>
              </a:rPr>
              <a:t>Discuss her bone density results and fracture risk</a:t>
            </a:r>
          </a:p>
          <a:p>
            <a:pPr marL="800100" lvl="1" indent="-342900">
              <a:lnSpc>
                <a:spcPct val="110000"/>
              </a:lnSpc>
              <a:buFont typeface="+mj-lt"/>
              <a:buAutoNum type="alphaUcPeriod"/>
            </a:pPr>
            <a:r>
              <a:rPr lang="en-CA" sz="1400" kern="0" dirty="0">
                <a:solidFill>
                  <a:schemeClr val="tx2"/>
                </a:solidFill>
              </a:rPr>
              <a:t>Ensure she is taking adequate calcium and vitamin D</a:t>
            </a:r>
          </a:p>
          <a:p>
            <a:pPr marL="800100" lvl="1" indent="-342900">
              <a:lnSpc>
                <a:spcPct val="110000"/>
              </a:lnSpc>
              <a:buFont typeface="+mj-lt"/>
              <a:buAutoNum type="alphaUcPeriod"/>
            </a:pPr>
            <a:r>
              <a:rPr lang="en-CA" sz="1400" kern="0" dirty="0">
                <a:solidFill>
                  <a:schemeClr val="tx2"/>
                </a:solidFill>
              </a:rPr>
              <a:t>Explain to her that the SSRI has increased her risk of fragility fracture and start her on a bisphosphonate or </a:t>
            </a:r>
            <a:r>
              <a:rPr lang="en-CA" sz="1400" kern="0" dirty="0" err="1">
                <a:solidFill>
                  <a:schemeClr val="tx2"/>
                </a:solidFill>
              </a:rPr>
              <a:t>denosumab</a:t>
            </a:r>
            <a:endParaRPr lang="en-CA" sz="1400" kern="0" dirty="0">
              <a:solidFill>
                <a:schemeClr val="tx2"/>
              </a:solidFill>
            </a:endParaRPr>
          </a:p>
          <a:p>
            <a:pPr marL="800100" lvl="1" indent="-342900">
              <a:lnSpc>
                <a:spcPct val="110000"/>
              </a:lnSpc>
              <a:buFont typeface="+mj-lt"/>
              <a:buAutoNum type="alphaUcPeriod"/>
            </a:pPr>
            <a:r>
              <a:rPr lang="en-CA" sz="1400" kern="0" dirty="0">
                <a:solidFill>
                  <a:schemeClr val="tx2"/>
                </a:solidFill>
              </a:rPr>
              <a:t>Explain to her that the SSRI has increased her risk of fragility fracture and wean her off of it</a:t>
            </a:r>
          </a:p>
          <a:p>
            <a:pPr marL="800100" lvl="1" indent="-342900">
              <a:lnSpc>
                <a:spcPct val="110000"/>
              </a:lnSpc>
              <a:buFont typeface="+mj-lt"/>
              <a:buAutoNum type="alphaUcPeriod"/>
            </a:pPr>
            <a:r>
              <a:rPr lang="en-CA" sz="1400" kern="0" dirty="0">
                <a:solidFill>
                  <a:schemeClr val="tx2"/>
                </a:solidFill>
              </a:rPr>
              <a:t>A, B, C</a:t>
            </a:r>
          </a:p>
        </p:txBody>
      </p:sp>
      <p:grpSp>
        <p:nvGrpSpPr>
          <p:cNvPr id="17" name="Group 16"/>
          <p:cNvGrpSpPr/>
          <p:nvPr/>
        </p:nvGrpSpPr>
        <p:grpSpPr>
          <a:xfrm>
            <a:off x="348280" y="1623008"/>
            <a:ext cx="999338" cy="849256"/>
            <a:chOff x="4950981" y="256650"/>
            <a:chExt cx="706004" cy="599973"/>
          </a:xfrm>
          <a:solidFill>
            <a:schemeClr val="tx1"/>
          </a:solidFill>
        </p:grpSpPr>
        <p:sp>
          <p:nvSpPr>
            <p:cNvPr id="18" name="Freeform 17"/>
            <p:cNvSpPr>
              <a:spLocks noChangeArrowheads="1"/>
            </p:cNvSpPr>
            <p:nvPr/>
          </p:nvSpPr>
          <p:spPr bwMode="auto">
            <a:xfrm>
              <a:off x="4950981" y="256650"/>
              <a:ext cx="706004" cy="599973"/>
            </a:xfrm>
            <a:custGeom>
              <a:avLst/>
              <a:gdLst>
                <a:gd name="T0" fmla="*/ 0 w 7135"/>
                <a:gd name="T1" fmla="*/ 3577 h 6065"/>
                <a:gd name="T2" fmla="*/ 0 w 7135"/>
                <a:gd name="T3" fmla="*/ 3577 h 6065"/>
                <a:gd name="T4" fmla="*/ 7134 w 7135"/>
                <a:gd name="T5" fmla="*/ 3577 h 6065"/>
                <a:gd name="T6" fmla="*/ 6127 w 7135"/>
                <a:gd name="T7" fmla="*/ 6055 h 6065"/>
                <a:gd name="T8" fmla="*/ 6117 w 7135"/>
                <a:gd name="T9" fmla="*/ 5997 h 6065"/>
                <a:gd name="T10" fmla="*/ 5934 w 7135"/>
                <a:gd name="T11" fmla="*/ 5444 h 6065"/>
                <a:gd name="T12" fmla="*/ 5894 w 7135"/>
                <a:gd name="T13" fmla="*/ 5374 h 6065"/>
                <a:gd name="T14" fmla="*/ 5846 w 7135"/>
                <a:gd name="T15" fmla="*/ 5301 h 6065"/>
                <a:gd name="T16" fmla="*/ 5798 w 7135"/>
                <a:gd name="T17" fmla="*/ 5240 h 6065"/>
                <a:gd name="T18" fmla="*/ 5754 w 7135"/>
                <a:gd name="T19" fmla="*/ 5186 h 6065"/>
                <a:gd name="T20" fmla="*/ 5701 w 7135"/>
                <a:gd name="T21" fmla="*/ 5132 h 6065"/>
                <a:gd name="T22" fmla="*/ 5649 w 7135"/>
                <a:gd name="T23" fmla="*/ 5084 h 6065"/>
                <a:gd name="T24" fmla="*/ 5586 w 7135"/>
                <a:gd name="T25" fmla="*/ 5036 h 6065"/>
                <a:gd name="T26" fmla="*/ 5576 w 7135"/>
                <a:gd name="T27" fmla="*/ 5028 h 6065"/>
                <a:gd name="T28" fmla="*/ 5403 w 7135"/>
                <a:gd name="T29" fmla="*/ 4949 h 6065"/>
                <a:gd name="T30" fmla="*/ 5073 w 7135"/>
                <a:gd name="T31" fmla="*/ 4817 h 6065"/>
                <a:gd name="T32" fmla="*/ 5199 w 7135"/>
                <a:gd name="T33" fmla="*/ 4240 h 6065"/>
                <a:gd name="T34" fmla="*/ 5199 w 7135"/>
                <a:gd name="T35" fmla="*/ 4238 h 6065"/>
                <a:gd name="T36" fmla="*/ 5190 w 7135"/>
                <a:gd name="T37" fmla="*/ 4159 h 6065"/>
                <a:gd name="T38" fmla="*/ 5113 w 7135"/>
                <a:gd name="T39" fmla="*/ 4018 h 6065"/>
                <a:gd name="T40" fmla="*/ 5084 w 7135"/>
                <a:gd name="T41" fmla="*/ 3931 h 6065"/>
                <a:gd name="T42" fmla="*/ 5110 w 7135"/>
                <a:gd name="T43" fmla="*/ 3250 h 6065"/>
                <a:gd name="T44" fmla="*/ 5158 w 7135"/>
                <a:gd name="T45" fmla="*/ 2988 h 6065"/>
                <a:gd name="T46" fmla="*/ 5158 w 7135"/>
                <a:gd name="T47" fmla="*/ 2986 h 6065"/>
                <a:gd name="T48" fmla="*/ 4661 w 7135"/>
                <a:gd name="T49" fmla="*/ 1536 h 6065"/>
                <a:gd name="T50" fmla="*/ 3562 w 7135"/>
                <a:gd name="T51" fmla="*/ 1134 h 6065"/>
                <a:gd name="T52" fmla="*/ 2838 w 7135"/>
                <a:gd name="T53" fmla="*/ 1433 h 6065"/>
                <a:gd name="T54" fmla="*/ 2036 w 7135"/>
                <a:gd name="T55" fmla="*/ 2241 h 6065"/>
                <a:gd name="T56" fmla="*/ 1973 w 7135"/>
                <a:gd name="T57" fmla="*/ 2644 h 6065"/>
                <a:gd name="T58" fmla="*/ 1978 w 7135"/>
                <a:gd name="T59" fmla="*/ 2746 h 6065"/>
                <a:gd name="T60" fmla="*/ 2031 w 7135"/>
                <a:gd name="T61" fmla="*/ 3299 h 6065"/>
                <a:gd name="T62" fmla="*/ 1942 w 7135"/>
                <a:gd name="T63" fmla="*/ 4166 h 6065"/>
                <a:gd name="T64" fmla="*/ 1924 w 7135"/>
                <a:gd name="T65" fmla="*/ 4201 h 6065"/>
                <a:gd name="T66" fmla="*/ 1935 w 7135"/>
                <a:gd name="T67" fmla="*/ 4238 h 6065"/>
                <a:gd name="T68" fmla="*/ 2403 w 7135"/>
                <a:gd name="T69" fmla="*/ 4682 h 6065"/>
                <a:gd name="T70" fmla="*/ 1558 w 7135"/>
                <a:gd name="T71" fmla="*/ 5028 h 6065"/>
                <a:gd name="T72" fmla="*/ 1556 w 7135"/>
                <a:gd name="T73" fmla="*/ 5030 h 6065"/>
                <a:gd name="T74" fmla="*/ 1549 w 7135"/>
                <a:gd name="T75" fmla="*/ 5034 h 6065"/>
                <a:gd name="T76" fmla="*/ 1546 w 7135"/>
                <a:gd name="T77" fmla="*/ 5036 h 6065"/>
                <a:gd name="T78" fmla="*/ 1480 w 7135"/>
                <a:gd name="T79" fmla="*/ 5090 h 6065"/>
                <a:gd name="T80" fmla="*/ 1416 w 7135"/>
                <a:gd name="T81" fmla="*/ 5148 h 6065"/>
                <a:gd name="T82" fmla="*/ 1360 w 7135"/>
                <a:gd name="T83" fmla="*/ 5211 h 6065"/>
                <a:gd name="T84" fmla="*/ 1309 w 7135"/>
                <a:gd name="T85" fmla="*/ 5274 h 6065"/>
                <a:gd name="T86" fmla="*/ 1266 w 7135"/>
                <a:gd name="T87" fmla="*/ 5334 h 6065"/>
                <a:gd name="T88" fmla="*/ 1228 w 7135"/>
                <a:gd name="T89" fmla="*/ 5397 h 6065"/>
                <a:gd name="T90" fmla="*/ 1195 w 7135"/>
                <a:gd name="T91" fmla="*/ 5456 h 6065"/>
                <a:gd name="T92" fmla="*/ 1016 w 7135"/>
                <a:gd name="T93" fmla="*/ 6002 h 6065"/>
                <a:gd name="T94" fmla="*/ 1005 w 7135"/>
                <a:gd name="T95" fmla="*/ 6064 h 6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5" h="6065">
                  <a:moveTo>
                    <a:pt x="0" y="3577"/>
                  </a:moveTo>
                  <a:lnTo>
                    <a:pt x="0" y="3577"/>
                  </a:lnTo>
                  <a:lnTo>
                    <a:pt x="0" y="3577"/>
                  </a:lnTo>
                  <a:lnTo>
                    <a:pt x="0" y="3577"/>
                  </a:lnTo>
                  <a:cubicBezTo>
                    <a:pt x="0" y="1603"/>
                    <a:pt x="1601" y="0"/>
                    <a:pt x="3568" y="0"/>
                  </a:cubicBezTo>
                  <a:cubicBezTo>
                    <a:pt x="5534" y="0"/>
                    <a:pt x="7134" y="1603"/>
                    <a:pt x="7134" y="3577"/>
                  </a:cubicBezTo>
                  <a:cubicBezTo>
                    <a:pt x="7134" y="4503"/>
                    <a:pt x="6770" y="5398"/>
                    <a:pt x="6128" y="6064"/>
                  </a:cubicBezTo>
                  <a:cubicBezTo>
                    <a:pt x="6128" y="6061"/>
                    <a:pt x="6128" y="6057"/>
                    <a:pt x="6127" y="6055"/>
                  </a:cubicBezTo>
                  <a:cubicBezTo>
                    <a:pt x="6125" y="6036"/>
                    <a:pt x="6121" y="6019"/>
                    <a:pt x="6119" y="6002"/>
                  </a:cubicBezTo>
                  <a:cubicBezTo>
                    <a:pt x="6119" y="6000"/>
                    <a:pt x="6117" y="5999"/>
                    <a:pt x="6117" y="5997"/>
                  </a:cubicBezTo>
                  <a:cubicBezTo>
                    <a:pt x="6078" y="5775"/>
                    <a:pt x="6014" y="5598"/>
                    <a:pt x="5941" y="5456"/>
                  </a:cubicBezTo>
                  <a:cubicBezTo>
                    <a:pt x="5939" y="5453"/>
                    <a:pt x="5936" y="5449"/>
                    <a:pt x="5934" y="5444"/>
                  </a:cubicBezTo>
                  <a:cubicBezTo>
                    <a:pt x="5924" y="5427"/>
                    <a:pt x="5915" y="5412"/>
                    <a:pt x="5905" y="5395"/>
                  </a:cubicBezTo>
                  <a:cubicBezTo>
                    <a:pt x="5902" y="5389"/>
                    <a:pt x="5898" y="5382"/>
                    <a:pt x="5894" y="5374"/>
                  </a:cubicBezTo>
                  <a:cubicBezTo>
                    <a:pt x="5885" y="5360"/>
                    <a:pt x="5878" y="5348"/>
                    <a:pt x="5868" y="5334"/>
                  </a:cubicBezTo>
                  <a:cubicBezTo>
                    <a:pt x="5861" y="5324"/>
                    <a:pt x="5853" y="5312"/>
                    <a:pt x="5846" y="5301"/>
                  </a:cubicBezTo>
                  <a:cubicBezTo>
                    <a:pt x="5840" y="5292"/>
                    <a:pt x="5832" y="5284"/>
                    <a:pt x="5827" y="5274"/>
                  </a:cubicBezTo>
                  <a:cubicBezTo>
                    <a:pt x="5817" y="5263"/>
                    <a:pt x="5808" y="5252"/>
                    <a:pt x="5798" y="5240"/>
                  </a:cubicBezTo>
                  <a:cubicBezTo>
                    <a:pt x="5791" y="5229"/>
                    <a:pt x="5783" y="5220"/>
                    <a:pt x="5774" y="5208"/>
                  </a:cubicBezTo>
                  <a:cubicBezTo>
                    <a:pt x="5767" y="5201"/>
                    <a:pt x="5761" y="5193"/>
                    <a:pt x="5754" y="5186"/>
                  </a:cubicBezTo>
                  <a:cubicBezTo>
                    <a:pt x="5742" y="5173"/>
                    <a:pt x="5731" y="5161"/>
                    <a:pt x="5718" y="5148"/>
                  </a:cubicBezTo>
                  <a:cubicBezTo>
                    <a:pt x="5713" y="5143"/>
                    <a:pt x="5707" y="5137"/>
                    <a:pt x="5701" y="5132"/>
                  </a:cubicBezTo>
                  <a:cubicBezTo>
                    <a:pt x="5686" y="5116"/>
                    <a:pt x="5671" y="5103"/>
                    <a:pt x="5654" y="5090"/>
                  </a:cubicBezTo>
                  <a:cubicBezTo>
                    <a:pt x="5652" y="5088"/>
                    <a:pt x="5650" y="5086"/>
                    <a:pt x="5649" y="5084"/>
                  </a:cubicBezTo>
                  <a:cubicBezTo>
                    <a:pt x="5628" y="5066"/>
                    <a:pt x="5608" y="5051"/>
                    <a:pt x="5586" y="5036"/>
                  </a:cubicBezTo>
                  <a:lnTo>
                    <a:pt x="5586" y="5036"/>
                  </a:lnTo>
                  <a:lnTo>
                    <a:pt x="5586" y="5036"/>
                  </a:lnTo>
                  <a:lnTo>
                    <a:pt x="5576" y="5028"/>
                  </a:lnTo>
                  <a:lnTo>
                    <a:pt x="5576" y="5028"/>
                  </a:lnTo>
                  <a:cubicBezTo>
                    <a:pt x="5519" y="4999"/>
                    <a:pt x="5461" y="4973"/>
                    <a:pt x="5403" y="4949"/>
                  </a:cubicBezTo>
                  <a:cubicBezTo>
                    <a:pt x="5304" y="4906"/>
                    <a:pt x="5199" y="4867"/>
                    <a:pt x="5084" y="4823"/>
                  </a:cubicBezTo>
                  <a:cubicBezTo>
                    <a:pt x="5081" y="4821"/>
                    <a:pt x="5077" y="4819"/>
                    <a:pt x="5073" y="4817"/>
                  </a:cubicBezTo>
                  <a:cubicBezTo>
                    <a:pt x="4968" y="4778"/>
                    <a:pt x="4854" y="4733"/>
                    <a:pt x="4732" y="4682"/>
                  </a:cubicBezTo>
                  <a:cubicBezTo>
                    <a:pt x="5101" y="4494"/>
                    <a:pt x="5190" y="4265"/>
                    <a:pt x="5199" y="4240"/>
                  </a:cubicBezTo>
                  <a:cubicBezTo>
                    <a:pt x="5199" y="4238"/>
                    <a:pt x="5199" y="4238"/>
                    <a:pt x="5199" y="4238"/>
                  </a:cubicBezTo>
                  <a:lnTo>
                    <a:pt x="5199" y="4238"/>
                  </a:lnTo>
                  <a:lnTo>
                    <a:pt x="5212" y="4196"/>
                  </a:lnTo>
                  <a:lnTo>
                    <a:pt x="5190" y="4159"/>
                  </a:lnTo>
                  <a:lnTo>
                    <a:pt x="5190" y="4159"/>
                  </a:lnTo>
                  <a:cubicBezTo>
                    <a:pt x="5158" y="4112"/>
                    <a:pt x="5133" y="4065"/>
                    <a:pt x="5113" y="4018"/>
                  </a:cubicBezTo>
                  <a:cubicBezTo>
                    <a:pt x="5105" y="3999"/>
                    <a:pt x="5100" y="3980"/>
                    <a:pt x="5092" y="3960"/>
                  </a:cubicBezTo>
                  <a:cubicBezTo>
                    <a:pt x="5090" y="3950"/>
                    <a:pt x="5086" y="3941"/>
                    <a:pt x="5084" y="3931"/>
                  </a:cubicBezTo>
                  <a:cubicBezTo>
                    <a:pt x="5041" y="3779"/>
                    <a:pt x="5047" y="3627"/>
                    <a:pt x="5069" y="3475"/>
                  </a:cubicBezTo>
                  <a:cubicBezTo>
                    <a:pt x="5081" y="3400"/>
                    <a:pt x="5096" y="3325"/>
                    <a:pt x="5110" y="3250"/>
                  </a:cubicBezTo>
                  <a:cubicBezTo>
                    <a:pt x="5124" y="3186"/>
                    <a:pt x="5137" y="3120"/>
                    <a:pt x="5148" y="3055"/>
                  </a:cubicBezTo>
                  <a:cubicBezTo>
                    <a:pt x="5150" y="3032"/>
                    <a:pt x="5154" y="3011"/>
                    <a:pt x="5158" y="2988"/>
                  </a:cubicBezTo>
                  <a:lnTo>
                    <a:pt x="5158" y="2988"/>
                  </a:lnTo>
                  <a:lnTo>
                    <a:pt x="5158" y="2986"/>
                  </a:lnTo>
                  <a:lnTo>
                    <a:pt x="5158" y="2986"/>
                  </a:lnTo>
                  <a:cubicBezTo>
                    <a:pt x="5212" y="2353"/>
                    <a:pt x="5054" y="1892"/>
                    <a:pt x="4661" y="1536"/>
                  </a:cubicBezTo>
                  <a:cubicBezTo>
                    <a:pt x="4451" y="1328"/>
                    <a:pt x="4070" y="1125"/>
                    <a:pt x="3682" y="1126"/>
                  </a:cubicBezTo>
                  <a:cubicBezTo>
                    <a:pt x="3643" y="1126"/>
                    <a:pt x="3601" y="1129"/>
                    <a:pt x="3562" y="1134"/>
                  </a:cubicBezTo>
                  <a:cubicBezTo>
                    <a:pt x="3461" y="1134"/>
                    <a:pt x="3369" y="1140"/>
                    <a:pt x="3288" y="1153"/>
                  </a:cubicBezTo>
                  <a:cubicBezTo>
                    <a:pt x="3045" y="1190"/>
                    <a:pt x="2895" y="1285"/>
                    <a:pt x="2838" y="1433"/>
                  </a:cubicBezTo>
                  <a:cubicBezTo>
                    <a:pt x="2467" y="1539"/>
                    <a:pt x="2207" y="1815"/>
                    <a:pt x="2075" y="2135"/>
                  </a:cubicBezTo>
                  <a:cubicBezTo>
                    <a:pt x="2061" y="2170"/>
                    <a:pt x="2048" y="2206"/>
                    <a:pt x="2036" y="2241"/>
                  </a:cubicBezTo>
                  <a:cubicBezTo>
                    <a:pt x="2034" y="2244"/>
                    <a:pt x="2034" y="2244"/>
                    <a:pt x="2034" y="2246"/>
                  </a:cubicBezTo>
                  <a:cubicBezTo>
                    <a:pt x="1993" y="2375"/>
                    <a:pt x="1973" y="2512"/>
                    <a:pt x="1973" y="2644"/>
                  </a:cubicBezTo>
                  <a:lnTo>
                    <a:pt x="1973" y="2646"/>
                  </a:lnTo>
                  <a:cubicBezTo>
                    <a:pt x="1973" y="2680"/>
                    <a:pt x="1974" y="2714"/>
                    <a:pt x="1978" y="2746"/>
                  </a:cubicBezTo>
                  <a:cubicBezTo>
                    <a:pt x="1978" y="2804"/>
                    <a:pt x="1980" y="2861"/>
                    <a:pt x="1984" y="2915"/>
                  </a:cubicBezTo>
                  <a:cubicBezTo>
                    <a:pt x="1993" y="3056"/>
                    <a:pt x="2012" y="3184"/>
                    <a:pt x="2031" y="3299"/>
                  </a:cubicBezTo>
                  <a:cubicBezTo>
                    <a:pt x="2078" y="3607"/>
                    <a:pt x="2113" y="3849"/>
                    <a:pt x="1942" y="4166"/>
                  </a:cubicBezTo>
                  <a:lnTo>
                    <a:pt x="1942" y="4166"/>
                  </a:lnTo>
                  <a:lnTo>
                    <a:pt x="1933" y="4184"/>
                  </a:lnTo>
                  <a:lnTo>
                    <a:pt x="1924" y="4201"/>
                  </a:lnTo>
                  <a:lnTo>
                    <a:pt x="1935" y="4238"/>
                  </a:lnTo>
                  <a:lnTo>
                    <a:pt x="1935" y="4238"/>
                  </a:lnTo>
                  <a:cubicBezTo>
                    <a:pt x="1935" y="4238"/>
                    <a:pt x="1937" y="4238"/>
                    <a:pt x="1937" y="4240"/>
                  </a:cubicBezTo>
                  <a:cubicBezTo>
                    <a:pt x="1944" y="4265"/>
                    <a:pt x="2034" y="4494"/>
                    <a:pt x="2403" y="4682"/>
                  </a:cubicBezTo>
                  <a:cubicBezTo>
                    <a:pt x="2276" y="4736"/>
                    <a:pt x="2156" y="4781"/>
                    <a:pt x="2048" y="4823"/>
                  </a:cubicBezTo>
                  <a:cubicBezTo>
                    <a:pt x="1866" y="4893"/>
                    <a:pt x="1708" y="4953"/>
                    <a:pt x="1558" y="5028"/>
                  </a:cubicBezTo>
                  <a:lnTo>
                    <a:pt x="1558" y="5028"/>
                  </a:lnTo>
                  <a:lnTo>
                    <a:pt x="1556" y="5030"/>
                  </a:lnTo>
                  <a:lnTo>
                    <a:pt x="1553" y="5031"/>
                  </a:lnTo>
                  <a:lnTo>
                    <a:pt x="1549" y="5034"/>
                  </a:lnTo>
                  <a:lnTo>
                    <a:pt x="1546" y="5036"/>
                  </a:lnTo>
                  <a:lnTo>
                    <a:pt x="1546" y="5036"/>
                  </a:lnTo>
                  <a:cubicBezTo>
                    <a:pt x="1526" y="5051"/>
                    <a:pt x="1506" y="5066"/>
                    <a:pt x="1485" y="5084"/>
                  </a:cubicBezTo>
                  <a:cubicBezTo>
                    <a:pt x="1483" y="5086"/>
                    <a:pt x="1482" y="5088"/>
                    <a:pt x="1480" y="5090"/>
                  </a:cubicBezTo>
                  <a:cubicBezTo>
                    <a:pt x="1463" y="5103"/>
                    <a:pt x="1448" y="5116"/>
                    <a:pt x="1433" y="5133"/>
                  </a:cubicBezTo>
                  <a:cubicBezTo>
                    <a:pt x="1427" y="5137"/>
                    <a:pt x="1422" y="5143"/>
                    <a:pt x="1416" y="5148"/>
                  </a:cubicBezTo>
                  <a:cubicBezTo>
                    <a:pt x="1405" y="5161"/>
                    <a:pt x="1393" y="5173"/>
                    <a:pt x="1380" y="5186"/>
                  </a:cubicBezTo>
                  <a:cubicBezTo>
                    <a:pt x="1375" y="5193"/>
                    <a:pt x="1367" y="5201"/>
                    <a:pt x="1360" y="5211"/>
                  </a:cubicBezTo>
                  <a:cubicBezTo>
                    <a:pt x="1352" y="5220"/>
                    <a:pt x="1343" y="5229"/>
                    <a:pt x="1335" y="5238"/>
                  </a:cubicBezTo>
                  <a:cubicBezTo>
                    <a:pt x="1326" y="5252"/>
                    <a:pt x="1317" y="5263"/>
                    <a:pt x="1309" y="5274"/>
                  </a:cubicBezTo>
                  <a:cubicBezTo>
                    <a:pt x="1302" y="5284"/>
                    <a:pt x="1296" y="5292"/>
                    <a:pt x="1290" y="5301"/>
                  </a:cubicBezTo>
                  <a:cubicBezTo>
                    <a:pt x="1283" y="5312"/>
                    <a:pt x="1273" y="5324"/>
                    <a:pt x="1266" y="5334"/>
                  </a:cubicBezTo>
                  <a:cubicBezTo>
                    <a:pt x="1259" y="5348"/>
                    <a:pt x="1249" y="5360"/>
                    <a:pt x="1242" y="5374"/>
                  </a:cubicBezTo>
                  <a:cubicBezTo>
                    <a:pt x="1238" y="5382"/>
                    <a:pt x="1232" y="5389"/>
                    <a:pt x="1228" y="5397"/>
                  </a:cubicBezTo>
                  <a:cubicBezTo>
                    <a:pt x="1219" y="5412"/>
                    <a:pt x="1210" y="5427"/>
                    <a:pt x="1202" y="5444"/>
                  </a:cubicBezTo>
                  <a:cubicBezTo>
                    <a:pt x="1198" y="5449"/>
                    <a:pt x="1196" y="5453"/>
                    <a:pt x="1195" y="5456"/>
                  </a:cubicBezTo>
                  <a:cubicBezTo>
                    <a:pt x="1122" y="5600"/>
                    <a:pt x="1058" y="5776"/>
                    <a:pt x="1016" y="5997"/>
                  </a:cubicBezTo>
                  <a:cubicBezTo>
                    <a:pt x="1016" y="5999"/>
                    <a:pt x="1016" y="6000"/>
                    <a:pt x="1016" y="6002"/>
                  </a:cubicBezTo>
                  <a:cubicBezTo>
                    <a:pt x="1013" y="6019"/>
                    <a:pt x="1011" y="6038"/>
                    <a:pt x="1007" y="6055"/>
                  </a:cubicBezTo>
                  <a:cubicBezTo>
                    <a:pt x="1007" y="6058"/>
                    <a:pt x="1007" y="6061"/>
                    <a:pt x="1005" y="6064"/>
                  </a:cubicBezTo>
                  <a:cubicBezTo>
                    <a:pt x="364" y="5400"/>
                    <a:pt x="0" y="4503"/>
                    <a:pt x="0" y="357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8"/>
            <p:cNvSpPr>
              <a:spLocks noChangeArrowheads="1"/>
            </p:cNvSpPr>
            <p:nvPr/>
          </p:nvSpPr>
          <p:spPr bwMode="auto">
            <a:xfrm>
              <a:off x="5215405" y="469586"/>
              <a:ext cx="176719" cy="330312"/>
            </a:xfrm>
            <a:custGeom>
              <a:avLst/>
              <a:gdLst>
                <a:gd name="T0" fmla="*/ 610 w 1787"/>
                <a:gd name="T1" fmla="*/ 2006 h 3340"/>
                <a:gd name="T2" fmla="*/ 610 w 1787"/>
                <a:gd name="T3" fmla="*/ 2006 h 3340"/>
                <a:gd name="T4" fmla="*/ 610 w 1787"/>
                <a:gd name="T5" fmla="*/ 2006 h 3340"/>
                <a:gd name="T6" fmla="*/ 610 w 1787"/>
                <a:gd name="T7" fmla="*/ 1962 h 3340"/>
                <a:gd name="T8" fmla="*/ 576 w 1787"/>
                <a:gd name="T9" fmla="*/ 1936 h 3340"/>
                <a:gd name="T10" fmla="*/ 576 w 1787"/>
                <a:gd name="T11" fmla="*/ 1936 h 3340"/>
                <a:gd name="T12" fmla="*/ 90 w 1787"/>
                <a:gd name="T13" fmla="*/ 1273 h 3340"/>
                <a:gd name="T14" fmla="*/ 90 w 1787"/>
                <a:gd name="T15" fmla="*/ 1273 h 3340"/>
                <a:gd name="T16" fmla="*/ 87 w 1787"/>
                <a:gd name="T17" fmla="*/ 1261 h 3340"/>
                <a:gd name="T18" fmla="*/ 80 w 1787"/>
                <a:gd name="T19" fmla="*/ 1249 h 3340"/>
                <a:gd name="T20" fmla="*/ 80 w 1787"/>
                <a:gd name="T21" fmla="*/ 1249 h 3340"/>
                <a:gd name="T22" fmla="*/ 0 w 1787"/>
                <a:gd name="T23" fmla="*/ 784 h 3340"/>
                <a:gd name="T24" fmla="*/ 192 w 1787"/>
                <a:gd name="T25" fmla="*/ 423 h 3340"/>
                <a:gd name="T26" fmla="*/ 462 w 1787"/>
                <a:gd name="T27" fmla="*/ 0 h 3340"/>
                <a:gd name="T28" fmla="*/ 1052 w 1787"/>
                <a:gd name="T29" fmla="*/ 235 h 3340"/>
                <a:gd name="T30" fmla="*/ 1351 w 1787"/>
                <a:gd name="T31" fmla="*/ 322 h 3340"/>
                <a:gd name="T32" fmla="*/ 1500 w 1787"/>
                <a:gd name="T33" fmla="*/ 566 h 3340"/>
                <a:gd name="T34" fmla="*/ 1786 w 1787"/>
                <a:gd name="T35" fmla="*/ 963 h 3340"/>
                <a:gd name="T36" fmla="*/ 1763 w 1787"/>
                <a:gd name="T37" fmla="*/ 1127 h 3340"/>
                <a:gd name="T38" fmla="*/ 1742 w 1787"/>
                <a:gd name="T39" fmla="*/ 1277 h 3340"/>
                <a:gd name="T40" fmla="*/ 1251 w 1787"/>
                <a:gd name="T41" fmla="*/ 1942 h 3340"/>
                <a:gd name="T42" fmla="*/ 1251 w 1787"/>
                <a:gd name="T43" fmla="*/ 1942 h 3340"/>
                <a:gd name="T44" fmla="*/ 1232 w 1787"/>
                <a:gd name="T45" fmla="*/ 1962 h 3340"/>
                <a:gd name="T46" fmla="*/ 1227 w 1787"/>
                <a:gd name="T47" fmla="*/ 1989 h 3340"/>
                <a:gd name="T48" fmla="*/ 1227 w 1787"/>
                <a:gd name="T49" fmla="*/ 1989 h 3340"/>
                <a:gd name="T50" fmla="*/ 1705 w 1787"/>
                <a:gd name="T51" fmla="*/ 2591 h 3340"/>
                <a:gd name="T52" fmla="*/ 895 w 1787"/>
                <a:gd name="T53" fmla="*/ 3339 h 3340"/>
                <a:gd name="T54" fmla="*/ 85 w 1787"/>
                <a:gd name="T55" fmla="*/ 2591 h 3340"/>
                <a:gd name="T56" fmla="*/ 610 w 1787"/>
                <a:gd name="T57" fmla="*/ 2006 h 3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87" h="3340">
                  <a:moveTo>
                    <a:pt x="610" y="2006"/>
                  </a:moveTo>
                  <a:lnTo>
                    <a:pt x="610" y="2006"/>
                  </a:lnTo>
                  <a:lnTo>
                    <a:pt x="610" y="2006"/>
                  </a:lnTo>
                  <a:lnTo>
                    <a:pt x="610" y="1962"/>
                  </a:lnTo>
                  <a:lnTo>
                    <a:pt x="576" y="1936"/>
                  </a:lnTo>
                  <a:lnTo>
                    <a:pt x="576" y="1936"/>
                  </a:lnTo>
                  <a:cubicBezTo>
                    <a:pt x="338" y="1744"/>
                    <a:pt x="175" y="1566"/>
                    <a:pt x="90" y="1273"/>
                  </a:cubicBezTo>
                  <a:lnTo>
                    <a:pt x="90" y="1273"/>
                  </a:lnTo>
                  <a:lnTo>
                    <a:pt x="87" y="1261"/>
                  </a:lnTo>
                  <a:lnTo>
                    <a:pt x="80" y="1249"/>
                  </a:lnTo>
                  <a:lnTo>
                    <a:pt x="80" y="1249"/>
                  </a:lnTo>
                  <a:cubicBezTo>
                    <a:pt x="2" y="1131"/>
                    <a:pt x="0" y="963"/>
                    <a:pt x="0" y="784"/>
                  </a:cubicBezTo>
                  <a:cubicBezTo>
                    <a:pt x="42" y="585"/>
                    <a:pt x="104" y="517"/>
                    <a:pt x="192" y="423"/>
                  </a:cubicBezTo>
                  <a:cubicBezTo>
                    <a:pt x="272" y="337"/>
                    <a:pt x="372" y="231"/>
                    <a:pt x="462" y="0"/>
                  </a:cubicBezTo>
                  <a:cubicBezTo>
                    <a:pt x="659" y="182"/>
                    <a:pt x="875" y="211"/>
                    <a:pt x="1052" y="235"/>
                  </a:cubicBezTo>
                  <a:cubicBezTo>
                    <a:pt x="1172" y="251"/>
                    <a:pt x="1277" y="266"/>
                    <a:pt x="1351" y="322"/>
                  </a:cubicBezTo>
                  <a:cubicBezTo>
                    <a:pt x="1416" y="389"/>
                    <a:pt x="1457" y="476"/>
                    <a:pt x="1500" y="566"/>
                  </a:cubicBezTo>
                  <a:cubicBezTo>
                    <a:pt x="1562" y="696"/>
                    <a:pt x="1632" y="843"/>
                    <a:pt x="1786" y="963"/>
                  </a:cubicBezTo>
                  <a:cubicBezTo>
                    <a:pt x="1781" y="1018"/>
                    <a:pt x="1772" y="1074"/>
                    <a:pt x="1763" y="1127"/>
                  </a:cubicBezTo>
                  <a:cubicBezTo>
                    <a:pt x="1754" y="1182"/>
                    <a:pt x="1744" y="1232"/>
                    <a:pt x="1742" y="1277"/>
                  </a:cubicBezTo>
                  <a:cubicBezTo>
                    <a:pt x="1607" y="1583"/>
                    <a:pt x="1435" y="1758"/>
                    <a:pt x="1251" y="1942"/>
                  </a:cubicBezTo>
                  <a:lnTo>
                    <a:pt x="1251" y="1942"/>
                  </a:lnTo>
                  <a:lnTo>
                    <a:pt x="1232" y="1962"/>
                  </a:lnTo>
                  <a:lnTo>
                    <a:pt x="1227" y="1989"/>
                  </a:lnTo>
                  <a:lnTo>
                    <a:pt x="1227" y="1989"/>
                  </a:lnTo>
                  <a:cubicBezTo>
                    <a:pt x="1152" y="2377"/>
                    <a:pt x="1436" y="2521"/>
                    <a:pt x="1705" y="2591"/>
                  </a:cubicBezTo>
                  <a:cubicBezTo>
                    <a:pt x="1521" y="2943"/>
                    <a:pt x="1055" y="3339"/>
                    <a:pt x="895" y="3339"/>
                  </a:cubicBezTo>
                  <a:cubicBezTo>
                    <a:pt x="736" y="3339"/>
                    <a:pt x="269" y="2943"/>
                    <a:pt x="85" y="2591"/>
                  </a:cubicBezTo>
                  <a:cubicBezTo>
                    <a:pt x="451" y="2495"/>
                    <a:pt x="610" y="2316"/>
                    <a:pt x="610" y="200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0" name="TextBox 19"/>
          <p:cNvSpPr txBox="1"/>
          <p:nvPr/>
        </p:nvSpPr>
        <p:spPr>
          <a:xfrm>
            <a:off x="1408371" y="1798454"/>
            <a:ext cx="1530169" cy="646331"/>
          </a:xfrm>
          <a:prstGeom prst="rect">
            <a:avLst/>
          </a:prstGeom>
          <a:noFill/>
          <a:ln>
            <a:noFill/>
          </a:ln>
        </p:spPr>
        <p:txBody>
          <a:bodyPr wrap="square" rtlCol="0">
            <a:spAutoFit/>
          </a:bodyPr>
          <a:lstStyle/>
          <a:p>
            <a:pPr lvl="0" eaLnBrk="0" fontAlgn="base" hangingPunct="0">
              <a:spcBef>
                <a:spcPct val="40000"/>
              </a:spcBef>
              <a:spcAft>
                <a:spcPct val="0"/>
              </a:spcAft>
              <a:buClr>
                <a:srgbClr val="FCB627"/>
              </a:buClr>
            </a:pPr>
            <a:r>
              <a:rPr lang="en-CA" kern="0" dirty="0">
                <a:solidFill>
                  <a:srgbClr val="FFFFFF"/>
                </a:solidFill>
                <a:latin typeface="Arial" charset="0"/>
                <a:ea typeface="Arial" charset="0"/>
                <a:cs typeface="Arial" charset="0"/>
              </a:rPr>
              <a:t>58 year-old female</a:t>
            </a:r>
          </a:p>
        </p:txBody>
      </p:sp>
      <p:cxnSp>
        <p:nvCxnSpPr>
          <p:cNvPr id="21" name="Straight Connector 20"/>
          <p:cNvCxnSpPr/>
          <p:nvPr/>
        </p:nvCxnSpPr>
        <p:spPr>
          <a:xfrm>
            <a:off x="3056084" y="1781840"/>
            <a:ext cx="0" cy="4534267"/>
          </a:xfrm>
          <a:prstGeom prst="line">
            <a:avLst/>
          </a:prstGeom>
          <a:ln w="25400" cap="rnd">
            <a:solidFill>
              <a:schemeClr val="tx1">
                <a:alpha val="17000"/>
              </a:schemeClr>
            </a:solidFill>
          </a:ln>
        </p:spPr>
        <p:style>
          <a:lnRef idx="1">
            <a:schemeClr val="accent1"/>
          </a:lnRef>
          <a:fillRef idx="0">
            <a:schemeClr val="accent1"/>
          </a:fillRef>
          <a:effectRef idx="0">
            <a:schemeClr val="accent1"/>
          </a:effectRef>
          <a:fontRef idx="minor">
            <a:schemeClr val="tx1"/>
          </a:fontRef>
        </p:style>
      </p:cxnSp>
      <p:sp>
        <p:nvSpPr>
          <p:cNvPr id="32" name="Freeform 18"/>
          <p:cNvSpPr>
            <a:spLocks noChangeArrowheads="1"/>
          </p:cNvSpPr>
          <p:nvPr/>
        </p:nvSpPr>
        <p:spPr bwMode="auto">
          <a:xfrm>
            <a:off x="7996732" y="616235"/>
            <a:ext cx="243400" cy="210808"/>
          </a:xfrm>
          <a:custGeom>
            <a:avLst/>
            <a:gdLst>
              <a:gd name="T0" fmla="*/ 259 w 1550"/>
              <a:gd name="T1" fmla="*/ 1080 h 1340"/>
              <a:gd name="T2" fmla="*/ 259 w 1550"/>
              <a:gd name="T3" fmla="*/ 1080 h 1340"/>
              <a:gd name="T4" fmla="*/ 259 w 1550"/>
              <a:gd name="T5" fmla="*/ 1080 h 1340"/>
              <a:gd name="T6" fmla="*/ 1290 w 1550"/>
              <a:gd name="T7" fmla="*/ 1080 h 1340"/>
              <a:gd name="T8" fmla="*/ 1290 w 1550"/>
              <a:gd name="T9" fmla="*/ 260 h 1340"/>
              <a:gd name="T10" fmla="*/ 259 w 1550"/>
              <a:gd name="T11" fmla="*/ 260 h 1340"/>
              <a:gd name="T12" fmla="*/ 259 w 1550"/>
              <a:gd name="T13" fmla="*/ 1080 h 1340"/>
              <a:gd name="T14" fmla="*/ 1549 w 1550"/>
              <a:gd name="T15" fmla="*/ 1339 h 1340"/>
              <a:gd name="T16" fmla="*/ 1549 w 1550"/>
              <a:gd name="T17" fmla="*/ 1339 h 1340"/>
              <a:gd name="T18" fmla="*/ 1549 w 1550"/>
              <a:gd name="T19" fmla="*/ 1339 h 1340"/>
              <a:gd name="T20" fmla="*/ 0 w 1550"/>
              <a:gd name="T21" fmla="*/ 1339 h 1340"/>
              <a:gd name="T22" fmla="*/ 0 w 1550"/>
              <a:gd name="T23" fmla="*/ 0 h 1340"/>
              <a:gd name="T24" fmla="*/ 1549 w 1550"/>
              <a:gd name="T25" fmla="*/ 0 h 1340"/>
              <a:gd name="T26" fmla="*/ 1549 w 1550"/>
              <a:gd name="T27" fmla="*/ 1339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0" h="1340">
                <a:moveTo>
                  <a:pt x="259" y="1080"/>
                </a:moveTo>
                <a:lnTo>
                  <a:pt x="259" y="1080"/>
                </a:lnTo>
                <a:lnTo>
                  <a:pt x="259" y="1080"/>
                </a:lnTo>
                <a:lnTo>
                  <a:pt x="1290" y="1080"/>
                </a:lnTo>
                <a:lnTo>
                  <a:pt x="1290" y="260"/>
                </a:lnTo>
                <a:lnTo>
                  <a:pt x="259" y="260"/>
                </a:lnTo>
                <a:lnTo>
                  <a:pt x="259" y="1080"/>
                </a:lnTo>
                <a:close/>
                <a:moveTo>
                  <a:pt x="1549" y="1339"/>
                </a:moveTo>
                <a:lnTo>
                  <a:pt x="1549" y="1339"/>
                </a:lnTo>
                <a:lnTo>
                  <a:pt x="1549" y="1339"/>
                </a:lnTo>
                <a:lnTo>
                  <a:pt x="0" y="1339"/>
                </a:lnTo>
                <a:lnTo>
                  <a:pt x="0" y="0"/>
                </a:lnTo>
                <a:lnTo>
                  <a:pt x="1549" y="0"/>
                </a:lnTo>
                <a:lnTo>
                  <a:pt x="1549" y="1339"/>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3" name="Freeform 19"/>
          <p:cNvSpPr>
            <a:spLocks noChangeArrowheads="1"/>
          </p:cNvSpPr>
          <p:nvPr/>
        </p:nvSpPr>
        <p:spPr bwMode="auto">
          <a:xfrm>
            <a:off x="8312944" y="651602"/>
            <a:ext cx="431324" cy="42300"/>
          </a:xfrm>
          <a:custGeom>
            <a:avLst/>
            <a:gdLst>
              <a:gd name="T0" fmla="*/ 2606 w 2742"/>
              <a:gd name="T1" fmla="*/ 268 h 269"/>
              <a:gd name="T2" fmla="*/ 2606 w 2742"/>
              <a:gd name="T3" fmla="*/ 268 h 269"/>
              <a:gd name="T4" fmla="*/ 2606 w 2742"/>
              <a:gd name="T5" fmla="*/ 268 h 269"/>
              <a:gd name="T6" fmla="*/ 134 w 2742"/>
              <a:gd name="T7" fmla="*/ 268 h 269"/>
              <a:gd name="T8" fmla="*/ 134 w 2742"/>
              <a:gd name="T9" fmla="*/ 268 h 269"/>
              <a:gd name="T10" fmla="*/ 0 w 2742"/>
              <a:gd name="T11" fmla="*/ 134 h 269"/>
              <a:gd name="T12" fmla="*/ 134 w 2742"/>
              <a:gd name="T13" fmla="*/ 0 h 269"/>
              <a:gd name="T14" fmla="*/ 134 w 2742"/>
              <a:gd name="T15" fmla="*/ 0 h 269"/>
              <a:gd name="T16" fmla="*/ 2606 w 2742"/>
              <a:gd name="T17" fmla="*/ 0 h 269"/>
              <a:gd name="T18" fmla="*/ 2606 w 2742"/>
              <a:gd name="T19" fmla="*/ 0 h 269"/>
              <a:gd name="T20" fmla="*/ 2741 w 2742"/>
              <a:gd name="T21" fmla="*/ 134 h 269"/>
              <a:gd name="T22" fmla="*/ 2606 w 2742"/>
              <a:gd name="T23" fmla="*/ 26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2" h="269">
                <a:moveTo>
                  <a:pt x="2606" y="268"/>
                </a:moveTo>
                <a:lnTo>
                  <a:pt x="2606" y="268"/>
                </a:lnTo>
                <a:lnTo>
                  <a:pt x="2606" y="268"/>
                </a:lnTo>
                <a:lnTo>
                  <a:pt x="134" y="268"/>
                </a:lnTo>
                <a:lnTo>
                  <a:pt x="134" y="268"/>
                </a:lnTo>
                <a:cubicBezTo>
                  <a:pt x="61" y="268"/>
                  <a:pt x="0" y="209"/>
                  <a:pt x="0" y="134"/>
                </a:cubicBezTo>
                <a:cubicBezTo>
                  <a:pt x="0" y="60"/>
                  <a:pt x="61" y="0"/>
                  <a:pt x="134" y="0"/>
                </a:cubicBezTo>
                <a:lnTo>
                  <a:pt x="134" y="0"/>
                </a:lnTo>
                <a:lnTo>
                  <a:pt x="2606" y="0"/>
                </a:lnTo>
                <a:lnTo>
                  <a:pt x="2606" y="0"/>
                </a:lnTo>
                <a:cubicBezTo>
                  <a:pt x="2680" y="0"/>
                  <a:pt x="2741" y="60"/>
                  <a:pt x="2741" y="134"/>
                </a:cubicBezTo>
                <a:cubicBezTo>
                  <a:pt x="2741" y="209"/>
                  <a:pt x="2680" y="268"/>
                  <a:pt x="2606" y="26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4" name="Freeform 20"/>
          <p:cNvSpPr>
            <a:spLocks noChangeArrowheads="1"/>
          </p:cNvSpPr>
          <p:nvPr/>
        </p:nvSpPr>
        <p:spPr bwMode="auto">
          <a:xfrm>
            <a:off x="8312944" y="748684"/>
            <a:ext cx="298875" cy="42300"/>
          </a:xfrm>
          <a:custGeom>
            <a:avLst/>
            <a:gdLst>
              <a:gd name="T0" fmla="*/ 1765 w 1900"/>
              <a:gd name="T1" fmla="*/ 269 h 270"/>
              <a:gd name="T2" fmla="*/ 1765 w 1900"/>
              <a:gd name="T3" fmla="*/ 269 h 270"/>
              <a:gd name="T4" fmla="*/ 1765 w 1900"/>
              <a:gd name="T5" fmla="*/ 269 h 270"/>
              <a:gd name="T6" fmla="*/ 134 w 1900"/>
              <a:gd name="T7" fmla="*/ 269 h 270"/>
              <a:gd name="T8" fmla="*/ 134 w 1900"/>
              <a:gd name="T9" fmla="*/ 269 h 270"/>
              <a:gd name="T10" fmla="*/ 0 w 1900"/>
              <a:gd name="T11" fmla="*/ 134 h 270"/>
              <a:gd name="T12" fmla="*/ 134 w 1900"/>
              <a:gd name="T13" fmla="*/ 0 h 270"/>
              <a:gd name="T14" fmla="*/ 134 w 1900"/>
              <a:gd name="T15" fmla="*/ 0 h 270"/>
              <a:gd name="T16" fmla="*/ 1765 w 1900"/>
              <a:gd name="T17" fmla="*/ 0 h 270"/>
              <a:gd name="T18" fmla="*/ 1765 w 1900"/>
              <a:gd name="T19" fmla="*/ 0 h 270"/>
              <a:gd name="T20" fmla="*/ 1899 w 1900"/>
              <a:gd name="T21" fmla="*/ 134 h 270"/>
              <a:gd name="T22" fmla="*/ 1765 w 1900"/>
              <a:gd name="T23" fmla="*/ 26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00" h="270">
                <a:moveTo>
                  <a:pt x="1765" y="269"/>
                </a:moveTo>
                <a:lnTo>
                  <a:pt x="1765" y="269"/>
                </a:lnTo>
                <a:lnTo>
                  <a:pt x="1765" y="269"/>
                </a:lnTo>
                <a:lnTo>
                  <a:pt x="134" y="269"/>
                </a:lnTo>
                <a:lnTo>
                  <a:pt x="134" y="269"/>
                </a:lnTo>
                <a:cubicBezTo>
                  <a:pt x="61" y="269"/>
                  <a:pt x="0" y="209"/>
                  <a:pt x="0" y="134"/>
                </a:cubicBezTo>
                <a:cubicBezTo>
                  <a:pt x="0" y="61"/>
                  <a:pt x="61" y="0"/>
                  <a:pt x="134" y="0"/>
                </a:cubicBezTo>
                <a:lnTo>
                  <a:pt x="134" y="0"/>
                </a:lnTo>
                <a:lnTo>
                  <a:pt x="1765" y="0"/>
                </a:lnTo>
                <a:lnTo>
                  <a:pt x="1765" y="0"/>
                </a:lnTo>
                <a:cubicBezTo>
                  <a:pt x="1840" y="0"/>
                  <a:pt x="1899" y="61"/>
                  <a:pt x="1899" y="134"/>
                </a:cubicBezTo>
                <a:cubicBezTo>
                  <a:pt x="1899" y="209"/>
                  <a:pt x="1840" y="269"/>
                  <a:pt x="1765" y="26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 name="Freeform 21"/>
          <p:cNvSpPr>
            <a:spLocks noChangeArrowheads="1"/>
          </p:cNvSpPr>
          <p:nvPr/>
        </p:nvSpPr>
        <p:spPr bwMode="auto">
          <a:xfrm>
            <a:off x="8312944" y="957411"/>
            <a:ext cx="431324" cy="42300"/>
          </a:xfrm>
          <a:custGeom>
            <a:avLst/>
            <a:gdLst>
              <a:gd name="T0" fmla="*/ 2606 w 2742"/>
              <a:gd name="T1" fmla="*/ 268 h 269"/>
              <a:gd name="T2" fmla="*/ 2606 w 2742"/>
              <a:gd name="T3" fmla="*/ 268 h 269"/>
              <a:gd name="T4" fmla="*/ 2606 w 2742"/>
              <a:gd name="T5" fmla="*/ 268 h 269"/>
              <a:gd name="T6" fmla="*/ 134 w 2742"/>
              <a:gd name="T7" fmla="*/ 268 h 269"/>
              <a:gd name="T8" fmla="*/ 134 w 2742"/>
              <a:gd name="T9" fmla="*/ 268 h 269"/>
              <a:gd name="T10" fmla="*/ 0 w 2742"/>
              <a:gd name="T11" fmla="*/ 133 h 269"/>
              <a:gd name="T12" fmla="*/ 134 w 2742"/>
              <a:gd name="T13" fmla="*/ 0 h 269"/>
              <a:gd name="T14" fmla="*/ 134 w 2742"/>
              <a:gd name="T15" fmla="*/ 0 h 269"/>
              <a:gd name="T16" fmla="*/ 2606 w 2742"/>
              <a:gd name="T17" fmla="*/ 0 h 269"/>
              <a:gd name="T18" fmla="*/ 2606 w 2742"/>
              <a:gd name="T19" fmla="*/ 0 h 269"/>
              <a:gd name="T20" fmla="*/ 2741 w 2742"/>
              <a:gd name="T21" fmla="*/ 133 h 269"/>
              <a:gd name="T22" fmla="*/ 2606 w 2742"/>
              <a:gd name="T23" fmla="*/ 26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2" h="269">
                <a:moveTo>
                  <a:pt x="2606" y="268"/>
                </a:moveTo>
                <a:lnTo>
                  <a:pt x="2606" y="268"/>
                </a:lnTo>
                <a:lnTo>
                  <a:pt x="2606" y="268"/>
                </a:lnTo>
                <a:lnTo>
                  <a:pt x="134" y="268"/>
                </a:lnTo>
                <a:lnTo>
                  <a:pt x="134" y="268"/>
                </a:lnTo>
                <a:cubicBezTo>
                  <a:pt x="61" y="268"/>
                  <a:pt x="0" y="208"/>
                  <a:pt x="0" y="133"/>
                </a:cubicBezTo>
                <a:cubicBezTo>
                  <a:pt x="0" y="60"/>
                  <a:pt x="61" y="0"/>
                  <a:pt x="134" y="0"/>
                </a:cubicBezTo>
                <a:lnTo>
                  <a:pt x="134" y="0"/>
                </a:lnTo>
                <a:lnTo>
                  <a:pt x="2606" y="0"/>
                </a:lnTo>
                <a:lnTo>
                  <a:pt x="2606" y="0"/>
                </a:lnTo>
                <a:cubicBezTo>
                  <a:pt x="2680" y="0"/>
                  <a:pt x="2741" y="60"/>
                  <a:pt x="2741" y="133"/>
                </a:cubicBezTo>
                <a:cubicBezTo>
                  <a:pt x="2741" y="208"/>
                  <a:pt x="2680" y="268"/>
                  <a:pt x="2606" y="26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 name="Freeform 22"/>
          <p:cNvSpPr>
            <a:spLocks noChangeArrowheads="1"/>
          </p:cNvSpPr>
          <p:nvPr/>
        </p:nvSpPr>
        <p:spPr bwMode="auto">
          <a:xfrm>
            <a:off x="8312944" y="1053801"/>
            <a:ext cx="298875" cy="42300"/>
          </a:xfrm>
          <a:custGeom>
            <a:avLst/>
            <a:gdLst>
              <a:gd name="T0" fmla="*/ 1765 w 1900"/>
              <a:gd name="T1" fmla="*/ 269 h 270"/>
              <a:gd name="T2" fmla="*/ 1765 w 1900"/>
              <a:gd name="T3" fmla="*/ 269 h 270"/>
              <a:gd name="T4" fmla="*/ 1765 w 1900"/>
              <a:gd name="T5" fmla="*/ 269 h 270"/>
              <a:gd name="T6" fmla="*/ 134 w 1900"/>
              <a:gd name="T7" fmla="*/ 269 h 270"/>
              <a:gd name="T8" fmla="*/ 134 w 1900"/>
              <a:gd name="T9" fmla="*/ 269 h 270"/>
              <a:gd name="T10" fmla="*/ 0 w 1900"/>
              <a:gd name="T11" fmla="*/ 135 h 270"/>
              <a:gd name="T12" fmla="*/ 134 w 1900"/>
              <a:gd name="T13" fmla="*/ 0 h 270"/>
              <a:gd name="T14" fmla="*/ 134 w 1900"/>
              <a:gd name="T15" fmla="*/ 0 h 270"/>
              <a:gd name="T16" fmla="*/ 1765 w 1900"/>
              <a:gd name="T17" fmla="*/ 0 h 270"/>
              <a:gd name="T18" fmla="*/ 1765 w 1900"/>
              <a:gd name="T19" fmla="*/ 0 h 270"/>
              <a:gd name="T20" fmla="*/ 1899 w 1900"/>
              <a:gd name="T21" fmla="*/ 135 h 270"/>
              <a:gd name="T22" fmla="*/ 1765 w 1900"/>
              <a:gd name="T23" fmla="*/ 26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00" h="270">
                <a:moveTo>
                  <a:pt x="1765" y="269"/>
                </a:moveTo>
                <a:lnTo>
                  <a:pt x="1765" y="269"/>
                </a:lnTo>
                <a:lnTo>
                  <a:pt x="1765" y="269"/>
                </a:lnTo>
                <a:lnTo>
                  <a:pt x="134" y="269"/>
                </a:lnTo>
                <a:lnTo>
                  <a:pt x="134" y="269"/>
                </a:lnTo>
                <a:cubicBezTo>
                  <a:pt x="61" y="269"/>
                  <a:pt x="0" y="209"/>
                  <a:pt x="0" y="135"/>
                </a:cubicBezTo>
                <a:cubicBezTo>
                  <a:pt x="0" y="61"/>
                  <a:pt x="61" y="0"/>
                  <a:pt x="134" y="0"/>
                </a:cubicBezTo>
                <a:lnTo>
                  <a:pt x="134" y="0"/>
                </a:lnTo>
                <a:lnTo>
                  <a:pt x="1765" y="0"/>
                </a:lnTo>
                <a:lnTo>
                  <a:pt x="1765" y="0"/>
                </a:lnTo>
                <a:cubicBezTo>
                  <a:pt x="1840" y="0"/>
                  <a:pt x="1899" y="61"/>
                  <a:pt x="1899" y="135"/>
                </a:cubicBezTo>
                <a:cubicBezTo>
                  <a:pt x="1899" y="209"/>
                  <a:pt x="1840" y="269"/>
                  <a:pt x="1765" y="26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 name="Freeform 25"/>
          <p:cNvSpPr>
            <a:spLocks noChangeArrowheads="1"/>
          </p:cNvSpPr>
          <p:nvPr/>
        </p:nvSpPr>
        <p:spPr bwMode="auto">
          <a:xfrm>
            <a:off x="7801099" y="161413"/>
            <a:ext cx="1192377" cy="1284876"/>
          </a:xfrm>
          <a:custGeom>
            <a:avLst/>
            <a:gdLst>
              <a:gd name="T0" fmla="*/ 1567 w 5946"/>
              <a:gd name="T1" fmla="*/ 5559 h 5618"/>
              <a:gd name="T2" fmla="*/ 1567 w 5946"/>
              <a:gd name="T3" fmla="*/ 5559 h 5618"/>
              <a:gd name="T4" fmla="*/ 1567 w 5946"/>
              <a:gd name="T5" fmla="*/ 5559 h 5618"/>
              <a:gd name="T6" fmla="*/ 1567 w 5946"/>
              <a:gd name="T7" fmla="*/ 5559 h 5618"/>
              <a:gd name="T8" fmla="*/ 1568 w 5946"/>
              <a:gd name="T9" fmla="*/ 5363 h 5618"/>
              <a:gd name="T10" fmla="*/ 1869 w 5946"/>
              <a:gd name="T11" fmla="*/ 4848 h 5618"/>
              <a:gd name="T12" fmla="*/ 728 w 5946"/>
              <a:gd name="T13" fmla="*/ 4847 h 5618"/>
              <a:gd name="T14" fmla="*/ 332 w 5946"/>
              <a:gd name="T15" fmla="*/ 4747 h 5618"/>
              <a:gd name="T16" fmla="*/ 4 w 5946"/>
              <a:gd name="T17" fmla="*/ 4178 h 5618"/>
              <a:gd name="T18" fmla="*/ 0 w 5946"/>
              <a:gd name="T19" fmla="*/ 675 h 5618"/>
              <a:gd name="T20" fmla="*/ 674 w 5946"/>
              <a:gd name="T21" fmla="*/ 0 h 5618"/>
              <a:gd name="T22" fmla="*/ 721 w 5946"/>
              <a:gd name="T23" fmla="*/ 0 h 5618"/>
              <a:gd name="T24" fmla="*/ 5215 w 5946"/>
              <a:gd name="T25" fmla="*/ 0 h 5618"/>
              <a:gd name="T26" fmla="*/ 5803 w 5946"/>
              <a:gd name="T27" fmla="*/ 286 h 5618"/>
              <a:gd name="T28" fmla="*/ 5943 w 5946"/>
              <a:gd name="T29" fmla="*/ 723 h 5618"/>
              <a:gd name="T30" fmla="*/ 5943 w 5946"/>
              <a:gd name="T31" fmla="*/ 2819 h 5618"/>
              <a:gd name="T32" fmla="*/ 5942 w 5946"/>
              <a:gd name="T33" fmla="*/ 4117 h 5618"/>
              <a:gd name="T34" fmla="*/ 5561 w 5946"/>
              <a:gd name="T35" fmla="*/ 4772 h 5618"/>
              <a:gd name="T36" fmla="*/ 5207 w 5946"/>
              <a:gd name="T37" fmla="*/ 4847 h 5618"/>
              <a:gd name="T38" fmla="*/ 4263 w 5946"/>
              <a:gd name="T39" fmla="*/ 4845 h 5618"/>
              <a:gd name="T40" fmla="*/ 3733 w 5946"/>
              <a:gd name="T41" fmla="*/ 4932 h 5618"/>
              <a:gd name="T42" fmla="*/ 2726 w 5946"/>
              <a:gd name="T43" fmla="*/ 5270 h 5618"/>
              <a:gd name="T44" fmla="*/ 1851 w 5946"/>
              <a:gd name="T45" fmla="*/ 5557 h 5618"/>
              <a:gd name="T46" fmla="*/ 1567 w 5946"/>
              <a:gd name="T47" fmla="*/ 5559 h 5618"/>
              <a:gd name="connsiteX0" fmla="*/ 2635 w 9995"/>
              <a:gd name="connsiteY0" fmla="*/ 9895 h 9953"/>
              <a:gd name="connsiteX1" fmla="*/ 2635 w 9995"/>
              <a:gd name="connsiteY1" fmla="*/ 9895 h 9953"/>
              <a:gd name="connsiteX2" fmla="*/ 2635 w 9995"/>
              <a:gd name="connsiteY2" fmla="*/ 9895 h 9953"/>
              <a:gd name="connsiteX3" fmla="*/ 2635 w 9995"/>
              <a:gd name="connsiteY3" fmla="*/ 9895 h 9953"/>
              <a:gd name="connsiteX4" fmla="*/ 2637 w 9995"/>
              <a:gd name="connsiteY4" fmla="*/ 9546 h 9953"/>
              <a:gd name="connsiteX5" fmla="*/ 3143 w 9995"/>
              <a:gd name="connsiteY5" fmla="*/ 8629 h 9953"/>
              <a:gd name="connsiteX6" fmla="*/ 1224 w 9995"/>
              <a:gd name="connsiteY6" fmla="*/ 8628 h 9953"/>
              <a:gd name="connsiteX7" fmla="*/ 558 w 9995"/>
              <a:gd name="connsiteY7" fmla="*/ 8450 h 9953"/>
              <a:gd name="connsiteX8" fmla="*/ 7 w 9995"/>
              <a:gd name="connsiteY8" fmla="*/ 7437 h 9953"/>
              <a:gd name="connsiteX9" fmla="*/ 0 w 9995"/>
              <a:gd name="connsiteY9" fmla="*/ 1201 h 9953"/>
              <a:gd name="connsiteX10" fmla="*/ 1134 w 9995"/>
              <a:gd name="connsiteY10" fmla="*/ 0 h 9953"/>
              <a:gd name="connsiteX11" fmla="*/ 1213 w 9995"/>
              <a:gd name="connsiteY11" fmla="*/ 0 h 9953"/>
              <a:gd name="connsiteX12" fmla="*/ 8771 w 9995"/>
              <a:gd name="connsiteY12" fmla="*/ 0 h 9953"/>
              <a:gd name="connsiteX13" fmla="*/ 9760 w 9995"/>
              <a:gd name="connsiteY13" fmla="*/ 509 h 9953"/>
              <a:gd name="connsiteX14" fmla="*/ 9995 w 9995"/>
              <a:gd name="connsiteY14" fmla="*/ 1287 h 9953"/>
              <a:gd name="connsiteX15" fmla="*/ 9995 w 9995"/>
              <a:gd name="connsiteY15" fmla="*/ 5018 h 9953"/>
              <a:gd name="connsiteX16" fmla="*/ 9993 w 9995"/>
              <a:gd name="connsiteY16" fmla="*/ 7328 h 9953"/>
              <a:gd name="connsiteX17" fmla="*/ 9353 w 9995"/>
              <a:gd name="connsiteY17" fmla="*/ 8494 h 9953"/>
              <a:gd name="connsiteX18" fmla="*/ 8757 w 9995"/>
              <a:gd name="connsiteY18" fmla="*/ 8628 h 9953"/>
              <a:gd name="connsiteX19" fmla="*/ 7170 w 9995"/>
              <a:gd name="connsiteY19" fmla="*/ 8624 h 9953"/>
              <a:gd name="connsiteX20" fmla="*/ 6278 w 9995"/>
              <a:gd name="connsiteY20" fmla="*/ 8779 h 9953"/>
              <a:gd name="connsiteX21" fmla="*/ 4585 w 9995"/>
              <a:gd name="connsiteY21" fmla="*/ 9381 h 9953"/>
              <a:gd name="connsiteX22" fmla="*/ 3113 w 9995"/>
              <a:gd name="connsiteY22" fmla="*/ 9891 h 9953"/>
              <a:gd name="connsiteX23" fmla="*/ 2635 w 9995"/>
              <a:gd name="connsiteY23" fmla="*/ 9895 h 9953"/>
              <a:gd name="connsiteX24" fmla="*/ 2635 w 9995"/>
              <a:gd name="connsiteY24" fmla="*/ 9895 h 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95" h="9953">
                <a:moveTo>
                  <a:pt x="2635" y="9895"/>
                </a:moveTo>
                <a:lnTo>
                  <a:pt x="2635" y="9895"/>
                </a:lnTo>
                <a:lnTo>
                  <a:pt x="2635" y="9895"/>
                </a:lnTo>
                <a:lnTo>
                  <a:pt x="2635" y="9895"/>
                </a:lnTo>
                <a:cubicBezTo>
                  <a:pt x="2548" y="9797"/>
                  <a:pt x="2580" y="9660"/>
                  <a:pt x="2637" y="9546"/>
                </a:cubicBezTo>
                <a:cubicBezTo>
                  <a:pt x="2703" y="9420"/>
                  <a:pt x="3298" y="8631"/>
                  <a:pt x="3143" y="8629"/>
                </a:cubicBezTo>
                <a:lnTo>
                  <a:pt x="1224" y="8628"/>
                </a:lnTo>
                <a:cubicBezTo>
                  <a:pt x="991" y="8624"/>
                  <a:pt x="765" y="8588"/>
                  <a:pt x="558" y="8450"/>
                </a:cubicBezTo>
                <a:cubicBezTo>
                  <a:pt x="203" y="8208"/>
                  <a:pt x="7" y="7878"/>
                  <a:pt x="7" y="7437"/>
                </a:cubicBezTo>
                <a:cubicBezTo>
                  <a:pt x="5" y="5358"/>
                  <a:pt x="12" y="3279"/>
                  <a:pt x="0" y="1201"/>
                </a:cubicBezTo>
                <a:cubicBezTo>
                  <a:pt x="0" y="643"/>
                  <a:pt x="434" y="27"/>
                  <a:pt x="1134" y="0"/>
                </a:cubicBezTo>
                <a:lnTo>
                  <a:pt x="1213" y="0"/>
                </a:lnTo>
                <a:lnTo>
                  <a:pt x="8771" y="0"/>
                </a:lnTo>
                <a:cubicBezTo>
                  <a:pt x="9186" y="0"/>
                  <a:pt x="9521" y="162"/>
                  <a:pt x="9760" y="509"/>
                </a:cubicBezTo>
                <a:cubicBezTo>
                  <a:pt x="9919" y="740"/>
                  <a:pt x="9995" y="1004"/>
                  <a:pt x="9995" y="1287"/>
                </a:cubicBezTo>
                <a:lnTo>
                  <a:pt x="9995" y="5018"/>
                </a:lnTo>
                <a:cubicBezTo>
                  <a:pt x="9995" y="5787"/>
                  <a:pt x="9998" y="6559"/>
                  <a:pt x="9993" y="7328"/>
                </a:cubicBezTo>
                <a:cubicBezTo>
                  <a:pt x="9992" y="7839"/>
                  <a:pt x="9788" y="8236"/>
                  <a:pt x="9353" y="8494"/>
                </a:cubicBezTo>
                <a:cubicBezTo>
                  <a:pt x="9168" y="8604"/>
                  <a:pt x="8962" y="8624"/>
                  <a:pt x="8757" y="8628"/>
                </a:cubicBezTo>
                <a:lnTo>
                  <a:pt x="7170" y="8624"/>
                </a:lnTo>
                <a:cubicBezTo>
                  <a:pt x="6858" y="8615"/>
                  <a:pt x="6567" y="8674"/>
                  <a:pt x="6278" y="8779"/>
                </a:cubicBezTo>
                <a:lnTo>
                  <a:pt x="4585" y="9381"/>
                </a:lnTo>
                <a:lnTo>
                  <a:pt x="3113" y="9891"/>
                </a:lnTo>
                <a:cubicBezTo>
                  <a:pt x="2955" y="9945"/>
                  <a:pt x="2787" y="9998"/>
                  <a:pt x="2635" y="9895"/>
                </a:cubicBezTo>
                <a:lnTo>
                  <a:pt x="2635" y="9895"/>
                </a:lnTo>
                <a:close/>
              </a:path>
            </a:pathLst>
          </a:custGeom>
          <a:noFill/>
          <a:ln w="31750" cap="flat">
            <a:solidFill>
              <a:srgbClr val="7A72B4">
                <a:alpha val="72000"/>
              </a:srgbClr>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 name="Freeform 37"/>
          <p:cNvSpPr>
            <a:spLocks noChangeArrowheads="1"/>
          </p:cNvSpPr>
          <p:nvPr/>
        </p:nvSpPr>
        <p:spPr bwMode="auto">
          <a:xfrm>
            <a:off x="7995397" y="920642"/>
            <a:ext cx="243400" cy="210808"/>
          </a:xfrm>
          <a:custGeom>
            <a:avLst/>
            <a:gdLst>
              <a:gd name="T0" fmla="*/ 259 w 1550"/>
              <a:gd name="T1" fmla="*/ 1080 h 1340"/>
              <a:gd name="T2" fmla="*/ 259 w 1550"/>
              <a:gd name="T3" fmla="*/ 1080 h 1340"/>
              <a:gd name="T4" fmla="*/ 259 w 1550"/>
              <a:gd name="T5" fmla="*/ 1080 h 1340"/>
              <a:gd name="T6" fmla="*/ 1290 w 1550"/>
              <a:gd name="T7" fmla="*/ 1080 h 1340"/>
              <a:gd name="T8" fmla="*/ 1290 w 1550"/>
              <a:gd name="T9" fmla="*/ 260 h 1340"/>
              <a:gd name="T10" fmla="*/ 259 w 1550"/>
              <a:gd name="T11" fmla="*/ 260 h 1340"/>
              <a:gd name="T12" fmla="*/ 259 w 1550"/>
              <a:gd name="T13" fmla="*/ 1080 h 1340"/>
              <a:gd name="T14" fmla="*/ 1549 w 1550"/>
              <a:gd name="T15" fmla="*/ 1339 h 1340"/>
              <a:gd name="T16" fmla="*/ 1549 w 1550"/>
              <a:gd name="T17" fmla="*/ 1339 h 1340"/>
              <a:gd name="T18" fmla="*/ 1549 w 1550"/>
              <a:gd name="T19" fmla="*/ 1339 h 1340"/>
              <a:gd name="T20" fmla="*/ 0 w 1550"/>
              <a:gd name="T21" fmla="*/ 1339 h 1340"/>
              <a:gd name="T22" fmla="*/ 0 w 1550"/>
              <a:gd name="T23" fmla="*/ 0 h 1340"/>
              <a:gd name="T24" fmla="*/ 1549 w 1550"/>
              <a:gd name="T25" fmla="*/ 0 h 1340"/>
              <a:gd name="T26" fmla="*/ 1549 w 1550"/>
              <a:gd name="T27" fmla="*/ 1339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0" h="1340">
                <a:moveTo>
                  <a:pt x="259" y="1080"/>
                </a:moveTo>
                <a:lnTo>
                  <a:pt x="259" y="1080"/>
                </a:lnTo>
                <a:lnTo>
                  <a:pt x="259" y="1080"/>
                </a:lnTo>
                <a:lnTo>
                  <a:pt x="1290" y="1080"/>
                </a:lnTo>
                <a:lnTo>
                  <a:pt x="1290" y="260"/>
                </a:lnTo>
                <a:lnTo>
                  <a:pt x="259" y="260"/>
                </a:lnTo>
                <a:lnTo>
                  <a:pt x="259" y="1080"/>
                </a:lnTo>
                <a:close/>
                <a:moveTo>
                  <a:pt x="1549" y="1339"/>
                </a:moveTo>
                <a:lnTo>
                  <a:pt x="1549" y="1339"/>
                </a:lnTo>
                <a:lnTo>
                  <a:pt x="1549" y="1339"/>
                </a:lnTo>
                <a:lnTo>
                  <a:pt x="0" y="1339"/>
                </a:lnTo>
                <a:lnTo>
                  <a:pt x="0" y="0"/>
                </a:lnTo>
                <a:lnTo>
                  <a:pt x="1549" y="0"/>
                </a:lnTo>
                <a:lnTo>
                  <a:pt x="1549" y="1339"/>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 name="Freeform 38"/>
          <p:cNvSpPr/>
          <p:nvPr/>
        </p:nvSpPr>
        <p:spPr>
          <a:xfrm>
            <a:off x="8143318" y="866567"/>
            <a:ext cx="172801" cy="194921"/>
          </a:xfrm>
          <a:custGeom>
            <a:avLst/>
            <a:gdLst>
              <a:gd name="connsiteX0" fmla="*/ 202173 w 210810"/>
              <a:gd name="connsiteY0" fmla="*/ 0 h 246855"/>
              <a:gd name="connsiteX1" fmla="*/ 209788 w 210810"/>
              <a:gd name="connsiteY1" fmla="*/ 3692 h 246855"/>
              <a:gd name="connsiteX2" fmla="*/ 195428 w 210810"/>
              <a:gd name="connsiteY2" fmla="*/ 27368 h 246855"/>
              <a:gd name="connsiteX3" fmla="*/ 97305 w 210810"/>
              <a:gd name="connsiteY3" fmla="*/ 114466 h 246855"/>
              <a:gd name="connsiteX4" fmla="*/ 30730 w 210810"/>
              <a:gd name="connsiteY4" fmla="*/ 215683 h 246855"/>
              <a:gd name="connsiteX5" fmla="*/ 14630 w 210810"/>
              <a:gd name="connsiteY5" fmla="*/ 238055 h 246855"/>
              <a:gd name="connsiteX6" fmla="*/ 2881 w 210810"/>
              <a:gd name="connsiteY6" fmla="*/ 245440 h 246855"/>
              <a:gd name="connsiteX7" fmla="*/ 0 w 210810"/>
              <a:gd name="connsiteY7" fmla="*/ 246855 h 246855"/>
              <a:gd name="connsiteX8" fmla="*/ 0 w 210810"/>
              <a:gd name="connsiteY8" fmla="*/ 183959 h 246855"/>
              <a:gd name="connsiteX9" fmla="*/ 5927 w 210810"/>
              <a:gd name="connsiteY9" fmla="*/ 177672 h 246855"/>
              <a:gd name="connsiteX10" fmla="*/ 85557 w 210810"/>
              <a:gd name="connsiteY10" fmla="*/ 81017 h 246855"/>
              <a:gd name="connsiteX11" fmla="*/ 181286 w 210810"/>
              <a:gd name="connsiteY11" fmla="*/ 8254 h 246855"/>
              <a:gd name="connsiteX12" fmla="*/ 202173 w 210810"/>
              <a:gd name="connsiteY12" fmla="*/ 0 h 2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810" h="246855">
                <a:moveTo>
                  <a:pt x="202173" y="0"/>
                </a:moveTo>
                <a:cubicBezTo>
                  <a:pt x="206959" y="0"/>
                  <a:pt x="208918" y="2172"/>
                  <a:pt x="209788" y="3692"/>
                </a:cubicBezTo>
                <a:cubicBezTo>
                  <a:pt x="215009" y="11729"/>
                  <a:pt x="198692" y="24761"/>
                  <a:pt x="195428" y="27368"/>
                </a:cubicBezTo>
                <a:cubicBezTo>
                  <a:pt x="194558" y="27585"/>
                  <a:pt x="131899" y="74935"/>
                  <a:pt x="97305" y="114466"/>
                </a:cubicBezTo>
                <a:cubicBezTo>
                  <a:pt x="62712" y="154431"/>
                  <a:pt x="30947" y="214814"/>
                  <a:pt x="30730" y="215683"/>
                </a:cubicBezTo>
                <a:cubicBezTo>
                  <a:pt x="30295" y="216334"/>
                  <a:pt x="20722" y="234362"/>
                  <a:pt x="14630" y="238055"/>
                </a:cubicBezTo>
                <a:cubicBezTo>
                  <a:pt x="12454" y="239575"/>
                  <a:pt x="7015" y="242833"/>
                  <a:pt x="2881" y="245440"/>
                </a:cubicBezTo>
                <a:lnTo>
                  <a:pt x="0" y="246855"/>
                </a:lnTo>
                <a:lnTo>
                  <a:pt x="0" y="183959"/>
                </a:lnTo>
                <a:lnTo>
                  <a:pt x="5927" y="177672"/>
                </a:lnTo>
                <a:cubicBezTo>
                  <a:pt x="7668" y="175066"/>
                  <a:pt x="50311" y="115118"/>
                  <a:pt x="85557" y="81017"/>
                </a:cubicBezTo>
                <a:cubicBezTo>
                  <a:pt x="121020" y="46916"/>
                  <a:pt x="178676" y="9991"/>
                  <a:pt x="181286" y="8254"/>
                </a:cubicBezTo>
                <a:cubicBezTo>
                  <a:pt x="189336" y="3258"/>
                  <a:pt x="197169" y="0"/>
                  <a:pt x="202173" y="0"/>
                </a:cubicBezTo>
                <a:close/>
              </a:path>
            </a:pathLst>
          </a:custGeom>
          <a:solidFill>
            <a:srgbClr val="FCB627"/>
          </a:solidFill>
          <a:ln w="38100" cap="flat" cmpd="sng" algn="ctr">
            <a:solidFill>
              <a:srgbClr val="002060"/>
            </a:solidFill>
            <a:prstDash val="solid"/>
            <a:miter lim="800000"/>
          </a:ln>
          <a:effectLst/>
        </p:spPr>
        <p:txBody>
          <a:bodyPr rtlCol="0" anchor="ctr"/>
          <a:lstStyle/>
          <a:p>
            <a:pPr algn="ctr"/>
            <a:endParaRPr lang="en-US" kern="0">
              <a:solidFill>
                <a:prstClr val="white"/>
              </a:solidFill>
              <a:latin typeface="Calibri" panose="020F0502020204030204"/>
            </a:endParaRPr>
          </a:p>
        </p:txBody>
      </p:sp>
      <p:sp>
        <p:nvSpPr>
          <p:cNvPr id="40" name="Freeform 39"/>
          <p:cNvSpPr/>
          <p:nvPr/>
        </p:nvSpPr>
        <p:spPr>
          <a:xfrm>
            <a:off x="8133344" y="836858"/>
            <a:ext cx="210810" cy="246855"/>
          </a:xfrm>
          <a:custGeom>
            <a:avLst/>
            <a:gdLst>
              <a:gd name="connsiteX0" fmla="*/ 202173 w 210810"/>
              <a:gd name="connsiteY0" fmla="*/ 0 h 246855"/>
              <a:gd name="connsiteX1" fmla="*/ 209788 w 210810"/>
              <a:gd name="connsiteY1" fmla="*/ 3692 h 246855"/>
              <a:gd name="connsiteX2" fmla="*/ 195428 w 210810"/>
              <a:gd name="connsiteY2" fmla="*/ 27368 h 246855"/>
              <a:gd name="connsiteX3" fmla="*/ 97305 w 210810"/>
              <a:gd name="connsiteY3" fmla="*/ 114466 h 246855"/>
              <a:gd name="connsiteX4" fmla="*/ 30730 w 210810"/>
              <a:gd name="connsiteY4" fmla="*/ 215683 h 246855"/>
              <a:gd name="connsiteX5" fmla="*/ 14630 w 210810"/>
              <a:gd name="connsiteY5" fmla="*/ 238055 h 246855"/>
              <a:gd name="connsiteX6" fmla="*/ 2881 w 210810"/>
              <a:gd name="connsiteY6" fmla="*/ 245440 h 246855"/>
              <a:gd name="connsiteX7" fmla="*/ 0 w 210810"/>
              <a:gd name="connsiteY7" fmla="*/ 246855 h 246855"/>
              <a:gd name="connsiteX8" fmla="*/ 0 w 210810"/>
              <a:gd name="connsiteY8" fmla="*/ 183959 h 246855"/>
              <a:gd name="connsiteX9" fmla="*/ 5927 w 210810"/>
              <a:gd name="connsiteY9" fmla="*/ 177672 h 246855"/>
              <a:gd name="connsiteX10" fmla="*/ 85557 w 210810"/>
              <a:gd name="connsiteY10" fmla="*/ 81017 h 246855"/>
              <a:gd name="connsiteX11" fmla="*/ 181286 w 210810"/>
              <a:gd name="connsiteY11" fmla="*/ 8254 h 246855"/>
              <a:gd name="connsiteX12" fmla="*/ 202173 w 210810"/>
              <a:gd name="connsiteY12" fmla="*/ 0 h 2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810" h="246855">
                <a:moveTo>
                  <a:pt x="202173" y="0"/>
                </a:moveTo>
                <a:cubicBezTo>
                  <a:pt x="206959" y="0"/>
                  <a:pt x="208918" y="2172"/>
                  <a:pt x="209788" y="3692"/>
                </a:cubicBezTo>
                <a:cubicBezTo>
                  <a:pt x="215009" y="11729"/>
                  <a:pt x="198692" y="24761"/>
                  <a:pt x="195428" y="27368"/>
                </a:cubicBezTo>
                <a:cubicBezTo>
                  <a:pt x="194558" y="27585"/>
                  <a:pt x="131899" y="74935"/>
                  <a:pt x="97305" y="114466"/>
                </a:cubicBezTo>
                <a:cubicBezTo>
                  <a:pt x="62712" y="154431"/>
                  <a:pt x="30947" y="214814"/>
                  <a:pt x="30730" y="215683"/>
                </a:cubicBezTo>
                <a:cubicBezTo>
                  <a:pt x="30295" y="216334"/>
                  <a:pt x="20722" y="234362"/>
                  <a:pt x="14630" y="238055"/>
                </a:cubicBezTo>
                <a:cubicBezTo>
                  <a:pt x="12454" y="239575"/>
                  <a:pt x="7015" y="242833"/>
                  <a:pt x="2881" y="245440"/>
                </a:cubicBezTo>
                <a:lnTo>
                  <a:pt x="0" y="246855"/>
                </a:lnTo>
                <a:lnTo>
                  <a:pt x="0" y="183959"/>
                </a:lnTo>
                <a:lnTo>
                  <a:pt x="5927" y="177672"/>
                </a:lnTo>
                <a:cubicBezTo>
                  <a:pt x="7668" y="175066"/>
                  <a:pt x="50311" y="115118"/>
                  <a:pt x="85557" y="81017"/>
                </a:cubicBezTo>
                <a:cubicBezTo>
                  <a:pt x="121020" y="46916"/>
                  <a:pt x="178676" y="9991"/>
                  <a:pt x="181286" y="8254"/>
                </a:cubicBezTo>
                <a:cubicBezTo>
                  <a:pt x="189336" y="3258"/>
                  <a:pt x="197169" y="0"/>
                  <a:pt x="202173" y="0"/>
                </a:cubicBezTo>
                <a:close/>
              </a:path>
            </a:pathLst>
          </a:custGeom>
          <a:solidFill>
            <a:srgbClr val="FCB627"/>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sp>
        <p:nvSpPr>
          <p:cNvPr id="41" name="Freeform 40"/>
          <p:cNvSpPr/>
          <p:nvPr/>
        </p:nvSpPr>
        <p:spPr>
          <a:xfrm>
            <a:off x="8060435" y="970438"/>
            <a:ext cx="72910" cy="117507"/>
          </a:xfrm>
          <a:custGeom>
            <a:avLst/>
            <a:gdLst>
              <a:gd name="connsiteX0" fmla="*/ 25316 w 72910"/>
              <a:gd name="connsiteY0" fmla="*/ 0 h 117507"/>
              <a:gd name="connsiteX1" fmla="*/ 58168 w 72910"/>
              <a:gd name="connsiteY1" fmla="*/ 28236 h 117507"/>
              <a:gd name="connsiteX2" fmla="*/ 71875 w 72910"/>
              <a:gd name="connsiteY2" fmla="*/ 51477 h 117507"/>
              <a:gd name="connsiteX3" fmla="*/ 72910 w 72910"/>
              <a:gd name="connsiteY3" fmla="*/ 50379 h 117507"/>
              <a:gd name="connsiteX4" fmla="*/ 72910 w 72910"/>
              <a:gd name="connsiteY4" fmla="*/ 113275 h 117507"/>
              <a:gd name="connsiteX5" fmla="*/ 69047 w 72910"/>
              <a:gd name="connsiteY5" fmla="*/ 115172 h 117507"/>
              <a:gd name="connsiteX6" fmla="*/ 59691 w 72910"/>
              <a:gd name="connsiteY6" fmla="*/ 117507 h 117507"/>
              <a:gd name="connsiteX7" fmla="*/ 52294 w 72910"/>
              <a:gd name="connsiteY7" fmla="*/ 112728 h 117507"/>
              <a:gd name="connsiteX8" fmla="*/ 43591 w 72910"/>
              <a:gd name="connsiteY8" fmla="*/ 91442 h 117507"/>
              <a:gd name="connsiteX9" fmla="*/ 32713 w 72910"/>
              <a:gd name="connsiteY9" fmla="*/ 68202 h 117507"/>
              <a:gd name="connsiteX10" fmla="*/ 14872 w 72910"/>
              <a:gd name="connsiteY10" fmla="*/ 37142 h 117507"/>
              <a:gd name="connsiteX11" fmla="*/ 8345 w 72910"/>
              <a:gd name="connsiteY11" fmla="*/ 28671 h 117507"/>
              <a:gd name="connsiteX12" fmla="*/ 78 w 72910"/>
              <a:gd name="connsiteY12" fmla="*/ 19331 h 117507"/>
              <a:gd name="connsiteX13" fmla="*/ 9651 w 72910"/>
              <a:gd name="connsiteY13" fmla="*/ 3692 h 117507"/>
              <a:gd name="connsiteX14" fmla="*/ 25316 w 72910"/>
              <a:gd name="connsiteY14" fmla="*/ 0 h 11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910" h="117507">
                <a:moveTo>
                  <a:pt x="25316" y="0"/>
                </a:moveTo>
                <a:cubicBezTo>
                  <a:pt x="29014" y="0"/>
                  <a:pt x="41633" y="1955"/>
                  <a:pt x="58168" y="28236"/>
                </a:cubicBezTo>
                <a:cubicBezTo>
                  <a:pt x="63390" y="36490"/>
                  <a:pt x="69047" y="46264"/>
                  <a:pt x="71875" y="51477"/>
                </a:cubicBezTo>
                <a:lnTo>
                  <a:pt x="72910" y="50379"/>
                </a:lnTo>
                <a:lnTo>
                  <a:pt x="72910" y="113275"/>
                </a:lnTo>
                <a:lnTo>
                  <a:pt x="69047" y="115172"/>
                </a:lnTo>
                <a:cubicBezTo>
                  <a:pt x="66055" y="116421"/>
                  <a:pt x="62628" y="117507"/>
                  <a:pt x="59691" y="117507"/>
                </a:cubicBezTo>
                <a:cubicBezTo>
                  <a:pt x="55340" y="117507"/>
                  <a:pt x="53164" y="114900"/>
                  <a:pt x="52294" y="112728"/>
                </a:cubicBezTo>
                <a:cubicBezTo>
                  <a:pt x="51206" y="109470"/>
                  <a:pt x="45114" y="94701"/>
                  <a:pt x="43591" y="91442"/>
                </a:cubicBezTo>
                <a:cubicBezTo>
                  <a:pt x="42286" y="88402"/>
                  <a:pt x="37282" y="77759"/>
                  <a:pt x="32713" y="68202"/>
                </a:cubicBezTo>
                <a:cubicBezTo>
                  <a:pt x="32495" y="67985"/>
                  <a:pt x="21834" y="46047"/>
                  <a:pt x="14872" y="37142"/>
                </a:cubicBezTo>
                <a:lnTo>
                  <a:pt x="8345" y="28671"/>
                </a:lnTo>
                <a:cubicBezTo>
                  <a:pt x="3776" y="26716"/>
                  <a:pt x="948" y="23458"/>
                  <a:pt x="78" y="19331"/>
                </a:cubicBezTo>
                <a:cubicBezTo>
                  <a:pt x="-575" y="13901"/>
                  <a:pt x="2906" y="8036"/>
                  <a:pt x="9651" y="3692"/>
                </a:cubicBezTo>
                <a:cubicBezTo>
                  <a:pt x="10521" y="3041"/>
                  <a:pt x="15743" y="0"/>
                  <a:pt x="25316" y="0"/>
                </a:cubicBezTo>
                <a:close/>
              </a:path>
            </a:pathLst>
          </a:custGeom>
          <a:solidFill>
            <a:srgbClr val="FCB627"/>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grpSp>
        <p:nvGrpSpPr>
          <p:cNvPr id="42" name="Group 41"/>
          <p:cNvGrpSpPr/>
          <p:nvPr/>
        </p:nvGrpSpPr>
        <p:grpSpPr>
          <a:xfrm>
            <a:off x="7897621" y="185566"/>
            <a:ext cx="846647" cy="461665"/>
            <a:chOff x="5678019" y="1233527"/>
            <a:chExt cx="846647" cy="461665"/>
          </a:xfrm>
        </p:grpSpPr>
        <p:sp>
          <p:nvSpPr>
            <p:cNvPr id="43" name="TextBox 42"/>
            <p:cNvSpPr txBox="1"/>
            <p:nvPr/>
          </p:nvSpPr>
          <p:spPr>
            <a:xfrm>
              <a:off x="5678019" y="1233527"/>
              <a:ext cx="321869" cy="461665"/>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2"/>
                  </a:solidFill>
                  <a:effectLst/>
                  <a:uLnTx/>
                  <a:uFillTx/>
                  <a:latin typeface="Arial" charset="0"/>
                  <a:ea typeface="Arial" charset="0"/>
                  <a:cs typeface="Arial" charset="0"/>
                </a:rPr>
                <a:t>Q</a:t>
              </a:r>
            </a:p>
          </p:txBody>
        </p:sp>
        <p:sp>
          <p:nvSpPr>
            <p:cNvPr id="44" name="Freeform 19"/>
            <p:cNvSpPr>
              <a:spLocks noChangeArrowheads="1"/>
            </p:cNvSpPr>
            <p:nvPr/>
          </p:nvSpPr>
          <p:spPr bwMode="auto">
            <a:xfrm>
              <a:off x="6093342" y="1402422"/>
              <a:ext cx="431324" cy="42300"/>
            </a:xfrm>
            <a:custGeom>
              <a:avLst/>
              <a:gdLst>
                <a:gd name="T0" fmla="*/ 2606 w 2742"/>
                <a:gd name="T1" fmla="*/ 268 h 269"/>
                <a:gd name="T2" fmla="*/ 2606 w 2742"/>
                <a:gd name="T3" fmla="*/ 268 h 269"/>
                <a:gd name="T4" fmla="*/ 2606 w 2742"/>
                <a:gd name="T5" fmla="*/ 268 h 269"/>
                <a:gd name="T6" fmla="*/ 134 w 2742"/>
                <a:gd name="T7" fmla="*/ 268 h 269"/>
                <a:gd name="T8" fmla="*/ 134 w 2742"/>
                <a:gd name="T9" fmla="*/ 268 h 269"/>
                <a:gd name="T10" fmla="*/ 0 w 2742"/>
                <a:gd name="T11" fmla="*/ 134 h 269"/>
                <a:gd name="T12" fmla="*/ 134 w 2742"/>
                <a:gd name="T13" fmla="*/ 0 h 269"/>
                <a:gd name="T14" fmla="*/ 134 w 2742"/>
                <a:gd name="T15" fmla="*/ 0 h 269"/>
                <a:gd name="T16" fmla="*/ 2606 w 2742"/>
                <a:gd name="T17" fmla="*/ 0 h 269"/>
                <a:gd name="T18" fmla="*/ 2606 w 2742"/>
                <a:gd name="T19" fmla="*/ 0 h 269"/>
                <a:gd name="T20" fmla="*/ 2741 w 2742"/>
                <a:gd name="T21" fmla="*/ 134 h 269"/>
                <a:gd name="T22" fmla="*/ 2606 w 2742"/>
                <a:gd name="T23" fmla="*/ 26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2" h="269">
                  <a:moveTo>
                    <a:pt x="2606" y="268"/>
                  </a:moveTo>
                  <a:lnTo>
                    <a:pt x="2606" y="268"/>
                  </a:lnTo>
                  <a:lnTo>
                    <a:pt x="2606" y="268"/>
                  </a:lnTo>
                  <a:lnTo>
                    <a:pt x="134" y="268"/>
                  </a:lnTo>
                  <a:lnTo>
                    <a:pt x="134" y="268"/>
                  </a:lnTo>
                  <a:cubicBezTo>
                    <a:pt x="61" y="268"/>
                    <a:pt x="0" y="209"/>
                    <a:pt x="0" y="134"/>
                  </a:cubicBezTo>
                  <a:cubicBezTo>
                    <a:pt x="0" y="60"/>
                    <a:pt x="61" y="0"/>
                    <a:pt x="134" y="0"/>
                  </a:cubicBezTo>
                  <a:lnTo>
                    <a:pt x="134" y="0"/>
                  </a:lnTo>
                  <a:lnTo>
                    <a:pt x="2606" y="0"/>
                  </a:lnTo>
                  <a:lnTo>
                    <a:pt x="2606" y="0"/>
                  </a:lnTo>
                  <a:cubicBezTo>
                    <a:pt x="2680" y="0"/>
                    <a:pt x="2741" y="60"/>
                    <a:pt x="2741" y="134"/>
                  </a:cubicBezTo>
                  <a:cubicBezTo>
                    <a:pt x="2741" y="209"/>
                    <a:pt x="2680" y="268"/>
                    <a:pt x="2606" y="268"/>
                  </a:cubicBezTo>
                </a:path>
              </a:pathLst>
            </a:custGeom>
            <a:solidFill>
              <a:schemeClr val="accent2"/>
            </a:solidFill>
            <a:ln w="9525" cap="flat">
              <a:noFill/>
              <a:bevel/>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 name="Freeform 20"/>
            <p:cNvSpPr>
              <a:spLocks noChangeArrowheads="1"/>
            </p:cNvSpPr>
            <p:nvPr/>
          </p:nvSpPr>
          <p:spPr bwMode="auto">
            <a:xfrm>
              <a:off x="6093342" y="1499504"/>
              <a:ext cx="298875" cy="42300"/>
            </a:xfrm>
            <a:custGeom>
              <a:avLst/>
              <a:gdLst>
                <a:gd name="T0" fmla="*/ 1765 w 1900"/>
                <a:gd name="T1" fmla="*/ 269 h 270"/>
                <a:gd name="T2" fmla="*/ 1765 w 1900"/>
                <a:gd name="T3" fmla="*/ 269 h 270"/>
                <a:gd name="T4" fmla="*/ 1765 w 1900"/>
                <a:gd name="T5" fmla="*/ 269 h 270"/>
                <a:gd name="T6" fmla="*/ 134 w 1900"/>
                <a:gd name="T7" fmla="*/ 269 h 270"/>
                <a:gd name="T8" fmla="*/ 134 w 1900"/>
                <a:gd name="T9" fmla="*/ 269 h 270"/>
                <a:gd name="T10" fmla="*/ 0 w 1900"/>
                <a:gd name="T11" fmla="*/ 134 h 270"/>
                <a:gd name="T12" fmla="*/ 134 w 1900"/>
                <a:gd name="T13" fmla="*/ 0 h 270"/>
                <a:gd name="T14" fmla="*/ 134 w 1900"/>
                <a:gd name="T15" fmla="*/ 0 h 270"/>
                <a:gd name="T16" fmla="*/ 1765 w 1900"/>
                <a:gd name="T17" fmla="*/ 0 h 270"/>
                <a:gd name="T18" fmla="*/ 1765 w 1900"/>
                <a:gd name="T19" fmla="*/ 0 h 270"/>
                <a:gd name="T20" fmla="*/ 1899 w 1900"/>
                <a:gd name="T21" fmla="*/ 134 h 270"/>
                <a:gd name="T22" fmla="*/ 1765 w 1900"/>
                <a:gd name="T23" fmla="*/ 26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00" h="270">
                  <a:moveTo>
                    <a:pt x="1765" y="269"/>
                  </a:moveTo>
                  <a:lnTo>
                    <a:pt x="1765" y="269"/>
                  </a:lnTo>
                  <a:lnTo>
                    <a:pt x="1765" y="269"/>
                  </a:lnTo>
                  <a:lnTo>
                    <a:pt x="134" y="269"/>
                  </a:lnTo>
                  <a:lnTo>
                    <a:pt x="134" y="269"/>
                  </a:lnTo>
                  <a:cubicBezTo>
                    <a:pt x="61" y="269"/>
                    <a:pt x="0" y="209"/>
                    <a:pt x="0" y="134"/>
                  </a:cubicBezTo>
                  <a:cubicBezTo>
                    <a:pt x="0" y="61"/>
                    <a:pt x="61" y="0"/>
                    <a:pt x="134" y="0"/>
                  </a:cubicBezTo>
                  <a:lnTo>
                    <a:pt x="134" y="0"/>
                  </a:lnTo>
                  <a:lnTo>
                    <a:pt x="1765" y="0"/>
                  </a:lnTo>
                  <a:lnTo>
                    <a:pt x="1765" y="0"/>
                  </a:lnTo>
                  <a:cubicBezTo>
                    <a:pt x="1840" y="0"/>
                    <a:pt x="1899" y="61"/>
                    <a:pt x="1899" y="134"/>
                  </a:cubicBezTo>
                  <a:cubicBezTo>
                    <a:pt x="1899" y="209"/>
                    <a:pt x="1840" y="269"/>
                    <a:pt x="1765" y="269"/>
                  </a:cubicBezTo>
                </a:path>
              </a:pathLst>
            </a:custGeom>
            <a:solidFill>
              <a:schemeClr val="accent2"/>
            </a:solidFill>
            <a:ln w="9525" cap="flat">
              <a:noFill/>
              <a:bevel/>
              <a:headEnd/>
              <a:tailEnd/>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custDataLst>
      <p:tags r:id="rId1"/>
    </p:custDataLst>
    <p:extLst>
      <p:ext uri="{BB962C8B-B14F-4D97-AF65-F5344CB8AC3E}">
        <p14:creationId xmlns:p14="http://schemas.microsoft.com/office/powerpoint/2010/main" val="307129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42"/>
                                        </p:tgtEl>
                                      </p:cBhvr>
                                    </p:animEffect>
                                    <p:animScale>
                                      <p:cBhvr>
                                        <p:cTn id="7" dur="500" autoRev="1" fill="hold"/>
                                        <p:tgtEl>
                                          <p:spTgt spid="42"/>
                                        </p:tgtEl>
                                      </p:cBhvr>
                                      <p:by x="105000" y="105000"/>
                                    </p:animScale>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200"/>
                                        <p:tgtEl>
                                          <p:spTgt spid="41"/>
                                        </p:tgtEl>
                                      </p:cBhvr>
                                    </p:animEffect>
                                  </p:childTnLst>
                                </p:cTn>
                              </p:par>
                            </p:childTnLst>
                          </p:cTn>
                        </p:par>
                        <p:par>
                          <p:cTn id="12" fill="hold">
                            <p:stCondLst>
                              <p:cond delay="1200"/>
                            </p:stCondLst>
                            <p:childTnLst>
                              <p:par>
                                <p:cTn id="13" presetID="22" presetClass="entr" presetSubtype="4"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down)">
                                      <p:cBhvr>
                                        <p:cTn id="15" dur="200"/>
                                        <p:tgtEl>
                                          <p:spTgt spid="4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down)">
                                      <p:cBhvr>
                                        <p:cTn id="18" dur="2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457200" y="228600"/>
            <a:ext cx="8439912" cy="1244600"/>
          </a:xfrm>
        </p:spPr>
        <p:txBody>
          <a:bodyPr>
            <a:normAutofit fontScale="90000"/>
          </a:bodyPr>
          <a:lstStyle/>
          <a:p>
            <a:r>
              <a:rPr lang="en-US" altLang="en-US" dirty="0">
                <a:solidFill>
                  <a:schemeClr val="tx1"/>
                </a:solidFill>
                <a:latin typeface="Arial" charset="0"/>
              </a:rPr>
              <a:t>Case Study #5:</a:t>
            </a:r>
            <a:br>
              <a:rPr lang="en-US" altLang="en-US" dirty="0">
                <a:latin typeface="Arial" charset="0"/>
              </a:rPr>
            </a:br>
            <a:r>
              <a:rPr lang="en-CA" altLang="en-US" dirty="0">
                <a:latin typeface="Arial" charset="0"/>
              </a:rPr>
              <a:t>Selective Serotonin Reuptake Inhibitors (SSRIs)</a:t>
            </a:r>
            <a:endParaRPr lang="en-US" altLang="en-US" dirty="0">
              <a:latin typeface="Arial" charset="0"/>
            </a:endParaRPr>
          </a:p>
        </p:txBody>
      </p:sp>
      <p:sp>
        <p:nvSpPr>
          <p:cNvPr id="77827" name="Content Placeholder 2"/>
          <p:cNvSpPr>
            <a:spLocks noGrp="1"/>
          </p:cNvSpPr>
          <p:nvPr>
            <p:ph idx="1"/>
          </p:nvPr>
        </p:nvSpPr>
        <p:spPr>
          <a:xfrm>
            <a:off x="468313" y="1752601"/>
            <a:ext cx="8428799" cy="4191000"/>
          </a:xfrm>
        </p:spPr>
        <p:txBody>
          <a:bodyPr>
            <a:noAutofit/>
          </a:bodyPr>
          <a:lstStyle/>
          <a:p>
            <a:r>
              <a:rPr lang="en-US" altLang="en-US" sz="2000" dirty="0">
                <a:latin typeface="Arial" charset="0"/>
              </a:rPr>
              <a:t>A class of</a:t>
            </a:r>
            <a:r>
              <a:rPr lang="en-CA" altLang="en-US" sz="2000" dirty="0">
                <a:latin typeface="Arial" charset="0"/>
              </a:rPr>
              <a:t> commonly used antidepressants</a:t>
            </a:r>
          </a:p>
          <a:p>
            <a:pPr lvl="1"/>
            <a:r>
              <a:rPr lang="en-CA" altLang="en-US" sz="2000" dirty="0">
                <a:latin typeface="Arial" charset="0"/>
              </a:rPr>
              <a:t>First-line treatment for major depressive disorder in Canada</a:t>
            </a:r>
            <a:r>
              <a:rPr lang="en-CA" altLang="en-US" sz="2000" baseline="30000" dirty="0">
                <a:latin typeface="Arial" charset="0"/>
              </a:rPr>
              <a:t>1</a:t>
            </a:r>
          </a:p>
          <a:p>
            <a:pPr lvl="1">
              <a:spcAft>
                <a:spcPts val="1200"/>
              </a:spcAft>
            </a:pPr>
            <a:r>
              <a:rPr lang="en-CA" altLang="en-US" sz="2000" dirty="0">
                <a:latin typeface="Arial" charset="0"/>
              </a:rPr>
              <a:t>~69% of all antidepressants prescribed in Canada in 2013 were SSRIs/SNRIs</a:t>
            </a:r>
            <a:r>
              <a:rPr lang="en-CA" altLang="en-US" sz="2000" baseline="30000" dirty="0">
                <a:latin typeface="Arial" charset="0"/>
              </a:rPr>
              <a:t>2</a:t>
            </a:r>
          </a:p>
          <a:p>
            <a:pPr>
              <a:spcAft>
                <a:spcPts val="1200"/>
              </a:spcAft>
            </a:pPr>
            <a:r>
              <a:rPr lang="en-CA" altLang="en-US" sz="2000" dirty="0">
                <a:latin typeface="Arial" charset="0"/>
              </a:rPr>
              <a:t>SSRIs selectively block the serotonin transporter (5-HTT) in the CNS to increase extracellular levels of serotonin (5-HT) and relieve symptoms of depression</a:t>
            </a:r>
            <a:r>
              <a:rPr lang="en-CA" altLang="en-US" sz="2000" baseline="30000" dirty="0">
                <a:latin typeface="Arial" charset="0"/>
              </a:rPr>
              <a:t>3</a:t>
            </a:r>
            <a:r>
              <a:rPr lang="en-CA" altLang="en-US" sz="2000" dirty="0">
                <a:latin typeface="Arial" charset="0"/>
              </a:rPr>
              <a:t> </a:t>
            </a:r>
          </a:p>
          <a:p>
            <a:pPr>
              <a:spcAft>
                <a:spcPts val="600"/>
              </a:spcAft>
            </a:pPr>
            <a:r>
              <a:rPr lang="en-CA" altLang="en-US" sz="2000" dirty="0">
                <a:latin typeface="Arial" charset="0"/>
              </a:rPr>
              <a:t>SSRIs also act on 5-HT receptors, thus modulating the release of 5-HT directly</a:t>
            </a:r>
            <a:r>
              <a:rPr lang="en-CA" altLang="en-US" sz="2000" baseline="30000" dirty="0">
                <a:latin typeface="Arial" charset="0"/>
              </a:rPr>
              <a:t>4</a:t>
            </a:r>
          </a:p>
          <a:p>
            <a:pPr>
              <a:spcAft>
                <a:spcPts val="600"/>
              </a:spcAft>
            </a:pPr>
            <a:r>
              <a:rPr lang="en-CA" altLang="en-US" sz="2000" dirty="0">
                <a:latin typeface="Arial" charset="0"/>
              </a:rPr>
              <a:t>Serotonin (5-HT) receptors have been identified on osteoclast, osteoblast and osteocyte cell lines</a:t>
            </a:r>
            <a:r>
              <a:rPr lang="en-CA" altLang="en-US" sz="2000" baseline="30000" dirty="0">
                <a:latin typeface="Arial" charset="0"/>
              </a:rPr>
              <a:t>4</a:t>
            </a:r>
            <a:r>
              <a:rPr lang="en-CA" altLang="en-US" sz="2000" dirty="0">
                <a:latin typeface="Arial" charset="0"/>
              </a:rPr>
              <a:t> </a:t>
            </a:r>
          </a:p>
        </p:txBody>
      </p:sp>
      <p:sp>
        <p:nvSpPr>
          <p:cNvPr id="77828" name="TextBox 3"/>
          <p:cNvSpPr txBox="1">
            <a:spLocks noChangeArrowheads="1"/>
          </p:cNvSpPr>
          <p:nvPr/>
        </p:nvSpPr>
        <p:spPr bwMode="auto">
          <a:xfrm>
            <a:off x="468313" y="6355318"/>
            <a:ext cx="777957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anchor="b">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0"/>
              </a:spcBef>
              <a:spcAft>
                <a:spcPct val="0"/>
              </a:spcAft>
              <a:buClrTx/>
              <a:buFontTx/>
              <a:buNone/>
            </a:pPr>
            <a:r>
              <a:rPr lang="en-CA" altLang="en-US" sz="900" dirty="0">
                <a:solidFill>
                  <a:srgbClr val="FFFFFF"/>
                </a:solidFill>
              </a:rPr>
              <a:t>1. Kennedy SH et al. (2016) </a:t>
            </a:r>
            <a:r>
              <a:rPr lang="en-CA" altLang="en-US" sz="900" i="1" dirty="0">
                <a:solidFill>
                  <a:srgbClr val="FFFFFF"/>
                </a:solidFill>
              </a:rPr>
              <a:t>Can J Psychiatry</a:t>
            </a:r>
            <a:r>
              <a:rPr lang="en-CA" altLang="en-US" sz="900" dirty="0">
                <a:solidFill>
                  <a:srgbClr val="FFFFFF"/>
                </a:solidFill>
              </a:rPr>
              <a:t>, 61(9), 540-560.; 2. IMSB, </a:t>
            </a:r>
            <a:r>
              <a:rPr lang="en-CA" altLang="en-US" sz="900" dirty="0" err="1">
                <a:solidFill>
                  <a:srgbClr val="FFFFFF"/>
                </a:solidFill>
              </a:rPr>
              <a:t>Compuscript</a:t>
            </a:r>
            <a:r>
              <a:rPr lang="en-CA" altLang="en-US" sz="900" dirty="0">
                <a:solidFill>
                  <a:srgbClr val="FFFFFF"/>
                </a:solidFill>
              </a:rPr>
              <a:t> (Feb'14). 3. </a:t>
            </a:r>
            <a:r>
              <a:rPr lang="en-CA" altLang="en-US" sz="900" dirty="0" err="1">
                <a:solidFill>
                  <a:srgbClr val="FFFFFF"/>
                </a:solidFill>
              </a:rPr>
              <a:t>Chau</a:t>
            </a:r>
            <a:r>
              <a:rPr lang="en-CA" altLang="en-US" sz="900" dirty="0">
                <a:solidFill>
                  <a:srgbClr val="FFFFFF"/>
                </a:solidFill>
              </a:rPr>
              <a:t> K et al. (2012) </a:t>
            </a:r>
            <a:r>
              <a:rPr lang="en-CA" altLang="en-US" sz="900" i="1" dirty="0">
                <a:solidFill>
                  <a:srgbClr val="FFFFFF"/>
                </a:solidFill>
              </a:rPr>
              <a:t>J </a:t>
            </a:r>
            <a:r>
              <a:rPr lang="en-CA" altLang="en-US" sz="900" i="1" dirty="0" err="1">
                <a:solidFill>
                  <a:srgbClr val="FFFFFF"/>
                </a:solidFill>
              </a:rPr>
              <a:t>Osteoporos</a:t>
            </a:r>
            <a:r>
              <a:rPr lang="en-CA" altLang="en-US" sz="900" dirty="0">
                <a:solidFill>
                  <a:srgbClr val="FFFFFF"/>
                </a:solidFill>
              </a:rPr>
              <a:t>, </a:t>
            </a:r>
            <a:r>
              <a:rPr lang="en-CA" sz="900" dirty="0"/>
              <a:t>2012, 323061</a:t>
            </a:r>
            <a:r>
              <a:rPr lang="en-CA" altLang="en-US" sz="900" dirty="0">
                <a:solidFill>
                  <a:srgbClr val="FFFFFF"/>
                </a:solidFill>
              </a:rPr>
              <a:t>. </a:t>
            </a:r>
            <a:br>
              <a:rPr lang="en-CA" altLang="en-US" sz="900" dirty="0">
                <a:solidFill>
                  <a:srgbClr val="FFFFFF"/>
                </a:solidFill>
              </a:rPr>
            </a:br>
            <a:r>
              <a:rPr lang="en-CA" altLang="en-US" sz="900" dirty="0">
                <a:solidFill>
                  <a:srgbClr val="FFFFFF"/>
                </a:solidFill>
              </a:rPr>
              <a:t>4. </a:t>
            </a:r>
            <a:r>
              <a:rPr lang="en-CA" altLang="en-US" sz="900" dirty="0" err="1">
                <a:solidFill>
                  <a:srgbClr val="FFFFFF"/>
                </a:solidFill>
              </a:rPr>
              <a:t>Tsapakis</a:t>
            </a:r>
            <a:r>
              <a:rPr lang="en-CA" altLang="en-US" sz="900" dirty="0">
                <a:solidFill>
                  <a:srgbClr val="FFFFFF"/>
                </a:solidFill>
              </a:rPr>
              <a:t> EM et al. (2012) </a:t>
            </a:r>
            <a:r>
              <a:rPr lang="en-CA" altLang="en-US" sz="900" i="1" dirty="0" err="1">
                <a:solidFill>
                  <a:srgbClr val="FFFFFF"/>
                </a:solidFill>
              </a:rPr>
              <a:t>Eur</a:t>
            </a:r>
            <a:r>
              <a:rPr lang="en-CA" altLang="en-US" sz="900" i="1" dirty="0">
                <a:solidFill>
                  <a:srgbClr val="FFFFFF"/>
                </a:solidFill>
              </a:rPr>
              <a:t> Psychiatry,</a:t>
            </a:r>
            <a:r>
              <a:rPr lang="en-CA" altLang="en-US" sz="900" dirty="0">
                <a:solidFill>
                  <a:srgbClr val="FFFFFF"/>
                </a:solidFill>
              </a:rPr>
              <a:t> 7, 156-169.</a:t>
            </a:r>
          </a:p>
        </p:txBody>
      </p:sp>
      <p:sp>
        <p:nvSpPr>
          <p:cNvPr id="2" name="TextBox 1"/>
          <p:cNvSpPr txBox="1"/>
          <p:nvPr/>
        </p:nvSpPr>
        <p:spPr>
          <a:xfrm>
            <a:off x="457200" y="6116967"/>
            <a:ext cx="7391400" cy="261610"/>
          </a:xfrm>
          <a:prstGeom prst="rect">
            <a:avLst/>
          </a:prstGeom>
          <a:noFill/>
        </p:spPr>
        <p:txBody>
          <a:bodyPr wrap="square" lIns="0" rtlCol="0">
            <a:spAutoFit/>
          </a:bodyPr>
          <a:lstStyle/>
          <a:p>
            <a:r>
              <a:rPr lang="en-CA" sz="1100" dirty="0">
                <a:latin typeface="Arial" charset="0"/>
              </a:rPr>
              <a:t>SNRI = Serotonin-Norepinephrine Reuptake Inhibitor</a:t>
            </a:r>
          </a:p>
        </p:txBody>
      </p:sp>
    </p:spTree>
    <p:custDataLst>
      <p:tags r:id="rId1"/>
    </p:custDataLst>
    <p:extLst>
      <p:ext uri="{BB962C8B-B14F-4D97-AF65-F5344CB8AC3E}">
        <p14:creationId xmlns:p14="http://schemas.microsoft.com/office/powerpoint/2010/main" val="2048949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Box 4"/>
          <p:cNvSpPr txBox="1">
            <a:spLocks noChangeArrowheads="1"/>
          </p:cNvSpPr>
          <p:nvPr/>
        </p:nvSpPr>
        <p:spPr bwMode="auto">
          <a:xfrm>
            <a:off x="468313" y="6515136"/>
            <a:ext cx="760207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anchor="b">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0"/>
              </a:spcBef>
              <a:spcAft>
                <a:spcPct val="0"/>
              </a:spcAft>
              <a:buClrTx/>
              <a:buFontTx/>
              <a:buNone/>
            </a:pPr>
            <a:r>
              <a:rPr lang="da-DK" altLang="en-US" sz="900" dirty="0">
                <a:solidFill>
                  <a:srgbClr val="FFFFFF"/>
                </a:solidFill>
              </a:rPr>
              <a:t>Adapted from: 1. </a:t>
            </a:r>
            <a:r>
              <a:rPr lang="da-DK" altLang="en-US" sz="900" dirty="0" err="1">
                <a:solidFill>
                  <a:srgbClr val="FFFFFF"/>
                </a:solidFill>
              </a:rPr>
              <a:t>Bliziotes</a:t>
            </a:r>
            <a:r>
              <a:rPr lang="da-DK" altLang="en-US" sz="900" dirty="0">
                <a:solidFill>
                  <a:srgbClr val="FFFFFF"/>
                </a:solidFill>
              </a:rPr>
              <a:t>, M. (2010) </a:t>
            </a:r>
            <a:r>
              <a:rPr lang="da-DK" altLang="en-US" sz="900" i="1" dirty="0">
                <a:solidFill>
                  <a:srgbClr val="FFFFFF"/>
                </a:solidFill>
              </a:rPr>
              <a:t>J </a:t>
            </a:r>
            <a:r>
              <a:rPr lang="da-DK" altLang="en-US" sz="900" i="1" dirty="0" err="1">
                <a:solidFill>
                  <a:srgbClr val="FFFFFF"/>
                </a:solidFill>
              </a:rPr>
              <a:t>Clin</a:t>
            </a:r>
            <a:r>
              <a:rPr lang="da-DK" altLang="en-US" sz="900" i="1" dirty="0">
                <a:solidFill>
                  <a:srgbClr val="FFFFFF"/>
                </a:solidFill>
              </a:rPr>
              <a:t> </a:t>
            </a:r>
            <a:r>
              <a:rPr lang="da-DK" altLang="en-US" sz="900" i="1" dirty="0" err="1">
                <a:solidFill>
                  <a:srgbClr val="FFFFFF"/>
                </a:solidFill>
              </a:rPr>
              <a:t>Endocrinol</a:t>
            </a:r>
            <a:r>
              <a:rPr lang="da-DK" altLang="en-US" sz="900" i="1" dirty="0">
                <a:solidFill>
                  <a:srgbClr val="FFFFFF"/>
                </a:solidFill>
              </a:rPr>
              <a:t> </a:t>
            </a:r>
            <a:r>
              <a:rPr lang="da-DK" altLang="en-US" sz="900" i="1" dirty="0" err="1">
                <a:solidFill>
                  <a:srgbClr val="FFFFFF"/>
                </a:solidFill>
              </a:rPr>
              <a:t>Metab</a:t>
            </a:r>
            <a:r>
              <a:rPr lang="da-DK" altLang="en-US" sz="900" dirty="0">
                <a:solidFill>
                  <a:srgbClr val="FFFFFF"/>
                </a:solidFill>
              </a:rPr>
              <a:t>. 95(9), 4124-4132. 2. </a:t>
            </a:r>
            <a:r>
              <a:rPr lang="da-DK" altLang="en-US" sz="900" dirty="0" err="1">
                <a:solidFill>
                  <a:srgbClr val="FFFFFF"/>
                </a:solidFill>
              </a:rPr>
              <a:t>Tsapakis</a:t>
            </a:r>
            <a:r>
              <a:rPr lang="da-DK" altLang="en-US" sz="900" dirty="0">
                <a:solidFill>
                  <a:srgbClr val="FFFFFF"/>
                </a:solidFill>
              </a:rPr>
              <a:t> EM, et al. (2012) </a:t>
            </a:r>
            <a:r>
              <a:rPr lang="da-DK" altLang="en-US" sz="900" i="1" dirty="0">
                <a:solidFill>
                  <a:srgbClr val="FFFFFF"/>
                </a:solidFill>
              </a:rPr>
              <a:t>Eur Psychiatry</a:t>
            </a:r>
            <a:r>
              <a:rPr lang="da-DK" altLang="en-US" sz="900" dirty="0">
                <a:solidFill>
                  <a:srgbClr val="FFFFFF"/>
                </a:solidFill>
              </a:rPr>
              <a:t>, 27, 156–169.</a:t>
            </a:r>
            <a:endParaRPr lang="en-CA" altLang="en-US" sz="900" dirty="0">
              <a:solidFill>
                <a:srgbClr val="FFFFFF"/>
              </a:solidFill>
            </a:endParaRPr>
          </a:p>
        </p:txBody>
      </p:sp>
      <p:sp>
        <p:nvSpPr>
          <p:cNvPr id="78868" name="Title 50"/>
          <p:cNvSpPr>
            <a:spLocks noGrp="1"/>
          </p:cNvSpPr>
          <p:nvPr>
            <p:ph type="title"/>
          </p:nvPr>
        </p:nvSpPr>
        <p:spPr>
          <a:xfrm>
            <a:off x="457200" y="228600"/>
            <a:ext cx="8229600" cy="1244600"/>
          </a:xfrm>
        </p:spPr>
        <p:txBody>
          <a:bodyPr>
            <a:normAutofit fontScale="90000"/>
          </a:bodyPr>
          <a:lstStyle/>
          <a:p>
            <a:r>
              <a:rPr lang="en-US" altLang="en-US" dirty="0">
                <a:solidFill>
                  <a:schemeClr val="tx1"/>
                </a:solidFill>
                <a:latin typeface="Arial" charset="0"/>
              </a:rPr>
              <a:t>Case Study #5: </a:t>
            </a:r>
            <a:br>
              <a:rPr lang="en-US" altLang="en-US" dirty="0">
                <a:latin typeface="Arial" charset="0"/>
              </a:rPr>
            </a:br>
            <a:r>
              <a:rPr lang="en-CA" altLang="en-US" dirty="0">
                <a:latin typeface="Arial" charset="0"/>
              </a:rPr>
              <a:t>Pathways Potentially Leading to Adverse Skeletal Effects with SSRI Use</a:t>
            </a:r>
            <a:r>
              <a:rPr lang="en-CA" altLang="en-US" baseline="30000" dirty="0">
                <a:latin typeface="Arial" charset="0"/>
              </a:rPr>
              <a:t>1,2</a:t>
            </a:r>
          </a:p>
        </p:txBody>
      </p:sp>
      <p:sp>
        <p:nvSpPr>
          <p:cNvPr id="78869" name="Content Placeholder 68"/>
          <p:cNvSpPr>
            <a:spLocks noGrp="1"/>
          </p:cNvSpPr>
          <p:nvPr>
            <p:ph idx="1"/>
          </p:nvPr>
        </p:nvSpPr>
        <p:spPr/>
        <p:txBody>
          <a:bodyPr/>
          <a:lstStyle/>
          <a:p>
            <a:pPr>
              <a:spcBef>
                <a:spcPts val="600"/>
              </a:spcBef>
              <a:spcAft>
                <a:spcPts val="600"/>
              </a:spcAft>
            </a:pPr>
            <a:endParaRPr lang="en-CA" altLang="en-US" sz="1900" dirty="0">
              <a:latin typeface="Arial" charset="0"/>
            </a:endParaRPr>
          </a:p>
          <a:p>
            <a:pPr>
              <a:spcBef>
                <a:spcPts val="600"/>
              </a:spcBef>
              <a:spcAft>
                <a:spcPts val="600"/>
              </a:spcAft>
            </a:pPr>
            <a:endParaRPr lang="en-CA" altLang="en-US" sz="1900" dirty="0">
              <a:latin typeface="Arial" charset="0"/>
            </a:endParaRPr>
          </a:p>
          <a:p>
            <a:pPr>
              <a:spcBef>
                <a:spcPts val="600"/>
              </a:spcBef>
              <a:spcAft>
                <a:spcPts val="600"/>
              </a:spcAft>
            </a:pPr>
            <a:endParaRPr lang="en-CA" altLang="en-US" sz="1900" dirty="0">
              <a:latin typeface="Arial" charset="0"/>
            </a:endParaRPr>
          </a:p>
          <a:p>
            <a:pPr>
              <a:spcBef>
                <a:spcPts val="600"/>
              </a:spcBef>
              <a:spcAft>
                <a:spcPts val="600"/>
              </a:spcAft>
            </a:pPr>
            <a:endParaRPr lang="en-CA" altLang="en-US" sz="1900" dirty="0">
              <a:latin typeface="Arial" charset="0"/>
            </a:endParaRPr>
          </a:p>
        </p:txBody>
      </p:sp>
      <p:sp>
        <p:nvSpPr>
          <p:cNvPr id="3" name="Rectangle 2"/>
          <p:cNvSpPr/>
          <p:nvPr/>
        </p:nvSpPr>
        <p:spPr>
          <a:xfrm>
            <a:off x="457200" y="5631449"/>
            <a:ext cx="8480612" cy="815608"/>
          </a:xfrm>
          <a:prstGeom prst="rect">
            <a:avLst/>
          </a:prstGeom>
        </p:spPr>
        <p:txBody>
          <a:bodyPr wrap="square" lIns="0">
            <a:spAutoFit/>
          </a:bodyPr>
          <a:lstStyle/>
          <a:p>
            <a:pPr marL="185738" indent="-185738">
              <a:spcBef>
                <a:spcPct val="0"/>
              </a:spcBef>
              <a:spcAft>
                <a:spcPts val="600"/>
              </a:spcAft>
              <a:buClr>
                <a:schemeClr val="tx2"/>
              </a:buClr>
              <a:buFont typeface="Arial" charset="0"/>
              <a:buChar char="•"/>
            </a:pPr>
            <a:r>
              <a:rPr lang="en-CA" altLang="en-US" sz="1400" dirty="0">
                <a:latin typeface="Arial" charset="0"/>
              </a:rPr>
              <a:t>Serotonin (5-HT) receptors have been identified on osteoclast, osteoblast and osteocyte cell lines</a:t>
            </a:r>
            <a:r>
              <a:rPr lang="en-CA" altLang="en-US" sz="1400" baseline="30000" dirty="0">
                <a:latin typeface="Arial" charset="0"/>
              </a:rPr>
              <a:t>2</a:t>
            </a:r>
            <a:r>
              <a:rPr lang="en-CA" altLang="en-US" sz="1400" dirty="0">
                <a:latin typeface="Arial" charset="0"/>
              </a:rPr>
              <a:t> </a:t>
            </a:r>
            <a:endParaRPr lang="en-CA" altLang="en-US" sz="900" dirty="0">
              <a:latin typeface="Arial" charset="0"/>
            </a:endParaRPr>
          </a:p>
          <a:p>
            <a:pPr marL="185738" indent="-185738">
              <a:spcBef>
                <a:spcPct val="0"/>
              </a:spcBef>
              <a:buClr>
                <a:schemeClr val="tx2"/>
              </a:buClr>
              <a:buFont typeface="Arial" charset="0"/>
              <a:buChar char="•"/>
            </a:pPr>
            <a:r>
              <a:rPr lang="en-CA" altLang="en-US" sz="1400" dirty="0">
                <a:latin typeface="Arial" charset="0"/>
              </a:rPr>
              <a:t>Effects on bone formation and resorption may be governed by the activation of a number of 5-HT receptors on osteoblasts and osteoclasts via endocrine, autocrine/paracrine and neuronal pathways</a:t>
            </a:r>
            <a:r>
              <a:rPr lang="en-CA" altLang="en-US" sz="1400" baseline="30000" dirty="0">
                <a:latin typeface="Arial" charset="0"/>
              </a:rPr>
              <a:t>2</a:t>
            </a:r>
          </a:p>
        </p:txBody>
      </p:sp>
      <p:grpSp>
        <p:nvGrpSpPr>
          <p:cNvPr id="50" name="Group 49"/>
          <p:cNvGrpSpPr/>
          <p:nvPr/>
        </p:nvGrpSpPr>
        <p:grpSpPr>
          <a:xfrm>
            <a:off x="121277" y="1622184"/>
            <a:ext cx="8870537" cy="3057804"/>
            <a:chOff x="121277" y="2749296"/>
            <a:chExt cx="8870537" cy="3057804"/>
          </a:xfrm>
        </p:grpSpPr>
        <p:sp>
          <p:nvSpPr>
            <p:cNvPr id="51" name="Freeform 50"/>
            <p:cNvSpPr>
              <a:spLocks noChangeAspect="1" noChangeArrowheads="1"/>
            </p:cNvSpPr>
            <p:nvPr/>
          </p:nvSpPr>
          <p:spPr bwMode="auto">
            <a:xfrm>
              <a:off x="121277" y="2749296"/>
              <a:ext cx="8870537" cy="3057804"/>
            </a:xfrm>
            <a:custGeom>
              <a:avLst/>
              <a:gdLst>
                <a:gd name="T0" fmla="*/ 20104 w 20282"/>
                <a:gd name="T1" fmla="*/ 1938 h 7250"/>
                <a:gd name="T2" fmla="*/ 20245 w 20282"/>
                <a:gd name="T3" fmla="*/ 2657 h 7250"/>
                <a:gd name="T4" fmla="*/ 19349 w 20282"/>
                <a:gd name="T5" fmla="*/ 3810 h 7250"/>
                <a:gd name="T6" fmla="*/ 18625 w 20282"/>
                <a:gd name="T7" fmla="*/ 4105 h 7250"/>
                <a:gd name="T8" fmla="*/ 18437 w 20282"/>
                <a:gd name="T9" fmla="*/ 4841 h 7250"/>
                <a:gd name="T10" fmla="*/ 18482 w 20282"/>
                <a:gd name="T11" fmla="*/ 4941 h 7250"/>
                <a:gd name="T12" fmla="*/ 18546 w 20282"/>
                <a:gd name="T13" fmla="*/ 6378 h 7250"/>
                <a:gd name="T14" fmla="*/ 16967 w 20282"/>
                <a:gd name="T15" fmla="*/ 6689 h 7250"/>
                <a:gd name="T16" fmla="*/ 16742 w 20282"/>
                <a:gd name="T17" fmla="*/ 6637 h 7250"/>
                <a:gd name="T18" fmla="*/ 12888 w 20282"/>
                <a:gd name="T19" fmla="*/ 6092 h 7250"/>
                <a:gd name="T20" fmla="*/ 5340 w 20282"/>
                <a:gd name="T21" fmla="*/ 6087 h 7250"/>
                <a:gd name="T22" fmla="*/ 2803 w 20282"/>
                <a:gd name="T23" fmla="*/ 6772 h 7250"/>
                <a:gd name="T24" fmla="*/ 714 w 20282"/>
                <a:gd name="T25" fmla="*/ 6332 h 7250"/>
                <a:gd name="T26" fmla="*/ 577 w 20282"/>
                <a:gd name="T27" fmla="*/ 4247 h 7250"/>
                <a:gd name="T28" fmla="*/ 850 w 20282"/>
                <a:gd name="T29" fmla="*/ 3960 h 7250"/>
                <a:gd name="T30" fmla="*/ 934 w 20282"/>
                <a:gd name="T31" fmla="*/ 3192 h 7250"/>
                <a:gd name="T32" fmla="*/ 1463 w 20282"/>
                <a:gd name="T33" fmla="*/ 297 h 7250"/>
                <a:gd name="T34" fmla="*/ 3134 w 20282"/>
                <a:gd name="T35" fmla="*/ 485 h 7250"/>
                <a:gd name="T36" fmla="*/ 3705 w 20282"/>
                <a:gd name="T37" fmla="*/ 1055 h 7250"/>
                <a:gd name="T38" fmla="*/ 6745 w 20282"/>
                <a:gd name="T39" fmla="*/ 2456 h 7250"/>
                <a:gd name="T40" fmla="*/ 14359 w 20282"/>
                <a:gd name="T41" fmla="*/ 2400 h 7250"/>
                <a:gd name="T42" fmla="*/ 16558 w 20282"/>
                <a:gd name="T43" fmla="*/ 778 h 7250"/>
                <a:gd name="T44" fmla="*/ 17657 w 20282"/>
                <a:gd name="T45" fmla="*/ 151 h 7250"/>
                <a:gd name="T46" fmla="*/ 19171 w 20282"/>
                <a:gd name="T47" fmla="*/ 772 h 7250"/>
                <a:gd name="T48" fmla="*/ 20104 w 20282"/>
                <a:gd name="T49" fmla="*/ 1938 h 7250"/>
                <a:gd name="connsiteX0" fmla="*/ 9824 w 9895"/>
                <a:gd name="connsiteY0" fmla="*/ 2517 h 9541"/>
                <a:gd name="connsiteX1" fmla="*/ 9894 w 9895"/>
                <a:gd name="connsiteY1" fmla="*/ 3509 h 9541"/>
                <a:gd name="connsiteX2" fmla="*/ 9452 w 9895"/>
                <a:gd name="connsiteY2" fmla="*/ 5099 h 9541"/>
                <a:gd name="connsiteX3" fmla="*/ 9095 w 9895"/>
                <a:gd name="connsiteY3" fmla="*/ 5506 h 9541"/>
                <a:gd name="connsiteX4" fmla="*/ 9002 w 9895"/>
                <a:gd name="connsiteY4" fmla="*/ 6521 h 9541"/>
                <a:gd name="connsiteX5" fmla="*/ 9025 w 9895"/>
                <a:gd name="connsiteY5" fmla="*/ 6659 h 9541"/>
                <a:gd name="connsiteX6" fmla="*/ 9056 w 9895"/>
                <a:gd name="connsiteY6" fmla="*/ 8641 h 9541"/>
                <a:gd name="connsiteX7" fmla="*/ 8278 w 9895"/>
                <a:gd name="connsiteY7" fmla="*/ 9070 h 9541"/>
                <a:gd name="connsiteX8" fmla="*/ 8167 w 9895"/>
                <a:gd name="connsiteY8" fmla="*/ 8998 h 9541"/>
                <a:gd name="connsiteX9" fmla="*/ 6266 w 9895"/>
                <a:gd name="connsiteY9" fmla="*/ 8247 h 9541"/>
                <a:gd name="connsiteX10" fmla="*/ 2545 w 9895"/>
                <a:gd name="connsiteY10" fmla="*/ 8240 h 9541"/>
                <a:gd name="connsiteX11" fmla="*/ 1294 w 9895"/>
                <a:gd name="connsiteY11" fmla="*/ 9185 h 9541"/>
                <a:gd name="connsiteX12" fmla="*/ 264 w 9895"/>
                <a:gd name="connsiteY12" fmla="*/ 8578 h 9541"/>
                <a:gd name="connsiteX13" fmla="*/ 196 w 9895"/>
                <a:gd name="connsiteY13" fmla="*/ 5702 h 9541"/>
                <a:gd name="connsiteX14" fmla="*/ 331 w 9895"/>
                <a:gd name="connsiteY14" fmla="*/ 5306 h 9541"/>
                <a:gd name="connsiteX15" fmla="*/ 373 w 9895"/>
                <a:gd name="connsiteY15" fmla="*/ 4247 h 9541"/>
                <a:gd name="connsiteX16" fmla="*/ 633 w 9895"/>
                <a:gd name="connsiteY16" fmla="*/ 254 h 9541"/>
                <a:gd name="connsiteX17" fmla="*/ 1457 w 9895"/>
                <a:gd name="connsiteY17" fmla="*/ 513 h 9541"/>
                <a:gd name="connsiteX18" fmla="*/ 1739 w 9895"/>
                <a:gd name="connsiteY18" fmla="*/ 1299 h 9541"/>
                <a:gd name="connsiteX19" fmla="*/ 3238 w 9895"/>
                <a:gd name="connsiteY19" fmla="*/ 3232 h 9541"/>
                <a:gd name="connsiteX20" fmla="*/ 6992 w 9895"/>
                <a:gd name="connsiteY20" fmla="*/ 3154 h 9541"/>
                <a:gd name="connsiteX21" fmla="*/ 8076 w 9895"/>
                <a:gd name="connsiteY21" fmla="*/ 917 h 9541"/>
                <a:gd name="connsiteX22" fmla="*/ 8618 w 9895"/>
                <a:gd name="connsiteY22" fmla="*/ 52 h 9541"/>
                <a:gd name="connsiteX23" fmla="*/ 9364 w 9895"/>
                <a:gd name="connsiteY23" fmla="*/ 909 h 9541"/>
                <a:gd name="connsiteX24" fmla="*/ 9824 w 9895"/>
                <a:gd name="connsiteY24" fmla="*/ 2517 h 954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098 w 10000"/>
                <a:gd name="connsiteY4" fmla="*/ 6835 h 10001"/>
                <a:gd name="connsiteX5" fmla="*/ 9121 w 10000"/>
                <a:gd name="connsiteY5" fmla="*/ 6979 h 10001"/>
                <a:gd name="connsiteX6" fmla="*/ 9152 w 10000"/>
                <a:gd name="connsiteY6" fmla="*/ 9057 h 10001"/>
                <a:gd name="connsiteX7" fmla="*/ 8366 w 10000"/>
                <a:gd name="connsiteY7" fmla="*/ 9506 h 10001"/>
                <a:gd name="connsiteX8" fmla="*/ 8254 w 10000"/>
                <a:gd name="connsiteY8" fmla="*/ 9431 h 10001"/>
                <a:gd name="connsiteX9" fmla="*/ 6332 w 10000"/>
                <a:gd name="connsiteY9" fmla="*/ 8644 h 10001"/>
                <a:gd name="connsiteX10" fmla="*/ 2572 w 10000"/>
                <a:gd name="connsiteY10" fmla="*/ 8636 h 10001"/>
                <a:gd name="connsiteX11" fmla="*/ 1308 w 10000"/>
                <a:gd name="connsiteY11" fmla="*/ 9627 h 10001"/>
                <a:gd name="connsiteX12" fmla="*/ 267 w 10000"/>
                <a:gd name="connsiteY12" fmla="*/ 8991 h 10001"/>
                <a:gd name="connsiteX13" fmla="*/ 198 w 10000"/>
                <a:gd name="connsiteY13" fmla="*/ 5976 h 10001"/>
                <a:gd name="connsiteX14" fmla="*/ 335 w 10000"/>
                <a:gd name="connsiteY14" fmla="*/ 5561 h 10001"/>
                <a:gd name="connsiteX15" fmla="*/ 377 w 10000"/>
                <a:gd name="connsiteY15" fmla="*/ 4451 h 10001"/>
                <a:gd name="connsiteX16" fmla="*/ 640 w 10000"/>
                <a:gd name="connsiteY16" fmla="*/ 266 h 10001"/>
                <a:gd name="connsiteX17" fmla="*/ 1472 w 10000"/>
                <a:gd name="connsiteY17" fmla="*/ 538 h 10001"/>
                <a:gd name="connsiteX18" fmla="*/ 1757 w 10000"/>
                <a:gd name="connsiteY18" fmla="*/ 1361 h 10001"/>
                <a:gd name="connsiteX19" fmla="*/ 3272 w 10000"/>
                <a:gd name="connsiteY19" fmla="*/ 3387 h 10001"/>
                <a:gd name="connsiteX20" fmla="*/ 7066 w 10000"/>
                <a:gd name="connsiteY20" fmla="*/ 3306 h 10001"/>
                <a:gd name="connsiteX21" fmla="*/ 8162 w 10000"/>
                <a:gd name="connsiteY21" fmla="*/ 961 h 10001"/>
                <a:gd name="connsiteX22" fmla="*/ 8709 w 10000"/>
                <a:gd name="connsiteY22" fmla="*/ 55 h 10001"/>
                <a:gd name="connsiteX23" fmla="*/ 9463 w 10000"/>
                <a:gd name="connsiteY23" fmla="*/ 953 h 10001"/>
                <a:gd name="connsiteX24" fmla="*/ 9928 w 10000"/>
                <a:gd name="connsiteY24" fmla="*/ 2638 h 1000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098 w 10000"/>
                <a:gd name="connsiteY4" fmla="*/ 6835 h 10001"/>
                <a:gd name="connsiteX5" fmla="*/ 9121 w 10000"/>
                <a:gd name="connsiteY5" fmla="*/ 6979 h 10001"/>
                <a:gd name="connsiteX6" fmla="*/ 9152 w 10000"/>
                <a:gd name="connsiteY6" fmla="*/ 9057 h 10001"/>
                <a:gd name="connsiteX7" fmla="*/ 8366 w 10000"/>
                <a:gd name="connsiteY7" fmla="*/ 9506 h 10001"/>
                <a:gd name="connsiteX8" fmla="*/ 8254 w 10000"/>
                <a:gd name="connsiteY8" fmla="*/ 9431 h 10001"/>
                <a:gd name="connsiteX9" fmla="*/ 6332 w 10000"/>
                <a:gd name="connsiteY9" fmla="*/ 8644 h 10001"/>
                <a:gd name="connsiteX10" fmla="*/ 2572 w 10000"/>
                <a:gd name="connsiteY10" fmla="*/ 8636 h 10001"/>
                <a:gd name="connsiteX11" fmla="*/ 1308 w 10000"/>
                <a:gd name="connsiteY11" fmla="*/ 9627 h 10001"/>
                <a:gd name="connsiteX12" fmla="*/ 267 w 10000"/>
                <a:gd name="connsiteY12" fmla="*/ 8991 h 10001"/>
                <a:gd name="connsiteX13" fmla="*/ 198 w 10000"/>
                <a:gd name="connsiteY13" fmla="*/ 5976 h 10001"/>
                <a:gd name="connsiteX14" fmla="*/ 335 w 10000"/>
                <a:gd name="connsiteY14" fmla="*/ 5561 h 10001"/>
                <a:gd name="connsiteX15" fmla="*/ 377 w 10000"/>
                <a:gd name="connsiteY15" fmla="*/ 4451 h 10001"/>
                <a:gd name="connsiteX16" fmla="*/ 640 w 10000"/>
                <a:gd name="connsiteY16" fmla="*/ 266 h 10001"/>
                <a:gd name="connsiteX17" fmla="*/ 1472 w 10000"/>
                <a:gd name="connsiteY17" fmla="*/ 538 h 10001"/>
                <a:gd name="connsiteX18" fmla="*/ 1757 w 10000"/>
                <a:gd name="connsiteY18" fmla="*/ 1361 h 10001"/>
                <a:gd name="connsiteX19" fmla="*/ 3272 w 10000"/>
                <a:gd name="connsiteY19" fmla="*/ 3387 h 10001"/>
                <a:gd name="connsiteX20" fmla="*/ 7066 w 10000"/>
                <a:gd name="connsiteY20" fmla="*/ 3306 h 10001"/>
                <a:gd name="connsiteX21" fmla="*/ 8162 w 10000"/>
                <a:gd name="connsiteY21" fmla="*/ 961 h 10001"/>
                <a:gd name="connsiteX22" fmla="*/ 8709 w 10000"/>
                <a:gd name="connsiteY22" fmla="*/ 55 h 10001"/>
                <a:gd name="connsiteX23" fmla="*/ 9545 w 10000"/>
                <a:gd name="connsiteY23" fmla="*/ 858 h 10001"/>
                <a:gd name="connsiteX24" fmla="*/ 9928 w 10000"/>
                <a:gd name="connsiteY24" fmla="*/ 2638 h 1000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098 w 10000"/>
                <a:gd name="connsiteY4" fmla="*/ 6835 h 10001"/>
                <a:gd name="connsiteX5" fmla="*/ 9121 w 10000"/>
                <a:gd name="connsiteY5" fmla="*/ 6979 h 10001"/>
                <a:gd name="connsiteX6" fmla="*/ 9152 w 10000"/>
                <a:gd name="connsiteY6" fmla="*/ 9057 h 10001"/>
                <a:gd name="connsiteX7" fmla="*/ 8366 w 10000"/>
                <a:gd name="connsiteY7" fmla="*/ 9506 h 10001"/>
                <a:gd name="connsiteX8" fmla="*/ 8254 w 10000"/>
                <a:gd name="connsiteY8" fmla="*/ 9431 h 10001"/>
                <a:gd name="connsiteX9" fmla="*/ 6332 w 10000"/>
                <a:gd name="connsiteY9" fmla="*/ 8644 h 10001"/>
                <a:gd name="connsiteX10" fmla="*/ 2572 w 10000"/>
                <a:gd name="connsiteY10" fmla="*/ 8636 h 10001"/>
                <a:gd name="connsiteX11" fmla="*/ 1308 w 10000"/>
                <a:gd name="connsiteY11" fmla="*/ 9627 h 10001"/>
                <a:gd name="connsiteX12" fmla="*/ 267 w 10000"/>
                <a:gd name="connsiteY12" fmla="*/ 8991 h 10001"/>
                <a:gd name="connsiteX13" fmla="*/ 198 w 10000"/>
                <a:gd name="connsiteY13" fmla="*/ 5976 h 10001"/>
                <a:gd name="connsiteX14" fmla="*/ 335 w 10000"/>
                <a:gd name="connsiteY14" fmla="*/ 5561 h 10001"/>
                <a:gd name="connsiteX15" fmla="*/ 377 w 10000"/>
                <a:gd name="connsiteY15" fmla="*/ 4451 h 10001"/>
                <a:gd name="connsiteX16" fmla="*/ 640 w 10000"/>
                <a:gd name="connsiteY16" fmla="*/ 266 h 10001"/>
                <a:gd name="connsiteX17" fmla="*/ 1472 w 10000"/>
                <a:gd name="connsiteY17" fmla="*/ 538 h 10001"/>
                <a:gd name="connsiteX18" fmla="*/ 1757 w 10000"/>
                <a:gd name="connsiteY18" fmla="*/ 1361 h 10001"/>
                <a:gd name="connsiteX19" fmla="*/ 3272 w 10000"/>
                <a:gd name="connsiteY19" fmla="*/ 3387 h 10001"/>
                <a:gd name="connsiteX20" fmla="*/ 7066 w 10000"/>
                <a:gd name="connsiteY20" fmla="*/ 3306 h 10001"/>
                <a:gd name="connsiteX21" fmla="*/ 8162 w 10000"/>
                <a:gd name="connsiteY21" fmla="*/ 961 h 10001"/>
                <a:gd name="connsiteX22" fmla="*/ 8709 w 10000"/>
                <a:gd name="connsiteY22" fmla="*/ 55 h 10001"/>
                <a:gd name="connsiteX23" fmla="*/ 9545 w 10000"/>
                <a:gd name="connsiteY23" fmla="*/ 858 h 10001"/>
                <a:gd name="connsiteX24" fmla="*/ 9928 w 10000"/>
                <a:gd name="connsiteY24" fmla="*/ 2638 h 1000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098 w 10000"/>
                <a:gd name="connsiteY4" fmla="*/ 6835 h 10001"/>
                <a:gd name="connsiteX5" fmla="*/ 9121 w 10000"/>
                <a:gd name="connsiteY5" fmla="*/ 6979 h 10001"/>
                <a:gd name="connsiteX6" fmla="*/ 9152 w 10000"/>
                <a:gd name="connsiteY6" fmla="*/ 9057 h 10001"/>
                <a:gd name="connsiteX7" fmla="*/ 8366 w 10000"/>
                <a:gd name="connsiteY7" fmla="*/ 9506 h 10001"/>
                <a:gd name="connsiteX8" fmla="*/ 8254 w 10000"/>
                <a:gd name="connsiteY8" fmla="*/ 9431 h 10001"/>
                <a:gd name="connsiteX9" fmla="*/ 6332 w 10000"/>
                <a:gd name="connsiteY9" fmla="*/ 8644 h 10001"/>
                <a:gd name="connsiteX10" fmla="*/ 2572 w 10000"/>
                <a:gd name="connsiteY10" fmla="*/ 8636 h 10001"/>
                <a:gd name="connsiteX11" fmla="*/ 1308 w 10000"/>
                <a:gd name="connsiteY11" fmla="*/ 9627 h 10001"/>
                <a:gd name="connsiteX12" fmla="*/ 267 w 10000"/>
                <a:gd name="connsiteY12" fmla="*/ 8991 h 10001"/>
                <a:gd name="connsiteX13" fmla="*/ 198 w 10000"/>
                <a:gd name="connsiteY13" fmla="*/ 5976 h 10001"/>
                <a:gd name="connsiteX14" fmla="*/ 335 w 10000"/>
                <a:gd name="connsiteY14" fmla="*/ 5561 h 10001"/>
                <a:gd name="connsiteX15" fmla="*/ 377 w 10000"/>
                <a:gd name="connsiteY15" fmla="*/ 4451 h 10001"/>
                <a:gd name="connsiteX16" fmla="*/ 640 w 10000"/>
                <a:gd name="connsiteY16" fmla="*/ 266 h 10001"/>
                <a:gd name="connsiteX17" fmla="*/ 1472 w 10000"/>
                <a:gd name="connsiteY17" fmla="*/ 538 h 10001"/>
                <a:gd name="connsiteX18" fmla="*/ 1757 w 10000"/>
                <a:gd name="connsiteY18" fmla="*/ 1361 h 10001"/>
                <a:gd name="connsiteX19" fmla="*/ 3272 w 10000"/>
                <a:gd name="connsiteY19" fmla="*/ 3387 h 10001"/>
                <a:gd name="connsiteX20" fmla="*/ 7066 w 10000"/>
                <a:gd name="connsiteY20" fmla="*/ 3306 h 10001"/>
                <a:gd name="connsiteX21" fmla="*/ 8162 w 10000"/>
                <a:gd name="connsiteY21" fmla="*/ 961 h 10001"/>
                <a:gd name="connsiteX22" fmla="*/ 8709 w 10000"/>
                <a:gd name="connsiteY22" fmla="*/ 55 h 10001"/>
                <a:gd name="connsiteX23" fmla="*/ 9545 w 10000"/>
                <a:gd name="connsiteY23" fmla="*/ 858 h 10001"/>
                <a:gd name="connsiteX24" fmla="*/ 9928 w 10000"/>
                <a:gd name="connsiteY24" fmla="*/ 2638 h 1000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121 w 10000"/>
                <a:gd name="connsiteY4" fmla="*/ 6979 h 10001"/>
                <a:gd name="connsiteX5" fmla="*/ 9152 w 10000"/>
                <a:gd name="connsiteY5" fmla="*/ 9057 h 10001"/>
                <a:gd name="connsiteX6" fmla="*/ 8366 w 10000"/>
                <a:gd name="connsiteY6" fmla="*/ 9506 h 10001"/>
                <a:gd name="connsiteX7" fmla="*/ 8254 w 10000"/>
                <a:gd name="connsiteY7" fmla="*/ 9431 h 10001"/>
                <a:gd name="connsiteX8" fmla="*/ 6332 w 10000"/>
                <a:gd name="connsiteY8" fmla="*/ 8644 h 10001"/>
                <a:gd name="connsiteX9" fmla="*/ 2572 w 10000"/>
                <a:gd name="connsiteY9" fmla="*/ 8636 h 10001"/>
                <a:gd name="connsiteX10" fmla="*/ 1308 w 10000"/>
                <a:gd name="connsiteY10" fmla="*/ 9627 h 10001"/>
                <a:gd name="connsiteX11" fmla="*/ 267 w 10000"/>
                <a:gd name="connsiteY11" fmla="*/ 8991 h 10001"/>
                <a:gd name="connsiteX12" fmla="*/ 198 w 10000"/>
                <a:gd name="connsiteY12" fmla="*/ 5976 h 10001"/>
                <a:gd name="connsiteX13" fmla="*/ 335 w 10000"/>
                <a:gd name="connsiteY13" fmla="*/ 5561 h 10001"/>
                <a:gd name="connsiteX14" fmla="*/ 377 w 10000"/>
                <a:gd name="connsiteY14" fmla="*/ 4451 h 10001"/>
                <a:gd name="connsiteX15" fmla="*/ 640 w 10000"/>
                <a:gd name="connsiteY15" fmla="*/ 266 h 10001"/>
                <a:gd name="connsiteX16" fmla="*/ 1472 w 10000"/>
                <a:gd name="connsiteY16" fmla="*/ 538 h 10001"/>
                <a:gd name="connsiteX17" fmla="*/ 1757 w 10000"/>
                <a:gd name="connsiteY17" fmla="*/ 1361 h 10001"/>
                <a:gd name="connsiteX18" fmla="*/ 3272 w 10000"/>
                <a:gd name="connsiteY18" fmla="*/ 3387 h 10001"/>
                <a:gd name="connsiteX19" fmla="*/ 7066 w 10000"/>
                <a:gd name="connsiteY19" fmla="*/ 3306 h 10001"/>
                <a:gd name="connsiteX20" fmla="*/ 8162 w 10000"/>
                <a:gd name="connsiteY20" fmla="*/ 961 h 10001"/>
                <a:gd name="connsiteX21" fmla="*/ 8709 w 10000"/>
                <a:gd name="connsiteY21" fmla="*/ 55 h 10001"/>
                <a:gd name="connsiteX22" fmla="*/ 9545 w 10000"/>
                <a:gd name="connsiteY22" fmla="*/ 858 h 10001"/>
                <a:gd name="connsiteX23" fmla="*/ 9928 w 10000"/>
                <a:gd name="connsiteY23" fmla="*/ 2638 h 1000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121 w 10000"/>
                <a:gd name="connsiteY4" fmla="*/ 6979 h 10001"/>
                <a:gd name="connsiteX5" fmla="*/ 9152 w 10000"/>
                <a:gd name="connsiteY5" fmla="*/ 9057 h 10001"/>
                <a:gd name="connsiteX6" fmla="*/ 8366 w 10000"/>
                <a:gd name="connsiteY6" fmla="*/ 9506 h 10001"/>
                <a:gd name="connsiteX7" fmla="*/ 8254 w 10000"/>
                <a:gd name="connsiteY7" fmla="*/ 9431 h 10001"/>
                <a:gd name="connsiteX8" fmla="*/ 6332 w 10000"/>
                <a:gd name="connsiteY8" fmla="*/ 8644 h 10001"/>
                <a:gd name="connsiteX9" fmla="*/ 2572 w 10000"/>
                <a:gd name="connsiteY9" fmla="*/ 8636 h 10001"/>
                <a:gd name="connsiteX10" fmla="*/ 1308 w 10000"/>
                <a:gd name="connsiteY10" fmla="*/ 9627 h 10001"/>
                <a:gd name="connsiteX11" fmla="*/ 267 w 10000"/>
                <a:gd name="connsiteY11" fmla="*/ 8991 h 10001"/>
                <a:gd name="connsiteX12" fmla="*/ 198 w 10000"/>
                <a:gd name="connsiteY12" fmla="*/ 5976 h 10001"/>
                <a:gd name="connsiteX13" fmla="*/ 335 w 10000"/>
                <a:gd name="connsiteY13" fmla="*/ 5561 h 10001"/>
                <a:gd name="connsiteX14" fmla="*/ 377 w 10000"/>
                <a:gd name="connsiteY14" fmla="*/ 4451 h 10001"/>
                <a:gd name="connsiteX15" fmla="*/ 640 w 10000"/>
                <a:gd name="connsiteY15" fmla="*/ 266 h 10001"/>
                <a:gd name="connsiteX16" fmla="*/ 1472 w 10000"/>
                <a:gd name="connsiteY16" fmla="*/ 538 h 10001"/>
                <a:gd name="connsiteX17" fmla="*/ 1757 w 10000"/>
                <a:gd name="connsiteY17" fmla="*/ 1361 h 10001"/>
                <a:gd name="connsiteX18" fmla="*/ 3272 w 10000"/>
                <a:gd name="connsiteY18" fmla="*/ 3387 h 10001"/>
                <a:gd name="connsiteX19" fmla="*/ 7066 w 10000"/>
                <a:gd name="connsiteY19" fmla="*/ 3306 h 10001"/>
                <a:gd name="connsiteX20" fmla="*/ 8162 w 10000"/>
                <a:gd name="connsiteY20" fmla="*/ 961 h 10001"/>
                <a:gd name="connsiteX21" fmla="*/ 8709 w 10000"/>
                <a:gd name="connsiteY21" fmla="*/ 55 h 10001"/>
                <a:gd name="connsiteX22" fmla="*/ 9545 w 10000"/>
                <a:gd name="connsiteY22" fmla="*/ 858 h 10001"/>
                <a:gd name="connsiteX23" fmla="*/ 9928 w 10000"/>
                <a:gd name="connsiteY23" fmla="*/ 2638 h 1000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121 w 10000"/>
                <a:gd name="connsiteY4" fmla="*/ 6979 h 10001"/>
                <a:gd name="connsiteX5" fmla="*/ 9152 w 10000"/>
                <a:gd name="connsiteY5" fmla="*/ 9057 h 10001"/>
                <a:gd name="connsiteX6" fmla="*/ 8254 w 10000"/>
                <a:gd name="connsiteY6" fmla="*/ 9431 h 10001"/>
                <a:gd name="connsiteX7" fmla="*/ 6332 w 10000"/>
                <a:gd name="connsiteY7" fmla="*/ 8644 h 10001"/>
                <a:gd name="connsiteX8" fmla="*/ 2572 w 10000"/>
                <a:gd name="connsiteY8" fmla="*/ 8636 h 10001"/>
                <a:gd name="connsiteX9" fmla="*/ 1308 w 10000"/>
                <a:gd name="connsiteY9" fmla="*/ 9627 h 10001"/>
                <a:gd name="connsiteX10" fmla="*/ 267 w 10000"/>
                <a:gd name="connsiteY10" fmla="*/ 8991 h 10001"/>
                <a:gd name="connsiteX11" fmla="*/ 198 w 10000"/>
                <a:gd name="connsiteY11" fmla="*/ 5976 h 10001"/>
                <a:gd name="connsiteX12" fmla="*/ 335 w 10000"/>
                <a:gd name="connsiteY12" fmla="*/ 5561 h 10001"/>
                <a:gd name="connsiteX13" fmla="*/ 377 w 10000"/>
                <a:gd name="connsiteY13" fmla="*/ 4451 h 10001"/>
                <a:gd name="connsiteX14" fmla="*/ 640 w 10000"/>
                <a:gd name="connsiteY14" fmla="*/ 266 h 10001"/>
                <a:gd name="connsiteX15" fmla="*/ 1472 w 10000"/>
                <a:gd name="connsiteY15" fmla="*/ 538 h 10001"/>
                <a:gd name="connsiteX16" fmla="*/ 1757 w 10000"/>
                <a:gd name="connsiteY16" fmla="*/ 1361 h 10001"/>
                <a:gd name="connsiteX17" fmla="*/ 3272 w 10000"/>
                <a:gd name="connsiteY17" fmla="*/ 3387 h 10001"/>
                <a:gd name="connsiteX18" fmla="*/ 7066 w 10000"/>
                <a:gd name="connsiteY18" fmla="*/ 3306 h 10001"/>
                <a:gd name="connsiteX19" fmla="*/ 8162 w 10000"/>
                <a:gd name="connsiteY19" fmla="*/ 961 h 10001"/>
                <a:gd name="connsiteX20" fmla="*/ 8709 w 10000"/>
                <a:gd name="connsiteY20" fmla="*/ 55 h 10001"/>
                <a:gd name="connsiteX21" fmla="*/ 9545 w 10000"/>
                <a:gd name="connsiteY21" fmla="*/ 858 h 10001"/>
                <a:gd name="connsiteX22" fmla="*/ 9928 w 10000"/>
                <a:gd name="connsiteY22" fmla="*/ 2638 h 10001"/>
                <a:gd name="connsiteX0" fmla="*/ 9928 w 10000"/>
                <a:gd name="connsiteY0" fmla="*/ 2638 h 10001"/>
                <a:gd name="connsiteX1" fmla="*/ 9999 w 10000"/>
                <a:gd name="connsiteY1" fmla="*/ 3678 h 10001"/>
                <a:gd name="connsiteX2" fmla="*/ 9552 w 10000"/>
                <a:gd name="connsiteY2" fmla="*/ 5344 h 10001"/>
                <a:gd name="connsiteX3" fmla="*/ 9192 w 10000"/>
                <a:gd name="connsiteY3" fmla="*/ 5771 h 10001"/>
                <a:gd name="connsiteX4" fmla="*/ 9121 w 10000"/>
                <a:gd name="connsiteY4" fmla="*/ 6979 h 10001"/>
                <a:gd name="connsiteX5" fmla="*/ 9152 w 10000"/>
                <a:gd name="connsiteY5" fmla="*/ 9057 h 10001"/>
                <a:gd name="connsiteX6" fmla="*/ 8254 w 10000"/>
                <a:gd name="connsiteY6" fmla="*/ 9431 h 10001"/>
                <a:gd name="connsiteX7" fmla="*/ 6332 w 10000"/>
                <a:gd name="connsiteY7" fmla="*/ 8644 h 10001"/>
                <a:gd name="connsiteX8" fmla="*/ 2572 w 10000"/>
                <a:gd name="connsiteY8" fmla="*/ 8636 h 10001"/>
                <a:gd name="connsiteX9" fmla="*/ 1308 w 10000"/>
                <a:gd name="connsiteY9" fmla="*/ 9627 h 10001"/>
                <a:gd name="connsiteX10" fmla="*/ 267 w 10000"/>
                <a:gd name="connsiteY10" fmla="*/ 8991 h 10001"/>
                <a:gd name="connsiteX11" fmla="*/ 198 w 10000"/>
                <a:gd name="connsiteY11" fmla="*/ 5976 h 10001"/>
                <a:gd name="connsiteX12" fmla="*/ 335 w 10000"/>
                <a:gd name="connsiteY12" fmla="*/ 5561 h 10001"/>
                <a:gd name="connsiteX13" fmla="*/ 377 w 10000"/>
                <a:gd name="connsiteY13" fmla="*/ 4451 h 10001"/>
                <a:gd name="connsiteX14" fmla="*/ 640 w 10000"/>
                <a:gd name="connsiteY14" fmla="*/ 266 h 10001"/>
                <a:gd name="connsiteX15" fmla="*/ 1472 w 10000"/>
                <a:gd name="connsiteY15" fmla="*/ 538 h 10001"/>
                <a:gd name="connsiteX16" fmla="*/ 1757 w 10000"/>
                <a:gd name="connsiteY16" fmla="*/ 1361 h 10001"/>
                <a:gd name="connsiteX17" fmla="*/ 3272 w 10000"/>
                <a:gd name="connsiteY17" fmla="*/ 3387 h 10001"/>
                <a:gd name="connsiteX18" fmla="*/ 7066 w 10000"/>
                <a:gd name="connsiteY18" fmla="*/ 3306 h 10001"/>
                <a:gd name="connsiteX19" fmla="*/ 8162 w 10000"/>
                <a:gd name="connsiteY19" fmla="*/ 961 h 10001"/>
                <a:gd name="connsiteX20" fmla="*/ 8709 w 10000"/>
                <a:gd name="connsiteY20" fmla="*/ 55 h 10001"/>
                <a:gd name="connsiteX21" fmla="*/ 9545 w 10000"/>
                <a:gd name="connsiteY21" fmla="*/ 858 h 10001"/>
                <a:gd name="connsiteX22" fmla="*/ 9928 w 10000"/>
                <a:gd name="connsiteY22" fmla="*/ 2638 h 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10001">
                  <a:moveTo>
                    <a:pt x="9928" y="2638"/>
                  </a:moveTo>
                  <a:cubicBezTo>
                    <a:pt x="9953" y="2972"/>
                    <a:pt x="9988" y="3329"/>
                    <a:pt x="9999" y="3678"/>
                  </a:cubicBezTo>
                  <a:cubicBezTo>
                    <a:pt x="10017" y="4592"/>
                    <a:pt x="9861" y="5099"/>
                    <a:pt x="9552" y="5344"/>
                  </a:cubicBezTo>
                  <a:cubicBezTo>
                    <a:pt x="9427" y="5427"/>
                    <a:pt x="9272" y="5528"/>
                    <a:pt x="9192" y="5771"/>
                  </a:cubicBezTo>
                  <a:cubicBezTo>
                    <a:pt x="9120" y="6043"/>
                    <a:pt x="9029" y="6312"/>
                    <a:pt x="9121" y="6979"/>
                  </a:cubicBezTo>
                  <a:cubicBezTo>
                    <a:pt x="9213" y="7646"/>
                    <a:pt x="9364" y="8360"/>
                    <a:pt x="9152" y="9057"/>
                  </a:cubicBezTo>
                  <a:cubicBezTo>
                    <a:pt x="9008" y="9466"/>
                    <a:pt x="8769" y="10055"/>
                    <a:pt x="8254" y="9431"/>
                  </a:cubicBezTo>
                  <a:cubicBezTo>
                    <a:pt x="7952" y="9065"/>
                    <a:pt x="6991" y="8656"/>
                    <a:pt x="6332" y="8644"/>
                  </a:cubicBezTo>
                  <a:lnTo>
                    <a:pt x="2572" y="8636"/>
                  </a:lnTo>
                  <a:cubicBezTo>
                    <a:pt x="2118" y="8622"/>
                    <a:pt x="1694" y="8836"/>
                    <a:pt x="1308" y="9627"/>
                  </a:cubicBezTo>
                  <a:cubicBezTo>
                    <a:pt x="974" y="10317"/>
                    <a:pt x="574" y="10023"/>
                    <a:pt x="267" y="8991"/>
                  </a:cubicBezTo>
                  <a:cubicBezTo>
                    <a:pt x="-62" y="7943"/>
                    <a:pt x="-89" y="6936"/>
                    <a:pt x="198" y="5976"/>
                  </a:cubicBezTo>
                  <a:cubicBezTo>
                    <a:pt x="240" y="5836"/>
                    <a:pt x="282" y="5679"/>
                    <a:pt x="335" y="5561"/>
                  </a:cubicBezTo>
                  <a:cubicBezTo>
                    <a:pt x="499" y="5229"/>
                    <a:pt x="520" y="4955"/>
                    <a:pt x="377" y="4451"/>
                  </a:cubicBezTo>
                  <a:cubicBezTo>
                    <a:pt x="-19" y="3163"/>
                    <a:pt x="123" y="1136"/>
                    <a:pt x="640" y="266"/>
                  </a:cubicBezTo>
                  <a:cubicBezTo>
                    <a:pt x="892" y="-164"/>
                    <a:pt x="1237" y="-71"/>
                    <a:pt x="1472" y="538"/>
                  </a:cubicBezTo>
                  <a:cubicBezTo>
                    <a:pt x="1581" y="783"/>
                    <a:pt x="1689" y="1030"/>
                    <a:pt x="1757" y="1361"/>
                  </a:cubicBezTo>
                  <a:cubicBezTo>
                    <a:pt x="2102" y="3005"/>
                    <a:pt x="2656" y="3426"/>
                    <a:pt x="3272" y="3387"/>
                  </a:cubicBezTo>
                  <a:cubicBezTo>
                    <a:pt x="4535" y="3401"/>
                    <a:pt x="5797" y="3352"/>
                    <a:pt x="7066" y="3306"/>
                  </a:cubicBezTo>
                  <a:cubicBezTo>
                    <a:pt x="7744" y="3290"/>
                    <a:pt x="7954" y="2828"/>
                    <a:pt x="8162" y="961"/>
                  </a:cubicBezTo>
                  <a:cubicBezTo>
                    <a:pt x="8249" y="221"/>
                    <a:pt x="8479" y="72"/>
                    <a:pt x="8709" y="55"/>
                  </a:cubicBezTo>
                  <a:cubicBezTo>
                    <a:pt x="8940" y="38"/>
                    <a:pt x="9332" y="272"/>
                    <a:pt x="9545" y="858"/>
                  </a:cubicBezTo>
                  <a:cubicBezTo>
                    <a:pt x="9758" y="1444"/>
                    <a:pt x="9806" y="1623"/>
                    <a:pt x="9928" y="2638"/>
                  </a:cubicBezTo>
                </a:path>
              </a:pathLst>
            </a:custGeom>
            <a:gradFill flip="none" rotWithShape="1">
              <a:gsLst>
                <a:gs pos="0">
                  <a:srgbClr val="017DC3">
                    <a:alpha val="38000"/>
                  </a:srgbClr>
                </a:gs>
                <a:gs pos="100000">
                  <a:srgbClr val="002060"/>
                </a:gs>
              </a:gsLst>
              <a:path path="shape">
                <a:fillToRect l="50000" t="50000" r="50000" b="50000"/>
              </a:path>
              <a:tileRect/>
            </a:gradFill>
            <a:ln>
              <a:noFill/>
            </a:ln>
            <a:effectLst>
              <a:outerShdw blurRad="50800" dist="38100" dir="2700000" algn="tl" rotWithShape="0">
                <a:prstClr val="black">
                  <a:alpha val="40000"/>
                </a:prstClr>
              </a:outerShdw>
            </a:effectLst>
          </p:spPr>
          <p:txBody>
            <a:bodyPr wrap="none" anchor="ctr"/>
            <a:lstStyle/>
            <a:p>
              <a:endParaRPr lang="en-US" dirty="0">
                <a:latin typeface="Arial" charset="0"/>
              </a:endParaRPr>
            </a:p>
          </p:txBody>
        </p:sp>
        <p:sp>
          <p:nvSpPr>
            <p:cNvPr id="52" name="TextBox 1"/>
            <p:cNvSpPr txBox="1">
              <a:spLocks noChangeArrowheads="1"/>
            </p:cNvSpPr>
            <p:nvPr/>
          </p:nvSpPr>
          <p:spPr bwMode="auto">
            <a:xfrm rot="16200000">
              <a:off x="22921" y="3973348"/>
              <a:ext cx="1766673" cy="6463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3600" b="1" dirty="0">
                  <a:solidFill>
                    <a:schemeClr val="tx1">
                      <a:alpha val="40000"/>
                    </a:schemeClr>
                  </a:solidFill>
                </a:rPr>
                <a:t>BONE</a:t>
              </a:r>
            </a:p>
          </p:txBody>
        </p:sp>
      </p:grpSp>
      <p:pic>
        <p:nvPicPr>
          <p:cNvPr id="53" name="Picture 3" descr="osteoblast_01"/>
          <p:cNvPicPr>
            <a:picLocks noChangeAspect="1" noChangeArrowheads="1"/>
          </p:cNvPicPr>
          <p:nvPr/>
        </p:nvPicPr>
        <p:blipFill>
          <a:blip r:embed="rId4"/>
          <a:srcRect/>
          <a:stretch>
            <a:fillRect/>
          </a:stretch>
        </p:blipFill>
        <p:spPr bwMode="auto">
          <a:xfrm>
            <a:off x="4037983" y="2603076"/>
            <a:ext cx="1174750" cy="871537"/>
          </a:xfrm>
          <a:prstGeom prst="rect">
            <a:avLst/>
          </a:prstGeom>
          <a:noFill/>
          <a:ln>
            <a:noFill/>
          </a:ln>
          <a:effectLst>
            <a:outerShdw blurRad="50800" dist="38100" dir="5400000" algn="t" rotWithShape="0">
              <a:prstClr val="black">
                <a:alpha val="40000"/>
              </a:prstClr>
            </a:outerShdw>
          </a:effectLst>
          <a:extLst/>
        </p:spPr>
      </p:pic>
      <p:pic>
        <p:nvPicPr>
          <p:cNvPr id="54" name="Picture 37" descr="osteoclast"/>
          <p:cNvPicPr>
            <a:picLocks noChangeAspect="1" noChangeArrowheads="1"/>
          </p:cNvPicPr>
          <p:nvPr/>
        </p:nvPicPr>
        <p:blipFill>
          <a:blip r:embed="rId5"/>
          <a:srcRect/>
          <a:stretch>
            <a:fillRect/>
          </a:stretch>
        </p:blipFill>
        <p:spPr bwMode="auto">
          <a:xfrm>
            <a:off x="6029331" y="2643787"/>
            <a:ext cx="1426339" cy="799229"/>
          </a:xfrm>
          <a:prstGeom prst="rect">
            <a:avLst/>
          </a:prstGeom>
          <a:noFill/>
          <a:ln>
            <a:noFill/>
          </a:ln>
          <a:effectLst>
            <a:outerShdw blurRad="50800" dist="38100" dir="2700000" algn="tl" rotWithShape="0">
              <a:prstClr val="black">
                <a:alpha val="40000"/>
              </a:prstClr>
            </a:outerShdw>
          </a:effectLst>
          <a:extLst/>
        </p:spPr>
      </p:pic>
      <p:cxnSp>
        <p:nvCxnSpPr>
          <p:cNvPr id="55" name="Straight Arrow Connector 26"/>
          <p:cNvCxnSpPr/>
          <p:nvPr/>
        </p:nvCxnSpPr>
        <p:spPr>
          <a:xfrm>
            <a:off x="5884803" y="2005408"/>
            <a:ext cx="818897" cy="504769"/>
          </a:xfrm>
          <a:prstGeom prst="bentConnector2">
            <a:avLst/>
          </a:prstGeom>
          <a:ln w="38100">
            <a:solidFill>
              <a:srgbClr val="FF7C00"/>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3499429" y="4912428"/>
            <a:ext cx="2072083" cy="681714"/>
          </a:xfrm>
          <a:prstGeom prst="rect">
            <a:avLst/>
          </a:prstGeom>
          <a:solidFill>
            <a:srgbClr val="FF7C00"/>
          </a:solidFill>
          <a:scene3d>
            <a:camera prst="orthographicFront">
              <a:rot lat="0" lon="0" rev="0"/>
            </a:camera>
            <a:lightRig rig="threePt" dir="t">
              <a:rot lat="0" lon="0" rev="1200000"/>
            </a:lightRig>
          </a:scene3d>
          <a:sp3d>
            <a:bevelT w="0" h="0"/>
          </a:sp3d>
        </p:spPr>
        <p:style>
          <a:lnRef idx="0">
            <a:schemeClr val="accent1"/>
          </a:lnRef>
          <a:fillRef idx="3">
            <a:schemeClr val="accent1"/>
          </a:fillRef>
          <a:effectRef idx="3">
            <a:schemeClr val="accent1"/>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58" name="TextBox 1040"/>
          <p:cNvSpPr txBox="1">
            <a:spLocks noChangeArrowheads="1"/>
          </p:cNvSpPr>
          <p:nvPr/>
        </p:nvSpPr>
        <p:spPr bwMode="auto">
          <a:xfrm>
            <a:off x="3499430" y="4927492"/>
            <a:ext cx="207208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800" b="1" dirty="0">
                <a:sym typeface="Wingdings" panose="05000000000000000000" pitchFamily="2" charset="2"/>
              </a:rPr>
              <a:t></a:t>
            </a:r>
            <a:r>
              <a:rPr lang="en-CA" altLang="en-US" sz="1800" dirty="0"/>
              <a:t> Bone Mass</a:t>
            </a:r>
          </a:p>
          <a:p>
            <a:pPr algn="ctr" eaLnBrk="1" fontAlgn="base" hangingPunct="1">
              <a:spcBef>
                <a:spcPct val="0"/>
              </a:spcBef>
              <a:spcAft>
                <a:spcPct val="0"/>
              </a:spcAft>
              <a:buClrTx/>
              <a:buFontTx/>
              <a:buNone/>
            </a:pPr>
            <a:r>
              <a:rPr lang="en-CA" altLang="en-US" sz="1800" b="1" dirty="0">
                <a:sym typeface="Wingdings" panose="05000000000000000000" pitchFamily="2" charset="2"/>
              </a:rPr>
              <a:t></a:t>
            </a:r>
            <a:r>
              <a:rPr lang="en-CA" altLang="en-US" sz="1800" dirty="0"/>
              <a:t> Bone Strength</a:t>
            </a:r>
          </a:p>
        </p:txBody>
      </p:sp>
      <p:grpSp>
        <p:nvGrpSpPr>
          <p:cNvPr id="59" name="Group 58"/>
          <p:cNvGrpSpPr/>
          <p:nvPr/>
        </p:nvGrpSpPr>
        <p:grpSpPr>
          <a:xfrm>
            <a:off x="1516911" y="2502602"/>
            <a:ext cx="1538288" cy="1093787"/>
            <a:chOff x="1387702" y="3509963"/>
            <a:chExt cx="1538288" cy="1093787"/>
          </a:xfrm>
        </p:grpSpPr>
        <p:sp>
          <p:nvSpPr>
            <p:cNvPr id="60" name="Freeform 55"/>
            <p:cNvSpPr>
              <a:spLocks/>
            </p:cNvSpPr>
            <p:nvPr/>
          </p:nvSpPr>
          <p:spPr bwMode="auto">
            <a:xfrm rot="1404956" flipH="1">
              <a:off x="1387702" y="3509963"/>
              <a:ext cx="1538288" cy="1093787"/>
            </a:xfrm>
            <a:custGeom>
              <a:avLst/>
              <a:gdLst>
                <a:gd name="T0" fmla="*/ 2147483647 w 1029"/>
                <a:gd name="T1" fmla="*/ 2147483647 h 888"/>
                <a:gd name="T2" fmla="*/ 2147483647 w 1029"/>
                <a:gd name="T3" fmla="*/ 2147483647 h 888"/>
                <a:gd name="T4" fmla="*/ 2147483647 w 1029"/>
                <a:gd name="T5" fmla="*/ 2147483647 h 888"/>
                <a:gd name="T6" fmla="*/ 2147483647 w 1029"/>
                <a:gd name="T7" fmla="*/ 2147483647 h 888"/>
                <a:gd name="T8" fmla="*/ 2147483647 w 1029"/>
                <a:gd name="T9" fmla="*/ 2147483647 h 888"/>
                <a:gd name="T10" fmla="*/ 2147483647 w 1029"/>
                <a:gd name="T11" fmla="*/ 2147483647 h 888"/>
                <a:gd name="T12" fmla="*/ 2147483647 w 1029"/>
                <a:gd name="T13" fmla="*/ 2147483647 h 888"/>
                <a:gd name="T14" fmla="*/ 2147483647 w 1029"/>
                <a:gd name="T15" fmla="*/ 2147483647 h 888"/>
                <a:gd name="T16" fmla="*/ 2147483647 w 1029"/>
                <a:gd name="T17" fmla="*/ 2147483647 h 888"/>
                <a:gd name="T18" fmla="*/ 2147483647 w 1029"/>
                <a:gd name="T19" fmla="*/ 2147483647 h 888"/>
                <a:gd name="T20" fmla="*/ 2147483647 w 1029"/>
                <a:gd name="T21" fmla="*/ 2147483647 h 888"/>
                <a:gd name="T22" fmla="*/ 2147483647 w 1029"/>
                <a:gd name="T23" fmla="*/ 2147483647 h 888"/>
                <a:gd name="T24" fmla="*/ 2147483647 w 1029"/>
                <a:gd name="T25" fmla="*/ 2147483647 h 888"/>
                <a:gd name="T26" fmla="*/ 2147483647 w 1029"/>
                <a:gd name="T27" fmla="*/ 2147483647 h 888"/>
                <a:gd name="T28" fmla="*/ 2147483647 w 1029"/>
                <a:gd name="T29" fmla="*/ 2147483647 h 888"/>
                <a:gd name="T30" fmla="*/ 2147483647 w 1029"/>
                <a:gd name="T31" fmla="*/ 2147483647 h 888"/>
                <a:gd name="T32" fmla="*/ 2147483647 w 1029"/>
                <a:gd name="T33" fmla="*/ 2147483647 h 888"/>
                <a:gd name="T34" fmla="*/ 2147483647 w 1029"/>
                <a:gd name="T35" fmla="*/ 2147483647 h 888"/>
                <a:gd name="T36" fmla="*/ 2147483647 w 1029"/>
                <a:gd name="T37" fmla="*/ 2147483647 h 888"/>
                <a:gd name="T38" fmla="*/ 2147483647 w 1029"/>
                <a:gd name="T39" fmla="*/ 2147483647 h 888"/>
                <a:gd name="T40" fmla="*/ 2147483647 w 1029"/>
                <a:gd name="T41" fmla="*/ 2147483647 h 888"/>
                <a:gd name="T42" fmla="*/ 2147483647 w 1029"/>
                <a:gd name="T43" fmla="*/ 2147483647 h 888"/>
                <a:gd name="T44" fmla="*/ 2147483647 w 1029"/>
                <a:gd name="T45" fmla="*/ 2147483647 h 888"/>
                <a:gd name="T46" fmla="*/ 2147483647 w 1029"/>
                <a:gd name="T47" fmla="*/ 2147483647 h 888"/>
                <a:gd name="T48" fmla="*/ 2147483647 w 1029"/>
                <a:gd name="T49" fmla="*/ 2147483647 h 888"/>
                <a:gd name="T50" fmla="*/ 2147483647 w 1029"/>
                <a:gd name="T51" fmla="*/ 2147483647 h 888"/>
                <a:gd name="T52" fmla="*/ 2147483647 w 1029"/>
                <a:gd name="T53" fmla="*/ 2147483647 h 888"/>
                <a:gd name="T54" fmla="*/ 2147483647 w 1029"/>
                <a:gd name="T55" fmla="*/ 2147483647 h 888"/>
                <a:gd name="T56" fmla="*/ 2147483647 w 1029"/>
                <a:gd name="T57" fmla="*/ 2147483647 h 888"/>
                <a:gd name="T58" fmla="*/ 2147483647 w 1029"/>
                <a:gd name="T59" fmla="*/ 2147483647 h 888"/>
                <a:gd name="T60" fmla="*/ 2147483647 w 1029"/>
                <a:gd name="T61" fmla="*/ 2147483647 h 888"/>
                <a:gd name="T62" fmla="*/ 2147483647 w 1029"/>
                <a:gd name="T63" fmla="*/ 2147483647 h 888"/>
                <a:gd name="T64" fmla="*/ 2147483647 w 1029"/>
                <a:gd name="T65" fmla="*/ 2147483647 h 888"/>
                <a:gd name="T66" fmla="*/ 2147483647 w 1029"/>
                <a:gd name="T67" fmla="*/ 2147483647 h 888"/>
                <a:gd name="T68" fmla="*/ 2147483647 w 1029"/>
                <a:gd name="T69" fmla="*/ 2147483647 h 888"/>
                <a:gd name="T70" fmla="*/ 2147483647 w 1029"/>
                <a:gd name="T71" fmla="*/ 2147483647 h 888"/>
                <a:gd name="T72" fmla="*/ 2147483647 w 1029"/>
                <a:gd name="T73" fmla="*/ 2147483647 h 888"/>
                <a:gd name="T74" fmla="*/ 2147483647 w 1029"/>
                <a:gd name="T75" fmla="*/ 2147483647 h 888"/>
                <a:gd name="T76" fmla="*/ 2147483647 w 1029"/>
                <a:gd name="T77" fmla="*/ 2147483647 h 888"/>
                <a:gd name="T78" fmla="*/ 2147483647 w 1029"/>
                <a:gd name="T79" fmla="*/ 2147483647 h 888"/>
                <a:gd name="T80" fmla="*/ 2147483647 w 1029"/>
                <a:gd name="T81" fmla="*/ 2147483647 h 888"/>
                <a:gd name="T82" fmla="*/ 2147483647 w 1029"/>
                <a:gd name="T83" fmla="*/ 2147483647 h 888"/>
                <a:gd name="T84" fmla="*/ 2147483647 w 1029"/>
                <a:gd name="T85" fmla="*/ 2147483647 h 888"/>
                <a:gd name="T86" fmla="*/ 2147483647 w 1029"/>
                <a:gd name="T87" fmla="*/ 2147483647 h 888"/>
                <a:gd name="T88" fmla="*/ 2147483647 w 1029"/>
                <a:gd name="T89" fmla="*/ 2147483647 h 888"/>
                <a:gd name="T90" fmla="*/ 2147483647 w 1029"/>
                <a:gd name="T91" fmla="*/ 2147483647 h 888"/>
                <a:gd name="T92" fmla="*/ 2147483647 w 1029"/>
                <a:gd name="T93" fmla="*/ 2147483647 h 888"/>
                <a:gd name="T94" fmla="*/ 2147483647 w 1029"/>
                <a:gd name="T95" fmla="*/ 2147483647 h 888"/>
                <a:gd name="T96" fmla="*/ 2147483647 w 1029"/>
                <a:gd name="T97" fmla="*/ 2147483647 h 88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29"/>
                <a:gd name="T148" fmla="*/ 0 h 888"/>
                <a:gd name="T149" fmla="*/ 1029 w 1029"/>
                <a:gd name="T150" fmla="*/ 888 h 88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29" h="888">
                  <a:moveTo>
                    <a:pt x="635" y="352"/>
                  </a:moveTo>
                  <a:cubicBezTo>
                    <a:pt x="659" y="350"/>
                    <a:pt x="704" y="348"/>
                    <a:pt x="740" y="337"/>
                  </a:cubicBezTo>
                  <a:cubicBezTo>
                    <a:pt x="776" y="326"/>
                    <a:pt x="811" y="299"/>
                    <a:pt x="854" y="286"/>
                  </a:cubicBezTo>
                  <a:cubicBezTo>
                    <a:pt x="897" y="273"/>
                    <a:pt x="970" y="262"/>
                    <a:pt x="998" y="259"/>
                  </a:cubicBezTo>
                  <a:cubicBezTo>
                    <a:pt x="1026" y="256"/>
                    <a:pt x="1029" y="260"/>
                    <a:pt x="1025" y="265"/>
                  </a:cubicBezTo>
                  <a:cubicBezTo>
                    <a:pt x="1021" y="270"/>
                    <a:pt x="998" y="282"/>
                    <a:pt x="974" y="289"/>
                  </a:cubicBezTo>
                  <a:cubicBezTo>
                    <a:pt x="950" y="296"/>
                    <a:pt x="913" y="296"/>
                    <a:pt x="881" y="307"/>
                  </a:cubicBezTo>
                  <a:cubicBezTo>
                    <a:pt x="849" y="318"/>
                    <a:pt x="814" y="342"/>
                    <a:pt x="785" y="355"/>
                  </a:cubicBezTo>
                  <a:cubicBezTo>
                    <a:pt x="756" y="368"/>
                    <a:pt x="728" y="375"/>
                    <a:pt x="704" y="385"/>
                  </a:cubicBezTo>
                  <a:cubicBezTo>
                    <a:pt x="680" y="395"/>
                    <a:pt x="652" y="406"/>
                    <a:pt x="644" y="415"/>
                  </a:cubicBezTo>
                  <a:cubicBezTo>
                    <a:pt x="636" y="424"/>
                    <a:pt x="644" y="435"/>
                    <a:pt x="656" y="439"/>
                  </a:cubicBezTo>
                  <a:cubicBezTo>
                    <a:pt x="668" y="443"/>
                    <a:pt x="700" y="437"/>
                    <a:pt x="719" y="439"/>
                  </a:cubicBezTo>
                  <a:cubicBezTo>
                    <a:pt x="738" y="441"/>
                    <a:pt x="761" y="443"/>
                    <a:pt x="770" y="448"/>
                  </a:cubicBezTo>
                  <a:cubicBezTo>
                    <a:pt x="779" y="453"/>
                    <a:pt x="785" y="465"/>
                    <a:pt x="776" y="469"/>
                  </a:cubicBezTo>
                  <a:cubicBezTo>
                    <a:pt x="767" y="473"/>
                    <a:pt x="739" y="469"/>
                    <a:pt x="716" y="469"/>
                  </a:cubicBezTo>
                  <a:cubicBezTo>
                    <a:pt x="693" y="469"/>
                    <a:pt x="653" y="462"/>
                    <a:pt x="638" y="469"/>
                  </a:cubicBezTo>
                  <a:cubicBezTo>
                    <a:pt x="623" y="476"/>
                    <a:pt x="620" y="498"/>
                    <a:pt x="623" y="511"/>
                  </a:cubicBezTo>
                  <a:cubicBezTo>
                    <a:pt x="626" y="524"/>
                    <a:pt x="640" y="536"/>
                    <a:pt x="659" y="547"/>
                  </a:cubicBezTo>
                  <a:cubicBezTo>
                    <a:pt x="678" y="558"/>
                    <a:pt x="716" y="565"/>
                    <a:pt x="740" y="577"/>
                  </a:cubicBezTo>
                  <a:cubicBezTo>
                    <a:pt x="764" y="589"/>
                    <a:pt x="794" y="605"/>
                    <a:pt x="803" y="616"/>
                  </a:cubicBezTo>
                  <a:cubicBezTo>
                    <a:pt x="812" y="627"/>
                    <a:pt x="807" y="643"/>
                    <a:pt x="794" y="643"/>
                  </a:cubicBezTo>
                  <a:cubicBezTo>
                    <a:pt x="781" y="643"/>
                    <a:pt x="749" y="625"/>
                    <a:pt x="725" y="616"/>
                  </a:cubicBezTo>
                  <a:cubicBezTo>
                    <a:pt x="701" y="607"/>
                    <a:pt x="673" y="596"/>
                    <a:pt x="650" y="586"/>
                  </a:cubicBezTo>
                  <a:cubicBezTo>
                    <a:pt x="627" y="576"/>
                    <a:pt x="600" y="559"/>
                    <a:pt x="587" y="556"/>
                  </a:cubicBezTo>
                  <a:cubicBezTo>
                    <a:pt x="574" y="553"/>
                    <a:pt x="575" y="566"/>
                    <a:pt x="569" y="568"/>
                  </a:cubicBezTo>
                  <a:cubicBezTo>
                    <a:pt x="563" y="570"/>
                    <a:pt x="558" y="568"/>
                    <a:pt x="551" y="571"/>
                  </a:cubicBezTo>
                  <a:cubicBezTo>
                    <a:pt x="544" y="574"/>
                    <a:pt x="529" y="570"/>
                    <a:pt x="524" y="586"/>
                  </a:cubicBezTo>
                  <a:cubicBezTo>
                    <a:pt x="519" y="602"/>
                    <a:pt x="520" y="644"/>
                    <a:pt x="521" y="670"/>
                  </a:cubicBezTo>
                  <a:cubicBezTo>
                    <a:pt x="522" y="696"/>
                    <a:pt x="528" y="717"/>
                    <a:pt x="533" y="742"/>
                  </a:cubicBezTo>
                  <a:cubicBezTo>
                    <a:pt x="538" y="767"/>
                    <a:pt x="548" y="799"/>
                    <a:pt x="554" y="820"/>
                  </a:cubicBezTo>
                  <a:cubicBezTo>
                    <a:pt x="560" y="841"/>
                    <a:pt x="567" y="858"/>
                    <a:pt x="566" y="868"/>
                  </a:cubicBezTo>
                  <a:cubicBezTo>
                    <a:pt x="565" y="878"/>
                    <a:pt x="550" y="888"/>
                    <a:pt x="545" y="883"/>
                  </a:cubicBezTo>
                  <a:cubicBezTo>
                    <a:pt x="540" y="878"/>
                    <a:pt x="536" y="855"/>
                    <a:pt x="533" y="838"/>
                  </a:cubicBezTo>
                  <a:cubicBezTo>
                    <a:pt x="530" y="821"/>
                    <a:pt x="533" y="799"/>
                    <a:pt x="527" y="778"/>
                  </a:cubicBezTo>
                  <a:cubicBezTo>
                    <a:pt x="521" y="757"/>
                    <a:pt x="503" y="734"/>
                    <a:pt x="497" y="709"/>
                  </a:cubicBezTo>
                  <a:cubicBezTo>
                    <a:pt x="491" y="684"/>
                    <a:pt x="490" y="652"/>
                    <a:pt x="488" y="628"/>
                  </a:cubicBezTo>
                  <a:cubicBezTo>
                    <a:pt x="486" y="604"/>
                    <a:pt x="494" y="577"/>
                    <a:pt x="488" y="565"/>
                  </a:cubicBezTo>
                  <a:cubicBezTo>
                    <a:pt x="482" y="553"/>
                    <a:pt x="463" y="546"/>
                    <a:pt x="452" y="556"/>
                  </a:cubicBezTo>
                  <a:cubicBezTo>
                    <a:pt x="441" y="566"/>
                    <a:pt x="428" y="615"/>
                    <a:pt x="419" y="628"/>
                  </a:cubicBezTo>
                  <a:cubicBezTo>
                    <a:pt x="410" y="641"/>
                    <a:pt x="398" y="651"/>
                    <a:pt x="395" y="637"/>
                  </a:cubicBezTo>
                  <a:cubicBezTo>
                    <a:pt x="392" y="623"/>
                    <a:pt x="403" y="555"/>
                    <a:pt x="398" y="544"/>
                  </a:cubicBezTo>
                  <a:cubicBezTo>
                    <a:pt x="393" y="533"/>
                    <a:pt x="374" y="567"/>
                    <a:pt x="365" y="571"/>
                  </a:cubicBezTo>
                  <a:cubicBezTo>
                    <a:pt x="356" y="575"/>
                    <a:pt x="342" y="577"/>
                    <a:pt x="341" y="568"/>
                  </a:cubicBezTo>
                  <a:cubicBezTo>
                    <a:pt x="340" y="559"/>
                    <a:pt x="369" y="525"/>
                    <a:pt x="362" y="517"/>
                  </a:cubicBezTo>
                  <a:cubicBezTo>
                    <a:pt x="355" y="509"/>
                    <a:pt x="330" y="507"/>
                    <a:pt x="299" y="517"/>
                  </a:cubicBezTo>
                  <a:cubicBezTo>
                    <a:pt x="268" y="527"/>
                    <a:pt x="207" y="568"/>
                    <a:pt x="179" y="577"/>
                  </a:cubicBezTo>
                  <a:cubicBezTo>
                    <a:pt x="151" y="586"/>
                    <a:pt x="138" y="579"/>
                    <a:pt x="131" y="574"/>
                  </a:cubicBezTo>
                  <a:cubicBezTo>
                    <a:pt x="124" y="569"/>
                    <a:pt x="121" y="561"/>
                    <a:pt x="140" y="550"/>
                  </a:cubicBezTo>
                  <a:cubicBezTo>
                    <a:pt x="159" y="539"/>
                    <a:pt x="218" y="521"/>
                    <a:pt x="242" y="508"/>
                  </a:cubicBezTo>
                  <a:cubicBezTo>
                    <a:pt x="266" y="495"/>
                    <a:pt x="286" y="480"/>
                    <a:pt x="287" y="472"/>
                  </a:cubicBezTo>
                  <a:cubicBezTo>
                    <a:pt x="288" y="464"/>
                    <a:pt x="268" y="459"/>
                    <a:pt x="251" y="460"/>
                  </a:cubicBezTo>
                  <a:cubicBezTo>
                    <a:pt x="234" y="461"/>
                    <a:pt x="206" y="474"/>
                    <a:pt x="185" y="475"/>
                  </a:cubicBezTo>
                  <a:cubicBezTo>
                    <a:pt x="164" y="476"/>
                    <a:pt x="141" y="469"/>
                    <a:pt x="122" y="469"/>
                  </a:cubicBezTo>
                  <a:cubicBezTo>
                    <a:pt x="103" y="469"/>
                    <a:pt x="85" y="475"/>
                    <a:pt x="68" y="475"/>
                  </a:cubicBezTo>
                  <a:cubicBezTo>
                    <a:pt x="51" y="475"/>
                    <a:pt x="19" y="476"/>
                    <a:pt x="17" y="472"/>
                  </a:cubicBezTo>
                  <a:cubicBezTo>
                    <a:pt x="15" y="468"/>
                    <a:pt x="32" y="455"/>
                    <a:pt x="56" y="448"/>
                  </a:cubicBezTo>
                  <a:cubicBezTo>
                    <a:pt x="80" y="441"/>
                    <a:pt x="133" y="439"/>
                    <a:pt x="161" y="430"/>
                  </a:cubicBezTo>
                  <a:cubicBezTo>
                    <a:pt x="189" y="421"/>
                    <a:pt x="214" y="403"/>
                    <a:pt x="227" y="391"/>
                  </a:cubicBezTo>
                  <a:cubicBezTo>
                    <a:pt x="240" y="379"/>
                    <a:pt x="250" y="371"/>
                    <a:pt x="242" y="361"/>
                  </a:cubicBezTo>
                  <a:cubicBezTo>
                    <a:pt x="234" y="351"/>
                    <a:pt x="202" y="338"/>
                    <a:pt x="179" y="331"/>
                  </a:cubicBezTo>
                  <a:cubicBezTo>
                    <a:pt x="156" y="324"/>
                    <a:pt x="122" y="320"/>
                    <a:pt x="104" y="316"/>
                  </a:cubicBezTo>
                  <a:cubicBezTo>
                    <a:pt x="86" y="312"/>
                    <a:pt x="83" y="308"/>
                    <a:pt x="71" y="307"/>
                  </a:cubicBezTo>
                  <a:cubicBezTo>
                    <a:pt x="59" y="306"/>
                    <a:pt x="40" y="313"/>
                    <a:pt x="29" y="310"/>
                  </a:cubicBezTo>
                  <a:cubicBezTo>
                    <a:pt x="18" y="307"/>
                    <a:pt x="0" y="290"/>
                    <a:pt x="5" y="286"/>
                  </a:cubicBezTo>
                  <a:cubicBezTo>
                    <a:pt x="10" y="282"/>
                    <a:pt x="39" y="285"/>
                    <a:pt x="59" y="286"/>
                  </a:cubicBezTo>
                  <a:cubicBezTo>
                    <a:pt x="79" y="287"/>
                    <a:pt x="107" y="290"/>
                    <a:pt x="128" y="292"/>
                  </a:cubicBezTo>
                  <a:cubicBezTo>
                    <a:pt x="149" y="294"/>
                    <a:pt x="166" y="296"/>
                    <a:pt x="185" y="298"/>
                  </a:cubicBezTo>
                  <a:cubicBezTo>
                    <a:pt x="204" y="300"/>
                    <a:pt x="230" y="309"/>
                    <a:pt x="245" y="307"/>
                  </a:cubicBezTo>
                  <a:cubicBezTo>
                    <a:pt x="260" y="305"/>
                    <a:pt x="274" y="301"/>
                    <a:pt x="278" y="286"/>
                  </a:cubicBezTo>
                  <a:cubicBezTo>
                    <a:pt x="282" y="271"/>
                    <a:pt x="275" y="235"/>
                    <a:pt x="272" y="217"/>
                  </a:cubicBezTo>
                  <a:cubicBezTo>
                    <a:pt x="269" y="199"/>
                    <a:pt x="263" y="195"/>
                    <a:pt x="257" y="175"/>
                  </a:cubicBezTo>
                  <a:cubicBezTo>
                    <a:pt x="251" y="155"/>
                    <a:pt x="241" y="113"/>
                    <a:pt x="236" y="94"/>
                  </a:cubicBezTo>
                  <a:cubicBezTo>
                    <a:pt x="231" y="75"/>
                    <a:pt x="224" y="57"/>
                    <a:pt x="227" y="58"/>
                  </a:cubicBezTo>
                  <a:cubicBezTo>
                    <a:pt x="230" y="59"/>
                    <a:pt x="245" y="76"/>
                    <a:pt x="254" y="97"/>
                  </a:cubicBezTo>
                  <a:cubicBezTo>
                    <a:pt x="263" y="118"/>
                    <a:pt x="275" y="162"/>
                    <a:pt x="284" y="184"/>
                  </a:cubicBezTo>
                  <a:cubicBezTo>
                    <a:pt x="293" y="206"/>
                    <a:pt x="298" y="218"/>
                    <a:pt x="308" y="229"/>
                  </a:cubicBezTo>
                  <a:cubicBezTo>
                    <a:pt x="318" y="240"/>
                    <a:pt x="338" y="253"/>
                    <a:pt x="347" y="253"/>
                  </a:cubicBezTo>
                  <a:cubicBezTo>
                    <a:pt x="356" y="253"/>
                    <a:pt x="354" y="232"/>
                    <a:pt x="362" y="232"/>
                  </a:cubicBezTo>
                  <a:cubicBezTo>
                    <a:pt x="370" y="232"/>
                    <a:pt x="383" y="257"/>
                    <a:pt x="398" y="253"/>
                  </a:cubicBezTo>
                  <a:cubicBezTo>
                    <a:pt x="413" y="249"/>
                    <a:pt x="437" y="234"/>
                    <a:pt x="452" y="211"/>
                  </a:cubicBezTo>
                  <a:cubicBezTo>
                    <a:pt x="467" y="188"/>
                    <a:pt x="479" y="141"/>
                    <a:pt x="491" y="115"/>
                  </a:cubicBezTo>
                  <a:cubicBezTo>
                    <a:pt x="503" y="89"/>
                    <a:pt x="518" y="57"/>
                    <a:pt x="524" y="55"/>
                  </a:cubicBezTo>
                  <a:cubicBezTo>
                    <a:pt x="530" y="53"/>
                    <a:pt x="535" y="78"/>
                    <a:pt x="530" y="100"/>
                  </a:cubicBezTo>
                  <a:cubicBezTo>
                    <a:pt x="525" y="122"/>
                    <a:pt x="502" y="164"/>
                    <a:pt x="494" y="190"/>
                  </a:cubicBezTo>
                  <a:cubicBezTo>
                    <a:pt x="486" y="216"/>
                    <a:pt x="478" y="243"/>
                    <a:pt x="482" y="259"/>
                  </a:cubicBezTo>
                  <a:cubicBezTo>
                    <a:pt x="486" y="275"/>
                    <a:pt x="498" y="289"/>
                    <a:pt x="515" y="286"/>
                  </a:cubicBezTo>
                  <a:cubicBezTo>
                    <a:pt x="532" y="283"/>
                    <a:pt x="566" y="263"/>
                    <a:pt x="587" y="241"/>
                  </a:cubicBezTo>
                  <a:cubicBezTo>
                    <a:pt x="608" y="219"/>
                    <a:pt x="627" y="177"/>
                    <a:pt x="644" y="151"/>
                  </a:cubicBezTo>
                  <a:cubicBezTo>
                    <a:pt x="661" y="125"/>
                    <a:pt x="670" y="107"/>
                    <a:pt x="689" y="85"/>
                  </a:cubicBezTo>
                  <a:cubicBezTo>
                    <a:pt x="708" y="63"/>
                    <a:pt x="741" y="33"/>
                    <a:pt x="758" y="19"/>
                  </a:cubicBezTo>
                  <a:cubicBezTo>
                    <a:pt x="775" y="5"/>
                    <a:pt x="786" y="0"/>
                    <a:pt x="791" y="1"/>
                  </a:cubicBezTo>
                  <a:cubicBezTo>
                    <a:pt x="796" y="2"/>
                    <a:pt x="799" y="9"/>
                    <a:pt x="788" y="25"/>
                  </a:cubicBezTo>
                  <a:cubicBezTo>
                    <a:pt x="777" y="41"/>
                    <a:pt x="742" y="72"/>
                    <a:pt x="725" y="97"/>
                  </a:cubicBezTo>
                  <a:cubicBezTo>
                    <a:pt x="708" y="122"/>
                    <a:pt x="699" y="152"/>
                    <a:pt x="683" y="175"/>
                  </a:cubicBezTo>
                  <a:cubicBezTo>
                    <a:pt x="667" y="198"/>
                    <a:pt x="645" y="215"/>
                    <a:pt x="629" y="235"/>
                  </a:cubicBezTo>
                  <a:cubicBezTo>
                    <a:pt x="613" y="255"/>
                    <a:pt x="589" y="279"/>
                    <a:pt x="584" y="298"/>
                  </a:cubicBezTo>
                  <a:cubicBezTo>
                    <a:pt x="579" y="317"/>
                    <a:pt x="586" y="340"/>
                    <a:pt x="596" y="349"/>
                  </a:cubicBezTo>
                  <a:cubicBezTo>
                    <a:pt x="606" y="358"/>
                    <a:pt x="611" y="354"/>
                    <a:pt x="635" y="352"/>
                  </a:cubicBezTo>
                  <a:close/>
                </a:path>
              </a:pathLst>
            </a:custGeom>
            <a:gradFill rotWithShape="1">
              <a:gsLst>
                <a:gs pos="0">
                  <a:srgbClr val="00CCFF"/>
                </a:gs>
                <a:gs pos="100000">
                  <a:srgbClr val="0066FF">
                    <a:alpha val="48000"/>
                  </a:srgbClr>
                </a:gs>
              </a:gsLst>
              <a:path path="rect">
                <a:fillToRect l="50000" t="50000" r="50000" b="50000"/>
              </a:path>
            </a:gradFill>
            <a:ln w="3175">
              <a:solidFill>
                <a:srgbClr val="3690F2"/>
              </a:solidFill>
              <a:round/>
              <a:headEnd/>
              <a:tailEnd/>
            </a:ln>
            <a:effectLst>
              <a:outerShdw blurRad="50800" dist="38100" dir="2700000" algn="tl" rotWithShape="0">
                <a:prstClr val="black">
                  <a:alpha val="40000"/>
                </a:prstClr>
              </a:outerShdw>
            </a:effectLst>
          </p:spPr>
          <p:txBody>
            <a:bodyPr/>
            <a:lstStyle/>
            <a:p>
              <a:pPr algn="ctr" fontAlgn="base">
                <a:spcBef>
                  <a:spcPct val="0"/>
                </a:spcBef>
                <a:spcAft>
                  <a:spcPct val="0"/>
                </a:spcAft>
                <a:defRPr/>
              </a:pPr>
              <a:endParaRPr lang="en-CA">
                <a:solidFill>
                  <a:srgbClr val="FFFFFF"/>
                </a:solidFill>
                <a:latin typeface="Arial" pitchFamily="34" charset="0"/>
              </a:endParaRPr>
            </a:p>
          </p:txBody>
        </p:sp>
        <p:sp>
          <p:nvSpPr>
            <p:cNvPr id="61" name="Freeform 60"/>
            <p:cNvSpPr>
              <a:spLocks/>
            </p:cNvSpPr>
            <p:nvPr/>
          </p:nvSpPr>
          <p:spPr bwMode="auto">
            <a:xfrm rot="6900000">
              <a:off x="2162175" y="3929063"/>
              <a:ext cx="239713" cy="255587"/>
            </a:xfrm>
            <a:custGeom>
              <a:avLst/>
              <a:gdLst>
                <a:gd name="T0" fmla="*/ 2147483647 w 249"/>
                <a:gd name="T1" fmla="*/ 2147483647 h 190"/>
                <a:gd name="T2" fmla="*/ 2147483647 w 249"/>
                <a:gd name="T3" fmla="*/ 2147483647 h 190"/>
                <a:gd name="T4" fmla="*/ 2147483647 w 249"/>
                <a:gd name="T5" fmla="*/ 2147483647 h 190"/>
                <a:gd name="T6" fmla="*/ 2147483647 w 249"/>
                <a:gd name="T7" fmla="*/ 2147483647 h 190"/>
                <a:gd name="T8" fmla="*/ 2147483647 w 249"/>
                <a:gd name="T9" fmla="*/ 2147483647 h 190"/>
                <a:gd name="T10" fmla="*/ 2147483647 w 249"/>
                <a:gd name="T11" fmla="*/ 0 h 190"/>
                <a:gd name="T12" fmla="*/ 2147483647 w 249"/>
                <a:gd name="T13" fmla="*/ 2147483647 h 190"/>
                <a:gd name="T14" fmla="*/ 2147483647 w 249"/>
                <a:gd name="T15" fmla="*/ 2147483647 h 190"/>
                <a:gd name="T16" fmla="*/ 2147483647 w 249"/>
                <a:gd name="T17" fmla="*/ 2147483647 h 190"/>
                <a:gd name="T18" fmla="*/ 2147483647 w 249"/>
                <a:gd name="T19" fmla="*/ 2147483647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9"/>
                <a:gd name="T31" fmla="*/ 0 h 190"/>
                <a:gd name="T32" fmla="*/ 249 w 249"/>
                <a:gd name="T33" fmla="*/ 190 h 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9" h="190">
                  <a:moveTo>
                    <a:pt x="88" y="147"/>
                  </a:moveTo>
                  <a:cubicBezTo>
                    <a:pt x="114" y="161"/>
                    <a:pt x="145" y="188"/>
                    <a:pt x="169" y="189"/>
                  </a:cubicBezTo>
                  <a:cubicBezTo>
                    <a:pt x="193" y="190"/>
                    <a:pt x="223" y="170"/>
                    <a:pt x="235" y="153"/>
                  </a:cubicBezTo>
                  <a:cubicBezTo>
                    <a:pt x="247" y="136"/>
                    <a:pt x="249" y="105"/>
                    <a:pt x="244" y="84"/>
                  </a:cubicBezTo>
                  <a:cubicBezTo>
                    <a:pt x="239" y="63"/>
                    <a:pt x="224" y="38"/>
                    <a:pt x="205" y="24"/>
                  </a:cubicBezTo>
                  <a:cubicBezTo>
                    <a:pt x="186" y="10"/>
                    <a:pt x="150" y="0"/>
                    <a:pt x="127" y="0"/>
                  </a:cubicBezTo>
                  <a:cubicBezTo>
                    <a:pt x="104" y="0"/>
                    <a:pt x="82" y="21"/>
                    <a:pt x="64" y="27"/>
                  </a:cubicBezTo>
                  <a:cubicBezTo>
                    <a:pt x="46" y="33"/>
                    <a:pt x="25" y="23"/>
                    <a:pt x="16" y="36"/>
                  </a:cubicBezTo>
                  <a:cubicBezTo>
                    <a:pt x="7" y="49"/>
                    <a:pt x="0" y="87"/>
                    <a:pt x="10" y="105"/>
                  </a:cubicBezTo>
                  <a:cubicBezTo>
                    <a:pt x="20" y="123"/>
                    <a:pt x="62" y="133"/>
                    <a:pt x="88" y="147"/>
                  </a:cubicBezTo>
                  <a:close/>
                </a:path>
              </a:pathLst>
            </a:custGeom>
            <a:gradFill rotWithShape="1">
              <a:gsLst>
                <a:gs pos="0">
                  <a:srgbClr val="0066FF"/>
                </a:gs>
                <a:gs pos="100000">
                  <a:srgbClr val="002F76"/>
                </a:gs>
              </a:gsLst>
              <a:path path="rect">
                <a:fillToRect l="50000" t="50000" r="50000" b="50000"/>
              </a:path>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lgn="ctr" fontAlgn="base">
                <a:spcBef>
                  <a:spcPct val="0"/>
                </a:spcBef>
                <a:spcAft>
                  <a:spcPct val="0"/>
                </a:spcAft>
              </a:pPr>
              <a:endParaRPr lang="en-CA">
                <a:solidFill>
                  <a:srgbClr val="FFFFFF"/>
                </a:solidFill>
                <a:latin typeface="Arial" charset="0"/>
              </a:endParaRPr>
            </a:p>
          </p:txBody>
        </p:sp>
      </p:grpSp>
      <p:cxnSp>
        <p:nvCxnSpPr>
          <p:cNvPr id="62" name="Straight Arrow Connector 26"/>
          <p:cNvCxnSpPr>
            <a:endCxn id="55" idx="0"/>
          </p:cNvCxnSpPr>
          <p:nvPr/>
        </p:nvCxnSpPr>
        <p:spPr>
          <a:xfrm rot="10800000" flipV="1">
            <a:off x="2375434" y="2005408"/>
            <a:ext cx="1056279" cy="508910"/>
          </a:xfrm>
          <a:prstGeom prst="bentConnector2">
            <a:avLst/>
          </a:prstGeom>
          <a:ln w="38100">
            <a:solidFill>
              <a:srgbClr val="FF7C00"/>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Straight Arrow Connector 26"/>
          <p:cNvCxnSpPr/>
          <p:nvPr/>
        </p:nvCxnSpPr>
        <p:spPr>
          <a:xfrm flipH="1">
            <a:off x="4288845" y="2043966"/>
            <a:ext cx="6037" cy="469120"/>
          </a:xfrm>
          <a:prstGeom prst="straightConnector1">
            <a:avLst/>
          </a:prstGeom>
          <a:ln w="38100">
            <a:solidFill>
              <a:srgbClr val="FF7C00"/>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2" name="Straight Arrow Connector 26"/>
          <p:cNvCxnSpPr/>
          <p:nvPr/>
        </p:nvCxnSpPr>
        <p:spPr>
          <a:xfrm>
            <a:off x="4861259" y="2097498"/>
            <a:ext cx="2849" cy="415588"/>
          </a:xfrm>
          <a:prstGeom prst="straightConnector1">
            <a:avLst/>
          </a:prstGeom>
          <a:ln w="38100">
            <a:solidFill>
              <a:srgbClr val="FF7C00"/>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5" name="Oval 74"/>
          <p:cNvSpPr/>
          <p:nvPr/>
        </p:nvSpPr>
        <p:spPr>
          <a:xfrm>
            <a:off x="2589290" y="1692326"/>
            <a:ext cx="3904108" cy="593216"/>
          </a:xfrm>
          <a:prstGeom prst="ellipse">
            <a:avLst/>
          </a:prstGeom>
          <a:solidFill>
            <a:srgbClr val="00B0F0"/>
          </a:solidFill>
          <a:scene3d>
            <a:camera prst="orthographicFront">
              <a:rot lat="0" lon="0" rev="0"/>
            </a:camera>
            <a:lightRig rig="threePt" dir="t">
              <a:rot lat="0" lon="0" rev="1200000"/>
            </a:lightRig>
          </a:scene3d>
          <a:sp3d>
            <a:bevelT w="0" h="0"/>
          </a:sp3d>
        </p:spPr>
        <p:style>
          <a:lnRef idx="0">
            <a:schemeClr val="accent2"/>
          </a:lnRef>
          <a:fillRef idx="3">
            <a:schemeClr val="accent2"/>
          </a:fillRef>
          <a:effectRef idx="3">
            <a:schemeClr val="accent2"/>
          </a:effectRef>
          <a:fontRef idx="minor">
            <a:schemeClr val="lt1"/>
          </a:fontRef>
        </p:style>
        <p:txBody>
          <a:bodyPr anchor="ctr"/>
          <a:lstStyle/>
          <a:p>
            <a:pPr algn="ctr" fontAlgn="base">
              <a:spcBef>
                <a:spcPct val="0"/>
              </a:spcBef>
              <a:spcAft>
                <a:spcPct val="0"/>
              </a:spcAft>
              <a:defRPr/>
            </a:pPr>
            <a:endParaRPr lang="en-CA" b="1" dirty="0">
              <a:solidFill>
                <a:srgbClr val="FFFFFF"/>
              </a:solidFill>
              <a:latin typeface="Arial" charset="0"/>
            </a:endParaRPr>
          </a:p>
        </p:txBody>
      </p:sp>
      <p:sp>
        <p:nvSpPr>
          <p:cNvPr id="76" name="TextBox 1044"/>
          <p:cNvSpPr txBox="1">
            <a:spLocks noChangeArrowheads="1"/>
          </p:cNvSpPr>
          <p:nvPr/>
        </p:nvSpPr>
        <p:spPr bwMode="auto">
          <a:xfrm>
            <a:off x="2397268" y="1886922"/>
            <a:ext cx="4306432" cy="2534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b">
            <a:no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800" b="1">
                <a:solidFill>
                  <a:srgbClr val="FFFFFF"/>
                </a:solidFill>
              </a:rPr>
              <a:t>activation of serotonin receptors</a:t>
            </a:r>
          </a:p>
        </p:txBody>
      </p:sp>
      <p:cxnSp>
        <p:nvCxnSpPr>
          <p:cNvPr id="77" name="Straight Arrow Connector 26"/>
          <p:cNvCxnSpPr/>
          <p:nvPr/>
        </p:nvCxnSpPr>
        <p:spPr>
          <a:xfrm rot="5400000">
            <a:off x="5890006" y="4371375"/>
            <a:ext cx="560789" cy="1197776"/>
          </a:xfrm>
          <a:prstGeom prst="bentConnector2">
            <a:avLst/>
          </a:prstGeom>
          <a:ln w="38100">
            <a:solidFill>
              <a:schemeClr val="tx1"/>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8" name="Straight Arrow Connector 26"/>
          <p:cNvCxnSpPr/>
          <p:nvPr/>
        </p:nvCxnSpPr>
        <p:spPr>
          <a:xfrm rot="16200000" flipH="1">
            <a:off x="2653469" y="4404697"/>
            <a:ext cx="562402" cy="1129520"/>
          </a:xfrm>
          <a:prstGeom prst="bentConnector2">
            <a:avLst/>
          </a:prstGeom>
          <a:ln w="38100">
            <a:solidFill>
              <a:schemeClr val="tx1"/>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1409244" y="3536256"/>
            <a:ext cx="1921332" cy="1152000"/>
            <a:chOff x="1261952" y="4573679"/>
            <a:chExt cx="1810954" cy="877504"/>
          </a:xfrm>
        </p:grpSpPr>
        <p:sp>
          <p:nvSpPr>
            <p:cNvPr id="80" name="Rectangle 79"/>
            <p:cNvSpPr/>
            <p:nvPr/>
          </p:nvSpPr>
          <p:spPr>
            <a:xfrm>
              <a:off x="1261952" y="4573679"/>
              <a:ext cx="1810954" cy="877504"/>
            </a:xfrm>
            <a:prstGeom prst="rect">
              <a:avLst/>
            </a:prstGeom>
            <a:solidFill>
              <a:srgbClr val="7030A0"/>
            </a:solidFill>
            <a:scene3d>
              <a:camera prst="orthographicFront">
                <a:rot lat="0" lon="0" rev="0"/>
              </a:camera>
              <a:lightRig rig="threePt" dir="t">
                <a:rot lat="0" lon="0" rev="1200000"/>
              </a:lightRig>
            </a:scene3d>
            <a:sp3d>
              <a:bevelT w="0" h="0"/>
            </a:sp3d>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81" name="TextBox 1037"/>
            <p:cNvSpPr txBox="1">
              <a:spLocks noChangeArrowheads="1"/>
            </p:cNvSpPr>
            <p:nvPr/>
          </p:nvSpPr>
          <p:spPr bwMode="auto">
            <a:xfrm>
              <a:off x="1261952" y="4745953"/>
              <a:ext cx="1792625" cy="5626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400" b="1" dirty="0">
                  <a:solidFill>
                    <a:srgbClr val="FFFFFF"/>
                  </a:solidFill>
                </a:rPr>
                <a:t>Osteocytes</a:t>
              </a:r>
            </a:p>
            <a:p>
              <a:pPr algn="ctr" eaLnBrk="1" fontAlgn="base" hangingPunct="1">
                <a:spcBef>
                  <a:spcPct val="0"/>
                </a:spcBef>
                <a:spcAft>
                  <a:spcPct val="0"/>
                </a:spcAft>
                <a:buClrTx/>
                <a:buFontTx/>
                <a:buNone/>
              </a:pPr>
              <a:r>
                <a:rPr lang="en-CA" altLang="en-US" sz="1400" dirty="0">
                  <a:solidFill>
                    <a:srgbClr val="FFFFFF"/>
                  </a:solidFill>
                </a:rPr>
                <a:t>??? Apoptosis</a:t>
              </a:r>
            </a:p>
            <a:p>
              <a:pPr algn="ctr" eaLnBrk="1" fontAlgn="base" hangingPunct="1">
                <a:spcBef>
                  <a:spcPct val="0"/>
                </a:spcBef>
                <a:spcAft>
                  <a:spcPct val="0"/>
                </a:spcAft>
                <a:buClrTx/>
                <a:buFontTx/>
                <a:buNone/>
              </a:pPr>
              <a:r>
                <a:rPr lang="en-CA" altLang="en-US" sz="1400" b="1" dirty="0">
                  <a:solidFill>
                    <a:schemeClr val="accent1">
                      <a:lumMod val="20000"/>
                      <a:lumOff val="80000"/>
                    </a:schemeClr>
                  </a:solidFill>
                  <a:sym typeface="Wingdings" panose="05000000000000000000" pitchFamily="2" charset="2"/>
                </a:rPr>
                <a:t></a:t>
              </a:r>
              <a:r>
                <a:rPr lang="en-CA" altLang="en-US" sz="1400" b="1" dirty="0">
                  <a:solidFill>
                    <a:schemeClr val="accent1">
                      <a:lumMod val="20000"/>
                      <a:lumOff val="80000"/>
                    </a:schemeClr>
                  </a:solidFill>
                </a:rPr>
                <a:t> Bone formation</a:t>
              </a:r>
            </a:p>
          </p:txBody>
        </p:sp>
      </p:grpSp>
      <p:grpSp>
        <p:nvGrpSpPr>
          <p:cNvPr id="82" name="Group 81"/>
          <p:cNvGrpSpPr/>
          <p:nvPr/>
        </p:nvGrpSpPr>
        <p:grpSpPr>
          <a:xfrm>
            <a:off x="5733045" y="3539562"/>
            <a:ext cx="2138746" cy="1150307"/>
            <a:chOff x="5844293" y="4573679"/>
            <a:chExt cx="2138746" cy="1084156"/>
          </a:xfrm>
        </p:grpSpPr>
        <p:sp>
          <p:nvSpPr>
            <p:cNvPr id="83" name="Rectangle 82"/>
            <p:cNvSpPr/>
            <p:nvPr/>
          </p:nvSpPr>
          <p:spPr>
            <a:xfrm>
              <a:off x="5844293" y="4573679"/>
              <a:ext cx="2072485" cy="1084156"/>
            </a:xfrm>
            <a:prstGeom prst="rect">
              <a:avLst/>
            </a:prstGeom>
            <a:solidFill>
              <a:srgbClr val="7030A0"/>
            </a:solidFill>
            <a:scene3d>
              <a:camera prst="orthographicFront">
                <a:rot lat="0" lon="0" rev="0"/>
              </a:camera>
              <a:lightRig rig="threePt" dir="t">
                <a:rot lat="0" lon="0" rev="1200000"/>
              </a:lightRig>
            </a:scene3d>
            <a:sp3d>
              <a:bevelT w="0" h="0"/>
            </a:sp3d>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84" name="TextBox 49"/>
            <p:cNvSpPr txBox="1">
              <a:spLocks noChangeArrowheads="1"/>
            </p:cNvSpPr>
            <p:nvPr/>
          </p:nvSpPr>
          <p:spPr bwMode="auto">
            <a:xfrm>
              <a:off x="5844293" y="4667138"/>
              <a:ext cx="2138746" cy="899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400" b="1" dirty="0">
                  <a:solidFill>
                    <a:srgbClr val="FFFFFF"/>
                  </a:solidFill>
                </a:rPr>
                <a:t>Osteoclasts</a:t>
              </a:r>
            </a:p>
            <a:p>
              <a:pPr algn="ctr" eaLnBrk="1" fontAlgn="base" hangingPunct="1">
                <a:spcBef>
                  <a:spcPct val="0"/>
                </a:spcBef>
                <a:spcAft>
                  <a:spcPct val="0"/>
                </a:spcAft>
                <a:buClrTx/>
                <a:buFontTx/>
                <a:buNone/>
              </a:pPr>
              <a:r>
                <a:rPr lang="en-CA" altLang="en-US" sz="1400" dirty="0">
                  <a:solidFill>
                    <a:srgbClr val="FFFFFF"/>
                  </a:solidFill>
                </a:rPr>
                <a:t>??? Apoptosis</a:t>
              </a:r>
            </a:p>
            <a:p>
              <a:pPr algn="ctr" eaLnBrk="1" fontAlgn="base" hangingPunct="1">
                <a:spcBef>
                  <a:spcPct val="0"/>
                </a:spcBef>
                <a:spcAft>
                  <a:spcPct val="0"/>
                </a:spcAft>
                <a:buClrTx/>
                <a:buNone/>
              </a:pPr>
              <a:r>
                <a:rPr lang="en-CA" altLang="en-US" sz="1400" b="1" dirty="0">
                  <a:solidFill>
                    <a:schemeClr val="accent1">
                      <a:lumMod val="20000"/>
                      <a:lumOff val="80000"/>
                    </a:schemeClr>
                  </a:solidFill>
                  <a:sym typeface="Wingdings" panose="05000000000000000000" pitchFamily="2" charset="2"/>
                </a:rPr>
                <a:t></a:t>
              </a:r>
              <a:r>
                <a:rPr lang="en-CA" altLang="en-US" sz="1400" dirty="0">
                  <a:solidFill>
                    <a:srgbClr val="FFFFFF"/>
                  </a:solidFill>
                </a:rPr>
                <a:t> </a:t>
              </a:r>
              <a:r>
                <a:rPr lang="en-CA" altLang="en-US" sz="1400" b="1" dirty="0">
                  <a:solidFill>
                    <a:schemeClr val="accent1">
                      <a:lumMod val="20000"/>
                      <a:lumOff val="80000"/>
                    </a:schemeClr>
                  </a:solidFill>
                </a:rPr>
                <a:t>Resorption </a:t>
              </a:r>
            </a:p>
            <a:p>
              <a:pPr algn="ctr" eaLnBrk="1" fontAlgn="base" hangingPunct="1">
                <a:spcBef>
                  <a:spcPct val="0"/>
                </a:spcBef>
                <a:spcAft>
                  <a:spcPct val="0"/>
                </a:spcAft>
                <a:buClrTx/>
                <a:buFontTx/>
                <a:buNone/>
              </a:pPr>
              <a:r>
                <a:rPr lang="en-CA" altLang="en-US" sz="1400" b="1" dirty="0">
                  <a:solidFill>
                    <a:schemeClr val="accent1">
                      <a:lumMod val="20000"/>
                      <a:lumOff val="80000"/>
                    </a:schemeClr>
                  </a:solidFill>
                </a:rPr>
                <a:t>(early, transient)</a:t>
              </a:r>
              <a:endParaRPr lang="en-CA" altLang="en-US" sz="1400" dirty="0">
                <a:solidFill>
                  <a:srgbClr val="FFFFFF"/>
                </a:solidFill>
              </a:endParaRPr>
            </a:p>
          </p:txBody>
        </p:sp>
      </p:grpSp>
      <p:cxnSp>
        <p:nvCxnSpPr>
          <p:cNvPr id="85" name="Straight Arrow Connector 26"/>
          <p:cNvCxnSpPr/>
          <p:nvPr/>
        </p:nvCxnSpPr>
        <p:spPr>
          <a:xfrm>
            <a:off x="4532459" y="4689377"/>
            <a:ext cx="3012" cy="223051"/>
          </a:xfrm>
          <a:prstGeom prst="straightConnector1">
            <a:avLst/>
          </a:prstGeom>
          <a:ln w="38100">
            <a:solidFill>
              <a:schemeClr val="tx1"/>
            </a:solidFill>
            <a:headEnd type="none" w="med" len="med"/>
            <a:tailEnd type="arrow" w="med" len="med"/>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3499429" y="3519826"/>
            <a:ext cx="2066060" cy="1170041"/>
            <a:chOff x="3584200" y="4337261"/>
            <a:chExt cx="2066060" cy="1170041"/>
          </a:xfrm>
        </p:grpSpPr>
        <p:sp>
          <p:nvSpPr>
            <p:cNvPr id="87" name="Rectangle 86"/>
            <p:cNvSpPr/>
            <p:nvPr/>
          </p:nvSpPr>
          <p:spPr>
            <a:xfrm>
              <a:off x="3584200" y="4356995"/>
              <a:ext cx="2066060" cy="1150307"/>
            </a:xfrm>
            <a:prstGeom prst="rect">
              <a:avLst/>
            </a:prstGeom>
            <a:solidFill>
              <a:srgbClr val="7030A0"/>
            </a:solidFill>
            <a:scene3d>
              <a:camera prst="orthographicFront">
                <a:rot lat="0" lon="0" rev="0"/>
              </a:camera>
              <a:lightRig rig="threePt" dir="t">
                <a:rot lat="0" lon="0" rev="1200000"/>
              </a:lightRig>
            </a:scene3d>
            <a:sp3d>
              <a:bevelT w="0" h="0"/>
            </a:sp3d>
          </p:spPr>
          <p:style>
            <a:lnRef idx="0">
              <a:schemeClr val="accent3"/>
            </a:lnRef>
            <a:fillRef idx="3">
              <a:schemeClr val="accent3"/>
            </a:fillRef>
            <a:effectRef idx="3">
              <a:schemeClr val="accent3"/>
            </a:effectRef>
            <a:fontRef idx="minor">
              <a:schemeClr val="lt1"/>
            </a:fontRef>
          </p:style>
          <p:txBody>
            <a:bodyPr anchor="ctr"/>
            <a:lstStyle/>
            <a:p>
              <a:pPr algn="ctr" fontAlgn="base">
                <a:spcBef>
                  <a:spcPct val="0"/>
                </a:spcBef>
                <a:spcAft>
                  <a:spcPct val="0"/>
                </a:spcAft>
                <a:defRPr/>
              </a:pPr>
              <a:endParaRPr lang="en-CA" dirty="0">
                <a:solidFill>
                  <a:srgbClr val="FFFFFF"/>
                </a:solidFill>
                <a:latin typeface="Arial" charset="0"/>
              </a:endParaRPr>
            </a:p>
          </p:txBody>
        </p:sp>
        <p:sp>
          <p:nvSpPr>
            <p:cNvPr id="88" name="TextBox 47"/>
            <p:cNvSpPr txBox="1">
              <a:spLocks noChangeArrowheads="1"/>
            </p:cNvSpPr>
            <p:nvPr/>
          </p:nvSpPr>
          <p:spPr bwMode="auto">
            <a:xfrm>
              <a:off x="3584200" y="4337261"/>
              <a:ext cx="2066060" cy="116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CA" altLang="en-US" sz="1400" b="1" dirty="0">
                  <a:solidFill>
                    <a:srgbClr val="FFFFFF"/>
                  </a:solidFill>
                </a:rPr>
                <a:t>Osteoblasts</a:t>
              </a:r>
            </a:p>
            <a:p>
              <a:pPr algn="ctr" eaLnBrk="1" fontAlgn="base" hangingPunct="1">
                <a:spcBef>
                  <a:spcPct val="0"/>
                </a:spcBef>
                <a:spcAft>
                  <a:spcPct val="0"/>
                </a:spcAft>
                <a:buClrTx/>
                <a:buFontTx/>
                <a:buNone/>
              </a:pPr>
              <a:r>
                <a:rPr lang="en-CA" altLang="en-US" sz="1400" dirty="0">
                  <a:solidFill>
                    <a:srgbClr val="FFFFFF"/>
                  </a:solidFill>
                </a:rPr>
                <a:t>??? Apoptosis</a:t>
              </a:r>
            </a:p>
            <a:p>
              <a:pPr algn="ctr" eaLnBrk="1" fontAlgn="base" hangingPunct="1">
                <a:spcBef>
                  <a:spcPct val="0"/>
                </a:spcBef>
                <a:spcAft>
                  <a:spcPct val="0"/>
                </a:spcAft>
                <a:buClrTx/>
                <a:buFontTx/>
                <a:buNone/>
              </a:pPr>
              <a:r>
                <a:rPr lang="en-CA" altLang="en-US" sz="1400" dirty="0">
                  <a:solidFill>
                    <a:srgbClr val="FFFFFF"/>
                  </a:solidFill>
                </a:rPr>
                <a:t>??? Proliferation</a:t>
              </a:r>
            </a:p>
            <a:p>
              <a:pPr algn="ctr" eaLnBrk="1" fontAlgn="base" hangingPunct="1">
                <a:spcBef>
                  <a:spcPct val="0"/>
                </a:spcBef>
                <a:spcAft>
                  <a:spcPct val="0"/>
                </a:spcAft>
                <a:buClrTx/>
                <a:buFontTx/>
                <a:buNone/>
              </a:pPr>
              <a:r>
                <a:rPr lang="en-CA" altLang="en-US" sz="1400" dirty="0">
                  <a:solidFill>
                    <a:srgbClr val="FFFFFF"/>
                  </a:solidFill>
                </a:rPr>
                <a:t>? Differentiation</a:t>
              </a:r>
            </a:p>
            <a:p>
              <a:pPr algn="ctr" eaLnBrk="1" fontAlgn="base" hangingPunct="1">
                <a:spcBef>
                  <a:spcPct val="0"/>
                </a:spcBef>
                <a:spcAft>
                  <a:spcPct val="0"/>
                </a:spcAft>
                <a:buClrTx/>
                <a:buFontTx/>
                <a:buNone/>
              </a:pPr>
              <a:r>
                <a:rPr lang="en-CA" altLang="en-US" sz="1400" b="1" dirty="0">
                  <a:solidFill>
                    <a:schemeClr val="accent1">
                      <a:lumMod val="20000"/>
                      <a:lumOff val="80000"/>
                    </a:schemeClr>
                  </a:solidFill>
                  <a:sym typeface="Wingdings" panose="05000000000000000000" pitchFamily="2" charset="2"/>
                </a:rPr>
                <a:t></a:t>
              </a:r>
              <a:r>
                <a:rPr lang="en-CA" altLang="en-US" sz="1400" b="1" dirty="0">
                  <a:solidFill>
                    <a:schemeClr val="accent1">
                      <a:lumMod val="20000"/>
                      <a:lumOff val="80000"/>
                    </a:schemeClr>
                  </a:solidFill>
                </a:rPr>
                <a:t> Bone formation</a:t>
              </a:r>
            </a:p>
          </p:txBody>
        </p:sp>
      </p:grpSp>
    </p:spTree>
    <p:custDataLst>
      <p:tags r:id="rId1"/>
    </p:custDataLst>
    <p:extLst>
      <p:ext uri="{BB962C8B-B14F-4D97-AF65-F5344CB8AC3E}">
        <p14:creationId xmlns:p14="http://schemas.microsoft.com/office/powerpoint/2010/main" val="26289934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2"/>
          <p:cNvGraphicFramePr>
            <a:graphicFrameLocks/>
          </p:cNvGraphicFramePr>
          <p:nvPr>
            <p:extLst>
              <p:ext uri="{D42A27DB-BD31-4B8C-83A1-F6EECF244321}">
                <p14:modId xmlns:p14="http://schemas.microsoft.com/office/powerpoint/2010/main" val="276359768"/>
              </p:ext>
            </p:extLst>
          </p:nvPr>
        </p:nvGraphicFramePr>
        <p:xfrm>
          <a:off x="1646893" y="2288032"/>
          <a:ext cx="6096000" cy="4064000"/>
        </p:xfrm>
        <a:graphic>
          <a:graphicData uri="http://schemas.openxmlformats.org/drawingml/2006/chart">
            <c:chart xmlns:c="http://schemas.openxmlformats.org/drawingml/2006/chart" xmlns:r="http://schemas.openxmlformats.org/officeDocument/2006/relationships" r:id="rId4"/>
          </a:graphicData>
        </a:graphic>
      </p:graphicFrame>
      <p:sp>
        <p:nvSpPr>
          <p:cNvPr id="80899" name="Title 1"/>
          <p:cNvSpPr>
            <a:spLocks noGrp="1"/>
          </p:cNvSpPr>
          <p:nvPr>
            <p:ph type="title"/>
          </p:nvPr>
        </p:nvSpPr>
        <p:spPr>
          <a:xfrm>
            <a:off x="457200" y="228600"/>
            <a:ext cx="8578312" cy="1244600"/>
          </a:xfrm>
        </p:spPr>
        <p:txBody>
          <a:bodyPr/>
          <a:lstStyle/>
          <a:p>
            <a:r>
              <a:rPr lang="en-US" altLang="en-US" sz="2500" dirty="0">
                <a:solidFill>
                  <a:schemeClr val="tx1"/>
                </a:solidFill>
                <a:latin typeface="Arial" charset="0"/>
              </a:rPr>
              <a:t>Case Study #5:</a:t>
            </a:r>
            <a:br>
              <a:rPr lang="en-US" altLang="en-US" sz="2500" dirty="0">
                <a:latin typeface="Arial" charset="0"/>
              </a:rPr>
            </a:br>
            <a:r>
              <a:rPr lang="en-US" altLang="en-US" sz="2500" dirty="0">
                <a:latin typeface="Arial" charset="0"/>
              </a:rPr>
              <a:t>SSRI Use Associated with an Increased Risk of Overall, Clinical Spine and Non-Hip/Non-Vertebral Fractures </a:t>
            </a:r>
          </a:p>
        </p:txBody>
      </p:sp>
      <p:sp>
        <p:nvSpPr>
          <p:cNvPr id="39" name="Rectangle 38"/>
          <p:cNvSpPr/>
          <p:nvPr/>
        </p:nvSpPr>
        <p:spPr>
          <a:xfrm>
            <a:off x="468313" y="6493818"/>
            <a:ext cx="4924424" cy="230832"/>
          </a:xfrm>
          <a:prstGeom prst="rect">
            <a:avLst/>
          </a:prstGeom>
        </p:spPr>
        <p:txBody>
          <a:bodyPr wrap="square" lIns="0" anchor="b">
            <a:spAutoFit/>
          </a:bodyPr>
          <a:lstStyle/>
          <a:p>
            <a:pPr fontAlgn="base">
              <a:spcBef>
                <a:spcPct val="0"/>
              </a:spcBef>
              <a:spcAft>
                <a:spcPct val="0"/>
              </a:spcAft>
              <a:defRPr/>
            </a:pPr>
            <a:r>
              <a:rPr lang="en-CA" sz="900" dirty="0">
                <a:latin typeface="Arial" pitchFamily="34" charset="0"/>
              </a:rPr>
              <a:t>Adachi JD, et al. (2013)</a:t>
            </a:r>
            <a:r>
              <a:rPr lang="en-CA" sz="900" i="1" dirty="0">
                <a:latin typeface="Arial" pitchFamily="34" charset="0"/>
              </a:rPr>
              <a:t> ASBMR, </a:t>
            </a:r>
            <a:r>
              <a:rPr lang="en-CA" sz="900" dirty="0">
                <a:latin typeface="Arial" pitchFamily="34" charset="0"/>
              </a:rPr>
              <a:t>Oral presentation; OP 1049</a:t>
            </a:r>
            <a:r>
              <a:rPr lang="en-CA" sz="900" dirty="0">
                <a:solidFill>
                  <a:schemeClr val="accent1"/>
                </a:solidFill>
                <a:latin typeface="Arial" pitchFamily="34" charset="0"/>
              </a:rPr>
              <a:t>.</a:t>
            </a:r>
            <a:endParaRPr lang="en-US" sz="900" dirty="0">
              <a:solidFill>
                <a:schemeClr val="accent1"/>
              </a:solidFill>
              <a:latin typeface="Arial" pitchFamily="34" charset="0"/>
            </a:endParaRPr>
          </a:p>
        </p:txBody>
      </p:sp>
      <p:sp>
        <p:nvSpPr>
          <p:cNvPr id="80905" name="TextBox 39"/>
          <p:cNvSpPr txBox="1">
            <a:spLocks noChangeArrowheads="1"/>
          </p:cNvSpPr>
          <p:nvPr/>
        </p:nvSpPr>
        <p:spPr bwMode="auto">
          <a:xfrm>
            <a:off x="2475568" y="4109171"/>
            <a:ext cx="83343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2000" b="1" dirty="0">
                <a:solidFill>
                  <a:srgbClr val="FFFFFF"/>
                </a:solidFill>
              </a:rPr>
              <a:t>1.66</a:t>
            </a:r>
            <a:endParaRPr lang="en-US" altLang="en-US" sz="1600" b="1" dirty="0">
              <a:solidFill>
                <a:srgbClr val="FFFFFF"/>
              </a:solidFill>
            </a:endParaRPr>
          </a:p>
        </p:txBody>
      </p:sp>
      <p:sp>
        <p:nvSpPr>
          <p:cNvPr id="80906" name="TextBox 40"/>
          <p:cNvSpPr txBox="1">
            <a:spLocks noChangeArrowheads="1"/>
          </p:cNvSpPr>
          <p:nvPr/>
        </p:nvSpPr>
        <p:spPr bwMode="auto">
          <a:xfrm>
            <a:off x="3828987" y="2678889"/>
            <a:ext cx="83343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2000" b="1" dirty="0">
                <a:solidFill>
                  <a:srgbClr val="FFFFFF"/>
                </a:solidFill>
              </a:rPr>
              <a:t>2.18</a:t>
            </a:r>
            <a:endParaRPr lang="en-US" altLang="en-US" sz="1400" b="1" dirty="0">
              <a:solidFill>
                <a:srgbClr val="FFFFFF"/>
              </a:solidFill>
            </a:endParaRPr>
          </a:p>
        </p:txBody>
      </p:sp>
      <p:sp>
        <p:nvSpPr>
          <p:cNvPr id="80909" name="TextBox 41"/>
          <p:cNvSpPr txBox="1">
            <a:spLocks noChangeArrowheads="1"/>
          </p:cNvSpPr>
          <p:nvPr/>
        </p:nvSpPr>
        <p:spPr bwMode="auto">
          <a:xfrm>
            <a:off x="5152144" y="4012490"/>
            <a:ext cx="83185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2000" b="1" dirty="0">
                <a:solidFill>
                  <a:srgbClr val="FFFFFF"/>
                </a:solidFill>
              </a:rPr>
              <a:t>1.66</a:t>
            </a:r>
            <a:endParaRPr lang="en-US" altLang="en-US" sz="1800" b="1" dirty="0">
              <a:solidFill>
                <a:srgbClr val="FFFFFF"/>
              </a:solidFill>
            </a:endParaRPr>
          </a:p>
        </p:txBody>
      </p:sp>
      <p:sp>
        <p:nvSpPr>
          <p:cNvPr id="80910" name="Rectangle 4"/>
          <p:cNvSpPr>
            <a:spLocks noChangeArrowheads="1"/>
          </p:cNvSpPr>
          <p:nvPr/>
        </p:nvSpPr>
        <p:spPr bwMode="auto">
          <a:xfrm>
            <a:off x="468313" y="1675437"/>
            <a:ext cx="8398773"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2000" b="1" dirty="0"/>
              <a:t>Global Longitudinal Study of Osteoporosis in Women (GLOW)</a:t>
            </a:r>
          </a:p>
          <a:p>
            <a:pPr algn="ctr" eaLnBrk="1" fontAlgn="base" hangingPunct="1">
              <a:spcBef>
                <a:spcPct val="0"/>
              </a:spcBef>
              <a:spcAft>
                <a:spcPct val="0"/>
              </a:spcAft>
              <a:buClrTx/>
              <a:buFontTx/>
              <a:buNone/>
            </a:pPr>
            <a:r>
              <a:rPr lang="en-CA" altLang="en-US" sz="2000" dirty="0"/>
              <a:t>Multivariable regression model predicting Year 3/Year 5 fracture. </a:t>
            </a:r>
          </a:p>
          <a:p>
            <a:pPr algn="ctr" eaLnBrk="1" fontAlgn="base" hangingPunct="1">
              <a:spcBef>
                <a:spcPct val="0"/>
              </a:spcBef>
              <a:spcAft>
                <a:spcPct val="0"/>
              </a:spcAft>
              <a:buClrTx/>
              <a:buFontTx/>
              <a:buNone/>
            </a:pPr>
            <a:r>
              <a:rPr lang="en-CA" altLang="en-US" sz="2000" dirty="0"/>
              <a:t>(n=1,149)</a:t>
            </a:r>
            <a:endParaRPr lang="en-US" altLang="en-US" sz="2000" dirty="0"/>
          </a:p>
        </p:txBody>
      </p:sp>
      <p:sp>
        <p:nvSpPr>
          <p:cNvPr id="80911" name="Rectangle 4"/>
          <p:cNvSpPr>
            <a:spLocks noChangeArrowheads="1"/>
          </p:cNvSpPr>
          <p:nvPr/>
        </p:nvSpPr>
        <p:spPr bwMode="auto">
          <a:xfrm rot="-5400000">
            <a:off x="-54112" y="4227934"/>
            <a:ext cx="292417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1800" b="1">
                <a:solidFill>
                  <a:srgbClr val="FFFFFF"/>
                </a:solidFill>
              </a:rPr>
              <a:t>Odds Ratio (95% CI)</a:t>
            </a:r>
          </a:p>
        </p:txBody>
      </p:sp>
      <p:sp>
        <p:nvSpPr>
          <p:cNvPr id="80912" name="TextBox 18"/>
          <p:cNvSpPr txBox="1">
            <a:spLocks noChangeArrowheads="1"/>
          </p:cNvSpPr>
          <p:nvPr/>
        </p:nvSpPr>
        <p:spPr bwMode="auto">
          <a:xfrm>
            <a:off x="468313" y="6320082"/>
            <a:ext cx="5722175"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eaLnBrk="1" fontAlgn="base" hangingPunct="1">
              <a:spcBef>
                <a:spcPct val="0"/>
              </a:spcBef>
              <a:spcAft>
                <a:spcPct val="0"/>
              </a:spcAft>
              <a:buClrTx/>
              <a:buFontTx/>
              <a:buNone/>
            </a:pPr>
            <a:r>
              <a:rPr lang="en-CA" altLang="en-US" sz="900" dirty="0">
                <a:solidFill>
                  <a:srgbClr val="FFFFFF"/>
                </a:solidFill>
                <a:cs typeface="Arial" charset="0"/>
              </a:rPr>
              <a:t>NHNV, non-hip-non-vertebral; *not statistically significant</a:t>
            </a:r>
          </a:p>
        </p:txBody>
      </p:sp>
      <p:sp>
        <p:nvSpPr>
          <p:cNvPr id="14" name="TextBox 41"/>
          <p:cNvSpPr txBox="1">
            <a:spLocks noChangeArrowheads="1"/>
          </p:cNvSpPr>
          <p:nvPr/>
        </p:nvSpPr>
        <p:spPr bwMode="auto">
          <a:xfrm>
            <a:off x="6477706" y="4012490"/>
            <a:ext cx="83185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algn="ctr" eaLnBrk="1" fontAlgn="base" hangingPunct="1">
              <a:spcBef>
                <a:spcPct val="0"/>
              </a:spcBef>
              <a:spcAft>
                <a:spcPct val="0"/>
              </a:spcAft>
              <a:buClrTx/>
              <a:buFontTx/>
              <a:buNone/>
            </a:pPr>
            <a:r>
              <a:rPr lang="en-US" altLang="en-US" sz="2000" b="1" dirty="0">
                <a:solidFill>
                  <a:srgbClr val="FFFFFF"/>
                </a:solidFill>
              </a:rPr>
              <a:t>0.65*</a:t>
            </a:r>
            <a:endParaRPr lang="en-US" altLang="en-US" sz="1800" b="1" dirty="0">
              <a:solidFill>
                <a:srgbClr val="FFFFFF"/>
              </a:solidFill>
            </a:endParaRPr>
          </a:p>
        </p:txBody>
      </p:sp>
      <p:sp>
        <p:nvSpPr>
          <p:cNvPr id="16" name="Line 46"/>
          <p:cNvSpPr>
            <a:spLocks noChangeShapeType="1"/>
          </p:cNvSpPr>
          <p:nvPr/>
        </p:nvSpPr>
        <p:spPr bwMode="auto">
          <a:xfrm flipV="1">
            <a:off x="2228152" y="5188394"/>
            <a:ext cx="5352815" cy="19829"/>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lgn="ctr" fontAlgn="base">
              <a:spcBef>
                <a:spcPct val="0"/>
              </a:spcBef>
              <a:spcAft>
                <a:spcPct val="0"/>
              </a:spcAft>
            </a:pPr>
            <a:endParaRPr lang="en-CA">
              <a:solidFill>
                <a:srgbClr val="FFFFFF"/>
              </a:solidFill>
              <a:latin typeface="Arial" charset="0"/>
            </a:endParaRPr>
          </a:p>
        </p:txBody>
      </p:sp>
      <p:sp>
        <p:nvSpPr>
          <p:cNvPr id="15" name="Rectangle 14"/>
          <p:cNvSpPr/>
          <p:nvPr/>
        </p:nvSpPr>
        <p:spPr>
          <a:xfrm>
            <a:off x="468313" y="1674369"/>
            <a:ext cx="8398773" cy="4618282"/>
          </a:xfrm>
          <a:prstGeom prst="rect">
            <a:avLst/>
          </a:prstGeom>
          <a:noFill/>
          <a:ln w="25400">
            <a:solidFill>
              <a:srgbClr val="1B1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Tree>
    <p:custDataLst>
      <p:tags r:id="rId1"/>
    </p:custDataLst>
    <p:extLst>
      <p:ext uri="{BB962C8B-B14F-4D97-AF65-F5344CB8AC3E}">
        <p14:creationId xmlns:p14="http://schemas.microsoft.com/office/powerpoint/2010/main" val="1384114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457200" y="228600"/>
            <a:ext cx="8229600" cy="1244600"/>
          </a:xfrm>
        </p:spPr>
        <p:txBody>
          <a:bodyPr/>
          <a:lstStyle/>
          <a:p>
            <a:r>
              <a:rPr lang="en-US" altLang="en-US" sz="2800" dirty="0">
                <a:solidFill>
                  <a:schemeClr val="tx1"/>
                </a:solidFill>
                <a:latin typeface="Arial" charset="0"/>
              </a:rPr>
              <a:t>Case Study #5:</a:t>
            </a:r>
            <a:br>
              <a:rPr lang="en-US" altLang="en-US" sz="2800" dirty="0">
                <a:latin typeface="Arial" charset="0"/>
              </a:rPr>
            </a:br>
            <a:r>
              <a:rPr lang="en-CA" altLang="en-US" sz="2800" dirty="0">
                <a:latin typeface="Arial" charset="0"/>
              </a:rPr>
              <a:t>SSRI/SNRI Use Associated with Increased Fragility Fracture Risk Over 10 Years</a:t>
            </a:r>
          </a:p>
        </p:txBody>
      </p:sp>
      <p:sp>
        <p:nvSpPr>
          <p:cNvPr id="6" name="Content Placeholder 5"/>
          <p:cNvSpPr>
            <a:spLocks noGrp="1"/>
          </p:cNvSpPr>
          <p:nvPr>
            <p:ph idx="1"/>
          </p:nvPr>
        </p:nvSpPr>
        <p:spPr>
          <a:xfrm>
            <a:off x="4267049" y="3073773"/>
            <a:ext cx="4547918" cy="3000208"/>
          </a:xfrm>
        </p:spPr>
        <p:txBody>
          <a:bodyPr>
            <a:normAutofit fontScale="85000" lnSpcReduction="10000"/>
          </a:bodyPr>
          <a:lstStyle/>
          <a:p>
            <a:pPr>
              <a:lnSpc>
                <a:spcPct val="120000"/>
              </a:lnSpc>
            </a:pPr>
            <a:r>
              <a:rPr lang="en-US" sz="2400" dirty="0"/>
              <a:t>SSRI/SNRI use was associated with increased risk of fragility fracture: </a:t>
            </a:r>
            <a:r>
              <a:rPr lang="en-US" sz="2400" b="1" dirty="0"/>
              <a:t>HR, 1.88; 95% CI, 1.48–2.39</a:t>
            </a:r>
          </a:p>
          <a:p>
            <a:pPr>
              <a:lnSpc>
                <a:spcPct val="120000"/>
              </a:lnSpc>
            </a:pPr>
            <a:r>
              <a:rPr lang="en-US" sz="2400" dirty="0"/>
              <a:t>After controlling for multiple risk factors, the adjusted HR for current SSRI/SNRI use remained elevated: </a:t>
            </a:r>
            <a:r>
              <a:rPr lang="en-US" sz="2400" b="1" dirty="0"/>
              <a:t>HR, 1.68; 95 % CI, 1.32–2.14</a:t>
            </a:r>
          </a:p>
        </p:txBody>
      </p:sp>
      <p:sp>
        <p:nvSpPr>
          <p:cNvPr id="81923" name="TextBox 5"/>
          <p:cNvSpPr txBox="1">
            <a:spLocks noChangeArrowheads="1"/>
          </p:cNvSpPr>
          <p:nvPr/>
        </p:nvSpPr>
        <p:spPr bwMode="auto">
          <a:xfrm>
            <a:off x="477838" y="6493818"/>
            <a:ext cx="5318419"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anchor="b">
            <a:spAutoFit/>
          </a:bodyPr>
          <a:lstStyle>
            <a:lvl1pPr marL="228600" indent="-228600"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indent="0" eaLnBrk="1" fontAlgn="base" hangingPunct="1">
              <a:spcBef>
                <a:spcPct val="0"/>
              </a:spcBef>
              <a:spcAft>
                <a:spcPct val="0"/>
              </a:spcAft>
              <a:buClrTx/>
              <a:buNone/>
            </a:pPr>
            <a:r>
              <a:rPr lang="en-CA" altLang="en-US" sz="900" dirty="0" err="1">
                <a:solidFill>
                  <a:srgbClr val="FFFFFF"/>
                </a:solidFill>
              </a:rPr>
              <a:t>Moura</a:t>
            </a:r>
            <a:r>
              <a:rPr lang="en-CA" altLang="en-US" sz="900" dirty="0">
                <a:solidFill>
                  <a:srgbClr val="FFFFFF"/>
                </a:solidFill>
              </a:rPr>
              <a:t> C et al. (2014) </a:t>
            </a:r>
            <a:r>
              <a:rPr lang="en-CA" altLang="en-US" sz="900" i="1" dirty="0" err="1">
                <a:solidFill>
                  <a:srgbClr val="FFFFFF"/>
                </a:solidFill>
              </a:rPr>
              <a:t>Osteoporos</a:t>
            </a:r>
            <a:r>
              <a:rPr lang="en-CA" altLang="en-US" sz="900" i="1" dirty="0">
                <a:solidFill>
                  <a:srgbClr val="FFFFFF"/>
                </a:solidFill>
              </a:rPr>
              <a:t> Int</a:t>
            </a:r>
            <a:r>
              <a:rPr lang="en-CA" altLang="en-US" sz="900" dirty="0">
                <a:solidFill>
                  <a:srgbClr val="FFFFFF"/>
                </a:solidFill>
              </a:rPr>
              <a:t>., 25, 1473–1481.</a:t>
            </a:r>
          </a:p>
        </p:txBody>
      </p:sp>
      <p:sp>
        <p:nvSpPr>
          <p:cNvPr id="21" name="Rectangle 4"/>
          <p:cNvSpPr>
            <a:spLocks noChangeArrowheads="1"/>
          </p:cNvSpPr>
          <p:nvPr/>
        </p:nvSpPr>
        <p:spPr bwMode="auto">
          <a:xfrm>
            <a:off x="477838" y="1682307"/>
            <a:ext cx="8208962"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strike="noStrike" kern="1200" cap="none" spc="0" normalizeH="0" baseline="0" noProof="0" dirty="0">
                <a:ln>
                  <a:noFill/>
                </a:ln>
                <a:effectLst/>
                <a:uLnTx/>
                <a:uFillTx/>
                <a:latin typeface="Arial" charset="0"/>
                <a:ea typeface="+mn-ea"/>
                <a:cs typeface="+mn-cs"/>
              </a:rPr>
              <a:t>Canadian </a:t>
            </a:r>
            <a:r>
              <a:rPr kumimoji="0" lang="en-US" altLang="en-US" sz="2400" b="1" i="0" strike="noStrike" kern="1200" cap="none" spc="0" normalizeH="0" baseline="0" noProof="0" dirty="0" err="1">
                <a:ln>
                  <a:noFill/>
                </a:ln>
                <a:effectLst/>
                <a:uLnTx/>
                <a:uFillTx/>
                <a:latin typeface="Arial" charset="0"/>
                <a:ea typeface="+mn-ea"/>
                <a:cs typeface="+mn-cs"/>
              </a:rPr>
              <a:t>Multicentre</a:t>
            </a:r>
            <a:r>
              <a:rPr kumimoji="0" lang="en-US" altLang="en-US" sz="2400" b="1" i="0" strike="noStrike" kern="1200" cap="none" spc="0" normalizeH="0" baseline="0" noProof="0" dirty="0">
                <a:ln>
                  <a:noFill/>
                </a:ln>
                <a:effectLst/>
                <a:uLnTx/>
                <a:uFillTx/>
                <a:latin typeface="Arial" charset="0"/>
                <a:ea typeface="+mn-ea"/>
                <a:cs typeface="+mn-cs"/>
              </a:rPr>
              <a:t> Osteoporosis Study (</a:t>
            </a:r>
            <a:r>
              <a:rPr kumimoji="0" lang="en-US" altLang="en-US" sz="2400" b="1" i="0" strike="noStrike" kern="1200" cap="none" spc="0" normalizeH="0" baseline="0" noProof="0" dirty="0" err="1">
                <a:ln>
                  <a:noFill/>
                </a:ln>
                <a:effectLst/>
                <a:uLnTx/>
                <a:uFillTx/>
                <a:latin typeface="Arial" charset="0"/>
                <a:ea typeface="+mn-ea"/>
                <a:cs typeface="+mn-cs"/>
              </a:rPr>
              <a:t>CaMos</a:t>
            </a:r>
            <a:r>
              <a:rPr kumimoji="0" lang="en-US" altLang="en-US" sz="2400" b="1" i="0" strike="noStrike" kern="1200" cap="none" spc="0" normalizeH="0" baseline="0" noProof="0" dirty="0">
                <a:ln>
                  <a:noFill/>
                </a:ln>
                <a:effectLst/>
                <a:uLnTx/>
                <a:uFillTx/>
                <a:latin typeface="Arial" charset="0"/>
                <a:ea typeface="+mn-ea"/>
                <a:cs typeface="+mn-cs"/>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altLang="en-US" sz="2400" b="0" i="0" u="none" strike="noStrike" kern="1200" cap="none" spc="0" normalizeH="0" baseline="0" noProof="0" dirty="0">
                <a:ln>
                  <a:noFill/>
                </a:ln>
                <a:effectLst/>
                <a:uLnTx/>
                <a:uFillTx/>
                <a:latin typeface="Arial" charset="0"/>
                <a:ea typeface="+mn-ea"/>
                <a:cs typeface="+mn-cs"/>
              </a:rPr>
              <a:t>Prospective cohort study (N=6,645, n=192)</a:t>
            </a:r>
            <a:endParaRPr kumimoji="0" lang="en-US" altLang="en-US" sz="2400" b="0" i="0" u="none" strike="noStrike" kern="1200" cap="none" spc="0" normalizeH="0" baseline="0" noProof="0" dirty="0">
              <a:ln>
                <a:noFill/>
              </a:ln>
              <a:effectLst/>
              <a:uLnTx/>
              <a:uFillTx/>
              <a:latin typeface="Arial" charset="0"/>
              <a:ea typeface="+mn-ea"/>
              <a:cs typeface="+mn-cs"/>
            </a:endParaRPr>
          </a:p>
        </p:txBody>
      </p:sp>
      <p:sp>
        <p:nvSpPr>
          <p:cNvPr id="7" name="Rectangle 6"/>
          <p:cNvSpPr/>
          <p:nvPr/>
        </p:nvSpPr>
        <p:spPr>
          <a:xfrm>
            <a:off x="2094844" y="3082731"/>
            <a:ext cx="1830053" cy="2662267"/>
          </a:xfrm>
          <a:prstGeom prst="rect">
            <a:avLst/>
          </a:prstGeom>
        </p:spPr>
        <p:txBody>
          <a:bodyPr wrap="square">
            <a:spAutoFit/>
          </a:bodyPr>
          <a:lstStyle/>
          <a:p>
            <a:r>
              <a:rPr lang="de-DE" sz="1600" dirty="0" err="1">
                <a:latin typeface="Arial" charset="0"/>
                <a:ea typeface="Arial" charset="0"/>
                <a:cs typeface="Arial" charset="0"/>
              </a:rPr>
              <a:t>Among</a:t>
            </a:r>
            <a:r>
              <a:rPr lang="de-DE" sz="1600" dirty="0">
                <a:latin typeface="Arial" charset="0"/>
                <a:ea typeface="Arial" charset="0"/>
                <a:cs typeface="Arial" charset="0"/>
              </a:rPr>
              <a:t> </a:t>
            </a:r>
            <a:r>
              <a:rPr lang="de-DE" sz="1600" dirty="0" err="1">
                <a:latin typeface="Arial" charset="0"/>
                <a:ea typeface="Arial" charset="0"/>
                <a:cs typeface="Arial" charset="0"/>
              </a:rPr>
              <a:t>the</a:t>
            </a:r>
            <a:r>
              <a:rPr lang="de-DE" sz="1600" dirty="0">
                <a:latin typeface="Arial" charset="0"/>
                <a:ea typeface="Arial" charset="0"/>
                <a:cs typeface="Arial" charset="0"/>
              </a:rPr>
              <a:t> </a:t>
            </a:r>
            <a:br>
              <a:rPr lang="de-DE" sz="1600" dirty="0">
                <a:latin typeface="Arial" charset="0"/>
                <a:ea typeface="Arial" charset="0"/>
                <a:cs typeface="Arial" charset="0"/>
              </a:rPr>
            </a:br>
            <a:r>
              <a:rPr lang="cs-CZ" sz="1600" dirty="0">
                <a:latin typeface="Arial" charset="0"/>
                <a:ea typeface="Arial" charset="0"/>
                <a:cs typeface="Arial" charset="0"/>
              </a:rPr>
              <a:t>6,645 </a:t>
            </a:r>
            <a:r>
              <a:rPr lang="cs-CZ" sz="1600" dirty="0" err="1">
                <a:latin typeface="Arial" charset="0"/>
                <a:ea typeface="Arial" charset="0"/>
                <a:cs typeface="Arial" charset="0"/>
              </a:rPr>
              <a:t>CaMos</a:t>
            </a:r>
            <a:r>
              <a:rPr lang="cs-CZ" sz="1600" dirty="0">
                <a:latin typeface="Arial" charset="0"/>
                <a:ea typeface="Arial" charset="0"/>
                <a:cs typeface="Arial" charset="0"/>
              </a:rPr>
              <a:t> </a:t>
            </a:r>
            <a:r>
              <a:rPr lang="cs-CZ" sz="1600" dirty="0" err="1">
                <a:latin typeface="Arial" charset="0"/>
                <a:ea typeface="Arial" charset="0"/>
                <a:cs typeface="Arial" charset="0"/>
              </a:rPr>
              <a:t>subjects</a:t>
            </a:r>
            <a:r>
              <a:rPr lang="cs-CZ" sz="1600" dirty="0">
                <a:latin typeface="Arial" charset="0"/>
                <a:ea typeface="Arial" charset="0"/>
                <a:cs typeface="Arial" charset="0"/>
              </a:rPr>
              <a:t> </a:t>
            </a:r>
            <a:r>
              <a:rPr lang="cs-CZ" sz="1600" dirty="0" err="1">
                <a:latin typeface="Arial" charset="0"/>
                <a:ea typeface="Arial" charset="0"/>
                <a:cs typeface="Arial" charset="0"/>
              </a:rPr>
              <a:t>included</a:t>
            </a:r>
            <a:r>
              <a:rPr lang="cs-CZ" sz="1600" dirty="0">
                <a:latin typeface="Arial" charset="0"/>
                <a:ea typeface="Arial" charset="0"/>
                <a:cs typeface="Arial" charset="0"/>
              </a:rPr>
              <a:t>, </a:t>
            </a:r>
          </a:p>
          <a:p>
            <a:r>
              <a:rPr lang="cs-CZ" sz="4400" b="1" dirty="0">
                <a:latin typeface="Arial" charset="0"/>
                <a:ea typeface="Arial" charset="0"/>
                <a:cs typeface="Arial" charset="0"/>
              </a:rPr>
              <a:t>2.9%</a:t>
            </a:r>
          </a:p>
          <a:p>
            <a:r>
              <a:rPr lang="cs-CZ" sz="1600" dirty="0">
                <a:latin typeface="Arial" charset="0"/>
                <a:ea typeface="Arial" charset="0"/>
                <a:cs typeface="Arial" charset="0"/>
              </a:rPr>
              <a:t>(192) </a:t>
            </a:r>
            <a:r>
              <a:rPr lang="cs-CZ" sz="1600" dirty="0" err="1">
                <a:latin typeface="Arial" charset="0"/>
                <a:ea typeface="Arial" charset="0"/>
                <a:cs typeface="Arial" charset="0"/>
              </a:rPr>
              <a:t>were</a:t>
            </a:r>
            <a:r>
              <a:rPr lang="cs-CZ" sz="1600" dirty="0">
                <a:latin typeface="Arial" charset="0"/>
                <a:ea typeface="Arial" charset="0"/>
                <a:cs typeface="Arial" charset="0"/>
              </a:rPr>
              <a:t> </a:t>
            </a:r>
            <a:br>
              <a:rPr lang="cs-CZ" sz="1600" dirty="0">
                <a:latin typeface="Arial" charset="0"/>
                <a:ea typeface="Arial" charset="0"/>
                <a:cs typeface="Arial" charset="0"/>
              </a:rPr>
            </a:br>
            <a:r>
              <a:rPr lang="cs-CZ" sz="1600" b="1" dirty="0">
                <a:solidFill>
                  <a:srgbClr val="7A72B4"/>
                </a:solidFill>
                <a:latin typeface="Arial" charset="0"/>
                <a:ea typeface="Arial" charset="0"/>
                <a:cs typeface="Arial" charset="0"/>
              </a:rPr>
              <a:t>USING </a:t>
            </a:r>
            <a:r>
              <a:rPr lang="cs-CZ" sz="1600" b="1" dirty="0" err="1">
                <a:solidFill>
                  <a:srgbClr val="7A72B4"/>
                </a:solidFill>
                <a:latin typeface="Arial" charset="0"/>
                <a:ea typeface="Arial" charset="0"/>
                <a:cs typeface="Arial" charset="0"/>
              </a:rPr>
              <a:t>SSRIs</a:t>
            </a:r>
            <a:r>
              <a:rPr lang="cs-CZ" sz="1600" b="1" dirty="0">
                <a:solidFill>
                  <a:srgbClr val="7A72B4"/>
                </a:solidFill>
                <a:latin typeface="Arial" charset="0"/>
                <a:ea typeface="Arial" charset="0"/>
                <a:cs typeface="Arial" charset="0"/>
              </a:rPr>
              <a:t> OR/AND </a:t>
            </a:r>
            <a:r>
              <a:rPr lang="cs-CZ" sz="1600" b="1" dirty="0" err="1">
                <a:solidFill>
                  <a:srgbClr val="7A72B4"/>
                </a:solidFill>
                <a:latin typeface="Arial" charset="0"/>
                <a:ea typeface="Arial" charset="0"/>
                <a:cs typeface="Arial" charset="0"/>
              </a:rPr>
              <a:t>SNRIs</a:t>
            </a:r>
            <a:r>
              <a:rPr lang="cs-CZ" sz="1600" b="1" dirty="0">
                <a:solidFill>
                  <a:srgbClr val="7A72B4"/>
                </a:solidFill>
                <a:latin typeface="Arial" charset="0"/>
                <a:ea typeface="Arial" charset="0"/>
                <a:cs typeface="Arial" charset="0"/>
              </a:rPr>
              <a:t> </a:t>
            </a:r>
            <a:br>
              <a:rPr lang="cs-CZ" sz="1600" b="1" dirty="0">
                <a:solidFill>
                  <a:srgbClr val="7A72B4"/>
                </a:solidFill>
                <a:latin typeface="Arial" charset="0"/>
                <a:ea typeface="Arial" charset="0"/>
                <a:cs typeface="Arial" charset="0"/>
              </a:rPr>
            </a:br>
            <a:r>
              <a:rPr lang="cs-CZ" sz="1600" dirty="0" err="1">
                <a:latin typeface="Arial" charset="0"/>
                <a:ea typeface="Arial" charset="0"/>
                <a:cs typeface="Arial" charset="0"/>
              </a:rPr>
              <a:t>at</a:t>
            </a:r>
            <a:r>
              <a:rPr lang="cs-CZ" sz="1600" dirty="0">
                <a:latin typeface="Arial" charset="0"/>
                <a:ea typeface="Arial" charset="0"/>
                <a:cs typeface="Arial" charset="0"/>
              </a:rPr>
              <a:t> </a:t>
            </a:r>
            <a:r>
              <a:rPr lang="cs-CZ" sz="1600" dirty="0" err="1">
                <a:latin typeface="Arial" charset="0"/>
                <a:ea typeface="Arial" charset="0"/>
                <a:cs typeface="Arial" charset="0"/>
              </a:rPr>
              <a:t>baseline</a:t>
            </a:r>
            <a:r>
              <a:rPr lang="cs-CZ" sz="1600" dirty="0">
                <a:latin typeface="Arial" charset="0"/>
                <a:ea typeface="Arial" charset="0"/>
                <a:cs typeface="Arial" charset="0"/>
              </a:rPr>
              <a:t> </a:t>
            </a:r>
          </a:p>
          <a:p>
            <a:endParaRPr lang="en-US" sz="1100" b="1" dirty="0">
              <a:solidFill>
                <a:srgbClr val="7A72B4"/>
              </a:solidFill>
              <a:latin typeface="Arial" charset="0"/>
              <a:ea typeface="Arial" charset="0"/>
              <a:cs typeface="Arial" charset="0"/>
            </a:endParaRPr>
          </a:p>
        </p:txBody>
      </p:sp>
      <p:cxnSp>
        <p:nvCxnSpPr>
          <p:cNvPr id="52" name="Straight Connector 51"/>
          <p:cNvCxnSpPr/>
          <p:nvPr/>
        </p:nvCxnSpPr>
        <p:spPr>
          <a:xfrm>
            <a:off x="4054757" y="3029078"/>
            <a:ext cx="0" cy="2585773"/>
          </a:xfrm>
          <a:prstGeom prst="line">
            <a:avLst/>
          </a:prstGeom>
          <a:ln w="25400" cap="rnd">
            <a:solidFill>
              <a:schemeClr val="tx1">
                <a:alpha val="17000"/>
              </a:schemeClr>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962746" y="5171704"/>
            <a:ext cx="285362" cy="286490"/>
            <a:chOff x="1182573" y="3597899"/>
            <a:chExt cx="384090" cy="385610"/>
          </a:xfrm>
          <a:solidFill>
            <a:schemeClr val="tx2"/>
          </a:solidFill>
        </p:grpSpPr>
        <p:sp>
          <p:nvSpPr>
            <p:cNvPr id="46" name="Freeform 2"/>
            <p:cNvSpPr>
              <a:spLocks noChangeArrowheads="1"/>
            </p:cNvSpPr>
            <p:nvPr/>
          </p:nvSpPr>
          <p:spPr bwMode="auto">
            <a:xfrm>
              <a:off x="1182573" y="3597899"/>
              <a:ext cx="298962" cy="330378"/>
            </a:xfrm>
            <a:custGeom>
              <a:avLst/>
              <a:gdLst>
                <a:gd name="T0" fmla="*/ 495 w 2602"/>
                <a:gd name="T1" fmla="*/ 2874 h 2875"/>
                <a:gd name="T2" fmla="*/ 495 w 2602"/>
                <a:gd name="T3" fmla="*/ 2874 h 2875"/>
                <a:gd name="T4" fmla="*/ 495 w 2602"/>
                <a:gd name="T5" fmla="*/ 2874 h 2875"/>
                <a:gd name="T6" fmla="*/ 2601 w 2602"/>
                <a:gd name="T7" fmla="*/ 284 h 2875"/>
                <a:gd name="T8" fmla="*/ 2601 w 2602"/>
                <a:gd name="T9" fmla="*/ 284 h 2875"/>
                <a:gd name="T10" fmla="*/ 1668 w 2602"/>
                <a:gd name="T11" fmla="*/ 0 h 2875"/>
                <a:gd name="T12" fmla="*/ 0 w 2602"/>
                <a:gd name="T13" fmla="*/ 1677 h 2875"/>
                <a:gd name="T14" fmla="*/ 495 w 2602"/>
                <a:gd name="T15" fmla="*/ 2874 h 28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2" h="2875">
                  <a:moveTo>
                    <a:pt x="495" y="2874"/>
                  </a:moveTo>
                  <a:lnTo>
                    <a:pt x="495" y="2874"/>
                  </a:lnTo>
                  <a:lnTo>
                    <a:pt x="495" y="2874"/>
                  </a:lnTo>
                  <a:lnTo>
                    <a:pt x="2601" y="284"/>
                  </a:lnTo>
                  <a:lnTo>
                    <a:pt x="2601" y="284"/>
                  </a:lnTo>
                  <a:cubicBezTo>
                    <a:pt x="2334" y="102"/>
                    <a:pt x="2014" y="0"/>
                    <a:pt x="1668" y="0"/>
                  </a:cubicBezTo>
                  <a:cubicBezTo>
                    <a:pt x="745" y="0"/>
                    <a:pt x="0" y="751"/>
                    <a:pt x="0" y="1677"/>
                  </a:cubicBezTo>
                  <a:cubicBezTo>
                    <a:pt x="0" y="2145"/>
                    <a:pt x="189" y="2569"/>
                    <a:pt x="495"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3"/>
            <p:cNvSpPr>
              <a:spLocks noChangeArrowheads="1"/>
            </p:cNvSpPr>
            <p:nvPr/>
          </p:nvSpPr>
          <p:spPr bwMode="auto">
            <a:xfrm>
              <a:off x="1267194" y="3652624"/>
              <a:ext cx="299469" cy="330885"/>
            </a:xfrm>
            <a:custGeom>
              <a:avLst/>
              <a:gdLst>
                <a:gd name="T0" fmla="*/ 2106 w 2605"/>
                <a:gd name="T1" fmla="*/ 0 h 2881"/>
                <a:gd name="T2" fmla="*/ 2106 w 2605"/>
                <a:gd name="T3" fmla="*/ 0 h 2881"/>
                <a:gd name="T4" fmla="*/ 2106 w 2605"/>
                <a:gd name="T5" fmla="*/ 0 h 2881"/>
                <a:gd name="T6" fmla="*/ 0 w 2605"/>
                <a:gd name="T7" fmla="*/ 2593 h 2881"/>
                <a:gd name="T8" fmla="*/ 0 w 2605"/>
                <a:gd name="T9" fmla="*/ 2593 h 2881"/>
                <a:gd name="T10" fmla="*/ 934 w 2605"/>
                <a:gd name="T11" fmla="*/ 2880 h 2881"/>
                <a:gd name="T12" fmla="*/ 2604 w 2605"/>
                <a:gd name="T13" fmla="*/ 1198 h 2881"/>
                <a:gd name="T14" fmla="*/ 2106 w 2605"/>
                <a:gd name="T15" fmla="*/ 0 h 28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5" h="2881">
                  <a:moveTo>
                    <a:pt x="2106" y="0"/>
                  </a:moveTo>
                  <a:lnTo>
                    <a:pt x="2106" y="0"/>
                  </a:lnTo>
                  <a:lnTo>
                    <a:pt x="2106" y="0"/>
                  </a:lnTo>
                  <a:lnTo>
                    <a:pt x="0" y="2593"/>
                  </a:lnTo>
                  <a:lnTo>
                    <a:pt x="0" y="2593"/>
                  </a:lnTo>
                  <a:cubicBezTo>
                    <a:pt x="270" y="2773"/>
                    <a:pt x="588" y="2880"/>
                    <a:pt x="934" y="2880"/>
                  </a:cubicBezTo>
                  <a:cubicBezTo>
                    <a:pt x="1856" y="2880"/>
                    <a:pt x="2604" y="2127"/>
                    <a:pt x="2604" y="1198"/>
                  </a:cubicBezTo>
                  <a:cubicBezTo>
                    <a:pt x="2604" y="730"/>
                    <a:pt x="2415" y="306"/>
                    <a:pt x="2106"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12" name="Group 11"/>
          <p:cNvGrpSpPr/>
          <p:nvPr/>
        </p:nvGrpSpPr>
        <p:grpSpPr>
          <a:xfrm>
            <a:off x="1457420" y="5171704"/>
            <a:ext cx="285362" cy="286490"/>
            <a:chOff x="1622909" y="4472462"/>
            <a:chExt cx="384090" cy="385610"/>
          </a:xfrm>
        </p:grpSpPr>
        <p:sp>
          <p:nvSpPr>
            <p:cNvPr id="48" name="Freeform 4"/>
            <p:cNvSpPr>
              <a:spLocks noChangeArrowheads="1"/>
            </p:cNvSpPr>
            <p:nvPr/>
          </p:nvSpPr>
          <p:spPr bwMode="auto">
            <a:xfrm>
              <a:off x="1622909" y="4472462"/>
              <a:ext cx="298962" cy="330378"/>
            </a:xfrm>
            <a:custGeom>
              <a:avLst/>
              <a:gdLst>
                <a:gd name="T0" fmla="*/ 494 w 2601"/>
                <a:gd name="T1" fmla="*/ 2874 h 2875"/>
                <a:gd name="T2" fmla="*/ 494 w 2601"/>
                <a:gd name="T3" fmla="*/ 2874 h 2875"/>
                <a:gd name="T4" fmla="*/ 494 w 2601"/>
                <a:gd name="T5" fmla="*/ 2874 h 2875"/>
                <a:gd name="T6" fmla="*/ 2600 w 2601"/>
                <a:gd name="T7" fmla="*/ 284 h 2875"/>
                <a:gd name="T8" fmla="*/ 2600 w 2601"/>
                <a:gd name="T9" fmla="*/ 284 h 2875"/>
                <a:gd name="T10" fmla="*/ 1668 w 2601"/>
                <a:gd name="T11" fmla="*/ 0 h 2875"/>
                <a:gd name="T12" fmla="*/ 0 w 2601"/>
                <a:gd name="T13" fmla="*/ 1677 h 2875"/>
                <a:gd name="T14" fmla="*/ 494 w 2601"/>
                <a:gd name="T15" fmla="*/ 2874 h 28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1" h="2875">
                  <a:moveTo>
                    <a:pt x="494" y="2874"/>
                  </a:moveTo>
                  <a:lnTo>
                    <a:pt x="494" y="2874"/>
                  </a:lnTo>
                  <a:lnTo>
                    <a:pt x="494" y="2874"/>
                  </a:lnTo>
                  <a:lnTo>
                    <a:pt x="2600" y="284"/>
                  </a:lnTo>
                  <a:lnTo>
                    <a:pt x="2600" y="284"/>
                  </a:lnTo>
                  <a:cubicBezTo>
                    <a:pt x="2334" y="102"/>
                    <a:pt x="2014" y="0"/>
                    <a:pt x="1668" y="0"/>
                  </a:cubicBezTo>
                  <a:cubicBezTo>
                    <a:pt x="745" y="0"/>
                    <a:pt x="0" y="751"/>
                    <a:pt x="0" y="1677"/>
                  </a:cubicBezTo>
                  <a:cubicBezTo>
                    <a:pt x="0" y="2145"/>
                    <a:pt x="189" y="2569"/>
                    <a:pt x="494" y="2874"/>
                  </a:cubicBezTo>
                </a:path>
              </a:pathLst>
            </a:custGeom>
            <a:solidFill>
              <a:schemeClr val="tx2"/>
            </a:solidFill>
            <a:ln>
              <a:noFill/>
            </a:ln>
            <a:effectLst/>
          </p:spPr>
          <p:txBody>
            <a:bodyPr wrap="none" anchor="ctr"/>
            <a:lstStyle/>
            <a:p>
              <a:endParaRPr lang="en-US"/>
            </a:p>
          </p:txBody>
        </p:sp>
        <p:sp>
          <p:nvSpPr>
            <p:cNvPr id="49" name="Freeform 5"/>
            <p:cNvSpPr>
              <a:spLocks noChangeArrowheads="1"/>
            </p:cNvSpPr>
            <p:nvPr/>
          </p:nvSpPr>
          <p:spPr bwMode="auto">
            <a:xfrm>
              <a:off x="1707530" y="4527187"/>
              <a:ext cx="299469" cy="330885"/>
            </a:xfrm>
            <a:custGeom>
              <a:avLst/>
              <a:gdLst>
                <a:gd name="T0" fmla="*/ 2603 w 2604"/>
                <a:gd name="T1" fmla="*/ 1198 h 2881"/>
                <a:gd name="T2" fmla="*/ 2603 w 2604"/>
                <a:gd name="T3" fmla="*/ 1198 h 2881"/>
                <a:gd name="T4" fmla="*/ 2603 w 2604"/>
                <a:gd name="T5" fmla="*/ 1198 h 2881"/>
                <a:gd name="T6" fmla="*/ 2603 w 2604"/>
                <a:gd name="T7" fmla="*/ 1198 h 2881"/>
                <a:gd name="T8" fmla="*/ 2105 w 2604"/>
                <a:gd name="T9" fmla="*/ 0 h 2881"/>
                <a:gd name="T10" fmla="*/ 2105 w 2604"/>
                <a:gd name="T11" fmla="*/ 0 h 2881"/>
                <a:gd name="T12" fmla="*/ 0 w 2604"/>
                <a:gd name="T13" fmla="*/ 2593 h 2881"/>
                <a:gd name="T14" fmla="*/ 0 w 2604"/>
                <a:gd name="T15" fmla="*/ 2593 h 2881"/>
                <a:gd name="T16" fmla="*/ 934 w 2604"/>
                <a:gd name="T17" fmla="*/ 2880 h 2881"/>
                <a:gd name="T18" fmla="*/ 1456 w 2604"/>
                <a:gd name="T19" fmla="*/ 2794 h 2881"/>
                <a:gd name="T20" fmla="*/ 1456 w 2604"/>
                <a:gd name="T21" fmla="*/ 2794 h 2881"/>
                <a:gd name="T22" fmla="*/ 2592 w 2604"/>
                <a:gd name="T23" fmla="*/ 1396 h 2881"/>
                <a:gd name="T24" fmla="*/ 2592 w 2604"/>
                <a:gd name="T25" fmla="*/ 1396 h 2881"/>
                <a:gd name="T26" fmla="*/ 2603 w 2604"/>
                <a:gd name="T27" fmla="*/ 1198 h 2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4" h="2881">
                  <a:moveTo>
                    <a:pt x="2603" y="1198"/>
                  </a:moveTo>
                  <a:lnTo>
                    <a:pt x="2603" y="1198"/>
                  </a:lnTo>
                  <a:lnTo>
                    <a:pt x="2603" y="1198"/>
                  </a:lnTo>
                  <a:lnTo>
                    <a:pt x="2603" y="1198"/>
                  </a:lnTo>
                  <a:cubicBezTo>
                    <a:pt x="2603" y="730"/>
                    <a:pt x="2414" y="306"/>
                    <a:pt x="2105" y="0"/>
                  </a:cubicBezTo>
                  <a:lnTo>
                    <a:pt x="2105" y="0"/>
                  </a:lnTo>
                  <a:lnTo>
                    <a:pt x="0" y="2593"/>
                  </a:lnTo>
                  <a:lnTo>
                    <a:pt x="0" y="2593"/>
                  </a:lnTo>
                  <a:cubicBezTo>
                    <a:pt x="269" y="2773"/>
                    <a:pt x="588" y="2880"/>
                    <a:pt x="934" y="2880"/>
                  </a:cubicBezTo>
                  <a:cubicBezTo>
                    <a:pt x="1115" y="2880"/>
                    <a:pt x="1291" y="2848"/>
                    <a:pt x="1456" y="2794"/>
                  </a:cubicBezTo>
                  <a:lnTo>
                    <a:pt x="1456" y="2794"/>
                  </a:lnTo>
                  <a:lnTo>
                    <a:pt x="2592" y="1396"/>
                  </a:lnTo>
                  <a:lnTo>
                    <a:pt x="2592" y="1396"/>
                  </a:lnTo>
                  <a:cubicBezTo>
                    <a:pt x="2600" y="1331"/>
                    <a:pt x="2603" y="1264"/>
                    <a:pt x="2603" y="1198"/>
                  </a:cubicBezTo>
                </a:path>
              </a:pathLst>
            </a:custGeom>
            <a:solidFill>
              <a:schemeClr val="tx2"/>
            </a:solidFill>
            <a:ln>
              <a:noFill/>
            </a:ln>
            <a:effectLst/>
          </p:spPr>
          <p:txBody>
            <a:bodyPr wrap="none" anchor="ctr"/>
            <a:lstStyle/>
            <a:p>
              <a:endParaRPr lang="en-US"/>
            </a:p>
          </p:txBody>
        </p:sp>
        <p:sp>
          <p:nvSpPr>
            <p:cNvPr id="50" name="Freeform 6"/>
            <p:cNvSpPr>
              <a:spLocks noChangeArrowheads="1"/>
            </p:cNvSpPr>
            <p:nvPr/>
          </p:nvSpPr>
          <p:spPr bwMode="auto">
            <a:xfrm>
              <a:off x="1874746" y="4687816"/>
              <a:ext cx="130733" cy="160629"/>
            </a:xfrm>
            <a:custGeom>
              <a:avLst/>
              <a:gdLst>
                <a:gd name="T0" fmla="*/ 1136 w 1137"/>
                <a:gd name="T1" fmla="*/ 0 h 1399"/>
                <a:gd name="T2" fmla="*/ 1136 w 1137"/>
                <a:gd name="T3" fmla="*/ 0 h 1399"/>
                <a:gd name="T4" fmla="*/ 1136 w 1137"/>
                <a:gd name="T5" fmla="*/ 0 h 1399"/>
                <a:gd name="T6" fmla="*/ 0 w 1137"/>
                <a:gd name="T7" fmla="*/ 1398 h 1399"/>
                <a:gd name="T8" fmla="*/ 0 w 1137"/>
                <a:gd name="T9" fmla="*/ 1398 h 1399"/>
                <a:gd name="T10" fmla="*/ 1136 w 1137"/>
                <a:gd name="T11" fmla="*/ 0 h 1399"/>
              </a:gdLst>
              <a:ahLst/>
              <a:cxnLst>
                <a:cxn ang="0">
                  <a:pos x="T0" y="T1"/>
                </a:cxn>
                <a:cxn ang="0">
                  <a:pos x="T2" y="T3"/>
                </a:cxn>
                <a:cxn ang="0">
                  <a:pos x="T4" y="T5"/>
                </a:cxn>
                <a:cxn ang="0">
                  <a:pos x="T6" y="T7"/>
                </a:cxn>
                <a:cxn ang="0">
                  <a:pos x="T8" y="T9"/>
                </a:cxn>
                <a:cxn ang="0">
                  <a:pos x="T10" y="T11"/>
                </a:cxn>
              </a:cxnLst>
              <a:rect l="0" t="0" r="r" b="b"/>
              <a:pathLst>
                <a:path w="1137" h="1399">
                  <a:moveTo>
                    <a:pt x="1136" y="0"/>
                  </a:moveTo>
                  <a:lnTo>
                    <a:pt x="1136" y="0"/>
                  </a:lnTo>
                  <a:lnTo>
                    <a:pt x="1136" y="0"/>
                  </a:lnTo>
                  <a:lnTo>
                    <a:pt x="0" y="1398"/>
                  </a:lnTo>
                  <a:lnTo>
                    <a:pt x="0" y="1398"/>
                  </a:lnTo>
                  <a:cubicBezTo>
                    <a:pt x="606" y="1197"/>
                    <a:pt x="1059" y="656"/>
                    <a:pt x="1136" y="0"/>
                  </a:cubicBezTo>
                </a:path>
              </a:pathLst>
            </a:custGeom>
            <a:solidFill>
              <a:schemeClr val="tx1"/>
            </a:solidFill>
            <a:ln>
              <a:noFill/>
            </a:ln>
            <a:effectLst/>
          </p:spPr>
          <p:txBody>
            <a:bodyPr wrap="none" anchor="ctr"/>
            <a:lstStyle/>
            <a:p>
              <a:endParaRPr lang="en-US"/>
            </a:p>
          </p:txBody>
        </p:sp>
      </p:grpSp>
      <p:grpSp>
        <p:nvGrpSpPr>
          <p:cNvPr id="53" name="Group 52"/>
          <p:cNvGrpSpPr/>
          <p:nvPr/>
        </p:nvGrpSpPr>
        <p:grpSpPr>
          <a:xfrm>
            <a:off x="962746" y="4699365"/>
            <a:ext cx="285362" cy="286490"/>
            <a:chOff x="1182573" y="3597899"/>
            <a:chExt cx="384090" cy="385610"/>
          </a:xfrm>
          <a:solidFill>
            <a:schemeClr val="tx2"/>
          </a:solidFill>
        </p:grpSpPr>
        <p:sp>
          <p:nvSpPr>
            <p:cNvPr id="55" name="Freeform 2"/>
            <p:cNvSpPr>
              <a:spLocks noChangeArrowheads="1"/>
            </p:cNvSpPr>
            <p:nvPr/>
          </p:nvSpPr>
          <p:spPr bwMode="auto">
            <a:xfrm>
              <a:off x="1182573" y="3597899"/>
              <a:ext cx="298962" cy="330378"/>
            </a:xfrm>
            <a:custGeom>
              <a:avLst/>
              <a:gdLst>
                <a:gd name="T0" fmla="*/ 495 w 2602"/>
                <a:gd name="T1" fmla="*/ 2874 h 2875"/>
                <a:gd name="T2" fmla="*/ 495 w 2602"/>
                <a:gd name="T3" fmla="*/ 2874 h 2875"/>
                <a:gd name="T4" fmla="*/ 495 w 2602"/>
                <a:gd name="T5" fmla="*/ 2874 h 2875"/>
                <a:gd name="T6" fmla="*/ 2601 w 2602"/>
                <a:gd name="T7" fmla="*/ 284 h 2875"/>
                <a:gd name="T8" fmla="*/ 2601 w 2602"/>
                <a:gd name="T9" fmla="*/ 284 h 2875"/>
                <a:gd name="T10" fmla="*/ 1668 w 2602"/>
                <a:gd name="T11" fmla="*/ 0 h 2875"/>
                <a:gd name="T12" fmla="*/ 0 w 2602"/>
                <a:gd name="T13" fmla="*/ 1677 h 2875"/>
                <a:gd name="T14" fmla="*/ 495 w 2602"/>
                <a:gd name="T15" fmla="*/ 2874 h 28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2" h="2875">
                  <a:moveTo>
                    <a:pt x="495" y="2874"/>
                  </a:moveTo>
                  <a:lnTo>
                    <a:pt x="495" y="2874"/>
                  </a:lnTo>
                  <a:lnTo>
                    <a:pt x="495" y="2874"/>
                  </a:lnTo>
                  <a:lnTo>
                    <a:pt x="2601" y="284"/>
                  </a:lnTo>
                  <a:lnTo>
                    <a:pt x="2601" y="284"/>
                  </a:lnTo>
                  <a:cubicBezTo>
                    <a:pt x="2334" y="102"/>
                    <a:pt x="2014" y="0"/>
                    <a:pt x="1668" y="0"/>
                  </a:cubicBezTo>
                  <a:cubicBezTo>
                    <a:pt x="745" y="0"/>
                    <a:pt x="0" y="751"/>
                    <a:pt x="0" y="1677"/>
                  </a:cubicBezTo>
                  <a:cubicBezTo>
                    <a:pt x="0" y="2145"/>
                    <a:pt x="189" y="2569"/>
                    <a:pt x="495"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3"/>
            <p:cNvSpPr>
              <a:spLocks noChangeArrowheads="1"/>
            </p:cNvSpPr>
            <p:nvPr/>
          </p:nvSpPr>
          <p:spPr bwMode="auto">
            <a:xfrm>
              <a:off x="1267194" y="3652624"/>
              <a:ext cx="299469" cy="330885"/>
            </a:xfrm>
            <a:custGeom>
              <a:avLst/>
              <a:gdLst>
                <a:gd name="T0" fmla="*/ 2106 w 2605"/>
                <a:gd name="T1" fmla="*/ 0 h 2881"/>
                <a:gd name="T2" fmla="*/ 2106 w 2605"/>
                <a:gd name="T3" fmla="*/ 0 h 2881"/>
                <a:gd name="T4" fmla="*/ 2106 w 2605"/>
                <a:gd name="T5" fmla="*/ 0 h 2881"/>
                <a:gd name="T6" fmla="*/ 0 w 2605"/>
                <a:gd name="T7" fmla="*/ 2593 h 2881"/>
                <a:gd name="T8" fmla="*/ 0 w 2605"/>
                <a:gd name="T9" fmla="*/ 2593 h 2881"/>
                <a:gd name="T10" fmla="*/ 934 w 2605"/>
                <a:gd name="T11" fmla="*/ 2880 h 2881"/>
                <a:gd name="T12" fmla="*/ 2604 w 2605"/>
                <a:gd name="T13" fmla="*/ 1198 h 2881"/>
                <a:gd name="T14" fmla="*/ 2106 w 2605"/>
                <a:gd name="T15" fmla="*/ 0 h 28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5" h="2881">
                  <a:moveTo>
                    <a:pt x="2106" y="0"/>
                  </a:moveTo>
                  <a:lnTo>
                    <a:pt x="2106" y="0"/>
                  </a:lnTo>
                  <a:lnTo>
                    <a:pt x="2106" y="0"/>
                  </a:lnTo>
                  <a:lnTo>
                    <a:pt x="0" y="2593"/>
                  </a:lnTo>
                  <a:lnTo>
                    <a:pt x="0" y="2593"/>
                  </a:lnTo>
                  <a:cubicBezTo>
                    <a:pt x="270" y="2773"/>
                    <a:pt x="588" y="2880"/>
                    <a:pt x="934" y="2880"/>
                  </a:cubicBezTo>
                  <a:cubicBezTo>
                    <a:pt x="1856" y="2880"/>
                    <a:pt x="2604" y="2127"/>
                    <a:pt x="2604" y="1198"/>
                  </a:cubicBezTo>
                  <a:cubicBezTo>
                    <a:pt x="2604" y="730"/>
                    <a:pt x="2415" y="306"/>
                    <a:pt x="2106"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62" name="Group 61"/>
          <p:cNvGrpSpPr/>
          <p:nvPr/>
        </p:nvGrpSpPr>
        <p:grpSpPr>
          <a:xfrm>
            <a:off x="962746" y="4227025"/>
            <a:ext cx="285362" cy="286490"/>
            <a:chOff x="1182573" y="3597899"/>
            <a:chExt cx="384090" cy="385610"/>
          </a:xfrm>
          <a:solidFill>
            <a:schemeClr val="tx1"/>
          </a:solidFill>
        </p:grpSpPr>
        <p:sp>
          <p:nvSpPr>
            <p:cNvPr id="63" name="Freeform 2"/>
            <p:cNvSpPr>
              <a:spLocks noChangeArrowheads="1"/>
            </p:cNvSpPr>
            <p:nvPr/>
          </p:nvSpPr>
          <p:spPr bwMode="auto">
            <a:xfrm>
              <a:off x="1182573" y="3597899"/>
              <a:ext cx="298962" cy="330378"/>
            </a:xfrm>
            <a:custGeom>
              <a:avLst/>
              <a:gdLst>
                <a:gd name="T0" fmla="*/ 495 w 2602"/>
                <a:gd name="T1" fmla="*/ 2874 h 2875"/>
                <a:gd name="T2" fmla="*/ 495 w 2602"/>
                <a:gd name="T3" fmla="*/ 2874 h 2875"/>
                <a:gd name="T4" fmla="*/ 495 w 2602"/>
                <a:gd name="T5" fmla="*/ 2874 h 2875"/>
                <a:gd name="T6" fmla="*/ 2601 w 2602"/>
                <a:gd name="T7" fmla="*/ 284 h 2875"/>
                <a:gd name="T8" fmla="*/ 2601 w 2602"/>
                <a:gd name="T9" fmla="*/ 284 h 2875"/>
                <a:gd name="T10" fmla="*/ 1668 w 2602"/>
                <a:gd name="T11" fmla="*/ 0 h 2875"/>
                <a:gd name="T12" fmla="*/ 0 w 2602"/>
                <a:gd name="T13" fmla="*/ 1677 h 2875"/>
                <a:gd name="T14" fmla="*/ 495 w 2602"/>
                <a:gd name="T15" fmla="*/ 2874 h 28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2" h="2875">
                  <a:moveTo>
                    <a:pt x="495" y="2874"/>
                  </a:moveTo>
                  <a:lnTo>
                    <a:pt x="495" y="2874"/>
                  </a:lnTo>
                  <a:lnTo>
                    <a:pt x="495" y="2874"/>
                  </a:lnTo>
                  <a:lnTo>
                    <a:pt x="2601" y="284"/>
                  </a:lnTo>
                  <a:lnTo>
                    <a:pt x="2601" y="284"/>
                  </a:lnTo>
                  <a:cubicBezTo>
                    <a:pt x="2334" y="102"/>
                    <a:pt x="2014" y="0"/>
                    <a:pt x="1668" y="0"/>
                  </a:cubicBezTo>
                  <a:cubicBezTo>
                    <a:pt x="745" y="0"/>
                    <a:pt x="0" y="751"/>
                    <a:pt x="0" y="1677"/>
                  </a:cubicBezTo>
                  <a:cubicBezTo>
                    <a:pt x="0" y="2145"/>
                    <a:pt x="189" y="2569"/>
                    <a:pt x="495"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3"/>
            <p:cNvSpPr>
              <a:spLocks noChangeArrowheads="1"/>
            </p:cNvSpPr>
            <p:nvPr/>
          </p:nvSpPr>
          <p:spPr bwMode="auto">
            <a:xfrm>
              <a:off x="1267194" y="3652624"/>
              <a:ext cx="299469" cy="330885"/>
            </a:xfrm>
            <a:custGeom>
              <a:avLst/>
              <a:gdLst>
                <a:gd name="T0" fmla="*/ 2106 w 2605"/>
                <a:gd name="T1" fmla="*/ 0 h 2881"/>
                <a:gd name="T2" fmla="*/ 2106 w 2605"/>
                <a:gd name="T3" fmla="*/ 0 h 2881"/>
                <a:gd name="T4" fmla="*/ 2106 w 2605"/>
                <a:gd name="T5" fmla="*/ 0 h 2881"/>
                <a:gd name="T6" fmla="*/ 0 w 2605"/>
                <a:gd name="T7" fmla="*/ 2593 h 2881"/>
                <a:gd name="T8" fmla="*/ 0 w 2605"/>
                <a:gd name="T9" fmla="*/ 2593 h 2881"/>
                <a:gd name="T10" fmla="*/ 934 w 2605"/>
                <a:gd name="T11" fmla="*/ 2880 h 2881"/>
                <a:gd name="T12" fmla="*/ 2604 w 2605"/>
                <a:gd name="T13" fmla="*/ 1198 h 2881"/>
                <a:gd name="T14" fmla="*/ 2106 w 2605"/>
                <a:gd name="T15" fmla="*/ 0 h 28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5" h="2881">
                  <a:moveTo>
                    <a:pt x="2106" y="0"/>
                  </a:moveTo>
                  <a:lnTo>
                    <a:pt x="2106" y="0"/>
                  </a:lnTo>
                  <a:lnTo>
                    <a:pt x="2106" y="0"/>
                  </a:lnTo>
                  <a:lnTo>
                    <a:pt x="0" y="2593"/>
                  </a:lnTo>
                  <a:lnTo>
                    <a:pt x="0" y="2593"/>
                  </a:lnTo>
                  <a:cubicBezTo>
                    <a:pt x="270" y="2773"/>
                    <a:pt x="588" y="2880"/>
                    <a:pt x="934" y="2880"/>
                  </a:cubicBezTo>
                  <a:cubicBezTo>
                    <a:pt x="1856" y="2880"/>
                    <a:pt x="2604" y="2127"/>
                    <a:pt x="2604" y="1198"/>
                  </a:cubicBezTo>
                  <a:cubicBezTo>
                    <a:pt x="2604" y="730"/>
                    <a:pt x="2415" y="306"/>
                    <a:pt x="2106"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65" name="Group 64"/>
          <p:cNvGrpSpPr/>
          <p:nvPr/>
        </p:nvGrpSpPr>
        <p:grpSpPr>
          <a:xfrm>
            <a:off x="962746" y="3754685"/>
            <a:ext cx="285362" cy="286490"/>
            <a:chOff x="1182573" y="3597899"/>
            <a:chExt cx="384090" cy="385610"/>
          </a:xfrm>
          <a:solidFill>
            <a:schemeClr val="tx1"/>
          </a:solidFill>
        </p:grpSpPr>
        <p:sp>
          <p:nvSpPr>
            <p:cNvPr id="66" name="Freeform 2"/>
            <p:cNvSpPr>
              <a:spLocks noChangeArrowheads="1"/>
            </p:cNvSpPr>
            <p:nvPr/>
          </p:nvSpPr>
          <p:spPr bwMode="auto">
            <a:xfrm>
              <a:off x="1182573" y="3597899"/>
              <a:ext cx="298962" cy="330378"/>
            </a:xfrm>
            <a:custGeom>
              <a:avLst/>
              <a:gdLst>
                <a:gd name="T0" fmla="*/ 495 w 2602"/>
                <a:gd name="T1" fmla="*/ 2874 h 2875"/>
                <a:gd name="T2" fmla="*/ 495 w 2602"/>
                <a:gd name="T3" fmla="*/ 2874 h 2875"/>
                <a:gd name="T4" fmla="*/ 495 w 2602"/>
                <a:gd name="T5" fmla="*/ 2874 h 2875"/>
                <a:gd name="T6" fmla="*/ 2601 w 2602"/>
                <a:gd name="T7" fmla="*/ 284 h 2875"/>
                <a:gd name="T8" fmla="*/ 2601 w 2602"/>
                <a:gd name="T9" fmla="*/ 284 h 2875"/>
                <a:gd name="T10" fmla="*/ 1668 w 2602"/>
                <a:gd name="T11" fmla="*/ 0 h 2875"/>
                <a:gd name="T12" fmla="*/ 0 w 2602"/>
                <a:gd name="T13" fmla="*/ 1677 h 2875"/>
                <a:gd name="T14" fmla="*/ 495 w 2602"/>
                <a:gd name="T15" fmla="*/ 2874 h 28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2" h="2875">
                  <a:moveTo>
                    <a:pt x="495" y="2874"/>
                  </a:moveTo>
                  <a:lnTo>
                    <a:pt x="495" y="2874"/>
                  </a:lnTo>
                  <a:lnTo>
                    <a:pt x="495" y="2874"/>
                  </a:lnTo>
                  <a:lnTo>
                    <a:pt x="2601" y="284"/>
                  </a:lnTo>
                  <a:lnTo>
                    <a:pt x="2601" y="284"/>
                  </a:lnTo>
                  <a:cubicBezTo>
                    <a:pt x="2334" y="102"/>
                    <a:pt x="2014" y="0"/>
                    <a:pt x="1668" y="0"/>
                  </a:cubicBezTo>
                  <a:cubicBezTo>
                    <a:pt x="745" y="0"/>
                    <a:pt x="0" y="751"/>
                    <a:pt x="0" y="1677"/>
                  </a:cubicBezTo>
                  <a:cubicBezTo>
                    <a:pt x="0" y="2145"/>
                    <a:pt x="189" y="2569"/>
                    <a:pt x="495"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3"/>
            <p:cNvSpPr>
              <a:spLocks noChangeArrowheads="1"/>
            </p:cNvSpPr>
            <p:nvPr/>
          </p:nvSpPr>
          <p:spPr bwMode="auto">
            <a:xfrm>
              <a:off x="1267194" y="3652624"/>
              <a:ext cx="299469" cy="330885"/>
            </a:xfrm>
            <a:custGeom>
              <a:avLst/>
              <a:gdLst>
                <a:gd name="T0" fmla="*/ 2106 w 2605"/>
                <a:gd name="T1" fmla="*/ 0 h 2881"/>
                <a:gd name="T2" fmla="*/ 2106 w 2605"/>
                <a:gd name="T3" fmla="*/ 0 h 2881"/>
                <a:gd name="T4" fmla="*/ 2106 w 2605"/>
                <a:gd name="T5" fmla="*/ 0 h 2881"/>
                <a:gd name="T6" fmla="*/ 0 w 2605"/>
                <a:gd name="T7" fmla="*/ 2593 h 2881"/>
                <a:gd name="T8" fmla="*/ 0 w 2605"/>
                <a:gd name="T9" fmla="*/ 2593 h 2881"/>
                <a:gd name="T10" fmla="*/ 934 w 2605"/>
                <a:gd name="T11" fmla="*/ 2880 h 2881"/>
                <a:gd name="T12" fmla="*/ 2604 w 2605"/>
                <a:gd name="T13" fmla="*/ 1198 h 2881"/>
                <a:gd name="T14" fmla="*/ 2106 w 2605"/>
                <a:gd name="T15" fmla="*/ 0 h 28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5" h="2881">
                  <a:moveTo>
                    <a:pt x="2106" y="0"/>
                  </a:moveTo>
                  <a:lnTo>
                    <a:pt x="2106" y="0"/>
                  </a:lnTo>
                  <a:lnTo>
                    <a:pt x="2106" y="0"/>
                  </a:lnTo>
                  <a:lnTo>
                    <a:pt x="0" y="2593"/>
                  </a:lnTo>
                  <a:lnTo>
                    <a:pt x="0" y="2593"/>
                  </a:lnTo>
                  <a:cubicBezTo>
                    <a:pt x="270" y="2773"/>
                    <a:pt x="588" y="2880"/>
                    <a:pt x="934" y="2880"/>
                  </a:cubicBezTo>
                  <a:cubicBezTo>
                    <a:pt x="1856" y="2880"/>
                    <a:pt x="2604" y="2127"/>
                    <a:pt x="2604" y="1198"/>
                  </a:cubicBezTo>
                  <a:cubicBezTo>
                    <a:pt x="2604" y="730"/>
                    <a:pt x="2415" y="306"/>
                    <a:pt x="2106"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68" name="Group 67"/>
          <p:cNvGrpSpPr/>
          <p:nvPr/>
        </p:nvGrpSpPr>
        <p:grpSpPr>
          <a:xfrm>
            <a:off x="962746" y="3282345"/>
            <a:ext cx="285362" cy="286490"/>
            <a:chOff x="1182573" y="3597899"/>
            <a:chExt cx="384090" cy="385610"/>
          </a:xfrm>
          <a:solidFill>
            <a:schemeClr val="tx1"/>
          </a:solidFill>
        </p:grpSpPr>
        <p:sp>
          <p:nvSpPr>
            <p:cNvPr id="69" name="Freeform 2"/>
            <p:cNvSpPr>
              <a:spLocks noChangeArrowheads="1"/>
            </p:cNvSpPr>
            <p:nvPr/>
          </p:nvSpPr>
          <p:spPr bwMode="auto">
            <a:xfrm>
              <a:off x="1182573" y="3597899"/>
              <a:ext cx="298962" cy="330378"/>
            </a:xfrm>
            <a:custGeom>
              <a:avLst/>
              <a:gdLst>
                <a:gd name="T0" fmla="*/ 495 w 2602"/>
                <a:gd name="T1" fmla="*/ 2874 h 2875"/>
                <a:gd name="T2" fmla="*/ 495 w 2602"/>
                <a:gd name="T3" fmla="*/ 2874 h 2875"/>
                <a:gd name="T4" fmla="*/ 495 w 2602"/>
                <a:gd name="T5" fmla="*/ 2874 h 2875"/>
                <a:gd name="T6" fmla="*/ 2601 w 2602"/>
                <a:gd name="T7" fmla="*/ 284 h 2875"/>
                <a:gd name="T8" fmla="*/ 2601 w 2602"/>
                <a:gd name="T9" fmla="*/ 284 h 2875"/>
                <a:gd name="T10" fmla="*/ 1668 w 2602"/>
                <a:gd name="T11" fmla="*/ 0 h 2875"/>
                <a:gd name="T12" fmla="*/ 0 w 2602"/>
                <a:gd name="T13" fmla="*/ 1677 h 2875"/>
                <a:gd name="T14" fmla="*/ 495 w 2602"/>
                <a:gd name="T15" fmla="*/ 2874 h 28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2" h="2875">
                  <a:moveTo>
                    <a:pt x="495" y="2874"/>
                  </a:moveTo>
                  <a:lnTo>
                    <a:pt x="495" y="2874"/>
                  </a:lnTo>
                  <a:lnTo>
                    <a:pt x="495" y="2874"/>
                  </a:lnTo>
                  <a:lnTo>
                    <a:pt x="2601" y="284"/>
                  </a:lnTo>
                  <a:lnTo>
                    <a:pt x="2601" y="284"/>
                  </a:lnTo>
                  <a:cubicBezTo>
                    <a:pt x="2334" y="102"/>
                    <a:pt x="2014" y="0"/>
                    <a:pt x="1668" y="0"/>
                  </a:cubicBezTo>
                  <a:cubicBezTo>
                    <a:pt x="745" y="0"/>
                    <a:pt x="0" y="751"/>
                    <a:pt x="0" y="1677"/>
                  </a:cubicBezTo>
                  <a:cubicBezTo>
                    <a:pt x="0" y="2145"/>
                    <a:pt x="189" y="2569"/>
                    <a:pt x="495"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3"/>
            <p:cNvSpPr>
              <a:spLocks noChangeArrowheads="1"/>
            </p:cNvSpPr>
            <p:nvPr/>
          </p:nvSpPr>
          <p:spPr bwMode="auto">
            <a:xfrm>
              <a:off x="1267194" y="3652624"/>
              <a:ext cx="299469" cy="330885"/>
            </a:xfrm>
            <a:custGeom>
              <a:avLst/>
              <a:gdLst>
                <a:gd name="T0" fmla="*/ 2106 w 2605"/>
                <a:gd name="T1" fmla="*/ 0 h 2881"/>
                <a:gd name="T2" fmla="*/ 2106 w 2605"/>
                <a:gd name="T3" fmla="*/ 0 h 2881"/>
                <a:gd name="T4" fmla="*/ 2106 w 2605"/>
                <a:gd name="T5" fmla="*/ 0 h 2881"/>
                <a:gd name="T6" fmla="*/ 0 w 2605"/>
                <a:gd name="T7" fmla="*/ 2593 h 2881"/>
                <a:gd name="T8" fmla="*/ 0 w 2605"/>
                <a:gd name="T9" fmla="*/ 2593 h 2881"/>
                <a:gd name="T10" fmla="*/ 934 w 2605"/>
                <a:gd name="T11" fmla="*/ 2880 h 2881"/>
                <a:gd name="T12" fmla="*/ 2604 w 2605"/>
                <a:gd name="T13" fmla="*/ 1198 h 2881"/>
                <a:gd name="T14" fmla="*/ 2106 w 2605"/>
                <a:gd name="T15" fmla="*/ 0 h 28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5" h="2881">
                  <a:moveTo>
                    <a:pt x="2106" y="0"/>
                  </a:moveTo>
                  <a:lnTo>
                    <a:pt x="2106" y="0"/>
                  </a:lnTo>
                  <a:lnTo>
                    <a:pt x="2106" y="0"/>
                  </a:lnTo>
                  <a:lnTo>
                    <a:pt x="0" y="2593"/>
                  </a:lnTo>
                  <a:lnTo>
                    <a:pt x="0" y="2593"/>
                  </a:lnTo>
                  <a:cubicBezTo>
                    <a:pt x="270" y="2773"/>
                    <a:pt x="588" y="2880"/>
                    <a:pt x="934" y="2880"/>
                  </a:cubicBezTo>
                  <a:cubicBezTo>
                    <a:pt x="1856" y="2880"/>
                    <a:pt x="2604" y="2127"/>
                    <a:pt x="2604" y="1198"/>
                  </a:cubicBezTo>
                  <a:cubicBezTo>
                    <a:pt x="2604" y="730"/>
                    <a:pt x="2415" y="306"/>
                    <a:pt x="2106"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1" name="Group 70"/>
          <p:cNvGrpSpPr/>
          <p:nvPr/>
        </p:nvGrpSpPr>
        <p:grpSpPr>
          <a:xfrm>
            <a:off x="1457420" y="4699365"/>
            <a:ext cx="285362" cy="286490"/>
            <a:chOff x="1182573" y="3597899"/>
            <a:chExt cx="384090" cy="385610"/>
          </a:xfrm>
          <a:solidFill>
            <a:schemeClr val="tx1"/>
          </a:solidFill>
        </p:grpSpPr>
        <p:sp>
          <p:nvSpPr>
            <p:cNvPr id="72" name="Freeform 2"/>
            <p:cNvSpPr>
              <a:spLocks noChangeArrowheads="1"/>
            </p:cNvSpPr>
            <p:nvPr/>
          </p:nvSpPr>
          <p:spPr bwMode="auto">
            <a:xfrm>
              <a:off x="1182573" y="3597899"/>
              <a:ext cx="298962" cy="330378"/>
            </a:xfrm>
            <a:custGeom>
              <a:avLst/>
              <a:gdLst>
                <a:gd name="T0" fmla="*/ 495 w 2602"/>
                <a:gd name="T1" fmla="*/ 2874 h 2875"/>
                <a:gd name="T2" fmla="*/ 495 w 2602"/>
                <a:gd name="T3" fmla="*/ 2874 h 2875"/>
                <a:gd name="T4" fmla="*/ 495 w 2602"/>
                <a:gd name="T5" fmla="*/ 2874 h 2875"/>
                <a:gd name="T6" fmla="*/ 2601 w 2602"/>
                <a:gd name="T7" fmla="*/ 284 h 2875"/>
                <a:gd name="T8" fmla="*/ 2601 w 2602"/>
                <a:gd name="T9" fmla="*/ 284 h 2875"/>
                <a:gd name="T10" fmla="*/ 1668 w 2602"/>
                <a:gd name="T11" fmla="*/ 0 h 2875"/>
                <a:gd name="T12" fmla="*/ 0 w 2602"/>
                <a:gd name="T13" fmla="*/ 1677 h 2875"/>
                <a:gd name="T14" fmla="*/ 495 w 2602"/>
                <a:gd name="T15" fmla="*/ 2874 h 28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2" h="2875">
                  <a:moveTo>
                    <a:pt x="495" y="2874"/>
                  </a:moveTo>
                  <a:lnTo>
                    <a:pt x="495" y="2874"/>
                  </a:lnTo>
                  <a:lnTo>
                    <a:pt x="495" y="2874"/>
                  </a:lnTo>
                  <a:lnTo>
                    <a:pt x="2601" y="284"/>
                  </a:lnTo>
                  <a:lnTo>
                    <a:pt x="2601" y="284"/>
                  </a:lnTo>
                  <a:cubicBezTo>
                    <a:pt x="2334" y="102"/>
                    <a:pt x="2014" y="0"/>
                    <a:pt x="1668" y="0"/>
                  </a:cubicBezTo>
                  <a:cubicBezTo>
                    <a:pt x="745" y="0"/>
                    <a:pt x="0" y="751"/>
                    <a:pt x="0" y="1677"/>
                  </a:cubicBezTo>
                  <a:cubicBezTo>
                    <a:pt x="0" y="2145"/>
                    <a:pt x="189" y="2569"/>
                    <a:pt x="495"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3"/>
            <p:cNvSpPr>
              <a:spLocks noChangeArrowheads="1"/>
            </p:cNvSpPr>
            <p:nvPr/>
          </p:nvSpPr>
          <p:spPr bwMode="auto">
            <a:xfrm>
              <a:off x="1267194" y="3652624"/>
              <a:ext cx="299469" cy="330885"/>
            </a:xfrm>
            <a:custGeom>
              <a:avLst/>
              <a:gdLst>
                <a:gd name="T0" fmla="*/ 2106 w 2605"/>
                <a:gd name="T1" fmla="*/ 0 h 2881"/>
                <a:gd name="T2" fmla="*/ 2106 w 2605"/>
                <a:gd name="T3" fmla="*/ 0 h 2881"/>
                <a:gd name="T4" fmla="*/ 2106 w 2605"/>
                <a:gd name="T5" fmla="*/ 0 h 2881"/>
                <a:gd name="T6" fmla="*/ 0 w 2605"/>
                <a:gd name="T7" fmla="*/ 2593 h 2881"/>
                <a:gd name="T8" fmla="*/ 0 w 2605"/>
                <a:gd name="T9" fmla="*/ 2593 h 2881"/>
                <a:gd name="T10" fmla="*/ 934 w 2605"/>
                <a:gd name="T11" fmla="*/ 2880 h 2881"/>
                <a:gd name="T12" fmla="*/ 2604 w 2605"/>
                <a:gd name="T13" fmla="*/ 1198 h 2881"/>
                <a:gd name="T14" fmla="*/ 2106 w 2605"/>
                <a:gd name="T15" fmla="*/ 0 h 28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5" h="2881">
                  <a:moveTo>
                    <a:pt x="2106" y="0"/>
                  </a:moveTo>
                  <a:lnTo>
                    <a:pt x="2106" y="0"/>
                  </a:lnTo>
                  <a:lnTo>
                    <a:pt x="2106" y="0"/>
                  </a:lnTo>
                  <a:lnTo>
                    <a:pt x="0" y="2593"/>
                  </a:lnTo>
                  <a:lnTo>
                    <a:pt x="0" y="2593"/>
                  </a:lnTo>
                  <a:cubicBezTo>
                    <a:pt x="270" y="2773"/>
                    <a:pt x="588" y="2880"/>
                    <a:pt x="934" y="2880"/>
                  </a:cubicBezTo>
                  <a:cubicBezTo>
                    <a:pt x="1856" y="2880"/>
                    <a:pt x="2604" y="2127"/>
                    <a:pt x="2604" y="1198"/>
                  </a:cubicBezTo>
                  <a:cubicBezTo>
                    <a:pt x="2604" y="730"/>
                    <a:pt x="2415" y="306"/>
                    <a:pt x="2106"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4" name="Group 73"/>
          <p:cNvGrpSpPr/>
          <p:nvPr/>
        </p:nvGrpSpPr>
        <p:grpSpPr>
          <a:xfrm>
            <a:off x="1457420" y="4227025"/>
            <a:ext cx="285362" cy="286490"/>
            <a:chOff x="1182573" y="3597899"/>
            <a:chExt cx="384090" cy="385610"/>
          </a:xfrm>
          <a:solidFill>
            <a:schemeClr val="tx1"/>
          </a:solidFill>
        </p:grpSpPr>
        <p:sp>
          <p:nvSpPr>
            <p:cNvPr id="75" name="Freeform 2"/>
            <p:cNvSpPr>
              <a:spLocks noChangeArrowheads="1"/>
            </p:cNvSpPr>
            <p:nvPr/>
          </p:nvSpPr>
          <p:spPr bwMode="auto">
            <a:xfrm>
              <a:off x="1182573" y="3597899"/>
              <a:ext cx="298962" cy="330378"/>
            </a:xfrm>
            <a:custGeom>
              <a:avLst/>
              <a:gdLst>
                <a:gd name="T0" fmla="*/ 495 w 2602"/>
                <a:gd name="T1" fmla="*/ 2874 h 2875"/>
                <a:gd name="T2" fmla="*/ 495 w 2602"/>
                <a:gd name="T3" fmla="*/ 2874 h 2875"/>
                <a:gd name="T4" fmla="*/ 495 w 2602"/>
                <a:gd name="T5" fmla="*/ 2874 h 2875"/>
                <a:gd name="T6" fmla="*/ 2601 w 2602"/>
                <a:gd name="T7" fmla="*/ 284 h 2875"/>
                <a:gd name="T8" fmla="*/ 2601 w 2602"/>
                <a:gd name="T9" fmla="*/ 284 h 2875"/>
                <a:gd name="T10" fmla="*/ 1668 w 2602"/>
                <a:gd name="T11" fmla="*/ 0 h 2875"/>
                <a:gd name="T12" fmla="*/ 0 w 2602"/>
                <a:gd name="T13" fmla="*/ 1677 h 2875"/>
                <a:gd name="T14" fmla="*/ 495 w 2602"/>
                <a:gd name="T15" fmla="*/ 2874 h 28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2" h="2875">
                  <a:moveTo>
                    <a:pt x="495" y="2874"/>
                  </a:moveTo>
                  <a:lnTo>
                    <a:pt x="495" y="2874"/>
                  </a:lnTo>
                  <a:lnTo>
                    <a:pt x="495" y="2874"/>
                  </a:lnTo>
                  <a:lnTo>
                    <a:pt x="2601" y="284"/>
                  </a:lnTo>
                  <a:lnTo>
                    <a:pt x="2601" y="284"/>
                  </a:lnTo>
                  <a:cubicBezTo>
                    <a:pt x="2334" y="102"/>
                    <a:pt x="2014" y="0"/>
                    <a:pt x="1668" y="0"/>
                  </a:cubicBezTo>
                  <a:cubicBezTo>
                    <a:pt x="745" y="0"/>
                    <a:pt x="0" y="751"/>
                    <a:pt x="0" y="1677"/>
                  </a:cubicBezTo>
                  <a:cubicBezTo>
                    <a:pt x="0" y="2145"/>
                    <a:pt x="189" y="2569"/>
                    <a:pt x="495"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 name="Freeform 3"/>
            <p:cNvSpPr>
              <a:spLocks noChangeArrowheads="1"/>
            </p:cNvSpPr>
            <p:nvPr/>
          </p:nvSpPr>
          <p:spPr bwMode="auto">
            <a:xfrm>
              <a:off x="1267194" y="3652624"/>
              <a:ext cx="299469" cy="330885"/>
            </a:xfrm>
            <a:custGeom>
              <a:avLst/>
              <a:gdLst>
                <a:gd name="T0" fmla="*/ 2106 w 2605"/>
                <a:gd name="T1" fmla="*/ 0 h 2881"/>
                <a:gd name="T2" fmla="*/ 2106 w 2605"/>
                <a:gd name="T3" fmla="*/ 0 h 2881"/>
                <a:gd name="T4" fmla="*/ 2106 w 2605"/>
                <a:gd name="T5" fmla="*/ 0 h 2881"/>
                <a:gd name="T6" fmla="*/ 0 w 2605"/>
                <a:gd name="T7" fmla="*/ 2593 h 2881"/>
                <a:gd name="T8" fmla="*/ 0 w 2605"/>
                <a:gd name="T9" fmla="*/ 2593 h 2881"/>
                <a:gd name="T10" fmla="*/ 934 w 2605"/>
                <a:gd name="T11" fmla="*/ 2880 h 2881"/>
                <a:gd name="T12" fmla="*/ 2604 w 2605"/>
                <a:gd name="T13" fmla="*/ 1198 h 2881"/>
                <a:gd name="T14" fmla="*/ 2106 w 2605"/>
                <a:gd name="T15" fmla="*/ 0 h 28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5" h="2881">
                  <a:moveTo>
                    <a:pt x="2106" y="0"/>
                  </a:moveTo>
                  <a:lnTo>
                    <a:pt x="2106" y="0"/>
                  </a:lnTo>
                  <a:lnTo>
                    <a:pt x="2106" y="0"/>
                  </a:lnTo>
                  <a:lnTo>
                    <a:pt x="0" y="2593"/>
                  </a:lnTo>
                  <a:lnTo>
                    <a:pt x="0" y="2593"/>
                  </a:lnTo>
                  <a:cubicBezTo>
                    <a:pt x="270" y="2773"/>
                    <a:pt x="588" y="2880"/>
                    <a:pt x="934" y="2880"/>
                  </a:cubicBezTo>
                  <a:cubicBezTo>
                    <a:pt x="1856" y="2880"/>
                    <a:pt x="2604" y="2127"/>
                    <a:pt x="2604" y="1198"/>
                  </a:cubicBezTo>
                  <a:cubicBezTo>
                    <a:pt x="2604" y="730"/>
                    <a:pt x="2415" y="306"/>
                    <a:pt x="2106"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7" name="Group 76"/>
          <p:cNvGrpSpPr/>
          <p:nvPr/>
        </p:nvGrpSpPr>
        <p:grpSpPr>
          <a:xfrm>
            <a:off x="1457420" y="3754685"/>
            <a:ext cx="285362" cy="286490"/>
            <a:chOff x="1182573" y="3597899"/>
            <a:chExt cx="384090" cy="385610"/>
          </a:xfrm>
          <a:solidFill>
            <a:schemeClr val="tx1"/>
          </a:solidFill>
        </p:grpSpPr>
        <p:sp>
          <p:nvSpPr>
            <p:cNvPr id="78" name="Freeform 2"/>
            <p:cNvSpPr>
              <a:spLocks noChangeArrowheads="1"/>
            </p:cNvSpPr>
            <p:nvPr/>
          </p:nvSpPr>
          <p:spPr bwMode="auto">
            <a:xfrm>
              <a:off x="1182573" y="3597899"/>
              <a:ext cx="298962" cy="330378"/>
            </a:xfrm>
            <a:custGeom>
              <a:avLst/>
              <a:gdLst>
                <a:gd name="T0" fmla="*/ 495 w 2602"/>
                <a:gd name="T1" fmla="*/ 2874 h 2875"/>
                <a:gd name="T2" fmla="*/ 495 w 2602"/>
                <a:gd name="T3" fmla="*/ 2874 h 2875"/>
                <a:gd name="T4" fmla="*/ 495 w 2602"/>
                <a:gd name="T5" fmla="*/ 2874 h 2875"/>
                <a:gd name="T6" fmla="*/ 2601 w 2602"/>
                <a:gd name="T7" fmla="*/ 284 h 2875"/>
                <a:gd name="T8" fmla="*/ 2601 w 2602"/>
                <a:gd name="T9" fmla="*/ 284 h 2875"/>
                <a:gd name="T10" fmla="*/ 1668 w 2602"/>
                <a:gd name="T11" fmla="*/ 0 h 2875"/>
                <a:gd name="T12" fmla="*/ 0 w 2602"/>
                <a:gd name="T13" fmla="*/ 1677 h 2875"/>
                <a:gd name="T14" fmla="*/ 495 w 2602"/>
                <a:gd name="T15" fmla="*/ 2874 h 28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2" h="2875">
                  <a:moveTo>
                    <a:pt x="495" y="2874"/>
                  </a:moveTo>
                  <a:lnTo>
                    <a:pt x="495" y="2874"/>
                  </a:lnTo>
                  <a:lnTo>
                    <a:pt x="495" y="2874"/>
                  </a:lnTo>
                  <a:lnTo>
                    <a:pt x="2601" y="284"/>
                  </a:lnTo>
                  <a:lnTo>
                    <a:pt x="2601" y="284"/>
                  </a:lnTo>
                  <a:cubicBezTo>
                    <a:pt x="2334" y="102"/>
                    <a:pt x="2014" y="0"/>
                    <a:pt x="1668" y="0"/>
                  </a:cubicBezTo>
                  <a:cubicBezTo>
                    <a:pt x="745" y="0"/>
                    <a:pt x="0" y="751"/>
                    <a:pt x="0" y="1677"/>
                  </a:cubicBezTo>
                  <a:cubicBezTo>
                    <a:pt x="0" y="2145"/>
                    <a:pt x="189" y="2569"/>
                    <a:pt x="495"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Freeform 3"/>
            <p:cNvSpPr>
              <a:spLocks noChangeArrowheads="1"/>
            </p:cNvSpPr>
            <p:nvPr/>
          </p:nvSpPr>
          <p:spPr bwMode="auto">
            <a:xfrm>
              <a:off x="1267194" y="3652624"/>
              <a:ext cx="299469" cy="330885"/>
            </a:xfrm>
            <a:custGeom>
              <a:avLst/>
              <a:gdLst>
                <a:gd name="T0" fmla="*/ 2106 w 2605"/>
                <a:gd name="T1" fmla="*/ 0 h 2881"/>
                <a:gd name="T2" fmla="*/ 2106 w 2605"/>
                <a:gd name="T3" fmla="*/ 0 h 2881"/>
                <a:gd name="T4" fmla="*/ 2106 w 2605"/>
                <a:gd name="T5" fmla="*/ 0 h 2881"/>
                <a:gd name="T6" fmla="*/ 0 w 2605"/>
                <a:gd name="T7" fmla="*/ 2593 h 2881"/>
                <a:gd name="T8" fmla="*/ 0 w 2605"/>
                <a:gd name="T9" fmla="*/ 2593 h 2881"/>
                <a:gd name="T10" fmla="*/ 934 w 2605"/>
                <a:gd name="T11" fmla="*/ 2880 h 2881"/>
                <a:gd name="T12" fmla="*/ 2604 w 2605"/>
                <a:gd name="T13" fmla="*/ 1198 h 2881"/>
                <a:gd name="T14" fmla="*/ 2106 w 2605"/>
                <a:gd name="T15" fmla="*/ 0 h 28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5" h="2881">
                  <a:moveTo>
                    <a:pt x="2106" y="0"/>
                  </a:moveTo>
                  <a:lnTo>
                    <a:pt x="2106" y="0"/>
                  </a:lnTo>
                  <a:lnTo>
                    <a:pt x="2106" y="0"/>
                  </a:lnTo>
                  <a:lnTo>
                    <a:pt x="0" y="2593"/>
                  </a:lnTo>
                  <a:lnTo>
                    <a:pt x="0" y="2593"/>
                  </a:lnTo>
                  <a:cubicBezTo>
                    <a:pt x="270" y="2773"/>
                    <a:pt x="588" y="2880"/>
                    <a:pt x="934" y="2880"/>
                  </a:cubicBezTo>
                  <a:cubicBezTo>
                    <a:pt x="1856" y="2880"/>
                    <a:pt x="2604" y="2127"/>
                    <a:pt x="2604" y="1198"/>
                  </a:cubicBezTo>
                  <a:cubicBezTo>
                    <a:pt x="2604" y="730"/>
                    <a:pt x="2415" y="306"/>
                    <a:pt x="2106"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80" name="Group 79"/>
          <p:cNvGrpSpPr/>
          <p:nvPr/>
        </p:nvGrpSpPr>
        <p:grpSpPr>
          <a:xfrm>
            <a:off x="1457420" y="3282345"/>
            <a:ext cx="285362" cy="286490"/>
            <a:chOff x="1182573" y="3597899"/>
            <a:chExt cx="384090" cy="385610"/>
          </a:xfrm>
          <a:solidFill>
            <a:schemeClr val="tx1"/>
          </a:solidFill>
        </p:grpSpPr>
        <p:sp>
          <p:nvSpPr>
            <p:cNvPr id="81" name="Freeform 2"/>
            <p:cNvSpPr>
              <a:spLocks noChangeArrowheads="1"/>
            </p:cNvSpPr>
            <p:nvPr/>
          </p:nvSpPr>
          <p:spPr bwMode="auto">
            <a:xfrm>
              <a:off x="1182573" y="3597899"/>
              <a:ext cx="298962" cy="330378"/>
            </a:xfrm>
            <a:custGeom>
              <a:avLst/>
              <a:gdLst>
                <a:gd name="T0" fmla="*/ 495 w 2602"/>
                <a:gd name="T1" fmla="*/ 2874 h 2875"/>
                <a:gd name="T2" fmla="*/ 495 w 2602"/>
                <a:gd name="T3" fmla="*/ 2874 h 2875"/>
                <a:gd name="T4" fmla="*/ 495 w 2602"/>
                <a:gd name="T5" fmla="*/ 2874 h 2875"/>
                <a:gd name="T6" fmla="*/ 2601 w 2602"/>
                <a:gd name="T7" fmla="*/ 284 h 2875"/>
                <a:gd name="T8" fmla="*/ 2601 w 2602"/>
                <a:gd name="T9" fmla="*/ 284 h 2875"/>
                <a:gd name="T10" fmla="*/ 1668 w 2602"/>
                <a:gd name="T11" fmla="*/ 0 h 2875"/>
                <a:gd name="T12" fmla="*/ 0 w 2602"/>
                <a:gd name="T13" fmla="*/ 1677 h 2875"/>
                <a:gd name="T14" fmla="*/ 495 w 2602"/>
                <a:gd name="T15" fmla="*/ 2874 h 28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2" h="2875">
                  <a:moveTo>
                    <a:pt x="495" y="2874"/>
                  </a:moveTo>
                  <a:lnTo>
                    <a:pt x="495" y="2874"/>
                  </a:lnTo>
                  <a:lnTo>
                    <a:pt x="495" y="2874"/>
                  </a:lnTo>
                  <a:lnTo>
                    <a:pt x="2601" y="284"/>
                  </a:lnTo>
                  <a:lnTo>
                    <a:pt x="2601" y="284"/>
                  </a:lnTo>
                  <a:cubicBezTo>
                    <a:pt x="2334" y="102"/>
                    <a:pt x="2014" y="0"/>
                    <a:pt x="1668" y="0"/>
                  </a:cubicBezTo>
                  <a:cubicBezTo>
                    <a:pt x="745" y="0"/>
                    <a:pt x="0" y="751"/>
                    <a:pt x="0" y="1677"/>
                  </a:cubicBezTo>
                  <a:cubicBezTo>
                    <a:pt x="0" y="2145"/>
                    <a:pt x="189" y="2569"/>
                    <a:pt x="495"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 name="Freeform 3"/>
            <p:cNvSpPr>
              <a:spLocks noChangeArrowheads="1"/>
            </p:cNvSpPr>
            <p:nvPr/>
          </p:nvSpPr>
          <p:spPr bwMode="auto">
            <a:xfrm>
              <a:off x="1267194" y="3652624"/>
              <a:ext cx="299469" cy="330885"/>
            </a:xfrm>
            <a:custGeom>
              <a:avLst/>
              <a:gdLst>
                <a:gd name="T0" fmla="*/ 2106 w 2605"/>
                <a:gd name="T1" fmla="*/ 0 h 2881"/>
                <a:gd name="T2" fmla="*/ 2106 w 2605"/>
                <a:gd name="T3" fmla="*/ 0 h 2881"/>
                <a:gd name="T4" fmla="*/ 2106 w 2605"/>
                <a:gd name="T5" fmla="*/ 0 h 2881"/>
                <a:gd name="T6" fmla="*/ 0 w 2605"/>
                <a:gd name="T7" fmla="*/ 2593 h 2881"/>
                <a:gd name="T8" fmla="*/ 0 w 2605"/>
                <a:gd name="T9" fmla="*/ 2593 h 2881"/>
                <a:gd name="T10" fmla="*/ 934 w 2605"/>
                <a:gd name="T11" fmla="*/ 2880 h 2881"/>
                <a:gd name="T12" fmla="*/ 2604 w 2605"/>
                <a:gd name="T13" fmla="*/ 1198 h 2881"/>
                <a:gd name="T14" fmla="*/ 2106 w 2605"/>
                <a:gd name="T15" fmla="*/ 0 h 28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5" h="2881">
                  <a:moveTo>
                    <a:pt x="2106" y="0"/>
                  </a:moveTo>
                  <a:lnTo>
                    <a:pt x="2106" y="0"/>
                  </a:lnTo>
                  <a:lnTo>
                    <a:pt x="2106" y="0"/>
                  </a:lnTo>
                  <a:lnTo>
                    <a:pt x="0" y="2593"/>
                  </a:lnTo>
                  <a:lnTo>
                    <a:pt x="0" y="2593"/>
                  </a:lnTo>
                  <a:cubicBezTo>
                    <a:pt x="270" y="2773"/>
                    <a:pt x="588" y="2880"/>
                    <a:pt x="934" y="2880"/>
                  </a:cubicBezTo>
                  <a:cubicBezTo>
                    <a:pt x="1856" y="2880"/>
                    <a:pt x="2604" y="2127"/>
                    <a:pt x="2604" y="1198"/>
                  </a:cubicBezTo>
                  <a:cubicBezTo>
                    <a:pt x="2604" y="730"/>
                    <a:pt x="2415" y="306"/>
                    <a:pt x="2106"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5" name="Rounded Rectangle 24"/>
          <p:cNvSpPr/>
          <p:nvPr/>
        </p:nvSpPr>
        <p:spPr>
          <a:xfrm>
            <a:off x="750171" y="3082731"/>
            <a:ext cx="1207350" cy="2532120"/>
          </a:xfrm>
          <a:prstGeom prst="roundRect">
            <a:avLst>
              <a:gd name="adj" fmla="val 1064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816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 fill="hold"/>
                                        <p:tgtEl>
                                          <p:spTgt spid="53"/>
                                        </p:tgtEl>
                                        <p:attrNameLst>
                                          <p:attrName>r</p:attrName>
                                        </p:attrNameLst>
                                      </p:cBhvr>
                                    </p:animRot>
                                  </p:childTnLst>
                                </p:cTn>
                              </p:par>
                              <p:par>
                                <p:cTn id="7" presetID="8" presetClass="emph" presetSubtype="0" fill="hold" nodeType="withEffect">
                                  <p:stCondLst>
                                    <p:cond delay="0"/>
                                  </p:stCondLst>
                                  <p:childTnLst>
                                    <p:animRot by="21600000">
                                      <p:cBhvr>
                                        <p:cTn id="8" dur="500" fill="hold"/>
                                        <p:tgtEl>
                                          <p:spTgt spid="9"/>
                                        </p:tgtEl>
                                        <p:attrNameLst>
                                          <p:attrName>r</p:attrName>
                                        </p:attrNameLst>
                                      </p:cBhvr>
                                    </p:animRot>
                                  </p:childTnLst>
                                </p:cTn>
                              </p:par>
                              <p:par>
                                <p:cTn id="9" presetID="8" presetClass="emph" presetSubtype="0" fill="hold" nodeType="withEffect">
                                  <p:stCondLst>
                                    <p:cond delay="0"/>
                                  </p:stCondLst>
                                  <p:childTnLst>
                                    <p:animRot by="21600000">
                                      <p:cBhvr>
                                        <p:cTn id="10" dur="5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44600"/>
          </a:xfrm>
        </p:spPr>
        <p:txBody>
          <a:bodyPr/>
          <a:lstStyle/>
          <a:p>
            <a:r>
              <a:rPr lang="en-US" altLang="en-US" sz="2800" dirty="0">
                <a:solidFill>
                  <a:schemeClr val="tx1"/>
                </a:solidFill>
                <a:latin typeface="Arial" charset="0"/>
              </a:rPr>
              <a:t>Case Study #5:</a:t>
            </a:r>
            <a:br>
              <a:rPr lang="en-US" altLang="en-US" sz="2800" dirty="0">
                <a:latin typeface="Arial" charset="0"/>
              </a:rPr>
            </a:br>
            <a:r>
              <a:rPr lang="en-CA" sz="2800" dirty="0"/>
              <a:t>SSRI/SNRI Product Monographs Warn about Fracture Risk*</a:t>
            </a:r>
          </a:p>
        </p:txBody>
      </p:sp>
      <p:sp>
        <p:nvSpPr>
          <p:cNvPr id="3" name="Content Placeholder 2"/>
          <p:cNvSpPr>
            <a:spLocks noGrp="1"/>
          </p:cNvSpPr>
          <p:nvPr>
            <p:ph idx="1"/>
          </p:nvPr>
        </p:nvSpPr>
        <p:spPr/>
        <p:txBody>
          <a:bodyPr/>
          <a:lstStyle/>
          <a:p>
            <a:r>
              <a:rPr lang="en-CA" sz="2000" dirty="0"/>
              <a:t>Epidemiological studies show an increased risk of bone fractures following exposure to some antidepressants, including SSRIs/SNRIs. </a:t>
            </a:r>
          </a:p>
          <a:p>
            <a:r>
              <a:rPr lang="en-CA" sz="2000" dirty="0"/>
              <a:t>Elderly patients and patients with important risk factors for bone fractures should be advised of possible adverse events which increase the risk of falls, such as dizziness and orthostatic hypotension, especially at the early stages of treatment but also soon after withdrawal. </a:t>
            </a:r>
          </a:p>
          <a:p>
            <a:r>
              <a:rPr lang="en-CA" sz="2000" dirty="0"/>
              <a:t>Until further information becomes available, a possible effect on bone mineral density with long term treatment with SSRIs/SNRIs… cannot be excluded, and may be a potential concern for patients with osteoporosis or major risk factors for bone fractures.</a:t>
            </a:r>
          </a:p>
        </p:txBody>
      </p:sp>
      <p:sp>
        <p:nvSpPr>
          <p:cNvPr id="4" name="TextBox 3"/>
          <p:cNvSpPr txBox="1"/>
          <p:nvPr/>
        </p:nvSpPr>
        <p:spPr>
          <a:xfrm>
            <a:off x="468314" y="6216819"/>
            <a:ext cx="7328150" cy="507831"/>
          </a:xfrm>
          <a:prstGeom prst="rect">
            <a:avLst/>
          </a:prstGeom>
          <a:noFill/>
        </p:spPr>
        <p:txBody>
          <a:bodyPr wrap="square" lIns="0" rtlCol="0" anchor="b">
            <a:spAutoFit/>
          </a:bodyPr>
          <a:lstStyle/>
          <a:p>
            <a:r>
              <a:rPr lang="en-CA" sz="900" dirty="0">
                <a:latin typeface="Arial" charset="0"/>
              </a:rPr>
              <a:t>*Accessed March 17, 2017. </a:t>
            </a:r>
          </a:p>
          <a:p>
            <a:r>
              <a:rPr lang="en-CA" sz="900" dirty="0">
                <a:latin typeface="Arial" charset="0"/>
              </a:rPr>
              <a:t>Product Monographs of Prozac</a:t>
            </a:r>
            <a:r>
              <a:rPr lang="en-CA" sz="900" baseline="30000" dirty="0">
                <a:latin typeface="Arial" charset="0"/>
              </a:rPr>
              <a:t> ®  </a:t>
            </a:r>
            <a:r>
              <a:rPr lang="en-CA" sz="900" dirty="0">
                <a:latin typeface="Arial" charset="0"/>
              </a:rPr>
              <a:t>(fluoxetine), Zoloft</a:t>
            </a:r>
            <a:r>
              <a:rPr lang="en-CA" sz="900" baseline="30000" dirty="0">
                <a:latin typeface="Arial" charset="0"/>
              </a:rPr>
              <a:t>® </a:t>
            </a:r>
            <a:r>
              <a:rPr lang="en-CA" sz="900" dirty="0">
                <a:latin typeface="Arial" charset="0"/>
              </a:rPr>
              <a:t> (sertraline), </a:t>
            </a:r>
            <a:r>
              <a:rPr lang="en-CA" sz="900" dirty="0" err="1">
                <a:latin typeface="Arial" charset="0"/>
              </a:rPr>
              <a:t>Celexa</a:t>
            </a:r>
            <a:r>
              <a:rPr lang="en-CA" sz="900" baseline="30000" dirty="0">
                <a:latin typeface="Arial" charset="0"/>
              </a:rPr>
              <a:t>®</a:t>
            </a:r>
            <a:r>
              <a:rPr lang="en-CA" sz="900" dirty="0">
                <a:latin typeface="Arial" charset="0"/>
              </a:rPr>
              <a:t> (citalopram), </a:t>
            </a:r>
            <a:r>
              <a:rPr lang="en-CA" sz="900" dirty="0" err="1">
                <a:latin typeface="Arial" charset="0"/>
              </a:rPr>
              <a:t>Cipralex</a:t>
            </a:r>
            <a:r>
              <a:rPr lang="en-CA" sz="900" baseline="30000" dirty="0">
                <a:latin typeface="Arial" charset="0"/>
              </a:rPr>
              <a:t>®</a:t>
            </a:r>
            <a:r>
              <a:rPr lang="en-CA" sz="900" dirty="0">
                <a:latin typeface="Arial" charset="0"/>
              </a:rPr>
              <a:t> (escitalopram), Paxil</a:t>
            </a:r>
            <a:r>
              <a:rPr lang="en-CA" sz="900" baseline="30000" dirty="0">
                <a:latin typeface="Arial" charset="0"/>
              </a:rPr>
              <a:t>®</a:t>
            </a:r>
            <a:r>
              <a:rPr lang="en-CA" sz="900" dirty="0">
                <a:latin typeface="Arial" charset="0"/>
              </a:rPr>
              <a:t> (paroxetine), </a:t>
            </a:r>
            <a:br>
              <a:rPr lang="en-CA" sz="900" dirty="0">
                <a:latin typeface="Arial" charset="0"/>
              </a:rPr>
            </a:br>
            <a:r>
              <a:rPr lang="en-CA" sz="900" dirty="0">
                <a:latin typeface="Arial" charset="0"/>
              </a:rPr>
              <a:t>Effexor XR</a:t>
            </a:r>
            <a:r>
              <a:rPr lang="en-CA" sz="900" baseline="30000" dirty="0">
                <a:latin typeface="Arial" charset="0"/>
              </a:rPr>
              <a:t>®</a:t>
            </a:r>
            <a:r>
              <a:rPr lang="en-CA" sz="900" dirty="0">
                <a:latin typeface="Arial" charset="0"/>
              </a:rPr>
              <a:t> (venlafaxine), Cymbalta</a:t>
            </a:r>
            <a:r>
              <a:rPr lang="en-CA" sz="900" baseline="30000" dirty="0">
                <a:latin typeface="Arial" charset="0"/>
              </a:rPr>
              <a:t>®</a:t>
            </a:r>
            <a:r>
              <a:rPr lang="en-CA" sz="900" dirty="0">
                <a:latin typeface="Arial" charset="0"/>
              </a:rPr>
              <a:t> (duloxetine), </a:t>
            </a:r>
            <a:r>
              <a:rPr lang="en-CA" sz="900" dirty="0" err="1">
                <a:latin typeface="Arial" charset="0"/>
              </a:rPr>
              <a:t>Pristiq</a:t>
            </a:r>
            <a:r>
              <a:rPr lang="en-CA" sz="900" baseline="30000" dirty="0">
                <a:latin typeface="Arial" charset="0"/>
              </a:rPr>
              <a:t>®</a:t>
            </a:r>
            <a:r>
              <a:rPr lang="en-CA" sz="900" dirty="0">
                <a:latin typeface="Arial" charset="0"/>
              </a:rPr>
              <a:t> (</a:t>
            </a:r>
            <a:r>
              <a:rPr lang="en-CA" sz="900" dirty="0" err="1">
                <a:latin typeface="Arial" charset="0"/>
              </a:rPr>
              <a:t>desvenlafaxine</a:t>
            </a:r>
            <a:r>
              <a:rPr lang="en-CA" sz="900" dirty="0">
                <a:latin typeface="Arial" charset="0"/>
              </a:rPr>
              <a:t>), </a:t>
            </a:r>
            <a:r>
              <a:rPr lang="en-CA" sz="900" dirty="0" err="1">
                <a:latin typeface="Arial" charset="0"/>
              </a:rPr>
              <a:t>Trintellix</a:t>
            </a:r>
            <a:r>
              <a:rPr lang="en-CA" sz="900" baseline="30000" dirty="0">
                <a:latin typeface="Arial" charset="0"/>
              </a:rPr>
              <a:t>®</a:t>
            </a:r>
            <a:r>
              <a:rPr lang="en-CA" sz="900" dirty="0">
                <a:latin typeface="Arial" charset="0"/>
              </a:rPr>
              <a:t> (</a:t>
            </a:r>
            <a:r>
              <a:rPr lang="en-CA" sz="900" dirty="0" err="1">
                <a:latin typeface="Arial" charset="0"/>
              </a:rPr>
              <a:t>vortioxetine</a:t>
            </a:r>
            <a:r>
              <a:rPr lang="en-CA" sz="900" dirty="0">
                <a:latin typeface="Arial" charset="0"/>
              </a:rPr>
              <a:t>)</a:t>
            </a:r>
          </a:p>
        </p:txBody>
      </p:sp>
    </p:spTree>
    <p:extLst>
      <p:ext uri="{BB962C8B-B14F-4D97-AF65-F5344CB8AC3E}">
        <p14:creationId xmlns:p14="http://schemas.microsoft.com/office/powerpoint/2010/main" val="1526034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9" name="Group 258"/>
          <p:cNvGrpSpPr/>
          <p:nvPr/>
        </p:nvGrpSpPr>
        <p:grpSpPr>
          <a:xfrm>
            <a:off x="1208355" y="1389131"/>
            <a:ext cx="6663129" cy="5095191"/>
            <a:chOff x="2780607" y="-148281"/>
            <a:chExt cx="8884172" cy="6793588"/>
          </a:xfrm>
          <a:gradFill>
            <a:gsLst>
              <a:gs pos="1000">
                <a:srgbClr val="131218">
                  <a:lumMod val="93000"/>
                  <a:lumOff val="7000"/>
                </a:srgbClr>
              </a:gs>
              <a:gs pos="87000">
                <a:srgbClr val="252061"/>
              </a:gs>
            </a:gsLst>
            <a:lin ang="1800000" scaled="0"/>
          </a:gradFill>
        </p:grpSpPr>
        <p:sp>
          <p:nvSpPr>
            <p:cNvPr id="260" name="Freeform 99"/>
            <p:cNvSpPr>
              <a:spLocks noChangeArrowheads="1"/>
            </p:cNvSpPr>
            <p:nvPr/>
          </p:nvSpPr>
          <p:spPr bwMode="auto">
            <a:xfrm>
              <a:off x="6733642" y="195461"/>
              <a:ext cx="71873" cy="59374"/>
            </a:xfrm>
            <a:custGeom>
              <a:avLst/>
              <a:gdLst>
                <a:gd name="T0" fmla="*/ 65 w 105"/>
                <a:gd name="T1" fmla="*/ 0 h 86"/>
                <a:gd name="T2" fmla="*/ 65 w 105"/>
                <a:gd name="T3" fmla="*/ 0 h 86"/>
                <a:gd name="T4" fmla="*/ 65 w 105"/>
                <a:gd name="T5" fmla="*/ 0 h 86"/>
                <a:gd name="T6" fmla="*/ 65 w 105"/>
                <a:gd name="T7" fmla="*/ 20 h 86"/>
                <a:gd name="T8" fmla="*/ 65 w 105"/>
                <a:gd name="T9" fmla="*/ 20 h 86"/>
                <a:gd name="T10" fmla="*/ 0 w 105"/>
                <a:gd name="T11" fmla="*/ 63 h 86"/>
                <a:gd name="T12" fmla="*/ 94 w 105"/>
                <a:gd name="T13" fmla="*/ 85 h 86"/>
                <a:gd name="T14" fmla="*/ 65 w 105"/>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6">
                  <a:moveTo>
                    <a:pt x="65" y="0"/>
                  </a:moveTo>
                  <a:lnTo>
                    <a:pt x="65" y="0"/>
                  </a:lnTo>
                  <a:lnTo>
                    <a:pt x="65" y="0"/>
                  </a:lnTo>
                  <a:lnTo>
                    <a:pt x="65" y="20"/>
                  </a:lnTo>
                  <a:lnTo>
                    <a:pt x="65" y="20"/>
                  </a:lnTo>
                  <a:cubicBezTo>
                    <a:pt x="32" y="7"/>
                    <a:pt x="5" y="34"/>
                    <a:pt x="0" y="63"/>
                  </a:cubicBezTo>
                  <a:cubicBezTo>
                    <a:pt x="28" y="78"/>
                    <a:pt x="62" y="85"/>
                    <a:pt x="94" y="85"/>
                  </a:cubicBezTo>
                  <a:cubicBezTo>
                    <a:pt x="104" y="52"/>
                    <a:pt x="92" y="20"/>
                    <a:pt x="65" y="0"/>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61" name="Freeform 100"/>
            <p:cNvSpPr>
              <a:spLocks noChangeArrowheads="1"/>
            </p:cNvSpPr>
            <p:nvPr/>
          </p:nvSpPr>
          <p:spPr bwMode="auto">
            <a:xfrm>
              <a:off x="6502397" y="292334"/>
              <a:ext cx="796857" cy="481239"/>
            </a:xfrm>
            <a:custGeom>
              <a:avLst/>
              <a:gdLst>
                <a:gd name="T0" fmla="*/ 623 w 1129"/>
                <a:gd name="T1" fmla="*/ 662 h 683"/>
                <a:gd name="T2" fmla="*/ 623 w 1129"/>
                <a:gd name="T3" fmla="*/ 662 h 683"/>
                <a:gd name="T4" fmla="*/ 623 w 1129"/>
                <a:gd name="T5" fmla="*/ 662 h 683"/>
                <a:gd name="T6" fmla="*/ 623 w 1129"/>
                <a:gd name="T7" fmla="*/ 662 h 683"/>
                <a:gd name="T8" fmla="*/ 774 w 1129"/>
                <a:gd name="T9" fmla="*/ 648 h 683"/>
                <a:gd name="T10" fmla="*/ 945 w 1129"/>
                <a:gd name="T11" fmla="*/ 569 h 683"/>
                <a:gd name="T12" fmla="*/ 1051 w 1129"/>
                <a:gd name="T13" fmla="*/ 586 h 683"/>
                <a:gd name="T14" fmla="*/ 1092 w 1129"/>
                <a:gd name="T15" fmla="*/ 418 h 683"/>
                <a:gd name="T16" fmla="*/ 1085 w 1129"/>
                <a:gd name="T17" fmla="*/ 312 h 683"/>
                <a:gd name="T18" fmla="*/ 985 w 1129"/>
                <a:gd name="T19" fmla="*/ 277 h 683"/>
                <a:gd name="T20" fmla="*/ 817 w 1129"/>
                <a:gd name="T21" fmla="*/ 298 h 683"/>
                <a:gd name="T22" fmla="*/ 760 w 1129"/>
                <a:gd name="T23" fmla="*/ 340 h 683"/>
                <a:gd name="T24" fmla="*/ 708 w 1129"/>
                <a:gd name="T25" fmla="*/ 343 h 683"/>
                <a:gd name="T26" fmla="*/ 589 w 1129"/>
                <a:gd name="T27" fmla="*/ 395 h 683"/>
                <a:gd name="T28" fmla="*/ 479 w 1129"/>
                <a:gd name="T29" fmla="*/ 321 h 683"/>
                <a:gd name="T30" fmla="*/ 366 w 1129"/>
                <a:gd name="T31" fmla="*/ 277 h 683"/>
                <a:gd name="T32" fmla="*/ 412 w 1129"/>
                <a:gd name="T33" fmla="*/ 171 h 683"/>
                <a:gd name="T34" fmla="*/ 328 w 1129"/>
                <a:gd name="T35" fmla="*/ 114 h 683"/>
                <a:gd name="T36" fmla="*/ 206 w 1129"/>
                <a:gd name="T37" fmla="*/ 139 h 683"/>
                <a:gd name="T38" fmla="*/ 168 w 1129"/>
                <a:gd name="T39" fmla="*/ 80 h 683"/>
                <a:gd name="T40" fmla="*/ 168 w 1129"/>
                <a:gd name="T41" fmla="*/ 80 h 683"/>
                <a:gd name="T42" fmla="*/ 148 w 1129"/>
                <a:gd name="T43" fmla="*/ 73 h 683"/>
                <a:gd name="T44" fmla="*/ 148 w 1129"/>
                <a:gd name="T45" fmla="*/ 73 h 683"/>
                <a:gd name="T46" fmla="*/ 10 w 1129"/>
                <a:gd name="T47" fmla="*/ 111 h 683"/>
                <a:gd name="T48" fmla="*/ 159 w 1129"/>
                <a:gd name="T49" fmla="*/ 219 h 683"/>
                <a:gd name="T50" fmla="*/ 253 w 1129"/>
                <a:gd name="T51" fmla="*/ 235 h 683"/>
                <a:gd name="T52" fmla="*/ 396 w 1129"/>
                <a:gd name="T53" fmla="*/ 654 h 683"/>
                <a:gd name="T54" fmla="*/ 532 w 1129"/>
                <a:gd name="T55" fmla="*/ 594 h 683"/>
                <a:gd name="T56" fmla="*/ 623 w 1129"/>
                <a:gd name="T57" fmla="*/ 662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9" h="683">
                  <a:moveTo>
                    <a:pt x="623" y="662"/>
                  </a:moveTo>
                  <a:lnTo>
                    <a:pt x="623" y="662"/>
                  </a:lnTo>
                  <a:lnTo>
                    <a:pt x="623" y="662"/>
                  </a:lnTo>
                  <a:lnTo>
                    <a:pt x="623" y="662"/>
                  </a:lnTo>
                  <a:cubicBezTo>
                    <a:pt x="666" y="671"/>
                    <a:pt x="732" y="655"/>
                    <a:pt x="774" y="648"/>
                  </a:cubicBezTo>
                  <a:cubicBezTo>
                    <a:pt x="842" y="637"/>
                    <a:pt x="887" y="575"/>
                    <a:pt x="945" y="569"/>
                  </a:cubicBezTo>
                  <a:cubicBezTo>
                    <a:pt x="985" y="564"/>
                    <a:pt x="999" y="613"/>
                    <a:pt x="1051" y="586"/>
                  </a:cubicBezTo>
                  <a:cubicBezTo>
                    <a:pt x="1109" y="557"/>
                    <a:pt x="1117" y="474"/>
                    <a:pt x="1092" y="418"/>
                  </a:cubicBezTo>
                  <a:cubicBezTo>
                    <a:pt x="1078" y="390"/>
                    <a:pt x="1128" y="356"/>
                    <a:pt x="1085" y="312"/>
                  </a:cubicBezTo>
                  <a:cubicBezTo>
                    <a:pt x="1056" y="282"/>
                    <a:pt x="1023" y="283"/>
                    <a:pt x="985" y="277"/>
                  </a:cubicBezTo>
                  <a:cubicBezTo>
                    <a:pt x="934" y="273"/>
                    <a:pt x="864" y="276"/>
                    <a:pt x="817" y="298"/>
                  </a:cubicBezTo>
                  <a:cubicBezTo>
                    <a:pt x="796" y="306"/>
                    <a:pt x="782" y="333"/>
                    <a:pt x="760" y="340"/>
                  </a:cubicBezTo>
                  <a:cubicBezTo>
                    <a:pt x="748" y="345"/>
                    <a:pt x="716" y="342"/>
                    <a:pt x="708" y="343"/>
                  </a:cubicBezTo>
                  <a:cubicBezTo>
                    <a:pt x="655" y="370"/>
                    <a:pt x="653" y="392"/>
                    <a:pt x="589" y="395"/>
                  </a:cubicBezTo>
                  <a:cubicBezTo>
                    <a:pt x="495" y="399"/>
                    <a:pt x="534" y="354"/>
                    <a:pt x="479" y="321"/>
                  </a:cubicBezTo>
                  <a:cubicBezTo>
                    <a:pt x="433" y="290"/>
                    <a:pt x="374" y="354"/>
                    <a:pt x="366" y="277"/>
                  </a:cubicBezTo>
                  <a:cubicBezTo>
                    <a:pt x="358" y="230"/>
                    <a:pt x="424" y="212"/>
                    <a:pt x="412" y="171"/>
                  </a:cubicBezTo>
                  <a:cubicBezTo>
                    <a:pt x="413" y="177"/>
                    <a:pt x="327" y="114"/>
                    <a:pt x="328" y="114"/>
                  </a:cubicBezTo>
                  <a:cubicBezTo>
                    <a:pt x="284" y="101"/>
                    <a:pt x="253" y="139"/>
                    <a:pt x="206" y="139"/>
                  </a:cubicBezTo>
                  <a:cubicBezTo>
                    <a:pt x="211" y="98"/>
                    <a:pt x="211" y="86"/>
                    <a:pt x="168" y="80"/>
                  </a:cubicBezTo>
                  <a:lnTo>
                    <a:pt x="168" y="80"/>
                  </a:lnTo>
                  <a:lnTo>
                    <a:pt x="148" y="73"/>
                  </a:lnTo>
                  <a:lnTo>
                    <a:pt x="148" y="73"/>
                  </a:lnTo>
                  <a:cubicBezTo>
                    <a:pt x="80" y="11"/>
                    <a:pt x="0" y="0"/>
                    <a:pt x="10" y="111"/>
                  </a:cubicBezTo>
                  <a:cubicBezTo>
                    <a:pt x="54" y="141"/>
                    <a:pt x="105" y="205"/>
                    <a:pt x="159" y="219"/>
                  </a:cubicBezTo>
                  <a:cubicBezTo>
                    <a:pt x="200" y="230"/>
                    <a:pt x="221" y="194"/>
                    <a:pt x="253" y="235"/>
                  </a:cubicBezTo>
                  <a:cubicBezTo>
                    <a:pt x="331" y="335"/>
                    <a:pt x="259" y="602"/>
                    <a:pt x="396" y="654"/>
                  </a:cubicBezTo>
                  <a:cubicBezTo>
                    <a:pt x="472" y="682"/>
                    <a:pt x="479" y="627"/>
                    <a:pt x="532" y="594"/>
                  </a:cubicBezTo>
                  <a:cubicBezTo>
                    <a:pt x="570" y="615"/>
                    <a:pt x="579" y="652"/>
                    <a:pt x="623" y="662"/>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62" name="Freeform 101"/>
            <p:cNvSpPr>
              <a:spLocks noChangeArrowheads="1"/>
            </p:cNvSpPr>
            <p:nvPr/>
          </p:nvSpPr>
          <p:spPr bwMode="auto">
            <a:xfrm>
              <a:off x="7330503" y="826696"/>
              <a:ext cx="284369" cy="209370"/>
            </a:xfrm>
            <a:custGeom>
              <a:avLst/>
              <a:gdLst>
                <a:gd name="T0" fmla="*/ 12 w 406"/>
                <a:gd name="T1" fmla="*/ 103 h 302"/>
                <a:gd name="T2" fmla="*/ 12 w 406"/>
                <a:gd name="T3" fmla="*/ 103 h 302"/>
                <a:gd name="T4" fmla="*/ 12 w 406"/>
                <a:gd name="T5" fmla="*/ 103 h 302"/>
                <a:gd name="T6" fmla="*/ 12 w 406"/>
                <a:gd name="T7" fmla="*/ 103 h 302"/>
                <a:gd name="T8" fmla="*/ 67 w 406"/>
                <a:gd name="T9" fmla="*/ 196 h 302"/>
                <a:gd name="T10" fmla="*/ 190 w 406"/>
                <a:gd name="T11" fmla="*/ 201 h 302"/>
                <a:gd name="T12" fmla="*/ 297 w 406"/>
                <a:gd name="T13" fmla="*/ 189 h 302"/>
                <a:gd name="T14" fmla="*/ 291 w 406"/>
                <a:gd name="T15" fmla="*/ 43 h 302"/>
                <a:gd name="T16" fmla="*/ 67 w 406"/>
                <a:gd name="T17" fmla="*/ 30 h 302"/>
                <a:gd name="T18" fmla="*/ 12 w 406"/>
                <a:gd name="T19" fmla="*/ 103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 h="302">
                  <a:moveTo>
                    <a:pt x="12" y="103"/>
                  </a:moveTo>
                  <a:lnTo>
                    <a:pt x="12" y="103"/>
                  </a:lnTo>
                  <a:lnTo>
                    <a:pt x="12" y="103"/>
                  </a:lnTo>
                  <a:lnTo>
                    <a:pt x="12" y="103"/>
                  </a:lnTo>
                  <a:cubicBezTo>
                    <a:pt x="22" y="127"/>
                    <a:pt x="45" y="157"/>
                    <a:pt x="67" y="196"/>
                  </a:cubicBezTo>
                  <a:cubicBezTo>
                    <a:pt x="122" y="301"/>
                    <a:pt x="111" y="248"/>
                    <a:pt x="190" y="201"/>
                  </a:cubicBezTo>
                  <a:cubicBezTo>
                    <a:pt x="231" y="176"/>
                    <a:pt x="252" y="194"/>
                    <a:pt x="297" y="189"/>
                  </a:cubicBezTo>
                  <a:cubicBezTo>
                    <a:pt x="405" y="173"/>
                    <a:pt x="361" y="94"/>
                    <a:pt x="291" y="43"/>
                  </a:cubicBezTo>
                  <a:cubicBezTo>
                    <a:pt x="236" y="0"/>
                    <a:pt x="127" y="11"/>
                    <a:pt x="67" y="30"/>
                  </a:cubicBezTo>
                  <a:cubicBezTo>
                    <a:pt x="6" y="52"/>
                    <a:pt x="0" y="73"/>
                    <a:pt x="12" y="103"/>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63" name="Freeform 102"/>
            <p:cNvSpPr>
              <a:spLocks noChangeArrowheads="1"/>
            </p:cNvSpPr>
            <p:nvPr/>
          </p:nvSpPr>
          <p:spPr bwMode="auto">
            <a:xfrm>
              <a:off x="6521147" y="161087"/>
              <a:ext cx="171871" cy="87498"/>
            </a:xfrm>
            <a:custGeom>
              <a:avLst/>
              <a:gdLst>
                <a:gd name="T0" fmla="*/ 170 w 245"/>
                <a:gd name="T1" fmla="*/ 107 h 129"/>
                <a:gd name="T2" fmla="*/ 170 w 245"/>
                <a:gd name="T3" fmla="*/ 107 h 129"/>
                <a:gd name="T4" fmla="*/ 170 w 245"/>
                <a:gd name="T5" fmla="*/ 107 h 129"/>
                <a:gd name="T6" fmla="*/ 170 w 245"/>
                <a:gd name="T7" fmla="*/ 107 h 129"/>
                <a:gd name="T8" fmla="*/ 91 w 245"/>
                <a:gd name="T9" fmla="*/ 12 h 129"/>
                <a:gd name="T10" fmla="*/ 10 w 245"/>
                <a:gd name="T11" fmla="*/ 66 h 129"/>
                <a:gd name="T12" fmla="*/ 95 w 245"/>
                <a:gd name="T13" fmla="*/ 87 h 129"/>
                <a:gd name="T14" fmla="*/ 170 w 245"/>
                <a:gd name="T15" fmla="*/ 107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29">
                  <a:moveTo>
                    <a:pt x="170" y="107"/>
                  </a:moveTo>
                  <a:lnTo>
                    <a:pt x="170" y="107"/>
                  </a:lnTo>
                  <a:lnTo>
                    <a:pt x="170" y="107"/>
                  </a:lnTo>
                  <a:lnTo>
                    <a:pt x="170" y="107"/>
                  </a:lnTo>
                  <a:cubicBezTo>
                    <a:pt x="244" y="55"/>
                    <a:pt x="148" y="0"/>
                    <a:pt x="91" y="12"/>
                  </a:cubicBezTo>
                  <a:cubicBezTo>
                    <a:pt x="49" y="9"/>
                    <a:pt x="0" y="21"/>
                    <a:pt x="10" y="66"/>
                  </a:cubicBezTo>
                  <a:cubicBezTo>
                    <a:pt x="49" y="68"/>
                    <a:pt x="72" y="80"/>
                    <a:pt x="95" y="87"/>
                  </a:cubicBezTo>
                  <a:cubicBezTo>
                    <a:pt x="118" y="94"/>
                    <a:pt x="137" y="128"/>
                    <a:pt x="170" y="107"/>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64" name="Freeform 105"/>
            <p:cNvSpPr>
              <a:spLocks noChangeArrowheads="1"/>
            </p:cNvSpPr>
            <p:nvPr/>
          </p:nvSpPr>
          <p:spPr bwMode="auto">
            <a:xfrm>
              <a:off x="6283652" y="1598552"/>
              <a:ext cx="262494" cy="281243"/>
            </a:xfrm>
            <a:custGeom>
              <a:avLst/>
              <a:gdLst>
                <a:gd name="T0" fmla="*/ 238 w 376"/>
                <a:gd name="T1" fmla="*/ 130 h 400"/>
                <a:gd name="T2" fmla="*/ 238 w 376"/>
                <a:gd name="T3" fmla="*/ 130 h 400"/>
                <a:gd name="T4" fmla="*/ 238 w 376"/>
                <a:gd name="T5" fmla="*/ 130 h 400"/>
                <a:gd name="T6" fmla="*/ 238 w 376"/>
                <a:gd name="T7" fmla="*/ 130 h 400"/>
                <a:gd name="T8" fmla="*/ 128 w 376"/>
                <a:gd name="T9" fmla="*/ 75 h 400"/>
                <a:gd name="T10" fmla="*/ 103 w 376"/>
                <a:gd name="T11" fmla="*/ 189 h 400"/>
                <a:gd name="T12" fmla="*/ 71 w 376"/>
                <a:gd name="T13" fmla="*/ 331 h 400"/>
                <a:gd name="T14" fmla="*/ 288 w 376"/>
                <a:gd name="T15" fmla="*/ 388 h 400"/>
                <a:gd name="T16" fmla="*/ 336 w 376"/>
                <a:gd name="T17" fmla="*/ 282 h 400"/>
                <a:gd name="T18" fmla="*/ 238 w 376"/>
                <a:gd name="T19" fmla="*/ 13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400">
                  <a:moveTo>
                    <a:pt x="238" y="130"/>
                  </a:moveTo>
                  <a:lnTo>
                    <a:pt x="238" y="130"/>
                  </a:lnTo>
                  <a:lnTo>
                    <a:pt x="238" y="130"/>
                  </a:lnTo>
                  <a:lnTo>
                    <a:pt x="238" y="130"/>
                  </a:lnTo>
                  <a:cubicBezTo>
                    <a:pt x="213" y="96"/>
                    <a:pt x="169" y="0"/>
                    <a:pt x="128" y="75"/>
                  </a:cubicBezTo>
                  <a:cubicBezTo>
                    <a:pt x="97" y="98"/>
                    <a:pt x="101" y="152"/>
                    <a:pt x="103" y="189"/>
                  </a:cubicBezTo>
                  <a:cubicBezTo>
                    <a:pt x="5" y="196"/>
                    <a:pt x="0" y="283"/>
                    <a:pt x="71" y="331"/>
                  </a:cubicBezTo>
                  <a:cubicBezTo>
                    <a:pt x="117" y="365"/>
                    <a:pt x="229" y="399"/>
                    <a:pt x="288" y="388"/>
                  </a:cubicBezTo>
                  <a:cubicBezTo>
                    <a:pt x="343" y="378"/>
                    <a:pt x="375" y="333"/>
                    <a:pt x="336" y="282"/>
                  </a:cubicBezTo>
                  <a:cubicBezTo>
                    <a:pt x="352" y="228"/>
                    <a:pt x="267" y="171"/>
                    <a:pt x="238" y="130"/>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65" name="Freeform 106"/>
            <p:cNvSpPr>
              <a:spLocks noChangeArrowheads="1"/>
            </p:cNvSpPr>
            <p:nvPr/>
          </p:nvSpPr>
          <p:spPr bwMode="auto">
            <a:xfrm>
              <a:off x="6433649" y="-73283"/>
              <a:ext cx="143747" cy="234369"/>
            </a:xfrm>
            <a:custGeom>
              <a:avLst/>
              <a:gdLst>
                <a:gd name="T0" fmla="*/ 73 w 209"/>
                <a:gd name="T1" fmla="*/ 213 h 337"/>
                <a:gd name="T2" fmla="*/ 73 w 209"/>
                <a:gd name="T3" fmla="*/ 213 h 337"/>
                <a:gd name="T4" fmla="*/ 73 w 209"/>
                <a:gd name="T5" fmla="*/ 213 h 337"/>
                <a:gd name="T6" fmla="*/ 73 w 209"/>
                <a:gd name="T7" fmla="*/ 213 h 337"/>
                <a:gd name="T8" fmla="*/ 87 w 209"/>
                <a:gd name="T9" fmla="*/ 336 h 337"/>
                <a:gd name="T10" fmla="*/ 146 w 209"/>
                <a:gd name="T11" fmla="*/ 275 h 337"/>
                <a:gd name="T12" fmla="*/ 206 w 209"/>
                <a:gd name="T13" fmla="*/ 273 h 337"/>
                <a:gd name="T14" fmla="*/ 41 w 209"/>
                <a:gd name="T15" fmla="*/ 71 h 337"/>
                <a:gd name="T16" fmla="*/ 41 w 209"/>
                <a:gd name="T17" fmla="*/ 71 h 337"/>
                <a:gd name="T18" fmla="*/ 44 w 209"/>
                <a:gd name="T19" fmla="*/ 72 h 337"/>
                <a:gd name="T20" fmla="*/ 44 w 209"/>
                <a:gd name="T21" fmla="*/ 72 h 337"/>
                <a:gd name="T22" fmla="*/ 73 w 209"/>
                <a:gd name="T23" fmla="*/ 21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 h="337">
                  <a:moveTo>
                    <a:pt x="73" y="213"/>
                  </a:moveTo>
                  <a:lnTo>
                    <a:pt x="73" y="213"/>
                  </a:lnTo>
                  <a:lnTo>
                    <a:pt x="73" y="213"/>
                  </a:lnTo>
                  <a:lnTo>
                    <a:pt x="73" y="213"/>
                  </a:lnTo>
                  <a:cubicBezTo>
                    <a:pt x="82" y="263"/>
                    <a:pt x="36" y="283"/>
                    <a:pt x="87" y="336"/>
                  </a:cubicBezTo>
                  <a:cubicBezTo>
                    <a:pt x="114" y="325"/>
                    <a:pt x="130" y="300"/>
                    <a:pt x="146" y="275"/>
                  </a:cubicBezTo>
                  <a:cubicBezTo>
                    <a:pt x="171" y="290"/>
                    <a:pt x="181" y="283"/>
                    <a:pt x="206" y="273"/>
                  </a:cubicBezTo>
                  <a:cubicBezTo>
                    <a:pt x="208" y="208"/>
                    <a:pt x="138" y="0"/>
                    <a:pt x="41" y="71"/>
                  </a:cubicBezTo>
                  <a:lnTo>
                    <a:pt x="41" y="71"/>
                  </a:lnTo>
                  <a:lnTo>
                    <a:pt x="44" y="72"/>
                  </a:lnTo>
                  <a:lnTo>
                    <a:pt x="44" y="72"/>
                  </a:lnTo>
                  <a:cubicBezTo>
                    <a:pt x="0" y="124"/>
                    <a:pt x="64" y="167"/>
                    <a:pt x="73" y="213"/>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66" name="Freeform 107"/>
            <p:cNvSpPr>
              <a:spLocks noChangeArrowheads="1"/>
            </p:cNvSpPr>
            <p:nvPr/>
          </p:nvSpPr>
          <p:spPr bwMode="auto">
            <a:xfrm>
              <a:off x="7199256" y="2323535"/>
              <a:ext cx="559362" cy="493738"/>
            </a:xfrm>
            <a:custGeom>
              <a:avLst/>
              <a:gdLst>
                <a:gd name="T0" fmla="*/ 757 w 794"/>
                <a:gd name="T1" fmla="*/ 381 h 702"/>
                <a:gd name="T2" fmla="*/ 757 w 794"/>
                <a:gd name="T3" fmla="*/ 381 h 702"/>
                <a:gd name="T4" fmla="*/ 757 w 794"/>
                <a:gd name="T5" fmla="*/ 381 h 702"/>
                <a:gd name="T6" fmla="*/ 757 w 794"/>
                <a:gd name="T7" fmla="*/ 381 h 702"/>
                <a:gd name="T8" fmla="*/ 617 w 794"/>
                <a:gd name="T9" fmla="*/ 372 h 702"/>
                <a:gd name="T10" fmla="*/ 592 w 794"/>
                <a:gd name="T11" fmla="*/ 368 h 702"/>
                <a:gd name="T12" fmla="*/ 486 w 794"/>
                <a:gd name="T13" fmla="*/ 210 h 702"/>
                <a:gd name="T14" fmla="*/ 386 w 794"/>
                <a:gd name="T15" fmla="*/ 128 h 702"/>
                <a:gd name="T16" fmla="*/ 246 w 794"/>
                <a:gd name="T17" fmla="*/ 71 h 702"/>
                <a:gd name="T18" fmla="*/ 101 w 794"/>
                <a:gd name="T19" fmla="*/ 4 h 702"/>
                <a:gd name="T20" fmla="*/ 76 w 794"/>
                <a:gd name="T21" fmla="*/ 157 h 702"/>
                <a:gd name="T22" fmla="*/ 99 w 794"/>
                <a:gd name="T23" fmla="*/ 166 h 702"/>
                <a:gd name="T24" fmla="*/ 97 w 794"/>
                <a:gd name="T25" fmla="*/ 402 h 702"/>
                <a:gd name="T26" fmla="*/ 0 w 794"/>
                <a:gd name="T27" fmla="*/ 584 h 702"/>
                <a:gd name="T28" fmla="*/ 158 w 794"/>
                <a:gd name="T29" fmla="*/ 550 h 702"/>
                <a:gd name="T30" fmla="*/ 241 w 794"/>
                <a:gd name="T31" fmla="*/ 701 h 702"/>
                <a:gd name="T32" fmla="*/ 380 w 794"/>
                <a:gd name="T33" fmla="*/ 498 h 702"/>
                <a:gd name="T34" fmla="*/ 556 w 794"/>
                <a:gd name="T35" fmla="*/ 473 h 702"/>
                <a:gd name="T36" fmla="*/ 704 w 794"/>
                <a:gd name="T37" fmla="*/ 509 h 702"/>
                <a:gd name="T38" fmla="*/ 757 w 794"/>
                <a:gd name="T39" fmla="*/ 38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4" h="702">
                  <a:moveTo>
                    <a:pt x="757" y="381"/>
                  </a:moveTo>
                  <a:lnTo>
                    <a:pt x="757" y="381"/>
                  </a:lnTo>
                  <a:lnTo>
                    <a:pt x="757" y="381"/>
                  </a:lnTo>
                  <a:lnTo>
                    <a:pt x="757" y="381"/>
                  </a:lnTo>
                  <a:cubicBezTo>
                    <a:pt x="731" y="344"/>
                    <a:pt x="654" y="362"/>
                    <a:pt x="617" y="372"/>
                  </a:cubicBezTo>
                  <a:cubicBezTo>
                    <a:pt x="604" y="371"/>
                    <a:pt x="606" y="371"/>
                    <a:pt x="592" y="368"/>
                  </a:cubicBezTo>
                  <a:cubicBezTo>
                    <a:pt x="588" y="274"/>
                    <a:pt x="535" y="278"/>
                    <a:pt x="486" y="210"/>
                  </a:cubicBezTo>
                  <a:cubicBezTo>
                    <a:pt x="444" y="206"/>
                    <a:pt x="423" y="153"/>
                    <a:pt x="386" y="128"/>
                  </a:cubicBezTo>
                  <a:cubicBezTo>
                    <a:pt x="348" y="101"/>
                    <a:pt x="287" y="91"/>
                    <a:pt x="246" y="71"/>
                  </a:cubicBezTo>
                  <a:cubicBezTo>
                    <a:pt x="202" y="235"/>
                    <a:pt x="147" y="0"/>
                    <a:pt x="101" y="4"/>
                  </a:cubicBezTo>
                  <a:cubicBezTo>
                    <a:pt x="62" y="5"/>
                    <a:pt x="35" y="142"/>
                    <a:pt x="76" y="157"/>
                  </a:cubicBezTo>
                  <a:cubicBezTo>
                    <a:pt x="85" y="161"/>
                    <a:pt x="92" y="164"/>
                    <a:pt x="99" y="166"/>
                  </a:cubicBezTo>
                  <a:cubicBezTo>
                    <a:pt x="99" y="244"/>
                    <a:pt x="119" y="326"/>
                    <a:pt x="97" y="402"/>
                  </a:cubicBezTo>
                  <a:cubicBezTo>
                    <a:pt x="76" y="468"/>
                    <a:pt x="19" y="518"/>
                    <a:pt x="0" y="584"/>
                  </a:cubicBezTo>
                  <a:cubicBezTo>
                    <a:pt x="51" y="593"/>
                    <a:pt x="117" y="543"/>
                    <a:pt x="158" y="550"/>
                  </a:cubicBezTo>
                  <a:cubicBezTo>
                    <a:pt x="238" y="566"/>
                    <a:pt x="156" y="668"/>
                    <a:pt x="241" y="701"/>
                  </a:cubicBezTo>
                  <a:cubicBezTo>
                    <a:pt x="298" y="669"/>
                    <a:pt x="348" y="558"/>
                    <a:pt x="380" y="498"/>
                  </a:cubicBezTo>
                  <a:cubicBezTo>
                    <a:pt x="452" y="363"/>
                    <a:pt x="441" y="427"/>
                    <a:pt x="556" y="473"/>
                  </a:cubicBezTo>
                  <a:cubicBezTo>
                    <a:pt x="593" y="490"/>
                    <a:pt x="661" y="504"/>
                    <a:pt x="704" y="509"/>
                  </a:cubicBezTo>
                  <a:cubicBezTo>
                    <a:pt x="731" y="472"/>
                    <a:pt x="793" y="431"/>
                    <a:pt x="757" y="381"/>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67" name="Freeform 108"/>
            <p:cNvSpPr>
              <a:spLocks noChangeArrowheads="1"/>
            </p:cNvSpPr>
            <p:nvPr/>
          </p:nvSpPr>
          <p:spPr bwMode="auto">
            <a:xfrm>
              <a:off x="7786743" y="2836023"/>
              <a:ext cx="131247" cy="156246"/>
            </a:xfrm>
            <a:custGeom>
              <a:avLst/>
              <a:gdLst>
                <a:gd name="T0" fmla="*/ 95 w 190"/>
                <a:gd name="T1" fmla="*/ 9 h 224"/>
                <a:gd name="T2" fmla="*/ 95 w 190"/>
                <a:gd name="T3" fmla="*/ 9 h 224"/>
                <a:gd name="T4" fmla="*/ 95 w 190"/>
                <a:gd name="T5" fmla="*/ 9 h 224"/>
                <a:gd name="T6" fmla="*/ 95 w 190"/>
                <a:gd name="T7" fmla="*/ 9 h 224"/>
                <a:gd name="T8" fmla="*/ 118 w 190"/>
                <a:gd name="T9" fmla="*/ 223 h 224"/>
                <a:gd name="T10" fmla="*/ 95 w 190"/>
                <a:gd name="T11" fmla="*/ 9 h 224"/>
              </a:gdLst>
              <a:ahLst/>
              <a:cxnLst>
                <a:cxn ang="0">
                  <a:pos x="T0" y="T1"/>
                </a:cxn>
                <a:cxn ang="0">
                  <a:pos x="T2" y="T3"/>
                </a:cxn>
                <a:cxn ang="0">
                  <a:pos x="T4" y="T5"/>
                </a:cxn>
                <a:cxn ang="0">
                  <a:pos x="T6" y="T7"/>
                </a:cxn>
                <a:cxn ang="0">
                  <a:pos x="T8" y="T9"/>
                </a:cxn>
                <a:cxn ang="0">
                  <a:pos x="T10" y="T11"/>
                </a:cxn>
              </a:cxnLst>
              <a:rect l="0" t="0" r="r" b="b"/>
              <a:pathLst>
                <a:path w="190" h="224">
                  <a:moveTo>
                    <a:pt x="95" y="9"/>
                  </a:moveTo>
                  <a:lnTo>
                    <a:pt x="95" y="9"/>
                  </a:lnTo>
                  <a:lnTo>
                    <a:pt x="95" y="9"/>
                  </a:lnTo>
                  <a:lnTo>
                    <a:pt x="95" y="9"/>
                  </a:lnTo>
                  <a:cubicBezTo>
                    <a:pt x="0" y="18"/>
                    <a:pt x="87" y="185"/>
                    <a:pt x="118" y="223"/>
                  </a:cubicBezTo>
                  <a:cubicBezTo>
                    <a:pt x="189" y="196"/>
                    <a:pt x="180" y="0"/>
                    <a:pt x="95" y="9"/>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68" name="Freeform 109"/>
            <p:cNvSpPr>
              <a:spLocks noChangeArrowheads="1"/>
            </p:cNvSpPr>
            <p:nvPr/>
          </p:nvSpPr>
          <p:spPr bwMode="auto">
            <a:xfrm>
              <a:off x="7917990" y="2607903"/>
              <a:ext cx="81248" cy="71873"/>
            </a:xfrm>
            <a:custGeom>
              <a:avLst/>
              <a:gdLst>
                <a:gd name="T0" fmla="*/ 71 w 118"/>
                <a:gd name="T1" fmla="*/ 13 h 104"/>
                <a:gd name="T2" fmla="*/ 71 w 118"/>
                <a:gd name="T3" fmla="*/ 13 h 104"/>
                <a:gd name="T4" fmla="*/ 71 w 118"/>
                <a:gd name="T5" fmla="*/ 13 h 104"/>
                <a:gd name="T6" fmla="*/ 71 w 118"/>
                <a:gd name="T7" fmla="*/ 13 h 104"/>
                <a:gd name="T8" fmla="*/ 51 w 118"/>
                <a:gd name="T9" fmla="*/ 2 h 104"/>
                <a:gd name="T10" fmla="*/ 51 w 118"/>
                <a:gd name="T11" fmla="*/ 2 h 104"/>
                <a:gd name="T12" fmla="*/ 51 w 118"/>
                <a:gd name="T13" fmla="*/ 3 h 104"/>
                <a:gd name="T14" fmla="*/ 51 w 118"/>
                <a:gd name="T15" fmla="*/ 3 h 104"/>
                <a:gd name="T16" fmla="*/ 0 w 118"/>
                <a:gd name="T17" fmla="*/ 14 h 104"/>
                <a:gd name="T18" fmla="*/ 78 w 118"/>
                <a:gd name="T19" fmla="*/ 25 h 104"/>
                <a:gd name="T20" fmla="*/ 73 w 118"/>
                <a:gd name="T21" fmla="*/ 14 h 104"/>
                <a:gd name="T22" fmla="*/ 73 w 118"/>
                <a:gd name="T23" fmla="*/ 14 h 104"/>
                <a:gd name="T24" fmla="*/ 83 w 118"/>
                <a:gd name="T25" fmla="*/ 21 h 104"/>
                <a:gd name="T26" fmla="*/ 83 w 118"/>
                <a:gd name="T27" fmla="*/ 21 h 104"/>
                <a:gd name="T28" fmla="*/ 71 w 118"/>
                <a:gd name="T29"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04">
                  <a:moveTo>
                    <a:pt x="71" y="13"/>
                  </a:moveTo>
                  <a:lnTo>
                    <a:pt x="71" y="13"/>
                  </a:lnTo>
                  <a:lnTo>
                    <a:pt x="71" y="13"/>
                  </a:lnTo>
                  <a:lnTo>
                    <a:pt x="71" y="13"/>
                  </a:lnTo>
                  <a:cubicBezTo>
                    <a:pt x="65" y="7"/>
                    <a:pt x="60" y="3"/>
                    <a:pt x="51" y="2"/>
                  </a:cubicBezTo>
                  <a:lnTo>
                    <a:pt x="51" y="2"/>
                  </a:lnTo>
                  <a:lnTo>
                    <a:pt x="51" y="3"/>
                  </a:lnTo>
                  <a:lnTo>
                    <a:pt x="51" y="3"/>
                  </a:lnTo>
                  <a:cubicBezTo>
                    <a:pt x="33" y="0"/>
                    <a:pt x="16" y="3"/>
                    <a:pt x="0" y="14"/>
                  </a:cubicBezTo>
                  <a:cubicBezTo>
                    <a:pt x="14" y="103"/>
                    <a:pt x="117" y="85"/>
                    <a:pt x="78" y="25"/>
                  </a:cubicBezTo>
                  <a:cubicBezTo>
                    <a:pt x="76" y="21"/>
                    <a:pt x="76" y="18"/>
                    <a:pt x="73" y="14"/>
                  </a:cubicBezTo>
                  <a:lnTo>
                    <a:pt x="73" y="14"/>
                  </a:lnTo>
                  <a:lnTo>
                    <a:pt x="83" y="21"/>
                  </a:lnTo>
                  <a:lnTo>
                    <a:pt x="83" y="21"/>
                  </a:lnTo>
                  <a:cubicBezTo>
                    <a:pt x="78" y="18"/>
                    <a:pt x="74" y="14"/>
                    <a:pt x="71" y="13"/>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69" name="Freeform 110"/>
            <p:cNvSpPr>
              <a:spLocks noChangeArrowheads="1"/>
            </p:cNvSpPr>
            <p:nvPr/>
          </p:nvSpPr>
          <p:spPr bwMode="auto">
            <a:xfrm>
              <a:off x="7783618" y="1720424"/>
              <a:ext cx="159371" cy="231244"/>
            </a:xfrm>
            <a:custGeom>
              <a:avLst/>
              <a:gdLst>
                <a:gd name="T0" fmla="*/ 10 w 231"/>
                <a:gd name="T1" fmla="*/ 78 h 332"/>
                <a:gd name="T2" fmla="*/ 10 w 231"/>
                <a:gd name="T3" fmla="*/ 78 h 332"/>
                <a:gd name="T4" fmla="*/ 10 w 231"/>
                <a:gd name="T5" fmla="*/ 78 h 332"/>
                <a:gd name="T6" fmla="*/ 10 w 231"/>
                <a:gd name="T7" fmla="*/ 78 h 332"/>
                <a:gd name="T8" fmla="*/ 23 w 231"/>
                <a:gd name="T9" fmla="*/ 284 h 332"/>
                <a:gd name="T10" fmla="*/ 215 w 231"/>
                <a:gd name="T11" fmla="*/ 212 h 332"/>
                <a:gd name="T12" fmla="*/ 187 w 231"/>
                <a:gd name="T13" fmla="*/ 114 h 332"/>
                <a:gd name="T14" fmla="*/ 131 w 231"/>
                <a:gd name="T15" fmla="*/ 16 h 332"/>
                <a:gd name="T16" fmla="*/ 131 w 231"/>
                <a:gd name="T17" fmla="*/ 16 h 332"/>
                <a:gd name="T18" fmla="*/ 144 w 231"/>
                <a:gd name="T19" fmla="*/ 16 h 332"/>
                <a:gd name="T20" fmla="*/ 144 w 231"/>
                <a:gd name="T21" fmla="*/ 16 h 332"/>
                <a:gd name="T22" fmla="*/ 10 w 231"/>
                <a:gd name="T23" fmla="*/ 7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332">
                  <a:moveTo>
                    <a:pt x="10" y="78"/>
                  </a:moveTo>
                  <a:lnTo>
                    <a:pt x="10" y="78"/>
                  </a:lnTo>
                  <a:lnTo>
                    <a:pt x="10" y="78"/>
                  </a:lnTo>
                  <a:lnTo>
                    <a:pt x="10" y="78"/>
                  </a:lnTo>
                  <a:cubicBezTo>
                    <a:pt x="0" y="121"/>
                    <a:pt x="21" y="234"/>
                    <a:pt x="23" y="284"/>
                  </a:cubicBezTo>
                  <a:cubicBezTo>
                    <a:pt x="86" y="331"/>
                    <a:pt x="203" y="280"/>
                    <a:pt x="215" y="212"/>
                  </a:cubicBezTo>
                  <a:cubicBezTo>
                    <a:pt x="230" y="150"/>
                    <a:pt x="199" y="160"/>
                    <a:pt x="187" y="114"/>
                  </a:cubicBezTo>
                  <a:cubicBezTo>
                    <a:pt x="178" y="77"/>
                    <a:pt x="199" y="0"/>
                    <a:pt x="131" y="16"/>
                  </a:cubicBezTo>
                  <a:lnTo>
                    <a:pt x="131" y="16"/>
                  </a:lnTo>
                  <a:lnTo>
                    <a:pt x="144" y="16"/>
                  </a:lnTo>
                  <a:lnTo>
                    <a:pt x="144" y="16"/>
                  </a:lnTo>
                  <a:cubicBezTo>
                    <a:pt x="87" y="20"/>
                    <a:pt x="29" y="22"/>
                    <a:pt x="10" y="78"/>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70" name="Freeform 111"/>
            <p:cNvSpPr>
              <a:spLocks noChangeArrowheads="1"/>
            </p:cNvSpPr>
            <p:nvPr/>
          </p:nvSpPr>
          <p:spPr bwMode="auto">
            <a:xfrm>
              <a:off x="6843014" y="839195"/>
              <a:ext cx="2184325" cy="1737459"/>
            </a:xfrm>
            <a:custGeom>
              <a:avLst/>
              <a:gdLst>
                <a:gd name="T0" fmla="*/ 897 w 3086"/>
                <a:gd name="T1" fmla="*/ 228 h 2456"/>
                <a:gd name="T2" fmla="*/ 897 w 3086"/>
                <a:gd name="T3" fmla="*/ 228 h 2456"/>
                <a:gd name="T4" fmla="*/ 810 w 3086"/>
                <a:gd name="T5" fmla="*/ 315 h 2456"/>
                <a:gd name="T6" fmla="*/ 714 w 3086"/>
                <a:gd name="T7" fmla="*/ 185 h 2456"/>
                <a:gd name="T8" fmla="*/ 463 w 3086"/>
                <a:gd name="T9" fmla="*/ 100 h 2456"/>
                <a:gd name="T10" fmla="*/ 363 w 3086"/>
                <a:gd name="T11" fmla="*/ 482 h 2456"/>
                <a:gd name="T12" fmla="*/ 285 w 3086"/>
                <a:gd name="T13" fmla="*/ 381 h 2456"/>
                <a:gd name="T14" fmla="*/ 334 w 3086"/>
                <a:gd name="T15" fmla="*/ 43 h 2456"/>
                <a:gd name="T16" fmla="*/ 61 w 3086"/>
                <a:gd name="T17" fmla="*/ 719 h 2456"/>
                <a:gd name="T18" fmla="*/ 117 w 3086"/>
                <a:gd name="T19" fmla="*/ 808 h 2456"/>
                <a:gd name="T20" fmla="*/ 336 w 3086"/>
                <a:gd name="T21" fmla="*/ 920 h 2456"/>
                <a:gd name="T22" fmla="*/ 924 w 3086"/>
                <a:gd name="T23" fmla="*/ 783 h 2456"/>
                <a:gd name="T24" fmla="*/ 1121 w 3086"/>
                <a:gd name="T25" fmla="*/ 892 h 2456"/>
                <a:gd name="T26" fmla="*/ 1316 w 3086"/>
                <a:gd name="T27" fmla="*/ 1180 h 2456"/>
                <a:gd name="T28" fmla="*/ 1500 w 3086"/>
                <a:gd name="T29" fmla="*/ 1121 h 2456"/>
                <a:gd name="T30" fmla="*/ 1778 w 3086"/>
                <a:gd name="T31" fmla="*/ 1316 h 2456"/>
                <a:gd name="T32" fmla="*/ 1804 w 3086"/>
                <a:gd name="T33" fmla="*/ 1592 h 2456"/>
                <a:gd name="T34" fmla="*/ 1858 w 3086"/>
                <a:gd name="T35" fmla="*/ 1853 h 2456"/>
                <a:gd name="T36" fmla="*/ 1687 w 3086"/>
                <a:gd name="T37" fmla="*/ 2013 h 2456"/>
                <a:gd name="T38" fmla="*/ 1408 w 3086"/>
                <a:gd name="T39" fmla="*/ 2200 h 2456"/>
                <a:gd name="T40" fmla="*/ 1657 w 3086"/>
                <a:gd name="T41" fmla="*/ 2243 h 2456"/>
                <a:gd name="T42" fmla="*/ 2060 w 3086"/>
                <a:gd name="T43" fmla="*/ 2207 h 2456"/>
                <a:gd name="T44" fmla="*/ 2190 w 3086"/>
                <a:gd name="T45" fmla="*/ 2250 h 2456"/>
                <a:gd name="T46" fmla="*/ 2377 w 3086"/>
                <a:gd name="T47" fmla="*/ 2379 h 2456"/>
                <a:gd name="T48" fmla="*/ 2600 w 3086"/>
                <a:gd name="T49" fmla="*/ 2428 h 2456"/>
                <a:gd name="T50" fmla="*/ 3004 w 3086"/>
                <a:gd name="T51" fmla="*/ 2405 h 2456"/>
                <a:gd name="T52" fmla="*/ 2879 w 3086"/>
                <a:gd name="T53" fmla="*/ 2138 h 2456"/>
                <a:gd name="T54" fmla="*/ 2966 w 3086"/>
                <a:gd name="T55" fmla="*/ 1974 h 2456"/>
                <a:gd name="T56" fmla="*/ 2781 w 3086"/>
                <a:gd name="T57" fmla="*/ 1770 h 2456"/>
                <a:gd name="T58" fmla="*/ 2566 w 3086"/>
                <a:gd name="T59" fmla="*/ 1707 h 2456"/>
                <a:gd name="T60" fmla="*/ 2308 w 3086"/>
                <a:gd name="T61" fmla="*/ 1540 h 2456"/>
                <a:gd name="T62" fmla="*/ 2527 w 3086"/>
                <a:gd name="T63" fmla="*/ 1446 h 2456"/>
                <a:gd name="T64" fmla="*/ 2845 w 3086"/>
                <a:gd name="T65" fmla="*/ 1570 h 2456"/>
                <a:gd name="T66" fmla="*/ 2894 w 3086"/>
                <a:gd name="T67" fmla="*/ 1353 h 2456"/>
                <a:gd name="T68" fmla="*/ 2707 w 3086"/>
                <a:gd name="T69" fmla="*/ 1002 h 2456"/>
                <a:gd name="T70" fmla="*/ 2467 w 3086"/>
                <a:gd name="T71" fmla="*/ 954 h 2456"/>
                <a:gd name="T72" fmla="*/ 2212 w 3086"/>
                <a:gd name="T73" fmla="*/ 920 h 2456"/>
                <a:gd name="T74" fmla="*/ 2022 w 3086"/>
                <a:gd name="T75" fmla="*/ 783 h 2456"/>
                <a:gd name="T76" fmla="*/ 1941 w 3086"/>
                <a:gd name="T77" fmla="*/ 740 h 2456"/>
                <a:gd name="T78" fmla="*/ 1890 w 3086"/>
                <a:gd name="T79" fmla="*/ 548 h 2456"/>
                <a:gd name="T80" fmla="*/ 1815 w 3086"/>
                <a:gd name="T81" fmla="*/ 500 h 2456"/>
                <a:gd name="T82" fmla="*/ 1621 w 3086"/>
                <a:gd name="T83" fmla="*/ 463 h 2456"/>
                <a:gd name="T84" fmla="*/ 1451 w 3086"/>
                <a:gd name="T85" fmla="*/ 341 h 2456"/>
                <a:gd name="T86" fmla="*/ 1429 w 3086"/>
                <a:gd name="T87" fmla="*/ 379 h 2456"/>
                <a:gd name="T88" fmla="*/ 1308 w 3086"/>
                <a:gd name="T89" fmla="*/ 372 h 2456"/>
                <a:gd name="T90" fmla="*/ 1156 w 3086"/>
                <a:gd name="T91" fmla="*/ 246 h 2456"/>
                <a:gd name="T92" fmla="*/ 1024 w 3086"/>
                <a:gd name="T93" fmla="*/ 194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6" h="2456">
                  <a:moveTo>
                    <a:pt x="897" y="228"/>
                  </a:moveTo>
                  <a:lnTo>
                    <a:pt x="897" y="228"/>
                  </a:lnTo>
                  <a:lnTo>
                    <a:pt x="897" y="228"/>
                  </a:lnTo>
                  <a:lnTo>
                    <a:pt x="897" y="228"/>
                  </a:lnTo>
                  <a:cubicBezTo>
                    <a:pt x="854" y="272"/>
                    <a:pt x="892" y="335"/>
                    <a:pt x="887" y="390"/>
                  </a:cubicBezTo>
                  <a:cubicBezTo>
                    <a:pt x="848" y="388"/>
                    <a:pt x="824" y="354"/>
                    <a:pt x="810" y="315"/>
                  </a:cubicBezTo>
                  <a:cubicBezTo>
                    <a:pt x="751" y="341"/>
                    <a:pt x="799" y="407"/>
                    <a:pt x="743" y="442"/>
                  </a:cubicBezTo>
                  <a:cubicBezTo>
                    <a:pt x="702" y="358"/>
                    <a:pt x="768" y="281"/>
                    <a:pt x="714" y="185"/>
                  </a:cubicBezTo>
                  <a:cubicBezTo>
                    <a:pt x="688" y="137"/>
                    <a:pt x="664" y="53"/>
                    <a:pt x="609" y="32"/>
                  </a:cubicBezTo>
                  <a:cubicBezTo>
                    <a:pt x="526" y="0"/>
                    <a:pt x="501" y="101"/>
                    <a:pt x="463" y="100"/>
                  </a:cubicBezTo>
                  <a:cubicBezTo>
                    <a:pt x="345" y="98"/>
                    <a:pt x="358" y="263"/>
                    <a:pt x="370" y="338"/>
                  </a:cubicBezTo>
                  <a:cubicBezTo>
                    <a:pt x="383" y="411"/>
                    <a:pt x="389" y="397"/>
                    <a:pt x="363" y="482"/>
                  </a:cubicBezTo>
                  <a:cubicBezTo>
                    <a:pt x="414" y="536"/>
                    <a:pt x="475" y="614"/>
                    <a:pt x="453" y="687"/>
                  </a:cubicBezTo>
                  <a:cubicBezTo>
                    <a:pt x="336" y="621"/>
                    <a:pt x="306" y="497"/>
                    <a:pt x="285" y="381"/>
                  </a:cubicBezTo>
                  <a:cubicBezTo>
                    <a:pt x="268" y="297"/>
                    <a:pt x="254" y="311"/>
                    <a:pt x="281" y="224"/>
                  </a:cubicBezTo>
                  <a:cubicBezTo>
                    <a:pt x="299" y="165"/>
                    <a:pt x="329" y="105"/>
                    <a:pt x="334" y="43"/>
                  </a:cubicBezTo>
                  <a:cubicBezTo>
                    <a:pt x="203" y="80"/>
                    <a:pt x="114" y="121"/>
                    <a:pt x="71" y="256"/>
                  </a:cubicBezTo>
                  <a:cubicBezTo>
                    <a:pt x="45" y="335"/>
                    <a:pt x="0" y="666"/>
                    <a:pt x="61" y="719"/>
                  </a:cubicBezTo>
                  <a:cubicBezTo>
                    <a:pt x="128" y="779"/>
                    <a:pt x="235" y="707"/>
                    <a:pt x="283" y="815"/>
                  </a:cubicBezTo>
                  <a:cubicBezTo>
                    <a:pt x="221" y="833"/>
                    <a:pt x="178" y="796"/>
                    <a:pt x="117" y="808"/>
                  </a:cubicBezTo>
                  <a:cubicBezTo>
                    <a:pt x="112" y="849"/>
                    <a:pt x="146" y="966"/>
                    <a:pt x="188" y="983"/>
                  </a:cubicBezTo>
                  <a:cubicBezTo>
                    <a:pt x="212" y="991"/>
                    <a:pt x="342" y="938"/>
                    <a:pt x="336" y="920"/>
                  </a:cubicBezTo>
                  <a:cubicBezTo>
                    <a:pt x="386" y="1056"/>
                    <a:pt x="826" y="1015"/>
                    <a:pt x="897" y="931"/>
                  </a:cubicBezTo>
                  <a:cubicBezTo>
                    <a:pt x="1095" y="993"/>
                    <a:pt x="906" y="826"/>
                    <a:pt x="924" y="783"/>
                  </a:cubicBezTo>
                  <a:cubicBezTo>
                    <a:pt x="960" y="792"/>
                    <a:pt x="1027" y="776"/>
                    <a:pt x="1057" y="794"/>
                  </a:cubicBezTo>
                  <a:cubicBezTo>
                    <a:pt x="1091" y="815"/>
                    <a:pt x="1093" y="864"/>
                    <a:pt x="1121" y="892"/>
                  </a:cubicBezTo>
                  <a:cubicBezTo>
                    <a:pt x="1176" y="954"/>
                    <a:pt x="1281" y="970"/>
                    <a:pt x="1336" y="1040"/>
                  </a:cubicBezTo>
                  <a:cubicBezTo>
                    <a:pt x="1303" y="1090"/>
                    <a:pt x="1271" y="1121"/>
                    <a:pt x="1316" y="1180"/>
                  </a:cubicBezTo>
                  <a:cubicBezTo>
                    <a:pt x="1357" y="1151"/>
                    <a:pt x="1363" y="1082"/>
                    <a:pt x="1406" y="1045"/>
                  </a:cubicBezTo>
                  <a:cubicBezTo>
                    <a:pt x="1445" y="1059"/>
                    <a:pt x="1482" y="1082"/>
                    <a:pt x="1500" y="1121"/>
                  </a:cubicBezTo>
                  <a:cubicBezTo>
                    <a:pt x="1509" y="1120"/>
                    <a:pt x="1525" y="1114"/>
                    <a:pt x="1532" y="1114"/>
                  </a:cubicBezTo>
                  <a:cubicBezTo>
                    <a:pt x="1591" y="1225"/>
                    <a:pt x="1701" y="1228"/>
                    <a:pt x="1778" y="1316"/>
                  </a:cubicBezTo>
                  <a:cubicBezTo>
                    <a:pt x="1829" y="1374"/>
                    <a:pt x="1831" y="1383"/>
                    <a:pt x="1812" y="1456"/>
                  </a:cubicBezTo>
                  <a:cubicBezTo>
                    <a:pt x="1799" y="1501"/>
                    <a:pt x="1723" y="1556"/>
                    <a:pt x="1804" y="1592"/>
                  </a:cubicBezTo>
                  <a:cubicBezTo>
                    <a:pt x="1804" y="1670"/>
                    <a:pt x="1701" y="1709"/>
                    <a:pt x="1705" y="1801"/>
                  </a:cubicBezTo>
                  <a:cubicBezTo>
                    <a:pt x="1763" y="1798"/>
                    <a:pt x="1822" y="1803"/>
                    <a:pt x="1858" y="1853"/>
                  </a:cubicBezTo>
                  <a:cubicBezTo>
                    <a:pt x="1826" y="1896"/>
                    <a:pt x="1774" y="1937"/>
                    <a:pt x="1723" y="1949"/>
                  </a:cubicBezTo>
                  <a:cubicBezTo>
                    <a:pt x="1718" y="1974"/>
                    <a:pt x="1698" y="1992"/>
                    <a:pt x="1687" y="2013"/>
                  </a:cubicBezTo>
                  <a:cubicBezTo>
                    <a:pt x="1580" y="1981"/>
                    <a:pt x="1482" y="1969"/>
                    <a:pt x="1465" y="2099"/>
                  </a:cubicBezTo>
                  <a:cubicBezTo>
                    <a:pt x="1404" y="2095"/>
                    <a:pt x="1396" y="2151"/>
                    <a:pt x="1408" y="2200"/>
                  </a:cubicBezTo>
                  <a:cubicBezTo>
                    <a:pt x="1451" y="2200"/>
                    <a:pt x="1472" y="2227"/>
                    <a:pt x="1470" y="2264"/>
                  </a:cubicBezTo>
                  <a:cubicBezTo>
                    <a:pt x="1554" y="2275"/>
                    <a:pt x="1582" y="2297"/>
                    <a:pt x="1657" y="2243"/>
                  </a:cubicBezTo>
                  <a:cubicBezTo>
                    <a:pt x="1696" y="2215"/>
                    <a:pt x="1748" y="2097"/>
                    <a:pt x="1806" y="2170"/>
                  </a:cubicBezTo>
                  <a:cubicBezTo>
                    <a:pt x="1867" y="2046"/>
                    <a:pt x="1997" y="2163"/>
                    <a:pt x="2060" y="2207"/>
                  </a:cubicBezTo>
                  <a:cubicBezTo>
                    <a:pt x="2082" y="2222"/>
                    <a:pt x="2082" y="2250"/>
                    <a:pt x="2109" y="2261"/>
                  </a:cubicBezTo>
                  <a:cubicBezTo>
                    <a:pt x="2135" y="2270"/>
                    <a:pt x="2167" y="2243"/>
                    <a:pt x="2190" y="2250"/>
                  </a:cubicBezTo>
                  <a:cubicBezTo>
                    <a:pt x="2251" y="2270"/>
                    <a:pt x="2264" y="2286"/>
                    <a:pt x="2266" y="2363"/>
                  </a:cubicBezTo>
                  <a:cubicBezTo>
                    <a:pt x="2299" y="2371"/>
                    <a:pt x="2346" y="2380"/>
                    <a:pt x="2377" y="2379"/>
                  </a:cubicBezTo>
                  <a:cubicBezTo>
                    <a:pt x="2406" y="2377"/>
                    <a:pt x="2452" y="2348"/>
                    <a:pt x="2475" y="2350"/>
                  </a:cubicBezTo>
                  <a:cubicBezTo>
                    <a:pt x="2527" y="2357"/>
                    <a:pt x="2555" y="2414"/>
                    <a:pt x="2600" y="2428"/>
                  </a:cubicBezTo>
                  <a:cubicBezTo>
                    <a:pt x="2671" y="2455"/>
                    <a:pt x="2715" y="2410"/>
                    <a:pt x="2772" y="2402"/>
                  </a:cubicBezTo>
                  <a:cubicBezTo>
                    <a:pt x="2848" y="2391"/>
                    <a:pt x="2925" y="2408"/>
                    <a:pt x="3004" y="2405"/>
                  </a:cubicBezTo>
                  <a:cubicBezTo>
                    <a:pt x="2979" y="2204"/>
                    <a:pt x="2619" y="2248"/>
                    <a:pt x="2506" y="2095"/>
                  </a:cubicBezTo>
                  <a:cubicBezTo>
                    <a:pt x="2569" y="1942"/>
                    <a:pt x="2781" y="2129"/>
                    <a:pt x="2879" y="2138"/>
                  </a:cubicBezTo>
                  <a:cubicBezTo>
                    <a:pt x="3085" y="2154"/>
                    <a:pt x="3018" y="1967"/>
                    <a:pt x="2909" y="1990"/>
                  </a:cubicBezTo>
                  <a:cubicBezTo>
                    <a:pt x="2928" y="1985"/>
                    <a:pt x="2939" y="1972"/>
                    <a:pt x="2966" y="1974"/>
                  </a:cubicBezTo>
                  <a:cubicBezTo>
                    <a:pt x="2914" y="1944"/>
                    <a:pt x="2922" y="1898"/>
                    <a:pt x="2886" y="1857"/>
                  </a:cubicBezTo>
                  <a:cubicBezTo>
                    <a:pt x="2850" y="1820"/>
                    <a:pt x="2806" y="1825"/>
                    <a:pt x="2781" y="1770"/>
                  </a:cubicBezTo>
                  <a:cubicBezTo>
                    <a:pt x="2699" y="1793"/>
                    <a:pt x="2749" y="1713"/>
                    <a:pt x="2701" y="1691"/>
                  </a:cubicBezTo>
                  <a:cubicBezTo>
                    <a:pt x="2660" y="1674"/>
                    <a:pt x="2610" y="1725"/>
                    <a:pt x="2566" y="1707"/>
                  </a:cubicBezTo>
                  <a:cubicBezTo>
                    <a:pt x="2504" y="1682"/>
                    <a:pt x="2473" y="1526"/>
                    <a:pt x="2393" y="1657"/>
                  </a:cubicBezTo>
                  <a:cubicBezTo>
                    <a:pt x="2395" y="1588"/>
                    <a:pt x="2344" y="1586"/>
                    <a:pt x="2308" y="1540"/>
                  </a:cubicBezTo>
                  <a:cubicBezTo>
                    <a:pt x="2411" y="1542"/>
                    <a:pt x="2296" y="1367"/>
                    <a:pt x="2465" y="1402"/>
                  </a:cubicBezTo>
                  <a:cubicBezTo>
                    <a:pt x="2487" y="1408"/>
                    <a:pt x="2514" y="1446"/>
                    <a:pt x="2527" y="1446"/>
                  </a:cubicBezTo>
                  <a:cubicBezTo>
                    <a:pt x="2557" y="1448"/>
                    <a:pt x="2600" y="1412"/>
                    <a:pt x="2630" y="1402"/>
                  </a:cubicBezTo>
                  <a:cubicBezTo>
                    <a:pt x="2637" y="1451"/>
                    <a:pt x="2803" y="1600"/>
                    <a:pt x="2845" y="1570"/>
                  </a:cubicBezTo>
                  <a:cubicBezTo>
                    <a:pt x="2872" y="1548"/>
                    <a:pt x="2884" y="1522"/>
                    <a:pt x="2883" y="1490"/>
                  </a:cubicBezTo>
                  <a:cubicBezTo>
                    <a:pt x="2776" y="1423"/>
                    <a:pt x="2875" y="1401"/>
                    <a:pt x="2894" y="1353"/>
                  </a:cubicBezTo>
                  <a:cubicBezTo>
                    <a:pt x="2924" y="1275"/>
                    <a:pt x="2895" y="1164"/>
                    <a:pt x="2900" y="1081"/>
                  </a:cubicBezTo>
                  <a:cubicBezTo>
                    <a:pt x="2850" y="1036"/>
                    <a:pt x="2779" y="1013"/>
                    <a:pt x="2707" y="1002"/>
                  </a:cubicBezTo>
                  <a:cubicBezTo>
                    <a:pt x="2664" y="997"/>
                    <a:pt x="2617" y="1010"/>
                    <a:pt x="2578" y="1004"/>
                  </a:cubicBezTo>
                  <a:cubicBezTo>
                    <a:pt x="2534" y="997"/>
                    <a:pt x="2506" y="961"/>
                    <a:pt x="2467" y="954"/>
                  </a:cubicBezTo>
                  <a:cubicBezTo>
                    <a:pt x="2404" y="942"/>
                    <a:pt x="2336" y="997"/>
                    <a:pt x="2281" y="985"/>
                  </a:cubicBezTo>
                  <a:cubicBezTo>
                    <a:pt x="2235" y="974"/>
                    <a:pt x="2231" y="927"/>
                    <a:pt x="2212" y="920"/>
                  </a:cubicBezTo>
                  <a:cubicBezTo>
                    <a:pt x="2137" y="892"/>
                    <a:pt x="2052" y="972"/>
                    <a:pt x="1988" y="911"/>
                  </a:cubicBezTo>
                  <a:cubicBezTo>
                    <a:pt x="2025" y="899"/>
                    <a:pt x="2066" y="803"/>
                    <a:pt x="2022" y="783"/>
                  </a:cubicBezTo>
                  <a:cubicBezTo>
                    <a:pt x="2080" y="810"/>
                    <a:pt x="2135" y="760"/>
                    <a:pt x="2084" y="707"/>
                  </a:cubicBezTo>
                  <a:cubicBezTo>
                    <a:pt x="2041" y="742"/>
                    <a:pt x="1989" y="737"/>
                    <a:pt x="1941" y="740"/>
                  </a:cubicBezTo>
                  <a:cubicBezTo>
                    <a:pt x="1881" y="669"/>
                    <a:pt x="2018" y="652"/>
                    <a:pt x="2009" y="600"/>
                  </a:cubicBezTo>
                  <a:cubicBezTo>
                    <a:pt x="2002" y="566"/>
                    <a:pt x="1922" y="586"/>
                    <a:pt x="1890" y="548"/>
                  </a:cubicBezTo>
                  <a:cubicBezTo>
                    <a:pt x="1879" y="630"/>
                    <a:pt x="1840" y="630"/>
                    <a:pt x="1773" y="639"/>
                  </a:cubicBezTo>
                  <a:cubicBezTo>
                    <a:pt x="1763" y="584"/>
                    <a:pt x="1840" y="550"/>
                    <a:pt x="1815" y="500"/>
                  </a:cubicBezTo>
                  <a:cubicBezTo>
                    <a:pt x="1787" y="443"/>
                    <a:pt x="1691" y="468"/>
                    <a:pt x="1662" y="506"/>
                  </a:cubicBezTo>
                  <a:cubicBezTo>
                    <a:pt x="1650" y="487"/>
                    <a:pt x="1630" y="487"/>
                    <a:pt x="1621" y="463"/>
                  </a:cubicBezTo>
                  <a:cubicBezTo>
                    <a:pt x="1584" y="487"/>
                    <a:pt x="1554" y="528"/>
                    <a:pt x="1509" y="534"/>
                  </a:cubicBezTo>
                  <a:cubicBezTo>
                    <a:pt x="1506" y="472"/>
                    <a:pt x="1588" y="315"/>
                    <a:pt x="1451" y="341"/>
                  </a:cubicBezTo>
                  <a:cubicBezTo>
                    <a:pt x="1449" y="354"/>
                    <a:pt x="1457" y="356"/>
                    <a:pt x="1457" y="365"/>
                  </a:cubicBezTo>
                  <a:cubicBezTo>
                    <a:pt x="1454" y="368"/>
                    <a:pt x="1433" y="379"/>
                    <a:pt x="1429" y="379"/>
                  </a:cubicBezTo>
                  <a:cubicBezTo>
                    <a:pt x="1424" y="407"/>
                    <a:pt x="1412" y="436"/>
                    <a:pt x="1404" y="467"/>
                  </a:cubicBezTo>
                  <a:cubicBezTo>
                    <a:pt x="1367" y="447"/>
                    <a:pt x="1349" y="382"/>
                    <a:pt x="1308" y="372"/>
                  </a:cubicBezTo>
                  <a:cubicBezTo>
                    <a:pt x="1285" y="366"/>
                    <a:pt x="1228" y="401"/>
                    <a:pt x="1212" y="406"/>
                  </a:cubicBezTo>
                  <a:cubicBezTo>
                    <a:pt x="1262" y="321"/>
                    <a:pt x="1244" y="285"/>
                    <a:pt x="1156" y="246"/>
                  </a:cubicBezTo>
                  <a:cubicBezTo>
                    <a:pt x="1143" y="241"/>
                    <a:pt x="1066" y="219"/>
                    <a:pt x="1065" y="219"/>
                  </a:cubicBezTo>
                  <a:cubicBezTo>
                    <a:pt x="1054" y="212"/>
                    <a:pt x="1036" y="203"/>
                    <a:pt x="1024" y="194"/>
                  </a:cubicBezTo>
                  <a:cubicBezTo>
                    <a:pt x="972" y="230"/>
                    <a:pt x="942" y="178"/>
                    <a:pt x="897" y="228"/>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71" name="Freeform 112"/>
            <p:cNvSpPr>
              <a:spLocks noChangeArrowheads="1"/>
            </p:cNvSpPr>
            <p:nvPr/>
          </p:nvSpPr>
          <p:spPr bwMode="auto">
            <a:xfrm>
              <a:off x="6474273" y="542328"/>
              <a:ext cx="190621" cy="187496"/>
            </a:xfrm>
            <a:custGeom>
              <a:avLst/>
              <a:gdLst>
                <a:gd name="T0" fmla="*/ 156 w 274"/>
                <a:gd name="T1" fmla="*/ 265 h 268"/>
                <a:gd name="T2" fmla="*/ 156 w 274"/>
                <a:gd name="T3" fmla="*/ 265 h 268"/>
                <a:gd name="T4" fmla="*/ 156 w 274"/>
                <a:gd name="T5" fmla="*/ 265 h 268"/>
                <a:gd name="T6" fmla="*/ 156 w 274"/>
                <a:gd name="T7" fmla="*/ 265 h 268"/>
                <a:gd name="T8" fmla="*/ 212 w 274"/>
                <a:gd name="T9" fmla="*/ 88 h 268"/>
                <a:gd name="T10" fmla="*/ 156 w 274"/>
                <a:gd name="T11" fmla="*/ 265 h 268"/>
              </a:gdLst>
              <a:ahLst/>
              <a:cxnLst>
                <a:cxn ang="0">
                  <a:pos x="T0" y="T1"/>
                </a:cxn>
                <a:cxn ang="0">
                  <a:pos x="T2" y="T3"/>
                </a:cxn>
                <a:cxn ang="0">
                  <a:pos x="T4" y="T5"/>
                </a:cxn>
                <a:cxn ang="0">
                  <a:pos x="T6" y="T7"/>
                </a:cxn>
                <a:cxn ang="0">
                  <a:pos x="T8" y="T9"/>
                </a:cxn>
                <a:cxn ang="0">
                  <a:pos x="T10" y="T11"/>
                </a:cxn>
              </a:cxnLst>
              <a:rect l="0" t="0" r="r" b="b"/>
              <a:pathLst>
                <a:path w="274" h="268">
                  <a:moveTo>
                    <a:pt x="156" y="265"/>
                  </a:moveTo>
                  <a:lnTo>
                    <a:pt x="156" y="265"/>
                  </a:lnTo>
                  <a:lnTo>
                    <a:pt x="156" y="265"/>
                  </a:lnTo>
                  <a:lnTo>
                    <a:pt x="156" y="265"/>
                  </a:lnTo>
                  <a:cubicBezTo>
                    <a:pt x="242" y="267"/>
                    <a:pt x="273" y="139"/>
                    <a:pt x="212" y="88"/>
                  </a:cubicBezTo>
                  <a:cubicBezTo>
                    <a:pt x="109" y="0"/>
                    <a:pt x="0" y="262"/>
                    <a:pt x="156" y="265"/>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72" name="Freeform 113"/>
            <p:cNvSpPr>
              <a:spLocks noChangeArrowheads="1"/>
            </p:cNvSpPr>
            <p:nvPr/>
          </p:nvSpPr>
          <p:spPr bwMode="auto">
            <a:xfrm>
              <a:off x="7492999" y="2754775"/>
              <a:ext cx="168746" cy="203120"/>
            </a:xfrm>
            <a:custGeom>
              <a:avLst/>
              <a:gdLst>
                <a:gd name="T0" fmla="*/ 28 w 244"/>
                <a:gd name="T1" fmla="*/ 120 h 290"/>
                <a:gd name="T2" fmla="*/ 28 w 244"/>
                <a:gd name="T3" fmla="*/ 120 h 290"/>
                <a:gd name="T4" fmla="*/ 28 w 244"/>
                <a:gd name="T5" fmla="*/ 120 h 290"/>
                <a:gd name="T6" fmla="*/ 28 w 244"/>
                <a:gd name="T7" fmla="*/ 120 h 290"/>
                <a:gd name="T8" fmla="*/ 111 w 244"/>
                <a:gd name="T9" fmla="*/ 270 h 290"/>
                <a:gd name="T10" fmla="*/ 229 w 244"/>
                <a:gd name="T11" fmla="*/ 96 h 290"/>
                <a:gd name="T12" fmla="*/ 166 w 244"/>
                <a:gd name="T13" fmla="*/ 56 h 290"/>
                <a:gd name="T14" fmla="*/ 166 w 244"/>
                <a:gd name="T15" fmla="*/ 56 h 290"/>
                <a:gd name="T16" fmla="*/ 174 w 244"/>
                <a:gd name="T17" fmla="*/ 62 h 290"/>
                <a:gd name="T18" fmla="*/ 174 w 244"/>
                <a:gd name="T19" fmla="*/ 62 h 290"/>
                <a:gd name="T20" fmla="*/ 28 w 244"/>
                <a:gd name="T21" fmla="*/ 12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 h="290">
                  <a:moveTo>
                    <a:pt x="28" y="120"/>
                  </a:moveTo>
                  <a:lnTo>
                    <a:pt x="28" y="120"/>
                  </a:lnTo>
                  <a:lnTo>
                    <a:pt x="28" y="120"/>
                  </a:lnTo>
                  <a:lnTo>
                    <a:pt x="28" y="120"/>
                  </a:lnTo>
                  <a:cubicBezTo>
                    <a:pt x="0" y="174"/>
                    <a:pt x="31" y="289"/>
                    <a:pt x="111" y="270"/>
                  </a:cubicBezTo>
                  <a:cubicBezTo>
                    <a:pt x="152" y="261"/>
                    <a:pt x="218" y="135"/>
                    <a:pt x="229" y="96"/>
                  </a:cubicBezTo>
                  <a:cubicBezTo>
                    <a:pt x="243" y="43"/>
                    <a:pt x="227" y="0"/>
                    <a:pt x="166" y="56"/>
                  </a:cubicBezTo>
                  <a:lnTo>
                    <a:pt x="166" y="56"/>
                  </a:lnTo>
                  <a:lnTo>
                    <a:pt x="174" y="62"/>
                  </a:lnTo>
                  <a:lnTo>
                    <a:pt x="174" y="62"/>
                  </a:lnTo>
                  <a:cubicBezTo>
                    <a:pt x="119" y="68"/>
                    <a:pt x="58" y="66"/>
                    <a:pt x="28" y="120"/>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73" name="Freeform 114"/>
            <p:cNvSpPr>
              <a:spLocks noChangeArrowheads="1"/>
            </p:cNvSpPr>
            <p:nvPr/>
          </p:nvSpPr>
          <p:spPr bwMode="auto">
            <a:xfrm>
              <a:off x="6530521" y="798571"/>
              <a:ext cx="309368" cy="453114"/>
            </a:xfrm>
            <a:custGeom>
              <a:avLst/>
              <a:gdLst>
                <a:gd name="T0" fmla="*/ 278 w 439"/>
                <a:gd name="T1" fmla="*/ 425 h 644"/>
                <a:gd name="T2" fmla="*/ 278 w 439"/>
                <a:gd name="T3" fmla="*/ 425 h 644"/>
                <a:gd name="T4" fmla="*/ 278 w 439"/>
                <a:gd name="T5" fmla="*/ 425 h 644"/>
                <a:gd name="T6" fmla="*/ 278 w 439"/>
                <a:gd name="T7" fmla="*/ 425 h 644"/>
                <a:gd name="T8" fmla="*/ 384 w 439"/>
                <a:gd name="T9" fmla="*/ 117 h 644"/>
                <a:gd name="T10" fmla="*/ 192 w 439"/>
                <a:gd name="T11" fmla="*/ 67 h 644"/>
                <a:gd name="T12" fmla="*/ 14 w 439"/>
                <a:gd name="T13" fmla="*/ 242 h 644"/>
                <a:gd name="T14" fmla="*/ 16 w 439"/>
                <a:gd name="T15" fmla="*/ 468 h 644"/>
                <a:gd name="T16" fmla="*/ 110 w 439"/>
                <a:gd name="T17" fmla="*/ 643 h 644"/>
                <a:gd name="T18" fmla="*/ 157 w 439"/>
                <a:gd name="T19" fmla="*/ 459 h 644"/>
                <a:gd name="T20" fmla="*/ 278 w 439"/>
                <a:gd name="T21" fmla="*/ 425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 h="644">
                  <a:moveTo>
                    <a:pt x="278" y="425"/>
                  </a:moveTo>
                  <a:lnTo>
                    <a:pt x="278" y="425"/>
                  </a:lnTo>
                  <a:lnTo>
                    <a:pt x="278" y="425"/>
                  </a:lnTo>
                  <a:lnTo>
                    <a:pt x="278" y="425"/>
                  </a:lnTo>
                  <a:cubicBezTo>
                    <a:pt x="329" y="406"/>
                    <a:pt x="438" y="158"/>
                    <a:pt x="384" y="117"/>
                  </a:cubicBezTo>
                  <a:cubicBezTo>
                    <a:pt x="323" y="71"/>
                    <a:pt x="235" y="166"/>
                    <a:pt x="192" y="67"/>
                  </a:cubicBezTo>
                  <a:cubicBezTo>
                    <a:pt x="162" y="0"/>
                    <a:pt x="22" y="210"/>
                    <a:pt x="14" y="242"/>
                  </a:cubicBezTo>
                  <a:cubicBezTo>
                    <a:pt x="0" y="304"/>
                    <a:pt x="7" y="406"/>
                    <a:pt x="16" y="468"/>
                  </a:cubicBezTo>
                  <a:cubicBezTo>
                    <a:pt x="92" y="479"/>
                    <a:pt x="53" y="602"/>
                    <a:pt x="110" y="643"/>
                  </a:cubicBezTo>
                  <a:cubicBezTo>
                    <a:pt x="183" y="585"/>
                    <a:pt x="132" y="529"/>
                    <a:pt x="157" y="459"/>
                  </a:cubicBezTo>
                  <a:cubicBezTo>
                    <a:pt x="185" y="376"/>
                    <a:pt x="215" y="450"/>
                    <a:pt x="278" y="425"/>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74" name="Freeform 115"/>
            <p:cNvSpPr>
              <a:spLocks noChangeArrowheads="1"/>
            </p:cNvSpPr>
            <p:nvPr/>
          </p:nvSpPr>
          <p:spPr bwMode="auto">
            <a:xfrm>
              <a:off x="6224278" y="373582"/>
              <a:ext cx="249994" cy="334367"/>
            </a:xfrm>
            <a:custGeom>
              <a:avLst/>
              <a:gdLst>
                <a:gd name="T0" fmla="*/ 226 w 358"/>
                <a:gd name="T1" fmla="*/ 40 h 477"/>
                <a:gd name="T2" fmla="*/ 226 w 358"/>
                <a:gd name="T3" fmla="*/ 40 h 477"/>
                <a:gd name="T4" fmla="*/ 226 w 358"/>
                <a:gd name="T5" fmla="*/ 40 h 477"/>
                <a:gd name="T6" fmla="*/ 226 w 358"/>
                <a:gd name="T7" fmla="*/ 40 h 477"/>
                <a:gd name="T8" fmla="*/ 158 w 358"/>
                <a:gd name="T9" fmla="*/ 0 h 477"/>
                <a:gd name="T10" fmla="*/ 158 w 358"/>
                <a:gd name="T11" fmla="*/ 0 h 477"/>
                <a:gd name="T12" fmla="*/ 158 w 358"/>
                <a:gd name="T13" fmla="*/ 13 h 477"/>
                <a:gd name="T14" fmla="*/ 158 w 358"/>
                <a:gd name="T15" fmla="*/ 13 h 477"/>
                <a:gd name="T16" fmla="*/ 183 w 358"/>
                <a:gd name="T17" fmla="*/ 179 h 477"/>
                <a:gd name="T18" fmla="*/ 83 w 358"/>
                <a:gd name="T19" fmla="*/ 60 h 477"/>
                <a:gd name="T20" fmla="*/ 70 w 358"/>
                <a:gd name="T21" fmla="*/ 171 h 477"/>
                <a:gd name="T22" fmla="*/ 5 w 358"/>
                <a:gd name="T23" fmla="*/ 262 h 477"/>
                <a:gd name="T24" fmla="*/ 171 w 358"/>
                <a:gd name="T25" fmla="*/ 267 h 477"/>
                <a:gd name="T26" fmla="*/ 220 w 358"/>
                <a:gd name="T27" fmla="*/ 457 h 477"/>
                <a:gd name="T28" fmla="*/ 329 w 358"/>
                <a:gd name="T29" fmla="*/ 251 h 477"/>
                <a:gd name="T30" fmla="*/ 331 w 358"/>
                <a:gd name="T31" fmla="*/ 68 h 477"/>
                <a:gd name="T32" fmla="*/ 273 w 358"/>
                <a:gd name="T33" fmla="*/ 31 h 477"/>
                <a:gd name="T34" fmla="*/ 226 w 358"/>
                <a:gd name="T35" fmla="*/ 4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8" h="477">
                  <a:moveTo>
                    <a:pt x="226" y="40"/>
                  </a:moveTo>
                  <a:lnTo>
                    <a:pt x="226" y="40"/>
                  </a:lnTo>
                  <a:lnTo>
                    <a:pt x="226" y="40"/>
                  </a:lnTo>
                  <a:lnTo>
                    <a:pt x="226" y="40"/>
                  </a:lnTo>
                  <a:cubicBezTo>
                    <a:pt x="202" y="36"/>
                    <a:pt x="183" y="0"/>
                    <a:pt x="158" y="0"/>
                  </a:cubicBezTo>
                  <a:lnTo>
                    <a:pt x="158" y="0"/>
                  </a:lnTo>
                  <a:lnTo>
                    <a:pt x="158" y="13"/>
                  </a:lnTo>
                  <a:lnTo>
                    <a:pt x="158" y="13"/>
                  </a:lnTo>
                  <a:cubicBezTo>
                    <a:pt x="121" y="74"/>
                    <a:pt x="195" y="118"/>
                    <a:pt x="183" y="179"/>
                  </a:cubicBezTo>
                  <a:cubicBezTo>
                    <a:pt x="126" y="184"/>
                    <a:pt x="117" y="91"/>
                    <a:pt x="83" y="60"/>
                  </a:cubicBezTo>
                  <a:cubicBezTo>
                    <a:pt x="83" y="97"/>
                    <a:pt x="85" y="138"/>
                    <a:pt x="70" y="171"/>
                  </a:cubicBezTo>
                  <a:cubicBezTo>
                    <a:pt x="58" y="200"/>
                    <a:pt x="7" y="236"/>
                    <a:pt x="5" y="262"/>
                  </a:cubicBezTo>
                  <a:cubicBezTo>
                    <a:pt x="0" y="358"/>
                    <a:pt x="142" y="218"/>
                    <a:pt x="171" y="267"/>
                  </a:cubicBezTo>
                  <a:cubicBezTo>
                    <a:pt x="195" y="311"/>
                    <a:pt x="48" y="476"/>
                    <a:pt x="220" y="457"/>
                  </a:cubicBezTo>
                  <a:cubicBezTo>
                    <a:pt x="316" y="447"/>
                    <a:pt x="314" y="325"/>
                    <a:pt x="329" y="251"/>
                  </a:cubicBezTo>
                  <a:cubicBezTo>
                    <a:pt x="337" y="204"/>
                    <a:pt x="357" y="113"/>
                    <a:pt x="331" y="68"/>
                  </a:cubicBezTo>
                  <a:cubicBezTo>
                    <a:pt x="311" y="35"/>
                    <a:pt x="304" y="41"/>
                    <a:pt x="273" y="31"/>
                  </a:cubicBezTo>
                  <a:cubicBezTo>
                    <a:pt x="265" y="29"/>
                    <a:pt x="240" y="43"/>
                    <a:pt x="226" y="40"/>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75" name="Freeform 116"/>
            <p:cNvSpPr>
              <a:spLocks noChangeArrowheads="1"/>
            </p:cNvSpPr>
            <p:nvPr/>
          </p:nvSpPr>
          <p:spPr bwMode="auto">
            <a:xfrm>
              <a:off x="5318049" y="61089"/>
              <a:ext cx="415616" cy="253119"/>
            </a:xfrm>
            <a:custGeom>
              <a:avLst/>
              <a:gdLst>
                <a:gd name="T0" fmla="*/ 241 w 589"/>
                <a:gd name="T1" fmla="*/ 362 h 363"/>
                <a:gd name="T2" fmla="*/ 241 w 589"/>
                <a:gd name="T3" fmla="*/ 362 h 363"/>
                <a:gd name="T4" fmla="*/ 241 w 589"/>
                <a:gd name="T5" fmla="*/ 362 h 363"/>
                <a:gd name="T6" fmla="*/ 241 w 589"/>
                <a:gd name="T7" fmla="*/ 362 h 363"/>
                <a:gd name="T8" fmla="*/ 270 w 589"/>
                <a:gd name="T9" fmla="*/ 291 h 363"/>
                <a:gd name="T10" fmla="*/ 329 w 589"/>
                <a:gd name="T11" fmla="*/ 271 h 363"/>
                <a:gd name="T12" fmla="*/ 407 w 589"/>
                <a:gd name="T13" fmla="*/ 161 h 363"/>
                <a:gd name="T14" fmla="*/ 442 w 589"/>
                <a:gd name="T15" fmla="*/ 278 h 363"/>
                <a:gd name="T16" fmla="*/ 537 w 589"/>
                <a:gd name="T17" fmla="*/ 171 h 363"/>
                <a:gd name="T18" fmla="*/ 588 w 589"/>
                <a:gd name="T19" fmla="*/ 16 h 363"/>
                <a:gd name="T20" fmla="*/ 522 w 589"/>
                <a:gd name="T21" fmla="*/ 16 h 363"/>
                <a:gd name="T22" fmla="*/ 469 w 589"/>
                <a:gd name="T23" fmla="*/ 2 h 363"/>
                <a:gd name="T24" fmla="*/ 336 w 589"/>
                <a:gd name="T25" fmla="*/ 48 h 363"/>
                <a:gd name="T26" fmla="*/ 336 w 589"/>
                <a:gd name="T27" fmla="*/ 48 h 363"/>
                <a:gd name="T28" fmla="*/ 356 w 589"/>
                <a:gd name="T29" fmla="*/ 43 h 363"/>
                <a:gd name="T30" fmla="*/ 356 w 589"/>
                <a:gd name="T31" fmla="*/ 43 h 363"/>
                <a:gd name="T32" fmla="*/ 247 w 589"/>
                <a:gd name="T33" fmla="*/ 134 h 363"/>
                <a:gd name="T34" fmla="*/ 87 w 589"/>
                <a:gd name="T35" fmla="*/ 182 h 363"/>
                <a:gd name="T36" fmla="*/ 241 w 589"/>
                <a:gd name="T37" fmla="*/ 36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363">
                  <a:moveTo>
                    <a:pt x="241" y="362"/>
                  </a:moveTo>
                  <a:lnTo>
                    <a:pt x="241" y="362"/>
                  </a:lnTo>
                  <a:lnTo>
                    <a:pt x="241" y="362"/>
                  </a:lnTo>
                  <a:lnTo>
                    <a:pt x="241" y="362"/>
                  </a:lnTo>
                  <a:cubicBezTo>
                    <a:pt x="270" y="340"/>
                    <a:pt x="252" y="310"/>
                    <a:pt x="270" y="291"/>
                  </a:cubicBezTo>
                  <a:cubicBezTo>
                    <a:pt x="286" y="271"/>
                    <a:pt x="313" y="291"/>
                    <a:pt x="329" y="271"/>
                  </a:cubicBezTo>
                  <a:cubicBezTo>
                    <a:pt x="347" y="250"/>
                    <a:pt x="357" y="141"/>
                    <a:pt x="407" y="161"/>
                  </a:cubicBezTo>
                  <a:cubicBezTo>
                    <a:pt x="459" y="178"/>
                    <a:pt x="362" y="272"/>
                    <a:pt x="442" y="278"/>
                  </a:cubicBezTo>
                  <a:cubicBezTo>
                    <a:pt x="475" y="280"/>
                    <a:pt x="526" y="198"/>
                    <a:pt x="537" y="171"/>
                  </a:cubicBezTo>
                  <a:cubicBezTo>
                    <a:pt x="555" y="125"/>
                    <a:pt x="574" y="66"/>
                    <a:pt x="588" y="16"/>
                  </a:cubicBezTo>
                  <a:cubicBezTo>
                    <a:pt x="563" y="7"/>
                    <a:pt x="544" y="21"/>
                    <a:pt x="522" y="16"/>
                  </a:cubicBezTo>
                  <a:cubicBezTo>
                    <a:pt x="516" y="16"/>
                    <a:pt x="473" y="2"/>
                    <a:pt x="469" y="2"/>
                  </a:cubicBezTo>
                  <a:cubicBezTo>
                    <a:pt x="425" y="0"/>
                    <a:pt x="384" y="16"/>
                    <a:pt x="336" y="48"/>
                  </a:cubicBezTo>
                  <a:lnTo>
                    <a:pt x="336" y="48"/>
                  </a:lnTo>
                  <a:lnTo>
                    <a:pt x="356" y="43"/>
                  </a:lnTo>
                  <a:lnTo>
                    <a:pt x="356" y="43"/>
                  </a:lnTo>
                  <a:cubicBezTo>
                    <a:pt x="325" y="77"/>
                    <a:pt x="288" y="114"/>
                    <a:pt x="247" y="134"/>
                  </a:cubicBezTo>
                  <a:cubicBezTo>
                    <a:pt x="202" y="157"/>
                    <a:pt x="122" y="146"/>
                    <a:pt x="87" y="182"/>
                  </a:cubicBezTo>
                  <a:cubicBezTo>
                    <a:pt x="0" y="271"/>
                    <a:pt x="211" y="283"/>
                    <a:pt x="241" y="362"/>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76" name="Freeform 117"/>
            <p:cNvSpPr>
              <a:spLocks noChangeArrowheads="1"/>
            </p:cNvSpPr>
            <p:nvPr/>
          </p:nvSpPr>
          <p:spPr bwMode="auto">
            <a:xfrm>
              <a:off x="5527419" y="229835"/>
              <a:ext cx="612486" cy="453114"/>
            </a:xfrm>
            <a:custGeom>
              <a:avLst/>
              <a:gdLst>
                <a:gd name="T0" fmla="*/ 103 w 869"/>
                <a:gd name="T1" fmla="*/ 187 h 645"/>
                <a:gd name="T2" fmla="*/ 103 w 869"/>
                <a:gd name="T3" fmla="*/ 187 h 645"/>
                <a:gd name="T4" fmla="*/ 103 w 869"/>
                <a:gd name="T5" fmla="*/ 187 h 645"/>
                <a:gd name="T6" fmla="*/ 103 w 869"/>
                <a:gd name="T7" fmla="*/ 187 h 645"/>
                <a:gd name="T8" fmla="*/ 131 w 869"/>
                <a:gd name="T9" fmla="*/ 203 h 645"/>
                <a:gd name="T10" fmla="*/ 85 w 869"/>
                <a:gd name="T11" fmla="*/ 239 h 645"/>
                <a:gd name="T12" fmla="*/ 100 w 869"/>
                <a:gd name="T13" fmla="*/ 267 h 645"/>
                <a:gd name="T14" fmla="*/ 16 w 869"/>
                <a:gd name="T15" fmla="*/ 336 h 645"/>
                <a:gd name="T16" fmla="*/ 89 w 869"/>
                <a:gd name="T17" fmla="*/ 406 h 645"/>
                <a:gd name="T18" fmla="*/ 178 w 869"/>
                <a:gd name="T19" fmla="*/ 426 h 645"/>
                <a:gd name="T20" fmla="*/ 238 w 869"/>
                <a:gd name="T21" fmla="*/ 436 h 645"/>
                <a:gd name="T22" fmla="*/ 400 w 869"/>
                <a:gd name="T23" fmla="*/ 498 h 645"/>
                <a:gd name="T24" fmla="*/ 181 w 869"/>
                <a:gd name="T25" fmla="*/ 547 h 645"/>
                <a:gd name="T26" fmla="*/ 181 w 869"/>
                <a:gd name="T27" fmla="*/ 595 h 645"/>
                <a:gd name="T28" fmla="*/ 407 w 869"/>
                <a:gd name="T29" fmla="*/ 582 h 645"/>
                <a:gd name="T30" fmla="*/ 585 w 869"/>
                <a:gd name="T31" fmla="*/ 572 h 645"/>
                <a:gd name="T32" fmla="*/ 768 w 869"/>
                <a:gd name="T33" fmla="*/ 531 h 645"/>
                <a:gd name="T34" fmla="*/ 834 w 869"/>
                <a:gd name="T35" fmla="*/ 340 h 645"/>
                <a:gd name="T36" fmla="*/ 663 w 869"/>
                <a:gd name="T37" fmla="*/ 266 h 645"/>
                <a:gd name="T38" fmla="*/ 646 w 869"/>
                <a:gd name="T39" fmla="*/ 264 h 645"/>
                <a:gd name="T40" fmla="*/ 642 w 869"/>
                <a:gd name="T41" fmla="*/ 95 h 645"/>
                <a:gd name="T42" fmla="*/ 569 w 869"/>
                <a:gd name="T43" fmla="*/ 388 h 645"/>
                <a:gd name="T44" fmla="*/ 443 w 869"/>
                <a:gd name="T45" fmla="*/ 331 h 645"/>
                <a:gd name="T46" fmla="*/ 332 w 869"/>
                <a:gd name="T47" fmla="*/ 175 h 645"/>
                <a:gd name="T48" fmla="*/ 103 w 869"/>
                <a:gd name="T49" fmla="*/ 18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69" h="645">
                  <a:moveTo>
                    <a:pt x="103" y="187"/>
                  </a:moveTo>
                  <a:lnTo>
                    <a:pt x="103" y="187"/>
                  </a:lnTo>
                  <a:lnTo>
                    <a:pt x="103" y="187"/>
                  </a:lnTo>
                  <a:lnTo>
                    <a:pt x="103" y="187"/>
                  </a:lnTo>
                  <a:cubicBezTo>
                    <a:pt x="110" y="198"/>
                    <a:pt x="119" y="203"/>
                    <a:pt x="131" y="203"/>
                  </a:cubicBezTo>
                  <a:cubicBezTo>
                    <a:pt x="130" y="205"/>
                    <a:pt x="98" y="235"/>
                    <a:pt x="85" y="239"/>
                  </a:cubicBezTo>
                  <a:cubicBezTo>
                    <a:pt x="90" y="247"/>
                    <a:pt x="94" y="260"/>
                    <a:pt x="100" y="267"/>
                  </a:cubicBezTo>
                  <a:cubicBezTo>
                    <a:pt x="50" y="288"/>
                    <a:pt x="0" y="272"/>
                    <a:pt x="16" y="336"/>
                  </a:cubicBezTo>
                  <a:cubicBezTo>
                    <a:pt x="21" y="365"/>
                    <a:pt x="65" y="392"/>
                    <a:pt x="89" y="406"/>
                  </a:cubicBezTo>
                  <a:cubicBezTo>
                    <a:pt x="133" y="436"/>
                    <a:pt x="139" y="429"/>
                    <a:pt x="178" y="426"/>
                  </a:cubicBezTo>
                  <a:cubicBezTo>
                    <a:pt x="201" y="424"/>
                    <a:pt x="236" y="354"/>
                    <a:pt x="238" y="436"/>
                  </a:cubicBezTo>
                  <a:cubicBezTo>
                    <a:pt x="274" y="454"/>
                    <a:pt x="432" y="418"/>
                    <a:pt x="400" y="498"/>
                  </a:cubicBezTo>
                  <a:cubicBezTo>
                    <a:pt x="382" y="537"/>
                    <a:pt x="219" y="550"/>
                    <a:pt x="181" y="547"/>
                  </a:cubicBezTo>
                  <a:cubicBezTo>
                    <a:pt x="172" y="563"/>
                    <a:pt x="172" y="578"/>
                    <a:pt x="181" y="595"/>
                  </a:cubicBezTo>
                  <a:cubicBezTo>
                    <a:pt x="268" y="644"/>
                    <a:pt x="322" y="619"/>
                    <a:pt x="407" y="582"/>
                  </a:cubicBezTo>
                  <a:cubicBezTo>
                    <a:pt x="478" y="550"/>
                    <a:pt x="508" y="563"/>
                    <a:pt x="585" y="572"/>
                  </a:cubicBezTo>
                  <a:cubicBezTo>
                    <a:pt x="652" y="580"/>
                    <a:pt x="717" y="578"/>
                    <a:pt x="768" y="531"/>
                  </a:cubicBezTo>
                  <a:cubicBezTo>
                    <a:pt x="806" y="495"/>
                    <a:pt x="868" y="392"/>
                    <a:pt x="834" y="340"/>
                  </a:cubicBezTo>
                  <a:cubicBezTo>
                    <a:pt x="802" y="294"/>
                    <a:pt x="707" y="308"/>
                    <a:pt x="663" y="266"/>
                  </a:cubicBezTo>
                  <a:cubicBezTo>
                    <a:pt x="658" y="264"/>
                    <a:pt x="652" y="266"/>
                    <a:pt x="646" y="264"/>
                  </a:cubicBezTo>
                  <a:cubicBezTo>
                    <a:pt x="640" y="230"/>
                    <a:pt x="665" y="116"/>
                    <a:pt x="642" y="95"/>
                  </a:cubicBezTo>
                  <a:cubicBezTo>
                    <a:pt x="541" y="0"/>
                    <a:pt x="569" y="390"/>
                    <a:pt x="569" y="388"/>
                  </a:cubicBezTo>
                  <a:cubicBezTo>
                    <a:pt x="533" y="417"/>
                    <a:pt x="461" y="358"/>
                    <a:pt x="443" y="331"/>
                  </a:cubicBezTo>
                  <a:cubicBezTo>
                    <a:pt x="407" y="280"/>
                    <a:pt x="431" y="161"/>
                    <a:pt x="332" y="175"/>
                  </a:cubicBezTo>
                  <a:cubicBezTo>
                    <a:pt x="389" y="18"/>
                    <a:pt x="145" y="93"/>
                    <a:pt x="103" y="187"/>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77" name="Freeform 118"/>
            <p:cNvSpPr>
              <a:spLocks noChangeArrowheads="1"/>
            </p:cNvSpPr>
            <p:nvPr/>
          </p:nvSpPr>
          <p:spPr bwMode="auto">
            <a:xfrm>
              <a:off x="5849287" y="-10784"/>
              <a:ext cx="178121" cy="196870"/>
            </a:xfrm>
            <a:custGeom>
              <a:avLst/>
              <a:gdLst>
                <a:gd name="T0" fmla="*/ 139 w 256"/>
                <a:gd name="T1" fmla="*/ 235 h 284"/>
                <a:gd name="T2" fmla="*/ 139 w 256"/>
                <a:gd name="T3" fmla="*/ 235 h 284"/>
                <a:gd name="T4" fmla="*/ 139 w 256"/>
                <a:gd name="T5" fmla="*/ 235 h 284"/>
                <a:gd name="T6" fmla="*/ 139 w 256"/>
                <a:gd name="T7" fmla="*/ 235 h 284"/>
                <a:gd name="T8" fmla="*/ 132 w 256"/>
                <a:gd name="T9" fmla="*/ 55 h 284"/>
                <a:gd name="T10" fmla="*/ 132 w 256"/>
                <a:gd name="T11" fmla="*/ 55 h 284"/>
                <a:gd name="T12" fmla="*/ 132 w 256"/>
                <a:gd name="T13" fmla="*/ 50 h 284"/>
                <a:gd name="T14" fmla="*/ 132 w 256"/>
                <a:gd name="T15" fmla="*/ 50 h 284"/>
                <a:gd name="T16" fmla="*/ 12 w 256"/>
                <a:gd name="T17" fmla="*/ 155 h 284"/>
                <a:gd name="T18" fmla="*/ 139 w 256"/>
                <a:gd name="T19" fmla="*/ 23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84">
                  <a:moveTo>
                    <a:pt x="139" y="235"/>
                  </a:moveTo>
                  <a:lnTo>
                    <a:pt x="139" y="235"/>
                  </a:lnTo>
                  <a:lnTo>
                    <a:pt x="139" y="235"/>
                  </a:lnTo>
                  <a:lnTo>
                    <a:pt x="139" y="235"/>
                  </a:lnTo>
                  <a:cubicBezTo>
                    <a:pt x="180" y="201"/>
                    <a:pt x="255" y="0"/>
                    <a:pt x="132" y="55"/>
                  </a:cubicBezTo>
                  <a:lnTo>
                    <a:pt x="132" y="55"/>
                  </a:lnTo>
                  <a:lnTo>
                    <a:pt x="132" y="50"/>
                  </a:lnTo>
                  <a:lnTo>
                    <a:pt x="132" y="50"/>
                  </a:lnTo>
                  <a:cubicBezTo>
                    <a:pt x="72" y="82"/>
                    <a:pt x="20" y="78"/>
                    <a:pt x="12" y="155"/>
                  </a:cubicBezTo>
                  <a:cubicBezTo>
                    <a:pt x="0" y="283"/>
                    <a:pt x="78" y="198"/>
                    <a:pt x="139" y="235"/>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78" name="Freeform 119"/>
            <p:cNvSpPr>
              <a:spLocks noChangeArrowheads="1"/>
            </p:cNvSpPr>
            <p:nvPr/>
          </p:nvSpPr>
          <p:spPr bwMode="auto">
            <a:xfrm>
              <a:off x="4896184" y="470454"/>
              <a:ext cx="637485" cy="643735"/>
            </a:xfrm>
            <a:custGeom>
              <a:avLst/>
              <a:gdLst>
                <a:gd name="T0" fmla="*/ 84 w 905"/>
                <a:gd name="T1" fmla="*/ 639 h 911"/>
                <a:gd name="T2" fmla="*/ 84 w 905"/>
                <a:gd name="T3" fmla="*/ 639 h 911"/>
                <a:gd name="T4" fmla="*/ 84 w 905"/>
                <a:gd name="T5" fmla="*/ 639 h 911"/>
                <a:gd name="T6" fmla="*/ 84 w 905"/>
                <a:gd name="T7" fmla="*/ 639 h 911"/>
                <a:gd name="T8" fmla="*/ 71 w 905"/>
                <a:gd name="T9" fmla="*/ 781 h 911"/>
                <a:gd name="T10" fmla="*/ 249 w 905"/>
                <a:gd name="T11" fmla="*/ 817 h 911"/>
                <a:gd name="T12" fmla="*/ 418 w 905"/>
                <a:gd name="T13" fmla="*/ 673 h 911"/>
                <a:gd name="T14" fmla="*/ 594 w 905"/>
                <a:gd name="T15" fmla="*/ 557 h 911"/>
                <a:gd name="T16" fmla="*/ 831 w 905"/>
                <a:gd name="T17" fmla="*/ 508 h 911"/>
                <a:gd name="T18" fmla="*/ 867 w 905"/>
                <a:gd name="T19" fmla="*/ 288 h 911"/>
                <a:gd name="T20" fmla="*/ 655 w 905"/>
                <a:gd name="T21" fmla="*/ 174 h 911"/>
                <a:gd name="T22" fmla="*/ 625 w 905"/>
                <a:gd name="T23" fmla="*/ 172 h 911"/>
                <a:gd name="T24" fmla="*/ 594 w 905"/>
                <a:gd name="T25" fmla="*/ 62 h 911"/>
                <a:gd name="T26" fmla="*/ 504 w 905"/>
                <a:gd name="T27" fmla="*/ 52 h 911"/>
                <a:gd name="T28" fmla="*/ 379 w 905"/>
                <a:gd name="T29" fmla="*/ 16 h 911"/>
                <a:gd name="T30" fmla="*/ 327 w 905"/>
                <a:gd name="T31" fmla="*/ 160 h 911"/>
                <a:gd name="T32" fmla="*/ 128 w 905"/>
                <a:gd name="T33" fmla="*/ 381 h 911"/>
                <a:gd name="T34" fmla="*/ 26 w 905"/>
                <a:gd name="T35" fmla="*/ 538 h 911"/>
                <a:gd name="T36" fmla="*/ 84 w 905"/>
                <a:gd name="T37" fmla="*/ 639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5" h="911">
                  <a:moveTo>
                    <a:pt x="84" y="639"/>
                  </a:moveTo>
                  <a:lnTo>
                    <a:pt x="84" y="639"/>
                  </a:lnTo>
                  <a:lnTo>
                    <a:pt x="84" y="639"/>
                  </a:lnTo>
                  <a:lnTo>
                    <a:pt x="84" y="639"/>
                  </a:lnTo>
                  <a:cubicBezTo>
                    <a:pt x="93" y="685"/>
                    <a:pt x="57" y="737"/>
                    <a:pt x="71" y="781"/>
                  </a:cubicBezTo>
                  <a:cubicBezTo>
                    <a:pt x="112" y="910"/>
                    <a:pt x="217" y="717"/>
                    <a:pt x="249" y="817"/>
                  </a:cubicBezTo>
                  <a:cubicBezTo>
                    <a:pt x="347" y="800"/>
                    <a:pt x="362" y="742"/>
                    <a:pt x="418" y="673"/>
                  </a:cubicBezTo>
                  <a:cubicBezTo>
                    <a:pt x="463" y="621"/>
                    <a:pt x="531" y="580"/>
                    <a:pt x="594" y="557"/>
                  </a:cubicBezTo>
                  <a:cubicBezTo>
                    <a:pt x="666" y="530"/>
                    <a:pt x="769" y="552"/>
                    <a:pt x="831" y="508"/>
                  </a:cubicBezTo>
                  <a:cubicBezTo>
                    <a:pt x="892" y="466"/>
                    <a:pt x="904" y="349"/>
                    <a:pt x="867" y="288"/>
                  </a:cubicBezTo>
                  <a:cubicBezTo>
                    <a:pt x="824" y="221"/>
                    <a:pt x="719" y="216"/>
                    <a:pt x="655" y="174"/>
                  </a:cubicBezTo>
                  <a:cubicBezTo>
                    <a:pt x="644" y="174"/>
                    <a:pt x="633" y="172"/>
                    <a:pt x="625" y="172"/>
                  </a:cubicBezTo>
                  <a:cubicBezTo>
                    <a:pt x="607" y="172"/>
                    <a:pt x="605" y="73"/>
                    <a:pt x="594" y="62"/>
                  </a:cubicBezTo>
                  <a:cubicBezTo>
                    <a:pt x="564" y="34"/>
                    <a:pt x="541" y="59"/>
                    <a:pt x="504" y="52"/>
                  </a:cubicBezTo>
                  <a:cubicBezTo>
                    <a:pt x="461" y="43"/>
                    <a:pt x="426" y="0"/>
                    <a:pt x="379" y="16"/>
                  </a:cubicBezTo>
                  <a:cubicBezTo>
                    <a:pt x="321" y="36"/>
                    <a:pt x="342" y="114"/>
                    <a:pt x="327" y="160"/>
                  </a:cubicBezTo>
                  <a:cubicBezTo>
                    <a:pt x="297" y="257"/>
                    <a:pt x="194" y="312"/>
                    <a:pt x="128" y="381"/>
                  </a:cubicBezTo>
                  <a:cubicBezTo>
                    <a:pt x="79" y="434"/>
                    <a:pt x="0" y="458"/>
                    <a:pt x="26" y="538"/>
                  </a:cubicBezTo>
                  <a:cubicBezTo>
                    <a:pt x="36" y="575"/>
                    <a:pt x="75" y="596"/>
                    <a:pt x="84" y="639"/>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79" name="Freeform 120"/>
            <p:cNvSpPr>
              <a:spLocks noChangeArrowheads="1"/>
            </p:cNvSpPr>
            <p:nvPr/>
          </p:nvSpPr>
          <p:spPr bwMode="auto">
            <a:xfrm>
              <a:off x="10117939" y="4367236"/>
              <a:ext cx="403116" cy="93748"/>
            </a:xfrm>
            <a:custGeom>
              <a:avLst/>
              <a:gdLst>
                <a:gd name="T0" fmla="*/ 322 w 574"/>
                <a:gd name="T1" fmla="*/ 8 h 136"/>
                <a:gd name="T2" fmla="*/ 322 w 574"/>
                <a:gd name="T3" fmla="*/ 8 h 136"/>
                <a:gd name="T4" fmla="*/ 322 w 574"/>
                <a:gd name="T5" fmla="*/ 8 h 136"/>
                <a:gd name="T6" fmla="*/ 322 w 574"/>
                <a:gd name="T7" fmla="*/ 8 h 136"/>
                <a:gd name="T8" fmla="*/ 0 w 574"/>
                <a:gd name="T9" fmla="*/ 86 h 136"/>
                <a:gd name="T10" fmla="*/ 5 w 574"/>
                <a:gd name="T11" fmla="*/ 100 h 136"/>
                <a:gd name="T12" fmla="*/ 328 w 574"/>
                <a:gd name="T13" fmla="*/ 123 h 136"/>
                <a:gd name="T14" fmla="*/ 468 w 574"/>
                <a:gd name="T15" fmla="*/ 98 h 136"/>
                <a:gd name="T16" fmla="*/ 322 w 574"/>
                <a:gd name="T17"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136">
                  <a:moveTo>
                    <a:pt x="322" y="8"/>
                  </a:moveTo>
                  <a:lnTo>
                    <a:pt x="322" y="8"/>
                  </a:lnTo>
                  <a:lnTo>
                    <a:pt x="322" y="8"/>
                  </a:lnTo>
                  <a:lnTo>
                    <a:pt x="322" y="8"/>
                  </a:lnTo>
                  <a:cubicBezTo>
                    <a:pt x="207" y="0"/>
                    <a:pt x="92" y="13"/>
                    <a:pt x="0" y="86"/>
                  </a:cubicBezTo>
                  <a:cubicBezTo>
                    <a:pt x="1" y="88"/>
                    <a:pt x="5" y="96"/>
                    <a:pt x="5" y="100"/>
                  </a:cubicBezTo>
                  <a:cubicBezTo>
                    <a:pt x="113" y="114"/>
                    <a:pt x="218" y="135"/>
                    <a:pt x="328" y="123"/>
                  </a:cubicBezTo>
                  <a:cubicBezTo>
                    <a:pt x="364" y="119"/>
                    <a:pt x="439" y="118"/>
                    <a:pt x="468" y="98"/>
                  </a:cubicBezTo>
                  <a:cubicBezTo>
                    <a:pt x="573" y="23"/>
                    <a:pt x="355" y="9"/>
                    <a:pt x="322" y="8"/>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80" name="Freeform 121"/>
            <p:cNvSpPr>
              <a:spLocks noChangeArrowheads="1"/>
            </p:cNvSpPr>
            <p:nvPr/>
          </p:nvSpPr>
          <p:spPr bwMode="auto">
            <a:xfrm>
              <a:off x="10392933" y="4832850"/>
              <a:ext cx="303118" cy="149996"/>
            </a:xfrm>
            <a:custGeom>
              <a:avLst/>
              <a:gdLst>
                <a:gd name="T0" fmla="*/ 427 w 433"/>
                <a:gd name="T1" fmla="*/ 16 h 216"/>
                <a:gd name="T2" fmla="*/ 427 w 433"/>
                <a:gd name="T3" fmla="*/ 16 h 216"/>
                <a:gd name="T4" fmla="*/ 427 w 433"/>
                <a:gd name="T5" fmla="*/ 16 h 216"/>
                <a:gd name="T6" fmla="*/ 427 w 433"/>
                <a:gd name="T7" fmla="*/ 16 h 216"/>
                <a:gd name="T8" fmla="*/ 322 w 433"/>
                <a:gd name="T9" fmla="*/ 80 h 216"/>
                <a:gd name="T10" fmla="*/ 258 w 433"/>
                <a:gd name="T11" fmla="*/ 103 h 216"/>
                <a:gd name="T12" fmla="*/ 188 w 433"/>
                <a:gd name="T13" fmla="*/ 137 h 216"/>
                <a:gd name="T14" fmla="*/ 149 w 433"/>
                <a:gd name="T15" fmla="*/ 138 h 216"/>
                <a:gd name="T16" fmla="*/ 119 w 433"/>
                <a:gd name="T17" fmla="*/ 159 h 216"/>
                <a:gd name="T18" fmla="*/ 65 w 433"/>
                <a:gd name="T19" fmla="*/ 130 h 216"/>
                <a:gd name="T20" fmla="*/ 19 w 433"/>
                <a:gd name="T21" fmla="*/ 93 h 216"/>
                <a:gd name="T22" fmla="*/ 10 w 433"/>
                <a:gd name="T23" fmla="*/ 162 h 216"/>
                <a:gd name="T24" fmla="*/ 63 w 433"/>
                <a:gd name="T25" fmla="*/ 189 h 216"/>
                <a:gd name="T26" fmla="*/ 90 w 433"/>
                <a:gd name="T27" fmla="*/ 208 h 216"/>
                <a:gd name="T28" fmla="*/ 122 w 433"/>
                <a:gd name="T29" fmla="*/ 198 h 216"/>
                <a:gd name="T30" fmla="*/ 182 w 433"/>
                <a:gd name="T31" fmla="*/ 212 h 216"/>
                <a:gd name="T32" fmla="*/ 262 w 433"/>
                <a:gd name="T33" fmla="*/ 201 h 216"/>
                <a:gd name="T34" fmla="*/ 286 w 433"/>
                <a:gd name="T35" fmla="*/ 169 h 216"/>
                <a:gd name="T36" fmla="*/ 313 w 433"/>
                <a:gd name="T37" fmla="*/ 194 h 216"/>
                <a:gd name="T38" fmla="*/ 391 w 433"/>
                <a:gd name="T39" fmla="*/ 192 h 216"/>
                <a:gd name="T40" fmla="*/ 402 w 433"/>
                <a:gd name="T41" fmla="*/ 144 h 216"/>
                <a:gd name="T42" fmla="*/ 396 w 433"/>
                <a:gd name="T43" fmla="*/ 78 h 216"/>
                <a:gd name="T44" fmla="*/ 427 w 433"/>
                <a:gd name="T45" fmla="*/ 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3" h="216">
                  <a:moveTo>
                    <a:pt x="427" y="16"/>
                  </a:moveTo>
                  <a:lnTo>
                    <a:pt x="427" y="16"/>
                  </a:lnTo>
                  <a:lnTo>
                    <a:pt x="427" y="16"/>
                  </a:lnTo>
                  <a:lnTo>
                    <a:pt x="427" y="16"/>
                  </a:lnTo>
                  <a:cubicBezTo>
                    <a:pt x="388" y="0"/>
                    <a:pt x="348" y="62"/>
                    <a:pt x="322" y="80"/>
                  </a:cubicBezTo>
                  <a:cubicBezTo>
                    <a:pt x="303" y="91"/>
                    <a:pt x="277" y="94"/>
                    <a:pt x="258" y="103"/>
                  </a:cubicBezTo>
                  <a:cubicBezTo>
                    <a:pt x="234" y="114"/>
                    <a:pt x="213" y="132"/>
                    <a:pt x="188" y="137"/>
                  </a:cubicBezTo>
                  <a:cubicBezTo>
                    <a:pt x="176" y="138"/>
                    <a:pt x="158" y="137"/>
                    <a:pt x="149" y="138"/>
                  </a:cubicBezTo>
                  <a:cubicBezTo>
                    <a:pt x="138" y="142"/>
                    <a:pt x="131" y="155"/>
                    <a:pt x="119" y="159"/>
                  </a:cubicBezTo>
                  <a:cubicBezTo>
                    <a:pt x="102" y="138"/>
                    <a:pt x="80" y="144"/>
                    <a:pt x="65" y="130"/>
                  </a:cubicBezTo>
                  <a:cubicBezTo>
                    <a:pt x="57" y="123"/>
                    <a:pt x="22" y="44"/>
                    <a:pt x="19" y="93"/>
                  </a:cubicBezTo>
                  <a:cubicBezTo>
                    <a:pt x="21" y="114"/>
                    <a:pt x="0" y="142"/>
                    <a:pt x="10" y="162"/>
                  </a:cubicBezTo>
                  <a:cubicBezTo>
                    <a:pt x="17" y="176"/>
                    <a:pt x="51" y="181"/>
                    <a:pt x="63" y="189"/>
                  </a:cubicBezTo>
                  <a:cubicBezTo>
                    <a:pt x="72" y="194"/>
                    <a:pt x="80" y="206"/>
                    <a:pt x="90" y="208"/>
                  </a:cubicBezTo>
                  <a:cubicBezTo>
                    <a:pt x="104" y="212"/>
                    <a:pt x="115" y="198"/>
                    <a:pt x="122" y="198"/>
                  </a:cubicBezTo>
                  <a:cubicBezTo>
                    <a:pt x="143" y="201"/>
                    <a:pt x="149" y="215"/>
                    <a:pt x="182" y="212"/>
                  </a:cubicBezTo>
                  <a:cubicBezTo>
                    <a:pt x="201" y="210"/>
                    <a:pt x="247" y="210"/>
                    <a:pt x="262" y="201"/>
                  </a:cubicBezTo>
                  <a:cubicBezTo>
                    <a:pt x="275" y="192"/>
                    <a:pt x="264" y="174"/>
                    <a:pt x="286" y="169"/>
                  </a:cubicBezTo>
                  <a:cubicBezTo>
                    <a:pt x="303" y="163"/>
                    <a:pt x="316" y="174"/>
                    <a:pt x="313" y="194"/>
                  </a:cubicBezTo>
                  <a:cubicBezTo>
                    <a:pt x="332" y="199"/>
                    <a:pt x="373" y="201"/>
                    <a:pt x="391" y="192"/>
                  </a:cubicBezTo>
                  <a:cubicBezTo>
                    <a:pt x="432" y="176"/>
                    <a:pt x="410" y="165"/>
                    <a:pt x="402" y="144"/>
                  </a:cubicBezTo>
                  <a:cubicBezTo>
                    <a:pt x="389" y="119"/>
                    <a:pt x="386" y="112"/>
                    <a:pt x="396" y="78"/>
                  </a:cubicBezTo>
                  <a:cubicBezTo>
                    <a:pt x="404" y="53"/>
                    <a:pt x="421" y="39"/>
                    <a:pt x="427" y="16"/>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81" name="Freeform 122"/>
            <p:cNvSpPr>
              <a:spLocks noChangeArrowheads="1"/>
            </p:cNvSpPr>
            <p:nvPr/>
          </p:nvSpPr>
          <p:spPr bwMode="auto">
            <a:xfrm>
              <a:off x="6133655" y="873570"/>
              <a:ext cx="365617" cy="512488"/>
            </a:xfrm>
            <a:custGeom>
              <a:avLst/>
              <a:gdLst>
                <a:gd name="T0" fmla="*/ 342 w 521"/>
                <a:gd name="T1" fmla="*/ 673 h 727"/>
                <a:gd name="T2" fmla="*/ 342 w 521"/>
                <a:gd name="T3" fmla="*/ 673 h 727"/>
                <a:gd name="T4" fmla="*/ 342 w 521"/>
                <a:gd name="T5" fmla="*/ 673 h 727"/>
                <a:gd name="T6" fmla="*/ 342 w 521"/>
                <a:gd name="T7" fmla="*/ 673 h 727"/>
                <a:gd name="T8" fmla="*/ 381 w 521"/>
                <a:gd name="T9" fmla="*/ 602 h 727"/>
                <a:gd name="T10" fmla="*/ 451 w 521"/>
                <a:gd name="T11" fmla="*/ 571 h 727"/>
                <a:gd name="T12" fmla="*/ 497 w 521"/>
                <a:gd name="T13" fmla="*/ 345 h 727"/>
                <a:gd name="T14" fmla="*/ 466 w 521"/>
                <a:gd name="T15" fmla="*/ 344 h 727"/>
                <a:gd name="T16" fmla="*/ 383 w 521"/>
                <a:gd name="T17" fmla="*/ 242 h 727"/>
                <a:gd name="T18" fmla="*/ 452 w 521"/>
                <a:gd name="T19" fmla="*/ 39 h 727"/>
                <a:gd name="T20" fmla="*/ 345 w 521"/>
                <a:gd name="T21" fmla="*/ 64 h 727"/>
                <a:gd name="T22" fmla="*/ 265 w 521"/>
                <a:gd name="T23" fmla="*/ 23 h 727"/>
                <a:gd name="T24" fmla="*/ 159 w 521"/>
                <a:gd name="T25" fmla="*/ 94 h 727"/>
                <a:gd name="T26" fmla="*/ 154 w 521"/>
                <a:gd name="T27" fmla="*/ 147 h 727"/>
                <a:gd name="T28" fmla="*/ 205 w 521"/>
                <a:gd name="T29" fmla="*/ 276 h 727"/>
                <a:gd name="T30" fmla="*/ 107 w 521"/>
                <a:gd name="T31" fmla="*/ 219 h 727"/>
                <a:gd name="T32" fmla="*/ 235 w 521"/>
                <a:gd name="T33" fmla="*/ 595 h 727"/>
                <a:gd name="T34" fmla="*/ 342 w 521"/>
                <a:gd name="T35" fmla="*/ 67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1" h="727">
                  <a:moveTo>
                    <a:pt x="342" y="673"/>
                  </a:moveTo>
                  <a:lnTo>
                    <a:pt x="342" y="673"/>
                  </a:lnTo>
                  <a:lnTo>
                    <a:pt x="342" y="673"/>
                  </a:lnTo>
                  <a:lnTo>
                    <a:pt x="342" y="673"/>
                  </a:lnTo>
                  <a:cubicBezTo>
                    <a:pt x="360" y="657"/>
                    <a:pt x="360" y="621"/>
                    <a:pt x="381" y="602"/>
                  </a:cubicBezTo>
                  <a:cubicBezTo>
                    <a:pt x="400" y="584"/>
                    <a:pt x="431" y="587"/>
                    <a:pt x="451" y="571"/>
                  </a:cubicBezTo>
                  <a:cubicBezTo>
                    <a:pt x="520" y="516"/>
                    <a:pt x="509" y="424"/>
                    <a:pt x="497" y="345"/>
                  </a:cubicBezTo>
                  <a:cubicBezTo>
                    <a:pt x="486" y="347"/>
                    <a:pt x="476" y="344"/>
                    <a:pt x="466" y="344"/>
                  </a:cubicBezTo>
                  <a:cubicBezTo>
                    <a:pt x="479" y="279"/>
                    <a:pt x="433" y="262"/>
                    <a:pt x="383" y="242"/>
                  </a:cubicBezTo>
                  <a:cubicBezTo>
                    <a:pt x="385" y="166"/>
                    <a:pt x="488" y="132"/>
                    <a:pt x="452" y="39"/>
                  </a:cubicBezTo>
                  <a:cubicBezTo>
                    <a:pt x="402" y="27"/>
                    <a:pt x="383" y="69"/>
                    <a:pt x="345" y="64"/>
                  </a:cubicBezTo>
                  <a:cubicBezTo>
                    <a:pt x="305" y="61"/>
                    <a:pt x="298" y="0"/>
                    <a:pt x="265" y="23"/>
                  </a:cubicBezTo>
                  <a:cubicBezTo>
                    <a:pt x="221" y="9"/>
                    <a:pt x="166" y="52"/>
                    <a:pt x="159" y="94"/>
                  </a:cubicBezTo>
                  <a:cubicBezTo>
                    <a:pt x="196" y="114"/>
                    <a:pt x="193" y="135"/>
                    <a:pt x="154" y="147"/>
                  </a:cubicBezTo>
                  <a:cubicBezTo>
                    <a:pt x="168" y="143"/>
                    <a:pt x="220" y="251"/>
                    <a:pt x="205" y="276"/>
                  </a:cubicBezTo>
                  <a:cubicBezTo>
                    <a:pt x="162" y="353"/>
                    <a:pt x="118" y="267"/>
                    <a:pt x="107" y="219"/>
                  </a:cubicBezTo>
                  <a:cubicBezTo>
                    <a:pt x="0" y="344"/>
                    <a:pt x="185" y="480"/>
                    <a:pt x="235" y="595"/>
                  </a:cubicBezTo>
                  <a:cubicBezTo>
                    <a:pt x="265" y="664"/>
                    <a:pt x="281" y="726"/>
                    <a:pt x="342" y="673"/>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82" name="Freeform 123"/>
            <p:cNvSpPr>
              <a:spLocks noChangeArrowheads="1"/>
            </p:cNvSpPr>
            <p:nvPr/>
          </p:nvSpPr>
          <p:spPr bwMode="auto">
            <a:xfrm>
              <a:off x="5193052" y="795447"/>
              <a:ext cx="1062476" cy="990601"/>
            </a:xfrm>
            <a:custGeom>
              <a:avLst/>
              <a:gdLst>
                <a:gd name="T0" fmla="*/ 1459 w 1502"/>
                <a:gd name="T1" fmla="*/ 1162 h 1402"/>
                <a:gd name="T2" fmla="*/ 1459 w 1502"/>
                <a:gd name="T3" fmla="*/ 1162 h 1402"/>
                <a:gd name="T4" fmla="*/ 1459 w 1502"/>
                <a:gd name="T5" fmla="*/ 1162 h 1402"/>
                <a:gd name="T6" fmla="*/ 1459 w 1502"/>
                <a:gd name="T7" fmla="*/ 1162 h 1402"/>
                <a:gd name="T8" fmla="*/ 1293 w 1502"/>
                <a:gd name="T9" fmla="*/ 952 h 1402"/>
                <a:gd name="T10" fmla="*/ 1215 w 1502"/>
                <a:gd name="T11" fmla="*/ 710 h 1402"/>
                <a:gd name="T12" fmla="*/ 1168 w 1502"/>
                <a:gd name="T13" fmla="*/ 519 h 1402"/>
                <a:gd name="T14" fmla="*/ 1170 w 1502"/>
                <a:gd name="T15" fmla="*/ 347 h 1402"/>
                <a:gd name="T16" fmla="*/ 973 w 1502"/>
                <a:gd name="T17" fmla="*/ 298 h 1402"/>
                <a:gd name="T18" fmla="*/ 903 w 1502"/>
                <a:gd name="T19" fmla="*/ 621 h 1402"/>
                <a:gd name="T20" fmla="*/ 864 w 1502"/>
                <a:gd name="T21" fmla="*/ 290 h 1402"/>
                <a:gd name="T22" fmla="*/ 804 w 1502"/>
                <a:gd name="T23" fmla="*/ 303 h 1402"/>
                <a:gd name="T24" fmla="*/ 715 w 1502"/>
                <a:gd name="T25" fmla="*/ 372 h 1402"/>
                <a:gd name="T26" fmla="*/ 651 w 1502"/>
                <a:gd name="T27" fmla="*/ 372 h 1402"/>
                <a:gd name="T28" fmla="*/ 651 w 1502"/>
                <a:gd name="T29" fmla="*/ 372 h 1402"/>
                <a:gd name="T30" fmla="*/ 649 w 1502"/>
                <a:gd name="T31" fmla="*/ 372 h 1402"/>
                <a:gd name="T32" fmla="*/ 649 w 1502"/>
                <a:gd name="T33" fmla="*/ 372 h 1402"/>
                <a:gd name="T34" fmla="*/ 589 w 1502"/>
                <a:gd name="T35" fmla="*/ 196 h 1402"/>
                <a:gd name="T36" fmla="*/ 462 w 1502"/>
                <a:gd name="T37" fmla="*/ 261 h 1402"/>
                <a:gd name="T38" fmla="*/ 507 w 1502"/>
                <a:gd name="T39" fmla="*/ 185 h 1402"/>
                <a:gd name="T40" fmla="*/ 295 w 1502"/>
                <a:gd name="T41" fmla="*/ 135 h 1402"/>
                <a:gd name="T42" fmla="*/ 188 w 1502"/>
                <a:gd name="T43" fmla="*/ 187 h 1402"/>
                <a:gd name="T44" fmla="*/ 158 w 1502"/>
                <a:gd name="T45" fmla="*/ 188 h 1402"/>
                <a:gd name="T46" fmla="*/ 75 w 1502"/>
                <a:gd name="T47" fmla="*/ 391 h 1402"/>
                <a:gd name="T48" fmla="*/ 297 w 1502"/>
                <a:gd name="T49" fmla="*/ 498 h 1402"/>
                <a:gd name="T50" fmla="*/ 50 w 1502"/>
                <a:gd name="T51" fmla="*/ 612 h 1402"/>
                <a:gd name="T52" fmla="*/ 333 w 1502"/>
                <a:gd name="T53" fmla="*/ 733 h 1402"/>
                <a:gd name="T54" fmla="*/ 484 w 1502"/>
                <a:gd name="T55" fmla="*/ 899 h 1402"/>
                <a:gd name="T56" fmla="*/ 174 w 1502"/>
                <a:gd name="T57" fmla="*/ 781 h 1402"/>
                <a:gd name="T58" fmla="*/ 57 w 1502"/>
                <a:gd name="T59" fmla="*/ 838 h 1402"/>
                <a:gd name="T60" fmla="*/ 108 w 1502"/>
                <a:gd name="T61" fmla="*/ 1066 h 1402"/>
                <a:gd name="T62" fmla="*/ 274 w 1502"/>
                <a:gd name="T63" fmla="*/ 1257 h 1402"/>
                <a:gd name="T64" fmla="*/ 284 w 1502"/>
                <a:gd name="T65" fmla="*/ 1306 h 1402"/>
                <a:gd name="T66" fmla="*/ 630 w 1502"/>
                <a:gd name="T67" fmla="*/ 1333 h 1402"/>
                <a:gd name="T68" fmla="*/ 782 w 1502"/>
                <a:gd name="T69" fmla="*/ 1301 h 1402"/>
                <a:gd name="T70" fmla="*/ 911 w 1502"/>
                <a:gd name="T71" fmla="*/ 1226 h 1402"/>
                <a:gd name="T72" fmla="*/ 1074 w 1502"/>
                <a:gd name="T73" fmla="*/ 1337 h 1402"/>
                <a:gd name="T74" fmla="*/ 1072 w 1502"/>
                <a:gd name="T75" fmla="*/ 1349 h 1402"/>
                <a:gd name="T76" fmla="*/ 1297 w 1502"/>
                <a:gd name="T77" fmla="*/ 1399 h 1402"/>
                <a:gd name="T78" fmla="*/ 1330 w 1502"/>
                <a:gd name="T79" fmla="*/ 1273 h 1402"/>
                <a:gd name="T80" fmla="*/ 1256 w 1502"/>
                <a:gd name="T81" fmla="*/ 1189 h 1402"/>
                <a:gd name="T82" fmla="*/ 1459 w 1502"/>
                <a:gd name="T83" fmla="*/ 1162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2" h="1402">
                  <a:moveTo>
                    <a:pt x="1459" y="1162"/>
                  </a:moveTo>
                  <a:lnTo>
                    <a:pt x="1459" y="1162"/>
                  </a:lnTo>
                  <a:lnTo>
                    <a:pt x="1459" y="1162"/>
                  </a:lnTo>
                  <a:lnTo>
                    <a:pt x="1459" y="1162"/>
                  </a:lnTo>
                  <a:cubicBezTo>
                    <a:pt x="1501" y="1067"/>
                    <a:pt x="1339" y="1009"/>
                    <a:pt x="1293" y="952"/>
                  </a:cubicBezTo>
                  <a:cubicBezTo>
                    <a:pt x="1220" y="863"/>
                    <a:pt x="1233" y="815"/>
                    <a:pt x="1215" y="710"/>
                  </a:cubicBezTo>
                  <a:cubicBezTo>
                    <a:pt x="1203" y="644"/>
                    <a:pt x="1172" y="587"/>
                    <a:pt x="1168" y="519"/>
                  </a:cubicBezTo>
                  <a:cubicBezTo>
                    <a:pt x="1165" y="461"/>
                    <a:pt x="1179" y="405"/>
                    <a:pt x="1170" y="347"/>
                  </a:cubicBezTo>
                  <a:cubicBezTo>
                    <a:pt x="1112" y="286"/>
                    <a:pt x="1002" y="107"/>
                    <a:pt x="973" y="298"/>
                  </a:cubicBezTo>
                  <a:cubicBezTo>
                    <a:pt x="966" y="338"/>
                    <a:pt x="987" y="648"/>
                    <a:pt x="903" y="621"/>
                  </a:cubicBezTo>
                  <a:cubicBezTo>
                    <a:pt x="827" y="596"/>
                    <a:pt x="928" y="317"/>
                    <a:pt x="864" y="290"/>
                  </a:cubicBezTo>
                  <a:cubicBezTo>
                    <a:pt x="850" y="283"/>
                    <a:pt x="827" y="290"/>
                    <a:pt x="804" y="303"/>
                  </a:cubicBezTo>
                  <a:cubicBezTo>
                    <a:pt x="766" y="322"/>
                    <a:pt x="726" y="354"/>
                    <a:pt x="715" y="372"/>
                  </a:cubicBezTo>
                  <a:cubicBezTo>
                    <a:pt x="694" y="370"/>
                    <a:pt x="672" y="370"/>
                    <a:pt x="651" y="372"/>
                  </a:cubicBezTo>
                  <a:lnTo>
                    <a:pt x="651" y="372"/>
                  </a:lnTo>
                  <a:lnTo>
                    <a:pt x="649" y="372"/>
                  </a:lnTo>
                  <a:lnTo>
                    <a:pt x="649" y="372"/>
                  </a:lnTo>
                  <a:cubicBezTo>
                    <a:pt x="645" y="304"/>
                    <a:pt x="729" y="176"/>
                    <a:pt x="589" y="196"/>
                  </a:cubicBezTo>
                  <a:cubicBezTo>
                    <a:pt x="553" y="201"/>
                    <a:pt x="501" y="284"/>
                    <a:pt x="462" y="261"/>
                  </a:cubicBezTo>
                  <a:cubicBezTo>
                    <a:pt x="423" y="237"/>
                    <a:pt x="495" y="202"/>
                    <a:pt x="507" y="185"/>
                  </a:cubicBezTo>
                  <a:cubicBezTo>
                    <a:pt x="642" y="0"/>
                    <a:pt x="363" y="128"/>
                    <a:pt x="295" y="135"/>
                  </a:cubicBezTo>
                  <a:cubicBezTo>
                    <a:pt x="243" y="142"/>
                    <a:pt x="208" y="107"/>
                    <a:pt x="188" y="187"/>
                  </a:cubicBezTo>
                  <a:cubicBezTo>
                    <a:pt x="179" y="187"/>
                    <a:pt x="169" y="188"/>
                    <a:pt x="158" y="188"/>
                  </a:cubicBezTo>
                  <a:cubicBezTo>
                    <a:pt x="146" y="283"/>
                    <a:pt x="16" y="288"/>
                    <a:pt x="75" y="391"/>
                  </a:cubicBezTo>
                  <a:cubicBezTo>
                    <a:pt x="121" y="475"/>
                    <a:pt x="226" y="452"/>
                    <a:pt x="297" y="498"/>
                  </a:cubicBezTo>
                  <a:cubicBezTo>
                    <a:pt x="217" y="509"/>
                    <a:pt x="0" y="475"/>
                    <a:pt x="50" y="612"/>
                  </a:cubicBezTo>
                  <a:cubicBezTo>
                    <a:pt x="91" y="724"/>
                    <a:pt x="243" y="701"/>
                    <a:pt x="333" y="733"/>
                  </a:cubicBezTo>
                  <a:cubicBezTo>
                    <a:pt x="379" y="747"/>
                    <a:pt x="589" y="847"/>
                    <a:pt x="484" y="899"/>
                  </a:cubicBezTo>
                  <a:cubicBezTo>
                    <a:pt x="405" y="936"/>
                    <a:pt x="261" y="786"/>
                    <a:pt x="174" y="781"/>
                  </a:cubicBezTo>
                  <a:cubicBezTo>
                    <a:pt x="101" y="778"/>
                    <a:pt x="68" y="801"/>
                    <a:pt x="57" y="838"/>
                  </a:cubicBezTo>
                  <a:cubicBezTo>
                    <a:pt x="38" y="899"/>
                    <a:pt x="82" y="997"/>
                    <a:pt x="108" y="1066"/>
                  </a:cubicBezTo>
                  <a:cubicBezTo>
                    <a:pt x="210" y="1048"/>
                    <a:pt x="286" y="1168"/>
                    <a:pt x="274" y="1257"/>
                  </a:cubicBezTo>
                  <a:cubicBezTo>
                    <a:pt x="267" y="1274"/>
                    <a:pt x="272" y="1287"/>
                    <a:pt x="284" y="1306"/>
                  </a:cubicBezTo>
                  <a:cubicBezTo>
                    <a:pt x="402" y="1319"/>
                    <a:pt x="514" y="1372"/>
                    <a:pt x="630" y="1333"/>
                  </a:cubicBezTo>
                  <a:cubicBezTo>
                    <a:pt x="686" y="1314"/>
                    <a:pt x="727" y="1312"/>
                    <a:pt x="782" y="1301"/>
                  </a:cubicBezTo>
                  <a:cubicBezTo>
                    <a:pt x="834" y="1289"/>
                    <a:pt x="864" y="1224"/>
                    <a:pt x="911" y="1226"/>
                  </a:cubicBezTo>
                  <a:cubicBezTo>
                    <a:pt x="959" y="1228"/>
                    <a:pt x="1028" y="1314"/>
                    <a:pt x="1074" y="1337"/>
                  </a:cubicBezTo>
                  <a:lnTo>
                    <a:pt x="1072" y="1349"/>
                  </a:lnTo>
                  <a:cubicBezTo>
                    <a:pt x="1149" y="1401"/>
                    <a:pt x="1228" y="1362"/>
                    <a:pt x="1297" y="1399"/>
                  </a:cubicBezTo>
                  <a:cubicBezTo>
                    <a:pt x="1313" y="1358"/>
                    <a:pt x="1313" y="1312"/>
                    <a:pt x="1330" y="1273"/>
                  </a:cubicBezTo>
                  <a:cubicBezTo>
                    <a:pt x="1273" y="1279"/>
                    <a:pt x="1238" y="1242"/>
                    <a:pt x="1256" y="1189"/>
                  </a:cubicBezTo>
                  <a:cubicBezTo>
                    <a:pt x="1306" y="1194"/>
                    <a:pt x="1432" y="1224"/>
                    <a:pt x="1459" y="1162"/>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83" name="Freeform 124"/>
            <p:cNvSpPr>
              <a:spLocks noChangeArrowheads="1"/>
            </p:cNvSpPr>
            <p:nvPr/>
          </p:nvSpPr>
          <p:spPr bwMode="auto">
            <a:xfrm>
              <a:off x="5893036" y="-107657"/>
              <a:ext cx="156246" cy="121872"/>
            </a:xfrm>
            <a:custGeom>
              <a:avLst/>
              <a:gdLst>
                <a:gd name="T0" fmla="*/ 190 w 227"/>
                <a:gd name="T1" fmla="*/ 57 h 175"/>
                <a:gd name="T2" fmla="*/ 190 w 227"/>
                <a:gd name="T3" fmla="*/ 57 h 175"/>
                <a:gd name="T4" fmla="*/ 190 w 227"/>
                <a:gd name="T5" fmla="*/ 57 h 175"/>
                <a:gd name="T6" fmla="*/ 190 w 227"/>
                <a:gd name="T7" fmla="*/ 57 h 175"/>
                <a:gd name="T8" fmla="*/ 0 w 227"/>
                <a:gd name="T9" fmla="*/ 85 h 175"/>
                <a:gd name="T10" fmla="*/ 190 w 227"/>
                <a:gd name="T11" fmla="*/ 57 h 175"/>
              </a:gdLst>
              <a:ahLst/>
              <a:cxnLst>
                <a:cxn ang="0">
                  <a:pos x="T0" y="T1"/>
                </a:cxn>
                <a:cxn ang="0">
                  <a:pos x="T2" y="T3"/>
                </a:cxn>
                <a:cxn ang="0">
                  <a:pos x="T4" y="T5"/>
                </a:cxn>
                <a:cxn ang="0">
                  <a:pos x="T6" y="T7"/>
                </a:cxn>
                <a:cxn ang="0">
                  <a:pos x="T8" y="T9"/>
                </a:cxn>
                <a:cxn ang="0">
                  <a:pos x="T10" y="T11"/>
                </a:cxn>
              </a:cxnLst>
              <a:rect l="0" t="0" r="r" b="b"/>
              <a:pathLst>
                <a:path w="227" h="175">
                  <a:moveTo>
                    <a:pt x="190" y="57"/>
                  </a:moveTo>
                  <a:lnTo>
                    <a:pt x="190" y="57"/>
                  </a:lnTo>
                  <a:lnTo>
                    <a:pt x="190" y="57"/>
                  </a:lnTo>
                  <a:lnTo>
                    <a:pt x="190" y="57"/>
                  </a:lnTo>
                  <a:cubicBezTo>
                    <a:pt x="164" y="0"/>
                    <a:pt x="30" y="60"/>
                    <a:pt x="0" y="85"/>
                  </a:cubicBezTo>
                  <a:cubicBezTo>
                    <a:pt x="25" y="174"/>
                    <a:pt x="226" y="133"/>
                    <a:pt x="190" y="57"/>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84" name="Freeform 125"/>
            <p:cNvSpPr>
              <a:spLocks noChangeArrowheads="1"/>
            </p:cNvSpPr>
            <p:nvPr/>
          </p:nvSpPr>
          <p:spPr bwMode="auto">
            <a:xfrm>
              <a:off x="5577418" y="1745424"/>
              <a:ext cx="303118" cy="121872"/>
            </a:xfrm>
            <a:custGeom>
              <a:avLst/>
              <a:gdLst>
                <a:gd name="T0" fmla="*/ 128 w 434"/>
                <a:gd name="T1" fmla="*/ 155 h 175"/>
                <a:gd name="T2" fmla="*/ 128 w 434"/>
                <a:gd name="T3" fmla="*/ 155 h 175"/>
                <a:gd name="T4" fmla="*/ 128 w 434"/>
                <a:gd name="T5" fmla="*/ 155 h 175"/>
                <a:gd name="T6" fmla="*/ 128 w 434"/>
                <a:gd name="T7" fmla="*/ 155 h 175"/>
                <a:gd name="T8" fmla="*/ 237 w 434"/>
                <a:gd name="T9" fmla="*/ 112 h 175"/>
                <a:gd name="T10" fmla="*/ 333 w 434"/>
                <a:gd name="T11" fmla="*/ 114 h 175"/>
                <a:gd name="T12" fmla="*/ 433 w 434"/>
                <a:gd name="T13" fmla="*/ 32 h 175"/>
                <a:gd name="T14" fmla="*/ 347 w 434"/>
                <a:gd name="T15" fmla="*/ 12 h 175"/>
                <a:gd name="T16" fmla="*/ 347 w 434"/>
                <a:gd name="T17" fmla="*/ 12 h 175"/>
                <a:gd name="T18" fmla="*/ 384 w 434"/>
                <a:gd name="T19" fmla="*/ 12 h 175"/>
                <a:gd name="T20" fmla="*/ 384 w 434"/>
                <a:gd name="T21" fmla="*/ 12 h 175"/>
                <a:gd name="T22" fmla="*/ 128 w 434"/>
                <a:gd name="T23" fmla="*/ 15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175">
                  <a:moveTo>
                    <a:pt x="128" y="155"/>
                  </a:moveTo>
                  <a:lnTo>
                    <a:pt x="128" y="155"/>
                  </a:lnTo>
                  <a:lnTo>
                    <a:pt x="128" y="155"/>
                  </a:lnTo>
                  <a:lnTo>
                    <a:pt x="128" y="155"/>
                  </a:lnTo>
                  <a:cubicBezTo>
                    <a:pt x="160" y="174"/>
                    <a:pt x="208" y="121"/>
                    <a:pt x="237" y="112"/>
                  </a:cubicBezTo>
                  <a:cubicBezTo>
                    <a:pt x="269" y="105"/>
                    <a:pt x="301" y="108"/>
                    <a:pt x="333" y="114"/>
                  </a:cubicBezTo>
                  <a:cubicBezTo>
                    <a:pt x="347" y="61"/>
                    <a:pt x="415" y="80"/>
                    <a:pt x="433" y="32"/>
                  </a:cubicBezTo>
                  <a:cubicBezTo>
                    <a:pt x="411" y="3"/>
                    <a:pt x="378" y="0"/>
                    <a:pt x="347" y="12"/>
                  </a:cubicBezTo>
                  <a:lnTo>
                    <a:pt x="347" y="12"/>
                  </a:lnTo>
                  <a:lnTo>
                    <a:pt x="384" y="12"/>
                  </a:lnTo>
                  <a:lnTo>
                    <a:pt x="384" y="12"/>
                  </a:lnTo>
                  <a:cubicBezTo>
                    <a:pt x="370" y="14"/>
                    <a:pt x="0" y="71"/>
                    <a:pt x="128" y="155"/>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85" name="Freeform 126"/>
            <p:cNvSpPr>
              <a:spLocks noChangeArrowheads="1"/>
            </p:cNvSpPr>
            <p:nvPr/>
          </p:nvSpPr>
          <p:spPr bwMode="auto">
            <a:xfrm>
              <a:off x="5955534" y="857945"/>
              <a:ext cx="118747" cy="159371"/>
            </a:xfrm>
            <a:custGeom>
              <a:avLst/>
              <a:gdLst>
                <a:gd name="T0" fmla="*/ 167 w 173"/>
                <a:gd name="T1" fmla="*/ 92 h 230"/>
                <a:gd name="T2" fmla="*/ 167 w 173"/>
                <a:gd name="T3" fmla="*/ 92 h 230"/>
                <a:gd name="T4" fmla="*/ 167 w 173"/>
                <a:gd name="T5" fmla="*/ 92 h 230"/>
                <a:gd name="T6" fmla="*/ 167 w 173"/>
                <a:gd name="T7" fmla="*/ 92 h 230"/>
                <a:gd name="T8" fmla="*/ 36 w 173"/>
                <a:gd name="T9" fmla="*/ 49 h 230"/>
                <a:gd name="T10" fmla="*/ 103 w 173"/>
                <a:gd name="T11" fmla="*/ 209 h 230"/>
                <a:gd name="T12" fmla="*/ 167 w 173"/>
                <a:gd name="T13" fmla="*/ 92 h 230"/>
              </a:gdLst>
              <a:ahLst/>
              <a:cxnLst>
                <a:cxn ang="0">
                  <a:pos x="T0" y="T1"/>
                </a:cxn>
                <a:cxn ang="0">
                  <a:pos x="T2" y="T3"/>
                </a:cxn>
                <a:cxn ang="0">
                  <a:pos x="T4" y="T5"/>
                </a:cxn>
                <a:cxn ang="0">
                  <a:pos x="T6" y="T7"/>
                </a:cxn>
                <a:cxn ang="0">
                  <a:pos x="T8" y="T9"/>
                </a:cxn>
                <a:cxn ang="0">
                  <a:pos x="T10" y="T11"/>
                </a:cxn>
                <a:cxn ang="0">
                  <a:pos x="T12" y="T13"/>
                </a:cxn>
              </a:cxnLst>
              <a:rect l="0" t="0" r="r" b="b"/>
              <a:pathLst>
                <a:path w="173" h="230">
                  <a:moveTo>
                    <a:pt x="167" y="92"/>
                  </a:moveTo>
                  <a:lnTo>
                    <a:pt x="167" y="92"/>
                  </a:lnTo>
                  <a:lnTo>
                    <a:pt x="167" y="92"/>
                  </a:lnTo>
                  <a:lnTo>
                    <a:pt x="167" y="92"/>
                  </a:lnTo>
                  <a:cubicBezTo>
                    <a:pt x="157" y="41"/>
                    <a:pt x="73" y="0"/>
                    <a:pt x="36" y="49"/>
                  </a:cubicBezTo>
                  <a:cubicBezTo>
                    <a:pt x="0" y="99"/>
                    <a:pt x="80" y="170"/>
                    <a:pt x="103" y="209"/>
                  </a:cubicBezTo>
                  <a:cubicBezTo>
                    <a:pt x="112" y="229"/>
                    <a:pt x="172" y="119"/>
                    <a:pt x="167" y="92"/>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86" name="Freeform 127"/>
            <p:cNvSpPr>
              <a:spLocks noChangeArrowheads="1"/>
            </p:cNvSpPr>
            <p:nvPr/>
          </p:nvSpPr>
          <p:spPr bwMode="auto">
            <a:xfrm>
              <a:off x="6186779" y="-148281"/>
              <a:ext cx="212495" cy="331242"/>
            </a:xfrm>
            <a:custGeom>
              <a:avLst/>
              <a:gdLst>
                <a:gd name="T0" fmla="*/ 216 w 303"/>
                <a:gd name="T1" fmla="*/ 333 h 471"/>
                <a:gd name="T2" fmla="*/ 216 w 303"/>
                <a:gd name="T3" fmla="*/ 333 h 471"/>
                <a:gd name="T4" fmla="*/ 216 w 303"/>
                <a:gd name="T5" fmla="*/ 333 h 471"/>
                <a:gd name="T6" fmla="*/ 216 w 303"/>
                <a:gd name="T7" fmla="*/ 333 h 471"/>
                <a:gd name="T8" fmla="*/ 291 w 303"/>
                <a:gd name="T9" fmla="*/ 370 h 471"/>
                <a:gd name="T10" fmla="*/ 271 w 303"/>
                <a:gd name="T11" fmla="*/ 129 h 471"/>
                <a:gd name="T12" fmla="*/ 99 w 303"/>
                <a:gd name="T13" fmla="*/ 18 h 471"/>
                <a:gd name="T14" fmla="*/ 99 w 303"/>
                <a:gd name="T15" fmla="*/ 18 h 471"/>
                <a:gd name="T16" fmla="*/ 67 w 303"/>
                <a:gd name="T17" fmla="*/ 5 h 471"/>
                <a:gd name="T18" fmla="*/ 67 w 303"/>
                <a:gd name="T19" fmla="*/ 5 h 471"/>
                <a:gd name="T20" fmla="*/ 62 w 303"/>
                <a:gd name="T21" fmla="*/ 0 h 471"/>
                <a:gd name="T22" fmla="*/ 40 w 303"/>
                <a:gd name="T23" fmla="*/ 236 h 471"/>
                <a:gd name="T24" fmla="*/ 216 w 303"/>
                <a:gd name="T25" fmla="*/ 333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3" h="471">
                  <a:moveTo>
                    <a:pt x="216" y="333"/>
                  </a:moveTo>
                  <a:lnTo>
                    <a:pt x="216" y="333"/>
                  </a:lnTo>
                  <a:lnTo>
                    <a:pt x="216" y="333"/>
                  </a:lnTo>
                  <a:lnTo>
                    <a:pt x="216" y="333"/>
                  </a:lnTo>
                  <a:cubicBezTo>
                    <a:pt x="270" y="384"/>
                    <a:pt x="277" y="470"/>
                    <a:pt x="291" y="370"/>
                  </a:cubicBezTo>
                  <a:cubicBezTo>
                    <a:pt x="300" y="302"/>
                    <a:pt x="302" y="192"/>
                    <a:pt x="271" y="129"/>
                  </a:cubicBezTo>
                  <a:cubicBezTo>
                    <a:pt x="241" y="66"/>
                    <a:pt x="170" y="14"/>
                    <a:pt x="99" y="18"/>
                  </a:cubicBezTo>
                  <a:lnTo>
                    <a:pt x="99" y="18"/>
                  </a:lnTo>
                  <a:lnTo>
                    <a:pt x="67" y="5"/>
                  </a:lnTo>
                  <a:lnTo>
                    <a:pt x="67" y="5"/>
                  </a:lnTo>
                  <a:cubicBezTo>
                    <a:pt x="72" y="8"/>
                    <a:pt x="74" y="0"/>
                    <a:pt x="62" y="0"/>
                  </a:cubicBezTo>
                  <a:cubicBezTo>
                    <a:pt x="26" y="60"/>
                    <a:pt x="0" y="173"/>
                    <a:pt x="40" y="236"/>
                  </a:cubicBezTo>
                  <a:cubicBezTo>
                    <a:pt x="80" y="295"/>
                    <a:pt x="163" y="285"/>
                    <a:pt x="216" y="333"/>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87" name="Freeform 128"/>
            <p:cNvSpPr>
              <a:spLocks noChangeArrowheads="1"/>
            </p:cNvSpPr>
            <p:nvPr/>
          </p:nvSpPr>
          <p:spPr bwMode="auto">
            <a:xfrm>
              <a:off x="2780607" y="4117242"/>
              <a:ext cx="365617" cy="712483"/>
            </a:xfrm>
            <a:custGeom>
              <a:avLst/>
              <a:gdLst>
                <a:gd name="T0" fmla="*/ 414 w 522"/>
                <a:gd name="T1" fmla="*/ 568 h 1008"/>
                <a:gd name="T2" fmla="*/ 414 w 522"/>
                <a:gd name="T3" fmla="*/ 568 h 1008"/>
                <a:gd name="T4" fmla="*/ 414 w 522"/>
                <a:gd name="T5" fmla="*/ 568 h 1008"/>
                <a:gd name="T6" fmla="*/ 414 w 522"/>
                <a:gd name="T7" fmla="*/ 568 h 1008"/>
                <a:gd name="T8" fmla="*/ 373 w 522"/>
                <a:gd name="T9" fmla="*/ 349 h 1008"/>
                <a:gd name="T10" fmla="*/ 222 w 522"/>
                <a:gd name="T11" fmla="*/ 192 h 1008"/>
                <a:gd name="T12" fmla="*/ 107 w 522"/>
                <a:gd name="T13" fmla="*/ 30 h 1008"/>
                <a:gd name="T14" fmla="*/ 90 w 522"/>
                <a:gd name="T15" fmla="*/ 153 h 1008"/>
                <a:gd name="T16" fmla="*/ 126 w 522"/>
                <a:gd name="T17" fmla="*/ 310 h 1008"/>
                <a:gd name="T18" fmla="*/ 183 w 522"/>
                <a:gd name="T19" fmla="*/ 390 h 1008"/>
                <a:gd name="T20" fmla="*/ 156 w 522"/>
                <a:gd name="T21" fmla="*/ 475 h 1008"/>
                <a:gd name="T22" fmla="*/ 256 w 522"/>
                <a:gd name="T23" fmla="*/ 619 h 1008"/>
                <a:gd name="T24" fmla="*/ 315 w 522"/>
                <a:gd name="T25" fmla="*/ 812 h 1008"/>
                <a:gd name="T26" fmla="*/ 477 w 522"/>
                <a:gd name="T27" fmla="*/ 981 h 1008"/>
                <a:gd name="T28" fmla="*/ 509 w 522"/>
                <a:gd name="T29" fmla="*/ 820 h 1008"/>
                <a:gd name="T30" fmla="*/ 414 w 522"/>
                <a:gd name="T31" fmla="*/ 568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2" h="1008">
                  <a:moveTo>
                    <a:pt x="414" y="568"/>
                  </a:moveTo>
                  <a:lnTo>
                    <a:pt x="414" y="568"/>
                  </a:lnTo>
                  <a:lnTo>
                    <a:pt x="414" y="568"/>
                  </a:lnTo>
                  <a:lnTo>
                    <a:pt x="414" y="568"/>
                  </a:lnTo>
                  <a:cubicBezTo>
                    <a:pt x="388" y="497"/>
                    <a:pt x="411" y="417"/>
                    <a:pt x="373" y="349"/>
                  </a:cubicBezTo>
                  <a:cubicBezTo>
                    <a:pt x="336" y="283"/>
                    <a:pt x="267" y="249"/>
                    <a:pt x="222" y="192"/>
                  </a:cubicBezTo>
                  <a:cubicBezTo>
                    <a:pt x="185" y="142"/>
                    <a:pt x="176" y="50"/>
                    <a:pt x="107" y="30"/>
                  </a:cubicBezTo>
                  <a:cubicBezTo>
                    <a:pt x="10" y="0"/>
                    <a:pt x="65" y="114"/>
                    <a:pt x="90" y="153"/>
                  </a:cubicBezTo>
                  <a:cubicBezTo>
                    <a:pt x="0" y="178"/>
                    <a:pt x="96" y="274"/>
                    <a:pt x="126" y="310"/>
                  </a:cubicBezTo>
                  <a:cubicBezTo>
                    <a:pt x="145" y="333"/>
                    <a:pt x="176" y="357"/>
                    <a:pt x="183" y="390"/>
                  </a:cubicBezTo>
                  <a:cubicBezTo>
                    <a:pt x="191" y="434"/>
                    <a:pt x="158" y="440"/>
                    <a:pt x="156" y="475"/>
                  </a:cubicBezTo>
                  <a:cubicBezTo>
                    <a:pt x="155" y="548"/>
                    <a:pt x="221" y="573"/>
                    <a:pt x="256" y="619"/>
                  </a:cubicBezTo>
                  <a:cubicBezTo>
                    <a:pt x="304" y="680"/>
                    <a:pt x="276" y="746"/>
                    <a:pt x="315" y="812"/>
                  </a:cubicBezTo>
                  <a:cubicBezTo>
                    <a:pt x="347" y="863"/>
                    <a:pt x="423" y="950"/>
                    <a:pt x="477" y="981"/>
                  </a:cubicBezTo>
                  <a:cubicBezTo>
                    <a:pt x="521" y="1007"/>
                    <a:pt x="509" y="835"/>
                    <a:pt x="509" y="820"/>
                  </a:cubicBezTo>
                  <a:cubicBezTo>
                    <a:pt x="503" y="715"/>
                    <a:pt x="448" y="664"/>
                    <a:pt x="414" y="568"/>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88" name="Freeform 129"/>
            <p:cNvSpPr>
              <a:spLocks noChangeArrowheads="1"/>
            </p:cNvSpPr>
            <p:nvPr/>
          </p:nvSpPr>
          <p:spPr bwMode="auto">
            <a:xfrm>
              <a:off x="11430409" y="3932872"/>
              <a:ext cx="234370" cy="306243"/>
            </a:xfrm>
            <a:custGeom>
              <a:avLst/>
              <a:gdLst>
                <a:gd name="T0" fmla="*/ 232 w 334"/>
                <a:gd name="T1" fmla="*/ 68 h 436"/>
                <a:gd name="T2" fmla="*/ 232 w 334"/>
                <a:gd name="T3" fmla="*/ 68 h 436"/>
                <a:gd name="T4" fmla="*/ 232 w 334"/>
                <a:gd name="T5" fmla="*/ 68 h 436"/>
                <a:gd name="T6" fmla="*/ 232 w 334"/>
                <a:gd name="T7" fmla="*/ 68 h 436"/>
                <a:gd name="T8" fmla="*/ 136 w 334"/>
                <a:gd name="T9" fmla="*/ 154 h 436"/>
                <a:gd name="T10" fmla="*/ 59 w 334"/>
                <a:gd name="T11" fmla="*/ 8 h 436"/>
                <a:gd name="T12" fmla="*/ 59 w 334"/>
                <a:gd name="T13" fmla="*/ 193 h 436"/>
                <a:gd name="T14" fmla="*/ 4 w 334"/>
                <a:gd name="T15" fmla="*/ 232 h 436"/>
                <a:gd name="T16" fmla="*/ 65 w 334"/>
                <a:gd name="T17" fmla="*/ 328 h 436"/>
                <a:gd name="T18" fmla="*/ 120 w 334"/>
                <a:gd name="T19" fmla="*/ 403 h 436"/>
                <a:gd name="T20" fmla="*/ 195 w 334"/>
                <a:gd name="T21" fmla="*/ 372 h 436"/>
                <a:gd name="T22" fmla="*/ 232 w 334"/>
                <a:gd name="T23" fmla="*/ 68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436">
                  <a:moveTo>
                    <a:pt x="232" y="68"/>
                  </a:moveTo>
                  <a:lnTo>
                    <a:pt x="232" y="68"/>
                  </a:lnTo>
                  <a:lnTo>
                    <a:pt x="232" y="68"/>
                  </a:lnTo>
                  <a:lnTo>
                    <a:pt x="232" y="68"/>
                  </a:lnTo>
                  <a:cubicBezTo>
                    <a:pt x="173" y="61"/>
                    <a:pt x="186" y="141"/>
                    <a:pt x="136" y="154"/>
                  </a:cubicBezTo>
                  <a:cubicBezTo>
                    <a:pt x="175" y="139"/>
                    <a:pt x="91" y="15"/>
                    <a:pt x="59" y="8"/>
                  </a:cubicBezTo>
                  <a:cubicBezTo>
                    <a:pt x="33" y="0"/>
                    <a:pt x="59" y="189"/>
                    <a:pt x="59" y="193"/>
                  </a:cubicBezTo>
                  <a:cubicBezTo>
                    <a:pt x="57" y="176"/>
                    <a:pt x="0" y="193"/>
                    <a:pt x="4" y="232"/>
                  </a:cubicBezTo>
                  <a:cubicBezTo>
                    <a:pt x="6" y="253"/>
                    <a:pt x="57" y="302"/>
                    <a:pt x="65" y="328"/>
                  </a:cubicBezTo>
                  <a:cubicBezTo>
                    <a:pt x="74" y="353"/>
                    <a:pt x="68" y="435"/>
                    <a:pt x="120" y="403"/>
                  </a:cubicBezTo>
                  <a:cubicBezTo>
                    <a:pt x="121" y="401"/>
                    <a:pt x="187" y="232"/>
                    <a:pt x="195" y="372"/>
                  </a:cubicBezTo>
                  <a:cubicBezTo>
                    <a:pt x="333" y="423"/>
                    <a:pt x="241" y="123"/>
                    <a:pt x="232" y="68"/>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89" name="Freeform 130"/>
            <p:cNvSpPr>
              <a:spLocks noChangeArrowheads="1"/>
            </p:cNvSpPr>
            <p:nvPr/>
          </p:nvSpPr>
          <p:spPr bwMode="auto">
            <a:xfrm>
              <a:off x="10699176" y="3598505"/>
              <a:ext cx="756233" cy="912478"/>
            </a:xfrm>
            <a:custGeom>
              <a:avLst/>
              <a:gdLst>
                <a:gd name="T0" fmla="*/ 988 w 1071"/>
                <a:gd name="T1" fmla="*/ 571 h 1292"/>
                <a:gd name="T2" fmla="*/ 988 w 1071"/>
                <a:gd name="T3" fmla="*/ 571 h 1292"/>
                <a:gd name="T4" fmla="*/ 988 w 1071"/>
                <a:gd name="T5" fmla="*/ 571 h 1292"/>
                <a:gd name="T6" fmla="*/ 988 w 1071"/>
                <a:gd name="T7" fmla="*/ 571 h 1292"/>
                <a:gd name="T8" fmla="*/ 1032 w 1071"/>
                <a:gd name="T9" fmla="*/ 383 h 1292"/>
                <a:gd name="T10" fmla="*/ 900 w 1071"/>
                <a:gd name="T11" fmla="*/ 475 h 1292"/>
                <a:gd name="T12" fmla="*/ 861 w 1071"/>
                <a:gd name="T13" fmla="*/ 425 h 1292"/>
                <a:gd name="T14" fmla="*/ 790 w 1071"/>
                <a:gd name="T15" fmla="*/ 299 h 1292"/>
                <a:gd name="T16" fmla="*/ 664 w 1071"/>
                <a:gd name="T17" fmla="*/ 384 h 1292"/>
                <a:gd name="T18" fmla="*/ 547 w 1071"/>
                <a:gd name="T19" fmla="*/ 460 h 1292"/>
                <a:gd name="T20" fmla="*/ 435 w 1071"/>
                <a:gd name="T21" fmla="*/ 403 h 1292"/>
                <a:gd name="T22" fmla="*/ 332 w 1071"/>
                <a:gd name="T23" fmla="*/ 483 h 1292"/>
                <a:gd name="T24" fmla="*/ 280 w 1071"/>
                <a:gd name="T25" fmla="*/ 465 h 1292"/>
                <a:gd name="T26" fmla="*/ 237 w 1071"/>
                <a:gd name="T27" fmla="*/ 244 h 1292"/>
                <a:gd name="T28" fmla="*/ 186 w 1071"/>
                <a:gd name="T29" fmla="*/ 37 h 1292"/>
                <a:gd name="T30" fmla="*/ 186 w 1071"/>
                <a:gd name="T31" fmla="*/ 37 h 1292"/>
                <a:gd name="T32" fmla="*/ 191 w 1071"/>
                <a:gd name="T33" fmla="*/ 25 h 1292"/>
                <a:gd name="T34" fmla="*/ 191 w 1071"/>
                <a:gd name="T35" fmla="*/ 25 h 1292"/>
                <a:gd name="T36" fmla="*/ 198 w 1071"/>
                <a:gd name="T37" fmla="*/ 867 h 1292"/>
                <a:gd name="T38" fmla="*/ 116 w 1071"/>
                <a:gd name="T39" fmla="*/ 1045 h 1292"/>
                <a:gd name="T40" fmla="*/ 236 w 1071"/>
                <a:gd name="T41" fmla="*/ 1008 h 1292"/>
                <a:gd name="T42" fmla="*/ 234 w 1071"/>
                <a:gd name="T43" fmla="*/ 1227 h 1292"/>
                <a:gd name="T44" fmla="*/ 408 w 1071"/>
                <a:gd name="T45" fmla="*/ 1141 h 1292"/>
                <a:gd name="T46" fmla="*/ 602 w 1071"/>
                <a:gd name="T47" fmla="*/ 1029 h 1292"/>
                <a:gd name="T48" fmla="*/ 755 w 1071"/>
                <a:gd name="T49" fmla="*/ 917 h 1292"/>
                <a:gd name="T50" fmla="*/ 936 w 1071"/>
                <a:gd name="T51" fmla="*/ 837 h 1292"/>
                <a:gd name="T52" fmla="*/ 947 w 1071"/>
                <a:gd name="T53" fmla="*/ 1018 h 1292"/>
                <a:gd name="T54" fmla="*/ 1002 w 1071"/>
                <a:gd name="T55" fmla="*/ 693 h 1292"/>
                <a:gd name="T56" fmla="*/ 1030 w 1071"/>
                <a:gd name="T57" fmla="*/ 625 h 1292"/>
                <a:gd name="T58" fmla="*/ 988 w 1071"/>
                <a:gd name="T59" fmla="*/ 571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71" h="1292">
                  <a:moveTo>
                    <a:pt x="988" y="571"/>
                  </a:moveTo>
                  <a:lnTo>
                    <a:pt x="988" y="571"/>
                  </a:lnTo>
                  <a:lnTo>
                    <a:pt x="988" y="571"/>
                  </a:lnTo>
                  <a:lnTo>
                    <a:pt x="988" y="571"/>
                  </a:lnTo>
                  <a:cubicBezTo>
                    <a:pt x="988" y="515"/>
                    <a:pt x="1070" y="429"/>
                    <a:pt x="1032" y="383"/>
                  </a:cubicBezTo>
                  <a:cubicBezTo>
                    <a:pt x="983" y="406"/>
                    <a:pt x="956" y="452"/>
                    <a:pt x="900" y="475"/>
                  </a:cubicBezTo>
                  <a:cubicBezTo>
                    <a:pt x="892" y="447"/>
                    <a:pt x="883" y="445"/>
                    <a:pt x="861" y="425"/>
                  </a:cubicBezTo>
                  <a:cubicBezTo>
                    <a:pt x="872" y="367"/>
                    <a:pt x="853" y="310"/>
                    <a:pt x="790" y="299"/>
                  </a:cubicBezTo>
                  <a:cubicBezTo>
                    <a:pt x="721" y="289"/>
                    <a:pt x="699" y="344"/>
                    <a:pt x="664" y="384"/>
                  </a:cubicBezTo>
                  <a:cubicBezTo>
                    <a:pt x="628" y="425"/>
                    <a:pt x="591" y="440"/>
                    <a:pt x="547" y="460"/>
                  </a:cubicBezTo>
                  <a:cubicBezTo>
                    <a:pt x="437" y="511"/>
                    <a:pt x="502" y="436"/>
                    <a:pt x="435" y="403"/>
                  </a:cubicBezTo>
                  <a:cubicBezTo>
                    <a:pt x="379" y="376"/>
                    <a:pt x="374" y="458"/>
                    <a:pt x="332" y="483"/>
                  </a:cubicBezTo>
                  <a:cubicBezTo>
                    <a:pt x="292" y="504"/>
                    <a:pt x="310" y="511"/>
                    <a:pt x="280" y="465"/>
                  </a:cubicBezTo>
                  <a:cubicBezTo>
                    <a:pt x="246" y="413"/>
                    <a:pt x="244" y="304"/>
                    <a:pt x="237" y="244"/>
                  </a:cubicBezTo>
                  <a:cubicBezTo>
                    <a:pt x="234" y="201"/>
                    <a:pt x="267" y="0"/>
                    <a:pt x="186" y="37"/>
                  </a:cubicBezTo>
                  <a:lnTo>
                    <a:pt x="186" y="37"/>
                  </a:lnTo>
                  <a:lnTo>
                    <a:pt x="191" y="25"/>
                  </a:lnTo>
                  <a:lnTo>
                    <a:pt x="191" y="25"/>
                  </a:lnTo>
                  <a:cubicBezTo>
                    <a:pt x="0" y="238"/>
                    <a:pt x="157" y="629"/>
                    <a:pt x="198" y="867"/>
                  </a:cubicBezTo>
                  <a:cubicBezTo>
                    <a:pt x="217" y="979"/>
                    <a:pt x="132" y="954"/>
                    <a:pt x="116" y="1045"/>
                  </a:cubicBezTo>
                  <a:cubicBezTo>
                    <a:pt x="157" y="1036"/>
                    <a:pt x="187" y="1001"/>
                    <a:pt x="236" y="1008"/>
                  </a:cubicBezTo>
                  <a:cubicBezTo>
                    <a:pt x="236" y="1063"/>
                    <a:pt x="193" y="1186"/>
                    <a:pt x="234" y="1227"/>
                  </a:cubicBezTo>
                  <a:cubicBezTo>
                    <a:pt x="299" y="1291"/>
                    <a:pt x="374" y="1182"/>
                    <a:pt x="408" y="1141"/>
                  </a:cubicBezTo>
                  <a:cubicBezTo>
                    <a:pt x="467" y="1072"/>
                    <a:pt x="534" y="1079"/>
                    <a:pt x="602" y="1029"/>
                  </a:cubicBezTo>
                  <a:cubicBezTo>
                    <a:pt x="664" y="985"/>
                    <a:pt x="680" y="949"/>
                    <a:pt x="755" y="917"/>
                  </a:cubicBezTo>
                  <a:cubicBezTo>
                    <a:pt x="819" y="892"/>
                    <a:pt x="861" y="833"/>
                    <a:pt x="936" y="837"/>
                  </a:cubicBezTo>
                  <a:cubicBezTo>
                    <a:pt x="895" y="878"/>
                    <a:pt x="856" y="1081"/>
                    <a:pt x="947" y="1018"/>
                  </a:cubicBezTo>
                  <a:cubicBezTo>
                    <a:pt x="1004" y="978"/>
                    <a:pt x="990" y="760"/>
                    <a:pt x="1002" y="693"/>
                  </a:cubicBezTo>
                  <a:cubicBezTo>
                    <a:pt x="1007" y="664"/>
                    <a:pt x="1036" y="657"/>
                    <a:pt x="1030" y="625"/>
                  </a:cubicBezTo>
                  <a:cubicBezTo>
                    <a:pt x="1027" y="607"/>
                    <a:pt x="988" y="577"/>
                    <a:pt x="988" y="571"/>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90" name="Freeform 131"/>
            <p:cNvSpPr>
              <a:spLocks noChangeArrowheads="1"/>
            </p:cNvSpPr>
            <p:nvPr/>
          </p:nvSpPr>
          <p:spPr bwMode="auto">
            <a:xfrm>
              <a:off x="10786674" y="4620355"/>
              <a:ext cx="209370" cy="318742"/>
            </a:xfrm>
            <a:custGeom>
              <a:avLst/>
              <a:gdLst>
                <a:gd name="T0" fmla="*/ 274 w 298"/>
                <a:gd name="T1" fmla="*/ 166 h 453"/>
                <a:gd name="T2" fmla="*/ 274 w 298"/>
                <a:gd name="T3" fmla="*/ 166 h 453"/>
                <a:gd name="T4" fmla="*/ 274 w 298"/>
                <a:gd name="T5" fmla="*/ 166 h 453"/>
                <a:gd name="T6" fmla="*/ 274 w 298"/>
                <a:gd name="T7" fmla="*/ 166 h 453"/>
                <a:gd name="T8" fmla="*/ 205 w 298"/>
                <a:gd name="T9" fmla="*/ 182 h 453"/>
                <a:gd name="T10" fmla="*/ 171 w 298"/>
                <a:gd name="T11" fmla="*/ 180 h 453"/>
                <a:gd name="T12" fmla="*/ 139 w 298"/>
                <a:gd name="T13" fmla="*/ 196 h 453"/>
                <a:gd name="T14" fmla="*/ 117 w 298"/>
                <a:gd name="T15" fmla="*/ 129 h 453"/>
                <a:gd name="T16" fmla="*/ 75 w 298"/>
                <a:gd name="T17" fmla="*/ 46 h 453"/>
                <a:gd name="T18" fmla="*/ 25 w 298"/>
                <a:gd name="T19" fmla="*/ 137 h 453"/>
                <a:gd name="T20" fmla="*/ 31 w 298"/>
                <a:gd name="T21" fmla="*/ 198 h 453"/>
                <a:gd name="T22" fmla="*/ 0 w 298"/>
                <a:gd name="T23" fmla="*/ 305 h 453"/>
                <a:gd name="T24" fmla="*/ 107 w 298"/>
                <a:gd name="T25" fmla="*/ 436 h 453"/>
                <a:gd name="T26" fmla="*/ 251 w 298"/>
                <a:gd name="T27" fmla="*/ 319 h 453"/>
                <a:gd name="T28" fmla="*/ 297 w 298"/>
                <a:gd name="T29" fmla="*/ 215 h 453"/>
                <a:gd name="T30" fmla="*/ 274 w 298"/>
                <a:gd name="T31" fmla="*/ 16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8" h="453">
                  <a:moveTo>
                    <a:pt x="274" y="166"/>
                  </a:moveTo>
                  <a:lnTo>
                    <a:pt x="274" y="166"/>
                  </a:lnTo>
                  <a:lnTo>
                    <a:pt x="274" y="166"/>
                  </a:lnTo>
                  <a:lnTo>
                    <a:pt x="274" y="166"/>
                  </a:lnTo>
                  <a:cubicBezTo>
                    <a:pt x="247" y="148"/>
                    <a:pt x="230" y="176"/>
                    <a:pt x="205" y="182"/>
                  </a:cubicBezTo>
                  <a:cubicBezTo>
                    <a:pt x="194" y="185"/>
                    <a:pt x="182" y="176"/>
                    <a:pt x="171" y="180"/>
                  </a:cubicBezTo>
                  <a:cubicBezTo>
                    <a:pt x="162" y="182"/>
                    <a:pt x="146" y="198"/>
                    <a:pt x="139" y="196"/>
                  </a:cubicBezTo>
                  <a:cubicBezTo>
                    <a:pt x="100" y="192"/>
                    <a:pt x="117" y="153"/>
                    <a:pt x="117" y="129"/>
                  </a:cubicBezTo>
                  <a:cubicBezTo>
                    <a:pt x="119" y="94"/>
                    <a:pt x="103" y="71"/>
                    <a:pt x="75" y="46"/>
                  </a:cubicBezTo>
                  <a:cubicBezTo>
                    <a:pt x="20" y="0"/>
                    <a:pt x="23" y="112"/>
                    <a:pt x="25" y="137"/>
                  </a:cubicBezTo>
                  <a:cubicBezTo>
                    <a:pt x="27" y="157"/>
                    <a:pt x="29" y="178"/>
                    <a:pt x="31" y="198"/>
                  </a:cubicBezTo>
                  <a:cubicBezTo>
                    <a:pt x="32" y="237"/>
                    <a:pt x="27" y="275"/>
                    <a:pt x="0" y="305"/>
                  </a:cubicBezTo>
                  <a:cubicBezTo>
                    <a:pt x="9" y="355"/>
                    <a:pt x="41" y="452"/>
                    <a:pt x="107" y="436"/>
                  </a:cubicBezTo>
                  <a:cubicBezTo>
                    <a:pt x="155" y="426"/>
                    <a:pt x="230" y="363"/>
                    <a:pt x="251" y="319"/>
                  </a:cubicBezTo>
                  <a:cubicBezTo>
                    <a:pt x="267" y="283"/>
                    <a:pt x="276" y="250"/>
                    <a:pt x="297" y="215"/>
                  </a:cubicBezTo>
                  <a:cubicBezTo>
                    <a:pt x="279" y="205"/>
                    <a:pt x="267" y="187"/>
                    <a:pt x="274" y="166"/>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sp>
          <p:nvSpPr>
            <p:cNvPr id="291" name="Freeform 132"/>
            <p:cNvSpPr>
              <a:spLocks noChangeArrowheads="1"/>
            </p:cNvSpPr>
            <p:nvPr/>
          </p:nvSpPr>
          <p:spPr bwMode="auto">
            <a:xfrm>
              <a:off x="2783732" y="676699"/>
              <a:ext cx="8140439" cy="5968608"/>
            </a:xfrm>
            <a:custGeom>
              <a:avLst/>
              <a:gdLst>
                <a:gd name="T0" fmla="*/ 11300 w 11491"/>
                <a:gd name="T1" fmla="*/ 6046 h 8428"/>
                <a:gd name="T2" fmla="*/ 10917 w 11491"/>
                <a:gd name="T3" fmla="*/ 6160 h 8428"/>
                <a:gd name="T4" fmla="*/ 10365 w 11491"/>
                <a:gd name="T5" fmla="*/ 5861 h 8428"/>
                <a:gd name="T6" fmla="*/ 10258 w 11491"/>
                <a:gd name="T7" fmla="*/ 5892 h 8428"/>
                <a:gd name="T8" fmla="*/ 9623 w 11491"/>
                <a:gd name="T9" fmla="*/ 6540 h 8428"/>
                <a:gd name="T10" fmla="*/ 9804 w 11491"/>
                <a:gd name="T11" fmla="*/ 5806 h 8428"/>
                <a:gd name="T12" fmla="*/ 10975 w 11491"/>
                <a:gd name="T13" fmla="*/ 4681 h 8428"/>
                <a:gd name="T14" fmla="*/ 10856 w 11491"/>
                <a:gd name="T15" fmla="*/ 3851 h 8428"/>
                <a:gd name="T16" fmla="*/ 10468 w 11491"/>
                <a:gd name="T17" fmla="*/ 4138 h 8428"/>
                <a:gd name="T18" fmla="*/ 10181 w 11491"/>
                <a:gd name="T19" fmla="*/ 3710 h 8428"/>
                <a:gd name="T20" fmla="*/ 9322 w 11491"/>
                <a:gd name="T21" fmla="*/ 3093 h 8428"/>
                <a:gd name="T22" fmla="*/ 9044 w 11491"/>
                <a:gd name="T23" fmla="*/ 2870 h 8428"/>
                <a:gd name="T24" fmla="*/ 8306 w 11491"/>
                <a:gd name="T25" fmla="*/ 3043 h 8428"/>
                <a:gd name="T26" fmla="*/ 7426 w 11491"/>
                <a:gd name="T27" fmla="*/ 3186 h 8428"/>
                <a:gd name="T28" fmla="*/ 7796 w 11491"/>
                <a:gd name="T29" fmla="*/ 4878 h 8428"/>
                <a:gd name="T30" fmla="*/ 7862 w 11491"/>
                <a:gd name="T31" fmla="*/ 5746 h 8428"/>
                <a:gd name="T32" fmla="*/ 7246 w 11491"/>
                <a:gd name="T33" fmla="*/ 5037 h 8428"/>
                <a:gd name="T34" fmla="*/ 6527 w 11491"/>
                <a:gd name="T35" fmla="*/ 4866 h 8428"/>
                <a:gd name="T36" fmla="*/ 6035 w 11491"/>
                <a:gd name="T37" fmla="*/ 4608 h 8428"/>
                <a:gd name="T38" fmla="*/ 5390 w 11491"/>
                <a:gd name="T39" fmla="*/ 3862 h 8428"/>
                <a:gd name="T40" fmla="*/ 6061 w 11491"/>
                <a:gd name="T41" fmla="*/ 2835 h 8428"/>
                <a:gd name="T42" fmla="*/ 6191 w 11491"/>
                <a:gd name="T43" fmla="*/ 2441 h 8428"/>
                <a:gd name="T44" fmla="*/ 6512 w 11491"/>
                <a:gd name="T45" fmla="*/ 1572 h 8428"/>
                <a:gd name="T46" fmla="*/ 6237 w 11491"/>
                <a:gd name="T47" fmla="*/ 1803 h 8428"/>
                <a:gd name="T48" fmla="*/ 5591 w 11491"/>
                <a:gd name="T49" fmla="*/ 1170 h 8428"/>
                <a:gd name="T50" fmla="*/ 5297 w 11491"/>
                <a:gd name="T51" fmla="*/ 2027 h 8428"/>
                <a:gd name="T52" fmla="*/ 4949 w 11491"/>
                <a:gd name="T53" fmla="*/ 1880 h 8428"/>
                <a:gd name="T54" fmla="*/ 3489 w 11491"/>
                <a:gd name="T55" fmla="*/ 1483 h 8428"/>
                <a:gd name="T56" fmla="*/ 2715 w 11491"/>
                <a:gd name="T57" fmla="*/ 778 h 8428"/>
                <a:gd name="T58" fmla="*/ 1868 w 11491"/>
                <a:gd name="T59" fmla="*/ 420 h 8428"/>
                <a:gd name="T60" fmla="*/ 121 w 11491"/>
                <a:gd name="T61" fmla="*/ 1928 h 8428"/>
                <a:gd name="T62" fmla="*/ 260 w 11491"/>
                <a:gd name="T63" fmla="*/ 2360 h 8428"/>
                <a:gd name="T64" fmla="*/ 434 w 11491"/>
                <a:gd name="T65" fmla="*/ 2556 h 8428"/>
                <a:gd name="T66" fmla="*/ 425 w 11491"/>
                <a:gd name="T67" fmla="*/ 3096 h 8428"/>
                <a:gd name="T68" fmla="*/ 440 w 11491"/>
                <a:gd name="T69" fmla="*/ 3679 h 8428"/>
                <a:gd name="T70" fmla="*/ 295 w 11491"/>
                <a:gd name="T71" fmla="*/ 4373 h 8428"/>
                <a:gd name="T72" fmla="*/ 188 w 11491"/>
                <a:gd name="T73" fmla="*/ 4836 h 8428"/>
                <a:gd name="T74" fmla="*/ 480 w 11491"/>
                <a:gd name="T75" fmla="*/ 5360 h 8428"/>
                <a:gd name="T76" fmla="*/ 4248 w 11491"/>
                <a:gd name="T77" fmla="*/ 6709 h 8428"/>
                <a:gd name="T78" fmla="*/ 5331 w 11491"/>
                <a:gd name="T79" fmla="*/ 6678 h 8428"/>
                <a:gd name="T80" fmla="*/ 5955 w 11491"/>
                <a:gd name="T81" fmla="*/ 6969 h 8428"/>
                <a:gd name="T82" fmla="*/ 6874 w 11491"/>
                <a:gd name="T83" fmla="*/ 6828 h 8428"/>
                <a:gd name="T84" fmla="*/ 7264 w 11491"/>
                <a:gd name="T85" fmla="*/ 7245 h 8428"/>
                <a:gd name="T86" fmla="*/ 7942 w 11491"/>
                <a:gd name="T87" fmla="*/ 7524 h 8428"/>
                <a:gd name="T88" fmla="*/ 7808 w 11491"/>
                <a:gd name="T89" fmla="*/ 8252 h 8428"/>
                <a:gd name="T90" fmla="*/ 8410 w 11491"/>
                <a:gd name="T91" fmla="*/ 7768 h 8428"/>
                <a:gd name="T92" fmla="*/ 9258 w 11491"/>
                <a:gd name="T93" fmla="*/ 7155 h 8428"/>
                <a:gd name="T94" fmla="*/ 9867 w 11491"/>
                <a:gd name="T95" fmla="*/ 6276 h 8428"/>
                <a:gd name="T96" fmla="*/ 10343 w 11491"/>
                <a:gd name="T97" fmla="*/ 6604 h 8428"/>
                <a:gd name="T98" fmla="*/ 10815 w 11491"/>
                <a:gd name="T99" fmla="*/ 6310 h 8428"/>
                <a:gd name="T100" fmla="*/ 11053 w 11491"/>
                <a:gd name="T101" fmla="*/ 6294 h 8428"/>
                <a:gd name="T102" fmla="*/ 10757 w 11491"/>
                <a:gd name="T103" fmla="*/ 6636 h 8428"/>
                <a:gd name="T104" fmla="*/ 10997 w 11491"/>
                <a:gd name="T105" fmla="*/ 6813 h 8428"/>
                <a:gd name="T106" fmla="*/ 11313 w 11491"/>
                <a:gd name="T107" fmla="*/ 6295 h 8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491" h="8428">
                  <a:moveTo>
                    <a:pt x="11439" y="6063"/>
                  </a:moveTo>
                  <a:lnTo>
                    <a:pt x="11439" y="6063"/>
                  </a:lnTo>
                  <a:lnTo>
                    <a:pt x="11439" y="6063"/>
                  </a:lnTo>
                  <a:lnTo>
                    <a:pt x="11439" y="6063"/>
                  </a:lnTo>
                  <a:cubicBezTo>
                    <a:pt x="11404" y="6066"/>
                    <a:pt x="11421" y="6066"/>
                    <a:pt x="11395" y="6048"/>
                  </a:cubicBezTo>
                  <a:cubicBezTo>
                    <a:pt x="11350" y="6020"/>
                    <a:pt x="11344" y="6043"/>
                    <a:pt x="11300" y="6046"/>
                  </a:cubicBezTo>
                  <a:cubicBezTo>
                    <a:pt x="11249" y="6052"/>
                    <a:pt x="11258" y="6024"/>
                    <a:pt x="11224" y="6075"/>
                  </a:cubicBezTo>
                  <a:cubicBezTo>
                    <a:pt x="11195" y="6118"/>
                    <a:pt x="11176" y="6116"/>
                    <a:pt x="11129" y="6121"/>
                  </a:cubicBezTo>
                  <a:cubicBezTo>
                    <a:pt x="11103" y="6125"/>
                    <a:pt x="11087" y="6149"/>
                    <a:pt x="11063" y="6157"/>
                  </a:cubicBezTo>
                  <a:cubicBezTo>
                    <a:pt x="11038" y="6164"/>
                    <a:pt x="11021" y="6151"/>
                    <a:pt x="10996" y="6157"/>
                  </a:cubicBezTo>
                  <a:cubicBezTo>
                    <a:pt x="10996" y="6157"/>
                    <a:pt x="10928" y="6176"/>
                    <a:pt x="10917" y="6168"/>
                  </a:cubicBezTo>
                  <a:cubicBezTo>
                    <a:pt x="10916" y="6166"/>
                    <a:pt x="10914" y="6164"/>
                    <a:pt x="10917" y="6160"/>
                  </a:cubicBezTo>
                  <a:cubicBezTo>
                    <a:pt x="10967" y="6082"/>
                    <a:pt x="10875" y="6119"/>
                    <a:pt x="10836" y="6137"/>
                  </a:cubicBezTo>
                  <a:cubicBezTo>
                    <a:pt x="10804" y="6151"/>
                    <a:pt x="10782" y="6146"/>
                    <a:pt x="10751" y="6130"/>
                  </a:cubicBezTo>
                  <a:cubicBezTo>
                    <a:pt x="10706" y="6107"/>
                    <a:pt x="10633" y="6046"/>
                    <a:pt x="10630" y="5993"/>
                  </a:cubicBezTo>
                  <a:cubicBezTo>
                    <a:pt x="10526" y="6024"/>
                    <a:pt x="10576" y="5936"/>
                    <a:pt x="10569" y="5882"/>
                  </a:cubicBezTo>
                  <a:cubicBezTo>
                    <a:pt x="10555" y="5765"/>
                    <a:pt x="10462" y="5847"/>
                    <a:pt x="10452" y="5918"/>
                  </a:cubicBezTo>
                  <a:cubicBezTo>
                    <a:pt x="10405" y="5933"/>
                    <a:pt x="10402" y="5876"/>
                    <a:pt x="10365" y="5861"/>
                  </a:cubicBezTo>
                  <a:cubicBezTo>
                    <a:pt x="10357" y="5863"/>
                    <a:pt x="10352" y="5865"/>
                    <a:pt x="10347" y="5867"/>
                  </a:cubicBezTo>
                  <a:cubicBezTo>
                    <a:pt x="10335" y="5868"/>
                    <a:pt x="10324" y="5867"/>
                    <a:pt x="10311" y="5865"/>
                  </a:cubicBezTo>
                  <a:lnTo>
                    <a:pt x="10311" y="5865"/>
                  </a:lnTo>
                  <a:lnTo>
                    <a:pt x="10311" y="5865"/>
                  </a:lnTo>
                  <a:lnTo>
                    <a:pt x="10311" y="5865"/>
                  </a:lnTo>
                  <a:cubicBezTo>
                    <a:pt x="10294" y="5874"/>
                    <a:pt x="10277" y="5884"/>
                    <a:pt x="10258" y="5892"/>
                  </a:cubicBezTo>
                  <a:cubicBezTo>
                    <a:pt x="10263" y="5881"/>
                    <a:pt x="10270" y="5870"/>
                    <a:pt x="10279" y="5861"/>
                  </a:cubicBezTo>
                  <a:cubicBezTo>
                    <a:pt x="10299" y="5838"/>
                    <a:pt x="10325" y="5826"/>
                    <a:pt x="10361" y="5815"/>
                  </a:cubicBezTo>
                  <a:cubicBezTo>
                    <a:pt x="10452" y="5788"/>
                    <a:pt x="10509" y="5756"/>
                    <a:pt x="10536" y="5658"/>
                  </a:cubicBezTo>
                  <a:cubicBezTo>
                    <a:pt x="10596" y="5438"/>
                    <a:pt x="10341" y="5480"/>
                    <a:pt x="10229" y="5559"/>
                  </a:cubicBezTo>
                  <a:cubicBezTo>
                    <a:pt x="10076" y="5666"/>
                    <a:pt x="9879" y="5847"/>
                    <a:pt x="9822" y="6030"/>
                  </a:cubicBezTo>
                  <a:cubicBezTo>
                    <a:pt x="9772" y="6194"/>
                    <a:pt x="9738" y="6410"/>
                    <a:pt x="9623" y="6540"/>
                  </a:cubicBezTo>
                  <a:cubicBezTo>
                    <a:pt x="9532" y="6643"/>
                    <a:pt x="9409" y="6714"/>
                    <a:pt x="9333" y="6830"/>
                  </a:cubicBezTo>
                  <a:cubicBezTo>
                    <a:pt x="9344" y="6801"/>
                    <a:pt x="9354" y="6771"/>
                    <a:pt x="9368" y="6746"/>
                  </a:cubicBezTo>
                  <a:cubicBezTo>
                    <a:pt x="9402" y="6691"/>
                    <a:pt x="9438" y="6647"/>
                    <a:pt x="9481" y="6598"/>
                  </a:cubicBezTo>
                  <a:cubicBezTo>
                    <a:pt x="9545" y="6526"/>
                    <a:pt x="9605" y="6465"/>
                    <a:pt x="9641" y="6372"/>
                  </a:cubicBezTo>
                  <a:cubicBezTo>
                    <a:pt x="9676" y="6276"/>
                    <a:pt x="9696" y="6173"/>
                    <a:pt x="9710" y="6071"/>
                  </a:cubicBezTo>
                  <a:cubicBezTo>
                    <a:pt x="9722" y="5975"/>
                    <a:pt x="9760" y="5892"/>
                    <a:pt x="9804" y="5806"/>
                  </a:cubicBezTo>
                  <a:cubicBezTo>
                    <a:pt x="9836" y="5744"/>
                    <a:pt x="9898" y="5717"/>
                    <a:pt x="9931" y="5658"/>
                  </a:cubicBezTo>
                  <a:cubicBezTo>
                    <a:pt x="9959" y="5605"/>
                    <a:pt x="9920" y="5536"/>
                    <a:pt x="9938" y="5479"/>
                  </a:cubicBezTo>
                  <a:cubicBezTo>
                    <a:pt x="9966" y="5380"/>
                    <a:pt x="10073" y="5318"/>
                    <a:pt x="10146" y="5258"/>
                  </a:cubicBezTo>
                  <a:cubicBezTo>
                    <a:pt x="10244" y="5179"/>
                    <a:pt x="10336" y="5178"/>
                    <a:pt x="10450" y="5138"/>
                  </a:cubicBezTo>
                  <a:cubicBezTo>
                    <a:pt x="10594" y="5088"/>
                    <a:pt x="10784" y="5022"/>
                    <a:pt x="10893" y="4912"/>
                  </a:cubicBezTo>
                  <a:cubicBezTo>
                    <a:pt x="10957" y="4847"/>
                    <a:pt x="10958" y="4765"/>
                    <a:pt x="10975" y="4681"/>
                  </a:cubicBezTo>
                  <a:cubicBezTo>
                    <a:pt x="10997" y="4565"/>
                    <a:pt x="11041" y="4446"/>
                    <a:pt x="11113" y="4352"/>
                  </a:cubicBezTo>
                  <a:cubicBezTo>
                    <a:pt x="11135" y="4323"/>
                    <a:pt x="11156" y="4299"/>
                    <a:pt x="11174" y="4273"/>
                  </a:cubicBezTo>
                  <a:cubicBezTo>
                    <a:pt x="11231" y="4200"/>
                    <a:pt x="11272" y="4138"/>
                    <a:pt x="11270" y="4026"/>
                  </a:cubicBezTo>
                  <a:cubicBezTo>
                    <a:pt x="11208" y="3949"/>
                    <a:pt x="11080" y="3803"/>
                    <a:pt x="10982" y="3778"/>
                  </a:cubicBezTo>
                  <a:cubicBezTo>
                    <a:pt x="10957" y="3771"/>
                    <a:pt x="10902" y="3755"/>
                    <a:pt x="10877" y="3773"/>
                  </a:cubicBezTo>
                  <a:cubicBezTo>
                    <a:pt x="10850" y="3793"/>
                    <a:pt x="10868" y="3840"/>
                    <a:pt x="10856" y="3851"/>
                  </a:cubicBezTo>
                  <a:cubicBezTo>
                    <a:pt x="10852" y="3853"/>
                    <a:pt x="10832" y="3862"/>
                    <a:pt x="10827" y="3866"/>
                  </a:cubicBezTo>
                  <a:cubicBezTo>
                    <a:pt x="10809" y="3819"/>
                    <a:pt x="10779" y="3757"/>
                    <a:pt x="10720" y="3760"/>
                  </a:cubicBezTo>
                  <a:cubicBezTo>
                    <a:pt x="10644" y="3764"/>
                    <a:pt x="10658" y="3837"/>
                    <a:pt x="10638" y="3891"/>
                  </a:cubicBezTo>
                  <a:cubicBezTo>
                    <a:pt x="10622" y="3933"/>
                    <a:pt x="10601" y="3994"/>
                    <a:pt x="10580" y="4035"/>
                  </a:cubicBezTo>
                  <a:cubicBezTo>
                    <a:pt x="10556" y="4081"/>
                    <a:pt x="10509" y="4099"/>
                    <a:pt x="10480" y="4142"/>
                  </a:cubicBezTo>
                  <a:cubicBezTo>
                    <a:pt x="10478" y="4140"/>
                    <a:pt x="10471" y="4136"/>
                    <a:pt x="10468" y="4138"/>
                  </a:cubicBezTo>
                  <a:cubicBezTo>
                    <a:pt x="10471" y="4072"/>
                    <a:pt x="10495" y="4037"/>
                    <a:pt x="10526" y="3983"/>
                  </a:cubicBezTo>
                  <a:cubicBezTo>
                    <a:pt x="10550" y="3942"/>
                    <a:pt x="10558" y="3903"/>
                    <a:pt x="10575" y="3861"/>
                  </a:cubicBezTo>
                  <a:cubicBezTo>
                    <a:pt x="10594" y="3814"/>
                    <a:pt x="10642" y="3780"/>
                    <a:pt x="10658" y="3737"/>
                  </a:cubicBezTo>
                  <a:cubicBezTo>
                    <a:pt x="10697" y="3625"/>
                    <a:pt x="10532" y="3613"/>
                    <a:pt x="10500" y="3718"/>
                  </a:cubicBezTo>
                  <a:cubicBezTo>
                    <a:pt x="10459" y="3682"/>
                    <a:pt x="10372" y="3677"/>
                    <a:pt x="10320" y="3690"/>
                  </a:cubicBezTo>
                  <a:cubicBezTo>
                    <a:pt x="10299" y="3695"/>
                    <a:pt x="10183" y="3768"/>
                    <a:pt x="10181" y="3710"/>
                  </a:cubicBezTo>
                  <a:cubicBezTo>
                    <a:pt x="10181" y="3684"/>
                    <a:pt x="10174" y="3661"/>
                    <a:pt x="10173" y="3636"/>
                  </a:cubicBezTo>
                  <a:cubicBezTo>
                    <a:pt x="10033" y="3630"/>
                    <a:pt x="9925" y="3625"/>
                    <a:pt x="9836" y="3501"/>
                  </a:cubicBezTo>
                  <a:cubicBezTo>
                    <a:pt x="9848" y="3483"/>
                    <a:pt x="9847" y="3464"/>
                    <a:pt x="9854" y="3445"/>
                  </a:cubicBezTo>
                  <a:cubicBezTo>
                    <a:pt x="9824" y="3396"/>
                    <a:pt x="9742" y="3378"/>
                    <a:pt x="9699" y="3348"/>
                  </a:cubicBezTo>
                  <a:cubicBezTo>
                    <a:pt x="9845" y="3282"/>
                    <a:pt x="9471" y="3184"/>
                    <a:pt x="9485" y="3230"/>
                  </a:cubicBezTo>
                  <a:cubicBezTo>
                    <a:pt x="9470" y="3177"/>
                    <a:pt x="9395" y="3087"/>
                    <a:pt x="9322" y="3093"/>
                  </a:cubicBezTo>
                  <a:cubicBezTo>
                    <a:pt x="9308" y="3093"/>
                    <a:pt x="9225" y="2977"/>
                    <a:pt x="9208" y="2962"/>
                  </a:cubicBezTo>
                  <a:cubicBezTo>
                    <a:pt x="9162" y="2921"/>
                    <a:pt x="9085" y="2898"/>
                    <a:pt x="9048" y="2852"/>
                  </a:cubicBezTo>
                  <a:cubicBezTo>
                    <a:pt x="9046" y="2857"/>
                    <a:pt x="9046" y="2862"/>
                    <a:pt x="9044" y="2870"/>
                  </a:cubicBezTo>
                  <a:lnTo>
                    <a:pt x="9044" y="2870"/>
                  </a:lnTo>
                  <a:lnTo>
                    <a:pt x="9044" y="2870"/>
                  </a:lnTo>
                  <a:lnTo>
                    <a:pt x="9044" y="2870"/>
                  </a:lnTo>
                  <a:cubicBezTo>
                    <a:pt x="9032" y="2951"/>
                    <a:pt x="9034" y="3036"/>
                    <a:pt x="9046" y="3118"/>
                  </a:cubicBezTo>
                  <a:cubicBezTo>
                    <a:pt x="9061" y="3228"/>
                    <a:pt x="9073" y="3435"/>
                    <a:pt x="8961" y="3509"/>
                  </a:cubicBezTo>
                  <a:cubicBezTo>
                    <a:pt x="8835" y="3595"/>
                    <a:pt x="8726" y="3406"/>
                    <a:pt x="8619" y="3589"/>
                  </a:cubicBezTo>
                  <a:cubicBezTo>
                    <a:pt x="8600" y="3515"/>
                    <a:pt x="8650" y="3454"/>
                    <a:pt x="8617" y="3381"/>
                  </a:cubicBezTo>
                  <a:cubicBezTo>
                    <a:pt x="8523" y="3321"/>
                    <a:pt x="8525" y="3225"/>
                    <a:pt x="8486" y="3131"/>
                  </a:cubicBezTo>
                  <a:cubicBezTo>
                    <a:pt x="8447" y="3038"/>
                    <a:pt x="8400" y="3021"/>
                    <a:pt x="8306" y="3043"/>
                  </a:cubicBezTo>
                  <a:cubicBezTo>
                    <a:pt x="8185" y="3073"/>
                    <a:pt x="8173" y="3057"/>
                    <a:pt x="8093" y="2971"/>
                  </a:cubicBezTo>
                  <a:cubicBezTo>
                    <a:pt x="8039" y="2914"/>
                    <a:pt x="7945" y="2857"/>
                    <a:pt x="7863" y="2852"/>
                  </a:cubicBezTo>
                  <a:cubicBezTo>
                    <a:pt x="7782" y="2846"/>
                    <a:pt x="7750" y="2909"/>
                    <a:pt x="7707" y="2971"/>
                  </a:cubicBezTo>
                  <a:cubicBezTo>
                    <a:pt x="7634" y="2987"/>
                    <a:pt x="7538" y="2966"/>
                    <a:pt x="7465" y="2950"/>
                  </a:cubicBezTo>
                  <a:cubicBezTo>
                    <a:pt x="7419" y="2941"/>
                    <a:pt x="7345" y="2991"/>
                    <a:pt x="7339" y="3036"/>
                  </a:cubicBezTo>
                  <a:cubicBezTo>
                    <a:pt x="7328" y="3111"/>
                    <a:pt x="7396" y="3131"/>
                    <a:pt x="7426" y="3186"/>
                  </a:cubicBezTo>
                  <a:cubicBezTo>
                    <a:pt x="7461" y="3250"/>
                    <a:pt x="7422" y="3312"/>
                    <a:pt x="7440" y="3369"/>
                  </a:cubicBezTo>
                  <a:cubicBezTo>
                    <a:pt x="7456" y="3424"/>
                    <a:pt x="7522" y="3449"/>
                    <a:pt x="7550" y="3497"/>
                  </a:cubicBezTo>
                  <a:cubicBezTo>
                    <a:pt x="7622" y="3618"/>
                    <a:pt x="7532" y="3723"/>
                    <a:pt x="7509" y="3837"/>
                  </a:cubicBezTo>
                  <a:cubicBezTo>
                    <a:pt x="7483" y="3974"/>
                    <a:pt x="7634" y="4017"/>
                    <a:pt x="7725" y="4087"/>
                  </a:cubicBezTo>
                  <a:cubicBezTo>
                    <a:pt x="7940" y="4248"/>
                    <a:pt x="8025" y="4476"/>
                    <a:pt x="7888" y="4731"/>
                  </a:cubicBezTo>
                  <a:cubicBezTo>
                    <a:pt x="7863" y="4779"/>
                    <a:pt x="7835" y="4839"/>
                    <a:pt x="7796" y="4878"/>
                  </a:cubicBezTo>
                  <a:cubicBezTo>
                    <a:pt x="7755" y="4920"/>
                    <a:pt x="7687" y="4922"/>
                    <a:pt x="7650" y="4959"/>
                  </a:cubicBezTo>
                  <a:cubicBezTo>
                    <a:pt x="7568" y="5043"/>
                    <a:pt x="7728" y="5112"/>
                    <a:pt x="7757" y="5193"/>
                  </a:cubicBezTo>
                  <a:cubicBezTo>
                    <a:pt x="7798" y="5306"/>
                    <a:pt x="7846" y="5380"/>
                    <a:pt x="7910" y="5479"/>
                  </a:cubicBezTo>
                  <a:cubicBezTo>
                    <a:pt x="7973" y="5576"/>
                    <a:pt x="7926" y="5692"/>
                    <a:pt x="7949" y="5802"/>
                  </a:cubicBezTo>
                  <a:cubicBezTo>
                    <a:pt x="7915" y="5799"/>
                    <a:pt x="7883" y="5774"/>
                    <a:pt x="7863" y="5749"/>
                  </a:cubicBezTo>
                  <a:cubicBezTo>
                    <a:pt x="7863" y="5747"/>
                    <a:pt x="7862" y="5746"/>
                    <a:pt x="7862" y="5746"/>
                  </a:cubicBezTo>
                  <a:cubicBezTo>
                    <a:pt x="7838" y="5812"/>
                    <a:pt x="7840" y="5956"/>
                    <a:pt x="7717" y="5876"/>
                  </a:cubicBezTo>
                  <a:cubicBezTo>
                    <a:pt x="7686" y="5854"/>
                    <a:pt x="7675" y="5806"/>
                    <a:pt x="7647" y="5779"/>
                  </a:cubicBezTo>
                  <a:cubicBezTo>
                    <a:pt x="7616" y="5754"/>
                    <a:pt x="7575" y="5740"/>
                    <a:pt x="7543" y="5719"/>
                  </a:cubicBezTo>
                  <a:cubicBezTo>
                    <a:pt x="7522" y="5656"/>
                    <a:pt x="7470" y="5637"/>
                    <a:pt x="7422" y="5596"/>
                  </a:cubicBezTo>
                  <a:cubicBezTo>
                    <a:pt x="7342" y="5528"/>
                    <a:pt x="7330" y="5429"/>
                    <a:pt x="7294" y="5333"/>
                  </a:cubicBezTo>
                  <a:cubicBezTo>
                    <a:pt x="7259" y="5234"/>
                    <a:pt x="7269" y="5133"/>
                    <a:pt x="7246" y="5037"/>
                  </a:cubicBezTo>
                  <a:cubicBezTo>
                    <a:pt x="7225" y="4950"/>
                    <a:pt x="7157" y="4967"/>
                    <a:pt x="7074" y="4971"/>
                  </a:cubicBezTo>
                  <a:cubicBezTo>
                    <a:pt x="7003" y="4973"/>
                    <a:pt x="6929" y="4978"/>
                    <a:pt x="6860" y="4991"/>
                  </a:cubicBezTo>
                  <a:cubicBezTo>
                    <a:pt x="6819" y="4998"/>
                    <a:pt x="6793" y="5018"/>
                    <a:pt x="6755" y="4996"/>
                  </a:cubicBezTo>
                  <a:cubicBezTo>
                    <a:pt x="6723" y="4978"/>
                    <a:pt x="6723" y="4934"/>
                    <a:pt x="6693" y="4917"/>
                  </a:cubicBezTo>
                  <a:cubicBezTo>
                    <a:pt x="6656" y="4898"/>
                    <a:pt x="6627" y="4925"/>
                    <a:pt x="6592" y="4914"/>
                  </a:cubicBezTo>
                  <a:cubicBezTo>
                    <a:pt x="6568" y="4907"/>
                    <a:pt x="6557" y="4876"/>
                    <a:pt x="6527" y="4866"/>
                  </a:cubicBezTo>
                  <a:cubicBezTo>
                    <a:pt x="6494" y="4854"/>
                    <a:pt x="6446" y="4876"/>
                    <a:pt x="6414" y="4861"/>
                  </a:cubicBezTo>
                  <a:cubicBezTo>
                    <a:pt x="6376" y="4841"/>
                    <a:pt x="6366" y="4795"/>
                    <a:pt x="6339" y="4761"/>
                  </a:cubicBezTo>
                  <a:cubicBezTo>
                    <a:pt x="6301" y="4711"/>
                    <a:pt x="6260" y="4672"/>
                    <a:pt x="6205" y="4654"/>
                  </a:cubicBezTo>
                  <a:cubicBezTo>
                    <a:pt x="6196" y="4652"/>
                    <a:pt x="6187" y="4649"/>
                    <a:pt x="6176" y="4649"/>
                  </a:cubicBezTo>
                  <a:cubicBezTo>
                    <a:pt x="6150" y="4644"/>
                    <a:pt x="6114" y="4661"/>
                    <a:pt x="6087" y="4652"/>
                  </a:cubicBezTo>
                  <a:cubicBezTo>
                    <a:pt x="6059" y="4644"/>
                    <a:pt x="6057" y="4619"/>
                    <a:pt x="6035" y="4608"/>
                  </a:cubicBezTo>
                  <a:cubicBezTo>
                    <a:pt x="5982" y="4583"/>
                    <a:pt x="5897" y="4583"/>
                    <a:pt x="5840" y="4597"/>
                  </a:cubicBezTo>
                  <a:cubicBezTo>
                    <a:pt x="5828" y="4601"/>
                    <a:pt x="5698" y="4650"/>
                    <a:pt x="5696" y="4617"/>
                  </a:cubicBezTo>
                  <a:cubicBezTo>
                    <a:pt x="5691" y="4514"/>
                    <a:pt x="5687" y="4389"/>
                    <a:pt x="5657" y="4291"/>
                  </a:cubicBezTo>
                  <a:cubicBezTo>
                    <a:pt x="5614" y="4150"/>
                    <a:pt x="5538" y="4239"/>
                    <a:pt x="5438" y="4209"/>
                  </a:cubicBezTo>
                  <a:cubicBezTo>
                    <a:pt x="5335" y="4179"/>
                    <a:pt x="5365" y="4015"/>
                    <a:pt x="5377" y="3933"/>
                  </a:cubicBezTo>
                  <a:cubicBezTo>
                    <a:pt x="5381" y="3910"/>
                    <a:pt x="5385" y="3885"/>
                    <a:pt x="5390" y="3862"/>
                  </a:cubicBezTo>
                  <a:cubicBezTo>
                    <a:pt x="5434" y="3639"/>
                    <a:pt x="5531" y="3394"/>
                    <a:pt x="5662" y="3217"/>
                  </a:cubicBezTo>
                  <a:cubicBezTo>
                    <a:pt x="5712" y="3150"/>
                    <a:pt x="5904" y="3125"/>
                    <a:pt x="5801" y="3012"/>
                  </a:cubicBezTo>
                  <a:cubicBezTo>
                    <a:pt x="5740" y="2944"/>
                    <a:pt x="5564" y="2926"/>
                    <a:pt x="5479" y="2921"/>
                  </a:cubicBezTo>
                  <a:cubicBezTo>
                    <a:pt x="5472" y="2796"/>
                    <a:pt x="5710" y="2907"/>
                    <a:pt x="5765" y="2930"/>
                  </a:cubicBezTo>
                  <a:cubicBezTo>
                    <a:pt x="5833" y="2957"/>
                    <a:pt x="5856" y="2980"/>
                    <a:pt x="5913" y="2898"/>
                  </a:cubicBezTo>
                  <a:cubicBezTo>
                    <a:pt x="5954" y="2837"/>
                    <a:pt x="5972" y="2811"/>
                    <a:pt x="6061" y="2835"/>
                  </a:cubicBezTo>
                  <a:cubicBezTo>
                    <a:pt x="6107" y="2779"/>
                    <a:pt x="6150" y="2690"/>
                    <a:pt x="6180" y="2624"/>
                  </a:cubicBezTo>
                  <a:cubicBezTo>
                    <a:pt x="6197" y="2587"/>
                    <a:pt x="6206" y="2533"/>
                    <a:pt x="6169" y="2504"/>
                  </a:cubicBezTo>
                  <a:cubicBezTo>
                    <a:pt x="6126" y="2474"/>
                    <a:pt x="6095" y="2515"/>
                    <a:pt x="6054" y="2514"/>
                  </a:cubicBezTo>
                  <a:cubicBezTo>
                    <a:pt x="5952" y="2512"/>
                    <a:pt x="5872" y="2404"/>
                    <a:pt x="5785" y="2364"/>
                  </a:cubicBezTo>
                  <a:cubicBezTo>
                    <a:pt x="5838" y="2387"/>
                    <a:pt x="5936" y="2348"/>
                    <a:pt x="6000" y="2382"/>
                  </a:cubicBezTo>
                  <a:cubicBezTo>
                    <a:pt x="6068" y="2418"/>
                    <a:pt x="6101" y="2489"/>
                    <a:pt x="6191" y="2441"/>
                  </a:cubicBezTo>
                  <a:cubicBezTo>
                    <a:pt x="6257" y="2404"/>
                    <a:pt x="6276" y="2305"/>
                    <a:pt x="6305" y="2239"/>
                  </a:cubicBezTo>
                  <a:cubicBezTo>
                    <a:pt x="6295" y="2231"/>
                    <a:pt x="6206" y="2182"/>
                    <a:pt x="6194" y="2192"/>
                  </a:cubicBezTo>
                  <a:cubicBezTo>
                    <a:pt x="6227" y="2167"/>
                    <a:pt x="6341" y="2102"/>
                    <a:pt x="6351" y="2181"/>
                  </a:cubicBezTo>
                  <a:cubicBezTo>
                    <a:pt x="6463" y="2190"/>
                    <a:pt x="6499" y="2126"/>
                    <a:pt x="6570" y="2056"/>
                  </a:cubicBezTo>
                  <a:cubicBezTo>
                    <a:pt x="6637" y="1992"/>
                    <a:pt x="6734" y="1945"/>
                    <a:pt x="6703" y="1835"/>
                  </a:cubicBezTo>
                  <a:cubicBezTo>
                    <a:pt x="6698" y="1820"/>
                    <a:pt x="6506" y="1572"/>
                    <a:pt x="6512" y="1572"/>
                  </a:cubicBezTo>
                  <a:cubicBezTo>
                    <a:pt x="6672" y="1556"/>
                    <a:pt x="6582" y="1402"/>
                    <a:pt x="6510" y="1338"/>
                  </a:cubicBezTo>
                  <a:cubicBezTo>
                    <a:pt x="6426" y="1369"/>
                    <a:pt x="6366" y="1256"/>
                    <a:pt x="6280" y="1328"/>
                  </a:cubicBezTo>
                  <a:cubicBezTo>
                    <a:pt x="6250" y="1307"/>
                    <a:pt x="6225" y="1314"/>
                    <a:pt x="6194" y="1303"/>
                  </a:cubicBezTo>
                  <a:cubicBezTo>
                    <a:pt x="6178" y="1346"/>
                    <a:pt x="6183" y="1387"/>
                    <a:pt x="6206" y="1427"/>
                  </a:cubicBezTo>
                  <a:cubicBezTo>
                    <a:pt x="6222" y="1429"/>
                    <a:pt x="6237" y="1427"/>
                    <a:pt x="6254" y="1431"/>
                  </a:cubicBezTo>
                  <a:cubicBezTo>
                    <a:pt x="6284" y="1518"/>
                    <a:pt x="6259" y="1713"/>
                    <a:pt x="6237" y="1803"/>
                  </a:cubicBezTo>
                  <a:cubicBezTo>
                    <a:pt x="6141" y="2200"/>
                    <a:pt x="5899" y="1785"/>
                    <a:pt x="6015" y="1647"/>
                  </a:cubicBezTo>
                  <a:cubicBezTo>
                    <a:pt x="5952" y="1598"/>
                    <a:pt x="5913" y="1533"/>
                    <a:pt x="5847" y="1484"/>
                  </a:cubicBezTo>
                  <a:cubicBezTo>
                    <a:pt x="5842" y="1570"/>
                    <a:pt x="5899" y="1689"/>
                    <a:pt x="5847" y="1750"/>
                  </a:cubicBezTo>
                  <a:cubicBezTo>
                    <a:pt x="5831" y="1744"/>
                    <a:pt x="5801" y="1729"/>
                    <a:pt x="5787" y="1719"/>
                  </a:cubicBezTo>
                  <a:cubicBezTo>
                    <a:pt x="5792" y="1600"/>
                    <a:pt x="5749" y="1433"/>
                    <a:pt x="5594" y="1479"/>
                  </a:cubicBezTo>
                  <a:cubicBezTo>
                    <a:pt x="5572" y="1372"/>
                    <a:pt x="5611" y="1269"/>
                    <a:pt x="5591" y="1170"/>
                  </a:cubicBezTo>
                  <a:cubicBezTo>
                    <a:pt x="5582" y="1118"/>
                    <a:pt x="5525" y="968"/>
                    <a:pt x="5489" y="908"/>
                  </a:cubicBezTo>
                  <a:cubicBezTo>
                    <a:pt x="5428" y="911"/>
                    <a:pt x="5379" y="884"/>
                    <a:pt x="5329" y="878"/>
                  </a:cubicBezTo>
                  <a:cubicBezTo>
                    <a:pt x="5329" y="945"/>
                    <a:pt x="5267" y="1051"/>
                    <a:pt x="5253" y="1114"/>
                  </a:cubicBezTo>
                  <a:cubicBezTo>
                    <a:pt x="5198" y="1338"/>
                    <a:pt x="5373" y="1357"/>
                    <a:pt x="5443" y="1563"/>
                  </a:cubicBezTo>
                  <a:cubicBezTo>
                    <a:pt x="5492" y="1696"/>
                    <a:pt x="5483" y="1652"/>
                    <a:pt x="5392" y="1778"/>
                  </a:cubicBezTo>
                  <a:cubicBezTo>
                    <a:pt x="5326" y="1869"/>
                    <a:pt x="5329" y="1912"/>
                    <a:pt x="5297" y="2027"/>
                  </a:cubicBezTo>
                  <a:cubicBezTo>
                    <a:pt x="5290" y="2051"/>
                    <a:pt x="5233" y="1983"/>
                    <a:pt x="5232" y="1981"/>
                  </a:cubicBezTo>
                  <a:cubicBezTo>
                    <a:pt x="5194" y="1912"/>
                    <a:pt x="5205" y="1830"/>
                    <a:pt x="5257" y="1776"/>
                  </a:cubicBezTo>
                  <a:cubicBezTo>
                    <a:pt x="5227" y="1810"/>
                    <a:pt x="5157" y="1750"/>
                    <a:pt x="5141" y="1741"/>
                  </a:cubicBezTo>
                  <a:cubicBezTo>
                    <a:pt x="5068" y="1707"/>
                    <a:pt x="5004" y="1744"/>
                    <a:pt x="5020" y="1835"/>
                  </a:cubicBezTo>
                  <a:cubicBezTo>
                    <a:pt x="5082" y="1826"/>
                    <a:pt x="5095" y="1851"/>
                    <a:pt x="5136" y="1876"/>
                  </a:cubicBezTo>
                  <a:cubicBezTo>
                    <a:pt x="5066" y="1971"/>
                    <a:pt x="5024" y="1887"/>
                    <a:pt x="4949" y="1880"/>
                  </a:cubicBezTo>
                  <a:cubicBezTo>
                    <a:pt x="4870" y="1873"/>
                    <a:pt x="4782" y="1905"/>
                    <a:pt x="4705" y="1887"/>
                  </a:cubicBezTo>
                  <a:cubicBezTo>
                    <a:pt x="4566" y="1855"/>
                    <a:pt x="4255" y="1476"/>
                    <a:pt x="4134" y="1746"/>
                  </a:cubicBezTo>
                  <a:cubicBezTo>
                    <a:pt x="4125" y="1766"/>
                    <a:pt x="4125" y="2001"/>
                    <a:pt x="4125" y="2001"/>
                  </a:cubicBezTo>
                  <a:cubicBezTo>
                    <a:pt x="4084" y="2001"/>
                    <a:pt x="4074" y="1992"/>
                    <a:pt x="4043" y="1966"/>
                  </a:cubicBezTo>
                  <a:cubicBezTo>
                    <a:pt x="4147" y="1655"/>
                    <a:pt x="3565" y="1674"/>
                    <a:pt x="3424" y="1531"/>
                  </a:cubicBezTo>
                  <a:cubicBezTo>
                    <a:pt x="3442" y="1492"/>
                    <a:pt x="3449" y="1490"/>
                    <a:pt x="3489" y="1483"/>
                  </a:cubicBezTo>
                  <a:cubicBezTo>
                    <a:pt x="3581" y="1542"/>
                    <a:pt x="3588" y="1399"/>
                    <a:pt x="3547" y="1338"/>
                  </a:cubicBezTo>
                  <a:cubicBezTo>
                    <a:pt x="3504" y="1275"/>
                    <a:pt x="3409" y="1267"/>
                    <a:pt x="3339" y="1260"/>
                  </a:cubicBezTo>
                  <a:cubicBezTo>
                    <a:pt x="3289" y="1162"/>
                    <a:pt x="3198" y="1088"/>
                    <a:pt x="3111" y="1011"/>
                  </a:cubicBezTo>
                  <a:cubicBezTo>
                    <a:pt x="3052" y="960"/>
                    <a:pt x="2994" y="908"/>
                    <a:pt x="2953" y="845"/>
                  </a:cubicBezTo>
                  <a:cubicBezTo>
                    <a:pt x="2873" y="839"/>
                    <a:pt x="2848" y="895"/>
                    <a:pt x="2779" y="878"/>
                  </a:cubicBezTo>
                  <a:cubicBezTo>
                    <a:pt x="2836" y="742"/>
                    <a:pt x="2862" y="623"/>
                    <a:pt x="2715" y="778"/>
                  </a:cubicBezTo>
                  <a:cubicBezTo>
                    <a:pt x="2711" y="673"/>
                    <a:pt x="2736" y="545"/>
                    <a:pt x="2674" y="464"/>
                  </a:cubicBezTo>
                  <a:cubicBezTo>
                    <a:pt x="2713" y="523"/>
                    <a:pt x="2313" y="438"/>
                    <a:pt x="2307" y="436"/>
                  </a:cubicBezTo>
                  <a:cubicBezTo>
                    <a:pt x="2233" y="467"/>
                    <a:pt x="1831" y="502"/>
                    <a:pt x="2051" y="345"/>
                  </a:cubicBezTo>
                  <a:cubicBezTo>
                    <a:pt x="2055" y="347"/>
                    <a:pt x="2037" y="324"/>
                    <a:pt x="2037" y="326"/>
                  </a:cubicBezTo>
                  <a:cubicBezTo>
                    <a:pt x="1975" y="349"/>
                    <a:pt x="1912" y="360"/>
                    <a:pt x="1846" y="347"/>
                  </a:cubicBezTo>
                  <a:cubicBezTo>
                    <a:pt x="1862" y="372"/>
                    <a:pt x="1859" y="399"/>
                    <a:pt x="1868" y="420"/>
                  </a:cubicBezTo>
                  <a:cubicBezTo>
                    <a:pt x="1670" y="384"/>
                    <a:pt x="1677" y="151"/>
                    <a:pt x="1603" y="0"/>
                  </a:cubicBezTo>
                  <a:cubicBezTo>
                    <a:pt x="1603" y="2"/>
                    <a:pt x="1601" y="2"/>
                    <a:pt x="1599" y="4"/>
                  </a:cubicBezTo>
                  <a:cubicBezTo>
                    <a:pt x="1384" y="226"/>
                    <a:pt x="224" y="1581"/>
                    <a:pt x="0" y="1795"/>
                  </a:cubicBezTo>
                  <a:cubicBezTo>
                    <a:pt x="13" y="1810"/>
                    <a:pt x="25" y="1825"/>
                    <a:pt x="39" y="1840"/>
                  </a:cubicBezTo>
                  <a:cubicBezTo>
                    <a:pt x="63" y="1848"/>
                    <a:pt x="87" y="1857"/>
                    <a:pt x="110" y="1865"/>
                  </a:cubicBezTo>
                  <a:cubicBezTo>
                    <a:pt x="123" y="1869"/>
                    <a:pt x="121" y="1917"/>
                    <a:pt x="121" y="1928"/>
                  </a:cubicBezTo>
                  <a:lnTo>
                    <a:pt x="121" y="1930"/>
                  </a:lnTo>
                  <a:cubicBezTo>
                    <a:pt x="128" y="2017"/>
                    <a:pt x="124" y="2104"/>
                    <a:pt x="123" y="2190"/>
                  </a:cubicBezTo>
                  <a:cubicBezTo>
                    <a:pt x="123" y="2231"/>
                    <a:pt x="123" y="2272"/>
                    <a:pt x="124" y="2311"/>
                  </a:cubicBezTo>
                  <a:cubicBezTo>
                    <a:pt x="124" y="2338"/>
                    <a:pt x="128" y="2348"/>
                    <a:pt x="137" y="2350"/>
                  </a:cubicBezTo>
                  <a:cubicBezTo>
                    <a:pt x="148" y="2355"/>
                    <a:pt x="167" y="2346"/>
                    <a:pt x="196" y="2353"/>
                  </a:cubicBezTo>
                  <a:cubicBezTo>
                    <a:pt x="217" y="2360"/>
                    <a:pt x="247" y="2410"/>
                    <a:pt x="260" y="2360"/>
                  </a:cubicBezTo>
                  <a:cubicBezTo>
                    <a:pt x="281" y="2360"/>
                    <a:pt x="284" y="2344"/>
                    <a:pt x="297" y="2330"/>
                  </a:cubicBezTo>
                  <a:cubicBezTo>
                    <a:pt x="317" y="2305"/>
                    <a:pt x="301" y="2313"/>
                    <a:pt x="331" y="2309"/>
                  </a:cubicBezTo>
                  <a:cubicBezTo>
                    <a:pt x="358" y="2307"/>
                    <a:pt x="395" y="2323"/>
                    <a:pt x="425" y="2303"/>
                  </a:cubicBezTo>
                  <a:cubicBezTo>
                    <a:pt x="448" y="2317"/>
                    <a:pt x="465" y="2391"/>
                    <a:pt x="455" y="2418"/>
                  </a:cubicBezTo>
                  <a:cubicBezTo>
                    <a:pt x="454" y="2418"/>
                    <a:pt x="450" y="2418"/>
                    <a:pt x="448" y="2418"/>
                  </a:cubicBezTo>
                  <a:cubicBezTo>
                    <a:pt x="429" y="2451"/>
                    <a:pt x="438" y="2517"/>
                    <a:pt x="434" y="2556"/>
                  </a:cubicBezTo>
                  <a:cubicBezTo>
                    <a:pt x="434" y="2576"/>
                    <a:pt x="429" y="2603"/>
                    <a:pt x="436" y="2620"/>
                  </a:cubicBezTo>
                  <a:cubicBezTo>
                    <a:pt x="454" y="2674"/>
                    <a:pt x="475" y="2702"/>
                    <a:pt x="466" y="2765"/>
                  </a:cubicBezTo>
                  <a:cubicBezTo>
                    <a:pt x="463" y="2784"/>
                    <a:pt x="461" y="2806"/>
                    <a:pt x="452" y="2821"/>
                  </a:cubicBezTo>
                  <a:cubicBezTo>
                    <a:pt x="441" y="2840"/>
                    <a:pt x="425" y="2840"/>
                    <a:pt x="422" y="2862"/>
                  </a:cubicBezTo>
                  <a:cubicBezTo>
                    <a:pt x="416" y="2891"/>
                    <a:pt x="441" y="2944"/>
                    <a:pt x="444" y="2977"/>
                  </a:cubicBezTo>
                  <a:cubicBezTo>
                    <a:pt x="448" y="3021"/>
                    <a:pt x="450" y="3057"/>
                    <a:pt x="425" y="3096"/>
                  </a:cubicBezTo>
                  <a:cubicBezTo>
                    <a:pt x="422" y="3104"/>
                    <a:pt x="409" y="3107"/>
                    <a:pt x="405" y="3114"/>
                  </a:cubicBezTo>
                  <a:cubicBezTo>
                    <a:pt x="404" y="3123"/>
                    <a:pt x="409" y="3132"/>
                    <a:pt x="407" y="3139"/>
                  </a:cubicBezTo>
                  <a:cubicBezTo>
                    <a:pt x="402" y="3159"/>
                    <a:pt x="416" y="3173"/>
                    <a:pt x="381" y="3177"/>
                  </a:cubicBezTo>
                  <a:cubicBezTo>
                    <a:pt x="364" y="3209"/>
                    <a:pt x="389" y="3271"/>
                    <a:pt x="411" y="3299"/>
                  </a:cubicBezTo>
                  <a:cubicBezTo>
                    <a:pt x="444" y="3351"/>
                    <a:pt x="475" y="3404"/>
                    <a:pt x="504" y="3460"/>
                  </a:cubicBezTo>
                  <a:cubicBezTo>
                    <a:pt x="546" y="3542"/>
                    <a:pt x="477" y="3610"/>
                    <a:pt x="440" y="3679"/>
                  </a:cubicBezTo>
                  <a:cubicBezTo>
                    <a:pt x="388" y="3771"/>
                    <a:pt x="286" y="3825"/>
                    <a:pt x="260" y="3930"/>
                  </a:cubicBezTo>
                  <a:cubicBezTo>
                    <a:pt x="247" y="3972"/>
                    <a:pt x="188" y="4120"/>
                    <a:pt x="249" y="4153"/>
                  </a:cubicBezTo>
                  <a:cubicBezTo>
                    <a:pt x="279" y="4168"/>
                    <a:pt x="311" y="4126"/>
                    <a:pt x="338" y="4120"/>
                  </a:cubicBezTo>
                  <a:cubicBezTo>
                    <a:pt x="440" y="4102"/>
                    <a:pt x="350" y="4184"/>
                    <a:pt x="331" y="4209"/>
                  </a:cubicBezTo>
                  <a:cubicBezTo>
                    <a:pt x="313" y="4234"/>
                    <a:pt x="313" y="4257"/>
                    <a:pt x="311" y="4286"/>
                  </a:cubicBezTo>
                  <a:cubicBezTo>
                    <a:pt x="309" y="4316"/>
                    <a:pt x="297" y="4344"/>
                    <a:pt x="295" y="4373"/>
                  </a:cubicBezTo>
                  <a:cubicBezTo>
                    <a:pt x="295" y="4405"/>
                    <a:pt x="309" y="4421"/>
                    <a:pt x="295" y="4449"/>
                  </a:cubicBezTo>
                  <a:cubicBezTo>
                    <a:pt x="279" y="4482"/>
                    <a:pt x="256" y="4476"/>
                    <a:pt x="279" y="4515"/>
                  </a:cubicBezTo>
                  <a:cubicBezTo>
                    <a:pt x="309" y="4565"/>
                    <a:pt x="375" y="4565"/>
                    <a:pt x="427" y="4569"/>
                  </a:cubicBezTo>
                  <a:cubicBezTo>
                    <a:pt x="420" y="4628"/>
                    <a:pt x="354" y="4636"/>
                    <a:pt x="309" y="4654"/>
                  </a:cubicBezTo>
                  <a:cubicBezTo>
                    <a:pt x="254" y="4677"/>
                    <a:pt x="231" y="4718"/>
                    <a:pt x="208" y="4774"/>
                  </a:cubicBezTo>
                  <a:cubicBezTo>
                    <a:pt x="201" y="4788"/>
                    <a:pt x="192" y="4820"/>
                    <a:pt x="188" y="4836"/>
                  </a:cubicBezTo>
                  <a:cubicBezTo>
                    <a:pt x="182" y="4862"/>
                    <a:pt x="199" y="4917"/>
                    <a:pt x="221" y="4944"/>
                  </a:cubicBezTo>
                  <a:cubicBezTo>
                    <a:pt x="279" y="4946"/>
                    <a:pt x="347" y="4989"/>
                    <a:pt x="345" y="5051"/>
                  </a:cubicBezTo>
                  <a:cubicBezTo>
                    <a:pt x="345" y="5083"/>
                    <a:pt x="329" y="5087"/>
                    <a:pt x="354" y="5113"/>
                  </a:cubicBezTo>
                  <a:cubicBezTo>
                    <a:pt x="374" y="5133"/>
                    <a:pt x="405" y="5144"/>
                    <a:pt x="427" y="5162"/>
                  </a:cubicBezTo>
                  <a:cubicBezTo>
                    <a:pt x="461" y="5190"/>
                    <a:pt x="523" y="5236"/>
                    <a:pt x="509" y="5286"/>
                  </a:cubicBezTo>
                  <a:cubicBezTo>
                    <a:pt x="500" y="5314"/>
                    <a:pt x="479" y="5325"/>
                    <a:pt x="480" y="5360"/>
                  </a:cubicBezTo>
                  <a:cubicBezTo>
                    <a:pt x="480" y="5393"/>
                    <a:pt x="493" y="5405"/>
                    <a:pt x="514" y="5429"/>
                  </a:cubicBezTo>
                  <a:cubicBezTo>
                    <a:pt x="557" y="5475"/>
                    <a:pt x="578" y="5553"/>
                    <a:pt x="605" y="5612"/>
                  </a:cubicBezTo>
                  <a:cubicBezTo>
                    <a:pt x="633" y="5671"/>
                    <a:pt x="612" y="5689"/>
                    <a:pt x="667" y="5726"/>
                  </a:cubicBezTo>
                  <a:cubicBezTo>
                    <a:pt x="703" y="5751"/>
                    <a:pt x="1218" y="6011"/>
                    <a:pt x="2042" y="6262"/>
                  </a:cubicBezTo>
                  <a:cubicBezTo>
                    <a:pt x="2264" y="6330"/>
                    <a:pt x="2508" y="6397"/>
                    <a:pt x="2771" y="6460"/>
                  </a:cubicBezTo>
                  <a:cubicBezTo>
                    <a:pt x="3214" y="6565"/>
                    <a:pt x="3711" y="6655"/>
                    <a:pt x="4248" y="6709"/>
                  </a:cubicBezTo>
                  <a:cubicBezTo>
                    <a:pt x="4498" y="6733"/>
                    <a:pt x="4759" y="6750"/>
                    <a:pt x="5024" y="6757"/>
                  </a:cubicBezTo>
                  <a:cubicBezTo>
                    <a:pt x="5043" y="6757"/>
                    <a:pt x="5326" y="6782"/>
                    <a:pt x="5324" y="6755"/>
                  </a:cubicBezTo>
                  <a:cubicBezTo>
                    <a:pt x="5322" y="6730"/>
                    <a:pt x="5324" y="6703"/>
                    <a:pt x="5331" y="6678"/>
                  </a:cubicBezTo>
                  <a:lnTo>
                    <a:pt x="5331" y="6678"/>
                  </a:lnTo>
                  <a:lnTo>
                    <a:pt x="5331" y="6678"/>
                  </a:lnTo>
                  <a:lnTo>
                    <a:pt x="5331" y="6678"/>
                  </a:lnTo>
                  <a:cubicBezTo>
                    <a:pt x="5333" y="6667"/>
                    <a:pt x="5337" y="6657"/>
                    <a:pt x="5342" y="6647"/>
                  </a:cubicBezTo>
                  <a:cubicBezTo>
                    <a:pt x="5415" y="6662"/>
                    <a:pt x="5376" y="6730"/>
                    <a:pt x="5397" y="6782"/>
                  </a:cubicBezTo>
                  <a:cubicBezTo>
                    <a:pt x="5429" y="6857"/>
                    <a:pt x="5459" y="6837"/>
                    <a:pt x="5520" y="6849"/>
                  </a:cubicBezTo>
                  <a:cubicBezTo>
                    <a:pt x="5584" y="6860"/>
                    <a:pt x="5657" y="6830"/>
                    <a:pt x="5717" y="6853"/>
                  </a:cubicBezTo>
                  <a:cubicBezTo>
                    <a:pt x="5794" y="6881"/>
                    <a:pt x="5790" y="6920"/>
                    <a:pt x="5879" y="6922"/>
                  </a:cubicBezTo>
                  <a:cubicBezTo>
                    <a:pt x="5941" y="6926"/>
                    <a:pt x="5906" y="6940"/>
                    <a:pt x="5955" y="6969"/>
                  </a:cubicBezTo>
                  <a:cubicBezTo>
                    <a:pt x="6011" y="6999"/>
                    <a:pt x="6020" y="6942"/>
                    <a:pt x="6064" y="6933"/>
                  </a:cubicBezTo>
                  <a:cubicBezTo>
                    <a:pt x="6101" y="6926"/>
                    <a:pt x="6130" y="6969"/>
                    <a:pt x="6171" y="6976"/>
                  </a:cubicBezTo>
                  <a:cubicBezTo>
                    <a:pt x="6231" y="6983"/>
                    <a:pt x="6358" y="6974"/>
                    <a:pt x="6402" y="6926"/>
                  </a:cubicBezTo>
                  <a:cubicBezTo>
                    <a:pt x="6444" y="6879"/>
                    <a:pt x="6482" y="6812"/>
                    <a:pt x="6512" y="6757"/>
                  </a:cubicBezTo>
                  <a:cubicBezTo>
                    <a:pt x="6562" y="6667"/>
                    <a:pt x="6606" y="6739"/>
                    <a:pt x="6689" y="6737"/>
                  </a:cubicBezTo>
                  <a:cubicBezTo>
                    <a:pt x="6766" y="6737"/>
                    <a:pt x="6862" y="6727"/>
                    <a:pt x="6874" y="6828"/>
                  </a:cubicBezTo>
                  <a:cubicBezTo>
                    <a:pt x="6896" y="6865"/>
                    <a:pt x="7009" y="6984"/>
                    <a:pt x="7050" y="6918"/>
                  </a:cubicBezTo>
                  <a:cubicBezTo>
                    <a:pt x="7077" y="6922"/>
                    <a:pt x="7111" y="6914"/>
                    <a:pt x="7132" y="6935"/>
                  </a:cubicBezTo>
                  <a:cubicBezTo>
                    <a:pt x="7152" y="6954"/>
                    <a:pt x="7140" y="6981"/>
                    <a:pt x="7165" y="6999"/>
                  </a:cubicBezTo>
                  <a:cubicBezTo>
                    <a:pt x="7209" y="6986"/>
                    <a:pt x="7226" y="7072"/>
                    <a:pt x="7171" y="7088"/>
                  </a:cubicBezTo>
                  <a:cubicBezTo>
                    <a:pt x="7193" y="7116"/>
                    <a:pt x="7182" y="7154"/>
                    <a:pt x="7196" y="7186"/>
                  </a:cubicBezTo>
                  <a:cubicBezTo>
                    <a:pt x="7212" y="7221"/>
                    <a:pt x="7234" y="7229"/>
                    <a:pt x="7264" y="7245"/>
                  </a:cubicBezTo>
                  <a:cubicBezTo>
                    <a:pt x="7310" y="7270"/>
                    <a:pt x="7339" y="7312"/>
                    <a:pt x="7396" y="7321"/>
                  </a:cubicBezTo>
                  <a:cubicBezTo>
                    <a:pt x="7454" y="7330"/>
                    <a:pt x="7485" y="7289"/>
                    <a:pt x="7538" y="7278"/>
                  </a:cubicBezTo>
                  <a:cubicBezTo>
                    <a:pt x="7572" y="7271"/>
                    <a:pt x="7607" y="7270"/>
                    <a:pt x="7643" y="7271"/>
                  </a:cubicBezTo>
                  <a:cubicBezTo>
                    <a:pt x="7780" y="7280"/>
                    <a:pt x="7984" y="7259"/>
                    <a:pt x="8098" y="7351"/>
                  </a:cubicBezTo>
                  <a:cubicBezTo>
                    <a:pt x="8148" y="7392"/>
                    <a:pt x="8189" y="7485"/>
                    <a:pt x="8141" y="7540"/>
                  </a:cubicBezTo>
                  <a:cubicBezTo>
                    <a:pt x="8088" y="7601"/>
                    <a:pt x="7997" y="7560"/>
                    <a:pt x="7942" y="7524"/>
                  </a:cubicBezTo>
                  <a:cubicBezTo>
                    <a:pt x="7924" y="7579"/>
                    <a:pt x="7969" y="7607"/>
                    <a:pt x="7970" y="7656"/>
                  </a:cubicBezTo>
                  <a:cubicBezTo>
                    <a:pt x="7970" y="7714"/>
                    <a:pt x="7904" y="7753"/>
                    <a:pt x="7915" y="7818"/>
                  </a:cubicBezTo>
                  <a:cubicBezTo>
                    <a:pt x="7922" y="7855"/>
                    <a:pt x="7940" y="7874"/>
                    <a:pt x="7942" y="7916"/>
                  </a:cubicBezTo>
                  <a:cubicBezTo>
                    <a:pt x="7944" y="7953"/>
                    <a:pt x="7947" y="7990"/>
                    <a:pt x="7931" y="8020"/>
                  </a:cubicBezTo>
                  <a:cubicBezTo>
                    <a:pt x="7924" y="8035"/>
                    <a:pt x="7904" y="8045"/>
                    <a:pt x="7893" y="8066"/>
                  </a:cubicBezTo>
                  <a:cubicBezTo>
                    <a:pt x="7863" y="8125"/>
                    <a:pt x="7846" y="8193"/>
                    <a:pt x="7808" y="8252"/>
                  </a:cubicBezTo>
                  <a:cubicBezTo>
                    <a:pt x="7766" y="8323"/>
                    <a:pt x="7757" y="8427"/>
                    <a:pt x="7873" y="8366"/>
                  </a:cubicBezTo>
                  <a:cubicBezTo>
                    <a:pt x="7961" y="8322"/>
                    <a:pt x="7975" y="8210"/>
                    <a:pt x="8070" y="8171"/>
                  </a:cubicBezTo>
                  <a:cubicBezTo>
                    <a:pt x="8148" y="8138"/>
                    <a:pt x="8217" y="8103"/>
                    <a:pt x="8292" y="8067"/>
                  </a:cubicBezTo>
                  <a:cubicBezTo>
                    <a:pt x="8344" y="8042"/>
                    <a:pt x="8496" y="8031"/>
                    <a:pt x="8515" y="7964"/>
                  </a:cubicBezTo>
                  <a:cubicBezTo>
                    <a:pt x="8536" y="7877"/>
                    <a:pt x="8371" y="7924"/>
                    <a:pt x="8333" y="7912"/>
                  </a:cubicBezTo>
                  <a:cubicBezTo>
                    <a:pt x="8344" y="7855"/>
                    <a:pt x="8372" y="7809"/>
                    <a:pt x="8410" y="7768"/>
                  </a:cubicBezTo>
                  <a:cubicBezTo>
                    <a:pt x="8486" y="7686"/>
                    <a:pt x="8587" y="7652"/>
                    <a:pt x="8694" y="7642"/>
                  </a:cubicBezTo>
                  <a:cubicBezTo>
                    <a:pt x="8779" y="7633"/>
                    <a:pt x="8747" y="7617"/>
                    <a:pt x="8777" y="7554"/>
                  </a:cubicBezTo>
                  <a:cubicBezTo>
                    <a:pt x="8802" y="7504"/>
                    <a:pt x="8863" y="7513"/>
                    <a:pt x="8897" y="7551"/>
                  </a:cubicBezTo>
                  <a:cubicBezTo>
                    <a:pt x="8920" y="7482"/>
                    <a:pt x="8950" y="7417"/>
                    <a:pt x="8988" y="7355"/>
                  </a:cubicBezTo>
                  <a:cubicBezTo>
                    <a:pt x="9043" y="7266"/>
                    <a:pt x="9096" y="7223"/>
                    <a:pt x="9176" y="7188"/>
                  </a:cubicBezTo>
                  <a:cubicBezTo>
                    <a:pt x="9201" y="7177"/>
                    <a:pt x="9228" y="7166"/>
                    <a:pt x="9258" y="7155"/>
                  </a:cubicBezTo>
                  <a:cubicBezTo>
                    <a:pt x="9411" y="7100"/>
                    <a:pt x="9576" y="7070"/>
                    <a:pt x="9721" y="6997"/>
                  </a:cubicBezTo>
                  <a:cubicBezTo>
                    <a:pt x="9729" y="6969"/>
                    <a:pt x="9705" y="6922"/>
                    <a:pt x="9719" y="6898"/>
                  </a:cubicBezTo>
                  <a:cubicBezTo>
                    <a:pt x="9735" y="6874"/>
                    <a:pt x="9776" y="6881"/>
                    <a:pt x="9795" y="6859"/>
                  </a:cubicBezTo>
                  <a:cubicBezTo>
                    <a:pt x="9875" y="6771"/>
                    <a:pt x="9824" y="6602"/>
                    <a:pt x="9817" y="6499"/>
                  </a:cubicBezTo>
                  <a:cubicBezTo>
                    <a:pt x="9812" y="6447"/>
                    <a:pt x="9827" y="6388"/>
                    <a:pt x="9838" y="6336"/>
                  </a:cubicBezTo>
                  <a:cubicBezTo>
                    <a:pt x="9842" y="6314"/>
                    <a:pt x="9847" y="6290"/>
                    <a:pt x="9867" y="6276"/>
                  </a:cubicBezTo>
                  <a:cubicBezTo>
                    <a:pt x="9872" y="6275"/>
                    <a:pt x="9887" y="6271"/>
                    <a:pt x="9902" y="6271"/>
                  </a:cubicBezTo>
                  <a:cubicBezTo>
                    <a:pt x="9916" y="6271"/>
                    <a:pt x="9925" y="6273"/>
                    <a:pt x="9922" y="6278"/>
                  </a:cubicBezTo>
                  <a:cubicBezTo>
                    <a:pt x="9943" y="6251"/>
                    <a:pt x="9980" y="6210"/>
                    <a:pt x="10014" y="6199"/>
                  </a:cubicBezTo>
                  <a:cubicBezTo>
                    <a:pt x="10148" y="6155"/>
                    <a:pt x="10203" y="6374"/>
                    <a:pt x="10217" y="6458"/>
                  </a:cubicBezTo>
                  <a:cubicBezTo>
                    <a:pt x="10224" y="6495"/>
                    <a:pt x="10234" y="6540"/>
                    <a:pt x="10265" y="6570"/>
                  </a:cubicBezTo>
                  <a:cubicBezTo>
                    <a:pt x="10288" y="6593"/>
                    <a:pt x="10320" y="6584"/>
                    <a:pt x="10343" y="6604"/>
                  </a:cubicBezTo>
                  <a:cubicBezTo>
                    <a:pt x="10363" y="6618"/>
                    <a:pt x="10365" y="6645"/>
                    <a:pt x="10380" y="6662"/>
                  </a:cubicBezTo>
                  <a:cubicBezTo>
                    <a:pt x="10413" y="6694"/>
                    <a:pt x="10532" y="6643"/>
                    <a:pt x="10567" y="6625"/>
                  </a:cubicBezTo>
                  <a:cubicBezTo>
                    <a:pt x="10597" y="6609"/>
                    <a:pt x="10594" y="6612"/>
                    <a:pt x="10612" y="6581"/>
                  </a:cubicBezTo>
                  <a:cubicBezTo>
                    <a:pt x="10628" y="6552"/>
                    <a:pt x="10636" y="6557"/>
                    <a:pt x="10661" y="6542"/>
                  </a:cubicBezTo>
                  <a:cubicBezTo>
                    <a:pt x="10711" y="6507"/>
                    <a:pt x="10733" y="6426"/>
                    <a:pt x="10772" y="6380"/>
                  </a:cubicBezTo>
                  <a:cubicBezTo>
                    <a:pt x="10790" y="6358"/>
                    <a:pt x="10804" y="6335"/>
                    <a:pt x="10815" y="6310"/>
                  </a:cubicBezTo>
                  <a:cubicBezTo>
                    <a:pt x="10820" y="6297"/>
                    <a:pt x="10822" y="6258"/>
                    <a:pt x="10842" y="6255"/>
                  </a:cubicBezTo>
                  <a:cubicBezTo>
                    <a:pt x="10845" y="6255"/>
                    <a:pt x="10848" y="6255"/>
                    <a:pt x="10856" y="6258"/>
                  </a:cubicBezTo>
                  <a:cubicBezTo>
                    <a:pt x="10891" y="6283"/>
                    <a:pt x="10829" y="6381"/>
                    <a:pt x="10825" y="6410"/>
                  </a:cubicBezTo>
                  <a:cubicBezTo>
                    <a:pt x="10850" y="6417"/>
                    <a:pt x="10861" y="6383"/>
                    <a:pt x="10877" y="6369"/>
                  </a:cubicBezTo>
                  <a:cubicBezTo>
                    <a:pt x="10893" y="6355"/>
                    <a:pt x="10914" y="6349"/>
                    <a:pt x="10934" y="6340"/>
                  </a:cubicBezTo>
                  <a:cubicBezTo>
                    <a:pt x="10975" y="6320"/>
                    <a:pt x="11010" y="6305"/>
                    <a:pt x="11053" y="6294"/>
                  </a:cubicBezTo>
                  <a:cubicBezTo>
                    <a:pt x="11060" y="6299"/>
                    <a:pt x="11063" y="6305"/>
                    <a:pt x="11065" y="6314"/>
                  </a:cubicBezTo>
                  <a:cubicBezTo>
                    <a:pt x="11053" y="6335"/>
                    <a:pt x="11016" y="6344"/>
                    <a:pt x="10996" y="6361"/>
                  </a:cubicBezTo>
                  <a:cubicBezTo>
                    <a:pt x="10969" y="6385"/>
                    <a:pt x="10969" y="6410"/>
                    <a:pt x="10952" y="6436"/>
                  </a:cubicBezTo>
                  <a:cubicBezTo>
                    <a:pt x="10938" y="6419"/>
                    <a:pt x="10934" y="6383"/>
                    <a:pt x="10907" y="6390"/>
                  </a:cubicBezTo>
                  <a:cubicBezTo>
                    <a:pt x="10886" y="6396"/>
                    <a:pt x="10845" y="6495"/>
                    <a:pt x="10831" y="6516"/>
                  </a:cubicBezTo>
                  <a:cubicBezTo>
                    <a:pt x="10806" y="6554"/>
                    <a:pt x="10795" y="6609"/>
                    <a:pt x="10757" y="6636"/>
                  </a:cubicBezTo>
                  <a:cubicBezTo>
                    <a:pt x="10759" y="6669"/>
                    <a:pt x="10735" y="6680"/>
                    <a:pt x="10726" y="6709"/>
                  </a:cubicBezTo>
                  <a:cubicBezTo>
                    <a:pt x="10720" y="6732"/>
                    <a:pt x="10737" y="6737"/>
                    <a:pt x="10738" y="6757"/>
                  </a:cubicBezTo>
                  <a:cubicBezTo>
                    <a:pt x="10740" y="6789"/>
                    <a:pt x="10740" y="6821"/>
                    <a:pt x="10752" y="6849"/>
                  </a:cubicBezTo>
                  <a:cubicBezTo>
                    <a:pt x="10781" y="6912"/>
                    <a:pt x="10811" y="6896"/>
                    <a:pt x="10862" y="6915"/>
                  </a:cubicBezTo>
                  <a:cubicBezTo>
                    <a:pt x="10909" y="6933"/>
                    <a:pt x="10923" y="6974"/>
                    <a:pt x="10964" y="6914"/>
                  </a:cubicBezTo>
                  <a:cubicBezTo>
                    <a:pt x="10950" y="6874"/>
                    <a:pt x="10980" y="6842"/>
                    <a:pt x="10997" y="6813"/>
                  </a:cubicBezTo>
                  <a:cubicBezTo>
                    <a:pt x="11021" y="6776"/>
                    <a:pt x="11033" y="6730"/>
                    <a:pt x="11041" y="6686"/>
                  </a:cubicBezTo>
                  <a:cubicBezTo>
                    <a:pt x="11048" y="6648"/>
                    <a:pt x="11032" y="6584"/>
                    <a:pt x="11044" y="6552"/>
                  </a:cubicBezTo>
                  <a:cubicBezTo>
                    <a:pt x="11062" y="6511"/>
                    <a:pt x="11092" y="6532"/>
                    <a:pt x="11121" y="6526"/>
                  </a:cubicBezTo>
                  <a:cubicBezTo>
                    <a:pt x="11167" y="6515"/>
                    <a:pt x="11140" y="6479"/>
                    <a:pt x="11156" y="6447"/>
                  </a:cubicBezTo>
                  <a:cubicBezTo>
                    <a:pt x="11170" y="6422"/>
                    <a:pt x="11204" y="6410"/>
                    <a:pt x="11224" y="6394"/>
                  </a:cubicBezTo>
                  <a:cubicBezTo>
                    <a:pt x="11259" y="6369"/>
                    <a:pt x="11284" y="6328"/>
                    <a:pt x="11313" y="6295"/>
                  </a:cubicBezTo>
                  <a:cubicBezTo>
                    <a:pt x="11346" y="6256"/>
                    <a:pt x="11361" y="6210"/>
                    <a:pt x="11391" y="6173"/>
                  </a:cubicBezTo>
                  <a:cubicBezTo>
                    <a:pt x="11405" y="6155"/>
                    <a:pt x="11426" y="6144"/>
                    <a:pt x="11443" y="6125"/>
                  </a:cubicBezTo>
                  <a:cubicBezTo>
                    <a:pt x="11459" y="6102"/>
                    <a:pt x="11462" y="6089"/>
                    <a:pt x="11490" y="6073"/>
                  </a:cubicBezTo>
                  <a:cubicBezTo>
                    <a:pt x="11480" y="6043"/>
                    <a:pt x="11460" y="6061"/>
                    <a:pt x="11439" y="6063"/>
                  </a:cubicBezTo>
                </a:path>
              </a:pathLst>
            </a:custGeom>
            <a:grpFill/>
            <a:ln>
              <a:noFill/>
            </a:ln>
            <a:effectLst/>
          </p:spPr>
          <p:txBody>
            <a:bodyPr wrap="none" anchor="ctr"/>
            <a:lstStyle/>
            <a:p>
              <a:pPr defTabSz="342900" fontAlgn="base" hangingPunct="0">
                <a:lnSpc>
                  <a:spcPct val="93000"/>
                </a:lnSpc>
                <a:spcBef>
                  <a:spcPct val="0"/>
                </a:spcBef>
                <a:spcAft>
                  <a:spcPct val="0"/>
                </a:spcAft>
                <a:buClr>
                  <a:srgbClr val="000000"/>
                </a:buClr>
                <a:buSzPct val="100000"/>
                <a:defRPr/>
              </a:pPr>
              <a:endParaRPr lang="en-US" sz="1200" kern="0" dirty="0">
                <a:solidFill>
                  <a:srgbClr val="000000"/>
                </a:solidFill>
                <a:latin typeface="Arial" charset="0"/>
                <a:ea typeface="Arial" charset="0"/>
                <a:cs typeface="Arial" charset="0"/>
              </a:endParaRPr>
            </a:p>
          </p:txBody>
        </p:sp>
      </p:grpSp>
      <p:sp>
        <p:nvSpPr>
          <p:cNvPr id="6" name="TextBox 5"/>
          <p:cNvSpPr txBox="1"/>
          <p:nvPr/>
        </p:nvSpPr>
        <p:spPr>
          <a:xfrm>
            <a:off x="287509" y="6043811"/>
            <a:ext cx="6126818" cy="403957"/>
          </a:xfrm>
          <a:prstGeom prst="rect">
            <a:avLst/>
          </a:prstGeom>
          <a:noFill/>
        </p:spPr>
        <p:txBody>
          <a:bodyPr wrap="square" lIns="0" rtlCol="0" anchor="b">
            <a:spAutoFit/>
          </a:bodyPr>
          <a:lstStyle/>
          <a:p>
            <a:r>
              <a:rPr lang="en-US" sz="675" dirty="0">
                <a:solidFill>
                  <a:srgbClr val="FFFFFF"/>
                </a:solidFill>
                <a:latin typeface="Arial" charset="0"/>
                <a:ea typeface="Arial" charset="0"/>
                <a:cs typeface="Arial" charset="0"/>
              </a:rPr>
              <a:t>Adapted from: </a:t>
            </a:r>
            <a:r>
              <a:rPr lang="en-CA" sz="675" dirty="0">
                <a:solidFill>
                  <a:srgbClr val="FFFFFF"/>
                </a:solidFill>
                <a:latin typeface="Arial" charset="0"/>
                <a:ea typeface="Arial" charset="0"/>
                <a:cs typeface="Arial" charset="0"/>
                <a:hlinkClick r:id="rId3"/>
              </a:rPr>
              <a:t>http://www.osteoporosis.ca/wp-content/uploads/Osteo-Annual-Report-2012-2013Web-Version.pdf?utm_source=Home+Page&amp;utm_medium= Featured+Post&amp;utm_campaign=Annual+Report+2012+2013</a:t>
            </a:r>
            <a:r>
              <a:rPr lang="en-CA" sz="675" dirty="0">
                <a:solidFill>
                  <a:srgbClr val="FFFFFF"/>
                </a:solidFill>
                <a:latin typeface="Arial" charset="0"/>
                <a:ea typeface="Arial" charset="0"/>
                <a:cs typeface="Arial" charset="0"/>
              </a:rPr>
              <a:t> Accessed May 12, 2017.</a:t>
            </a:r>
            <a:r>
              <a:rPr lang="en-CA" sz="675" dirty="0">
                <a:solidFill>
                  <a:schemeClr val="bg1"/>
                </a:solidFill>
              </a:rPr>
              <a:t> 5.</a:t>
            </a:r>
          </a:p>
          <a:p>
            <a:r>
              <a:rPr lang="en-CA" sz="675" dirty="0"/>
              <a:t> </a:t>
            </a:r>
            <a:r>
              <a:rPr lang="fr-CA" sz="675" dirty="0" err="1"/>
              <a:t>Papaioannou</a:t>
            </a:r>
            <a:r>
              <a:rPr lang="fr-CA" sz="675" dirty="0"/>
              <a:t>, A., </a:t>
            </a:r>
            <a:r>
              <a:rPr lang="fr-CA" sz="675" i="1" dirty="0"/>
              <a:t>et al. </a:t>
            </a:r>
            <a:r>
              <a:rPr lang="fr-CA" sz="675" dirty="0"/>
              <a:t>(2010). </a:t>
            </a:r>
            <a:r>
              <a:rPr lang="fr-CA" sz="675" i="1" dirty="0"/>
              <a:t>CMAJ</a:t>
            </a:r>
            <a:r>
              <a:rPr lang="fr-CA" sz="675" dirty="0"/>
              <a:t>, 182:1864-1873</a:t>
            </a:r>
            <a:endParaRPr lang="en-CA" sz="675" dirty="0">
              <a:latin typeface="Arial" charset="0"/>
              <a:ea typeface="Arial" charset="0"/>
              <a:cs typeface="Arial" charset="0"/>
            </a:endParaRPr>
          </a:p>
        </p:txBody>
      </p:sp>
      <p:sp>
        <p:nvSpPr>
          <p:cNvPr id="10" name="Rectangle 9"/>
          <p:cNvSpPr/>
          <p:nvPr/>
        </p:nvSpPr>
        <p:spPr>
          <a:xfrm>
            <a:off x="2053351" y="3543918"/>
            <a:ext cx="1403429" cy="1477328"/>
          </a:xfrm>
          <a:prstGeom prst="rect">
            <a:avLst/>
          </a:prstGeom>
        </p:spPr>
        <p:txBody>
          <a:bodyPr wrap="square">
            <a:spAutoFit/>
          </a:bodyPr>
          <a:lstStyle/>
          <a:p>
            <a:r>
              <a:rPr lang="en-US" b="1" dirty="0">
                <a:solidFill>
                  <a:srgbClr val="FFFFFF"/>
                </a:solidFill>
                <a:latin typeface="Arial" charset="0"/>
                <a:ea typeface="Arial" charset="0"/>
                <a:cs typeface="Arial" charset="0"/>
              </a:rPr>
              <a:t>1</a:t>
            </a:r>
            <a:r>
              <a:rPr lang="en-US" dirty="0">
                <a:solidFill>
                  <a:srgbClr val="FFFFFF"/>
                </a:solidFill>
                <a:latin typeface="Arial" charset="0"/>
                <a:ea typeface="Arial" charset="0"/>
                <a:cs typeface="Arial" charset="0"/>
              </a:rPr>
              <a:t> in </a:t>
            </a:r>
            <a:r>
              <a:rPr lang="en-US" b="1" dirty="0">
                <a:solidFill>
                  <a:srgbClr val="FFFFFF"/>
                </a:solidFill>
                <a:latin typeface="Arial" charset="0"/>
                <a:ea typeface="Arial" charset="0"/>
                <a:cs typeface="Arial" charset="0"/>
              </a:rPr>
              <a:t>3</a:t>
            </a:r>
            <a:r>
              <a:rPr lang="en-US" sz="788" dirty="0">
                <a:solidFill>
                  <a:srgbClr val="FFFFFF"/>
                </a:solidFill>
                <a:latin typeface="Arial" charset="0"/>
                <a:ea typeface="Arial" charset="0"/>
                <a:cs typeface="Arial" charset="0"/>
              </a:rPr>
              <a:t> </a:t>
            </a:r>
            <a:r>
              <a:rPr lang="en-US" sz="900" dirty="0">
                <a:solidFill>
                  <a:srgbClr val="FFFFFF"/>
                </a:solidFill>
                <a:latin typeface="Arial" charset="0"/>
                <a:ea typeface="Arial" charset="0"/>
                <a:cs typeface="Arial" charset="0"/>
              </a:rPr>
              <a:t>hip </a:t>
            </a:r>
            <a:br>
              <a:rPr lang="en-US" sz="900" dirty="0">
                <a:solidFill>
                  <a:srgbClr val="FFFFFF"/>
                </a:solidFill>
                <a:latin typeface="Arial" charset="0"/>
                <a:ea typeface="Arial" charset="0"/>
                <a:cs typeface="Arial" charset="0"/>
              </a:rPr>
            </a:br>
            <a:r>
              <a:rPr lang="en-US" sz="900" dirty="0">
                <a:solidFill>
                  <a:srgbClr val="FFFFFF"/>
                </a:solidFill>
                <a:latin typeface="Arial" charset="0"/>
                <a:ea typeface="Arial" charset="0"/>
                <a:cs typeface="Arial" charset="0"/>
              </a:rPr>
              <a:t>fracture patients</a:t>
            </a:r>
          </a:p>
          <a:p>
            <a:r>
              <a:rPr lang="en-US" sz="900" b="1" dirty="0">
                <a:solidFill>
                  <a:srgbClr val="7A72B4"/>
                </a:solidFill>
                <a:latin typeface="Arial" charset="0"/>
                <a:ea typeface="Arial" charset="0"/>
                <a:cs typeface="Arial" charset="0"/>
              </a:rPr>
              <a:t>RE-FRACTURE AT </a:t>
            </a:r>
            <a:br>
              <a:rPr lang="en-US" sz="900" b="1" dirty="0">
                <a:solidFill>
                  <a:srgbClr val="7A72B4"/>
                </a:solidFill>
                <a:latin typeface="Arial" charset="0"/>
                <a:ea typeface="Arial" charset="0"/>
                <a:cs typeface="Arial" charset="0"/>
              </a:rPr>
            </a:br>
            <a:r>
              <a:rPr lang="en-US" sz="900" b="1" dirty="0">
                <a:solidFill>
                  <a:srgbClr val="7A72B4"/>
                </a:solidFill>
                <a:latin typeface="Arial" charset="0"/>
                <a:ea typeface="Arial" charset="0"/>
                <a:cs typeface="Arial" charset="0"/>
              </a:rPr>
              <a:t>1 YEAR.</a:t>
            </a:r>
          </a:p>
          <a:p>
            <a:r>
              <a:rPr lang="en-US" b="1" dirty="0">
                <a:solidFill>
                  <a:srgbClr val="FFFFFF"/>
                </a:solidFill>
                <a:latin typeface="Arial" charset="0"/>
                <a:ea typeface="Arial" charset="0"/>
                <a:cs typeface="Arial" charset="0"/>
              </a:rPr>
              <a:t>Over 1</a:t>
            </a:r>
            <a:r>
              <a:rPr lang="en-US" dirty="0">
                <a:solidFill>
                  <a:srgbClr val="FFFFFF"/>
                </a:solidFill>
                <a:latin typeface="Arial" charset="0"/>
                <a:ea typeface="Arial" charset="0"/>
                <a:cs typeface="Arial" charset="0"/>
              </a:rPr>
              <a:t> in </a:t>
            </a:r>
            <a:r>
              <a:rPr lang="en-US" b="1" dirty="0">
                <a:solidFill>
                  <a:srgbClr val="FFFFFF"/>
                </a:solidFill>
                <a:latin typeface="Arial" charset="0"/>
                <a:ea typeface="Arial" charset="0"/>
                <a:cs typeface="Arial" charset="0"/>
              </a:rPr>
              <a:t>2</a:t>
            </a:r>
            <a:r>
              <a:rPr lang="en-US" sz="788" dirty="0">
                <a:solidFill>
                  <a:srgbClr val="FFFFFF"/>
                </a:solidFill>
                <a:latin typeface="Arial" charset="0"/>
                <a:ea typeface="Arial" charset="0"/>
                <a:cs typeface="Arial" charset="0"/>
              </a:rPr>
              <a:t> </a:t>
            </a:r>
            <a:r>
              <a:rPr lang="en-US" sz="900" dirty="0">
                <a:solidFill>
                  <a:srgbClr val="FFFFFF"/>
                </a:solidFill>
                <a:latin typeface="Arial" charset="0"/>
                <a:ea typeface="Arial" charset="0"/>
                <a:cs typeface="Arial" charset="0"/>
              </a:rPr>
              <a:t>will suffer another fracture </a:t>
            </a:r>
            <a:r>
              <a:rPr lang="en-US" sz="900" b="1" dirty="0">
                <a:solidFill>
                  <a:srgbClr val="7A72B4"/>
                </a:solidFill>
                <a:latin typeface="Arial" charset="0"/>
                <a:ea typeface="Arial" charset="0"/>
                <a:cs typeface="Arial" charset="0"/>
              </a:rPr>
              <a:t>WITHIN </a:t>
            </a:r>
            <a:br>
              <a:rPr lang="en-US" sz="900" b="1" dirty="0">
                <a:solidFill>
                  <a:srgbClr val="7A72B4"/>
                </a:solidFill>
                <a:latin typeface="Arial" charset="0"/>
                <a:ea typeface="Arial" charset="0"/>
                <a:cs typeface="Arial" charset="0"/>
              </a:rPr>
            </a:br>
            <a:r>
              <a:rPr lang="en-US" sz="900" b="1" dirty="0">
                <a:solidFill>
                  <a:srgbClr val="7A72B4"/>
                </a:solidFill>
                <a:latin typeface="Arial" charset="0"/>
                <a:ea typeface="Arial" charset="0"/>
                <a:cs typeface="Arial" charset="0"/>
              </a:rPr>
              <a:t>5 YEARS</a:t>
            </a:r>
            <a:r>
              <a:rPr lang="en-US" sz="900" dirty="0">
                <a:solidFill>
                  <a:srgbClr val="7A72B4"/>
                </a:solidFill>
                <a:latin typeface="Arial" charset="0"/>
                <a:ea typeface="Arial" charset="0"/>
                <a:cs typeface="Arial" charset="0"/>
              </a:rPr>
              <a:t>.</a:t>
            </a:r>
          </a:p>
        </p:txBody>
      </p:sp>
      <p:grpSp>
        <p:nvGrpSpPr>
          <p:cNvPr id="167" name="Group 166"/>
          <p:cNvGrpSpPr/>
          <p:nvPr/>
        </p:nvGrpSpPr>
        <p:grpSpPr>
          <a:xfrm>
            <a:off x="1308055" y="1201047"/>
            <a:ext cx="2630105" cy="4109884"/>
            <a:chOff x="3678343" y="1521114"/>
            <a:chExt cx="3209416" cy="5015138"/>
          </a:xfrm>
        </p:grpSpPr>
        <p:sp>
          <p:nvSpPr>
            <p:cNvPr id="2" name="Rectangle 1"/>
            <p:cNvSpPr/>
            <p:nvPr/>
          </p:nvSpPr>
          <p:spPr>
            <a:xfrm>
              <a:off x="4501042" y="1699468"/>
              <a:ext cx="2386717" cy="2253409"/>
            </a:xfrm>
            <a:prstGeom prst="rect">
              <a:avLst/>
            </a:prstGeom>
            <a:ln>
              <a:solidFill>
                <a:schemeClr val="accent1"/>
              </a:solidFill>
            </a:ln>
          </p:spPr>
          <p:txBody>
            <a:bodyPr wrap="square">
              <a:spAutoFit/>
            </a:bodyPr>
            <a:lstStyle/>
            <a:p>
              <a:r>
                <a:rPr lang="en-US" sz="1050" dirty="0">
                  <a:solidFill>
                    <a:srgbClr val="FFFFFF"/>
                  </a:solidFill>
                  <a:latin typeface="Arial" charset="0"/>
                  <a:ea typeface="Arial" charset="0"/>
                  <a:cs typeface="Arial" charset="0"/>
                </a:rPr>
                <a:t>Each year in </a:t>
              </a:r>
              <a:r>
                <a:rPr lang="en-US" sz="1050" b="1" dirty="0">
                  <a:solidFill>
                    <a:srgbClr val="7A72B4"/>
                  </a:solidFill>
                  <a:latin typeface="Arial" charset="0"/>
                  <a:ea typeface="Arial" charset="0"/>
                  <a:cs typeface="Arial" charset="0"/>
                </a:rPr>
                <a:t>CANADA</a:t>
              </a:r>
            </a:p>
            <a:p>
              <a:r>
                <a:rPr lang="en-US" sz="1050" dirty="0">
                  <a:solidFill>
                    <a:srgbClr val="FFFFFF"/>
                  </a:solidFill>
                  <a:latin typeface="Arial" charset="0"/>
                  <a:ea typeface="Arial" charset="0"/>
                  <a:cs typeface="Arial" charset="0"/>
                </a:rPr>
                <a:t>there are about </a:t>
              </a:r>
            </a:p>
            <a:p>
              <a:r>
                <a:rPr lang="en-US" sz="3000" b="1" dirty="0">
                  <a:solidFill>
                    <a:srgbClr val="FFFFFF"/>
                  </a:solidFill>
                  <a:latin typeface="Arial" charset="0"/>
                  <a:ea typeface="Arial" charset="0"/>
                  <a:cs typeface="Arial" charset="0"/>
                </a:rPr>
                <a:t>30,000</a:t>
              </a:r>
            </a:p>
            <a:p>
              <a:r>
                <a:rPr lang="en-US" sz="1050" dirty="0">
                  <a:solidFill>
                    <a:srgbClr val="FFFFFF"/>
                  </a:solidFill>
                  <a:latin typeface="Arial" charset="0"/>
                  <a:ea typeface="Arial" charset="0"/>
                  <a:cs typeface="Arial" charset="0"/>
                </a:rPr>
                <a:t>hip fractures – and</a:t>
              </a:r>
            </a:p>
            <a:p>
              <a:r>
                <a:rPr lang="en-US" sz="1050" dirty="0">
                  <a:solidFill>
                    <a:srgbClr val="FFFFFF"/>
                  </a:solidFill>
                  <a:latin typeface="Arial" charset="0"/>
                  <a:ea typeface="Arial" charset="0"/>
                  <a:cs typeface="Arial" charset="0"/>
                </a:rPr>
                <a:t>many more Canadians</a:t>
              </a:r>
            </a:p>
            <a:p>
              <a:r>
                <a:rPr lang="en-US" sz="1050" dirty="0">
                  <a:solidFill>
                    <a:srgbClr val="FFFFFF"/>
                  </a:solidFill>
                  <a:latin typeface="Arial" charset="0"/>
                  <a:ea typeface="Arial" charset="0"/>
                  <a:cs typeface="Arial" charset="0"/>
                </a:rPr>
                <a:t>suffer </a:t>
              </a:r>
              <a:r>
                <a:rPr lang="en-US" sz="1050" b="1" dirty="0">
                  <a:solidFill>
                    <a:srgbClr val="7A72B4"/>
                  </a:solidFill>
                  <a:latin typeface="Arial" charset="0"/>
                  <a:ea typeface="Arial" charset="0"/>
                  <a:cs typeface="Arial" charset="0"/>
                </a:rPr>
                <a:t>OSTEOPOROTIC</a:t>
              </a:r>
            </a:p>
            <a:p>
              <a:r>
                <a:rPr lang="en-US" sz="1050" b="1" dirty="0">
                  <a:solidFill>
                    <a:srgbClr val="7A72B4"/>
                  </a:solidFill>
                  <a:latin typeface="Arial" charset="0"/>
                  <a:ea typeface="Arial" charset="0"/>
                  <a:cs typeface="Arial" charset="0"/>
                </a:rPr>
                <a:t>FRACTURES </a:t>
              </a:r>
              <a:r>
                <a:rPr lang="en-US" sz="1050" dirty="0">
                  <a:solidFill>
                    <a:srgbClr val="FFFFFF"/>
                  </a:solidFill>
                  <a:latin typeface="Arial" charset="0"/>
                  <a:ea typeface="Arial" charset="0"/>
                  <a:cs typeface="Arial" charset="0"/>
                </a:rPr>
                <a:t>affecting</a:t>
              </a:r>
            </a:p>
            <a:p>
              <a:r>
                <a:rPr lang="en-US" sz="1050" dirty="0">
                  <a:solidFill>
                    <a:srgbClr val="FFFFFF"/>
                  </a:solidFill>
                  <a:latin typeface="Arial" charset="0"/>
                  <a:ea typeface="Arial" charset="0"/>
                  <a:cs typeface="Arial" charset="0"/>
                </a:rPr>
                <a:t>the spine, wrist,</a:t>
              </a:r>
            </a:p>
            <a:p>
              <a:r>
                <a:rPr lang="en-US" sz="1050" dirty="0">
                  <a:solidFill>
                    <a:srgbClr val="FFFFFF"/>
                  </a:solidFill>
                  <a:latin typeface="Arial" charset="0"/>
                  <a:ea typeface="Arial" charset="0"/>
                  <a:cs typeface="Arial" charset="0"/>
                </a:rPr>
                <a:t>shoulder, and pelvis.</a:t>
              </a:r>
            </a:p>
          </p:txBody>
        </p:sp>
        <p:grpSp>
          <p:nvGrpSpPr>
            <p:cNvPr id="93" name="Group 135"/>
            <p:cNvGrpSpPr>
              <a:grpSpLocks/>
            </p:cNvGrpSpPr>
            <p:nvPr/>
          </p:nvGrpSpPr>
          <p:grpSpPr bwMode="auto">
            <a:xfrm>
              <a:off x="3678343" y="1521114"/>
              <a:ext cx="992578" cy="5015138"/>
              <a:chOff x="1986" y="1444"/>
              <a:chExt cx="361" cy="1824"/>
            </a:xfrm>
          </p:grpSpPr>
          <p:sp>
            <p:nvSpPr>
              <p:cNvPr id="94" name="Freeform 136"/>
              <p:cNvSpPr>
                <a:spLocks noChangeArrowheads="1"/>
              </p:cNvSpPr>
              <p:nvPr/>
            </p:nvSpPr>
            <p:spPr bwMode="auto">
              <a:xfrm>
                <a:off x="1986" y="1444"/>
                <a:ext cx="361" cy="1824"/>
              </a:xfrm>
              <a:custGeom>
                <a:avLst/>
                <a:gdLst>
                  <a:gd name="T0" fmla="*/ 1416 w 1417"/>
                  <a:gd name="T1" fmla="*/ 63 h 7146"/>
                  <a:gd name="T2" fmla="*/ 1416 w 1417"/>
                  <a:gd name="T3" fmla="*/ 63 h 7146"/>
                  <a:gd name="T4" fmla="*/ 1002 w 1417"/>
                  <a:gd name="T5" fmla="*/ 276 h 7146"/>
                  <a:gd name="T6" fmla="*/ 978 w 1417"/>
                  <a:gd name="T7" fmla="*/ 392 h 7146"/>
                  <a:gd name="T8" fmla="*/ 1027 w 1417"/>
                  <a:gd name="T9" fmla="*/ 596 h 7146"/>
                  <a:gd name="T10" fmla="*/ 1077 w 1417"/>
                  <a:gd name="T11" fmla="*/ 831 h 7146"/>
                  <a:gd name="T12" fmla="*/ 747 w 1417"/>
                  <a:gd name="T13" fmla="*/ 1050 h 7146"/>
                  <a:gd name="T14" fmla="*/ 413 w 1417"/>
                  <a:gd name="T15" fmla="*/ 1183 h 7146"/>
                  <a:gd name="T16" fmla="*/ 192 w 1417"/>
                  <a:gd name="T17" fmla="*/ 1677 h 7146"/>
                  <a:gd name="T18" fmla="*/ 6 w 1417"/>
                  <a:gd name="T19" fmla="*/ 2453 h 7146"/>
                  <a:gd name="T20" fmla="*/ 289 w 1417"/>
                  <a:gd name="T21" fmla="*/ 2796 h 7146"/>
                  <a:gd name="T22" fmla="*/ 670 w 1417"/>
                  <a:gd name="T23" fmla="*/ 3090 h 7146"/>
                  <a:gd name="T24" fmla="*/ 654 w 1417"/>
                  <a:gd name="T25" fmla="*/ 3316 h 7146"/>
                  <a:gd name="T26" fmla="*/ 591 w 1417"/>
                  <a:gd name="T27" fmla="*/ 3705 h 7146"/>
                  <a:gd name="T28" fmla="*/ 529 w 1417"/>
                  <a:gd name="T29" fmla="*/ 4268 h 7146"/>
                  <a:gd name="T30" fmla="*/ 563 w 1417"/>
                  <a:gd name="T31" fmla="*/ 4600 h 7146"/>
                  <a:gd name="T32" fmla="*/ 563 w 1417"/>
                  <a:gd name="T33" fmla="*/ 4839 h 7146"/>
                  <a:gd name="T34" fmla="*/ 477 w 1417"/>
                  <a:gd name="T35" fmla="*/ 5243 h 7146"/>
                  <a:gd name="T36" fmla="*/ 397 w 1417"/>
                  <a:gd name="T37" fmla="*/ 5811 h 7146"/>
                  <a:gd name="T38" fmla="*/ 416 w 1417"/>
                  <a:gd name="T39" fmla="*/ 6475 h 7146"/>
                  <a:gd name="T40" fmla="*/ 374 w 1417"/>
                  <a:gd name="T41" fmla="*/ 6634 h 7146"/>
                  <a:gd name="T42" fmla="*/ 218 w 1417"/>
                  <a:gd name="T43" fmla="*/ 6918 h 7146"/>
                  <a:gd name="T44" fmla="*/ 190 w 1417"/>
                  <a:gd name="T45" fmla="*/ 7112 h 7146"/>
                  <a:gd name="T46" fmla="*/ 341 w 1417"/>
                  <a:gd name="T47" fmla="*/ 7145 h 7146"/>
                  <a:gd name="T48" fmla="*/ 538 w 1417"/>
                  <a:gd name="T49" fmla="*/ 6881 h 7146"/>
                  <a:gd name="T50" fmla="*/ 604 w 1417"/>
                  <a:gd name="T51" fmla="*/ 6663 h 7146"/>
                  <a:gd name="T52" fmla="*/ 639 w 1417"/>
                  <a:gd name="T53" fmla="*/ 6321 h 7146"/>
                  <a:gd name="T54" fmla="*/ 833 w 1417"/>
                  <a:gd name="T55" fmla="*/ 5650 h 7146"/>
                  <a:gd name="T56" fmla="*/ 842 w 1417"/>
                  <a:gd name="T57" fmla="*/ 5348 h 7146"/>
                  <a:gd name="T58" fmla="*/ 957 w 1417"/>
                  <a:gd name="T59" fmla="*/ 5051 h 7146"/>
                  <a:gd name="T60" fmla="*/ 1047 w 1417"/>
                  <a:gd name="T61" fmla="*/ 4627 h 7146"/>
                  <a:gd name="T62" fmla="*/ 1239 w 1417"/>
                  <a:gd name="T63" fmla="*/ 4040 h 7146"/>
                  <a:gd name="T64" fmla="*/ 1281 w 1417"/>
                  <a:gd name="T65" fmla="*/ 3918 h 7146"/>
                  <a:gd name="connsiteX0" fmla="*/ 9964 w 9964"/>
                  <a:gd name="connsiteY0" fmla="*/ 50 h 9938"/>
                  <a:gd name="connsiteX1" fmla="*/ 9964 w 9964"/>
                  <a:gd name="connsiteY1" fmla="*/ 50 h 9938"/>
                  <a:gd name="connsiteX2" fmla="*/ 9964 w 9964"/>
                  <a:gd name="connsiteY2" fmla="*/ 50 h 9938"/>
                  <a:gd name="connsiteX3" fmla="*/ 9964 w 9964"/>
                  <a:gd name="connsiteY3" fmla="*/ 50 h 9938"/>
                  <a:gd name="connsiteX4" fmla="*/ 7586 w 9964"/>
                  <a:gd name="connsiteY4" fmla="*/ 109 h 9938"/>
                  <a:gd name="connsiteX5" fmla="*/ 7042 w 9964"/>
                  <a:gd name="connsiteY5" fmla="*/ 348 h 9938"/>
                  <a:gd name="connsiteX6" fmla="*/ 7042 w 9964"/>
                  <a:gd name="connsiteY6" fmla="*/ 445 h 9938"/>
                  <a:gd name="connsiteX7" fmla="*/ 6873 w 9964"/>
                  <a:gd name="connsiteY7" fmla="*/ 511 h 9938"/>
                  <a:gd name="connsiteX8" fmla="*/ 6746 w 9964"/>
                  <a:gd name="connsiteY8" fmla="*/ 551 h 9938"/>
                  <a:gd name="connsiteX9" fmla="*/ 7219 w 9964"/>
                  <a:gd name="connsiteY9" fmla="*/ 796 h 9938"/>
                  <a:gd name="connsiteX10" fmla="*/ 7508 w 9964"/>
                  <a:gd name="connsiteY10" fmla="*/ 982 h 9938"/>
                  <a:gd name="connsiteX11" fmla="*/ 7572 w 9964"/>
                  <a:gd name="connsiteY11" fmla="*/ 1125 h 9938"/>
                  <a:gd name="connsiteX12" fmla="*/ 7085 w 9964"/>
                  <a:gd name="connsiteY12" fmla="*/ 1242 h 9938"/>
                  <a:gd name="connsiteX13" fmla="*/ 5243 w 9964"/>
                  <a:gd name="connsiteY13" fmla="*/ 1431 h 9938"/>
                  <a:gd name="connsiteX14" fmla="*/ 3972 w 9964"/>
                  <a:gd name="connsiteY14" fmla="*/ 1511 h 9938"/>
                  <a:gd name="connsiteX15" fmla="*/ 2886 w 9964"/>
                  <a:gd name="connsiteY15" fmla="*/ 1617 h 9938"/>
                  <a:gd name="connsiteX16" fmla="*/ 2363 w 9964"/>
                  <a:gd name="connsiteY16" fmla="*/ 1767 h 9938"/>
                  <a:gd name="connsiteX17" fmla="*/ 1326 w 9964"/>
                  <a:gd name="connsiteY17" fmla="*/ 2309 h 9938"/>
                  <a:gd name="connsiteX18" fmla="*/ 176 w 9964"/>
                  <a:gd name="connsiteY18" fmla="*/ 3064 h 9938"/>
                  <a:gd name="connsiteX19" fmla="*/ 13 w 9964"/>
                  <a:gd name="connsiteY19" fmla="*/ 3395 h 9938"/>
                  <a:gd name="connsiteX20" fmla="*/ 140 w 9964"/>
                  <a:gd name="connsiteY20" fmla="*/ 3458 h 9938"/>
                  <a:gd name="connsiteX21" fmla="*/ 2011 w 9964"/>
                  <a:gd name="connsiteY21" fmla="*/ 3875 h 9938"/>
                  <a:gd name="connsiteX22" fmla="*/ 3775 w 9964"/>
                  <a:gd name="connsiteY22" fmla="*/ 4149 h 9938"/>
                  <a:gd name="connsiteX23" fmla="*/ 4699 w 9964"/>
                  <a:gd name="connsiteY23" fmla="*/ 4286 h 9938"/>
                  <a:gd name="connsiteX24" fmla="*/ 4833 w 9964"/>
                  <a:gd name="connsiteY24" fmla="*/ 4345 h 9938"/>
                  <a:gd name="connsiteX25" fmla="*/ 4586 w 9964"/>
                  <a:gd name="connsiteY25" fmla="*/ 4602 h 9938"/>
                  <a:gd name="connsiteX26" fmla="*/ 4382 w 9964"/>
                  <a:gd name="connsiteY26" fmla="*/ 4870 h 9938"/>
                  <a:gd name="connsiteX27" fmla="*/ 4142 w 9964"/>
                  <a:gd name="connsiteY27" fmla="*/ 5147 h 9938"/>
                  <a:gd name="connsiteX28" fmla="*/ 3852 w 9964"/>
                  <a:gd name="connsiteY28" fmla="*/ 5467 h 9938"/>
                  <a:gd name="connsiteX29" fmla="*/ 3704 w 9964"/>
                  <a:gd name="connsiteY29" fmla="*/ 5935 h 9938"/>
                  <a:gd name="connsiteX30" fmla="*/ 3845 w 9964"/>
                  <a:gd name="connsiteY30" fmla="*/ 6199 h 9938"/>
                  <a:gd name="connsiteX31" fmla="*/ 3944 w 9964"/>
                  <a:gd name="connsiteY31" fmla="*/ 6399 h 9938"/>
                  <a:gd name="connsiteX32" fmla="*/ 4043 w 9964"/>
                  <a:gd name="connsiteY32" fmla="*/ 6545 h 9938"/>
                  <a:gd name="connsiteX33" fmla="*/ 3944 w 9964"/>
                  <a:gd name="connsiteY33" fmla="*/ 6734 h 9938"/>
                  <a:gd name="connsiteX34" fmla="*/ 3796 w 9964"/>
                  <a:gd name="connsiteY34" fmla="*/ 6920 h 9938"/>
                  <a:gd name="connsiteX35" fmla="*/ 3337 w 9964"/>
                  <a:gd name="connsiteY35" fmla="*/ 7299 h 9938"/>
                  <a:gd name="connsiteX36" fmla="*/ 2956 w 9964"/>
                  <a:gd name="connsiteY36" fmla="*/ 7586 h 9938"/>
                  <a:gd name="connsiteX37" fmla="*/ 2773 w 9964"/>
                  <a:gd name="connsiteY37" fmla="*/ 8094 h 9938"/>
                  <a:gd name="connsiteX38" fmla="*/ 2907 w 9964"/>
                  <a:gd name="connsiteY38" fmla="*/ 8736 h 9938"/>
                  <a:gd name="connsiteX39" fmla="*/ 2907 w 9964"/>
                  <a:gd name="connsiteY39" fmla="*/ 9023 h 9938"/>
                  <a:gd name="connsiteX40" fmla="*/ 2808 w 9964"/>
                  <a:gd name="connsiteY40" fmla="*/ 9086 h 9938"/>
                  <a:gd name="connsiteX41" fmla="*/ 2610 w 9964"/>
                  <a:gd name="connsiteY41" fmla="*/ 9246 h 9938"/>
                  <a:gd name="connsiteX42" fmla="*/ 2547 w 9964"/>
                  <a:gd name="connsiteY42" fmla="*/ 9301 h 9938"/>
                  <a:gd name="connsiteX43" fmla="*/ 1509 w 9964"/>
                  <a:gd name="connsiteY43" fmla="*/ 9643 h 9938"/>
                  <a:gd name="connsiteX44" fmla="*/ 1086 w 9964"/>
                  <a:gd name="connsiteY44" fmla="*/ 9791 h 9938"/>
                  <a:gd name="connsiteX45" fmla="*/ 1312 w 9964"/>
                  <a:gd name="connsiteY45" fmla="*/ 9914 h 9938"/>
                  <a:gd name="connsiteX46" fmla="*/ 2003 w 9964"/>
                  <a:gd name="connsiteY46" fmla="*/ 9899 h 9938"/>
                  <a:gd name="connsiteX47" fmla="*/ 2581 w 9964"/>
                  <a:gd name="connsiteY47" fmla="*/ 9938 h 9938"/>
                  <a:gd name="connsiteX48" fmla="*/ 3351 w 9964"/>
                  <a:gd name="connsiteY48" fmla="*/ 9714 h 9938"/>
                  <a:gd name="connsiteX49" fmla="*/ 3768 w 9964"/>
                  <a:gd name="connsiteY49" fmla="*/ 9591 h 9938"/>
                  <a:gd name="connsiteX50" fmla="*/ 4191 w 9964"/>
                  <a:gd name="connsiteY50" fmla="*/ 9373 h 9938"/>
                  <a:gd name="connsiteX51" fmla="*/ 4234 w 9964"/>
                  <a:gd name="connsiteY51" fmla="*/ 9286 h 9938"/>
                  <a:gd name="connsiteX52" fmla="*/ 4339 w 9964"/>
                  <a:gd name="connsiteY52" fmla="*/ 9078 h 9938"/>
                  <a:gd name="connsiteX53" fmla="*/ 4481 w 9964"/>
                  <a:gd name="connsiteY53" fmla="*/ 8808 h 9938"/>
                  <a:gd name="connsiteX54" fmla="*/ 5511 w 9964"/>
                  <a:gd name="connsiteY54" fmla="*/ 8141 h 9938"/>
                  <a:gd name="connsiteX55" fmla="*/ 5850 w 9964"/>
                  <a:gd name="connsiteY55" fmla="*/ 7869 h 9938"/>
                  <a:gd name="connsiteX56" fmla="*/ 5998 w 9964"/>
                  <a:gd name="connsiteY56" fmla="*/ 7596 h 9938"/>
                  <a:gd name="connsiteX57" fmla="*/ 5913 w 9964"/>
                  <a:gd name="connsiteY57" fmla="*/ 7446 h 9938"/>
                  <a:gd name="connsiteX58" fmla="*/ 6252 w 9964"/>
                  <a:gd name="connsiteY58" fmla="*/ 7221 h 9938"/>
                  <a:gd name="connsiteX59" fmla="*/ 6725 w 9964"/>
                  <a:gd name="connsiteY59" fmla="*/ 7030 h 9938"/>
                  <a:gd name="connsiteX60" fmla="*/ 6788 w 9964"/>
                  <a:gd name="connsiteY60" fmla="*/ 6930 h 9938"/>
                  <a:gd name="connsiteX61" fmla="*/ 7360 w 9964"/>
                  <a:gd name="connsiteY61" fmla="*/ 6437 h 9938"/>
                  <a:gd name="connsiteX62" fmla="*/ 8157 w 9964"/>
                  <a:gd name="connsiteY62" fmla="*/ 6013 h 9938"/>
                  <a:gd name="connsiteX63" fmla="*/ 8715 w 9964"/>
                  <a:gd name="connsiteY63" fmla="*/ 5616 h 9938"/>
                  <a:gd name="connsiteX64" fmla="*/ 9011 w 9964"/>
                  <a:gd name="connsiteY64" fmla="*/ 5445 h 9938"/>
                  <a:gd name="connsiteX65" fmla="*/ 9011 w 9964"/>
                  <a:gd name="connsiteY65" fmla="*/ 5445 h 9938"/>
                  <a:gd name="connsiteX66" fmla="*/ 9011 w 9964"/>
                  <a:gd name="connsiteY66" fmla="*/ 5385 h 9938"/>
                  <a:gd name="connsiteX0" fmla="*/ 10000 w 10000"/>
                  <a:gd name="connsiteY0" fmla="*/ 50 h 10014"/>
                  <a:gd name="connsiteX1" fmla="*/ 10000 w 10000"/>
                  <a:gd name="connsiteY1" fmla="*/ 50 h 10014"/>
                  <a:gd name="connsiteX2" fmla="*/ 10000 w 10000"/>
                  <a:gd name="connsiteY2" fmla="*/ 50 h 10014"/>
                  <a:gd name="connsiteX3" fmla="*/ 10000 w 10000"/>
                  <a:gd name="connsiteY3" fmla="*/ 50 h 10014"/>
                  <a:gd name="connsiteX4" fmla="*/ 7613 w 10000"/>
                  <a:gd name="connsiteY4" fmla="*/ 110 h 10014"/>
                  <a:gd name="connsiteX5" fmla="*/ 7067 w 10000"/>
                  <a:gd name="connsiteY5" fmla="*/ 350 h 10014"/>
                  <a:gd name="connsiteX6" fmla="*/ 7067 w 10000"/>
                  <a:gd name="connsiteY6" fmla="*/ 448 h 10014"/>
                  <a:gd name="connsiteX7" fmla="*/ 6898 w 10000"/>
                  <a:gd name="connsiteY7" fmla="*/ 514 h 10014"/>
                  <a:gd name="connsiteX8" fmla="*/ 6770 w 10000"/>
                  <a:gd name="connsiteY8" fmla="*/ 554 h 10014"/>
                  <a:gd name="connsiteX9" fmla="*/ 7245 w 10000"/>
                  <a:gd name="connsiteY9" fmla="*/ 801 h 10014"/>
                  <a:gd name="connsiteX10" fmla="*/ 7535 w 10000"/>
                  <a:gd name="connsiteY10" fmla="*/ 988 h 10014"/>
                  <a:gd name="connsiteX11" fmla="*/ 7599 w 10000"/>
                  <a:gd name="connsiteY11" fmla="*/ 1132 h 10014"/>
                  <a:gd name="connsiteX12" fmla="*/ 7111 w 10000"/>
                  <a:gd name="connsiteY12" fmla="*/ 1250 h 10014"/>
                  <a:gd name="connsiteX13" fmla="*/ 5262 w 10000"/>
                  <a:gd name="connsiteY13" fmla="*/ 1440 h 10014"/>
                  <a:gd name="connsiteX14" fmla="*/ 3986 w 10000"/>
                  <a:gd name="connsiteY14" fmla="*/ 1520 h 10014"/>
                  <a:gd name="connsiteX15" fmla="*/ 2896 w 10000"/>
                  <a:gd name="connsiteY15" fmla="*/ 1627 h 10014"/>
                  <a:gd name="connsiteX16" fmla="*/ 2372 w 10000"/>
                  <a:gd name="connsiteY16" fmla="*/ 1778 h 10014"/>
                  <a:gd name="connsiteX17" fmla="*/ 1331 w 10000"/>
                  <a:gd name="connsiteY17" fmla="*/ 2323 h 10014"/>
                  <a:gd name="connsiteX18" fmla="*/ 177 w 10000"/>
                  <a:gd name="connsiteY18" fmla="*/ 3083 h 10014"/>
                  <a:gd name="connsiteX19" fmla="*/ 13 w 10000"/>
                  <a:gd name="connsiteY19" fmla="*/ 3416 h 10014"/>
                  <a:gd name="connsiteX20" fmla="*/ 141 w 10000"/>
                  <a:gd name="connsiteY20" fmla="*/ 3480 h 10014"/>
                  <a:gd name="connsiteX21" fmla="*/ 2018 w 10000"/>
                  <a:gd name="connsiteY21" fmla="*/ 3899 h 10014"/>
                  <a:gd name="connsiteX22" fmla="*/ 3789 w 10000"/>
                  <a:gd name="connsiteY22" fmla="*/ 4175 h 10014"/>
                  <a:gd name="connsiteX23" fmla="*/ 4716 w 10000"/>
                  <a:gd name="connsiteY23" fmla="*/ 4313 h 10014"/>
                  <a:gd name="connsiteX24" fmla="*/ 4850 w 10000"/>
                  <a:gd name="connsiteY24" fmla="*/ 4372 h 10014"/>
                  <a:gd name="connsiteX25" fmla="*/ 4603 w 10000"/>
                  <a:gd name="connsiteY25" fmla="*/ 4631 h 10014"/>
                  <a:gd name="connsiteX26" fmla="*/ 4398 w 10000"/>
                  <a:gd name="connsiteY26" fmla="*/ 4900 h 10014"/>
                  <a:gd name="connsiteX27" fmla="*/ 4157 w 10000"/>
                  <a:gd name="connsiteY27" fmla="*/ 5179 h 10014"/>
                  <a:gd name="connsiteX28" fmla="*/ 3866 w 10000"/>
                  <a:gd name="connsiteY28" fmla="*/ 5501 h 10014"/>
                  <a:gd name="connsiteX29" fmla="*/ 3717 w 10000"/>
                  <a:gd name="connsiteY29" fmla="*/ 5972 h 10014"/>
                  <a:gd name="connsiteX30" fmla="*/ 3859 w 10000"/>
                  <a:gd name="connsiteY30" fmla="*/ 6238 h 10014"/>
                  <a:gd name="connsiteX31" fmla="*/ 3958 w 10000"/>
                  <a:gd name="connsiteY31" fmla="*/ 6439 h 10014"/>
                  <a:gd name="connsiteX32" fmla="*/ 4058 w 10000"/>
                  <a:gd name="connsiteY32" fmla="*/ 6586 h 10014"/>
                  <a:gd name="connsiteX33" fmla="*/ 3958 w 10000"/>
                  <a:gd name="connsiteY33" fmla="*/ 6776 h 10014"/>
                  <a:gd name="connsiteX34" fmla="*/ 3810 w 10000"/>
                  <a:gd name="connsiteY34" fmla="*/ 6963 h 10014"/>
                  <a:gd name="connsiteX35" fmla="*/ 3349 w 10000"/>
                  <a:gd name="connsiteY35" fmla="*/ 7345 h 10014"/>
                  <a:gd name="connsiteX36" fmla="*/ 2967 w 10000"/>
                  <a:gd name="connsiteY36" fmla="*/ 7633 h 10014"/>
                  <a:gd name="connsiteX37" fmla="*/ 2783 w 10000"/>
                  <a:gd name="connsiteY37" fmla="*/ 8144 h 10014"/>
                  <a:gd name="connsiteX38" fmla="*/ 2918 w 10000"/>
                  <a:gd name="connsiteY38" fmla="*/ 8791 h 10014"/>
                  <a:gd name="connsiteX39" fmla="*/ 2918 w 10000"/>
                  <a:gd name="connsiteY39" fmla="*/ 9079 h 10014"/>
                  <a:gd name="connsiteX40" fmla="*/ 2818 w 10000"/>
                  <a:gd name="connsiteY40" fmla="*/ 9143 h 10014"/>
                  <a:gd name="connsiteX41" fmla="*/ 2619 w 10000"/>
                  <a:gd name="connsiteY41" fmla="*/ 9304 h 10014"/>
                  <a:gd name="connsiteX42" fmla="*/ 2556 w 10000"/>
                  <a:gd name="connsiteY42" fmla="*/ 9359 h 10014"/>
                  <a:gd name="connsiteX43" fmla="*/ 1514 w 10000"/>
                  <a:gd name="connsiteY43" fmla="*/ 9703 h 10014"/>
                  <a:gd name="connsiteX44" fmla="*/ 1090 w 10000"/>
                  <a:gd name="connsiteY44" fmla="*/ 9852 h 10014"/>
                  <a:gd name="connsiteX45" fmla="*/ 1317 w 10000"/>
                  <a:gd name="connsiteY45" fmla="*/ 9976 h 10014"/>
                  <a:gd name="connsiteX46" fmla="*/ 2590 w 10000"/>
                  <a:gd name="connsiteY46" fmla="*/ 10000 h 10014"/>
                  <a:gd name="connsiteX47" fmla="*/ 3363 w 10000"/>
                  <a:gd name="connsiteY47" fmla="*/ 9775 h 10014"/>
                  <a:gd name="connsiteX48" fmla="*/ 3782 w 10000"/>
                  <a:gd name="connsiteY48" fmla="*/ 9651 h 10014"/>
                  <a:gd name="connsiteX49" fmla="*/ 4206 w 10000"/>
                  <a:gd name="connsiteY49" fmla="*/ 9431 h 10014"/>
                  <a:gd name="connsiteX50" fmla="*/ 4249 w 10000"/>
                  <a:gd name="connsiteY50" fmla="*/ 9344 h 10014"/>
                  <a:gd name="connsiteX51" fmla="*/ 4355 w 10000"/>
                  <a:gd name="connsiteY51" fmla="*/ 9135 h 10014"/>
                  <a:gd name="connsiteX52" fmla="*/ 4497 w 10000"/>
                  <a:gd name="connsiteY52" fmla="*/ 8863 h 10014"/>
                  <a:gd name="connsiteX53" fmla="*/ 5531 w 10000"/>
                  <a:gd name="connsiteY53" fmla="*/ 8192 h 10014"/>
                  <a:gd name="connsiteX54" fmla="*/ 5871 w 10000"/>
                  <a:gd name="connsiteY54" fmla="*/ 7918 h 10014"/>
                  <a:gd name="connsiteX55" fmla="*/ 6020 w 10000"/>
                  <a:gd name="connsiteY55" fmla="*/ 7643 h 10014"/>
                  <a:gd name="connsiteX56" fmla="*/ 5934 w 10000"/>
                  <a:gd name="connsiteY56" fmla="*/ 7492 h 10014"/>
                  <a:gd name="connsiteX57" fmla="*/ 6275 w 10000"/>
                  <a:gd name="connsiteY57" fmla="*/ 7266 h 10014"/>
                  <a:gd name="connsiteX58" fmla="*/ 6749 w 10000"/>
                  <a:gd name="connsiteY58" fmla="*/ 7074 h 10014"/>
                  <a:gd name="connsiteX59" fmla="*/ 6813 w 10000"/>
                  <a:gd name="connsiteY59" fmla="*/ 6973 h 10014"/>
                  <a:gd name="connsiteX60" fmla="*/ 7387 w 10000"/>
                  <a:gd name="connsiteY60" fmla="*/ 6477 h 10014"/>
                  <a:gd name="connsiteX61" fmla="*/ 8186 w 10000"/>
                  <a:gd name="connsiteY61" fmla="*/ 6051 h 10014"/>
                  <a:gd name="connsiteX62" fmla="*/ 8746 w 10000"/>
                  <a:gd name="connsiteY62" fmla="*/ 5651 h 10014"/>
                  <a:gd name="connsiteX63" fmla="*/ 9044 w 10000"/>
                  <a:gd name="connsiteY63" fmla="*/ 5479 h 10014"/>
                  <a:gd name="connsiteX64" fmla="*/ 9044 w 10000"/>
                  <a:gd name="connsiteY64" fmla="*/ 5479 h 10014"/>
                  <a:gd name="connsiteX65" fmla="*/ 9044 w 10000"/>
                  <a:gd name="connsiteY65" fmla="*/ 5419 h 1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0000" h="10014">
                    <a:moveTo>
                      <a:pt x="10000" y="50"/>
                    </a:moveTo>
                    <a:lnTo>
                      <a:pt x="10000" y="50"/>
                    </a:lnTo>
                    <a:lnTo>
                      <a:pt x="10000" y="50"/>
                    </a:lnTo>
                    <a:lnTo>
                      <a:pt x="10000" y="50"/>
                    </a:lnTo>
                    <a:cubicBezTo>
                      <a:pt x="9115" y="-38"/>
                      <a:pt x="8307" y="-4"/>
                      <a:pt x="7613" y="110"/>
                    </a:cubicBezTo>
                    <a:cubicBezTo>
                      <a:pt x="7259" y="170"/>
                      <a:pt x="7060" y="252"/>
                      <a:pt x="7067" y="350"/>
                    </a:cubicBezTo>
                    <a:lnTo>
                      <a:pt x="7067" y="448"/>
                    </a:lnTo>
                    <a:cubicBezTo>
                      <a:pt x="7067" y="474"/>
                      <a:pt x="7074" y="501"/>
                      <a:pt x="6898" y="514"/>
                    </a:cubicBezTo>
                    <a:cubicBezTo>
                      <a:pt x="6834" y="518"/>
                      <a:pt x="6784" y="537"/>
                      <a:pt x="6770" y="554"/>
                    </a:cubicBezTo>
                    <a:cubicBezTo>
                      <a:pt x="6685" y="641"/>
                      <a:pt x="6820" y="758"/>
                      <a:pt x="7245" y="801"/>
                    </a:cubicBezTo>
                    <a:cubicBezTo>
                      <a:pt x="7315" y="865"/>
                      <a:pt x="7315" y="929"/>
                      <a:pt x="7535" y="988"/>
                    </a:cubicBezTo>
                    <a:cubicBezTo>
                      <a:pt x="7663" y="1022"/>
                      <a:pt x="7613" y="1083"/>
                      <a:pt x="7599" y="1132"/>
                    </a:cubicBezTo>
                    <a:cubicBezTo>
                      <a:pt x="7592" y="1196"/>
                      <a:pt x="7366" y="1227"/>
                      <a:pt x="7111" y="1250"/>
                    </a:cubicBezTo>
                    <a:lnTo>
                      <a:pt x="5262" y="1440"/>
                    </a:lnTo>
                    <a:cubicBezTo>
                      <a:pt x="4857" y="1475"/>
                      <a:pt x="4412" y="1495"/>
                      <a:pt x="3986" y="1520"/>
                    </a:cubicBezTo>
                    <a:cubicBezTo>
                      <a:pt x="3590" y="1542"/>
                      <a:pt x="3229" y="1580"/>
                      <a:pt x="2896" y="1627"/>
                    </a:cubicBezTo>
                    <a:cubicBezTo>
                      <a:pt x="2642" y="1667"/>
                      <a:pt x="2478" y="1718"/>
                      <a:pt x="2372" y="1778"/>
                    </a:cubicBezTo>
                    <a:cubicBezTo>
                      <a:pt x="2039" y="1961"/>
                      <a:pt x="1657" y="2141"/>
                      <a:pt x="1331" y="2323"/>
                    </a:cubicBezTo>
                    <a:cubicBezTo>
                      <a:pt x="877" y="2574"/>
                      <a:pt x="453" y="2825"/>
                      <a:pt x="177" y="3083"/>
                    </a:cubicBezTo>
                    <a:cubicBezTo>
                      <a:pt x="42" y="3191"/>
                      <a:pt x="-29" y="3304"/>
                      <a:pt x="13" y="3416"/>
                    </a:cubicBezTo>
                    <a:cubicBezTo>
                      <a:pt x="27" y="3437"/>
                      <a:pt x="63" y="3462"/>
                      <a:pt x="141" y="3480"/>
                    </a:cubicBezTo>
                    <a:cubicBezTo>
                      <a:pt x="757" y="3621"/>
                      <a:pt x="1345" y="3768"/>
                      <a:pt x="2018" y="3899"/>
                    </a:cubicBezTo>
                    <a:cubicBezTo>
                      <a:pt x="2556" y="4002"/>
                      <a:pt x="3193" y="4083"/>
                      <a:pt x="3789" y="4175"/>
                    </a:cubicBezTo>
                    <a:lnTo>
                      <a:pt x="4716" y="4313"/>
                    </a:lnTo>
                    <a:cubicBezTo>
                      <a:pt x="4829" y="4328"/>
                      <a:pt x="4865" y="4348"/>
                      <a:pt x="4850" y="4372"/>
                    </a:cubicBezTo>
                    <a:cubicBezTo>
                      <a:pt x="4766" y="4460"/>
                      <a:pt x="4681" y="4545"/>
                      <a:pt x="4603" y="4631"/>
                    </a:cubicBezTo>
                    <a:cubicBezTo>
                      <a:pt x="4525" y="4720"/>
                      <a:pt x="4475" y="4811"/>
                      <a:pt x="4398" y="4900"/>
                    </a:cubicBezTo>
                    <a:cubicBezTo>
                      <a:pt x="4327" y="4994"/>
                      <a:pt x="4241" y="5086"/>
                      <a:pt x="4157" y="5179"/>
                    </a:cubicBezTo>
                    <a:cubicBezTo>
                      <a:pt x="4058" y="5287"/>
                      <a:pt x="3944" y="5392"/>
                      <a:pt x="3866" y="5501"/>
                    </a:cubicBezTo>
                    <a:cubicBezTo>
                      <a:pt x="3738" y="5659"/>
                      <a:pt x="3682" y="5815"/>
                      <a:pt x="3717" y="5972"/>
                    </a:cubicBezTo>
                    <a:cubicBezTo>
                      <a:pt x="3738" y="6061"/>
                      <a:pt x="3810" y="6149"/>
                      <a:pt x="3859" y="6238"/>
                    </a:cubicBezTo>
                    <a:cubicBezTo>
                      <a:pt x="3895" y="6305"/>
                      <a:pt x="3923" y="6372"/>
                      <a:pt x="3958" y="6439"/>
                    </a:cubicBezTo>
                    <a:cubicBezTo>
                      <a:pt x="3986" y="6487"/>
                      <a:pt x="4022" y="6537"/>
                      <a:pt x="4058" y="6586"/>
                    </a:cubicBezTo>
                    <a:cubicBezTo>
                      <a:pt x="4100" y="6650"/>
                      <a:pt x="4022" y="6713"/>
                      <a:pt x="3958" y="6776"/>
                    </a:cubicBezTo>
                    <a:cubicBezTo>
                      <a:pt x="3895" y="6837"/>
                      <a:pt x="3824" y="6901"/>
                      <a:pt x="3810" y="6963"/>
                    </a:cubicBezTo>
                    <a:cubicBezTo>
                      <a:pt x="3803" y="7097"/>
                      <a:pt x="3625" y="7224"/>
                      <a:pt x="3349" y="7345"/>
                    </a:cubicBezTo>
                    <a:cubicBezTo>
                      <a:pt x="3151" y="7437"/>
                      <a:pt x="3024" y="7533"/>
                      <a:pt x="2967" y="7633"/>
                    </a:cubicBezTo>
                    <a:cubicBezTo>
                      <a:pt x="2860" y="7802"/>
                      <a:pt x="2747" y="7971"/>
                      <a:pt x="2783" y="8144"/>
                    </a:cubicBezTo>
                    <a:cubicBezTo>
                      <a:pt x="2818" y="8360"/>
                      <a:pt x="2881" y="8574"/>
                      <a:pt x="2918" y="8791"/>
                    </a:cubicBezTo>
                    <a:cubicBezTo>
                      <a:pt x="2939" y="8886"/>
                      <a:pt x="2932" y="8984"/>
                      <a:pt x="2918" y="9079"/>
                    </a:cubicBezTo>
                    <a:cubicBezTo>
                      <a:pt x="2918" y="9100"/>
                      <a:pt x="2881" y="9126"/>
                      <a:pt x="2818" y="9143"/>
                    </a:cubicBezTo>
                    <a:cubicBezTo>
                      <a:pt x="2626" y="9192"/>
                      <a:pt x="2619" y="9247"/>
                      <a:pt x="2619" y="9304"/>
                    </a:cubicBezTo>
                    <a:cubicBezTo>
                      <a:pt x="2626" y="9323"/>
                      <a:pt x="2598" y="9343"/>
                      <a:pt x="2556" y="9359"/>
                    </a:cubicBezTo>
                    <a:lnTo>
                      <a:pt x="1514" y="9703"/>
                    </a:lnTo>
                    <a:cubicBezTo>
                      <a:pt x="1366" y="9751"/>
                      <a:pt x="1253" y="9805"/>
                      <a:pt x="1090" y="9852"/>
                    </a:cubicBezTo>
                    <a:cubicBezTo>
                      <a:pt x="920" y="9905"/>
                      <a:pt x="1005" y="9957"/>
                      <a:pt x="1317" y="9976"/>
                    </a:cubicBezTo>
                    <a:cubicBezTo>
                      <a:pt x="1567" y="10001"/>
                      <a:pt x="2249" y="10034"/>
                      <a:pt x="2590" y="10000"/>
                    </a:cubicBezTo>
                    <a:cubicBezTo>
                      <a:pt x="3002" y="9925"/>
                      <a:pt x="3293" y="9897"/>
                      <a:pt x="3363" y="9775"/>
                    </a:cubicBezTo>
                    <a:cubicBezTo>
                      <a:pt x="3399" y="9720"/>
                      <a:pt x="3548" y="9681"/>
                      <a:pt x="3782" y="9651"/>
                    </a:cubicBezTo>
                    <a:cubicBezTo>
                      <a:pt x="4220" y="9601"/>
                      <a:pt x="4348" y="9528"/>
                      <a:pt x="4206" y="9431"/>
                    </a:cubicBezTo>
                    <a:cubicBezTo>
                      <a:pt x="4178" y="9406"/>
                      <a:pt x="4241" y="9373"/>
                      <a:pt x="4249" y="9344"/>
                    </a:cubicBezTo>
                    <a:cubicBezTo>
                      <a:pt x="4284" y="9273"/>
                      <a:pt x="4313" y="9205"/>
                      <a:pt x="4355" y="9135"/>
                    </a:cubicBezTo>
                    <a:cubicBezTo>
                      <a:pt x="4398" y="9043"/>
                      <a:pt x="4468" y="8954"/>
                      <a:pt x="4497" y="8863"/>
                    </a:cubicBezTo>
                    <a:cubicBezTo>
                      <a:pt x="4589" y="8624"/>
                      <a:pt x="5170" y="8415"/>
                      <a:pt x="5531" y="8192"/>
                    </a:cubicBezTo>
                    <a:cubicBezTo>
                      <a:pt x="5679" y="8103"/>
                      <a:pt x="5786" y="8011"/>
                      <a:pt x="5871" y="7918"/>
                    </a:cubicBezTo>
                    <a:cubicBezTo>
                      <a:pt x="5955" y="7828"/>
                      <a:pt x="5999" y="7735"/>
                      <a:pt x="6020" y="7643"/>
                    </a:cubicBezTo>
                    <a:cubicBezTo>
                      <a:pt x="6034" y="7592"/>
                      <a:pt x="5941" y="7542"/>
                      <a:pt x="5934" y="7492"/>
                    </a:cubicBezTo>
                    <a:cubicBezTo>
                      <a:pt x="5906" y="7409"/>
                      <a:pt x="6034" y="7333"/>
                      <a:pt x="6275" y="7266"/>
                    </a:cubicBezTo>
                    <a:cubicBezTo>
                      <a:pt x="6480" y="7210"/>
                      <a:pt x="6664" y="7147"/>
                      <a:pt x="6749" y="7074"/>
                    </a:cubicBezTo>
                    <a:cubicBezTo>
                      <a:pt x="6777" y="7042"/>
                      <a:pt x="6820" y="7006"/>
                      <a:pt x="6813" y="6973"/>
                    </a:cubicBezTo>
                    <a:cubicBezTo>
                      <a:pt x="6784" y="6797"/>
                      <a:pt x="7074" y="6637"/>
                      <a:pt x="7387" y="6477"/>
                    </a:cubicBezTo>
                    <a:cubicBezTo>
                      <a:pt x="7656" y="6335"/>
                      <a:pt x="7953" y="6195"/>
                      <a:pt x="8186" y="6051"/>
                    </a:cubicBezTo>
                    <a:cubicBezTo>
                      <a:pt x="8413" y="5920"/>
                      <a:pt x="8562" y="5784"/>
                      <a:pt x="8746" y="5651"/>
                    </a:cubicBezTo>
                    <a:cubicBezTo>
                      <a:pt x="8817" y="5590"/>
                      <a:pt x="8916" y="5532"/>
                      <a:pt x="9044" y="5479"/>
                    </a:cubicBezTo>
                    <a:lnTo>
                      <a:pt x="9044" y="5479"/>
                    </a:lnTo>
                    <a:lnTo>
                      <a:pt x="9044" y="5419"/>
                    </a:lnTo>
                  </a:path>
                </a:pathLst>
              </a:custGeom>
              <a:noFill/>
              <a:ln w="16200" cap="flat">
                <a:solidFill>
                  <a:schemeClr val="tx2"/>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1350">
                  <a:solidFill>
                    <a:srgbClr val="FFFFFF"/>
                  </a:solidFill>
                  <a:latin typeface="Arial" charset="0"/>
                  <a:ea typeface="Arial" charset="0"/>
                  <a:cs typeface="Arial" charset="0"/>
                </a:endParaRPr>
              </a:p>
            </p:txBody>
          </p:sp>
          <p:sp>
            <p:nvSpPr>
              <p:cNvPr id="95" name="Freeform 137"/>
              <p:cNvSpPr>
                <a:spLocks noChangeArrowheads="1"/>
              </p:cNvSpPr>
              <p:nvPr/>
            </p:nvSpPr>
            <p:spPr bwMode="auto">
              <a:xfrm>
                <a:off x="2122" y="1928"/>
                <a:ext cx="88" cy="198"/>
              </a:xfrm>
              <a:custGeom>
                <a:avLst/>
                <a:gdLst>
                  <a:gd name="T0" fmla="*/ 240 w 392"/>
                  <a:gd name="T1" fmla="*/ 29 h 877"/>
                  <a:gd name="T2" fmla="*/ 240 w 392"/>
                  <a:gd name="T3" fmla="*/ 29 h 877"/>
                  <a:gd name="T4" fmla="*/ 240 w 392"/>
                  <a:gd name="T5" fmla="*/ 29 h 877"/>
                  <a:gd name="T6" fmla="*/ 240 w 392"/>
                  <a:gd name="T7" fmla="*/ 29 h 877"/>
                  <a:gd name="T8" fmla="*/ 226 w 392"/>
                  <a:gd name="T9" fmla="*/ 40 h 877"/>
                  <a:gd name="T10" fmla="*/ 56 w 392"/>
                  <a:gd name="T11" fmla="*/ 276 h 877"/>
                  <a:gd name="T12" fmla="*/ 4 w 392"/>
                  <a:gd name="T13" fmla="*/ 398 h 877"/>
                  <a:gd name="T14" fmla="*/ 9 w 392"/>
                  <a:gd name="T15" fmla="*/ 422 h 877"/>
                  <a:gd name="T16" fmla="*/ 177 w 392"/>
                  <a:gd name="T17" fmla="*/ 680 h 877"/>
                  <a:gd name="T18" fmla="*/ 358 w 392"/>
                  <a:gd name="T19" fmla="*/ 871 h 877"/>
                  <a:gd name="T20" fmla="*/ 371 w 392"/>
                  <a:gd name="T21" fmla="*/ 876 h 877"/>
                  <a:gd name="T22" fmla="*/ 379 w 392"/>
                  <a:gd name="T23" fmla="*/ 728 h 877"/>
                  <a:gd name="T24" fmla="*/ 315 w 392"/>
                  <a:gd name="T25" fmla="*/ 443 h 877"/>
                  <a:gd name="T26" fmla="*/ 278 w 392"/>
                  <a:gd name="T27" fmla="*/ 293 h 877"/>
                  <a:gd name="T28" fmla="*/ 260 w 392"/>
                  <a:gd name="T29" fmla="*/ 172 h 877"/>
                  <a:gd name="T30" fmla="*/ 240 w 392"/>
                  <a:gd name="T31" fmla="*/ 22 h 877"/>
                  <a:gd name="T32" fmla="*/ 246 w 392"/>
                  <a:gd name="T33" fmla="*/ 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2" h="877">
                    <a:moveTo>
                      <a:pt x="240" y="29"/>
                    </a:moveTo>
                    <a:lnTo>
                      <a:pt x="240" y="29"/>
                    </a:lnTo>
                    <a:lnTo>
                      <a:pt x="240" y="29"/>
                    </a:lnTo>
                    <a:lnTo>
                      <a:pt x="240" y="29"/>
                    </a:lnTo>
                    <a:cubicBezTo>
                      <a:pt x="236" y="32"/>
                      <a:pt x="228" y="35"/>
                      <a:pt x="226" y="40"/>
                    </a:cubicBezTo>
                    <a:cubicBezTo>
                      <a:pt x="180" y="126"/>
                      <a:pt x="117" y="200"/>
                      <a:pt x="56" y="276"/>
                    </a:cubicBezTo>
                    <a:cubicBezTo>
                      <a:pt x="29" y="311"/>
                      <a:pt x="0" y="349"/>
                      <a:pt x="4" y="398"/>
                    </a:cubicBezTo>
                    <a:cubicBezTo>
                      <a:pt x="4" y="406"/>
                      <a:pt x="5" y="416"/>
                      <a:pt x="9" y="422"/>
                    </a:cubicBezTo>
                    <a:cubicBezTo>
                      <a:pt x="85" y="496"/>
                      <a:pt x="126" y="591"/>
                      <a:pt x="177" y="680"/>
                    </a:cubicBezTo>
                    <a:cubicBezTo>
                      <a:pt x="222" y="757"/>
                      <a:pt x="285" y="818"/>
                      <a:pt x="358" y="871"/>
                    </a:cubicBezTo>
                    <a:cubicBezTo>
                      <a:pt x="362" y="874"/>
                      <a:pt x="366" y="874"/>
                      <a:pt x="371" y="876"/>
                    </a:cubicBezTo>
                    <a:cubicBezTo>
                      <a:pt x="391" y="826"/>
                      <a:pt x="389" y="778"/>
                      <a:pt x="379" y="728"/>
                    </a:cubicBezTo>
                    <a:cubicBezTo>
                      <a:pt x="359" y="633"/>
                      <a:pt x="338" y="538"/>
                      <a:pt x="315" y="443"/>
                    </a:cubicBezTo>
                    <a:cubicBezTo>
                      <a:pt x="305" y="392"/>
                      <a:pt x="290" y="344"/>
                      <a:pt x="278" y="293"/>
                    </a:cubicBezTo>
                    <a:cubicBezTo>
                      <a:pt x="270" y="254"/>
                      <a:pt x="270" y="211"/>
                      <a:pt x="260" y="172"/>
                    </a:cubicBezTo>
                    <a:cubicBezTo>
                      <a:pt x="246" y="123"/>
                      <a:pt x="269" y="69"/>
                      <a:pt x="240" y="22"/>
                    </a:cubicBezTo>
                    <a:cubicBezTo>
                      <a:pt x="238" y="17"/>
                      <a:pt x="245" y="8"/>
                      <a:pt x="246" y="0"/>
                    </a:cubicBezTo>
                  </a:path>
                </a:pathLst>
              </a:custGeom>
              <a:noFill/>
              <a:ln w="16200" cap="flat">
                <a:solidFill>
                  <a:schemeClr val="tx2"/>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1350">
                  <a:solidFill>
                    <a:srgbClr val="FFFFFF"/>
                  </a:solidFill>
                  <a:latin typeface="Arial" charset="0"/>
                  <a:ea typeface="Arial" charset="0"/>
                  <a:cs typeface="Arial" charset="0"/>
                </a:endParaRPr>
              </a:p>
            </p:txBody>
          </p:sp>
        </p:grpSp>
      </p:grpSp>
      <p:grpSp>
        <p:nvGrpSpPr>
          <p:cNvPr id="142" name="Group 141"/>
          <p:cNvGrpSpPr/>
          <p:nvPr/>
        </p:nvGrpSpPr>
        <p:grpSpPr>
          <a:xfrm>
            <a:off x="3865716" y="3456714"/>
            <a:ext cx="1213370" cy="1928925"/>
            <a:chOff x="4301197" y="2122414"/>
            <a:chExt cx="1883228" cy="2993815"/>
          </a:xfrm>
        </p:grpSpPr>
        <p:sp>
          <p:nvSpPr>
            <p:cNvPr id="9" name="Rectangle 8"/>
            <p:cNvSpPr/>
            <p:nvPr/>
          </p:nvSpPr>
          <p:spPr>
            <a:xfrm>
              <a:off x="4570623" y="2122414"/>
              <a:ext cx="1613802" cy="2866133"/>
            </a:xfrm>
            <a:prstGeom prst="rect">
              <a:avLst/>
            </a:prstGeom>
          </p:spPr>
          <p:txBody>
            <a:bodyPr wrap="square">
              <a:spAutoFit/>
            </a:bodyPr>
            <a:lstStyle/>
            <a:p>
              <a:r>
                <a:rPr lang="is-IS" b="1" dirty="0">
                  <a:solidFill>
                    <a:srgbClr val="FFFFFF"/>
                  </a:solidFill>
                  <a:latin typeface="Arial" charset="0"/>
                  <a:ea typeface="Arial" charset="0"/>
                  <a:cs typeface="Arial" charset="0"/>
                </a:rPr>
                <a:t>  </a:t>
              </a:r>
              <a:r>
                <a:rPr lang="is-IS" sz="2400" b="1" dirty="0">
                  <a:solidFill>
                    <a:srgbClr val="FFFFFF"/>
                  </a:solidFill>
                  <a:latin typeface="Arial" charset="0"/>
                  <a:ea typeface="Arial" charset="0"/>
                  <a:cs typeface="Arial" charset="0"/>
                </a:rPr>
                <a:t>20%</a:t>
              </a:r>
            </a:p>
            <a:p>
              <a:r>
                <a:rPr lang="en-US" sz="900" dirty="0">
                  <a:solidFill>
                    <a:srgbClr val="FFFFFF"/>
                  </a:solidFill>
                  <a:latin typeface="Arial" charset="0"/>
                  <a:ea typeface="Arial" charset="0"/>
                  <a:cs typeface="Arial" charset="0"/>
                </a:rPr>
                <a:t>   The risk of</a:t>
              </a:r>
            </a:p>
            <a:p>
              <a:r>
                <a:rPr lang="en-US" sz="900" dirty="0">
                  <a:solidFill>
                    <a:srgbClr val="FFFFFF"/>
                  </a:solidFill>
                  <a:latin typeface="Arial" charset="0"/>
                  <a:ea typeface="Arial" charset="0"/>
                  <a:cs typeface="Arial" charset="0"/>
                </a:rPr>
                <a:t>  suffering</a:t>
              </a:r>
            </a:p>
            <a:p>
              <a:r>
                <a:rPr lang="en-US" sz="900" b="1" dirty="0">
                  <a:solidFill>
                    <a:srgbClr val="7A72B4"/>
                  </a:solidFill>
                  <a:latin typeface="Arial" charset="0"/>
                  <a:ea typeface="Arial" charset="0"/>
                  <a:cs typeface="Arial" charset="0"/>
                </a:rPr>
                <a:t> A SECOND</a:t>
              </a:r>
            </a:p>
            <a:p>
              <a:r>
                <a:rPr lang="en-US" sz="900" dirty="0">
                  <a:solidFill>
                    <a:srgbClr val="FFFFFF"/>
                  </a:solidFill>
                  <a:latin typeface="Arial" charset="0"/>
                  <a:ea typeface="Arial" charset="0"/>
                  <a:cs typeface="Arial" charset="0"/>
                </a:rPr>
                <a:t> spine</a:t>
              </a:r>
            </a:p>
            <a:p>
              <a:r>
                <a:rPr lang="en-US" sz="900" dirty="0">
                  <a:solidFill>
                    <a:srgbClr val="FFFFFF"/>
                  </a:solidFill>
                  <a:latin typeface="Arial" charset="0"/>
                  <a:ea typeface="Arial" charset="0"/>
                  <a:cs typeface="Arial" charset="0"/>
                </a:rPr>
                <a:t>  fracture</a:t>
              </a:r>
            </a:p>
            <a:p>
              <a:r>
                <a:rPr lang="en-US" sz="900" dirty="0">
                  <a:solidFill>
                    <a:srgbClr val="FFFFFF"/>
                  </a:solidFill>
                  <a:latin typeface="Arial" charset="0"/>
                  <a:ea typeface="Arial" charset="0"/>
                  <a:cs typeface="Arial" charset="0"/>
                </a:rPr>
                <a:t>    within</a:t>
              </a:r>
            </a:p>
            <a:p>
              <a:r>
                <a:rPr lang="en-US" sz="900" dirty="0">
                  <a:solidFill>
                    <a:srgbClr val="FFFFFF"/>
                  </a:solidFill>
                  <a:latin typeface="Arial" charset="0"/>
                  <a:ea typeface="Arial" charset="0"/>
                  <a:cs typeface="Arial" charset="0"/>
                </a:rPr>
                <a:t>     the year</a:t>
              </a:r>
            </a:p>
            <a:p>
              <a:r>
                <a:rPr lang="en-US" sz="900" dirty="0">
                  <a:solidFill>
                    <a:srgbClr val="FFFFFF"/>
                  </a:solidFill>
                  <a:latin typeface="Arial" charset="0"/>
                  <a:ea typeface="Arial" charset="0"/>
                  <a:cs typeface="Arial" charset="0"/>
                </a:rPr>
                <a:t>       following</a:t>
              </a:r>
            </a:p>
            <a:p>
              <a:r>
                <a:rPr lang="en-US" sz="900" dirty="0">
                  <a:solidFill>
                    <a:srgbClr val="FFFFFF"/>
                  </a:solidFill>
                  <a:latin typeface="Arial" charset="0"/>
                  <a:ea typeface="Arial" charset="0"/>
                  <a:cs typeface="Arial" charset="0"/>
                </a:rPr>
                <a:t>      the first</a:t>
              </a:r>
            </a:p>
            <a:p>
              <a:r>
                <a:rPr lang="en-US" sz="900" dirty="0">
                  <a:solidFill>
                    <a:srgbClr val="FFFFFF"/>
                  </a:solidFill>
                  <a:latin typeface="Arial" charset="0"/>
                  <a:ea typeface="Arial" charset="0"/>
                  <a:cs typeface="Arial" charset="0"/>
                </a:rPr>
                <a:t>    one</a:t>
              </a:r>
            </a:p>
          </p:txBody>
        </p:sp>
        <p:grpSp>
          <p:nvGrpSpPr>
            <p:cNvPr id="116" name="Group 115"/>
            <p:cNvGrpSpPr/>
            <p:nvPr/>
          </p:nvGrpSpPr>
          <p:grpSpPr>
            <a:xfrm>
              <a:off x="4301197" y="2148583"/>
              <a:ext cx="559822" cy="2967646"/>
              <a:chOff x="382588" y="598488"/>
              <a:chExt cx="754063" cy="3997325"/>
            </a:xfrm>
            <a:solidFill>
              <a:schemeClr val="tx2"/>
            </a:solidFill>
          </p:grpSpPr>
          <p:sp>
            <p:nvSpPr>
              <p:cNvPr id="117" name="Freeform 116"/>
              <p:cNvSpPr>
                <a:spLocks noChangeArrowheads="1"/>
              </p:cNvSpPr>
              <p:nvPr/>
            </p:nvSpPr>
            <p:spPr bwMode="auto">
              <a:xfrm>
                <a:off x="504826" y="3884613"/>
                <a:ext cx="455613" cy="711200"/>
              </a:xfrm>
              <a:custGeom>
                <a:avLst/>
                <a:gdLst>
                  <a:gd name="T0" fmla="*/ 35 w 1269"/>
                  <a:gd name="T1" fmla="*/ 874 h 1978"/>
                  <a:gd name="T2" fmla="*/ 35 w 1269"/>
                  <a:gd name="T3" fmla="*/ 874 h 1978"/>
                  <a:gd name="T4" fmla="*/ 35 w 1269"/>
                  <a:gd name="T5" fmla="*/ 874 h 1978"/>
                  <a:gd name="T6" fmla="*/ 35 w 1269"/>
                  <a:gd name="T7" fmla="*/ 874 h 1978"/>
                  <a:gd name="T8" fmla="*/ 121 w 1269"/>
                  <a:gd name="T9" fmla="*/ 714 h 1978"/>
                  <a:gd name="T10" fmla="*/ 109 w 1269"/>
                  <a:gd name="T11" fmla="*/ 461 h 1978"/>
                  <a:gd name="T12" fmla="*/ 274 w 1269"/>
                  <a:gd name="T13" fmla="*/ 307 h 1978"/>
                  <a:gd name="T14" fmla="*/ 306 w 1269"/>
                  <a:gd name="T15" fmla="*/ 81 h 1978"/>
                  <a:gd name="T16" fmla="*/ 363 w 1269"/>
                  <a:gd name="T17" fmla="*/ 31 h 1978"/>
                  <a:gd name="T18" fmla="*/ 662 w 1269"/>
                  <a:gd name="T19" fmla="*/ 25 h 1978"/>
                  <a:gd name="T20" fmla="*/ 743 w 1269"/>
                  <a:gd name="T21" fmla="*/ 14 h 1978"/>
                  <a:gd name="T22" fmla="*/ 951 w 1269"/>
                  <a:gd name="T23" fmla="*/ 121 h 1978"/>
                  <a:gd name="T24" fmla="*/ 1095 w 1269"/>
                  <a:gd name="T25" fmla="*/ 304 h 1978"/>
                  <a:gd name="T26" fmla="*/ 1152 w 1269"/>
                  <a:gd name="T27" fmla="*/ 814 h 1978"/>
                  <a:gd name="T28" fmla="*/ 994 w 1269"/>
                  <a:gd name="T29" fmla="*/ 911 h 1978"/>
                  <a:gd name="T30" fmla="*/ 733 w 1269"/>
                  <a:gd name="T31" fmla="*/ 980 h 1978"/>
                  <a:gd name="T32" fmla="*/ 610 w 1269"/>
                  <a:gd name="T33" fmla="*/ 1021 h 1978"/>
                  <a:gd name="T34" fmla="*/ 483 w 1269"/>
                  <a:gd name="T35" fmla="*/ 1210 h 1978"/>
                  <a:gd name="T36" fmla="*/ 555 w 1269"/>
                  <a:gd name="T37" fmla="*/ 1899 h 1978"/>
                  <a:gd name="T38" fmla="*/ 464 w 1269"/>
                  <a:gd name="T39" fmla="*/ 1975 h 1978"/>
                  <a:gd name="T40" fmla="*/ 329 w 1269"/>
                  <a:gd name="T41" fmla="*/ 1948 h 1978"/>
                  <a:gd name="T42" fmla="*/ 296 w 1269"/>
                  <a:gd name="T43" fmla="*/ 1917 h 1978"/>
                  <a:gd name="T44" fmla="*/ 21 w 1269"/>
                  <a:gd name="T45" fmla="*/ 1413 h 1978"/>
                  <a:gd name="T46" fmla="*/ 14 w 1269"/>
                  <a:gd name="T47" fmla="*/ 1180 h 1978"/>
                  <a:gd name="T48" fmla="*/ 35 w 1269"/>
                  <a:gd name="T49" fmla="*/ 874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69" h="1978">
                    <a:moveTo>
                      <a:pt x="35" y="874"/>
                    </a:moveTo>
                    <a:lnTo>
                      <a:pt x="35" y="874"/>
                    </a:lnTo>
                    <a:lnTo>
                      <a:pt x="35" y="874"/>
                    </a:lnTo>
                    <a:lnTo>
                      <a:pt x="35" y="874"/>
                    </a:lnTo>
                    <a:cubicBezTo>
                      <a:pt x="76" y="798"/>
                      <a:pt x="105" y="742"/>
                      <a:pt x="121" y="714"/>
                    </a:cubicBezTo>
                    <a:cubicBezTo>
                      <a:pt x="116" y="607"/>
                      <a:pt x="105" y="533"/>
                      <a:pt x="109" y="461"/>
                    </a:cubicBezTo>
                    <a:cubicBezTo>
                      <a:pt x="112" y="365"/>
                      <a:pt x="228" y="383"/>
                      <a:pt x="274" y="307"/>
                    </a:cubicBezTo>
                    <a:cubicBezTo>
                      <a:pt x="294" y="242"/>
                      <a:pt x="247" y="151"/>
                      <a:pt x="306" y="81"/>
                    </a:cubicBezTo>
                    <a:cubicBezTo>
                      <a:pt x="322" y="60"/>
                      <a:pt x="345" y="45"/>
                      <a:pt x="363" y="31"/>
                    </a:cubicBezTo>
                    <a:cubicBezTo>
                      <a:pt x="468" y="47"/>
                      <a:pt x="566" y="61"/>
                      <a:pt x="662" y="25"/>
                    </a:cubicBezTo>
                    <a:cubicBezTo>
                      <a:pt x="687" y="14"/>
                      <a:pt x="714" y="17"/>
                      <a:pt x="743" y="14"/>
                    </a:cubicBezTo>
                    <a:cubicBezTo>
                      <a:pt x="859" y="0"/>
                      <a:pt x="899" y="17"/>
                      <a:pt x="951" y="121"/>
                    </a:cubicBezTo>
                    <a:cubicBezTo>
                      <a:pt x="987" y="194"/>
                      <a:pt x="1035" y="250"/>
                      <a:pt x="1095" y="304"/>
                    </a:cubicBezTo>
                    <a:cubicBezTo>
                      <a:pt x="1268" y="455"/>
                      <a:pt x="1256" y="632"/>
                      <a:pt x="1152" y="814"/>
                    </a:cubicBezTo>
                    <a:cubicBezTo>
                      <a:pt x="1119" y="873"/>
                      <a:pt x="1056" y="893"/>
                      <a:pt x="994" y="911"/>
                    </a:cubicBezTo>
                    <a:cubicBezTo>
                      <a:pt x="909" y="936"/>
                      <a:pt x="819" y="957"/>
                      <a:pt x="733" y="980"/>
                    </a:cubicBezTo>
                    <a:cubicBezTo>
                      <a:pt x="690" y="993"/>
                      <a:pt x="649" y="1005"/>
                      <a:pt x="610" y="1021"/>
                    </a:cubicBezTo>
                    <a:cubicBezTo>
                      <a:pt x="525" y="1054"/>
                      <a:pt x="481" y="1109"/>
                      <a:pt x="483" y="1210"/>
                    </a:cubicBezTo>
                    <a:cubicBezTo>
                      <a:pt x="488" y="1441"/>
                      <a:pt x="509" y="1669"/>
                      <a:pt x="555" y="1899"/>
                    </a:cubicBezTo>
                    <a:cubicBezTo>
                      <a:pt x="543" y="1943"/>
                      <a:pt x="513" y="1977"/>
                      <a:pt x="464" y="1975"/>
                    </a:cubicBezTo>
                    <a:cubicBezTo>
                      <a:pt x="418" y="1975"/>
                      <a:pt x="374" y="1961"/>
                      <a:pt x="329" y="1948"/>
                    </a:cubicBezTo>
                    <a:cubicBezTo>
                      <a:pt x="317" y="1945"/>
                      <a:pt x="306" y="1929"/>
                      <a:pt x="296" y="1917"/>
                    </a:cubicBezTo>
                    <a:cubicBezTo>
                      <a:pt x="166" y="1770"/>
                      <a:pt x="75" y="1600"/>
                      <a:pt x="21" y="1413"/>
                    </a:cubicBezTo>
                    <a:cubicBezTo>
                      <a:pt x="0" y="1341"/>
                      <a:pt x="10" y="1258"/>
                      <a:pt x="14" y="1180"/>
                    </a:cubicBezTo>
                    <a:cubicBezTo>
                      <a:pt x="18" y="1070"/>
                      <a:pt x="31" y="961"/>
                      <a:pt x="35" y="874"/>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dirty="0">
                  <a:solidFill>
                    <a:srgbClr val="FFFFFF"/>
                  </a:solidFill>
                  <a:latin typeface="Arial" charset="0"/>
                </a:endParaRPr>
              </a:p>
            </p:txBody>
          </p:sp>
          <p:sp>
            <p:nvSpPr>
              <p:cNvPr id="118" name="Freeform 117"/>
              <p:cNvSpPr>
                <a:spLocks noChangeArrowheads="1"/>
              </p:cNvSpPr>
              <p:nvPr/>
            </p:nvSpPr>
            <p:spPr bwMode="auto">
              <a:xfrm>
                <a:off x="631826" y="3506788"/>
                <a:ext cx="504825" cy="198437"/>
              </a:xfrm>
              <a:custGeom>
                <a:avLst/>
                <a:gdLst>
                  <a:gd name="T0" fmla="*/ 39 w 1408"/>
                  <a:gd name="T1" fmla="*/ 403 h 554"/>
                  <a:gd name="T2" fmla="*/ 39 w 1408"/>
                  <a:gd name="T3" fmla="*/ 403 h 554"/>
                  <a:gd name="T4" fmla="*/ 39 w 1408"/>
                  <a:gd name="T5" fmla="*/ 403 h 554"/>
                  <a:gd name="T6" fmla="*/ 39 w 1408"/>
                  <a:gd name="T7" fmla="*/ 403 h 554"/>
                  <a:gd name="T8" fmla="*/ 68 w 1408"/>
                  <a:gd name="T9" fmla="*/ 114 h 554"/>
                  <a:gd name="T10" fmla="*/ 373 w 1408"/>
                  <a:gd name="T11" fmla="*/ 95 h 554"/>
                  <a:gd name="T12" fmla="*/ 624 w 1408"/>
                  <a:gd name="T13" fmla="*/ 88 h 554"/>
                  <a:gd name="T14" fmla="*/ 1126 w 1408"/>
                  <a:gd name="T15" fmla="*/ 54 h 554"/>
                  <a:gd name="T16" fmla="*/ 1300 w 1408"/>
                  <a:gd name="T17" fmla="*/ 79 h 554"/>
                  <a:gd name="T18" fmla="*/ 1407 w 1408"/>
                  <a:gd name="T19" fmla="*/ 106 h 554"/>
                  <a:gd name="T20" fmla="*/ 1384 w 1408"/>
                  <a:gd name="T21" fmla="*/ 190 h 554"/>
                  <a:gd name="T22" fmla="*/ 1341 w 1408"/>
                  <a:gd name="T23" fmla="*/ 395 h 554"/>
                  <a:gd name="T24" fmla="*/ 1281 w 1408"/>
                  <a:gd name="T25" fmla="*/ 546 h 554"/>
                  <a:gd name="T26" fmla="*/ 1189 w 1408"/>
                  <a:gd name="T27" fmla="*/ 544 h 554"/>
                  <a:gd name="T28" fmla="*/ 870 w 1408"/>
                  <a:gd name="T29" fmla="*/ 456 h 554"/>
                  <a:gd name="T30" fmla="*/ 734 w 1408"/>
                  <a:gd name="T31" fmla="*/ 283 h 554"/>
                  <a:gd name="T32" fmla="*/ 572 w 1408"/>
                  <a:gd name="T33" fmla="*/ 387 h 554"/>
                  <a:gd name="T34" fmla="*/ 409 w 1408"/>
                  <a:gd name="T35" fmla="*/ 500 h 554"/>
                  <a:gd name="T36" fmla="*/ 340 w 1408"/>
                  <a:gd name="T37" fmla="*/ 408 h 554"/>
                  <a:gd name="T38" fmla="*/ 189 w 1408"/>
                  <a:gd name="T39" fmla="*/ 428 h 554"/>
                  <a:gd name="T40" fmla="*/ 39 w 1408"/>
                  <a:gd name="T41" fmla="*/ 403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8" h="554">
                    <a:moveTo>
                      <a:pt x="39" y="403"/>
                    </a:moveTo>
                    <a:lnTo>
                      <a:pt x="39" y="403"/>
                    </a:lnTo>
                    <a:lnTo>
                      <a:pt x="39" y="403"/>
                    </a:lnTo>
                    <a:lnTo>
                      <a:pt x="39" y="403"/>
                    </a:lnTo>
                    <a:cubicBezTo>
                      <a:pt x="0" y="272"/>
                      <a:pt x="3" y="237"/>
                      <a:pt x="68" y="114"/>
                    </a:cubicBezTo>
                    <a:cubicBezTo>
                      <a:pt x="164" y="64"/>
                      <a:pt x="271" y="62"/>
                      <a:pt x="373" y="95"/>
                    </a:cubicBezTo>
                    <a:cubicBezTo>
                      <a:pt x="460" y="125"/>
                      <a:pt x="544" y="127"/>
                      <a:pt x="624" y="88"/>
                    </a:cubicBezTo>
                    <a:cubicBezTo>
                      <a:pt x="788" y="9"/>
                      <a:pt x="953" y="0"/>
                      <a:pt x="1126" y="54"/>
                    </a:cubicBezTo>
                    <a:cubicBezTo>
                      <a:pt x="1181" y="72"/>
                      <a:pt x="1242" y="70"/>
                      <a:pt x="1300" y="79"/>
                    </a:cubicBezTo>
                    <a:cubicBezTo>
                      <a:pt x="1335" y="86"/>
                      <a:pt x="1366" y="97"/>
                      <a:pt x="1407" y="106"/>
                    </a:cubicBezTo>
                    <a:cubicBezTo>
                      <a:pt x="1398" y="141"/>
                      <a:pt x="1390" y="166"/>
                      <a:pt x="1384" y="190"/>
                    </a:cubicBezTo>
                    <a:cubicBezTo>
                      <a:pt x="1369" y="259"/>
                      <a:pt x="1350" y="327"/>
                      <a:pt x="1341" y="395"/>
                    </a:cubicBezTo>
                    <a:cubicBezTo>
                      <a:pt x="1336" y="447"/>
                      <a:pt x="1335" y="498"/>
                      <a:pt x="1281" y="546"/>
                    </a:cubicBezTo>
                    <a:cubicBezTo>
                      <a:pt x="1258" y="546"/>
                      <a:pt x="1220" y="553"/>
                      <a:pt x="1189" y="544"/>
                    </a:cubicBezTo>
                    <a:cubicBezTo>
                      <a:pt x="1082" y="518"/>
                      <a:pt x="975" y="489"/>
                      <a:pt x="870" y="456"/>
                    </a:cubicBezTo>
                    <a:cubicBezTo>
                      <a:pt x="786" y="431"/>
                      <a:pt x="724" y="383"/>
                      <a:pt x="734" y="283"/>
                    </a:cubicBezTo>
                    <a:cubicBezTo>
                      <a:pt x="642" y="263"/>
                      <a:pt x="642" y="369"/>
                      <a:pt x="572" y="387"/>
                    </a:cubicBezTo>
                    <a:cubicBezTo>
                      <a:pt x="514" y="401"/>
                      <a:pt x="465" y="458"/>
                      <a:pt x="409" y="500"/>
                    </a:cubicBezTo>
                    <a:cubicBezTo>
                      <a:pt x="385" y="468"/>
                      <a:pt x="362" y="438"/>
                      <a:pt x="340" y="408"/>
                    </a:cubicBezTo>
                    <a:cubicBezTo>
                      <a:pt x="289" y="415"/>
                      <a:pt x="239" y="429"/>
                      <a:pt x="189" y="428"/>
                    </a:cubicBezTo>
                    <a:cubicBezTo>
                      <a:pt x="139" y="428"/>
                      <a:pt x="89" y="412"/>
                      <a:pt x="39" y="4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dirty="0">
                  <a:solidFill>
                    <a:srgbClr val="FFFFFF"/>
                  </a:solidFill>
                  <a:latin typeface="Arial" charset="0"/>
                </a:endParaRPr>
              </a:p>
            </p:txBody>
          </p:sp>
          <p:sp>
            <p:nvSpPr>
              <p:cNvPr id="119" name="Freeform 118"/>
              <p:cNvSpPr>
                <a:spLocks noChangeArrowheads="1"/>
              </p:cNvSpPr>
              <p:nvPr/>
            </p:nvSpPr>
            <p:spPr bwMode="auto">
              <a:xfrm>
                <a:off x="579438" y="3311525"/>
                <a:ext cx="504825" cy="200025"/>
              </a:xfrm>
              <a:custGeom>
                <a:avLst/>
                <a:gdLst>
                  <a:gd name="T0" fmla="*/ 1407 w 1408"/>
                  <a:gd name="T1" fmla="*/ 129 h 560"/>
                  <a:gd name="T2" fmla="*/ 1407 w 1408"/>
                  <a:gd name="T3" fmla="*/ 129 h 560"/>
                  <a:gd name="T4" fmla="*/ 1407 w 1408"/>
                  <a:gd name="T5" fmla="*/ 129 h 560"/>
                  <a:gd name="T6" fmla="*/ 1407 w 1408"/>
                  <a:gd name="T7" fmla="*/ 129 h 560"/>
                  <a:gd name="T8" fmla="*/ 1349 w 1408"/>
                  <a:gd name="T9" fmla="*/ 454 h 560"/>
                  <a:gd name="T10" fmla="*/ 1226 w 1408"/>
                  <a:gd name="T11" fmla="*/ 545 h 560"/>
                  <a:gd name="T12" fmla="*/ 895 w 1408"/>
                  <a:gd name="T13" fmla="*/ 462 h 560"/>
                  <a:gd name="T14" fmla="*/ 772 w 1408"/>
                  <a:gd name="T15" fmla="*/ 299 h 560"/>
                  <a:gd name="T16" fmla="*/ 612 w 1408"/>
                  <a:gd name="T17" fmla="*/ 388 h 560"/>
                  <a:gd name="T18" fmla="*/ 451 w 1408"/>
                  <a:gd name="T19" fmla="*/ 456 h 560"/>
                  <a:gd name="T20" fmla="*/ 365 w 1408"/>
                  <a:gd name="T21" fmla="*/ 377 h 560"/>
                  <a:gd name="T22" fmla="*/ 38 w 1408"/>
                  <a:gd name="T23" fmla="*/ 403 h 560"/>
                  <a:gd name="T24" fmla="*/ 71 w 1408"/>
                  <a:gd name="T25" fmla="*/ 149 h 560"/>
                  <a:gd name="T26" fmla="*/ 162 w 1408"/>
                  <a:gd name="T27" fmla="*/ 82 h 560"/>
                  <a:gd name="T28" fmla="*/ 406 w 1408"/>
                  <a:gd name="T29" fmla="*/ 80 h 560"/>
                  <a:gd name="T30" fmla="*/ 612 w 1408"/>
                  <a:gd name="T31" fmla="*/ 78 h 560"/>
                  <a:gd name="T32" fmla="*/ 1126 w 1408"/>
                  <a:gd name="T33" fmla="*/ 68 h 560"/>
                  <a:gd name="T34" fmla="*/ 1347 w 1408"/>
                  <a:gd name="T35" fmla="*/ 103 h 560"/>
                  <a:gd name="T36" fmla="*/ 1407 w 1408"/>
                  <a:gd name="T37" fmla="*/ 12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08" h="560">
                    <a:moveTo>
                      <a:pt x="1407" y="129"/>
                    </a:moveTo>
                    <a:lnTo>
                      <a:pt x="1407" y="129"/>
                    </a:lnTo>
                    <a:lnTo>
                      <a:pt x="1407" y="129"/>
                    </a:lnTo>
                    <a:lnTo>
                      <a:pt x="1407" y="129"/>
                    </a:lnTo>
                    <a:cubicBezTo>
                      <a:pt x="1386" y="248"/>
                      <a:pt x="1370" y="352"/>
                      <a:pt x="1349" y="454"/>
                    </a:cubicBezTo>
                    <a:cubicBezTo>
                      <a:pt x="1332" y="534"/>
                      <a:pt x="1304" y="559"/>
                      <a:pt x="1226" y="545"/>
                    </a:cubicBezTo>
                    <a:cubicBezTo>
                      <a:pt x="1114" y="523"/>
                      <a:pt x="1005" y="493"/>
                      <a:pt x="895" y="462"/>
                    </a:cubicBezTo>
                    <a:cubicBezTo>
                      <a:pt x="824" y="442"/>
                      <a:pt x="763" y="407"/>
                      <a:pt x="772" y="299"/>
                    </a:cubicBezTo>
                    <a:cubicBezTo>
                      <a:pt x="708" y="334"/>
                      <a:pt x="662" y="363"/>
                      <a:pt x="612" y="388"/>
                    </a:cubicBezTo>
                    <a:cubicBezTo>
                      <a:pt x="564" y="410"/>
                      <a:pt x="512" y="430"/>
                      <a:pt x="451" y="456"/>
                    </a:cubicBezTo>
                    <a:cubicBezTo>
                      <a:pt x="426" y="433"/>
                      <a:pt x="396" y="405"/>
                      <a:pt x="365" y="377"/>
                    </a:cubicBezTo>
                    <a:cubicBezTo>
                      <a:pt x="257" y="382"/>
                      <a:pt x="150" y="452"/>
                      <a:pt x="38" y="403"/>
                    </a:cubicBezTo>
                    <a:cubicBezTo>
                      <a:pt x="0" y="306"/>
                      <a:pt x="26" y="223"/>
                      <a:pt x="71" y="149"/>
                    </a:cubicBezTo>
                    <a:cubicBezTo>
                      <a:pt x="90" y="119"/>
                      <a:pt x="127" y="94"/>
                      <a:pt x="162" y="82"/>
                    </a:cubicBezTo>
                    <a:cubicBezTo>
                      <a:pt x="241" y="53"/>
                      <a:pt x="326" y="50"/>
                      <a:pt x="406" y="80"/>
                    </a:cubicBezTo>
                    <a:cubicBezTo>
                      <a:pt x="476" y="108"/>
                      <a:pt x="546" y="110"/>
                      <a:pt x="612" y="78"/>
                    </a:cubicBezTo>
                    <a:cubicBezTo>
                      <a:pt x="783" y="0"/>
                      <a:pt x="952" y="11"/>
                      <a:pt x="1126" y="68"/>
                    </a:cubicBezTo>
                    <a:cubicBezTo>
                      <a:pt x="1196" y="90"/>
                      <a:pt x="1274" y="90"/>
                      <a:pt x="1347" y="103"/>
                    </a:cubicBezTo>
                    <a:cubicBezTo>
                      <a:pt x="1368" y="106"/>
                      <a:pt x="1388" y="121"/>
                      <a:pt x="1407" y="129"/>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dirty="0">
                  <a:solidFill>
                    <a:srgbClr val="FFFFFF"/>
                  </a:solidFill>
                  <a:latin typeface="Arial" charset="0"/>
                </a:endParaRPr>
              </a:p>
            </p:txBody>
          </p:sp>
          <p:sp>
            <p:nvSpPr>
              <p:cNvPr id="120" name="Freeform 119"/>
              <p:cNvSpPr>
                <a:spLocks noChangeArrowheads="1"/>
              </p:cNvSpPr>
              <p:nvPr/>
            </p:nvSpPr>
            <p:spPr bwMode="auto">
              <a:xfrm>
                <a:off x="565151" y="3116263"/>
                <a:ext cx="490538" cy="195262"/>
              </a:xfrm>
              <a:custGeom>
                <a:avLst/>
                <a:gdLst>
                  <a:gd name="T0" fmla="*/ 637 w 1367"/>
                  <a:gd name="T1" fmla="*/ 405 h 548"/>
                  <a:gd name="T2" fmla="*/ 637 w 1367"/>
                  <a:gd name="T3" fmla="*/ 405 h 548"/>
                  <a:gd name="T4" fmla="*/ 637 w 1367"/>
                  <a:gd name="T5" fmla="*/ 405 h 548"/>
                  <a:gd name="T6" fmla="*/ 637 w 1367"/>
                  <a:gd name="T7" fmla="*/ 405 h 548"/>
                  <a:gd name="T8" fmla="*/ 367 w 1367"/>
                  <a:gd name="T9" fmla="*/ 342 h 548"/>
                  <a:gd name="T10" fmla="*/ 59 w 1367"/>
                  <a:gd name="T11" fmla="*/ 434 h 548"/>
                  <a:gd name="T12" fmla="*/ 30 w 1367"/>
                  <a:gd name="T13" fmla="*/ 262 h 548"/>
                  <a:gd name="T14" fmla="*/ 266 w 1367"/>
                  <a:gd name="T15" fmla="*/ 52 h 548"/>
                  <a:gd name="T16" fmla="*/ 372 w 1367"/>
                  <a:gd name="T17" fmla="*/ 55 h 548"/>
                  <a:gd name="T18" fmla="*/ 681 w 1367"/>
                  <a:gd name="T19" fmla="*/ 35 h 548"/>
                  <a:gd name="T20" fmla="*/ 923 w 1367"/>
                  <a:gd name="T21" fmla="*/ 35 h 548"/>
                  <a:gd name="T22" fmla="*/ 1245 w 1367"/>
                  <a:gd name="T23" fmla="*/ 103 h 548"/>
                  <a:gd name="T24" fmla="*/ 1366 w 1367"/>
                  <a:gd name="T25" fmla="*/ 140 h 548"/>
                  <a:gd name="T26" fmla="*/ 1274 w 1367"/>
                  <a:gd name="T27" fmla="*/ 547 h 548"/>
                  <a:gd name="T28" fmla="*/ 816 w 1367"/>
                  <a:gd name="T29" fmla="*/ 434 h 548"/>
                  <a:gd name="T30" fmla="*/ 745 w 1367"/>
                  <a:gd name="T31" fmla="*/ 330 h 548"/>
                  <a:gd name="T32" fmla="*/ 637 w 1367"/>
                  <a:gd name="T33" fmla="*/ 405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7" h="548">
                    <a:moveTo>
                      <a:pt x="637" y="405"/>
                    </a:moveTo>
                    <a:lnTo>
                      <a:pt x="637" y="405"/>
                    </a:lnTo>
                    <a:lnTo>
                      <a:pt x="637" y="405"/>
                    </a:lnTo>
                    <a:lnTo>
                      <a:pt x="637" y="405"/>
                    </a:lnTo>
                    <a:cubicBezTo>
                      <a:pt x="544" y="386"/>
                      <a:pt x="441" y="444"/>
                      <a:pt x="367" y="342"/>
                    </a:cubicBezTo>
                    <a:cubicBezTo>
                      <a:pt x="262" y="374"/>
                      <a:pt x="159" y="404"/>
                      <a:pt x="59" y="434"/>
                    </a:cubicBezTo>
                    <a:cubicBezTo>
                      <a:pt x="0" y="375"/>
                      <a:pt x="13" y="319"/>
                      <a:pt x="30" y="262"/>
                    </a:cubicBezTo>
                    <a:cubicBezTo>
                      <a:pt x="77" y="115"/>
                      <a:pt x="139" y="59"/>
                      <a:pt x="266" y="52"/>
                    </a:cubicBezTo>
                    <a:cubicBezTo>
                      <a:pt x="301" y="50"/>
                      <a:pt x="341" y="45"/>
                      <a:pt x="372" y="55"/>
                    </a:cubicBezTo>
                    <a:cubicBezTo>
                      <a:pt x="479" y="96"/>
                      <a:pt x="580" y="75"/>
                      <a:pt x="681" y="35"/>
                    </a:cubicBezTo>
                    <a:cubicBezTo>
                      <a:pt x="761" y="0"/>
                      <a:pt x="839" y="11"/>
                      <a:pt x="923" y="35"/>
                    </a:cubicBezTo>
                    <a:cubicBezTo>
                      <a:pt x="1028" y="63"/>
                      <a:pt x="1139" y="80"/>
                      <a:pt x="1245" y="103"/>
                    </a:cubicBezTo>
                    <a:cubicBezTo>
                      <a:pt x="1283" y="112"/>
                      <a:pt x="1318" y="126"/>
                      <a:pt x="1366" y="140"/>
                    </a:cubicBezTo>
                    <a:cubicBezTo>
                      <a:pt x="1320" y="276"/>
                      <a:pt x="1341" y="416"/>
                      <a:pt x="1274" y="547"/>
                    </a:cubicBezTo>
                    <a:cubicBezTo>
                      <a:pt x="1108" y="543"/>
                      <a:pt x="957" y="509"/>
                      <a:pt x="816" y="434"/>
                    </a:cubicBezTo>
                    <a:cubicBezTo>
                      <a:pt x="788" y="418"/>
                      <a:pt x="773" y="374"/>
                      <a:pt x="745" y="330"/>
                    </a:cubicBezTo>
                    <a:cubicBezTo>
                      <a:pt x="712" y="352"/>
                      <a:pt x="677" y="375"/>
                      <a:pt x="637" y="40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dirty="0">
                  <a:solidFill>
                    <a:srgbClr val="FFFFFF"/>
                  </a:solidFill>
                  <a:latin typeface="Arial" charset="0"/>
                </a:endParaRPr>
              </a:p>
            </p:txBody>
          </p:sp>
          <p:sp>
            <p:nvSpPr>
              <p:cNvPr id="121" name="Freeform 120"/>
              <p:cNvSpPr>
                <a:spLocks noChangeArrowheads="1"/>
              </p:cNvSpPr>
              <p:nvPr/>
            </p:nvSpPr>
            <p:spPr bwMode="auto">
              <a:xfrm>
                <a:off x="557213" y="2924175"/>
                <a:ext cx="466725" cy="198437"/>
              </a:xfrm>
              <a:custGeom>
                <a:avLst/>
                <a:gdLst>
                  <a:gd name="T0" fmla="*/ 1300 w 1301"/>
                  <a:gd name="T1" fmla="*/ 159 h 557"/>
                  <a:gd name="T2" fmla="*/ 1300 w 1301"/>
                  <a:gd name="T3" fmla="*/ 159 h 557"/>
                  <a:gd name="T4" fmla="*/ 1300 w 1301"/>
                  <a:gd name="T5" fmla="*/ 159 h 557"/>
                  <a:gd name="T6" fmla="*/ 1300 w 1301"/>
                  <a:gd name="T7" fmla="*/ 159 h 557"/>
                  <a:gd name="T8" fmla="*/ 1228 w 1301"/>
                  <a:gd name="T9" fmla="*/ 530 h 557"/>
                  <a:gd name="T10" fmla="*/ 736 w 1301"/>
                  <a:gd name="T11" fmla="*/ 364 h 557"/>
                  <a:gd name="T12" fmla="*/ 615 w 1301"/>
                  <a:gd name="T13" fmla="*/ 415 h 557"/>
                  <a:gd name="T14" fmla="*/ 317 w 1301"/>
                  <a:gd name="T15" fmla="*/ 330 h 557"/>
                  <a:gd name="T16" fmla="*/ 11 w 1301"/>
                  <a:gd name="T17" fmla="*/ 443 h 557"/>
                  <a:gd name="T18" fmla="*/ 4 w 1301"/>
                  <a:gd name="T19" fmla="*/ 314 h 557"/>
                  <a:gd name="T20" fmla="*/ 116 w 1301"/>
                  <a:gd name="T21" fmla="*/ 98 h 557"/>
                  <a:gd name="T22" fmla="*/ 353 w 1301"/>
                  <a:gd name="T23" fmla="*/ 33 h 557"/>
                  <a:gd name="T24" fmla="*/ 630 w 1301"/>
                  <a:gd name="T25" fmla="*/ 21 h 557"/>
                  <a:gd name="T26" fmla="*/ 790 w 1301"/>
                  <a:gd name="T27" fmla="*/ 17 h 557"/>
                  <a:gd name="T28" fmla="*/ 1213 w 1301"/>
                  <a:gd name="T29" fmla="*/ 123 h 557"/>
                  <a:gd name="T30" fmla="*/ 1300 w 1301"/>
                  <a:gd name="T31" fmla="*/ 159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1" h="557">
                    <a:moveTo>
                      <a:pt x="1300" y="159"/>
                    </a:moveTo>
                    <a:lnTo>
                      <a:pt x="1300" y="159"/>
                    </a:lnTo>
                    <a:lnTo>
                      <a:pt x="1300" y="159"/>
                    </a:lnTo>
                    <a:lnTo>
                      <a:pt x="1300" y="159"/>
                    </a:lnTo>
                    <a:cubicBezTo>
                      <a:pt x="1254" y="282"/>
                      <a:pt x="1293" y="416"/>
                      <a:pt x="1228" y="530"/>
                    </a:cubicBezTo>
                    <a:cubicBezTo>
                      <a:pt x="1035" y="556"/>
                      <a:pt x="821" y="486"/>
                      <a:pt x="736" y="364"/>
                    </a:cubicBezTo>
                    <a:cubicBezTo>
                      <a:pt x="699" y="380"/>
                      <a:pt x="661" y="396"/>
                      <a:pt x="615" y="415"/>
                    </a:cubicBezTo>
                    <a:cubicBezTo>
                      <a:pt x="536" y="333"/>
                      <a:pt x="420" y="349"/>
                      <a:pt x="317" y="330"/>
                    </a:cubicBezTo>
                    <a:cubicBezTo>
                      <a:pt x="205" y="307"/>
                      <a:pt x="132" y="422"/>
                      <a:pt x="11" y="443"/>
                    </a:cubicBezTo>
                    <a:cubicBezTo>
                      <a:pt x="9" y="396"/>
                      <a:pt x="0" y="355"/>
                      <a:pt x="4" y="314"/>
                    </a:cubicBezTo>
                    <a:cubicBezTo>
                      <a:pt x="12" y="229"/>
                      <a:pt x="61" y="161"/>
                      <a:pt x="116" y="98"/>
                    </a:cubicBezTo>
                    <a:cubicBezTo>
                      <a:pt x="178" y="28"/>
                      <a:pt x="263" y="5"/>
                      <a:pt x="353" y="33"/>
                    </a:cubicBezTo>
                    <a:cubicBezTo>
                      <a:pt x="449" y="63"/>
                      <a:pt x="540" y="56"/>
                      <a:pt x="630" y="21"/>
                    </a:cubicBezTo>
                    <a:cubicBezTo>
                      <a:pt x="683" y="0"/>
                      <a:pt x="733" y="2"/>
                      <a:pt x="790" y="17"/>
                    </a:cubicBezTo>
                    <a:cubicBezTo>
                      <a:pt x="930" y="58"/>
                      <a:pt x="1072" y="88"/>
                      <a:pt x="1213" y="123"/>
                    </a:cubicBezTo>
                    <a:cubicBezTo>
                      <a:pt x="1240" y="128"/>
                      <a:pt x="1263" y="142"/>
                      <a:pt x="1300" y="159"/>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dirty="0">
                  <a:solidFill>
                    <a:srgbClr val="FFFFFF"/>
                  </a:solidFill>
                  <a:latin typeface="Arial" charset="0"/>
                </a:endParaRPr>
              </a:p>
            </p:txBody>
          </p:sp>
          <p:sp>
            <p:nvSpPr>
              <p:cNvPr id="122" name="Freeform 121"/>
              <p:cNvSpPr>
                <a:spLocks noChangeArrowheads="1"/>
              </p:cNvSpPr>
              <p:nvPr/>
            </p:nvSpPr>
            <p:spPr bwMode="auto">
              <a:xfrm>
                <a:off x="628651" y="3703638"/>
                <a:ext cx="479425" cy="179387"/>
              </a:xfrm>
              <a:custGeom>
                <a:avLst/>
                <a:gdLst>
                  <a:gd name="T0" fmla="*/ 1336 w 1337"/>
                  <a:gd name="T1" fmla="*/ 95 h 502"/>
                  <a:gd name="T2" fmla="*/ 1336 w 1337"/>
                  <a:gd name="T3" fmla="*/ 95 h 502"/>
                  <a:gd name="T4" fmla="*/ 1336 w 1337"/>
                  <a:gd name="T5" fmla="*/ 95 h 502"/>
                  <a:gd name="T6" fmla="*/ 1336 w 1337"/>
                  <a:gd name="T7" fmla="*/ 95 h 502"/>
                  <a:gd name="T8" fmla="*/ 1253 w 1337"/>
                  <a:gd name="T9" fmla="*/ 493 h 502"/>
                  <a:gd name="T10" fmla="*/ 1072 w 1337"/>
                  <a:gd name="T11" fmla="*/ 491 h 502"/>
                  <a:gd name="T12" fmla="*/ 823 w 1337"/>
                  <a:gd name="T13" fmla="*/ 420 h 502"/>
                  <a:gd name="T14" fmla="*/ 708 w 1337"/>
                  <a:gd name="T15" fmla="*/ 268 h 502"/>
                  <a:gd name="T16" fmla="*/ 551 w 1337"/>
                  <a:gd name="T17" fmla="*/ 353 h 502"/>
                  <a:gd name="T18" fmla="*/ 389 w 1337"/>
                  <a:gd name="T19" fmla="*/ 455 h 502"/>
                  <a:gd name="T20" fmla="*/ 326 w 1337"/>
                  <a:gd name="T21" fmla="*/ 358 h 502"/>
                  <a:gd name="T22" fmla="*/ 54 w 1337"/>
                  <a:gd name="T23" fmla="*/ 362 h 502"/>
                  <a:gd name="T24" fmla="*/ 62 w 1337"/>
                  <a:gd name="T25" fmla="*/ 127 h 502"/>
                  <a:gd name="T26" fmla="*/ 146 w 1337"/>
                  <a:gd name="T27" fmla="*/ 74 h 502"/>
                  <a:gd name="T28" fmla="*/ 345 w 1337"/>
                  <a:gd name="T29" fmla="*/ 79 h 502"/>
                  <a:gd name="T30" fmla="*/ 711 w 1337"/>
                  <a:gd name="T31" fmla="*/ 40 h 502"/>
                  <a:gd name="T32" fmla="*/ 939 w 1337"/>
                  <a:gd name="T33" fmla="*/ 19 h 502"/>
                  <a:gd name="T34" fmla="*/ 1276 w 1337"/>
                  <a:gd name="T35" fmla="*/ 74 h 502"/>
                  <a:gd name="T36" fmla="*/ 1336 w 1337"/>
                  <a:gd name="T37" fmla="*/ 95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7" h="502">
                    <a:moveTo>
                      <a:pt x="1336" y="95"/>
                    </a:moveTo>
                    <a:lnTo>
                      <a:pt x="1336" y="95"/>
                    </a:lnTo>
                    <a:lnTo>
                      <a:pt x="1336" y="95"/>
                    </a:lnTo>
                    <a:lnTo>
                      <a:pt x="1336" y="95"/>
                    </a:lnTo>
                    <a:cubicBezTo>
                      <a:pt x="1306" y="236"/>
                      <a:pt x="1279" y="362"/>
                      <a:pt x="1253" y="493"/>
                    </a:cubicBezTo>
                    <a:cubicBezTo>
                      <a:pt x="1188" y="493"/>
                      <a:pt x="1128" y="501"/>
                      <a:pt x="1072" y="491"/>
                    </a:cubicBezTo>
                    <a:cubicBezTo>
                      <a:pt x="987" y="475"/>
                      <a:pt x="904" y="448"/>
                      <a:pt x="823" y="420"/>
                    </a:cubicBezTo>
                    <a:cubicBezTo>
                      <a:pt x="754" y="395"/>
                      <a:pt x="690" y="360"/>
                      <a:pt x="708" y="268"/>
                    </a:cubicBezTo>
                    <a:cubicBezTo>
                      <a:pt x="619" y="236"/>
                      <a:pt x="612" y="337"/>
                      <a:pt x="551" y="353"/>
                    </a:cubicBezTo>
                    <a:cubicBezTo>
                      <a:pt x="496" y="367"/>
                      <a:pt x="449" y="416"/>
                      <a:pt x="389" y="455"/>
                    </a:cubicBezTo>
                    <a:cubicBezTo>
                      <a:pt x="369" y="425"/>
                      <a:pt x="351" y="395"/>
                      <a:pt x="326" y="358"/>
                    </a:cubicBezTo>
                    <a:cubicBezTo>
                      <a:pt x="239" y="367"/>
                      <a:pt x="146" y="404"/>
                      <a:pt x="54" y="362"/>
                    </a:cubicBezTo>
                    <a:cubicBezTo>
                      <a:pt x="0" y="280"/>
                      <a:pt x="23" y="201"/>
                      <a:pt x="62" y="127"/>
                    </a:cubicBezTo>
                    <a:cubicBezTo>
                      <a:pt x="75" y="102"/>
                      <a:pt x="116" y="77"/>
                      <a:pt x="146" y="74"/>
                    </a:cubicBezTo>
                    <a:cubicBezTo>
                      <a:pt x="212" y="66"/>
                      <a:pt x="285" y="58"/>
                      <a:pt x="345" y="79"/>
                    </a:cubicBezTo>
                    <a:cubicBezTo>
                      <a:pt x="476" y="127"/>
                      <a:pt x="595" y="85"/>
                      <a:pt x="711" y="40"/>
                    </a:cubicBezTo>
                    <a:cubicBezTo>
                      <a:pt x="788" y="10"/>
                      <a:pt x="856" y="0"/>
                      <a:pt x="939" y="19"/>
                    </a:cubicBezTo>
                    <a:cubicBezTo>
                      <a:pt x="1048" y="47"/>
                      <a:pt x="1163" y="56"/>
                      <a:pt x="1276" y="74"/>
                    </a:cubicBezTo>
                    <a:cubicBezTo>
                      <a:pt x="1297" y="77"/>
                      <a:pt x="1317" y="90"/>
                      <a:pt x="1336" y="9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dirty="0">
                  <a:solidFill>
                    <a:srgbClr val="FFFFFF"/>
                  </a:solidFill>
                  <a:latin typeface="Arial" charset="0"/>
                </a:endParaRPr>
              </a:p>
            </p:txBody>
          </p:sp>
          <p:sp>
            <p:nvSpPr>
              <p:cNvPr id="123" name="Freeform 122"/>
              <p:cNvSpPr>
                <a:spLocks noChangeArrowheads="1"/>
              </p:cNvSpPr>
              <p:nvPr/>
            </p:nvSpPr>
            <p:spPr bwMode="auto">
              <a:xfrm>
                <a:off x="500063" y="2725738"/>
                <a:ext cx="452438" cy="203200"/>
              </a:xfrm>
              <a:custGeom>
                <a:avLst/>
                <a:gdLst>
                  <a:gd name="T0" fmla="*/ 1262 w 1263"/>
                  <a:gd name="T1" fmla="*/ 189 h 569"/>
                  <a:gd name="T2" fmla="*/ 1262 w 1263"/>
                  <a:gd name="T3" fmla="*/ 189 h 569"/>
                  <a:gd name="T4" fmla="*/ 1262 w 1263"/>
                  <a:gd name="T5" fmla="*/ 189 h 569"/>
                  <a:gd name="T6" fmla="*/ 1262 w 1263"/>
                  <a:gd name="T7" fmla="*/ 189 h 569"/>
                  <a:gd name="T8" fmla="*/ 1212 w 1263"/>
                  <a:gd name="T9" fmla="*/ 538 h 569"/>
                  <a:gd name="T10" fmla="*/ 744 w 1263"/>
                  <a:gd name="T11" fmla="*/ 412 h 569"/>
                  <a:gd name="T12" fmla="*/ 619 w 1263"/>
                  <a:gd name="T13" fmla="*/ 440 h 569"/>
                  <a:gd name="T14" fmla="*/ 590 w 1263"/>
                  <a:gd name="T15" fmla="*/ 352 h 569"/>
                  <a:gd name="T16" fmla="*/ 578 w 1263"/>
                  <a:gd name="T17" fmla="*/ 343 h 569"/>
                  <a:gd name="T18" fmla="*/ 327 w 1263"/>
                  <a:gd name="T19" fmla="*/ 315 h 569"/>
                  <a:gd name="T20" fmla="*/ 166 w 1263"/>
                  <a:gd name="T21" fmla="*/ 379 h 569"/>
                  <a:gd name="T22" fmla="*/ 49 w 1263"/>
                  <a:gd name="T23" fmla="*/ 467 h 569"/>
                  <a:gd name="T24" fmla="*/ 15 w 1263"/>
                  <a:gd name="T25" fmla="*/ 341 h 569"/>
                  <a:gd name="T26" fmla="*/ 195 w 1263"/>
                  <a:gd name="T27" fmla="*/ 57 h 569"/>
                  <a:gd name="T28" fmla="*/ 360 w 1263"/>
                  <a:gd name="T29" fmla="*/ 27 h 569"/>
                  <a:gd name="T30" fmla="*/ 611 w 1263"/>
                  <a:gd name="T31" fmla="*/ 23 h 569"/>
                  <a:gd name="T32" fmla="*/ 714 w 1263"/>
                  <a:gd name="T33" fmla="*/ 16 h 569"/>
                  <a:gd name="T34" fmla="*/ 1212 w 1263"/>
                  <a:gd name="T35" fmla="*/ 161 h 569"/>
                  <a:gd name="T36" fmla="*/ 1262 w 1263"/>
                  <a:gd name="T37" fmla="*/ 189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3" h="569">
                    <a:moveTo>
                      <a:pt x="1262" y="189"/>
                    </a:moveTo>
                    <a:lnTo>
                      <a:pt x="1262" y="189"/>
                    </a:lnTo>
                    <a:lnTo>
                      <a:pt x="1262" y="189"/>
                    </a:lnTo>
                    <a:lnTo>
                      <a:pt x="1262" y="189"/>
                    </a:lnTo>
                    <a:cubicBezTo>
                      <a:pt x="1258" y="313"/>
                      <a:pt x="1247" y="429"/>
                      <a:pt x="1212" y="538"/>
                    </a:cubicBezTo>
                    <a:cubicBezTo>
                      <a:pt x="1060" y="568"/>
                      <a:pt x="863" y="514"/>
                      <a:pt x="744" y="412"/>
                    </a:cubicBezTo>
                    <a:cubicBezTo>
                      <a:pt x="705" y="421"/>
                      <a:pt x="664" y="429"/>
                      <a:pt x="619" y="440"/>
                    </a:cubicBezTo>
                    <a:cubicBezTo>
                      <a:pt x="608" y="405"/>
                      <a:pt x="599" y="377"/>
                      <a:pt x="590" y="352"/>
                    </a:cubicBezTo>
                    <a:cubicBezTo>
                      <a:pt x="584" y="347"/>
                      <a:pt x="581" y="343"/>
                      <a:pt x="578" y="343"/>
                    </a:cubicBezTo>
                    <a:cubicBezTo>
                      <a:pt x="494" y="333"/>
                      <a:pt x="410" y="322"/>
                      <a:pt x="327" y="315"/>
                    </a:cubicBezTo>
                    <a:cubicBezTo>
                      <a:pt x="262" y="309"/>
                      <a:pt x="212" y="336"/>
                      <a:pt x="166" y="379"/>
                    </a:cubicBezTo>
                    <a:cubicBezTo>
                      <a:pt x="129" y="412"/>
                      <a:pt x="88" y="439"/>
                      <a:pt x="49" y="467"/>
                    </a:cubicBezTo>
                    <a:cubicBezTo>
                      <a:pt x="0" y="426"/>
                      <a:pt x="2" y="385"/>
                      <a:pt x="15" y="341"/>
                    </a:cubicBezTo>
                    <a:cubicBezTo>
                      <a:pt x="46" y="228"/>
                      <a:pt x="113" y="136"/>
                      <a:pt x="195" y="57"/>
                    </a:cubicBezTo>
                    <a:cubicBezTo>
                      <a:pt x="239" y="13"/>
                      <a:pt x="300" y="0"/>
                      <a:pt x="360" y="27"/>
                    </a:cubicBezTo>
                    <a:cubicBezTo>
                      <a:pt x="446" y="62"/>
                      <a:pt x="526" y="64"/>
                      <a:pt x="611" y="23"/>
                    </a:cubicBezTo>
                    <a:cubicBezTo>
                      <a:pt x="642" y="9"/>
                      <a:pt x="686" y="5"/>
                      <a:pt x="714" y="16"/>
                    </a:cubicBezTo>
                    <a:cubicBezTo>
                      <a:pt x="875" y="84"/>
                      <a:pt x="1043" y="124"/>
                      <a:pt x="1212" y="161"/>
                    </a:cubicBezTo>
                    <a:cubicBezTo>
                      <a:pt x="1226" y="164"/>
                      <a:pt x="1239" y="177"/>
                      <a:pt x="1262" y="189"/>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dirty="0">
                  <a:solidFill>
                    <a:srgbClr val="FFFFFF"/>
                  </a:solidFill>
                  <a:latin typeface="Arial" charset="0"/>
                </a:endParaRPr>
              </a:p>
            </p:txBody>
          </p:sp>
          <p:sp>
            <p:nvSpPr>
              <p:cNvPr id="124" name="Freeform 123"/>
              <p:cNvSpPr>
                <a:spLocks noChangeArrowheads="1"/>
              </p:cNvSpPr>
              <p:nvPr/>
            </p:nvSpPr>
            <p:spPr bwMode="auto">
              <a:xfrm>
                <a:off x="441326" y="2530475"/>
                <a:ext cx="447675" cy="201612"/>
              </a:xfrm>
              <a:custGeom>
                <a:avLst/>
                <a:gdLst>
                  <a:gd name="T0" fmla="*/ 59 w 1246"/>
                  <a:gd name="T1" fmla="*/ 501 h 565"/>
                  <a:gd name="T2" fmla="*/ 59 w 1246"/>
                  <a:gd name="T3" fmla="*/ 501 h 565"/>
                  <a:gd name="T4" fmla="*/ 59 w 1246"/>
                  <a:gd name="T5" fmla="*/ 501 h 565"/>
                  <a:gd name="T6" fmla="*/ 59 w 1246"/>
                  <a:gd name="T7" fmla="*/ 501 h 565"/>
                  <a:gd name="T8" fmla="*/ 73 w 1246"/>
                  <a:gd name="T9" fmla="*/ 259 h 565"/>
                  <a:gd name="T10" fmla="*/ 242 w 1246"/>
                  <a:gd name="T11" fmla="*/ 23 h 565"/>
                  <a:gd name="T12" fmla="*/ 410 w 1246"/>
                  <a:gd name="T13" fmla="*/ 27 h 565"/>
                  <a:gd name="T14" fmla="*/ 570 w 1246"/>
                  <a:gd name="T15" fmla="*/ 27 h 565"/>
                  <a:gd name="T16" fmla="*/ 741 w 1246"/>
                  <a:gd name="T17" fmla="*/ 41 h 565"/>
                  <a:gd name="T18" fmla="*/ 1108 w 1246"/>
                  <a:gd name="T19" fmla="*/ 161 h 565"/>
                  <a:gd name="T20" fmla="*/ 1243 w 1246"/>
                  <a:gd name="T21" fmla="*/ 208 h 565"/>
                  <a:gd name="T22" fmla="*/ 1186 w 1246"/>
                  <a:gd name="T23" fmla="*/ 554 h 565"/>
                  <a:gd name="T24" fmla="*/ 767 w 1246"/>
                  <a:gd name="T25" fmla="*/ 452 h 565"/>
                  <a:gd name="T26" fmla="*/ 650 w 1246"/>
                  <a:gd name="T27" fmla="*/ 458 h 565"/>
                  <a:gd name="T28" fmla="*/ 637 w 1246"/>
                  <a:gd name="T29" fmla="*/ 331 h 565"/>
                  <a:gd name="T30" fmla="*/ 495 w 1246"/>
                  <a:gd name="T31" fmla="*/ 323 h 565"/>
                  <a:gd name="T32" fmla="*/ 377 w 1246"/>
                  <a:gd name="T33" fmla="*/ 294 h 565"/>
                  <a:gd name="T34" fmla="*/ 180 w 1246"/>
                  <a:gd name="T35" fmla="*/ 372 h 565"/>
                  <a:gd name="T36" fmla="*/ 59 w 1246"/>
                  <a:gd name="T37" fmla="*/ 50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6" h="565">
                    <a:moveTo>
                      <a:pt x="59" y="501"/>
                    </a:moveTo>
                    <a:lnTo>
                      <a:pt x="59" y="501"/>
                    </a:lnTo>
                    <a:lnTo>
                      <a:pt x="59" y="501"/>
                    </a:lnTo>
                    <a:lnTo>
                      <a:pt x="59" y="501"/>
                    </a:lnTo>
                    <a:cubicBezTo>
                      <a:pt x="0" y="398"/>
                      <a:pt x="30" y="324"/>
                      <a:pt x="73" y="259"/>
                    </a:cubicBezTo>
                    <a:cubicBezTo>
                      <a:pt x="124" y="177"/>
                      <a:pt x="187" y="101"/>
                      <a:pt x="242" y="23"/>
                    </a:cubicBezTo>
                    <a:cubicBezTo>
                      <a:pt x="301" y="4"/>
                      <a:pt x="356" y="5"/>
                      <a:pt x="410" y="27"/>
                    </a:cubicBezTo>
                    <a:cubicBezTo>
                      <a:pt x="463" y="48"/>
                      <a:pt x="518" y="48"/>
                      <a:pt x="570" y="27"/>
                    </a:cubicBezTo>
                    <a:cubicBezTo>
                      <a:pt x="630" y="0"/>
                      <a:pt x="683" y="13"/>
                      <a:pt x="741" y="41"/>
                    </a:cubicBezTo>
                    <a:cubicBezTo>
                      <a:pt x="856" y="99"/>
                      <a:pt x="978" y="143"/>
                      <a:pt x="1108" y="161"/>
                    </a:cubicBezTo>
                    <a:cubicBezTo>
                      <a:pt x="1153" y="168"/>
                      <a:pt x="1195" y="191"/>
                      <a:pt x="1243" y="208"/>
                    </a:cubicBezTo>
                    <a:cubicBezTo>
                      <a:pt x="1227" y="326"/>
                      <a:pt x="1245" y="441"/>
                      <a:pt x="1186" y="554"/>
                    </a:cubicBezTo>
                    <a:cubicBezTo>
                      <a:pt x="1038" y="564"/>
                      <a:pt x="900" y="534"/>
                      <a:pt x="767" y="452"/>
                    </a:cubicBezTo>
                    <a:cubicBezTo>
                      <a:pt x="735" y="453"/>
                      <a:pt x="696" y="455"/>
                      <a:pt x="650" y="458"/>
                    </a:cubicBezTo>
                    <a:cubicBezTo>
                      <a:pt x="644" y="414"/>
                      <a:pt x="641" y="372"/>
                      <a:pt x="637" y="331"/>
                    </a:cubicBezTo>
                    <a:cubicBezTo>
                      <a:pt x="593" y="268"/>
                      <a:pt x="541" y="296"/>
                      <a:pt x="495" y="323"/>
                    </a:cubicBezTo>
                    <a:cubicBezTo>
                      <a:pt x="452" y="312"/>
                      <a:pt x="414" y="299"/>
                      <a:pt x="377" y="294"/>
                    </a:cubicBezTo>
                    <a:cubicBezTo>
                      <a:pt x="295" y="280"/>
                      <a:pt x="231" y="307"/>
                      <a:pt x="180" y="372"/>
                    </a:cubicBezTo>
                    <a:cubicBezTo>
                      <a:pt x="146" y="414"/>
                      <a:pt x="105" y="452"/>
                      <a:pt x="59" y="50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dirty="0">
                  <a:solidFill>
                    <a:srgbClr val="FFFFFF"/>
                  </a:solidFill>
                  <a:latin typeface="Arial" charset="0"/>
                </a:endParaRPr>
              </a:p>
            </p:txBody>
          </p:sp>
          <p:sp>
            <p:nvSpPr>
              <p:cNvPr id="125" name="Freeform 124"/>
              <p:cNvSpPr>
                <a:spLocks noChangeArrowheads="1"/>
              </p:cNvSpPr>
              <p:nvPr/>
            </p:nvSpPr>
            <p:spPr bwMode="auto">
              <a:xfrm>
                <a:off x="407988" y="2347913"/>
                <a:ext cx="433388" cy="203200"/>
              </a:xfrm>
              <a:custGeom>
                <a:avLst/>
                <a:gdLst>
                  <a:gd name="T0" fmla="*/ 241 w 1209"/>
                  <a:gd name="T1" fmla="*/ 26 h 571"/>
                  <a:gd name="T2" fmla="*/ 241 w 1209"/>
                  <a:gd name="T3" fmla="*/ 26 h 571"/>
                  <a:gd name="T4" fmla="*/ 241 w 1209"/>
                  <a:gd name="T5" fmla="*/ 26 h 571"/>
                  <a:gd name="T6" fmla="*/ 241 w 1209"/>
                  <a:gd name="T7" fmla="*/ 26 h 571"/>
                  <a:gd name="T8" fmla="*/ 463 w 1209"/>
                  <a:gd name="T9" fmla="*/ 44 h 571"/>
                  <a:gd name="T10" fmla="*/ 584 w 1209"/>
                  <a:gd name="T11" fmla="*/ 1 h 571"/>
                  <a:gd name="T12" fmla="*/ 609 w 1209"/>
                  <a:gd name="T13" fmla="*/ 1 h 571"/>
                  <a:gd name="T14" fmla="*/ 1208 w 1209"/>
                  <a:gd name="T15" fmla="*/ 198 h 571"/>
                  <a:gd name="T16" fmla="*/ 1174 w 1209"/>
                  <a:gd name="T17" fmla="*/ 528 h 571"/>
                  <a:gd name="T18" fmla="*/ 666 w 1209"/>
                  <a:gd name="T19" fmla="*/ 466 h 571"/>
                  <a:gd name="T20" fmla="*/ 666 w 1209"/>
                  <a:gd name="T21" fmla="*/ 466 h 571"/>
                  <a:gd name="T22" fmla="*/ 666 w 1209"/>
                  <a:gd name="T23" fmla="*/ 299 h 571"/>
                  <a:gd name="T24" fmla="*/ 666 w 1209"/>
                  <a:gd name="T25" fmla="*/ 299 h 571"/>
                  <a:gd name="T26" fmla="*/ 583 w 1209"/>
                  <a:gd name="T27" fmla="*/ 245 h 571"/>
                  <a:gd name="T28" fmla="*/ 515 w 1209"/>
                  <a:gd name="T29" fmla="*/ 307 h 571"/>
                  <a:gd name="T30" fmla="*/ 294 w 1209"/>
                  <a:gd name="T31" fmla="*/ 279 h 571"/>
                  <a:gd name="T32" fmla="*/ 59 w 1209"/>
                  <a:gd name="T33" fmla="*/ 537 h 571"/>
                  <a:gd name="T34" fmla="*/ 88 w 1209"/>
                  <a:gd name="T35" fmla="*/ 275 h 571"/>
                  <a:gd name="T36" fmla="*/ 241 w 1209"/>
                  <a:gd name="T37" fmla="*/ 26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571">
                    <a:moveTo>
                      <a:pt x="241" y="26"/>
                    </a:moveTo>
                    <a:lnTo>
                      <a:pt x="241" y="26"/>
                    </a:lnTo>
                    <a:lnTo>
                      <a:pt x="241" y="26"/>
                    </a:lnTo>
                    <a:lnTo>
                      <a:pt x="241" y="26"/>
                    </a:lnTo>
                    <a:cubicBezTo>
                      <a:pt x="297" y="1"/>
                      <a:pt x="297" y="1"/>
                      <a:pt x="463" y="44"/>
                    </a:cubicBezTo>
                    <a:cubicBezTo>
                      <a:pt x="503" y="30"/>
                      <a:pt x="543" y="15"/>
                      <a:pt x="584" y="1"/>
                    </a:cubicBezTo>
                    <a:cubicBezTo>
                      <a:pt x="588" y="0"/>
                      <a:pt x="591" y="1"/>
                      <a:pt x="609" y="1"/>
                    </a:cubicBezTo>
                    <a:cubicBezTo>
                      <a:pt x="776" y="124"/>
                      <a:pt x="993" y="140"/>
                      <a:pt x="1208" y="198"/>
                    </a:cubicBezTo>
                    <a:cubicBezTo>
                      <a:pt x="1195" y="311"/>
                      <a:pt x="1185" y="419"/>
                      <a:pt x="1174" y="528"/>
                    </a:cubicBezTo>
                    <a:cubicBezTo>
                      <a:pt x="991" y="570"/>
                      <a:pt x="837" y="471"/>
                      <a:pt x="666" y="466"/>
                    </a:cubicBezTo>
                    <a:lnTo>
                      <a:pt x="666" y="466"/>
                    </a:lnTo>
                    <a:lnTo>
                      <a:pt x="666" y="299"/>
                    </a:lnTo>
                    <a:lnTo>
                      <a:pt x="666" y="299"/>
                    </a:lnTo>
                    <a:cubicBezTo>
                      <a:pt x="638" y="280"/>
                      <a:pt x="613" y="265"/>
                      <a:pt x="583" y="245"/>
                    </a:cubicBezTo>
                    <a:cubicBezTo>
                      <a:pt x="559" y="266"/>
                      <a:pt x="536" y="286"/>
                      <a:pt x="515" y="307"/>
                    </a:cubicBezTo>
                    <a:cubicBezTo>
                      <a:pt x="435" y="297"/>
                      <a:pt x="358" y="286"/>
                      <a:pt x="294" y="279"/>
                    </a:cubicBezTo>
                    <a:cubicBezTo>
                      <a:pt x="175" y="337"/>
                      <a:pt x="159" y="468"/>
                      <a:pt x="59" y="537"/>
                    </a:cubicBezTo>
                    <a:cubicBezTo>
                      <a:pt x="0" y="438"/>
                      <a:pt x="36" y="357"/>
                      <a:pt x="88" y="275"/>
                    </a:cubicBezTo>
                    <a:cubicBezTo>
                      <a:pt x="135" y="196"/>
                      <a:pt x="186" y="116"/>
                      <a:pt x="241" y="26"/>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dirty="0">
                  <a:solidFill>
                    <a:srgbClr val="FFFFFF"/>
                  </a:solidFill>
                  <a:latin typeface="Arial" charset="0"/>
                </a:endParaRPr>
              </a:p>
            </p:txBody>
          </p:sp>
          <p:sp>
            <p:nvSpPr>
              <p:cNvPr id="126" name="Freeform 125"/>
              <p:cNvSpPr>
                <a:spLocks noChangeArrowheads="1"/>
              </p:cNvSpPr>
              <p:nvPr/>
            </p:nvSpPr>
            <p:spPr bwMode="auto">
              <a:xfrm>
                <a:off x="382588" y="2152650"/>
                <a:ext cx="411163" cy="219075"/>
              </a:xfrm>
              <a:custGeom>
                <a:avLst/>
                <a:gdLst>
                  <a:gd name="T0" fmla="*/ 178 w 1145"/>
                  <a:gd name="T1" fmla="*/ 68 h 613"/>
                  <a:gd name="T2" fmla="*/ 178 w 1145"/>
                  <a:gd name="T3" fmla="*/ 68 h 613"/>
                  <a:gd name="T4" fmla="*/ 178 w 1145"/>
                  <a:gd name="T5" fmla="*/ 68 h 613"/>
                  <a:gd name="T6" fmla="*/ 178 w 1145"/>
                  <a:gd name="T7" fmla="*/ 68 h 613"/>
                  <a:gd name="T8" fmla="*/ 388 w 1145"/>
                  <a:gd name="T9" fmla="*/ 71 h 613"/>
                  <a:gd name="T10" fmla="*/ 493 w 1145"/>
                  <a:gd name="T11" fmla="*/ 29 h 613"/>
                  <a:gd name="T12" fmla="*/ 808 w 1145"/>
                  <a:gd name="T13" fmla="*/ 154 h 613"/>
                  <a:gd name="T14" fmla="*/ 1131 w 1145"/>
                  <a:gd name="T15" fmla="*/ 211 h 613"/>
                  <a:gd name="T16" fmla="*/ 1120 w 1145"/>
                  <a:gd name="T17" fmla="*/ 534 h 613"/>
                  <a:gd name="T18" fmla="*/ 667 w 1145"/>
                  <a:gd name="T19" fmla="*/ 509 h 613"/>
                  <a:gd name="T20" fmla="*/ 669 w 1145"/>
                  <a:gd name="T21" fmla="*/ 297 h 613"/>
                  <a:gd name="T22" fmla="*/ 576 w 1145"/>
                  <a:gd name="T23" fmla="*/ 223 h 613"/>
                  <a:gd name="T24" fmla="*/ 495 w 1145"/>
                  <a:gd name="T25" fmla="*/ 323 h 613"/>
                  <a:gd name="T26" fmla="*/ 354 w 1145"/>
                  <a:gd name="T27" fmla="*/ 301 h 613"/>
                  <a:gd name="T28" fmla="*/ 171 w 1145"/>
                  <a:gd name="T29" fmla="*/ 389 h 613"/>
                  <a:gd name="T30" fmla="*/ 87 w 1145"/>
                  <a:gd name="T31" fmla="*/ 557 h 613"/>
                  <a:gd name="T32" fmla="*/ 50 w 1145"/>
                  <a:gd name="T33" fmla="*/ 612 h 613"/>
                  <a:gd name="T34" fmla="*/ 30 w 1145"/>
                  <a:gd name="T35" fmla="*/ 407 h 613"/>
                  <a:gd name="T36" fmla="*/ 55 w 1145"/>
                  <a:gd name="T37" fmla="*/ 353 h 613"/>
                  <a:gd name="T38" fmla="*/ 178 w 1145"/>
                  <a:gd name="T39" fmla="*/ 6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5" h="613">
                    <a:moveTo>
                      <a:pt x="178" y="68"/>
                    </a:moveTo>
                    <a:lnTo>
                      <a:pt x="178" y="68"/>
                    </a:lnTo>
                    <a:lnTo>
                      <a:pt x="178" y="68"/>
                    </a:lnTo>
                    <a:lnTo>
                      <a:pt x="178" y="68"/>
                    </a:lnTo>
                    <a:cubicBezTo>
                      <a:pt x="265" y="0"/>
                      <a:pt x="324" y="48"/>
                      <a:pt x="388" y="71"/>
                    </a:cubicBezTo>
                    <a:cubicBezTo>
                      <a:pt x="427" y="55"/>
                      <a:pt x="466" y="39"/>
                      <a:pt x="493" y="29"/>
                    </a:cubicBezTo>
                    <a:cubicBezTo>
                      <a:pt x="605" y="73"/>
                      <a:pt x="703" y="124"/>
                      <a:pt x="808" y="154"/>
                    </a:cubicBezTo>
                    <a:cubicBezTo>
                      <a:pt x="911" y="182"/>
                      <a:pt x="1022" y="193"/>
                      <a:pt x="1131" y="211"/>
                    </a:cubicBezTo>
                    <a:cubicBezTo>
                      <a:pt x="1133" y="325"/>
                      <a:pt x="1144" y="430"/>
                      <a:pt x="1120" y="534"/>
                    </a:cubicBezTo>
                    <a:cubicBezTo>
                      <a:pt x="961" y="557"/>
                      <a:pt x="815" y="532"/>
                      <a:pt x="667" y="509"/>
                    </a:cubicBezTo>
                    <a:cubicBezTo>
                      <a:pt x="632" y="440"/>
                      <a:pt x="673" y="377"/>
                      <a:pt x="669" y="297"/>
                    </a:cubicBezTo>
                    <a:cubicBezTo>
                      <a:pt x="644" y="278"/>
                      <a:pt x="612" y="253"/>
                      <a:pt x="576" y="223"/>
                    </a:cubicBezTo>
                    <a:cubicBezTo>
                      <a:pt x="545" y="262"/>
                      <a:pt x="520" y="292"/>
                      <a:pt x="495" y="323"/>
                    </a:cubicBezTo>
                    <a:cubicBezTo>
                      <a:pt x="447" y="315"/>
                      <a:pt x="401" y="308"/>
                      <a:pt x="354" y="301"/>
                    </a:cubicBezTo>
                    <a:cubicBezTo>
                      <a:pt x="258" y="287"/>
                      <a:pt x="217" y="306"/>
                      <a:pt x="171" y="389"/>
                    </a:cubicBezTo>
                    <a:cubicBezTo>
                      <a:pt x="140" y="444"/>
                      <a:pt x="116" y="500"/>
                      <a:pt x="87" y="557"/>
                    </a:cubicBezTo>
                    <a:cubicBezTo>
                      <a:pt x="80" y="574"/>
                      <a:pt x="66" y="588"/>
                      <a:pt x="50" y="612"/>
                    </a:cubicBezTo>
                    <a:cubicBezTo>
                      <a:pt x="0" y="541"/>
                      <a:pt x="16" y="474"/>
                      <a:pt x="30" y="407"/>
                    </a:cubicBezTo>
                    <a:cubicBezTo>
                      <a:pt x="33" y="387"/>
                      <a:pt x="43" y="369"/>
                      <a:pt x="55" y="353"/>
                    </a:cubicBezTo>
                    <a:cubicBezTo>
                      <a:pt x="124" y="267"/>
                      <a:pt x="179" y="174"/>
                      <a:pt x="178" y="6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dirty="0">
                  <a:solidFill>
                    <a:srgbClr val="FFFFFF"/>
                  </a:solidFill>
                  <a:latin typeface="Arial" charset="0"/>
                </a:endParaRPr>
              </a:p>
            </p:txBody>
          </p:sp>
          <p:sp>
            <p:nvSpPr>
              <p:cNvPr id="127" name="Freeform 126"/>
              <p:cNvSpPr>
                <a:spLocks noChangeArrowheads="1"/>
              </p:cNvSpPr>
              <p:nvPr/>
            </p:nvSpPr>
            <p:spPr bwMode="auto">
              <a:xfrm>
                <a:off x="407988" y="1993900"/>
                <a:ext cx="409575" cy="200025"/>
              </a:xfrm>
              <a:custGeom>
                <a:avLst/>
                <a:gdLst>
                  <a:gd name="T0" fmla="*/ 1135 w 1141"/>
                  <a:gd name="T1" fmla="*/ 242 h 561"/>
                  <a:gd name="T2" fmla="*/ 1135 w 1141"/>
                  <a:gd name="T3" fmla="*/ 242 h 561"/>
                  <a:gd name="T4" fmla="*/ 1135 w 1141"/>
                  <a:gd name="T5" fmla="*/ 242 h 561"/>
                  <a:gd name="T6" fmla="*/ 1135 w 1141"/>
                  <a:gd name="T7" fmla="*/ 242 h 561"/>
                  <a:gd name="T8" fmla="*/ 1085 w 1141"/>
                  <a:gd name="T9" fmla="*/ 560 h 561"/>
                  <a:gd name="T10" fmla="*/ 614 w 1141"/>
                  <a:gd name="T11" fmla="*/ 484 h 561"/>
                  <a:gd name="T12" fmla="*/ 659 w 1141"/>
                  <a:gd name="T13" fmla="*/ 295 h 561"/>
                  <a:gd name="T14" fmla="*/ 577 w 1141"/>
                  <a:gd name="T15" fmla="*/ 222 h 561"/>
                  <a:gd name="T16" fmla="*/ 481 w 1141"/>
                  <a:gd name="T17" fmla="*/ 307 h 561"/>
                  <a:gd name="T18" fmla="*/ 392 w 1141"/>
                  <a:gd name="T19" fmla="*/ 288 h 561"/>
                  <a:gd name="T20" fmla="*/ 152 w 1141"/>
                  <a:gd name="T21" fmla="*/ 376 h 561"/>
                  <a:gd name="T22" fmla="*/ 40 w 1141"/>
                  <a:gd name="T23" fmla="*/ 515 h 561"/>
                  <a:gd name="T24" fmla="*/ 90 w 1141"/>
                  <a:gd name="T25" fmla="*/ 274 h 561"/>
                  <a:gd name="T26" fmla="*/ 232 w 1141"/>
                  <a:gd name="T27" fmla="*/ 25 h 561"/>
                  <a:gd name="T28" fmla="*/ 317 w 1141"/>
                  <a:gd name="T29" fmla="*/ 8 h 561"/>
                  <a:gd name="T30" fmla="*/ 563 w 1141"/>
                  <a:gd name="T31" fmla="*/ 6 h 561"/>
                  <a:gd name="T32" fmla="*/ 1135 w 1141"/>
                  <a:gd name="T33" fmla="*/ 242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561">
                    <a:moveTo>
                      <a:pt x="1135" y="242"/>
                    </a:moveTo>
                    <a:lnTo>
                      <a:pt x="1135" y="242"/>
                    </a:lnTo>
                    <a:lnTo>
                      <a:pt x="1135" y="242"/>
                    </a:lnTo>
                    <a:lnTo>
                      <a:pt x="1135" y="242"/>
                    </a:lnTo>
                    <a:cubicBezTo>
                      <a:pt x="1140" y="358"/>
                      <a:pt x="1125" y="455"/>
                      <a:pt x="1085" y="560"/>
                    </a:cubicBezTo>
                    <a:cubicBezTo>
                      <a:pt x="928" y="544"/>
                      <a:pt x="774" y="525"/>
                      <a:pt x="614" y="484"/>
                    </a:cubicBezTo>
                    <a:cubicBezTo>
                      <a:pt x="631" y="420"/>
                      <a:pt x="643" y="369"/>
                      <a:pt x="659" y="295"/>
                    </a:cubicBezTo>
                    <a:cubicBezTo>
                      <a:pt x="639" y="277"/>
                      <a:pt x="611" y="252"/>
                      <a:pt x="577" y="222"/>
                    </a:cubicBezTo>
                    <a:cubicBezTo>
                      <a:pt x="542" y="254"/>
                      <a:pt x="513" y="279"/>
                      <a:pt x="481" y="307"/>
                    </a:cubicBezTo>
                    <a:cubicBezTo>
                      <a:pt x="452" y="302"/>
                      <a:pt x="422" y="295"/>
                      <a:pt x="392" y="288"/>
                    </a:cubicBezTo>
                    <a:cubicBezTo>
                      <a:pt x="264" y="256"/>
                      <a:pt x="228" y="272"/>
                      <a:pt x="152" y="376"/>
                    </a:cubicBezTo>
                    <a:cubicBezTo>
                      <a:pt x="120" y="422"/>
                      <a:pt x="102" y="482"/>
                      <a:pt x="40" y="515"/>
                    </a:cubicBezTo>
                    <a:cubicBezTo>
                      <a:pt x="0" y="418"/>
                      <a:pt x="32" y="339"/>
                      <a:pt x="90" y="274"/>
                    </a:cubicBezTo>
                    <a:cubicBezTo>
                      <a:pt x="154" y="199"/>
                      <a:pt x="226" y="132"/>
                      <a:pt x="232" y="25"/>
                    </a:cubicBezTo>
                    <a:cubicBezTo>
                      <a:pt x="266" y="17"/>
                      <a:pt x="297" y="0"/>
                      <a:pt x="317" y="8"/>
                    </a:cubicBezTo>
                    <a:cubicBezTo>
                      <a:pt x="401" y="44"/>
                      <a:pt x="481" y="60"/>
                      <a:pt x="563" y="6"/>
                    </a:cubicBezTo>
                    <a:cubicBezTo>
                      <a:pt x="727" y="162"/>
                      <a:pt x="937" y="181"/>
                      <a:pt x="1135" y="24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dirty="0">
                  <a:solidFill>
                    <a:srgbClr val="FFFFFF"/>
                  </a:solidFill>
                  <a:latin typeface="Arial" charset="0"/>
                </a:endParaRPr>
              </a:p>
            </p:txBody>
          </p:sp>
          <p:sp>
            <p:nvSpPr>
              <p:cNvPr id="128" name="Freeform 127"/>
              <p:cNvSpPr>
                <a:spLocks noChangeArrowheads="1"/>
              </p:cNvSpPr>
              <p:nvPr/>
            </p:nvSpPr>
            <p:spPr bwMode="auto">
              <a:xfrm>
                <a:off x="442913" y="1852613"/>
                <a:ext cx="400050" cy="187325"/>
              </a:xfrm>
              <a:custGeom>
                <a:avLst/>
                <a:gdLst>
                  <a:gd name="T0" fmla="*/ 557 w 1114"/>
                  <a:gd name="T1" fmla="*/ 8 h 523"/>
                  <a:gd name="T2" fmla="*/ 557 w 1114"/>
                  <a:gd name="T3" fmla="*/ 8 h 523"/>
                  <a:gd name="T4" fmla="*/ 557 w 1114"/>
                  <a:gd name="T5" fmla="*/ 8 h 523"/>
                  <a:gd name="T6" fmla="*/ 557 w 1114"/>
                  <a:gd name="T7" fmla="*/ 8 h 523"/>
                  <a:gd name="T8" fmla="*/ 1095 w 1114"/>
                  <a:gd name="T9" fmla="*/ 214 h 523"/>
                  <a:gd name="T10" fmla="*/ 1045 w 1114"/>
                  <a:gd name="T11" fmla="*/ 522 h 523"/>
                  <a:gd name="T12" fmla="*/ 586 w 1114"/>
                  <a:gd name="T13" fmla="*/ 463 h 523"/>
                  <a:gd name="T14" fmla="*/ 607 w 1114"/>
                  <a:gd name="T15" fmla="*/ 292 h 523"/>
                  <a:gd name="T16" fmla="*/ 520 w 1114"/>
                  <a:gd name="T17" fmla="*/ 233 h 523"/>
                  <a:gd name="T18" fmla="*/ 442 w 1114"/>
                  <a:gd name="T19" fmla="*/ 306 h 523"/>
                  <a:gd name="T20" fmla="*/ 417 w 1114"/>
                  <a:gd name="T21" fmla="*/ 307 h 523"/>
                  <a:gd name="T22" fmla="*/ 100 w 1114"/>
                  <a:gd name="T23" fmla="*/ 416 h 523"/>
                  <a:gd name="T24" fmla="*/ 45 w 1114"/>
                  <a:gd name="T25" fmla="*/ 484 h 523"/>
                  <a:gd name="T26" fmla="*/ 70 w 1114"/>
                  <a:gd name="T27" fmla="*/ 279 h 523"/>
                  <a:gd name="T28" fmla="*/ 139 w 1114"/>
                  <a:gd name="T29" fmla="*/ 200 h 523"/>
                  <a:gd name="T30" fmla="*/ 208 w 1114"/>
                  <a:gd name="T31" fmla="*/ 94 h 523"/>
                  <a:gd name="T32" fmla="*/ 351 w 1114"/>
                  <a:gd name="T33" fmla="*/ 27 h 523"/>
                  <a:gd name="T34" fmla="*/ 422 w 1114"/>
                  <a:gd name="T35" fmla="*/ 52 h 523"/>
                  <a:gd name="T36" fmla="*/ 557 w 1114"/>
                  <a:gd name="T37" fmla="*/ 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4" h="523">
                    <a:moveTo>
                      <a:pt x="557" y="8"/>
                    </a:moveTo>
                    <a:lnTo>
                      <a:pt x="557" y="8"/>
                    </a:lnTo>
                    <a:lnTo>
                      <a:pt x="557" y="8"/>
                    </a:lnTo>
                    <a:lnTo>
                      <a:pt x="557" y="8"/>
                    </a:lnTo>
                    <a:cubicBezTo>
                      <a:pt x="710" y="145"/>
                      <a:pt x="912" y="161"/>
                      <a:pt x="1095" y="214"/>
                    </a:cubicBezTo>
                    <a:cubicBezTo>
                      <a:pt x="1113" y="341"/>
                      <a:pt x="1103" y="414"/>
                      <a:pt x="1045" y="522"/>
                    </a:cubicBezTo>
                    <a:cubicBezTo>
                      <a:pt x="898" y="502"/>
                      <a:pt x="748" y="482"/>
                      <a:pt x="586" y="463"/>
                    </a:cubicBezTo>
                    <a:cubicBezTo>
                      <a:pt x="593" y="403"/>
                      <a:pt x="600" y="351"/>
                      <a:pt x="607" y="292"/>
                    </a:cubicBezTo>
                    <a:cubicBezTo>
                      <a:pt x="580" y="274"/>
                      <a:pt x="553" y="257"/>
                      <a:pt x="520" y="233"/>
                    </a:cubicBezTo>
                    <a:cubicBezTo>
                      <a:pt x="491" y="262"/>
                      <a:pt x="465" y="285"/>
                      <a:pt x="442" y="306"/>
                    </a:cubicBezTo>
                    <a:cubicBezTo>
                      <a:pt x="431" y="307"/>
                      <a:pt x="424" y="309"/>
                      <a:pt x="417" y="307"/>
                    </a:cubicBezTo>
                    <a:cubicBezTo>
                      <a:pt x="226" y="258"/>
                      <a:pt x="210" y="263"/>
                      <a:pt x="100" y="416"/>
                    </a:cubicBezTo>
                    <a:cubicBezTo>
                      <a:pt x="86" y="437"/>
                      <a:pt x="68" y="456"/>
                      <a:pt x="45" y="484"/>
                    </a:cubicBezTo>
                    <a:cubicBezTo>
                      <a:pt x="0" y="399"/>
                      <a:pt x="34" y="337"/>
                      <a:pt x="70" y="279"/>
                    </a:cubicBezTo>
                    <a:cubicBezTo>
                      <a:pt x="87" y="249"/>
                      <a:pt x="119" y="228"/>
                      <a:pt x="139" y="200"/>
                    </a:cubicBezTo>
                    <a:cubicBezTo>
                      <a:pt x="166" y="166"/>
                      <a:pt x="191" y="131"/>
                      <a:pt x="208" y="94"/>
                    </a:cubicBezTo>
                    <a:cubicBezTo>
                      <a:pt x="246" y="9"/>
                      <a:pt x="260" y="0"/>
                      <a:pt x="351" y="27"/>
                    </a:cubicBezTo>
                    <a:cubicBezTo>
                      <a:pt x="374" y="34"/>
                      <a:pt x="395" y="42"/>
                      <a:pt x="422" y="52"/>
                    </a:cubicBezTo>
                    <a:cubicBezTo>
                      <a:pt x="463" y="37"/>
                      <a:pt x="508" y="23"/>
                      <a:pt x="557" y="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dirty="0">
                  <a:solidFill>
                    <a:srgbClr val="FFFFFF"/>
                  </a:solidFill>
                  <a:latin typeface="Arial" charset="0"/>
                </a:endParaRPr>
              </a:p>
            </p:txBody>
          </p:sp>
          <p:sp>
            <p:nvSpPr>
              <p:cNvPr id="129" name="Freeform 128"/>
              <p:cNvSpPr>
                <a:spLocks noChangeArrowheads="1"/>
              </p:cNvSpPr>
              <p:nvPr/>
            </p:nvSpPr>
            <p:spPr bwMode="auto">
              <a:xfrm>
                <a:off x="485776" y="1717675"/>
                <a:ext cx="382588" cy="168275"/>
              </a:xfrm>
              <a:custGeom>
                <a:avLst/>
                <a:gdLst>
                  <a:gd name="T0" fmla="*/ 1059 w 1067"/>
                  <a:gd name="T1" fmla="*/ 185 h 473"/>
                  <a:gd name="T2" fmla="*/ 1059 w 1067"/>
                  <a:gd name="T3" fmla="*/ 185 h 473"/>
                  <a:gd name="T4" fmla="*/ 1059 w 1067"/>
                  <a:gd name="T5" fmla="*/ 185 h 473"/>
                  <a:gd name="T6" fmla="*/ 1059 w 1067"/>
                  <a:gd name="T7" fmla="*/ 185 h 473"/>
                  <a:gd name="T8" fmla="*/ 1004 w 1067"/>
                  <a:gd name="T9" fmla="*/ 472 h 473"/>
                  <a:gd name="T10" fmla="*/ 545 w 1067"/>
                  <a:gd name="T11" fmla="*/ 420 h 473"/>
                  <a:gd name="T12" fmla="*/ 545 w 1067"/>
                  <a:gd name="T13" fmla="*/ 420 h 473"/>
                  <a:gd name="T14" fmla="*/ 545 w 1067"/>
                  <a:gd name="T15" fmla="*/ 283 h 473"/>
                  <a:gd name="T16" fmla="*/ 545 w 1067"/>
                  <a:gd name="T17" fmla="*/ 283 h 473"/>
                  <a:gd name="T18" fmla="*/ 449 w 1067"/>
                  <a:gd name="T19" fmla="*/ 213 h 473"/>
                  <a:gd name="T20" fmla="*/ 399 w 1067"/>
                  <a:gd name="T21" fmla="*/ 291 h 473"/>
                  <a:gd name="T22" fmla="*/ 317 w 1067"/>
                  <a:gd name="T23" fmla="*/ 288 h 473"/>
                  <a:gd name="T24" fmla="*/ 77 w 1067"/>
                  <a:gd name="T25" fmla="*/ 378 h 473"/>
                  <a:gd name="T26" fmla="*/ 34 w 1067"/>
                  <a:gd name="T27" fmla="*/ 433 h 473"/>
                  <a:gd name="T28" fmla="*/ 75 w 1067"/>
                  <a:gd name="T29" fmla="*/ 219 h 473"/>
                  <a:gd name="T30" fmla="*/ 245 w 1067"/>
                  <a:gd name="T31" fmla="*/ 16 h 473"/>
                  <a:gd name="T32" fmla="*/ 287 w 1067"/>
                  <a:gd name="T33" fmla="*/ 10 h 473"/>
                  <a:gd name="T34" fmla="*/ 481 w 1067"/>
                  <a:gd name="T35" fmla="*/ 9 h 473"/>
                  <a:gd name="T36" fmla="*/ 549 w 1067"/>
                  <a:gd name="T37" fmla="*/ 14 h 473"/>
                  <a:gd name="T38" fmla="*/ 1005 w 1067"/>
                  <a:gd name="T39" fmla="*/ 164 h 473"/>
                  <a:gd name="T40" fmla="*/ 1059 w 1067"/>
                  <a:gd name="T41" fmla="*/ 18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7" h="473">
                    <a:moveTo>
                      <a:pt x="1059" y="185"/>
                    </a:moveTo>
                    <a:lnTo>
                      <a:pt x="1059" y="185"/>
                    </a:lnTo>
                    <a:lnTo>
                      <a:pt x="1059" y="185"/>
                    </a:lnTo>
                    <a:lnTo>
                      <a:pt x="1059" y="185"/>
                    </a:lnTo>
                    <a:cubicBezTo>
                      <a:pt x="1066" y="291"/>
                      <a:pt x="1059" y="385"/>
                      <a:pt x="1004" y="472"/>
                    </a:cubicBezTo>
                    <a:cubicBezTo>
                      <a:pt x="850" y="454"/>
                      <a:pt x="703" y="438"/>
                      <a:pt x="545" y="420"/>
                    </a:cubicBezTo>
                    <a:lnTo>
                      <a:pt x="545" y="420"/>
                    </a:lnTo>
                    <a:lnTo>
                      <a:pt x="545" y="283"/>
                    </a:lnTo>
                    <a:lnTo>
                      <a:pt x="545" y="283"/>
                    </a:lnTo>
                    <a:cubicBezTo>
                      <a:pt x="517" y="261"/>
                      <a:pt x="488" y="242"/>
                      <a:pt x="449" y="213"/>
                    </a:cubicBezTo>
                    <a:cubicBezTo>
                      <a:pt x="432" y="242"/>
                      <a:pt x="414" y="270"/>
                      <a:pt x="399" y="291"/>
                    </a:cubicBezTo>
                    <a:cubicBezTo>
                      <a:pt x="364" y="289"/>
                      <a:pt x="339" y="295"/>
                      <a:pt x="317" y="288"/>
                    </a:cubicBezTo>
                    <a:cubicBezTo>
                      <a:pt x="210" y="253"/>
                      <a:pt x="132" y="283"/>
                      <a:pt x="77" y="378"/>
                    </a:cubicBezTo>
                    <a:cubicBezTo>
                      <a:pt x="66" y="399"/>
                      <a:pt x="54" y="418"/>
                      <a:pt x="34" y="433"/>
                    </a:cubicBezTo>
                    <a:cubicBezTo>
                      <a:pt x="0" y="344"/>
                      <a:pt x="22" y="279"/>
                      <a:pt x="75" y="219"/>
                    </a:cubicBezTo>
                    <a:cubicBezTo>
                      <a:pt x="129" y="159"/>
                      <a:pt x="179" y="95"/>
                      <a:pt x="245" y="16"/>
                    </a:cubicBezTo>
                    <a:cubicBezTo>
                      <a:pt x="241" y="16"/>
                      <a:pt x="266" y="5"/>
                      <a:pt x="287" y="10"/>
                    </a:cubicBezTo>
                    <a:cubicBezTo>
                      <a:pt x="353" y="32"/>
                      <a:pt x="416" y="44"/>
                      <a:pt x="481" y="9"/>
                    </a:cubicBezTo>
                    <a:cubicBezTo>
                      <a:pt x="499" y="0"/>
                      <a:pt x="533" y="4"/>
                      <a:pt x="549" y="14"/>
                    </a:cubicBezTo>
                    <a:cubicBezTo>
                      <a:pt x="691" y="98"/>
                      <a:pt x="845" y="138"/>
                      <a:pt x="1005" y="164"/>
                    </a:cubicBezTo>
                    <a:cubicBezTo>
                      <a:pt x="1021" y="166"/>
                      <a:pt x="1035" y="177"/>
                      <a:pt x="1059" y="18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dirty="0">
                  <a:solidFill>
                    <a:srgbClr val="FFFFFF"/>
                  </a:solidFill>
                  <a:latin typeface="Arial" charset="0"/>
                </a:endParaRPr>
              </a:p>
            </p:txBody>
          </p:sp>
          <p:sp>
            <p:nvSpPr>
              <p:cNvPr id="130" name="Freeform 129"/>
              <p:cNvSpPr>
                <a:spLocks noChangeArrowheads="1"/>
              </p:cNvSpPr>
              <p:nvPr/>
            </p:nvSpPr>
            <p:spPr bwMode="auto">
              <a:xfrm>
                <a:off x="520701" y="1577975"/>
                <a:ext cx="374650" cy="153987"/>
              </a:xfrm>
              <a:custGeom>
                <a:avLst/>
                <a:gdLst>
                  <a:gd name="T0" fmla="*/ 327 w 1043"/>
                  <a:gd name="T1" fmla="*/ 304 h 434"/>
                  <a:gd name="T2" fmla="*/ 327 w 1043"/>
                  <a:gd name="T3" fmla="*/ 304 h 434"/>
                  <a:gd name="T4" fmla="*/ 327 w 1043"/>
                  <a:gd name="T5" fmla="*/ 304 h 434"/>
                  <a:gd name="T6" fmla="*/ 327 w 1043"/>
                  <a:gd name="T7" fmla="*/ 304 h 434"/>
                  <a:gd name="T8" fmla="*/ 27 w 1043"/>
                  <a:gd name="T9" fmla="*/ 401 h 434"/>
                  <a:gd name="T10" fmla="*/ 80 w 1043"/>
                  <a:gd name="T11" fmla="*/ 200 h 434"/>
                  <a:gd name="T12" fmla="*/ 240 w 1043"/>
                  <a:gd name="T13" fmla="*/ 19 h 434"/>
                  <a:gd name="T14" fmla="*/ 397 w 1043"/>
                  <a:gd name="T15" fmla="*/ 35 h 434"/>
                  <a:gd name="T16" fmla="*/ 482 w 1043"/>
                  <a:gd name="T17" fmla="*/ 0 h 434"/>
                  <a:gd name="T18" fmla="*/ 1029 w 1043"/>
                  <a:gd name="T19" fmla="*/ 164 h 434"/>
                  <a:gd name="T20" fmla="*/ 977 w 1043"/>
                  <a:gd name="T21" fmla="*/ 433 h 434"/>
                  <a:gd name="T22" fmla="*/ 500 w 1043"/>
                  <a:gd name="T23" fmla="*/ 383 h 434"/>
                  <a:gd name="T24" fmla="*/ 493 w 1043"/>
                  <a:gd name="T25" fmla="*/ 332 h 434"/>
                  <a:gd name="T26" fmla="*/ 493 w 1043"/>
                  <a:gd name="T27" fmla="*/ 270 h 434"/>
                  <a:gd name="T28" fmla="*/ 420 w 1043"/>
                  <a:gd name="T29" fmla="*/ 226 h 434"/>
                  <a:gd name="T30" fmla="*/ 327 w 1043"/>
                  <a:gd name="T31" fmla="*/ 304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3" h="434">
                    <a:moveTo>
                      <a:pt x="327" y="304"/>
                    </a:moveTo>
                    <a:lnTo>
                      <a:pt x="327" y="304"/>
                    </a:lnTo>
                    <a:lnTo>
                      <a:pt x="327" y="304"/>
                    </a:lnTo>
                    <a:lnTo>
                      <a:pt x="327" y="304"/>
                    </a:lnTo>
                    <a:cubicBezTo>
                      <a:pt x="204" y="246"/>
                      <a:pt x="108" y="291"/>
                      <a:pt x="27" y="401"/>
                    </a:cubicBezTo>
                    <a:cubicBezTo>
                      <a:pt x="0" y="311"/>
                      <a:pt x="30" y="252"/>
                      <a:pt x="80" y="200"/>
                    </a:cubicBezTo>
                    <a:cubicBezTo>
                      <a:pt x="129" y="145"/>
                      <a:pt x="178" y="90"/>
                      <a:pt x="240" y="19"/>
                    </a:cubicBezTo>
                    <a:cubicBezTo>
                      <a:pt x="275" y="23"/>
                      <a:pt x="329" y="28"/>
                      <a:pt x="397" y="35"/>
                    </a:cubicBezTo>
                    <a:cubicBezTo>
                      <a:pt x="421" y="25"/>
                      <a:pt x="462" y="9"/>
                      <a:pt x="482" y="0"/>
                    </a:cubicBezTo>
                    <a:cubicBezTo>
                      <a:pt x="673" y="58"/>
                      <a:pt x="850" y="109"/>
                      <a:pt x="1029" y="164"/>
                    </a:cubicBezTo>
                    <a:cubicBezTo>
                      <a:pt x="1040" y="260"/>
                      <a:pt x="1042" y="355"/>
                      <a:pt x="977" y="433"/>
                    </a:cubicBezTo>
                    <a:cubicBezTo>
                      <a:pt x="816" y="417"/>
                      <a:pt x="662" y="401"/>
                      <a:pt x="500" y="383"/>
                    </a:cubicBezTo>
                    <a:cubicBezTo>
                      <a:pt x="498" y="369"/>
                      <a:pt x="495" y="351"/>
                      <a:pt x="493" y="332"/>
                    </a:cubicBezTo>
                    <a:cubicBezTo>
                      <a:pt x="493" y="312"/>
                      <a:pt x="493" y="293"/>
                      <a:pt x="493" y="270"/>
                    </a:cubicBezTo>
                    <a:cubicBezTo>
                      <a:pt x="471" y="256"/>
                      <a:pt x="448" y="242"/>
                      <a:pt x="420" y="226"/>
                    </a:cubicBezTo>
                    <a:cubicBezTo>
                      <a:pt x="393" y="249"/>
                      <a:pt x="366" y="270"/>
                      <a:pt x="327" y="30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dirty="0">
                  <a:solidFill>
                    <a:srgbClr val="FFFFFF"/>
                  </a:solidFill>
                  <a:latin typeface="Arial" charset="0"/>
                </a:endParaRPr>
              </a:p>
            </p:txBody>
          </p:sp>
          <p:sp>
            <p:nvSpPr>
              <p:cNvPr id="131" name="Freeform 130"/>
              <p:cNvSpPr>
                <a:spLocks noChangeArrowheads="1"/>
              </p:cNvSpPr>
              <p:nvPr/>
            </p:nvSpPr>
            <p:spPr bwMode="auto">
              <a:xfrm>
                <a:off x="555626" y="1439863"/>
                <a:ext cx="365125" cy="144462"/>
              </a:xfrm>
              <a:custGeom>
                <a:avLst/>
                <a:gdLst>
                  <a:gd name="T0" fmla="*/ 479 w 1018"/>
                  <a:gd name="T1" fmla="*/ 384 h 405"/>
                  <a:gd name="T2" fmla="*/ 479 w 1018"/>
                  <a:gd name="T3" fmla="*/ 384 h 405"/>
                  <a:gd name="T4" fmla="*/ 479 w 1018"/>
                  <a:gd name="T5" fmla="*/ 384 h 405"/>
                  <a:gd name="T6" fmla="*/ 479 w 1018"/>
                  <a:gd name="T7" fmla="*/ 384 h 405"/>
                  <a:gd name="T8" fmla="*/ 455 w 1018"/>
                  <a:gd name="T9" fmla="*/ 268 h 405"/>
                  <a:gd name="T10" fmla="*/ 308 w 1018"/>
                  <a:gd name="T11" fmla="*/ 282 h 405"/>
                  <a:gd name="T12" fmla="*/ 25 w 1018"/>
                  <a:gd name="T13" fmla="*/ 354 h 405"/>
                  <a:gd name="T14" fmla="*/ 94 w 1018"/>
                  <a:gd name="T15" fmla="*/ 171 h 405"/>
                  <a:gd name="T16" fmla="*/ 256 w 1018"/>
                  <a:gd name="T17" fmla="*/ 68 h 405"/>
                  <a:gd name="T18" fmla="*/ 223 w 1018"/>
                  <a:gd name="T19" fmla="*/ 35 h 405"/>
                  <a:gd name="T20" fmla="*/ 512 w 1018"/>
                  <a:gd name="T21" fmla="*/ 0 h 405"/>
                  <a:gd name="T22" fmla="*/ 1007 w 1018"/>
                  <a:gd name="T23" fmla="*/ 135 h 405"/>
                  <a:gd name="T24" fmla="*/ 958 w 1018"/>
                  <a:gd name="T25" fmla="*/ 392 h 405"/>
                  <a:gd name="T26" fmla="*/ 479 w 1018"/>
                  <a:gd name="T27" fmla="*/ 384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8" h="405">
                    <a:moveTo>
                      <a:pt x="479" y="384"/>
                    </a:moveTo>
                    <a:lnTo>
                      <a:pt x="479" y="384"/>
                    </a:lnTo>
                    <a:lnTo>
                      <a:pt x="479" y="384"/>
                    </a:lnTo>
                    <a:lnTo>
                      <a:pt x="479" y="384"/>
                    </a:lnTo>
                    <a:cubicBezTo>
                      <a:pt x="469" y="335"/>
                      <a:pt x="463" y="302"/>
                      <a:pt x="455" y="268"/>
                    </a:cubicBezTo>
                    <a:cubicBezTo>
                      <a:pt x="381" y="225"/>
                      <a:pt x="381" y="225"/>
                      <a:pt x="308" y="282"/>
                    </a:cubicBezTo>
                    <a:cubicBezTo>
                      <a:pt x="126" y="289"/>
                      <a:pt x="126" y="289"/>
                      <a:pt x="25" y="354"/>
                    </a:cubicBezTo>
                    <a:cubicBezTo>
                      <a:pt x="0" y="273"/>
                      <a:pt x="39" y="215"/>
                      <a:pt x="94" y="171"/>
                    </a:cubicBezTo>
                    <a:cubicBezTo>
                      <a:pt x="144" y="132"/>
                      <a:pt x="201" y="102"/>
                      <a:pt x="256" y="68"/>
                    </a:cubicBezTo>
                    <a:cubicBezTo>
                      <a:pt x="245" y="58"/>
                      <a:pt x="233" y="45"/>
                      <a:pt x="223" y="35"/>
                    </a:cubicBezTo>
                    <a:cubicBezTo>
                      <a:pt x="313" y="22"/>
                      <a:pt x="406" y="12"/>
                      <a:pt x="512" y="0"/>
                    </a:cubicBezTo>
                    <a:cubicBezTo>
                      <a:pt x="663" y="42"/>
                      <a:pt x="832" y="88"/>
                      <a:pt x="1007" y="135"/>
                    </a:cubicBezTo>
                    <a:cubicBezTo>
                      <a:pt x="1017" y="225"/>
                      <a:pt x="1015" y="314"/>
                      <a:pt x="958" y="392"/>
                    </a:cubicBezTo>
                    <a:cubicBezTo>
                      <a:pt x="800" y="404"/>
                      <a:pt x="649" y="307"/>
                      <a:pt x="479" y="38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dirty="0">
                  <a:solidFill>
                    <a:srgbClr val="FFFFFF"/>
                  </a:solidFill>
                  <a:latin typeface="Arial" charset="0"/>
                </a:endParaRPr>
              </a:p>
            </p:txBody>
          </p:sp>
          <p:sp>
            <p:nvSpPr>
              <p:cNvPr id="132" name="Freeform 131"/>
              <p:cNvSpPr>
                <a:spLocks noChangeArrowheads="1"/>
              </p:cNvSpPr>
              <p:nvPr/>
            </p:nvSpPr>
            <p:spPr bwMode="auto">
              <a:xfrm>
                <a:off x="593726" y="1293813"/>
                <a:ext cx="352425" cy="136525"/>
              </a:xfrm>
              <a:custGeom>
                <a:avLst/>
                <a:gdLst>
                  <a:gd name="T0" fmla="*/ 226 w 985"/>
                  <a:gd name="T1" fmla="*/ 51 h 384"/>
                  <a:gd name="T2" fmla="*/ 226 w 985"/>
                  <a:gd name="T3" fmla="*/ 51 h 384"/>
                  <a:gd name="T4" fmla="*/ 226 w 985"/>
                  <a:gd name="T5" fmla="*/ 51 h 384"/>
                  <a:gd name="T6" fmla="*/ 226 w 985"/>
                  <a:gd name="T7" fmla="*/ 51 h 384"/>
                  <a:gd name="T8" fmla="*/ 446 w 985"/>
                  <a:gd name="T9" fmla="*/ 14 h 384"/>
                  <a:gd name="T10" fmla="*/ 535 w 985"/>
                  <a:gd name="T11" fmla="*/ 12 h 384"/>
                  <a:gd name="T12" fmla="*/ 925 w 985"/>
                  <a:gd name="T13" fmla="*/ 106 h 384"/>
                  <a:gd name="T14" fmla="*/ 968 w 985"/>
                  <a:gd name="T15" fmla="*/ 129 h 384"/>
                  <a:gd name="T16" fmla="*/ 925 w 985"/>
                  <a:gd name="T17" fmla="*/ 375 h 384"/>
                  <a:gd name="T18" fmla="*/ 435 w 985"/>
                  <a:gd name="T19" fmla="*/ 369 h 384"/>
                  <a:gd name="T20" fmla="*/ 394 w 985"/>
                  <a:gd name="T21" fmla="*/ 268 h 384"/>
                  <a:gd name="T22" fmla="*/ 330 w 985"/>
                  <a:gd name="T23" fmla="*/ 242 h 384"/>
                  <a:gd name="T24" fmla="*/ 258 w 985"/>
                  <a:gd name="T25" fmla="*/ 304 h 384"/>
                  <a:gd name="T26" fmla="*/ 10 w 985"/>
                  <a:gd name="T27" fmla="*/ 332 h 384"/>
                  <a:gd name="T28" fmla="*/ 84 w 985"/>
                  <a:gd name="T29" fmla="*/ 171 h 384"/>
                  <a:gd name="T30" fmla="*/ 226 w 985"/>
                  <a:gd name="T31" fmla="*/ 5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5" h="384">
                    <a:moveTo>
                      <a:pt x="226" y="51"/>
                    </a:moveTo>
                    <a:lnTo>
                      <a:pt x="226" y="51"/>
                    </a:lnTo>
                    <a:lnTo>
                      <a:pt x="226" y="51"/>
                    </a:lnTo>
                    <a:lnTo>
                      <a:pt x="226" y="51"/>
                    </a:lnTo>
                    <a:cubicBezTo>
                      <a:pt x="303" y="51"/>
                      <a:pt x="376" y="56"/>
                      <a:pt x="446" y="14"/>
                    </a:cubicBezTo>
                    <a:cubicBezTo>
                      <a:pt x="467" y="0"/>
                      <a:pt x="508" y="1"/>
                      <a:pt x="535" y="12"/>
                    </a:cubicBezTo>
                    <a:cubicBezTo>
                      <a:pt x="660" y="65"/>
                      <a:pt x="790" y="96"/>
                      <a:pt x="925" y="106"/>
                    </a:cubicBezTo>
                    <a:cubicBezTo>
                      <a:pt x="938" y="108"/>
                      <a:pt x="952" y="120"/>
                      <a:pt x="968" y="129"/>
                    </a:cubicBezTo>
                    <a:cubicBezTo>
                      <a:pt x="980" y="215"/>
                      <a:pt x="984" y="300"/>
                      <a:pt x="925" y="375"/>
                    </a:cubicBezTo>
                    <a:cubicBezTo>
                      <a:pt x="759" y="383"/>
                      <a:pt x="601" y="285"/>
                      <a:pt x="435" y="369"/>
                    </a:cubicBezTo>
                    <a:cubicBezTo>
                      <a:pt x="419" y="329"/>
                      <a:pt x="408" y="302"/>
                      <a:pt x="394" y="268"/>
                    </a:cubicBezTo>
                    <a:cubicBezTo>
                      <a:pt x="378" y="261"/>
                      <a:pt x="355" y="252"/>
                      <a:pt x="330" y="242"/>
                    </a:cubicBezTo>
                    <a:cubicBezTo>
                      <a:pt x="305" y="263"/>
                      <a:pt x="281" y="283"/>
                      <a:pt x="258" y="304"/>
                    </a:cubicBezTo>
                    <a:cubicBezTo>
                      <a:pt x="178" y="313"/>
                      <a:pt x="98" y="321"/>
                      <a:pt x="10" y="332"/>
                    </a:cubicBezTo>
                    <a:cubicBezTo>
                      <a:pt x="0" y="261"/>
                      <a:pt x="34" y="214"/>
                      <a:pt x="84" y="171"/>
                    </a:cubicBezTo>
                    <a:cubicBezTo>
                      <a:pt x="129" y="134"/>
                      <a:pt x="173" y="96"/>
                      <a:pt x="226" y="51"/>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dirty="0">
                  <a:solidFill>
                    <a:srgbClr val="FFFFFF"/>
                  </a:solidFill>
                  <a:latin typeface="Arial" charset="0"/>
                </a:endParaRPr>
              </a:p>
            </p:txBody>
          </p:sp>
          <p:sp>
            <p:nvSpPr>
              <p:cNvPr id="133" name="Freeform 132"/>
              <p:cNvSpPr>
                <a:spLocks noChangeArrowheads="1"/>
              </p:cNvSpPr>
              <p:nvPr/>
            </p:nvSpPr>
            <p:spPr bwMode="auto">
              <a:xfrm>
                <a:off x="628651" y="1166813"/>
                <a:ext cx="346075" cy="123825"/>
              </a:xfrm>
              <a:custGeom>
                <a:avLst/>
                <a:gdLst>
                  <a:gd name="T0" fmla="*/ 211 w 966"/>
                  <a:gd name="T1" fmla="*/ 311 h 348"/>
                  <a:gd name="T2" fmla="*/ 211 w 966"/>
                  <a:gd name="T3" fmla="*/ 311 h 348"/>
                  <a:gd name="T4" fmla="*/ 211 w 966"/>
                  <a:gd name="T5" fmla="*/ 311 h 348"/>
                  <a:gd name="T6" fmla="*/ 211 w 966"/>
                  <a:gd name="T7" fmla="*/ 311 h 348"/>
                  <a:gd name="T8" fmla="*/ 18 w 966"/>
                  <a:gd name="T9" fmla="*/ 322 h 348"/>
                  <a:gd name="T10" fmla="*/ 207 w 966"/>
                  <a:gd name="T11" fmla="*/ 76 h 348"/>
                  <a:gd name="T12" fmla="*/ 485 w 966"/>
                  <a:gd name="T13" fmla="*/ 0 h 348"/>
                  <a:gd name="T14" fmla="*/ 942 w 966"/>
                  <a:gd name="T15" fmla="*/ 103 h 348"/>
                  <a:gd name="T16" fmla="*/ 901 w 966"/>
                  <a:gd name="T17" fmla="*/ 347 h 348"/>
                  <a:gd name="T18" fmla="*/ 623 w 966"/>
                  <a:gd name="T19" fmla="*/ 305 h 348"/>
                  <a:gd name="T20" fmla="*/ 446 w 966"/>
                  <a:gd name="T21" fmla="*/ 327 h 348"/>
                  <a:gd name="T22" fmla="*/ 405 w 966"/>
                  <a:gd name="T23" fmla="*/ 338 h 348"/>
                  <a:gd name="T24" fmla="*/ 287 w 966"/>
                  <a:gd name="T25" fmla="*/ 253 h 348"/>
                  <a:gd name="T26" fmla="*/ 211 w 966"/>
                  <a:gd name="T27" fmla="*/ 31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348">
                    <a:moveTo>
                      <a:pt x="211" y="311"/>
                    </a:moveTo>
                    <a:lnTo>
                      <a:pt x="211" y="311"/>
                    </a:lnTo>
                    <a:lnTo>
                      <a:pt x="211" y="311"/>
                    </a:lnTo>
                    <a:lnTo>
                      <a:pt x="211" y="311"/>
                    </a:lnTo>
                    <a:cubicBezTo>
                      <a:pt x="146" y="315"/>
                      <a:pt x="87" y="319"/>
                      <a:pt x="18" y="322"/>
                    </a:cubicBezTo>
                    <a:cubicBezTo>
                      <a:pt x="0" y="160"/>
                      <a:pt x="151" y="140"/>
                      <a:pt x="207" y="76"/>
                    </a:cubicBezTo>
                    <a:cubicBezTo>
                      <a:pt x="317" y="46"/>
                      <a:pt x="401" y="24"/>
                      <a:pt x="485" y="0"/>
                    </a:cubicBezTo>
                    <a:cubicBezTo>
                      <a:pt x="634" y="34"/>
                      <a:pt x="787" y="68"/>
                      <a:pt x="942" y="103"/>
                    </a:cubicBezTo>
                    <a:cubicBezTo>
                      <a:pt x="954" y="188"/>
                      <a:pt x="965" y="271"/>
                      <a:pt x="901" y="347"/>
                    </a:cubicBezTo>
                    <a:cubicBezTo>
                      <a:pt x="807" y="335"/>
                      <a:pt x="713" y="329"/>
                      <a:pt x="623" y="305"/>
                    </a:cubicBezTo>
                    <a:cubicBezTo>
                      <a:pt x="556" y="285"/>
                      <a:pt x="501" y="292"/>
                      <a:pt x="446" y="327"/>
                    </a:cubicBezTo>
                    <a:cubicBezTo>
                      <a:pt x="435" y="333"/>
                      <a:pt x="422" y="333"/>
                      <a:pt x="405" y="338"/>
                    </a:cubicBezTo>
                    <a:cubicBezTo>
                      <a:pt x="371" y="310"/>
                      <a:pt x="369" y="237"/>
                      <a:pt x="287" y="253"/>
                    </a:cubicBezTo>
                    <a:cubicBezTo>
                      <a:pt x="270" y="267"/>
                      <a:pt x="244" y="289"/>
                      <a:pt x="211" y="31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dirty="0">
                  <a:solidFill>
                    <a:srgbClr val="FFFFFF"/>
                  </a:solidFill>
                  <a:latin typeface="Arial" charset="0"/>
                </a:endParaRPr>
              </a:p>
            </p:txBody>
          </p:sp>
          <p:sp>
            <p:nvSpPr>
              <p:cNvPr id="134" name="Freeform 133"/>
              <p:cNvSpPr>
                <a:spLocks noChangeArrowheads="1"/>
              </p:cNvSpPr>
              <p:nvPr/>
            </p:nvSpPr>
            <p:spPr bwMode="auto">
              <a:xfrm>
                <a:off x="650876" y="1039813"/>
                <a:ext cx="341313" cy="117475"/>
              </a:xfrm>
              <a:custGeom>
                <a:avLst/>
                <a:gdLst>
                  <a:gd name="T0" fmla="*/ 919 w 954"/>
                  <a:gd name="T1" fmla="*/ 93 h 331"/>
                  <a:gd name="T2" fmla="*/ 919 w 954"/>
                  <a:gd name="T3" fmla="*/ 93 h 331"/>
                  <a:gd name="T4" fmla="*/ 919 w 954"/>
                  <a:gd name="T5" fmla="*/ 93 h 331"/>
                  <a:gd name="T6" fmla="*/ 919 w 954"/>
                  <a:gd name="T7" fmla="*/ 93 h 331"/>
                  <a:gd name="T8" fmla="*/ 887 w 954"/>
                  <a:gd name="T9" fmla="*/ 328 h 331"/>
                  <a:gd name="T10" fmla="*/ 586 w 954"/>
                  <a:gd name="T11" fmla="*/ 279 h 331"/>
                  <a:gd name="T12" fmla="*/ 411 w 954"/>
                  <a:gd name="T13" fmla="*/ 311 h 331"/>
                  <a:gd name="T14" fmla="*/ 379 w 954"/>
                  <a:gd name="T15" fmla="*/ 322 h 331"/>
                  <a:gd name="T16" fmla="*/ 241 w 954"/>
                  <a:gd name="T17" fmla="*/ 267 h 331"/>
                  <a:gd name="T18" fmla="*/ 170 w 954"/>
                  <a:gd name="T19" fmla="*/ 330 h 331"/>
                  <a:gd name="T20" fmla="*/ 170 w 954"/>
                  <a:gd name="T21" fmla="*/ 330 h 331"/>
                  <a:gd name="T22" fmla="*/ 22 w 954"/>
                  <a:gd name="T23" fmla="*/ 330 h 331"/>
                  <a:gd name="T24" fmla="*/ 22 w 954"/>
                  <a:gd name="T25" fmla="*/ 330 h 331"/>
                  <a:gd name="T26" fmla="*/ 74 w 954"/>
                  <a:gd name="T27" fmla="*/ 170 h 331"/>
                  <a:gd name="T28" fmla="*/ 227 w 954"/>
                  <a:gd name="T29" fmla="*/ 85 h 331"/>
                  <a:gd name="T30" fmla="*/ 468 w 954"/>
                  <a:gd name="T31" fmla="*/ 0 h 331"/>
                  <a:gd name="T32" fmla="*/ 919 w 954"/>
                  <a:gd name="T33" fmla="*/ 93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4" h="331">
                    <a:moveTo>
                      <a:pt x="919" y="93"/>
                    </a:moveTo>
                    <a:lnTo>
                      <a:pt x="919" y="93"/>
                    </a:lnTo>
                    <a:lnTo>
                      <a:pt x="919" y="93"/>
                    </a:lnTo>
                    <a:lnTo>
                      <a:pt x="919" y="93"/>
                    </a:lnTo>
                    <a:cubicBezTo>
                      <a:pt x="953" y="180"/>
                      <a:pt x="922" y="254"/>
                      <a:pt x="887" y="328"/>
                    </a:cubicBezTo>
                    <a:cubicBezTo>
                      <a:pt x="778" y="313"/>
                      <a:pt x="678" y="306"/>
                      <a:pt x="586" y="279"/>
                    </a:cubicBezTo>
                    <a:cubicBezTo>
                      <a:pt x="517" y="260"/>
                      <a:pt x="465" y="270"/>
                      <a:pt x="411" y="311"/>
                    </a:cubicBezTo>
                    <a:cubicBezTo>
                      <a:pt x="402" y="316"/>
                      <a:pt x="390" y="318"/>
                      <a:pt x="379" y="322"/>
                    </a:cubicBezTo>
                    <a:cubicBezTo>
                      <a:pt x="313" y="270"/>
                      <a:pt x="313" y="270"/>
                      <a:pt x="241" y="267"/>
                    </a:cubicBezTo>
                    <a:cubicBezTo>
                      <a:pt x="218" y="288"/>
                      <a:pt x="191" y="311"/>
                      <a:pt x="170" y="330"/>
                    </a:cubicBezTo>
                    <a:lnTo>
                      <a:pt x="170" y="330"/>
                    </a:lnTo>
                    <a:lnTo>
                      <a:pt x="22" y="330"/>
                    </a:lnTo>
                    <a:lnTo>
                      <a:pt x="22" y="330"/>
                    </a:lnTo>
                    <a:cubicBezTo>
                      <a:pt x="0" y="258"/>
                      <a:pt x="26" y="207"/>
                      <a:pt x="74" y="170"/>
                    </a:cubicBezTo>
                    <a:cubicBezTo>
                      <a:pt x="120" y="133"/>
                      <a:pt x="174" y="89"/>
                      <a:pt x="227" y="85"/>
                    </a:cubicBezTo>
                    <a:cubicBezTo>
                      <a:pt x="326" y="79"/>
                      <a:pt x="402" y="23"/>
                      <a:pt x="468" y="0"/>
                    </a:cubicBezTo>
                    <a:cubicBezTo>
                      <a:pt x="628" y="33"/>
                      <a:pt x="765" y="62"/>
                      <a:pt x="919" y="9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dirty="0">
                  <a:solidFill>
                    <a:srgbClr val="FFFFFF"/>
                  </a:solidFill>
                  <a:latin typeface="Arial" charset="0"/>
                </a:endParaRPr>
              </a:p>
            </p:txBody>
          </p:sp>
          <p:sp>
            <p:nvSpPr>
              <p:cNvPr id="135" name="Freeform 134"/>
              <p:cNvSpPr>
                <a:spLocks noChangeArrowheads="1"/>
              </p:cNvSpPr>
              <p:nvPr/>
            </p:nvSpPr>
            <p:spPr bwMode="auto">
              <a:xfrm>
                <a:off x="655638" y="931863"/>
                <a:ext cx="327025" cy="142875"/>
              </a:xfrm>
              <a:custGeom>
                <a:avLst/>
                <a:gdLst>
                  <a:gd name="T0" fmla="*/ 894 w 914"/>
                  <a:gd name="T1" fmla="*/ 71 h 403"/>
                  <a:gd name="T2" fmla="*/ 894 w 914"/>
                  <a:gd name="T3" fmla="*/ 71 h 403"/>
                  <a:gd name="T4" fmla="*/ 894 w 914"/>
                  <a:gd name="T5" fmla="*/ 71 h 403"/>
                  <a:gd name="T6" fmla="*/ 894 w 914"/>
                  <a:gd name="T7" fmla="*/ 71 h 403"/>
                  <a:gd name="T8" fmla="*/ 870 w 914"/>
                  <a:gd name="T9" fmla="*/ 300 h 403"/>
                  <a:gd name="T10" fmla="*/ 813 w 914"/>
                  <a:gd name="T11" fmla="*/ 305 h 403"/>
                  <a:gd name="T12" fmla="*/ 516 w 914"/>
                  <a:gd name="T13" fmla="*/ 237 h 403"/>
                  <a:gd name="T14" fmla="*/ 354 w 914"/>
                  <a:gd name="T15" fmla="*/ 305 h 403"/>
                  <a:gd name="T16" fmla="*/ 262 w 914"/>
                  <a:gd name="T17" fmla="*/ 262 h 403"/>
                  <a:gd name="T18" fmla="*/ 36 w 914"/>
                  <a:gd name="T19" fmla="*/ 344 h 403"/>
                  <a:gd name="T20" fmla="*/ 91 w 914"/>
                  <a:gd name="T21" fmla="*/ 145 h 403"/>
                  <a:gd name="T22" fmla="*/ 201 w 914"/>
                  <a:gd name="T23" fmla="*/ 103 h 403"/>
                  <a:gd name="T24" fmla="*/ 485 w 914"/>
                  <a:gd name="T25" fmla="*/ 0 h 403"/>
                  <a:gd name="T26" fmla="*/ 894 w 914"/>
                  <a:gd name="T27" fmla="*/ 7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4" h="403">
                    <a:moveTo>
                      <a:pt x="894" y="71"/>
                    </a:moveTo>
                    <a:lnTo>
                      <a:pt x="894" y="71"/>
                    </a:lnTo>
                    <a:lnTo>
                      <a:pt x="894" y="71"/>
                    </a:lnTo>
                    <a:lnTo>
                      <a:pt x="894" y="71"/>
                    </a:lnTo>
                    <a:cubicBezTo>
                      <a:pt x="904" y="153"/>
                      <a:pt x="913" y="227"/>
                      <a:pt x="870" y="300"/>
                    </a:cubicBezTo>
                    <a:cubicBezTo>
                      <a:pt x="852" y="301"/>
                      <a:pt x="831" y="308"/>
                      <a:pt x="813" y="305"/>
                    </a:cubicBezTo>
                    <a:cubicBezTo>
                      <a:pt x="713" y="284"/>
                      <a:pt x="615" y="259"/>
                      <a:pt x="516" y="237"/>
                    </a:cubicBezTo>
                    <a:cubicBezTo>
                      <a:pt x="459" y="227"/>
                      <a:pt x="459" y="229"/>
                      <a:pt x="354" y="305"/>
                    </a:cubicBezTo>
                    <a:cubicBezTo>
                      <a:pt x="321" y="290"/>
                      <a:pt x="289" y="273"/>
                      <a:pt x="262" y="262"/>
                    </a:cubicBezTo>
                    <a:cubicBezTo>
                      <a:pt x="168" y="259"/>
                      <a:pt x="141" y="402"/>
                      <a:pt x="36" y="344"/>
                    </a:cubicBezTo>
                    <a:cubicBezTo>
                      <a:pt x="0" y="262"/>
                      <a:pt x="20" y="183"/>
                      <a:pt x="91" y="145"/>
                    </a:cubicBezTo>
                    <a:cubicBezTo>
                      <a:pt x="125" y="128"/>
                      <a:pt x="164" y="115"/>
                      <a:pt x="201" y="103"/>
                    </a:cubicBezTo>
                    <a:cubicBezTo>
                      <a:pt x="292" y="70"/>
                      <a:pt x="384" y="36"/>
                      <a:pt x="485" y="0"/>
                    </a:cubicBezTo>
                    <a:cubicBezTo>
                      <a:pt x="608" y="22"/>
                      <a:pt x="745" y="47"/>
                      <a:pt x="894" y="7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dirty="0">
                  <a:solidFill>
                    <a:srgbClr val="FFFFFF"/>
                  </a:solidFill>
                  <a:latin typeface="Arial" charset="0"/>
                </a:endParaRPr>
              </a:p>
            </p:txBody>
          </p:sp>
          <p:sp>
            <p:nvSpPr>
              <p:cNvPr id="136" name="Freeform 135"/>
              <p:cNvSpPr>
                <a:spLocks noChangeArrowheads="1"/>
              </p:cNvSpPr>
              <p:nvPr/>
            </p:nvSpPr>
            <p:spPr bwMode="auto">
              <a:xfrm>
                <a:off x="639763" y="823913"/>
                <a:ext cx="325438" cy="144462"/>
              </a:xfrm>
              <a:custGeom>
                <a:avLst/>
                <a:gdLst>
                  <a:gd name="T0" fmla="*/ 463 w 908"/>
                  <a:gd name="T1" fmla="*/ 0 h 407"/>
                  <a:gd name="T2" fmla="*/ 463 w 908"/>
                  <a:gd name="T3" fmla="*/ 0 h 407"/>
                  <a:gd name="T4" fmla="*/ 463 w 908"/>
                  <a:gd name="T5" fmla="*/ 0 h 407"/>
                  <a:gd name="T6" fmla="*/ 463 w 908"/>
                  <a:gd name="T7" fmla="*/ 0 h 407"/>
                  <a:gd name="T8" fmla="*/ 884 w 908"/>
                  <a:gd name="T9" fmla="*/ 63 h 407"/>
                  <a:gd name="T10" fmla="*/ 844 w 908"/>
                  <a:gd name="T11" fmla="*/ 295 h 407"/>
                  <a:gd name="T12" fmla="*/ 645 w 908"/>
                  <a:gd name="T13" fmla="*/ 235 h 407"/>
                  <a:gd name="T14" fmla="*/ 441 w 908"/>
                  <a:gd name="T15" fmla="*/ 208 h 407"/>
                  <a:gd name="T16" fmla="*/ 342 w 908"/>
                  <a:gd name="T17" fmla="*/ 284 h 407"/>
                  <a:gd name="T18" fmla="*/ 199 w 908"/>
                  <a:gd name="T19" fmla="*/ 277 h 407"/>
                  <a:gd name="T20" fmla="*/ 35 w 908"/>
                  <a:gd name="T21" fmla="*/ 364 h 407"/>
                  <a:gd name="T22" fmla="*/ 167 w 908"/>
                  <a:gd name="T23" fmla="*/ 134 h 407"/>
                  <a:gd name="T24" fmla="*/ 463 w 908"/>
                  <a:gd name="T25"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8" h="407">
                    <a:moveTo>
                      <a:pt x="463" y="0"/>
                    </a:moveTo>
                    <a:lnTo>
                      <a:pt x="463" y="0"/>
                    </a:lnTo>
                    <a:lnTo>
                      <a:pt x="463" y="0"/>
                    </a:lnTo>
                    <a:lnTo>
                      <a:pt x="463" y="0"/>
                    </a:lnTo>
                    <a:cubicBezTo>
                      <a:pt x="618" y="22"/>
                      <a:pt x="750" y="42"/>
                      <a:pt x="884" y="63"/>
                    </a:cubicBezTo>
                    <a:cubicBezTo>
                      <a:pt x="899" y="148"/>
                      <a:pt x="907" y="224"/>
                      <a:pt x="844" y="295"/>
                    </a:cubicBezTo>
                    <a:cubicBezTo>
                      <a:pt x="778" y="275"/>
                      <a:pt x="713" y="251"/>
                      <a:pt x="645" y="235"/>
                    </a:cubicBezTo>
                    <a:cubicBezTo>
                      <a:pt x="579" y="221"/>
                      <a:pt x="513" y="217"/>
                      <a:pt x="441" y="208"/>
                    </a:cubicBezTo>
                    <a:cubicBezTo>
                      <a:pt x="410" y="231"/>
                      <a:pt x="378" y="257"/>
                      <a:pt x="342" y="284"/>
                    </a:cubicBezTo>
                    <a:cubicBezTo>
                      <a:pt x="290" y="281"/>
                      <a:pt x="236" y="279"/>
                      <a:pt x="199" y="277"/>
                    </a:cubicBezTo>
                    <a:cubicBezTo>
                      <a:pt x="131" y="307"/>
                      <a:pt x="121" y="406"/>
                      <a:pt x="35" y="364"/>
                    </a:cubicBezTo>
                    <a:cubicBezTo>
                      <a:pt x="0" y="226"/>
                      <a:pt x="34" y="161"/>
                      <a:pt x="167" y="134"/>
                    </a:cubicBezTo>
                    <a:cubicBezTo>
                      <a:pt x="281" y="109"/>
                      <a:pt x="385" y="72"/>
                      <a:pt x="463"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dirty="0">
                  <a:solidFill>
                    <a:srgbClr val="FFFFFF"/>
                  </a:solidFill>
                  <a:latin typeface="Arial" charset="0"/>
                </a:endParaRPr>
              </a:p>
            </p:txBody>
          </p:sp>
          <p:sp>
            <p:nvSpPr>
              <p:cNvPr id="137" name="Freeform 136"/>
              <p:cNvSpPr>
                <a:spLocks noChangeArrowheads="1"/>
              </p:cNvSpPr>
              <p:nvPr/>
            </p:nvSpPr>
            <p:spPr bwMode="auto">
              <a:xfrm>
                <a:off x="658813" y="598488"/>
                <a:ext cx="298450" cy="128587"/>
              </a:xfrm>
              <a:custGeom>
                <a:avLst/>
                <a:gdLst>
                  <a:gd name="T0" fmla="*/ 406 w 833"/>
                  <a:gd name="T1" fmla="*/ 272 h 360"/>
                  <a:gd name="T2" fmla="*/ 406 w 833"/>
                  <a:gd name="T3" fmla="*/ 272 h 360"/>
                  <a:gd name="T4" fmla="*/ 406 w 833"/>
                  <a:gd name="T5" fmla="*/ 272 h 360"/>
                  <a:gd name="T6" fmla="*/ 406 w 833"/>
                  <a:gd name="T7" fmla="*/ 272 h 360"/>
                  <a:gd name="T8" fmla="*/ 296 w 833"/>
                  <a:gd name="T9" fmla="*/ 348 h 360"/>
                  <a:gd name="T10" fmla="*/ 296 w 833"/>
                  <a:gd name="T11" fmla="*/ 348 h 360"/>
                  <a:gd name="T12" fmla="*/ 68 w 833"/>
                  <a:gd name="T13" fmla="*/ 348 h 360"/>
                  <a:gd name="T14" fmla="*/ 68 w 833"/>
                  <a:gd name="T15" fmla="*/ 348 h 360"/>
                  <a:gd name="T16" fmla="*/ 0 w 833"/>
                  <a:gd name="T17" fmla="*/ 298 h 360"/>
                  <a:gd name="T18" fmla="*/ 50 w 833"/>
                  <a:gd name="T19" fmla="*/ 189 h 360"/>
                  <a:gd name="T20" fmla="*/ 403 w 833"/>
                  <a:gd name="T21" fmla="*/ 81 h 360"/>
                  <a:gd name="T22" fmla="*/ 610 w 833"/>
                  <a:gd name="T23" fmla="*/ 78 h 360"/>
                  <a:gd name="T24" fmla="*/ 789 w 833"/>
                  <a:gd name="T25" fmla="*/ 0 h 360"/>
                  <a:gd name="T26" fmla="*/ 789 w 833"/>
                  <a:gd name="T27" fmla="*/ 359 h 360"/>
                  <a:gd name="T28" fmla="*/ 406 w 833"/>
                  <a:gd name="T29" fmla="*/ 27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3" h="360">
                    <a:moveTo>
                      <a:pt x="406" y="272"/>
                    </a:moveTo>
                    <a:lnTo>
                      <a:pt x="406" y="272"/>
                    </a:lnTo>
                    <a:lnTo>
                      <a:pt x="406" y="272"/>
                    </a:lnTo>
                    <a:lnTo>
                      <a:pt x="406" y="272"/>
                    </a:lnTo>
                    <a:cubicBezTo>
                      <a:pt x="362" y="302"/>
                      <a:pt x="324" y="328"/>
                      <a:pt x="296" y="348"/>
                    </a:cubicBezTo>
                    <a:lnTo>
                      <a:pt x="296" y="348"/>
                    </a:lnTo>
                    <a:lnTo>
                      <a:pt x="68" y="348"/>
                    </a:lnTo>
                    <a:lnTo>
                      <a:pt x="68" y="348"/>
                    </a:lnTo>
                    <a:cubicBezTo>
                      <a:pt x="59" y="341"/>
                      <a:pt x="34" y="323"/>
                      <a:pt x="0" y="298"/>
                    </a:cubicBezTo>
                    <a:cubicBezTo>
                      <a:pt x="18" y="263"/>
                      <a:pt x="32" y="230"/>
                      <a:pt x="50" y="189"/>
                    </a:cubicBezTo>
                    <a:cubicBezTo>
                      <a:pt x="200" y="230"/>
                      <a:pt x="309" y="166"/>
                      <a:pt x="403" y="81"/>
                    </a:cubicBezTo>
                    <a:cubicBezTo>
                      <a:pt x="478" y="81"/>
                      <a:pt x="546" y="90"/>
                      <a:pt x="610" y="78"/>
                    </a:cubicBezTo>
                    <a:cubicBezTo>
                      <a:pt x="668" y="65"/>
                      <a:pt x="721" y="30"/>
                      <a:pt x="789" y="0"/>
                    </a:cubicBezTo>
                    <a:cubicBezTo>
                      <a:pt x="832" y="124"/>
                      <a:pt x="832" y="238"/>
                      <a:pt x="789" y="359"/>
                    </a:cubicBezTo>
                    <a:cubicBezTo>
                      <a:pt x="652" y="327"/>
                      <a:pt x="528" y="298"/>
                      <a:pt x="406" y="27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dirty="0">
                  <a:solidFill>
                    <a:srgbClr val="FFFFFF"/>
                  </a:solidFill>
                  <a:latin typeface="Arial" charset="0"/>
                </a:endParaRPr>
              </a:p>
            </p:txBody>
          </p:sp>
          <p:sp>
            <p:nvSpPr>
              <p:cNvPr id="138" name="Freeform 137"/>
              <p:cNvSpPr>
                <a:spLocks noChangeArrowheads="1"/>
              </p:cNvSpPr>
              <p:nvPr/>
            </p:nvSpPr>
            <p:spPr bwMode="auto">
              <a:xfrm>
                <a:off x="652466" y="728663"/>
                <a:ext cx="314324" cy="136525"/>
              </a:xfrm>
              <a:custGeom>
                <a:avLst/>
                <a:gdLst>
                  <a:gd name="T0" fmla="*/ 191 w 876"/>
                  <a:gd name="T1" fmla="*/ 280 h 384"/>
                  <a:gd name="T2" fmla="*/ 191 w 876"/>
                  <a:gd name="T3" fmla="*/ 280 h 384"/>
                  <a:gd name="T4" fmla="*/ 191 w 876"/>
                  <a:gd name="T5" fmla="*/ 280 h 384"/>
                  <a:gd name="T6" fmla="*/ 191 w 876"/>
                  <a:gd name="T7" fmla="*/ 280 h 384"/>
                  <a:gd name="T8" fmla="*/ 48 w 876"/>
                  <a:gd name="T9" fmla="*/ 374 h 384"/>
                  <a:gd name="T10" fmla="*/ 12 w 876"/>
                  <a:gd name="T11" fmla="*/ 275 h 384"/>
                  <a:gd name="T12" fmla="*/ 107 w 876"/>
                  <a:gd name="T13" fmla="*/ 148 h 384"/>
                  <a:gd name="T14" fmla="*/ 130 w 876"/>
                  <a:gd name="T15" fmla="*/ 140 h 384"/>
                  <a:gd name="T16" fmla="*/ 449 w 876"/>
                  <a:gd name="T17" fmla="*/ 0 h 384"/>
                  <a:gd name="T18" fmla="*/ 642 w 876"/>
                  <a:gd name="T19" fmla="*/ 47 h 384"/>
                  <a:gd name="T20" fmla="*/ 827 w 876"/>
                  <a:gd name="T21" fmla="*/ 54 h 384"/>
                  <a:gd name="T22" fmla="*/ 823 w 876"/>
                  <a:gd name="T23" fmla="*/ 285 h 384"/>
                  <a:gd name="T24" fmla="*/ 424 w 876"/>
                  <a:gd name="T25" fmla="*/ 208 h 384"/>
                  <a:gd name="T26" fmla="*/ 332 w 876"/>
                  <a:gd name="T27" fmla="*/ 280 h 384"/>
                  <a:gd name="T28" fmla="*/ 332 w 876"/>
                  <a:gd name="T29" fmla="*/ 280 h 384"/>
                  <a:gd name="T30" fmla="*/ 191 w 876"/>
                  <a:gd name="T31" fmla="*/ 28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6" h="384">
                    <a:moveTo>
                      <a:pt x="191" y="280"/>
                    </a:moveTo>
                    <a:lnTo>
                      <a:pt x="191" y="280"/>
                    </a:lnTo>
                    <a:lnTo>
                      <a:pt x="191" y="280"/>
                    </a:lnTo>
                    <a:lnTo>
                      <a:pt x="191" y="280"/>
                    </a:lnTo>
                    <a:cubicBezTo>
                      <a:pt x="127" y="314"/>
                      <a:pt x="116" y="383"/>
                      <a:pt x="48" y="374"/>
                    </a:cubicBezTo>
                    <a:cubicBezTo>
                      <a:pt x="6" y="351"/>
                      <a:pt x="0" y="315"/>
                      <a:pt x="12" y="275"/>
                    </a:cubicBezTo>
                    <a:cubicBezTo>
                      <a:pt x="31" y="222"/>
                      <a:pt x="48" y="169"/>
                      <a:pt x="107" y="148"/>
                    </a:cubicBezTo>
                    <a:cubicBezTo>
                      <a:pt x="116" y="144"/>
                      <a:pt x="123" y="142"/>
                      <a:pt x="130" y="140"/>
                    </a:cubicBezTo>
                    <a:cubicBezTo>
                      <a:pt x="253" y="123"/>
                      <a:pt x="367" y="91"/>
                      <a:pt x="449" y="0"/>
                    </a:cubicBezTo>
                    <a:cubicBezTo>
                      <a:pt x="521" y="17"/>
                      <a:pt x="581" y="38"/>
                      <a:pt x="642" y="47"/>
                    </a:cubicBezTo>
                    <a:cubicBezTo>
                      <a:pt x="704" y="56"/>
                      <a:pt x="766" y="52"/>
                      <a:pt x="827" y="54"/>
                    </a:cubicBezTo>
                    <a:cubicBezTo>
                      <a:pt x="875" y="134"/>
                      <a:pt x="855" y="203"/>
                      <a:pt x="823" y="285"/>
                    </a:cubicBezTo>
                    <a:cubicBezTo>
                      <a:pt x="690" y="259"/>
                      <a:pt x="558" y="235"/>
                      <a:pt x="424" y="208"/>
                    </a:cubicBezTo>
                    <a:cubicBezTo>
                      <a:pt x="393" y="233"/>
                      <a:pt x="363" y="257"/>
                      <a:pt x="332" y="280"/>
                    </a:cubicBezTo>
                    <a:lnTo>
                      <a:pt x="332" y="280"/>
                    </a:lnTo>
                    <a:lnTo>
                      <a:pt x="191" y="28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50" dirty="0">
                  <a:solidFill>
                    <a:srgbClr val="FFFFFF"/>
                  </a:solidFill>
                  <a:latin typeface="Arial" charset="0"/>
                </a:endParaRPr>
              </a:p>
            </p:txBody>
          </p:sp>
        </p:grpSp>
      </p:grpSp>
      <p:grpSp>
        <p:nvGrpSpPr>
          <p:cNvPr id="254" name="Group 253"/>
          <p:cNvGrpSpPr/>
          <p:nvPr/>
        </p:nvGrpSpPr>
        <p:grpSpPr>
          <a:xfrm>
            <a:off x="5948145" y="3749757"/>
            <a:ext cx="1956377" cy="1465786"/>
            <a:chOff x="5383213" y="1721035"/>
            <a:chExt cx="2608503" cy="1954382"/>
          </a:xfrm>
        </p:grpSpPr>
        <p:sp>
          <p:nvSpPr>
            <p:cNvPr id="14" name="Rectangle 13"/>
            <p:cNvSpPr/>
            <p:nvPr/>
          </p:nvSpPr>
          <p:spPr>
            <a:xfrm>
              <a:off x="5884254" y="1721035"/>
              <a:ext cx="2107462" cy="1954382"/>
            </a:xfrm>
            <a:prstGeom prst="rect">
              <a:avLst/>
            </a:prstGeom>
            <a:ln>
              <a:solidFill>
                <a:schemeClr val="accent1"/>
              </a:solidFill>
            </a:ln>
          </p:spPr>
          <p:txBody>
            <a:bodyPr wrap="square">
              <a:spAutoFit/>
            </a:bodyPr>
            <a:lstStyle/>
            <a:p>
              <a:r>
                <a:rPr lang="en-US" sz="1275" dirty="0">
                  <a:solidFill>
                    <a:srgbClr val="FFFFFF"/>
                  </a:solidFill>
                  <a:latin typeface="Arial" charset="0"/>
                  <a:ea typeface="Arial" charset="0"/>
                  <a:cs typeface="Arial" charset="0"/>
                </a:rPr>
                <a:t>Several effective </a:t>
              </a:r>
              <a:br>
                <a:rPr lang="en-US" sz="1275" dirty="0">
                  <a:solidFill>
                    <a:srgbClr val="FFFFFF"/>
                  </a:solidFill>
                  <a:latin typeface="Arial" charset="0"/>
                  <a:ea typeface="Arial" charset="0"/>
                  <a:cs typeface="Arial" charset="0"/>
                </a:rPr>
              </a:br>
              <a:r>
                <a:rPr lang="en-US" sz="1275" dirty="0">
                  <a:solidFill>
                    <a:srgbClr val="FFFFFF"/>
                  </a:solidFill>
                  <a:latin typeface="Arial" charset="0"/>
                  <a:ea typeface="Arial" charset="0"/>
                  <a:cs typeface="Arial" charset="0"/>
                </a:rPr>
                <a:t>medications can </a:t>
              </a:r>
              <a:br>
                <a:rPr lang="en-US" sz="1275" dirty="0">
                  <a:solidFill>
                    <a:srgbClr val="FFFFFF"/>
                  </a:solidFill>
                  <a:latin typeface="Arial" charset="0"/>
                  <a:ea typeface="Arial" charset="0"/>
                  <a:cs typeface="Arial" charset="0"/>
                </a:rPr>
              </a:br>
              <a:r>
                <a:rPr lang="en-US" sz="1275" b="1" dirty="0">
                  <a:solidFill>
                    <a:srgbClr val="7A72B4"/>
                  </a:solidFill>
                  <a:latin typeface="Arial" charset="0"/>
                  <a:ea typeface="Arial" charset="0"/>
                  <a:cs typeface="Arial" charset="0"/>
                </a:rPr>
                <a:t>REDUCE FRACTURE RISK </a:t>
              </a:r>
              <a:r>
                <a:rPr lang="en-US" sz="1275" dirty="0">
                  <a:solidFill>
                    <a:srgbClr val="FFFFFF"/>
                  </a:solidFill>
                  <a:latin typeface="Arial" charset="0"/>
                  <a:ea typeface="Arial" charset="0"/>
                  <a:cs typeface="Arial" charset="0"/>
                </a:rPr>
                <a:t>by </a:t>
              </a:r>
              <a:r>
                <a:rPr lang="en-US" sz="1275" b="1" dirty="0">
                  <a:solidFill>
                    <a:srgbClr val="FFFFFF"/>
                  </a:solidFill>
                  <a:latin typeface="Arial" charset="0"/>
                  <a:ea typeface="Arial" charset="0"/>
                  <a:cs typeface="Arial" charset="0"/>
                </a:rPr>
                <a:t>30–70% within one year after treatment </a:t>
              </a:r>
            </a:p>
          </p:txBody>
        </p:sp>
        <p:sp>
          <p:nvSpPr>
            <p:cNvPr id="245" name="Freeform 134"/>
            <p:cNvSpPr>
              <a:spLocks noChangeArrowheads="1"/>
            </p:cNvSpPr>
            <p:nvPr/>
          </p:nvSpPr>
          <p:spPr bwMode="auto">
            <a:xfrm>
              <a:off x="5383213" y="1756598"/>
              <a:ext cx="321049" cy="754657"/>
            </a:xfrm>
            <a:custGeom>
              <a:avLst/>
              <a:gdLst>
                <a:gd name="T0" fmla="*/ 979 w 1109"/>
                <a:gd name="T1" fmla="*/ 1355 h 2602"/>
                <a:gd name="T2" fmla="*/ 979 w 1109"/>
                <a:gd name="T3" fmla="*/ 1355 h 2602"/>
                <a:gd name="T4" fmla="*/ 979 w 1109"/>
                <a:gd name="T5" fmla="*/ 1355 h 2602"/>
                <a:gd name="T6" fmla="*/ 979 w 1109"/>
                <a:gd name="T7" fmla="*/ 1355 h 2602"/>
                <a:gd name="T8" fmla="*/ 979 w 1109"/>
                <a:gd name="T9" fmla="*/ 2049 h 2602"/>
                <a:gd name="T10" fmla="*/ 979 w 1109"/>
                <a:gd name="T11" fmla="*/ 2049 h 2602"/>
                <a:gd name="T12" fmla="*/ 554 w 1109"/>
                <a:gd name="T13" fmla="*/ 2472 h 2602"/>
                <a:gd name="T14" fmla="*/ 130 w 1109"/>
                <a:gd name="T15" fmla="*/ 2049 h 2602"/>
                <a:gd name="T16" fmla="*/ 130 w 1109"/>
                <a:gd name="T17" fmla="*/ 2049 h 2602"/>
                <a:gd name="T18" fmla="*/ 130 w 1109"/>
                <a:gd name="T19" fmla="*/ 1355 h 2602"/>
                <a:gd name="T20" fmla="*/ 130 w 1109"/>
                <a:gd name="T21" fmla="*/ 1355 h 2602"/>
                <a:gd name="T22" fmla="*/ 131 w 1109"/>
                <a:gd name="T23" fmla="*/ 648 h 2602"/>
                <a:gd name="T24" fmla="*/ 131 w 1109"/>
                <a:gd name="T25" fmla="*/ 648 h 2602"/>
                <a:gd name="T26" fmla="*/ 561 w 1109"/>
                <a:gd name="T27" fmla="*/ 124 h 2602"/>
                <a:gd name="T28" fmla="*/ 618 w 1109"/>
                <a:gd name="T29" fmla="*/ 161 h 2602"/>
                <a:gd name="T30" fmla="*/ 581 w 1109"/>
                <a:gd name="T31" fmla="*/ 218 h 2602"/>
                <a:gd name="T32" fmla="*/ 229 w 1109"/>
                <a:gd name="T33" fmla="*/ 648 h 2602"/>
                <a:gd name="T34" fmla="*/ 229 w 1109"/>
                <a:gd name="T35" fmla="*/ 648 h 2602"/>
                <a:gd name="T36" fmla="*/ 229 w 1109"/>
                <a:gd name="T37" fmla="*/ 1355 h 2602"/>
                <a:gd name="T38" fmla="*/ 979 w 1109"/>
                <a:gd name="T39" fmla="*/ 1355 h 2602"/>
                <a:gd name="T40" fmla="*/ 554 w 1109"/>
                <a:gd name="T41" fmla="*/ 0 h 2602"/>
                <a:gd name="T42" fmla="*/ 554 w 1109"/>
                <a:gd name="T43" fmla="*/ 0 h 2602"/>
                <a:gd name="T44" fmla="*/ 554 w 1109"/>
                <a:gd name="T45" fmla="*/ 0 h 2602"/>
                <a:gd name="T46" fmla="*/ 554 w 1109"/>
                <a:gd name="T47" fmla="*/ 0 h 2602"/>
                <a:gd name="T48" fmla="*/ 0 w 1109"/>
                <a:gd name="T49" fmla="*/ 551 h 2602"/>
                <a:gd name="T50" fmla="*/ 0 w 1109"/>
                <a:gd name="T51" fmla="*/ 551 h 2602"/>
                <a:gd name="T52" fmla="*/ 0 w 1109"/>
                <a:gd name="T53" fmla="*/ 1343 h 2602"/>
                <a:gd name="T54" fmla="*/ 0 w 1109"/>
                <a:gd name="T55" fmla="*/ 1355 h 2602"/>
                <a:gd name="T56" fmla="*/ 0 w 1109"/>
                <a:gd name="T57" fmla="*/ 2049 h 2602"/>
                <a:gd name="T58" fmla="*/ 0 w 1109"/>
                <a:gd name="T59" fmla="*/ 2049 h 2602"/>
                <a:gd name="T60" fmla="*/ 554 w 1109"/>
                <a:gd name="T61" fmla="*/ 2601 h 2602"/>
                <a:gd name="T62" fmla="*/ 1108 w 1109"/>
                <a:gd name="T63" fmla="*/ 2049 h 2602"/>
                <a:gd name="T64" fmla="*/ 1108 w 1109"/>
                <a:gd name="T65" fmla="*/ 2049 h 2602"/>
                <a:gd name="T66" fmla="*/ 1108 w 1109"/>
                <a:gd name="T67" fmla="*/ 1355 h 2602"/>
                <a:gd name="T68" fmla="*/ 1108 w 1109"/>
                <a:gd name="T69" fmla="*/ 1343 h 2602"/>
                <a:gd name="T70" fmla="*/ 1108 w 1109"/>
                <a:gd name="T71" fmla="*/ 551 h 2602"/>
                <a:gd name="T72" fmla="*/ 1108 w 1109"/>
                <a:gd name="T73" fmla="*/ 551 h 2602"/>
                <a:gd name="T74" fmla="*/ 554 w 1109"/>
                <a:gd name="T75" fmla="*/ 0 h 2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9" h="2602">
                  <a:moveTo>
                    <a:pt x="979" y="1355"/>
                  </a:moveTo>
                  <a:lnTo>
                    <a:pt x="979" y="1355"/>
                  </a:lnTo>
                  <a:lnTo>
                    <a:pt x="979" y="1355"/>
                  </a:lnTo>
                  <a:lnTo>
                    <a:pt x="979" y="1355"/>
                  </a:lnTo>
                  <a:lnTo>
                    <a:pt x="979" y="2049"/>
                  </a:lnTo>
                  <a:lnTo>
                    <a:pt x="979" y="2049"/>
                  </a:lnTo>
                  <a:cubicBezTo>
                    <a:pt x="979" y="2282"/>
                    <a:pt x="788" y="2472"/>
                    <a:pt x="554" y="2472"/>
                  </a:cubicBezTo>
                  <a:cubicBezTo>
                    <a:pt x="320" y="2472"/>
                    <a:pt x="130" y="2282"/>
                    <a:pt x="130" y="2049"/>
                  </a:cubicBezTo>
                  <a:lnTo>
                    <a:pt x="130" y="2049"/>
                  </a:lnTo>
                  <a:lnTo>
                    <a:pt x="130" y="1355"/>
                  </a:lnTo>
                  <a:lnTo>
                    <a:pt x="130" y="1355"/>
                  </a:lnTo>
                  <a:lnTo>
                    <a:pt x="131" y="648"/>
                  </a:lnTo>
                  <a:lnTo>
                    <a:pt x="131" y="648"/>
                  </a:lnTo>
                  <a:cubicBezTo>
                    <a:pt x="131" y="363"/>
                    <a:pt x="279" y="181"/>
                    <a:pt x="561" y="124"/>
                  </a:cubicBezTo>
                  <a:cubicBezTo>
                    <a:pt x="588" y="118"/>
                    <a:pt x="614" y="136"/>
                    <a:pt x="618" y="161"/>
                  </a:cubicBezTo>
                  <a:cubicBezTo>
                    <a:pt x="624" y="188"/>
                    <a:pt x="606" y="214"/>
                    <a:pt x="581" y="218"/>
                  </a:cubicBezTo>
                  <a:cubicBezTo>
                    <a:pt x="347" y="267"/>
                    <a:pt x="229" y="411"/>
                    <a:pt x="229" y="648"/>
                  </a:cubicBezTo>
                  <a:lnTo>
                    <a:pt x="229" y="648"/>
                  </a:lnTo>
                  <a:lnTo>
                    <a:pt x="229" y="1355"/>
                  </a:lnTo>
                  <a:lnTo>
                    <a:pt x="979" y="1355"/>
                  </a:lnTo>
                  <a:close/>
                  <a:moveTo>
                    <a:pt x="554" y="0"/>
                  </a:moveTo>
                  <a:lnTo>
                    <a:pt x="554" y="0"/>
                  </a:lnTo>
                  <a:lnTo>
                    <a:pt x="554" y="0"/>
                  </a:lnTo>
                  <a:lnTo>
                    <a:pt x="554" y="0"/>
                  </a:lnTo>
                  <a:cubicBezTo>
                    <a:pt x="248" y="0"/>
                    <a:pt x="0" y="247"/>
                    <a:pt x="0" y="551"/>
                  </a:cubicBezTo>
                  <a:lnTo>
                    <a:pt x="0" y="551"/>
                  </a:lnTo>
                  <a:lnTo>
                    <a:pt x="0" y="1343"/>
                  </a:lnTo>
                  <a:lnTo>
                    <a:pt x="0" y="1355"/>
                  </a:lnTo>
                  <a:lnTo>
                    <a:pt x="0" y="2049"/>
                  </a:lnTo>
                  <a:lnTo>
                    <a:pt x="0" y="2049"/>
                  </a:lnTo>
                  <a:cubicBezTo>
                    <a:pt x="0" y="2354"/>
                    <a:pt x="248" y="2601"/>
                    <a:pt x="554" y="2601"/>
                  </a:cubicBezTo>
                  <a:cubicBezTo>
                    <a:pt x="859" y="2601"/>
                    <a:pt x="1108" y="2354"/>
                    <a:pt x="1108" y="2049"/>
                  </a:cubicBezTo>
                  <a:lnTo>
                    <a:pt x="1108" y="2049"/>
                  </a:lnTo>
                  <a:lnTo>
                    <a:pt x="1108" y="1355"/>
                  </a:lnTo>
                  <a:lnTo>
                    <a:pt x="1108" y="1343"/>
                  </a:lnTo>
                  <a:lnTo>
                    <a:pt x="1108" y="551"/>
                  </a:lnTo>
                  <a:lnTo>
                    <a:pt x="1108" y="551"/>
                  </a:lnTo>
                  <a:cubicBezTo>
                    <a:pt x="1108" y="247"/>
                    <a:pt x="859" y="0"/>
                    <a:pt x="554" y="0"/>
                  </a:cubicBezTo>
                  <a:close/>
                </a:path>
              </a:pathLst>
            </a:custGeom>
            <a:solidFill>
              <a:schemeClr val="tx2"/>
            </a:solidFill>
            <a:ln>
              <a:noFill/>
            </a:ln>
            <a:effectLst/>
          </p:spPr>
          <p:txBody>
            <a:bodyPr wrap="none" anchor="ctr"/>
            <a:lstStyle/>
            <a:p>
              <a:endParaRPr lang="en-US" sz="1350" dirty="0">
                <a:solidFill>
                  <a:srgbClr val="FFFFFF"/>
                </a:solidFill>
                <a:latin typeface="Arial" charset="0"/>
              </a:endParaRPr>
            </a:p>
          </p:txBody>
        </p:sp>
      </p:grpSp>
      <p:grpSp>
        <p:nvGrpSpPr>
          <p:cNvPr id="313" name="Group 312"/>
          <p:cNvGrpSpPr/>
          <p:nvPr/>
        </p:nvGrpSpPr>
        <p:grpSpPr>
          <a:xfrm>
            <a:off x="2180053" y="1189860"/>
            <a:ext cx="3037049" cy="4167491"/>
            <a:chOff x="1382736" y="443480"/>
            <a:chExt cx="6009799" cy="5556654"/>
          </a:xfrm>
        </p:grpSpPr>
        <p:cxnSp>
          <p:nvCxnSpPr>
            <p:cNvPr id="295" name="Straight Connector 294"/>
            <p:cNvCxnSpPr/>
            <p:nvPr/>
          </p:nvCxnSpPr>
          <p:spPr>
            <a:xfrm>
              <a:off x="7392535" y="443480"/>
              <a:ext cx="0" cy="5556654"/>
            </a:xfrm>
            <a:prstGeom prst="line">
              <a:avLst/>
            </a:prstGeom>
            <a:ln w="25400" cap="rnd">
              <a:solidFill>
                <a:schemeClr val="tx1">
                  <a:alpha val="17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1382736" y="3538442"/>
              <a:ext cx="5736688" cy="1"/>
            </a:xfrm>
            <a:prstGeom prst="line">
              <a:avLst/>
            </a:prstGeom>
            <a:ln w="25400" cap="rnd">
              <a:solidFill>
                <a:schemeClr val="tx1">
                  <a:alpha val="17000"/>
                </a:schemeClr>
              </a:solidFill>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07B1440F-6448-5549-B9BF-81EDDD439F72}"/>
              </a:ext>
            </a:extLst>
          </p:cNvPr>
          <p:cNvSpPr/>
          <p:nvPr/>
        </p:nvSpPr>
        <p:spPr>
          <a:xfrm>
            <a:off x="2121469" y="3601147"/>
            <a:ext cx="1090964" cy="685800"/>
          </a:xfrm>
          <a:prstGeom prst="rect">
            <a:avLst/>
          </a:prstGeom>
          <a:solidFill>
            <a:srgbClr val="E5053A">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Box 2">
            <a:extLst>
              <a:ext uri="{FF2B5EF4-FFF2-40B4-BE49-F238E27FC236}">
                <a16:creationId xmlns:a16="http://schemas.microsoft.com/office/drawing/2014/main" id="{F68007F9-6D52-F247-9873-4CD1F33B48F0}"/>
              </a:ext>
            </a:extLst>
          </p:cNvPr>
          <p:cNvSpPr txBox="1"/>
          <p:nvPr/>
        </p:nvSpPr>
        <p:spPr>
          <a:xfrm>
            <a:off x="738996" y="243058"/>
            <a:ext cx="184731" cy="369332"/>
          </a:xfrm>
          <a:prstGeom prst="rect">
            <a:avLst/>
          </a:prstGeom>
          <a:noFill/>
        </p:spPr>
        <p:txBody>
          <a:bodyPr wrap="none" rtlCol="0">
            <a:spAutoFit/>
          </a:bodyPr>
          <a:lstStyle/>
          <a:p>
            <a:endParaRPr lang="en-US" dirty="0">
              <a:latin typeface="Arial" charset="0"/>
              <a:ea typeface="Arial" charset="0"/>
              <a:cs typeface="Arial" charset="0"/>
            </a:endParaRPr>
          </a:p>
        </p:txBody>
      </p:sp>
      <p:sp>
        <p:nvSpPr>
          <p:cNvPr id="13" name="TextBox 12">
            <a:extLst>
              <a:ext uri="{FF2B5EF4-FFF2-40B4-BE49-F238E27FC236}">
                <a16:creationId xmlns:a16="http://schemas.microsoft.com/office/drawing/2014/main" id="{D1CB26C5-0335-F749-8D63-C0BA21E01A3F}"/>
              </a:ext>
            </a:extLst>
          </p:cNvPr>
          <p:cNvSpPr txBox="1"/>
          <p:nvPr/>
        </p:nvSpPr>
        <p:spPr>
          <a:xfrm>
            <a:off x="3111437" y="243058"/>
            <a:ext cx="3637534" cy="477054"/>
          </a:xfrm>
          <a:prstGeom prst="rect">
            <a:avLst/>
          </a:prstGeom>
          <a:noFill/>
        </p:spPr>
        <p:txBody>
          <a:bodyPr wrap="none" rtlCol="0">
            <a:spAutoFit/>
          </a:bodyPr>
          <a:lstStyle/>
          <a:p>
            <a:r>
              <a:rPr lang="en-US" sz="2500" b="1" dirty="0"/>
              <a:t>Osteoporosis Statistics </a:t>
            </a:r>
          </a:p>
        </p:txBody>
      </p:sp>
      <p:pic>
        <p:nvPicPr>
          <p:cNvPr id="18" name="Picture 17">
            <a:extLst>
              <a:ext uri="{FF2B5EF4-FFF2-40B4-BE49-F238E27FC236}">
                <a16:creationId xmlns:a16="http://schemas.microsoft.com/office/drawing/2014/main" id="{EF30F07F-B4CF-BA47-823B-AA8CC69E12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2341" y="1473324"/>
            <a:ext cx="2898126" cy="1366554"/>
          </a:xfrm>
          <a:prstGeom prst="rect">
            <a:avLst/>
          </a:prstGeom>
        </p:spPr>
      </p:pic>
    </p:spTree>
    <p:extLst>
      <p:ext uri="{BB962C8B-B14F-4D97-AF65-F5344CB8AC3E}">
        <p14:creationId xmlns:p14="http://schemas.microsoft.com/office/powerpoint/2010/main" val="6274792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a:xfrm>
            <a:off x="457200" y="228600"/>
            <a:ext cx="8229600" cy="1244600"/>
          </a:xfrm>
        </p:spPr>
        <p:txBody>
          <a:bodyPr/>
          <a:lstStyle/>
          <a:p>
            <a:r>
              <a:rPr lang="en-US" altLang="en-US" dirty="0">
                <a:solidFill>
                  <a:schemeClr val="tx1"/>
                </a:solidFill>
                <a:latin typeface="Arial" charset="0"/>
              </a:rPr>
              <a:t>Case Study #5:</a:t>
            </a:r>
            <a:br>
              <a:rPr lang="en-US" altLang="en-US" dirty="0">
                <a:latin typeface="Arial" charset="0"/>
              </a:rPr>
            </a:br>
            <a:r>
              <a:rPr lang="en-CA" altLang="en-US" dirty="0">
                <a:latin typeface="Arial" charset="0"/>
              </a:rPr>
              <a:t>Summary: SSRI/SNRIs</a:t>
            </a:r>
          </a:p>
        </p:txBody>
      </p:sp>
      <p:sp>
        <p:nvSpPr>
          <p:cNvPr id="82947" name="Content Placeholder 2"/>
          <p:cNvSpPr>
            <a:spLocks noGrp="1"/>
          </p:cNvSpPr>
          <p:nvPr>
            <p:ph idx="1"/>
          </p:nvPr>
        </p:nvSpPr>
        <p:spPr>
          <a:xfrm>
            <a:off x="468313" y="1752600"/>
            <a:ext cx="8193549" cy="4409661"/>
          </a:xfrm>
        </p:spPr>
        <p:txBody>
          <a:bodyPr>
            <a:normAutofit fontScale="85000" lnSpcReduction="10000"/>
          </a:bodyPr>
          <a:lstStyle/>
          <a:p>
            <a:pPr>
              <a:spcBef>
                <a:spcPct val="0"/>
              </a:spcBef>
            </a:pPr>
            <a:endParaRPr lang="en-CA" altLang="en-US" sz="1200" dirty="0">
              <a:latin typeface="Arial" charset="0"/>
            </a:endParaRPr>
          </a:p>
          <a:p>
            <a:pPr>
              <a:lnSpc>
                <a:spcPct val="110000"/>
              </a:lnSpc>
              <a:spcBef>
                <a:spcPct val="0"/>
              </a:spcBef>
              <a:spcAft>
                <a:spcPts val="1200"/>
              </a:spcAft>
            </a:pPr>
            <a:r>
              <a:rPr lang="en-CA" altLang="en-US" dirty="0"/>
              <a:t>SSRI/SNRIs are a first-line treatment for major depressive disorders in Canada</a:t>
            </a:r>
            <a:r>
              <a:rPr lang="en-CA" altLang="en-US" baseline="30000" dirty="0"/>
              <a:t>1</a:t>
            </a:r>
          </a:p>
          <a:p>
            <a:pPr>
              <a:lnSpc>
                <a:spcPct val="110000"/>
              </a:lnSpc>
              <a:spcBef>
                <a:spcPct val="0"/>
              </a:spcBef>
              <a:spcAft>
                <a:spcPts val="1200"/>
              </a:spcAft>
            </a:pPr>
            <a:r>
              <a:rPr lang="en-CA" altLang="en-US" dirty="0">
                <a:latin typeface="Arial" charset="0"/>
              </a:rPr>
              <a:t>Serotonin (5-HT) receptors have been identified on osteoclast, osteoblast and osteocyte cell lines</a:t>
            </a:r>
            <a:r>
              <a:rPr lang="en-CA" altLang="en-US" baseline="30000" dirty="0">
                <a:latin typeface="Arial" charset="0"/>
              </a:rPr>
              <a:t>2</a:t>
            </a:r>
            <a:r>
              <a:rPr lang="en-CA" altLang="en-US" dirty="0">
                <a:latin typeface="Arial" charset="0"/>
              </a:rPr>
              <a:t> </a:t>
            </a:r>
            <a:endParaRPr lang="en-CA" altLang="en-US" sz="1200" dirty="0">
              <a:latin typeface="Arial" charset="0"/>
            </a:endParaRPr>
          </a:p>
          <a:p>
            <a:pPr>
              <a:lnSpc>
                <a:spcPct val="110000"/>
              </a:lnSpc>
              <a:spcBef>
                <a:spcPct val="0"/>
              </a:spcBef>
              <a:spcAft>
                <a:spcPts val="1200"/>
              </a:spcAft>
            </a:pPr>
            <a:r>
              <a:rPr lang="en-CA" altLang="en-US" dirty="0">
                <a:latin typeface="Arial" charset="0"/>
              </a:rPr>
              <a:t>Effects on bone formation and resorption may be governed by the activation of a number of 5-HT receptors on osteoblasts and osteoclasts via endocrine, autocrine/paracrine and neuronal pathways</a:t>
            </a:r>
            <a:r>
              <a:rPr lang="en-CA" altLang="en-US" baseline="30000" dirty="0">
                <a:latin typeface="Arial" charset="0"/>
              </a:rPr>
              <a:t>2</a:t>
            </a:r>
            <a:endParaRPr lang="en-CA" altLang="en-US" sz="1200" dirty="0">
              <a:latin typeface="Arial" charset="0"/>
            </a:endParaRPr>
          </a:p>
          <a:p>
            <a:pPr>
              <a:lnSpc>
                <a:spcPct val="110000"/>
              </a:lnSpc>
              <a:spcBef>
                <a:spcPct val="0"/>
              </a:spcBef>
              <a:spcAft>
                <a:spcPts val="1200"/>
              </a:spcAft>
            </a:pPr>
            <a:r>
              <a:rPr lang="en-CA" altLang="en-US" dirty="0">
                <a:latin typeface="Arial" charset="0"/>
              </a:rPr>
              <a:t>SSRI/SNRI use is associated with an increased risk of hip, spine and non-vertebral fractures</a:t>
            </a:r>
            <a:r>
              <a:rPr lang="en-CA" altLang="en-US" baseline="30000" dirty="0">
                <a:latin typeface="Arial" charset="0"/>
              </a:rPr>
              <a:t>3</a:t>
            </a:r>
          </a:p>
        </p:txBody>
      </p:sp>
      <p:sp>
        <p:nvSpPr>
          <p:cNvPr id="82948" name="Rectangle 3"/>
          <p:cNvSpPr>
            <a:spLocks noChangeArrowheads="1"/>
          </p:cNvSpPr>
          <p:nvPr/>
        </p:nvSpPr>
        <p:spPr bwMode="auto">
          <a:xfrm>
            <a:off x="457200" y="6381667"/>
            <a:ext cx="746311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a:spAutoFit/>
          </a:bodyPr>
          <a:lstStyle>
            <a:lvl1pPr marL="228600" indent="-228600"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9525" indent="-9525" fontAlgn="base">
              <a:spcBef>
                <a:spcPct val="30000"/>
              </a:spcBef>
              <a:spcAft>
                <a:spcPct val="0"/>
              </a:spcAft>
              <a:buClrTx/>
              <a:buFontTx/>
              <a:buNone/>
            </a:pPr>
            <a:r>
              <a:rPr lang="en-CA" altLang="en-US" sz="900" dirty="0">
                <a:solidFill>
                  <a:srgbClr val="FFFFFF"/>
                </a:solidFill>
              </a:rPr>
              <a:t>	1. Kennedy SH et al. (2016) </a:t>
            </a:r>
            <a:r>
              <a:rPr lang="en-CA" altLang="en-US" sz="900" i="1" dirty="0">
                <a:solidFill>
                  <a:srgbClr val="FFFFFF"/>
                </a:solidFill>
              </a:rPr>
              <a:t>Can J Psychiatry</a:t>
            </a:r>
            <a:r>
              <a:rPr lang="en-CA" altLang="en-US" sz="900" dirty="0">
                <a:solidFill>
                  <a:srgbClr val="FFFFFF"/>
                </a:solidFill>
              </a:rPr>
              <a:t>, 61(9), 540-560. 2. </a:t>
            </a:r>
            <a:r>
              <a:rPr lang="da-DK" altLang="en-US" sz="900" dirty="0" err="1">
                <a:solidFill>
                  <a:srgbClr val="FFFFFF"/>
                </a:solidFill>
              </a:rPr>
              <a:t>Tsapakis</a:t>
            </a:r>
            <a:r>
              <a:rPr lang="da-DK" altLang="en-US" sz="900" dirty="0">
                <a:solidFill>
                  <a:srgbClr val="FFFFFF"/>
                </a:solidFill>
              </a:rPr>
              <a:t> EM, et al. (2012) </a:t>
            </a:r>
            <a:r>
              <a:rPr lang="da-DK" altLang="en-US" sz="900" i="1" dirty="0" err="1">
                <a:solidFill>
                  <a:srgbClr val="FFFFFF"/>
                </a:solidFill>
              </a:rPr>
              <a:t>Eur</a:t>
            </a:r>
            <a:r>
              <a:rPr lang="da-DK" altLang="en-US" sz="900" i="1" dirty="0">
                <a:solidFill>
                  <a:srgbClr val="FFFFFF"/>
                </a:solidFill>
              </a:rPr>
              <a:t> </a:t>
            </a:r>
            <a:r>
              <a:rPr lang="da-DK" altLang="en-US" sz="900" i="1" dirty="0" err="1">
                <a:solidFill>
                  <a:srgbClr val="FFFFFF"/>
                </a:solidFill>
              </a:rPr>
              <a:t>Psychiatry</a:t>
            </a:r>
            <a:r>
              <a:rPr lang="da-DK" altLang="en-US" sz="900" dirty="0">
                <a:solidFill>
                  <a:srgbClr val="FFFFFF"/>
                </a:solidFill>
              </a:rPr>
              <a:t>, 27, 156–169. </a:t>
            </a:r>
            <a:br>
              <a:rPr lang="da-DK" altLang="en-US" sz="900" dirty="0">
                <a:solidFill>
                  <a:srgbClr val="FFFFFF"/>
                </a:solidFill>
              </a:rPr>
            </a:br>
            <a:r>
              <a:rPr lang="da-DK" altLang="en-US" sz="900" dirty="0">
                <a:solidFill>
                  <a:srgbClr val="FFFFFF"/>
                </a:solidFill>
              </a:rPr>
              <a:t>3. </a:t>
            </a:r>
            <a:r>
              <a:rPr lang="en-CA" altLang="en-US" sz="900" dirty="0" err="1">
                <a:solidFill>
                  <a:srgbClr val="FFFFFF"/>
                </a:solidFill>
              </a:rPr>
              <a:t>Rabenda</a:t>
            </a:r>
            <a:r>
              <a:rPr lang="en-CA" altLang="en-US" sz="900" dirty="0">
                <a:solidFill>
                  <a:srgbClr val="FFFFFF"/>
                </a:solidFill>
              </a:rPr>
              <a:t> V et al. (2013) </a:t>
            </a:r>
            <a:r>
              <a:rPr lang="en-CA" altLang="en-US" sz="900" i="1" dirty="0" err="1">
                <a:solidFill>
                  <a:srgbClr val="FFFFFF"/>
                </a:solidFill>
              </a:rPr>
              <a:t>Osteoporos</a:t>
            </a:r>
            <a:r>
              <a:rPr lang="en-CA" altLang="en-US" sz="900" i="1" dirty="0">
                <a:solidFill>
                  <a:srgbClr val="FFFFFF"/>
                </a:solidFill>
              </a:rPr>
              <a:t> Int</a:t>
            </a:r>
            <a:r>
              <a:rPr lang="en-CA" altLang="en-US" sz="900" dirty="0">
                <a:solidFill>
                  <a:srgbClr val="FFFFFF"/>
                </a:solidFill>
              </a:rPr>
              <a:t>., 24, 121-137.</a:t>
            </a:r>
          </a:p>
        </p:txBody>
      </p:sp>
      <p:sp>
        <p:nvSpPr>
          <p:cNvPr id="5" name="Freeform 4"/>
          <p:cNvSpPr>
            <a:spLocks noChangeArrowheads="1"/>
          </p:cNvSpPr>
          <p:nvPr/>
        </p:nvSpPr>
        <p:spPr bwMode="auto">
          <a:xfrm>
            <a:off x="8661862" y="5926961"/>
            <a:ext cx="381020" cy="351602"/>
          </a:xfrm>
          <a:custGeom>
            <a:avLst/>
            <a:gdLst>
              <a:gd name="T0" fmla="*/ 2288 w 3599"/>
              <a:gd name="T1" fmla="*/ 2097 h 3322"/>
              <a:gd name="T2" fmla="*/ 1922 w 3599"/>
              <a:gd name="T3" fmla="*/ 2097 h 3322"/>
              <a:gd name="T4" fmla="*/ 2166 w 3599"/>
              <a:gd name="T5" fmla="*/ 1731 h 3322"/>
              <a:gd name="T6" fmla="*/ 2288 w 3599"/>
              <a:gd name="T7" fmla="*/ 1854 h 3322"/>
              <a:gd name="T8" fmla="*/ 2288 w 3599"/>
              <a:gd name="T9" fmla="*/ 2097 h 3322"/>
              <a:gd name="T10" fmla="*/ 2288 w 3599"/>
              <a:gd name="T11" fmla="*/ 2587 h 3322"/>
              <a:gd name="T12" fmla="*/ 2288 w 3599"/>
              <a:gd name="T13" fmla="*/ 2587 h 3322"/>
              <a:gd name="T14" fmla="*/ 2166 w 3599"/>
              <a:gd name="T15" fmla="*/ 2711 h 3322"/>
              <a:gd name="T16" fmla="*/ 1922 w 3599"/>
              <a:gd name="T17" fmla="*/ 2343 h 3322"/>
              <a:gd name="T18" fmla="*/ 2288 w 3599"/>
              <a:gd name="T19" fmla="*/ 2587 h 3322"/>
              <a:gd name="T20" fmla="*/ 1676 w 3599"/>
              <a:gd name="T21" fmla="*/ 2097 h 3322"/>
              <a:gd name="T22" fmla="*/ 1309 w 3599"/>
              <a:gd name="T23" fmla="*/ 2097 h 3322"/>
              <a:gd name="T24" fmla="*/ 1309 w 3599"/>
              <a:gd name="T25" fmla="*/ 1854 h 3322"/>
              <a:gd name="T26" fmla="*/ 1433 w 3599"/>
              <a:gd name="T27" fmla="*/ 1731 h 3322"/>
              <a:gd name="T28" fmla="*/ 1676 w 3599"/>
              <a:gd name="T29" fmla="*/ 2097 h 3322"/>
              <a:gd name="T30" fmla="*/ 1676 w 3599"/>
              <a:gd name="T31" fmla="*/ 2711 h 3322"/>
              <a:gd name="T32" fmla="*/ 1433 w 3599"/>
              <a:gd name="T33" fmla="*/ 2711 h 3322"/>
              <a:gd name="T34" fmla="*/ 1309 w 3599"/>
              <a:gd name="T35" fmla="*/ 2587 h 3322"/>
              <a:gd name="T36" fmla="*/ 1309 w 3599"/>
              <a:gd name="T37" fmla="*/ 2343 h 3322"/>
              <a:gd name="T38" fmla="*/ 1676 w 3599"/>
              <a:gd name="T39" fmla="*/ 2711 h 3322"/>
              <a:gd name="T40" fmla="*/ 3426 w 3599"/>
              <a:gd name="T41" fmla="*/ 1311 h 3322"/>
              <a:gd name="T42" fmla="*/ 3022 w 3599"/>
              <a:gd name="T43" fmla="*/ 971 h 3322"/>
              <a:gd name="T44" fmla="*/ 3022 w 3599"/>
              <a:gd name="T45" fmla="*/ 385 h 3322"/>
              <a:gd name="T46" fmla="*/ 2899 w 3599"/>
              <a:gd name="T47" fmla="*/ 262 h 3322"/>
              <a:gd name="T48" fmla="*/ 2655 w 3599"/>
              <a:gd name="T49" fmla="*/ 262 h 3322"/>
              <a:gd name="T50" fmla="*/ 2532 w 3599"/>
              <a:gd name="T51" fmla="*/ 385 h 3322"/>
              <a:gd name="T52" fmla="*/ 1951 w 3599"/>
              <a:gd name="T53" fmla="*/ 74 h 3322"/>
              <a:gd name="T54" fmla="*/ 1646 w 3599"/>
              <a:gd name="T55" fmla="*/ 74 h 3322"/>
              <a:gd name="T56" fmla="*/ 171 w 3599"/>
              <a:gd name="T57" fmla="*/ 1311 h 3322"/>
              <a:gd name="T58" fmla="*/ 322 w 3599"/>
              <a:gd name="T59" fmla="*/ 1731 h 3322"/>
              <a:gd name="T60" fmla="*/ 576 w 3599"/>
              <a:gd name="T61" fmla="*/ 1731 h 3322"/>
              <a:gd name="T62" fmla="*/ 576 w 3599"/>
              <a:gd name="T63" fmla="*/ 2955 h 3322"/>
              <a:gd name="T64" fmla="*/ 942 w 3599"/>
              <a:gd name="T65" fmla="*/ 3321 h 3322"/>
              <a:gd name="T66" fmla="*/ 2655 w 3599"/>
              <a:gd name="T67" fmla="*/ 3321 h 3322"/>
              <a:gd name="T68" fmla="*/ 3022 w 3599"/>
              <a:gd name="T69" fmla="*/ 2955 h 3322"/>
              <a:gd name="T70" fmla="*/ 3277 w 3599"/>
              <a:gd name="T71" fmla="*/ 1731 h 3322"/>
              <a:gd name="T72" fmla="*/ 3426 w 3599"/>
              <a:gd name="T73" fmla="*/ 1311 h 3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99" h="3322">
                <a:moveTo>
                  <a:pt x="2288" y="2097"/>
                </a:moveTo>
                <a:lnTo>
                  <a:pt x="2288" y="2097"/>
                </a:lnTo>
                <a:lnTo>
                  <a:pt x="2288" y="2097"/>
                </a:lnTo>
                <a:lnTo>
                  <a:pt x="1922" y="2097"/>
                </a:lnTo>
                <a:lnTo>
                  <a:pt x="1922" y="1731"/>
                </a:lnTo>
                <a:lnTo>
                  <a:pt x="2166" y="1731"/>
                </a:lnTo>
                <a:lnTo>
                  <a:pt x="2166" y="1731"/>
                </a:lnTo>
                <a:cubicBezTo>
                  <a:pt x="2232" y="1731"/>
                  <a:pt x="2288" y="1784"/>
                  <a:pt x="2288" y="1854"/>
                </a:cubicBezTo>
                <a:lnTo>
                  <a:pt x="2288" y="1854"/>
                </a:lnTo>
                <a:lnTo>
                  <a:pt x="2288" y="2097"/>
                </a:lnTo>
                <a:close/>
                <a:moveTo>
                  <a:pt x="2288" y="2587"/>
                </a:moveTo>
                <a:lnTo>
                  <a:pt x="2288" y="2587"/>
                </a:lnTo>
                <a:lnTo>
                  <a:pt x="2288" y="2587"/>
                </a:lnTo>
                <a:lnTo>
                  <a:pt x="2288" y="2587"/>
                </a:lnTo>
                <a:cubicBezTo>
                  <a:pt x="2288" y="2654"/>
                  <a:pt x="2232" y="2711"/>
                  <a:pt x="2166" y="2711"/>
                </a:cubicBezTo>
                <a:lnTo>
                  <a:pt x="2166" y="2711"/>
                </a:lnTo>
                <a:lnTo>
                  <a:pt x="1922" y="2711"/>
                </a:lnTo>
                <a:lnTo>
                  <a:pt x="1922" y="2343"/>
                </a:lnTo>
                <a:lnTo>
                  <a:pt x="2288" y="2343"/>
                </a:lnTo>
                <a:lnTo>
                  <a:pt x="2288" y="2587"/>
                </a:lnTo>
                <a:close/>
                <a:moveTo>
                  <a:pt x="1676" y="2097"/>
                </a:moveTo>
                <a:lnTo>
                  <a:pt x="1676" y="2097"/>
                </a:lnTo>
                <a:lnTo>
                  <a:pt x="1676" y="2097"/>
                </a:lnTo>
                <a:lnTo>
                  <a:pt x="1309" y="2097"/>
                </a:lnTo>
                <a:lnTo>
                  <a:pt x="1309" y="1854"/>
                </a:lnTo>
                <a:lnTo>
                  <a:pt x="1309" y="1854"/>
                </a:lnTo>
                <a:cubicBezTo>
                  <a:pt x="1309" y="1784"/>
                  <a:pt x="1365" y="1731"/>
                  <a:pt x="1433" y="1731"/>
                </a:cubicBezTo>
                <a:lnTo>
                  <a:pt x="1433" y="1731"/>
                </a:lnTo>
                <a:lnTo>
                  <a:pt x="1676" y="1731"/>
                </a:lnTo>
                <a:lnTo>
                  <a:pt x="1676" y="2097"/>
                </a:lnTo>
                <a:close/>
                <a:moveTo>
                  <a:pt x="1676" y="2711"/>
                </a:moveTo>
                <a:lnTo>
                  <a:pt x="1676" y="2711"/>
                </a:lnTo>
                <a:lnTo>
                  <a:pt x="1676" y="2711"/>
                </a:lnTo>
                <a:lnTo>
                  <a:pt x="1433" y="2711"/>
                </a:lnTo>
                <a:lnTo>
                  <a:pt x="1433" y="2711"/>
                </a:lnTo>
                <a:cubicBezTo>
                  <a:pt x="1365" y="2711"/>
                  <a:pt x="1309" y="2654"/>
                  <a:pt x="1309" y="2587"/>
                </a:cubicBezTo>
                <a:lnTo>
                  <a:pt x="1309" y="2587"/>
                </a:lnTo>
                <a:lnTo>
                  <a:pt x="1309" y="2343"/>
                </a:lnTo>
                <a:lnTo>
                  <a:pt x="1676" y="2343"/>
                </a:lnTo>
                <a:lnTo>
                  <a:pt x="1676" y="2711"/>
                </a:lnTo>
                <a:close/>
                <a:moveTo>
                  <a:pt x="3426" y="1311"/>
                </a:moveTo>
                <a:lnTo>
                  <a:pt x="3426" y="1311"/>
                </a:lnTo>
                <a:lnTo>
                  <a:pt x="3426" y="1311"/>
                </a:lnTo>
                <a:lnTo>
                  <a:pt x="3022" y="971"/>
                </a:lnTo>
                <a:lnTo>
                  <a:pt x="3022" y="385"/>
                </a:lnTo>
                <a:lnTo>
                  <a:pt x="3022" y="385"/>
                </a:lnTo>
                <a:cubicBezTo>
                  <a:pt x="3022" y="318"/>
                  <a:pt x="2968" y="262"/>
                  <a:pt x="2899" y="262"/>
                </a:cubicBezTo>
                <a:lnTo>
                  <a:pt x="2899" y="262"/>
                </a:lnTo>
                <a:lnTo>
                  <a:pt x="2655" y="262"/>
                </a:lnTo>
                <a:lnTo>
                  <a:pt x="2655" y="262"/>
                </a:lnTo>
                <a:cubicBezTo>
                  <a:pt x="2589" y="262"/>
                  <a:pt x="2532" y="318"/>
                  <a:pt x="2532" y="385"/>
                </a:cubicBezTo>
                <a:lnTo>
                  <a:pt x="2532" y="385"/>
                </a:lnTo>
                <a:lnTo>
                  <a:pt x="2532" y="561"/>
                </a:lnTo>
                <a:lnTo>
                  <a:pt x="1951" y="74"/>
                </a:lnTo>
                <a:lnTo>
                  <a:pt x="1951" y="74"/>
                </a:lnTo>
                <a:cubicBezTo>
                  <a:pt x="1863" y="0"/>
                  <a:pt x="1735" y="0"/>
                  <a:pt x="1646" y="74"/>
                </a:cubicBezTo>
                <a:lnTo>
                  <a:pt x="1646" y="74"/>
                </a:lnTo>
                <a:lnTo>
                  <a:pt x="171" y="1311"/>
                </a:lnTo>
                <a:lnTo>
                  <a:pt x="171" y="1311"/>
                </a:lnTo>
                <a:cubicBezTo>
                  <a:pt x="0" y="1453"/>
                  <a:pt x="102" y="1731"/>
                  <a:pt x="322" y="1731"/>
                </a:cubicBezTo>
                <a:lnTo>
                  <a:pt x="322" y="1731"/>
                </a:lnTo>
                <a:lnTo>
                  <a:pt x="576" y="1731"/>
                </a:lnTo>
                <a:lnTo>
                  <a:pt x="576" y="2955"/>
                </a:lnTo>
                <a:lnTo>
                  <a:pt x="576" y="2955"/>
                </a:lnTo>
                <a:cubicBezTo>
                  <a:pt x="576" y="3158"/>
                  <a:pt x="739" y="3321"/>
                  <a:pt x="942" y="3321"/>
                </a:cubicBezTo>
                <a:lnTo>
                  <a:pt x="942" y="3321"/>
                </a:lnTo>
                <a:lnTo>
                  <a:pt x="2655" y="3321"/>
                </a:lnTo>
                <a:lnTo>
                  <a:pt x="2655" y="3321"/>
                </a:lnTo>
                <a:cubicBezTo>
                  <a:pt x="2859" y="3321"/>
                  <a:pt x="3022" y="3158"/>
                  <a:pt x="3022" y="2955"/>
                </a:cubicBezTo>
                <a:lnTo>
                  <a:pt x="3022" y="2955"/>
                </a:lnTo>
                <a:lnTo>
                  <a:pt x="3022" y="1731"/>
                </a:lnTo>
                <a:lnTo>
                  <a:pt x="3277" y="1731"/>
                </a:lnTo>
                <a:lnTo>
                  <a:pt x="3277" y="1731"/>
                </a:lnTo>
                <a:cubicBezTo>
                  <a:pt x="3496" y="1731"/>
                  <a:pt x="3598" y="1453"/>
                  <a:pt x="3426" y="1311"/>
                </a:cubicBezTo>
                <a:close/>
              </a:path>
            </a:pathLst>
          </a:custGeom>
          <a:solidFill>
            <a:schemeClr val="tx1"/>
          </a:solidFill>
          <a:ln>
            <a:noFill/>
          </a:ln>
          <a:effectLst/>
        </p:spPr>
        <p:txBody>
          <a:bodyPr wrap="none" anchor="ctr"/>
          <a:lstStyle/>
          <a:p>
            <a:endParaRPr lang="en-US"/>
          </a:p>
        </p:txBody>
      </p:sp>
      <p:sp>
        <p:nvSpPr>
          <p:cNvPr id="6" name="Rectangle 5">
            <a:hlinkClick r:id="rId4" action="ppaction://hlinksldjump"/>
          </p:cNvPr>
          <p:cNvSpPr/>
          <p:nvPr/>
        </p:nvSpPr>
        <p:spPr>
          <a:xfrm>
            <a:off x="8629963" y="5926962"/>
            <a:ext cx="482138" cy="351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936051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Content Placeholder 2"/>
          <p:cNvSpPr>
            <a:spLocks noGrp="1"/>
          </p:cNvSpPr>
          <p:nvPr>
            <p:ph idx="1"/>
          </p:nvPr>
        </p:nvSpPr>
        <p:spPr>
          <a:xfrm>
            <a:off x="468313" y="1752600"/>
            <a:ext cx="8193549" cy="4489959"/>
          </a:xfrm>
        </p:spPr>
        <p:txBody>
          <a:bodyPr>
            <a:normAutofit/>
          </a:bodyPr>
          <a:lstStyle/>
          <a:p>
            <a:pPr marL="0" indent="0">
              <a:spcBef>
                <a:spcPct val="0"/>
              </a:spcBef>
              <a:buNone/>
            </a:pPr>
            <a:r>
              <a:rPr lang="en-CA" altLang="en-US" b="1" dirty="0">
                <a:solidFill>
                  <a:schemeClr val="tx2"/>
                </a:solidFill>
                <a:latin typeface="Arial" charset="0"/>
              </a:rPr>
              <a:t>Oral glucocorticoids</a:t>
            </a:r>
            <a:endParaRPr lang="en-CA" altLang="en-US" b="1" baseline="30000" dirty="0">
              <a:solidFill>
                <a:schemeClr val="tx2"/>
              </a:solidFill>
              <a:latin typeface="Arial" charset="0"/>
            </a:endParaRPr>
          </a:p>
          <a:p>
            <a:pPr marL="342900" lvl="1" indent="-342900">
              <a:spcBef>
                <a:spcPts val="600"/>
              </a:spcBef>
              <a:spcAft>
                <a:spcPts val="600"/>
              </a:spcAft>
              <a:buFont typeface="Arial" panose="020B0604020202020204" pitchFamily="34" charset="0"/>
              <a:buChar char="•"/>
            </a:pPr>
            <a:r>
              <a:rPr lang="en-CA" altLang="en-US" sz="2000" dirty="0">
                <a:latin typeface="Arial" charset="0"/>
                <a:ea typeface="+mn-ea"/>
                <a:cs typeface="+mn-cs"/>
              </a:rPr>
              <a:t>If therapy is anticipated for ≥ 3 months at any dose: get a baseline DXA scan.</a:t>
            </a:r>
            <a:r>
              <a:rPr lang="en-CA" altLang="en-US" sz="2000" baseline="30000" dirty="0">
                <a:latin typeface="Arial" charset="0"/>
                <a:ea typeface="+mn-ea"/>
                <a:cs typeface="+mn-cs"/>
              </a:rPr>
              <a:t>1</a:t>
            </a:r>
          </a:p>
          <a:p>
            <a:pPr lvl="1">
              <a:spcBef>
                <a:spcPct val="0"/>
              </a:spcBef>
            </a:pPr>
            <a:r>
              <a:rPr lang="en-CA" altLang="en-US" sz="1800" dirty="0"/>
              <a:t>Fracture risk increases with increasing daily dose of steroids</a:t>
            </a:r>
            <a:r>
              <a:rPr lang="en-CA" altLang="en-US" sz="1800" baseline="30000" dirty="0"/>
              <a:t>2</a:t>
            </a:r>
            <a:endParaRPr lang="en-CA" altLang="en-US" sz="1800" dirty="0"/>
          </a:p>
          <a:p>
            <a:pPr lvl="1">
              <a:spcBef>
                <a:spcPct val="0"/>
              </a:spcBef>
            </a:pPr>
            <a:r>
              <a:rPr lang="en-CA" altLang="en-US" sz="1800" dirty="0"/>
              <a:t>GC use is associated with increased fracture risk independent of BMD and prior fracture</a:t>
            </a:r>
            <a:r>
              <a:rPr lang="en-CA" altLang="en-US" sz="1800" baseline="30000" dirty="0"/>
              <a:t>3</a:t>
            </a:r>
          </a:p>
          <a:p>
            <a:pPr lvl="1">
              <a:spcBef>
                <a:spcPct val="0"/>
              </a:spcBef>
            </a:pPr>
            <a:r>
              <a:rPr lang="en-CA" altLang="en-US" sz="1800" dirty="0"/>
              <a:t>Treatment to prevent bone loss is recommended in the vast majority of patients, if not all, on long-term GC therapy</a:t>
            </a:r>
            <a:r>
              <a:rPr lang="en-CA" altLang="en-US" sz="1800" baseline="30000" dirty="0"/>
              <a:t>4</a:t>
            </a:r>
            <a:endParaRPr lang="en-CA" altLang="en-US" sz="1800" b="1" dirty="0">
              <a:solidFill>
                <a:srgbClr val="FFC000"/>
              </a:solidFill>
            </a:endParaRPr>
          </a:p>
          <a:p>
            <a:pPr marL="0" lvl="2" indent="0">
              <a:spcBef>
                <a:spcPts val="1200"/>
              </a:spcBef>
              <a:buNone/>
            </a:pPr>
            <a:r>
              <a:rPr lang="en-CA" altLang="en-US" sz="2800" b="1" dirty="0">
                <a:solidFill>
                  <a:schemeClr val="tx2"/>
                </a:solidFill>
                <a:latin typeface="Arial" charset="0"/>
              </a:rPr>
              <a:t>Aromatase Inhibitors</a:t>
            </a:r>
          </a:p>
          <a:p>
            <a:pPr marL="342900" lvl="2" indent="-342900">
              <a:spcBef>
                <a:spcPts val="600"/>
              </a:spcBef>
            </a:pPr>
            <a:r>
              <a:rPr lang="en-CA" dirty="0"/>
              <a:t>Women who are taking aromatase inhibitors and men who are undergoing androgen-deprivation therapy should be assessed for fracture risk, and osteoporosis therapy to prevent fractures should be considered</a:t>
            </a:r>
            <a:endParaRPr lang="en-CA" altLang="en-US" dirty="0">
              <a:solidFill>
                <a:schemeClr val="accent1"/>
              </a:solidFill>
              <a:latin typeface="Arial" charset="0"/>
            </a:endParaRPr>
          </a:p>
        </p:txBody>
      </p:sp>
      <p:sp>
        <p:nvSpPr>
          <p:cNvPr id="82948" name="Rectangle 3"/>
          <p:cNvSpPr>
            <a:spLocks noChangeArrowheads="1"/>
          </p:cNvSpPr>
          <p:nvPr/>
        </p:nvSpPr>
        <p:spPr bwMode="auto">
          <a:xfrm>
            <a:off x="468312" y="6242559"/>
            <a:ext cx="7357097" cy="5078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a:spAutoFit/>
          </a:bodyPr>
          <a:lstStyle>
            <a:lvl1pPr marL="228600" indent="-228600"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7938" indent="-7938" fontAlgn="base">
              <a:spcBef>
                <a:spcPct val="30000"/>
              </a:spcBef>
              <a:spcAft>
                <a:spcPct val="0"/>
              </a:spcAft>
              <a:buClrTx/>
              <a:buNone/>
            </a:pPr>
            <a:r>
              <a:rPr lang="en-CA" altLang="en-US" sz="900" dirty="0">
                <a:solidFill>
                  <a:srgbClr val="FFFFFF"/>
                </a:solidFill>
              </a:rPr>
              <a:t>	1. </a:t>
            </a:r>
            <a:r>
              <a:rPr lang="nb-NO" altLang="en-US" sz="900" dirty="0" err="1">
                <a:solidFill>
                  <a:srgbClr val="FFFFFF"/>
                </a:solidFill>
              </a:rPr>
              <a:t>Hant</a:t>
            </a:r>
            <a:r>
              <a:rPr lang="nb-NO" altLang="en-US" sz="900" dirty="0">
                <a:solidFill>
                  <a:srgbClr val="FFFFFF"/>
                </a:solidFill>
              </a:rPr>
              <a:t> FN and Bolster MB. (2016) </a:t>
            </a:r>
            <a:r>
              <a:rPr lang="nb-NO" altLang="en-US" sz="900" i="1" dirty="0">
                <a:solidFill>
                  <a:srgbClr val="FFFFFF"/>
                </a:solidFill>
              </a:rPr>
              <a:t>Cleve </a:t>
            </a:r>
            <a:r>
              <a:rPr lang="nb-NO" altLang="en-US" sz="900" i="1" dirty="0" err="1">
                <a:solidFill>
                  <a:srgbClr val="FFFFFF"/>
                </a:solidFill>
              </a:rPr>
              <a:t>Clin</a:t>
            </a:r>
            <a:r>
              <a:rPr lang="nb-NO" altLang="en-US" sz="900" i="1" dirty="0">
                <a:solidFill>
                  <a:srgbClr val="FFFFFF"/>
                </a:solidFill>
              </a:rPr>
              <a:t> J Med</a:t>
            </a:r>
            <a:r>
              <a:rPr lang="nb-NO" altLang="en-US" sz="900" dirty="0">
                <a:solidFill>
                  <a:srgbClr val="FFFFFF"/>
                </a:solidFill>
              </a:rPr>
              <a:t>., 83, 281-288. 2. </a:t>
            </a:r>
            <a:r>
              <a:rPr lang="en-US" altLang="en-US" sz="900" dirty="0">
                <a:solidFill>
                  <a:srgbClr val="FFFFFF"/>
                </a:solidFill>
              </a:rPr>
              <a:t>van </a:t>
            </a:r>
            <a:r>
              <a:rPr lang="en-US" altLang="en-US" sz="900" dirty="0" err="1">
                <a:solidFill>
                  <a:srgbClr val="FFFFFF"/>
                </a:solidFill>
              </a:rPr>
              <a:t>Staa</a:t>
            </a:r>
            <a:r>
              <a:rPr lang="en-US" altLang="en-US" sz="900" dirty="0">
                <a:solidFill>
                  <a:srgbClr val="FFFFFF"/>
                </a:solidFill>
              </a:rPr>
              <a:t> TP, et al. (2000) </a:t>
            </a:r>
            <a:r>
              <a:rPr lang="en-US" altLang="en-US" sz="900" i="1" dirty="0">
                <a:solidFill>
                  <a:srgbClr val="FFFFFF"/>
                </a:solidFill>
              </a:rPr>
              <a:t>J Bone Miner Res</a:t>
            </a:r>
            <a:r>
              <a:rPr lang="en-US" altLang="en-US" sz="900" dirty="0">
                <a:solidFill>
                  <a:srgbClr val="FFFFFF"/>
                </a:solidFill>
              </a:rPr>
              <a:t>., 15, 993-1000. </a:t>
            </a:r>
            <a:br>
              <a:rPr lang="en-CA" sz="900" dirty="0"/>
            </a:br>
            <a:r>
              <a:rPr lang="en-US" altLang="en-US" sz="900" dirty="0">
                <a:solidFill>
                  <a:srgbClr val="FFFFFF"/>
                </a:solidFill>
              </a:rPr>
              <a:t>3. Adapted from </a:t>
            </a:r>
            <a:r>
              <a:rPr lang="en-US" altLang="en-US" sz="900" dirty="0" err="1">
                <a:solidFill>
                  <a:srgbClr val="FFFFFF"/>
                </a:solidFill>
              </a:rPr>
              <a:t>Kanis</a:t>
            </a:r>
            <a:r>
              <a:rPr lang="en-US" altLang="en-US" sz="900" dirty="0">
                <a:solidFill>
                  <a:srgbClr val="FFFFFF"/>
                </a:solidFill>
              </a:rPr>
              <a:t> JA, et al. (2004) </a:t>
            </a:r>
            <a:r>
              <a:rPr lang="en-US" altLang="en-US" sz="900" i="1" dirty="0">
                <a:solidFill>
                  <a:srgbClr val="FFFFFF"/>
                </a:solidFill>
              </a:rPr>
              <a:t>J Bone Miner Res</a:t>
            </a:r>
            <a:r>
              <a:rPr lang="en-US" altLang="en-US" sz="900" dirty="0">
                <a:solidFill>
                  <a:srgbClr val="FFFFFF"/>
                </a:solidFill>
              </a:rPr>
              <a:t>., 19, 893–899. 4. </a:t>
            </a:r>
            <a:r>
              <a:rPr lang="en-US" altLang="en-US" sz="900" dirty="0" err="1">
                <a:solidFill>
                  <a:srgbClr val="FFFFFF"/>
                </a:solidFill>
              </a:rPr>
              <a:t>Papaioannou</a:t>
            </a:r>
            <a:r>
              <a:rPr lang="en-US" altLang="en-US" sz="900" dirty="0">
                <a:solidFill>
                  <a:srgbClr val="FFFFFF"/>
                </a:solidFill>
              </a:rPr>
              <a:t> A, et al. (2010) </a:t>
            </a:r>
            <a:r>
              <a:rPr lang="en-US" altLang="en-US" sz="900" i="1" dirty="0">
                <a:solidFill>
                  <a:srgbClr val="FFFFFF"/>
                </a:solidFill>
              </a:rPr>
              <a:t>CMAJ</a:t>
            </a:r>
            <a:r>
              <a:rPr lang="en-US" altLang="en-US" sz="900" dirty="0">
                <a:solidFill>
                  <a:srgbClr val="FFFFFF"/>
                </a:solidFill>
              </a:rPr>
              <a:t>, 182, 1864-1873</a:t>
            </a:r>
            <a:r>
              <a:rPr lang="en-CA" altLang="en-US" sz="900" dirty="0">
                <a:solidFill>
                  <a:srgbClr val="FFFFFF"/>
                </a:solidFill>
              </a:rPr>
              <a:t>. </a:t>
            </a:r>
            <a:br>
              <a:rPr lang="en-CA" altLang="en-US" sz="900" dirty="0">
                <a:solidFill>
                  <a:srgbClr val="FFFFFF"/>
                </a:solidFill>
              </a:rPr>
            </a:br>
            <a:endParaRPr lang="en-US" altLang="en-US" sz="900" dirty="0">
              <a:solidFill>
                <a:srgbClr val="FFFFFF"/>
              </a:solidFill>
            </a:endParaRPr>
          </a:p>
        </p:txBody>
      </p:sp>
      <p:sp>
        <p:nvSpPr>
          <p:cNvPr id="8" name="Title 1"/>
          <p:cNvSpPr>
            <a:spLocks noGrp="1"/>
          </p:cNvSpPr>
          <p:nvPr>
            <p:ph type="title"/>
          </p:nvPr>
        </p:nvSpPr>
        <p:spPr>
          <a:xfrm>
            <a:off x="468313" y="188913"/>
            <a:ext cx="8193549" cy="1295399"/>
          </a:xfrm>
        </p:spPr>
        <p:txBody>
          <a:bodyPr>
            <a:normAutofit/>
          </a:bodyPr>
          <a:lstStyle/>
          <a:p>
            <a:r>
              <a:rPr lang="en-US" sz="2800" dirty="0">
                <a:solidFill>
                  <a:schemeClr val="tx1"/>
                </a:solidFill>
              </a:rPr>
              <a:t>Bad to the Bone: Summary</a:t>
            </a:r>
            <a:br>
              <a:rPr lang="en-US" sz="2800" dirty="0"/>
            </a:br>
            <a:r>
              <a:rPr lang="en-US" sz="2400" dirty="0"/>
              <a:t>Medications Associated with Increased Fracture Risk</a:t>
            </a:r>
          </a:p>
        </p:txBody>
      </p:sp>
    </p:spTree>
    <p:custDataLst>
      <p:tags r:id="rId1"/>
    </p:custDataLst>
    <p:extLst>
      <p:ext uri="{BB962C8B-B14F-4D97-AF65-F5344CB8AC3E}">
        <p14:creationId xmlns:p14="http://schemas.microsoft.com/office/powerpoint/2010/main" val="27641081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Content Placeholder 2"/>
          <p:cNvSpPr>
            <a:spLocks noGrp="1"/>
          </p:cNvSpPr>
          <p:nvPr>
            <p:ph idx="1"/>
          </p:nvPr>
        </p:nvSpPr>
        <p:spPr>
          <a:xfrm>
            <a:off x="468313" y="1752600"/>
            <a:ext cx="8193549" cy="4489959"/>
          </a:xfrm>
        </p:spPr>
        <p:txBody>
          <a:bodyPr>
            <a:normAutofit/>
          </a:bodyPr>
          <a:lstStyle/>
          <a:p>
            <a:pPr marL="0" lvl="2" indent="0">
              <a:spcBef>
                <a:spcPts val="1200"/>
              </a:spcBef>
              <a:buNone/>
            </a:pPr>
            <a:r>
              <a:rPr lang="en-CA" altLang="en-US" sz="2800" b="1" dirty="0">
                <a:solidFill>
                  <a:schemeClr val="tx2"/>
                </a:solidFill>
                <a:latin typeface="Arial" charset="0"/>
              </a:rPr>
              <a:t>Aromatase Inhibitors</a:t>
            </a:r>
          </a:p>
          <a:p>
            <a:pPr marL="342900" lvl="2" indent="-342900">
              <a:spcBef>
                <a:spcPts val="600"/>
              </a:spcBef>
            </a:pPr>
            <a:r>
              <a:rPr lang="en-CA" dirty="0"/>
              <a:t>Women who are taking aromatase inhibitors and men who are undergoing androgen-deprivation therapy should be assessed for fracture risk, and osteoporosis therapy to prevent fractures should be considered</a:t>
            </a:r>
          </a:p>
          <a:p>
            <a:pPr marL="342900" lvl="2" indent="-342900">
              <a:spcBef>
                <a:spcPts val="600"/>
              </a:spcBef>
            </a:pPr>
            <a:endParaRPr lang="en-CA" altLang="en-US" dirty="0">
              <a:solidFill>
                <a:schemeClr val="accent1"/>
              </a:solidFill>
              <a:latin typeface="Arial" charset="0"/>
            </a:endParaRPr>
          </a:p>
          <a:p>
            <a:pPr marL="0" lvl="2" indent="0">
              <a:spcBef>
                <a:spcPts val="600"/>
              </a:spcBef>
              <a:buNone/>
            </a:pPr>
            <a:r>
              <a:rPr lang="en-CA" sz="2400" b="1" dirty="0">
                <a:solidFill>
                  <a:srgbClr val="FCB627"/>
                </a:solidFill>
                <a:latin typeface="Arial" pitchFamily="34" charset="0"/>
                <a:ea typeface="+mj-ea"/>
                <a:cs typeface="+mj-cs"/>
              </a:rPr>
              <a:t>Management of Aromatase Inhibitor-Associated Bone Loss (AIBL)</a:t>
            </a:r>
            <a:endParaRPr lang="en-CA" altLang="en-US" dirty="0">
              <a:solidFill>
                <a:schemeClr val="accent1"/>
              </a:solidFill>
            </a:endParaRPr>
          </a:p>
          <a:p>
            <a:pPr marL="342900" lvl="2" indent="-342900">
              <a:spcBef>
                <a:spcPts val="600"/>
              </a:spcBef>
            </a:pPr>
            <a:r>
              <a:rPr lang="en-CA" dirty="0"/>
              <a:t>When treatment is indicated, either injectable denosumab every 6 months or zoledronate once a year is advised. Although oral bisphosphonates are an option, evidence is stronger for injectable therapy.</a:t>
            </a:r>
          </a:p>
          <a:p>
            <a:pPr marL="342900" lvl="2" indent="-342900">
              <a:spcBef>
                <a:spcPts val="600"/>
              </a:spcBef>
            </a:pPr>
            <a:endParaRPr lang="en-CA" altLang="en-US" dirty="0">
              <a:solidFill>
                <a:schemeClr val="accent1"/>
              </a:solidFill>
              <a:latin typeface="Arial" charset="0"/>
            </a:endParaRPr>
          </a:p>
        </p:txBody>
      </p:sp>
      <p:sp>
        <p:nvSpPr>
          <p:cNvPr id="8" name="Title 1"/>
          <p:cNvSpPr>
            <a:spLocks noGrp="1"/>
          </p:cNvSpPr>
          <p:nvPr>
            <p:ph type="title"/>
          </p:nvPr>
        </p:nvSpPr>
        <p:spPr>
          <a:xfrm>
            <a:off x="468313" y="188913"/>
            <a:ext cx="8193549" cy="1295399"/>
          </a:xfrm>
        </p:spPr>
        <p:txBody>
          <a:bodyPr>
            <a:normAutofit/>
          </a:bodyPr>
          <a:lstStyle/>
          <a:p>
            <a:r>
              <a:rPr lang="en-US" sz="2800" dirty="0">
                <a:solidFill>
                  <a:schemeClr val="tx1"/>
                </a:solidFill>
              </a:rPr>
              <a:t>Bad to the Bone: Summary-2</a:t>
            </a:r>
            <a:br>
              <a:rPr lang="en-US" sz="2800" dirty="0"/>
            </a:br>
            <a:r>
              <a:rPr lang="en-US" sz="2400" dirty="0"/>
              <a:t>Medications Associated with Increased Fracture Risk</a:t>
            </a:r>
          </a:p>
        </p:txBody>
      </p:sp>
    </p:spTree>
    <p:custDataLst>
      <p:tags r:id="rId1"/>
    </p:custDataLst>
    <p:extLst>
      <p:ext uri="{BB962C8B-B14F-4D97-AF65-F5344CB8AC3E}">
        <p14:creationId xmlns:p14="http://schemas.microsoft.com/office/powerpoint/2010/main" val="25568442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Content Placeholder 2"/>
          <p:cNvSpPr>
            <a:spLocks noGrp="1"/>
          </p:cNvSpPr>
          <p:nvPr>
            <p:ph idx="1"/>
          </p:nvPr>
        </p:nvSpPr>
        <p:spPr>
          <a:xfrm>
            <a:off x="468313" y="1752600"/>
            <a:ext cx="8193549" cy="4489959"/>
          </a:xfrm>
        </p:spPr>
        <p:txBody>
          <a:bodyPr>
            <a:normAutofit/>
          </a:bodyPr>
          <a:lstStyle/>
          <a:p>
            <a:pPr marL="0" lvl="2" indent="0">
              <a:spcBef>
                <a:spcPts val="600"/>
              </a:spcBef>
              <a:buNone/>
            </a:pPr>
            <a:r>
              <a:rPr lang="en-US" altLang="en-US" sz="3200" b="1" dirty="0">
                <a:solidFill>
                  <a:srgbClr val="FCB627"/>
                </a:solidFill>
                <a:ea typeface="+mj-ea"/>
                <a:cs typeface="+mj-cs"/>
              </a:rPr>
              <a:t>Androgen Deprivation Therapy (ADT)</a:t>
            </a:r>
            <a:endParaRPr lang="en-CA" altLang="en-US" dirty="0">
              <a:solidFill>
                <a:schemeClr val="accent1"/>
              </a:solidFill>
              <a:latin typeface="Arial" charset="0"/>
            </a:endParaRPr>
          </a:p>
          <a:p>
            <a:r>
              <a:rPr lang="en-CA" sz="2000" b="1" dirty="0"/>
              <a:t>US Endocrine Society Clinical Practice Guideline: Osteoporosis in Men (2012)</a:t>
            </a:r>
            <a:endParaRPr lang="en-CA" sz="2000" b="1" baseline="30000" dirty="0"/>
          </a:p>
          <a:p>
            <a:pPr marL="0" indent="0">
              <a:buNone/>
              <a:tabLst>
                <a:tab pos="346075" algn="l"/>
              </a:tabLst>
            </a:pPr>
            <a:r>
              <a:rPr lang="en-CA" sz="2000" dirty="0">
                <a:solidFill>
                  <a:srgbClr val="FFC000"/>
                </a:solidFill>
              </a:rPr>
              <a:t>	We recommend pharmacological treatment for osteoporosis for men 	with prostate cancer receiving ADT who have a high risk of fracture 	based on low bone mineral density and/or clinical risk factors</a:t>
            </a:r>
            <a:r>
              <a:rPr lang="en-CA" sz="2000" dirty="0"/>
              <a:t> [Strong 	recommendation, moderate quality evidence]. </a:t>
            </a:r>
          </a:p>
          <a:p>
            <a:pPr marL="0" lvl="2" indent="0">
              <a:spcBef>
                <a:spcPts val="600"/>
              </a:spcBef>
              <a:buNone/>
            </a:pPr>
            <a:endParaRPr lang="en-CA" altLang="en-US" dirty="0">
              <a:solidFill>
                <a:schemeClr val="accent1"/>
              </a:solidFill>
              <a:latin typeface="Arial" charset="0"/>
            </a:endParaRPr>
          </a:p>
          <a:p>
            <a:pPr>
              <a:spcBef>
                <a:spcPct val="0"/>
              </a:spcBef>
            </a:pPr>
            <a:r>
              <a:rPr lang="en-CA" altLang="en-US" sz="2000" dirty="0"/>
              <a:t>Patients treated with ADT have an increased risk of fracture and need to be treated</a:t>
            </a:r>
            <a:r>
              <a:rPr lang="en-CA" altLang="en-US" sz="2000" baseline="30000" dirty="0"/>
              <a:t>1</a:t>
            </a:r>
          </a:p>
          <a:p>
            <a:pPr marL="342900" lvl="2" indent="-342900">
              <a:spcBef>
                <a:spcPts val="600"/>
              </a:spcBef>
            </a:pPr>
            <a:endParaRPr lang="en-CA" altLang="en-US" dirty="0">
              <a:solidFill>
                <a:schemeClr val="accent1"/>
              </a:solidFill>
              <a:latin typeface="Arial" charset="0"/>
            </a:endParaRPr>
          </a:p>
        </p:txBody>
      </p:sp>
      <p:sp>
        <p:nvSpPr>
          <p:cNvPr id="82948" name="Rectangle 3"/>
          <p:cNvSpPr>
            <a:spLocks noChangeArrowheads="1"/>
          </p:cNvSpPr>
          <p:nvPr/>
        </p:nvSpPr>
        <p:spPr bwMode="auto">
          <a:xfrm>
            <a:off x="468312" y="6242559"/>
            <a:ext cx="7357097"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a:spAutoFit/>
          </a:bodyPr>
          <a:lstStyle>
            <a:lvl1pPr marL="228600" indent="-228600"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7938" indent="-7938" fontAlgn="base">
              <a:spcBef>
                <a:spcPct val="30000"/>
              </a:spcBef>
              <a:spcAft>
                <a:spcPct val="0"/>
              </a:spcAft>
              <a:buClrTx/>
              <a:buNone/>
            </a:pPr>
            <a:r>
              <a:rPr lang="en-CA" altLang="en-US" sz="900" dirty="0">
                <a:solidFill>
                  <a:srgbClr val="FFFFFF"/>
                </a:solidFill>
              </a:rPr>
              <a:t>	1. </a:t>
            </a:r>
            <a:r>
              <a:rPr lang="pt-BR" altLang="en-US" sz="900" dirty="0">
                <a:solidFill>
                  <a:srgbClr val="FFFFFF"/>
                </a:solidFill>
              </a:rPr>
              <a:t>Shahinian VB, et al (2005) </a:t>
            </a:r>
            <a:r>
              <a:rPr lang="pt-BR" altLang="en-US" sz="900" i="1" dirty="0">
                <a:solidFill>
                  <a:srgbClr val="FFFFFF"/>
                </a:solidFill>
              </a:rPr>
              <a:t>N Engl J Med</a:t>
            </a:r>
            <a:r>
              <a:rPr lang="pt-BR" altLang="en-US" sz="900" dirty="0">
                <a:solidFill>
                  <a:srgbClr val="FFFFFF"/>
                </a:solidFill>
              </a:rPr>
              <a:t>., 352, 3154-164.</a:t>
            </a:r>
            <a:endParaRPr lang="en-US" altLang="en-US" sz="900" dirty="0">
              <a:solidFill>
                <a:srgbClr val="FFFFFF"/>
              </a:solidFill>
            </a:endParaRPr>
          </a:p>
        </p:txBody>
      </p:sp>
      <p:sp>
        <p:nvSpPr>
          <p:cNvPr id="8" name="Title 1"/>
          <p:cNvSpPr>
            <a:spLocks noGrp="1"/>
          </p:cNvSpPr>
          <p:nvPr>
            <p:ph type="title"/>
          </p:nvPr>
        </p:nvSpPr>
        <p:spPr>
          <a:xfrm>
            <a:off x="468313" y="188913"/>
            <a:ext cx="8193549" cy="1295399"/>
          </a:xfrm>
        </p:spPr>
        <p:txBody>
          <a:bodyPr>
            <a:normAutofit/>
          </a:bodyPr>
          <a:lstStyle/>
          <a:p>
            <a:r>
              <a:rPr lang="en-US" sz="2800" dirty="0">
                <a:solidFill>
                  <a:schemeClr val="tx1"/>
                </a:solidFill>
              </a:rPr>
              <a:t>Bad to the Bone: Summary-3</a:t>
            </a:r>
            <a:br>
              <a:rPr lang="en-US" sz="2800" dirty="0"/>
            </a:br>
            <a:r>
              <a:rPr lang="en-US" sz="2400" dirty="0"/>
              <a:t>Medications Associated with Increased Fracture Risk</a:t>
            </a:r>
          </a:p>
        </p:txBody>
      </p:sp>
    </p:spTree>
    <p:custDataLst>
      <p:tags r:id="rId1"/>
    </p:custDataLst>
    <p:extLst>
      <p:ext uri="{BB962C8B-B14F-4D97-AF65-F5344CB8AC3E}">
        <p14:creationId xmlns:p14="http://schemas.microsoft.com/office/powerpoint/2010/main" val="25154138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3" y="1752600"/>
            <a:ext cx="8193549" cy="4395439"/>
          </a:xfrm>
        </p:spPr>
        <p:txBody>
          <a:bodyPr>
            <a:normAutofit/>
          </a:bodyPr>
          <a:lstStyle/>
          <a:p>
            <a:pPr marL="0" lvl="2" indent="0">
              <a:spcBef>
                <a:spcPct val="0"/>
              </a:spcBef>
              <a:buNone/>
            </a:pPr>
            <a:r>
              <a:rPr lang="en-CA" altLang="en-US" sz="2800" b="1" dirty="0">
                <a:solidFill>
                  <a:schemeClr val="tx2"/>
                </a:solidFill>
                <a:latin typeface="Arial" charset="0"/>
              </a:rPr>
              <a:t>Proton Pump Inhibitors</a:t>
            </a:r>
            <a:r>
              <a:rPr lang="en-CA" altLang="en-US" sz="2800" b="1" baseline="30000" dirty="0">
                <a:solidFill>
                  <a:schemeClr val="tx2"/>
                </a:solidFill>
                <a:latin typeface="Arial" charset="0"/>
              </a:rPr>
              <a:t>1</a:t>
            </a:r>
          </a:p>
          <a:p>
            <a:pPr marL="342900" lvl="2" indent="-342900">
              <a:spcBef>
                <a:spcPts val="600"/>
              </a:spcBef>
            </a:pPr>
            <a:r>
              <a:rPr lang="en-CA" altLang="en-US" sz="2000" dirty="0">
                <a:latin typeface="Arial" charset="0"/>
              </a:rPr>
              <a:t>If taking a calcium supplement, use calcium citrate</a:t>
            </a:r>
          </a:p>
          <a:p>
            <a:pPr marL="342900" lvl="2" indent="-342900">
              <a:spcBef>
                <a:spcPts val="600"/>
              </a:spcBef>
            </a:pPr>
            <a:r>
              <a:rPr lang="en-CA" altLang="en-US" sz="2000" dirty="0">
                <a:latin typeface="Arial" charset="0"/>
              </a:rPr>
              <a:t>Consider alternative therapy such as a histamine-2 receptor blocker</a:t>
            </a:r>
          </a:p>
          <a:p>
            <a:pPr marL="0" lvl="2" indent="0">
              <a:spcBef>
                <a:spcPts val="1200"/>
              </a:spcBef>
              <a:buNone/>
            </a:pPr>
            <a:r>
              <a:rPr lang="en-CA" altLang="en-US" sz="2800" b="1" dirty="0">
                <a:solidFill>
                  <a:schemeClr val="tx2"/>
                </a:solidFill>
                <a:latin typeface="Arial" charset="0"/>
              </a:rPr>
              <a:t>SSRIs</a:t>
            </a:r>
            <a:endParaRPr lang="en-CA" altLang="en-US" sz="2800" b="1" baseline="30000" dirty="0">
              <a:solidFill>
                <a:schemeClr val="tx2"/>
              </a:solidFill>
              <a:latin typeface="Arial" charset="0"/>
            </a:endParaRPr>
          </a:p>
          <a:p>
            <a:pPr marL="342900" lvl="2" indent="-342900">
              <a:spcBef>
                <a:spcPts val="600"/>
              </a:spcBef>
            </a:pPr>
            <a:r>
              <a:rPr lang="en-CA" altLang="en-US" sz="2000" dirty="0">
                <a:latin typeface="Arial" charset="0"/>
              </a:rPr>
              <a:t>SSRIs are a first-line treatment for major depressive disorders</a:t>
            </a:r>
            <a:r>
              <a:rPr lang="en-CA" altLang="en-US" baseline="30000" dirty="0"/>
              <a:t>1</a:t>
            </a:r>
            <a:endParaRPr lang="en-CA" altLang="en-US" dirty="0"/>
          </a:p>
          <a:p>
            <a:pPr marL="342900" lvl="2" indent="-342900">
              <a:spcBef>
                <a:spcPts val="600"/>
              </a:spcBef>
            </a:pPr>
            <a:r>
              <a:rPr lang="en-CA" altLang="en-US" sz="2000" dirty="0">
                <a:latin typeface="Arial" charset="0"/>
              </a:rPr>
              <a:t>SSRI use is associated with an increased risk of hip, spine and non-vertebral fractures</a:t>
            </a:r>
            <a:r>
              <a:rPr lang="en-CA" altLang="en-US" sz="2000" baseline="30000" dirty="0">
                <a:latin typeface="Arial" charset="0"/>
              </a:rPr>
              <a:t>3</a:t>
            </a:r>
            <a:endParaRPr lang="en-CA" altLang="en-US" sz="2000" dirty="0">
              <a:latin typeface="Arial" charset="0"/>
            </a:endParaRPr>
          </a:p>
        </p:txBody>
      </p:sp>
      <p:sp>
        <p:nvSpPr>
          <p:cNvPr id="2" name="Title 1"/>
          <p:cNvSpPr>
            <a:spLocks noGrp="1"/>
          </p:cNvSpPr>
          <p:nvPr>
            <p:ph type="title"/>
          </p:nvPr>
        </p:nvSpPr>
        <p:spPr>
          <a:xfrm>
            <a:off x="468313" y="188913"/>
            <a:ext cx="8193549" cy="1295399"/>
          </a:xfrm>
        </p:spPr>
        <p:txBody>
          <a:bodyPr>
            <a:normAutofit/>
          </a:bodyPr>
          <a:lstStyle/>
          <a:p>
            <a:r>
              <a:rPr lang="en-US" sz="2800" dirty="0">
                <a:solidFill>
                  <a:schemeClr val="tx1"/>
                </a:solidFill>
              </a:rPr>
              <a:t>Bad to the Bone: Summary-4</a:t>
            </a:r>
            <a:br>
              <a:rPr lang="en-US" sz="2800" dirty="0"/>
            </a:br>
            <a:r>
              <a:rPr lang="en-US" sz="2400" dirty="0"/>
              <a:t>Medications Associated with Increased Fracture Risk</a:t>
            </a:r>
          </a:p>
        </p:txBody>
      </p:sp>
      <p:sp>
        <p:nvSpPr>
          <p:cNvPr id="6" name="Rectangle 3"/>
          <p:cNvSpPr>
            <a:spLocks noChangeArrowheads="1"/>
          </p:cNvSpPr>
          <p:nvPr/>
        </p:nvSpPr>
        <p:spPr bwMode="auto">
          <a:xfrm>
            <a:off x="468312" y="6361505"/>
            <a:ext cx="735709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a:spAutoFit/>
          </a:bodyPr>
          <a:lstStyle>
            <a:lvl1pPr marL="228600" indent="-228600"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marL="7938" indent="-7938" fontAlgn="base">
              <a:spcBef>
                <a:spcPct val="30000"/>
              </a:spcBef>
              <a:spcAft>
                <a:spcPct val="0"/>
              </a:spcAft>
              <a:buClrTx/>
              <a:buNone/>
            </a:pPr>
            <a:r>
              <a:rPr lang="nb-NO" altLang="en-US" sz="900" dirty="0">
                <a:solidFill>
                  <a:srgbClr val="FFFFFF"/>
                </a:solidFill>
              </a:rPr>
              <a:t>1. </a:t>
            </a:r>
            <a:r>
              <a:rPr lang="nb-NO" altLang="en-US" sz="900" dirty="0" err="1">
                <a:solidFill>
                  <a:srgbClr val="FFFFFF"/>
                </a:solidFill>
              </a:rPr>
              <a:t>Hant</a:t>
            </a:r>
            <a:r>
              <a:rPr lang="nb-NO" altLang="en-US" sz="900" dirty="0">
                <a:solidFill>
                  <a:srgbClr val="FFFFFF"/>
                </a:solidFill>
              </a:rPr>
              <a:t> FN and Bolster MB. (2016) </a:t>
            </a:r>
            <a:r>
              <a:rPr lang="nb-NO" altLang="en-US" sz="900" i="1" dirty="0">
                <a:solidFill>
                  <a:srgbClr val="FFFFFF"/>
                </a:solidFill>
              </a:rPr>
              <a:t>Cleve </a:t>
            </a:r>
            <a:r>
              <a:rPr lang="nb-NO" altLang="en-US" sz="900" i="1" dirty="0" err="1">
                <a:solidFill>
                  <a:srgbClr val="FFFFFF"/>
                </a:solidFill>
              </a:rPr>
              <a:t>Clin</a:t>
            </a:r>
            <a:r>
              <a:rPr lang="nb-NO" altLang="en-US" sz="900" i="1" dirty="0">
                <a:solidFill>
                  <a:srgbClr val="FFFFFF"/>
                </a:solidFill>
              </a:rPr>
              <a:t> J Med</a:t>
            </a:r>
            <a:r>
              <a:rPr lang="nb-NO" altLang="en-US" sz="900" dirty="0">
                <a:solidFill>
                  <a:srgbClr val="FFFFFF"/>
                </a:solidFill>
              </a:rPr>
              <a:t>., 83, 281-288 2. </a:t>
            </a:r>
            <a:r>
              <a:rPr lang="nb-NO" altLang="en-US" sz="900" dirty="0" err="1">
                <a:solidFill>
                  <a:srgbClr val="FFFFFF"/>
                </a:solidFill>
              </a:rPr>
              <a:t>Papaioannou</a:t>
            </a:r>
            <a:r>
              <a:rPr lang="nb-NO" altLang="en-US" sz="900" dirty="0">
                <a:solidFill>
                  <a:srgbClr val="FFFFFF"/>
                </a:solidFill>
              </a:rPr>
              <a:t> A, et al. (2010) </a:t>
            </a:r>
            <a:r>
              <a:rPr lang="nb-NO" altLang="en-US" sz="900" i="1" dirty="0">
                <a:solidFill>
                  <a:srgbClr val="FFFFFF"/>
                </a:solidFill>
              </a:rPr>
              <a:t>CMAJ</a:t>
            </a:r>
            <a:r>
              <a:rPr lang="nb-NO" altLang="en-US" sz="900" dirty="0">
                <a:solidFill>
                  <a:srgbClr val="FFFFFF"/>
                </a:solidFill>
              </a:rPr>
              <a:t>, 182, 1864-1873. </a:t>
            </a:r>
            <a:br>
              <a:rPr lang="nb-NO" altLang="en-US" sz="900" dirty="0">
                <a:solidFill>
                  <a:srgbClr val="FFFFFF"/>
                </a:solidFill>
              </a:rPr>
            </a:br>
            <a:r>
              <a:rPr lang="nb-NO" altLang="en-US" sz="900" dirty="0">
                <a:solidFill>
                  <a:srgbClr val="FFFFFF"/>
                </a:solidFill>
              </a:rPr>
              <a:t>3. </a:t>
            </a:r>
            <a:r>
              <a:rPr lang="nb-NO" altLang="en-US" sz="900" dirty="0" err="1">
                <a:solidFill>
                  <a:srgbClr val="FFFFFF"/>
                </a:solidFill>
              </a:rPr>
              <a:t>Hadji</a:t>
            </a:r>
            <a:r>
              <a:rPr lang="nb-NO" altLang="en-US" sz="900" dirty="0">
                <a:solidFill>
                  <a:srgbClr val="FFFFFF"/>
                </a:solidFill>
              </a:rPr>
              <a:t> P, et al. (2011) </a:t>
            </a:r>
            <a:r>
              <a:rPr lang="nb-NO" altLang="en-US" sz="900" i="1" dirty="0">
                <a:solidFill>
                  <a:srgbClr val="FFFFFF"/>
                </a:solidFill>
              </a:rPr>
              <a:t>Ann </a:t>
            </a:r>
            <a:r>
              <a:rPr lang="nb-NO" altLang="en-US" sz="900" i="1" dirty="0" err="1">
                <a:solidFill>
                  <a:srgbClr val="FFFFFF"/>
                </a:solidFill>
              </a:rPr>
              <a:t>Oncol</a:t>
            </a:r>
            <a:r>
              <a:rPr lang="nb-NO" altLang="en-US" sz="900" dirty="0">
                <a:solidFill>
                  <a:srgbClr val="FFFFFF"/>
                </a:solidFill>
              </a:rPr>
              <a:t>., 22, 2546-2555. </a:t>
            </a:r>
          </a:p>
        </p:txBody>
      </p:sp>
    </p:spTree>
    <p:extLst>
      <p:ext uri="{BB962C8B-B14F-4D97-AF65-F5344CB8AC3E}">
        <p14:creationId xmlns:p14="http://schemas.microsoft.com/office/powerpoint/2010/main" val="11935631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Content Placeholder 2"/>
          <p:cNvSpPr>
            <a:spLocks noGrp="1"/>
          </p:cNvSpPr>
          <p:nvPr>
            <p:ph idx="1"/>
          </p:nvPr>
        </p:nvSpPr>
        <p:spPr/>
        <p:txBody>
          <a:bodyPr>
            <a:normAutofit lnSpcReduction="10000"/>
          </a:bodyPr>
          <a:lstStyle/>
          <a:p>
            <a:pPr marL="0" lvl="1" indent="0">
              <a:spcBef>
                <a:spcPct val="0"/>
              </a:spcBef>
              <a:buClr>
                <a:srgbClr val="BDDEB1"/>
              </a:buClr>
              <a:buNone/>
            </a:pPr>
            <a:r>
              <a:rPr lang="en-CA" altLang="en-US" sz="3200" b="1" dirty="0">
                <a:solidFill>
                  <a:schemeClr val="tx2"/>
                </a:solidFill>
                <a:latin typeface="Arial" charset="0"/>
              </a:rPr>
              <a:t>General recommendations</a:t>
            </a:r>
          </a:p>
          <a:p>
            <a:pPr marL="395287" lvl="1" indent="-342900">
              <a:spcBef>
                <a:spcPts val="1200"/>
              </a:spcBef>
              <a:buFont typeface="Arial" panose="020B0604020202020204" pitchFamily="34" charset="0"/>
              <a:buChar char="•"/>
            </a:pPr>
            <a:r>
              <a:rPr lang="en-CA" altLang="en-US" dirty="0">
                <a:latin typeface="Arial" charset="0"/>
              </a:rPr>
              <a:t>Reassess </a:t>
            </a:r>
            <a:r>
              <a:rPr lang="en-CA" altLang="en-US" b="1" dirty="0">
                <a:solidFill>
                  <a:schemeClr val="tx2"/>
                </a:solidFill>
                <a:latin typeface="Arial" charset="0"/>
              </a:rPr>
              <a:t>ongoing</a:t>
            </a:r>
            <a:r>
              <a:rPr lang="en-CA" altLang="en-US" dirty="0">
                <a:latin typeface="Arial" charset="0"/>
              </a:rPr>
              <a:t> need for medication </a:t>
            </a:r>
          </a:p>
          <a:p>
            <a:pPr marL="395287" lvl="1" indent="-342900">
              <a:spcBef>
                <a:spcPts val="1200"/>
              </a:spcBef>
              <a:buFont typeface="Arial" panose="020B0604020202020204" pitchFamily="34" charset="0"/>
              <a:buChar char="•"/>
            </a:pPr>
            <a:r>
              <a:rPr lang="en-CA" altLang="en-US" dirty="0">
                <a:latin typeface="Arial" charset="0"/>
              </a:rPr>
              <a:t>Use lowest dosage and shortest duration needed</a:t>
            </a:r>
          </a:p>
          <a:p>
            <a:pPr marL="395287" lvl="1" indent="-342900">
              <a:spcBef>
                <a:spcPts val="1200"/>
              </a:spcBef>
              <a:buFont typeface="Arial" panose="020B0604020202020204" pitchFamily="34" charset="0"/>
              <a:buChar char="•"/>
            </a:pPr>
            <a:r>
              <a:rPr lang="en-CA" altLang="en-US" dirty="0">
                <a:latin typeface="Arial" charset="0"/>
              </a:rPr>
              <a:t>Counsel patients on lifestyle changes: encourage weight bearing exercise, cessation of tobacco use, and limiting alcohol use.</a:t>
            </a:r>
          </a:p>
          <a:p>
            <a:pPr marL="395287" lvl="1" indent="-342900">
              <a:spcBef>
                <a:spcPts val="1200"/>
              </a:spcBef>
              <a:buFont typeface="Arial" panose="020B0604020202020204" pitchFamily="34" charset="0"/>
              <a:buChar char="•"/>
            </a:pPr>
            <a:r>
              <a:rPr lang="en-CA" altLang="en-US" dirty="0">
                <a:latin typeface="Arial" charset="0"/>
              </a:rPr>
              <a:t>Supplement calcium and vitamin D</a:t>
            </a:r>
          </a:p>
          <a:p>
            <a:pPr marL="395287" lvl="1" indent="-342900">
              <a:spcBef>
                <a:spcPts val="1200"/>
              </a:spcBef>
              <a:buFont typeface="Arial" panose="020B0604020202020204" pitchFamily="34" charset="0"/>
              <a:buChar char="•"/>
            </a:pPr>
            <a:r>
              <a:rPr lang="en-CA" altLang="en-US" dirty="0">
                <a:latin typeface="Arial" charset="0"/>
              </a:rPr>
              <a:t>Consider screening and monitoring bone density with dual-energy absorptiometry (DXA)</a:t>
            </a:r>
          </a:p>
          <a:p>
            <a:pPr marL="395287" lvl="1" indent="-342900">
              <a:spcBef>
                <a:spcPts val="1200"/>
              </a:spcBef>
              <a:buFont typeface="Arial" panose="020B0604020202020204" pitchFamily="34" charset="0"/>
              <a:buChar char="•"/>
            </a:pPr>
            <a:r>
              <a:rPr lang="en-CA" altLang="en-US" dirty="0">
                <a:latin typeface="Arial" charset="0"/>
              </a:rPr>
              <a:t>Initiate osteoporosis treatment if indicated.</a:t>
            </a:r>
          </a:p>
          <a:p>
            <a:pPr marL="404813" lvl="2" indent="0">
              <a:spcBef>
                <a:spcPct val="0"/>
              </a:spcBef>
              <a:buNone/>
            </a:pPr>
            <a:endParaRPr lang="en-CA" altLang="en-US" sz="2000" dirty="0">
              <a:latin typeface="Arial" charset="0"/>
            </a:endParaRPr>
          </a:p>
          <a:p>
            <a:pPr marL="0" lvl="1" indent="0">
              <a:spcBef>
                <a:spcPct val="0"/>
              </a:spcBef>
              <a:buNone/>
            </a:pPr>
            <a:endParaRPr lang="en-CA" altLang="en-US" sz="1400" dirty="0">
              <a:latin typeface="Arial" charset="0"/>
            </a:endParaRPr>
          </a:p>
          <a:p>
            <a:pPr marL="0" lvl="1" indent="0">
              <a:spcBef>
                <a:spcPct val="0"/>
              </a:spcBef>
              <a:buNone/>
            </a:pPr>
            <a:endParaRPr lang="en-CA" altLang="en-US" dirty="0">
              <a:latin typeface="Arial" charset="0"/>
            </a:endParaRPr>
          </a:p>
        </p:txBody>
      </p:sp>
      <p:sp>
        <p:nvSpPr>
          <p:cNvPr id="82948" name="Rectangle 3"/>
          <p:cNvSpPr>
            <a:spLocks noChangeArrowheads="1"/>
          </p:cNvSpPr>
          <p:nvPr/>
        </p:nvSpPr>
        <p:spPr bwMode="auto">
          <a:xfrm>
            <a:off x="468312" y="6484938"/>
            <a:ext cx="6381667"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a:spAutoFit/>
          </a:bodyPr>
          <a:lstStyle>
            <a:lvl1pPr marL="228600" indent="-228600" algn="l" eaLnBrk="0" hangingPunct="0">
              <a:spcBef>
                <a:spcPct val="40000"/>
              </a:spcBef>
              <a:buClr>
                <a:srgbClr val="BDDEB1"/>
              </a:buClr>
              <a:buFont typeface="Arial" charset="0"/>
              <a:buChar char="»"/>
              <a:defRPr sz="2200">
                <a:solidFill>
                  <a:schemeClr val="tx1"/>
                </a:solidFill>
                <a:latin typeface="Arial" charset="0"/>
              </a:defRPr>
            </a:lvl1pPr>
            <a:lvl2pPr marL="742950" indent="-285750" algn="l" eaLnBrk="0" hangingPunct="0">
              <a:spcBef>
                <a:spcPct val="20000"/>
              </a:spcBef>
              <a:buChar char="–"/>
              <a:defRPr sz="20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1600">
                <a:solidFill>
                  <a:schemeClr val="tx1"/>
                </a:solidFill>
                <a:latin typeface="Arial" charset="0"/>
              </a:defRPr>
            </a:lvl4pPr>
            <a:lvl5pPr marL="2057400" indent="-228600" algn="l" eaLnBrk="0" hangingPunct="0">
              <a:spcBef>
                <a:spcPct val="20000"/>
              </a:spcBef>
              <a:buChar char="»"/>
              <a:defRPr sz="1400">
                <a:solidFill>
                  <a:schemeClr val="tx1"/>
                </a:solidFill>
                <a:latin typeface="Trebuchet MS" pitchFamily="34" charset="0"/>
              </a:defRPr>
            </a:lvl5pPr>
            <a:lvl6pPr marL="2514600" indent="-228600" eaLnBrk="0" fontAlgn="base" hangingPunct="0">
              <a:spcBef>
                <a:spcPct val="20000"/>
              </a:spcBef>
              <a:spcAft>
                <a:spcPct val="0"/>
              </a:spcAft>
              <a:buChar char="»"/>
              <a:defRPr sz="1400">
                <a:solidFill>
                  <a:schemeClr val="tx1"/>
                </a:solidFill>
                <a:latin typeface="Trebuchet MS" pitchFamily="34" charset="0"/>
              </a:defRPr>
            </a:lvl6pPr>
            <a:lvl7pPr marL="2971800" indent="-228600" eaLnBrk="0" fontAlgn="base" hangingPunct="0">
              <a:spcBef>
                <a:spcPct val="20000"/>
              </a:spcBef>
              <a:spcAft>
                <a:spcPct val="0"/>
              </a:spcAft>
              <a:buChar char="»"/>
              <a:defRPr sz="1400">
                <a:solidFill>
                  <a:schemeClr val="tx1"/>
                </a:solidFill>
                <a:latin typeface="Trebuchet MS" pitchFamily="34" charset="0"/>
              </a:defRPr>
            </a:lvl7pPr>
            <a:lvl8pPr marL="3429000" indent="-228600" eaLnBrk="0" fontAlgn="base" hangingPunct="0">
              <a:spcBef>
                <a:spcPct val="20000"/>
              </a:spcBef>
              <a:spcAft>
                <a:spcPct val="0"/>
              </a:spcAft>
              <a:buChar char="»"/>
              <a:defRPr sz="1400">
                <a:solidFill>
                  <a:schemeClr val="tx1"/>
                </a:solidFill>
                <a:latin typeface="Trebuchet MS" pitchFamily="34" charset="0"/>
              </a:defRPr>
            </a:lvl8pPr>
            <a:lvl9pPr marL="3886200" indent="-228600" eaLnBrk="0" fontAlgn="base" hangingPunct="0">
              <a:spcBef>
                <a:spcPct val="20000"/>
              </a:spcBef>
              <a:spcAft>
                <a:spcPct val="0"/>
              </a:spcAft>
              <a:buChar char="»"/>
              <a:defRPr sz="1400">
                <a:solidFill>
                  <a:schemeClr val="tx1"/>
                </a:solidFill>
                <a:latin typeface="Trebuchet MS" pitchFamily="34" charset="0"/>
              </a:defRPr>
            </a:lvl9pPr>
          </a:lstStyle>
          <a:p>
            <a:pPr fontAlgn="base">
              <a:spcBef>
                <a:spcPct val="30000"/>
              </a:spcBef>
              <a:spcAft>
                <a:spcPct val="0"/>
              </a:spcAft>
              <a:buClrTx/>
              <a:buFontTx/>
              <a:buNone/>
            </a:pPr>
            <a:r>
              <a:rPr lang="en-CA" altLang="en-US" sz="900" dirty="0">
                <a:solidFill>
                  <a:srgbClr val="FFFFFF"/>
                </a:solidFill>
              </a:rPr>
              <a:t>Adapted from </a:t>
            </a:r>
            <a:r>
              <a:rPr lang="en-CA" altLang="en-US" sz="900" dirty="0" err="1">
                <a:solidFill>
                  <a:srgbClr val="FFFFFF"/>
                </a:solidFill>
              </a:rPr>
              <a:t>Hant</a:t>
            </a:r>
            <a:r>
              <a:rPr lang="en-CA" altLang="en-US" sz="900" dirty="0">
                <a:solidFill>
                  <a:srgbClr val="FFFFFF"/>
                </a:solidFill>
              </a:rPr>
              <a:t> FN and Bolster MB. (2016) </a:t>
            </a:r>
            <a:r>
              <a:rPr lang="en-CA" altLang="en-US" sz="900" i="1" dirty="0">
                <a:solidFill>
                  <a:srgbClr val="FFFFFF"/>
                </a:solidFill>
              </a:rPr>
              <a:t>Cleve </a:t>
            </a:r>
            <a:r>
              <a:rPr lang="en-CA" altLang="en-US" sz="900" i="1" dirty="0" err="1">
                <a:solidFill>
                  <a:srgbClr val="FFFFFF"/>
                </a:solidFill>
              </a:rPr>
              <a:t>Clin</a:t>
            </a:r>
            <a:r>
              <a:rPr lang="en-CA" altLang="en-US" sz="900" i="1" dirty="0">
                <a:solidFill>
                  <a:srgbClr val="FFFFFF"/>
                </a:solidFill>
              </a:rPr>
              <a:t> J Med</a:t>
            </a:r>
            <a:r>
              <a:rPr lang="en-CA" altLang="en-US" sz="900" dirty="0">
                <a:solidFill>
                  <a:srgbClr val="FFFFFF"/>
                </a:solidFill>
              </a:rPr>
              <a:t>., 83, 281-288.</a:t>
            </a:r>
          </a:p>
        </p:txBody>
      </p:sp>
      <p:sp>
        <p:nvSpPr>
          <p:cNvPr id="6" name="Title 1"/>
          <p:cNvSpPr>
            <a:spLocks noGrp="1"/>
          </p:cNvSpPr>
          <p:nvPr>
            <p:ph type="title"/>
          </p:nvPr>
        </p:nvSpPr>
        <p:spPr>
          <a:xfrm>
            <a:off x="468313" y="188913"/>
            <a:ext cx="8193549" cy="1295399"/>
          </a:xfrm>
        </p:spPr>
        <p:txBody>
          <a:bodyPr>
            <a:normAutofit/>
          </a:bodyPr>
          <a:lstStyle/>
          <a:p>
            <a:r>
              <a:rPr lang="en-US" sz="2800" dirty="0">
                <a:solidFill>
                  <a:schemeClr val="tx1"/>
                </a:solidFill>
              </a:rPr>
              <a:t>Bad to the Bone: Summary-5</a:t>
            </a:r>
            <a:br>
              <a:rPr lang="en-US" sz="2800" dirty="0"/>
            </a:br>
            <a:r>
              <a:rPr lang="en-US" sz="2400" dirty="0"/>
              <a:t>Medications Associated with Increased Fracture Risk</a:t>
            </a:r>
          </a:p>
        </p:txBody>
      </p:sp>
    </p:spTree>
    <p:custDataLst>
      <p:tags r:id="rId1"/>
    </p:custDataLst>
    <p:extLst>
      <p:ext uri="{BB962C8B-B14F-4D97-AF65-F5344CB8AC3E}">
        <p14:creationId xmlns:p14="http://schemas.microsoft.com/office/powerpoint/2010/main" val="13922245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475225" y="2888570"/>
            <a:ext cx="8461946" cy="1295399"/>
          </a:xfrm>
        </p:spPr>
        <p:txBody>
          <a:bodyPr>
            <a:normAutofit/>
          </a:bodyPr>
          <a:lstStyle/>
          <a:p>
            <a:pPr algn="ctr"/>
            <a:r>
              <a:rPr lang="en-US" sz="4400" dirty="0">
                <a:solidFill>
                  <a:schemeClr val="tx1"/>
                </a:solidFill>
              </a:rPr>
              <a:t>BACK UP SLIDES</a:t>
            </a:r>
            <a:endParaRPr lang="en-US" sz="4000" dirty="0"/>
          </a:p>
        </p:txBody>
      </p:sp>
    </p:spTree>
    <p:custDataLst>
      <p:tags r:id="rId1"/>
    </p:custDataLst>
    <p:extLst>
      <p:ext uri="{BB962C8B-B14F-4D97-AF65-F5344CB8AC3E}">
        <p14:creationId xmlns:p14="http://schemas.microsoft.com/office/powerpoint/2010/main" val="934571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 name="Rectangle 104"/>
          <p:cNvSpPr/>
          <p:nvPr/>
        </p:nvSpPr>
        <p:spPr>
          <a:xfrm>
            <a:off x="7593613" y="2001612"/>
            <a:ext cx="845775" cy="3819459"/>
          </a:xfrm>
          <a:prstGeom prst="rect">
            <a:avLst/>
          </a:prstGeom>
          <a:solidFill>
            <a:srgbClr val="1B183A"/>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CA" sz="1350">
              <a:solidFill>
                <a:schemeClr val="tx1"/>
              </a:solidFill>
              <a:latin typeface="Arial" charset="0"/>
              <a:ea typeface="Arial" charset="0"/>
              <a:cs typeface="Arial" charset="0"/>
            </a:endParaRPr>
          </a:p>
        </p:txBody>
      </p:sp>
      <p:sp>
        <p:nvSpPr>
          <p:cNvPr id="3" name="Text Placeholder 2"/>
          <p:cNvSpPr>
            <a:spLocks noGrp="1"/>
          </p:cNvSpPr>
          <p:nvPr>
            <p:ph idx="4294967295"/>
          </p:nvPr>
        </p:nvSpPr>
        <p:spPr>
          <a:xfrm>
            <a:off x="468313" y="6058292"/>
            <a:ext cx="8073014" cy="647986"/>
          </a:xfrm>
        </p:spPr>
        <p:txBody>
          <a:bodyPr anchor="b">
            <a:noAutofit/>
          </a:bodyPr>
          <a:lstStyle/>
          <a:p>
            <a:pPr marL="0" indent="0">
              <a:buNone/>
            </a:pPr>
            <a:r>
              <a:rPr lang="en-CA" sz="900" dirty="0"/>
              <a:t>†2008 data not included for Rehabilitation clinics</a:t>
            </a:r>
          </a:p>
          <a:p>
            <a:pPr marL="0" indent="0">
              <a:spcBef>
                <a:spcPts val="0"/>
              </a:spcBef>
              <a:buNone/>
            </a:pPr>
            <a:r>
              <a:rPr lang="en-CA" sz="900" dirty="0"/>
              <a:t>‡2008 Data not included for mobility devices  </a:t>
            </a:r>
          </a:p>
          <a:p>
            <a:pPr marL="0" indent="0">
              <a:spcBef>
                <a:spcPts val="0"/>
              </a:spcBef>
              <a:buNone/>
            </a:pPr>
            <a:r>
              <a:rPr lang="en-CA" sz="900" dirty="0" err="1"/>
              <a:t>Tarride</a:t>
            </a:r>
            <a:r>
              <a:rPr lang="en-CA" sz="900" dirty="0"/>
              <a:t> J.E., et al. (2012) </a:t>
            </a:r>
            <a:r>
              <a:rPr lang="en-CA" sz="900" i="1" dirty="0"/>
              <a:t>Osteoporosis Int</a:t>
            </a:r>
            <a:r>
              <a:rPr lang="en-CA" sz="900" dirty="0"/>
              <a:t>., 23, 2591-2600.; </a:t>
            </a:r>
            <a:r>
              <a:rPr lang="en-CA" sz="900" kern="0" dirty="0"/>
              <a:t>Hopkins, R.B., et al. (2016) </a:t>
            </a:r>
            <a:r>
              <a:rPr lang="en-CA" sz="900" i="1" kern="0" dirty="0"/>
              <a:t>Osteoporosis Int</a:t>
            </a:r>
            <a:r>
              <a:rPr lang="en-CA" sz="900" kern="0" dirty="0"/>
              <a:t>.,</a:t>
            </a:r>
            <a:r>
              <a:rPr lang="en-CA" sz="900" i="1" kern="0" dirty="0"/>
              <a:t> </a:t>
            </a:r>
            <a:r>
              <a:rPr lang="en-US" sz="900" dirty="0"/>
              <a:t>DOI: 10.1007/s00198-016-3631-6.</a:t>
            </a:r>
            <a:endParaRPr lang="en-CA" sz="100" kern="0" dirty="0"/>
          </a:p>
        </p:txBody>
      </p:sp>
      <p:sp>
        <p:nvSpPr>
          <p:cNvPr id="139" name="TextBox 138"/>
          <p:cNvSpPr txBox="1"/>
          <p:nvPr/>
        </p:nvSpPr>
        <p:spPr>
          <a:xfrm>
            <a:off x="7697333" y="3542995"/>
            <a:ext cx="748878" cy="253916"/>
          </a:xfrm>
          <a:prstGeom prst="rect">
            <a:avLst/>
          </a:prstGeom>
          <a:noFill/>
        </p:spPr>
        <p:txBody>
          <a:bodyPr wrap="square" rtlCol="0">
            <a:spAutoFit/>
          </a:bodyPr>
          <a:lstStyle/>
          <a:p>
            <a:pPr algn="r" defTabSz="685800"/>
            <a:r>
              <a:rPr lang="en-CA" sz="1050" b="1" dirty="0">
                <a:latin typeface="Arial" charset="0"/>
                <a:ea typeface="Arial" charset="0"/>
                <a:cs typeface="Arial" charset="0"/>
              </a:rPr>
              <a:t>3,245%</a:t>
            </a:r>
          </a:p>
        </p:txBody>
      </p:sp>
      <p:sp>
        <p:nvSpPr>
          <p:cNvPr id="156" name="TextBox 155"/>
          <p:cNvSpPr txBox="1"/>
          <p:nvPr/>
        </p:nvSpPr>
        <p:spPr>
          <a:xfrm>
            <a:off x="7764367" y="2351266"/>
            <a:ext cx="681844" cy="253916"/>
          </a:xfrm>
          <a:prstGeom prst="rect">
            <a:avLst/>
          </a:prstGeom>
          <a:noFill/>
        </p:spPr>
        <p:txBody>
          <a:bodyPr wrap="square" rtlCol="0">
            <a:spAutoFit/>
          </a:bodyPr>
          <a:lstStyle/>
          <a:p>
            <a:pPr algn="r" defTabSz="685800"/>
            <a:r>
              <a:rPr lang="en-CA" sz="1050" b="1" dirty="0">
                <a:latin typeface="Arial" charset="0"/>
                <a:ea typeface="Arial" charset="0"/>
                <a:cs typeface="Arial" charset="0"/>
              </a:rPr>
              <a:t>18%</a:t>
            </a:r>
          </a:p>
        </p:txBody>
      </p:sp>
      <p:sp>
        <p:nvSpPr>
          <p:cNvPr id="190" name="TextBox 189"/>
          <p:cNvSpPr txBox="1"/>
          <p:nvPr/>
        </p:nvSpPr>
        <p:spPr>
          <a:xfrm>
            <a:off x="7749141" y="2748509"/>
            <a:ext cx="697070" cy="253916"/>
          </a:xfrm>
          <a:prstGeom prst="rect">
            <a:avLst/>
          </a:prstGeom>
          <a:noFill/>
        </p:spPr>
        <p:txBody>
          <a:bodyPr wrap="square" rtlCol="0">
            <a:spAutoFit/>
          </a:bodyPr>
          <a:lstStyle/>
          <a:p>
            <a:pPr algn="r" defTabSz="685800"/>
            <a:r>
              <a:rPr lang="en-CA" sz="1050" b="1" dirty="0">
                <a:latin typeface="Arial" charset="0"/>
                <a:ea typeface="Arial" charset="0"/>
                <a:cs typeface="Arial" charset="0"/>
              </a:rPr>
              <a:t>234%</a:t>
            </a:r>
          </a:p>
        </p:txBody>
      </p:sp>
      <p:sp>
        <p:nvSpPr>
          <p:cNvPr id="191" name="TextBox 190"/>
          <p:cNvSpPr txBox="1"/>
          <p:nvPr/>
        </p:nvSpPr>
        <p:spPr>
          <a:xfrm>
            <a:off x="7749141" y="3145752"/>
            <a:ext cx="697070" cy="253916"/>
          </a:xfrm>
          <a:prstGeom prst="rect">
            <a:avLst/>
          </a:prstGeom>
          <a:noFill/>
        </p:spPr>
        <p:txBody>
          <a:bodyPr wrap="square" rtlCol="0">
            <a:spAutoFit/>
          </a:bodyPr>
          <a:lstStyle/>
          <a:p>
            <a:pPr algn="r" defTabSz="685800"/>
            <a:r>
              <a:rPr lang="en-CA" sz="1050" b="1" dirty="0">
                <a:latin typeface="Arial" charset="0"/>
                <a:ea typeface="Arial" charset="0"/>
                <a:cs typeface="Arial" charset="0"/>
              </a:rPr>
              <a:t>253%</a:t>
            </a:r>
          </a:p>
        </p:txBody>
      </p:sp>
      <p:sp>
        <p:nvSpPr>
          <p:cNvPr id="192" name="TextBox 191"/>
          <p:cNvSpPr txBox="1"/>
          <p:nvPr/>
        </p:nvSpPr>
        <p:spPr>
          <a:xfrm>
            <a:off x="7764367" y="3940238"/>
            <a:ext cx="681844" cy="253916"/>
          </a:xfrm>
          <a:prstGeom prst="rect">
            <a:avLst/>
          </a:prstGeom>
          <a:noFill/>
        </p:spPr>
        <p:txBody>
          <a:bodyPr wrap="square" rtlCol="0">
            <a:spAutoFit/>
          </a:bodyPr>
          <a:lstStyle/>
          <a:p>
            <a:pPr algn="r" defTabSz="685800"/>
            <a:r>
              <a:rPr lang="en-CA" sz="1050" b="1" dirty="0">
                <a:latin typeface="Arial" charset="0"/>
                <a:ea typeface="Arial" charset="0"/>
                <a:cs typeface="Arial" charset="0"/>
              </a:rPr>
              <a:t>3%</a:t>
            </a:r>
          </a:p>
        </p:txBody>
      </p:sp>
      <p:sp>
        <p:nvSpPr>
          <p:cNvPr id="193" name="TextBox 192"/>
          <p:cNvSpPr txBox="1"/>
          <p:nvPr/>
        </p:nvSpPr>
        <p:spPr>
          <a:xfrm>
            <a:off x="7749141" y="4337481"/>
            <a:ext cx="697070" cy="253916"/>
          </a:xfrm>
          <a:prstGeom prst="rect">
            <a:avLst/>
          </a:prstGeom>
          <a:noFill/>
        </p:spPr>
        <p:txBody>
          <a:bodyPr wrap="square" rtlCol="0">
            <a:spAutoFit/>
          </a:bodyPr>
          <a:lstStyle/>
          <a:p>
            <a:pPr algn="r" defTabSz="685800"/>
            <a:r>
              <a:rPr lang="en-CA" sz="1050" b="1" dirty="0">
                <a:latin typeface="Arial" charset="0"/>
                <a:ea typeface="Arial" charset="0"/>
                <a:cs typeface="Arial" charset="0"/>
              </a:rPr>
              <a:t>63%</a:t>
            </a:r>
          </a:p>
        </p:txBody>
      </p:sp>
      <p:sp>
        <p:nvSpPr>
          <p:cNvPr id="194" name="TextBox 193"/>
          <p:cNvSpPr txBox="1"/>
          <p:nvPr/>
        </p:nvSpPr>
        <p:spPr>
          <a:xfrm>
            <a:off x="7764367" y="4734724"/>
            <a:ext cx="681844" cy="253916"/>
          </a:xfrm>
          <a:prstGeom prst="rect">
            <a:avLst/>
          </a:prstGeom>
          <a:noFill/>
        </p:spPr>
        <p:txBody>
          <a:bodyPr wrap="square" rtlCol="0">
            <a:spAutoFit/>
          </a:bodyPr>
          <a:lstStyle/>
          <a:p>
            <a:pPr algn="r" defTabSz="685800"/>
            <a:r>
              <a:rPr lang="en-CA" sz="1050" b="1" dirty="0">
                <a:latin typeface="Arial" charset="0"/>
                <a:ea typeface="Arial" charset="0"/>
                <a:cs typeface="Arial" charset="0"/>
              </a:rPr>
              <a:t>-19%</a:t>
            </a:r>
          </a:p>
        </p:txBody>
      </p:sp>
      <p:sp>
        <p:nvSpPr>
          <p:cNvPr id="195" name="TextBox 194"/>
          <p:cNvSpPr txBox="1"/>
          <p:nvPr/>
        </p:nvSpPr>
        <p:spPr>
          <a:xfrm>
            <a:off x="7764367" y="5131967"/>
            <a:ext cx="681844" cy="253916"/>
          </a:xfrm>
          <a:prstGeom prst="rect">
            <a:avLst/>
          </a:prstGeom>
          <a:noFill/>
        </p:spPr>
        <p:txBody>
          <a:bodyPr wrap="square" rtlCol="0">
            <a:spAutoFit/>
          </a:bodyPr>
          <a:lstStyle/>
          <a:p>
            <a:pPr algn="r" defTabSz="685800"/>
            <a:r>
              <a:rPr lang="en-CA" sz="1050" b="1" dirty="0">
                <a:latin typeface="Arial" charset="0"/>
                <a:ea typeface="Arial" charset="0"/>
                <a:cs typeface="Arial" charset="0"/>
              </a:rPr>
              <a:t>143%</a:t>
            </a:r>
          </a:p>
        </p:txBody>
      </p:sp>
      <p:sp>
        <p:nvSpPr>
          <p:cNvPr id="196" name="TextBox 195"/>
          <p:cNvSpPr txBox="1"/>
          <p:nvPr/>
        </p:nvSpPr>
        <p:spPr>
          <a:xfrm>
            <a:off x="7749141" y="5529211"/>
            <a:ext cx="697070" cy="253916"/>
          </a:xfrm>
          <a:prstGeom prst="rect">
            <a:avLst/>
          </a:prstGeom>
          <a:noFill/>
        </p:spPr>
        <p:txBody>
          <a:bodyPr wrap="square" rtlCol="0">
            <a:spAutoFit/>
          </a:bodyPr>
          <a:lstStyle/>
          <a:p>
            <a:pPr algn="r" defTabSz="685800"/>
            <a:r>
              <a:rPr lang="en-CA" sz="1050" b="1" dirty="0">
                <a:latin typeface="Arial" charset="0"/>
                <a:ea typeface="Arial" charset="0"/>
                <a:cs typeface="Arial" charset="0"/>
              </a:rPr>
              <a:t>N/A</a:t>
            </a:r>
          </a:p>
        </p:txBody>
      </p:sp>
      <p:sp>
        <p:nvSpPr>
          <p:cNvPr id="197" name="TextBox 196"/>
          <p:cNvSpPr txBox="1"/>
          <p:nvPr/>
        </p:nvSpPr>
        <p:spPr>
          <a:xfrm>
            <a:off x="7498758" y="2028813"/>
            <a:ext cx="959980" cy="230832"/>
          </a:xfrm>
          <a:prstGeom prst="rect">
            <a:avLst/>
          </a:prstGeom>
          <a:noFill/>
        </p:spPr>
        <p:txBody>
          <a:bodyPr wrap="square" rtlCol="0">
            <a:spAutoFit/>
          </a:bodyPr>
          <a:lstStyle/>
          <a:p>
            <a:pPr algn="r" defTabSz="685800"/>
            <a:r>
              <a:rPr lang="en-CA" sz="900" b="1" dirty="0">
                <a:latin typeface="Arial" charset="0"/>
                <a:ea typeface="Arial" charset="0"/>
                <a:cs typeface="Arial" charset="0"/>
              </a:rPr>
              <a:t>CHANGE (%)</a:t>
            </a:r>
          </a:p>
        </p:txBody>
      </p:sp>
      <p:sp>
        <p:nvSpPr>
          <p:cNvPr id="9" name="TextBox 8"/>
          <p:cNvSpPr txBox="1"/>
          <p:nvPr/>
        </p:nvSpPr>
        <p:spPr>
          <a:xfrm>
            <a:off x="1351687" y="2361206"/>
            <a:ext cx="1070711" cy="153888"/>
          </a:xfrm>
          <a:prstGeom prst="rect">
            <a:avLst/>
          </a:prstGeom>
          <a:noFill/>
        </p:spPr>
        <p:txBody>
          <a:bodyPr wrap="square" lIns="0" tIns="0" rIns="0" bIns="0" rtlCol="0">
            <a:spAutoFit/>
          </a:bodyPr>
          <a:lstStyle/>
          <a:p>
            <a:pPr algn="r" defTabSz="685800"/>
            <a:r>
              <a:rPr lang="en-CA" sz="1000" b="1" dirty="0">
                <a:latin typeface="Arial" charset="0"/>
                <a:ea typeface="Arial" charset="0"/>
                <a:cs typeface="Arial" charset="0"/>
              </a:rPr>
              <a:t>Acute care</a:t>
            </a:r>
          </a:p>
        </p:txBody>
      </p:sp>
      <p:sp>
        <p:nvSpPr>
          <p:cNvPr id="51" name="TextBox 50"/>
          <p:cNvSpPr txBox="1"/>
          <p:nvPr/>
        </p:nvSpPr>
        <p:spPr>
          <a:xfrm>
            <a:off x="803038" y="2703984"/>
            <a:ext cx="1619360" cy="307777"/>
          </a:xfrm>
          <a:prstGeom prst="rect">
            <a:avLst/>
          </a:prstGeom>
          <a:noFill/>
        </p:spPr>
        <p:txBody>
          <a:bodyPr wrap="square" lIns="0" tIns="0" rIns="0" bIns="0" rtlCol="0">
            <a:spAutoFit/>
          </a:bodyPr>
          <a:lstStyle/>
          <a:p>
            <a:pPr algn="r" defTabSz="685800"/>
            <a:r>
              <a:rPr lang="en-CA" sz="1000" b="1" dirty="0">
                <a:latin typeface="Arial" charset="0"/>
                <a:ea typeface="Arial" charset="0"/>
                <a:cs typeface="Arial" charset="0"/>
              </a:rPr>
              <a:t>Rehabilitation admissions &amp; clinics</a:t>
            </a:r>
            <a:r>
              <a:rPr lang="en-CA" sz="1000" b="1" baseline="30000" dirty="0">
                <a:latin typeface="Arial" charset="0"/>
                <a:ea typeface="Arial" charset="0"/>
                <a:cs typeface="Arial" charset="0"/>
              </a:rPr>
              <a:t>†</a:t>
            </a:r>
          </a:p>
        </p:txBody>
      </p:sp>
      <p:sp>
        <p:nvSpPr>
          <p:cNvPr id="52" name="TextBox 51"/>
          <p:cNvSpPr txBox="1"/>
          <p:nvPr/>
        </p:nvSpPr>
        <p:spPr>
          <a:xfrm>
            <a:off x="1029081" y="3091239"/>
            <a:ext cx="1393316" cy="307777"/>
          </a:xfrm>
          <a:prstGeom prst="rect">
            <a:avLst/>
          </a:prstGeom>
          <a:noFill/>
        </p:spPr>
        <p:txBody>
          <a:bodyPr wrap="square" lIns="0" tIns="0" rIns="0" bIns="0" rtlCol="0">
            <a:spAutoFit/>
          </a:bodyPr>
          <a:lstStyle/>
          <a:p>
            <a:pPr algn="r" defTabSz="685800"/>
            <a:r>
              <a:rPr lang="en-CA" sz="1000" b="1" dirty="0">
                <a:latin typeface="Arial" charset="0"/>
                <a:ea typeface="Arial" charset="0"/>
                <a:cs typeface="Arial" charset="0"/>
              </a:rPr>
              <a:t>Complex Continuing Care</a:t>
            </a:r>
          </a:p>
        </p:txBody>
      </p:sp>
      <p:sp>
        <p:nvSpPr>
          <p:cNvPr id="53" name="TextBox 52"/>
          <p:cNvSpPr txBox="1"/>
          <p:nvPr/>
        </p:nvSpPr>
        <p:spPr>
          <a:xfrm>
            <a:off x="947194" y="3569264"/>
            <a:ext cx="1475203" cy="153888"/>
          </a:xfrm>
          <a:prstGeom prst="rect">
            <a:avLst/>
          </a:prstGeom>
          <a:noFill/>
        </p:spPr>
        <p:txBody>
          <a:bodyPr wrap="square" lIns="0" tIns="0" rIns="0" bIns="0" rtlCol="0">
            <a:spAutoFit/>
          </a:bodyPr>
          <a:lstStyle/>
          <a:p>
            <a:pPr algn="r" defTabSz="685800"/>
            <a:r>
              <a:rPr lang="en-CA" sz="1000" b="1" dirty="0">
                <a:latin typeface="Arial" charset="0"/>
                <a:ea typeface="Arial" charset="0"/>
                <a:cs typeface="Arial" charset="0"/>
              </a:rPr>
              <a:t>Long-term Care</a:t>
            </a:r>
          </a:p>
        </p:txBody>
      </p:sp>
      <p:sp>
        <p:nvSpPr>
          <p:cNvPr id="54" name="TextBox 53"/>
          <p:cNvSpPr txBox="1"/>
          <p:nvPr/>
        </p:nvSpPr>
        <p:spPr>
          <a:xfrm>
            <a:off x="947194" y="3962061"/>
            <a:ext cx="1475203" cy="153888"/>
          </a:xfrm>
          <a:prstGeom prst="rect">
            <a:avLst/>
          </a:prstGeom>
          <a:noFill/>
        </p:spPr>
        <p:txBody>
          <a:bodyPr wrap="square" lIns="0" tIns="0" rIns="0" bIns="0" rtlCol="0">
            <a:spAutoFit/>
          </a:bodyPr>
          <a:lstStyle/>
          <a:p>
            <a:pPr algn="r" defTabSz="685800"/>
            <a:r>
              <a:rPr lang="en-CA" sz="1000" b="1" dirty="0">
                <a:latin typeface="Arial" charset="0"/>
                <a:ea typeface="Arial" charset="0"/>
                <a:cs typeface="Arial" charset="0"/>
              </a:rPr>
              <a:t>Home care</a:t>
            </a:r>
          </a:p>
        </p:txBody>
      </p:sp>
      <p:sp>
        <p:nvSpPr>
          <p:cNvPr id="55" name="TextBox 54"/>
          <p:cNvSpPr txBox="1"/>
          <p:nvPr/>
        </p:nvSpPr>
        <p:spPr>
          <a:xfrm>
            <a:off x="947194" y="4304839"/>
            <a:ext cx="1475203" cy="307777"/>
          </a:xfrm>
          <a:prstGeom prst="rect">
            <a:avLst/>
          </a:prstGeom>
          <a:noFill/>
        </p:spPr>
        <p:txBody>
          <a:bodyPr wrap="square" lIns="0" tIns="0" rIns="0" bIns="0" rtlCol="0">
            <a:spAutoFit/>
          </a:bodyPr>
          <a:lstStyle/>
          <a:p>
            <a:pPr algn="r" defTabSz="685800"/>
            <a:r>
              <a:rPr lang="en-CA" sz="1000" b="1" dirty="0">
                <a:latin typeface="Arial" charset="0"/>
                <a:ea typeface="Arial" charset="0"/>
                <a:cs typeface="Arial" charset="0"/>
              </a:rPr>
              <a:t>Outpatient physician services</a:t>
            </a:r>
          </a:p>
        </p:txBody>
      </p:sp>
      <p:sp>
        <p:nvSpPr>
          <p:cNvPr id="56" name="TextBox 55"/>
          <p:cNvSpPr txBox="1"/>
          <p:nvPr/>
        </p:nvSpPr>
        <p:spPr>
          <a:xfrm>
            <a:off x="751069" y="4767250"/>
            <a:ext cx="1671328" cy="153888"/>
          </a:xfrm>
          <a:prstGeom prst="rect">
            <a:avLst/>
          </a:prstGeom>
          <a:noFill/>
        </p:spPr>
        <p:txBody>
          <a:bodyPr wrap="square" lIns="0" tIns="0" rIns="0" bIns="0" rtlCol="0">
            <a:spAutoFit/>
          </a:bodyPr>
          <a:lstStyle/>
          <a:p>
            <a:pPr algn="r" defTabSz="685800"/>
            <a:r>
              <a:rPr lang="en-CA" sz="1000" b="1" dirty="0">
                <a:latin typeface="Arial" charset="0"/>
                <a:ea typeface="Arial" charset="0"/>
                <a:cs typeface="Arial" charset="0"/>
              </a:rPr>
              <a:t>Prescription drugs</a:t>
            </a:r>
          </a:p>
        </p:txBody>
      </p:sp>
      <p:sp>
        <p:nvSpPr>
          <p:cNvPr id="57" name="TextBox 56"/>
          <p:cNvSpPr txBox="1"/>
          <p:nvPr/>
        </p:nvSpPr>
        <p:spPr>
          <a:xfrm>
            <a:off x="751069" y="5161960"/>
            <a:ext cx="1671328" cy="153888"/>
          </a:xfrm>
          <a:prstGeom prst="rect">
            <a:avLst/>
          </a:prstGeom>
          <a:noFill/>
        </p:spPr>
        <p:txBody>
          <a:bodyPr wrap="square" lIns="0" tIns="0" rIns="0" bIns="0" rtlCol="0">
            <a:spAutoFit/>
          </a:bodyPr>
          <a:lstStyle/>
          <a:p>
            <a:pPr algn="r" defTabSz="685800"/>
            <a:r>
              <a:rPr lang="en-CA" sz="1000" b="1" dirty="0">
                <a:latin typeface="Arial" charset="0"/>
                <a:ea typeface="Arial" charset="0"/>
                <a:cs typeface="Arial" charset="0"/>
              </a:rPr>
              <a:t>Wage Loss</a:t>
            </a:r>
          </a:p>
        </p:txBody>
      </p:sp>
      <p:sp>
        <p:nvSpPr>
          <p:cNvPr id="85" name="TextBox 84"/>
          <p:cNvSpPr txBox="1"/>
          <p:nvPr/>
        </p:nvSpPr>
        <p:spPr>
          <a:xfrm>
            <a:off x="1136657" y="5558643"/>
            <a:ext cx="1285739" cy="153888"/>
          </a:xfrm>
          <a:prstGeom prst="rect">
            <a:avLst/>
          </a:prstGeom>
          <a:noFill/>
        </p:spPr>
        <p:txBody>
          <a:bodyPr wrap="square" lIns="0" tIns="0" rIns="0" bIns="0" rtlCol="0">
            <a:spAutoFit/>
          </a:bodyPr>
          <a:lstStyle/>
          <a:p>
            <a:pPr algn="r" defTabSz="685800"/>
            <a:r>
              <a:rPr lang="en-CA" sz="1000" b="1" dirty="0">
                <a:latin typeface="Arial" charset="0"/>
                <a:ea typeface="Arial" charset="0"/>
                <a:cs typeface="Arial" charset="0"/>
              </a:rPr>
              <a:t>Mobility devices</a:t>
            </a:r>
            <a:r>
              <a:rPr lang="en-CA" sz="1000" b="1" baseline="30000" dirty="0">
                <a:latin typeface="Arial" charset="0"/>
                <a:ea typeface="Arial" charset="0"/>
                <a:cs typeface="Arial" charset="0"/>
              </a:rPr>
              <a:t>‡</a:t>
            </a:r>
          </a:p>
        </p:txBody>
      </p:sp>
      <p:sp>
        <p:nvSpPr>
          <p:cNvPr id="91" name="Rectangle 90"/>
          <p:cNvSpPr/>
          <p:nvPr/>
        </p:nvSpPr>
        <p:spPr>
          <a:xfrm>
            <a:off x="3549866" y="1905313"/>
            <a:ext cx="155327" cy="147459"/>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endParaRPr lang="en-CA">
              <a:solidFill>
                <a:schemeClr val="tx1"/>
              </a:solidFill>
              <a:latin typeface="Arial" charset="0"/>
              <a:ea typeface="Arial" charset="0"/>
              <a:cs typeface="Arial" charset="0"/>
            </a:endParaRPr>
          </a:p>
        </p:txBody>
      </p:sp>
      <p:sp>
        <p:nvSpPr>
          <p:cNvPr id="92" name="Rectangle 91"/>
          <p:cNvSpPr/>
          <p:nvPr/>
        </p:nvSpPr>
        <p:spPr>
          <a:xfrm>
            <a:off x="2499983" y="1905312"/>
            <a:ext cx="155327" cy="147459"/>
          </a:xfrm>
          <a:prstGeom prst="rect">
            <a:avLst/>
          </a:prstGeom>
          <a:solidFill>
            <a:srgbClr val="FF7C00"/>
          </a:solidFill>
          <a:ln>
            <a:solidFill>
              <a:srgbClr val="FF7C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endParaRPr lang="en-CA">
              <a:solidFill>
                <a:schemeClr val="tx1"/>
              </a:solidFill>
              <a:latin typeface="Arial" charset="0"/>
              <a:ea typeface="Arial" charset="0"/>
              <a:cs typeface="Arial" charset="0"/>
            </a:endParaRPr>
          </a:p>
        </p:txBody>
      </p:sp>
      <p:sp>
        <p:nvSpPr>
          <p:cNvPr id="95" name="TextBox 94"/>
          <p:cNvSpPr txBox="1"/>
          <p:nvPr/>
        </p:nvSpPr>
        <p:spPr>
          <a:xfrm>
            <a:off x="2692184" y="1891235"/>
            <a:ext cx="849119" cy="169277"/>
          </a:xfrm>
          <a:prstGeom prst="rect">
            <a:avLst/>
          </a:prstGeom>
          <a:noFill/>
        </p:spPr>
        <p:txBody>
          <a:bodyPr wrap="square" lIns="0" tIns="0" rIns="0" bIns="0" rtlCol="0">
            <a:spAutoFit/>
          </a:bodyPr>
          <a:lstStyle/>
          <a:p>
            <a:pPr defTabSz="685800"/>
            <a:r>
              <a:rPr lang="en-CA" sz="1100" dirty="0">
                <a:latin typeface="Arial" charset="0"/>
                <a:ea typeface="Arial" charset="0"/>
                <a:cs typeface="Arial" charset="0"/>
              </a:rPr>
              <a:t>2008 Data</a:t>
            </a:r>
          </a:p>
        </p:txBody>
      </p:sp>
      <p:sp>
        <p:nvSpPr>
          <p:cNvPr id="96" name="TextBox 95"/>
          <p:cNvSpPr txBox="1"/>
          <p:nvPr/>
        </p:nvSpPr>
        <p:spPr>
          <a:xfrm>
            <a:off x="3744037" y="1891235"/>
            <a:ext cx="828758" cy="169277"/>
          </a:xfrm>
          <a:prstGeom prst="rect">
            <a:avLst/>
          </a:prstGeom>
          <a:noFill/>
        </p:spPr>
        <p:txBody>
          <a:bodyPr wrap="square" lIns="0" tIns="0" rIns="0" bIns="0" rtlCol="0">
            <a:spAutoFit/>
          </a:bodyPr>
          <a:lstStyle/>
          <a:p>
            <a:pPr defTabSz="685800"/>
            <a:r>
              <a:rPr lang="en-CA" sz="1100" dirty="0">
                <a:latin typeface="Arial" charset="0"/>
                <a:ea typeface="Arial" charset="0"/>
                <a:cs typeface="Arial" charset="0"/>
              </a:rPr>
              <a:t>2011 Data</a:t>
            </a:r>
          </a:p>
        </p:txBody>
      </p:sp>
      <p:sp>
        <p:nvSpPr>
          <p:cNvPr id="97" name="TextBox 96"/>
          <p:cNvSpPr txBox="1"/>
          <p:nvPr/>
        </p:nvSpPr>
        <p:spPr>
          <a:xfrm>
            <a:off x="2490444" y="2074943"/>
            <a:ext cx="1167254" cy="169277"/>
          </a:xfrm>
          <a:prstGeom prst="rect">
            <a:avLst/>
          </a:prstGeom>
          <a:noFill/>
        </p:spPr>
        <p:txBody>
          <a:bodyPr wrap="square" lIns="0" tIns="0" rIns="0" bIns="0" rtlCol="0">
            <a:spAutoFit/>
          </a:bodyPr>
          <a:lstStyle/>
          <a:p>
            <a:pPr defTabSz="685800"/>
            <a:r>
              <a:rPr lang="en-CA" sz="1100" dirty="0">
                <a:latin typeface="Arial" charset="0"/>
                <a:ea typeface="Arial" charset="0"/>
                <a:cs typeface="Arial" charset="0"/>
              </a:rPr>
              <a:t>M; Millions</a:t>
            </a:r>
          </a:p>
        </p:txBody>
      </p:sp>
      <p:sp>
        <p:nvSpPr>
          <p:cNvPr id="99" name="TextBox 98"/>
          <p:cNvSpPr txBox="1"/>
          <p:nvPr/>
        </p:nvSpPr>
        <p:spPr>
          <a:xfrm>
            <a:off x="3558510" y="2074943"/>
            <a:ext cx="1167254" cy="169277"/>
          </a:xfrm>
          <a:prstGeom prst="rect">
            <a:avLst/>
          </a:prstGeom>
          <a:noFill/>
        </p:spPr>
        <p:txBody>
          <a:bodyPr wrap="square" lIns="0" tIns="0" rIns="0" bIns="0" rtlCol="0">
            <a:spAutoFit/>
          </a:bodyPr>
          <a:lstStyle/>
          <a:p>
            <a:pPr defTabSz="685800"/>
            <a:r>
              <a:rPr lang="en-CA" sz="1100" dirty="0">
                <a:latin typeface="Arial" charset="0"/>
                <a:ea typeface="Arial" charset="0"/>
                <a:cs typeface="Arial" charset="0"/>
              </a:rPr>
              <a:t>B; Billions</a:t>
            </a:r>
          </a:p>
        </p:txBody>
      </p:sp>
      <p:cxnSp>
        <p:nvCxnSpPr>
          <p:cNvPr id="41" name="Straight Connector 40"/>
          <p:cNvCxnSpPr/>
          <p:nvPr/>
        </p:nvCxnSpPr>
        <p:spPr>
          <a:xfrm>
            <a:off x="2489038" y="5826382"/>
            <a:ext cx="4173139" cy="0"/>
          </a:xfrm>
          <a:prstGeom prst="line">
            <a:avLst/>
          </a:prstGeom>
          <a:ln w="190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422399" y="5854735"/>
            <a:ext cx="217842" cy="169277"/>
          </a:xfrm>
          <a:prstGeom prst="rect">
            <a:avLst/>
          </a:prstGeom>
          <a:noFill/>
        </p:spPr>
        <p:txBody>
          <a:bodyPr wrap="square" lIns="0" tIns="0" rIns="0" bIns="0" rtlCol="0">
            <a:spAutoFit/>
          </a:bodyPr>
          <a:lstStyle/>
          <a:p>
            <a:pPr algn="ctr" defTabSz="685800"/>
            <a:r>
              <a:rPr lang="en-CA" sz="1100" dirty="0">
                <a:latin typeface="Arial" charset="0"/>
                <a:ea typeface="Arial" charset="0"/>
                <a:cs typeface="Arial" charset="0"/>
              </a:rPr>
              <a:t>0</a:t>
            </a:r>
          </a:p>
        </p:txBody>
      </p:sp>
      <p:sp>
        <p:nvSpPr>
          <p:cNvPr id="42" name="TextBox 41"/>
          <p:cNvSpPr txBox="1"/>
          <p:nvPr/>
        </p:nvSpPr>
        <p:spPr>
          <a:xfrm>
            <a:off x="6415252" y="5850155"/>
            <a:ext cx="491349" cy="169277"/>
          </a:xfrm>
          <a:prstGeom prst="rect">
            <a:avLst/>
          </a:prstGeom>
          <a:noFill/>
        </p:spPr>
        <p:txBody>
          <a:bodyPr wrap="square" lIns="0" tIns="0" rIns="0" bIns="0" rtlCol="0">
            <a:spAutoFit/>
          </a:bodyPr>
          <a:lstStyle/>
          <a:p>
            <a:pPr algn="ctr" defTabSz="685800"/>
            <a:r>
              <a:rPr lang="en-CA" sz="1100" dirty="0">
                <a:latin typeface="Arial" charset="0"/>
                <a:ea typeface="Arial" charset="0"/>
                <a:cs typeface="Arial" charset="0"/>
              </a:rPr>
              <a:t>1.5B</a:t>
            </a:r>
          </a:p>
        </p:txBody>
      </p:sp>
      <p:sp>
        <p:nvSpPr>
          <p:cNvPr id="107" name="TextBox 106"/>
          <p:cNvSpPr txBox="1"/>
          <p:nvPr/>
        </p:nvSpPr>
        <p:spPr>
          <a:xfrm>
            <a:off x="5042652" y="5850155"/>
            <a:ext cx="469570" cy="169277"/>
          </a:xfrm>
          <a:prstGeom prst="rect">
            <a:avLst/>
          </a:prstGeom>
          <a:noFill/>
        </p:spPr>
        <p:txBody>
          <a:bodyPr wrap="square" lIns="0" tIns="0" rIns="0" bIns="0" rtlCol="0">
            <a:spAutoFit/>
          </a:bodyPr>
          <a:lstStyle/>
          <a:p>
            <a:pPr algn="ctr" defTabSz="685800"/>
            <a:r>
              <a:rPr lang="en-CA" sz="1100" dirty="0">
                <a:latin typeface="Arial" charset="0"/>
                <a:ea typeface="Arial" charset="0"/>
                <a:cs typeface="Arial" charset="0"/>
              </a:rPr>
              <a:t>1.0B</a:t>
            </a:r>
          </a:p>
        </p:txBody>
      </p:sp>
      <p:sp>
        <p:nvSpPr>
          <p:cNvPr id="122" name="TextBox 121"/>
          <p:cNvSpPr txBox="1"/>
          <p:nvPr/>
        </p:nvSpPr>
        <p:spPr>
          <a:xfrm>
            <a:off x="3633563" y="5850155"/>
            <a:ext cx="488001" cy="169277"/>
          </a:xfrm>
          <a:prstGeom prst="rect">
            <a:avLst/>
          </a:prstGeom>
          <a:noFill/>
        </p:spPr>
        <p:txBody>
          <a:bodyPr wrap="square" lIns="0" tIns="0" rIns="0" bIns="0" rtlCol="0">
            <a:spAutoFit/>
          </a:bodyPr>
          <a:lstStyle/>
          <a:p>
            <a:pPr algn="ctr" defTabSz="685800"/>
            <a:r>
              <a:rPr lang="en-CA" sz="1100" dirty="0">
                <a:latin typeface="Arial" charset="0"/>
                <a:ea typeface="Arial" charset="0"/>
                <a:cs typeface="Arial" charset="0"/>
              </a:rPr>
              <a:t>0.5B</a:t>
            </a:r>
          </a:p>
        </p:txBody>
      </p:sp>
      <p:grpSp>
        <p:nvGrpSpPr>
          <p:cNvPr id="15" name="Group 14"/>
          <p:cNvGrpSpPr/>
          <p:nvPr/>
        </p:nvGrpSpPr>
        <p:grpSpPr>
          <a:xfrm>
            <a:off x="2510158" y="3518030"/>
            <a:ext cx="689215" cy="153889"/>
            <a:chOff x="1620475" y="2776684"/>
            <a:chExt cx="1362636" cy="183356"/>
          </a:xfrm>
        </p:grpSpPr>
        <p:sp>
          <p:nvSpPr>
            <p:cNvPr id="130" name="Rectangle 129"/>
            <p:cNvSpPr/>
            <p:nvPr/>
          </p:nvSpPr>
          <p:spPr>
            <a:xfrm>
              <a:off x="1620475" y="2800061"/>
              <a:ext cx="183730" cy="152131"/>
            </a:xfrm>
            <a:prstGeom prst="rect">
              <a:avLst/>
            </a:prstGeom>
            <a:solidFill>
              <a:srgbClr val="FF7C00"/>
            </a:solidFill>
            <a:ln>
              <a:solidFill>
                <a:srgbClr val="FF7C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endParaRPr lang="en-CA">
                <a:solidFill>
                  <a:schemeClr val="tx1"/>
                </a:solidFill>
                <a:latin typeface="Arial" charset="0"/>
                <a:ea typeface="Arial" charset="0"/>
                <a:cs typeface="Arial" charset="0"/>
              </a:endParaRPr>
            </a:p>
          </p:txBody>
        </p:sp>
        <p:sp>
          <p:nvSpPr>
            <p:cNvPr id="138" name="TextBox 137"/>
            <p:cNvSpPr txBox="1"/>
            <p:nvPr/>
          </p:nvSpPr>
          <p:spPr>
            <a:xfrm>
              <a:off x="1840746" y="2776684"/>
              <a:ext cx="1142365" cy="183356"/>
            </a:xfrm>
            <a:prstGeom prst="rect">
              <a:avLst/>
            </a:prstGeom>
            <a:noFill/>
          </p:spPr>
          <p:txBody>
            <a:bodyPr wrap="square" lIns="0" tIns="0" rIns="0" bIns="0" rtlCol="0">
              <a:spAutoFit/>
            </a:bodyPr>
            <a:lstStyle/>
            <a:p>
              <a:pPr defTabSz="685800"/>
              <a:r>
                <a:rPr lang="en-CA" sz="1000" dirty="0">
                  <a:latin typeface="Arial" charset="0"/>
                  <a:ea typeface="Arial" charset="0"/>
                  <a:cs typeface="Arial" charset="0"/>
                </a:rPr>
                <a:t>$31M</a:t>
              </a:r>
            </a:p>
          </p:txBody>
        </p:sp>
      </p:grpSp>
      <p:grpSp>
        <p:nvGrpSpPr>
          <p:cNvPr id="6" name="Group 5"/>
          <p:cNvGrpSpPr/>
          <p:nvPr/>
        </p:nvGrpSpPr>
        <p:grpSpPr>
          <a:xfrm>
            <a:off x="2510158" y="2310073"/>
            <a:ext cx="4343239" cy="154762"/>
            <a:chOff x="1620476" y="1249605"/>
            <a:chExt cx="1612087" cy="184396"/>
          </a:xfrm>
        </p:grpSpPr>
        <p:sp>
          <p:nvSpPr>
            <p:cNvPr id="151" name="Rectangle 150"/>
            <p:cNvSpPr/>
            <p:nvPr/>
          </p:nvSpPr>
          <p:spPr>
            <a:xfrm>
              <a:off x="1620476" y="1281869"/>
              <a:ext cx="1332516" cy="152132"/>
            </a:xfrm>
            <a:prstGeom prst="rect">
              <a:avLst/>
            </a:prstGeom>
            <a:solidFill>
              <a:srgbClr val="FF7C00"/>
            </a:solidFill>
            <a:ln>
              <a:solidFill>
                <a:srgbClr val="FF7C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endParaRPr lang="en-CA">
                <a:solidFill>
                  <a:schemeClr val="tx1"/>
                </a:solidFill>
                <a:latin typeface="Arial" charset="0"/>
                <a:ea typeface="Arial" charset="0"/>
                <a:cs typeface="Arial" charset="0"/>
              </a:endParaRPr>
            </a:p>
          </p:txBody>
        </p:sp>
        <p:sp>
          <p:nvSpPr>
            <p:cNvPr id="154" name="TextBox 153"/>
            <p:cNvSpPr txBox="1"/>
            <p:nvPr/>
          </p:nvSpPr>
          <p:spPr>
            <a:xfrm>
              <a:off x="2966203" y="1249605"/>
              <a:ext cx="266360" cy="183353"/>
            </a:xfrm>
            <a:prstGeom prst="rect">
              <a:avLst/>
            </a:prstGeom>
            <a:noFill/>
          </p:spPr>
          <p:txBody>
            <a:bodyPr wrap="square" lIns="0" tIns="0" rIns="0" bIns="0" rtlCol="0">
              <a:spAutoFit/>
            </a:bodyPr>
            <a:lstStyle/>
            <a:p>
              <a:pPr defTabSz="685800"/>
              <a:r>
                <a:rPr lang="en-CA" sz="1000" dirty="0">
                  <a:latin typeface="Arial" charset="0"/>
                  <a:ea typeface="Arial" charset="0"/>
                  <a:cs typeface="Arial" charset="0"/>
                </a:rPr>
                <a:t>$1.3B</a:t>
              </a:r>
            </a:p>
          </p:txBody>
        </p:sp>
      </p:grpSp>
      <p:grpSp>
        <p:nvGrpSpPr>
          <p:cNvPr id="7" name="Group 6"/>
          <p:cNvGrpSpPr/>
          <p:nvPr/>
        </p:nvGrpSpPr>
        <p:grpSpPr>
          <a:xfrm>
            <a:off x="2510157" y="2460309"/>
            <a:ext cx="4918474" cy="153889"/>
            <a:chOff x="1620476" y="1428609"/>
            <a:chExt cx="2190918" cy="183356"/>
          </a:xfrm>
        </p:grpSpPr>
        <p:sp>
          <p:nvSpPr>
            <p:cNvPr id="152" name="Rectangle 151"/>
            <p:cNvSpPr/>
            <p:nvPr/>
          </p:nvSpPr>
          <p:spPr>
            <a:xfrm>
              <a:off x="1620476" y="1444222"/>
              <a:ext cx="1848946" cy="152131"/>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endParaRPr lang="en-CA">
                <a:solidFill>
                  <a:schemeClr val="tx1"/>
                </a:solidFill>
                <a:latin typeface="Arial" charset="0"/>
                <a:ea typeface="Arial" charset="0"/>
                <a:cs typeface="Arial" charset="0"/>
              </a:endParaRPr>
            </a:p>
          </p:txBody>
        </p:sp>
        <p:sp>
          <p:nvSpPr>
            <p:cNvPr id="155" name="TextBox 154"/>
            <p:cNvSpPr txBox="1"/>
            <p:nvPr/>
          </p:nvSpPr>
          <p:spPr>
            <a:xfrm>
              <a:off x="3482494" y="1428609"/>
              <a:ext cx="328900" cy="183356"/>
            </a:xfrm>
            <a:prstGeom prst="rect">
              <a:avLst/>
            </a:prstGeom>
            <a:noFill/>
          </p:spPr>
          <p:txBody>
            <a:bodyPr wrap="square" lIns="0" tIns="0" rIns="0" bIns="0" rtlCol="0">
              <a:spAutoFit/>
            </a:bodyPr>
            <a:lstStyle/>
            <a:p>
              <a:pPr defTabSz="685800"/>
              <a:r>
                <a:rPr lang="en-CA" sz="1000" dirty="0">
                  <a:latin typeface="Arial" charset="0"/>
                  <a:ea typeface="Arial" charset="0"/>
                  <a:cs typeface="Arial" charset="0"/>
                </a:rPr>
                <a:t>$1.5B</a:t>
              </a:r>
            </a:p>
          </p:txBody>
        </p:sp>
      </p:grpSp>
      <p:grpSp>
        <p:nvGrpSpPr>
          <p:cNvPr id="10" name="Group 9"/>
          <p:cNvGrpSpPr/>
          <p:nvPr/>
        </p:nvGrpSpPr>
        <p:grpSpPr>
          <a:xfrm>
            <a:off x="2510157" y="2699282"/>
            <a:ext cx="869859" cy="161850"/>
            <a:chOff x="1620476" y="1713339"/>
            <a:chExt cx="315925" cy="192841"/>
          </a:xfrm>
        </p:grpSpPr>
        <p:sp>
          <p:nvSpPr>
            <p:cNvPr id="157" name="Rectangle 156"/>
            <p:cNvSpPr/>
            <p:nvPr/>
          </p:nvSpPr>
          <p:spPr>
            <a:xfrm>
              <a:off x="1620476" y="1754048"/>
              <a:ext cx="96127" cy="152132"/>
            </a:xfrm>
            <a:prstGeom prst="rect">
              <a:avLst/>
            </a:prstGeom>
            <a:solidFill>
              <a:srgbClr val="FF7C00"/>
            </a:solidFill>
            <a:ln>
              <a:solidFill>
                <a:srgbClr val="FF7C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endParaRPr lang="en-CA">
                <a:solidFill>
                  <a:schemeClr val="tx1"/>
                </a:solidFill>
                <a:latin typeface="Arial" charset="0"/>
                <a:ea typeface="Arial" charset="0"/>
                <a:cs typeface="Arial" charset="0"/>
              </a:endParaRPr>
            </a:p>
          </p:txBody>
        </p:sp>
        <p:sp>
          <p:nvSpPr>
            <p:cNvPr id="159" name="TextBox 158"/>
            <p:cNvSpPr txBox="1"/>
            <p:nvPr/>
          </p:nvSpPr>
          <p:spPr>
            <a:xfrm>
              <a:off x="1723974" y="1713339"/>
              <a:ext cx="212427" cy="183355"/>
            </a:xfrm>
            <a:prstGeom prst="rect">
              <a:avLst/>
            </a:prstGeom>
            <a:noFill/>
          </p:spPr>
          <p:txBody>
            <a:bodyPr wrap="square" lIns="0" tIns="0" rIns="0" bIns="0" rtlCol="0">
              <a:spAutoFit/>
            </a:bodyPr>
            <a:lstStyle/>
            <a:p>
              <a:pPr defTabSz="685800"/>
              <a:r>
                <a:rPr lang="en-CA" sz="1000" dirty="0">
                  <a:latin typeface="Arial" charset="0"/>
                  <a:ea typeface="Arial" charset="0"/>
                  <a:cs typeface="Arial" charset="0"/>
                </a:rPr>
                <a:t>$106M</a:t>
              </a:r>
            </a:p>
          </p:txBody>
        </p:sp>
      </p:grpSp>
      <p:grpSp>
        <p:nvGrpSpPr>
          <p:cNvPr id="11" name="Group 10"/>
          <p:cNvGrpSpPr/>
          <p:nvPr/>
        </p:nvGrpSpPr>
        <p:grpSpPr>
          <a:xfrm>
            <a:off x="2510151" y="2852064"/>
            <a:ext cx="1523070" cy="153888"/>
            <a:chOff x="1620476" y="1895382"/>
            <a:chExt cx="538804" cy="183355"/>
          </a:xfrm>
        </p:grpSpPr>
        <p:sp>
          <p:nvSpPr>
            <p:cNvPr id="158" name="Rectangle 157"/>
            <p:cNvSpPr/>
            <p:nvPr/>
          </p:nvSpPr>
          <p:spPr>
            <a:xfrm>
              <a:off x="1620476" y="1916398"/>
              <a:ext cx="352073" cy="152131"/>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endParaRPr lang="en-CA">
                <a:solidFill>
                  <a:schemeClr val="tx1"/>
                </a:solidFill>
                <a:latin typeface="Arial" charset="0"/>
                <a:ea typeface="Arial" charset="0"/>
                <a:cs typeface="Arial" charset="0"/>
              </a:endParaRPr>
            </a:p>
          </p:txBody>
        </p:sp>
        <p:sp>
          <p:nvSpPr>
            <p:cNvPr id="160" name="TextBox 159"/>
            <p:cNvSpPr txBox="1"/>
            <p:nvPr/>
          </p:nvSpPr>
          <p:spPr>
            <a:xfrm>
              <a:off x="1980565" y="1895382"/>
              <a:ext cx="178715" cy="183355"/>
            </a:xfrm>
            <a:prstGeom prst="rect">
              <a:avLst/>
            </a:prstGeom>
            <a:noFill/>
          </p:spPr>
          <p:txBody>
            <a:bodyPr wrap="square" lIns="0" tIns="0" rIns="0" bIns="0" rtlCol="0">
              <a:spAutoFit/>
            </a:bodyPr>
            <a:lstStyle/>
            <a:p>
              <a:pPr defTabSz="685800"/>
              <a:r>
                <a:rPr lang="en-CA" sz="1000" dirty="0">
                  <a:latin typeface="Arial" charset="0"/>
                  <a:ea typeface="Arial" charset="0"/>
                  <a:cs typeface="Arial" charset="0"/>
                </a:rPr>
                <a:t>$353M</a:t>
              </a:r>
            </a:p>
          </p:txBody>
        </p:sp>
      </p:grpSp>
      <p:grpSp>
        <p:nvGrpSpPr>
          <p:cNvPr id="12" name="Group 11"/>
          <p:cNvGrpSpPr/>
          <p:nvPr/>
        </p:nvGrpSpPr>
        <p:grpSpPr>
          <a:xfrm>
            <a:off x="2510153" y="3109382"/>
            <a:ext cx="884526" cy="153888"/>
            <a:chOff x="1620477" y="2302866"/>
            <a:chExt cx="268466" cy="183355"/>
          </a:xfrm>
        </p:grpSpPr>
        <p:sp>
          <p:nvSpPr>
            <p:cNvPr id="161" name="Rectangle 160"/>
            <p:cNvSpPr/>
            <p:nvPr/>
          </p:nvSpPr>
          <p:spPr>
            <a:xfrm>
              <a:off x="1620477" y="2331924"/>
              <a:ext cx="106933" cy="152132"/>
            </a:xfrm>
            <a:prstGeom prst="rect">
              <a:avLst/>
            </a:prstGeom>
            <a:solidFill>
              <a:srgbClr val="FF7C00"/>
            </a:solidFill>
            <a:ln>
              <a:solidFill>
                <a:srgbClr val="FF7C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endParaRPr lang="en-CA">
                <a:solidFill>
                  <a:schemeClr val="tx1"/>
                </a:solidFill>
                <a:latin typeface="Arial" charset="0"/>
                <a:ea typeface="Arial" charset="0"/>
                <a:cs typeface="Arial" charset="0"/>
              </a:endParaRPr>
            </a:p>
          </p:txBody>
        </p:sp>
        <p:sp>
          <p:nvSpPr>
            <p:cNvPr id="163" name="TextBox 162"/>
            <p:cNvSpPr txBox="1"/>
            <p:nvPr/>
          </p:nvSpPr>
          <p:spPr>
            <a:xfrm>
              <a:off x="1731929" y="2302866"/>
              <a:ext cx="157014" cy="183355"/>
            </a:xfrm>
            <a:prstGeom prst="rect">
              <a:avLst/>
            </a:prstGeom>
            <a:noFill/>
          </p:spPr>
          <p:txBody>
            <a:bodyPr wrap="square" lIns="0" tIns="0" rIns="0" bIns="0" rtlCol="0">
              <a:spAutoFit/>
            </a:bodyPr>
            <a:lstStyle/>
            <a:p>
              <a:pPr defTabSz="685800"/>
              <a:r>
                <a:rPr lang="en-CA" sz="1000" dirty="0">
                  <a:latin typeface="Arial" charset="0"/>
                  <a:ea typeface="Arial" charset="0"/>
                  <a:cs typeface="Arial" charset="0"/>
                </a:rPr>
                <a:t>$123M</a:t>
              </a:r>
            </a:p>
          </p:txBody>
        </p:sp>
      </p:grpSp>
      <p:grpSp>
        <p:nvGrpSpPr>
          <p:cNvPr id="13" name="Group 12"/>
          <p:cNvGrpSpPr/>
          <p:nvPr/>
        </p:nvGrpSpPr>
        <p:grpSpPr>
          <a:xfrm>
            <a:off x="2510161" y="3252398"/>
            <a:ext cx="1735269" cy="153889"/>
            <a:chOff x="1620477" y="2473257"/>
            <a:chExt cx="612259" cy="183355"/>
          </a:xfrm>
        </p:grpSpPr>
        <p:sp>
          <p:nvSpPr>
            <p:cNvPr id="162" name="Rectangle 161"/>
            <p:cNvSpPr/>
            <p:nvPr/>
          </p:nvSpPr>
          <p:spPr>
            <a:xfrm>
              <a:off x="1620477" y="2494272"/>
              <a:ext cx="431202" cy="152131"/>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endParaRPr lang="en-CA">
                <a:solidFill>
                  <a:schemeClr val="tx1"/>
                </a:solidFill>
                <a:latin typeface="Arial" charset="0"/>
                <a:ea typeface="Arial" charset="0"/>
                <a:cs typeface="Arial" charset="0"/>
              </a:endParaRPr>
            </a:p>
          </p:txBody>
        </p:sp>
        <p:sp>
          <p:nvSpPr>
            <p:cNvPr id="164" name="TextBox 163"/>
            <p:cNvSpPr txBox="1"/>
            <p:nvPr/>
          </p:nvSpPr>
          <p:spPr>
            <a:xfrm>
              <a:off x="2057769" y="2473257"/>
              <a:ext cx="174967" cy="183355"/>
            </a:xfrm>
            <a:prstGeom prst="rect">
              <a:avLst/>
            </a:prstGeom>
            <a:noFill/>
          </p:spPr>
          <p:txBody>
            <a:bodyPr wrap="square" lIns="0" tIns="0" rIns="0" bIns="0" rtlCol="0">
              <a:spAutoFit/>
            </a:bodyPr>
            <a:lstStyle/>
            <a:p>
              <a:pPr defTabSz="685800"/>
              <a:r>
                <a:rPr lang="en-CA" sz="1000" dirty="0">
                  <a:latin typeface="Arial" charset="0"/>
                  <a:ea typeface="Arial" charset="0"/>
                  <a:cs typeface="Arial" charset="0"/>
                </a:rPr>
                <a:t>$434M</a:t>
              </a:r>
            </a:p>
          </p:txBody>
        </p:sp>
      </p:grpSp>
      <p:grpSp>
        <p:nvGrpSpPr>
          <p:cNvPr id="17" name="Group 16"/>
          <p:cNvGrpSpPr/>
          <p:nvPr/>
        </p:nvGrpSpPr>
        <p:grpSpPr>
          <a:xfrm>
            <a:off x="2510162" y="3919407"/>
            <a:ext cx="1186055" cy="153888"/>
            <a:chOff x="1620476" y="3201143"/>
            <a:chExt cx="476066" cy="183355"/>
          </a:xfrm>
        </p:grpSpPr>
        <p:sp>
          <p:nvSpPr>
            <p:cNvPr id="170" name="Rectangle 169"/>
            <p:cNvSpPr/>
            <p:nvPr/>
          </p:nvSpPr>
          <p:spPr>
            <a:xfrm>
              <a:off x="1620476" y="3220476"/>
              <a:ext cx="259841" cy="152132"/>
            </a:xfrm>
            <a:prstGeom prst="rect">
              <a:avLst/>
            </a:prstGeom>
            <a:solidFill>
              <a:srgbClr val="FF7C00"/>
            </a:solidFill>
            <a:ln>
              <a:solidFill>
                <a:srgbClr val="FF7C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endParaRPr lang="en-CA">
                <a:solidFill>
                  <a:schemeClr val="tx1"/>
                </a:solidFill>
                <a:latin typeface="Arial" charset="0"/>
                <a:ea typeface="Arial" charset="0"/>
                <a:cs typeface="Arial" charset="0"/>
              </a:endParaRPr>
            </a:p>
          </p:txBody>
        </p:sp>
        <p:sp>
          <p:nvSpPr>
            <p:cNvPr id="172" name="TextBox 171"/>
            <p:cNvSpPr txBox="1"/>
            <p:nvPr/>
          </p:nvSpPr>
          <p:spPr>
            <a:xfrm>
              <a:off x="1888087" y="3201143"/>
              <a:ext cx="208455" cy="183355"/>
            </a:xfrm>
            <a:prstGeom prst="rect">
              <a:avLst/>
            </a:prstGeom>
            <a:noFill/>
          </p:spPr>
          <p:txBody>
            <a:bodyPr wrap="square" lIns="0" tIns="0" rIns="0" bIns="0" rtlCol="0">
              <a:spAutoFit/>
            </a:bodyPr>
            <a:lstStyle/>
            <a:p>
              <a:pPr defTabSz="685800"/>
              <a:r>
                <a:rPr lang="en-CA" sz="1000" dirty="0">
                  <a:latin typeface="Arial" charset="0"/>
                  <a:ea typeface="Arial" charset="0"/>
                  <a:cs typeface="Arial" charset="0"/>
                </a:rPr>
                <a:t>$266M</a:t>
              </a:r>
            </a:p>
          </p:txBody>
        </p:sp>
      </p:grpSp>
      <p:grpSp>
        <p:nvGrpSpPr>
          <p:cNvPr id="19" name="Group 18"/>
          <p:cNvGrpSpPr/>
          <p:nvPr/>
        </p:nvGrpSpPr>
        <p:grpSpPr>
          <a:xfrm>
            <a:off x="2510156" y="4067311"/>
            <a:ext cx="1259578" cy="153889"/>
            <a:chOff x="1620477" y="3377360"/>
            <a:chExt cx="454963" cy="183355"/>
          </a:xfrm>
        </p:grpSpPr>
        <p:sp>
          <p:nvSpPr>
            <p:cNvPr id="171" name="Rectangle 170"/>
            <p:cNvSpPr/>
            <p:nvPr/>
          </p:nvSpPr>
          <p:spPr>
            <a:xfrm>
              <a:off x="1620477" y="3382821"/>
              <a:ext cx="268646" cy="152131"/>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endParaRPr lang="en-CA">
                <a:solidFill>
                  <a:schemeClr val="tx1"/>
                </a:solidFill>
                <a:latin typeface="Arial" charset="0"/>
                <a:ea typeface="Arial" charset="0"/>
                <a:cs typeface="Arial" charset="0"/>
              </a:endParaRPr>
            </a:p>
          </p:txBody>
        </p:sp>
        <p:sp>
          <p:nvSpPr>
            <p:cNvPr id="173" name="TextBox 172"/>
            <p:cNvSpPr txBox="1"/>
            <p:nvPr/>
          </p:nvSpPr>
          <p:spPr>
            <a:xfrm>
              <a:off x="1901700" y="3377360"/>
              <a:ext cx="173740" cy="183355"/>
            </a:xfrm>
            <a:prstGeom prst="rect">
              <a:avLst/>
            </a:prstGeom>
            <a:noFill/>
          </p:spPr>
          <p:txBody>
            <a:bodyPr wrap="square" lIns="0" tIns="0" rIns="0" bIns="0" rtlCol="0">
              <a:spAutoFit/>
            </a:bodyPr>
            <a:lstStyle/>
            <a:p>
              <a:pPr defTabSz="685800"/>
              <a:r>
                <a:rPr lang="en-CA" sz="1000" dirty="0">
                  <a:latin typeface="Arial" charset="0"/>
                  <a:ea typeface="Arial" charset="0"/>
                  <a:cs typeface="Arial" charset="0"/>
                </a:rPr>
                <a:t>$274M</a:t>
              </a:r>
            </a:p>
          </p:txBody>
        </p:sp>
      </p:grpSp>
      <p:grpSp>
        <p:nvGrpSpPr>
          <p:cNvPr id="20" name="Group 19"/>
          <p:cNvGrpSpPr/>
          <p:nvPr/>
        </p:nvGrpSpPr>
        <p:grpSpPr>
          <a:xfrm>
            <a:off x="2510157" y="4308784"/>
            <a:ext cx="988226" cy="156962"/>
            <a:chOff x="1620476" y="3665092"/>
            <a:chExt cx="340240" cy="187018"/>
          </a:xfrm>
        </p:grpSpPr>
        <p:sp>
          <p:nvSpPr>
            <p:cNvPr id="174" name="Rectangle 173"/>
            <p:cNvSpPr/>
            <p:nvPr/>
          </p:nvSpPr>
          <p:spPr>
            <a:xfrm>
              <a:off x="1620476" y="3699978"/>
              <a:ext cx="145197" cy="152132"/>
            </a:xfrm>
            <a:prstGeom prst="rect">
              <a:avLst/>
            </a:prstGeom>
            <a:solidFill>
              <a:srgbClr val="FF7C00"/>
            </a:solidFill>
            <a:ln>
              <a:solidFill>
                <a:srgbClr val="FF7C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endParaRPr lang="en-CA">
                <a:solidFill>
                  <a:schemeClr val="tx1"/>
                </a:solidFill>
                <a:latin typeface="Arial" charset="0"/>
                <a:ea typeface="Arial" charset="0"/>
                <a:cs typeface="Arial" charset="0"/>
              </a:endParaRPr>
            </a:p>
          </p:txBody>
        </p:sp>
        <p:sp>
          <p:nvSpPr>
            <p:cNvPr id="176" name="TextBox 175"/>
            <p:cNvSpPr txBox="1"/>
            <p:nvPr/>
          </p:nvSpPr>
          <p:spPr>
            <a:xfrm>
              <a:off x="1773227" y="3665092"/>
              <a:ext cx="187489" cy="183355"/>
            </a:xfrm>
            <a:prstGeom prst="rect">
              <a:avLst/>
            </a:prstGeom>
            <a:noFill/>
          </p:spPr>
          <p:txBody>
            <a:bodyPr wrap="square" lIns="0" tIns="0" rIns="0" bIns="0" rtlCol="0">
              <a:spAutoFit/>
            </a:bodyPr>
            <a:lstStyle/>
            <a:p>
              <a:pPr defTabSz="685800"/>
              <a:r>
                <a:rPr lang="en-CA" sz="1000" dirty="0">
                  <a:latin typeface="Arial" charset="0"/>
                  <a:ea typeface="Arial" charset="0"/>
                  <a:cs typeface="Arial" charset="0"/>
                </a:rPr>
                <a:t>$155M</a:t>
              </a:r>
            </a:p>
          </p:txBody>
        </p:sp>
      </p:grpSp>
      <p:grpSp>
        <p:nvGrpSpPr>
          <p:cNvPr id="21" name="Group 20"/>
          <p:cNvGrpSpPr/>
          <p:nvPr/>
        </p:nvGrpSpPr>
        <p:grpSpPr>
          <a:xfrm>
            <a:off x="2510156" y="4456697"/>
            <a:ext cx="1210218" cy="153888"/>
            <a:chOff x="1620477" y="3841309"/>
            <a:chExt cx="426472" cy="183355"/>
          </a:xfrm>
        </p:grpSpPr>
        <p:sp>
          <p:nvSpPr>
            <p:cNvPr id="175" name="Rectangle 174"/>
            <p:cNvSpPr/>
            <p:nvPr/>
          </p:nvSpPr>
          <p:spPr>
            <a:xfrm>
              <a:off x="1620477" y="3862322"/>
              <a:ext cx="243725" cy="152131"/>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endParaRPr lang="en-CA">
                <a:solidFill>
                  <a:schemeClr val="tx1"/>
                </a:solidFill>
                <a:latin typeface="Arial" charset="0"/>
                <a:ea typeface="Arial" charset="0"/>
                <a:cs typeface="Arial" charset="0"/>
              </a:endParaRPr>
            </a:p>
          </p:txBody>
        </p:sp>
        <p:sp>
          <p:nvSpPr>
            <p:cNvPr id="177" name="TextBox 176"/>
            <p:cNvSpPr txBox="1"/>
            <p:nvPr/>
          </p:nvSpPr>
          <p:spPr>
            <a:xfrm>
              <a:off x="1869636" y="3841309"/>
              <a:ext cx="177313" cy="183355"/>
            </a:xfrm>
            <a:prstGeom prst="rect">
              <a:avLst/>
            </a:prstGeom>
            <a:noFill/>
          </p:spPr>
          <p:txBody>
            <a:bodyPr wrap="square" lIns="0" tIns="0" rIns="0" bIns="0" rtlCol="0">
              <a:spAutoFit/>
            </a:bodyPr>
            <a:lstStyle/>
            <a:p>
              <a:pPr defTabSz="685800"/>
              <a:r>
                <a:rPr lang="en-CA" sz="1000" dirty="0">
                  <a:latin typeface="Arial" charset="0"/>
                  <a:ea typeface="Arial" charset="0"/>
                  <a:cs typeface="Arial" charset="0"/>
                </a:rPr>
                <a:t>$253M</a:t>
              </a:r>
            </a:p>
          </p:txBody>
        </p:sp>
      </p:grpSp>
      <p:grpSp>
        <p:nvGrpSpPr>
          <p:cNvPr id="22" name="Group 21"/>
          <p:cNvGrpSpPr/>
          <p:nvPr/>
        </p:nvGrpSpPr>
        <p:grpSpPr>
          <a:xfrm>
            <a:off x="2510159" y="4705911"/>
            <a:ext cx="1767528" cy="156962"/>
            <a:chOff x="1620476" y="4149610"/>
            <a:chExt cx="634884" cy="187018"/>
          </a:xfrm>
        </p:grpSpPr>
        <p:sp>
          <p:nvSpPr>
            <p:cNvPr id="178" name="Rectangle 177"/>
            <p:cNvSpPr/>
            <p:nvPr/>
          </p:nvSpPr>
          <p:spPr>
            <a:xfrm>
              <a:off x="1620476" y="4184496"/>
              <a:ext cx="420975" cy="152132"/>
            </a:xfrm>
            <a:prstGeom prst="rect">
              <a:avLst/>
            </a:prstGeom>
            <a:solidFill>
              <a:srgbClr val="FF7C00"/>
            </a:solidFill>
            <a:ln>
              <a:solidFill>
                <a:srgbClr val="FF7C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endParaRPr lang="en-CA">
                <a:solidFill>
                  <a:schemeClr val="tx1"/>
                </a:solidFill>
                <a:latin typeface="Arial" charset="0"/>
                <a:ea typeface="Arial" charset="0"/>
                <a:cs typeface="Arial" charset="0"/>
              </a:endParaRPr>
            </a:p>
          </p:txBody>
        </p:sp>
        <p:sp>
          <p:nvSpPr>
            <p:cNvPr id="180" name="TextBox 179"/>
            <p:cNvSpPr txBox="1"/>
            <p:nvPr/>
          </p:nvSpPr>
          <p:spPr>
            <a:xfrm>
              <a:off x="2049765" y="4149610"/>
              <a:ext cx="205595" cy="183355"/>
            </a:xfrm>
            <a:prstGeom prst="rect">
              <a:avLst/>
            </a:prstGeom>
            <a:noFill/>
          </p:spPr>
          <p:txBody>
            <a:bodyPr wrap="square" lIns="0" tIns="0" rIns="0" bIns="0" rtlCol="0">
              <a:spAutoFit/>
            </a:bodyPr>
            <a:lstStyle/>
            <a:p>
              <a:pPr defTabSz="685800"/>
              <a:r>
                <a:rPr lang="en-CA" sz="1000" dirty="0">
                  <a:latin typeface="Arial" charset="0"/>
                  <a:ea typeface="Arial" charset="0"/>
                  <a:cs typeface="Arial" charset="0"/>
                </a:rPr>
                <a:t>$426M</a:t>
              </a:r>
            </a:p>
          </p:txBody>
        </p:sp>
      </p:grpSp>
      <p:grpSp>
        <p:nvGrpSpPr>
          <p:cNvPr id="23" name="Group 22"/>
          <p:cNvGrpSpPr/>
          <p:nvPr/>
        </p:nvGrpSpPr>
        <p:grpSpPr>
          <a:xfrm>
            <a:off x="2510157" y="4853824"/>
            <a:ext cx="1487689" cy="153888"/>
            <a:chOff x="1620477" y="4325827"/>
            <a:chExt cx="490637" cy="183355"/>
          </a:xfrm>
        </p:grpSpPr>
        <p:sp>
          <p:nvSpPr>
            <p:cNvPr id="179" name="Rectangle 178"/>
            <p:cNvSpPr/>
            <p:nvPr/>
          </p:nvSpPr>
          <p:spPr>
            <a:xfrm>
              <a:off x="1620477" y="4346840"/>
              <a:ext cx="319781" cy="152131"/>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endParaRPr lang="en-CA">
                <a:solidFill>
                  <a:schemeClr val="tx1"/>
                </a:solidFill>
                <a:latin typeface="Arial" charset="0"/>
                <a:ea typeface="Arial" charset="0"/>
                <a:cs typeface="Arial" charset="0"/>
              </a:endParaRPr>
            </a:p>
          </p:txBody>
        </p:sp>
        <p:sp>
          <p:nvSpPr>
            <p:cNvPr id="181" name="TextBox 180"/>
            <p:cNvSpPr txBox="1"/>
            <p:nvPr/>
          </p:nvSpPr>
          <p:spPr>
            <a:xfrm>
              <a:off x="1945970" y="4325827"/>
              <a:ext cx="165144" cy="183355"/>
            </a:xfrm>
            <a:prstGeom prst="rect">
              <a:avLst/>
            </a:prstGeom>
            <a:noFill/>
          </p:spPr>
          <p:txBody>
            <a:bodyPr wrap="square" lIns="0" tIns="0" rIns="0" bIns="0" rtlCol="0">
              <a:spAutoFit/>
            </a:bodyPr>
            <a:lstStyle/>
            <a:p>
              <a:pPr defTabSz="685800"/>
              <a:r>
                <a:rPr lang="en-CA" sz="1000" dirty="0">
                  <a:latin typeface="Arial" charset="0"/>
                  <a:ea typeface="Arial" charset="0"/>
                  <a:cs typeface="Arial" charset="0"/>
                </a:rPr>
                <a:t>$346M</a:t>
              </a:r>
            </a:p>
          </p:txBody>
        </p:sp>
      </p:grpSp>
      <p:grpSp>
        <p:nvGrpSpPr>
          <p:cNvPr id="24" name="Group 23"/>
          <p:cNvGrpSpPr/>
          <p:nvPr/>
        </p:nvGrpSpPr>
        <p:grpSpPr>
          <a:xfrm>
            <a:off x="2510157" y="5099042"/>
            <a:ext cx="1034911" cy="161854"/>
            <a:chOff x="1620476" y="4556120"/>
            <a:chExt cx="330168" cy="192846"/>
          </a:xfrm>
        </p:grpSpPr>
        <p:sp>
          <p:nvSpPr>
            <p:cNvPr id="182" name="Rectangle 181"/>
            <p:cNvSpPr/>
            <p:nvPr/>
          </p:nvSpPr>
          <p:spPr>
            <a:xfrm>
              <a:off x="1620476" y="4596834"/>
              <a:ext cx="111677" cy="152132"/>
            </a:xfrm>
            <a:prstGeom prst="rect">
              <a:avLst/>
            </a:prstGeom>
            <a:solidFill>
              <a:srgbClr val="FF7C00"/>
            </a:solidFill>
            <a:ln>
              <a:solidFill>
                <a:srgbClr val="FF7C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endParaRPr lang="en-CA">
                <a:solidFill>
                  <a:schemeClr val="tx1"/>
                </a:solidFill>
                <a:latin typeface="Arial" charset="0"/>
                <a:ea typeface="Arial" charset="0"/>
                <a:cs typeface="Arial" charset="0"/>
              </a:endParaRPr>
            </a:p>
          </p:txBody>
        </p:sp>
        <p:sp>
          <p:nvSpPr>
            <p:cNvPr id="184" name="TextBox 183"/>
            <p:cNvSpPr txBox="1"/>
            <p:nvPr/>
          </p:nvSpPr>
          <p:spPr>
            <a:xfrm>
              <a:off x="1736682" y="4556120"/>
              <a:ext cx="213962" cy="183355"/>
            </a:xfrm>
            <a:prstGeom prst="rect">
              <a:avLst/>
            </a:prstGeom>
            <a:noFill/>
          </p:spPr>
          <p:txBody>
            <a:bodyPr wrap="square" lIns="0" tIns="0" rIns="0" bIns="0" rtlCol="0">
              <a:spAutoFit/>
            </a:bodyPr>
            <a:lstStyle/>
            <a:p>
              <a:pPr defTabSz="685800"/>
              <a:r>
                <a:rPr lang="en-CA" sz="1000" dirty="0">
                  <a:latin typeface="Arial" charset="0"/>
                  <a:ea typeface="Arial" charset="0"/>
                  <a:cs typeface="Arial" charset="0"/>
                </a:rPr>
                <a:t>$126M</a:t>
              </a:r>
            </a:p>
          </p:txBody>
        </p:sp>
      </p:grpSp>
      <p:grpSp>
        <p:nvGrpSpPr>
          <p:cNvPr id="25" name="Group 24"/>
          <p:cNvGrpSpPr/>
          <p:nvPr/>
        </p:nvGrpSpPr>
        <p:grpSpPr>
          <a:xfrm>
            <a:off x="2510160" y="5251819"/>
            <a:ext cx="1354199" cy="153887"/>
            <a:chOff x="1620478" y="4738163"/>
            <a:chExt cx="465122" cy="183354"/>
          </a:xfrm>
        </p:grpSpPr>
        <p:sp>
          <p:nvSpPr>
            <p:cNvPr id="183" name="Rectangle 182"/>
            <p:cNvSpPr/>
            <p:nvPr/>
          </p:nvSpPr>
          <p:spPr>
            <a:xfrm>
              <a:off x="1620478" y="4759175"/>
              <a:ext cx="289914" cy="152131"/>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endParaRPr lang="en-CA">
                <a:solidFill>
                  <a:schemeClr val="tx1"/>
                </a:solidFill>
                <a:latin typeface="Arial" charset="0"/>
                <a:ea typeface="Arial" charset="0"/>
                <a:cs typeface="Arial" charset="0"/>
              </a:endParaRPr>
            </a:p>
          </p:txBody>
        </p:sp>
        <p:sp>
          <p:nvSpPr>
            <p:cNvPr id="185" name="TextBox 184"/>
            <p:cNvSpPr txBox="1"/>
            <p:nvPr/>
          </p:nvSpPr>
          <p:spPr>
            <a:xfrm>
              <a:off x="1917787" y="4738163"/>
              <a:ext cx="167813" cy="183354"/>
            </a:xfrm>
            <a:prstGeom prst="rect">
              <a:avLst/>
            </a:prstGeom>
            <a:noFill/>
          </p:spPr>
          <p:txBody>
            <a:bodyPr wrap="square" lIns="0" tIns="0" rIns="0" bIns="0" rtlCol="0">
              <a:spAutoFit/>
            </a:bodyPr>
            <a:lstStyle/>
            <a:p>
              <a:pPr defTabSz="685800"/>
              <a:r>
                <a:rPr lang="en-CA" sz="1000" dirty="0">
                  <a:latin typeface="Arial" charset="0"/>
                  <a:ea typeface="Arial" charset="0"/>
                  <a:cs typeface="Arial" charset="0"/>
                </a:rPr>
                <a:t>$305M</a:t>
              </a:r>
            </a:p>
          </p:txBody>
        </p:sp>
      </p:grpSp>
      <p:grpSp>
        <p:nvGrpSpPr>
          <p:cNvPr id="26" name="Group 25"/>
          <p:cNvGrpSpPr/>
          <p:nvPr/>
        </p:nvGrpSpPr>
        <p:grpSpPr>
          <a:xfrm>
            <a:off x="2510157" y="5575261"/>
            <a:ext cx="785593" cy="153888"/>
            <a:chOff x="1620478" y="5140018"/>
            <a:chExt cx="231617" cy="183355"/>
          </a:xfrm>
        </p:grpSpPr>
        <p:sp>
          <p:nvSpPr>
            <p:cNvPr id="187" name="Rectangle 186"/>
            <p:cNvSpPr/>
            <p:nvPr/>
          </p:nvSpPr>
          <p:spPr>
            <a:xfrm>
              <a:off x="1620478" y="5161028"/>
              <a:ext cx="80009" cy="152131"/>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endParaRPr lang="en-CA">
                <a:solidFill>
                  <a:schemeClr val="tx1"/>
                </a:solidFill>
                <a:latin typeface="Arial" charset="0"/>
                <a:ea typeface="Arial" charset="0"/>
                <a:cs typeface="Arial" charset="0"/>
              </a:endParaRPr>
            </a:p>
          </p:txBody>
        </p:sp>
        <p:sp>
          <p:nvSpPr>
            <p:cNvPr id="189" name="TextBox 188"/>
            <p:cNvSpPr txBox="1"/>
            <p:nvPr/>
          </p:nvSpPr>
          <p:spPr>
            <a:xfrm>
              <a:off x="1709367" y="5140018"/>
              <a:ext cx="142728" cy="183355"/>
            </a:xfrm>
            <a:prstGeom prst="rect">
              <a:avLst/>
            </a:prstGeom>
            <a:noFill/>
          </p:spPr>
          <p:txBody>
            <a:bodyPr wrap="square" lIns="0" tIns="0" rIns="0" bIns="0" rtlCol="0">
              <a:spAutoFit/>
            </a:bodyPr>
            <a:lstStyle/>
            <a:p>
              <a:pPr defTabSz="685800"/>
              <a:r>
                <a:rPr lang="en-CA" sz="1000" dirty="0">
                  <a:latin typeface="Arial" charset="0"/>
                  <a:ea typeface="Arial" charset="0"/>
                  <a:cs typeface="Arial" charset="0"/>
                </a:rPr>
                <a:t>$101M</a:t>
              </a:r>
            </a:p>
          </p:txBody>
        </p:sp>
      </p:grpSp>
      <p:sp>
        <p:nvSpPr>
          <p:cNvPr id="4" name="Title 3"/>
          <p:cNvSpPr>
            <a:spLocks noGrp="1"/>
          </p:cNvSpPr>
          <p:nvPr>
            <p:ph type="title"/>
          </p:nvPr>
        </p:nvSpPr>
        <p:spPr/>
        <p:txBody>
          <a:bodyPr/>
          <a:lstStyle/>
          <a:p>
            <a:r>
              <a:rPr lang="en-CA" dirty="0"/>
              <a:t>The Economic Burden of Fractures in Canada is Growing</a:t>
            </a:r>
            <a:endParaRPr lang="en-US" dirty="0"/>
          </a:p>
        </p:txBody>
      </p:sp>
      <p:sp>
        <p:nvSpPr>
          <p:cNvPr id="27" name="Rectangle 26"/>
          <p:cNvSpPr/>
          <p:nvPr/>
        </p:nvSpPr>
        <p:spPr>
          <a:xfrm>
            <a:off x="468313" y="1754189"/>
            <a:ext cx="8398773" cy="4419784"/>
          </a:xfrm>
          <a:prstGeom prst="rect">
            <a:avLst/>
          </a:prstGeom>
          <a:noFill/>
          <a:ln w="25400">
            <a:solidFill>
              <a:srgbClr val="1B1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grpSp>
        <p:nvGrpSpPr>
          <p:cNvPr id="16" name="Group 15"/>
          <p:cNvGrpSpPr/>
          <p:nvPr/>
        </p:nvGrpSpPr>
        <p:grpSpPr>
          <a:xfrm>
            <a:off x="2510157" y="3655506"/>
            <a:ext cx="3287242" cy="153887"/>
            <a:chOff x="1620476" y="2946319"/>
            <a:chExt cx="1374966" cy="183355"/>
          </a:xfrm>
        </p:grpSpPr>
        <p:sp>
          <p:nvSpPr>
            <p:cNvPr id="137" name="TextBox 136"/>
            <p:cNvSpPr txBox="1"/>
            <p:nvPr/>
          </p:nvSpPr>
          <p:spPr>
            <a:xfrm>
              <a:off x="2788594" y="2946319"/>
              <a:ext cx="206848" cy="183355"/>
            </a:xfrm>
            <a:prstGeom prst="rect">
              <a:avLst/>
            </a:prstGeom>
            <a:noFill/>
          </p:spPr>
          <p:txBody>
            <a:bodyPr wrap="square" lIns="0" tIns="0" rIns="0" bIns="0" rtlCol="0">
              <a:spAutoFit/>
            </a:bodyPr>
            <a:lstStyle/>
            <a:p>
              <a:pPr defTabSz="685800"/>
              <a:r>
                <a:rPr lang="en-CA" sz="1000" dirty="0">
                  <a:latin typeface="Arial" charset="0"/>
                  <a:ea typeface="Arial" charset="0"/>
                  <a:cs typeface="Arial" charset="0"/>
                </a:rPr>
                <a:t>$1.0B</a:t>
              </a:r>
            </a:p>
          </p:txBody>
        </p:sp>
        <p:sp>
          <p:nvSpPr>
            <p:cNvPr id="131" name="Rectangle 130"/>
            <p:cNvSpPr/>
            <p:nvPr/>
          </p:nvSpPr>
          <p:spPr>
            <a:xfrm>
              <a:off x="1620476" y="2965829"/>
              <a:ext cx="1155241" cy="152131"/>
            </a:xfrm>
            <a:prstGeom prst="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85800"/>
              <a:endParaRPr lang="en-CA">
                <a:solidFill>
                  <a:schemeClr val="tx1"/>
                </a:solidFill>
                <a:latin typeface="Arial" charset="0"/>
                <a:ea typeface="Arial" charset="0"/>
                <a:cs typeface="Arial" charset="0"/>
              </a:endParaRPr>
            </a:p>
          </p:txBody>
        </p:sp>
      </p:grpSp>
      <p:cxnSp>
        <p:nvCxnSpPr>
          <p:cNvPr id="68" name="Straight Connector 67"/>
          <p:cNvCxnSpPr/>
          <p:nvPr/>
        </p:nvCxnSpPr>
        <p:spPr>
          <a:xfrm flipV="1">
            <a:off x="2501410" y="2302985"/>
            <a:ext cx="0" cy="3518819"/>
          </a:xfrm>
          <a:prstGeom prst="line">
            <a:avLst/>
          </a:prstGeom>
          <a:ln w="190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2526117" y="2667967"/>
            <a:ext cx="5842608" cy="2799527"/>
            <a:chOff x="2640109" y="2667967"/>
            <a:chExt cx="5728616" cy="2799527"/>
          </a:xfrm>
        </p:grpSpPr>
        <p:cxnSp>
          <p:nvCxnSpPr>
            <p:cNvPr id="100" name="Straight Connector 99"/>
            <p:cNvCxnSpPr/>
            <p:nvPr/>
          </p:nvCxnSpPr>
          <p:spPr>
            <a:xfrm>
              <a:off x="2640109" y="2667967"/>
              <a:ext cx="5728616" cy="0"/>
            </a:xfrm>
            <a:prstGeom prst="line">
              <a:avLst/>
            </a:prstGeom>
            <a:ln w="6350" cap="rnd">
              <a:solidFill>
                <a:srgbClr val="017DC3">
                  <a:alpha val="11000"/>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2640109" y="3067899"/>
              <a:ext cx="5728616" cy="0"/>
            </a:xfrm>
            <a:prstGeom prst="line">
              <a:avLst/>
            </a:prstGeom>
            <a:ln w="6350" cap="rnd">
              <a:solidFill>
                <a:srgbClr val="017DC3">
                  <a:alpha val="11000"/>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640109" y="3467831"/>
              <a:ext cx="5728616" cy="0"/>
            </a:xfrm>
            <a:prstGeom prst="line">
              <a:avLst/>
            </a:prstGeom>
            <a:ln w="6350" cap="rnd">
              <a:solidFill>
                <a:srgbClr val="017DC3">
                  <a:alpha val="11000"/>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2640109" y="3867763"/>
              <a:ext cx="5728616" cy="0"/>
            </a:xfrm>
            <a:prstGeom prst="line">
              <a:avLst/>
            </a:prstGeom>
            <a:ln w="6350" cap="rnd">
              <a:solidFill>
                <a:srgbClr val="017DC3">
                  <a:alpha val="11000"/>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2640109" y="4267695"/>
              <a:ext cx="5728616" cy="0"/>
            </a:xfrm>
            <a:prstGeom prst="line">
              <a:avLst/>
            </a:prstGeom>
            <a:ln w="6350" cap="rnd">
              <a:solidFill>
                <a:srgbClr val="017DC3">
                  <a:alpha val="11000"/>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640109" y="4667627"/>
              <a:ext cx="5728616" cy="0"/>
            </a:xfrm>
            <a:prstGeom prst="line">
              <a:avLst/>
            </a:prstGeom>
            <a:ln w="6350" cap="rnd">
              <a:solidFill>
                <a:srgbClr val="017DC3">
                  <a:alpha val="11000"/>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640109" y="5067559"/>
              <a:ext cx="5728616" cy="0"/>
            </a:xfrm>
            <a:prstGeom prst="line">
              <a:avLst/>
            </a:prstGeom>
            <a:ln w="6350" cap="rnd">
              <a:solidFill>
                <a:srgbClr val="017DC3">
                  <a:alpha val="11000"/>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2640109" y="5467494"/>
              <a:ext cx="5728616" cy="0"/>
            </a:xfrm>
            <a:prstGeom prst="line">
              <a:avLst/>
            </a:prstGeom>
            <a:ln w="6350" cap="rnd">
              <a:solidFill>
                <a:srgbClr val="017DC3">
                  <a:alpha val="11000"/>
                </a:srgbClr>
              </a:solidFill>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4979011" y="4596047"/>
            <a:ext cx="2475905" cy="1124404"/>
          </a:xfrm>
          <a:prstGeom prst="rect">
            <a:avLst/>
          </a:prstGeom>
          <a:solidFill>
            <a:srgbClr val="1B183A"/>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CA" sz="1350">
              <a:solidFill>
                <a:schemeClr val="tx1"/>
              </a:solidFill>
              <a:latin typeface="Arial" charset="0"/>
              <a:ea typeface="Arial" charset="0"/>
              <a:cs typeface="Arial" charset="0"/>
            </a:endParaRPr>
          </a:p>
        </p:txBody>
      </p:sp>
      <p:sp>
        <p:nvSpPr>
          <p:cNvPr id="36" name="TextBox 35"/>
          <p:cNvSpPr txBox="1"/>
          <p:nvPr/>
        </p:nvSpPr>
        <p:spPr>
          <a:xfrm>
            <a:off x="4989808" y="4623834"/>
            <a:ext cx="2508011" cy="288541"/>
          </a:xfrm>
          <a:prstGeom prst="rect">
            <a:avLst/>
          </a:prstGeom>
          <a:noFill/>
        </p:spPr>
        <p:txBody>
          <a:bodyPr wrap="square" rtlCol="0">
            <a:spAutoFit/>
          </a:bodyPr>
          <a:lstStyle/>
          <a:p>
            <a:pPr defTabSz="685800"/>
            <a:r>
              <a:rPr lang="en-CA" sz="1275" dirty="0">
                <a:latin typeface="Arial" charset="0"/>
                <a:ea typeface="Arial" charset="0"/>
                <a:cs typeface="Arial" charset="0"/>
              </a:rPr>
              <a:t>TOTAL BURDEN OF ILLNESS </a:t>
            </a:r>
          </a:p>
        </p:txBody>
      </p:sp>
      <p:sp>
        <p:nvSpPr>
          <p:cNvPr id="37" name="TextBox 36"/>
          <p:cNvSpPr txBox="1"/>
          <p:nvPr/>
        </p:nvSpPr>
        <p:spPr>
          <a:xfrm>
            <a:off x="4984333" y="4874365"/>
            <a:ext cx="821504" cy="300082"/>
          </a:xfrm>
          <a:prstGeom prst="rect">
            <a:avLst/>
          </a:prstGeom>
          <a:noFill/>
        </p:spPr>
        <p:txBody>
          <a:bodyPr wrap="square" rtlCol="0">
            <a:spAutoFit/>
          </a:bodyPr>
          <a:lstStyle/>
          <a:p>
            <a:pPr defTabSz="685800"/>
            <a:r>
              <a:rPr lang="en-CA" sz="1350" b="1" dirty="0">
                <a:latin typeface="Arial" charset="0"/>
                <a:ea typeface="Arial" charset="0"/>
                <a:cs typeface="Arial" charset="0"/>
              </a:rPr>
              <a:t>2008:</a:t>
            </a:r>
          </a:p>
        </p:txBody>
      </p:sp>
      <p:sp>
        <p:nvSpPr>
          <p:cNvPr id="202" name="TextBox 201"/>
          <p:cNvSpPr txBox="1"/>
          <p:nvPr/>
        </p:nvSpPr>
        <p:spPr>
          <a:xfrm>
            <a:off x="5621093" y="4874365"/>
            <a:ext cx="1822808" cy="300082"/>
          </a:xfrm>
          <a:prstGeom prst="rect">
            <a:avLst/>
          </a:prstGeom>
          <a:noFill/>
        </p:spPr>
        <p:txBody>
          <a:bodyPr wrap="square" rtlCol="0">
            <a:spAutoFit/>
          </a:bodyPr>
          <a:lstStyle/>
          <a:p>
            <a:pPr defTabSz="685800"/>
            <a:r>
              <a:rPr lang="en-CA" sz="1350" b="1" dirty="0">
                <a:latin typeface="Arial" charset="0"/>
                <a:ea typeface="Arial" charset="0"/>
                <a:cs typeface="Arial" charset="0"/>
              </a:rPr>
              <a:t>$2,518,598,262</a:t>
            </a:r>
          </a:p>
        </p:txBody>
      </p:sp>
      <p:sp>
        <p:nvSpPr>
          <p:cNvPr id="203" name="TextBox 202"/>
          <p:cNvSpPr txBox="1"/>
          <p:nvPr/>
        </p:nvSpPr>
        <p:spPr>
          <a:xfrm>
            <a:off x="4984333" y="5129279"/>
            <a:ext cx="821504" cy="300082"/>
          </a:xfrm>
          <a:prstGeom prst="rect">
            <a:avLst/>
          </a:prstGeom>
          <a:noFill/>
        </p:spPr>
        <p:txBody>
          <a:bodyPr wrap="square" rtlCol="0">
            <a:spAutoFit/>
          </a:bodyPr>
          <a:lstStyle/>
          <a:p>
            <a:pPr defTabSz="685800"/>
            <a:r>
              <a:rPr lang="en-CA" sz="1350" b="1" dirty="0">
                <a:latin typeface="Arial" charset="0"/>
                <a:ea typeface="Arial" charset="0"/>
                <a:cs typeface="Arial" charset="0"/>
              </a:rPr>
              <a:t>2011:</a:t>
            </a:r>
          </a:p>
        </p:txBody>
      </p:sp>
      <p:sp>
        <p:nvSpPr>
          <p:cNvPr id="204" name="TextBox 203"/>
          <p:cNvSpPr txBox="1"/>
          <p:nvPr/>
        </p:nvSpPr>
        <p:spPr>
          <a:xfrm>
            <a:off x="5621093" y="5129279"/>
            <a:ext cx="1822808" cy="300082"/>
          </a:xfrm>
          <a:prstGeom prst="rect">
            <a:avLst/>
          </a:prstGeom>
          <a:noFill/>
        </p:spPr>
        <p:txBody>
          <a:bodyPr wrap="square" rtlCol="0">
            <a:spAutoFit/>
          </a:bodyPr>
          <a:lstStyle/>
          <a:p>
            <a:pPr defTabSz="685800"/>
            <a:r>
              <a:rPr lang="en-CA" sz="1350" b="1" dirty="0">
                <a:latin typeface="Arial" charset="0"/>
                <a:ea typeface="Arial" charset="0"/>
                <a:cs typeface="Arial" charset="0"/>
              </a:rPr>
              <a:t>$4,619,665,079</a:t>
            </a:r>
          </a:p>
        </p:txBody>
      </p:sp>
      <p:sp>
        <p:nvSpPr>
          <p:cNvPr id="205" name="TextBox 204"/>
          <p:cNvSpPr txBox="1"/>
          <p:nvPr/>
        </p:nvSpPr>
        <p:spPr>
          <a:xfrm>
            <a:off x="4984333" y="5399835"/>
            <a:ext cx="2027930" cy="300082"/>
          </a:xfrm>
          <a:prstGeom prst="rect">
            <a:avLst/>
          </a:prstGeom>
          <a:noFill/>
        </p:spPr>
        <p:txBody>
          <a:bodyPr wrap="square" rtlCol="0">
            <a:spAutoFit/>
          </a:bodyPr>
          <a:lstStyle/>
          <a:p>
            <a:pPr defTabSz="685800"/>
            <a:r>
              <a:rPr lang="en-CA" sz="1350" b="1" dirty="0">
                <a:latin typeface="Arial" charset="0"/>
                <a:ea typeface="Arial" charset="0"/>
                <a:cs typeface="Arial" charset="0"/>
              </a:rPr>
              <a:t>Change (%): 83%</a:t>
            </a:r>
          </a:p>
        </p:txBody>
      </p:sp>
      <p:cxnSp>
        <p:nvCxnSpPr>
          <p:cNvPr id="39" name="Straight Connector 38"/>
          <p:cNvCxnSpPr/>
          <p:nvPr/>
        </p:nvCxnSpPr>
        <p:spPr>
          <a:xfrm>
            <a:off x="5067918" y="4881090"/>
            <a:ext cx="2281103" cy="0"/>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flipV="1">
            <a:off x="5042652" y="5412072"/>
            <a:ext cx="2306369" cy="11495"/>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689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36" grpId="0"/>
      <p:bldP spid="37" grpId="0"/>
      <p:bldP spid="202" grpId="0"/>
      <p:bldP spid="203" grpId="0"/>
      <p:bldP spid="204" grpId="0"/>
      <p:bldP spid="205"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44600"/>
          </a:xfrm>
        </p:spPr>
        <p:txBody>
          <a:bodyPr>
            <a:noAutofit/>
          </a:bodyPr>
          <a:lstStyle/>
          <a:p>
            <a:r>
              <a:rPr lang="en-GB" dirty="0"/>
              <a:t>Women &gt; 50 Years of Age &amp; Osteoporosis</a:t>
            </a:r>
            <a:endParaRPr lang="en-US" dirty="0"/>
          </a:p>
        </p:txBody>
      </p:sp>
      <p:sp>
        <p:nvSpPr>
          <p:cNvPr id="8" name="Content Placeholder 7"/>
          <p:cNvSpPr>
            <a:spLocks noGrp="1"/>
          </p:cNvSpPr>
          <p:nvPr>
            <p:ph idx="1"/>
          </p:nvPr>
        </p:nvSpPr>
        <p:spPr>
          <a:xfrm>
            <a:off x="468313" y="1752601"/>
            <a:ext cx="8193549" cy="3968262"/>
          </a:xfrm>
        </p:spPr>
        <p:txBody>
          <a:bodyPr>
            <a:normAutofit/>
          </a:bodyPr>
          <a:lstStyle/>
          <a:p>
            <a:r>
              <a:rPr lang="en-CA" dirty="0"/>
              <a:t>1 in 3 women will suffer from an osteoporotic fracture during their lifetime</a:t>
            </a:r>
            <a:r>
              <a:rPr lang="en-CA" baseline="30000" dirty="0"/>
              <a:t>1</a:t>
            </a:r>
            <a:endParaRPr lang="en-CA" dirty="0"/>
          </a:p>
          <a:p>
            <a:r>
              <a:rPr lang="en-CA" dirty="0"/>
              <a:t>23% of women who have a hip fracture will die within one year of the hip fracture </a:t>
            </a:r>
            <a:endParaRPr lang="en-CA" baseline="30000" dirty="0"/>
          </a:p>
          <a:p>
            <a:endParaRPr lang="en-CA" dirty="0"/>
          </a:p>
        </p:txBody>
      </p:sp>
      <p:sp>
        <p:nvSpPr>
          <p:cNvPr id="9" name="Text Box 27"/>
          <p:cNvSpPr txBox="1">
            <a:spLocks noChangeArrowheads="1"/>
          </p:cNvSpPr>
          <p:nvPr/>
        </p:nvSpPr>
        <p:spPr bwMode="auto">
          <a:xfrm>
            <a:off x="468314" y="6174756"/>
            <a:ext cx="7709332" cy="549894"/>
          </a:xfrm>
          <a:prstGeom prst="rect">
            <a:avLst/>
          </a:prstGeom>
          <a:noFill/>
          <a:ln w="9525">
            <a:noFill/>
            <a:miter lim="800000"/>
            <a:headEnd/>
            <a:tailEnd/>
          </a:ln>
        </p:spPr>
        <p:txBody>
          <a:bodyPr wrap="square" lIns="0" tIns="0" rIns="0" bIns="0" anchor="b">
            <a:spAutoFit/>
          </a:bodyPr>
          <a:lstStyle/>
          <a:p>
            <a:pPr marL="184150" indent="-184150" defTabSz="685800">
              <a:lnSpc>
                <a:spcPct val="90000"/>
              </a:lnSpc>
              <a:spcBef>
                <a:spcPts val="225"/>
              </a:spcBef>
              <a:buAutoNum type="arabicPeriod"/>
            </a:pPr>
            <a:r>
              <a:rPr lang="en-CA" sz="900" dirty="0">
                <a:latin typeface="Arial" charset="0"/>
                <a:ea typeface="Arial" charset="0"/>
                <a:cs typeface="Arial" charset="0"/>
                <a:hlinkClick r:id="rId3"/>
              </a:rPr>
              <a:t>http://www.osteoporosis.ca/osteoporosis-and-you/osteoporosis-facts-and-statistics/</a:t>
            </a:r>
            <a:r>
              <a:rPr lang="en-CA" sz="900" dirty="0">
                <a:latin typeface="Arial" charset="0"/>
                <a:ea typeface="Arial" charset="0"/>
                <a:cs typeface="Arial" charset="0"/>
              </a:rPr>
              <a:t>. Accessed May 4, 2017.</a:t>
            </a:r>
          </a:p>
          <a:p>
            <a:pPr marL="184150" indent="-184150" defTabSz="685800">
              <a:lnSpc>
                <a:spcPct val="90000"/>
              </a:lnSpc>
              <a:spcBef>
                <a:spcPts val="225"/>
              </a:spcBef>
              <a:buFontTx/>
              <a:buAutoNum type="arabicPeriod"/>
            </a:pPr>
            <a:r>
              <a:rPr lang="en-US" sz="900" dirty="0">
                <a:latin typeface="Arial" charset="0"/>
                <a:ea typeface="Arial" charset="0"/>
                <a:cs typeface="Arial" charset="0"/>
              </a:rPr>
              <a:t>Adapted from: Burge R, et al. (2007) </a:t>
            </a:r>
            <a:r>
              <a:rPr lang="en-US" sz="900" i="1" dirty="0">
                <a:latin typeface="Arial" charset="0"/>
                <a:ea typeface="Arial" charset="0"/>
                <a:cs typeface="Arial" charset="0"/>
              </a:rPr>
              <a:t>J Bone Miner Res</a:t>
            </a:r>
            <a:r>
              <a:rPr lang="en-US" sz="900" dirty="0">
                <a:latin typeface="Arial" charset="0"/>
                <a:ea typeface="Arial" charset="0"/>
                <a:cs typeface="Arial" charset="0"/>
              </a:rPr>
              <a:t>., 22, 465-475.</a:t>
            </a:r>
          </a:p>
          <a:p>
            <a:pPr marL="184150" indent="-184150" defTabSz="685800">
              <a:lnSpc>
                <a:spcPct val="90000"/>
              </a:lnSpc>
              <a:spcBef>
                <a:spcPts val="225"/>
              </a:spcBef>
              <a:buFont typeface="+mj-lt"/>
              <a:buAutoNum type="arabicPeriod"/>
            </a:pPr>
            <a:r>
              <a:rPr lang="en-US" sz="900" dirty="0">
                <a:latin typeface="Arial" charset="0"/>
                <a:ea typeface="Arial" charset="0"/>
                <a:cs typeface="Arial" charset="0"/>
              </a:rPr>
              <a:t>Watts NB, et al. (2010) </a:t>
            </a:r>
            <a:r>
              <a:rPr lang="en-US" sz="900" i="1" dirty="0" err="1">
                <a:latin typeface="Arial" charset="0"/>
                <a:ea typeface="Arial" charset="0"/>
                <a:cs typeface="Arial" charset="0"/>
              </a:rPr>
              <a:t>Endocr</a:t>
            </a:r>
            <a:r>
              <a:rPr lang="en-US" sz="900" i="1" dirty="0">
                <a:latin typeface="Arial" charset="0"/>
                <a:ea typeface="Arial" charset="0"/>
                <a:cs typeface="Arial" charset="0"/>
              </a:rPr>
              <a:t> </a:t>
            </a:r>
            <a:r>
              <a:rPr lang="en-US" sz="900" i="1" dirty="0" err="1">
                <a:latin typeface="Arial" charset="0"/>
                <a:ea typeface="Arial" charset="0"/>
                <a:cs typeface="Arial" charset="0"/>
              </a:rPr>
              <a:t>Pract</a:t>
            </a:r>
            <a:r>
              <a:rPr lang="en-US" sz="900" dirty="0">
                <a:latin typeface="Arial" charset="0"/>
                <a:ea typeface="Arial" charset="0"/>
                <a:cs typeface="Arial" charset="0"/>
              </a:rPr>
              <a:t>., 16, 1-37. 2.</a:t>
            </a:r>
            <a:r>
              <a:rPr lang="en-CA" sz="900" dirty="0">
                <a:latin typeface="Arial" charset="0"/>
                <a:ea typeface="Arial" charset="0"/>
                <a:cs typeface="Arial" charset="0"/>
              </a:rPr>
              <a:t> </a:t>
            </a:r>
            <a:r>
              <a:rPr lang="es-ES" sz="900" dirty="0" err="1">
                <a:latin typeface="Arial" charset="0"/>
                <a:ea typeface="Arial" charset="0"/>
                <a:cs typeface="Arial" charset="0"/>
              </a:rPr>
              <a:t>Hajcsar</a:t>
            </a:r>
            <a:r>
              <a:rPr lang="es-ES" sz="900" dirty="0">
                <a:latin typeface="Arial" charset="0"/>
                <a:ea typeface="Arial" charset="0"/>
                <a:cs typeface="Arial" charset="0"/>
              </a:rPr>
              <a:t>  EE, et al. (2000) </a:t>
            </a:r>
            <a:r>
              <a:rPr lang="es-ES" sz="900" i="1" dirty="0">
                <a:latin typeface="Arial" charset="0"/>
                <a:ea typeface="Arial" charset="0"/>
                <a:cs typeface="Arial" charset="0"/>
              </a:rPr>
              <a:t>CMAJ,</a:t>
            </a:r>
            <a:r>
              <a:rPr lang="es-ES" sz="900" dirty="0">
                <a:latin typeface="Arial" charset="0"/>
                <a:ea typeface="Arial" charset="0"/>
                <a:cs typeface="Arial" charset="0"/>
              </a:rPr>
              <a:t> 163, 819-822. 3</a:t>
            </a:r>
            <a:r>
              <a:rPr lang="en-CA" sz="900" dirty="0">
                <a:latin typeface="Arial" charset="0"/>
                <a:ea typeface="Arial" charset="0"/>
                <a:cs typeface="Arial" charset="0"/>
              </a:rPr>
              <a:t>. Cooper C. Am (1997) </a:t>
            </a:r>
            <a:r>
              <a:rPr lang="en-CA" sz="900" i="1" dirty="0">
                <a:latin typeface="Arial" charset="0"/>
                <a:ea typeface="Arial" charset="0"/>
                <a:cs typeface="Arial" charset="0"/>
              </a:rPr>
              <a:t>J Med., </a:t>
            </a:r>
            <a:r>
              <a:rPr lang="en-CA" sz="900" dirty="0">
                <a:latin typeface="Arial" charset="0"/>
                <a:ea typeface="Arial" charset="0"/>
                <a:cs typeface="Arial" charset="0"/>
              </a:rPr>
              <a:t>103, 12S-19S; 4. Jean et al. (2013) </a:t>
            </a:r>
            <a:r>
              <a:rPr lang="en-CA" sz="900" i="1" dirty="0">
                <a:latin typeface="Arial" charset="0"/>
                <a:ea typeface="Arial" charset="0"/>
                <a:cs typeface="Arial" charset="0"/>
              </a:rPr>
              <a:t>JBMR,</a:t>
            </a:r>
            <a:r>
              <a:rPr lang="en-CA" sz="900" dirty="0">
                <a:latin typeface="Arial" charset="0"/>
                <a:ea typeface="Arial" charset="0"/>
                <a:cs typeface="Arial" charset="0"/>
              </a:rPr>
              <a:t> 28, 360-71. 5. </a:t>
            </a:r>
            <a:r>
              <a:rPr lang="en-CA" sz="900" dirty="0" err="1">
                <a:latin typeface="Arial" charset="0"/>
                <a:ea typeface="Arial" charset="0"/>
                <a:cs typeface="Arial" charset="0"/>
              </a:rPr>
              <a:t>Siris</a:t>
            </a:r>
            <a:r>
              <a:rPr lang="en-CA" sz="900" dirty="0">
                <a:latin typeface="Arial" charset="0"/>
                <a:ea typeface="Arial" charset="0"/>
                <a:cs typeface="Arial" charset="0"/>
              </a:rPr>
              <a:t>, E.S., et al. (2004) </a:t>
            </a:r>
            <a:r>
              <a:rPr lang="en-CA" sz="900" i="1" dirty="0">
                <a:latin typeface="Arial" charset="0"/>
                <a:ea typeface="Arial" charset="0"/>
                <a:cs typeface="Arial" charset="0"/>
              </a:rPr>
              <a:t>Arch Intern Med., </a:t>
            </a:r>
            <a:r>
              <a:rPr lang="en-CA" sz="900" dirty="0">
                <a:latin typeface="Arial" charset="0"/>
                <a:ea typeface="Arial" charset="0"/>
                <a:cs typeface="Arial" charset="0"/>
              </a:rPr>
              <a:t>164, 1108-12.</a:t>
            </a:r>
          </a:p>
        </p:txBody>
      </p:sp>
    </p:spTree>
    <p:extLst>
      <p:ext uri="{BB962C8B-B14F-4D97-AF65-F5344CB8AC3E}">
        <p14:creationId xmlns:p14="http://schemas.microsoft.com/office/powerpoint/2010/main" val="217732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44600"/>
          </a:xfrm>
        </p:spPr>
        <p:txBody>
          <a:bodyPr>
            <a:noAutofit/>
          </a:bodyPr>
          <a:lstStyle/>
          <a:p>
            <a:r>
              <a:rPr lang="en-GB" dirty="0"/>
              <a:t>Men &amp; Osteoporosis</a:t>
            </a:r>
            <a:endParaRPr lang="en-US" dirty="0"/>
          </a:p>
        </p:txBody>
      </p:sp>
      <p:sp>
        <p:nvSpPr>
          <p:cNvPr id="8" name="Content Placeholder 7"/>
          <p:cNvSpPr>
            <a:spLocks noGrp="1"/>
          </p:cNvSpPr>
          <p:nvPr>
            <p:ph idx="1"/>
          </p:nvPr>
        </p:nvSpPr>
        <p:spPr/>
        <p:txBody>
          <a:bodyPr>
            <a:normAutofit fontScale="92500" lnSpcReduction="20000"/>
          </a:bodyPr>
          <a:lstStyle/>
          <a:p>
            <a:r>
              <a:rPr lang="en-CA" dirty="0"/>
              <a:t>1 in 5 men will suffer from an osteoporotic fracture during their lifetime</a:t>
            </a:r>
          </a:p>
          <a:p>
            <a:r>
              <a:rPr lang="en-CA" dirty="0"/>
              <a:t>25% of all hip fractures occur in men</a:t>
            </a:r>
            <a:r>
              <a:rPr lang="en-CA" baseline="30000" dirty="0"/>
              <a:t>1</a:t>
            </a:r>
          </a:p>
          <a:p>
            <a:r>
              <a:rPr lang="en-CA" dirty="0"/>
              <a:t>Men have the same risk factors for fracture as women</a:t>
            </a:r>
          </a:p>
          <a:p>
            <a:r>
              <a:rPr lang="en-US" dirty="0"/>
              <a:t>Men generally have higher rates of fracture-related mortality; 37% of men who suffer a hip fracture will die within the year following</a:t>
            </a:r>
            <a:r>
              <a:rPr lang="en-CA" baseline="30000" dirty="0"/>
              <a:t>1,3</a:t>
            </a:r>
            <a:endParaRPr lang="en-US" baseline="30000" dirty="0"/>
          </a:p>
          <a:p>
            <a:pPr lvl="0"/>
            <a:r>
              <a:rPr lang="en-US" dirty="0"/>
              <a:t>Lifetime risk of experiencing an osteoporotic fracture in men over the age of 50 is 30%</a:t>
            </a:r>
            <a:r>
              <a:rPr lang="en-US" baseline="30000" dirty="0"/>
              <a:t>2</a:t>
            </a:r>
            <a:r>
              <a:rPr lang="en-US" dirty="0"/>
              <a:t>, similar to the lifetime risk of developing prostate cancer</a:t>
            </a:r>
            <a:r>
              <a:rPr lang="en-US" baseline="30000" dirty="0"/>
              <a:t>4</a:t>
            </a:r>
          </a:p>
          <a:p>
            <a:pPr marL="0" lvl="0" indent="0">
              <a:buNone/>
            </a:pPr>
            <a:endParaRPr lang="en-CA" dirty="0"/>
          </a:p>
        </p:txBody>
      </p:sp>
      <p:sp>
        <p:nvSpPr>
          <p:cNvPr id="10" name="Text Placeholder 2"/>
          <p:cNvSpPr txBox="1">
            <a:spLocks/>
          </p:cNvSpPr>
          <p:nvPr/>
        </p:nvSpPr>
        <p:spPr>
          <a:xfrm>
            <a:off x="468312" y="6451377"/>
            <a:ext cx="7917151" cy="273273"/>
          </a:xfrm>
          <a:prstGeom prst="rect">
            <a:avLst/>
          </a:prstGeom>
        </p:spPr>
        <p:txBody>
          <a:bodyPr vert="horz" lIns="0" tIns="45720" rIns="91440" bIns="45720" rtlCol="0" anchor="b">
            <a:no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buNone/>
            </a:pPr>
            <a:r>
              <a:rPr lang="en-CA" sz="900" dirty="0">
                <a:latin typeface="Arial" charset="0"/>
                <a:ea typeface="Arial" charset="0"/>
                <a:cs typeface="Arial" charset="0"/>
              </a:rPr>
              <a:t>1. Osteoporosis Canada 2016; 2. Melton, L.J., 3rd, et al</a:t>
            </a:r>
            <a:r>
              <a:rPr lang="en-CA" sz="900" i="1" dirty="0">
                <a:latin typeface="Arial" charset="0"/>
                <a:ea typeface="Arial" charset="0"/>
                <a:cs typeface="Arial" charset="0"/>
              </a:rPr>
              <a:t>. </a:t>
            </a:r>
            <a:r>
              <a:rPr lang="en-CA" sz="900" dirty="0">
                <a:latin typeface="Arial" charset="0"/>
                <a:ea typeface="Arial" charset="0"/>
                <a:cs typeface="Arial" charset="0"/>
              </a:rPr>
              <a:t>(1992). </a:t>
            </a:r>
            <a:r>
              <a:rPr lang="en-CA" sz="900" i="1" dirty="0">
                <a:latin typeface="Arial" charset="0"/>
                <a:ea typeface="Arial" charset="0"/>
                <a:cs typeface="Arial" charset="0"/>
              </a:rPr>
              <a:t>J Bone Miner Res., </a:t>
            </a:r>
            <a:r>
              <a:rPr lang="en-CA" sz="900" dirty="0">
                <a:latin typeface="Arial" charset="0"/>
                <a:ea typeface="Arial" charset="0"/>
                <a:cs typeface="Arial" charset="0"/>
              </a:rPr>
              <a:t>7, 1005.; 3. Adachi, J.D., et al. (2001). </a:t>
            </a:r>
            <a:r>
              <a:rPr lang="en-CA" sz="900" i="1" dirty="0">
                <a:latin typeface="Arial" charset="0"/>
                <a:ea typeface="Arial" charset="0"/>
                <a:cs typeface="Arial" charset="0"/>
              </a:rPr>
              <a:t>Osteoporosis Int., </a:t>
            </a:r>
            <a:r>
              <a:rPr lang="en-CA" sz="900" dirty="0">
                <a:latin typeface="Arial" charset="0"/>
                <a:ea typeface="Arial" charset="0"/>
                <a:cs typeface="Arial" charset="0"/>
              </a:rPr>
              <a:t>12, 903.; </a:t>
            </a:r>
            <a:br>
              <a:rPr lang="en-CA" sz="900" dirty="0">
                <a:latin typeface="Arial" charset="0"/>
                <a:ea typeface="Arial" charset="0"/>
                <a:cs typeface="Arial" charset="0"/>
              </a:rPr>
            </a:br>
            <a:r>
              <a:rPr lang="en-CA" sz="900" dirty="0">
                <a:latin typeface="Arial" charset="0"/>
                <a:ea typeface="Arial" charset="0"/>
                <a:cs typeface="Arial" charset="0"/>
              </a:rPr>
              <a:t>4. </a:t>
            </a:r>
            <a:r>
              <a:rPr lang="en-CA" sz="900" dirty="0" err="1">
                <a:latin typeface="Arial" charset="0"/>
                <a:ea typeface="Arial" charset="0"/>
                <a:cs typeface="Arial" charset="0"/>
              </a:rPr>
              <a:t>Hasserius</a:t>
            </a:r>
            <a:r>
              <a:rPr lang="en-CA" sz="900" dirty="0">
                <a:latin typeface="Arial" charset="0"/>
                <a:ea typeface="Arial" charset="0"/>
                <a:cs typeface="Arial" charset="0"/>
              </a:rPr>
              <a:t>, R., et al. (2003). </a:t>
            </a:r>
            <a:r>
              <a:rPr lang="en-CA" sz="900" i="1" dirty="0">
                <a:latin typeface="Arial" charset="0"/>
                <a:ea typeface="Arial" charset="0"/>
                <a:cs typeface="Arial" charset="0"/>
              </a:rPr>
              <a:t>Osteoporosis Int., </a:t>
            </a:r>
            <a:r>
              <a:rPr lang="en-CA" sz="900" dirty="0">
                <a:latin typeface="Arial" charset="0"/>
                <a:ea typeface="Arial" charset="0"/>
                <a:cs typeface="Arial" charset="0"/>
              </a:rPr>
              <a:t>14, 61. 5. </a:t>
            </a:r>
            <a:r>
              <a:rPr lang="en-CA" sz="900" dirty="0" err="1">
                <a:latin typeface="Arial" charset="0"/>
                <a:ea typeface="Arial" charset="0"/>
                <a:cs typeface="Arial" charset="0"/>
              </a:rPr>
              <a:t>Langsetmo</a:t>
            </a:r>
            <a:r>
              <a:rPr lang="en-CA" sz="900" dirty="0">
                <a:latin typeface="Arial" charset="0"/>
                <a:ea typeface="Arial" charset="0"/>
                <a:cs typeface="Arial" charset="0"/>
              </a:rPr>
              <a:t>, L., </a:t>
            </a:r>
            <a:r>
              <a:rPr lang="en-CA" sz="900" i="1" dirty="0">
                <a:latin typeface="Arial" charset="0"/>
                <a:ea typeface="Arial" charset="0"/>
                <a:cs typeface="Arial" charset="0"/>
              </a:rPr>
              <a:t>et al</a:t>
            </a:r>
            <a:r>
              <a:rPr lang="en-CA" sz="900" dirty="0">
                <a:latin typeface="Arial" charset="0"/>
                <a:ea typeface="Arial" charset="0"/>
                <a:cs typeface="Arial" charset="0"/>
              </a:rPr>
              <a:t>. (2009). </a:t>
            </a:r>
            <a:r>
              <a:rPr lang="en-CA" sz="900" i="1" dirty="0">
                <a:latin typeface="Arial" charset="0"/>
                <a:ea typeface="Arial" charset="0"/>
                <a:cs typeface="Arial" charset="0"/>
              </a:rPr>
              <a:t>J Bone Miner Res., </a:t>
            </a:r>
            <a:r>
              <a:rPr lang="en-CA" sz="900" dirty="0">
                <a:latin typeface="Arial" charset="0"/>
                <a:ea typeface="Arial" charset="0"/>
                <a:cs typeface="Arial" charset="0"/>
              </a:rPr>
              <a:t>24(9), 1515-1522.</a:t>
            </a:r>
          </a:p>
        </p:txBody>
      </p:sp>
    </p:spTree>
    <p:extLst>
      <p:ext uri="{BB962C8B-B14F-4D97-AF65-F5344CB8AC3E}">
        <p14:creationId xmlns:p14="http://schemas.microsoft.com/office/powerpoint/2010/main" val="109843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wipe(left)">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wipe(left)">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wipe(left)">
                                      <p:cBhvr>
                                        <p:cTn id="20" dur="500"/>
                                        <p:tgtEl>
                                          <p:spTgt spid="8">
                                            <p:txEl>
                                              <p:pRg st="3" end="3"/>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wipe(left)">
                                      <p:cBhvr>
                                        <p:cTn id="23"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6">
            <a:extLst>
              <a:ext uri="{FF2B5EF4-FFF2-40B4-BE49-F238E27FC236}">
                <a16:creationId xmlns:a16="http://schemas.microsoft.com/office/drawing/2014/main" id="{68E29B1D-99DB-4FA4-8B08-9242C8CB340B}"/>
              </a:ext>
            </a:extLst>
          </p:cNvPr>
          <p:cNvSpPr txBox="1">
            <a:spLocks/>
          </p:cNvSpPr>
          <p:nvPr/>
        </p:nvSpPr>
        <p:spPr bwMode="auto">
          <a:xfrm>
            <a:off x="1364134" y="2039948"/>
            <a:ext cx="6368869" cy="37468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400">
                <a:solidFill>
                  <a:schemeClr val="tx1"/>
                </a:solidFill>
                <a:latin typeface="+mn-lt"/>
              </a:defRPr>
            </a:lvl6pPr>
            <a:lvl7pPr marL="2805113" indent="-176213" algn="l" rtl="0" fontAlgn="base">
              <a:spcBef>
                <a:spcPct val="20000"/>
              </a:spcBef>
              <a:spcAft>
                <a:spcPct val="0"/>
              </a:spcAft>
              <a:buChar char="»"/>
              <a:defRPr sz="1400">
                <a:solidFill>
                  <a:schemeClr val="tx1"/>
                </a:solidFill>
                <a:latin typeface="+mn-lt"/>
              </a:defRPr>
            </a:lvl7pPr>
            <a:lvl8pPr marL="3262313" indent="-176213" algn="l" rtl="0" fontAlgn="base">
              <a:spcBef>
                <a:spcPct val="20000"/>
              </a:spcBef>
              <a:spcAft>
                <a:spcPct val="0"/>
              </a:spcAft>
              <a:buChar char="»"/>
              <a:defRPr sz="1400">
                <a:solidFill>
                  <a:schemeClr val="tx1"/>
                </a:solidFill>
                <a:latin typeface="+mn-lt"/>
              </a:defRPr>
            </a:lvl8pPr>
            <a:lvl9pPr marL="3719513" indent="-176213" algn="l" rtl="0" fontAlgn="base">
              <a:spcBef>
                <a:spcPct val="20000"/>
              </a:spcBef>
              <a:spcAft>
                <a:spcPct val="0"/>
              </a:spcAft>
              <a:buChar char="»"/>
              <a:defRPr sz="1400">
                <a:solidFill>
                  <a:schemeClr val="tx1"/>
                </a:solidFill>
                <a:latin typeface="+mn-lt"/>
              </a:defRPr>
            </a:lvl9pPr>
          </a:lstStyle>
          <a:p>
            <a:pPr marL="85725" indent="0" algn="ctr">
              <a:buFont typeface="Arial" charset="0"/>
              <a:buNone/>
            </a:pPr>
            <a:r>
              <a:rPr lang="en-CA" sz="1650" kern="0" dirty="0">
                <a:latin typeface="Helvetica" panose="020B0604020202020204" pitchFamily="34" charset="0"/>
                <a:cs typeface="Helvetica" panose="020B0604020202020204" pitchFamily="34" charset="0"/>
              </a:rPr>
              <a:t>Prevalence in Canadian Women</a:t>
            </a:r>
            <a:endParaRPr lang="en-CA" sz="1650" kern="0" baseline="30000" dirty="0">
              <a:latin typeface="Helvetica" panose="020B0604020202020204" pitchFamily="34" charset="0"/>
              <a:cs typeface="Helvetica" panose="020B0604020202020204" pitchFamily="34" charset="0"/>
            </a:endParaRPr>
          </a:p>
        </p:txBody>
      </p:sp>
      <p:sp>
        <p:nvSpPr>
          <p:cNvPr id="4" name="Title 1">
            <a:extLst>
              <a:ext uri="{FF2B5EF4-FFF2-40B4-BE49-F238E27FC236}">
                <a16:creationId xmlns:a16="http://schemas.microsoft.com/office/drawing/2014/main" id="{513B7FF8-92C0-4E59-A6B0-68E935317528}"/>
              </a:ext>
            </a:extLst>
          </p:cNvPr>
          <p:cNvSpPr>
            <a:spLocks noGrp="1"/>
          </p:cNvSpPr>
          <p:nvPr>
            <p:ph type="title"/>
          </p:nvPr>
        </p:nvSpPr>
        <p:spPr>
          <a:xfrm>
            <a:off x="468313" y="126999"/>
            <a:ext cx="8523287" cy="904875"/>
          </a:xfrm>
        </p:spPr>
        <p:txBody>
          <a:bodyPr anchor="b">
            <a:noAutofit/>
          </a:bodyPr>
          <a:lstStyle/>
          <a:p>
            <a:pPr marL="85725"/>
            <a:r>
              <a:rPr lang="en-CA" sz="2400" dirty="0">
                <a:latin typeface="Helvetica" panose="020B0604020202020204" pitchFamily="34" charset="0"/>
                <a:cs typeface="Helvetica" panose="020B0604020202020204" pitchFamily="34" charset="0"/>
              </a:rPr>
              <a:t>Fractures from Osteoporosis are more Prevalent than Heart Attack, Stroke and Breast Cancer Combined</a:t>
            </a:r>
            <a:r>
              <a:rPr lang="en-CA" sz="2400" baseline="30000" dirty="0">
                <a:latin typeface="Helvetica" panose="020B0604020202020204" pitchFamily="34" charset="0"/>
                <a:cs typeface="Helvetica" panose="020B0604020202020204" pitchFamily="34" charset="0"/>
              </a:rPr>
              <a:t>1</a:t>
            </a:r>
          </a:p>
        </p:txBody>
      </p:sp>
      <p:grpSp>
        <p:nvGrpSpPr>
          <p:cNvPr id="7" name="Group 81">
            <a:extLst>
              <a:ext uri="{FF2B5EF4-FFF2-40B4-BE49-F238E27FC236}">
                <a16:creationId xmlns:a16="http://schemas.microsoft.com/office/drawing/2014/main" id="{347C6FF8-5515-43AC-BE1A-6BB0B0A8D8CA}"/>
              </a:ext>
            </a:extLst>
          </p:cNvPr>
          <p:cNvGrpSpPr>
            <a:grpSpLocks/>
          </p:cNvGrpSpPr>
          <p:nvPr/>
        </p:nvGrpSpPr>
        <p:grpSpPr bwMode="auto">
          <a:xfrm>
            <a:off x="1580382" y="2790136"/>
            <a:ext cx="5664002" cy="2320197"/>
            <a:chOff x="298" y="1050"/>
            <a:chExt cx="4267" cy="2303"/>
          </a:xfrm>
        </p:grpSpPr>
        <p:sp>
          <p:nvSpPr>
            <p:cNvPr id="8" name="Text Box 19">
              <a:extLst>
                <a:ext uri="{FF2B5EF4-FFF2-40B4-BE49-F238E27FC236}">
                  <a16:creationId xmlns:a16="http://schemas.microsoft.com/office/drawing/2014/main" id="{2117BD31-5C0F-48AD-9428-1CCBA85B85C0}"/>
                </a:ext>
              </a:extLst>
            </p:cNvPr>
            <p:cNvSpPr txBox="1">
              <a:spLocks noChangeArrowheads="1"/>
            </p:cNvSpPr>
            <p:nvPr/>
          </p:nvSpPr>
          <p:spPr bwMode="auto">
            <a:xfrm rot="16200000">
              <a:off x="-408" y="1957"/>
              <a:ext cx="1722"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770" tIns="33210" rIns="67770" bIns="33210">
              <a:spAutoFit/>
            </a:bodyPr>
            <a:lstStyle>
              <a:lvl1pPr eaLnBrk="0" hangingPunct="0">
                <a:defRPr sz="1100">
                  <a:solidFill>
                    <a:schemeClr val="tx1"/>
                  </a:solidFill>
                  <a:latin typeface="Arial" pitchFamily="34" charset="0"/>
                  <a:ea typeface="ヒラギノ角ゴ Pro W3"/>
                  <a:cs typeface="ヒラギノ角ゴ Pro W3"/>
                </a:defRPr>
              </a:lvl1pPr>
              <a:lvl2pPr marL="742950" indent="-285750" eaLnBrk="0" hangingPunct="0">
                <a:defRPr sz="1100">
                  <a:solidFill>
                    <a:schemeClr val="tx1"/>
                  </a:solidFill>
                  <a:latin typeface="Arial" pitchFamily="34" charset="0"/>
                  <a:ea typeface="ヒラギノ角ゴ Pro W3"/>
                  <a:cs typeface="ヒラギノ角ゴ Pro W3"/>
                </a:defRPr>
              </a:lvl2pPr>
              <a:lvl3pPr marL="1143000" indent="-228600" eaLnBrk="0" hangingPunct="0">
                <a:defRPr sz="1100">
                  <a:solidFill>
                    <a:schemeClr val="tx1"/>
                  </a:solidFill>
                  <a:latin typeface="Arial" pitchFamily="34" charset="0"/>
                  <a:ea typeface="ヒラギノ角ゴ Pro W3"/>
                  <a:cs typeface="ヒラギノ角ゴ Pro W3"/>
                </a:defRPr>
              </a:lvl3pPr>
              <a:lvl4pPr marL="1600200" indent="-228600" eaLnBrk="0" hangingPunct="0">
                <a:defRPr sz="1100">
                  <a:solidFill>
                    <a:schemeClr val="tx1"/>
                  </a:solidFill>
                  <a:latin typeface="Arial" pitchFamily="34" charset="0"/>
                  <a:ea typeface="ヒラギノ角ゴ Pro W3"/>
                  <a:cs typeface="ヒラギノ角ゴ Pro W3"/>
                </a:defRPr>
              </a:lvl4pPr>
              <a:lvl5pPr marL="2057400" indent="-228600" eaLnBrk="0" hangingPunct="0">
                <a:defRPr sz="1100">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9pPr>
            </a:lstStyle>
            <a:p>
              <a:pPr algn="ctr" defTabSz="685800" fontAlgn="base">
                <a:lnSpc>
                  <a:spcPct val="93000"/>
                </a:lnSpc>
                <a:spcBef>
                  <a:spcPts val="572"/>
                </a:spcBef>
                <a:spcAft>
                  <a:spcPct val="0"/>
                </a:spcAft>
                <a:buClr>
                  <a:srgbClr val="FFFFFF"/>
                </a:buClr>
                <a:buSzPct val="58000"/>
              </a:pPr>
              <a:r>
                <a:rPr lang="en-GB" sz="1200" dirty="0">
                  <a:latin typeface="Helvetica" panose="020B0604020202020204" pitchFamily="34" charset="0"/>
                  <a:cs typeface="Helvetica" panose="020B0604020202020204" pitchFamily="34" charset="0"/>
                </a:rPr>
                <a:t>Annual incidence of</a:t>
              </a:r>
              <a:br>
                <a:rPr lang="en-GB" sz="1200" dirty="0">
                  <a:latin typeface="Helvetica" panose="020B0604020202020204" pitchFamily="34" charset="0"/>
                  <a:cs typeface="Helvetica" panose="020B0604020202020204" pitchFamily="34" charset="0"/>
                </a:rPr>
              </a:br>
              <a:r>
                <a:rPr lang="en-GB" sz="1200" dirty="0">
                  <a:latin typeface="Helvetica" panose="020B0604020202020204" pitchFamily="34" charset="0"/>
                  <a:cs typeface="Helvetica" panose="020B0604020202020204" pitchFamily="34" charset="0"/>
                </a:rPr>
                <a:t> common diseases</a:t>
              </a:r>
            </a:p>
          </p:txBody>
        </p:sp>
        <p:sp>
          <p:nvSpPr>
            <p:cNvPr id="9" name="Text Box 31">
              <a:extLst>
                <a:ext uri="{FF2B5EF4-FFF2-40B4-BE49-F238E27FC236}">
                  <a16:creationId xmlns:a16="http://schemas.microsoft.com/office/drawing/2014/main" id="{B540C2C8-E510-496F-A28C-6F5535D2BDC6}"/>
                </a:ext>
              </a:extLst>
            </p:cNvPr>
            <p:cNvSpPr txBox="1">
              <a:spLocks noChangeArrowheads="1"/>
            </p:cNvSpPr>
            <p:nvPr/>
          </p:nvSpPr>
          <p:spPr bwMode="auto">
            <a:xfrm>
              <a:off x="1235" y="3012"/>
              <a:ext cx="890"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tabLst>
                  <a:tab pos="723900" algn="l"/>
                </a:tabLst>
                <a:defRPr sz="1100">
                  <a:solidFill>
                    <a:schemeClr val="tx1"/>
                  </a:solidFill>
                  <a:latin typeface="Arial" pitchFamily="34" charset="0"/>
                  <a:ea typeface="ヒラギノ角ゴ Pro W3"/>
                  <a:cs typeface="ヒラギノ角ゴ Pro W3"/>
                </a:defRPr>
              </a:lvl1pPr>
              <a:lvl2pPr marL="742950" indent="-285750" eaLnBrk="0" hangingPunct="0">
                <a:tabLst>
                  <a:tab pos="723900" algn="l"/>
                </a:tabLst>
                <a:defRPr sz="1100">
                  <a:solidFill>
                    <a:schemeClr val="tx1"/>
                  </a:solidFill>
                  <a:latin typeface="Arial" pitchFamily="34" charset="0"/>
                  <a:ea typeface="ヒラギノ角ゴ Pro W3"/>
                  <a:cs typeface="ヒラギノ角ゴ Pro W3"/>
                </a:defRPr>
              </a:lvl2pPr>
              <a:lvl3pPr marL="1143000" indent="-228600" eaLnBrk="0" hangingPunct="0">
                <a:tabLst>
                  <a:tab pos="723900" algn="l"/>
                </a:tabLst>
                <a:defRPr sz="1100">
                  <a:solidFill>
                    <a:schemeClr val="tx1"/>
                  </a:solidFill>
                  <a:latin typeface="Arial" pitchFamily="34" charset="0"/>
                  <a:ea typeface="ヒラギノ角ゴ Pro W3"/>
                  <a:cs typeface="ヒラギノ角ゴ Pro W3"/>
                </a:defRPr>
              </a:lvl3pPr>
              <a:lvl4pPr marL="1600200" indent="-228600" eaLnBrk="0" hangingPunct="0">
                <a:tabLst>
                  <a:tab pos="723900" algn="l"/>
                </a:tabLst>
                <a:defRPr sz="1100">
                  <a:solidFill>
                    <a:schemeClr val="tx1"/>
                  </a:solidFill>
                  <a:latin typeface="Arial" pitchFamily="34" charset="0"/>
                  <a:ea typeface="ヒラギノ角ゴ Pro W3"/>
                  <a:cs typeface="ヒラギノ角ゴ Pro W3"/>
                </a:defRPr>
              </a:lvl4pPr>
              <a:lvl5pPr marL="2057400" indent="-228600" eaLnBrk="0" hangingPunct="0">
                <a:tabLst>
                  <a:tab pos="723900" algn="l"/>
                </a:tabLst>
                <a:defRPr sz="1100">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9pPr>
            </a:lstStyle>
            <a:p>
              <a:pPr algn="ctr" defTabSz="685800" fontAlgn="base">
                <a:lnSpc>
                  <a:spcPct val="93000"/>
                </a:lnSpc>
                <a:spcBef>
                  <a:spcPct val="0"/>
                </a:spcBef>
                <a:spcAft>
                  <a:spcPct val="0"/>
                </a:spcAft>
                <a:buClr>
                  <a:srgbClr val="FFFFFF"/>
                </a:buClr>
                <a:buSzPct val="54000"/>
                <a:tabLst>
                  <a:tab pos="542925" algn="l"/>
                </a:tabLst>
              </a:pPr>
              <a:r>
                <a:rPr lang="en-GB" sz="1200" b="1" dirty="0">
                  <a:latin typeface="Helvetica" panose="020B0604020202020204" pitchFamily="34" charset="0"/>
                  <a:cs typeface="Helvetica" panose="020B0604020202020204" pitchFamily="34" charset="0"/>
                </a:rPr>
                <a:t>Osteoporotic</a:t>
              </a:r>
              <a:br>
                <a:rPr lang="en-GB" sz="1200" b="1" dirty="0">
                  <a:latin typeface="Helvetica" panose="020B0604020202020204" pitchFamily="34" charset="0"/>
                  <a:cs typeface="Helvetica" panose="020B0604020202020204" pitchFamily="34" charset="0"/>
                </a:rPr>
              </a:br>
              <a:r>
                <a:rPr lang="en-GB" sz="1200" b="1" dirty="0">
                  <a:latin typeface="Helvetica" panose="020B0604020202020204" pitchFamily="34" charset="0"/>
                  <a:cs typeface="Helvetica" panose="020B0604020202020204" pitchFamily="34" charset="0"/>
                </a:rPr>
                <a:t>fractures</a:t>
              </a:r>
              <a:r>
                <a:rPr lang="en-GB" sz="1200" b="1" baseline="30000" dirty="0">
                  <a:latin typeface="Helvetica" panose="020B0604020202020204" pitchFamily="34" charset="0"/>
                  <a:cs typeface="Helvetica" panose="020B0604020202020204" pitchFamily="34" charset="0"/>
                </a:rPr>
                <a:t>1,2</a:t>
              </a:r>
              <a:endParaRPr lang="en-GB" sz="1200" b="1" dirty="0">
                <a:latin typeface="Helvetica" panose="020B0604020202020204" pitchFamily="34" charset="0"/>
                <a:cs typeface="Helvetica" panose="020B0604020202020204" pitchFamily="34" charset="0"/>
              </a:endParaRPr>
            </a:p>
          </p:txBody>
        </p:sp>
        <p:sp>
          <p:nvSpPr>
            <p:cNvPr id="10" name="Text Box 5">
              <a:extLst>
                <a:ext uri="{FF2B5EF4-FFF2-40B4-BE49-F238E27FC236}">
                  <a16:creationId xmlns:a16="http://schemas.microsoft.com/office/drawing/2014/main" id="{64B28F44-62F9-4956-91FD-8C95CCC221F9}"/>
                </a:ext>
              </a:extLst>
            </p:cNvPr>
            <p:cNvSpPr txBox="1">
              <a:spLocks noChangeArrowheads="1"/>
            </p:cNvSpPr>
            <p:nvPr/>
          </p:nvSpPr>
          <p:spPr bwMode="auto">
            <a:xfrm>
              <a:off x="619" y="1936"/>
              <a:ext cx="56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tabLst>
                  <a:tab pos="723900" algn="l"/>
                </a:tabLst>
                <a:defRPr sz="1100">
                  <a:solidFill>
                    <a:schemeClr val="tx1"/>
                  </a:solidFill>
                  <a:latin typeface="Arial" pitchFamily="34" charset="0"/>
                  <a:ea typeface="ヒラギノ角ゴ Pro W3"/>
                  <a:cs typeface="ヒラギノ角ゴ Pro W3"/>
                </a:defRPr>
              </a:lvl1pPr>
              <a:lvl2pPr marL="742950" indent="-285750" eaLnBrk="0" hangingPunct="0">
                <a:tabLst>
                  <a:tab pos="723900" algn="l"/>
                </a:tabLst>
                <a:defRPr sz="1100">
                  <a:solidFill>
                    <a:schemeClr val="tx1"/>
                  </a:solidFill>
                  <a:latin typeface="Arial" pitchFamily="34" charset="0"/>
                  <a:ea typeface="ヒラギノ角ゴ Pro W3"/>
                  <a:cs typeface="ヒラギノ角ゴ Pro W3"/>
                </a:defRPr>
              </a:lvl2pPr>
              <a:lvl3pPr marL="1143000" indent="-228600" eaLnBrk="0" hangingPunct="0">
                <a:tabLst>
                  <a:tab pos="723900" algn="l"/>
                </a:tabLst>
                <a:defRPr sz="1100">
                  <a:solidFill>
                    <a:schemeClr val="tx1"/>
                  </a:solidFill>
                  <a:latin typeface="Arial" pitchFamily="34" charset="0"/>
                  <a:ea typeface="ヒラギノ角ゴ Pro W3"/>
                  <a:cs typeface="ヒラギノ角ゴ Pro W3"/>
                </a:defRPr>
              </a:lvl3pPr>
              <a:lvl4pPr marL="1600200" indent="-228600" eaLnBrk="0" hangingPunct="0">
                <a:tabLst>
                  <a:tab pos="723900" algn="l"/>
                </a:tabLst>
                <a:defRPr sz="1100">
                  <a:solidFill>
                    <a:schemeClr val="tx1"/>
                  </a:solidFill>
                  <a:latin typeface="Arial" pitchFamily="34" charset="0"/>
                  <a:ea typeface="ヒラギノ角ゴ Pro W3"/>
                  <a:cs typeface="ヒラギノ角ゴ Pro W3"/>
                </a:defRPr>
              </a:lvl4pPr>
              <a:lvl5pPr marL="2057400" indent="-228600" eaLnBrk="0" hangingPunct="0">
                <a:tabLst>
                  <a:tab pos="723900" algn="l"/>
                </a:tabLst>
                <a:defRPr sz="1100">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9pPr>
            </a:lstStyle>
            <a:p>
              <a:pPr algn="r" defTabSz="685800" fontAlgn="base">
                <a:lnSpc>
                  <a:spcPct val="93000"/>
                </a:lnSpc>
                <a:spcBef>
                  <a:spcPct val="0"/>
                </a:spcBef>
                <a:spcAft>
                  <a:spcPct val="0"/>
                </a:spcAft>
                <a:buClr>
                  <a:srgbClr val="FFFFFF"/>
                </a:buClr>
                <a:buSzPct val="54000"/>
                <a:tabLst>
                  <a:tab pos="542925" algn="l"/>
                </a:tabLst>
              </a:pPr>
              <a:r>
                <a:rPr lang="en-GB" sz="975" b="1" dirty="0">
                  <a:latin typeface="Helvetica" panose="020B0604020202020204" pitchFamily="34" charset="0"/>
                  <a:cs typeface="Helvetica" panose="020B0604020202020204" pitchFamily="34" charset="0"/>
                </a:rPr>
                <a:t>80,000</a:t>
              </a:r>
            </a:p>
          </p:txBody>
        </p:sp>
        <p:sp>
          <p:nvSpPr>
            <p:cNvPr id="11" name="Text Box 6">
              <a:extLst>
                <a:ext uri="{FF2B5EF4-FFF2-40B4-BE49-F238E27FC236}">
                  <a16:creationId xmlns:a16="http://schemas.microsoft.com/office/drawing/2014/main" id="{F0AD4151-5178-4060-B282-005FE3E5A50D}"/>
                </a:ext>
              </a:extLst>
            </p:cNvPr>
            <p:cNvSpPr txBox="1">
              <a:spLocks noChangeArrowheads="1"/>
            </p:cNvSpPr>
            <p:nvPr/>
          </p:nvSpPr>
          <p:spPr bwMode="auto">
            <a:xfrm>
              <a:off x="615" y="1485"/>
              <a:ext cx="56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tabLst>
                  <a:tab pos="723900" algn="l"/>
                </a:tabLst>
                <a:defRPr sz="1100">
                  <a:solidFill>
                    <a:schemeClr val="tx1"/>
                  </a:solidFill>
                  <a:latin typeface="Arial" pitchFamily="34" charset="0"/>
                  <a:ea typeface="ヒラギノ角ゴ Pro W3"/>
                  <a:cs typeface="ヒラギノ角ゴ Pro W3"/>
                </a:defRPr>
              </a:lvl1pPr>
              <a:lvl2pPr marL="742950" indent="-285750" eaLnBrk="0" hangingPunct="0">
                <a:tabLst>
                  <a:tab pos="723900" algn="l"/>
                </a:tabLst>
                <a:defRPr sz="1100">
                  <a:solidFill>
                    <a:schemeClr val="tx1"/>
                  </a:solidFill>
                  <a:latin typeface="Arial" pitchFamily="34" charset="0"/>
                  <a:ea typeface="ヒラギノ角ゴ Pro W3"/>
                  <a:cs typeface="ヒラギノ角ゴ Pro W3"/>
                </a:defRPr>
              </a:lvl2pPr>
              <a:lvl3pPr marL="1143000" indent="-228600" eaLnBrk="0" hangingPunct="0">
                <a:tabLst>
                  <a:tab pos="723900" algn="l"/>
                </a:tabLst>
                <a:defRPr sz="1100">
                  <a:solidFill>
                    <a:schemeClr val="tx1"/>
                  </a:solidFill>
                  <a:latin typeface="Arial" pitchFamily="34" charset="0"/>
                  <a:ea typeface="ヒラギノ角ゴ Pro W3"/>
                  <a:cs typeface="ヒラギノ角ゴ Pro W3"/>
                </a:defRPr>
              </a:lvl3pPr>
              <a:lvl4pPr marL="1600200" indent="-228600" eaLnBrk="0" hangingPunct="0">
                <a:tabLst>
                  <a:tab pos="723900" algn="l"/>
                </a:tabLst>
                <a:defRPr sz="1100">
                  <a:solidFill>
                    <a:schemeClr val="tx1"/>
                  </a:solidFill>
                  <a:latin typeface="Arial" pitchFamily="34" charset="0"/>
                  <a:ea typeface="ヒラギノ角ゴ Pro W3"/>
                  <a:cs typeface="ヒラギノ角ゴ Pro W3"/>
                </a:defRPr>
              </a:lvl4pPr>
              <a:lvl5pPr marL="2057400" indent="-228600" eaLnBrk="0" hangingPunct="0">
                <a:tabLst>
                  <a:tab pos="723900" algn="l"/>
                </a:tabLst>
                <a:defRPr sz="1100">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9pPr>
            </a:lstStyle>
            <a:p>
              <a:pPr algn="r" defTabSz="685800" fontAlgn="base">
                <a:lnSpc>
                  <a:spcPct val="93000"/>
                </a:lnSpc>
                <a:spcBef>
                  <a:spcPct val="0"/>
                </a:spcBef>
                <a:spcAft>
                  <a:spcPct val="0"/>
                </a:spcAft>
                <a:buClr>
                  <a:srgbClr val="FFFFFF"/>
                </a:buClr>
                <a:buSzPct val="54000"/>
                <a:tabLst>
                  <a:tab pos="542925" algn="l"/>
                </a:tabLst>
              </a:pPr>
              <a:r>
                <a:rPr lang="en-GB" sz="975" b="1" dirty="0">
                  <a:latin typeface="Helvetica" panose="020B0604020202020204" pitchFamily="34" charset="0"/>
                  <a:cs typeface="Helvetica" panose="020B0604020202020204" pitchFamily="34" charset="0"/>
                </a:rPr>
                <a:t>150,000</a:t>
              </a:r>
            </a:p>
          </p:txBody>
        </p:sp>
        <p:sp>
          <p:nvSpPr>
            <p:cNvPr id="12" name="Text Box 3">
              <a:extLst>
                <a:ext uri="{FF2B5EF4-FFF2-40B4-BE49-F238E27FC236}">
                  <a16:creationId xmlns:a16="http://schemas.microsoft.com/office/drawing/2014/main" id="{6CB260E1-3C6B-4009-A5AB-2C660AC84EBC}"/>
                </a:ext>
              </a:extLst>
            </p:cNvPr>
            <p:cNvSpPr txBox="1">
              <a:spLocks noChangeArrowheads="1"/>
            </p:cNvSpPr>
            <p:nvPr/>
          </p:nvSpPr>
          <p:spPr bwMode="auto">
            <a:xfrm>
              <a:off x="1128" y="2912"/>
              <a:ext cx="5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100">
                  <a:solidFill>
                    <a:schemeClr val="tx1"/>
                  </a:solidFill>
                  <a:latin typeface="Arial" pitchFamily="34" charset="0"/>
                  <a:ea typeface="ヒラギノ角ゴ Pro W3"/>
                  <a:cs typeface="ヒラギノ角ゴ Pro W3"/>
                </a:defRPr>
              </a:lvl1pPr>
              <a:lvl2pPr marL="742950" indent="-285750" eaLnBrk="0" hangingPunct="0">
                <a:defRPr sz="1100">
                  <a:solidFill>
                    <a:schemeClr val="tx1"/>
                  </a:solidFill>
                  <a:latin typeface="Arial" pitchFamily="34" charset="0"/>
                  <a:ea typeface="ヒラギノ角ゴ Pro W3"/>
                  <a:cs typeface="ヒラギノ角ゴ Pro W3"/>
                </a:defRPr>
              </a:lvl2pPr>
              <a:lvl3pPr marL="1143000" indent="-228600" eaLnBrk="0" hangingPunct="0">
                <a:defRPr sz="1100">
                  <a:solidFill>
                    <a:schemeClr val="tx1"/>
                  </a:solidFill>
                  <a:latin typeface="Arial" pitchFamily="34" charset="0"/>
                  <a:ea typeface="ヒラギノ角ゴ Pro W3"/>
                  <a:cs typeface="ヒラギノ角ゴ Pro W3"/>
                </a:defRPr>
              </a:lvl3pPr>
              <a:lvl4pPr marL="1600200" indent="-228600" eaLnBrk="0" hangingPunct="0">
                <a:defRPr sz="1100">
                  <a:solidFill>
                    <a:schemeClr val="tx1"/>
                  </a:solidFill>
                  <a:latin typeface="Arial" pitchFamily="34" charset="0"/>
                  <a:ea typeface="ヒラギノ角ゴ Pro W3"/>
                  <a:cs typeface="ヒラギノ角ゴ Pro W3"/>
                </a:defRPr>
              </a:lvl4pPr>
              <a:lvl5pPr marL="2057400" indent="-228600" eaLnBrk="0" hangingPunct="0">
                <a:defRPr sz="1100">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9pPr>
            </a:lstStyle>
            <a:p>
              <a:pPr algn="r" defTabSz="685800" fontAlgn="base">
                <a:lnSpc>
                  <a:spcPct val="93000"/>
                </a:lnSpc>
                <a:spcBef>
                  <a:spcPct val="0"/>
                </a:spcBef>
                <a:spcAft>
                  <a:spcPct val="0"/>
                </a:spcAft>
                <a:buClr>
                  <a:srgbClr val="FFFFFF"/>
                </a:buClr>
                <a:buSzPct val="54000"/>
              </a:pPr>
              <a:r>
                <a:rPr lang="en-GB" sz="975" b="1" dirty="0">
                  <a:solidFill>
                    <a:srgbClr val="DEDDE2"/>
                  </a:solidFill>
                  <a:latin typeface="Helvetica" panose="020B0604020202020204" pitchFamily="34" charset="0"/>
                  <a:cs typeface="Helvetica" panose="020B0604020202020204" pitchFamily="34" charset="0"/>
                </a:rPr>
                <a:t>0</a:t>
              </a:r>
            </a:p>
          </p:txBody>
        </p:sp>
        <p:sp>
          <p:nvSpPr>
            <p:cNvPr id="13" name="Text Box 4">
              <a:extLst>
                <a:ext uri="{FF2B5EF4-FFF2-40B4-BE49-F238E27FC236}">
                  <a16:creationId xmlns:a16="http://schemas.microsoft.com/office/drawing/2014/main" id="{73AD05D4-1D0C-4B25-A77C-176BEC215ED3}"/>
                </a:ext>
              </a:extLst>
            </p:cNvPr>
            <p:cNvSpPr txBox="1">
              <a:spLocks noChangeArrowheads="1"/>
            </p:cNvSpPr>
            <p:nvPr/>
          </p:nvSpPr>
          <p:spPr bwMode="auto">
            <a:xfrm>
              <a:off x="896" y="2387"/>
              <a:ext cx="286"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100">
                  <a:solidFill>
                    <a:schemeClr val="tx1"/>
                  </a:solidFill>
                  <a:latin typeface="Arial" pitchFamily="34" charset="0"/>
                  <a:ea typeface="ヒラギノ角ゴ Pro W3"/>
                  <a:cs typeface="ヒラギノ角ゴ Pro W3"/>
                </a:defRPr>
              </a:lvl1pPr>
              <a:lvl2pPr marL="742950" indent="-285750" eaLnBrk="0" hangingPunct="0">
                <a:defRPr sz="1100">
                  <a:solidFill>
                    <a:schemeClr val="tx1"/>
                  </a:solidFill>
                  <a:latin typeface="Arial" pitchFamily="34" charset="0"/>
                  <a:ea typeface="ヒラギノ角ゴ Pro W3"/>
                  <a:cs typeface="ヒラギノ角ゴ Pro W3"/>
                </a:defRPr>
              </a:lvl2pPr>
              <a:lvl3pPr marL="1143000" indent="-228600" eaLnBrk="0" hangingPunct="0">
                <a:defRPr sz="1100">
                  <a:solidFill>
                    <a:schemeClr val="tx1"/>
                  </a:solidFill>
                  <a:latin typeface="Arial" pitchFamily="34" charset="0"/>
                  <a:ea typeface="ヒラギノ角ゴ Pro W3"/>
                  <a:cs typeface="ヒラギノ角ゴ Pro W3"/>
                </a:defRPr>
              </a:lvl3pPr>
              <a:lvl4pPr marL="1600200" indent="-228600" eaLnBrk="0" hangingPunct="0">
                <a:defRPr sz="1100">
                  <a:solidFill>
                    <a:schemeClr val="tx1"/>
                  </a:solidFill>
                  <a:latin typeface="Arial" pitchFamily="34" charset="0"/>
                  <a:ea typeface="ヒラギノ角ゴ Pro W3"/>
                  <a:cs typeface="ヒラギノ角ゴ Pro W3"/>
                </a:defRPr>
              </a:lvl4pPr>
              <a:lvl5pPr marL="2057400" indent="-228600" eaLnBrk="0" hangingPunct="0">
                <a:defRPr sz="1100">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9pPr>
            </a:lstStyle>
            <a:p>
              <a:pPr algn="r" defTabSz="685800" fontAlgn="base">
                <a:lnSpc>
                  <a:spcPct val="93000"/>
                </a:lnSpc>
                <a:spcBef>
                  <a:spcPct val="0"/>
                </a:spcBef>
                <a:spcAft>
                  <a:spcPct val="0"/>
                </a:spcAft>
                <a:buClr>
                  <a:srgbClr val="FFFFFF"/>
                </a:buClr>
                <a:buSzPct val="54000"/>
              </a:pPr>
              <a:r>
                <a:rPr lang="en-GB" sz="975" b="1" dirty="0">
                  <a:latin typeface="Helvetica" panose="020B0604020202020204" pitchFamily="34" charset="0"/>
                  <a:cs typeface="Helvetica" panose="020B0604020202020204" pitchFamily="34" charset="0"/>
                </a:rPr>
                <a:t>40,000</a:t>
              </a:r>
            </a:p>
          </p:txBody>
        </p:sp>
        <p:sp>
          <p:nvSpPr>
            <p:cNvPr id="14" name="Text Box 7">
              <a:extLst>
                <a:ext uri="{FF2B5EF4-FFF2-40B4-BE49-F238E27FC236}">
                  <a16:creationId xmlns:a16="http://schemas.microsoft.com/office/drawing/2014/main" id="{48CA9DD2-A64C-4299-80D3-ADDCF14777D4}"/>
                </a:ext>
              </a:extLst>
            </p:cNvPr>
            <p:cNvSpPr txBox="1">
              <a:spLocks noChangeArrowheads="1"/>
            </p:cNvSpPr>
            <p:nvPr/>
          </p:nvSpPr>
          <p:spPr bwMode="auto">
            <a:xfrm>
              <a:off x="846" y="1050"/>
              <a:ext cx="33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tabLst>
                  <a:tab pos="723900" algn="l"/>
                </a:tabLst>
                <a:defRPr sz="1100">
                  <a:solidFill>
                    <a:schemeClr val="tx1"/>
                  </a:solidFill>
                  <a:latin typeface="Arial" pitchFamily="34" charset="0"/>
                  <a:ea typeface="ヒラギノ角ゴ Pro W3"/>
                  <a:cs typeface="ヒラギノ角ゴ Pro W3"/>
                </a:defRPr>
              </a:lvl1pPr>
              <a:lvl2pPr marL="742950" indent="-285750" eaLnBrk="0" hangingPunct="0">
                <a:tabLst>
                  <a:tab pos="723900" algn="l"/>
                </a:tabLst>
                <a:defRPr sz="1100">
                  <a:solidFill>
                    <a:schemeClr val="tx1"/>
                  </a:solidFill>
                  <a:latin typeface="Arial" pitchFamily="34" charset="0"/>
                  <a:ea typeface="ヒラギノ角ゴ Pro W3"/>
                  <a:cs typeface="ヒラギノ角ゴ Pro W3"/>
                </a:defRPr>
              </a:lvl2pPr>
              <a:lvl3pPr marL="1143000" indent="-228600" eaLnBrk="0" hangingPunct="0">
                <a:tabLst>
                  <a:tab pos="723900" algn="l"/>
                </a:tabLst>
                <a:defRPr sz="1100">
                  <a:solidFill>
                    <a:schemeClr val="tx1"/>
                  </a:solidFill>
                  <a:latin typeface="Arial" pitchFamily="34" charset="0"/>
                  <a:ea typeface="ヒラギノ角ゴ Pro W3"/>
                  <a:cs typeface="ヒラギノ角ゴ Pro W3"/>
                </a:defRPr>
              </a:lvl3pPr>
              <a:lvl4pPr marL="1600200" indent="-228600" eaLnBrk="0" hangingPunct="0">
                <a:tabLst>
                  <a:tab pos="723900" algn="l"/>
                </a:tabLst>
                <a:defRPr sz="1100">
                  <a:solidFill>
                    <a:schemeClr val="tx1"/>
                  </a:solidFill>
                  <a:latin typeface="Arial" pitchFamily="34" charset="0"/>
                  <a:ea typeface="ヒラギノ角ゴ Pro W3"/>
                  <a:cs typeface="ヒラギノ角ゴ Pro W3"/>
                </a:defRPr>
              </a:lvl4pPr>
              <a:lvl5pPr marL="2057400" indent="-228600" eaLnBrk="0" hangingPunct="0">
                <a:tabLst>
                  <a:tab pos="723900" algn="l"/>
                </a:tabLst>
                <a:defRPr sz="1100">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9pPr>
            </a:lstStyle>
            <a:p>
              <a:pPr algn="r" defTabSz="685800" fontAlgn="base">
                <a:lnSpc>
                  <a:spcPct val="93000"/>
                </a:lnSpc>
                <a:spcBef>
                  <a:spcPct val="0"/>
                </a:spcBef>
                <a:spcAft>
                  <a:spcPct val="0"/>
                </a:spcAft>
                <a:buClr>
                  <a:srgbClr val="FFFFFF"/>
                </a:buClr>
                <a:buSzPct val="54000"/>
                <a:tabLst>
                  <a:tab pos="542925" algn="l"/>
                </a:tabLst>
              </a:pPr>
              <a:r>
                <a:rPr lang="en-GB" sz="975" b="1" dirty="0">
                  <a:latin typeface="Helvetica" panose="020B0604020202020204" pitchFamily="34" charset="0"/>
                  <a:cs typeface="Helvetica" panose="020B0604020202020204" pitchFamily="34" charset="0"/>
                </a:rPr>
                <a:t>200,000</a:t>
              </a:r>
            </a:p>
          </p:txBody>
        </p:sp>
        <p:sp>
          <p:nvSpPr>
            <p:cNvPr id="15" name="Text Box 11">
              <a:extLst>
                <a:ext uri="{FF2B5EF4-FFF2-40B4-BE49-F238E27FC236}">
                  <a16:creationId xmlns:a16="http://schemas.microsoft.com/office/drawing/2014/main" id="{FCCB50BE-ADA1-4F9C-A28B-52C1C6A4C815}"/>
                </a:ext>
              </a:extLst>
            </p:cNvPr>
            <p:cNvSpPr txBox="1">
              <a:spLocks noChangeArrowheads="1"/>
            </p:cNvSpPr>
            <p:nvPr/>
          </p:nvSpPr>
          <p:spPr bwMode="auto">
            <a:xfrm>
              <a:off x="2129" y="2168"/>
              <a:ext cx="620"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tabLst>
                  <a:tab pos="723900" algn="l"/>
                </a:tabLst>
                <a:defRPr sz="1100">
                  <a:solidFill>
                    <a:schemeClr val="tx1"/>
                  </a:solidFill>
                  <a:latin typeface="Arial" pitchFamily="34" charset="0"/>
                  <a:ea typeface="ヒラギノ角ゴ Pro W3"/>
                  <a:cs typeface="ヒラギノ角ゴ Pro W3"/>
                </a:defRPr>
              </a:lvl1pPr>
              <a:lvl2pPr marL="742950" indent="-285750" eaLnBrk="0" hangingPunct="0">
                <a:tabLst>
                  <a:tab pos="723900" algn="l"/>
                </a:tabLst>
                <a:defRPr sz="1100">
                  <a:solidFill>
                    <a:schemeClr val="tx1"/>
                  </a:solidFill>
                  <a:latin typeface="Arial" pitchFamily="34" charset="0"/>
                  <a:ea typeface="ヒラギノ角ゴ Pro W3"/>
                  <a:cs typeface="ヒラギノ角ゴ Pro W3"/>
                </a:defRPr>
              </a:lvl2pPr>
              <a:lvl3pPr marL="1143000" indent="-228600" eaLnBrk="0" hangingPunct="0">
                <a:tabLst>
                  <a:tab pos="723900" algn="l"/>
                </a:tabLst>
                <a:defRPr sz="1100">
                  <a:solidFill>
                    <a:schemeClr val="tx1"/>
                  </a:solidFill>
                  <a:latin typeface="Arial" pitchFamily="34" charset="0"/>
                  <a:ea typeface="ヒラギノ角ゴ Pro W3"/>
                  <a:cs typeface="ヒラギノ角ゴ Pro W3"/>
                </a:defRPr>
              </a:lvl3pPr>
              <a:lvl4pPr marL="1600200" indent="-228600" eaLnBrk="0" hangingPunct="0">
                <a:tabLst>
                  <a:tab pos="723900" algn="l"/>
                </a:tabLst>
                <a:defRPr sz="1100">
                  <a:solidFill>
                    <a:schemeClr val="tx1"/>
                  </a:solidFill>
                  <a:latin typeface="Arial" pitchFamily="34" charset="0"/>
                  <a:ea typeface="ヒラギノ角ゴ Pro W3"/>
                  <a:cs typeface="ヒラギノ角ゴ Pro W3"/>
                </a:defRPr>
              </a:lvl4pPr>
              <a:lvl5pPr marL="2057400" indent="-228600" eaLnBrk="0" hangingPunct="0">
                <a:tabLst>
                  <a:tab pos="723900" algn="l"/>
                </a:tabLst>
                <a:defRPr sz="1100">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9pPr>
            </a:lstStyle>
            <a:p>
              <a:pPr algn="ctr" defTabSz="685800" fontAlgn="base">
                <a:lnSpc>
                  <a:spcPct val="93000"/>
                </a:lnSpc>
                <a:spcBef>
                  <a:spcPct val="0"/>
                </a:spcBef>
                <a:spcAft>
                  <a:spcPct val="0"/>
                </a:spcAft>
                <a:buClr>
                  <a:srgbClr val="FFFFFF"/>
                </a:buClr>
                <a:buSzPct val="62000"/>
                <a:tabLst>
                  <a:tab pos="542925" algn="l"/>
                </a:tabLst>
              </a:pPr>
              <a:r>
                <a:rPr lang="en-US" sz="1200" b="1" dirty="0">
                  <a:latin typeface="Helvetica" panose="020B0604020202020204" pitchFamily="34" charset="0"/>
                  <a:cs typeface="Helvetica" panose="020B0604020202020204" pitchFamily="34" charset="0"/>
                </a:rPr>
                <a:t>49,220</a:t>
              </a:r>
              <a:endParaRPr lang="en-GB" sz="1200" b="1" baseline="46000" dirty="0">
                <a:latin typeface="Helvetica" panose="020B0604020202020204" pitchFamily="34" charset="0"/>
                <a:cs typeface="Helvetica" panose="020B0604020202020204" pitchFamily="34" charset="0"/>
              </a:endParaRPr>
            </a:p>
          </p:txBody>
        </p:sp>
        <p:sp>
          <p:nvSpPr>
            <p:cNvPr id="16" name="Text Box 12">
              <a:extLst>
                <a:ext uri="{FF2B5EF4-FFF2-40B4-BE49-F238E27FC236}">
                  <a16:creationId xmlns:a16="http://schemas.microsoft.com/office/drawing/2014/main" id="{90504DC8-06F3-450B-B014-974AFB4FFEFE}"/>
                </a:ext>
              </a:extLst>
            </p:cNvPr>
            <p:cNvSpPr txBox="1">
              <a:spLocks noChangeArrowheads="1"/>
            </p:cNvSpPr>
            <p:nvPr/>
          </p:nvSpPr>
          <p:spPr bwMode="auto">
            <a:xfrm>
              <a:off x="2100" y="3012"/>
              <a:ext cx="620"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100">
                  <a:solidFill>
                    <a:schemeClr val="tx1"/>
                  </a:solidFill>
                  <a:latin typeface="Arial" pitchFamily="34" charset="0"/>
                  <a:ea typeface="ヒラギノ角ゴ Pro W3"/>
                  <a:cs typeface="ヒラギノ角ゴ Pro W3"/>
                </a:defRPr>
              </a:lvl1pPr>
              <a:lvl2pPr marL="742950" indent="-285750" eaLnBrk="0" hangingPunct="0">
                <a:defRPr sz="1100">
                  <a:solidFill>
                    <a:schemeClr val="tx1"/>
                  </a:solidFill>
                  <a:latin typeface="Arial" pitchFamily="34" charset="0"/>
                  <a:ea typeface="ヒラギノ角ゴ Pro W3"/>
                  <a:cs typeface="ヒラギノ角ゴ Pro W3"/>
                </a:defRPr>
              </a:lvl2pPr>
              <a:lvl3pPr marL="1143000" indent="-228600" eaLnBrk="0" hangingPunct="0">
                <a:defRPr sz="1100">
                  <a:solidFill>
                    <a:schemeClr val="tx1"/>
                  </a:solidFill>
                  <a:latin typeface="Arial" pitchFamily="34" charset="0"/>
                  <a:ea typeface="ヒラギノ角ゴ Pro W3"/>
                  <a:cs typeface="ヒラギノ角ゴ Pro W3"/>
                </a:defRPr>
              </a:lvl3pPr>
              <a:lvl4pPr marL="1600200" indent="-228600" eaLnBrk="0" hangingPunct="0">
                <a:defRPr sz="1100">
                  <a:solidFill>
                    <a:schemeClr val="tx1"/>
                  </a:solidFill>
                  <a:latin typeface="Arial" pitchFamily="34" charset="0"/>
                  <a:ea typeface="ヒラギノ角ゴ Pro W3"/>
                  <a:cs typeface="ヒラギノ角ゴ Pro W3"/>
                </a:defRPr>
              </a:lvl4pPr>
              <a:lvl5pPr marL="2057400" indent="-228600" eaLnBrk="0" hangingPunct="0">
                <a:defRPr sz="1100">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9pPr>
            </a:lstStyle>
            <a:p>
              <a:pPr algn="ctr" defTabSz="685800" fontAlgn="base">
                <a:lnSpc>
                  <a:spcPct val="93000"/>
                </a:lnSpc>
                <a:spcBef>
                  <a:spcPct val="0"/>
                </a:spcBef>
                <a:spcAft>
                  <a:spcPct val="0"/>
                </a:spcAft>
                <a:buClr>
                  <a:srgbClr val="FFFFFF"/>
                </a:buClr>
                <a:buSzPct val="54000"/>
              </a:pPr>
              <a:r>
                <a:rPr lang="en-GB" sz="1200" b="1" dirty="0">
                  <a:latin typeface="Helvetica" panose="020B0604020202020204" pitchFamily="34" charset="0"/>
                  <a:cs typeface="Helvetica" panose="020B0604020202020204" pitchFamily="34" charset="0"/>
                </a:rPr>
                <a:t>Heart Attack</a:t>
              </a:r>
              <a:r>
                <a:rPr lang="en-GB" sz="1200" b="1" baseline="30000" dirty="0">
                  <a:latin typeface="Helvetica" panose="020B0604020202020204" pitchFamily="34" charset="0"/>
                  <a:cs typeface="Helvetica" panose="020B0604020202020204" pitchFamily="34" charset="0"/>
                </a:rPr>
                <a:t>3</a:t>
              </a:r>
              <a:endParaRPr lang="en-GB" sz="1200" b="1" dirty="0">
                <a:latin typeface="Helvetica" panose="020B0604020202020204" pitchFamily="34" charset="0"/>
                <a:cs typeface="Helvetica" panose="020B0604020202020204" pitchFamily="34" charset="0"/>
              </a:endParaRPr>
            </a:p>
          </p:txBody>
        </p:sp>
        <p:sp>
          <p:nvSpPr>
            <p:cNvPr id="17" name="Text Box 13">
              <a:extLst>
                <a:ext uri="{FF2B5EF4-FFF2-40B4-BE49-F238E27FC236}">
                  <a16:creationId xmlns:a16="http://schemas.microsoft.com/office/drawing/2014/main" id="{D5C7A3F1-E39B-4053-A6F4-F0C3FE161BB3}"/>
                </a:ext>
              </a:extLst>
            </p:cNvPr>
            <p:cNvSpPr txBox="1">
              <a:spLocks noChangeArrowheads="1"/>
            </p:cNvSpPr>
            <p:nvPr/>
          </p:nvSpPr>
          <p:spPr bwMode="auto">
            <a:xfrm>
              <a:off x="2908" y="3012"/>
              <a:ext cx="632"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100">
                  <a:solidFill>
                    <a:schemeClr val="tx1"/>
                  </a:solidFill>
                  <a:latin typeface="Arial" pitchFamily="34" charset="0"/>
                  <a:ea typeface="ヒラギノ角ゴ Pro W3"/>
                  <a:cs typeface="ヒラギノ角ゴ Pro W3"/>
                </a:defRPr>
              </a:lvl1pPr>
              <a:lvl2pPr marL="742950" indent="-285750" eaLnBrk="0" hangingPunct="0">
                <a:defRPr sz="1100">
                  <a:solidFill>
                    <a:schemeClr val="tx1"/>
                  </a:solidFill>
                  <a:latin typeface="Arial" pitchFamily="34" charset="0"/>
                  <a:ea typeface="ヒラギノ角ゴ Pro W3"/>
                  <a:cs typeface="ヒラギノ角ゴ Pro W3"/>
                </a:defRPr>
              </a:lvl2pPr>
              <a:lvl3pPr marL="1143000" indent="-228600" eaLnBrk="0" hangingPunct="0">
                <a:defRPr sz="1100">
                  <a:solidFill>
                    <a:schemeClr val="tx1"/>
                  </a:solidFill>
                  <a:latin typeface="Arial" pitchFamily="34" charset="0"/>
                  <a:ea typeface="ヒラギノ角ゴ Pro W3"/>
                  <a:cs typeface="ヒラギノ角ゴ Pro W3"/>
                </a:defRPr>
              </a:lvl3pPr>
              <a:lvl4pPr marL="1600200" indent="-228600" eaLnBrk="0" hangingPunct="0">
                <a:defRPr sz="1100">
                  <a:solidFill>
                    <a:schemeClr val="tx1"/>
                  </a:solidFill>
                  <a:latin typeface="Arial" pitchFamily="34" charset="0"/>
                  <a:ea typeface="ヒラギノ角ゴ Pro W3"/>
                  <a:cs typeface="ヒラギノ角ゴ Pro W3"/>
                </a:defRPr>
              </a:lvl4pPr>
              <a:lvl5pPr marL="2057400" indent="-228600" eaLnBrk="0" hangingPunct="0">
                <a:defRPr sz="1100">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9pPr>
            </a:lstStyle>
            <a:p>
              <a:pPr algn="ctr" defTabSz="685800" fontAlgn="base">
                <a:lnSpc>
                  <a:spcPct val="93000"/>
                </a:lnSpc>
                <a:spcBef>
                  <a:spcPct val="0"/>
                </a:spcBef>
                <a:spcAft>
                  <a:spcPct val="0"/>
                </a:spcAft>
                <a:buClr>
                  <a:srgbClr val="FFFFFF"/>
                </a:buClr>
                <a:buSzPct val="54000"/>
              </a:pPr>
              <a:r>
                <a:rPr lang="en-GB" sz="1200" b="1" dirty="0">
                  <a:latin typeface="Helvetica" panose="020B0604020202020204" pitchFamily="34" charset="0"/>
                  <a:cs typeface="Helvetica" panose="020B0604020202020204" pitchFamily="34" charset="0"/>
                </a:rPr>
                <a:t>Stroke</a:t>
              </a:r>
              <a:r>
                <a:rPr lang="en-GB" sz="1200" b="1" baseline="30000" dirty="0">
                  <a:latin typeface="Helvetica" panose="020B0604020202020204" pitchFamily="34" charset="0"/>
                  <a:cs typeface="Helvetica" panose="020B0604020202020204" pitchFamily="34" charset="0"/>
                </a:rPr>
                <a:t>3</a:t>
              </a:r>
              <a:endParaRPr lang="en-GB" sz="1200" b="1" dirty="0">
                <a:latin typeface="Helvetica" panose="020B0604020202020204" pitchFamily="34" charset="0"/>
                <a:cs typeface="Helvetica" panose="020B0604020202020204" pitchFamily="34" charset="0"/>
              </a:endParaRPr>
            </a:p>
          </p:txBody>
        </p:sp>
        <p:sp>
          <p:nvSpPr>
            <p:cNvPr id="18" name="Text Box 18">
              <a:extLst>
                <a:ext uri="{FF2B5EF4-FFF2-40B4-BE49-F238E27FC236}">
                  <a16:creationId xmlns:a16="http://schemas.microsoft.com/office/drawing/2014/main" id="{2051009F-86AB-4DE7-8F59-4168CC2FCF93}"/>
                </a:ext>
              </a:extLst>
            </p:cNvPr>
            <p:cNvSpPr txBox="1">
              <a:spLocks noChangeArrowheads="1"/>
            </p:cNvSpPr>
            <p:nvPr/>
          </p:nvSpPr>
          <p:spPr bwMode="auto">
            <a:xfrm>
              <a:off x="2930" y="2338"/>
              <a:ext cx="655"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100">
                  <a:solidFill>
                    <a:schemeClr val="tx1"/>
                  </a:solidFill>
                  <a:latin typeface="Arial" pitchFamily="34" charset="0"/>
                  <a:ea typeface="ヒラギノ角ゴ Pro W3"/>
                  <a:cs typeface="ヒラギノ角ゴ Pro W3"/>
                </a:defRPr>
              </a:lvl1pPr>
              <a:lvl2pPr marL="742950" indent="-285750" eaLnBrk="0" hangingPunct="0">
                <a:defRPr sz="1100">
                  <a:solidFill>
                    <a:schemeClr val="tx1"/>
                  </a:solidFill>
                  <a:latin typeface="Arial" pitchFamily="34" charset="0"/>
                  <a:ea typeface="ヒラギノ角ゴ Pro W3"/>
                  <a:cs typeface="ヒラギノ角ゴ Pro W3"/>
                </a:defRPr>
              </a:lvl2pPr>
              <a:lvl3pPr marL="1143000" indent="-228600" eaLnBrk="0" hangingPunct="0">
                <a:defRPr sz="1100">
                  <a:solidFill>
                    <a:schemeClr val="tx1"/>
                  </a:solidFill>
                  <a:latin typeface="Arial" pitchFamily="34" charset="0"/>
                  <a:ea typeface="ヒラギノ角ゴ Pro W3"/>
                  <a:cs typeface="ヒラギノ角ゴ Pro W3"/>
                </a:defRPr>
              </a:lvl3pPr>
              <a:lvl4pPr marL="1600200" indent="-228600" eaLnBrk="0" hangingPunct="0">
                <a:defRPr sz="1100">
                  <a:solidFill>
                    <a:schemeClr val="tx1"/>
                  </a:solidFill>
                  <a:latin typeface="Arial" pitchFamily="34" charset="0"/>
                  <a:ea typeface="ヒラギノ角ゴ Pro W3"/>
                  <a:cs typeface="ヒラギノ角ゴ Pro W3"/>
                </a:defRPr>
              </a:lvl4pPr>
              <a:lvl5pPr marL="2057400" indent="-228600" eaLnBrk="0" hangingPunct="0">
                <a:defRPr sz="1100">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9pPr>
            </a:lstStyle>
            <a:p>
              <a:pPr algn="ctr" defTabSz="685800" fontAlgn="base">
                <a:lnSpc>
                  <a:spcPct val="93000"/>
                </a:lnSpc>
                <a:spcBef>
                  <a:spcPct val="0"/>
                </a:spcBef>
                <a:spcAft>
                  <a:spcPct val="0"/>
                </a:spcAft>
                <a:buClr>
                  <a:srgbClr val="FFFFFF"/>
                </a:buClr>
                <a:buSzPct val="62000"/>
              </a:pPr>
              <a:endParaRPr lang="en-GB" sz="1200" b="1" baseline="46000" dirty="0">
                <a:solidFill>
                  <a:prstClr val="black">
                    <a:lumMod val="50000"/>
                    <a:lumOff val="50000"/>
                  </a:prstClr>
                </a:solidFill>
                <a:latin typeface="Helvetica" panose="020B0604020202020204" pitchFamily="34" charset="0"/>
                <a:cs typeface="Helvetica" panose="020B0604020202020204" pitchFamily="34" charset="0"/>
              </a:endParaRPr>
            </a:p>
          </p:txBody>
        </p:sp>
        <p:sp>
          <p:nvSpPr>
            <p:cNvPr id="19" name="Text Box 21">
              <a:extLst>
                <a:ext uri="{FF2B5EF4-FFF2-40B4-BE49-F238E27FC236}">
                  <a16:creationId xmlns:a16="http://schemas.microsoft.com/office/drawing/2014/main" id="{907A61E8-ED0C-4E6F-AB6D-87A469877236}"/>
                </a:ext>
              </a:extLst>
            </p:cNvPr>
            <p:cNvSpPr txBox="1">
              <a:spLocks noChangeArrowheads="1"/>
            </p:cNvSpPr>
            <p:nvPr/>
          </p:nvSpPr>
          <p:spPr bwMode="auto">
            <a:xfrm>
              <a:off x="3693" y="3012"/>
              <a:ext cx="632"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100">
                  <a:solidFill>
                    <a:schemeClr val="tx1"/>
                  </a:solidFill>
                  <a:latin typeface="Arial" pitchFamily="34" charset="0"/>
                  <a:ea typeface="ヒラギノ角ゴ Pro W3"/>
                  <a:cs typeface="ヒラギノ角ゴ Pro W3"/>
                </a:defRPr>
              </a:lvl1pPr>
              <a:lvl2pPr marL="742950" indent="-285750" eaLnBrk="0" hangingPunct="0">
                <a:defRPr sz="1100">
                  <a:solidFill>
                    <a:schemeClr val="tx1"/>
                  </a:solidFill>
                  <a:latin typeface="Arial" pitchFamily="34" charset="0"/>
                  <a:ea typeface="ヒラギノ角ゴ Pro W3"/>
                  <a:cs typeface="ヒラギノ角ゴ Pro W3"/>
                </a:defRPr>
              </a:lvl2pPr>
              <a:lvl3pPr marL="1143000" indent="-228600" eaLnBrk="0" hangingPunct="0">
                <a:defRPr sz="1100">
                  <a:solidFill>
                    <a:schemeClr val="tx1"/>
                  </a:solidFill>
                  <a:latin typeface="Arial" pitchFamily="34" charset="0"/>
                  <a:ea typeface="ヒラギノ角ゴ Pro W3"/>
                  <a:cs typeface="ヒラギノ角ゴ Pro W3"/>
                </a:defRPr>
              </a:lvl3pPr>
              <a:lvl4pPr marL="1600200" indent="-228600" eaLnBrk="0" hangingPunct="0">
                <a:defRPr sz="1100">
                  <a:solidFill>
                    <a:schemeClr val="tx1"/>
                  </a:solidFill>
                  <a:latin typeface="Arial" pitchFamily="34" charset="0"/>
                  <a:ea typeface="ヒラギノ角ゴ Pro W3"/>
                  <a:cs typeface="ヒラギノ角ゴ Pro W3"/>
                </a:defRPr>
              </a:lvl4pPr>
              <a:lvl5pPr marL="2057400" indent="-228600" eaLnBrk="0" hangingPunct="0">
                <a:defRPr sz="1100">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9pPr>
            </a:lstStyle>
            <a:p>
              <a:pPr algn="ctr" defTabSz="685800" fontAlgn="base">
                <a:lnSpc>
                  <a:spcPct val="93000"/>
                </a:lnSpc>
                <a:spcBef>
                  <a:spcPct val="0"/>
                </a:spcBef>
                <a:spcAft>
                  <a:spcPct val="0"/>
                </a:spcAft>
                <a:buClr>
                  <a:srgbClr val="FFFFFF"/>
                </a:buClr>
                <a:buSzPct val="54000"/>
              </a:pPr>
              <a:r>
                <a:rPr lang="en-GB" sz="1200" b="1" dirty="0">
                  <a:latin typeface="Helvetica" panose="020B0604020202020204" pitchFamily="34" charset="0"/>
                  <a:cs typeface="Helvetica" panose="020B0604020202020204" pitchFamily="34" charset="0"/>
                </a:rPr>
                <a:t>Breast Cancer</a:t>
              </a:r>
              <a:r>
                <a:rPr lang="en-GB" sz="1200" b="1" baseline="30000" dirty="0">
                  <a:latin typeface="Helvetica" panose="020B0604020202020204" pitchFamily="34" charset="0"/>
                  <a:cs typeface="Helvetica" panose="020B0604020202020204" pitchFamily="34" charset="0"/>
                </a:rPr>
                <a:t>4</a:t>
              </a:r>
              <a:endParaRPr lang="en-GB" sz="1200" b="1" dirty="0">
                <a:latin typeface="Helvetica" panose="020B0604020202020204" pitchFamily="34" charset="0"/>
                <a:cs typeface="Helvetica" panose="020B0604020202020204" pitchFamily="34" charset="0"/>
              </a:endParaRPr>
            </a:p>
          </p:txBody>
        </p:sp>
        <p:sp>
          <p:nvSpPr>
            <p:cNvPr id="20" name="Text Box 22">
              <a:extLst>
                <a:ext uri="{FF2B5EF4-FFF2-40B4-BE49-F238E27FC236}">
                  <a16:creationId xmlns:a16="http://schemas.microsoft.com/office/drawing/2014/main" id="{C37CDCBD-86D6-4CF2-A5DE-D60C4D1EFFDC}"/>
                </a:ext>
              </a:extLst>
            </p:cNvPr>
            <p:cNvSpPr txBox="1">
              <a:spLocks noChangeArrowheads="1"/>
            </p:cNvSpPr>
            <p:nvPr/>
          </p:nvSpPr>
          <p:spPr bwMode="auto">
            <a:xfrm>
              <a:off x="3703" y="2542"/>
              <a:ext cx="65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100">
                  <a:solidFill>
                    <a:schemeClr val="tx1"/>
                  </a:solidFill>
                  <a:latin typeface="Arial" pitchFamily="34" charset="0"/>
                  <a:ea typeface="ヒラギノ角ゴ Pro W3"/>
                  <a:cs typeface="ヒラギノ角ゴ Pro W3"/>
                </a:defRPr>
              </a:lvl1pPr>
              <a:lvl2pPr marL="742950" indent="-285750" eaLnBrk="0" hangingPunct="0">
                <a:defRPr sz="1100">
                  <a:solidFill>
                    <a:schemeClr val="tx1"/>
                  </a:solidFill>
                  <a:latin typeface="Arial" pitchFamily="34" charset="0"/>
                  <a:ea typeface="ヒラギノ角ゴ Pro W3"/>
                  <a:cs typeface="ヒラギノ角ゴ Pro W3"/>
                </a:defRPr>
              </a:lvl2pPr>
              <a:lvl3pPr marL="1143000" indent="-228600" eaLnBrk="0" hangingPunct="0">
                <a:defRPr sz="1100">
                  <a:solidFill>
                    <a:schemeClr val="tx1"/>
                  </a:solidFill>
                  <a:latin typeface="Arial" pitchFamily="34" charset="0"/>
                  <a:ea typeface="ヒラギノ角ゴ Pro W3"/>
                  <a:cs typeface="ヒラギノ角ゴ Pro W3"/>
                </a:defRPr>
              </a:lvl3pPr>
              <a:lvl4pPr marL="1600200" indent="-228600" eaLnBrk="0" hangingPunct="0">
                <a:defRPr sz="1100">
                  <a:solidFill>
                    <a:schemeClr val="tx1"/>
                  </a:solidFill>
                  <a:latin typeface="Arial" pitchFamily="34" charset="0"/>
                  <a:ea typeface="ヒラギノ角ゴ Pro W3"/>
                  <a:cs typeface="ヒラギノ角ゴ Pro W3"/>
                </a:defRPr>
              </a:lvl4pPr>
              <a:lvl5pPr marL="2057400" indent="-228600" eaLnBrk="0" hangingPunct="0">
                <a:defRPr sz="1100">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sz="1100">
                  <a:solidFill>
                    <a:schemeClr val="tx1"/>
                  </a:solidFill>
                  <a:latin typeface="Arial" pitchFamily="34" charset="0"/>
                  <a:ea typeface="ヒラギノ角ゴ Pro W3"/>
                  <a:cs typeface="ヒラギノ角ゴ Pro W3"/>
                </a:defRPr>
              </a:lvl9pPr>
            </a:lstStyle>
            <a:p>
              <a:pPr algn="ctr" defTabSz="685800" fontAlgn="base">
                <a:lnSpc>
                  <a:spcPct val="93000"/>
                </a:lnSpc>
                <a:spcBef>
                  <a:spcPct val="0"/>
                </a:spcBef>
                <a:spcAft>
                  <a:spcPct val="0"/>
                </a:spcAft>
                <a:buClr>
                  <a:srgbClr val="FFFFFF"/>
                </a:buClr>
                <a:buSzPct val="62000"/>
              </a:pPr>
              <a:r>
                <a:rPr lang="en-GB" sz="1200" b="1" dirty="0">
                  <a:latin typeface="Helvetica" panose="020B0604020202020204" pitchFamily="34" charset="0"/>
                  <a:cs typeface="Helvetica" panose="020B0604020202020204" pitchFamily="34" charset="0"/>
                </a:rPr>
                <a:t> </a:t>
              </a:r>
              <a:r>
                <a:rPr lang="en-US" sz="1200" b="1" dirty="0">
                  <a:latin typeface="Helvetica" panose="020B0604020202020204" pitchFamily="34" charset="0"/>
                  <a:cs typeface="Helvetica" panose="020B0604020202020204" pitchFamily="34" charset="0"/>
                </a:rPr>
                <a:t>22,700</a:t>
              </a:r>
              <a:endParaRPr lang="en-GB" sz="1200" b="1" baseline="48000" dirty="0">
                <a:latin typeface="Helvetica" panose="020B0604020202020204" pitchFamily="34" charset="0"/>
                <a:cs typeface="Helvetica" panose="020B0604020202020204" pitchFamily="34" charset="0"/>
              </a:endParaRPr>
            </a:p>
          </p:txBody>
        </p:sp>
        <p:sp>
          <p:nvSpPr>
            <p:cNvPr id="21" name="Freeform 35">
              <a:extLst>
                <a:ext uri="{FF2B5EF4-FFF2-40B4-BE49-F238E27FC236}">
                  <a16:creationId xmlns:a16="http://schemas.microsoft.com/office/drawing/2014/main" id="{6A6F2CE6-9997-42B6-A5C6-22BC0B30C390}"/>
                </a:ext>
              </a:extLst>
            </p:cNvPr>
            <p:cNvSpPr>
              <a:spLocks/>
            </p:cNvSpPr>
            <p:nvPr/>
          </p:nvSpPr>
          <p:spPr bwMode="auto">
            <a:xfrm>
              <a:off x="1222" y="1103"/>
              <a:ext cx="3343" cy="1865"/>
            </a:xfrm>
            <a:custGeom>
              <a:avLst/>
              <a:gdLst>
                <a:gd name="T0" fmla="*/ 0 w 3360"/>
                <a:gd name="T1" fmla="*/ 0 h 1920"/>
                <a:gd name="T2" fmla="*/ 0 w 3360"/>
                <a:gd name="T3" fmla="*/ 2033931 h 1920"/>
                <a:gd name="T4" fmla="*/ 5172758 w 3360"/>
                <a:gd name="T5" fmla="*/ 2033931 h 1920"/>
                <a:gd name="T6" fmla="*/ 0 60000 65536"/>
                <a:gd name="T7" fmla="*/ 0 60000 65536"/>
                <a:gd name="T8" fmla="*/ 0 60000 65536"/>
                <a:gd name="T9" fmla="*/ 0 w 3360"/>
                <a:gd name="T10" fmla="*/ 0 h 1920"/>
                <a:gd name="T11" fmla="*/ 3360 w 3360"/>
                <a:gd name="T12" fmla="*/ 1920 h 1920"/>
              </a:gdLst>
              <a:ahLst/>
              <a:cxnLst>
                <a:cxn ang="T6">
                  <a:pos x="T0" y="T1"/>
                </a:cxn>
                <a:cxn ang="T7">
                  <a:pos x="T2" y="T3"/>
                </a:cxn>
                <a:cxn ang="T8">
                  <a:pos x="T4" y="T5"/>
                </a:cxn>
              </a:cxnLst>
              <a:rect l="T9" t="T10" r="T11" b="T12"/>
              <a:pathLst>
                <a:path w="3360" h="1920">
                  <a:moveTo>
                    <a:pt x="0" y="0"/>
                  </a:moveTo>
                  <a:lnTo>
                    <a:pt x="0" y="1920"/>
                  </a:lnTo>
                  <a:lnTo>
                    <a:pt x="3360" y="1920"/>
                  </a:lnTo>
                </a:path>
              </a:pathLst>
            </a:custGeom>
            <a:noFill/>
            <a:ln w="12700">
              <a:noFill/>
              <a:prstDash val="dash"/>
              <a:round/>
              <a:headEnd/>
              <a:tailEnd/>
            </a:ln>
            <a:extLst>
              <a:ext uri="{909E8E84-426E-40DD-AFC4-6F175D3DCCD1}">
                <a14:hiddenFill xmlns:a14="http://schemas.microsoft.com/office/drawing/2010/main">
                  <a:solidFill>
                    <a:srgbClr val="FFFFFF"/>
                  </a:solidFill>
                </a14:hiddenFill>
              </a:ext>
            </a:extLst>
          </p:spPr>
          <p:txBody>
            <a:bodyPr/>
            <a:lstStyle/>
            <a:p>
              <a:pPr algn="ctr" defTabSz="685800" fontAlgn="base">
                <a:lnSpc>
                  <a:spcPct val="90000"/>
                </a:lnSpc>
                <a:spcBef>
                  <a:spcPct val="50000"/>
                </a:spcBef>
                <a:spcAft>
                  <a:spcPct val="0"/>
                </a:spcAft>
              </a:pPr>
              <a:endParaRPr lang="en-CA" sz="975" b="1" dirty="0">
                <a:solidFill>
                  <a:prstClr val="black">
                    <a:lumMod val="50000"/>
                    <a:lumOff val="50000"/>
                  </a:prstClr>
                </a:solidFill>
                <a:latin typeface="Helvetica" panose="020B0604020202020204" pitchFamily="34" charset="0"/>
                <a:cs typeface="Helvetica" panose="020B0604020202020204" pitchFamily="34" charset="0"/>
              </a:endParaRPr>
            </a:p>
          </p:txBody>
        </p:sp>
        <p:sp>
          <p:nvSpPr>
            <p:cNvPr id="24" name="Line 1093">
              <a:extLst>
                <a:ext uri="{FF2B5EF4-FFF2-40B4-BE49-F238E27FC236}">
                  <a16:creationId xmlns:a16="http://schemas.microsoft.com/office/drawing/2014/main" id="{0AB999B1-DC03-4C32-BA71-4C63558A8BF2}"/>
                </a:ext>
              </a:extLst>
            </p:cNvPr>
            <p:cNvSpPr>
              <a:spLocks noChangeShapeType="1"/>
            </p:cNvSpPr>
            <p:nvPr/>
          </p:nvSpPr>
          <p:spPr bwMode="auto">
            <a:xfrm>
              <a:off x="1217" y="2967"/>
              <a:ext cx="3267" cy="5"/>
            </a:xfrm>
            <a:prstGeom prst="line">
              <a:avLst/>
            </a:prstGeom>
            <a:noFill/>
            <a:ln w="12700">
              <a:solidFill>
                <a:srgbClr val="D3D3D3"/>
              </a:solidFill>
              <a:prstDash val="solid"/>
              <a:round/>
              <a:headEnd/>
              <a:tailEnd/>
            </a:ln>
            <a:extLst>
              <a:ext uri="{909E8E84-426E-40DD-AFC4-6F175D3DCCD1}">
                <a14:hiddenFill xmlns:a14="http://schemas.microsoft.com/office/drawing/2010/main">
                  <a:noFill/>
                </a14:hiddenFill>
              </a:ext>
            </a:extLst>
          </p:spPr>
          <p:txBody>
            <a:bodyPr wrap="none" anchor="ctr"/>
            <a:lstStyle/>
            <a:p>
              <a:pPr defTabSz="685800" fontAlgn="base">
                <a:spcBef>
                  <a:spcPct val="0"/>
                </a:spcBef>
                <a:spcAft>
                  <a:spcPct val="0"/>
                </a:spcAft>
              </a:pPr>
              <a:endParaRPr lang="en-CA" sz="1350" dirty="0">
                <a:solidFill>
                  <a:prstClr val="black">
                    <a:lumMod val="50000"/>
                    <a:lumOff val="50000"/>
                  </a:prstClr>
                </a:solidFill>
                <a:latin typeface="Helvetica" panose="020B0604020202020204" pitchFamily="34" charset="0"/>
                <a:cs typeface="Helvetica" panose="020B0604020202020204" pitchFamily="34" charset="0"/>
              </a:endParaRPr>
            </a:p>
          </p:txBody>
        </p:sp>
        <p:sp>
          <p:nvSpPr>
            <p:cNvPr id="25" name="Line 1094">
              <a:extLst>
                <a:ext uri="{FF2B5EF4-FFF2-40B4-BE49-F238E27FC236}">
                  <a16:creationId xmlns:a16="http://schemas.microsoft.com/office/drawing/2014/main" id="{612BE84E-2DD1-450D-A379-3CDBCE743840}"/>
                </a:ext>
              </a:extLst>
            </p:cNvPr>
            <p:cNvSpPr>
              <a:spLocks noChangeShapeType="1"/>
            </p:cNvSpPr>
            <p:nvPr/>
          </p:nvSpPr>
          <p:spPr bwMode="auto">
            <a:xfrm>
              <a:off x="1211" y="2444"/>
              <a:ext cx="3263" cy="5"/>
            </a:xfrm>
            <a:prstGeom prst="line">
              <a:avLst/>
            </a:prstGeom>
            <a:noFill/>
            <a:ln w="12700">
              <a:solidFill>
                <a:srgbClr val="D3D3D3"/>
              </a:solidFill>
              <a:prstDash val="solid"/>
              <a:round/>
              <a:headEnd/>
              <a:tailEnd/>
            </a:ln>
            <a:extLst>
              <a:ext uri="{909E8E84-426E-40DD-AFC4-6F175D3DCCD1}">
                <a14:hiddenFill xmlns:a14="http://schemas.microsoft.com/office/drawing/2010/main">
                  <a:noFill/>
                </a14:hiddenFill>
              </a:ext>
            </a:extLst>
          </p:spPr>
          <p:txBody>
            <a:bodyPr wrap="none" anchor="ctr"/>
            <a:lstStyle/>
            <a:p>
              <a:pPr defTabSz="685800" fontAlgn="base">
                <a:spcBef>
                  <a:spcPct val="0"/>
                </a:spcBef>
                <a:spcAft>
                  <a:spcPct val="0"/>
                </a:spcAft>
              </a:pPr>
              <a:endParaRPr lang="en-CA" sz="1350" dirty="0">
                <a:solidFill>
                  <a:prstClr val="black">
                    <a:lumMod val="50000"/>
                    <a:lumOff val="50000"/>
                  </a:prstClr>
                </a:solidFill>
                <a:latin typeface="Helvetica" panose="020B0604020202020204" pitchFamily="34" charset="0"/>
                <a:cs typeface="Helvetica" panose="020B0604020202020204" pitchFamily="34" charset="0"/>
              </a:endParaRPr>
            </a:p>
          </p:txBody>
        </p:sp>
        <p:sp>
          <p:nvSpPr>
            <p:cNvPr id="26" name="Line 1095">
              <a:extLst>
                <a:ext uri="{FF2B5EF4-FFF2-40B4-BE49-F238E27FC236}">
                  <a16:creationId xmlns:a16="http://schemas.microsoft.com/office/drawing/2014/main" id="{EC857377-5627-409B-A528-D910219725FA}"/>
                </a:ext>
              </a:extLst>
            </p:cNvPr>
            <p:cNvSpPr>
              <a:spLocks noChangeShapeType="1"/>
            </p:cNvSpPr>
            <p:nvPr/>
          </p:nvSpPr>
          <p:spPr bwMode="auto">
            <a:xfrm>
              <a:off x="1210" y="1991"/>
              <a:ext cx="3271" cy="9"/>
            </a:xfrm>
            <a:prstGeom prst="line">
              <a:avLst/>
            </a:prstGeom>
            <a:noFill/>
            <a:ln w="12700">
              <a:solidFill>
                <a:srgbClr val="D3D3D3"/>
              </a:solidFill>
              <a:prstDash val="solid"/>
              <a:round/>
              <a:headEnd/>
              <a:tailEnd/>
            </a:ln>
            <a:extLst>
              <a:ext uri="{909E8E84-426E-40DD-AFC4-6F175D3DCCD1}">
                <a14:hiddenFill xmlns:a14="http://schemas.microsoft.com/office/drawing/2010/main">
                  <a:noFill/>
                </a14:hiddenFill>
              </a:ext>
            </a:extLst>
          </p:spPr>
          <p:txBody>
            <a:bodyPr wrap="none" anchor="ctr"/>
            <a:lstStyle/>
            <a:p>
              <a:pPr defTabSz="685800" fontAlgn="base">
                <a:spcBef>
                  <a:spcPct val="0"/>
                </a:spcBef>
                <a:spcAft>
                  <a:spcPct val="0"/>
                </a:spcAft>
              </a:pPr>
              <a:endParaRPr lang="en-CA" sz="1350" dirty="0">
                <a:solidFill>
                  <a:prstClr val="black">
                    <a:lumMod val="50000"/>
                    <a:lumOff val="50000"/>
                  </a:prstClr>
                </a:solidFill>
                <a:latin typeface="Helvetica" panose="020B0604020202020204" pitchFamily="34" charset="0"/>
                <a:cs typeface="Helvetica" panose="020B0604020202020204" pitchFamily="34" charset="0"/>
              </a:endParaRPr>
            </a:p>
          </p:txBody>
        </p:sp>
        <p:sp>
          <p:nvSpPr>
            <p:cNvPr id="27" name="Line 1096">
              <a:extLst>
                <a:ext uri="{FF2B5EF4-FFF2-40B4-BE49-F238E27FC236}">
                  <a16:creationId xmlns:a16="http://schemas.microsoft.com/office/drawing/2014/main" id="{EC760C45-85E2-4CFA-AFB9-A6AE4E2F2607}"/>
                </a:ext>
              </a:extLst>
            </p:cNvPr>
            <p:cNvSpPr>
              <a:spLocks noChangeShapeType="1"/>
            </p:cNvSpPr>
            <p:nvPr/>
          </p:nvSpPr>
          <p:spPr bwMode="auto">
            <a:xfrm>
              <a:off x="1215" y="1541"/>
              <a:ext cx="3267" cy="5"/>
            </a:xfrm>
            <a:prstGeom prst="line">
              <a:avLst/>
            </a:prstGeom>
            <a:noFill/>
            <a:ln w="12700">
              <a:solidFill>
                <a:srgbClr val="D3D3D3"/>
              </a:solidFill>
              <a:prstDash val="solid"/>
              <a:round/>
              <a:headEnd/>
              <a:tailEnd/>
            </a:ln>
            <a:extLst>
              <a:ext uri="{909E8E84-426E-40DD-AFC4-6F175D3DCCD1}">
                <a14:hiddenFill xmlns:a14="http://schemas.microsoft.com/office/drawing/2010/main">
                  <a:noFill/>
                </a14:hiddenFill>
              </a:ext>
            </a:extLst>
          </p:spPr>
          <p:txBody>
            <a:bodyPr wrap="none" anchor="ctr"/>
            <a:lstStyle/>
            <a:p>
              <a:pPr defTabSz="685800" fontAlgn="base">
                <a:spcBef>
                  <a:spcPct val="0"/>
                </a:spcBef>
                <a:spcAft>
                  <a:spcPct val="0"/>
                </a:spcAft>
              </a:pPr>
              <a:endParaRPr lang="en-CA" sz="1350" dirty="0">
                <a:solidFill>
                  <a:prstClr val="black">
                    <a:lumMod val="50000"/>
                    <a:lumOff val="50000"/>
                  </a:prstClr>
                </a:solidFill>
                <a:latin typeface="Helvetica" panose="020B0604020202020204" pitchFamily="34" charset="0"/>
                <a:cs typeface="Helvetica" panose="020B0604020202020204" pitchFamily="34" charset="0"/>
              </a:endParaRPr>
            </a:p>
          </p:txBody>
        </p:sp>
        <p:sp>
          <p:nvSpPr>
            <p:cNvPr id="28" name="Line 1097">
              <a:extLst>
                <a:ext uri="{FF2B5EF4-FFF2-40B4-BE49-F238E27FC236}">
                  <a16:creationId xmlns:a16="http://schemas.microsoft.com/office/drawing/2014/main" id="{5D426B36-0E4C-4E8A-A16D-FD1871781D63}"/>
                </a:ext>
              </a:extLst>
            </p:cNvPr>
            <p:cNvSpPr>
              <a:spLocks noChangeShapeType="1"/>
            </p:cNvSpPr>
            <p:nvPr/>
          </p:nvSpPr>
          <p:spPr bwMode="auto">
            <a:xfrm>
              <a:off x="1232" y="1082"/>
              <a:ext cx="3251" cy="5"/>
            </a:xfrm>
            <a:prstGeom prst="line">
              <a:avLst/>
            </a:prstGeom>
            <a:noFill/>
            <a:ln w="12700">
              <a:solidFill>
                <a:srgbClr val="D3D3D3"/>
              </a:solidFill>
              <a:prstDash val="solid"/>
              <a:round/>
              <a:headEnd/>
              <a:tailEnd/>
            </a:ln>
            <a:extLst>
              <a:ext uri="{909E8E84-426E-40DD-AFC4-6F175D3DCCD1}">
                <a14:hiddenFill xmlns:a14="http://schemas.microsoft.com/office/drawing/2010/main">
                  <a:noFill/>
                </a14:hiddenFill>
              </a:ext>
            </a:extLst>
          </p:spPr>
          <p:txBody>
            <a:bodyPr wrap="none" anchor="ctr"/>
            <a:lstStyle/>
            <a:p>
              <a:pPr defTabSz="685800" fontAlgn="base">
                <a:spcBef>
                  <a:spcPct val="0"/>
                </a:spcBef>
                <a:spcAft>
                  <a:spcPct val="0"/>
                </a:spcAft>
              </a:pPr>
              <a:endParaRPr lang="en-CA" sz="1350" dirty="0">
                <a:solidFill>
                  <a:prstClr val="black">
                    <a:lumMod val="50000"/>
                    <a:lumOff val="50000"/>
                  </a:prstClr>
                </a:solidFill>
                <a:latin typeface="Helvetica" panose="020B0604020202020204" pitchFamily="34" charset="0"/>
                <a:cs typeface="Helvetica" panose="020B0604020202020204" pitchFamily="34" charset="0"/>
              </a:endParaRPr>
            </a:p>
          </p:txBody>
        </p:sp>
        <p:sp>
          <p:nvSpPr>
            <p:cNvPr id="29" name="AutoShape 9">
              <a:extLst>
                <a:ext uri="{FF2B5EF4-FFF2-40B4-BE49-F238E27FC236}">
                  <a16:creationId xmlns:a16="http://schemas.microsoft.com/office/drawing/2014/main" id="{A8B1C395-2551-4C0F-BFF6-8DD6BC4597B9}"/>
                </a:ext>
              </a:extLst>
            </p:cNvPr>
            <p:cNvSpPr>
              <a:spLocks noChangeArrowheads="1"/>
            </p:cNvSpPr>
            <p:nvPr/>
          </p:nvSpPr>
          <p:spPr bwMode="auto">
            <a:xfrm>
              <a:off x="2158" y="2332"/>
              <a:ext cx="577" cy="626"/>
            </a:xfrm>
            <a:prstGeom prst="roundRect">
              <a:avLst>
                <a:gd name="adj" fmla="val 213"/>
              </a:avLst>
            </a:prstGeom>
            <a:solidFill>
              <a:srgbClr val="F6B740"/>
            </a:solidFill>
            <a:ln w="12700">
              <a:solidFill>
                <a:schemeClr val="tx1"/>
              </a:solidFill>
              <a:round/>
              <a:headEnd/>
              <a:tailEnd/>
            </a:ln>
            <a:effectLst>
              <a:outerShdw dist="35921" dir="2700000" algn="ctr" rotWithShape="0">
                <a:srgbClr val="808080"/>
              </a:outerShdw>
            </a:effectLst>
          </p:spPr>
          <p:txBody>
            <a:bodyPr wrap="none" anchor="ctr"/>
            <a:lstStyle/>
            <a:p>
              <a:pPr algn="ctr" defTabSz="685800" fontAlgn="base">
                <a:lnSpc>
                  <a:spcPct val="90000"/>
                </a:lnSpc>
                <a:spcBef>
                  <a:spcPct val="50000"/>
                </a:spcBef>
                <a:spcAft>
                  <a:spcPct val="0"/>
                </a:spcAft>
              </a:pPr>
              <a:endParaRPr lang="en-CA" sz="975" b="1" dirty="0">
                <a:solidFill>
                  <a:prstClr val="black">
                    <a:lumMod val="50000"/>
                    <a:lumOff val="50000"/>
                  </a:prstClr>
                </a:solidFill>
                <a:latin typeface="Helvetica" panose="020B0604020202020204" pitchFamily="34" charset="0"/>
                <a:cs typeface="Helvetica" panose="020B0604020202020204" pitchFamily="34" charset="0"/>
              </a:endParaRPr>
            </a:p>
          </p:txBody>
        </p:sp>
        <p:sp>
          <p:nvSpPr>
            <p:cNvPr id="30" name="Text Box 32">
              <a:extLst>
                <a:ext uri="{FF2B5EF4-FFF2-40B4-BE49-F238E27FC236}">
                  <a16:creationId xmlns:a16="http://schemas.microsoft.com/office/drawing/2014/main" id="{A5DFBB32-242E-47F4-BD5B-3ED9C18F1A7C}"/>
                </a:ext>
              </a:extLst>
            </p:cNvPr>
            <p:cNvSpPr txBox="1">
              <a:spLocks noChangeArrowheads="1"/>
            </p:cNvSpPr>
            <p:nvPr/>
          </p:nvSpPr>
          <p:spPr bwMode="auto">
            <a:xfrm>
              <a:off x="1366" y="1468"/>
              <a:ext cx="568" cy="373"/>
            </a:xfrm>
            <a:prstGeom prst="rect">
              <a:avLst/>
            </a:prstGeom>
            <a:solidFill>
              <a:srgbClr val="7A72B4"/>
            </a:solidFill>
            <a:ln w="9525">
              <a:solidFill>
                <a:srgbClr val="000000"/>
              </a:solidFill>
              <a:miter lim="800000"/>
              <a:headEnd/>
              <a:tailEnd/>
            </a:ln>
            <a:extLst/>
          </p:spPr>
          <p:txBody>
            <a:bodyPr wrap="square" lIns="67770" tIns="33210" rIns="67770" bIns="33210">
              <a:spAutoFit/>
            </a:bodyPr>
            <a:lstStyle>
              <a:lvl1pPr eaLnBrk="0" hangingPunct="0">
                <a:tabLst>
                  <a:tab pos="723900" algn="l"/>
                </a:tabLst>
                <a:defRPr sz="1100">
                  <a:solidFill>
                    <a:schemeClr val="tx1"/>
                  </a:solidFill>
                  <a:latin typeface="Arial" pitchFamily="34" charset="0"/>
                  <a:ea typeface="ヒラギノ角ゴ Pro W3"/>
                  <a:cs typeface="ヒラギノ角ゴ Pro W3"/>
                </a:defRPr>
              </a:lvl1pPr>
              <a:lvl2pPr marL="742950" indent="-285750" eaLnBrk="0" hangingPunct="0">
                <a:tabLst>
                  <a:tab pos="723900" algn="l"/>
                </a:tabLst>
                <a:defRPr sz="1100">
                  <a:solidFill>
                    <a:schemeClr val="tx1"/>
                  </a:solidFill>
                  <a:latin typeface="Arial" pitchFamily="34" charset="0"/>
                  <a:ea typeface="ヒラギノ角ゴ Pro W3"/>
                  <a:cs typeface="ヒラギノ角ゴ Pro W3"/>
                </a:defRPr>
              </a:lvl2pPr>
              <a:lvl3pPr marL="1143000" indent="-228600" eaLnBrk="0" hangingPunct="0">
                <a:tabLst>
                  <a:tab pos="723900" algn="l"/>
                </a:tabLst>
                <a:defRPr sz="1100">
                  <a:solidFill>
                    <a:schemeClr val="tx1"/>
                  </a:solidFill>
                  <a:latin typeface="Arial" pitchFamily="34" charset="0"/>
                  <a:ea typeface="ヒラギノ角ゴ Pro W3"/>
                  <a:cs typeface="ヒラギノ角ゴ Pro W3"/>
                </a:defRPr>
              </a:lvl3pPr>
              <a:lvl4pPr marL="1600200" indent="-228600" eaLnBrk="0" hangingPunct="0">
                <a:tabLst>
                  <a:tab pos="723900" algn="l"/>
                </a:tabLst>
                <a:defRPr sz="1100">
                  <a:solidFill>
                    <a:schemeClr val="tx1"/>
                  </a:solidFill>
                  <a:latin typeface="Arial" pitchFamily="34" charset="0"/>
                  <a:ea typeface="ヒラギノ角ゴ Pro W3"/>
                  <a:cs typeface="ヒラギノ角ゴ Pro W3"/>
                </a:defRPr>
              </a:lvl4pPr>
              <a:lvl5pPr marL="2057400" indent="-228600" eaLnBrk="0" hangingPunct="0">
                <a:tabLst>
                  <a:tab pos="723900" algn="l"/>
                </a:tabLst>
                <a:defRPr sz="1100">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9pPr>
            </a:lstStyle>
            <a:p>
              <a:pPr algn="ctr" defTabSz="685800" fontAlgn="base">
                <a:lnSpc>
                  <a:spcPct val="80000"/>
                </a:lnSpc>
                <a:spcBef>
                  <a:spcPct val="0"/>
                </a:spcBef>
                <a:spcAft>
                  <a:spcPct val="0"/>
                </a:spcAft>
                <a:buClr>
                  <a:srgbClr val="FFFFFF"/>
                </a:buClr>
                <a:buSzPct val="50000"/>
                <a:tabLst>
                  <a:tab pos="542925" algn="l"/>
                </a:tabLst>
              </a:pPr>
              <a:r>
                <a:rPr lang="en-GB" sz="825" b="1" dirty="0">
                  <a:solidFill>
                    <a:schemeClr val="bg1"/>
                  </a:solidFill>
                  <a:latin typeface="Helvetica" panose="020B0604020202020204" pitchFamily="34" charset="0"/>
                  <a:cs typeface="Helvetica" panose="020B0604020202020204" pitchFamily="34" charset="0"/>
                </a:rPr>
                <a:t>41,500</a:t>
              </a:r>
            </a:p>
            <a:p>
              <a:pPr algn="ctr" defTabSz="685800" fontAlgn="base">
                <a:lnSpc>
                  <a:spcPct val="80000"/>
                </a:lnSpc>
                <a:spcBef>
                  <a:spcPct val="0"/>
                </a:spcBef>
                <a:spcAft>
                  <a:spcPct val="0"/>
                </a:spcAft>
                <a:buClr>
                  <a:srgbClr val="FFFFFF"/>
                </a:buClr>
                <a:buSzPct val="50000"/>
                <a:tabLst>
                  <a:tab pos="542925" algn="l"/>
                </a:tabLst>
              </a:pPr>
              <a:r>
                <a:rPr lang="en-GB" sz="825" b="1" dirty="0">
                  <a:solidFill>
                    <a:schemeClr val="bg1"/>
                  </a:solidFill>
                  <a:latin typeface="Helvetica" panose="020B0604020202020204" pitchFamily="34" charset="0"/>
                  <a:cs typeface="Helvetica" panose="020B0604020202020204" pitchFamily="34" charset="0"/>
                </a:rPr>
                <a:t>Other</a:t>
              </a:r>
            </a:p>
            <a:p>
              <a:pPr algn="ctr" defTabSz="685800" fontAlgn="base">
                <a:lnSpc>
                  <a:spcPct val="80000"/>
                </a:lnSpc>
                <a:spcBef>
                  <a:spcPct val="0"/>
                </a:spcBef>
                <a:spcAft>
                  <a:spcPct val="0"/>
                </a:spcAft>
                <a:buClr>
                  <a:srgbClr val="FFFFFF"/>
                </a:buClr>
                <a:buSzPct val="50000"/>
                <a:tabLst>
                  <a:tab pos="542925" algn="l"/>
                </a:tabLst>
              </a:pPr>
              <a:endParaRPr lang="en-GB" sz="825" b="1" dirty="0">
                <a:solidFill>
                  <a:prstClr val="black">
                    <a:lumMod val="50000"/>
                    <a:lumOff val="50000"/>
                  </a:prstClr>
                </a:solidFill>
                <a:latin typeface="Helvetica" panose="020B0604020202020204" pitchFamily="34" charset="0"/>
                <a:cs typeface="Helvetica" panose="020B0604020202020204" pitchFamily="34" charset="0"/>
              </a:endParaRPr>
            </a:p>
          </p:txBody>
        </p:sp>
        <p:sp>
          <p:nvSpPr>
            <p:cNvPr id="31" name="Text Box 33">
              <a:extLst>
                <a:ext uri="{FF2B5EF4-FFF2-40B4-BE49-F238E27FC236}">
                  <a16:creationId xmlns:a16="http://schemas.microsoft.com/office/drawing/2014/main" id="{8C56A0D8-14F9-4754-AFFB-4E01653106DC}"/>
                </a:ext>
              </a:extLst>
            </p:cNvPr>
            <p:cNvSpPr txBox="1">
              <a:spLocks noChangeArrowheads="1"/>
            </p:cNvSpPr>
            <p:nvPr/>
          </p:nvSpPr>
          <p:spPr bwMode="auto">
            <a:xfrm>
              <a:off x="1363" y="1809"/>
              <a:ext cx="571" cy="373"/>
            </a:xfrm>
            <a:prstGeom prst="rect">
              <a:avLst/>
            </a:prstGeom>
            <a:solidFill>
              <a:srgbClr val="9A94C6"/>
            </a:solidFill>
            <a:ln w="9525">
              <a:solidFill>
                <a:srgbClr val="000000"/>
              </a:solidFill>
              <a:miter lim="800000"/>
              <a:headEnd/>
              <a:tailEnd/>
            </a:ln>
            <a:extLst/>
          </p:spPr>
          <p:txBody>
            <a:bodyPr wrap="square" lIns="67770" tIns="33210" rIns="67770" bIns="33210">
              <a:spAutoFit/>
            </a:bodyPr>
            <a:lstStyle>
              <a:lvl1pPr eaLnBrk="0" hangingPunct="0">
                <a:tabLst>
                  <a:tab pos="723900" algn="l"/>
                  <a:tab pos="1447800" algn="l"/>
                </a:tabLst>
                <a:defRPr sz="1100">
                  <a:solidFill>
                    <a:schemeClr val="tx1"/>
                  </a:solidFill>
                  <a:latin typeface="Arial" pitchFamily="34" charset="0"/>
                  <a:ea typeface="ヒラギノ角ゴ Pro W3"/>
                  <a:cs typeface="ヒラギノ角ゴ Pro W3"/>
                </a:defRPr>
              </a:lvl1pPr>
              <a:lvl2pPr marL="742950" indent="-285750" eaLnBrk="0" hangingPunct="0">
                <a:tabLst>
                  <a:tab pos="723900" algn="l"/>
                  <a:tab pos="1447800" algn="l"/>
                </a:tabLst>
                <a:defRPr sz="1100">
                  <a:solidFill>
                    <a:schemeClr val="tx1"/>
                  </a:solidFill>
                  <a:latin typeface="Arial" pitchFamily="34" charset="0"/>
                  <a:ea typeface="ヒラギノ角ゴ Pro W3"/>
                  <a:cs typeface="ヒラギノ角ゴ Pro W3"/>
                </a:defRPr>
              </a:lvl2pPr>
              <a:lvl3pPr marL="1143000" indent="-228600" eaLnBrk="0" hangingPunct="0">
                <a:tabLst>
                  <a:tab pos="723900" algn="l"/>
                  <a:tab pos="1447800" algn="l"/>
                </a:tabLst>
                <a:defRPr sz="1100">
                  <a:solidFill>
                    <a:schemeClr val="tx1"/>
                  </a:solidFill>
                  <a:latin typeface="Arial" pitchFamily="34" charset="0"/>
                  <a:ea typeface="ヒラギノ角ゴ Pro W3"/>
                  <a:cs typeface="ヒラギノ角ゴ Pro W3"/>
                </a:defRPr>
              </a:lvl3pPr>
              <a:lvl4pPr marL="1600200" indent="-228600" eaLnBrk="0" hangingPunct="0">
                <a:tabLst>
                  <a:tab pos="723900" algn="l"/>
                  <a:tab pos="1447800" algn="l"/>
                </a:tabLst>
                <a:defRPr sz="1100">
                  <a:solidFill>
                    <a:schemeClr val="tx1"/>
                  </a:solidFill>
                  <a:latin typeface="Arial" pitchFamily="34" charset="0"/>
                  <a:ea typeface="ヒラギノ角ゴ Pro W3"/>
                  <a:cs typeface="ヒラギノ角ゴ Pro W3"/>
                </a:defRPr>
              </a:lvl4pPr>
              <a:lvl5pPr marL="2057400" indent="-228600" eaLnBrk="0" hangingPunct="0">
                <a:tabLst>
                  <a:tab pos="723900" algn="l"/>
                  <a:tab pos="1447800" algn="l"/>
                </a:tabLst>
                <a:defRPr sz="1100">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tabLst>
                  <a:tab pos="723900" algn="l"/>
                  <a:tab pos="1447800" algn="l"/>
                </a:tabLst>
                <a:defRPr sz="1100">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tabLst>
                  <a:tab pos="723900" algn="l"/>
                  <a:tab pos="1447800" algn="l"/>
                </a:tabLst>
                <a:defRPr sz="1100">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tabLst>
                  <a:tab pos="723900" algn="l"/>
                  <a:tab pos="1447800" algn="l"/>
                </a:tabLst>
                <a:defRPr sz="1100">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tabLst>
                  <a:tab pos="723900" algn="l"/>
                  <a:tab pos="1447800" algn="l"/>
                </a:tabLst>
                <a:defRPr sz="1100">
                  <a:solidFill>
                    <a:schemeClr val="tx1"/>
                  </a:solidFill>
                  <a:latin typeface="Arial" pitchFamily="34" charset="0"/>
                  <a:ea typeface="ヒラギノ角ゴ Pro W3"/>
                  <a:cs typeface="ヒラギノ角ゴ Pro W3"/>
                </a:defRPr>
              </a:lvl9pPr>
            </a:lstStyle>
            <a:p>
              <a:pPr algn="ctr" defTabSz="685800" fontAlgn="base">
                <a:lnSpc>
                  <a:spcPct val="80000"/>
                </a:lnSpc>
                <a:spcBef>
                  <a:spcPct val="0"/>
                </a:spcBef>
                <a:spcAft>
                  <a:spcPct val="0"/>
                </a:spcAft>
                <a:buClr>
                  <a:srgbClr val="FFFFFF"/>
                </a:buClr>
                <a:buSzPct val="50000"/>
                <a:tabLst>
                  <a:tab pos="542925" algn="l"/>
                  <a:tab pos="1085850" algn="l"/>
                </a:tabLst>
              </a:pPr>
              <a:r>
                <a:rPr lang="en-GB" sz="825" b="1" dirty="0">
                  <a:solidFill>
                    <a:schemeClr val="bg1"/>
                  </a:solidFill>
                  <a:latin typeface="Helvetica" panose="020B0604020202020204" pitchFamily="34" charset="0"/>
                  <a:cs typeface="Helvetica" panose="020B0604020202020204" pitchFamily="34" charset="0"/>
                </a:rPr>
                <a:t>38,900</a:t>
              </a:r>
              <a:br>
                <a:rPr lang="en-GB" sz="825" b="1" dirty="0">
                  <a:solidFill>
                    <a:schemeClr val="bg1"/>
                  </a:solidFill>
                  <a:latin typeface="Helvetica" panose="020B0604020202020204" pitchFamily="34" charset="0"/>
                  <a:cs typeface="Helvetica" panose="020B0604020202020204" pitchFamily="34" charset="0"/>
                </a:rPr>
              </a:br>
              <a:r>
                <a:rPr lang="en-GB" sz="825" b="1" dirty="0">
                  <a:solidFill>
                    <a:schemeClr val="bg1"/>
                  </a:solidFill>
                  <a:latin typeface="Helvetica" panose="020B0604020202020204" pitchFamily="34" charset="0"/>
                  <a:cs typeface="Helvetica" panose="020B0604020202020204" pitchFamily="34" charset="0"/>
                </a:rPr>
                <a:t>Vertebral</a:t>
              </a:r>
              <a:br>
                <a:rPr lang="en-GB" sz="825" b="1" dirty="0">
                  <a:solidFill>
                    <a:prstClr val="white"/>
                  </a:solidFill>
                  <a:latin typeface="Helvetica" panose="020B0604020202020204" pitchFamily="34" charset="0"/>
                  <a:cs typeface="Helvetica" panose="020B0604020202020204" pitchFamily="34" charset="0"/>
                </a:rPr>
              </a:br>
              <a:endParaRPr lang="en-GB" sz="825" b="1" dirty="0">
                <a:solidFill>
                  <a:prstClr val="white"/>
                </a:solidFill>
                <a:latin typeface="Helvetica" panose="020B0604020202020204" pitchFamily="34" charset="0"/>
                <a:cs typeface="Helvetica" panose="020B0604020202020204" pitchFamily="34" charset="0"/>
              </a:endParaRPr>
            </a:p>
          </p:txBody>
        </p:sp>
        <p:sp>
          <p:nvSpPr>
            <p:cNvPr id="32" name="Text Box 36">
              <a:extLst>
                <a:ext uri="{FF2B5EF4-FFF2-40B4-BE49-F238E27FC236}">
                  <a16:creationId xmlns:a16="http://schemas.microsoft.com/office/drawing/2014/main" id="{A0A376FE-9F69-47C3-9B21-023EC68081A4}"/>
                </a:ext>
              </a:extLst>
            </p:cNvPr>
            <p:cNvSpPr txBox="1">
              <a:spLocks noChangeArrowheads="1"/>
            </p:cNvSpPr>
            <p:nvPr/>
          </p:nvSpPr>
          <p:spPr bwMode="auto">
            <a:xfrm>
              <a:off x="1363" y="2135"/>
              <a:ext cx="571" cy="373"/>
            </a:xfrm>
            <a:prstGeom prst="rect">
              <a:avLst/>
            </a:prstGeom>
            <a:solidFill>
              <a:srgbClr val="BFBBDB"/>
            </a:solidFill>
            <a:ln w="9525">
              <a:solidFill>
                <a:srgbClr val="000000"/>
              </a:solidFill>
              <a:miter lim="800000"/>
              <a:headEnd/>
              <a:tailEnd/>
            </a:ln>
            <a:extLst/>
          </p:spPr>
          <p:txBody>
            <a:bodyPr lIns="67770" tIns="33210" rIns="67770" bIns="33210">
              <a:spAutoFit/>
            </a:bodyPr>
            <a:lstStyle>
              <a:lvl1pPr eaLnBrk="0" hangingPunct="0">
                <a:tabLst>
                  <a:tab pos="723900" algn="l"/>
                  <a:tab pos="1447800" algn="l"/>
                </a:tabLst>
                <a:defRPr sz="1100">
                  <a:solidFill>
                    <a:schemeClr val="tx1"/>
                  </a:solidFill>
                  <a:latin typeface="Arial" pitchFamily="34" charset="0"/>
                  <a:ea typeface="ヒラギノ角ゴ Pro W3"/>
                  <a:cs typeface="ヒラギノ角ゴ Pro W3"/>
                </a:defRPr>
              </a:lvl1pPr>
              <a:lvl2pPr marL="742950" indent="-285750" eaLnBrk="0" hangingPunct="0">
                <a:tabLst>
                  <a:tab pos="723900" algn="l"/>
                  <a:tab pos="1447800" algn="l"/>
                </a:tabLst>
                <a:defRPr sz="1100">
                  <a:solidFill>
                    <a:schemeClr val="tx1"/>
                  </a:solidFill>
                  <a:latin typeface="Arial" pitchFamily="34" charset="0"/>
                  <a:ea typeface="ヒラギノ角ゴ Pro W3"/>
                  <a:cs typeface="ヒラギノ角ゴ Pro W3"/>
                </a:defRPr>
              </a:lvl2pPr>
              <a:lvl3pPr marL="1143000" indent="-228600" eaLnBrk="0" hangingPunct="0">
                <a:tabLst>
                  <a:tab pos="723900" algn="l"/>
                  <a:tab pos="1447800" algn="l"/>
                </a:tabLst>
                <a:defRPr sz="1100">
                  <a:solidFill>
                    <a:schemeClr val="tx1"/>
                  </a:solidFill>
                  <a:latin typeface="Arial" pitchFamily="34" charset="0"/>
                  <a:ea typeface="ヒラギノ角ゴ Pro W3"/>
                  <a:cs typeface="ヒラギノ角ゴ Pro W3"/>
                </a:defRPr>
              </a:lvl3pPr>
              <a:lvl4pPr marL="1600200" indent="-228600" eaLnBrk="0" hangingPunct="0">
                <a:tabLst>
                  <a:tab pos="723900" algn="l"/>
                  <a:tab pos="1447800" algn="l"/>
                </a:tabLst>
                <a:defRPr sz="1100">
                  <a:solidFill>
                    <a:schemeClr val="tx1"/>
                  </a:solidFill>
                  <a:latin typeface="Arial" pitchFamily="34" charset="0"/>
                  <a:ea typeface="ヒラギノ角ゴ Pro W3"/>
                  <a:cs typeface="ヒラギノ角ゴ Pro W3"/>
                </a:defRPr>
              </a:lvl4pPr>
              <a:lvl5pPr marL="2057400" indent="-228600" eaLnBrk="0" hangingPunct="0">
                <a:tabLst>
                  <a:tab pos="723900" algn="l"/>
                  <a:tab pos="1447800" algn="l"/>
                </a:tabLst>
                <a:defRPr sz="1100">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tabLst>
                  <a:tab pos="723900" algn="l"/>
                  <a:tab pos="1447800" algn="l"/>
                </a:tabLst>
                <a:defRPr sz="1100">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tabLst>
                  <a:tab pos="723900" algn="l"/>
                  <a:tab pos="1447800" algn="l"/>
                </a:tabLst>
                <a:defRPr sz="1100">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tabLst>
                  <a:tab pos="723900" algn="l"/>
                  <a:tab pos="1447800" algn="l"/>
                </a:tabLst>
                <a:defRPr sz="1100">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tabLst>
                  <a:tab pos="723900" algn="l"/>
                  <a:tab pos="1447800" algn="l"/>
                </a:tabLst>
                <a:defRPr sz="1100">
                  <a:solidFill>
                    <a:schemeClr val="tx1"/>
                  </a:solidFill>
                  <a:latin typeface="Arial" pitchFamily="34" charset="0"/>
                  <a:ea typeface="ヒラギノ角ゴ Pro W3"/>
                  <a:cs typeface="ヒラギノ角ゴ Pro W3"/>
                </a:defRPr>
              </a:lvl9pPr>
            </a:lstStyle>
            <a:p>
              <a:pPr algn="ctr" defTabSz="685800" fontAlgn="base">
                <a:lnSpc>
                  <a:spcPct val="80000"/>
                </a:lnSpc>
                <a:spcBef>
                  <a:spcPct val="0"/>
                </a:spcBef>
                <a:spcAft>
                  <a:spcPct val="0"/>
                </a:spcAft>
                <a:buClr>
                  <a:srgbClr val="FFFFFF"/>
                </a:buClr>
                <a:buSzPct val="50000"/>
                <a:tabLst>
                  <a:tab pos="542925" algn="l"/>
                  <a:tab pos="1085850" algn="l"/>
                </a:tabLst>
              </a:pPr>
              <a:r>
                <a:rPr lang="en-GB" sz="825" b="1" dirty="0">
                  <a:solidFill>
                    <a:schemeClr val="bg1"/>
                  </a:solidFill>
                  <a:latin typeface="Helvetica" panose="020B0604020202020204" pitchFamily="34" charset="0"/>
                  <a:cs typeface="Helvetica" panose="020B0604020202020204" pitchFamily="34" charset="0"/>
                </a:rPr>
                <a:t>32,700</a:t>
              </a:r>
              <a:br>
                <a:rPr lang="en-GB" sz="825" b="1" dirty="0">
                  <a:solidFill>
                    <a:prstClr val="white"/>
                  </a:solidFill>
                  <a:latin typeface="Helvetica" panose="020B0604020202020204" pitchFamily="34" charset="0"/>
                  <a:cs typeface="Helvetica" panose="020B0604020202020204" pitchFamily="34" charset="0"/>
                </a:rPr>
              </a:br>
              <a:r>
                <a:rPr lang="en-GB" sz="825" b="1" dirty="0">
                  <a:solidFill>
                    <a:schemeClr val="bg1"/>
                  </a:solidFill>
                  <a:latin typeface="Helvetica" panose="020B0604020202020204" pitchFamily="34" charset="0"/>
                  <a:cs typeface="Helvetica" panose="020B0604020202020204" pitchFamily="34" charset="0"/>
                </a:rPr>
                <a:t>Wrist</a:t>
              </a:r>
              <a:br>
                <a:rPr lang="en-GB" sz="825" b="1" dirty="0">
                  <a:solidFill>
                    <a:prstClr val="white"/>
                  </a:solidFill>
                  <a:latin typeface="Helvetica" panose="020B0604020202020204" pitchFamily="34" charset="0"/>
                  <a:cs typeface="Helvetica" panose="020B0604020202020204" pitchFamily="34" charset="0"/>
                </a:rPr>
              </a:br>
              <a:endParaRPr lang="en-GB" sz="825" b="1" dirty="0">
                <a:solidFill>
                  <a:prstClr val="white"/>
                </a:solidFill>
                <a:latin typeface="Helvetica" panose="020B0604020202020204" pitchFamily="34" charset="0"/>
                <a:cs typeface="Helvetica" panose="020B0604020202020204" pitchFamily="34" charset="0"/>
              </a:endParaRPr>
            </a:p>
          </p:txBody>
        </p:sp>
        <p:sp>
          <p:nvSpPr>
            <p:cNvPr id="33" name="Text Box 37">
              <a:extLst>
                <a:ext uri="{FF2B5EF4-FFF2-40B4-BE49-F238E27FC236}">
                  <a16:creationId xmlns:a16="http://schemas.microsoft.com/office/drawing/2014/main" id="{D02BE7D8-7BA6-4840-9C0C-D27121217F8D}"/>
                </a:ext>
              </a:extLst>
            </p:cNvPr>
            <p:cNvSpPr txBox="1">
              <a:spLocks noChangeArrowheads="1"/>
            </p:cNvSpPr>
            <p:nvPr/>
          </p:nvSpPr>
          <p:spPr bwMode="auto">
            <a:xfrm>
              <a:off x="1364" y="2667"/>
              <a:ext cx="571" cy="296"/>
            </a:xfrm>
            <a:prstGeom prst="rect">
              <a:avLst/>
            </a:prstGeom>
            <a:solidFill>
              <a:srgbClr val="EAE9F3"/>
            </a:solidFill>
            <a:ln w="9525">
              <a:solidFill>
                <a:srgbClr val="000000"/>
              </a:solidFill>
              <a:miter lim="800000"/>
              <a:headEnd/>
              <a:tailEnd/>
            </a:ln>
            <a:extLst/>
          </p:spPr>
          <p:txBody>
            <a:bodyPr wrap="square" lIns="67770" tIns="33210" rIns="67770" bIns="33210">
              <a:spAutoFit/>
            </a:bodyPr>
            <a:lstStyle>
              <a:lvl1pPr eaLnBrk="0" hangingPunct="0">
                <a:tabLst>
                  <a:tab pos="723900" algn="l"/>
                  <a:tab pos="1447800" algn="l"/>
                </a:tabLst>
                <a:defRPr sz="1100">
                  <a:solidFill>
                    <a:schemeClr val="tx1"/>
                  </a:solidFill>
                  <a:latin typeface="Arial" pitchFamily="34" charset="0"/>
                  <a:ea typeface="ヒラギノ角ゴ Pro W3"/>
                  <a:cs typeface="ヒラギノ角ゴ Pro W3"/>
                </a:defRPr>
              </a:lvl1pPr>
              <a:lvl2pPr marL="742950" indent="-285750" eaLnBrk="0" hangingPunct="0">
                <a:tabLst>
                  <a:tab pos="723900" algn="l"/>
                  <a:tab pos="1447800" algn="l"/>
                </a:tabLst>
                <a:defRPr sz="1100">
                  <a:solidFill>
                    <a:schemeClr val="tx1"/>
                  </a:solidFill>
                  <a:latin typeface="Arial" pitchFamily="34" charset="0"/>
                  <a:ea typeface="ヒラギノ角ゴ Pro W3"/>
                  <a:cs typeface="ヒラギノ角ゴ Pro W3"/>
                </a:defRPr>
              </a:lvl2pPr>
              <a:lvl3pPr marL="1143000" indent="-228600" eaLnBrk="0" hangingPunct="0">
                <a:tabLst>
                  <a:tab pos="723900" algn="l"/>
                  <a:tab pos="1447800" algn="l"/>
                </a:tabLst>
                <a:defRPr sz="1100">
                  <a:solidFill>
                    <a:schemeClr val="tx1"/>
                  </a:solidFill>
                  <a:latin typeface="Arial" pitchFamily="34" charset="0"/>
                  <a:ea typeface="ヒラギノ角ゴ Pro W3"/>
                  <a:cs typeface="ヒラギノ角ゴ Pro W3"/>
                </a:defRPr>
              </a:lvl3pPr>
              <a:lvl4pPr marL="1600200" indent="-228600" eaLnBrk="0" hangingPunct="0">
                <a:tabLst>
                  <a:tab pos="723900" algn="l"/>
                  <a:tab pos="1447800" algn="l"/>
                </a:tabLst>
                <a:defRPr sz="1100">
                  <a:solidFill>
                    <a:schemeClr val="tx1"/>
                  </a:solidFill>
                  <a:latin typeface="Arial" pitchFamily="34" charset="0"/>
                  <a:ea typeface="ヒラギノ角ゴ Pro W3"/>
                  <a:cs typeface="ヒラギノ角ゴ Pro W3"/>
                </a:defRPr>
              </a:lvl4pPr>
              <a:lvl5pPr marL="2057400" indent="-228600" eaLnBrk="0" hangingPunct="0">
                <a:tabLst>
                  <a:tab pos="723900" algn="l"/>
                  <a:tab pos="1447800" algn="l"/>
                </a:tabLst>
                <a:defRPr sz="1100">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tabLst>
                  <a:tab pos="723900" algn="l"/>
                  <a:tab pos="1447800" algn="l"/>
                </a:tabLst>
                <a:defRPr sz="1100">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tabLst>
                  <a:tab pos="723900" algn="l"/>
                  <a:tab pos="1447800" algn="l"/>
                </a:tabLst>
                <a:defRPr sz="1100">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tabLst>
                  <a:tab pos="723900" algn="l"/>
                  <a:tab pos="1447800" algn="l"/>
                </a:tabLst>
                <a:defRPr sz="1100">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tabLst>
                  <a:tab pos="723900" algn="l"/>
                  <a:tab pos="1447800" algn="l"/>
                </a:tabLst>
                <a:defRPr sz="1100">
                  <a:solidFill>
                    <a:schemeClr val="tx1"/>
                  </a:solidFill>
                  <a:latin typeface="Arial" pitchFamily="34" charset="0"/>
                  <a:ea typeface="ヒラギノ角ゴ Pro W3"/>
                  <a:cs typeface="ヒラギノ角ゴ Pro W3"/>
                </a:defRPr>
              </a:lvl9pPr>
            </a:lstStyle>
            <a:p>
              <a:pPr algn="ctr" defTabSz="685800" fontAlgn="base">
                <a:spcBef>
                  <a:spcPct val="0"/>
                </a:spcBef>
                <a:spcAft>
                  <a:spcPct val="0"/>
                </a:spcAft>
                <a:buClr>
                  <a:srgbClr val="FFFFFF"/>
                </a:buClr>
                <a:buSzPct val="50000"/>
                <a:tabLst>
                  <a:tab pos="542925" algn="l"/>
                  <a:tab pos="1085850" algn="l"/>
                </a:tabLst>
              </a:pPr>
              <a:r>
                <a:rPr lang="en-GB" sz="750" b="1" dirty="0">
                  <a:solidFill>
                    <a:schemeClr val="bg1"/>
                  </a:solidFill>
                  <a:latin typeface="Helvetica" panose="020B0604020202020204" pitchFamily="34" charset="0"/>
                  <a:cs typeface="Helvetica" panose="020B0604020202020204" pitchFamily="34" charset="0"/>
                </a:rPr>
                <a:t>10,300</a:t>
              </a:r>
            </a:p>
            <a:p>
              <a:pPr algn="ctr" defTabSz="685800" fontAlgn="base">
                <a:spcBef>
                  <a:spcPct val="0"/>
                </a:spcBef>
                <a:spcAft>
                  <a:spcPct val="0"/>
                </a:spcAft>
                <a:buClr>
                  <a:srgbClr val="FFFFFF"/>
                </a:buClr>
                <a:buSzPct val="50000"/>
                <a:tabLst>
                  <a:tab pos="542925" algn="l"/>
                  <a:tab pos="1085850" algn="l"/>
                </a:tabLst>
              </a:pPr>
              <a:r>
                <a:rPr lang="en-GB" sz="750" b="1" dirty="0">
                  <a:solidFill>
                    <a:schemeClr val="bg1"/>
                  </a:solidFill>
                  <a:latin typeface="Helvetica" panose="020B0604020202020204" pitchFamily="34" charset="0"/>
                  <a:cs typeface="Helvetica" panose="020B0604020202020204" pitchFamily="34" charset="0"/>
                </a:rPr>
                <a:t>Pelvis</a:t>
              </a:r>
            </a:p>
          </p:txBody>
        </p:sp>
        <p:sp>
          <p:nvSpPr>
            <p:cNvPr id="34" name="Text Box 38">
              <a:extLst>
                <a:ext uri="{FF2B5EF4-FFF2-40B4-BE49-F238E27FC236}">
                  <a16:creationId xmlns:a16="http://schemas.microsoft.com/office/drawing/2014/main" id="{C4966262-9AB5-48AF-A4AE-A3CEC0746481}"/>
                </a:ext>
              </a:extLst>
            </p:cNvPr>
            <p:cNvSpPr txBox="1">
              <a:spLocks noChangeArrowheads="1"/>
            </p:cNvSpPr>
            <p:nvPr/>
          </p:nvSpPr>
          <p:spPr bwMode="auto">
            <a:xfrm>
              <a:off x="1364" y="2449"/>
              <a:ext cx="571" cy="272"/>
            </a:xfrm>
            <a:prstGeom prst="rect">
              <a:avLst/>
            </a:prstGeom>
            <a:solidFill>
              <a:srgbClr val="D3D0E6"/>
            </a:solidFill>
            <a:ln w="9525">
              <a:solidFill>
                <a:srgbClr val="000000"/>
              </a:solidFill>
              <a:miter lim="800000"/>
              <a:headEnd/>
              <a:tailEnd/>
            </a:ln>
            <a:extLst/>
          </p:spPr>
          <p:txBody>
            <a:bodyPr lIns="67770" tIns="33210" rIns="67770" bIns="33210">
              <a:spAutoFit/>
            </a:bodyPr>
            <a:lstStyle>
              <a:lvl1pPr eaLnBrk="0" hangingPunct="0">
                <a:tabLst>
                  <a:tab pos="723900" algn="l"/>
                  <a:tab pos="1447800" algn="l"/>
                </a:tabLst>
                <a:defRPr sz="1100">
                  <a:solidFill>
                    <a:schemeClr val="tx1"/>
                  </a:solidFill>
                  <a:latin typeface="Arial" pitchFamily="34" charset="0"/>
                  <a:ea typeface="ヒラギノ角ゴ Pro W3"/>
                  <a:cs typeface="ヒラギノ角ゴ Pro W3"/>
                </a:defRPr>
              </a:lvl1pPr>
              <a:lvl2pPr marL="742950" indent="-285750" eaLnBrk="0" hangingPunct="0">
                <a:tabLst>
                  <a:tab pos="723900" algn="l"/>
                  <a:tab pos="1447800" algn="l"/>
                </a:tabLst>
                <a:defRPr sz="1100">
                  <a:solidFill>
                    <a:schemeClr val="tx1"/>
                  </a:solidFill>
                  <a:latin typeface="Arial" pitchFamily="34" charset="0"/>
                  <a:ea typeface="ヒラギノ角ゴ Pro W3"/>
                  <a:cs typeface="ヒラギノ角ゴ Pro W3"/>
                </a:defRPr>
              </a:lvl2pPr>
              <a:lvl3pPr marL="1143000" indent="-228600" eaLnBrk="0" hangingPunct="0">
                <a:tabLst>
                  <a:tab pos="723900" algn="l"/>
                  <a:tab pos="1447800" algn="l"/>
                </a:tabLst>
                <a:defRPr sz="1100">
                  <a:solidFill>
                    <a:schemeClr val="tx1"/>
                  </a:solidFill>
                  <a:latin typeface="Arial" pitchFamily="34" charset="0"/>
                  <a:ea typeface="ヒラギノ角ゴ Pro W3"/>
                  <a:cs typeface="ヒラギノ角ゴ Pro W3"/>
                </a:defRPr>
              </a:lvl3pPr>
              <a:lvl4pPr marL="1600200" indent="-228600" eaLnBrk="0" hangingPunct="0">
                <a:tabLst>
                  <a:tab pos="723900" algn="l"/>
                  <a:tab pos="1447800" algn="l"/>
                </a:tabLst>
                <a:defRPr sz="1100">
                  <a:solidFill>
                    <a:schemeClr val="tx1"/>
                  </a:solidFill>
                  <a:latin typeface="Arial" pitchFamily="34" charset="0"/>
                  <a:ea typeface="ヒラギノ角ゴ Pro W3"/>
                  <a:cs typeface="ヒラギノ角ゴ Pro W3"/>
                </a:defRPr>
              </a:lvl4pPr>
              <a:lvl5pPr marL="2057400" indent="-228600" eaLnBrk="0" hangingPunct="0">
                <a:tabLst>
                  <a:tab pos="723900" algn="l"/>
                  <a:tab pos="1447800" algn="l"/>
                </a:tabLst>
                <a:defRPr sz="1100">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tabLst>
                  <a:tab pos="723900" algn="l"/>
                  <a:tab pos="1447800" algn="l"/>
                </a:tabLst>
                <a:defRPr sz="1100">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tabLst>
                  <a:tab pos="723900" algn="l"/>
                  <a:tab pos="1447800" algn="l"/>
                </a:tabLst>
                <a:defRPr sz="1100">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tabLst>
                  <a:tab pos="723900" algn="l"/>
                  <a:tab pos="1447800" algn="l"/>
                </a:tabLst>
                <a:defRPr sz="1100">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tabLst>
                  <a:tab pos="723900" algn="l"/>
                  <a:tab pos="1447800" algn="l"/>
                </a:tabLst>
                <a:defRPr sz="1100">
                  <a:solidFill>
                    <a:schemeClr val="tx1"/>
                  </a:solidFill>
                  <a:latin typeface="Arial" pitchFamily="34" charset="0"/>
                  <a:ea typeface="ヒラギノ角ゴ Pro W3"/>
                  <a:cs typeface="ヒラギノ角ゴ Pro W3"/>
                </a:defRPr>
              </a:lvl9pPr>
            </a:lstStyle>
            <a:p>
              <a:pPr algn="ctr" defTabSz="685800" fontAlgn="base">
                <a:lnSpc>
                  <a:spcPct val="80000"/>
                </a:lnSpc>
                <a:spcBef>
                  <a:spcPct val="0"/>
                </a:spcBef>
                <a:spcAft>
                  <a:spcPct val="0"/>
                </a:spcAft>
                <a:buClr>
                  <a:srgbClr val="FFFFFF"/>
                </a:buClr>
                <a:buSzPct val="50000"/>
                <a:tabLst>
                  <a:tab pos="542925" algn="l"/>
                  <a:tab pos="1085850" algn="l"/>
                </a:tabLst>
              </a:pPr>
              <a:r>
                <a:rPr lang="en-GB" sz="825" b="1" dirty="0">
                  <a:solidFill>
                    <a:schemeClr val="bg1"/>
                  </a:solidFill>
                  <a:latin typeface="Helvetica" panose="020B0604020202020204" pitchFamily="34" charset="0"/>
                  <a:cs typeface="Helvetica" panose="020B0604020202020204" pitchFamily="34" charset="0"/>
                </a:rPr>
                <a:t>30,000</a:t>
              </a:r>
              <a:br>
                <a:rPr lang="en-GB" sz="825" b="1" dirty="0">
                  <a:solidFill>
                    <a:schemeClr val="bg1"/>
                  </a:solidFill>
                  <a:latin typeface="Helvetica" panose="020B0604020202020204" pitchFamily="34" charset="0"/>
                  <a:cs typeface="Helvetica" panose="020B0604020202020204" pitchFamily="34" charset="0"/>
                </a:rPr>
              </a:br>
              <a:r>
                <a:rPr lang="en-GB" sz="825" b="1" dirty="0">
                  <a:solidFill>
                    <a:schemeClr val="bg1"/>
                  </a:solidFill>
                  <a:latin typeface="Helvetica" panose="020B0604020202020204" pitchFamily="34" charset="0"/>
                  <a:cs typeface="Helvetica" panose="020B0604020202020204" pitchFamily="34" charset="0"/>
                </a:rPr>
                <a:t>Hip</a:t>
              </a:r>
              <a:r>
                <a:rPr lang="en-GB" sz="825" b="1" baseline="30000" dirty="0">
                  <a:solidFill>
                    <a:prstClr val="black">
                      <a:lumMod val="65000"/>
                      <a:lumOff val="35000"/>
                    </a:prstClr>
                  </a:solidFill>
                  <a:latin typeface="Helvetica" panose="020B0604020202020204" pitchFamily="34" charset="0"/>
                  <a:cs typeface="Helvetica" panose="020B0604020202020204" pitchFamily="34" charset="0"/>
                </a:rPr>
                <a:t>*</a:t>
              </a:r>
            </a:p>
          </p:txBody>
        </p:sp>
        <p:sp>
          <p:nvSpPr>
            <p:cNvPr id="35" name="AutoShape 15">
              <a:extLst>
                <a:ext uri="{FF2B5EF4-FFF2-40B4-BE49-F238E27FC236}">
                  <a16:creationId xmlns:a16="http://schemas.microsoft.com/office/drawing/2014/main" id="{5C217710-979A-4857-9D5C-917D525707B7}"/>
                </a:ext>
              </a:extLst>
            </p:cNvPr>
            <p:cNvSpPr>
              <a:spLocks noChangeArrowheads="1"/>
            </p:cNvSpPr>
            <p:nvPr/>
          </p:nvSpPr>
          <p:spPr bwMode="auto">
            <a:xfrm>
              <a:off x="2968" y="2592"/>
              <a:ext cx="580" cy="363"/>
            </a:xfrm>
            <a:prstGeom prst="roundRect">
              <a:avLst>
                <a:gd name="adj" fmla="val 477"/>
              </a:avLst>
            </a:prstGeom>
            <a:solidFill>
              <a:srgbClr val="F7C15F"/>
            </a:solidFill>
            <a:ln w="12700">
              <a:solidFill>
                <a:schemeClr val="tx1"/>
              </a:solidFill>
              <a:round/>
              <a:headEnd/>
              <a:tailEnd/>
            </a:ln>
            <a:effectLst>
              <a:outerShdw dist="35921" dir="2700000" algn="ctr" rotWithShape="0">
                <a:srgbClr val="808080"/>
              </a:outerShdw>
            </a:effectLst>
          </p:spPr>
          <p:txBody>
            <a:bodyPr wrap="none" anchor="ctr"/>
            <a:lstStyle/>
            <a:p>
              <a:pPr algn="ctr" defTabSz="685800" fontAlgn="base">
                <a:lnSpc>
                  <a:spcPct val="90000"/>
                </a:lnSpc>
                <a:spcBef>
                  <a:spcPct val="50000"/>
                </a:spcBef>
                <a:spcAft>
                  <a:spcPct val="0"/>
                </a:spcAft>
              </a:pPr>
              <a:endParaRPr lang="en-CA" sz="975" b="1" dirty="0">
                <a:solidFill>
                  <a:prstClr val="black">
                    <a:lumMod val="50000"/>
                    <a:lumOff val="50000"/>
                  </a:prstClr>
                </a:solidFill>
                <a:latin typeface="Helvetica" panose="020B0604020202020204" pitchFamily="34" charset="0"/>
                <a:cs typeface="Helvetica" panose="020B0604020202020204" pitchFamily="34" charset="0"/>
              </a:endParaRPr>
            </a:p>
          </p:txBody>
        </p:sp>
        <p:sp>
          <p:nvSpPr>
            <p:cNvPr id="36" name="AutoShape 25">
              <a:extLst>
                <a:ext uri="{FF2B5EF4-FFF2-40B4-BE49-F238E27FC236}">
                  <a16:creationId xmlns:a16="http://schemas.microsoft.com/office/drawing/2014/main" id="{35F903CB-167F-4676-A7A8-625FFDB8EB73}"/>
                </a:ext>
              </a:extLst>
            </p:cNvPr>
            <p:cNvSpPr>
              <a:spLocks noChangeArrowheads="1"/>
            </p:cNvSpPr>
            <p:nvPr/>
          </p:nvSpPr>
          <p:spPr bwMode="auto">
            <a:xfrm>
              <a:off x="3742" y="2718"/>
              <a:ext cx="578" cy="246"/>
            </a:xfrm>
            <a:prstGeom prst="roundRect">
              <a:avLst>
                <a:gd name="adj" fmla="val 593"/>
              </a:avLst>
            </a:prstGeom>
            <a:solidFill>
              <a:srgbClr val="F9CB77">
                <a:alpha val="84706"/>
              </a:srgbClr>
            </a:solidFill>
            <a:ln w="15418">
              <a:solidFill>
                <a:schemeClr val="tx1"/>
              </a:solidFill>
              <a:round/>
              <a:headEnd/>
              <a:tailEnd/>
            </a:ln>
            <a:effectLst>
              <a:outerShdw dist="35921" dir="2700000" algn="ctr" rotWithShape="0">
                <a:srgbClr val="808080"/>
              </a:outerShdw>
            </a:effectLst>
          </p:spPr>
          <p:txBody>
            <a:bodyPr wrap="none" anchor="ctr"/>
            <a:lstStyle/>
            <a:p>
              <a:pPr algn="ctr" defTabSz="685800" fontAlgn="base">
                <a:lnSpc>
                  <a:spcPct val="90000"/>
                </a:lnSpc>
                <a:spcBef>
                  <a:spcPct val="50000"/>
                </a:spcBef>
                <a:spcAft>
                  <a:spcPct val="0"/>
                </a:spcAft>
              </a:pPr>
              <a:endParaRPr lang="en-CA" sz="975" b="1" dirty="0">
                <a:solidFill>
                  <a:prstClr val="black">
                    <a:lumMod val="50000"/>
                    <a:lumOff val="50000"/>
                  </a:prstClr>
                </a:solidFill>
                <a:latin typeface="Helvetica" panose="020B0604020202020204" pitchFamily="34" charset="0"/>
                <a:cs typeface="Helvetica" panose="020B0604020202020204" pitchFamily="34" charset="0"/>
              </a:endParaRPr>
            </a:p>
          </p:txBody>
        </p:sp>
        <p:sp>
          <p:nvSpPr>
            <p:cNvPr id="37" name="Text Box 34">
              <a:extLst>
                <a:ext uri="{FF2B5EF4-FFF2-40B4-BE49-F238E27FC236}">
                  <a16:creationId xmlns:a16="http://schemas.microsoft.com/office/drawing/2014/main" id="{B16D2BF5-2630-41CB-A471-3D7391513EB0}"/>
                </a:ext>
              </a:extLst>
            </p:cNvPr>
            <p:cNvSpPr txBox="1">
              <a:spLocks noChangeArrowheads="1"/>
            </p:cNvSpPr>
            <p:nvPr/>
          </p:nvSpPr>
          <p:spPr bwMode="auto">
            <a:xfrm>
              <a:off x="1319" y="1281"/>
              <a:ext cx="667"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tabLst>
                  <a:tab pos="723900" algn="l"/>
                </a:tabLst>
                <a:defRPr sz="1100">
                  <a:solidFill>
                    <a:schemeClr val="tx1"/>
                  </a:solidFill>
                  <a:latin typeface="Arial" pitchFamily="34" charset="0"/>
                  <a:ea typeface="ヒラギノ角ゴ Pro W3"/>
                  <a:cs typeface="ヒラギノ角ゴ Pro W3"/>
                </a:defRPr>
              </a:lvl1pPr>
              <a:lvl2pPr marL="742950" indent="-285750" eaLnBrk="0" hangingPunct="0">
                <a:tabLst>
                  <a:tab pos="723900" algn="l"/>
                </a:tabLst>
                <a:defRPr sz="1100">
                  <a:solidFill>
                    <a:schemeClr val="tx1"/>
                  </a:solidFill>
                  <a:latin typeface="Arial" pitchFamily="34" charset="0"/>
                  <a:ea typeface="ヒラギノ角ゴ Pro W3"/>
                  <a:cs typeface="ヒラギノ角ゴ Pro W3"/>
                </a:defRPr>
              </a:lvl2pPr>
              <a:lvl3pPr marL="1143000" indent="-228600" eaLnBrk="0" hangingPunct="0">
                <a:tabLst>
                  <a:tab pos="723900" algn="l"/>
                </a:tabLst>
                <a:defRPr sz="1100">
                  <a:solidFill>
                    <a:schemeClr val="tx1"/>
                  </a:solidFill>
                  <a:latin typeface="Arial" pitchFamily="34" charset="0"/>
                  <a:ea typeface="ヒラギノ角ゴ Pro W3"/>
                  <a:cs typeface="ヒラギノ角ゴ Pro W3"/>
                </a:defRPr>
              </a:lvl3pPr>
              <a:lvl4pPr marL="1600200" indent="-228600" eaLnBrk="0" hangingPunct="0">
                <a:tabLst>
                  <a:tab pos="723900" algn="l"/>
                </a:tabLst>
                <a:defRPr sz="1100">
                  <a:solidFill>
                    <a:schemeClr val="tx1"/>
                  </a:solidFill>
                  <a:latin typeface="Arial" pitchFamily="34" charset="0"/>
                  <a:ea typeface="ヒラギノ角ゴ Pro W3"/>
                  <a:cs typeface="ヒラギノ角ゴ Pro W3"/>
                </a:defRPr>
              </a:lvl4pPr>
              <a:lvl5pPr marL="2057400" indent="-228600" eaLnBrk="0" hangingPunct="0">
                <a:tabLst>
                  <a:tab pos="723900" algn="l"/>
                </a:tabLst>
                <a:defRPr sz="1100">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9pPr>
            </a:lstStyle>
            <a:p>
              <a:pPr algn="ctr" defTabSz="685800" fontAlgn="base">
                <a:lnSpc>
                  <a:spcPct val="93000"/>
                </a:lnSpc>
                <a:spcBef>
                  <a:spcPct val="0"/>
                </a:spcBef>
                <a:spcAft>
                  <a:spcPct val="0"/>
                </a:spcAft>
                <a:buClr>
                  <a:srgbClr val="FFFFFF"/>
                </a:buClr>
                <a:buSzPct val="54000"/>
                <a:tabLst>
                  <a:tab pos="542925" algn="l"/>
                </a:tabLst>
              </a:pPr>
              <a:r>
                <a:rPr lang="en-GB" sz="1200" b="1" dirty="0">
                  <a:latin typeface="Helvetica" panose="020B0604020202020204" pitchFamily="34" charset="0"/>
                  <a:cs typeface="Helvetica" panose="020B0604020202020204" pitchFamily="34" charset="0"/>
                </a:rPr>
                <a:t>153,400</a:t>
              </a:r>
              <a:endParaRPr lang="en-GB" sz="1200" b="1" baseline="30000" dirty="0">
                <a:latin typeface="Helvetica" panose="020B0604020202020204" pitchFamily="34" charset="0"/>
                <a:cs typeface="Helvetica" panose="020B0604020202020204" pitchFamily="34" charset="0"/>
              </a:endParaRPr>
            </a:p>
          </p:txBody>
        </p:sp>
      </p:grpSp>
      <p:sp>
        <p:nvSpPr>
          <p:cNvPr id="39" name="Rectangle 38">
            <a:extLst>
              <a:ext uri="{FF2B5EF4-FFF2-40B4-BE49-F238E27FC236}">
                <a16:creationId xmlns:a16="http://schemas.microsoft.com/office/drawing/2014/main" id="{6F82D4DB-A167-457B-A24D-B49DEDDA1091}"/>
              </a:ext>
            </a:extLst>
          </p:cNvPr>
          <p:cNvSpPr/>
          <p:nvPr/>
        </p:nvSpPr>
        <p:spPr>
          <a:xfrm>
            <a:off x="227353" y="6299573"/>
            <a:ext cx="6905530" cy="369332"/>
          </a:xfrm>
          <a:prstGeom prst="rect">
            <a:avLst/>
          </a:prstGeom>
        </p:spPr>
        <p:txBody>
          <a:bodyPr wrap="square">
            <a:spAutoFit/>
          </a:bodyPr>
          <a:lstStyle/>
          <a:p>
            <a:pPr defTabSz="685800" fontAlgn="base">
              <a:spcBef>
                <a:spcPct val="0"/>
              </a:spcBef>
              <a:spcAft>
                <a:spcPct val="0"/>
              </a:spcAft>
            </a:pPr>
            <a:r>
              <a:rPr lang="en-CA" sz="900" dirty="0">
                <a:latin typeface="Helvetica" panose="020B0604020202020204" pitchFamily="34" charset="0"/>
                <a:cs typeface="Helvetica" panose="020B0604020202020204" pitchFamily="34" charset="0"/>
              </a:rPr>
              <a:t>1. Leslie WD, et al. </a:t>
            </a:r>
            <a:r>
              <a:rPr lang="en-CA" sz="900" i="1" dirty="0">
                <a:latin typeface="Helvetica" panose="020B0604020202020204" pitchFamily="34" charset="0"/>
                <a:cs typeface="Helvetica" panose="020B0604020202020204" pitchFamily="34" charset="0"/>
              </a:rPr>
              <a:t>Osteoporos Int . </a:t>
            </a:r>
            <a:r>
              <a:rPr lang="en-CA" sz="900" dirty="0">
                <a:latin typeface="Helvetica" panose="020B0604020202020204" pitchFamily="34" charset="0"/>
                <a:cs typeface="Helvetica" panose="020B0604020202020204" pitchFamily="34" charset="0"/>
              </a:rPr>
              <a:t>2010; 21:1317‐1322; 2. Burge J, et al. </a:t>
            </a:r>
            <a:r>
              <a:rPr lang="en-CA" sz="900" i="1" dirty="0">
                <a:latin typeface="Helvetica" panose="020B0604020202020204" pitchFamily="34" charset="0"/>
                <a:cs typeface="Helvetica" panose="020B0604020202020204" pitchFamily="34" charset="0"/>
              </a:rPr>
              <a:t>J Bone Miner Res. </a:t>
            </a:r>
            <a:r>
              <a:rPr lang="en-CA" sz="900" dirty="0">
                <a:latin typeface="Helvetica" panose="020B0604020202020204" pitchFamily="34" charset="0"/>
                <a:cs typeface="Helvetica" panose="020B0604020202020204" pitchFamily="34" charset="0"/>
              </a:rPr>
              <a:t>2007;22:465-475; </a:t>
            </a:r>
          </a:p>
          <a:p>
            <a:pPr defTabSz="685800" fontAlgn="base">
              <a:spcBef>
                <a:spcPct val="0"/>
              </a:spcBef>
              <a:spcAft>
                <a:spcPct val="0"/>
              </a:spcAft>
            </a:pPr>
            <a:r>
              <a:rPr lang="en-CA" sz="900" dirty="0">
                <a:latin typeface="Helvetica" panose="020B0604020202020204" pitchFamily="34" charset="0"/>
                <a:cs typeface="Helvetica" panose="020B0604020202020204" pitchFamily="34" charset="0"/>
              </a:rPr>
              <a:t>3. </a:t>
            </a:r>
            <a:r>
              <a:rPr lang="en-CA" sz="900" dirty="0">
                <a:latin typeface="Helvetica" panose="020B0604020202020204" pitchFamily="34" charset="0"/>
                <a:ea typeface="ヒラギノ角ゴ Pro W3"/>
                <a:cs typeface="Helvetica" panose="020B0604020202020204" pitchFamily="34" charset="0"/>
              </a:rPr>
              <a:t>Canadian Institute for Health Information (2009) Health Indicators. </a:t>
            </a:r>
            <a:r>
              <a:rPr lang="en-CA" sz="900" dirty="0">
                <a:latin typeface="Helvetica" panose="020B0604020202020204" pitchFamily="34" charset="0"/>
                <a:cs typeface="Helvetica" panose="020B0604020202020204" pitchFamily="34" charset="0"/>
              </a:rPr>
              <a:t>; 4. Canadian Cancer Society. 2009.</a:t>
            </a:r>
          </a:p>
        </p:txBody>
      </p:sp>
      <p:sp>
        <p:nvSpPr>
          <p:cNvPr id="42" name="Text Box 11">
            <a:extLst>
              <a:ext uri="{FF2B5EF4-FFF2-40B4-BE49-F238E27FC236}">
                <a16:creationId xmlns:a16="http://schemas.microsoft.com/office/drawing/2014/main" id="{DB5EFC30-98BD-4B2E-BDCB-A20D63FC64DD}"/>
              </a:ext>
            </a:extLst>
          </p:cNvPr>
          <p:cNvSpPr txBox="1">
            <a:spLocks noChangeArrowheads="1"/>
          </p:cNvSpPr>
          <p:nvPr/>
        </p:nvSpPr>
        <p:spPr bwMode="auto">
          <a:xfrm>
            <a:off x="5139718" y="4179254"/>
            <a:ext cx="738188" cy="17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tabLst>
                <a:tab pos="723900" algn="l"/>
              </a:tabLst>
              <a:defRPr sz="1100">
                <a:solidFill>
                  <a:schemeClr val="tx1"/>
                </a:solidFill>
                <a:latin typeface="Arial" pitchFamily="34" charset="0"/>
                <a:ea typeface="ヒラギノ角ゴ Pro W3"/>
                <a:cs typeface="ヒラギノ角ゴ Pro W3"/>
              </a:defRPr>
            </a:lvl1pPr>
            <a:lvl2pPr marL="742950" indent="-285750" eaLnBrk="0" hangingPunct="0">
              <a:tabLst>
                <a:tab pos="723900" algn="l"/>
              </a:tabLst>
              <a:defRPr sz="1100">
                <a:solidFill>
                  <a:schemeClr val="tx1"/>
                </a:solidFill>
                <a:latin typeface="Arial" pitchFamily="34" charset="0"/>
                <a:ea typeface="ヒラギノ角ゴ Pro W3"/>
                <a:cs typeface="ヒラギノ角ゴ Pro W3"/>
              </a:defRPr>
            </a:lvl2pPr>
            <a:lvl3pPr marL="1143000" indent="-228600" eaLnBrk="0" hangingPunct="0">
              <a:tabLst>
                <a:tab pos="723900" algn="l"/>
              </a:tabLst>
              <a:defRPr sz="1100">
                <a:solidFill>
                  <a:schemeClr val="tx1"/>
                </a:solidFill>
                <a:latin typeface="Arial" pitchFamily="34" charset="0"/>
                <a:ea typeface="ヒラギノ角ゴ Pro W3"/>
                <a:cs typeface="ヒラギノ角ゴ Pro W3"/>
              </a:defRPr>
            </a:lvl3pPr>
            <a:lvl4pPr marL="1600200" indent="-228600" eaLnBrk="0" hangingPunct="0">
              <a:tabLst>
                <a:tab pos="723900" algn="l"/>
              </a:tabLst>
              <a:defRPr sz="1100">
                <a:solidFill>
                  <a:schemeClr val="tx1"/>
                </a:solidFill>
                <a:latin typeface="Arial" pitchFamily="34" charset="0"/>
                <a:ea typeface="ヒラギノ角ゴ Pro W3"/>
                <a:cs typeface="ヒラギノ角ゴ Pro W3"/>
              </a:defRPr>
            </a:lvl4pPr>
            <a:lvl5pPr marL="2057400" indent="-228600" eaLnBrk="0" hangingPunct="0">
              <a:tabLst>
                <a:tab pos="723900" algn="l"/>
              </a:tabLst>
              <a:defRPr sz="1100">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tabLst>
                <a:tab pos="723900" algn="l"/>
              </a:tabLst>
              <a:defRPr sz="1100">
                <a:solidFill>
                  <a:schemeClr val="tx1"/>
                </a:solidFill>
                <a:latin typeface="Arial" pitchFamily="34" charset="0"/>
                <a:ea typeface="ヒラギノ角ゴ Pro W3"/>
                <a:cs typeface="ヒラギノ角ゴ Pro W3"/>
              </a:defRPr>
            </a:lvl9pPr>
          </a:lstStyle>
          <a:p>
            <a:pPr algn="ctr" defTabSz="685800" fontAlgn="base">
              <a:lnSpc>
                <a:spcPct val="93000"/>
              </a:lnSpc>
              <a:spcBef>
                <a:spcPct val="0"/>
              </a:spcBef>
              <a:spcAft>
                <a:spcPct val="0"/>
              </a:spcAft>
              <a:buClr>
                <a:srgbClr val="FFFFFF"/>
              </a:buClr>
              <a:buSzPct val="62000"/>
              <a:tabLst>
                <a:tab pos="542925" algn="l"/>
              </a:tabLst>
            </a:pPr>
            <a:r>
              <a:rPr lang="en-US" sz="1200" b="1" dirty="0">
                <a:latin typeface="Helvetica" panose="020B0604020202020204" pitchFamily="34" charset="0"/>
                <a:cs typeface="Helvetica" panose="020B0604020202020204" pitchFamily="34" charset="0"/>
              </a:rPr>
              <a:t>29,874</a:t>
            </a:r>
            <a:endParaRPr lang="en-GB" sz="1200" b="1" baseline="46000" dirty="0">
              <a:latin typeface="Helvetica" panose="020B0604020202020204" pitchFamily="34" charset="0"/>
              <a:cs typeface="Helvetica" panose="020B0604020202020204" pitchFamily="34" charset="0"/>
            </a:endParaRPr>
          </a:p>
        </p:txBody>
      </p:sp>
      <p:sp>
        <p:nvSpPr>
          <p:cNvPr id="43" name="Rectangle 42">
            <a:extLst>
              <a:ext uri="{FF2B5EF4-FFF2-40B4-BE49-F238E27FC236}">
                <a16:creationId xmlns:a16="http://schemas.microsoft.com/office/drawing/2014/main" id="{7486F44C-447D-45B1-9D2E-16D2629FE5BA}"/>
              </a:ext>
            </a:extLst>
          </p:cNvPr>
          <p:cNvSpPr/>
          <p:nvPr/>
        </p:nvSpPr>
        <p:spPr>
          <a:xfrm>
            <a:off x="2332641" y="5169244"/>
            <a:ext cx="5602557" cy="338554"/>
          </a:xfrm>
          <a:prstGeom prst="rect">
            <a:avLst/>
          </a:prstGeom>
        </p:spPr>
        <p:txBody>
          <a:bodyPr wrap="square">
            <a:spAutoFit/>
          </a:bodyPr>
          <a:lstStyle/>
          <a:p>
            <a:pPr marL="214313" indent="-214313" defTabSz="685800" fontAlgn="base">
              <a:spcBef>
                <a:spcPct val="0"/>
              </a:spcBef>
              <a:spcAft>
                <a:spcPct val="0"/>
              </a:spcAft>
            </a:pPr>
            <a:r>
              <a:rPr lang="en-CA" sz="800" baseline="30000" dirty="0">
                <a:latin typeface="Helvetica" panose="020B0604020202020204" pitchFamily="34" charset="0"/>
                <a:cs typeface="Helvetica" panose="020B0604020202020204" pitchFamily="34" charset="0"/>
              </a:rPr>
              <a:t>*</a:t>
            </a:r>
            <a:r>
              <a:rPr lang="en-CA" sz="800" dirty="0">
                <a:latin typeface="Helvetica" panose="020B0604020202020204" pitchFamily="34" charset="0"/>
                <a:cs typeface="Helvetica" panose="020B0604020202020204" pitchFamily="34" charset="0"/>
              </a:rPr>
              <a:t>Canadian hip fractures from (1); Non-hip fracture data extrapolated from (2).</a:t>
            </a:r>
          </a:p>
          <a:p>
            <a:pPr marL="214313" indent="-214313" defTabSz="685800" fontAlgn="base">
              <a:spcBef>
                <a:spcPct val="0"/>
              </a:spcBef>
              <a:spcAft>
                <a:spcPct val="0"/>
              </a:spcAft>
            </a:pPr>
            <a:r>
              <a:rPr lang="en-US" sz="800" baseline="30000" dirty="0">
                <a:latin typeface="Helvetica" panose="020B0604020202020204" pitchFamily="34" charset="0"/>
                <a:cs typeface="Helvetica" panose="020B0604020202020204" pitchFamily="34" charset="0"/>
              </a:rPr>
              <a:t>†</a:t>
            </a:r>
            <a:r>
              <a:rPr lang="en-US" sz="800" dirty="0">
                <a:latin typeface="Helvetica" panose="020B0604020202020204" pitchFamily="34" charset="0"/>
                <a:cs typeface="Helvetica" panose="020B0604020202020204" pitchFamily="34" charset="0"/>
              </a:rPr>
              <a:t>Other represents non-osteoporotic fractures  sites (humerus, clavicle, hands/fingers, patella, tibia, fibula).</a:t>
            </a:r>
            <a:r>
              <a:rPr lang="en-US" sz="800" baseline="30000" dirty="0">
                <a:latin typeface="Helvetica" panose="020B0604020202020204" pitchFamily="34" charset="0"/>
                <a:cs typeface="Helvetica" panose="020B0604020202020204" pitchFamily="34" charset="0"/>
              </a:rPr>
              <a:t>2</a:t>
            </a:r>
            <a:endParaRPr lang="en-CA" sz="8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709060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10"/>
          <p:cNvSpPr>
            <a:spLocks noGrp="1" noChangeArrowheads="1"/>
          </p:cNvSpPr>
          <p:nvPr>
            <p:ph type="title"/>
          </p:nvPr>
        </p:nvSpPr>
        <p:spPr>
          <a:xfrm>
            <a:off x="457200" y="228600"/>
            <a:ext cx="8229600" cy="1244600"/>
          </a:xfrm>
        </p:spPr>
        <p:txBody>
          <a:bodyPr>
            <a:noAutofit/>
          </a:bodyPr>
          <a:lstStyle/>
          <a:p>
            <a:r>
              <a:rPr lang="en-CA" dirty="0"/>
              <a:t>What is a Fragility Fracture? </a:t>
            </a:r>
          </a:p>
        </p:txBody>
      </p:sp>
      <p:sp>
        <p:nvSpPr>
          <p:cNvPr id="32772" name="Rectangle 11"/>
          <p:cNvSpPr>
            <a:spLocks noGrp="1" noChangeArrowheads="1"/>
          </p:cNvSpPr>
          <p:nvPr>
            <p:ph idx="1"/>
          </p:nvPr>
        </p:nvSpPr>
        <p:spPr>
          <a:xfrm>
            <a:off x="468313" y="1752600"/>
            <a:ext cx="6360855" cy="3546021"/>
          </a:xfrm>
        </p:spPr>
        <p:txBody>
          <a:bodyPr>
            <a:normAutofit fontScale="70000" lnSpcReduction="20000"/>
          </a:bodyPr>
          <a:lstStyle/>
          <a:p>
            <a:pPr marL="0" indent="0">
              <a:buNone/>
            </a:pPr>
            <a:r>
              <a:rPr lang="en-CA" b="1" dirty="0"/>
              <a:t>Definition of a fragility fracture*:</a:t>
            </a:r>
          </a:p>
          <a:p>
            <a:pPr marL="0" indent="0">
              <a:buNone/>
            </a:pPr>
            <a:r>
              <a:rPr lang="en-CA" dirty="0"/>
              <a:t>A fracture that occurs spontaneously or following a </a:t>
            </a:r>
            <a:r>
              <a:rPr lang="en-CA" i="1" dirty="0"/>
              <a:t>minor trauma </a:t>
            </a:r>
            <a:r>
              <a:rPr lang="en-CA" dirty="0"/>
              <a:t>such as:</a:t>
            </a:r>
          </a:p>
          <a:p>
            <a:r>
              <a:rPr lang="en-CA" dirty="0"/>
              <a:t>Fall from a standing height </a:t>
            </a:r>
            <a:br>
              <a:rPr lang="en-CA" dirty="0"/>
            </a:br>
            <a:r>
              <a:rPr lang="en-CA" dirty="0"/>
              <a:t>(i.e. on the ice)</a:t>
            </a:r>
          </a:p>
          <a:p>
            <a:r>
              <a:rPr lang="en-CA" dirty="0"/>
              <a:t>Fall from a sitting position</a:t>
            </a:r>
          </a:p>
          <a:p>
            <a:r>
              <a:rPr lang="en-CA" dirty="0"/>
              <a:t>Fall from a supine position </a:t>
            </a:r>
            <a:br>
              <a:rPr lang="en-CA" dirty="0"/>
            </a:br>
            <a:r>
              <a:rPr lang="en-CA" dirty="0"/>
              <a:t>(i.e. bed or reclining deck chair &lt; 1 metre high)</a:t>
            </a:r>
          </a:p>
          <a:p>
            <a:r>
              <a:rPr lang="en-CA" dirty="0"/>
              <a:t>Fall after having missed 1 to 3 steps in a staircase</a:t>
            </a:r>
          </a:p>
          <a:p>
            <a:r>
              <a:rPr lang="en-CA" dirty="0"/>
              <a:t>After a movement outside of the typical plane of motion or coughing</a:t>
            </a:r>
          </a:p>
          <a:p>
            <a:pPr marL="0" indent="0"/>
            <a:endParaRPr lang="en-CA" dirty="0"/>
          </a:p>
          <a:p>
            <a:pPr marL="0" indent="0"/>
            <a:endParaRPr lang="en-CA" dirty="0"/>
          </a:p>
        </p:txBody>
      </p:sp>
      <p:sp>
        <p:nvSpPr>
          <p:cNvPr id="2" name="Content Placeholder 1"/>
          <p:cNvSpPr>
            <a:spLocks noGrp="1"/>
          </p:cNvSpPr>
          <p:nvPr>
            <p:ph type="body" sz="quarter" idx="4294967295"/>
          </p:nvPr>
        </p:nvSpPr>
        <p:spPr>
          <a:xfrm>
            <a:off x="468313" y="6378443"/>
            <a:ext cx="7620000" cy="346075"/>
          </a:xfrm>
        </p:spPr>
        <p:txBody>
          <a:bodyPr>
            <a:normAutofit/>
          </a:bodyPr>
          <a:lstStyle/>
          <a:p>
            <a:pPr marL="228600" indent="-228600">
              <a:spcBef>
                <a:spcPct val="0"/>
              </a:spcBef>
              <a:buClr>
                <a:schemeClr val="tx1"/>
              </a:buClr>
              <a:buFont typeface="+mj-lt"/>
              <a:buAutoNum type="arabicPeriod"/>
            </a:pPr>
            <a:r>
              <a:rPr lang="en-US" sz="900" dirty="0" err="1">
                <a:cs typeface="Arial" pitchFamily="34" charset="0"/>
              </a:rPr>
              <a:t>Bessette</a:t>
            </a:r>
            <a:r>
              <a:rPr lang="en-US" sz="900" dirty="0">
                <a:cs typeface="Arial" pitchFamily="34" charset="0"/>
              </a:rPr>
              <a:t> L, et al. (2008) </a:t>
            </a:r>
            <a:r>
              <a:rPr lang="en-US" sz="900" i="1" dirty="0" err="1">
                <a:cs typeface="Arial" pitchFamily="34" charset="0"/>
              </a:rPr>
              <a:t>Contemp</a:t>
            </a:r>
            <a:r>
              <a:rPr lang="en-US" sz="900" i="1" dirty="0">
                <a:cs typeface="Arial" pitchFamily="34" charset="0"/>
              </a:rPr>
              <a:t> </a:t>
            </a:r>
            <a:r>
              <a:rPr lang="en-US" sz="900" i="1" dirty="0" err="1">
                <a:cs typeface="Arial" pitchFamily="34" charset="0"/>
              </a:rPr>
              <a:t>Clin</a:t>
            </a:r>
            <a:r>
              <a:rPr lang="en-US" sz="900" i="1" dirty="0">
                <a:cs typeface="Arial" pitchFamily="34" charset="0"/>
              </a:rPr>
              <a:t> Trials., </a:t>
            </a:r>
            <a:r>
              <a:rPr lang="en-US" sz="900" i="1" dirty="0"/>
              <a:t> </a:t>
            </a:r>
            <a:r>
              <a:rPr lang="en-US" sz="900" dirty="0"/>
              <a:t>29, 194-210.</a:t>
            </a:r>
            <a:endParaRPr lang="en-CA" sz="900" dirty="0">
              <a:cs typeface="Arial" pitchFamily="34" charset="0"/>
            </a:endParaRPr>
          </a:p>
          <a:p>
            <a:pPr marL="228600" indent="-228600">
              <a:spcBef>
                <a:spcPct val="0"/>
              </a:spcBef>
              <a:buClr>
                <a:schemeClr val="tx1"/>
              </a:buClr>
              <a:buFont typeface="+mj-lt"/>
              <a:buAutoNum type="arabicPeriod"/>
            </a:pPr>
            <a:r>
              <a:rPr lang="en-CA" sz="900" dirty="0">
                <a:cs typeface="Arial" pitchFamily="34" charset="0"/>
              </a:rPr>
              <a:t>Brown JP, et al. (2007) </a:t>
            </a:r>
            <a:r>
              <a:rPr lang="en-CA" sz="900" i="1" dirty="0">
                <a:cs typeface="Arial" pitchFamily="34" charset="0"/>
              </a:rPr>
              <a:t>J Bone Miner Res., </a:t>
            </a:r>
            <a:r>
              <a:rPr lang="en-CA" sz="900" dirty="0">
                <a:cs typeface="Arial" pitchFamily="34" charset="0"/>
              </a:rPr>
              <a:t>23(</a:t>
            </a:r>
            <a:r>
              <a:rPr lang="en-CA" sz="900" dirty="0" err="1">
                <a:cs typeface="Arial" pitchFamily="34" charset="0"/>
              </a:rPr>
              <a:t>Suppl</a:t>
            </a:r>
            <a:r>
              <a:rPr lang="en-CA" sz="900" dirty="0">
                <a:cs typeface="Arial" pitchFamily="34" charset="0"/>
              </a:rPr>
              <a:t> 1):M350.</a:t>
            </a:r>
            <a:endParaRPr lang="en-US" sz="900" dirty="0">
              <a:cs typeface="Arial" pitchFamily="34" charset="0"/>
            </a:endParaRPr>
          </a:p>
        </p:txBody>
      </p:sp>
      <p:pic>
        <p:nvPicPr>
          <p:cNvPr id="6" name="Picture 9"/>
          <p:cNvPicPr>
            <a:picLocks noChangeAspect="1" noChangeArrowheads="1"/>
          </p:cNvPicPr>
          <p:nvPr/>
        </p:nvPicPr>
        <p:blipFill>
          <a:blip r:embed="rId3" cstate="print"/>
          <a:stretch>
            <a:fillRect/>
          </a:stretch>
        </p:blipFill>
        <p:spPr bwMode="auto">
          <a:xfrm>
            <a:off x="6857560" y="1863979"/>
            <a:ext cx="1981639" cy="2635772"/>
          </a:xfrm>
          <a:prstGeom prst="rect">
            <a:avLst/>
          </a:prstGeom>
          <a:ln>
            <a:noFill/>
          </a:ln>
          <a:effectLst>
            <a:outerShdw blurRad="190500" algn="tl" rotWithShape="0">
              <a:srgbClr val="000000">
                <a:alpha val="70000"/>
              </a:srgbClr>
            </a:outerShdw>
          </a:effectLst>
        </p:spPr>
      </p:pic>
      <p:sp>
        <p:nvSpPr>
          <p:cNvPr id="3" name="Rectangle 2"/>
          <p:cNvSpPr/>
          <p:nvPr/>
        </p:nvSpPr>
        <p:spPr>
          <a:xfrm>
            <a:off x="468312" y="5433666"/>
            <a:ext cx="8370887" cy="553998"/>
          </a:xfrm>
          <a:prstGeom prst="rect">
            <a:avLst/>
          </a:prstGeom>
        </p:spPr>
        <p:txBody>
          <a:bodyPr wrap="square" lIns="0" tIns="0" rIns="0" bIns="0">
            <a:noAutofit/>
          </a:bodyPr>
          <a:lstStyle/>
          <a:p>
            <a:pPr marL="85725" indent="0">
              <a:spcBef>
                <a:spcPct val="0"/>
              </a:spcBef>
              <a:buNone/>
            </a:pPr>
            <a:r>
              <a:rPr lang="en-CA" dirty="0">
                <a:latin typeface="Arial" charset="0"/>
                <a:ea typeface="Arial" charset="0"/>
                <a:cs typeface="Arial" charset="0"/>
              </a:rPr>
              <a:t>*Fragility fracture includes all bones, except</a:t>
            </a:r>
            <a:r>
              <a:rPr lang="en-US" dirty="0">
                <a:latin typeface="Arial" charset="0"/>
                <a:ea typeface="Arial" charset="0"/>
                <a:cs typeface="Arial" charset="0"/>
              </a:rPr>
              <a:t> </a:t>
            </a:r>
            <a:r>
              <a:rPr lang="en-CA" dirty="0">
                <a:latin typeface="Arial" charset="0"/>
                <a:ea typeface="Arial" charset="0"/>
                <a:cs typeface="Arial" charset="0"/>
              </a:rPr>
              <a:t>skull and face, patella, hands and feet, cervical spine</a:t>
            </a:r>
            <a:endParaRPr lang="en-US" dirty="0">
              <a:latin typeface="Arial" charset="0"/>
              <a:ea typeface="Arial" charset="0"/>
              <a:cs typeface="Arial" charset="0"/>
            </a:endParaRPr>
          </a:p>
        </p:txBody>
      </p:sp>
    </p:spTree>
    <p:extLst>
      <p:ext uri="{BB962C8B-B14F-4D97-AF65-F5344CB8AC3E}">
        <p14:creationId xmlns:p14="http://schemas.microsoft.com/office/powerpoint/2010/main" val="40656690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 name="Rectangle 79"/>
          <p:cNvSpPr>
            <a:spLocks noChangeAspect="1"/>
          </p:cNvSpPr>
          <p:nvPr/>
        </p:nvSpPr>
        <p:spPr>
          <a:xfrm>
            <a:off x="7633339" y="3770150"/>
            <a:ext cx="1078916" cy="923362"/>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lIns="0" rtlCol="0" anchor="ctr"/>
          <a:lstStyle/>
          <a:p>
            <a:pPr lvl="0" defTabSz="685800">
              <a:defRPr/>
            </a:pPr>
            <a:r>
              <a:rPr lang="en-US" sz="1100" kern="0" dirty="0">
                <a:solidFill>
                  <a:srgbClr val="FFFFFF"/>
                </a:solidFill>
                <a:latin typeface="Arial" charset="0"/>
                <a:ea typeface="Arial" charset="0"/>
                <a:cs typeface="Arial" charset="0"/>
              </a:rPr>
              <a:t>Morbidity attributable to ageing alone</a:t>
            </a:r>
          </a:p>
        </p:txBody>
      </p:sp>
      <p:sp>
        <p:nvSpPr>
          <p:cNvPr id="75" name="Left-Right Arrow 74"/>
          <p:cNvSpPr>
            <a:spLocks noChangeAspect="1"/>
          </p:cNvSpPr>
          <p:nvPr/>
        </p:nvSpPr>
        <p:spPr>
          <a:xfrm rot="16200000">
            <a:off x="6667336" y="2821505"/>
            <a:ext cx="1356587" cy="384302"/>
          </a:xfrm>
          <a:prstGeom prst="leftRightArrow">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CA" sz="1350">
              <a:solidFill>
                <a:schemeClr val="tx1"/>
              </a:solidFill>
              <a:latin typeface="Arial" charset="0"/>
              <a:ea typeface="Arial" charset="0"/>
              <a:cs typeface="Arial" charset="0"/>
            </a:endParaRPr>
          </a:p>
        </p:txBody>
      </p:sp>
      <p:sp>
        <p:nvSpPr>
          <p:cNvPr id="81" name="Rectangle 80"/>
          <p:cNvSpPr>
            <a:spLocks noChangeAspect="1"/>
          </p:cNvSpPr>
          <p:nvPr/>
        </p:nvSpPr>
        <p:spPr>
          <a:xfrm>
            <a:off x="7633339" y="2546048"/>
            <a:ext cx="1078916" cy="938727"/>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lIns="0" rtlCol="0" anchor="ctr"/>
          <a:lstStyle/>
          <a:p>
            <a:pPr lvl="0" defTabSz="685800">
              <a:defRPr/>
            </a:pPr>
            <a:r>
              <a:rPr lang="en-US" sz="1100" kern="0" dirty="0">
                <a:solidFill>
                  <a:srgbClr val="FFFFFF"/>
                </a:solidFill>
                <a:latin typeface="Arial" charset="0"/>
                <a:ea typeface="Arial" charset="0"/>
                <a:cs typeface="Arial" charset="0"/>
              </a:rPr>
              <a:t>Excess morbidity associated with </a:t>
            </a:r>
            <a:r>
              <a:rPr lang="en-US" sz="1100" kern="0">
                <a:solidFill>
                  <a:srgbClr val="FFFFFF"/>
                </a:solidFill>
                <a:latin typeface="Arial" charset="0"/>
                <a:ea typeface="Arial" charset="0"/>
                <a:cs typeface="Arial" charset="0"/>
              </a:rPr>
              <a:t>fracture event</a:t>
            </a:r>
            <a:endParaRPr lang="en-US" sz="1100" kern="0" dirty="0">
              <a:solidFill>
                <a:srgbClr val="FFFFFF"/>
              </a:solidFill>
              <a:latin typeface="Arial" charset="0"/>
              <a:ea typeface="Arial" charset="0"/>
              <a:cs typeface="Arial" charset="0"/>
            </a:endParaRPr>
          </a:p>
        </p:txBody>
      </p:sp>
      <p:grpSp>
        <p:nvGrpSpPr>
          <p:cNvPr id="12" name="Group 11"/>
          <p:cNvGrpSpPr/>
          <p:nvPr/>
        </p:nvGrpSpPr>
        <p:grpSpPr>
          <a:xfrm>
            <a:off x="816216" y="2711697"/>
            <a:ext cx="4592922" cy="2099110"/>
            <a:chOff x="816216" y="2711697"/>
            <a:chExt cx="4592922" cy="2099110"/>
          </a:xfrm>
        </p:grpSpPr>
        <p:sp>
          <p:nvSpPr>
            <p:cNvPr id="90" name="Pentagon 89"/>
            <p:cNvSpPr>
              <a:spLocks noChangeAspect="1"/>
            </p:cNvSpPr>
            <p:nvPr/>
          </p:nvSpPr>
          <p:spPr>
            <a:xfrm rot="5400000">
              <a:off x="2286160" y="3188912"/>
              <a:ext cx="763135" cy="399341"/>
            </a:xfrm>
            <a:prstGeom prst="homePlat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CA" sz="1350">
                <a:solidFill>
                  <a:schemeClr val="tx1"/>
                </a:solidFill>
                <a:latin typeface="Arial" charset="0"/>
                <a:ea typeface="Arial" charset="0"/>
                <a:cs typeface="Arial" charset="0"/>
              </a:endParaRPr>
            </a:p>
          </p:txBody>
        </p:sp>
        <p:sp>
          <p:nvSpPr>
            <p:cNvPr id="89" name="Pentagon 88"/>
            <p:cNvSpPr>
              <a:spLocks noChangeAspect="1"/>
            </p:cNvSpPr>
            <p:nvPr/>
          </p:nvSpPr>
          <p:spPr>
            <a:xfrm rot="5400000">
              <a:off x="3191594" y="3087128"/>
              <a:ext cx="572195" cy="399341"/>
            </a:xfrm>
            <a:prstGeom prst="homePlat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CA" sz="1350">
                <a:solidFill>
                  <a:schemeClr val="tx1"/>
                </a:solidFill>
                <a:latin typeface="Arial" charset="0"/>
                <a:ea typeface="Arial" charset="0"/>
                <a:cs typeface="Arial" charset="0"/>
              </a:endParaRPr>
            </a:p>
          </p:txBody>
        </p:sp>
        <p:sp>
          <p:nvSpPr>
            <p:cNvPr id="88" name="Pentagon 87"/>
            <p:cNvSpPr>
              <a:spLocks noChangeAspect="1"/>
            </p:cNvSpPr>
            <p:nvPr/>
          </p:nvSpPr>
          <p:spPr>
            <a:xfrm>
              <a:off x="3718611" y="2975437"/>
              <a:ext cx="789123" cy="289563"/>
            </a:xfrm>
            <a:prstGeom prst="homePlat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CA" sz="1350">
                <a:solidFill>
                  <a:schemeClr val="tx1"/>
                </a:solidFill>
                <a:latin typeface="Arial" charset="0"/>
                <a:ea typeface="Arial" charset="0"/>
                <a:cs typeface="Arial" charset="0"/>
              </a:endParaRPr>
            </a:p>
          </p:txBody>
        </p:sp>
        <p:sp>
          <p:nvSpPr>
            <p:cNvPr id="85" name="Rectangle 84"/>
            <p:cNvSpPr>
              <a:spLocks noChangeAspect="1"/>
            </p:cNvSpPr>
            <p:nvPr/>
          </p:nvSpPr>
          <p:spPr>
            <a:xfrm>
              <a:off x="816216" y="2711697"/>
              <a:ext cx="3166719" cy="606076"/>
            </a:xfrm>
            <a:prstGeom prst="rect">
              <a:avLst/>
            </a:prstGeom>
            <a:solidFill>
              <a:srgbClr val="1B183A"/>
            </a:solidFill>
            <a:ln w="254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defTabSz="685800">
                <a:defRPr/>
              </a:pPr>
              <a:r>
                <a:rPr lang="en-US" sz="1600" kern="0" dirty="0">
                  <a:solidFill>
                    <a:srgbClr val="FFFFFF"/>
                  </a:solidFill>
                  <a:latin typeface="Arial" charset="0"/>
                  <a:ea typeface="Arial" charset="0"/>
                  <a:cs typeface="Arial" charset="0"/>
                </a:rPr>
                <a:t>Fragility fractures: wrist </a:t>
              </a:r>
            </a:p>
            <a:p>
              <a:pPr lvl="0" defTabSz="685800">
                <a:defRPr/>
              </a:pPr>
              <a:r>
                <a:rPr lang="en-US" sz="1600" kern="0" dirty="0" err="1">
                  <a:solidFill>
                    <a:srgbClr val="FFFFFF"/>
                  </a:solidFill>
                  <a:latin typeface="Arial" charset="0"/>
                  <a:ea typeface="Arial" charset="0"/>
                  <a:cs typeface="Arial" charset="0"/>
                </a:rPr>
                <a:t>humerus</a:t>
              </a:r>
              <a:r>
                <a:rPr lang="en-US" sz="1600" kern="0" dirty="0">
                  <a:solidFill>
                    <a:srgbClr val="FFFFFF"/>
                  </a:solidFill>
                  <a:latin typeface="Arial" charset="0"/>
                  <a:ea typeface="Arial" charset="0"/>
                  <a:cs typeface="Arial" charset="0"/>
                </a:rPr>
                <a:t>, pelvis, vertebrae</a:t>
              </a:r>
            </a:p>
          </p:txBody>
        </p:sp>
        <p:sp>
          <p:nvSpPr>
            <p:cNvPr id="57" name="Freeform 56"/>
            <p:cNvSpPr>
              <a:spLocks noChangeAspect="1"/>
            </p:cNvSpPr>
            <p:nvPr/>
          </p:nvSpPr>
          <p:spPr>
            <a:xfrm>
              <a:off x="2623722" y="3016394"/>
              <a:ext cx="2785416" cy="1794413"/>
            </a:xfrm>
            <a:custGeom>
              <a:avLst/>
              <a:gdLst>
                <a:gd name="connsiteX0" fmla="*/ 2373630 w 2385060"/>
                <a:gd name="connsiteY0" fmla="*/ 941070 h 2030730"/>
                <a:gd name="connsiteX1" fmla="*/ 2385060 w 2385060"/>
                <a:gd name="connsiteY1" fmla="*/ 1482090 h 2030730"/>
                <a:gd name="connsiteX2" fmla="*/ 2137410 w 2385060"/>
                <a:gd name="connsiteY2" fmla="*/ 1573530 h 2030730"/>
                <a:gd name="connsiteX3" fmla="*/ 1824990 w 2385060"/>
                <a:gd name="connsiteY3" fmla="*/ 1649730 h 2030730"/>
                <a:gd name="connsiteX4" fmla="*/ 1459230 w 2385060"/>
                <a:gd name="connsiteY4" fmla="*/ 1744980 h 2030730"/>
                <a:gd name="connsiteX5" fmla="*/ 1059180 w 2385060"/>
                <a:gd name="connsiteY5" fmla="*/ 1859280 h 2030730"/>
                <a:gd name="connsiteX6" fmla="*/ 781050 w 2385060"/>
                <a:gd name="connsiteY6" fmla="*/ 1889760 h 2030730"/>
                <a:gd name="connsiteX7" fmla="*/ 480060 w 2385060"/>
                <a:gd name="connsiteY7" fmla="*/ 1958340 h 2030730"/>
                <a:gd name="connsiteX8" fmla="*/ 361950 w 2385060"/>
                <a:gd name="connsiteY8" fmla="*/ 1988820 h 2030730"/>
                <a:gd name="connsiteX9" fmla="*/ 34290 w 2385060"/>
                <a:gd name="connsiteY9" fmla="*/ 2030730 h 2030730"/>
                <a:gd name="connsiteX10" fmla="*/ 7620 w 2385060"/>
                <a:gd name="connsiteY10" fmla="*/ 1882140 h 2030730"/>
                <a:gd name="connsiteX11" fmla="*/ 0 w 2385060"/>
                <a:gd name="connsiteY11" fmla="*/ 1417320 h 2030730"/>
                <a:gd name="connsiteX12" fmla="*/ 3810 w 2385060"/>
                <a:gd name="connsiteY12" fmla="*/ 933450 h 2030730"/>
                <a:gd name="connsiteX13" fmla="*/ 41910 w 2385060"/>
                <a:gd name="connsiteY13" fmla="*/ 933450 h 2030730"/>
                <a:gd name="connsiteX14" fmla="*/ 26670 w 2385060"/>
                <a:gd name="connsiteY14" fmla="*/ 1261110 h 2030730"/>
                <a:gd name="connsiteX15" fmla="*/ 72390 w 2385060"/>
                <a:gd name="connsiteY15" fmla="*/ 1432560 h 2030730"/>
                <a:gd name="connsiteX16" fmla="*/ 118110 w 2385060"/>
                <a:gd name="connsiteY16" fmla="*/ 1604010 h 2030730"/>
                <a:gd name="connsiteX17" fmla="*/ 247650 w 2385060"/>
                <a:gd name="connsiteY17" fmla="*/ 1809750 h 2030730"/>
                <a:gd name="connsiteX18" fmla="*/ 350520 w 2385060"/>
                <a:gd name="connsiteY18" fmla="*/ 1969770 h 2030730"/>
                <a:gd name="connsiteX19" fmla="*/ 735330 w 2385060"/>
                <a:gd name="connsiteY19" fmla="*/ 1878330 h 2030730"/>
                <a:gd name="connsiteX20" fmla="*/ 720090 w 2385060"/>
                <a:gd name="connsiteY20" fmla="*/ 708660 h 2030730"/>
                <a:gd name="connsiteX21" fmla="*/ 742950 w 2385060"/>
                <a:gd name="connsiteY21" fmla="*/ 895350 h 2030730"/>
                <a:gd name="connsiteX22" fmla="*/ 826770 w 2385060"/>
                <a:gd name="connsiteY22" fmla="*/ 1093470 h 2030730"/>
                <a:gd name="connsiteX23" fmla="*/ 891540 w 2385060"/>
                <a:gd name="connsiteY23" fmla="*/ 1234440 h 2030730"/>
                <a:gd name="connsiteX24" fmla="*/ 975360 w 2385060"/>
                <a:gd name="connsiteY24" fmla="*/ 1341120 h 2030730"/>
                <a:gd name="connsiteX25" fmla="*/ 1082040 w 2385060"/>
                <a:gd name="connsiteY25" fmla="*/ 1432560 h 2030730"/>
                <a:gd name="connsiteX26" fmla="*/ 1150620 w 2385060"/>
                <a:gd name="connsiteY26" fmla="*/ 1478280 h 2030730"/>
                <a:gd name="connsiteX27" fmla="*/ 1238250 w 2385060"/>
                <a:gd name="connsiteY27" fmla="*/ 1432560 h 2030730"/>
                <a:gd name="connsiteX28" fmla="*/ 1424940 w 2385060"/>
                <a:gd name="connsiteY28" fmla="*/ 1352550 h 2030730"/>
                <a:gd name="connsiteX29" fmla="*/ 1524000 w 2385060"/>
                <a:gd name="connsiteY29" fmla="*/ 1322070 h 2030730"/>
                <a:gd name="connsiteX30" fmla="*/ 1714500 w 2385060"/>
                <a:gd name="connsiteY30" fmla="*/ 1257300 h 2030730"/>
                <a:gd name="connsiteX31" fmla="*/ 1706880 w 2385060"/>
                <a:gd name="connsiteY31" fmla="*/ 0 h 2030730"/>
                <a:gd name="connsiteX32" fmla="*/ 1741170 w 2385060"/>
                <a:gd name="connsiteY32" fmla="*/ 182880 h 2030730"/>
                <a:gd name="connsiteX33" fmla="*/ 1764030 w 2385060"/>
                <a:gd name="connsiteY33" fmla="*/ 320040 h 2030730"/>
                <a:gd name="connsiteX34" fmla="*/ 1813560 w 2385060"/>
                <a:gd name="connsiteY34" fmla="*/ 426720 h 2030730"/>
                <a:gd name="connsiteX35" fmla="*/ 1874520 w 2385060"/>
                <a:gd name="connsiteY35" fmla="*/ 556260 h 2030730"/>
                <a:gd name="connsiteX36" fmla="*/ 1965960 w 2385060"/>
                <a:gd name="connsiteY36" fmla="*/ 666750 h 2030730"/>
                <a:gd name="connsiteX37" fmla="*/ 2080260 w 2385060"/>
                <a:gd name="connsiteY37" fmla="*/ 765810 h 2030730"/>
                <a:gd name="connsiteX38" fmla="*/ 2190750 w 2385060"/>
                <a:gd name="connsiteY38" fmla="*/ 838200 h 2030730"/>
                <a:gd name="connsiteX39" fmla="*/ 2308860 w 2385060"/>
                <a:gd name="connsiteY39" fmla="*/ 906780 h 2030730"/>
                <a:gd name="connsiteX40" fmla="*/ 2373630 w 2385060"/>
                <a:gd name="connsiteY40" fmla="*/ 941070 h 2030730"/>
                <a:gd name="connsiteX0" fmla="*/ 2373630 w 2385060"/>
                <a:gd name="connsiteY0" fmla="*/ 941070 h 2030730"/>
                <a:gd name="connsiteX1" fmla="*/ 2385060 w 2385060"/>
                <a:gd name="connsiteY1" fmla="*/ 1482090 h 2030730"/>
                <a:gd name="connsiteX2" fmla="*/ 2137410 w 2385060"/>
                <a:gd name="connsiteY2" fmla="*/ 1573530 h 2030730"/>
                <a:gd name="connsiteX3" fmla="*/ 1824990 w 2385060"/>
                <a:gd name="connsiteY3" fmla="*/ 1649730 h 2030730"/>
                <a:gd name="connsiteX4" fmla="*/ 1459230 w 2385060"/>
                <a:gd name="connsiteY4" fmla="*/ 1744980 h 2030730"/>
                <a:gd name="connsiteX5" fmla="*/ 1059180 w 2385060"/>
                <a:gd name="connsiteY5" fmla="*/ 1859280 h 2030730"/>
                <a:gd name="connsiteX6" fmla="*/ 781050 w 2385060"/>
                <a:gd name="connsiteY6" fmla="*/ 1889760 h 2030730"/>
                <a:gd name="connsiteX7" fmla="*/ 480060 w 2385060"/>
                <a:gd name="connsiteY7" fmla="*/ 1958340 h 2030730"/>
                <a:gd name="connsiteX8" fmla="*/ 361950 w 2385060"/>
                <a:gd name="connsiteY8" fmla="*/ 1988820 h 2030730"/>
                <a:gd name="connsiteX9" fmla="*/ 34290 w 2385060"/>
                <a:gd name="connsiteY9" fmla="*/ 2030730 h 2030730"/>
                <a:gd name="connsiteX10" fmla="*/ 7620 w 2385060"/>
                <a:gd name="connsiteY10" fmla="*/ 1882140 h 2030730"/>
                <a:gd name="connsiteX11" fmla="*/ 0 w 2385060"/>
                <a:gd name="connsiteY11" fmla="*/ 1417320 h 2030730"/>
                <a:gd name="connsiteX12" fmla="*/ 3810 w 2385060"/>
                <a:gd name="connsiteY12" fmla="*/ 933450 h 2030730"/>
                <a:gd name="connsiteX13" fmla="*/ 26670 w 2385060"/>
                <a:gd name="connsiteY13" fmla="*/ 1261110 h 2030730"/>
                <a:gd name="connsiteX14" fmla="*/ 72390 w 2385060"/>
                <a:gd name="connsiteY14" fmla="*/ 1432560 h 2030730"/>
                <a:gd name="connsiteX15" fmla="*/ 118110 w 2385060"/>
                <a:gd name="connsiteY15" fmla="*/ 1604010 h 2030730"/>
                <a:gd name="connsiteX16" fmla="*/ 247650 w 2385060"/>
                <a:gd name="connsiteY16" fmla="*/ 1809750 h 2030730"/>
                <a:gd name="connsiteX17" fmla="*/ 350520 w 2385060"/>
                <a:gd name="connsiteY17" fmla="*/ 1969770 h 2030730"/>
                <a:gd name="connsiteX18" fmla="*/ 735330 w 2385060"/>
                <a:gd name="connsiteY18" fmla="*/ 1878330 h 2030730"/>
                <a:gd name="connsiteX19" fmla="*/ 720090 w 2385060"/>
                <a:gd name="connsiteY19" fmla="*/ 708660 h 2030730"/>
                <a:gd name="connsiteX20" fmla="*/ 742950 w 2385060"/>
                <a:gd name="connsiteY20" fmla="*/ 895350 h 2030730"/>
                <a:gd name="connsiteX21" fmla="*/ 826770 w 2385060"/>
                <a:gd name="connsiteY21" fmla="*/ 1093470 h 2030730"/>
                <a:gd name="connsiteX22" fmla="*/ 891540 w 2385060"/>
                <a:gd name="connsiteY22" fmla="*/ 1234440 h 2030730"/>
                <a:gd name="connsiteX23" fmla="*/ 975360 w 2385060"/>
                <a:gd name="connsiteY23" fmla="*/ 1341120 h 2030730"/>
                <a:gd name="connsiteX24" fmla="*/ 1082040 w 2385060"/>
                <a:gd name="connsiteY24" fmla="*/ 1432560 h 2030730"/>
                <a:gd name="connsiteX25" fmla="*/ 1150620 w 2385060"/>
                <a:gd name="connsiteY25" fmla="*/ 1478280 h 2030730"/>
                <a:gd name="connsiteX26" fmla="*/ 1238250 w 2385060"/>
                <a:gd name="connsiteY26" fmla="*/ 1432560 h 2030730"/>
                <a:gd name="connsiteX27" fmla="*/ 1424940 w 2385060"/>
                <a:gd name="connsiteY27" fmla="*/ 1352550 h 2030730"/>
                <a:gd name="connsiteX28" fmla="*/ 1524000 w 2385060"/>
                <a:gd name="connsiteY28" fmla="*/ 1322070 h 2030730"/>
                <a:gd name="connsiteX29" fmla="*/ 1714500 w 2385060"/>
                <a:gd name="connsiteY29" fmla="*/ 1257300 h 2030730"/>
                <a:gd name="connsiteX30" fmla="*/ 1706880 w 2385060"/>
                <a:gd name="connsiteY30" fmla="*/ 0 h 2030730"/>
                <a:gd name="connsiteX31" fmla="*/ 1741170 w 2385060"/>
                <a:gd name="connsiteY31" fmla="*/ 182880 h 2030730"/>
                <a:gd name="connsiteX32" fmla="*/ 1764030 w 2385060"/>
                <a:gd name="connsiteY32" fmla="*/ 320040 h 2030730"/>
                <a:gd name="connsiteX33" fmla="*/ 1813560 w 2385060"/>
                <a:gd name="connsiteY33" fmla="*/ 426720 h 2030730"/>
                <a:gd name="connsiteX34" fmla="*/ 1874520 w 2385060"/>
                <a:gd name="connsiteY34" fmla="*/ 556260 h 2030730"/>
                <a:gd name="connsiteX35" fmla="*/ 1965960 w 2385060"/>
                <a:gd name="connsiteY35" fmla="*/ 666750 h 2030730"/>
                <a:gd name="connsiteX36" fmla="*/ 2080260 w 2385060"/>
                <a:gd name="connsiteY36" fmla="*/ 765810 h 2030730"/>
                <a:gd name="connsiteX37" fmla="*/ 2190750 w 2385060"/>
                <a:gd name="connsiteY37" fmla="*/ 838200 h 2030730"/>
                <a:gd name="connsiteX38" fmla="*/ 2308860 w 2385060"/>
                <a:gd name="connsiteY38" fmla="*/ 906780 h 2030730"/>
                <a:gd name="connsiteX39" fmla="*/ 2373630 w 2385060"/>
                <a:gd name="connsiteY39" fmla="*/ 941070 h 2030730"/>
                <a:gd name="connsiteX0" fmla="*/ 2373630 w 2385060"/>
                <a:gd name="connsiteY0" fmla="*/ 941070 h 2030730"/>
                <a:gd name="connsiteX1" fmla="*/ 2385060 w 2385060"/>
                <a:gd name="connsiteY1" fmla="*/ 1482090 h 2030730"/>
                <a:gd name="connsiteX2" fmla="*/ 2137410 w 2385060"/>
                <a:gd name="connsiteY2" fmla="*/ 1573530 h 2030730"/>
                <a:gd name="connsiteX3" fmla="*/ 1824990 w 2385060"/>
                <a:gd name="connsiteY3" fmla="*/ 1649730 h 2030730"/>
                <a:gd name="connsiteX4" fmla="*/ 1459230 w 2385060"/>
                <a:gd name="connsiteY4" fmla="*/ 1744980 h 2030730"/>
                <a:gd name="connsiteX5" fmla="*/ 1059180 w 2385060"/>
                <a:gd name="connsiteY5" fmla="*/ 1859280 h 2030730"/>
                <a:gd name="connsiteX6" fmla="*/ 781050 w 2385060"/>
                <a:gd name="connsiteY6" fmla="*/ 1889760 h 2030730"/>
                <a:gd name="connsiteX7" fmla="*/ 480060 w 2385060"/>
                <a:gd name="connsiteY7" fmla="*/ 1958340 h 2030730"/>
                <a:gd name="connsiteX8" fmla="*/ 361950 w 2385060"/>
                <a:gd name="connsiteY8" fmla="*/ 1988820 h 2030730"/>
                <a:gd name="connsiteX9" fmla="*/ 34290 w 2385060"/>
                <a:gd name="connsiteY9" fmla="*/ 2030730 h 2030730"/>
                <a:gd name="connsiteX10" fmla="*/ 7620 w 2385060"/>
                <a:gd name="connsiteY10" fmla="*/ 1882140 h 2030730"/>
                <a:gd name="connsiteX11" fmla="*/ 0 w 2385060"/>
                <a:gd name="connsiteY11" fmla="*/ 1417320 h 2030730"/>
                <a:gd name="connsiteX12" fmla="*/ 19050 w 2385060"/>
                <a:gd name="connsiteY12" fmla="*/ 933450 h 2030730"/>
                <a:gd name="connsiteX13" fmla="*/ 26670 w 2385060"/>
                <a:gd name="connsiteY13" fmla="*/ 1261110 h 2030730"/>
                <a:gd name="connsiteX14" fmla="*/ 72390 w 2385060"/>
                <a:gd name="connsiteY14" fmla="*/ 1432560 h 2030730"/>
                <a:gd name="connsiteX15" fmla="*/ 118110 w 2385060"/>
                <a:gd name="connsiteY15" fmla="*/ 1604010 h 2030730"/>
                <a:gd name="connsiteX16" fmla="*/ 247650 w 2385060"/>
                <a:gd name="connsiteY16" fmla="*/ 1809750 h 2030730"/>
                <a:gd name="connsiteX17" fmla="*/ 350520 w 2385060"/>
                <a:gd name="connsiteY17" fmla="*/ 1969770 h 2030730"/>
                <a:gd name="connsiteX18" fmla="*/ 735330 w 2385060"/>
                <a:gd name="connsiteY18" fmla="*/ 1878330 h 2030730"/>
                <a:gd name="connsiteX19" fmla="*/ 720090 w 2385060"/>
                <a:gd name="connsiteY19" fmla="*/ 708660 h 2030730"/>
                <a:gd name="connsiteX20" fmla="*/ 742950 w 2385060"/>
                <a:gd name="connsiteY20" fmla="*/ 895350 h 2030730"/>
                <a:gd name="connsiteX21" fmla="*/ 826770 w 2385060"/>
                <a:gd name="connsiteY21" fmla="*/ 1093470 h 2030730"/>
                <a:gd name="connsiteX22" fmla="*/ 891540 w 2385060"/>
                <a:gd name="connsiteY22" fmla="*/ 1234440 h 2030730"/>
                <a:gd name="connsiteX23" fmla="*/ 975360 w 2385060"/>
                <a:gd name="connsiteY23" fmla="*/ 1341120 h 2030730"/>
                <a:gd name="connsiteX24" fmla="*/ 1082040 w 2385060"/>
                <a:gd name="connsiteY24" fmla="*/ 1432560 h 2030730"/>
                <a:gd name="connsiteX25" fmla="*/ 1150620 w 2385060"/>
                <a:gd name="connsiteY25" fmla="*/ 1478280 h 2030730"/>
                <a:gd name="connsiteX26" fmla="*/ 1238250 w 2385060"/>
                <a:gd name="connsiteY26" fmla="*/ 1432560 h 2030730"/>
                <a:gd name="connsiteX27" fmla="*/ 1424940 w 2385060"/>
                <a:gd name="connsiteY27" fmla="*/ 1352550 h 2030730"/>
                <a:gd name="connsiteX28" fmla="*/ 1524000 w 2385060"/>
                <a:gd name="connsiteY28" fmla="*/ 1322070 h 2030730"/>
                <a:gd name="connsiteX29" fmla="*/ 1714500 w 2385060"/>
                <a:gd name="connsiteY29" fmla="*/ 1257300 h 2030730"/>
                <a:gd name="connsiteX30" fmla="*/ 1706880 w 2385060"/>
                <a:gd name="connsiteY30" fmla="*/ 0 h 2030730"/>
                <a:gd name="connsiteX31" fmla="*/ 1741170 w 2385060"/>
                <a:gd name="connsiteY31" fmla="*/ 182880 h 2030730"/>
                <a:gd name="connsiteX32" fmla="*/ 1764030 w 2385060"/>
                <a:gd name="connsiteY32" fmla="*/ 320040 h 2030730"/>
                <a:gd name="connsiteX33" fmla="*/ 1813560 w 2385060"/>
                <a:gd name="connsiteY33" fmla="*/ 426720 h 2030730"/>
                <a:gd name="connsiteX34" fmla="*/ 1874520 w 2385060"/>
                <a:gd name="connsiteY34" fmla="*/ 556260 h 2030730"/>
                <a:gd name="connsiteX35" fmla="*/ 1965960 w 2385060"/>
                <a:gd name="connsiteY35" fmla="*/ 666750 h 2030730"/>
                <a:gd name="connsiteX36" fmla="*/ 2080260 w 2385060"/>
                <a:gd name="connsiteY36" fmla="*/ 765810 h 2030730"/>
                <a:gd name="connsiteX37" fmla="*/ 2190750 w 2385060"/>
                <a:gd name="connsiteY37" fmla="*/ 838200 h 2030730"/>
                <a:gd name="connsiteX38" fmla="*/ 2308860 w 2385060"/>
                <a:gd name="connsiteY38" fmla="*/ 906780 h 2030730"/>
                <a:gd name="connsiteX39" fmla="*/ 2373630 w 2385060"/>
                <a:gd name="connsiteY39" fmla="*/ 941070 h 2030730"/>
                <a:gd name="connsiteX0" fmla="*/ 2373630 w 2385060"/>
                <a:gd name="connsiteY0" fmla="*/ 941070 h 2030730"/>
                <a:gd name="connsiteX1" fmla="*/ 2385060 w 2385060"/>
                <a:gd name="connsiteY1" fmla="*/ 1482090 h 2030730"/>
                <a:gd name="connsiteX2" fmla="*/ 2137410 w 2385060"/>
                <a:gd name="connsiteY2" fmla="*/ 1573530 h 2030730"/>
                <a:gd name="connsiteX3" fmla="*/ 1824990 w 2385060"/>
                <a:gd name="connsiteY3" fmla="*/ 1649730 h 2030730"/>
                <a:gd name="connsiteX4" fmla="*/ 1459230 w 2385060"/>
                <a:gd name="connsiteY4" fmla="*/ 1744980 h 2030730"/>
                <a:gd name="connsiteX5" fmla="*/ 1059180 w 2385060"/>
                <a:gd name="connsiteY5" fmla="*/ 1859280 h 2030730"/>
                <a:gd name="connsiteX6" fmla="*/ 781050 w 2385060"/>
                <a:gd name="connsiteY6" fmla="*/ 1889760 h 2030730"/>
                <a:gd name="connsiteX7" fmla="*/ 480060 w 2385060"/>
                <a:gd name="connsiteY7" fmla="*/ 1958340 h 2030730"/>
                <a:gd name="connsiteX8" fmla="*/ 361950 w 2385060"/>
                <a:gd name="connsiteY8" fmla="*/ 1988820 h 2030730"/>
                <a:gd name="connsiteX9" fmla="*/ 34290 w 2385060"/>
                <a:gd name="connsiteY9" fmla="*/ 2030730 h 2030730"/>
                <a:gd name="connsiteX10" fmla="*/ 7620 w 2385060"/>
                <a:gd name="connsiteY10" fmla="*/ 1882140 h 2030730"/>
                <a:gd name="connsiteX11" fmla="*/ 0 w 2385060"/>
                <a:gd name="connsiteY11" fmla="*/ 1417320 h 2030730"/>
                <a:gd name="connsiteX12" fmla="*/ 19050 w 2385060"/>
                <a:gd name="connsiteY12" fmla="*/ 933450 h 2030730"/>
                <a:gd name="connsiteX13" fmla="*/ 26670 w 2385060"/>
                <a:gd name="connsiteY13" fmla="*/ 1261110 h 2030730"/>
                <a:gd name="connsiteX14" fmla="*/ 72390 w 2385060"/>
                <a:gd name="connsiteY14" fmla="*/ 1432560 h 2030730"/>
                <a:gd name="connsiteX15" fmla="*/ 144780 w 2385060"/>
                <a:gd name="connsiteY15" fmla="*/ 1602105 h 2030730"/>
                <a:gd name="connsiteX16" fmla="*/ 247650 w 2385060"/>
                <a:gd name="connsiteY16" fmla="*/ 1809750 h 2030730"/>
                <a:gd name="connsiteX17" fmla="*/ 350520 w 2385060"/>
                <a:gd name="connsiteY17" fmla="*/ 1969770 h 2030730"/>
                <a:gd name="connsiteX18" fmla="*/ 735330 w 2385060"/>
                <a:gd name="connsiteY18" fmla="*/ 1878330 h 2030730"/>
                <a:gd name="connsiteX19" fmla="*/ 720090 w 2385060"/>
                <a:gd name="connsiteY19" fmla="*/ 708660 h 2030730"/>
                <a:gd name="connsiteX20" fmla="*/ 742950 w 2385060"/>
                <a:gd name="connsiteY20" fmla="*/ 895350 h 2030730"/>
                <a:gd name="connsiteX21" fmla="*/ 826770 w 2385060"/>
                <a:gd name="connsiteY21" fmla="*/ 1093470 h 2030730"/>
                <a:gd name="connsiteX22" fmla="*/ 891540 w 2385060"/>
                <a:gd name="connsiteY22" fmla="*/ 1234440 h 2030730"/>
                <a:gd name="connsiteX23" fmla="*/ 975360 w 2385060"/>
                <a:gd name="connsiteY23" fmla="*/ 1341120 h 2030730"/>
                <a:gd name="connsiteX24" fmla="*/ 1082040 w 2385060"/>
                <a:gd name="connsiteY24" fmla="*/ 1432560 h 2030730"/>
                <a:gd name="connsiteX25" fmla="*/ 1150620 w 2385060"/>
                <a:gd name="connsiteY25" fmla="*/ 1478280 h 2030730"/>
                <a:gd name="connsiteX26" fmla="*/ 1238250 w 2385060"/>
                <a:gd name="connsiteY26" fmla="*/ 1432560 h 2030730"/>
                <a:gd name="connsiteX27" fmla="*/ 1424940 w 2385060"/>
                <a:gd name="connsiteY27" fmla="*/ 1352550 h 2030730"/>
                <a:gd name="connsiteX28" fmla="*/ 1524000 w 2385060"/>
                <a:gd name="connsiteY28" fmla="*/ 1322070 h 2030730"/>
                <a:gd name="connsiteX29" fmla="*/ 1714500 w 2385060"/>
                <a:gd name="connsiteY29" fmla="*/ 1257300 h 2030730"/>
                <a:gd name="connsiteX30" fmla="*/ 1706880 w 2385060"/>
                <a:gd name="connsiteY30" fmla="*/ 0 h 2030730"/>
                <a:gd name="connsiteX31" fmla="*/ 1741170 w 2385060"/>
                <a:gd name="connsiteY31" fmla="*/ 182880 h 2030730"/>
                <a:gd name="connsiteX32" fmla="*/ 1764030 w 2385060"/>
                <a:gd name="connsiteY32" fmla="*/ 320040 h 2030730"/>
                <a:gd name="connsiteX33" fmla="*/ 1813560 w 2385060"/>
                <a:gd name="connsiteY33" fmla="*/ 426720 h 2030730"/>
                <a:gd name="connsiteX34" fmla="*/ 1874520 w 2385060"/>
                <a:gd name="connsiteY34" fmla="*/ 556260 h 2030730"/>
                <a:gd name="connsiteX35" fmla="*/ 1965960 w 2385060"/>
                <a:gd name="connsiteY35" fmla="*/ 666750 h 2030730"/>
                <a:gd name="connsiteX36" fmla="*/ 2080260 w 2385060"/>
                <a:gd name="connsiteY36" fmla="*/ 765810 h 2030730"/>
                <a:gd name="connsiteX37" fmla="*/ 2190750 w 2385060"/>
                <a:gd name="connsiteY37" fmla="*/ 838200 h 2030730"/>
                <a:gd name="connsiteX38" fmla="*/ 2308860 w 2385060"/>
                <a:gd name="connsiteY38" fmla="*/ 906780 h 2030730"/>
                <a:gd name="connsiteX39" fmla="*/ 2373630 w 2385060"/>
                <a:gd name="connsiteY39" fmla="*/ 941070 h 2030730"/>
                <a:gd name="connsiteX0" fmla="*/ 2373630 w 2385060"/>
                <a:gd name="connsiteY0" fmla="*/ 941070 h 2032635"/>
                <a:gd name="connsiteX1" fmla="*/ 2385060 w 2385060"/>
                <a:gd name="connsiteY1" fmla="*/ 1482090 h 2032635"/>
                <a:gd name="connsiteX2" fmla="*/ 2137410 w 2385060"/>
                <a:gd name="connsiteY2" fmla="*/ 1573530 h 2032635"/>
                <a:gd name="connsiteX3" fmla="*/ 1824990 w 2385060"/>
                <a:gd name="connsiteY3" fmla="*/ 1649730 h 2032635"/>
                <a:gd name="connsiteX4" fmla="*/ 1459230 w 2385060"/>
                <a:gd name="connsiteY4" fmla="*/ 1744980 h 2032635"/>
                <a:gd name="connsiteX5" fmla="*/ 1059180 w 2385060"/>
                <a:gd name="connsiteY5" fmla="*/ 1859280 h 2032635"/>
                <a:gd name="connsiteX6" fmla="*/ 781050 w 2385060"/>
                <a:gd name="connsiteY6" fmla="*/ 188976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0520 w 2385060"/>
                <a:gd name="connsiteY17" fmla="*/ 1969770 h 2032635"/>
                <a:gd name="connsiteX18" fmla="*/ 735330 w 2385060"/>
                <a:gd name="connsiteY18" fmla="*/ 187833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 name="connsiteX0" fmla="*/ 2373630 w 2385060"/>
                <a:gd name="connsiteY0" fmla="*/ 941070 h 2032635"/>
                <a:gd name="connsiteX1" fmla="*/ 2385060 w 2385060"/>
                <a:gd name="connsiteY1" fmla="*/ 1482090 h 2032635"/>
                <a:gd name="connsiteX2" fmla="*/ 2137410 w 2385060"/>
                <a:gd name="connsiteY2" fmla="*/ 1573530 h 2032635"/>
                <a:gd name="connsiteX3" fmla="*/ 1824990 w 2385060"/>
                <a:gd name="connsiteY3" fmla="*/ 1649730 h 2032635"/>
                <a:gd name="connsiteX4" fmla="*/ 1459230 w 2385060"/>
                <a:gd name="connsiteY4" fmla="*/ 1744980 h 2032635"/>
                <a:gd name="connsiteX5" fmla="*/ 1059180 w 2385060"/>
                <a:gd name="connsiteY5" fmla="*/ 1859280 h 2032635"/>
                <a:gd name="connsiteX6" fmla="*/ 781050 w 2385060"/>
                <a:gd name="connsiteY6" fmla="*/ 188976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6235 w 2385060"/>
                <a:gd name="connsiteY17" fmla="*/ 1964055 h 2032635"/>
                <a:gd name="connsiteX18" fmla="*/ 735330 w 2385060"/>
                <a:gd name="connsiteY18" fmla="*/ 187833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 name="connsiteX0" fmla="*/ 2373630 w 2385060"/>
                <a:gd name="connsiteY0" fmla="*/ 941070 h 2032635"/>
                <a:gd name="connsiteX1" fmla="*/ 2385060 w 2385060"/>
                <a:gd name="connsiteY1" fmla="*/ 1482090 h 2032635"/>
                <a:gd name="connsiteX2" fmla="*/ 2137410 w 2385060"/>
                <a:gd name="connsiteY2" fmla="*/ 1573530 h 2032635"/>
                <a:gd name="connsiteX3" fmla="*/ 1824990 w 2385060"/>
                <a:gd name="connsiteY3" fmla="*/ 1649730 h 2032635"/>
                <a:gd name="connsiteX4" fmla="*/ 1459230 w 2385060"/>
                <a:gd name="connsiteY4" fmla="*/ 1744980 h 2032635"/>
                <a:gd name="connsiteX5" fmla="*/ 1059180 w 2385060"/>
                <a:gd name="connsiteY5" fmla="*/ 1859280 h 2032635"/>
                <a:gd name="connsiteX6" fmla="*/ 781050 w 2385060"/>
                <a:gd name="connsiteY6" fmla="*/ 188976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6235 w 2385060"/>
                <a:gd name="connsiteY17" fmla="*/ 1964055 h 2032635"/>
                <a:gd name="connsiteX18" fmla="*/ 725805 w 2385060"/>
                <a:gd name="connsiteY18" fmla="*/ 188595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 name="connsiteX0" fmla="*/ 2373630 w 2385060"/>
                <a:gd name="connsiteY0" fmla="*/ 941070 h 2032635"/>
                <a:gd name="connsiteX1" fmla="*/ 2385060 w 2385060"/>
                <a:gd name="connsiteY1" fmla="*/ 1482090 h 2032635"/>
                <a:gd name="connsiteX2" fmla="*/ 2137410 w 2385060"/>
                <a:gd name="connsiteY2" fmla="*/ 1573530 h 2032635"/>
                <a:gd name="connsiteX3" fmla="*/ 1824990 w 2385060"/>
                <a:gd name="connsiteY3" fmla="*/ 1649730 h 2032635"/>
                <a:gd name="connsiteX4" fmla="*/ 1459230 w 2385060"/>
                <a:gd name="connsiteY4" fmla="*/ 1744980 h 2032635"/>
                <a:gd name="connsiteX5" fmla="*/ 1059180 w 2385060"/>
                <a:gd name="connsiteY5" fmla="*/ 1859280 h 2032635"/>
                <a:gd name="connsiteX6" fmla="*/ 786765 w 2385060"/>
                <a:gd name="connsiteY6" fmla="*/ 190500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6235 w 2385060"/>
                <a:gd name="connsiteY17" fmla="*/ 1964055 h 2032635"/>
                <a:gd name="connsiteX18" fmla="*/ 725805 w 2385060"/>
                <a:gd name="connsiteY18" fmla="*/ 188595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 name="connsiteX0" fmla="*/ 2373630 w 2385060"/>
                <a:gd name="connsiteY0" fmla="*/ 941070 h 2032635"/>
                <a:gd name="connsiteX1" fmla="*/ 2385060 w 2385060"/>
                <a:gd name="connsiteY1" fmla="*/ 1482090 h 2032635"/>
                <a:gd name="connsiteX2" fmla="*/ 2137410 w 2385060"/>
                <a:gd name="connsiteY2" fmla="*/ 1573530 h 2032635"/>
                <a:gd name="connsiteX3" fmla="*/ 1824990 w 2385060"/>
                <a:gd name="connsiteY3" fmla="*/ 1649730 h 2032635"/>
                <a:gd name="connsiteX4" fmla="*/ 1459230 w 2385060"/>
                <a:gd name="connsiteY4" fmla="*/ 1744980 h 2032635"/>
                <a:gd name="connsiteX5" fmla="*/ 1073063 w 2385060"/>
                <a:gd name="connsiteY5" fmla="*/ 1947349 h 2032635"/>
                <a:gd name="connsiteX6" fmla="*/ 786765 w 2385060"/>
                <a:gd name="connsiteY6" fmla="*/ 190500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6235 w 2385060"/>
                <a:gd name="connsiteY17" fmla="*/ 1964055 h 2032635"/>
                <a:gd name="connsiteX18" fmla="*/ 725805 w 2385060"/>
                <a:gd name="connsiteY18" fmla="*/ 188595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 name="connsiteX0" fmla="*/ 2373630 w 2385060"/>
                <a:gd name="connsiteY0" fmla="*/ 941070 h 2032635"/>
                <a:gd name="connsiteX1" fmla="*/ 2385060 w 2385060"/>
                <a:gd name="connsiteY1" fmla="*/ 1482090 h 2032635"/>
                <a:gd name="connsiteX2" fmla="*/ 2137410 w 2385060"/>
                <a:gd name="connsiteY2" fmla="*/ 1573530 h 2032635"/>
                <a:gd name="connsiteX3" fmla="*/ 1824990 w 2385060"/>
                <a:gd name="connsiteY3" fmla="*/ 1649730 h 2032635"/>
                <a:gd name="connsiteX4" fmla="*/ 1514760 w 2385060"/>
                <a:gd name="connsiteY4" fmla="*/ 1890486 h 2032635"/>
                <a:gd name="connsiteX5" fmla="*/ 1073063 w 2385060"/>
                <a:gd name="connsiteY5" fmla="*/ 1947349 h 2032635"/>
                <a:gd name="connsiteX6" fmla="*/ 786765 w 2385060"/>
                <a:gd name="connsiteY6" fmla="*/ 190500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6235 w 2385060"/>
                <a:gd name="connsiteY17" fmla="*/ 1964055 h 2032635"/>
                <a:gd name="connsiteX18" fmla="*/ 725805 w 2385060"/>
                <a:gd name="connsiteY18" fmla="*/ 188595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 name="connsiteX0" fmla="*/ 2373630 w 2385060"/>
                <a:gd name="connsiteY0" fmla="*/ 941070 h 2032635"/>
                <a:gd name="connsiteX1" fmla="*/ 2385060 w 2385060"/>
                <a:gd name="connsiteY1" fmla="*/ 1482090 h 2032635"/>
                <a:gd name="connsiteX2" fmla="*/ 2137410 w 2385060"/>
                <a:gd name="connsiteY2" fmla="*/ 1573530 h 2032635"/>
                <a:gd name="connsiteX3" fmla="*/ 1886073 w 2385060"/>
                <a:gd name="connsiteY3" fmla="*/ 1810553 h 2032635"/>
                <a:gd name="connsiteX4" fmla="*/ 1514760 w 2385060"/>
                <a:gd name="connsiteY4" fmla="*/ 1890486 h 2032635"/>
                <a:gd name="connsiteX5" fmla="*/ 1073063 w 2385060"/>
                <a:gd name="connsiteY5" fmla="*/ 1947349 h 2032635"/>
                <a:gd name="connsiteX6" fmla="*/ 786765 w 2385060"/>
                <a:gd name="connsiteY6" fmla="*/ 190500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6235 w 2385060"/>
                <a:gd name="connsiteY17" fmla="*/ 1964055 h 2032635"/>
                <a:gd name="connsiteX18" fmla="*/ 725805 w 2385060"/>
                <a:gd name="connsiteY18" fmla="*/ 188595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 name="connsiteX0" fmla="*/ 2373630 w 2385060"/>
                <a:gd name="connsiteY0" fmla="*/ 941070 h 2032635"/>
                <a:gd name="connsiteX1" fmla="*/ 2385060 w 2385060"/>
                <a:gd name="connsiteY1" fmla="*/ 1482090 h 2032635"/>
                <a:gd name="connsiteX2" fmla="*/ 2187387 w 2385060"/>
                <a:gd name="connsiteY2" fmla="*/ 1722864 h 2032635"/>
                <a:gd name="connsiteX3" fmla="*/ 1886073 w 2385060"/>
                <a:gd name="connsiteY3" fmla="*/ 1810553 h 2032635"/>
                <a:gd name="connsiteX4" fmla="*/ 1514760 w 2385060"/>
                <a:gd name="connsiteY4" fmla="*/ 1890486 h 2032635"/>
                <a:gd name="connsiteX5" fmla="*/ 1073063 w 2385060"/>
                <a:gd name="connsiteY5" fmla="*/ 1947349 h 2032635"/>
                <a:gd name="connsiteX6" fmla="*/ 786765 w 2385060"/>
                <a:gd name="connsiteY6" fmla="*/ 1905000 h 2032635"/>
                <a:gd name="connsiteX7" fmla="*/ 480060 w 2385060"/>
                <a:gd name="connsiteY7" fmla="*/ 1958340 h 2032635"/>
                <a:gd name="connsiteX8" fmla="*/ 361950 w 2385060"/>
                <a:gd name="connsiteY8" fmla="*/ 1988820 h 2032635"/>
                <a:gd name="connsiteX9" fmla="*/ 7620 w 2385060"/>
                <a:gd name="connsiteY9" fmla="*/ 2032635 h 2032635"/>
                <a:gd name="connsiteX10" fmla="*/ 7620 w 2385060"/>
                <a:gd name="connsiteY10" fmla="*/ 1882140 h 2032635"/>
                <a:gd name="connsiteX11" fmla="*/ 0 w 2385060"/>
                <a:gd name="connsiteY11" fmla="*/ 1417320 h 2032635"/>
                <a:gd name="connsiteX12" fmla="*/ 19050 w 2385060"/>
                <a:gd name="connsiteY12" fmla="*/ 933450 h 2032635"/>
                <a:gd name="connsiteX13" fmla="*/ 26670 w 2385060"/>
                <a:gd name="connsiteY13" fmla="*/ 1261110 h 2032635"/>
                <a:gd name="connsiteX14" fmla="*/ 72390 w 2385060"/>
                <a:gd name="connsiteY14" fmla="*/ 1432560 h 2032635"/>
                <a:gd name="connsiteX15" fmla="*/ 144780 w 2385060"/>
                <a:gd name="connsiteY15" fmla="*/ 1602105 h 2032635"/>
                <a:gd name="connsiteX16" fmla="*/ 247650 w 2385060"/>
                <a:gd name="connsiteY16" fmla="*/ 1809750 h 2032635"/>
                <a:gd name="connsiteX17" fmla="*/ 356235 w 2385060"/>
                <a:gd name="connsiteY17" fmla="*/ 1964055 h 2032635"/>
                <a:gd name="connsiteX18" fmla="*/ 725805 w 2385060"/>
                <a:gd name="connsiteY18" fmla="*/ 1885950 h 2032635"/>
                <a:gd name="connsiteX19" fmla="*/ 720090 w 2385060"/>
                <a:gd name="connsiteY19" fmla="*/ 708660 h 2032635"/>
                <a:gd name="connsiteX20" fmla="*/ 742950 w 2385060"/>
                <a:gd name="connsiteY20" fmla="*/ 895350 h 2032635"/>
                <a:gd name="connsiteX21" fmla="*/ 826770 w 2385060"/>
                <a:gd name="connsiteY21" fmla="*/ 1093470 h 2032635"/>
                <a:gd name="connsiteX22" fmla="*/ 891540 w 2385060"/>
                <a:gd name="connsiteY22" fmla="*/ 1234440 h 2032635"/>
                <a:gd name="connsiteX23" fmla="*/ 975360 w 2385060"/>
                <a:gd name="connsiteY23" fmla="*/ 1341120 h 2032635"/>
                <a:gd name="connsiteX24" fmla="*/ 1082040 w 2385060"/>
                <a:gd name="connsiteY24" fmla="*/ 1432560 h 2032635"/>
                <a:gd name="connsiteX25" fmla="*/ 1150620 w 2385060"/>
                <a:gd name="connsiteY25" fmla="*/ 1478280 h 2032635"/>
                <a:gd name="connsiteX26" fmla="*/ 1238250 w 2385060"/>
                <a:gd name="connsiteY26" fmla="*/ 1432560 h 2032635"/>
                <a:gd name="connsiteX27" fmla="*/ 1424940 w 2385060"/>
                <a:gd name="connsiteY27" fmla="*/ 1352550 h 2032635"/>
                <a:gd name="connsiteX28" fmla="*/ 1524000 w 2385060"/>
                <a:gd name="connsiteY28" fmla="*/ 1322070 h 2032635"/>
                <a:gd name="connsiteX29" fmla="*/ 1714500 w 2385060"/>
                <a:gd name="connsiteY29" fmla="*/ 1257300 h 2032635"/>
                <a:gd name="connsiteX30" fmla="*/ 1706880 w 2385060"/>
                <a:gd name="connsiteY30" fmla="*/ 0 h 2032635"/>
                <a:gd name="connsiteX31" fmla="*/ 1741170 w 2385060"/>
                <a:gd name="connsiteY31" fmla="*/ 182880 h 2032635"/>
                <a:gd name="connsiteX32" fmla="*/ 1764030 w 2385060"/>
                <a:gd name="connsiteY32" fmla="*/ 320040 h 2032635"/>
                <a:gd name="connsiteX33" fmla="*/ 1813560 w 2385060"/>
                <a:gd name="connsiteY33" fmla="*/ 426720 h 2032635"/>
                <a:gd name="connsiteX34" fmla="*/ 1874520 w 2385060"/>
                <a:gd name="connsiteY34" fmla="*/ 556260 h 2032635"/>
                <a:gd name="connsiteX35" fmla="*/ 1965960 w 2385060"/>
                <a:gd name="connsiteY35" fmla="*/ 666750 h 2032635"/>
                <a:gd name="connsiteX36" fmla="*/ 2080260 w 2385060"/>
                <a:gd name="connsiteY36" fmla="*/ 765810 h 2032635"/>
                <a:gd name="connsiteX37" fmla="*/ 2190750 w 2385060"/>
                <a:gd name="connsiteY37" fmla="*/ 838200 h 2032635"/>
                <a:gd name="connsiteX38" fmla="*/ 2308860 w 2385060"/>
                <a:gd name="connsiteY38" fmla="*/ 906780 h 2032635"/>
                <a:gd name="connsiteX39" fmla="*/ 2373630 w 2385060"/>
                <a:gd name="connsiteY39" fmla="*/ 941070 h 2032635"/>
                <a:gd name="connsiteX0" fmla="*/ 2373630 w 2385060"/>
                <a:gd name="connsiteY0" fmla="*/ 941070 h 2061993"/>
                <a:gd name="connsiteX1" fmla="*/ 2385060 w 2385060"/>
                <a:gd name="connsiteY1" fmla="*/ 1482090 h 2061993"/>
                <a:gd name="connsiteX2" fmla="*/ 2187387 w 2385060"/>
                <a:gd name="connsiteY2" fmla="*/ 1722864 h 2061993"/>
                <a:gd name="connsiteX3" fmla="*/ 1886073 w 2385060"/>
                <a:gd name="connsiteY3" fmla="*/ 1810553 h 2061993"/>
                <a:gd name="connsiteX4" fmla="*/ 1514760 w 2385060"/>
                <a:gd name="connsiteY4" fmla="*/ 1890486 h 2061993"/>
                <a:gd name="connsiteX5" fmla="*/ 1073063 w 2385060"/>
                <a:gd name="connsiteY5" fmla="*/ 1947349 h 2061993"/>
                <a:gd name="connsiteX6" fmla="*/ 778435 w 2385060"/>
                <a:gd name="connsiteY6" fmla="*/ 2061993 h 2061993"/>
                <a:gd name="connsiteX7" fmla="*/ 480060 w 2385060"/>
                <a:gd name="connsiteY7" fmla="*/ 1958340 h 2061993"/>
                <a:gd name="connsiteX8" fmla="*/ 361950 w 2385060"/>
                <a:gd name="connsiteY8" fmla="*/ 1988820 h 2061993"/>
                <a:gd name="connsiteX9" fmla="*/ 7620 w 2385060"/>
                <a:gd name="connsiteY9" fmla="*/ 2032635 h 2061993"/>
                <a:gd name="connsiteX10" fmla="*/ 7620 w 2385060"/>
                <a:gd name="connsiteY10" fmla="*/ 1882140 h 2061993"/>
                <a:gd name="connsiteX11" fmla="*/ 0 w 2385060"/>
                <a:gd name="connsiteY11" fmla="*/ 1417320 h 2061993"/>
                <a:gd name="connsiteX12" fmla="*/ 19050 w 2385060"/>
                <a:gd name="connsiteY12" fmla="*/ 933450 h 2061993"/>
                <a:gd name="connsiteX13" fmla="*/ 26670 w 2385060"/>
                <a:gd name="connsiteY13" fmla="*/ 1261110 h 2061993"/>
                <a:gd name="connsiteX14" fmla="*/ 72390 w 2385060"/>
                <a:gd name="connsiteY14" fmla="*/ 1432560 h 2061993"/>
                <a:gd name="connsiteX15" fmla="*/ 144780 w 2385060"/>
                <a:gd name="connsiteY15" fmla="*/ 1602105 h 2061993"/>
                <a:gd name="connsiteX16" fmla="*/ 247650 w 2385060"/>
                <a:gd name="connsiteY16" fmla="*/ 1809750 h 2061993"/>
                <a:gd name="connsiteX17" fmla="*/ 356235 w 2385060"/>
                <a:gd name="connsiteY17" fmla="*/ 1964055 h 2061993"/>
                <a:gd name="connsiteX18" fmla="*/ 725805 w 2385060"/>
                <a:gd name="connsiteY18" fmla="*/ 1885950 h 2061993"/>
                <a:gd name="connsiteX19" fmla="*/ 720090 w 2385060"/>
                <a:gd name="connsiteY19" fmla="*/ 708660 h 2061993"/>
                <a:gd name="connsiteX20" fmla="*/ 742950 w 2385060"/>
                <a:gd name="connsiteY20" fmla="*/ 895350 h 2061993"/>
                <a:gd name="connsiteX21" fmla="*/ 826770 w 2385060"/>
                <a:gd name="connsiteY21" fmla="*/ 1093470 h 2061993"/>
                <a:gd name="connsiteX22" fmla="*/ 891540 w 2385060"/>
                <a:gd name="connsiteY22" fmla="*/ 1234440 h 2061993"/>
                <a:gd name="connsiteX23" fmla="*/ 975360 w 2385060"/>
                <a:gd name="connsiteY23" fmla="*/ 1341120 h 2061993"/>
                <a:gd name="connsiteX24" fmla="*/ 1082040 w 2385060"/>
                <a:gd name="connsiteY24" fmla="*/ 1432560 h 2061993"/>
                <a:gd name="connsiteX25" fmla="*/ 1150620 w 2385060"/>
                <a:gd name="connsiteY25" fmla="*/ 1478280 h 2061993"/>
                <a:gd name="connsiteX26" fmla="*/ 1238250 w 2385060"/>
                <a:gd name="connsiteY26" fmla="*/ 1432560 h 2061993"/>
                <a:gd name="connsiteX27" fmla="*/ 1424940 w 2385060"/>
                <a:gd name="connsiteY27" fmla="*/ 1352550 h 2061993"/>
                <a:gd name="connsiteX28" fmla="*/ 1524000 w 2385060"/>
                <a:gd name="connsiteY28" fmla="*/ 1322070 h 2061993"/>
                <a:gd name="connsiteX29" fmla="*/ 1714500 w 2385060"/>
                <a:gd name="connsiteY29" fmla="*/ 1257300 h 2061993"/>
                <a:gd name="connsiteX30" fmla="*/ 1706880 w 2385060"/>
                <a:gd name="connsiteY30" fmla="*/ 0 h 2061993"/>
                <a:gd name="connsiteX31" fmla="*/ 1741170 w 2385060"/>
                <a:gd name="connsiteY31" fmla="*/ 182880 h 2061993"/>
                <a:gd name="connsiteX32" fmla="*/ 1764030 w 2385060"/>
                <a:gd name="connsiteY32" fmla="*/ 320040 h 2061993"/>
                <a:gd name="connsiteX33" fmla="*/ 1813560 w 2385060"/>
                <a:gd name="connsiteY33" fmla="*/ 426720 h 2061993"/>
                <a:gd name="connsiteX34" fmla="*/ 1874520 w 2385060"/>
                <a:gd name="connsiteY34" fmla="*/ 556260 h 2061993"/>
                <a:gd name="connsiteX35" fmla="*/ 1965960 w 2385060"/>
                <a:gd name="connsiteY35" fmla="*/ 666750 h 2061993"/>
                <a:gd name="connsiteX36" fmla="*/ 2080260 w 2385060"/>
                <a:gd name="connsiteY36" fmla="*/ 765810 h 2061993"/>
                <a:gd name="connsiteX37" fmla="*/ 2190750 w 2385060"/>
                <a:gd name="connsiteY37" fmla="*/ 838200 h 2061993"/>
                <a:gd name="connsiteX38" fmla="*/ 2308860 w 2385060"/>
                <a:gd name="connsiteY38" fmla="*/ 906780 h 2061993"/>
                <a:gd name="connsiteX39" fmla="*/ 2373630 w 2385060"/>
                <a:gd name="connsiteY39" fmla="*/ 941070 h 2061993"/>
                <a:gd name="connsiteX0" fmla="*/ 2373630 w 2385060"/>
                <a:gd name="connsiteY0" fmla="*/ 941070 h 2061993"/>
                <a:gd name="connsiteX1" fmla="*/ 2385060 w 2385060"/>
                <a:gd name="connsiteY1" fmla="*/ 1482090 h 2061993"/>
                <a:gd name="connsiteX2" fmla="*/ 2187387 w 2385060"/>
                <a:gd name="connsiteY2" fmla="*/ 1722864 h 2061993"/>
                <a:gd name="connsiteX3" fmla="*/ 1886073 w 2385060"/>
                <a:gd name="connsiteY3" fmla="*/ 1810553 h 2061993"/>
                <a:gd name="connsiteX4" fmla="*/ 1514760 w 2385060"/>
                <a:gd name="connsiteY4" fmla="*/ 1890486 h 2061993"/>
                <a:gd name="connsiteX5" fmla="*/ 1073063 w 2385060"/>
                <a:gd name="connsiteY5" fmla="*/ 1947349 h 2061993"/>
                <a:gd name="connsiteX6" fmla="*/ 778435 w 2385060"/>
                <a:gd name="connsiteY6" fmla="*/ 2061993 h 2061993"/>
                <a:gd name="connsiteX7" fmla="*/ 480060 w 2385060"/>
                <a:gd name="connsiteY7" fmla="*/ 2054068 h 2061993"/>
                <a:gd name="connsiteX8" fmla="*/ 361950 w 2385060"/>
                <a:gd name="connsiteY8" fmla="*/ 1988820 h 2061993"/>
                <a:gd name="connsiteX9" fmla="*/ 7620 w 2385060"/>
                <a:gd name="connsiteY9" fmla="*/ 2032635 h 2061993"/>
                <a:gd name="connsiteX10" fmla="*/ 7620 w 2385060"/>
                <a:gd name="connsiteY10" fmla="*/ 1882140 h 2061993"/>
                <a:gd name="connsiteX11" fmla="*/ 0 w 2385060"/>
                <a:gd name="connsiteY11" fmla="*/ 1417320 h 2061993"/>
                <a:gd name="connsiteX12" fmla="*/ 19050 w 2385060"/>
                <a:gd name="connsiteY12" fmla="*/ 933450 h 2061993"/>
                <a:gd name="connsiteX13" fmla="*/ 26670 w 2385060"/>
                <a:gd name="connsiteY13" fmla="*/ 1261110 h 2061993"/>
                <a:gd name="connsiteX14" fmla="*/ 72390 w 2385060"/>
                <a:gd name="connsiteY14" fmla="*/ 1432560 h 2061993"/>
                <a:gd name="connsiteX15" fmla="*/ 144780 w 2385060"/>
                <a:gd name="connsiteY15" fmla="*/ 1602105 h 2061993"/>
                <a:gd name="connsiteX16" fmla="*/ 247650 w 2385060"/>
                <a:gd name="connsiteY16" fmla="*/ 1809750 h 2061993"/>
                <a:gd name="connsiteX17" fmla="*/ 356235 w 2385060"/>
                <a:gd name="connsiteY17" fmla="*/ 1964055 h 2061993"/>
                <a:gd name="connsiteX18" fmla="*/ 725805 w 2385060"/>
                <a:gd name="connsiteY18" fmla="*/ 1885950 h 2061993"/>
                <a:gd name="connsiteX19" fmla="*/ 720090 w 2385060"/>
                <a:gd name="connsiteY19" fmla="*/ 708660 h 2061993"/>
                <a:gd name="connsiteX20" fmla="*/ 742950 w 2385060"/>
                <a:gd name="connsiteY20" fmla="*/ 895350 h 2061993"/>
                <a:gd name="connsiteX21" fmla="*/ 826770 w 2385060"/>
                <a:gd name="connsiteY21" fmla="*/ 1093470 h 2061993"/>
                <a:gd name="connsiteX22" fmla="*/ 891540 w 2385060"/>
                <a:gd name="connsiteY22" fmla="*/ 1234440 h 2061993"/>
                <a:gd name="connsiteX23" fmla="*/ 975360 w 2385060"/>
                <a:gd name="connsiteY23" fmla="*/ 1341120 h 2061993"/>
                <a:gd name="connsiteX24" fmla="*/ 1082040 w 2385060"/>
                <a:gd name="connsiteY24" fmla="*/ 1432560 h 2061993"/>
                <a:gd name="connsiteX25" fmla="*/ 1150620 w 2385060"/>
                <a:gd name="connsiteY25" fmla="*/ 1478280 h 2061993"/>
                <a:gd name="connsiteX26" fmla="*/ 1238250 w 2385060"/>
                <a:gd name="connsiteY26" fmla="*/ 1432560 h 2061993"/>
                <a:gd name="connsiteX27" fmla="*/ 1424940 w 2385060"/>
                <a:gd name="connsiteY27" fmla="*/ 1352550 h 2061993"/>
                <a:gd name="connsiteX28" fmla="*/ 1524000 w 2385060"/>
                <a:gd name="connsiteY28" fmla="*/ 1322070 h 2061993"/>
                <a:gd name="connsiteX29" fmla="*/ 1714500 w 2385060"/>
                <a:gd name="connsiteY29" fmla="*/ 1257300 h 2061993"/>
                <a:gd name="connsiteX30" fmla="*/ 1706880 w 2385060"/>
                <a:gd name="connsiteY30" fmla="*/ 0 h 2061993"/>
                <a:gd name="connsiteX31" fmla="*/ 1741170 w 2385060"/>
                <a:gd name="connsiteY31" fmla="*/ 182880 h 2061993"/>
                <a:gd name="connsiteX32" fmla="*/ 1764030 w 2385060"/>
                <a:gd name="connsiteY32" fmla="*/ 320040 h 2061993"/>
                <a:gd name="connsiteX33" fmla="*/ 1813560 w 2385060"/>
                <a:gd name="connsiteY33" fmla="*/ 426720 h 2061993"/>
                <a:gd name="connsiteX34" fmla="*/ 1874520 w 2385060"/>
                <a:gd name="connsiteY34" fmla="*/ 556260 h 2061993"/>
                <a:gd name="connsiteX35" fmla="*/ 1965960 w 2385060"/>
                <a:gd name="connsiteY35" fmla="*/ 666750 h 2061993"/>
                <a:gd name="connsiteX36" fmla="*/ 2080260 w 2385060"/>
                <a:gd name="connsiteY36" fmla="*/ 765810 h 2061993"/>
                <a:gd name="connsiteX37" fmla="*/ 2190750 w 2385060"/>
                <a:gd name="connsiteY37" fmla="*/ 838200 h 2061993"/>
                <a:gd name="connsiteX38" fmla="*/ 2308860 w 2385060"/>
                <a:gd name="connsiteY38" fmla="*/ 906780 h 2061993"/>
                <a:gd name="connsiteX39" fmla="*/ 2373630 w 2385060"/>
                <a:gd name="connsiteY39" fmla="*/ 941070 h 2061993"/>
                <a:gd name="connsiteX0" fmla="*/ 2373630 w 2385060"/>
                <a:gd name="connsiteY0" fmla="*/ 941070 h 2119009"/>
                <a:gd name="connsiteX1" fmla="*/ 2385060 w 2385060"/>
                <a:gd name="connsiteY1" fmla="*/ 1482090 h 2119009"/>
                <a:gd name="connsiteX2" fmla="*/ 2187387 w 2385060"/>
                <a:gd name="connsiteY2" fmla="*/ 1722864 h 2119009"/>
                <a:gd name="connsiteX3" fmla="*/ 1886073 w 2385060"/>
                <a:gd name="connsiteY3" fmla="*/ 1810553 h 2119009"/>
                <a:gd name="connsiteX4" fmla="*/ 1514760 w 2385060"/>
                <a:gd name="connsiteY4" fmla="*/ 1890486 h 2119009"/>
                <a:gd name="connsiteX5" fmla="*/ 1073063 w 2385060"/>
                <a:gd name="connsiteY5" fmla="*/ 1947349 h 2119009"/>
                <a:gd name="connsiteX6" fmla="*/ 778435 w 2385060"/>
                <a:gd name="connsiteY6" fmla="*/ 2061993 h 2119009"/>
                <a:gd name="connsiteX7" fmla="*/ 480060 w 2385060"/>
                <a:gd name="connsiteY7" fmla="*/ 2054068 h 2119009"/>
                <a:gd name="connsiteX8" fmla="*/ 356397 w 2385060"/>
                <a:gd name="connsiteY8" fmla="*/ 2119009 h 2119009"/>
                <a:gd name="connsiteX9" fmla="*/ 7620 w 2385060"/>
                <a:gd name="connsiteY9" fmla="*/ 2032635 h 2119009"/>
                <a:gd name="connsiteX10" fmla="*/ 7620 w 2385060"/>
                <a:gd name="connsiteY10" fmla="*/ 1882140 h 2119009"/>
                <a:gd name="connsiteX11" fmla="*/ 0 w 2385060"/>
                <a:gd name="connsiteY11" fmla="*/ 1417320 h 2119009"/>
                <a:gd name="connsiteX12" fmla="*/ 19050 w 2385060"/>
                <a:gd name="connsiteY12" fmla="*/ 933450 h 2119009"/>
                <a:gd name="connsiteX13" fmla="*/ 26670 w 2385060"/>
                <a:gd name="connsiteY13" fmla="*/ 1261110 h 2119009"/>
                <a:gd name="connsiteX14" fmla="*/ 72390 w 2385060"/>
                <a:gd name="connsiteY14" fmla="*/ 1432560 h 2119009"/>
                <a:gd name="connsiteX15" fmla="*/ 144780 w 2385060"/>
                <a:gd name="connsiteY15" fmla="*/ 1602105 h 2119009"/>
                <a:gd name="connsiteX16" fmla="*/ 247650 w 2385060"/>
                <a:gd name="connsiteY16" fmla="*/ 1809750 h 2119009"/>
                <a:gd name="connsiteX17" fmla="*/ 356235 w 2385060"/>
                <a:gd name="connsiteY17" fmla="*/ 1964055 h 2119009"/>
                <a:gd name="connsiteX18" fmla="*/ 725805 w 2385060"/>
                <a:gd name="connsiteY18" fmla="*/ 1885950 h 2119009"/>
                <a:gd name="connsiteX19" fmla="*/ 720090 w 2385060"/>
                <a:gd name="connsiteY19" fmla="*/ 708660 h 2119009"/>
                <a:gd name="connsiteX20" fmla="*/ 742950 w 2385060"/>
                <a:gd name="connsiteY20" fmla="*/ 895350 h 2119009"/>
                <a:gd name="connsiteX21" fmla="*/ 826770 w 2385060"/>
                <a:gd name="connsiteY21" fmla="*/ 1093470 h 2119009"/>
                <a:gd name="connsiteX22" fmla="*/ 891540 w 2385060"/>
                <a:gd name="connsiteY22" fmla="*/ 1234440 h 2119009"/>
                <a:gd name="connsiteX23" fmla="*/ 975360 w 2385060"/>
                <a:gd name="connsiteY23" fmla="*/ 1341120 h 2119009"/>
                <a:gd name="connsiteX24" fmla="*/ 1082040 w 2385060"/>
                <a:gd name="connsiteY24" fmla="*/ 1432560 h 2119009"/>
                <a:gd name="connsiteX25" fmla="*/ 1150620 w 2385060"/>
                <a:gd name="connsiteY25" fmla="*/ 1478280 h 2119009"/>
                <a:gd name="connsiteX26" fmla="*/ 1238250 w 2385060"/>
                <a:gd name="connsiteY26" fmla="*/ 1432560 h 2119009"/>
                <a:gd name="connsiteX27" fmla="*/ 1424940 w 2385060"/>
                <a:gd name="connsiteY27" fmla="*/ 1352550 h 2119009"/>
                <a:gd name="connsiteX28" fmla="*/ 1524000 w 2385060"/>
                <a:gd name="connsiteY28" fmla="*/ 1322070 h 2119009"/>
                <a:gd name="connsiteX29" fmla="*/ 1714500 w 2385060"/>
                <a:gd name="connsiteY29" fmla="*/ 1257300 h 2119009"/>
                <a:gd name="connsiteX30" fmla="*/ 1706880 w 2385060"/>
                <a:gd name="connsiteY30" fmla="*/ 0 h 2119009"/>
                <a:gd name="connsiteX31" fmla="*/ 1741170 w 2385060"/>
                <a:gd name="connsiteY31" fmla="*/ 182880 h 2119009"/>
                <a:gd name="connsiteX32" fmla="*/ 1764030 w 2385060"/>
                <a:gd name="connsiteY32" fmla="*/ 320040 h 2119009"/>
                <a:gd name="connsiteX33" fmla="*/ 1813560 w 2385060"/>
                <a:gd name="connsiteY33" fmla="*/ 426720 h 2119009"/>
                <a:gd name="connsiteX34" fmla="*/ 1874520 w 2385060"/>
                <a:gd name="connsiteY34" fmla="*/ 556260 h 2119009"/>
                <a:gd name="connsiteX35" fmla="*/ 1965960 w 2385060"/>
                <a:gd name="connsiteY35" fmla="*/ 666750 h 2119009"/>
                <a:gd name="connsiteX36" fmla="*/ 2080260 w 2385060"/>
                <a:gd name="connsiteY36" fmla="*/ 765810 h 2119009"/>
                <a:gd name="connsiteX37" fmla="*/ 2190750 w 2385060"/>
                <a:gd name="connsiteY37" fmla="*/ 838200 h 2119009"/>
                <a:gd name="connsiteX38" fmla="*/ 2308860 w 2385060"/>
                <a:gd name="connsiteY38" fmla="*/ 906780 h 2119009"/>
                <a:gd name="connsiteX39" fmla="*/ 2373630 w 2385060"/>
                <a:gd name="connsiteY39" fmla="*/ 941070 h 211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85060" h="2119009">
                  <a:moveTo>
                    <a:pt x="2373630" y="941070"/>
                  </a:moveTo>
                  <a:lnTo>
                    <a:pt x="2385060" y="1482090"/>
                  </a:lnTo>
                  <a:lnTo>
                    <a:pt x="2187387" y="1722864"/>
                  </a:lnTo>
                  <a:lnTo>
                    <a:pt x="1886073" y="1810553"/>
                  </a:lnTo>
                  <a:lnTo>
                    <a:pt x="1514760" y="1890486"/>
                  </a:lnTo>
                  <a:lnTo>
                    <a:pt x="1073063" y="1947349"/>
                  </a:lnTo>
                  <a:lnTo>
                    <a:pt x="778435" y="2061993"/>
                  </a:lnTo>
                  <a:lnTo>
                    <a:pt x="480060" y="2054068"/>
                  </a:lnTo>
                  <a:lnTo>
                    <a:pt x="356397" y="2119009"/>
                  </a:lnTo>
                  <a:lnTo>
                    <a:pt x="7620" y="2032635"/>
                  </a:lnTo>
                  <a:lnTo>
                    <a:pt x="7620" y="1882140"/>
                  </a:lnTo>
                  <a:lnTo>
                    <a:pt x="0" y="1417320"/>
                  </a:lnTo>
                  <a:lnTo>
                    <a:pt x="19050" y="933450"/>
                  </a:lnTo>
                  <a:lnTo>
                    <a:pt x="26670" y="1261110"/>
                  </a:lnTo>
                  <a:cubicBezTo>
                    <a:pt x="41910" y="1318260"/>
                    <a:pt x="52705" y="1375728"/>
                    <a:pt x="72390" y="1432560"/>
                  </a:cubicBezTo>
                  <a:cubicBezTo>
                    <a:pt x="92075" y="1489392"/>
                    <a:pt x="120650" y="1545590"/>
                    <a:pt x="144780" y="1602105"/>
                  </a:cubicBezTo>
                  <a:lnTo>
                    <a:pt x="247650" y="1809750"/>
                  </a:lnTo>
                  <a:lnTo>
                    <a:pt x="356235" y="1964055"/>
                  </a:lnTo>
                  <a:lnTo>
                    <a:pt x="725805" y="1885950"/>
                  </a:lnTo>
                  <a:lnTo>
                    <a:pt x="720090" y="708660"/>
                  </a:lnTo>
                  <a:lnTo>
                    <a:pt x="742950" y="895350"/>
                  </a:lnTo>
                  <a:lnTo>
                    <a:pt x="826770" y="1093470"/>
                  </a:lnTo>
                  <a:lnTo>
                    <a:pt x="891540" y="1234440"/>
                  </a:lnTo>
                  <a:lnTo>
                    <a:pt x="975360" y="1341120"/>
                  </a:lnTo>
                  <a:lnTo>
                    <a:pt x="1082040" y="1432560"/>
                  </a:lnTo>
                  <a:lnTo>
                    <a:pt x="1150620" y="1478280"/>
                  </a:lnTo>
                  <a:lnTo>
                    <a:pt x="1238250" y="1432560"/>
                  </a:lnTo>
                  <a:lnTo>
                    <a:pt x="1424940" y="1352550"/>
                  </a:lnTo>
                  <a:lnTo>
                    <a:pt x="1524000" y="1322070"/>
                  </a:lnTo>
                  <a:lnTo>
                    <a:pt x="1714500" y="1257300"/>
                  </a:lnTo>
                  <a:lnTo>
                    <a:pt x="1706880" y="0"/>
                  </a:lnTo>
                  <a:lnTo>
                    <a:pt x="1741170" y="182880"/>
                  </a:lnTo>
                  <a:lnTo>
                    <a:pt x="1764030" y="320040"/>
                  </a:lnTo>
                  <a:lnTo>
                    <a:pt x="1813560" y="426720"/>
                  </a:lnTo>
                  <a:lnTo>
                    <a:pt x="1874520" y="556260"/>
                  </a:lnTo>
                  <a:lnTo>
                    <a:pt x="1965960" y="666750"/>
                  </a:lnTo>
                  <a:lnTo>
                    <a:pt x="2080260" y="765810"/>
                  </a:lnTo>
                  <a:lnTo>
                    <a:pt x="2190750" y="838200"/>
                  </a:lnTo>
                  <a:lnTo>
                    <a:pt x="2308860" y="906780"/>
                  </a:lnTo>
                  <a:lnTo>
                    <a:pt x="2373630" y="941070"/>
                  </a:lnTo>
                  <a:close/>
                </a:path>
              </a:pathLst>
            </a:cu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CA" sz="1350">
                <a:solidFill>
                  <a:schemeClr val="tx1"/>
                </a:solidFill>
                <a:latin typeface="Arial" charset="0"/>
                <a:ea typeface="Arial" charset="0"/>
                <a:cs typeface="Arial" charset="0"/>
              </a:endParaRPr>
            </a:p>
          </p:txBody>
        </p:sp>
      </p:grpSp>
      <p:grpSp>
        <p:nvGrpSpPr>
          <p:cNvPr id="13" name="Group 12"/>
          <p:cNvGrpSpPr/>
          <p:nvPr/>
        </p:nvGrpSpPr>
        <p:grpSpPr>
          <a:xfrm>
            <a:off x="694101" y="3632298"/>
            <a:ext cx="1975599" cy="1197592"/>
            <a:chOff x="694101" y="3632298"/>
            <a:chExt cx="1975599" cy="1197592"/>
          </a:xfrm>
        </p:grpSpPr>
        <p:sp>
          <p:nvSpPr>
            <p:cNvPr id="87" name="Pentagon 86"/>
            <p:cNvSpPr>
              <a:spLocks noChangeAspect="1"/>
            </p:cNvSpPr>
            <p:nvPr/>
          </p:nvSpPr>
          <p:spPr>
            <a:xfrm rot="2292489">
              <a:off x="1119022" y="4003761"/>
              <a:ext cx="748531" cy="289563"/>
            </a:xfrm>
            <a:prstGeom prst="homePlat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CA" sz="1350">
                <a:solidFill>
                  <a:schemeClr val="tx1"/>
                </a:solidFill>
                <a:latin typeface="Arial" charset="0"/>
                <a:ea typeface="Arial" charset="0"/>
                <a:cs typeface="Arial" charset="0"/>
              </a:endParaRPr>
            </a:p>
          </p:txBody>
        </p:sp>
        <p:sp>
          <p:nvSpPr>
            <p:cNvPr id="86" name="Rectangle 85"/>
            <p:cNvSpPr>
              <a:spLocks noChangeAspect="1"/>
            </p:cNvSpPr>
            <p:nvPr/>
          </p:nvSpPr>
          <p:spPr>
            <a:xfrm>
              <a:off x="803768" y="3632298"/>
              <a:ext cx="1515491" cy="424898"/>
            </a:xfrm>
            <a:prstGeom prst="rect">
              <a:avLst/>
            </a:prstGeom>
            <a:solidFill>
              <a:srgbClr val="1B183A"/>
            </a:solidFill>
            <a:ln w="254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defTabSz="685800">
                <a:defRPr/>
              </a:pPr>
              <a:r>
                <a:rPr lang="en-US" sz="1600" kern="0" dirty="0">
                  <a:solidFill>
                    <a:srgbClr val="FFFFFF"/>
                  </a:solidFill>
                  <a:latin typeface="Arial" charset="0"/>
                  <a:ea typeface="Arial" charset="0"/>
                  <a:cs typeface="Arial" charset="0"/>
                </a:rPr>
                <a:t>Wrist fracture</a:t>
              </a:r>
            </a:p>
          </p:txBody>
        </p:sp>
        <p:sp>
          <p:nvSpPr>
            <p:cNvPr id="55" name="Freeform 54"/>
            <p:cNvSpPr>
              <a:spLocks noChangeAspect="1"/>
            </p:cNvSpPr>
            <p:nvPr/>
          </p:nvSpPr>
          <p:spPr>
            <a:xfrm>
              <a:off x="694101" y="4219830"/>
              <a:ext cx="1975599" cy="610060"/>
            </a:xfrm>
            <a:custGeom>
              <a:avLst/>
              <a:gdLst>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599440 h 655320"/>
                <a:gd name="connsiteX9" fmla="*/ 1173480 w 1666240"/>
                <a:gd name="connsiteY9" fmla="*/ 614680 h 655320"/>
                <a:gd name="connsiteX10" fmla="*/ 1092200 w 1666240"/>
                <a:gd name="connsiteY10" fmla="*/ 492760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16000 w 1666240"/>
                <a:gd name="connsiteY14" fmla="*/ 436880 h 655320"/>
                <a:gd name="connsiteX15" fmla="*/ 1000760 w 1666240"/>
                <a:gd name="connsiteY15" fmla="*/ 629920 h 655320"/>
                <a:gd name="connsiteX16" fmla="*/ 650240 w 1666240"/>
                <a:gd name="connsiteY16" fmla="*/ 619760 h 655320"/>
                <a:gd name="connsiteX17" fmla="*/ 386080 w 1666240"/>
                <a:gd name="connsiteY17" fmla="*/ 604520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59944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16000 w 1666240"/>
                <a:gd name="connsiteY14" fmla="*/ 436880 h 655320"/>
                <a:gd name="connsiteX15" fmla="*/ 1000760 w 1666240"/>
                <a:gd name="connsiteY15" fmla="*/ 629920 h 655320"/>
                <a:gd name="connsiteX16" fmla="*/ 650240 w 1666240"/>
                <a:gd name="connsiteY16" fmla="*/ 619760 h 655320"/>
                <a:gd name="connsiteX17" fmla="*/ 386080 w 1666240"/>
                <a:gd name="connsiteY17" fmla="*/ 604520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59944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6080 w 1666240"/>
                <a:gd name="connsiteY17" fmla="*/ 604520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59944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9890 w 1666240"/>
                <a:gd name="connsiteY17" fmla="*/ 629285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3360 w 1666240"/>
                <a:gd name="connsiteY7" fmla="*/ 594360 h 655320"/>
                <a:gd name="connsiteX8" fmla="*/ 1315720 w 1666240"/>
                <a:gd name="connsiteY8" fmla="*/ 61087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9890 w 1666240"/>
                <a:gd name="connsiteY17" fmla="*/ 629285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5265 w 1666240"/>
                <a:gd name="connsiteY7" fmla="*/ 603885 h 655320"/>
                <a:gd name="connsiteX8" fmla="*/ 1315720 w 1666240"/>
                <a:gd name="connsiteY8" fmla="*/ 61087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1092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9890 w 1666240"/>
                <a:gd name="connsiteY17" fmla="*/ 629285 h 655320"/>
                <a:gd name="connsiteX18" fmla="*/ 116840 w 1666240"/>
                <a:gd name="connsiteY18" fmla="*/ 619760 h 655320"/>
                <a:gd name="connsiteX0" fmla="*/ 0 w 1666240"/>
                <a:gd name="connsiteY0" fmla="*/ 604520 h 655320"/>
                <a:gd name="connsiteX1" fmla="*/ 574040 w 1666240"/>
                <a:gd name="connsiteY1" fmla="*/ 655320 h 655320"/>
                <a:gd name="connsiteX2" fmla="*/ 787400 w 1666240"/>
                <a:gd name="connsiteY2" fmla="*/ 655320 h 655320"/>
                <a:gd name="connsiteX3" fmla="*/ 1021080 w 1666240"/>
                <a:gd name="connsiteY3" fmla="*/ 655320 h 655320"/>
                <a:gd name="connsiteX4" fmla="*/ 1163320 w 1666240"/>
                <a:gd name="connsiteY4" fmla="*/ 645160 h 655320"/>
                <a:gd name="connsiteX5" fmla="*/ 1508760 w 1666240"/>
                <a:gd name="connsiteY5" fmla="*/ 614680 h 655320"/>
                <a:gd name="connsiteX6" fmla="*/ 1666240 w 1666240"/>
                <a:gd name="connsiteY6" fmla="*/ 604520 h 655320"/>
                <a:gd name="connsiteX7" fmla="*/ 1485265 w 1666240"/>
                <a:gd name="connsiteY7" fmla="*/ 603885 h 655320"/>
                <a:gd name="connsiteX8" fmla="*/ 1315720 w 1666240"/>
                <a:gd name="connsiteY8" fmla="*/ 610870 h 655320"/>
                <a:gd name="connsiteX9" fmla="*/ 1173480 w 1666240"/>
                <a:gd name="connsiteY9" fmla="*/ 614680 h 655320"/>
                <a:gd name="connsiteX10" fmla="*/ 1107440 w 1666240"/>
                <a:gd name="connsiteY10" fmla="*/ 494665 h 655320"/>
                <a:gd name="connsiteX11" fmla="*/ 1061720 w 1666240"/>
                <a:gd name="connsiteY11" fmla="*/ 350520 h 655320"/>
                <a:gd name="connsiteX12" fmla="*/ 1029970 w 1666240"/>
                <a:gd name="connsiteY12" fmla="*/ 228600 h 655320"/>
                <a:gd name="connsiteX13" fmla="*/ 1010920 w 1666240"/>
                <a:gd name="connsiteY13" fmla="*/ 0 h 655320"/>
                <a:gd name="connsiteX14" fmla="*/ 1008380 w 1666240"/>
                <a:gd name="connsiteY14" fmla="*/ 446405 h 655320"/>
                <a:gd name="connsiteX15" fmla="*/ 1000760 w 1666240"/>
                <a:gd name="connsiteY15" fmla="*/ 629920 h 655320"/>
                <a:gd name="connsiteX16" fmla="*/ 650240 w 1666240"/>
                <a:gd name="connsiteY16" fmla="*/ 619760 h 655320"/>
                <a:gd name="connsiteX17" fmla="*/ 389890 w 1666240"/>
                <a:gd name="connsiteY17" fmla="*/ 629285 h 655320"/>
                <a:gd name="connsiteX18" fmla="*/ 116840 w 1666240"/>
                <a:gd name="connsiteY18" fmla="*/ 619760 h 655320"/>
                <a:gd name="connsiteX0" fmla="*/ 0 w 1676400"/>
                <a:gd name="connsiteY0" fmla="*/ 609600 h 655320"/>
                <a:gd name="connsiteX1" fmla="*/ 584200 w 1676400"/>
                <a:gd name="connsiteY1" fmla="*/ 655320 h 655320"/>
                <a:gd name="connsiteX2" fmla="*/ 797560 w 1676400"/>
                <a:gd name="connsiteY2" fmla="*/ 655320 h 655320"/>
                <a:gd name="connsiteX3" fmla="*/ 1031240 w 1676400"/>
                <a:gd name="connsiteY3" fmla="*/ 655320 h 655320"/>
                <a:gd name="connsiteX4" fmla="*/ 1173480 w 1676400"/>
                <a:gd name="connsiteY4" fmla="*/ 645160 h 655320"/>
                <a:gd name="connsiteX5" fmla="*/ 1518920 w 1676400"/>
                <a:gd name="connsiteY5" fmla="*/ 614680 h 655320"/>
                <a:gd name="connsiteX6" fmla="*/ 1676400 w 1676400"/>
                <a:gd name="connsiteY6" fmla="*/ 604520 h 655320"/>
                <a:gd name="connsiteX7" fmla="*/ 1495425 w 1676400"/>
                <a:gd name="connsiteY7" fmla="*/ 603885 h 655320"/>
                <a:gd name="connsiteX8" fmla="*/ 1325880 w 1676400"/>
                <a:gd name="connsiteY8" fmla="*/ 610870 h 655320"/>
                <a:gd name="connsiteX9" fmla="*/ 1183640 w 1676400"/>
                <a:gd name="connsiteY9" fmla="*/ 614680 h 655320"/>
                <a:gd name="connsiteX10" fmla="*/ 1117600 w 1676400"/>
                <a:gd name="connsiteY10" fmla="*/ 494665 h 655320"/>
                <a:gd name="connsiteX11" fmla="*/ 1071880 w 1676400"/>
                <a:gd name="connsiteY11" fmla="*/ 350520 h 655320"/>
                <a:gd name="connsiteX12" fmla="*/ 1040130 w 1676400"/>
                <a:gd name="connsiteY12" fmla="*/ 228600 h 655320"/>
                <a:gd name="connsiteX13" fmla="*/ 1021080 w 1676400"/>
                <a:gd name="connsiteY13" fmla="*/ 0 h 655320"/>
                <a:gd name="connsiteX14" fmla="*/ 1018540 w 1676400"/>
                <a:gd name="connsiteY14" fmla="*/ 446405 h 655320"/>
                <a:gd name="connsiteX15" fmla="*/ 1010920 w 1676400"/>
                <a:gd name="connsiteY15" fmla="*/ 629920 h 655320"/>
                <a:gd name="connsiteX16" fmla="*/ 660400 w 1676400"/>
                <a:gd name="connsiteY16" fmla="*/ 619760 h 655320"/>
                <a:gd name="connsiteX17" fmla="*/ 400050 w 1676400"/>
                <a:gd name="connsiteY17" fmla="*/ 629285 h 655320"/>
                <a:gd name="connsiteX18" fmla="*/ 127000 w 1676400"/>
                <a:gd name="connsiteY18" fmla="*/ 619760 h 655320"/>
                <a:gd name="connsiteX0" fmla="*/ 0 w 1691640"/>
                <a:gd name="connsiteY0" fmla="*/ 607060 h 655320"/>
                <a:gd name="connsiteX1" fmla="*/ 599440 w 1691640"/>
                <a:gd name="connsiteY1" fmla="*/ 655320 h 655320"/>
                <a:gd name="connsiteX2" fmla="*/ 812800 w 1691640"/>
                <a:gd name="connsiteY2" fmla="*/ 655320 h 655320"/>
                <a:gd name="connsiteX3" fmla="*/ 1046480 w 1691640"/>
                <a:gd name="connsiteY3" fmla="*/ 655320 h 655320"/>
                <a:gd name="connsiteX4" fmla="*/ 1188720 w 1691640"/>
                <a:gd name="connsiteY4" fmla="*/ 645160 h 655320"/>
                <a:gd name="connsiteX5" fmla="*/ 1534160 w 1691640"/>
                <a:gd name="connsiteY5" fmla="*/ 614680 h 655320"/>
                <a:gd name="connsiteX6" fmla="*/ 1691640 w 1691640"/>
                <a:gd name="connsiteY6" fmla="*/ 604520 h 655320"/>
                <a:gd name="connsiteX7" fmla="*/ 1510665 w 1691640"/>
                <a:gd name="connsiteY7" fmla="*/ 603885 h 655320"/>
                <a:gd name="connsiteX8" fmla="*/ 1341120 w 1691640"/>
                <a:gd name="connsiteY8" fmla="*/ 610870 h 655320"/>
                <a:gd name="connsiteX9" fmla="*/ 1198880 w 1691640"/>
                <a:gd name="connsiteY9" fmla="*/ 614680 h 655320"/>
                <a:gd name="connsiteX10" fmla="*/ 1132840 w 1691640"/>
                <a:gd name="connsiteY10" fmla="*/ 494665 h 655320"/>
                <a:gd name="connsiteX11" fmla="*/ 1087120 w 1691640"/>
                <a:gd name="connsiteY11" fmla="*/ 350520 h 655320"/>
                <a:gd name="connsiteX12" fmla="*/ 1055370 w 1691640"/>
                <a:gd name="connsiteY12" fmla="*/ 228600 h 655320"/>
                <a:gd name="connsiteX13" fmla="*/ 1036320 w 1691640"/>
                <a:gd name="connsiteY13" fmla="*/ 0 h 655320"/>
                <a:gd name="connsiteX14" fmla="*/ 1033780 w 1691640"/>
                <a:gd name="connsiteY14" fmla="*/ 446405 h 655320"/>
                <a:gd name="connsiteX15" fmla="*/ 1026160 w 1691640"/>
                <a:gd name="connsiteY15" fmla="*/ 629920 h 655320"/>
                <a:gd name="connsiteX16" fmla="*/ 675640 w 1691640"/>
                <a:gd name="connsiteY16" fmla="*/ 619760 h 655320"/>
                <a:gd name="connsiteX17" fmla="*/ 415290 w 1691640"/>
                <a:gd name="connsiteY17" fmla="*/ 629285 h 655320"/>
                <a:gd name="connsiteX18" fmla="*/ 142240 w 1691640"/>
                <a:gd name="connsiteY18" fmla="*/ 619760 h 655320"/>
                <a:gd name="connsiteX0" fmla="*/ 0 w 1691640"/>
                <a:gd name="connsiteY0" fmla="*/ 607060 h 697440"/>
                <a:gd name="connsiteX1" fmla="*/ 599440 w 1691640"/>
                <a:gd name="connsiteY1" fmla="*/ 655320 h 697440"/>
                <a:gd name="connsiteX2" fmla="*/ 815577 w 1691640"/>
                <a:gd name="connsiteY2" fmla="*/ 697440 h 697440"/>
                <a:gd name="connsiteX3" fmla="*/ 1046480 w 1691640"/>
                <a:gd name="connsiteY3" fmla="*/ 655320 h 697440"/>
                <a:gd name="connsiteX4" fmla="*/ 1188720 w 1691640"/>
                <a:gd name="connsiteY4" fmla="*/ 645160 h 697440"/>
                <a:gd name="connsiteX5" fmla="*/ 1534160 w 1691640"/>
                <a:gd name="connsiteY5" fmla="*/ 614680 h 697440"/>
                <a:gd name="connsiteX6" fmla="*/ 1691640 w 1691640"/>
                <a:gd name="connsiteY6" fmla="*/ 604520 h 697440"/>
                <a:gd name="connsiteX7" fmla="*/ 1510665 w 1691640"/>
                <a:gd name="connsiteY7" fmla="*/ 603885 h 697440"/>
                <a:gd name="connsiteX8" fmla="*/ 1341120 w 1691640"/>
                <a:gd name="connsiteY8" fmla="*/ 610870 h 697440"/>
                <a:gd name="connsiteX9" fmla="*/ 1198880 w 1691640"/>
                <a:gd name="connsiteY9" fmla="*/ 614680 h 697440"/>
                <a:gd name="connsiteX10" fmla="*/ 1132840 w 1691640"/>
                <a:gd name="connsiteY10" fmla="*/ 494665 h 697440"/>
                <a:gd name="connsiteX11" fmla="*/ 1087120 w 1691640"/>
                <a:gd name="connsiteY11" fmla="*/ 350520 h 697440"/>
                <a:gd name="connsiteX12" fmla="*/ 1055370 w 1691640"/>
                <a:gd name="connsiteY12" fmla="*/ 228600 h 697440"/>
                <a:gd name="connsiteX13" fmla="*/ 1036320 w 1691640"/>
                <a:gd name="connsiteY13" fmla="*/ 0 h 697440"/>
                <a:gd name="connsiteX14" fmla="*/ 1033780 w 1691640"/>
                <a:gd name="connsiteY14" fmla="*/ 446405 h 697440"/>
                <a:gd name="connsiteX15" fmla="*/ 1026160 w 1691640"/>
                <a:gd name="connsiteY15" fmla="*/ 629920 h 697440"/>
                <a:gd name="connsiteX16" fmla="*/ 675640 w 1691640"/>
                <a:gd name="connsiteY16" fmla="*/ 619760 h 697440"/>
                <a:gd name="connsiteX17" fmla="*/ 415290 w 1691640"/>
                <a:gd name="connsiteY17" fmla="*/ 629285 h 697440"/>
                <a:gd name="connsiteX18" fmla="*/ 142240 w 1691640"/>
                <a:gd name="connsiteY18" fmla="*/ 619760 h 697440"/>
                <a:gd name="connsiteX0" fmla="*/ 0 w 1691640"/>
                <a:gd name="connsiteY0" fmla="*/ 607060 h 705098"/>
                <a:gd name="connsiteX1" fmla="*/ 585557 w 1691640"/>
                <a:gd name="connsiteY1" fmla="*/ 705098 h 705098"/>
                <a:gd name="connsiteX2" fmla="*/ 815577 w 1691640"/>
                <a:gd name="connsiteY2" fmla="*/ 697440 h 705098"/>
                <a:gd name="connsiteX3" fmla="*/ 1046480 w 1691640"/>
                <a:gd name="connsiteY3" fmla="*/ 655320 h 705098"/>
                <a:gd name="connsiteX4" fmla="*/ 1188720 w 1691640"/>
                <a:gd name="connsiteY4" fmla="*/ 645160 h 705098"/>
                <a:gd name="connsiteX5" fmla="*/ 1534160 w 1691640"/>
                <a:gd name="connsiteY5" fmla="*/ 614680 h 705098"/>
                <a:gd name="connsiteX6" fmla="*/ 1691640 w 1691640"/>
                <a:gd name="connsiteY6" fmla="*/ 604520 h 705098"/>
                <a:gd name="connsiteX7" fmla="*/ 1510665 w 1691640"/>
                <a:gd name="connsiteY7" fmla="*/ 603885 h 705098"/>
                <a:gd name="connsiteX8" fmla="*/ 1341120 w 1691640"/>
                <a:gd name="connsiteY8" fmla="*/ 610870 h 705098"/>
                <a:gd name="connsiteX9" fmla="*/ 1198880 w 1691640"/>
                <a:gd name="connsiteY9" fmla="*/ 614680 h 705098"/>
                <a:gd name="connsiteX10" fmla="*/ 1132840 w 1691640"/>
                <a:gd name="connsiteY10" fmla="*/ 494665 h 705098"/>
                <a:gd name="connsiteX11" fmla="*/ 1087120 w 1691640"/>
                <a:gd name="connsiteY11" fmla="*/ 350520 h 705098"/>
                <a:gd name="connsiteX12" fmla="*/ 1055370 w 1691640"/>
                <a:gd name="connsiteY12" fmla="*/ 228600 h 705098"/>
                <a:gd name="connsiteX13" fmla="*/ 1036320 w 1691640"/>
                <a:gd name="connsiteY13" fmla="*/ 0 h 705098"/>
                <a:gd name="connsiteX14" fmla="*/ 1033780 w 1691640"/>
                <a:gd name="connsiteY14" fmla="*/ 446405 h 705098"/>
                <a:gd name="connsiteX15" fmla="*/ 1026160 w 1691640"/>
                <a:gd name="connsiteY15" fmla="*/ 629920 h 705098"/>
                <a:gd name="connsiteX16" fmla="*/ 675640 w 1691640"/>
                <a:gd name="connsiteY16" fmla="*/ 619760 h 705098"/>
                <a:gd name="connsiteX17" fmla="*/ 415290 w 1691640"/>
                <a:gd name="connsiteY17" fmla="*/ 629285 h 705098"/>
                <a:gd name="connsiteX18" fmla="*/ 142240 w 1691640"/>
                <a:gd name="connsiteY18" fmla="*/ 619760 h 705098"/>
                <a:gd name="connsiteX0" fmla="*/ 0 w 1691640"/>
                <a:gd name="connsiteY0" fmla="*/ 607060 h 712757"/>
                <a:gd name="connsiteX1" fmla="*/ 585557 w 1691640"/>
                <a:gd name="connsiteY1" fmla="*/ 705098 h 712757"/>
                <a:gd name="connsiteX2" fmla="*/ 815577 w 1691640"/>
                <a:gd name="connsiteY2" fmla="*/ 697440 h 712757"/>
                <a:gd name="connsiteX3" fmla="*/ 1052033 w 1691640"/>
                <a:gd name="connsiteY3" fmla="*/ 712757 h 712757"/>
                <a:gd name="connsiteX4" fmla="*/ 1188720 w 1691640"/>
                <a:gd name="connsiteY4" fmla="*/ 645160 h 712757"/>
                <a:gd name="connsiteX5" fmla="*/ 1534160 w 1691640"/>
                <a:gd name="connsiteY5" fmla="*/ 614680 h 712757"/>
                <a:gd name="connsiteX6" fmla="*/ 1691640 w 1691640"/>
                <a:gd name="connsiteY6" fmla="*/ 604520 h 712757"/>
                <a:gd name="connsiteX7" fmla="*/ 1510665 w 1691640"/>
                <a:gd name="connsiteY7" fmla="*/ 603885 h 712757"/>
                <a:gd name="connsiteX8" fmla="*/ 1341120 w 1691640"/>
                <a:gd name="connsiteY8" fmla="*/ 610870 h 712757"/>
                <a:gd name="connsiteX9" fmla="*/ 1198880 w 1691640"/>
                <a:gd name="connsiteY9" fmla="*/ 614680 h 712757"/>
                <a:gd name="connsiteX10" fmla="*/ 1132840 w 1691640"/>
                <a:gd name="connsiteY10" fmla="*/ 494665 h 712757"/>
                <a:gd name="connsiteX11" fmla="*/ 1087120 w 1691640"/>
                <a:gd name="connsiteY11" fmla="*/ 350520 h 712757"/>
                <a:gd name="connsiteX12" fmla="*/ 1055370 w 1691640"/>
                <a:gd name="connsiteY12" fmla="*/ 228600 h 712757"/>
                <a:gd name="connsiteX13" fmla="*/ 1036320 w 1691640"/>
                <a:gd name="connsiteY13" fmla="*/ 0 h 712757"/>
                <a:gd name="connsiteX14" fmla="*/ 1033780 w 1691640"/>
                <a:gd name="connsiteY14" fmla="*/ 446405 h 712757"/>
                <a:gd name="connsiteX15" fmla="*/ 1026160 w 1691640"/>
                <a:gd name="connsiteY15" fmla="*/ 629920 h 712757"/>
                <a:gd name="connsiteX16" fmla="*/ 675640 w 1691640"/>
                <a:gd name="connsiteY16" fmla="*/ 619760 h 712757"/>
                <a:gd name="connsiteX17" fmla="*/ 415290 w 1691640"/>
                <a:gd name="connsiteY17" fmla="*/ 629285 h 712757"/>
                <a:gd name="connsiteX18" fmla="*/ 142240 w 1691640"/>
                <a:gd name="connsiteY18" fmla="*/ 619760 h 712757"/>
                <a:gd name="connsiteX0" fmla="*/ 0 w 1691640"/>
                <a:gd name="connsiteY0" fmla="*/ 607060 h 717913"/>
                <a:gd name="connsiteX1" fmla="*/ 585557 w 1691640"/>
                <a:gd name="connsiteY1" fmla="*/ 705098 h 717913"/>
                <a:gd name="connsiteX2" fmla="*/ 815577 w 1691640"/>
                <a:gd name="connsiteY2" fmla="*/ 697440 h 717913"/>
                <a:gd name="connsiteX3" fmla="*/ 1052033 w 1691640"/>
                <a:gd name="connsiteY3" fmla="*/ 712757 h 717913"/>
                <a:gd name="connsiteX4" fmla="*/ 1205379 w 1691640"/>
                <a:gd name="connsiteY4" fmla="*/ 717913 h 717913"/>
                <a:gd name="connsiteX5" fmla="*/ 1534160 w 1691640"/>
                <a:gd name="connsiteY5" fmla="*/ 614680 h 717913"/>
                <a:gd name="connsiteX6" fmla="*/ 1691640 w 1691640"/>
                <a:gd name="connsiteY6" fmla="*/ 604520 h 717913"/>
                <a:gd name="connsiteX7" fmla="*/ 1510665 w 1691640"/>
                <a:gd name="connsiteY7" fmla="*/ 603885 h 717913"/>
                <a:gd name="connsiteX8" fmla="*/ 1341120 w 1691640"/>
                <a:gd name="connsiteY8" fmla="*/ 610870 h 717913"/>
                <a:gd name="connsiteX9" fmla="*/ 1198880 w 1691640"/>
                <a:gd name="connsiteY9" fmla="*/ 614680 h 717913"/>
                <a:gd name="connsiteX10" fmla="*/ 1132840 w 1691640"/>
                <a:gd name="connsiteY10" fmla="*/ 494665 h 717913"/>
                <a:gd name="connsiteX11" fmla="*/ 1087120 w 1691640"/>
                <a:gd name="connsiteY11" fmla="*/ 350520 h 717913"/>
                <a:gd name="connsiteX12" fmla="*/ 1055370 w 1691640"/>
                <a:gd name="connsiteY12" fmla="*/ 228600 h 717913"/>
                <a:gd name="connsiteX13" fmla="*/ 1036320 w 1691640"/>
                <a:gd name="connsiteY13" fmla="*/ 0 h 717913"/>
                <a:gd name="connsiteX14" fmla="*/ 1033780 w 1691640"/>
                <a:gd name="connsiteY14" fmla="*/ 446405 h 717913"/>
                <a:gd name="connsiteX15" fmla="*/ 1026160 w 1691640"/>
                <a:gd name="connsiteY15" fmla="*/ 629920 h 717913"/>
                <a:gd name="connsiteX16" fmla="*/ 675640 w 1691640"/>
                <a:gd name="connsiteY16" fmla="*/ 619760 h 717913"/>
                <a:gd name="connsiteX17" fmla="*/ 415290 w 1691640"/>
                <a:gd name="connsiteY17" fmla="*/ 629285 h 717913"/>
                <a:gd name="connsiteX18" fmla="*/ 142240 w 1691640"/>
                <a:gd name="connsiteY18" fmla="*/ 619760 h 717913"/>
                <a:gd name="connsiteX0" fmla="*/ 0 w 1691640"/>
                <a:gd name="connsiteY0" fmla="*/ 607060 h 717913"/>
                <a:gd name="connsiteX1" fmla="*/ 585557 w 1691640"/>
                <a:gd name="connsiteY1" fmla="*/ 705098 h 717913"/>
                <a:gd name="connsiteX2" fmla="*/ 815577 w 1691640"/>
                <a:gd name="connsiteY2" fmla="*/ 697440 h 717913"/>
                <a:gd name="connsiteX3" fmla="*/ 1052033 w 1691640"/>
                <a:gd name="connsiteY3" fmla="*/ 712757 h 717913"/>
                <a:gd name="connsiteX4" fmla="*/ 1205379 w 1691640"/>
                <a:gd name="connsiteY4" fmla="*/ 717913 h 717913"/>
                <a:gd name="connsiteX5" fmla="*/ 1559148 w 1691640"/>
                <a:gd name="connsiteY5" fmla="*/ 679776 h 717913"/>
                <a:gd name="connsiteX6" fmla="*/ 1691640 w 1691640"/>
                <a:gd name="connsiteY6" fmla="*/ 604520 h 717913"/>
                <a:gd name="connsiteX7" fmla="*/ 1510665 w 1691640"/>
                <a:gd name="connsiteY7" fmla="*/ 603885 h 717913"/>
                <a:gd name="connsiteX8" fmla="*/ 1341120 w 1691640"/>
                <a:gd name="connsiteY8" fmla="*/ 610870 h 717913"/>
                <a:gd name="connsiteX9" fmla="*/ 1198880 w 1691640"/>
                <a:gd name="connsiteY9" fmla="*/ 614680 h 717913"/>
                <a:gd name="connsiteX10" fmla="*/ 1132840 w 1691640"/>
                <a:gd name="connsiteY10" fmla="*/ 494665 h 717913"/>
                <a:gd name="connsiteX11" fmla="*/ 1087120 w 1691640"/>
                <a:gd name="connsiteY11" fmla="*/ 350520 h 717913"/>
                <a:gd name="connsiteX12" fmla="*/ 1055370 w 1691640"/>
                <a:gd name="connsiteY12" fmla="*/ 228600 h 717913"/>
                <a:gd name="connsiteX13" fmla="*/ 1036320 w 1691640"/>
                <a:gd name="connsiteY13" fmla="*/ 0 h 717913"/>
                <a:gd name="connsiteX14" fmla="*/ 1033780 w 1691640"/>
                <a:gd name="connsiteY14" fmla="*/ 446405 h 717913"/>
                <a:gd name="connsiteX15" fmla="*/ 1026160 w 1691640"/>
                <a:gd name="connsiteY15" fmla="*/ 629920 h 717913"/>
                <a:gd name="connsiteX16" fmla="*/ 675640 w 1691640"/>
                <a:gd name="connsiteY16" fmla="*/ 619760 h 717913"/>
                <a:gd name="connsiteX17" fmla="*/ 415290 w 1691640"/>
                <a:gd name="connsiteY17" fmla="*/ 629285 h 717913"/>
                <a:gd name="connsiteX18" fmla="*/ 142240 w 1691640"/>
                <a:gd name="connsiteY18" fmla="*/ 619760 h 717913"/>
                <a:gd name="connsiteX0" fmla="*/ 0 w 1691640"/>
                <a:gd name="connsiteY0" fmla="*/ 607060 h 720414"/>
                <a:gd name="connsiteX1" fmla="*/ 585557 w 1691640"/>
                <a:gd name="connsiteY1" fmla="*/ 705098 h 720414"/>
                <a:gd name="connsiteX2" fmla="*/ 815577 w 1691640"/>
                <a:gd name="connsiteY2" fmla="*/ 720414 h 720414"/>
                <a:gd name="connsiteX3" fmla="*/ 1052033 w 1691640"/>
                <a:gd name="connsiteY3" fmla="*/ 712757 h 720414"/>
                <a:gd name="connsiteX4" fmla="*/ 1205379 w 1691640"/>
                <a:gd name="connsiteY4" fmla="*/ 717913 h 720414"/>
                <a:gd name="connsiteX5" fmla="*/ 1559148 w 1691640"/>
                <a:gd name="connsiteY5" fmla="*/ 679776 h 720414"/>
                <a:gd name="connsiteX6" fmla="*/ 1691640 w 1691640"/>
                <a:gd name="connsiteY6" fmla="*/ 604520 h 720414"/>
                <a:gd name="connsiteX7" fmla="*/ 1510665 w 1691640"/>
                <a:gd name="connsiteY7" fmla="*/ 603885 h 720414"/>
                <a:gd name="connsiteX8" fmla="*/ 1341120 w 1691640"/>
                <a:gd name="connsiteY8" fmla="*/ 610870 h 720414"/>
                <a:gd name="connsiteX9" fmla="*/ 1198880 w 1691640"/>
                <a:gd name="connsiteY9" fmla="*/ 614680 h 720414"/>
                <a:gd name="connsiteX10" fmla="*/ 1132840 w 1691640"/>
                <a:gd name="connsiteY10" fmla="*/ 494665 h 720414"/>
                <a:gd name="connsiteX11" fmla="*/ 1087120 w 1691640"/>
                <a:gd name="connsiteY11" fmla="*/ 350520 h 720414"/>
                <a:gd name="connsiteX12" fmla="*/ 1055370 w 1691640"/>
                <a:gd name="connsiteY12" fmla="*/ 228600 h 720414"/>
                <a:gd name="connsiteX13" fmla="*/ 1036320 w 1691640"/>
                <a:gd name="connsiteY13" fmla="*/ 0 h 720414"/>
                <a:gd name="connsiteX14" fmla="*/ 1033780 w 1691640"/>
                <a:gd name="connsiteY14" fmla="*/ 446405 h 720414"/>
                <a:gd name="connsiteX15" fmla="*/ 1026160 w 1691640"/>
                <a:gd name="connsiteY15" fmla="*/ 629920 h 720414"/>
                <a:gd name="connsiteX16" fmla="*/ 675640 w 1691640"/>
                <a:gd name="connsiteY16" fmla="*/ 619760 h 720414"/>
                <a:gd name="connsiteX17" fmla="*/ 415290 w 1691640"/>
                <a:gd name="connsiteY17" fmla="*/ 629285 h 720414"/>
                <a:gd name="connsiteX18" fmla="*/ 142240 w 1691640"/>
                <a:gd name="connsiteY18" fmla="*/ 619760 h 72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91640" h="720414">
                  <a:moveTo>
                    <a:pt x="0" y="607060"/>
                  </a:moveTo>
                  <a:lnTo>
                    <a:pt x="585557" y="705098"/>
                  </a:lnTo>
                  <a:lnTo>
                    <a:pt x="815577" y="720414"/>
                  </a:lnTo>
                  <a:lnTo>
                    <a:pt x="1052033" y="712757"/>
                  </a:lnTo>
                  <a:lnTo>
                    <a:pt x="1205379" y="717913"/>
                  </a:lnTo>
                  <a:lnTo>
                    <a:pt x="1559148" y="679776"/>
                  </a:lnTo>
                  <a:lnTo>
                    <a:pt x="1691640" y="604520"/>
                  </a:lnTo>
                  <a:lnTo>
                    <a:pt x="1510665" y="603885"/>
                  </a:lnTo>
                  <a:lnTo>
                    <a:pt x="1341120" y="610870"/>
                  </a:lnTo>
                  <a:lnTo>
                    <a:pt x="1198880" y="614680"/>
                  </a:lnTo>
                  <a:lnTo>
                    <a:pt x="1132840" y="494665"/>
                  </a:lnTo>
                  <a:lnTo>
                    <a:pt x="1087120" y="350520"/>
                  </a:lnTo>
                  <a:lnTo>
                    <a:pt x="1055370" y="228600"/>
                  </a:lnTo>
                  <a:lnTo>
                    <a:pt x="1036320" y="0"/>
                  </a:lnTo>
                  <a:cubicBezTo>
                    <a:pt x="1038013" y="145627"/>
                    <a:pt x="1032087" y="300778"/>
                    <a:pt x="1033780" y="446405"/>
                  </a:cubicBezTo>
                  <a:lnTo>
                    <a:pt x="1026160" y="629920"/>
                  </a:lnTo>
                  <a:lnTo>
                    <a:pt x="675640" y="619760"/>
                  </a:lnTo>
                  <a:lnTo>
                    <a:pt x="415290" y="629285"/>
                  </a:lnTo>
                  <a:lnTo>
                    <a:pt x="142240" y="619760"/>
                  </a:lnTo>
                </a:path>
              </a:pathLst>
            </a:cu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CA" sz="1350">
                <a:solidFill>
                  <a:schemeClr val="tx1"/>
                </a:solidFill>
                <a:latin typeface="Arial" charset="0"/>
                <a:ea typeface="Arial" charset="0"/>
                <a:cs typeface="Arial" charset="0"/>
              </a:endParaRPr>
            </a:p>
          </p:txBody>
        </p:sp>
      </p:grpSp>
      <p:sp>
        <p:nvSpPr>
          <p:cNvPr id="59" name="TextBox 58"/>
          <p:cNvSpPr txBox="1">
            <a:spLocks noChangeAspect="1"/>
          </p:cNvSpPr>
          <p:nvPr/>
        </p:nvSpPr>
        <p:spPr>
          <a:xfrm>
            <a:off x="600364" y="4925762"/>
            <a:ext cx="726166" cy="338554"/>
          </a:xfrm>
          <a:prstGeom prst="rect">
            <a:avLst/>
          </a:prstGeom>
          <a:noFill/>
        </p:spPr>
        <p:txBody>
          <a:bodyPr wrap="square" rtlCol="0">
            <a:spAutoFit/>
          </a:bodyPr>
          <a:lstStyle/>
          <a:p>
            <a:pPr algn="ctr" defTabSz="685800"/>
            <a:r>
              <a:rPr lang="en-CA" sz="1600" b="1" dirty="0">
                <a:latin typeface="Arial" charset="0"/>
                <a:ea typeface="Arial" charset="0"/>
                <a:cs typeface="Arial" charset="0"/>
              </a:rPr>
              <a:t>50</a:t>
            </a:r>
          </a:p>
        </p:txBody>
      </p:sp>
      <p:sp>
        <p:nvSpPr>
          <p:cNvPr id="60" name="TextBox 59"/>
          <p:cNvSpPr txBox="1">
            <a:spLocks noChangeAspect="1"/>
          </p:cNvSpPr>
          <p:nvPr/>
        </p:nvSpPr>
        <p:spPr>
          <a:xfrm>
            <a:off x="2052696" y="4925762"/>
            <a:ext cx="726166" cy="338554"/>
          </a:xfrm>
          <a:prstGeom prst="rect">
            <a:avLst/>
          </a:prstGeom>
          <a:noFill/>
        </p:spPr>
        <p:txBody>
          <a:bodyPr wrap="square" rtlCol="0">
            <a:spAutoFit/>
          </a:bodyPr>
          <a:lstStyle/>
          <a:p>
            <a:pPr algn="ctr" defTabSz="685800"/>
            <a:r>
              <a:rPr lang="en-CA" sz="1600" b="1" dirty="0">
                <a:latin typeface="Arial" charset="0"/>
                <a:ea typeface="Arial" charset="0"/>
                <a:cs typeface="Arial" charset="0"/>
              </a:rPr>
              <a:t>60</a:t>
            </a:r>
          </a:p>
        </p:txBody>
      </p:sp>
      <p:sp>
        <p:nvSpPr>
          <p:cNvPr id="61" name="TextBox 60"/>
          <p:cNvSpPr txBox="1">
            <a:spLocks noChangeAspect="1"/>
          </p:cNvSpPr>
          <p:nvPr/>
        </p:nvSpPr>
        <p:spPr>
          <a:xfrm>
            <a:off x="3505028" y="4925762"/>
            <a:ext cx="726166" cy="338554"/>
          </a:xfrm>
          <a:prstGeom prst="rect">
            <a:avLst/>
          </a:prstGeom>
          <a:noFill/>
        </p:spPr>
        <p:txBody>
          <a:bodyPr wrap="square" rtlCol="0">
            <a:spAutoFit/>
          </a:bodyPr>
          <a:lstStyle/>
          <a:p>
            <a:pPr algn="ctr" defTabSz="685800"/>
            <a:r>
              <a:rPr lang="en-CA" sz="1600" b="1" dirty="0">
                <a:latin typeface="Arial" charset="0"/>
                <a:ea typeface="Arial" charset="0"/>
                <a:cs typeface="Arial" charset="0"/>
              </a:rPr>
              <a:t>70</a:t>
            </a:r>
          </a:p>
        </p:txBody>
      </p:sp>
      <p:sp>
        <p:nvSpPr>
          <p:cNvPr id="62" name="TextBox 61"/>
          <p:cNvSpPr txBox="1">
            <a:spLocks noChangeAspect="1"/>
          </p:cNvSpPr>
          <p:nvPr/>
        </p:nvSpPr>
        <p:spPr>
          <a:xfrm>
            <a:off x="4957360" y="4925762"/>
            <a:ext cx="726166" cy="338554"/>
          </a:xfrm>
          <a:prstGeom prst="rect">
            <a:avLst/>
          </a:prstGeom>
          <a:noFill/>
        </p:spPr>
        <p:txBody>
          <a:bodyPr wrap="square" rtlCol="0">
            <a:spAutoFit/>
          </a:bodyPr>
          <a:lstStyle/>
          <a:p>
            <a:pPr algn="ctr" defTabSz="685800"/>
            <a:r>
              <a:rPr lang="en-CA" sz="1600" b="1" dirty="0">
                <a:latin typeface="Arial" charset="0"/>
                <a:ea typeface="Arial" charset="0"/>
                <a:cs typeface="Arial" charset="0"/>
              </a:rPr>
              <a:t>80</a:t>
            </a:r>
          </a:p>
        </p:txBody>
      </p:sp>
      <p:sp>
        <p:nvSpPr>
          <p:cNvPr id="63" name="TextBox 62"/>
          <p:cNvSpPr txBox="1">
            <a:spLocks noChangeAspect="1"/>
          </p:cNvSpPr>
          <p:nvPr/>
        </p:nvSpPr>
        <p:spPr>
          <a:xfrm>
            <a:off x="6350653" y="4925762"/>
            <a:ext cx="726166" cy="338554"/>
          </a:xfrm>
          <a:prstGeom prst="rect">
            <a:avLst/>
          </a:prstGeom>
          <a:noFill/>
        </p:spPr>
        <p:txBody>
          <a:bodyPr wrap="square" rtlCol="0">
            <a:spAutoFit/>
          </a:bodyPr>
          <a:lstStyle/>
          <a:p>
            <a:pPr algn="ctr" defTabSz="685800"/>
            <a:r>
              <a:rPr lang="en-CA" sz="1600" b="1" dirty="0">
                <a:latin typeface="Arial" charset="0"/>
                <a:ea typeface="Arial" charset="0"/>
                <a:cs typeface="Arial" charset="0"/>
              </a:rPr>
              <a:t>90</a:t>
            </a:r>
          </a:p>
        </p:txBody>
      </p:sp>
      <p:sp>
        <p:nvSpPr>
          <p:cNvPr id="64" name="TextBox 63"/>
          <p:cNvSpPr txBox="1">
            <a:spLocks noChangeAspect="1"/>
          </p:cNvSpPr>
          <p:nvPr/>
        </p:nvSpPr>
        <p:spPr>
          <a:xfrm>
            <a:off x="6982546" y="4923893"/>
            <a:ext cx="726166" cy="338554"/>
          </a:xfrm>
          <a:prstGeom prst="rect">
            <a:avLst/>
          </a:prstGeom>
          <a:noFill/>
        </p:spPr>
        <p:txBody>
          <a:bodyPr wrap="square" rtlCol="0">
            <a:spAutoFit/>
          </a:bodyPr>
          <a:lstStyle/>
          <a:p>
            <a:pPr algn="ctr" defTabSz="685800"/>
            <a:r>
              <a:rPr lang="en-CA" sz="1600" b="1" dirty="0">
                <a:latin typeface="Arial" charset="0"/>
                <a:ea typeface="Arial" charset="0"/>
                <a:cs typeface="Arial" charset="0"/>
              </a:rPr>
              <a:t>Age</a:t>
            </a:r>
          </a:p>
        </p:txBody>
      </p:sp>
      <p:sp>
        <p:nvSpPr>
          <p:cNvPr id="65" name="Rectangle 9"/>
          <p:cNvSpPr>
            <a:spLocks noChangeAspect="1" noChangeArrowheads="1"/>
          </p:cNvSpPr>
          <p:nvPr/>
        </p:nvSpPr>
        <p:spPr bwMode="auto">
          <a:xfrm>
            <a:off x="733839" y="2101183"/>
            <a:ext cx="226413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defTabSz="342900" fontAlgn="base">
              <a:spcBef>
                <a:spcPct val="0"/>
              </a:spcBef>
              <a:spcAft>
                <a:spcPct val="0"/>
              </a:spcAft>
              <a:defRPr/>
            </a:pPr>
            <a:r>
              <a:rPr lang="en-CA" altLang="en-US" sz="2400" b="1" kern="0" dirty="0">
                <a:latin typeface="Arial" charset="0"/>
                <a:ea typeface="Arial" charset="0"/>
                <a:cs typeface="Arial" charset="0"/>
              </a:rPr>
              <a:t>Morbidity</a:t>
            </a:r>
            <a:endParaRPr lang="en-CA" altLang="en-US" sz="2400" kern="0" dirty="0">
              <a:latin typeface="Arial" charset="0"/>
              <a:ea typeface="Arial" charset="0"/>
              <a:cs typeface="Arial" charset="0"/>
            </a:endParaRPr>
          </a:p>
        </p:txBody>
      </p:sp>
      <p:grpSp>
        <p:nvGrpSpPr>
          <p:cNvPr id="11" name="Group 10"/>
          <p:cNvGrpSpPr/>
          <p:nvPr/>
        </p:nvGrpSpPr>
        <p:grpSpPr>
          <a:xfrm>
            <a:off x="2867398" y="1890391"/>
            <a:ext cx="4073717" cy="2530083"/>
            <a:chOff x="2867398" y="1890391"/>
            <a:chExt cx="4073717" cy="2530083"/>
          </a:xfrm>
        </p:grpSpPr>
        <p:sp>
          <p:nvSpPr>
            <p:cNvPr id="58" name="Freeform 57"/>
            <p:cNvSpPr>
              <a:spLocks noChangeAspect="1"/>
            </p:cNvSpPr>
            <p:nvPr/>
          </p:nvSpPr>
          <p:spPr>
            <a:xfrm>
              <a:off x="5381466" y="1890391"/>
              <a:ext cx="1559649" cy="2530083"/>
            </a:xfrm>
            <a:custGeom>
              <a:avLst/>
              <a:gdLst>
                <a:gd name="connsiteX0" fmla="*/ 24384 w 1335024"/>
                <a:gd name="connsiteY0" fmla="*/ 2798064 h 2798064"/>
                <a:gd name="connsiteX1" fmla="*/ 24384 w 1335024"/>
                <a:gd name="connsiteY1" fmla="*/ 2798064 h 2798064"/>
                <a:gd name="connsiteX2" fmla="*/ 0 w 1335024"/>
                <a:gd name="connsiteY2" fmla="*/ 0 h 2798064"/>
                <a:gd name="connsiteX3" fmla="*/ 54864 w 1335024"/>
                <a:gd name="connsiteY3" fmla="*/ 201168 h 2798064"/>
                <a:gd name="connsiteX4" fmla="*/ 121920 w 1335024"/>
                <a:gd name="connsiteY4" fmla="*/ 408432 h 2798064"/>
                <a:gd name="connsiteX5" fmla="*/ 237744 w 1335024"/>
                <a:gd name="connsiteY5" fmla="*/ 481584 h 2798064"/>
                <a:gd name="connsiteX6" fmla="*/ 353568 w 1335024"/>
                <a:gd name="connsiteY6" fmla="*/ 560832 h 2798064"/>
                <a:gd name="connsiteX7" fmla="*/ 573024 w 1335024"/>
                <a:gd name="connsiteY7" fmla="*/ 646176 h 2798064"/>
                <a:gd name="connsiteX8" fmla="*/ 774192 w 1335024"/>
                <a:gd name="connsiteY8" fmla="*/ 688848 h 2798064"/>
                <a:gd name="connsiteX9" fmla="*/ 944880 w 1335024"/>
                <a:gd name="connsiteY9" fmla="*/ 713232 h 2798064"/>
                <a:gd name="connsiteX10" fmla="*/ 1097280 w 1335024"/>
                <a:gd name="connsiteY10" fmla="*/ 652272 h 2798064"/>
                <a:gd name="connsiteX11" fmla="*/ 1328928 w 1335024"/>
                <a:gd name="connsiteY11" fmla="*/ 542544 h 2798064"/>
                <a:gd name="connsiteX12" fmla="*/ 1335024 w 1335024"/>
                <a:gd name="connsiteY12" fmla="*/ 2182368 h 2798064"/>
                <a:gd name="connsiteX13" fmla="*/ 871728 w 1335024"/>
                <a:gd name="connsiteY13" fmla="*/ 2456688 h 2798064"/>
                <a:gd name="connsiteX14" fmla="*/ 475488 w 1335024"/>
                <a:gd name="connsiteY14" fmla="*/ 2621280 h 2798064"/>
                <a:gd name="connsiteX15" fmla="*/ 24384 w 1335024"/>
                <a:gd name="connsiteY15" fmla="*/ 2798064 h 2798064"/>
                <a:gd name="connsiteX0" fmla="*/ 37339 w 1347979"/>
                <a:gd name="connsiteY0" fmla="*/ 2798064 h 2798064"/>
                <a:gd name="connsiteX1" fmla="*/ 37339 w 1347979"/>
                <a:gd name="connsiteY1" fmla="*/ 2798064 h 2798064"/>
                <a:gd name="connsiteX2" fmla="*/ 1 w 1347979"/>
                <a:gd name="connsiteY2" fmla="*/ 2745105 h 2798064"/>
                <a:gd name="connsiteX3" fmla="*/ 12955 w 1347979"/>
                <a:gd name="connsiteY3" fmla="*/ 0 h 2798064"/>
                <a:gd name="connsiteX4" fmla="*/ 67819 w 1347979"/>
                <a:gd name="connsiteY4" fmla="*/ 201168 h 2798064"/>
                <a:gd name="connsiteX5" fmla="*/ 134875 w 1347979"/>
                <a:gd name="connsiteY5" fmla="*/ 408432 h 2798064"/>
                <a:gd name="connsiteX6" fmla="*/ 250699 w 1347979"/>
                <a:gd name="connsiteY6" fmla="*/ 481584 h 2798064"/>
                <a:gd name="connsiteX7" fmla="*/ 366523 w 1347979"/>
                <a:gd name="connsiteY7" fmla="*/ 560832 h 2798064"/>
                <a:gd name="connsiteX8" fmla="*/ 585979 w 1347979"/>
                <a:gd name="connsiteY8" fmla="*/ 646176 h 2798064"/>
                <a:gd name="connsiteX9" fmla="*/ 787147 w 1347979"/>
                <a:gd name="connsiteY9" fmla="*/ 688848 h 2798064"/>
                <a:gd name="connsiteX10" fmla="*/ 957835 w 1347979"/>
                <a:gd name="connsiteY10" fmla="*/ 713232 h 2798064"/>
                <a:gd name="connsiteX11" fmla="*/ 1110235 w 1347979"/>
                <a:gd name="connsiteY11" fmla="*/ 652272 h 2798064"/>
                <a:gd name="connsiteX12" fmla="*/ 1341883 w 1347979"/>
                <a:gd name="connsiteY12" fmla="*/ 542544 h 2798064"/>
                <a:gd name="connsiteX13" fmla="*/ 1347979 w 1347979"/>
                <a:gd name="connsiteY13" fmla="*/ 2182368 h 2798064"/>
                <a:gd name="connsiteX14" fmla="*/ 884683 w 1347979"/>
                <a:gd name="connsiteY14" fmla="*/ 2456688 h 2798064"/>
                <a:gd name="connsiteX15" fmla="*/ 488443 w 1347979"/>
                <a:gd name="connsiteY15" fmla="*/ 2621280 h 2798064"/>
                <a:gd name="connsiteX16" fmla="*/ 37339 w 1347979"/>
                <a:gd name="connsiteY16" fmla="*/ 2798064 h 2798064"/>
                <a:gd name="connsiteX0" fmla="*/ 22099 w 1347979"/>
                <a:gd name="connsiteY0" fmla="*/ 2807589 h 2807589"/>
                <a:gd name="connsiteX1" fmla="*/ 37339 w 1347979"/>
                <a:gd name="connsiteY1" fmla="*/ 2798064 h 2807589"/>
                <a:gd name="connsiteX2" fmla="*/ 1 w 1347979"/>
                <a:gd name="connsiteY2" fmla="*/ 2745105 h 2807589"/>
                <a:gd name="connsiteX3" fmla="*/ 12955 w 1347979"/>
                <a:gd name="connsiteY3" fmla="*/ 0 h 2807589"/>
                <a:gd name="connsiteX4" fmla="*/ 67819 w 1347979"/>
                <a:gd name="connsiteY4" fmla="*/ 201168 h 2807589"/>
                <a:gd name="connsiteX5" fmla="*/ 134875 w 1347979"/>
                <a:gd name="connsiteY5" fmla="*/ 408432 h 2807589"/>
                <a:gd name="connsiteX6" fmla="*/ 250699 w 1347979"/>
                <a:gd name="connsiteY6" fmla="*/ 481584 h 2807589"/>
                <a:gd name="connsiteX7" fmla="*/ 366523 w 1347979"/>
                <a:gd name="connsiteY7" fmla="*/ 560832 h 2807589"/>
                <a:gd name="connsiteX8" fmla="*/ 585979 w 1347979"/>
                <a:gd name="connsiteY8" fmla="*/ 646176 h 2807589"/>
                <a:gd name="connsiteX9" fmla="*/ 787147 w 1347979"/>
                <a:gd name="connsiteY9" fmla="*/ 688848 h 2807589"/>
                <a:gd name="connsiteX10" fmla="*/ 957835 w 1347979"/>
                <a:gd name="connsiteY10" fmla="*/ 713232 h 2807589"/>
                <a:gd name="connsiteX11" fmla="*/ 1110235 w 1347979"/>
                <a:gd name="connsiteY11" fmla="*/ 652272 h 2807589"/>
                <a:gd name="connsiteX12" fmla="*/ 1341883 w 1347979"/>
                <a:gd name="connsiteY12" fmla="*/ 542544 h 2807589"/>
                <a:gd name="connsiteX13" fmla="*/ 1347979 w 1347979"/>
                <a:gd name="connsiteY13" fmla="*/ 2182368 h 2807589"/>
                <a:gd name="connsiteX14" fmla="*/ 884683 w 1347979"/>
                <a:gd name="connsiteY14" fmla="*/ 2456688 h 2807589"/>
                <a:gd name="connsiteX15" fmla="*/ 488443 w 1347979"/>
                <a:gd name="connsiteY15" fmla="*/ 2621280 h 2807589"/>
                <a:gd name="connsiteX16" fmla="*/ 22099 w 1347979"/>
                <a:gd name="connsiteY16" fmla="*/ 2807589 h 2807589"/>
                <a:gd name="connsiteX0" fmla="*/ 22099 w 1347979"/>
                <a:gd name="connsiteY0" fmla="*/ 2807589 h 2807589"/>
                <a:gd name="connsiteX1" fmla="*/ 37339 w 1347979"/>
                <a:gd name="connsiteY1" fmla="*/ 2798064 h 2807589"/>
                <a:gd name="connsiteX2" fmla="*/ 1 w 1347979"/>
                <a:gd name="connsiteY2" fmla="*/ 2745105 h 2807589"/>
                <a:gd name="connsiteX3" fmla="*/ 12955 w 1347979"/>
                <a:gd name="connsiteY3" fmla="*/ 0 h 2807589"/>
                <a:gd name="connsiteX4" fmla="*/ 67819 w 1347979"/>
                <a:gd name="connsiteY4" fmla="*/ 201168 h 2807589"/>
                <a:gd name="connsiteX5" fmla="*/ 134875 w 1347979"/>
                <a:gd name="connsiteY5" fmla="*/ 408432 h 2807589"/>
                <a:gd name="connsiteX6" fmla="*/ 250699 w 1347979"/>
                <a:gd name="connsiteY6" fmla="*/ 481584 h 2807589"/>
                <a:gd name="connsiteX7" fmla="*/ 366523 w 1347979"/>
                <a:gd name="connsiteY7" fmla="*/ 560832 h 2807589"/>
                <a:gd name="connsiteX8" fmla="*/ 585979 w 1347979"/>
                <a:gd name="connsiteY8" fmla="*/ 646176 h 2807589"/>
                <a:gd name="connsiteX9" fmla="*/ 787147 w 1347979"/>
                <a:gd name="connsiteY9" fmla="*/ 688848 h 2807589"/>
                <a:gd name="connsiteX10" fmla="*/ 950215 w 1347979"/>
                <a:gd name="connsiteY10" fmla="*/ 688467 h 2807589"/>
                <a:gd name="connsiteX11" fmla="*/ 1110235 w 1347979"/>
                <a:gd name="connsiteY11" fmla="*/ 652272 h 2807589"/>
                <a:gd name="connsiteX12" fmla="*/ 1341883 w 1347979"/>
                <a:gd name="connsiteY12" fmla="*/ 542544 h 2807589"/>
                <a:gd name="connsiteX13" fmla="*/ 1347979 w 1347979"/>
                <a:gd name="connsiteY13" fmla="*/ 2182368 h 2807589"/>
                <a:gd name="connsiteX14" fmla="*/ 884683 w 1347979"/>
                <a:gd name="connsiteY14" fmla="*/ 2456688 h 2807589"/>
                <a:gd name="connsiteX15" fmla="*/ 488443 w 1347979"/>
                <a:gd name="connsiteY15" fmla="*/ 2621280 h 2807589"/>
                <a:gd name="connsiteX16" fmla="*/ 22099 w 1347979"/>
                <a:gd name="connsiteY16" fmla="*/ 2807589 h 2807589"/>
                <a:gd name="connsiteX0" fmla="*/ 22099 w 1347979"/>
                <a:gd name="connsiteY0" fmla="*/ 2807589 h 2807589"/>
                <a:gd name="connsiteX1" fmla="*/ 37339 w 1347979"/>
                <a:gd name="connsiteY1" fmla="*/ 2798064 h 2807589"/>
                <a:gd name="connsiteX2" fmla="*/ 1 w 1347979"/>
                <a:gd name="connsiteY2" fmla="*/ 2745105 h 2807589"/>
                <a:gd name="connsiteX3" fmla="*/ 12955 w 1347979"/>
                <a:gd name="connsiteY3" fmla="*/ 0 h 2807589"/>
                <a:gd name="connsiteX4" fmla="*/ 67819 w 1347979"/>
                <a:gd name="connsiteY4" fmla="*/ 201168 h 2807589"/>
                <a:gd name="connsiteX5" fmla="*/ 155830 w 1347979"/>
                <a:gd name="connsiteY5" fmla="*/ 400812 h 2807589"/>
                <a:gd name="connsiteX6" fmla="*/ 250699 w 1347979"/>
                <a:gd name="connsiteY6" fmla="*/ 481584 h 2807589"/>
                <a:gd name="connsiteX7" fmla="*/ 366523 w 1347979"/>
                <a:gd name="connsiteY7" fmla="*/ 560832 h 2807589"/>
                <a:gd name="connsiteX8" fmla="*/ 585979 w 1347979"/>
                <a:gd name="connsiteY8" fmla="*/ 646176 h 2807589"/>
                <a:gd name="connsiteX9" fmla="*/ 787147 w 1347979"/>
                <a:gd name="connsiteY9" fmla="*/ 688848 h 2807589"/>
                <a:gd name="connsiteX10" fmla="*/ 950215 w 1347979"/>
                <a:gd name="connsiteY10" fmla="*/ 688467 h 2807589"/>
                <a:gd name="connsiteX11" fmla="*/ 1110235 w 1347979"/>
                <a:gd name="connsiteY11" fmla="*/ 652272 h 2807589"/>
                <a:gd name="connsiteX12" fmla="*/ 1341883 w 1347979"/>
                <a:gd name="connsiteY12" fmla="*/ 542544 h 2807589"/>
                <a:gd name="connsiteX13" fmla="*/ 1347979 w 1347979"/>
                <a:gd name="connsiteY13" fmla="*/ 2182368 h 2807589"/>
                <a:gd name="connsiteX14" fmla="*/ 884683 w 1347979"/>
                <a:gd name="connsiteY14" fmla="*/ 2456688 h 2807589"/>
                <a:gd name="connsiteX15" fmla="*/ 488443 w 1347979"/>
                <a:gd name="connsiteY15" fmla="*/ 2621280 h 2807589"/>
                <a:gd name="connsiteX16" fmla="*/ 22099 w 1347979"/>
                <a:gd name="connsiteY16" fmla="*/ 2807589 h 2807589"/>
                <a:gd name="connsiteX0" fmla="*/ 22479 w 1348359"/>
                <a:gd name="connsiteY0" fmla="*/ 2815209 h 2815209"/>
                <a:gd name="connsiteX1" fmla="*/ 37719 w 1348359"/>
                <a:gd name="connsiteY1" fmla="*/ 2805684 h 2815209"/>
                <a:gd name="connsiteX2" fmla="*/ 381 w 1348359"/>
                <a:gd name="connsiteY2" fmla="*/ 2752725 h 2815209"/>
                <a:gd name="connsiteX3" fmla="*/ 0 w 1348359"/>
                <a:gd name="connsiteY3" fmla="*/ 0 h 2815209"/>
                <a:gd name="connsiteX4" fmla="*/ 68199 w 1348359"/>
                <a:gd name="connsiteY4" fmla="*/ 208788 h 2815209"/>
                <a:gd name="connsiteX5" fmla="*/ 156210 w 1348359"/>
                <a:gd name="connsiteY5" fmla="*/ 408432 h 2815209"/>
                <a:gd name="connsiteX6" fmla="*/ 251079 w 1348359"/>
                <a:gd name="connsiteY6" fmla="*/ 489204 h 2815209"/>
                <a:gd name="connsiteX7" fmla="*/ 366903 w 1348359"/>
                <a:gd name="connsiteY7" fmla="*/ 568452 h 2815209"/>
                <a:gd name="connsiteX8" fmla="*/ 586359 w 1348359"/>
                <a:gd name="connsiteY8" fmla="*/ 653796 h 2815209"/>
                <a:gd name="connsiteX9" fmla="*/ 787527 w 1348359"/>
                <a:gd name="connsiteY9" fmla="*/ 696468 h 2815209"/>
                <a:gd name="connsiteX10" fmla="*/ 950595 w 1348359"/>
                <a:gd name="connsiteY10" fmla="*/ 696087 h 2815209"/>
                <a:gd name="connsiteX11" fmla="*/ 1110615 w 1348359"/>
                <a:gd name="connsiteY11" fmla="*/ 659892 h 2815209"/>
                <a:gd name="connsiteX12" fmla="*/ 1342263 w 1348359"/>
                <a:gd name="connsiteY12" fmla="*/ 550164 h 2815209"/>
                <a:gd name="connsiteX13" fmla="*/ 1348359 w 1348359"/>
                <a:gd name="connsiteY13" fmla="*/ 2189988 h 2815209"/>
                <a:gd name="connsiteX14" fmla="*/ 885063 w 1348359"/>
                <a:gd name="connsiteY14" fmla="*/ 2464308 h 2815209"/>
                <a:gd name="connsiteX15" fmla="*/ 488823 w 1348359"/>
                <a:gd name="connsiteY15" fmla="*/ 2628900 h 2815209"/>
                <a:gd name="connsiteX16" fmla="*/ 22479 w 1348359"/>
                <a:gd name="connsiteY16" fmla="*/ 2815209 h 2815209"/>
                <a:gd name="connsiteX0" fmla="*/ 22479 w 1348359"/>
                <a:gd name="connsiteY0" fmla="*/ 2815209 h 2815209"/>
                <a:gd name="connsiteX1" fmla="*/ 37719 w 1348359"/>
                <a:gd name="connsiteY1" fmla="*/ 2805684 h 2815209"/>
                <a:gd name="connsiteX2" fmla="*/ 381 w 1348359"/>
                <a:gd name="connsiteY2" fmla="*/ 2752725 h 2815209"/>
                <a:gd name="connsiteX3" fmla="*/ 0 w 1348359"/>
                <a:gd name="connsiteY3" fmla="*/ 0 h 2815209"/>
                <a:gd name="connsiteX4" fmla="*/ 68199 w 1348359"/>
                <a:gd name="connsiteY4" fmla="*/ 208788 h 2815209"/>
                <a:gd name="connsiteX5" fmla="*/ 156210 w 1348359"/>
                <a:gd name="connsiteY5" fmla="*/ 408432 h 2815209"/>
                <a:gd name="connsiteX6" fmla="*/ 251079 w 1348359"/>
                <a:gd name="connsiteY6" fmla="*/ 489204 h 2815209"/>
                <a:gd name="connsiteX7" fmla="*/ 366903 w 1348359"/>
                <a:gd name="connsiteY7" fmla="*/ 568452 h 2815209"/>
                <a:gd name="connsiteX8" fmla="*/ 586359 w 1348359"/>
                <a:gd name="connsiteY8" fmla="*/ 653796 h 2815209"/>
                <a:gd name="connsiteX9" fmla="*/ 787527 w 1348359"/>
                <a:gd name="connsiteY9" fmla="*/ 696468 h 2815209"/>
                <a:gd name="connsiteX10" fmla="*/ 950595 w 1348359"/>
                <a:gd name="connsiteY10" fmla="*/ 696087 h 2815209"/>
                <a:gd name="connsiteX11" fmla="*/ 1110615 w 1348359"/>
                <a:gd name="connsiteY11" fmla="*/ 659892 h 2815209"/>
                <a:gd name="connsiteX12" fmla="*/ 1334643 w 1348359"/>
                <a:gd name="connsiteY12" fmla="*/ 536829 h 2815209"/>
                <a:gd name="connsiteX13" fmla="*/ 1348359 w 1348359"/>
                <a:gd name="connsiteY13" fmla="*/ 2189988 h 2815209"/>
                <a:gd name="connsiteX14" fmla="*/ 885063 w 1348359"/>
                <a:gd name="connsiteY14" fmla="*/ 2464308 h 2815209"/>
                <a:gd name="connsiteX15" fmla="*/ 488823 w 1348359"/>
                <a:gd name="connsiteY15" fmla="*/ 2628900 h 2815209"/>
                <a:gd name="connsiteX16" fmla="*/ 22479 w 1348359"/>
                <a:gd name="connsiteY16" fmla="*/ 2815209 h 2815209"/>
                <a:gd name="connsiteX0" fmla="*/ 22479 w 1334643"/>
                <a:gd name="connsiteY0" fmla="*/ 2815209 h 2815209"/>
                <a:gd name="connsiteX1" fmla="*/ 37719 w 1334643"/>
                <a:gd name="connsiteY1" fmla="*/ 2805684 h 2815209"/>
                <a:gd name="connsiteX2" fmla="*/ 381 w 1334643"/>
                <a:gd name="connsiteY2" fmla="*/ 2752725 h 2815209"/>
                <a:gd name="connsiteX3" fmla="*/ 0 w 1334643"/>
                <a:gd name="connsiteY3" fmla="*/ 0 h 2815209"/>
                <a:gd name="connsiteX4" fmla="*/ 68199 w 1334643"/>
                <a:gd name="connsiteY4" fmla="*/ 208788 h 2815209"/>
                <a:gd name="connsiteX5" fmla="*/ 156210 w 1334643"/>
                <a:gd name="connsiteY5" fmla="*/ 408432 h 2815209"/>
                <a:gd name="connsiteX6" fmla="*/ 251079 w 1334643"/>
                <a:gd name="connsiteY6" fmla="*/ 489204 h 2815209"/>
                <a:gd name="connsiteX7" fmla="*/ 366903 w 1334643"/>
                <a:gd name="connsiteY7" fmla="*/ 568452 h 2815209"/>
                <a:gd name="connsiteX8" fmla="*/ 586359 w 1334643"/>
                <a:gd name="connsiteY8" fmla="*/ 653796 h 2815209"/>
                <a:gd name="connsiteX9" fmla="*/ 787527 w 1334643"/>
                <a:gd name="connsiteY9" fmla="*/ 696468 h 2815209"/>
                <a:gd name="connsiteX10" fmla="*/ 950595 w 1334643"/>
                <a:gd name="connsiteY10" fmla="*/ 696087 h 2815209"/>
                <a:gd name="connsiteX11" fmla="*/ 1110615 w 1334643"/>
                <a:gd name="connsiteY11" fmla="*/ 659892 h 2815209"/>
                <a:gd name="connsiteX12" fmla="*/ 1334643 w 1334643"/>
                <a:gd name="connsiteY12" fmla="*/ 536829 h 2815209"/>
                <a:gd name="connsiteX13" fmla="*/ 1331214 w 1334643"/>
                <a:gd name="connsiteY13" fmla="*/ 2203323 h 2815209"/>
                <a:gd name="connsiteX14" fmla="*/ 885063 w 1334643"/>
                <a:gd name="connsiteY14" fmla="*/ 2464308 h 2815209"/>
                <a:gd name="connsiteX15" fmla="*/ 488823 w 1334643"/>
                <a:gd name="connsiteY15" fmla="*/ 2628900 h 2815209"/>
                <a:gd name="connsiteX16" fmla="*/ 22479 w 1334643"/>
                <a:gd name="connsiteY16" fmla="*/ 2815209 h 2815209"/>
                <a:gd name="connsiteX0" fmla="*/ 22479 w 1335024"/>
                <a:gd name="connsiteY0" fmla="*/ 2815209 h 2815209"/>
                <a:gd name="connsiteX1" fmla="*/ 37719 w 1335024"/>
                <a:gd name="connsiteY1" fmla="*/ 2805684 h 2815209"/>
                <a:gd name="connsiteX2" fmla="*/ 381 w 1335024"/>
                <a:gd name="connsiteY2" fmla="*/ 2752725 h 2815209"/>
                <a:gd name="connsiteX3" fmla="*/ 0 w 1335024"/>
                <a:gd name="connsiteY3" fmla="*/ 0 h 2815209"/>
                <a:gd name="connsiteX4" fmla="*/ 68199 w 1335024"/>
                <a:gd name="connsiteY4" fmla="*/ 208788 h 2815209"/>
                <a:gd name="connsiteX5" fmla="*/ 156210 w 1335024"/>
                <a:gd name="connsiteY5" fmla="*/ 408432 h 2815209"/>
                <a:gd name="connsiteX6" fmla="*/ 251079 w 1335024"/>
                <a:gd name="connsiteY6" fmla="*/ 489204 h 2815209"/>
                <a:gd name="connsiteX7" fmla="*/ 366903 w 1335024"/>
                <a:gd name="connsiteY7" fmla="*/ 568452 h 2815209"/>
                <a:gd name="connsiteX8" fmla="*/ 586359 w 1335024"/>
                <a:gd name="connsiteY8" fmla="*/ 653796 h 2815209"/>
                <a:gd name="connsiteX9" fmla="*/ 787527 w 1335024"/>
                <a:gd name="connsiteY9" fmla="*/ 696468 h 2815209"/>
                <a:gd name="connsiteX10" fmla="*/ 950595 w 1335024"/>
                <a:gd name="connsiteY10" fmla="*/ 696087 h 2815209"/>
                <a:gd name="connsiteX11" fmla="*/ 1110615 w 1335024"/>
                <a:gd name="connsiteY11" fmla="*/ 659892 h 2815209"/>
                <a:gd name="connsiteX12" fmla="*/ 1334643 w 1335024"/>
                <a:gd name="connsiteY12" fmla="*/ 536829 h 2815209"/>
                <a:gd name="connsiteX13" fmla="*/ 1335024 w 1335024"/>
                <a:gd name="connsiteY13" fmla="*/ 2214753 h 2815209"/>
                <a:gd name="connsiteX14" fmla="*/ 885063 w 1335024"/>
                <a:gd name="connsiteY14" fmla="*/ 2464308 h 2815209"/>
                <a:gd name="connsiteX15" fmla="*/ 488823 w 1335024"/>
                <a:gd name="connsiteY15" fmla="*/ 2628900 h 2815209"/>
                <a:gd name="connsiteX16" fmla="*/ 22479 w 1335024"/>
                <a:gd name="connsiteY16" fmla="*/ 2815209 h 2815209"/>
                <a:gd name="connsiteX0" fmla="*/ 22479 w 1335024"/>
                <a:gd name="connsiteY0" fmla="*/ 2815209 h 2815209"/>
                <a:gd name="connsiteX1" fmla="*/ 37719 w 1335024"/>
                <a:gd name="connsiteY1" fmla="*/ 2805684 h 2815209"/>
                <a:gd name="connsiteX2" fmla="*/ 381 w 1335024"/>
                <a:gd name="connsiteY2" fmla="*/ 2752725 h 2815209"/>
                <a:gd name="connsiteX3" fmla="*/ 0 w 1335024"/>
                <a:gd name="connsiteY3" fmla="*/ 0 h 2815209"/>
                <a:gd name="connsiteX4" fmla="*/ 68199 w 1335024"/>
                <a:gd name="connsiteY4" fmla="*/ 208788 h 2815209"/>
                <a:gd name="connsiteX5" fmla="*/ 156210 w 1335024"/>
                <a:gd name="connsiteY5" fmla="*/ 408432 h 2815209"/>
                <a:gd name="connsiteX6" fmla="*/ 251079 w 1335024"/>
                <a:gd name="connsiteY6" fmla="*/ 489204 h 2815209"/>
                <a:gd name="connsiteX7" fmla="*/ 366903 w 1335024"/>
                <a:gd name="connsiteY7" fmla="*/ 568452 h 2815209"/>
                <a:gd name="connsiteX8" fmla="*/ 586359 w 1335024"/>
                <a:gd name="connsiteY8" fmla="*/ 653796 h 2815209"/>
                <a:gd name="connsiteX9" fmla="*/ 787527 w 1335024"/>
                <a:gd name="connsiteY9" fmla="*/ 696468 h 2815209"/>
                <a:gd name="connsiteX10" fmla="*/ 950595 w 1335024"/>
                <a:gd name="connsiteY10" fmla="*/ 696087 h 2815209"/>
                <a:gd name="connsiteX11" fmla="*/ 1110615 w 1335024"/>
                <a:gd name="connsiteY11" fmla="*/ 659892 h 2815209"/>
                <a:gd name="connsiteX12" fmla="*/ 1334643 w 1335024"/>
                <a:gd name="connsiteY12" fmla="*/ 536829 h 2815209"/>
                <a:gd name="connsiteX13" fmla="*/ 1335024 w 1335024"/>
                <a:gd name="connsiteY13" fmla="*/ 2214753 h 2815209"/>
                <a:gd name="connsiteX14" fmla="*/ 885063 w 1335024"/>
                <a:gd name="connsiteY14" fmla="*/ 2464308 h 2815209"/>
                <a:gd name="connsiteX15" fmla="*/ 488823 w 1335024"/>
                <a:gd name="connsiteY15" fmla="*/ 2628900 h 2815209"/>
                <a:gd name="connsiteX16" fmla="*/ 198501 w 1335024"/>
                <a:gd name="connsiteY16" fmla="*/ 2758440 h 2815209"/>
                <a:gd name="connsiteX17" fmla="*/ 22479 w 1335024"/>
                <a:gd name="connsiteY17" fmla="*/ 2815209 h 2815209"/>
                <a:gd name="connsiteX0" fmla="*/ 24367 w 1336912"/>
                <a:gd name="connsiteY0" fmla="*/ 2815209 h 2829191"/>
                <a:gd name="connsiteX1" fmla="*/ 1507 w 1336912"/>
                <a:gd name="connsiteY1" fmla="*/ 2826639 h 2829191"/>
                <a:gd name="connsiteX2" fmla="*/ 2269 w 1336912"/>
                <a:gd name="connsiteY2" fmla="*/ 2752725 h 2829191"/>
                <a:gd name="connsiteX3" fmla="*/ 1888 w 1336912"/>
                <a:gd name="connsiteY3" fmla="*/ 0 h 2829191"/>
                <a:gd name="connsiteX4" fmla="*/ 70087 w 1336912"/>
                <a:gd name="connsiteY4" fmla="*/ 208788 h 2829191"/>
                <a:gd name="connsiteX5" fmla="*/ 158098 w 1336912"/>
                <a:gd name="connsiteY5" fmla="*/ 408432 h 2829191"/>
                <a:gd name="connsiteX6" fmla="*/ 252967 w 1336912"/>
                <a:gd name="connsiteY6" fmla="*/ 489204 h 2829191"/>
                <a:gd name="connsiteX7" fmla="*/ 368791 w 1336912"/>
                <a:gd name="connsiteY7" fmla="*/ 568452 h 2829191"/>
                <a:gd name="connsiteX8" fmla="*/ 588247 w 1336912"/>
                <a:gd name="connsiteY8" fmla="*/ 653796 h 2829191"/>
                <a:gd name="connsiteX9" fmla="*/ 789415 w 1336912"/>
                <a:gd name="connsiteY9" fmla="*/ 696468 h 2829191"/>
                <a:gd name="connsiteX10" fmla="*/ 952483 w 1336912"/>
                <a:gd name="connsiteY10" fmla="*/ 696087 h 2829191"/>
                <a:gd name="connsiteX11" fmla="*/ 1112503 w 1336912"/>
                <a:gd name="connsiteY11" fmla="*/ 659892 h 2829191"/>
                <a:gd name="connsiteX12" fmla="*/ 1336531 w 1336912"/>
                <a:gd name="connsiteY12" fmla="*/ 536829 h 2829191"/>
                <a:gd name="connsiteX13" fmla="*/ 1336912 w 1336912"/>
                <a:gd name="connsiteY13" fmla="*/ 2214753 h 2829191"/>
                <a:gd name="connsiteX14" fmla="*/ 886951 w 1336912"/>
                <a:gd name="connsiteY14" fmla="*/ 2464308 h 2829191"/>
                <a:gd name="connsiteX15" fmla="*/ 490711 w 1336912"/>
                <a:gd name="connsiteY15" fmla="*/ 2628900 h 2829191"/>
                <a:gd name="connsiteX16" fmla="*/ 200389 w 1336912"/>
                <a:gd name="connsiteY16" fmla="*/ 2758440 h 2829191"/>
                <a:gd name="connsiteX17" fmla="*/ 24367 w 1336912"/>
                <a:gd name="connsiteY17" fmla="*/ 2815209 h 2829191"/>
                <a:gd name="connsiteX0" fmla="*/ 24367 w 1336912"/>
                <a:gd name="connsiteY0" fmla="*/ 2815209 h 2960203"/>
                <a:gd name="connsiteX1" fmla="*/ 1507 w 1336912"/>
                <a:gd name="connsiteY1" fmla="*/ 2826639 h 2960203"/>
                <a:gd name="connsiteX2" fmla="*/ 2269 w 1336912"/>
                <a:gd name="connsiteY2" fmla="*/ 2752725 h 2960203"/>
                <a:gd name="connsiteX3" fmla="*/ 1888 w 1336912"/>
                <a:gd name="connsiteY3" fmla="*/ 0 h 2960203"/>
                <a:gd name="connsiteX4" fmla="*/ 70087 w 1336912"/>
                <a:gd name="connsiteY4" fmla="*/ 208788 h 2960203"/>
                <a:gd name="connsiteX5" fmla="*/ 158098 w 1336912"/>
                <a:gd name="connsiteY5" fmla="*/ 408432 h 2960203"/>
                <a:gd name="connsiteX6" fmla="*/ 252967 w 1336912"/>
                <a:gd name="connsiteY6" fmla="*/ 489204 h 2960203"/>
                <a:gd name="connsiteX7" fmla="*/ 368791 w 1336912"/>
                <a:gd name="connsiteY7" fmla="*/ 568452 h 2960203"/>
                <a:gd name="connsiteX8" fmla="*/ 588247 w 1336912"/>
                <a:gd name="connsiteY8" fmla="*/ 653796 h 2960203"/>
                <a:gd name="connsiteX9" fmla="*/ 789415 w 1336912"/>
                <a:gd name="connsiteY9" fmla="*/ 696468 h 2960203"/>
                <a:gd name="connsiteX10" fmla="*/ 952483 w 1336912"/>
                <a:gd name="connsiteY10" fmla="*/ 696087 h 2960203"/>
                <a:gd name="connsiteX11" fmla="*/ 1112503 w 1336912"/>
                <a:gd name="connsiteY11" fmla="*/ 659892 h 2960203"/>
                <a:gd name="connsiteX12" fmla="*/ 1336531 w 1336912"/>
                <a:gd name="connsiteY12" fmla="*/ 536829 h 2960203"/>
                <a:gd name="connsiteX13" fmla="*/ 1336912 w 1336912"/>
                <a:gd name="connsiteY13" fmla="*/ 2214753 h 2960203"/>
                <a:gd name="connsiteX14" fmla="*/ 886951 w 1336912"/>
                <a:gd name="connsiteY14" fmla="*/ 2464308 h 2960203"/>
                <a:gd name="connsiteX15" fmla="*/ 490711 w 1336912"/>
                <a:gd name="connsiteY15" fmla="*/ 2628900 h 2960203"/>
                <a:gd name="connsiteX16" fmla="*/ 204424 w 1336912"/>
                <a:gd name="connsiteY16" fmla="*/ 2958818 h 2960203"/>
                <a:gd name="connsiteX17" fmla="*/ 24367 w 1336912"/>
                <a:gd name="connsiteY17" fmla="*/ 2815209 h 2960203"/>
                <a:gd name="connsiteX0" fmla="*/ 2753 w 1335478"/>
                <a:gd name="connsiteY0" fmla="*/ 2987756 h 2987756"/>
                <a:gd name="connsiteX1" fmla="*/ 73 w 1335478"/>
                <a:gd name="connsiteY1" fmla="*/ 2826639 h 2987756"/>
                <a:gd name="connsiteX2" fmla="*/ 835 w 1335478"/>
                <a:gd name="connsiteY2" fmla="*/ 2752725 h 2987756"/>
                <a:gd name="connsiteX3" fmla="*/ 454 w 1335478"/>
                <a:gd name="connsiteY3" fmla="*/ 0 h 2987756"/>
                <a:gd name="connsiteX4" fmla="*/ 68653 w 1335478"/>
                <a:gd name="connsiteY4" fmla="*/ 208788 h 2987756"/>
                <a:gd name="connsiteX5" fmla="*/ 156664 w 1335478"/>
                <a:gd name="connsiteY5" fmla="*/ 408432 h 2987756"/>
                <a:gd name="connsiteX6" fmla="*/ 251533 w 1335478"/>
                <a:gd name="connsiteY6" fmla="*/ 489204 h 2987756"/>
                <a:gd name="connsiteX7" fmla="*/ 367357 w 1335478"/>
                <a:gd name="connsiteY7" fmla="*/ 568452 h 2987756"/>
                <a:gd name="connsiteX8" fmla="*/ 586813 w 1335478"/>
                <a:gd name="connsiteY8" fmla="*/ 653796 h 2987756"/>
                <a:gd name="connsiteX9" fmla="*/ 787981 w 1335478"/>
                <a:gd name="connsiteY9" fmla="*/ 696468 h 2987756"/>
                <a:gd name="connsiteX10" fmla="*/ 951049 w 1335478"/>
                <a:gd name="connsiteY10" fmla="*/ 696087 h 2987756"/>
                <a:gd name="connsiteX11" fmla="*/ 1111069 w 1335478"/>
                <a:gd name="connsiteY11" fmla="*/ 659892 h 2987756"/>
                <a:gd name="connsiteX12" fmla="*/ 1335097 w 1335478"/>
                <a:gd name="connsiteY12" fmla="*/ 536829 h 2987756"/>
                <a:gd name="connsiteX13" fmla="*/ 1335478 w 1335478"/>
                <a:gd name="connsiteY13" fmla="*/ 2214753 h 2987756"/>
                <a:gd name="connsiteX14" fmla="*/ 885517 w 1335478"/>
                <a:gd name="connsiteY14" fmla="*/ 2464308 h 2987756"/>
                <a:gd name="connsiteX15" fmla="*/ 489277 w 1335478"/>
                <a:gd name="connsiteY15" fmla="*/ 2628900 h 2987756"/>
                <a:gd name="connsiteX16" fmla="*/ 202990 w 1335478"/>
                <a:gd name="connsiteY16" fmla="*/ 2958818 h 2987756"/>
                <a:gd name="connsiteX17" fmla="*/ 2753 w 1335478"/>
                <a:gd name="connsiteY17" fmla="*/ 2987756 h 2987756"/>
                <a:gd name="connsiteX0" fmla="*/ 2753 w 1335478"/>
                <a:gd name="connsiteY0" fmla="*/ 2987756 h 2987756"/>
                <a:gd name="connsiteX1" fmla="*/ 73 w 1335478"/>
                <a:gd name="connsiteY1" fmla="*/ 2826639 h 2987756"/>
                <a:gd name="connsiteX2" fmla="*/ 835 w 1335478"/>
                <a:gd name="connsiteY2" fmla="*/ 2752725 h 2987756"/>
                <a:gd name="connsiteX3" fmla="*/ 454 w 1335478"/>
                <a:gd name="connsiteY3" fmla="*/ 0 h 2987756"/>
                <a:gd name="connsiteX4" fmla="*/ 68653 w 1335478"/>
                <a:gd name="connsiteY4" fmla="*/ 208788 h 2987756"/>
                <a:gd name="connsiteX5" fmla="*/ 156664 w 1335478"/>
                <a:gd name="connsiteY5" fmla="*/ 408432 h 2987756"/>
                <a:gd name="connsiteX6" fmla="*/ 251533 w 1335478"/>
                <a:gd name="connsiteY6" fmla="*/ 489204 h 2987756"/>
                <a:gd name="connsiteX7" fmla="*/ 367357 w 1335478"/>
                <a:gd name="connsiteY7" fmla="*/ 568452 h 2987756"/>
                <a:gd name="connsiteX8" fmla="*/ 586813 w 1335478"/>
                <a:gd name="connsiteY8" fmla="*/ 653796 h 2987756"/>
                <a:gd name="connsiteX9" fmla="*/ 787981 w 1335478"/>
                <a:gd name="connsiteY9" fmla="*/ 696468 h 2987756"/>
                <a:gd name="connsiteX10" fmla="*/ 951049 w 1335478"/>
                <a:gd name="connsiteY10" fmla="*/ 696087 h 2987756"/>
                <a:gd name="connsiteX11" fmla="*/ 1111069 w 1335478"/>
                <a:gd name="connsiteY11" fmla="*/ 659892 h 2987756"/>
                <a:gd name="connsiteX12" fmla="*/ 1335097 w 1335478"/>
                <a:gd name="connsiteY12" fmla="*/ 536829 h 2987756"/>
                <a:gd name="connsiteX13" fmla="*/ 1335478 w 1335478"/>
                <a:gd name="connsiteY13" fmla="*/ 2214753 h 2987756"/>
                <a:gd name="connsiteX14" fmla="*/ 885517 w 1335478"/>
                <a:gd name="connsiteY14" fmla="*/ 2464308 h 2987756"/>
                <a:gd name="connsiteX15" fmla="*/ 545781 w 1335478"/>
                <a:gd name="connsiteY15" fmla="*/ 2823711 h 2987756"/>
                <a:gd name="connsiteX16" fmla="*/ 202990 w 1335478"/>
                <a:gd name="connsiteY16" fmla="*/ 2958818 h 2987756"/>
                <a:gd name="connsiteX17" fmla="*/ 2753 w 1335478"/>
                <a:gd name="connsiteY17" fmla="*/ 2987756 h 2987756"/>
                <a:gd name="connsiteX0" fmla="*/ 2753 w 1335478"/>
                <a:gd name="connsiteY0" fmla="*/ 2987756 h 2987756"/>
                <a:gd name="connsiteX1" fmla="*/ 73 w 1335478"/>
                <a:gd name="connsiteY1" fmla="*/ 2826639 h 2987756"/>
                <a:gd name="connsiteX2" fmla="*/ 835 w 1335478"/>
                <a:gd name="connsiteY2" fmla="*/ 2752725 h 2987756"/>
                <a:gd name="connsiteX3" fmla="*/ 454 w 1335478"/>
                <a:gd name="connsiteY3" fmla="*/ 0 h 2987756"/>
                <a:gd name="connsiteX4" fmla="*/ 68653 w 1335478"/>
                <a:gd name="connsiteY4" fmla="*/ 208788 h 2987756"/>
                <a:gd name="connsiteX5" fmla="*/ 156664 w 1335478"/>
                <a:gd name="connsiteY5" fmla="*/ 408432 h 2987756"/>
                <a:gd name="connsiteX6" fmla="*/ 251533 w 1335478"/>
                <a:gd name="connsiteY6" fmla="*/ 489204 h 2987756"/>
                <a:gd name="connsiteX7" fmla="*/ 367357 w 1335478"/>
                <a:gd name="connsiteY7" fmla="*/ 568452 h 2987756"/>
                <a:gd name="connsiteX8" fmla="*/ 586813 w 1335478"/>
                <a:gd name="connsiteY8" fmla="*/ 653796 h 2987756"/>
                <a:gd name="connsiteX9" fmla="*/ 787981 w 1335478"/>
                <a:gd name="connsiteY9" fmla="*/ 696468 h 2987756"/>
                <a:gd name="connsiteX10" fmla="*/ 951049 w 1335478"/>
                <a:gd name="connsiteY10" fmla="*/ 696087 h 2987756"/>
                <a:gd name="connsiteX11" fmla="*/ 1111069 w 1335478"/>
                <a:gd name="connsiteY11" fmla="*/ 659892 h 2987756"/>
                <a:gd name="connsiteX12" fmla="*/ 1335097 w 1335478"/>
                <a:gd name="connsiteY12" fmla="*/ 536829 h 2987756"/>
                <a:gd name="connsiteX13" fmla="*/ 1335478 w 1335478"/>
                <a:gd name="connsiteY13" fmla="*/ 2214753 h 2987756"/>
                <a:gd name="connsiteX14" fmla="*/ 950092 w 1335478"/>
                <a:gd name="connsiteY14" fmla="*/ 2703646 h 2987756"/>
                <a:gd name="connsiteX15" fmla="*/ 545781 w 1335478"/>
                <a:gd name="connsiteY15" fmla="*/ 2823711 h 2987756"/>
                <a:gd name="connsiteX16" fmla="*/ 202990 w 1335478"/>
                <a:gd name="connsiteY16" fmla="*/ 2958818 h 2987756"/>
                <a:gd name="connsiteX17" fmla="*/ 2753 w 1335478"/>
                <a:gd name="connsiteY17" fmla="*/ 2987756 h 2987756"/>
                <a:gd name="connsiteX0" fmla="*/ 2753 w 1347586"/>
                <a:gd name="connsiteY0" fmla="*/ 2987756 h 2987756"/>
                <a:gd name="connsiteX1" fmla="*/ 73 w 1347586"/>
                <a:gd name="connsiteY1" fmla="*/ 2826639 h 2987756"/>
                <a:gd name="connsiteX2" fmla="*/ 835 w 1347586"/>
                <a:gd name="connsiteY2" fmla="*/ 2752725 h 2987756"/>
                <a:gd name="connsiteX3" fmla="*/ 454 w 1347586"/>
                <a:gd name="connsiteY3" fmla="*/ 0 h 2987756"/>
                <a:gd name="connsiteX4" fmla="*/ 68653 w 1347586"/>
                <a:gd name="connsiteY4" fmla="*/ 208788 h 2987756"/>
                <a:gd name="connsiteX5" fmla="*/ 156664 w 1347586"/>
                <a:gd name="connsiteY5" fmla="*/ 408432 h 2987756"/>
                <a:gd name="connsiteX6" fmla="*/ 251533 w 1347586"/>
                <a:gd name="connsiteY6" fmla="*/ 489204 h 2987756"/>
                <a:gd name="connsiteX7" fmla="*/ 367357 w 1347586"/>
                <a:gd name="connsiteY7" fmla="*/ 568452 h 2987756"/>
                <a:gd name="connsiteX8" fmla="*/ 586813 w 1347586"/>
                <a:gd name="connsiteY8" fmla="*/ 653796 h 2987756"/>
                <a:gd name="connsiteX9" fmla="*/ 787981 w 1347586"/>
                <a:gd name="connsiteY9" fmla="*/ 696468 h 2987756"/>
                <a:gd name="connsiteX10" fmla="*/ 951049 w 1347586"/>
                <a:gd name="connsiteY10" fmla="*/ 696087 h 2987756"/>
                <a:gd name="connsiteX11" fmla="*/ 1111069 w 1347586"/>
                <a:gd name="connsiteY11" fmla="*/ 659892 h 2987756"/>
                <a:gd name="connsiteX12" fmla="*/ 1335097 w 1347586"/>
                <a:gd name="connsiteY12" fmla="*/ 536829 h 2987756"/>
                <a:gd name="connsiteX13" fmla="*/ 1347586 w 1347586"/>
                <a:gd name="connsiteY13" fmla="*/ 2431827 h 2987756"/>
                <a:gd name="connsiteX14" fmla="*/ 950092 w 1347586"/>
                <a:gd name="connsiteY14" fmla="*/ 2703646 h 2987756"/>
                <a:gd name="connsiteX15" fmla="*/ 545781 w 1347586"/>
                <a:gd name="connsiteY15" fmla="*/ 2823711 h 2987756"/>
                <a:gd name="connsiteX16" fmla="*/ 202990 w 1347586"/>
                <a:gd name="connsiteY16" fmla="*/ 2958818 h 2987756"/>
                <a:gd name="connsiteX17" fmla="*/ 2753 w 1347586"/>
                <a:gd name="connsiteY17" fmla="*/ 2987756 h 2987756"/>
                <a:gd name="connsiteX0" fmla="*/ 2753 w 1335478"/>
                <a:gd name="connsiteY0" fmla="*/ 2987756 h 2987756"/>
                <a:gd name="connsiteX1" fmla="*/ 73 w 1335478"/>
                <a:gd name="connsiteY1" fmla="*/ 2826639 h 2987756"/>
                <a:gd name="connsiteX2" fmla="*/ 835 w 1335478"/>
                <a:gd name="connsiteY2" fmla="*/ 2752725 h 2987756"/>
                <a:gd name="connsiteX3" fmla="*/ 454 w 1335478"/>
                <a:gd name="connsiteY3" fmla="*/ 0 h 2987756"/>
                <a:gd name="connsiteX4" fmla="*/ 68653 w 1335478"/>
                <a:gd name="connsiteY4" fmla="*/ 208788 h 2987756"/>
                <a:gd name="connsiteX5" fmla="*/ 156664 w 1335478"/>
                <a:gd name="connsiteY5" fmla="*/ 408432 h 2987756"/>
                <a:gd name="connsiteX6" fmla="*/ 251533 w 1335478"/>
                <a:gd name="connsiteY6" fmla="*/ 489204 h 2987756"/>
                <a:gd name="connsiteX7" fmla="*/ 367357 w 1335478"/>
                <a:gd name="connsiteY7" fmla="*/ 568452 h 2987756"/>
                <a:gd name="connsiteX8" fmla="*/ 586813 w 1335478"/>
                <a:gd name="connsiteY8" fmla="*/ 653796 h 2987756"/>
                <a:gd name="connsiteX9" fmla="*/ 787981 w 1335478"/>
                <a:gd name="connsiteY9" fmla="*/ 696468 h 2987756"/>
                <a:gd name="connsiteX10" fmla="*/ 951049 w 1335478"/>
                <a:gd name="connsiteY10" fmla="*/ 696087 h 2987756"/>
                <a:gd name="connsiteX11" fmla="*/ 1111069 w 1335478"/>
                <a:gd name="connsiteY11" fmla="*/ 659892 h 2987756"/>
                <a:gd name="connsiteX12" fmla="*/ 1335097 w 1335478"/>
                <a:gd name="connsiteY12" fmla="*/ 536829 h 2987756"/>
                <a:gd name="connsiteX13" fmla="*/ 1335478 w 1335478"/>
                <a:gd name="connsiteY13" fmla="*/ 2448525 h 2987756"/>
                <a:gd name="connsiteX14" fmla="*/ 950092 w 1335478"/>
                <a:gd name="connsiteY14" fmla="*/ 2703646 h 2987756"/>
                <a:gd name="connsiteX15" fmla="*/ 545781 w 1335478"/>
                <a:gd name="connsiteY15" fmla="*/ 2823711 h 2987756"/>
                <a:gd name="connsiteX16" fmla="*/ 202990 w 1335478"/>
                <a:gd name="connsiteY16" fmla="*/ 2958818 h 2987756"/>
                <a:gd name="connsiteX17" fmla="*/ 2753 w 1335478"/>
                <a:gd name="connsiteY17" fmla="*/ 2987756 h 298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35478" h="2987756">
                  <a:moveTo>
                    <a:pt x="2753" y="2987756"/>
                  </a:moveTo>
                  <a:cubicBezTo>
                    <a:pt x="7833" y="2984581"/>
                    <a:pt x="393" y="2865811"/>
                    <a:pt x="73" y="2826639"/>
                  </a:cubicBezTo>
                  <a:cubicBezTo>
                    <a:pt x="-247" y="2787467"/>
                    <a:pt x="581" y="2772918"/>
                    <a:pt x="835" y="2752725"/>
                  </a:cubicBezTo>
                  <a:lnTo>
                    <a:pt x="454" y="0"/>
                  </a:lnTo>
                  <a:lnTo>
                    <a:pt x="68653" y="208788"/>
                  </a:lnTo>
                  <a:lnTo>
                    <a:pt x="156664" y="408432"/>
                  </a:lnTo>
                  <a:lnTo>
                    <a:pt x="251533" y="489204"/>
                  </a:lnTo>
                  <a:lnTo>
                    <a:pt x="367357" y="568452"/>
                  </a:lnTo>
                  <a:lnTo>
                    <a:pt x="586813" y="653796"/>
                  </a:lnTo>
                  <a:lnTo>
                    <a:pt x="787981" y="696468"/>
                  </a:lnTo>
                  <a:lnTo>
                    <a:pt x="951049" y="696087"/>
                  </a:lnTo>
                  <a:lnTo>
                    <a:pt x="1111069" y="659892"/>
                  </a:lnTo>
                  <a:lnTo>
                    <a:pt x="1335097" y="536829"/>
                  </a:lnTo>
                  <a:lnTo>
                    <a:pt x="1335478" y="2448525"/>
                  </a:lnTo>
                  <a:lnTo>
                    <a:pt x="950092" y="2703646"/>
                  </a:lnTo>
                  <a:lnTo>
                    <a:pt x="545781" y="2823711"/>
                  </a:lnTo>
                  <a:cubicBezTo>
                    <a:pt x="445832" y="2864986"/>
                    <a:pt x="302939" y="2917543"/>
                    <a:pt x="202990" y="2958818"/>
                  </a:cubicBezTo>
                  <a:cubicBezTo>
                    <a:pt x="144316" y="2977741"/>
                    <a:pt x="61427" y="2968833"/>
                    <a:pt x="2753" y="2987756"/>
                  </a:cubicBezTo>
                  <a:close/>
                </a:path>
              </a:pathLst>
            </a:cu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CA" sz="1350">
                <a:solidFill>
                  <a:schemeClr val="tx1"/>
                </a:solidFill>
                <a:latin typeface="Arial" charset="0"/>
                <a:ea typeface="Arial" charset="0"/>
                <a:cs typeface="Arial" charset="0"/>
              </a:endParaRPr>
            </a:p>
          </p:txBody>
        </p:sp>
        <p:grpSp>
          <p:nvGrpSpPr>
            <p:cNvPr id="10" name="Group 9"/>
            <p:cNvGrpSpPr/>
            <p:nvPr/>
          </p:nvGrpSpPr>
          <p:grpSpPr>
            <a:xfrm>
              <a:off x="2867398" y="2133320"/>
              <a:ext cx="2401871" cy="424898"/>
              <a:chOff x="2867398" y="2133320"/>
              <a:chExt cx="2401871" cy="424898"/>
            </a:xfrm>
          </p:grpSpPr>
          <p:sp>
            <p:nvSpPr>
              <p:cNvPr id="83" name="Rectangle 82"/>
              <p:cNvSpPr>
                <a:spLocks noChangeAspect="1"/>
              </p:cNvSpPr>
              <p:nvPr/>
            </p:nvSpPr>
            <p:spPr>
              <a:xfrm>
                <a:off x="2867398" y="2133320"/>
                <a:ext cx="1453804" cy="424898"/>
              </a:xfrm>
              <a:prstGeom prst="rect">
                <a:avLst/>
              </a:prstGeom>
              <a:solidFill>
                <a:srgbClr val="1B183A"/>
              </a:solidFill>
              <a:ln w="254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defTabSz="685800"/>
                <a:r>
                  <a:rPr lang="en-CA" sz="1600" dirty="0">
                    <a:solidFill>
                      <a:srgbClr val="FFFFFF"/>
                    </a:solidFill>
                    <a:latin typeface="Arial" charset="0"/>
                    <a:ea typeface="Arial" charset="0"/>
                    <a:cs typeface="Arial" charset="0"/>
                  </a:rPr>
                  <a:t>Hip fracture</a:t>
                </a:r>
              </a:p>
            </p:txBody>
          </p:sp>
          <p:sp>
            <p:nvSpPr>
              <p:cNvPr id="84" name="Pentagon 83"/>
              <p:cNvSpPr>
                <a:spLocks noChangeAspect="1"/>
              </p:cNvSpPr>
              <p:nvPr/>
            </p:nvSpPr>
            <p:spPr>
              <a:xfrm>
                <a:off x="4321202" y="2203472"/>
                <a:ext cx="948067" cy="289563"/>
              </a:xfrm>
              <a:prstGeom prst="homePlat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CA" sz="1350">
                  <a:solidFill>
                    <a:schemeClr val="tx1"/>
                  </a:solidFill>
                  <a:latin typeface="Arial" charset="0"/>
                  <a:ea typeface="Arial" charset="0"/>
                  <a:cs typeface="Arial" charset="0"/>
                </a:endParaRPr>
              </a:p>
            </p:txBody>
          </p:sp>
        </p:grpSp>
      </p:grpSp>
      <p:sp>
        <p:nvSpPr>
          <p:cNvPr id="4" name="Title 3"/>
          <p:cNvSpPr>
            <a:spLocks noGrp="1"/>
          </p:cNvSpPr>
          <p:nvPr>
            <p:ph type="title"/>
          </p:nvPr>
        </p:nvSpPr>
        <p:spPr/>
        <p:txBody>
          <a:bodyPr/>
          <a:lstStyle/>
          <a:p>
            <a:r>
              <a:rPr lang="en-US" dirty="0"/>
              <a:t>Fragility Fracture Increases Risk of Hip Fracture</a:t>
            </a:r>
          </a:p>
        </p:txBody>
      </p:sp>
      <p:sp>
        <p:nvSpPr>
          <p:cNvPr id="5" name="Content Placeholder 4"/>
          <p:cNvSpPr>
            <a:spLocks noGrp="1"/>
          </p:cNvSpPr>
          <p:nvPr>
            <p:ph idx="1"/>
          </p:nvPr>
        </p:nvSpPr>
        <p:spPr>
          <a:xfrm>
            <a:off x="723827" y="5387409"/>
            <a:ext cx="8143259" cy="890987"/>
          </a:xfrm>
        </p:spPr>
        <p:txBody>
          <a:bodyPr>
            <a:noAutofit/>
          </a:bodyPr>
          <a:lstStyle/>
          <a:p>
            <a:pPr marL="184150" indent="-184150">
              <a:spcBef>
                <a:spcPts val="200"/>
              </a:spcBef>
            </a:pPr>
            <a:r>
              <a:rPr lang="en-US" sz="1300" dirty="0"/>
              <a:t>Wrist fractures are usually the first fragility fracture</a:t>
            </a:r>
          </a:p>
          <a:p>
            <a:pPr marL="184150" indent="-184150">
              <a:spcBef>
                <a:spcPts val="200"/>
              </a:spcBef>
            </a:pPr>
            <a:r>
              <a:rPr lang="en-US" sz="1300" dirty="0"/>
              <a:t>Fragility fractures increase the risk of hip fractures</a:t>
            </a:r>
          </a:p>
          <a:p>
            <a:pPr marL="184150" indent="-184150">
              <a:spcBef>
                <a:spcPts val="200"/>
              </a:spcBef>
            </a:pPr>
            <a:r>
              <a:rPr lang="en-US" sz="1300" dirty="0"/>
              <a:t>40% of hip fractures are preceded by a fragility fracture</a:t>
            </a:r>
          </a:p>
          <a:p>
            <a:pPr marL="184150" indent="-184150">
              <a:spcBef>
                <a:spcPts val="200"/>
              </a:spcBef>
            </a:pPr>
            <a:r>
              <a:rPr lang="en-US" sz="1300" dirty="0"/>
              <a:t>Almost 50% of fractures occur at the spine, wrist, or hip and are associated with significant morbidity</a:t>
            </a:r>
            <a:r>
              <a:rPr lang="en-US" sz="1300" baseline="30000" dirty="0"/>
              <a:t>2,3,4</a:t>
            </a:r>
          </a:p>
          <a:p>
            <a:pPr>
              <a:spcBef>
                <a:spcPts val="200"/>
              </a:spcBef>
            </a:pPr>
            <a:endParaRPr lang="en-US" sz="1300" dirty="0"/>
          </a:p>
        </p:txBody>
      </p:sp>
      <p:sp>
        <p:nvSpPr>
          <p:cNvPr id="36" name="Text Placeholder 46"/>
          <p:cNvSpPr txBox="1">
            <a:spLocks/>
          </p:cNvSpPr>
          <p:nvPr/>
        </p:nvSpPr>
        <p:spPr bwMode="auto">
          <a:xfrm>
            <a:off x="468314" y="6168334"/>
            <a:ext cx="7466318" cy="5477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normAutofit/>
          </a:bodyPr>
          <a:lstStyle>
            <a:lvl1pPr marL="358775" indent="-358775" algn="l" rtl="0" eaLnBrk="0" fontAlgn="base" hangingPunct="0">
              <a:spcBef>
                <a:spcPct val="40000"/>
              </a:spcBef>
              <a:spcAft>
                <a:spcPct val="0"/>
              </a:spcAft>
              <a:buClr>
                <a:schemeClr val="tx2"/>
              </a:buClr>
              <a:buFont typeface="Arial" charset="0"/>
              <a:buChar char="•"/>
              <a:tabLst/>
              <a:defRPr sz="2800">
                <a:solidFill>
                  <a:schemeClr val="tx1"/>
                </a:solidFill>
                <a:latin typeface="Arial" charset="0"/>
                <a:ea typeface="Arial" charset="0"/>
                <a:cs typeface="Arial" charset="0"/>
              </a:defRPr>
            </a:lvl1pPr>
            <a:lvl2pPr marL="803275" indent="-338138" algn="l" rtl="0" eaLnBrk="0" fontAlgn="base" hangingPunct="0">
              <a:spcBef>
                <a:spcPct val="20000"/>
              </a:spcBef>
              <a:spcAft>
                <a:spcPct val="0"/>
              </a:spcAft>
              <a:buClr>
                <a:schemeClr val="tx2"/>
              </a:buClr>
              <a:buFont typeface="Arial" charset="0"/>
              <a:buChar char="•"/>
              <a:tabLst/>
              <a:defRPr sz="2400">
                <a:solidFill>
                  <a:schemeClr val="tx1"/>
                </a:solidFill>
                <a:latin typeface="Arial" charset="0"/>
                <a:ea typeface="Arial" charset="0"/>
                <a:cs typeface="Arial" charset="0"/>
              </a:defRPr>
            </a:lvl2pPr>
            <a:lvl3pPr marL="1247775" indent="-333375" algn="l" rtl="0" eaLnBrk="0" fontAlgn="base" hangingPunct="0">
              <a:spcBef>
                <a:spcPct val="20000"/>
              </a:spcBef>
              <a:spcAft>
                <a:spcPct val="0"/>
              </a:spcAft>
              <a:buClr>
                <a:schemeClr val="tx2"/>
              </a:buClr>
              <a:buFont typeface="Arial" charset="0"/>
              <a:buChar char="•"/>
              <a:tabLst/>
              <a:defRPr sz="2000">
                <a:solidFill>
                  <a:schemeClr val="tx1"/>
                </a:solidFill>
                <a:latin typeface="Arial" charset="0"/>
                <a:ea typeface="Arial" charset="0"/>
                <a:cs typeface="Arial" charset="0"/>
              </a:defRPr>
            </a:lvl3pPr>
            <a:lvl4pPr marL="1608138" indent="-350838"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4pPr>
            <a:lvl5pPr marL="2009775" indent="-295275" algn="l" rtl="0" eaLnBrk="0" fontAlgn="base" hangingPunct="0">
              <a:spcBef>
                <a:spcPct val="20000"/>
              </a:spcBef>
              <a:spcAft>
                <a:spcPct val="0"/>
              </a:spcAft>
              <a:buClr>
                <a:schemeClr val="tx2"/>
              </a:buClr>
              <a:buFont typeface="Arial" charset="0"/>
              <a:buChar char="•"/>
              <a:tabLst/>
              <a:defRPr sz="1800">
                <a:solidFill>
                  <a:schemeClr val="tx1"/>
                </a:solidFill>
                <a:latin typeface="Arial" charset="0"/>
                <a:ea typeface="Arial" charset="0"/>
                <a:cs typeface="Arial" charset="0"/>
              </a:defRPr>
            </a:lvl5pPr>
            <a:lvl6pPr marL="2347913" indent="-176213" algn="l" rtl="0" fontAlgn="base">
              <a:spcBef>
                <a:spcPct val="20000"/>
              </a:spcBef>
              <a:spcAft>
                <a:spcPct val="0"/>
              </a:spcAft>
              <a:buChar char="»"/>
              <a:defRPr sz="1400">
                <a:solidFill>
                  <a:schemeClr val="tx1"/>
                </a:solidFill>
                <a:latin typeface="+mn-lt"/>
              </a:defRPr>
            </a:lvl6pPr>
            <a:lvl7pPr marL="2805113" indent="-176213" algn="l" rtl="0" fontAlgn="base">
              <a:spcBef>
                <a:spcPct val="20000"/>
              </a:spcBef>
              <a:spcAft>
                <a:spcPct val="0"/>
              </a:spcAft>
              <a:buChar char="»"/>
              <a:defRPr sz="1400">
                <a:solidFill>
                  <a:schemeClr val="tx1"/>
                </a:solidFill>
                <a:latin typeface="+mn-lt"/>
              </a:defRPr>
            </a:lvl7pPr>
            <a:lvl8pPr marL="3262313" indent="-176213" algn="l" rtl="0" fontAlgn="base">
              <a:spcBef>
                <a:spcPct val="20000"/>
              </a:spcBef>
              <a:spcAft>
                <a:spcPct val="0"/>
              </a:spcAft>
              <a:buChar char="»"/>
              <a:defRPr sz="1400">
                <a:solidFill>
                  <a:schemeClr val="tx1"/>
                </a:solidFill>
                <a:latin typeface="+mn-lt"/>
              </a:defRPr>
            </a:lvl8pPr>
            <a:lvl9pPr marL="3719513" indent="-176213" algn="l" rtl="0" fontAlgn="base">
              <a:spcBef>
                <a:spcPct val="20000"/>
              </a:spcBef>
              <a:spcAft>
                <a:spcPct val="0"/>
              </a:spcAft>
              <a:buChar char="»"/>
              <a:defRPr sz="1400">
                <a:solidFill>
                  <a:schemeClr val="tx1"/>
                </a:solidFill>
                <a:latin typeface="+mn-lt"/>
              </a:defRPr>
            </a:lvl9pPr>
          </a:lstStyle>
          <a:p>
            <a:pPr marL="0" indent="0">
              <a:buFont typeface="Arial" charset="0"/>
              <a:buNone/>
            </a:pPr>
            <a:r>
              <a:rPr lang="en-US" altLang="en-US" sz="900" kern="0" dirty="0"/>
              <a:t>1. Adapted from: </a:t>
            </a:r>
            <a:r>
              <a:rPr lang="en-US" altLang="en-US" sz="900" kern="0" dirty="0" err="1"/>
              <a:t>Kanis</a:t>
            </a:r>
            <a:r>
              <a:rPr lang="en-US" altLang="en-US" sz="900" kern="0" dirty="0"/>
              <a:t>, J.A., &amp; </a:t>
            </a:r>
            <a:r>
              <a:rPr lang="en-US" altLang="en-US" sz="900" kern="0" dirty="0" err="1"/>
              <a:t>Johnell</a:t>
            </a:r>
            <a:r>
              <a:rPr lang="en-US" altLang="en-US" sz="900" kern="0" dirty="0"/>
              <a:t>, O. (1999) </a:t>
            </a:r>
            <a:r>
              <a:rPr lang="en-CA" altLang="en-US" sz="900" i="1" kern="0" dirty="0"/>
              <a:t>J </a:t>
            </a:r>
            <a:r>
              <a:rPr lang="en-CA" altLang="en-US" sz="900" i="1" kern="0" dirty="0" err="1"/>
              <a:t>Endocrinol</a:t>
            </a:r>
            <a:r>
              <a:rPr lang="en-CA" altLang="en-US" sz="900" i="1" kern="0" dirty="0"/>
              <a:t> Invest., </a:t>
            </a:r>
            <a:r>
              <a:rPr lang="en-CA" altLang="en-US" sz="900" kern="0" dirty="0"/>
              <a:t>22(8), 583-8.</a:t>
            </a:r>
            <a:r>
              <a:rPr lang="en-CA" sz="900" kern="0" dirty="0"/>
              <a:t> 2. Melton, L.J., 3rd, et al. (1992) </a:t>
            </a:r>
            <a:r>
              <a:rPr lang="en-CA" sz="900" i="1" kern="0" dirty="0"/>
              <a:t>J Bone Miner Res., </a:t>
            </a:r>
            <a:r>
              <a:rPr lang="en-CA" sz="900" kern="0" dirty="0"/>
              <a:t>7, 1005. 3. Adachi, J.D., et al</a:t>
            </a:r>
            <a:r>
              <a:rPr lang="en-CA" sz="900" i="1" kern="0" dirty="0"/>
              <a:t>.</a:t>
            </a:r>
            <a:r>
              <a:rPr lang="en-CA" sz="900" kern="0" dirty="0"/>
              <a:t> (2001) </a:t>
            </a:r>
            <a:r>
              <a:rPr lang="en-CA" sz="900" i="1" kern="0" dirty="0" err="1"/>
              <a:t>Osteoporos</a:t>
            </a:r>
            <a:r>
              <a:rPr lang="en-CA" sz="900" i="1" kern="0" dirty="0"/>
              <a:t> Int., </a:t>
            </a:r>
            <a:r>
              <a:rPr lang="en-CA" sz="900" kern="0" dirty="0"/>
              <a:t>12, 903. 4. </a:t>
            </a:r>
            <a:r>
              <a:rPr lang="en-CA" sz="900" kern="0" dirty="0" err="1"/>
              <a:t>Hasserius</a:t>
            </a:r>
            <a:r>
              <a:rPr lang="en-CA" sz="900" kern="0" dirty="0"/>
              <a:t>, R., et al. (2003) </a:t>
            </a:r>
            <a:r>
              <a:rPr lang="en-CA" sz="900" i="1" kern="0" dirty="0" err="1"/>
              <a:t>Osteoporos</a:t>
            </a:r>
            <a:r>
              <a:rPr lang="en-CA" sz="900" i="1" kern="0" dirty="0"/>
              <a:t> Int., </a:t>
            </a:r>
            <a:r>
              <a:rPr lang="en-CA" sz="900" kern="0" dirty="0"/>
              <a:t>14, 61. </a:t>
            </a:r>
            <a:endParaRPr lang="en-CA" altLang="en-US" sz="1050" kern="0" dirty="0"/>
          </a:p>
        </p:txBody>
      </p:sp>
      <p:sp>
        <p:nvSpPr>
          <p:cNvPr id="38" name="Rectangle 37"/>
          <p:cNvSpPr/>
          <p:nvPr/>
        </p:nvSpPr>
        <p:spPr>
          <a:xfrm>
            <a:off x="468313" y="1754189"/>
            <a:ext cx="8398773" cy="4615614"/>
          </a:xfrm>
          <a:prstGeom prst="rect">
            <a:avLst/>
          </a:prstGeom>
          <a:noFill/>
          <a:ln w="25400">
            <a:solidFill>
              <a:srgbClr val="1B1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42" name="Left-Right Arrow 41"/>
          <p:cNvSpPr>
            <a:spLocks noChangeAspect="1"/>
          </p:cNvSpPr>
          <p:nvPr/>
        </p:nvSpPr>
        <p:spPr>
          <a:xfrm rot="16200000">
            <a:off x="6737302" y="4115876"/>
            <a:ext cx="1216657" cy="384302"/>
          </a:xfrm>
          <a:prstGeom prst="leftRightArrow">
            <a:avLst/>
          </a:prstGeom>
          <a:solidFill>
            <a:srgbClr val="7A72B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CA" sz="1350">
              <a:solidFill>
                <a:schemeClr val="tx1"/>
              </a:solidFill>
              <a:latin typeface="Arial" charset="0"/>
              <a:ea typeface="Arial" charset="0"/>
              <a:cs typeface="Arial" charset="0"/>
            </a:endParaRPr>
          </a:p>
        </p:txBody>
      </p:sp>
      <p:sp>
        <p:nvSpPr>
          <p:cNvPr id="54" name="Freeform 53"/>
          <p:cNvSpPr>
            <a:spLocks noChangeAspect="1"/>
          </p:cNvSpPr>
          <p:nvPr/>
        </p:nvSpPr>
        <p:spPr>
          <a:xfrm>
            <a:off x="703000" y="3754779"/>
            <a:ext cx="6244197" cy="1144287"/>
          </a:xfrm>
          <a:custGeom>
            <a:avLst/>
            <a:gdLst>
              <a:gd name="connsiteX0" fmla="*/ 5379720 w 5394960"/>
              <a:gd name="connsiteY0" fmla="*/ 0 h 1346200"/>
              <a:gd name="connsiteX1" fmla="*/ 5394960 w 5394960"/>
              <a:gd name="connsiteY1" fmla="*/ 1346200 h 1346200"/>
              <a:gd name="connsiteX2" fmla="*/ 0 w 5394960"/>
              <a:gd name="connsiteY2" fmla="*/ 1341120 h 1346200"/>
              <a:gd name="connsiteX3" fmla="*/ 35560 w 5394960"/>
              <a:gd name="connsiteY3" fmla="*/ 1158240 h 1346200"/>
              <a:gd name="connsiteX4" fmla="*/ 452120 w 5394960"/>
              <a:gd name="connsiteY4" fmla="*/ 1188720 h 1346200"/>
              <a:gd name="connsiteX5" fmla="*/ 858520 w 5394960"/>
              <a:gd name="connsiteY5" fmla="*/ 1203960 h 1346200"/>
              <a:gd name="connsiteX6" fmla="*/ 1325880 w 5394960"/>
              <a:gd name="connsiteY6" fmla="*/ 1178560 h 1346200"/>
              <a:gd name="connsiteX7" fmla="*/ 1747520 w 5394960"/>
              <a:gd name="connsiteY7" fmla="*/ 1148080 h 1346200"/>
              <a:gd name="connsiteX8" fmla="*/ 2123440 w 5394960"/>
              <a:gd name="connsiteY8" fmla="*/ 1092200 h 1346200"/>
              <a:gd name="connsiteX9" fmla="*/ 2773680 w 5394960"/>
              <a:gd name="connsiteY9" fmla="*/ 960120 h 1346200"/>
              <a:gd name="connsiteX10" fmla="*/ 3708400 w 5394960"/>
              <a:gd name="connsiteY10" fmla="*/ 721360 h 1346200"/>
              <a:gd name="connsiteX11" fmla="*/ 4226560 w 5394960"/>
              <a:gd name="connsiteY11" fmla="*/ 553720 h 1346200"/>
              <a:gd name="connsiteX12" fmla="*/ 4607560 w 5394960"/>
              <a:gd name="connsiteY12" fmla="*/ 381000 h 1346200"/>
              <a:gd name="connsiteX13" fmla="*/ 4927600 w 5394960"/>
              <a:gd name="connsiteY13" fmla="*/ 233680 h 1346200"/>
              <a:gd name="connsiteX14" fmla="*/ 5181600 w 5394960"/>
              <a:gd name="connsiteY14" fmla="*/ 106680 h 1346200"/>
              <a:gd name="connsiteX15" fmla="*/ 5379720 w 5394960"/>
              <a:gd name="connsiteY15" fmla="*/ 0 h 1346200"/>
              <a:gd name="connsiteX0" fmla="*/ 5379720 w 5379720"/>
              <a:gd name="connsiteY0" fmla="*/ 0 h 1351280"/>
              <a:gd name="connsiteX1" fmla="*/ 5369560 w 5379720"/>
              <a:gd name="connsiteY1" fmla="*/ 1351280 h 1351280"/>
              <a:gd name="connsiteX2" fmla="*/ 0 w 5379720"/>
              <a:gd name="connsiteY2" fmla="*/ 1341120 h 1351280"/>
              <a:gd name="connsiteX3" fmla="*/ 35560 w 5379720"/>
              <a:gd name="connsiteY3" fmla="*/ 1158240 h 1351280"/>
              <a:gd name="connsiteX4" fmla="*/ 452120 w 5379720"/>
              <a:gd name="connsiteY4" fmla="*/ 1188720 h 1351280"/>
              <a:gd name="connsiteX5" fmla="*/ 858520 w 5379720"/>
              <a:gd name="connsiteY5" fmla="*/ 1203960 h 1351280"/>
              <a:gd name="connsiteX6" fmla="*/ 1325880 w 5379720"/>
              <a:gd name="connsiteY6" fmla="*/ 1178560 h 1351280"/>
              <a:gd name="connsiteX7" fmla="*/ 1747520 w 5379720"/>
              <a:gd name="connsiteY7" fmla="*/ 1148080 h 1351280"/>
              <a:gd name="connsiteX8" fmla="*/ 2123440 w 5379720"/>
              <a:gd name="connsiteY8" fmla="*/ 1092200 h 1351280"/>
              <a:gd name="connsiteX9" fmla="*/ 2773680 w 5379720"/>
              <a:gd name="connsiteY9" fmla="*/ 960120 h 1351280"/>
              <a:gd name="connsiteX10" fmla="*/ 3708400 w 5379720"/>
              <a:gd name="connsiteY10" fmla="*/ 721360 h 1351280"/>
              <a:gd name="connsiteX11" fmla="*/ 4226560 w 5379720"/>
              <a:gd name="connsiteY11" fmla="*/ 553720 h 1351280"/>
              <a:gd name="connsiteX12" fmla="*/ 4607560 w 5379720"/>
              <a:gd name="connsiteY12" fmla="*/ 381000 h 1351280"/>
              <a:gd name="connsiteX13" fmla="*/ 4927600 w 5379720"/>
              <a:gd name="connsiteY13" fmla="*/ 233680 h 1351280"/>
              <a:gd name="connsiteX14" fmla="*/ 5181600 w 5379720"/>
              <a:gd name="connsiteY14" fmla="*/ 106680 h 1351280"/>
              <a:gd name="connsiteX15" fmla="*/ 5379720 w 5379720"/>
              <a:gd name="connsiteY15" fmla="*/ 0 h 1351280"/>
              <a:gd name="connsiteX0" fmla="*/ 5349240 w 5349240"/>
              <a:gd name="connsiteY0" fmla="*/ 0 h 1351280"/>
              <a:gd name="connsiteX1" fmla="*/ 5339080 w 5349240"/>
              <a:gd name="connsiteY1" fmla="*/ 1351280 h 1351280"/>
              <a:gd name="connsiteX2" fmla="*/ 0 w 5349240"/>
              <a:gd name="connsiteY2" fmla="*/ 1341120 h 1351280"/>
              <a:gd name="connsiteX3" fmla="*/ 5080 w 5349240"/>
              <a:gd name="connsiteY3" fmla="*/ 1158240 h 1351280"/>
              <a:gd name="connsiteX4" fmla="*/ 421640 w 5349240"/>
              <a:gd name="connsiteY4" fmla="*/ 1188720 h 1351280"/>
              <a:gd name="connsiteX5" fmla="*/ 828040 w 5349240"/>
              <a:gd name="connsiteY5" fmla="*/ 1203960 h 1351280"/>
              <a:gd name="connsiteX6" fmla="*/ 1295400 w 5349240"/>
              <a:gd name="connsiteY6" fmla="*/ 1178560 h 1351280"/>
              <a:gd name="connsiteX7" fmla="*/ 1717040 w 5349240"/>
              <a:gd name="connsiteY7" fmla="*/ 1148080 h 1351280"/>
              <a:gd name="connsiteX8" fmla="*/ 2092960 w 5349240"/>
              <a:gd name="connsiteY8" fmla="*/ 1092200 h 1351280"/>
              <a:gd name="connsiteX9" fmla="*/ 2743200 w 5349240"/>
              <a:gd name="connsiteY9" fmla="*/ 960120 h 1351280"/>
              <a:gd name="connsiteX10" fmla="*/ 3677920 w 5349240"/>
              <a:gd name="connsiteY10" fmla="*/ 721360 h 1351280"/>
              <a:gd name="connsiteX11" fmla="*/ 4196080 w 5349240"/>
              <a:gd name="connsiteY11" fmla="*/ 553720 h 1351280"/>
              <a:gd name="connsiteX12" fmla="*/ 4577080 w 5349240"/>
              <a:gd name="connsiteY12" fmla="*/ 381000 h 1351280"/>
              <a:gd name="connsiteX13" fmla="*/ 4897120 w 5349240"/>
              <a:gd name="connsiteY13" fmla="*/ 233680 h 1351280"/>
              <a:gd name="connsiteX14" fmla="*/ 5151120 w 5349240"/>
              <a:gd name="connsiteY14" fmla="*/ 106680 h 1351280"/>
              <a:gd name="connsiteX15" fmla="*/ 5349240 w 5349240"/>
              <a:gd name="connsiteY15" fmla="*/ 0 h 1351280"/>
              <a:gd name="connsiteX0" fmla="*/ 5346700 w 5346700"/>
              <a:gd name="connsiteY0" fmla="*/ 0 h 1351280"/>
              <a:gd name="connsiteX1" fmla="*/ 5336540 w 5346700"/>
              <a:gd name="connsiteY1" fmla="*/ 1351280 h 1351280"/>
              <a:gd name="connsiteX2" fmla="*/ 0 w 5346700"/>
              <a:gd name="connsiteY2" fmla="*/ 1351280 h 1351280"/>
              <a:gd name="connsiteX3" fmla="*/ 2540 w 5346700"/>
              <a:gd name="connsiteY3" fmla="*/ 1158240 h 1351280"/>
              <a:gd name="connsiteX4" fmla="*/ 419100 w 5346700"/>
              <a:gd name="connsiteY4" fmla="*/ 1188720 h 1351280"/>
              <a:gd name="connsiteX5" fmla="*/ 825500 w 5346700"/>
              <a:gd name="connsiteY5" fmla="*/ 1203960 h 1351280"/>
              <a:gd name="connsiteX6" fmla="*/ 1292860 w 5346700"/>
              <a:gd name="connsiteY6" fmla="*/ 1178560 h 1351280"/>
              <a:gd name="connsiteX7" fmla="*/ 1714500 w 5346700"/>
              <a:gd name="connsiteY7" fmla="*/ 1148080 h 1351280"/>
              <a:gd name="connsiteX8" fmla="*/ 2090420 w 5346700"/>
              <a:gd name="connsiteY8" fmla="*/ 1092200 h 1351280"/>
              <a:gd name="connsiteX9" fmla="*/ 2740660 w 5346700"/>
              <a:gd name="connsiteY9" fmla="*/ 960120 h 1351280"/>
              <a:gd name="connsiteX10" fmla="*/ 3675380 w 5346700"/>
              <a:gd name="connsiteY10" fmla="*/ 721360 h 1351280"/>
              <a:gd name="connsiteX11" fmla="*/ 4193540 w 5346700"/>
              <a:gd name="connsiteY11" fmla="*/ 553720 h 1351280"/>
              <a:gd name="connsiteX12" fmla="*/ 4574540 w 5346700"/>
              <a:gd name="connsiteY12" fmla="*/ 381000 h 1351280"/>
              <a:gd name="connsiteX13" fmla="*/ 4894580 w 5346700"/>
              <a:gd name="connsiteY13" fmla="*/ 233680 h 1351280"/>
              <a:gd name="connsiteX14" fmla="*/ 5148580 w 5346700"/>
              <a:gd name="connsiteY14" fmla="*/ 106680 h 1351280"/>
              <a:gd name="connsiteX15" fmla="*/ 5346700 w 5346700"/>
              <a:gd name="connsiteY15" fmla="*/ 0 h 13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46700" h="1351280">
                <a:moveTo>
                  <a:pt x="5346700" y="0"/>
                </a:moveTo>
                <a:cubicBezTo>
                  <a:pt x="5343313" y="450427"/>
                  <a:pt x="5339927" y="900853"/>
                  <a:pt x="5336540" y="1351280"/>
                </a:cubicBezTo>
                <a:lnTo>
                  <a:pt x="0" y="1351280"/>
                </a:lnTo>
                <a:cubicBezTo>
                  <a:pt x="847" y="1286933"/>
                  <a:pt x="1693" y="1222587"/>
                  <a:pt x="2540" y="1158240"/>
                </a:cubicBezTo>
                <a:lnTo>
                  <a:pt x="419100" y="1188720"/>
                </a:lnTo>
                <a:lnTo>
                  <a:pt x="825500" y="1203960"/>
                </a:lnTo>
                <a:lnTo>
                  <a:pt x="1292860" y="1178560"/>
                </a:lnTo>
                <a:lnTo>
                  <a:pt x="1714500" y="1148080"/>
                </a:lnTo>
                <a:lnTo>
                  <a:pt x="2090420" y="1092200"/>
                </a:lnTo>
                <a:lnTo>
                  <a:pt x="2740660" y="960120"/>
                </a:lnTo>
                <a:lnTo>
                  <a:pt x="3675380" y="721360"/>
                </a:lnTo>
                <a:lnTo>
                  <a:pt x="4193540" y="553720"/>
                </a:lnTo>
                <a:lnTo>
                  <a:pt x="4574540" y="381000"/>
                </a:lnTo>
                <a:lnTo>
                  <a:pt x="4894580" y="233680"/>
                </a:lnTo>
                <a:lnTo>
                  <a:pt x="5148580" y="106680"/>
                </a:lnTo>
                <a:lnTo>
                  <a:pt x="5346700" y="0"/>
                </a:lnTo>
                <a:close/>
              </a:path>
            </a:pathLst>
          </a:custGeom>
          <a:solidFill>
            <a:srgbClr val="6F65B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CA" sz="1350">
              <a:solidFill>
                <a:schemeClr val="tx1"/>
              </a:solidFill>
              <a:latin typeface="Arial" charset="0"/>
              <a:ea typeface="Arial" charset="0"/>
              <a:cs typeface="Arial" charset="0"/>
            </a:endParaRPr>
          </a:p>
        </p:txBody>
      </p:sp>
      <p:sp>
        <p:nvSpPr>
          <p:cNvPr id="79" name="Rectangle 78"/>
          <p:cNvSpPr>
            <a:spLocks noChangeAspect="1"/>
          </p:cNvSpPr>
          <p:nvPr/>
        </p:nvSpPr>
        <p:spPr>
          <a:xfrm>
            <a:off x="703000" y="1835969"/>
            <a:ext cx="6244197" cy="3061400"/>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CA" sz="135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324952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a:xfrm>
            <a:off x="468313" y="1754189"/>
            <a:ext cx="8398773" cy="4419784"/>
          </a:xfrm>
          <a:prstGeom prst="rect">
            <a:avLst/>
          </a:prstGeom>
          <a:noFill/>
          <a:ln w="25400">
            <a:solidFill>
              <a:srgbClr val="1B1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8" name="TextBox 7"/>
          <p:cNvSpPr txBox="1"/>
          <p:nvPr/>
        </p:nvSpPr>
        <p:spPr>
          <a:xfrm>
            <a:off x="452926" y="6493818"/>
            <a:ext cx="7682523" cy="230832"/>
          </a:xfrm>
          <a:prstGeom prst="rect">
            <a:avLst/>
          </a:prstGeom>
          <a:noFill/>
        </p:spPr>
        <p:txBody>
          <a:bodyPr wrap="square" lIns="0" rtlCol="0">
            <a:spAutoFit/>
          </a:bodyPr>
          <a:lstStyle/>
          <a:p>
            <a:r>
              <a:rPr lang="en-GB" sz="900" dirty="0">
                <a:latin typeface="Arial" charset="0"/>
                <a:ea typeface="Arial" charset="0"/>
                <a:cs typeface="Arial" charset="0"/>
              </a:rPr>
              <a:t>Adapted from: </a:t>
            </a:r>
            <a:r>
              <a:rPr lang="en-GB" sz="900" dirty="0" err="1">
                <a:latin typeface="Arial" charset="0"/>
                <a:ea typeface="Arial" charset="0"/>
                <a:cs typeface="Arial" charset="0"/>
              </a:rPr>
              <a:t>Siris</a:t>
            </a:r>
            <a:r>
              <a:rPr lang="en-GB" sz="900" dirty="0">
                <a:latin typeface="Arial" charset="0"/>
                <a:ea typeface="Arial" charset="0"/>
                <a:cs typeface="Arial" charset="0"/>
              </a:rPr>
              <a:t>, E.S., et al. (2001) </a:t>
            </a:r>
            <a:r>
              <a:rPr lang="en-GB" sz="900" i="1" dirty="0">
                <a:latin typeface="Arial" charset="0"/>
                <a:ea typeface="Arial" charset="0"/>
                <a:cs typeface="Arial" charset="0"/>
              </a:rPr>
              <a:t>JAMA</a:t>
            </a:r>
            <a:r>
              <a:rPr lang="en-GB" sz="900" dirty="0">
                <a:latin typeface="Arial" charset="0"/>
                <a:ea typeface="Arial" charset="0"/>
                <a:cs typeface="Arial" charset="0"/>
              </a:rPr>
              <a:t>,  286, 2815-22. </a:t>
            </a:r>
          </a:p>
        </p:txBody>
      </p:sp>
      <p:sp>
        <p:nvSpPr>
          <p:cNvPr id="12" name="Title 11"/>
          <p:cNvSpPr>
            <a:spLocks noGrp="1"/>
          </p:cNvSpPr>
          <p:nvPr>
            <p:ph type="title"/>
          </p:nvPr>
        </p:nvSpPr>
        <p:spPr/>
        <p:txBody>
          <a:bodyPr/>
          <a:lstStyle/>
          <a:p>
            <a:r>
              <a:rPr lang="en-US" sz="2800" dirty="0"/>
              <a:t>BMD Alone is Not an Indicator of Fracture Risk</a:t>
            </a:r>
            <a:br>
              <a:rPr lang="en-US" sz="2800" dirty="0"/>
            </a:br>
            <a:r>
              <a:rPr lang="en-US" sz="2400" dirty="0"/>
              <a:t>BMD vs. Osteoporotic Fracture Rates/Number</a:t>
            </a:r>
          </a:p>
        </p:txBody>
      </p:sp>
      <p:grpSp>
        <p:nvGrpSpPr>
          <p:cNvPr id="3" name="Group 2"/>
          <p:cNvGrpSpPr/>
          <p:nvPr/>
        </p:nvGrpSpPr>
        <p:grpSpPr>
          <a:xfrm>
            <a:off x="1590769" y="2768529"/>
            <a:ext cx="6304602" cy="3180330"/>
            <a:chOff x="1590769" y="2768529"/>
            <a:chExt cx="6304602" cy="3180330"/>
          </a:xfrm>
        </p:grpSpPr>
        <p:grpSp>
          <p:nvGrpSpPr>
            <p:cNvPr id="24" name="Group 23"/>
            <p:cNvGrpSpPr/>
            <p:nvPr/>
          </p:nvGrpSpPr>
          <p:grpSpPr>
            <a:xfrm>
              <a:off x="1708982" y="2768529"/>
              <a:ext cx="6186389" cy="2629588"/>
              <a:chOff x="1708982" y="2768529"/>
              <a:chExt cx="6186389" cy="2629588"/>
            </a:xfrm>
          </p:grpSpPr>
          <p:sp>
            <p:nvSpPr>
              <p:cNvPr id="21" name="Freeform 20"/>
              <p:cNvSpPr/>
              <p:nvPr/>
            </p:nvSpPr>
            <p:spPr>
              <a:xfrm>
                <a:off x="1708982" y="2768530"/>
                <a:ext cx="6186389" cy="2629587"/>
              </a:xfrm>
              <a:custGeom>
                <a:avLst/>
                <a:gdLst>
                  <a:gd name="connsiteX0" fmla="*/ 0 w 6151704"/>
                  <a:gd name="connsiteY0" fmla="*/ 1847184 h 2296173"/>
                  <a:gd name="connsiteX1" fmla="*/ 471054 w 6151704"/>
                  <a:gd name="connsiteY1" fmla="*/ 1833329 h 2296173"/>
                  <a:gd name="connsiteX2" fmla="*/ 900545 w 6151704"/>
                  <a:gd name="connsiteY2" fmla="*/ 1563165 h 2296173"/>
                  <a:gd name="connsiteX3" fmla="*/ 2147454 w 6151704"/>
                  <a:gd name="connsiteY3" fmla="*/ 212347 h 2296173"/>
                  <a:gd name="connsiteX4" fmla="*/ 2770909 w 6151704"/>
                  <a:gd name="connsiteY4" fmla="*/ 32238 h 2296173"/>
                  <a:gd name="connsiteX5" fmla="*/ 3484418 w 6151704"/>
                  <a:gd name="connsiteY5" fmla="*/ 510220 h 2296173"/>
                  <a:gd name="connsiteX6" fmla="*/ 4038600 w 6151704"/>
                  <a:gd name="connsiteY6" fmla="*/ 1161384 h 2296173"/>
                  <a:gd name="connsiteX7" fmla="*/ 4738254 w 6151704"/>
                  <a:gd name="connsiteY7" fmla="*/ 1840256 h 2296173"/>
                  <a:gd name="connsiteX8" fmla="*/ 5527963 w 6151704"/>
                  <a:gd name="connsiteY8" fmla="*/ 2214329 h 2296173"/>
                  <a:gd name="connsiteX9" fmla="*/ 6123709 w 6151704"/>
                  <a:gd name="connsiteY9" fmla="*/ 2290529 h 2296173"/>
                  <a:gd name="connsiteX10" fmla="*/ 6061363 w 6151704"/>
                  <a:gd name="connsiteY10" fmla="*/ 2290529 h 2296173"/>
                  <a:gd name="connsiteX0" fmla="*/ 0 w 6151704"/>
                  <a:gd name="connsiteY0" fmla="*/ 1847467 h 2296456"/>
                  <a:gd name="connsiteX1" fmla="*/ 471054 w 6151704"/>
                  <a:gd name="connsiteY1" fmla="*/ 1833612 h 2296456"/>
                  <a:gd name="connsiteX2" fmla="*/ 928038 w 6151704"/>
                  <a:gd name="connsiteY2" fmla="*/ 1570375 h 2296456"/>
                  <a:gd name="connsiteX3" fmla="*/ 2147454 w 6151704"/>
                  <a:gd name="connsiteY3" fmla="*/ 212630 h 2296456"/>
                  <a:gd name="connsiteX4" fmla="*/ 2770909 w 6151704"/>
                  <a:gd name="connsiteY4" fmla="*/ 32521 h 2296456"/>
                  <a:gd name="connsiteX5" fmla="*/ 3484418 w 6151704"/>
                  <a:gd name="connsiteY5" fmla="*/ 510503 h 2296456"/>
                  <a:gd name="connsiteX6" fmla="*/ 4038600 w 6151704"/>
                  <a:gd name="connsiteY6" fmla="*/ 1161667 h 2296456"/>
                  <a:gd name="connsiteX7" fmla="*/ 4738254 w 6151704"/>
                  <a:gd name="connsiteY7" fmla="*/ 1840539 h 2296456"/>
                  <a:gd name="connsiteX8" fmla="*/ 5527963 w 6151704"/>
                  <a:gd name="connsiteY8" fmla="*/ 2214612 h 2296456"/>
                  <a:gd name="connsiteX9" fmla="*/ 6123709 w 6151704"/>
                  <a:gd name="connsiteY9" fmla="*/ 2290812 h 2296456"/>
                  <a:gd name="connsiteX10" fmla="*/ 6061363 w 6151704"/>
                  <a:gd name="connsiteY10" fmla="*/ 2290812 h 2296456"/>
                  <a:gd name="connsiteX0" fmla="*/ 0 w 6151704"/>
                  <a:gd name="connsiteY0" fmla="*/ 1840446 h 2289435"/>
                  <a:gd name="connsiteX1" fmla="*/ 471054 w 6151704"/>
                  <a:gd name="connsiteY1" fmla="*/ 1826591 h 2289435"/>
                  <a:gd name="connsiteX2" fmla="*/ 928038 w 6151704"/>
                  <a:gd name="connsiteY2" fmla="*/ 1563354 h 2289435"/>
                  <a:gd name="connsiteX3" fmla="*/ 2161200 w 6151704"/>
                  <a:gd name="connsiteY3" fmla="*/ 226391 h 2289435"/>
                  <a:gd name="connsiteX4" fmla="*/ 2770909 w 6151704"/>
                  <a:gd name="connsiteY4" fmla="*/ 25500 h 2289435"/>
                  <a:gd name="connsiteX5" fmla="*/ 3484418 w 6151704"/>
                  <a:gd name="connsiteY5" fmla="*/ 503482 h 2289435"/>
                  <a:gd name="connsiteX6" fmla="*/ 4038600 w 6151704"/>
                  <a:gd name="connsiteY6" fmla="*/ 1154646 h 2289435"/>
                  <a:gd name="connsiteX7" fmla="*/ 4738254 w 6151704"/>
                  <a:gd name="connsiteY7" fmla="*/ 1833518 h 2289435"/>
                  <a:gd name="connsiteX8" fmla="*/ 5527963 w 6151704"/>
                  <a:gd name="connsiteY8" fmla="*/ 2207591 h 2289435"/>
                  <a:gd name="connsiteX9" fmla="*/ 6123709 w 6151704"/>
                  <a:gd name="connsiteY9" fmla="*/ 2283791 h 2289435"/>
                  <a:gd name="connsiteX10" fmla="*/ 6061363 w 6151704"/>
                  <a:gd name="connsiteY10" fmla="*/ 2283791 h 2289435"/>
                  <a:gd name="connsiteX0" fmla="*/ 0 w 6151704"/>
                  <a:gd name="connsiteY0" fmla="*/ 1851678 h 2300667"/>
                  <a:gd name="connsiteX1" fmla="*/ 471054 w 6151704"/>
                  <a:gd name="connsiteY1" fmla="*/ 1837823 h 2300667"/>
                  <a:gd name="connsiteX2" fmla="*/ 928038 w 6151704"/>
                  <a:gd name="connsiteY2" fmla="*/ 1574586 h 2300667"/>
                  <a:gd name="connsiteX3" fmla="*/ 2161200 w 6151704"/>
                  <a:gd name="connsiteY3" fmla="*/ 237623 h 2300667"/>
                  <a:gd name="connsiteX4" fmla="*/ 2812148 w 6151704"/>
                  <a:gd name="connsiteY4" fmla="*/ 22877 h 2300667"/>
                  <a:gd name="connsiteX5" fmla="*/ 3484418 w 6151704"/>
                  <a:gd name="connsiteY5" fmla="*/ 514714 h 2300667"/>
                  <a:gd name="connsiteX6" fmla="*/ 4038600 w 6151704"/>
                  <a:gd name="connsiteY6" fmla="*/ 1165878 h 2300667"/>
                  <a:gd name="connsiteX7" fmla="*/ 4738254 w 6151704"/>
                  <a:gd name="connsiteY7" fmla="*/ 1844750 h 2300667"/>
                  <a:gd name="connsiteX8" fmla="*/ 5527963 w 6151704"/>
                  <a:gd name="connsiteY8" fmla="*/ 2218823 h 2300667"/>
                  <a:gd name="connsiteX9" fmla="*/ 6123709 w 6151704"/>
                  <a:gd name="connsiteY9" fmla="*/ 2295023 h 2300667"/>
                  <a:gd name="connsiteX10" fmla="*/ 6061363 w 6151704"/>
                  <a:gd name="connsiteY10" fmla="*/ 2295023 h 2300667"/>
                  <a:gd name="connsiteX0" fmla="*/ 0 w 6151704"/>
                  <a:gd name="connsiteY0" fmla="*/ 1851172 h 2300161"/>
                  <a:gd name="connsiteX1" fmla="*/ 471054 w 6151704"/>
                  <a:gd name="connsiteY1" fmla="*/ 1837317 h 2300161"/>
                  <a:gd name="connsiteX2" fmla="*/ 928038 w 6151704"/>
                  <a:gd name="connsiteY2" fmla="*/ 1574080 h 2300161"/>
                  <a:gd name="connsiteX3" fmla="*/ 2161200 w 6151704"/>
                  <a:gd name="connsiteY3" fmla="*/ 237117 h 2300161"/>
                  <a:gd name="connsiteX4" fmla="*/ 2812148 w 6151704"/>
                  <a:gd name="connsiteY4" fmla="*/ 22371 h 2300161"/>
                  <a:gd name="connsiteX5" fmla="*/ 3511910 w 6151704"/>
                  <a:gd name="connsiteY5" fmla="*/ 507281 h 2300161"/>
                  <a:gd name="connsiteX6" fmla="*/ 4038600 w 6151704"/>
                  <a:gd name="connsiteY6" fmla="*/ 1165372 h 2300161"/>
                  <a:gd name="connsiteX7" fmla="*/ 4738254 w 6151704"/>
                  <a:gd name="connsiteY7" fmla="*/ 1844244 h 2300161"/>
                  <a:gd name="connsiteX8" fmla="*/ 5527963 w 6151704"/>
                  <a:gd name="connsiteY8" fmla="*/ 2218317 h 2300161"/>
                  <a:gd name="connsiteX9" fmla="*/ 6123709 w 6151704"/>
                  <a:gd name="connsiteY9" fmla="*/ 2294517 h 2300161"/>
                  <a:gd name="connsiteX10" fmla="*/ 6061363 w 6151704"/>
                  <a:gd name="connsiteY10" fmla="*/ 2294517 h 2300161"/>
                  <a:gd name="connsiteX0" fmla="*/ 0 w 6151704"/>
                  <a:gd name="connsiteY0" fmla="*/ 1851172 h 2300161"/>
                  <a:gd name="connsiteX1" fmla="*/ 471054 w 6151704"/>
                  <a:gd name="connsiteY1" fmla="*/ 1837317 h 2300161"/>
                  <a:gd name="connsiteX2" fmla="*/ 928038 w 6151704"/>
                  <a:gd name="connsiteY2" fmla="*/ 1574080 h 2300161"/>
                  <a:gd name="connsiteX3" fmla="*/ 2161200 w 6151704"/>
                  <a:gd name="connsiteY3" fmla="*/ 237117 h 2300161"/>
                  <a:gd name="connsiteX4" fmla="*/ 2812148 w 6151704"/>
                  <a:gd name="connsiteY4" fmla="*/ 22371 h 2300161"/>
                  <a:gd name="connsiteX5" fmla="*/ 3511910 w 6151704"/>
                  <a:gd name="connsiteY5" fmla="*/ 507281 h 2300161"/>
                  <a:gd name="connsiteX6" fmla="*/ 4086712 w 6151704"/>
                  <a:gd name="connsiteY6" fmla="*/ 1137663 h 2300161"/>
                  <a:gd name="connsiteX7" fmla="*/ 4738254 w 6151704"/>
                  <a:gd name="connsiteY7" fmla="*/ 1844244 h 2300161"/>
                  <a:gd name="connsiteX8" fmla="*/ 5527963 w 6151704"/>
                  <a:gd name="connsiteY8" fmla="*/ 2218317 h 2300161"/>
                  <a:gd name="connsiteX9" fmla="*/ 6123709 w 6151704"/>
                  <a:gd name="connsiteY9" fmla="*/ 2294517 h 2300161"/>
                  <a:gd name="connsiteX10" fmla="*/ 6061363 w 6151704"/>
                  <a:gd name="connsiteY10" fmla="*/ 2294517 h 2300161"/>
                  <a:gd name="connsiteX0" fmla="*/ 0 w 6151704"/>
                  <a:gd name="connsiteY0" fmla="*/ 1851172 h 2300161"/>
                  <a:gd name="connsiteX1" fmla="*/ 471054 w 6151704"/>
                  <a:gd name="connsiteY1" fmla="*/ 1837317 h 2300161"/>
                  <a:gd name="connsiteX2" fmla="*/ 928038 w 6151704"/>
                  <a:gd name="connsiteY2" fmla="*/ 1574080 h 2300161"/>
                  <a:gd name="connsiteX3" fmla="*/ 2161200 w 6151704"/>
                  <a:gd name="connsiteY3" fmla="*/ 237117 h 2300161"/>
                  <a:gd name="connsiteX4" fmla="*/ 2812148 w 6151704"/>
                  <a:gd name="connsiteY4" fmla="*/ 22371 h 2300161"/>
                  <a:gd name="connsiteX5" fmla="*/ 3511910 w 6151704"/>
                  <a:gd name="connsiteY5" fmla="*/ 507281 h 2300161"/>
                  <a:gd name="connsiteX6" fmla="*/ 4086712 w 6151704"/>
                  <a:gd name="connsiteY6" fmla="*/ 1137663 h 2300161"/>
                  <a:gd name="connsiteX7" fmla="*/ 4710762 w 6151704"/>
                  <a:gd name="connsiteY7" fmla="*/ 1816535 h 2300161"/>
                  <a:gd name="connsiteX8" fmla="*/ 5527963 w 6151704"/>
                  <a:gd name="connsiteY8" fmla="*/ 2218317 h 2300161"/>
                  <a:gd name="connsiteX9" fmla="*/ 6123709 w 6151704"/>
                  <a:gd name="connsiteY9" fmla="*/ 2294517 h 2300161"/>
                  <a:gd name="connsiteX10" fmla="*/ 6061363 w 6151704"/>
                  <a:gd name="connsiteY10" fmla="*/ 2294517 h 2300161"/>
                  <a:gd name="connsiteX0" fmla="*/ 0 w 6150773"/>
                  <a:gd name="connsiteY0" fmla="*/ 1851172 h 2302213"/>
                  <a:gd name="connsiteX1" fmla="*/ 471054 w 6150773"/>
                  <a:gd name="connsiteY1" fmla="*/ 1837317 h 2302213"/>
                  <a:gd name="connsiteX2" fmla="*/ 928038 w 6150773"/>
                  <a:gd name="connsiteY2" fmla="*/ 1574080 h 2302213"/>
                  <a:gd name="connsiteX3" fmla="*/ 2161200 w 6150773"/>
                  <a:gd name="connsiteY3" fmla="*/ 237117 h 2302213"/>
                  <a:gd name="connsiteX4" fmla="*/ 2812148 w 6150773"/>
                  <a:gd name="connsiteY4" fmla="*/ 22371 h 2302213"/>
                  <a:gd name="connsiteX5" fmla="*/ 3511910 w 6150773"/>
                  <a:gd name="connsiteY5" fmla="*/ 507281 h 2302213"/>
                  <a:gd name="connsiteX6" fmla="*/ 4086712 w 6150773"/>
                  <a:gd name="connsiteY6" fmla="*/ 1137663 h 2302213"/>
                  <a:gd name="connsiteX7" fmla="*/ 4710762 w 6150773"/>
                  <a:gd name="connsiteY7" fmla="*/ 1816535 h 2302213"/>
                  <a:gd name="connsiteX8" fmla="*/ 5541709 w 6150773"/>
                  <a:gd name="connsiteY8" fmla="*/ 2190608 h 2302213"/>
                  <a:gd name="connsiteX9" fmla="*/ 6123709 w 6150773"/>
                  <a:gd name="connsiteY9" fmla="*/ 2294517 h 2302213"/>
                  <a:gd name="connsiteX10" fmla="*/ 6061363 w 6150773"/>
                  <a:gd name="connsiteY10" fmla="*/ 2294517 h 2302213"/>
                  <a:gd name="connsiteX0" fmla="*/ 0 w 6150773"/>
                  <a:gd name="connsiteY0" fmla="*/ 1851172 h 2302213"/>
                  <a:gd name="connsiteX1" fmla="*/ 471054 w 6150773"/>
                  <a:gd name="connsiteY1" fmla="*/ 1837317 h 2302213"/>
                  <a:gd name="connsiteX2" fmla="*/ 928038 w 6150773"/>
                  <a:gd name="connsiteY2" fmla="*/ 1574080 h 2302213"/>
                  <a:gd name="connsiteX3" fmla="*/ 2161200 w 6150773"/>
                  <a:gd name="connsiteY3" fmla="*/ 237117 h 2302213"/>
                  <a:gd name="connsiteX4" fmla="*/ 2812148 w 6150773"/>
                  <a:gd name="connsiteY4" fmla="*/ 22371 h 2302213"/>
                  <a:gd name="connsiteX5" fmla="*/ 3511910 w 6150773"/>
                  <a:gd name="connsiteY5" fmla="*/ 507281 h 2302213"/>
                  <a:gd name="connsiteX6" fmla="*/ 4086712 w 6150773"/>
                  <a:gd name="connsiteY6" fmla="*/ 1137663 h 2302213"/>
                  <a:gd name="connsiteX7" fmla="*/ 4683270 w 6150773"/>
                  <a:gd name="connsiteY7" fmla="*/ 1768044 h 2302213"/>
                  <a:gd name="connsiteX8" fmla="*/ 5541709 w 6150773"/>
                  <a:gd name="connsiteY8" fmla="*/ 2190608 h 2302213"/>
                  <a:gd name="connsiteX9" fmla="*/ 6123709 w 6150773"/>
                  <a:gd name="connsiteY9" fmla="*/ 2294517 h 2302213"/>
                  <a:gd name="connsiteX10" fmla="*/ 6061363 w 6150773"/>
                  <a:gd name="connsiteY10" fmla="*/ 2294517 h 2302213"/>
                  <a:gd name="connsiteX0" fmla="*/ 0 w 6150773"/>
                  <a:gd name="connsiteY0" fmla="*/ 1851172 h 2302213"/>
                  <a:gd name="connsiteX1" fmla="*/ 928038 w 6150773"/>
                  <a:gd name="connsiteY1" fmla="*/ 1574080 h 2302213"/>
                  <a:gd name="connsiteX2" fmla="*/ 2161200 w 6150773"/>
                  <a:gd name="connsiteY2" fmla="*/ 237117 h 2302213"/>
                  <a:gd name="connsiteX3" fmla="*/ 2812148 w 6150773"/>
                  <a:gd name="connsiteY3" fmla="*/ 22371 h 2302213"/>
                  <a:gd name="connsiteX4" fmla="*/ 3511910 w 6150773"/>
                  <a:gd name="connsiteY4" fmla="*/ 507281 h 2302213"/>
                  <a:gd name="connsiteX5" fmla="*/ 4086712 w 6150773"/>
                  <a:gd name="connsiteY5" fmla="*/ 1137663 h 2302213"/>
                  <a:gd name="connsiteX6" fmla="*/ 4683270 w 6150773"/>
                  <a:gd name="connsiteY6" fmla="*/ 1768044 h 2302213"/>
                  <a:gd name="connsiteX7" fmla="*/ 5541709 w 6150773"/>
                  <a:gd name="connsiteY7" fmla="*/ 2190608 h 2302213"/>
                  <a:gd name="connsiteX8" fmla="*/ 6123709 w 6150773"/>
                  <a:gd name="connsiteY8" fmla="*/ 2294517 h 2302213"/>
                  <a:gd name="connsiteX9" fmla="*/ 6061363 w 6150773"/>
                  <a:gd name="connsiteY9" fmla="*/ 2294517 h 2302213"/>
                  <a:gd name="connsiteX0" fmla="*/ 0 w 6150773"/>
                  <a:gd name="connsiteY0" fmla="*/ 1854060 h 2305101"/>
                  <a:gd name="connsiteX1" fmla="*/ 859306 w 6150773"/>
                  <a:gd name="connsiteY1" fmla="*/ 1667023 h 2305101"/>
                  <a:gd name="connsiteX2" fmla="*/ 2161200 w 6150773"/>
                  <a:gd name="connsiteY2" fmla="*/ 240005 h 2305101"/>
                  <a:gd name="connsiteX3" fmla="*/ 2812148 w 6150773"/>
                  <a:gd name="connsiteY3" fmla="*/ 25259 h 2305101"/>
                  <a:gd name="connsiteX4" fmla="*/ 3511910 w 6150773"/>
                  <a:gd name="connsiteY4" fmla="*/ 510169 h 2305101"/>
                  <a:gd name="connsiteX5" fmla="*/ 4086712 w 6150773"/>
                  <a:gd name="connsiteY5" fmla="*/ 1140551 h 2305101"/>
                  <a:gd name="connsiteX6" fmla="*/ 4683270 w 6150773"/>
                  <a:gd name="connsiteY6" fmla="*/ 1770932 h 2305101"/>
                  <a:gd name="connsiteX7" fmla="*/ 5541709 w 6150773"/>
                  <a:gd name="connsiteY7" fmla="*/ 2193496 h 2305101"/>
                  <a:gd name="connsiteX8" fmla="*/ 6123709 w 6150773"/>
                  <a:gd name="connsiteY8" fmla="*/ 2297405 h 2305101"/>
                  <a:gd name="connsiteX9" fmla="*/ 6061363 w 6150773"/>
                  <a:gd name="connsiteY9" fmla="*/ 2297405 h 2305101"/>
                  <a:gd name="connsiteX0" fmla="*/ 0 w 6150773"/>
                  <a:gd name="connsiteY0" fmla="*/ 1854060 h 2305101"/>
                  <a:gd name="connsiteX1" fmla="*/ 859306 w 6150773"/>
                  <a:gd name="connsiteY1" fmla="*/ 1667023 h 2305101"/>
                  <a:gd name="connsiteX2" fmla="*/ 2161200 w 6150773"/>
                  <a:gd name="connsiteY2" fmla="*/ 240005 h 2305101"/>
                  <a:gd name="connsiteX3" fmla="*/ 2812148 w 6150773"/>
                  <a:gd name="connsiteY3" fmla="*/ 25259 h 2305101"/>
                  <a:gd name="connsiteX4" fmla="*/ 3511910 w 6150773"/>
                  <a:gd name="connsiteY4" fmla="*/ 510169 h 2305101"/>
                  <a:gd name="connsiteX5" fmla="*/ 4086712 w 6150773"/>
                  <a:gd name="connsiteY5" fmla="*/ 1140551 h 2305101"/>
                  <a:gd name="connsiteX6" fmla="*/ 4683270 w 6150773"/>
                  <a:gd name="connsiteY6" fmla="*/ 1770932 h 2305101"/>
                  <a:gd name="connsiteX7" fmla="*/ 5541709 w 6150773"/>
                  <a:gd name="connsiteY7" fmla="*/ 2193496 h 2305101"/>
                  <a:gd name="connsiteX8" fmla="*/ 6123709 w 6150773"/>
                  <a:gd name="connsiteY8" fmla="*/ 2297405 h 2305101"/>
                  <a:gd name="connsiteX9" fmla="*/ 6061363 w 6150773"/>
                  <a:gd name="connsiteY9" fmla="*/ 2297405 h 2305101"/>
                  <a:gd name="connsiteX0" fmla="*/ 0 w 6150773"/>
                  <a:gd name="connsiteY0" fmla="*/ 1852025 h 2303066"/>
                  <a:gd name="connsiteX1" fmla="*/ 921165 w 6150773"/>
                  <a:gd name="connsiteY1" fmla="*/ 1602643 h 2303066"/>
                  <a:gd name="connsiteX2" fmla="*/ 2161200 w 6150773"/>
                  <a:gd name="connsiteY2" fmla="*/ 237970 h 2303066"/>
                  <a:gd name="connsiteX3" fmla="*/ 2812148 w 6150773"/>
                  <a:gd name="connsiteY3" fmla="*/ 23224 h 2303066"/>
                  <a:gd name="connsiteX4" fmla="*/ 3511910 w 6150773"/>
                  <a:gd name="connsiteY4" fmla="*/ 508134 h 2303066"/>
                  <a:gd name="connsiteX5" fmla="*/ 4086712 w 6150773"/>
                  <a:gd name="connsiteY5" fmla="*/ 1138516 h 2303066"/>
                  <a:gd name="connsiteX6" fmla="*/ 4683270 w 6150773"/>
                  <a:gd name="connsiteY6" fmla="*/ 1768897 h 2303066"/>
                  <a:gd name="connsiteX7" fmla="*/ 5541709 w 6150773"/>
                  <a:gd name="connsiteY7" fmla="*/ 2191461 h 2303066"/>
                  <a:gd name="connsiteX8" fmla="*/ 6123709 w 6150773"/>
                  <a:gd name="connsiteY8" fmla="*/ 2295370 h 2303066"/>
                  <a:gd name="connsiteX9" fmla="*/ 6061363 w 6150773"/>
                  <a:gd name="connsiteY9" fmla="*/ 2295370 h 2303066"/>
                  <a:gd name="connsiteX0" fmla="*/ 0 w 6150773"/>
                  <a:gd name="connsiteY0" fmla="*/ 1852025 h 2303066"/>
                  <a:gd name="connsiteX1" fmla="*/ 921165 w 6150773"/>
                  <a:gd name="connsiteY1" fmla="*/ 1602643 h 2303066"/>
                  <a:gd name="connsiteX2" fmla="*/ 2161200 w 6150773"/>
                  <a:gd name="connsiteY2" fmla="*/ 237970 h 2303066"/>
                  <a:gd name="connsiteX3" fmla="*/ 2812148 w 6150773"/>
                  <a:gd name="connsiteY3" fmla="*/ 23224 h 2303066"/>
                  <a:gd name="connsiteX4" fmla="*/ 3511910 w 6150773"/>
                  <a:gd name="connsiteY4" fmla="*/ 508134 h 2303066"/>
                  <a:gd name="connsiteX5" fmla="*/ 4086712 w 6150773"/>
                  <a:gd name="connsiteY5" fmla="*/ 1138516 h 2303066"/>
                  <a:gd name="connsiteX6" fmla="*/ 4683270 w 6150773"/>
                  <a:gd name="connsiteY6" fmla="*/ 1768897 h 2303066"/>
                  <a:gd name="connsiteX7" fmla="*/ 5541709 w 6150773"/>
                  <a:gd name="connsiteY7" fmla="*/ 2191461 h 2303066"/>
                  <a:gd name="connsiteX8" fmla="*/ 6123709 w 6150773"/>
                  <a:gd name="connsiteY8" fmla="*/ 2295370 h 2303066"/>
                  <a:gd name="connsiteX9" fmla="*/ 6061363 w 6150773"/>
                  <a:gd name="connsiteY9" fmla="*/ 2295370 h 2303066"/>
                  <a:gd name="connsiteX0" fmla="*/ 0 w 6150773"/>
                  <a:gd name="connsiteY0" fmla="*/ 1852025 h 2303066"/>
                  <a:gd name="connsiteX1" fmla="*/ 900545 w 6150773"/>
                  <a:gd name="connsiteY1" fmla="*/ 1602643 h 2303066"/>
                  <a:gd name="connsiteX2" fmla="*/ 2161200 w 6150773"/>
                  <a:gd name="connsiteY2" fmla="*/ 237970 h 2303066"/>
                  <a:gd name="connsiteX3" fmla="*/ 2812148 w 6150773"/>
                  <a:gd name="connsiteY3" fmla="*/ 23224 h 2303066"/>
                  <a:gd name="connsiteX4" fmla="*/ 3511910 w 6150773"/>
                  <a:gd name="connsiteY4" fmla="*/ 508134 h 2303066"/>
                  <a:gd name="connsiteX5" fmla="*/ 4086712 w 6150773"/>
                  <a:gd name="connsiteY5" fmla="*/ 1138516 h 2303066"/>
                  <a:gd name="connsiteX6" fmla="*/ 4683270 w 6150773"/>
                  <a:gd name="connsiteY6" fmla="*/ 1768897 h 2303066"/>
                  <a:gd name="connsiteX7" fmla="*/ 5541709 w 6150773"/>
                  <a:gd name="connsiteY7" fmla="*/ 2191461 h 2303066"/>
                  <a:gd name="connsiteX8" fmla="*/ 6123709 w 6150773"/>
                  <a:gd name="connsiteY8" fmla="*/ 2295370 h 2303066"/>
                  <a:gd name="connsiteX9" fmla="*/ 6061363 w 6150773"/>
                  <a:gd name="connsiteY9" fmla="*/ 2295370 h 2303066"/>
                  <a:gd name="connsiteX0" fmla="*/ 0 w 6150773"/>
                  <a:gd name="connsiteY0" fmla="*/ 1852025 h 2303066"/>
                  <a:gd name="connsiteX1" fmla="*/ 900545 w 6150773"/>
                  <a:gd name="connsiteY1" fmla="*/ 1602643 h 2303066"/>
                  <a:gd name="connsiteX2" fmla="*/ 2161200 w 6150773"/>
                  <a:gd name="connsiteY2" fmla="*/ 237970 h 2303066"/>
                  <a:gd name="connsiteX3" fmla="*/ 2812148 w 6150773"/>
                  <a:gd name="connsiteY3" fmla="*/ 23224 h 2303066"/>
                  <a:gd name="connsiteX4" fmla="*/ 3511910 w 6150773"/>
                  <a:gd name="connsiteY4" fmla="*/ 508134 h 2303066"/>
                  <a:gd name="connsiteX5" fmla="*/ 4086712 w 6150773"/>
                  <a:gd name="connsiteY5" fmla="*/ 1138516 h 2303066"/>
                  <a:gd name="connsiteX6" fmla="*/ 4683270 w 6150773"/>
                  <a:gd name="connsiteY6" fmla="*/ 1768897 h 2303066"/>
                  <a:gd name="connsiteX7" fmla="*/ 5541709 w 6150773"/>
                  <a:gd name="connsiteY7" fmla="*/ 2191461 h 2303066"/>
                  <a:gd name="connsiteX8" fmla="*/ 6123709 w 6150773"/>
                  <a:gd name="connsiteY8" fmla="*/ 2295370 h 2303066"/>
                  <a:gd name="connsiteX9" fmla="*/ 6061363 w 6150773"/>
                  <a:gd name="connsiteY9" fmla="*/ 2295370 h 2303066"/>
                  <a:gd name="connsiteX0" fmla="*/ 0 w 6137026"/>
                  <a:gd name="connsiteY0" fmla="*/ 1879734 h 2303066"/>
                  <a:gd name="connsiteX1" fmla="*/ 886798 w 6137026"/>
                  <a:gd name="connsiteY1" fmla="*/ 1602643 h 2303066"/>
                  <a:gd name="connsiteX2" fmla="*/ 2147453 w 6137026"/>
                  <a:gd name="connsiteY2" fmla="*/ 237970 h 2303066"/>
                  <a:gd name="connsiteX3" fmla="*/ 2798401 w 6137026"/>
                  <a:gd name="connsiteY3" fmla="*/ 23224 h 2303066"/>
                  <a:gd name="connsiteX4" fmla="*/ 3498163 w 6137026"/>
                  <a:gd name="connsiteY4" fmla="*/ 508134 h 2303066"/>
                  <a:gd name="connsiteX5" fmla="*/ 4072965 w 6137026"/>
                  <a:gd name="connsiteY5" fmla="*/ 1138516 h 2303066"/>
                  <a:gd name="connsiteX6" fmla="*/ 4669523 w 6137026"/>
                  <a:gd name="connsiteY6" fmla="*/ 1768897 h 2303066"/>
                  <a:gd name="connsiteX7" fmla="*/ 5527962 w 6137026"/>
                  <a:gd name="connsiteY7" fmla="*/ 2191461 h 2303066"/>
                  <a:gd name="connsiteX8" fmla="*/ 6109962 w 6137026"/>
                  <a:gd name="connsiteY8" fmla="*/ 2295370 h 2303066"/>
                  <a:gd name="connsiteX9" fmla="*/ 6047616 w 6137026"/>
                  <a:gd name="connsiteY9" fmla="*/ 2295370 h 2303066"/>
                  <a:gd name="connsiteX0" fmla="*/ 0 w 6137026"/>
                  <a:gd name="connsiteY0" fmla="*/ 1881303 h 2304635"/>
                  <a:gd name="connsiteX1" fmla="*/ 879925 w 6137026"/>
                  <a:gd name="connsiteY1" fmla="*/ 1652703 h 2304635"/>
                  <a:gd name="connsiteX2" fmla="*/ 2147453 w 6137026"/>
                  <a:gd name="connsiteY2" fmla="*/ 239539 h 2304635"/>
                  <a:gd name="connsiteX3" fmla="*/ 2798401 w 6137026"/>
                  <a:gd name="connsiteY3" fmla="*/ 24793 h 2304635"/>
                  <a:gd name="connsiteX4" fmla="*/ 3498163 w 6137026"/>
                  <a:gd name="connsiteY4" fmla="*/ 509703 h 2304635"/>
                  <a:gd name="connsiteX5" fmla="*/ 4072965 w 6137026"/>
                  <a:gd name="connsiteY5" fmla="*/ 1140085 h 2304635"/>
                  <a:gd name="connsiteX6" fmla="*/ 4669523 w 6137026"/>
                  <a:gd name="connsiteY6" fmla="*/ 1770466 h 2304635"/>
                  <a:gd name="connsiteX7" fmla="*/ 5527962 w 6137026"/>
                  <a:gd name="connsiteY7" fmla="*/ 2193030 h 2304635"/>
                  <a:gd name="connsiteX8" fmla="*/ 6109962 w 6137026"/>
                  <a:gd name="connsiteY8" fmla="*/ 2296939 h 2304635"/>
                  <a:gd name="connsiteX9" fmla="*/ 6047616 w 6137026"/>
                  <a:gd name="connsiteY9" fmla="*/ 2296939 h 2304635"/>
                  <a:gd name="connsiteX0" fmla="*/ 0 w 6143899"/>
                  <a:gd name="connsiteY0" fmla="*/ 1874376 h 2304635"/>
                  <a:gd name="connsiteX1" fmla="*/ 886798 w 6143899"/>
                  <a:gd name="connsiteY1" fmla="*/ 1652703 h 2304635"/>
                  <a:gd name="connsiteX2" fmla="*/ 2154326 w 6143899"/>
                  <a:gd name="connsiteY2" fmla="*/ 239539 h 2304635"/>
                  <a:gd name="connsiteX3" fmla="*/ 2805274 w 6143899"/>
                  <a:gd name="connsiteY3" fmla="*/ 24793 h 2304635"/>
                  <a:gd name="connsiteX4" fmla="*/ 3505036 w 6143899"/>
                  <a:gd name="connsiteY4" fmla="*/ 509703 h 2304635"/>
                  <a:gd name="connsiteX5" fmla="*/ 4079838 w 6143899"/>
                  <a:gd name="connsiteY5" fmla="*/ 1140085 h 2304635"/>
                  <a:gd name="connsiteX6" fmla="*/ 4676396 w 6143899"/>
                  <a:gd name="connsiteY6" fmla="*/ 1770466 h 2304635"/>
                  <a:gd name="connsiteX7" fmla="*/ 5534835 w 6143899"/>
                  <a:gd name="connsiteY7" fmla="*/ 2193030 h 2304635"/>
                  <a:gd name="connsiteX8" fmla="*/ 6116835 w 6143899"/>
                  <a:gd name="connsiteY8" fmla="*/ 2296939 h 2304635"/>
                  <a:gd name="connsiteX9" fmla="*/ 6054489 w 6143899"/>
                  <a:gd name="connsiteY9" fmla="*/ 2296939 h 2304635"/>
                  <a:gd name="connsiteX0" fmla="*/ 0 w 6116407"/>
                  <a:gd name="connsiteY0" fmla="*/ 1874376 h 2304635"/>
                  <a:gd name="connsiteX1" fmla="*/ 859306 w 6116407"/>
                  <a:gd name="connsiteY1" fmla="*/ 1652703 h 2304635"/>
                  <a:gd name="connsiteX2" fmla="*/ 2126834 w 6116407"/>
                  <a:gd name="connsiteY2" fmla="*/ 239539 h 2304635"/>
                  <a:gd name="connsiteX3" fmla="*/ 2777782 w 6116407"/>
                  <a:gd name="connsiteY3" fmla="*/ 24793 h 2304635"/>
                  <a:gd name="connsiteX4" fmla="*/ 3477544 w 6116407"/>
                  <a:gd name="connsiteY4" fmla="*/ 509703 h 2304635"/>
                  <a:gd name="connsiteX5" fmla="*/ 4052346 w 6116407"/>
                  <a:gd name="connsiteY5" fmla="*/ 1140085 h 2304635"/>
                  <a:gd name="connsiteX6" fmla="*/ 4648904 w 6116407"/>
                  <a:gd name="connsiteY6" fmla="*/ 1770466 h 2304635"/>
                  <a:gd name="connsiteX7" fmla="*/ 5507343 w 6116407"/>
                  <a:gd name="connsiteY7" fmla="*/ 2193030 h 2304635"/>
                  <a:gd name="connsiteX8" fmla="*/ 6089343 w 6116407"/>
                  <a:gd name="connsiteY8" fmla="*/ 2296939 h 2304635"/>
                  <a:gd name="connsiteX9" fmla="*/ 6026997 w 6116407"/>
                  <a:gd name="connsiteY9" fmla="*/ 2296939 h 2304635"/>
                  <a:gd name="connsiteX0" fmla="*/ 0 w 6116407"/>
                  <a:gd name="connsiteY0" fmla="*/ 1874376 h 2304635"/>
                  <a:gd name="connsiteX1" fmla="*/ 831813 w 6116407"/>
                  <a:gd name="connsiteY1" fmla="*/ 1652703 h 2304635"/>
                  <a:gd name="connsiteX2" fmla="*/ 2126834 w 6116407"/>
                  <a:gd name="connsiteY2" fmla="*/ 239539 h 2304635"/>
                  <a:gd name="connsiteX3" fmla="*/ 2777782 w 6116407"/>
                  <a:gd name="connsiteY3" fmla="*/ 24793 h 2304635"/>
                  <a:gd name="connsiteX4" fmla="*/ 3477544 w 6116407"/>
                  <a:gd name="connsiteY4" fmla="*/ 509703 h 2304635"/>
                  <a:gd name="connsiteX5" fmla="*/ 4052346 w 6116407"/>
                  <a:gd name="connsiteY5" fmla="*/ 1140085 h 2304635"/>
                  <a:gd name="connsiteX6" fmla="*/ 4648904 w 6116407"/>
                  <a:gd name="connsiteY6" fmla="*/ 1770466 h 2304635"/>
                  <a:gd name="connsiteX7" fmla="*/ 5507343 w 6116407"/>
                  <a:gd name="connsiteY7" fmla="*/ 2193030 h 2304635"/>
                  <a:gd name="connsiteX8" fmla="*/ 6089343 w 6116407"/>
                  <a:gd name="connsiteY8" fmla="*/ 2296939 h 2304635"/>
                  <a:gd name="connsiteX9" fmla="*/ 6026997 w 6116407"/>
                  <a:gd name="connsiteY9" fmla="*/ 2296939 h 2304635"/>
                  <a:gd name="connsiteX0" fmla="*/ 0 w 6116407"/>
                  <a:gd name="connsiteY0" fmla="*/ 1874376 h 2304635"/>
                  <a:gd name="connsiteX1" fmla="*/ 831813 w 6116407"/>
                  <a:gd name="connsiteY1" fmla="*/ 1652703 h 2304635"/>
                  <a:gd name="connsiteX2" fmla="*/ 2126834 w 6116407"/>
                  <a:gd name="connsiteY2" fmla="*/ 239539 h 2304635"/>
                  <a:gd name="connsiteX3" fmla="*/ 2777782 w 6116407"/>
                  <a:gd name="connsiteY3" fmla="*/ 24793 h 2304635"/>
                  <a:gd name="connsiteX4" fmla="*/ 3477544 w 6116407"/>
                  <a:gd name="connsiteY4" fmla="*/ 509703 h 2304635"/>
                  <a:gd name="connsiteX5" fmla="*/ 4052346 w 6116407"/>
                  <a:gd name="connsiteY5" fmla="*/ 1140085 h 2304635"/>
                  <a:gd name="connsiteX6" fmla="*/ 4648904 w 6116407"/>
                  <a:gd name="connsiteY6" fmla="*/ 1770466 h 2304635"/>
                  <a:gd name="connsiteX7" fmla="*/ 5507343 w 6116407"/>
                  <a:gd name="connsiteY7" fmla="*/ 2193030 h 2304635"/>
                  <a:gd name="connsiteX8" fmla="*/ 6089343 w 6116407"/>
                  <a:gd name="connsiteY8" fmla="*/ 2296939 h 2304635"/>
                  <a:gd name="connsiteX9" fmla="*/ 6026997 w 6116407"/>
                  <a:gd name="connsiteY9" fmla="*/ 2296939 h 2304635"/>
                  <a:gd name="connsiteX0" fmla="*/ 0 w 6116407"/>
                  <a:gd name="connsiteY0" fmla="*/ 1873468 h 2303727"/>
                  <a:gd name="connsiteX1" fmla="*/ 838686 w 6116407"/>
                  <a:gd name="connsiteY1" fmla="*/ 1624086 h 2303727"/>
                  <a:gd name="connsiteX2" fmla="*/ 2126834 w 6116407"/>
                  <a:gd name="connsiteY2" fmla="*/ 238631 h 2303727"/>
                  <a:gd name="connsiteX3" fmla="*/ 2777782 w 6116407"/>
                  <a:gd name="connsiteY3" fmla="*/ 23885 h 2303727"/>
                  <a:gd name="connsiteX4" fmla="*/ 3477544 w 6116407"/>
                  <a:gd name="connsiteY4" fmla="*/ 508795 h 2303727"/>
                  <a:gd name="connsiteX5" fmla="*/ 4052346 w 6116407"/>
                  <a:gd name="connsiteY5" fmla="*/ 1139177 h 2303727"/>
                  <a:gd name="connsiteX6" fmla="*/ 4648904 w 6116407"/>
                  <a:gd name="connsiteY6" fmla="*/ 1769558 h 2303727"/>
                  <a:gd name="connsiteX7" fmla="*/ 5507343 w 6116407"/>
                  <a:gd name="connsiteY7" fmla="*/ 2192122 h 2303727"/>
                  <a:gd name="connsiteX8" fmla="*/ 6089343 w 6116407"/>
                  <a:gd name="connsiteY8" fmla="*/ 2296031 h 2303727"/>
                  <a:gd name="connsiteX9" fmla="*/ 6026997 w 6116407"/>
                  <a:gd name="connsiteY9" fmla="*/ 2296031 h 2303727"/>
                  <a:gd name="connsiteX0" fmla="*/ 0 w 6116407"/>
                  <a:gd name="connsiteY0" fmla="*/ 1873468 h 2303727"/>
                  <a:gd name="connsiteX1" fmla="*/ 838686 w 6116407"/>
                  <a:gd name="connsiteY1" fmla="*/ 1624086 h 2303727"/>
                  <a:gd name="connsiteX2" fmla="*/ 2126834 w 6116407"/>
                  <a:gd name="connsiteY2" fmla="*/ 238631 h 2303727"/>
                  <a:gd name="connsiteX3" fmla="*/ 2777782 w 6116407"/>
                  <a:gd name="connsiteY3" fmla="*/ 23885 h 2303727"/>
                  <a:gd name="connsiteX4" fmla="*/ 3477544 w 6116407"/>
                  <a:gd name="connsiteY4" fmla="*/ 508795 h 2303727"/>
                  <a:gd name="connsiteX5" fmla="*/ 4052346 w 6116407"/>
                  <a:gd name="connsiteY5" fmla="*/ 1139177 h 2303727"/>
                  <a:gd name="connsiteX6" fmla="*/ 4648904 w 6116407"/>
                  <a:gd name="connsiteY6" fmla="*/ 1769558 h 2303727"/>
                  <a:gd name="connsiteX7" fmla="*/ 5507343 w 6116407"/>
                  <a:gd name="connsiteY7" fmla="*/ 2192122 h 2303727"/>
                  <a:gd name="connsiteX8" fmla="*/ 6089343 w 6116407"/>
                  <a:gd name="connsiteY8" fmla="*/ 2296031 h 2303727"/>
                  <a:gd name="connsiteX9" fmla="*/ 6026997 w 6116407"/>
                  <a:gd name="connsiteY9" fmla="*/ 2296031 h 2303727"/>
                  <a:gd name="connsiteX0" fmla="*/ 0 w 6102660"/>
                  <a:gd name="connsiteY0" fmla="*/ 1859614 h 2303727"/>
                  <a:gd name="connsiteX1" fmla="*/ 824939 w 6102660"/>
                  <a:gd name="connsiteY1" fmla="*/ 1624086 h 2303727"/>
                  <a:gd name="connsiteX2" fmla="*/ 2113087 w 6102660"/>
                  <a:gd name="connsiteY2" fmla="*/ 238631 h 2303727"/>
                  <a:gd name="connsiteX3" fmla="*/ 2764035 w 6102660"/>
                  <a:gd name="connsiteY3" fmla="*/ 23885 h 2303727"/>
                  <a:gd name="connsiteX4" fmla="*/ 3463797 w 6102660"/>
                  <a:gd name="connsiteY4" fmla="*/ 508795 h 2303727"/>
                  <a:gd name="connsiteX5" fmla="*/ 4038599 w 6102660"/>
                  <a:gd name="connsiteY5" fmla="*/ 1139177 h 2303727"/>
                  <a:gd name="connsiteX6" fmla="*/ 4635157 w 6102660"/>
                  <a:gd name="connsiteY6" fmla="*/ 1769558 h 2303727"/>
                  <a:gd name="connsiteX7" fmla="*/ 5493596 w 6102660"/>
                  <a:gd name="connsiteY7" fmla="*/ 2192122 h 2303727"/>
                  <a:gd name="connsiteX8" fmla="*/ 6075596 w 6102660"/>
                  <a:gd name="connsiteY8" fmla="*/ 2296031 h 2303727"/>
                  <a:gd name="connsiteX9" fmla="*/ 6013250 w 6102660"/>
                  <a:gd name="connsiteY9" fmla="*/ 2296031 h 2303727"/>
                  <a:gd name="connsiteX0" fmla="*/ 0 w 6102660"/>
                  <a:gd name="connsiteY0" fmla="*/ 1859614 h 2303727"/>
                  <a:gd name="connsiteX1" fmla="*/ 824939 w 6102660"/>
                  <a:gd name="connsiteY1" fmla="*/ 1624086 h 2303727"/>
                  <a:gd name="connsiteX2" fmla="*/ 2113087 w 6102660"/>
                  <a:gd name="connsiteY2" fmla="*/ 238631 h 2303727"/>
                  <a:gd name="connsiteX3" fmla="*/ 2764035 w 6102660"/>
                  <a:gd name="connsiteY3" fmla="*/ 23885 h 2303727"/>
                  <a:gd name="connsiteX4" fmla="*/ 3463797 w 6102660"/>
                  <a:gd name="connsiteY4" fmla="*/ 508795 h 2303727"/>
                  <a:gd name="connsiteX5" fmla="*/ 4038599 w 6102660"/>
                  <a:gd name="connsiteY5" fmla="*/ 1139177 h 2303727"/>
                  <a:gd name="connsiteX6" fmla="*/ 4635157 w 6102660"/>
                  <a:gd name="connsiteY6" fmla="*/ 1769558 h 2303727"/>
                  <a:gd name="connsiteX7" fmla="*/ 5493596 w 6102660"/>
                  <a:gd name="connsiteY7" fmla="*/ 2192122 h 2303727"/>
                  <a:gd name="connsiteX8" fmla="*/ 6075596 w 6102660"/>
                  <a:gd name="connsiteY8" fmla="*/ 2296031 h 2303727"/>
                  <a:gd name="connsiteX9" fmla="*/ 6013250 w 6102660"/>
                  <a:gd name="connsiteY9" fmla="*/ 2296031 h 2303727"/>
                  <a:gd name="connsiteX0" fmla="*/ 0 w 6102660"/>
                  <a:gd name="connsiteY0" fmla="*/ 1859614 h 2303727"/>
                  <a:gd name="connsiteX1" fmla="*/ 824939 w 6102660"/>
                  <a:gd name="connsiteY1" fmla="*/ 1624086 h 2303727"/>
                  <a:gd name="connsiteX2" fmla="*/ 2113087 w 6102660"/>
                  <a:gd name="connsiteY2" fmla="*/ 238631 h 2303727"/>
                  <a:gd name="connsiteX3" fmla="*/ 2764035 w 6102660"/>
                  <a:gd name="connsiteY3" fmla="*/ 23885 h 2303727"/>
                  <a:gd name="connsiteX4" fmla="*/ 3463797 w 6102660"/>
                  <a:gd name="connsiteY4" fmla="*/ 508795 h 2303727"/>
                  <a:gd name="connsiteX5" fmla="*/ 4038599 w 6102660"/>
                  <a:gd name="connsiteY5" fmla="*/ 1139177 h 2303727"/>
                  <a:gd name="connsiteX6" fmla="*/ 4635157 w 6102660"/>
                  <a:gd name="connsiteY6" fmla="*/ 1769558 h 2303727"/>
                  <a:gd name="connsiteX7" fmla="*/ 5493596 w 6102660"/>
                  <a:gd name="connsiteY7" fmla="*/ 2192122 h 2303727"/>
                  <a:gd name="connsiteX8" fmla="*/ 6075596 w 6102660"/>
                  <a:gd name="connsiteY8" fmla="*/ 2296031 h 2303727"/>
                  <a:gd name="connsiteX9" fmla="*/ 6013250 w 6102660"/>
                  <a:gd name="connsiteY9" fmla="*/ 2296031 h 2303727"/>
                  <a:gd name="connsiteX0" fmla="*/ 0 w 6102660"/>
                  <a:gd name="connsiteY0" fmla="*/ 1860292 h 2304405"/>
                  <a:gd name="connsiteX1" fmla="*/ 838686 w 6102660"/>
                  <a:gd name="connsiteY1" fmla="*/ 1645546 h 2304405"/>
                  <a:gd name="connsiteX2" fmla="*/ 2113087 w 6102660"/>
                  <a:gd name="connsiteY2" fmla="*/ 239309 h 2304405"/>
                  <a:gd name="connsiteX3" fmla="*/ 2764035 w 6102660"/>
                  <a:gd name="connsiteY3" fmla="*/ 24563 h 2304405"/>
                  <a:gd name="connsiteX4" fmla="*/ 3463797 w 6102660"/>
                  <a:gd name="connsiteY4" fmla="*/ 509473 h 2304405"/>
                  <a:gd name="connsiteX5" fmla="*/ 4038599 w 6102660"/>
                  <a:gd name="connsiteY5" fmla="*/ 1139855 h 2304405"/>
                  <a:gd name="connsiteX6" fmla="*/ 4635157 w 6102660"/>
                  <a:gd name="connsiteY6" fmla="*/ 1770236 h 2304405"/>
                  <a:gd name="connsiteX7" fmla="*/ 5493596 w 6102660"/>
                  <a:gd name="connsiteY7" fmla="*/ 2192800 h 2304405"/>
                  <a:gd name="connsiteX8" fmla="*/ 6075596 w 6102660"/>
                  <a:gd name="connsiteY8" fmla="*/ 2296709 h 2304405"/>
                  <a:gd name="connsiteX9" fmla="*/ 6013250 w 6102660"/>
                  <a:gd name="connsiteY9" fmla="*/ 2296709 h 2304405"/>
                  <a:gd name="connsiteX0" fmla="*/ 0 w 6102660"/>
                  <a:gd name="connsiteY0" fmla="*/ 1852894 h 2297007"/>
                  <a:gd name="connsiteX1" fmla="*/ 838686 w 6102660"/>
                  <a:gd name="connsiteY1" fmla="*/ 1638148 h 2297007"/>
                  <a:gd name="connsiteX2" fmla="*/ 2113087 w 6102660"/>
                  <a:gd name="connsiteY2" fmla="*/ 259620 h 2297007"/>
                  <a:gd name="connsiteX3" fmla="*/ 2764035 w 6102660"/>
                  <a:gd name="connsiteY3" fmla="*/ 17165 h 2297007"/>
                  <a:gd name="connsiteX4" fmla="*/ 3463797 w 6102660"/>
                  <a:gd name="connsiteY4" fmla="*/ 502075 h 2297007"/>
                  <a:gd name="connsiteX5" fmla="*/ 4038599 w 6102660"/>
                  <a:gd name="connsiteY5" fmla="*/ 1132457 h 2297007"/>
                  <a:gd name="connsiteX6" fmla="*/ 4635157 w 6102660"/>
                  <a:gd name="connsiteY6" fmla="*/ 1762838 h 2297007"/>
                  <a:gd name="connsiteX7" fmla="*/ 5493596 w 6102660"/>
                  <a:gd name="connsiteY7" fmla="*/ 2185402 h 2297007"/>
                  <a:gd name="connsiteX8" fmla="*/ 6075596 w 6102660"/>
                  <a:gd name="connsiteY8" fmla="*/ 2289311 h 2297007"/>
                  <a:gd name="connsiteX9" fmla="*/ 6013250 w 6102660"/>
                  <a:gd name="connsiteY9" fmla="*/ 2289311 h 2297007"/>
                  <a:gd name="connsiteX0" fmla="*/ 0 w 6102660"/>
                  <a:gd name="connsiteY0" fmla="*/ 1860292 h 2304405"/>
                  <a:gd name="connsiteX1" fmla="*/ 838686 w 6102660"/>
                  <a:gd name="connsiteY1" fmla="*/ 1645546 h 2304405"/>
                  <a:gd name="connsiteX2" fmla="*/ 2099341 w 6102660"/>
                  <a:gd name="connsiteY2" fmla="*/ 239309 h 2304405"/>
                  <a:gd name="connsiteX3" fmla="*/ 2764035 w 6102660"/>
                  <a:gd name="connsiteY3" fmla="*/ 24563 h 2304405"/>
                  <a:gd name="connsiteX4" fmla="*/ 3463797 w 6102660"/>
                  <a:gd name="connsiteY4" fmla="*/ 509473 h 2304405"/>
                  <a:gd name="connsiteX5" fmla="*/ 4038599 w 6102660"/>
                  <a:gd name="connsiteY5" fmla="*/ 1139855 h 2304405"/>
                  <a:gd name="connsiteX6" fmla="*/ 4635157 w 6102660"/>
                  <a:gd name="connsiteY6" fmla="*/ 1770236 h 2304405"/>
                  <a:gd name="connsiteX7" fmla="*/ 5493596 w 6102660"/>
                  <a:gd name="connsiteY7" fmla="*/ 2192800 h 2304405"/>
                  <a:gd name="connsiteX8" fmla="*/ 6075596 w 6102660"/>
                  <a:gd name="connsiteY8" fmla="*/ 2296709 h 2304405"/>
                  <a:gd name="connsiteX9" fmla="*/ 6013250 w 6102660"/>
                  <a:gd name="connsiteY9" fmla="*/ 2296709 h 2304405"/>
                  <a:gd name="connsiteX0" fmla="*/ 0 w 6102660"/>
                  <a:gd name="connsiteY0" fmla="*/ 1859838 h 2303951"/>
                  <a:gd name="connsiteX1" fmla="*/ 811194 w 6102660"/>
                  <a:gd name="connsiteY1" fmla="*/ 1631238 h 2303951"/>
                  <a:gd name="connsiteX2" fmla="*/ 2099341 w 6102660"/>
                  <a:gd name="connsiteY2" fmla="*/ 238855 h 2303951"/>
                  <a:gd name="connsiteX3" fmla="*/ 2764035 w 6102660"/>
                  <a:gd name="connsiteY3" fmla="*/ 24109 h 2303951"/>
                  <a:gd name="connsiteX4" fmla="*/ 3463797 w 6102660"/>
                  <a:gd name="connsiteY4" fmla="*/ 509019 h 2303951"/>
                  <a:gd name="connsiteX5" fmla="*/ 4038599 w 6102660"/>
                  <a:gd name="connsiteY5" fmla="*/ 1139401 h 2303951"/>
                  <a:gd name="connsiteX6" fmla="*/ 4635157 w 6102660"/>
                  <a:gd name="connsiteY6" fmla="*/ 1769782 h 2303951"/>
                  <a:gd name="connsiteX7" fmla="*/ 5493596 w 6102660"/>
                  <a:gd name="connsiteY7" fmla="*/ 2192346 h 2303951"/>
                  <a:gd name="connsiteX8" fmla="*/ 6075596 w 6102660"/>
                  <a:gd name="connsiteY8" fmla="*/ 2296255 h 2303951"/>
                  <a:gd name="connsiteX9" fmla="*/ 6013250 w 6102660"/>
                  <a:gd name="connsiteY9" fmla="*/ 2296255 h 2303951"/>
                  <a:gd name="connsiteX0" fmla="*/ 0 w 6102660"/>
                  <a:gd name="connsiteY0" fmla="*/ 1859838 h 2303951"/>
                  <a:gd name="connsiteX1" fmla="*/ 811194 w 6102660"/>
                  <a:gd name="connsiteY1" fmla="*/ 1631238 h 2303951"/>
                  <a:gd name="connsiteX2" fmla="*/ 2099341 w 6102660"/>
                  <a:gd name="connsiteY2" fmla="*/ 238855 h 2303951"/>
                  <a:gd name="connsiteX3" fmla="*/ 2764035 w 6102660"/>
                  <a:gd name="connsiteY3" fmla="*/ 24109 h 2303951"/>
                  <a:gd name="connsiteX4" fmla="*/ 3463797 w 6102660"/>
                  <a:gd name="connsiteY4" fmla="*/ 509019 h 2303951"/>
                  <a:gd name="connsiteX5" fmla="*/ 4038599 w 6102660"/>
                  <a:gd name="connsiteY5" fmla="*/ 1139401 h 2303951"/>
                  <a:gd name="connsiteX6" fmla="*/ 4635157 w 6102660"/>
                  <a:gd name="connsiteY6" fmla="*/ 1769782 h 2303951"/>
                  <a:gd name="connsiteX7" fmla="*/ 5493596 w 6102660"/>
                  <a:gd name="connsiteY7" fmla="*/ 2192346 h 2303951"/>
                  <a:gd name="connsiteX8" fmla="*/ 6075596 w 6102660"/>
                  <a:gd name="connsiteY8" fmla="*/ 2296255 h 2303951"/>
                  <a:gd name="connsiteX9" fmla="*/ 6013250 w 6102660"/>
                  <a:gd name="connsiteY9" fmla="*/ 2296255 h 2303951"/>
                  <a:gd name="connsiteX0" fmla="*/ 0 w 6102660"/>
                  <a:gd name="connsiteY0" fmla="*/ 1860292 h 2304405"/>
                  <a:gd name="connsiteX1" fmla="*/ 845560 w 6102660"/>
                  <a:gd name="connsiteY1" fmla="*/ 1645547 h 2304405"/>
                  <a:gd name="connsiteX2" fmla="*/ 2099341 w 6102660"/>
                  <a:gd name="connsiteY2" fmla="*/ 239309 h 2304405"/>
                  <a:gd name="connsiteX3" fmla="*/ 2764035 w 6102660"/>
                  <a:gd name="connsiteY3" fmla="*/ 24563 h 2304405"/>
                  <a:gd name="connsiteX4" fmla="*/ 3463797 w 6102660"/>
                  <a:gd name="connsiteY4" fmla="*/ 509473 h 2304405"/>
                  <a:gd name="connsiteX5" fmla="*/ 4038599 w 6102660"/>
                  <a:gd name="connsiteY5" fmla="*/ 1139855 h 2304405"/>
                  <a:gd name="connsiteX6" fmla="*/ 4635157 w 6102660"/>
                  <a:gd name="connsiteY6" fmla="*/ 1770236 h 2304405"/>
                  <a:gd name="connsiteX7" fmla="*/ 5493596 w 6102660"/>
                  <a:gd name="connsiteY7" fmla="*/ 2192800 h 2304405"/>
                  <a:gd name="connsiteX8" fmla="*/ 6075596 w 6102660"/>
                  <a:gd name="connsiteY8" fmla="*/ 2296709 h 2304405"/>
                  <a:gd name="connsiteX9" fmla="*/ 6013250 w 6102660"/>
                  <a:gd name="connsiteY9" fmla="*/ 2296709 h 2304405"/>
                  <a:gd name="connsiteX0" fmla="*/ 0 w 6102660"/>
                  <a:gd name="connsiteY0" fmla="*/ 1860292 h 2304405"/>
                  <a:gd name="connsiteX1" fmla="*/ 845560 w 6102660"/>
                  <a:gd name="connsiteY1" fmla="*/ 1645547 h 2304405"/>
                  <a:gd name="connsiteX2" fmla="*/ 2099341 w 6102660"/>
                  <a:gd name="connsiteY2" fmla="*/ 239309 h 2304405"/>
                  <a:gd name="connsiteX3" fmla="*/ 2764035 w 6102660"/>
                  <a:gd name="connsiteY3" fmla="*/ 24563 h 2304405"/>
                  <a:gd name="connsiteX4" fmla="*/ 3463797 w 6102660"/>
                  <a:gd name="connsiteY4" fmla="*/ 509473 h 2304405"/>
                  <a:gd name="connsiteX5" fmla="*/ 4038599 w 6102660"/>
                  <a:gd name="connsiteY5" fmla="*/ 1139855 h 2304405"/>
                  <a:gd name="connsiteX6" fmla="*/ 4635157 w 6102660"/>
                  <a:gd name="connsiteY6" fmla="*/ 1770236 h 2304405"/>
                  <a:gd name="connsiteX7" fmla="*/ 5493596 w 6102660"/>
                  <a:gd name="connsiteY7" fmla="*/ 2192800 h 2304405"/>
                  <a:gd name="connsiteX8" fmla="*/ 6075596 w 6102660"/>
                  <a:gd name="connsiteY8" fmla="*/ 2296709 h 2304405"/>
                  <a:gd name="connsiteX9" fmla="*/ 6013250 w 6102660"/>
                  <a:gd name="connsiteY9" fmla="*/ 2296709 h 2304405"/>
                  <a:gd name="connsiteX0" fmla="*/ 0 w 6102660"/>
                  <a:gd name="connsiteY0" fmla="*/ 1859614 h 2303727"/>
                  <a:gd name="connsiteX1" fmla="*/ 845560 w 6102660"/>
                  <a:gd name="connsiteY1" fmla="*/ 1624088 h 2303727"/>
                  <a:gd name="connsiteX2" fmla="*/ 2099341 w 6102660"/>
                  <a:gd name="connsiteY2" fmla="*/ 238631 h 2303727"/>
                  <a:gd name="connsiteX3" fmla="*/ 2764035 w 6102660"/>
                  <a:gd name="connsiteY3" fmla="*/ 23885 h 2303727"/>
                  <a:gd name="connsiteX4" fmla="*/ 3463797 w 6102660"/>
                  <a:gd name="connsiteY4" fmla="*/ 508795 h 2303727"/>
                  <a:gd name="connsiteX5" fmla="*/ 4038599 w 6102660"/>
                  <a:gd name="connsiteY5" fmla="*/ 1139177 h 2303727"/>
                  <a:gd name="connsiteX6" fmla="*/ 4635157 w 6102660"/>
                  <a:gd name="connsiteY6" fmla="*/ 1769558 h 2303727"/>
                  <a:gd name="connsiteX7" fmla="*/ 5493596 w 6102660"/>
                  <a:gd name="connsiteY7" fmla="*/ 2192122 h 2303727"/>
                  <a:gd name="connsiteX8" fmla="*/ 6075596 w 6102660"/>
                  <a:gd name="connsiteY8" fmla="*/ 2296031 h 2303727"/>
                  <a:gd name="connsiteX9" fmla="*/ 6013250 w 6102660"/>
                  <a:gd name="connsiteY9" fmla="*/ 2296031 h 2303727"/>
                  <a:gd name="connsiteX0" fmla="*/ 0 w 6102660"/>
                  <a:gd name="connsiteY0" fmla="*/ 1854025 h 2298138"/>
                  <a:gd name="connsiteX1" fmla="*/ 845560 w 6102660"/>
                  <a:gd name="connsiteY1" fmla="*/ 1618499 h 2298138"/>
                  <a:gd name="connsiteX2" fmla="*/ 2126833 w 6102660"/>
                  <a:gd name="connsiteY2" fmla="*/ 253823 h 2298138"/>
                  <a:gd name="connsiteX3" fmla="*/ 2764035 w 6102660"/>
                  <a:gd name="connsiteY3" fmla="*/ 18296 h 2298138"/>
                  <a:gd name="connsiteX4" fmla="*/ 3463797 w 6102660"/>
                  <a:gd name="connsiteY4" fmla="*/ 503206 h 2298138"/>
                  <a:gd name="connsiteX5" fmla="*/ 4038599 w 6102660"/>
                  <a:gd name="connsiteY5" fmla="*/ 1133588 h 2298138"/>
                  <a:gd name="connsiteX6" fmla="*/ 4635157 w 6102660"/>
                  <a:gd name="connsiteY6" fmla="*/ 1763969 h 2298138"/>
                  <a:gd name="connsiteX7" fmla="*/ 5493596 w 6102660"/>
                  <a:gd name="connsiteY7" fmla="*/ 2186533 h 2298138"/>
                  <a:gd name="connsiteX8" fmla="*/ 6075596 w 6102660"/>
                  <a:gd name="connsiteY8" fmla="*/ 2290442 h 2298138"/>
                  <a:gd name="connsiteX9" fmla="*/ 6013250 w 6102660"/>
                  <a:gd name="connsiteY9" fmla="*/ 2290442 h 2298138"/>
                  <a:gd name="connsiteX0" fmla="*/ 0 w 6102660"/>
                  <a:gd name="connsiteY0" fmla="*/ 1849480 h 2293593"/>
                  <a:gd name="connsiteX1" fmla="*/ 845560 w 6102660"/>
                  <a:gd name="connsiteY1" fmla="*/ 1613954 h 2293593"/>
                  <a:gd name="connsiteX2" fmla="*/ 2078721 w 6102660"/>
                  <a:gd name="connsiteY2" fmla="*/ 270060 h 2293593"/>
                  <a:gd name="connsiteX3" fmla="*/ 2764035 w 6102660"/>
                  <a:gd name="connsiteY3" fmla="*/ 13751 h 2293593"/>
                  <a:gd name="connsiteX4" fmla="*/ 3463797 w 6102660"/>
                  <a:gd name="connsiteY4" fmla="*/ 498661 h 2293593"/>
                  <a:gd name="connsiteX5" fmla="*/ 4038599 w 6102660"/>
                  <a:gd name="connsiteY5" fmla="*/ 1129043 h 2293593"/>
                  <a:gd name="connsiteX6" fmla="*/ 4635157 w 6102660"/>
                  <a:gd name="connsiteY6" fmla="*/ 1759424 h 2293593"/>
                  <a:gd name="connsiteX7" fmla="*/ 5493596 w 6102660"/>
                  <a:gd name="connsiteY7" fmla="*/ 2181988 h 2293593"/>
                  <a:gd name="connsiteX8" fmla="*/ 6075596 w 6102660"/>
                  <a:gd name="connsiteY8" fmla="*/ 2285897 h 2293593"/>
                  <a:gd name="connsiteX9" fmla="*/ 6013250 w 6102660"/>
                  <a:gd name="connsiteY9" fmla="*/ 2285897 h 2293593"/>
                  <a:gd name="connsiteX0" fmla="*/ 0 w 6102660"/>
                  <a:gd name="connsiteY0" fmla="*/ 1848181 h 2292294"/>
                  <a:gd name="connsiteX1" fmla="*/ 845560 w 6102660"/>
                  <a:gd name="connsiteY1" fmla="*/ 1612655 h 2292294"/>
                  <a:gd name="connsiteX2" fmla="*/ 2058102 w 6102660"/>
                  <a:gd name="connsiteY2" fmla="*/ 275688 h 2292294"/>
                  <a:gd name="connsiteX3" fmla="*/ 2764035 w 6102660"/>
                  <a:gd name="connsiteY3" fmla="*/ 12452 h 2292294"/>
                  <a:gd name="connsiteX4" fmla="*/ 3463797 w 6102660"/>
                  <a:gd name="connsiteY4" fmla="*/ 497362 h 2292294"/>
                  <a:gd name="connsiteX5" fmla="*/ 4038599 w 6102660"/>
                  <a:gd name="connsiteY5" fmla="*/ 1127744 h 2292294"/>
                  <a:gd name="connsiteX6" fmla="*/ 4635157 w 6102660"/>
                  <a:gd name="connsiteY6" fmla="*/ 1758125 h 2292294"/>
                  <a:gd name="connsiteX7" fmla="*/ 5493596 w 6102660"/>
                  <a:gd name="connsiteY7" fmla="*/ 2180689 h 2292294"/>
                  <a:gd name="connsiteX8" fmla="*/ 6075596 w 6102660"/>
                  <a:gd name="connsiteY8" fmla="*/ 2284598 h 2292294"/>
                  <a:gd name="connsiteX9" fmla="*/ 6013250 w 6102660"/>
                  <a:gd name="connsiteY9" fmla="*/ 2284598 h 2292294"/>
                  <a:gd name="connsiteX0" fmla="*/ 0 w 6102660"/>
                  <a:gd name="connsiteY0" fmla="*/ 1847592 h 2291705"/>
                  <a:gd name="connsiteX1" fmla="*/ 859306 w 6102660"/>
                  <a:gd name="connsiteY1" fmla="*/ 1577430 h 2291705"/>
                  <a:gd name="connsiteX2" fmla="*/ 2058102 w 6102660"/>
                  <a:gd name="connsiteY2" fmla="*/ 275099 h 2291705"/>
                  <a:gd name="connsiteX3" fmla="*/ 2764035 w 6102660"/>
                  <a:gd name="connsiteY3" fmla="*/ 11863 h 2291705"/>
                  <a:gd name="connsiteX4" fmla="*/ 3463797 w 6102660"/>
                  <a:gd name="connsiteY4" fmla="*/ 496773 h 2291705"/>
                  <a:gd name="connsiteX5" fmla="*/ 4038599 w 6102660"/>
                  <a:gd name="connsiteY5" fmla="*/ 1127155 h 2291705"/>
                  <a:gd name="connsiteX6" fmla="*/ 4635157 w 6102660"/>
                  <a:gd name="connsiteY6" fmla="*/ 1757536 h 2291705"/>
                  <a:gd name="connsiteX7" fmla="*/ 5493596 w 6102660"/>
                  <a:gd name="connsiteY7" fmla="*/ 2180100 h 2291705"/>
                  <a:gd name="connsiteX8" fmla="*/ 6075596 w 6102660"/>
                  <a:gd name="connsiteY8" fmla="*/ 2284009 h 2291705"/>
                  <a:gd name="connsiteX9" fmla="*/ 6013250 w 6102660"/>
                  <a:gd name="connsiteY9" fmla="*/ 2284009 h 2291705"/>
                  <a:gd name="connsiteX0" fmla="*/ 0 w 6102660"/>
                  <a:gd name="connsiteY0" fmla="*/ 1847592 h 2291705"/>
                  <a:gd name="connsiteX1" fmla="*/ 859306 w 6102660"/>
                  <a:gd name="connsiteY1" fmla="*/ 1577430 h 2291705"/>
                  <a:gd name="connsiteX2" fmla="*/ 2058102 w 6102660"/>
                  <a:gd name="connsiteY2" fmla="*/ 275099 h 2291705"/>
                  <a:gd name="connsiteX3" fmla="*/ 2764035 w 6102660"/>
                  <a:gd name="connsiteY3" fmla="*/ 11863 h 2291705"/>
                  <a:gd name="connsiteX4" fmla="*/ 3463797 w 6102660"/>
                  <a:gd name="connsiteY4" fmla="*/ 496773 h 2291705"/>
                  <a:gd name="connsiteX5" fmla="*/ 4038599 w 6102660"/>
                  <a:gd name="connsiteY5" fmla="*/ 1127155 h 2291705"/>
                  <a:gd name="connsiteX6" fmla="*/ 4635157 w 6102660"/>
                  <a:gd name="connsiteY6" fmla="*/ 1757536 h 2291705"/>
                  <a:gd name="connsiteX7" fmla="*/ 5493596 w 6102660"/>
                  <a:gd name="connsiteY7" fmla="*/ 2180100 h 2291705"/>
                  <a:gd name="connsiteX8" fmla="*/ 6075596 w 6102660"/>
                  <a:gd name="connsiteY8" fmla="*/ 2284009 h 2291705"/>
                  <a:gd name="connsiteX9" fmla="*/ 6013250 w 6102660"/>
                  <a:gd name="connsiteY9" fmla="*/ 2284009 h 2291705"/>
                  <a:gd name="connsiteX0" fmla="*/ 0 w 6102660"/>
                  <a:gd name="connsiteY0" fmla="*/ 1845402 h 2289515"/>
                  <a:gd name="connsiteX1" fmla="*/ 859306 w 6102660"/>
                  <a:gd name="connsiteY1" fmla="*/ 1575240 h 2289515"/>
                  <a:gd name="connsiteX2" fmla="*/ 2071847 w 6102660"/>
                  <a:gd name="connsiteY2" fmla="*/ 286763 h 2289515"/>
                  <a:gd name="connsiteX3" fmla="*/ 2764035 w 6102660"/>
                  <a:gd name="connsiteY3" fmla="*/ 9673 h 2289515"/>
                  <a:gd name="connsiteX4" fmla="*/ 3463797 w 6102660"/>
                  <a:gd name="connsiteY4" fmla="*/ 494583 h 2289515"/>
                  <a:gd name="connsiteX5" fmla="*/ 4038599 w 6102660"/>
                  <a:gd name="connsiteY5" fmla="*/ 1124965 h 2289515"/>
                  <a:gd name="connsiteX6" fmla="*/ 4635157 w 6102660"/>
                  <a:gd name="connsiteY6" fmla="*/ 1755346 h 2289515"/>
                  <a:gd name="connsiteX7" fmla="*/ 5493596 w 6102660"/>
                  <a:gd name="connsiteY7" fmla="*/ 2177910 h 2289515"/>
                  <a:gd name="connsiteX8" fmla="*/ 6075596 w 6102660"/>
                  <a:gd name="connsiteY8" fmla="*/ 2281819 h 2289515"/>
                  <a:gd name="connsiteX9" fmla="*/ 6013250 w 6102660"/>
                  <a:gd name="connsiteY9" fmla="*/ 2281819 h 2289515"/>
                  <a:gd name="connsiteX0" fmla="*/ 0 w 6102660"/>
                  <a:gd name="connsiteY0" fmla="*/ 1850166 h 2294279"/>
                  <a:gd name="connsiteX1" fmla="*/ 859306 w 6102660"/>
                  <a:gd name="connsiteY1" fmla="*/ 1580004 h 2294279"/>
                  <a:gd name="connsiteX2" fmla="*/ 2071847 w 6102660"/>
                  <a:gd name="connsiteY2" fmla="*/ 263817 h 2294279"/>
                  <a:gd name="connsiteX3" fmla="*/ 2764035 w 6102660"/>
                  <a:gd name="connsiteY3" fmla="*/ 14437 h 2294279"/>
                  <a:gd name="connsiteX4" fmla="*/ 3463797 w 6102660"/>
                  <a:gd name="connsiteY4" fmla="*/ 499347 h 2294279"/>
                  <a:gd name="connsiteX5" fmla="*/ 4038599 w 6102660"/>
                  <a:gd name="connsiteY5" fmla="*/ 1129729 h 2294279"/>
                  <a:gd name="connsiteX6" fmla="*/ 4635157 w 6102660"/>
                  <a:gd name="connsiteY6" fmla="*/ 1760110 h 2294279"/>
                  <a:gd name="connsiteX7" fmla="*/ 5493596 w 6102660"/>
                  <a:gd name="connsiteY7" fmla="*/ 2182674 h 2294279"/>
                  <a:gd name="connsiteX8" fmla="*/ 6075596 w 6102660"/>
                  <a:gd name="connsiteY8" fmla="*/ 2286583 h 2294279"/>
                  <a:gd name="connsiteX9" fmla="*/ 6013250 w 6102660"/>
                  <a:gd name="connsiteY9" fmla="*/ 2286583 h 2294279"/>
                  <a:gd name="connsiteX0" fmla="*/ 0 w 6102660"/>
                  <a:gd name="connsiteY0" fmla="*/ 1855169 h 2299282"/>
                  <a:gd name="connsiteX1" fmla="*/ 859306 w 6102660"/>
                  <a:gd name="connsiteY1" fmla="*/ 1585007 h 2299282"/>
                  <a:gd name="connsiteX2" fmla="*/ 2071847 w 6102660"/>
                  <a:gd name="connsiteY2" fmla="*/ 268820 h 2299282"/>
                  <a:gd name="connsiteX3" fmla="*/ 2764035 w 6102660"/>
                  <a:gd name="connsiteY3" fmla="*/ 19440 h 2299282"/>
                  <a:gd name="connsiteX4" fmla="*/ 3463797 w 6102660"/>
                  <a:gd name="connsiteY4" fmla="*/ 504350 h 2299282"/>
                  <a:gd name="connsiteX5" fmla="*/ 4038599 w 6102660"/>
                  <a:gd name="connsiteY5" fmla="*/ 1134732 h 2299282"/>
                  <a:gd name="connsiteX6" fmla="*/ 4635157 w 6102660"/>
                  <a:gd name="connsiteY6" fmla="*/ 1765113 h 2299282"/>
                  <a:gd name="connsiteX7" fmla="*/ 5493596 w 6102660"/>
                  <a:gd name="connsiteY7" fmla="*/ 2187677 h 2299282"/>
                  <a:gd name="connsiteX8" fmla="*/ 6075596 w 6102660"/>
                  <a:gd name="connsiteY8" fmla="*/ 2291586 h 2299282"/>
                  <a:gd name="connsiteX9" fmla="*/ 6013250 w 6102660"/>
                  <a:gd name="connsiteY9" fmla="*/ 2291586 h 2299282"/>
                  <a:gd name="connsiteX0" fmla="*/ 0 w 6102660"/>
                  <a:gd name="connsiteY0" fmla="*/ 1855169 h 2299282"/>
                  <a:gd name="connsiteX1" fmla="*/ 453621 w 6102660"/>
                  <a:gd name="connsiteY1" fmla="*/ 1785893 h 2299282"/>
                  <a:gd name="connsiteX2" fmla="*/ 859306 w 6102660"/>
                  <a:gd name="connsiteY2" fmla="*/ 1585007 h 2299282"/>
                  <a:gd name="connsiteX3" fmla="*/ 2071847 w 6102660"/>
                  <a:gd name="connsiteY3" fmla="*/ 268820 h 2299282"/>
                  <a:gd name="connsiteX4" fmla="*/ 2764035 w 6102660"/>
                  <a:gd name="connsiteY4" fmla="*/ 19440 h 2299282"/>
                  <a:gd name="connsiteX5" fmla="*/ 3463797 w 6102660"/>
                  <a:gd name="connsiteY5" fmla="*/ 504350 h 2299282"/>
                  <a:gd name="connsiteX6" fmla="*/ 4038599 w 6102660"/>
                  <a:gd name="connsiteY6" fmla="*/ 1134732 h 2299282"/>
                  <a:gd name="connsiteX7" fmla="*/ 4635157 w 6102660"/>
                  <a:gd name="connsiteY7" fmla="*/ 1765113 h 2299282"/>
                  <a:gd name="connsiteX8" fmla="*/ 5493596 w 6102660"/>
                  <a:gd name="connsiteY8" fmla="*/ 2187677 h 2299282"/>
                  <a:gd name="connsiteX9" fmla="*/ 6075596 w 6102660"/>
                  <a:gd name="connsiteY9" fmla="*/ 2291586 h 2299282"/>
                  <a:gd name="connsiteX10" fmla="*/ 6013250 w 6102660"/>
                  <a:gd name="connsiteY10" fmla="*/ 2291586 h 2299282"/>
                  <a:gd name="connsiteX0" fmla="*/ 0 w 6102660"/>
                  <a:gd name="connsiteY0" fmla="*/ 1855169 h 2299282"/>
                  <a:gd name="connsiteX1" fmla="*/ 474240 w 6102660"/>
                  <a:gd name="connsiteY1" fmla="*/ 1827456 h 2299282"/>
                  <a:gd name="connsiteX2" fmla="*/ 859306 w 6102660"/>
                  <a:gd name="connsiteY2" fmla="*/ 1585007 h 2299282"/>
                  <a:gd name="connsiteX3" fmla="*/ 2071847 w 6102660"/>
                  <a:gd name="connsiteY3" fmla="*/ 268820 h 2299282"/>
                  <a:gd name="connsiteX4" fmla="*/ 2764035 w 6102660"/>
                  <a:gd name="connsiteY4" fmla="*/ 19440 h 2299282"/>
                  <a:gd name="connsiteX5" fmla="*/ 3463797 w 6102660"/>
                  <a:gd name="connsiteY5" fmla="*/ 504350 h 2299282"/>
                  <a:gd name="connsiteX6" fmla="*/ 4038599 w 6102660"/>
                  <a:gd name="connsiteY6" fmla="*/ 1134732 h 2299282"/>
                  <a:gd name="connsiteX7" fmla="*/ 4635157 w 6102660"/>
                  <a:gd name="connsiteY7" fmla="*/ 1765113 h 2299282"/>
                  <a:gd name="connsiteX8" fmla="*/ 5493596 w 6102660"/>
                  <a:gd name="connsiteY8" fmla="*/ 2187677 h 2299282"/>
                  <a:gd name="connsiteX9" fmla="*/ 6075596 w 6102660"/>
                  <a:gd name="connsiteY9" fmla="*/ 2291586 h 2299282"/>
                  <a:gd name="connsiteX10" fmla="*/ 6013250 w 6102660"/>
                  <a:gd name="connsiteY10" fmla="*/ 2291586 h 2299282"/>
                  <a:gd name="connsiteX0" fmla="*/ 0 w 6137025"/>
                  <a:gd name="connsiteY0" fmla="*/ 1862096 h 2299282"/>
                  <a:gd name="connsiteX1" fmla="*/ 508605 w 6137025"/>
                  <a:gd name="connsiteY1" fmla="*/ 1827456 h 2299282"/>
                  <a:gd name="connsiteX2" fmla="*/ 893671 w 6137025"/>
                  <a:gd name="connsiteY2" fmla="*/ 1585007 h 2299282"/>
                  <a:gd name="connsiteX3" fmla="*/ 2106212 w 6137025"/>
                  <a:gd name="connsiteY3" fmla="*/ 268820 h 2299282"/>
                  <a:gd name="connsiteX4" fmla="*/ 2798400 w 6137025"/>
                  <a:gd name="connsiteY4" fmla="*/ 19440 h 2299282"/>
                  <a:gd name="connsiteX5" fmla="*/ 3498162 w 6137025"/>
                  <a:gd name="connsiteY5" fmla="*/ 504350 h 2299282"/>
                  <a:gd name="connsiteX6" fmla="*/ 4072964 w 6137025"/>
                  <a:gd name="connsiteY6" fmla="*/ 1134732 h 2299282"/>
                  <a:gd name="connsiteX7" fmla="*/ 4669522 w 6137025"/>
                  <a:gd name="connsiteY7" fmla="*/ 1765113 h 2299282"/>
                  <a:gd name="connsiteX8" fmla="*/ 5527961 w 6137025"/>
                  <a:gd name="connsiteY8" fmla="*/ 2187677 h 2299282"/>
                  <a:gd name="connsiteX9" fmla="*/ 6109961 w 6137025"/>
                  <a:gd name="connsiteY9" fmla="*/ 2291586 h 2299282"/>
                  <a:gd name="connsiteX10" fmla="*/ 6047615 w 6137025"/>
                  <a:gd name="connsiteY10" fmla="*/ 2291586 h 2299282"/>
                  <a:gd name="connsiteX0" fmla="*/ 0 w 6137025"/>
                  <a:gd name="connsiteY0" fmla="*/ 1862096 h 2299282"/>
                  <a:gd name="connsiteX1" fmla="*/ 508605 w 6137025"/>
                  <a:gd name="connsiteY1" fmla="*/ 1827456 h 2299282"/>
                  <a:gd name="connsiteX2" fmla="*/ 893671 w 6137025"/>
                  <a:gd name="connsiteY2" fmla="*/ 1585007 h 2299282"/>
                  <a:gd name="connsiteX3" fmla="*/ 2106212 w 6137025"/>
                  <a:gd name="connsiteY3" fmla="*/ 268820 h 2299282"/>
                  <a:gd name="connsiteX4" fmla="*/ 2798400 w 6137025"/>
                  <a:gd name="connsiteY4" fmla="*/ 19440 h 2299282"/>
                  <a:gd name="connsiteX5" fmla="*/ 3498162 w 6137025"/>
                  <a:gd name="connsiteY5" fmla="*/ 504350 h 2299282"/>
                  <a:gd name="connsiteX6" fmla="*/ 4072964 w 6137025"/>
                  <a:gd name="connsiteY6" fmla="*/ 1134732 h 2299282"/>
                  <a:gd name="connsiteX7" fmla="*/ 4669522 w 6137025"/>
                  <a:gd name="connsiteY7" fmla="*/ 1765113 h 2299282"/>
                  <a:gd name="connsiteX8" fmla="*/ 5527961 w 6137025"/>
                  <a:gd name="connsiteY8" fmla="*/ 2187677 h 2299282"/>
                  <a:gd name="connsiteX9" fmla="*/ 6109961 w 6137025"/>
                  <a:gd name="connsiteY9" fmla="*/ 2291586 h 2299282"/>
                  <a:gd name="connsiteX10" fmla="*/ 6047615 w 6137025"/>
                  <a:gd name="connsiteY10" fmla="*/ 2291586 h 2299282"/>
                  <a:gd name="connsiteX0" fmla="*/ 0 w 6137025"/>
                  <a:gd name="connsiteY0" fmla="*/ 1862096 h 2299282"/>
                  <a:gd name="connsiteX1" fmla="*/ 508605 w 6137025"/>
                  <a:gd name="connsiteY1" fmla="*/ 1827456 h 2299282"/>
                  <a:gd name="connsiteX2" fmla="*/ 893671 w 6137025"/>
                  <a:gd name="connsiteY2" fmla="*/ 1585007 h 2299282"/>
                  <a:gd name="connsiteX3" fmla="*/ 2106212 w 6137025"/>
                  <a:gd name="connsiteY3" fmla="*/ 268820 h 2299282"/>
                  <a:gd name="connsiteX4" fmla="*/ 2798400 w 6137025"/>
                  <a:gd name="connsiteY4" fmla="*/ 19440 h 2299282"/>
                  <a:gd name="connsiteX5" fmla="*/ 3498162 w 6137025"/>
                  <a:gd name="connsiteY5" fmla="*/ 504350 h 2299282"/>
                  <a:gd name="connsiteX6" fmla="*/ 4072964 w 6137025"/>
                  <a:gd name="connsiteY6" fmla="*/ 1134732 h 2299282"/>
                  <a:gd name="connsiteX7" fmla="*/ 4669522 w 6137025"/>
                  <a:gd name="connsiteY7" fmla="*/ 1765113 h 2299282"/>
                  <a:gd name="connsiteX8" fmla="*/ 5527961 w 6137025"/>
                  <a:gd name="connsiteY8" fmla="*/ 2187677 h 2299282"/>
                  <a:gd name="connsiteX9" fmla="*/ 6109961 w 6137025"/>
                  <a:gd name="connsiteY9" fmla="*/ 2291586 h 2299282"/>
                  <a:gd name="connsiteX10" fmla="*/ 6047615 w 6137025"/>
                  <a:gd name="connsiteY10" fmla="*/ 2291586 h 2299282"/>
                  <a:gd name="connsiteX0" fmla="*/ 0 w 6137025"/>
                  <a:gd name="connsiteY0" fmla="*/ 1862096 h 2299282"/>
                  <a:gd name="connsiteX1" fmla="*/ 570463 w 6137025"/>
                  <a:gd name="connsiteY1" fmla="*/ 1820528 h 2299282"/>
                  <a:gd name="connsiteX2" fmla="*/ 893671 w 6137025"/>
                  <a:gd name="connsiteY2" fmla="*/ 1585007 h 2299282"/>
                  <a:gd name="connsiteX3" fmla="*/ 2106212 w 6137025"/>
                  <a:gd name="connsiteY3" fmla="*/ 268820 h 2299282"/>
                  <a:gd name="connsiteX4" fmla="*/ 2798400 w 6137025"/>
                  <a:gd name="connsiteY4" fmla="*/ 19440 h 2299282"/>
                  <a:gd name="connsiteX5" fmla="*/ 3498162 w 6137025"/>
                  <a:gd name="connsiteY5" fmla="*/ 504350 h 2299282"/>
                  <a:gd name="connsiteX6" fmla="*/ 4072964 w 6137025"/>
                  <a:gd name="connsiteY6" fmla="*/ 1134732 h 2299282"/>
                  <a:gd name="connsiteX7" fmla="*/ 4669522 w 6137025"/>
                  <a:gd name="connsiteY7" fmla="*/ 1765113 h 2299282"/>
                  <a:gd name="connsiteX8" fmla="*/ 5527961 w 6137025"/>
                  <a:gd name="connsiteY8" fmla="*/ 2187677 h 2299282"/>
                  <a:gd name="connsiteX9" fmla="*/ 6109961 w 6137025"/>
                  <a:gd name="connsiteY9" fmla="*/ 2291586 h 2299282"/>
                  <a:gd name="connsiteX10" fmla="*/ 6047615 w 6137025"/>
                  <a:gd name="connsiteY10" fmla="*/ 2291586 h 2299282"/>
                  <a:gd name="connsiteX0" fmla="*/ 0 w 6137025"/>
                  <a:gd name="connsiteY0" fmla="*/ 1862893 h 2300079"/>
                  <a:gd name="connsiteX1" fmla="*/ 570463 w 6137025"/>
                  <a:gd name="connsiteY1" fmla="*/ 1821325 h 2300079"/>
                  <a:gd name="connsiteX2" fmla="*/ 2106212 w 6137025"/>
                  <a:gd name="connsiteY2" fmla="*/ 269617 h 2300079"/>
                  <a:gd name="connsiteX3" fmla="*/ 2798400 w 6137025"/>
                  <a:gd name="connsiteY3" fmla="*/ 20237 h 2300079"/>
                  <a:gd name="connsiteX4" fmla="*/ 3498162 w 6137025"/>
                  <a:gd name="connsiteY4" fmla="*/ 505147 h 2300079"/>
                  <a:gd name="connsiteX5" fmla="*/ 4072964 w 6137025"/>
                  <a:gd name="connsiteY5" fmla="*/ 1135529 h 2300079"/>
                  <a:gd name="connsiteX6" fmla="*/ 4669522 w 6137025"/>
                  <a:gd name="connsiteY6" fmla="*/ 1765910 h 2300079"/>
                  <a:gd name="connsiteX7" fmla="*/ 5527961 w 6137025"/>
                  <a:gd name="connsiteY7" fmla="*/ 2188474 h 2300079"/>
                  <a:gd name="connsiteX8" fmla="*/ 6109961 w 6137025"/>
                  <a:gd name="connsiteY8" fmla="*/ 2292383 h 2300079"/>
                  <a:gd name="connsiteX9" fmla="*/ 6047615 w 6137025"/>
                  <a:gd name="connsiteY9" fmla="*/ 2292383 h 2300079"/>
                  <a:gd name="connsiteX0" fmla="*/ 0 w 6137025"/>
                  <a:gd name="connsiteY0" fmla="*/ 1859384 h 2296570"/>
                  <a:gd name="connsiteX1" fmla="*/ 804148 w 6137025"/>
                  <a:gd name="connsiteY1" fmla="*/ 1686197 h 2296570"/>
                  <a:gd name="connsiteX2" fmla="*/ 2106212 w 6137025"/>
                  <a:gd name="connsiteY2" fmla="*/ 266108 h 2296570"/>
                  <a:gd name="connsiteX3" fmla="*/ 2798400 w 6137025"/>
                  <a:gd name="connsiteY3" fmla="*/ 16728 h 2296570"/>
                  <a:gd name="connsiteX4" fmla="*/ 3498162 w 6137025"/>
                  <a:gd name="connsiteY4" fmla="*/ 501638 h 2296570"/>
                  <a:gd name="connsiteX5" fmla="*/ 4072964 w 6137025"/>
                  <a:gd name="connsiteY5" fmla="*/ 1132020 h 2296570"/>
                  <a:gd name="connsiteX6" fmla="*/ 4669522 w 6137025"/>
                  <a:gd name="connsiteY6" fmla="*/ 1762401 h 2296570"/>
                  <a:gd name="connsiteX7" fmla="*/ 5527961 w 6137025"/>
                  <a:gd name="connsiteY7" fmla="*/ 2184965 h 2296570"/>
                  <a:gd name="connsiteX8" fmla="*/ 6109961 w 6137025"/>
                  <a:gd name="connsiteY8" fmla="*/ 2288874 h 2296570"/>
                  <a:gd name="connsiteX9" fmla="*/ 6047615 w 6137025"/>
                  <a:gd name="connsiteY9" fmla="*/ 2288874 h 2296570"/>
                  <a:gd name="connsiteX0" fmla="*/ 0 w 6137025"/>
                  <a:gd name="connsiteY0" fmla="*/ 1858893 h 2296079"/>
                  <a:gd name="connsiteX1" fmla="*/ 824768 w 6137025"/>
                  <a:gd name="connsiteY1" fmla="*/ 1664924 h 2296079"/>
                  <a:gd name="connsiteX2" fmla="*/ 2106212 w 6137025"/>
                  <a:gd name="connsiteY2" fmla="*/ 265617 h 2296079"/>
                  <a:gd name="connsiteX3" fmla="*/ 2798400 w 6137025"/>
                  <a:gd name="connsiteY3" fmla="*/ 16237 h 2296079"/>
                  <a:gd name="connsiteX4" fmla="*/ 3498162 w 6137025"/>
                  <a:gd name="connsiteY4" fmla="*/ 501147 h 2296079"/>
                  <a:gd name="connsiteX5" fmla="*/ 4072964 w 6137025"/>
                  <a:gd name="connsiteY5" fmla="*/ 1131529 h 2296079"/>
                  <a:gd name="connsiteX6" fmla="*/ 4669522 w 6137025"/>
                  <a:gd name="connsiteY6" fmla="*/ 1761910 h 2296079"/>
                  <a:gd name="connsiteX7" fmla="*/ 5527961 w 6137025"/>
                  <a:gd name="connsiteY7" fmla="*/ 2184474 h 2296079"/>
                  <a:gd name="connsiteX8" fmla="*/ 6109961 w 6137025"/>
                  <a:gd name="connsiteY8" fmla="*/ 2288383 h 2296079"/>
                  <a:gd name="connsiteX9" fmla="*/ 6047615 w 6137025"/>
                  <a:gd name="connsiteY9" fmla="*/ 2288383 h 2296079"/>
                  <a:gd name="connsiteX0" fmla="*/ 0 w 6047615"/>
                  <a:gd name="connsiteY0" fmla="*/ 1858893 h 2288383"/>
                  <a:gd name="connsiteX1" fmla="*/ 824768 w 6047615"/>
                  <a:gd name="connsiteY1" fmla="*/ 1664924 h 2288383"/>
                  <a:gd name="connsiteX2" fmla="*/ 2106212 w 6047615"/>
                  <a:gd name="connsiteY2" fmla="*/ 265617 h 2288383"/>
                  <a:gd name="connsiteX3" fmla="*/ 2798400 w 6047615"/>
                  <a:gd name="connsiteY3" fmla="*/ 16237 h 2288383"/>
                  <a:gd name="connsiteX4" fmla="*/ 3498162 w 6047615"/>
                  <a:gd name="connsiteY4" fmla="*/ 501147 h 2288383"/>
                  <a:gd name="connsiteX5" fmla="*/ 4072964 w 6047615"/>
                  <a:gd name="connsiteY5" fmla="*/ 1131529 h 2288383"/>
                  <a:gd name="connsiteX6" fmla="*/ 4669522 w 6047615"/>
                  <a:gd name="connsiteY6" fmla="*/ 1761910 h 2288383"/>
                  <a:gd name="connsiteX7" fmla="*/ 5527961 w 6047615"/>
                  <a:gd name="connsiteY7" fmla="*/ 2184474 h 2288383"/>
                  <a:gd name="connsiteX8" fmla="*/ 6047615 w 6047615"/>
                  <a:gd name="connsiteY8" fmla="*/ 2288383 h 2288383"/>
                  <a:gd name="connsiteX0" fmla="*/ 0 w 6097669"/>
                  <a:gd name="connsiteY0" fmla="*/ 1858893 h 2288383"/>
                  <a:gd name="connsiteX1" fmla="*/ 824768 w 6097669"/>
                  <a:gd name="connsiteY1" fmla="*/ 1664924 h 2288383"/>
                  <a:gd name="connsiteX2" fmla="*/ 2106212 w 6097669"/>
                  <a:gd name="connsiteY2" fmla="*/ 265617 h 2288383"/>
                  <a:gd name="connsiteX3" fmla="*/ 2798400 w 6097669"/>
                  <a:gd name="connsiteY3" fmla="*/ 16237 h 2288383"/>
                  <a:gd name="connsiteX4" fmla="*/ 3498162 w 6097669"/>
                  <a:gd name="connsiteY4" fmla="*/ 501147 h 2288383"/>
                  <a:gd name="connsiteX5" fmla="*/ 4072964 w 6097669"/>
                  <a:gd name="connsiteY5" fmla="*/ 1131529 h 2288383"/>
                  <a:gd name="connsiteX6" fmla="*/ 4669522 w 6097669"/>
                  <a:gd name="connsiteY6" fmla="*/ 1761910 h 2288383"/>
                  <a:gd name="connsiteX7" fmla="*/ 5527961 w 6097669"/>
                  <a:gd name="connsiteY7" fmla="*/ 2184474 h 2288383"/>
                  <a:gd name="connsiteX8" fmla="*/ 6097669 w 6097669"/>
                  <a:gd name="connsiteY8" fmla="*/ 2288383 h 2288383"/>
                  <a:gd name="connsiteX0" fmla="*/ 0 w 6139732"/>
                  <a:gd name="connsiteY0" fmla="*/ 1858893 h 2293353"/>
                  <a:gd name="connsiteX1" fmla="*/ 824768 w 6139732"/>
                  <a:gd name="connsiteY1" fmla="*/ 1664924 h 2293353"/>
                  <a:gd name="connsiteX2" fmla="*/ 2106212 w 6139732"/>
                  <a:gd name="connsiteY2" fmla="*/ 265617 h 2293353"/>
                  <a:gd name="connsiteX3" fmla="*/ 2798400 w 6139732"/>
                  <a:gd name="connsiteY3" fmla="*/ 16237 h 2293353"/>
                  <a:gd name="connsiteX4" fmla="*/ 3498162 w 6139732"/>
                  <a:gd name="connsiteY4" fmla="*/ 501147 h 2293353"/>
                  <a:gd name="connsiteX5" fmla="*/ 4072964 w 6139732"/>
                  <a:gd name="connsiteY5" fmla="*/ 1131529 h 2293353"/>
                  <a:gd name="connsiteX6" fmla="*/ 4669522 w 6139732"/>
                  <a:gd name="connsiteY6" fmla="*/ 1761910 h 2293353"/>
                  <a:gd name="connsiteX7" fmla="*/ 5527961 w 6139732"/>
                  <a:gd name="connsiteY7" fmla="*/ 2184474 h 2293353"/>
                  <a:gd name="connsiteX8" fmla="*/ 6097669 w 6139732"/>
                  <a:gd name="connsiteY8" fmla="*/ 2288383 h 2293353"/>
                  <a:gd name="connsiteX9" fmla="*/ 6097190 w 6139732"/>
                  <a:gd name="connsiteY9" fmla="*/ 2276438 h 2293353"/>
                  <a:gd name="connsiteX0" fmla="*/ 0 w 6145187"/>
                  <a:gd name="connsiteY0" fmla="*/ 1858893 h 2585458"/>
                  <a:gd name="connsiteX1" fmla="*/ 824768 w 6145187"/>
                  <a:gd name="connsiteY1" fmla="*/ 1664924 h 2585458"/>
                  <a:gd name="connsiteX2" fmla="*/ 2106212 w 6145187"/>
                  <a:gd name="connsiteY2" fmla="*/ 265617 h 2585458"/>
                  <a:gd name="connsiteX3" fmla="*/ 2798400 w 6145187"/>
                  <a:gd name="connsiteY3" fmla="*/ 16237 h 2585458"/>
                  <a:gd name="connsiteX4" fmla="*/ 3498162 w 6145187"/>
                  <a:gd name="connsiteY4" fmla="*/ 501147 h 2585458"/>
                  <a:gd name="connsiteX5" fmla="*/ 4072964 w 6145187"/>
                  <a:gd name="connsiteY5" fmla="*/ 1131529 h 2585458"/>
                  <a:gd name="connsiteX6" fmla="*/ 4669522 w 6145187"/>
                  <a:gd name="connsiteY6" fmla="*/ 1761910 h 2585458"/>
                  <a:gd name="connsiteX7" fmla="*/ 5527961 w 6145187"/>
                  <a:gd name="connsiteY7" fmla="*/ 2184474 h 2585458"/>
                  <a:gd name="connsiteX8" fmla="*/ 6097669 w 6145187"/>
                  <a:gd name="connsiteY8" fmla="*/ 2288383 h 2585458"/>
                  <a:gd name="connsiteX9" fmla="*/ 6115960 w 6145187"/>
                  <a:gd name="connsiteY9" fmla="*/ 2585442 h 2585458"/>
                  <a:gd name="connsiteX0" fmla="*/ 0 w 6145187"/>
                  <a:gd name="connsiteY0" fmla="*/ 1858893 h 2585458"/>
                  <a:gd name="connsiteX1" fmla="*/ 824768 w 6145187"/>
                  <a:gd name="connsiteY1" fmla="*/ 1664924 h 2585458"/>
                  <a:gd name="connsiteX2" fmla="*/ 2106212 w 6145187"/>
                  <a:gd name="connsiteY2" fmla="*/ 265617 h 2585458"/>
                  <a:gd name="connsiteX3" fmla="*/ 2798400 w 6145187"/>
                  <a:gd name="connsiteY3" fmla="*/ 16237 h 2585458"/>
                  <a:gd name="connsiteX4" fmla="*/ 3498162 w 6145187"/>
                  <a:gd name="connsiteY4" fmla="*/ 501147 h 2585458"/>
                  <a:gd name="connsiteX5" fmla="*/ 4072964 w 6145187"/>
                  <a:gd name="connsiteY5" fmla="*/ 1131529 h 2585458"/>
                  <a:gd name="connsiteX6" fmla="*/ 4669522 w 6145187"/>
                  <a:gd name="connsiteY6" fmla="*/ 1761910 h 2585458"/>
                  <a:gd name="connsiteX7" fmla="*/ 5527961 w 6145187"/>
                  <a:gd name="connsiteY7" fmla="*/ 2184474 h 2585458"/>
                  <a:gd name="connsiteX8" fmla="*/ 6097669 w 6145187"/>
                  <a:gd name="connsiteY8" fmla="*/ 2288383 h 2585458"/>
                  <a:gd name="connsiteX9" fmla="*/ 6115960 w 6145187"/>
                  <a:gd name="connsiteY9" fmla="*/ 2585442 h 2585458"/>
                  <a:gd name="connsiteX0" fmla="*/ 0 w 6145187"/>
                  <a:gd name="connsiteY0" fmla="*/ 1858893 h 2585458"/>
                  <a:gd name="connsiteX1" fmla="*/ 824768 w 6145187"/>
                  <a:gd name="connsiteY1" fmla="*/ 1664924 h 2585458"/>
                  <a:gd name="connsiteX2" fmla="*/ 2106212 w 6145187"/>
                  <a:gd name="connsiteY2" fmla="*/ 265617 h 2585458"/>
                  <a:gd name="connsiteX3" fmla="*/ 2798400 w 6145187"/>
                  <a:gd name="connsiteY3" fmla="*/ 16237 h 2585458"/>
                  <a:gd name="connsiteX4" fmla="*/ 3498162 w 6145187"/>
                  <a:gd name="connsiteY4" fmla="*/ 501147 h 2585458"/>
                  <a:gd name="connsiteX5" fmla="*/ 4072964 w 6145187"/>
                  <a:gd name="connsiteY5" fmla="*/ 1131529 h 2585458"/>
                  <a:gd name="connsiteX6" fmla="*/ 4669522 w 6145187"/>
                  <a:gd name="connsiteY6" fmla="*/ 1761910 h 2585458"/>
                  <a:gd name="connsiteX7" fmla="*/ 5527961 w 6145187"/>
                  <a:gd name="connsiteY7" fmla="*/ 2184474 h 2585458"/>
                  <a:gd name="connsiteX8" fmla="*/ 6097669 w 6145187"/>
                  <a:gd name="connsiteY8" fmla="*/ 2288383 h 2585458"/>
                  <a:gd name="connsiteX9" fmla="*/ 6115960 w 6145187"/>
                  <a:gd name="connsiteY9" fmla="*/ 2585442 h 2585458"/>
                  <a:gd name="connsiteX0" fmla="*/ 0 w 6145187"/>
                  <a:gd name="connsiteY0" fmla="*/ 1858893 h 2585458"/>
                  <a:gd name="connsiteX1" fmla="*/ 824768 w 6145187"/>
                  <a:gd name="connsiteY1" fmla="*/ 1664924 h 2585458"/>
                  <a:gd name="connsiteX2" fmla="*/ 2106212 w 6145187"/>
                  <a:gd name="connsiteY2" fmla="*/ 265617 h 2585458"/>
                  <a:gd name="connsiteX3" fmla="*/ 2798400 w 6145187"/>
                  <a:gd name="connsiteY3" fmla="*/ 16237 h 2585458"/>
                  <a:gd name="connsiteX4" fmla="*/ 3498162 w 6145187"/>
                  <a:gd name="connsiteY4" fmla="*/ 501147 h 2585458"/>
                  <a:gd name="connsiteX5" fmla="*/ 4072964 w 6145187"/>
                  <a:gd name="connsiteY5" fmla="*/ 1131529 h 2585458"/>
                  <a:gd name="connsiteX6" fmla="*/ 4669522 w 6145187"/>
                  <a:gd name="connsiteY6" fmla="*/ 1761910 h 2585458"/>
                  <a:gd name="connsiteX7" fmla="*/ 5527961 w 6145187"/>
                  <a:gd name="connsiteY7" fmla="*/ 2184474 h 2585458"/>
                  <a:gd name="connsiteX8" fmla="*/ 6097669 w 6145187"/>
                  <a:gd name="connsiteY8" fmla="*/ 2288383 h 2585458"/>
                  <a:gd name="connsiteX9" fmla="*/ 6115960 w 6145187"/>
                  <a:gd name="connsiteY9" fmla="*/ 2585442 h 2585458"/>
                  <a:gd name="connsiteX0" fmla="*/ 0 w 6115960"/>
                  <a:gd name="connsiteY0" fmla="*/ 1858893 h 2585442"/>
                  <a:gd name="connsiteX1" fmla="*/ 824768 w 6115960"/>
                  <a:gd name="connsiteY1" fmla="*/ 1664924 h 2585442"/>
                  <a:gd name="connsiteX2" fmla="*/ 2106212 w 6115960"/>
                  <a:gd name="connsiteY2" fmla="*/ 265617 h 2585442"/>
                  <a:gd name="connsiteX3" fmla="*/ 2798400 w 6115960"/>
                  <a:gd name="connsiteY3" fmla="*/ 16237 h 2585442"/>
                  <a:gd name="connsiteX4" fmla="*/ 3498162 w 6115960"/>
                  <a:gd name="connsiteY4" fmla="*/ 501147 h 2585442"/>
                  <a:gd name="connsiteX5" fmla="*/ 4072964 w 6115960"/>
                  <a:gd name="connsiteY5" fmla="*/ 1131529 h 2585442"/>
                  <a:gd name="connsiteX6" fmla="*/ 4669522 w 6115960"/>
                  <a:gd name="connsiteY6" fmla="*/ 1761910 h 2585442"/>
                  <a:gd name="connsiteX7" fmla="*/ 5527961 w 6115960"/>
                  <a:gd name="connsiteY7" fmla="*/ 2184474 h 2585442"/>
                  <a:gd name="connsiteX8" fmla="*/ 6097669 w 6115960"/>
                  <a:gd name="connsiteY8" fmla="*/ 2288383 h 2585442"/>
                  <a:gd name="connsiteX9" fmla="*/ 6115960 w 6115960"/>
                  <a:gd name="connsiteY9" fmla="*/ 2585442 h 2585442"/>
                  <a:gd name="connsiteX0" fmla="*/ 0 w 6115960"/>
                  <a:gd name="connsiteY0" fmla="*/ 1858893 h 2604361"/>
                  <a:gd name="connsiteX1" fmla="*/ 824768 w 6115960"/>
                  <a:gd name="connsiteY1" fmla="*/ 1664924 h 2604361"/>
                  <a:gd name="connsiteX2" fmla="*/ 2106212 w 6115960"/>
                  <a:gd name="connsiteY2" fmla="*/ 265617 h 2604361"/>
                  <a:gd name="connsiteX3" fmla="*/ 2798400 w 6115960"/>
                  <a:gd name="connsiteY3" fmla="*/ 16237 h 2604361"/>
                  <a:gd name="connsiteX4" fmla="*/ 3498162 w 6115960"/>
                  <a:gd name="connsiteY4" fmla="*/ 501147 h 2604361"/>
                  <a:gd name="connsiteX5" fmla="*/ 4072964 w 6115960"/>
                  <a:gd name="connsiteY5" fmla="*/ 1131529 h 2604361"/>
                  <a:gd name="connsiteX6" fmla="*/ 4669522 w 6115960"/>
                  <a:gd name="connsiteY6" fmla="*/ 1761910 h 2604361"/>
                  <a:gd name="connsiteX7" fmla="*/ 5527961 w 6115960"/>
                  <a:gd name="connsiteY7" fmla="*/ 2184474 h 2604361"/>
                  <a:gd name="connsiteX8" fmla="*/ 6097669 w 6115960"/>
                  <a:gd name="connsiteY8" fmla="*/ 2288383 h 2604361"/>
                  <a:gd name="connsiteX9" fmla="*/ 6115960 w 6115960"/>
                  <a:gd name="connsiteY9" fmla="*/ 2604361 h 2604361"/>
                  <a:gd name="connsiteX0" fmla="*/ 0 w 6103446"/>
                  <a:gd name="connsiteY0" fmla="*/ 1858893 h 2604361"/>
                  <a:gd name="connsiteX1" fmla="*/ 824768 w 6103446"/>
                  <a:gd name="connsiteY1" fmla="*/ 1664924 h 2604361"/>
                  <a:gd name="connsiteX2" fmla="*/ 2106212 w 6103446"/>
                  <a:gd name="connsiteY2" fmla="*/ 265617 h 2604361"/>
                  <a:gd name="connsiteX3" fmla="*/ 2798400 w 6103446"/>
                  <a:gd name="connsiteY3" fmla="*/ 16237 h 2604361"/>
                  <a:gd name="connsiteX4" fmla="*/ 3498162 w 6103446"/>
                  <a:gd name="connsiteY4" fmla="*/ 501147 h 2604361"/>
                  <a:gd name="connsiteX5" fmla="*/ 4072964 w 6103446"/>
                  <a:gd name="connsiteY5" fmla="*/ 1131529 h 2604361"/>
                  <a:gd name="connsiteX6" fmla="*/ 4669522 w 6103446"/>
                  <a:gd name="connsiteY6" fmla="*/ 1761910 h 2604361"/>
                  <a:gd name="connsiteX7" fmla="*/ 5527961 w 6103446"/>
                  <a:gd name="connsiteY7" fmla="*/ 2184474 h 2604361"/>
                  <a:gd name="connsiteX8" fmla="*/ 6097669 w 6103446"/>
                  <a:gd name="connsiteY8" fmla="*/ 2288383 h 2604361"/>
                  <a:gd name="connsiteX9" fmla="*/ 6103446 w 6103446"/>
                  <a:gd name="connsiteY9" fmla="*/ 2604361 h 2604361"/>
                  <a:gd name="connsiteX0" fmla="*/ 0 w 6103446"/>
                  <a:gd name="connsiteY0" fmla="*/ 1858893 h 2629659"/>
                  <a:gd name="connsiteX1" fmla="*/ 824768 w 6103446"/>
                  <a:gd name="connsiteY1" fmla="*/ 1664924 h 2629659"/>
                  <a:gd name="connsiteX2" fmla="*/ 2106212 w 6103446"/>
                  <a:gd name="connsiteY2" fmla="*/ 265617 h 2629659"/>
                  <a:gd name="connsiteX3" fmla="*/ 2798400 w 6103446"/>
                  <a:gd name="connsiteY3" fmla="*/ 16237 h 2629659"/>
                  <a:gd name="connsiteX4" fmla="*/ 3498162 w 6103446"/>
                  <a:gd name="connsiteY4" fmla="*/ 501147 h 2629659"/>
                  <a:gd name="connsiteX5" fmla="*/ 4072964 w 6103446"/>
                  <a:gd name="connsiteY5" fmla="*/ 1131529 h 2629659"/>
                  <a:gd name="connsiteX6" fmla="*/ 4669522 w 6103446"/>
                  <a:gd name="connsiteY6" fmla="*/ 1761910 h 2629659"/>
                  <a:gd name="connsiteX7" fmla="*/ 5527961 w 6103446"/>
                  <a:gd name="connsiteY7" fmla="*/ 2184474 h 2629659"/>
                  <a:gd name="connsiteX8" fmla="*/ 6097669 w 6103446"/>
                  <a:gd name="connsiteY8" fmla="*/ 2288383 h 2629659"/>
                  <a:gd name="connsiteX9" fmla="*/ 6103446 w 6103446"/>
                  <a:gd name="connsiteY9" fmla="*/ 2604361 h 2629659"/>
                  <a:gd name="connsiteX10" fmla="*/ 6084676 w 6103446"/>
                  <a:gd name="connsiteY10" fmla="*/ 2610665 h 2629659"/>
                  <a:gd name="connsiteX0" fmla="*/ 0 w 6103446"/>
                  <a:gd name="connsiteY0" fmla="*/ 1858893 h 2629659"/>
                  <a:gd name="connsiteX1" fmla="*/ 824768 w 6103446"/>
                  <a:gd name="connsiteY1" fmla="*/ 1664924 h 2629659"/>
                  <a:gd name="connsiteX2" fmla="*/ 2106212 w 6103446"/>
                  <a:gd name="connsiteY2" fmla="*/ 265617 h 2629659"/>
                  <a:gd name="connsiteX3" fmla="*/ 2798400 w 6103446"/>
                  <a:gd name="connsiteY3" fmla="*/ 16237 h 2629659"/>
                  <a:gd name="connsiteX4" fmla="*/ 3498162 w 6103446"/>
                  <a:gd name="connsiteY4" fmla="*/ 501147 h 2629659"/>
                  <a:gd name="connsiteX5" fmla="*/ 4072964 w 6103446"/>
                  <a:gd name="connsiteY5" fmla="*/ 1131529 h 2629659"/>
                  <a:gd name="connsiteX6" fmla="*/ 4669522 w 6103446"/>
                  <a:gd name="connsiteY6" fmla="*/ 1761910 h 2629659"/>
                  <a:gd name="connsiteX7" fmla="*/ 5527961 w 6103446"/>
                  <a:gd name="connsiteY7" fmla="*/ 2184474 h 2629659"/>
                  <a:gd name="connsiteX8" fmla="*/ 6097669 w 6103446"/>
                  <a:gd name="connsiteY8" fmla="*/ 2288383 h 2629659"/>
                  <a:gd name="connsiteX9" fmla="*/ 6103446 w 6103446"/>
                  <a:gd name="connsiteY9" fmla="*/ 2604361 h 2629659"/>
                  <a:gd name="connsiteX10" fmla="*/ 53039 w 6103446"/>
                  <a:gd name="connsiteY10" fmla="*/ 2610665 h 2629659"/>
                  <a:gd name="connsiteX0" fmla="*/ 0 w 6103446"/>
                  <a:gd name="connsiteY0" fmla="*/ 1858893 h 2610665"/>
                  <a:gd name="connsiteX1" fmla="*/ 824768 w 6103446"/>
                  <a:gd name="connsiteY1" fmla="*/ 1664924 h 2610665"/>
                  <a:gd name="connsiteX2" fmla="*/ 2106212 w 6103446"/>
                  <a:gd name="connsiteY2" fmla="*/ 265617 h 2610665"/>
                  <a:gd name="connsiteX3" fmla="*/ 2798400 w 6103446"/>
                  <a:gd name="connsiteY3" fmla="*/ 16237 h 2610665"/>
                  <a:gd name="connsiteX4" fmla="*/ 3498162 w 6103446"/>
                  <a:gd name="connsiteY4" fmla="*/ 501147 h 2610665"/>
                  <a:gd name="connsiteX5" fmla="*/ 4072964 w 6103446"/>
                  <a:gd name="connsiteY5" fmla="*/ 1131529 h 2610665"/>
                  <a:gd name="connsiteX6" fmla="*/ 4669522 w 6103446"/>
                  <a:gd name="connsiteY6" fmla="*/ 1761910 h 2610665"/>
                  <a:gd name="connsiteX7" fmla="*/ 5527961 w 6103446"/>
                  <a:gd name="connsiteY7" fmla="*/ 2184474 h 2610665"/>
                  <a:gd name="connsiteX8" fmla="*/ 6097669 w 6103446"/>
                  <a:gd name="connsiteY8" fmla="*/ 2288383 h 2610665"/>
                  <a:gd name="connsiteX9" fmla="*/ 6103446 w 6103446"/>
                  <a:gd name="connsiteY9" fmla="*/ 2604361 h 2610665"/>
                  <a:gd name="connsiteX10" fmla="*/ 53039 w 6103446"/>
                  <a:gd name="connsiteY10" fmla="*/ 2610665 h 2610665"/>
                  <a:gd name="connsiteX0" fmla="*/ 0 w 6103446"/>
                  <a:gd name="connsiteY0" fmla="*/ 1858893 h 2604361"/>
                  <a:gd name="connsiteX1" fmla="*/ 824768 w 6103446"/>
                  <a:gd name="connsiteY1" fmla="*/ 1664924 h 2604361"/>
                  <a:gd name="connsiteX2" fmla="*/ 2106212 w 6103446"/>
                  <a:gd name="connsiteY2" fmla="*/ 265617 h 2604361"/>
                  <a:gd name="connsiteX3" fmla="*/ 2798400 w 6103446"/>
                  <a:gd name="connsiteY3" fmla="*/ 16237 h 2604361"/>
                  <a:gd name="connsiteX4" fmla="*/ 3498162 w 6103446"/>
                  <a:gd name="connsiteY4" fmla="*/ 501147 h 2604361"/>
                  <a:gd name="connsiteX5" fmla="*/ 4072964 w 6103446"/>
                  <a:gd name="connsiteY5" fmla="*/ 1131529 h 2604361"/>
                  <a:gd name="connsiteX6" fmla="*/ 4669522 w 6103446"/>
                  <a:gd name="connsiteY6" fmla="*/ 1761910 h 2604361"/>
                  <a:gd name="connsiteX7" fmla="*/ 5527961 w 6103446"/>
                  <a:gd name="connsiteY7" fmla="*/ 2184474 h 2604361"/>
                  <a:gd name="connsiteX8" fmla="*/ 6097669 w 6103446"/>
                  <a:gd name="connsiteY8" fmla="*/ 2288383 h 2604361"/>
                  <a:gd name="connsiteX9" fmla="*/ 6103446 w 6103446"/>
                  <a:gd name="connsiteY9" fmla="*/ 2604361 h 2604361"/>
                  <a:gd name="connsiteX10" fmla="*/ 21755 w 6103446"/>
                  <a:gd name="connsiteY10" fmla="*/ 2604358 h 2604361"/>
                  <a:gd name="connsiteX0" fmla="*/ 430540 w 6533986"/>
                  <a:gd name="connsiteY0" fmla="*/ 1858893 h 2604361"/>
                  <a:gd name="connsiteX1" fmla="*/ 1255308 w 6533986"/>
                  <a:gd name="connsiteY1" fmla="*/ 1664924 h 2604361"/>
                  <a:gd name="connsiteX2" fmla="*/ 2536752 w 6533986"/>
                  <a:gd name="connsiteY2" fmla="*/ 265617 h 2604361"/>
                  <a:gd name="connsiteX3" fmla="*/ 3228940 w 6533986"/>
                  <a:gd name="connsiteY3" fmla="*/ 16237 h 2604361"/>
                  <a:gd name="connsiteX4" fmla="*/ 3928702 w 6533986"/>
                  <a:gd name="connsiteY4" fmla="*/ 501147 h 2604361"/>
                  <a:gd name="connsiteX5" fmla="*/ 4503504 w 6533986"/>
                  <a:gd name="connsiteY5" fmla="*/ 1131529 h 2604361"/>
                  <a:gd name="connsiteX6" fmla="*/ 5100062 w 6533986"/>
                  <a:gd name="connsiteY6" fmla="*/ 1761910 h 2604361"/>
                  <a:gd name="connsiteX7" fmla="*/ 5958501 w 6533986"/>
                  <a:gd name="connsiteY7" fmla="*/ 2184474 h 2604361"/>
                  <a:gd name="connsiteX8" fmla="*/ 6528209 w 6533986"/>
                  <a:gd name="connsiteY8" fmla="*/ 2288383 h 2604361"/>
                  <a:gd name="connsiteX9" fmla="*/ 6533986 w 6533986"/>
                  <a:gd name="connsiteY9" fmla="*/ 2604361 h 2604361"/>
                  <a:gd name="connsiteX10" fmla="*/ 452295 w 6533986"/>
                  <a:gd name="connsiteY10" fmla="*/ 2604358 h 2604361"/>
                  <a:gd name="connsiteX11" fmla="*/ 446037 w 6533986"/>
                  <a:gd name="connsiteY11" fmla="*/ 2598053 h 2604361"/>
                  <a:gd name="connsiteX0" fmla="*/ 432178 w 6535624"/>
                  <a:gd name="connsiteY0" fmla="*/ 1858893 h 2604361"/>
                  <a:gd name="connsiteX1" fmla="*/ 1256946 w 6535624"/>
                  <a:gd name="connsiteY1" fmla="*/ 1664924 h 2604361"/>
                  <a:gd name="connsiteX2" fmla="*/ 2538390 w 6535624"/>
                  <a:gd name="connsiteY2" fmla="*/ 265617 h 2604361"/>
                  <a:gd name="connsiteX3" fmla="*/ 3230578 w 6535624"/>
                  <a:gd name="connsiteY3" fmla="*/ 16237 h 2604361"/>
                  <a:gd name="connsiteX4" fmla="*/ 3930340 w 6535624"/>
                  <a:gd name="connsiteY4" fmla="*/ 501147 h 2604361"/>
                  <a:gd name="connsiteX5" fmla="*/ 4505142 w 6535624"/>
                  <a:gd name="connsiteY5" fmla="*/ 1131529 h 2604361"/>
                  <a:gd name="connsiteX6" fmla="*/ 5101700 w 6535624"/>
                  <a:gd name="connsiteY6" fmla="*/ 1761910 h 2604361"/>
                  <a:gd name="connsiteX7" fmla="*/ 5960139 w 6535624"/>
                  <a:gd name="connsiteY7" fmla="*/ 2184474 h 2604361"/>
                  <a:gd name="connsiteX8" fmla="*/ 6529847 w 6535624"/>
                  <a:gd name="connsiteY8" fmla="*/ 2288383 h 2604361"/>
                  <a:gd name="connsiteX9" fmla="*/ 6535624 w 6535624"/>
                  <a:gd name="connsiteY9" fmla="*/ 2604361 h 2604361"/>
                  <a:gd name="connsiteX10" fmla="*/ 453933 w 6535624"/>
                  <a:gd name="connsiteY10" fmla="*/ 2604358 h 2604361"/>
                  <a:gd name="connsiteX11" fmla="*/ 441418 w 6535624"/>
                  <a:gd name="connsiteY11" fmla="*/ 1853921 h 2604361"/>
                  <a:gd name="connsiteX0" fmla="*/ 0 w 6103446"/>
                  <a:gd name="connsiteY0" fmla="*/ 1858893 h 2604361"/>
                  <a:gd name="connsiteX1" fmla="*/ 824768 w 6103446"/>
                  <a:gd name="connsiteY1" fmla="*/ 1664924 h 2604361"/>
                  <a:gd name="connsiteX2" fmla="*/ 2106212 w 6103446"/>
                  <a:gd name="connsiteY2" fmla="*/ 265617 h 2604361"/>
                  <a:gd name="connsiteX3" fmla="*/ 2798400 w 6103446"/>
                  <a:gd name="connsiteY3" fmla="*/ 16237 h 2604361"/>
                  <a:gd name="connsiteX4" fmla="*/ 3498162 w 6103446"/>
                  <a:gd name="connsiteY4" fmla="*/ 501147 h 2604361"/>
                  <a:gd name="connsiteX5" fmla="*/ 4072964 w 6103446"/>
                  <a:gd name="connsiteY5" fmla="*/ 1131529 h 2604361"/>
                  <a:gd name="connsiteX6" fmla="*/ 4669522 w 6103446"/>
                  <a:gd name="connsiteY6" fmla="*/ 1761910 h 2604361"/>
                  <a:gd name="connsiteX7" fmla="*/ 5527961 w 6103446"/>
                  <a:gd name="connsiteY7" fmla="*/ 2184474 h 2604361"/>
                  <a:gd name="connsiteX8" fmla="*/ 6097669 w 6103446"/>
                  <a:gd name="connsiteY8" fmla="*/ 2288383 h 2604361"/>
                  <a:gd name="connsiteX9" fmla="*/ 6103446 w 6103446"/>
                  <a:gd name="connsiteY9" fmla="*/ 2604361 h 2604361"/>
                  <a:gd name="connsiteX10" fmla="*/ 21755 w 6103446"/>
                  <a:gd name="connsiteY10" fmla="*/ 2604358 h 2604361"/>
                  <a:gd name="connsiteX11" fmla="*/ 9240 w 6103446"/>
                  <a:gd name="connsiteY11" fmla="*/ 1853921 h 2604361"/>
                  <a:gd name="connsiteX0" fmla="*/ 0 w 6103446"/>
                  <a:gd name="connsiteY0" fmla="*/ 1858893 h 2610664"/>
                  <a:gd name="connsiteX1" fmla="*/ 824768 w 6103446"/>
                  <a:gd name="connsiteY1" fmla="*/ 1664924 h 2610664"/>
                  <a:gd name="connsiteX2" fmla="*/ 2106212 w 6103446"/>
                  <a:gd name="connsiteY2" fmla="*/ 265617 h 2610664"/>
                  <a:gd name="connsiteX3" fmla="*/ 2798400 w 6103446"/>
                  <a:gd name="connsiteY3" fmla="*/ 16237 h 2610664"/>
                  <a:gd name="connsiteX4" fmla="*/ 3498162 w 6103446"/>
                  <a:gd name="connsiteY4" fmla="*/ 501147 h 2610664"/>
                  <a:gd name="connsiteX5" fmla="*/ 4072964 w 6103446"/>
                  <a:gd name="connsiteY5" fmla="*/ 1131529 h 2610664"/>
                  <a:gd name="connsiteX6" fmla="*/ 4669522 w 6103446"/>
                  <a:gd name="connsiteY6" fmla="*/ 1761910 h 2610664"/>
                  <a:gd name="connsiteX7" fmla="*/ 5527961 w 6103446"/>
                  <a:gd name="connsiteY7" fmla="*/ 2184474 h 2610664"/>
                  <a:gd name="connsiteX8" fmla="*/ 6097669 w 6103446"/>
                  <a:gd name="connsiteY8" fmla="*/ 2288383 h 2610664"/>
                  <a:gd name="connsiteX9" fmla="*/ 6103446 w 6103446"/>
                  <a:gd name="connsiteY9" fmla="*/ 2604361 h 2610664"/>
                  <a:gd name="connsiteX10" fmla="*/ 3052 w 6103446"/>
                  <a:gd name="connsiteY10" fmla="*/ 2610664 h 2610664"/>
                  <a:gd name="connsiteX11" fmla="*/ 9240 w 6103446"/>
                  <a:gd name="connsiteY11" fmla="*/ 1853921 h 2610664"/>
                  <a:gd name="connsiteX0" fmla="*/ 0 w 6103446"/>
                  <a:gd name="connsiteY0" fmla="*/ 1858893 h 2610664"/>
                  <a:gd name="connsiteX1" fmla="*/ 824768 w 6103446"/>
                  <a:gd name="connsiteY1" fmla="*/ 1664924 h 2610664"/>
                  <a:gd name="connsiteX2" fmla="*/ 2106212 w 6103446"/>
                  <a:gd name="connsiteY2" fmla="*/ 265617 h 2610664"/>
                  <a:gd name="connsiteX3" fmla="*/ 2798400 w 6103446"/>
                  <a:gd name="connsiteY3" fmla="*/ 16237 h 2610664"/>
                  <a:gd name="connsiteX4" fmla="*/ 3498162 w 6103446"/>
                  <a:gd name="connsiteY4" fmla="*/ 501147 h 2610664"/>
                  <a:gd name="connsiteX5" fmla="*/ 4072964 w 6103446"/>
                  <a:gd name="connsiteY5" fmla="*/ 1131529 h 2610664"/>
                  <a:gd name="connsiteX6" fmla="*/ 4669522 w 6103446"/>
                  <a:gd name="connsiteY6" fmla="*/ 1761910 h 2610664"/>
                  <a:gd name="connsiteX7" fmla="*/ 5527961 w 6103446"/>
                  <a:gd name="connsiteY7" fmla="*/ 2184474 h 2610664"/>
                  <a:gd name="connsiteX8" fmla="*/ 6097669 w 6103446"/>
                  <a:gd name="connsiteY8" fmla="*/ 2288383 h 2610664"/>
                  <a:gd name="connsiteX9" fmla="*/ 6103446 w 6103446"/>
                  <a:gd name="connsiteY9" fmla="*/ 2604361 h 2610664"/>
                  <a:gd name="connsiteX10" fmla="*/ 3052 w 6103446"/>
                  <a:gd name="connsiteY10" fmla="*/ 2610664 h 2610664"/>
                  <a:gd name="connsiteX11" fmla="*/ 9240 w 6103446"/>
                  <a:gd name="connsiteY11" fmla="*/ 1853921 h 2610664"/>
                  <a:gd name="connsiteX0" fmla="*/ 0 w 6103446"/>
                  <a:gd name="connsiteY0" fmla="*/ 1858893 h 2616970"/>
                  <a:gd name="connsiteX1" fmla="*/ 824768 w 6103446"/>
                  <a:gd name="connsiteY1" fmla="*/ 1664924 h 2616970"/>
                  <a:gd name="connsiteX2" fmla="*/ 2106212 w 6103446"/>
                  <a:gd name="connsiteY2" fmla="*/ 265617 h 2616970"/>
                  <a:gd name="connsiteX3" fmla="*/ 2798400 w 6103446"/>
                  <a:gd name="connsiteY3" fmla="*/ 16237 h 2616970"/>
                  <a:gd name="connsiteX4" fmla="*/ 3498162 w 6103446"/>
                  <a:gd name="connsiteY4" fmla="*/ 501147 h 2616970"/>
                  <a:gd name="connsiteX5" fmla="*/ 4072964 w 6103446"/>
                  <a:gd name="connsiteY5" fmla="*/ 1131529 h 2616970"/>
                  <a:gd name="connsiteX6" fmla="*/ 4669522 w 6103446"/>
                  <a:gd name="connsiteY6" fmla="*/ 1761910 h 2616970"/>
                  <a:gd name="connsiteX7" fmla="*/ 5527961 w 6103446"/>
                  <a:gd name="connsiteY7" fmla="*/ 2184474 h 2616970"/>
                  <a:gd name="connsiteX8" fmla="*/ 6097669 w 6103446"/>
                  <a:gd name="connsiteY8" fmla="*/ 2288383 h 2616970"/>
                  <a:gd name="connsiteX9" fmla="*/ 6103446 w 6103446"/>
                  <a:gd name="connsiteY9" fmla="*/ 2604361 h 2616970"/>
                  <a:gd name="connsiteX10" fmla="*/ 9286 w 6103446"/>
                  <a:gd name="connsiteY10" fmla="*/ 2616970 h 2616970"/>
                  <a:gd name="connsiteX11" fmla="*/ 9240 w 6103446"/>
                  <a:gd name="connsiteY11" fmla="*/ 1853921 h 2616970"/>
                  <a:gd name="connsiteX0" fmla="*/ 0 w 6103446"/>
                  <a:gd name="connsiteY0" fmla="*/ 1858893 h 2682417"/>
                  <a:gd name="connsiteX1" fmla="*/ 824768 w 6103446"/>
                  <a:gd name="connsiteY1" fmla="*/ 1664924 h 2682417"/>
                  <a:gd name="connsiteX2" fmla="*/ 2106212 w 6103446"/>
                  <a:gd name="connsiteY2" fmla="*/ 265617 h 2682417"/>
                  <a:gd name="connsiteX3" fmla="*/ 2798400 w 6103446"/>
                  <a:gd name="connsiteY3" fmla="*/ 16237 h 2682417"/>
                  <a:gd name="connsiteX4" fmla="*/ 3498162 w 6103446"/>
                  <a:gd name="connsiteY4" fmla="*/ 501147 h 2682417"/>
                  <a:gd name="connsiteX5" fmla="*/ 4072964 w 6103446"/>
                  <a:gd name="connsiteY5" fmla="*/ 1131529 h 2682417"/>
                  <a:gd name="connsiteX6" fmla="*/ 4669522 w 6103446"/>
                  <a:gd name="connsiteY6" fmla="*/ 1761910 h 2682417"/>
                  <a:gd name="connsiteX7" fmla="*/ 5527961 w 6103446"/>
                  <a:gd name="connsiteY7" fmla="*/ 2184474 h 2682417"/>
                  <a:gd name="connsiteX8" fmla="*/ 6097669 w 6103446"/>
                  <a:gd name="connsiteY8" fmla="*/ 2288383 h 2682417"/>
                  <a:gd name="connsiteX9" fmla="*/ 6103446 w 6103446"/>
                  <a:gd name="connsiteY9" fmla="*/ 2604361 h 2682417"/>
                  <a:gd name="connsiteX10" fmla="*/ 9286 w 6103446"/>
                  <a:gd name="connsiteY10" fmla="*/ 2616970 h 2682417"/>
                  <a:gd name="connsiteX11" fmla="*/ 9240 w 6103446"/>
                  <a:gd name="connsiteY11" fmla="*/ 1853921 h 2682417"/>
                  <a:gd name="connsiteX0" fmla="*/ 0 w 6103446"/>
                  <a:gd name="connsiteY0" fmla="*/ 1858893 h 2616970"/>
                  <a:gd name="connsiteX1" fmla="*/ 824768 w 6103446"/>
                  <a:gd name="connsiteY1" fmla="*/ 1664924 h 2616970"/>
                  <a:gd name="connsiteX2" fmla="*/ 2106212 w 6103446"/>
                  <a:gd name="connsiteY2" fmla="*/ 265617 h 2616970"/>
                  <a:gd name="connsiteX3" fmla="*/ 2798400 w 6103446"/>
                  <a:gd name="connsiteY3" fmla="*/ 16237 h 2616970"/>
                  <a:gd name="connsiteX4" fmla="*/ 3498162 w 6103446"/>
                  <a:gd name="connsiteY4" fmla="*/ 501147 h 2616970"/>
                  <a:gd name="connsiteX5" fmla="*/ 4072964 w 6103446"/>
                  <a:gd name="connsiteY5" fmla="*/ 1131529 h 2616970"/>
                  <a:gd name="connsiteX6" fmla="*/ 4669522 w 6103446"/>
                  <a:gd name="connsiteY6" fmla="*/ 1761910 h 2616970"/>
                  <a:gd name="connsiteX7" fmla="*/ 5527961 w 6103446"/>
                  <a:gd name="connsiteY7" fmla="*/ 2184474 h 2616970"/>
                  <a:gd name="connsiteX8" fmla="*/ 6097669 w 6103446"/>
                  <a:gd name="connsiteY8" fmla="*/ 2288383 h 2616970"/>
                  <a:gd name="connsiteX9" fmla="*/ 6103446 w 6103446"/>
                  <a:gd name="connsiteY9" fmla="*/ 2604361 h 2616970"/>
                  <a:gd name="connsiteX10" fmla="*/ 9286 w 6103446"/>
                  <a:gd name="connsiteY10" fmla="*/ 2616970 h 2616970"/>
                  <a:gd name="connsiteX11" fmla="*/ 9240 w 6103446"/>
                  <a:gd name="connsiteY11" fmla="*/ 1853921 h 2616970"/>
                  <a:gd name="connsiteX0" fmla="*/ 0 w 6103446"/>
                  <a:gd name="connsiteY0" fmla="*/ 1858893 h 2623280"/>
                  <a:gd name="connsiteX1" fmla="*/ 824768 w 6103446"/>
                  <a:gd name="connsiteY1" fmla="*/ 1664924 h 2623280"/>
                  <a:gd name="connsiteX2" fmla="*/ 2106212 w 6103446"/>
                  <a:gd name="connsiteY2" fmla="*/ 265617 h 2623280"/>
                  <a:gd name="connsiteX3" fmla="*/ 2798400 w 6103446"/>
                  <a:gd name="connsiteY3" fmla="*/ 16237 h 2623280"/>
                  <a:gd name="connsiteX4" fmla="*/ 3498162 w 6103446"/>
                  <a:gd name="connsiteY4" fmla="*/ 501147 h 2623280"/>
                  <a:gd name="connsiteX5" fmla="*/ 4072964 w 6103446"/>
                  <a:gd name="connsiteY5" fmla="*/ 1131529 h 2623280"/>
                  <a:gd name="connsiteX6" fmla="*/ 4669522 w 6103446"/>
                  <a:gd name="connsiteY6" fmla="*/ 1761910 h 2623280"/>
                  <a:gd name="connsiteX7" fmla="*/ 5527961 w 6103446"/>
                  <a:gd name="connsiteY7" fmla="*/ 2184474 h 2623280"/>
                  <a:gd name="connsiteX8" fmla="*/ 6097669 w 6103446"/>
                  <a:gd name="connsiteY8" fmla="*/ 2288383 h 2623280"/>
                  <a:gd name="connsiteX9" fmla="*/ 6103446 w 6103446"/>
                  <a:gd name="connsiteY9" fmla="*/ 2623280 h 2623280"/>
                  <a:gd name="connsiteX10" fmla="*/ 9286 w 6103446"/>
                  <a:gd name="connsiteY10" fmla="*/ 2616970 h 2623280"/>
                  <a:gd name="connsiteX11" fmla="*/ 9240 w 6103446"/>
                  <a:gd name="connsiteY11" fmla="*/ 1853921 h 2623280"/>
                  <a:gd name="connsiteX0" fmla="*/ 0 w 6110375"/>
                  <a:gd name="connsiteY0" fmla="*/ 1858893 h 2623280"/>
                  <a:gd name="connsiteX1" fmla="*/ 824768 w 6110375"/>
                  <a:gd name="connsiteY1" fmla="*/ 1664924 h 2623280"/>
                  <a:gd name="connsiteX2" fmla="*/ 2106212 w 6110375"/>
                  <a:gd name="connsiteY2" fmla="*/ 265617 h 2623280"/>
                  <a:gd name="connsiteX3" fmla="*/ 2798400 w 6110375"/>
                  <a:gd name="connsiteY3" fmla="*/ 16237 h 2623280"/>
                  <a:gd name="connsiteX4" fmla="*/ 3498162 w 6110375"/>
                  <a:gd name="connsiteY4" fmla="*/ 501147 h 2623280"/>
                  <a:gd name="connsiteX5" fmla="*/ 4072964 w 6110375"/>
                  <a:gd name="connsiteY5" fmla="*/ 1131529 h 2623280"/>
                  <a:gd name="connsiteX6" fmla="*/ 4669522 w 6110375"/>
                  <a:gd name="connsiteY6" fmla="*/ 1761910 h 2623280"/>
                  <a:gd name="connsiteX7" fmla="*/ 5527961 w 6110375"/>
                  <a:gd name="connsiteY7" fmla="*/ 2184474 h 2623280"/>
                  <a:gd name="connsiteX8" fmla="*/ 6110139 w 6110375"/>
                  <a:gd name="connsiteY8" fmla="*/ 2288383 h 2623280"/>
                  <a:gd name="connsiteX9" fmla="*/ 6103446 w 6110375"/>
                  <a:gd name="connsiteY9" fmla="*/ 2623280 h 2623280"/>
                  <a:gd name="connsiteX10" fmla="*/ 9286 w 6110375"/>
                  <a:gd name="connsiteY10" fmla="*/ 2616970 h 2623280"/>
                  <a:gd name="connsiteX11" fmla="*/ 9240 w 6110375"/>
                  <a:gd name="connsiteY11" fmla="*/ 1853921 h 2623280"/>
                  <a:gd name="connsiteX0" fmla="*/ 0 w 6115915"/>
                  <a:gd name="connsiteY0" fmla="*/ 1858893 h 2629587"/>
                  <a:gd name="connsiteX1" fmla="*/ 824768 w 6115915"/>
                  <a:gd name="connsiteY1" fmla="*/ 1664924 h 2629587"/>
                  <a:gd name="connsiteX2" fmla="*/ 2106212 w 6115915"/>
                  <a:gd name="connsiteY2" fmla="*/ 265617 h 2629587"/>
                  <a:gd name="connsiteX3" fmla="*/ 2798400 w 6115915"/>
                  <a:gd name="connsiteY3" fmla="*/ 16237 h 2629587"/>
                  <a:gd name="connsiteX4" fmla="*/ 3498162 w 6115915"/>
                  <a:gd name="connsiteY4" fmla="*/ 501147 h 2629587"/>
                  <a:gd name="connsiteX5" fmla="*/ 4072964 w 6115915"/>
                  <a:gd name="connsiteY5" fmla="*/ 1131529 h 2629587"/>
                  <a:gd name="connsiteX6" fmla="*/ 4669522 w 6115915"/>
                  <a:gd name="connsiteY6" fmla="*/ 1761910 h 2629587"/>
                  <a:gd name="connsiteX7" fmla="*/ 5527961 w 6115915"/>
                  <a:gd name="connsiteY7" fmla="*/ 2184474 h 2629587"/>
                  <a:gd name="connsiteX8" fmla="*/ 6110139 w 6115915"/>
                  <a:gd name="connsiteY8" fmla="*/ 2288383 h 2629587"/>
                  <a:gd name="connsiteX9" fmla="*/ 6115915 w 6115915"/>
                  <a:gd name="connsiteY9" fmla="*/ 2629587 h 2629587"/>
                  <a:gd name="connsiteX10" fmla="*/ 9286 w 6115915"/>
                  <a:gd name="connsiteY10" fmla="*/ 2616970 h 2629587"/>
                  <a:gd name="connsiteX11" fmla="*/ 9240 w 6115915"/>
                  <a:gd name="connsiteY11" fmla="*/ 1853921 h 2629587"/>
                  <a:gd name="connsiteX0" fmla="*/ 0 w 6115915"/>
                  <a:gd name="connsiteY0" fmla="*/ 1858893 h 2629587"/>
                  <a:gd name="connsiteX1" fmla="*/ 824768 w 6115915"/>
                  <a:gd name="connsiteY1" fmla="*/ 1664924 h 2629587"/>
                  <a:gd name="connsiteX2" fmla="*/ 2106212 w 6115915"/>
                  <a:gd name="connsiteY2" fmla="*/ 265617 h 2629587"/>
                  <a:gd name="connsiteX3" fmla="*/ 2798400 w 6115915"/>
                  <a:gd name="connsiteY3" fmla="*/ 16237 h 2629587"/>
                  <a:gd name="connsiteX4" fmla="*/ 3498162 w 6115915"/>
                  <a:gd name="connsiteY4" fmla="*/ 501147 h 2629587"/>
                  <a:gd name="connsiteX5" fmla="*/ 4072964 w 6115915"/>
                  <a:gd name="connsiteY5" fmla="*/ 1131529 h 2629587"/>
                  <a:gd name="connsiteX6" fmla="*/ 4669522 w 6115915"/>
                  <a:gd name="connsiteY6" fmla="*/ 1761910 h 2629587"/>
                  <a:gd name="connsiteX7" fmla="*/ 5527961 w 6115915"/>
                  <a:gd name="connsiteY7" fmla="*/ 2184474 h 2629587"/>
                  <a:gd name="connsiteX8" fmla="*/ 6110139 w 6115915"/>
                  <a:gd name="connsiteY8" fmla="*/ 2288383 h 2629587"/>
                  <a:gd name="connsiteX9" fmla="*/ 6115915 w 6115915"/>
                  <a:gd name="connsiteY9" fmla="*/ 2629587 h 2629587"/>
                  <a:gd name="connsiteX10" fmla="*/ 9286 w 6115915"/>
                  <a:gd name="connsiteY10" fmla="*/ 2624170 h 2629587"/>
                  <a:gd name="connsiteX11" fmla="*/ 9240 w 6115915"/>
                  <a:gd name="connsiteY11" fmla="*/ 1853921 h 26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5915" h="2629587">
                    <a:moveTo>
                      <a:pt x="0" y="1858893"/>
                    </a:moveTo>
                    <a:cubicBezTo>
                      <a:pt x="75604" y="1847347"/>
                      <a:pt x="473733" y="1930470"/>
                      <a:pt x="824768" y="1664924"/>
                    </a:cubicBezTo>
                    <a:cubicBezTo>
                      <a:pt x="1175803" y="1399378"/>
                      <a:pt x="1777273" y="540398"/>
                      <a:pt x="2106212" y="265617"/>
                    </a:cubicBezTo>
                    <a:cubicBezTo>
                      <a:pt x="2435151" y="-9164"/>
                      <a:pt x="2566408" y="-23018"/>
                      <a:pt x="2798400" y="16237"/>
                    </a:cubicBezTo>
                    <a:cubicBezTo>
                      <a:pt x="3030392" y="55492"/>
                      <a:pt x="3285735" y="315265"/>
                      <a:pt x="3498162" y="501147"/>
                    </a:cubicBezTo>
                    <a:cubicBezTo>
                      <a:pt x="3710589" y="687029"/>
                      <a:pt x="3877737" y="921402"/>
                      <a:pt x="4072964" y="1131529"/>
                    </a:cubicBezTo>
                    <a:cubicBezTo>
                      <a:pt x="4268191" y="1341656"/>
                      <a:pt x="4427023" y="1586419"/>
                      <a:pt x="4669522" y="1761910"/>
                    </a:cubicBezTo>
                    <a:cubicBezTo>
                      <a:pt x="4912021" y="1937401"/>
                      <a:pt x="5287858" y="2096729"/>
                      <a:pt x="5527961" y="2184474"/>
                    </a:cubicBezTo>
                    <a:cubicBezTo>
                      <a:pt x="5768064" y="2272219"/>
                      <a:pt x="6001148" y="2270775"/>
                      <a:pt x="6110139" y="2288383"/>
                    </a:cubicBezTo>
                    <a:cubicBezTo>
                      <a:pt x="6112065" y="2400015"/>
                      <a:pt x="6113989" y="2517955"/>
                      <a:pt x="6115915" y="2629587"/>
                    </a:cubicBezTo>
                    <a:lnTo>
                      <a:pt x="9286" y="2624170"/>
                    </a:lnTo>
                    <a:cubicBezTo>
                      <a:pt x="11349" y="2371922"/>
                      <a:pt x="7177" y="2106169"/>
                      <a:pt x="9240" y="1853921"/>
                    </a:cubicBezTo>
                  </a:path>
                </a:pathLst>
              </a:custGeom>
              <a:gradFill flip="none" rotWithShape="1">
                <a:gsLst>
                  <a:gs pos="56000">
                    <a:srgbClr val="CEE6BE"/>
                  </a:gs>
                  <a:gs pos="30000">
                    <a:srgbClr val="B5D79C"/>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22" name="Freeform 21"/>
              <p:cNvSpPr/>
              <p:nvPr/>
            </p:nvSpPr>
            <p:spPr>
              <a:xfrm>
                <a:off x="1727899" y="2768529"/>
                <a:ext cx="6150883" cy="2288383"/>
              </a:xfrm>
              <a:custGeom>
                <a:avLst/>
                <a:gdLst>
                  <a:gd name="connsiteX0" fmla="*/ 0 w 6151704"/>
                  <a:gd name="connsiteY0" fmla="*/ 1847184 h 2296173"/>
                  <a:gd name="connsiteX1" fmla="*/ 471054 w 6151704"/>
                  <a:gd name="connsiteY1" fmla="*/ 1833329 h 2296173"/>
                  <a:gd name="connsiteX2" fmla="*/ 900545 w 6151704"/>
                  <a:gd name="connsiteY2" fmla="*/ 1563165 h 2296173"/>
                  <a:gd name="connsiteX3" fmla="*/ 2147454 w 6151704"/>
                  <a:gd name="connsiteY3" fmla="*/ 212347 h 2296173"/>
                  <a:gd name="connsiteX4" fmla="*/ 2770909 w 6151704"/>
                  <a:gd name="connsiteY4" fmla="*/ 32238 h 2296173"/>
                  <a:gd name="connsiteX5" fmla="*/ 3484418 w 6151704"/>
                  <a:gd name="connsiteY5" fmla="*/ 510220 h 2296173"/>
                  <a:gd name="connsiteX6" fmla="*/ 4038600 w 6151704"/>
                  <a:gd name="connsiteY6" fmla="*/ 1161384 h 2296173"/>
                  <a:gd name="connsiteX7" fmla="*/ 4738254 w 6151704"/>
                  <a:gd name="connsiteY7" fmla="*/ 1840256 h 2296173"/>
                  <a:gd name="connsiteX8" fmla="*/ 5527963 w 6151704"/>
                  <a:gd name="connsiteY8" fmla="*/ 2214329 h 2296173"/>
                  <a:gd name="connsiteX9" fmla="*/ 6123709 w 6151704"/>
                  <a:gd name="connsiteY9" fmla="*/ 2290529 h 2296173"/>
                  <a:gd name="connsiteX10" fmla="*/ 6061363 w 6151704"/>
                  <a:gd name="connsiteY10" fmla="*/ 2290529 h 2296173"/>
                  <a:gd name="connsiteX0" fmla="*/ 0 w 6151704"/>
                  <a:gd name="connsiteY0" fmla="*/ 1847467 h 2296456"/>
                  <a:gd name="connsiteX1" fmla="*/ 471054 w 6151704"/>
                  <a:gd name="connsiteY1" fmla="*/ 1833612 h 2296456"/>
                  <a:gd name="connsiteX2" fmla="*/ 928038 w 6151704"/>
                  <a:gd name="connsiteY2" fmla="*/ 1570375 h 2296456"/>
                  <a:gd name="connsiteX3" fmla="*/ 2147454 w 6151704"/>
                  <a:gd name="connsiteY3" fmla="*/ 212630 h 2296456"/>
                  <a:gd name="connsiteX4" fmla="*/ 2770909 w 6151704"/>
                  <a:gd name="connsiteY4" fmla="*/ 32521 h 2296456"/>
                  <a:gd name="connsiteX5" fmla="*/ 3484418 w 6151704"/>
                  <a:gd name="connsiteY5" fmla="*/ 510503 h 2296456"/>
                  <a:gd name="connsiteX6" fmla="*/ 4038600 w 6151704"/>
                  <a:gd name="connsiteY6" fmla="*/ 1161667 h 2296456"/>
                  <a:gd name="connsiteX7" fmla="*/ 4738254 w 6151704"/>
                  <a:gd name="connsiteY7" fmla="*/ 1840539 h 2296456"/>
                  <a:gd name="connsiteX8" fmla="*/ 5527963 w 6151704"/>
                  <a:gd name="connsiteY8" fmla="*/ 2214612 h 2296456"/>
                  <a:gd name="connsiteX9" fmla="*/ 6123709 w 6151704"/>
                  <a:gd name="connsiteY9" fmla="*/ 2290812 h 2296456"/>
                  <a:gd name="connsiteX10" fmla="*/ 6061363 w 6151704"/>
                  <a:gd name="connsiteY10" fmla="*/ 2290812 h 2296456"/>
                  <a:gd name="connsiteX0" fmla="*/ 0 w 6151704"/>
                  <a:gd name="connsiteY0" fmla="*/ 1840446 h 2289435"/>
                  <a:gd name="connsiteX1" fmla="*/ 471054 w 6151704"/>
                  <a:gd name="connsiteY1" fmla="*/ 1826591 h 2289435"/>
                  <a:gd name="connsiteX2" fmla="*/ 928038 w 6151704"/>
                  <a:gd name="connsiteY2" fmla="*/ 1563354 h 2289435"/>
                  <a:gd name="connsiteX3" fmla="*/ 2161200 w 6151704"/>
                  <a:gd name="connsiteY3" fmla="*/ 226391 h 2289435"/>
                  <a:gd name="connsiteX4" fmla="*/ 2770909 w 6151704"/>
                  <a:gd name="connsiteY4" fmla="*/ 25500 h 2289435"/>
                  <a:gd name="connsiteX5" fmla="*/ 3484418 w 6151704"/>
                  <a:gd name="connsiteY5" fmla="*/ 503482 h 2289435"/>
                  <a:gd name="connsiteX6" fmla="*/ 4038600 w 6151704"/>
                  <a:gd name="connsiteY6" fmla="*/ 1154646 h 2289435"/>
                  <a:gd name="connsiteX7" fmla="*/ 4738254 w 6151704"/>
                  <a:gd name="connsiteY7" fmla="*/ 1833518 h 2289435"/>
                  <a:gd name="connsiteX8" fmla="*/ 5527963 w 6151704"/>
                  <a:gd name="connsiteY8" fmla="*/ 2207591 h 2289435"/>
                  <a:gd name="connsiteX9" fmla="*/ 6123709 w 6151704"/>
                  <a:gd name="connsiteY9" fmla="*/ 2283791 h 2289435"/>
                  <a:gd name="connsiteX10" fmla="*/ 6061363 w 6151704"/>
                  <a:gd name="connsiteY10" fmla="*/ 2283791 h 2289435"/>
                  <a:gd name="connsiteX0" fmla="*/ 0 w 6151704"/>
                  <a:gd name="connsiteY0" fmla="*/ 1851678 h 2300667"/>
                  <a:gd name="connsiteX1" fmla="*/ 471054 w 6151704"/>
                  <a:gd name="connsiteY1" fmla="*/ 1837823 h 2300667"/>
                  <a:gd name="connsiteX2" fmla="*/ 928038 w 6151704"/>
                  <a:gd name="connsiteY2" fmla="*/ 1574586 h 2300667"/>
                  <a:gd name="connsiteX3" fmla="*/ 2161200 w 6151704"/>
                  <a:gd name="connsiteY3" fmla="*/ 237623 h 2300667"/>
                  <a:gd name="connsiteX4" fmla="*/ 2812148 w 6151704"/>
                  <a:gd name="connsiteY4" fmla="*/ 22877 h 2300667"/>
                  <a:gd name="connsiteX5" fmla="*/ 3484418 w 6151704"/>
                  <a:gd name="connsiteY5" fmla="*/ 514714 h 2300667"/>
                  <a:gd name="connsiteX6" fmla="*/ 4038600 w 6151704"/>
                  <a:gd name="connsiteY6" fmla="*/ 1165878 h 2300667"/>
                  <a:gd name="connsiteX7" fmla="*/ 4738254 w 6151704"/>
                  <a:gd name="connsiteY7" fmla="*/ 1844750 h 2300667"/>
                  <a:gd name="connsiteX8" fmla="*/ 5527963 w 6151704"/>
                  <a:gd name="connsiteY8" fmla="*/ 2218823 h 2300667"/>
                  <a:gd name="connsiteX9" fmla="*/ 6123709 w 6151704"/>
                  <a:gd name="connsiteY9" fmla="*/ 2295023 h 2300667"/>
                  <a:gd name="connsiteX10" fmla="*/ 6061363 w 6151704"/>
                  <a:gd name="connsiteY10" fmla="*/ 2295023 h 2300667"/>
                  <a:gd name="connsiteX0" fmla="*/ 0 w 6151704"/>
                  <a:gd name="connsiteY0" fmla="*/ 1851172 h 2300161"/>
                  <a:gd name="connsiteX1" fmla="*/ 471054 w 6151704"/>
                  <a:gd name="connsiteY1" fmla="*/ 1837317 h 2300161"/>
                  <a:gd name="connsiteX2" fmla="*/ 928038 w 6151704"/>
                  <a:gd name="connsiteY2" fmla="*/ 1574080 h 2300161"/>
                  <a:gd name="connsiteX3" fmla="*/ 2161200 w 6151704"/>
                  <a:gd name="connsiteY3" fmla="*/ 237117 h 2300161"/>
                  <a:gd name="connsiteX4" fmla="*/ 2812148 w 6151704"/>
                  <a:gd name="connsiteY4" fmla="*/ 22371 h 2300161"/>
                  <a:gd name="connsiteX5" fmla="*/ 3511910 w 6151704"/>
                  <a:gd name="connsiteY5" fmla="*/ 507281 h 2300161"/>
                  <a:gd name="connsiteX6" fmla="*/ 4038600 w 6151704"/>
                  <a:gd name="connsiteY6" fmla="*/ 1165372 h 2300161"/>
                  <a:gd name="connsiteX7" fmla="*/ 4738254 w 6151704"/>
                  <a:gd name="connsiteY7" fmla="*/ 1844244 h 2300161"/>
                  <a:gd name="connsiteX8" fmla="*/ 5527963 w 6151704"/>
                  <a:gd name="connsiteY8" fmla="*/ 2218317 h 2300161"/>
                  <a:gd name="connsiteX9" fmla="*/ 6123709 w 6151704"/>
                  <a:gd name="connsiteY9" fmla="*/ 2294517 h 2300161"/>
                  <a:gd name="connsiteX10" fmla="*/ 6061363 w 6151704"/>
                  <a:gd name="connsiteY10" fmla="*/ 2294517 h 2300161"/>
                  <a:gd name="connsiteX0" fmla="*/ 0 w 6151704"/>
                  <a:gd name="connsiteY0" fmla="*/ 1851172 h 2300161"/>
                  <a:gd name="connsiteX1" fmla="*/ 471054 w 6151704"/>
                  <a:gd name="connsiteY1" fmla="*/ 1837317 h 2300161"/>
                  <a:gd name="connsiteX2" fmla="*/ 928038 w 6151704"/>
                  <a:gd name="connsiteY2" fmla="*/ 1574080 h 2300161"/>
                  <a:gd name="connsiteX3" fmla="*/ 2161200 w 6151704"/>
                  <a:gd name="connsiteY3" fmla="*/ 237117 h 2300161"/>
                  <a:gd name="connsiteX4" fmla="*/ 2812148 w 6151704"/>
                  <a:gd name="connsiteY4" fmla="*/ 22371 h 2300161"/>
                  <a:gd name="connsiteX5" fmla="*/ 3511910 w 6151704"/>
                  <a:gd name="connsiteY5" fmla="*/ 507281 h 2300161"/>
                  <a:gd name="connsiteX6" fmla="*/ 4086712 w 6151704"/>
                  <a:gd name="connsiteY6" fmla="*/ 1137663 h 2300161"/>
                  <a:gd name="connsiteX7" fmla="*/ 4738254 w 6151704"/>
                  <a:gd name="connsiteY7" fmla="*/ 1844244 h 2300161"/>
                  <a:gd name="connsiteX8" fmla="*/ 5527963 w 6151704"/>
                  <a:gd name="connsiteY8" fmla="*/ 2218317 h 2300161"/>
                  <a:gd name="connsiteX9" fmla="*/ 6123709 w 6151704"/>
                  <a:gd name="connsiteY9" fmla="*/ 2294517 h 2300161"/>
                  <a:gd name="connsiteX10" fmla="*/ 6061363 w 6151704"/>
                  <a:gd name="connsiteY10" fmla="*/ 2294517 h 2300161"/>
                  <a:gd name="connsiteX0" fmla="*/ 0 w 6151704"/>
                  <a:gd name="connsiteY0" fmla="*/ 1851172 h 2300161"/>
                  <a:gd name="connsiteX1" fmla="*/ 471054 w 6151704"/>
                  <a:gd name="connsiteY1" fmla="*/ 1837317 h 2300161"/>
                  <a:gd name="connsiteX2" fmla="*/ 928038 w 6151704"/>
                  <a:gd name="connsiteY2" fmla="*/ 1574080 h 2300161"/>
                  <a:gd name="connsiteX3" fmla="*/ 2161200 w 6151704"/>
                  <a:gd name="connsiteY3" fmla="*/ 237117 h 2300161"/>
                  <a:gd name="connsiteX4" fmla="*/ 2812148 w 6151704"/>
                  <a:gd name="connsiteY4" fmla="*/ 22371 h 2300161"/>
                  <a:gd name="connsiteX5" fmla="*/ 3511910 w 6151704"/>
                  <a:gd name="connsiteY5" fmla="*/ 507281 h 2300161"/>
                  <a:gd name="connsiteX6" fmla="*/ 4086712 w 6151704"/>
                  <a:gd name="connsiteY6" fmla="*/ 1137663 h 2300161"/>
                  <a:gd name="connsiteX7" fmla="*/ 4710762 w 6151704"/>
                  <a:gd name="connsiteY7" fmla="*/ 1816535 h 2300161"/>
                  <a:gd name="connsiteX8" fmla="*/ 5527963 w 6151704"/>
                  <a:gd name="connsiteY8" fmla="*/ 2218317 h 2300161"/>
                  <a:gd name="connsiteX9" fmla="*/ 6123709 w 6151704"/>
                  <a:gd name="connsiteY9" fmla="*/ 2294517 h 2300161"/>
                  <a:gd name="connsiteX10" fmla="*/ 6061363 w 6151704"/>
                  <a:gd name="connsiteY10" fmla="*/ 2294517 h 2300161"/>
                  <a:gd name="connsiteX0" fmla="*/ 0 w 6150773"/>
                  <a:gd name="connsiteY0" fmla="*/ 1851172 h 2302213"/>
                  <a:gd name="connsiteX1" fmla="*/ 471054 w 6150773"/>
                  <a:gd name="connsiteY1" fmla="*/ 1837317 h 2302213"/>
                  <a:gd name="connsiteX2" fmla="*/ 928038 w 6150773"/>
                  <a:gd name="connsiteY2" fmla="*/ 1574080 h 2302213"/>
                  <a:gd name="connsiteX3" fmla="*/ 2161200 w 6150773"/>
                  <a:gd name="connsiteY3" fmla="*/ 237117 h 2302213"/>
                  <a:gd name="connsiteX4" fmla="*/ 2812148 w 6150773"/>
                  <a:gd name="connsiteY4" fmla="*/ 22371 h 2302213"/>
                  <a:gd name="connsiteX5" fmla="*/ 3511910 w 6150773"/>
                  <a:gd name="connsiteY5" fmla="*/ 507281 h 2302213"/>
                  <a:gd name="connsiteX6" fmla="*/ 4086712 w 6150773"/>
                  <a:gd name="connsiteY6" fmla="*/ 1137663 h 2302213"/>
                  <a:gd name="connsiteX7" fmla="*/ 4710762 w 6150773"/>
                  <a:gd name="connsiteY7" fmla="*/ 1816535 h 2302213"/>
                  <a:gd name="connsiteX8" fmla="*/ 5541709 w 6150773"/>
                  <a:gd name="connsiteY8" fmla="*/ 2190608 h 2302213"/>
                  <a:gd name="connsiteX9" fmla="*/ 6123709 w 6150773"/>
                  <a:gd name="connsiteY9" fmla="*/ 2294517 h 2302213"/>
                  <a:gd name="connsiteX10" fmla="*/ 6061363 w 6150773"/>
                  <a:gd name="connsiteY10" fmla="*/ 2294517 h 2302213"/>
                  <a:gd name="connsiteX0" fmla="*/ 0 w 6150773"/>
                  <a:gd name="connsiteY0" fmla="*/ 1851172 h 2302213"/>
                  <a:gd name="connsiteX1" fmla="*/ 471054 w 6150773"/>
                  <a:gd name="connsiteY1" fmla="*/ 1837317 h 2302213"/>
                  <a:gd name="connsiteX2" fmla="*/ 928038 w 6150773"/>
                  <a:gd name="connsiteY2" fmla="*/ 1574080 h 2302213"/>
                  <a:gd name="connsiteX3" fmla="*/ 2161200 w 6150773"/>
                  <a:gd name="connsiteY3" fmla="*/ 237117 h 2302213"/>
                  <a:gd name="connsiteX4" fmla="*/ 2812148 w 6150773"/>
                  <a:gd name="connsiteY4" fmla="*/ 22371 h 2302213"/>
                  <a:gd name="connsiteX5" fmla="*/ 3511910 w 6150773"/>
                  <a:gd name="connsiteY5" fmla="*/ 507281 h 2302213"/>
                  <a:gd name="connsiteX6" fmla="*/ 4086712 w 6150773"/>
                  <a:gd name="connsiteY6" fmla="*/ 1137663 h 2302213"/>
                  <a:gd name="connsiteX7" fmla="*/ 4683270 w 6150773"/>
                  <a:gd name="connsiteY7" fmla="*/ 1768044 h 2302213"/>
                  <a:gd name="connsiteX8" fmla="*/ 5541709 w 6150773"/>
                  <a:gd name="connsiteY8" fmla="*/ 2190608 h 2302213"/>
                  <a:gd name="connsiteX9" fmla="*/ 6123709 w 6150773"/>
                  <a:gd name="connsiteY9" fmla="*/ 2294517 h 2302213"/>
                  <a:gd name="connsiteX10" fmla="*/ 6061363 w 6150773"/>
                  <a:gd name="connsiteY10" fmla="*/ 2294517 h 2302213"/>
                  <a:gd name="connsiteX0" fmla="*/ 0 w 6150773"/>
                  <a:gd name="connsiteY0" fmla="*/ 1851172 h 2302213"/>
                  <a:gd name="connsiteX1" fmla="*/ 928038 w 6150773"/>
                  <a:gd name="connsiteY1" fmla="*/ 1574080 h 2302213"/>
                  <a:gd name="connsiteX2" fmla="*/ 2161200 w 6150773"/>
                  <a:gd name="connsiteY2" fmla="*/ 237117 h 2302213"/>
                  <a:gd name="connsiteX3" fmla="*/ 2812148 w 6150773"/>
                  <a:gd name="connsiteY3" fmla="*/ 22371 h 2302213"/>
                  <a:gd name="connsiteX4" fmla="*/ 3511910 w 6150773"/>
                  <a:gd name="connsiteY4" fmla="*/ 507281 h 2302213"/>
                  <a:gd name="connsiteX5" fmla="*/ 4086712 w 6150773"/>
                  <a:gd name="connsiteY5" fmla="*/ 1137663 h 2302213"/>
                  <a:gd name="connsiteX6" fmla="*/ 4683270 w 6150773"/>
                  <a:gd name="connsiteY6" fmla="*/ 1768044 h 2302213"/>
                  <a:gd name="connsiteX7" fmla="*/ 5541709 w 6150773"/>
                  <a:gd name="connsiteY7" fmla="*/ 2190608 h 2302213"/>
                  <a:gd name="connsiteX8" fmla="*/ 6123709 w 6150773"/>
                  <a:gd name="connsiteY8" fmla="*/ 2294517 h 2302213"/>
                  <a:gd name="connsiteX9" fmla="*/ 6061363 w 6150773"/>
                  <a:gd name="connsiteY9" fmla="*/ 2294517 h 2302213"/>
                  <a:gd name="connsiteX0" fmla="*/ 0 w 6150773"/>
                  <a:gd name="connsiteY0" fmla="*/ 1854060 h 2305101"/>
                  <a:gd name="connsiteX1" fmla="*/ 859306 w 6150773"/>
                  <a:gd name="connsiteY1" fmla="*/ 1667023 h 2305101"/>
                  <a:gd name="connsiteX2" fmla="*/ 2161200 w 6150773"/>
                  <a:gd name="connsiteY2" fmla="*/ 240005 h 2305101"/>
                  <a:gd name="connsiteX3" fmla="*/ 2812148 w 6150773"/>
                  <a:gd name="connsiteY3" fmla="*/ 25259 h 2305101"/>
                  <a:gd name="connsiteX4" fmla="*/ 3511910 w 6150773"/>
                  <a:gd name="connsiteY4" fmla="*/ 510169 h 2305101"/>
                  <a:gd name="connsiteX5" fmla="*/ 4086712 w 6150773"/>
                  <a:gd name="connsiteY5" fmla="*/ 1140551 h 2305101"/>
                  <a:gd name="connsiteX6" fmla="*/ 4683270 w 6150773"/>
                  <a:gd name="connsiteY6" fmla="*/ 1770932 h 2305101"/>
                  <a:gd name="connsiteX7" fmla="*/ 5541709 w 6150773"/>
                  <a:gd name="connsiteY7" fmla="*/ 2193496 h 2305101"/>
                  <a:gd name="connsiteX8" fmla="*/ 6123709 w 6150773"/>
                  <a:gd name="connsiteY8" fmla="*/ 2297405 h 2305101"/>
                  <a:gd name="connsiteX9" fmla="*/ 6061363 w 6150773"/>
                  <a:gd name="connsiteY9" fmla="*/ 2297405 h 2305101"/>
                  <a:gd name="connsiteX0" fmla="*/ 0 w 6150773"/>
                  <a:gd name="connsiteY0" fmla="*/ 1854060 h 2305101"/>
                  <a:gd name="connsiteX1" fmla="*/ 859306 w 6150773"/>
                  <a:gd name="connsiteY1" fmla="*/ 1667023 h 2305101"/>
                  <a:gd name="connsiteX2" fmla="*/ 2161200 w 6150773"/>
                  <a:gd name="connsiteY2" fmla="*/ 240005 h 2305101"/>
                  <a:gd name="connsiteX3" fmla="*/ 2812148 w 6150773"/>
                  <a:gd name="connsiteY3" fmla="*/ 25259 h 2305101"/>
                  <a:gd name="connsiteX4" fmla="*/ 3511910 w 6150773"/>
                  <a:gd name="connsiteY4" fmla="*/ 510169 h 2305101"/>
                  <a:gd name="connsiteX5" fmla="*/ 4086712 w 6150773"/>
                  <a:gd name="connsiteY5" fmla="*/ 1140551 h 2305101"/>
                  <a:gd name="connsiteX6" fmla="*/ 4683270 w 6150773"/>
                  <a:gd name="connsiteY6" fmla="*/ 1770932 h 2305101"/>
                  <a:gd name="connsiteX7" fmla="*/ 5541709 w 6150773"/>
                  <a:gd name="connsiteY7" fmla="*/ 2193496 h 2305101"/>
                  <a:gd name="connsiteX8" fmla="*/ 6123709 w 6150773"/>
                  <a:gd name="connsiteY8" fmla="*/ 2297405 h 2305101"/>
                  <a:gd name="connsiteX9" fmla="*/ 6061363 w 6150773"/>
                  <a:gd name="connsiteY9" fmla="*/ 2297405 h 2305101"/>
                  <a:gd name="connsiteX0" fmla="*/ 0 w 6150773"/>
                  <a:gd name="connsiteY0" fmla="*/ 1852025 h 2303066"/>
                  <a:gd name="connsiteX1" fmla="*/ 921165 w 6150773"/>
                  <a:gd name="connsiteY1" fmla="*/ 1602643 h 2303066"/>
                  <a:gd name="connsiteX2" fmla="*/ 2161200 w 6150773"/>
                  <a:gd name="connsiteY2" fmla="*/ 237970 h 2303066"/>
                  <a:gd name="connsiteX3" fmla="*/ 2812148 w 6150773"/>
                  <a:gd name="connsiteY3" fmla="*/ 23224 h 2303066"/>
                  <a:gd name="connsiteX4" fmla="*/ 3511910 w 6150773"/>
                  <a:gd name="connsiteY4" fmla="*/ 508134 h 2303066"/>
                  <a:gd name="connsiteX5" fmla="*/ 4086712 w 6150773"/>
                  <a:gd name="connsiteY5" fmla="*/ 1138516 h 2303066"/>
                  <a:gd name="connsiteX6" fmla="*/ 4683270 w 6150773"/>
                  <a:gd name="connsiteY6" fmla="*/ 1768897 h 2303066"/>
                  <a:gd name="connsiteX7" fmla="*/ 5541709 w 6150773"/>
                  <a:gd name="connsiteY7" fmla="*/ 2191461 h 2303066"/>
                  <a:gd name="connsiteX8" fmla="*/ 6123709 w 6150773"/>
                  <a:gd name="connsiteY8" fmla="*/ 2295370 h 2303066"/>
                  <a:gd name="connsiteX9" fmla="*/ 6061363 w 6150773"/>
                  <a:gd name="connsiteY9" fmla="*/ 2295370 h 2303066"/>
                  <a:gd name="connsiteX0" fmla="*/ 0 w 6150773"/>
                  <a:gd name="connsiteY0" fmla="*/ 1852025 h 2303066"/>
                  <a:gd name="connsiteX1" fmla="*/ 921165 w 6150773"/>
                  <a:gd name="connsiteY1" fmla="*/ 1602643 h 2303066"/>
                  <a:gd name="connsiteX2" fmla="*/ 2161200 w 6150773"/>
                  <a:gd name="connsiteY2" fmla="*/ 237970 h 2303066"/>
                  <a:gd name="connsiteX3" fmla="*/ 2812148 w 6150773"/>
                  <a:gd name="connsiteY3" fmla="*/ 23224 h 2303066"/>
                  <a:gd name="connsiteX4" fmla="*/ 3511910 w 6150773"/>
                  <a:gd name="connsiteY4" fmla="*/ 508134 h 2303066"/>
                  <a:gd name="connsiteX5" fmla="*/ 4086712 w 6150773"/>
                  <a:gd name="connsiteY5" fmla="*/ 1138516 h 2303066"/>
                  <a:gd name="connsiteX6" fmla="*/ 4683270 w 6150773"/>
                  <a:gd name="connsiteY6" fmla="*/ 1768897 h 2303066"/>
                  <a:gd name="connsiteX7" fmla="*/ 5541709 w 6150773"/>
                  <a:gd name="connsiteY7" fmla="*/ 2191461 h 2303066"/>
                  <a:gd name="connsiteX8" fmla="*/ 6123709 w 6150773"/>
                  <a:gd name="connsiteY8" fmla="*/ 2295370 h 2303066"/>
                  <a:gd name="connsiteX9" fmla="*/ 6061363 w 6150773"/>
                  <a:gd name="connsiteY9" fmla="*/ 2295370 h 2303066"/>
                  <a:gd name="connsiteX0" fmla="*/ 0 w 6150773"/>
                  <a:gd name="connsiteY0" fmla="*/ 1852025 h 2303066"/>
                  <a:gd name="connsiteX1" fmla="*/ 900545 w 6150773"/>
                  <a:gd name="connsiteY1" fmla="*/ 1602643 h 2303066"/>
                  <a:gd name="connsiteX2" fmla="*/ 2161200 w 6150773"/>
                  <a:gd name="connsiteY2" fmla="*/ 237970 h 2303066"/>
                  <a:gd name="connsiteX3" fmla="*/ 2812148 w 6150773"/>
                  <a:gd name="connsiteY3" fmla="*/ 23224 h 2303066"/>
                  <a:gd name="connsiteX4" fmla="*/ 3511910 w 6150773"/>
                  <a:gd name="connsiteY4" fmla="*/ 508134 h 2303066"/>
                  <a:gd name="connsiteX5" fmla="*/ 4086712 w 6150773"/>
                  <a:gd name="connsiteY5" fmla="*/ 1138516 h 2303066"/>
                  <a:gd name="connsiteX6" fmla="*/ 4683270 w 6150773"/>
                  <a:gd name="connsiteY6" fmla="*/ 1768897 h 2303066"/>
                  <a:gd name="connsiteX7" fmla="*/ 5541709 w 6150773"/>
                  <a:gd name="connsiteY7" fmla="*/ 2191461 h 2303066"/>
                  <a:gd name="connsiteX8" fmla="*/ 6123709 w 6150773"/>
                  <a:gd name="connsiteY8" fmla="*/ 2295370 h 2303066"/>
                  <a:gd name="connsiteX9" fmla="*/ 6061363 w 6150773"/>
                  <a:gd name="connsiteY9" fmla="*/ 2295370 h 2303066"/>
                  <a:gd name="connsiteX0" fmla="*/ 0 w 6150773"/>
                  <a:gd name="connsiteY0" fmla="*/ 1852025 h 2303066"/>
                  <a:gd name="connsiteX1" fmla="*/ 900545 w 6150773"/>
                  <a:gd name="connsiteY1" fmla="*/ 1602643 h 2303066"/>
                  <a:gd name="connsiteX2" fmla="*/ 2161200 w 6150773"/>
                  <a:gd name="connsiteY2" fmla="*/ 237970 h 2303066"/>
                  <a:gd name="connsiteX3" fmla="*/ 2812148 w 6150773"/>
                  <a:gd name="connsiteY3" fmla="*/ 23224 h 2303066"/>
                  <a:gd name="connsiteX4" fmla="*/ 3511910 w 6150773"/>
                  <a:gd name="connsiteY4" fmla="*/ 508134 h 2303066"/>
                  <a:gd name="connsiteX5" fmla="*/ 4086712 w 6150773"/>
                  <a:gd name="connsiteY5" fmla="*/ 1138516 h 2303066"/>
                  <a:gd name="connsiteX6" fmla="*/ 4683270 w 6150773"/>
                  <a:gd name="connsiteY6" fmla="*/ 1768897 h 2303066"/>
                  <a:gd name="connsiteX7" fmla="*/ 5541709 w 6150773"/>
                  <a:gd name="connsiteY7" fmla="*/ 2191461 h 2303066"/>
                  <a:gd name="connsiteX8" fmla="*/ 6123709 w 6150773"/>
                  <a:gd name="connsiteY8" fmla="*/ 2295370 h 2303066"/>
                  <a:gd name="connsiteX9" fmla="*/ 6061363 w 6150773"/>
                  <a:gd name="connsiteY9" fmla="*/ 2295370 h 2303066"/>
                  <a:gd name="connsiteX0" fmla="*/ 0 w 6137026"/>
                  <a:gd name="connsiteY0" fmla="*/ 1879734 h 2303066"/>
                  <a:gd name="connsiteX1" fmla="*/ 886798 w 6137026"/>
                  <a:gd name="connsiteY1" fmla="*/ 1602643 h 2303066"/>
                  <a:gd name="connsiteX2" fmla="*/ 2147453 w 6137026"/>
                  <a:gd name="connsiteY2" fmla="*/ 237970 h 2303066"/>
                  <a:gd name="connsiteX3" fmla="*/ 2798401 w 6137026"/>
                  <a:gd name="connsiteY3" fmla="*/ 23224 h 2303066"/>
                  <a:gd name="connsiteX4" fmla="*/ 3498163 w 6137026"/>
                  <a:gd name="connsiteY4" fmla="*/ 508134 h 2303066"/>
                  <a:gd name="connsiteX5" fmla="*/ 4072965 w 6137026"/>
                  <a:gd name="connsiteY5" fmla="*/ 1138516 h 2303066"/>
                  <a:gd name="connsiteX6" fmla="*/ 4669523 w 6137026"/>
                  <a:gd name="connsiteY6" fmla="*/ 1768897 h 2303066"/>
                  <a:gd name="connsiteX7" fmla="*/ 5527962 w 6137026"/>
                  <a:gd name="connsiteY7" fmla="*/ 2191461 h 2303066"/>
                  <a:gd name="connsiteX8" fmla="*/ 6109962 w 6137026"/>
                  <a:gd name="connsiteY8" fmla="*/ 2295370 h 2303066"/>
                  <a:gd name="connsiteX9" fmla="*/ 6047616 w 6137026"/>
                  <a:gd name="connsiteY9" fmla="*/ 2295370 h 2303066"/>
                  <a:gd name="connsiteX0" fmla="*/ 0 w 6137026"/>
                  <a:gd name="connsiteY0" fmla="*/ 1881303 h 2304635"/>
                  <a:gd name="connsiteX1" fmla="*/ 879925 w 6137026"/>
                  <a:gd name="connsiteY1" fmla="*/ 1652703 h 2304635"/>
                  <a:gd name="connsiteX2" fmla="*/ 2147453 w 6137026"/>
                  <a:gd name="connsiteY2" fmla="*/ 239539 h 2304635"/>
                  <a:gd name="connsiteX3" fmla="*/ 2798401 w 6137026"/>
                  <a:gd name="connsiteY3" fmla="*/ 24793 h 2304635"/>
                  <a:gd name="connsiteX4" fmla="*/ 3498163 w 6137026"/>
                  <a:gd name="connsiteY4" fmla="*/ 509703 h 2304635"/>
                  <a:gd name="connsiteX5" fmla="*/ 4072965 w 6137026"/>
                  <a:gd name="connsiteY5" fmla="*/ 1140085 h 2304635"/>
                  <a:gd name="connsiteX6" fmla="*/ 4669523 w 6137026"/>
                  <a:gd name="connsiteY6" fmla="*/ 1770466 h 2304635"/>
                  <a:gd name="connsiteX7" fmla="*/ 5527962 w 6137026"/>
                  <a:gd name="connsiteY7" fmla="*/ 2193030 h 2304635"/>
                  <a:gd name="connsiteX8" fmla="*/ 6109962 w 6137026"/>
                  <a:gd name="connsiteY8" fmla="*/ 2296939 h 2304635"/>
                  <a:gd name="connsiteX9" fmla="*/ 6047616 w 6137026"/>
                  <a:gd name="connsiteY9" fmla="*/ 2296939 h 2304635"/>
                  <a:gd name="connsiteX0" fmla="*/ 0 w 6143899"/>
                  <a:gd name="connsiteY0" fmla="*/ 1874376 h 2304635"/>
                  <a:gd name="connsiteX1" fmla="*/ 886798 w 6143899"/>
                  <a:gd name="connsiteY1" fmla="*/ 1652703 h 2304635"/>
                  <a:gd name="connsiteX2" fmla="*/ 2154326 w 6143899"/>
                  <a:gd name="connsiteY2" fmla="*/ 239539 h 2304635"/>
                  <a:gd name="connsiteX3" fmla="*/ 2805274 w 6143899"/>
                  <a:gd name="connsiteY3" fmla="*/ 24793 h 2304635"/>
                  <a:gd name="connsiteX4" fmla="*/ 3505036 w 6143899"/>
                  <a:gd name="connsiteY4" fmla="*/ 509703 h 2304635"/>
                  <a:gd name="connsiteX5" fmla="*/ 4079838 w 6143899"/>
                  <a:gd name="connsiteY5" fmla="*/ 1140085 h 2304635"/>
                  <a:gd name="connsiteX6" fmla="*/ 4676396 w 6143899"/>
                  <a:gd name="connsiteY6" fmla="*/ 1770466 h 2304635"/>
                  <a:gd name="connsiteX7" fmla="*/ 5534835 w 6143899"/>
                  <a:gd name="connsiteY7" fmla="*/ 2193030 h 2304635"/>
                  <a:gd name="connsiteX8" fmla="*/ 6116835 w 6143899"/>
                  <a:gd name="connsiteY8" fmla="*/ 2296939 h 2304635"/>
                  <a:gd name="connsiteX9" fmla="*/ 6054489 w 6143899"/>
                  <a:gd name="connsiteY9" fmla="*/ 2296939 h 2304635"/>
                  <a:gd name="connsiteX0" fmla="*/ 0 w 6116407"/>
                  <a:gd name="connsiteY0" fmla="*/ 1874376 h 2304635"/>
                  <a:gd name="connsiteX1" fmla="*/ 859306 w 6116407"/>
                  <a:gd name="connsiteY1" fmla="*/ 1652703 h 2304635"/>
                  <a:gd name="connsiteX2" fmla="*/ 2126834 w 6116407"/>
                  <a:gd name="connsiteY2" fmla="*/ 239539 h 2304635"/>
                  <a:gd name="connsiteX3" fmla="*/ 2777782 w 6116407"/>
                  <a:gd name="connsiteY3" fmla="*/ 24793 h 2304635"/>
                  <a:gd name="connsiteX4" fmla="*/ 3477544 w 6116407"/>
                  <a:gd name="connsiteY4" fmla="*/ 509703 h 2304635"/>
                  <a:gd name="connsiteX5" fmla="*/ 4052346 w 6116407"/>
                  <a:gd name="connsiteY5" fmla="*/ 1140085 h 2304635"/>
                  <a:gd name="connsiteX6" fmla="*/ 4648904 w 6116407"/>
                  <a:gd name="connsiteY6" fmla="*/ 1770466 h 2304635"/>
                  <a:gd name="connsiteX7" fmla="*/ 5507343 w 6116407"/>
                  <a:gd name="connsiteY7" fmla="*/ 2193030 h 2304635"/>
                  <a:gd name="connsiteX8" fmla="*/ 6089343 w 6116407"/>
                  <a:gd name="connsiteY8" fmla="*/ 2296939 h 2304635"/>
                  <a:gd name="connsiteX9" fmla="*/ 6026997 w 6116407"/>
                  <a:gd name="connsiteY9" fmla="*/ 2296939 h 2304635"/>
                  <a:gd name="connsiteX0" fmla="*/ 0 w 6116407"/>
                  <a:gd name="connsiteY0" fmla="*/ 1874376 h 2304635"/>
                  <a:gd name="connsiteX1" fmla="*/ 831813 w 6116407"/>
                  <a:gd name="connsiteY1" fmla="*/ 1652703 h 2304635"/>
                  <a:gd name="connsiteX2" fmla="*/ 2126834 w 6116407"/>
                  <a:gd name="connsiteY2" fmla="*/ 239539 h 2304635"/>
                  <a:gd name="connsiteX3" fmla="*/ 2777782 w 6116407"/>
                  <a:gd name="connsiteY3" fmla="*/ 24793 h 2304635"/>
                  <a:gd name="connsiteX4" fmla="*/ 3477544 w 6116407"/>
                  <a:gd name="connsiteY4" fmla="*/ 509703 h 2304635"/>
                  <a:gd name="connsiteX5" fmla="*/ 4052346 w 6116407"/>
                  <a:gd name="connsiteY5" fmla="*/ 1140085 h 2304635"/>
                  <a:gd name="connsiteX6" fmla="*/ 4648904 w 6116407"/>
                  <a:gd name="connsiteY6" fmla="*/ 1770466 h 2304635"/>
                  <a:gd name="connsiteX7" fmla="*/ 5507343 w 6116407"/>
                  <a:gd name="connsiteY7" fmla="*/ 2193030 h 2304635"/>
                  <a:gd name="connsiteX8" fmla="*/ 6089343 w 6116407"/>
                  <a:gd name="connsiteY8" fmla="*/ 2296939 h 2304635"/>
                  <a:gd name="connsiteX9" fmla="*/ 6026997 w 6116407"/>
                  <a:gd name="connsiteY9" fmla="*/ 2296939 h 2304635"/>
                  <a:gd name="connsiteX0" fmla="*/ 0 w 6116407"/>
                  <a:gd name="connsiteY0" fmla="*/ 1874376 h 2304635"/>
                  <a:gd name="connsiteX1" fmla="*/ 831813 w 6116407"/>
                  <a:gd name="connsiteY1" fmla="*/ 1652703 h 2304635"/>
                  <a:gd name="connsiteX2" fmla="*/ 2126834 w 6116407"/>
                  <a:gd name="connsiteY2" fmla="*/ 239539 h 2304635"/>
                  <a:gd name="connsiteX3" fmla="*/ 2777782 w 6116407"/>
                  <a:gd name="connsiteY3" fmla="*/ 24793 h 2304635"/>
                  <a:gd name="connsiteX4" fmla="*/ 3477544 w 6116407"/>
                  <a:gd name="connsiteY4" fmla="*/ 509703 h 2304635"/>
                  <a:gd name="connsiteX5" fmla="*/ 4052346 w 6116407"/>
                  <a:gd name="connsiteY5" fmla="*/ 1140085 h 2304635"/>
                  <a:gd name="connsiteX6" fmla="*/ 4648904 w 6116407"/>
                  <a:gd name="connsiteY6" fmla="*/ 1770466 h 2304635"/>
                  <a:gd name="connsiteX7" fmla="*/ 5507343 w 6116407"/>
                  <a:gd name="connsiteY7" fmla="*/ 2193030 h 2304635"/>
                  <a:gd name="connsiteX8" fmla="*/ 6089343 w 6116407"/>
                  <a:gd name="connsiteY8" fmla="*/ 2296939 h 2304635"/>
                  <a:gd name="connsiteX9" fmla="*/ 6026997 w 6116407"/>
                  <a:gd name="connsiteY9" fmla="*/ 2296939 h 2304635"/>
                  <a:gd name="connsiteX0" fmla="*/ 0 w 6116407"/>
                  <a:gd name="connsiteY0" fmla="*/ 1873468 h 2303727"/>
                  <a:gd name="connsiteX1" fmla="*/ 838686 w 6116407"/>
                  <a:gd name="connsiteY1" fmla="*/ 1624086 h 2303727"/>
                  <a:gd name="connsiteX2" fmla="*/ 2126834 w 6116407"/>
                  <a:gd name="connsiteY2" fmla="*/ 238631 h 2303727"/>
                  <a:gd name="connsiteX3" fmla="*/ 2777782 w 6116407"/>
                  <a:gd name="connsiteY3" fmla="*/ 23885 h 2303727"/>
                  <a:gd name="connsiteX4" fmla="*/ 3477544 w 6116407"/>
                  <a:gd name="connsiteY4" fmla="*/ 508795 h 2303727"/>
                  <a:gd name="connsiteX5" fmla="*/ 4052346 w 6116407"/>
                  <a:gd name="connsiteY5" fmla="*/ 1139177 h 2303727"/>
                  <a:gd name="connsiteX6" fmla="*/ 4648904 w 6116407"/>
                  <a:gd name="connsiteY6" fmla="*/ 1769558 h 2303727"/>
                  <a:gd name="connsiteX7" fmla="*/ 5507343 w 6116407"/>
                  <a:gd name="connsiteY7" fmla="*/ 2192122 h 2303727"/>
                  <a:gd name="connsiteX8" fmla="*/ 6089343 w 6116407"/>
                  <a:gd name="connsiteY8" fmla="*/ 2296031 h 2303727"/>
                  <a:gd name="connsiteX9" fmla="*/ 6026997 w 6116407"/>
                  <a:gd name="connsiteY9" fmla="*/ 2296031 h 2303727"/>
                  <a:gd name="connsiteX0" fmla="*/ 0 w 6116407"/>
                  <a:gd name="connsiteY0" fmla="*/ 1873468 h 2303727"/>
                  <a:gd name="connsiteX1" fmla="*/ 838686 w 6116407"/>
                  <a:gd name="connsiteY1" fmla="*/ 1624086 h 2303727"/>
                  <a:gd name="connsiteX2" fmla="*/ 2126834 w 6116407"/>
                  <a:gd name="connsiteY2" fmla="*/ 238631 h 2303727"/>
                  <a:gd name="connsiteX3" fmla="*/ 2777782 w 6116407"/>
                  <a:gd name="connsiteY3" fmla="*/ 23885 h 2303727"/>
                  <a:gd name="connsiteX4" fmla="*/ 3477544 w 6116407"/>
                  <a:gd name="connsiteY4" fmla="*/ 508795 h 2303727"/>
                  <a:gd name="connsiteX5" fmla="*/ 4052346 w 6116407"/>
                  <a:gd name="connsiteY5" fmla="*/ 1139177 h 2303727"/>
                  <a:gd name="connsiteX6" fmla="*/ 4648904 w 6116407"/>
                  <a:gd name="connsiteY6" fmla="*/ 1769558 h 2303727"/>
                  <a:gd name="connsiteX7" fmla="*/ 5507343 w 6116407"/>
                  <a:gd name="connsiteY7" fmla="*/ 2192122 h 2303727"/>
                  <a:gd name="connsiteX8" fmla="*/ 6089343 w 6116407"/>
                  <a:gd name="connsiteY8" fmla="*/ 2296031 h 2303727"/>
                  <a:gd name="connsiteX9" fmla="*/ 6026997 w 6116407"/>
                  <a:gd name="connsiteY9" fmla="*/ 2296031 h 2303727"/>
                  <a:gd name="connsiteX0" fmla="*/ 0 w 6102660"/>
                  <a:gd name="connsiteY0" fmla="*/ 1859614 h 2303727"/>
                  <a:gd name="connsiteX1" fmla="*/ 824939 w 6102660"/>
                  <a:gd name="connsiteY1" fmla="*/ 1624086 h 2303727"/>
                  <a:gd name="connsiteX2" fmla="*/ 2113087 w 6102660"/>
                  <a:gd name="connsiteY2" fmla="*/ 238631 h 2303727"/>
                  <a:gd name="connsiteX3" fmla="*/ 2764035 w 6102660"/>
                  <a:gd name="connsiteY3" fmla="*/ 23885 h 2303727"/>
                  <a:gd name="connsiteX4" fmla="*/ 3463797 w 6102660"/>
                  <a:gd name="connsiteY4" fmla="*/ 508795 h 2303727"/>
                  <a:gd name="connsiteX5" fmla="*/ 4038599 w 6102660"/>
                  <a:gd name="connsiteY5" fmla="*/ 1139177 h 2303727"/>
                  <a:gd name="connsiteX6" fmla="*/ 4635157 w 6102660"/>
                  <a:gd name="connsiteY6" fmla="*/ 1769558 h 2303727"/>
                  <a:gd name="connsiteX7" fmla="*/ 5493596 w 6102660"/>
                  <a:gd name="connsiteY7" fmla="*/ 2192122 h 2303727"/>
                  <a:gd name="connsiteX8" fmla="*/ 6075596 w 6102660"/>
                  <a:gd name="connsiteY8" fmla="*/ 2296031 h 2303727"/>
                  <a:gd name="connsiteX9" fmla="*/ 6013250 w 6102660"/>
                  <a:gd name="connsiteY9" fmla="*/ 2296031 h 2303727"/>
                  <a:gd name="connsiteX0" fmla="*/ 0 w 6102660"/>
                  <a:gd name="connsiteY0" fmla="*/ 1859614 h 2303727"/>
                  <a:gd name="connsiteX1" fmla="*/ 824939 w 6102660"/>
                  <a:gd name="connsiteY1" fmla="*/ 1624086 h 2303727"/>
                  <a:gd name="connsiteX2" fmla="*/ 2113087 w 6102660"/>
                  <a:gd name="connsiteY2" fmla="*/ 238631 h 2303727"/>
                  <a:gd name="connsiteX3" fmla="*/ 2764035 w 6102660"/>
                  <a:gd name="connsiteY3" fmla="*/ 23885 h 2303727"/>
                  <a:gd name="connsiteX4" fmla="*/ 3463797 w 6102660"/>
                  <a:gd name="connsiteY4" fmla="*/ 508795 h 2303727"/>
                  <a:gd name="connsiteX5" fmla="*/ 4038599 w 6102660"/>
                  <a:gd name="connsiteY5" fmla="*/ 1139177 h 2303727"/>
                  <a:gd name="connsiteX6" fmla="*/ 4635157 w 6102660"/>
                  <a:gd name="connsiteY6" fmla="*/ 1769558 h 2303727"/>
                  <a:gd name="connsiteX7" fmla="*/ 5493596 w 6102660"/>
                  <a:gd name="connsiteY7" fmla="*/ 2192122 h 2303727"/>
                  <a:gd name="connsiteX8" fmla="*/ 6075596 w 6102660"/>
                  <a:gd name="connsiteY8" fmla="*/ 2296031 h 2303727"/>
                  <a:gd name="connsiteX9" fmla="*/ 6013250 w 6102660"/>
                  <a:gd name="connsiteY9" fmla="*/ 2296031 h 2303727"/>
                  <a:gd name="connsiteX0" fmla="*/ 0 w 6102660"/>
                  <a:gd name="connsiteY0" fmla="*/ 1859614 h 2303727"/>
                  <a:gd name="connsiteX1" fmla="*/ 824939 w 6102660"/>
                  <a:gd name="connsiteY1" fmla="*/ 1624086 h 2303727"/>
                  <a:gd name="connsiteX2" fmla="*/ 2113087 w 6102660"/>
                  <a:gd name="connsiteY2" fmla="*/ 238631 h 2303727"/>
                  <a:gd name="connsiteX3" fmla="*/ 2764035 w 6102660"/>
                  <a:gd name="connsiteY3" fmla="*/ 23885 h 2303727"/>
                  <a:gd name="connsiteX4" fmla="*/ 3463797 w 6102660"/>
                  <a:gd name="connsiteY4" fmla="*/ 508795 h 2303727"/>
                  <a:gd name="connsiteX5" fmla="*/ 4038599 w 6102660"/>
                  <a:gd name="connsiteY5" fmla="*/ 1139177 h 2303727"/>
                  <a:gd name="connsiteX6" fmla="*/ 4635157 w 6102660"/>
                  <a:gd name="connsiteY6" fmla="*/ 1769558 h 2303727"/>
                  <a:gd name="connsiteX7" fmla="*/ 5493596 w 6102660"/>
                  <a:gd name="connsiteY7" fmla="*/ 2192122 h 2303727"/>
                  <a:gd name="connsiteX8" fmla="*/ 6075596 w 6102660"/>
                  <a:gd name="connsiteY8" fmla="*/ 2296031 h 2303727"/>
                  <a:gd name="connsiteX9" fmla="*/ 6013250 w 6102660"/>
                  <a:gd name="connsiteY9" fmla="*/ 2296031 h 2303727"/>
                  <a:gd name="connsiteX0" fmla="*/ 0 w 6102660"/>
                  <a:gd name="connsiteY0" fmla="*/ 1860292 h 2304405"/>
                  <a:gd name="connsiteX1" fmla="*/ 838686 w 6102660"/>
                  <a:gd name="connsiteY1" fmla="*/ 1645546 h 2304405"/>
                  <a:gd name="connsiteX2" fmla="*/ 2113087 w 6102660"/>
                  <a:gd name="connsiteY2" fmla="*/ 239309 h 2304405"/>
                  <a:gd name="connsiteX3" fmla="*/ 2764035 w 6102660"/>
                  <a:gd name="connsiteY3" fmla="*/ 24563 h 2304405"/>
                  <a:gd name="connsiteX4" fmla="*/ 3463797 w 6102660"/>
                  <a:gd name="connsiteY4" fmla="*/ 509473 h 2304405"/>
                  <a:gd name="connsiteX5" fmla="*/ 4038599 w 6102660"/>
                  <a:gd name="connsiteY5" fmla="*/ 1139855 h 2304405"/>
                  <a:gd name="connsiteX6" fmla="*/ 4635157 w 6102660"/>
                  <a:gd name="connsiteY6" fmla="*/ 1770236 h 2304405"/>
                  <a:gd name="connsiteX7" fmla="*/ 5493596 w 6102660"/>
                  <a:gd name="connsiteY7" fmla="*/ 2192800 h 2304405"/>
                  <a:gd name="connsiteX8" fmla="*/ 6075596 w 6102660"/>
                  <a:gd name="connsiteY8" fmla="*/ 2296709 h 2304405"/>
                  <a:gd name="connsiteX9" fmla="*/ 6013250 w 6102660"/>
                  <a:gd name="connsiteY9" fmla="*/ 2296709 h 2304405"/>
                  <a:gd name="connsiteX0" fmla="*/ 0 w 6102660"/>
                  <a:gd name="connsiteY0" fmla="*/ 1852894 h 2297007"/>
                  <a:gd name="connsiteX1" fmla="*/ 838686 w 6102660"/>
                  <a:gd name="connsiteY1" fmla="*/ 1638148 h 2297007"/>
                  <a:gd name="connsiteX2" fmla="*/ 2113087 w 6102660"/>
                  <a:gd name="connsiteY2" fmla="*/ 259620 h 2297007"/>
                  <a:gd name="connsiteX3" fmla="*/ 2764035 w 6102660"/>
                  <a:gd name="connsiteY3" fmla="*/ 17165 h 2297007"/>
                  <a:gd name="connsiteX4" fmla="*/ 3463797 w 6102660"/>
                  <a:gd name="connsiteY4" fmla="*/ 502075 h 2297007"/>
                  <a:gd name="connsiteX5" fmla="*/ 4038599 w 6102660"/>
                  <a:gd name="connsiteY5" fmla="*/ 1132457 h 2297007"/>
                  <a:gd name="connsiteX6" fmla="*/ 4635157 w 6102660"/>
                  <a:gd name="connsiteY6" fmla="*/ 1762838 h 2297007"/>
                  <a:gd name="connsiteX7" fmla="*/ 5493596 w 6102660"/>
                  <a:gd name="connsiteY7" fmla="*/ 2185402 h 2297007"/>
                  <a:gd name="connsiteX8" fmla="*/ 6075596 w 6102660"/>
                  <a:gd name="connsiteY8" fmla="*/ 2289311 h 2297007"/>
                  <a:gd name="connsiteX9" fmla="*/ 6013250 w 6102660"/>
                  <a:gd name="connsiteY9" fmla="*/ 2289311 h 2297007"/>
                  <a:gd name="connsiteX0" fmla="*/ 0 w 6102660"/>
                  <a:gd name="connsiteY0" fmla="*/ 1860292 h 2304405"/>
                  <a:gd name="connsiteX1" fmla="*/ 838686 w 6102660"/>
                  <a:gd name="connsiteY1" fmla="*/ 1645546 h 2304405"/>
                  <a:gd name="connsiteX2" fmla="*/ 2099341 w 6102660"/>
                  <a:gd name="connsiteY2" fmla="*/ 239309 h 2304405"/>
                  <a:gd name="connsiteX3" fmla="*/ 2764035 w 6102660"/>
                  <a:gd name="connsiteY3" fmla="*/ 24563 h 2304405"/>
                  <a:gd name="connsiteX4" fmla="*/ 3463797 w 6102660"/>
                  <a:gd name="connsiteY4" fmla="*/ 509473 h 2304405"/>
                  <a:gd name="connsiteX5" fmla="*/ 4038599 w 6102660"/>
                  <a:gd name="connsiteY5" fmla="*/ 1139855 h 2304405"/>
                  <a:gd name="connsiteX6" fmla="*/ 4635157 w 6102660"/>
                  <a:gd name="connsiteY6" fmla="*/ 1770236 h 2304405"/>
                  <a:gd name="connsiteX7" fmla="*/ 5493596 w 6102660"/>
                  <a:gd name="connsiteY7" fmla="*/ 2192800 h 2304405"/>
                  <a:gd name="connsiteX8" fmla="*/ 6075596 w 6102660"/>
                  <a:gd name="connsiteY8" fmla="*/ 2296709 h 2304405"/>
                  <a:gd name="connsiteX9" fmla="*/ 6013250 w 6102660"/>
                  <a:gd name="connsiteY9" fmla="*/ 2296709 h 2304405"/>
                  <a:gd name="connsiteX0" fmla="*/ 0 w 6102660"/>
                  <a:gd name="connsiteY0" fmla="*/ 1859838 h 2303951"/>
                  <a:gd name="connsiteX1" fmla="*/ 811194 w 6102660"/>
                  <a:gd name="connsiteY1" fmla="*/ 1631238 h 2303951"/>
                  <a:gd name="connsiteX2" fmla="*/ 2099341 w 6102660"/>
                  <a:gd name="connsiteY2" fmla="*/ 238855 h 2303951"/>
                  <a:gd name="connsiteX3" fmla="*/ 2764035 w 6102660"/>
                  <a:gd name="connsiteY3" fmla="*/ 24109 h 2303951"/>
                  <a:gd name="connsiteX4" fmla="*/ 3463797 w 6102660"/>
                  <a:gd name="connsiteY4" fmla="*/ 509019 h 2303951"/>
                  <a:gd name="connsiteX5" fmla="*/ 4038599 w 6102660"/>
                  <a:gd name="connsiteY5" fmla="*/ 1139401 h 2303951"/>
                  <a:gd name="connsiteX6" fmla="*/ 4635157 w 6102660"/>
                  <a:gd name="connsiteY6" fmla="*/ 1769782 h 2303951"/>
                  <a:gd name="connsiteX7" fmla="*/ 5493596 w 6102660"/>
                  <a:gd name="connsiteY7" fmla="*/ 2192346 h 2303951"/>
                  <a:gd name="connsiteX8" fmla="*/ 6075596 w 6102660"/>
                  <a:gd name="connsiteY8" fmla="*/ 2296255 h 2303951"/>
                  <a:gd name="connsiteX9" fmla="*/ 6013250 w 6102660"/>
                  <a:gd name="connsiteY9" fmla="*/ 2296255 h 2303951"/>
                  <a:gd name="connsiteX0" fmla="*/ 0 w 6102660"/>
                  <a:gd name="connsiteY0" fmla="*/ 1859838 h 2303951"/>
                  <a:gd name="connsiteX1" fmla="*/ 811194 w 6102660"/>
                  <a:gd name="connsiteY1" fmla="*/ 1631238 h 2303951"/>
                  <a:gd name="connsiteX2" fmla="*/ 2099341 w 6102660"/>
                  <a:gd name="connsiteY2" fmla="*/ 238855 h 2303951"/>
                  <a:gd name="connsiteX3" fmla="*/ 2764035 w 6102660"/>
                  <a:gd name="connsiteY3" fmla="*/ 24109 h 2303951"/>
                  <a:gd name="connsiteX4" fmla="*/ 3463797 w 6102660"/>
                  <a:gd name="connsiteY4" fmla="*/ 509019 h 2303951"/>
                  <a:gd name="connsiteX5" fmla="*/ 4038599 w 6102660"/>
                  <a:gd name="connsiteY5" fmla="*/ 1139401 h 2303951"/>
                  <a:gd name="connsiteX6" fmla="*/ 4635157 w 6102660"/>
                  <a:gd name="connsiteY6" fmla="*/ 1769782 h 2303951"/>
                  <a:gd name="connsiteX7" fmla="*/ 5493596 w 6102660"/>
                  <a:gd name="connsiteY7" fmla="*/ 2192346 h 2303951"/>
                  <a:gd name="connsiteX8" fmla="*/ 6075596 w 6102660"/>
                  <a:gd name="connsiteY8" fmla="*/ 2296255 h 2303951"/>
                  <a:gd name="connsiteX9" fmla="*/ 6013250 w 6102660"/>
                  <a:gd name="connsiteY9" fmla="*/ 2296255 h 2303951"/>
                  <a:gd name="connsiteX0" fmla="*/ 0 w 6102660"/>
                  <a:gd name="connsiteY0" fmla="*/ 1860292 h 2304405"/>
                  <a:gd name="connsiteX1" fmla="*/ 845560 w 6102660"/>
                  <a:gd name="connsiteY1" fmla="*/ 1645547 h 2304405"/>
                  <a:gd name="connsiteX2" fmla="*/ 2099341 w 6102660"/>
                  <a:gd name="connsiteY2" fmla="*/ 239309 h 2304405"/>
                  <a:gd name="connsiteX3" fmla="*/ 2764035 w 6102660"/>
                  <a:gd name="connsiteY3" fmla="*/ 24563 h 2304405"/>
                  <a:gd name="connsiteX4" fmla="*/ 3463797 w 6102660"/>
                  <a:gd name="connsiteY4" fmla="*/ 509473 h 2304405"/>
                  <a:gd name="connsiteX5" fmla="*/ 4038599 w 6102660"/>
                  <a:gd name="connsiteY5" fmla="*/ 1139855 h 2304405"/>
                  <a:gd name="connsiteX6" fmla="*/ 4635157 w 6102660"/>
                  <a:gd name="connsiteY6" fmla="*/ 1770236 h 2304405"/>
                  <a:gd name="connsiteX7" fmla="*/ 5493596 w 6102660"/>
                  <a:gd name="connsiteY7" fmla="*/ 2192800 h 2304405"/>
                  <a:gd name="connsiteX8" fmla="*/ 6075596 w 6102660"/>
                  <a:gd name="connsiteY8" fmla="*/ 2296709 h 2304405"/>
                  <a:gd name="connsiteX9" fmla="*/ 6013250 w 6102660"/>
                  <a:gd name="connsiteY9" fmla="*/ 2296709 h 2304405"/>
                  <a:gd name="connsiteX0" fmla="*/ 0 w 6102660"/>
                  <a:gd name="connsiteY0" fmla="*/ 1860292 h 2304405"/>
                  <a:gd name="connsiteX1" fmla="*/ 845560 w 6102660"/>
                  <a:gd name="connsiteY1" fmla="*/ 1645547 h 2304405"/>
                  <a:gd name="connsiteX2" fmla="*/ 2099341 w 6102660"/>
                  <a:gd name="connsiteY2" fmla="*/ 239309 h 2304405"/>
                  <a:gd name="connsiteX3" fmla="*/ 2764035 w 6102660"/>
                  <a:gd name="connsiteY3" fmla="*/ 24563 h 2304405"/>
                  <a:gd name="connsiteX4" fmla="*/ 3463797 w 6102660"/>
                  <a:gd name="connsiteY4" fmla="*/ 509473 h 2304405"/>
                  <a:gd name="connsiteX5" fmla="*/ 4038599 w 6102660"/>
                  <a:gd name="connsiteY5" fmla="*/ 1139855 h 2304405"/>
                  <a:gd name="connsiteX6" fmla="*/ 4635157 w 6102660"/>
                  <a:gd name="connsiteY6" fmla="*/ 1770236 h 2304405"/>
                  <a:gd name="connsiteX7" fmla="*/ 5493596 w 6102660"/>
                  <a:gd name="connsiteY7" fmla="*/ 2192800 h 2304405"/>
                  <a:gd name="connsiteX8" fmla="*/ 6075596 w 6102660"/>
                  <a:gd name="connsiteY8" fmla="*/ 2296709 h 2304405"/>
                  <a:gd name="connsiteX9" fmla="*/ 6013250 w 6102660"/>
                  <a:gd name="connsiteY9" fmla="*/ 2296709 h 2304405"/>
                  <a:gd name="connsiteX0" fmla="*/ 0 w 6102660"/>
                  <a:gd name="connsiteY0" fmla="*/ 1859614 h 2303727"/>
                  <a:gd name="connsiteX1" fmla="*/ 845560 w 6102660"/>
                  <a:gd name="connsiteY1" fmla="*/ 1624088 h 2303727"/>
                  <a:gd name="connsiteX2" fmla="*/ 2099341 w 6102660"/>
                  <a:gd name="connsiteY2" fmla="*/ 238631 h 2303727"/>
                  <a:gd name="connsiteX3" fmla="*/ 2764035 w 6102660"/>
                  <a:gd name="connsiteY3" fmla="*/ 23885 h 2303727"/>
                  <a:gd name="connsiteX4" fmla="*/ 3463797 w 6102660"/>
                  <a:gd name="connsiteY4" fmla="*/ 508795 h 2303727"/>
                  <a:gd name="connsiteX5" fmla="*/ 4038599 w 6102660"/>
                  <a:gd name="connsiteY5" fmla="*/ 1139177 h 2303727"/>
                  <a:gd name="connsiteX6" fmla="*/ 4635157 w 6102660"/>
                  <a:gd name="connsiteY6" fmla="*/ 1769558 h 2303727"/>
                  <a:gd name="connsiteX7" fmla="*/ 5493596 w 6102660"/>
                  <a:gd name="connsiteY7" fmla="*/ 2192122 h 2303727"/>
                  <a:gd name="connsiteX8" fmla="*/ 6075596 w 6102660"/>
                  <a:gd name="connsiteY8" fmla="*/ 2296031 h 2303727"/>
                  <a:gd name="connsiteX9" fmla="*/ 6013250 w 6102660"/>
                  <a:gd name="connsiteY9" fmla="*/ 2296031 h 2303727"/>
                  <a:gd name="connsiteX0" fmla="*/ 0 w 6102660"/>
                  <a:gd name="connsiteY0" fmla="*/ 1854025 h 2298138"/>
                  <a:gd name="connsiteX1" fmla="*/ 845560 w 6102660"/>
                  <a:gd name="connsiteY1" fmla="*/ 1618499 h 2298138"/>
                  <a:gd name="connsiteX2" fmla="*/ 2126833 w 6102660"/>
                  <a:gd name="connsiteY2" fmla="*/ 253823 h 2298138"/>
                  <a:gd name="connsiteX3" fmla="*/ 2764035 w 6102660"/>
                  <a:gd name="connsiteY3" fmla="*/ 18296 h 2298138"/>
                  <a:gd name="connsiteX4" fmla="*/ 3463797 w 6102660"/>
                  <a:gd name="connsiteY4" fmla="*/ 503206 h 2298138"/>
                  <a:gd name="connsiteX5" fmla="*/ 4038599 w 6102660"/>
                  <a:gd name="connsiteY5" fmla="*/ 1133588 h 2298138"/>
                  <a:gd name="connsiteX6" fmla="*/ 4635157 w 6102660"/>
                  <a:gd name="connsiteY6" fmla="*/ 1763969 h 2298138"/>
                  <a:gd name="connsiteX7" fmla="*/ 5493596 w 6102660"/>
                  <a:gd name="connsiteY7" fmla="*/ 2186533 h 2298138"/>
                  <a:gd name="connsiteX8" fmla="*/ 6075596 w 6102660"/>
                  <a:gd name="connsiteY8" fmla="*/ 2290442 h 2298138"/>
                  <a:gd name="connsiteX9" fmla="*/ 6013250 w 6102660"/>
                  <a:gd name="connsiteY9" fmla="*/ 2290442 h 2298138"/>
                  <a:gd name="connsiteX0" fmla="*/ 0 w 6102660"/>
                  <a:gd name="connsiteY0" fmla="*/ 1849480 h 2293593"/>
                  <a:gd name="connsiteX1" fmla="*/ 845560 w 6102660"/>
                  <a:gd name="connsiteY1" fmla="*/ 1613954 h 2293593"/>
                  <a:gd name="connsiteX2" fmla="*/ 2078721 w 6102660"/>
                  <a:gd name="connsiteY2" fmla="*/ 270060 h 2293593"/>
                  <a:gd name="connsiteX3" fmla="*/ 2764035 w 6102660"/>
                  <a:gd name="connsiteY3" fmla="*/ 13751 h 2293593"/>
                  <a:gd name="connsiteX4" fmla="*/ 3463797 w 6102660"/>
                  <a:gd name="connsiteY4" fmla="*/ 498661 h 2293593"/>
                  <a:gd name="connsiteX5" fmla="*/ 4038599 w 6102660"/>
                  <a:gd name="connsiteY5" fmla="*/ 1129043 h 2293593"/>
                  <a:gd name="connsiteX6" fmla="*/ 4635157 w 6102660"/>
                  <a:gd name="connsiteY6" fmla="*/ 1759424 h 2293593"/>
                  <a:gd name="connsiteX7" fmla="*/ 5493596 w 6102660"/>
                  <a:gd name="connsiteY7" fmla="*/ 2181988 h 2293593"/>
                  <a:gd name="connsiteX8" fmla="*/ 6075596 w 6102660"/>
                  <a:gd name="connsiteY8" fmla="*/ 2285897 h 2293593"/>
                  <a:gd name="connsiteX9" fmla="*/ 6013250 w 6102660"/>
                  <a:gd name="connsiteY9" fmla="*/ 2285897 h 2293593"/>
                  <a:gd name="connsiteX0" fmla="*/ 0 w 6102660"/>
                  <a:gd name="connsiteY0" fmla="*/ 1848181 h 2292294"/>
                  <a:gd name="connsiteX1" fmla="*/ 845560 w 6102660"/>
                  <a:gd name="connsiteY1" fmla="*/ 1612655 h 2292294"/>
                  <a:gd name="connsiteX2" fmla="*/ 2058102 w 6102660"/>
                  <a:gd name="connsiteY2" fmla="*/ 275688 h 2292294"/>
                  <a:gd name="connsiteX3" fmla="*/ 2764035 w 6102660"/>
                  <a:gd name="connsiteY3" fmla="*/ 12452 h 2292294"/>
                  <a:gd name="connsiteX4" fmla="*/ 3463797 w 6102660"/>
                  <a:gd name="connsiteY4" fmla="*/ 497362 h 2292294"/>
                  <a:gd name="connsiteX5" fmla="*/ 4038599 w 6102660"/>
                  <a:gd name="connsiteY5" fmla="*/ 1127744 h 2292294"/>
                  <a:gd name="connsiteX6" fmla="*/ 4635157 w 6102660"/>
                  <a:gd name="connsiteY6" fmla="*/ 1758125 h 2292294"/>
                  <a:gd name="connsiteX7" fmla="*/ 5493596 w 6102660"/>
                  <a:gd name="connsiteY7" fmla="*/ 2180689 h 2292294"/>
                  <a:gd name="connsiteX8" fmla="*/ 6075596 w 6102660"/>
                  <a:gd name="connsiteY8" fmla="*/ 2284598 h 2292294"/>
                  <a:gd name="connsiteX9" fmla="*/ 6013250 w 6102660"/>
                  <a:gd name="connsiteY9" fmla="*/ 2284598 h 2292294"/>
                  <a:gd name="connsiteX0" fmla="*/ 0 w 6102660"/>
                  <a:gd name="connsiteY0" fmla="*/ 1847592 h 2291705"/>
                  <a:gd name="connsiteX1" fmla="*/ 859306 w 6102660"/>
                  <a:gd name="connsiteY1" fmla="*/ 1577430 h 2291705"/>
                  <a:gd name="connsiteX2" fmla="*/ 2058102 w 6102660"/>
                  <a:gd name="connsiteY2" fmla="*/ 275099 h 2291705"/>
                  <a:gd name="connsiteX3" fmla="*/ 2764035 w 6102660"/>
                  <a:gd name="connsiteY3" fmla="*/ 11863 h 2291705"/>
                  <a:gd name="connsiteX4" fmla="*/ 3463797 w 6102660"/>
                  <a:gd name="connsiteY4" fmla="*/ 496773 h 2291705"/>
                  <a:gd name="connsiteX5" fmla="*/ 4038599 w 6102660"/>
                  <a:gd name="connsiteY5" fmla="*/ 1127155 h 2291705"/>
                  <a:gd name="connsiteX6" fmla="*/ 4635157 w 6102660"/>
                  <a:gd name="connsiteY6" fmla="*/ 1757536 h 2291705"/>
                  <a:gd name="connsiteX7" fmla="*/ 5493596 w 6102660"/>
                  <a:gd name="connsiteY7" fmla="*/ 2180100 h 2291705"/>
                  <a:gd name="connsiteX8" fmla="*/ 6075596 w 6102660"/>
                  <a:gd name="connsiteY8" fmla="*/ 2284009 h 2291705"/>
                  <a:gd name="connsiteX9" fmla="*/ 6013250 w 6102660"/>
                  <a:gd name="connsiteY9" fmla="*/ 2284009 h 2291705"/>
                  <a:gd name="connsiteX0" fmla="*/ 0 w 6102660"/>
                  <a:gd name="connsiteY0" fmla="*/ 1847592 h 2291705"/>
                  <a:gd name="connsiteX1" fmla="*/ 859306 w 6102660"/>
                  <a:gd name="connsiteY1" fmla="*/ 1577430 h 2291705"/>
                  <a:gd name="connsiteX2" fmla="*/ 2058102 w 6102660"/>
                  <a:gd name="connsiteY2" fmla="*/ 275099 h 2291705"/>
                  <a:gd name="connsiteX3" fmla="*/ 2764035 w 6102660"/>
                  <a:gd name="connsiteY3" fmla="*/ 11863 h 2291705"/>
                  <a:gd name="connsiteX4" fmla="*/ 3463797 w 6102660"/>
                  <a:gd name="connsiteY4" fmla="*/ 496773 h 2291705"/>
                  <a:gd name="connsiteX5" fmla="*/ 4038599 w 6102660"/>
                  <a:gd name="connsiteY5" fmla="*/ 1127155 h 2291705"/>
                  <a:gd name="connsiteX6" fmla="*/ 4635157 w 6102660"/>
                  <a:gd name="connsiteY6" fmla="*/ 1757536 h 2291705"/>
                  <a:gd name="connsiteX7" fmla="*/ 5493596 w 6102660"/>
                  <a:gd name="connsiteY7" fmla="*/ 2180100 h 2291705"/>
                  <a:gd name="connsiteX8" fmla="*/ 6075596 w 6102660"/>
                  <a:gd name="connsiteY8" fmla="*/ 2284009 h 2291705"/>
                  <a:gd name="connsiteX9" fmla="*/ 6013250 w 6102660"/>
                  <a:gd name="connsiteY9" fmla="*/ 2284009 h 2291705"/>
                  <a:gd name="connsiteX0" fmla="*/ 0 w 6102660"/>
                  <a:gd name="connsiteY0" fmla="*/ 1845402 h 2289515"/>
                  <a:gd name="connsiteX1" fmla="*/ 859306 w 6102660"/>
                  <a:gd name="connsiteY1" fmla="*/ 1575240 h 2289515"/>
                  <a:gd name="connsiteX2" fmla="*/ 2071847 w 6102660"/>
                  <a:gd name="connsiteY2" fmla="*/ 286763 h 2289515"/>
                  <a:gd name="connsiteX3" fmla="*/ 2764035 w 6102660"/>
                  <a:gd name="connsiteY3" fmla="*/ 9673 h 2289515"/>
                  <a:gd name="connsiteX4" fmla="*/ 3463797 w 6102660"/>
                  <a:gd name="connsiteY4" fmla="*/ 494583 h 2289515"/>
                  <a:gd name="connsiteX5" fmla="*/ 4038599 w 6102660"/>
                  <a:gd name="connsiteY5" fmla="*/ 1124965 h 2289515"/>
                  <a:gd name="connsiteX6" fmla="*/ 4635157 w 6102660"/>
                  <a:gd name="connsiteY6" fmla="*/ 1755346 h 2289515"/>
                  <a:gd name="connsiteX7" fmla="*/ 5493596 w 6102660"/>
                  <a:gd name="connsiteY7" fmla="*/ 2177910 h 2289515"/>
                  <a:gd name="connsiteX8" fmla="*/ 6075596 w 6102660"/>
                  <a:gd name="connsiteY8" fmla="*/ 2281819 h 2289515"/>
                  <a:gd name="connsiteX9" fmla="*/ 6013250 w 6102660"/>
                  <a:gd name="connsiteY9" fmla="*/ 2281819 h 2289515"/>
                  <a:gd name="connsiteX0" fmla="*/ 0 w 6102660"/>
                  <a:gd name="connsiteY0" fmla="*/ 1850166 h 2294279"/>
                  <a:gd name="connsiteX1" fmla="*/ 859306 w 6102660"/>
                  <a:gd name="connsiteY1" fmla="*/ 1580004 h 2294279"/>
                  <a:gd name="connsiteX2" fmla="*/ 2071847 w 6102660"/>
                  <a:gd name="connsiteY2" fmla="*/ 263817 h 2294279"/>
                  <a:gd name="connsiteX3" fmla="*/ 2764035 w 6102660"/>
                  <a:gd name="connsiteY3" fmla="*/ 14437 h 2294279"/>
                  <a:gd name="connsiteX4" fmla="*/ 3463797 w 6102660"/>
                  <a:gd name="connsiteY4" fmla="*/ 499347 h 2294279"/>
                  <a:gd name="connsiteX5" fmla="*/ 4038599 w 6102660"/>
                  <a:gd name="connsiteY5" fmla="*/ 1129729 h 2294279"/>
                  <a:gd name="connsiteX6" fmla="*/ 4635157 w 6102660"/>
                  <a:gd name="connsiteY6" fmla="*/ 1760110 h 2294279"/>
                  <a:gd name="connsiteX7" fmla="*/ 5493596 w 6102660"/>
                  <a:gd name="connsiteY7" fmla="*/ 2182674 h 2294279"/>
                  <a:gd name="connsiteX8" fmla="*/ 6075596 w 6102660"/>
                  <a:gd name="connsiteY8" fmla="*/ 2286583 h 2294279"/>
                  <a:gd name="connsiteX9" fmla="*/ 6013250 w 6102660"/>
                  <a:gd name="connsiteY9" fmla="*/ 2286583 h 2294279"/>
                  <a:gd name="connsiteX0" fmla="*/ 0 w 6102660"/>
                  <a:gd name="connsiteY0" fmla="*/ 1855169 h 2299282"/>
                  <a:gd name="connsiteX1" fmla="*/ 859306 w 6102660"/>
                  <a:gd name="connsiteY1" fmla="*/ 1585007 h 2299282"/>
                  <a:gd name="connsiteX2" fmla="*/ 2071847 w 6102660"/>
                  <a:gd name="connsiteY2" fmla="*/ 268820 h 2299282"/>
                  <a:gd name="connsiteX3" fmla="*/ 2764035 w 6102660"/>
                  <a:gd name="connsiteY3" fmla="*/ 19440 h 2299282"/>
                  <a:gd name="connsiteX4" fmla="*/ 3463797 w 6102660"/>
                  <a:gd name="connsiteY4" fmla="*/ 504350 h 2299282"/>
                  <a:gd name="connsiteX5" fmla="*/ 4038599 w 6102660"/>
                  <a:gd name="connsiteY5" fmla="*/ 1134732 h 2299282"/>
                  <a:gd name="connsiteX6" fmla="*/ 4635157 w 6102660"/>
                  <a:gd name="connsiteY6" fmla="*/ 1765113 h 2299282"/>
                  <a:gd name="connsiteX7" fmla="*/ 5493596 w 6102660"/>
                  <a:gd name="connsiteY7" fmla="*/ 2187677 h 2299282"/>
                  <a:gd name="connsiteX8" fmla="*/ 6075596 w 6102660"/>
                  <a:gd name="connsiteY8" fmla="*/ 2291586 h 2299282"/>
                  <a:gd name="connsiteX9" fmla="*/ 6013250 w 6102660"/>
                  <a:gd name="connsiteY9" fmla="*/ 2291586 h 2299282"/>
                  <a:gd name="connsiteX0" fmla="*/ 0 w 6102660"/>
                  <a:gd name="connsiteY0" fmla="*/ 1855169 h 2299282"/>
                  <a:gd name="connsiteX1" fmla="*/ 453621 w 6102660"/>
                  <a:gd name="connsiteY1" fmla="*/ 1785893 h 2299282"/>
                  <a:gd name="connsiteX2" fmla="*/ 859306 w 6102660"/>
                  <a:gd name="connsiteY2" fmla="*/ 1585007 h 2299282"/>
                  <a:gd name="connsiteX3" fmla="*/ 2071847 w 6102660"/>
                  <a:gd name="connsiteY3" fmla="*/ 268820 h 2299282"/>
                  <a:gd name="connsiteX4" fmla="*/ 2764035 w 6102660"/>
                  <a:gd name="connsiteY4" fmla="*/ 19440 h 2299282"/>
                  <a:gd name="connsiteX5" fmla="*/ 3463797 w 6102660"/>
                  <a:gd name="connsiteY5" fmla="*/ 504350 h 2299282"/>
                  <a:gd name="connsiteX6" fmla="*/ 4038599 w 6102660"/>
                  <a:gd name="connsiteY6" fmla="*/ 1134732 h 2299282"/>
                  <a:gd name="connsiteX7" fmla="*/ 4635157 w 6102660"/>
                  <a:gd name="connsiteY7" fmla="*/ 1765113 h 2299282"/>
                  <a:gd name="connsiteX8" fmla="*/ 5493596 w 6102660"/>
                  <a:gd name="connsiteY8" fmla="*/ 2187677 h 2299282"/>
                  <a:gd name="connsiteX9" fmla="*/ 6075596 w 6102660"/>
                  <a:gd name="connsiteY9" fmla="*/ 2291586 h 2299282"/>
                  <a:gd name="connsiteX10" fmla="*/ 6013250 w 6102660"/>
                  <a:gd name="connsiteY10" fmla="*/ 2291586 h 2299282"/>
                  <a:gd name="connsiteX0" fmla="*/ 0 w 6102660"/>
                  <a:gd name="connsiteY0" fmla="*/ 1855169 h 2299282"/>
                  <a:gd name="connsiteX1" fmla="*/ 474240 w 6102660"/>
                  <a:gd name="connsiteY1" fmla="*/ 1827456 h 2299282"/>
                  <a:gd name="connsiteX2" fmla="*/ 859306 w 6102660"/>
                  <a:gd name="connsiteY2" fmla="*/ 1585007 h 2299282"/>
                  <a:gd name="connsiteX3" fmla="*/ 2071847 w 6102660"/>
                  <a:gd name="connsiteY3" fmla="*/ 268820 h 2299282"/>
                  <a:gd name="connsiteX4" fmla="*/ 2764035 w 6102660"/>
                  <a:gd name="connsiteY4" fmla="*/ 19440 h 2299282"/>
                  <a:gd name="connsiteX5" fmla="*/ 3463797 w 6102660"/>
                  <a:gd name="connsiteY5" fmla="*/ 504350 h 2299282"/>
                  <a:gd name="connsiteX6" fmla="*/ 4038599 w 6102660"/>
                  <a:gd name="connsiteY6" fmla="*/ 1134732 h 2299282"/>
                  <a:gd name="connsiteX7" fmla="*/ 4635157 w 6102660"/>
                  <a:gd name="connsiteY7" fmla="*/ 1765113 h 2299282"/>
                  <a:gd name="connsiteX8" fmla="*/ 5493596 w 6102660"/>
                  <a:gd name="connsiteY8" fmla="*/ 2187677 h 2299282"/>
                  <a:gd name="connsiteX9" fmla="*/ 6075596 w 6102660"/>
                  <a:gd name="connsiteY9" fmla="*/ 2291586 h 2299282"/>
                  <a:gd name="connsiteX10" fmla="*/ 6013250 w 6102660"/>
                  <a:gd name="connsiteY10" fmla="*/ 2291586 h 2299282"/>
                  <a:gd name="connsiteX0" fmla="*/ 0 w 6137025"/>
                  <a:gd name="connsiteY0" fmla="*/ 1862096 h 2299282"/>
                  <a:gd name="connsiteX1" fmla="*/ 508605 w 6137025"/>
                  <a:gd name="connsiteY1" fmla="*/ 1827456 h 2299282"/>
                  <a:gd name="connsiteX2" fmla="*/ 893671 w 6137025"/>
                  <a:gd name="connsiteY2" fmla="*/ 1585007 h 2299282"/>
                  <a:gd name="connsiteX3" fmla="*/ 2106212 w 6137025"/>
                  <a:gd name="connsiteY3" fmla="*/ 268820 h 2299282"/>
                  <a:gd name="connsiteX4" fmla="*/ 2798400 w 6137025"/>
                  <a:gd name="connsiteY4" fmla="*/ 19440 h 2299282"/>
                  <a:gd name="connsiteX5" fmla="*/ 3498162 w 6137025"/>
                  <a:gd name="connsiteY5" fmla="*/ 504350 h 2299282"/>
                  <a:gd name="connsiteX6" fmla="*/ 4072964 w 6137025"/>
                  <a:gd name="connsiteY6" fmla="*/ 1134732 h 2299282"/>
                  <a:gd name="connsiteX7" fmla="*/ 4669522 w 6137025"/>
                  <a:gd name="connsiteY7" fmla="*/ 1765113 h 2299282"/>
                  <a:gd name="connsiteX8" fmla="*/ 5527961 w 6137025"/>
                  <a:gd name="connsiteY8" fmla="*/ 2187677 h 2299282"/>
                  <a:gd name="connsiteX9" fmla="*/ 6109961 w 6137025"/>
                  <a:gd name="connsiteY9" fmla="*/ 2291586 h 2299282"/>
                  <a:gd name="connsiteX10" fmla="*/ 6047615 w 6137025"/>
                  <a:gd name="connsiteY10" fmla="*/ 2291586 h 2299282"/>
                  <a:gd name="connsiteX0" fmla="*/ 0 w 6137025"/>
                  <a:gd name="connsiteY0" fmla="*/ 1862096 h 2299282"/>
                  <a:gd name="connsiteX1" fmla="*/ 508605 w 6137025"/>
                  <a:gd name="connsiteY1" fmla="*/ 1827456 h 2299282"/>
                  <a:gd name="connsiteX2" fmla="*/ 893671 w 6137025"/>
                  <a:gd name="connsiteY2" fmla="*/ 1585007 h 2299282"/>
                  <a:gd name="connsiteX3" fmla="*/ 2106212 w 6137025"/>
                  <a:gd name="connsiteY3" fmla="*/ 268820 h 2299282"/>
                  <a:gd name="connsiteX4" fmla="*/ 2798400 w 6137025"/>
                  <a:gd name="connsiteY4" fmla="*/ 19440 h 2299282"/>
                  <a:gd name="connsiteX5" fmla="*/ 3498162 w 6137025"/>
                  <a:gd name="connsiteY5" fmla="*/ 504350 h 2299282"/>
                  <a:gd name="connsiteX6" fmla="*/ 4072964 w 6137025"/>
                  <a:gd name="connsiteY6" fmla="*/ 1134732 h 2299282"/>
                  <a:gd name="connsiteX7" fmla="*/ 4669522 w 6137025"/>
                  <a:gd name="connsiteY7" fmla="*/ 1765113 h 2299282"/>
                  <a:gd name="connsiteX8" fmla="*/ 5527961 w 6137025"/>
                  <a:gd name="connsiteY8" fmla="*/ 2187677 h 2299282"/>
                  <a:gd name="connsiteX9" fmla="*/ 6109961 w 6137025"/>
                  <a:gd name="connsiteY9" fmla="*/ 2291586 h 2299282"/>
                  <a:gd name="connsiteX10" fmla="*/ 6047615 w 6137025"/>
                  <a:gd name="connsiteY10" fmla="*/ 2291586 h 2299282"/>
                  <a:gd name="connsiteX0" fmla="*/ 0 w 6137025"/>
                  <a:gd name="connsiteY0" fmla="*/ 1862096 h 2299282"/>
                  <a:gd name="connsiteX1" fmla="*/ 508605 w 6137025"/>
                  <a:gd name="connsiteY1" fmla="*/ 1827456 h 2299282"/>
                  <a:gd name="connsiteX2" fmla="*/ 893671 w 6137025"/>
                  <a:gd name="connsiteY2" fmla="*/ 1585007 h 2299282"/>
                  <a:gd name="connsiteX3" fmla="*/ 2106212 w 6137025"/>
                  <a:gd name="connsiteY3" fmla="*/ 268820 h 2299282"/>
                  <a:gd name="connsiteX4" fmla="*/ 2798400 w 6137025"/>
                  <a:gd name="connsiteY4" fmla="*/ 19440 h 2299282"/>
                  <a:gd name="connsiteX5" fmla="*/ 3498162 w 6137025"/>
                  <a:gd name="connsiteY5" fmla="*/ 504350 h 2299282"/>
                  <a:gd name="connsiteX6" fmla="*/ 4072964 w 6137025"/>
                  <a:gd name="connsiteY6" fmla="*/ 1134732 h 2299282"/>
                  <a:gd name="connsiteX7" fmla="*/ 4669522 w 6137025"/>
                  <a:gd name="connsiteY7" fmla="*/ 1765113 h 2299282"/>
                  <a:gd name="connsiteX8" fmla="*/ 5527961 w 6137025"/>
                  <a:gd name="connsiteY8" fmla="*/ 2187677 h 2299282"/>
                  <a:gd name="connsiteX9" fmla="*/ 6109961 w 6137025"/>
                  <a:gd name="connsiteY9" fmla="*/ 2291586 h 2299282"/>
                  <a:gd name="connsiteX10" fmla="*/ 6047615 w 6137025"/>
                  <a:gd name="connsiteY10" fmla="*/ 2291586 h 2299282"/>
                  <a:gd name="connsiteX0" fmla="*/ 0 w 6137025"/>
                  <a:gd name="connsiteY0" fmla="*/ 1862096 h 2299282"/>
                  <a:gd name="connsiteX1" fmla="*/ 570463 w 6137025"/>
                  <a:gd name="connsiteY1" fmla="*/ 1820528 h 2299282"/>
                  <a:gd name="connsiteX2" fmla="*/ 893671 w 6137025"/>
                  <a:gd name="connsiteY2" fmla="*/ 1585007 h 2299282"/>
                  <a:gd name="connsiteX3" fmla="*/ 2106212 w 6137025"/>
                  <a:gd name="connsiteY3" fmla="*/ 268820 h 2299282"/>
                  <a:gd name="connsiteX4" fmla="*/ 2798400 w 6137025"/>
                  <a:gd name="connsiteY4" fmla="*/ 19440 h 2299282"/>
                  <a:gd name="connsiteX5" fmla="*/ 3498162 w 6137025"/>
                  <a:gd name="connsiteY5" fmla="*/ 504350 h 2299282"/>
                  <a:gd name="connsiteX6" fmla="*/ 4072964 w 6137025"/>
                  <a:gd name="connsiteY6" fmla="*/ 1134732 h 2299282"/>
                  <a:gd name="connsiteX7" fmla="*/ 4669522 w 6137025"/>
                  <a:gd name="connsiteY7" fmla="*/ 1765113 h 2299282"/>
                  <a:gd name="connsiteX8" fmla="*/ 5527961 w 6137025"/>
                  <a:gd name="connsiteY8" fmla="*/ 2187677 h 2299282"/>
                  <a:gd name="connsiteX9" fmla="*/ 6109961 w 6137025"/>
                  <a:gd name="connsiteY9" fmla="*/ 2291586 h 2299282"/>
                  <a:gd name="connsiteX10" fmla="*/ 6047615 w 6137025"/>
                  <a:gd name="connsiteY10" fmla="*/ 2291586 h 2299282"/>
                  <a:gd name="connsiteX0" fmla="*/ 0 w 6137025"/>
                  <a:gd name="connsiteY0" fmla="*/ 1862893 h 2300079"/>
                  <a:gd name="connsiteX1" fmla="*/ 570463 w 6137025"/>
                  <a:gd name="connsiteY1" fmla="*/ 1821325 h 2300079"/>
                  <a:gd name="connsiteX2" fmla="*/ 2106212 w 6137025"/>
                  <a:gd name="connsiteY2" fmla="*/ 269617 h 2300079"/>
                  <a:gd name="connsiteX3" fmla="*/ 2798400 w 6137025"/>
                  <a:gd name="connsiteY3" fmla="*/ 20237 h 2300079"/>
                  <a:gd name="connsiteX4" fmla="*/ 3498162 w 6137025"/>
                  <a:gd name="connsiteY4" fmla="*/ 505147 h 2300079"/>
                  <a:gd name="connsiteX5" fmla="*/ 4072964 w 6137025"/>
                  <a:gd name="connsiteY5" fmla="*/ 1135529 h 2300079"/>
                  <a:gd name="connsiteX6" fmla="*/ 4669522 w 6137025"/>
                  <a:gd name="connsiteY6" fmla="*/ 1765910 h 2300079"/>
                  <a:gd name="connsiteX7" fmla="*/ 5527961 w 6137025"/>
                  <a:gd name="connsiteY7" fmla="*/ 2188474 h 2300079"/>
                  <a:gd name="connsiteX8" fmla="*/ 6109961 w 6137025"/>
                  <a:gd name="connsiteY8" fmla="*/ 2292383 h 2300079"/>
                  <a:gd name="connsiteX9" fmla="*/ 6047615 w 6137025"/>
                  <a:gd name="connsiteY9" fmla="*/ 2292383 h 2300079"/>
                  <a:gd name="connsiteX0" fmla="*/ 0 w 6137025"/>
                  <a:gd name="connsiteY0" fmla="*/ 1859384 h 2296570"/>
                  <a:gd name="connsiteX1" fmla="*/ 804148 w 6137025"/>
                  <a:gd name="connsiteY1" fmla="*/ 1686197 h 2296570"/>
                  <a:gd name="connsiteX2" fmla="*/ 2106212 w 6137025"/>
                  <a:gd name="connsiteY2" fmla="*/ 266108 h 2296570"/>
                  <a:gd name="connsiteX3" fmla="*/ 2798400 w 6137025"/>
                  <a:gd name="connsiteY3" fmla="*/ 16728 h 2296570"/>
                  <a:gd name="connsiteX4" fmla="*/ 3498162 w 6137025"/>
                  <a:gd name="connsiteY4" fmla="*/ 501638 h 2296570"/>
                  <a:gd name="connsiteX5" fmla="*/ 4072964 w 6137025"/>
                  <a:gd name="connsiteY5" fmla="*/ 1132020 h 2296570"/>
                  <a:gd name="connsiteX6" fmla="*/ 4669522 w 6137025"/>
                  <a:gd name="connsiteY6" fmla="*/ 1762401 h 2296570"/>
                  <a:gd name="connsiteX7" fmla="*/ 5527961 w 6137025"/>
                  <a:gd name="connsiteY7" fmla="*/ 2184965 h 2296570"/>
                  <a:gd name="connsiteX8" fmla="*/ 6109961 w 6137025"/>
                  <a:gd name="connsiteY8" fmla="*/ 2288874 h 2296570"/>
                  <a:gd name="connsiteX9" fmla="*/ 6047615 w 6137025"/>
                  <a:gd name="connsiteY9" fmla="*/ 2288874 h 2296570"/>
                  <a:gd name="connsiteX0" fmla="*/ 0 w 6137025"/>
                  <a:gd name="connsiteY0" fmla="*/ 1858893 h 2296079"/>
                  <a:gd name="connsiteX1" fmla="*/ 824768 w 6137025"/>
                  <a:gd name="connsiteY1" fmla="*/ 1664924 h 2296079"/>
                  <a:gd name="connsiteX2" fmla="*/ 2106212 w 6137025"/>
                  <a:gd name="connsiteY2" fmla="*/ 265617 h 2296079"/>
                  <a:gd name="connsiteX3" fmla="*/ 2798400 w 6137025"/>
                  <a:gd name="connsiteY3" fmla="*/ 16237 h 2296079"/>
                  <a:gd name="connsiteX4" fmla="*/ 3498162 w 6137025"/>
                  <a:gd name="connsiteY4" fmla="*/ 501147 h 2296079"/>
                  <a:gd name="connsiteX5" fmla="*/ 4072964 w 6137025"/>
                  <a:gd name="connsiteY5" fmla="*/ 1131529 h 2296079"/>
                  <a:gd name="connsiteX6" fmla="*/ 4669522 w 6137025"/>
                  <a:gd name="connsiteY6" fmla="*/ 1761910 h 2296079"/>
                  <a:gd name="connsiteX7" fmla="*/ 5527961 w 6137025"/>
                  <a:gd name="connsiteY7" fmla="*/ 2184474 h 2296079"/>
                  <a:gd name="connsiteX8" fmla="*/ 6109961 w 6137025"/>
                  <a:gd name="connsiteY8" fmla="*/ 2288383 h 2296079"/>
                  <a:gd name="connsiteX9" fmla="*/ 6047615 w 6137025"/>
                  <a:gd name="connsiteY9" fmla="*/ 2288383 h 2296079"/>
                  <a:gd name="connsiteX0" fmla="*/ 0 w 6047615"/>
                  <a:gd name="connsiteY0" fmla="*/ 1858893 h 2288383"/>
                  <a:gd name="connsiteX1" fmla="*/ 824768 w 6047615"/>
                  <a:gd name="connsiteY1" fmla="*/ 1664924 h 2288383"/>
                  <a:gd name="connsiteX2" fmla="*/ 2106212 w 6047615"/>
                  <a:gd name="connsiteY2" fmla="*/ 265617 h 2288383"/>
                  <a:gd name="connsiteX3" fmla="*/ 2798400 w 6047615"/>
                  <a:gd name="connsiteY3" fmla="*/ 16237 h 2288383"/>
                  <a:gd name="connsiteX4" fmla="*/ 3498162 w 6047615"/>
                  <a:gd name="connsiteY4" fmla="*/ 501147 h 2288383"/>
                  <a:gd name="connsiteX5" fmla="*/ 4072964 w 6047615"/>
                  <a:gd name="connsiteY5" fmla="*/ 1131529 h 2288383"/>
                  <a:gd name="connsiteX6" fmla="*/ 4669522 w 6047615"/>
                  <a:gd name="connsiteY6" fmla="*/ 1761910 h 2288383"/>
                  <a:gd name="connsiteX7" fmla="*/ 5527961 w 6047615"/>
                  <a:gd name="connsiteY7" fmla="*/ 2184474 h 2288383"/>
                  <a:gd name="connsiteX8" fmla="*/ 6047615 w 6047615"/>
                  <a:gd name="connsiteY8" fmla="*/ 2288383 h 2288383"/>
                  <a:gd name="connsiteX0" fmla="*/ 0 w 6097669"/>
                  <a:gd name="connsiteY0" fmla="*/ 1858893 h 2288383"/>
                  <a:gd name="connsiteX1" fmla="*/ 824768 w 6097669"/>
                  <a:gd name="connsiteY1" fmla="*/ 1664924 h 2288383"/>
                  <a:gd name="connsiteX2" fmla="*/ 2106212 w 6097669"/>
                  <a:gd name="connsiteY2" fmla="*/ 265617 h 2288383"/>
                  <a:gd name="connsiteX3" fmla="*/ 2798400 w 6097669"/>
                  <a:gd name="connsiteY3" fmla="*/ 16237 h 2288383"/>
                  <a:gd name="connsiteX4" fmla="*/ 3498162 w 6097669"/>
                  <a:gd name="connsiteY4" fmla="*/ 501147 h 2288383"/>
                  <a:gd name="connsiteX5" fmla="*/ 4072964 w 6097669"/>
                  <a:gd name="connsiteY5" fmla="*/ 1131529 h 2288383"/>
                  <a:gd name="connsiteX6" fmla="*/ 4669522 w 6097669"/>
                  <a:gd name="connsiteY6" fmla="*/ 1761910 h 2288383"/>
                  <a:gd name="connsiteX7" fmla="*/ 5527961 w 6097669"/>
                  <a:gd name="connsiteY7" fmla="*/ 2184474 h 2288383"/>
                  <a:gd name="connsiteX8" fmla="*/ 6097669 w 6097669"/>
                  <a:gd name="connsiteY8" fmla="*/ 2288383 h 2288383"/>
                  <a:gd name="connsiteX0" fmla="*/ 0 w 6139732"/>
                  <a:gd name="connsiteY0" fmla="*/ 1858893 h 2293353"/>
                  <a:gd name="connsiteX1" fmla="*/ 824768 w 6139732"/>
                  <a:gd name="connsiteY1" fmla="*/ 1664924 h 2293353"/>
                  <a:gd name="connsiteX2" fmla="*/ 2106212 w 6139732"/>
                  <a:gd name="connsiteY2" fmla="*/ 265617 h 2293353"/>
                  <a:gd name="connsiteX3" fmla="*/ 2798400 w 6139732"/>
                  <a:gd name="connsiteY3" fmla="*/ 16237 h 2293353"/>
                  <a:gd name="connsiteX4" fmla="*/ 3498162 w 6139732"/>
                  <a:gd name="connsiteY4" fmla="*/ 501147 h 2293353"/>
                  <a:gd name="connsiteX5" fmla="*/ 4072964 w 6139732"/>
                  <a:gd name="connsiteY5" fmla="*/ 1131529 h 2293353"/>
                  <a:gd name="connsiteX6" fmla="*/ 4669522 w 6139732"/>
                  <a:gd name="connsiteY6" fmla="*/ 1761910 h 2293353"/>
                  <a:gd name="connsiteX7" fmla="*/ 5527961 w 6139732"/>
                  <a:gd name="connsiteY7" fmla="*/ 2184474 h 2293353"/>
                  <a:gd name="connsiteX8" fmla="*/ 6097669 w 6139732"/>
                  <a:gd name="connsiteY8" fmla="*/ 2288383 h 2293353"/>
                  <a:gd name="connsiteX9" fmla="*/ 6097190 w 6139732"/>
                  <a:gd name="connsiteY9" fmla="*/ 2276438 h 2293353"/>
                  <a:gd name="connsiteX0" fmla="*/ 0 w 6145187"/>
                  <a:gd name="connsiteY0" fmla="*/ 1858893 h 2585458"/>
                  <a:gd name="connsiteX1" fmla="*/ 824768 w 6145187"/>
                  <a:gd name="connsiteY1" fmla="*/ 1664924 h 2585458"/>
                  <a:gd name="connsiteX2" fmla="*/ 2106212 w 6145187"/>
                  <a:gd name="connsiteY2" fmla="*/ 265617 h 2585458"/>
                  <a:gd name="connsiteX3" fmla="*/ 2798400 w 6145187"/>
                  <a:gd name="connsiteY3" fmla="*/ 16237 h 2585458"/>
                  <a:gd name="connsiteX4" fmla="*/ 3498162 w 6145187"/>
                  <a:gd name="connsiteY4" fmla="*/ 501147 h 2585458"/>
                  <a:gd name="connsiteX5" fmla="*/ 4072964 w 6145187"/>
                  <a:gd name="connsiteY5" fmla="*/ 1131529 h 2585458"/>
                  <a:gd name="connsiteX6" fmla="*/ 4669522 w 6145187"/>
                  <a:gd name="connsiteY6" fmla="*/ 1761910 h 2585458"/>
                  <a:gd name="connsiteX7" fmla="*/ 5527961 w 6145187"/>
                  <a:gd name="connsiteY7" fmla="*/ 2184474 h 2585458"/>
                  <a:gd name="connsiteX8" fmla="*/ 6097669 w 6145187"/>
                  <a:gd name="connsiteY8" fmla="*/ 2288383 h 2585458"/>
                  <a:gd name="connsiteX9" fmla="*/ 6115960 w 6145187"/>
                  <a:gd name="connsiteY9" fmla="*/ 2585442 h 2585458"/>
                  <a:gd name="connsiteX0" fmla="*/ 0 w 6145187"/>
                  <a:gd name="connsiteY0" fmla="*/ 1858893 h 2585458"/>
                  <a:gd name="connsiteX1" fmla="*/ 824768 w 6145187"/>
                  <a:gd name="connsiteY1" fmla="*/ 1664924 h 2585458"/>
                  <a:gd name="connsiteX2" fmla="*/ 2106212 w 6145187"/>
                  <a:gd name="connsiteY2" fmla="*/ 265617 h 2585458"/>
                  <a:gd name="connsiteX3" fmla="*/ 2798400 w 6145187"/>
                  <a:gd name="connsiteY3" fmla="*/ 16237 h 2585458"/>
                  <a:gd name="connsiteX4" fmla="*/ 3498162 w 6145187"/>
                  <a:gd name="connsiteY4" fmla="*/ 501147 h 2585458"/>
                  <a:gd name="connsiteX5" fmla="*/ 4072964 w 6145187"/>
                  <a:gd name="connsiteY5" fmla="*/ 1131529 h 2585458"/>
                  <a:gd name="connsiteX6" fmla="*/ 4669522 w 6145187"/>
                  <a:gd name="connsiteY6" fmla="*/ 1761910 h 2585458"/>
                  <a:gd name="connsiteX7" fmla="*/ 5527961 w 6145187"/>
                  <a:gd name="connsiteY7" fmla="*/ 2184474 h 2585458"/>
                  <a:gd name="connsiteX8" fmla="*/ 6097669 w 6145187"/>
                  <a:gd name="connsiteY8" fmla="*/ 2288383 h 2585458"/>
                  <a:gd name="connsiteX9" fmla="*/ 6115960 w 6145187"/>
                  <a:gd name="connsiteY9" fmla="*/ 2585442 h 2585458"/>
                  <a:gd name="connsiteX0" fmla="*/ 0 w 6145187"/>
                  <a:gd name="connsiteY0" fmla="*/ 1858893 h 2585458"/>
                  <a:gd name="connsiteX1" fmla="*/ 824768 w 6145187"/>
                  <a:gd name="connsiteY1" fmla="*/ 1664924 h 2585458"/>
                  <a:gd name="connsiteX2" fmla="*/ 2106212 w 6145187"/>
                  <a:gd name="connsiteY2" fmla="*/ 265617 h 2585458"/>
                  <a:gd name="connsiteX3" fmla="*/ 2798400 w 6145187"/>
                  <a:gd name="connsiteY3" fmla="*/ 16237 h 2585458"/>
                  <a:gd name="connsiteX4" fmla="*/ 3498162 w 6145187"/>
                  <a:gd name="connsiteY4" fmla="*/ 501147 h 2585458"/>
                  <a:gd name="connsiteX5" fmla="*/ 4072964 w 6145187"/>
                  <a:gd name="connsiteY5" fmla="*/ 1131529 h 2585458"/>
                  <a:gd name="connsiteX6" fmla="*/ 4669522 w 6145187"/>
                  <a:gd name="connsiteY6" fmla="*/ 1761910 h 2585458"/>
                  <a:gd name="connsiteX7" fmla="*/ 5527961 w 6145187"/>
                  <a:gd name="connsiteY7" fmla="*/ 2184474 h 2585458"/>
                  <a:gd name="connsiteX8" fmla="*/ 6097669 w 6145187"/>
                  <a:gd name="connsiteY8" fmla="*/ 2288383 h 2585458"/>
                  <a:gd name="connsiteX9" fmla="*/ 6115960 w 6145187"/>
                  <a:gd name="connsiteY9" fmla="*/ 2585442 h 2585458"/>
                  <a:gd name="connsiteX0" fmla="*/ 0 w 6145187"/>
                  <a:gd name="connsiteY0" fmla="*/ 1858893 h 2585458"/>
                  <a:gd name="connsiteX1" fmla="*/ 824768 w 6145187"/>
                  <a:gd name="connsiteY1" fmla="*/ 1664924 h 2585458"/>
                  <a:gd name="connsiteX2" fmla="*/ 2106212 w 6145187"/>
                  <a:gd name="connsiteY2" fmla="*/ 265617 h 2585458"/>
                  <a:gd name="connsiteX3" fmla="*/ 2798400 w 6145187"/>
                  <a:gd name="connsiteY3" fmla="*/ 16237 h 2585458"/>
                  <a:gd name="connsiteX4" fmla="*/ 3498162 w 6145187"/>
                  <a:gd name="connsiteY4" fmla="*/ 501147 h 2585458"/>
                  <a:gd name="connsiteX5" fmla="*/ 4072964 w 6145187"/>
                  <a:gd name="connsiteY5" fmla="*/ 1131529 h 2585458"/>
                  <a:gd name="connsiteX6" fmla="*/ 4669522 w 6145187"/>
                  <a:gd name="connsiteY6" fmla="*/ 1761910 h 2585458"/>
                  <a:gd name="connsiteX7" fmla="*/ 5527961 w 6145187"/>
                  <a:gd name="connsiteY7" fmla="*/ 2184474 h 2585458"/>
                  <a:gd name="connsiteX8" fmla="*/ 6097669 w 6145187"/>
                  <a:gd name="connsiteY8" fmla="*/ 2288383 h 2585458"/>
                  <a:gd name="connsiteX9" fmla="*/ 6115960 w 6145187"/>
                  <a:gd name="connsiteY9" fmla="*/ 2585442 h 2585458"/>
                  <a:gd name="connsiteX0" fmla="*/ 0 w 6115960"/>
                  <a:gd name="connsiteY0" fmla="*/ 1858893 h 2585442"/>
                  <a:gd name="connsiteX1" fmla="*/ 824768 w 6115960"/>
                  <a:gd name="connsiteY1" fmla="*/ 1664924 h 2585442"/>
                  <a:gd name="connsiteX2" fmla="*/ 2106212 w 6115960"/>
                  <a:gd name="connsiteY2" fmla="*/ 265617 h 2585442"/>
                  <a:gd name="connsiteX3" fmla="*/ 2798400 w 6115960"/>
                  <a:gd name="connsiteY3" fmla="*/ 16237 h 2585442"/>
                  <a:gd name="connsiteX4" fmla="*/ 3498162 w 6115960"/>
                  <a:gd name="connsiteY4" fmla="*/ 501147 h 2585442"/>
                  <a:gd name="connsiteX5" fmla="*/ 4072964 w 6115960"/>
                  <a:gd name="connsiteY5" fmla="*/ 1131529 h 2585442"/>
                  <a:gd name="connsiteX6" fmla="*/ 4669522 w 6115960"/>
                  <a:gd name="connsiteY6" fmla="*/ 1761910 h 2585442"/>
                  <a:gd name="connsiteX7" fmla="*/ 5527961 w 6115960"/>
                  <a:gd name="connsiteY7" fmla="*/ 2184474 h 2585442"/>
                  <a:gd name="connsiteX8" fmla="*/ 6097669 w 6115960"/>
                  <a:gd name="connsiteY8" fmla="*/ 2288383 h 2585442"/>
                  <a:gd name="connsiteX9" fmla="*/ 6115960 w 6115960"/>
                  <a:gd name="connsiteY9" fmla="*/ 2585442 h 2585442"/>
                  <a:gd name="connsiteX0" fmla="*/ 0 w 6115960"/>
                  <a:gd name="connsiteY0" fmla="*/ 1858893 h 2604361"/>
                  <a:gd name="connsiteX1" fmla="*/ 824768 w 6115960"/>
                  <a:gd name="connsiteY1" fmla="*/ 1664924 h 2604361"/>
                  <a:gd name="connsiteX2" fmla="*/ 2106212 w 6115960"/>
                  <a:gd name="connsiteY2" fmla="*/ 265617 h 2604361"/>
                  <a:gd name="connsiteX3" fmla="*/ 2798400 w 6115960"/>
                  <a:gd name="connsiteY3" fmla="*/ 16237 h 2604361"/>
                  <a:gd name="connsiteX4" fmla="*/ 3498162 w 6115960"/>
                  <a:gd name="connsiteY4" fmla="*/ 501147 h 2604361"/>
                  <a:gd name="connsiteX5" fmla="*/ 4072964 w 6115960"/>
                  <a:gd name="connsiteY5" fmla="*/ 1131529 h 2604361"/>
                  <a:gd name="connsiteX6" fmla="*/ 4669522 w 6115960"/>
                  <a:gd name="connsiteY6" fmla="*/ 1761910 h 2604361"/>
                  <a:gd name="connsiteX7" fmla="*/ 5527961 w 6115960"/>
                  <a:gd name="connsiteY7" fmla="*/ 2184474 h 2604361"/>
                  <a:gd name="connsiteX8" fmla="*/ 6097669 w 6115960"/>
                  <a:gd name="connsiteY8" fmla="*/ 2288383 h 2604361"/>
                  <a:gd name="connsiteX9" fmla="*/ 6115960 w 6115960"/>
                  <a:gd name="connsiteY9" fmla="*/ 2604361 h 2604361"/>
                  <a:gd name="connsiteX0" fmla="*/ 0 w 6103446"/>
                  <a:gd name="connsiteY0" fmla="*/ 1858893 h 2604361"/>
                  <a:gd name="connsiteX1" fmla="*/ 824768 w 6103446"/>
                  <a:gd name="connsiteY1" fmla="*/ 1664924 h 2604361"/>
                  <a:gd name="connsiteX2" fmla="*/ 2106212 w 6103446"/>
                  <a:gd name="connsiteY2" fmla="*/ 265617 h 2604361"/>
                  <a:gd name="connsiteX3" fmla="*/ 2798400 w 6103446"/>
                  <a:gd name="connsiteY3" fmla="*/ 16237 h 2604361"/>
                  <a:gd name="connsiteX4" fmla="*/ 3498162 w 6103446"/>
                  <a:gd name="connsiteY4" fmla="*/ 501147 h 2604361"/>
                  <a:gd name="connsiteX5" fmla="*/ 4072964 w 6103446"/>
                  <a:gd name="connsiteY5" fmla="*/ 1131529 h 2604361"/>
                  <a:gd name="connsiteX6" fmla="*/ 4669522 w 6103446"/>
                  <a:gd name="connsiteY6" fmla="*/ 1761910 h 2604361"/>
                  <a:gd name="connsiteX7" fmla="*/ 5527961 w 6103446"/>
                  <a:gd name="connsiteY7" fmla="*/ 2184474 h 2604361"/>
                  <a:gd name="connsiteX8" fmla="*/ 6097669 w 6103446"/>
                  <a:gd name="connsiteY8" fmla="*/ 2288383 h 2604361"/>
                  <a:gd name="connsiteX9" fmla="*/ 6103446 w 6103446"/>
                  <a:gd name="connsiteY9" fmla="*/ 2604361 h 2604361"/>
                  <a:gd name="connsiteX0" fmla="*/ 0 w 6103446"/>
                  <a:gd name="connsiteY0" fmla="*/ 1858893 h 2629659"/>
                  <a:gd name="connsiteX1" fmla="*/ 824768 w 6103446"/>
                  <a:gd name="connsiteY1" fmla="*/ 1664924 h 2629659"/>
                  <a:gd name="connsiteX2" fmla="*/ 2106212 w 6103446"/>
                  <a:gd name="connsiteY2" fmla="*/ 265617 h 2629659"/>
                  <a:gd name="connsiteX3" fmla="*/ 2798400 w 6103446"/>
                  <a:gd name="connsiteY3" fmla="*/ 16237 h 2629659"/>
                  <a:gd name="connsiteX4" fmla="*/ 3498162 w 6103446"/>
                  <a:gd name="connsiteY4" fmla="*/ 501147 h 2629659"/>
                  <a:gd name="connsiteX5" fmla="*/ 4072964 w 6103446"/>
                  <a:gd name="connsiteY5" fmla="*/ 1131529 h 2629659"/>
                  <a:gd name="connsiteX6" fmla="*/ 4669522 w 6103446"/>
                  <a:gd name="connsiteY6" fmla="*/ 1761910 h 2629659"/>
                  <a:gd name="connsiteX7" fmla="*/ 5527961 w 6103446"/>
                  <a:gd name="connsiteY7" fmla="*/ 2184474 h 2629659"/>
                  <a:gd name="connsiteX8" fmla="*/ 6097669 w 6103446"/>
                  <a:gd name="connsiteY8" fmla="*/ 2288383 h 2629659"/>
                  <a:gd name="connsiteX9" fmla="*/ 6103446 w 6103446"/>
                  <a:gd name="connsiteY9" fmla="*/ 2604361 h 2629659"/>
                  <a:gd name="connsiteX10" fmla="*/ 6084676 w 6103446"/>
                  <a:gd name="connsiteY10" fmla="*/ 2610665 h 2629659"/>
                  <a:gd name="connsiteX0" fmla="*/ 0 w 6103446"/>
                  <a:gd name="connsiteY0" fmla="*/ 1858893 h 2629659"/>
                  <a:gd name="connsiteX1" fmla="*/ 824768 w 6103446"/>
                  <a:gd name="connsiteY1" fmla="*/ 1664924 h 2629659"/>
                  <a:gd name="connsiteX2" fmla="*/ 2106212 w 6103446"/>
                  <a:gd name="connsiteY2" fmla="*/ 265617 h 2629659"/>
                  <a:gd name="connsiteX3" fmla="*/ 2798400 w 6103446"/>
                  <a:gd name="connsiteY3" fmla="*/ 16237 h 2629659"/>
                  <a:gd name="connsiteX4" fmla="*/ 3498162 w 6103446"/>
                  <a:gd name="connsiteY4" fmla="*/ 501147 h 2629659"/>
                  <a:gd name="connsiteX5" fmla="*/ 4072964 w 6103446"/>
                  <a:gd name="connsiteY5" fmla="*/ 1131529 h 2629659"/>
                  <a:gd name="connsiteX6" fmla="*/ 4669522 w 6103446"/>
                  <a:gd name="connsiteY6" fmla="*/ 1761910 h 2629659"/>
                  <a:gd name="connsiteX7" fmla="*/ 5527961 w 6103446"/>
                  <a:gd name="connsiteY7" fmla="*/ 2184474 h 2629659"/>
                  <a:gd name="connsiteX8" fmla="*/ 6097669 w 6103446"/>
                  <a:gd name="connsiteY8" fmla="*/ 2288383 h 2629659"/>
                  <a:gd name="connsiteX9" fmla="*/ 6103446 w 6103446"/>
                  <a:gd name="connsiteY9" fmla="*/ 2604361 h 2629659"/>
                  <a:gd name="connsiteX10" fmla="*/ 53039 w 6103446"/>
                  <a:gd name="connsiteY10" fmla="*/ 2610665 h 2629659"/>
                  <a:gd name="connsiteX0" fmla="*/ 0 w 6103446"/>
                  <a:gd name="connsiteY0" fmla="*/ 1858893 h 2610665"/>
                  <a:gd name="connsiteX1" fmla="*/ 824768 w 6103446"/>
                  <a:gd name="connsiteY1" fmla="*/ 1664924 h 2610665"/>
                  <a:gd name="connsiteX2" fmla="*/ 2106212 w 6103446"/>
                  <a:gd name="connsiteY2" fmla="*/ 265617 h 2610665"/>
                  <a:gd name="connsiteX3" fmla="*/ 2798400 w 6103446"/>
                  <a:gd name="connsiteY3" fmla="*/ 16237 h 2610665"/>
                  <a:gd name="connsiteX4" fmla="*/ 3498162 w 6103446"/>
                  <a:gd name="connsiteY4" fmla="*/ 501147 h 2610665"/>
                  <a:gd name="connsiteX5" fmla="*/ 4072964 w 6103446"/>
                  <a:gd name="connsiteY5" fmla="*/ 1131529 h 2610665"/>
                  <a:gd name="connsiteX6" fmla="*/ 4669522 w 6103446"/>
                  <a:gd name="connsiteY6" fmla="*/ 1761910 h 2610665"/>
                  <a:gd name="connsiteX7" fmla="*/ 5527961 w 6103446"/>
                  <a:gd name="connsiteY7" fmla="*/ 2184474 h 2610665"/>
                  <a:gd name="connsiteX8" fmla="*/ 6097669 w 6103446"/>
                  <a:gd name="connsiteY8" fmla="*/ 2288383 h 2610665"/>
                  <a:gd name="connsiteX9" fmla="*/ 6103446 w 6103446"/>
                  <a:gd name="connsiteY9" fmla="*/ 2604361 h 2610665"/>
                  <a:gd name="connsiteX10" fmla="*/ 53039 w 6103446"/>
                  <a:gd name="connsiteY10" fmla="*/ 2610665 h 2610665"/>
                  <a:gd name="connsiteX0" fmla="*/ 0 w 6103446"/>
                  <a:gd name="connsiteY0" fmla="*/ 1858893 h 2604361"/>
                  <a:gd name="connsiteX1" fmla="*/ 824768 w 6103446"/>
                  <a:gd name="connsiteY1" fmla="*/ 1664924 h 2604361"/>
                  <a:gd name="connsiteX2" fmla="*/ 2106212 w 6103446"/>
                  <a:gd name="connsiteY2" fmla="*/ 265617 h 2604361"/>
                  <a:gd name="connsiteX3" fmla="*/ 2798400 w 6103446"/>
                  <a:gd name="connsiteY3" fmla="*/ 16237 h 2604361"/>
                  <a:gd name="connsiteX4" fmla="*/ 3498162 w 6103446"/>
                  <a:gd name="connsiteY4" fmla="*/ 501147 h 2604361"/>
                  <a:gd name="connsiteX5" fmla="*/ 4072964 w 6103446"/>
                  <a:gd name="connsiteY5" fmla="*/ 1131529 h 2604361"/>
                  <a:gd name="connsiteX6" fmla="*/ 4669522 w 6103446"/>
                  <a:gd name="connsiteY6" fmla="*/ 1761910 h 2604361"/>
                  <a:gd name="connsiteX7" fmla="*/ 5527961 w 6103446"/>
                  <a:gd name="connsiteY7" fmla="*/ 2184474 h 2604361"/>
                  <a:gd name="connsiteX8" fmla="*/ 6097669 w 6103446"/>
                  <a:gd name="connsiteY8" fmla="*/ 2288383 h 2604361"/>
                  <a:gd name="connsiteX9" fmla="*/ 6103446 w 6103446"/>
                  <a:gd name="connsiteY9" fmla="*/ 2604361 h 2604361"/>
                  <a:gd name="connsiteX10" fmla="*/ 21755 w 6103446"/>
                  <a:gd name="connsiteY10" fmla="*/ 2604358 h 2604361"/>
                  <a:gd name="connsiteX0" fmla="*/ 430540 w 6533986"/>
                  <a:gd name="connsiteY0" fmla="*/ 1858893 h 2604361"/>
                  <a:gd name="connsiteX1" fmla="*/ 1255308 w 6533986"/>
                  <a:gd name="connsiteY1" fmla="*/ 1664924 h 2604361"/>
                  <a:gd name="connsiteX2" fmla="*/ 2536752 w 6533986"/>
                  <a:gd name="connsiteY2" fmla="*/ 265617 h 2604361"/>
                  <a:gd name="connsiteX3" fmla="*/ 3228940 w 6533986"/>
                  <a:gd name="connsiteY3" fmla="*/ 16237 h 2604361"/>
                  <a:gd name="connsiteX4" fmla="*/ 3928702 w 6533986"/>
                  <a:gd name="connsiteY4" fmla="*/ 501147 h 2604361"/>
                  <a:gd name="connsiteX5" fmla="*/ 4503504 w 6533986"/>
                  <a:gd name="connsiteY5" fmla="*/ 1131529 h 2604361"/>
                  <a:gd name="connsiteX6" fmla="*/ 5100062 w 6533986"/>
                  <a:gd name="connsiteY6" fmla="*/ 1761910 h 2604361"/>
                  <a:gd name="connsiteX7" fmla="*/ 5958501 w 6533986"/>
                  <a:gd name="connsiteY7" fmla="*/ 2184474 h 2604361"/>
                  <a:gd name="connsiteX8" fmla="*/ 6528209 w 6533986"/>
                  <a:gd name="connsiteY8" fmla="*/ 2288383 h 2604361"/>
                  <a:gd name="connsiteX9" fmla="*/ 6533986 w 6533986"/>
                  <a:gd name="connsiteY9" fmla="*/ 2604361 h 2604361"/>
                  <a:gd name="connsiteX10" fmla="*/ 452295 w 6533986"/>
                  <a:gd name="connsiteY10" fmla="*/ 2604358 h 2604361"/>
                  <a:gd name="connsiteX11" fmla="*/ 446037 w 6533986"/>
                  <a:gd name="connsiteY11" fmla="*/ 2598053 h 2604361"/>
                  <a:gd name="connsiteX0" fmla="*/ 432178 w 6535624"/>
                  <a:gd name="connsiteY0" fmla="*/ 1858893 h 2604361"/>
                  <a:gd name="connsiteX1" fmla="*/ 1256946 w 6535624"/>
                  <a:gd name="connsiteY1" fmla="*/ 1664924 h 2604361"/>
                  <a:gd name="connsiteX2" fmla="*/ 2538390 w 6535624"/>
                  <a:gd name="connsiteY2" fmla="*/ 265617 h 2604361"/>
                  <a:gd name="connsiteX3" fmla="*/ 3230578 w 6535624"/>
                  <a:gd name="connsiteY3" fmla="*/ 16237 h 2604361"/>
                  <a:gd name="connsiteX4" fmla="*/ 3930340 w 6535624"/>
                  <a:gd name="connsiteY4" fmla="*/ 501147 h 2604361"/>
                  <a:gd name="connsiteX5" fmla="*/ 4505142 w 6535624"/>
                  <a:gd name="connsiteY5" fmla="*/ 1131529 h 2604361"/>
                  <a:gd name="connsiteX6" fmla="*/ 5101700 w 6535624"/>
                  <a:gd name="connsiteY6" fmla="*/ 1761910 h 2604361"/>
                  <a:gd name="connsiteX7" fmla="*/ 5960139 w 6535624"/>
                  <a:gd name="connsiteY7" fmla="*/ 2184474 h 2604361"/>
                  <a:gd name="connsiteX8" fmla="*/ 6529847 w 6535624"/>
                  <a:gd name="connsiteY8" fmla="*/ 2288383 h 2604361"/>
                  <a:gd name="connsiteX9" fmla="*/ 6535624 w 6535624"/>
                  <a:gd name="connsiteY9" fmla="*/ 2604361 h 2604361"/>
                  <a:gd name="connsiteX10" fmla="*/ 453933 w 6535624"/>
                  <a:gd name="connsiteY10" fmla="*/ 2604358 h 2604361"/>
                  <a:gd name="connsiteX11" fmla="*/ 441418 w 6535624"/>
                  <a:gd name="connsiteY11" fmla="*/ 1853921 h 2604361"/>
                  <a:gd name="connsiteX0" fmla="*/ 0 w 6103446"/>
                  <a:gd name="connsiteY0" fmla="*/ 1858893 h 2604361"/>
                  <a:gd name="connsiteX1" fmla="*/ 824768 w 6103446"/>
                  <a:gd name="connsiteY1" fmla="*/ 1664924 h 2604361"/>
                  <a:gd name="connsiteX2" fmla="*/ 2106212 w 6103446"/>
                  <a:gd name="connsiteY2" fmla="*/ 265617 h 2604361"/>
                  <a:gd name="connsiteX3" fmla="*/ 2798400 w 6103446"/>
                  <a:gd name="connsiteY3" fmla="*/ 16237 h 2604361"/>
                  <a:gd name="connsiteX4" fmla="*/ 3498162 w 6103446"/>
                  <a:gd name="connsiteY4" fmla="*/ 501147 h 2604361"/>
                  <a:gd name="connsiteX5" fmla="*/ 4072964 w 6103446"/>
                  <a:gd name="connsiteY5" fmla="*/ 1131529 h 2604361"/>
                  <a:gd name="connsiteX6" fmla="*/ 4669522 w 6103446"/>
                  <a:gd name="connsiteY6" fmla="*/ 1761910 h 2604361"/>
                  <a:gd name="connsiteX7" fmla="*/ 5527961 w 6103446"/>
                  <a:gd name="connsiteY7" fmla="*/ 2184474 h 2604361"/>
                  <a:gd name="connsiteX8" fmla="*/ 6097669 w 6103446"/>
                  <a:gd name="connsiteY8" fmla="*/ 2288383 h 2604361"/>
                  <a:gd name="connsiteX9" fmla="*/ 6103446 w 6103446"/>
                  <a:gd name="connsiteY9" fmla="*/ 2604361 h 2604361"/>
                  <a:gd name="connsiteX10" fmla="*/ 21755 w 6103446"/>
                  <a:gd name="connsiteY10" fmla="*/ 2604358 h 2604361"/>
                  <a:gd name="connsiteX11" fmla="*/ 9240 w 6103446"/>
                  <a:gd name="connsiteY11" fmla="*/ 1853921 h 2604361"/>
                  <a:gd name="connsiteX0" fmla="*/ 0 w 6103446"/>
                  <a:gd name="connsiteY0" fmla="*/ 1858893 h 2610664"/>
                  <a:gd name="connsiteX1" fmla="*/ 824768 w 6103446"/>
                  <a:gd name="connsiteY1" fmla="*/ 1664924 h 2610664"/>
                  <a:gd name="connsiteX2" fmla="*/ 2106212 w 6103446"/>
                  <a:gd name="connsiteY2" fmla="*/ 265617 h 2610664"/>
                  <a:gd name="connsiteX3" fmla="*/ 2798400 w 6103446"/>
                  <a:gd name="connsiteY3" fmla="*/ 16237 h 2610664"/>
                  <a:gd name="connsiteX4" fmla="*/ 3498162 w 6103446"/>
                  <a:gd name="connsiteY4" fmla="*/ 501147 h 2610664"/>
                  <a:gd name="connsiteX5" fmla="*/ 4072964 w 6103446"/>
                  <a:gd name="connsiteY5" fmla="*/ 1131529 h 2610664"/>
                  <a:gd name="connsiteX6" fmla="*/ 4669522 w 6103446"/>
                  <a:gd name="connsiteY6" fmla="*/ 1761910 h 2610664"/>
                  <a:gd name="connsiteX7" fmla="*/ 5527961 w 6103446"/>
                  <a:gd name="connsiteY7" fmla="*/ 2184474 h 2610664"/>
                  <a:gd name="connsiteX8" fmla="*/ 6097669 w 6103446"/>
                  <a:gd name="connsiteY8" fmla="*/ 2288383 h 2610664"/>
                  <a:gd name="connsiteX9" fmla="*/ 6103446 w 6103446"/>
                  <a:gd name="connsiteY9" fmla="*/ 2604361 h 2610664"/>
                  <a:gd name="connsiteX10" fmla="*/ 3052 w 6103446"/>
                  <a:gd name="connsiteY10" fmla="*/ 2610664 h 2610664"/>
                  <a:gd name="connsiteX11" fmla="*/ 9240 w 6103446"/>
                  <a:gd name="connsiteY11" fmla="*/ 1853921 h 2610664"/>
                  <a:gd name="connsiteX0" fmla="*/ 0 w 6103446"/>
                  <a:gd name="connsiteY0" fmla="*/ 1858893 h 2610664"/>
                  <a:gd name="connsiteX1" fmla="*/ 824768 w 6103446"/>
                  <a:gd name="connsiteY1" fmla="*/ 1664924 h 2610664"/>
                  <a:gd name="connsiteX2" fmla="*/ 2106212 w 6103446"/>
                  <a:gd name="connsiteY2" fmla="*/ 265617 h 2610664"/>
                  <a:gd name="connsiteX3" fmla="*/ 2798400 w 6103446"/>
                  <a:gd name="connsiteY3" fmla="*/ 16237 h 2610664"/>
                  <a:gd name="connsiteX4" fmla="*/ 3498162 w 6103446"/>
                  <a:gd name="connsiteY4" fmla="*/ 501147 h 2610664"/>
                  <a:gd name="connsiteX5" fmla="*/ 4072964 w 6103446"/>
                  <a:gd name="connsiteY5" fmla="*/ 1131529 h 2610664"/>
                  <a:gd name="connsiteX6" fmla="*/ 4669522 w 6103446"/>
                  <a:gd name="connsiteY6" fmla="*/ 1761910 h 2610664"/>
                  <a:gd name="connsiteX7" fmla="*/ 5527961 w 6103446"/>
                  <a:gd name="connsiteY7" fmla="*/ 2184474 h 2610664"/>
                  <a:gd name="connsiteX8" fmla="*/ 6097669 w 6103446"/>
                  <a:gd name="connsiteY8" fmla="*/ 2288383 h 2610664"/>
                  <a:gd name="connsiteX9" fmla="*/ 6103446 w 6103446"/>
                  <a:gd name="connsiteY9" fmla="*/ 2604361 h 2610664"/>
                  <a:gd name="connsiteX10" fmla="*/ 3052 w 6103446"/>
                  <a:gd name="connsiteY10" fmla="*/ 2610664 h 2610664"/>
                  <a:gd name="connsiteX11" fmla="*/ 9240 w 6103446"/>
                  <a:gd name="connsiteY11" fmla="*/ 1853921 h 2610664"/>
                  <a:gd name="connsiteX0" fmla="*/ 0 w 6103446"/>
                  <a:gd name="connsiteY0" fmla="*/ 1858893 h 2616970"/>
                  <a:gd name="connsiteX1" fmla="*/ 824768 w 6103446"/>
                  <a:gd name="connsiteY1" fmla="*/ 1664924 h 2616970"/>
                  <a:gd name="connsiteX2" fmla="*/ 2106212 w 6103446"/>
                  <a:gd name="connsiteY2" fmla="*/ 265617 h 2616970"/>
                  <a:gd name="connsiteX3" fmla="*/ 2798400 w 6103446"/>
                  <a:gd name="connsiteY3" fmla="*/ 16237 h 2616970"/>
                  <a:gd name="connsiteX4" fmla="*/ 3498162 w 6103446"/>
                  <a:gd name="connsiteY4" fmla="*/ 501147 h 2616970"/>
                  <a:gd name="connsiteX5" fmla="*/ 4072964 w 6103446"/>
                  <a:gd name="connsiteY5" fmla="*/ 1131529 h 2616970"/>
                  <a:gd name="connsiteX6" fmla="*/ 4669522 w 6103446"/>
                  <a:gd name="connsiteY6" fmla="*/ 1761910 h 2616970"/>
                  <a:gd name="connsiteX7" fmla="*/ 5527961 w 6103446"/>
                  <a:gd name="connsiteY7" fmla="*/ 2184474 h 2616970"/>
                  <a:gd name="connsiteX8" fmla="*/ 6097669 w 6103446"/>
                  <a:gd name="connsiteY8" fmla="*/ 2288383 h 2616970"/>
                  <a:gd name="connsiteX9" fmla="*/ 6103446 w 6103446"/>
                  <a:gd name="connsiteY9" fmla="*/ 2604361 h 2616970"/>
                  <a:gd name="connsiteX10" fmla="*/ 9286 w 6103446"/>
                  <a:gd name="connsiteY10" fmla="*/ 2616970 h 2616970"/>
                  <a:gd name="connsiteX11" fmla="*/ 9240 w 6103446"/>
                  <a:gd name="connsiteY11" fmla="*/ 1853921 h 2616970"/>
                  <a:gd name="connsiteX0" fmla="*/ 0 w 6103446"/>
                  <a:gd name="connsiteY0" fmla="*/ 1858893 h 2682417"/>
                  <a:gd name="connsiteX1" fmla="*/ 824768 w 6103446"/>
                  <a:gd name="connsiteY1" fmla="*/ 1664924 h 2682417"/>
                  <a:gd name="connsiteX2" fmla="*/ 2106212 w 6103446"/>
                  <a:gd name="connsiteY2" fmla="*/ 265617 h 2682417"/>
                  <a:gd name="connsiteX3" fmla="*/ 2798400 w 6103446"/>
                  <a:gd name="connsiteY3" fmla="*/ 16237 h 2682417"/>
                  <a:gd name="connsiteX4" fmla="*/ 3498162 w 6103446"/>
                  <a:gd name="connsiteY4" fmla="*/ 501147 h 2682417"/>
                  <a:gd name="connsiteX5" fmla="*/ 4072964 w 6103446"/>
                  <a:gd name="connsiteY5" fmla="*/ 1131529 h 2682417"/>
                  <a:gd name="connsiteX6" fmla="*/ 4669522 w 6103446"/>
                  <a:gd name="connsiteY6" fmla="*/ 1761910 h 2682417"/>
                  <a:gd name="connsiteX7" fmla="*/ 5527961 w 6103446"/>
                  <a:gd name="connsiteY7" fmla="*/ 2184474 h 2682417"/>
                  <a:gd name="connsiteX8" fmla="*/ 6097669 w 6103446"/>
                  <a:gd name="connsiteY8" fmla="*/ 2288383 h 2682417"/>
                  <a:gd name="connsiteX9" fmla="*/ 6103446 w 6103446"/>
                  <a:gd name="connsiteY9" fmla="*/ 2604361 h 2682417"/>
                  <a:gd name="connsiteX10" fmla="*/ 9286 w 6103446"/>
                  <a:gd name="connsiteY10" fmla="*/ 2616970 h 2682417"/>
                  <a:gd name="connsiteX11" fmla="*/ 9240 w 6103446"/>
                  <a:gd name="connsiteY11" fmla="*/ 1853921 h 2682417"/>
                  <a:gd name="connsiteX0" fmla="*/ 0 w 6103446"/>
                  <a:gd name="connsiteY0" fmla="*/ 1858893 h 2616970"/>
                  <a:gd name="connsiteX1" fmla="*/ 824768 w 6103446"/>
                  <a:gd name="connsiteY1" fmla="*/ 1664924 h 2616970"/>
                  <a:gd name="connsiteX2" fmla="*/ 2106212 w 6103446"/>
                  <a:gd name="connsiteY2" fmla="*/ 265617 h 2616970"/>
                  <a:gd name="connsiteX3" fmla="*/ 2798400 w 6103446"/>
                  <a:gd name="connsiteY3" fmla="*/ 16237 h 2616970"/>
                  <a:gd name="connsiteX4" fmla="*/ 3498162 w 6103446"/>
                  <a:gd name="connsiteY4" fmla="*/ 501147 h 2616970"/>
                  <a:gd name="connsiteX5" fmla="*/ 4072964 w 6103446"/>
                  <a:gd name="connsiteY5" fmla="*/ 1131529 h 2616970"/>
                  <a:gd name="connsiteX6" fmla="*/ 4669522 w 6103446"/>
                  <a:gd name="connsiteY6" fmla="*/ 1761910 h 2616970"/>
                  <a:gd name="connsiteX7" fmla="*/ 5527961 w 6103446"/>
                  <a:gd name="connsiteY7" fmla="*/ 2184474 h 2616970"/>
                  <a:gd name="connsiteX8" fmla="*/ 6097669 w 6103446"/>
                  <a:gd name="connsiteY8" fmla="*/ 2288383 h 2616970"/>
                  <a:gd name="connsiteX9" fmla="*/ 6103446 w 6103446"/>
                  <a:gd name="connsiteY9" fmla="*/ 2604361 h 2616970"/>
                  <a:gd name="connsiteX10" fmla="*/ 9286 w 6103446"/>
                  <a:gd name="connsiteY10" fmla="*/ 2616970 h 2616970"/>
                  <a:gd name="connsiteX11" fmla="*/ 9240 w 6103446"/>
                  <a:gd name="connsiteY11" fmla="*/ 1853921 h 2616970"/>
                  <a:gd name="connsiteX0" fmla="*/ 0 w 6103446"/>
                  <a:gd name="connsiteY0" fmla="*/ 1858893 h 2623280"/>
                  <a:gd name="connsiteX1" fmla="*/ 824768 w 6103446"/>
                  <a:gd name="connsiteY1" fmla="*/ 1664924 h 2623280"/>
                  <a:gd name="connsiteX2" fmla="*/ 2106212 w 6103446"/>
                  <a:gd name="connsiteY2" fmla="*/ 265617 h 2623280"/>
                  <a:gd name="connsiteX3" fmla="*/ 2798400 w 6103446"/>
                  <a:gd name="connsiteY3" fmla="*/ 16237 h 2623280"/>
                  <a:gd name="connsiteX4" fmla="*/ 3498162 w 6103446"/>
                  <a:gd name="connsiteY4" fmla="*/ 501147 h 2623280"/>
                  <a:gd name="connsiteX5" fmla="*/ 4072964 w 6103446"/>
                  <a:gd name="connsiteY5" fmla="*/ 1131529 h 2623280"/>
                  <a:gd name="connsiteX6" fmla="*/ 4669522 w 6103446"/>
                  <a:gd name="connsiteY6" fmla="*/ 1761910 h 2623280"/>
                  <a:gd name="connsiteX7" fmla="*/ 5527961 w 6103446"/>
                  <a:gd name="connsiteY7" fmla="*/ 2184474 h 2623280"/>
                  <a:gd name="connsiteX8" fmla="*/ 6097669 w 6103446"/>
                  <a:gd name="connsiteY8" fmla="*/ 2288383 h 2623280"/>
                  <a:gd name="connsiteX9" fmla="*/ 6103446 w 6103446"/>
                  <a:gd name="connsiteY9" fmla="*/ 2623280 h 2623280"/>
                  <a:gd name="connsiteX10" fmla="*/ 9286 w 6103446"/>
                  <a:gd name="connsiteY10" fmla="*/ 2616970 h 2623280"/>
                  <a:gd name="connsiteX11" fmla="*/ 9240 w 6103446"/>
                  <a:gd name="connsiteY11" fmla="*/ 1853921 h 2623280"/>
                  <a:gd name="connsiteX0" fmla="*/ 0 w 6103446"/>
                  <a:gd name="connsiteY0" fmla="*/ 1858893 h 2623280"/>
                  <a:gd name="connsiteX1" fmla="*/ 824768 w 6103446"/>
                  <a:gd name="connsiteY1" fmla="*/ 1664924 h 2623280"/>
                  <a:gd name="connsiteX2" fmla="*/ 2106212 w 6103446"/>
                  <a:gd name="connsiteY2" fmla="*/ 265617 h 2623280"/>
                  <a:gd name="connsiteX3" fmla="*/ 2798400 w 6103446"/>
                  <a:gd name="connsiteY3" fmla="*/ 16237 h 2623280"/>
                  <a:gd name="connsiteX4" fmla="*/ 3498162 w 6103446"/>
                  <a:gd name="connsiteY4" fmla="*/ 501147 h 2623280"/>
                  <a:gd name="connsiteX5" fmla="*/ 4072964 w 6103446"/>
                  <a:gd name="connsiteY5" fmla="*/ 1131529 h 2623280"/>
                  <a:gd name="connsiteX6" fmla="*/ 4669522 w 6103446"/>
                  <a:gd name="connsiteY6" fmla="*/ 1761910 h 2623280"/>
                  <a:gd name="connsiteX7" fmla="*/ 5527961 w 6103446"/>
                  <a:gd name="connsiteY7" fmla="*/ 2184474 h 2623280"/>
                  <a:gd name="connsiteX8" fmla="*/ 6097669 w 6103446"/>
                  <a:gd name="connsiteY8" fmla="*/ 2288383 h 2623280"/>
                  <a:gd name="connsiteX9" fmla="*/ 6103446 w 6103446"/>
                  <a:gd name="connsiteY9" fmla="*/ 2623280 h 2623280"/>
                  <a:gd name="connsiteX10" fmla="*/ 9240 w 6103446"/>
                  <a:gd name="connsiteY10" fmla="*/ 1853921 h 2623280"/>
                  <a:gd name="connsiteX0" fmla="*/ 0 w 6097669"/>
                  <a:gd name="connsiteY0" fmla="*/ 1858893 h 2288383"/>
                  <a:gd name="connsiteX1" fmla="*/ 824768 w 6097669"/>
                  <a:gd name="connsiteY1" fmla="*/ 1664924 h 2288383"/>
                  <a:gd name="connsiteX2" fmla="*/ 2106212 w 6097669"/>
                  <a:gd name="connsiteY2" fmla="*/ 265617 h 2288383"/>
                  <a:gd name="connsiteX3" fmla="*/ 2798400 w 6097669"/>
                  <a:gd name="connsiteY3" fmla="*/ 16237 h 2288383"/>
                  <a:gd name="connsiteX4" fmla="*/ 3498162 w 6097669"/>
                  <a:gd name="connsiteY4" fmla="*/ 501147 h 2288383"/>
                  <a:gd name="connsiteX5" fmla="*/ 4072964 w 6097669"/>
                  <a:gd name="connsiteY5" fmla="*/ 1131529 h 2288383"/>
                  <a:gd name="connsiteX6" fmla="*/ 4669522 w 6097669"/>
                  <a:gd name="connsiteY6" fmla="*/ 1761910 h 2288383"/>
                  <a:gd name="connsiteX7" fmla="*/ 5527961 w 6097669"/>
                  <a:gd name="connsiteY7" fmla="*/ 2184474 h 2288383"/>
                  <a:gd name="connsiteX8" fmla="*/ 6097669 w 6097669"/>
                  <a:gd name="connsiteY8" fmla="*/ 2288383 h 2288383"/>
                  <a:gd name="connsiteX9" fmla="*/ 9240 w 6097669"/>
                  <a:gd name="connsiteY9" fmla="*/ 1853921 h 2288383"/>
                  <a:gd name="connsiteX0" fmla="*/ 0 w 6113787"/>
                  <a:gd name="connsiteY0" fmla="*/ 1858893 h 2296712"/>
                  <a:gd name="connsiteX1" fmla="*/ 824768 w 6113787"/>
                  <a:gd name="connsiteY1" fmla="*/ 1664924 h 2296712"/>
                  <a:gd name="connsiteX2" fmla="*/ 2106212 w 6113787"/>
                  <a:gd name="connsiteY2" fmla="*/ 265617 h 2296712"/>
                  <a:gd name="connsiteX3" fmla="*/ 2798400 w 6113787"/>
                  <a:gd name="connsiteY3" fmla="*/ 16237 h 2296712"/>
                  <a:gd name="connsiteX4" fmla="*/ 3498162 w 6113787"/>
                  <a:gd name="connsiteY4" fmla="*/ 501147 h 2296712"/>
                  <a:gd name="connsiteX5" fmla="*/ 4072964 w 6113787"/>
                  <a:gd name="connsiteY5" fmla="*/ 1131529 h 2296712"/>
                  <a:gd name="connsiteX6" fmla="*/ 4669522 w 6113787"/>
                  <a:gd name="connsiteY6" fmla="*/ 1761910 h 2296712"/>
                  <a:gd name="connsiteX7" fmla="*/ 5527961 w 6113787"/>
                  <a:gd name="connsiteY7" fmla="*/ 2184474 h 2296712"/>
                  <a:gd name="connsiteX8" fmla="*/ 6097669 w 6113787"/>
                  <a:gd name="connsiteY8" fmla="*/ 2288383 h 2296712"/>
                  <a:gd name="connsiteX9" fmla="*/ 5342854 w 6113787"/>
                  <a:gd name="connsiteY9" fmla="*/ 2241177 h 2296712"/>
                  <a:gd name="connsiteX10" fmla="*/ 9240 w 6113787"/>
                  <a:gd name="connsiteY10" fmla="*/ 1853921 h 2296712"/>
                  <a:gd name="connsiteX0" fmla="*/ 0 w 6099516"/>
                  <a:gd name="connsiteY0" fmla="*/ 1858893 h 2289638"/>
                  <a:gd name="connsiteX1" fmla="*/ 824768 w 6099516"/>
                  <a:gd name="connsiteY1" fmla="*/ 1664924 h 2289638"/>
                  <a:gd name="connsiteX2" fmla="*/ 2106212 w 6099516"/>
                  <a:gd name="connsiteY2" fmla="*/ 265617 h 2289638"/>
                  <a:gd name="connsiteX3" fmla="*/ 2798400 w 6099516"/>
                  <a:gd name="connsiteY3" fmla="*/ 16237 h 2289638"/>
                  <a:gd name="connsiteX4" fmla="*/ 3498162 w 6099516"/>
                  <a:gd name="connsiteY4" fmla="*/ 501147 h 2289638"/>
                  <a:gd name="connsiteX5" fmla="*/ 4072964 w 6099516"/>
                  <a:gd name="connsiteY5" fmla="*/ 1131529 h 2289638"/>
                  <a:gd name="connsiteX6" fmla="*/ 4669522 w 6099516"/>
                  <a:gd name="connsiteY6" fmla="*/ 1761910 h 2289638"/>
                  <a:gd name="connsiteX7" fmla="*/ 5527961 w 6099516"/>
                  <a:gd name="connsiteY7" fmla="*/ 2184474 h 2289638"/>
                  <a:gd name="connsiteX8" fmla="*/ 6097669 w 6099516"/>
                  <a:gd name="connsiteY8" fmla="*/ 2288383 h 2289638"/>
                  <a:gd name="connsiteX9" fmla="*/ 5342854 w 6099516"/>
                  <a:gd name="connsiteY9" fmla="*/ 2241177 h 2289638"/>
                  <a:gd name="connsiteX10" fmla="*/ 5174526 w 6099516"/>
                  <a:gd name="connsiteY10" fmla="*/ 2228563 h 2289638"/>
                  <a:gd name="connsiteX11" fmla="*/ 9240 w 6099516"/>
                  <a:gd name="connsiteY11" fmla="*/ 1853921 h 2289638"/>
                  <a:gd name="connsiteX0" fmla="*/ 0 w 6099516"/>
                  <a:gd name="connsiteY0" fmla="*/ 1858893 h 2406572"/>
                  <a:gd name="connsiteX1" fmla="*/ 824768 w 6099516"/>
                  <a:gd name="connsiteY1" fmla="*/ 1664924 h 2406572"/>
                  <a:gd name="connsiteX2" fmla="*/ 2106212 w 6099516"/>
                  <a:gd name="connsiteY2" fmla="*/ 265617 h 2406572"/>
                  <a:gd name="connsiteX3" fmla="*/ 2798400 w 6099516"/>
                  <a:gd name="connsiteY3" fmla="*/ 16237 h 2406572"/>
                  <a:gd name="connsiteX4" fmla="*/ 3498162 w 6099516"/>
                  <a:gd name="connsiteY4" fmla="*/ 501147 h 2406572"/>
                  <a:gd name="connsiteX5" fmla="*/ 4072964 w 6099516"/>
                  <a:gd name="connsiteY5" fmla="*/ 1131529 h 2406572"/>
                  <a:gd name="connsiteX6" fmla="*/ 4669522 w 6099516"/>
                  <a:gd name="connsiteY6" fmla="*/ 1761910 h 2406572"/>
                  <a:gd name="connsiteX7" fmla="*/ 5527961 w 6099516"/>
                  <a:gd name="connsiteY7" fmla="*/ 2184474 h 2406572"/>
                  <a:gd name="connsiteX8" fmla="*/ 6097669 w 6099516"/>
                  <a:gd name="connsiteY8" fmla="*/ 2288383 h 2406572"/>
                  <a:gd name="connsiteX9" fmla="*/ 5342854 w 6099516"/>
                  <a:gd name="connsiteY9" fmla="*/ 2241177 h 2406572"/>
                  <a:gd name="connsiteX10" fmla="*/ 5174526 w 6099516"/>
                  <a:gd name="connsiteY10" fmla="*/ 2228563 h 2406572"/>
                  <a:gd name="connsiteX11" fmla="*/ 9240 w 6099516"/>
                  <a:gd name="connsiteY11" fmla="*/ 1853921 h 2406572"/>
                  <a:gd name="connsiteX0" fmla="*/ 0 w 6099516"/>
                  <a:gd name="connsiteY0" fmla="*/ 1858893 h 2796268"/>
                  <a:gd name="connsiteX1" fmla="*/ 824768 w 6099516"/>
                  <a:gd name="connsiteY1" fmla="*/ 1664924 h 2796268"/>
                  <a:gd name="connsiteX2" fmla="*/ 2106212 w 6099516"/>
                  <a:gd name="connsiteY2" fmla="*/ 265617 h 2796268"/>
                  <a:gd name="connsiteX3" fmla="*/ 2798400 w 6099516"/>
                  <a:gd name="connsiteY3" fmla="*/ 16237 h 2796268"/>
                  <a:gd name="connsiteX4" fmla="*/ 3498162 w 6099516"/>
                  <a:gd name="connsiteY4" fmla="*/ 501147 h 2796268"/>
                  <a:gd name="connsiteX5" fmla="*/ 4072964 w 6099516"/>
                  <a:gd name="connsiteY5" fmla="*/ 1131529 h 2796268"/>
                  <a:gd name="connsiteX6" fmla="*/ 4669522 w 6099516"/>
                  <a:gd name="connsiteY6" fmla="*/ 1761910 h 2796268"/>
                  <a:gd name="connsiteX7" fmla="*/ 5527961 w 6099516"/>
                  <a:gd name="connsiteY7" fmla="*/ 2184474 h 2796268"/>
                  <a:gd name="connsiteX8" fmla="*/ 6097669 w 6099516"/>
                  <a:gd name="connsiteY8" fmla="*/ 2288383 h 2796268"/>
                  <a:gd name="connsiteX9" fmla="*/ 5374026 w 6099516"/>
                  <a:gd name="connsiteY9" fmla="*/ 2796124 h 2796268"/>
                  <a:gd name="connsiteX10" fmla="*/ 5174526 w 6099516"/>
                  <a:gd name="connsiteY10" fmla="*/ 2228563 h 2796268"/>
                  <a:gd name="connsiteX11" fmla="*/ 9240 w 6099516"/>
                  <a:gd name="connsiteY11" fmla="*/ 1853921 h 2796268"/>
                  <a:gd name="connsiteX0" fmla="*/ 0 w 6099516"/>
                  <a:gd name="connsiteY0" fmla="*/ 1858893 h 2796268"/>
                  <a:gd name="connsiteX1" fmla="*/ 824768 w 6099516"/>
                  <a:gd name="connsiteY1" fmla="*/ 1664924 h 2796268"/>
                  <a:gd name="connsiteX2" fmla="*/ 2106212 w 6099516"/>
                  <a:gd name="connsiteY2" fmla="*/ 265617 h 2796268"/>
                  <a:gd name="connsiteX3" fmla="*/ 2798400 w 6099516"/>
                  <a:gd name="connsiteY3" fmla="*/ 16237 h 2796268"/>
                  <a:gd name="connsiteX4" fmla="*/ 3498162 w 6099516"/>
                  <a:gd name="connsiteY4" fmla="*/ 501147 h 2796268"/>
                  <a:gd name="connsiteX5" fmla="*/ 4072964 w 6099516"/>
                  <a:gd name="connsiteY5" fmla="*/ 1131529 h 2796268"/>
                  <a:gd name="connsiteX6" fmla="*/ 4669522 w 6099516"/>
                  <a:gd name="connsiteY6" fmla="*/ 1761910 h 2796268"/>
                  <a:gd name="connsiteX7" fmla="*/ 5527961 w 6099516"/>
                  <a:gd name="connsiteY7" fmla="*/ 2184474 h 2796268"/>
                  <a:gd name="connsiteX8" fmla="*/ 6097669 w 6099516"/>
                  <a:gd name="connsiteY8" fmla="*/ 2288383 h 2796268"/>
                  <a:gd name="connsiteX9" fmla="*/ 5374026 w 6099516"/>
                  <a:gd name="connsiteY9" fmla="*/ 2796124 h 2796268"/>
                  <a:gd name="connsiteX10" fmla="*/ 5174526 w 6099516"/>
                  <a:gd name="connsiteY10" fmla="*/ 2228563 h 2796268"/>
                  <a:gd name="connsiteX11" fmla="*/ 9240 w 6099516"/>
                  <a:gd name="connsiteY11" fmla="*/ 1853921 h 2796268"/>
                  <a:gd name="connsiteX12" fmla="*/ 0 w 6099516"/>
                  <a:gd name="connsiteY12" fmla="*/ 1858893 h 2796268"/>
                  <a:gd name="connsiteX0" fmla="*/ 0 w 6099516"/>
                  <a:gd name="connsiteY0" fmla="*/ 1858893 h 2796268"/>
                  <a:gd name="connsiteX1" fmla="*/ 824768 w 6099516"/>
                  <a:gd name="connsiteY1" fmla="*/ 1664924 h 2796268"/>
                  <a:gd name="connsiteX2" fmla="*/ 2106212 w 6099516"/>
                  <a:gd name="connsiteY2" fmla="*/ 265617 h 2796268"/>
                  <a:gd name="connsiteX3" fmla="*/ 2798400 w 6099516"/>
                  <a:gd name="connsiteY3" fmla="*/ 16237 h 2796268"/>
                  <a:gd name="connsiteX4" fmla="*/ 3498162 w 6099516"/>
                  <a:gd name="connsiteY4" fmla="*/ 501147 h 2796268"/>
                  <a:gd name="connsiteX5" fmla="*/ 4072964 w 6099516"/>
                  <a:gd name="connsiteY5" fmla="*/ 1131529 h 2796268"/>
                  <a:gd name="connsiteX6" fmla="*/ 4669522 w 6099516"/>
                  <a:gd name="connsiteY6" fmla="*/ 1761910 h 2796268"/>
                  <a:gd name="connsiteX7" fmla="*/ 5527961 w 6099516"/>
                  <a:gd name="connsiteY7" fmla="*/ 2184474 h 2796268"/>
                  <a:gd name="connsiteX8" fmla="*/ 6097669 w 6099516"/>
                  <a:gd name="connsiteY8" fmla="*/ 2288383 h 2796268"/>
                  <a:gd name="connsiteX9" fmla="*/ 5374026 w 6099516"/>
                  <a:gd name="connsiteY9" fmla="*/ 2796124 h 2796268"/>
                  <a:gd name="connsiteX10" fmla="*/ 9240 w 6099516"/>
                  <a:gd name="connsiteY10" fmla="*/ 1853921 h 2796268"/>
                  <a:gd name="connsiteX11" fmla="*/ 0 w 6099516"/>
                  <a:gd name="connsiteY11" fmla="*/ 1858893 h 2796268"/>
                  <a:gd name="connsiteX0" fmla="*/ 5374026 w 6099516"/>
                  <a:gd name="connsiteY0" fmla="*/ 2796124 h 2887564"/>
                  <a:gd name="connsiteX1" fmla="*/ 9240 w 6099516"/>
                  <a:gd name="connsiteY1" fmla="*/ 1853921 h 2887564"/>
                  <a:gd name="connsiteX2" fmla="*/ 0 w 6099516"/>
                  <a:gd name="connsiteY2" fmla="*/ 1858893 h 2887564"/>
                  <a:gd name="connsiteX3" fmla="*/ 824768 w 6099516"/>
                  <a:gd name="connsiteY3" fmla="*/ 1664924 h 2887564"/>
                  <a:gd name="connsiteX4" fmla="*/ 2106212 w 6099516"/>
                  <a:gd name="connsiteY4" fmla="*/ 265617 h 2887564"/>
                  <a:gd name="connsiteX5" fmla="*/ 2798400 w 6099516"/>
                  <a:gd name="connsiteY5" fmla="*/ 16237 h 2887564"/>
                  <a:gd name="connsiteX6" fmla="*/ 3498162 w 6099516"/>
                  <a:gd name="connsiteY6" fmla="*/ 501147 h 2887564"/>
                  <a:gd name="connsiteX7" fmla="*/ 4072964 w 6099516"/>
                  <a:gd name="connsiteY7" fmla="*/ 1131529 h 2887564"/>
                  <a:gd name="connsiteX8" fmla="*/ 4669522 w 6099516"/>
                  <a:gd name="connsiteY8" fmla="*/ 1761910 h 2887564"/>
                  <a:gd name="connsiteX9" fmla="*/ 5527961 w 6099516"/>
                  <a:gd name="connsiteY9" fmla="*/ 2184474 h 2887564"/>
                  <a:gd name="connsiteX10" fmla="*/ 6097669 w 6099516"/>
                  <a:gd name="connsiteY10" fmla="*/ 2288383 h 2887564"/>
                  <a:gd name="connsiteX11" fmla="*/ 5464424 w 6099516"/>
                  <a:gd name="connsiteY11" fmla="*/ 2887564 h 2887564"/>
                  <a:gd name="connsiteX0" fmla="*/ 5374026 w 6099516"/>
                  <a:gd name="connsiteY0" fmla="*/ 2796124 h 2796124"/>
                  <a:gd name="connsiteX1" fmla="*/ 9240 w 6099516"/>
                  <a:gd name="connsiteY1" fmla="*/ 1853921 h 2796124"/>
                  <a:gd name="connsiteX2" fmla="*/ 0 w 6099516"/>
                  <a:gd name="connsiteY2" fmla="*/ 1858893 h 2796124"/>
                  <a:gd name="connsiteX3" fmla="*/ 824768 w 6099516"/>
                  <a:gd name="connsiteY3" fmla="*/ 1664924 h 2796124"/>
                  <a:gd name="connsiteX4" fmla="*/ 2106212 w 6099516"/>
                  <a:gd name="connsiteY4" fmla="*/ 265617 h 2796124"/>
                  <a:gd name="connsiteX5" fmla="*/ 2798400 w 6099516"/>
                  <a:gd name="connsiteY5" fmla="*/ 16237 h 2796124"/>
                  <a:gd name="connsiteX6" fmla="*/ 3498162 w 6099516"/>
                  <a:gd name="connsiteY6" fmla="*/ 501147 h 2796124"/>
                  <a:gd name="connsiteX7" fmla="*/ 4072964 w 6099516"/>
                  <a:gd name="connsiteY7" fmla="*/ 1131529 h 2796124"/>
                  <a:gd name="connsiteX8" fmla="*/ 4669522 w 6099516"/>
                  <a:gd name="connsiteY8" fmla="*/ 1761910 h 2796124"/>
                  <a:gd name="connsiteX9" fmla="*/ 5527961 w 6099516"/>
                  <a:gd name="connsiteY9" fmla="*/ 2184474 h 2796124"/>
                  <a:gd name="connsiteX10" fmla="*/ 6097669 w 6099516"/>
                  <a:gd name="connsiteY10" fmla="*/ 2288383 h 2796124"/>
                  <a:gd name="connsiteX0" fmla="*/ 9240 w 6099516"/>
                  <a:gd name="connsiteY0" fmla="*/ 1853921 h 2288383"/>
                  <a:gd name="connsiteX1" fmla="*/ 0 w 6099516"/>
                  <a:gd name="connsiteY1" fmla="*/ 1858893 h 2288383"/>
                  <a:gd name="connsiteX2" fmla="*/ 824768 w 6099516"/>
                  <a:gd name="connsiteY2" fmla="*/ 1664924 h 2288383"/>
                  <a:gd name="connsiteX3" fmla="*/ 2106212 w 6099516"/>
                  <a:gd name="connsiteY3" fmla="*/ 265617 h 2288383"/>
                  <a:gd name="connsiteX4" fmla="*/ 2798400 w 6099516"/>
                  <a:gd name="connsiteY4" fmla="*/ 16237 h 2288383"/>
                  <a:gd name="connsiteX5" fmla="*/ 3498162 w 6099516"/>
                  <a:gd name="connsiteY5" fmla="*/ 501147 h 2288383"/>
                  <a:gd name="connsiteX6" fmla="*/ 4072964 w 6099516"/>
                  <a:gd name="connsiteY6" fmla="*/ 1131529 h 2288383"/>
                  <a:gd name="connsiteX7" fmla="*/ 4669522 w 6099516"/>
                  <a:gd name="connsiteY7" fmla="*/ 1761910 h 2288383"/>
                  <a:gd name="connsiteX8" fmla="*/ 5527961 w 6099516"/>
                  <a:gd name="connsiteY8" fmla="*/ 2184474 h 2288383"/>
                  <a:gd name="connsiteX9" fmla="*/ 6097669 w 6099516"/>
                  <a:gd name="connsiteY9" fmla="*/ 2288383 h 2288383"/>
                  <a:gd name="connsiteX0" fmla="*/ 0 w 6090276"/>
                  <a:gd name="connsiteY0" fmla="*/ 1853921 h 2288383"/>
                  <a:gd name="connsiteX1" fmla="*/ 9463 w 6090276"/>
                  <a:gd name="connsiteY1" fmla="*/ 1865199 h 2288383"/>
                  <a:gd name="connsiteX2" fmla="*/ 815528 w 6090276"/>
                  <a:gd name="connsiteY2" fmla="*/ 1664924 h 2288383"/>
                  <a:gd name="connsiteX3" fmla="*/ 2096972 w 6090276"/>
                  <a:gd name="connsiteY3" fmla="*/ 265617 h 2288383"/>
                  <a:gd name="connsiteX4" fmla="*/ 2789160 w 6090276"/>
                  <a:gd name="connsiteY4" fmla="*/ 16237 h 2288383"/>
                  <a:gd name="connsiteX5" fmla="*/ 3488922 w 6090276"/>
                  <a:gd name="connsiteY5" fmla="*/ 501147 h 2288383"/>
                  <a:gd name="connsiteX6" fmla="*/ 4063724 w 6090276"/>
                  <a:gd name="connsiteY6" fmla="*/ 1131529 h 2288383"/>
                  <a:gd name="connsiteX7" fmla="*/ 4660282 w 6090276"/>
                  <a:gd name="connsiteY7" fmla="*/ 1761910 h 2288383"/>
                  <a:gd name="connsiteX8" fmla="*/ 5518721 w 6090276"/>
                  <a:gd name="connsiteY8" fmla="*/ 2184474 h 2288383"/>
                  <a:gd name="connsiteX9" fmla="*/ 6088429 w 6090276"/>
                  <a:gd name="connsiteY9" fmla="*/ 2288383 h 2288383"/>
                  <a:gd name="connsiteX0" fmla="*/ 0 w 6080813"/>
                  <a:gd name="connsiteY0" fmla="*/ 1865199 h 2288383"/>
                  <a:gd name="connsiteX1" fmla="*/ 806065 w 6080813"/>
                  <a:gd name="connsiteY1" fmla="*/ 1664924 h 2288383"/>
                  <a:gd name="connsiteX2" fmla="*/ 2087509 w 6080813"/>
                  <a:gd name="connsiteY2" fmla="*/ 265617 h 2288383"/>
                  <a:gd name="connsiteX3" fmla="*/ 2779697 w 6080813"/>
                  <a:gd name="connsiteY3" fmla="*/ 16237 h 2288383"/>
                  <a:gd name="connsiteX4" fmla="*/ 3479459 w 6080813"/>
                  <a:gd name="connsiteY4" fmla="*/ 501147 h 2288383"/>
                  <a:gd name="connsiteX5" fmla="*/ 4054261 w 6080813"/>
                  <a:gd name="connsiteY5" fmla="*/ 1131529 h 2288383"/>
                  <a:gd name="connsiteX6" fmla="*/ 4650819 w 6080813"/>
                  <a:gd name="connsiteY6" fmla="*/ 1761910 h 2288383"/>
                  <a:gd name="connsiteX7" fmla="*/ 5509258 w 6080813"/>
                  <a:gd name="connsiteY7" fmla="*/ 2184474 h 2288383"/>
                  <a:gd name="connsiteX8" fmla="*/ 6078966 w 6080813"/>
                  <a:gd name="connsiteY8" fmla="*/ 2288383 h 228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80813" h="2288383">
                    <a:moveTo>
                      <a:pt x="0" y="1865199"/>
                    </a:moveTo>
                    <a:cubicBezTo>
                      <a:pt x="75604" y="1853653"/>
                      <a:pt x="458147" y="1931521"/>
                      <a:pt x="806065" y="1664924"/>
                    </a:cubicBezTo>
                    <a:cubicBezTo>
                      <a:pt x="1153983" y="1398327"/>
                      <a:pt x="1758570" y="540398"/>
                      <a:pt x="2087509" y="265617"/>
                    </a:cubicBezTo>
                    <a:cubicBezTo>
                      <a:pt x="2416448" y="-9164"/>
                      <a:pt x="2547705" y="-23018"/>
                      <a:pt x="2779697" y="16237"/>
                    </a:cubicBezTo>
                    <a:cubicBezTo>
                      <a:pt x="3011689" y="55492"/>
                      <a:pt x="3267032" y="315265"/>
                      <a:pt x="3479459" y="501147"/>
                    </a:cubicBezTo>
                    <a:cubicBezTo>
                      <a:pt x="3691886" y="687029"/>
                      <a:pt x="3859034" y="921402"/>
                      <a:pt x="4054261" y="1131529"/>
                    </a:cubicBezTo>
                    <a:cubicBezTo>
                      <a:pt x="4249488" y="1341656"/>
                      <a:pt x="4408320" y="1586419"/>
                      <a:pt x="4650819" y="1761910"/>
                    </a:cubicBezTo>
                    <a:cubicBezTo>
                      <a:pt x="4893318" y="1937401"/>
                      <a:pt x="5271234" y="2096729"/>
                      <a:pt x="5509258" y="2184474"/>
                    </a:cubicBezTo>
                    <a:cubicBezTo>
                      <a:pt x="5747282" y="2272219"/>
                      <a:pt x="6109817" y="2278933"/>
                      <a:pt x="6078966" y="2288383"/>
                    </a:cubicBezTo>
                  </a:path>
                </a:pathLst>
              </a:custGeom>
              <a:noFill/>
              <a:ln w="28575" cap="rnd">
                <a:solidFill>
                  <a:srgbClr val="74B74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grpSp>
        <p:sp>
          <p:nvSpPr>
            <p:cNvPr id="16" name="TextBox 15"/>
            <p:cNvSpPr txBox="1"/>
            <p:nvPr/>
          </p:nvSpPr>
          <p:spPr>
            <a:xfrm>
              <a:off x="3746128" y="5641082"/>
              <a:ext cx="1821180" cy="307777"/>
            </a:xfrm>
            <a:prstGeom prst="rect">
              <a:avLst/>
            </a:prstGeom>
            <a:noFill/>
          </p:spPr>
          <p:txBody>
            <a:bodyPr wrap="square" rtlCol="0">
              <a:spAutoFit/>
            </a:bodyPr>
            <a:lstStyle/>
            <a:p>
              <a:pPr algn="ctr"/>
              <a:r>
                <a:rPr lang="en-US" sz="1400" b="1">
                  <a:latin typeface="Arial" charset="0"/>
                  <a:ea typeface="Arial" charset="0"/>
                  <a:cs typeface="Arial" charset="0"/>
                </a:rPr>
                <a:t>BMD T-scores</a:t>
              </a:r>
              <a:endParaRPr lang="en-US" sz="1400" b="1" dirty="0">
                <a:latin typeface="Arial" charset="0"/>
                <a:ea typeface="Arial" charset="0"/>
                <a:cs typeface="Arial" charset="0"/>
              </a:endParaRPr>
            </a:p>
          </p:txBody>
        </p:sp>
        <p:sp>
          <p:nvSpPr>
            <p:cNvPr id="38" name="Rectangle 267"/>
            <p:cNvSpPr>
              <a:spLocks noChangeArrowheads="1"/>
            </p:cNvSpPr>
            <p:nvPr/>
          </p:nvSpPr>
          <p:spPr bwMode="auto">
            <a:xfrm>
              <a:off x="1590769" y="5468220"/>
              <a:ext cx="185948" cy="138499"/>
            </a:xfrm>
            <a:prstGeom prst="rect">
              <a:avLst/>
            </a:prstGeom>
            <a:noFill/>
            <a:ln w="9525">
              <a:noFill/>
              <a:miter lim="800000"/>
              <a:headEnd/>
              <a:tailEnd/>
            </a:ln>
          </p:spPr>
          <p:txBody>
            <a:bodyPr wrap="none" lIns="0" tIns="0" rIns="0" bIns="0">
              <a:spAutoFit/>
            </a:bodyPr>
            <a:lstStyle/>
            <a:p>
              <a:pPr algn="ctr"/>
              <a:r>
                <a:rPr lang="en-US" sz="900" dirty="0">
                  <a:solidFill>
                    <a:schemeClr val="tx1">
                      <a:lumMod val="65000"/>
                      <a:lumOff val="35000"/>
                    </a:schemeClr>
                  </a:solidFill>
                  <a:latin typeface="Arial Narrow" charset="0"/>
                  <a:ea typeface="Arial Narrow" charset="0"/>
                  <a:cs typeface="Arial Narrow" charset="0"/>
                </a:rPr>
                <a:t>&gt;1.0</a:t>
              </a:r>
              <a:endParaRPr lang="en-US" sz="2000" dirty="0">
                <a:solidFill>
                  <a:schemeClr val="tx1">
                    <a:lumMod val="65000"/>
                    <a:lumOff val="35000"/>
                  </a:schemeClr>
                </a:solidFill>
                <a:latin typeface="Arial Narrow" charset="0"/>
                <a:ea typeface="Arial Narrow" charset="0"/>
                <a:cs typeface="Arial Narrow" charset="0"/>
              </a:endParaRPr>
            </a:p>
          </p:txBody>
        </p:sp>
        <p:sp>
          <p:nvSpPr>
            <p:cNvPr id="116" name="Rectangle 267"/>
            <p:cNvSpPr>
              <a:spLocks noChangeArrowheads="1"/>
            </p:cNvSpPr>
            <p:nvPr/>
          </p:nvSpPr>
          <p:spPr bwMode="auto">
            <a:xfrm>
              <a:off x="2098002" y="5468220"/>
              <a:ext cx="392736" cy="138499"/>
            </a:xfrm>
            <a:prstGeom prst="rect">
              <a:avLst/>
            </a:prstGeom>
            <a:noFill/>
            <a:ln w="9525">
              <a:noFill/>
              <a:miter lim="800000"/>
              <a:headEnd/>
              <a:tailEnd/>
            </a:ln>
          </p:spPr>
          <p:txBody>
            <a:bodyPr wrap="none" lIns="0" tIns="0" rIns="0" bIns="0">
              <a:spAutoFit/>
            </a:bodyPr>
            <a:lstStyle/>
            <a:p>
              <a:pPr algn="ctr"/>
              <a:r>
                <a:rPr lang="en-US" sz="900">
                  <a:solidFill>
                    <a:schemeClr val="tx1">
                      <a:lumMod val="65000"/>
                      <a:lumOff val="35000"/>
                    </a:schemeClr>
                  </a:solidFill>
                  <a:latin typeface="Arial Narrow" charset="0"/>
                  <a:ea typeface="Arial Narrow" charset="0"/>
                  <a:cs typeface="Arial Narrow" charset="0"/>
                </a:rPr>
                <a:t>1.0 to 0.5</a:t>
              </a:r>
              <a:endParaRPr lang="en-US" sz="2000" dirty="0">
                <a:solidFill>
                  <a:schemeClr val="tx1">
                    <a:lumMod val="65000"/>
                    <a:lumOff val="35000"/>
                  </a:schemeClr>
                </a:solidFill>
                <a:latin typeface="Arial Narrow" charset="0"/>
                <a:ea typeface="Arial Narrow" charset="0"/>
                <a:cs typeface="Arial Narrow" charset="0"/>
              </a:endParaRPr>
            </a:p>
          </p:txBody>
        </p:sp>
        <p:sp>
          <p:nvSpPr>
            <p:cNvPr id="117" name="Rectangle 267"/>
            <p:cNvSpPr>
              <a:spLocks noChangeArrowheads="1"/>
            </p:cNvSpPr>
            <p:nvPr/>
          </p:nvSpPr>
          <p:spPr bwMode="auto">
            <a:xfrm>
              <a:off x="2673719" y="5468220"/>
              <a:ext cx="392736" cy="138499"/>
            </a:xfrm>
            <a:prstGeom prst="rect">
              <a:avLst/>
            </a:prstGeom>
            <a:noFill/>
            <a:ln w="9525">
              <a:noFill/>
              <a:miter lim="800000"/>
              <a:headEnd/>
              <a:tailEnd/>
            </a:ln>
          </p:spPr>
          <p:txBody>
            <a:bodyPr wrap="none" lIns="0" tIns="0" rIns="0" bIns="0">
              <a:spAutoFit/>
            </a:bodyPr>
            <a:lstStyle/>
            <a:p>
              <a:pPr algn="ctr"/>
              <a:r>
                <a:rPr lang="en-US" sz="900">
                  <a:solidFill>
                    <a:schemeClr val="tx1">
                      <a:lumMod val="65000"/>
                      <a:lumOff val="35000"/>
                    </a:schemeClr>
                  </a:solidFill>
                  <a:latin typeface="Arial Narrow" charset="0"/>
                  <a:ea typeface="Arial Narrow" charset="0"/>
                  <a:cs typeface="Arial Narrow" charset="0"/>
                </a:rPr>
                <a:t>0.5 to 0.0</a:t>
              </a:r>
              <a:endParaRPr lang="en-US" sz="2000" dirty="0">
                <a:solidFill>
                  <a:schemeClr val="tx1">
                    <a:lumMod val="65000"/>
                    <a:lumOff val="35000"/>
                  </a:schemeClr>
                </a:solidFill>
                <a:latin typeface="Arial Narrow" charset="0"/>
                <a:ea typeface="Arial Narrow" charset="0"/>
                <a:cs typeface="Arial Narrow" charset="0"/>
              </a:endParaRPr>
            </a:p>
          </p:txBody>
        </p:sp>
        <p:sp>
          <p:nvSpPr>
            <p:cNvPr id="118" name="Rectangle 267"/>
            <p:cNvSpPr>
              <a:spLocks noChangeArrowheads="1"/>
            </p:cNvSpPr>
            <p:nvPr/>
          </p:nvSpPr>
          <p:spPr bwMode="auto">
            <a:xfrm>
              <a:off x="3256949" y="5468220"/>
              <a:ext cx="424795" cy="138499"/>
            </a:xfrm>
            <a:prstGeom prst="rect">
              <a:avLst/>
            </a:prstGeom>
            <a:noFill/>
            <a:ln w="9525">
              <a:noFill/>
              <a:miter lim="800000"/>
              <a:headEnd/>
              <a:tailEnd/>
            </a:ln>
          </p:spPr>
          <p:txBody>
            <a:bodyPr wrap="none" lIns="0" tIns="0" rIns="0" bIns="0">
              <a:spAutoFit/>
            </a:bodyPr>
            <a:lstStyle/>
            <a:p>
              <a:pPr algn="ctr"/>
              <a:r>
                <a:rPr lang="en-US" sz="900" dirty="0">
                  <a:solidFill>
                    <a:schemeClr val="tx1">
                      <a:lumMod val="65000"/>
                      <a:lumOff val="35000"/>
                    </a:schemeClr>
                  </a:solidFill>
                  <a:latin typeface="Arial Narrow" charset="0"/>
                  <a:ea typeface="Arial Narrow" charset="0"/>
                  <a:cs typeface="Arial Narrow" charset="0"/>
                </a:rPr>
                <a:t>0.0 to -0.5</a:t>
              </a:r>
              <a:endParaRPr lang="en-US" sz="2000" dirty="0">
                <a:solidFill>
                  <a:schemeClr val="tx1">
                    <a:lumMod val="65000"/>
                    <a:lumOff val="35000"/>
                  </a:schemeClr>
                </a:solidFill>
                <a:latin typeface="Arial Narrow" charset="0"/>
                <a:ea typeface="Arial Narrow" charset="0"/>
                <a:cs typeface="Arial Narrow" charset="0"/>
              </a:endParaRPr>
            </a:p>
          </p:txBody>
        </p:sp>
        <p:sp>
          <p:nvSpPr>
            <p:cNvPr id="120" name="Rectangle 267"/>
            <p:cNvSpPr>
              <a:spLocks noChangeArrowheads="1"/>
            </p:cNvSpPr>
            <p:nvPr/>
          </p:nvSpPr>
          <p:spPr bwMode="auto">
            <a:xfrm>
              <a:off x="3852921" y="5468220"/>
              <a:ext cx="456855" cy="138499"/>
            </a:xfrm>
            <a:prstGeom prst="rect">
              <a:avLst/>
            </a:prstGeom>
            <a:noFill/>
            <a:ln w="9525">
              <a:noFill/>
              <a:miter lim="800000"/>
              <a:headEnd/>
              <a:tailEnd/>
            </a:ln>
          </p:spPr>
          <p:txBody>
            <a:bodyPr wrap="none" lIns="0" tIns="0" rIns="0" bIns="0">
              <a:spAutoFit/>
            </a:bodyPr>
            <a:lstStyle/>
            <a:p>
              <a:pPr algn="ctr"/>
              <a:r>
                <a:rPr lang="en-US" sz="900" dirty="0">
                  <a:solidFill>
                    <a:schemeClr val="tx1">
                      <a:lumMod val="65000"/>
                      <a:lumOff val="35000"/>
                    </a:schemeClr>
                  </a:solidFill>
                  <a:latin typeface="Arial Narrow" charset="0"/>
                  <a:ea typeface="Arial Narrow" charset="0"/>
                  <a:cs typeface="Arial Narrow" charset="0"/>
                </a:rPr>
                <a:t>-0.5 to -1.0</a:t>
              </a:r>
              <a:endParaRPr lang="en-US" sz="2000" dirty="0">
                <a:solidFill>
                  <a:schemeClr val="tx1">
                    <a:lumMod val="65000"/>
                    <a:lumOff val="35000"/>
                  </a:schemeClr>
                </a:solidFill>
                <a:latin typeface="Arial Narrow" charset="0"/>
                <a:ea typeface="Arial Narrow" charset="0"/>
                <a:cs typeface="Arial Narrow" charset="0"/>
              </a:endParaRPr>
            </a:p>
          </p:txBody>
        </p:sp>
        <p:sp>
          <p:nvSpPr>
            <p:cNvPr id="121" name="Rectangle 267"/>
            <p:cNvSpPr>
              <a:spLocks noChangeArrowheads="1"/>
            </p:cNvSpPr>
            <p:nvPr/>
          </p:nvSpPr>
          <p:spPr bwMode="auto">
            <a:xfrm>
              <a:off x="4433730" y="5468220"/>
              <a:ext cx="456856" cy="138499"/>
            </a:xfrm>
            <a:prstGeom prst="rect">
              <a:avLst/>
            </a:prstGeom>
            <a:noFill/>
            <a:ln w="9525">
              <a:noFill/>
              <a:miter lim="800000"/>
              <a:headEnd/>
              <a:tailEnd/>
            </a:ln>
          </p:spPr>
          <p:txBody>
            <a:bodyPr wrap="none" lIns="0" tIns="0" rIns="0" bIns="0">
              <a:spAutoFit/>
            </a:bodyPr>
            <a:lstStyle/>
            <a:p>
              <a:pPr algn="ctr"/>
              <a:r>
                <a:rPr lang="en-US" sz="900">
                  <a:solidFill>
                    <a:schemeClr val="tx1">
                      <a:lumMod val="65000"/>
                      <a:lumOff val="35000"/>
                    </a:schemeClr>
                  </a:solidFill>
                  <a:latin typeface="Arial Narrow" charset="0"/>
                  <a:ea typeface="Arial Narrow" charset="0"/>
                  <a:cs typeface="Arial Narrow" charset="0"/>
                </a:rPr>
                <a:t>-1.0 to -1.5</a:t>
              </a:r>
              <a:endParaRPr lang="en-US" sz="2000" dirty="0">
                <a:solidFill>
                  <a:schemeClr val="tx1">
                    <a:lumMod val="65000"/>
                    <a:lumOff val="35000"/>
                  </a:schemeClr>
                </a:solidFill>
                <a:latin typeface="Arial Narrow" charset="0"/>
                <a:ea typeface="Arial Narrow" charset="0"/>
                <a:cs typeface="Arial Narrow" charset="0"/>
              </a:endParaRPr>
            </a:p>
          </p:txBody>
        </p:sp>
        <p:sp>
          <p:nvSpPr>
            <p:cNvPr id="122" name="Rectangle 267"/>
            <p:cNvSpPr>
              <a:spLocks noChangeArrowheads="1"/>
            </p:cNvSpPr>
            <p:nvPr/>
          </p:nvSpPr>
          <p:spPr bwMode="auto">
            <a:xfrm>
              <a:off x="5044661" y="5468220"/>
              <a:ext cx="456856" cy="138499"/>
            </a:xfrm>
            <a:prstGeom prst="rect">
              <a:avLst/>
            </a:prstGeom>
            <a:noFill/>
            <a:ln w="9525">
              <a:noFill/>
              <a:miter lim="800000"/>
              <a:headEnd/>
              <a:tailEnd/>
            </a:ln>
          </p:spPr>
          <p:txBody>
            <a:bodyPr wrap="none" lIns="0" tIns="0" rIns="0" bIns="0">
              <a:spAutoFit/>
            </a:bodyPr>
            <a:lstStyle/>
            <a:p>
              <a:pPr algn="ctr"/>
              <a:r>
                <a:rPr lang="en-US" sz="900">
                  <a:solidFill>
                    <a:schemeClr val="tx1">
                      <a:lumMod val="65000"/>
                      <a:lumOff val="35000"/>
                    </a:schemeClr>
                  </a:solidFill>
                  <a:latin typeface="Arial Narrow" charset="0"/>
                  <a:ea typeface="Arial Narrow" charset="0"/>
                  <a:cs typeface="Arial Narrow" charset="0"/>
                </a:rPr>
                <a:t>-1.5 to -2.0</a:t>
              </a:r>
              <a:endParaRPr lang="en-US" sz="2000" dirty="0">
                <a:solidFill>
                  <a:schemeClr val="tx1">
                    <a:lumMod val="65000"/>
                    <a:lumOff val="35000"/>
                  </a:schemeClr>
                </a:solidFill>
                <a:latin typeface="Arial Narrow" charset="0"/>
                <a:ea typeface="Arial Narrow" charset="0"/>
                <a:cs typeface="Arial Narrow" charset="0"/>
              </a:endParaRPr>
            </a:p>
          </p:txBody>
        </p:sp>
        <p:sp>
          <p:nvSpPr>
            <p:cNvPr id="123" name="Rectangle 267"/>
            <p:cNvSpPr>
              <a:spLocks noChangeArrowheads="1"/>
            </p:cNvSpPr>
            <p:nvPr/>
          </p:nvSpPr>
          <p:spPr bwMode="auto">
            <a:xfrm>
              <a:off x="5607945" y="5468220"/>
              <a:ext cx="456856" cy="138499"/>
            </a:xfrm>
            <a:prstGeom prst="rect">
              <a:avLst/>
            </a:prstGeom>
            <a:noFill/>
            <a:ln w="9525">
              <a:noFill/>
              <a:miter lim="800000"/>
              <a:headEnd/>
              <a:tailEnd/>
            </a:ln>
          </p:spPr>
          <p:txBody>
            <a:bodyPr wrap="none" lIns="0" tIns="0" rIns="0" bIns="0">
              <a:spAutoFit/>
            </a:bodyPr>
            <a:lstStyle/>
            <a:p>
              <a:pPr algn="ctr"/>
              <a:r>
                <a:rPr lang="en-US" sz="900">
                  <a:solidFill>
                    <a:schemeClr val="tx1">
                      <a:lumMod val="65000"/>
                      <a:lumOff val="35000"/>
                    </a:schemeClr>
                  </a:solidFill>
                  <a:latin typeface="Arial Narrow" charset="0"/>
                  <a:ea typeface="Arial Narrow" charset="0"/>
                  <a:cs typeface="Arial Narrow" charset="0"/>
                </a:rPr>
                <a:t>-2.0 to -2.5</a:t>
              </a:r>
              <a:endParaRPr lang="en-US" sz="2000" dirty="0">
                <a:solidFill>
                  <a:schemeClr val="tx1">
                    <a:lumMod val="65000"/>
                    <a:lumOff val="35000"/>
                  </a:schemeClr>
                </a:solidFill>
                <a:latin typeface="Arial Narrow" charset="0"/>
                <a:ea typeface="Arial Narrow" charset="0"/>
                <a:cs typeface="Arial Narrow" charset="0"/>
              </a:endParaRPr>
            </a:p>
          </p:txBody>
        </p:sp>
        <p:sp>
          <p:nvSpPr>
            <p:cNvPr id="124" name="Rectangle 267"/>
            <p:cNvSpPr>
              <a:spLocks noChangeArrowheads="1"/>
            </p:cNvSpPr>
            <p:nvPr/>
          </p:nvSpPr>
          <p:spPr bwMode="auto">
            <a:xfrm>
              <a:off x="6221133" y="5468220"/>
              <a:ext cx="456856" cy="138499"/>
            </a:xfrm>
            <a:prstGeom prst="rect">
              <a:avLst/>
            </a:prstGeom>
            <a:noFill/>
            <a:ln w="9525">
              <a:noFill/>
              <a:miter lim="800000"/>
              <a:headEnd/>
              <a:tailEnd/>
            </a:ln>
          </p:spPr>
          <p:txBody>
            <a:bodyPr wrap="none" lIns="0" tIns="0" rIns="0" bIns="0">
              <a:spAutoFit/>
            </a:bodyPr>
            <a:lstStyle/>
            <a:p>
              <a:pPr algn="ctr"/>
              <a:r>
                <a:rPr lang="en-US" sz="900">
                  <a:solidFill>
                    <a:schemeClr val="tx1">
                      <a:lumMod val="65000"/>
                      <a:lumOff val="35000"/>
                    </a:schemeClr>
                  </a:solidFill>
                  <a:latin typeface="Arial Narrow" charset="0"/>
                  <a:ea typeface="Arial Narrow" charset="0"/>
                  <a:cs typeface="Arial Narrow" charset="0"/>
                </a:rPr>
                <a:t>-2.5 to -3.0</a:t>
              </a:r>
              <a:endParaRPr lang="en-US" sz="2000" dirty="0">
                <a:solidFill>
                  <a:schemeClr val="tx1">
                    <a:lumMod val="65000"/>
                    <a:lumOff val="35000"/>
                  </a:schemeClr>
                </a:solidFill>
                <a:latin typeface="Arial Narrow" charset="0"/>
                <a:ea typeface="Arial Narrow" charset="0"/>
                <a:cs typeface="Arial Narrow" charset="0"/>
              </a:endParaRPr>
            </a:p>
          </p:txBody>
        </p:sp>
        <p:sp>
          <p:nvSpPr>
            <p:cNvPr id="125" name="Rectangle 267"/>
            <p:cNvSpPr>
              <a:spLocks noChangeArrowheads="1"/>
            </p:cNvSpPr>
            <p:nvPr/>
          </p:nvSpPr>
          <p:spPr bwMode="auto">
            <a:xfrm>
              <a:off x="6800150" y="5468220"/>
              <a:ext cx="456856" cy="138499"/>
            </a:xfrm>
            <a:prstGeom prst="rect">
              <a:avLst/>
            </a:prstGeom>
            <a:noFill/>
            <a:ln w="9525">
              <a:noFill/>
              <a:miter lim="800000"/>
              <a:headEnd/>
              <a:tailEnd/>
            </a:ln>
          </p:spPr>
          <p:txBody>
            <a:bodyPr wrap="none" lIns="0" tIns="0" rIns="0" bIns="0">
              <a:spAutoFit/>
            </a:bodyPr>
            <a:lstStyle/>
            <a:p>
              <a:pPr algn="ctr"/>
              <a:r>
                <a:rPr lang="en-US" sz="900" dirty="0">
                  <a:solidFill>
                    <a:schemeClr val="tx1">
                      <a:lumMod val="65000"/>
                      <a:lumOff val="35000"/>
                    </a:schemeClr>
                  </a:solidFill>
                  <a:latin typeface="Arial Narrow" charset="0"/>
                  <a:ea typeface="Arial Narrow" charset="0"/>
                  <a:cs typeface="Arial Narrow" charset="0"/>
                </a:rPr>
                <a:t>-3.0 to -3.5</a:t>
              </a:r>
              <a:endParaRPr lang="en-US" sz="2000" dirty="0">
                <a:solidFill>
                  <a:schemeClr val="tx1">
                    <a:lumMod val="65000"/>
                    <a:lumOff val="35000"/>
                  </a:schemeClr>
                </a:solidFill>
                <a:latin typeface="Arial Narrow" charset="0"/>
                <a:ea typeface="Arial Narrow" charset="0"/>
                <a:cs typeface="Arial Narrow" charset="0"/>
              </a:endParaRPr>
            </a:p>
          </p:txBody>
        </p:sp>
        <p:sp>
          <p:nvSpPr>
            <p:cNvPr id="127" name="Rectangle 267"/>
            <p:cNvSpPr>
              <a:spLocks noChangeArrowheads="1"/>
            </p:cNvSpPr>
            <p:nvPr/>
          </p:nvSpPr>
          <p:spPr bwMode="auto">
            <a:xfrm>
              <a:off x="7511900" y="5468220"/>
              <a:ext cx="243657" cy="138499"/>
            </a:xfrm>
            <a:prstGeom prst="rect">
              <a:avLst/>
            </a:prstGeom>
            <a:noFill/>
            <a:ln w="9525">
              <a:noFill/>
              <a:miter lim="800000"/>
              <a:headEnd/>
              <a:tailEnd/>
            </a:ln>
          </p:spPr>
          <p:txBody>
            <a:bodyPr wrap="none" lIns="0" tIns="0" rIns="0" bIns="0">
              <a:spAutoFit/>
            </a:bodyPr>
            <a:lstStyle/>
            <a:p>
              <a:pPr algn="ctr"/>
              <a:r>
                <a:rPr lang="en-US" sz="900" dirty="0">
                  <a:solidFill>
                    <a:schemeClr val="tx1">
                      <a:lumMod val="65000"/>
                      <a:lumOff val="35000"/>
                    </a:schemeClr>
                  </a:solidFill>
                  <a:latin typeface="Arial Narrow" charset="0"/>
                  <a:ea typeface="Arial Narrow" charset="0"/>
                  <a:cs typeface="Arial Narrow" charset="0"/>
                </a:rPr>
                <a:t>&lt; -3.5</a:t>
              </a:r>
              <a:endParaRPr lang="en-US" sz="2000" dirty="0">
                <a:solidFill>
                  <a:schemeClr val="tx1">
                    <a:lumMod val="65000"/>
                    <a:lumOff val="35000"/>
                  </a:schemeClr>
                </a:solidFill>
                <a:latin typeface="Arial Narrow" charset="0"/>
                <a:ea typeface="Arial Narrow" charset="0"/>
                <a:cs typeface="Arial Narrow" charset="0"/>
              </a:endParaRPr>
            </a:p>
          </p:txBody>
        </p:sp>
      </p:grpSp>
      <p:grpSp>
        <p:nvGrpSpPr>
          <p:cNvPr id="7" name="Group 6"/>
          <p:cNvGrpSpPr/>
          <p:nvPr/>
        </p:nvGrpSpPr>
        <p:grpSpPr>
          <a:xfrm>
            <a:off x="1556598" y="2118360"/>
            <a:ext cx="7185874" cy="3359639"/>
            <a:chOff x="1556598" y="2118360"/>
            <a:chExt cx="7185874" cy="3359639"/>
          </a:xfrm>
        </p:grpSpPr>
        <p:grpSp>
          <p:nvGrpSpPr>
            <p:cNvPr id="6" name="Group 5"/>
            <p:cNvGrpSpPr/>
            <p:nvPr/>
          </p:nvGrpSpPr>
          <p:grpSpPr>
            <a:xfrm>
              <a:off x="7976041" y="2118360"/>
              <a:ext cx="766431" cy="3359639"/>
              <a:chOff x="7976041" y="2118360"/>
              <a:chExt cx="766431" cy="3359639"/>
            </a:xfrm>
          </p:grpSpPr>
          <p:sp>
            <p:nvSpPr>
              <p:cNvPr id="17" name="TextBox 16"/>
              <p:cNvSpPr txBox="1"/>
              <p:nvPr/>
            </p:nvSpPr>
            <p:spPr>
              <a:xfrm rot="16200000">
                <a:off x="6991406" y="3647048"/>
                <a:ext cx="3194356" cy="307777"/>
              </a:xfrm>
              <a:prstGeom prst="rect">
                <a:avLst/>
              </a:prstGeom>
              <a:noFill/>
            </p:spPr>
            <p:txBody>
              <a:bodyPr wrap="square" rtlCol="0">
                <a:spAutoFit/>
              </a:bodyPr>
              <a:lstStyle/>
              <a:p>
                <a:pPr algn="ctr"/>
                <a:r>
                  <a:rPr lang="en-US" sz="1400" b="1" dirty="0">
                    <a:latin typeface="Arial" charset="0"/>
                    <a:ea typeface="Arial" charset="0"/>
                    <a:cs typeface="Arial" charset="0"/>
                  </a:rPr>
                  <a:t>Number of Fractures</a:t>
                </a:r>
              </a:p>
            </p:txBody>
          </p:sp>
          <p:grpSp>
            <p:nvGrpSpPr>
              <p:cNvPr id="113" name="Group 112"/>
              <p:cNvGrpSpPr/>
              <p:nvPr/>
            </p:nvGrpSpPr>
            <p:grpSpPr>
              <a:xfrm>
                <a:off x="7976041" y="2118360"/>
                <a:ext cx="394124" cy="3359639"/>
                <a:chOff x="7976041" y="2150406"/>
                <a:chExt cx="394124" cy="3327593"/>
              </a:xfrm>
            </p:grpSpPr>
            <p:sp>
              <p:nvSpPr>
                <p:cNvPr id="88" name="Rectangle 251"/>
                <p:cNvSpPr>
                  <a:spLocks noChangeArrowheads="1"/>
                </p:cNvSpPr>
                <p:nvPr/>
              </p:nvSpPr>
              <p:spPr bwMode="auto">
                <a:xfrm>
                  <a:off x="8115287" y="5293333"/>
                  <a:ext cx="84959" cy="184666"/>
                </a:xfrm>
                <a:prstGeom prst="rect">
                  <a:avLst/>
                </a:prstGeom>
                <a:noFill/>
                <a:ln w="9525">
                  <a:noFill/>
                  <a:miter lim="800000"/>
                  <a:headEnd/>
                  <a:tailEnd/>
                </a:ln>
              </p:spPr>
              <p:txBody>
                <a:bodyPr wrap="none" lIns="0" tIns="0" rIns="0" bIns="0">
                  <a:spAutoFit/>
                </a:bodyPr>
                <a:lstStyle/>
                <a:p>
                  <a:r>
                    <a:rPr lang="en-US" sz="1200" dirty="0">
                      <a:ln w="0"/>
                      <a:effectLst>
                        <a:outerShdw blurRad="38100" dist="25400" dir="5400000" algn="ctr" rotWithShape="0">
                          <a:srgbClr val="6E747A">
                            <a:alpha val="43000"/>
                          </a:srgbClr>
                        </a:outerShdw>
                      </a:effectLst>
                      <a:latin typeface="Arial" charset="0"/>
                      <a:ea typeface="Arial" charset="0"/>
                      <a:cs typeface="Arial" charset="0"/>
                    </a:rPr>
                    <a:t>0</a:t>
                  </a:r>
                  <a:endParaRPr lang="en-US" sz="3600" dirty="0">
                    <a:ln w="0"/>
                    <a:effectLst>
                      <a:outerShdw blurRad="38100" dist="25400" dir="5400000" algn="ctr" rotWithShape="0">
                        <a:srgbClr val="6E747A">
                          <a:alpha val="43000"/>
                        </a:srgbClr>
                      </a:outerShdw>
                    </a:effectLst>
                    <a:latin typeface="Arial" charset="0"/>
                    <a:ea typeface="Arial" charset="0"/>
                    <a:cs typeface="Arial" charset="0"/>
                  </a:endParaRPr>
                </a:p>
              </p:txBody>
            </p:sp>
            <p:sp>
              <p:nvSpPr>
                <p:cNvPr id="89" name="Rectangle 256"/>
                <p:cNvSpPr>
                  <a:spLocks noChangeArrowheads="1"/>
                </p:cNvSpPr>
                <p:nvPr/>
              </p:nvSpPr>
              <p:spPr bwMode="auto">
                <a:xfrm>
                  <a:off x="8115287" y="3198048"/>
                  <a:ext cx="254878" cy="184666"/>
                </a:xfrm>
                <a:prstGeom prst="rect">
                  <a:avLst/>
                </a:prstGeom>
                <a:noFill/>
                <a:ln w="9525">
                  <a:noFill/>
                  <a:miter lim="800000"/>
                  <a:headEnd/>
                  <a:tailEnd/>
                </a:ln>
              </p:spPr>
              <p:txBody>
                <a:bodyPr wrap="none" lIns="0" tIns="0" rIns="0" bIns="0">
                  <a:spAutoFit/>
                </a:bodyPr>
                <a:lstStyle/>
                <a:p>
                  <a:r>
                    <a:rPr lang="en-US" sz="1200" dirty="0">
                      <a:ln w="0"/>
                      <a:effectLst>
                        <a:outerShdw blurRad="38100" dist="25400" dir="5400000" algn="ctr" rotWithShape="0">
                          <a:srgbClr val="6E747A">
                            <a:alpha val="43000"/>
                          </a:srgbClr>
                        </a:outerShdw>
                      </a:effectLst>
                      <a:latin typeface="Arial" charset="0"/>
                      <a:ea typeface="Arial" charset="0"/>
                      <a:cs typeface="Arial" charset="0"/>
                    </a:rPr>
                    <a:t>300</a:t>
                  </a:r>
                  <a:endParaRPr lang="en-US" sz="3600" dirty="0">
                    <a:ln w="0"/>
                    <a:effectLst>
                      <a:outerShdw blurRad="38100" dist="25400" dir="5400000" algn="ctr" rotWithShape="0">
                        <a:srgbClr val="6E747A">
                          <a:alpha val="43000"/>
                        </a:srgbClr>
                      </a:outerShdw>
                    </a:effectLst>
                    <a:latin typeface="Arial" charset="0"/>
                    <a:ea typeface="Arial" charset="0"/>
                    <a:cs typeface="Arial" charset="0"/>
                  </a:endParaRPr>
                </a:p>
              </p:txBody>
            </p:sp>
            <p:sp>
              <p:nvSpPr>
                <p:cNvPr id="90" name="Rectangle 257"/>
                <p:cNvSpPr>
                  <a:spLocks noChangeArrowheads="1"/>
                </p:cNvSpPr>
                <p:nvPr/>
              </p:nvSpPr>
              <p:spPr bwMode="auto">
                <a:xfrm>
                  <a:off x="8115287" y="2499620"/>
                  <a:ext cx="254878" cy="184666"/>
                </a:xfrm>
                <a:prstGeom prst="rect">
                  <a:avLst/>
                </a:prstGeom>
                <a:noFill/>
                <a:ln w="9525">
                  <a:noFill/>
                  <a:miter lim="800000"/>
                  <a:headEnd/>
                  <a:tailEnd/>
                </a:ln>
              </p:spPr>
              <p:txBody>
                <a:bodyPr wrap="none" lIns="0" tIns="0" rIns="0" bIns="0">
                  <a:spAutoFit/>
                </a:bodyPr>
                <a:lstStyle/>
                <a:p>
                  <a:r>
                    <a:rPr lang="en-US" sz="1200" dirty="0">
                      <a:ln w="0"/>
                      <a:effectLst>
                        <a:outerShdw blurRad="38100" dist="25400" dir="5400000" algn="ctr" rotWithShape="0">
                          <a:srgbClr val="6E747A">
                            <a:alpha val="43000"/>
                          </a:srgbClr>
                        </a:outerShdw>
                      </a:effectLst>
                      <a:latin typeface="Arial" charset="0"/>
                      <a:ea typeface="Arial" charset="0"/>
                      <a:cs typeface="Arial" charset="0"/>
                    </a:rPr>
                    <a:t>400</a:t>
                  </a:r>
                  <a:endParaRPr lang="en-US" sz="3600" dirty="0">
                    <a:ln w="0"/>
                    <a:effectLst>
                      <a:outerShdw blurRad="38100" dist="25400" dir="5400000" algn="ctr" rotWithShape="0">
                        <a:srgbClr val="6E747A">
                          <a:alpha val="43000"/>
                        </a:srgbClr>
                      </a:outerShdw>
                    </a:effectLst>
                    <a:latin typeface="Arial" charset="0"/>
                    <a:ea typeface="Arial" charset="0"/>
                    <a:cs typeface="Arial" charset="0"/>
                  </a:endParaRPr>
                </a:p>
              </p:txBody>
            </p:sp>
            <p:sp>
              <p:nvSpPr>
                <p:cNvPr id="91" name="Rectangle 259"/>
                <p:cNvSpPr>
                  <a:spLocks noChangeArrowheads="1"/>
                </p:cNvSpPr>
                <p:nvPr/>
              </p:nvSpPr>
              <p:spPr bwMode="auto">
                <a:xfrm>
                  <a:off x="8115287" y="2150406"/>
                  <a:ext cx="254878" cy="184666"/>
                </a:xfrm>
                <a:prstGeom prst="rect">
                  <a:avLst/>
                </a:prstGeom>
                <a:noFill/>
                <a:ln w="9525">
                  <a:noFill/>
                  <a:miter lim="800000"/>
                  <a:headEnd/>
                  <a:tailEnd/>
                </a:ln>
              </p:spPr>
              <p:txBody>
                <a:bodyPr wrap="none" lIns="0" tIns="0" rIns="0" bIns="0">
                  <a:spAutoFit/>
                </a:bodyPr>
                <a:lstStyle/>
                <a:p>
                  <a:r>
                    <a:rPr lang="en-US" sz="1200" dirty="0">
                      <a:ln w="0"/>
                      <a:effectLst>
                        <a:outerShdw blurRad="38100" dist="25400" dir="5400000" algn="ctr" rotWithShape="0">
                          <a:srgbClr val="6E747A">
                            <a:alpha val="43000"/>
                          </a:srgbClr>
                        </a:outerShdw>
                      </a:effectLst>
                      <a:latin typeface="Arial" charset="0"/>
                      <a:ea typeface="Arial" charset="0"/>
                      <a:cs typeface="Arial" charset="0"/>
                    </a:rPr>
                    <a:t>450</a:t>
                  </a:r>
                  <a:endParaRPr lang="en-US" sz="3600" dirty="0">
                    <a:ln w="0"/>
                    <a:effectLst>
                      <a:outerShdw blurRad="38100" dist="25400" dir="5400000" algn="ctr" rotWithShape="0">
                        <a:srgbClr val="6E747A">
                          <a:alpha val="43000"/>
                        </a:srgbClr>
                      </a:outerShdw>
                    </a:effectLst>
                    <a:latin typeface="Arial" charset="0"/>
                    <a:ea typeface="Arial" charset="0"/>
                    <a:cs typeface="Arial" charset="0"/>
                  </a:endParaRPr>
                </a:p>
              </p:txBody>
            </p:sp>
            <p:sp>
              <p:nvSpPr>
                <p:cNvPr id="92" name="Rectangle 253"/>
                <p:cNvSpPr>
                  <a:spLocks noChangeArrowheads="1"/>
                </p:cNvSpPr>
                <p:nvPr/>
              </p:nvSpPr>
              <p:spPr bwMode="auto">
                <a:xfrm>
                  <a:off x="8115287" y="4944118"/>
                  <a:ext cx="169918" cy="184666"/>
                </a:xfrm>
                <a:prstGeom prst="rect">
                  <a:avLst/>
                </a:prstGeom>
                <a:noFill/>
                <a:ln w="9525">
                  <a:noFill/>
                  <a:miter lim="800000"/>
                  <a:headEnd/>
                  <a:tailEnd/>
                </a:ln>
              </p:spPr>
              <p:txBody>
                <a:bodyPr wrap="none" lIns="0" tIns="0" rIns="0" bIns="0">
                  <a:spAutoFit/>
                </a:bodyPr>
                <a:lstStyle/>
                <a:p>
                  <a:r>
                    <a:rPr lang="en-US" sz="1200" dirty="0">
                      <a:ln w="0"/>
                      <a:effectLst>
                        <a:outerShdw blurRad="38100" dist="25400" dir="5400000" algn="ctr" rotWithShape="0">
                          <a:srgbClr val="6E747A">
                            <a:alpha val="43000"/>
                          </a:srgbClr>
                        </a:outerShdw>
                      </a:effectLst>
                      <a:latin typeface="Arial" charset="0"/>
                      <a:ea typeface="Arial" charset="0"/>
                      <a:cs typeface="Arial" charset="0"/>
                    </a:rPr>
                    <a:t>50</a:t>
                  </a:r>
                  <a:endParaRPr lang="en-US" sz="3600" dirty="0">
                    <a:ln w="0"/>
                    <a:effectLst>
                      <a:outerShdw blurRad="38100" dist="25400" dir="5400000" algn="ctr" rotWithShape="0">
                        <a:srgbClr val="6E747A">
                          <a:alpha val="43000"/>
                        </a:srgbClr>
                      </a:outerShdw>
                    </a:effectLst>
                    <a:latin typeface="Arial" charset="0"/>
                    <a:ea typeface="Arial" charset="0"/>
                    <a:cs typeface="Arial" charset="0"/>
                  </a:endParaRPr>
                </a:p>
              </p:txBody>
            </p:sp>
            <p:sp>
              <p:nvSpPr>
                <p:cNvPr id="93" name="Rectangle 254"/>
                <p:cNvSpPr>
                  <a:spLocks noChangeArrowheads="1"/>
                </p:cNvSpPr>
                <p:nvPr/>
              </p:nvSpPr>
              <p:spPr bwMode="auto">
                <a:xfrm>
                  <a:off x="8115287" y="4245690"/>
                  <a:ext cx="254878" cy="184666"/>
                </a:xfrm>
                <a:prstGeom prst="rect">
                  <a:avLst/>
                </a:prstGeom>
                <a:noFill/>
                <a:ln w="9525">
                  <a:noFill/>
                  <a:miter lim="800000"/>
                  <a:headEnd/>
                  <a:tailEnd/>
                </a:ln>
              </p:spPr>
              <p:txBody>
                <a:bodyPr wrap="none" lIns="0" tIns="0" rIns="0" bIns="0">
                  <a:spAutoFit/>
                </a:bodyPr>
                <a:lstStyle/>
                <a:p>
                  <a:r>
                    <a:rPr lang="en-US" sz="1200" dirty="0">
                      <a:ln w="0"/>
                      <a:effectLst>
                        <a:outerShdw blurRad="38100" dist="25400" dir="5400000" algn="ctr" rotWithShape="0">
                          <a:srgbClr val="6E747A">
                            <a:alpha val="43000"/>
                          </a:srgbClr>
                        </a:outerShdw>
                      </a:effectLst>
                      <a:latin typeface="Arial" charset="0"/>
                      <a:ea typeface="Arial" charset="0"/>
                      <a:cs typeface="Arial" charset="0"/>
                    </a:rPr>
                    <a:t>150</a:t>
                  </a:r>
                  <a:endParaRPr lang="en-US" sz="3600" dirty="0">
                    <a:ln w="0"/>
                    <a:effectLst>
                      <a:outerShdw blurRad="38100" dist="25400" dir="5400000" algn="ctr" rotWithShape="0">
                        <a:srgbClr val="6E747A">
                          <a:alpha val="43000"/>
                        </a:srgbClr>
                      </a:outerShdw>
                    </a:effectLst>
                    <a:latin typeface="Arial" charset="0"/>
                    <a:ea typeface="Arial" charset="0"/>
                    <a:cs typeface="Arial" charset="0"/>
                  </a:endParaRPr>
                </a:p>
              </p:txBody>
            </p:sp>
            <p:sp>
              <p:nvSpPr>
                <p:cNvPr id="94" name="Rectangle 255"/>
                <p:cNvSpPr>
                  <a:spLocks noChangeArrowheads="1"/>
                </p:cNvSpPr>
                <p:nvPr/>
              </p:nvSpPr>
              <p:spPr bwMode="auto">
                <a:xfrm>
                  <a:off x="8115287" y="3896476"/>
                  <a:ext cx="254878" cy="184666"/>
                </a:xfrm>
                <a:prstGeom prst="rect">
                  <a:avLst/>
                </a:prstGeom>
                <a:noFill/>
                <a:ln w="9525">
                  <a:noFill/>
                  <a:miter lim="800000"/>
                  <a:headEnd/>
                  <a:tailEnd/>
                </a:ln>
              </p:spPr>
              <p:txBody>
                <a:bodyPr wrap="none" lIns="0" tIns="0" rIns="0" bIns="0">
                  <a:spAutoFit/>
                </a:bodyPr>
                <a:lstStyle/>
                <a:p>
                  <a:r>
                    <a:rPr lang="en-US" sz="1200" dirty="0">
                      <a:ln w="0"/>
                      <a:effectLst>
                        <a:outerShdw blurRad="38100" dist="25400" dir="5400000" algn="ctr" rotWithShape="0">
                          <a:srgbClr val="6E747A">
                            <a:alpha val="43000"/>
                          </a:srgbClr>
                        </a:outerShdw>
                      </a:effectLst>
                      <a:latin typeface="Arial" charset="0"/>
                      <a:ea typeface="Arial" charset="0"/>
                      <a:cs typeface="Arial" charset="0"/>
                    </a:rPr>
                    <a:t>200</a:t>
                  </a:r>
                  <a:endParaRPr lang="en-US" sz="3600" dirty="0">
                    <a:ln w="0"/>
                    <a:effectLst>
                      <a:outerShdw blurRad="38100" dist="25400" dir="5400000" algn="ctr" rotWithShape="0">
                        <a:srgbClr val="6E747A">
                          <a:alpha val="43000"/>
                        </a:srgbClr>
                      </a:outerShdw>
                    </a:effectLst>
                    <a:latin typeface="Arial" charset="0"/>
                    <a:ea typeface="Arial" charset="0"/>
                    <a:cs typeface="Arial" charset="0"/>
                  </a:endParaRPr>
                </a:p>
              </p:txBody>
            </p:sp>
            <p:sp>
              <p:nvSpPr>
                <p:cNvPr id="96" name="Freeform 262"/>
                <p:cNvSpPr>
                  <a:spLocks/>
                </p:cNvSpPr>
                <p:nvPr/>
              </p:nvSpPr>
              <p:spPr bwMode="auto">
                <a:xfrm>
                  <a:off x="7980744" y="2234991"/>
                  <a:ext cx="0" cy="3156891"/>
                </a:xfrm>
                <a:custGeom>
                  <a:avLst/>
                  <a:gdLst>
                    <a:gd name="T0" fmla="*/ 0 w 2722"/>
                    <a:gd name="T1" fmla="*/ 0 h 1497"/>
                    <a:gd name="T2" fmla="*/ 0 w 2722"/>
                    <a:gd name="T3" fmla="*/ 2147483647 h 1497"/>
                    <a:gd name="T4" fmla="*/ 2147483647 w 2722"/>
                    <a:gd name="T5" fmla="*/ 2147483647 h 1497"/>
                    <a:gd name="T6" fmla="*/ 0 60000 65536"/>
                    <a:gd name="T7" fmla="*/ 0 60000 65536"/>
                    <a:gd name="T8" fmla="*/ 0 60000 65536"/>
                    <a:gd name="T9" fmla="*/ 0 w 2722"/>
                    <a:gd name="T10" fmla="*/ 0 h 1497"/>
                    <a:gd name="T11" fmla="*/ 2722 w 2722"/>
                    <a:gd name="T12" fmla="*/ 1497 h 1497"/>
                    <a:gd name="connsiteX0" fmla="*/ 0 w 0"/>
                    <a:gd name="connsiteY0" fmla="*/ 0 h 10000"/>
                    <a:gd name="connsiteX1" fmla="*/ 0 w 0"/>
                    <a:gd name="connsiteY1" fmla="*/ 10000 h 10000"/>
                  </a:gdLst>
                  <a:ahLst/>
                  <a:cxnLst>
                    <a:cxn ang="0">
                      <a:pos x="connsiteX0" y="connsiteY0"/>
                    </a:cxn>
                    <a:cxn ang="0">
                      <a:pos x="connsiteX1" y="connsiteY1"/>
                    </a:cxn>
                  </a:cxnLst>
                  <a:rect l="l" t="t" r="r" b="b"/>
                  <a:pathLst>
                    <a:path h="10000">
                      <a:moveTo>
                        <a:pt x="0" y="0"/>
                      </a:moveTo>
                      <a:lnTo>
                        <a:pt x="0" y="10000"/>
                      </a:lnTo>
                    </a:path>
                  </a:pathLst>
                </a:custGeom>
                <a:noFill/>
                <a:ln w="9525">
                  <a:solidFill>
                    <a:schemeClr val="tx1"/>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grpSp>
              <p:nvGrpSpPr>
                <p:cNvPr id="112" name="Group 111"/>
                <p:cNvGrpSpPr/>
                <p:nvPr/>
              </p:nvGrpSpPr>
              <p:grpSpPr>
                <a:xfrm>
                  <a:off x="7976041" y="2234991"/>
                  <a:ext cx="114114" cy="3156891"/>
                  <a:chOff x="7976041" y="2234991"/>
                  <a:chExt cx="114114" cy="3156891"/>
                </a:xfrm>
              </p:grpSpPr>
              <p:sp>
                <p:nvSpPr>
                  <p:cNvPr id="98" name="Line 280"/>
                  <p:cNvSpPr>
                    <a:spLocks noChangeShapeType="1"/>
                  </p:cNvSpPr>
                  <p:nvPr/>
                </p:nvSpPr>
                <p:spPr bwMode="auto">
                  <a:xfrm>
                    <a:off x="7976041" y="3287289"/>
                    <a:ext cx="107151" cy="0"/>
                  </a:xfrm>
                  <a:prstGeom prst="line">
                    <a:avLst/>
                  </a:prstGeom>
                  <a:noFill/>
                  <a:ln w="9525">
                    <a:solidFill>
                      <a:schemeClr val="tx1"/>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99" name="Line 281"/>
                  <p:cNvSpPr>
                    <a:spLocks noChangeShapeType="1"/>
                  </p:cNvSpPr>
                  <p:nvPr/>
                </p:nvSpPr>
                <p:spPr bwMode="auto">
                  <a:xfrm>
                    <a:off x="7976041" y="2585757"/>
                    <a:ext cx="107151" cy="0"/>
                  </a:xfrm>
                  <a:prstGeom prst="line">
                    <a:avLst/>
                  </a:prstGeom>
                  <a:noFill/>
                  <a:ln w="9525">
                    <a:solidFill>
                      <a:schemeClr val="tx1"/>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100" name="Line 277"/>
                  <p:cNvSpPr>
                    <a:spLocks noChangeShapeType="1"/>
                  </p:cNvSpPr>
                  <p:nvPr/>
                </p:nvSpPr>
                <p:spPr bwMode="auto">
                  <a:xfrm>
                    <a:off x="7976041" y="5041119"/>
                    <a:ext cx="107151" cy="0"/>
                  </a:xfrm>
                  <a:prstGeom prst="line">
                    <a:avLst/>
                  </a:prstGeom>
                  <a:noFill/>
                  <a:ln w="9525">
                    <a:solidFill>
                      <a:schemeClr val="tx1"/>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101" name="Line 278"/>
                  <p:cNvSpPr>
                    <a:spLocks noChangeShapeType="1"/>
                  </p:cNvSpPr>
                  <p:nvPr/>
                </p:nvSpPr>
                <p:spPr bwMode="auto">
                  <a:xfrm>
                    <a:off x="7976041" y="4339587"/>
                    <a:ext cx="107151" cy="0"/>
                  </a:xfrm>
                  <a:prstGeom prst="line">
                    <a:avLst/>
                  </a:prstGeom>
                  <a:noFill/>
                  <a:ln w="9525">
                    <a:solidFill>
                      <a:schemeClr val="tx1"/>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102" name="Line 279"/>
                  <p:cNvSpPr>
                    <a:spLocks noChangeShapeType="1"/>
                  </p:cNvSpPr>
                  <p:nvPr/>
                </p:nvSpPr>
                <p:spPr bwMode="auto">
                  <a:xfrm>
                    <a:off x="7976041" y="3638055"/>
                    <a:ext cx="107151" cy="0"/>
                  </a:xfrm>
                  <a:prstGeom prst="line">
                    <a:avLst/>
                  </a:prstGeom>
                  <a:noFill/>
                  <a:ln w="9525">
                    <a:solidFill>
                      <a:schemeClr val="tx1"/>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103" name="Line 276"/>
                  <p:cNvSpPr>
                    <a:spLocks noChangeShapeType="1"/>
                  </p:cNvSpPr>
                  <p:nvPr/>
                </p:nvSpPr>
                <p:spPr bwMode="auto">
                  <a:xfrm>
                    <a:off x="7976041" y="5391882"/>
                    <a:ext cx="107151" cy="0"/>
                  </a:xfrm>
                  <a:prstGeom prst="line">
                    <a:avLst/>
                  </a:prstGeom>
                  <a:noFill/>
                  <a:ln w="9525">
                    <a:solidFill>
                      <a:schemeClr val="tx1"/>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104" name="Line 276"/>
                  <p:cNvSpPr>
                    <a:spLocks noChangeShapeType="1"/>
                  </p:cNvSpPr>
                  <p:nvPr/>
                </p:nvSpPr>
                <p:spPr bwMode="auto">
                  <a:xfrm>
                    <a:off x="7983004" y="2234991"/>
                    <a:ext cx="107151" cy="0"/>
                  </a:xfrm>
                  <a:prstGeom prst="line">
                    <a:avLst/>
                  </a:prstGeom>
                  <a:noFill/>
                  <a:ln w="9525">
                    <a:solidFill>
                      <a:schemeClr val="tx1"/>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109" name="Line 277"/>
                  <p:cNvSpPr>
                    <a:spLocks noChangeShapeType="1"/>
                  </p:cNvSpPr>
                  <p:nvPr/>
                </p:nvSpPr>
                <p:spPr bwMode="auto">
                  <a:xfrm>
                    <a:off x="7976041" y="4690353"/>
                    <a:ext cx="107151" cy="0"/>
                  </a:xfrm>
                  <a:prstGeom prst="line">
                    <a:avLst/>
                  </a:prstGeom>
                  <a:noFill/>
                  <a:ln w="9525">
                    <a:solidFill>
                      <a:schemeClr val="tx1"/>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110" name="Line 277"/>
                  <p:cNvSpPr>
                    <a:spLocks noChangeShapeType="1"/>
                  </p:cNvSpPr>
                  <p:nvPr/>
                </p:nvSpPr>
                <p:spPr bwMode="auto">
                  <a:xfrm>
                    <a:off x="7976041" y="3988821"/>
                    <a:ext cx="107151" cy="0"/>
                  </a:xfrm>
                  <a:prstGeom prst="line">
                    <a:avLst/>
                  </a:prstGeom>
                  <a:noFill/>
                  <a:ln w="9525">
                    <a:solidFill>
                      <a:schemeClr val="tx1"/>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111" name="Line 280"/>
                  <p:cNvSpPr>
                    <a:spLocks noChangeShapeType="1"/>
                  </p:cNvSpPr>
                  <p:nvPr/>
                </p:nvSpPr>
                <p:spPr bwMode="auto">
                  <a:xfrm>
                    <a:off x="7976041" y="2936523"/>
                    <a:ext cx="107151" cy="0"/>
                  </a:xfrm>
                  <a:prstGeom prst="line">
                    <a:avLst/>
                  </a:prstGeom>
                  <a:noFill/>
                  <a:ln w="9525">
                    <a:solidFill>
                      <a:schemeClr val="tx1"/>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grpSp>
            <p:sp>
              <p:nvSpPr>
                <p:cNvPr id="106" name="Rectangle 253"/>
                <p:cNvSpPr>
                  <a:spLocks noChangeArrowheads="1"/>
                </p:cNvSpPr>
                <p:nvPr/>
              </p:nvSpPr>
              <p:spPr bwMode="auto">
                <a:xfrm>
                  <a:off x="8115287" y="4594904"/>
                  <a:ext cx="254878" cy="184666"/>
                </a:xfrm>
                <a:prstGeom prst="rect">
                  <a:avLst/>
                </a:prstGeom>
                <a:noFill/>
                <a:ln w="9525">
                  <a:noFill/>
                  <a:miter lim="800000"/>
                  <a:headEnd/>
                  <a:tailEnd/>
                </a:ln>
              </p:spPr>
              <p:txBody>
                <a:bodyPr wrap="none" lIns="0" tIns="0" rIns="0" bIns="0">
                  <a:spAutoFit/>
                </a:bodyPr>
                <a:lstStyle/>
                <a:p>
                  <a:r>
                    <a:rPr lang="en-US" sz="1200" dirty="0">
                      <a:ln w="0"/>
                      <a:effectLst>
                        <a:outerShdw blurRad="38100" dist="25400" dir="5400000" algn="ctr" rotWithShape="0">
                          <a:srgbClr val="6E747A">
                            <a:alpha val="43000"/>
                          </a:srgbClr>
                        </a:outerShdw>
                      </a:effectLst>
                      <a:latin typeface="Arial" charset="0"/>
                      <a:ea typeface="Arial" charset="0"/>
                      <a:cs typeface="Arial" charset="0"/>
                    </a:rPr>
                    <a:t>100</a:t>
                  </a:r>
                  <a:endParaRPr lang="en-US" sz="3600" dirty="0">
                    <a:ln w="0"/>
                    <a:effectLst>
                      <a:outerShdw blurRad="38100" dist="25400" dir="5400000" algn="ctr" rotWithShape="0">
                        <a:srgbClr val="6E747A">
                          <a:alpha val="43000"/>
                        </a:srgbClr>
                      </a:outerShdw>
                    </a:effectLst>
                    <a:latin typeface="Arial" charset="0"/>
                    <a:ea typeface="Arial" charset="0"/>
                    <a:cs typeface="Arial" charset="0"/>
                  </a:endParaRPr>
                </a:p>
              </p:txBody>
            </p:sp>
            <p:sp>
              <p:nvSpPr>
                <p:cNvPr id="107" name="Rectangle 256"/>
                <p:cNvSpPr>
                  <a:spLocks noChangeArrowheads="1"/>
                </p:cNvSpPr>
                <p:nvPr/>
              </p:nvSpPr>
              <p:spPr bwMode="auto">
                <a:xfrm>
                  <a:off x="8115287" y="3547262"/>
                  <a:ext cx="254878" cy="184666"/>
                </a:xfrm>
                <a:prstGeom prst="rect">
                  <a:avLst/>
                </a:prstGeom>
                <a:noFill/>
                <a:ln w="9525">
                  <a:noFill/>
                  <a:miter lim="800000"/>
                  <a:headEnd/>
                  <a:tailEnd/>
                </a:ln>
              </p:spPr>
              <p:txBody>
                <a:bodyPr wrap="none" lIns="0" tIns="0" rIns="0" bIns="0">
                  <a:spAutoFit/>
                </a:bodyPr>
                <a:lstStyle/>
                <a:p>
                  <a:r>
                    <a:rPr lang="en-US" sz="1200" dirty="0">
                      <a:ln w="0"/>
                      <a:effectLst>
                        <a:outerShdw blurRad="38100" dist="25400" dir="5400000" algn="ctr" rotWithShape="0">
                          <a:srgbClr val="6E747A">
                            <a:alpha val="43000"/>
                          </a:srgbClr>
                        </a:outerShdw>
                      </a:effectLst>
                      <a:latin typeface="Arial" charset="0"/>
                      <a:ea typeface="Arial" charset="0"/>
                      <a:cs typeface="Arial" charset="0"/>
                    </a:rPr>
                    <a:t>250</a:t>
                  </a:r>
                  <a:endParaRPr lang="en-US" sz="3600" dirty="0">
                    <a:ln w="0"/>
                    <a:effectLst>
                      <a:outerShdw blurRad="38100" dist="25400" dir="5400000" algn="ctr" rotWithShape="0">
                        <a:srgbClr val="6E747A">
                          <a:alpha val="43000"/>
                        </a:srgbClr>
                      </a:outerShdw>
                    </a:effectLst>
                    <a:latin typeface="Arial" charset="0"/>
                    <a:ea typeface="Arial" charset="0"/>
                    <a:cs typeface="Arial" charset="0"/>
                  </a:endParaRPr>
                </a:p>
              </p:txBody>
            </p:sp>
            <p:sp>
              <p:nvSpPr>
                <p:cNvPr id="108" name="Rectangle 257"/>
                <p:cNvSpPr>
                  <a:spLocks noChangeArrowheads="1"/>
                </p:cNvSpPr>
                <p:nvPr/>
              </p:nvSpPr>
              <p:spPr bwMode="auto">
                <a:xfrm>
                  <a:off x="8115287" y="2848834"/>
                  <a:ext cx="254878" cy="184666"/>
                </a:xfrm>
                <a:prstGeom prst="rect">
                  <a:avLst/>
                </a:prstGeom>
                <a:noFill/>
                <a:ln w="9525">
                  <a:noFill/>
                  <a:miter lim="800000"/>
                  <a:headEnd/>
                  <a:tailEnd/>
                </a:ln>
              </p:spPr>
              <p:txBody>
                <a:bodyPr wrap="none" lIns="0" tIns="0" rIns="0" bIns="0">
                  <a:spAutoFit/>
                </a:bodyPr>
                <a:lstStyle/>
                <a:p>
                  <a:r>
                    <a:rPr lang="en-US" sz="1200" dirty="0">
                      <a:ln w="0"/>
                      <a:effectLst>
                        <a:outerShdw blurRad="38100" dist="25400" dir="5400000" algn="ctr" rotWithShape="0">
                          <a:srgbClr val="6E747A">
                            <a:alpha val="43000"/>
                          </a:srgbClr>
                        </a:outerShdw>
                      </a:effectLst>
                      <a:latin typeface="Arial" charset="0"/>
                      <a:ea typeface="Arial" charset="0"/>
                      <a:cs typeface="Arial" charset="0"/>
                    </a:rPr>
                    <a:t>350</a:t>
                  </a:r>
                  <a:endParaRPr lang="en-US" sz="3600" dirty="0">
                    <a:ln w="0"/>
                    <a:effectLst>
                      <a:outerShdw blurRad="38100" dist="25400" dir="5400000" algn="ctr" rotWithShape="0">
                        <a:srgbClr val="6E747A">
                          <a:alpha val="43000"/>
                        </a:srgbClr>
                      </a:outerShdw>
                    </a:effectLst>
                    <a:latin typeface="Arial" charset="0"/>
                    <a:ea typeface="Arial" charset="0"/>
                    <a:cs typeface="Arial" charset="0"/>
                  </a:endParaRPr>
                </a:p>
              </p:txBody>
            </p:sp>
          </p:grpSp>
        </p:grpSp>
        <p:sp>
          <p:nvSpPr>
            <p:cNvPr id="131" name="Rounded Rectangle 130"/>
            <p:cNvSpPr/>
            <p:nvPr/>
          </p:nvSpPr>
          <p:spPr>
            <a:xfrm>
              <a:off x="1556598" y="5122179"/>
              <a:ext cx="167224" cy="275936"/>
            </a:xfrm>
            <a:prstGeom prst="roundRect">
              <a:avLst/>
            </a:prstGeom>
            <a:solidFill>
              <a:srgbClr val="EC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39" name="Rounded Rectangle 138"/>
            <p:cNvSpPr/>
            <p:nvPr/>
          </p:nvSpPr>
          <p:spPr>
            <a:xfrm>
              <a:off x="2156217" y="5066137"/>
              <a:ext cx="167224" cy="331978"/>
            </a:xfrm>
            <a:prstGeom prst="roundRect">
              <a:avLst/>
            </a:prstGeom>
            <a:solidFill>
              <a:srgbClr val="EC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41" name="Rounded Rectangle 140"/>
            <p:cNvSpPr/>
            <p:nvPr/>
          </p:nvSpPr>
          <p:spPr>
            <a:xfrm>
              <a:off x="2743649" y="4566458"/>
              <a:ext cx="167224" cy="831657"/>
            </a:xfrm>
            <a:prstGeom prst="roundRect">
              <a:avLst/>
            </a:prstGeom>
            <a:solidFill>
              <a:srgbClr val="EC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43" name="Rounded Rectangle 142"/>
            <p:cNvSpPr/>
            <p:nvPr/>
          </p:nvSpPr>
          <p:spPr>
            <a:xfrm>
              <a:off x="3331081" y="3935798"/>
              <a:ext cx="167224" cy="1462318"/>
            </a:xfrm>
            <a:prstGeom prst="roundRect">
              <a:avLst/>
            </a:prstGeom>
            <a:solidFill>
              <a:srgbClr val="EC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45" name="Rounded Rectangle 144"/>
            <p:cNvSpPr/>
            <p:nvPr/>
          </p:nvSpPr>
          <p:spPr>
            <a:xfrm>
              <a:off x="3945540" y="3227509"/>
              <a:ext cx="167224" cy="2170607"/>
            </a:xfrm>
            <a:prstGeom prst="roundRect">
              <a:avLst/>
            </a:prstGeom>
            <a:solidFill>
              <a:srgbClr val="EC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47" name="Rounded Rectangle 146"/>
            <p:cNvSpPr/>
            <p:nvPr/>
          </p:nvSpPr>
          <p:spPr>
            <a:xfrm>
              <a:off x="4543420" y="2605327"/>
              <a:ext cx="167224" cy="2792790"/>
            </a:xfrm>
            <a:prstGeom prst="roundRect">
              <a:avLst/>
            </a:prstGeom>
            <a:solidFill>
              <a:srgbClr val="EC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49" name="Rounded Rectangle 148"/>
            <p:cNvSpPr/>
            <p:nvPr/>
          </p:nvSpPr>
          <p:spPr>
            <a:xfrm>
              <a:off x="5133230" y="2532106"/>
              <a:ext cx="167224" cy="2866011"/>
            </a:xfrm>
            <a:prstGeom prst="roundRect">
              <a:avLst/>
            </a:prstGeom>
            <a:solidFill>
              <a:srgbClr val="EC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51" name="Rounded Rectangle 150"/>
            <p:cNvSpPr/>
            <p:nvPr/>
          </p:nvSpPr>
          <p:spPr>
            <a:xfrm>
              <a:off x="5694461" y="2998124"/>
              <a:ext cx="167224" cy="2399993"/>
            </a:xfrm>
            <a:prstGeom prst="roundRect">
              <a:avLst/>
            </a:prstGeom>
            <a:solidFill>
              <a:srgbClr val="EC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53" name="Rounded Rectangle 152"/>
            <p:cNvSpPr/>
            <p:nvPr/>
          </p:nvSpPr>
          <p:spPr>
            <a:xfrm>
              <a:off x="6296957" y="3785062"/>
              <a:ext cx="167224" cy="1613055"/>
            </a:xfrm>
            <a:prstGeom prst="roundRect">
              <a:avLst/>
            </a:prstGeom>
            <a:solidFill>
              <a:srgbClr val="EC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55" name="Rounded Rectangle 154"/>
            <p:cNvSpPr/>
            <p:nvPr/>
          </p:nvSpPr>
          <p:spPr>
            <a:xfrm>
              <a:off x="6882208" y="4628050"/>
              <a:ext cx="167224" cy="770067"/>
            </a:xfrm>
            <a:prstGeom prst="roundRect">
              <a:avLst/>
            </a:prstGeom>
            <a:solidFill>
              <a:srgbClr val="EC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57" name="Rounded Rectangle 156"/>
            <p:cNvSpPr/>
            <p:nvPr/>
          </p:nvSpPr>
          <p:spPr>
            <a:xfrm>
              <a:off x="7481516" y="4956328"/>
              <a:ext cx="167224" cy="441789"/>
            </a:xfrm>
            <a:prstGeom prst="roundRect">
              <a:avLst/>
            </a:prstGeom>
            <a:solidFill>
              <a:srgbClr val="EC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grpSp>
      <p:grpSp>
        <p:nvGrpSpPr>
          <p:cNvPr id="5" name="Group 4"/>
          <p:cNvGrpSpPr/>
          <p:nvPr/>
        </p:nvGrpSpPr>
        <p:grpSpPr>
          <a:xfrm>
            <a:off x="668036" y="2131878"/>
            <a:ext cx="7069858" cy="3346122"/>
            <a:chOff x="668036" y="2131878"/>
            <a:chExt cx="7069858" cy="3346122"/>
          </a:xfrm>
        </p:grpSpPr>
        <p:grpSp>
          <p:nvGrpSpPr>
            <p:cNvPr id="4" name="Group 3"/>
            <p:cNvGrpSpPr/>
            <p:nvPr/>
          </p:nvGrpSpPr>
          <p:grpSpPr>
            <a:xfrm>
              <a:off x="668036" y="2131878"/>
              <a:ext cx="703532" cy="3346122"/>
              <a:chOff x="668036" y="2131878"/>
              <a:chExt cx="703532" cy="3346122"/>
            </a:xfrm>
          </p:grpSpPr>
          <p:sp>
            <p:nvSpPr>
              <p:cNvPr id="18" name="TextBox 17"/>
              <p:cNvSpPr txBox="1"/>
              <p:nvPr/>
            </p:nvSpPr>
            <p:spPr>
              <a:xfrm rot="16200000">
                <a:off x="-851136" y="3651050"/>
                <a:ext cx="3346122" cy="307777"/>
              </a:xfrm>
              <a:prstGeom prst="rect">
                <a:avLst/>
              </a:prstGeom>
              <a:noFill/>
            </p:spPr>
            <p:txBody>
              <a:bodyPr wrap="square" rtlCol="0">
                <a:spAutoFit/>
              </a:bodyPr>
              <a:lstStyle/>
              <a:p>
                <a:pPr algn="ctr"/>
                <a:r>
                  <a:rPr lang="en-US" sz="1400" b="1" dirty="0">
                    <a:latin typeface="Arial" charset="0"/>
                    <a:ea typeface="Arial" charset="0"/>
                    <a:cs typeface="Arial" charset="0"/>
                  </a:rPr>
                  <a:t>Fracture Rate Per 1000 Person-Years</a:t>
                </a:r>
              </a:p>
            </p:txBody>
          </p:sp>
          <p:grpSp>
            <p:nvGrpSpPr>
              <p:cNvPr id="114" name="Group 113"/>
              <p:cNvGrpSpPr/>
              <p:nvPr/>
            </p:nvGrpSpPr>
            <p:grpSpPr>
              <a:xfrm>
                <a:off x="1051761" y="2164080"/>
                <a:ext cx="319807" cy="3313919"/>
                <a:chOff x="1051761" y="2150406"/>
                <a:chExt cx="319807" cy="3327593"/>
              </a:xfrm>
            </p:grpSpPr>
            <p:grpSp>
              <p:nvGrpSpPr>
                <p:cNvPr id="74" name="Group 73"/>
                <p:cNvGrpSpPr/>
                <p:nvPr/>
              </p:nvGrpSpPr>
              <p:grpSpPr>
                <a:xfrm>
                  <a:off x="1051761" y="2150406"/>
                  <a:ext cx="169919" cy="3327593"/>
                  <a:chOff x="1051761" y="2150406"/>
                  <a:chExt cx="169919" cy="3327593"/>
                </a:xfrm>
              </p:grpSpPr>
              <p:sp>
                <p:nvSpPr>
                  <p:cNvPr id="29" name="Rectangle 251"/>
                  <p:cNvSpPr>
                    <a:spLocks noChangeArrowheads="1"/>
                  </p:cNvSpPr>
                  <p:nvPr/>
                </p:nvSpPr>
                <p:spPr bwMode="auto">
                  <a:xfrm>
                    <a:off x="1136721" y="5293333"/>
                    <a:ext cx="84959" cy="184666"/>
                  </a:xfrm>
                  <a:prstGeom prst="rect">
                    <a:avLst/>
                  </a:prstGeom>
                  <a:noFill/>
                  <a:ln w="9525">
                    <a:noFill/>
                    <a:miter lim="800000"/>
                    <a:headEnd/>
                    <a:tailEnd/>
                  </a:ln>
                </p:spPr>
                <p:txBody>
                  <a:bodyPr wrap="none" lIns="0" tIns="0" rIns="0" bIns="0">
                    <a:spAutoFit/>
                  </a:bodyPr>
                  <a:lstStyle/>
                  <a:p>
                    <a:pPr algn="r"/>
                    <a:r>
                      <a:rPr lang="en-US" sz="1200" dirty="0">
                        <a:solidFill>
                          <a:schemeClr val="tx1">
                            <a:lumMod val="65000"/>
                            <a:lumOff val="35000"/>
                          </a:schemeClr>
                        </a:solidFill>
                        <a:latin typeface="Arial" charset="0"/>
                        <a:ea typeface="Arial" charset="0"/>
                        <a:cs typeface="Arial" charset="0"/>
                      </a:rPr>
                      <a:t>0</a:t>
                    </a:r>
                    <a:endParaRPr lang="en-US" sz="3600" dirty="0">
                      <a:solidFill>
                        <a:schemeClr val="tx1">
                          <a:lumMod val="65000"/>
                          <a:lumOff val="35000"/>
                        </a:schemeClr>
                      </a:solidFill>
                      <a:latin typeface="Arial" charset="0"/>
                      <a:ea typeface="Arial" charset="0"/>
                      <a:cs typeface="Arial" charset="0"/>
                    </a:endParaRPr>
                  </a:p>
                </p:txBody>
              </p:sp>
              <p:sp>
                <p:nvSpPr>
                  <p:cNvPr id="31" name="Rectangle 256"/>
                  <p:cNvSpPr>
                    <a:spLocks noChangeArrowheads="1"/>
                  </p:cNvSpPr>
                  <p:nvPr/>
                </p:nvSpPr>
                <p:spPr bwMode="auto">
                  <a:xfrm>
                    <a:off x="1051761" y="3198047"/>
                    <a:ext cx="169919" cy="184666"/>
                  </a:xfrm>
                  <a:prstGeom prst="rect">
                    <a:avLst/>
                  </a:prstGeom>
                  <a:noFill/>
                  <a:ln w="9525">
                    <a:noFill/>
                    <a:miter lim="800000"/>
                    <a:headEnd/>
                    <a:tailEnd/>
                  </a:ln>
                </p:spPr>
                <p:txBody>
                  <a:bodyPr wrap="none" lIns="0" tIns="0" rIns="0" bIns="0">
                    <a:spAutoFit/>
                  </a:bodyPr>
                  <a:lstStyle/>
                  <a:p>
                    <a:pPr algn="r"/>
                    <a:r>
                      <a:rPr lang="en-US" sz="1200" dirty="0">
                        <a:solidFill>
                          <a:schemeClr val="tx1">
                            <a:lumMod val="65000"/>
                            <a:lumOff val="35000"/>
                          </a:schemeClr>
                        </a:solidFill>
                        <a:latin typeface="Arial" charset="0"/>
                        <a:ea typeface="Arial" charset="0"/>
                        <a:cs typeface="Arial" charset="0"/>
                      </a:rPr>
                      <a:t>40</a:t>
                    </a:r>
                    <a:endParaRPr lang="en-US" sz="3600" dirty="0">
                      <a:solidFill>
                        <a:schemeClr val="tx1">
                          <a:lumMod val="65000"/>
                          <a:lumOff val="35000"/>
                        </a:schemeClr>
                      </a:solidFill>
                      <a:latin typeface="Arial" charset="0"/>
                      <a:ea typeface="Arial" charset="0"/>
                      <a:cs typeface="Arial" charset="0"/>
                    </a:endParaRPr>
                  </a:p>
                </p:txBody>
              </p:sp>
              <p:sp>
                <p:nvSpPr>
                  <p:cNvPr id="32" name="Rectangle 257"/>
                  <p:cNvSpPr>
                    <a:spLocks noChangeArrowheads="1"/>
                  </p:cNvSpPr>
                  <p:nvPr/>
                </p:nvSpPr>
                <p:spPr bwMode="auto">
                  <a:xfrm>
                    <a:off x="1051761" y="2674226"/>
                    <a:ext cx="169919" cy="184666"/>
                  </a:xfrm>
                  <a:prstGeom prst="rect">
                    <a:avLst/>
                  </a:prstGeom>
                  <a:noFill/>
                  <a:ln w="9525">
                    <a:noFill/>
                    <a:miter lim="800000"/>
                    <a:headEnd/>
                    <a:tailEnd/>
                  </a:ln>
                </p:spPr>
                <p:txBody>
                  <a:bodyPr wrap="none" lIns="0" tIns="0" rIns="0" bIns="0">
                    <a:spAutoFit/>
                  </a:bodyPr>
                  <a:lstStyle/>
                  <a:p>
                    <a:pPr algn="r"/>
                    <a:r>
                      <a:rPr lang="en-US" sz="1200" dirty="0">
                        <a:solidFill>
                          <a:schemeClr val="tx1">
                            <a:lumMod val="65000"/>
                            <a:lumOff val="35000"/>
                          </a:schemeClr>
                        </a:solidFill>
                        <a:latin typeface="Arial" charset="0"/>
                        <a:ea typeface="Arial" charset="0"/>
                        <a:cs typeface="Arial" charset="0"/>
                      </a:rPr>
                      <a:t>50</a:t>
                    </a:r>
                    <a:endParaRPr lang="en-US" sz="3600" dirty="0">
                      <a:solidFill>
                        <a:schemeClr val="tx1">
                          <a:lumMod val="65000"/>
                          <a:lumOff val="35000"/>
                        </a:schemeClr>
                      </a:solidFill>
                      <a:latin typeface="Arial" charset="0"/>
                      <a:ea typeface="Arial" charset="0"/>
                      <a:cs typeface="Arial" charset="0"/>
                    </a:endParaRPr>
                  </a:p>
                </p:txBody>
              </p:sp>
              <p:sp>
                <p:nvSpPr>
                  <p:cNvPr id="34" name="Rectangle 259"/>
                  <p:cNvSpPr>
                    <a:spLocks noChangeArrowheads="1"/>
                  </p:cNvSpPr>
                  <p:nvPr/>
                </p:nvSpPr>
                <p:spPr bwMode="auto">
                  <a:xfrm>
                    <a:off x="1051761" y="2150406"/>
                    <a:ext cx="169919" cy="184666"/>
                  </a:xfrm>
                  <a:prstGeom prst="rect">
                    <a:avLst/>
                  </a:prstGeom>
                  <a:noFill/>
                  <a:ln w="9525">
                    <a:noFill/>
                    <a:miter lim="800000"/>
                    <a:headEnd/>
                    <a:tailEnd/>
                  </a:ln>
                </p:spPr>
                <p:txBody>
                  <a:bodyPr wrap="none" lIns="0" tIns="0" rIns="0" bIns="0">
                    <a:spAutoFit/>
                  </a:bodyPr>
                  <a:lstStyle/>
                  <a:p>
                    <a:pPr algn="r"/>
                    <a:r>
                      <a:rPr lang="en-US" sz="1200" dirty="0">
                        <a:solidFill>
                          <a:schemeClr val="tx1">
                            <a:lumMod val="65000"/>
                            <a:lumOff val="35000"/>
                          </a:schemeClr>
                        </a:solidFill>
                        <a:latin typeface="Arial" charset="0"/>
                        <a:ea typeface="Arial" charset="0"/>
                        <a:cs typeface="Arial" charset="0"/>
                      </a:rPr>
                      <a:t>60</a:t>
                    </a:r>
                    <a:endParaRPr lang="en-US" sz="3600" dirty="0">
                      <a:solidFill>
                        <a:schemeClr val="tx1">
                          <a:lumMod val="65000"/>
                          <a:lumOff val="35000"/>
                        </a:schemeClr>
                      </a:solidFill>
                      <a:latin typeface="Arial" charset="0"/>
                      <a:ea typeface="Arial" charset="0"/>
                      <a:cs typeface="Arial" charset="0"/>
                    </a:endParaRPr>
                  </a:p>
                </p:txBody>
              </p:sp>
              <p:sp>
                <p:nvSpPr>
                  <p:cNvPr id="61" name="Rectangle 253"/>
                  <p:cNvSpPr>
                    <a:spLocks noChangeArrowheads="1"/>
                  </p:cNvSpPr>
                  <p:nvPr/>
                </p:nvSpPr>
                <p:spPr bwMode="auto">
                  <a:xfrm>
                    <a:off x="1051761" y="4769510"/>
                    <a:ext cx="169919" cy="184666"/>
                  </a:xfrm>
                  <a:prstGeom prst="rect">
                    <a:avLst/>
                  </a:prstGeom>
                  <a:noFill/>
                  <a:ln w="9525">
                    <a:noFill/>
                    <a:miter lim="800000"/>
                    <a:headEnd/>
                    <a:tailEnd/>
                  </a:ln>
                </p:spPr>
                <p:txBody>
                  <a:bodyPr wrap="none" lIns="0" tIns="0" rIns="0" bIns="0">
                    <a:spAutoFit/>
                  </a:bodyPr>
                  <a:lstStyle/>
                  <a:p>
                    <a:pPr algn="r"/>
                    <a:r>
                      <a:rPr lang="en-US" sz="1200" dirty="0">
                        <a:solidFill>
                          <a:schemeClr val="tx1">
                            <a:lumMod val="65000"/>
                            <a:lumOff val="35000"/>
                          </a:schemeClr>
                        </a:solidFill>
                        <a:latin typeface="Arial" charset="0"/>
                        <a:ea typeface="Arial" charset="0"/>
                        <a:cs typeface="Arial" charset="0"/>
                      </a:rPr>
                      <a:t>10</a:t>
                    </a:r>
                    <a:endParaRPr lang="en-US" sz="3600" dirty="0">
                      <a:solidFill>
                        <a:schemeClr val="tx1">
                          <a:lumMod val="65000"/>
                          <a:lumOff val="35000"/>
                        </a:schemeClr>
                      </a:solidFill>
                      <a:latin typeface="Arial" charset="0"/>
                      <a:ea typeface="Arial" charset="0"/>
                      <a:cs typeface="Arial" charset="0"/>
                    </a:endParaRPr>
                  </a:p>
                </p:txBody>
              </p:sp>
              <p:sp>
                <p:nvSpPr>
                  <p:cNvPr id="62" name="Rectangle 254"/>
                  <p:cNvSpPr>
                    <a:spLocks noChangeArrowheads="1"/>
                  </p:cNvSpPr>
                  <p:nvPr/>
                </p:nvSpPr>
                <p:spPr bwMode="auto">
                  <a:xfrm>
                    <a:off x="1051761" y="4245689"/>
                    <a:ext cx="169919" cy="184666"/>
                  </a:xfrm>
                  <a:prstGeom prst="rect">
                    <a:avLst/>
                  </a:prstGeom>
                  <a:noFill/>
                  <a:ln w="9525">
                    <a:noFill/>
                    <a:miter lim="800000"/>
                    <a:headEnd/>
                    <a:tailEnd/>
                  </a:ln>
                </p:spPr>
                <p:txBody>
                  <a:bodyPr wrap="none" lIns="0" tIns="0" rIns="0" bIns="0">
                    <a:spAutoFit/>
                  </a:bodyPr>
                  <a:lstStyle/>
                  <a:p>
                    <a:pPr algn="r"/>
                    <a:r>
                      <a:rPr lang="en-US" sz="1200" dirty="0">
                        <a:solidFill>
                          <a:schemeClr val="tx1">
                            <a:lumMod val="65000"/>
                            <a:lumOff val="35000"/>
                          </a:schemeClr>
                        </a:solidFill>
                        <a:latin typeface="Arial" charset="0"/>
                        <a:ea typeface="Arial" charset="0"/>
                        <a:cs typeface="Arial" charset="0"/>
                      </a:rPr>
                      <a:t>20</a:t>
                    </a:r>
                    <a:endParaRPr lang="en-US" sz="3600" dirty="0">
                      <a:solidFill>
                        <a:schemeClr val="tx1">
                          <a:lumMod val="65000"/>
                          <a:lumOff val="35000"/>
                        </a:schemeClr>
                      </a:solidFill>
                      <a:latin typeface="Arial" charset="0"/>
                      <a:ea typeface="Arial" charset="0"/>
                      <a:cs typeface="Arial" charset="0"/>
                    </a:endParaRPr>
                  </a:p>
                </p:txBody>
              </p:sp>
              <p:sp>
                <p:nvSpPr>
                  <p:cNvPr id="63" name="Rectangle 255"/>
                  <p:cNvSpPr>
                    <a:spLocks noChangeArrowheads="1"/>
                  </p:cNvSpPr>
                  <p:nvPr/>
                </p:nvSpPr>
                <p:spPr bwMode="auto">
                  <a:xfrm>
                    <a:off x="1051761" y="3721868"/>
                    <a:ext cx="169919" cy="184666"/>
                  </a:xfrm>
                  <a:prstGeom prst="rect">
                    <a:avLst/>
                  </a:prstGeom>
                  <a:noFill/>
                  <a:ln w="9525">
                    <a:noFill/>
                    <a:miter lim="800000"/>
                    <a:headEnd/>
                    <a:tailEnd/>
                  </a:ln>
                </p:spPr>
                <p:txBody>
                  <a:bodyPr wrap="none" lIns="0" tIns="0" rIns="0" bIns="0">
                    <a:spAutoFit/>
                  </a:bodyPr>
                  <a:lstStyle/>
                  <a:p>
                    <a:pPr algn="r"/>
                    <a:r>
                      <a:rPr lang="en-US" sz="1200" dirty="0">
                        <a:solidFill>
                          <a:schemeClr val="tx1">
                            <a:lumMod val="65000"/>
                            <a:lumOff val="35000"/>
                          </a:schemeClr>
                        </a:solidFill>
                        <a:latin typeface="Arial" charset="0"/>
                        <a:ea typeface="Arial" charset="0"/>
                        <a:cs typeface="Arial" charset="0"/>
                      </a:rPr>
                      <a:t>30</a:t>
                    </a:r>
                    <a:endParaRPr lang="en-US" sz="3600" dirty="0">
                      <a:solidFill>
                        <a:schemeClr val="tx1">
                          <a:lumMod val="65000"/>
                          <a:lumOff val="35000"/>
                        </a:schemeClr>
                      </a:solidFill>
                      <a:latin typeface="Arial" charset="0"/>
                      <a:ea typeface="Arial" charset="0"/>
                      <a:cs typeface="Arial" charset="0"/>
                    </a:endParaRPr>
                  </a:p>
                </p:txBody>
              </p:sp>
            </p:grpSp>
            <p:grpSp>
              <p:nvGrpSpPr>
                <p:cNvPr id="85" name="Group 84"/>
                <p:cNvGrpSpPr/>
                <p:nvPr/>
              </p:nvGrpSpPr>
              <p:grpSpPr>
                <a:xfrm>
                  <a:off x="1257454" y="2234991"/>
                  <a:ext cx="114114" cy="3156891"/>
                  <a:chOff x="1257454" y="2234991"/>
                  <a:chExt cx="114114" cy="3156891"/>
                </a:xfrm>
              </p:grpSpPr>
              <p:sp>
                <p:nvSpPr>
                  <p:cNvPr id="70" name="Freeform 262"/>
                  <p:cNvSpPr>
                    <a:spLocks/>
                  </p:cNvSpPr>
                  <p:nvPr/>
                </p:nvSpPr>
                <p:spPr bwMode="auto">
                  <a:xfrm>
                    <a:off x="1367040" y="2234991"/>
                    <a:ext cx="0" cy="3156891"/>
                  </a:xfrm>
                  <a:custGeom>
                    <a:avLst/>
                    <a:gdLst>
                      <a:gd name="T0" fmla="*/ 0 w 2722"/>
                      <a:gd name="T1" fmla="*/ 0 h 1497"/>
                      <a:gd name="T2" fmla="*/ 0 w 2722"/>
                      <a:gd name="T3" fmla="*/ 2147483647 h 1497"/>
                      <a:gd name="T4" fmla="*/ 2147483647 w 2722"/>
                      <a:gd name="T5" fmla="*/ 2147483647 h 1497"/>
                      <a:gd name="T6" fmla="*/ 0 60000 65536"/>
                      <a:gd name="T7" fmla="*/ 0 60000 65536"/>
                      <a:gd name="T8" fmla="*/ 0 60000 65536"/>
                      <a:gd name="T9" fmla="*/ 0 w 2722"/>
                      <a:gd name="T10" fmla="*/ 0 h 1497"/>
                      <a:gd name="T11" fmla="*/ 2722 w 2722"/>
                      <a:gd name="T12" fmla="*/ 1497 h 1497"/>
                      <a:gd name="connsiteX0" fmla="*/ 0 w 0"/>
                      <a:gd name="connsiteY0" fmla="*/ 0 h 10000"/>
                      <a:gd name="connsiteX1" fmla="*/ 0 w 0"/>
                      <a:gd name="connsiteY1" fmla="*/ 10000 h 10000"/>
                    </a:gdLst>
                    <a:ahLst/>
                    <a:cxnLst>
                      <a:cxn ang="0">
                        <a:pos x="connsiteX0" y="connsiteY0"/>
                      </a:cxn>
                      <a:cxn ang="0">
                        <a:pos x="connsiteX1" y="connsiteY1"/>
                      </a:cxn>
                    </a:cxnLst>
                    <a:rect l="l" t="t" r="r" b="b"/>
                    <a:pathLst>
                      <a:path h="10000">
                        <a:moveTo>
                          <a:pt x="0" y="0"/>
                        </a:moveTo>
                        <a:lnTo>
                          <a:pt x="0" y="10000"/>
                        </a:lnTo>
                      </a:path>
                    </a:pathLst>
                  </a:custGeom>
                  <a:noFill/>
                  <a:ln w="9525">
                    <a:solidFill>
                      <a:schemeClr val="tx1"/>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grpSp>
                <p:nvGrpSpPr>
                  <p:cNvPr id="75" name="Group 74"/>
                  <p:cNvGrpSpPr/>
                  <p:nvPr/>
                </p:nvGrpSpPr>
                <p:grpSpPr>
                  <a:xfrm>
                    <a:off x="1257454" y="2234991"/>
                    <a:ext cx="114114" cy="3156891"/>
                    <a:chOff x="1257454" y="2234991"/>
                    <a:chExt cx="114114" cy="3156891"/>
                  </a:xfrm>
                </p:grpSpPr>
                <p:sp>
                  <p:nvSpPr>
                    <p:cNvPr id="47" name="Line 280"/>
                    <p:cNvSpPr>
                      <a:spLocks noChangeShapeType="1"/>
                    </p:cNvSpPr>
                    <p:nvPr/>
                  </p:nvSpPr>
                  <p:spPr bwMode="auto">
                    <a:xfrm>
                      <a:off x="1257454" y="3287287"/>
                      <a:ext cx="107151" cy="0"/>
                    </a:xfrm>
                    <a:prstGeom prst="line">
                      <a:avLst/>
                    </a:prstGeom>
                    <a:noFill/>
                    <a:ln w="9525">
                      <a:solidFill>
                        <a:schemeClr val="tx1"/>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48" name="Line 281"/>
                    <p:cNvSpPr>
                      <a:spLocks noChangeShapeType="1"/>
                    </p:cNvSpPr>
                    <p:nvPr/>
                  </p:nvSpPr>
                  <p:spPr bwMode="auto">
                    <a:xfrm>
                      <a:off x="1257454" y="2761139"/>
                      <a:ext cx="107151" cy="0"/>
                    </a:xfrm>
                    <a:prstGeom prst="line">
                      <a:avLst/>
                    </a:prstGeom>
                    <a:noFill/>
                    <a:ln w="9525">
                      <a:solidFill>
                        <a:schemeClr val="tx1"/>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65" name="Line 277"/>
                    <p:cNvSpPr>
                      <a:spLocks noChangeShapeType="1"/>
                    </p:cNvSpPr>
                    <p:nvPr/>
                  </p:nvSpPr>
                  <p:spPr bwMode="auto">
                    <a:xfrm>
                      <a:off x="1257454" y="4865733"/>
                      <a:ext cx="107151" cy="0"/>
                    </a:xfrm>
                    <a:prstGeom prst="line">
                      <a:avLst/>
                    </a:prstGeom>
                    <a:noFill/>
                    <a:ln w="9525">
                      <a:solidFill>
                        <a:schemeClr val="tx1"/>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66" name="Line 278"/>
                    <p:cNvSpPr>
                      <a:spLocks noChangeShapeType="1"/>
                    </p:cNvSpPr>
                    <p:nvPr/>
                  </p:nvSpPr>
                  <p:spPr bwMode="auto">
                    <a:xfrm>
                      <a:off x="1257454" y="4339584"/>
                      <a:ext cx="107151" cy="0"/>
                    </a:xfrm>
                    <a:prstGeom prst="line">
                      <a:avLst/>
                    </a:prstGeom>
                    <a:noFill/>
                    <a:ln w="9525">
                      <a:solidFill>
                        <a:schemeClr val="tx1"/>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67" name="Line 279"/>
                    <p:cNvSpPr>
                      <a:spLocks noChangeShapeType="1"/>
                    </p:cNvSpPr>
                    <p:nvPr/>
                  </p:nvSpPr>
                  <p:spPr bwMode="auto">
                    <a:xfrm>
                      <a:off x="1257454" y="3813435"/>
                      <a:ext cx="107151" cy="0"/>
                    </a:xfrm>
                    <a:prstGeom prst="line">
                      <a:avLst/>
                    </a:prstGeom>
                    <a:noFill/>
                    <a:ln w="9525">
                      <a:solidFill>
                        <a:schemeClr val="tx1"/>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72" name="Line 276"/>
                    <p:cNvSpPr>
                      <a:spLocks noChangeShapeType="1"/>
                    </p:cNvSpPr>
                    <p:nvPr/>
                  </p:nvSpPr>
                  <p:spPr bwMode="auto">
                    <a:xfrm>
                      <a:off x="1257454" y="5391882"/>
                      <a:ext cx="107151" cy="0"/>
                    </a:xfrm>
                    <a:prstGeom prst="line">
                      <a:avLst/>
                    </a:prstGeom>
                    <a:noFill/>
                    <a:ln w="9525">
                      <a:solidFill>
                        <a:schemeClr val="tx1"/>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
                  <p:nvSpPr>
                    <p:cNvPr id="73" name="Line 276"/>
                    <p:cNvSpPr>
                      <a:spLocks noChangeShapeType="1"/>
                    </p:cNvSpPr>
                    <p:nvPr/>
                  </p:nvSpPr>
                  <p:spPr bwMode="auto">
                    <a:xfrm>
                      <a:off x="1264417" y="2234991"/>
                      <a:ext cx="107151" cy="0"/>
                    </a:xfrm>
                    <a:prstGeom prst="line">
                      <a:avLst/>
                    </a:prstGeom>
                    <a:noFill/>
                    <a:ln w="9525">
                      <a:solidFill>
                        <a:schemeClr val="tx1"/>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grpSp>
            </p:grpSp>
          </p:grpSp>
        </p:grpSp>
        <p:sp>
          <p:nvSpPr>
            <p:cNvPr id="136" name="Rounded Rectangle 135"/>
            <p:cNvSpPr/>
            <p:nvPr/>
          </p:nvSpPr>
          <p:spPr>
            <a:xfrm>
              <a:off x="1645752" y="5195119"/>
              <a:ext cx="167224" cy="20299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40" name="Rounded Rectangle 139"/>
            <p:cNvSpPr/>
            <p:nvPr/>
          </p:nvSpPr>
          <p:spPr>
            <a:xfrm>
              <a:off x="2245371" y="5142807"/>
              <a:ext cx="167224" cy="25530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42" name="Rounded Rectangle 141"/>
            <p:cNvSpPr/>
            <p:nvPr/>
          </p:nvSpPr>
          <p:spPr>
            <a:xfrm>
              <a:off x="2832803" y="5054137"/>
              <a:ext cx="167224" cy="34397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44" name="Rounded Rectangle 143"/>
            <p:cNvSpPr/>
            <p:nvPr/>
          </p:nvSpPr>
          <p:spPr>
            <a:xfrm>
              <a:off x="3420235" y="4998229"/>
              <a:ext cx="167224" cy="39988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46" name="Rounded Rectangle 145"/>
            <p:cNvSpPr/>
            <p:nvPr/>
          </p:nvSpPr>
          <p:spPr>
            <a:xfrm>
              <a:off x="4034694" y="4893425"/>
              <a:ext cx="167224" cy="50468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48" name="Rounded Rectangle 147"/>
            <p:cNvSpPr/>
            <p:nvPr/>
          </p:nvSpPr>
          <p:spPr>
            <a:xfrm>
              <a:off x="4632574" y="4743797"/>
              <a:ext cx="167224" cy="65431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50" name="Rounded Rectangle 149"/>
            <p:cNvSpPr/>
            <p:nvPr/>
          </p:nvSpPr>
          <p:spPr>
            <a:xfrm>
              <a:off x="5222384" y="4516582"/>
              <a:ext cx="167224" cy="88153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52" name="Rounded Rectangle 151"/>
            <p:cNvSpPr/>
            <p:nvPr/>
          </p:nvSpPr>
          <p:spPr>
            <a:xfrm>
              <a:off x="5783615" y="4178531"/>
              <a:ext cx="167224" cy="121958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54" name="Rounded Rectangle 153"/>
            <p:cNvSpPr/>
            <p:nvPr/>
          </p:nvSpPr>
          <p:spPr>
            <a:xfrm>
              <a:off x="6386111" y="3679767"/>
              <a:ext cx="167224" cy="171834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56" name="Rounded Rectangle 155"/>
            <p:cNvSpPr/>
            <p:nvPr/>
          </p:nvSpPr>
          <p:spPr>
            <a:xfrm>
              <a:off x="6971362" y="3227509"/>
              <a:ext cx="167224" cy="217060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58" name="Rounded Rectangle 157"/>
            <p:cNvSpPr/>
            <p:nvPr/>
          </p:nvSpPr>
          <p:spPr>
            <a:xfrm>
              <a:off x="7570670" y="3114503"/>
              <a:ext cx="167224" cy="228361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grpSp>
      <p:grpSp>
        <p:nvGrpSpPr>
          <p:cNvPr id="11" name="Group 10"/>
          <p:cNvGrpSpPr/>
          <p:nvPr/>
        </p:nvGrpSpPr>
        <p:grpSpPr>
          <a:xfrm>
            <a:off x="1832569" y="2108230"/>
            <a:ext cx="2087180" cy="261610"/>
            <a:chOff x="1832569" y="2108230"/>
            <a:chExt cx="2087180" cy="261610"/>
          </a:xfrm>
        </p:grpSpPr>
        <p:sp>
          <p:nvSpPr>
            <p:cNvPr id="15" name="TextBox 14"/>
            <p:cNvSpPr txBox="1"/>
            <p:nvPr/>
          </p:nvSpPr>
          <p:spPr>
            <a:xfrm>
              <a:off x="2098569" y="2108230"/>
              <a:ext cx="1821180" cy="261610"/>
            </a:xfrm>
            <a:prstGeom prst="rect">
              <a:avLst/>
            </a:prstGeom>
            <a:noFill/>
          </p:spPr>
          <p:txBody>
            <a:bodyPr wrap="square" rtlCol="0">
              <a:spAutoFit/>
            </a:bodyPr>
            <a:lstStyle/>
            <a:p>
              <a:r>
                <a:rPr lang="en-US" sz="1050" dirty="0">
                  <a:latin typeface="Arial" charset="0"/>
                  <a:ea typeface="Arial" charset="0"/>
                  <a:cs typeface="Arial" charset="0"/>
                </a:rPr>
                <a:t>BMD Distribution</a:t>
              </a:r>
            </a:p>
          </p:txBody>
        </p:sp>
        <p:cxnSp>
          <p:nvCxnSpPr>
            <p:cNvPr id="105" name="Straight Connector 104"/>
            <p:cNvCxnSpPr/>
            <p:nvPr/>
          </p:nvCxnSpPr>
          <p:spPr>
            <a:xfrm>
              <a:off x="1832569" y="2236440"/>
              <a:ext cx="288000" cy="0"/>
            </a:xfrm>
            <a:prstGeom prst="line">
              <a:avLst/>
            </a:prstGeom>
            <a:noFill/>
            <a:ln w="28575" cap="rnd" cmpd="sng" algn="ctr">
              <a:solidFill>
                <a:srgbClr val="74B743"/>
              </a:solidFill>
              <a:prstDash val="sysDash"/>
            </a:ln>
            <a:effectLst/>
          </p:spPr>
        </p:cxnSp>
      </p:grpSp>
      <p:grpSp>
        <p:nvGrpSpPr>
          <p:cNvPr id="19" name="Group 18"/>
          <p:cNvGrpSpPr/>
          <p:nvPr/>
        </p:nvGrpSpPr>
        <p:grpSpPr>
          <a:xfrm>
            <a:off x="1832569" y="2316840"/>
            <a:ext cx="2087180" cy="261610"/>
            <a:chOff x="1832569" y="2316840"/>
            <a:chExt cx="2087180" cy="261610"/>
          </a:xfrm>
        </p:grpSpPr>
        <p:sp>
          <p:nvSpPr>
            <p:cNvPr id="95" name="TextBox 94"/>
            <p:cNvSpPr txBox="1"/>
            <p:nvPr/>
          </p:nvSpPr>
          <p:spPr>
            <a:xfrm>
              <a:off x="2098569" y="2316840"/>
              <a:ext cx="1821180" cy="261610"/>
            </a:xfrm>
            <a:prstGeom prst="rect">
              <a:avLst/>
            </a:prstGeom>
            <a:noFill/>
          </p:spPr>
          <p:txBody>
            <a:bodyPr wrap="square" rtlCol="0">
              <a:spAutoFit/>
            </a:bodyPr>
            <a:lstStyle/>
            <a:p>
              <a:r>
                <a:rPr lang="en-US" sz="1050" dirty="0">
                  <a:latin typeface="Arial" charset="0"/>
                  <a:ea typeface="Arial" charset="0"/>
                  <a:cs typeface="Arial" charset="0"/>
                </a:rPr>
                <a:t>Fracture Rate</a:t>
              </a:r>
            </a:p>
          </p:txBody>
        </p:sp>
        <p:cxnSp>
          <p:nvCxnSpPr>
            <p:cNvPr id="119" name="Straight Connector 118"/>
            <p:cNvCxnSpPr/>
            <p:nvPr/>
          </p:nvCxnSpPr>
          <p:spPr>
            <a:xfrm>
              <a:off x="1832569" y="2447139"/>
              <a:ext cx="288000" cy="0"/>
            </a:xfrm>
            <a:prstGeom prst="line">
              <a:avLst/>
            </a:prstGeom>
            <a:noFill/>
            <a:ln w="28575" cap="rnd" cmpd="sng" algn="ctr">
              <a:solidFill>
                <a:srgbClr val="00B0F0"/>
              </a:solidFill>
              <a:prstDash val="solid"/>
            </a:ln>
            <a:effectLst/>
          </p:spPr>
        </p:cxnSp>
      </p:grpSp>
      <p:grpSp>
        <p:nvGrpSpPr>
          <p:cNvPr id="20" name="Group 19"/>
          <p:cNvGrpSpPr/>
          <p:nvPr/>
        </p:nvGrpSpPr>
        <p:grpSpPr>
          <a:xfrm>
            <a:off x="1832569" y="2525451"/>
            <a:ext cx="2087180" cy="261610"/>
            <a:chOff x="1832569" y="2525451"/>
            <a:chExt cx="2087180" cy="261610"/>
          </a:xfrm>
        </p:grpSpPr>
        <p:sp>
          <p:nvSpPr>
            <p:cNvPr id="97" name="TextBox 96"/>
            <p:cNvSpPr txBox="1"/>
            <p:nvPr/>
          </p:nvSpPr>
          <p:spPr>
            <a:xfrm>
              <a:off x="2098569" y="2525451"/>
              <a:ext cx="1821180" cy="261610"/>
            </a:xfrm>
            <a:prstGeom prst="rect">
              <a:avLst/>
            </a:prstGeom>
            <a:noFill/>
          </p:spPr>
          <p:txBody>
            <a:bodyPr wrap="square" rtlCol="0">
              <a:spAutoFit/>
            </a:bodyPr>
            <a:lstStyle/>
            <a:p>
              <a:r>
                <a:rPr lang="en-US" sz="1050">
                  <a:latin typeface="Arial" charset="0"/>
                  <a:ea typeface="Arial" charset="0"/>
                  <a:cs typeface="Arial" charset="0"/>
                </a:rPr>
                <a:t>Number </a:t>
              </a:r>
              <a:r>
                <a:rPr lang="en-US" sz="1050" dirty="0">
                  <a:latin typeface="Arial" charset="0"/>
                  <a:ea typeface="Arial" charset="0"/>
                  <a:cs typeface="Arial" charset="0"/>
                </a:rPr>
                <a:t>of Fractures</a:t>
              </a:r>
            </a:p>
          </p:txBody>
        </p:sp>
        <p:cxnSp>
          <p:nvCxnSpPr>
            <p:cNvPr id="126" name="Straight Connector 125"/>
            <p:cNvCxnSpPr/>
            <p:nvPr/>
          </p:nvCxnSpPr>
          <p:spPr>
            <a:xfrm>
              <a:off x="1832569" y="2657839"/>
              <a:ext cx="288000" cy="0"/>
            </a:xfrm>
            <a:prstGeom prst="line">
              <a:avLst/>
            </a:prstGeom>
            <a:noFill/>
            <a:ln w="28575" cap="rnd" cmpd="sng" algn="ctr">
              <a:solidFill>
                <a:srgbClr val="EC008C"/>
              </a:solidFill>
              <a:prstDash val="solid"/>
            </a:ln>
            <a:effectLst/>
          </p:spPr>
        </p:cxnSp>
      </p:grpSp>
      <p:sp>
        <p:nvSpPr>
          <p:cNvPr id="128" name="Freeform 262"/>
          <p:cNvSpPr>
            <a:spLocks/>
          </p:cNvSpPr>
          <p:nvPr/>
        </p:nvSpPr>
        <p:spPr bwMode="auto">
          <a:xfrm rot="5400000" flipV="1">
            <a:off x="4638789" y="2117872"/>
            <a:ext cx="67770" cy="6616139"/>
          </a:xfrm>
          <a:custGeom>
            <a:avLst/>
            <a:gdLst>
              <a:gd name="T0" fmla="*/ 0 w 2722"/>
              <a:gd name="T1" fmla="*/ 0 h 1497"/>
              <a:gd name="T2" fmla="*/ 0 w 2722"/>
              <a:gd name="T3" fmla="*/ 2147483647 h 1497"/>
              <a:gd name="T4" fmla="*/ 2147483647 w 2722"/>
              <a:gd name="T5" fmla="*/ 2147483647 h 1497"/>
              <a:gd name="T6" fmla="*/ 0 60000 65536"/>
              <a:gd name="T7" fmla="*/ 0 60000 65536"/>
              <a:gd name="T8" fmla="*/ 0 60000 65536"/>
              <a:gd name="T9" fmla="*/ 0 w 2722"/>
              <a:gd name="T10" fmla="*/ 0 h 1497"/>
              <a:gd name="T11" fmla="*/ 2722 w 2722"/>
              <a:gd name="T12" fmla="*/ 1497 h 1497"/>
              <a:gd name="connsiteX0" fmla="*/ 0 w 0"/>
              <a:gd name="connsiteY0" fmla="*/ 0 h 10000"/>
              <a:gd name="connsiteX1" fmla="*/ 0 w 0"/>
              <a:gd name="connsiteY1" fmla="*/ 10000 h 10000"/>
            </a:gdLst>
            <a:ahLst/>
            <a:cxnLst>
              <a:cxn ang="0">
                <a:pos x="connsiteX0" y="connsiteY0"/>
              </a:cxn>
              <a:cxn ang="0">
                <a:pos x="connsiteX1" y="connsiteY1"/>
              </a:cxn>
            </a:cxnLst>
            <a:rect l="l" t="t" r="r" b="b"/>
            <a:pathLst>
              <a:path h="10000">
                <a:moveTo>
                  <a:pt x="0" y="0"/>
                </a:moveTo>
                <a:lnTo>
                  <a:pt x="0" y="10000"/>
                </a:lnTo>
              </a:path>
            </a:pathLst>
          </a:custGeom>
          <a:noFill/>
          <a:ln w="9525">
            <a:solidFill>
              <a:schemeClr val="tx1"/>
            </a:solidFill>
            <a:round/>
            <a:headEnd/>
            <a:tailEnd/>
          </a:ln>
        </p:spPr>
        <p:txBody>
          <a:bodyPr/>
          <a:lstStyle/>
          <a:p>
            <a:endParaRPr lang="en-US" sz="2000" dirty="0">
              <a:solidFill>
                <a:schemeClr val="tx1">
                  <a:lumMod val="65000"/>
                  <a:lumOff val="35000"/>
                </a:schemeClr>
              </a:solidFill>
              <a:latin typeface="Arial" charset="0"/>
              <a:ea typeface="Arial" charset="0"/>
              <a:cs typeface="Arial" charset="0"/>
            </a:endParaRPr>
          </a:p>
        </p:txBody>
      </p:sp>
    </p:spTree>
    <p:extLst>
      <p:ext uri="{BB962C8B-B14F-4D97-AF65-F5344CB8AC3E}">
        <p14:creationId xmlns:p14="http://schemas.microsoft.com/office/powerpoint/2010/main" val="156607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FC9916-2666-1C4D-9BE3-D8660046BB5D}"/>
              </a:ext>
            </a:extLst>
          </p:cNvPr>
          <p:cNvSpPr>
            <a:spLocks noGrp="1"/>
          </p:cNvSpPr>
          <p:nvPr>
            <p:ph idx="1"/>
          </p:nvPr>
        </p:nvSpPr>
        <p:spPr>
          <a:xfrm>
            <a:off x="468313" y="1484312"/>
            <a:ext cx="8193549" cy="4525963"/>
          </a:xfrm>
        </p:spPr>
        <p:txBody>
          <a:bodyPr/>
          <a:lstStyle/>
          <a:p>
            <a:r>
              <a:rPr lang="en-US" sz="2600" dirty="0"/>
              <a:t>Laura presents for f/u visit after her Preventative Care visit to review results as you called her back </a:t>
            </a:r>
          </a:p>
          <a:p>
            <a:r>
              <a:rPr lang="en-US" sz="2600" dirty="0"/>
              <a:t>PH: BP, GERD, GAD</a:t>
            </a:r>
          </a:p>
          <a:p>
            <a:r>
              <a:rPr lang="en-US" sz="2600" dirty="0"/>
              <a:t>Non-smoker, occ ETOH (&lt; 4 per week)</a:t>
            </a:r>
          </a:p>
          <a:p>
            <a:r>
              <a:rPr lang="en-US" sz="2600" dirty="0"/>
              <a:t>She takes occasional Vitamin D, when she remembers </a:t>
            </a:r>
          </a:p>
          <a:p>
            <a:r>
              <a:rPr lang="en-US" sz="2600" dirty="0"/>
              <a:t>Meds: </a:t>
            </a:r>
            <a:br>
              <a:rPr lang="en-US" sz="2600" dirty="0"/>
            </a:br>
            <a:r>
              <a:rPr lang="en-US" sz="2600" dirty="0"/>
              <a:t>Perindopril 8 mg, Pantoprazole 40 mg, Escitalopram 20 mg  </a:t>
            </a:r>
          </a:p>
          <a:p>
            <a:r>
              <a:rPr lang="en-US" sz="2600" dirty="0"/>
              <a:t>First BMD: Femoral Neck T score -2.5</a:t>
            </a:r>
          </a:p>
          <a:p>
            <a:endParaRPr lang="en-US" dirty="0"/>
          </a:p>
        </p:txBody>
      </p:sp>
      <p:sp>
        <p:nvSpPr>
          <p:cNvPr id="3" name="Title 2">
            <a:extLst>
              <a:ext uri="{FF2B5EF4-FFF2-40B4-BE49-F238E27FC236}">
                <a16:creationId xmlns:a16="http://schemas.microsoft.com/office/drawing/2014/main" id="{31F1977B-A9C1-1944-9854-C5CBC93ED34E}"/>
              </a:ext>
            </a:extLst>
          </p:cNvPr>
          <p:cNvSpPr>
            <a:spLocks noGrp="1"/>
          </p:cNvSpPr>
          <p:nvPr>
            <p:ph type="title"/>
          </p:nvPr>
        </p:nvSpPr>
        <p:spPr/>
        <p:txBody>
          <a:bodyPr/>
          <a:lstStyle/>
          <a:p>
            <a:r>
              <a:rPr lang="en-US" dirty="0"/>
              <a:t>Laura: 66 </a:t>
            </a:r>
            <a:r>
              <a:rPr lang="en-US" dirty="0" err="1"/>
              <a:t>yo</a:t>
            </a:r>
            <a:r>
              <a:rPr lang="en-US" dirty="0"/>
              <a:t> retired legal secretary </a:t>
            </a:r>
          </a:p>
        </p:txBody>
      </p:sp>
    </p:spTree>
    <p:extLst>
      <p:ext uri="{BB962C8B-B14F-4D97-AF65-F5344CB8AC3E}">
        <p14:creationId xmlns:p14="http://schemas.microsoft.com/office/powerpoint/2010/main" val="41488112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FC9916-2666-1C4D-9BE3-D8660046BB5D}"/>
              </a:ext>
            </a:extLst>
          </p:cNvPr>
          <p:cNvSpPr>
            <a:spLocks noGrp="1"/>
          </p:cNvSpPr>
          <p:nvPr>
            <p:ph idx="1"/>
          </p:nvPr>
        </p:nvSpPr>
        <p:spPr/>
        <p:txBody>
          <a:bodyPr/>
          <a:lstStyle/>
          <a:p>
            <a:endParaRPr lang="en-US" dirty="0"/>
          </a:p>
          <a:p>
            <a:pPr marL="514350" indent="-514350">
              <a:buAutoNum type="arabicPeriod"/>
            </a:pPr>
            <a:r>
              <a:rPr lang="en-US" dirty="0"/>
              <a:t>What is her fracture risk ? (Low, Moderate or high) </a:t>
            </a:r>
          </a:p>
          <a:p>
            <a:pPr marL="514350" indent="-514350">
              <a:buAutoNum type="arabicPeriod"/>
            </a:pPr>
            <a:r>
              <a:rPr lang="en-US" dirty="0"/>
              <a:t>What will you do, and does anything influence your decision </a:t>
            </a:r>
          </a:p>
          <a:p>
            <a:pPr marL="514350" indent="-514350">
              <a:buAutoNum type="arabicPeriod"/>
            </a:pPr>
            <a:r>
              <a:rPr lang="en-US" dirty="0"/>
              <a:t>What if her Lumbar spine T-score is -3.6</a:t>
            </a:r>
          </a:p>
        </p:txBody>
      </p:sp>
      <p:sp>
        <p:nvSpPr>
          <p:cNvPr id="3" name="Title 2">
            <a:extLst>
              <a:ext uri="{FF2B5EF4-FFF2-40B4-BE49-F238E27FC236}">
                <a16:creationId xmlns:a16="http://schemas.microsoft.com/office/drawing/2014/main" id="{31F1977B-A9C1-1944-9854-C5CBC93ED34E}"/>
              </a:ext>
            </a:extLst>
          </p:cNvPr>
          <p:cNvSpPr>
            <a:spLocks noGrp="1"/>
          </p:cNvSpPr>
          <p:nvPr>
            <p:ph type="title"/>
          </p:nvPr>
        </p:nvSpPr>
        <p:spPr/>
        <p:txBody>
          <a:bodyPr/>
          <a:lstStyle/>
          <a:p>
            <a:r>
              <a:rPr lang="en-US" dirty="0"/>
              <a:t>Laura: 66 </a:t>
            </a:r>
            <a:r>
              <a:rPr lang="en-US" dirty="0" err="1"/>
              <a:t>yo</a:t>
            </a:r>
            <a:r>
              <a:rPr lang="en-US" dirty="0"/>
              <a:t> retired legal secretary : Questions for discussion/consideration </a:t>
            </a:r>
          </a:p>
        </p:txBody>
      </p:sp>
    </p:spTree>
    <p:extLst>
      <p:ext uri="{BB962C8B-B14F-4D97-AF65-F5344CB8AC3E}">
        <p14:creationId xmlns:p14="http://schemas.microsoft.com/office/powerpoint/2010/main" val="15119734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Pentagon 20"/>
          <p:cNvSpPr/>
          <p:nvPr/>
        </p:nvSpPr>
        <p:spPr>
          <a:xfrm rot="5400000">
            <a:off x="4015529" y="2237301"/>
            <a:ext cx="1344328" cy="2303898"/>
          </a:xfrm>
          <a:prstGeom prst="homePlate">
            <a:avLst>
              <a:gd name="adj" fmla="val 20738"/>
            </a:avLst>
          </a:prstGeom>
          <a:gradFill flip="none" rotWithShape="1">
            <a:gsLst>
              <a:gs pos="58000">
                <a:srgbClr val="FF7C00"/>
              </a:gs>
              <a:gs pos="0">
                <a:srgbClr val="FF7C00">
                  <a:alpha val="0"/>
                </a:srgbClr>
              </a:gs>
            </a:gsLst>
            <a:lin ang="0" scaled="0"/>
            <a:tileRect/>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latin typeface="Arial" charset="0"/>
            </a:endParaRPr>
          </a:p>
        </p:txBody>
      </p:sp>
      <p:sp>
        <p:nvSpPr>
          <p:cNvPr id="4" name="Title 3"/>
          <p:cNvSpPr>
            <a:spLocks noGrp="1"/>
          </p:cNvSpPr>
          <p:nvPr>
            <p:ph type="title"/>
          </p:nvPr>
        </p:nvSpPr>
        <p:spPr>
          <a:xfrm>
            <a:off x="457200" y="228600"/>
            <a:ext cx="8229600" cy="1244600"/>
          </a:xfrm>
        </p:spPr>
        <p:txBody>
          <a:bodyPr>
            <a:noAutofit/>
          </a:bodyPr>
          <a:lstStyle/>
          <a:p>
            <a:r>
              <a:rPr lang="en-CA" sz="2700" dirty="0">
                <a:latin typeface="Arial" charset="0"/>
                <a:cs typeface="Arial" charset="0"/>
              </a:rPr>
              <a:t>Remember, According to the Osteoporosis Canada Guidelines… </a:t>
            </a:r>
          </a:p>
        </p:txBody>
      </p:sp>
      <p:sp>
        <p:nvSpPr>
          <p:cNvPr id="6" name="Text Placeholder 5"/>
          <p:cNvSpPr>
            <a:spLocks noGrp="1"/>
          </p:cNvSpPr>
          <p:nvPr>
            <p:ph idx="1"/>
          </p:nvPr>
        </p:nvSpPr>
        <p:spPr>
          <a:xfrm>
            <a:off x="468313" y="6356109"/>
            <a:ext cx="8193549" cy="368541"/>
          </a:xfrm>
        </p:spPr>
        <p:txBody>
          <a:bodyPr>
            <a:noAutofit/>
          </a:bodyPr>
          <a:lstStyle/>
          <a:p>
            <a:pPr marL="9525" indent="0">
              <a:buNone/>
            </a:pPr>
            <a:r>
              <a:rPr lang="en-US" sz="825" dirty="0"/>
              <a:t>* After age 50</a:t>
            </a:r>
          </a:p>
          <a:p>
            <a:pPr marL="9525" indent="0">
              <a:buNone/>
            </a:pPr>
            <a:r>
              <a:rPr lang="en-US" sz="825" dirty="0" err="1"/>
              <a:t>Papaioannou</a:t>
            </a:r>
            <a:r>
              <a:rPr lang="en-US" sz="825" dirty="0"/>
              <a:t> A, et al. (2010) </a:t>
            </a:r>
            <a:r>
              <a:rPr lang="en-US" sz="825" i="1" dirty="0"/>
              <a:t>CMAJ</a:t>
            </a:r>
            <a:r>
              <a:rPr lang="en-US" sz="825" dirty="0"/>
              <a:t>, 182, 1864-1873</a:t>
            </a:r>
            <a:r>
              <a:rPr lang="en-US" sz="825" b="1" dirty="0"/>
              <a:t>.</a:t>
            </a:r>
            <a:r>
              <a:rPr lang="en-US" sz="825" dirty="0"/>
              <a:t>  </a:t>
            </a:r>
          </a:p>
        </p:txBody>
      </p:sp>
      <p:sp>
        <p:nvSpPr>
          <p:cNvPr id="3" name="Rectangle 2"/>
          <p:cNvSpPr/>
          <p:nvPr/>
        </p:nvSpPr>
        <p:spPr>
          <a:xfrm>
            <a:off x="660399" y="1811608"/>
            <a:ext cx="7844971" cy="707886"/>
          </a:xfrm>
          <a:prstGeom prst="rect">
            <a:avLst/>
          </a:prstGeom>
        </p:spPr>
        <p:txBody>
          <a:bodyPr wrap="square">
            <a:spAutoFit/>
          </a:bodyPr>
          <a:lstStyle/>
          <a:p>
            <a:pPr algn="ctr"/>
            <a:r>
              <a:rPr lang="en-CA" sz="2000" b="1" dirty="0">
                <a:solidFill>
                  <a:schemeClr val="tx1">
                    <a:lumMod val="85000"/>
                    <a:lumOff val="15000"/>
                  </a:schemeClr>
                </a:solidFill>
                <a:latin typeface="Arial" charset="0"/>
                <a:ea typeface="Arial" charset="0"/>
                <a:cs typeface="Arial" charset="0"/>
              </a:rPr>
              <a:t>Any patient who has experienced a vertebral or hip fracture </a:t>
            </a:r>
            <a:br>
              <a:rPr lang="en-CA" sz="2000" b="1" dirty="0">
                <a:solidFill>
                  <a:schemeClr val="tx1">
                    <a:lumMod val="85000"/>
                    <a:lumOff val="15000"/>
                  </a:schemeClr>
                </a:solidFill>
                <a:latin typeface="Arial" charset="0"/>
                <a:ea typeface="Arial" charset="0"/>
                <a:cs typeface="Arial" charset="0"/>
              </a:rPr>
            </a:br>
            <a:r>
              <a:rPr lang="en-CA" sz="2000" b="1" dirty="0">
                <a:solidFill>
                  <a:schemeClr val="tx1">
                    <a:lumMod val="85000"/>
                    <a:lumOff val="15000"/>
                  </a:schemeClr>
                </a:solidFill>
                <a:latin typeface="Arial" charset="0"/>
                <a:ea typeface="Arial" charset="0"/>
                <a:cs typeface="Arial" charset="0"/>
              </a:rPr>
              <a:t>or &gt;1 fragility fracture* is </a:t>
            </a:r>
            <a:r>
              <a:rPr lang="en-CA" sz="2000" b="1" cap="all" dirty="0">
                <a:solidFill>
                  <a:srgbClr val="FF7C00"/>
                </a:solidFill>
                <a:latin typeface="Arial" charset="0"/>
                <a:ea typeface="Arial" charset="0"/>
                <a:cs typeface="Arial" charset="0"/>
              </a:rPr>
              <a:t>High Risk</a:t>
            </a:r>
            <a:endParaRPr lang="en-CA" sz="2000" b="1" dirty="0">
              <a:solidFill>
                <a:srgbClr val="FF7C00"/>
              </a:solidFill>
              <a:latin typeface="Arial" charset="0"/>
              <a:ea typeface="Arial" charset="0"/>
              <a:cs typeface="Arial" charset="0"/>
            </a:endParaRPr>
          </a:p>
        </p:txBody>
      </p:sp>
      <p:sp>
        <p:nvSpPr>
          <p:cNvPr id="12" name="Rectangle 11"/>
          <p:cNvSpPr/>
          <p:nvPr/>
        </p:nvSpPr>
        <p:spPr>
          <a:xfrm>
            <a:off x="3535743" y="3389074"/>
            <a:ext cx="2303899" cy="348813"/>
          </a:xfrm>
          <a:prstGeom prst="rect">
            <a:avLst/>
          </a:prstGeom>
        </p:spPr>
        <p:txBody>
          <a:bodyPr wrap="square">
            <a:spAutoFit/>
          </a:bodyPr>
          <a:lstStyle/>
          <a:p>
            <a:pPr algn="ctr">
              <a:lnSpc>
                <a:spcPts val="1950"/>
              </a:lnSpc>
            </a:pPr>
            <a:r>
              <a:rPr lang="en-CA" sz="2175" b="1" cap="all" dirty="0">
                <a:solidFill>
                  <a:srgbClr val="FFFFFF"/>
                </a:solidFill>
                <a:effectLst>
                  <a:outerShdw blurRad="50800" dist="38100" dir="2700000">
                    <a:srgbClr val="000000">
                      <a:alpha val="43000"/>
                    </a:srgbClr>
                  </a:outerShdw>
                </a:effectLst>
                <a:latin typeface="Arial" charset="0"/>
                <a:ea typeface="Arial" charset="0"/>
                <a:cs typeface="Arial" charset="0"/>
              </a:rPr>
              <a:t>High Risk</a:t>
            </a:r>
            <a:endParaRPr lang="en-CA" sz="2175" dirty="0">
              <a:solidFill>
                <a:srgbClr val="FFFFFF"/>
              </a:solidFill>
              <a:effectLst>
                <a:outerShdw blurRad="50800" dist="38100" dir="2700000">
                  <a:srgbClr val="000000">
                    <a:alpha val="43000"/>
                  </a:srgbClr>
                </a:outerShdw>
              </a:effectLst>
              <a:latin typeface="Arial" charset="0"/>
              <a:ea typeface="Arial" charset="0"/>
              <a:cs typeface="Arial" charset="0"/>
            </a:endParaRPr>
          </a:p>
        </p:txBody>
      </p:sp>
      <p:sp>
        <p:nvSpPr>
          <p:cNvPr id="13" name="Freeform 12"/>
          <p:cNvSpPr/>
          <p:nvPr/>
        </p:nvSpPr>
        <p:spPr>
          <a:xfrm>
            <a:off x="2700669" y="4141038"/>
            <a:ext cx="4004931" cy="195943"/>
          </a:xfrm>
          <a:custGeom>
            <a:avLst/>
            <a:gdLst>
              <a:gd name="connsiteX0" fmla="*/ 0 w 3628571"/>
              <a:gd name="connsiteY0" fmla="*/ 275771 h 275771"/>
              <a:gd name="connsiteX1" fmla="*/ 0 w 3628571"/>
              <a:gd name="connsiteY1" fmla="*/ 0 h 275771"/>
              <a:gd name="connsiteX2" fmla="*/ 3628571 w 3628571"/>
              <a:gd name="connsiteY2" fmla="*/ 0 h 275771"/>
              <a:gd name="connsiteX3" fmla="*/ 3628571 w 3628571"/>
              <a:gd name="connsiteY3" fmla="*/ 275771 h 275771"/>
            </a:gdLst>
            <a:ahLst/>
            <a:cxnLst>
              <a:cxn ang="0">
                <a:pos x="connsiteX0" y="connsiteY0"/>
              </a:cxn>
              <a:cxn ang="0">
                <a:pos x="connsiteX1" y="connsiteY1"/>
              </a:cxn>
              <a:cxn ang="0">
                <a:pos x="connsiteX2" y="connsiteY2"/>
              </a:cxn>
              <a:cxn ang="0">
                <a:pos x="connsiteX3" y="connsiteY3"/>
              </a:cxn>
            </a:cxnLst>
            <a:rect l="l" t="t" r="r" b="b"/>
            <a:pathLst>
              <a:path w="3628571" h="275771">
                <a:moveTo>
                  <a:pt x="0" y="275771"/>
                </a:moveTo>
                <a:lnTo>
                  <a:pt x="0" y="0"/>
                </a:lnTo>
                <a:lnTo>
                  <a:pt x="3628571" y="0"/>
                </a:lnTo>
                <a:lnTo>
                  <a:pt x="3628571" y="275771"/>
                </a:lnTo>
              </a:path>
            </a:pathLst>
          </a:custGeom>
          <a:noFill/>
          <a:ln w="19050">
            <a:solidFill>
              <a:srgbClr val="FF7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9" name="Rectangle 18"/>
          <p:cNvSpPr/>
          <p:nvPr/>
        </p:nvSpPr>
        <p:spPr>
          <a:xfrm>
            <a:off x="1021273" y="4340277"/>
            <a:ext cx="3371072" cy="1418415"/>
          </a:xfrm>
          <a:prstGeom prst="rect">
            <a:avLst/>
          </a:prstGeom>
          <a:solidFill>
            <a:srgbClr val="74B743"/>
          </a:solidFill>
          <a:ln w="6350" cap="flat" cmpd="sng" algn="ctr">
            <a:noFill/>
            <a:prstDash val="solid"/>
          </a:ln>
          <a:effectLst>
            <a:innerShdw blurRad="114300">
              <a:prstClr val="black"/>
            </a:innerShdw>
          </a:effectLst>
        </p:spPr>
        <p:txBody>
          <a:bodyPr anchor="ctr"/>
          <a:lstStyle/>
          <a:p>
            <a:pPr algn="ctr">
              <a:defRPr/>
            </a:pPr>
            <a:r>
              <a:rPr lang="en-GB" sz="2000" b="1" kern="0" dirty="0">
                <a:effectLst>
                  <a:outerShdw blurRad="50800" dist="38100" dir="2700000" algn="tl" rotWithShape="0">
                    <a:prstClr val="black">
                      <a:alpha val="40000"/>
                    </a:prstClr>
                  </a:outerShdw>
                </a:effectLst>
                <a:latin typeface="Arial" charset="0"/>
                <a:ea typeface="Arial" charset="0"/>
                <a:cs typeface="Arial" charset="0"/>
              </a:rPr>
              <a:t>BMD is </a:t>
            </a:r>
            <a:r>
              <a:rPr lang="en-GB" sz="2000" b="1" u="sng" kern="0" dirty="0">
                <a:effectLst>
                  <a:outerShdw blurRad="50800" dist="38100" dir="2700000" algn="tl" rotWithShape="0">
                    <a:prstClr val="black">
                      <a:alpha val="40000"/>
                    </a:prstClr>
                  </a:outerShdw>
                </a:effectLst>
                <a:latin typeface="Arial" charset="0"/>
                <a:ea typeface="Arial" charset="0"/>
                <a:cs typeface="Arial" charset="0"/>
              </a:rPr>
              <a:t>not</a:t>
            </a:r>
            <a:r>
              <a:rPr lang="en-GB" sz="2000" b="1" kern="0" dirty="0">
                <a:effectLst>
                  <a:outerShdw blurRad="50800" dist="38100" dir="2700000" algn="tl" rotWithShape="0">
                    <a:prstClr val="black">
                      <a:alpha val="40000"/>
                    </a:prstClr>
                  </a:outerShdw>
                </a:effectLst>
                <a:latin typeface="Arial" charset="0"/>
                <a:ea typeface="Arial" charset="0"/>
                <a:cs typeface="Arial" charset="0"/>
              </a:rPr>
              <a:t> required if </a:t>
            </a:r>
          </a:p>
          <a:p>
            <a:pPr algn="ctr">
              <a:defRPr/>
            </a:pPr>
            <a:r>
              <a:rPr lang="en-GB" sz="2000" b="1" kern="0" dirty="0">
                <a:effectLst>
                  <a:outerShdw blurRad="50800" dist="38100" dir="2700000" algn="tl" rotWithShape="0">
                    <a:prstClr val="black">
                      <a:alpha val="40000"/>
                    </a:prstClr>
                  </a:outerShdw>
                </a:effectLst>
                <a:latin typeface="Arial" charset="0"/>
                <a:ea typeface="Arial" charset="0"/>
                <a:cs typeface="Arial" charset="0"/>
              </a:rPr>
              <a:t>the patient has hip and vertebral fracture</a:t>
            </a:r>
          </a:p>
        </p:txBody>
      </p:sp>
      <p:sp>
        <p:nvSpPr>
          <p:cNvPr id="20" name="Rectangle 19"/>
          <p:cNvSpPr/>
          <p:nvPr/>
        </p:nvSpPr>
        <p:spPr>
          <a:xfrm>
            <a:off x="5009994" y="4340277"/>
            <a:ext cx="3367785" cy="1418415"/>
          </a:xfrm>
          <a:prstGeom prst="rect">
            <a:avLst/>
          </a:prstGeom>
          <a:solidFill>
            <a:srgbClr val="017DC3"/>
          </a:solidFill>
          <a:ln w="6350" cap="flat" cmpd="sng" algn="ctr">
            <a:noFill/>
            <a:prstDash val="solid"/>
          </a:ln>
          <a:effectLst>
            <a:innerShdw blurRad="114300">
              <a:prstClr val="black"/>
            </a:innerShdw>
          </a:effectLst>
        </p:spPr>
        <p:txBody>
          <a:bodyPr anchor="ctr"/>
          <a:lstStyle/>
          <a:p>
            <a:pPr algn="ctr">
              <a:defRPr/>
            </a:pPr>
            <a:r>
              <a:rPr lang="en-GB" sz="2000" b="1" kern="0" dirty="0">
                <a:effectLst>
                  <a:outerShdw blurRad="50800" dist="38100" dir="2700000" algn="tl" rotWithShape="0">
                    <a:prstClr val="black">
                      <a:alpha val="40000"/>
                    </a:prstClr>
                  </a:outerShdw>
                </a:effectLst>
                <a:latin typeface="Arial" charset="0"/>
                <a:ea typeface="Arial" charset="0"/>
                <a:cs typeface="Arial" charset="0"/>
              </a:rPr>
              <a:t>High risk patients </a:t>
            </a:r>
          </a:p>
          <a:p>
            <a:pPr algn="ctr">
              <a:defRPr/>
            </a:pPr>
            <a:r>
              <a:rPr lang="en-GB" sz="2000" b="1" kern="0" dirty="0">
                <a:effectLst>
                  <a:outerShdw blurRad="50800" dist="38100" dir="2700000" algn="tl" rotWithShape="0">
                    <a:prstClr val="black">
                      <a:alpha val="40000"/>
                    </a:prstClr>
                  </a:outerShdw>
                </a:effectLst>
                <a:latin typeface="Arial" charset="0"/>
                <a:ea typeface="Arial" charset="0"/>
                <a:cs typeface="Arial" charset="0"/>
              </a:rPr>
              <a:t>should be on pharmacological therapy</a:t>
            </a:r>
          </a:p>
        </p:txBody>
      </p:sp>
    </p:spTree>
    <p:extLst>
      <p:ext uri="{BB962C8B-B14F-4D97-AF65-F5344CB8AC3E}">
        <p14:creationId xmlns:p14="http://schemas.microsoft.com/office/powerpoint/2010/main" val="22339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44600"/>
          </a:xfrm>
        </p:spPr>
        <p:txBody>
          <a:bodyPr/>
          <a:lstStyle/>
          <a:p>
            <a:r>
              <a:rPr lang="en-CA" sz="2800" dirty="0"/>
              <a:t>AACE/ACE Clinical Practice Guidelines for the Diagnosis and Treatment of Postmenopausal Osteoporosis 2016 </a:t>
            </a:r>
          </a:p>
        </p:txBody>
      </p:sp>
      <p:sp>
        <p:nvSpPr>
          <p:cNvPr id="3" name="Content Placeholder 2"/>
          <p:cNvSpPr>
            <a:spLocks noGrp="1"/>
          </p:cNvSpPr>
          <p:nvPr>
            <p:ph idx="1"/>
          </p:nvPr>
        </p:nvSpPr>
        <p:spPr/>
        <p:txBody>
          <a:bodyPr>
            <a:normAutofit fontScale="92500" lnSpcReduction="20000"/>
          </a:bodyPr>
          <a:lstStyle/>
          <a:p>
            <a:pPr marL="0" indent="0">
              <a:buNone/>
            </a:pPr>
            <a:r>
              <a:rPr lang="en-CA" dirty="0"/>
              <a:t>What Medication Should Be Used to Treat Osteoporosis?</a:t>
            </a:r>
          </a:p>
          <a:p>
            <a:pPr marL="457200" indent="-457200">
              <a:buFont typeface="+mj-lt"/>
              <a:buAutoNum type="arabicPeriod"/>
            </a:pPr>
            <a:r>
              <a:rPr lang="en-CA" sz="2400" dirty="0">
                <a:solidFill>
                  <a:schemeClr val="tx2"/>
                </a:solidFill>
              </a:rPr>
              <a:t>Approved agents with efficacy to reduce hip, nonvertebral, and spine fractures including alendronate, </a:t>
            </a:r>
            <a:r>
              <a:rPr lang="en-CA" sz="2400" dirty="0" err="1">
                <a:solidFill>
                  <a:schemeClr val="tx2"/>
                </a:solidFill>
              </a:rPr>
              <a:t>risedronate</a:t>
            </a:r>
            <a:r>
              <a:rPr lang="en-CA" sz="2400" dirty="0">
                <a:solidFill>
                  <a:schemeClr val="tx2"/>
                </a:solidFill>
              </a:rPr>
              <a:t>, zoledronic acid, and </a:t>
            </a:r>
            <a:r>
              <a:rPr lang="en-CA" sz="2400" dirty="0" err="1">
                <a:solidFill>
                  <a:schemeClr val="tx2"/>
                </a:solidFill>
              </a:rPr>
              <a:t>denosumab</a:t>
            </a:r>
            <a:r>
              <a:rPr lang="en-CA" sz="2400" dirty="0">
                <a:solidFill>
                  <a:schemeClr val="tx2"/>
                </a:solidFill>
              </a:rPr>
              <a:t> are appropriate as initial therapy for most patients at high risk of fracture </a:t>
            </a:r>
            <a:r>
              <a:rPr lang="en-CA" sz="2400" dirty="0"/>
              <a:t>(Grade A; BEL 1).</a:t>
            </a:r>
          </a:p>
          <a:p>
            <a:pPr marL="457200" indent="-457200">
              <a:buFont typeface="+mj-lt"/>
              <a:buAutoNum type="arabicPeriod"/>
            </a:pPr>
            <a:r>
              <a:rPr lang="en-CA" sz="2400" dirty="0">
                <a:solidFill>
                  <a:schemeClr val="tx2"/>
                </a:solidFill>
              </a:rPr>
              <a:t>Teriparatide, </a:t>
            </a:r>
            <a:r>
              <a:rPr lang="en-CA" sz="2400" dirty="0" err="1">
                <a:solidFill>
                  <a:schemeClr val="tx2"/>
                </a:solidFill>
              </a:rPr>
              <a:t>denosumab</a:t>
            </a:r>
            <a:r>
              <a:rPr lang="en-CA" sz="2400" dirty="0">
                <a:solidFill>
                  <a:schemeClr val="tx2"/>
                </a:solidFill>
              </a:rPr>
              <a:t>, or zoledronic acid should be considered for patients unable to use oral therapy and as initial therapy for patients at especially high fracture risk </a:t>
            </a:r>
            <a:r>
              <a:rPr lang="en-CA" sz="2400" dirty="0"/>
              <a:t>(Grade A; BEL 1).</a:t>
            </a:r>
          </a:p>
          <a:p>
            <a:pPr marL="457200" indent="-457200">
              <a:buFont typeface="+mj-lt"/>
              <a:buAutoNum type="arabicPeriod"/>
            </a:pPr>
            <a:r>
              <a:rPr lang="en-CA" sz="2400" dirty="0">
                <a:solidFill>
                  <a:schemeClr val="tx2"/>
                </a:solidFill>
              </a:rPr>
              <a:t>Raloxifene may be appropriate initial therapy in some cases where patients requiring drugs with spine-specific efficacy </a:t>
            </a:r>
            <a:r>
              <a:rPr lang="en-CA" sz="2400" dirty="0"/>
              <a:t>(Grade A; BEL 1).</a:t>
            </a:r>
          </a:p>
        </p:txBody>
      </p:sp>
      <p:sp>
        <p:nvSpPr>
          <p:cNvPr id="5" name="TextBox 4"/>
          <p:cNvSpPr txBox="1"/>
          <p:nvPr/>
        </p:nvSpPr>
        <p:spPr>
          <a:xfrm>
            <a:off x="468313" y="6493818"/>
            <a:ext cx="6020978" cy="230832"/>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FFFFFF"/>
                </a:solidFill>
                <a:effectLst/>
                <a:uLnTx/>
                <a:uFillTx/>
                <a:latin typeface="Arial" charset="0"/>
                <a:ea typeface="Arial" charset="0"/>
                <a:cs typeface="Arial" charset="0"/>
              </a:rPr>
              <a:t> Camacho, PM et al. (2016) </a:t>
            </a:r>
            <a:r>
              <a:rPr kumimoji="0" lang="en-CA" sz="900" b="0" i="1" u="none" strike="noStrike" kern="1200" cap="none" spc="0" normalizeH="0" baseline="0" noProof="0" dirty="0" err="1">
                <a:ln>
                  <a:noFill/>
                </a:ln>
                <a:solidFill>
                  <a:srgbClr val="FFFFFF"/>
                </a:solidFill>
                <a:effectLst/>
                <a:uLnTx/>
                <a:uFillTx/>
                <a:latin typeface="Arial" charset="0"/>
                <a:ea typeface="Arial" charset="0"/>
                <a:cs typeface="Arial" charset="0"/>
              </a:rPr>
              <a:t>Endocr</a:t>
            </a:r>
            <a:r>
              <a:rPr kumimoji="0" lang="en-CA" sz="900" b="0" i="1" u="none" strike="noStrike" kern="1200" cap="none" spc="0" normalizeH="0" baseline="0" noProof="0" dirty="0">
                <a:ln>
                  <a:noFill/>
                </a:ln>
                <a:solidFill>
                  <a:srgbClr val="FFFFFF"/>
                </a:solidFill>
                <a:effectLst/>
                <a:uLnTx/>
                <a:uFillTx/>
                <a:latin typeface="Arial" charset="0"/>
                <a:ea typeface="Arial" charset="0"/>
                <a:cs typeface="Arial" charset="0"/>
              </a:rPr>
              <a:t> </a:t>
            </a:r>
            <a:r>
              <a:rPr kumimoji="0" lang="en-CA" sz="900" b="0" i="1" u="none" strike="noStrike" kern="1200" cap="none" spc="0" normalizeH="0" baseline="0" noProof="0" dirty="0" err="1">
                <a:ln>
                  <a:noFill/>
                </a:ln>
                <a:solidFill>
                  <a:srgbClr val="FFFFFF"/>
                </a:solidFill>
                <a:effectLst/>
                <a:uLnTx/>
                <a:uFillTx/>
                <a:latin typeface="Arial" charset="0"/>
                <a:ea typeface="Arial" charset="0"/>
                <a:cs typeface="Arial" charset="0"/>
              </a:rPr>
              <a:t>Pract</a:t>
            </a:r>
            <a:r>
              <a:rPr kumimoji="0" lang="en-CA" sz="900" b="0" i="1" u="none" strike="noStrike" kern="1200" cap="none" spc="0" normalizeH="0" baseline="0" noProof="0" dirty="0">
                <a:ln>
                  <a:noFill/>
                </a:ln>
                <a:solidFill>
                  <a:srgbClr val="FFFFFF"/>
                </a:solidFill>
                <a:effectLst/>
                <a:uLnTx/>
                <a:uFillTx/>
                <a:latin typeface="Arial" charset="0"/>
                <a:ea typeface="Arial" charset="0"/>
                <a:cs typeface="Arial" charset="0"/>
              </a:rPr>
              <a:t>. </a:t>
            </a:r>
            <a:r>
              <a:rPr kumimoji="0" lang="en-CA" sz="900" b="0" i="0" u="none" strike="noStrike" kern="1200" cap="none" spc="0" normalizeH="0" baseline="0" noProof="0" dirty="0">
                <a:ln>
                  <a:noFill/>
                </a:ln>
                <a:solidFill>
                  <a:srgbClr val="FFFFFF"/>
                </a:solidFill>
                <a:effectLst/>
                <a:uLnTx/>
                <a:uFillTx/>
                <a:latin typeface="Arial" charset="0"/>
                <a:ea typeface="Arial" charset="0"/>
                <a:cs typeface="Arial" charset="0"/>
              </a:rPr>
              <a:t>22, (</a:t>
            </a:r>
            <a:r>
              <a:rPr kumimoji="0" lang="en-CA" sz="900" b="0" i="0" u="none" strike="noStrike" kern="1200" cap="none" spc="0" normalizeH="0" baseline="0" noProof="0" dirty="0" err="1">
                <a:ln>
                  <a:noFill/>
                </a:ln>
                <a:solidFill>
                  <a:srgbClr val="FFFFFF"/>
                </a:solidFill>
                <a:effectLst/>
                <a:uLnTx/>
                <a:uFillTx/>
                <a:latin typeface="Arial" charset="0"/>
                <a:ea typeface="Arial" charset="0"/>
                <a:cs typeface="Arial" charset="0"/>
              </a:rPr>
              <a:t>Suppl</a:t>
            </a:r>
            <a:r>
              <a:rPr kumimoji="0" lang="en-CA" sz="900" b="0" i="0" u="none" strike="noStrike" kern="1200" cap="none" spc="0" normalizeH="0" baseline="0" noProof="0" dirty="0">
                <a:ln>
                  <a:noFill/>
                </a:ln>
                <a:solidFill>
                  <a:srgbClr val="FFFFFF"/>
                </a:solidFill>
                <a:effectLst/>
                <a:uLnTx/>
                <a:uFillTx/>
                <a:latin typeface="Arial" charset="0"/>
                <a:ea typeface="Arial" charset="0"/>
                <a:cs typeface="Arial" charset="0"/>
              </a:rPr>
              <a:t> 4). </a:t>
            </a:r>
          </a:p>
        </p:txBody>
      </p:sp>
    </p:spTree>
    <p:extLst>
      <p:ext uri="{BB962C8B-B14F-4D97-AF65-F5344CB8AC3E}">
        <p14:creationId xmlns:p14="http://schemas.microsoft.com/office/powerpoint/2010/main" val="264917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entagon 17"/>
          <p:cNvSpPr/>
          <p:nvPr/>
        </p:nvSpPr>
        <p:spPr>
          <a:xfrm>
            <a:off x="4216400" y="3834388"/>
            <a:ext cx="1425057" cy="871689"/>
          </a:xfrm>
          <a:prstGeom prst="homePlate">
            <a:avLst>
              <a:gd name="adj" fmla="val 20738"/>
            </a:avLst>
          </a:prstGeom>
          <a:gradFill flip="none" rotWithShape="1">
            <a:gsLst>
              <a:gs pos="100000">
                <a:srgbClr val="EC008C"/>
              </a:gs>
              <a:gs pos="0">
                <a:srgbClr val="7A72B4">
                  <a:alpha val="0"/>
                </a:srgb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outerShdw blurRad="50800" dist="38100" dir="2700000" algn="tl" rotWithShape="0">
                  <a:prstClr val="black">
                    <a:alpha val="40000"/>
                  </a:prstClr>
                </a:outerShdw>
              </a:effectLst>
              <a:latin typeface="Arial" charset="0"/>
            </a:endParaRPr>
          </a:p>
        </p:txBody>
      </p:sp>
      <p:sp>
        <p:nvSpPr>
          <p:cNvPr id="5" name="Rectangle 2"/>
          <p:cNvSpPr>
            <a:spLocks noChangeArrowheads="1"/>
          </p:cNvSpPr>
          <p:nvPr/>
        </p:nvSpPr>
        <p:spPr bwMode="auto">
          <a:xfrm>
            <a:off x="1797470" y="1320065"/>
            <a:ext cx="6172200" cy="795338"/>
          </a:xfrm>
          <a:prstGeom prst="rect">
            <a:avLst/>
          </a:prstGeom>
          <a:noFill/>
          <a:ln w="9525">
            <a:noFill/>
            <a:miter lim="800000"/>
            <a:headEnd/>
            <a:tailEnd/>
          </a:ln>
        </p:spPr>
        <p:txBody>
          <a:bodyPr anchor="ctr"/>
          <a:lstStyle/>
          <a:p>
            <a:pPr algn="ctr" defTabSz="685800" eaLnBrk="0" hangingPunct="0">
              <a:lnSpc>
                <a:spcPct val="90000"/>
              </a:lnSpc>
            </a:pPr>
            <a:endParaRPr lang="en-CA" dirty="0">
              <a:solidFill>
                <a:srgbClr val="FFFFFF"/>
              </a:solidFill>
              <a:latin typeface="Arial" charset="0"/>
              <a:ea typeface="Arial" charset="0"/>
              <a:cs typeface="Arial" charset="0"/>
            </a:endParaRPr>
          </a:p>
        </p:txBody>
      </p:sp>
      <p:sp>
        <p:nvSpPr>
          <p:cNvPr id="8" name="Text Box 130"/>
          <p:cNvSpPr txBox="1">
            <a:spLocks noChangeArrowheads="1"/>
          </p:cNvSpPr>
          <p:nvPr/>
        </p:nvSpPr>
        <p:spPr bwMode="auto">
          <a:xfrm rot="16200000">
            <a:off x="103129" y="3995433"/>
            <a:ext cx="2480167" cy="307777"/>
          </a:xfrm>
          <a:prstGeom prst="rect">
            <a:avLst/>
          </a:prstGeom>
          <a:noFill/>
          <a:ln w="9525">
            <a:noFill/>
            <a:miter lim="800000"/>
            <a:headEnd/>
            <a:tailEnd/>
          </a:ln>
        </p:spPr>
        <p:txBody>
          <a:bodyPr wrap="none">
            <a:spAutoFit/>
          </a:bodyPr>
          <a:lstStyle/>
          <a:p>
            <a:pPr algn="ctr" defTabSz="685800"/>
            <a:r>
              <a:rPr lang="en-US" sz="1400" b="1" dirty="0">
                <a:latin typeface="Arial" charset="0"/>
                <a:ea typeface="Arial" charset="0"/>
                <a:cs typeface="Arial" charset="0"/>
              </a:rPr>
              <a:t>Percentage of patients  (%)</a:t>
            </a:r>
          </a:p>
        </p:txBody>
      </p:sp>
      <p:sp>
        <p:nvSpPr>
          <p:cNvPr id="9" name="Text Box 6"/>
          <p:cNvSpPr txBox="1">
            <a:spLocks noChangeArrowheads="1"/>
          </p:cNvSpPr>
          <p:nvPr/>
        </p:nvSpPr>
        <p:spPr bwMode="auto">
          <a:xfrm>
            <a:off x="468313" y="6448392"/>
            <a:ext cx="6487716" cy="276999"/>
          </a:xfrm>
          <a:prstGeom prst="rect">
            <a:avLst/>
          </a:prstGeom>
          <a:noFill/>
          <a:ln w="9525">
            <a:noFill/>
            <a:miter lim="800000"/>
            <a:headEnd/>
            <a:tailEnd/>
          </a:ln>
        </p:spPr>
        <p:txBody>
          <a:bodyPr lIns="0" tIns="0" rIns="0" bIns="0" anchor="b">
            <a:spAutoFit/>
          </a:bodyPr>
          <a:lstStyle/>
          <a:p>
            <a:pPr defTabSz="685800"/>
            <a:r>
              <a:rPr lang="fr-CA" sz="900" dirty="0">
                <a:latin typeface="Arial" charset="0"/>
                <a:ea typeface="Arial" charset="0"/>
                <a:cs typeface="Arial" charset="0"/>
              </a:rPr>
              <a:t>1. Bessette L, et al. (2008) </a:t>
            </a:r>
            <a:r>
              <a:rPr lang="fr-CA" sz="900" i="1" dirty="0">
                <a:latin typeface="Arial" charset="0"/>
                <a:ea typeface="Arial" charset="0"/>
                <a:cs typeface="Arial" charset="0"/>
              </a:rPr>
              <a:t>Osteoporosis Int.,</a:t>
            </a:r>
            <a:r>
              <a:rPr lang="fr-CA" sz="900" dirty="0">
                <a:latin typeface="Arial" charset="0"/>
                <a:ea typeface="Arial" charset="0"/>
                <a:cs typeface="Arial" charset="0"/>
              </a:rPr>
              <a:t> </a:t>
            </a:r>
            <a:r>
              <a:rPr lang="en-US" sz="900" dirty="0">
                <a:latin typeface="Arial" charset="0"/>
                <a:ea typeface="Arial" charset="0"/>
                <a:cs typeface="Arial" charset="0"/>
              </a:rPr>
              <a:t>19, 79-86.   </a:t>
            </a:r>
            <a:br>
              <a:rPr lang="en-US" sz="900" dirty="0">
                <a:latin typeface="Arial" charset="0"/>
                <a:ea typeface="Arial" charset="0"/>
                <a:cs typeface="Arial" charset="0"/>
              </a:rPr>
            </a:br>
            <a:r>
              <a:rPr lang="en-CA" sz="900" dirty="0">
                <a:latin typeface="Arial" charset="0"/>
                <a:ea typeface="Arial" charset="0"/>
                <a:cs typeface="Arial" charset="0"/>
              </a:rPr>
              <a:t>2. Austin PC, et al. (2008) </a:t>
            </a:r>
            <a:r>
              <a:rPr lang="en-US" sz="900" i="1" dirty="0">
                <a:latin typeface="Arial" charset="0"/>
                <a:ea typeface="Arial" charset="0"/>
                <a:cs typeface="Arial" charset="0"/>
              </a:rPr>
              <a:t>CMAJ,</a:t>
            </a:r>
            <a:r>
              <a:rPr lang="en-US" sz="900" dirty="0">
                <a:latin typeface="Arial" charset="0"/>
                <a:ea typeface="Arial" charset="0"/>
                <a:cs typeface="Arial" charset="0"/>
              </a:rPr>
              <a:t> 179, 895-900.</a:t>
            </a:r>
            <a:endParaRPr lang="fr-FR" sz="900" dirty="0">
              <a:latin typeface="Arial" charset="0"/>
              <a:ea typeface="Arial" charset="0"/>
              <a:cs typeface="Arial" charset="0"/>
            </a:endParaRPr>
          </a:p>
        </p:txBody>
      </p:sp>
      <p:sp>
        <p:nvSpPr>
          <p:cNvPr id="15" name="TextBox 14"/>
          <p:cNvSpPr txBox="1">
            <a:spLocks noChangeArrowheads="1"/>
          </p:cNvSpPr>
          <p:nvPr/>
        </p:nvSpPr>
        <p:spPr bwMode="auto">
          <a:xfrm>
            <a:off x="2449286" y="5472316"/>
            <a:ext cx="2424708" cy="523220"/>
          </a:xfrm>
          <a:prstGeom prst="rect">
            <a:avLst/>
          </a:prstGeom>
          <a:noFill/>
          <a:ln w="9525">
            <a:noFill/>
            <a:miter lim="800000"/>
            <a:headEnd/>
            <a:tailEnd/>
          </a:ln>
        </p:spPr>
        <p:txBody>
          <a:bodyPr wrap="square">
            <a:spAutoFit/>
          </a:bodyPr>
          <a:lstStyle/>
          <a:p>
            <a:pPr algn="ctr" defTabSz="685800"/>
            <a:r>
              <a:rPr lang="en-US" sz="1400" b="1" dirty="0">
                <a:latin typeface="Arial" charset="0"/>
                <a:ea typeface="Arial" charset="0"/>
                <a:cs typeface="Arial" charset="0"/>
              </a:rPr>
              <a:t>Osteoporosis Treatment Post Fracture</a:t>
            </a:r>
            <a:r>
              <a:rPr lang="en-US" sz="1400" b="1" baseline="30000" dirty="0">
                <a:latin typeface="Arial" charset="0"/>
                <a:ea typeface="Arial" charset="0"/>
                <a:cs typeface="Arial" charset="0"/>
              </a:rPr>
              <a:t>1</a:t>
            </a:r>
            <a:endParaRPr lang="en-US" sz="1400" b="1" dirty="0">
              <a:latin typeface="Arial" charset="0"/>
              <a:ea typeface="Arial" charset="0"/>
              <a:cs typeface="Arial" charset="0"/>
            </a:endParaRPr>
          </a:p>
        </p:txBody>
      </p:sp>
      <p:sp>
        <p:nvSpPr>
          <p:cNvPr id="16" name="TextBox 15"/>
          <p:cNvSpPr txBox="1">
            <a:spLocks noChangeArrowheads="1"/>
          </p:cNvSpPr>
          <p:nvPr/>
        </p:nvSpPr>
        <p:spPr bwMode="auto">
          <a:xfrm>
            <a:off x="5347606" y="5472316"/>
            <a:ext cx="2155373" cy="523220"/>
          </a:xfrm>
          <a:prstGeom prst="rect">
            <a:avLst/>
          </a:prstGeom>
          <a:noFill/>
          <a:ln w="9525">
            <a:noFill/>
            <a:miter lim="800000"/>
            <a:headEnd/>
            <a:tailEnd/>
          </a:ln>
        </p:spPr>
        <p:txBody>
          <a:bodyPr wrap="square">
            <a:spAutoFit/>
          </a:bodyPr>
          <a:lstStyle/>
          <a:p>
            <a:pPr algn="ctr" defTabSz="685800"/>
            <a:r>
              <a:rPr lang="en-US" sz="1400" b="1" dirty="0">
                <a:latin typeface="Arial" charset="0"/>
                <a:ea typeface="Arial" charset="0"/>
                <a:cs typeface="Arial" charset="0"/>
              </a:rPr>
              <a:t>Beta Blockers </a:t>
            </a:r>
          </a:p>
          <a:p>
            <a:pPr algn="ctr" defTabSz="685800"/>
            <a:r>
              <a:rPr lang="en-US" sz="1400" b="1" dirty="0">
                <a:latin typeface="Arial" charset="0"/>
                <a:ea typeface="Arial" charset="0"/>
                <a:cs typeface="Arial" charset="0"/>
              </a:rPr>
              <a:t>Post Heart Attack</a:t>
            </a:r>
            <a:r>
              <a:rPr lang="en-US" sz="1400" b="1" baseline="30000" dirty="0">
                <a:latin typeface="Arial" charset="0"/>
                <a:ea typeface="Arial" charset="0"/>
                <a:cs typeface="Arial" charset="0"/>
              </a:rPr>
              <a:t>2</a:t>
            </a:r>
          </a:p>
        </p:txBody>
      </p:sp>
      <p:sp>
        <p:nvSpPr>
          <p:cNvPr id="17" name="Rectangle 15"/>
          <p:cNvSpPr>
            <a:spLocks noChangeArrowheads="1"/>
          </p:cNvSpPr>
          <p:nvPr/>
        </p:nvSpPr>
        <p:spPr bwMode="auto">
          <a:xfrm>
            <a:off x="1314073" y="1914125"/>
            <a:ext cx="6461356" cy="867249"/>
          </a:xfrm>
          <a:prstGeom prst="rect">
            <a:avLst/>
          </a:prstGeom>
          <a:noFill/>
          <a:ln w="9525">
            <a:noFill/>
            <a:miter lim="800000"/>
            <a:headEnd/>
            <a:tailEnd/>
          </a:ln>
          <a:effectLst/>
          <a:scene3d>
            <a:camera prst="orthographicFront"/>
            <a:lightRig rig="threePt" dir="t"/>
          </a:scene3d>
          <a:sp3d>
            <a:bevelT w="0" h="0" prst="coolSlant"/>
          </a:sp3d>
        </p:spPr>
        <p:txBody>
          <a:bodyPr anchor="ctr"/>
          <a:lstStyle/>
          <a:p>
            <a:pPr algn="ctr" defTabSz="685800">
              <a:lnSpc>
                <a:spcPct val="90000"/>
              </a:lnSpc>
              <a:buClr>
                <a:srgbClr val="BDDEB1"/>
              </a:buClr>
              <a:defRPr/>
            </a:pPr>
            <a:r>
              <a:rPr lang="en-CA" sz="2400" b="1" dirty="0">
                <a:solidFill>
                  <a:srgbClr val="EC008C"/>
                </a:solidFill>
                <a:latin typeface="Arial" charset="0"/>
                <a:ea typeface="Arial" charset="0"/>
                <a:cs typeface="Arial" charset="0"/>
              </a:rPr>
              <a:t>A fracture is to osteoporosis what a </a:t>
            </a:r>
          </a:p>
          <a:p>
            <a:pPr algn="ctr" defTabSz="685800">
              <a:lnSpc>
                <a:spcPct val="90000"/>
              </a:lnSpc>
              <a:buClr>
                <a:srgbClr val="BDDEB1"/>
              </a:buClr>
              <a:defRPr/>
            </a:pPr>
            <a:r>
              <a:rPr lang="en-CA" sz="2400" b="1" dirty="0">
                <a:solidFill>
                  <a:srgbClr val="EC008C"/>
                </a:solidFill>
                <a:latin typeface="Arial" charset="0"/>
                <a:ea typeface="Arial" charset="0"/>
                <a:cs typeface="Arial" charset="0"/>
              </a:rPr>
              <a:t>heart attack is to cardiovascular disease</a:t>
            </a:r>
          </a:p>
        </p:txBody>
      </p:sp>
      <p:graphicFrame>
        <p:nvGraphicFramePr>
          <p:cNvPr id="22" name="Chart 21"/>
          <p:cNvGraphicFramePr/>
          <p:nvPr>
            <p:extLst/>
          </p:nvPr>
        </p:nvGraphicFramePr>
        <p:xfrm>
          <a:off x="1538238" y="2849927"/>
          <a:ext cx="6367024" cy="2569498"/>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p:cNvSpPr txBox="1"/>
          <p:nvPr/>
        </p:nvSpPr>
        <p:spPr>
          <a:xfrm>
            <a:off x="2971800" y="4563226"/>
            <a:ext cx="1400464" cy="338554"/>
          </a:xfrm>
          <a:prstGeom prst="rect">
            <a:avLst/>
          </a:prstGeom>
          <a:noFill/>
        </p:spPr>
        <p:txBody>
          <a:bodyPr wrap="square" rtlCol="0">
            <a:spAutoFit/>
          </a:bodyPr>
          <a:lstStyle/>
          <a:p>
            <a:pPr algn="ctr" defTabSz="685800"/>
            <a:r>
              <a:rPr lang="en-CA" sz="1600" b="1" dirty="0">
                <a:latin typeface="Arial" charset="0"/>
                <a:ea typeface="Arial" charset="0"/>
                <a:cs typeface="Arial" charset="0"/>
              </a:rPr>
              <a:t>15%</a:t>
            </a:r>
          </a:p>
        </p:txBody>
      </p:sp>
      <p:sp>
        <p:nvSpPr>
          <p:cNvPr id="24" name="TextBox 23"/>
          <p:cNvSpPr txBox="1"/>
          <p:nvPr/>
        </p:nvSpPr>
        <p:spPr>
          <a:xfrm>
            <a:off x="5683593" y="3131311"/>
            <a:ext cx="1394843" cy="338554"/>
          </a:xfrm>
          <a:prstGeom prst="rect">
            <a:avLst/>
          </a:prstGeom>
          <a:noFill/>
        </p:spPr>
        <p:txBody>
          <a:bodyPr wrap="square" rtlCol="0">
            <a:spAutoFit/>
          </a:bodyPr>
          <a:lstStyle/>
          <a:p>
            <a:pPr algn="ctr" defTabSz="685800"/>
            <a:r>
              <a:rPr lang="en-CA" sz="1600" b="1" dirty="0">
                <a:latin typeface="Arial" charset="0"/>
                <a:ea typeface="Arial" charset="0"/>
                <a:cs typeface="Arial" charset="0"/>
              </a:rPr>
              <a:t>80%</a:t>
            </a:r>
          </a:p>
        </p:txBody>
      </p:sp>
      <p:sp>
        <p:nvSpPr>
          <p:cNvPr id="19" name="Rectangle 18"/>
          <p:cNvSpPr/>
          <p:nvPr/>
        </p:nvSpPr>
        <p:spPr>
          <a:xfrm>
            <a:off x="468313" y="1754189"/>
            <a:ext cx="8398773" cy="4419784"/>
          </a:xfrm>
          <a:prstGeom prst="rect">
            <a:avLst/>
          </a:prstGeom>
          <a:noFill/>
          <a:ln w="25400">
            <a:solidFill>
              <a:srgbClr val="1B1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3" name="Title 2"/>
          <p:cNvSpPr>
            <a:spLocks noGrp="1"/>
          </p:cNvSpPr>
          <p:nvPr>
            <p:ph type="title"/>
          </p:nvPr>
        </p:nvSpPr>
        <p:spPr/>
        <p:txBody>
          <a:bodyPr/>
          <a:lstStyle/>
          <a:p>
            <a:r>
              <a:rPr lang="en-US" sz="2800" dirty="0"/>
              <a:t>Which Raises the Question: Why do 80% of Patients Post-MI vs 15% Post-Fracture Leave the Hospital on Treatment?</a:t>
            </a:r>
          </a:p>
        </p:txBody>
      </p:sp>
      <p:sp>
        <p:nvSpPr>
          <p:cNvPr id="13" name="TextBox 12"/>
          <p:cNvSpPr txBox="1"/>
          <p:nvPr/>
        </p:nvSpPr>
        <p:spPr bwMode="auto">
          <a:xfrm>
            <a:off x="4216401" y="3842730"/>
            <a:ext cx="1346678" cy="830997"/>
          </a:xfrm>
          <a:prstGeom prst="rect">
            <a:avLst/>
          </a:prstGeom>
          <a:noFill/>
        </p:spPr>
        <p:txBody>
          <a:bodyPr wrap="square">
            <a:spAutoFit/>
          </a:bodyPr>
          <a:lstStyle/>
          <a:p>
            <a:pPr algn="ctr" defTabSz="685800">
              <a:defRPr/>
            </a:pPr>
            <a:r>
              <a:rPr lang="en-CA" sz="1600" b="1" dirty="0">
                <a:latin typeface="Arial" charset="0"/>
                <a:ea typeface="Arial" charset="0"/>
                <a:cs typeface="Arial" charset="0"/>
              </a:rPr>
              <a:t>How do we shift this paradigm?  </a:t>
            </a:r>
          </a:p>
        </p:txBody>
      </p:sp>
    </p:spTree>
    <p:extLst>
      <p:ext uri="{BB962C8B-B14F-4D97-AF65-F5344CB8AC3E}">
        <p14:creationId xmlns:p14="http://schemas.microsoft.com/office/powerpoint/2010/main" val="334304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UID" val="502169"/>
</p:tagLst>
</file>

<file path=ppt/tags/tag10.xml><?xml version="1.0" encoding="utf-8"?>
<p:tagLst xmlns:a="http://schemas.openxmlformats.org/drawingml/2006/main" xmlns:r="http://schemas.openxmlformats.org/officeDocument/2006/relationships" xmlns:p="http://schemas.openxmlformats.org/presentationml/2006/main">
  <p:tag name="UID" val="502178"/>
</p:tagLst>
</file>

<file path=ppt/tags/tag11.xml><?xml version="1.0" encoding="utf-8"?>
<p:tagLst xmlns:a="http://schemas.openxmlformats.org/drawingml/2006/main" xmlns:r="http://schemas.openxmlformats.org/officeDocument/2006/relationships" xmlns:p="http://schemas.openxmlformats.org/presentationml/2006/main">
  <p:tag name="UID" val="502170"/>
</p:tagLst>
</file>

<file path=ppt/tags/tag12.xml><?xml version="1.0" encoding="utf-8"?>
<p:tagLst xmlns:a="http://schemas.openxmlformats.org/drawingml/2006/main" xmlns:r="http://schemas.openxmlformats.org/officeDocument/2006/relationships" xmlns:p="http://schemas.openxmlformats.org/presentationml/2006/main">
  <p:tag name="UID" val="502170"/>
</p:tagLst>
</file>

<file path=ppt/tags/tag13.xml><?xml version="1.0" encoding="utf-8"?>
<p:tagLst xmlns:a="http://schemas.openxmlformats.org/drawingml/2006/main" xmlns:r="http://schemas.openxmlformats.org/officeDocument/2006/relationships" xmlns:p="http://schemas.openxmlformats.org/presentationml/2006/main">
  <p:tag name="UID" val="502181"/>
</p:tagLst>
</file>

<file path=ppt/tags/tag14.xml><?xml version="1.0" encoding="utf-8"?>
<p:tagLst xmlns:a="http://schemas.openxmlformats.org/drawingml/2006/main" xmlns:r="http://schemas.openxmlformats.org/officeDocument/2006/relationships" xmlns:p="http://schemas.openxmlformats.org/presentationml/2006/main">
  <p:tag name="RNRSTYLE" val="AMGfooter2"/>
</p:tagLst>
</file>

<file path=ppt/tags/tag15.xml><?xml version="1.0" encoding="utf-8"?>
<p:tagLst xmlns:a="http://schemas.openxmlformats.org/drawingml/2006/main" xmlns:r="http://schemas.openxmlformats.org/officeDocument/2006/relationships" xmlns:p="http://schemas.openxmlformats.org/presentationml/2006/main">
  <p:tag name="UID" val="502180"/>
</p:tagLst>
</file>

<file path=ppt/tags/tag16.xml><?xml version="1.0" encoding="utf-8"?>
<p:tagLst xmlns:a="http://schemas.openxmlformats.org/drawingml/2006/main" xmlns:r="http://schemas.openxmlformats.org/officeDocument/2006/relationships" xmlns:p="http://schemas.openxmlformats.org/presentationml/2006/main">
  <p:tag name="UID" val="502183"/>
</p:tagLst>
</file>

<file path=ppt/tags/tag17.xml><?xml version="1.0" encoding="utf-8"?>
<p:tagLst xmlns:a="http://schemas.openxmlformats.org/drawingml/2006/main" xmlns:r="http://schemas.openxmlformats.org/officeDocument/2006/relationships" xmlns:p="http://schemas.openxmlformats.org/presentationml/2006/main">
  <p:tag name="UID" val="502185"/>
</p:tagLst>
</file>

<file path=ppt/tags/tag18.xml><?xml version="1.0" encoding="utf-8"?>
<p:tagLst xmlns:a="http://schemas.openxmlformats.org/drawingml/2006/main" xmlns:r="http://schemas.openxmlformats.org/officeDocument/2006/relationships" xmlns:p="http://schemas.openxmlformats.org/presentationml/2006/main">
  <p:tag name="UID" val="502170"/>
</p:tagLst>
</file>

<file path=ppt/tags/tag19.xml><?xml version="1.0" encoding="utf-8"?>
<p:tagLst xmlns:a="http://schemas.openxmlformats.org/drawingml/2006/main" xmlns:r="http://schemas.openxmlformats.org/officeDocument/2006/relationships" xmlns:p="http://schemas.openxmlformats.org/presentationml/2006/main">
  <p:tag name="UID" val="502170"/>
</p:tagLst>
</file>

<file path=ppt/tags/tag2.xml><?xml version="1.0" encoding="utf-8"?>
<p:tagLst xmlns:a="http://schemas.openxmlformats.org/drawingml/2006/main" xmlns:r="http://schemas.openxmlformats.org/officeDocument/2006/relationships" xmlns:p="http://schemas.openxmlformats.org/presentationml/2006/main">
  <p:tag name="UID" val="502170"/>
</p:tagLst>
</file>

<file path=ppt/tags/tag20.xml><?xml version="1.0" encoding="utf-8"?>
<p:tagLst xmlns:a="http://schemas.openxmlformats.org/drawingml/2006/main" xmlns:r="http://schemas.openxmlformats.org/officeDocument/2006/relationships" xmlns:p="http://schemas.openxmlformats.org/presentationml/2006/main">
  <p:tag name="UID" val="502180"/>
</p:tagLst>
</file>

<file path=ppt/tags/tag21.xml><?xml version="1.0" encoding="utf-8"?>
<p:tagLst xmlns:a="http://schemas.openxmlformats.org/drawingml/2006/main" xmlns:r="http://schemas.openxmlformats.org/officeDocument/2006/relationships" xmlns:p="http://schemas.openxmlformats.org/presentationml/2006/main">
  <p:tag name="UID" val="502185"/>
</p:tagLst>
</file>

<file path=ppt/tags/tag22.xml><?xml version="1.0" encoding="utf-8"?>
<p:tagLst xmlns:a="http://schemas.openxmlformats.org/drawingml/2006/main" xmlns:r="http://schemas.openxmlformats.org/officeDocument/2006/relationships" xmlns:p="http://schemas.openxmlformats.org/presentationml/2006/main">
  <p:tag name="UID" val="502170"/>
</p:tagLst>
</file>

<file path=ppt/tags/tag23.xml><?xml version="1.0" encoding="utf-8"?>
<p:tagLst xmlns:a="http://schemas.openxmlformats.org/drawingml/2006/main" xmlns:r="http://schemas.openxmlformats.org/officeDocument/2006/relationships" xmlns:p="http://schemas.openxmlformats.org/presentationml/2006/main">
  <p:tag name="UID" val="502170"/>
</p:tagLst>
</file>

<file path=ppt/tags/tag24.xml><?xml version="1.0" encoding="utf-8"?>
<p:tagLst xmlns:a="http://schemas.openxmlformats.org/drawingml/2006/main" xmlns:r="http://schemas.openxmlformats.org/officeDocument/2006/relationships" xmlns:p="http://schemas.openxmlformats.org/presentationml/2006/main">
  <p:tag name="UID" val="502187"/>
</p:tagLst>
</file>

<file path=ppt/tags/tag25.xml><?xml version="1.0" encoding="utf-8"?>
<p:tagLst xmlns:a="http://schemas.openxmlformats.org/drawingml/2006/main" xmlns:r="http://schemas.openxmlformats.org/officeDocument/2006/relationships" xmlns:p="http://schemas.openxmlformats.org/presentationml/2006/main">
  <p:tag name="UID" val="502191"/>
</p:tagLst>
</file>

<file path=ppt/tags/tag26.xml><?xml version="1.0" encoding="utf-8"?>
<p:tagLst xmlns:a="http://schemas.openxmlformats.org/drawingml/2006/main" xmlns:r="http://schemas.openxmlformats.org/officeDocument/2006/relationships" xmlns:p="http://schemas.openxmlformats.org/presentationml/2006/main">
  <p:tag name="UID" val="502198"/>
</p:tagLst>
</file>

<file path=ppt/tags/tag27.xml><?xml version="1.0" encoding="utf-8"?>
<p:tagLst xmlns:a="http://schemas.openxmlformats.org/drawingml/2006/main" xmlns:r="http://schemas.openxmlformats.org/officeDocument/2006/relationships" xmlns:p="http://schemas.openxmlformats.org/presentationml/2006/main">
  <p:tag name="UID" val="502188"/>
</p:tagLst>
</file>

<file path=ppt/tags/tag28.xml><?xml version="1.0" encoding="utf-8"?>
<p:tagLst xmlns:a="http://schemas.openxmlformats.org/drawingml/2006/main" xmlns:r="http://schemas.openxmlformats.org/officeDocument/2006/relationships" xmlns:p="http://schemas.openxmlformats.org/presentationml/2006/main">
  <p:tag name="UID" val="502189"/>
</p:tagLst>
</file>

<file path=ppt/tags/tag29.xml><?xml version="1.0" encoding="utf-8"?>
<p:tagLst xmlns:a="http://schemas.openxmlformats.org/drawingml/2006/main" xmlns:r="http://schemas.openxmlformats.org/officeDocument/2006/relationships" xmlns:p="http://schemas.openxmlformats.org/presentationml/2006/main">
  <p:tag name="UID" val="502193"/>
</p:tagLst>
</file>

<file path=ppt/tags/tag3.xml><?xml version="1.0" encoding="utf-8"?>
<p:tagLst xmlns:a="http://schemas.openxmlformats.org/drawingml/2006/main" xmlns:r="http://schemas.openxmlformats.org/officeDocument/2006/relationships" xmlns:p="http://schemas.openxmlformats.org/presentationml/2006/main">
  <p:tag name="UID" val="502170"/>
</p:tagLst>
</file>

<file path=ppt/tags/tag30.xml><?xml version="1.0" encoding="utf-8"?>
<p:tagLst xmlns:a="http://schemas.openxmlformats.org/drawingml/2006/main" xmlns:r="http://schemas.openxmlformats.org/officeDocument/2006/relationships" xmlns:p="http://schemas.openxmlformats.org/presentationml/2006/main">
  <p:tag name="UID" val="502170"/>
</p:tagLst>
</file>

<file path=ppt/tags/tag31.xml><?xml version="1.0" encoding="utf-8"?>
<p:tagLst xmlns:a="http://schemas.openxmlformats.org/drawingml/2006/main" xmlns:r="http://schemas.openxmlformats.org/officeDocument/2006/relationships" xmlns:p="http://schemas.openxmlformats.org/presentationml/2006/main">
  <p:tag name="UID" val="502170"/>
</p:tagLst>
</file>

<file path=ppt/tags/tag32.xml><?xml version="1.0" encoding="utf-8"?>
<p:tagLst xmlns:a="http://schemas.openxmlformats.org/drawingml/2006/main" xmlns:r="http://schemas.openxmlformats.org/officeDocument/2006/relationships" xmlns:p="http://schemas.openxmlformats.org/presentationml/2006/main">
  <p:tag name="UID" val="502195"/>
</p:tagLst>
</file>

<file path=ppt/tags/tag33.xml><?xml version="1.0" encoding="utf-8"?>
<p:tagLst xmlns:a="http://schemas.openxmlformats.org/drawingml/2006/main" xmlns:r="http://schemas.openxmlformats.org/officeDocument/2006/relationships" xmlns:p="http://schemas.openxmlformats.org/presentationml/2006/main">
  <p:tag name="UID" val="502196"/>
</p:tagLst>
</file>

<file path=ppt/tags/tag34.xml><?xml version="1.0" encoding="utf-8"?>
<p:tagLst xmlns:a="http://schemas.openxmlformats.org/drawingml/2006/main" xmlns:r="http://schemas.openxmlformats.org/officeDocument/2006/relationships" xmlns:p="http://schemas.openxmlformats.org/presentationml/2006/main">
  <p:tag name="UID" val="502198"/>
</p:tagLst>
</file>

<file path=ppt/tags/tag35.xml><?xml version="1.0" encoding="utf-8"?>
<p:tagLst xmlns:a="http://schemas.openxmlformats.org/drawingml/2006/main" xmlns:r="http://schemas.openxmlformats.org/officeDocument/2006/relationships" xmlns:p="http://schemas.openxmlformats.org/presentationml/2006/main">
  <p:tag name="UID" val="502199"/>
</p:tagLst>
</file>

<file path=ppt/tags/tag36.xml><?xml version="1.0" encoding="utf-8"?>
<p:tagLst xmlns:a="http://schemas.openxmlformats.org/drawingml/2006/main" xmlns:r="http://schemas.openxmlformats.org/officeDocument/2006/relationships" xmlns:p="http://schemas.openxmlformats.org/presentationml/2006/main">
  <p:tag name="UID" val="502200"/>
</p:tagLst>
</file>

<file path=ppt/tags/tag37.xml><?xml version="1.0" encoding="utf-8"?>
<p:tagLst xmlns:a="http://schemas.openxmlformats.org/drawingml/2006/main" xmlns:r="http://schemas.openxmlformats.org/officeDocument/2006/relationships" xmlns:p="http://schemas.openxmlformats.org/presentationml/2006/main">
  <p:tag name="UID" val="502200"/>
</p:tagLst>
</file>

<file path=ppt/tags/tag38.xml><?xml version="1.0" encoding="utf-8"?>
<p:tagLst xmlns:a="http://schemas.openxmlformats.org/drawingml/2006/main" xmlns:r="http://schemas.openxmlformats.org/officeDocument/2006/relationships" xmlns:p="http://schemas.openxmlformats.org/presentationml/2006/main">
  <p:tag name="UID" val="502200"/>
</p:tagLst>
</file>

<file path=ppt/tags/tag39.xml><?xml version="1.0" encoding="utf-8"?>
<p:tagLst xmlns:a="http://schemas.openxmlformats.org/drawingml/2006/main" xmlns:r="http://schemas.openxmlformats.org/officeDocument/2006/relationships" xmlns:p="http://schemas.openxmlformats.org/presentationml/2006/main">
  <p:tag name="UID" val="502200"/>
</p:tagLst>
</file>

<file path=ppt/tags/tag4.xml><?xml version="1.0" encoding="utf-8"?>
<p:tagLst xmlns:a="http://schemas.openxmlformats.org/drawingml/2006/main" xmlns:r="http://schemas.openxmlformats.org/officeDocument/2006/relationships" xmlns:p="http://schemas.openxmlformats.org/presentationml/2006/main">
  <p:tag name="UID" val="502170"/>
</p:tagLst>
</file>

<file path=ppt/tags/tag40.xml><?xml version="1.0" encoding="utf-8"?>
<p:tagLst xmlns:a="http://schemas.openxmlformats.org/drawingml/2006/main" xmlns:r="http://schemas.openxmlformats.org/officeDocument/2006/relationships" xmlns:p="http://schemas.openxmlformats.org/presentationml/2006/main">
  <p:tag name="UID" val="502200"/>
</p:tagLst>
</file>

<file path=ppt/tags/tag41.xml><?xml version="1.0" encoding="utf-8"?>
<p:tagLst xmlns:a="http://schemas.openxmlformats.org/drawingml/2006/main" xmlns:r="http://schemas.openxmlformats.org/officeDocument/2006/relationships" xmlns:p="http://schemas.openxmlformats.org/presentationml/2006/main">
  <p:tag name="UID" val="502200"/>
</p:tagLst>
</file>

<file path=ppt/tags/tag5.xml><?xml version="1.0" encoding="utf-8"?>
<p:tagLst xmlns:a="http://schemas.openxmlformats.org/drawingml/2006/main" xmlns:r="http://schemas.openxmlformats.org/officeDocument/2006/relationships" xmlns:p="http://schemas.openxmlformats.org/presentationml/2006/main">
  <p:tag name="UID" val="502172"/>
</p:tagLst>
</file>

<file path=ppt/tags/tag6.xml><?xml version="1.0" encoding="utf-8"?>
<p:tagLst xmlns:a="http://schemas.openxmlformats.org/drawingml/2006/main" xmlns:r="http://schemas.openxmlformats.org/officeDocument/2006/relationships" xmlns:p="http://schemas.openxmlformats.org/presentationml/2006/main">
  <p:tag name="UID" val="502173"/>
</p:tagLst>
</file>

<file path=ppt/tags/tag7.xml><?xml version="1.0" encoding="utf-8"?>
<p:tagLst xmlns:a="http://schemas.openxmlformats.org/drawingml/2006/main" xmlns:r="http://schemas.openxmlformats.org/officeDocument/2006/relationships" xmlns:p="http://schemas.openxmlformats.org/presentationml/2006/main">
  <p:tag name="UID" val="502174"/>
</p:tagLst>
</file>

<file path=ppt/tags/tag8.xml><?xml version="1.0" encoding="utf-8"?>
<p:tagLst xmlns:a="http://schemas.openxmlformats.org/drawingml/2006/main" xmlns:r="http://schemas.openxmlformats.org/officeDocument/2006/relationships" xmlns:p="http://schemas.openxmlformats.org/presentationml/2006/main">
  <p:tag name="UID" val="363970"/>
</p:tagLst>
</file>

<file path=ppt/tags/tag9.xml><?xml version="1.0" encoding="utf-8"?>
<p:tagLst xmlns:a="http://schemas.openxmlformats.org/drawingml/2006/main" xmlns:r="http://schemas.openxmlformats.org/officeDocument/2006/relationships" xmlns:p="http://schemas.openxmlformats.org/presentationml/2006/main">
  <p:tag name="UID" val="502177"/>
</p:tagLst>
</file>

<file path=ppt/theme/theme1.xml><?xml version="1.0" encoding="utf-8"?>
<a:theme xmlns:a="http://schemas.openxmlformats.org/drawingml/2006/main" name="Default Design">
  <a:themeElements>
    <a:clrScheme name="Custom 44">
      <a:dk1>
        <a:srgbClr val="0077D4"/>
      </a:dk1>
      <a:lt1>
        <a:srgbClr val="FFFFFF"/>
      </a:lt1>
      <a:dk2>
        <a:srgbClr val="000000"/>
      </a:dk2>
      <a:lt2>
        <a:srgbClr val="FCB627"/>
      </a:lt2>
      <a:accent1>
        <a:srgbClr val="E5053A"/>
      </a:accent1>
      <a:accent2>
        <a:srgbClr val="FCB627"/>
      </a:accent2>
      <a:accent3>
        <a:srgbClr val="AAAAAA"/>
      </a:accent3>
      <a:accent4>
        <a:srgbClr val="DADADA"/>
      </a:accent4>
      <a:accent5>
        <a:srgbClr val="F0AAAE"/>
      </a:accent5>
      <a:accent6>
        <a:srgbClr val="FCB627"/>
      </a:accent6>
      <a:hlink>
        <a:srgbClr val="FFFFFF"/>
      </a:hlink>
      <a:folHlink>
        <a:srgbClr val="FFFFFF"/>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extraClrScheme>
      <a:clrScheme name="Default Design 1">
        <a:dk1>
          <a:srgbClr val="0077D4"/>
        </a:dk1>
        <a:lt1>
          <a:srgbClr val="FFFFFF"/>
        </a:lt1>
        <a:dk2>
          <a:srgbClr val="000000"/>
        </a:dk2>
        <a:lt2>
          <a:srgbClr val="FFCF01"/>
        </a:lt2>
        <a:accent1>
          <a:srgbClr val="861984"/>
        </a:accent1>
        <a:accent2>
          <a:srgbClr val="332A86"/>
        </a:accent2>
        <a:accent3>
          <a:srgbClr val="AAAAAA"/>
        </a:accent3>
        <a:accent4>
          <a:srgbClr val="DADADA"/>
        </a:accent4>
        <a:accent5>
          <a:srgbClr val="C3ABC2"/>
        </a:accent5>
        <a:accent6>
          <a:srgbClr val="2D2579"/>
        </a:accent6>
        <a:hlink>
          <a:srgbClr val="FFEE00"/>
        </a:hlink>
        <a:folHlink>
          <a:srgbClr val="006225"/>
        </a:folHlink>
      </a:clrScheme>
      <a:clrMap bg1="dk2" tx1="lt1" bg2="dk1" tx2="lt2" accent1="accent1" accent2="accent2" accent3="accent3" accent4="accent4" accent5="accent5" accent6="accent6" hlink="hlink" folHlink="folHlink"/>
    </a:extraClrScheme>
    <a:extraClrScheme>
      <a:clrScheme name="Default Design 1">
        <a:dk1>
          <a:srgbClr val="0077D4"/>
        </a:dk1>
        <a:lt1>
          <a:srgbClr val="FFFFFF"/>
        </a:lt1>
        <a:dk2>
          <a:srgbClr val="000000"/>
        </a:dk2>
        <a:lt2>
          <a:srgbClr val="FFCF01"/>
        </a:lt2>
        <a:accent1>
          <a:srgbClr val="861984"/>
        </a:accent1>
        <a:accent2>
          <a:srgbClr val="332A86"/>
        </a:accent2>
        <a:accent3>
          <a:srgbClr val="AAAAAA"/>
        </a:accent3>
        <a:accent4>
          <a:srgbClr val="DADADA"/>
        </a:accent4>
        <a:accent5>
          <a:srgbClr val="C3ABC2"/>
        </a:accent5>
        <a:accent6>
          <a:srgbClr val="2D2579"/>
        </a:accent6>
        <a:hlink>
          <a:srgbClr val="FFEE00"/>
        </a:hlink>
        <a:folHlink>
          <a:srgbClr val="006225"/>
        </a:folHlink>
      </a:clrScheme>
      <a:clrMap bg1="dk2" tx1="lt1" bg2="dk1" tx2="lt2" accent1="accent1" accent2="accent2" accent3="accent3" accent4="accent4" accent5="accent5" accent6="accent6" hlink="hlink" folHlink="folHlink"/>
    </a:extraClrScheme>
    <a:extraClrScheme>
      <a:clrScheme name="Default Design 2">
        <a:dk1>
          <a:srgbClr val="0077D4"/>
        </a:dk1>
        <a:lt1>
          <a:srgbClr val="FFFFFF"/>
        </a:lt1>
        <a:dk2>
          <a:srgbClr val="000000"/>
        </a:dk2>
        <a:lt2>
          <a:srgbClr val="FFCF01"/>
        </a:lt2>
        <a:accent1>
          <a:srgbClr val="CC213E"/>
        </a:accent1>
        <a:accent2>
          <a:srgbClr val="F4E443"/>
        </a:accent2>
        <a:accent3>
          <a:srgbClr val="AAAAAA"/>
        </a:accent3>
        <a:accent4>
          <a:srgbClr val="DADADA"/>
        </a:accent4>
        <a:accent5>
          <a:srgbClr val="E2ABAF"/>
        </a:accent5>
        <a:accent6>
          <a:srgbClr val="DDCF3C"/>
        </a:accent6>
        <a:hlink>
          <a:srgbClr val="FFFFFF"/>
        </a:hlink>
        <a:folHlink>
          <a:srgbClr val="332A86"/>
        </a:folHlink>
      </a:clrScheme>
      <a:clrMap bg1="dk2" tx1="lt1" bg2="dk1" tx2="lt2" accent1="accent1" accent2="accent2" accent3="accent3" accent4="accent4" accent5="accent5" accent6="accent6" hlink="hlink" folHlink="folHlink"/>
    </a:extraClrScheme>
    <a:extraClrScheme>
      <a:clrScheme name="Default Design 3">
        <a:dk1>
          <a:srgbClr val="0077D4"/>
        </a:dk1>
        <a:lt1>
          <a:srgbClr val="FFFFFF"/>
        </a:lt1>
        <a:dk2>
          <a:srgbClr val="000000"/>
        </a:dk2>
        <a:lt2>
          <a:srgbClr val="FFCF01"/>
        </a:lt2>
        <a:accent1>
          <a:srgbClr val="E5053A"/>
        </a:accent1>
        <a:accent2>
          <a:srgbClr val="F4E443"/>
        </a:accent2>
        <a:accent3>
          <a:srgbClr val="AAAAAA"/>
        </a:accent3>
        <a:accent4>
          <a:srgbClr val="DADADA"/>
        </a:accent4>
        <a:accent5>
          <a:srgbClr val="F0AAAE"/>
        </a:accent5>
        <a:accent6>
          <a:srgbClr val="DDCF3C"/>
        </a:accent6>
        <a:hlink>
          <a:srgbClr val="FFFFFF"/>
        </a:hlink>
        <a:folHlink>
          <a:srgbClr val="332A86"/>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rolia CHE 2016">
    <a:dk1>
      <a:sysClr val="windowText" lastClr="000000"/>
    </a:dk1>
    <a:lt1>
      <a:sysClr val="window" lastClr="FFFFFF"/>
    </a:lt1>
    <a:dk2>
      <a:srgbClr val="4672FE"/>
    </a:dk2>
    <a:lt2>
      <a:srgbClr val="EEECE1"/>
    </a:lt2>
    <a:accent1>
      <a:srgbClr val="F93482"/>
    </a:accent1>
    <a:accent2>
      <a:srgbClr val="4672FE"/>
    </a:accent2>
    <a:accent3>
      <a:srgbClr val="E975FF"/>
    </a:accent3>
    <a:accent4>
      <a:srgbClr val="FAD81F"/>
    </a:accent4>
    <a:accent5>
      <a:srgbClr val="61CEFE"/>
    </a:accent5>
    <a:accent6>
      <a:srgbClr val="C8DF48"/>
    </a:accent6>
    <a:hlink>
      <a:srgbClr val="0000FF"/>
    </a:hlink>
    <a:folHlink>
      <a:srgbClr val="800080"/>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1AE89A3117D94DA7CB80E317E0FF46" ma:contentTypeVersion="1" ma:contentTypeDescription="Create a new document." ma:contentTypeScope="" ma:versionID="94593f9270fb38105ff2f1cd763506b9">
  <xsd:schema xmlns:xsd="http://www.w3.org/2001/XMLSchema" xmlns:xs="http://www.w3.org/2001/XMLSchema" xmlns:p="http://schemas.microsoft.com/office/2006/metadata/properties" xmlns:ns2="dc3657c5-4f7d-4649-a9b6-35dd86d9112c" targetNamespace="http://schemas.microsoft.com/office/2006/metadata/properties" ma:root="true" ma:fieldsID="ffea3bab3d11eee802c561ed13ab715c" ns2:_="">
    <xsd:import namespace="dc3657c5-4f7d-4649-a9b6-35dd86d9112c"/>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3657c5-4f7d-4649-a9b6-35dd86d9112c"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dc3657c5-4f7d-4649-a9b6-35dd86d9112c">5ZUNHQP6YFYP-3-4977</_dlc_DocId>
    <_dlc_DocIdUrl xmlns="dc3657c5-4f7d-4649-a9b6-35dd86d9112c">
      <Url>https://myteams.amgen.com/sites/MCDocs/_layouts/DocIdRedir.aspx?ID=5ZUNHQP6YFYP-3-4977</Url>
      <Description>5ZUNHQP6YFYP-3-4977</Description>
    </_dlc_DocIdUrl>
  </documentManagement>
</p:properties>
</file>

<file path=customXml/item5.xml><?xml version="1.0" encoding="utf-8"?>
<sisl xmlns:xsi="http://www.w3.org/2001/XMLSchema-instance" xmlns:xsd="http://www.w3.org/2001/XMLSchema" xmlns="http://www.boldonjames.com/2008/01/sie/internal/label" sislVersion="0" policy="82ad3a63-90ad-4a46-a3cb-757f4658e205" origin="userSelected">
  <element uid="7349a702-6462-4442-88eb-c64cd513835c" value=""/>
  <element uid="03e9b10b-a1f9-4a88-9630-476473f62285" value=""/>
  <element uid="ba0343df-3220-4244-9388-1298e2abc028" value=""/>
</sisl>
</file>

<file path=customXml/itemProps1.xml><?xml version="1.0" encoding="utf-8"?>
<ds:datastoreItem xmlns:ds="http://schemas.openxmlformats.org/officeDocument/2006/customXml" ds:itemID="{F25B11A7-C26F-4DA5-9D6D-C755923CC0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3657c5-4f7d-4649-a9b6-35dd86d911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499E50-B3BC-4DAC-9113-A7A1CA94934D}">
  <ds:schemaRefs>
    <ds:schemaRef ds:uri="http://schemas.microsoft.com/sharepoint/events"/>
  </ds:schemaRefs>
</ds:datastoreItem>
</file>

<file path=customXml/itemProps3.xml><?xml version="1.0" encoding="utf-8"?>
<ds:datastoreItem xmlns:ds="http://schemas.openxmlformats.org/officeDocument/2006/customXml" ds:itemID="{046E6C5E-C0B2-4311-8302-3AB43CE70BB0}">
  <ds:schemaRefs>
    <ds:schemaRef ds:uri="http://schemas.microsoft.com/sharepoint/v3/contenttype/forms"/>
  </ds:schemaRefs>
</ds:datastoreItem>
</file>

<file path=customXml/itemProps4.xml><?xml version="1.0" encoding="utf-8"?>
<ds:datastoreItem xmlns:ds="http://schemas.openxmlformats.org/officeDocument/2006/customXml" ds:itemID="{64DCCDBB-0CCE-46CF-AF64-C689A5D3C7DF}">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dc3657c5-4f7d-4649-a9b6-35dd86d9112c"/>
    <ds:schemaRef ds:uri="http://www.w3.org/XML/1998/namespace"/>
  </ds:schemaRefs>
</ds:datastoreItem>
</file>

<file path=customXml/itemProps5.xml><?xml version="1.0" encoding="utf-8"?>
<ds:datastoreItem xmlns:ds="http://schemas.openxmlformats.org/officeDocument/2006/customXml" ds:itemID="{1601F90B-B818-4FE7-8CB5-283DE6DE5CC2}">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otalTime>26115</TotalTime>
  <Words>15533</Words>
  <Application>Microsoft Office PowerPoint</Application>
  <PresentationFormat>On-screen Show (4:3)</PresentationFormat>
  <Paragraphs>1947</Paragraphs>
  <Slides>86</Slides>
  <Notes>84</Notes>
  <HiddenSlides>11</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86</vt:i4>
      </vt:variant>
    </vt:vector>
  </HeadingPairs>
  <TitlesOfParts>
    <vt:vector size="105" baseType="lpstr">
      <vt:lpstr>ＭＳ Ｐゴシック</vt:lpstr>
      <vt:lpstr>ＭＳ Ｐゴシック</vt:lpstr>
      <vt:lpstr>Arial</vt:lpstr>
      <vt:lpstr>Arial Narrow</vt:lpstr>
      <vt:lpstr>Arial Narrow Bold</vt:lpstr>
      <vt:lpstr>Arial Narrow Bold Italic</vt:lpstr>
      <vt:lpstr>Calibri</vt:lpstr>
      <vt:lpstr>Cambria Math</vt:lpstr>
      <vt:lpstr>Helvetica</vt:lpstr>
      <vt:lpstr>Lato</vt:lpstr>
      <vt:lpstr>Roboto</vt:lpstr>
      <vt:lpstr>StarSymbol</vt:lpstr>
      <vt:lpstr>Symbol</vt:lpstr>
      <vt:lpstr>Trebuchet MS</vt:lpstr>
      <vt:lpstr>Wingdings</vt:lpstr>
      <vt:lpstr>ヒラギノ角ゴ Pro W3</vt:lpstr>
      <vt:lpstr>ヒラギノ角ゴ ProN W6</vt:lpstr>
      <vt:lpstr>Default Design</vt:lpstr>
      <vt:lpstr>Chart</vt:lpstr>
      <vt:lpstr>PowerPoint Presentation</vt:lpstr>
      <vt:lpstr>Scientific Planning Committee</vt:lpstr>
      <vt:lpstr>Declaration of Conflict of Interest</vt:lpstr>
      <vt:lpstr>Disclosure of Commercial Support</vt:lpstr>
      <vt:lpstr>Mitigating Potential Bias</vt:lpstr>
      <vt:lpstr>Learning Objectives</vt:lpstr>
      <vt:lpstr>PowerPoint Presentation</vt:lpstr>
      <vt:lpstr>Fractures from Osteoporosis are more Prevalent than Heart Attack, Stroke and Breast Cancer Combined1</vt:lpstr>
      <vt:lpstr>Which Raises the Question: Why do 80% of Patients Post-MI vs 15% Post-Fracture Leave the Hospital on Treatment?</vt:lpstr>
      <vt:lpstr>Drug Therapy and the Media: A Crisis in the Treatment of Osteoporosis</vt:lpstr>
      <vt:lpstr>Screening for Osteoporosis: When to do a BMD1</vt:lpstr>
      <vt:lpstr>There are Two Tools Available for Fracture Risk Assessment </vt:lpstr>
      <vt:lpstr>Calculating 10-Year Absolute Fracture Risk for Postmenopausal Women: CAROC</vt:lpstr>
      <vt:lpstr>Treatment Guidelines: The Challenge of the Moderate Risk Patient</vt:lpstr>
      <vt:lpstr>Weighing the Benefits of Osteoporosis Therapy (Good to the Bone)</vt:lpstr>
      <vt:lpstr>There are Several Therapies with Proven  Fracture Prevention</vt:lpstr>
      <vt:lpstr>BMD Responses to Antiresorptive Therapy at 3 years in Pivotal Clinical Trials</vt:lpstr>
      <vt:lpstr>Denosumab Reduces Vertebral, Non-vertebral, and Hip Fractures in Women With PMO</vt:lpstr>
      <vt:lpstr>Risedronate Reduces Vertebral, Non-vertebral, and Hip Fractures in Women With PMO</vt:lpstr>
      <vt:lpstr>BMD is Sustained with Long-Term Bisphosphonate Therapy</vt:lpstr>
      <vt:lpstr>Effects of Denosumab Treatment on  Lumbar Spine BMD and New Vertebral Fractures Through 10 Years</vt:lpstr>
      <vt:lpstr>PowerPoint Presentation</vt:lpstr>
      <vt:lpstr>Common Medications Associated with Bone Loss and Increased Fracture Risk </vt:lpstr>
      <vt:lpstr>Case Studies: Medications Associated With Bone Loss and Increased Fracture Risk</vt:lpstr>
      <vt:lpstr>Case Study #1: Glucocorticoid-Induced Osteoporosis</vt:lpstr>
      <vt:lpstr>Case Study #1:  Glucocorticoid-induced Osteoporosis(GIOP)</vt:lpstr>
      <vt:lpstr>Case Study #1: Epidemiology of GIOP</vt:lpstr>
      <vt:lpstr>Case Study #1: Pathophysiology of Bone Loss in GIOP</vt:lpstr>
      <vt:lpstr>Case Study #1: Effect of Oral Glucocorticoids on Fracture Risk</vt:lpstr>
      <vt:lpstr>Case Study #1: GC Use is Associated With Increased Fracture Risk Independent of BMD and Prior Fracture</vt:lpstr>
      <vt:lpstr>Case Study #1: Increased Fracture Risk in Glucocorticoid Users</vt:lpstr>
      <vt:lpstr>Case Study #1: CAROC &amp; FRAX Fracture Risk Calculators Both Incorporate GC Use</vt:lpstr>
      <vt:lpstr>Case Study #1: Canadian Guidelines (2010) Recommend Treatment for Patients Requiring Long-term GC Therapy</vt:lpstr>
      <vt:lpstr>Case Study #1: Summary: GIOP</vt:lpstr>
      <vt:lpstr>Case Studies: Medications Associated With Bone Loss and Increased Fracture Risk</vt:lpstr>
      <vt:lpstr>Case Studies #2 &amp; 3: Bone Loss Due to AI Treatment or ADT </vt:lpstr>
      <vt:lpstr>PowerPoint Presentation</vt:lpstr>
      <vt:lpstr>Case Study #2&amp;3: Decreased Androgens/Estrogen Can Lead to Bone Loss</vt:lpstr>
      <vt:lpstr>Case Study #2: Cancer Treatment Induced Bone Loss Occurs at a Higher Rate than Bone Loss in Menopause </vt:lpstr>
      <vt:lpstr>Case Study #2: Aromatase Inhibitors (AIs)</vt:lpstr>
      <vt:lpstr>Case Study #2: Several Studies Demonstrate an Increased Incidence of Fracture Among AI Users Treated for Breast Cancer</vt:lpstr>
      <vt:lpstr>Case Study #2: AI Therapies Carry an Increased Risk of Bone Loss and Clinical Fracture</vt:lpstr>
      <vt:lpstr>Case Study #2: Guidelines Recommend Considering Treatment to Prevent Bone Loss in Patients on AI</vt:lpstr>
      <vt:lpstr>Case Study #2: Management of Aromatase Inhibitor-Associated Bone Loss (AIBL) in postmenopausal women with hormone sensitive breast cancer:  Joint position statement of the IOF, CABS, ECTS, IEG, ESCEO, IMS, and SIOG</vt:lpstr>
      <vt:lpstr>Case Study #2: Algorithm for Managing Bone Health in Woman Receiving AI Therapy for Breast Cancer</vt:lpstr>
      <vt:lpstr>Case Studies: Medications Associated With Bone Loss and Increased Fracture Risk</vt:lpstr>
      <vt:lpstr>PowerPoint Presentation</vt:lpstr>
      <vt:lpstr>Case Study #3: Androgen Deprivation Therapy (ADT)</vt:lpstr>
      <vt:lpstr>Case Study #3: Retrospective studies have also found increased fracture risk with GnRH agonists in non-metastatic prostate cancer </vt:lpstr>
      <vt:lpstr>Case Study #3: Cumulative Incidence of New Vertebral Fracture at 12, 24, and 36 Months, Denosumab HALT Prostate Cancer Study Group</vt:lpstr>
      <vt:lpstr>Case Study #3:  Guidelines Recommend Considering Treatment to Prevent Bone Loss in Patients on ADT</vt:lpstr>
      <vt:lpstr>Case Studies # 2&amp;3 Summary: Hormone Therapies in Cancer</vt:lpstr>
      <vt:lpstr>Case Studies: Medications Associated With Bone Loss and Increased Fracture Risk</vt:lpstr>
      <vt:lpstr>PowerPoint Presentation</vt:lpstr>
      <vt:lpstr>Case Study #4:  Proton Pump Inhibitors (PPIs)</vt:lpstr>
      <vt:lpstr>Case Study #4: PPI Use is Associated with Increased Fracture</vt:lpstr>
      <vt:lpstr>Case Study #4: Meta-Analysis Demonstrates Increased Risk of Fracture Associated with PPI Use</vt:lpstr>
      <vt:lpstr>Case Study #4: PPI Use Associated with Numerically Higher Risk of Overall, Clinical Spine and Non-Hip/Non-Vertebral Fractures</vt:lpstr>
      <vt:lpstr>Case Study #4: Proposed Mechanism of PPI on Bone Metabolism</vt:lpstr>
      <vt:lpstr>Case Study #4: Risk of Fracture with PPI Use: Health Canada Statement – April 4, 2013</vt:lpstr>
      <vt:lpstr>Case Study #4: PPI Product Monographs Continue to Reflect Health Canada Guidance*</vt:lpstr>
      <vt:lpstr>Case Study #4: Summary: PPIs</vt:lpstr>
      <vt:lpstr>Case Studies: Medications Associated With Bone Loss and Increased Fracture Risk</vt:lpstr>
      <vt:lpstr>PowerPoint Presentation</vt:lpstr>
      <vt:lpstr>Case Study #5: Selective Serotonin Reuptake Inhibitors (SSRIs)</vt:lpstr>
      <vt:lpstr>Case Study #5:  Pathways Potentially Leading to Adverse Skeletal Effects with SSRI Use1,2</vt:lpstr>
      <vt:lpstr>Case Study #5: SSRI Use Associated with an Increased Risk of Overall, Clinical Spine and Non-Hip/Non-Vertebral Fractures </vt:lpstr>
      <vt:lpstr>Case Study #5: SSRI/SNRI Use Associated with Increased Fragility Fracture Risk Over 10 Years</vt:lpstr>
      <vt:lpstr>Case Study #5: SSRI/SNRI Product Monographs Warn about Fracture Risk*</vt:lpstr>
      <vt:lpstr>Case Study #5: Summary: SSRI/SNRIs</vt:lpstr>
      <vt:lpstr>Bad to the Bone: Summary Medications Associated with Increased Fracture Risk</vt:lpstr>
      <vt:lpstr>Bad to the Bone: Summary-2 Medications Associated with Increased Fracture Risk</vt:lpstr>
      <vt:lpstr>Bad to the Bone: Summary-3 Medications Associated with Increased Fracture Risk</vt:lpstr>
      <vt:lpstr>Bad to the Bone: Summary-4 Medications Associated with Increased Fracture Risk</vt:lpstr>
      <vt:lpstr>Bad to the Bone: Summary-5 Medications Associated with Increased Fracture Risk</vt:lpstr>
      <vt:lpstr>BACK UP SLIDES</vt:lpstr>
      <vt:lpstr>The Economic Burden of Fractures in Canada is Growing</vt:lpstr>
      <vt:lpstr>Women &gt; 50 Years of Age &amp; Osteoporosis</vt:lpstr>
      <vt:lpstr>Men &amp; Osteoporosis</vt:lpstr>
      <vt:lpstr>What is a Fragility Fracture? </vt:lpstr>
      <vt:lpstr>Fragility Fracture Increases Risk of Hip Fracture</vt:lpstr>
      <vt:lpstr>BMD Alone is Not an Indicator of Fracture Risk BMD vs. Osteoporotic Fracture Rates/Number</vt:lpstr>
      <vt:lpstr>Laura: 66 yo retired legal secretary </vt:lpstr>
      <vt:lpstr>Laura: 66 yo retired legal secretary : Questions for discussion/consideration </vt:lpstr>
      <vt:lpstr>Remember, According to the Osteoporosis Canada Guidelines… </vt:lpstr>
      <vt:lpstr>AACE/ACE Clinical Practice Guidelines for the Diagnosis and Treatment of Postmenopausal Osteoporosis 2016 </vt:lpstr>
    </vt:vector>
  </TitlesOfParts>
  <Company>HBS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SLIDE TO REMAIN HIDDEN] Important Limitations: Use of this slide deck</dc:title>
  <dc:creator>Jennifer Longard Robinson</dc:creator>
  <cp:keywords>*$%CON-*$%GenBus</cp:keywords>
  <cp:lastModifiedBy>Lianne Goldin</cp:lastModifiedBy>
  <cp:revision>2105</cp:revision>
  <cp:lastPrinted>2017-05-25T21:46:45Z</cp:lastPrinted>
  <dcterms:created xsi:type="dcterms:W3CDTF">2015-03-09T19:16:11Z</dcterms:created>
  <dcterms:modified xsi:type="dcterms:W3CDTF">2018-11-28T16:59:15Z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0x010100841AE89A3117D94DA7CB80E317E0FF46</vt:lpwstr>
  </property>
  <property fmtid="{D5CDD505-2E9C-101B-9397-08002B2CF9AE}" pid="3" name="_dlc_DocIdItemGuid">
    <vt:lpwstr>306c3f7a-527e-46ed-8d59-5f6cafda5a61</vt:lpwstr>
  </property>
  <property fmtid="{D5CDD505-2E9C-101B-9397-08002B2CF9AE}" pid="4" name="docIndexRef">
    <vt:lpwstr>5df3dffb-052c-46b6-8d2a-673b25d9b175</vt:lpwstr>
  </property>
  <property fmtid="{D5CDD505-2E9C-101B-9397-08002B2CF9AE}" pid="5" name="bjDocumentLabelXML">
    <vt:lpwstr>&lt;?xml version="1.0" encoding="us-ascii"?&gt;&lt;sisl xmlns:xsi="http://www.w3.org/2001/XMLSchema-instance" xmlns:xsd="http://www.w3.org/2001/XMLSchema" sislVersion="0" policy="82ad3a63-90ad-4a46-a3cb-757f4658e205" origin="userSelected" xmlns="http://www.boldonj</vt:lpwstr>
  </property>
  <property fmtid="{D5CDD505-2E9C-101B-9397-08002B2CF9AE}" pid="6" name="bjDocumentLabelXML-0">
    <vt:lpwstr>ames.com/2008/01/sie/internal/label"&gt;&lt;element uid="7349a702-6462-4442-88eb-c64cd513835c" value="" /&gt;&lt;element uid="03e9b10b-a1f9-4a88-9630-476473f62285" value="" /&gt;&lt;element uid="ba0343df-3220-4244-9388-1298e2abc028" value="" /&gt;&lt;/sisl&gt;</vt:lpwstr>
  </property>
  <property fmtid="{D5CDD505-2E9C-101B-9397-08002B2CF9AE}" pid="7" name="bjSaver">
    <vt:lpwstr>dfL9Hy7GcHG6Vh5PJ2JGw73oK+19q63t</vt:lpwstr>
  </property>
  <property fmtid="{D5CDD505-2E9C-101B-9397-08002B2CF9AE}" pid="8" name="bjDocumentSecurityLabel">
    <vt:lpwstr>Confidential - General Business</vt:lpwstr>
  </property>
</Properties>
</file>